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1"/>
  </p:sldMasterIdLst>
  <p:notesMasterIdLst>
    <p:notesMasterId r:id="rId30"/>
  </p:notesMasterIdLst>
  <p:handoutMasterIdLst>
    <p:handoutMasterId r:id="rId31"/>
  </p:handoutMasterIdLst>
  <p:sldIdLst>
    <p:sldId id="693" r:id="rId12"/>
    <p:sldId id="684" r:id="rId13"/>
    <p:sldId id="694" r:id="rId14"/>
    <p:sldId id="695" r:id="rId15"/>
    <p:sldId id="697" r:id="rId16"/>
    <p:sldId id="696" r:id="rId17"/>
    <p:sldId id="686" r:id="rId18"/>
    <p:sldId id="703" r:id="rId19"/>
    <p:sldId id="704" r:id="rId20"/>
    <p:sldId id="706" r:id="rId21"/>
    <p:sldId id="707" r:id="rId22"/>
    <p:sldId id="698" r:id="rId23"/>
    <p:sldId id="705" r:id="rId24"/>
    <p:sldId id="699" r:id="rId25"/>
    <p:sldId id="700" r:id="rId26"/>
    <p:sldId id="701" r:id="rId27"/>
    <p:sldId id="702" r:id="rId28"/>
    <p:sldId id="708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yth, Alison" initials="AME" lastIdx="1" clrIdx="0"/>
  <p:cmAuthor id="1" name="Rich Mason" initials="ram" lastIdx="2" clrIdx="1"/>
  <p:cmAuthor id="2" name="newuser" initials="n" lastIdx="1" clrIdx="2"/>
  <p:cmAuthor id="3" name="Zubrow, Alexis" initials="ZA" lastIdx="1" clrIdx="3">
    <p:extLst>
      <p:ext uri="{19B8F6BF-5375-455C-9EA6-DF929625EA0E}">
        <p15:presenceInfo xmlns:p15="http://schemas.microsoft.com/office/powerpoint/2012/main" userId="S-1-5-21-1339303556-449845944-1601390327-258611" providerId="AD"/>
      </p:ext>
    </p:extLst>
  </p:cmAuthor>
  <p:cmAuthor id="4" name="Eyth, Alison" initials="EA" lastIdx="12" clrIdx="4">
    <p:extLst>
      <p:ext uri="{19B8F6BF-5375-455C-9EA6-DF929625EA0E}">
        <p15:presenceInfo xmlns:p15="http://schemas.microsoft.com/office/powerpoint/2012/main" userId="S-1-5-21-1339303556-449845944-1601390327-223308" providerId="AD"/>
      </p:ext>
    </p:extLst>
  </p:cmAuthor>
  <p:cmAuthor id="5" name="Vukovich, Jeffrey" initials="VJ" lastIdx="11" clrIdx="5">
    <p:extLst>
      <p:ext uri="{19B8F6BF-5375-455C-9EA6-DF929625EA0E}">
        <p15:presenceInfo xmlns:p15="http://schemas.microsoft.com/office/powerpoint/2012/main" userId="S-1-5-21-1339303556-449845944-1601390327-3744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47" autoAdjust="0"/>
    <p:restoredTop sz="88889" autoAdjust="0"/>
  </p:normalViewPr>
  <p:slideViewPr>
    <p:cSldViewPr>
      <p:cViewPr varScale="1">
        <p:scale>
          <a:sx n="58" d="100"/>
          <a:sy n="58" d="100"/>
        </p:scale>
        <p:origin x="1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5000"/>
    </p:cViewPr>
  </p:sorterViewPr>
  <p:notesViewPr>
    <p:cSldViewPr>
      <p:cViewPr varScale="1">
        <p:scale>
          <a:sx n="60" d="100"/>
          <a:sy n="60" d="100"/>
        </p:scale>
        <p:origin x="-200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slide" Target="slides/slide13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tableStyles" Target="tableStyles.xml"/><Relationship Id="rId10" Type="http://schemas.openxmlformats.org/officeDocument/2006/relationships/customXml" Target="../customXml/item10.xml"/><Relationship Id="rId19" Type="http://schemas.openxmlformats.org/officeDocument/2006/relationships/slide" Target="slides/slide8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yth, Alison" userId="649d2ced-6280-4c44-830a-d941bed67d1a" providerId="ADAL" clId="{28EE797A-3D4C-4743-A845-B2CB837D1232}"/>
    <pc:docChg chg="custSel modSld">
      <pc:chgData name="Eyth, Alison" userId="649d2ced-6280-4c44-830a-d941bed67d1a" providerId="ADAL" clId="{28EE797A-3D4C-4743-A845-B2CB837D1232}" dt="2019-03-29T15:46:18.903" v="98" actId="20577"/>
      <pc:docMkLst>
        <pc:docMk/>
      </pc:docMkLst>
      <pc:sldChg chg="modSp">
        <pc:chgData name="Eyth, Alison" userId="649d2ced-6280-4c44-830a-d941bed67d1a" providerId="ADAL" clId="{28EE797A-3D4C-4743-A845-B2CB837D1232}" dt="2019-03-29T15:46:18.903" v="98" actId="20577"/>
        <pc:sldMkLst>
          <pc:docMk/>
          <pc:sldMk cId="3373496577" sldId="708"/>
        </pc:sldMkLst>
        <pc:spChg chg="mod">
          <ac:chgData name="Eyth, Alison" userId="649d2ced-6280-4c44-830a-d941bed67d1a" providerId="ADAL" clId="{28EE797A-3D4C-4743-A845-B2CB837D1232}" dt="2019-03-29T15:46:18.903" v="98" actId="20577"/>
          <ac:spMkLst>
            <pc:docMk/>
            <pc:sldMk cId="3373496577" sldId="708"/>
            <ac:spMk id="2" creationId="{F4193621-266D-4773-9D86-68F07759E04F}"/>
          </ac:spMkLst>
        </pc:spChg>
        <pc:spChg chg="mod">
          <ac:chgData name="Eyth, Alison" userId="649d2ced-6280-4c44-830a-d941bed67d1a" providerId="ADAL" clId="{28EE797A-3D4C-4743-A845-B2CB837D1232}" dt="2019-03-29T15:45:34.356" v="41" actId="20577"/>
          <ac:spMkLst>
            <pc:docMk/>
            <pc:sldMk cId="3373496577" sldId="708"/>
            <ac:spMk id="4" creationId="{9CFAE7FF-4624-4F88-AC20-F7C6139CC4E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292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7782BE8E-4388-45F4-AC55-867814BF78B0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292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B22A806-AAAB-4323-9C5A-E0AE933027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3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E768F8DF-0D6B-466A-A773-FCAEDD85D4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E49FF909-214C-4283-A38D-5D8E6479E6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49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FF909-214C-4283-A38D-5D8E6479E6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58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FF909-214C-4283-A38D-5D8E6479E60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4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5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7706202" y="6407944"/>
            <a:ext cx="941070" cy="36576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/>
              <a:t>8/14/2017</a:t>
            </a: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0" y="6492879"/>
            <a:ext cx="3657600" cy="323015"/>
          </a:xfrm>
        </p:spPr>
        <p:txBody>
          <a:bodyPr/>
          <a:lstStyle>
            <a:lvl1pPr>
              <a:defRPr sz="1000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/>
              <a:t>US EPA OAQPS, Emission Inventory and Analysis Group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3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1E54-FDBA-45F8-91F6-5708D7EC203B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US EPA OAQPS, Emission Inventory and Analysis Group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4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E3F2-AFAA-4D24-8B99-FEF50B4E69E7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US EPA OAQPS, Emission Inventory and Analysis Group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96200" y="6407944"/>
            <a:ext cx="951072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3/15/2018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3/15/2018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C6A6-87B3-41A2-A18F-7E4E7206EED7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8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8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444298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39EC-FA9C-4557-ADEF-16E6D24D8931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US EPA OAQPS, Emission Inventory and Analysis Group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3DEE-D6A2-4108-BF0D-8CD761C1BB4E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96200" y="6407944"/>
            <a:ext cx="951072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3/15/2018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3/14/2018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F70F5D-DBD7-4E1C-AE9A-5E07E8AC14F9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4" y="6407948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/>
              <a:t>US EPA OAQPS, Emission Inventory and Analysis Group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2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9A2A93-CF92-4B7B-BCF1-09FEFD2E7F45}" type="datetime1">
              <a:rPr lang="en-US" smtClean="0"/>
              <a:pPr/>
              <a:t>3/25/2019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4" y="6407948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/>
              <a:t>US EPA OAQPS, Emission Inventory and Analysis Group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8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C894BD-DCE2-4A96-A9AF-225BBEAC2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ftp://newftp.epa.gov/air/emismod/2016/beta/reports/EG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9A893-7820-47EB-A3FF-351BBD90D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2016 Platform EGU Small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B68EE-4968-4E41-AAAC-4E1B8B9D7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3/14/2019</a:t>
            </a:r>
          </a:p>
        </p:txBody>
      </p:sp>
    </p:spTree>
    <p:extLst>
      <p:ext uri="{BB962C8B-B14F-4D97-AF65-F5344CB8AC3E}">
        <p14:creationId xmlns:p14="http://schemas.microsoft.com/office/powerpoint/2010/main" val="4180072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00B8AB-F258-431A-874E-10781C88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F12648-8AAD-4C6B-A731-0053DA0CB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Small EGU profiles for LADCO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093712-B8E0-495F-AB5C-1F10BC4FF97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914" y="1630671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955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5E8BED-4133-4C20-A7BC-1F3ACFCF3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9D278B1-4970-4862-A3AE-B1CE1D282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and diurnal profiles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0F07127-74C7-45D8-B078-C5B8F111515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529" y="2064548"/>
            <a:ext cx="6788942" cy="452596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E9AF0E8-6C1C-4C72-A7DB-9D5B27D064C6}"/>
              </a:ext>
            </a:extLst>
          </p:cNvPr>
          <p:cNvSpPr/>
          <p:nvPr/>
        </p:nvSpPr>
        <p:spPr>
          <a:xfrm>
            <a:off x="0" y="1397194"/>
            <a:ext cx="807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50196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- Base year diurnal profiles are already differentiated between summer and winter.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  <a:tabLst>
                <a:tab pos="50196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- The daily and diurnal profiles are exactly the same as the base year.</a:t>
            </a:r>
          </a:p>
        </p:txBody>
      </p:sp>
    </p:spTree>
    <p:extLst>
      <p:ext uri="{BB962C8B-B14F-4D97-AF65-F5344CB8AC3E}">
        <p14:creationId xmlns:p14="http://schemas.microsoft.com/office/powerpoint/2010/main" val="4037045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DA9517-C288-4918-A45B-2093DA88F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Larger units temporalized by CEM data where a unit match is made to the BY CEM data.</a:t>
            </a:r>
          </a:p>
          <a:p>
            <a:r>
              <a:rPr lang="en-US" dirty="0"/>
              <a:t>Smaller units temporalized by region-fuel profiles. </a:t>
            </a:r>
          </a:p>
          <a:p>
            <a:pPr lvl="1"/>
            <a:r>
              <a:rPr lang="en-US" dirty="0"/>
              <a:t>Caveat: IPM is processed seasonally not monthly or annually. Patterns should reflect winter/summer seasonal weighting from the model</a:t>
            </a:r>
          </a:p>
          <a:p>
            <a:r>
              <a:rPr lang="en-US" dirty="0"/>
              <a:t>Pseudo-CEMS data represent hourly emissions</a:t>
            </a:r>
          </a:p>
          <a:p>
            <a:pPr lvl="1"/>
            <a:r>
              <a:rPr lang="en-US" dirty="0"/>
              <a:t>Hourly CEM NOX and SO2 values are scaled using ratio of seasonal FY IPM FF10 values to BY FF10 values.</a:t>
            </a:r>
          </a:p>
          <a:p>
            <a:pPr lvl="1"/>
            <a:r>
              <a:rPr lang="en-US" dirty="0"/>
              <a:t>Hourly heat input is scaled using ratio of seasonal FY IPM heat input to BY CEM heat input.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D9B988-44F3-40EF-89DC-6C24B48FD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AE883C-D47C-4D28-8E67-C37C83CBA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Future Year Temporal Allocation</a:t>
            </a:r>
          </a:p>
        </p:txBody>
      </p:sp>
    </p:spTree>
    <p:extLst>
      <p:ext uri="{BB962C8B-B14F-4D97-AF65-F5344CB8AC3E}">
        <p14:creationId xmlns:p14="http://schemas.microsoft.com/office/powerpoint/2010/main" val="3485559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C5D7CF-010E-4A2A-8E47-6857560AD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IPM outputs are available by season</a:t>
            </a:r>
          </a:p>
          <a:p>
            <a:pPr>
              <a:spcBef>
                <a:spcPts val="600"/>
              </a:spcBef>
            </a:pPr>
            <a:r>
              <a:rPr lang="en-US" dirty="0"/>
              <a:t>To get monthly emissions without over or under-allocating the annual emissions to a season the inventory is split into summer (May-Sep) and winter (Jan-Apr, Oct-Dec).</a:t>
            </a:r>
          </a:p>
          <a:p>
            <a:pPr>
              <a:spcBef>
                <a:spcPts val="600"/>
              </a:spcBef>
            </a:pPr>
            <a:r>
              <a:rPr lang="en-US" dirty="0"/>
              <a:t>Annual monthly profiles are renormalized into seasonal monthly profiles to make sure that emissions output from SMOKE match the totals from IPM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CFEBAB-A256-48F8-A4EF-D4D2FDE0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953FCDA-47A9-4217-B121-40496803A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profiles</a:t>
            </a:r>
          </a:p>
        </p:txBody>
      </p:sp>
    </p:spTree>
    <p:extLst>
      <p:ext uri="{BB962C8B-B14F-4D97-AF65-F5344CB8AC3E}">
        <p14:creationId xmlns:p14="http://schemas.microsoft.com/office/powerpoint/2010/main" val="643774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CECCB7-3506-4263-95B4-7D311FE96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CEMQuery</a:t>
            </a:r>
            <a:r>
              <a:rPr lang="en-US" dirty="0"/>
              <a:t> tool identifies units where a pseudo CEM hourly value exceeds the maximum seasonal hourly emissions based on the NOX or SO2 emissions rate and the nameplate unit generation capacity from IPM parsed file</a:t>
            </a:r>
          </a:p>
          <a:p>
            <a:pPr>
              <a:spcBef>
                <a:spcPts val="600"/>
              </a:spcBef>
            </a:pPr>
            <a:r>
              <a:rPr lang="en-US" dirty="0"/>
              <a:t>Hours that exceed the maximum are capped at the 4 year (2014 to 2017) hourly emissions maximum for that unit</a:t>
            </a:r>
          </a:p>
          <a:p>
            <a:pPr>
              <a:spcBef>
                <a:spcPts val="600"/>
              </a:spcBef>
            </a:pPr>
            <a:r>
              <a:rPr lang="en-US" dirty="0"/>
              <a:t>The excess emissions from the capped hour(s) are redistributed to all other hours that were emitting for that unit in the 2016 CEM data</a:t>
            </a:r>
          </a:p>
          <a:p>
            <a:pPr>
              <a:spcBef>
                <a:spcPts val="600"/>
              </a:spcBef>
            </a:pPr>
            <a:r>
              <a:rPr lang="en-US" dirty="0"/>
              <a:t>The redistribution may take multiple passes.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A1291B-2658-473C-860F-D757C1482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6383F9-3A1A-4B6A-AABA-278B4322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hourly “Excesses”</a:t>
            </a:r>
          </a:p>
        </p:txBody>
      </p:sp>
    </p:spTree>
    <p:extLst>
      <p:ext uri="{BB962C8B-B14F-4D97-AF65-F5344CB8AC3E}">
        <p14:creationId xmlns:p14="http://schemas.microsoft.com/office/powerpoint/2010/main" val="3431029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E363FF-DDCF-4CB2-8792-B043A11C7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DA9162-7969-405D-9FD7-5AA1F51E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4629D5-E331-44CA-B663-00875B212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Adjusted Pseudo CEMS Emissions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EEE5A9-7BA9-4635-968C-43A0D5171B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447800"/>
            <a:ext cx="8686800" cy="513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549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579EAE-81AC-4CE7-981A-50DF9F231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2EBEE06-0CB6-4836-A9B2-ACDD8CE5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where Emissions cannot be fit Under the Maximum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0BB9F9-49F2-484E-ABDE-1E2E108F3B5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529" y="1481138"/>
            <a:ext cx="6788942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225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4D3574-5FC3-42DE-A27C-EB13BF92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Region-fuel profiles from base year</a:t>
            </a:r>
          </a:p>
          <a:p>
            <a:pPr lvl="1"/>
            <a:r>
              <a:rPr lang="en-US" sz="2400" dirty="0"/>
              <a:t>Eight multi-state regions and four fuel categories (same as base year)</a:t>
            </a:r>
          </a:p>
          <a:p>
            <a:pPr lvl="1"/>
            <a:r>
              <a:rPr lang="en-US" sz="2400" dirty="0"/>
              <a:t>Differentiate between peaking and non-peaking</a:t>
            </a:r>
          </a:p>
          <a:p>
            <a:pPr lvl="1"/>
            <a:r>
              <a:rPr lang="en-US" sz="2400" dirty="0"/>
              <a:t>MWCs and cogens get flat profiles</a:t>
            </a:r>
          </a:p>
          <a:p>
            <a:r>
              <a:rPr lang="en-US" sz="2800" dirty="0"/>
              <a:t>We do not try to fit the emissions allocated with the regional profile under the historic maximum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2308D7-DA27-411B-B78B-56D046153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4B7B54-99F3-454B-9DB8-D55C1DFF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Units that Cannot fit under the Maximum</a:t>
            </a:r>
          </a:p>
        </p:txBody>
      </p:sp>
    </p:spTree>
    <p:extLst>
      <p:ext uri="{BB962C8B-B14F-4D97-AF65-F5344CB8AC3E}">
        <p14:creationId xmlns:p14="http://schemas.microsoft.com/office/powerpoint/2010/main" val="3429327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193621-266D-4773-9D86-68F07759E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Attendees from the small group call asked about having some summaries / plots of daily total emissions by profile type</a:t>
            </a:r>
          </a:p>
          <a:p>
            <a:r>
              <a:rPr lang="en-US" dirty="0"/>
              <a:t>EPA created a spreadsheet with columns: state, region, FIPS, fuel, profile type, pollutant, Julian Day, and tons/day of NOx, SO2 and PM</a:t>
            </a:r>
          </a:p>
          <a:p>
            <a:r>
              <a:rPr lang="en-US" dirty="0"/>
              <a:t>Find updated reports here:</a:t>
            </a:r>
            <a:br>
              <a:rPr lang="en-US" dirty="0"/>
            </a:br>
            <a:r>
              <a:rPr lang="en-US" dirty="0">
                <a:hlinkClick r:id="rId2"/>
              </a:rPr>
              <a:t>ftp://newftp.epa.gov/air/emismod/2016/beta/reports/EGU/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   (more to be added soon)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C89900-E9DD-4B65-A543-DDB327A7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CFAE7FF-4624-4F88-AC20-F7C6139C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Additional summary requests</a:t>
            </a:r>
          </a:p>
        </p:txBody>
      </p:sp>
    </p:spTree>
    <p:extLst>
      <p:ext uri="{BB962C8B-B14F-4D97-AF65-F5344CB8AC3E}">
        <p14:creationId xmlns:p14="http://schemas.microsoft.com/office/powerpoint/2010/main" val="337349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367" y="1523999"/>
            <a:ext cx="8914665" cy="4882689"/>
          </a:xfrm>
        </p:spPr>
        <p:txBody>
          <a:bodyPr>
            <a:noAutofit/>
          </a:bodyPr>
          <a:lstStyle/>
          <a:p>
            <a:r>
              <a:rPr lang="en-US" sz="2400" b="1" dirty="0"/>
              <a:t>Background</a:t>
            </a:r>
          </a:p>
          <a:p>
            <a:pPr lvl="1"/>
            <a:r>
              <a:rPr lang="en-US" sz="1800" dirty="0"/>
              <a:t>When IPM is run and used for air quality modeling, the data are parsed from regional to unit-level and then converted into flat files that can be input to SMOKE</a:t>
            </a:r>
          </a:p>
          <a:p>
            <a:pPr lvl="2"/>
            <a:r>
              <a:rPr lang="en-US" sz="1600" dirty="0"/>
              <a:t>A cross reference from NEEDS to NEI units is used during flat file creation</a:t>
            </a:r>
          </a:p>
          <a:p>
            <a:pPr lvl="1"/>
            <a:r>
              <a:rPr lang="en-US" sz="1800" dirty="0"/>
              <a:t>In 2011 and previous platforms, units with certain fuels were not included in the flat files, e.g.:</a:t>
            </a:r>
          </a:p>
          <a:p>
            <a:pPr lvl="2"/>
            <a:r>
              <a:rPr lang="en-US" sz="1600" dirty="0"/>
              <a:t>Landfill gas,  Municipal Solid Waste, Non-fossil Waste</a:t>
            </a:r>
          </a:p>
          <a:p>
            <a:r>
              <a:rPr lang="en-US" sz="2400" b="1" dirty="0"/>
              <a:t>Gap filling of emissions </a:t>
            </a:r>
          </a:p>
          <a:p>
            <a:pPr lvl="1"/>
            <a:r>
              <a:rPr lang="en-US" sz="1600" dirty="0"/>
              <a:t>IPM computes some but not all pollutants for these previously not-included sources – base year data can help us to compute future emissions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marL="109728" indent="0">
              <a:buNone/>
            </a:pPr>
            <a:endParaRPr lang="en-US" sz="1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818362BB-024D-4645-B407-10B9F9A6C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Future year IPM Processing for </a:t>
            </a:r>
            <a:br>
              <a:rPr lang="en-US" sz="3200" dirty="0"/>
            </a:br>
            <a:r>
              <a:rPr lang="en-US" sz="3200" dirty="0"/>
              <a:t>2016 Beta Platform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82F66D0-F23B-4D3D-9957-BC3822923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019651"/>
              </p:ext>
            </p:extLst>
          </p:nvPr>
        </p:nvGraphicFramePr>
        <p:xfrm>
          <a:off x="1676400" y="5120695"/>
          <a:ext cx="5129640" cy="1435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1500">
                  <a:extLst>
                    <a:ext uri="{9D8B030D-6E8A-4147-A177-3AD203B41FA5}">
                      <a16:colId xmlns:a16="http://schemas.microsoft.com/office/drawing/2014/main" val="756204286"/>
                    </a:ext>
                  </a:extLst>
                </a:gridCol>
                <a:gridCol w="1839008">
                  <a:extLst>
                    <a:ext uri="{9D8B030D-6E8A-4147-A177-3AD203B41FA5}">
                      <a16:colId xmlns:a16="http://schemas.microsoft.com/office/drawing/2014/main" val="2546067628"/>
                    </a:ext>
                  </a:extLst>
                </a:gridCol>
                <a:gridCol w="1609132">
                  <a:extLst>
                    <a:ext uri="{9D8B030D-6E8A-4147-A177-3AD203B41FA5}">
                      <a16:colId xmlns:a16="http://schemas.microsoft.com/office/drawing/2014/main" val="3763966754"/>
                    </a:ext>
                  </a:extLst>
                </a:gridCol>
              </a:tblGrid>
              <a:tr h="3397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Fuel Type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Missing Pollutants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Base Year Heat Input Coverage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925799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Land Fill Gas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 but NOx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106013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MSW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All but NOx and SO2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051998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Non-Fossil Waste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82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99F259-C2FF-4140-9870-C5B16BF13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use base year emissions and generation to compute missing future year emissions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Emissions can be estimated by projecting base year emissions using growth of generation or heat input.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Most of these units do not have CEMS and so do not have base year heat input from CAMD.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2016 BY generation is available from EIA Form 923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Contains monthly generation by unit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Method only valid for units that have BY emissions and BY generation/heat input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58E2D7-2B52-4ECE-B33F-5D9EB0FA0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B79B62-EF44-435D-981A-624288094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Gapfilling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44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781AAB-4A05-4412-8FA7-1A89F4DA8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49811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US" dirty="0"/>
              <a:t>The non-fossil waste, MSW, and landfill gas fuel types have the highest amount of gap-filled emissions.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Non-fossil waste is a catch-all fuel that includes pulp and paper waste at cogeneration facilities,   dairy waste, calciners, biomethane, and other fuels that may have poorly defined emissions factors. </a:t>
            </a:r>
          </a:p>
          <a:p>
            <a:pPr>
              <a:spcBef>
                <a:spcPts val="600"/>
              </a:spcBef>
            </a:pPr>
            <a:r>
              <a:rPr lang="en-US" dirty="0"/>
              <a:t>The </a:t>
            </a:r>
            <a:r>
              <a:rPr lang="en-US" dirty="0" err="1"/>
              <a:t>gapfilled</a:t>
            </a:r>
            <a:r>
              <a:rPr lang="en-US" dirty="0"/>
              <a:t> emissions are a small portion of total future year emissions</a:t>
            </a:r>
          </a:p>
          <a:p>
            <a:pPr>
              <a:spcBef>
                <a:spcPts val="600"/>
              </a:spcBef>
            </a:pPr>
            <a:r>
              <a:rPr lang="en-US" dirty="0"/>
              <a:t>Natural gas units are assumed to have zero SO2 emissions and are not gap-filled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This is a difference between IPM and ERTAC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31E199-AECC-405E-8BE9-C31CF9D4D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D16DC6-AD4E-416D-89D1-57106073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Fuel Types for </a:t>
            </a:r>
            <a:r>
              <a:rPr lang="en-US" dirty="0" err="1"/>
              <a:t>Gapfilling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94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197D47-AEEF-4BEB-A7AB-47F20A1BB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32"/>
            <a:ext cx="8229600" cy="49266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Method:</a:t>
            </a:r>
          </a:p>
          <a:p>
            <a:pPr lvl="1"/>
            <a:r>
              <a:rPr lang="en-US" dirty="0"/>
              <a:t>FY </a:t>
            </a:r>
            <a:r>
              <a:rPr lang="en-US" dirty="0" err="1"/>
              <a:t>emis</a:t>
            </a:r>
            <a:r>
              <a:rPr lang="en-US" dirty="0"/>
              <a:t> = base year </a:t>
            </a:r>
            <a:r>
              <a:rPr lang="en-US" dirty="0" err="1"/>
              <a:t>emis</a:t>
            </a:r>
            <a:r>
              <a:rPr lang="en-US" dirty="0"/>
              <a:t>. (tons) * </a:t>
            </a:r>
            <a:br>
              <a:rPr lang="en-US" dirty="0"/>
            </a:br>
            <a:r>
              <a:rPr lang="en-US" dirty="0"/>
              <a:t>		 proportion of base year emissions at IPM unit *</a:t>
            </a:r>
            <a:br>
              <a:rPr lang="en-US" dirty="0"/>
            </a:br>
            <a:r>
              <a:rPr lang="en-US" dirty="0"/>
              <a:t>		 (FY generation (</a:t>
            </a:r>
            <a:r>
              <a:rPr lang="en-US" dirty="0" err="1"/>
              <a:t>MWhr</a:t>
            </a:r>
            <a:r>
              <a:rPr lang="en-US" dirty="0"/>
              <a:t>) / BY generation (</a:t>
            </a:r>
            <a:r>
              <a:rPr lang="en-US" dirty="0" err="1"/>
              <a:t>MWhr</a:t>
            </a:r>
            <a:r>
              <a:rPr lang="en-US" dirty="0"/>
              <a:t>))</a:t>
            </a:r>
          </a:p>
          <a:p>
            <a:r>
              <a:rPr lang="en-US" dirty="0"/>
              <a:t>Challenges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Projecting emissions from EIS flat file to IPM flat file requires one to many unit splitting for some units (first factor in equation)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Projection requires applying IPM to EIS generation fractions to process-level emissions, not unit-level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Assumed that no new controls came online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EIA 923 unit level generation not available for all units (facility level projections used in these cases)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Some units operated in IPM but are not matched to base year inventory (see summary </a:t>
            </a:r>
            <a:r>
              <a:rPr lang="en-US"/>
              <a:t>spreadsheets of these)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E3F639-7804-406E-8A83-FE8F556B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761D98-A823-4DA8-B1CA-205599D7B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EGU </a:t>
            </a:r>
            <a:r>
              <a:rPr lang="en-US" dirty="0" err="1"/>
              <a:t>Gapfilling</a:t>
            </a:r>
            <a:r>
              <a:rPr lang="en-US" dirty="0"/>
              <a:t>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976870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F4E9C67-C988-429D-9577-011DCC9005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577255"/>
              </p:ext>
            </p:extLst>
          </p:nvPr>
        </p:nvGraphicFramePr>
        <p:xfrm>
          <a:off x="448154" y="3958034"/>
          <a:ext cx="8381998" cy="27618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4579">
                  <a:extLst>
                    <a:ext uri="{9D8B030D-6E8A-4147-A177-3AD203B41FA5}">
                      <a16:colId xmlns:a16="http://schemas.microsoft.com/office/drawing/2014/main" val="1083084050"/>
                    </a:ext>
                  </a:extLst>
                </a:gridCol>
                <a:gridCol w="976667">
                  <a:extLst>
                    <a:ext uri="{9D8B030D-6E8A-4147-A177-3AD203B41FA5}">
                      <a16:colId xmlns:a16="http://schemas.microsoft.com/office/drawing/2014/main" val="322095274"/>
                    </a:ext>
                  </a:extLst>
                </a:gridCol>
                <a:gridCol w="981554">
                  <a:extLst>
                    <a:ext uri="{9D8B030D-6E8A-4147-A177-3AD203B41FA5}">
                      <a16:colId xmlns:a16="http://schemas.microsoft.com/office/drawing/2014/main" val="306693566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676349052"/>
                    </a:ext>
                  </a:extLst>
                </a:gridCol>
                <a:gridCol w="704553">
                  <a:extLst>
                    <a:ext uri="{9D8B030D-6E8A-4147-A177-3AD203B41FA5}">
                      <a16:colId xmlns:a16="http://schemas.microsoft.com/office/drawing/2014/main" val="3620820412"/>
                    </a:ext>
                  </a:extLst>
                </a:gridCol>
                <a:gridCol w="697289">
                  <a:extLst>
                    <a:ext uri="{9D8B030D-6E8A-4147-A177-3AD203B41FA5}">
                      <a16:colId xmlns:a16="http://schemas.microsoft.com/office/drawing/2014/main" val="3631916705"/>
                    </a:ext>
                  </a:extLst>
                </a:gridCol>
                <a:gridCol w="697289">
                  <a:extLst>
                    <a:ext uri="{9D8B030D-6E8A-4147-A177-3AD203B41FA5}">
                      <a16:colId xmlns:a16="http://schemas.microsoft.com/office/drawing/2014/main" val="583025628"/>
                    </a:ext>
                  </a:extLst>
                </a:gridCol>
                <a:gridCol w="697289">
                  <a:extLst>
                    <a:ext uri="{9D8B030D-6E8A-4147-A177-3AD203B41FA5}">
                      <a16:colId xmlns:a16="http://schemas.microsoft.com/office/drawing/2014/main" val="2009517725"/>
                    </a:ext>
                  </a:extLst>
                </a:gridCol>
                <a:gridCol w="697289">
                  <a:extLst>
                    <a:ext uri="{9D8B030D-6E8A-4147-A177-3AD203B41FA5}">
                      <a16:colId xmlns:a16="http://schemas.microsoft.com/office/drawing/2014/main" val="4058421124"/>
                    </a:ext>
                  </a:extLst>
                </a:gridCol>
                <a:gridCol w="697289">
                  <a:extLst>
                    <a:ext uri="{9D8B030D-6E8A-4147-A177-3AD203B41FA5}">
                      <a16:colId xmlns:a16="http://schemas.microsoft.com/office/drawing/2014/main" val="816376118"/>
                    </a:ext>
                  </a:extLst>
                </a:gridCol>
              </a:tblGrid>
              <a:tr h="507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Fuel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7439976 (Hg)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7647010 (HCl)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NH3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NOX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PM10-PRI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PM25-PRI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SO2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VOC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1102139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Biomass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4760515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Fwaste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5416957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LF Gas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3,549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305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711577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MSW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1,081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5,952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1,032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0853096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Non-Fossil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13,455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7,059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1,769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1,565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3,880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1295357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Oil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4484562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Tires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8027705"/>
                  </a:ext>
                </a:extLst>
              </a:tr>
              <a:tr h="280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Grand 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0.40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1,314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22,976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257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7,059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3,116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2,748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4,382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1,226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525518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9EA7DC-EF81-459E-BC11-93BF87ED3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2E8F48-B13A-412C-8563-849F19D46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27" y="311809"/>
            <a:ext cx="901303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2030 </a:t>
            </a:r>
            <a:r>
              <a:rPr lang="en-US" dirty="0" err="1"/>
              <a:t>Gapfilled</a:t>
            </a:r>
            <a:r>
              <a:rPr lang="en-US" dirty="0"/>
              <a:t> Emissions by Fuel Type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F1CF65-758C-4A33-A3F3-3CACD1D34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28255"/>
              </p:ext>
            </p:extLst>
          </p:nvPr>
        </p:nvGraphicFramePr>
        <p:xfrm>
          <a:off x="1200150" y="1524000"/>
          <a:ext cx="6743700" cy="1964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1579">
                  <a:extLst>
                    <a:ext uri="{9D8B030D-6E8A-4147-A177-3AD203B41FA5}">
                      <a16:colId xmlns:a16="http://schemas.microsoft.com/office/drawing/2014/main" val="1485490118"/>
                    </a:ext>
                  </a:extLst>
                </a:gridCol>
                <a:gridCol w="1803421">
                  <a:extLst>
                    <a:ext uri="{9D8B030D-6E8A-4147-A177-3AD203B41FA5}">
                      <a16:colId xmlns:a16="http://schemas.microsoft.com/office/drawing/2014/main" val="1205840721"/>
                    </a:ext>
                  </a:extLst>
                </a:gridCol>
                <a:gridCol w="1814350">
                  <a:extLst>
                    <a:ext uri="{9D8B030D-6E8A-4147-A177-3AD203B41FA5}">
                      <a16:colId xmlns:a16="http://schemas.microsoft.com/office/drawing/2014/main" val="1393070260"/>
                    </a:ext>
                  </a:extLst>
                </a:gridCol>
                <a:gridCol w="1814350">
                  <a:extLst>
                    <a:ext uri="{9D8B030D-6E8A-4147-A177-3AD203B41FA5}">
                      <a16:colId xmlns:a16="http://schemas.microsoft.com/office/drawing/2014/main" val="1324669952"/>
                    </a:ext>
                  </a:extLst>
                </a:gridCol>
              </a:tblGrid>
              <a:tr h="47543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 EGU Annual Emissions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9301991"/>
                  </a:ext>
                </a:extLst>
              </a:tr>
              <a:tr h="475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Pollutant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Sum of 2016beta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Sum of 2023 IPM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Sum of 2030 IPM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4443763"/>
                  </a:ext>
                </a:extLst>
              </a:tr>
              <a:tr h="2422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NOX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1,317,450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836,987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809,974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5283795"/>
                  </a:ext>
                </a:extLst>
              </a:tr>
              <a:tr h="2422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PM25-PRI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133,350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112,537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109,827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6792232"/>
                  </a:ext>
                </a:extLst>
              </a:tr>
              <a:tr h="2422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SO2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1,565,797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907,762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906,437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6043210"/>
                  </a:ext>
                </a:extLst>
              </a:tr>
              <a:tr h="2422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VOC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33,644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29,505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29,269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178989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77EA18B-0F05-4968-9F5D-C7766879B2EE}"/>
              </a:ext>
            </a:extLst>
          </p:cNvPr>
          <p:cNvSpPr txBox="1"/>
          <p:nvPr/>
        </p:nvSpPr>
        <p:spPr>
          <a:xfrm>
            <a:off x="3048000" y="3594694"/>
            <a:ext cx="2446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Gapfilled</a:t>
            </a:r>
            <a:r>
              <a:rPr lang="en-US" dirty="0"/>
              <a:t> emissions </a:t>
            </a:r>
          </a:p>
        </p:txBody>
      </p:sp>
    </p:spTree>
    <p:extLst>
      <p:ext uri="{BB962C8B-B14F-4D97-AF65-F5344CB8AC3E}">
        <p14:creationId xmlns:p14="http://schemas.microsoft.com/office/powerpoint/2010/main" val="309056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CF0785-C12F-4886-989E-31F36752D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>
            <a:normAutofit/>
          </a:bodyPr>
          <a:lstStyle/>
          <a:p>
            <a:r>
              <a:rPr lang="en-US" sz="1800" dirty="0"/>
              <a:t>Units with CEMS</a:t>
            </a:r>
          </a:p>
          <a:p>
            <a:pPr lvl="1"/>
            <a:r>
              <a:rPr lang="en-US" sz="1600" dirty="0"/>
              <a:t>CEMS data are used where they are matched to NEI (NOx and SO2 directly, and heat input for rest of pollutants)</a:t>
            </a:r>
          </a:p>
          <a:p>
            <a:pPr lvl="1"/>
            <a:r>
              <a:rPr lang="en-US" sz="1600" dirty="0"/>
              <a:t>CEMS data are preprocessed to remove spikes from non-measured values </a:t>
            </a:r>
          </a:p>
          <a:p>
            <a:pPr lvl="1"/>
            <a:r>
              <a:rPr lang="en-US" sz="1600" dirty="0"/>
              <a:t>Known partial year reporters (e.g., summer only) receive special treatment allocating the total of NEI-CEMS emissions to winter months</a:t>
            </a:r>
          </a:p>
          <a:p>
            <a:r>
              <a:rPr lang="en-US" sz="1800" dirty="0"/>
              <a:t>Units without CEMS</a:t>
            </a:r>
          </a:p>
          <a:p>
            <a:pPr lvl="1"/>
            <a:r>
              <a:rPr lang="en-US" sz="1600" dirty="0"/>
              <a:t>Emissions allocated to months based on average pollutant and fuel-specific season-to-month factors for each region derived from base year CEMS data </a:t>
            </a:r>
          </a:p>
          <a:p>
            <a:pPr lvl="1"/>
            <a:r>
              <a:rPr lang="en-US" sz="1600" dirty="0"/>
              <a:t>Peaking and non-peaking profiles are available for each region</a:t>
            </a:r>
          </a:p>
          <a:p>
            <a:pPr lvl="1"/>
            <a:r>
              <a:rPr lang="en-US" sz="1600" dirty="0"/>
              <a:t>Heat input is used to allocate emissions from months to days in each region based on pollutant and fuel-specific factors</a:t>
            </a:r>
          </a:p>
          <a:p>
            <a:pPr lvl="2"/>
            <a:r>
              <a:rPr lang="en-US" sz="1600" dirty="0"/>
              <a:t>Cross-reference applied by SCC and FIPS</a:t>
            </a:r>
          </a:p>
          <a:p>
            <a:pPr lvl="1"/>
            <a:r>
              <a:rPr lang="en-US" sz="1600" dirty="0"/>
              <a:t>Diurnal profiles for winter and summer derived from base year CEMS data for each region and fuel based on </a:t>
            </a:r>
            <a:r>
              <a:rPr lang="en-US" sz="1600" b="1" i="1" dirty="0"/>
              <a:t>heat input</a:t>
            </a:r>
          </a:p>
          <a:p>
            <a:pPr lvl="1"/>
            <a:r>
              <a:rPr lang="en-US" sz="1600" dirty="0"/>
              <a:t>Most MWCs and co-gens given flat emissions for each day and hour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7C2CB7-5119-4999-BD2F-26019272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7C7DC7A-2D97-4C6B-A89D-01769ED3A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Recap of  Base Year Temporal Allocation Approach for EGUs</a:t>
            </a:r>
          </a:p>
        </p:txBody>
      </p:sp>
    </p:spTree>
    <p:extLst>
      <p:ext uri="{BB962C8B-B14F-4D97-AF65-F5344CB8AC3E}">
        <p14:creationId xmlns:p14="http://schemas.microsoft.com/office/powerpoint/2010/main" val="887095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FA5539-BCE8-4A43-8304-C62013ED6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1663F4-DDA6-4DDB-B2F3-A8F814B6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F79F68-9024-43F2-A638-7A2771341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6D092C-21FB-474D-AED8-744F3F895D0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8686800" cy="6332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30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7B78B0-7699-40DA-83BB-54C1196C2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support the assignment of profiles by region and peaking vs non-peaking, the cross reference in SMOKE had to be implemented at the unit-level rather than by FIPS-SCC as it was in 2011 platform</a:t>
            </a:r>
          </a:p>
          <a:p>
            <a:r>
              <a:rPr lang="en-US" dirty="0"/>
              <a:t>Note that units that switched fuels or were added since the base year need to be handled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7C8267-6F6E-40FB-A3B7-0C321757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894BD-DCE2-4A96-A9AF-225BBEAC2A4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62C01A3-0A3E-4202-A43A-C026FD078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Temporal Cross Reference</a:t>
            </a:r>
          </a:p>
        </p:txBody>
      </p:sp>
    </p:spTree>
    <p:extLst>
      <p:ext uri="{BB962C8B-B14F-4D97-AF65-F5344CB8AC3E}">
        <p14:creationId xmlns:p14="http://schemas.microsoft.com/office/powerpoint/2010/main" val="4103076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B8BF3D1-0C8A-43D6-B817-6C0602F12AFB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105E4DDF-863A-4604-872A-1B693485B217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7784BE1D-D029-4B70-B7F7-F50BAEAA2252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E7D908BA-714E-47E8-8155-F0A12B868ABD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56973FD7-42F4-4218-AE81-F77641E5165A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2B715D03-6CB6-4393-916C-CFB5C951400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8D501715-1C64-449B-959D-545A299D57E1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D17F0213-DB76-4A16-A40F-0D23F5F3A711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65DC059F-DEFF-46B0-8831-5DA9782F5319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14030E2B-C94E-4186-AE45-5A21247E2C7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68646</TotalTime>
  <Words>1097</Words>
  <Application>Microsoft Office PowerPoint</Application>
  <PresentationFormat>On-screen Show (4:3)</PresentationFormat>
  <Paragraphs>200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2016 Platform EGU Small Group</vt:lpstr>
      <vt:lpstr>Future year IPM Processing for  2016 Beta Platform</vt:lpstr>
      <vt:lpstr>Gapfilling</vt:lpstr>
      <vt:lpstr>Fuel Types for Gapfilling</vt:lpstr>
      <vt:lpstr>EGU Gapfilling Implementation</vt:lpstr>
      <vt:lpstr>2030 Gapfilled Emissions by Fuel Type</vt:lpstr>
      <vt:lpstr>Recap of  Base Year Temporal Allocation Approach for EGUs</vt:lpstr>
      <vt:lpstr>PowerPoint Presentation</vt:lpstr>
      <vt:lpstr>Temporal Cross Reference</vt:lpstr>
      <vt:lpstr>Example Small EGU profiles for LADCO</vt:lpstr>
      <vt:lpstr>Daily and diurnal profiles</vt:lpstr>
      <vt:lpstr>Future Year Temporal Allocation</vt:lpstr>
      <vt:lpstr>Monthly profiles</vt:lpstr>
      <vt:lpstr>Handling hourly “Excesses”</vt:lpstr>
      <vt:lpstr>Adjusted Pseudo CEMS Emissions</vt:lpstr>
      <vt:lpstr>Example where Emissions cannot be fit Under the Maximum</vt:lpstr>
      <vt:lpstr>For Units that Cannot fit under the Maximum</vt:lpstr>
      <vt:lpstr>Additional summary requests</vt:lpstr>
    </vt:vector>
  </TitlesOfParts>
  <Company>US-EPA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 Houyoux</dc:creator>
  <cp:lastModifiedBy>Eyth, Alison</cp:lastModifiedBy>
  <cp:revision>1190</cp:revision>
  <cp:lastPrinted>2017-12-04T21:57:59Z</cp:lastPrinted>
  <dcterms:created xsi:type="dcterms:W3CDTF">2011-06-13T20:10:16Z</dcterms:created>
  <dcterms:modified xsi:type="dcterms:W3CDTF">2019-03-29T15:46:29Z</dcterms:modified>
</cp:coreProperties>
</file>