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804" r:id="rId3"/>
    <p:sldId id="802" r:id="rId4"/>
    <p:sldId id="803" r:id="rId5"/>
    <p:sldId id="294" r:id="rId6"/>
    <p:sldId id="799" r:id="rId7"/>
    <p:sldId id="800" r:id="rId8"/>
    <p:sldId id="801" r:id="rId9"/>
    <p:sldId id="798" r:id="rId10"/>
    <p:sldId id="295" r:id="rId11"/>
    <p:sldId id="797" r:id="rId12"/>
    <p:sldId id="257" r:id="rId13"/>
    <p:sldId id="258" r:id="rId14"/>
    <p:sldId id="293" r:id="rId15"/>
    <p:sldId id="267" r:id="rId16"/>
    <p:sldId id="274" r:id="rId17"/>
    <p:sldId id="283" r:id="rId18"/>
    <p:sldId id="269" r:id="rId19"/>
    <p:sldId id="279" r:id="rId20"/>
    <p:sldId id="285" r:id="rId21"/>
    <p:sldId id="270" r:id="rId22"/>
    <p:sldId id="286" r:id="rId23"/>
    <p:sldId id="278" r:id="rId24"/>
    <p:sldId id="282" r:id="rId25"/>
    <p:sldId id="275" r:id="rId26"/>
    <p:sldId id="280" r:id="rId27"/>
    <p:sldId id="284" r:id="rId28"/>
    <p:sldId id="281" r:id="rId29"/>
    <p:sldId id="287" r:id="rId30"/>
    <p:sldId id="277" r:id="rId31"/>
    <p:sldId id="264" r:id="rId32"/>
    <p:sldId id="26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5" autoAdjust="0"/>
    <p:restoredTop sz="94652" autoAdjust="0"/>
  </p:normalViewPr>
  <p:slideViewPr>
    <p:cSldViewPr snapToGrid="0">
      <p:cViewPr varScale="1">
        <p:scale>
          <a:sx n="91" d="100"/>
          <a:sy n="91" d="100"/>
        </p:scale>
        <p:origin x="31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yth, Alison" userId="649d2ced-6280-4c44-830a-d941bed67d1a" providerId="ADAL" clId="{53A0544D-33A1-4853-8DEC-7B9DC952B908}"/>
    <pc:docChg chg="undo custSel addSld delSld modSld sldOrd">
      <pc:chgData name="Eyth, Alison" userId="649d2ced-6280-4c44-830a-d941bed67d1a" providerId="ADAL" clId="{53A0544D-33A1-4853-8DEC-7B9DC952B908}" dt="2023-11-17T20:10:37.876" v="4311" actId="20577"/>
      <pc:docMkLst>
        <pc:docMk/>
      </pc:docMkLst>
      <pc:sldChg chg="modSp mod">
        <pc:chgData name="Eyth, Alison" userId="649d2ced-6280-4c44-830a-d941bed67d1a" providerId="ADAL" clId="{53A0544D-33A1-4853-8DEC-7B9DC952B908}" dt="2023-11-17T20:10:37.876" v="4311" actId="20577"/>
        <pc:sldMkLst>
          <pc:docMk/>
          <pc:sldMk cId="1490994599" sldId="256"/>
        </pc:sldMkLst>
        <pc:spChg chg="mod">
          <ac:chgData name="Eyth, Alison" userId="649d2ced-6280-4c44-830a-d941bed67d1a" providerId="ADAL" clId="{53A0544D-33A1-4853-8DEC-7B9DC952B908}" dt="2023-11-17T20:10:37.876" v="4311" actId="20577"/>
          <ac:spMkLst>
            <pc:docMk/>
            <pc:sldMk cId="1490994599" sldId="256"/>
            <ac:spMk id="3" creationId="{2A456303-3E08-4BE6-B511-1A111A399063}"/>
          </ac:spMkLst>
        </pc:spChg>
      </pc:sldChg>
      <pc:sldChg chg="modSp new mod">
        <pc:chgData name="Eyth, Alison" userId="649d2ced-6280-4c44-830a-d941bed67d1a" providerId="ADAL" clId="{53A0544D-33A1-4853-8DEC-7B9DC952B908}" dt="2023-11-17T20:04:21.659" v="3926" actId="20577"/>
        <pc:sldMkLst>
          <pc:docMk/>
          <pc:sldMk cId="2902192606" sldId="257"/>
        </pc:sldMkLst>
        <pc:spChg chg="mod">
          <ac:chgData name="Eyth, Alison" userId="649d2ced-6280-4c44-830a-d941bed67d1a" providerId="ADAL" clId="{53A0544D-33A1-4853-8DEC-7B9DC952B908}" dt="2023-11-17T12:47:57.453" v="575" actId="20577"/>
          <ac:spMkLst>
            <pc:docMk/>
            <pc:sldMk cId="2902192606" sldId="257"/>
            <ac:spMk id="2" creationId="{52D34FDC-01A4-4338-BB69-670559294653}"/>
          </ac:spMkLst>
        </pc:spChg>
        <pc:spChg chg="mod">
          <ac:chgData name="Eyth, Alison" userId="649d2ced-6280-4c44-830a-d941bed67d1a" providerId="ADAL" clId="{53A0544D-33A1-4853-8DEC-7B9DC952B908}" dt="2023-11-17T20:04:21.659" v="3926" actId="20577"/>
          <ac:spMkLst>
            <pc:docMk/>
            <pc:sldMk cId="2902192606" sldId="257"/>
            <ac:spMk id="3" creationId="{AEA657E8-FDB5-499F-A18D-B7A89DCCFBB9}"/>
          </ac:spMkLst>
        </pc:spChg>
      </pc:sldChg>
      <pc:sldChg chg="addSp delSp modSp new del mod ord">
        <pc:chgData name="Eyth, Alison" userId="649d2ced-6280-4c44-830a-d941bed67d1a" providerId="ADAL" clId="{53A0544D-33A1-4853-8DEC-7B9DC952B908}" dt="2023-11-17T18:58:03.214" v="3888" actId="2696"/>
        <pc:sldMkLst>
          <pc:docMk/>
          <pc:sldMk cId="1135202670" sldId="258"/>
        </pc:sldMkLst>
        <pc:spChg chg="mod">
          <ac:chgData name="Eyth, Alison" userId="649d2ced-6280-4c44-830a-d941bed67d1a" providerId="ADAL" clId="{53A0544D-33A1-4853-8DEC-7B9DC952B908}" dt="2023-11-17T12:16:24.206" v="472" actId="20577"/>
          <ac:spMkLst>
            <pc:docMk/>
            <pc:sldMk cId="1135202670" sldId="258"/>
            <ac:spMk id="2" creationId="{9B2DB8D6-CCD5-41D5-819C-A7EDD7E892C7}"/>
          </ac:spMkLst>
        </pc:spChg>
        <pc:spChg chg="del mod">
          <ac:chgData name="Eyth, Alison" userId="649d2ced-6280-4c44-830a-d941bed67d1a" providerId="ADAL" clId="{53A0544D-33A1-4853-8DEC-7B9DC952B908}" dt="2023-11-17T12:16:14.865" v="438" actId="22"/>
          <ac:spMkLst>
            <pc:docMk/>
            <pc:sldMk cId="1135202670" sldId="258"/>
            <ac:spMk id="3" creationId="{A6BB7F3D-A7BF-4007-A93D-4B3499033D06}"/>
          </ac:spMkLst>
        </pc:spChg>
        <pc:picChg chg="add mod ord">
          <ac:chgData name="Eyth, Alison" userId="649d2ced-6280-4c44-830a-d941bed67d1a" providerId="ADAL" clId="{53A0544D-33A1-4853-8DEC-7B9DC952B908}" dt="2023-11-17T12:17:30.897" v="486" actId="1076"/>
          <ac:picMkLst>
            <pc:docMk/>
            <pc:sldMk cId="1135202670" sldId="258"/>
            <ac:picMk id="5" creationId="{69A3743A-40CF-4759-A4BD-B5D6263A83F2}"/>
          </ac:picMkLst>
        </pc:picChg>
      </pc:sldChg>
      <pc:sldChg chg="modSp add mod">
        <pc:chgData name="Eyth, Alison" userId="649d2ced-6280-4c44-830a-d941bed67d1a" providerId="ADAL" clId="{53A0544D-33A1-4853-8DEC-7B9DC952B908}" dt="2023-11-17T20:03:47.872" v="3921" actId="20577"/>
        <pc:sldMkLst>
          <pc:docMk/>
          <pc:sldMk cId="2481876979" sldId="258"/>
        </pc:sldMkLst>
        <pc:spChg chg="mod">
          <ac:chgData name="Eyth, Alison" userId="649d2ced-6280-4c44-830a-d941bed67d1a" providerId="ADAL" clId="{53A0544D-33A1-4853-8DEC-7B9DC952B908}" dt="2023-11-17T20:03:47.872" v="3921" actId="20577"/>
          <ac:spMkLst>
            <pc:docMk/>
            <pc:sldMk cId="2481876979" sldId="258"/>
            <ac:spMk id="2" creationId="{9B2DB8D6-CCD5-41D5-819C-A7EDD7E892C7}"/>
          </ac:spMkLst>
        </pc:spChg>
      </pc:sldChg>
      <pc:sldChg chg="add">
        <pc:chgData name="Eyth, Alison" userId="649d2ced-6280-4c44-830a-d941bed67d1a" providerId="ADAL" clId="{53A0544D-33A1-4853-8DEC-7B9DC952B908}" dt="2023-11-17T18:56:32.098" v="3871"/>
        <pc:sldMkLst>
          <pc:docMk/>
          <pc:sldMk cId="733931135" sldId="264"/>
        </pc:sldMkLst>
      </pc:sldChg>
      <pc:sldChg chg="add">
        <pc:chgData name="Eyth, Alison" userId="649d2ced-6280-4c44-830a-d941bed67d1a" providerId="ADAL" clId="{53A0544D-33A1-4853-8DEC-7B9DC952B908}" dt="2023-11-17T18:56:32.098" v="3871"/>
        <pc:sldMkLst>
          <pc:docMk/>
          <pc:sldMk cId="3550126147" sldId="265"/>
        </pc:sldMkLst>
      </pc:sldChg>
      <pc:sldChg chg="add">
        <pc:chgData name="Eyth, Alison" userId="649d2ced-6280-4c44-830a-d941bed67d1a" providerId="ADAL" clId="{53A0544D-33A1-4853-8DEC-7B9DC952B908}" dt="2023-11-17T18:53:52.460" v="3852"/>
        <pc:sldMkLst>
          <pc:docMk/>
          <pc:sldMk cId="1239263026" sldId="267"/>
        </pc:sldMkLst>
      </pc:sldChg>
      <pc:sldChg chg="modSp add mod">
        <pc:chgData name="Eyth, Alison" userId="649d2ced-6280-4c44-830a-d941bed67d1a" providerId="ADAL" clId="{53A0544D-33A1-4853-8DEC-7B9DC952B908}" dt="2023-11-17T18:54:38.314" v="3860" actId="27636"/>
        <pc:sldMkLst>
          <pc:docMk/>
          <pc:sldMk cId="888008872" sldId="269"/>
        </pc:sldMkLst>
        <pc:spChg chg="mod">
          <ac:chgData name="Eyth, Alison" userId="649d2ced-6280-4c44-830a-d941bed67d1a" providerId="ADAL" clId="{53A0544D-33A1-4853-8DEC-7B9DC952B908}" dt="2023-11-17T18:54:38.314" v="3860" actId="27636"/>
          <ac:spMkLst>
            <pc:docMk/>
            <pc:sldMk cId="888008872" sldId="269"/>
            <ac:spMk id="3" creationId="{65F67290-716B-4D83-9452-D9229223E757}"/>
          </ac:spMkLst>
        </pc:spChg>
      </pc:sldChg>
      <pc:sldChg chg="modSp add mod">
        <pc:chgData name="Eyth, Alison" userId="649d2ced-6280-4c44-830a-d941bed67d1a" providerId="ADAL" clId="{53A0544D-33A1-4853-8DEC-7B9DC952B908}" dt="2023-11-17T20:03:20.445" v="3909" actId="20577"/>
        <pc:sldMkLst>
          <pc:docMk/>
          <pc:sldMk cId="472520537" sldId="270"/>
        </pc:sldMkLst>
        <pc:spChg chg="mod">
          <ac:chgData name="Eyth, Alison" userId="649d2ced-6280-4c44-830a-d941bed67d1a" providerId="ADAL" clId="{53A0544D-33A1-4853-8DEC-7B9DC952B908}" dt="2023-11-17T20:03:20.445" v="3909" actId="20577"/>
          <ac:spMkLst>
            <pc:docMk/>
            <pc:sldMk cId="472520537" sldId="270"/>
            <ac:spMk id="2" creationId="{1D4AA3EC-B605-44BD-A12A-EDD0878DE842}"/>
          </ac:spMkLst>
        </pc:spChg>
        <pc:spChg chg="mod">
          <ac:chgData name="Eyth, Alison" userId="649d2ced-6280-4c44-830a-d941bed67d1a" providerId="ADAL" clId="{53A0544D-33A1-4853-8DEC-7B9DC952B908}" dt="2023-11-17T20:03:14.211" v="3901" actId="1076"/>
          <ac:spMkLst>
            <pc:docMk/>
            <pc:sldMk cId="472520537" sldId="270"/>
            <ac:spMk id="3" creationId="{249C3EA2-BF4B-6B8A-2B11-003493E540F4}"/>
          </ac:spMkLst>
        </pc:spChg>
      </pc:sldChg>
      <pc:sldChg chg="add">
        <pc:chgData name="Eyth, Alison" userId="649d2ced-6280-4c44-830a-d941bed67d1a" providerId="ADAL" clId="{53A0544D-33A1-4853-8DEC-7B9DC952B908}" dt="2023-11-17T18:53:52.460" v="3852"/>
        <pc:sldMkLst>
          <pc:docMk/>
          <pc:sldMk cId="1044574078" sldId="274"/>
        </pc:sldMkLst>
      </pc:sldChg>
      <pc:sldChg chg="modSp add mod">
        <pc:chgData name="Eyth, Alison" userId="649d2ced-6280-4c44-830a-d941bed67d1a" providerId="ADAL" clId="{53A0544D-33A1-4853-8DEC-7B9DC952B908}" dt="2023-11-17T20:02:43.422" v="3900" actId="20577"/>
        <pc:sldMkLst>
          <pc:docMk/>
          <pc:sldMk cId="2979842677" sldId="275"/>
        </pc:sldMkLst>
        <pc:spChg chg="mod">
          <ac:chgData name="Eyth, Alison" userId="649d2ced-6280-4c44-830a-d941bed67d1a" providerId="ADAL" clId="{53A0544D-33A1-4853-8DEC-7B9DC952B908}" dt="2023-11-17T20:02:43.422" v="3900" actId="20577"/>
          <ac:spMkLst>
            <pc:docMk/>
            <pc:sldMk cId="2979842677" sldId="275"/>
            <ac:spMk id="2" creationId="{1D4AA3EC-B605-44BD-A12A-EDD0878DE842}"/>
          </ac:spMkLst>
        </pc:spChg>
      </pc:sldChg>
      <pc:sldChg chg="modSp add mod">
        <pc:chgData name="Eyth, Alison" userId="649d2ced-6280-4c44-830a-d941bed67d1a" providerId="ADAL" clId="{53A0544D-33A1-4853-8DEC-7B9DC952B908}" dt="2023-11-17T18:56:32.133" v="3872" actId="27636"/>
        <pc:sldMkLst>
          <pc:docMk/>
          <pc:sldMk cId="1802925103" sldId="277"/>
        </pc:sldMkLst>
        <pc:spChg chg="mod">
          <ac:chgData name="Eyth, Alison" userId="649d2ced-6280-4c44-830a-d941bed67d1a" providerId="ADAL" clId="{53A0544D-33A1-4853-8DEC-7B9DC952B908}" dt="2023-11-17T18:56:32.133" v="3872" actId="27636"/>
          <ac:spMkLst>
            <pc:docMk/>
            <pc:sldMk cId="1802925103" sldId="277"/>
            <ac:spMk id="3" creationId="{04AA7F89-5DCC-1128-DB5E-29D52FFA8F91}"/>
          </ac:spMkLst>
        </pc:spChg>
      </pc:sldChg>
      <pc:sldChg chg="add">
        <pc:chgData name="Eyth, Alison" userId="649d2ced-6280-4c44-830a-d941bed67d1a" providerId="ADAL" clId="{53A0544D-33A1-4853-8DEC-7B9DC952B908}" dt="2023-11-17T18:55:29.896" v="3867"/>
        <pc:sldMkLst>
          <pc:docMk/>
          <pc:sldMk cId="2554870299" sldId="278"/>
        </pc:sldMkLst>
      </pc:sldChg>
      <pc:sldChg chg="modSp add mod">
        <pc:chgData name="Eyth, Alison" userId="649d2ced-6280-4c44-830a-d941bed67d1a" providerId="ADAL" clId="{53A0544D-33A1-4853-8DEC-7B9DC952B908}" dt="2023-11-17T18:54:38.346" v="3861" actId="27636"/>
        <pc:sldMkLst>
          <pc:docMk/>
          <pc:sldMk cId="1370980237" sldId="279"/>
        </pc:sldMkLst>
        <pc:spChg chg="mod">
          <ac:chgData name="Eyth, Alison" userId="649d2ced-6280-4c44-830a-d941bed67d1a" providerId="ADAL" clId="{53A0544D-33A1-4853-8DEC-7B9DC952B908}" dt="2023-11-17T18:54:38.346" v="3861" actId="27636"/>
          <ac:spMkLst>
            <pc:docMk/>
            <pc:sldMk cId="1370980237" sldId="279"/>
            <ac:spMk id="3" creationId="{65F67290-716B-4D83-9452-D9229223E757}"/>
          </ac:spMkLst>
        </pc:spChg>
      </pc:sldChg>
      <pc:sldChg chg="modSp add mod">
        <pc:chgData name="Eyth, Alison" userId="649d2ced-6280-4c44-830a-d941bed67d1a" providerId="ADAL" clId="{53A0544D-33A1-4853-8DEC-7B9DC952B908}" dt="2023-11-17T18:55:45.118" v="3869" actId="27636"/>
        <pc:sldMkLst>
          <pc:docMk/>
          <pc:sldMk cId="2175101200" sldId="280"/>
        </pc:sldMkLst>
        <pc:spChg chg="mod">
          <ac:chgData name="Eyth, Alison" userId="649d2ced-6280-4c44-830a-d941bed67d1a" providerId="ADAL" clId="{53A0544D-33A1-4853-8DEC-7B9DC952B908}" dt="2023-11-17T18:55:45.118" v="3869" actId="27636"/>
          <ac:spMkLst>
            <pc:docMk/>
            <pc:sldMk cId="2175101200" sldId="280"/>
            <ac:spMk id="3" creationId="{8D02730D-056C-48BA-A8DC-2E41E2147830}"/>
          </ac:spMkLst>
        </pc:spChg>
      </pc:sldChg>
      <pc:sldChg chg="add">
        <pc:chgData name="Eyth, Alison" userId="649d2ced-6280-4c44-830a-d941bed67d1a" providerId="ADAL" clId="{53A0544D-33A1-4853-8DEC-7B9DC952B908}" dt="2023-11-17T18:56:07.245" v="3870"/>
        <pc:sldMkLst>
          <pc:docMk/>
          <pc:sldMk cId="4204994936" sldId="281"/>
        </pc:sldMkLst>
      </pc:sldChg>
      <pc:sldChg chg="modSp add mod">
        <pc:chgData name="Eyth, Alison" userId="649d2ced-6280-4c44-830a-d941bed67d1a" providerId="ADAL" clId="{53A0544D-33A1-4853-8DEC-7B9DC952B908}" dt="2023-11-17T20:09:53.292" v="4309" actId="1035"/>
        <pc:sldMkLst>
          <pc:docMk/>
          <pc:sldMk cId="3839373296" sldId="282"/>
        </pc:sldMkLst>
        <pc:spChg chg="mod">
          <ac:chgData name="Eyth, Alison" userId="649d2ced-6280-4c44-830a-d941bed67d1a" providerId="ADAL" clId="{53A0544D-33A1-4853-8DEC-7B9DC952B908}" dt="2023-11-17T20:09:53.292" v="4309" actId="1035"/>
          <ac:spMkLst>
            <pc:docMk/>
            <pc:sldMk cId="3839373296" sldId="282"/>
            <ac:spMk id="2" creationId="{2FDDE73B-67AB-4F46-A04A-E53EEA4226C5}"/>
          </ac:spMkLst>
        </pc:spChg>
      </pc:sldChg>
      <pc:sldChg chg="modSp add mod">
        <pc:chgData name="Eyth, Alison" userId="649d2ced-6280-4c44-830a-d941bed67d1a" providerId="ADAL" clId="{53A0544D-33A1-4853-8DEC-7B9DC952B908}" dt="2023-11-17T20:09:36.846" v="4304" actId="14100"/>
        <pc:sldMkLst>
          <pc:docMk/>
          <pc:sldMk cId="4131980981" sldId="283"/>
        </pc:sldMkLst>
        <pc:spChg chg="mod">
          <ac:chgData name="Eyth, Alison" userId="649d2ced-6280-4c44-830a-d941bed67d1a" providerId="ADAL" clId="{53A0544D-33A1-4853-8DEC-7B9DC952B908}" dt="2023-11-17T20:09:36.846" v="4304" actId="14100"/>
          <ac:spMkLst>
            <pc:docMk/>
            <pc:sldMk cId="4131980981" sldId="283"/>
            <ac:spMk id="2" creationId="{2FDDE73B-67AB-4F46-A04A-E53EEA4226C5}"/>
          </ac:spMkLst>
        </pc:spChg>
      </pc:sldChg>
      <pc:sldChg chg="add">
        <pc:chgData name="Eyth, Alison" userId="649d2ced-6280-4c44-830a-d941bed67d1a" providerId="ADAL" clId="{53A0544D-33A1-4853-8DEC-7B9DC952B908}" dt="2023-11-17T18:55:45.023" v="3868"/>
        <pc:sldMkLst>
          <pc:docMk/>
          <pc:sldMk cId="2188294209" sldId="284"/>
        </pc:sldMkLst>
      </pc:sldChg>
      <pc:sldChg chg="modSp add mod">
        <pc:chgData name="Eyth, Alison" userId="649d2ced-6280-4c44-830a-d941bed67d1a" providerId="ADAL" clId="{53A0544D-33A1-4853-8DEC-7B9DC952B908}" dt="2023-11-17T18:54:57.898" v="3864" actId="27636"/>
        <pc:sldMkLst>
          <pc:docMk/>
          <pc:sldMk cId="2986960387" sldId="285"/>
        </pc:sldMkLst>
        <pc:spChg chg="mod">
          <ac:chgData name="Eyth, Alison" userId="649d2ced-6280-4c44-830a-d941bed67d1a" providerId="ADAL" clId="{53A0544D-33A1-4853-8DEC-7B9DC952B908}" dt="2023-11-17T18:54:57.898" v="3863" actId="27636"/>
          <ac:spMkLst>
            <pc:docMk/>
            <pc:sldMk cId="2986960387" sldId="285"/>
            <ac:spMk id="2" creationId="{A9D192D1-6638-4272-8EAE-9CF3EB3FB33B}"/>
          </ac:spMkLst>
        </pc:spChg>
        <pc:spChg chg="mod">
          <ac:chgData name="Eyth, Alison" userId="649d2ced-6280-4c44-830a-d941bed67d1a" providerId="ADAL" clId="{53A0544D-33A1-4853-8DEC-7B9DC952B908}" dt="2023-11-17T18:54:57.898" v="3864" actId="27636"/>
          <ac:spMkLst>
            <pc:docMk/>
            <pc:sldMk cId="2986960387" sldId="285"/>
            <ac:spMk id="3" creationId="{25DD67F0-BD43-40AA-B218-E08C0999DC4F}"/>
          </ac:spMkLst>
        </pc:spChg>
      </pc:sldChg>
      <pc:sldChg chg="add">
        <pc:chgData name="Eyth, Alison" userId="649d2ced-6280-4c44-830a-d941bed67d1a" providerId="ADAL" clId="{53A0544D-33A1-4853-8DEC-7B9DC952B908}" dt="2023-11-17T18:54:57.848" v="3862"/>
        <pc:sldMkLst>
          <pc:docMk/>
          <pc:sldMk cId="4169069915" sldId="286"/>
        </pc:sldMkLst>
      </pc:sldChg>
      <pc:sldChg chg="add">
        <pc:chgData name="Eyth, Alison" userId="649d2ced-6280-4c44-830a-d941bed67d1a" providerId="ADAL" clId="{53A0544D-33A1-4853-8DEC-7B9DC952B908}" dt="2023-11-17T18:56:07.245" v="3870"/>
        <pc:sldMkLst>
          <pc:docMk/>
          <pc:sldMk cId="968867571" sldId="287"/>
        </pc:sldMkLst>
      </pc:sldChg>
      <pc:sldChg chg="modSp add del mod">
        <pc:chgData name="Eyth, Alison" userId="649d2ced-6280-4c44-830a-d941bed67d1a" providerId="ADAL" clId="{53A0544D-33A1-4853-8DEC-7B9DC952B908}" dt="2023-11-17T12:17:14.476" v="482" actId="47"/>
        <pc:sldMkLst>
          <pc:docMk/>
          <pc:sldMk cId="679222344" sldId="292"/>
        </pc:sldMkLst>
        <pc:spChg chg="mod">
          <ac:chgData name="Eyth, Alison" userId="649d2ced-6280-4c44-830a-d941bed67d1a" providerId="ADAL" clId="{53A0544D-33A1-4853-8DEC-7B9DC952B908}" dt="2023-11-17T12:17:01.654" v="480" actId="20577"/>
          <ac:spMkLst>
            <pc:docMk/>
            <pc:sldMk cId="679222344" sldId="292"/>
            <ac:spMk id="2" creationId="{FB7268B7-2BA5-4039-9134-0530276CEA8E}"/>
          </ac:spMkLst>
        </pc:spChg>
      </pc:sldChg>
      <pc:sldChg chg="modSp add del mod ord">
        <pc:chgData name="Eyth, Alison" userId="649d2ced-6280-4c44-830a-d941bed67d1a" providerId="ADAL" clId="{53A0544D-33A1-4853-8DEC-7B9DC952B908}" dt="2023-11-17T18:58:03.214" v="3888" actId="2696"/>
        <pc:sldMkLst>
          <pc:docMk/>
          <pc:sldMk cId="588120701" sldId="293"/>
        </pc:sldMkLst>
        <pc:graphicFrameChg chg="mod modGraphic">
          <ac:chgData name="Eyth, Alison" userId="649d2ced-6280-4c44-830a-d941bed67d1a" providerId="ADAL" clId="{53A0544D-33A1-4853-8DEC-7B9DC952B908}" dt="2023-11-17T12:21:10.862" v="501" actId="1035"/>
          <ac:graphicFrameMkLst>
            <pc:docMk/>
            <pc:sldMk cId="588120701" sldId="293"/>
            <ac:graphicFrameMk id="8" creationId="{0B64FEFF-9C4A-43FF-8CAF-F79A8B2918CE}"/>
          </ac:graphicFrameMkLst>
        </pc:graphicFrameChg>
      </pc:sldChg>
      <pc:sldChg chg="modSp add mod">
        <pc:chgData name="Eyth, Alison" userId="649d2ced-6280-4c44-830a-d941bed67d1a" providerId="ADAL" clId="{53A0544D-33A1-4853-8DEC-7B9DC952B908}" dt="2023-11-17T20:03:40.719" v="3915" actId="20577"/>
        <pc:sldMkLst>
          <pc:docMk/>
          <pc:sldMk cId="2315315319" sldId="293"/>
        </pc:sldMkLst>
        <pc:spChg chg="mod">
          <ac:chgData name="Eyth, Alison" userId="649d2ced-6280-4c44-830a-d941bed67d1a" providerId="ADAL" clId="{53A0544D-33A1-4853-8DEC-7B9DC952B908}" dt="2023-11-17T20:03:40.719" v="3915" actId="20577"/>
          <ac:spMkLst>
            <pc:docMk/>
            <pc:sldMk cId="2315315319" sldId="293"/>
            <ac:spMk id="2" creationId="{FB7268B7-2BA5-4039-9134-0530276CEA8E}"/>
          </ac:spMkLst>
        </pc:spChg>
      </pc:sldChg>
      <pc:sldChg chg="addSp delSp modSp new del mod">
        <pc:chgData name="Eyth, Alison" userId="649d2ced-6280-4c44-830a-d941bed67d1a" providerId="ADAL" clId="{53A0544D-33A1-4853-8DEC-7B9DC952B908}" dt="2023-11-17T18:56:47.899" v="3873" actId="2696"/>
        <pc:sldMkLst>
          <pc:docMk/>
          <pc:sldMk cId="2228613938" sldId="294"/>
        </pc:sldMkLst>
        <pc:spChg chg="mod">
          <ac:chgData name="Eyth, Alison" userId="649d2ced-6280-4c44-830a-d941bed67d1a" providerId="ADAL" clId="{53A0544D-33A1-4853-8DEC-7B9DC952B908}" dt="2023-11-17T13:17:08.925" v="2015" actId="404"/>
          <ac:spMkLst>
            <pc:docMk/>
            <pc:sldMk cId="2228613938" sldId="294"/>
            <ac:spMk id="2" creationId="{B262F987-D3F8-47D4-9682-627CBA565FF0}"/>
          </ac:spMkLst>
        </pc:spChg>
        <pc:spChg chg="mod">
          <ac:chgData name="Eyth, Alison" userId="649d2ced-6280-4c44-830a-d941bed67d1a" providerId="ADAL" clId="{53A0544D-33A1-4853-8DEC-7B9DC952B908}" dt="2023-11-17T13:53:11.352" v="3244"/>
          <ac:spMkLst>
            <pc:docMk/>
            <pc:sldMk cId="2228613938" sldId="294"/>
            <ac:spMk id="3" creationId="{A09F5DF4-944E-4375-8DE9-0CCA5B8280DA}"/>
          </ac:spMkLst>
        </pc:spChg>
        <pc:spChg chg="add del mod">
          <ac:chgData name="Eyth, Alison" userId="649d2ced-6280-4c44-830a-d941bed67d1a" providerId="ADAL" clId="{53A0544D-33A1-4853-8DEC-7B9DC952B908}" dt="2023-11-17T13:06:05.025" v="1732"/>
          <ac:spMkLst>
            <pc:docMk/>
            <pc:sldMk cId="2228613938" sldId="294"/>
            <ac:spMk id="4" creationId="{F161C396-458F-4DD9-AF54-BA861F94B046}"/>
          </ac:spMkLst>
        </pc:spChg>
      </pc:sldChg>
      <pc:sldChg chg="modSp add mod">
        <pc:chgData name="Eyth, Alison" userId="649d2ced-6280-4c44-830a-d941bed67d1a" providerId="ADAL" clId="{53A0544D-33A1-4853-8DEC-7B9DC952B908}" dt="2023-11-17T20:09:02.784" v="4303" actId="20577"/>
        <pc:sldMkLst>
          <pc:docMk/>
          <pc:sldMk cId="2916823709" sldId="294"/>
        </pc:sldMkLst>
        <pc:spChg chg="mod">
          <ac:chgData name="Eyth, Alison" userId="649d2ced-6280-4c44-830a-d941bed67d1a" providerId="ADAL" clId="{53A0544D-33A1-4853-8DEC-7B9DC952B908}" dt="2023-11-17T20:09:02.784" v="4303" actId="20577"/>
          <ac:spMkLst>
            <pc:docMk/>
            <pc:sldMk cId="2916823709" sldId="294"/>
            <ac:spMk id="3" creationId="{A09F5DF4-944E-4375-8DE9-0CCA5B8280DA}"/>
          </ac:spMkLst>
        </pc:spChg>
      </pc:sldChg>
      <pc:sldChg chg="addSp delSp modSp new del mod">
        <pc:chgData name="Eyth, Alison" userId="649d2ced-6280-4c44-830a-d941bed67d1a" providerId="ADAL" clId="{53A0544D-33A1-4853-8DEC-7B9DC952B908}" dt="2023-11-17T18:56:47.899" v="3873" actId="2696"/>
        <pc:sldMkLst>
          <pc:docMk/>
          <pc:sldMk cId="565904620" sldId="295"/>
        </pc:sldMkLst>
        <pc:spChg chg="mod">
          <ac:chgData name="Eyth, Alison" userId="649d2ced-6280-4c44-830a-d941bed67d1a" providerId="ADAL" clId="{53A0544D-33A1-4853-8DEC-7B9DC952B908}" dt="2023-11-17T13:15:11.179" v="1983" actId="1076"/>
          <ac:spMkLst>
            <pc:docMk/>
            <pc:sldMk cId="565904620" sldId="295"/>
            <ac:spMk id="2" creationId="{6231AB47-812A-4D44-B380-DC1714E4E3C8}"/>
          </ac:spMkLst>
        </pc:spChg>
        <pc:spChg chg="del">
          <ac:chgData name="Eyth, Alison" userId="649d2ced-6280-4c44-830a-d941bed67d1a" providerId="ADAL" clId="{53A0544D-33A1-4853-8DEC-7B9DC952B908}" dt="2023-11-17T13:03:44.380" v="1717"/>
          <ac:spMkLst>
            <pc:docMk/>
            <pc:sldMk cId="565904620" sldId="295"/>
            <ac:spMk id="3" creationId="{5DE2EC9B-D7E6-4CB1-81D9-E8719D22354D}"/>
          </ac:spMkLst>
        </pc:spChg>
        <pc:spChg chg="add del mod">
          <ac:chgData name="Eyth, Alison" userId="649d2ced-6280-4c44-830a-d941bed67d1a" providerId="ADAL" clId="{53A0544D-33A1-4853-8DEC-7B9DC952B908}" dt="2023-11-17T13:15:12.828" v="1985"/>
          <ac:spMkLst>
            <pc:docMk/>
            <pc:sldMk cId="565904620" sldId="295"/>
            <ac:spMk id="7" creationId="{03FE7AB9-13D8-4C74-9B7F-336DFF8056A2}"/>
          </ac:spMkLst>
        </pc:spChg>
        <pc:spChg chg="add mod">
          <ac:chgData name="Eyth, Alison" userId="649d2ced-6280-4c44-830a-d941bed67d1a" providerId="ADAL" clId="{53A0544D-33A1-4853-8DEC-7B9DC952B908}" dt="2023-11-17T13:14:08.182" v="1913" actId="1076"/>
          <ac:spMkLst>
            <pc:docMk/>
            <pc:sldMk cId="565904620" sldId="295"/>
            <ac:spMk id="8" creationId="{68EFBE15-0328-48AB-B676-982E49B83A12}"/>
          </ac:spMkLst>
        </pc:spChg>
        <pc:spChg chg="add del mod">
          <ac:chgData name="Eyth, Alison" userId="649d2ced-6280-4c44-830a-d941bed67d1a" providerId="ADAL" clId="{53A0544D-33A1-4853-8DEC-7B9DC952B908}" dt="2023-11-17T13:13:08.401" v="1898"/>
          <ac:spMkLst>
            <pc:docMk/>
            <pc:sldMk cId="565904620" sldId="295"/>
            <ac:spMk id="10" creationId="{75A3C2EF-E6D4-40A2-8A4C-791CAEA67143}"/>
          </ac:spMkLst>
        </pc:spChg>
        <pc:spChg chg="add mod">
          <ac:chgData name="Eyth, Alison" userId="649d2ced-6280-4c44-830a-d941bed67d1a" providerId="ADAL" clId="{53A0544D-33A1-4853-8DEC-7B9DC952B908}" dt="2023-11-17T13:15:06.237" v="1982" actId="27636"/>
          <ac:spMkLst>
            <pc:docMk/>
            <pc:sldMk cId="565904620" sldId="295"/>
            <ac:spMk id="12" creationId="{CCA9479E-C38A-4AA0-8CFB-8075F1ABE273}"/>
          </ac:spMkLst>
        </pc:spChg>
        <pc:picChg chg="add del mod">
          <ac:chgData name="Eyth, Alison" userId="649d2ced-6280-4c44-830a-d941bed67d1a" providerId="ADAL" clId="{53A0544D-33A1-4853-8DEC-7B9DC952B908}" dt="2023-11-17T13:13:38.880" v="1905" actId="478"/>
          <ac:picMkLst>
            <pc:docMk/>
            <pc:sldMk cId="565904620" sldId="295"/>
            <ac:picMk id="4" creationId="{13264F05-E04A-4D56-967D-76470FCCB975}"/>
          </ac:picMkLst>
        </pc:picChg>
        <pc:picChg chg="add mod">
          <ac:chgData name="Eyth, Alison" userId="649d2ced-6280-4c44-830a-d941bed67d1a" providerId="ADAL" clId="{53A0544D-33A1-4853-8DEC-7B9DC952B908}" dt="2023-11-17T13:14:01.142" v="1912" actId="1076"/>
          <ac:picMkLst>
            <pc:docMk/>
            <pc:sldMk cId="565904620" sldId="295"/>
            <ac:picMk id="5" creationId="{FB397E8F-C1B5-410F-81A7-A521F133C0C3}"/>
          </ac:picMkLst>
        </pc:picChg>
      </pc:sldChg>
      <pc:sldChg chg="modSp add mod">
        <pc:chgData name="Eyth, Alison" userId="649d2ced-6280-4c44-830a-d941bed67d1a" providerId="ADAL" clId="{53A0544D-33A1-4853-8DEC-7B9DC952B908}" dt="2023-11-17T20:03:59.846" v="3922" actId="20577"/>
        <pc:sldMkLst>
          <pc:docMk/>
          <pc:sldMk cId="2440556849" sldId="295"/>
        </pc:sldMkLst>
        <pc:spChg chg="mod">
          <ac:chgData name="Eyth, Alison" userId="649d2ced-6280-4c44-830a-d941bed67d1a" providerId="ADAL" clId="{53A0544D-33A1-4853-8DEC-7B9DC952B908}" dt="2023-11-17T20:03:59.846" v="3922" actId="20577"/>
          <ac:spMkLst>
            <pc:docMk/>
            <pc:sldMk cId="2440556849" sldId="295"/>
            <ac:spMk id="12" creationId="{CCA9479E-C38A-4AA0-8CFB-8075F1ABE273}"/>
          </ac:spMkLst>
        </pc:spChg>
      </pc:sldChg>
      <pc:sldChg chg="add">
        <pc:chgData name="Eyth, Alison" userId="649d2ced-6280-4c44-830a-d941bed67d1a" providerId="ADAL" clId="{53A0544D-33A1-4853-8DEC-7B9DC952B908}" dt="2023-11-17T18:56:59.768" v="3874"/>
        <pc:sldMkLst>
          <pc:docMk/>
          <pc:sldMk cId="993421853" sldId="797"/>
        </pc:sldMkLst>
      </pc:sldChg>
      <pc:sldChg chg="modSp add del mod">
        <pc:chgData name="Eyth, Alison" userId="649d2ced-6280-4c44-830a-d941bed67d1a" providerId="ADAL" clId="{53A0544D-33A1-4853-8DEC-7B9DC952B908}" dt="2023-11-17T18:56:47.899" v="3873" actId="2696"/>
        <pc:sldMkLst>
          <pc:docMk/>
          <pc:sldMk cId="2863646399" sldId="797"/>
        </pc:sldMkLst>
        <pc:spChg chg="mod">
          <ac:chgData name="Eyth, Alison" userId="649d2ced-6280-4c44-830a-d941bed67d1a" providerId="ADAL" clId="{53A0544D-33A1-4853-8DEC-7B9DC952B908}" dt="2023-11-17T13:35:17.981" v="2160" actId="404"/>
          <ac:spMkLst>
            <pc:docMk/>
            <pc:sldMk cId="2863646399" sldId="797"/>
            <ac:spMk id="4" creationId="{48252046-FEE2-41B8-BE54-E764B2F05370}"/>
          </ac:spMkLst>
        </pc:spChg>
        <pc:picChg chg="mod">
          <ac:chgData name="Eyth, Alison" userId="649d2ced-6280-4c44-830a-d941bed67d1a" providerId="ADAL" clId="{53A0544D-33A1-4853-8DEC-7B9DC952B908}" dt="2023-11-17T13:36:15.544" v="2162" actId="1036"/>
          <ac:picMkLst>
            <pc:docMk/>
            <pc:sldMk cId="2863646399" sldId="797"/>
            <ac:picMk id="22" creationId="{65CB08E6-4D15-4EB0-BFCD-34E0EB17518E}"/>
          </ac:picMkLst>
        </pc:picChg>
      </pc:sldChg>
      <pc:sldChg chg="add">
        <pc:chgData name="Eyth, Alison" userId="649d2ced-6280-4c44-830a-d941bed67d1a" providerId="ADAL" clId="{53A0544D-33A1-4853-8DEC-7B9DC952B908}" dt="2023-11-17T18:56:59.768" v="3874"/>
        <pc:sldMkLst>
          <pc:docMk/>
          <pc:sldMk cId="317262038" sldId="798"/>
        </pc:sldMkLst>
      </pc:sldChg>
      <pc:sldChg chg="addSp delSp modSp new del mod">
        <pc:chgData name="Eyth, Alison" userId="649d2ced-6280-4c44-830a-d941bed67d1a" providerId="ADAL" clId="{53A0544D-33A1-4853-8DEC-7B9DC952B908}" dt="2023-11-17T18:56:47.899" v="3873" actId="2696"/>
        <pc:sldMkLst>
          <pc:docMk/>
          <pc:sldMk cId="1451495470" sldId="798"/>
        </pc:sldMkLst>
        <pc:spChg chg="mod">
          <ac:chgData name="Eyth, Alison" userId="649d2ced-6280-4c44-830a-d941bed67d1a" providerId="ADAL" clId="{53A0544D-33A1-4853-8DEC-7B9DC952B908}" dt="2023-11-17T14:02:43.595" v="3393" actId="1076"/>
          <ac:spMkLst>
            <pc:docMk/>
            <pc:sldMk cId="1451495470" sldId="798"/>
            <ac:spMk id="2" creationId="{830A1DC6-6A7A-4B19-8882-B3C6A4D0ABED}"/>
          </ac:spMkLst>
        </pc:spChg>
        <pc:spChg chg="del">
          <ac:chgData name="Eyth, Alison" userId="649d2ced-6280-4c44-830a-d941bed67d1a" providerId="ADAL" clId="{53A0544D-33A1-4853-8DEC-7B9DC952B908}" dt="2023-11-17T13:33:14.719" v="2121" actId="22"/>
          <ac:spMkLst>
            <pc:docMk/>
            <pc:sldMk cId="1451495470" sldId="798"/>
            <ac:spMk id="3" creationId="{26234287-56BE-4E6C-BC31-6FE7456FD702}"/>
          </ac:spMkLst>
        </pc:spChg>
        <pc:picChg chg="add mod ord">
          <ac:chgData name="Eyth, Alison" userId="649d2ced-6280-4c44-830a-d941bed67d1a" providerId="ADAL" clId="{53A0544D-33A1-4853-8DEC-7B9DC952B908}" dt="2023-11-17T13:34:27.544" v="2143" actId="1036"/>
          <ac:picMkLst>
            <pc:docMk/>
            <pc:sldMk cId="1451495470" sldId="798"/>
            <ac:picMk id="5" creationId="{01824C92-1CCF-4816-96A2-A1FA7A30BDC8}"/>
          </ac:picMkLst>
        </pc:picChg>
        <pc:picChg chg="add mod">
          <ac:chgData name="Eyth, Alison" userId="649d2ced-6280-4c44-830a-d941bed67d1a" providerId="ADAL" clId="{53A0544D-33A1-4853-8DEC-7B9DC952B908}" dt="2023-11-17T13:34:25.553" v="2138" actId="1076"/>
          <ac:picMkLst>
            <pc:docMk/>
            <pc:sldMk cId="1451495470" sldId="798"/>
            <ac:picMk id="6" creationId="{9C169864-7C37-46F4-A1C8-BA51D8EC844E}"/>
          </ac:picMkLst>
        </pc:picChg>
      </pc:sldChg>
      <pc:sldChg chg="add">
        <pc:chgData name="Eyth, Alison" userId="649d2ced-6280-4c44-830a-d941bed67d1a" providerId="ADAL" clId="{53A0544D-33A1-4853-8DEC-7B9DC952B908}" dt="2023-11-17T18:56:59.768" v="3874"/>
        <pc:sldMkLst>
          <pc:docMk/>
          <pc:sldMk cId="74679874" sldId="799"/>
        </pc:sldMkLst>
      </pc:sldChg>
      <pc:sldChg chg="addSp delSp modSp new del mod">
        <pc:chgData name="Eyth, Alison" userId="649d2ced-6280-4c44-830a-d941bed67d1a" providerId="ADAL" clId="{53A0544D-33A1-4853-8DEC-7B9DC952B908}" dt="2023-11-17T18:56:47.899" v="3873" actId="2696"/>
        <pc:sldMkLst>
          <pc:docMk/>
          <pc:sldMk cId="4151111205" sldId="799"/>
        </pc:sldMkLst>
        <pc:spChg chg="mod">
          <ac:chgData name="Eyth, Alison" userId="649d2ced-6280-4c44-830a-d941bed67d1a" providerId="ADAL" clId="{53A0544D-33A1-4853-8DEC-7B9DC952B908}" dt="2023-11-17T13:57:28.297" v="3301" actId="20577"/>
          <ac:spMkLst>
            <pc:docMk/>
            <pc:sldMk cId="4151111205" sldId="799"/>
            <ac:spMk id="2" creationId="{8F6E1B2D-5636-4346-8C94-B75CC314A4BC}"/>
          </ac:spMkLst>
        </pc:spChg>
        <pc:spChg chg="del">
          <ac:chgData name="Eyth, Alison" userId="649d2ced-6280-4c44-830a-d941bed67d1a" providerId="ADAL" clId="{53A0544D-33A1-4853-8DEC-7B9DC952B908}" dt="2023-11-17T13:56:19.576" v="3271" actId="22"/>
          <ac:spMkLst>
            <pc:docMk/>
            <pc:sldMk cId="4151111205" sldId="799"/>
            <ac:spMk id="3" creationId="{172607B1-CBE9-4220-A20C-415730D4ABC3}"/>
          </ac:spMkLst>
        </pc:spChg>
        <pc:picChg chg="add mod ord">
          <ac:chgData name="Eyth, Alison" userId="649d2ced-6280-4c44-830a-d941bed67d1a" providerId="ADAL" clId="{53A0544D-33A1-4853-8DEC-7B9DC952B908}" dt="2023-11-17T13:57:10.156" v="3279" actId="1076"/>
          <ac:picMkLst>
            <pc:docMk/>
            <pc:sldMk cId="4151111205" sldId="799"/>
            <ac:picMk id="5" creationId="{8D2EA446-9283-4D09-B7F4-09DBA306BAC9}"/>
          </ac:picMkLst>
        </pc:picChg>
        <pc:picChg chg="add mod">
          <ac:chgData name="Eyth, Alison" userId="649d2ced-6280-4c44-830a-d941bed67d1a" providerId="ADAL" clId="{53A0544D-33A1-4853-8DEC-7B9DC952B908}" dt="2023-11-17T13:57:17.987" v="3282" actId="1076"/>
          <ac:picMkLst>
            <pc:docMk/>
            <pc:sldMk cId="4151111205" sldId="799"/>
            <ac:picMk id="7" creationId="{5D8322DC-B84B-4FCC-A89A-125482B91865}"/>
          </ac:picMkLst>
        </pc:picChg>
      </pc:sldChg>
      <pc:sldChg chg="addSp delSp modSp add del mod">
        <pc:chgData name="Eyth, Alison" userId="649d2ced-6280-4c44-830a-d941bed67d1a" providerId="ADAL" clId="{53A0544D-33A1-4853-8DEC-7B9DC952B908}" dt="2023-11-17T18:56:47.899" v="3873" actId="2696"/>
        <pc:sldMkLst>
          <pc:docMk/>
          <pc:sldMk cId="1390703374" sldId="800"/>
        </pc:sldMkLst>
        <pc:spChg chg="mod">
          <ac:chgData name="Eyth, Alison" userId="649d2ced-6280-4c44-830a-d941bed67d1a" providerId="ADAL" clId="{53A0544D-33A1-4853-8DEC-7B9DC952B908}" dt="2023-11-17T14:00:54.773" v="3355" actId="1076"/>
          <ac:spMkLst>
            <pc:docMk/>
            <pc:sldMk cId="1390703374" sldId="800"/>
            <ac:spMk id="2" creationId="{8F6E1B2D-5636-4346-8C94-B75CC314A4BC}"/>
          </ac:spMkLst>
        </pc:spChg>
        <pc:spChg chg="add del mod">
          <ac:chgData name="Eyth, Alison" userId="649d2ced-6280-4c44-830a-d941bed67d1a" providerId="ADAL" clId="{53A0544D-33A1-4853-8DEC-7B9DC952B908}" dt="2023-11-17T13:58:16.191" v="3323" actId="478"/>
          <ac:spMkLst>
            <pc:docMk/>
            <pc:sldMk cId="1390703374" sldId="800"/>
            <ac:spMk id="4" creationId="{4E3535DB-0469-49A9-AC6D-95AA12C67680}"/>
          </ac:spMkLst>
        </pc:spChg>
        <pc:picChg chg="del">
          <ac:chgData name="Eyth, Alison" userId="649d2ced-6280-4c44-830a-d941bed67d1a" providerId="ADAL" clId="{53A0544D-33A1-4853-8DEC-7B9DC952B908}" dt="2023-11-17T13:57:59.807" v="3322" actId="478"/>
          <ac:picMkLst>
            <pc:docMk/>
            <pc:sldMk cId="1390703374" sldId="800"/>
            <ac:picMk id="5" creationId="{8D2EA446-9283-4D09-B7F4-09DBA306BAC9}"/>
          </ac:picMkLst>
        </pc:picChg>
        <pc:picChg chg="del">
          <ac:chgData name="Eyth, Alison" userId="649d2ced-6280-4c44-830a-d941bed67d1a" providerId="ADAL" clId="{53A0544D-33A1-4853-8DEC-7B9DC952B908}" dt="2023-11-17T13:58:17.414" v="3324" actId="478"/>
          <ac:picMkLst>
            <pc:docMk/>
            <pc:sldMk cId="1390703374" sldId="800"/>
            <ac:picMk id="7" creationId="{5D8322DC-B84B-4FCC-A89A-125482B91865}"/>
          </ac:picMkLst>
        </pc:picChg>
        <pc:picChg chg="add mod">
          <ac:chgData name="Eyth, Alison" userId="649d2ced-6280-4c44-830a-d941bed67d1a" providerId="ADAL" clId="{53A0544D-33A1-4853-8DEC-7B9DC952B908}" dt="2023-11-17T14:02:20.056" v="3385" actId="1076"/>
          <ac:picMkLst>
            <pc:docMk/>
            <pc:sldMk cId="1390703374" sldId="800"/>
            <ac:picMk id="8" creationId="{5E628051-D154-4BB1-9CFC-A1F110EABCBA}"/>
          </ac:picMkLst>
        </pc:picChg>
        <pc:picChg chg="add mod">
          <ac:chgData name="Eyth, Alison" userId="649d2ced-6280-4c44-830a-d941bed67d1a" providerId="ADAL" clId="{53A0544D-33A1-4853-8DEC-7B9DC952B908}" dt="2023-11-17T14:02:24.890" v="3386" actId="1076"/>
          <ac:picMkLst>
            <pc:docMk/>
            <pc:sldMk cId="1390703374" sldId="800"/>
            <ac:picMk id="10" creationId="{12BC26D6-CB7F-4651-B6EE-98403C4E1E91}"/>
          </ac:picMkLst>
        </pc:picChg>
        <pc:picChg chg="add mod">
          <ac:chgData name="Eyth, Alison" userId="649d2ced-6280-4c44-830a-d941bed67d1a" providerId="ADAL" clId="{53A0544D-33A1-4853-8DEC-7B9DC952B908}" dt="2023-11-17T14:01:09.863" v="3357" actId="14100"/>
          <ac:picMkLst>
            <pc:docMk/>
            <pc:sldMk cId="1390703374" sldId="800"/>
            <ac:picMk id="12" creationId="{B0828C88-1A90-4CEC-ACAE-0D502614F384}"/>
          </ac:picMkLst>
        </pc:picChg>
        <pc:picChg chg="add mod">
          <ac:chgData name="Eyth, Alison" userId="649d2ced-6280-4c44-830a-d941bed67d1a" providerId="ADAL" clId="{53A0544D-33A1-4853-8DEC-7B9DC952B908}" dt="2023-11-17T14:02:08.269" v="3384" actId="14100"/>
          <ac:picMkLst>
            <pc:docMk/>
            <pc:sldMk cId="1390703374" sldId="800"/>
            <ac:picMk id="14" creationId="{FB714075-DCC0-44F9-9F9D-E4F8E29937A7}"/>
          </ac:picMkLst>
        </pc:picChg>
      </pc:sldChg>
      <pc:sldChg chg="add">
        <pc:chgData name="Eyth, Alison" userId="649d2ced-6280-4c44-830a-d941bed67d1a" providerId="ADAL" clId="{53A0544D-33A1-4853-8DEC-7B9DC952B908}" dt="2023-11-17T18:56:59.768" v="3874"/>
        <pc:sldMkLst>
          <pc:docMk/>
          <pc:sldMk cId="1902142686" sldId="800"/>
        </pc:sldMkLst>
      </pc:sldChg>
      <pc:sldChg chg="addSp delSp modSp add del mod">
        <pc:chgData name="Eyth, Alison" userId="649d2ced-6280-4c44-830a-d941bed67d1a" providerId="ADAL" clId="{53A0544D-33A1-4853-8DEC-7B9DC952B908}" dt="2023-11-17T18:56:47.899" v="3873" actId="2696"/>
        <pc:sldMkLst>
          <pc:docMk/>
          <pc:sldMk cId="688363133" sldId="801"/>
        </pc:sldMkLst>
        <pc:spChg chg="mod">
          <ac:chgData name="Eyth, Alison" userId="649d2ced-6280-4c44-830a-d941bed67d1a" providerId="ADAL" clId="{53A0544D-33A1-4853-8DEC-7B9DC952B908}" dt="2023-11-17T14:03:28.602" v="3408" actId="20577"/>
          <ac:spMkLst>
            <pc:docMk/>
            <pc:sldMk cId="688363133" sldId="801"/>
            <ac:spMk id="2" creationId="{8F6E1B2D-5636-4346-8C94-B75CC314A4BC}"/>
          </ac:spMkLst>
        </pc:spChg>
        <pc:picChg chg="add mod">
          <ac:chgData name="Eyth, Alison" userId="649d2ced-6280-4c44-830a-d941bed67d1a" providerId="ADAL" clId="{53A0544D-33A1-4853-8DEC-7B9DC952B908}" dt="2023-11-17T14:05:22.266" v="3432" actId="1076"/>
          <ac:picMkLst>
            <pc:docMk/>
            <pc:sldMk cId="688363133" sldId="801"/>
            <ac:picMk id="4" creationId="{7DAD8366-B2AD-4420-BD48-724076FA6542}"/>
          </ac:picMkLst>
        </pc:picChg>
        <pc:picChg chg="add mod ord">
          <ac:chgData name="Eyth, Alison" userId="649d2ced-6280-4c44-830a-d941bed67d1a" providerId="ADAL" clId="{53A0544D-33A1-4853-8DEC-7B9DC952B908}" dt="2023-11-17T14:06:20.531" v="3441" actId="14100"/>
          <ac:picMkLst>
            <pc:docMk/>
            <pc:sldMk cId="688363133" sldId="801"/>
            <ac:picMk id="6" creationId="{6707C1C3-9475-4494-9FD2-74DCAA6884B2}"/>
          </ac:picMkLst>
        </pc:picChg>
        <pc:picChg chg="del">
          <ac:chgData name="Eyth, Alison" userId="649d2ced-6280-4c44-830a-d941bed67d1a" providerId="ADAL" clId="{53A0544D-33A1-4853-8DEC-7B9DC952B908}" dt="2023-11-17T14:03:44.751" v="3409" actId="478"/>
          <ac:picMkLst>
            <pc:docMk/>
            <pc:sldMk cId="688363133" sldId="801"/>
            <ac:picMk id="8" creationId="{5E628051-D154-4BB1-9CFC-A1F110EABCBA}"/>
          </ac:picMkLst>
        </pc:picChg>
        <pc:picChg chg="add mod">
          <ac:chgData name="Eyth, Alison" userId="649d2ced-6280-4c44-830a-d941bed67d1a" providerId="ADAL" clId="{53A0544D-33A1-4853-8DEC-7B9DC952B908}" dt="2023-11-17T14:06:14.931" v="3440" actId="14100"/>
          <ac:picMkLst>
            <pc:docMk/>
            <pc:sldMk cId="688363133" sldId="801"/>
            <ac:picMk id="9" creationId="{E04E1962-5D1D-4E0D-B8F3-E615BB40995E}"/>
          </ac:picMkLst>
        </pc:picChg>
        <pc:picChg chg="del">
          <ac:chgData name="Eyth, Alison" userId="649d2ced-6280-4c44-830a-d941bed67d1a" providerId="ADAL" clId="{53A0544D-33A1-4853-8DEC-7B9DC952B908}" dt="2023-11-17T14:04:07.876" v="3413" actId="478"/>
          <ac:picMkLst>
            <pc:docMk/>
            <pc:sldMk cId="688363133" sldId="801"/>
            <ac:picMk id="10" creationId="{12BC26D6-CB7F-4651-B6EE-98403C4E1E91}"/>
          </ac:picMkLst>
        </pc:picChg>
        <pc:picChg chg="del">
          <ac:chgData name="Eyth, Alison" userId="649d2ced-6280-4c44-830a-d941bed67d1a" providerId="ADAL" clId="{53A0544D-33A1-4853-8DEC-7B9DC952B908}" dt="2023-11-17T14:04:51.368" v="3420" actId="478"/>
          <ac:picMkLst>
            <pc:docMk/>
            <pc:sldMk cId="688363133" sldId="801"/>
            <ac:picMk id="12" creationId="{B0828C88-1A90-4CEC-ACAE-0D502614F384}"/>
          </ac:picMkLst>
        </pc:picChg>
        <pc:picChg chg="add mod">
          <ac:chgData name="Eyth, Alison" userId="649d2ced-6280-4c44-830a-d941bed67d1a" providerId="ADAL" clId="{53A0544D-33A1-4853-8DEC-7B9DC952B908}" dt="2023-11-17T14:05:50.659" v="3439" actId="1076"/>
          <ac:picMkLst>
            <pc:docMk/>
            <pc:sldMk cId="688363133" sldId="801"/>
            <ac:picMk id="13" creationId="{76D07D1B-975B-4CA6-A551-4CFF3D64BC97}"/>
          </ac:picMkLst>
        </pc:picChg>
        <pc:picChg chg="del">
          <ac:chgData name="Eyth, Alison" userId="649d2ced-6280-4c44-830a-d941bed67d1a" providerId="ADAL" clId="{53A0544D-33A1-4853-8DEC-7B9DC952B908}" dt="2023-11-17T14:05:36.828" v="3433" actId="478"/>
          <ac:picMkLst>
            <pc:docMk/>
            <pc:sldMk cId="688363133" sldId="801"/>
            <ac:picMk id="14" creationId="{FB714075-DCC0-44F9-9F9D-E4F8E29937A7}"/>
          </ac:picMkLst>
        </pc:picChg>
      </pc:sldChg>
      <pc:sldChg chg="add">
        <pc:chgData name="Eyth, Alison" userId="649d2ced-6280-4c44-830a-d941bed67d1a" providerId="ADAL" clId="{53A0544D-33A1-4853-8DEC-7B9DC952B908}" dt="2023-11-17T18:56:59.768" v="3874"/>
        <pc:sldMkLst>
          <pc:docMk/>
          <pc:sldMk cId="3211597316" sldId="801"/>
        </pc:sldMkLst>
      </pc:sldChg>
      <pc:sldChg chg="modSp new mod">
        <pc:chgData name="Eyth, Alison" userId="649d2ced-6280-4c44-830a-d941bed67d1a" providerId="ADAL" clId="{53A0544D-33A1-4853-8DEC-7B9DC952B908}" dt="2023-11-17T18:45:34.421" v="3851" actId="27636"/>
        <pc:sldMkLst>
          <pc:docMk/>
          <pc:sldMk cId="2723697205" sldId="802"/>
        </pc:sldMkLst>
        <pc:spChg chg="mod">
          <ac:chgData name="Eyth, Alison" userId="649d2ced-6280-4c44-830a-d941bed67d1a" providerId="ADAL" clId="{53A0544D-33A1-4853-8DEC-7B9DC952B908}" dt="2023-11-17T14:15:50.541" v="3479" actId="20577"/>
          <ac:spMkLst>
            <pc:docMk/>
            <pc:sldMk cId="2723697205" sldId="802"/>
            <ac:spMk id="2" creationId="{9E56481C-562E-4644-9B0D-C39CF0025872}"/>
          </ac:spMkLst>
        </pc:spChg>
        <pc:spChg chg="mod">
          <ac:chgData name="Eyth, Alison" userId="649d2ced-6280-4c44-830a-d941bed67d1a" providerId="ADAL" clId="{53A0544D-33A1-4853-8DEC-7B9DC952B908}" dt="2023-11-17T18:45:34.421" v="3851" actId="27636"/>
          <ac:spMkLst>
            <pc:docMk/>
            <pc:sldMk cId="2723697205" sldId="802"/>
            <ac:spMk id="3" creationId="{A148A732-482B-477C-8004-87CFC3B37B89}"/>
          </ac:spMkLst>
        </pc:spChg>
      </pc:sldChg>
      <pc:sldChg chg="modSp new mod">
        <pc:chgData name="Eyth, Alison" userId="649d2ced-6280-4c44-830a-d941bed67d1a" providerId="ADAL" clId="{53A0544D-33A1-4853-8DEC-7B9DC952B908}" dt="2023-11-17T18:57:06.046" v="3875" actId="20577"/>
        <pc:sldMkLst>
          <pc:docMk/>
          <pc:sldMk cId="591351922" sldId="803"/>
        </pc:sldMkLst>
        <pc:spChg chg="mod">
          <ac:chgData name="Eyth, Alison" userId="649d2ced-6280-4c44-830a-d941bed67d1a" providerId="ADAL" clId="{53A0544D-33A1-4853-8DEC-7B9DC952B908}" dt="2023-11-17T18:57:06.046" v="3875" actId="20577"/>
          <ac:spMkLst>
            <pc:docMk/>
            <pc:sldMk cId="591351922" sldId="803"/>
            <ac:spMk id="2" creationId="{6120A6F4-618E-4E19-87D6-4479B2448FC5}"/>
          </ac:spMkLst>
        </pc:spChg>
        <pc:spChg chg="mod">
          <ac:chgData name="Eyth, Alison" userId="649d2ced-6280-4c44-830a-d941bed67d1a" providerId="ADAL" clId="{53A0544D-33A1-4853-8DEC-7B9DC952B908}" dt="2023-11-17T18:45:09.301" v="3847" actId="20577"/>
          <ac:spMkLst>
            <pc:docMk/>
            <pc:sldMk cId="591351922" sldId="803"/>
            <ac:spMk id="3" creationId="{798057B9-2722-42B1-B137-C3B97F90F157}"/>
          </ac:spMkLst>
        </pc:spChg>
      </pc:sldChg>
      <pc:sldChg chg="new del">
        <pc:chgData name="Eyth, Alison" userId="649d2ced-6280-4c44-830a-d941bed67d1a" providerId="ADAL" clId="{53A0544D-33A1-4853-8DEC-7B9DC952B908}" dt="2023-11-17T18:57:21.752" v="3877" actId="680"/>
        <pc:sldMkLst>
          <pc:docMk/>
          <pc:sldMk cId="1769776844" sldId="804"/>
        </pc:sldMkLst>
      </pc:sldChg>
      <pc:sldChg chg="modSp new mod">
        <pc:chgData name="Eyth, Alison" userId="649d2ced-6280-4c44-830a-d941bed67d1a" providerId="ADAL" clId="{53A0544D-33A1-4853-8DEC-7B9DC952B908}" dt="2023-11-17T20:06:39.552" v="4298" actId="20577"/>
        <pc:sldMkLst>
          <pc:docMk/>
          <pc:sldMk cId="3596471152" sldId="804"/>
        </pc:sldMkLst>
        <pc:spChg chg="mod">
          <ac:chgData name="Eyth, Alison" userId="649d2ced-6280-4c44-830a-d941bed67d1a" providerId="ADAL" clId="{53A0544D-33A1-4853-8DEC-7B9DC952B908}" dt="2023-11-17T20:04:40.663" v="3937" actId="20577"/>
          <ac:spMkLst>
            <pc:docMk/>
            <pc:sldMk cId="3596471152" sldId="804"/>
            <ac:spMk id="2" creationId="{C9F490D9-F56E-4E09-B9A3-5E2BC6AC5328}"/>
          </ac:spMkLst>
        </pc:spChg>
        <pc:spChg chg="mod">
          <ac:chgData name="Eyth, Alison" userId="649d2ced-6280-4c44-830a-d941bed67d1a" providerId="ADAL" clId="{53A0544D-33A1-4853-8DEC-7B9DC952B908}" dt="2023-11-17T20:06:39.552" v="4298" actId="20577"/>
          <ac:spMkLst>
            <pc:docMk/>
            <pc:sldMk cId="3596471152" sldId="804"/>
            <ac:spMk id="3" creationId="{9C1F2DD7-1DD9-4B54-9FB9-13DD7B4E86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62555-AD91-4669-B636-E93469A6036E}" type="datetimeFigureOut">
              <a:rPr lang="en-US" smtClean="0"/>
              <a:t>11/17/2023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2E74F5-AF31-4214-BABF-09388A734292}" type="slidenum">
              <a:rPr lang="en-US" smtClean="0"/>
              <a:t>‹#›</a:t>
            </a:fld>
            <a:endParaRPr lang="en-US" dirty="0"/>
          </a:p>
        </p:txBody>
      </p:sp>
    </p:spTree>
    <p:extLst>
      <p:ext uri="{BB962C8B-B14F-4D97-AF65-F5344CB8AC3E}">
        <p14:creationId xmlns:p14="http://schemas.microsoft.com/office/powerpoint/2010/main" val="3692225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11</a:t>
            </a:fld>
            <a:endParaRPr lang="en-US" dirty="0"/>
          </a:p>
        </p:txBody>
      </p:sp>
    </p:spTree>
    <p:extLst>
      <p:ext uri="{BB962C8B-B14F-4D97-AF65-F5344CB8AC3E}">
        <p14:creationId xmlns:p14="http://schemas.microsoft.com/office/powerpoint/2010/main" val="4218026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last slide unpaved roads were shown to contribute nearly 1M tpy of PM2.5 over the Conterminous United States</a:t>
            </a:r>
          </a:p>
          <a:p>
            <a:r>
              <a:rPr lang="en-US" dirty="0"/>
              <a:t>In the 2017 platform and other previous platforms the NLCD open space surrogate was used to spatially allocate unpaved road emissions</a:t>
            </a:r>
          </a:p>
          <a:p>
            <a:r>
              <a:rPr lang="en-US" dirty="0"/>
              <a:t>In 2020 actual unpaved road lines are used to allocate the fugitive dust emissions, drastically changing the spatial distribution in many states</a:t>
            </a:r>
          </a:p>
          <a:p>
            <a:endParaRPr lang="en-US" dirty="0"/>
          </a:p>
          <a:p>
            <a:r>
              <a:rPr lang="en-US" dirty="0"/>
              <a:t>Note that some states may have incomplete coverage of unpaved road fugitive dust emissions, such as IN and WA</a:t>
            </a:r>
          </a:p>
        </p:txBody>
      </p:sp>
      <p:sp>
        <p:nvSpPr>
          <p:cNvPr id="4" name="Slide Number Placeholder 3"/>
          <p:cNvSpPr>
            <a:spLocks noGrp="1"/>
          </p:cNvSpPr>
          <p:nvPr>
            <p:ph type="sldNum" sz="quarter" idx="5"/>
          </p:nvPr>
        </p:nvSpPr>
        <p:spPr/>
        <p:txBody>
          <a:bodyPr/>
          <a:lstStyle/>
          <a:p>
            <a:fld id="{E36BC4BF-AA41-4EDB-A014-C5BA30F7FB1B}" type="slidenum">
              <a:rPr lang="en-US" smtClean="0"/>
              <a:t>23</a:t>
            </a:fld>
            <a:endParaRPr lang="en-US" dirty="0"/>
          </a:p>
        </p:txBody>
      </p:sp>
    </p:spTree>
    <p:extLst>
      <p:ext uri="{BB962C8B-B14F-4D97-AF65-F5344CB8AC3E}">
        <p14:creationId xmlns:p14="http://schemas.microsoft.com/office/powerpoint/2010/main" val="671205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Unpaved roads and livestock-related activity are a major contributor of fugitive dust, both received new more specific surrogates</a:t>
            </a:r>
          </a:p>
          <a:p>
            <a:r>
              <a:rPr lang="en-US" dirty="0"/>
              <a:t>NLCD surrogates and road miles make up the bulk of the remaining fugitive dust emissions</a:t>
            </a:r>
          </a:p>
        </p:txBody>
      </p:sp>
      <p:sp>
        <p:nvSpPr>
          <p:cNvPr id="4" name="Slide Number Placeholder 3"/>
          <p:cNvSpPr>
            <a:spLocks noGrp="1"/>
          </p:cNvSpPr>
          <p:nvPr>
            <p:ph type="sldNum" sz="quarter" idx="5"/>
          </p:nvPr>
        </p:nvSpPr>
        <p:spPr/>
        <p:txBody>
          <a:bodyPr/>
          <a:lstStyle/>
          <a:p>
            <a:fld id="{E36BC4BF-AA41-4EDB-A014-C5BA30F7FB1B}" type="slidenum">
              <a:rPr lang="en-US" smtClean="0"/>
              <a:t>24</a:t>
            </a:fld>
            <a:endParaRPr lang="en-US" dirty="0"/>
          </a:p>
        </p:txBody>
      </p:sp>
    </p:spTree>
    <p:extLst>
      <p:ext uri="{BB962C8B-B14F-4D97-AF65-F5344CB8AC3E}">
        <p14:creationId xmlns:p14="http://schemas.microsoft.com/office/powerpoint/2010/main" val="282715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releases the ACS data every year using statistics from the five preceding years</a:t>
            </a:r>
          </a:p>
          <a:p>
            <a:r>
              <a:rPr lang="en-US" dirty="0"/>
              <a:t>It contains census block group level data  on population, housing, and related properties such as primary home heating and families per housing unit</a:t>
            </a:r>
          </a:p>
          <a:p>
            <a:r>
              <a:rPr lang="en-US" dirty="0"/>
              <a:t>The data has been used in the past to derive population and home heating surrogates but two new surrogates were created this year to identify detached and single family housing</a:t>
            </a:r>
          </a:p>
          <a:p>
            <a:r>
              <a:rPr lang="en-US" dirty="0"/>
              <a:t>Residential wood combustion sources are currently assigned to these new housing related surrogates, replacing the use of broader NLCD surrogates that include all impervious surface areas by grouping including commercial areas, industrial areas, and hard infrastructure</a:t>
            </a:r>
          </a:p>
        </p:txBody>
      </p:sp>
      <p:sp>
        <p:nvSpPr>
          <p:cNvPr id="4" name="Slide Number Placeholder 3"/>
          <p:cNvSpPr>
            <a:spLocks noGrp="1"/>
          </p:cNvSpPr>
          <p:nvPr>
            <p:ph type="sldNum" sz="quarter" idx="5"/>
          </p:nvPr>
        </p:nvSpPr>
        <p:spPr/>
        <p:txBody>
          <a:bodyPr/>
          <a:lstStyle/>
          <a:p>
            <a:fld id="{E36BC4BF-AA41-4EDB-A014-C5BA30F7FB1B}" type="slidenum">
              <a:rPr lang="en-US" smtClean="0"/>
              <a:t>25</a:t>
            </a:fld>
            <a:endParaRPr lang="en-US" dirty="0"/>
          </a:p>
        </p:txBody>
      </p:sp>
    </p:spTree>
    <p:extLst>
      <p:ext uri="{BB962C8B-B14F-4D97-AF65-F5344CB8AC3E}">
        <p14:creationId xmlns:p14="http://schemas.microsoft.com/office/powerpoint/2010/main" val="1136559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onroad sector uses NLCD surrogates for off-network processes such as evaporative emissions from parked vehicles</a:t>
            </a:r>
          </a:p>
          <a:p>
            <a:r>
              <a:rPr lang="en-US" dirty="0"/>
              <a:t>The grid cell weighting within each county changed as the NLCD was updated from 2011 to 2019. The fraction of VOC emissions from the off-network processes shifted more to the areas of growth within a given county, such as SW Wake, East Durham, etc.</a:t>
            </a:r>
          </a:p>
        </p:txBody>
      </p:sp>
      <p:sp>
        <p:nvSpPr>
          <p:cNvPr id="4" name="Slide Number Placeholder 3"/>
          <p:cNvSpPr>
            <a:spLocks noGrp="1"/>
          </p:cNvSpPr>
          <p:nvPr>
            <p:ph type="sldNum" sz="quarter" idx="5"/>
          </p:nvPr>
        </p:nvSpPr>
        <p:spPr/>
        <p:txBody>
          <a:bodyPr/>
          <a:lstStyle/>
          <a:p>
            <a:fld id="{E36BC4BF-AA41-4EDB-A014-C5BA30F7FB1B}" type="slidenum">
              <a:rPr lang="en-US" smtClean="0"/>
              <a:t>26</a:t>
            </a:fld>
            <a:endParaRPr lang="en-US" dirty="0"/>
          </a:p>
        </p:txBody>
      </p:sp>
    </p:spTree>
    <p:extLst>
      <p:ext uri="{BB962C8B-B14F-4D97-AF65-F5344CB8AC3E}">
        <p14:creationId xmlns:p14="http://schemas.microsoft.com/office/powerpoint/2010/main" val="2534255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single largest share of onroad VOC is assigned to the NCLD All Development surrogate which is used for off-network processes</a:t>
            </a:r>
          </a:p>
          <a:p>
            <a:r>
              <a:rPr lang="en-US" dirty="0"/>
              <a:t>On-network emissions uses the HPMS AADT surrogates and represent the vast majority of NOx from this sector</a:t>
            </a:r>
          </a:p>
        </p:txBody>
      </p:sp>
      <p:sp>
        <p:nvSpPr>
          <p:cNvPr id="4" name="Slide Number Placeholder 3"/>
          <p:cNvSpPr>
            <a:spLocks noGrp="1"/>
          </p:cNvSpPr>
          <p:nvPr>
            <p:ph type="sldNum" sz="quarter" idx="5"/>
          </p:nvPr>
        </p:nvSpPr>
        <p:spPr/>
        <p:txBody>
          <a:bodyPr/>
          <a:lstStyle/>
          <a:p>
            <a:fld id="{E36BC4BF-AA41-4EDB-A014-C5BA30F7FB1B}" type="slidenum">
              <a:rPr lang="en-US" smtClean="0"/>
              <a:t>27</a:t>
            </a:fld>
            <a:endParaRPr lang="en-US" dirty="0"/>
          </a:p>
        </p:txBody>
      </p:sp>
    </p:spTree>
    <p:extLst>
      <p:ext uri="{BB962C8B-B14F-4D97-AF65-F5344CB8AC3E}">
        <p14:creationId xmlns:p14="http://schemas.microsoft.com/office/powerpoint/2010/main" val="2760153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NC there is a shift of some NOx emissions in the mobile sector to suburban and exurban areas within the NE US. NOx spatial allocation in the mobile sector is primarily driven by AADT which follows the road networks</a:t>
            </a:r>
          </a:p>
        </p:txBody>
      </p:sp>
      <p:sp>
        <p:nvSpPr>
          <p:cNvPr id="4" name="Slide Number Placeholder 3"/>
          <p:cNvSpPr>
            <a:spLocks noGrp="1"/>
          </p:cNvSpPr>
          <p:nvPr>
            <p:ph type="sldNum" sz="quarter" idx="5"/>
          </p:nvPr>
        </p:nvSpPr>
        <p:spPr/>
        <p:txBody>
          <a:bodyPr/>
          <a:lstStyle/>
          <a:p>
            <a:fld id="{E36BC4BF-AA41-4EDB-A014-C5BA30F7FB1B}" type="slidenum">
              <a:rPr lang="en-US" smtClean="0"/>
              <a:t>28</a:t>
            </a:fld>
            <a:endParaRPr lang="en-US" dirty="0"/>
          </a:p>
        </p:txBody>
      </p:sp>
    </p:spTree>
    <p:extLst>
      <p:ext uri="{BB962C8B-B14F-4D97-AF65-F5344CB8AC3E}">
        <p14:creationId xmlns:p14="http://schemas.microsoft.com/office/powerpoint/2010/main" val="778390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Spatial surrogates and their underlying weighting data sometimes don’t completely align with the regions in the emissions inventory</a:t>
            </a:r>
          </a:p>
          <a:p>
            <a:r>
              <a:rPr lang="en-US" dirty="0"/>
              <a:t>More generalized surrogates can be used as fillers where these gaps in the spatial data exist, ensuring that no emissions are dropped from the inventory</a:t>
            </a:r>
          </a:p>
          <a:p>
            <a:r>
              <a:rPr lang="en-US" dirty="0"/>
              <a:t>Gapfilling is usually done from the least to most generalized surrogate for the target source type such as NLCD Agriculture acting as a filler for the Beef Cattle surrogate</a:t>
            </a:r>
          </a:p>
          <a:p>
            <a:r>
              <a:rPr lang="en-US" dirty="0"/>
              <a:t>Very broad surrogates with near total national coverage such as NLCD Land or Population may be used as final gapfillers</a:t>
            </a:r>
          </a:p>
        </p:txBody>
      </p:sp>
      <p:sp>
        <p:nvSpPr>
          <p:cNvPr id="4" name="Slide Number Placeholder 3"/>
          <p:cNvSpPr>
            <a:spLocks noGrp="1"/>
          </p:cNvSpPr>
          <p:nvPr>
            <p:ph type="sldNum" sz="quarter" idx="5"/>
          </p:nvPr>
        </p:nvSpPr>
        <p:spPr/>
        <p:txBody>
          <a:bodyPr/>
          <a:lstStyle/>
          <a:p>
            <a:fld id="{E36BC4BF-AA41-4EDB-A014-C5BA30F7FB1B}" type="slidenum">
              <a:rPr lang="en-US" smtClean="0"/>
              <a:t>29</a:t>
            </a:fld>
            <a:endParaRPr lang="en-US" dirty="0"/>
          </a:p>
        </p:txBody>
      </p:sp>
    </p:spTree>
    <p:extLst>
      <p:ext uri="{BB962C8B-B14F-4D97-AF65-F5344CB8AC3E}">
        <p14:creationId xmlns:p14="http://schemas.microsoft.com/office/powerpoint/2010/main" val="4107205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updates were considered or discussed but were tabled due to time, data availability, and relative importance</a:t>
            </a:r>
          </a:p>
          <a:p>
            <a:r>
              <a:rPr lang="en-US" dirty="0"/>
              <a:t>The NLCD Water surrogate is currently used for recreational water emissions which are likely to occur closer to a shoreline than throughout an entire water body</a:t>
            </a:r>
          </a:p>
          <a:p>
            <a:r>
              <a:rPr lang="en-US" dirty="0"/>
              <a:t>A large fraction of the emissions assigned to the NLCD All Development surrogate come from off-network mobile processes, a parking surrogate was investigated and could theoretically be created using OSM data</a:t>
            </a:r>
          </a:p>
          <a:p>
            <a:r>
              <a:rPr lang="en-US" dirty="0"/>
              <a:t>Most airport emissions are point sources but Av-Gas stage 1 refueling does use the airport area surrogate, the problem with this surrogate is that the largest airport by area within a county does not necessarily use the most Av-Gas. Weighting by GA activity could be a fix</a:t>
            </a:r>
          </a:p>
          <a:p>
            <a:r>
              <a:rPr lang="en-US" dirty="0"/>
              <a:t>The rail activity is about 10 years old and the legacy data source has not been updated with activity since then even while the rail lines have. There are proprietary data sources available for this and many other source types. Proprietary data is a common issue that is encountered in creating surrogates</a:t>
            </a:r>
          </a:p>
        </p:txBody>
      </p:sp>
      <p:sp>
        <p:nvSpPr>
          <p:cNvPr id="4" name="Slide Number Placeholder 3"/>
          <p:cNvSpPr>
            <a:spLocks noGrp="1"/>
          </p:cNvSpPr>
          <p:nvPr>
            <p:ph type="sldNum" sz="quarter" idx="5"/>
          </p:nvPr>
        </p:nvSpPr>
        <p:spPr/>
        <p:txBody>
          <a:bodyPr/>
          <a:lstStyle/>
          <a:p>
            <a:fld id="{E36BC4BF-AA41-4EDB-A014-C5BA30F7FB1B}" type="slidenum">
              <a:rPr lang="en-US" smtClean="0"/>
              <a:t>30</a:t>
            </a:fld>
            <a:endParaRPr lang="en-US" dirty="0"/>
          </a:p>
        </p:txBody>
      </p:sp>
    </p:spTree>
    <p:extLst>
      <p:ext uri="{BB962C8B-B14F-4D97-AF65-F5344CB8AC3E}">
        <p14:creationId xmlns:p14="http://schemas.microsoft.com/office/powerpoint/2010/main" val="2285118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livestock surrogates are unique in that they were developed with multiple levels of spatial data to provide as specific as possible livestock surrogates across the entire US</a:t>
            </a:r>
          </a:p>
          <a:p>
            <a:r>
              <a:rPr lang="en-US" dirty="0"/>
              <a:t>Livestock farm locations and operations are often obfuscated and, to our knowledge, there is no public central database of animal counts across the entire US</a:t>
            </a:r>
          </a:p>
          <a:p>
            <a:r>
              <a:rPr lang="en-US" dirty="0"/>
              <a:t>The global animal-specific FAO dataset used remote-sensed imagery and machine learning techniques to provide gridded livestock counts. However, this data was only created for 2010 and is provided at a 10 km resolution – a resolution that is larger than EPA’s finescale modeling domains</a:t>
            </a:r>
          </a:p>
          <a:p>
            <a:r>
              <a:rPr lang="en-US" dirty="0"/>
              <a:t>To improve the resolution the FAO raster was divided down to the NLCD resolution and then masked with NLCD agricultural areas</a:t>
            </a:r>
          </a:p>
          <a:p>
            <a:endParaRPr lang="en-US" dirty="0"/>
          </a:p>
          <a:p>
            <a:r>
              <a:rPr lang="en-US" dirty="0"/>
              <a:t>Some states do provide livestock operation locations with animal counts in the form of NPDES water waste permits for feedlots. IA, NC, SC, MN, WI, and CA all had recent state-wide coverage for at least one type of animal in their NPDES permit data. This data is considered higher quality than the FAO data and gets preference in the surrogate where available.</a:t>
            </a:r>
          </a:p>
        </p:txBody>
      </p:sp>
      <p:sp>
        <p:nvSpPr>
          <p:cNvPr id="4" name="Slide Number Placeholder 3"/>
          <p:cNvSpPr>
            <a:spLocks noGrp="1"/>
          </p:cNvSpPr>
          <p:nvPr>
            <p:ph type="sldNum" sz="quarter" idx="5"/>
          </p:nvPr>
        </p:nvSpPr>
        <p:spPr/>
        <p:txBody>
          <a:bodyPr/>
          <a:lstStyle/>
          <a:p>
            <a:fld id="{E36BC4BF-AA41-4EDB-A014-C5BA30F7FB1B}" type="slidenum">
              <a:rPr lang="en-US" smtClean="0"/>
              <a:t>15</a:t>
            </a:fld>
            <a:endParaRPr lang="en-US" dirty="0"/>
          </a:p>
        </p:txBody>
      </p:sp>
    </p:spTree>
    <p:extLst>
      <p:ext uri="{BB962C8B-B14F-4D97-AF65-F5344CB8AC3E}">
        <p14:creationId xmlns:p14="http://schemas.microsoft.com/office/powerpoint/2010/main" val="3816178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Spatial accuracy of livestock distribution using the NPDES data comes into focus at 4 km.</a:t>
            </a:r>
          </a:p>
          <a:p>
            <a:r>
              <a:rPr lang="en-US" dirty="0"/>
              <a:t>Individual swine farms can be identified in NC and gaps are shown around towns and waterbodies.</a:t>
            </a:r>
          </a:p>
          <a:p>
            <a:r>
              <a:rPr lang="en-US" dirty="0"/>
              <a:t>In CA’s central valley the large compact dairy cattle operations are well defined</a:t>
            </a:r>
          </a:p>
        </p:txBody>
      </p:sp>
      <p:sp>
        <p:nvSpPr>
          <p:cNvPr id="4" name="Slide Number Placeholder 3"/>
          <p:cNvSpPr>
            <a:spLocks noGrp="1"/>
          </p:cNvSpPr>
          <p:nvPr>
            <p:ph type="sldNum" sz="quarter" idx="5"/>
          </p:nvPr>
        </p:nvSpPr>
        <p:spPr/>
        <p:txBody>
          <a:bodyPr/>
          <a:lstStyle/>
          <a:p>
            <a:fld id="{E36BC4BF-AA41-4EDB-A014-C5BA30F7FB1B}" type="slidenum">
              <a:rPr lang="en-US" smtClean="0"/>
              <a:t>16</a:t>
            </a:fld>
            <a:endParaRPr lang="en-US" dirty="0"/>
          </a:p>
        </p:txBody>
      </p:sp>
    </p:spTree>
    <p:extLst>
      <p:ext uri="{BB962C8B-B14F-4D97-AF65-F5344CB8AC3E}">
        <p14:creationId xmlns:p14="http://schemas.microsoft.com/office/powerpoint/2010/main" val="1976616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Livestock waste is a significant source of NH3 in the 2020 NEI. This table shows the primary surrogates used for livestock waste, including the largest emitting animal types. </a:t>
            </a:r>
          </a:p>
          <a:p>
            <a:r>
              <a:rPr lang="en-US" dirty="0"/>
              <a:t>The surrogates are also used for livestock associated fugitive dust emissions: “dust kicked up by hooves”</a:t>
            </a:r>
          </a:p>
        </p:txBody>
      </p:sp>
      <p:sp>
        <p:nvSpPr>
          <p:cNvPr id="4" name="Slide Number Placeholder 3"/>
          <p:cNvSpPr>
            <a:spLocks noGrp="1"/>
          </p:cNvSpPr>
          <p:nvPr>
            <p:ph type="sldNum" sz="quarter" idx="5"/>
          </p:nvPr>
        </p:nvSpPr>
        <p:spPr/>
        <p:txBody>
          <a:bodyPr/>
          <a:lstStyle/>
          <a:p>
            <a:fld id="{E36BC4BF-AA41-4EDB-A014-C5BA30F7FB1B}" type="slidenum">
              <a:rPr lang="en-US" smtClean="0"/>
              <a:t>17</a:t>
            </a:fld>
            <a:endParaRPr lang="en-US" dirty="0"/>
          </a:p>
        </p:txBody>
      </p:sp>
    </p:spTree>
    <p:extLst>
      <p:ext uri="{BB962C8B-B14F-4D97-AF65-F5344CB8AC3E}">
        <p14:creationId xmlns:p14="http://schemas.microsoft.com/office/powerpoint/2010/main" val="177097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NLCD defines land cover with broad categories based on the amount of impervious surface and general use clasifications</a:t>
            </a:r>
          </a:p>
          <a:p>
            <a:r>
              <a:rPr lang="en-US" dirty="0"/>
              <a:t>The surrogates are often used as a gapfiller for other surrogates because they have a wide national coverage and offer “catch-all” type groupings</a:t>
            </a:r>
          </a:p>
          <a:p>
            <a:r>
              <a:rPr lang="en-US" dirty="0"/>
              <a:t>The NLCD rasters are supplied at 30 m which is more detailed than necessary for emissions surrogates and add to processing time. They are downscaled to 250 m using a NN approach.</a:t>
            </a:r>
          </a:p>
        </p:txBody>
      </p:sp>
      <p:sp>
        <p:nvSpPr>
          <p:cNvPr id="4" name="Slide Number Placeholder 3"/>
          <p:cNvSpPr>
            <a:spLocks noGrp="1"/>
          </p:cNvSpPr>
          <p:nvPr>
            <p:ph type="sldNum" sz="quarter" idx="5"/>
          </p:nvPr>
        </p:nvSpPr>
        <p:spPr/>
        <p:txBody>
          <a:bodyPr/>
          <a:lstStyle/>
          <a:p>
            <a:fld id="{E36BC4BF-AA41-4EDB-A014-C5BA30F7FB1B}" type="slidenum">
              <a:rPr lang="en-US" smtClean="0"/>
              <a:t>18</a:t>
            </a:fld>
            <a:endParaRPr lang="en-US" dirty="0"/>
          </a:p>
        </p:txBody>
      </p:sp>
    </p:spTree>
    <p:extLst>
      <p:ext uri="{BB962C8B-B14F-4D97-AF65-F5344CB8AC3E}">
        <p14:creationId xmlns:p14="http://schemas.microsoft.com/office/powerpoint/2010/main" val="3995960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different combinations of NLCD attributes are used to create NLCD platform surrogates. Some surrogates may use only one land cover type, such as water or open space, while others that try to capture urban and suburban areas may include both Med and High development</a:t>
            </a:r>
          </a:p>
        </p:txBody>
      </p:sp>
      <p:sp>
        <p:nvSpPr>
          <p:cNvPr id="4" name="Slide Number Placeholder 3"/>
          <p:cNvSpPr>
            <a:spLocks noGrp="1"/>
          </p:cNvSpPr>
          <p:nvPr>
            <p:ph type="sldNum" sz="quarter" idx="5"/>
          </p:nvPr>
        </p:nvSpPr>
        <p:spPr/>
        <p:txBody>
          <a:bodyPr/>
          <a:lstStyle/>
          <a:p>
            <a:fld id="{E36BC4BF-AA41-4EDB-A014-C5BA30F7FB1B}" type="slidenum">
              <a:rPr lang="en-US" smtClean="0"/>
              <a:t>19</a:t>
            </a:fld>
            <a:endParaRPr lang="en-US" dirty="0"/>
          </a:p>
        </p:txBody>
      </p:sp>
    </p:spTree>
    <p:extLst>
      <p:ext uri="{BB962C8B-B14F-4D97-AF65-F5344CB8AC3E}">
        <p14:creationId xmlns:p14="http://schemas.microsoft.com/office/powerpoint/2010/main" val="3938027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NLCD surrogates are used for many different source types representing a significant emissions total</a:t>
            </a:r>
          </a:p>
          <a:p>
            <a:r>
              <a:rPr lang="en-US" dirty="0"/>
              <a:t>Some have the potential for more source specific surrogate replacement if quality spatial weighting data can be found</a:t>
            </a:r>
          </a:p>
        </p:txBody>
      </p:sp>
      <p:sp>
        <p:nvSpPr>
          <p:cNvPr id="4" name="Slide Number Placeholder 3"/>
          <p:cNvSpPr>
            <a:spLocks noGrp="1"/>
          </p:cNvSpPr>
          <p:nvPr>
            <p:ph type="sldNum" sz="quarter" idx="5"/>
          </p:nvPr>
        </p:nvSpPr>
        <p:spPr/>
        <p:txBody>
          <a:bodyPr/>
          <a:lstStyle/>
          <a:p>
            <a:fld id="{E36BC4BF-AA41-4EDB-A014-C5BA30F7FB1B}" type="slidenum">
              <a:rPr lang="en-US" smtClean="0"/>
              <a:t>20</a:t>
            </a:fld>
            <a:endParaRPr lang="en-US" dirty="0"/>
          </a:p>
        </p:txBody>
      </p:sp>
    </p:spTree>
    <p:extLst>
      <p:ext uri="{BB962C8B-B14F-4D97-AF65-F5344CB8AC3E}">
        <p14:creationId xmlns:p14="http://schemas.microsoft.com/office/powerpoint/2010/main" val="3898783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OSM is a crowd-source open geospatial database including many different geometry types with detailed attributes</a:t>
            </a:r>
          </a:p>
          <a:p>
            <a:r>
              <a:rPr lang="en-US" dirty="0"/>
              <a:t>Pertinent to emissions surrogates in the 2020 platform are fueling stations and surface types such as asphalt and unpaved surfaces</a:t>
            </a:r>
          </a:p>
          <a:p>
            <a:r>
              <a:rPr lang="en-US" dirty="0"/>
              <a:t>Plots of surrogates 900, 901, and 902 show the national distribution of each of those attributes</a:t>
            </a:r>
          </a:p>
        </p:txBody>
      </p:sp>
      <p:sp>
        <p:nvSpPr>
          <p:cNvPr id="4" name="Slide Number Placeholder 3"/>
          <p:cNvSpPr>
            <a:spLocks noGrp="1"/>
          </p:cNvSpPr>
          <p:nvPr>
            <p:ph type="sldNum" sz="quarter" idx="5"/>
          </p:nvPr>
        </p:nvSpPr>
        <p:spPr/>
        <p:txBody>
          <a:bodyPr/>
          <a:lstStyle/>
          <a:p>
            <a:fld id="{E36BC4BF-AA41-4EDB-A014-C5BA30F7FB1B}" type="slidenum">
              <a:rPr lang="en-US" smtClean="0"/>
              <a:t>21</a:t>
            </a:fld>
            <a:endParaRPr lang="en-US" dirty="0"/>
          </a:p>
        </p:txBody>
      </p:sp>
    </p:spTree>
    <p:extLst>
      <p:ext uri="{BB962C8B-B14F-4D97-AF65-F5344CB8AC3E}">
        <p14:creationId xmlns:p14="http://schemas.microsoft.com/office/powerpoint/2010/main" val="2122250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unpaved roads surrogate is assigned to a large amount of PM coming from unpaved road fugitive dust</a:t>
            </a:r>
          </a:p>
          <a:p>
            <a:r>
              <a:rPr lang="en-US" dirty="0"/>
              <a:t>Type 1 gas and diesel tank refueling represents a significant source of VOC that is now assigned to the fuel station surrogate</a:t>
            </a:r>
          </a:p>
          <a:p>
            <a:r>
              <a:rPr lang="en-US" dirty="0"/>
              <a:t>And various types of asphalt paving are assigned to the asphalt surfaces surrogate which contains roads, parking lots, and other asphalt surfaces</a:t>
            </a:r>
          </a:p>
          <a:p>
            <a:endParaRPr lang="en-US" dirty="0"/>
          </a:p>
          <a:p>
            <a:r>
              <a:rPr lang="en-US" dirty="0"/>
              <a:t>Previously these used NLCD surrogates that put these emissions in locations based on land cover/impervious surface type. This often spread emissions out over areas unliked to have these sources.</a:t>
            </a:r>
          </a:p>
        </p:txBody>
      </p:sp>
      <p:sp>
        <p:nvSpPr>
          <p:cNvPr id="4" name="Slide Number Placeholder 3"/>
          <p:cNvSpPr>
            <a:spLocks noGrp="1"/>
          </p:cNvSpPr>
          <p:nvPr>
            <p:ph type="sldNum" sz="quarter" idx="5"/>
          </p:nvPr>
        </p:nvSpPr>
        <p:spPr/>
        <p:txBody>
          <a:bodyPr/>
          <a:lstStyle/>
          <a:p>
            <a:fld id="{E36BC4BF-AA41-4EDB-A014-C5BA30F7FB1B}" type="slidenum">
              <a:rPr lang="en-US" smtClean="0"/>
              <a:t>22</a:t>
            </a:fld>
            <a:endParaRPr lang="en-US" dirty="0"/>
          </a:p>
        </p:txBody>
      </p:sp>
    </p:spTree>
    <p:extLst>
      <p:ext uri="{BB962C8B-B14F-4D97-AF65-F5344CB8AC3E}">
        <p14:creationId xmlns:p14="http://schemas.microsoft.com/office/powerpoint/2010/main" val="249838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6E44-03FA-4F01-B81A-5417C5303D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2C1E80-335D-46B3-A7BE-11B81AC9B8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1E0900-704E-4FAB-8E51-F3130D3B08E9}"/>
              </a:ext>
            </a:extLst>
          </p:cNvPr>
          <p:cNvSpPr>
            <a:spLocks noGrp="1"/>
          </p:cNvSpPr>
          <p:nvPr>
            <p:ph type="dt" sz="half" idx="10"/>
          </p:nvPr>
        </p:nvSpPr>
        <p:spPr/>
        <p:txBody>
          <a:bodyPr/>
          <a:lstStyle/>
          <a:p>
            <a:fld id="{BF821431-91BA-42F1-9751-5F0EA0959544}" type="datetimeFigureOut">
              <a:rPr lang="en-US" smtClean="0"/>
              <a:t>11/17/2023</a:t>
            </a:fld>
            <a:endParaRPr lang="en-US" dirty="0"/>
          </a:p>
        </p:txBody>
      </p:sp>
      <p:sp>
        <p:nvSpPr>
          <p:cNvPr id="5" name="Footer Placeholder 4">
            <a:extLst>
              <a:ext uri="{FF2B5EF4-FFF2-40B4-BE49-F238E27FC236}">
                <a16:creationId xmlns:a16="http://schemas.microsoft.com/office/drawing/2014/main" id="{64FF2287-0BA2-46AE-B15C-8927786D0E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352348-75E7-4D75-9BDA-77D439C5D7A0}"/>
              </a:ext>
            </a:extLst>
          </p:cNvPr>
          <p:cNvSpPr>
            <a:spLocks noGrp="1"/>
          </p:cNvSpPr>
          <p:nvPr>
            <p:ph type="sldNum" sz="quarter" idx="12"/>
          </p:nvPr>
        </p:nvSpPr>
        <p:spPr/>
        <p:txBody>
          <a:bodyPr/>
          <a:lstStyle/>
          <a:p>
            <a:fld id="{84AD4F6F-2D51-4EB9-99C6-C6838B040409}" type="slidenum">
              <a:rPr lang="en-US" smtClean="0"/>
              <a:t>‹#›</a:t>
            </a:fld>
            <a:endParaRPr lang="en-US" dirty="0"/>
          </a:p>
        </p:txBody>
      </p:sp>
    </p:spTree>
    <p:extLst>
      <p:ext uri="{BB962C8B-B14F-4D97-AF65-F5344CB8AC3E}">
        <p14:creationId xmlns:p14="http://schemas.microsoft.com/office/powerpoint/2010/main" val="409746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37834-8A48-45E4-AE9D-2133458C16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DB352B-64DE-4618-BCB5-C031D3E230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76959-B39A-41A5-980C-5881C9C8330E}"/>
              </a:ext>
            </a:extLst>
          </p:cNvPr>
          <p:cNvSpPr>
            <a:spLocks noGrp="1"/>
          </p:cNvSpPr>
          <p:nvPr>
            <p:ph type="dt" sz="half" idx="10"/>
          </p:nvPr>
        </p:nvSpPr>
        <p:spPr/>
        <p:txBody>
          <a:bodyPr/>
          <a:lstStyle/>
          <a:p>
            <a:fld id="{BF821431-91BA-42F1-9751-5F0EA0959544}" type="datetimeFigureOut">
              <a:rPr lang="en-US" smtClean="0"/>
              <a:t>11/17/2023</a:t>
            </a:fld>
            <a:endParaRPr lang="en-US" dirty="0"/>
          </a:p>
        </p:txBody>
      </p:sp>
      <p:sp>
        <p:nvSpPr>
          <p:cNvPr id="5" name="Footer Placeholder 4">
            <a:extLst>
              <a:ext uri="{FF2B5EF4-FFF2-40B4-BE49-F238E27FC236}">
                <a16:creationId xmlns:a16="http://schemas.microsoft.com/office/drawing/2014/main" id="{E9770783-CFA5-47E3-AC1D-0924D5BAFA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040CDB-91CD-4AE5-BC7E-761508F1A459}"/>
              </a:ext>
            </a:extLst>
          </p:cNvPr>
          <p:cNvSpPr>
            <a:spLocks noGrp="1"/>
          </p:cNvSpPr>
          <p:nvPr>
            <p:ph type="sldNum" sz="quarter" idx="12"/>
          </p:nvPr>
        </p:nvSpPr>
        <p:spPr/>
        <p:txBody>
          <a:bodyPr/>
          <a:lstStyle/>
          <a:p>
            <a:fld id="{84AD4F6F-2D51-4EB9-99C6-C6838B040409}" type="slidenum">
              <a:rPr lang="en-US" smtClean="0"/>
              <a:t>‹#›</a:t>
            </a:fld>
            <a:endParaRPr lang="en-US" dirty="0"/>
          </a:p>
        </p:txBody>
      </p:sp>
    </p:spTree>
    <p:extLst>
      <p:ext uri="{BB962C8B-B14F-4D97-AF65-F5344CB8AC3E}">
        <p14:creationId xmlns:p14="http://schemas.microsoft.com/office/powerpoint/2010/main" val="98135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4B519D-07C4-4877-AA70-0849310FE2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24C7DC-DEA6-427F-B664-2264380CCB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B3CA9-6755-48F6-9EB5-1F9E2E499E7A}"/>
              </a:ext>
            </a:extLst>
          </p:cNvPr>
          <p:cNvSpPr>
            <a:spLocks noGrp="1"/>
          </p:cNvSpPr>
          <p:nvPr>
            <p:ph type="dt" sz="half" idx="10"/>
          </p:nvPr>
        </p:nvSpPr>
        <p:spPr/>
        <p:txBody>
          <a:bodyPr/>
          <a:lstStyle/>
          <a:p>
            <a:fld id="{BF821431-91BA-42F1-9751-5F0EA0959544}" type="datetimeFigureOut">
              <a:rPr lang="en-US" smtClean="0"/>
              <a:t>11/17/2023</a:t>
            </a:fld>
            <a:endParaRPr lang="en-US" dirty="0"/>
          </a:p>
        </p:txBody>
      </p:sp>
      <p:sp>
        <p:nvSpPr>
          <p:cNvPr id="5" name="Footer Placeholder 4">
            <a:extLst>
              <a:ext uri="{FF2B5EF4-FFF2-40B4-BE49-F238E27FC236}">
                <a16:creationId xmlns:a16="http://schemas.microsoft.com/office/drawing/2014/main" id="{BBC45F2D-AA82-42FC-A49E-B8937ED522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F90EF3-77B9-4499-AE1A-96691961499A}"/>
              </a:ext>
            </a:extLst>
          </p:cNvPr>
          <p:cNvSpPr>
            <a:spLocks noGrp="1"/>
          </p:cNvSpPr>
          <p:nvPr>
            <p:ph type="sldNum" sz="quarter" idx="12"/>
          </p:nvPr>
        </p:nvSpPr>
        <p:spPr/>
        <p:txBody>
          <a:bodyPr/>
          <a:lstStyle/>
          <a:p>
            <a:fld id="{84AD4F6F-2D51-4EB9-99C6-C6838B040409}" type="slidenum">
              <a:rPr lang="en-US" smtClean="0"/>
              <a:t>‹#›</a:t>
            </a:fld>
            <a:endParaRPr lang="en-US" dirty="0"/>
          </a:p>
        </p:txBody>
      </p:sp>
    </p:spTree>
    <p:extLst>
      <p:ext uri="{BB962C8B-B14F-4D97-AF65-F5344CB8AC3E}">
        <p14:creationId xmlns:p14="http://schemas.microsoft.com/office/powerpoint/2010/main" val="2452452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9BB97-4F92-44C0-BE11-194567D272E3}" type="datetime1">
              <a:rPr lang="en-US" smtClean="0"/>
              <a:t>11/17/2023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26469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A5CA8-583A-4BC1-8CF3-037BF100D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FF66BD-F97D-4810-826F-0AA8022D30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7BE13-BE3D-419C-98AE-361D0507DE36}"/>
              </a:ext>
            </a:extLst>
          </p:cNvPr>
          <p:cNvSpPr>
            <a:spLocks noGrp="1"/>
          </p:cNvSpPr>
          <p:nvPr>
            <p:ph type="dt" sz="half" idx="10"/>
          </p:nvPr>
        </p:nvSpPr>
        <p:spPr/>
        <p:txBody>
          <a:bodyPr/>
          <a:lstStyle/>
          <a:p>
            <a:fld id="{BF821431-91BA-42F1-9751-5F0EA0959544}" type="datetimeFigureOut">
              <a:rPr lang="en-US" smtClean="0"/>
              <a:t>11/17/2023</a:t>
            </a:fld>
            <a:endParaRPr lang="en-US" dirty="0"/>
          </a:p>
        </p:txBody>
      </p:sp>
      <p:sp>
        <p:nvSpPr>
          <p:cNvPr id="5" name="Footer Placeholder 4">
            <a:extLst>
              <a:ext uri="{FF2B5EF4-FFF2-40B4-BE49-F238E27FC236}">
                <a16:creationId xmlns:a16="http://schemas.microsoft.com/office/drawing/2014/main" id="{6D6C4EBF-B67F-42F9-8721-122B2F5CE9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ACB381-FCB9-4BD1-BB3F-45FB0D8A4D91}"/>
              </a:ext>
            </a:extLst>
          </p:cNvPr>
          <p:cNvSpPr>
            <a:spLocks noGrp="1"/>
          </p:cNvSpPr>
          <p:nvPr>
            <p:ph type="sldNum" sz="quarter" idx="12"/>
          </p:nvPr>
        </p:nvSpPr>
        <p:spPr/>
        <p:txBody>
          <a:bodyPr/>
          <a:lstStyle/>
          <a:p>
            <a:fld id="{84AD4F6F-2D51-4EB9-99C6-C6838B040409}" type="slidenum">
              <a:rPr lang="en-US" smtClean="0"/>
              <a:t>‹#›</a:t>
            </a:fld>
            <a:endParaRPr lang="en-US" dirty="0"/>
          </a:p>
        </p:txBody>
      </p:sp>
    </p:spTree>
    <p:extLst>
      <p:ext uri="{BB962C8B-B14F-4D97-AF65-F5344CB8AC3E}">
        <p14:creationId xmlns:p14="http://schemas.microsoft.com/office/powerpoint/2010/main" val="215122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4265-B607-46E3-BBE3-92386C5862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ED4041-E51D-4FE6-8451-269BFBE715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955DC8-74A9-4AB9-9E28-7CC28BA7AF91}"/>
              </a:ext>
            </a:extLst>
          </p:cNvPr>
          <p:cNvSpPr>
            <a:spLocks noGrp="1"/>
          </p:cNvSpPr>
          <p:nvPr>
            <p:ph type="dt" sz="half" idx="10"/>
          </p:nvPr>
        </p:nvSpPr>
        <p:spPr/>
        <p:txBody>
          <a:bodyPr/>
          <a:lstStyle/>
          <a:p>
            <a:fld id="{BF821431-91BA-42F1-9751-5F0EA0959544}" type="datetimeFigureOut">
              <a:rPr lang="en-US" smtClean="0"/>
              <a:t>11/17/2023</a:t>
            </a:fld>
            <a:endParaRPr lang="en-US" dirty="0"/>
          </a:p>
        </p:txBody>
      </p:sp>
      <p:sp>
        <p:nvSpPr>
          <p:cNvPr id="5" name="Footer Placeholder 4">
            <a:extLst>
              <a:ext uri="{FF2B5EF4-FFF2-40B4-BE49-F238E27FC236}">
                <a16:creationId xmlns:a16="http://schemas.microsoft.com/office/drawing/2014/main" id="{F2E900C5-5BAA-4665-9DBA-3A850DE2C4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117FC6-FA0F-4A76-B217-EADD79A37890}"/>
              </a:ext>
            </a:extLst>
          </p:cNvPr>
          <p:cNvSpPr>
            <a:spLocks noGrp="1"/>
          </p:cNvSpPr>
          <p:nvPr>
            <p:ph type="sldNum" sz="quarter" idx="12"/>
          </p:nvPr>
        </p:nvSpPr>
        <p:spPr/>
        <p:txBody>
          <a:bodyPr/>
          <a:lstStyle/>
          <a:p>
            <a:fld id="{84AD4F6F-2D51-4EB9-99C6-C6838B040409}" type="slidenum">
              <a:rPr lang="en-US" smtClean="0"/>
              <a:t>‹#›</a:t>
            </a:fld>
            <a:endParaRPr lang="en-US" dirty="0"/>
          </a:p>
        </p:txBody>
      </p:sp>
    </p:spTree>
    <p:extLst>
      <p:ext uri="{BB962C8B-B14F-4D97-AF65-F5344CB8AC3E}">
        <p14:creationId xmlns:p14="http://schemas.microsoft.com/office/powerpoint/2010/main" val="896037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373AC-244F-4420-80E4-6CC90FFEED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0E38B3-5980-417C-83A8-AF98843228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81D682-EF40-422A-BDB0-B9DE420D3B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233CB7-9ACF-47AD-9821-612A4445098B}"/>
              </a:ext>
            </a:extLst>
          </p:cNvPr>
          <p:cNvSpPr>
            <a:spLocks noGrp="1"/>
          </p:cNvSpPr>
          <p:nvPr>
            <p:ph type="dt" sz="half" idx="10"/>
          </p:nvPr>
        </p:nvSpPr>
        <p:spPr/>
        <p:txBody>
          <a:bodyPr/>
          <a:lstStyle/>
          <a:p>
            <a:fld id="{BF821431-91BA-42F1-9751-5F0EA0959544}" type="datetimeFigureOut">
              <a:rPr lang="en-US" smtClean="0"/>
              <a:t>11/17/2023</a:t>
            </a:fld>
            <a:endParaRPr lang="en-US" dirty="0"/>
          </a:p>
        </p:txBody>
      </p:sp>
      <p:sp>
        <p:nvSpPr>
          <p:cNvPr id="6" name="Footer Placeholder 5">
            <a:extLst>
              <a:ext uri="{FF2B5EF4-FFF2-40B4-BE49-F238E27FC236}">
                <a16:creationId xmlns:a16="http://schemas.microsoft.com/office/drawing/2014/main" id="{07D3F829-9745-41A7-8BD6-0B5E430B75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8B1D90-1BD6-40DD-A8F8-7C3ECFD26520}"/>
              </a:ext>
            </a:extLst>
          </p:cNvPr>
          <p:cNvSpPr>
            <a:spLocks noGrp="1"/>
          </p:cNvSpPr>
          <p:nvPr>
            <p:ph type="sldNum" sz="quarter" idx="12"/>
          </p:nvPr>
        </p:nvSpPr>
        <p:spPr/>
        <p:txBody>
          <a:bodyPr/>
          <a:lstStyle/>
          <a:p>
            <a:fld id="{84AD4F6F-2D51-4EB9-99C6-C6838B040409}" type="slidenum">
              <a:rPr lang="en-US" smtClean="0"/>
              <a:t>‹#›</a:t>
            </a:fld>
            <a:endParaRPr lang="en-US" dirty="0"/>
          </a:p>
        </p:txBody>
      </p:sp>
    </p:spTree>
    <p:extLst>
      <p:ext uri="{BB962C8B-B14F-4D97-AF65-F5344CB8AC3E}">
        <p14:creationId xmlns:p14="http://schemas.microsoft.com/office/powerpoint/2010/main" val="2862941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6765-D740-4EDF-9016-5FEEF71F23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C5CE3C-5CD1-4963-87DC-1F217A4FE8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27622D-2B52-4702-A74B-CEAEDEF940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0D2728-EFDB-4013-8568-29E052CF37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E6EFEC-BF95-4D65-82FA-D6AC79415C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ED9BCC-2040-4F9F-8607-5B39221D977A}"/>
              </a:ext>
            </a:extLst>
          </p:cNvPr>
          <p:cNvSpPr>
            <a:spLocks noGrp="1"/>
          </p:cNvSpPr>
          <p:nvPr>
            <p:ph type="dt" sz="half" idx="10"/>
          </p:nvPr>
        </p:nvSpPr>
        <p:spPr/>
        <p:txBody>
          <a:bodyPr/>
          <a:lstStyle/>
          <a:p>
            <a:fld id="{BF821431-91BA-42F1-9751-5F0EA0959544}" type="datetimeFigureOut">
              <a:rPr lang="en-US" smtClean="0"/>
              <a:t>11/17/2023</a:t>
            </a:fld>
            <a:endParaRPr lang="en-US" dirty="0"/>
          </a:p>
        </p:txBody>
      </p:sp>
      <p:sp>
        <p:nvSpPr>
          <p:cNvPr id="8" name="Footer Placeholder 7">
            <a:extLst>
              <a:ext uri="{FF2B5EF4-FFF2-40B4-BE49-F238E27FC236}">
                <a16:creationId xmlns:a16="http://schemas.microsoft.com/office/drawing/2014/main" id="{AB7D8A52-AEDE-46B5-8545-E60E345D073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DF96A65-C167-4DCE-914F-EA713A327E9D}"/>
              </a:ext>
            </a:extLst>
          </p:cNvPr>
          <p:cNvSpPr>
            <a:spLocks noGrp="1"/>
          </p:cNvSpPr>
          <p:nvPr>
            <p:ph type="sldNum" sz="quarter" idx="12"/>
          </p:nvPr>
        </p:nvSpPr>
        <p:spPr/>
        <p:txBody>
          <a:bodyPr/>
          <a:lstStyle/>
          <a:p>
            <a:fld id="{84AD4F6F-2D51-4EB9-99C6-C6838B040409}" type="slidenum">
              <a:rPr lang="en-US" smtClean="0"/>
              <a:t>‹#›</a:t>
            </a:fld>
            <a:endParaRPr lang="en-US" dirty="0"/>
          </a:p>
        </p:txBody>
      </p:sp>
    </p:spTree>
    <p:extLst>
      <p:ext uri="{BB962C8B-B14F-4D97-AF65-F5344CB8AC3E}">
        <p14:creationId xmlns:p14="http://schemas.microsoft.com/office/powerpoint/2010/main" val="3574413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284D-957A-475C-860F-5D74BB4AA0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C622C-A90D-46E3-83AB-394C12385972}"/>
              </a:ext>
            </a:extLst>
          </p:cNvPr>
          <p:cNvSpPr>
            <a:spLocks noGrp="1"/>
          </p:cNvSpPr>
          <p:nvPr>
            <p:ph type="dt" sz="half" idx="10"/>
          </p:nvPr>
        </p:nvSpPr>
        <p:spPr/>
        <p:txBody>
          <a:bodyPr/>
          <a:lstStyle/>
          <a:p>
            <a:fld id="{BF821431-91BA-42F1-9751-5F0EA0959544}" type="datetimeFigureOut">
              <a:rPr lang="en-US" smtClean="0"/>
              <a:t>11/17/2023</a:t>
            </a:fld>
            <a:endParaRPr lang="en-US" dirty="0"/>
          </a:p>
        </p:txBody>
      </p:sp>
      <p:sp>
        <p:nvSpPr>
          <p:cNvPr id="4" name="Footer Placeholder 3">
            <a:extLst>
              <a:ext uri="{FF2B5EF4-FFF2-40B4-BE49-F238E27FC236}">
                <a16:creationId xmlns:a16="http://schemas.microsoft.com/office/drawing/2014/main" id="{E46A0FD2-EEE4-4FE0-A4E2-4AFDE2DA6A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0B072D7-FE9D-4DAD-B724-C545D95DBCD7}"/>
              </a:ext>
            </a:extLst>
          </p:cNvPr>
          <p:cNvSpPr>
            <a:spLocks noGrp="1"/>
          </p:cNvSpPr>
          <p:nvPr>
            <p:ph type="sldNum" sz="quarter" idx="12"/>
          </p:nvPr>
        </p:nvSpPr>
        <p:spPr/>
        <p:txBody>
          <a:bodyPr/>
          <a:lstStyle/>
          <a:p>
            <a:fld id="{84AD4F6F-2D51-4EB9-99C6-C6838B040409}" type="slidenum">
              <a:rPr lang="en-US" smtClean="0"/>
              <a:t>‹#›</a:t>
            </a:fld>
            <a:endParaRPr lang="en-US" dirty="0"/>
          </a:p>
        </p:txBody>
      </p:sp>
    </p:spTree>
    <p:extLst>
      <p:ext uri="{BB962C8B-B14F-4D97-AF65-F5344CB8AC3E}">
        <p14:creationId xmlns:p14="http://schemas.microsoft.com/office/powerpoint/2010/main" val="1951911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804D96-E68F-4FC8-8CE2-26BF3A8D6ECE}"/>
              </a:ext>
            </a:extLst>
          </p:cNvPr>
          <p:cNvSpPr>
            <a:spLocks noGrp="1"/>
          </p:cNvSpPr>
          <p:nvPr>
            <p:ph type="dt" sz="half" idx="10"/>
          </p:nvPr>
        </p:nvSpPr>
        <p:spPr/>
        <p:txBody>
          <a:bodyPr/>
          <a:lstStyle/>
          <a:p>
            <a:fld id="{BF821431-91BA-42F1-9751-5F0EA0959544}" type="datetimeFigureOut">
              <a:rPr lang="en-US" smtClean="0"/>
              <a:t>11/17/2023</a:t>
            </a:fld>
            <a:endParaRPr lang="en-US" dirty="0"/>
          </a:p>
        </p:txBody>
      </p:sp>
      <p:sp>
        <p:nvSpPr>
          <p:cNvPr id="3" name="Footer Placeholder 2">
            <a:extLst>
              <a:ext uri="{FF2B5EF4-FFF2-40B4-BE49-F238E27FC236}">
                <a16:creationId xmlns:a16="http://schemas.microsoft.com/office/drawing/2014/main" id="{94614EB3-166E-4358-83B0-18FF94EC926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62D4543-71CD-4436-800A-EA91D11D748F}"/>
              </a:ext>
            </a:extLst>
          </p:cNvPr>
          <p:cNvSpPr>
            <a:spLocks noGrp="1"/>
          </p:cNvSpPr>
          <p:nvPr>
            <p:ph type="sldNum" sz="quarter" idx="12"/>
          </p:nvPr>
        </p:nvSpPr>
        <p:spPr/>
        <p:txBody>
          <a:bodyPr/>
          <a:lstStyle/>
          <a:p>
            <a:fld id="{84AD4F6F-2D51-4EB9-99C6-C6838B040409}" type="slidenum">
              <a:rPr lang="en-US" smtClean="0"/>
              <a:t>‹#›</a:t>
            </a:fld>
            <a:endParaRPr lang="en-US" dirty="0"/>
          </a:p>
        </p:txBody>
      </p:sp>
    </p:spTree>
    <p:extLst>
      <p:ext uri="{BB962C8B-B14F-4D97-AF65-F5344CB8AC3E}">
        <p14:creationId xmlns:p14="http://schemas.microsoft.com/office/powerpoint/2010/main" val="3282674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04C51-42DD-422A-8209-3C494616D3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18F01D-9E65-485F-9017-019249200F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15672F-C1CA-4AD6-B223-AB64ADC13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CA1AC-4290-41A4-8D8E-48BEC2AF886A}"/>
              </a:ext>
            </a:extLst>
          </p:cNvPr>
          <p:cNvSpPr>
            <a:spLocks noGrp="1"/>
          </p:cNvSpPr>
          <p:nvPr>
            <p:ph type="dt" sz="half" idx="10"/>
          </p:nvPr>
        </p:nvSpPr>
        <p:spPr/>
        <p:txBody>
          <a:bodyPr/>
          <a:lstStyle/>
          <a:p>
            <a:fld id="{BF821431-91BA-42F1-9751-5F0EA0959544}" type="datetimeFigureOut">
              <a:rPr lang="en-US" smtClean="0"/>
              <a:t>11/17/2023</a:t>
            </a:fld>
            <a:endParaRPr lang="en-US" dirty="0"/>
          </a:p>
        </p:txBody>
      </p:sp>
      <p:sp>
        <p:nvSpPr>
          <p:cNvPr id="6" name="Footer Placeholder 5">
            <a:extLst>
              <a:ext uri="{FF2B5EF4-FFF2-40B4-BE49-F238E27FC236}">
                <a16:creationId xmlns:a16="http://schemas.microsoft.com/office/drawing/2014/main" id="{830FB451-4A18-4801-813D-643783E0F0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F42705-832F-41ED-A4C8-28E4222233DF}"/>
              </a:ext>
            </a:extLst>
          </p:cNvPr>
          <p:cNvSpPr>
            <a:spLocks noGrp="1"/>
          </p:cNvSpPr>
          <p:nvPr>
            <p:ph type="sldNum" sz="quarter" idx="12"/>
          </p:nvPr>
        </p:nvSpPr>
        <p:spPr/>
        <p:txBody>
          <a:bodyPr/>
          <a:lstStyle/>
          <a:p>
            <a:fld id="{84AD4F6F-2D51-4EB9-99C6-C6838B040409}" type="slidenum">
              <a:rPr lang="en-US" smtClean="0"/>
              <a:t>‹#›</a:t>
            </a:fld>
            <a:endParaRPr lang="en-US" dirty="0"/>
          </a:p>
        </p:txBody>
      </p:sp>
    </p:spTree>
    <p:extLst>
      <p:ext uri="{BB962C8B-B14F-4D97-AF65-F5344CB8AC3E}">
        <p14:creationId xmlns:p14="http://schemas.microsoft.com/office/powerpoint/2010/main" val="358627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DC6A5-5B22-47A9-A4D1-E16781DDF7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BB8807-59D8-4887-995F-B3BED2DE2E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033347F-83DC-4FF6-A27A-C26618D62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E03D8-506E-44CE-AFAB-1CD62D2ED1E0}"/>
              </a:ext>
            </a:extLst>
          </p:cNvPr>
          <p:cNvSpPr>
            <a:spLocks noGrp="1"/>
          </p:cNvSpPr>
          <p:nvPr>
            <p:ph type="dt" sz="half" idx="10"/>
          </p:nvPr>
        </p:nvSpPr>
        <p:spPr/>
        <p:txBody>
          <a:bodyPr/>
          <a:lstStyle/>
          <a:p>
            <a:fld id="{BF821431-91BA-42F1-9751-5F0EA0959544}" type="datetimeFigureOut">
              <a:rPr lang="en-US" smtClean="0"/>
              <a:t>11/17/2023</a:t>
            </a:fld>
            <a:endParaRPr lang="en-US" dirty="0"/>
          </a:p>
        </p:txBody>
      </p:sp>
      <p:sp>
        <p:nvSpPr>
          <p:cNvPr id="6" name="Footer Placeholder 5">
            <a:extLst>
              <a:ext uri="{FF2B5EF4-FFF2-40B4-BE49-F238E27FC236}">
                <a16:creationId xmlns:a16="http://schemas.microsoft.com/office/drawing/2014/main" id="{C692A93F-E104-420E-9DDA-C0E225822C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F95880-FB3E-4087-95FF-3DA6E478F805}"/>
              </a:ext>
            </a:extLst>
          </p:cNvPr>
          <p:cNvSpPr>
            <a:spLocks noGrp="1"/>
          </p:cNvSpPr>
          <p:nvPr>
            <p:ph type="sldNum" sz="quarter" idx="12"/>
          </p:nvPr>
        </p:nvSpPr>
        <p:spPr/>
        <p:txBody>
          <a:bodyPr/>
          <a:lstStyle/>
          <a:p>
            <a:fld id="{84AD4F6F-2D51-4EB9-99C6-C6838B040409}" type="slidenum">
              <a:rPr lang="en-US" smtClean="0"/>
              <a:t>‹#›</a:t>
            </a:fld>
            <a:endParaRPr lang="en-US" dirty="0"/>
          </a:p>
        </p:txBody>
      </p:sp>
    </p:spTree>
    <p:extLst>
      <p:ext uri="{BB962C8B-B14F-4D97-AF65-F5344CB8AC3E}">
        <p14:creationId xmlns:p14="http://schemas.microsoft.com/office/powerpoint/2010/main" val="2057235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2B2AA7-8B4A-4402-91FC-E1238641C4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54D121-288B-436C-B36C-67B5B8A5CC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97B53-1A5A-444D-935B-921C9C1955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21431-91BA-42F1-9751-5F0EA0959544}" type="datetimeFigureOut">
              <a:rPr lang="en-US" smtClean="0"/>
              <a:t>11/17/2023</a:t>
            </a:fld>
            <a:endParaRPr lang="en-US" dirty="0"/>
          </a:p>
        </p:txBody>
      </p:sp>
      <p:sp>
        <p:nvSpPr>
          <p:cNvPr id="5" name="Footer Placeholder 4">
            <a:extLst>
              <a:ext uri="{FF2B5EF4-FFF2-40B4-BE49-F238E27FC236}">
                <a16:creationId xmlns:a16="http://schemas.microsoft.com/office/drawing/2014/main" id="{DB4F0BCC-BBC1-4270-BB60-6CD3E425EF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C8898F4-6452-42E6-A4ED-F206A0B7AF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D4F6F-2D51-4EB9-99C6-C6838B040409}" type="slidenum">
              <a:rPr lang="en-US" smtClean="0"/>
              <a:t>‹#›</a:t>
            </a:fld>
            <a:endParaRPr lang="en-US" dirty="0"/>
          </a:p>
        </p:txBody>
      </p:sp>
    </p:spTree>
    <p:extLst>
      <p:ext uri="{BB962C8B-B14F-4D97-AF65-F5344CB8AC3E}">
        <p14:creationId xmlns:p14="http://schemas.microsoft.com/office/powerpoint/2010/main" val="2869419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hyperlink" Target="https://www.epa.gov/air-emissions-modeling/2020-emissions-modeling-platfor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package" Target="../embeddings/Microsoft_Excel_Worksheet1.xlsx"/><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9A86-69EE-4085-9BFB-06B4CDC36D62}"/>
              </a:ext>
            </a:extLst>
          </p:cNvPr>
          <p:cNvSpPr>
            <a:spLocks noGrp="1"/>
          </p:cNvSpPr>
          <p:nvPr>
            <p:ph type="ctrTitle"/>
          </p:nvPr>
        </p:nvSpPr>
        <p:spPr/>
        <p:txBody>
          <a:bodyPr>
            <a:normAutofit/>
          </a:bodyPr>
          <a:lstStyle/>
          <a:p>
            <a:r>
              <a:rPr lang="en-US" dirty="0"/>
              <a:t>Emission Modeling Profiles Updates for 2020 Platform</a:t>
            </a:r>
          </a:p>
        </p:txBody>
      </p:sp>
      <p:sp>
        <p:nvSpPr>
          <p:cNvPr id="3" name="Subtitle 2">
            <a:extLst>
              <a:ext uri="{FF2B5EF4-FFF2-40B4-BE49-F238E27FC236}">
                <a16:creationId xmlns:a16="http://schemas.microsoft.com/office/drawing/2014/main" id="{2A456303-3E08-4BE6-B511-1A111A399063}"/>
              </a:ext>
            </a:extLst>
          </p:cNvPr>
          <p:cNvSpPr>
            <a:spLocks noGrp="1"/>
          </p:cNvSpPr>
          <p:nvPr>
            <p:ph type="subTitle" idx="1"/>
          </p:nvPr>
        </p:nvSpPr>
        <p:spPr/>
        <p:txBody>
          <a:bodyPr/>
          <a:lstStyle/>
          <a:p>
            <a:endParaRPr lang="en-US"/>
          </a:p>
          <a:p>
            <a:r>
              <a:rPr lang="en-US"/>
              <a:t>11/17/2023</a:t>
            </a:r>
            <a:endParaRPr lang="en-US" dirty="0"/>
          </a:p>
        </p:txBody>
      </p:sp>
    </p:spTree>
    <p:extLst>
      <p:ext uri="{BB962C8B-B14F-4D97-AF65-F5344CB8AC3E}">
        <p14:creationId xmlns:p14="http://schemas.microsoft.com/office/powerpoint/2010/main" val="1490994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1AB47-812A-4D44-B380-DC1714E4E3C8}"/>
              </a:ext>
            </a:extLst>
          </p:cNvPr>
          <p:cNvSpPr>
            <a:spLocks noGrp="1"/>
          </p:cNvSpPr>
          <p:nvPr>
            <p:ph type="title"/>
          </p:nvPr>
        </p:nvSpPr>
        <p:spPr>
          <a:xfrm>
            <a:off x="615778" y="153376"/>
            <a:ext cx="10515600" cy="1325563"/>
          </a:xfrm>
        </p:spPr>
        <p:txBody>
          <a:bodyPr/>
          <a:lstStyle/>
          <a:p>
            <a:r>
              <a:rPr lang="en-US" dirty="0"/>
              <a:t>RWC Temporal Profiles</a:t>
            </a:r>
          </a:p>
        </p:txBody>
      </p:sp>
      <p:pic>
        <p:nvPicPr>
          <p:cNvPr id="5" name="Picture 4" descr="RWC profile example" title="RWC profile example">
            <a:extLst>
              <a:ext uri="{FF2B5EF4-FFF2-40B4-BE49-F238E27FC236}">
                <a16:creationId xmlns:a16="http://schemas.microsoft.com/office/drawing/2014/main" id="{FB397E8F-C1B5-410F-81A7-A521F133C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696" y="4751550"/>
            <a:ext cx="6354800" cy="2070139"/>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8EFBE15-0328-48AB-B676-982E49B83A12}"/>
                  </a:ext>
                </a:extLst>
              </p:cNvPr>
              <p:cNvSpPr txBox="1"/>
              <p:nvPr/>
            </p:nvSpPr>
            <p:spPr>
              <a:xfrm>
                <a:off x="1940280" y="3549078"/>
                <a:ext cx="7191631" cy="12024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𝑃𝐸</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𝑑</m:t>
                          </m:r>
                        </m:sub>
                      </m:sSub>
                      <m:r>
                        <a:rPr lang="en-US" i="0">
                          <a:latin typeface="Cambria Math" panose="02040503050406030204" pitchFamily="18" charset="0"/>
                        </a:rPr>
                        <m:t>=</m:t>
                      </m:r>
                      <m:d>
                        <m:dPr>
                          <m:begChr m:val="{"/>
                          <m:endChr m:val=""/>
                          <m:ctrlPr>
                            <a:rPr lang="en-US" i="1">
                              <a:solidFill>
                                <a:srgbClr val="836967"/>
                              </a:solidFill>
                              <a:latin typeface="Cambria Math" panose="02040503050406030204" pitchFamily="18" charset="0"/>
                            </a:rPr>
                          </m:ctrlPr>
                        </m:dPr>
                        <m:e>
                          <m:eqArr>
                            <m:eqArrPr>
                              <m:ctrlPr>
                                <a:rPr lang="en-US" i="1">
                                  <a:solidFill>
                                    <a:srgbClr val="836967"/>
                                  </a:solidFill>
                                  <a:latin typeface="Cambria Math" panose="02040503050406030204" pitchFamily="18" charset="0"/>
                                </a:rPr>
                              </m:ctrlPr>
                            </m:eqArrPr>
                            <m:e>
                              <m:r>
                                <a:rPr lang="en-US" i="0">
                                  <a:latin typeface="Cambria Math" panose="02040503050406030204" pitchFamily="18" charset="0"/>
                                </a:rPr>
                                <m:t>&amp;0                                                                                          </m:t>
                              </m:r>
                              <m:r>
                                <a:rPr lang="en-US" i="1">
                                  <a:latin typeface="Cambria Math" panose="02040503050406030204" pitchFamily="18" charset="0"/>
                                </a:rPr>
                                <m:t>𝑖𝑓</m:t>
                              </m:r>
                              <m:r>
                                <a:rPr lang="en-US" i="0">
                                  <a:latin typeface="Cambria Math" panose="02040503050406030204" pitchFamily="18" charset="0"/>
                                </a:rPr>
                                <m:t>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𝑑</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𝑡</m:t>
                                  </m:r>
                                </m:sub>
                              </m:sSub>
                            </m:e>
                            <m:e>
                              <m:r>
                                <a:rPr lang="en-US" i="0">
                                  <a:latin typeface="Cambria Math" panose="02040503050406030204" pitchFamily="18" charset="0"/>
                                </a:rPr>
                                <m:t>&amp;</m:t>
                              </m:r>
                              <m:f>
                                <m:fPr>
                                  <m:type m:val="skw"/>
                                  <m:ctrlPr>
                                    <a:rPr lang="en-US" i="1">
                                      <a:solidFill>
                                        <a:srgbClr val="836967"/>
                                      </a:solidFill>
                                      <a:latin typeface="Cambria Math" panose="02040503050406030204" pitchFamily="18" charset="0"/>
                                    </a:rPr>
                                  </m:ctrlPr>
                                </m:fPr>
                                <m:num>
                                  <m:r>
                                    <a:rPr lang="en-US" i="0">
                                      <a:latin typeface="Cambria Math" panose="02040503050406030204" pitchFamily="18" charset="0"/>
                                    </a:rPr>
                                    <m:t>0.79 ×</m:t>
                                  </m:r>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𝑡</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𝑑</m:t>
                                          </m:r>
                                        </m:sub>
                                      </m:sSub>
                                    </m:e>
                                  </m:d>
                                </m:num>
                                <m:den>
                                  <m:nary>
                                    <m:naryPr>
                                      <m:chr m:val="∑"/>
                                      <m:limLoc m:val="undOvr"/>
                                      <m:supHide m:val="on"/>
                                      <m:ctrlPr>
                                        <a:rPr lang="en-US" i="1">
                                          <a:latin typeface="Cambria Math" panose="02040503050406030204" pitchFamily="18" charset="0"/>
                                        </a:rPr>
                                      </m:ctrlPr>
                                    </m:naryPr>
                                    <m:sub>
                                      <m:r>
                                        <a:rPr lang="en-US" i="1">
                                          <a:latin typeface="Cambria Math" panose="02040503050406030204" pitchFamily="18" charset="0"/>
                                        </a:rPr>
                                        <m:t>𝑑</m:t>
                                      </m:r>
                                    </m:sub>
                                    <m:sup/>
                                    <m:e>
                                      <m:d>
                                        <m:dPr>
                                          <m:ctrlPr>
                                            <a:rPr lang="en-US" i="1">
                                              <a:solidFill>
                                                <a:srgbClr val="836967"/>
                                              </a:solidFill>
                                              <a:latin typeface="Cambria Math" panose="02040503050406030204" pitchFamily="18" charset="0"/>
                                            </a:rPr>
                                          </m:ctrlPr>
                                        </m:dPr>
                                        <m:e>
                                          <m:r>
                                            <a:rPr lang="en-US" i="0">
                                              <a:latin typeface="Cambria Math" panose="02040503050406030204" pitchFamily="18" charset="0"/>
                                            </a:rPr>
                                            <m:t>0.79 ×</m:t>
                                          </m:r>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𝑡</m:t>
                                                  </m:r>
                                                </m:sub>
                                              </m:sSub>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𝑑</m:t>
                                                  </m:r>
                                                </m:sub>
                                              </m:sSub>
                                            </m:e>
                                          </m:d>
                                        </m:e>
                                      </m:d>
                                    </m:e>
                                  </m:nary>
                                </m:den>
                              </m:f>
                              <m:r>
                                <a:rPr lang="en-US" i="0">
                                  <a:latin typeface="Cambria Math" panose="02040503050406030204" pitchFamily="18" charset="0"/>
                                </a:rPr>
                                <m:t>          </m:t>
                              </m:r>
                              <m:r>
                                <a:rPr lang="en-US" i="1">
                                  <a:latin typeface="Cambria Math" panose="02040503050406030204" pitchFamily="18" charset="0"/>
                                </a:rPr>
                                <m:t>𝑖𝑓</m:t>
                              </m:r>
                              <m:r>
                                <a:rPr lang="en-US" i="0">
                                  <a:latin typeface="Cambria Math" panose="02040503050406030204" pitchFamily="18" charset="0"/>
                                </a:rPr>
                                <m:t>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𝑖</m:t>
                                  </m:r>
                                  <m:r>
                                    <a:rPr lang="en-US" i="0">
                                      <a:latin typeface="Cambria Math" panose="02040503050406030204" pitchFamily="18" charset="0"/>
                                    </a:rPr>
                                    <m:t>,</m:t>
                                  </m:r>
                                  <m:r>
                                    <a:rPr lang="en-US" i="1">
                                      <a:latin typeface="Cambria Math" panose="02040503050406030204" pitchFamily="18" charset="0"/>
                                    </a:rPr>
                                    <m:t>𝑑</m:t>
                                  </m:r>
                                </m:sub>
                              </m:sSub>
                              <m:r>
                                <a:rPr lang="en-US" i="0">
                                  <a:latin typeface="Cambria Math" panose="02040503050406030204" pitchFamily="18" charset="0"/>
                                </a:rPr>
                                <m:t>&lt;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𝑡</m:t>
                                  </m:r>
                                </m:sub>
                              </m:sSub>
                            </m:e>
                          </m:eqArr>
                        </m:e>
                      </m:d>
                    </m:oMath>
                  </m:oMathPara>
                </a14:m>
                <a:endParaRPr lang="en-US" dirty="0"/>
              </a:p>
            </p:txBody>
          </p:sp>
        </mc:Choice>
        <mc:Fallback>
          <p:sp>
            <p:nvSpPr>
              <p:cNvPr id="8" name="TextBox 7">
                <a:extLst>
                  <a:ext uri="{FF2B5EF4-FFF2-40B4-BE49-F238E27FC236}">
                    <a16:creationId xmlns:a16="http://schemas.microsoft.com/office/drawing/2014/main" id="{68EFBE15-0328-48AB-B676-982E49B83A12}"/>
                  </a:ext>
                </a:extLst>
              </p:cNvPr>
              <p:cNvSpPr txBox="1">
                <a:spLocks noRot="1" noChangeAspect="1" noMove="1" noResize="1" noEditPoints="1" noAdjustHandles="1" noChangeArrowheads="1" noChangeShapeType="1" noTextEdit="1"/>
              </p:cNvSpPr>
              <p:nvPr/>
            </p:nvSpPr>
            <p:spPr>
              <a:xfrm>
                <a:off x="1940280" y="3549078"/>
                <a:ext cx="7191631" cy="1202472"/>
              </a:xfrm>
              <a:prstGeom prst="rect">
                <a:avLst/>
              </a:prstGeom>
              <a:blipFill>
                <a:blip r:embed="rId3"/>
                <a:stretch>
                  <a:fillRect/>
                </a:stretch>
              </a:blipFill>
            </p:spPr>
            <p:txBody>
              <a:bodyPr/>
              <a:lstStyle/>
              <a:p>
                <a:r>
                  <a:rPr lang="en-US">
                    <a:noFill/>
                  </a:rPr>
                  <a:t> </a:t>
                </a:r>
              </a:p>
            </p:txBody>
          </p:sp>
        </mc:Fallback>
      </mc:AlternateContent>
      <p:sp>
        <p:nvSpPr>
          <p:cNvPr id="12" name="Content Placeholder 11">
            <a:extLst>
              <a:ext uri="{FF2B5EF4-FFF2-40B4-BE49-F238E27FC236}">
                <a16:creationId xmlns:a16="http://schemas.microsoft.com/office/drawing/2014/main" id="{CCA9479E-C38A-4AA0-8CFB-8075F1ABE273}"/>
              </a:ext>
            </a:extLst>
          </p:cNvPr>
          <p:cNvSpPr>
            <a:spLocks noGrp="1"/>
          </p:cNvSpPr>
          <p:nvPr>
            <p:ph sz="quarter" idx="13"/>
          </p:nvPr>
        </p:nvSpPr>
        <p:spPr>
          <a:xfrm>
            <a:off x="430070" y="1387240"/>
            <a:ext cx="11617768" cy="2542209"/>
          </a:xfrm>
        </p:spPr>
        <p:txBody>
          <a:bodyPr>
            <a:normAutofit fontScale="92500" lnSpcReduction="20000"/>
          </a:bodyPr>
          <a:lstStyle/>
          <a:p>
            <a:pPr marL="285750" indent="-285750">
              <a:spcAft>
                <a:spcPts val="600"/>
              </a:spcAft>
              <a:buFont typeface="Arial" panose="020B0604020202020204" pitchFamily="34" charset="0"/>
              <a:buChar char="•"/>
            </a:pPr>
            <a:r>
              <a:rPr lang="en-US" dirty="0"/>
              <a:t>RWC annual to day profiles are based on year-specific meteorology</a:t>
            </a:r>
          </a:p>
          <a:p>
            <a:pPr marL="285750" indent="-285750">
              <a:spcAft>
                <a:spcPts val="600"/>
              </a:spcAft>
              <a:buFont typeface="Arial" panose="020B0604020202020204" pitchFamily="34" charset="0"/>
              <a:buChar char="•"/>
            </a:pPr>
            <a:r>
              <a:rPr lang="en-US" dirty="0"/>
              <a:t>A new annual-to-day approach to allocate recreational wood burning emissions (e.g., firepits) was implemented: emissions are allocated </a:t>
            </a:r>
            <a:r>
              <a:rPr lang="en-US" sz="2800" dirty="0">
                <a:effectLst/>
                <a:ea typeface="Times New Roman" panose="02020603050405020304" pitchFamily="18" charset="0"/>
              </a:rPr>
              <a:t>only to days in which the temperature falls within a range of 50°F and 80°F at some point during the day.</a:t>
            </a:r>
            <a:endParaRPr lang="en-US" dirty="0"/>
          </a:p>
          <a:p>
            <a:pPr marL="285750" indent="-285750">
              <a:buFont typeface="Arial" panose="020B0604020202020204" pitchFamily="34" charset="0"/>
              <a:buChar char="•"/>
            </a:pPr>
            <a:r>
              <a:rPr lang="en-US" dirty="0"/>
              <a:t>Recent studies show that the formula used to attribute most RWC emissions to specific days of year may need to be refined (Tt is </a:t>
            </a:r>
            <a:r>
              <a:rPr lang="en-US" sz="2800" dirty="0">
                <a:effectLst/>
                <a:ea typeface="Times New Roman" panose="02020603050405020304" pitchFamily="18" charset="0"/>
              </a:rPr>
              <a:t>50°F in most states and 60°F in southern states)</a:t>
            </a:r>
            <a:endParaRPr lang="en-US" dirty="0"/>
          </a:p>
          <a:p>
            <a:endParaRPr lang="en-US" dirty="0"/>
          </a:p>
        </p:txBody>
      </p:sp>
    </p:spTree>
    <p:extLst>
      <p:ext uri="{BB962C8B-B14F-4D97-AF65-F5344CB8AC3E}">
        <p14:creationId xmlns:p14="http://schemas.microsoft.com/office/powerpoint/2010/main" val="2440556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1E8018-1366-4C80-8E8C-4FE747CB915D}"/>
              </a:ext>
            </a:extLst>
          </p:cNvPr>
          <p:cNvSpPr>
            <a:spLocks noGrp="1"/>
          </p:cNvSpPr>
          <p:nvPr>
            <p:ph type="sldNum" sz="quarter" idx="12"/>
          </p:nvPr>
        </p:nvSpPr>
        <p:spPr/>
        <p:txBody>
          <a:bodyPr/>
          <a:lstStyle/>
          <a:p>
            <a:fld id="{61C894BD-DCE2-4A96-A9AF-225BBEAC2A40}" type="slidenum">
              <a:rPr lang="en-US" smtClean="0"/>
              <a:pPr/>
              <a:t>11</a:t>
            </a:fld>
            <a:endParaRPr lang="en-US" dirty="0"/>
          </a:p>
        </p:txBody>
      </p:sp>
      <p:sp>
        <p:nvSpPr>
          <p:cNvPr id="4" name="Title 3">
            <a:extLst>
              <a:ext uri="{FF2B5EF4-FFF2-40B4-BE49-F238E27FC236}">
                <a16:creationId xmlns:a16="http://schemas.microsoft.com/office/drawing/2014/main" id="{48252046-FEE2-41B8-BE54-E764B2F05370}"/>
              </a:ext>
            </a:extLst>
          </p:cNvPr>
          <p:cNvSpPr>
            <a:spLocks noGrp="1"/>
          </p:cNvSpPr>
          <p:nvPr>
            <p:ph type="title"/>
          </p:nvPr>
        </p:nvSpPr>
        <p:spPr/>
        <p:txBody>
          <a:bodyPr>
            <a:normAutofit/>
          </a:bodyPr>
          <a:lstStyle/>
          <a:p>
            <a:r>
              <a:rPr lang="en-US" dirty="0"/>
              <a:t>Recreational Wood Burning Profiles </a:t>
            </a:r>
            <a:r>
              <a:rPr lang="en-US" sz="3200" dirty="0"/>
              <a:t>(new in 2020)</a:t>
            </a:r>
            <a:endParaRPr lang="en-US" dirty="0"/>
          </a:p>
        </p:txBody>
      </p:sp>
      <p:pic>
        <p:nvPicPr>
          <p:cNvPr id="22" name="Content Placeholder 21" descr="Line plot of monthly profiles for recreational wood combustion SCCs for North Caroline, Alabama, Iowa, and New York.  The northern states show more burning in the warmer months while southern states are more level throughout the year with AL having more in the winter months than NC.">
            <a:extLst>
              <a:ext uri="{FF2B5EF4-FFF2-40B4-BE49-F238E27FC236}">
                <a16:creationId xmlns:a16="http://schemas.microsoft.com/office/drawing/2014/main" id="{65CB08E6-4D15-4EB0-BFCD-34E0EB17518E}"/>
              </a:ext>
            </a:extLst>
          </p:cNvPr>
          <p:cNvPicPr>
            <a:picLocks noGrp="1" noChangeAspect="1"/>
          </p:cNvPicPr>
          <p:nvPr>
            <p:ph idx="1"/>
          </p:nvPr>
        </p:nvPicPr>
        <p:blipFill>
          <a:blip r:embed="rId3"/>
          <a:stretch>
            <a:fillRect/>
          </a:stretch>
        </p:blipFill>
        <p:spPr>
          <a:xfrm>
            <a:off x="609600" y="1830281"/>
            <a:ext cx="5637908" cy="3547571"/>
          </a:xfrm>
        </p:spPr>
      </p:pic>
      <p:sp>
        <p:nvSpPr>
          <p:cNvPr id="16" name="TextBox 15">
            <a:extLst>
              <a:ext uri="{FF2B5EF4-FFF2-40B4-BE49-F238E27FC236}">
                <a16:creationId xmlns:a16="http://schemas.microsoft.com/office/drawing/2014/main" id="{C6B6CA80-F847-4272-BCF2-8CDA936FEAC0}"/>
              </a:ext>
            </a:extLst>
          </p:cNvPr>
          <p:cNvSpPr txBox="1"/>
          <p:nvPr/>
        </p:nvSpPr>
        <p:spPr>
          <a:xfrm>
            <a:off x="6585103" y="1645615"/>
            <a:ext cx="5133136" cy="369332"/>
          </a:xfrm>
          <a:prstGeom prst="rect">
            <a:avLst/>
          </a:prstGeom>
          <a:noFill/>
        </p:spPr>
        <p:txBody>
          <a:bodyPr wrap="none" rtlCol="0">
            <a:spAutoFit/>
          </a:bodyPr>
          <a:lstStyle/>
          <a:p>
            <a:r>
              <a:rPr lang="en-US" dirty="0"/>
              <a:t>Annual to day output based on meteorology</a:t>
            </a:r>
          </a:p>
        </p:txBody>
      </p:sp>
      <p:pic>
        <p:nvPicPr>
          <p:cNvPr id="15" name="Picture 14" descr="Example line plot of annual to day temporal profiles for recreational wood burning with higher emissions in the warmer months and higher emissions on weekends in all months.">
            <a:extLst>
              <a:ext uri="{FF2B5EF4-FFF2-40B4-BE49-F238E27FC236}">
                <a16:creationId xmlns:a16="http://schemas.microsoft.com/office/drawing/2014/main" id="{13264F05-E04A-4D56-967D-76470FCCB975}"/>
              </a:ext>
            </a:extLst>
          </p:cNvPr>
          <p:cNvPicPr>
            <a:picLocks noChangeAspect="1"/>
          </p:cNvPicPr>
          <p:nvPr/>
        </p:nvPicPr>
        <p:blipFill>
          <a:blip r:embed="rId4"/>
          <a:stretch>
            <a:fillRect/>
          </a:stretch>
        </p:blipFill>
        <p:spPr>
          <a:xfrm>
            <a:off x="6634798" y="2129839"/>
            <a:ext cx="5072605" cy="3126948"/>
          </a:xfrm>
          <a:prstGeom prst="rect">
            <a:avLst/>
          </a:prstGeom>
        </p:spPr>
      </p:pic>
      <p:sp>
        <p:nvSpPr>
          <p:cNvPr id="23" name="TextBox 22">
            <a:extLst>
              <a:ext uri="{FF2B5EF4-FFF2-40B4-BE49-F238E27FC236}">
                <a16:creationId xmlns:a16="http://schemas.microsoft.com/office/drawing/2014/main" id="{2120255B-BA3F-4E1E-BA97-6CF8C788A9D8}"/>
              </a:ext>
            </a:extLst>
          </p:cNvPr>
          <p:cNvSpPr txBox="1"/>
          <p:nvPr/>
        </p:nvSpPr>
        <p:spPr>
          <a:xfrm>
            <a:off x="3576423" y="5496334"/>
            <a:ext cx="8081285" cy="923330"/>
          </a:xfrm>
          <a:prstGeom prst="rect">
            <a:avLst/>
          </a:prstGeom>
          <a:noFill/>
        </p:spPr>
        <p:txBody>
          <a:bodyPr wrap="square" rtlCol="0">
            <a:spAutoFit/>
          </a:bodyPr>
          <a:lstStyle/>
          <a:p>
            <a:r>
              <a:rPr lang="en-US" dirty="0"/>
              <a:t>Northern states now have more emissions in the warmer months</a:t>
            </a:r>
          </a:p>
          <a:p>
            <a:r>
              <a:rPr lang="en-US" dirty="0"/>
              <a:t>All profiles are county-specific and incorporate day-of-week variations with higher emissions on weekends (33% each weekend day)</a:t>
            </a:r>
          </a:p>
        </p:txBody>
      </p:sp>
      <p:sp>
        <p:nvSpPr>
          <p:cNvPr id="5" name="TextBox 4">
            <a:extLst>
              <a:ext uri="{FF2B5EF4-FFF2-40B4-BE49-F238E27FC236}">
                <a16:creationId xmlns:a16="http://schemas.microsoft.com/office/drawing/2014/main" id="{6F83C6CA-5805-43EE-A559-73D0FA6B1ABC}"/>
              </a:ext>
            </a:extLst>
          </p:cNvPr>
          <p:cNvSpPr txBox="1"/>
          <p:nvPr/>
        </p:nvSpPr>
        <p:spPr>
          <a:xfrm>
            <a:off x="473761" y="1960960"/>
            <a:ext cx="472789" cy="215444"/>
          </a:xfrm>
          <a:prstGeom prst="rect">
            <a:avLst/>
          </a:prstGeom>
          <a:solidFill>
            <a:schemeClr val="bg1"/>
          </a:solidFill>
        </p:spPr>
        <p:txBody>
          <a:bodyPr wrap="square" lIns="0" tIns="0" rIns="0" bIns="0" rtlCol="0">
            <a:spAutoFit/>
          </a:bodyPr>
          <a:lstStyle/>
          <a:p>
            <a:r>
              <a:rPr lang="en-US" sz="1400" dirty="0"/>
              <a:t>0.16</a:t>
            </a:r>
          </a:p>
        </p:txBody>
      </p:sp>
      <p:sp>
        <p:nvSpPr>
          <p:cNvPr id="10" name="TextBox 9">
            <a:extLst>
              <a:ext uri="{FF2B5EF4-FFF2-40B4-BE49-F238E27FC236}">
                <a16:creationId xmlns:a16="http://schemas.microsoft.com/office/drawing/2014/main" id="{DBB56266-73AE-43B7-AFFF-A2841AEE2D08}"/>
              </a:ext>
            </a:extLst>
          </p:cNvPr>
          <p:cNvSpPr txBox="1"/>
          <p:nvPr/>
        </p:nvSpPr>
        <p:spPr>
          <a:xfrm>
            <a:off x="609600" y="4847541"/>
            <a:ext cx="299617" cy="215444"/>
          </a:xfrm>
          <a:prstGeom prst="rect">
            <a:avLst/>
          </a:prstGeom>
          <a:solidFill>
            <a:schemeClr val="bg1"/>
          </a:solidFill>
        </p:spPr>
        <p:txBody>
          <a:bodyPr wrap="square" lIns="0" tIns="0" rIns="0" bIns="0" rtlCol="0">
            <a:spAutoFit/>
          </a:bodyPr>
          <a:lstStyle/>
          <a:p>
            <a:r>
              <a:rPr lang="en-US" sz="1400" dirty="0"/>
              <a:t>0.0</a:t>
            </a:r>
          </a:p>
        </p:txBody>
      </p:sp>
      <p:sp>
        <p:nvSpPr>
          <p:cNvPr id="11" name="TextBox 10">
            <a:extLst>
              <a:ext uri="{FF2B5EF4-FFF2-40B4-BE49-F238E27FC236}">
                <a16:creationId xmlns:a16="http://schemas.microsoft.com/office/drawing/2014/main" id="{1A519DEE-AC87-4A54-974C-B983A7906EB2}"/>
              </a:ext>
            </a:extLst>
          </p:cNvPr>
          <p:cNvSpPr txBox="1"/>
          <p:nvPr/>
        </p:nvSpPr>
        <p:spPr>
          <a:xfrm>
            <a:off x="6674389" y="2225911"/>
            <a:ext cx="312481" cy="215444"/>
          </a:xfrm>
          <a:prstGeom prst="rect">
            <a:avLst/>
          </a:prstGeom>
          <a:solidFill>
            <a:schemeClr val="bg1"/>
          </a:solidFill>
        </p:spPr>
        <p:txBody>
          <a:bodyPr wrap="square" lIns="0" tIns="0" rIns="0" bIns="0" rtlCol="0">
            <a:spAutoFit/>
          </a:bodyPr>
          <a:lstStyle/>
          <a:p>
            <a:r>
              <a:rPr lang="en-US" sz="1400" dirty="0"/>
              <a:t>3.5</a:t>
            </a:r>
          </a:p>
        </p:txBody>
      </p:sp>
      <p:sp>
        <p:nvSpPr>
          <p:cNvPr id="12" name="TextBox 11">
            <a:extLst>
              <a:ext uri="{FF2B5EF4-FFF2-40B4-BE49-F238E27FC236}">
                <a16:creationId xmlns:a16="http://schemas.microsoft.com/office/drawing/2014/main" id="{27C24CA4-B461-4196-899A-C4EC12F1BE97}"/>
              </a:ext>
            </a:extLst>
          </p:cNvPr>
          <p:cNvSpPr txBox="1"/>
          <p:nvPr/>
        </p:nvSpPr>
        <p:spPr>
          <a:xfrm>
            <a:off x="6682964" y="4904608"/>
            <a:ext cx="312481" cy="276999"/>
          </a:xfrm>
          <a:prstGeom prst="rect">
            <a:avLst/>
          </a:prstGeom>
          <a:solidFill>
            <a:schemeClr val="bg1"/>
          </a:solidFill>
        </p:spPr>
        <p:txBody>
          <a:bodyPr wrap="square" lIns="0" rIns="0" rtlCol="0">
            <a:spAutoFit/>
          </a:bodyPr>
          <a:lstStyle/>
          <a:p>
            <a:r>
              <a:rPr lang="en-US" sz="1200" dirty="0"/>
              <a:t>0.0</a:t>
            </a:r>
          </a:p>
        </p:txBody>
      </p:sp>
      <p:sp>
        <p:nvSpPr>
          <p:cNvPr id="6" name="TextBox 5">
            <a:extLst>
              <a:ext uri="{FF2B5EF4-FFF2-40B4-BE49-F238E27FC236}">
                <a16:creationId xmlns:a16="http://schemas.microsoft.com/office/drawing/2014/main" id="{928C629A-B41C-4309-92BE-BB12AC358F20}"/>
              </a:ext>
            </a:extLst>
          </p:cNvPr>
          <p:cNvSpPr txBox="1"/>
          <p:nvPr/>
        </p:nvSpPr>
        <p:spPr>
          <a:xfrm>
            <a:off x="8719938" y="5181607"/>
            <a:ext cx="1882472" cy="307777"/>
          </a:xfrm>
          <a:prstGeom prst="rect">
            <a:avLst/>
          </a:prstGeom>
          <a:noFill/>
        </p:spPr>
        <p:txBody>
          <a:bodyPr wrap="square" rtlCol="0">
            <a:spAutoFit/>
          </a:bodyPr>
          <a:lstStyle/>
          <a:p>
            <a:r>
              <a:rPr lang="en-US" sz="1400" dirty="0"/>
              <a:t>Day of year </a:t>
            </a:r>
          </a:p>
        </p:txBody>
      </p:sp>
    </p:spTree>
    <p:extLst>
      <p:ext uri="{BB962C8B-B14F-4D97-AF65-F5344CB8AC3E}">
        <p14:creationId xmlns:p14="http://schemas.microsoft.com/office/powerpoint/2010/main" val="99342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34FDC-01A4-4338-BB69-670559294653}"/>
              </a:ext>
            </a:extLst>
          </p:cNvPr>
          <p:cNvSpPr>
            <a:spLocks noGrp="1"/>
          </p:cNvSpPr>
          <p:nvPr>
            <p:ph type="title"/>
          </p:nvPr>
        </p:nvSpPr>
        <p:spPr/>
        <p:txBody>
          <a:bodyPr/>
          <a:lstStyle/>
          <a:p>
            <a:r>
              <a:rPr lang="en-US" dirty="0"/>
              <a:t>Spatial Surrogate Updates in 2020 Platform</a:t>
            </a:r>
          </a:p>
        </p:txBody>
      </p:sp>
      <p:sp>
        <p:nvSpPr>
          <p:cNvPr id="3" name="Content Placeholder 2">
            <a:extLst>
              <a:ext uri="{FF2B5EF4-FFF2-40B4-BE49-F238E27FC236}">
                <a16:creationId xmlns:a16="http://schemas.microsoft.com/office/drawing/2014/main" id="{AEA657E8-FDB5-499F-A18D-B7A89DCCFBB9}"/>
              </a:ext>
            </a:extLst>
          </p:cNvPr>
          <p:cNvSpPr>
            <a:spLocks noGrp="1"/>
          </p:cNvSpPr>
          <p:nvPr>
            <p:ph idx="1"/>
          </p:nvPr>
        </p:nvSpPr>
        <p:spPr>
          <a:xfrm>
            <a:off x="580768" y="1590261"/>
            <a:ext cx="10773032" cy="4902614"/>
          </a:xfrm>
        </p:spPr>
        <p:txBody>
          <a:bodyPr>
            <a:normAutofit/>
          </a:bodyPr>
          <a:lstStyle/>
          <a:p>
            <a:pPr>
              <a:spcBef>
                <a:spcPts val="600"/>
              </a:spcBef>
              <a:spcAft>
                <a:spcPts val="300"/>
              </a:spcAft>
            </a:pPr>
            <a:r>
              <a:rPr lang="en-US" sz="1800" dirty="0">
                <a:effectLst/>
                <a:ea typeface="Times New Roman" panose="02020603050405020304" pitchFamily="18" charset="0"/>
              </a:rPr>
              <a:t>County boundaries used for all surrogates were updated to use the 2020 TIGER boundaries.</a:t>
            </a:r>
          </a:p>
          <a:p>
            <a:pPr>
              <a:spcBef>
                <a:spcPts val="600"/>
              </a:spcBef>
              <a:spcAft>
                <a:spcPts val="300"/>
              </a:spcAft>
            </a:pPr>
            <a:r>
              <a:rPr lang="en-US" sz="1800" dirty="0">
                <a:effectLst/>
                <a:ea typeface="Times New Roman" panose="02020603050405020304" pitchFamily="18" charset="0"/>
              </a:rPr>
              <a:t>Oil and gas surrogates were updated to represent 2020.</a:t>
            </a:r>
          </a:p>
          <a:p>
            <a:pPr>
              <a:spcBef>
                <a:spcPts val="600"/>
              </a:spcBef>
              <a:spcAft>
                <a:spcPts val="300"/>
              </a:spcAft>
            </a:pPr>
            <a:r>
              <a:rPr lang="en-US" sz="1800" dirty="0">
                <a:effectLst/>
                <a:ea typeface="Times New Roman" panose="02020603050405020304" pitchFamily="18" charset="0"/>
              </a:rPr>
              <a:t>American Community Survey-based surrogates were updated to use the 2020 ACS from 2016.</a:t>
            </a:r>
          </a:p>
          <a:p>
            <a:pPr>
              <a:spcBef>
                <a:spcPts val="600"/>
              </a:spcBef>
              <a:spcAft>
                <a:spcPts val="300"/>
              </a:spcAft>
            </a:pPr>
            <a:r>
              <a:rPr lang="en-US" sz="1800" dirty="0">
                <a:effectLst/>
                <a:ea typeface="Times New Roman" panose="02020603050405020304" pitchFamily="18" charset="0"/>
              </a:rPr>
              <a:t>Updated surrogates for residential wood combustion were developed based on ACS data.</a:t>
            </a:r>
          </a:p>
          <a:p>
            <a:pPr>
              <a:spcBef>
                <a:spcPts val="600"/>
              </a:spcBef>
              <a:spcAft>
                <a:spcPts val="300"/>
              </a:spcAft>
            </a:pPr>
            <a:r>
              <a:rPr lang="en-US" sz="1800" dirty="0">
                <a:effectLst/>
                <a:ea typeface="Times New Roman" panose="02020603050405020304" pitchFamily="18" charset="0"/>
              </a:rPr>
              <a:t>NLCD-based surrogates were updated to use NLCD 2019 from 2011.</a:t>
            </a:r>
          </a:p>
          <a:p>
            <a:pPr>
              <a:spcBef>
                <a:spcPts val="600"/>
              </a:spcBef>
              <a:spcAft>
                <a:spcPts val="300"/>
              </a:spcAft>
            </a:pPr>
            <a:r>
              <a:rPr lang="en-US" sz="1800" dirty="0">
                <a:effectLst/>
                <a:ea typeface="Times New Roman" panose="02020603050405020304" pitchFamily="18" charset="0"/>
              </a:rPr>
              <a:t>Animal specific livestock waste surrogates were derived from National Pollutant Discharge Elimination System (NPDES) animal operation water permits and Food and Agriculture Organization (FAO) gridded livestock count data.</a:t>
            </a:r>
          </a:p>
          <a:p>
            <a:pPr>
              <a:spcBef>
                <a:spcPts val="600"/>
              </a:spcBef>
              <a:spcAft>
                <a:spcPts val="300"/>
              </a:spcAft>
            </a:pPr>
            <a:r>
              <a:rPr lang="en-US" sz="1800" dirty="0">
                <a:effectLst/>
                <a:ea typeface="Times New Roman" panose="02020603050405020304" pitchFamily="18" charset="0"/>
              </a:rPr>
              <a:t>New surrogates for fuel stations, asphalt surfaces, and unpaved roads were created using data from the OpenStreetMap database and corresponding cross reference updates were made.</a:t>
            </a:r>
          </a:p>
          <a:p>
            <a:pPr>
              <a:spcBef>
                <a:spcPts val="600"/>
              </a:spcBef>
              <a:spcAft>
                <a:spcPts val="300"/>
              </a:spcAft>
            </a:pPr>
            <a:r>
              <a:rPr lang="en-US" sz="1800" dirty="0">
                <a:effectLst/>
                <a:ea typeface="Times New Roman" panose="02020603050405020304" pitchFamily="18" charset="0"/>
              </a:rPr>
              <a:t>Gravel and lead mines were split out to their own surrogates from the more general United States Geological Survey mining surrogate and corresponding cross reference updates were made.</a:t>
            </a:r>
          </a:p>
          <a:p>
            <a:pPr>
              <a:spcBef>
                <a:spcPts val="600"/>
              </a:spcBef>
              <a:spcAft>
                <a:spcPts val="300"/>
              </a:spcAft>
            </a:pPr>
            <a:r>
              <a:rPr lang="en-US" sz="1800" dirty="0">
                <a:ea typeface="Times New Roman" panose="02020603050405020304" pitchFamily="18" charset="0"/>
              </a:rPr>
              <a:t>RWC SCCs now use ACS Detached Housing and Single and Dual Unit Housing instead of NLCD Low Intensity Dev. (</a:t>
            </a:r>
            <a:r>
              <a:rPr lang="en-US" sz="1800" dirty="0">
                <a:highlight>
                  <a:srgbClr val="FFFF00"/>
                </a:highlight>
                <a:ea typeface="Times New Roman" panose="02020603050405020304" pitchFamily="18" charset="0"/>
              </a:rPr>
              <a:t>but we think further improvements could be made to better reflect structure locations</a:t>
            </a:r>
            <a:r>
              <a:rPr lang="en-US" sz="1800" dirty="0">
                <a:ea typeface="Times New Roman" panose="02020603050405020304" pitchFamily="18" charset="0"/>
              </a:rPr>
              <a:t>)</a:t>
            </a:r>
          </a:p>
          <a:p>
            <a:pPr>
              <a:spcBef>
                <a:spcPts val="600"/>
              </a:spcBef>
            </a:pPr>
            <a:r>
              <a:rPr lang="en-US" sz="1800" dirty="0">
                <a:ea typeface="Times New Roman" panose="02020603050405020304" pitchFamily="18" charset="0"/>
              </a:rPr>
              <a:t>Canadian surrogates were updated with circa 2020 data, but Mexico surrogates are old (looking into updates)</a:t>
            </a:r>
          </a:p>
        </p:txBody>
      </p:sp>
    </p:spTree>
    <p:extLst>
      <p:ext uri="{BB962C8B-B14F-4D97-AF65-F5344CB8AC3E}">
        <p14:creationId xmlns:p14="http://schemas.microsoft.com/office/powerpoint/2010/main" val="2902192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B8D6-CCD5-41D5-819C-A7EDD7E892C7}"/>
              </a:ext>
            </a:extLst>
          </p:cNvPr>
          <p:cNvSpPr>
            <a:spLocks noGrp="1"/>
          </p:cNvSpPr>
          <p:nvPr>
            <p:ph type="title"/>
          </p:nvPr>
        </p:nvSpPr>
        <p:spPr/>
        <p:txBody>
          <a:bodyPr/>
          <a:lstStyle/>
          <a:p>
            <a:r>
              <a:rPr lang="en-US" dirty="0"/>
              <a:t>Top 15 surrogates for Total CAPs</a:t>
            </a:r>
          </a:p>
        </p:txBody>
      </p:sp>
      <p:pic>
        <p:nvPicPr>
          <p:cNvPr id="5" name="Content Placeholder 4">
            <a:extLst>
              <a:ext uri="{FF2B5EF4-FFF2-40B4-BE49-F238E27FC236}">
                <a16:creationId xmlns:a16="http://schemas.microsoft.com/office/drawing/2014/main" id="{69A3743A-40CF-4759-A4BD-B5D6263A83F2}"/>
              </a:ext>
            </a:extLst>
          </p:cNvPr>
          <p:cNvPicPr>
            <a:picLocks noGrp="1" noChangeAspect="1"/>
          </p:cNvPicPr>
          <p:nvPr>
            <p:ph idx="1"/>
          </p:nvPr>
        </p:nvPicPr>
        <p:blipFill>
          <a:blip r:embed="rId2"/>
          <a:stretch>
            <a:fillRect/>
          </a:stretch>
        </p:blipFill>
        <p:spPr>
          <a:xfrm>
            <a:off x="838200" y="1569278"/>
            <a:ext cx="10348577" cy="4923597"/>
          </a:xfrm>
        </p:spPr>
      </p:pic>
    </p:spTree>
    <p:extLst>
      <p:ext uri="{BB962C8B-B14F-4D97-AF65-F5344CB8AC3E}">
        <p14:creationId xmlns:p14="http://schemas.microsoft.com/office/powerpoint/2010/main" val="2481876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68B7-2BA5-4039-9134-0530276CEA8E}"/>
              </a:ext>
            </a:extLst>
          </p:cNvPr>
          <p:cNvSpPr>
            <a:spLocks noGrp="1"/>
          </p:cNvSpPr>
          <p:nvPr>
            <p:ph type="title"/>
          </p:nvPr>
        </p:nvSpPr>
        <p:spPr>
          <a:xfrm>
            <a:off x="531667" y="609600"/>
            <a:ext cx="10364451" cy="448284"/>
          </a:xfrm>
        </p:spPr>
        <p:txBody>
          <a:bodyPr>
            <a:normAutofit fontScale="90000"/>
          </a:bodyPr>
          <a:lstStyle/>
          <a:p>
            <a:r>
              <a:rPr lang="en-US" dirty="0"/>
              <a:t>Surrogates 15-30 for Total CAPs</a:t>
            </a:r>
          </a:p>
        </p:txBody>
      </p:sp>
      <p:sp>
        <p:nvSpPr>
          <p:cNvPr id="4" name="Slide Number Placeholder 3">
            <a:extLst>
              <a:ext uri="{FF2B5EF4-FFF2-40B4-BE49-F238E27FC236}">
                <a16:creationId xmlns:a16="http://schemas.microsoft.com/office/drawing/2014/main" id="{ED08A5EA-86AF-45D0-BBDC-9AC346D96417}"/>
              </a:ext>
            </a:extLst>
          </p:cNvPr>
          <p:cNvSpPr>
            <a:spLocks noGrp="1"/>
          </p:cNvSpPr>
          <p:nvPr>
            <p:ph type="sldNum" sz="quarter" idx="12"/>
          </p:nvPr>
        </p:nvSpPr>
        <p:spPr/>
        <p:txBody>
          <a:bodyPr/>
          <a:lstStyle/>
          <a:p>
            <a:fld id="{4FAB73BC-B049-4115-A692-8D63A059BFB8}" type="slidenum">
              <a:rPr lang="en-US" smtClean="0"/>
              <a:pPr/>
              <a:t>14</a:t>
            </a:fld>
            <a:endParaRPr lang="en-US" dirty="0"/>
          </a:p>
        </p:txBody>
      </p:sp>
      <p:graphicFrame>
        <p:nvGraphicFramePr>
          <p:cNvPr id="8" name="Content Placeholder 7">
            <a:extLst>
              <a:ext uri="{FF2B5EF4-FFF2-40B4-BE49-F238E27FC236}">
                <a16:creationId xmlns:a16="http://schemas.microsoft.com/office/drawing/2014/main" id="{0B64FEFF-9C4A-43FF-8CAF-F79A8B2918CE}"/>
              </a:ext>
            </a:extLst>
          </p:cNvPr>
          <p:cNvGraphicFramePr>
            <a:graphicFrameLocks noGrp="1"/>
          </p:cNvGraphicFramePr>
          <p:nvPr>
            <p:ph sz="quarter" idx="13"/>
          </p:nvPr>
        </p:nvGraphicFramePr>
        <p:xfrm>
          <a:off x="432429" y="1387061"/>
          <a:ext cx="10845797" cy="5130800"/>
        </p:xfrm>
        <a:graphic>
          <a:graphicData uri="http://schemas.openxmlformats.org/drawingml/2006/table">
            <a:tbl>
              <a:tblPr>
                <a:tableStyleId>{5C22544A-7EE6-4342-B048-85BDC9FD1C3A}</a:tableStyleId>
              </a:tblPr>
              <a:tblGrid>
                <a:gridCol w="3297360">
                  <a:extLst>
                    <a:ext uri="{9D8B030D-6E8A-4147-A177-3AD203B41FA5}">
                      <a16:colId xmlns:a16="http://schemas.microsoft.com/office/drawing/2014/main" val="4194474308"/>
                    </a:ext>
                  </a:extLst>
                </a:gridCol>
                <a:gridCol w="1203158">
                  <a:extLst>
                    <a:ext uri="{9D8B030D-6E8A-4147-A177-3AD203B41FA5}">
                      <a16:colId xmlns:a16="http://schemas.microsoft.com/office/drawing/2014/main" val="2278174071"/>
                    </a:ext>
                  </a:extLst>
                </a:gridCol>
                <a:gridCol w="1034579">
                  <a:extLst>
                    <a:ext uri="{9D8B030D-6E8A-4147-A177-3AD203B41FA5}">
                      <a16:colId xmlns:a16="http://schemas.microsoft.com/office/drawing/2014/main" val="3670259166"/>
                    </a:ext>
                  </a:extLst>
                </a:gridCol>
                <a:gridCol w="1327675">
                  <a:extLst>
                    <a:ext uri="{9D8B030D-6E8A-4147-A177-3AD203B41FA5}">
                      <a16:colId xmlns:a16="http://schemas.microsoft.com/office/drawing/2014/main" val="2916940004"/>
                    </a:ext>
                  </a:extLst>
                </a:gridCol>
                <a:gridCol w="1327675">
                  <a:extLst>
                    <a:ext uri="{9D8B030D-6E8A-4147-A177-3AD203B41FA5}">
                      <a16:colId xmlns:a16="http://schemas.microsoft.com/office/drawing/2014/main" val="4023901537"/>
                    </a:ext>
                  </a:extLst>
                </a:gridCol>
                <a:gridCol w="1327675">
                  <a:extLst>
                    <a:ext uri="{9D8B030D-6E8A-4147-A177-3AD203B41FA5}">
                      <a16:colId xmlns:a16="http://schemas.microsoft.com/office/drawing/2014/main" val="965024194"/>
                    </a:ext>
                  </a:extLst>
                </a:gridCol>
                <a:gridCol w="1327675">
                  <a:extLst>
                    <a:ext uri="{9D8B030D-6E8A-4147-A177-3AD203B41FA5}">
                      <a16:colId xmlns:a16="http://schemas.microsoft.com/office/drawing/2014/main" val="235200862"/>
                    </a:ext>
                  </a:extLst>
                </a:gridCol>
              </a:tblGrid>
              <a:tr h="320675">
                <a:tc>
                  <a:txBody>
                    <a:bodyPr/>
                    <a:lstStyle/>
                    <a:p>
                      <a:pPr algn="l" fontAlgn="b"/>
                      <a:r>
                        <a:rPr lang="en-US" sz="1800" b="1" i="0" u="none" strike="noStrike" dirty="0">
                          <a:solidFill>
                            <a:schemeClr val="bg1"/>
                          </a:solidFill>
                          <a:effectLst/>
                          <a:latin typeface="Calibri" panose="020F0502020204030204" pitchFamily="34" charset="0"/>
                        </a:rPr>
                        <a:t>Surrogate</a:t>
                      </a:r>
                    </a:p>
                  </a:txBody>
                  <a:tcPr marL="9525" marR="9525" marT="9525" marB="0" anchor="b">
                    <a:solidFill>
                      <a:srgbClr val="002060"/>
                    </a:solidFill>
                  </a:tcPr>
                </a:tc>
                <a:tc>
                  <a:txBody>
                    <a:bodyPr/>
                    <a:lstStyle/>
                    <a:p>
                      <a:pPr algn="ctr" fontAlgn="b"/>
                      <a:r>
                        <a:rPr lang="en-US" sz="1800" u="none" strike="noStrike" dirty="0">
                          <a:solidFill>
                            <a:schemeClr val="bg1"/>
                          </a:solidFill>
                          <a:effectLst/>
                        </a:rPr>
                        <a:t>  NH3 </a:t>
                      </a:r>
                      <a:endParaRPr lang="en-US" sz="18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ctr" fontAlgn="b"/>
                      <a:r>
                        <a:rPr lang="en-US" sz="1800" u="none" strike="noStrike" dirty="0">
                          <a:solidFill>
                            <a:schemeClr val="bg1"/>
                          </a:solidFill>
                          <a:effectLst/>
                        </a:rPr>
                        <a:t>  NOX </a:t>
                      </a:r>
                      <a:endParaRPr lang="en-US" sz="18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ctr" fontAlgn="b"/>
                      <a:r>
                        <a:rPr lang="en-US" sz="1800" u="none" strike="noStrike" dirty="0">
                          <a:solidFill>
                            <a:schemeClr val="bg1"/>
                          </a:solidFill>
                          <a:effectLst/>
                        </a:rPr>
                        <a:t>  PM2_5 </a:t>
                      </a:r>
                      <a:endParaRPr lang="en-US" sz="18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ctr" fontAlgn="b"/>
                      <a:r>
                        <a:rPr lang="en-US" sz="1800" u="none" strike="noStrike" dirty="0">
                          <a:solidFill>
                            <a:schemeClr val="bg1"/>
                          </a:solidFill>
                          <a:effectLst/>
                        </a:rPr>
                        <a:t>  SO2 </a:t>
                      </a:r>
                      <a:endParaRPr lang="en-US" sz="18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ctr" fontAlgn="b"/>
                      <a:r>
                        <a:rPr lang="en-US" sz="1800" u="none" strike="noStrike" dirty="0">
                          <a:solidFill>
                            <a:schemeClr val="bg1"/>
                          </a:solidFill>
                          <a:effectLst/>
                        </a:rPr>
                        <a:t>  VOC</a:t>
                      </a:r>
                      <a:endParaRPr lang="en-US" sz="18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tc>
                  <a:txBody>
                    <a:bodyPr/>
                    <a:lstStyle/>
                    <a:p>
                      <a:pPr algn="ctr" fontAlgn="b"/>
                      <a:r>
                        <a:rPr lang="en-US" sz="1800" u="none" strike="noStrike" dirty="0">
                          <a:solidFill>
                            <a:schemeClr val="bg1"/>
                          </a:solidFill>
                          <a:effectLst/>
                        </a:rPr>
                        <a:t> ALL CAPS</a:t>
                      </a:r>
                      <a:endParaRPr lang="en-US" sz="1800" b="1" i="0" u="none" strike="noStrike" dirty="0">
                        <a:solidFill>
                          <a:schemeClr val="bg1"/>
                        </a:solidFill>
                        <a:effectLst/>
                        <a:latin typeface="Calibri" panose="020F0502020204030204" pitchFamily="34" charset="0"/>
                      </a:endParaRPr>
                    </a:p>
                  </a:txBody>
                  <a:tcPr marL="9525" marR="9525" marT="9525" marB="0" anchor="b">
                    <a:solidFill>
                      <a:srgbClr val="002060"/>
                    </a:solidFill>
                  </a:tcPr>
                </a:tc>
                <a:extLst>
                  <a:ext uri="{0D108BD9-81ED-4DB2-BD59-A6C34878D82A}">
                    <a16:rowId xmlns:a16="http://schemas.microsoft.com/office/drawing/2014/main" val="1740819359"/>
                  </a:ext>
                </a:extLst>
              </a:tr>
              <a:tr h="320675">
                <a:tc>
                  <a:txBody>
                    <a:bodyPr/>
                    <a:lstStyle/>
                    <a:p>
                      <a:pPr algn="l" fontAlgn="b"/>
                      <a:r>
                        <a:rPr lang="en-US" sz="1800" b="0" i="0" u="none" strike="noStrike" dirty="0">
                          <a:solidFill>
                            <a:srgbClr val="000000"/>
                          </a:solidFill>
                          <a:effectLst/>
                          <a:latin typeface="Calibri" panose="020F0502020204030204" pitchFamily="34" charset="0"/>
                        </a:rPr>
                        <a:t>NPDES 2020 Chicken</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426,996</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5,069</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34,157</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466,222</a:t>
                      </a:r>
                    </a:p>
                  </a:txBody>
                  <a:tcPr marL="9525" marR="9525" marT="9525" marB="0" anchor="b"/>
                </a:tc>
                <a:extLst>
                  <a:ext uri="{0D108BD9-81ED-4DB2-BD59-A6C34878D82A}">
                    <a16:rowId xmlns:a16="http://schemas.microsoft.com/office/drawing/2014/main" val="887856364"/>
                  </a:ext>
                </a:extLst>
              </a:tr>
              <a:tr h="320675">
                <a:tc>
                  <a:txBody>
                    <a:bodyPr/>
                    <a:lstStyle/>
                    <a:p>
                      <a:pPr algn="l" fontAlgn="b"/>
                      <a:r>
                        <a:rPr lang="en-US" sz="1800" b="0" i="0" u="none" strike="noStrike" dirty="0">
                          <a:solidFill>
                            <a:srgbClr val="000000"/>
                          </a:solidFill>
                          <a:effectLst/>
                          <a:latin typeface="Calibri" panose="020F0502020204030204" pitchFamily="34" charset="0"/>
                        </a:rPr>
                        <a:t>Gas Production at Gas Wells</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42,067</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228</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1,120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400,686</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444,101</a:t>
                      </a:r>
                    </a:p>
                  </a:txBody>
                  <a:tcPr marL="9525" marR="9525" marT="9525" marB="0" anchor="b"/>
                </a:tc>
                <a:extLst>
                  <a:ext uri="{0D108BD9-81ED-4DB2-BD59-A6C34878D82A}">
                    <a16:rowId xmlns:a16="http://schemas.microsoft.com/office/drawing/2014/main" val="657187112"/>
                  </a:ext>
                </a:extLst>
              </a:tr>
              <a:tr h="320675">
                <a:tc>
                  <a:txBody>
                    <a:bodyPr/>
                    <a:lstStyle/>
                    <a:p>
                      <a:pPr algn="l" fontAlgn="b"/>
                      <a:r>
                        <a:rPr lang="en-US" sz="1800" b="0" i="0" u="none" strike="noStrike" dirty="0">
                          <a:solidFill>
                            <a:srgbClr val="000000"/>
                          </a:solidFill>
                          <a:effectLst/>
                          <a:latin typeface="Calibri" panose="020F0502020204030204" pitchFamily="34" charset="0"/>
                        </a:rPr>
                        <a:t>NTAD Class 1 2 3 Railroad Density</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269</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400,799</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9,861</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336</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18,552</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429,817</a:t>
                      </a:r>
                    </a:p>
                  </a:txBody>
                  <a:tcPr marL="9525" marR="9525" marT="9525" marB="0" anchor="b"/>
                </a:tc>
                <a:extLst>
                  <a:ext uri="{0D108BD9-81ED-4DB2-BD59-A6C34878D82A}">
                    <a16:rowId xmlns:a16="http://schemas.microsoft.com/office/drawing/2014/main" val="1370535589"/>
                  </a:ext>
                </a:extLst>
              </a:tr>
              <a:tr h="320675">
                <a:tc>
                  <a:txBody>
                    <a:bodyPr/>
                    <a:lstStyle/>
                    <a:p>
                      <a:pPr algn="l" fontAlgn="b"/>
                      <a:r>
                        <a:rPr lang="en-US" sz="1800" b="0" i="0" u="none" strike="noStrike" dirty="0">
                          <a:solidFill>
                            <a:srgbClr val="000000"/>
                          </a:solidFill>
                          <a:effectLst/>
                          <a:latin typeface="Calibri" panose="020F0502020204030204" pitchFamily="34" charset="0"/>
                        </a:rPr>
                        <a:t>Detached Housing (rwc)</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7,054</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29,363</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213,791</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6,359</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143,793</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400,360</a:t>
                      </a:r>
                    </a:p>
                  </a:txBody>
                  <a:tcPr marL="9525" marR="9525" marT="9525" marB="0" anchor="b"/>
                </a:tc>
                <a:extLst>
                  <a:ext uri="{0D108BD9-81ED-4DB2-BD59-A6C34878D82A}">
                    <a16:rowId xmlns:a16="http://schemas.microsoft.com/office/drawing/2014/main" val="1328681344"/>
                  </a:ext>
                </a:extLst>
              </a:tr>
              <a:tr h="320675">
                <a:tc>
                  <a:txBody>
                    <a:bodyPr/>
                    <a:lstStyle/>
                    <a:p>
                      <a:pPr algn="l" fontAlgn="b"/>
                      <a:r>
                        <a:rPr lang="en-US" sz="1800" b="0" i="0" u="none" strike="noStrike" dirty="0">
                          <a:solidFill>
                            <a:srgbClr val="000000"/>
                          </a:solidFill>
                          <a:effectLst/>
                          <a:latin typeface="Calibri" panose="020F0502020204030204" pitchFamily="34" charset="0"/>
                        </a:rPr>
                        <a:t>NLCD Water</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203</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115,290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4,502</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112</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258,398</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378,505</a:t>
                      </a:r>
                    </a:p>
                  </a:txBody>
                  <a:tcPr marL="9525" marR="9525" marT="9525" marB="0" anchor="b"/>
                </a:tc>
                <a:extLst>
                  <a:ext uri="{0D108BD9-81ED-4DB2-BD59-A6C34878D82A}">
                    <a16:rowId xmlns:a16="http://schemas.microsoft.com/office/drawing/2014/main" val="4174967436"/>
                  </a:ext>
                </a:extLst>
              </a:tr>
              <a:tr h="320675">
                <a:tc>
                  <a:txBody>
                    <a:bodyPr/>
                    <a:lstStyle/>
                    <a:p>
                      <a:pPr algn="l" fontAlgn="b"/>
                      <a:r>
                        <a:rPr lang="en-US" sz="1800" b="0" i="0" u="none" strike="noStrike" dirty="0">
                          <a:solidFill>
                            <a:srgbClr val="000000"/>
                          </a:solidFill>
                          <a:effectLst/>
                          <a:latin typeface="Calibri" panose="020F0502020204030204" pitchFamily="34" charset="0"/>
                        </a:rPr>
                        <a:t>Total Road Miles</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333,425</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41,753</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375,178</a:t>
                      </a:r>
                    </a:p>
                  </a:txBody>
                  <a:tcPr marL="9525" marR="9525" marT="9525" marB="0" anchor="b"/>
                </a:tc>
                <a:extLst>
                  <a:ext uri="{0D108BD9-81ED-4DB2-BD59-A6C34878D82A}">
                    <a16:rowId xmlns:a16="http://schemas.microsoft.com/office/drawing/2014/main" val="1628462744"/>
                  </a:ext>
                </a:extLst>
              </a:tr>
              <a:tr h="320675">
                <a:tc>
                  <a:txBody>
                    <a:bodyPr/>
                    <a:lstStyle/>
                    <a:p>
                      <a:pPr algn="l" fontAlgn="b"/>
                      <a:r>
                        <a:rPr lang="en-US" sz="1800" b="0" i="0" u="none" strike="noStrike" dirty="0">
                          <a:solidFill>
                            <a:srgbClr val="000000"/>
                          </a:solidFill>
                          <a:effectLst/>
                          <a:latin typeface="Calibri" panose="020F0502020204030204" pitchFamily="34" charset="0"/>
                        </a:rPr>
                        <a:t>OSM Asphalt Surfaces</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339,778</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339,778</a:t>
                      </a:r>
                    </a:p>
                  </a:txBody>
                  <a:tcPr marL="9525" marR="9525" marT="9525" marB="0" anchor="b"/>
                </a:tc>
                <a:extLst>
                  <a:ext uri="{0D108BD9-81ED-4DB2-BD59-A6C34878D82A}">
                    <a16:rowId xmlns:a16="http://schemas.microsoft.com/office/drawing/2014/main" val="4191349922"/>
                  </a:ext>
                </a:extLst>
              </a:tr>
              <a:tr h="320675">
                <a:tc>
                  <a:txBody>
                    <a:bodyPr/>
                    <a:lstStyle/>
                    <a:p>
                      <a:pPr algn="l" fontAlgn="b"/>
                      <a:r>
                        <a:rPr lang="en-US" sz="1800" b="0" i="0" u="none" strike="noStrike" dirty="0">
                          <a:solidFill>
                            <a:srgbClr val="000000"/>
                          </a:solidFill>
                          <a:effectLst/>
                          <a:latin typeface="Calibri" panose="020F0502020204030204" pitchFamily="34" charset="0"/>
                        </a:rPr>
                        <a:t>FAO 2010 Large Cattle Operations</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295,993</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295,993</a:t>
                      </a:r>
                    </a:p>
                  </a:txBody>
                  <a:tcPr marL="9525" marR="9525" marT="9525" marB="0" anchor="b"/>
                </a:tc>
                <a:extLst>
                  <a:ext uri="{0D108BD9-81ED-4DB2-BD59-A6C34878D82A}">
                    <a16:rowId xmlns:a16="http://schemas.microsoft.com/office/drawing/2014/main" val="2276171510"/>
                  </a:ext>
                </a:extLst>
              </a:tr>
              <a:tr h="320675">
                <a:tc>
                  <a:txBody>
                    <a:bodyPr/>
                    <a:lstStyle/>
                    <a:p>
                      <a:pPr algn="l" fontAlgn="b"/>
                      <a:r>
                        <a:rPr lang="en-US" sz="1800" b="0" i="0" u="none" strike="noStrike" dirty="0">
                          <a:solidFill>
                            <a:srgbClr val="000000"/>
                          </a:solidFill>
                          <a:effectLst/>
                          <a:latin typeface="Calibri" panose="020F0502020204030204" pitchFamily="34" charset="0"/>
                        </a:rPr>
                        <a:t>Residential Heating - Natural Gas</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44,524</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214,626</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2,669</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1,436</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12,680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275,935</a:t>
                      </a:r>
                    </a:p>
                  </a:txBody>
                  <a:tcPr marL="9525" marR="9525" marT="9525" marB="0" anchor="b"/>
                </a:tc>
                <a:extLst>
                  <a:ext uri="{0D108BD9-81ED-4DB2-BD59-A6C34878D82A}">
                    <a16:rowId xmlns:a16="http://schemas.microsoft.com/office/drawing/2014/main" val="2365214605"/>
                  </a:ext>
                </a:extLst>
              </a:tr>
              <a:tr h="320675">
                <a:tc>
                  <a:txBody>
                    <a:bodyPr/>
                    <a:lstStyle/>
                    <a:p>
                      <a:pPr algn="l" fontAlgn="b"/>
                      <a:r>
                        <a:rPr lang="en-US" sz="1800" b="0" i="0" u="none" strike="noStrike" dirty="0">
                          <a:solidFill>
                            <a:srgbClr val="000000"/>
                          </a:solidFill>
                          <a:effectLst/>
                          <a:latin typeface="Calibri" panose="020F0502020204030204" pitchFamily="34" charset="0"/>
                        </a:rPr>
                        <a:t>OSM Fuel</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209,354</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209,354</a:t>
                      </a:r>
                    </a:p>
                  </a:txBody>
                  <a:tcPr marL="9525" marR="9525" marT="9525" marB="0" anchor="b"/>
                </a:tc>
                <a:extLst>
                  <a:ext uri="{0D108BD9-81ED-4DB2-BD59-A6C34878D82A}">
                    <a16:rowId xmlns:a16="http://schemas.microsoft.com/office/drawing/2014/main" val="609928421"/>
                  </a:ext>
                </a:extLst>
              </a:tr>
              <a:tr h="320675">
                <a:tc>
                  <a:txBody>
                    <a:bodyPr/>
                    <a:lstStyle/>
                    <a:p>
                      <a:pPr algn="l" fontAlgn="b"/>
                      <a:r>
                        <a:rPr lang="en-US" sz="1800" b="0" i="0" u="none" strike="noStrike" dirty="0">
                          <a:solidFill>
                            <a:srgbClr val="000000"/>
                          </a:solidFill>
                          <a:effectLst/>
                          <a:latin typeface="Calibri" panose="020F0502020204030204" pitchFamily="34" charset="0"/>
                        </a:rPr>
                        <a:t>NLCD Recreational Land</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80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12,898</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5,082</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35</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185,202</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203,297</a:t>
                      </a:r>
                    </a:p>
                  </a:txBody>
                  <a:tcPr marL="9525" marR="9525" marT="9525" marB="0" anchor="b"/>
                </a:tc>
                <a:extLst>
                  <a:ext uri="{0D108BD9-81ED-4DB2-BD59-A6C34878D82A}">
                    <a16:rowId xmlns:a16="http://schemas.microsoft.com/office/drawing/2014/main" val="3612030917"/>
                  </a:ext>
                </a:extLst>
              </a:tr>
              <a:tr h="320675">
                <a:tc>
                  <a:txBody>
                    <a:bodyPr/>
                    <a:lstStyle/>
                    <a:p>
                      <a:pPr algn="l" fontAlgn="b"/>
                      <a:r>
                        <a:rPr lang="en-US" sz="1800" b="0" i="0" u="none" strike="noStrike" dirty="0">
                          <a:solidFill>
                            <a:srgbClr val="000000"/>
                          </a:solidFill>
                          <a:effectLst/>
                          <a:latin typeface="Calibri" panose="020F0502020204030204" pitchFamily="34" charset="0"/>
                        </a:rPr>
                        <a:t>NPDES 2020 Turkey</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83,001</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1,959</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6,640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91,600</a:t>
                      </a:r>
                    </a:p>
                  </a:txBody>
                  <a:tcPr marL="9525" marR="9525" marT="9525" marB="0" anchor="b"/>
                </a:tc>
                <a:extLst>
                  <a:ext uri="{0D108BD9-81ED-4DB2-BD59-A6C34878D82A}">
                    <a16:rowId xmlns:a16="http://schemas.microsoft.com/office/drawing/2014/main" val="1550913523"/>
                  </a:ext>
                </a:extLst>
              </a:tr>
              <a:tr h="320675">
                <a:tc>
                  <a:txBody>
                    <a:bodyPr/>
                    <a:lstStyle/>
                    <a:p>
                      <a:pPr algn="l" fontAlgn="b"/>
                      <a:r>
                        <a:rPr lang="en-US" sz="1800" b="0" i="0" u="none" strike="noStrike" dirty="0">
                          <a:solidFill>
                            <a:srgbClr val="000000"/>
                          </a:solidFill>
                          <a:effectLst/>
                          <a:latin typeface="Calibri" panose="020F0502020204030204" pitchFamily="34" charset="0"/>
                        </a:rPr>
                        <a:t>Refineries and Tank Farms</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90,120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90,120</a:t>
                      </a:r>
                    </a:p>
                  </a:txBody>
                  <a:tcPr marL="9525" marR="9525" marT="9525" marB="0" anchor="b"/>
                </a:tc>
                <a:extLst>
                  <a:ext uri="{0D108BD9-81ED-4DB2-BD59-A6C34878D82A}">
                    <a16:rowId xmlns:a16="http://schemas.microsoft.com/office/drawing/2014/main" val="3366501757"/>
                  </a:ext>
                </a:extLst>
              </a:tr>
              <a:tr h="320675">
                <a:tc>
                  <a:txBody>
                    <a:bodyPr/>
                    <a:lstStyle/>
                    <a:p>
                      <a:pPr algn="l" fontAlgn="b"/>
                      <a:r>
                        <a:rPr lang="en-US" sz="1800" b="0" i="0" u="none" strike="noStrike" dirty="0">
                          <a:solidFill>
                            <a:srgbClr val="000000"/>
                          </a:solidFill>
                          <a:effectLst/>
                          <a:latin typeface="Calibri" panose="020F0502020204030204" pitchFamily="34" charset="0"/>
                        </a:rPr>
                        <a:t>NLCD Open + Low + Med</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133</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21,682</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1,301</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64</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50,114</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73,294</a:t>
                      </a:r>
                    </a:p>
                  </a:txBody>
                  <a:tcPr marL="9525" marR="9525" marT="9525" marB="0" anchor="b"/>
                </a:tc>
                <a:extLst>
                  <a:ext uri="{0D108BD9-81ED-4DB2-BD59-A6C34878D82A}">
                    <a16:rowId xmlns:a16="http://schemas.microsoft.com/office/drawing/2014/main" val="3351127353"/>
                  </a:ext>
                </a:extLst>
              </a:tr>
              <a:tr h="320675">
                <a:tc>
                  <a:txBody>
                    <a:bodyPr/>
                    <a:lstStyle/>
                    <a:p>
                      <a:pPr algn="l" fontAlgn="b"/>
                      <a:r>
                        <a:rPr lang="en-US" sz="1800" b="0" i="0" u="none" strike="noStrike" dirty="0">
                          <a:solidFill>
                            <a:srgbClr val="000000"/>
                          </a:solidFill>
                          <a:effectLst/>
                          <a:latin typeface="Calibri" panose="020F0502020204030204" pitchFamily="34" charset="0"/>
                        </a:rPr>
                        <a:t>Produced water at oil wells</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69,418</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69,418</a:t>
                      </a:r>
                    </a:p>
                  </a:txBody>
                  <a:tcPr marL="9525" marR="9525" marT="9525" marB="0" anchor="b"/>
                </a:tc>
                <a:extLst>
                  <a:ext uri="{0D108BD9-81ED-4DB2-BD59-A6C34878D82A}">
                    <a16:rowId xmlns:a16="http://schemas.microsoft.com/office/drawing/2014/main" val="802677450"/>
                  </a:ext>
                </a:extLst>
              </a:tr>
            </a:tbl>
          </a:graphicData>
        </a:graphic>
      </p:graphicFrame>
    </p:spTree>
    <p:extLst>
      <p:ext uri="{BB962C8B-B14F-4D97-AF65-F5344CB8AC3E}">
        <p14:creationId xmlns:p14="http://schemas.microsoft.com/office/powerpoint/2010/main" val="2315315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140FD-E53C-426C-82E6-702AA7349FD6}"/>
              </a:ext>
            </a:extLst>
          </p:cNvPr>
          <p:cNvSpPr>
            <a:spLocks noGrp="1"/>
          </p:cNvSpPr>
          <p:nvPr>
            <p:ph type="title"/>
          </p:nvPr>
        </p:nvSpPr>
        <p:spPr>
          <a:xfrm>
            <a:off x="847872" y="0"/>
            <a:ext cx="6507085" cy="1596177"/>
          </a:xfrm>
        </p:spPr>
        <p:txBody>
          <a:bodyPr/>
          <a:lstStyle/>
          <a:p>
            <a:r>
              <a:rPr lang="en-US" dirty="0"/>
              <a:t>Livestock Surrogates</a:t>
            </a:r>
          </a:p>
        </p:txBody>
      </p:sp>
      <p:sp>
        <p:nvSpPr>
          <p:cNvPr id="3" name="Content Placeholder 2">
            <a:extLst>
              <a:ext uri="{FF2B5EF4-FFF2-40B4-BE49-F238E27FC236}">
                <a16:creationId xmlns:a16="http://schemas.microsoft.com/office/drawing/2014/main" id="{65F67290-716B-4D83-9452-D9229223E757}"/>
              </a:ext>
            </a:extLst>
          </p:cNvPr>
          <p:cNvSpPr>
            <a:spLocks noGrp="1"/>
          </p:cNvSpPr>
          <p:nvPr>
            <p:ph idx="1"/>
          </p:nvPr>
        </p:nvSpPr>
        <p:spPr>
          <a:xfrm>
            <a:off x="847872" y="1777358"/>
            <a:ext cx="5389003" cy="4649946"/>
          </a:xfrm>
        </p:spPr>
        <p:txBody>
          <a:bodyPr>
            <a:normAutofit/>
          </a:bodyPr>
          <a:lstStyle/>
          <a:p>
            <a:pPr marR="0" lvl="0">
              <a:spcBef>
                <a:spcPts val="0"/>
              </a:spcBef>
              <a:spcAft>
                <a:spcPts val="1200"/>
              </a:spcAft>
            </a:pPr>
            <a:r>
              <a:rPr lang="en-US" sz="2400" dirty="0">
                <a:latin typeface="Calibri" panose="020F0502020204030204" pitchFamily="34" charset="0"/>
                <a:ea typeface="Times New Roman" panose="02020603050405020304" pitchFamily="18" charset="0"/>
              </a:rPr>
              <a:t>2010 Animal-specific FAO raster data at ~10 km resolution</a:t>
            </a:r>
          </a:p>
          <a:p>
            <a:pPr lvl="1">
              <a:spcBef>
                <a:spcPts val="0"/>
              </a:spcBef>
              <a:spcAft>
                <a:spcPts val="1200"/>
              </a:spcAft>
            </a:pPr>
            <a:r>
              <a:rPr lang="en-US" sz="2000" cap="none" dirty="0">
                <a:effectLst/>
                <a:latin typeface="Calibri" panose="020F0502020204030204" pitchFamily="34" charset="0"/>
                <a:ea typeface="Times New Roman" panose="02020603050405020304" pitchFamily="18" charset="0"/>
              </a:rPr>
              <a:t>Masked with NLCD agriculture areas to improve spatial resolution for fine scales</a:t>
            </a:r>
          </a:p>
          <a:p>
            <a:pPr>
              <a:spcBef>
                <a:spcPts val="0"/>
              </a:spcBef>
              <a:spcAft>
                <a:spcPts val="1200"/>
              </a:spcAft>
            </a:pPr>
            <a:r>
              <a:rPr lang="en-US" sz="2200" dirty="0">
                <a:latin typeface="Calibri" panose="020F0502020204030204" pitchFamily="34" charset="0"/>
                <a:ea typeface="Times New Roman" panose="02020603050405020304" pitchFamily="18" charset="0"/>
              </a:rPr>
              <a:t>NPDES water waste animal feedlot (AFO) permits for states where available</a:t>
            </a:r>
          </a:p>
          <a:p>
            <a:pPr lvl="1">
              <a:spcBef>
                <a:spcPts val="0"/>
              </a:spcBef>
              <a:spcAft>
                <a:spcPts val="1200"/>
              </a:spcAft>
            </a:pPr>
            <a:r>
              <a:rPr lang="en-US" sz="2000" cap="none" dirty="0">
                <a:effectLst/>
                <a:latin typeface="Calibri" panose="020F0502020204030204" pitchFamily="34" charset="0"/>
                <a:ea typeface="Times New Roman" panose="02020603050405020304" pitchFamily="18" charset="0"/>
              </a:rPr>
              <a:t>IA, NC, SC, MN, WI, CA have public datasets with varying coverage by animal type</a:t>
            </a:r>
          </a:p>
          <a:p>
            <a:pPr>
              <a:spcBef>
                <a:spcPts val="0"/>
              </a:spcBef>
              <a:spcAft>
                <a:spcPts val="1200"/>
              </a:spcAft>
            </a:pPr>
            <a:r>
              <a:rPr lang="en-US" sz="2200" cap="none" dirty="0">
                <a:effectLst/>
                <a:latin typeface="Calibri" panose="020F0502020204030204" pitchFamily="34" charset="0"/>
                <a:ea typeface="Times New Roman" panose="02020603050405020304" pitchFamily="18" charset="0"/>
              </a:rPr>
              <a:t>Animal types: </a:t>
            </a:r>
            <a:r>
              <a:rPr lang="en-US" sz="2200" dirty="0">
                <a:latin typeface="Calibri" panose="020F0502020204030204" pitchFamily="34" charset="0"/>
                <a:ea typeface="Times New Roman" panose="02020603050405020304" pitchFamily="18" charset="0"/>
              </a:rPr>
              <a:t>beef cattle, dairy cattle, chicken, swine, sheep, horse, turkey </a:t>
            </a:r>
            <a:endParaRPr lang="en-US" sz="2200" cap="none" dirty="0">
              <a:effectLst/>
              <a:latin typeface="Calibri" panose="020F050202020403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89A8C38-3759-495B-A3D1-69C5199DAFB2}"/>
              </a:ext>
            </a:extLst>
          </p:cNvPr>
          <p:cNvSpPr>
            <a:spLocks noGrp="1"/>
          </p:cNvSpPr>
          <p:nvPr>
            <p:ph type="sldNum" sz="quarter" idx="12"/>
          </p:nvPr>
        </p:nvSpPr>
        <p:spPr/>
        <p:txBody>
          <a:bodyPr/>
          <a:lstStyle/>
          <a:p>
            <a:fld id="{629637A9-119A-49DA-BD12-AAC58B377D80}" type="slidenum">
              <a:rPr lang="en-US" smtClean="0"/>
              <a:t>15</a:t>
            </a:fld>
            <a:endParaRPr lang="en-US" dirty="0"/>
          </a:p>
        </p:txBody>
      </p:sp>
      <p:pic>
        <p:nvPicPr>
          <p:cNvPr id="14" name="Picture 13">
            <a:extLst>
              <a:ext uri="{FF2B5EF4-FFF2-40B4-BE49-F238E27FC236}">
                <a16:creationId xmlns:a16="http://schemas.microsoft.com/office/drawing/2014/main" id="{47BDC160-5D37-AA58-546E-E647F8932BA1}"/>
              </a:ext>
            </a:extLst>
          </p:cNvPr>
          <p:cNvPicPr>
            <a:picLocks noChangeAspect="1"/>
          </p:cNvPicPr>
          <p:nvPr/>
        </p:nvPicPr>
        <p:blipFill>
          <a:blip r:embed="rId3"/>
          <a:stretch>
            <a:fillRect/>
          </a:stretch>
        </p:blipFill>
        <p:spPr>
          <a:xfrm>
            <a:off x="6421389" y="517315"/>
            <a:ext cx="5615819" cy="3166061"/>
          </a:xfrm>
          <a:prstGeom prst="rect">
            <a:avLst/>
          </a:prstGeom>
        </p:spPr>
      </p:pic>
      <p:pic>
        <p:nvPicPr>
          <p:cNvPr id="16" name="Picture 15">
            <a:extLst>
              <a:ext uri="{FF2B5EF4-FFF2-40B4-BE49-F238E27FC236}">
                <a16:creationId xmlns:a16="http://schemas.microsoft.com/office/drawing/2014/main" id="{AB8C7705-63FE-D859-74C8-06ADA3C692D2}"/>
              </a:ext>
            </a:extLst>
          </p:cNvPr>
          <p:cNvPicPr>
            <a:picLocks noChangeAspect="1"/>
          </p:cNvPicPr>
          <p:nvPr/>
        </p:nvPicPr>
        <p:blipFill>
          <a:blip r:embed="rId4"/>
          <a:stretch>
            <a:fillRect/>
          </a:stretch>
        </p:blipFill>
        <p:spPr>
          <a:xfrm>
            <a:off x="6421390" y="3700342"/>
            <a:ext cx="5615818" cy="3166061"/>
          </a:xfrm>
          <a:prstGeom prst="rect">
            <a:avLst/>
          </a:prstGeom>
        </p:spPr>
      </p:pic>
    </p:spTree>
    <p:extLst>
      <p:ext uri="{BB962C8B-B14F-4D97-AF65-F5344CB8AC3E}">
        <p14:creationId xmlns:p14="http://schemas.microsoft.com/office/powerpoint/2010/main" val="1239263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140FD-E53C-426C-82E6-702AA7349FD6}"/>
              </a:ext>
            </a:extLst>
          </p:cNvPr>
          <p:cNvSpPr>
            <a:spLocks noGrp="1"/>
          </p:cNvSpPr>
          <p:nvPr>
            <p:ph type="title"/>
          </p:nvPr>
        </p:nvSpPr>
        <p:spPr>
          <a:xfrm>
            <a:off x="847872" y="0"/>
            <a:ext cx="10364451" cy="1079971"/>
          </a:xfrm>
        </p:spPr>
        <p:txBody>
          <a:bodyPr/>
          <a:lstStyle/>
          <a:p>
            <a:r>
              <a:rPr lang="en-US" dirty="0"/>
              <a:t>NPDES Impact on Livestock Surrogates</a:t>
            </a:r>
          </a:p>
        </p:txBody>
      </p:sp>
      <p:sp>
        <p:nvSpPr>
          <p:cNvPr id="3" name="Content Placeholder 2">
            <a:extLst>
              <a:ext uri="{FF2B5EF4-FFF2-40B4-BE49-F238E27FC236}">
                <a16:creationId xmlns:a16="http://schemas.microsoft.com/office/drawing/2014/main" id="{65F67290-716B-4D83-9452-D9229223E757}"/>
              </a:ext>
            </a:extLst>
          </p:cNvPr>
          <p:cNvSpPr>
            <a:spLocks noGrp="1"/>
          </p:cNvSpPr>
          <p:nvPr>
            <p:ph idx="1"/>
          </p:nvPr>
        </p:nvSpPr>
        <p:spPr>
          <a:xfrm>
            <a:off x="713167" y="1106381"/>
            <a:ext cx="6216475" cy="593608"/>
          </a:xfrm>
        </p:spPr>
        <p:txBody>
          <a:bodyPr>
            <a:normAutofit/>
          </a:bodyPr>
          <a:lstStyle/>
          <a:p>
            <a:pPr marL="0" marR="0" lvl="0" indent="0">
              <a:spcBef>
                <a:spcPts val="0"/>
              </a:spcBef>
              <a:spcAft>
                <a:spcPts val="1200"/>
              </a:spcAft>
              <a:buNone/>
            </a:pPr>
            <a:r>
              <a:rPr lang="en-US" sz="2400" dirty="0">
                <a:latin typeface="Calibri" panose="020F0502020204030204" pitchFamily="34" charset="0"/>
                <a:ea typeface="Times New Roman" panose="02020603050405020304" pitchFamily="18" charset="0"/>
              </a:rPr>
              <a:t>NPDES point data improves allocation at 4 km</a:t>
            </a:r>
            <a:endParaRPr lang="en-US" sz="2200" cap="none" dirty="0">
              <a:effectLst/>
              <a:latin typeface="Calibri" panose="020F050202020403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89A8C38-3759-495B-A3D1-69C5199DAFB2}"/>
              </a:ext>
            </a:extLst>
          </p:cNvPr>
          <p:cNvSpPr>
            <a:spLocks noGrp="1"/>
          </p:cNvSpPr>
          <p:nvPr>
            <p:ph type="sldNum" sz="quarter" idx="12"/>
          </p:nvPr>
        </p:nvSpPr>
        <p:spPr/>
        <p:txBody>
          <a:bodyPr/>
          <a:lstStyle/>
          <a:p>
            <a:fld id="{629637A9-119A-49DA-BD12-AAC58B377D80}" type="slidenum">
              <a:rPr lang="en-US" smtClean="0"/>
              <a:t>16</a:t>
            </a:fld>
            <a:endParaRPr lang="en-US" dirty="0"/>
          </a:p>
        </p:txBody>
      </p:sp>
      <p:pic>
        <p:nvPicPr>
          <p:cNvPr id="6" name="Picture 5">
            <a:extLst>
              <a:ext uri="{FF2B5EF4-FFF2-40B4-BE49-F238E27FC236}">
                <a16:creationId xmlns:a16="http://schemas.microsoft.com/office/drawing/2014/main" id="{453834FF-E62E-B7E6-0A16-2C662127AB33}"/>
              </a:ext>
            </a:extLst>
          </p:cNvPr>
          <p:cNvPicPr>
            <a:picLocks noChangeAspect="1"/>
          </p:cNvPicPr>
          <p:nvPr/>
        </p:nvPicPr>
        <p:blipFill>
          <a:blip r:embed="rId3"/>
          <a:stretch>
            <a:fillRect/>
          </a:stretch>
        </p:blipFill>
        <p:spPr>
          <a:xfrm>
            <a:off x="7397450" y="1129513"/>
            <a:ext cx="4396387" cy="4744845"/>
          </a:xfrm>
          <a:prstGeom prst="rect">
            <a:avLst/>
          </a:prstGeom>
        </p:spPr>
      </p:pic>
      <p:pic>
        <p:nvPicPr>
          <p:cNvPr id="10" name="Picture 9">
            <a:extLst>
              <a:ext uri="{FF2B5EF4-FFF2-40B4-BE49-F238E27FC236}">
                <a16:creationId xmlns:a16="http://schemas.microsoft.com/office/drawing/2014/main" id="{E9F13EC5-9E38-9B0E-22DC-6D3270A87C90}"/>
              </a:ext>
            </a:extLst>
          </p:cNvPr>
          <p:cNvPicPr>
            <a:picLocks noChangeAspect="1"/>
          </p:cNvPicPr>
          <p:nvPr/>
        </p:nvPicPr>
        <p:blipFill>
          <a:blip r:embed="rId4"/>
          <a:stretch>
            <a:fillRect/>
          </a:stretch>
        </p:blipFill>
        <p:spPr>
          <a:xfrm>
            <a:off x="484648" y="2462261"/>
            <a:ext cx="6579699" cy="3424129"/>
          </a:xfrm>
          <a:prstGeom prst="rect">
            <a:avLst/>
          </a:prstGeom>
        </p:spPr>
      </p:pic>
      <p:sp>
        <p:nvSpPr>
          <p:cNvPr id="5" name="Content Placeholder 2">
            <a:extLst>
              <a:ext uri="{FF2B5EF4-FFF2-40B4-BE49-F238E27FC236}">
                <a16:creationId xmlns:a16="http://schemas.microsoft.com/office/drawing/2014/main" id="{ABBB809D-C977-5871-38DE-8E4BF09AA874}"/>
              </a:ext>
            </a:extLst>
          </p:cNvPr>
          <p:cNvSpPr txBox="1">
            <a:spLocks/>
          </p:cNvSpPr>
          <p:nvPr/>
        </p:nvSpPr>
        <p:spPr>
          <a:xfrm>
            <a:off x="868354" y="1648997"/>
            <a:ext cx="1472489" cy="5936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none"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spcAft>
                <a:spcPts val="1200"/>
              </a:spcAft>
              <a:buFont typeface="Arial" panose="020B0604020202020204" pitchFamily="34" charset="0"/>
              <a:buNone/>
            </a:pPr>
            <a:r>
              <a:rPr lang="en-US" sz="2400" dirty="0">
                <a:latin typeface="Calibri" panose="020F0502020204030204" pitchFamily="34" charset="0"/>
                <a:ea typeface="Times New Roman" panose="02020603050405020304" pitchFamily="18" charset="0"/>
              </a:rPr>
              <a:t>NC Swine</a:t>
            </a:r>
            <a:endParaRPr lang="en-US" sz="2200" dirty="0">
              <a:latin typeface="Calibri" panose="020F0502020204030204" pitchFamily="34" charset="0"/>
              <a:ea typeface="Times New Roman" panose="02020603050405020304" pitchFamily="18" charset="0"/>
            </a:endParaRPr>
          </a:p>
        </p:txBody>
      </p:sp>
      <p:sp>
        <p:nvSpPr>
          <p:cNvPr id="7" name="Content Placeholder 2">
            <a:extLst>
              <a:ext uri="{FF2B5EF4-FFF2-40B4-BE49-F238E27FC236}">
                <a16:creationId xmlns:a16="http://schemas.microsoft.com/office/drawing/2014/main" id="{BA85CCF3-6F44-138B-3AC7-2A312EB7C1C7}"/>
              </a:ext>
            </a:extLst>
          </p:cNvPr>
          <p:cNvSpPr txBox="1">
            <a:spLocks/>
          </p:cNvSpPr>
          <p:nvPr/>
        </p:nvSpPr>
        <p:spPr>
          <a:xfrm>
            <a:off x="5457153" y="1726399"/>
            <a:ext cx="1472489" cy="5936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none"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0"/>
              </a:spcBef>
              <a:spcAft>
                <a:spcPts val="1200"/>
              </a:spcAft>
              <a:buFont typeface="Arial" panose="020B0604020202020204" pitchFamily="34" charset="0"/>
              <a:buNone/>
            </a:pPr>
            <a:r>
              <a:rPr lang="en-US" sz="2400" dirty="0">
                <a:latin typeface="Calibri" panose="020F0502020204030204" pitchFamily="34" charset="0"/>
                <a:ea typeface="Times New Roman" panose="02020603050405020304" pitchFamily="18" charset="0"/>
              </a:rPr>
              <a:t>CA Dairies</a:t>
            </a:r>
            <a:endParaRPr lang="en-US" sz="2200" dirty="0">
              <a:latin typeface="Calibri" panose="020F0502020204030204" pitchFamily="34" charset="0"/>
              <a:ea typeface="Times New Roman" panose="02020603050405020304" pitchFamily="18" charset="0"/>
            </a:endParaRPr>
          </a:p>
        </p:txBody>
      </p:sp>
      <p:sp>
        <p:nvSpPr>
          <p:cNvPr id="8" name="Arrow: Down 7">
            <a:extLst>
              <a:ext uri="{FF2B5EF4-FFF2-40B4-BE49-F238E27FC236}">
                <a16:creationId xmlns:a16="http://schemas.microsoft.com/office/drawing/2014/main" id="{29D9981E-9549-A3C3-892D-7103517AB34E}"/>
              </a:ext>
            </a:extLst>
          </p:cNvPr>
          <p:cNvSpPr/>
          <p:nvPr/>
        </p:nvSpPr>
        <p:spPr>
          <a:xfrm>
            <a:off x="1461500" y="2136471"/>
            <a:ext cx="286196" cy="367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Down 8">
            <a:extLst>
              <a:ext uri="{FF2B5EF4-FFF2-40B4-BE49-F238E27FC236}">
                <a16:creationId xmlns:a16="http://schemas.microsoft.com/office/drawing/2014/main" id="{D98FF062-3DB1-192E-20A3-0DADF7ECA798}"/>
              </a:ext>
            </a:extLst>
          </p:cNvPr>
          <p:cNvSpPr/>
          <p:nvPr/>
        </p:nvSpPr>
        <p:spPr>
          <a:xfrm rot="16200000">
            <a:off x="6975901" y="1839667"/>
            <a:ext cx="286196" cy="367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4574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E73B-67AB-4F46-A04A-E53EEA4226C5}"/>
              </a:ext>
            </a:extLst>
          </p:cNvPr>
          <p:cNvSpPr>
            <a:spLocks noGrp="1"/>
          </p:cNvSpPr>
          <p:nvPr>
            <p:ph type="title"/>
          </p:nvPr>
        </p:nvSpPr>
        <p:spPr>
          <a:xfrm>
            <a:off x="220717" y="618518"/>
            <a:ext cx="11057509" cy="1048918"/>
          </a:xfrm>
        </p:spPr>
        <p:txBody>
          <a:bodyPr>
            <a:normAutofit fontScale="90000"/>
          </a:bodyPr>
          <a:lstStyle/>
          <a:p>
            <a:r>
              <a:rPr lang="en-US" dirty="0"/>
              <a:t>2020 livestock emissions by surrogate (CONUS 12km)</a:t>
            </a:r>
          </a:p>
        </p:txBody>
      </p:sp>
      <p:sp>
        <p:nvSpPr>
          <p:cNvPr id="4" name="Slide Number Placeholder 3">
            <a:extLst>
              <a:ext uri="{FF2B5EF4-FFF2-40B4-BE49-F238E27FC236}">
                <a16:creationId xmlns:a16="http://schemas.microsoft.com/office/drawing/2014/main" id="{D1C21C25-C585-4A98-8868-8AC9D54C4E5C}"/>
              </a:ext>
            </a:extLst>
          </p:cNvPr>
          <p:cNvSpPr>
            <a:spLocks noGrp="1"/>
          </p:cNvSpPr>
          <p:nvPr>
            <p:ph type="sldNum" sz="quarter" idx="12"/>
          </p:nvPr>
        </p:nvSpPr>
        <p:spPr/>
        <p:txBody>
          <a:bodyPr/>
          <a:lstStyle/>
          <a:p>
            <a:fld id="{629637A9-119A-49DA-BD12-AAC58B377D80}" type="slidenum">
              <a:rPr lang="en-US" smtClean="0"/>
              <a:pPr/>
              <a:t>17</a:t>
            </a:fld>
            <a:endParaRPr lang="en-US" dirty="0"/>
          </a:p>
        </p:txBody>
      </p:sp>
      <p:graphicFrame>
        <p:nvGraphicFramePr>
          <p:cNvPr id="7" name="Content Placeholder 6">
            <a:extLst>
              <a:ext uri="{FF2B5EF4-FFF2-40B4-BE49-F238E27FC236}">
                <a16:creationId xmlns:a16="http://schemas.microsoft.com/office/drawing/2014/main" id="{DBE8EC53-64B8-4CD9-ADF0-FC04DA223DF7}"/>
              </a:ext>
            </a:extLst>
          </p:cNvPr>
          <p:cNvGraphicFramePr>
            <a:graphicFrameLocks noGrp="1"/>
          </p:cNvGraphicFramePr>
          <p:nvPr>
            <p:ph idx="1"/>
          </p:nvPr>
        </p:nvGraphicFramePr>
        <p:xfrm>
          <a:off x="0" y="1667436"/>
          <a:ext cx="11766175" cy="4278029"/>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10286124"/>
                    </a:ext>
                  </a:extLst>
                </a:gridCol>
                <a:gridCol w="3906385">
                  <a:extLst>
                    <a:ext uri="{9D8B030D-6E8A-4147-A177-3AD203B41FA5}">
                      <a16:colId xmlns:a16="http://schemas.microsoft.com/office/drawing/2014/main" val="1722671565"/>
                    </a:ext>
                  </a:extLst>
                </a:gridCol>
                <a:gridCol w="1333697">
                  <a:extLst>
                    <a:ext uri="{9D8B030D-6E8A-4147-A177-3AD203B41FA5}">
                      <a16:colId xmlns:a16="http://schemas.microsoft.com/office/drawing/2014/main" val="1618756765"/>
                    </a:ext>
                  </a:extLst>
                </a:gridCol>
                <a:gridCol w="1333697">
                  <a:extLst>
                    <a:ext uri="{9D8B030D-6E8A-4147-A177-3AD203B41FA5}">
                      <a16:colId xmlns:a16="http://schemas.microsoft.com/office/drawing/2014/main" val="2919707577"/>
                    </a:ext>
                  </a:extLst>
                </a:gridCol>
                <a:gridCol w="1294181">
                  <a:extLst>
                    <a:ext uri="{9D8B030D-6E8A-4147-A177-3AD203B41FA5}">
                      <a16:colId xmlns:a16="http://schemas.microsoft.com/office/drawing/2014/main" val="3468167220"/>
                    </a:ext>
                  </a:extLst>
                </a:gridCol>
                <a:gridCol w="1192918">
                  <a:extLst>
                    <a:ext uri="{9D8B030D-6E8A-4147-A177-3AD203B41FA5}">
                      <a16:colId xmlns:a16="http://schemas.microsoft.com/office/drawing/2014/main" val="3675795571"/>
                    </a:ext>
                  </a:extLst>
                </a:gridCol>
                <a:gridCol w="1333697">
                  <a:extLst>
                    <a:ext uri="{9D8B030D-6E8A-4147-A177-3AD203B41FA5}">
                      <a16:colId xmlns:a16="http://schemas.microsoft.com/office/drawing/2014/main" val="482258252"/>
                    </a:ext>
                  </a:extLst>
                </a:gridCol>
              </a:tblGrid>
              <a:tr h="497941">
                <a:tc>
                  <a:txBody>
                    <a:bodyPr/>
                    <a:lstStyle/>
                    <a:p>
                      <a:pPr marL="0" marR="0">
                        <a:spcBef>
                          <a:spcPts val="0"/>
                        </a:spcBef>
                        <a:spcAft>
                          <a:spcPts val="0"/>
                        </a:spcAft>
                      </a:pPr>
                      <a:r>
                        <a:rPr lang="en-US" sz="2400" dirty="0">
                          <a:effectLst/>
                        </a:rPr>
                        <a:t>ID</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Description</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 NH3 </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 NOX </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 PM2_5 </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 SO2 </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 VOC</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3062367121"/>
                  </a:ext>
                </a:extLst>
              </a:tr>
              <a:tr h="472511">
                <a:tc>
                  <a:txBody>
                    <a:bodyPr/>
                    <a:lstStyle/>
                    <a:p>
                      <a:pPr marL="0" marR="0" algn="r">
                        <a:spcBef>
                          <a:spcPts val="0"/>
                        </a:spcBef>
                        <a:spcAft>
                          <a:spcPts val="0"/>
                        </a:spcAft>
                      </a:pPr>
                      <a:r>
                        <a:rPr lang="en-US" sz="2400" dirty="0">
                          <a:effectLst/>
                        </a:rPr>
                        <a:t>310</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FAO 2010 Horse</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31,969</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2,558</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99549996"/>
                  </a:ext>
                </a:extLst>
              </a:tr>
              <a:tr h="472511">
                <a:tc>
                  <a:txBody>
                    <a:bodyPr/>
                    <a:lstStyle/>
                    <a:p>
                      <a:pPr marL="0" marR="0" algn="r">
                        <a:spcBef>
                          <a:spcPts val="0"/>
                        </a:spcBef>
                        <a:spcAft>
                          <a:spcPts val="0"/>
                        </a:spcAft>
                      </a:pPr>
                      <a:r>
                        <a:rPr lang="en-US" sz="2400" dirty="0">
                          <a:effectLst/>
                        </a:rPr>
                        <a:t>405</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FAO 2010 Sheep</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19,235</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1,539</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37305249"/>
                  </a:ext>
                </a:extLst>
              </a:tr>
              <a:tr h="472511">
                <a:tc>
                  <a:txBody>
                    <a:bodyPr/>
                    <a:lstStyle/>
                    <a:p>
                      <a:pPr marL="0" marR="0" algn="r">
                        <a:spcBef>
                          <a:spcPts val="0"/>
                        </a:spcBef>
                        <a:spcAft>
                          <a:spcPts val="0"/>
                        </a:spcAft>
                      </a:pPr>
                      <a:r>
                        <a:rPr lang="en-US" sz="2400" dirty="0">
                          <a:effectLst/>
                        </a:rPr>
                        <a:t>406</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NPDES 2020 Beef Cattle</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702,119</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56,170</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96795762"/>
                  </a:ext>
                </a:extLst>
              </a:tr>
              <a:tr h="472511">
                <a:tc>
                  <a:txBody>
                    <a:bodyPr/>
                    <a:lstStyle/>
                    <a:p>
                      <a:pPr marL="0" marR="0" algn="r">
                        <a:spcBef>
                          <a:spcPts val="0"/>
                        </a:spcBef>
                        <a:spcAft>
                          <a:spcPts val="0"/>
                        </a:spcAft>
                      </a:pPr>
                      <a:r>
                        <a:rPr lang="en-US" sz="2400" dirty="0">
                          <a:effectLst/>
                        </a:rPr>
                        <a:t>4012</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NPDES 2020 Dairy Cattle</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572,321</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45,786</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9868782"/>
                  </a:ext>
                </a:extLst>
              </a:tr>
              <a:tr h="472511">
                <a:tc>
                  <a:txBody>
                    <a:bodyPr/>
                    <a:lstStyle/>
                    <a:p>
                      <a:pPr marL="0" marR="0" algn="r">
                        <a:spcBef>
                          <a:spcPts val="0"/>
                        </a:spcBef>
                        <a:spcAft>
                          <a:spcPts val="0"/>
                        </a:spcAft>
                      </a:pPr>
                      <a:r>
                        <a:rPr lang="en-US" sz="2400" dirty="0">
                          <a:effectLst/>
                        </a:rPr>
                        <a:t>4013</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NPDES 2020 Swine</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838,696</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67,096</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41644446"/>
                  </a:ext>
                </a:extLst>
              </a:tr>
              <a:tr h="472511">
                <a:tc>
                  <a:txBody>
                    <a:bodyPr/>
                    <a:lstStyle/>
                    <a:p>
                      <a:pPr marL="0" marR="0" algn="r">
                        <a:spcBef>
                          <a:spcPts val="0"/>
                        </a:spcBef>
                        <a:spcAft>
                          <a:spcPts val="0"/>
                        </a:spcAft>
                      </a:pPr>
                      <a:r>
                        <a:rPr lang="en-US" sz="2400" dirty="0">
                          <a:effectLst/>
                        </a:rPr>
                        <a:t>4031</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NPDES 2020 Chicken</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426,996</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34,157</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33631105"/>
                  </a:ext>
                </a:extLst>
              </a:tr>
              <a:tr h="472511">
                <a:tc>
                  <a:txBody>
                    <a:bodyPr/>
                    <a:lstStyle/>
                    <a:p>
                      <a:pPr marL="0" marR="0" algn="r">
                        <a:spcBef>
                          <a:spcPts val="0"/>
                        </a:spcBef>
                        <a:spcAft>
                          <a:spcPts val="0"/>
                        </a:spcAft>
                      </a:pPr>
                      <a:r>
                        <a:rPr lang="en-US" sz="2400" dirty="0">
                          <a:effectLst/>
                        </a:rPr>
                        <a:t>4041</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NPDES 2020 Goat</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19,231</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1,538</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88090075"/>
                  </a:ext>
                </a:extLst>
              </a:tr>
              <a:tr h="472511">
                <a:tc>
                  <a:txBody>
                    <a:bodyPr/>
                    <a:lstStyle/>
                    <a:p>
                      <a:pPr marL="0" marR="0" algn="r">
                        <a:spcBef>
                          <a:spcPts val="0"/>
                        </a:spcBef>
                        <a:spcAft>
                          <a:spcPts val="0"/>
                        </a:spcAft>
                      </a:pPr>
                      <a:r>
                        <a:rPr lang="en-US" sz="2400" dirty="0">
                          <a:effectLst/>
                        </a:rPr>
                        <a:t>4071</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NPDES 2020 Turkey</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83,001</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6,640</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9640887"/>
                  </a:ext>
                </a:extLst>
              </a:tr>
            </a:tbl>
          </a:graphicData>
        </a:graphic>
      </p:graphicFrame>
      <p:sp>
        <p:nvSpPr>
          <p:cNvPr id="3" name="TextBox 2">
            <a:extLst>
              <a:ext uri="{FF2B5EF4-FFF2-40B4-BE49-F238E27FC236}">
                <a16:creationId xmlns:a16="http://schemas.microsoft.com/office/drawing/2014/main" id="{13459924-7809-4C7C-A566-45A0DBF27014}"/>
              </a:ext>
            </a:extLst>
          </p:cNvPr>
          <p:cNvSpPr txBox="1"/>
          <p:nvPr/>
        </p:nvSpPr>
        <p:spPr>
          <a:xfrm>
            <a:off x="1714500" y="6239482"/>
            <a:ext cx="8146397" cy="461665"/>
          </a:xfrm>
          <a:prstGeom prst="rect">
            <a:avLst/>
          </a:prstGeom>
          <a:noFill/>
        </p:spPr>
        <p:txBody>
          <a:bodyPr wrap="none" rtlCol="0">
            <a:spAutoFit/>
          </a:bodyPr>
          <a:lstStyle/>
          <a:p>
            <a:r>
              <a:rPr lang="en-US" sz="2400" dirty="0"/>
              <a:t>* NPDES surrogates are also used for dust emissions (shown later)</a:t>
            </a:r>
          </a:p>
        </p:txBody>
      </p:sp>
    </p:spTree>
    <p:extLst>
      <p:ext uri="{BB962C8B-B14F-4D97-AF65-F5344CB8AC3E}">
        <p14:creationId xmlns:p14="http://schemas.microsoft.com/office/powerpoint/2010/main" val="4131980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140FD-E53C-426C-82E6-702AA7349FD6}"/>
              </a:ext>
            </a:extLst>
          </p:cNvPr>
          <p:cNvSpPr>
            <a:spLocks noGrp="1"/>
          </p:cNvSpPr>
          <p:nvPr>
            <p:ph type="title"/>
          </p:nvPr>
        </p:nvSpPr>
        <p:spPr>
          <a:xfrm>
            <a:off x="52763" y="0"/>
            <a:ext cx="7656137" cy="1217490"/>
          </a:xfrm>
        </p:spPr>
        <p:txBody>
          <a:bodyPr/>
          <a:lstStyle/>
          <a:p>
            <a:r>
              <a:rPr lang="en-US" dirty="0"/>
              <a:t>NLCD Surrogates</a:t>
            </a:r>
          </a:p>
        </p:txBody>
      </p:sp>
      <p:sp>
        <p:nvSpPr>
          <p:cNvPr id="3" name="Content Placeholder 2">
            <a:extLst>
              <a:ext uri="{FF2B5EF4-FFF2-40B4-BE49-F238E27FC236}">
                <a16:creationId xmlns:a16="http://schemas.microsoft.com/office/drawing/2014/main" id="{65F67290-716B-4D83-9452-D9229223E757}"/>
              </a:ext>
            </a:extLst>
          </p:cNvPr>
          <p:cNvSpPr>
            <a:spLocks noGrp="1"/>
          </p:cNvSpPr>
          <p:nvPr>
            <p:ph idx="1"/>
          </p:nvPr>
        </p:nvSpPr>
        <p:spPr>
          <a:xfrm>
            <a:off x="149561" y="1333500"/>
            <a:ext cx="5999599" cy="5055161"/>
          </a:xfrm>
        </p:spPr>
        <p:txBody>
          <a:bodyPr>
            <a:normAutofit/>
          </a:bodyPr>
          <a:lstStyle/>
          <a:p>
            <a:pPr marR="0" lvl="0">
              <a:spcBef>
                <a:spcPts val="0"/>
              </a:spcBef>
              <a:spcAft>
                <a:spcPts val="1200"/>
              </a:spcAft>
            </a:pPr>
            <a:r>
              <a:rPr lang="en-US" sz="2800" dirty="0">
                <a:latin typeface="Calibri" panose="020F0502020204030204" pitchFamily="34" charset="0"/>
                <a:ea typeface="Times New Roman" panose="02020603050405020304" pitchFamily="18" charset="0"/>
              </a:rPr>
              <a:t>National Land Cover (NCLD) data were updated to 2019 from 2011</a:t>
            </a:r>
          </a:p>
          <a:p>
            <a:pPr lvl="1">
              <a:spcBef>
                <a:spcPts val="0"/>
              </a:spcBef>
              <a:spcAft>
                <a:spcPts val="1200"/>
              </a:spcAft>
            </a:pPr>
            <a:r>
              <a:rPr lang="en-US" sz="2400" dirty="0">
                <a:latin typeface="Calibri" panose="020F0502020204030204" pitchFamily="34" charset="0"/>
                <a:ea typeface="Times New Roman" panose="02020603050405020304" pitchFamily="18" charset="0"/>
              </a:rPr>
              <a:t>Land use with percent developed impervious surface</a:t>
            </a:r>
          </a:p>
          <a:p>
            <a:pPr lvl="1">
              <a:spcBef>
                <a:spcPts val="0"/>
              </a:spcBef>
              <a:spcAft>
                <a:spcPts val="1200"/>
              </a:spcAft>
            </a:pPr>
            <a:r>
              <a:rPr lang="en-US" sz="2400" cap="none" dirty="0">
                <a:effectLst/>
                <a:latin typeface="Calibri" panose="020F0502020204030204" pitchFamily="34" charset="0"/>
                <a:ea typeface="Times New Roman" panose="02020603050405020304" pitchFamily="18" charset="0"/>
              </a:rPr>
              <a:t>Used t</a:t>
            </a:r>
            <a:r>
              <a:rPr lang="en-US" sz="2400" dirty="0">
                <a:latin typeface="Calibri" panose="020F0502020204030204" pitchFamily="34" charset="0"/>
                <a:ea typeface="Times New Roman" panose="02020603050405020304" pitchFamily="18" charset="0"/>
              </a:rPr>
              <a:t>o define land area, water, and development related surrogates</a:t>
            </a:r>
          </a:p>
          <a:p>
            <a:pPr lvl="1">
              <a:spcBef>
                <a:spcPts val="0"/>
              </a:spcBef>
              <a:spcAft>
                <a:spcPts val="1200"/>
              </a:spcAft>
            </a:pPr>
            <a:r>
              <a:rPr lang="en-US" sz="2400" cap="none" dirty="0">
                <a:effectLst/>
                <a:latin typeface="Calibri" panose="020F0502020204030204" pitchFamily="34" charset="0"/>
                <a:ea typeface="Times New Roman" panose="02020603050405020304" pitchFamily="18" charset="0"/>
              </a:rPr>
              <a:t>NLCD surrogates co</a:t>
            </a:r>
            <a:r>
              <a:rPr lang="en-US" sz="2400" dirty="0">
                <a:latin typeface="Calibri" panose="020F0502020204030204" pitchFamily="34" charset="0"/>
                <a:ea typeface="Times New Roman" panose="02020603050405020304" pitchFamily="18" charset="0"/>
              </a:rPr>
              <a:t>mmonly used as a gapfiller for other surrogates</a:t>
            </a:r>
          </a:p>
          <a:p>
            <a:pPr lvl="1">
              <a:spcBef>
                <a:spcPts val="0"/>
              </a:spcBef>
              <a:spcAft>
                <a:spcPts val="1200"/>
              </a:spcAft>
            </a:pPr>
            <a:r>
              <a:rPr lang="en-US" sz="2400" cap="none" dirty="0">
                <a:effectLst/>
                <a:latin typeface="Calibri" panose="020F0502020204030204" pitchFamily="34" charset="0"/>
                <a:ea typeface="Times New Roman" panose="02020603050405020304" pitchFamily="18" charset="0"/>
              </a:rPr>
              <a:t>Downscaled to 250 m from 30 m using NN approach</a:t>
            </a:r>
          </a:p>
        </p:txBody>
      </p:sp>
      <p:sp>
        <p:nvSpPr>
          <p:cNvPr id="4" name="Slide Number Placeholder 3">
            <a:extLst>
              <a:ext uri="{FF2B5EF4-FFF2-40B4-BE49-F238E27FC236}">
                <a16:creationId xmlns:a16="http://schemas.microsoft.com/office/drawing/2014/main" id="{089A8C38-3759-495B-A3D1-69C5199DAFB2}"/>
              </a:ext>
            </a:extLst>
          </p:cNvPr>
          <p:cNvSpPr>
            <a:spLocks noGrp="1"/>
          </p:cNvSpPr>
          <p:nvPr>
            <p:ph type="sldNum" sz="quarter" idx="12"/>
          </p:nvPr>
        </p:nvSpPr>
        <p:spPr/>
        <p:txBody>
          <a:bodyPr/>
          <a:lstStyle/>
          <a:p>
            <a:fld id="{629637A9-119A-49DA-BD12-AAC58B377D80}" type="slidenum">
              <a:rPr lang="en-US" smtClean="0"/>
              <a:t>18</a:t>
            </a:fld>
            <a:endParaRPr lang="en-US" dirty="0"/>
          </a:p>
        </p:txBody>
      </p:sp>
      <p:pic>
        <p:nvPicPr>
          <p:cNvPr id="6" name="Picture 5">
            <a:extLst>
              <a:ext uri="{FF2B5EF4-FFF2-40B4-BE49-F238E27FC236}">
                <a16:creationId xmlns:a16="http://schemas.microsoft.com/office/drawing/2014/main" id="{551CEA8F-74C0-45D5-C65D-EAC10D52FAC1}"/>
              </a:ext>
            </a:extLst>
          </p:cNvPr>
          <p:cNvPicPr>
            <a:picLocks noChangeAspect="1"/>
          </p:cNvPicPr>
          <p:nvPr/>
        </p:nvPicPr>
        <p:blipFill>
          <a:blip r:embed="rId3"/>
          <a:stretch>
            <a:fillRect/>
          </a:stretch>
        </p:blipFill>
        <p:spPr>
          <a:xfrm>
            <a:off x="6096000" y="112967"/>
            <a:ext cx="6020432" cy="3351425"/>
          </a:xfrm>
          <a:prstGeom prst="rect">
            <a:avLst/>
          </a:prstGeom>
        </p:spPr>
      </p:pic>
      <p:pic>
        <p:nvPicPr>
          <p:cNvPr id="8" name="Picture 7">
            <a:extLst>
              <a:ext uri="{FF2B5EF4-FFF2-40B4-BE49-F238E27FC236}">
                <a16:creationId xmlns:a16="http://schemas.microsoft.com/office/drawing/2014/main" id="{2A41E874-1E33-51BD-882E-D2FBF57D5257}"/>
              </a:ext>
            </a:extLst>
          </p:cNvPr>
          <p:cNvPicPr>
            <a:picLocks noChangeAspect="1"/>
          </p:cNvPicPr>
          <p:nvPr/>
        </p:nvPicPr>
        <p:blipFill>
          <a:blip r:embed="rId4"/>
          <a:stretch>
            <a:fillRect/>
          </a:stretch>
        </p:blipFill>
        <p:spPr>
          <a:xfrm>
            <a:off x="6149160" y="3577359"/>
            <a:ext cx="5893279" cy="3280641"/>
          </a:xfrm>
          <a:prstGeom prst="rect">
            <a:avLst/>
          </a:prstGeom>
        </p:spPr>
      </p:pic>
    </p:spTree>
    <p:extLst>
      <p:ext uri="{BB962C8B-B14F-4D97-AF65-F5344CB8AC3E}">
        <p14:creationId xmlns:p14="http://schemas.microsoft.com/office/powerpoint/2010/main" val="888008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140FD-E53C-426C-82E6-702AA7349FD6}"/>
              </a:ext>
            </a:extLst>
          </p:cNvPr>
          <p:cNvSpPr>
            <a:spLocks noGrp="1"/>
          </p:cNvSpPr>
          <p:nvPr>
            <p:ph type="title"/>
          </p:nvPr>
        </p:nvSpPr>
        <p:spPr>
          <a:xfrm>
            <a:off x="444437" y="301577"/>
            <a:ext cx="5182225" cy="1596177"/>
          </a:xfrm>
        </p:spPr>
        <p:txBody>
          <a:bodyPr/>
          <a:lstStyle/>
          <a:p>
            <a:r>
              <a:rPr lang="en-US" dirty="0"/>
              <a:t>Available NLCD Surrogates </a:t>
            </a:r>
          </a:p>
        </p:txBody>
      </p:sp>
      <p:sp>
        <p:nvSpPr>
          <p:cNvPr id="3" name="Content Placeholder 2">
            <a:extLst>
              <a:ext uri="{FF2B5EF4-FFF2-40B4-BE49-F238E27FC236}">
                <a16:creationId xmlns:a16="http://schemas.microsoft.com/office/drawing/2014/main" id="{65F67290-716B-4D83-9452-D9229223E757}"/>
              </a:ext>
            </a:extLst>
          </p:cNvPr>
          <p:cNvSpPr>
            <a:spLocks noGrp="1"/>
          </p:cNvSpPr>
          <p:nvPr>
            <p:ph idx="1"/>
          </p:nvPr>
        </p:nvSpPr>
        <p:spPr>
          <a:xfrm>
            <a:off x="444437" y="1897754"/>
            <a:ext cx="5859259" cy="4490907"/>
          </a:xfrm>
        </p:spPr>
        <p:txBody>
          <a:bodyPr>
            <a:normAutofit lnSpcReduction="10000"/>
          </a:bodyPr>
          <a:lstStyle/>
          <a:p>
            <a:pPr marR="0" lvl="0">
              <a:spcBef>
                <a:spcPts val="0"/>
              </a:spcBef>
              <a:spcAft>
                <a:spcPts val="1200"/>
              </a:spcAft>
            </a:pPr>
            <a:r>
              <a:rPr lang="en-US" sz="2400" dirty="0">
                <a:latin typeface="Calibri" panose="020F0502020204030204" pitchFamily="34" charset="0"/>
                <a:ea typeface="Times New Roman" panose="02020603050405020304" pitchFamily="18" charset="0"/>
              </a:rPr>
              <a:t>Open Space (&lt; 20% impervious)</a:t>
            </a:r>
          </a:p>
          <a:p>
            <a:pPr marR="0" lvl="0">
              <a:spcBef>
                <a:spcPts val="0"/>
              </a:spcBef>
              <a:spcAft>
                <a:spcPts val="1200"/>
              </a:spcAft>
            </a:pPr>
            <a:r>
              <a:rPr lang="en-US" sz="2400" cap="none" dirty="0">
                <a:effectLst/>
                <a:latin typeface="Calibri" panose="020F0502020204030204" pitchFamily="34" charset="0"/>
                <a:ea typeface="Times New Roman" panose="02020603050405020304" pitchFamily="18" charset="0"/>
              </a:rPr>
              <a:t>Low </a:t>
            </a:r>
            <a:r>
              <a:rPr lang="en-US" sz="2400" dirty="0">
                <a:latin typeface="Calibri" panose="020F0502020204030204" pitchFamily="34" charset="0"/>
                <a:ea typeface="Times New Roman" panose="02020603050405020304" pitchFamily="18" charset="0"/>
              </a:rPr>
              <a:t>D</a:t>
            </a:r>
            <a:r>
              <a:rPr lang="en-US" sz="2400" cap="none" dirty="0">
                <a:effectLst/>
                <a:latin typeface="Calibri" panose="020F0502020204030204" pitchFamily="34" charset="0"/>
                <a:ea typeface="Times New Roman" panose="02020603050405020304" pitchFamily="18" charset="0"/>
              </a:rPr>
              <a:t>evelopment (20-49% impervious)</a:t>
            </a:r>
          </a:p>
          <a:p>
            <a:pPr marR="0" lvl="0">
              <a:spcBef>
                <a:spcPts val="0"/>
              </a:spcBef>
              <a:spcAft>
                <a:spcPts val="1200"/>
              </a:spcAft>
            </a:pPr>
            <a:r>
              <a:rPr lang="en-US" sz="2400" dirty="0">
                <a:latin typeface="Calibri" panose="020F0502020204030204" pitchFamily="34" charset="0"/>
                <a:ea typeface="Times New Roman" panose="02020603050405020304" pitchFamily="18" charset="0"/>
              </a:rPr>
              <a:t>Med Development (50-79% impervious)</a:t>
            </a:r>
          </a:p>
          <a:p>
            <a:pPr marR="0" lvl="0">
              <a:spcBef>
                <a:spcPts val="0"/>
              </a:spcBef>
              <a:spcAft>
                <a:spcPts val="1200"/>
              </a:spcAft>
            </a:pPr>
            <a:r>
              <a:rPr lang="en-US" sz="2400" cap="none" dirty="0">
                <a:effectLst/>
                <a:latin typeface="Calibri" panose="020F0502020204030204" pitchFamily="34" charset="0"/>
                <a:ea typeface="Times New Roman" panose="02020603050405020304" pitchFamily="18" charset="0"/>
              </a:rPr>
              <a:t>High Development (80%+ impervious)</a:t>
            </a:r>
          </a:p>
          <a:p>
            <a:pPr marR="0" lvl="0">
              <a:spcBef>
                <a:spcPts val="0"/>
              </a:spcBef>
              <a:spcAft>
                <a:spcPts val="1200"/>
              </a:spcAft>
            </a:pPr>
            <a:r>
              <a:rPr lang="en-US" sz="2400" cap="none" dirty="0">
                <a:effectLst/>
                <a:latin typeface="Calibri" panose="020F0502020204030204" pitchFamily="34" charset="0"/>
                <a:ea typeface="Times New Roman" panose="02020603050405020304" pitchFamily="18" charset="0"/>
              </a:rPr>
              <a:t>Combinations of Open, Low, Med, and High</a:t>
            </a:r>
          </a:p>
          <a:p>
            <a:pPr marR="0" lvl="0">
              <a:spcBef>
                <a:spcPts val="0"/>
              </a:spcBef>
              <a:spcAft>
                <a:spcPts val="1200"/>
              </a:spcAft>
            </a:pPr>
            <a:r>
              <a:rPr lang="en-US" sz="2400" dirty="0">
                <a:latin typeface="Calibri" panose="020F0502020204030204" pitchFamily="34" charset="0"/>
                <a:ea typeface="Times New Roman" panose="02020603050405020304" pitchFamily="18" charset="0"/>
              </a:rPr>
              <a:t>Total Agriculture (pasture, hay, row crops)</a:t>
            </a:r>
          </a:p>
          <a:p>
            <a:pPr marR="0" lvl="0">
              <a:spcBef>
                <a:spcPts val="0"/>
              </a:spcBef>
              <a:spcAft>
                <a:spcPts val="1200"/>
              </a:spcAft>
            </a:pPr>
            <a:r>
              <a:rPr lang="en-US" sz="2400" cap="none" dirty="0">
                <a:effectLst/>
                <a:latin typeface="Calibri" panose="020F0502020204030204" pitchFamily="34" charset="0"/>
                <a:ea typeface="Times New Roman" panose="02020603050405020304" pitchFamily="18" charset="0"/>
              </a:rPr>
              <a:t>Forest Land (all tree types)</a:t>
            </a:r>
          </a:p>
          <a:p>
            <a:pPr marR="0" lvl="0">
              <a:spcBef>
                <a:spcPts val="0"/>
              </a:spcBef>
              <a:spcAft>
                <a:spcPts val="1200"/>
              </a:spcAft>
            </a:pPr>
            <a:r>
              <a:rPr lang="en-US" sz="2400" dirty="0">
                <a:latin typeface="Calibri" panose="020F0502020204030204" pitchFamily="34" charset="0"/>
                <a:ea typeface="Times New Roman" panose="02020603050405020304" pitchFamily="18" charset="0"/>
              </a:rPr>
              <a:t>Recreational Land</a:t>
            </a:r>
          </a:p>
          <a:p>
            <a:pPr marR="0" lvl="0">
              <a:spcBef>
                <a:spcPts val="0"/>
              </a:spcBef>
              <a:spcAft>
                <a:spcPts val="1200"/>
              </a:spcAft>
            </a:pPr>
            <a:r>
              <a:rPr lang="en-US" sz="2400" cap="none" dirty="0">
                <a:effectLst/>
                <a:latin typeface="Calibri" panose="020F0502020204030204" pitchFamily="34" charset="0"/>
                <a:ea typeface="Times New Roman" panose="02020603050405020304" pitchFamily="18" charset="0"/>
              </a:rPr>
              <a:t>All Land </a:t>
            </a:r>
          </a:p>
          <a:p>
            <a:pPr marR="0" lvl="0">
              <a:spcBef>
                <a:spcPts val="0"/>
              </a:spcBef>
              <a:spcAft>
                <a:spcPts val="1200"/>
              </a:spcAft>
            </a:pPr>
            <a:r>
              <a:rPr lang="en-US" sz="2000" cap="none" dirty="0">
                <a:effectLst/>
                <a:latin typeface="Calibri" panose="020F0502020204030204" pitchFamily="34" charset="0"/>
                <a:ea typeface="Times New Roman" panose="02020603050405020304" pitchFamily="18" charset="0"/>
              </a:rPr>
              <a:t>All Water</a:t>
            </a:r>
          </a:p>
        </p:txBody>
      </p:sp>
      <p:sp>
        <p:nvSpPr>
          <p:cNvPr id="4" name="Slide Number Placeholder 3">
            <a:extLst>
              <a:ext uri="{FF2B5EF4-FFF2-40B4-BE49-F238E27FC236}">
                <a16:creationId xmlns:a16="http://schemas.microsoft.com/office/drawing/2014/main" id="{089A8C38-3759-495B-A3D1-69C5199DAFB2}"/>
              </a:ext>
            </a:extLst>
          </p:cNvPr>
          <p:cNvSpPr>
            <a:spLocks noGrp="1"/>
          </p:cNvSpPr>
          <p:nvPr>
            <p:ph type="sldNum" sz="quarter" idx="12"/>
          </p:nvPr>
        </p:nvSpPr>
        <p:spPr/>
        <p:txBody>
          <a:bodyPr/>
          <a:lstStyle/>
          <a:p>
            <a:fld id="{629637A9-119A-49DA-BD12-AAC58B377D80}" type="slidenum">
              <a:rPr lang="en-US" smtClean="0"/>
              <a:t>19</a:t>
            </a:fld>
            <a:endParaRPr lang="en-US" dirty="0"/>
          </a:p>
        </p:txBody>
      </p:sp>
      <p:pic>
        <p:nvPicPr>
          <p:cNvPr id="7" name="Picture 6">
            <a:extLst>
              <a:ext uri="{FF2B5EF4-FFF2-40B4-BE49-F238E27FC236}">
                <a16:creationId xmlns:a16="http://schemas.microsoft.com/office/drawing/2014/main" id="{B36219F4-1B14-A7FE-663B-9CE1F5B359B3}"/>
              </a:ext>
            </a:extLst>
          </p:cNvPr>
          <p:cNvPicPr>
            <a:picLocks noChangeAspect="1"/>
          </p:cNvPicPr>
          <p:nvPr/>
        </p:nvPicPr>
        <p:blipFill>
          <a:blip r:embed="rId3"/>
          <a:stretch>
            <a:fillRect/>
          </a:stretch>
        </p:blipFill>
        <p:spPr>
          <a:xfrm>
            <a:off x="5966665" y="135577"/>
            <a:ext cx="6066309" cy="3376963"/>
          </a:xfrm>
          <a:prstGeom prst="rect">
            <a:avLst/>
          </a:prstGeom>
        </p:spPr>
      </p:pic>
      <p:pic>
        <p:nvPicPr>
          <p:cNvPr id="10" name="Picture 9">
            <a:extLst>
              <a:ext uri="{FF2B5EF4-FFF2-40B4-BE49-F238E27FC236}">
                <a16:creationId xmlns:a16="http://schemas.microsoft.com/office/drawing/2014/main" id="{86D3F062-76D8-B3BA-0E25-55B664B9744E}"/>
              </a:ext>
            </a:extLst>
          </p:cNvPr>
          <p:cNvPicPr>
            <a:picLocks noChangeAspect="1"/>
          </p:cNvPicPr>
          <p:nvPr/>
        </p:nvPicPr>
        <p:blipFill>
          <a:blip r:embed="rId4"/>
          <a:stretch>
            <a:fillRect/>
          </a:stretch>
        </p:blipFill>
        <p:spPr>
          <a:xfrm>
            <a:off x="5966665" y="3518767"/>
            <a:ext cx="6066309" cy="3376963"/>
          </a:xfrm>
          <a:prstGeom prst="rect">
            <a:avLst/>
          </a:prstGeom>
        </p:spPr>
      </p:pic>
    </p:spTree>
    <p:extLst>
      <p:ext uri="{BB962C8B-B14F-4D97-AF65-F5344CB8AC3E}">
        <p14:creationId xmlns:p14="http://schemas.microsoft.com/office/powerpoint/2010/main" val="137098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90D9-F56E-4E09-B9A3-5E2BC6AC5328}"/>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9C1F2DD7-1DD9-4B54-9FB9-13DD7B4E866A}"/>
              </a:ext>
            </a:extLst>
          </p:cNvPr>
          <p:cNvSpPr>
            <a:spLocks noGrp="1"/>
          </p:cNvSpPr>
          <p:nvPr>
            <p:ph idx="1"/>
          </p:nvPr>
        </p:nvSpPr>
        <p:spPr/>
        <p:txBody>
          <a:bodyPr/>
          <a:lstStyle/>
          <a:p>
            <a:r>
              <a:rPr lang="en-US" dirty="0"/>
              <a:t>A number of updates to speciation, temporal allocation, and spatial surrogates were made for 2020 and 2021 platforms and those are summarized here</a:t>
            </a:r>
          </a:p>
          <a:p>
            <a:r>
              <a:rPr lang="en-US" dirty="0"/>
              <a:t>For more information on methods used for 2020 including additional plots, see the TSD available here:</a:t>
            </a:r>
          </a:p>
          <a:p>
            <a:pPr lvl="1"/>
            <a:r>
              <a:rPr lang="en-US" dirty="0">
                <a:hlinkClick r:id="rId2"/>
              </a:rPr>
              <a:t>https://www.epa.gov/air-emissions-modeling/2020-emissions-modeling-platform</a:t>
            </a:r>
            <a:r>
              <a:rPr lang="en-US" dirty="0"/>
              <a:t> </a:t>
            </a:r>
          </a:p>
        </p:txBody>
      </p:sp>
    </p:spTree>
    <p:extLst>
      <p:ext uri="{BB962C8B-B14F-4D97-AF65-F5344CB8AC3E}">
        <p14:creationId xmlns:p14="http://schemas.microsoft.com/office/powerpoint/2010/main" val="3596471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92D1-6638-4272-8EAE-9CF3EB3FB33B}"/>
              </a:ext>
            </a:extLst>
          </p:cNvPr>
          <p:cNvSpPr>
            <a:spLocks noGrp="1"/>
          </p:cNvSpPr>
          <p:nvPr>
            <p:ph type="title"/>
          </p:nvPr>
        </p:nvSpPr>
        <p:spPr>
          <a:xfrm>
            <a:off x="913775" y="618518"/>
            <a:ext cx="10364451" cy="693448"/>
          </a:xfrm>
        </p:spPr>
        <p:txBody>
          <a:bodyPr>
            <a:normAutofit fontScale="90000"/>
          </a:bodyPr>
          <a:lstStyle/>
          <a:p>
            <a:r>
              <a:rPr lang="en-US" dirty="0"/>
              <a:t>NLCD Surrogate Uses in 2020 Platform</a:t>
            </a:r>
          </a:p>
        </p:txBody>
      </p:sp>
      <p:sp>
        <p:nvSpPr>
          <p:cNvPr id="3" name="Content Placeholder 2">
            <a:extLst>
              <a:ext uri="{FF2B5EF4-FFF2-40B4-BE49-F238E27FC236}">
                <a16:creationId xmlns:a16="http://schemas.microsoft.com/office/drawing/2014/main" id="{25DD67F0-BD43-40AA-B218-E08C0999DC4F}"/>
              </a:ext>
            </a:extLst>
          </p:cNvPr>
          <p:cNvSpPr>
            <a:spLocks noGrp="1"/>
          </p:cNvSpPr>
          <p:nvPr>
            <p:ph idx="1"/>
          </p:nvPr>
        </p:nvSpPr>
        <p:spPr>
          <a:xfrm>
            <a:off x="913775" y="1683027"/>
            <a:ext cx="10695129" cy="4699657"/>
          </a:xfrm>
        </p:spPr>
        <p:txBody>
          <a:bodyPr>
            <a:normAutofit/>
          </a:bodyPr>
          <a:lstStyle/>
          <a:p>
            <a:r>
              <a:rPr lang="en-US" sz="2800" dirty="0"/>
              <a:t>Most off-network onroad emissions </a:t>
            </a:r>
          </a:p>
          <a:p>
            <a:r>
              <a:rPr lang="en-US" sz="2800" dirty="0"/>
              <a:t>Almost all nonroad emissions</a:t>
            </a:r>
          </a:p>
          <a:p>
            <a:r>
              <a:rPr lang="en-US" sz="2800" dirty="0"/>
              <a:t>All fertilizer emissions are assigned to NLCD Total agriculture</a:t>
            </a:r>
          </a:p>
          <a:p>
            <a:r>
              <a:rPr lang="en-US" sz="2800" dirty="0"/>
              <a:t>They are also used for 650K tons of fugitive dust PM2.5</a:t>
            </a:r>
          </a:p>
          <a:p>
            <a:r>
              <a:rPr lang="en-US" sz="2800" dirty="0"/>
              <a:t>About 800K tons of solvent emissions use NLCD surrogates</a:t>
            </a:r>
          </a:p>
          <a:p>
            <a:r>
              <a:rPr lang="en-US" sz="2800" dirty="0"/>
              <a:t>They are used for significant amounts of other nonpoint NOx and VOC</a:t>
            </a:r>
          </a:p>
          <a:p>
            <a:r>
              <a:rPr lang="en-US" sz="2800" b="1" dirty="0"/>
              <a:t>Totals by CAP</a:t>
            </a:r>
            <a:r>
              <a:rPr lang="en-US" sz="2800" dirty="0"/>
              <a:t>: 1.4M tons of NOx, 2M tons of NH3, 1.3M tons PM2.5, 2.6M tons VOC and 104K tons of SO2</a:t>
            </a:r>
          </a:p>
        </p:txBody>
      </p:sp>
      <p:sp>
        <p:nvSpPr>
          <p:cNvPr id="4" name="Slide Number Placeholder 3">
            <a:extLst>
              <a:ext uri="{FF2B5EF4-FFF2-40B4-BE49-F238E27FC236}">
                <a16:creationId xmlns:a16="http://schemas.microsoft.com/office/drawing/2014/main" id="{F40BF7B6-1537-402C-ABCC-6DF5B493FE23}"/>
              </a:ext>
            </a:extLst>
          </p:cNvPr>
          <p:cNvSpPr>
            <a:spLocks noGrp="1"/>
          </p:cNvSpPr>
          <p:nvPr>
            <p:ph type="sldNum" sz="quarter" idx="12"/>
          </p:nvPr>
        </p:nvSpPr>
        <p:spPr/>
        <p:txBody>
          <a:bodyPr/>
          <a:lstStyle/>
          <a:p>
            <a:fld id="{629637A9-119A-49DA-BD12-AAC58B377D80}" type="slidenum">
              <a:rPr lang="en-US" smtClean="0"/>
              <a:pPr/>
              <a:t>20</a:t>
            </a:fld>
            <a:endParaRPr lang="en-US" dirty="0"/>
          </a:p>
        </p:txBody>
      </p:sp>
    </p:spTree>
    <p:extLst>
      <p:ext uri="{BB962C8B-B14F-4D97-AF65-F5344CB8AC3E}">
        <p14:creationId xmlns:p14="http://schemas.microsoft.com/office/powerpoint/2010/main" val="2986960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AA3EC-B605-44BD-A12A-EDD0878DE842}"/>
              </a:ext>
            </a:extLst>
          </p:cNvPr>
          <p:cNvSpPr>
            <a:spLocks noGrp="1"/>
          </p:cNvSpPr>
          <p:nvPr>
            <p:ph type="title"/>
          </p:nvPr>
        </p:nvSpPr>
        <p:spPr>
          <a:xfrm>
            <a:off x="913775" y="201423"/>
            <a:ext cx="5473773" cy="1028154"/>
          </a:xfrm>
        </p:spPr>
        <p:txBody>
          <a:bodyPr>
            <a:normAutofit fontScale="90000"/>
          </a:bodyPr>
          <a:lstStyle/>
          <a:p>
            <a:r>
              <a:rPr lang="en-US" dirty="0"/>
              <a:t>OpenStreetMap (OSM) Surrogates</a:t>
            </a:r>
          </a:p>
        </p:txBody>
      </p:sp>
      <p:sp>
        <p:nvSpPr>
          <p:cNvPr id="3" name="Content Placeholder 2">
            <a:extLst>
              <a:ext uri="{FF2B5EF4-FFF2-40B4-BE49-F238E27FC236}">
                <a16:creationId xmlns:a16="http://schemas.microsoft.com/office/drawing/2014/main" id="{249C3EA2-BF4B-6B8A-2B11-003493E540F4}"/>
              </a:ext>
            </a:extLst>
          </p:cNvPr>
          <p:cNvSpPr>
            <a:spLocks noGrp="1"/>
          </p:cNvSpPr>
          <p:nvPr>
            <p:ph idx="1"/>
          </p:nvPr>
        </p:nvSpPr>
        <p:spPr>
          <a:xfrm>
            <a:off x="169107" y="1399477"/>
            <a:ext cx="6401163" cy="2761413"/>
          </a:xfrm>
        </p:spPr>
        <p:txBody>
          <a:bodyPr>
            <a:normAutofit/>
          </a:bodyPr>
          <a:lstStyle/>
          <a:p>
            <a:r>
              <a:rPr lang="en-US" sz="2400" dirty="0"/>
              <a:t>Crowd-sourced open geographic database</a:t>
            </a:r>
          </a:p>
          <a:p>
            <a:pPr lvl="1"/>
            <a:r>
              <a:rPr lang="en-US" sz="2400" dirty="0"/>
              <a:t>Network of nodes, lines, and polygons </a:t>
            </a:r>
          </a:p>
          <a:p>
            <a:pPr lvl="1"/>
            <a:r>
              <a:rPr lang="en-US" sz="2400" dirty="0"/>
              <a:t>Contains attributes indicating</a:t>
            </a:r>
          </a:p>
          <a:p>
            <a:pPr lvl="2"/>
            <a:r>
              <a:rPr lang="en-US" sz="2000" dirty="0"/>
              <a:t>Road amenities such as fueling stations</a:t>
            </a:r>
          </a:p>
          <a:p>
            <a:pPr lvl="2"/>
            <a:r>
              <a:rPr lang="en-US" sz="2000" dirty="0"/>
              <a:t>Surface types of roads and parking areas</a:t>
            </a:r>
          </a:p>
          <a:p>
            <a:r>
              <a:rPr lang="en-US" sz="2400" dirty="0"/>
              <a:t>Fuel stations, asphalt surfaces, unpaved roads</a:t>
            </a:r>
          </a:p>
          <a:p>
            <a:endParaRPr lang="en-US" sz="2400" dirty="0"/>
          </a:p>
        </p:txBody>
      </p:sp>
      <p:sp>
        <p:nvSpPr>
          <p:cNvPr id="4" name="Slide Number Placeholder 3">
            <a:extLst>
              <a:ext uri="{FF2B5EF4-FFF2-40B4-BE49-F238E27FC236}">
                <a16:creationId xmlns:a16="http://schemas.microsoft.com/office/drawing/2014/main" id="{F4AD341E-A993-841F-909B-7464407541E8}"/>
              </a:ext>
            </a:extLst>
          </p:cNvPr>
          <p:cNvSpPr>
            <a:spLocks noGrp="1"/>
          </p:cNvSpPr>
          <p:nvPr>
            <p:ph type="sldNum" sz="quarter" idx="12"/>
          </p:nvPr>
        </p:nvSpPr>
        <p:spPr/>
        <p:txBody>
          <a:bodyPr/>
          <a:lstStyle/>
          <a:p>
            <a:fld id="{629637A9-119A-49DA-BD12-AAC58B377D80}" type="slidenum">
              <a:rPr lang="en-US" smtClean="0"/>
              <a:pPr/>
              <a:t>21</a:t>
            </a:fld>
            <a:endParaRPr lang="en-US" dirty="0"/>
          </a:p>
        </p:txBody>
      </p:sp>
      <p:pic>
        <p:nvPicPr>
          <p:cNvPr id="6" name="Picture 5">
            <a:extLst>
              <a:ext uri="{FF2B5EF4-FFF2-40B4-BE49-F238E27FC236}">
                <a16:creationId xmlns:a16="http://schemas.microsoft.com/office/drawing/2014/main" id="{F32EC4F0-EDCD-1F1D-69D8-7613E98031B0}"/>
              </a:ext>
            </a:extLst>
          </p:cNvPr>
          <p:cNvPicPr>
            <a:picLocks noChangeAspect="1"/>
          </p:cNvPicPr>
          <p:nvPr/>
        </p:nvPicPr>
        <p:blipFill>
          <a:blip r:embed="rId3"/>
          <a:stretch>
            <a:fillRect/>
          </a:stretch>
        </p:blipFill>
        <p:spPr>
          <a:xfrm>
            <a:off x="6570270" y="715500"/>
            <a:ext cx="5326653" cy="2965215"/>
          </a:xfrm>
          <a:prstGeom prst="rect">
            <a:avLst/>
          </a:prstGeom>
        </p:spPr>
      </p:pic>
      <p:pic>
        <p:nvPicPr>
          <p:cNvPr id="8" name="Picture 7">
            <a:extLst>
              <a:ext uri="{FF2B5EF4-FFF2-40B4-BE49-F238E27FC236}">
                <a16:creationId xmlns:a16="http://schemas.microsoft.com/office/drawing/2014/main" id="{DA9C3D1D-8697-C9D3-C441-07D553F286A6}"/>
              </a:ext>
            </a:extLst>
          </p:cNvPr>
          <p:cNvPicPr>
            <a:picLocks noChangeAspect="1"/>
          </p:cNvPicPr>
          <p:nvPr/>
        </p:nvPicPr>
        <p:blipFill>
          <a:blip r:embed="rId4"/>
          <a:stretch>
            <a:fillRect/>
          </a:stretch>
        </p:blipFill>
        <p:spPr>
          <a:xfrm>
            <a:off x="913774" y="3850615"/>
            <a:ext cx="5326655" cy="2965215"/>
          </a:xfrm>
          <a:prstGeom prst="rect">
            <a:avLst/>
          </a:prstGeom>
        </p:spPr>
      </p:pic>
      <p:pic>
        <p:nvPicPr>
          <p:cNvPr id="10" name="Picture 9">
            <a:extLst>
              <a:ext uri="{FF2B5EF4-FFF2-40B4-BE49-F238E27FC236}">
                <a16:creationId xmlns:a16="http://schemas.microsoft.com/office/drawing/2014/main" id="{46C32720-1E20-1C3E-2689-B05258EB800C}"/>
              </a:ext>
            </a:extLst>
          </p:cNvPr>
          <p:cNvPicPr>
            <a:picLocks noChangeAspect="1"/>
          </p:cNvPicPr>
          <p:nvPr/>
        </p:nvPicPr>
        <p:blipFill>
          <a:blip r:embed="rId5"/>
          <a:stretch>
            <a:fillRect/>
          </a:stretch>
        </p:blipFill>
        <p:spPr>
          <a:xfrm>
            <a:off x="6539873" y="3850615"/>
            <a:ext cx="5326654" cy="2965215"/>
          </a:xfrm>
          <a:prstGeom prst="rect">
            <a:avLst/>
          </a:prstGeom>
        </p:spPr>
      </p:pic>
    </p:spTree>
    <p:extLst>
      <p:ext uri="{BB962C8B-B14F-4D97-AF65-F5344CB8AC3E}">
        <p14:creationId xmlns:p14="http://schemas.microsoft.com/office/powerpoint/2010/main" val="472520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93E7-7F4B-48C6-9AE7-EBB34C34288A}"/>
              </a:ext>
            </a:extLst>
          </p:cNvPr>
          <p:cNvSpPr>
            <a:spLocks noGrp="1"/>
          </p:cNvSpPr>
          <p:nvPr>
            <p:ph type="title"/>
          </p:nvPr>
        </p:nvSpPr>
        <p:spPr/>
        <p:txBody>
          <a:bodyPr/>
          <a:lstStyle/>
          <a:p>
            <a:r>
              <a:rPr lang="en-US" dirty="0"/>
              <a:t>Uses of OpenStreetMap Surrogates in 2020 Platform (CONUS 12km grid)</a:t>
            </a:r>
          </a:p>
        </p:txBody>
      </p:sp>
      <p:graphicFrame>
        <p:nvGraphicFramePr>
          <p:cNvPr id="5" name="Content Placeholder 4">
            <a:extLst>
              <a:ext uri="{FF2B5EF4-FFF2-40B4-BE49-F238E27FC236}">
                <a16:creationId xmlns:a16="http://schemas.microsoft.com/office/drawing/2014/main" id="{7C17D5E6-65D4-4613-9C37-0FC4D65A4D51}"/>
              </a:ext>
            </a:extLst>
          </p:cNvPr>
          <p:cNvGraphicFramePr>
            <a:graphicFrameLocks noGrp="1"/>
          </p:cNvGraphicFramePr>
          <p:nvPr>
            <p:ph idx="1"/>
          </p:nvPr>
        </p:nvGraphicFramePr>
        <p:xfrm>
          <a:off x="164592" y="2817208"/>
          <a:ext cx="11704319" cy="2760633"/>
        </p:xfrm>
        <a:graphic>
          <a:graphicData uri="http://schemas.openxmlformats.org/drawingml/2006/table">
            <a:tbl>
              <a:tblPr>
                <a:tableStyleId>{5C22544A-7EE6-4342-B048-85BDC9FD1C3A}</a:tableStyleId>
              </a:tblPr>
              <a:tblGrid>
                <a:gridCol w="1600708">
                  <a:extLst>
                    <a:ext uri="{9D8B030D-6E8A-4147-A177-3AD203B41FA5}">
                      <a16:colId xmlns:a16="http://schemas.microsoft.com/office/drawing/2014/main" val="1414606703"/>
                    </a:ext>
                  </a:extLst>
                </a:gridCol>
                <a:gridCol w="764796">
                  <a:extLst>
                    <a:ext uri="{9D8B030D-6E8A-4147-A177-3AD203B41FA5}">
                      <a16:colId xmlns:a16="http://schemas.microsoft.com/office/drawing/2014/main" val="1100228019"/>
                    </a:ext>
                  </a:extLst>
                </a:gridCol>
                <a:gridCol w="3425055">
                  <a:extLst>
                    <a:ext uri="{9D8B030D-6E8A-4147-A177-3AD203B41FA5}">
                      <a16:colId xmlns:a16="http://schemas.microsoft.com/office/drawing/2014/main" val="2340140008"/>
                    </a:ext>
                  </a:extLst>
                </a:gridCol>
                <a:gridCol w="1182752">
                  <a:extLst>
                    <a:ext uri="{9D8B030D-6E8A-4147-A177-3AD203B41FA5}">
                      <a16:colId xmlns:a16="http://schemas.microsoft.com/office/drawing/2014/main" val="1384591473"/>
                    </a:ext>
                  </a:extLst>
                </a:gridCol>
                <a:gridCol w="890529">
                  <a:extLst>
                    <a:ext uri="{9D8B030D-6E8A-4147-A177-3AD203B41FA5}">
                      <a16:colId xmlns:a16="http://schemas.microsoft.com/office/drawing/2014/main" val="3357441344"/>
                    </a:ext>
                  </a:extLst>
                </a:gridCol>
                <a:gridCol w="1474975">
                  <a:extLst>
                    <a:ext uri="{9D8B030D-6E8A-4147-A177-3AD203B41FA5}">
                      <a16:colId xmlns:a16="http://schemas.microsoft.com/office/drawing/2014/main" val="2540479714"/>
                    </a:ext>
                  </a:extLst>
                </a:gridCol>
                <a:gridCol w="1182752">
                  <a:extLst>
                    <a:ext uri="{9D8B030D-6E8A-4147-A177-3AD203B41FA5}">
                      <a16:colId xmlns:a16="http://schemas.microsoft.com/office/drawing/2014/main" val="4245075051"/>
                    </a:ext>
                  </a:extLst>
                </a:gridCol>
                <a:gridCol w="1182752">
                  <a:extLst>
                    <a:ext uri="{9D8B030D-6E8A-4147-A177-3AD203B41FA5}">
                      <a16:colId xmlns:a16="http://schemas.microsoft.com/office/drawing/2014/main" val="1594010643"/>
                    </a:ext>
                  </a:extLst>
                </a:gridCol>
              </a:tblGrid>
              <a:tr h="637698">
                <a:tc>
                  <a:txBody>
                    <a:bodyPr/>
                    <a:lstStyle/>
                    <a:p>
                      <a:pPr algn="l" fontAlgn="ctr"/>
                      <a:r>
                        <a:rPr lang="en-US" sz="2400" u="none" strike="noStrike" dirty="0">
                          <a:solidFill>
                            <a:schemeClr val="bg1"/>
                          </a:solidFill>
                          <a:effectLst/>
                        </a:rPr>
                        <a:t> Sector</a:t>
                      </a:r>
                      <a:endParaRPr lang="en-US" sz="2400" b="1" i="0" u="none" strike="noStrike" dirty="0">
                        <a:solidFill>
                          <a:schemeClr val="bg1"/>
                        </a:solidFill>
                        <a:effectLst/>
                        <a:latin typeface="Times New Roman" panose="02020603050405020304" pitchFamily="18" charset="0"/>
                      </a:endParaRPr>
                    </a:p>
                  </a:txBody>
                  <a:tcPr marL="9525" marR="9525" marT="9525" marB="0" anchor="ctr">
                    <a:solidFill>
                      <a:srgbClr val="002060"/>
                    </a:solidFill>
                  </a:tcPr>
                </a:tc>
                <a:tc>
                  <a:txBody>
                    <a:bodyPr/>
                    <a:lstStyle/>
                    <a:p>
                      <a:pPr algn="ctr" fontAlgn="ctr"/>
                      <a:r>
                        <a:rPr lang="en-US" sz="2400" u="none" strike="noStrike" dirty="0">
                          <a:solidFill>
                            <a:schemeClr val="bg1"/>
                          </a:solidFill>
                          <a:effectLst/>
                        </a:rPr>
                        <a:t>ID</a:t>
                      </a:r>
                      <a:endParaRPr lang="en-US" sz="2400" b="1" i="0" u="none" strike="noStrike" dirty="0">
                        <a:solidFill>
                          <a:schemeClr val="bg1"/>
                        </a:solidFill>
                        <a:effectLst/>
                        <a:latin typeface="Times New Roman" panose="02020603050405020304" pitchFamily="18" charset="0"/>
                      </a:endParaRPr>
                    </a:p>
                  </a:txBody>
                  <a:tcPr marL="9525" marR="9525" marT="9525" marB="0" anchor="ctr">
                    <a:solidFill>
                      <a:srgbClr val="002060"/>
                    </a:solidFill>
                  </a:tcPr>
                </a:tc>
                <a:tc>
                  <a:txBody>
                    <a:bodyPr/>
                    <a:lstStyle/>
                    <a:p>
                      <a:pPr algn="l" fontAlgn="ctr"/>
                      <a:r>
                        <a:rPr lang="en-US" sz="2400" u="none" strike="noStrike" dirty="0">
                          <a:solidFill>
                            <a:schemeClr val="bg1"/>
                          </a:solidFill>
                          <a:effectLst/>
                        </a:rPr>
                        <a:t>Description</a:t>
                      </a:r>
                      <a:endParaRPr lang="en-US" sz="2400" b="1" i="0" u="none" strike="noStrike" dirty="0">
                        <a:solidFill>
                          <a:schemeClr val="bg1"/>
                        </a:solidFill>
                        <a:effectLst/>
                        <a:latin typeface="Times New Roman" panose="02020603050405020304" pitchFamily="18" charset="0"/>
                      </a:endParaRPr>
                    </a:p>
                  </a:txBody>
                  <a:tcPr marL="9525" marR="9525" marT="9525" marB="0" anchor="ctr">
                    <a:solidFill>
                      <a:srgbClr val="002060"/>
                    </a:solidFill>
                  </a:tcPr>
                </a:tc>
                <a:tc>
                  <a:txBody>
                    <a:bodyPr/>
                    <a:lstStyle/>
                    <a:p>
                      <a:pPr algn="ctr" fontAlgn="ctr"/>
                      <a:r>
                        <a:rPr lang="en-US" sz="2400" u="none" strike="noStrike" dirty="0">
                          <a:solidFill>
                            <a:schemeClr val="bg1"/>
                          </a:solidFill>
                          <a:effectLst/>
                        </a:rPr>
                        <a:t> NH3 </a:t>
                      </a:r>
                      <a:endParaRPr lang="en-US" sz="2400" b="1" i="0" u="none" strike="noStrike" dirty="0">
                        <a:solidFill>
                          <a:schemeClr val="bg1"/>
                        </a:solidFill>
                        <a:effectLst/>
                        <a:latin typeface="Times New Roman" panose="02020603050405020304" pitchFamily="18" charset="0"/>
                      </a:endParaRPr>
                    </a:p>
                  </a:txBody>
                  <a:tcPr marL="9525" marR="9525" marT="9525" marB="0" anchor="ctr">
                    <a:solidFill>
                      <a:srgbClr val="002060"/>
                    </a:solidFill>
                  </a:tcPr>
                </a:tc>
                <a:tc>
                  <a:txBody>
                    <a:bodyPr/>
                    <a:lstStyle/>
                    <a:p>
                      <a:pPr algn="ctr" fontAlgn="ctr"/>
                      <a:r>
                        <a:rPr lang="en-US" sz="2400" u="none" strike="noStrike" dirty="0">
                          <a:solidFill>
                            <a:schemeClr val="bg1"/>
                          </a:solidFill>
                          <a:effectLst/>
                        </a:rPr>
                        <a:t> NOX </a:t>
                      </a:r>
                      <a:endParaRPr lang="en-US" sz="2400" b="1" i="0" u="none" strike="noStrike" dirty="0">
                        <a:solidFill>
                          <a:schemeClr val="bg1"/>
                        </a:solidFill>
                        <a:effectLst/>
                        <a:latin typeface="Times New Roman" panose="02020603050405020304" pitchFamily="18" charset="0"/>
                      </a:endParaRPr>
                    </a:p>
                  </a:txBody>
                  <a:tcPr marL="9525" marR="9525" marT="9525" marB="0" anchor="ctr">
                    <a:solidFill>
                      <a:srgbClr val="002060"/>
                    </a:solidFill>
                  </a:tcPr>
                </a:tc>
                <a:tc>
                  <a:txBody>
                    <a:bodyPr/>
                    <a:lstStyle/>
                    <a:p>
                      <a:pPr algn="ctr" fontAlgn="ctr"/>
                      <a:r>
                        <a:rPr lang="en-US" sz="2400" u="none" strike="noStrike" dirty="0">
                          <a:solidFill>
                            <a:schemeClr val="bg1"/>
                          </a:solidFill>
                          <a:effectLst/>
                        </a:rPr>
                        <a:t> PM2_5 </a:t>
                      </a:r>
                      <a:endParaRPr lang="en-US" sz="2400" b="1" i="0" u="none" strike="noStrike" dirty="0">
                        <a:solidFill>
                          <a:schemeClr val="bg1"/>
                        </a:solidFill>
                        <a:effectLst/>
                        <a:latin typeface="Times New Roman" panose="02020603050405020304" pitchFamily="18" charset="0"/>
                      </a:endParaRPr>
                    </a:p>
                  </a:txBody>
                  <a:tcPr marL="9525" marR="9525" marT="9525" marB="0" anchor="ctr">
                    <a:solidFill>
                      <a:srgbClr val="002060"/>
                    </a:solidFill>
                  </a:tcPr>
                </a:tc>
                <a:tc>
                  <a:txBody>
                    <a:bodyPr/>
                    <a:lstStyle/>
                    <a:p>
                      <a:pPr algn="ctr" fontAlgn="ctr"/>
                      <a:r>
                        <a:rPr lang="en-US" sz="2400" u="none" strike="noStrike" dirty="0">
                          <a:solidFill>
                            <a:schemeClr val="bg1"/>
                          </a:solidFill>
                          <a:effectLst/>
                        </a:rPr>
                        <a:t> SO2 </a:t>
                      </a:r>
                      <a:endParaRPr lang="en-US" sz="2400" b="1" i="0" u="none" strike="noStrike" dirty="0">
                        <a:solidFill>
                          <a:schemeClr val="bg1"/>
                        </a:solidFill>
                        <a:effectLst/>
                        <a:latin typeface="Times New Roman" panose="02020603050405020304" pitchFamily="18" charset="0"/>
                      </a:endParaRPr>
                    </a:p>
                  </a:txBody>
                  <a:tcPr marL="9525" marR="9525" marT="9525" marB="0" anchor="ctr">
                    <a:solidFill>
                      <a:srgbClr val="002060"/>
                    </a:solidFill>
                  </a:tcPr>
                </a:tc>
                <a:tc>
                  <a:txBody>
                    <a:bodyPr/>
                    <a:lstStyle/>
                    <a:p>
                      <a:pPr algn="ctr" fontAlgn="ctr"/>
                      <a:r>
                        <a:rPr lang="en-US" sz="2400" u="none" strike="noStrike" dirty="0">
                          <a:solidFill>
                            <a:schemeClr val="bg1"/>
                          </a:solidFill>
                          <a:effectLst/>
                        </a:rPr>
                        <a:t> VOC</a:t>
                      </a:r>
                      <a:endParaRPr lang="en-US" sz="2400" b="1" i="0" u="none" strike="noStrike" dirty="0">
                        <a:solidFill>
                          <a:schemeClr val="bg1"/>
                        </a:solidFill>
                        <a:effectLst/>
                        <a:latin typeface="Times New Roman" panose="02020603050405020304" pitchFamily="18" charset="0"/>
                      </a:endParaRPr>
                    </a:p>
                  </a:txBody>
                  <a:tcPr marL="9525" marR="9525" marT="9525" marB="0" anchor="ctr">
                    <a:solidFill>
                      <a:srgbClr val="002060"/>
                    </a:solidFill>
                  </a:tcPr>
                </a:tc>
                <a:extLst>
                  <a:ext uri="{0D108BD9-81ED-4DB2-BD59-A6C34878D82A}">
                    <a16:rowId xmlns:a16="http://schemas.microsoft.com/office/drawing/2014/main" val="1659660221"/>
                  </a:ext>
                </a:extLst>
              </a:tr>
              <a:tr h="637698">
                <a:tc>
                  <a:txBody>
                    <a:bodyPr/>
                    <a:lstStyle/>
                    <a:p>
                      <a:pPr algn="l" fontAlgn="ctr"/>
                      <a:r>
                        <a:rPr lang="en-US" sz="2400" u="none" strike="noStrike" dirty="0">
                          <a:effectLst/>
                        </a:rPr>
                        <a:t> afdust</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2400" u="none" strike="noStrike" dirty="0">
                          <a:effectLst/>
                        </a:rPr>
                        <a:t>902</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2400" u="none" strike="noStrike" dirty="0">
                          <a:effectLst/>
                        </a:rPr>
                        <a:t>OSM Unpaved Roads</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960,028</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253192194"/>
                  </a:ext>
                </a:extLst>
              </a:tr>
              <a:tr h="637698">
                <a:tc>
                  <a:txBody>
                    <a:bodyPr/>
                    <a:lstStyle/>
                    <a:p>
                      <a:pPr algn="l" fontAlgn="ctr"/>
                      <a:r>
                        <a:rPr lang="en-US" sz="2400" u="none" strike="noStrike" dirty="0">
                          <a:effectLst/>
                        </a:rPr>
                        <a:t> nonpt</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2400" u="none" strike="noStrike" dirty="0">
                          <a:effectLst/>
                        </a:rPr>
                        <a:t>900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2400" u="none" strike="noStrike" dirty="0">
                          <a:effectLst/>
                        </a:rPr>
                        <a:t>OSM Fuel</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209,354</a:t>
                      </a:r>
                      <a:endParaRPr lang="en-US" sz="24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879675299"/>
                  </a:ext>
                </a:extLst>
              </a:tr>
              <a:tr h="847539">
                <a:tc>
                  <a:txBody>
                    <a:bodyPr/>
                    <a:lstStyle/>
                    <a:p>
                      <a:pPr algn="l" fontAlgn="ctr"/>
                      <a:r>
                        <a:rPr lang="en-US" sz="2400" u="none" strike="noStrike" dirty="0">
                          <a:effectLst/>
                        </a:rPr>
                        <a:t> np_solvents</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2400" u="none" strike="noStrike" dirty="0">
                          <a:effectLst/>
                        </a:rPr>
                        <a:t>901</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2400" u="none" strike="noStrike" dirty="0">
                          <a:effectLst/>
                        </a:rPr>
                        <a:t>OSM Asphalt Surfaces</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0</a:t>
                      </a:r>
                      <a:endParaRPr lang="en-US" sz="24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n-US" sz="2400" u="none" strike="noStrike" dirty="0">
                          <a:effectLst/>
                        </a:rPr>
                        <a:t>339,778</a:t>
                      </a:r>
                      <a:endParaRPr lang="en-US" sz="24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203016063"/>
                  </a:ext>
                </a:extLst>
              </a:tr>
            </a:tbl>
          </a:graphicData>
        </a:graphic>
      </p:graphicFrame>
      <p:sp>
        <p:nvSpPr>
          <p:cNvPr id="4" name="Slide Number Placeholder 3">
            <a:extLst>
              <a:ext uri="{FF2B5EF4-FFF2-40B4-BE49-F238E27FC236}">
                <a16:creationId xmlns:a16="http://schemas.microsoft.com/office/drawing/2014/main" id="{EDFA9AD7-58D1-4EDA-8907-22D0F23DE9F7}"/>
              </a:ext>
            </a:extLst>
          </p:cNvPr>
          <p:cNvSpPr>
            <a:spLocks noGrp="1"/>
          </p:cNvSpPr>
          <p:nvPr>
            <p:ph type="sldNum" sz="quarter" idx="12"/>
          </p:nvPr>
        </p:nvSpPr>
        <p:spPr/>
        <p:txBody>
          <a:bodyPr/>
          <a:lstStyle/>
          <a:p>
            <a:fld id="{629637A9-119A-49DA-BD12-AAC58B377D80}" type="slidenum">
              <a:rPr lang="en-US" smtClean="0"/>
              <a:pPr/>
              <a:t>22</a:t>
            </a:fld>
            <a:endParaRPr lang="en-US" dirty="0"/>
          </a:p>
        </p:txBody>
      </p:sp>
    </p:spTree>
    <p:extLst>
      <p:ext uri="{BB962C8B-B14F-4D97-AF65-F5344CB8AC3E}">
        <p14:creationId xmlns:p14="http://schemas.microsoft.com/office/powerpoint/2010/main" val="4169069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AA3EC-B605-44BD-A12A-EDD0878DE842}"/>
              </a:ext>
            </a:extLst>
          </p:cNvPr>
          <p:cNvSpPr>
            <a:spLocks noGrp="1"/>
          </p:cNvSpPr>
          <p:nvPr>
            <p:ph type="title"/>
          </p:nvPr>
        </p:nvSpPr>
        <p:spPr>
          <a:xfrm>
            <a:off x="913775" y="201422"/>
            <a:ext cx="10364451" cy="1596177"/>
          </a:xfrm>
        </p:spPr>
        <p:txBody>
          <a:bodyPr/>
          <a:lstStyle/>
          <a:p>
            <a:r>
              <a:rPr lang="en-US" dirty="0"/>
              <a:t>OpenStreetMap Surrogates (ctd.)</a:t>
            </a:r>
          </a:p>
        </p:txBody>
      </p:sp>
      <p:sp>
        <p:nvSpPr>
          <p:cNvPr id="3" name="Content Placeholder 2">
            <a:extLst>
              <a:ext uri="{FF2B5EF4-FFF2-40B4-BE49-F238E27FC236}">
                <a16:creationId xmlns:a16="http://schemas.microsoft.com/office/drawing/2014/main" id="{249C3EA2-BF4B-6B8A-2B11-003493E540F4}"/>
              </a:ext>
            </a:extLst>
          </p:cNvPr>
          <p:cNvSpPr>
            <a:spLocks noGrp="1"/>
          </p:cNvSpPr>
          <p:nvPr>
            <p:ph idx="1"/>
          </p:nvPr>
        </p:nvSpPr>
        <p:spPr>
          <a:xfrm>
            <a:off x="3149105" y="1547943"/>
            <a:ext cx="5893790" cy="621180"/>
          </a:xfrm>
        </p:spPr>
        <p:txBody>
          <a:bodyPr>
            <a:normAutofit/>
          </a:bodyPr>
          <a:lstStyle/>
          <a:p>
            <a:pPr marL="0" indent="0">
              <a:buNone/>
            </a:pPr>
            <a:r>
              <a:rPr lang="en-US" sz="1800" dirty="0"/>
              <a:t>Unpaved roads are a key source of fugitive dust (PM)</a:t>
            </a:r>
          </a:p>
        </p:txBody>
      </p:sp>
      <p:sp>
        <p:nvSpPr>
          <p:cNvPr id="4" name="Slide Number Placeholder 3">
            <a:extLst>
              <a:ext uri="{FF2B5EF4-FFF2-40B4-BE49-F238E27FC236}">
                <a16:creationId xmlns:a16="http://schemas.microsoft.com/office/drawing/2014/main" id="{F4AD341E-A993-841F-909B-7464407541E8}"/>
              </a:ext>
            </a:extLst>
          </p:cNvPr>
          <p:cNvSpPr>
            <a:spLocks noGrp="1"/>
          </p:cNvSpPr>
          <p:nvPr>
            <p:ph type="sldNum" sz="quarter" idx="12"/>
          </p:nvPr>
        </p:nvSpPr>
        <p:spPr/>
        <p:txBody>
          <a:bodyPr/>
          <a:lstStyle/>
          <a:p>
            <a:fld id="{629637A9-119A-49DA-BD12-AAC58B377D80}" type="slidenum">
              <a:rPr lang="en-US" smtClean="0"/>
              <a:pPr/>
              <a:t>23</a:t>
            </a:fld>
            <a:endParaRPr lang="en-US" dirty="0"/>
          </a:p>
        </p:txBody>
      </p:sp>
      <p:pic>
        <p:nvPicPr>
          <p:cNvPr id="11" name="Picture 10">
            <a:extLst>
              <a:ext uri="{FF2B5EF4-FFF2-40B4-BE49-F238E27FC236}">
                <a16:creationId xmlns:a16="http://schemas.microsoft.com/office/drawing/2014/main" id="{34D0D793-5629-F77A-6AB5-B06DE8BE4C9A}"/>
              </a:ext>
            </a:extLst>
          </p:cNvPr>
          <p:cNvPicPr>
            <a:picLocks noChangeAspect="1"/>
          </p:cNvPicPr>
          <p:nvPr/>
        </p:nvPicPr>
        <p:blipFill>
          <a:blip r:embed="rId3"/>
          <a:stretch>
            <a:fillRect/>
          </a:stretch>
        </p:blipFill>
        <p:spPr>
          <a:xfrm>
            <a:off x="6149008" y="2491306"/>
            <a:ext cx="6003235" cy="3313848"/>
          </a:xfrm>
          <a:prstGeom prst="rect">
            <a:avLst/>
          </a:prstGeom>
        </p:spPr>
      </p:pic>
      <p:sp>
        <p:nvSpPr>
          <p:cNvPr id="12" name="Content Placeholder 2">
            <a:extLst>
              <a:ext uri="{FF2B5EF4-FFF2-40B4-BE49-F238E27FC236}">
                <a16:creationId xmlns:a16="http://schemas.microsoft.com/office/drawing/2014/main" id="{54F5525B-58C4-CFD7-FB52-2C6ABBC150D5}"/>
              </a:ext>
            </a:extLst>
          </p:cNvPr>
          <p:cNvSpPr txBox="1">
            <a:spLocks/>
          </p:cNvSpPr>
          <p:nvPr/>
        </p:nvSpPr>
        <p:spPr>
          <a:xfrm>
            <a:off x="473388" y="5838444"/>
            <a:ext cx="5212818" cy="7027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none"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US" dirty="0"/>
              <a:t>Previous platforms used NLCD Open Space and Low Development surrogate</a:t>
            </a:r>
          </a:p>
          <a:p>
            <a:endParaRPr lang="en-US" dirty="0"/>
          </a:p>
        </p:txBody>
      </p:sp>
      <p:sp>
        <p:nvSpPr>
          <p:cNvPr id="13" name="Content Placeholder 2">
            <a:extLst>
              <a:ext uri="{FF2B5EF4-FFF2-40B4-BE49-F238E27FC236}">
                <a16:creationId xmlns:a16="http://schemas.microsoft.com/office/drawing/2014/main" id="{3DB8A35D-8C5F-0405-BD73-B4238DCC2BA0}"/>
              </a:ext>
            </a:extLst>
          </p:cNvPr>
          <p:cNvSpPr txBox="1">
            <a:spLocks/>
          </p:cNvSpPr>
          <p:nvPr/>
        </p:nvSpPr>
        <p:spPr>
          <a:xfrm>
            <a:off x="6505794" y="5805154"/>
            <a:ext cx="5212818" cy="7027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none"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US" dirty="0"/>
              <a:t>New surrogate uses lines/roads with unpaved surface types</a:t>
            </a:r>
          </a:p>
          <a:p>
            <a:endParaRPr lang="en-US" dirty="0"/>
          </a:p>
        </p:txBody>
      </p:sp>
      <p:pic>
        <p:nvPicPr>
          <p:cNvPr id="7" name="Picture 6">
            <a:extLst>
              <a:ext uri="{FF2B5EF4-FFF2-40B4-BE49-F238E27FC236}">
                <a16:creationId xmlns:a16="http://schemas.microsoft.com/office/drawing/2014/main" id="{A5D34720-54C0-F174-3CE9-391C1FBCB75C}"/>
              </a:ext>
            </a:extLst>
          </p:cNvPr>
          <p:cNvPicPr>
            <a:picLocks noChangeAspect="1"/>
          </p:cNvPicPr>
          <p:nvPr/>
        </p:nvPicPr>
        <p:blipFill>
          <a:blip r:embed="rId4"/>
          <a:stretch>
            <a:fillRect/>
          </a:stretch>
        </p:blipFill>
        <p:spPr>
          <a:xfrm>
            <a:off x="92765" y="2332567"/>
            <a:ext cx="6274413" cy="3463541"/>
          </a:xfrm>
          <a:prstGeom prst="rect">
            <a:avLst/>
          </a:prstGeom>
        </p:spPr>
      </p:pic>
    </p:spTree>
    <p:extLst>
      <p:ext uri="{BB962C8B-B14F-4D97-AF65-F5344CB8AC3E}">
        <p14:creationId xmlns:p14="http://schemas.microsoft.com/office/powerpoint/2010/main" val="2554870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E73B-67AB-4F46-A04A-E53EEA4226C5}"/>
              </a:ext>
            </a:extLst>
          </p:cNvPr>
          <p:cNvSpPr>
            <a:spLocks noGrp="1"/>
          </p:cNvSpPr>
          <p:nvPr>
            <p:ph type="title"/>
          </p:nvPr>
        </p:nvSpPr>
        <p:spPr>
          <a:xfrm>
            <a:off x="736299" y="684485"/>
            <a:ext cx="10364451" cy="1048918"/>
          </a:xfrm>
        </p:spPr>
        <p:txBody>
          <a:bodyPr>
            <a:noAutofit/>
          </a:bodyPr>
          <a:lstStyle/>
          <a:p>
            <a:r>
              <a:rPr lang="en-US" sz="3200" dirty="0"/>
              <a:t>2020 fugitive dust emissions by surrogate (CONUS 12km)</a:t>
            </a:r>
          </a:p>
        </p:txBody>
      </p:sp>
      <p:graphicFrame>
        <p:nvGraphicFramePr>
          <p:cNvPr id="5" name="Content Placeholder 4">
            <a:extLst>
              <a:ext uri="{FF2B5EF4-FFF2-40B4-BE49-F238E27FC236}">
                <a16:creationId xmlns:a16="http://schemas.microsoft.com/office/drawing/2014/main" id="{28A13454-F37B-4B8C-9C8E-FD70A5F9D351}"/>
              </a:ext>
            </a:extLst>
          </p:cNvPr>
          <p:cNvGraphicFramePr>
            <a:graphicFrameLocks noGrp="1"/>
          </p:cNvGraphicFramePr>
          <p:nvPr>
            <p:ph idx="1"/>
          </p:nvPr>
        </p:nvGraphicFramePr>
        <p:xfrm>
          <a:off x="804329" y="1733403"/>
          <a:ext cx="9996096" cy="4649281"/>
        </p:xfrm>
        <a:graphic>
          <a:graphicData uri="http://schemas.openxmlformats.org/drawingml/2006/table">
            <a:tbl>
              <a:tblPr firstRow="1" firstCol="1" bandRow="1">
                <a:tableStyleId>{5C22544A-7EE6-4342-B048-85BDC9FD1C3A}</a:tableStyleId>
              </a:tblPr>
              <a:tblGrid>
                <a:gridCol w="660950">
                  <a:extLst>
                    <a:ext uri="{9D8B030D-6E8A-4147-A177-3AD203B41FA5}">
                      <a16:colId xmlns:a16="http://schemas.microsoft.com/office/drawing/2014/main" val="1687090160"/>
                    </a:ext>
                  </a:extLst>
                </a:gridCol>
                <a:gridCol w="3823024">
                  <a:extLst>
                    <a:ext uri="{9D8B030D-6E8A-4147-A177-3AD203B41FA5}">
                      <a16:colId xmlns:a16="http://schemas.microsoft.com/office/drawing/2014/main" val="4039836961"/>
                    </a:ext>
                  </a:extLst>
                </a:gridCol>
                <a:gridCol w="1133059">
                  <a:extLst>
                    <a:ext uri="{9D8B030D-6E8A-4147-A177-3AD203B41FA5}">
                      <a16:colId xmlns:a16="http://schemas.microsoft.com/office/drawing/2014/main" val="3906226439"/>
                    </a:ext>
                  </a:extLst>
                </a:gridCol>
                <a:gridCol w="1133059">
                  <a:extLst>
                    <a:ext uri="{9D8B030D-6E8A-4147-A177-3AD203B41FA5}">
                      <a16:colId xmlns:a16="http://schemas.microsoft.com/office/drawing/2014/main" val="3303742220"/>
                    </a:ext>
                  </a:extLst>
                </a:gridCol>
                <a:gridCol w="1099487">
                  <a:extLst>
                    <a:ext uri="{9D8B030D-6E8A-4147-A177-3AD203B41FA5}">
                      <a16:colId xmlns:a16="http://schemas.microsoft.com/office/drawing/2014/main" val="3786933127"/>
                    </a:ext>
                  </a:extLst>
                </a:gridCol>
                <a:gridCol w="1013458">
                  <a:extLst>
                    <a:ext uri="{9D8B030D-6E8A-4147-A177-3AD203B41FA5}">
                      <a16:colId xmlns:a16="http://schemas.microsoft.com/office/drawing/2014/main" val="775632115"/>
                    </a:ext>
                  </a:extLst>
                </a:gridCol>
                <a:gridCol w="1133059">
                  <a:extLst>
                    <a:ext uri="{9D8B030D-6E8A-4147-A177-3AD203B41FA5}">
                      <a16:colId xmlns:a16="http://schemas.microsoft.com/office/drawing/2014/main" val="885242426"/>
                    </a:ext>
                  </a:extLst>
                </a:gridCol>
              </a:tblGrid>
              <a:tr h="357637">
                <a:tc>
                  <a:txBody>
                    <a:bodyPr/>
                    <a:lstStyle/>
                    <a:p>
                      <a:pPr marL="0" marR="0">
                        <a:spcBef>
                          <a:spcPts val="0"/>
                        </a:spcBef>
                        <a:spcAft>
                          <a:spcPts val="0"/>
                        </a:spcAft>
                      </a:pPr>
                      <a:r>
                        <a:rPr lang="en-US" sz="1800" dirty="0">
                          <a:effectLst/>
                        </a:rPr>
                        <a:t>ID</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Description</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 NH3 </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 NOX </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 PM2_5 </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 SO2 </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 VOC</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3524708498"/>
                  </a:ext>
                </a:extLst>
              </a:tr>
              <a:tr h="357637">
                <a:tc>
                  <a:txBody>
                    <a:bodyPr/>
                    <a:lstStyle/>
                    <a:p>
                      <a:pPr marL="0" marR="0" algn="r">
                        <a:spcBef>
                          <a:spcPts val="0"/>
                        </a:spcBef>
                        <a:spcAft>
                          <a:spcPts val="0"/>
                        </a:spcAft>
                      </a:pPr>
                      <a:r>
                        <a:rPr lang="en-US" sz="1800" dirty="0">
                          <a:effectLst/>
                        </a:rPr>
                        <a:t>240</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Total Road Miles</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333,425</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34567917"/>
                  </a:ext>
                </a:extLst>
              </a:tr>
              <a:tr h="357637">
                <a:tc>
                  <a:txBody>
                    <a:bodyPr/>
                    <a:lstStyle/>
                    <a:p>
                      <a:pPr marL="0" marR="0" algn="r">
                        <a:spcBef>
                          <a:spcPts val="0"/>
                        </a:spcBef>
                        <a:spcAft>
                          <a:spcPts val="0"/>
                        </a:spcAft>
                      </a:pPr>
                      <a:r>
                        <a:rPr lang="en-US" sz="1800" dirty="0">
                          <a:effectLst/>
                        </a:rPr>
                        <a:t>306</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NLCD Med + High</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41,167</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33113547"/>
                  </a:ext>
                </a:extLst>
              </a:tr>
              <a:tr h="357637">
                <a:tc>
                  <a:txBody>
                    <a:bodyPr/>
                    <a:lstStyle/>
                    <a:p>
                      <a:pPr marL="0" marR="0" algn="r">
                        <a:spcBef>
                          <a:spcPts val="0"/>
                        </a:spcBef>
                        <a:spcAft>
                          <a:spcPts val="0"/>
                        </a:spcAft>
                      </a:pPr>
                      <a:r>
                        <a:rPr lang="en-US" sz="1800" dirty="0">
                          <a:effectLst/>
                        </a:rPr>
                        <a:t>308</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NLCD Low + Med + High</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122,726</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56812965"/>
                  </a:ext>
                </a:extLst>
              </a:tr>
              <a:tr h="357637">
                <a:tc>
                  <a:txBody>
                    <a:bodyPr/>
                    <a:lstStyle/>
                    <a:p>
                      <a:pPr marL="0" marR="0" algn="r">
                        <a:spcBef>
                          <a:spcPts val="0"/>
                        </a:spcBef>
                        <a:spcAft>
                          <a:spcPts val="0"/>
                        </a:spcAft>
                      </a:pPr>
                      <a:r>
                        <a:rPr lang="en-US" sz="1800" dirty="0">
                          <a:effectLst/>
                        </a:rPr>
                        <a:t>310</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NLCD Total Agriculture</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502,702</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82334086"/>
                  </a:ext>
                </a:extLst>
              </a:tr>
              <a:tr h="357637">
                <a:tc>
                  <a:txBody>
                    <a:bodyPr/>
                    <a:lstStyle/>
                    <a:p>
                      <a:pPr marL="0" marR="0" algn="r">
                        <a:spcBef>
                          <a:spcPts val="0"/>
                        </a:spcBef>
                        <a:spcAft>
                          <a:spcPts val="0"/>
                        </a:spcAft>
                      </a:pPr>
                      <a:r>
                        <a:rPr lang="en-US" sz="1800" dirty="0">
                          <a:effectLst/>
                        </a:rPr>
                        <a:t>861</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Sand and Gravel Mines</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271</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88698006"/>
                  </a:ext>
                </a:extLst>
              </a:tr>
              <a:tr h="357637">
                <a:tc>
                  <a:txBody>
                    <a:bodyPr/>
                    <a:lstStyle/>
                    <a:p>
                      <a:pPr marL="0" marR="0" algn="r">
                        <a:spcBef>
                          <a:spcPts val="0"/>
                        </a:spcBef>
                        <a:spcAft>
                          <a:spcPts val="0"/>
                        </a:spcAft>
                      </a:pPr>
                      <a:r>
                        <a:rPr lang="en-US" sz="1800" dirty="0">
                          <a:effectLst/>
                        </a:rPr>
                        <a:t>863</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Crushed Stone Mines</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291</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48097516"/>
                  </a:ext>
                </a:extLst>
              </a:tr>
              <a:tr h="357637">
                <a:tc>
                  <a:txBody>
                    <a:bodyPr/>
                    <a:lstStyle/>
                    <a:p>
                      <a:pPr marL="0" marR="0" algn="r">
                        <a:spcBef>
                          <a:spcPts val="0"/>
                        </a:spcBef>
                        <a:spcAft>
                          <a:spcPts val="0"/>
                        </a:spcAft>
                      </a:pPr>
                      <a:r>
                        <a:rPr lang="en-US" sz="1800" dirty="0">
                          <a:effectLst/>
                        </a:rPr>
                        <a:t>902</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OSM Unpaved Roads</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960,028</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63942113"/>
                  </a:ext>
                </a:extLst>
              </a:tr>
              <a:tr h="357637">
                <a:tc>
                  <a:txBody>
                    <a:bodyPr/>
                    <a:lstStyle/>
                    <a:p>
                      <a:pPr marL="0" marR="0" algn="r">
                        <a:spcBef>
                          <a:spcPts val="0"/>
                        </a:spcBef>
                        <a:spcAft>
                          <a:spcPts val="0"/>
                        </a:spcAft>
                      </a:pPr>
                      <a:r>
                        <a:rPr lang="en-US" sz="1800" dirty="0">
                          <a:effectLst/>
                        </a:rPr>
                        <a:t>4012</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NPDES 2020 Beef Cattle</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191,878</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94370839"/>
                  </a:ext>
                </a:extLst>
              </a:tr>
              <a:tr h="357637">
                <a:tc>
                  <a:txBody>
                    <a:bodyPr/>
                    <a:lstStyle/>
                    <a:p>
                      <a:pPr marL="0" marR="0" algn="r">
                        <a:spcBef>
                          <a:spcPts val="0"/>
                        </a:spcBef>
                        <a:spcAft>
                          <a:spcPts val="0"/>
                        </a:spcAft>
                      </a:pPr>
                      <a:r>
                        <a:rPr lang="en-US" sz="1800" dirty="0">
                          <a:effectLst/>
                        </a:rPr>
                        <a:t>4013</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NPDES 2020 Dairy Cattle</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15,033</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04195675"/>
                  </a:ext>
                </a:extLst>
              </a:tr>
              <a:tr h="357637">
                <a:tc>
                  <a:txBody>
                    <a:bodyPr/>
                    <a:lstStyle/>
                    <a:p>
                      <a:pPr marL="0" marR="0" algn="r">
                        <a:spcBef>
                          <a:spcPts val="0"/>
                        </a:spcBef>
                        <a:spcAft>
                          <a:spcPts val="0"/>
                        </a:spcAft>
                      </a:pPr>
                      <a:r>
                        <a:rPr lang="en-US" sz="1800" dirty="0">
                          <a:effectLst/>
                        </a:rPr>
                        <a:t>4021</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NPDES 2020 Swine</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658</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11709386"/>
                  </a:ext>
                </a:extLst>
              </a:tr>
              <a:tr h="357637">
                <a:tc>
                  <a:txBody>
                    <a:bodyPr/>
                    <a:lstStyle/>
                    <a:p>
                      <a:pPr marL="0" marR="0" algn="r">
                        <a:spcBef>
                          <a:spcPts val="0"/>
                        </a:spcBef>
                        <a:spcAft>
                          <a:spcPts val="0"/>
                        </a:spcAft>
                      </a:pPr>
                      <a:r>
                        <a:rPr lang="en-US" sz="1800" dirty="0">
                          <a:effectLst/>
                        </a:rPr>
                        <a:t>4031</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NPDES 2020 Chicken</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5,069</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29681313"/>
                  </a:ext>
                </a:extLst>
              </a:tr>
              <a:tr h="357637">
                <a:tc>
                  <a:txBody>
                    <a:bodyPr/>
                    <a:lstStyle/>
                    <a:p>
                      <a:pPr marL="0" marR="0" algn="r">
                        <a:spcBef>
                          <a:spcPts val="0"/>
                        </a:spcBef>
                        <a:spcAft>
                          <a:spcPts val="0"/>
                        </a:spcAft>
                      </a:pPr>
                      <a:r>
                        <a:rPr lang="en-US" sz="1800" dirty="0">
                          <a:effectLst/>
                        </a:rPr>
                        <a:t>4071</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1800" dirty="0">
                          <a:effectLst/>
                        </a:rPr>
                        <a:t>NPDES 2020 Turkey</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1,959</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0</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41263188"/>
                  </a:ext>
                </a:extLst>
              </a:tr>
            </a:tbl>
          </a:graphicData>
        </a:graphic>
      </p:graphicFrame>
      <p:sp>
        <p:nvSpPr>
          <p:cNvPr id="4" name="Slide Number Placeholder 3">
            <a:extLst>
              <a:ext uri="{FF2B5EF4-FFF2-40B4-BE49-F238E27FC236}">
                <a16:creationId xmlns:a16="http://schemas.microsoft.com/office/drawing/2014/main" id="{D1C21C25-C585-4A98-8868-8AC9D54C4E5C}"/>
              </a:ext>
            </a:extLst>
          </p:cNvPr>
          <p:cNvSpPr>
            <a:spLocks noGrp="1"/>
          </p:cNvSpPr>
          <p:nvPr>
            <p:ph type="sldNum" sz="quarter" idx="12"/>
          </p:nvPr>
        </p:nvSpPr>
        <p:spPr/>
        <p:txBody>
          <a:bodyPr/>
          <a:lstStyle/>
          <a:p>
            <a:fld id="{629637A9-119A-49DA-BD12-AAC58B377D80}" type="slidenum">
              <a:rPr lang="en-US" smtClean="0"/>
              <a:pPr/>
              <a:t>24</a:t>
            </a:fld>
            <a:endParaRPr lang="en-US" dirty="0"/>
          </a:p>
        </p:txBody>
      </p:sp>
    </p:spTree>
    <p:extLst>
      <p:ext uri="{BB962C8B-B14F-4D97-AF65-F5344CB8AC3E}">
        <p14:creationId xmlns:p14="http://schemas.microsoft.com/office/powerpoint/2010/main" val="3839373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AA3EC-B605-44BD-A12A-EDD0878DE842}"/>
              </a:ext>
            </a:extLst>
          </p:cNvPr>
          <p:cNvSpPr>
            <a:spLocks noGrp="1"/>
          </p:cNvSpPr>
          <p:nvPr>
            <p:ph type="title"/>
          </p:nvPr>
        </p:nvSpPr>
        <p:spPr>
          <a:xfrm>
            <a:off x="322753" y="285221"/>
            <a:ext cx="5437967" cy="1596177"/>
          </a:xfrm>
        </p:spPr>
        <p:txBody>
          <a:bodyPr>
            <a:normAutofit/>
          </a:bodyPr>
          <a:lstStyle/>
          <a:p>
            <a:r>
              <a:rPr lang="en-US" sz="3600" dirty="0"/>
              <a:t>American Community </a:t>
            </a:r>
            <a:br>
              <a:rPr lang="en-US" sz="3600" dirty="0"/>
            </a:br>
            <a:r>
              <a:rPr lang="en-US" sz="3600" dirty="0"/>
              <a:t>Survey (ACS) Surrogates</a:t>
            </a:r>
          </a:p>
        </p:txBody>
      </p:sp>
      <p:sp>
        <p:nvSpPr>
          <p:cNvPr id="3" name="Content Placeholder 2">
            <a:extLst>
              <a:ext uri="{FF2B5EF4-FFF2-40B4-BE49-F238E27FC236}">
                <a16:creationId xmlns:a16="http://schemas.microsoft.com/office/drawing/2014/main" id="{249C3EA2-BF4B-6B8A-2B11-003493E540F4}"/>
              </a:ext>
            </a:extLst>
          </p:cNvPr>
          <p:cNvSpPr>
            <a:spLocks noGrp="1"/>
          </p:cNvSpPr>
          <p:nvPr>
            <p:ph idx="1"/>
          </p:nvPr>
        </p:nvSpPr>
        <p:spPr>
          <a:xfrm>
            <a:off x="698620" y="1787255"/>
            <a:ext cx="4842046" cy="4410345"/>
          </a:xfrm>
        </p:spPr>
        <p:txBody>
          <a:bodyPr>
            <a:normAutofit/>
          </a:bodyPr>
          <a:lstStyle/>
          <a:p>
            <a:r>
              <a:rPr lang="en-US" sz="2400" dirty="0"/>
              <a:t>2020 release of 5-year data</a:t>
            </a:r>
          </a:p>
          <a:p>
            <a:r>
              <a:rPr lang="en-US" sz="2400" dirty="0"/>
              <a:t>Data by census block group</a:t>
            </a:r>
          </a:p>
          <a:p>
            <a:r>
              <a:rPr lang="en-US" sz="2400" dirty="0"/>
              <a:t>Population, housing, primary home heating</a:t>
            </a:r>
          </a:p>
          <a:p>
            <a:r>
              <a:rPr lang="en-US" sz="2400" dirty="0"/>
              <a:t>Detached homes and single/dual units</a:t>
            </a:r>
          </a:p>
          <a:p>
            <a:pPr lvl="1"/>
            <a:r>
              <a:rPr lang="en-US" sz="2200" dirty="0"/>
              <a:t>New and can be used for residential wood combustion sources</a:t>
            </a:r>
          </a:p>
        </p:txBody>
      </p:sp>
      <p:sp>
        <p:nvSpPr>
          <p:cNvPr id="4" name="Slide Number Placeholder 3">
            <a:extLst>
              <a:ext uri="{FF2B5EF4-FFF2-40B4-BE49-F238E27FC236}">
                <a16:creationId xmlns:a16="http://schemas.microsoft.com/office/drawing/2014/main" id="{F4AD341E-A993-841F-909B-7464407541E8}"/>
              </a:ext>
            </a:extLst>
          </p:cNvPr>
          <p:cNvSpPr>
            <a:spLocks noGrp="1"/>
          </p:cNvSpPr>
          <p:nvPr>
            <p:ph type="sldNum" sz="quarter" idx="12"/>
          </p:nvPr>
        </p:nvSpPr>
        <p:spPr/>
        <p:txBody>
          <a:bodyPr/>
          <a:lstStyle/>
          <a:p>
            <a:fld id="{629637A9-119A-49DA-BD12-AAC58B377D80}" type="slidenum">
              <a:rPr lang="en-US" smtClean="0"/>
              <a:pPr/>
              <a:t>25</a:t>
            </a:fld>
            <a:endParaRPr lang="en-US" dirty="0"/>
          </a:p>
        </p:txBody>
      </p:sp>
      <p:pic>
        <p:nvPicPr>
          <p:cNvPr id="6" name="Picture 5">
            <a:extLst>
              <a:ext uri="{FF2B5EF4-FFF2-40B4-BE49-F238E27FC236}">
                <a16:creationId xmlns:a16="http://schemas.microsoft.com/office/drawing/2014/main" id="{0719C615-F83B-FBF0-6E4A-3FF359F5A36D}"/>
              </a:ext>
            </a:extLst>
          </p:cNvPr>
          <p:cNvPicPr>
            <a:picLocks noChangeAspect="1"/>
          </p:cNvPicPr>
          <p:nvPr/>
        </p:nvPicPr>
        <p:blipFill>
          <a:blip r:embed="rId3"/>
          <a:stretch>
            <a:fillRect/>
          </a:stretch>
        </p:blipFill>
        <p:spPr>
          <a:xfrm>
            <a:off x="5945393" y="265219"/>
            <a:ext cx="5683354" cy="3163781"/>
          </a:xfrm>
          <a:prstGeom prst="rect">
            <a:avLst/>
          </a:prstGeom>
        </p:spPr>
      </p:pic>
      <p:pic>
        <p:nvPicPr>
          <p:cNvPr id="8" name="Picture 7">
            <a:extLst>
              <a:ext uri="{FF2B5EF4-FFF2-40B4-BE49-F238E27FC236}">
                <a16:creationId xmlns:a16="http://schemas.microsoft.com/office/drawing/2014/main" id="{FBBF8CBD-7CA0-95AE-DDD5-834ED35871E2}"/>
              </a:ext>
            </a:extLst>
          </p:cNvPr>
          <p:cNvPicPr>
            <a:picLocks noChangeAspect="1"/>
          </p:cNvPicPr>
          <p:nvPr/>
        </p:nvPicPr>
        <p:blipFill>
          <a:blip r:embed="rId4"/>
          <a:stretch>
            <a:fillRect/>
          </a:stretch>
        </p:blipFill>
        <p:spPr>
          <a:xfrm>
            <a:off x="5945393" y="3487210"/>
            <a:ext cx="5683354" cy="3163781"/>
          </a:xfrm>
          <a:prstGeom prst="rect">
            <a:avLst/>
          </a:prstGeom>
        </p:spPr>
      </p:pic>
    </p:spTree>
    <p:extLst>
      <p:ext uri="{BB962C8B-B14F-4D97-AF65-F5344CB8AC3E}">
        <p14:creationId xmlns:p14="http://schemas.microsoft.com/office/powerpoint/2010/main" val="2979842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9205-7846-4627-A83D-581785828BE6}"/>
              </a:ext>
            </a:extLst>
          </p:cNvPr>
          <p:cNvSpPr>
            <a:spLocks noGrp="1"/>
          </p:cNvSpPr>
          <p:nvPr>
            <p:ph type="title"/>
          </p:nvPr>
        </p:nvSpPr>
        <p:spPr>
          <a:xfrm>
            <a:off x="393953" y="152452"/>
            <a:ext cx="10364451" cy="882866"/>
          </a:xfrm>
        </p:spPr>
        <p:txBody>
          <a:bodyPr/>
          <a:lstStyle/>
          <a:p>
            <a:r>
              <a:rPr lang="en-US" dirty="0"/>
              <a:t>Onroad Surrogate updates</a:t>
            </a:r>
          </a:p>
        </p:txBody>
      </p:sp>
      <p:sp>
        <p:nvSpPr>
          <p:cNvPr id="3" name="Content Placeholder 2">
            <a:extLst>
              <a:ext uri="{FF2B5EF4-FFF2-40B4-BE49-F238E27FC236}">
                <a16:creationId xmlns:a16="http://schemas.microsoft.com/office/drawing/2014/main" id="{8D02730D-056C-48BA-A8DC-2E41E2147830}"/>
              </a:ext>
            </a:extLst>
          </p:cNvPr>
          <p:cNvSpPr>
            <a:spLocks noGrp="1"/>
          </p:cNvSpPr>
          <p:nvPr>
            <p:ph idx="1"/>
          </p:nvPr>
        </p:nvSpPr>
        <p:spPr>
          <a:xfrm>
            <a:off x="443128" y="2265839"/>
            <a:ext cx="4213932" cy="3495825"/>
          </a:xfrm>
        </p:spPr>
        <p:txBody>
          <a:bodyPr>
            <a:normAutofit/>
          </a:bodyPr>
          <a:lstStyle/>
          <a:p>
            <a:r>
              <a:rPr lang="en-US" sz="2400" dirty="0"/>
              <a:t>Onroad uses updated surrogates from the new NLCD</a:t>
            </a:r>
          </a:p>
          <a:p>
            <a:r>
              <a:rPr lang="en-US" sz="2400" dirty="0"/>
              <a:t>Shifts in emissions are noticeable in areas where suburbs are growing</a:t>
            </a:r>
          </a:p>
          <a:p>
            <a:pPr lvl="1"/>
            <a:r>
              <a:rPr lang="en-US" sz="2200" dirty="0"/>
              <a:t>More VOC is spatially allocated with NLCD than for NOx (which uses more AADT)</a:t>
            </a:r>
          </a:p>
        </p:txBody>
      </p:sp>
      <p:sp>
        <p:nvSpPr>
          <p:cNvPr id="4" name="Slide Number Placeholder 3">
            <a:extLst>
              <a:ext uri="{FF2B5EF4-FFF2-40B4-BE49-F238E27FC236}">
                <a16:creationId xmlns:a16="http://schemas.microsoft.com/office/drawing/2014/main" id="{BDDB8C54-A9AD-4EAE-A4F3-A6321B62324F}"/>
              </a:ext>
            </a:extLst>
          </p:cNvPr>
          <p:cNvSpPr>
            <a:spLocks noGrp="1"/>
          </p:cNvSpPr>
          <p:nvPr>
            <p:ph type="sldNum" sz="quarter" idx="12"/>
          </p:nvPr>
        </p:nvSpPr>
        <p:spPr/>
        <p:txBody>
          <a:bodyPr/>
          <a:lstStyle/>
          <a:p>
            <a:fld id="{629637A9-119A-49DA-BD12-AAC58B377D80}" type="slidenum">
              <a:rPr lang="en-US" smtClean="0"/>
              <a:pPr/>
              <a:t>26</a:t>
            </a:fld>
            <a:endParaRPr lang="en-US" dirty="0"/>
          </a:p>
        </p:txBody>
      </p:sp>
      <p:pic>
        <p:nvPicPr>
          <p:cNvPr id="8" name="Picture 7">
            <a:extLst>
              <a:ext uri="{FF2B5EF4-FFF2-40B4-BE49-F238E27FC236}">
                <a16:creationId xmlns:a16="http://schemas.microsoft.com/office/drawing/2014/main" id="{B925F9A2-951B-4277-BAF9-34BAE34CE8CD}"/>
              </a:ext>
            </a:extLst>
          </p:cNvPr>
          <p:cNvPicPr>
            <a:picLocks noChangeAspect="1"/>
          </p:cNvPicPr>
          <p:nvPr/>
        </p:nvPicPr>
        <p:blipFill>
          <a:blip r:embed="rId3"/>
          <a:stretch>
            <a:fillRect/>
          </a:stretch>
        </p:blipFill>
        <p:spPr>
          <a:xfrm>
            <a:off x="4778968" y="4054093"/>
            <a:ext cx="6725589" cy="2734057"/>
          </a:xfrm>
          <a:prstGeom prst="rect">
            <a:avLst/>
          </a:prstGeom>
        </p:spPr>
      </p:pic>
      <p:pic>
        <p:nvPicPr>
          <p:cNvPr id="10" name="Picture 9">
            <a:extLst>
              <a:ext uri="{FF2B5EF4-FFF2-40B4-BE49-F238E27FC236}">
                <a16:creationId xmlns:a16="http://schemas.microsoft.com/office/drawing/2014/main" id="{8B902C1A-719C-41D6-90DD-4287EC5257D9}"/>
              </a:ext>
            </a:extLst>
          </p:cNvPr>
          <p:cNvPicPr>
            <a:picLocks noChangeAspect="1"/>
          </p:cNvPicPr>
          <p:nvPr/>
        </p:nvPicPr>
        <p:blipFill>
          <a:blip r:embed="rId4"/>
          <a:stretch>
            <a:fillRect/>
          </a:stretch>
        </p:blipFill>
        <p:spPr>
          <a:xfrm>
            <a:off x="11374321" y="4013752"/>
            <a:ext cx="649551" cy="2844248"/>
          </a:xfrm>
          <a:prstGeom prst="rect">
            <a:avLst/>
          </a:prstGeom>
        </p:spPr>
      </p:pic>
      <p:pic>
        <p:nvPicPr>
          <p:cNvPr id="12" name="Picture 11">
            <a:extLst>
              <a:ext uri="{FF2B5EF4-FFF2-40B4-BE49-F238E27FC236}">
                <a16:creationId xmlns:a16="http://schemas.microsoft.com/office/drawing/2014/main" id="{3B76A9AD-3510-49AB-8869-BAB7E2D44204}"/>
              </a:ext>
            </a:extLst>
          </p:cNvPr>
          <p:cNvPicPr>
            <a:picLocks noChangeAspect="1"/>
          </p:cNvPicPr>
          <p:nvPr/>
        </p:nvPicPr>
        <p:blipFill>
          <a:blip r:embed="rId5"/>
          <a:stretch>
            <a:fillRect/>
          </a:stretch>
        </p:blipFill>
        <p:spPr>
          <a:xfrm>
            <a:off x="4834513" y="1178938"/>
            <a:ext cx="6573167" cy="2781688"/>
          </a:xfrm>
          <a:prstGeom prst="rect">
            <a:avLst/>
          </a:prstGeom>
        </p:spPr>
      </p:pic>
      <p:pic>
        <p:nvPicPr>
          <p:cNvPr id="14" name="Picture 13">
            <a:extLst>
              <a:ext uri="{FF2B5EF4-FFF2-40B4-BE49-F238E27FC236}">
                <a16:creationId xmlns:a16="http://schemas.microsoft.com/office/drawing/2014/main" id="{9868037B-37B3-4BA9-91ED-8DE47BD44C00}"/>
              </a:ext>
            </a:extLst>
          </p:cNvPr>
          <p:cNvPicPr>
            <a:picLocks noChangeAspect="1"/>
          </p:cNvPicPr>
          <p:nvPr/>
        </p:nvPicPr>
        <p:blipFill>
          <a:blip r:embed="rId6"/>
          <a:stretch>
            <a:fillRect/>
          </a:stretch>
        </p:blipFill>
        <p:spPr>
          <a:xfrm>
            <a:off x="11407680" y="1058126"/>
            <a:ext cx="582832" cy="2922670"/>
          </a:xfrm>
          <a:prstGeom prst="rect">
            <a:avLst/>
          </a:prstGeom>
        </p:spPr>
      </p:pic>
      <p:sp>
        <p:nvSpPr>
          <p:cNvPr id="15" name="TextBox 14">
            <a:extLst>
              <a:ext uri="{FF2B5EF4-FFF2-40B4-BE49-F238E27FC236}">
                <a16:creationId xmlns:a16="http://schemas.microsoft.com/office/drawing/2014/main" id="{732A9DF1-40E2-4E21-85FD-83F8CA82A8F1}"/>
              </a:ext>
            </a:extLst>
          </p:cNvPr>
          <p:cNvSpPr txBox="1"/>
          <p:nvPr/>
        </p:nvSpPr>
        <p:spPr>
          <a:xfrm>
            <a:off x="4787021" y="1178938"/>
            <a:ext cx="6620659" cy="523220"/>
          </a:xfrm>
          <a:prstGeom prst="rect">
            <a:avLst/>
          </a:prstGeom>
          <a:noFill/>
        </p:spPr>
        <p:txBody>
          <a:bodyPr wrap="none" rtlCol="0">
            <a:spAutoFit/>
          </a:bodyPr>
          <a:lstStyle/>
          <a:p>
            <a:r>
              <a:rPr lang="en-US" sz="2800" b="1" dirty="0"/>
              <a:t>2019 NOx at 4km with new-old surrogates</a:t>
            </a:r>
          </a:p>
        </p:txBody>
      </p:sp>
      <p:sp>
        <p:nvSpPr>
          <p:cNvPr id="16" name="TextBox 15">
            <a:extLst>
              <a:ext uri="{FF2B5EF4-FFF2-40B4-BE49-F238E27FC236}">
                <a16:creationId xmlns:a16="http://schemas.microsoft.com/office/drawing/2014/main" id="{1E4F6FEE-CB7C-410B-A3E5-EA9B61F4160D}"/>
              </a:ext>
            </a:extLst>
          </p:cNvPr>
          <p:cNvSpPr txBox="1"/>
          <p:nvPr/>
        </p:nvSpPr>
        <p:spPr>
          <a:xfrm>
            <a:off x="4816120" y="4069364"/>
            <a:ext cx="6609951" cy="523220"/>
          </a:xfrm>
          <a:prstGeom prst="rect">
            <a:avLst/>
          </a:prstGeom>
          <a:noFill/>
        </p:spPr>
        <p:txBody>
          <a:bodyPr wrap="none" rtlCol="0">
            <a:spAutoFit/>
          </a:bodyPr>
          <a:lstStyle/>
          <a:p>
            <a:r>
              <a:rPr lang="en-US" sz="2800" b="1" dirty="0"/>
              <a:t>2019 VOC at 4km with new-old surrogates</a:t>
            </a:r>
          </a:p>
        </p:txBody>
      </p:sp>
    </p:spTree>
    <p:extLst>
      <p:ext uri="{BB962C8B-B14F-4D97-AF65-F5344CB8AC3E}">
        <p14:creationId xmlns:p14="http://schemas.microsoft.com/office/powerpoint/2010/main" val="2175101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561F-583E-4A95-8B78-53EBFEA5EB55}"/>
              </a:ext>
            </a:extLst>
          </p:cNvPr>
          <p:cNvSpPr>
            <a:spLocks noGrp="1"/>
          </p:cNvSpPr>
          <p:nvPr>
            <p:ph type="title"/>
          </p:nvPr>
        </p:nvSpPr>
        <p:spPr>
          <a:xfrm>
            <a:off x="913775" y="618517"/>
            <a:ext cx="9940691" cy="715431"/>
          </a:xfrm>
        </p:spPr>
        <p:txBody>
          <a:bodyPr/>
          <a:lstStyle/>
          <a:p>
            <a:r>
              <a:rPr lang="en-US" dirty="0"/>
              <a:t>2020 Onroad Emissions by Surrogate</a:t>
            </a:r>
          </a:p>
        </p:txBody>
      </p:sp>
      <p:graphicFrame>
        <p:nvGraphicFramePr>
          <p:cNvPr id="5" name="Content Placeholder 4">
            <a:extLst>
              <a:ext uri="{FF2B5EF4-FFF2-40B4-BE49-F238E27FC236}">
                <a16:creationId xmlns:a16="http://schemas.microsoft.com/office/drawing/2014/main" id="{7F1568F7-C386-4AF7-B427-C5D15DAC6D82}"/>
              </a:ext>
            </a:extLst>
          </p:cNvPr>
          <p:cNvGraphicFramePr>
            <a:graphicFrameLocks noGrp="1"/>
          </p:cNvGraphicFramePr>
          <p:nvPr>
            <p:ph idx="1"/>
          </p:nvPr>
        </p:nvGraphicFramePr>
        <p:xfrm>
          <a:off x="750407" y="1581372"/>
          <a:ext cx="10909925" cy="4661037"/>
        </p:xfrm>
        <a:graphic>
          <a:graphicData uri="http://schemas.openxmlformats.org/drawingml/2006/table">
            <a:tbl>
              <a:tblPr firstRow="1" firstCol="1" bandRow="1">
                <a:tableStyleId>{5C22544A-7EE6-4342-B048-85BDC9FD1C3A}</a:tableStyleId>
              </a:tblPr>
              <a:tblGrid>
                <a:gridCol w="721373">
                  <a:extLst>
                    <a:ext uri="{9D8B030D-6E8A-4147-A177-3AD203B41FA5}">
                      <a16:colId xmlns:a16="http://schemas.microsoft.com/office/drawing/2014/main" val="303860844"/>
                    </a:ext>
                  </a:extLst>
                </a:gridCol>
                <a:gridCol w="3588626">
                  <a:extLst>
                    <a:ext uri="{9D8B030D-6E8A-4147-A177-3AD203B41FA5}">
                      <a16:colId xmlns:a16="http://schemas.microsoft.com/office/drawing/2014/main" val="2853542304"/>
                    </a:ext>
                  </a:extLst>
                </a:gridCol>
                <a:gridCol w="1485977">
                  <a:extLst>
                    <a:ext uri="{9D8B030D-6E8A-4147-A177-3AD203B41FA5}">
                      <a16:colId xmlns:a16="http://schemas.microsoft.com/office/drawing/2014/main" val="522346944"/>
                    </a:ext>
                  </a:extLst>
                </a:gridCol>
                <a:gridCol w="1571200">
                  <a:extLst>
                    <a:ext uri="{9D8B030D-6E8A-4147-A177-3AD203B41FA5}">
                      <a16:colId xmlns:a16="http://schemas.microsoft.com/office/drawing/2014/main" val="3954565649"/>
                    </a:ext>
                  </a:extLst>
                </a:gridCol>
                <a:gridCol w="1200000">
                  <a:extLst>
                    <a:ext uri="{9D8B030D-6E8A-4147-A177-3AD203B41FA5}">
                      <a16:colId xmlns:a16="http://schemas.microsoft.com/office/drawing/2014/main" val="1121896539"/>
                    </a:ext>
                  </a:extLst>
                </a:gridCol>
                <a:gridCol w="1106107">
                  <a:extLst>
                    <a:ext uri="{9D8B030D-6E8A-4147-A177-3AD203B41FA5}">
                      <a16:colId xmlns:a16="http://schemas.microsoft.com/office/drawing/2014/main" val="2787862351"/>
                    </a:ext>
                  </a:extLst>
                </a:gridCol>
                <a:gridCol w="1236642">
                  <a:extLst>
                    <a:ext uri="{9D8B030D-6E8A-4147-A177-3AD203B41FA5}">
                      <a16:colId xmlns:a16="http://schemas.microsoft.com/office/drawing/2014/main" val="2698147020"/>
                    </a:ext>
                  </a:extLst>
                </a:gridCol>
              </a:tblGrid>
              <a:tr h="460927">
                <a:tc>
                  <a:txBody>
                    <a:bodyPr/>
                    <a:lstStyle/>
                    <a:p>
                      <a:pPr marL="0" marR="0">
                        <a:spcBef>
                          <a:spcPts val="0"/>
                        </a:spcBef>
                        <a:spcAft>
                          <a:spcPts val="0"/>
                        </a:spcAft>
                      </a:pPr>
                      <a:r>
                        <a:rPr lang="en-US" sz="2400" dirty="0">
                          <a:effectLst/>
                        </a:rPr>
                        <a:t>ID</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Description</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 NH3 </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 NOX </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 PM2_5 </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 SO2 </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 VOC</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477712412"/>
                  </a:ext>
                </a:extLst>
              </a:tr>
              <a:tr h="460927">
                <a:tc>
                  <a:txBody>
                    <a:bodyPr/>
                    <a:lstStyle/>
                    <a:p>
                      <a:pPr marL="0" marR="0" algn="r">
                        <a:spcBef>
                          <a:spcPts val="0"/>
                        </a:spcBef>
                        <a:spcAft>
                          <a:spcPts val="0"/>
                        </a:spcAft>
                      </a:pPr>
                      <a:r>
                        <a:rPr lang="en-US" sz="2400" dirty="0">
                          <a:effectLst/>
                        </a:rPr>
                        <a:t>205</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Extended Idle Locations</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290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33,058</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750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14</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3,717</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00450750"/>
                  </a:ext>
                </a:extLst>
              </a:tr>
              <a:tr h="460927">
                <a:tc>
                  <a:txBody>
                    <a:bodyPr/>
                    <a:lstStyle/>
                    <a:p>
                      <a:pPr marL="0" marR="0" algn="r">
                        <a:spcBef>
                          <a:spcPts val="0"/>
                        </a:spcBef>
                        <a:spcAft>
                          <a:spcPts val="0"/>
                        </a:spcAft>
                      </a:pPr>
                      <a:r>
                        <a:rPr lang="en-US" sz="2400" dirty="0">
                          <a:effectLst/>
                        </a:rPr>
                        <a:t>242</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All Restricted AADT</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29,464</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783,301</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20,867</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3,049</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103,641</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61118779"/>
                  </a:ext>
                </a:extLst>
              </a:tr>
              <a:tr h="512694">
                <a:tc>
                  <a:txBody>
                    <a:bodyPr/>
                    <a:lstStyle/>
                    <a:p>
                      <a:pPr marL="0" marR="0" algn="r">
                        <a:spcBef>
                          <a:spcPts val="0"/>
                        </a:spcBef>
                        <a:spcAft>
                          <a:spcPts val="0"/>
                        </a:spcAft>
                      </a:pPr>
                      <a:r>
                        <a:rPr lang="en-US" sz="2400" dirty="0">
                          <a:effectLst/>
                        </a:rPr>
                        <a:t>244</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All Unrestricted AADT</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54,906</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1,215,064</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45,715</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6,043</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303,973</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09050286"/>
                  </a:ext>
                </a:extLst>
              </a:tr>
              <a:tr h="460927">
                <a:tc>
                  <a:txBody>
                    <a:bodyPr/>
                    <a:lstStyle/>
                    <a:p>
                      <a:pPr marL="0" marR="0" algn="r">
                        <a:spcBef>
                          <a:spcPts val="0"/>
                        </a:spcBef>
                        <a:spcAft>
                          <a:spcPts val="0"/>
                        </a:spcAft>
                      </a:pPr>
                      <a:r>
                        <a:rPr lang="en-US" sz="2400" dirty="0">
                          <a:effectLst/>
                        </a:rPr>
                        <a:t>259</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Transit Bus Terminals</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42</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1,539</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37</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476</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26979007"/>
                  </a:ext>
                </a:extLst>
              </a:tr>
              <a:tr h="460927">
                <a:tc>
                  <a:txBody>
                    <a:bodyPr/>
                    <a:lstStyle/>
                    <a:p>
                      <a:pPr marL="0" marR="0" algn="r">
                        <a:spcBef>
                          <a:spcPts val="0"/>
                        </a:spcBef>
                        <a:spcAft>
                          <a:spcPts val="0"/>
                        </a:spcAft>
                      </a:pPr>
                      <a:r>
                        <a:rPr lang="en-US" sz="2400" dirty="0">
                          <a:effectLst/>
                        </a:rPr>
                        <a:t>304</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NLCD Open + Low</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 </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510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13</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2,811</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78221646"/>
                  </a:ext>
                </a:extLst>
              </a:tr>
              <a:tr h="460927">
                <a:tc>
                  <a:txBody>
                    <a:bodyPr/>
                    <a:lstStyle/>
                    <a:p>
                      <a:pPr marL="0" marR="0" algn="r">
                        <a:spcBef>
                          <a:spcPts val="0"/>
                        </a:spcBef>
                        <a:spcAft>
                          <a:spcPts val="0"/>
                        </a:spcAft>
                      </a:pPr>
                      <a:r>
                        <a:rPr lang="en-US" sz="2400" dirty="0">
                          <a:effectLst/>
                        </a:rPr>
                        <a:t>306</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NLCD Med + High</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914</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91,100</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2,823</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67</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26,456</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75694053"/>
                  </a:ext>
                </a:extLst>
              </a:tr>
              <a:tr h="460927">
                <a:tc>
                  <a:txBody>
                    <a:bodyPr/>
                    <a:lstStyle/>
                    <a:p>
                      <a:pPr marL="0" marR="0" algn="r">
                        <a:spcBef>
                          <a:spcPts val="0"/>
                        </a:spcBef>
                        <a:spcAft>
                          <a:spcPts val="0"/>
                        </a:spcAft>
                      </a:pPr>
                      <a:r>
                        <a:rPr lang="en-US" sz="2400" dirty="0">
                          <a:effectLst/>
                        </a:rPr>
                        <a:t>307</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NLCD All Development</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3,519</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182,771</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7,802</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578</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559,726</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73186878"/>
                  </a:ext>
                </a:extLst>
              </a:tr>
              <a:tr h="460927">
                <a:tc>
                  <a:txBody>
                    <a:bodyPr/>
                    <a:lstStyle/>
                    <a:p>
                      <a:pPr marL="0" marR="0" algn="r">
                        <a:spcBef>
                          <a:spcPts val="0"/>
                        </a:spcBef>
                        <a:spcAft>
                          <a:spcPts val="0"/>
                        </a:spcAft>
                      </a:pPr>
                      <a:r>
                        <a:rPr lang="en-US" sz="2400" dirty="0">
                          <a:effectLst/>
                        </a:rPr>
                        <a:t>308</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NLCD Low + Med + High</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179</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18,151</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535</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32</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29,126</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58479450"/>
                  </a:ext>
                </a:extLst>
              </a:tr>
              <a:tr h="460927">
                <a:tc>
                  <a:txBody>
                    <a:bodyPr/>
                    <a:lstStyle/>
                    <a:p>
                      <a:pPr marL="0" marR="0" algn="r">
                        <a:spcBef>
                          <a:spcPts val="0"/>
                        </a:spcBef>
                        <a:spcAft>
                          <a:spcPts val="0"/>
                        </a:spcAft>
                      </a:pPr>
                      <a:r>
                        <a:rPr lang="en-US" sz="2400" dirty="0">
                          <a:effectLst/>
                        </a:rPr>
                        <a:t>508</a:t>
                      </a:r>
                      <a:endParaRPr lang="en-US" sz="3600" dirty="0">
                        <a:effectLst/>
                        <a:latin typeface="Times New Roman" panose="02020603050405020304" pitchFamily="18" charset="0"/>
                        <a:ea typeface="Times New Roman" panose="02020603050405020304" pitchFamily="18" charset="0"/>
                      </a:endParaRPr>
                    </a:p>
                  </a:txBody>
                  <a:tcPr marL="68580" marR="68580" marT="0" marB="0">
                    <a:solidFill>
                      <a:srgbClr val="002060"/>
                    </a:solidFill>
                  </a:tcPr>
                </a:tc>
                <a:tc>
                  <a:txBody>
                    <a:bodyPr/>
                    <a:lstStyle/>
                    <a:p>
                      <a:pPr marL="0" marR="0">
                        <a:spcBef>
                          <a:spcPts val="0"/>
                        </a:spcBef>
                        <a:spcAft>
                          <a:spcPts val="0"/>
                        </a:spcAft>
                      </a:pPr>
                      <a:r>
                        <a:rPr lang="en-US" sz="2400" dirty="0">
                          <a:effectLst/>
                        </a:rPr>
                        <a:t>Public Schools</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13</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1,589</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72</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1</a:t>
                      </a:r>
                      <a:endParaRPr lang="en-US" sz="3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r">
                        <a:spcBef>
                          <a:spcPts val="0"/>
                        </a:spcBef>
                        <a:spcAft>
                          <a:spcPts val="0"/>
                        </a:spcAft>
                      </a:pPr>
                      <a:r>
                        <a:rPr lang="en-US" sz="2400" dirty="0">
                          <a:effectLst/>
                        </a:rPr>
                        <a:t>440</a:t>
                      </a:r>
                      <a:endParaRPr lang="en-US" sz="3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7858955"/>
                  </a:ext>
                </a:extLst>
              </a:tr>
            </a:tbl>
          </a:graphicData>
        </a:graphic>
      </p:graphicFrame>
      <p:sp>
        <p:nvSpPr>
          <p:cNvPr id="4" name="Slide Number Placeholder 3">
            <a:extLst>
              <a:ext uri="{FF2B5EF4-FFF2-40B4-BE49-F238E27FC236}">
                <a16:creationId xmlns:a16="http://schemas.microsoft.com/office/drawing/2014/main" id="{996C1EC6-6B36-4154-BAC2-543050799DE2}"/>
              </a:ext>
            </a:extLst>
          </p:cNvPr>
          <p:cNvSpPr>
            <a:spLocks noGrp="1"/>
          </p:cNvSpPr>
          <p:nvPr>
            <p:ph type="sldNum" sz="quarter" idx="12"/>
          </p:nvPr>
        </p:nvSpPr>
        <p:spPr/>
        <p:txBody>
          <a:bodyPr/>
          <a:lstStyle/>
          <a:p>
            <a:fld id="{629637A9-119A-49DA-BD12-AAC58B377D80}" type="slidenum">
              <a:rPr lang="en-US" smtClean="0"/>
              <a:pPr/>
              <a:t>27</a:t>
            </a:fld>
            <a:endParaRPr lang="en-US" dirty="0"/>
          </a:p>
        </p:txBody>
      </p:sp>
    </p:spTree>
    <p:extLst>
      <p:ext uri="{BB962C8B-B14F-4D97-AF65-F5344CB8AC3E}">
        <p14:creationId xmlns:p14="http://schemas.microsoft.com/office/powerpoint/2010/main" val="2188294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B2A2-4DE8-45E2-90E2-AA1516BA1398}"/>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18F75684-EC8A-4B74-8F1F-43ED768A7EA1}"/>
              </a:ext>
            </a:extLst>
          </p:cNvPr>
          <p:cNvSpPr>
            <a:spLocks noGrp="1"/>
          </p:cNvSpPr>
          <p:nvPr>
            <p:ph type="sldNum" sz="quarter" idx="12"/>
          </p:nvPr>
        </p:nvSpPr>
        <p:spPr/>
        <p:txBody>
          <a:bodyPr/>
          <a:lstStyle/>
          <a:p>
            <a:fld id="{629637A9-119A-49DA-BD12-AAC58B377D80}" type="slidenum">
              <a:rPr lang="en-US" smtClean="0"/>
              <a:pPr/>
              <a:t>28</a:t>
            </a:fld>
            <a:endParaRPr lang="en-US" dirty="0"/>
          </a:p>
        </p:txBody>
      </p:sp>
      <p:pic>
        <p:nvPicPr>
          <p:cNvPr id="10" name="Content Placeholder 9" descr="Map&#10;&#10;Description automatically generated">
            <a:extLst>
              <a:ext uri="{FF2B5EF4-FFF2-40B4-BE49-F238E27FC236}">
                <a16:creationId xmlns:a16="http://schemas.microsoft.com/office/drawing/2014/main" id="{D00B69F5-B4C5-43AE-B9B2-869F5BDAE52F}"/>
              </a:ext>
            </a:extLst>
          </p:cNvPr>
          <p:cNvPicPr>
            <a:picLocks noGrp="1" noChangeAspect="1"/>
          </p:cNvPicPr>
          <p:nvPr>
            <p:ph idx="1"/>
          </p:nvPr>
        </p:nvPicPr>
        <p:blipFill>
          <a:blip r:embed="rId3"/>
          <a:stretch>
            <a:fillRect/>
          </a:stretch>
        </p:blipFill>
        <p:spPr>
          <a:xfrm>
            <a:off x="149562" y="497446"/>
            <a:ext cx="6067498" cy="6113190"/>
          </a:xfrm>
        </p:spPr>
      </p:pic>
      <p:pic>
        <p:nvPicPr>
          <p:cNvPr id="12" name="Picture 11" descr="Map&#10;&#10;Description automatically generated">
            <a:extLst>
              <a:ext uri="{FF2B5EF4-FFF2-40B4-BE49-F238E27FC236}">
                <a16:creationId xmlns:a16="http://schemas.microsoft.com/office/drawing/2014/main" id="{A3975ABB-1006-4065-9641-6D25F8D3AAD7}"/>
              </a:ext>
            </a:extLst>
          </p:cNvPr>
          <p:cNvPicPr>
            <a:picLocks noChangeAspect="1"/>
          </p:cNvPicPr>
          <p:nvPr/>
        </p:nvPicPr>
        <p:blipFill>
          <a:blip r:embed="rId4"/>
          <a:stretch>
            <a:fillRect/>
          </a:stretch>
        </p:blipFill>
        <p:spPr>
          <a:xfrm>
            <a:off x="6145802" y="573127"/>
            <a:ext cx="5901262" cy="5941973"/>
          </a:xfrm>
          <a:prstGeom prst="rect">
            <a:avLst/>
          </a:prstGeom>
        </p:spPr>
      </p:pic>
      <p:sp>
        <p:nvSpPr>
          <p:cNvPr id="3" name="TextBox 2">
            <a:extLst>
              <a:ext uri="{FF2B5EF4-FFF2-40B4-BE49-F238E27FC236}">
                <a16:creationId xmlns:a16="http://schemas.microsoft.com/office/drawing/2014/main" id="{B79E0A3B-BF42-4288-B68B-C349DD4C1FB9}"/>
              </a:ext>
            </a:extLst>
          </p:cNvPr>
          <p:cNvSpPr txBox="1"/>
          <p:nvPr/>
        </p:nvSpPr>
        <p:spPr>
          <a:xfrm>
            <a:off x="2061767" y="108259"/>
            <a:ext cx="8168070" cy="369332"/>
          </a:xfrm>
          <a:prstGeom prst="rect">
            <a:avLst/>
          </a:prstGeom>
          <a:noFill/>
        </p:spPr>
        <p:txBody>
          <a:bodyPr wrap="none" rtlCol="0">
            <a:spAutoFit/>
          </a:bodyPr>
          <a:lstStyle/>
          <a:p>
            <a:r>
              <a:rPr lang="en-US" b="1" dirty="0"/>
              <a:t>2019 Onroad NOx emissions over Northeast at 4km and Impact of New Surrogates</a:t>
            </a:r>
          </a:p>
        </p:txBody>
      </p:sp>
    </p:spTree>
    <p:extLst>
      <p:ext uri="{BB962C8B-B14F-4D97-AF65-F5344CB8AC3E}">
        <p14:creationId xmlns:p14="http://schemas.microsoft.com/office/powerpoint/2010/main" val="4204994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98400-47AC-C49E-C371-FA3C3669ECC0}"/>
              </a:ext>
            </a:extLst>
          </p:cNvPr>
          <p:cNvSpPr>
            <a:spLocks noGrp="1"/>
          </p:cNvSpPr>
          <p:nvPr>
            <p:ph type="title"/>
          </p:nvPr>
        </p:nvSpPr>
        <p:spPr/>
        <p:txBody>
          <a:bodyPr/>
          <a:lstStyle/>
          <a:p>
            <a:r>
              <a:rPr lang="en-US" dirty="0"/>
              <a:t>Gapfilling of Spatial Surrogates</a:t>
            </a:r>
          </a:p>
        </p:txBody>
      </p:sp>
      <p:sp>
        <p:nvSpPr>
          <p:cNvPr id="3" name="Content Placeholder 2">
            <a:extLst>
              <a:ext uri="{FF2B5EF4-FFF2-40B4-BE49-F238E27FC236}">
                <a16:creationId xmlns:a16="http://schemas.microsoft.com/office/drawing/2014/main" id="{F28831D7-5F74-EBC7-D089-21E8FCCC0888}"/>
              </a:ext>
            </a:extLst>
          </p:cNvPr>
          <p:cNvSpPr>
            <a:spLocks noGrp="1"/>
          </p:cNvSpPr>
          <p:nvPr>
            <p:ph sz="quarter" idx="13"/>
          </p:nvPr>
        </p:nvSpPr>
        <p:spPr>
          <a:xfrm>
            <a:off x="913774" y="2021402"/>
            <a:ext cx="10364451" cy="4324451"/>
          </a:xfrm>
        </p:spPr>
        <p:txBody>
          <a:bodyPr>
            <a:normAutofit/>
          </a:bodyPr>
          <a:lstStyle/>
          <a:p>
            <a:r>
              <a:rPr lang="en-US" sz="2800" dirty="0"/>
              <a:t>Surrogates may be gap-filled using other surrogates as generalized fallbacks when the weighting spatial data has incomplete coverage</a:t>
            </a:r>
          </a:p>
          <a:p>
            <a:pPr lvl="1"/>
            <a:r>
              <a:rPr lang="en-US" sz="2400" dirty="0"/>
              <a:t>This helps ensure emissions are not dropped if there is no data in a county for the primary weight surrogate</a:t>
            </a:r>
          </a:p>
          <a:p>
            <a:pPr lvl="1"/>
            <a:r>
              <a:rPr lang="en-US" sz="2400" dirty="0"/>
              <a:t>Tools support up to four levels of gapfilling</a:t>
            </a:r>
          </a:p>
          <a:p>
            <a:pPr lvl="1"/>
            <a:r>
              <a:rPr lang="en-US" sz="2400" dirty="0"/>
              <a:t>Example, the Beef Cattle surrogate is gap-filled by the NLCD Agriculture surrogate</a:t>
            </a:r>
          </a:p>
          <a:p>
            <a:pPr lvl="1"/>
            <a:r>
              <a:rPr lang="en-US" sz="2400" dirty="0"/>
              <a:t>NLCD Land or Population are used to gapfill many surrogates</a:t>
            </a:r>
          </a:p>
          <a:p>
            <a:pPr marL="457200" lvl="1" indent="0">
              <a:buNone/>
            </a:pPr>
            <a:endParaRPr lang="en-US" dirty="0"/>
          </a:p>
        </p:txBody>
      </p:sp>
      <p:sp>
        <p:nvSpPr>
          <p:cNvPr id="4" name="Slide Number Placeholder 3">
            <a:extLst>
              <a:ext uri="{FF2B5EF4-FFF2-40B4-BE49-F238E27FC236}">
                <a16:creationId xmlns:a16="http://schemas.microsoft.com/office/drawing/2014/main" id="{4CD9DD8A-C6BA-4B74-0325-CFD02FCD53B2}"/>
              </a:ext>
            </a:extLst>
          </p:cNvPr>
          <p:cNvSpPr>
            <a:spLocks noGrp="1"/>
          </p:cNvSpPr>
          <p:nvPr>
            <p:ph type="sldNum" sz="quarter" idx="12"/>
          </p:nvPr>
        </p:nvSpPr>
        <p:spPr>
          <a:xfrm>
            <a:off x="11278226" y="6345854"/>
            <a:ext cx="764215" cy="365125"/>
          </a:xfrm>
        </p:spPr>
        <p:txBody>
          <a:bodyPr/>
          <a:lstStyle/>
          <a:p>
            <a:fld id="{4FAB73BC-B049-4115-A692-8D63A059BFB8}" type="slidenum">
              <a:rPr lang="en-US" smtClean="0"/>
              <a:pPr/>
              <a:t>29</a:t>
            </a:fld>
            <a:endParaRPr lang="en-US" dirty="0"/>
          </a:p>
        </p:txBody>
      </p:sp>
    </p:spTree>
    <p:extLst>
      <p:ext uri="{BB962C8B-B14F-4D97-AF65-F5344CB8AC3E}">
        <p14:creationId xmlns:p14="http://schemas.microsoft.com/office/powerpoint/2010/main" val="968867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481C-562E-4644-9B0D-C39CF0025872}"/>
              </a:ext>
            </a:extLst>
          </p:cNvPr>
          <p:cNvSpPr>
            <a:spLocks noGrp="1"/>
          </p:cNvSpPr>
          <p:nvPr>
            <p:ph type="title"/>
          </p:nvPr>
        </p:nvSpPr>
        <p:spPr/>
        <p:txBody>
          <a:bodyPr/>
          <a:lstStyle/>
          <a:p>
            <a:r>
              <a:rPr lang="en-US" dirty="0"/>
              <a:t>Speciation Updates in 2020 Platform</a:t>
            </a:r>
          </a:p>
        </p:txBody>
      </p:sp>
      <p:sp>
        <p:nvSpPr>
          <p:cNvPr id="3" name="Content Placeholder 2">
            <a:extLst>
              <a:ext uri="{FF2B5EF4-FFF2-40B4-BE49-F238E27FC236}">
                <a16:creationId xmlns:a16="http://schemas.microsoft.com/office/drawing/2014/main" id="{A148A732-482B-477C-8004-87CFC3B37B89}"/>
              </a:ext>
            </a:extLst>
          </p:cNvPr>
          <p:cNvSpPr>
            <a:spLocks noGrp="1"/>
          </p:cNvSpPr>
          <p:nvPr>
            <p:ph idx="1"/>
          </p:nvPr>
        </p:nvSpPr>
        <p:spPr/>
        <p:txBody>
          <a:bodyPr>
            <a:normAutofit lnSpcReduction="10000"/>
          </a:bodyPr>
          <a:lstStyle/>
          <a:p>
            <a:pPr marL="342900" marR="0" lvl="0" indent="-342900">
              <a:spcBef>
                <a:spcPts val="0"/>
              </a:spcBef>
              <a:spcAft>
                <a:spcPts val="600"/>
              </a:spcAft>
              <a:buFont typeface="Symbol" panose="05050102010706020507" pitchFamily="18" charset="2"/>
              <a:buChar char=""/>
            </a:pPr>
            <a:r>
              <a:rPr lang="en-US" sz="1800" dirty="0">
                <a:effectLst/>
                <a:ea typeface="Times New Roman" panose="02020603050405020304" pitchFamily="18" charset="0"/>
              </a:rPr>
              <a:t>Profiles are based on SPECIATE 5.2</a:t>
            </a:r>
            <a:br>
              <a:rPr lang="en-US" sz="1800" dirty="0">
                <a:effectLst/>
                <a:ea typeface="Times New Roman" panose="02020603050405020304" pitchFamily="18" charset="0"/>
              </a:rPr>
            </a:br>
            <a:endParaRPr lang="en-US" sz="1800" dirty="0">
              <a:effectLst/>
              <a:ea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800" dirty="0">
                <a:effectLst/>
                <a:ea typeface="Times New Roman" panose="02020603050405020304" pitchFamily="18" charset="0"/>
              </a:rPr>
              <a:t>For PM2.5:</a:t>
            </a:r>
          </a:p>
          <a:p>
            <a:pPr marL="742950" marR="0" lvl="1" indent="-285750">
              <a:spcBef>
                <a:spcPts val="0"/>
              </a:spcBef>
              <a:spcAft>
                <a:spcPts val="600"/>
              </a:spcAft>
              <a:buFont typeface="Courier New" panose="02070309020205020404" pitchFamily="49" charset="0"/>
              <a:buChar char="o"/>
            </a:pPr>
            <a:r>
              <a:rPr lang="en-US" sz="1800" dirty="0">
                <a:effectLst/>
                <a:ea typeface="Times New Roman" panose="02020603050405020304" pitchFamily="18" charset="0"/>
              </a:rPr>
              <a:t>The profile for grass fires was updated to profile 95809.</a:t>
            </a:r>
          </a:p>
          <a:p>
            <a:pPr marL="742950" marR="0" lvl="1" indent="-285750">
              <a:spcBef>
                <a:spcPts val="0"/>
              </a:spcBef>
              <a:spcAft>
                <a:spcPts val="600"/>
              </a:spcAft>
              <a:buFont typeface="Courier New" panose="02070309020205020404" pitchFamily="49" charset="0"/>
              <a:buChar char="o"/>
            </a:pPr>
            <a:r>
              <a:rPr lang="en-US" sz="1800" dirty="0">
                <a:effectLst/>
                <a:ea typeface="Times New Roman" panose="02020603050405020304" pitchFamily="18" charset="0"/>
              </a:rPr>
              <a:t>The profile for hydrogen boilers were updated to a gas combustion profile. </a:t>
            </a:r>
          </a:p>
          <a:p>
            <a:pPr marL="742950" marR="0" lvl="1" indent="-285750">
              <a:spcBef>
                <a:spcPts val="0"/>
              </a:spcBef>
              <a:spcAft>
                <a:spcPts val="600"/>
              </a:spcAft>
              <a:buFont typeface="Courier New" panose="02070309020205020404" pitchFamily="49" charset="0"/>
              <a:buChar char="o"/>
            </a:pPr>
            <a:r>
              <a:rPr lang="en-US" sz="1800" dirty="0">
                <a:solidFill>
                  <a:srgbClr val="201F1E"/>
                </a:solidFill>
                <a:effectLst/>
                <a:ea typeface="Times New Roman" panose="02020603050405020304" pitchFamily="18" charset="0"/>
              </a:rPr>
              <a:t>Assignments for new PM2.5 SCCs in the 2020 point and nonpoint inventories were developed.</a:t>
            </a:r>
            <a:br>
              <a:rPr lang="en-US" sz="1800" dirty="0">
                <a:solidFill>
                  <a:srgbClr val="201F1E"/>
                </a:solidFill>
                <a:effectLst/>
                <a:ea typeface="Times New Roman" panose="02020603050405020304" pitchFamily="18" charset="0"/>
              </a:rPr>
            </a:br>
            <a:endParaRPr lang="en-US" sz="1800" dirty="0">
              <a:effectLst/>
              <a:ea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800" dirty="0">
                <a:solidFill>
                  <a:srgbClr val="201F1E"/>
                </a:solidFill>
                <a:effectLst/>
                <a:ea typeface="Times New Roman" panose="02020603050405020304" pitchFamily="18" charset="0"/>
              </a:rPr>
              <a:t>For VOC:</a:t>
            </a:r>
            <a:endParaRPr lang="en-US" sz="1800" dirty="0">
              <a:effectLst/>
              <a:ea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pPr>
            <a:r>
              <a:rPr lang="en-US" sz="1800" dirty="0">
                <a:solidFill>
                  <a:srgbClr val="201F1E"/>
                </a:solidFill>
                <a:effectLst/>
                <a:ea typeface="Times New Roman" panose="02020603050405020304" pitchFamily="18" charset="0"/>
              </a:rPr>
              <a:t>The profile for wildfires and prescribed fires was updated to profile 95861.</a:t>
            </a:r>
            <a:endParaRPr lang="en-US" sz="1800" dirty="0">
              <a:effectLst/>
              <a:ea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pPr>
            <a:r>
              <a:rPr lang="en-US" sz="1800" dirty="0">
                <a:solidFill>
                  <a:srgbClr val="201F1E"/>
                </a:solidFill>
                <a:effectLst/>
                <a:ea typeface="Times New Roman" panose="02020603050405020304" pitchFamily="18" charset="0"/>
              </a:rPr>
              <a:t>Assignments for new VOC SCCs in the 2020 point and nonpoint inventories were included (e.g., agricultural silage and asphalt paving).</a:t>
            </a:r>
            <a:endParaRPr lang="en-US" sz="1800" dirty="0">
              <a:effectLst/>
              <a:ea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pPr>
            <a:r>
              <a:rPr lang="en-US" sz="1800" dirty="0">
                <a:solidFill>
                  <a:srgbClr val="201F1E"/>
                </a:solidFill>
                <a:effectLst/>
                <a:ea typeface="Times New Roman" panose="02020603050405020304" pitchFamily="18" charset="0"/>
              </a:rPr>
              <a:t>Several point and nonpoint SCCs which were previously assigned the overall average profile were reassigned to more appropriate profiles.</a:t>
            </a:r>
          </a:p>
          <a:p>
            <a:pPr marL="742950" marR="0" lvl="1" indent="-285750">
              <a:spcBef>
                <a:spcPts val="0"/>
              </a:spcBef>
              <a:spcAft>
                <a:spcPts val="600"/>
              </a:spcAft>
              <a:buFont typeface="Courier New" panose="02070309020205020404" pitchFamily="49" charset="0"/>
              <a:buChar char="o"/>
            </a:pPr>
            <a:r>
              <a:rPr lang="en-US" sz="1800" dirty="0">
                <a:solidFill>
                  <a:srgbClr val="201F1E"/>
                </a:solidFill>
                <a:ea typeface="Times New Roman" panose="02020603050405020304" pitchFamily="18" charset="0"/>
              </a:rPr>
              <a:t>Speciation is now done outside of MOVES instead of MOVES generating EF tables with speciated pollutants</a:t>
            </a:r>
            <a:endParaRPr lang="en-US" sz="1800" dirty="0">
              <a:effectLst/>
              <a:ea typeface="Times New Roman" panose="02020603050405020304" pitchFamily="18" charset="0"/>
            </a:endParaRPr>
          </a:p>
        </p:txBody>
      </p:sp>
    </p:spTree>
    <p:extLst>
      <p:ext uri="{BB962C8B-B14F-4D97-AF65-F5344CB8AC3E}">
        <p14:creationId xmlns:p14="http://schemas.microsoft.com/office/powerpoint/2010/main" val="2723697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A2255-0AA3-FE32-1126-F610F6007BD1}"/>
              </a:ext>
            </a:extLst>
          </p:cNvPr>
          <p:cNvSpPr>
            <a:spLocks noGrp="1"/>
          </p:cNvSpPr>
          <p:nvPr>
            <p:ph type="title"/>
          </p:nvPr>
        </p:nvSpPr>
        <p:spPr/>
        <p:txBody>
          <a:bodyPr/>
          <a:lstStyle/>
          <a:p>
            <a:r>
              <a:rPr lang="en-US" dirty="0"/>
              <a:t>Possible Future Updates</a:t>
            </a:r>
          </a:p>
        </p:txBody>
      </p:sp>
      <p:sp>
        <p:nvSpPr>
          <p:cNvPr id="3" name="Content Placeholder 2">
            <a:extLst>
              <a:ext uri="{FF2B5EF4-FFF2-40B4-BE49-F238E27FC236}">
                <a16:creationId xmlns:a16="http://schemas.microsoft.com/office/drawing/2014/main" id="{04AA7F89-5DCC-1128-DB5E-29D52FFA8F91}"/>
              </a:ext>
            </a:extLst>
          </p:cNvPr>
          <p:cNvSpPr>
            <a:spLocks noGrp="1"/>
          </p:cNvSpPr>
          <p:nvPr>
            <p:ph idx="1"/>
          </p:nvPr>
        </p:nvSpPr>
        <p:spPr>
          <a:xfrm>
            <a:off x="913775" y="2006600"/>
            <a:ext cx="10364452" cy="4025899"/>
          </a:xfrm>
        </p:spPr>
        <p:txBody>
          <a:bodyPr>
            <a:normAutofit/>
          </a:bodyPr>
          <a:lstStyle/>
          <a:p>
            <a:r>
              <a:rPr lang="en-US" sz="2400" dirty="0"/>
              <a:t>Recreational waters surrogate</a:t>
            </a:r>
          </a:p>
          <a:p>
            <a:pPr lvl="1"/>
            <a:r>
              <a:rPr lang="en-US" sz="2000" dirty="0"/>
              <a:t>Currently uses all NLCD all water, not necessarily representative of activity</a:t>
            </a:r>
          </a:p>
          <a:p>
            <a:r>
              <a:rPr lang="en-US" sz="2400" dirty="0"/>
              <a:t>Parking (on/off street)</a:t>
            </a:r>
          </a:p>
          <a:p>
            <a:pPr lvl="1"/>
            <a:r>
              <a:rPr lang="en-US" sz="2000" dirty="0"/>
              <a:t>Exhaust and evaporative off-network emissions</a:t>
            </a:r>
          </a:p>
          <a:p>
            <a:pPr lvl="1"/>
            <a:r>
              <a:rPr lang="en-US" sz="2000" dirty="0"/>
              <a:t>Currently uses NLCD all-development which includes all impervious surfaces</a:t>
            </a:r>
          </a:p>
          <a:p>
            <a:r>
              <a:rPr lang="en-US" sz="2400" dirty="0"/>
              <a:t>Airport areas</a:t>
            </a:r>
          </a:p>
          <a:p>
            <a:pPr lvl="1"/>
            <a:r>
              <a:rPr lang="en-US" sz="2000" dirty="0"/>
              <a:t>Used for av-gas refueling, largest airport by area in a county may not have highest GA activity</a:t>
            </a:r>
          </a:p>
          <a:p>
            <a:r>
              <a:rPr lang="en-US" sz="2400" dirty="0"/>
              <a:t>Rail activity</a:t>
            </a:r>
          </a:p>
          <a:p>
            <a:pPr lvl="1"/>
            <a:r>
              <a:rPr lang="en-US" sz="2200" dirty="0"/>
              <a:t>About 10 years old, current data source not updated with line specific activity</a:t>
            </a:r>
          </a:p>
        </p:txBody>
      </p:sp>
      <p:sp>
        <p:nvSpPr>
          <p:cNvPr id="4" name="Slide Number Placeholder 3">
            <a:extLst>
              <a:ext uri="{FF2B5EF4-FFF2-40B4-BE49-F238E27FC236}">
                <a16:creationId xmlns:a16="http://schemas.microsoft.com/office/drawing/2014/main" id="{76683F5C-A480-1956-6618-D742E2BB91BF}"/>
              </a:ext>
            </a:extLst>
          </p:cNvPr>
          <p:cNvSpPr>
            <a:spLocks noGrp="1"/>
          </p:cNvSpPr>
          <p:nvPr>
            <p:ph type="sldNum" sz="quarter" idx="12"/>
          </p:nvPr>
        </p:nvSpPr>
        <p:spPr/>
        <p:txBody>
          <a:bodyPr/>
          <a:lstStyle/>
          <a:p>
            <a:fld id="{629637A9-119A-49DA-BD12-AAC58B377D80}" type="slidenum">
              <a:rPr lang="en-US" smtClean="0"/>
              <a:pPr/>
              <a:t>30</a:t>
            </a:fld>
            <a:endParaRPr lang="en-US" dirty="0"/>
          </a:p>
        </p:txBody>
      </p:sp>
    </p:spTree>
    <p:extLst>
      <p:ext uri="{BB962C8B-B14F-4D97-AF65-F5344CB8AC3E}">
        <p14:creationId xmlns:p14="http://schemas.microsoft.com/office/powerpoint/2010/main" val="1802925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5F16-943D-0AF9-7DEF-B36AD740C97A}"/>
              </a:ext>
            </a:extLst>
          </p:cNvPr>
          <p:cNvSpPr>
            <a:spLocks noGrp="1"/>
          </p:cNvSpPr>
          <p:nvPr>
            <p:ph type="title"/>
          </p:nvPr>
        </p:nvSpPr>
        <p:spPr>
          <a:xfrm>
            <a:off x="913774" y="292754"/>
            <a:ext cx="10364451" cy="1596177"/>
          </a:xfrm>
        </p:spPr>
        <p:txBody>
          <a:bodyPr/>
          <a:lstStyle/>
          <a:p>
            <a:r>
              <a:rPr lang="en-US" dirty="0"/>
              <a:t>Appendix A. Updated Cross-reference Entries for 2020</a:t>
            </a:r>
          </a:p>
        </p:txBody>
      </p:sp>
      <p:sp>
        <p:nvSpPr>
          <p:cNvPr id="4" name="Slide Number Placeholder 3">
            <a:extLst>
              <a:ext uri="{FF2B5EF4-FFF2-40B4-BE49-F238E27FC236}">
                <a16:creationId xmlns:a16="http://schemas.microsoft.com/office/drawing/2014/main" id="{D58260AE-003D-1B82-9669-6BBBEB7C4481}"/>
              </a:ext>
            </a:extLst>
          </p:cNvPr>
          <p:cNvSpPr>
            <a:spLocks noGrp="1"/>
          </p:cNvSpPr>
          <p:nvPr>
            <p:ph type="sldNum" sz="quarter" idx="12"/>
          </p:nvPr>
        </p:nvSpPr>
        <p:spPr/>
        <p:txBody>
          <a:bodyPr/>
          <a:lstStyle/>
          <a:p>
            <a:fld id="{629637A9-119A-49DA-BD12-AAC58B377D80}" type="slidenum">
              <a:rPr lang="en-US" smtClean="0"/>
              <a:pPr/>
              <a:t>31</a:t>
            </a:fld>
            <a:endParaRPr lang="en-US" dirty="0"/>
          </a:p>
        </p:txBody>
      </p:sp>
      <p:graphicFrame>
        <p:nvGraphicFramePr>
          <p:cNvPr id="8" name="Object 7">
            <a:extLst>
              <a:ext uri="{FF2B5EF4-FFF2-40B4-BE49-F238E27FC236}">
                <a16:creationId xmlns:a16="http://schemas.microsoft.com/office/drawing/2014/main" id="{982DFFDA-7F43-6A19-38C4-6D42CE0EA59E}"/>
              </a:ext>
            </a:extLst>
          </p:cNvPr>
          <p:cNvGraphicFramePr>
            <a:graphicFrameLocks noChangeAspect="1"/>
          </p:cNvGraphicFramePr>
          <p:nvPr/>
        </p:nvGraphicFramePr>
        <p:xfrm>
          <a:off x="149561" y="1793221"/>
          <a:ext cx="11591925" cy="4772025"/>
        </p:xfrm>
        <a:graphic>
          <a:graphicData uri="http://schemas.openxmlformats.org/presentationml/2006/ole">
            <mc:AlternateContent xmlns:mc="http://schemas.openxmlformats.org/markup-compatibility/2006">
              <mc:Choice xmlns:v="urn:schemas-microsoft-com:vml" Requires="v">
                <p:oleObj name="Worksheet" r:id="rId2" imgW="11592029" imgH="4772066" progId="Excel.Sheet.12">
                  <p:embed/>
                </p:oleObj>
              </mc:Choice>
              <mc:Fallback>
                <p:oleObj name="Worksheet" r:id="rId2" imgW="11592029" imgH="4772066" progId="Excel.Sheet.12">
                  <p:embed/>
                  <p:pic>
                    <p:nvPicPr>
                      <p:cNvPr id="8" name="Object 7">
                        <a:extLst>
                          <a:ext uri="{FF2B5EF4-FFF2-40B4-BE49-F238E27FC236}">
                            <a16:creationId xmlns:a16="http://schemas.microsoft.com/office/drawing/2014/main" id="{982DFFDA-7F43-6A19-38C4-6D42CE0EA59E}"/>
                          </a:ext>
                        </a:extLst>
                      </p:cNvPr>
                      <p:cNvPicPr/>
                      <p:nvPr/>
                    </p:nvPicPr>
                    <p:blipFill>
                      <a:blip r:embed="rId3"/>
                      <a:stretch>
                        <a:fillRect/>
                      </a:stretch>
                    </p:blipFill>
                    <p:spPr>
                      <a:xfrm>
                        <a:off x="149561" y="1793221"/>
                        <a:ext cx="11591925" cy="4772025"/>
                      </a:xfrm>
                      <a:prstGeom prst="rect">
                        <a:avLst/>
                      </a:prstGeom>
                    </p:spPr>
                  </p:pic>
                </p:oleObj>
              </mc:Fallback>
            </mc:AlternateContent>
          </a:graphicData>
        </a:graphic>
      </p:graphicFrame>
    </p:spTree>
    <p:extLst>
      <p:ext uri="{BB962C8B-B14F-4D97-AF65-F5344CB8AC3E}">
        <p14:creationId xmlns:p14="http://schemas.microsoft.com/office/powerpoint/2010/main" val="733931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5F16-943D-0AF9-7DEF-B36AD740C97A}"/>
              </a:ext>
            </a:extLst>
          </p:cNvPr>
          <p:cNvSpPr>
            <a:spLocks noGrp="1"/>
          </p:cNvSpPr>
          <p:nvPr>
            <p:ph type="title"/>
          </p:nvPr>
        </p:nvSpPr>
        <p:spPr>
          <a:xfrm>
            <a:off x="913775" y="110191"/>
            <a:ext cx="10364451" cy="1596177"/>
          </a:xfrm>
        </p:spPr>
        <p:txBody>
          <a:bodyPr/>
          <a:lstStyle/>
          <a:p>
            <a:r>
              <a:rPr lang="en-US" dirty="0"/>
              <a:t>Appendix A. Updated Cross-reference for 2020 cont.</a:t>
            </a:r>
          </a:p>
        </p:txBody>
      </p:sp>
      <p:sp>
        <p:nvSpPr>
          <p:cNvPr id="4" name="Slide Number Placeholder 3">
            <a:extLst>
              <a:ext uri="{FF2B5EF4-FFF2-40B4-BE49-F238E27FC236}">
                <a16:creationId xmlns:a16="http://schemas.microsoft.com/office/drawing/2014/main" id="{D58260AE-003D-1B82-9669-6BBBEB7C4481}"/>
              </a:ext>
            </a:extLst>
          </p:cNvPr>
          <p:cNvSpPr>
            <a:spLocks noGrp="1"/>
          </p:cNvSpPr>
          <p:nvPr>
            <p:ph type="sldNum" sz="quarter" idx="12"/>
          </p:nvPr>
        </p:nvSpPr>
        <p:spPr/>
        <p:txBody>
          <a:bodyPr/>
          <a:lstStyle/>
          <a:p>
            <a:fld id="{629637A9-119A-49DA-BD12-AAC58B377D80}" type="slidenum">
              <a:rPr lang="en-US" smtClean="0"/>
              <a:pPr/>
              <a:t>32</a:t>
            </a:fld>
            <a:endParaRPr lang="en-US" dirty="0"/>
          </a:p>
        </p:txBody>
      </p:sp>
      <p:graphicFrame>
        <p:nvGraphicFramePr>
          <p:cNvPr id="3" name="Object 2">
            <a:extLst>
              <a:ext uri="{FF2B5EF4-FFF2-40B4-BE49-F238E27FC236}">
                <a16:creationId xmlns:a16="http://schemas.microsoft.com/office/drawing/2014/main" id="{FF1CCE54-B2D0-6F41-373C-70D37011D4D3}"/>
              </a:ext>
            </a:extLst>
          </p:cNvPr>
          <p:cNvGraphicFramePr>
            <a:graphicFrameLocks noChangeAspect="1"/>
          </p:cNvGraphicFramePr>
          <p:nvPr/>
        </p:nvGraphicFramePr>
        <p:xfrm>
          <a:off x="393171" y="1803400"/>
          <a:ext cx="11591925" cy="4772025"/>
        </p:xfrm>
        <a:graphic>
          <a:graphicData uri="http://schemas.openxmlformats.org/presentationml/2006/ole">
            <mc:AlternateContent xmlns:mc="http://schemas.openxmlformats.org/markup-compatibility/2006">
              <mc:Choice xmlns:v="urn:schemas-microsoft-com:vml" Requires="v">
                <p:oleObj name="Worksheet" r:id="rId2" imgW="11592029" imgH="4772066" progId="Excel.Sheet.12">
                  <p:embed/>
                </p:oleObj>
              </mc:Choice>
              <mc:Fallback>
                <p:oleObj name="Worksheet" r:id="rId2" imgW="11592029" imgH="4772066" progId="Excel.Sheet.12">
                  <p:embed/>
                  <p:pic>
                    <p:nvPicPr>
                      <p:cNvPr id="3" name="Object 2">
                        <a:extLst>
                          <a:ext uri="{FF2B5EF4-FFF2-40B4-BE49-F238E27FC236}">
                            <a16:creationId xmlns:a16="http://schemas.microsoft.com/office/drawing/2014/main" id="{FF1CCE54-B2D0-6F41-373C-70D37011D4D3}"/>
                          </a:ext>
                        </a:extLst>
                      </p:cNvPr>
                      <p:cNvPicPr/>
                      <p:nvPr/>
                    </p:nvPicPr>
                    <p:blipFill>
                      <a:blip r:embed="rId3"/>
                      <a:stretch>
                        <a:fillRect/>
                      </a:stretch>
                    </p:blipFill>
                    <p:spPr>
                      <a:xfrm>
                        <a:off x="393171" y="1803400"/>
                        <a:ext cx="11591925" cy="4772025"/>
                      </a:xfrm>
                      <a:prstGeom prst="rect">
                        <a:avLst/>
                      </a:prstGeom>
                    </p:spPr>
                  </p:pic>
                </p:oleObj>
              </mc:Fallback>
            </mc:AlternateContent>
          </a:graphicData>
        </a:graphic>
      </p:graphicFrame>
    </p:spTree>
    <p:extLst>
      <p:ext uri="{BB962C8B-B14F-4D97-AF65-F5344CB8AC3E}">
        <p14:creationId xmlns:p14="http://schemas.microsoft.com/office/powerpoint/2010/main" val="3550126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0A6F4-618E-4E19-87D6-4479B2448FC5}"/>
              </a:ext>
            </a:extLst>
          </p:cNvPr>
          <p:cNvSpPr>
            <a:spLocks noGrp="1"/>
          </p:cNvSpPr>
          <p:nvPr>
            <p:ph type="title"/>
          </p:nvPr>
        </p:nvSpPr>
        <p:spPr>
          <a:xfrm>
            <a:off x="838200" y="365125"/>
            <a:ext cx="10515600" cy="1016413"/>
          </a:xfrm>
        </p:spPr>
        <p:txBody>
          <a:bodyPr/>
          <a:lstStyle/>
          <a:p>
            <a:r>
              <a:rPr lang="en-US" dirty="0"/>
              <a:t>Onroad Speciation Outside of MOVES</a:t>
            </a:r>
          </a:p>
        </p:txBody>
      </p:sp>
      <p:sp>
        <p:nvSpPr>
          <p:cNvPr id="3" name="Content Placeholder 2">
            <a:extLst>
              <a:ext uri="{FF2B5EF4-FFF2-40B4-BE49-F238E27FC236}">
                <a16:creationId xmlns:a16="http://schemas.microsoft.com/office/drawing/2014/main" id="{798057B9-2722-42B1-B137-C3B97F90F157}"/>
              </a:ext>
            </a:extLst>
          </p:cNvPr>
          <p:cNvSpPr>
            <a:spLocks noGrp="1"/>
          </p:cNvSpPr>
          <p:nvPr>
            <p:ph idx="1"/>
          </p:nvPr>
        </p:nvSpPr>
        <p:spPr>
          <a:xfrm>
            <a:off x="758687" y="1381538"/>
            <a:ext cx="10515600" cy="5287617"/>
          </a:xfrm>
        </p:spPr>
        <p:txBody>
          <a:bodyPr>
            <a:normAutofit lnSpcReduction="10000"/>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Some speciation is done inside MOVES for “integrated species” – species of gases and particulate matter which are calculated directly by MOVES. In many cases, these integrated species have effects like temperature or fuel effects which are not always well captured by external speciation profiles.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For total organic gases, MOVES calculates 15 integrated species, such as methane and benzene, and the remainder is called NonHAPTOG which is speciated outside MOVES.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starting in 2020 platform</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fewer PM integrated species, such as elemental carbon (EC), sulfate, organic carbon, and non-carbon organic matter but the concept is the same. The remaining unspeciated particulate mass is called Residual PM and is also speciated outside MOVES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starting in 2021 platform</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In MOVES, speciation profiles for both gaseous and PM emissions are assigned by emission process, fuel subtype, regulatory class, and model year. Each of these dimensions are available in MOVES output except for fuel subtype, which is aggregated as part of each fuel type.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To apply speciation outside of MOVES and make it compatible with the needs of SMOKE, we need to determine the speciation profile mapping by SMOKE process (aggregation of MOVES emission processes) and SMOKE Source Classification Code (SCC), which are defined by fuel type, source type, and road type</a:t>
            </a:r>
          </a:p>
          <a:p>
            <a:pPr marL="800100" lvl="1" indent="-342900">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MOVES runs were performed in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inventory mode</a:t>
            </a:r>
            <a:r>
              <a:rPr lang="en-US" sz="1600" dirty="0">
                <a:effectLst/>
                <a:latin typeface="Calibri" panose="020F0502020204030204" pitchFamily="34" charset="0"/>
                <a:ea typeface="Calibri" panose="020F0502020204030204" pitchFamily="34" charset="0"/>
                <a:cs typeface="Times New Roman" panose="02020603050405020304" pitchFamily="18" charset="0"/>
              </a:rPr>
              <a:t> for each representative county to get NonHAPTOG and Residual PM output by emission process, fuel type, regulatory class, and model year.  Emissions were then disaggregated by fuel subtype using the market share of each fuel blend in each county, so that speciation profiles can be accurately assigned.</a:t>
            </a:r>
          </a:p>
          <a:p>
            <a:pPr marL="800100" lvl="1" indent="-342900">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After this step, emissions are normalized and aggregated to calculate the percentage of total NonHAPTOG and Residual PM emissions that should be speciated by each profile for each SMOKE SCC and process. </a:t>
            </a:r>
          </a:p>
          <a:p>
            <a:pPr marL="800100" lvl="1" indent="-342900">
              <a:buFont typeface="+mj-lt"/>
              <a:buAutoNum type="arabicPeriod"/>
            </a:pPr>
            <a:r>
              <a:rPr lang="en-US" sz="1600" dirty="0">
                <a:effectLst/>
                <a:latin typeface="Calibri" panose="020F0502020204030204" pitchFamily="34" charset="0"/>
                <a:ea typeface="Calibri" panose="020F0502020204030204" pitchFamily="34" charset="0"/>
                <a:cs typeface="Times New Roman" panose="02020603050405020304" pitchFamily="18" charset="0"/>
              </a:rPr>
              <a:t>Finally, these percentages are applied in SMOKE_MOVES to all counties based on their representative county</a:t>
            </a:r>
          </a:p>
          <a:p>
            <a:endParaRPr lang="en-US" dirty="0"/>
          </a:p>
        </p:txBody>
      </p:sp>
    </p:spTree>
    <p:extLst>
      <p:ext uri="{BB962C8B-B14F-4D97-AF65-F5344CB8AC3E}">
        <p14:creationId xmlns:p14="http://schemas.microsoft.com/office/powerpoint/2010/main" val="591351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F987-D3F8-47D4-9682-627CBA565FF0}"/>
              </a:ext>
            </a:extLst>
          </p:cNvPr>
          <p:cNvSpPr>
            <a:spLocks noGrp="1"/>
          </p:cNvSpPr>
          <p:nvPr>
            <p:ph type="title"/>
          </p:nvPr>
        </p:nvSpPr>
        <p:spPr/>
        <p:txBody>
          <a:bodyPr>
            <a:normAutofit/>
          </a:bodyPr>
          <a:lstStyle/>
          <a:p>
            <a:r>
              <a:rPr lang="en-US" sz="4000" dirty="0"/>
              <a:t>Temporal Allocation Highlights in 2020 Platform</a:t>
            </a:r>
          </a:p>
        </p:txBody>
      </p:sp>
      <p:sp>
        <p:nvSpPr>
          <p:cNvPr id="3" name="Content Placeholder 2">
            <a:extLst>
              <a:ext uri="{FF2B5EF4-FFF2-40B4-BE49-F238E27FC236}">
                <a16:creationId xmlns:a16="http://schemas.microsoft.com/office/drawing/2014/main" id="{A09F5DF4-944E-4375-8DE9-0CCA5B8280DA}"/>
              </a:ext>
            </a:extLst>
          </p:cNvPr>
          <p:cNvSpPr>
            <a:spLocks noGrp="1"/>
          </p:cNvSpPr>
          <p:nvPr>
            <p:ph sz="quarter" idx="13"/>
          </p:nvPr>
        </p:nvSpPr>
        <p:spPr>
          <a:xfrm>
            <a:off x="762000" y="1690687"/>
            <a:ext cx="10515600" cy="4623615"/>
          </a:xfrm>
        </p:spPr>
        <p:txBody>
          <a:bodyPr>
            <a:normAutofit fontScale="77500" lnSpcReduction="20000"/>
          </a:bodyPr>
          <a:lstStyle/>
          <a:p>
            <a:r>
              <a:rPr lang="en-US" dirty="0"/>
              <a:t>Profiles for small-EGUs without CEMS reflect 2020</a:t>
            </a:r>
          </a:p>
          <a:p>
            <a:r>
              <a:rPr lang="en-US" dirty="0"/>
              <a:t>Year-specific profiles are used for oil and gas sources</a:t>
            </a:r>
          </a:p>
          <a:p>
            <a:r>
              <a:rPr lang="en-US" dirty="0"/>
              <a:t>Fugitive dust emissions have reductions based on hour / grid-cell specific meteorological data for soil moisture and snow cover (not a new method) and also transport fraction</a:t>
            </a:r>
          </a:p>
          <a:p>
            <a:r>
              <a:rPr lang="en-US" dirty="0"/>
              <a:t>Airport temporal profiles (diurnal, month to day, and annual to month) reflect pandemic impacts with airport-specific for major airports and state defaults (</a:t>
            </a:r>
            <a:r>
              <a:rPr lang="en-US" i="1" dirty="0"/>
              <a:t>see TSD for plots</a:t>
            </a:r>
            <a:r>
              <a:rPr lang="en-US" dirty="0"/>
              <a:t>)</a:t>
            </a:r>
          </a:p>
          <a:p>
            <a:r>
              <a:rPr lang="en-US" dirty="0"/>
              <a:t>Nonroad temporal allocation was unchanged be we wondered if LADCO profiles for agricultural equipment may be applicable in other places</a:t>
            </a:r>
          </a:p>
          <a:p>
            <a:r>
              <a:rPr lang="en-US" dirty="0"/>
              <a:t>Biogenic emissions are based on year-specific meteorological data</a:t>
            </a:r>
          </a:p>
          <a:p>
            <a:r>
              <a:rPr lang="en-US" dirty="0"/>
              <a:t>Onroad temporal profiles are based on 2020 data</a:t>
            </a:r>
          </a:p>
          <a:p>
            <a:pPr lvl="1"/>
            <a:r>
              <a:rPr lang="en-US" dirty="0"/>
              <a:t>For 2021, EPA used statewide 2021 volume counts from FHWA (TMAS) to derive annual to month, month to day, and diurnal profiles  for four groups of vehicle types; speeds were carried over from December 2020</a:t>
            </a:r>
          </a:p>
          <a:p>
            <a:pPr lvl="1"/>
            <a:r>
              <a:rPr lang="en-US" dirty="0"/>
              <a:t>We recommend a similar approach for 2022v1, but hope for better data in 2022v2</a:t>
            </a:r>
          </a:p>
          <a:p>
            <a:r>
              <a:rPr lang="en-US" dirty="0"/>
              <a:t>Ammonia profiles are based on year-specific meteorological data</a:t>
            </a:r>
          </a:p>
        </p:txBody>
      </p:sp>
    </p:spTree>
    <p:extLst>
      <p:ext uri="{BB962C8B-B14F-4D97-AF65-F5344CB8AC3E}">
        <p14:creationId xmlns:p14="http://schemas.microsoft.com/office/powerpoint/2010/main" val="2916823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E1B2D-5636-4346-8C94-B75CC314A4BC}"/>
              </a:ext>
            </a:extLst>
          </p:cNvPr>
          <p:cNvSpPr>
            <a:spLocks noGrp="1"/>
          </p:cNvSpPr>
          <p:nvPr>
            <p:ph type="title"/>
          </p:nvPr>
        </p:nvSpPr>
        <p:spPr/>
        <p:txBody>
          <a:bodyPr/>
          <a:lstStyle/>
          <a:p>
            <a:r>
              <a:rPr lang="en-US" dirty="0"/>
              <a:t>Examples of 2021 TMAS Data (monthly)</a:t>
            </a:r>
          </a:p>
        </p:txBody>
      </p:sp>
      <p:pic>
        <p:nvPicPr>
          <p:cNvPr id="5" name="Content Placeholder 4">
            <a:extLst>
              <a:ext uri="{FF2B5EF4-FFF2-40B4-BE49-F238E27FC236}">
                <a16:creationId xmlns:a16="http://schemas.microsoft.com/office/drawing/2014/main" id="{8D2EA446-9283-4D09-B7F4-09DBA306BAC9}"/>
              </a:ext>
            </a:extLst>
          </p:cNvPr>
          <p:cNvPicPr>
            <a:picLocks noGrp="1" noChangeAspect="1"/>
          </p:cNvPicPr>
          <p:nvPr>
            <p:ph sz="quarter" idx="13"/>
          </p:nvPr>
        </p:nvPicPr>
        <p:blipFill>
          <a:blip r:embed="rId2"/>
          <a:stretch>
            <a:fillRect/>
          </a:stretch>
        </p:blipFill>
        <p:spPr>
          <a:xfrm>
            <a:off x="143585" y="1954663"/>
            <a:ext cx="5408335" cy="3714746"/>
          </a:xfrm>
        </p:spPr>
      </p:pic>
      <p:pic>
        <p:nvPicPr>
          <p:cNvPr id="7" name="Picture 6">
            <a:extLst>
              <a:ext uri="{FF2B5EF4-FFF2-40B4-BE49-F238E27FC236}">
                <a16:creationId xmlns:a16="http://schemas.microsoft.com/office/drawing/2014/main" id="{5D8322DC-B84B-4FCC-A89A-125482B91865}"/>
              </a:ext>
            </a:extLst>
          </p:cNvPr>
          <p:cNvPicPr>
            <a:picLocks noChangeAspect="1"/>
          </p:cNvPicPr>
          <p:nvPr/>
        </p:nvPicPr>
        <p:blipFill>
          <a:blip r:embed="rId3"/>
          <a:stretch>
            <a:fillRect/>
          </a:stretch>
        </p:blipFill>
        <p:spPr>
          <a:xfrm>
            <a:off x="5643106" y="1954663"/>
            <a:ext cx="5559713" cy="3875384"/>
          </a:xfrm>
          <a:prstGeom prst="rect">
            <a:avLst/>
          </a:prstGeom>
        </p:spPr>
      </p:pic>
    </p:spTree>
    <p:extLst>
      <p:ext uri="{BB962C8B-B14F-4D97-AF65-F5344CB8AC3E}">
        <p14:creationId xmlns:p14="http://schemas.microsoft.com/office/powerpoint/2010/main" val="74679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E1B2D-5636-4346-8C94-B75CC314A4BC}"/>
              </a:ext>
            </a:extLst>
          </p:cNvPr>
          <p:cNvSpPr>
            <a:spLocks noGrp="1"/>
          </p:cNvSpPr>
          <p:nvPr>
            <p:ph type="title"/>
          </p:nvPr>
        </p:nvSpPr>
        <p:spPr>
          <a:xfrm>
            <a:off x="838200" y="238126"/>
            <a:ext cx="10515600" cy="994713"/>
          </a:xfrm>
        </p:spPr>
        <p:txBody>
          <a:bodyPr/>
          <a:lstStyle/>
          <a:p>
            <a:r>
              <a:rPr lang="en-US" dirty="0"/>
              <a:t>Examples of 2021 TMAS Data (day of week)</a:t>
            </a:r>
          </a:p>
        </p:txBody>
      </p:sp>
      <p:pic>
        <p:nvPicPr>
          <p:cNvPr id="8" name="Picture 7">
            <a:extLst>
              <a:ext uri="{FF2B5EF4-FFF2-40B4-BE49-F238E27FC236}">
                <a16:creationId xmlns:a16="http://schemas.microsoft.com/office/drawing/2014/main" id="{5E628051-D154-4BB1-9CFC-A1F110EABCBA}"/>
              </a:ext>
            </a:extLst>
          </p:cNvPr>
          <p:cNvPicPr>
            <a:picLocks noChangeAspect="1"/>
          </p:cNvPicPr>
          <p:nvPr/>
        </p:nvPicPr>
        <p:blipFill>
          <a:blip r:embed="rId2"/>
          <a:stretch>
            <a:fillRect/>
          </a:stretch>
        </p:blipFill>
        <p:spPr>
          <a:xfrm>
            <a:off x="1485900" y="1253734"/>
            <a:ext cx="4260630" cy="2902771"/>
          </a:xfrm>
          <a:prstGeom prst="rect">
            <a:avLst/>
          </a:prstGeom>
        </p:spPr>
      </p:pic>
      <p:pic>
        <p:nvPicPr>
          <p:cNvPr id="10" name="Picture 9">
            <a:extLst>
              <a:ext uri="{FF2B5EF4-FFF2-40B4-BE49-F238E27FC236}">
                <a16:creationId xmlns:a16="http://schemas.microsoft.com/office/drawing/2014/main" id="{12BC26D6-CB7F-4651-B6EE-98403C4E1E91}"/>
              </a:ext>
            </a:extLst>
          </p:cNvPr>
          <p:cNvPicPr>
            <a:picLocks noChangeAspect="1"/>
          </p:cNvPicPr>
          <p:nvPr/>
        </p:nvPicPr>
        <p:blipFill>
          <a:blip r:embed="rId3"/>
          <a:stretch>
            <a:fillRect/>
          </a:stretch>
        </p:blipFill>
        <p:spPr>
          <a:xfrm>
            <a:off x="6512998" y="1213789"/>
            <a:ext cx="4017958" cy="3023896"/>
          </a:xfrm>
          <a:prstGeom prst="rect">
            <a:avLst/>
          </a:prstGeom>
        </p:spPr>
      </p:pic>
      <p:pic>
        <p:nvPicPr>
          <p:cNvPr id="12" name="Picture 11">
            <a:extLst>
              <a:ext uri="{FF2B5EF4-FFF2-40B4-BE49-F238E27FC236}">
                <a16:creationId xmlns:a16="http://schemas.microsoft.com/office/drawing/2014/main" id="{B0828C88-1A90-4CEC-ACAE-0D502614F384}"/>
              </a:ext>
            </a:extLst>
          </p:cNvPr>
          <p:cNvPicPr>
            <a:picLocks noChangeAspect="1"/>
          </p:cNvPicPr>
          <p:nvPr/>
        </p:nvPicPr>
        <p:blipFill>
          <a:blip r:embed="rId4"/>
          <a:stretch>
            <a:fillRect/>
          </a:stretch>
        </p:blipFill>
        <p:spPr>
          <a:xfrm>
            <a:off x="1485900" y="4156505"/>
            <a:ext cx="4165600" cy="2701495"/>
          </a:xfrm>
          <a:prstGeom prst="rect">
            <a:avLst/>
          </a:prstGeom>
        </p:spPr>
      </p:pic>
      <p:pic>
        <p:nvPicPr>
          <p:cNvPr id="14" name="Picture 13">
            <a:extLst>
              <a:ext uri="{FF2B5EF4-FFF2-40B4-BE49-F238E27FC236}">
                <a16:creationId xmlns:a16="http://schemas.microsoft.com/office/drawing/2014/main" id="{FB714075-DCC0-44F9-9F9D-E4F8E29937A7}"/>
              </a:ext>
            </a:extLst>
          </p:cNvPr>
          <p:cNvPicPr>
            <a:picLocks noChangeAspect="1"/>
          </p:cNvPicPr>
          <p:nvPr/>
        </p:nvPicPr>
        <p:blipFill>
          <a:blip r:embed="rId5"/>
          <a:stretch>
            <a:fillRect/>
          </a:stretch>
        </p:blipFill>
        <p:spPr>
          <a:xfrm>
            <a:off x="6540502" y="4218635"/>
            <a:ext cx="3990454" cy="2639365"/>
          </a:xfrm>
          <a:prstGeom prst="rect">
            <a:avLst/>
          </a:prstGeom>
        </p:spPr>
      </p:pic>
    </p:spTree>
    <p:extLst>
      <p:ext uri="{BB962C8B-B14F-4D97-AF65-F5344CB8AC3E}">
        <p14:creationId xmlns:p14="http://schemas.microsoft.com/office/powerpoint/2010/main" val="1902142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07C1C3-9475-4494-9FD2-74DCAA6884B2}"/>
              </a:ext>
            </a:extLst>
          </p:cNvPr>
          <p:cNvPicPr>
            <a:picLocks noChangeAspect="1"/>
          </p:cNvPicPr>
          <p:nvPr/>
        </p:nvPicPr>
        <p:blipFill>
          <a:blip r:embed="rId2"/>
          <a:stretch>
            <a:fillRect/>
          </a:stretch>
        </p:blipFill>
        <p:spPr>
          <a:xfrm>
            <a:off x="1247218" y="1183356"/>
            <a:ext cx="3869840" cy="2730529"/>
          </a:xfrm>
          <a:prstGeom prst="rect">
            <a:avLst/>
          </a:prstGeom>
        </p:spPr>
      </p:pic>
      <p:sp>
        <p:nvSpPr>
          <p:cNvPr id="2" name="Title 1">
            <a:extLst>
              <a:ext uri="{FF2B5EF4-FFF2-40B4-BE49-F238E27FC236}">
                <a16:creationId xmlns:a16="http://schemas.microsoft.com/office/drawing/2014/main" id="{8F6E1B2D-5636-4346-8C94-B75CC314A4BC}"/>
              </a:ext>
            </a:extLst>
          </p:cNvPr>
          <p:cNvSpPr>
            <a:spLocks noGrp="1"/>
          </p:cNvSpPr>
          <p:nvPr>
            <p:ph type="title"/>
          </p:nvPr>
        </p:nvSpPr>
        <p:spPr>
          <a:xfrm>
            <a:off x="838200" y="238126"/>
            <a:ext cx="10515600" cy="994713"/>
          </a:xfrm>
        </p:spPr>
        <p:txBody>
          <a:bodyPr/>
          <a:lstStyle/>
          <a:p>
            <a:r>
              <a:rPr lang="en-US" dirty="0"/>
              <a:t>Examples of 2021 TMAS Data (hour of day)</a:t>
            </a:r>
          </a:p>
        </p:txBody>
      </p:sp>
      <p:pic>
        <p:nvPicPr>
          <p:cNvPr id="4" name="Picture 3">
            <a:extLst>
              <a:ext uri="{FF2B5EF4-FFF2-40B4-BE49-F238E27FC236}">
                <a16:creationId xmlns:a16="http://schemas.microsoft.com/office/drawing/2014/main" id="{7DAD8366-B2AD-4420-BD48-724076FA6542}"/>
              </a:ext>
            </a:extLst>
          </p:cNvPr>
          <p:cNvPicPr>
            <a:picLocks noChangeAspect="1"/>
          </p:cNvPicPr>
          <p:nvPr/>
        </p:nvPicPr>
        <p:blipFill>
          <a:blip r:embed="rId3"/>
          <a:stretch>
            <a:fillRect/>
          </a:stretch>
        </p:blipFill>
        <p:spPr>
          <a:xfrm>
            <a:off x="6540502" y="1183356"/>
            <a:ext cx="3811230" cy="2730529"/>
          </a:xfrm>
          <a:prstGeom prst="rect">
            <a:avLst/>
          </a:prstGeom>
        </p:spPr>
      </p:pic>
      <p:pic>
        <p:nvPicPr>
          <p:cNvPr id="9" name="Picture 8">
            <a:extLst>
              <a:ext uri="{FF2B5EF4-FFF2-40B4-BE49-F238E27FC236}">
                <a16:creationId xmlns:a16="http://schemas.microsoft.com/office/drawing/2014/main" id="{E04E1962-5D1D-4E0D-B8F3-E615BB40995E}"/>
              </a:ext>
            </a:extLst>
          </p:cNvPr>
          <p:cNvPicPr>
            <a:picLocks noChangeAspect="1"/>
          </p:cNvPicPr>
          <p:nvPr/>
        </p:nvPicPr>
        <p:blipFill>
          <a:blip r:embed="rId4"/>
          <a:stretch>
            <a:fillRect/>
          </a:stretch>
        </p:blipFill>
        <p:spPr>
          <a:xfrm>
            <a:off x="1355166" y="3898524"/>
            <a:ext cx="3851834" cy="2812553"/>
          </a:xfrm>
          <a:prstGeom prst="rect">
            <a:avLst/>
          </a:prstGeom>
        </p:spPr>
      </p:pic>
      <p:pic>
        <p:nvPicPr>
          <p:cNvPr id="13" name="Picture 12">
            <a:extLst>
              <a:ext uri="{FF2B5EF4-FFF2-40B4-BE49-F238E27FC236}">
                <a16:creationId xmlns:a16="http://schemas.microsoft.com/office/drawing/2014/main" id="{76D07D1B-975B-4CA6-A551-4CFF3D64BC97}"/>
              </a:ext>
            </a:extLst>
          </p:cNvPr>
          <p:cNvPicPr>
            <a:picLocks noChangeAspect="1"/>
          </p:cNvPicPr>
          <p:nvPr/>
        </p:nvPicPr>
        <p:blipFill>
          <a:blip r:embed="rId5"/>
          <a:stretch>
            <a:fillRect/>
          </a:stretch>
        </p:blipFill>
        <p:spPr>
          <a:xfrm>
            <a:off x="6607849" y="4124271"/>
            <a:ext cx="3743883" cy="2718772"/>
          </a:xfrm>
          <a:prstGeom prst="rect">
            <a:avLst/>
          </a:prstGeom>
        </p:spPr>
      </p:pic>
    </p:spTree>
    <p:extLst>
      <p:ext uri="{BB962C8B-B14F-4D97-AF65-F5344CB8AC3E}">
        <p14:creationId xmlns:p14="http://schemas.microsoft.com/office/powerpoint/2010/main" val="321159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1DC6-6A7A-4B19-8882-B3C6A4D0ABED}"/>
              </a:ext>
            </a:extLst>
          </p:cNvPr>
          <p:cNvSpPr>
            <a:spLocks noGrp="1"/>
          </p:cNvSpPr>
          <p:nvPr>
            <p:ph type="title"/>
          </p:nvPr>
        </p:nvSpPr>
        <p:spPr>
          <a:xfrm>
            <a:off x="573559" y="29211"/>
            <a:ext cx="11044881" cy="1325563"/>
          </a:xfrm>
        </p:spPr>
        <p:txBody>
          <a:bodyPr/>
          <a:lstStyle/>
          <a:p>
            <a:r>
              <a:rPr lang="en-US" dirty="0"/>
              <a:t>Examples of 2020 Agricultural Livestock Profiles</a:t>
            </a:r>
          </a:p>
        </p:txBody>
      </p:sp>
      <p:pic>
        <p:nvPicPr>
          <p:cNvPr id="5" name="Content Placeholder 4">
            <a:extLst>
              <a:ext uri="{FF2B5EF4-FFF2-40B4-BE49-F238E27FC236}">
                <a16:creationId xmlns:a16="http://schemas.microsoft.com/office/drawing/2014/main" id="{01824C92-1CCF-4816-96A2-A1FA7A30BDC8}"/>
              </a:ext>
            </a:extLst>
          </p:cNvPr>
          <p:cNvPicPr>
            <a:picLocks noGrp="1" noChangeAspect="1"/>
          </p:cNvPicPr>
          <p:nvPr>
            <p:ph sz="quarter" idx="13"/>
          </p:nvPr>
        </p:nvPicPr>
        <p:blipFill>
          <a:blip r:embed="rId2"/>
          <a:stretch>
            <a:fillRect/>
          </a:stretch>
        </p:blipFill>
        <p:spPr>
          <a:xfrm>
            <a:off x="2369971" y="1063327"/>
            <a:ext cx="5796129" cy="4171909"/>
          </a:xfrm>
        </p:spPr>
      </p:pic>
      <p:pic>
        <p:nvPicPr>
          <p:cNvPr id="6" name="Picture 5" descr="Figure 3-12 shows an example of animal ammonia emissions temporalization approaches, summed to daily emissions.">
            <a:extLst>
              <a:ext uri="{FF2B5EF4-FFF2-40B4-BE49-F238E27FC236}">
                <a16:creationId xmlns:a16="http://schemas.microsoft.com/office/drawing/2014/main" id="{9C169864-7C37-46F4-A1C8-BA51D8EC8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1871" y="5288129"/>
            <a:ext cx="5948529" cy="1540660"/>
          </a:xfrm>
          <a:prstGeom prst="rect">
            <a:avLst/>
          </a:prstGeom>
        </p:spPr>
      </p:pic>
    </p:spTree>
    <p:extLst>
      <p:ext uri="{BB962C8B-B14F-4D97-AF65-F5344CB8AC3E}">
        <p14:creationId xmlns:p14="http://schemas.microsoft.com/office/powerpoint/2010/main" val="317262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TotalTime>
  <Words>3647</Words>
  <Application>Microsoft Office PowerPoint</Application>
  <PresentationFormat>Widescreen</PresentationFormat>
  <Paragraphs>606</Paragraphs>
  <Slides>32</Slides>
  <Notes>17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1" baseType="lpstr">
      <vt:lpstr>Arial</vt:lpstr>
      <vt:lpstr>Calibri</vt:lpstr>
      <vt:lpstr>Calibri Light</vt:lpstr>
      <vt:lpstr>Cambria Math</vt:lpstr>
      <vt:lpstr>Courier New</vt:lpstr>
      <vt:lpstr>Symbol</vt:lpstr>
      <vt:lpstr>Times New Roman</vt:lpstr>
      <vt:lpstr>Office Theme</vt:lpstr>
      <vt:lpstr>Worksheet</vt:lpstr>
      <vt:lpstr>Emission Modeling Profiles Updates for 2020 Platform</vt:lpstr>
      <vt:lpstr>Background</vt:lpstr>
      <vt:lpstr>Speciation Updates in 2020 Platform</vt:lpstr>
      <vt:lpstr>Onroad Speciation Outside of MOVES</vt:lpstr>
      <vt:lpstr>Temporal Allocation Highlights in 2020 Platform</vt:lpstr>
      <vt:lpstr>Examples of 2021 TMAS Data (monthly)</vt:lpstr>
      <vt:lpstr>Examples of 2021 TMAS Data (day of week)</vt:lpstr>
      <vt:lpstr>Examples of 2021 TMAS Data (hour of day)</vt:lpstr>
      <vt:lpstr>Examples of 2020 Agricultural Livestock Profiles</vt:lpstr>
      <vt:lpstr>RWC Temporal Profiles</vt:lpstr>
      <vt:lpstr>Recreational Wood Burning Profiles (new in 2020)</vt:lpstr>
      <vt:lpstr>Spatial Surrogate Updates in 2020 Platform</vt:lpstr>
      <vt:lpstr>Top 15 surrogates for Total CAPs</vt:lpstr>
      <vt:lpstr>Surrogates 15-30 for Total CAPs</vt:lpstr>
      <vt:lpstr>Livestock Surrogates</vt:lpstr>
      <vt:lpstr>NPDES Impact on Livestock Surrogates</vt:lpstr>
      <vt:lpstr>2020 livestock emissions by surrogate (CONUS 12km)</vt:lpstr>
      <vt:lpstr>NLCD Surrogates</vt:lpstr>
      <vt:lpstr>Available NLCD Surrogates </vt:lpstr>
      <vt:lpstr>NLCD Surrogate Uses in 2020 Platform</vt:lpstr>
      <vt:lpstr>OpenStreetMap (OSM) Surrogates</vt:lpstr>
      <vt:lpstr>Uses of OpenStreetMap Surrogates in 2020 Platform (CONUS 12km grid)</vt:lpstr>
      <vt:lpstr>OpenStreetMap Surrogates (ctd.)</vt:lpstr>
      <vt:lpstr>2020 fugitive dust emissions by surrogate (CONUS 12km)</vt:lpstr>
      <vt:lpstr>American Community  Survey (ACS) Surrogates</vt:lpstr>
      <vt:lpstr>Onroad Surrogate updates</vt:lpstr>
      <vt:lpstr>2020 Onroad Emissions by Surrogate</vt:lpstr>
      <vt:lpstr>PowerPoint Presentation</vt:lpstr>
      <vt:lpstr>Gapfilling of Spatial Surrogates</vt:lpstr>
      <vt:lpstr>Possible Future Updates</vt:lpstr>
      <vt:lpstr>Appendix A. Updated Cross-reference Entries for 2020</vt:lpstr>
      <vt:lpstr>Appendix A. Updated Cross-reference for 2020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Emission Modeling Profiles Updates for 2020 Platform</dc:title>
  <dc:creator>Eyth, Alison</dc:creator>
  <cp:lastModifiedBy>Eyth, Alison</cp:lastModifiedBy>
  <cp:revision>7</cp:revision>
  <dcterms:created xsi:type="dcterms:W3CDTF">2023-11-17T11:48:41Z</dcterms:created>
  <dcterms:modified xsi:type="dcterms:W3CDTF">2023-11-17T20:10:38Z</dcterms:modified>
</cp:coreProperties>
</file>