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7.xml" ContentType="application/vnd.openxmlformats-officedocument.presentationml.notesSlide+xml"/>
  <Override PartName="/ppt/charts/chart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1.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3.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4"/>
  </p:sldMasterIdLst>
  <p:notesMasterIdLst>
    <p:notesMasterId r:id="rId179"/>
  </p:notesMasterIdLst>
  <p:handoutMasterIdLst>
    <p:handoutMasterId r:id="rId180"/>
  </p:handoutMasterIdLst>
  <p:sldIdLst>
    <p:sldId id="256" r:id="rId25"/>
    <p:sldId id="440" r:id="rId26"/>
    <p:sldId id="439" r:id="rId27"/>
    <p:sldId id="416" r:id="rId28"/>
    <p:sldId id="580" r:id="rId29"/>
    <p:sldId id="603" r:id="rId30"/>
    <p:sldId id="441" r:id="rId31"/>
    <p:sldId id="614" r:id="rId32"/>
    <p:sldId id="604" r:id="rId33"/>
    <p:sldId id="605" r:id="rId34"/>
    <p:sldId id="606" r:id="rId35"/>
    <p:sldId id="607" r:id="rId36"/>
    <p:sldId id="665" r:id="rId37"/>
    <p:sldId id="859" r:id="rId38"/>
    <p:sldId id="858" r:id="rId39"/>
    <p:sldId id="585" r:id="rId40"/>
    <p:sldId id="275" r:id="rId41"/>
    <p:sldId id="616" r:id="rId42"/>
    <p:sldId id="582" r:id="rId43"/>
    <p:sldId id="411" r:id="rId44"/>
    <p:sldId id="594" r:id="rId45"/>
    <p:sldId id="413" r:id="rId46"/>
    <p:sldId id="419" r:id="rId47"/>
    <p:sldId id="526" r:id="rId48"/>
    <p:sldId id="527" r:id="rId49"/>
    <p:sldId id="636" r:id="rId50"/>
    <p:sldId id="445" r:id="rId51"/>
    <p:sldId id="530" r:id="rId52"/>
    <p:sldId id="529" r:id="rId53"/>
    <p:sldId id="531" r:id="rId54"/>
    <p:sldId id="532" r:id="rId55"/>
    <p:sldId id="435" r:id="rId56"/>
    <p:sldId id="444" r:id="rId57"/>
    <p:sldId id="448" r:id="rId58"/>
    <p:sldId id="479" r:id="rId59"/>
    <p:sldId id="534" r:id="rId60"/>
    <p:sldId id="480" r:id="rId61"/>
    <p:sldId id="442" r:id="rId62"/>
    <p:sldId id="535" r:id="rId63"/>
    <p:sldId id="546" r:id="rId64"/>
    <p:sldId id="457" r:id="rId65"/>
    <p:sldId id="476" r:id="rId66"/>
    <p:sldId id="458" r:id="rId67"/>
    <p:sldId id="579" r:id="rId68"/>
    <p:sldId id="477" r:id="rId69"/>
    <p:sldId id="549" r:id="rId70"/>
    <p:sldId id="459" r:id="rId71"/>
    <p:sldId id="547" r:id="rId72"/>
    <p:sldId id="486" r:id="rId73"/>
    <p:sldId id="487" r:id="rId74"/>
    <p:sldId id="488" r:id="rId75"/>
    <p:sldId id="521" r:id="rId76"/>
    <p:sldId id="550" r:id="rId77"/>
    <p:sldId id="559" r:id="rId78"/>
    <p:sldId id="541" r:id="rId79"/>
    <p:sldId id="551" r:id="rId80"/>
    <p:sldId id="567" r:id="rId81"/>
    <p:sldId id="489" r:id="rId82"/>
    <p:sldId id="491" r:id="rId83"/>
    <p:sldId id="490" r:id="rId84"/>
    <p:sldId id="552" r:id="rId85"/>
    <p:sldId id="553" r:id="rId86"/>
    <p:sldId id="554" r:id="rId87"/>
    <p:sldId id="555" r:id="rId88"/>
    <p:sldId id="556" r:id="rId89"/>
    <p:sldId id="869" r:id="rId90"/>
    <p:sldId id="561" r:id="rId91"/>
    <p:sldId id="557" r:id="rId92"/>
    <p:sldId id="522" r:id="rId93"/>
    <p:sldId id="539" r:id="rId94"/>
    <p:sldId id="482" r:id="rId95"/>
    <p:sldId id="574" r:id="rId96"/>
    <p:sldId id="478" r:id="rId97"/>
    <p:sldId id="484" r:id="rId98"/>
    <p:sldId id="498" r:id="rId99"/>
    <p:sldId id="638" r:id="rId100"/>
    <p:sldId id="483" r:id="rId101"/>
    <p:sldId id="548" r:id="rId102"/>
    <p:sldId id="538" r:id="rId103"/>
    <p:sldId id="545" r:id="rId104"/>
    <p:sldId id="520" r:id="rId105"/>
    <p:sldId id="536" r:id="rId106"/>
    <p:sldId id="537" r:id="rId107"/>
    <p:sldId id="501" r:id="rId108"/>
    <p:sldId id="575" r:id="rId109"/>
    <p:sldId id="516" r:id="rId110"/>
    <p:sldId id="502" r:id="rId111"/>
    <p:sldId id="503" r:id="rId112"/>
    <p:sldId id="504" r:id="rId113"/>
    <p:sldId id="505" r:id="rId114"/>
    <p:sldId id="517" r:id="rId115"/>
    <p:sldId id="519" r:id="rId116"/>
    <p:sldId id="506" r:id="rId117"/>
    <p:sldId id="473" r:id="rId118"/>
    <p:sldId id="493" r:id="rId119"/>
    <p:sldId id="562" r:id="rId120"/>
    <p:sldId id="577" r:id="rId121"/>
    <p:sldId id="578" r:id="rId122"/>
    <p:sldId id="576" r:id="rId123"/>
    <p:sldId id="382" r:id="rId124"/>
    <p:sldId id="565" r:id="rId125"/>
    <p:sldId id="564" r:id="rId126"/>
    <p:sldId id="451" r:id="rId127"/>
    <p:sldId id="563" r:id="rId128"/>
    <p:sldId id="598" r:id="rId129"/>
    <p:sldId id="599" r:id="rId130"/>
    <p:sldId id="600" r:id="rId131"/>
    <p:sldId id="601" r:id="rId132"/>
    <p:sldId id="602" r:id="rId133"/>
    <p:sldId id="866" r:id="rId134"/>
    <p:sldId id="511" r:id="rId135"/>
    <p:sldId id="622" r:id="rId136"/>
    <p:sldId id="624" r:id="rId137"/>
    <p:sldId id="637" r:id="rId138"/>
    <p:sldId id="515" r:id="rId139"/>
    <p:sldId id="513" r:id="rId140"/>
    <p:sldId id="612" r:id="rId141"/>
    <p:sldId id="587" r:id="rId142"/>
    <p:sldId id="625" r:id="rId143"/>
    <p:sldId id="626" r:id="rId144"/>
    <p:sldId id="627" r:id="rId145"/>
    <p:sldId id="628" r:id="rId146"/>
    <p:sldId id="629" r:id="rId147"/>
    <p:sldId id="630" r:id="rId148"/>
    <p:sldId id="631" r:id="rId149"/>
    <p:sldId id="632" r:id="rId150"/>
    <p:sldId id="633" r:id="rId151"/>
    <p:sldId id="597" r:id="rId152"/>
    <p:sldId id="518" r:id="rId153"/>
    <p:sldId id="590" r:id="rId154"/>
    <p:sldId id="592" r:id="rId155"/>
    <p:sldId id="591" r:id="rId156"/>
    <p:sldId id="593" r:id="rId157"/>
    <p:sldId id="861" r:id="rId158"/>
    <p:sldId id="860" r:id="rId159"/>
    <p:sldId id="862" r:id="rId160"/>
    <p:sldId id="865" r:id="rId161"/>
    <p:sldId id="867" r:id="rId162"/>
    <p:sldId id="560" r:id="rId163"/>
    <p:sldId id="474" r:id="rId164"/>
    <p:sldId id="617" r:id="rId165"/>
    <p:sldId id="523" r:id="rId166"/>
    <p:sldId id="524" r:id="rId167"/>
    <p:sldId id="610" r:id="rId168"/>
    <p:sldId id="596" r:id="rId169"/>
    <p:sldId id="863" r:id="rId170"/>
    <p:sldId id="864" r:id="rId171"/>
    <p:sldId id="542" r:id="rId172"/>
    <p:sldId id="572" r:id="rId173"/>
    <p:sldId id="573" r:id="rId174"/>
    <p:sldId id="868" r:id="rId175"/>
    <p:sldId id="618" r:id="rId176"/>
    <p:sldId id="686" r:id="rId177"/>
    <p:sldId id="510" r:id="rId178"/>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7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Farkas, Caroline" initials="FC" lastIdx="38" clrIdx="6">
    <p:extLst>
      <p:ext uri="{19B8F6BF-5375-455C-9EA6-DF929625EA0E}">
        <p15:presenceInfo xmlns:p15="http://schemas.microsoft.com/office/powerpoint/2012/main" userId="S-1-5-21-1339303556-449845944-1601390327-3951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EAB200"/>
    <a:srgbClr val="ED792B"/>
    <a:srgbClr val="A1A1A1"/>
    <a:srgbClr val="F8D74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0" autoAdjust="0"/>
    <p:restoredTop sz="86301" autoAdjust="0"/>
  </p:normalViewPr>
  <p:slideViewPr>
    <p:cSldViewPr>
      <p:cViewPr>
        <p:scale>
          <a:sx n="80" d="100"/>
          <a:sy n="80" d="100"/>
        </p:scale>
        <p:origin x="542"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52"/>
    </p:cViewPr>
  </p:sorterViewPr>
  <p:notesViewPr>
    <p:cSldViewPr>
      <p:cViewPr varScale="1">
        <p:scale>
          <a:sx n="62" d="100"/>
          <a:sy n="62" d="100"/>
        </p:scale>
        <p:origin x="1109" y="53"/>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slide" Target="slides/slide114.xml"/><Relationship Id="rId154" Type="http://schemas.openxmlformats.org/officeDocument/2006/relationships/slide" Target="slides/slide130.xml"/><Relationship Id="rId159" Type="http://schemas.openxmlformats.org/officeDocument/2006/relationships/slide" Target="slides/slide135.xml"/><Relationship Id="rId175" Type="http://schemas.openxmlformats.org/officeDocument/2006/relationships/slide" Target="slides/slide151.xml"/><Relationship Id="rId170" Type="http://schemas.openxmlformats.org/officeDocument/2006/relationships/slide" Target="slides/slide146.xml"/><Relationship Id="rId16" Type="http://schemas.openxmlformats.org/officeDocument/2006/relationships/customXml" Target="../customXml/item16.xml"/><Relationship Id="rId107" Type="http://schemas.openxmlformats.org/officeDocument/2006/relationships/slide" Target="slides/slide83.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customXml" Target="../customXml/item5.xml"/><Relationship Id="rId90" Type="http://schemas.openxmlformats.org/officeDocument/2006/relationships/slide" Target="slides/slide66.xml"/><Relationship Id="rId95" Type="http://schemas.openxmlformats.org/officeDocument/2006/relationships/slide" Target="slides/slide71.xml"/><Relationship Id="rId160" Type="http://schemas.openxmlformats.org/officeDocument/2006/relationships/slide" Target="slides/slide136.xml"/><Relationship Id="rId165" Type="http://schemas.openxmlformats.org/officeDocument/2006/relationships/slide" Target="slides/slide141.xml"/><Relationship Id="rId181" Type="http://schemas.openxmlformats.org/officeDocument/2006/relationships/commentAuthors" Target="commentAuthors.xml"/><Relationship Id="rId186" Type="http://schemas.microsoft.com/office/2016/11/relationships/changesInfo" Target="changesInfos/changesInfo1.xml"/><Relationship Id="rId22" Type="http://schemas.openxmlformats.org/officeDocument/2006/relationships/customXml" Target="../customXml/item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71" Type="http://schemas.openxmlformats.org/officeDocument/2006/relationships/slide" Target="slides/slide147.xml"/><Relationship Id="rId176" Type="http://schemas.openxmlformats.org/officeDocument/2006/relationships/slide" Target="slides/slide152.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slide" Target="slides/slide137.xml"/><Relationship Id="rId166" Type="http://schemas.openxmlformats.org/officeDocument/2006/relationships/slide" Target="slides/slide142.xml"/><Relationship Id="rId18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slide" Target="slides/slide132.xml"/><Relationship Id="rId177" Type="http://schemas.openxmlformats.org/officeDocument/2006/relationships/slide" Target="slides/slide153.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slide" Target="slides/slide148.xml"/><Relationship Id="rId180" Type="http://schemas.openxmlformats.org/officeDocument/2006/relationships/handoutMaster" Target="handoutMasters/handout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7" Type="http://schemas.openxmlformats.org/officeDocument/2006/relationships/customXml" Target="../customXml/item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customXml" Target="../customXml/item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notesMaster" Target="notesMasters/notesMaster1.xml"/><Relationship Id="rId15" Type="http://schemas.openxmlformats.org/officeDocument/2006/relationships/customXml" Target="../customXml/item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customXml" Target="../customXml/item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kas, Caroline" userId="799b63c5-998c-4f0f-b147-7d18345ff3d4" providerId="ADAL" clId="{FFF0537C-19EC-45C3-ADA4-69F26B268A3F}"/>
    <pc:docChg chg="undo custSel addSld modSld">
      <pc:chgData name="Farkas, Caroline" userId="799b63c5-998c-4f0f-b147-7d18345ff3d4" providerId="ADAL" clId="{FFF0537C-19EC-45C3-ADA4-69F26B268A3F}" dt="2019-07-25T13:35:37.446" v="333" actId="1035"/>
      <pc:docMkLst>
        <pc:docMk/>
      </pc:docMkLst>
      <pc:sldChg chg="modSp">
        <pc:chgData name="Farkas, Caroline" userId="799b63c5-998c-4f0f-b147-7d18345ff3d4" providerId="ADAL" clId="{FFF0537C-19EC-45C3-ADA4-69F26B268A3F}" dt="2019-07-25T13:35:37.446" v="333" actId="1035"/>
        <pc:sldMkLst>
          <pc:docMk/>
          <pc:sldMk cId="2335540360" sldId="439"/>
        </pc:sldMkLst>
        <pc:spChg chg="mod">
          <ac:chgData name="Farkas, Caroline" userId="799b63c5-998c-4f0f-b147-7d18345ff3d4" providerId="ADAL" clId="{FFF0537C-19EC-45C3-ADA4-69F26B268A3F}" dt="2019-07-25T13:35:37.446" v="333" actId="1035"/>
          <ac:spMkLst>
            <pc:docMk/>
            <pc:sldMk cId="2335540360" sldId="439"/>
            <ac:spMk id="4" creationId="{00000000-0000-0000-0000-000000000000}"/>
          </ac:spMkLst>
        </pc:spChg>
      </pc:sldChg>
      <pc:sldChg chg="modNotesTx">
        <pc:chgData name="Farkas, Caroline" userId="799b63c5-998c-4f0f-b147-7d18345ff3d4" providerId="ADAL" clId="{FFF0537C-19EC-45C3-ADA4-69F26B268A3F}" dt="2019-07-25T13:11:34.767" v="239" actId="20577"/>
        <pc:sldMkLst>
          <pc:docMk/>
          <pc:sldMk cId="4133746749" sldId="555"/>
        </pc:sldMkLst>
      </pc:sldChg>
      <pc:sldChg chg="addCm modCm modNotesTx">
        <pc:chgData name="Farkas, Caroline" userId="799b63c5-998c-4f0f-b147-7d18345ff3d4" providerId="ADAL" clId="{FFF0537C-19EC-45C3-ADA4-69F26B268A3F}" dt="2019-07-25T13:13:38.811" v="331"/>
        <pc:sldMkLst>
          <pc:docMk/>
          <pc:sldMk cId="4113115208" sldId="556"/>
        </pc:sldMkLst>
      </pc:sldChg>
      <pc:sldChg chg="addSp delSp modSp add">
        <pc:chgData name="Farkas, Caroline" userId="799b63c5-998c-4f0f-b147-7d18345ff3d4" providerId="ADAL" clId="{FFF0537C-19EC-45C3-ADA4-69F26B268A3F}" dt="2019-07-25T12:29:23.344" v="138" actId="1037"/>
        <pc:sldMkLst>
          <pc:docMk/>
          <pc:sldMk cId="3835380213" sldId="863"/>
        </pc:sldMkLst>
        <pc:spChg chg="mod">
          <ac:chgData name="Farkas, Caroline" userId="799b63c5-998c-4f0f-b147-7d18345ff3d4" providerId="ADAL" clId="{FFF0537C-19EC-45C3-ADA4-69F26B268A3F}" dt="2019-07-25T12:22:04.678" v="65" actId="120"/>
          <ac:spMkLst>
            <pc:docMk/>
            <pc:sldMk cId="3835380213" sldId="863"/>
            <ac:spMk id="2" creationId="{EC919BA8-C1DF-4F9D-820F-2E787C8326A8}"/>
          </ac:spMkLst>
        </pc:spChg>
        <pc:spChg chg="mod">
          <ac:chgData name="Farkas, Caroline" userId="799b63c5-998c-4f0f-b147-7d18345ff3d4" providerId="ADAL" clId="{FFF0537C-19EC-45C3-ADA4-69F26B268A3F}" dt="2019-07-25T12:21:38.296" v="58" actId="14100"/>
          <ac:spMkLst>
            <pc:docMk/>
            <pc:sldMk cId="3835380213" sldId="863"/>
            <ac:spMk id="3" creationId="{1D505942-84E1-445D-9AFC-EFDB2D15E783}"/>
          </ac:spMkLst>
        </pc:spChg>
        <pc:spChg chg="add del mod">
          <ac:chgData name="Farkas, Caroline" userId="799b63c5-998c-4f0f-b147-7d18345ff3d4" providerId="ADAL" clId="{FFF0537C-19EC-45C3-ADA4-69F26B268A3F}" dt="2019-07-25T12:21:26.173" v="56"/>
          <ac:spMkLst>
            <pc:docMk/>
            <pc:sldMk cId="3835380213" sldId="863"/>
            <ac:spMk id="4" creationId="{2B2D92B6-548D-41C3-91AF-BBD4ECD280CB}"/>
          </ac:spMkLst>
        </pc:spChg>
        <pc:spChg chg="add del mod">
          <ac:chgData name="Farkas, Caroline" userId="799b63c5-998c-4f0f-b147-7d18345ff3d4" providerId="ADAL" clId="{FFF0537C-19EC-45C3-ADA4-69F26B268A3F}" dt="2019-07-25T12:21:26.173" v="56"/>
          <ac:spMkLst>
            <pc:docMk/>
            <pc:sldMk cId="3835380213" sldId="863"/>
            <ac:spMk id="5" creationId="{2EFA3385-B237-4C95-AD63-74FD342751AA}"/>
          </ac:spMkLst>
        </pc:spChg>
        <pc:spChg chg="add mod">
          <ac:chgData name="Farkas, Caroline" userId="799b63c5-998c-4f0f-b147-7d18345ff3d4" providerId="ADAL" clId="{FFF0537C-19EC-45C3-ADA4-69F26B268A3F}" dt="2019-07-25T12:29:23.344" v="138" actId="1037"/>
          <ac:spMkLst>
            <pc:docMk/>
            <pc:sldMk cId="3835380213" sldId="863"/>
            <ac:spMk id="6" creationId="{CB3A1DBD-F227-45E5-82B3-8C86F839CFA8}"/>
          </ac:spMkLst>
        </pc:spChg>
        <pc:spChg chg="add del mod">
          <ac:chgData name="Farkas, Caroline" userId="799b63c5-998c-4f0f-b147-7d18345ff3d4" providerId="ADAL" clId="{FFF0537C-19EC-45C3-ADA4-69F26B268A3F}" dt="2019-07-25T12:22:29.127" v="66" actId="478"/>
          <ac:spMkLst>
            <pc:docMk/>
            <pc:sldMk cId="3835380213" sldId="863"/>
            <ac:spMk id="7" creationId="{D39AE064-9B37-41E0-8976-A5F72EB209E3}"/>
          </ac:spMkLst>
        </pc:spChg>
        <pc:spChg chg="add del">
          <ac:chgData name="Farkas, Caroline" userId="799b63c5-998c-4f0f-b147-7d18345ff3d4" providerId="ADAL" clId="{FFF0537C-19EC-45C3-ADA4-69F26B268A3F}" dt="2019-07-25T12:25:28.295" v="68" actId="478"/>
          <ac:spMkLst>
            <pc:docMk/>
            <pc:sldMk cId="3835380213" sldId="863"/>
            <ac:spMk id="8" creationId="{222EABC8-733C-4324-99EE-55AA173909F9}"/>
          </ac:spMkLst>
        </pc:spChg>
        <pc:picChg chg="add mod">
          <ac:chgData name="Farkas, Caroline" userId="799b63c5-998c-4f0f-b147-7d18345ff3d4" providerId="ADAL" clId="{FFF0537C-19EC-45C3-ADA4-69F26B268A3F}" dt="2019-07-25T12:27:13.613" v="76" actId="1036"/>
          <ac:picMkLst>
            <pc:docMk/>
            <pc:sldMk cId="3835380213" sldId="863"/>
            <ac:picMk id="1026" creationId="{AEDF8D8A-D2C2-48B9-ABCB-988E68786904}"/>
          </ac:picMkLst>
        </pc:picChg>
      </pc:sldChg>
      <pc:sldChg chg="addSp delSp modSp add">
        <pc:chgData name="Farkas, Caroline" userId="799b63c5-998c-4f0f-b147-7d18345ff3d4" providerId="ADAL" clId="{FFF0537C-19EC-45C3-ADA4-69F26B268A3F}" dt="2019-07-25T12:29:06.746" v="127" actId="20577"/>
        <pc:sldMkLst>
          <pc:docMk/>
          <pc:sldMk cId="4219558531" sldId="864"/>
        </pc:sldMkLst>
        <pc:spChg chg="mod">
          <ac:chgData name="Farkas, Caroline" userId="799b63c5-998c-4f0f-b147-7d18345ff3d4" providerId="ADAL" clId="{FFF0537C-19EC-45C3-ADA4-69F26B268A3F}" dt="2019-07-25T12:29:06.746" v="127" actId="20577"/>
          <ac:spMkLst>
            <pc:docMk/>
            <pc:sldMk cId="4219558531" sldId="864"/>
            <ac:spMk id="6" creationId="{CB3A1DBD-F227-45E5-82B3-8C86F839CFA8}"/>
          </ac:spMkLst>
        </pc:spChg>
        <pc:picChg chg="del">
          <ac:chgData name="Farkas, Caroline" userId="799b63c5-998c-4f0f-b147-7d18345ff3d4" providerId="ADAL" clId="{FFF0537C-19EC-45C3-ADA4-69F26B268A3F}" dt="2019-07-25T12:28:44.754" v="119" actId="478"/>
          <ac:picMkLst>
            <pc:docMk/>
            <pc:sldMk cId="4219558531" sldId="864"/>
            <ac:picMk id="1026" creationId="{AEDF8D8A-D2C2-48B9-ABCB-988E68786904}"/>
          </ac:picMkLst>
        </pc:picChg>
        <pc:picChg chg="add mod">
          <ac:chgData name="Farkas, Caroline" userId="799b63c5-998c-4f0f-b147-7d18345ff3d4" providerId="ADAL" clId="{FFF0537C-19EC-45C3-ADA4-69F26B268A3F}" dt="2019-07-25T12:28:54.444" v="121" actId="1076"/>
          <ac:picMkLst>
            <pc:docMk/>
            <pc:sldMk cId="4219558531" sldId="864"/>
            <ac:picMk id="2050" creationId="{1F828EF5-891A-474E-8619-D01A22FEFDF6}"/>
          </ac:picMkLst>
        </pc:picChg>
      </pc:sldChg>
    </pc:docChg>
  </pc:docChgLst>
  <pc:docChgLst>
    <pc:chgData name="Farkas, Caroline" userId="799b63c5-998c-4f0f-b147-7d18345ff3d4" providerId="ADAL" clId="{62222DBB-5621-4680-BEA6-5C943C7E9136}"/>
    <pc:docChg chg="undo custSel modSld">
      <pc:chgData name="Farkas, Caroline" userId="799b63c5-998c-4f0f-b147-7d18345ff3d4" providerId="ADAL" clId="{62222DBB-5621-4680-BEA6-5C943C7E9136}" dt="2019-07-19T14:18:57.634" v="122"/>
      <pc:docMkLst>
        <pc:docMk/>
      </pc:docMkLst>
      <pc:sldChg chg="addCm modCm">
        <pc:chgData name="Farkas, Caroline" userId="799b63c5-998c-4f0f-b147-7d18345ff3d4" providerId="ADAL" clId="{62222DBB-5621-4680-BEA6-5C943C7E9136}" dt="2019-07-19T14:09:13.121" v="81"/>
        <pc:sldMkLst>
          <pc:docMk/>
          <pc:sldMk cId="2755365971" sldId="382"/>
        </pc:sldMkLst>
      </pc:sldChg>
      <pc:sldChg chg="addCm modCm">
        <pc:chgData name="Farkas, Caroline" userId="799b63c5-998c-4f0f-b147-7d18345ff3d4" providerId="ADAL" clId="{62222DBB-5621-4680-BEA6-5C943C7E9136}" dt="2019-07-19T13:45:01.409" v="2"/>
        <pc:sldMkLst>
          <pc:docMk/>
          <pc:sldMk cId="2335540360" sldId="439"/>
        </pc:sldMkLst>
      </pc:sldChg>
      <pc:sldChg chg="modSp">
        <pc:chgData name="Farkas, Caroline" userId="799b63c5-998c-4f0f-b147-7d18345ff3d4" providerId="ADAL" clId="{62222DBB-5621-4680-BEA6-5C943C7E9136}" dt="2019-07-19T13:53:26.196" v="14" actId="207"/>
        <pc:sldMkLst>
          <pc:docMk/>
          <pc:sldMk cId="2752103409" sldId="457"/>
        </pc:sldMkLst>
        <pc:graphicFrameChg chg="modGraphic">
          <ac:chgData name="Farkas, Caroline" userId="799b63c5-998c-4f0f-b147-7d18345ff3d4" providerId="ADAL" clId="{62222DBB-5621-4680-BEA6-5C943C7E9136}" dt="2019-07-19T13:53:26.196" v="14" actId="207"/>
          <ac:graphicFrameMkLst>
            <pc:docMk/>
            <pc:sldMk cId="2752103409" sldId="457"/>
            <ac:graphicFrameMk id="9" creationId="{00000000-0000-0000-0000-000000000000}"/>
          </ac:graphicFrameMkLst>
        </pc:graphicFrameChg>
      </pc:sldChg>
      <pc:sldChg chg="modSp addCm modCm">
        <pc:chgData name="Farkas, Caroline" userId="799b63c5-998c-4f0f-b147-7d18345ff3d4" providerId="ADAL" clId="{62222DBB-5621-4680-BEA6-5C943C7E9136}" dt="2019-07-19T13:53:55.448" v="17"/>
        <pc:sldMkLst>
          <pc:docMk/>
          <pc:sldMk cId="1547727165" sldId="476"/>
        </pc:sldMkLst>
        <pc:graphicFrameChg chg="modGraphic">
          <ac:chgData name="Farkas, Caroline" userId="799b63c5-998c-4f0f-b147-7d18345ff3d4" providerId="ADAL" clId="{62222DBB-5621-4680-BEA6-5C943C7E9136}" dt="2019-07-19T13:53:37.259" v="15" actId="207"/>
          <ac:graphicFrameMkLst>
            <pc:docMk/>
            <pc:sldMk cId="1547727165" sldId="476"/>
            <ac:graphicFrameMk id="10" creationId="{00000000-0000-0000-0000-000000000000}"/>
          </ac:graphicFrameMkLst>
        </pc:graphicFrameChg>
      </pc:sldChg>
      <pc:sldChg chg="modSp addCm modCm">
        <pc:chgData name="Farkas, Caroline" userId="799b63c5-998c-4f0f-b147-7d18345ff3d4" providerId="ADAL" clId="{62222DBB-5621-4680-BEA6-5C943C7E9136}" dt="2019-07-19T14:17:27.985" v="114" actId="207"/>
        <pc:sldMkLst>
          <pc:docMk/>
          <pc:sldMk cId="4269163946" sldId="523"/>
        </pc:sldMkLst>
        <pc:graphicFrameChg chg="modGraphic">
          <ac:chgData name="Farkas, Caroline" userId="799b63c5-998c-4f0f-b147-7d18345ff3d4" providerId="ADAL" clId="{62222DBB-5621-4680-BEA6-5C943C7E9136}" dt="2019-07-19T14:17:27.985" v="114" actId="207"/>
          <ac:graphicFrameMkLst>
            <pc:docMk/>
            <pc:sldMk cId="4269163946" sldId="523"/>
            <ac:graphicFrameMk id="7" creationId="{00000000-0000-0000-0000-000000000000}"/>
          </ac:graphicFrameMkLst>
        </pc:graphicFrameChg>
      </pc:sldChg>
      <pc:sldChg chg="addCm modCm">
        <pc:chgData name="Farkas, Caroline" userId="799b63c5-998c-4f0f-b147-7d18345ff3d4" providerId="ADAL" clId="{62222DBB-5621-4680-BEA6-5C943C7E9136}" dt="2019-07-19T13:50:24.276" v="11"/>
        <pc:sldMkLst>
          <pc:docMk/>
          <pc:sldMk cId="3521691926" sldId="526"/>
        </pc:sldMkLst>
      </pc:sldChg>
      <pc:sldChg chg="addSp modSp">
        <pc:chgData name="Farkas, Caroline" userId="799b63c5-998c-4f0f-b147-7d18345ff3d4" providerId="ADAL" clId="{62222DBB-5621-4680-BEA6-5C943C7E9136}" dt="2019-07-19T14:08:14.781" v="77" actId="1035"/>
        <pc:sldMkLst>
          <pc:docMk/>
          <pc:sldMk cId="182838408" sldId="539"/>
        </pc:sldMkLst>
        <pc:spChg chg="add mod">
          <ac:chgData name="Farkas, Caroline" userId="799b63c5-998c-4f0f-b147-7d18345ff3d4" providerId="ADAL" clId="{62222DBB-5621-4680-BEA6-5C943C7E9136}" dt="2019-07-19T14:08:14.781" v="77" actId="1035"/>
          <ac:spMkLst>
            <pc:docMk/>
            <pc:sldMk cId="182838408" sldId="539"/>
            <ac:spMk id="7" creationId="{5A1AEC93-4DC7-4035-B17C-659C126026C9}"/>
          </ac:spMkLst>
        </pc:spChg>
        <pc:picChg chg="add mod">
          <ac:chgData name="Farkas, Caroline" userId="799b63c5-998c-4f0f-b147-7d18345ff3d4" providerId="ADAL" clId="{62222DBB-5621-4680-BEA6-5C943C7E9136}" dt="2019-07-19T14:08:14.781" v="77" actId="1035"/>
          <ac:picMkLst>
            <pc:docMk/>
            <pc:sldMk cId="182838408" sldId="539"/>
            <ac:picMk id="6" creationId="{8951E9AD-D221-4679-987F-29AFE095B97C}"/>
          </ac:picMkLst>
        </pc:picChg>
      </pc:sldChg>
      <pc:sldChg chg="modSp">
        <pc:chgData name="Farkas, Caroline" userId="799b63c5-998c-4f0f-b147-7d18345ff3d4" providerId="ADAL" clId="{62222DBB-5621-4680-BEA6-5C943C7E9136}" dt="2019-07-19T14:01:03.877" v="35" actId="20577"/>
        <pc:sldMkLst>
          <pc:docMk/>
          <pc:sldMk cId="1358399843" sldId="541"/>
        </pc:sldMkLst>
        <pc:graphicFrameChg chg="mod">
          <ac:chgData name="Farkas, Caroline" userId="799b63c5-998c-4f0f-b147-7d18345ff3d4" providerId="ADAL" clId="{62222DBB-5621-4680-BEA6-5C943C7E9136}" dt="2019-07-19T14:01:03.877" v="35" actId="20577"/>
          <ac:graphicFrameMkLst>
            <pc:docMk/>
            <pc:sldMk cId="1358399843" sldId="541"/>
            <ac:graphicFrameMk id="6" creationId="{00000000-0000-0000-0000-000000000000}"/>
          </ac:graphicFrameMkLst>
        </pc:graphicFrameChg>
      </pc:sldChg>
      <pc:sldChg chg="addCm modCm">
        <pc:chgData name="Farkas, Caroline" userId="799b63c5-998c-4f0f-b147-7d18345ff3d4" providerId="ADAL" clId="{62222DBB-5621-4680-BEA6-5C943C7E9136}" dt="2019-07-19T13:59:43.818" v="24"/>
        <pc:sldMkLst>
          <pc:docMk/>
          <pc:sldMk cId="777161499" sldId="550"/>
        </pc:sldMkLst>
      </pc:sldChg>
      <pc:sldChg chg="modSp">
        <pc:chgData name="Farkas, Caroline" userId="799b63c5-998c-4f0f-b147-7d18345ff3d4" providerId="ADAL" clId="{62222DBB-5621-4680-BEA6-5C943C7E9136}" dt="2019-07-19T14:01:18.925" v="57" actId="20577"/>
        <pc:sldMkLst>
          <pc:docMk/>
          <pc:sldMk cId="3448105275" sldId="551"/>
        </pc:sldMkLst>
        <pc:graphicFrameChg chg="mod">
          <ac:chgData name="Farkas, Caroline" userId="799b63c5-998c-4f0f-b147-7d18345ff3d4" providerId="ADAL" clId="{62222DBB-5621-4680-BEA6-5C943C7E9136}" dt="2019-07-19T14:01:18.925" v="57" actId="20577"/>
          <ac:graphicFrameMkLst>
            <pc:docMk/>
            <pc:sldMk cId="3448105275" sldId="551"/>
            <ac:graphicFrameMk id="7" creationId="{00000000-0000-0000-0000-000000000000}"/>
          </ac:graphicFrameMkLst>
        </pc:graphicFrameChg>
      </pc:sldChg>
      <pc:sldChg chg="addCm modCm">
        <pc:chgData name="Farkas, Caroline" userId="799b63c5-998c-4f0f-b147-7d18345ff3d4" providerId="ADAL" clId="{62222DBB-5621-4680-BEA6-5C943C7E9136}" dt="2019-07-19T14:05:30.458" v="62"/>
        <pc:sldMkLst>
          <pc:docMk/>
          <pc:sldMk cId="2040328783" sldId="554"/>
        </pc:sldMkLst>
      </pc:sldChg>
      <pc:sldChg chg="addCm modCm">
        <pc:chgData name="Farkas, Caroline" userId="799b63c5-998c-4f0f-b147-7d18345ff3d4" providerId="ADAL" clId="{62222DBB-5621-4680-BEA6-5C943C7E9136}" dt="2019-07-19T14:05:47.553" v="64"/>
        <pc:sldMkLst>
          <pc:docMk/>
          <pc:sldMk cId="4133746749" sldId="555"/>
        </pc:sldMkLst>
      </pc:sldChg>
      <pc:sldChg chg="addCm modCm">
        <pc:chgData name="Farkas, Caroline" userId="799b63c5-998c-4f0f-b147-7d18345ff3d4" providerId="ADAL" clId="{62222DBB-5621-4680-BEA6-5C943C7E9136}" dt="2019-07-19T14:06:13.539" v="68"/>
        <pc:sldMkLst>
          <pc:docMk/>
          <pc:sldMk cId="4113115208" sldId="556"/>
        </pc:sldMkLst>
      </pc:sldChg>
      <pc:sldChg chg="addCm modCm">
        <pc:chgData name="Farkas, Caroline" userId="799b63c5-998c-4f0f-b147-7d18345ff3d4" providerId="ADAL" clId="{62222DBB-5621-4680-BEA6-5C943C7E9136}" dt="2019-07-19T14:06:32.977" v="72"/>
        <pc:sldMkLst>
          <pc:docMk/>
          <pc:sldMk cId="2298889334" sldId="557"/>
        </pc:sldMkLst>
      </pc:sldChg>
      <pc:sldChg chg="addCm modCm">
        <pc:chgData name="Farkas, Caroline" userId="799b63c5-998c-4f0f-b147-7d18345ff3d4" providerId="ADAL" clId="{62222DBB-5621-4680-BEA6-5C943C7E9136}" dt="2019-07-19T14:06:23.711" v="70"/>
        <pc:sldMkLst>
          <pc:docMk/>
          <pc:sldMk cId="915996922" sldId="561"/>
        </pc:sldMkLst>
      </pc:sldChg>
      <pc:sldChg chg="addCm modCm">
        <pc:chgData name="Farkas, Caroline" userId="799b63c5-998c-4f0f-b147-7d18345ff3d4" providerId="ADAL" clId="{62222DBB-5621-4680-BEA6-5C943C7E9136}" dt="2019-07-19T14:09:35.653" v="83"/>
        <pc:sldMkLst>
          <pc:docMk/>
          <pc:sldMk cId="2658960364" sldId="563"/>
        </pc:sldMkLst>
      </pc:sldChg>
      <pc:sldChg chg="addCm modCm">
        <pc:chgData name="Farkas, Caroline" userId="799b63c5-998c-4f0f-b147-7d18345ff3d4" providerId="ADAL" clId="{62222DBB-5621-4680-BEA6-5C943C7E9136}" dt="2019-07-19T14:04:29.782" v="59"/>
        <pc:sldMkLst>
          <pc:docMk/>
          <pc:sldMk cId="1031626966" sldId="567"/>
        </pc:sldMkLst>
      </pc:sldChg>
      <pc:sldChg chg="addCm modCm">
        <pc:chgData name="Farkas, Caroline" userId="799b63c5-998c-4f0f-b147-7d18345ff3d4" providerId="ADAL" clId="{62222DBB-5621-4680-BEA6-5C943C7E9136}" dt="2019-07-19T14:08:58.558" v="79"/>
        <pc:sldMkLst>
          <pc:docMk/>
          <pc:sldMk cId="3192279062" sldId="576"/>
        </pc:sldMkLst>
      </pc:sldChg>
      <pc:sldChg chg="addCm modCm">
        <pc:chgData name="Farkas, Caroline" userId="799b63c5-998c-4f0f-b147-7d18345ff3d4" providerId="ADAL" clId="{62222DBB-5621-4680-BEA6-5C943C7E9136}" dt="2019-07-19T13:49:02.956" v="7"/>
        <pc:sldMkLst>
          <pc:docMk/>
          <pc:sldMk cId="1259151391" sldId="582"/>
        </pc:sldMkLst>
      </pc:sldChg>
      <pc:sldChg chg="addCm modCm">
        <pc:chgData name="Farkas, Caroline" userId="799b63c5-998c-4f0f-b147-7d18345ff3d4" providerId="ADAL" clId="{62222DBB-5621-4680-BEA6-5C943C7E9136}" dt="2019-07-19T14:15:14.544" v="103"/>
        <pc:sldMkLst>
          <pc:docMk/>
          <pc:sldMk cId="2017532340" sldId="587"/>
        </pc:sldMkLst>
      </pc:sldChg>
      <pc:sldChg chg="addCm modCm">
        <pc:chgData name="Farkas, Caroline" userId="799b63c5-998c-4f0f-b147-7d18345ff3d4" providerId="ADAL" clId="{62222DBB-5621-4680-BEA6-5C943C7E9136}" dt="2019-07-19T14:16:36.843" v="107"/>
        <pc:sldMkLst>
          <pc:docMk/>
          <pc:sldMk cId="4168230211" sldId="593"/>
        </pc:sldMkLst>
      </pc:sldChg>
      <pc:sldChg chg="addCm modCm">
        <pc:chgData name="Farkas, Caroline" userId="799b63c5-998c-4f0f-b147-7d18345ff3d4" providerId="ADAL" clId="{62222DBB-5621-4680-BEA6-5C943C7E9136}" dt="2019-07-19T13:49:20.724" v="9"/>
        <pc:sldMkLst>
          <pc:docMk/>
          <pc:sldMk cId="3107759294" sldId="594"/>
        </pc:sldMkLst>
      </pc:sldChg>
      <pc:sldChg chg="addCm modCm">
        <pc:chgData name="Farkas, Caroline" userId="799b63c5-998c-4f0f-b147-7d18345ff3d4" providerId="ADAL" clId="{62222DBB-5621-4680-BEA6-5C943C7E9136}" dt="2019-07-19T14:18:12.002" v="118"/>
        <pc:sldMkLst>
          <pc:docMk/>
          <pc:sldMk cId="2448888533" sldId="596"/>
        </pc:sldMkLst>
      </pc:sldChg>
      <pc:sldChg chg="addCm modCm">
        <pc:chgData name="Farkas, Caroline" userId="799b63c5-998c-4f0f-b147-7d18345ff3d4" providerId="ADAL" clId="{62222DBB-5621-4680-BEA6-5C943C7E9136}" dt="2019-07-19T14:09:51.279" v="85"/>
        <pc:sldMkLst>
          <pc:docMk/>
          <pc:sldMk cId="3847621093" sldId="599"/>
        </pc:sldMkLst>
      </pc:sldChg>
      <pc:sldChg chg="addCm modCm">
        <pc:chgData name="Farkas, Caroline" userId="799b63c5-998c-4f0f-b147-7d18345ff3d4" providerId="ADAL" clId="{62222DBB-5621-4680-BEA6-5C943C7E9136}" dt="2019-07-19T14:10:09.217" v="87"/>
        <pc:sldMkLst>
          <pc:docMk/>
          <pc:sldMk cId="3147691503" sldId="601"/>
        </pc:sldMkLst>
      </pc:sldChg>
      <pc:sldChg chg="addCm modCm">
        <pc:chgData name="Farkas, Caroline" userId="799b63c5-998c-4f0f-b147-7d18345ff3d4" providerId="ADAL" clId="{62222DBB-5621-4680-BEA6-5C943C7E9136}" dt="2019-07-19T14:10:32.795" v="89"/>
        <pc:sldMkLst>
          <pc:docMk/>
          <pc:sldMk cId="192875961" sldId="602"/>
        </pc:sldMkLst>
      </pc:sldChg>
      <pc:sldChg chg="addCm modCm">
        <pc:chgData name="Farkas, Caroline" userId="799b63c5-998c-4f0f-b147-7d18345ff3d4" providerId="ADAL" clId="{62222DBB-5621-4680-BEA6-5C943C7E9136}" dt="2019-07-19T14:17:50.705" v="116"/>
        <pc:sldMkLst>
          <pc:docMk/>
          <pc:sldMk cId="1344026715" sldId="610"/>
        </pc:sldMkLst>
      </pc:sldChg>
      <pc:sldChg chg="addCm modCm">
        <pc:chgData name="Farkas, Caroline" userId="799b63c5-998c-4f0f-b147-7d18345ff3d4" providerId="ADAL" clId="{62222DBB-5621-4680-BEA6-5C943C7E9136}" dt="2019-07-19T14:16:53.781" v="109"/>
        <pc:sldMkLst>
          <pc:docMk/>
          <pc:sldMk cId="652522241" sldId="617"/>
        </pc:sldMkLst>
      </pc:sldChg>
      <pc:sldChg chg="addCm modCm">
        <pc:chgData name="Farkas, Caroline" userId="799b63c5-998c-4f0f-b147-7d18345ff3d4" providerId="ADAL" clId="{62222DBB-5621-4680-BEA6-5C943C7E9136}" dt="2019-07-19T14:18:57.634" v="122"/>
        <pc:sldMkLst>
          <pc:docMk/>
          <pc:sldMk cId="1095307955" sldId="618"/>
        </pc:sldMkLst>
      </pc:sldChg>
      <pc:sldChg chg="addCm modCm">
        <pc:chgData name="Farkas, Caroline" userId="799b63c5-998c-4f0f-b147-7d18345ff3d4" providerId="ADAL" clId="{62222DBB-5621-4680-BEA6-5C943C7E9136}" dt="2019-07-19T14:14:16.714" v="101"/>
        <pc:sldMkLst>
          <pc:docMk/>
          <pc:sldMk cId="158677476" sldId="622"/>
        </pc:sldMkLst>
      </pc:sldChg>
      <pc:sldChg chg="modSp">
        <pc:chgData name="Farkas, Caroline" userId="799b63c5-998c-4f0f-b147-7d18345ff3d4" providerId="ADAL" clId="{62222DBB-5621-4680-BEA6-5C943C7E9136}" dt="2019-07-19T13:44:50.440" v="1" actId="27636"/>
        <pc:sldMkLst>
          <pc:docMk/>
          <pc:sldMk cId="1235626045" sldId="627"/>
        </pc:sldMkLst>
        <pc:spChg chg="mod">
          <ac:chgData name="Farkas, Caroline" userId="799b63c5-998c-4f0f-b147-7d18345ff3d4" providerId="ADAL" clId="{62222DBB-5621-4680-BEA6-5C943C7E9136}" dt="2019-07-19T13:44:50.440" v="1" actId="27636"/>
          <ac:spMkLst>
            <pc:docMk/>
            <pc:sldMk cId="1235626045" sldId="627"/>
            <ac:spMk id="2" creationId="{00000000-0000-0000-0000-000000000000}"/>
          </ac:spMkLst>
        </pc:spChg>
      </pc:sldChg>
      <pc:sldChg chg="addCm modCm">
        <pc:chgData name="Farkas, Caroline" userId="799b63c5-998c-4f0f-b147-7d18345ff3d4" providerId="ADAL" clId="{62222DBB-5621-4680-BEA6-5C943C7E9136}" dt="2019-07-19T14:15:59.842" v="105"/>
        <pc:sldMkLst>
          <pc:docMk/>
          <pc:sldMk cId="1192419855" sldId="632"/>
        </pc:sldMkLst>
      </pc:sldChg>
    </pc:docChg>
  </pc:docChgLst>
  <pc:docChgLst>
    <pc:chgData name="Eyth, Alison" userId="649d2ced-6280-4c44-830a-d941bed67d1a" providerId="ADAL" clId="{1C5DDF27-9798-4AA4-B0BA-FEEF93266A32}"/>
    <pc:docChg chg="undo redo custSel addSld delSld modSld sldOrd">
      <pc:chgData name="Eyth, Alison" userId="649d2ced-6280-4c44-830a-d941bed67d1a" providerId="ADAL" clId="{1C5DDF27-9798-4AA4-B0BA-FEEF93266A32}" dt="2019-07-29T12:21:15.754" v="8041" actId="20577"/>
      <pc:docMkLst>
        <pc:docMk/>
      </pc:docMkLst>
      <pc:sldChg chg="modSp">
        <pc:chgData name="Eyth, Alison" userId="649d2ced-6280-4c44-830a-d941bed67d1a" providerId="ADAL" clId="{1C5DDF27-9798-4AA4-B0BA-FEEF93266A32}" dt="2019-07-25T13:30:12.867" v="5583" actId="20577"/>
        <pc:sldMkLst>
          <pc:docMk/>
          <pc:sldMk cId="0" sldId="256"/>
        </pc:sldMkLst>
        <pc:spChg chg="mod">
          <ac:chgData name="Eyth, Alison" userId="649d2ced-6280-4c44-830a-d941bed67d1a" providerId="ADAL" clId="{1C5DDF27-9798-4AA4-B0BA-FEEF93266A32}" dt="2019-07-25T13:30:12.867" v="5583" actId="20577"/>
          <ac:spMkLst>
            <pc:docMk/>
            <pc:sldMk cId="0" sldId="256"/>
            <ac:spMk id="3" creationId="{00000000-0000-0000-0000-000000000000}"/>
          </ac:spMkLst>
        </pc:spChg>
      </pc:sldChg>
      <pc:sldChg chg="modSp">
        <pc:chgData name="Eyth, Alison" userId="649d2ced-6280-4c44-830a-d941bed67d1a" providerId="ADAL" clId="{1C5DDF27-9798-4AA4-B0BA-FEEF93266A32}" dt="2019-07-25T21:38:21.397" v="7050" actId="20577"/>
        <pc:sldMkLst>
          <pc:docMk/>
          <pc:sldMk cId="0" sldId="275"/>
        </pc:sldMkLst>
        <pc:spChg chg="mod">
          <ac:chgData name="Eyth, Alison" userId="649d2ced-6280-4c44-830a-d941bed67d1a" providerId="ADAL" clId="{1C5DDF27-9798-4AA4-B0BA-FEEF93266A32}" dt="2019-07-25T21:38:21.397" v="7050" actId="20577"/>
          <ac:spMkLst>
            <pc:docMk/>
            <pc:sldMk cId="0" sldId="275"/>
            <ac:spMk id="8" creationId="{1069EC92-8DB9-4166-810F-AB1F576CF2CF}"/>
          </ac:spMkLst>
        </pc:spChg>
      </pc:sldChg>
      <pc:sldChg chg="modSp delCm modCm">
        <pc:chgData name="Eyth, Alison" userId="649d2ced-6280-4c44-830a-d941bed67d1a" providerId="ADAL" clId="{1C5DDF27-9798-4AA4-B0BA-FEEF93266A32}" dt="2019-07-25T12:35:29.724" v="4691"/>
        <pc:sldMkLst>
          <pc:docMk/>
          <pc:sldMk cId="2755365971" sldId="382"/>
        </pc:sldMkLst>
        <pc:spChg chg="mod">
          <ac:chgData name="Eyth, Alison" userId="649d2ced-6280-4c44-830a-d941bed67d1a" providerId="ADAL" clId="{1C5DDF27-9798-4AA4-B0BA-FEEF93266A32}" dt="2019-07-25T12:34:38.281" v="4686" actId="20577"/>
          <ac:spMkLst>
            <pc:docMk/>
            <pc:sldMk cId="2755365971" sldId="382"/>
            <ac:spMk id="2" creationId="{00000000-0000-0000-0000-000000000000}"/>
          </ac:spMkLst>
        </pc:spChg>
      </pc:sldChg>
      <pc:sldChg chg="addSp delSp modSp addCm delCm modCm">
        <pc:chgData name="Eyth, Alison" userId="649d2ced-6280-4c44-830a-d941bed67d1a" providerId="ADAL" clId="{1C5DDF27-9798-4AA4-B0BA-FEEF93266A32}" dt="2019-07-24T21:48:47.773" v="4495" actId="1076"/>
        <pc:sldMkLst>
          <pc:docMk/>
          <pc:sldMk cId="1252011455" sldId="413"/>
        </pc:sldMkLst>
        <pc:spChg chg="mod">
          <ac:chgData name="Eyth, Alison" userId="649d2ced-6280-4c44-830a-d941bed67d1a" providerId="ADAL" clId="{1C5DDF27-9798-4AA4-B0BA-FEEF93266A32}" dt="2019-07-24T21:48:32.975" v="4490" actId="20577"/>
          <ac:spMkLst>
            <pc:docMk/>
            <pc:sldMk cId="1252011455" sldId="413"/>
            <ac:spMk id="5" creationId="{00000000-0000-0000-0000-000000000000}"/>
          </ac:spMkLst>
        </pc:spChg>
        <pc:spChg chg="add del mod">
          <ac:chgData name="Eyth, Alison" userId="649d2ced-6280-4c44-830a-d941bed67d1a" providerId="ADAL" clId="{1C5DDF27-9798-4AA4-B0BA-FEEF93266A32}" dt="2019-07-24T21:47:35.435" v="4390"/>
          <ac:spMkLst>
            <pc:docMk/>
            <pc:sldMk cId="1252011455" sldId="413"/>
            <ac:spMk id="6" creationId="{5A17A579-2DA2-41DA-9962-9DEDE46CDB6F}"/>
          </ac:spMkLst>
        </pc:spChg>
        <pc:spChg chg="mod">
          <ac:chgData name="Eyth, Alison" userId="649d2ced-6280-4c44-830a-d941bed67d1a" providerId="ADAL" clId="{1C5DDF27-9798-4AA4-B0BA-FEEF93266A32}" dt="2019-07-24T21:48:39.688" v="4494" actId="20577"/>
          <ac:spMkLst>
            <pc:docMk/>
            <pc:sldMk cId="1252011455" sldId="413"/>
            <ac:spMk id="11" creationId="{00000000-0000-0000-0000-000000000000}"/>
          </ac:spMkLst>
        </pc:spChg>
        <pc:picChg chg="add mod">
          <ac:chgData name="Eyth, Alison" userId="649d2ced-6280-4c44-830a-d941bed67d1a" providerId="ADAL" clId="{1C5DDF27-9798-4AA4-B0BA-FEEF93266A32}" dt="2019-07-24T21:42:20.083" v="4349" actId="14100"/>
          <ac:picMkLst>
            <pc:docMk/>
            <pc:sldMk cId="1252011455" sldId="413"/>
            <ac:picMk id="2" creationId="{4C5BBC56-E82F-4D16-B247-39C3D0629A12}"/>
          </ac:picMkLst>
        </pc:picChg>
        <pc:picChg chg="del ord">
          <ac:chgData name="Eyth, Alison" userId="649d2ced-6280-4c44-830a-d941bed67d1a" providerId="ADAL" clId="{1C5DDF27-9798-4AA4-B0BA-FEEF93266A32}" dt="2019-07-24T21:47:31.287" v="4389" actId="478"/>
          <ac:picMkLst>
            <pc:docMk/>
            <pc:sldMk cId="1252011455" sldId="413"/>
            <ac:picMk id="8" creationId="{00000000-0000-0000-0000-000000000000}"/>
          </ac:picMkLst>
        </pc:picChg>
        <pc:picChg chg="del">
          <ac:chgData name="Eyth, Alison" userId="649d2ced-6280-4c44-830a-d941bed67d1a" providerId="ADAL" clId="{1C5DDF27-9798-4AA4-B0BA-FEEF93266A32}" dt="2019-07-24T21:42:08.131" v="4345" actId="478"/>
          <ac:picMkLst>
            <pc:docMk/>
            <pc:sldMk cId="1252011455" sldId="413"/>
            <ac:picMk id="10" creationId="{00000000-0000-0000-0000-000000000000}"/>
          </ac:picMkLst>
        </pc:picChg>
        <pc:picChg chg="add mod">
          <ac:chgData name="Eyth, Alison" userId="649d2ced-6280-4c44-830a-d941bed67d1a" providerId="ADAL" clId="{1C5DDF27-9798-4AA4-B0BA-FEEF93266A32}" dt="2019-07-24T21:48:47.773" v="4495" actId="1076"/>
          <ac:picMkLst>
            <pc:docMk/>
            <pc:sldMk cId="1252011455" sldId="413"/>
            <ac:picMk id="12" creationId="{AA40709C-26B5-4138-ADF2-09F93971165C}"/>
          </ac:picMkLst>
        </pc:picChg>
      </pc:sldChg>
      <pc:sldChg chg="delSp">
        <pc:chgData name="Eyth, Alison" userId="649d2ced-6280-4c44-830a-d941bed67d1a" providerId="ADAL" clId="{1C5DDF27-9798-4AA4-B0BA-FEEF93266A32}" dt="2019-07-25T21:31:26.767" v="6871" actId="478"/>
        <pc:sldMkLst>
          <pc:docMk/>
          <pc:sldMk cId="186639881" sldId="435"/>
        </pc:sldMkLst>
        <pc:spChg chg="del">
          <ac:chgData name="Eyth, Alison" userId="649d2ced-6280-4c44-830a-d941bed67d1a" providerId="ADAL" clId="{1C5DDF27-9798-4AA4-B0BA-FEEF93266A32}" dt="2019-07-25T21:31:26.767" v="6871" actId="478"/>
          <ac:spMkLst>
            <pc:docMk/>
            <pc:sldMk cId="186639881" sldId="435"/>
            <ac:spMk id="3" creationId="{00000000-0000-0000-0000-000000000000}"/>
          </ac:spMkLst>
        </pc:spChg>
      </pc:sldChg>
      <pc:sldChg chg="modSp delCm">
        <pc:chgData name="Eyth, Alison" userId="649d2ced-6280-4c44-830a-d941bed67d1a" providerId="ADAL" clId="{1C5DDF27-9798-4AA4-B0BA-FEEF93266A32}" dt="2019-07-25T22:20:39.684" v="7469" actId="113"/>
        <pc:sldMkLst>
          <pc:docMk/>
          <pc:sldMk cId="2335540360" sldId="439"/>
        </pc:sldMkLst>
        <pc:spChg chg="mod">
          <ac:chgData name="Eyth, Alison" userId="649d2ced-6280-4c44-830a-d941bed67d1a" providerId="ADAL" clId="{1C5DDF27-9798-4AA4-B0BA-FEEF93266A32}" dt="2019-07-25T22:20:39.684" v="7469" actId="113"/>
          <ac:spMkLst>
            <pc:docMk/>
            <pc:sldMk cId="2335540360" sldId="439"/>
            <ac:spMk id="2" creationId="{00000000-0000-0000-0000-000000000000}"/>
          </ac:spMkLst>
        </pc:spChg>
      </pc:sldChg>
      <pc:sldChg chg="modSp">
        <pc:chgData name="Eyth, Alison" userId="649d2ced-6280-4c44-830a-d941bed67d1a" providerId="ADAL" clId="{1C5DDF27-9798-4AA4-B0BA-FEEF93266A32}" dt="2019-07-25T13:32:52.125" v="5584" actId="20577"/>
        <pc:sldMkLst>
          <pc:docMk/>
          <pc:sldMk cId="2495948762" sldId="440"/>
        </pc:sldMkLst>
        <pc:spChg chg="mod">
          <ac:chgData name="Eyth, Alison" userId="649d2ced-6280-4c44-830a-d941bed67d1a" providerId="ADAL" clId="{1C5DDF27-9798-4AA4-B0BA-FEEF93266A32}" dt="2019-07-25T13:32:52.125" v="5584" actId="20577"/>
          <ac:spMkLst>
            <pc:docMk/>
            <pc:sldMk cId="2495948762" sldId="440"/>
            <ac:spMk id="2" creationId="{00000000-0000-0000-0000-000000000000}"/>
          </ac:spMkLst>
        </pc:spChg>
      </pc:sldChg>
      <pc:sldChg chg="modSp">
        <pc:chgData name="Eyth, Alison" userId="649d2ced-6280-4c44-830a-d941bed67d1a" providerId="ADAL" clId="{1C5DDF27-9798-4AA4-B0BA-FEEF93266A32}" dt="2019-07-23T22:12:54.437" v="741" actId="27636"/>
        <pc:sldMkLst>
          <pc:docMk/>
          <pc:sldMk cId="1514035048" sldId="442"/>
        </pc:sldMkLst>
        <pc:spChg chg="mod">
          <ac:chgData name="Eyth, Alison" userId="649d2ced-6280-4c44-830a-d941bed67d1a" providerId="ADAL" clId="{1C5DDF27-9798-4AA4-B0BA-FEEF93266A32}" dt="2019-07-23T22:12:54.437" v="741" actId="27636"/>
          <ac:spMkLst>
            <pc:docMk/>
            <pc:sldMk cId="1514035048" sldId="442"/>
            <ac:spMk id="2" creationId="{00000000-0000-0000-0000-000000000000}"/>
          </ac:spMkLst>
        </pc:spChg>
      </pc:sldChg>
      <pc:sldChg chg="addSp delSp modSp">
        <pc:chgData name="Eyth, Alison" userId="649d2ced-6280-4c44-830a-d941bed67d1a" providerId="ADAL" clId="{1C5DDF27-9798-4AA4-B0BA-FEEF93266A32}" dt="2019-07-25T22:05:11.306" v="7256"/>
        <pc:sldMkLst>
          <pc:docMk/>
          <pc:sldMk cId="2426727787" sldId="444"/>
        </pc:sldMkLst>
        <pc:spChg chg="mod">
          <ac:chgData name="Eyth, Alison" userId="649d2ced-6280-4c44-830a-d941bed67d1a" providerId="ADAL" clId="{1C5DDF27-9798-4AA4-B0BA-FEEF93266A32}" dt="2019-07-23T03:37:23.443" v="686" actId="20577"/>
          <ac:spMkLst>
            <pc:docMk/>
            <pc:sldMk cId="2426727787" sldId="444"/>
            <ac:spMk id="2" creationId="{00000000-0000-0000-0000-000000000000}"/>
          </ac:spMkLst>
        </pc:spChg>
        <pc:spChg chg="add del">
          <ac:chgData name="Eyth, Alison" userId="649d2ced-6280-4c44-830a-d941bed67d1a" providerId="ADAL" clId="{1C5DDF27-9798-4AA4-B0BA-FEEF93266A32}" dt="2019-07-25T22:05:11.306" v="7256"/>
          <ac:spMkLst>
            <pc:docMk/>
            <pc:sldMk cId="2426727787" sldId="444"/>
            <ac:spMk id="6" creationId="{24BE2D7C-6DAF-4DE7-9055-0695D235C276}"/>
          </ac:spMkLst>
        </pc:spChg>
      </pc:sldChg>
      <pc:sldChg chg="addSp delSp">
        <pc:chgData name="Eyth, Alison" userId="649d2ced-6280-4c44-830a-d941bed67d1a" providerId="ADAL" clId="{1C5DDF27-9798-4AA4-B0BA-FEEF93266A32}" dt="2019-07-25T22:06:26.834" v="7266"/>
        <pc:sldMkLst>
          <pc:docMk/>
          <pc:sldMk cId="2415483880" sldId="448"/>
        </pc:sldMkLst>
        <pc:spChg chg="add del">
          <ac:chgData name="Eyth, Alison" userId="649d2ced-6280-4c44-830a-d941bed67d1a" providerId="ADAL" clId="{1C5DDF27-9798-4AA4-B0BA-FEEF93266A32}" dt="2019-07-25T22:05:18.295" v="7258"/>
          <ac:spMkLst>
            <pc:docMk/>
            <pc:sldMk cId="2415483880" sldId="448"/>
            <ac:spMk id="8" creationId="{F95FE243-5B1A-4F99-9585-630B87791064}"/>
          </ac:spMkLst>
        </pc:spChg>
        <pc:picChg chg="del">
          <ac:chgData name="Eyth, Alison" userId="649d2ced-6280-4c44-830a-d941bed67d1a" providerId="ADAL" clId="{1C5DDF27-9798-4AA4-B0BA-FEEF93266A32}" dt="2019-07-25T22:05:22.172" v="7259"/>
          <ac:picMkLst>
            <pc:docMk/>
            <pc:sldMk cId="2415483880" sldId="448"/>
            <ac:picMk id="7" creationId="{3EDC7859-10DF-4A5E-BC83-2BCCE0C037A7}"/>
          </ac:picMkLst>
        </pc:picChg>
        <pc:picChg chg="add">
          <ac:chgData name="Eyth, Alison" userId="649d2ced-6280-4c44-830a-d941bed67d1a" providerId="ADAL" clId="{1C5DDF27-9798-4AA4-B0BA-FEEF93266A32}" dt="2019-07-25T22:06:26.834" v="7266"/>
          <ac:picMkLst>
            <pc:docMk/>
            <pc:sldMk cId="2415483880" sldId="448"/>
            <ac:picMk id="9" creationId="{D83B150C-526E-4791-9890-A4DE3EC2F45D}"/>
          </ac:picMkLst>
        </pc:picChg>
      </pc:sldChg>
      <pc:sldChg chg="add">
        <pc:chgData name="Eyth, Alison" userId="649d2ced-6280-4c44-830a-d941bed67d1a" providerId="ADAL" clId="{1C5DDF27-9798-4AA4-B0BA-FEEF93266A32}" dt="2019-07-25T21:47:28.378" v="7254"/>
        <pc:sldMkLst>
          <pc:docMk/>
          <pc:sldMk cId="1789532791" sldId="473"/>
        </pc:sldMkLst>
      </pc:sldChg>
      <pc:sldChg chg="modSp addCm delCm">
        <pc:chgData name="Eyth, Alison" userId="649d2ced-6280-4c44-830a-d941bed67d1a" providerId="ADAL" clId="{1C5DDF27-9798-4AA4-B0BA-FEEF93266A32}" dt="2019-07-24T21:49:15.211" v="4497"/>
        <pc:sldMkLst>
          <pc:docMk/>
          <pc:sldMk cId="1547727165" sldId="476"/>
        </pc:sldMkLst>
        <pc:spChg chg="mod">
          <ac:chgData name="Eyth, Alison" userId="649d2ced-6280-4c44-830a-d941bed67d1a" providerId="ADAL" clId="{1C5DDF27-9798-4AA4-B0BA-FEEF93266A32}" dt="2019-07-23T03:39:17.945" v="695" actId="1076"/>
          <ac:spMkLst>
            <pc:docMk/>
            <pc:sldMk cId="1547727165" sldId="476"/>
            <ac:spMk id="2" creationId="{00000000-0000-0000-0000-000000000000}"/>
          </ac:spMkLst>
        </pc:spChg>
        <pc:graphicFrameChg chg="mod modGraphic">
          <ac:chgData name="Eyth, Alison" userId="649d2ced-6280-4c44-830a-d941bed67d1a" providerId="ADAL" clId="{1C5DDF27-9798-4AA4-B0BA-FEEF93266A32}" dt="2019-07-23T22:15:19.028" v="748" actId="20577"/>
          <ac:graphicFrameMkLst>
            <pc:docMk/>
            <pc:sldMk cId="1547727165" sldId="476"/>
            <ac:graphicFrameMk id="10" creationId="{00000000-0000-0000-0000-000000000000}"/>
          </ac:graphicFrameMkLst>
        </pc:graphicFrameChg>
      </pc:sldChg>
      <pc:sldChg chg="add">
        <pc:chgData name="Eyth, Alison" userId="649d2ced-6280-4c44-830a-d941bed67d1a" providerId="ADAL" clId="{1C5DDF27-9798-4AA4-B0BA-FEEF93266A32}" dt="2019-07-25T21:43:16.535" v="7241"/>
        <pc:sldMkLst>
          <pc:docMk/>
          <pc:sldMk cId="2587150044" sldId="478"/>
        </pc:sldMkLst>
      </pc:sldChg>
      <pc:sldChg chg="modSp">
        <pc:chgData name="Eyth, Alison" userId="649d2ced-6280-4c44-830a-d941bed67d1a" providerId="ADAL" clId="{1C5DDF27-9798-4AA4-B0BA-FEEF93266A32}" dt="2019-07-23T22:11:48.437" v="737" actId="27636"/>
        <pc:sldMkLst>
          <pc:docMk/>
          <pc:sldMk cId="640438025" sldId="479"/>
        </pc:sldMkLst>
        <pc:spChg chg="mod">
          <ac:chgData name="Eyth, Alison" userId="649d2ced-6280-4c44-830a-d941bed67d1a" providerId="ADAL" clId="{1C5DDF27-9798-4AA4-B0BA-FEEF93266A32}" dt="2019-07-23T22:11:48.437" v="737" actId="27636"/>
          <ac:spMkLst>
            <pc:docMk/>
            <pc:sldMk cId="640438025" sldId="479"/>
            <ac:spMk id="2" creationId="{00000000-0000-0000-0000-000000000000}"/>
          </ac:spMkLst>
        </pc:spChg>
      </pc:sldChg>
      <pc:sldChg chg="modSp">
        <pc:chgData name="Eyth, Alison" userId="649d2ced-6280-4c44-830a-d941bed67d1a" providerId="ADAL" clId="{1C5DDF27-9798-4AA4-B0BA-FEEF93266A32}" dt="2019-07-23T22:12:25.646" v="739" actId="27636"/>
        <pc:sldMkLst>
          <pc:docMk/>
          <pc:sldMk cId="20735610" sldId="480"/>
        </pc:sldMkLst>
        <pc:spChg chg="mod">
          <ac:chgData name="Eyth, Alison" userId="649d2ced-6280-4c44-830a-d941bed67d1a" providerId="ADAL" clId="{1C5DDF27-9798-4AA4-B0BA-FEEF93266A32}" dt="2019-07-23T22:12:25.646" v="739" actId="27636"/>
          <ac:spMkLst>
            <pc:docMk/>
            <pc:sldMk cId="20735610" sldId="480"/>
            <ac:spMk id="2" creationId="{00000000-0000-0000-0000-000000000000}"/>
          </ac:spMkLst>
        </pc:spChg>
      </pc:sldChg>
      <pc:sldChg chg="add">
        <pc:chgData name="Eyth, Alison" userId="649d2ced-6280-4c44-830a-d941bed67d1a" providerId="ADAL" clId="{1C5DDF27-9798-4AA4-B0BA-FEEF93266A32}" dt="2019-07-25T21:43:16.535" v="7241"/>
        <pc:sldMkLst>
          <pc:docMk/>
          <pc:sldMk cId="3964307922" sldId="482"/>
        </pc:sldMkLst>
      </pc:sldChg>
      <pc:sldChg chg="add">
        <pc:chgData name="Eyth, Alison" userId="649d2ced-6280-4c44-830a-d941bed67d1a" providerId="ADAL" clId="{1C5DDF27-9798-4AA4-B0BA-FEEF93266A32}" dt="2019-07-25T21:43:16.535" v="7241"/>
        <pc:sldMkLst>
          <pc:docMk/>
          <pc:sldMk cId="2146366253" sldId="483"/>
        </pc:sldMkLst>
      </pc:sldChg>
      <pc:sldChg chg="add">
        <pc:chgData name="Eyth, Alison" userId="649d2ced-6280-4c44-830a-d941bed67d1a" providerId="ADAL" clId="{1C5DDF27-9798-4AA4-B0BA-FEEF93266A32}" dt="2019-07-25T21:43:16.535" v="7241"/>
        <pc:sldMkLst>
          <pc:docMk/>
          <pc:sldMk cId="925186726" sldId="484"/>
        </pc:sldMkLst>
      </pc:sldChg>
      <pc:sldChg chg="modSp">
        <pc:chgData name="Eyth, Alison" userId="649d2ced-6280-4c44-830a-d941bed67d1a" providerId="ADAL" clId="{1C5DDF27-9798-4AA4-B0BA-FEEF93266A32}" dt="2019-07-24T02:32:56.660" v="2311" actId="20577"/>
        <pc:sldMkLst>
          <pc:docMk/>
          <pc:sldMk cId="2055396514" sldId="486"/>
        </pc:sldMkLst>
        <pc:spChg chg="mod">
          <ac:chgData name="Eyth, Alison" userId="649d2ced-6280-4c44-830a-d941bed67d1a" providerId="ADAL" clId="{1C5DDF27-9798-4AA4-B0BA-FEEF93266A32}" dt="2019-07-24T02:32:56.660" v="2311" actId="20577"/>
          <ac:spMkLst>
            <pc:docMk/>
            <pc:sldMk cId="2055396514" sldId="486"/>
            <ac:spMk id="2" creationId="{00000000-0000-0000-0000-000000000000}"/>
          </ac:spMkLst>
        </pc:spChg>
      </pc:sldChg>
      <pc:sldChg chg="addSp modSp">
        <pc:chgData name="Eyth, Alison" userId="649d2ced-6280-4c44-830a-d941bed67d1a" providerId="ADAL" clId="{1C5DDF27-9798-4AA4-B0BA-FEEF93266A32}" dt="2019-07-25T21:28:41.778" v="6769" actId="20577"/>
        <pc:sldMkLst>
          <pc:docMk/>
          <pc:sldMk cId="482361576" sldId="488"/>
        </pc:sldMkLst>
        <pc:spChg chg="add mod">
          <ac:chgData name="Eyth, Alison" userId="649d2ced-6280-4c44-830a-d941bed67d1a" providerId="ADAL" clId="{1C5DDF27-9798-4AA4-B0BA-FEEF93266A32}" dt="2019-07-25T21:28:41.778" v="6769" actId="20577"/>
          <ac:spMkLst>
            <pc:docMk/>
            <pc:sldMk cId="482361576" sldId="488"/>
            <ac:spMk id="2" creationId="{A532B518-E76C-4DB8-988A-0E483F208F64}"/>
          </ac:spMkLst>
        </pc:spChg>
      </pc:sldChg>
      <pc:sldChg chg="modSp">
        <pc:chgData name="Eyth, Alison" userId="649d2ced-6280-4c44-830a-d941bed67d1a" providerId="ADAL" clId="{1C5DDF27-9798-4AA4-B0BA-FEEF93266A32}" dt="2019-07-24T02:47:26.856" v="2467" actId="27636"/>
        <pc:sldMkLst>
          <pc:docMk/>
          <pc:sldMk cId="3551867595" sldId="489"/>
        </pc:sldMkLst>
        <pc:spChg chg="mod">
          <ac:chgData name="Eyth, Alison" userId="649d2ced-6280-4c44-830a-d941bed67d1a" providerId="ADAL" clId="{1C5DDF27-9798-4AA4-B0BA-FEEF93266A32}" dt="2019-07-24T02:47:26.856" v="2467" actId="27636"/>
          <ac:spMkLst>
            <pc:docMk/>
            <pc:sldMk cId="3551867595" sldId="489"/>
            <ac:spMk id="2" creationId="{00000000-0000-0000-0000-000000000000}"/>
          </ac:spMkLst>
        </pc:spChg>
      </pc:sldChg>
      <pc:sldChg chg="modSp">
        <pc:chgData name="Eyth, Alison" userId="649d2ced-6280-4c44-830a-d941bed67d1a" providerId="ADAL" clId="{1C5DDF27-9798-4AA4-B0BA-FEEF93266A32}" dt="2019-07-24T02:47:59.408" v="2469" actId="27636"/>
        <pc:sldMkLst>
          <pc:docMk/>
          <pc:sldMk cId="2999061539" sldId="490"/>
        </pc:sldMkLst>
        <pc:spChg chg="mod">
          <ac:chgData name="Eyth, Alison" userId="649d2ced-6280-4c44-830a-d941bed67d1a" providerId="ADAL" clId="{1C5DDF27-9798-4AA4-B0BA-FEEF93266A32}" dt="2019-07-24T02:47:59.408" v="2469" actId="27636"/>
          <ac:spMkLst>
            <pc:docMk/>
            <pc:sldMk cId="2999061539" sldId="490"/>
            <ac:spMk id="8" creationId="{00000000-0000-0000-0000-000000000000}"/>
          </ac:spMkLst>
        </pc:spChg>
      </pc:sldChg>
      <pc:sldChg chg="addSp delSp add modNotesTx">
        <pc:chgData name="Eyth, Alison" userId="649d2ced-6280-4c44-830a-d941bed67d1a" providerId="ADAL" clId="{1C5DDF27-9798-4AA4-B0BA-FEEF93266A32}" dt="2019-07-25T22:22:47.664" v="7471"/>
        <pc:sldMkLst>
          <pc:docMk/>
          <pc:sldMk cId="2643256614" sldId="493"/>
        </pc:sldMkLst>
        <pc:picChg chg="del">
          <ac:chgData name="Eyth, Alison" userId="649d2ced-6280-4c44-830a-d941bed67d1a" providerId="ADAL" clId="{1C5DDF27-9798-4AA4-B0BA-FEEF93266A32}" dt="2019-07-25T22:22:47.058" v="7470" actId="478"/>
          <ac:picMkLst>
            <pc:docMk/>
            <pc:sldMk cId="2643256614" sldId="493"/>
            <ac:picMk id="6" creationId="{404A1C4A-C978-438F-9F7E-BF8CE73153D5}"/>
          </ac:picMkLst>
        </pc:picChg>
        <pc:picChg chg="add">
          <ac:chgData name="Eyth, Alison" userId="649d2ced-6280-4c44-830a-d941bed67d1a" providerId="ADAL" clId="{1C5DDF27-9798-4AA4-B0BA-FEEF93266A32}" dt="2019-07-25T22:22:47.664" v="7471"/>
          <ac:picMkLst>
            <pc:docMk/>
            <pc:sldMk cId="2643256614" sldId="493"/>
            <ac:picMk id="7" creationId="{2CCA5060-35AD-4A60-AC4B-685334F9BE87}"/>
          </ac:picMkLst>
        </pc:picChg>
      </pc:sldChg>
      <pc:sldChg chg="addSp delSp modSp add">
        <pc:chgData name="Eyth, Alison" userId="649d2ced-6280-4c44-830a-d941bed67d1a" providerId="ADAL" clId="{1C5DDF27-9798-4AA4-B0BA-FEEF93266A32}" dt="2019-07-26T17:43:36.768" v="7516" actId="1076"/>
        <pc:sldMkLst>
          <pc:docMk/>
          <pc:sldMk cId="1949306809" sldId="498"/>
        </pc:sldMkLst>
        <pc:spChg chg="add del mod">
          <ac:chgData name="Eyth, Alison" userId="649d2ced-6280-4c44-830a-d941bed67d1a" providerId="ADAL" clId="{1C5DDF27-9798-4AA4-B0BA-FEEF93266A32}" dt="2019-07-26T17:43:21.477" v="7510"/>
          <ac:spMkLst>
            <pc:docMk/>
            <pc:sldMk cId="1949306809" sldId="498"/>
            <ac:spMk id="6" creationId="{03EC6676-05F9-465B-A450-948A13F42E1D}"/>
          </ac:spMkLst>
        </pc:spChg>
        <pc:picChg chg="add mod">
          <ac:chgData name="Eyth, Alison" userId="649d2ced-6280-4c44-830a-d941bed67d1a" providerId="ADAL" clId="{1C5DDF27-9798-4AA4-B0BA-FEEF93266A32}" dt="2019-07-26T17:43:36.768" v="7516" actId="1076"/>
          <ac:picMkLst>
            <pc:docMk/>
            <pc:sldMk cId="1949306809" sldId="498"/>
            <ac:picMk id="7" creationId="{B67A18BD-D465-4A2D-A4D6-CCAD65CB766F}"/>
          </ac:picMkLst>
        </pc:picChg>
        <pc:picChg chg="del">
          <ac:chgData name="Eyth, Alison" userId="649d2ced-6280-4c44-830a-d941bed67d1a" providerId="ADAL" clId="{1C5DDF27-9798-4AA4-B0BA-FEEF93266A32}" dt="2019-07-26T17:42:35.996" v="7509" actId="478"/>
          <ac:picMkLst>
            <pc:docMk/>
            <pc:sldMk cId="1949306809" sldId="498"/>
            <ac:picMk id="37" creationId="{B91D1979-DD92-45F3-9A29-73EB722DA7C9}"/>
          </ac:picMkLst>
        </pc:picChg>
      </pc:sldChg>
      <pc:sldChg chg="add">
        <pc:chgData name="Eyth, Alison" userId="649d2ced-6280-4c44-830a-d941bed67d1a" providerId="ADAL" clId="{1C5DDF27-9798-4AA4-B0BA-FEEF93266A32}" dt="2019-07-25T21:47:28.378" v="7254"/>
        <pc:sldMkLst>
          <pc:docMk/>
          <pc:sldMk cId="1879819249" sldId="501"/>
        </pc:sldMkLst>
      </pc:sldChg>
      <pc:sldChg chg="add">
        <pc:chgData name="Eyth, Alison" userId="649d2ced-6280-4c44-830a-d941bed67d1a" providerId="ADAL" clId="{1C5DDF27-9798-4AA4-B0BA-FEEF93266A32}" dt="2019-07-25T21:47:28.378" v="7254"/>
        <pc:sldMkLst>
          <pc:docMk/>
          <pc:sldMk cId="2113270873" sldId="502"/>
        </pc:sldMkLst>
      </pc:sldChg>
      <pc:sldChg chg="add">
        <pc:chgData name="Eyth, Alison" userId="649d2ced-6280-4c44-830a-d941bed67d1a" providerId="ADAL" clId="{1C5DDF27-9798-4AA4-B0BA-FEEF93266A32}" dt="2019-07-25T21:47:28.378" v="7254"/>
        <pc:sldMkLst>
          <pc:docMk/>
          <pc:sldMk cId="1057330492" sldId="503"/>
        </pc:sldMkLst>
      </pc:sldChg>
      <pc:sldChg chg="add">
        <pc:chgData name="Eyth, Alison" userId="649d2ced-6280-4c44-830a-d941bed67d1a" providerId="ADAL" clId="{1C5DDF27-9798-4AA4-B0BA-FEEF93266A32}" dt="2019-07-25T21:47:28.378" v="7254"/>
        <pc:sldMkLst>
          <pc:docMk/>
          <pc:sldMk cId="3501900409" sldId="504"/>
        </pc:sldMkLst>
      </pc:sldChg>
      <pc:sldChg chg="add">
        <pc:chgData name="Eyth, Alison" userId="649d2ced-6280-4c44-830a-d941bed67d1a" providerId="ADAL" clId="{1C5DDF27-9798-4AA4-B0BA-FEEF93266A32}" dt="2019-07-25T21:47:28.378" v="7254"/>
        <pc:sldMkLst>
          <pc:docMk/>
          <pc:sldMk cId="2641166801" sldId="505"/>
        </pc:sldMkLst>
      </pc:sldChg>
      <pc:sldChg chg="add">
        <pc:chgData name="Eyth, Alison" userId="649d2ced-6280-4c44-830a-d941bed67d1a" providerId="ADAL" clId="{1C5DDF27-9798-4AA4-B0BA-FEEF93266A32}" dt="2019-07-25T21:47:28.378" v="7254"/>
        <pc:sldMkLst>
          <pc:docMk/>
          <pc:sldMk cId="1210901223" sldId="506"/>
        </pc:sldMkLst>
      </pc:sldChg>
      <pc:sldChg chg="modSp">
        <pc:chgData name="Eyth, Alison" userId="649d2ced-6280-4c44-830a-d941bed67d1a" providerId="ADAL" clId="{1C5DDF27-9798-4AA4-B0BA-FEEF93266A32}" dt="2019-07-25T17:15:47.236" v="5597" actId="20577"/>
        <pc:sldMkLst>
          <pc:docMk/>
          <pc:sldMk cId="1096541132" sldId="510"/>
        </pc:sldMkLst>
        <pc:spChg chg="mod">
          <ac:chgData name="Eyth, Alison" userId="649d2ced-6280-4c44-830a-d941bed67d1a" providerId="ADAL" clId="{1C5DDF27-9798-4AA4-B0BA-FEEF93266A32}" dt="2019-07-25T17:15:47.236" v="5597" actId="20577"/>
          <ac:spMkLst>
            <pc:docMk/>
            <pc:sldMk cId="1096541132" sldId="510"/>
            <ac:spMk id="5" creationId="{00000000-0000-0000-0000-000000000000}"/>
          </ac:spMkLst>
        </pc:spChg>
      </pc:sldChg>
      <pc:sldChg chg="add">
        <pc:chgData name="Eyth, Alison" userId="649d2ced-6280-4c44-830a-d941bed67d1a" providerId="ADAL" clId="{1C5DDF27-9798-4AA4-B0BA-FEEF93266A32}" dt="2019-07-25T21:47:28.378" v="7254"/>
        <pc:sldMkLst>
          <pc:docMk/>
          <pc:sldMk cId="1859075758" sldId="516"/>
        </pc:sldMkLst>
      </pc:sldChg>
      <pc:sldChg chg="add">
        <pc:chgData name="Eyth, Alison" userId="649d2ced-6280-4c44-830a-d941bed67d1a" providerId="ADAL" clId="{1C5DDF27-9798-4AA4-B0BA-FEEF93266A32}" dt="2019-07-25T21:47:28.378" v="7254"/>
        <pc:sldMkLst>
          <pc:docMk/>
          <pc:sldMk cId="3679958753" sldId="517"/>
        </pc:sldMkLst>
      </pc:sldChg>
      <pc:sldChg chg="modNotesTx">
        <pc:chgData name="Eyth, Alison" userId="649d2ced-6280-4c44-830a-d941bed67d1a" providerId="ADAL" clId="{1C5DDF27-9798-4AA4-B0BA-FEEF93266A32}" dt="2019-07-25T22:09:42.949" v="7356" actId="20577"/>
        <pc:sldMkLst>
          <pc:docMk/>
          <pc:sldMk cId="480424556" sldId="518"/>
        </pc:sldMkLst>
      </pc:sldChg>
      <pc:sldChg chg="add">
        <pc:chgData name="Eyth, Alison" userId="649d2ced-6280-4c44-830a-d941bed67d1a" providerId="ADAL" clId="{1C5DDF27-9798-4AA4-B0BA-FEEF93266A32}" dt="2019-07-25T21:47:28.378" v="7254"/>
        <pc:sldMkLst>
          <pc:docMk/>
          <pc:sldMk cId="2845949326" sldId="519"/>
        </pc:sldMkLst>
      </pc:sldChg>
      <pc:sldChg chg="add">
        <pc:chgData name="Eyth, Alison" userId="649d2ced-6280-4c44-830a-d941bed67d1a" providerId="ADAL" clId="{1C5DDF27-9798-4AA4-B0BA-FEEF93266A32}" dt="2019-07-25T21:43:16.535" v="7241"/>
        <pc:sldMkLst>
          <pc:docMk/>
          <pc:sldMk cId="3778170161" sldId="520"/>
        </pc:sldMkLst>
      </pc:sldChg>
      <pc:sldChg chg="modSp">
        <pc:chgData name="Eyth, Alison" userId="649d2ced-6280-4c44-830a-d941bed67d1a" providerId="ADAL" clId="{1C5DDF27-9798-4AA4-B0BA-FEEF93266A32}" dt="2019-07-24T02:35:39.009" v="2384" actId="404"/>
        <pc:sldMkLst>
          <pc:docMk/>
          <pc:sldMk cId="3315303182" sldId="521"/>
        </pc:sldMkLst>
        <pc:graphicFrameChg chg="mod modGraphic">
          <ac:chgData name="Eyth, Alison" userId="649d2ced-6280-4c44-830a-d941bed67d1a" providerId="ADAL" clId="{1C5DDF27-9798-4AA4-B0BA-FEEF93266A32}" dt="2019-07-24T02:35:39.009" v="2384" actId="404"/>
          <ac:graphicFrameMkLst>
            <pc:docMk/>
            <pc:sldMk cId="3315303182" sldId="521"/>
            <ac:graphicFrameMk id="7" creationId="{00000000-0000-0000-0000-000000000000}"/>
          </ac:graphicFrameMkLst>
        </pc:graphicFrameChg>
      </pc:sldChg>
      <pc:sldChg chg="modSp">
        <pc:chgData name="Eyth, Alison" userId="649d2ced-6280-4c44-830a-d941bed67d1a" providerId="ADAL" clId="{1C5DDF27-9798-4AA4-B0BA-FEEF93266A32}" dt="2019-07-24T03:23:14.627" v="3228" actId="20577"/>
        <pc:sldMkLst>
          <pc:docMk/>
          <pc:sldMk cId="856359095" sldId="522"/>
        </pc:sldMkLst>
        <pc:spChg chg="mod">
          <ac:chgData name="Eyth, Alison" userId="649d2ced-6280-4c44-830a-d941bed67d1a" providerId="ADAL" clId="{1C5DDF27-9798-4AA4-B0BA-FEEF93266A32}" dt="2019-07-24T03:23:14.627" v="3228" actId="20577"/>
          <ac:spMkLst>
            <pc:docMk/>
            <pc:sldMk cId="856359095" sldId="522"/>
            <ac:spMk id="2" creationId="{00000000-0000-0000-0000-000000000000}"/>
          </ac:spMkLst>
        </pc:spChg>
      </pc:sldChg>
      <pc:sldChg chg="delCm">
        <pc:chgData name="Eyth, Alison" userId="649d2ced-6280-4c44-830a-d941bed67d1a" providerId="ADAL" clId="{1C5DDF27-9798-4AA4-B0BA-FEEF93266A32}" dt="2019-07-24T22:10:15.735" v="4652"/>
        <pc:sldMkLst>
          <pc:docMk/>
          <pc:sldMk cId="4269163946" sldId="523"/>
        </pc:sldMkLst>
      </pc:sldChg>
      <pc:sldChg chg="modSp delCm modNotesTx">
        <pc:chgData name="Eyth, Alison" userId="649d2ced-6280-4c44-830a-d941bed67d1a" providerId="ADAL" clId="{1C5DDF27-9798-4AA4-B0BA-FEEF93266A32}" dt="2019-07-25T21:35:32.678" v="6974" actId="20577"/>
        <pc:sldMkLst>
          <pc:docMk/>
          <pc:sldMk cId="3521691926" sldId="526"/>
        </pc:sldMkLst>
        <pc:spChg chg="mod">
          <ac:chgData name="Eyth, Alison" userId="649d2ced-6280-4c44-830a-d941bed67d1a" providerId="ADAL" clId="{1C5DDF27-9798-4AA4-B0BA-FEEF93266A32}" dt="2019-07-24T21:26:56.426" v="3995" actId="404"/>
          <ac:spMkLst>
            <pc:docMk/>
            <pc:sldMk cId="3521691926" sldId="526"/>
            <ac:spMk id="2" creationId="{00000000-0000-0000-0000-000000000000}"/>
          </ac:spMkLst>
        </pc:spChg>
        <pc:graphicFrameChg chg="mod modGraphic">
          <ac:chgData name="Eyth, Alison" userId="649d2ced-6280-4c44-830a-d941bed67d1a" providerId="ADAL" clId="{1C5DDF27-9798-4AA4-B0BA-FEEF93266A32}" dt="2019-07-25T21:35:32.678" v="6974" actId="20577"/>
          <ac:graphicFrameMkLst>
            <pc:docMk/>
            <pc:sldMk cId="3521691926" sldId="526"/>
            <ac:graphicFrameMk id="6" creationId="{00000000-0000-0000-0000-000000000000}"/>
          </ac:graphicFrameMkLst>
        </pc:graphicFrameChg>
      </pc:sldChg>
      <pc:sldChg chg="modSp">
        <pc:chgData name="Eyth, Alison" userId="649d2ced-6280-4c44-830a-d941bed67d1a" providerId="ADAL" clId="{1C5DDF27-9798-4AA4-B0BA-FEEF93266A32}" dt="2019-07-25T21:33:30.321" v="6912" actId="20577"/>
        <pc:sldMkLst>
          <pc:docMk/>
          <pc:sldMk cId="3262386311" sldId="527"/>
        </pc:sldMkLst>
        <pc:graphicFrameChg chg="modGraphic">
          <ac:chgData name="Eyth, Alison" userId="649d2ced-6280-4c44-830a-d941bed67d1a" providerId="ADAL" clId="{1C5DDF27-9798-4AA4-B0BA-FEEF93266A32}" dt="2019-07-25T21:33:30.321" v="6912" actId="20577"/>
          <ac:graphicFrameMkLst>
            <pc:docMk/>
            <pc:sldMk cId="3262386311" sldId="527"/>
            <ac:graphicFrameMk id="6" creationId="{00000000-0000-0000-0000-000000000000}"/>
          </ac:graphicFrameMkLst>
        </pc:graphicFrameChg>
      </pc:sldChg>
      <pc:sldChg chg="modSp">
        <pc:chgData name="Eyth, Alison" userId="649d2ced-6280-4c44-830a-d941bed67d1a" providerId="ADAL" clId="{1C5DDF27-9798-4AA4-B0BA-FEEF93266A32}" dt="2019-07-25T21:32:12.656" v="6899" actId="207"/>
        <pc:sldMkLst>
          <pc:docMk/>
          <pc:sldMk cId="4085606453" sldId="531"/>
        </pc:sldMkLst>
        <pc:spChg chg="mod">
          <ac:chgData name="Eyth, Alison" userId="649d2ced-6280-4c44-830a-d941bed67d1a" providerId="ADAL" clId="{1C5DDF27-9798-4AA4-B0BA-FEEF93266A32}" dt="2019-07-25T21:32:12.656" v="6899" actId="207"/>
          <ac:spMkLst>
            <pc:docMk/>
            <pc:sldMk cId="4085606453" sldId="531"/>
            <ac:spMk id="2" creationId="{00000000-0000-0000-0000-000000000000}"/>
          </ac:spMkLst>
        </pc:spChg>
      </pc:sldChg>
      <pc:sldChg chg="add">
        <pc:chgData name="Eyth, Alison" userId="649d2ced-6280-4c44-830a-d941bed67d1a" providerId="ADAL" clId="{1C5DDF27-9798-4AA4-B0BA-FEEF93266A32}" dt="2019-07-25T21:43:16.535" v="7241"/>
        <pc:sldMkLst>
          <pc:docMk/>
          <pc:sldMk cId="2141268346" sldId="536"/>
        </pc:sldMkLst>
      </pc:sldChg>
      <pc:sldChg chg="add">
        <pc:chgData name="Eyth, Alison" userId="649d2ced-6280-4c44-830a-d941bed67d1a" providerId="ADAL" clId="{1C5DDF27-9798-4AA4-B0BA-FEEF93266A32}" dt="2019-07-25T21:43:16.535" v="7241"/>
        <pc:sldMkLst>
          <pc:docMk/>
          <pc:sldMk cId="1713724694" sldId="537"/>
        </pc:sldMkLst>
      </pc:sldChg>
      <pc:sldChg chg="add">
        <pc:chgData name="Eyth, Alison" userId="649d2ced-6280-4c44-830a-d941bed67d1a" providerId="ADAL" clId="{1C5DDF27-9798-4AA4-B0BA-FEEF93266A32}" dt="2019-07-25T21:43:16.535" v="7241"/>
        <pc:sldMkLst>
          <pc:docMk/>
          <pc:sldMk cId="3877478389" sldId="538"/>
        </pc:sldMkLst>
      </pc:sldChg>
      <pc:sldChg chg="addSp delSp modSp modNotesTx">
        <pc:chgData name="Eyth, Alison" userId="649d2ced-6280-4c44-830a-d941bed67d1a" providerId="ADAL" clId="{1C5DDF27-9798-4AA4-B0BA-FEEF93266A32}" dt="2019-07-26T03:41:48.183" v="7486" actId="1036"/>
        <pc:sldMkLst>
          <pc:docMk/>
          <pc:sldMk cId="182838408" sldId="539"/>
        </pc:sldMkLst>
        <pc:spChg chg="del">
          <ac:chgData name="Eyth, Alison" userId="649d2ced-6280-4c44-830a-d941bed67d1a" providerId="ADAL" clId="{1C5DDF27-9798-4AA4-B0BA-FEEF93266A32}" dt="2019-07-25T22:06:48.106" v="7267"/>
          <ac:spMkLst>
            <pc:docMk/>
            <pc:sldMk cId="182838408" sldId="539"/>
            <ac:spMk id="7" creationId="{5A1AEC93-4DC7-4035-B17C-659C126026C9}"/>
          </ac:spMkLst>
        </pc:spChg>
        <pc:picChg chg="del">
          <ac:chgData name="Eyth, Alison" userId="649d2ced-6280-4c44-830a-d941bed67d1a" providerId="ADAL" clId="{1C5DDF27-9798-4AA4-B0BA-FEEF93266A32}" dt="2019-07-25T22:05:40.457" v="7262"/>
          <ac:picMkLst>
            <pc:docMk/>
            <pc:sldMk cId="182838408" sldId="539"/>
            <ac:picMk id="6" creationId="{8951E9AD-D221-4679-987F-29AFE095B97C}"/>
          </ac:picMkLst>
        </pc:picChg>
        <pc:picChg chg="add mod">
          <ac:chgData name="Eyth, Alison" userId="649d2ced-6280-4c44-830a-d941bed67d1a" providerId="ADAL" clId="{1C5DDF27-9798-4AA4-B0BA-FEEF93266A32}" dt="2019-07-26T03:41:48.183" v="7486" actId="1036"/>
          <ac:picMkLst>
            <pc:docMk/>
            <pc:sldMk cId="182838408" sldId="539"/>
            <ac:picMk id="8" creationId="{41EEDB51-94FA-4D1C-B7CB-57129023D7F7}"/>
          </ac:picMkLst>
        </pc:picChg>
      </pc:sldChg>
      <pc:sldChg chg="addSp delSp modSp add">
        <pc:chgData name="Eyth, Alison" userId="649d2ced-6280-4c44-830a-d941bed67d1a" providerId="ADAL" clId="{1C5DDF27-9798-4AA4-B0BA-FEEF93266A32}" dt="2019-07-26T17:42:09.493" v="7508" actId="14100"/>
        <pc:sldMkLst>
          <pc:docMk/>
          <pc:sldMk cId="1149987650" sldId="545"/>
        </pc:sldMkLst>
        <pc:spChg chg="add del mod">
          <ac:chgData name="Eyth, Alison" userId="649d2ced-6280-4c44-830a-d941bed67d1a" providerId="ADAL" clId="{1C5DDF27-9798-4AA4-B0BA-FEEF93266A32}" dt="2019-07-26T17:41:58.515" v="7504"/>
          <ac:spMkLst>
            <pc:docMk/>
            <pc:sldMk cId="1149987650" sldId="545"/>
            <ac:spMk id="9" creationId="{BA4C76E2-5BA5-4117-A2F8-008BC07F8757}"/>
          </ac:spMkLst>
        </pc:spChg>
        <pc:picChg chg="add del">
          <ac:chgData name="Eyth, Alison" userId="649d2ced-6280-4c44-830a-d941bed67d1a" providerId="ADAL" clId="{1C5DDF27-9798-4AA4-B0BA-FEEF93266A32}" dt="2019-07-26T17:39:49.366" v="7489"/>
          <ac:picMkLst>
            <pc:docMk/>
            <pc:sldMk cId="1149987650" sldId="545"/>
            <ac:picMk id="2" creationId="{7CC5DBBD-F6F0-4415-83BA-24DF16C63B89}"/>
          </ac:picMkLst>
        </pc:picChg>
        <pc:picChg chg="add del mod">
          <ac:chgData name="Eyth, Alison" userId="649d2ced-6280-4c44-830a-d941bed67d1a" providerId="ADAL" clId="{1C5DDF27-9798-4AA4-B0BA-FEEF93266A32}" dt="2019-07-26T17:42:09.493" v="7508" actId="14100"/>
          <ac:picMkLst>
            <pc:docMk/>
            <pc:sldMk cId="1149987650" sldId="545"/>
            <ac:picMk id="6" creationId="{BFF8FF3D-EB95-4B86-8E05-935625F1404D}"/>
          </ac:picMkLst>
        </pc:picChg>
        <pc:picChg chg="add del mod ord">
          <ac:chgData name="Eyth, Alison" userId="649d2ced-6280-4c44-830a-d941bed67d1a" providerId="ADAL" clId="{1C5DDF27-9798-4AA4-B0BA-FEEF93266A32}" dt="2019-07-26T17:41:57.250" v="7503"/>
          <ac:picMkLst>
            <pc:docMk/>
            <pc:sldMk cId="1149987650" sldId="545"/>
            <ac:picMk id="10" creationId="{8CE576D3-66F2-4476-A70B-153E03D2972C}"/>
          </ac:picMkLst>
        </pc:picChg>
        <pc:picChg chg="del">
          <ac:chgData name="Eyth, Alison" userId="649d2ced-6280-4c44-830a-d941bed67d1a" providerId="ADAL" clId="{1C5DDF27-9798-4AA4-B0BA-FEEF93266A32}" dt="2019-07-26T17:39:45.728" v="7487" actId="478"/>
          <ac:picMkLst>
            <pc:docMk/>
            <pc:sldMk cId="1149987650" sldId="545"/>
            <ac:picMk id="13" creationId="{C13EBDCD-EAF9-4C56-86A7-45FDAC75D86E}"/>
          </ac:picMkLst>
        </pc:picChg>
        <pc:picChg chg="add mod">
          <ac:chgData name="Eyth, Alison" userId="649d2ced-6280-4c44-830a-d941bed67d1a" providerId="ADAL" clId="{1C5DDF27-9798-4AA4-B0BA-FEEF93266A32}" dt="2019-07-26T17:42:06.501" v="7507" actId="1076"/>
          <ac:picMkLst>
            <pc:docMk/>
            <pc:sldMk cId="1149987650" sldId="545"/>
            <ac:picMk id="15" creationId="{ECEE78C9-1BC9-4558-B9AB-539C2ECCB4F6}"/>
          </ac:picMkLst>
        </pc:picChg>
        <pc:picChg chg="del">
          <ac:chgData name="Eyth, Alison" userId="649d2ced-6280-4c44-830a-d941bed67d1a" providerId="ADAL" clId="{1C5DDF27-9798-4AA4-B0BA-FEEF93266A32}" dt="2019-07-26T17:41:29.990" v="7497" actId="478"/>
          <ac:picMkLst>
            <pc:docMk/>
            <pc:sldMk cId="1149987650" sldId="545"/>
            <ac:picMk id="17" creationId="{E39BA0CD-9197-4945-9E03-63320B53F90C}"/>
          </ac:picMkLst>
        </pc:picChg>
      </pc:sldChg>
      <pc:sldChg chg="addSp delSp modSp modNotesTx">
        <pc:chgData name="Eyth, Alison" userId="649d2ced-6280-4c44-830a-d941bed67d1a" providerId="ADAL" clId="{1C5DDF27-9798-4AA4-B0BA-FEEF93266A32}" dt="2019-07-26T03:40:55.599" v="7479" actId="1035"/>
        <pc:sldMkLst>
          <pc:docMk/>
          <pc:sldMk cId="3142236191" sldId="547"/>
        </pc:sldMkLst>
        <pc:picChg chg="add mod">
          <ac:chgData name="Eyth, Alison" userId="649d2ced-6280-4c44-830a-d941bed67d1a" providerId="ADAL" clId="{1C5DDF27-9798-4AA4-B0BA-FEEF93266A32}" dt="2019-07-26T03:40:55.599" v="7479" actId="1035"/>
          <ac:picMkLst>
            <pc:docMk/>
            <pc:sldMk cId="3142236191" sldId="547"/>
            <ac:picMk id="7" creationId="{738BF60E-AB0E-47AC-B522-15D78BAF442A}"/>
          </ac:picMkLst>
        </pc:picChg>
        <pc:picChg chg="del">
          <ac:chgData name="Eyth, Alison" userId="649d2ced-6280-4c44-830a-d941bed67d1a" providerId="ADAL" clId="{1C5DDF27-9798-4AA4-B0BA-FEEF93266A32}" dt="2019-07-25T22:06:21.149" v="7265"/>
          <ac:picMkLst>
            <pc:docMk/>
            <pc:sldMk cId="3142236191" sldId="547"/>
            <ac:picMk id="9" creationId="{5050F8E4-8FCC-47B3-A902-266BD6809564}"/>
          </ac:picMkLst>
        </pc:picChg>
      </pc:sldChg>
      <pc:sldChg chg="add">
        <pc:chgData name="Eyth, Alison" userId="649d2ced-6280-4c44-830a-d941bed67d1a" providerId="ADAL" clId="{1C5DDF27-9798-4AA4-B0BA-FEEF93266A32}" dt="2019-07-25T21:43:16.535" v="7241"/>
        <pc:sldMkLst>
          <pc:docMk/>
          <pc:sldMk cId="3428132828" sldId="548"/>
        </pc:sldMkLst>
      </pc:sldChg>
      <pc:sldChg chg="modSp">
        <pc:chgData name="Eyth, Alison" userId="649d2ced-6280-4c44-830a-d941bed67d1a" providerId="ADAL" clId="{1C5DDF27-9798-4AA4-B0BA-FEEF93266A32}" dt="2019-07-23T22:18:12.746" v="750" actId="27636"/>
        <pc:sldMkLst>
          <pc:docMk/>
          <pc:sldMk cId="1612125095" sldId="549"/>
        </pc:sldMkLst>
        <pc:spChg chg="mod">
          <ac:chgData name="Eyth, Alison" userId="649d2ced-6280-4c44-830a-d941bed67d1a" providerId="ADAL" clId="{1C5DDF27-9798-4AA4-B0BA-FEEF93266A32}" dt="2019-07-23T22:18:12.746" v="750" actId="27636"/>
          <ac:spMkLst>
            <pc:docMk/>
            <pc:sldMk cId="1612125095" sldId="549"/>
            <ac:spMk id="2" creationId="{00000000-0000-0000-0000-000000000000}"/>
          </ac:spMkLst>
        </pc:spChg>
      </pc:sldChg>
      <pc:sldChg chg="modSp delCm">
        <pc:chgData name="Eyth, Alison" userId="649d2ced-6280-4c44-830a-d941bed67d1a" providerId="ADAL" clId="{1C5DDF27-9798-4AA4-B0BA-FEEF93266A32}" dt="2019-07-24T21:49:26.281" v="4498"/>
        <pc:sldMkLst>
          <pc:docMk/>
          <pc:sldMk cId="777161499" sldId="550"/>
        </pc:sldMkLst>
        <pc:graphicFrameChg chg="mod modGraphic">
          <ac:chgData name="Eyth, Alison" userId="649d2ced-6280-4c44-830a-d941bed67d1a" providerId="ADAL" clId="{1C5DDF27-9798-4AA4-B0BA-FEEF93266A32}" dt="2019-07-24T02:46:21.827" v="2456" actId="20577"/>
          <ac:graphicFrameMkLst>
            <pc:docMk/>
            <pc:sldMk cId="777161499" sldId="550"/>
            <ac:graphicFrameMk id="6" creationId="{00000000-0000-0000-0000-000000000000}"/>
          </ac:graphicFrameMkLst>
        </pc:graphicFrameChg>
      </pc:sldChg>
      <pc:sldChg chg="modSp">
        <pc:chgData name="Eyth, Alison" userId="649d2ced-6280-4c44-830a-d941bed67d1a" providerId="ADAL" clId="{1C5DDF27-9798-4AA4-B0BA-FEEF93266A32}" dt="2019-07-25T21:16:41.359" v="6578" actId="20577"/>
        <pc:sldMkLst>
          <pc:docMk/>
          <pc:sldMk cId="2888467710" sldId="552"/>
        </pc:sldMkLst>
        <pc:spChg chg="mod">
          <ac:chgData name="Eyth, Alison" userId="649d2ced-6280-4c44-830a-d941bed67d1a" providerId="ADAL" clId="{1C5DDF27-9798-4AA4-B0BA-FEEF93266A32}" dt="2019-07-25T21:16:41.359" v="6578" actId="20577"/>
          <ac:spMkLst>
            <pc:docMk/>
            <pc:sldMk cId="2888467710" sldId="552"/>
            <ac:spMk id="2" creationId="{00000000-0000-0000-0000-000000000000}"/>
          </ac:spMkLst>
        </pc:spChg>
        <pc:spChg chg="mod">
          <ac:chgData name="Eyth, Alison" userId="649d2ced-6280-4c44-830a-d941bed67d1a" providerId="ADAL" clId="{1C5DDF27-9798-4AA4-B0BA-FEEF93266A32}" dt="2019-07-25T21:14:54.750" v="6441" actId="20577"/>
          <ac:spMkLst>
            <pc:docMk/>
            <pc:sldMk cId="2888467710" sldId="552"/>
            <ac:spMk id="5" creationId="{00000000-0000-0000-0000-000000000000}"/>
          </ac:spMkLst>
        </pc:spChg>
      </pc:sldChg>
      <pc:sldChg chg="modSp delCm modCm">
        <pc:chgData name="Eyth, Alison" userId="649d2ced-6280-4c44-830a-d941bed67d1a" providerId="ADAL" clId="{1C5DDF27-9798-4AA4-B0BA-FEEF93266A32}" dt="2019-07-25T21:14:07.864" v="6355" actId="20577"/>
        <pc:sldMkLst>
          <pc:docMk/>
          <pc:sldMk cId="2040328783" sldId="554"/>
        </pc:sldMkLst>
        <pc:spChg chg="mod">
          <ac:chgData name="Eyth, Alison" userId="649d2ced-6280-4c44-830a-d941bed67d1a" providerId="ADAL" clId="{1C5DDF27-9798-4AA4-B0BA-FEEF93266A32}" dt="2019-07-25T21:14:07.864" v="6355" actId="20577"/>
          <ac:spMkLst>
            <pc:docMk/>
            <pc:sldMk cId="2040328783" sldId="554"/>
            <ac:spMk id="2" creationId="{00000000-0000-0000-0000-000000000000}"/>
          </ac:spMkLst>
        </pc:spChg>
      </pc:sldChg>
      <pc:sldChg chg="addSp delSp modSp delCm modNotesTx">
        <pc:chgData name="Eyth, Alison" userId="649d2ced-6280-4c44-830a-d941bed67d1a" providerId="ADAL" clId="{1C5DDF27-9798-4AA4-B0BA-FEEF93266A32}" dt="2019-07-24T21:22:28.478" v="3901" actId="1076"/>
        <pc:sldMkLst>
          <pc:docMk/>
          <pc:sldMk cId="4133746749" sldId="555"/>
        </pc:sldMkLst>
        <pc:spChg chg="del">
          <ac:chgData name="Eyth, Alison" userId="649d2ced-6280-4c44-830a-d941bed67d1a" providerId="ADAL" clId="{1C5DDF27-9798-4AA4-B0BA-FEEF93266A32}" dt="2019-07-24T02:52:07.362" v="2482"/>
          <ac:spMkLst>
            <pc:docMk/>
            <pc:sldMk cId="4133746749" sldId="555"/>
            <ac:spMk id="2" creationId="{00000000-0000-0000-0000-000000000000}"/>
          </ac:spMkLst>
        </pc:spChg>
        <pc:spChg chg="add mod">
          <ac:chgData name="Eyth, Alison" userId="649d2ced-6280-4c44-830a-d941bed67d1a" providerId="ADAL" clId="{1C5DDF27-9798-4AA4-B0BA-FEEF93266A32}" dt="2019-07-24T21:22:03.881" v="3898" actId="20577"/>
          <ac:spMkLst>
            <pc:docMk/>
            <pc:sldMk cId="4133746749" sldId="555"/>
            <ac:spMk id="2" creationId="{1007816C-5EE8-467C-B132-71E9ED069CB4}"/>
          </ac:spMkLst>
        </pc:spChg>
        <pc:spChg chg="mod">
          <ac:chgData name="Eyth, Alison" userId="649d2ced-6280-4c44-830a-d941bed67d1a" providerId="ADAL" clId="{1C5DDF27-9798-4AA4-B0BA-FEEF93266A32}" dt="2019-07-24T02:52:14.083" v="2494" actId="20577"/>
          <ac:spMkLst>
            <pc:docMk/>
            <pc:sldMk cId="4133746749" sldId="555"/>
            <ac:spMk id="5" creationId="{00000000-0000-0000-0000-000000000000}"/>
          </ac:spMkLst>
        </pc:spChg>
        <pc:picChg chg="del">
          <ac:chgData name="Eyth, Alison" userId="649d2ced-6280-4c44-830a-d941bed67d1a" providerId="ADAL" clId="{1C5DDF27-9798-4AA4-B0BA-FEEF93266A32}" dt="2019-07-24T02:52:03.155" v="2481" actId="478"/>
          <ac:picMkLst>
            <pc:docMk/>
            <pc:sldMk cId="4133746749" sldId="555"/>
            <ac:picMk id="6" creationId="{00000000-0000-0000-0000-000000000000}"/>
          </ac:picMkLst>
        </pc:picChg>
        <pc:picChg chg="add mod">
          <ac:chgData name="Eyth, Alison" userId="649d2ced-6280-4c44-830a-d941bed67d1a" providerId="ADAL" clId="{1C5DDF27-9798-4AA4-B0BA-FEEF93266A32}" dt="2019-07-24T21:22:28.478" v="3901" actId="1076"/>
          <ac:picMkLst>
            <pc:docMk/>
            <pc:sldMk cId="4133746749" sldId="555"/>
            <ac:picMk id="8" creationId="{7AF71E15-7044-4CFE-9D7F-AB0952AF3831}"/>
          </ac:picMkLst>
        </pc:picChg>
      </pc:sldChg>
      <pc:sldChg chg="addSp delSp modSp addCm delCm modNotesTx">
        <pc:chgData name="Eyth, Alison" userId="649d2ced-6280-4c44-830a-d941bed67d1a" providerId="ADAL" clId="{1C5DDF27-9798-4AA4-B0BA-FEEF93266A32}" dt="2019-07-28T20:45:07.321" v="8028"/>
        <pc:sldMkLst>
          <pc:docMk/>
          <pc:sldMk cId="4113115208" sldId="556"/>
        </pc:sldMkLst>
        <pc:spChg chg="add mod">
          <ac:chgData name="Eyth, Alison" userId="649d2ced-6280-4c44-830a-d941bed67d1a" providerId="ADAL" clId="{1C5DDF27-9798-4AA4-B0BA-FEEF93266A32}" dt="2019-07-28T20:36:33.735" v="7550"/>
          <ac:spMkLst>
            <pc:docMk/>
            <pc:sldMk cId="4113115208" sldId="556"/>
            <ac:spMk id="6" creationId="{2450B28F-2649-47A8-895D-C1C3DEA97221}"/>
          </ac:spMkLst>
        </pc:spChg>
        <pc:spChg chg="add del mod">
          <ac:chgData name="Eyth, Alison" userId="649d2ced-6280-4c44-830a-d941bed67d1a" providerId="ADAL" clId="{1C5DDF27-9798-4AA4-B0BA-FEEF93266A32}" dt="2019-07-24T21:28:15.284" v="4120" actId="767"/>
          <ac:spMkLst>
            <pc:docMk/>
            <pc:sldMk cId="4113115208" sldId="556"/>
            <ac:spMk id="6" creationId="{FFD96C57-EEEB-4E3E-B3EA-9E2FED3A2314}"/>
          </ac:spMkLst>
        </pc:spChg>
        <pc:spChg chg="mod">
          <ac:chgData name="Eyth, Alison" userId="649d2ced-6280-4c44-830a-d941bed67d1a" providerId="ADAL" clId="{1C5DDF27-9798-4AA4-B0BA-FEEF93266A32}" dt="2019-07-24T21:25:04.209" v="3964" actId="20577"/>
          <ac:spMkLst>
            <pc:docMk/>
            <pc:sldMk cId="4113115208" sldId="556"/>
            <ac:spMk id="7" creationId="{00000000-0000-0000-0000-000000000000}"/>
          </ac:spMkLst>
        </pc:spChg>
        <pc:spChg chg="mod">
          <ac:chgData name="Eyth, Alison" userId="649d2ced-6280-4c44-830a-d941bed67d1a" providerId="ADAL" clId="{1C5DDF27-9798-4AA4-B0BA-FEEF93266A32}" dt="2019-07-28T20:36:40.445" v="7551" actId="20577"/>
          <ac:spMkLst>
            <pc:docMk/>
            <pc:sldMk cId="4113115208" sldId="556"/>
            <ac:spMk id="8" creationId="{00000000-0000-0000-0000-000000000000}"/>
          </ac:spMkLst>
        </pc:spChg>
        <pc:spChg chg="add mod">
          <ac:chgData name="Eyth, Alison" userId="649d2ced-6280-4c44-830a-d941bed67d1a" providerId="ADAL" clId="{1C5DDF27-9798-4AA4-B0BA-FEEF93266A32}" dt="2019-07-24T21:28:45.645" v="4190" actId="20577"/>
          <ac:spMkLst>
            <pc:docMk/>
            <pc:sldMk cId="4113115208" sldId="556"/>
            <ac:spMk id="9" creationId="{EA0E027C-0EBA-4024-89D8-B4A704B446B8}"/>
          </ac:spMkLst>
        </pc:spChg>
        <pc:spChg chg="mod">
          <ac:chgData name="Eyth, Alison" userId="649d2ced-6280-4c44-830a-d941bed67d1a" providerId="ADAL" clId="{1C5DDF27-9798-4AA4-B0BA-FEEF93266A32}" dt="2019-07-28T20:36:45.470" v="7552" actId="20577"/>
          <ac:spMkLst>
            <pc:docMk/>
            <pc:sldMk cId="4113115208" sldId="556"/>
            <ac:spMk id="11" creationId="{00000000-0000-0000-0000-000000000000}"/>
          </ac:spMkLst>
        </pc:spChg>
        <pc:picChg chg="del">
          <ac:chgData name="Eyth, Alison" userId="649d2ced-6280-4c44-830a-d941bed67d1a" providerId="ADAL" clId="{1C5DDF27-9798-4AA4-B0BA-FEEF93266A32}" dt="2019-07-24T02:58:47.147" v="2522" actId="478"/>
          <ac:picMkLst>
            <pc:docMk/>
            <pc:sldMk cId="4113115208" sldId="556"/>
            <ac:picMk id="6" creationId="{00000000-0000-0000-0000-000000000000}"/>
          </ac:picMkLst>
        </pc:picChg>
        <pc:picChg chg="del">
          <ac:chgData name="Eyth, Alison" userId="649d2ced-6280-4c44-830a-d941bed67d1a" providerId="ADAL" clId="{1C5DDF27-9798-4AA4-B0BA-FEEF93266A32}" dt="2019-07-24T02:59:51.744" v="2568" actId="478"/>
          <ac:picMkLst>
            <pc:docMk/>
            <pc:sldMk cId="4113115208" sldId="556"/>
            <ac:picMk id="10" creationId="{00000000-0000-0000-0000-000000000000}"/>
          </ac:picMkLst>
        </pc:picChg>
        <pc:picChg chg="add mod ord">
          <ac:chgData name="Eyth, Alison" userId="649d2ced-6280-4c44-830a-d941bed67d1a" providerId="ADAL" clId="{1C5DDF27-9798-4AA4-B0BA-FEEF93266A32}" dt="2019-07-28T20:34:59.617" v="7542" actId="1076"/>
          <ac:picMkLst>
            <pc:docMk/>
            <pc:sldMk cId="4113115208" sldId="556"/>
            <ac:picMk id="12" creationId="{96F000D6-9917-4C9B-9871-3B3B47714DEF}"/>
          </ac:picMkLst>
        </pc:picChg>
        <pc:picChg chg="add mod ord">
          <ac:chgData name="Eyth, Alison" userId="649d2ced-6280-4c44-830a-d941bed67d1a" providerId="ADAL" clId="{1C5DDF27-9798-4AA4-B0BA-FEEF93266A32}" dt="2019-07-28T20:34:57.446" v="7541" actId="166"/>
          <ac:picMkLst>
            <pc:docMk/>
            <pc:sldMk cId="4113115208" sldId="556"/>
            <ac:picMk id="13" creationId="{F06E1554-37A3-41F9-9E55-7322C69C61EE}"/>
          </ac:picMkLst>
        </pc:picChg>
      </pc:sldChg>
      <pc:sldChg chg="addSp delSp modSp addCm delCm">
        <pc:chgData name="Eyth, Alison" userId="649d2ced-6280-4c44-830a-d941bed67d1a" providerId="ADAL" clId="{1C5DDF27-9798-4AA4-B0BA-FEEF93266A32}" dt="2019-07-24T21:53:25.961" v="4552" actId="207"/>
        <pc:sldMkLst>
          <pc:docMk/>
          <pc:sldMk cId="2298889334" sldId="557"/>
        </pc:sldMkLst>
        <pc:spChg chg="del">
          <ac:chgData name="Eyth, Alison" userId="649d2ced-6280-4c44-830a-d941bed67d1a" providerId="ADAL" clId="{1C5DDF27-9798-4AA4-B0BA-FEEF93266A32}" dt="2019-07-24T03:14:01.898" v="2774" actId="478"/>
          <ac:spMkLst>
            <pc:docMk/>
            <pc:sldMk cId="2298889334" sldId="557"/>
            <ac:spMk id="2" creationId="{00000000-0000-0000-0000-000000000000}"/>
          </ac:spMkLst>
        </pc:spChg>
        <pc:spChg chg="mod">
          <ac:chgData name="Eyth, Alison" userId="649d2ced-6280-4c44-830a-d941bed67d1a" providerId="ADAL" clId="{1C5DDF27-9798-4AA4-B0BA-FEEF93266A32}" dt="2019-07-24T03:14:09.574" v="2777" actId="20577"/>
          <ac:spMkLst>
            <pc:docMk/>
            <pc:sldMk cId="2298889334" sldId="557"/>
            <ac:spMk id="5" creationId="{00000000-0000-0000-0000-000000000000}"/>
          </ac:spMkLst>
        </pc:spChg>
        <pc:spChg chg="add del mod">
          <ac:chgData name="Eyth, Alison" userId="649d2ced-6280-4c44-830a-d941bed67d1a" providerId="ADAL" clId="{1C5DDF27-9798-4AA4-B0BA-FEEF93266A32}" dt="2019-07-24T03:14:04.634" v="2775"/>
          <ac:spMkLst>
            <pc:docMk/>
            <pc:sldMk cId="2298889334" sldId="557"/>
            <ac:spMk id="8" creationId="{EAE26784-E761-44A6-8079-6C8188CBBE0A}"/>
          </ac:spMkLst>
        </pc:spChg>
        <pc:spChg chg="add del mod">
          <ac:chgData name="Eyth, Alison" userId="649d2ced-6280-4c44-830a-d941bed67d1a" providerId="ADAL" clId="{1C5DDF27-9798-4AA4-B0BA-FEEF93266A32}" dt="2019-07-24T03:17:29.843" v="2791"/>
          <ac:spMkLst>
            <pc:docMk/>
            <pc:sldMk cId="2298889334" sldId="557"/>
            <ac:spMk id="13" creationId="{FFB53754-C049-44C5-AA75-ED12B16909CF}"/>
          </ac:spMkLst>
        </pc:spChg>
        <pc:spChg chg="add mod">
          <ac:chgData name="Eyth, Alison" userId="649d2ced-6280-4c44-830a-d941bed67d1a" providerId="ADAL" clId="{1C5DDF27-9798-4AA4-B0BA-FEEF93266A32}" dt="2019-07-24T21:52:24.699" v="4546" actId="1076"/>
          <ac:spMkLst>
            <pc:docMk/>
            <pc:sldMk cId="2298889334" sldId="557"/>
            <ac:spMk id="16" creationId="{1D30EC3A-24C8-4524-9497-D5A127CDF29E}"/>
          </ac:spMkLst>
        </pc:spChg>
        <pc:spChg chg="add mod">
          <ac:chgData name="Eyth, Alison" userId="649d2ced-6280-4c44-830a-d941bed67d1a" providerId="ADAL" clId="{1C5DDF27-9798-4AA4-B0BA-FEEF93266A32}" dt="2019-07-24T03:20:00.314" v="2946" actId="1076"/>
          <ac:spMkLst>
            <pc:docMk/>
            <pc:sldMk cId="2298889334" sldId="557"/>
            <ac:spMk id="17" creationId="{A1F35A02-A632-44F0-9722-D9B3D3929049}"/>
          </ac:spMkLst>
        </pc:spChg>
        <pc:spChg chg="add mod">
          <ac:chgData name="Eyth, Alison" userId="649d2ced-6280-4c44-830a-d941bed67d1a" providerId="ADAL" clId="{1C5DDF27-9798-4AA4-B0BA-FEEF93266A32}" dt="2019-07-24T03:20:13.414" v="2964" actId="1076"/>
          <ac:spMkLst>
            <pc:docMk/>
            <pc:sldMk cId="2298889334" sldId="557"/>
            <ac:spMk id="18" creationId="{BD81197B-AC7E-49B0-A5CE-459877656380}"/>
          </ac:spMkLst>
        </pc:spChg>
        <pc:spChg chg="add mod">
          <ac:chgData name="Eyth, Alison" userId="649d2ced-6280-4c44-830a-d941bed67d1a" providerId="ADAL" clId="{1C5DDF27-9798-4AA4-B0BA-FEEF93266A32}" dt="2019-07-24T21:53:25.961" v="4552" actId="207"/>
          <ac:spMkLst>
            <pc:docMk/>
            <pc:sldMk cId="2298889334" sldId="557"/>
            <ac:spMk id="19" creationId="{9D8F4E97-80A9-4784-B64B-7F846703EDB9}"/>
          </ac:spMkLst>
        </pc:spChg>
        <pc:picChg chg="del">
          <ac:chgData name="Eyth, Alison" userId="649d2ced-6280-4c44-830a-d941bed67d1a" providerId="ADAL" clId="{1C5DDF27-9798-4AA4-B0BA-FEEF93266A32}" dt="2019-07-24T03:13:58.224" v="2773" actId="478"/>
          <ac:picMkLst>
            <pc:docMk/>
            <pc:sldMk cId="2298889334" sldId="557"/>
            <ac:picMk id="6" creationId="{00000000-0000-0000-0000-000000000000}"/>
          </ac:picMkLst>
        </pc:picChg>
        <pc:picChg chg="add del mod">
          <ac:chgData name="Eyth, Alison" userId="649d2ced-6280-4c44-830a-d941bed67d1a" providerId="ADAL" clId="{1C5DDF27-9798-4AA4-B0BA-FEEF93266A32}" dt="2019-07-24T03:16:09.810" v="2790" actId="478"/>
          <ac:picMkLst>
            <pc:docMk/>
            <pc:sldMk cId="2298889334" sldId="557"/>
            <ac:picMk id="9" creationId="{8F226231-9DEE-4F13-A439-71716402305C}"/>
          </ac:picMkLst>
        </pc:picChg>
        <pc:picChg chg="add mod ord">
          <ac:chgData name="Eyth, Alison" userId="649d2ced-6280-4c44-830a-d941bed67d1a" providerId="ADAL" clId="{1C5DDF27-9798-4AA4-B0BA-FEEF93266A32}" dt="2019-07-24T03:18:23.483" v="2804" actId="166"/>
          <ac:picMkLst>
            <pc:docMk/>
            <pc:sldMk cId="2298889334" sldId="557"/>
            <ac:picMk id="11" creationId="{72B20829-7BC8-4D8D-89EC-2A76AAF71FA0}"/>
          </ac:picMkLst>
        </pc:picChg>
        <pc:picChg chg="add mod ord">
          <ac:chgData name="Eyth, Alison" userId="649d2ced-6280-4c44-830a-d941bed67d1a" providerId="ADAL" clId="{1C5DDF27-9798-4AA4-B0BA-FEEF93266A32}" dt="2019-07-24T03:19:56.268" v="2945" actId="1076"/>
          <ac:picMkLst>
            <pc:docMk/>
            <pc:sldMk cId="2298889334" sldId="557"/>
            <ac:picMk id="15" creationId="{8CC74C9E-84AA-4FE8-9039-9D79A18E82C3}"/>
          </ac:picMkLst>
        </pc:picChg>
      </pc:sldChg>
      <pc:sldChg chg="modSp">
        <pc:chgData name="Eyth, Alison" userId="649d2ced-6280-4c44-830a-d941bed67d1a" providerId="ADAL" clId="{1C5DDF27-9798-4AA4-B0BA-FEEF93266A32}" dt="2019-07-24T02:46:47.149" v="2465" actId="20577"/>
        <pc:sldMkLst>
          <pc:docMk/>
          <pc:sldMk cId="2307958881" sldId="559"/>
        </pc:sldMkLst>
        <pc:spChg chg="mod">
          <ac:chgData name="Eyth, Alison" userId="649d2ced-6280-4c44-830a-d941bed67d1a" providerId="ADAL" clId="{1C5DDF27-9798-4AA4-B0BA-FEEF93266A32}" dt="2019-07-24T02:46:47.149" v="2465" actId="20577"/>
          <ac:spMkLst>
            <pc:docMk/>
            <pc:sldMk cId="2307958881" sldId="559"/>
            <ac:spMk id="2" creationId="{00000000-0000-0000-0000-000000000000}"/>
          </ac:spMkLst>
        </pc:spChg>
      </pc:sldChg>
      <pc:sldChg chg="addSp delSp modSp delCm modNotesTx">
        <pc:chgData name="Eyth, Alison" userId="649d2ced-6280-4c44-830a-d941bed67d1a" providerId="ADAL" clId="{1C5DDF27-9798-4AA4-B0BA-FEEF93266A32}" dt="2019-07-28T20:44:40.955" v="8027" actId="20577"/>
        <pc:sldMkLst>
          <pc:docMk/>
          <pc:sldMk cId="915996922" sldId="561"/>
        </pc:sldMkLst>
        <pc:spChg chg="mod">
          <ac:chgData name="Eyth, Alison" userId="649d2ced-6280-4c44-830a-d941bed67d1a" providerId="ADAL" clId="{1C5DDF27-9798-4AA4-B0BA-FEEF93266A32}" dt="2019-07-24T21:51:42.746" v="4530" actId="20577"/>
          <ac:spMkLst>
            <pc:docMk/>
            <pc:sldMk cId="915996922" sldId="561"/>
            <ac:spMk id="5" creationId="{00000000-0000-0000-0000-000000000000}"/>
          </ac:spMkLst>
        </pc:spChg>
        <pc:spChg chg="del">
          <ac:chgData name="Eyth, Alison" userId="649d2ced-6280-4c44-830a-d941bed67d1a" providerId="ADAL" clId="{1C5DDF27-9798-4AA4-B0BA-FEEF93266A32}" dt="2019-07-24T03:06:19.860" v="2655" actId="478"/>
          <ac:spMkLst>
            <pc:docMk/>
            <pc:sldMk cId="915996922" sldId="561"/>
            <ac:spMk id="12" creationId="{00000000-0000-0000-0000-000000000000}"/>
          </ac:spMkLst>
        </pc:spChg>
        <pc:spChg chg="del">
          <ac:chgData name="Eyth, Alison" userId="649d2ced-6280-4c44-830a-d941bed67d1a" providerId="ADAL" clId="{1C5DDF27-9798-4AA4-B0BA-FEEF93266A32}" dt="2019-07-24T03:06:17.810" v="2654" actId="478"/>
          <ac:spMkLst>
            <pc:docMk/>
            <pc:sldMk cId="915996922" sldId="561"/>
            <ac:spMk id="13" creationId="{00000000-0000-0000-0000-000000000000}"/>
          </ac:spMkLst>
        </pc:spChg>
        <pc:graphicFrameChg chg="del">
          <ac:chgData name="Eyth, Alison" userId="649d2ced-6280-4c44-830a-d941bed67d1a" providerId="ADAL" clId="{1C5DDF27-9798-4AA4-B0BA-FEEF93266A32}" dt="2019-07-24T03:06:08.599" v="2651" actId="478"/>
          <ac:graphicFrameMkLst>
            <pc:docMk/>
            <pc:sldMk cId="915996922" sldId="561"/>
            <ac:graphicFrameMk id="9" creationId="{00000000-0000-0000-0000-000000000000}"/>
          </ac:graphicFrameMkLst>
        </pc:graphicFrameChg>
        <pc:graphicFrameChg chg="del">
          <ac:chgData name="Eyth, Alison" userId="649d2ced-6280-4c44-830a-d941bed67d1a" providerId="ADAL" clId="{1C5DDF27-9798-4AA4-B0BA-FEEF93266A32}" dt="2019-07-24T03:06:11.775" v="2652" actId="478"/>
          <ac:graphicFrameMkLst>
            <pc:docMk/>
            <pc:sldMk cId="915996922" sldId="561"/>
            <ac:graphicFrameMk id="10" creationId="{00000000-0000-0000-0000-000000000000}"/>
          </ac:graphicFrameMkLst>
        </pc:graphicFrameChg>
        <pc:graphicFrameChg chg="del">
          <ac:chgData name="Eyth, Alison" userId="649d2ced-6280-4c44-830a-d941bed67d1a" providerId="ADAL" clId="{1C5DDF27-9798-4AA4-B0BA-FEEF93266A32}" dt="2019-07-24T03:06:13.978" v="2653" actId="478"/>
          <ac:graphicFrameMkLst>
            <pc:docMk/>
            <pc:sldMk cId="915996922" sldId="561"/>
            <ac:graphicFrameMk id="11" creationId="{00000000-0000-0000-0000-000000000000}"/>
          </ac:graphicFrameMkLst>
        </pc:graphicFrameChg>
        <pc:picChg chg="add mod ord">
          <ac:chgData name="Eyth, Alison" userId="649d2ced-6280-4c44-830a-d941bed67d1a" providerId="ADAL" clId="{1C5DDF27-9798-4AA4-B0BA-FEEF93266A32}" dt="2019-07-24T21:51:25.977" v="4523" actId="167"/>
          <ac:picMkLst>
            <pc:docMk/>
            <pc:sldMk cId="915996922" sldId="561"/>
            <ac:picMk id="3" creationId="{4DC8EAF1-620B-44EE-9BCF-352BE77E10E4}"/>
          </ac:picMkLst>
        </pc:picChg>
        <pc:picChg chg="add mod ord">
          <ac:chgData name="Eyth, Alison" userId="649d2ced-6280-4c44-830a-d941bed67d1a" providerId="ADAL" clId="{1C5DDF27-9798-4AA4-B0BA-FEEF93266A32}" dt="2019-07-24T21:51:49.659" v="4531" actId="167"/>
          <ac:picMkLst>
            <pc:docMk/>
            <pc:sldMk cId="915996922" sldId="561"/>
            <ac:picMk id="7" creationId="{618FF20A-8223-463A-B247-1352666A8E95}"/>
          </ac:picMkLst>
        </pc:picChg>
        <pc:picChg chg="add del mod">
          <ac:chgData name="Eyth, Alison" userId="649d2ced-6280-4c44-830a-d941bed67d1a" providerId="ADAL" clId="{1C5DDF27-9798-4AA4-B0BA-FEEF93266A32}" dt="2019-07-24T03:12:03.900" v="2725" actId="478"/>
          <ac:picMkLst>
            <pc:docMk/>
            <pc:sldMk cId="915996922" sldId="561"/>
            <ac:picMk id="15" creationId="{C0DFFD53-8A8F-4464-A9FB-9F7D811B60CF}"/>
          </ac:picMkLst>
        </pc:picChg>
        <pc:picChg chg="add del mod">
          <ac:chgData name="Eyth, Alison" userId="649d2ced-6280-4c44-830a-d941bed67d1a" providerId="ADAL" clId="{1C5DDF27-9798-4AA4-B0BA-FEEF93266A32}" dt="2019-07-24T03:11:17.725" v="2721" actId="478"/>
          <ac:picMkLst>
            <pc:docMk/>
            <pc:sldMk cId="915996922" sldId="561"/>
            <ac:picMk id="17" creationId="{84B2E747-2E0B-4C5E-91CB-6E712CDC3F77}"/>
          </ac:picMkLst>
        </pc:picChg>
        <pc:picChg chg="add mod">
          <ac:chgData name="Eyth, Alison" userId="649d2ced-6280-4c44-830a-d941bed67d1a" providerId="ADAL" clId="{1C5DDF27-9798-4AA4-B0BA-FEEF93266A32}" dt="2019-07-24T03:12:13.343" v="2729" actId="1076"/>
          <ac:picMkLst>
            <pc:docMk/>
            <pc:sldMk cId="915996922" sldId="561"/>
            <ac:picMk id="19" creationId="{3B06635C-AF15-4A9E-97EA-1DDCA26B9973}"/>
          </ac:picMkLst>
        </pc:picChg>
        <pc:picChg chg="add mod">
          <ac:chgData name="Eyth, Alison" userId="649d2ced-6280-4c44-830a-d941bed67d1a" providerId="ADAL" clId="{1C5DDF27-9798-4AA4-B0BA-FEEF93266A32}" dt="2019-07-24T03:12:10.579" v="2728" actId="1076"/>
          <ac:picMkLst>
            <pc:docMk/>
            <pc:sldMk cId="915996922" sldId="561"/>
            <ac:picMk id="21" creationId="{BE3AC47B-E799-4BAE-99EE-F061F23DBCBA}"/>
          </ac:picMkLst>
        </pc:picChg>
      </pc:sldChg>
      <pc:sldChg chg="delSp modSp delCm">
        <pc:chgData name="Eyth, Alison" userId="649d2ced-6280-4c44-830a-d941bed67d1a" providerId="ADAL" clId="{1C5DDF27-9798-4AA4-B0BA-FEEF93266A32}" dt="2019-07-25T21:10:38.736" v="6225" actId="20577"/>
        <pc:sldMkLst>
          <pc:docMk/>
          <pc:sldMk cId="2658960364" sldId="563"/>
        </pc:sldMkLst>
        <pc:spChg chg="mod">
          <ac:chgData name="Eyth, Alison" userId="649d2ced-6280-4c44-830a-d941bed67d1a" providerId="ADAL" clId="{1C5DDF27-9798-4AA4-B0BA-FEEF93266A32}" dt="2019-07-25T21:10:38.736" v="6225" actId="20577"/>
          <ac:spMkLst>
            <pc:docMk/>
            <pc:sldMk cId="2658960364" sldId="563"/>
            <ac:spMk id="2" creationId="{00000000-0000-0000-0000-000000000000}"/>
          </ac:spMkLst>
        </pc:spChg>
        <pc:picChg chg="del">
          <ac:chgData name="Eyth, Alison" userId="649d2ced-6280-4c44-830a-d941bed67d1a" providerId="ADAL" clId="{1C5DDF27-9798-4AA4-B0BA-FEEF93266A32}" dt="2019-07-25T13:15:42.294" v="5446"/>
          <ac:picMkLst>
            <pc:docMk/>
            <pc:sldMk cId="2658960364" sldId="563"/>
            <ac:picMk id="6" creationId="{6E06D08F-81F7-4FFE-80DC-E8EF4A9F5852}"/>
          </ac:picMkLst>
        </pc:picChg>
      </pc:sldChg>
      <pc:sldChg chg="delCm">
        <pc:chgData name="Eyth, Alison" userId="649d2ced-6280-4c44-830a-d941bed67d1a" providerId="ADAL" clId="{1C5DDF27-9798-4AA4-B0BA-FEEF93266A32}" dt="2019-07-24T21:50:34.418" v="4499"/>
        <pc:sldMkLst>
          <pc:docMk/>
          <pc:sldMk cId="1031626966" sldId="567"/>
        </pc:sldMkLst>
      </pc:sldChg>
      <pc:sldChg chg="modSp">
        <pc:chgData name="Eyth, Alison" userId="649d2ced-6280-4c44-830a-d941bed67d1a" providerId="ADAL" clId="{1C5DDF27-9798-4AA4-B0BA-FEEF93266A32}" dt="2019-07-25T17:32:52.461" v="5634" actId="20577"/>
        <pc:sldMkLst>
          <pc:docMk/>
          <pc:sldMk cId="1872869569" sldId="572"/>
        </pc:sldMkLst>
        <pc:spChg chg="mod">
          <ac:chgData name="Eyth, Alison" userId="649d2ced-6280-4c44-830a-d941bed67d1a" providerId="ADAL" clId="{1C5DDF27-9798-4AA4-B0BA-FEEF93266A32}" dt="2019-07-25T17:32:52.461" v="5634" actId="20577"/>
          <ac:spMkLst>
            <pc:docMk/>
            <pc:sldMk cId="1872869569" sldId="572"/>
            <ac:spMk id="2" creationId="{00000000-0000-0000-0000-000000000000}"/>
          </ac:spMkLst>
        </pc:spChg>
      </pc:sldChg>
      <pc:sldChg chg="modSp">
        <pc:chgData name="Eyth, Alison" userId="649d2ced-6280-4c44-830a-d941bed67d1a" providerId="ADAL" clId="{1C5DDF27-9798-4AA4-B0BA-FEEF93266A32}" dt="2019-07-25T17:33:07.562" v="5643" actId="20577"/>
        <pc:sldMkLst>
          <pc:docMk/>
          <pc:sldMk cId="126059034" sldId="573"/>
        </pc:sldMkLst>
        <pc:spChg chg="mod">
          <ac:chgData name="Eyth, Alison" userId="649d2ced-6280-4c44-830a-d941bed67d1a" providerId="ADAL" clId="{1C5DDF27-9798-4AA4-B0BA-FEEF93266A32}" dt="2019-07-25T17:33:07.562" v="5643" actId="20577"/>
          <ac:spMkLst>
            <pc:docMk/>
            <pc:sldMk cId="126059034" sldId="573"/>
            <ac:spMk id="2" creationId="{00000000-0000-0000-0000-000000000000}"/>
          </ac:spMkLst>
        </pc:spChg>
      </pc:sldChg>
      <pc:sldChg chg="add">
        <pc:chgData name="Eyth, Alison" userId="649d2ced-6280-4c44-830a-d941bed67d1a" providerId="ADAL" clId="{1C5DDF27-9798-4AA4-B0BA-FEEF93266A32}" dt="2019-07-25T21:43:16.535" v="7241"/>
        <pc:sldMkLst>
          <pc:docMk/>
          <pc:sldMk cId="2837003457" sldId="574"/>
        </pc:sldMkLst>
      </pc:sldChg>
      <pc:sldChg chg="add">
        <pc:chgData name="Eyth, Alison" userId="649d2ced-6280-4c44-830a-d941bed67d1a" providerId="ADAL" clId="{1C5DDF27-9798-4AA4-B0BA-FEEF93266A32}" dt="2019-07-25T21:47:28.378" v="7254"/>
        <pc:sldMkLst>
          <pc:docMk/>
          <pc:sldMk cId="3028734177" sldId="575"/>
        </pc:sldMkLst>
      </pc:sldChg>
      <pc:sldChg chg="delCm modCm">
        <pc:chgData name="Eyth, Alison" userId="649d2ced-6280-4c44-830a-d941bed67d1a" providerId="ADAL" clId="{1C5DDF27-9798-4AA4-B0BA-FEEF93266A32}" dt="2019-07-25T22:31:53.547" v="7472"/>
        <pc:sldMkLst>
          <pc:docMk/>
          <pc:sldMk cId="3192279062" sldId="576"/>
        </pc:sldMkLst>
      </pc:sldChg>
      <pc:sldChg chg="addSp delSp modSp">
        <pc:chgData name="Eyth, Alison" userId="649d2ced-6280-4c44-830a-d941bed67d1a" providerId="ADAL" clId="{1C5DDF27-9798-4AA4-B0BA-FEEF93266A32}" dt="2019-07-25T21:12:53.920" v="6275" actId="6549"/>
        <pc:sldMkLst>
          <pc:docMk/>
          <pc:sldMk cId="4105287225" sldId="577"/>
        </pc:sldMkLst>
        <pc:spChg chg="add del mod">
          <ac:chgData name="Eyth, Alison" userId="649d2ced-6280-4c44-830a-d941bed67d1a" providerId="ADAL" clId="{1C5DDF27-9798-4AA4-B0BA-FEEF93266A32}" dt="2019-07-25T21:12:28.275" v="6265" actId="1076"/>
          <ac:spMkLst>
            <pc:docMk/>
            <pc:sldMk cId="4105287225" sldId="577"/>
            <ac:spMk id="2" creationId="{00000000-0000-0000-0000-000000000000}"/>
          </ac:spMkLst>
        </pc:spChg>
        <pc:spChg chg="mod">
          <ac:chgData name="Eyth, Alison" userId="649d2ced-6280-4c44-830a-d941bed67d1a" providerId="ADAL" clId="{1C5DDF27-9798-4AA4-B0BA-FEEF93266A32}" dt="2019-07-25T21:12:53.920" v="6275" actId="6549"/>
          <ac:spMkLst>
            <pc:docMk/>
            <pc:sldMk cId="4105287225" sldId="577"/>
            <ac:spMk id="5" creationId="{00000000-0000-0000-0000-000000000000}"/>
          </ac:spMkLst>
        </pc:spChg>
        <pc:picChg chg="mod">
          <ac:chgData name="Eyth, Alison" userId="649d2ced-6280-4c44-830a-d941bed67d1a" providerId="ADAL" clId="{1C5DDF27-9798-4AA4-B0BA-FEEF93266A32}" dt="2019-07-25T21:11:55.952" v="6260" actId="1076"/>
          <ac:picMkLst>
            <pc:docMk/>
            <pc:sldMk cId="4105287225" sldId="577"/>
            <ac:picMk id="7" creationId="{00000000-0000-0000-0000-000000000000}"/>
          </ac:picMkLst>
        </pc:picChg>
      </pc:sldChg>
      <pc:sldChg chg="addSp delSp modSp">
        <pc:chgData name="Eyth, Alison" userId="649d2ced-6280-4c44-830a-d941bed67d1a" providerId="ADAL" clId="{1C5DDF27-9798-4AA4-B0BA-FEEF93266A32}" dt="2019-07-29T12:17:29.313" v="8035" actId="167"/>
        <pc:sldMkLst>
          <pc:docMk/>
          <pc:sldMk cId="2342395502" sldId="580"/>
        </pc:sldMkLst>
        <pc:picChg chg="del">
          <ac:chgData name="Eyth, Alison" userId="649d2ced-6280-4c44-830a-d941bed67d1a" providerId="ADAL" clId="{1C5DDF27-9798-4AA4-B0BA-FEEF93266A32}" dt="2019-07-29T12:17:06.826" v="8029" actId="478"/>
          <ac:picMkLst>
            <pc:docMk/>
            <pc:sldMk cId="2342395502" sldId="580"/>
            <ac:picMk id="15" creationId="{1FC0210D-CA5F-4E5F-B8EB-024946B23587}"/>
          </ac:picMkLst>
        </pc:picChg>
        <pc:picChg chg="add mod ord">
          <ac:chgData name="Eyth, Alison" userId="649d2ced-6280-4c44-830a-d941bed67d1a" providerId="ADAL" clId="{1C5DDF27-9798-4AA4-B0BA-FEEF93266A32}" dt="2019-07-29T12:17:29.313" v="8035" actId="167"/>
          <ac:picMkLst>
            <pc:docMk/>
            <pc:sldMk cId="2342395502" sldId="580"/>
            <ac:picMk id="19" creationId="{5D0B8F64-D432-48A2-BD05-CB8F072A3E06}"/>
          </ac:picMkLst>
        </pc:picChg>
      </pc:sldChg>
      <pc:sldChg chg="addSp delSp modSp delCm">
        <pc:chgData name="Eyth, Alison" userId="649d2ced-6280-4c44-830a-d941bed67d1a" providerId="ADAL" clId="{1C5DDF27-9798-4AA4-B0BA-FEEF93266A32}" dt="2019-07-25T21:37:32.780" v="7004" actId="14100"/>
        <pc:sldMkLst>
          <pc:docMk/>
          <pc:sldMk cId="1259151391" sldId="582"/>
        </pc:sldMkLst>
        <pc:spChg chg="add del mod">
          <ac:chgData name="Eyth, Alison" userId="649d2ced-6280-4c44-830a-d941bed67d1a" providerId="ADAL" clId="{1C5DDF27-9798-4AA4-B0BA-FEEF93266A32}" dt="2019-07-25T21:36:22.631" v="6976"/>
          <ac:spMkLst>
            <pc:docMk/>
            <pc:sldMk cId="1259151391" sldId="582"/>
            <ac:spMk id="5" creationId="{5E5738E4-74D0-469D-B891-CE8543868DA9}"/>
          </ac:spMkLst>
        </pc:spChg>
        <pc:spChg chg="add del mod">
          <ac:chgData name="Eyth, Alison" userId="649d2ced-6280-4c44-830a-d941bed67d1a" providerId="ADAL" clId="{1C5DDF27-9798-4AA4-B0BA-FEEF93266A32}" dt="2019-07-23T03:18:35.158" v="269"/>
          <ac:spMkLst>
            <pc:docMk/>
            <pc:sldMk cId="1259151391" sldId="582"/>
            <ac:spMk id="5" creationId="{F847C15E-627B-4BEB-87A9-BD662632B723}"/>
          </ac:spMkLst>
        </pc:spChg>
        <pc:spChg chg="mod">
          <ac:chgData name="Eyth, Alison" userId="649d2ced-6280-4c44-830a-d941bed67d1a" providerId="ADAL" clId="{1C5DDF27-9798-4AA4-B0BA-FEEF93266A32}" dt="2019-07-23T03:18:55.237" v="281" actId="20577"/>
          <ac:spMkLst>
            <pc:docMk/>
            <pc:sldMk cId="1259151391" sldId="582"/>
            <ac:spMk id="7" creationId="{1FC1A0BC-C4EF-4FC0-9278-2C425C117149}"/>
          </ac:spMkLst>
        </pc:spChg>
        <pc:picChg chg="add mod">
          <ac:chgData name="Eyth, Alison" userId="649d2ced-6280-4c44-830a-d941bed67d1a" providerId="ADAL" clId="{1C5DDF27-9798-4AA4-B0BA-FEEF93266A32}" dt="2019-07-25T21:37:32.780" v="7004" actId="14100"/>
          <ac:picMkLst>
            <pc:docMk/>
            <pc:sldMk cId="1259151391" sldId="582"/>
            <ac:picMk id="6" creationId="{996497EA-2D3F-4B0C-8F8C-D177C9B3BD66}"/>
          </ac:picMkLst>
        </pc:picChg>
        <pc:picChg chg="add del mod">
          <ac:chgData name="Eyth, Alison" userId="649d2ced-6280-4c44-830a-d941bed67d1a" providerId="ADAL" clId="{1C5DDF27-9798-4AA4-B0BA-FEEF93266A32}" dt="2019-07-23T03:18:32.001" v="268"/>
          <ac:picMkLst>
            <pc:docMk/>
            <pc:sldMk cId="1259151391" sldId="582"/>
            <ac:picMk id="6" creationId="{BDAE8377-1369-4670-9481-6285021E3E19}"/>
          </ac:picMkLst>
        </pc:picChg>
        <pc:picChg chg="add del mod">
          <ac:chgData name="Eyth, Alison" userId="649d2ced-6280-4c44-830a-d941bed67d1a" providerId="ADAL" clId="{1C5DDF27-9798-4AA4-B0BA-FEEF93266A32}" dt="2019-07-25T21:36:20.227" v="6975" actId="478"/>
          <ac:picMkLst>
            <pc:docMk/>
            <pc:sldMk cId="1259151391" sldId="582"/>
            <ac:picMk id="10" creationId="{514D2F04-386A-46D7-9DCE-E6C2AC6D34F2}"/>
          </ac:picMkLst>
        </pc:picChg>
        <pc:picChg chg="del mod">
          <ac:chgData name="Eyth, Alison" userId="649d2ced-6280-4c44-830a-d941bed67d1a" providerId="ADAL" clId="{1C5DDF27-9798-4AA4-B0BA-FEEF93266A32}" dt="2019-07-23T03:18:07.947" v="262" actId="478"/>
          <ac:picMkLst>
            <pc:docMk/>
            <pc:sldMk cId="1259151391" sldId="582"/>
            <ac:picMk id="11" creationId="{E5877745-2F0F-41BC-A973-BD3469582B93}"/>
          </ac:picMkLst>
        </pc:picChg>
      </pc:sldChg>
      <pc:sldChg chg="modSp add ord">
        <pc:chgData name="Eyth, Alison" userId="649d2ced-6280-4c44-830a-d941bed67d1a" providerId="ADAL" clId="{1C5DDF27-9798-4AA4-B0BA-FEEF93266A32}" dt="2019-07-23T03:13:10.417" v="189" actId="20577"/>
        <pc:sldMkLst>
          <pc:docMk/>
          <pc:sldMk cId="3748110151" sldId="585"/>
        </pc:sldMkLst>
        <pc:spChg chg="mod">
          <ac:chgData name="Eyth, Alison" userId="649d2ced-6280-4c44-830a-d941bed67d1a" providerId="ADAL" clId="{1C5DDF27-9798-4AA4-B0BA-FEEF93266A32}" dt="2019-07-23T03:13:10.417" v="189" actId="20577"/>
          <ac:spMkLst>
            <pc:docMk/>
            <pc:sldMk cId="3748110151" sldId="585"/>
            <ac:spMk id="2" creationId="{00000000-0000-0000-0000-000000000000}"/>
          </ac:spMkLst>
        </pc:spChg>
      </pc:sldChg>
      <pc:sldChg chg="modSp delCm modCm">
        <pc:chgData name="Eyth, Alison" userId="649d2ced-6280-4c44-830a-d941bed67d1a" providerId="ADAL" clId="{1C5DDF27-9798-4AA4-B0BA-FEEF93266A32}" dt="2019-07-25T17:34:52.369" v="5689" actId="20577"/>
        <pc:sldMkLst>
          <pc:docMk/>
          <pc:sldMk cId="2017532340" sldId="587"/>
        </pc:sldMkLst>
        <pc:spChg chg="mod">
          <ac:chgData name="Eyth, Alison" userId="649d2ced-6280-4c44-830a-d941bed67d1a" providerId="ADAL" clId="{1C5DDF27-9798-4AA4-B0BA-FEEF93266A32}" dt="2019-07-25T17:34:52.369" v="5689" actId="20577"/>
          <ac:spMkLst>
            <pc:docMk/>
            <pc:sldMk cId="2017532340" sldId="587"/>
            <ac:spMk id="2" creationId="{00000000-0000-0000-0000-000000000000}"/>
          </ac:spMkLst>
        </pc:spChg>
        <pc:spChg chg="mod">
          <ac:chgData name="Eyth, Alison" userId="649d2ced-6280-4c44-830a-d941bed67d1a" providerId="ADAL" clId="{1C5DDF27-9798-4AA4-B0BA-FEEF93266A32}" dt="2019-07-24T03:36:35.333" v="3262" actId="20577"/>
          <ac:spMkLst>
            <pc:docMk/>
            <pc:sldMk cId="2017532340" sldId="587"/>
            <ac:spMk id="5" creationId="{00000000-0000-0000-0000-000000000000}"/>
          </ac:spMkLst>
        </pc:spChg>
      </pc:sldChg>
      <pc:sldChg chg="modSp">
        <pc:chgData name="Eyth, Alison" userId="649d2ced-6280-4c44-830a-d941bed67d1a" providerId="ADAL" clId="{1C5DDF27-9798-4AA4-B0BA-FEEF93266A32}" dt="2019-07-25T20:56:36.656" v="5943" actId="20577"/>
        <pc:sldMkLst>
          <pc:docMk/>
          <pc:sldMk cId="225457471" sldId="590"/>
        </pc:sldMkLst>
        <pc:spChg chg="mod">
          <ac:chgData name="Eyth, Alison" userId="649d2ced-6280-4c44-830a-d941bed67d1a" providerId="ADAL" clId="{1C5DDF27-9798-4AA4-B0BA-FEEF93266A32}" dt="2019-07-25T20:56:36.656" v="5943" actId="20577"/>
          <ac:spMkLst>
            <pc:docMk/>
            <pc:sldMk cId="225457471" sldId="590"/>
            <ac:spMk id="2" creationId="{00000000-0000-0000-0000-000000000000}"/>
          </ac:spMkLst>
        </pc:spChg>
      </pc:sldChg>
      <pc:sldChg chg="modSp">
        <pc:chgData name="Eyth, Alison" userId="649d2ced-6280-4c44-830a-d941bed67d1a" providerId="ADAL" clId="{1C5DDF27-9798-4AA4-B0BA-FEEF93266A32}" dt="2019-07-24T22:07:57.167" v="4644" actId="20577"/>
        <pc:sldMkLst>
          <pc:docMk/>
          <pc:sldMk cId="1881731910" sldId="592"/>
        </pc:sldMkLst>
        <pc:spChg chg="mod">
          <ac:chgData name="Eyth, Alison" userId="649d2ced-6280-4c44-830a-d941bed67d1a" providerId="ADAL" clId="{1C5DDF27-9798-4AA4-B0BA-FEEF93266A32}" dt="2019-07-24T22:07:57.167" v="4644" actId="20577"/>
          <ac:spMkLst>
            <pc:docMk/>
            <pc:sldMk cId="1881731910" sldId="592"/>
            <ac:spMk id="2" creationId="{00000000-0000-0000-0000-000000000000}"/>
          </ac:spMkLst>
        </pc:spChg>
      </pc:sldChg>
      <pc:sldChg chg="addSp delSp delCm">
        <pc:chgData name="Eyth, Alison" userId="649d2ced-6280-4c44-830a-d941bed67d1a" providerId="ADAL" clId="{1C5DDF27-9798-4AA4-B0BA-FEEF93266A32}" dt="2019-07-24T22:07:07.491" v="4555"/>
        <pc:sldMkLst>
          <pc:docMk/>
          <pc:sldMk cId="4168230211" sldId="593"/>
        </pc:sldMkLst>
        <pc:picChg chg="add del">
          <ac:chgData name="Eyth, Alison" userId="649d2ced-6280-4c44-830a-d941bed67d1a" providerId="ADAL" clId="{1C5DDF27-9798-4AA4-B0BA-FEEF93266A32}" dt="2019-07-24T21:45:59.933" v="4352"/>
          <ac:picMkLst>
            <pc:docMk/>
            <pc:sldMk cId="4168230211" sldId="593"/>
            <ac:picMk id="2" creationId="{C45073AB-8DDF-41FB-96F9-8F3BE7C5614C}"/>
          </ac:picMkLst>
        </pc:picChg>
      </pc:sldChg>
      <pc:sldChg chg="modSp delCm">
        <pc:chgData name="Eyth, Alison" userId="649d2ced-6280-4c44-830a-d941bed67d1a" providerId="ADAL" clId="{1C5DDF27-9798-4AA4-B0BA-FEEF93266A32}" dt="2019-07-23T22:10:04.717" v="731" actId="6549"/>
        <pc:sldMkLst>
          <pc:docMk/>
          <pc:sldMk cId="3107759294" sldId="594"/>
        </pc:sldMkLst>
        <pc:spChg chg="mod">
          <ac:chgData name="Eyth, Alison" userId="649d2ced-6280-4c44-830a-d941bed67d1a" providerId="ADAL" clId="{1C5DDF27-9798-4AA4-B0BA-FEEF93266A32}" dt="2019-07-23T22:10:04.717" v="731" actId="6549"/>
          <ac:spMkLst>
            <pc:docMk/>
            <pc:sldMk cId="3107759294" sldId="594"/>
            <ac:spMk id="2" creationId="{00000000-0000-0000-0000-000000000000}"/>
          </ac:spMkLst>
        </pc:spChg>
      </pc:sldChg>
      <pc:sldChg chg="delCm">
        <pc:chgData name="Eyth, Alison" userId="649d2ced-6280-4c44-830a-d941bed67d1a" providerId="ADAL" clId="{1C5DDF27-9798-4AA4-B0BA-FEEF93266A32}" dt="2019-07-25T20:44:45.900" v="5931"/>
        <pc:sldMkLst>
          <pc:docMk/>
          <pc:sldMk cId="2448888533" sldId="596"/>
        </pc:sldMkLst>
      </pc:sldChg>
      <pc:sldChg chg="add">
        <pc:chgData name="Eyth, Alison" userId="649d2ced-6280-4c44-830a-d941bed67d1a" providerId="ADAL" clId="{1C5DDF27-9798-4AA4-B0BA-FEEF93266A32}" dt="2019-07-28T13:52:18.779" v="7533"/>
        <pc:sldMkLst>
          <pc:docMk/>
          <pc:sldMk cId="341965425" sldId="597"/>
        </pc:sldMkLst>
      </pc:sldChg>
      <pc:sldChg chg="modSp">
        <pc:chgData name="Eyth, Alison" userId="649d2ced-6280-4c44-830a-d941bed67d1a" providerId="ADAL" clId="{1C5DDF27-9798-4AA4-B0BA-FEEF93266A32}" dt="2019-07-24T21:29:25.240" v="4195" actId="6549"/>
        <pc:sldMkLst>
          <pc:docMk/>
          <pc:sldMk cId="3381117826" sldId="598"/>
        </pc:sldMkLst>
        <pc:spChg chg="mod">
          <ac:chgData name="Eyth, Alison" userId="649d2ced-6280-4c44-830a-d941bed67d1a" providerId="ADAL" clId="{1C5DDF27-9798-4AA4-B0BA-FEEF93266A32}" dt="2019-07-24T21:29:25.240" v="4195" actId="6549"/>
          <ac:spMkLst>
            <pc:docMk/>
            <pc:sldMk cId="3381117826" sldId="598"/>
            <ac:spMk id="2" creationId="{00000000-0000-0000-0000-000000000000}"/>
          </ac:spMkLst>
        </pc:spChg>
      </pc:sldChg>
      <pc:sldChg chg="modSp delCm">
        <pc:chgData name="Eyth, Alison" userId="649d2ced-6280-4c44-830a-d941bed67d1a" providerId="ADAL" clId="{1C5DDF27-9798-4AA4-B0BA-FEEF93266A32}" dt="2019-07-25T13:09:25.442" v="5363"/>
        <pc:sldMkLst>
          <pc:docMk/>
          <pc:sldMk cId="3847621093" sldId="599"/>
        </pc:sldMkLst>
        <pc:spChg chg="mod">
          <ac:chgData name="Eyth, Alison" userId="649d2ced-6280-4c44-830a-d941bed67d1a" providerId="ADAL" clId="{1C5DDF27-9798-4AA4-B0BA-FEEF93266A32}" dt="2019-07-24T21:30:26.714" v="4250" actId="27636"/>
          <ac:spMkLst>
            <pc:docMk/>
            <pc:sldMk cId="3847621093" sldId="599"/>
            <ac:spMk id="2" creationId="{00000000-0000-0000-0000-000000000000}"/>
          </ac:spMkLst>
        </pc:spChg>
      </pc:sldChg>
      <pc:sldChg chg="addSp delSp modSp delCm">
        <pc:chgData name="Eyth, Alison" userId="649d2ced-6280-4c44-830a-d941bed67d1a" providerId="ADAL" clId="{1C5DDF27-9798-4AA4-B0BA-FEEF93266A32}" dt="2019-07-25T22:32:04.207" v="7474" actId="478"/>
        <pc:sldMkLst>
          <pc:docMk/>
          <pc:sldMk cId="3147691503" sldId="601"/>
        </pc:sldMkLst>
        <pc:spChg chg="add del mod">
          <ac:chgData name="Eyth, Alison" userId="649d2ced-6280-4c44-830a-d941bed67d1a" providerId="ADAL" clId="{1C5DDF27-9798-4AA4-B0BA-FEEF93266A32}" dt="2019-07-25T22:32:04.207" v="7474" actId="478"/>
          <ac:spMkLst>
            <pc:docMk/>
            <pc:sldMk cId="3147691503" sldId="601"/>
            <ac:spMk id="7" creationId="{75348E24-DA03-42E1-B6B3-B6938E10F7F8}"/>
          </ac:spMkLst>
        </pc:spChg>
        <pc:picChg chg="del">
          <ac:chgData name="Eyth, Alison" userId="649d2ced-6280-4c44-830a-d941bed67d1a" providerId="ADAL" clId="{1C5DDF27-9798-4AA4-B0BA-FEEF93266A32}" dt="2019-07-25T13:26:54.763" v="5578" actId="478"/>
          <ac:picMkLst>
            <pc:docMk/>
            <pc:sldMk cId="3147691503" sldId="601"/>
            <ac:picMk id="6" creationId="{00000000-0000-0000-0000-000000000000}"/>
          </ac:picMkLst>
        </pc:picChg>
        <pc:picChg chg="add mod">
          <ac:chgData name="Eyth, Alison" userId="649d2ced-6280-4c44-830a-d941bed67d1a" providerId="ADAL" clId="{1C5DDF27-9798-4AA4-B0BA-FEEF93266A32}" dt="2019-07-25T13:27:02.664" v="5581" actId="1076"/>
          <ac:picMkLst>
            <pc:docMk/>
            <pc:sldMk cId="3147691503" sldId="601"/>
            <ac:picMk id="11" creationId="{649FE6C7-C0DD-4506-9BA3-E2F8FC766174}"/>
          </ac:picMkLst>
        </pc:picChg>
      </pc:sldChg>
      <pc:sldChg chg="addSp delSp modSp delCm modCm modNotesTx">
        <pc:chgData name="Eyth, Alison" userId="649d2ced-6280-4c44-830a-d941bed67d1a" providerId="ADAL" clId="{1C5DDF27-9798-4AA4-B0BA-FEEF93266A32}" dt="2019-07-25T13:16:03.890" v="5460" actId="478"/>
        <pc:sldMkLst>
          <pc:docMk/>
          <pc:sldMk cId="192875961" sldId="602"/>
        </pc:sldMkLst>
        <pc:spChg chg="del mod">
          <ac:chgData name="Eyth, Alison" userId="649d2ced-6280-4c44-830a-d941bed67d1a" providerId="ADAL" clId="{1C5DDF27-9798-4AA4-B0BA-FEEF93266A32}" dt="2019-07-25T13:16:03.890" v="5460" actId="478"/>
          <ac:spMkLst>
            <pc:docMk/>
            <pc:sldMk cId="192875961" sldId="602"/>
            <ac:spMk id="5" creationId="{D4110163-5A61-4438-B1B4-FA7001BF0AC1}"/>
          </ac:spMkLst>
        </pc:spChg>
        <pc:picChg chg="add del mod ord">
          <ac:chgData name="Eyth, Alison" userId="649d2ced-6280-4c44-830a-d941bed67d1a" providerId="ADAL" clId="{1C5DDF27-9798-4AA4-B0BA-FEEF93266A32}" dt="2019-07-24T21:34:57.737" v="4261"/>
          <ac:picMkLst>
            <pc:docMk/>
            <pc:sldMk cId="192875961" sldId="602"/>
            <ac:picMk id="6" creationId="{F3EB7E4D-CFB5-48E4-8B35-ABB38C619EE8}"/>
          </ac:picMkLst>
        </pc:picChg>
        <pc:picChg chg="ord">
          <ac:chgData name="Eyth, Alison" userId="649d2ced-6280-4c44-830a-d941bed67d1a" providerId="ADAL" clId="{1C5DDF27-9798-4AA4-B0BA-FEEF93266A32}" dt="2019-07-24T21:36:21.285" v="4268" actId="167"/>
          <ac:picMkLst>
            <pc:docMk/>
            <pc:sldMk cId="192875961" sldId="602"/>
            <ac:picMk id="7" creationId="{00000000-0000-0000-0000-000000000000}"/>
          </ac:picMkLst>
        </pc:picChg>
        <pc:picChg chg="del">
          <ac:chgData name="Eyth, Alison" userId="649d2ced-6280-4c44-830a-d941bed67d1a" providerId="ADAL" clId="{1C5DDF27-9798-4AA4-B0BA-FEEF93266A32}" dt="2019-07-24T21:34:24.271" v="4251" actId="478"/>
          <ac:picMkLst>
            <pc:docMk/>
            <pc:sldMk cId="192875961" sldId="602"/>
            <ac:picMk id="8" creationId="{00000000-0000-0000-0000-000000000000}"/>
          </ac:picMkLst>
        </pc:picChg>
        <pc:picChg chg="del">
          <ac:chgData name="Eyth, Alison" userId="649d2ced-6280-4c44-830a-d941bed67d1a" providerId="ADAL" clId="{1C5DDF27-9798-4AA4-B0BA-FEEF93266A32}" dt="2019-07-25T13:15:58.734" v="5458" actId="478"/>
          <ac:picMkLst>
            <pc:docMk/>
            <pc:sldMk cId="192875961" sldId="602"/>
            <ac:picMk id="11" creationId="{788E9AD0-0ACC-4DE8-8CF5-576820741FF1}"/>
          </ac:picMkLst>
        </pc:picChg>
        <pc:picChg chg="add mod ord">
          <ac:chgData name="Eyth, Alison" userId="649d2ced-6280-4c44-830a-d941bed67d1a" providerId="ADAL" clId="{1C5DDF27-9798-4AA4-B0BA-FEEF93266A32}" dt="2019-07-24T21:35:32.444" v="4267" actId="167"/>
          <ac:picMkLst>
            <pc:docMk/>
            <pc:sldMk cId="192875961" sldId="602"/>
            <ac:picMk id="13" creationId="{E414A383-4692-4BEF-ADBD-308C58CC57B6}"/>
          </ac:picMkLst>
        </pc:picChg>
      </pc:sldChg>
      <pc:sldChg chg="addSp delSp modSp">
        <pc:chgData name="Eyth, Alison" userId="649d2ced-6280-4c44-830a-d941bed67d1a" providerId="ADAL" clId="{1C5DDF27-9798-4AA4-B0BA-FEEF93266A32}" dt="2019-07-25T21:41:17.443" v="7188" actId="1076"/>
        <pc:sldMkLst>
          <pc:docMk/>
          <pc:sldMk cId="874697031" sldId="604"/>
        </pc:sldMkLst>
        <pc:spChg chg="add mod">
          <ac:chgData name="Eyth, Alison" userId="649d2ced-6280-4c44-830a-d941bed67d1a" providerId="ADAL" clId="{1C5DDF27-9798-4AA4-B0BA-FEEF93266A32}" dt="2019-07-25T21:40:31.964" v="7183" actId="404"/>
          <ac:spMkLst>
            <pc:docMk/>
            <pc:sldMk cId="874697031" sldId="604"/>
            <ac:spMk id="25" creationId="{E2ADDC24-9D24-48AD-8228-D5353BA611B5}"/>
          </ac:spMkLst>
        </pc:spChg>
        <pc:picChg chg="del">
          <ac:chgData name="Eyth, Alison" userId="649d2ced-6280-4c44-830a-d941bed67d1a" providerId="ADAL" clId="{1C5DDF27-9798-4AA4-B0BA-FEEF93266A32}" dt="2019-07-25T21:41:06.282" v="7184" actId="478"/>
          <ac:picMkLst>
            <pc:docMk/>
            <pc:sldMk cId="874697031" sldId="604"/>
            <ac:picMk id="23" creationId="{00000000-0000-0000-0000-000000000000}"/>
          </ac:picMkLst>
        </pc:picChg>
        <pc:picChg chg="add mod ord">
          <ac:chgData name="Eyth, Alison" userId="649d2ced-6280-4c44-830a-d941bed67d1a" providerId="ADAL" clId="{1C5DDF27-9798-4AA4-B0BA-FEEF93266A32}" dt="2019-07-25T21:41:17.443" v="7188" actId="1076"/>
          <ac:picMkLst>
            <pc:docMk/>
            <pc:sldMk cId="874697031" sldId="604"/>
            <ac:picMk id="26" creationId="{DD53936D-4BBC-48C5-A041-390D7729CA32}"/>
          </ac:picMkLst>
        </pc:picChg>
      </pc:sldChg>
      <pc:sldChg chg="ord">
        <pc:chgData name="Eyth, Alison" userId="649d2ced-6280-4c44-830a-d941bed67d1a" providerId="ADAL" clId="{1C5DDF27-9798-4AA4-B0BA-FEEF93266A32}" dt="2019-07-23T03:09:03.550" v="176"/>
        <pc:sldMkLst>
          <pc:docMk/>
          <pc:sldMk cId="3869296950" sldId="605"/>
        </pc:sldMkLst>
      </pc:sldChg>
      <pc:sldChg chg="modSp ord">
        <pc:chgData name="Eyth, Alison" userId="649d2ced-6280-4c44-830a-d941bed67d1a" providerId="ADAL" clId="{1C5DDF27-9798-4AA4-B0BA-FEEF93266A32}" dt="2019-07-29T12:21:15.754" v="8041" actId="20577"/>
        <pc:sldMkLst>
          <pc:docMk/>
          <pc:sldMk cId="3122949486" sldId="606"/>
        </pc:sldMkLst>
        <pc:spChg chg="mod">
          <ac:chgData name="Eyth, Alison" userId="649d2ced-6280-4c44-830a-d941bed67d1a" providerId="ADAL" clId="{1C5DDF27-9798-4AA4-B0BA-FEEF93266A32}" dt="2019-07-29T12:21:15.754" v="8041" actId="20577"/>
          <ac:spMkLst>
            <pc:docMk/>
            <pc:sldMk cId="3122949486" sldId="606"/>
            <ac:spMk id="2" creationId="{00000000-0000-0000-0000-000000000000}"/>
          </ac:spMkLst>
        </pc:spChg>
      </pc:sldChg>
      <pc:sldChg chg="modSp modNotesTx">
        <pc:chgData name="Eyth, Alison" userId="649d2ced-6280-4c44-830a-d941bed67d1a" providerId="ADAL" clId="{1C5DDF27-9798-4AA4-B0BA-FEEF93266A32}" dt="2019-07-24T21:25:41.475" v="3966" actId="6549"/>
        <pc:sldMkLst>
          <pc:docMk/>
          <pc:sldMk cId="2224129292" sldId="607"/>
        </pc:sldMkLst>
        <pc:spChg chg="mod">
          <ac:chgData name="Eyth, Alison" userId="649d2ced-6280-4c44-830a-d941bed67d1a" providerId="ADAL" clId="{1C5DDF27-9798-4AA4-B0BA-FEEF93266A32}" dt="2019-07-23T03:00:54.057" v="59" actId="20577"/>
          <ac:spMkLst>
            <pc:docMk/>
            <pc:sldMk cId="2224129292" sldId="607"/>
            <ac:spMk id="3" creationId="{00000000-0000-0000-0000-000000000000}"/>
          </ac:spMkLst>
        </pc:spChg>
      </pc:sldChg>
      <pc:sldChg chg="modSp delCm">
        <pc:chgData name="Eyth, Alison" userId="649d2ced-6280-4c44-830a-d941bed67d1a" providerId="ADAL" clId="{1C5DDF27-9798-4AA4-B0BA-FEEF93266A32}" dt="2019-07-25T12:39:17.104" v="4718" actId="404"/>
        <pc:sldMkLst>
          <pc:docMk/>
          <pc:sldMk cId="1344026715" sldId="610"/>
        </pc:sldMkLst>
        <pc:spChg chg="mod">
          <ac:chgData name="Eyth, Alison" userId="649d2ced-6280-4c44-830a-d941bed67d1a" providerId="ADAL" clId="{1C5DDF27-9798-4AA4-B0BA-FEEF93266A32}" dt="2019-07-25T12:39:17.104" v="4718" actId="404"/>
          <ac:spMkLst>
            <pc:docMk/>
            <pc:sldMk cId="1344026715" sldId="610"/>
            <ac:spMk id="5" creationId="{00000000-0000-0000-0000-000000000000}"/>
          </ac:spMkLst>
        </pc:spChg>
      </pc:sldChg>
      <pc:sldChg chg="modSp">
        <pc:chgData name="Eyth, Alison" userId="649d2ced-6280-4c44-830a-d941bed67d1a" providerId="ADAL" clId="{1C5DDF27-9798-4AA4-B0BA-FEEF93266A32}" dt="2019-07-28T13:51:00.638" v="7532" actId="20577"/>
        <pc:sldMkLst>
          <pc:docMk/>
          <pc:sldMk cId="572372448" sldId="612"/>
        </pc:sldMkLst>
        <pc:spChg chg="mod">
          <ac:chgData name="Eyth, Alison" userId="649d2ced-6280-4c44-830a-d941bed67d1a" providerId="ADAL" clId="{1C5DDF27-9798-4AA4-B0BA-FEEF93266A32}" dt="2019-07-28T13:51:00.638" v="7532" actId="20577"/>
          <ac:spMkLst>
            <pc:docMk/>
            <pc:sldMk cId="572372448" sldId="612"/>
            <ac:spMk id="5" creationId="{00000000-0000-0000-0000-000000000000}"/>
          </ac:spMkLst>
        </pc:spChg>
      </pc:sldChg>
      <pc:sldChg chg="modSp">
        <pc:chgData name="Eyth, Alison" userId="649d2ced-6280-4c44-830a-d941bed67d1a" providerId="ADAL" clId="{1C5DDF27-9798-4AA4-B0BA-FEEF93266A32}" dt="2019-07-23T03:16:58.418" v="260" actId="20577"/>
        <pc:sldMkLst>
          <pc:docMk/>
          <pc:sldMk cId="1097488659" sldId="616"/>
        </pc:sldMkLst>
        <pc:spChg chg="mod">
          <ac:chgData name="Eyth, Alison" userId="649d2ced-6280-4c44-830a-d941bed67d1a" providerId="ADAL" clId="{1C5DDF27-9798-4AA4-B0BA-FEEF93266A32}" dt="2019-07-23T03:16:15.472" v="224" actId="20577"/>
          <ac:spMkLst>
            <pc:docMk/>
            <pc:sldMk cId="1097488659" sldId="616"/>
            <ac:spMk id="8" creationId="{1069EC92-8DB9-4166-810F-AB1F576CF2CF}"/>
          </ac:spMkLst>
        </pc:spChg>
        <pc:spChg chg="mod">
          <ac:chgData name="Eyth, Alison" userId="649d2ced-6280-4c44-830a-d941bed67d1a" providerId="ADAL" clId="{1C5DDF27-9798-4AA4-B0BA-FEEF93266A32}" dt="2019-07-23T03:15:54.672" v="217" actId="14100"/>
          <ac:spMkLst>
            <pc:docMk/>
            <pc:sldMk cId="1097488659" sldId="616"/>
            <ac:spMk id="9" creationId="{F0DB6D69-B343-4CEE-90CA-713E3B8E8A99}"/>
          </ac:spMkLst>
        </pc:spChg>
        <pc:spChg chg="mod">
          <ac:chgData name="Eyth, Alison" userId="649d2ced-6280-4c44-830a-d941bed67d1a" providerId="ADAL" clId="{1C5DDF27-9798-4AA4-B0BA-FEEF93266A32}" dt="2019-07-23T03:16:00.445" v="218" actId="1076"/>
          <ac:spMkLst>
            <pc:docMk/>
            <pc:sldMk cId="1097488659" sldId="616"/>
            <ac:spMk id="10" creationId="{FEDF2B9F-6785-47D2-AB29-BD753140D300}"/>
          </ac:spMkLst>
        </pc:spChg>
        <pc:spChg chg="mod">
          <ac:chgData name="Eyth, Alison" userId="649d2ced-6280-4c44-830a-d941bed67d1a" providerId="ADAL" clId="{1C5DDF27-9798-4AA4-B0BA-FEEF93266A32}" dt="2019-07-23T03:15:41.813" v="214" actId="14100"/>
          <ac:spMkLst>
            <pc:docMk/>
            <pc:sldMk cId="1097488659" sldId="616"/>
            <ac:spMk id="11" creationId="{A143A9CE-33BE-4EEC-8B88-D7A09BA22383}"/>
          </ac:spMkLst>
        </pc:spChg>
        <pc:spChg chg="mod">
          <ac:chgData name="Eyth, Alison" userId="649d2ced-6280-4c44-830a-d941bed67d1a" providerId="ADAL" clId="{1C5DDF27-9798-4AA4-B0BA-FEEF93266A32}" dt="2019-07-23T03:16:58.418" v="260" actId="20577"/>
          <ac:spMkLst>
            <pc:docMk/>
            <pc:sldMk cId="1097488659" sldId="616"/>
            <ac:spMk id="14" creationId="{B2FE0703-38BA-44AD-B5D7-902E87BB22A2}"/>
          </ac:spMkLst>
        </pc:spChg>
        <pc:cxnChg chg="mod">
          <ac:chgData name="Eyth, Alison" userId="649d2ced-6280-4c44-830a-d941bed67d1a" providerId="ADAL" clId="{1C5DDF27-9798-4AA4-B0BA-FEEF93266A32}" dt="2019-07-23T03:16:00.445" v="218" actId="1076"/>
          <ac:cxnSpMkLst>
            <pc:docMk/>
            <pc:sldMk cId="1097488659" sldId="616"/>
            <ac:cxnSpMk id="16" creationId="{D3F84939-A4A4-442A-95F4-AFD4570E7486}"/>
          </ac:cxnSpMkLst>
        </pc:cxnChg>
      </pc:sldChg>
      <pc:sldChg chg="addSp modSp delCm">
        <pc:chgData name="Eyth, Alison" userId="649d2ced-6280-4c44-830a-d941bed67d1a" providerId="ADAL" clId="{1C5DDF27-9798-4AA4-B0BA-FEEF93266A32}" dt="2019-07-25T17:48:18.250" v="5714" actId="20577"/>
        <pc:sldMkLst>
          <pc:docMk/>
          <pc:sldMk cId="652522241" sldId="617"/>
        </pc:sldMkLst>
        <pc:spChg chg="mod">
          <ac:chgData name="Eyth, Alison" userId="649d2ced-6280-4c44-830a-d941bed67d1a" providerId="ADAL" clId="{1C5DDF27-9798-4AA4-B0BA-FEEF93266A32}" dt="2019-07-25T17:48:18.250" v="5714" actId="20577"/>
          <ac:spMkLst>
            <pc:docMk/>
            <pc:sldMk cId="652522241" sldId="617"/>
            <ac:spMk id="5" creationId="{25B6B765-F57C-4785-B867-3F96AC0F2291}"/>
          </ac:spMkLst>
        </pc:spChg>
        <pc:spChg chg="add mod">
          <ac:chgData name="Eyth, Alison" userId="649d2ced-6280-4c44-830a-d941bed67d1a" providerId="ADAL" clId="{1C5DDF27-9798-4AA4-B0BA-FEEF93266A32}" dt="2019-07-24T22:11:28.296" v="4658" actId="20577"/>
          <ac:spMkLst>
            <pc:docMk/>
            <pc:sldMk cId="652522241" sldId="617"/>
            <ac:spMk id="25" creationId="{DB18481D-9AA7-4B15-85C1-C75D4E364A75}"/>
          </ac:spMkLst>
        </pc:spChg>
      </pc:sldChg>
      <pc:sldChg chg="modSp add del delCm">
        <pc:chgData name="Eyth, Alison" userId="649d2ced-6280-4c44-830a-d941bed67d1a" providerId="ADAL" clId="{1C5DDF27-9798-4AA4-B0BA-FEEF93266A32}" dt="2019-07-25T20:44:05.312" v="5930"/>
        <pc:sldMkLst>
          <pc:docMk/>
          <pc:sldMk cId="1095307955" sldId="618"/>
        </pc:sldMkLst>
        <pc:spChg chg="mod">
          <ac:chgData name="Eyth, Alison" userId="649d2ced-6280-4c44-830a-d941bed67d1a" providerId="ADAL" clId="{1C5DDF27-9798-4AA4-B0BA-FEEF93266A32}" dt="2019-07-25T12:37:50.848" v="4709" actId="20577"/>
          <ac:spMkLst>
            <pc:docMk/>
            <pc:sldMk cId="1095307955" sldId="618"/>
            <ac:spMk id="7" creationId="{E13091EB-4C47-480C-9410-8F729DB9D3EE}"/>
          </ac:spMkLst>
        </pc:spChg>
      </pc:sldChg>
      <pc:sldChg chg="addSp delSp modSp delCm">
        <pc:chgData name="Eyth, Alison" userId="649d2ced-6280-4c44-830a-d941bed67d1a" providerId="ADAL" clId="{1C5DDF27-9798-4AA4-B0BA-FEEF93266A32}" dt="2019-07-24T03:32:36.607" v="3253"/>
        <pc:sldMkLst>
          <pc:docMk/>
          <pc:sldMk cId="158677476" sldId="622"/>
        </pc:sldMkLst>
        <pc:spChg chg="mod">
          <ac:chgData name="Eyth, Alison" userId="649d2ced-6280-4c44-830a-d941bed67d1a" providerId="ADAL" clId="{1C5DDF27-9798-4AA4-B0BA-FEEF93266A32}" dt="2019-07-24T03:32:31.546" v="3252" actId="12"/>
          <ac:spMkLst>
            <pc:docMk/>
            <pc:sldMk cId="158677476" sldId="622"/>
            <ac:spMk id="3" creationId="{00000000-0000-0000-0000-000000000000}"/>
          </ac:spMkLst>
        </pc:spChg>
        <pc:picChg chg="add mod">
          <ac:chgData name="Eyth, Alison" userId="649d2ced-6280-4c44-830a-d941bed67d1a" providerId="ADAL" clId="{1C5DDF27-9798-4AA4-B0BA-FEEF93266A32}" dt="2019-07-24T03:32:27.908" v="3251" actId="14100"/>
          <ac:picMkLst>
            <pc:docMk/>
            <pc:sldMk cId="158677476" sldId="622"/>
            <ac:picMk id="7" creationId="{3F510BDC-8346-4618-BB57-AC5CAA4743A0}"/>
          </ac:picMkLst>
        </pc:picChg>
        <pc:picChg chg="del">
          <ac:chgData name="Eyth, Alison" userId="649d2ced-6280-4c44-830a-d941bed67d1a" providerId="ADAL" clId="{1C5DDF27-9798-4AA4-B0BA-FEEF93266A32}" dt="2019-07-24T03:32:03.439" v="3242" actId="478"/>
          <ac:picMkLst>
            <pc:docMk/>
            <pc:sldMk cId="158677476" sldId="622"/>
            <ac:picMk id="8" creationId="{BFE48957-4361-4117-947C-38BD767895BA}"/>
          </ac:picMkLst>
        </pc:picChg>
      </pc:sldChg>
      <pc:sldChg chg="modSp">
        <pc:chgData name="Eyth, Alison" userId="649d2ced-6280-4c44-830a-d941bed67d1a" providerId="ADAL" clId="{1C5DDF27-9798-4AA4-B0BA-FEEF93266A32}" dt="2019-07-24T03:32:57.384" v="3256" actId="27636"/>
        <pc:sldMkLst>
          <pc:docMk/>
          <pc:sldMk cId="681445878" sldId="624"/>
        </pc:sldMkLst>
        <pc:spChg chg="mod">
          <ac:chgData name="Eyth, Alison" userId="649d2ced-6280-4c44-830a-d941bed67d1a" providerId="ADAL" clId="{1C5DDF27-9798-4AA4-B0BA-FEEF93266A32}" dt="2019-07-24T03:32:57.384" v="3256" actId="27636"/>
          <ac:spMkLst>
            <pc:docMk/>
            <pc:sldMk cId="681445878" sldId="624"/>
            <ac:spMk id="3" creationId="{00000000-0000-0000-0000-000000000000}"/>
          </ac:spMkLst>
        </pc:spChg>
      </pc:sldChg>
      <pc:sldChg chg="addSp delSp modSp addCm delCm modCm modNotesTx">
        <pc:chgData name="Eyth, Alison" userId="649d2ced-6280-4c44-830a-d941bed67d1a" providerId="ADAL" clId="{1C5DDF27-9798-4AA4-B0BA-FEEF93266A32}" dt="2019-07-25T20:19:49.797" v="5789" actId="1076"/>
        <pc:sldMkLst>
          <pc:docMk/>
          <pc:sldMk cId="1192419855" sldId="632"/>
        </pc:sldMkLst>
        <pc:spChg chg="add del mod">
          <ac:chgData name="Eyth, Alison" userId="649d2ced-6280-4c44-830a-d941bed67d1a" providerId="ADAL" clId="{1C5DDF27-9798-4AA4-B0BA-FEEF93266A32}" dt="2019-07-24T20:34:08.168" v="3535"/>
          <ac:spMkLst>
            <pc:docMk/>
            <pc:sldMk cId="1192419855" sldId="632"/>
            <ac:spMk id="2" creationId="{47FBD170-788F-4F51-9D39-20F0A5AC9407}"/>
          </ac:spMkLst>
        </pc:spChg>
        <pc:spChg chg="mod">
          <ac:chgData name="Eyth, Alison" userId="649d2ced-6280-4c44-830a-d941bed67d1a" providerId="ADAL" clId="{1C5DDF27-9798-4AA4-B0BA-FEEF93266A32}" dt="2019-07-25T20:19:34.475" v="5785" actId="20577"/>
          <ac:spMkLst>
            <pc:docMk/>
            <pc:sldMk cId="1192419855" sldId="632"/>
            <ac:spMk id="8" creationId="{1B91158E-E2F2-4EA1-829F-B5C85CB08FBC}"/>
          </ac:spMkLst>
        </pc:spChg>
        <pc:spChg chg="add del mod">
          <ac:chgData name="Eyth, Alison" userId="649d2ced-6280-4c44-830a-d941bed67d1a" providerId="ADAL" clId="{1C5DDF27-9798-4AA4-B0BA-FEEF93266A32}" dt="2019-07-24T21:06:03.380" v="3558" actId="478"/>
          <ac:spMkLst>
            <pc:docMk/>
            <pc:sldMk cId="1192419855" sldId="632"/>
            <ac:spMk id="12" creationId="{AD5A3388-4CAE-4177-9B9B-F79F988F6117}"/>
          </ac:spMkLst>
        </pc:spChg>
        <pc:graphicFrameChg chg="add del mod">
          <ac:chgData name="Eyth, Alison" userId="649d2ced-6280-4c44-830a-d941bed67d1a" providerId="ADAL" clId="{1C5DDF27-9798-4AA4-B0BA-FEEF93266A32}" dt="2019-07-24T20:34:08.168" v="3535"/>
          <ac:graphicFrameMkLst>
            <pc:docMk/>
            <pc:sldMk cId="1192419855" sldId="632"/>
            <ac:graphicFrameMk id="9" creationId="{0EF38E52-2B22-4517-A071-20843E7B1A13}"/>
          </ac:graphicFrameMkLst>
        </pc:graphicFrameChg>
        <pc:picChg chg="del">
          <ac:chgData name="Eyth, Alison" userId="649d2ced-6280-4c44-830a-d941bed67d1a" providerId="ADAL" clId="{1C5DDF27-9798-4AA4-B0BA-FEEF93266A32}" dt="2019-07-24T21:05:36.676" v="3552" actId="478"/>
          <ac:picMkLst>
            <pc:docMk/>
            <pc:sldMk cId="1192419855" sldId="632"/>
            <ac:picMk id="6" creationId="{79BEE99B-C2D6-48EF-8D8A-86BE0FBE2C18}"/>
          </ac:picMkLst>
        </pc:picChg>
        <pc:picChg chg="del mod">
          <ac:chgData name="Eyth, Alison" userId="649d2ced-6280-4c44-830a-d941bed67d1a" providerId="ADAL" clId="{1C5DDF27-9798-4AA4-B0BA-FEEF93266A32}" dt="2019-07-24T20:37:03.080" v="3536" actId="478"/>
          <ac:picMkLst>
            <pc:docMk/>
            <pc:sldMk cId="1192419855" sldId="632"/>
            <ac:picMk id="7" creationId="{CD5F95B3-D9BF-422E-8B4C-904439236954}"/>
          </ac:picMkLst>
        </pc:picChg>
        <pc:picChg chg="add mod ord">
          <ac:chgData name="Eyth, Alison" userId="649d2ced-6280-4c44-830a-d941bed67d1a" providerId="ADAL" clId="{1C5DDF27-9798-4AA4-B0BA-FEEF93266A32}" dt="2019-07-25T20:19:49.797" v="5789" actId="1076"/>
          <ac:picMkLst>
            <pc:docMk/>
            <pc:sldMk cId="1192419855" sldId="632"/>
            <ac:picMk id="10" creationId="{3B2A8B8D-859C-4EBD-B5B5-AAE16D289767}"/>
          </ac:picMkLst>
        </pc:picChg>
        <pc:picChg chg="add mod">
          <ac:chgData name="Eyth, Alison" userId="649d2ced-6280-4c44-830a-d941bed67d1a" providerId="ADAL" clId="{1C5DDF27-9798-4AA4-B0BA-FEEF93266A32}" dt="2019-07-25T20:19:44.078" v="5787" actId="14100"/>
          <ac:picMkLst>
            <pc:docMk/>
            <pc:sldMk cId="1192419855" sldId="632"/>
            <ac:picMk id="13" creationId="{29AE971C-C079-4078-89C9-1E2126C20E1B}"/>
          </ac:picMkLst>
        </pc:picChg>
      </pc:sldChg>
      <pc:sldChg chg="addSp delSp modSp addCm delCm modCm">
        <pc:chgData name="Eyth, Alison" userId="649d2ced-6280-4c44-830a-d941bed67d1a" providerId="ADAL" clId="{1C5DDF27-9798-4AA4-B0BA-FEEF93266A32}" dt="2019-07-25T21:04:06.234" v="5994" actId="166"/>
        <pc:sldMkLst>
          <pc:docMk/>
          <pc:sldMk cId="812561701" sldId="633"/>
        </pc:sldMkLst>
        <pc:spChg chg="mod">
          <ac:chgData name="Eyth, Alison" userId="649d2ced-6280-4c44-830a-d941bed67d1a" providerId="ADAL" clId="{1C5DDF27-9798-4AA4-B0BA-FEEF93266A32}" dt="2019-07-25T20:56:49.690" v="5953" actId="27636"/>
          <ac:spMkLst>
            <pc:docMk/>
            <pc:sldMk cId="812561701" sldId="633"/>
            <ac:spMk id="5" creationId="{32FA3550-144E-4CA1-8384-4FAF3D324A69}"/>
          </ac:spMkLst>
        </pc:spChg>
        <pc:spChg chg="mod">
          <ac:chgData name="Eyth, Alison" userId="649d2ced-6280-4c44-830a-d941bed67d1a" providerId="ADAL" clId="{1C5DDF27-9798-4AA4-B0BA-FEEF93266A32}" dt="2019-07-25T20:21:21.899" v="5818" actId="20577"/>
          <ac:spMkLst>
            <pc:docMk/>
            <pc:sldMk cId="812561701" sldId="633"/>
            <ac:spMk id="7" creationId="{95AFB472-93C9-4004-AF86-9F25AB5D6F56}"/>
          </ac:spMkLst>
        </pc:spChg>
        <pc:graphicFrameChg chg="add mod modGraphic">
          <ac:chgData name="Eyth, Alison" userId="649d2ced-6280-4c44-830a-d941bed67d1a" providerId="ADAL" clId="{1C5DDF27-9798-4AA4-B0BA-FEEF93266A32}" dt="2019-07-25T21:03:27.122" v="5993" actId="14734"/>
          <ac:graphicFrameMkLst>
            <pc:docMk/>
            <pc:sldMk cId="812561701" sldId="633"/>
            <ac:graphicFrameMk id="8" creationId="{FDB0B139-EABF-4F55-97EF-BE01331CFED5}"/>
          </ac:graphicFrameMkLst>
        </pc:graphicFrameChg>
        <pc:picChg chg="add mod ord">
          <ac:chgData name="Eyth, Alison" userId="649d2ced-6280-4c44-830a-d941bed67d1a" providerId="ADAL" clId="{1C5DDF27-9798-4AA4-B0BA-FEEF93266A32}" dt="2019-07-25T21:04:06.234" v="5994" actId="166"/>
          <ac:picMkLst>
            <pc:docMk/>
            <pc:sldMk cId="812561701" sldId="633"/>
            <ac:picMk id="2" creationId="{328F5679-C442-40AC-B1E9-21C93F94F042}"/>
          </ac:picMkLst>
        </pc:picChg>
        <pc:picChg chg="add mod">
          <ac:chgData name="Eyth, Alison" userId="649d2ced-6280-4c44-830a-d941bed67d1a" providerId="ADAL" clId="{1C5DDF27-9798-4AA4-B0BA-FEEF93266A32}" dt="2019-07-24T21:13:11.589" v="3578" actId="1076"/>
          <ac:picMkLst>
            <pc:docMk/>
            <pc:sldMk cId="812561701" sldId="633"/>
            <ac:picMk id="6" creationId="{0E958D09-ECA8-46FE-A248-96040AC928A7}"/>
          </ac:picMkLst>
        </pc:picChg>
        <pc:picChg chg="del">
          <ac:chgData name="Eyth, Alison" userId="649d2ced-6280-4c44-830a-d941bed67d1a" providerId="ADAL" clId="{1C5DDF27-9798-4AA4-B0BA-FEEF93266A32}" dt="2019-07-24T21:10:10.238" v="3564" actId="478"/>
          <ac:picMkLst>
            <pc:docMk/>
            <pc:sldMk cId="812561701" sldId="633"/>
            <ac:picMk id="9" creationId="{F62F8EC6-84CC-4D20-984D-E9ADBEF3FF83}"/>
          </ac:picMkLst>
        </pc:picChg>
        <pc:picChg chg="del">
          <ac:chgData name="Eyth, Alison" userId="649d2ced-6280-4c44-830a-d941bed67d1a" providerId="ADAL" clId="{1C5DDF27-9798-4AA4-B0BA-FEEF93266A32}" dt="2019-07-24T21:10:43.025" v="3575" actId="478"/>
          <ac:picMkLst>
            <pc:docMk/>
            <pc:sldMk cId="812561701" sldId="633"/>
            <ac:picMk id="12" creationId="{D454C42E-17D9-42CA-98C7-3D10282C049E}"/>
          </ac:picMkLst>
        </pc:picChg>
      </pc:sldChg>
      <pc:sldChg chg="modSp">
        <pc:chgData name="Eyth, Alison" userId="649d2ced-6280-4c44-830a-d941bed67d1a" providerId="ADAL" clId="{1C5DDF27-9798-4AA4-B0BA-FEEF93266A32}" dt="2019-07-24T03:33:09.907" v="3258" actId="27636"/>
        <pc:sldMkLst>
          <pc:docMk/>
          <pc:sldMk cId="2247749341" sldId="637"/>
        </pc:sldMkLst>
        <pc:spChg chg="mod">
          <ac:chgData name="Eyth, Alison" userId="649d2ced-6280-4c44-830a-d941bed67d1a" providerId="ADAL" clId="{1C5DDF27-9798-4AA4-B0BA-FEEF93266A32}" dt="2019-07-24T03:33:09.907" v="3258" actId="27636"/>
          <ac:spMkLst>
            <pc:docMk/>
            <pc:sldMk cId="2247749341" sldId="637"/>
            <ac:spMk id="2" creationId="{C6B59206-83A3-47DF-A2A4-48CD32228345}"/>
          </ac:spMkLst>
        </pc:spChg>
      </pc:sldChg>
      <pc:sldChg chg="add">
        <pc:chgData name="Eyth, Alison" userId="649d2ced-6280-4c44-830a-d941bed67d1a" providerId="ADAL" clId="{1C5DDF27-9798-4AA4-B0BA-FEEF93266A32}" dt="2019-07-25T21:43:16.535" v="7241"/>
        <pc:sldMkLst>
          <pc:docMk/>
          <pc:sldMk cId="711861217" sldId="638"/>
        </pc:sldMkLst>
      </pc:sldChg>
      <pc:sldChg chg="add">
        <pc:chgData name="Eyth, Alison" userId="649d2ced-6280-4c44-830a-d941bed67d1a" providerId="ADAL" clId="{1C5DDF27-9798-4AA4-B0BA-FEEF93266A32}" dt="2019-07-23T03:05:55.765" v="157"/>
        <pc:sldMkLst>
          <pc:docMk/>
          <pc:sldMk cId="660043075" sldId="665"/>
        </pc:sldMkLst>
      </pc:sldChg>
      <pc:sldChg chg="addSp modSp add">
        <pc:chgData name="Eyth, Alison" userId="649d2ced-6280-4c44-830a-d941bed67d1a" providerId="ADAL" clId="{1C5DDF27-9798-4AA4-B0BA-FEEF93266A32}" dt="2019-07-25T20:43:38.642" v="5929" actId="20577"/>
        <pc:sldMkLst>
          <pc:docMk/>
          <pc:sldMk cId="1554954894" sldId="686"/>
        </pc:sldMkLst>
        <pc:spChg chg="add mod">
          <ac:chgData name="Eyth, Alison" userId="649d2ced-6280-4c44-830a-d941bed67d1a" providerId="ADAL" clId="{1C5DDF27-9798-4AA4-B0BA-FEEF93266A32}" dt="2019-07-25T20:43:38.642" v="5929" actId="20577"/>
          <ac:spMkLst>
            <pc:docMk/>
            <pc:sldMk cId="1554954894" sldId="686"/>
            <ac:spMk id="2" creationId="{CDEAFE22-105D-4022-960F-F9FC00902D1D}"/>
          </ac:spMkLst>
        </pc:spChg>
        <pc:spChg chg="mod">
          <ac:chgData name="Eyth, Alison" userId="649d2ced-6280-4c44-830a-d941bed67d1a" providerId="ADAL" clId="{1C5DDF27-9798-4AA4-B0BA-FEEF93266A32}" dt="2019-07-25T17:19:57.183" v="5618" actId="20577"/>
          <ac:spMkLst>
            <pc:docMk/>
            <pc:sldMk cId="1554954894" sldId="686"/>
            <ac:spMk id="5" creationId="{667E9ED1-88FE-4171-AA4C-C7CB00766D1D}"/>
          </ac:spMkLst>
        </pc:spChg>
        <pc:picChg chg="mod">
          <ac:chgData name="Eyth, Alison" userId="649d2ced-6280-4c44-830a-d941bed67d1a" providerId="ADAL" clId="{1C5DDF27-9798-4AA4-B0BA-FEEF93266A32}" dt="2019-07-25T20:43:09.483" v="5887" actId="1076"/>
          <ac:picMkLst>
            <pc:docMk/>
            <pc:sldMk cId="1554954894" sldId="686"/>
            <ac:picMk id="12" creationId="{802379E5-A358-4AD6-B2C0-F36311611BE1}"/>
          </ac:picMkLst>
        </pc:picChg>
      </pc:sldChg>
      <pc:sldChg chg="add">
        <pc:chgData name="Eyth, Alison" userId="649d2ced-6280-4c44-830a-d941bed67d1a" providerId="ADAL" clId="{1C5DDF27-9798-4AA4-B0BA-FEEF93266A32}" dt="2019-07-23T03:12:03.184" v="178"/>
        <pc:sldMkLst>
          <pc:docMk/>
          <pc:sldMk cId="1953320952" sldId="858"/>
        </pc:sldMkLst>
      </pc:sldChg>
      <pc:sldChg chg="add">
        <pc:chgData name="Eyth, Alison" userId="649d2ced-6280-4c44-830a-d941bed67d1a" providerId="ADAL" clId="{1C5DDF27-9798-4AA4-B0BA-FEEF93266A32}" dt="2019-07-23T03:12:19.967" v="179"/>
        <pc:sldMkLst>
          <pc:docMk/>
          <pc:sldMk cId="2807304876" sldId="859"/>
        </pc:sldMkLst>
      </pc:sldChg>
      <pc:sldChg chg="modSp add ord addCm delCm modCm">
        <pc:chgData name="Eyth, Alison" userId="649d2ced-6280-4c44-830a-d941bed67d1a" providerId="ADAL" clId="{1C5DDF27-9798-4AA4-B0BA-FEEF93266A32}" dt="2019-07-25T22:32:12.674" v="7475"/>
        <pc:sldMkLst>
          <pc:docMk/>
          <pc:sldMk cId="996362017" sldId="860"/>
        </pc:sldMkLst>
        <pc:spChg chg="mod">
          <ac:chgData name="Eyth, Alison" userId="649d2ced-6280-4c44-830a-d941bed67d1a" providerId="ADAL" clId="{1C5DDF27-9798-4AA4-B0BA-FEEF93266A32}" dt="2019-07-25T12:42:51.590" v="5245" actId="27636"/>
          <ac:spMkLst>
            <pc:docMk/>
            <pc:sldMk cId="996362017" sldId="860"/>
            <ac:spMk id="2" creationId="{B323ECAB-76DE-4CBA-848C-D334B156204B}"/>
          </ac:spMkLst>
        </pc:spChg>
        <pc:spChg chg="mod">
          <ac:chgData name="Eyth, Alison" userId="649d2ced-6280-4c44-830a-d941bed67d1a" providerId="ADAL" clId="{1C5DDF27-9798-4AA4-B0BA-FEEF93266A32}" dt="2019-07-24T21:19:56.108" v="3669" actId="14100"/>
          <ac:spMkLst>
            <pc:docMk/>
            <pc:sldMk cId="996362017" sldId="860"/>
            <ac:spMk id="5" creationId="{140CF1DC-6535-4926-8AE0-70C358F1D8EC}"/>
          </ac:spMkLst>
        </pc:spChg>
      </pc:sldChg>
      <pc:sldChg chg="addSp delSp modSp add">
        <pc:chgData name="Eyth, Alison" userId="649d2ced-6280-4c44-830a-d941bed67d1a" providerId="ADAL" clId="{1C5DDF27-9798-4AA4-B0BA-FEEF93266A32}" dt="2019-07-24T21:46:44.379" v="4388" actId="20577"/>
        <pc:sldMkLst>
          <pc:docMk/>
          <pc:sldMk cId="14573457" sldId="861"/>
        </pc:sldMkLst>
        <pc:spChg chg="del">
          <ac:chgData name="Eyth, Alison" userId="649d2ced-6280-4c44-830a-d941bed67d1a" providerId="ADAL" clId="{1C5DDF27-9798-4AA4-B0BA-FEEF93266A32}" dt="2019-07-24T21:46:05.078" v="4354"/>
          <ac:spMkLst>
            <pc:docMk/>
            <pc:sldMk cId="14573457" sldId="861"/>
            <ac:spMk id="2" creationId="{606C2694-1384-4AD7-8A42-A4D5108817C0}"/>
          </ac:spMkLst>
        </pc:spChg>
        <pc:spChg chg="mod">
          <ac:chgData name="Eyth, Alison" userId="649d2ced-6280-4c44-830a-d941bed67d1a" providerId="ADAL" clId="{1C5DDF27-9798-4AA4-B0BA-FEEF93266A32}" dt="2019-07-24T21:46:44.379" v="4388" actId="20577"/>
          <ac:spMkLst>
            <pc:docMk/>
            <pc:sldMk cId="14573457" sldId="861"/>
            <ac:spMk id="5" creationId="{51CC3449-31A2-4874-9D26-76A08C8BF275}"/>
          </ac:spMkLst>
        </pc:spChg>
        <pc:picChg chg="add mod">
          <ac:chgData name="Eyth, Alison" userId="649d2ced-6280-4c44-830a-d941bed67d1a" providerId="ADAL" clId="{1C5DDF27-9798-4AA4-B0BA-FEEF93266A32}" dt="2019-07-24T21:46:05.078" v="4354"/>
          <ac:picMkLst>
            <pc:docMk/>
            <pc:sldMk cId="14573457" sldId="861"/>
            <ac:picMk id="6" creationId="{214363EE-B98C-400C-B561-673E450CAEAF}"/>
          </ac:picMkLst>
        </pc:picChg>
      </pc:sldChg>
      <pc:sldChg chg="addSp delSp modSp add addCm delCm modCm">
        <pc:chgData name="Eyth, Alison" userId="649d2ced-6280-4c44-830a-d941bed67d1a" providerId="ADAL" clId="{1C5DDF27-9798-4AA4-B0BA-FEEF93266A32}" dt="2019-07-25T13:01:24.849" v="5362"/>
        <pc:sldMkLst>
          <pc:docMk/>
          <pc:sldMk cId="1262581050" sldId="862"/>
        </pc:sldMkLst>
        <pc:spChg chg="del">
          <ac:chgData name="Eyth, Alison" userId="649d2ced-6280-4c44-830a-d941bed67d1a" providerId="ADAL" clId="{1C5DDF27-9798-4AA4-B0BA-FEEF93266A32}" dt="2019-07-25T12:43:46.137" v="5246"/>
          <ac:spMkLst>
            <pc:docMk/>
            <pc:sldMk cId="1262581050" sldId="862"/>
            <ac:spMk id="2" creationId="{20BBD40A-C6E6-4EB9-B135-62DAD0DF86C2}"/>
          </ac:spMkLst>
        </pc:spChg>
        <pc:spChg chg="mod">
          <ac:chgData name="Eyth, Alison" userId="649d2ced-6280-4c44-830a-d941bed67d1a" providerId="ADAL" clId="{1C5DDF27-9798-4AA4-B0BA-FEEF93266A32}" dt="2019-07-25T12:44:19.321" v="5275" actId="20577"/>
          <ac:spMkLst>
            <pc:docMk/>
            <pc:sldMk cId="1262581050" sldId="862"/>
            <ac:spMk id="5" creationId="{A0629A17-E405-4030-AE7E-795AF2F71CAE}"/>
          </ac:spMkLst>
        </pc:spChg>
        <pc:picChg chg="add mod">
          <ac:chgData name="Eyth, Alison" userId="649d2ced-6280-4c44-830a-d941bed67d1a" providerId="ADAL" clId="{1C5DDF27-9798-4AA4-B0BA-FEEF93266A32}" dt="2019-07-25T12:43:46.137" v="5246"/>
          <ac:picMkLst>
            <pc:docMk/>
            <pc:sldMk cId="1262581050" sldId="862"/>
            <ac:picMk id="7" creationId="{450DD6B6-CCED-43C6-A1D0-861640177EF9}"/>
          </ac:picMkLst>
        </pc:picChg>
      </pc:sldChg>
      <pc:sldChg chg="addSp delSp modSp add">
        <pc:chgData name="Eyth, Alison" userId="649d2ced-6280-4c44-830a-d941bed67d1a" providerId="ADAL" clId="{1C5DDF27-9798-4AA4-B0BA-FEEF93266A32}" dt="2019-07-25T12:45:12.968" v="5361" actId="20577"/>
        <pc:sldMkLst>
          <pc:docMk/>
          <pc:sldMk cId="311290802" sldId="865"/>
        </pc:sldMkLst>
        <pc:spChg chg="del">
          <ac:chgData name="Eyth, Alison" userId="649d2ced-6280-4c44-830a-d941bed67d1a" providerId="ADAL" clId="{1C5DDF27-9798-4AA4-B0BA-FEEF93266A32}" dt="2019-07-25T12:44:31.992" v="5308"/>
          <ac:spMkLst>
            <pc:docMk/>
            <pc:sldMk cId="311290802" sldId="865"/>
            <ac:spMk id="2" creationId="{D2CBEF3B-6361-4B68-B76F-A9971616F32D}"/>
          </ac:spMkLst>
        </pc:spChg>
        <pc:spChg chg="mod">
          <ac:chgData name="Eyth, Alison" userId="649d2ced-6280-4c44-830a-d941bed67d1a" providerId="ADAL" clId="{1C5DDF27-9798-4AA4-B0BA-FEEF93266A32}" dt="2019-07-25T12:44:29.638" v="5307" actId="20577"/>
          <ac:spMkLst>
            <pc:docMk/>
            <pc:sldMk cId="311290802" sldId="865"/>
            <ac:spMk id="5" creationId="{49BB0839-E10C-4E8F-904F-2F23065CA0DF}"/>
          </ac:spMkLst>
        </pc:spChg>
        <pc:spChg chg="add mod">
          <ac:chgData name="Eyth, Alison" userId="649d2ced-6280-4c44-830a-d941bed67d1a" providerId="ADAL" clId="{1C5DDF27-9798-4AA4-B0BA-FEEF93266A32}" dt="2019-07-25T12:45:12.968" v="5361" actId="20577"/>
          <ac:spMkLst>
            <pc:docMk/>
            <pc:sldMk cId="311290802" sldId="865"/>
            <ac:spMk id="8" creationId="{498DE6B1-B22A-4094-A949-184330C63956}"/>
          </ac:spMkLst>
        </pc:spChg>
        <pc:picChg chg="add mod">
          <ac:chgData name="Eyth, Alison" userId="649d2ced-6280-4c44-830a-d941bed67d1a" providerId="ADAL" clId="{1C5DDF27-9798-4AA4-B0BA-FEEF93266A32}" dt="2019-07-25T12:44:31.992" v="5308"/>
          <ac:picMkLst>
            <pc:docMk/>
            <pc:sldMk cId="311290802" sldId="865"/>
            <ac:picMk id="7" creationId="{96D30F0D-1DB3-42C1-BF61-BDCE37CF8E1C}"/>
          </ac:picMkLst>
        </pc:picChg>
      </pc:sldChg>
      <pc:sldChg chg="addSp delSp modSp add modNotesTx">
        <pc:chgData name="Eyth, Alison" userId="649d2ced-6280-4c44-830a-d941bed67d1a" providerId="ADAL" clId="{1C5DDF27-9798-4AA4-B0BA-FEEF93266A32}" dt="2019-07-25T22:09:30.670" v="7340" actId="20577"/>
        <pc:sldMkLst>
          <pc:docMk/>
          <pc:sldMk cId="1663973332" sldId="866"/>
        </pc:sldMkLst>
        <pc:spChg chg="del">
          <ac:chgData name="Eyth, Alison" userId="649d2ced-6280-4c44-830a-d941bed67d1a" providerId="ADAL" clId="{1C5DDF27-9798-4AA4-B0BA-FEEF93266A32}" dt="2019-07-25T13:15:49.378" v="5447"/>
          <ac:spMkLst>
            <pc:docMk/>
            <pc:sldMk cId="1663973332" sldId="866"/>
            <ac:spMk id="2" creationId="{09B82186-C53C-4D35-AC7B-97FD9E6324BF}"/>
          </ac:spMkLst>
        </pc:spChg>
        <pc:spChg chg="mod">
          <ac:chgData name="Eyth, Alison" userId="649d2ced-6280-4c44-830a-d941bed67d1a" providerId="ADAL" clId="{1C5DDF27-9798-4AA4-B0BA-FEEF93266A32}" dt="2019-07-25T13:15:53.332" v="5457" actId="20577"/>
          <ac:spMkLst>
            <pc:docMk/>
            <pc:sldMk cId="1663973332" sldId="866"/>
            <ac:spMk id="5" creationId="{803900CC-8935-4651-8A1E-112E04ADFDD1}"/>
          </ac:spMkLst>
        </pc:spChg>
        <pc:picChg chg="add mod">
          <ac:chgData name="Eyth, Alison" userId="649d2ced-6280-4c44-830a-d941bed67d1a" providerId="ADAL" clId="{1C5DDF27-9798-4AA4-B0BA-FEEF93266A32}" dt="2019-07-25T13:15:49.378" v="5447"/>
          <ac:picMkLst>
            <pc:docMk/>
            <pc:sldMk cId="1663973332" sldId="866"/>
            <ac:picMk id="6" creationId="{D32508B9-5BA7-44DB-8070-E880A07C016E}"/>
          </ac:picMkLst>
        </pc:picChg>
      </pc:sldChg>
      <pc:sldChg chg="addSp delSp modSp add modNotesTx">
        <pc:chgData name="Eyth, Alison" userId="649d2ced-6280-4c44-830a-d941bed67d1a" providerId="ADAL" clId="{1C5DDF27-9798-4AA4-B0BA-FEEF93266A32}" dt="2019-07-25T22:09:02.246" v="7334"/>
        <pc:sldMkLst>
          <pc:docMk/>
          <pc:sldMk cId="160673576" sldId="867"/>
        </pc:sldMkLst>
        <pc:spChg chg="del">
          <ac:chgData name="Eyth, Alison" userId="649d2ced-6280-4c44-830a-d941bed67d1a" providerId="ADAL" clId="{1C5DDF27-9798-4AA4-B0BA-FEEF93266A32}" dt="2019-07-25T20:45:36.094" v="5932"/>
          <ac:spMkLst>
            <pc:docMk/>
            <pc:sldMk cId="160673576" sldId="867"/>
            <ac:spMk id="2" creationId="{A536DAC9-3304-4505-A8B2-0C3E9F04C5B5}"/>
          </ac:spMkLst>
        </pc:spChg>
        <pc:spChg chg="mod">
          <ac:chgData name="Eyth, Alison" userId="649d2ced-6280-4c44-830a-d941bed67d1a" providerId="ADAL" clId="{1C5DDF27-9798-4AA4-B0BA-FEEF93266A32}" dt="2019-07-25T13:19:32.889" v="5554" actId="20577"/>
          <ac:spMkLst>
            <pc:docMk/>
            <pc:sldMk cId="160673576" sldId="867"/>
            <ac:spMk id="5" creationId="{325613B2-A38D-455C-82DF-D46C4333984D}"/>
          </ac:spMkLst>
        </pc:spChg>
        <pc:spChg chg="add del mod">
          <ac:chgData name="Eyth, Alison" userId="649d2ced-6280-4c44-830a-d941bed67d1a" providerId="ADAL" clId="{1C5DDF27-9798-4AA4-B0BA-FEEF93266A32}" dt="2019-07-25T22:09:02.246" v="7334"/>
          <ac:spMkLst>
            <pc:docMk/>
            <pc:sldMk cId="160673576" sldId="867"/>
            <ac:spMk id="8" creationId="{D690499F-AA78-4857-8194-DEA95836AA46}"/>
          </ac:spMkLst>
        </pc:spChg>
        <pc:picChg chg="add del mod">
          <ac:chgData name="Eyth, Alison" userId="649d2ced-6280-4c44-830a-d941bed67d1a" providerId="ADAL" clId="{1C5DDF27-9798-4AA4-B0BA-FEEF93266A32}" dt="2019-07-25T22:08:57.671" v="7331" actId="478"/>
          <ac:picMkLst>
            <pc:docMk/>
            <pc:sldMk cId="160673576" sldId="867"/>
            <ac:picMk id="6" creationId="{C816154C-11A0-49CF-879C-F56FF9458751}"/>
          </ac:picMkLst>
        </pc:picChg>
        <pc:picChg chg="add del">
          <ac:chgData name="Eyth, Alison" userId="649d2ced-6280-4c44-830a-d941bed67d1a" providerId="ADAL" clId="{1C5DDF27-9798-4AA4-B0BA-FEEF93266A32}" dt="2019-07-25T22:09:00.577" v="7333"/>
          <ac:picMkLst>
            <pc:docMk/>
            <pc:sldMk cId="160673576" sldId="867"/>
            <ac:picMk id="9" creationId="{DCD744D4-E5F5-4154-8D41-C0926D29C720}"/>
          </ac:picMkLst>
        </pc:picChg>
        <pc:picChg chg="add mod">
          <ac:chgData name="Eyth, Alison" userId="649d2ced-6280-4c44-830a-d941bed67d1a" providerId="ADAL" clId="{1C5DDF27-9798-4AA4-B0BA-FEEF93266A32}" dt="2019-07-25T22:09:02.246" v="7334"/>
          <ac:picMkLst>
            <pc:docMk/>
            <pc:sldMk cId="160673576" sldId="867"/>
            <ac:picMk id="10" creationId="{A9FE2718-1199-4F11-980F-5FEF60BB5CF6}"/>
          </ac:picMkLst>
        </pc:picChg>
      </pc:sldChg>
      <pc:sldChg chg="modSp add">
        <pc:chgData name="Eyth, Alison" userId="649d2ced-6280-4c44-830a-d941bed67d1a" providerId="ADAL" clId="{1C5DDF27-9798-4AA4-B0BA-FEEF93266A32}" dt="2019-07-25T17:47:13.315" v="5693" actId="14100"/>
        <pc:sldMkLst>
          <pc:docMk/>
          <pc:sldMk cId="1830930381" sldId="868"/>
        </pc:sldMkLst>
        <pc:spChg chg="mod">
          <ac:chgData name="Eyth, Alison" userId="649d2ced-6280-4c44-830a-d941bed67d1a" providerId="ADAL" clId="{1C5DDF27-9798-4AA4-B0BA-FEEF93266A32}" dt="2019-07-25T17:47:13.315" v="5693" actId="14100"/>
          <ac:spMkLst>
            <pc:docMk/>
            <pc:sldMk cId="1830930381" sldId="868"/>
            <ac:spMk id="4" creationId="{00000000-0000-0000-0000-000000000000}"/>
          </ac:spMkLst>
        </pc:spChg>
      </pc:sldChg>
      <pc:sldChg chg="add del">
        <pc:chgData name="Eyth, Alison" userId="649d2ced-6280-4c44-830a-d941bed67d1a" providerId="ADAL" clId="{1C5DDF27-9798-4AA4-B0BA-FEEF93266A32}" dt="2019-07-28T13:49:26.383" v="7518"/>
        <pc:sldMkLst>
          <pc:docMk/>
          <pc:sldMk cId="1298134490" sldId="869"/>
        </pc:sldMkLst>
      </pc:sldChg>
      <pc:sldChg chg="modSp add">
        <pc:chgData name="Eyth, Alison" userId="649d2ced-6280-4c44-830a-d941bed67d1a" providerId="ADAL" clId="{1C5DDF27-9798-4AA4-B0BA-FEEF93266A32}" dt="2019-07-28T20:43:40.879" v="7910" actId="20577"/>
        <pc:sldMkLst>
          <pc:docMk/>
          <pc:sldMk cId="2440746379" sldId="869"/>
        </pc:sldMkLst>
        <pc:spChg chg="mod">
          <ac:chgData name="Eyth, Alison" userId="649d2ced-6280-4c44-830a-d941bed67d1a" providerId="ADAL" clId="{1C5DDF27-9798-4AA4-B0BA-FEEF93266A32}" dt="2019-07-28T20:43:20.081" v="7876" actId="20577"/>
          <ac:spMkLst>
            <pc:docMk/>
            <pc:sldMk cId="2440746379" sldId="869"/>
            <ac:spMk id="2" creationId="{3A1BEDF5-12F1-4D2C-8FC2-9A18E02AE540}"/>
          </ac:spMkLst>
        </pc:spChg>
        <pc:spChg chg="mod">
          <ac:chgData name="Eyth, Alison" userId="649d2ced-6280-4c44-830a-d941bed67d1a" providerId="ADAL" clId="{1C5DDF27-9798-4AA4-B0BA-FEEF93266A32}" dt="2019-07-28T20:43:40.879" v="7910" actId="20577"/>
          <ac:spMkLst>
            <pc:docMk/>
            <pc:sldMk cId="2440746379" sldId="869"/>
            <ac:spMk id="5" creationId="{0FA6DA41-39AD-461C-8737-1467B6CA4C8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Eyth\Documents\FY15\UNC\3-05_SMOKE\Laypoint_vertical_distributions_samp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1" Type="http://schemas.openxmlformats.org/officeDocument/2006/relationships/oleObject" Target="file:///C:\EPA%20Work\2011%20platform\RWC\RWC_OHH_fire_pits_new_temporal_allocation_2011platfor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EPA%20Work\2011%20platform\RWC\RWC_OHH_fire_pits_new_temporal_allocation_2011platfor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EPA%20Work\2011%20platform\RWC\RWC_OHH_fire_pits_new_temporal_allocation_2011platform.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MSTRUM\AppData\Local\Microsoft\Windows\Temporary%20Internet%20Files\Content.Outlook\DIW9DRCM\airport_tempotal_profiles_smoke.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STRUM\Documents\2014NATA\Copy%20of%20airport_tempotal_profiles_smoke.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STRUM\Documents\2014NATA\Copy%20of%20airport_tempotal_profiles_smoke.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platform/2016fc_2014fb_state_comparison.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https://usepa-my.sharepoint.com/personal/eyth_alison_epa_gov/Documents/EMT/Plots/2016fd%20onroad%20versus%202014v2/onroad%20state-county%202014v2%202011el%202016fd.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dirty="0"/>
              <a:t>Example Fire Plume Rise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6.6580927384076991E-2"/>
          <c:y val="0.18097222222222226"/>
          <c:w val="0.87441207349081362"/>
          <c:h val="0.72088764946048411"/>
        </c:manualLayout>
      </c:layout>
      <c:barChart>
        <c:barDir val="bar"/>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Sheet1!$H$4:$H$22</c:f>
            </c:numRef>
          </c:val>
          <c:extLst>
            <c:ext xmlns:c16="http://schemas.microsoft.com/office/drawing/2014/chart" uri="{C3380CC4-5D6E-409C-BE32-E72D297353CC}">
              <c16:uniqueId val="{00000000-65D5-4733-83A2-E29D07822F2B}"/>
            </c:ext>
          </c:extLst>
        </c:ser>
        <c:ser>
          <c:idx val="1"/>
          <c:order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Sheet1!$I$4:$I$22</c:f>
            </c:numRef>
          </c:val>
          <c:extLst>
            <c:ext xmlns:c16="http://schemas.microsoft.com/office/drawing/2014/chart" uri="{C3380CC4-5D6E-409C-BE32-E72D297353CC}">
              <c16:uniqueId val="{00000001-65D5-4733-83A2-E29D07822F2B}"/>
            </c:ext>
          </c:extLst>
        </c:ser>
        <c:ser>
          <c:idx val="2"/>
          <c:order val="2"/>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Sheet1!$J$4:$J$22</c:f>
            </c:numRef>
          </c:val>
          <c:extLst>
            <c:ext xmlns:c16="http://schemas.microsoft.com/office/drawing/2014/chart" uri="{C3380CC4-5D6E-409C-BE32-E72D297353CC}">
              <c16:uniqueId val="{00000002-65D5-4733-83A2-E29D07822F2B}"/>
            </c:ext>
          </c:extLst>
        </c:ser>
        <c:ser>
          <c:idx val="3"/>
          <c:order val="3"/>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Sheet1!$K$4:$K$22</c:f>
            </c:numRef>
          </c:val>
          <c:extLst>
            <c:ext xmlns:c16="http://schemas.microsoft.com/office/drawing/2014/chart" uri="{C3380CC4-5D6E-409C-BE32-E72D297353CC}">
              <c16:uniqueId val="{00000003-65D5-4733-83A2-E29D07822F2B}"/>
            </c:ext>
          </c:extLst>
        </c:ser>
        <c:ser>
          <c:idx val="4"/>
          <c:order val="4"/>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Sheet1!$L$4:$L$22</c:f>
            </c:numRef>
          </c:val>
          <c:extLst>
            <c:ext xmlns:c16="http://schemas.microsoft.com/office/drawing/2014/chart" uri="{C3380CC4-5D6E-409C-BE32-E72D297353CC}">
              <c16:uniqueId val="{00000004-65D5-4733-83A2-E29D07822F2B}"/>
            </c:ext>
          </c:extLst>
        </c:ser>
        <c:ser>
          <c:idx val="5"/>
          <c:order val="5"/>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Sheet1!$M$4:$M$22</c:f>
            </c:numRef>
          </c:val>
          <c:extLst>
            <c:ext xmlns:c16="http://schemas.microsoft.com/office/drawing/2014/chart" uri="{C3380CC4-5D6E-409C-BE32-E72D297353CC}">
              <c16:uniqueId val="{00000005-65D5-4733-83A2-E29D07822F2B}"/>
            </c:ext>
          </c:extLst>
        </c:ser>
        <c:ser>
          <c:idx val="6"/>
          <c:order val="6"/>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w="9525" cap="flat" cmpd="sng" algn="ctr">
              <a:solidFill>
                <a:schemeClr val="accent1">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Sheet1!$N$4:$N$22</c:f>
            </c:numRef>
          </c:val>
          <c:extLst>
            <c:ext xmlns:c16="http://schemas.microsoft.com/office/drawing/2014/chart" uri="{C3380CC4-5D6E-409C-BE32-E72D297353CC}">
              <c16:uniqueId val="{00000006-65D5-4733-83A2-E29D07822F2B}"/>
            </c:ext>
          </c:extLst>
        </c:ser>
        <c:ser>
          <c:idx val="7"/>
          <c:order val="7"/>
          <c:spPr>
            <a:gradFill rotWithShape="1">
              <a:gsLst>
                <a:gs pos="0">
                  <a:schemeClr val="accent2">
                    <a:lumMod val="60000"/>
                    <a:tint val="50000"/>
                    <a:satMod val="300000"/>
                  </a:schemeClr>
                </a:gs>
                <a:gs pos="35000">
                  <a:schemeClr val="accent2">
                    <a:lumMod val="60000"/>
                    <a:tint val="37000"/>
                    <a:satMod val="300000"/>
                  </a:schemeClr>
                </a:gs>
                <a:gs pos="100000">
                  <a:schemeClr val="accent2">
                    <a:lumMod val="60000"/>
                    <a:tint val="15000"/>
                    <a:satMod val="350000"/>
                  </a:schemeClr>
                </a:gs>
              </a:gsLst>
              <a:lin ang="16200000" scaled="1"/>
            </a:gradFill>
            <a:ln w="9525" cap="flat" cmpd="sng" algn="ctr">
              <a:solidFill>
                <a:schemeClr val="accent2">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Sheet1!$O$4:$O$22</c:f>
            </c:numRef>
          </c:val>
          <c:extLst>
            <c:ext xmlns:c16="http://schemas.microsoft.com/office/drawing/2014/chart" uri="{C3380CC4-5D6E-409C-BE32-E72D297353CC}">
              <c16:uniqueId val="{00000007-65D5-4733-83A2-E29D07822F2B}"/>
            </c:ext>
          </c:extLst>
        </c:ser>
        <c:ser>
          <c:idx val="8"/>
          <c:order val="8"/>
          <c:spPr>
            <a:gradFill rotWithShape="1">
              <a:gsLst>
                <a:gs pos="0">
                  <a:schemeClr val="accent3">
                    <a:lumMod val="60000"/>
                    <a:tint val="50000"/>
                    <a:satMod val="300000"/>
                  </a:schemeClr>
                </a:gs>
                <a:gs pos="35000">
                  <a:schemeClr val="accent3">
                    <a:lumMod val="60000"/>
                    <a:tint val="37000"/>
                    <a:satMod val="300000"/>
                  </a:schemeClr>
                </a:gs>
                <a:gs pos="100000">
                  <a:schemeClr val="accent3">
                    <a:lumMod val="60000"/>
                    <a:tint val="15000"/>
                    <a:satMod val="350000"/>
                  </a:schemeClr>
                </a:gs>
              </a:gsLst>
              <a:lin ang="16200000" scaled="1"/>
            </a:gradFill>
            <a:ln w="9525" cap="flat" cmpd="sng" algn="ctr">
              <a:solidFill>
                <a:schemeClr val="accent3">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Sheet1!$P$4:$P$22</c:f>
            </c:numRef>
          </c:val>
          <c:extLst>
            <c:ext xmlns:c16="http://schemas.microsoft.com/office/drawing/2014/chart" uri="{C3380CC4-5D6E-409C-BE32-E72D297353CC}">
              <c16:uniqueId val="{00000008-65D5-4733-83A2-E29D07822F2B}"/>
            </c:ext>
          </c:extLst>
        </c:ser>
        <c:ser>
          <c:idx val="9"/>
          <c:order val="9"/>
          <c:spPr>
            <a:gradFill rotWithShape="1">
              <a:gsLst>
                <a:gs pos="0">
                  <a:schemeClr val="accent4">
                    <a:lumMod val="60000"/>
                    <a:tint val="50000"/>
                    <a:satMod val="300000"/>
                  </a:schemeClr>
                </a:gs>
                <a:gs pos="35000">
                  <a:schemeClr val="accent4">
                    <a:lumMod val="60000"/>
                    <a:tint val="37000"/>
                    <a:satMod val="300000"/>
                  </a:schemeClr>
                </a:gs>
                <a:gs pos="100000">
                  <a:schemeClr val="accent4">
                    <a:lumMod val="60000"/>
                    <a:tint val="15000"/>
                    <a:satMod val="350000"/>
                  </a:schemeClr>
                </a:gs>
              </a:gsLst>
              <a:lin ang="16200000" scaled="1"/>
            </a:gradFill>
            <a:ln w="9525" cap="flat" cmpd="sng" algn="ctr">
              <a:solidFill>
                <a:schemeClr val="accent4">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Sheet1!$Q$4:$Q$22</c:f>
            </c:numRef>
          </c:val>
          <c:extLst>
            <c:ext xmlns:c16="http://schemas.microsoft.com/office/drawing/2014/chart" uri="{C3380CC4-5D6E-409C-BE32-E72D297353CC}">
              <c16:uniqueId val="{00000009-65D5-4733-83A2-E29D07822F2B}"/>
            </c:ext>
          </c:extLst>
        </c:ser>
        <c:ser>
          <c:idx val="10"/>
          <c:order val="10"/>
          <c:spPr>
            <a:gradFill rotWithShape="1">
              <a:gsLst>
                <a:gs pos="0">
                  <a:schemeClr val="accent5">
                    <a:lumMod val="60000"/>
                    <a:tint val="50000"/>
                    <a:satMod val="300000"/>
                  </a:schemeClr>
                </a:gs>
                <a:gs pos="35000">
                  <a:schemeClr val="accent5">
                    <a:lumMod val="60000"/>
                    <a:tint val="37000"/>
                    <a:satMod val="300000"/>
                  </a:schemeClr>
                </a:gs>
                <a:gs pos="100000">
                  <a:schemeClr val="accent5">
                    <a:lumMod val="60000"/>
                    <a:tint val="15000"/>
                    <a:satMod val="350000"/>
                  </a:schemeClr>
                </a:gs>
              </a:gsLst>
              <a:lin ang="16200000" scaled="1"/>
            </a:gradFill>
            <a:ln w="9525" cap="flat" cmpd="sng" algn="ctr">
              <a:solidFill>
                <a:schemeClr val="accent5">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Sheet1!$R$4:$R$22</c:f>
            </c:numRef>
          </c:val>
          <c:extLst>
            <c:ext xmlns:c16="http://schemas.microsoft.com/office/drawing/2014/chart" uri="{C3380CC4-5D6E-409C-BE32-E72D297353CC}">
              <c16:uniqueId val="{0000000A-65D5-4733-83A2-E29D07822F2B}"/>
            </c:ext>
          </c:extLst>
        </c:ser>
        <c:ser>
          <c:idx val="11"/>
          <c:order val="11"/>
          <c:spPr>
            <a:gradFill rotWithShape="1">
              <a:gsLst>
                <a:gs pos="0">
                  <a:schemeClr val="accent6">
                    <a:lumMod val="60000"/>
                    <a:tint val="50000"/>
                    <a:satMod val="300000"/>
                  </a:schemeClr>
                </a:gs>
                <a:gs pos="35000">
                  <a:schemeClr val="accent6">
                    <a:lumMod val="60000"/>
                    <a:tint val="37000"/>
                    <a:satMod val="300000"/>
                  </a:schemeClr>
                </a:gs>
                <a:gs pos="100000">
                  <a:schemeClr val="accent6">
                    <a:lumMod val="60000"/>
                    <a:tint val="15000"/>
                    <a:satMod val="350000"/>
                  </a:schemeClr>
                </a:gs>
              </a:gsLst>
              <a:lin ang="16200000" scaled="1"/>
            </a:gradFill>
            <a:ln w="9525" cap="flat" cmpd="sng" algn="ctr">
              <a:solidFill>
                <a:schemeClr val="accent6">
                  <a:lumMod val="6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Sheet1!$S$4:$S$22</c:f>
            </c:numRef>
          </c:val>
          <c:extLst>
            <c:ext xmlns:c16="http://schemas.microsoft.com/office/drawing/2014/chart" uri="{C3380CC4-5D6E-409C-BE32-E72D297353CC}">
              <c16:uniqueId val="{0000000B-65D5-4733-83A2-E29D07822F2B}"/>
            </c:ext>
          </c:extLst>
        </c:ser>
        <c:ser>
          <c:idx val="12"/>
          <c:order val="12"/>
          <c:spPr>
            <a:gradFill rotWithShape="1">
              <a:gsLst>
                <a:gs pos="0">
                  <a:schemeClr val="accent1">
                    <a:lumMod val="80000"/>
                    <a:lumOff val="20000"/>
                    <a:tint val="50000"/>
                    <a:satMod val="300000"/>
                  </a:schemeClr>
                </a:gs>
                <a:gs pos="35000">
                  <a:schemeClr val="accent1">
                    <a:lumMod val="80000"/>
                    <a:lumOff val="20000"/>
                    <a:tint val="37000"/>
                    <a:satMod val="300000"/>
                  </a:schemeClr>
                </a:gs>
                <a:gs pos="100000">
                  <a:schemeClr val="accent1">
                    <a:lumMod val="80000"/>
                    <a:lumOff val="20000"/>
                    <a:tint val="15000"/>
                    <a:satMod val="350000"/>
                  </a:schemeClr>
                </a:gs>
              </a:gsLst>
              <a:lin ang="16200000" scaled="1"/>
            </a:gradFill>
            <a:ln w="9525" cap="flat" cmpd="sng" algn="ctr">
              <a:solidFill>
                <a:schemeClr val="accent1">
                  <a:lumMod val="80000"/>
                  <a:lumOff val="20000"/>
                  <a:shade val="95000"/>
                </a:schemeClr>
              </a:solidFill>
              <a:round/>
            </a:ln>
            <a:effectLst>
              <a:outerShdw blurRad="40000" dist="20000" dir="5400000" rotWithShape="0">
                <a:srgbClr val="000000">
                  <a:alpha val="38000"/>
                </a:srgbClr>
              </a:outerShdw>
            </a:effectLst>
          </c:spPr>
          <c:invertIfNegative val="0"/>
          <c:cat>
            <c:numRef>
              <c:f>Sheet1!$B$4:$G$22</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numCache>
            </c:numRef>
          </c:cat>
          <c:val>
            <c:numRef>
              <c:f>Sheet1!$T$4:$T$22</c:f>
              <c:numCache>
                <c:formatCode>0.00E+00</c:formatCode>
                <c:ptCount val="19"/>
                <c:pt idx="0">
                  <c:v>39.398000000000003</c:v>
                </c:pt>
                <c:pt idx="1">
                  <c:v>47.277000000000001</c:v>
                </c:pt>
                <c:pt idx="2">
                  <c:v>47.277999999999999</c:v>
                </c:pt>
                <c:pt idx="3">
                  <c:v>55.156999999999996</c:v>
                </c:pt>
                <c:pt idx="4">
                  <c:v>63.036000000000001</c:v>
                </c:pt>
                <c:pt idx="5">
                  <c:v>70.915999999999997</c:v>
                </c:pt>
                <c:pt idx="6">
                  <c:v>70.915999999999997</c:v>
                </c:pt>
                <c:pt idx="7">
                  <c:v>89.409000000000006</c:v>
                </c:pt>
                <c:pt idx="8">
                  <c:v>243.42</c:v>
                </c:pt>
                <c:pt idx="9">
                  <c:v>398.47</c:v>
                </c:pt>
                <c:pt idx="10">
                  <c:v>566.79</c:v>
                </c:pt>
                <c:pt idx="11">
                  <c:v>652.79</c:v>
                </c:pt>
                <c:pt idx="12">
                  <c:v>696.31</c:v>
                </c:pt>
                <c:pt idx="13">
                  <c:v>783.35</c:v>
                </c:pt>
                <c:pt idx="14">
                  <c:v>870.38</c:v>
                </c:pt>
                <c:pt idx="15">
                  <c:v>665.66</c:v>
                </c:pt>
                <c:pt idx="16">
                  <c:v>487.87</c:v>
                </c:pt>
                <c:pt idx="17">
                  <c:v>376.39</c:v>
                </c:pt>
                <c:pt idx="18">
                  <c:v>102.86</c:v>
                </c:pt>
              </c:numCache>
            </c:numRef>
          </c:val>
          <c:extLst>
            <c:ext xmlns:c16="http://schemas.microsoft.com/office/drawing/2014/chart" uri="{C3380CC4-5D6E-409C-BE32-E72D297353CC}">
              <c16:uniqueId val="{0000000C-65D5-4733-83A2-E29D07822F2B}"/>
            </c:ext>
          </c:extLst>
        </c:ser>
        <c:dLbls>
          <c:showLegendKey val="0"/>
          <c:showVal val="0"/>
          <c:showCatName val="0"/>
          <c:showSerName val="0"/>
          <c:showPercent val="0"/>
          <c:showBubbleSize val="0"/>
        </c:dLbls>
        <c:gapWidth val="100"/>
        <c:axId val="438328384"/>
        <c:axId val="438328776"/>
      </c:barChart>
      <c:catAx>
        <c:axId val="438328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38328776"/>
        <c:crosses val="autoZero"/>
        <c:auto val="1"/>
        <c:lblAlgn val="ctr"/>
        <c:lblOffset val="100"/>
        <c:tickLblSkip val="1"/>
        <c:noMultiLvlLbl val="0"/>
      </c:catAx>
      <c:valAx>
        <c:axId val="4383287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3832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Sector_totals_11_14_16!$C$1</c:f>
              <c:strCache>
                <c:ptCount val="1"/>
                <c:pt idx="0">
                  <c:v>2011el</c:v>
                </c:pt>
              </c:strCache>
            </c:strRef>
          </c:tx>
          <c:spPr>
            <a:solidFill>
              <a:schemeClr val="accent1"/>
            </a:solidFill>
            <a:ln>
              <a:noFill/>
            </a:ln>
            <a:effectLst/>
          </c:spPr>
          <c:invertIfNegative val="0"/>
          <c:cat>
            <c:strRef>
              <c:f>Sector_totals_11_14_16!$B$2:$B$7</c:f>
              <c:strCache>
                <c:ptCount val="6"/>
                <c:pt idx="0">
                  <c:v>NH3</c:v>
                </c:pt>
                <c:pt idx="1">
                  <c:v>NOx</c:v>
                </c:pt>
                <c:pt idx="2">
                  <c:v>PM2_5</c:v>
                </c:pt>
                <c:pt idx="3">
                  <c:v>PM10</c:v>
                </c:pt>
                <c:pt idx="4">
                  <c:v>SO2</c:v>
                </c:pt>
                <c:pt idx="5">
                  <c:v>VOC</c:v>
                </c:pt>
              </c:strCache>
            </c:strRef>
          </c:cat>
          <c:val>
            <c:numRef>
              <c:f>Sector_totals_11_14_16!$C$2:$C$7</c:f>
              <c:numCache>
                <c:formatCode>#,##0</c:formatCode>
                <c:ptCount val="6"/>
                <c:pt idx="0">
                  <c:v>3858634.0612893952</c:v>
                </c:pt>
                <c:pt idx="1">
                  <c:v>16816655.649370566</c:v>
                </c:pt>
                <c:pt idx="2">
                  <c:v>2790705.6654591025</c:v>
                </c:pt>
                <c:pt idx="3">
                  <c:v>9125060.7644251883</c:v>
                </c:pt>
                <c:pt idx="4">
                  <c:v>6460582.6280534184</c:v>
                </c:pt>
                <c:pt idx="5">
                  <c:v>12532666.164828585</c:v>
                </c:pt>
              </c:numCache>
            </c:numRef>
          </c:val>
          <c:extLst>
            <c:ext xmlns:c16="http://schemas.microsoft.com/office/drawing/2014/chart" uri="{C3380CC4-5D6E-409C-BE32-E72D297353CC}">
              <c16:uniqueId val="{00000000-3A54-452D-B9E2-03679A2A74D7}"/>
            </c:ext>
          </c:extLst>
        </c:ser>
        <c:ser>
          <c:idx val="1"/>
          <c:order val="1"/>
          <c:tx>
            <c:strRef>
              <c:f>Sector_totals_11_14_16!$D$1</c:f>
              <c:strCache>
                <c:ptCount val="1"/>
                <c:pt idx="0">
                  <c:v>2014fb</c:v>
                </c:pt>
              </c:strCache>
            </c:strRef>
          </c:tx>
          <c:spPr>
            <a:solidFill>
              <a:schemeClr val="accent2"/>
            </a:solidFill>
            <a:ln>
              <a:noFill/>
            </a:ln>
            <a:effectLst/>
          </c:spPr>
          <c:invertIfNegative val="0"/>
          <c:cat>
            <c:strRef>
              <c:f>Sector_totals_11_14_16!$B$2:$B$7</c:f>
              <c:strCache>
                <c:ptCount val="6"/>
                <c:pt idx="0">
                  <c:v>NH3</c:v>
                </c:pt>
                <c:pt idx="1">
                  <c:v>NOx</c:v>
                </c:pt>
                <c:pt idx="2">
                  <c:v>PM2_5</c:v>
                </c:pt>
                <c:pt idx="3">
                  <c:v>PM10</c:v>
                </c:pt>
                <c:pt idx="4">
                  <c:v>SO2</c:v>
                </c:pt>
                <c:pt idx="5">
                  <c:v>VOC</c:v>
                </c:pt>
              </c:strCache>
            </c:strRef>
          </c:cat>
          <c:val>
            <c:numRef>
              <c:f>Sector_totals_11_14_16!$D$2:$D$7</c:f>
              <c:numCache>
                <c:formatCode>#,##0</c:formatCode>
                <c:ptCount val="6"/>
                <c:pt idx="0">
                  <c:v>3257233.3220256856</c:v>
                </c:pt>
                <c:pt idx="1">
                  <c:v>15163903.030977281</c:v>
                </c:pt>
                <c:pt idx="2">
                  <c:v>2791502.6986922598</c:v>
                </c:pt>
                <c:pt idx="3">
                  <c:v>9294963.896024948</c:v>
                </c:pt>
                <c:pt idx="4">
                  <c:v>4990705.2140761325</c:v>
                </c:pt>
                <c:pt idx="5">
                  <c:v>12021553.579695843</c:v>
                </c:pt>
              </c:numCache>
            </c:numRef>
          </c:val>
          <c:extLst>
            <c:ext xmlns:c16="http://schemas.microsoft.com/office/drawing/2014/chart" uri="{C3380CC4-5D6E-409C-BE32-E72D297353CC}">
              <c16:uniqueId val="{00000001-3A54-452D-B9E2-03679A2A74D7}"/>
            </c:ext>
          </c:extLst>
        </c:ser>
        <c:ser>
          <c:idx val="2"/>
          <c:order val="2"/>
          <c:tx>
            <c:strRef>
              <c:f>Sector_totals_11_14_16!$E$1</c:f>
              <c:strCache>
                <c:ptCount val="1"/>
                <c:pt idx="0">
                  <c:v>2016fc</c:v>
                </c:pt>
              </c:strCache>
            </c:strRef>
          </c:tx>
          <c:spPr>
            <a:solidFill>
              <a:schemeClr val="accent3"/>
            </a:solidFill>
            <a:ln>
              <a:noFill/>
            </a:ln>
            <a:effectLst/>
          </c:spPr>
          <c:invertIfNegative val="0"/>
          <c:cat>
            <c:strRef>
              <c:f>Sector_totals_11_14_16!$B$2:$B$7</c:f>
              <c:strCache>
                <c:ptCount val="6"/>
                <c:pt idx="0">
                  <c:v>NH3</c:v>
                </c:pt>
                <c:pt idx="1">
                  <c:v>NOx</c:v>
                </c:pt>
                <c:pt idx="2">
                  <c:v>PM2_5</c:v>
                </c:pt>
                <c:pt idx="3">
                  <c:v>PM10</c:v>
                </c:pt>
                <c:pt idx="4">
                  <c:v>SO2</c:v>
                </c:pt>
                <c:pt idx="5">
                  <c:v>VOC</c:v>
                </c:pt>
              </c:strCache>
            </c:strRef>
          </c:cat>
          <c:val>
            <c:numRef>
              <c:f>Sector_totals_11_14_16!$E$2:$E$7</c:f>
              <c:numCache>
                <c:formatCode>#,##0</c:formatCode>
                <c:ptCount val="6"/>
                <c:pt idx="0">
                  <c:v>2997370.7956256517</c:v>
                </c:pt>
                <c:pt idx="1">
                  <c:v>13645967.334973171</c:v>
                </c:pt>
                <c:pt idx="2">
                  <c:v>2776829.368530293</c:v>
                </c:pt>
                <c:pt idx="3">
                  <c:v>9572854.7107277699</c:v>
                </c:pt>
                <c:pt idx="4">
                  <c:v>3236235.776364747</c:v>
                </c:pt>
                <c:pt idx="5">
                  <c:v>11653688.929856393</c:v>
                </c:pt>
              </c:numCache>
            </c:numRef>
          </c:val>
          <c:extLst>
            <c:ext xmlns:c16="http://schemas.microsoft.com/office/drawing/2014/chart" uri="{C3380CC4-5D6E-409C-BE32-E72D297353CC}">
              <c16:uniqueId val="{00000002-3A54-452D-B9E2-03679A2A74D7}"/>
            </c:ext>
          </c:extLst>
        </c:ser>
        <c:dLbls>
          <c:showLegendKey val="0"/>
          <c:showVal val="0"/>
          <c:showCatName val="0"/>
          <c:showSerName val="0"/>
          <c:showPercent val="0"/>
          <c:showBubbleSize val="0"/>
        </c:dLbls>
        <c:gapWidth val="219"/>
        <c:overlap val="-27"/>
        <c:axId val="357236208"/>
        <c:axId val="357237520"/>
      </c:barChart>
      <c:catAx>
        <c:axId val="35723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1" i="0" u="none" strike="noStrike" kern="1200" baseline="0">
                <a:solidFill>
                  <a:schemeClr val="tx1">
                    <a:lumMod val="65000"/>
                    <a:lumOff val="35000"/>
                  </a:schemeClr>
                </a:solidFill>
                <a:latin typeface="+mn-lt"/>
                <a:ea typeface="+mn-ea"/>
                <a:cs typeface="+mn-cs"/>
              </a:defRPr>
            </a:pPr>
            <a:endParaRPr lang="en-US"/>
          </a:p>
        </c:txPr>
        <c:crossAx val="357237520"/>
        <c:crosses val="autoZero"/>
        <c:auto val="1"/>
        <c:lblAlgn val="ctr"/>
        <c:lblOffset val="100"/>
        <c:noMultiLvlLbl val="0"/>
      </c:catAx>
      <c:valAx>
        <c:axId val="357237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723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Annual Tons of</a:t>
            </a:r>
            <a:r>
              <a:rPr lang="en-US" dirty="0"/>
              <a:t> SO2 by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2011</c:v>
          </c:tx>
          <c:spPr>
            <a:solidFill>
              <a:schemeClr val="accent1"/>
            </a:solidFill>
            <a:ln>
              <a:noFill/>
            </a:ln>
            <a:effectLst/>
          </c:spPr>
          <c:invertIfNegative val="0"/>
          <c:cat>
            <c:strRef>
              <c:f>Sector_totals_11_14_16!$B$30:$B$42</c:f>
              <c:strCache>
                <c:ptCount val="13"/>
                <c:pt idx="0">
                  <c:v>cmv_c1c2</c:v>
                </c:pt>
                <c:pt idx="1">
                  <c:v>cmv_c3</c:v>
                </c:pt>
                <c:pt idx="2">
                  <c:v>nonpt</c:v>
                </c:pt>
                <c:pt idx="3">
                  <c:v>nonroad</c:v>
                </c:pt>
                <c:pt idx="4">
                  <c:v>np_oilgas</c:v>
                </c:pt>
                <c:pt idx="5">
                  <c:v>onroad</c:v>
                </c:pt>
                <c:pt idx="6">
                  <c:v>pt_oilgas</c:v>
                </c:pt>
                <c:pt idx="7">
                  <c:v>ptagfire</c:v>
                </c:pt>
                <c:pt idx="8">
                  <c:v>ptegu</c:v>
                </c:pt>
                <c:pt idx="9">
                  <c:v>ptfire</c:v>
                </c:pt>
                <c:pt idx="10">
                  <c:v>ptnonipm</c:v>
                </c:pt>
                <c:pt idx="11">
                  <c:v>rail</c:v>
                </c:pt>
                <c:pt idx="12">
                  <c:v>rwc</c:v>
                </c:pt>
              </c:strCache>
            </c:strRef>
          </c:cat>
          <c:val>
            <c:numRef>
              <c:f>Sector_totals_11_14_16!$C$30:$C$42</c:f>
              <c:numCache>
                <c:formatCode>#,##0</c:formatCode>
                <c:ptCount val="13"/>
                <c:pt idx="0">
                  <c:v>10231</c:v>
                </c:pt>
                <c:pt idx="1">
                  <c:v>303908</c:v>
                </c:pt>
                <c:pt idx="2">
                  <c:v>275914.87830000004</c:v>
                </c:pt>
                <c:pt idx="3">
                  <c:v>4011.2061999999983</c:v>
                </c:pt>
                <c:pt idx="4">
                  <c:v>17237.392200000002</c:v>
                </c:pt>
                <c:pt idx="5">
                  <c:v>28194.846053417699</c:v>
                </c:pt>
                <c:pt idx="6">
                  <c:v>66576.306000000011</c:v>
                </c:pt>
                <c:pt idx="7">
                  <c:v>17751.826100000002</c:v>
                </c:pt>
                <c:pt idx="8">
                  <c:v>4670569.4970000004</c:v>
                </c:pt>
                <c:pt idx="9">
                  <c:v>165789.07330000002</c:v>
                </c:pt>
                <c:pt idx="10">
                  <c:v>1049287.4022000001</c:v>
                </c:pt>
                <c:pt idx="11">
                  <c:v>7936</c:v>
                </c:pt>
                <c:pt idx="12">
                  <c:v>8964.2739999999994</c:v>
                </c:pt>
              </c:numCache>
            </c:numRef>
          </c:val>
          <c:extLst>
            <c:ext xmlns:c16="http://schemas.microsoft.com/office/drawing/2014/chart" uri="{C3380CC4-5D6E-409C-BE32-E72D297353CC}">
              <c16:uniqueId val="{00000000-52DD-4102-82D3-E9B6DD452029}"/>
            </c:ext>
          </c:extLst>
        </c:ser>
        <c:ser>
          <c:idx val="1"/>
          <c:order val="1"/>
          <c:tx>
            <c:v>2014</c:v>
          </c:tx>
          <c:spPr>
            <a:solidFill>
              <a:schemeClr val="accent2"/>
            </a:solidFill>
            <a:ln>
              <a:noFill/>
            </a:ln>
            <a:effectLst/>
          </c:spPr>
          <c:invertIfNegative val="0"/>
          <c:cat>
            <c:strRef>
              <c:f>Sector_totals_11_14_16!$B$30:$B$42</c:f>
              <c:strCache>
                <c:ptCount val="13"/>
                <c:pt idx="0">
                  <c:v>cmv_c1c2</c:v>
                </c:pt>
                <c:pt idx="1">
                  <c:v>cmv_c3</c:v>
                </c:pt>
                <c:pt idx="2">
                  <c:v>nonpt</c:v>
                </c:pt>
                <c:pt idx="3">
                  <c:v>nonroad</c:v>
                </c:pt>
                <c:pt idx="4">
                  <c:v>np_oilgas</c:v>
                </c:pt>
                <c:pt idx="5">
                  <c:v>onroad</c:v>
                </c:pt>
                <c:pt idx="6">
                  <c:v>pt_oilgas</c:v>
                </c:pt>
                <c:pt idx="7">
                  <c:v>ptagfire</c:v>
                </c:pt>
                <c:pt idx="8">
                  <c:v>ptegu</c:v>
                </c:pt>
                <c:pt idx="9">
                  <c:v>ptfire</c:v>
                </c:pt>
                <c:pt idx="10">
                  <c:v>ptnonipm</c:v>
                </c:pt>
                <c:pt idx="11">
                  <c:v>rail</c:v>
                </c:pt>
                <c:pt idx="12">
                  <c:v>rwc</c:v>
                </c:pt>
              </c:strCache>
            </c:strRef>
          </c:cat>
          <c:val>
            <c:numRef>
              <c:f>Sector_totals_11_14_16!$D$30:$D$42</c:f>
              <c:numCache>
                <c:formatCode>#,##0</c:formatCode>
                <c:ptCount val="13"/>
                <c:pt idx="0">
                  <c:v>5621.4214000000011</c:v>
                </c:pt>
                <c:pt idx="1">
                  <c:v>428019.62389999995</c:v>
                </c:pt>
                <c:pt idx="2">
                  <c:v>300203.80009999988</c:v>
                </c:pt>
                <c:pt idx="3">
                  <c:v>3153.6378000000009</c:v>
                </c:pt>
                <c:pt idx="4">
                  <c:v>37795.548800000004</c:v>
                </c:pt>
                <c:pt idx="5">
                  <c:v>28323.769376133499</c:v>
                </c:pt>
                <c:pt idx="6">
                  <c:v>46770.776400000002</c:v>
                </c:pt>
                <c:pt idx="7">
                  <c:v>3870.7402999999995</c:v>
                </c:pt>
                <c:pt idx="8">
                  <c:v>3241497.7713999995</c:v>
                </c:pt>
                <c:pt idx="9">
                  <c:v>130097.07530000004</c:v>
                </c:pt>
                <c:pt idx="10">
                  <c:v>880364.11830000009</c:v>
                </c:pt>
                <c:pt idx="11">
                  <c:v>6985.5841</c:v>
                </c:pt>
                <c:pt idx="12">
                  <c:v>8098.4222</c:v>
                </c:pt>
              </c:numCache>
            </c:numRef>
          </c:val>
          <c:extLst>
            <c:ext xmlns:c16="http://schemas.microsoft.com/office/drawing/2014/chart" uri="{C3380CC4-5D6E-409C-BE32-E72D297353CC}">
              <c16:uniqueId val="{00000001-52DD-4102-82D3-E9B6DD452029}"/>
            </c:ext>
          </c:extLst>
        </c:ser>
        <c:ser>
          <c:idx val="2"/>
          <c:order val="2"/>
          <c:tx>
            <c:v>2016</c:v>
          </c:tx>
          <c:spPr>
            <a:solidFill>
              <a:schemeClr val="accent3"/>
            </a:solidFill>
            <a:ln>
              <a:noFill/>
            </a:ln>
            <a:effectLst/>
          </c:spPr>
          <c:invertIfNegative val="0"/>
          <c:cat>
            <c:strRef>
              <c:f>Sector_totals_11_14_16!$B$30:$B$42</c:f>
              <c:strCache>
                <c:ptCount val="13"/>
                <c:pt idx="0">
                  <c:v>cmv_c1c2</c:v>
                </c:pt>
                <c:pt idx="1">
                  <c:v>cmv_c3</c:v>
                </c:pt>
                <c:pt idx="2">
                  <c:v>nonpt</c:v>
                </c:pt>
                <c:pt idx="3">
                  <c:v>nonroad</c:v>
                </c:pt>
                <c:pt idx="4">
                  <c:v>np_oilgas</c:v>
                </c:pt>
                <c:pt idx="5">
                  <c:v>onroad</c:v>
                </c:pt>
                <c:pt idx="6">
                  <c:v>pt_oilgas</c:v>
                </c:pt>
                <c:pt idx="7">
                  <c:v>ptagfire</c:v>
                </c:pt>
                <c:pt idx="8">
                  <c:v>ptegu</c:v>
                </c:pt>
                <c:pt idx="9">
                  <c:v>ptfire</c:v>
                </c:pt>
                <c:pt idx="10">
                  <c:v>ptnonipm</c:v>
                </c:pt>
                <c:pt idx="11">
                  <c:v>rail</c:v>
                </c:pt>
                <c:pt idx="12">
                  <c:v>rwc</c:v>
                </c:pt>
              </c:strCache>
            </c:strRef>
          </c:cat>
          <c:val>
            <c:numRef>
              <c:f>Sector_totals_11_14_16!$E$30:$E$42</c:f>
              <c:numCache>
                <c:formatCode>#,##0</c:formatCode>
                <c:ptCount val="13"/>
                <c:pt idx="0">
                  <c:v>5636.3230999999996</c:v>
                </c:pt>
                <c:pt idx="1">
                  <c:v>393864.32689999993</c:v>
                </c:pt>
                <c:pt idx="2">
                  <c:v>301345.15660000005</c:v>
                </c:pt>
                <c:pt idx="3">
                  <c:v>2549.4267</c:v>
                </c:pt>
                <c:pt idx="4">
                  <c:v>40610.501200000006</c:v>
                </c:pt>
                <c:pt idx="5">
                  <c:v>28723.285164746401</c:v>
                </c:pt>
                <c:pt idx="6">
                  <c:v>40897.98539999999</c:v>
                </c:pt>
                <c:pt idx="7">
                  <c:v>5636.0608000000002</c:v>
                </c:pt>
                <c:pt idx="8">
                  <c:v>1533870.4417000005</c:v>
                </c:pt>
                <c:pt idx="9">
                  <c:v>180960.29370000001</c:v>
                </c:pt>
                <c:pt idx="10">
                  <c:v>874272.32579999999</c:v>
                </c:pt>
                <c:pt idx="11">
                  <c:v>695.97149999999999</c:v>
                </c:pt>
                <c:pt idx="12">
                  <c:v>8133.9715000000024</c:v>
                </c:pt>
              </c:numCache>
            </c:numRef>
          </c:val>
          <c:extLst>
            <c:ext xmlns:c16="http://schemas.microsoft.com/office/drawing/2014/chart" uri="{C3380CC4-5D6E-409C-BE32-E72D297353CC}">
              <c16:uniqueId val="{00000002-52DD-4102-82D3-E9B6DD452029}"/>
            </c:ext>
          </c:extLst>
        </c:ser>
        <c:dLbls>
          <c:showLegendKey val="0"/>
          <c:showVal val="0"/>
          <c:showCatName val="0"/>
          <c:showSerName val="0"/>
          <c:showPercent val="0"/>
          <c:showBubbleSize val="0"/>
        </c:dLbls>
        <c:gapWidth val="219"/>
        <c:overlap val="-27"/>
        <c:axId val="474572312"/>
        <c:axId val="474573624"/>
      </c:barChart>
      <c:catAx>
        <c:axId val="47457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573624"/>
        <c:crosses val="autoZero"/>
        <c:auto val="1"/>
        <c:lblAlgn val="ctr"/>
        <c:lblOffset val="100"/>
        <c:noMultiLvlLbl val="0"/>
      </c:catAx>
      <c:valAx>
        <c:axId val="474573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572312"/>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Annual Tons of NH3 by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2011</c:v>
          </c:tx>
          <c:spPr>
            <a:solidFill>
              <a:schemeClr val="accent1"/>
            </a:solidFill>
            <a:ln>
              <a:noFill/>
            </a:ln>
            <a:effectLst/>
          </c:spPr>
          <c:invertIfNegative val="0"/>
          <c:cat>
            <c:strRef>
              <c:f>Sector_totals_11_14_16!$B$43:$B$56</c:f>
              <c:strCache>
                <c:ptCount val="14"/>
                <c:pt idx="0">
                  <c:v>ag</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Sector_totals_11_14_16!$C$43:$C$56</c:f>
              <c:numCache>
                <c:formatCode>#,##0</c:formatCode>
                <c:ptCount val="14"/>
                <c:pt idx="0">
                  <c:v>3520078.2803999996</c:v>
                </c:pt>
                <c:pt idx="1">
                  <c:v>382</c:v>
                </c:pt>
                <c:pt idx="2">
                  <c:v>65</c:v>
                </c:pt>
                <c:pt idx="3">
                  <c:v>94225.076800000024</c:v>
                </c:pt>
                <c:pt idx="4">
                  <c:v>2615.2057000000004</c:v>
                </c:pt>
                <c:pt idx="5">
                  <c:v>0</c:v>
                </c:pt>
                <c:pt idx="6">
                  <c:v>120859.29038939602</c:v>
                </c:pt>
                <c:pt idx="7">
                  <c:v>5946.7710999999999</c:v>
                </c:pt>
                <c:pt idx="8">
                  <c:v>3314.6905000000002</c:v>
                </c:pt>
                <c:pt idx="9">
                  <c:v>25066.350000000013</c:v>
                </c:pt>
                <c:pt idx="10">
                  <c:v>329396.10239999997</c:v>
                </c:pt>
                <c:pt idx="11">
                  <c:v>65989.562699999995</c:v>
                </c:pt>
                <c:pt idx="12">
                  <c:v>347</c:v>
                </c:pt>
                <c:pt idx="13">
                  <c:v>19744.833699999996</c:v>
                </c:pt>
              </c:numCache>
            </c:numRef>
          </c:val>
          <c:extLst>
            <c:ext xmlns:c16="http://schemas.microsoft.com/office/drawing/2014/chart" uri="{C3380CC4-5D6E-409C-BE32-E72D297353CC}">
              <c16:uniqueId val="{00000000-11FF-4ECA-BC11-7E7190E10E87}"/>
            </c:ext>
          </c:extLst>
        </c:ser>
        <c:ser>
          <c:idx val="1"/>
          <c:order val="1"/>
          <c:tx>
            <c:v>2014</c:v>
          </c:tx>
          <c:spPr>
            <a:solidFill>
              <a:schemeClr val="accent2"/>
            </a:solidFill>
            <a:ln>
              <a:noFill/>
            </a:ln>
            <a:effectLst/>
          </c:spPr>
          <c:invertIfNegative val="0"/>
          <c:cat>
            <c:strRef>
              <c:f>Sector_totals_11_14_16!$B$43:$B$56</c:f>
              <c:strCache>
                <c:ptCount val="14"/>
                <c:pt idx="0">
                  <c:v>ag</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Sector_totals_11_14_16!$D$43:$D$56</c:f>
              <c:numCache>
                <c:formatCode>#,##0</c:formatCode>
                <c:ptCount val="14"/>
                <c:pt idx="0">
                  <c:v>2874005.3976999992</c:v>
                </c:pt>
                <c:pt idx="1">
                  <c:v>291.97449999999998</c:v>
                </c:pt>
                <c:pt idx="2">
                  <c:v>28.453499999999998</c:v>
                </c:pt>
                <c:pt idx="3">
                  <c:v>114007.64610000001</c:v>
                </c:pt>
                <c:pt idx="4">
                  <c:v>2235.3417999999992</c:v>
                </c:pt>
                <c:pt idx="5">
                  <c:v>15.1881</c:v>
                </c:pt>
                <c:pt idx="6">
                  <c:v>103332.064725687</c:v>
                </c:pt>
                <c:pt idx="7">
                  <c:v>332.88239999999996</c:v>
                </c:pt>
                <c:pt idx="8">
                  <c:v>55657.110399999998</c:v>
                </c:pt>
                <c:pt idx="9">
                  <c:v>25932.822199999999</c:v>
                </c:pt>
                <c:pt idx="10">
                  <c:v>273952.92789999995</c:v>
                </c:pt>
                <c:pt idx="11">
                  <c:v>64751.401300000005</c:v>
                </c:pt>
                <c:pt idx="12">
                  <c:v>363.70490000000007</c:v>
                </c:pt>
                <c:pt idx="13">
                  <c:v>16279.3344</c:v>
                </c:pt>
              </c:numCache>
            </c:numRef>
          </c:val>
          <c:extLst>
            <c:ext xmlns:c16="http://schemas.microsoft.com/office/drawing/2014/chart" uri="{C3380CC4-5D6E-409C-BE32-E72D297353CC}">
              <c16:uniqueId val="{00000001-11FF-4ECA-BC11-7E7190E10E87}"/>
            </c:ext>
          </c:extLst>
        </c:ser>
        <c:ser>
          <c:idx val="2"/>
          <c:order val="2"/>
          <c:tx>
            <c:v>2016</c:v>
          </c:tx>
          <c:spPr>
            <a:solidFill>
              <a:schemeClr val="accent3"/>
            </a:solidFill>
            <a:ln>
              <a:noFill/>
            </a:ln>
            <a:effectLst/>
          </c:spPr>
          <c:invertIfNegative val="0"/>
          <c:cat>
            <c:strRef>
              <c:f>Sector_totals_11_14_16!$B$43:$B$56</c:f>
              <c:strCache>
                <c:ptCount val="14"/>
                <c:pt idx="0">
                  <c:v>ag</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Sector_totals_11_14_16!$E$43:$E$56</c:f>
              <c:numCache>
                <c:formatCode>#,##0</c:formatCode>
                <c:ptCount val="14"/>
                <c:pt idx="0">
                  <c:v>2593401.3085000007</c:v>
                </c:pt>
                <c:pt idx="1">
                  <c:v>293.81999999999994</c:v>
                </c:pt>
                <c:pt idx="2">
                  <c:v>28.519000000000002</c:v>
                </c:pt>
                <c:pt idx="3">
                  <c:v>114479.79009999998</c:v>
                </c:pt>
                <c:pt idx="4">
                  <c:v>2196.8799999999997</c:v>
                </c:pt>
                <c:pt idx="5">
                  <c:v>21.169</c:v>
                </c:pt>
                <c:pt idx="6">
                  <c:v>97160.781325652002</c:v>
                </c:pt>
                <c:pt idx="7">
                  <c:v>345.40650000000011</c:v>
                </c:pt>
                <c:pt idx="8">
                  <c:v>80364.564199999993</c:v>
                </c:pt>
                <c:pt idx="9">
                  <c:v>27545.281600000002</c:v>
                </c:pt>
                <c:pt idx="10">
                  <c:v>388420.32520000002</c:v>
                </c:pt>
                <c:pt idx="11">
                  <c:v>64825.875000000007</c:v>
                </c:pt>
                <c:pt idx="12">
                  <c:v>362.19909999999993</c:v>
                </c:pt>
                <c:pt idx="13">
                  <c:v>16345.201300000001</c:v>
                </c:pt>
              </c:numCache>
            </c:numRef>
          </c:val>
          <c:extLst>
            <c:ext xmlns:c16="http://schemas.microsoft.com/office/drawing/2014/chart" uri="{C3380CC4-5D6E-409C-BE32-E72D297353CC}">
              <c16:uniqueId val="{00000002-11FF-4ECA-BC11-7E7190E10E87}"/>
            </c:ext>
          </c:extLst>
        </c:ser>
        <c:dLbls>
          <c:showLegendKey val="0"/>
          <c:showVal val="0"/>
          <c:showCatName val="0"/>
          <c:showSerName val="0"/>
          <c:showPercent val="0"/>
          <c:showBubbleSize val="0"/>
        </c:dLbls>
        <c:gapWidth val="219"/>
        <c:overlap val="-27"/>
        <c:axId val="473041216"/>
        <c:axId val="473037280"/>
      </c:barChart>
      <c:catAx>
        <c:axId val="47304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3037280"/>
        <c:crosses val="autoZero"/>
        <c:auto val="1"/>
        <c:lblAlgn val="ctr"/>
        <c:lblOffset val="100"/>
        <c:noMultiLvlLbl val="0"/>
      </c:catAx>
      <c:valAx>
        <c:axId val="473037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3041216"/>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Annual</a:t>
            </a:r>
            <a:r>
              <a:rPr lang="en-US" baseline="0" dirty="0"/>
              <a:t> T</a:t>
            </a:r>
            <a:r>
              <a:rPr lang="en-US" dirty="0"/>
              <a:t>ons of PM2.5 by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2011</c:v>
          </c:tx>
          <c:spPr>
            <a:solidFill>
              <a:schemeClr val="accent1"/>
            </a:solidFill>
            <a:ln>
              <a:noFill/>
            </a:ln>
            <a:effectLst/>
          </c:spPr>
          <c:invertIfNegative val="0"/>
          <c:cat>
            <c:strRef>
              <c:f>Sector_totals_11_14_16!$B$57:$B$70</c:f>
              <c:strCache>
                <c:ptCount val="14"/>
                <c:pt idx="0">
                  <c:v>afdust_adj</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Sector_totals_11_14_16!$C$57:$C$70</c:f>
              <c:numCache>
                <c:formatCode>#,##0</c:formatCode>
                <c:ptCount val="14"/>
                <c:pt idx="0">
                  <c:v>923589.79305445112</c:v>
                </c:pt>
                <c:pt idx="1">
                  <c:v>19766</c:v>
                </c:pt>
                <c:pt idx="2">
                  <c:v>34097</c:v>
                </c:pt>
                <c:pt idx="3">
                  <c:v>403886.92380000011</c:v>
                </c:pt>
                <c:pt idx="4">
                  <c:v>154052.47450000001</c:v>
                </c:pt>
                <c:pt idx="5">
                  <c:v>16333.510700000001</c:v>
                </c:pt>
                <c:pt idx="6">
                  <c:v>188925.225004651</c:v>
                </c:pt>
                <c:pt idx="7">
                  <c:v>13934.594199999996</c:v>
                </c:pt>
                <c:pt idx="8">
                  <c:v>101345.75840000002</c:v>
                </c:pt>
                <c:pt idx="9">
                  <c:v>208133.99170000001</c:v>
                </c:pt>
                <c:pt idx="10">
                  <c:v>1844612.4790999996</c:v>
                </c:pt>
                <c:pt idx="11">
                  <c:v>320736.89159999997</c:v>
                </c:pt>
                <c:pt idx="12">
                  <c:v>23990</c:v>
                </c:pt>
                <c:pt idx="13">
                  <c:v>381913.50249999994</c:v>
                </c:pt>
              </c:numCache>
            </c:numRef>
          </c:val>
          <c:extLst>
            <c:ext xmlns:c16="http://schemas.microsoft.com/office/drawing/2014/chart" uri="{C3380CC4-5D6E-409C-BE32-E72D297353CC}">
              <c16:uniqueId val="{00000000-4B18-47BE-A4BA-7A6C3A346279}"/>
            </c:ext>
          </c:extLst>
        </c:ser>
        <c:ser>
          <c:idx val="1"/>
          <c:order val="1"/>
          <c:tx>
            <c:v>2014</c:v>
          </c:tx>
          <c:spPr>
            <a:solidFill>
              <a:schemeClr val="accent2"/>
            </a:solidFill>
            <a:ln>
              <a:noFill/>
            </a:ln>
            <a:effectLst/>
          </c:spPr>
          <c:invertIfNegative val="0"/>
          <c:cat>
            <c:strRef>
              <c:f>Sector_totals_11_14_16!$B$57:$B$70</c:f>
              <c:strCache>
                <c:ptCount val="14"/>
                <c:pt idx="0">
                  <c:v>afdust_adj</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Sector_totals_11_14_16!$D$57:$D$70</c:f>
              <c:numCache>
                <c:formatCode>#,##0</c:formatCode>
                <c:ptCount val="14"/>
                <c:pt idx="0">
                  <c:v>953025.03472835082</c:v>
                </c:pt>
                <c:pt idx="1">
                  <c:v>14603.227800000001</c:v>
                </c:pt>
                <c:pt idx="2">
                  <c:v>50319.053599999999</c:v>
                </c:pt>
                <c:pt idx="3">
                  <c:v>569213.40549999988</c:v>
                </c:pt>
                <c:pt idx="4">
                  <c:v>132710.03940000001</c:v>
                </c:pt>
                <c:pt idx="5">
                  <c:v>20191.956899999994</c:v>
                </c:pt>
                <c:pt idx="6">
                  <c:v>157996.91856390901</c:v>
                </c:pt>
                <c:pt idx="7">
                  <c:v>11999.7485</c:v>
                </c:pt>
                <c:pt idx="8">
                  <c:v>49406.506300000001</c:v>
                </c:pt>
                <c:pt idx="9">
                  <c:v>183031.49099999995</c:v>
                </c:pt>
                <c:pt idx="10">
                  <c:v>1482165.0495000002</c:v>
                </c:pt>
                <c:pt idx="11">
                  <c:v>292401.32769999997</c:v>
                </c:pt>
                <c:pt idx="12">
                  <c:v>23164.970099999995</c:v>
                </c:pt>
                <c:pt idx="13">
                  <c:v>333439.01860000013</c:v>
                </c:pt>
              </c:numCache>
            </c:numRef>
          </c:val>
          <c:extLst>
            <c:ext xmlns:c16="http://schemas.microsoft.com/office/drawing/2014/chart" uri="{C3380CC4-5D6E-409C-BE32-E72D297353CC}">
              <c16:uniqueId val="{00000001-4B18-47BE-A4BA-7A6C3A346279}"/>
            </c:ext>
          </c:extLst>
        </c:ser>
        <c:ser>
          <c:idx val="2"/>
          <c:order val="2"/>
          <c:tx>
            <c:v>2016</c:v>
          </c:tx>
          <c:spPr>
            <a:solidFill>
              <a:schemeClr val="accent3"/>
            </a:solidFill>
            <a:ln>
              <a:noFill/>
            </a:ln>
            <a:effectLst/>
          </c:spPr>
          <c:invertIfNegative val="0"/>
          <c:cat>
            <c:strRef>
              <c:f>Sector_totals_11_14_16!$B$57:$B$70</c:f>
              <c:strCache>
                <c:ptCount val="14"/>
                <c:pt idx="0">
                  <c:v>afdust_adj</c:v>
                </c:pt>
                <c:pt idx="1">
                  <c:v>cmv_c1c2</c:v>
                </c:pt>
                <c:pt idx="2">
                  <c:v>cmv_c3</c:v>
                </c:pt>
                <c:pt idx="3">
                  <c:v>nonpt</c:v>
                </c:pt>
                <c:pt idx="4">
                  <c:v>nonroad</c:v>
                </c:pt>
                <c:pt idx="5">
                  <c:v>np_oilgas</c:v>
                </c:pt>
                <c:pt idx="6">
                  <c:v>onroad</c:v>
                </c:pt>
                <c:pt idx="7">
                  <c:v>pt_oilgas</c:v>
                </c:pt>
                <c:pt idx="8">
                  <c:v>ptagfire</c:v>
                </c:pt>
                <c:pt idx="9">
                  <c:v>ptegu</c:v>
                </c:pt>
                <c:pt idx="10">
                  <c:v>ptfire</c:v>
                </c:pt>
                <c:pt idx="11">
                  <c:v>ptnonipm</c:v>
                </c:pt>
                <c:pt idx="12">
                  <c:v>rail</c:v>
                </c:pt>
                <c:pt idx="13">
                  <c:v>rwc</c:v>
                </c:pt>
              </c:strCache>
            </c:strRef>
          </c:cat>
          <c:val>
            <c:numRef>
              <c:f>Sector_totals_11_14_16!$E$57:$E$70</c:f>
              <c:numCache>
                <c:formatCode>#,##0</c:formatCode>
                <c:ptCount val="14"/>
                <c:pt idx="0">
                  <c:v>1004295.108736385</c:v>
                </c:pt>
                <c:pt idx="1">
                  <c:v>14692.548799999999</c:v>
                </c:pt>
                <c:pt idx="2">
                  <c:v>48097.890099999997</c:v>
                </c:pt>
                <c:pt idx="3">
                  <c:v>570871.94479999994</c:v>
                </c:pt>
                <c:pt idx="4">
                  <c:v>108273.32380000003</c:v>
                </c:pt>
                <c:pt idx="5">
                  <c:v>20935.385200000004</c:v>
                </c:pt>
                <c:pt idx="6">
                  <c:v>133165.540693908</c:v>
                </c:pt>
                <c:pt idx="7">
                  <c:v>11731.856199999997</c:v>
                </c:pt>
                <c:pt idx="8">
                  <c:v>68103.168500000014</c:v>
                </c:pt>
                <c:pt idx="9">
                  <c:v>150540.77140000006</c:v>
                </c:pt>
                <c:pt idx="10">
                  <c:v>2047170.6804999998</c:v>
                </c:pt>
                <c:pt idx="11">
                  <c:v>292121.13710000011</c:v>
                </c:pt>
                <c:pt idx="12">
                  <c:v>19150.650199999996</c:v>
                </c:pt>
                <c:pt idx="13">
                  <c:v>334850.04300000001</c:v>
                </c:pt>
              </c:numCache>
            </c:numRef>
          </c:val>
          <c:extLst>
            <c:ext xmlns:c16="http://schemas.microsoft.com/office/drawing/2014/chart" uri="{C3380CC4-5D6E-409C-BE32-E72D297353CC}">
              <c16:uniqueId val="{00000002-4B18-47BE-A4BA-7A6C3A346279}"/>
            </c:ext>
          </c:extLst>
        </c:ser>
        <c:dLbls>
          <c:showLegendKey val="0"/>
          <c:showVal val="0"/>
          <c:showCatName val="0"/>
          <c:showSerName val="0"/>
          <c:showPercent val="0"/>
          <c:showBubbleSize val="0"/>
        </c:dLbls>
        <c:gapWidth val="219"/>
        <c:overlap val="-27"/>
        <c:axId val="858538048"/>
        <c:axId val="858540016"/>
      </c:barChart>
      <c:catAx>
        <c:axId val="85853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540016"/>
        <c:crosses val="autoZero"/>
        <c:auto val="1"/>
        <c:lblAlgn val="ctr"/>
        <c:lblOffset val="100"/>
        <c:noMultiLvlLbl val="0"/>
      </c:catAx>
      <c:valAx>
        <c:axId val="858540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538048"/>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A</a:t>
            </a:r>
            <a:r>
              <a:rPr lang="en-US"/>
              <a:t>nnual</a:t>
            </a:r>
            <a:r>
              <a:rPr lang="en-US" baseline="0"/>
              <a:t> Tons of</a:t>
            </a:r>
            <a:r>
              <a:rPr lang="en-US"/>
              <a:t> NOx by Sector</a:t>
            </a:r>
          </a:p>
        </c:rich>
      </c:tx>
      <c:layout>
        <c:manualLayout>
          <c:xMode val="edge"/>
          <c:yMode val="edge"/>
          <c:x val="0.26397222222222222"/>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2011</c:v>
          </c:tx>
          <c:spPr>
            <a:solidFill>
              <a:schemeClr val="accent1"/>
            </a:solidFill>
            <a:ln>
              <a:noFill/>
            </a:ln>
            <a:effectLst/>
          </c:spPr>
          <c:invertIfNegative val="0"/>
          <c:cat>
            <c:strRef>
              <c:f>Sector_totals_11_14_16!$B$14:$B$29</c:f>
              <c:strCache>
                <c:ptCount val="16"/>
                <c:pt idx="0">
                  <c:v>beis</c:v>
                </c:pt>
                <c:pt idx="1">
                  <c:v>cmv_c1c2</c:v>
                </c:pt>
                <c:pt idx="2">
                  <c:v>cmv_c3</c:v>
                </c:pt>
                <c:pt idx="3">
                  <c:v>nonpt</c:v>
                </c:pt>
                <c:pt idx="4">
                  <c:v>nonroad</c:v>
                </c:pt>
                <c:pt idx="5">
                  <c:v>np_oilgas</c:v>
                </c:pt>
                <c:pt idx="6">
                  <c:v>onroad</c:v>
                </c:pt>
                <c:pt idx="7">
                  <c:v>othar</c:v>
                </c:pt>
                <c:pt idx="8">
                  <c:v>othpt</c:v>
                </c:pt>
                <c:pt idx="9">
                  <c:v>pt_oilgas</c:v>
                </c:pt>
                <c:pt idx="10">
                  <c:v>ptagfire</c:v>
                </c:pt>
                <c:pt idx="11">
                  <c:v>ptegu</c:v>
                </c:pt>
                <c:pt idx="12">
                  <c:v>ptfire</c:v>
                </c:pt>
                <c:pt idx="13">
                  <c:v>ptnonipm</c:v>
                </c:pt>
                <c:pt idx="14">
                  <c:v>rail</c:v>
                </c:pt>
                <c:pt idx="15">
                  <c:v>rwc</c:v>
                </c:pt>
              </c:strCache>
            </c:strRef>
          </c:cat>
          <c:val>
            <c:numRef>
              <c:f>Sector_totals_11_14_16!$C$14:$C$29</c:f>
              <c:numCache>
                <c:formatCode>#,##0</c:formatCode>
                <c:ptCount val="16"/>
                <c:pt idx="0">
                  <c:v>912730.62338041398</c:v>
                </c:pt>
                <c:pt idx="1">
                  <c:v>615357</c:v>
                </c:pt>
                <c:pt idx="2">
                  <c:v>839503</c:v>
                </c:pt>
                <c:pt idx="3">
                  <c:v>719546.26890000002</c:v>
                </c:pt>
                <c:pt idx="4">
                  <c:v>1620440.8010999998</c:v>
                </c:pt>
                <c:pt idx="5">
                  <c:v>667058.48090000008</c:v>
                </c:pt>
                <c:pt idx="6">
                  <c:v>5707938.9755705688</c:v>
                </c:pt>
                <c:pt idx="7">
                  <c:v>543673.29960000003</c:v>
                </c:pt>
                <c:pt idx="8">
                  <c:v>1411781.1525999997</c:v>
                </c:pt>
                <c:pt idx="9">
                  <c:v>509843.4261000001</c:v>
                </c:pt>
                <c:pt idx="10">
                  <c:v>46021.39479999998</c:v>
                </c:pt>
                <c:pt idx="11">
                  <c:v>2095118.6374999997</c:v>
                </c:pt>
                <c:pt idx="12">
                  <c:v>333403.54280000005</c:v>
                </c:pt>
                <c:pt idx="13">
                  <c:v>1213359.1764</c:v>
                </c:pt>
                <c:pt idx="14">
                  <c:v>792506</c:v>
                </c:pt>
                <c:pt idx="15">
                  <c:v>34508.035899999995</c:v>
                </c:pt>
              </c:numCache>
            </c:numRef>
          </c:val>
          <c:extLst>
            <c:ext xmlns:c16="http://schemas.microsoft.com/office/drawing/2014/chart" uri="{C3380CC4-5D6E-409C-BE32-E72D297353CC}">
              <c16:uniqueId val="{00000000-C021-44CE-A49F-FDBB1763EB93}"/>
            </c:ext>
          </c:extLst>
        </c:ser>
        <c:ser>
          <c:idx val="1"/>
          <c:order val="1"/>
          <c:tx>
            <c:v>2014</c:v>
          </c:tx>
          <c:spPr>
            <a:solidFill>
              <a:schemeClr val="accent2"/>
            </a:solidFill>
            <a:ln>
              <a:noFill/>
            </a:ln>
            <a:effectLst/>
          </c:spPr>
          <c:invertIfNegative val="0"/>
          <c:cat>
            <c:strRef>
              <c:f>Sector_totals_11_14_16!$B$14:$B$29</c:f>
              <c:strCache>
                <c:ptCount val="16"/>
                <c:pt idx="0">
                  <c:v>beis</c:v>
                </c:pt>
                <c:pt idx="1">
                  <c:v>cmv_c1c2</c:v>
                </c:pt>
                <c:pt idx="2">
                  <c:v>cmv_c3</c:v>
                </c:pt>
                <c:pt idx="3">
                  <c:v>nonpt</c:v>
                </c:pt>
                <c:pt idx="4">
                  <c:v>nonroad</c:v>
                </c:pt>
                <c:pt idx="5">
                  <c:v>np_oilgas</c:v>
                </c:pt>
                <c:pt idx="6">
                  <c:v>onroad</c:v>
                </c:pt>
                <c:pt idx="7">
                  <c:v>othar</c:v>
                </c:pt>
                <c:pt idx="8">
                  <c:v>othpt</c:v>
                </c:pt>
                <c:pt idx="9">
                  <c:v>pt_oilgas</c:v>
                </c:pt>
                <c:pt idx="10">
                  <c:v>ptagfire</c:v>
                </c:pt>
                <c:pt idx="11">
                  <c:v>ptegu</c:v>
                </c:pt>
                <c:pt idx="12">
                  <c:v>ptfire</c:v>
                </c:pt>
                <c:pt idx="13">
                  <c:v>ptnonipm</c:v>
                </c:pt>
                <c:pt idx="14">
                  <c:v>rail</c:v>
                </c:pt>
                <c:pt idx="15">
                  <c:v>rwc</c:v>
                </c:pt>
              </c:strCache>
            </c:strRef>
          </c:cat>
          <c:val>
            <c:numRef>
              <c:f>Sector_totals_11_14_16!$D$14:$D$29</c:f>
              <c:numCache>
                <c:formatCode>#,##0</c:formatCode>
                <c:ptCount val="16"/>
                <c:pt idx="0">
                  <c:v>903179.65350000001</c:v>
                </c:pt>
                <c:pt idx="1">
                  <c:v>546751</c:v>
                </c:pt>
                <c:pt idx="2">
                  <c:v>826462</c:v>
                </c:pt>
                <c:pt idx="3">
                  <c:v>793268.46900000004</c:v>
                </c:pt>
                <c:pt idx="4">
                  <c:v>1383213.1850000001</c:v>
                </c:pt>
                <c:pt idx="5">
                  <c:v>793465.6255999998</c:v>
                </c:pt>
                <c:pt idx="6">
                  <c:v>4622760.3021772802</c:v>
                </c:pt>
                <c:pt idx="7">
                  <c:v>828523.63619999983</c:v>
                </c:pt>
                <c:pt idx="8">
                  <c:v>1112941.6876000001</c:v>
                </c:pt>
                <c:pt idx="9">
                  <c:v>482646.41649999988</c:v>
                </c:pt>
                <c:pt idx="10">
                  <c:v>12900.238300000001</c:v>
                </c:pt>
                <c:pt idx="11">
                  <c:v>1758567.2082000002</c:v>
                </c:pt>
                <c:pt idx="12">
                  <c:v>246883.14210000003</c:v>
                </c:pt>
                <c:pt idx="13">
                  <c:v>1190348.7429</c:v>
                </c:pt>
                <c:pt idx="14">
                  <c:v>779800.64280000003</c:v>
                </c:pt>
                <c:pt idx="15">
                  <c:v>32253.876700000008</c:v>
                </c:pt>
              </c:numCache>
            </c:numRef>
          </c:val>
          <c:extLst>
            <c:ext xmlns:c16="http://schemas.microsoft.com/office/drawing/2014/chart" uri="{C3380CC4-5D6E-409C-BE32-E72D297353CC}">
              <c16:uniqueId val="{00000001-C021-44CE-A49F-FDBB1763EB93}"/>
            </c:ext>
          </c:extLst>
        </c:ser>
        <c:ser>
          <c:idx val="2"/>
          <c:order val="2"/>
          <c:tx>
            <c:v>2016</c:v>
          </c:tx>
          <c:spPr>
            <a:solidFill>
              <a:schemeClr val="accent3"/>
            </a:solidFill>
            <a:ln>
              <a:noFill/>
            </a:ln>
            <a:effectLst/>
          </c:spPr>
          <c:invertIfNegative val="0"/>
          <c:cat>
            <c:strRef>
              <c:f>Sector_totals_11_14_16!$B$14:$B$29</c:f>
              <c:strCache>
                <c:ptCount val="16"/>
                <c:pt idx="0">
                  <c:v>beis</c:v>
                </c:pt>
                <c:pt idx="1">
                  <c:v>cmv_c1c2</c:v>
                </c:pt>
                <c:pt idx="2">
                  <c:v>cmv_c3</c:v>
                </c:pt>
                <c:pt idx="3">
                  <c:v>nonpt</c:v>
                </c:pt>
                <c:pt idx="4">
                  <c:v>nonroad</c:v>
                </c:pt>
                <c:pt idx="5">
                  <c:v>np_oilgas</c:v>
                </c:pt>
                <c:pt idx="6">
                  <c:v>onroad</c:v>
                </c:pt>
                <c:pt idx="7">
                  <c:v>othar</c:v>
                </c:pt>
                <c:pt idx="8">
                  <c:v>othpt</c:v>
                </c:pt>
                <c:pt idx="9">
                  <c:v>pt_oilgas</c:v>
                </c:pt>
                <c:pt idx="10">
                  <c:v>ptagfire</c:v>
                </c:pt>
                <c:pt idx="11">
                  <c:v>ptegu</c:v>
                </c:pt>
                <c:pt idx="12">
                  <c:v>ptfire</c:v>
                </c:pt>
                <c:pt idx="13">
                  <c:v>ptnonipm</c:v>
                </c:pt>
                <c:pt idx="14">
                  <c:v>rail</c:v>
                </c:pt>
                <c:pt idx="15">
                  <c:v>rwc</c:v>
                </c:pt>
              </c:strCache>
            </c:strRef>
          </c:cat>
          <c:val>
            <c:numRef>
              <c:f>Sector_totals_11_14_16!$E$14:$E$29</c:f>
              <c:numCache>
                <c:formatCode>#,##0</c:formatCode>
                <c:ptCount val="16"/>
                <c:pt idx="0">
                  <c:v>979204.77580000018</c:v>
                </c:pt>
                <c:pt idx="1">
                  <c:v>546751</c:v>
                </c:pt>
                <c:pt idx="2">
                  <c:v>820027</c:v>
                </c:pt>
                <c:pt idx="3">
                  <c:v>796784.97960000008</c:v>
                </c:pt>
                <c:pt idx="4">
                  <c:v>1183097.7327000003</c:v>
                </c:pt>
                <c:pt idx="5">
                  <c:v>805609.48019999976</c:v>
                </c:pt>
                <c:pt idx="6">
                  <c:v>3859478.3818731699</c:v>
                </c:pt>
                <c:pt idx="7">
                  <c:v>867034.82</c:v>
                </c:pt>
                <c:pt idx="8">
                  <c:v>1115885.0501000001</c:v>
                </c:pt>
                <c:pt idx="9">
                  <c:v>446395.72149999999</c:v>
                </c:pt>
                <c:pt idx="10">
                  <c:v>18298.0484</c:v>
                </c:pt>
                <c:pt idx="11">
                  <c:v>1292012.4767999998</c:v>
                </c:pt>
                <c:pt idx="12">
                  <c:v>333226.17519999994</c:v>
                </c:pt>
                <c:pt idx="13">
                  <c:v>1189956.5179999999</c:v>
                </c:pt>
                <c:pt idx="14">
                  <c:v>672247.17409999983</c:v>
                </c:pt>
                <c:pt idx="15">
                  <c:v>32388.951699999994</c:v>
                </c:pt>
              </c:numCache>
            </c:numRef>
          </c:val>
          <c:extLst>
            <c:ext xmlns:c16="http://schemas.microsoft.com/office/drawing/2014/chart" uri="{C3380CC4-5D6E-409C-BE32-E72D297353CC}">
              <c16:uniqueId val="{00000002-C021-44CE-A49F-FDBB1763EB93}"/>
            </c:ext>
          </c:extLst>
        </c:ser>
        <c:dLbls>
          <c:showLegendKey val="0"/>
          <c:showVal val="0"/>
          <c:showCatName val="0"/>
          <c:showSerName val="0"/>
          <c:showPercent val="0"/>
          <c:showBubbleSize val="0"/>
        </c:dLbls>
        <c:gapWidth val="219"/>
        <c:overlap val="-27"/>
        <c:axId val="726361056"/>
        <c:axId val="726358432"/>
      </c:barChart>
      <c:catAx>
        <c:axId val="72636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6358432"/>
        <c:crosses val="autoZero"/>
        <c:auto val="1"/>
        <c:lblAlgn val="ctr"/>
        <c:lblOffset val="100"/>
        <c:noMultiLvlLbl val="0"/>
      </c:catAx>
      <c:valAx>
        <c:axId val="72635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6361056"/>
        <c:crosses val="autoZero"/>
        <c:crossBetween val="between"/>
      </c:valAx>
      <c:spPr>
        <a:noFill/>
        <a:ln>
          <a:noFill/>
        </a:ln>
        <a:effectLst/>
      </c:spPr>
    </c:plotArea>
    <c:legend>
      <c:legendPos val="tr"/>
      <c:layout>
        <c:manualLayout>
          <c:xMode val="edge"/>
          <c:yMode val="edge"/>
          <c:x val="0.80898048796900657"/>
          <c:y val="0.20510509175847072"/>
          <c:w val="0.1060726752517495"/>
          <c:h val="0.28499389745676085"/>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Fire Pits/Chimineas Day-of-Week Profile</a:t>
            </a:r>
          </a:p>
        </c:rich>
      </c:tx>
      <c:overlay val="0"/>
    </c:title>
    <c:autoTitleDeleted val="0"/>
    <c:plotArea>
      <c:layout/>
      <c:lineChart>
        <c:grouping val="standard"/>
        <c:varyColors val="0"/>
        <c:ser>
          <c:idx val="0"/>
          <c:order val="0"/>
          <c:tx>
            <c:strRef>
              <c:f>WEEKLY_fin!$C$2</c:f>
              <c:strCache>
                <c:ptCount val="1"/>
                <c:pt idx="0">
                  <c:v>Fire Pit/Chimenea</c:v>
                </c:pt>
              </c:strCache>
            </c:strRef>
          </c:tx>
          <c:marker>
            <c:symbol val="none"/>
          </c:marker>
          <c:cat>
            <c:strRef>
              <c:f>WEEKLY_fin!$D$1:$J$1</c:f>
              <c:strCache>
                <c:ptCount val="7"/>
                <c:pt idx="0">
                  <c:v>Monday</c:v>
                </c:pt>
                <c:pt idx="1">
                  <c:v>Tuesday</c:v>
                </c:pt>
                <c:pt idx="2">
                  <c:v>Wednesday</c:v>
                </c:pt>
                <c:pt idx="3">
                  <c:v>Thursday</c:v>
                </c:pt>
                <c:pt idx="4">
                  <c:v>Friday</c:v>
                </c:pt>
                <c:pt idx="5">
                  <c:v>Saturday</c:v>
                </c:pt>
                <c:pt idx="6">
                  <c:v>Sunday</c:v>
                </c:pt>
              </c:strCache>
            </c:strRef>
          </c:cat>
          <c:val>
            <c:numRef>
              <c:f>WEEKLY_fin!$D$2:$J$2</c:f>
              <c:numCache>
                <c:formatCode>General</c:formatCode>
                <c:ptCount val="7"/>
                <c:pt idx="0">
                  <c:v>67</c:v>
                </c:pt>
                <c:pt idx="1">
                  <c:v>67</c:v>
                </c:pt>
                <c:pt idx="2">
                  <c:v>67</c:v>
                </c:pt>
                <c:pt idx="3">
                  <c:v>67</c:v>
                </c:pt>
                <c:pt idx="4">
                  <c:v>67</c:v>
                </c:pt>
                <c:pt idx="5">
                  <c:v>331</c:v>
                </c:pt>
                <c:pt idx="6">
                  <c:v>331</c:v>
                </c:pt>
              </c:numCache>
            </c:numRef>
          </c:val>
          <c:smooth val="0"/>
          <c:extLst>
            <c:ext xmlns:c16="http://schemas.microsoft.com/office/drawing/2014/chart" uri="{C3380CC4-5D6E-409C-BE32-E72D297353CC}">
              <c16:uniqueId val="{00000000-DF26-4CC1-B2A0-664C465D2B9C}"/>
            </c:ext>
          </c:extLst>
        </c:ser>
        <c:ser>
          <c:idx val="1"/>
          <c:order val="1"/>
          <c:tx>
            <c:strRef>
              <c:f>WEEKLY_fin!$C$3</c:f>
              <c:strCache>
                <c:ptCount val="1"/>
                <c:pt idx="0">
                  <c:v>Outdoor Hydronic Heater</c:v>
                </c:pt>
              </c:strCache>
            </c:strRef>
          </c:tx>
          <c:marker>
            <c:symbol val="none"/>
          </c:marker>
          <c:cat>
            <c:strRef>
              <c:f>WEEKLY_fin!$D$1:$J$1</c:f>
              <c:strCache>
                <c:ptCount val="7"/>
                <c:pt idx="0">
                  <c:v>Monday</c:v>
                </c:pt>
                <c:pt idx="1">
                  <c:v>Tuesday</c:v>
                </c:pt>
                <c:pt idx="2">
                  <c:v>Wednesday</c:v>
                </c:pt>
                <c:pt idx="3">
                  <c:v>Thursday</c:v>
                </c:pt>
                <c:pt idx="4">
                  <c:v>Friday</c:v>
                </c:pt>
                <c:pt idx="5">
                  <c:v>Saturday</c:v>
                </c:pt>
                <c:pt idx="6">
                  <c:v>Sunday</c:v>
                </c:pt>
              </c:strCache>
            </c:strRef>
          </c:cat>
          <c:val>
            <c:numRef>
              <c:f>WEEKLY_fin!$D$3:$J$3</c:f>
              <c:numCache>
                <c:formatCode>General</c:formatCode>
                <c:ptCount val="7"/>
                <c:pt idx="0">
                  <c:v>143</c:v>
                </c:pt>
                <c:pt idx="1">
                  <c:v>143</c:v>
                </c:pt>
                <c:pt idx="2">
                  <c:v>143</c:v>
                </c:pt>
                <c:pt idx="3">
                  <c:v>143</c:v>
                </c:pt>
                <c:pt idx="4">
                  <c:v>143</c:v>
                </c:pt>
                <c:pt idx="5">
                  <c:v>143</c:v>
                </c:pt>
                <c:pt idx="6">
                  <c:v>143</c:v>
                </c:pt>
              </c:numCache>
            </c:numRef>
          </c:val>
          <c:smooth val="0"/>
          <c:extLst>
            <c:ext xmlns:c16="http://schemas.microsoft.com/office/drawing/2014/chart" uri="{C3380CC4-5D6E-409C-BE32-E72D297353CC}">
              <c16:uniqueId val="{00000001-DF26-4CC1-B2A0-664C465D2B9C}"/>
            </c:ext>
          </c:extLst>
        </c:ser>
        <c:dLbls>
          <c:showLegendKey val="0"/>
          <c:showVal val="0"/>
          <c:showCatName val="0"/>
          <c:showSerName val="0"/>
          <c:showPercent val="0"/>
          <c:showBubbleSize val="0"/>
        </c:dLbls>
        <c:smooth val="0"/>
        <c:axId val="437843728"/>
        <c:axId val="438329168"/>
      </c:lineChart>
      <c:catAx>
        <c:axId val="437843728"/>
        <c:scaling>
          <c:orientation val="minMax"/>
        </c:scaling>
        <c:delete val="0"/>
        <c:axPos val="b"/>
        <c:numFmt formatCode="General" sourceLinked="0"/>
        <c:majorTickMark val="out"/>
        <c:minorTickMark val="none"/>
        <c:tickLblPos val="nextTo"/>
        <c:txPr>
          <a:bodyPr/>
          <a:lstStyle/>
          <a:p>
            <a:pPr>
              <a:defRPr sz="1200">
                <a:latin typeface="Times New Roman" pitchFamily="18" charset="0"/>
                <a:cs typeface="Times New Roman" pitchFamily="18" charset="0"/>
              </a:defRPr>
            </a:pPr>
            <a:endParaRPr lang="en-US"/>
          </a:p>
        </c:txPr>
        <c:crossAx val="438329168"/>
        <c:crosses val="autoZero"/>
        <c:auto val="1"/>
        <c:lblAlgn val="ctr"/>
        <c:lblOffset val="100"/>
        <c:noMultiLvlLbl val="0"/>
      </c:catAx>
      <c:valAx>
        <c:axId val="438329168"/>
        <c:scaling>
          <c:orientation val="minMax"/>
        </c:scaling>
        <c:delete val="0"/>
        <c:axPos val="l"/>
        <c:majorGridlines/>
        <c:numFmt formatCode="General" sourceLinked="1"/>
        <c:majorTickMark val="out"/>
        <c:minorTickMark val="none"/>
        <c:tickLblPos val="nextTo"/>
        <c:txPr>
          <a:bodyPr/>
          <a:lstStyle/>
          <a:p>
            <a:pPr>
              <a:defRPr>
                <a:latin typeface="Times New Roman" pitchFamily="18" charset="0"/>
                <a:cs typeface="Times New Roman" pitchFamily="18" charset="0"/>
              </a:defRPr>
            </a:pPr>
            <a:endParaRPr lang="en-US"/>
          </a:p>
        </c:txPr>
        <c:crossAx val="437843728"/>
        <c:crosses val="autoZero"/>
        <c:crossBetween val="between"/>
      </c:valAx>
    </c:plotArea>
    <c:legend>
      <c:legendPos val="r"/>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itchFamily="18" charset="0"/>
                <a:cs typeface="Times New Roman" pitchFamily="18" charset="0"/>
              </a:defRPr>
            </a:pPr>
            <a:r>
              <a:rPr lang="en-US" sz="1400" dirty="0">
                <a:latin typeface="Times New Roman" pitchFamily="18" charset="0"/>
                <a:cs typeface="Times New Roman" pitchFamily="18" charset="0"/>
              </a:rPr>
              <a:t>Monthly Temporal Activity for Outdoor</a:t>
            </a:r>
            <a:r>
              <a:rPr lang="en-US" sz="1400" baseline="0" dirty="0">
                <a:latin typeface="Times New Roman" pitchFamily="18" charset="0"/>
                <a:cs typeface="Times New Roman" pitchFamily="18" charset="0"/>
              </a:rPr>
              <a:t> Hydronic Heater</a:t>
            </a:r>
            <a:r>
              <a:rPr lang="en-US" sz="1400" dirty="0">
                <a:latin typeface="Times New Roman" pitchFamily="18" charset="0"/>
                <a:cs typeface="Times New Roman" pitchFamily="18" charset="0"/>
              </a:rPr>
              <a:t> &amp; Recreational Residential</a:t>
            </a:r>
            <a:r>
              <a:rPr lang="en-US" sz="1400" baseline="0" dirty="0">
                <a:latin typeface="Times New Roman" pitchFamily="18" charset="0"/>
                <a:cs typeface="Times New Roman" pitchFamily="18" charset="0"/>
              </a:rPr>
              <a:t> Wood Combustion</a:t>
            </a:r>
            <a:endParaRPr lang="en-US" sz="1400" dirty="0">
              <a:latin typeface="Times New Roman" pitchFamily="18" charset="0"/>
              <a:cs typeface="Times New Roman" pitchFamily="18" charset="0"/>
            </a:endParaRPr>
          </a:p>
        </c:rich>
      </c:tx>
      <c:layout>
        <c:manualLayout>
          <c:xMode val="edge"/>
          <c:yMode val="edge"/>
          <c:x val="0.10068694679418864"/>
          <c:y val="2.618964009719332E-2"/>
        </c:manualLayout>
      </c:layout>
      <c:overlay val="0"/>
    </c:title>
    <c:autoTitleDeleted val="0"/>
    <c:plotArea>
      <c:layout/>
      <c:lineChart>
        <c:grouping val="standard"/>
        <c:varyColors val="0"/>
        <c:ser>
          <c:idx val="0"/>
          <c:order val="0"/>
          <c:tx>
            <c:strRef>
              <c:f>MONTHLY_TAF!$C$2</c:f>
              <c:strCache>
                <c:ptCount val="1"/>
                <c:pt idx="0">
                  <c:v>Fire Pit/Chimenea</c:v>
                </c:pt>
              </c:strCache>
            </c:strRef>
          </c:tx>
          <c:cat>
            <c:strRef>
              <c:f>MONTHLY_TAF!$R$1:$AC$1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MONTHLY_TAF!$R$2:$AC$2</c:f>
              <c:numCache>
                <c:formatCode>0</c:formatCode>
                <c:ptCount val="12"/>
                <c:pt idx="0">
                  <c:v>7936678.4451838797</c:v>
                </c:pt>
                <c:pt idx="1">
                  <c:v>5152428.90052523</c:v>
                </c:pt>
                <c:pt idx="2">
                  <c:v>9708943.6720189191</c:v>
                </c:pt>
                <c:pt idx="3">
                  <c:v>31990446.989975099</c:v>
                </c:pt>
                <c:pt idx="4">
                  <c:v>71197717.749437004</c:v>
                </c:pt>
                <c:pt idx="5">
                  <c:v>80883570.653461203</c:v>
                </c:pt>
                <c:pt idx="6">
                  <c:v>89576338.122281998</c:v>
                </c:pt>
                <c:pt idx="7">
                  <c:v>79780274.337671503</c:v>
                </c:pt>
                <c:pt idx="8">
                  <c:v>92111652.727384403</c:v>
                </c:pt>
                <c:pt idx="9">
                  <c:v>64636125.643677004</c:v>
                </c:pt>
                <c:pt idx="10">
                  <c:v>44774482.562568903</c:v>
                </c:pt>
                <c:pt idx="11">
                  <c:v>18558839.307048801</c:v>
                </c:pt>
              </c:numCache>
            </c:numRef>
          </c:val>
          <c:smooth val="0"/>
          <c:extLst>
            <c:ext xmlns:c16="http://schemas.microsoft.com/office/drawing/2014/chart" uri="{C3380CC4-5D6E-409C-BE32-E72D297353CC}">
              <c16:uniqueId val="{00000000-FEE6-4132-8A55-96288CDC7E01}"/>
            </c:ext>
          </c:extLst>
        </c:ser>
        <c:ser>
          <c:idx val="1"/>
          <c:order val="1"/>
          <c:tx>
            <c:strRef>
              <c:f>MONTHLY_TAF!$C$3</c:f>
              <c:strCache>
                <c:ptCount val="1"/>
                <c:pt idx="0">
                  <c:v>Outdoor Hydronic Heater</c:v>
                </c:pt>
              </c:strCache>
            </c:strRef>
          </c:tx>
          <c:cat>
            <c:strRef>
              <c:f>MONTHLY_TAF!$R$1:$AC$1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MONTHLY_TAF!$R$3:$AC$3</c:f>
              <c:numCache>
                <c:formatCode>0</c:formatCode>
                <c:ptCount val="12"/>
                <c:pt idx="0">
                  <c:v>32147309.9922942</c:v>
                </c:pt>
                <c:pt idx="1">
                  <c:v>30090132.199106999</c:v>
                </c:pt>
                <c:pt idx="2">
                  <c:v>32185984.688278299</c:v>
                </c:pt>
                <c:pt idx="3">
                  <c:v>26867334.234367602</c:v>
                </c:pt>
                <c:pt idx="4">
                  <c:v>5173753.3936640397</c:v>
                </c:pt>
                <c:pt idx="5">
                  <c:v>2934499.5369386398</c:v>
                </c:pt>
                <c:pt idx="6">
                  <c:v>1785749.10258623</c:v>
                </c:pt>
                <c:pt idx="7">
                  <c:v>2137746.78429288</c:v>
                </c:pt>
                <c:pt idx="8">
                  <c:v>3903894.33519055</c:v>
                </c:pt>
                <c:pt idx="9">
                  <c:v>26780359.737251598</c:v>
                </c:pt>
                <c:pt idx="10">
                  <c:v>30633269.393517599</c:v>
                </c:pt>
                <c:pt idx="11">
                  <c:v>31655667.529834401</c:v>
                </c:pt>
              </c:numCache>
            </c:numRef>
          </c:val>
          <c:smooth val="0"/>
          <c:extLst>
            <c:ext xmlns:c16="http://schemas.microsoft.com/office/drawing/2014/chart" uri="{C3380CC4-5D6E-409C-BE32-E72D297353CC}">
              <c16:uniqueId val="{00000001-FEE6-4132-8A55-96288CDC7E01}"/>
            </c:ext>
          </c:extLst>
        </c:ser>
        <c:dLbls>
          <c:showLegendKey val="0"/>
          <c:showVal val="0"/>
          <c:showCatName val="0"/>
          <c:showSerName val="0"/>
          <c:showPercent val="0"/>
          <c:showBubbleSize val="0"/>
        </c:dLbls>
        <c:marker val="1"/>
        <c:smooth val="0"/>
        <c:axId val="438329952"/>
        <c:axId val="438330344"/>
      </c:lineChart>
      <c:catAx>
        <c:axId val="438329952"/>
        <c:scaling>
          <c:orientation val="minMax"/>
        </c:scaling>
        <c:delete val="0"/>
        <c:axPos val="b"/>
        <c:majorGridlines/>
        <c:numFmt formatCode="General" sourceLinked="0"/>
        <c:majorTickMark val="out"/>
        <c:minorTickMark val="none"/>
        <c:tickLblPos val="nextTo"/>
        <c:crossAx val="438330344"/>
        <c:crosses val="autoZero"/>
        <c:auto val="1"/>
        <c:lblAlgn val="ctr"/>
        <c:lblOffset val="100"/>
        <c:noMultiLvlLbl val="0"/>
      </c:catAx>
      <c:valAx>
        <c:axId val="438330344"/>
        <c:scaling>
          <c:orientation val="minMax"/>
        </c:scaling>
        <c:delete val="0"/>
        <c:axPos val="l"/>
        <c:majorGridlines/>
        <c:numFmt formatCode="0" sourceLinked="1"/>
        <c:majorTickMark val="out"/>
        <c:minorTickMark val="none"/>
        <c:tickLblPos val="nextTo"/>
        <c:crossAx val="438329952"/>
        <c:crosses val="autoZero"/>
        <c:crossBetween val="between"/>
        <c:dispUnits>
          <c:builtInUnit val="millions"/>
          <c:dispUnitsLbl/>
        </c:dispUnits>
      </c:valAx>
    </c:plotArea>
    <c:legend>
      <c:legendPos val="r"/>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Outdoor Hydronic Heather Heat Load (BTU/</a:t>
            </a:r>
            <a:r>
              <a:rPr lang="en-US" sz="1200" dirty="0" err="1"/>
              <a:t>hr</a:t>
            </a:r>
            <a:r>
              <a:rPr lang="en-US" sz="1200" dirty="0"/>
              <a:t>)</a:t>
            </a:r>
          </a:p>
        </c:rich>
      </c:tx>
      <c:overlay val="0"/>
    </c:title>
    <c:autoTitleDeleted val="0"/>
    <c:plotArea>
      <c:layout/>
      <c:lineChart>
        <c:grouping val="standard"/>
        <c:varyColors val="0"/>
        <c:ser>
          <c:idx val="0"/>
          <c:order val="0"/>
          <c:tx>
            <c:strRef>
              <c:f>diurnal!$D$19</c:f>
              <c:strCache>
                <c:ptCount val="1"/>
                <c:pt idx="0">
                  <c:v>Heat Load (BTU/hr)</c:v>
                </c:pt>
              </c:strCache>
            </c:strRef>
          </c:tx>
          <c:marker>
            <c:symbol val="none"/>
          </c:marker>
          <c:cat>
            <c:strRef>
              <c:f>diurnal!$B$20:$B$44</c:f>
              <c:strCache>
                <c:ptCount val="25"/>
                <c:pt idx="0">
                  <c:v>12am</c:v>
                </c:pt>
                <c:pt idx="1">
                  <c:v>1am</c:v>
                </c:pt>
                <c:pt idx="2">
                  <c:v>2am</c:v>
                </c:pt>
                <c:pt idx="3">
                  <c:v>3am</c:v>
                </c:pt>
                <c:pt idx="4">
                  <c:v>4am</c:v>
                </c:pt>
                <c:pt idx="5">
                  <c:v>5am</c:v>
                </c:pt>
                <c:pt idx="6">
                  <c:v>6am</c:v>
                </c:pt>
                <c:pt idx="7">
                  <c:v>7am</c:v>
                </c:pt>
                <c:pt idx="8">
                  <c:v>8am</c:v>
                </c:pt>
                <c:pt idx="9">
                  <c:v>9am</c:v>
                </c:pt>
                <c:pt idx="10">
                  <c:v>10am</c:v>
                </c:pt>
                <c:pt idx="11">
                  <c:v>11am</c:v>
                </c:pt>
                <c:pt idx="12">
                  <c:v>12pm</c:v>
                </c:pt>
                <c:pt idx="13">
                  <c:v>1pm</c:v>
                </c:pt>
                <c:pt idx="14">
                  <c:v>2pm</c:v>
                </c:pt>
                <c:pt idx="15">
                  <c:v>3pm</c:v>
                </c:pt>
                <c:pt idx="16">
                  <c:v>4pm</c:v>
                </c:pt>
                <c:pt idx="17">
                  <c:v>5pm</c:v>
                </c:pt>
                <c:pt idx="18">
                  <c:v>6pm</c:v>
                </c:pt>
                <c:pt idx="19">
                  <c:v>7pm</c:v>
                </c:pt>
                <c:pt idx="20">
                  <c:v>8pm</c:v>
                </c:pt>
                <c:pt idx="21">
                  <c:v>9pm</c:v>
                </c:pt>
                <c:pt idx="22">
                  <c:v>10pm</c:v>
                </c:pt>
                <c:pt idx="23">
                  <c:v>11pm</c:v>
                </c:pt>
                <c:pt idx="24">
                  <c:v>12am</c:v>
                </c:pt>
              </c:strCache>
            </c:strRef>
          </c:cat>
          <c:val>
            <c:numRef>
              <c:f>diurnal!$D$20:$D$44</c:f>
              <c:numCache>
                <c:formatCode>General</c:formatCode>
                <c:ptCount val="25"/>
                <c:pt idx="0">
                  <c:v>34000</c:v>
                </c:pt>
                <c:pt idx="1">
                  <c:v>35000</c:v>
                </c:pt>
                <c:pt idx="2">
                  <c:v>36000</c:v>
                </c:pt>
                <c:pt idx="3">
                  <c:v>37500</c:v>
                </c:pt>
                <c:pt idx="4">
                  <c:v>39000</c:v>
                </c:pt>
                <c:pt idx="5">
                  <c:v>39000</c:v>
                </c:pt>
                <c:pt idx="6">
                  <c:v>37500</c:v>
                </c:pt>
                <c:pt idx="7">
                  <c:v>35000</c:v>
                </c:pt>
                <c:pt idx="8">
                  <c:v>33000</c:v>
                </c:pt>
                <c:pt idx="9">
                  <c:v>30000</c:v>
                </c:pt>
                <c:pt idx="10">
                  <c:v>27000</c:v>
                </c:pt>
                <c:pt idx="11">
                  <c:v>25000</c:v>
                </c:pt>
                <c:pt idx="12">
                  <c:v>23000</c:v>
                </c:pt>
                <c:pt idx="13">
                  <c:v>22500</c:v>
                </c:pt>
                <c:pt idx="14">
                  <c:v>23000</c:v>
                </c:pt>
                <c:pt idx="15">
                  <c:v>25000</c:v>
                </c:pt>
                <c:pt idx="16">
                  <c:v>26500</c:v>
                </c:pt>
                <c:pt idx="17">
                  <c:v>29000</c:v>
                </c:pt>
                <c:pt idx="18">
                  <c:v>31000</c:v>
                </c:pt>
                <c:pt idx="19">
                  <c:v>33000</c:v>
                </c:pt>
                <c:pt idx="20">
                  <c:v>34000</c:v>
                </c:pt>
                <c:pt idx="21">
                  <c:v>34000</c:v>
                </c:pt>
                <c:pt idx="22">
                  <c:v>33000</c:v>
                </c:pt>
                <c:pt idx="23">
                  <c:v>32500</c:v>
                </c:pt>
                <c:pt idx="24">
                  <c:v>34000</c:v>
                </c:pt>
              </c:numCache>
            </c:numRef>
          </c:val>
          <c:smooth val="0"/>
          <c:extLst>
            <c:ext xmlns:c16="http://schemas.microsoft.com/office/drawing/2014/chart" uri="{C3380CC4-5D6E-409C-BE32-E72D297353CC}">
              <c16:uniqueId val="{00000000-3673-4BB8-AD11-4DC20B518E02}"/>
            </c:ext>
          </c:extLst>
        </c:ser>
        <c:dLbls>
          <c:showLegendKey val="0"/>
          <c:showVal val="0"/>
          <c:showCatName val="0"/>
          <c:showSerName val="0"/>
          <c:showPercent val="0"/>
          <c:showBubbleSize val="0"/>
        </c:dLbls>
        <c:smooth val="0"/>
        <c:axId val="344319832"/>
        <c:axId val="344320224"/>
      </c:lineChart>
      <c:catAx>
        <c:axId val="344319832"/>
        <c:scaling>
          <c:orientation val="minMax"/>
        </c:scaling>
        <c:delete val="0"/>
        <c:axPos val="b"/>
        <c:numFmt formatCode="General" sourceLinked="0"/>
        <c:majorTickMark val="out"/>
        <c:minorTickMark val="none"/>
        <c:tickLblPos val="nextTo"/>
        <c:spPr>
          <a:ln>
            <a:solidFill>
              <a:schemeClr val="tx1"/>
            </a:solidFill>
          </a:ln>
        </c:spPr>
        <c:crossAx val="344320224"/>
        <c:crosses val="autoZero"/>
        <c:auto val="1"/>
        <c:lblAlgn val="ctr"/>
        <c:lblOffset val="100"/>
        <c:noMultiLvlLbl val="0"/>
      </c:catAx>
      <c:valAx>
        <c:axId val="344320224"/>
        <c:scaling>
          <c:orientation val="minMax"/>
        </c:scaling>
        <c:delete val="0"/>
        <c:axPos val="l"/>
        <c:majorGridlines/>
        <c:numFmt formatCode="#,##0" sourceLinked="0"/>
        <c:majorTickMark val="out"/>
        <c:minorTickMark val="none"/>
        <c:tickLblPos val="nextTo"/>
        <c:txPr>
          <a:bodyPr/>
          <a:lstStyle/>
          <a:p>
            <a:pPr>
              <a:defRPr>
                <a:latin typeface="Times New Roman" pitchFamily="18" charset="0"/>
                <a:cs typeface="Times New Roman" pitchFamily="18" charset="0"/>
              </a:defRPr>
            </a:pPr>
            <a:endParaRPr lang="en-US"/>
          </a:p>
        </c:txPr>
        <c:crossAx val="344319832"/>
        <c:crosses val="autoZero"/>
        <c:crossBetween val="between"/>
      </c:valAx>
    </c:plotArea>
    <c:plotVisOnly val="1"/>
    <c:dispBlanksAs val="gap"/>
    <c:showDLblsOverMax val="0"/>
  </c:chart>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Diurnal Airport</a:t>
            </a:r>
            <a:r>
              <a:rPr lang="en-US" baseline="0" dirty="0"/>
              <a:t> </a:t>
            </a:r>
            <a:r>
              <a:rPr lang="en-US" dirty="0"/>
              <a:t>Profile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'airport temporal'!$A$2:$X$2</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xVal>
          <c:yVal>
            <c:numRef>
              <c:f>'airport temporal'!$A$3:$X$3</c:f>
              <c:numCache>
                <c:formatCode>General</c:formatCode>
                <c:ptCount val="24"/>
                <c:pt idx="0">
                  <c:v>4.9062846460767333E-3</c:v>
                </c:pt>
                <c:pt idx="1">
                  <c:v>1.6840298680934906E-3</c:v>
                </c:pt>
                <c:pt idx="2">
                  <c:v>5.6241043782549478E-4</c:v>
                </c:pt>
                <c:pt idx="3">
                  <c:v>3.7596104258548729E-4</c:v>
                </c:pt>
                <c:pt idx="4">
                  <c:v>9.0419953077946146E-4</c:v>
                </c:pt>
                <c:pt idx="5">
                  <c:v>8.0458586172122235E-3</c:v>
                </c:pt>
                <c:pt idx="6">
                  <c:v>3.3847559698256813E-2</c:v>
                </c:pt>
                <c:pt idx="7">
                  <c:v>4.9378188830992216E-2</c:v>
                </c:pt>
                <c:pt idx="8">
                  <c:v>6.1657680580658673E-2</c:v>
                </c:pt>
                <c:pt idx="9">
                  <c:v>6.2109849942687166E-2</c:v>
                </c:pt>
                <c:pt idx="10">
                  <c:v>6.3812531709968534E-2</c:v>
                </c:pt>
                <c:pt idx="11">
                  <c:v>6.3036737977702623E-2</c:v>
                </c:pt>
                <c:pt idx="12">
                  <c:v>6.1183936260614358E-2</c:v>
                </c:pt>
                <c:pt idx="13">
                  <c:v>6.3396204616901819E-2</c:v>
                </c:pt>
                <c:pt idx="14">
                  <c:v>6.2402364615398533E-2</c:v>
                </c:pt>
                <c:pt idx="15">
                  <c:v>6.2101498346035879E-2</c:v>
                </c:pt>
                <c:pt idx="16">
                  <c:v>6.4550116887554798E-2</c:v>
                </c:pt>
                <c:pt idx="17">
                  <c:v>6.5184490249858895E-2</c:v>
                </c:pt>
                <c:pt idx="18">
                  <c:v>6.4725778803786896E-2</c:v>
                </c:pt>
                <c:pt idx="19">
                  <c:v>6.2192391556257401E-2</c:v>
                </c:pt>
                <c:pt idx="20">
                  <c:v>5.330851981172717E-2</c:v>
                </c:pt>
                <c:pt idx="21">
                  <c:v>4.4071097142292417E-2</c:v>
                </c:pt>
                <c:pt idx="22">
                  <c:v>2.8240158513304442E-2</c:v>
                </c:pt>
                <c:pt idx="23">
                  <c:v>1.8322150313428463E-2</c:v>
                </c:pt>
              </c:numCache>
            </c:numRef>
          </c:yVal>
          <c:smooth val="1"/>
          <c:extLst>
            <c:ext xmlns:c16="http://schemas.microsoft.com/office/drawing/2014/chart" uri="{C3380CC4-5D6E-409C-BE32-E72D297353CC}">
              <c16:uniqueId val="{00000000-D366-452C-ACC6-B46F64B283D5}"/>
            </c:ext>
          </c:extLst>
        </c:ser>
        <c:dLbls>
          <c:showLegendKey val="0"/>
          <c:showVal val="0"/>
          <c:showCatName val="0"/>
          <c:showSerName val="0"/>
          <c:showPercent val="0"/>
          <c:showBubbleSize val="0"/>
        </c:dLbls>
        <c:axId val="196199184"/>
        <c:axId val="197796936"/>
      </c:scatterChart>
      <c:valAx>
        <c:axId val="196199184"/>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Hour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796936"/>
        <c:crosses val="autoZero"/>
        <c:crossBetween val="midCat"/>
      </c:valAx>
      <c:valAx>
        <c:axId val="197796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99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Weekly Airport Profile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cat>
            <c:strRef>
              <c:f>'airport temporal'!$A$6:$G$6</c:f>
              <c:strCache>
                <c:ptCount val="7"/>
                <c:pt idx="0">
                  <c:v>Monday</c:v>
                </c:pt>
                <c:pt idx="1">
                  <c:v>Tuesday</c:v>
                </c:pt>
                <c:pt idx="2">
                  <c:v>Wednesday</c:v>
                </c:pt>
                <c:pt idx="3">
                  <c:v>Thursday</c:v>
                </c:pt>
                <c:pt idx="4">
                  <c:v>Friday</c:v>
                </c:pt>
                <c:pt idx="5">
                  <c:v>Saturday</c:v>
                </c:pt>
                <c:pt idx="6">
                  <c:v>Sunday</c:v>
                </c:pt>
              </c:strCache>
            </c:strRef>
          </c:cat>
          <c:val>
            <c:numRef>
              <c:f>'airport temporal'!$A$7:$G$7</c:f>
              <c:numCache>
                <c:formatCode>General</c:formatCode>
                <c:ptCount val="7"/>
                <c:pt idx="0">
                  <c:v>0.14147823817067418</c:v>
                </c:pt>
                <c:pt idx="1">
                  <c:v>0.14866518561513486</c:v>
                </c:pt>
                <c:pt idx="2">
                  <c:v>0.15411371849673983</c:v>
                </c:pt>
                <c:pt idx="3">
                  <c:v>0.15352857108485138</c:v>
                </c:pt>
                <c:pt idx="4">
                  <c:v>0.15338920613200957</c:v>
                </c:pt>
                <c:pt idx="5">
                  <c:v>0.12702214697714878</c:v>
                </c:pt>
                <c:pt idx="6">
                  <c:v>0.12180293352344142</c:v>
                </c:pt>
              </c:numCache>
            </c:numRef>
          </c:val>
          <c:smooth val="1"/>
          <c:extLst>
            <c:ext xmlns:c16="http://schemas.microsoft.com/office/drawing/2014/chart" uri="{C3380CC4-5D6E-409C-BE32-E72D297353CC}">
              <c16:uniqueId val="{00000000-3EB8-4F9C-87A5-8B09843041C6}"/>
            </c:ext>
          </c:extLst>
        </c:ser>
        <c:dLbls>
          <c:showLegendKey val="0"/>
          <c:showVal val="0"/>
          <c:showCatName val="0"/>
          <c:showSerName val="0"/>
          <c:showPercent val="0"/>
          <c:showBubbleSize val="0"/>
        </c:dLbls>
        <c:marker val="1"/>
        <c:smooth val="0"/>
        <c:axId val="196199968"/>
        <c:axId val="197796544"/>
      </c:lineChart>
      <c:catAx>
        <c:axId val="196199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796544"/>
        <c:crosses val="autoZero"/>
        <c:auto val="1"/>
        <c:lblAlgn val="ctr"/>
        <c:lblOffset val="100"/>
        <c:tickMarkSkip val="1"/>
        <c:noMultiLvlLbl val="0"/>
      </c:catAx>
      <c:valAx>
        <c:axId val="19779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99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Airport</a:t>
            </a:r>
            <a:r>
              <a:rPr lang="en-US" baseline="0"/>
              <a:t> Profile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'airport temporal'!$A$10:$L$10</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'airport temporal'!$A$11:$L$11</c:f>
              <c:numCache>
                <c:formatCode>General</c:formatCode>
                <c:ptCount val="12"/>
                <c:pt idx="0">
                  <c:v>7.3346045716943822E-2</c:v>
                </c:pt>
                <c:pt idx="1">
                  <c:v>7.0904116227307704E-2</c:v>
                </c:pt>
                <c:pt idx="2">
                  <c:v>8.5181910558088117E-2</c:v>
                </c:pt>
                <c:pt idx="3">
                  <c:v>8.5402968038231941E-2</c:v>
                </c:pt>
                <c:pt idx="4">
                  <c:v>8.9158285256521988E-2</c:v>
                </c:pt>
                <c:pt idx="5">
                  <c:v>8.8111798742499303E-2</c:v>
                </c:pt>
                <c:pt idx="6">
                  <c:v>9.2130087712464545E-2</c:v>
                </c:pt>
                <c:pt idx="7">
                  <c:v>9.0415995517752284E-2</c:v>
                </c:pt>
                <c:pt idx="8">
                  <c:v>8.5494776413759313E-2</c:v>
                </c:pt>
                <c:pt idx="9">
                  <c:v>8.9552682430758535E-2</c:v>
                </c:pt>
                <c:pt idx="10">
                  <c:v>7.6555187735432767E-2</c:v>
                </c:pt>
                <c:pt idx="11">
                  <c:v>7.3746145650239667E-2</c:v>
                </c:pt>
              </c:numCache>
            </c:numRef>
          </c:val>
          <c:smooth val="0"/>
          <c:extLst>
            <c:ext xmlns:c16="http://schemas.microsoft.com/office/drawing/2014/chart" uri="{C3380CC4-5D6E-409C-BE32-E72D297353CC}">
              <c16:uniqueId val="{00000000-34BA-47FF-B1C2-ADA6C9A95E65}"/>
            </c:ext>
          </c:extLst>
        </c:ser>
        <c:dLbls>
          <c:showLegendKey val="0"/>
          <c:showVal val="0"/>
          <c:showCatName val="0"/>
          <c:showSerName val="0"/>
          <c:showPercent val="0"/>
          <c:showBubbleSize val="0"/>
        </c:dLbls>
        <c:marker val="1"/>
        <c:smooth val="0"/>
        <c:axId val="197799288"/>
        <c:axId val="197799680"/>
      </c:lineChart>
      <c:catAx>
        <c:axId val="19779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799680"/>
        <c:crosses val="autoZero"/>
        <c:auto val="1"/>
        <c:lblAlgn val="ctr"/>
        <c:lblOffset val="100"/>
        <c:noMultiLvlLbl val="0"/>
      </c:catAx>
      <c:valAx>
        <c:axId val="19779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799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Onroad NOx Trend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Sector_totals_11_14_16!$A$20:$B$20</c:f>
              <c:strCache>
                <c:ptCount val="2"/>
                <c:pt idx="0">
                  <c:v>onroad</c:v>
                </c:pt>
                <c:pt idx="1">
                  <c:v>NOx</c:v>
                </c:pt>
              </c:strCache>
            </c:strRef>
          </c:tx>
          <c:spPr>
            <a:solidFill>
              <a:schemeClr val="accent1"/>
            </a:solidFill>
            <a:ln>
              <a:noFill/>
            </a:ln>
            <a:effectLst/>
          </c:spPr>
          <c:invertIfNegative val="0"/>
          <c:val>
            <c:numRef>
              <c:f>Sector_totals_11_14_16!$C$20:$E$20</c:f>
              <c:numCache>
                <c:formatCode>#,##0</c:formatCode>
                <c:ptCount val="3"/>
                <c:pt idx="0">
                  <c:v>5707938.9755705688</c:v>
                </c:pt>
                <c:pt idx="1">
                  <c:v>4622760.3021772802</c:v>
                </c:pt>
                <c:pt idx="2">
                  <c:v>3859478.3818731699</c:v>
                </c:pt>
              </c:numCache>
            </c:numRef>
          </c:val>
          <c:extLst>
            <c:ext xmlns:c16="http://schemas.microsoft.com/office/drawing/2014/chart" uri="{C3380CC4-5D6E-409C-BE32-E72D297353CC}">
              <c16:uniqueId val="{00000000-1AFC-4504-9603-7F21C709465B}"/>
            </c:ext>
          </c:extLst>
        </c:ser>
        <c:dLbls>
          <c:showLegendKey val="0"/>
          <c:showVal val="0"/>
          <c:showCatName val="0"/>
          <c:showSerName val="0"/>
          <c:showPercent val="0"/>
          <c:showBubbleSize val="0"/>
        </c:dLbls>
        <c:gapWidth val="219"/>
        <c:overlap val="-27"/>
        <c:axId val="473709784"/>
        <c:axId val="469083840"/>
      </c:barChart>
      <c:catAx>
        <c:axId val="473709784"/>
        <c:scaling>
          <c:orientation val="minMax"/>
        </c:scaling>
        <c:delete val="1"/>
        <c:axPos val="b"/>
        <c:numFmt formatCode="General" sourceLinked="1"/>
        <c:majorTickMark val="none"/>
        <c:minorTickMark val="none"/>
        <c:tickLblPos val="nextTo"/>
        <c:crossAx val="469083840"/>
        <c:crosses val="autoZero"/>
        <c:auto val="1"/>
        <c:lblAlgn val="ctr"/>
        <c:lblOffset val="100"/>
        <c:noMultiLvlLbl val="0"/>
      </c:catAx>
      <c:valAx>
        <c:axId val="469083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3709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Onroad CAP Emissions in 2011,</a:t>
            </a:r>
            <a:r>
              <a:rPr lang="en-US" baseline="0"/>
              <a:t> 2014, and 2016</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National!$B$2</c:f>
              <c:strCache>
                <c:ptCount val="1"/>
                <c:pt idx="0">
                  <c:v>2011el</c:v>
                </c:pt>
              </c:strCache>
            </c:strRef>
          </c:tx>
          <c:spPr>
            <a:solidFill>
              <a:schemeClr val="accent1"/>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National!$B$3:$B$8</c:f>
              <c:numCache>
                <c:formatCode>#,##0</c:formatCode>
                <c:ptCount val="6"/>
                <c:pt idx="0">
                  <c:v>120859.29038931611</c:v>
                </c:pt>
                <c:pt idx="1">
                  <c:v>5707938.9755742215</c:v>
                </c:pt>
                <c:pt idx="2">
                  <c:v>336423.0543101973</c:v>
                </c:pt>
                <c:pt idx="3">
                  <c:v>188925.22500402838</c:v>
                </c:pt>
                <c:pt idx="4">
                  <c:v>28194.846053385405</c:v>
                </c:pt>
                <c:pt idx="5">
                  <c:v>2713180.806335527</c:v>
                </c:pt>
              </c:numCache>
            </c:numRef>
          </c:val>
          <c:extLst>
            <c:ext xmlns:c16="http://schemas.microsoft.com/office/drawing/2014/chart" uri="{C3380CC4-5D6E-409C-BE32-E72D297353CC}">
              <c16:uniqueId val="{00000000-460C-4822-BD59-B7250D651898}"/>
            </c:ext>
          </c:extLst>
        </c:ser>
        <c:ser>
          <c:idx val="1"/>
          <c:order val="1"/>
          <c:tx>
            <c:strRef>
              <c:f>National!$C$2</c:f>
              <c:strCache>
                <c:ptCount val="1"/>
                <c:pt idx="0">
                  <c:v>2014v2</c:v>
                </c:pt>
              </c:strCache>
            </c:strRef>
          </c:tx>
          <c:spPr>
            <a:solidFill>
              <a:schemeClr val="accent2"/>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National!$C$3:$C$8</c:f>
              <c:numCache>
                <c:formatCode>#,##0</c:formatCode>
                <c:ptCount val="6"/>
                <c:pt idx="0">
                  <c:v>107683.97541312876</c:v>
                </c:pt>
                <c:pt idx="1">
                  <c:v>4835396.3777034869</c:v>
                </c:pt>
                <c:pt idx="2">
                  <c:v>301466.74400763313</c:v>
                </c:pt>
                <c:pt idx="3">
                  <c:v>161732.351500007</c:v>
                </c:pt>
                <c:pt idx="4">
                  <c:v>28093.877034989153</c:v>
                </c:pt>
                <c:pt idx="5">
                  <c:v>2346619.7921624179</c:v>
                </c:pt>
              </c:numCache>
            </c:numRef>
          </c:val>
          <c:extLst>
            <c:ext xmlns:c16="http://schemas.microsoft.com/office/drawing/2014/chart" uri="{C3380CC4-5D6E-409C-BE32-E72D297353CC}">
              <c16:uniqueId val="{00000001-460C-4822-BD59-B7250D651898}"/>
            </c:ext>
          </c:extLst>
        </c:ser>
        <c:ser>
          <c:idx val="2"/>
          <c:order val="2"/>
          <c:tx>
            <c:strRef>
              <c:f>National!$D$2</c:f>
              <c:strCache>
                <c:ptCount val="1"/>
                <c:pt idx="0">
                  <c:v>2016 alpha</c:v>
                </c:pt>
              </c:strCache>
            </c:strRef>
          </c:tx>
          <c:spPr>
            <a:solidFill>
              <a:schemeClr val="accent3"/>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National!$D$3:$D$8</c:f>
              <c:numCache>
                <c:formatCode>#,##0</c:formatCode>
                <c:ptCount val="6"/>
                <c:pt idx="0">
                  <c:v>101229.68258164178</c:v>
                </c:pt>
                <c:pt idx="1">
                  <c:v>4045836.1122598881</c:v>
                </c:pt>
                <c:pt idx="2">
                  <c:v>272854.88249457645</c:v>
                </c:pt>
                <c:pt idx="3">
                  <c:v>130262.64962922967</c:v>
                </c:pt>
                <c:pt idx="4">
                  <c:v>27355.697232459559</c:v>
                </c:pt>
                <c:pt idx="5">
                  <c:v>1961994.5389828149</c:v>
                </c:pt>
              </c:numCache>
            </c:numRef>
          </c:val>
          <c:extLst>
            <c:ext xmlns:c16="http://schemas.microsoft.com/office/drawing/2014/chart" uri="{C3380CC4-5D6E-409C-BE32-E72D297353CC}">
              <c16:uniqueId val="{00000002-460C-4822-BD59-B7250D651898}"/>
            </c:ext>
          </c:extLst>
        </c:ser>
        <c:dLbls>
          <c:showLegendKey val="0"/>
          <c:showVal val="0"/>
          <c:showCatName val="0"/>
          <c:showSerName val="0"/>
          <c:showPercent val="0"/>
          <c:showBubbleSize val="0"/>
        </c:dLbls>
        <c:gapWidth val="219"/>
        <c:overlap val="-27"/>
        <c:axId val="760554872"/>
        <c:axId val="760553888"/>
      </c:barChart>
      <c:catAx>
        <c:axId val="76055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553888"/>
        <c:crosses val="autoZero"/>
        <c:auto val="1"/>
        <c:lblAlgn val="ctr"/>
        <c:lblOffset val="100"/>
        <c:noMultiLvlLbl val="0"/>
      </c:catAx>
      <c:valAx>
        <c:axId val="760553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554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7782BE8E-4388-45F4-AC55-867814BF78B0}" type="datetimeFigureOut">
              <a:rPr lang="en-US" smtClean="0"/>
              <a:pPr/>
              <a:t>7/29/2019</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E768F8DF-0D6B-466A-A773-FCAEDD85D409}" type="datetimeFigureOut">
              <a:rPr lang="en-US" smtClean="0"/>
              <a:pPr/>
              <a:t>7/29/2019</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356977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the NEI is compiled in stages every three years, with steps by the states, locals, and tribes, and steps by EPA.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a:t>
            </a:fld>
            <a:endParaRPr lang="en-US"/>
          </a:p>
        </p:txBody>
      </p:sp>
    </p:spTree>
    <p:extLst>
      <p:ext uri="{BB962C8B-B14F-4D97-AF65-F5344CB8AC3E}">
        <p14:creationId xmlns:p14="http://schemas.microsoft.com/office/powerpoint/2010/main" val="1456657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diagram for on-roadway SMOKE processing.  VMT and Speed are read by </a:t>
            </a:r>
            <a:r>
              <a:rPr lang="en-US" dirty="0" err="1"/>
              <a:t>Smkinven</a:t>
            </a:r>
            <a:r>
              <a:rPr lang="en-US" dirty="0"/>
              <a:t> which produces outputs used by </a:t>
            </a:r>
            <a:r>
              <a:rPr lang="en-US" dirty="0" err="1"/>
              <a:t>grdmat</a:t>
            </a:r>
            <a:r>
              <a:rPr lang="en-US" dirty="0"/>
              <a:t>, </a:t>
            </a:r>
            <a:r>
              <a:rPr lang="en-US" dirty="0" err="1"/>
              <a:t>spcmat</a:t>
            </a:r>
            <a:r>
              <a:rPr lang="en-US" dirty="0"/>
              <a:t>, and temporal plus a speed file used by </a:t>
            </a:r>
            <a:r>
              <a:rPr lang="en-US" dirty="0" err="1"/>
              <a:t>Movemrg</a:t>
            </a:r>
            <a:r>
              <a:rPr lang="en-US" dirty="0"/>
              <a:t>.  </a:t>
            </a:r>
            <a:r>
              <a:rPr lang="en-US" dirty="0" err="1"/>
              <a:t>Movesmrg</a:t>
            </a:r>
            <a:r>
              <a:rPr lang="en-US" dirty="0"/>
              <a:t> reads the speed file, the hourly VMT output from temporal, and the speciation and gridding matrices output by </a:t>
            </a:r>
            <a:r>
              <a:rPr lang="en-US" dirty="0" err="1"/>
              <a:t>Grdmat</a:t>
            </a:r>
            <a:r>
              <a:rPr lang="en-US" dirty="0"/>
              <a:t> and </a:t>
            </a:r>
            <a:r>
              <a:rPr lang="en-US" dirty="0" err="1"/>
              <a:t>Spcmat</a:t>
            </a:r>
            <a:r>
              <a:rPr lang="en-US" dirty="0"/>
              <a:t>, the hourly gridded temperatures from MCIP, and the MOVES emission factor tables to create the AQM-ready emissions for on-roadway processes.  Although most speciation is done by MOVES, </a:t>
            </a:r>
            <a:r>
              <a:rPr lang="en-US" dirty="0" err="1"/>
              <a:t>Spcmat</a:t>
            </a:r>
            <a:r>
              <a:rPr lang="en-US" dirty="0"/>
              <a:t> is still used</a:t>
            </a:r>
            <a:r>
              <a:rPr lang="en-US" baseline="0" dirty="0"/>
              <a:t> to keep track of which EFs are model species vs inventory.</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115</a:t>
            </a:fld>
            <a:endParaRPr lang="en-US"/>
          </a:p>
        </p:txBody>
      </p:sp>
    </p:spTree>
    <p:extLst>
      <p:ext uri="{BB962C8B-B14F-4D97-AF65-F5344CB8AC3E}">
        <p14:creationId xmlns:p14="http://schemas.microsoft.com/office/powerpoint/2010/main" val="9715051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interstates and truck parking spaces is shown.  Note that </a:t>
            </a:r>
            <a:r>
              <a:rPr lang="en-US" dirty="0" err="1"/>
              <a:t>onroad</a:t>
            </a:r>
            <a:r>
              <a:rPr lang="en-US" dirty="0"/>
              <a:t> hoteling does not include idling at ports or bus stops – it’s</a:t>
            </a:r>
            <a:r>
              <a:rPr lang="en-US" baseline="0" dirty="0"/>
              <a:t> really about the requirement to hotel for the long-haul trucks.   Note that some trucks use auxiliary processing units to cut down on idling and MOVES models these plus standard hoteling.</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116</a:t>
            </a:fld>
            <a:endParaRPr lang="en-US"/>
          </a:p>
        </p:txBody>
      </p:sp>
    </p:spTree>
    <p:extLst>
      <p:ext uri="{BB962C8B-B14F-4D97-AF65-F5344CB8AC3E}">
        <p14:creationId xmlns:p14="http://schemas.microsoft.com/office/powerpoint/2010/main" val="6982682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NOx emissions decreased in most counties from 2011 (5.7M tons) to 2014  (4.5M tons). There are moderate increases in some counties in PA, ND, UT, NM, TX, LA and some minor increases in some other counties.  Emissions continue to decrease from 2014 (4.5M tons) to 2016 (4M tons).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117</a:t>
            </a:fld>
            <a:endParaRPr lang="en-US"/>
          </a:p>
        </p:txBody>
      </p:sp>
    </p:spTree>
    <p:extLst>
      <p:ext uri="{BB962C8B-B14F-4D97-AF65-F5344CB8AC3E}">
        <p14:creationId xmlns:p14="http://schemas.microsoft.com/office/powerpoint/2010/main" val="18158196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Coordinating Research Council (CRC) A-100 is one source of data used to improve </a:t>
            </a:r>
            <a:r>
              <a:rPr lang="en-US" dirty="0" err="1"/>
              <a:t>onroad</a:t>
            </a:r>
            <a:r>
              <a:rPr lang="en-US" dirty="0"/>
              <a:t> mobile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119</a:t>
            </a:fld>
            <a:endParaRPr lang="en-US"/>
          </a:p>
        </p:txBody>
      </p:sp>
    </p:spTree>
    <p:extLst>
      <p:ext uri="{BB962C8B-B14F-4D97-AF65-F5344CB8AC3E}">
        <p14:creationId xmlns:p14="http://schemas.microsoft.com/office/powerpoint/2010/main" val="9869132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CRC A-100, road data was collected on more than 18 million road segments over the continental U.S..  These data were classified as urban or rural based on 3600 polygons of urban areas from the U.S. Census.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120</a:t>
            </a:fld>
            <a:endParaRPr lang="en-US"/>
          </a:p>
        </p:txBody>
      </p:sp>
    </p:spTree>
    <p:extLst>
      <p:ext uri="{BB962C8B-B14F-4D97-AF65-F5344CB8AC3E}">
        <p14:creationId xmlns:p14="http://schemas.microsoft.com/office/powerpoint/2010/main" val="28410709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shows which counties used individual county-specific data versus regional averages.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121</a:t>
            </a:fld>
            <a:endParaRPr lang="en-US"/>
          </a:p>
        </p:txBody>
      </p:sp>
    </p:spTree>
    <p:extLst>
      <p:ext uri="{BB962C8B-B14F-4D97-AF65-F5344CB8AC3E}">
        <p14:creationId xmlns:p14="http://schemas.microsoft.com/office/powerpoint/2010/main" val="18818131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Speeds are shown on urban restricted roads in Las Vegas, Atlanta, and Chicago versus the national default. Las Vegas speeds are a bit higher than Atlanta which are a bit higher than Chicago.  Speeds are slowest during AM and PM rush hours.  The same relative relationships exist on unrestricted roads but unrestricted road speeds are slower than restricted road speeds with an average speed around 30mph vs the 60mph on restricted roads.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122</a:t>
            </a:fld>
            <a:endParaRPr lang="en-US"/>
          </a:p>
        </p:txBody>
      </p:sp>
    </p:spTree>
    <p:extLst>
      <p:ext uri="{BB962C8B-B14F-4D97-AF65-F5344CB8AC3E}">
        <p14:creationId xmlns:p14="http://schemas.microsoft.com/office/powerpoint/2010/main" val="23514145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Speeds on urban restricted roads by vehicle type show that heavy duty vehicles actually travel a little faster than medium duty, which travel a bit faster the light duty vehicles. Speeds on urban restricted roads by vehicle type show that heavy duty vehicles actually travel a little faster than light duty, which travel a bit faster the medium duty vehicles.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123</a:t>
            </a:fld>
            <a:endParaRPr lang="en-US"/>
          </a:p>
        </p:txBody>
      </p:sp>
    </p:spTree>
    <p:extLst>
      <p:ext uri="{BB962C8B-B14F-4D97-AF65-F5344CB8AC3E}">
        <p14:creationId xmlns:p14="http://schemas.microsoft.com/office/powerpoint/2010/main" val="9080170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a:t>Chicago light-duty VMT diurnal profiles show very low overnight activity with a weekday peak around 8-9AM a drop off during mid-day hours and another peak around 5PMthe n dropping off from there.  On weekends there is a single mid-day peak.  Chicago medium-duty VMT diurnal profiles show low (but not zero) overnight activity with a peak around 7AM until about 5PM and a steady drop off from there. Chicago heavy-duty VMT diurnal profiles show a single mid-day peak and higher overnight activity than medium and light-duty.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124</a:t>
            </a:fld>
            <a:endParaRPr lang="en-US"/>
          </a:p>
        </p:txBody>
      </p:sp>
    </p:spTree>
    <p:extLst>
      <p:ext uri="{BB962C8B-B14F-4D97-AF65-F5344CB8AC3E}">
        <p14:creationId xmlns:p14="http://schemas.microsoft.com/office/powerpoint/2010/main" val="17860853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GA light-duty vehicle day-of-week profiles show that weekdays have similar emissions and weekends a little less, except for interstates which have higher emissions Friday and on weekends. Rural GA light-duty day-of-week profiles show that emissions are similar Monday-Thursday and a bit higher Friday-Sunday. Urban GA medium-duty truck day-of-week profiles show that activity are similar on weekdays and lower on weekends. Urban GA combination truck day-of-week profiles show that activity is similar Monday-Friday and lower on weekends.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125</a:t>
            </a:fld>
            <a:endParaRPr lang="en-US"/>
          </a:p>
        </p:txBody>
      </p:sp>
    </p:spTree>
    <p:extLst>
      <p:ext uri="{BB962C8B-B14F-4D97-AF65-F5344CB8AC3E}">
        <p14:creationId xmlns:p14="http://schemas.microsoft.com/office/powerpoint/2010/main" val="60479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modeling platforms start with version of the National Emissions Inventory and related data sets, software, and scripts.  In recent platforms EPA has developed them and released them for comment.  EPA has then incorporated comments into a new version of the platform that may later be released for comment. This is a slow process.  We are now working on a more collaborative process.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a:t>
            </a:fld>
            <a:endParaRPr lang="en-US"/>
          </a:p>
        </p:txBody>
      </p:sp>
    </p:spTree>
    <p:extLst>
      <p:ext uri="{BB962C8B-B14F-4D97-AF65-F5344CB8AC3E}">
        <p14:creationId xmlns:p14="http://schemas.microsoft.com/office/powerpoint/2010/main" val="18993045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Onroad NOx from on-roadway processes show higher values in urban areas and somewhat along interstates. County map of NOx from hoteling shows emissions along interstates in most states, but some states have low emissions in all counties.  Highest emissions are in the northeast and in the large Western counties.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126</a:t>
            </a:fld>
            <a:endParaRPr lang="en-US"/>
          </a:p>
        </p:txBody>
      </p:sp>
    </p:spTree>
    <p:extLst>
      <p:ext uri="{BB962C8B-B14F-4D97-AF65-F5344CB8AC3E}">
        <p14:creationId xmlns:p14="http://schemas.microsoft.com/office/powerpoint/2010/main" val="32179186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continues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129</a:t>
            </a:fld>
            <a:endParaRPr lang="en-US"/>
          </a:p>
        </p:txBody>
      </p:sp>
    </p:spTree>
    <p:extLst>
      <p:ext uri="{BB962C8B-B14F-4D97-AF65-F5344CB8AC3E}">
        <p14:creationId xmlns:p14="http://schemas.microsoft.com/office/powerpoint/2010/main" val="9210755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marine vessels are typically broken up into two categories:  1) Category 3/Large vessels that use residual fuel bends and 2) Category 1 and 2 that use distillate fuels.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130</a:t>
            </a:fld>
            <a:endParaRPr lang="en-US"/>
          </a:p>
        </p:txBody>
      </p:sp>
    </p:spTree>
    <p:extLst>
      <p:ext uri="{BB962C8B-B14F-4D97-AF65-F5344CB8AC3E}">
        <p14:creationId xmlns:p14="http://schemas.microsoft.com/office/powerpoint/2010/main" val="1885852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data sources are used to estimate CMV emissions in US waters.    C3 vessels can be treated as point sources and receive plume-rise treatment.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131</a:t>
            </a:fld>
            <a:endParaRPr lang="en-US"/>
          </a:p>
        </p:txBody>
      </p:sp>
    </p:spTree>
    <p:extLst>
      <p:ext uri="{BB962C8B-B14F-4D97-AF65-F5344CB8AC3E}">
        <p14:creationId xmlns:p14="http://schemas.microsoft.com/office/powerpoint/2010/main" val="397353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state waters (3-10 miles from the coast) and federal waters that extend up to about 200n.m. from the coast.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132</a:t>
            </a:fld>
            <a:endParaRPr lang="en-US"/>
          </a:p>
        </p:txBody>
      </p:sp>
    </p:spTree>
    <p:extLst>
      <p:ext uri="{BB962C8B-B14F-4D97-AF65-F5344CB8AC3E}">
        <p14:creationId xmlns:p14="http://schemas.microsoft.com/office/powerpoint/2010/main" val="42822034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 of new commercial marine vessel spatial surrogate shows shipping lanes close to the coasts and various tracks through the Gulf of Mexico.</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133</a:t>
            </a:fld>
            <a:endParaRPr lang="en-US"/>
          </a:p>
        </p:txBody>
      </p:sp>
    </p:spTree>
    <p:extLst>
      <p:ext uri="{BB962C8B-B14F-4D97-AF65-F5344CB8AC3E}">
        <p14:creationId xmlns:p14="http://schemas.microsoft.com/office/powerpoint/2010/main" val="21165878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Caroline</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138</a:t>
            </a:fld>
            <a:endParaRPr lang="en-US"/>
          </a:p>
        </p:txBody>
      </p:sp>
    </p:spTree>
    <p:extLst>
      <p:ext uri="{BB962C8B-B14F-4D97-AF65-F5344CB8AC3E}">
        <p14:creationId xmlns:p14="http://schemas.microsoft.com/office/powerpoint/2010/main" val="31005638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quality models typically need a ramp-up period.    The ramp-up period will vary based on model resolution.</a:t>
            </a:r>
          </a:p>
          <a:p>
            <a:r>
              <a:rPr lang="en-US" dirty="0"/>
              <a:t>The ramp-up period allows for the air quality model to be closer to initial conditions at the beginning of time period of interest.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139</a:t>
            </a:fld>
            <a:endParaRPr lang="en-US"/>
          </a:p>
        </p:txBody>
      </p:sp>
    </p:spTree>
    <p:extLst>
      <p:ext uri="{BB962C8B-B14F-4D97-AF65-F5344CB8AC3E}">
        <p14:creationId xmlns:p14="http://schemas.microsoft.com/office/powerpoint/2010/main" val="20168557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Mrggrid</a:t>
            </a:r>
            <a:r>
              <a:rPr lang="en-US" dirty="0"/>
              <a:t> program is used to merge all emissions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140</a:t>
            </a:fld>
            <a:endParaRPr lang="en-US"/>
          </a:p>
        </p:txBody>
      </p:sp>
    </p:spTree>
    <p:extLst>
      <p:ext uri="{BB962C8B-B14F-4D97-AF65-F5344CB8AC3E}">
        <p14:creationId xmlns:p14="http://schemas.microsoft.com/office/powerpoint/2010/main" val="41083845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Low-level emissions are merged together prior to air quality modeling to create a full set of merged low-level emissions for each day.  Elevated emissions are still passed separately to the AQM.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141</a:t>
            </a:fld>
            <a:endParaRPr lang="en-US"/>
          </a:p>
        </p:txBody>
      </p:sp>
    </p:spTree>
    <p:extLst>
      <p:ext uri="{BB962C8B-B14F-4D97-AF65-F5344CB8AC3E}">
        <p14:creationId xmlns:p14="http://schemas.microsoft.com/office/powerpoint/2010/main" val="56518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 pollutant-focused</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a:t>
            </a:fld>
            <a:endParaRPr lang="en-US"/>
          </a:p>
        </p:txBody>
      </p:sp>
    </p:spTree>
    <p:extLst>
      <p:ext uri="{BB962C8B-B14F-4D97-AF65-F5344CB8AC3E}">
        <p14:creationId xmlns:p14="http://schemas.microsoft.com/office/powerpoint/2010/main" val="38984495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a:t>
            </a:r>
            <a:r>
              <a:rPr lang="en-US" baseline="0" dirty="0"/>
              <a:t> emissions from earlier cases can be merged into the same case</a:t>
            </a:r>
          </a:p>
          <a:p>
            <a:r>
              <a:rPr lang="en-US" baseline="0" dirty="0"/>
              <a:t>Also mention about how low-level emissions are merged but elevated are not</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142</a:t>
            </a:fld>
            <a:endParaRPr lang="en-US"/>
          </a:p>
        </p:txBody>
      </p:sp>
    </p:spTree>
    <p:extLst>
      <p:ext uri="{BB962C8B-B14F-4D97-AF65-F5344CB8AC3E}">
        <p14:creationId xmlns:p14="http://schemas.microsoft.com/office/powerpoint/2010/main" val="25625280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assurance of final merged emissions consists of many steps.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143</a:t>
            </a:fld>
            <a:endParaRPr lang="en-US"/>
          </a:p>
        </p:txBody>
      </p:sp>
    </p:spTree>
    <p:extLst>
      <p:ext uri="{BB962C8B-B14F-4D97-AF65-F5344CB8AC3E}">
        <p14:creationId xmlns:p14="http://schemas.microsoft.com/office/powerpoint/2010/main" val="6023071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 chart of 2011, 2014, and 2016 anthropogenic emissions shows that NH3, NOx, and VOC are all trending moderately down from 2011 to 2014.  SO2 is trending steeply down.  PM 2.5 is flat and PM20 is slightly increasing.</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144</a:t>
            </a:fld>
            <a:endParaRPr lang="en-US"/>
          </a:p>
        </p:txBody>
      </p:sp>
    </p:spTree>
    <p:extLst>
      <p:ext uri="{BB962C8B-B14F-4D97-AF65-F5344CB8AC3E}">
        <p14:creationId xmlns:p14="http://schemas.microsoft.com/office/powerpoint/2010/main" val="30433316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 chart of annual tons of PM2.5 by sector for 2011, 2014, and 2016 shows the significant sectors are </a:t>
            </a:r>
            <a:r>
              <a:rPr lang="en-US" dirty="0" err="1"/>
              <a:t>ptfire</a:t>
            </a:r>
            <a:r>
              <a:rPr lang="en-US" dirty="0"/>
              <a:t>, </a:t>
            </a:r>
            <a:r>
              <a:rPr lang="en-US" dirty="0" err="1"/>
              <a:t>afdust</a:t>
            </a:r>
            <a:r>
              <a:rPr lang="en-US" dirty="0"/>
              <a:t>.  Moderate sectors are </a:t>
            </a:r>
            <a:r>
              <a:rPr lang="en-US" dirty="0" err="1"/>
              <a:t>nonpt</a:t>
            </a:r>
            <a:r>
              <a:rPr lang="en-US" dirty="0"/>
              <a:t>, </a:t>
            </a:r>
            <a:r>
              <a:rPr lang="en-US" dirty="0" err="1"/>
              <a:t>rwc</a:t>
            </a:r>
            <a:r>
              <a:rPr lang="en-US" dirty="0"/>
              <a:t>, and </a:t>
            </a:r>
            <a:r>
              <a:rPr lang="en-US" dirty="0" err="1"/>
              <a:t>ptnonipm</a:t>
            </a:r>
            <a:r>
              <a:rPr lang="en-US" dirty="0"/>
              <a:t>. Bar chart of annual tons of NH3 by sector shows that the dominant sector is ag and emissions are decreasing from 2011 to 2016.  </a:t>
            </a:r>
            <a:r>
              <a:rPr lang="en-US" dirty="0" err="1"/>
              <a:t>Ptfire</a:t>
            </a:r>
            <a:r>
              <a:rPr lang="en-US" dirty="0"/>
              <a:t> has a moderate contribution and other sectors are much lower. Bar chart of annual tons of NOx by sector for 2011, 2014, and 2016 shows the dominant sector is </a:t>
            </a:r>
            <a:r>
              <a:rPr lang="en-US" dirty="0" err="1"/>
              <a:t>onroad</a:t>
            </a:r>
            <a:r>
              <a:rPr lang="en-US" dirty="0"/>
              <a:t>. Moderate sectors are </a:t>
            </a:r>
            <a:r>
              <a:rPr lang="en-US" dirty="0" err="1"/>
              <a:t>ptegu</a:t>
            </a:r>
            <a:r>
              <a:rPr lang="en-US" dirty="0"/>
              <a:t>, nonroad, and </a:t>
            </a:r>
            <a:r>
              <a:rPr lang="en-US" dirty="0" err="1"/>
              <a:t>ptnonipm</a:t>
            </a:r>
            <a:r>
              <a:rPr lang="en-US" dirty="0"/>
              <a:t>. Other contributing sectors are </a:t>
            </a:r>
            <a:r>
              <a:rPr lang="en-US" dirty="0" err="1"/>
              <a:t>biogenics</a:t>
            </a:r>
            <a:r>
              <a:rPr lang="en-US" dirty="0"/>
              <a:t>, CMV, </a:t>
            </a:r>
            <a:r>
              <a:rPr lang="en-US" dirty="0" err="1"/>
              <a:t>nonpt</a:t>
            </a:r>
            <a:r>
              <a:rPr lang="en-US" dirty="0"/>
              <a:t>, oil and gas, </a:t>
            </a:r>
            <a:r>
              <a:rPr lang="en-US" dirty="0" err="1"/>
              <a:t>ptnonipm</a:t>
            </a:r>
            <a:r>
              <a:rPr lang="en-US" dirty="0"/>
              <a:t>, and rail. Onroad, </a:t>
            </a:r>
            <a:r>
              <a:rPr lang="en-US" dirty="0" err="1"/>
              <a:t>ptegu</a:t>
            </a:r>
            <a:r>
              <a:rPr lang="en-US" dirty="0"/>
              <a:t>, and nonroad emissions are decreasing. Bar chart of annual tons of SO2 by sector for 2011, 2014, and 2016 shows the dominant sector is </a:t>
            </a:r>
            <a:r>
              <a:rPr lang="en-US" dirty="0" err="1"/>
              <a:t>ptegu</a:t>
            </a:r>
            <a:r>
              <a:rPr lang="en-US" dirty="0"/>
              <a:t>. </a:t>
            </a:r>
            <a:r>
              <a:rPr lang="en-US" dirty="0" err="1"/>
              <a:t>Ptnonipm</a:t>
            </a:r>
            <a:r>
              <a:rPr lang="en-US" dirty="0"/>
              <a:t> is a moderate sector.  Contributing sectors are CMV and </a:t>
            </a:r>
            <a:r>
              <a:rPr lang="en-US" dirty="0" err="1"/>
              <a:t>ptfire</a:t>
            </a:r>
            <a:r>
              <a:rPr lang="en-US" dirty="0"/>
              <a:t>.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145</a:t>
            </a:fld>
            <a:endParaRPr lang="en-US"/>
          </a:p>
        </p:txBody>
      </p:sp>
    </p:spTree>
    <p:extLst>
      <p:ext uri="{BB962C8B-B14F-4D97-AF65-F5344CB8AC3E}">
        <p14:creationId xmlns:p14="http://schemas.microsoft.com/office/powerpoint/2010/main" val="42824574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Spreadsheet of state totals by sector before and after SMOKE shows CAP emissions and AQM species emissions by state.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148</a:t>
            </a:fld>
            <a:endParaRPr lang="en-US"/>
          </a:p>
        </p:txBody>
      </p:sp>
    </p:spTree>
    <p:extLst>
      <p:ext uri="{BB962C8B-B14F-4D97-AF65-F5344CB8AC3E}">
        <p14:creationId xmlns:p14="http://schemas.microsoft.com/office/powerpoint/2010/main" val="6480766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exists that takes the CMAQ-ready emissions and converts them to the </a:t>
            </a:r>
            <a:r>
              <a:rPr lang="en-US" dirty="0" err="1"/>
              <a:t>CAMx</a:t>
            </a:r>
            <a:r>
              <a:rPr lang="en-US" dirty="0"/>
              <a:t> format.  </a:t>
            </a:r>
            <a:r>
              <a:rPr lang="en-US" dirty="0" err="1"/>
              <a:t>CAMx</a:t>
            </a:r>
            <a:r>
              <a:rPr lang="en-US" dirty="0"/>
              <a:t> is another air quality model.</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149</a:t>
            </a:fld>
            <a:endParaRPr lang="en-US"/>
          </a:p>
        </p:txBody>
      </p:sp>
    </p:spTree>
    <p:extLst>
      <p:ext uri="{BB962C8B-B14F-4D97-AF65-F5344CB8AC3E}">
        <p14:creationId xmlns:p14="http://schemas.microsoft.com/office/powerpoint/2010/main" val="35206251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FTP site organization shows the various platforms organized according to the base year.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152</a:t>
            </a:fld>
            <a:endParaRPr lang="en-US"/>
          </a:p>
        </p:txBody>
      </p:sp>
    </p:spTree>
    <p:extLst>
      <p:ext uri="{BB962C8B-B14F-4D97-AF65-F5344CB8AC3E}">
        <p14:creationId xmlns:p14="http://schemas.microsoft.com/office/powerpoint/2010/main" val="6708073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2016 beta FTP has emissions, maps, and reports (i.e., summaries).  </a:t>
            </a:r>
          </a:p>
          <a:p>
            <a:r>
              <a:rPr lang="en-US" dirty="0"/>
              <a:t>Under the emissions section, inputs to SMOKE are organized by NEI data category.  </a:t>
            </a:r>
          </a:p>
          <a:p>
            <a:r>
              <a:rPr lang="en-US" dirty="0"/>
              <a:t>Ancillary data are up a couple of levels parallel to the 2016fd directory.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153</a:t>
            </a:fld>
            <a:endParaRPr lang="en-US"/>
          </a:p>
        </p:txBody>
      </p:sp>
    </p:spTree>
    <p:extLst>
      <p:ext uri="{BB962C8B-B14F-4D97-AF65-F5344CB8AC3E}">
        <p14:creationId xmlns:p14="http://schemas.microsoft.com/office/powerpoint/2010/main" val="4647637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154</a:t>
            </a:fld>
            <a:endParaRPr lang="en-US"/>
          </a:p>
        </p:txBody>
      </p:sp>
    </p:spTree>
    <p:extLst>
      <p:ext uri="{BB962C8B-B14F-4D97-AF65-F5344CB8AC3E}">
        <p14:creationId xmlns:p14="http://schemas.microsoft.com/office/powerpoint/2010/main" val="308721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that people are involved from EPA, states, and regional modeling groups</a:t>
            </a:r>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575179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Describes how emissions modeling platforms are numbered.  The NEI base year is first (2011 here) followed by v, then a major version that corresponds to the NEI version (6 in this case) followed by a 3, meaning the 3</a:t>
            </a:r>
            <a:r>
              <a:rPr lang="en-US" baseline="30000" dirty="0"/>
              <a:t>rd</a:t>
            </a:r>
            <a:r>
              <a:rPr lang="en-US" dirty="0"/>
              <a:t> iteration of the 2011 platform.  This comes together into 2011v6.3</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17</a:t>
            </a:fld>
            <a:endParaRPr lang="en-US"/>
          </a:p>
        </p:txBody>
      </p:sp>
    </p:spTree>
    <p:extLst>
      <p:ext uri="{BB962C8B-B14F-4D97-AF65-F5344CB8AC3E}">
        <p14:creationId xmlns:p14="http://schemas.microsoft.com/office/powerpoint/2010/main" val="18317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describes how the 6 character case abbreviation is comprised of the year being modeled, a letter corresponding to the NEI version, followed by a letter that defines the iteration of the case.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18</a:t>
            </a:fld>
            <a:endParaRPr lang="en-US"/>
          </a:p>
        </p:txBody>
      </p:sp>
    </p:spTree>
    <p:extLst>
      <p:ext uri="{BB962C8B-B14F-4D97-AF65-F5344CB8AC3E}">
        <p14:creationId xmlns:p14="http://schemas.microsoft.com/office/powerpoint/2010/main" val="3992985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t>
            </a:r>
            <a:r>
              <a:rPr lang="en-US" dirty="0" err="1"/>
              <a:t>ek</a:t>
            </a:r>
            <a:r>
              <a:rPr lang="en-US" dirty="0"/>
              <a:t> comes before el which comes before en; not all versions are released – because sometimes they are for special studies, so the letters of released versions aren’t necessarily sequential.</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19</a:t>
            </a:fld>
            <a:endParaRPr lang="en-US"/>
          </a:p>
        </p:txBody>
      </p:sp>
    </p:spTree>
    <p:extLst>
      <p:ext uri="{BB962C8B-B14F-4D97-AF65-F5344CB8AC3E}">
        <p14:creationId xmlns:p14="http://schemas.microsoft.com/office/powerpoint/2010/main" val="61922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that we use multiple domains at different resolutions, and some of the recent 12km domains are shown on top of the Continental U.S. map.</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20</a:t>
            </a:fld>
            <a:endParaRPr lang="en-US"/>
          </a:p>
        </p:txBody>
      </p:sp>
    </p:spTree>
    <p:extLst>
      <p:ext uri="{BB962C8B-B14F-4D97-AF65-F5344CB8AC3E}">
        <p14:creationId xmlns:p14="http://schemas.microsoft.com/office/powerpoint/2010/main" val="1680143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Platforms consist of data from outside the U.S., including data for Canada and Mexico.  Hemispheric cases need data for areas outside of North America.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21</a:t>
            </a:fld>
            <a:endParaRPr lang="en-US"/>
          </a:p>
        </p:txBody>
      </p:sp>
    </p:spTree>
    <p:extLst>
      <p:ext uri="{BB962C8B-B14F-4D97-AF65-F5344CB8AC3E}">
        <p14:creationId xmlns:p14="http://schemas.microsoft.com/office/powerpoint/2010/main" val="218629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outside of the U.S. are important to accurately estimating air quality within the U.S.  Examples of </a:t>
            </a:r>
            <a:r>
              <a:rPr lang="en-US" dirty="0" err="1"/>
              <a:t>onroad</a:t>
            </a:r>
            <a:r>
              <a:rPr lang="en-US" dirty="0"/>
              <a:t> emissions in Canada and Mexico, and shipping lane emissions are shown.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22</a:t>
            </a:fld>
            <a:endParaRPr lang="en-US"/>
          </a:p>
        </p:txBody>
      </p:sp>
    </p:spTree>
    <p:extLst>
      <p:ext uri="{BB962C8B-B14F-4D97-AF65-F5344CB8AC3E}">
        <p14:creationId xmlns:p14="http://schemas.microsoft.com/office/powerpoint/2010/main" val="17467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3</a:t>
            </a:fld>
            <a:endParaRPr lang="en-US"/>
          </a:p>
        </p:txBody>
      </p:sp>
    </p:spTree>
    <p:extLst>
      <p:ext uri="{BB962C8B-B14F-4D97-AF65-F5344CB8AC3E}">
        <p14:creationId xmlns:p14="http://schemas.microsoft.com/office/powerpoint/2010/main" val="3034461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modeling platform sectors are broken up into two (2) types: point source and non-point source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23</a:t>
            </a:fld>
            <a:endParaRPr lang="en-US"/>
          </a:p>
        </p:txBody>
      </p:sp>
    </p:spTree>
    <p:extLst>
      <p:ext uri="{BB962C8B-B14F-4D97-AF65-F5344CB8AC3E}">
        <p14:creationId xmlns:p14="http://schemas.microsoft.com/office/powerpoint/2010/main" val="1031130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sector differ slightly for modeling that uses ERTAC for future years.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24</a:t>
            </a:fld>
            <a:endParaRPr lang="en-US"/>
          </a:p>
        </p:txBody>
      </p:sp>
    </p:spTree>
    <p:extLst>
      <p:ext uri="{BB962C8B-B14F-4D97-AF65-F5344CB8AC3E}">
        <p14:creationId xmlns:p14="http://schemas.microsoft.com/office/powerpoint/2010/main" val="2912837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job as emissions modelers is to ensure there are quality inventories and ancillary data going into all of these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25</a:t>
            </a:fld>
            <a:endParaRPr lang="en-US"/>
          </a:p>
        </p:txBody>
      </p:sp>
    </p:spTree>
    <p:extLst>
      <p:ext uri="{BB962C8B-B14F-4D97-AF65-F5344CB8AC3E}">
        <p14:creationId xmlns:p14="http://schemas.microsoft.com/office/powerpoint/2010/main" val="1602666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Jeff</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26</a:t>
            </a:fld>
            <a:endParaRPr lang="en-US"/>
          </a:p>
        </p:txBody>
      </p:sp>
    </p:spTree>
    <p:extLst>
      <p:ext uri="{BB962C8B-B14F-4D97-AF65-F5344CB8AC3E}">
        <p14:creationId xmlns:p14="http://schemas.microsoft.com/office/powerpoint/2010/main" val="2652618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inventory fields are FIPS code, pollutant, source classification code (SCC), and stack parameters</a:t>
            </a:r>
          </a:p>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27</a:t>
            </a:fld>
            <a:endParaRPr lang="en-US"/>
          </a:p>
        </p:txBody>
      </p:sp>
    </p:spTree>
    <p:extLst>
      <p:ext uri="{BB962C8B-B14F-4D97-AF65-F5344CB8AC3E}">
        <p14:creationId xmlns:p14="http://schemas.microsoft.com/office/powerpoint/2010/main" val="25121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substantial changes in the two years: some increases, some decreases…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28</a:t>
            </a:fld>
            <a:endParaRPr lang="en-US"/>
          </a:p>
        </p:txBody>
      </p:sp>
    </p:spTree>
    <p:extLst>
      <p:ext uri="{BB962C8B-B14F-4D97-AF65-F5344CB8AC3E}">
        <p14:creationId xmlns:p14="http://schemas.microsoft.com/office/powerpoint/2010/main" val="1934652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large decreases</a:t>
            </a:r>
            <a:r>
              <a:rPr lang="en-US" baseline="0" dirty="0"/>
              <a:t> of SO2 and NOx emissions for EGUs in just 2 years…</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29</a:t>
            </a:fld>
            <a:endParaRPr lang="en-US"/>
          </a:p>
        </p:txBody>
      </p:sp>
    </p:spTree>
    <p:extLst>
      <p:ext uri="{BB962C8B-B14F-4D97-AF65-F5344CB8AC3E}">
        <p14:creationId xmlns:p14="http://schemas.microsoft.com/office/powerpoint/2010/main" val="2321526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County level comparisons can be used to better understand changes in emissions from year to year.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30</a:t>
            </a:fld>
            <a:endParaRPr lang="en-US"/>
          </a:p>
        </p:txBody>
      </p:sp>
    </p:spTree>
    <p:extLst>
      <p:ext uri="{BB962C8B-B14F-4D97-AF65-F5344CB8AC3E}">
        <p14:creationId xmlns:p14="http://schemas.microsoft.com/office/powerpoint/2010/main" val="290199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difference in methods used to compute ag. ammonia in 2014 and 2011, which changed the distribution of emissions. between the inventories.  Maps help us see these changes more easily than tables.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31</a:t>
            </a:fld>
            <a:endParaRPr lang="en-US"/>
          </a:p>
        </p:txBody>
      </p:sp>
    </p:spTree>
    <p:extLst>
      <p:ext uri="{BB962C8B-B14F-4D97-AF65-F5344CB8AC3E}">
        <p14:creationId xmlns:p14="http://schemas.microsoft.com/office/powerpoint/2010/main" val="74017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maps allow us to see data at the same resolution the air quality model sees it and helps identify low and high areas of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32</a:t>
            </a:fld>
            <a:endParaRPr lang="en-US"/>
          </a:p>
        </p:txBody>
      </p:sp>
    </p:spTree>
    <p:extLst>
      <p:ext uri="{BB962C8B-B14F-4D97-AF65-F5344CB8AC3E}">
        <p14:creationId xmlns:p14="http://schemas.microsoft.com/office/powerpoint/2010/main" val="61506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Describe why we create modeling platforms and what they contain.</a:t>
            </a:r>
          </a:p>
        </p:txBody>
      </p:sp>
    </p:spTree>
    <p:extLst>
      <p:ext uri="{BB962C8B-B14F-4D97-AF65-F5344CB8AC3E}">
        <p14:creationId xmlns:p14="http://schemas.microsoft.com/office/powerpoint/2010/main" val="3163980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continues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34</a:t>
            </a:fld>
            <a:endParaRPr lang="en-US"/>
          </a:p>
        </p:txBody>
      </p:sp>
    </p:spTree>
    <p:extLst>
      <p:ext uri="{BB962C8B-B14F-4D97-AF65-F5344CB8AC3E}">
        <p14:creationId xmlns:p14="http://schemas.microsoft.com/office/powerpoint/2010/main" val="3672114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consists of core programs which are used process inventory, meteorological data and ancillary data.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35</a:t>
            </a:fld>
            <a:endParaRPr lang="en-US"/>
          </a:p>
        </p:txBody>
      </p:sp>
    </p:spTree>
    <p:extLst>
      <p:ext uri="{BB962C8B-B14F-4D97-AF65-F5344CB8AC3E}">
        <p14:creationId xmlns:p14="http://schemas.microsoft.com/office/powerpoint/2010/main" val="1491716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Inputs to SMOKE include emission inventory, speciation profiles, temporal profiles, and spatial surrogates.  They are input to the main SMOKE programs of </a:t>
            </a:r>
            <a:r>
              <a:rPr lang="en-US" dirty="0" err="1"/>
              <a:t>Smkinven</a:t>
            </a:r>
            <a:r>
              <a:rPr lang="en-US" dirty="0"/>
              <a:t>, </a:t>
            </a:r>
            <a:r>
              <a:rPr lang="en-US" dirty="0" err="1"/>
              <a:t>Spcmat</a:t>
            </a:r>
            <a:r>
              <a:rPr lang="en-US" dirty="0"/>
              <a:t>, Temporal, </a:t>
            </a:r>
            <a:r>
              <a:rPr lang="en-US" dirty="0" err="1"/>
              <a:t>Grdmat</a:t>
            </a:r>
            <a:r>
              <a:rPr lang="en-US" dirty="0"/>
              <a:t>, and </a:t>
            </a:r>
            <a:r>
              <a:rPr lang="en-US" dirty="0" err="1"/>
              <a:t>Smkmerge</a:t>
            </a:r>
            <a:r>
              <a:rPr lang="en-US" dirty="0"/>
              <a:t>.  The final output is air quality model-formatted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36</a:t>
            </a:fld>
            <a:endParaRPr lang="en-US"/>
          </a:p>
        </p:txBody>
      </p:sp>
    </p:spTree>
    <p:extLst>
      <p:ext uri="{BB962C8B-B14F-4D97-AF65-F5344CB8AC3E}">
        <p14:creationId xmlns:p14="http://schemas.microsoft.com/office/powerpoint/2010/main" val="1650503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BEIS estimates emissions from vegetation and soils.   MOVES estimate emissions from </a:t>
            </a:r>
            <a:r>
              <a:rPr lang="en-US" dirty="0" err="1"/>
              <a:t>onroad</a:t>
            </a:r>
            <a:r>
              <a:rPr lang="en-US" dirty="0"/>
              <a:t> and nonroad sources.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37</a:t>
            </a:fld>
            <a:endParaRPr lang="en-US"/>
          </a:p>
        </p:txBody>
      </p:sp>
    </p:spTree>
    <p:extLst>
      <p:ext uri="{BB962C8B-B14F-4D97-AF65-F5344CB8AC3E}">
        <p14:creationId xmlns:p14="http://schemas.microsoft.com/office/powerpoint/2010/main" val="855402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tools that are used to assist in generating an emissions modeling platform.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38</a:t>
            </a:fld>
            <a:endParaRPr lang="en-US"/>
          </a:p>
        </p:txBody>
      </p:sp>
    </p:spTree>
    <p:extLst>
      <p:ext uri="{BB962C8B-B14F-4D97-AF65-F5344CB8AC3E}">
        <p14:creationId xmlns:p14="http://schemas.microsoft.com/office/powerpoint/2010/main" val="3044912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EMF Dataset Manager shows a table of available datasets and their key attributes (e.g., Name, last modified date, type), and the dataset properties viewer, which has tabs for each of the types of information stored for the dataset: summary, data, keywords, notes, revisions, history, sources, data.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39</a:t>
            </a:fld>
            <a:endParaRPr lang="en-US"/>
          </a:p>
        </p:txBody>
      </p:sp>
    </p:spTree>
    <p:extLst>
      <p:ext uri="{BB962C8B-B14F-4D97-AF65-F5344CB8AC3E}">
        <p14:creationId xmlns:p14="http://schemas.microsoft.com/office/powerpoint/2010/main" val="378075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EMF Data Viewer has input fields for a sort order and row filter, and an Apply button to make those take effect.  The data is shown in a table with columns from an inventory: </a:t>
            </a:r>
            <a:r>
              <a:rPr lang="en-US" dirty="0" err="1"/>
              <a:t>country_cd</a:t>
            </a:r>
            <a:r>
              <a:rPr lang="en-US" dirty="0"/>
              <a:t>, </a:t>
            </a:r>
            <a:r>
              <a:rPr lang="en-US" dirty="0" err="1"/>
              <a:t>region_cd</a:t>
            </a:r>
            <a:r>
              <a:rPr lang="en-US" dirty="0"/>
              <a:t>, </a:t>
            </a:r>
            <a:r>
              <a:rPr lang="en-US" dirty="0" err="1"/>
              <a:t>facility_id</a:t>
            </a:r>
            <a:r>
              <a:rPr lang="en-US" dirty="0"/>
              <a:t>, ..., poll, </a:t>
            </a:r>
            <a:r>
              <a:rPr lang="en-US" dirty="0" err="1"/>
              <a:t>ann_value</a:t>
            </a:r>
            <a:r>
              <a:rPr lang="en-US" dirty="0"/>
              <a: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40</a:t>
            </a:fld>
            <a:endParaRPr lang="en-US"/>
          </a:p>
        </p:txBody>
      </p:sp>
    </p:spTree>
    <p:extLst>
      <p:ext uri="{BB962C8B-B14F-4D97-AF65-F5344CB8AC3E}">
        <p14:creationId xmlns:p14="http://schemas.microsoft.com/office/powerpoint/2010/main" val="2126498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differences in inventory resolution and speciation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41</a:t>
            </a:fld>
            <a:endParaRPr lang="en-US"/>
          </a:p>
        </p:txBody>
      </p:sp>
    </p:spTree>
    <p:extLst>
      <p:ext uri="{BB962C8B-B14F-4D97-AF65-F5344CB8AC3E}">
        <p14:creationId xmlns:p14="http://schemas.microsoft.com/office/powerpoint/2010/main" val="29061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sectors with plume rise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42</a:t>
            </a:fld>
            <a:endParaRPr lang="en-US"/>
          </a:p>
        </p:txBody>
      </p:sp>
    </p:spTree>
    <p:extLst>
      <p:ext uri="{BB962C8B-B14F-4D97-AF65-F5344CB8AC3E}">
        <p14:creationId xmlns:p14="http://schemas.microsoft.com/office/powerpoint/2010/main" val="2297010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Sectors that would all get plume rise include </a:t>
            </a:r>
            <a:r>
              <a:rPr lang="en-US" dirty="0" err="1"/>
              <a:t>ptegu</a:t>
            </a:r>
            <a:r>
              <a:rPr lang="en-US" dirty="0"/>
              <a:t>, cmv_c3, </a:t>
            </a:r>
            <a:r>
              <a:rPr lang="en-US" dirty="0" err="1"/>
              <a:t>othpt</a:t>
            </a:r>
            <a:r>
              <a:rPr lang="en-US" dirty="0"/>
              <a:t>, </a:t>
            </a:r>
            <a:r>
              <a:rPr lang="en-US" dirty="0" err="1"/>
              <a:t>ptnonipm</a:t>
            </a:r>
            <a:r>
              <a:rPr lang="en-US" dirty="0"/>
              <a:t>, </a:t>
            </a:r>
            <a:r>
              <a:rPr lang="en-US" dirty="0" err="1"/>
              <a:t>pt_oilgas</a:t>
            </a:r>
            <a:r>
              <a:rPr lang="en-US" dirty="0"/>
              <a:t>, fires and other point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43</a:t>
            </a:fld>
            <a:endParaRPr lang="en-US"/>
          </a:p>
        </p:txBody>
      </p:sp>
    </p:spTree>
    <p:extLst>
      <p:ext uri="{BB962C8B-B14F-4D97-AF65-F5344CB8AC3E}">
        <p14:creationId xmlns:p14="http://schemas.microsoft.com/office/powerpoint/2010/main" val="47397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how air quality model takes data from meteorological model, boundary conditions, and emissions, models the atmosphere in 3-D grid cells to create 3-D pollutant concentrations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a:t>
            </a:fld>
            <a:endParaRPr lang="en-US"/>
          </a:p>
        </p:txBody>
      </p:sp>
    </p:spTree>
    <p:extLst>
      <p:ext uri="{BB962C8B-B14F-4D97-AF65-F5344CB8AC3E}">
        <p14:creationId xmlns:p14="http://schemas.microsoft.com/office/powerpoint/2010/main" val="2886776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illustrate the concept of plume rise from smoke stacks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44</a:t>
            </a:fld>
            <a:endParaRPr lang="en-US"/>
          </a:p>
        </p:txBody>
      </p:sp>
    </p:spTree>
    <p:extLst>
      <p:ext uri="{BB962C8B-B14F-4D97-AF65-F5344CB8AC3E}">
        <p14:creationId xmlns:p14="http://schemas.microsoft.com/office/powerpoint/2010/main" val="2166772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equation is used to compute the buoyancy of emissions from a fire.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45</a:t>
            </a:fld>
            <a:endParaRPr lang="en-US"/>
          </a:p>
        </p:txBody>
      </p:sp>
    </p:spTree>
    <p:extLst>
      <p:ext uri="{BB962C8B-B14F-4D97-AF65-F5344CB8AC3E}">
        <p14:creationId xmlns:p14="http://schemas.microsoft.com/office/powerpoint/2010/main" val="3454516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46</a:t>
            </a:fld>
            <a:endParaRPr lang="en-US"/>
          </a:p>
        </p:txBody>
      </p:sp>
    </p:spTree>
    <p:extLst>
      <p:ext uri="{BB962C8B-B14F-4D97-AF65-F5344CB8AC3E}">
        <p14:creationId xmlns:p14="http://schemas.microsoft.com/office/powerpoint/2010/main" val="2256710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from fires are allocated into vertical layers of the air quality model according to the degree of heat flux.</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47</a:t>
            </a:fld>
            <a:endParaRPr lang="en-US"/>
          </a:p>
        </p:txBody>
      </p:sp>
    </p:spTree>
    <p:extLst>
      <p:ext uri="{BB962C8B-B14F-4D97-AF65-F5344CB8AC3E}">
        <p14:creationId xmlns:p14="http://schemas.microsoft.com/office/powerpoint/2010/main" val="346192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then Caroline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48</a:t>
            </a:fld>
            <a:endParaRPr lang="en-US"/>
          </a:p>
        </p:txBody>
      </p:sp>
    </p:spTree>
    <p:extLst>
      <p:ext uri="{BB962C8B-B14F-4D97-AF65-F5344CB8AC3E}">
        <p14:creationId xmlns:p14="http://schemas.microsoft.com/office/powerpoint/2010/main" val="2886319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Inventories can be on annual, monthly or day-specific scale.   Air quality models need emissions at hourly time scale.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49</a:t>
            </a:fld>
            <a:endParaRPr lang="en-US"/>
          </a:p>
        </p:txBody>
      </p:sp>
    </p:spTree>
    <p:extLst>
      <p:ext uri="{BB962C8B-B14F-4D97-AF65-F5344CB8AC3E}">
        <p14:creationId xmlns:p14="http://schemas.microsoft.com/office/powerpoint/2010/main" val="2934668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50</a:t>
            </a:fld>
            <a:endParaRPr lang="en-US"/>
          </a:p>
        </p:txBody>
      </p:sp>
    </p:spTree>
    <p:extLst>
      <p:ext uri="{BB962C8B-B14F-4D97-AF65-F5344CB8AC3E}">
        <p14:creationId xmlns:p14="http://schemas.microsoft.com/office/powerpoint/2010/main" val="4022723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residential wood-related profiles: one for fireplaces, which peaks in evening hours after people get home from work, and one for outdoor hydronic heaters which is more consistent throughout the day and has a minimum around noon. Note that temporal profiles have values of between 0 and 1 but units of source data vary.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51</a:t>
            </a:fld>
            <a:endParaRPr lang="en-US"/>
          </a:p>
        </p:txBody>
      </p:sp>
    </p:spTree>
    <p:extLst>
      <p:ext uri="{BB962C8B-B14F-4D97-AF65-F5344CB8AC3E}">
        <p14:creationId xmlns:p14="http://schemas.microsoft.com/office/powerpoint/2010/main" val="393519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cross reference table by SCC, FIPS, etc is mapped to the profiles table for monthly, day of week, and diurnal profiles.  Simplified examples of profiles are given for fire pits and hydronic heaters.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52</a:t>
            </a:fld>
            <a:endParaRPr lang="en-US"/>
          </a:p>
        </p:txBody>
      </p:sp>
    </p:spTree>
    <p:extLst>
      <p:ext uri="{BB962C8B-B14F-4D97-AF65-F5344CB8AC3E}">
        <p14:creationId xmlns:p14="http://schemas.microsoft.com/office/powerpoint/2010/main" val="1800708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there are different</a:t>
            </a:r>
            <a:r>
              <a:rPr lang="en-US" baseline="0" dirty="0"/>
              <a:t> inventory resolutions: annual, monthly daily, hourly; also different types of daily temporal profile approaches: all, week, average day, </a:t>
            </a:r>
            <a:r>
              <a:rPr lang="en-US" baseline="0" dirty="0" err="1"/>
              <a:t>mwdss</a:t>
            </a:r>
            <a:r>
              <a:rPr lang="en-US" baseline="0" dirty="0"/>
              <a:t>, met-based (merge approach is correlated to this), also whether holidays are treated differently</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53</a:t>
            </a:fld>
            <a:endParaRPr lang="en-US"/>
          </a:p>
        </p:txBody>
      </p:sp>
    </p:spTree>
    <p:extLst>
      <p:ext uri="{BB962C8B-B14F-4D97-AF65-F5344CB8AC3E}">
        <p14:creationId xmlns:p14="http://schemas.microsoft.com/office/powerpoint/2010/main" val="249924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common studies – there are others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a:t>
            </a:fld>
            <a:endParaRPr lang="en-US"/>
          </a:p>
        </p:txBody>
      </p:sp>
    </p:spTree>
    <p:extLst>
      <p:ext uri="{BB962C8B-B14F-4D97-AF65-F5344CB8AC3E}">
        <p14:creationId xmlns:p14="http://schemas.microsoft.com/office/powerpoint/2010/main" val="1974393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diurnal profile for aircraft emissions at airports is low after midnight and peaks from 9AM to about 7PM.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55</a:t>
            </a:fld>
            <a:endParaRPr lang="en-US"/>
          </a:p>
        </p:txBody>
      </p:sp>
    </p:spTree>
    <p:extLst>
      <p:ext uri="{BB962C8B-B14F-4D97-AF65-F5344CB8AC3E}">
        <p14:creationId xmlns:p14="http://schemas.microsoft.com/office/powerpoint/2010/main" val="3682187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temporal profile for aircraft emissions at airports shows emissions are a little higher Tuesday-Friday and lower on Saturday and Sunday. The monthly temporal profile for aircraft at airports is relatively flat, but emissions are lowest in the winter months </a:t>
            </a:r>
            <a:r>
              <a:rPr lang="en-US" dirty="0" err="1"/>
              <a:t>adn</a:t>
            </a:r>
            <a:r>
              <a:rPr lang="en-US" dirty="0"/>
              <a:t> a bit higher in March through October.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56</a:t>
            </a:fld>
            <a:endParaRPr lang="en-US"/>
          </a:p>
        </p:txBody>
      </p:sp>
    </p:spTree>
    <p:extLst>
      <p:ext uri="{BB962C8B-B14F-4D97-AF65-F5344CB8AC3E}">
        <p14:creationId xmlns:p14="http://schemas.microsoft.com/office/powerpoint/2010/main" val="1721049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temporal profile used for construction and lawn and garden emissions is lower on Saturday and Sunday than the previous profile. The new diurnal temporal profile 25 used for agricultural and commercial lawn and garden emissions is basically zero overnight and a bit higher than the old profile during daylight hours. The new diurnal profile 27 is used for residential lawn and garden sources.  It is essentially zero overnight and the emissions are concentrated into the hours of 9AM to 8PM.</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57</a:t>
            </a:fld>
            <a:endParaRPr lang="en-US"/>
          </a:p>
        </p:txBody>
      </p:sp>
    </p:spTree>
    <p:extLst>
      <p:ext uri="{BB962C8B-B14F-4D97-AF65-F5344CB8AC3E}">
        <p14:creationId xmlns:p14="http://schemas.microsoft.com/office/powerpoint/2010/main" val="1344342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Meteorological data is used in processing of many different emissions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58</a:t>
            </a:fld>
            <a:endParaRPr lang="en-US"/>
          </a:p>
        </p:txBody>
      </p:sp>
    </p:spTree>
    <p:extLst>
      <p:ext uri="{BB962C8B-B14F-4D97-AF65-F5344CB8AC3E}">
        <p14:creationId xmlns:p14="http://schemas.microsoft.com/office/powerpoint/2010/main" val="1093379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 livestock profiles are done by county.  The plot Shows daily variation of ag livestock ammonia emissions in Minnesota for 2008. </a:t>
            </a:r>
          </a:p>
        </p:txBody>
      </p:sp>
      <p:sp>
        <p:nvSpPr>
          <p:cNvPr id="4" name="Slide Number Placeholder 3"/>
          <p:cNvSpPr>
            <a:spLocks noGrp="1"/>
          </p:cNvSpPr>
          <p:nvPr>
            <p:ph type="sldNum" sz="quarter" idx="10"/>
          </p:nvPr>
        </p:nvSpPr>
        <p:spPr/>
        <p:txBody>
          <a:bodyPr/>
          <a:lstStyle/>
          <a:p>
            <a:fld id="{E49FF909-214C-4283-A38D-5D8E6479E603}" type="slidenum">
              <a:rPr lang="en-US" smtClean="0"/>
              <a:pPr/>
              <a:t>59</a:t>
            </a:fld>
            <a:endParaRPr lang="en-US"/>
          </a:p>
        </p:txBody>
      </p:sp>
    </p:spTree>
    <p:extLst>
      <p:ext uri="{BB962C8B-B14F-4D97-AF65-F5344CB8AC3E}">
        <p14:creationId xmlns:p14="http://schemas.microsoft.com/office/powerpoint/2010/main" val="3453605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temporal allocation method puts more RWC emissions on colder days based on daily</a:t>
            </a:r>
            <a:r>
              <a:rPr lang="en-US" baseline="0" dirty="0"/>
              <a:t> minimum T</a:t>
            </a:r>
            <a:endParaRPr lang="en-US" dirty="0"/>
          </a:p>
          <a:p>
            <a:r>
              <a:rPr lang="en-US" dirty="0"/>
              <a:t>Threshold: </a:t>
            </a:r>
            <a:r>
              <a:rPr lang="en-US" baseline="0" dirty="0"/>
              <a:t> if min T &gt; threshold, 0 emissions that day</a:t>
            </a:r>
          </a:p>
          <a:p>
            <a:r>
              <a:rPr lang="en-US" baseline="0" dirty="0"/>
              <a:t>In this plot also get influence of non-met based RWC, </a:t>
            </a:r>
            <a:r>
              <a:rPr lang="en-US" baseline="0" dirty="0" err="1"/>
              <a:t>eg</a:t>
            </a:r>
            <a:r>
              <a:rPr lang="en-US" baseline="0" dirty="0"/>
              <a:t>. </a:t>
            </a:r>
            <a:r>
              <a:rPr lang="en-US" baseline="0" dirty="0" err="1"/>
              <a:t>firepits</a:t>
            </a:r>
            <a:r>
              <a:rPr lang="en-US" baseline="0" dirty="0"/>
              <a:t> that show up in the summer</a:t>
            </a:r>
          </a:p>
          <a:p>
            <a:r>
              <a:rPr lang="en-US" baseline="0" dirty="0"/>
              <a:t>Total annual emissions are preserved</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60</a:t>
            </a:fld>
            <a:endParaRPr lang="en-US"/>
          </a:p>
        </p:txBody>
      </p:sp>
    </p:spTree>
    <p:extLst>
      <p:ext uri="{BB962C8B-B14F-4D97-AF65-F5344CB8AC3E}">
        <p14:creationId xmlns:p14="http://schemas.microsoft.com/office/powerpoint/2010/main" val="1396205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Introduce IPM, EGU sources without CEMs, #4 – mention difference between NEI partial year and sources that do not follow CEMS data</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61</a:t>
            </a:fld>
            <a:endParaRPr lang="en-US"/>
          </a:p>
        </p:txBody>
      </p:sp>
    </p:spTree>
    <p:extLst>
      <p:ext uri="{BB962C8B-B14F-4D97-AF65-F5344CB8AC3E}">
        <p14:creationId xmlns:p14="http://schemas.microsoft.com/office/powerpoint/2010/main" val="738360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shows CEMS emissions before and after correction with the UNC tool.  Spikes are removed after running the tool.</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62</a:t>
            </a:fld>
            <a:endParaRPr lang="en-US"/>
          </a:p>
        </p:txBody>
      </p:sp>
    </p:spTree>
    <p:extLst>
      <p:ext uri="{BB962C8B-B14F-4D97-AF65-F5344CB8AC3E}">
        <p14:creationId xmlns:p14="http://schemas.microsoft.com/office/powerpoint/2010/main" val="668387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use IPM regions, now using broader regions (product of EGU workgroup)</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64</a:t>
            </a:fld>
            <a:endParaRPr lang="en-US"/>
          </a:p>
        </p:txBody>
      </p:sp>
    </p:spTree>
    <p:extLst>
      <p:ext uri="{BB962C8B-B14F-4D97-AF65-F5344CB8AC3E}">
        <p14:creationId xmlns:p14="http://schemas.microsoft.com/office/powerpoint/2010/main" val="2726477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peaking and non-peaking profiles, assigned by unit</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65</a:t>
            </a:fld>
            <a:endParaRPr lang="en-US"/>
          </a:p>
        </p:txBody>
      </p:sp>
    </p:spTree>
    <p:extLst>
      <p:ext uri="{BB962C8B-B14F-4D97-AF65-F5344CB8AC3E}">
        <p14:creationId xmlns:p14="http://schemas.microsoft.com/office/powerpoint/2010/main" val="300756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modeling system the main tool to generate air quality modeling input data.   SMOKE uses emissions inventories, meteorological data and other data.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a:t>
            </a:fld>
            <a:endParaRPr lang="en-US"/>
          </a:p>
        </p:txBody>
      </p:sp>
    </p:spTree>
    <p:extLst>
      <p:ext uri="{BB962C8B-B14F-4D97-AF65-F5344CB8AC3E}">
        <p14:creationId xmlns:p14="http://schemas.microsoft.com/office/powerpoint/2010/main" val="3204622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differences between fuel and region – peaks happen on different days in different regions. Most oil units are “peaking”</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67</a:t>
            </a:fld>
            <a:endParaRPr lang="en-US"/>
          </a:p>
        </p:txBody>
      </p:sp>
    </p:spTree>
    <p:extLst>
      <p:ext uri="{BB962C8B-B14F-4D97-AF65-F5344CB8AC3E}">
        <p14:creationId xmlns:p14="http://schemas.microsoft.com/office/powerpoint/2010/main" val="2511578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of EGU temporal profiles for based on data from winter and summer months.  The summer has a mid-day peak while winter has morning and evening peaks.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68</a:t>
            </a:fld>
            <a:endParaRPr lang="en-US"/>
          </a:p>
        </p:txBody>
      </p:sp>
    </p:spTree>
    <p:extLst>
      <p:ext uri="{BB962C8B-B14F-4D97-AF65-F5344CB8AC3E}">
        <p14:creationId xmlns:p14="http://schemas.microsoft.com/office/powerpoint/2010/main" val="4138814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Alison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70</a:t>
            </a:fld>
            <a:endParaRPr lang="en-US"/>
          </a:p>
        </p:txBody>
      </p:sp>
    </p:spTree>
    <p:extLst>
      <p:ext uri="{BB962C8B-B14F-4D97-AF65-F5344CB8AC3E}">
        <p14:creationId xmlns:p14="http://schemas.microsoft.com/office/powerpoint/2010/main" val="251146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assuming the emissions are uniformly distributed spatially, we use an attribute from another dataset to allocate the emissions to grid cells.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71</a:t>
            </a:fld>
            <a:endParaRPr lang="en-US"/>
          </a:p>
        </p:txBody>
      </p:sp>
    </p:spTree>
    <p:extLst>
      <p:ext uri="{BB962C8B-B14F-4D97-AF65-F5344CB8AC3E}">
        <p14:creationId xmlns:p14="http://schemas.microsoft.com/office/powerpoint/2010/main" val="1322276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Railroad Shapefile is converted to gridded surrogate fractions, which are then multiplied by the county-level inventory to get gridded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75</a:t>
            </a:fld>
            <a:endParaRPr lang="en-US"/>
          </a:p>
        </p:txBody>
      </p:sp>
    </p:spTree>
    <p:extLst>
      <p:ext uri="{BB962C8B-B14F-4D97-AF65-F5344CB8AC3E}">
        <p14:creationId xmlns:p14="http://schemas.microsoft.com/office/powerpoint/2010/main" val="3983818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simplified example of a cross reference table with SCCs and surrogate IDs mapped to a profiles table of surrogate IDs with their values in three grid cells.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76</a:t>
            </a:fld>
            <a:endParaRPr lang="en-US"/>
          </a:p>
        </p:txBody>
      </p:sp>
    </p:spTree>
    <p:extLst>
      <p:ext uri="{BB962C8B-B14F-4D97-AF65-F5344CB8AC3E}">
        <p14:creationId xmlns:p14="http://schemas.microsoft.com/office/powerpoint/2010/main" val="796334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77</a:t>
            </a:fld>
            <a:endParaRPr lang="en-US"/>
          </a:p>
        </p:txBody>
      </p:sp>
    </p:spTree>
    <p:extLst>
      <p:ext uri="{BB962C8B-B14F-4D97-AF65-F5344CB8AC3E}">
        <p14:creationId xmlns:p14="http://schemas.microsoft.com/office/powerpoint/2010/main" val="681028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spatial surrogates are examples of a point surrogate for golf courses and a polygon surrogates for agriculture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80</a:t>
            </a:fld>
            <a:endParaRPr lang="en-US"/>
          </a:p>
        </p:txBody>
      </p:sp>
    </p:spTree>
    <p:extLst>
      <p:ext uri="{BB962C8B-B14F-4D97-AF65-F5344CB8AC3E}">
        <p14:creationId xmlns:p14="http://schemas.microsoft.com/office/powerpoint/2010/main" val="1522213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maps show the 2011 and 2014 spatial surrogates for CMV emissions and a difference in CMV NOx emissions computed as 2014-2011.  There are slightly higher emissions off the Atlantic and Pacific in 2014.  The Great Lakes have emissions in 2014 but not 2011, and in the Gulf emissions near the oil platforms are lower in 2014 but away from the platforms emissions are higher.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82</a:t>
            </a:fld>
            <a:endParaRPr lang="en-US"/>
          </a:p>
        </p:txBody>
      </p:sp>
    </p:spTree>
    <p:extLst>
      <p:ext uri="{BB962C8B-B14F-4D97-AF65-F5344CB8AC3E}">
        <p14:creationId xmlns:p14="http://schemas.microsoft.com/office/powerpoint/2010/main" val="12157928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Caroline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83</a:t>
            </a:fld>
            <a:endParaRPr lang="en-US"/>
          </a:p>
        </p:txBody>
      </p:sp>
    </p:spTree>
    <p:extLst>
      <p:ext uri="{BB962C8B-B14F-4D97-AF65-F5344CB8AC3E}">
        <p14:creationId xmlns:p14="http://schemas.microsoft.com/office/powerpoint/2010/main" val="115533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Meteorological data consisting of humidity, temperature, and radiation flows into SMOKE along with emission inventories and ancillary data such as speciation and temporal profiles, spatial surrogates, and cross references.  SMOKE produces quality assurance logs and summaries along with hourly, speciated, point and gridded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a:t>
            </a:fld>
            <a:endParaRPr lang="en-US"/>
          </a:p>
        </p:txBody>
      </p:sp>
    </p:spTree>
    <p:extLst>
      <p:ext uri="{BB962C8B-B14F-4D97-AF65-F5344CB8AC3E}">
        <p14:creationId xmlns:p14="http://schemas.microsoft.com/office/powerpoint/2010/main" val="40992404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 Model species are either individual chemical compounds are groups of compounds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84</a:t>
            </a:fld>
            <a:endParaRPr lang="en-US"/>
          </a:p>
        </p:txBody>
      </p:sp>
    </p:spTree>
    <p:extLst>
      <p:ext uri="{BB962C8B-B14F-4D97-AF65-F5344CB8AC3E}">
        <p14:creationId xmlns:p14="http://schemas.microsoft.com/office/powerpoint/2010/main" val="1865836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SPECIATE is the main source of speciation profiles used in the emissions modeling platforms.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85</a:t>
            </a:fld>
            <a:endParaRPr lang="en-US"/>
          </a:p>
        </p:txBody>
      </p:sp>
    </p:spTree>
    <p:extLst>
      <p:ext uri="{BB962C8B-B14F-4D97-AF65-F5344CB8AC3E}">
        <p14:creationId xmlns:p14="http://schemas.microsoft.com/office/powerpoint/2010/main" val="3948463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Speciation converts mass of inventory pollutants to moles of model species and conserves mass.  The speciation profiles map inventory pollutants to model species via percentages.  Mass * percent model species gives mass of the model species. The mass of each model species is then multiplied by the molecular weight of that species to get moles of the model specie.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86</a:t>
            </a:fld>
            <a:endParaRPr lang="en-US"/>
          </a:p>
        </p:txBody>
      </p:sp>
    </p:spTree>
    <p:extLst>
      <p:ext uri="{BB962C8B-B14F-4D97-AF65-F5344CB8AC3E}">
        <p14:creationId xmlns:p14="http://schemas.microsoft.com/office/powerpoint/2010/main" val="4180596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87</a:t>
            </a:fld>
            <a:endParaRPr lang="en-US"/>
          </a:p>
        </p:txBody>
      </p:sp>
    </p:spTree>
    <p:extLst>
      <p:ext uri="{BB962C8B-B14F-4D97-AF65-F5344CB8AC3E}">
        <p14:creationId xmlns:p14="http://schemas.microsoft.com/office/powerpoint/2010/main" val="1420584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four species (EC, OC, SO4, NO3) are in both; treatment of “the rest” differs; table on right is specific example for prescribed burns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88</a:t>
            </a:fld>
            <a:endParaRPr lang="en-US"/>
          </a:p>
        </p:txBody>
      </p:sp>
    </p:spTree>
    <p:extLst>
      <p:ext uri="{BB962C8B-B14F-4D97-AF65-F5344CB8AC3E}">
        <p14:creationId xmlns:p14="http://schemas.microsoft.com/office/powerpoint/2010/main" val="2539118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model</a:t>
            </a:r>
            <a:r>
              <a:rPr lang="en-US" baseline="0" dirty="0"/>
              <a:t> </a:t>
            </a:r>
            <a:r>
              <a:rPr lang="en-US" dirty="0"/>
              <a:t>species molecular</a:t>
            </a:r>
            <a:r>
              <a:rPr lang="en-US" baseline="0" dirty="0"/>
              <a:t> weights will vary with profile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Some of the model</a:t>
            </a:r>
            <a:r>
              <a:rPr lang="en-US" baseline="0" dirty="0"/>
              <a:t> </a:t>
            </a:r>
            <a:r>
              <a:rPr lang="en-US" dirty="0"/>
              <a:t>species are lumped, e.g. for CB05 “PAR”</a:t>
            </a:r>
          </a:p>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89</a:t>
            </a:fld>
            <a:endParaRPr lang="en-US"/>
          </a:p>
        </p:txBody>
      </p:sp>
    </p:spTree>
    <p:extLst>
      <p:ext uri="{BB962C8B-B14F-4D97-AF65-F5344CB8AC3E}">
        <p14:creationId xmlns:p14="http://schemas.microsoft.com/office/powerpoint/2010/main" val="17195882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90</a:t>
            </a:fld>
            <a:endParaRPr lang="en-US"/>
          </a:p>
        </p:txBody>
      </p:sp>
    </p:spTree>
    <p:extLst>
      <p:ext uri="{BB962C8B-B14F-4D97-AF65-F5344CB8AC3E}">
        <p14:creationId xmlns:p14="http://schemas.microsoft.com/office/powerpoint/2010/main" val="30680117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a:t>
            </a:r>
            <a:r>
              <a:rPr lang="en-US" baseline="0" dirty="0"/>
              <a:t> </a:t>
            </a:r>
            <a:r>
              <a:rPr lang="en-US" baseline="0" dirty="0" err="1"/>
              <a:t>massfrac</a:t>
            </a:r>
            <a:r>
              <a:rPr lang="en-US" baseline="0" dirty="0"/>
              <a:t> = 1 for both profiles</a:t>
            </a:r>
          </a:p>
          <a:p>
            <a:r>
              <a:rPr lang="en-US" baseline="0" dirty="0"/>
              <a:t>Still have FORM and ALD2 b/c of secondary formation, note much smaller</a:t>
            </a:r>
          </a:p>
          <a:p>
            <a:r>
              <a:rPr lang="en-US" baseline="0" dirty="0"/>
              <a:t>Note NONHAPTOG, i.e. need to go from NONHAPVOC -&gt; NONHAPTOG</a:t>
            </a:r>
          </a:p>
          <a:p>
            <a:r>
              <a:rPr lang="en-US" baseline="0" dirty="0"/>
              <a:t>So have 2 sets of profiles: integrate and no integrate</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91</a:t>
            </a:fld>
            <a:endParaRPr lang="en-US"/>
          </a:p>
        </p:txBody>
      </p:sp>
    </p:spTree>
    <p:extLst>
      <p:ext uri="{BB962C8B-B14F-4D97-AF65-F5344CB8AC3E}">
        <p14:creationId xmlns:p14="http://schemas.microsoft.com/office/powerpoint/2010/main" val="40041324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 integration: means</a:t>
            </a:r>
            <a:r>
              <a:rPr lang="en-US" baseline="0" dirty="0"/>
              <a:t> some sources are integrated and others aren’t</a:t>
            </a:r>
          </a:p>
          <a:p>
            <a:r>
              <a:rPr lang="en-US" baseline="0" dirty="0" err="1"/>
              <a:t>Biog</a:t>
            </a:r>
            <a:r>
              <a:rPr lang="en-US" baseline="0" dirty="0"/>
              <a:t> – </a:t>
            </a:r>
            <a:r>
              <a:rPr lang="en-US" baseline="0" dirty="0" err="1"/>
              <a:t>beis</a:t>
            </a:r>
            <a:r>
              <a:rPr lang="en-US" baseline="0" dirty="0"/>
              <a:t> creates model species explicitly</a:t>
            </a:r>
          </a:p>
          <a:p>
            <a:r>
              <a:rPr lang="en-US" baseline="0" dirty="0" err="1"/>
              <a:t>Onroad</a:t>
            </a:r>
            <a:r>
              <a:rPr lang="en-US" baseline="0" dirty="0"/>
              <a:t>: MOVES2014 doing integration within model (next slide)</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92</a:t>
            </a:fld>
            <a:endParaRPr lang="en-US"/>
          </a:p>
        </p:txBody>
      </p:sp>
    </p:spTree>
    <p:extLst>
      <p:ext uri="{BB962C8B-B14F-4D97-AF65-F5344CB8AC3E}">
        <p14:creationId xmlns:p14="http://schemas.microsoft.com/office/powerpoint/2010/main" val="15226599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PM2.5: previous inventory polls from</a:t>
            </a:r>
            <a:r>
              <a:rPr lang="en-US" baseline="0" dirty="0"/>
              <a:t> MOVES didn’t map cleanly to AE5 species</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93</a:t>
            </a:fld>
            <a:endParaRPr lang="en-US"/>
          </a:p>
        </p:txBody>
      </p:sp>
    </p:spTree>
    <p:extLst>
      <p:ext uri="{BB962C8B-B14F-4D97-AF65-F5344CB8AC3E}">
        <p14:creationId xmlns:p14="http://schemas.microsoft.com/office/powerpoint/2010/main" val="55826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r>
              <a:rPr lang="en-US" dirty="0"/>
              <a:t>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a:t>
            </a:r>
          </a:p>
        </p:txBody>
      </p:sp>
      <p:sp>
        <p:nvSpPr>
          <p:cNvPr id="4" name="Slide Number Placeholder 3"/>
          <p:cNvSpPr>
            <a:spLocks noGrp="1"/>
          </p:cNvSpPr>
          <p:nvPr>
            <p:ph type="sldNum" sz="quarter" idx="10"/>
          </p:nvPr>
        </p:nvSpPr>
        <p:spPr/>
        <p:txBody>
          <a:bodyPr/>
          <a:lstStyle/>
          <a:p>
            <a:fld id="{78E819CB-6F14-4D87-803E-DB34D9D9F35F}" type="slidenum">
              <a:rPr lang="en-US" smtClean="0"/>
              <a:pPr/>
              <a:t>9</a:t>
            </a:fld>
            <a:endParaRPr lang="en-US"/>
          </a:p>
        </p:txBody>
      </p:sp>
    </p:spTree>
    <p:extLst>
      <p:ext uri="{BB962C8B-B14F-4D97-AF65-F5344CB8AC3E}">
        <p14:creationId xmlns:p14="http://schemas.microsoft.com/office/powerpoint/2010/main" val="33750887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a:t>
            </a:r>
            <a:r>
              <a:rPr lang="en-US" sz="1200" kern="1200" dirty="0" err="1">
                <a:solidFill>
                  <a:schemeClr val="tx1"/>
                </a:solidFill>
                <a:effectLst/>
                <a:latin typeface="+mn-lt"/>
                <a:ea typeface="+mn-ea"/>
                <a:cs typeface="+mn-cs"/>
              </a:rPr>
              <a:t>Spcmat</a:t>
            </a:r>
            <a:r>
              <a:rPr lang="en-US" sz="1200" kern="1200" dirty="0">
                <a:solidFill>
                  <a:schemeClr val="tx1"/>
                </a:solidFill>
                <a:effectLst/>
                <a:latin typeface="+mn-lt"/>
                <a:ea typeface="+mn-ea"/>
                <a:cs typeface="+mn-cs"/>
              </a:rPr>
              <a:t> log message we look for is "Skipping pollutant [X]", which means that an inventory pollutant is being dropped. We expect to see this for PM10 (we speciate PM2.5 and pass through PMC instead) and _NOI pollutants (no-integrate NBAFM, which we want to drop to avoid double counting speciated VOC), but if we see anything else getting skipped, that's a problem.</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94</a:t>
            </a:fld>
            <a:endParaRPr lang="en-US"/>
          </a:p>
        </p:txBody>
      </p:sp>
    </p:spTree>
    <p:extLst>
      <p:ext uri="{BB962C8B-B14F-4D97-AF65-F5344CB8AC3E}">
        <p14:creationId xmlns:p14="http://schemas.microsoft.com/office/powerpoint/2010/main" val="4168263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then Jeff</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95</a:t>
            </a:fld>
            <a:endParaRPr lang="en-US"/>
          </a:p>
        </p:txBody>
      </p:sp>
    </p:spTree>
    <p:extLst>
      <p:ext uri="{BB962C8B-B14F-4D97-AF65-F5344CB8AC3E}">
        <p14:creationId xmlns:p14="http://schemas.microsoft.com/office/powerpoint/2010/main" val="1488117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areas can have a higher reduction on fugitive dust emissions than more open areas (e.g. grasslands).</a:t>
            </a:r>
          </a:p>
          <a:p>
            <a:r>
              <a:rPr lang="en-US" dirty="0"/>
              <a:t>Rain and snow-covered areas will see a reduction in fugitive dust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96</a:t>
            </a:fld>
            <a:endParaRPr lang="en-US"/>
          </a:p>
        </p:txBody>
      </p:sp>
    </p:spTree>
    <p:extLst>
      <p:ext uri="{BB962C8B-B14F-4D97-AF65-F5344CB8AC3E}">
        <p14:creationId xmlns:p14="http://schemas.microsoft.com/office/powerpoint/2010/main" val="761073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 of unadjusted fugitive dust emissions.  Dust is highest in the midwest and in Texas and states north of Texas.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97</a:t>
            </a:fld>
            <a:endParaRPr lang="en-US"/>
          </a:p>
        </p:txBody>
      </p:sp>
    </p:spTree>
    <p:extLst>
      <p:ext uri="{BB962C8B-B14F-4D97-AF65-F5344CB8AC3E}">
        <p14:creationId xmlns:p14="http://schemas.microsoft.com/office/powerpoint/2010/main" val="41592864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shows the transport fraction factors.  Red values have the biggest reduction (in southeast and in Canada).    Areas shaded in red are heavily forested areas.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98</a:t>
            </a:fld>
            <a:endParaRPr lang="en-US"/>
          </a:p>
        </p:txBody>
      </p:sp>
    </p:spTree>
    <p:extLst>
      <p:ext uri="{BB962C8B-B14F-4D97-AF65-F5344CB8AC3E}">
        <p14:creationId xmlns:p14="http://schemas.microsoft.com/office/powerpoint/2010/main" val="7155634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are reduced through transport fraction adjustments which reduce dust in more wooded areas. Dust emissions are further reduce after the meteorological adjustment which is based on snow and soil moisture as predicted by the meteorological model (which differs </a:t>
            </a:r>
            <a:r>
              <a:rPr lang="en-US" baseline="0" dirty="0"/>
              <a:t>temporally and spatially).  The final emissions are much lower than the unadjusted emissions.</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99</a:t>
            </a:fld>
            <a:endParaRPr lang="en-US"/>
          </a:p>
        </p:txBody>
      </p:sp>
    </p:spTree>
    <p:extLst>
      <p:ext uri="{BB962C8B-B14F-4D97-AF65-F5344CB8AC3E}">
        <p14:creationId xmlns:p14="http://schemas.microsoft.com/office/powerpoint/2010/main" val="3388161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BEIS v3.6.1 consists of two programs: Normbeis3 and Tmpbeis3.    BELD4.1 is the gridded </a:t>
            </a:r>
            <a:r>
              <a:rPr lang="en-US" dirty="0" err="1"/>
              <a:t>landuse</a:t>
            </a:r>
            <a:r>
              <a:rPr lang="en-US" dirty="0"/>
              <a:t> dataset input into Normbeis3.</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100</a:t>
            </a:fld>
            <a:endParaRPr lang="en-US"/>
          </a:p>
        </p:txBody>
      </p:sp>
    </p:spTree>
    <p:extLst>
      <p:ext uri="{BB962C8B-B14F-4D97-AF65-F5344CB8AC3E}">
        <p14:creationId xmlns:p14="http://schemas.microsoft.com/office/powerpoint/2010/main" val="41652489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14 different meteorological variables used in the biogenic emissions modeling process.  These meteorological variables are used in the Tmpbeis3 program in BEISv3.6.1.</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101</a:t>
            </a:fld>
            <a:endParaRPr lang="en-US"/>
          </a:p>
        </p:txBody>
      </p:sp>
    </p:spTree>
    <p:extLst>
      <p:ext uri="{BB962C8B-B14F-4D97-AF65-F5344CB8AC3E}">
        <p14:creationId xmlns:p14="http://schemas.microsoft.com/office/powerpoint/2010/main" val="17849474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output emissions species from BEIS.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102</a:t>
            </a:fld>
            <a:endParaRPr lang="en-US"/>
          </a:p>
        </p:txBody>
      </p:sp>
    </p:spTree>
    <p:extLst>
      <p:ext uri="{BB962C8B-B14F-4D97-AF65-F5344CB8AC3E}">
        <p14:creationId xmlns:p14="http://schemas.microsoft.com/office/powerpoint/2010/main" val="4149326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 of 2014 biogenic NOx emissions.  These are highest in the Mississippi valley and states north of Texas and are from processes dependent on fertilizer, temperature, and precipitation. Gridded map of 2014 biogenic isoprene emissions.  These are highest in Texas and states east of Texas and are produced from certain plant / tree species during photosynthesis.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103</a:t>
            </a:fld>
            <a:endParaRPr lang="en-US"/>
          </a:p>
        </p:txBody>
      </p:sp>
    </p:spTree>
    <p:extLst>
      <p:ext uri="{BB962C8B-B14F-4D97-AF65-F5344CB8AC3E}">
        <p14:creationId xmlns:p14="http://schemas.microsoft.com/office/powerpoint/2010/main" val="91589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r>
              <a:rPr lang="en-US" dirty="0"/>
              <a:t>The five NEI data categories are illustrated by the pictures at the bottom of the page.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a:t>
            </a:fld>
            <a:endParaRPr lang="en-US"/>
          </a:p>
        </p:txBody>
      </p:sp>
    </p:spTree>
    <p:extLst>
      <p:ext uri="{BB962C8B-B14F-4D97-AF65-F5344CB8AC3E}">
        <p14:creationId xmlns:p14="http://schemas.microsoft.com/office/powerpoint/2010/main" val="33444821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104</a:t>
            </a:fld>
            <a:endParaRPr lang="en-US"/>
          </a:p>
        </p:txBody>
      </p:sp>
    </p:spTree>
    <p:extLst>
      <p:ext uri="{BB962C8B-B14F-4D97-AF65-F5344CB8AC3E}">
        <p14:creationId xmlns:p14="http://schemas.microsoft.com/office/powerpoint/2010/main" val="40525263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Prescribed fires and wildfires are treated as point sources.   Emissions can be broken up into the flaming and smoldering phases.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105</a:t>
            </a:fld>
            <a:endParaRPr lang="en-US"/>
          </a:p>
        </p:txBody>
      </p:sp>
    </p:spTree>
    <p:extLst>
      <p:ext uri="{BB962C8B-B14F-4D97-AF65-F5344CB8AC3E}">
        <p14:creationId xmlns:p14="http://schemas.microsoft.com/office/powerpoint/2010/main" val="27706937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 of historical fire information used to generate the fire inventories for the NEI.</a:t>
            </a:r>
          </a:p>
          <a:p>
            <a:r>
              <a:rPr lang="en-US" dirty="0"/>
              <a:t>Fire information is acquired from various government agencies including US Forest Service, NOAA, US DOI, and USDA.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106</a:t>
            </a:fld>
            <a:endParaRPr lang="en-US"/>
          </a:p>
        </p:txBody>
      </p:sp>
    </p:spTree>
    <p:extLst>
      <p:ext uri="{BB962C8B-B14F-4D97-AF65-F5344CB8AC3E}">
        <p14:creationId xmlns:p14="http://schemas.microsoft.com/office/powerpoint/2010/main" val="25508601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flow chart of input data and processing steps used to prepare a fire inventory.  Order: input data sets, data preparation, data aggregation and reconciliation to produce daily fire locations with fire size and type.  Then Smoke modeling with BlueSky Framework (this requires fuel moisture and fuel loading data) which results in daily smoke emissions for each fire.  The emissions data are then postprocessed to create the final wildland fire emissions inventory. The BlueSky Framework takes fire location, dates, type, and size information, uses fuel and moisture information to produce fuel consumption data.  Emission factors are then applied to create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107</a:t>
            </a:fld>
            <a:endParaRPr lang="en-US"/>
          </a:p>
        </p:txBody>
      </p:sp>
    </p:spTree>
    <p:extLst>
      <p:ext uri="{BB962C8B-B14F-4D97-AF65-F5344CB8AC3E}">
        <p14:creationId xmlns:p14="http://schemas.microsoft.com/office/powerpoint/2010/main" val="576870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Gridded map of 2014 prescribed fires over continental US. Emissions are highest along the Gulf coast and in Kansas and surrounding states.  There are also some emissions in West coast states.  The pattern of emissions is similar in 2014 and 2016 but there are more emissions in northern Minnesota in 2016 than 2014.</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108</a:t>
            </a:fld>
            <a:endParaRPr lang="en-US"/>
          </a:p>
        </p:txBody>
      </p:sp>
    </p:spTree>
    <p:extLst>
      <p:ext uri="{BB962C8B-B14F-4D97-AF65-F5344CB8AC3E}">
        <p14:creationId xmlns:p14="http://schemas.microsoft.com/office/powerpoint/2010/main" val="7752187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states provide data for NEI at annual resolution, it's different than what we use for modeling; day specific supplement is helpful.  Gridded maps of 2014 and 2016 PM2.5 from agricultural fires shows emissions in the southeast states and the Mississippi valley.  The patterns are very similar in the two years except that the Kansas fires are no longer in the ag fire sector.</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109</a:t>
            </a:fld>
            <a:endParaRPr lang="en-US"/>
          </a:p>
        </p:txBody>
      </p:sp>
    </p:spTree>
    <p:extLst>
      <p:ext uri="{BB962C8B-B14F-4D97-AF65-F5344CB8AC3E}">
        <p14:creationId xmlns:p14="http://schemas.microsoft.com/office/powerpoint/2010/main" val="26134600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Alison</a:t>
            </a:r>
          </a:p>
        </p:txBody>
      </p:sp>
      <p:sp>
        <p:nvSpPr>
          <p:cNvPr id="4" name="Slide Number Placeholder 3"/>
          <p:cNvSpPr>
            <a:spLocks noGrp="1"/>
          </p:cNvSpPr>
          <p:nvPr>
            <p:ph type="sldNum" sz="quarter" idx="5"/>
          </p:nvPr>
        </p:nvSpPr>
        <p:spPr/>
        <p:txBody>
          <a:bodyPr/>
          <a:lstStyle/>
          <a:p>
            <a:fld id="{E49FF909-214C-4283-A38D-5D8E6479E603}" type="slidenum">
              <a:rPr lang="en-US" smtClean="0"/>
              <a:pPr/>
              <a:t>110</a:t>
            </a:fld>
            <a:endParaRPr lang="en-US"/>
          </a:p>
        </p:txBody>
      </p:sp>
    </p:spTree>
    <p:extLst>
      <p:ext uri="{BB962C8B-B14F-4D97-AF65-F5344CB8AC3E}">
        <p14:creationId xmlns:p14="http://schemas.microsoft.com/office/powerpoint/2010/main" val="32082633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schematic shows the data flow used to create an </a:t>
            </a:r>
            <a:r>
              <a:rPr lang="en-US" dirty="0" err="1"/>
              <a:t>onroad</a:t>
            </a:r>
            <a:r>
              <a:rPr lang="en-US" dirty="0"/>
              <a:t> emissions inventory.  The meteorological data output from SMOKE is processed by met4moves to extract temperature ranges and humidity needed by MOVES and the gridded met data needed by SMOKE.  MOVES is run to create emission factor tables that are input to SMOKE.  SMOKE combines emission factors with activity data to compute emissions.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111</a:t>
            </a:fld>
            <a:endParaRPr lang="en-US"/>
          </a:p>
        </p:txBody>
      </p:sp>
    </p:spTree>
    <p:extLst>
      <p:ext uri="{BB962C8B-B14F-4D97-AF65-F5344CB8AC3E}">
        <p14:creationId xmlns:p14="http://schemas.microsoft.com/office/powerpoint/2010/main" val="24190929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county-specific activity data and grid-specific meteorological data are used to compute the emissions for each county.</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112</a:t>
            </a:fld>
            <a:endParaRPr lang="en-US"/>
          </a:p>
        </p:txBody>
      </p:sp>
    </p:spTree>
    <p:extLst>
      <p:ext uri="{BB962C8B-B14F-4D97-AF65-F5344CB8AC3E}">
        <p14:creationId xmlns:p14="http://schemas.microsoft.com/office/powerpoint/2010/main" val="27103164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a:t>VMT and HOTELLING are</a:t>
            </a:r>
            <a:r>
              <a:rPr lang="en-US" baseline="0" dirty="0"/>
              <a:t> temporalized, others aren’t</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113</a:t>
            </a:fld>
            <a:endParaRPr lang="en-US"/>
          </a:p>
        </p:txBody>
      </p:sp>
    </p:spTree>
    <p:extLst>
      <p:ext uri="{BB962C8B-B14F-4D97-AF65-F5344CB8AC3E}">
        <p14:creationId xmlns:p14="http://schemas.microsoft.com/office/powerpoint/2010/main" val="669615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706202" y="6407944"/>
            <a:ext cx="941070"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5"/>
            <a:ext cx="3657600" cy="323015"/>
          </a:xfrm>
        </p:spPr>
        <p:txBody>
          <a:bodyPr/>
          <a:lstStyle>
            <a:lvl1pPr>
              <a:defRPr sz="1000">
                <a:solidFill>
                  <a:schemeClr val="accent1">
                    <a:tint val="20000"/>
                  </a:schemeClr>
                </a:solidFill>
              </a:defRPr>
            </a:lvl1pPr>
            <a:extLst/>
          </a:lstStyle>
          <a:p>
            <a:r>
              <a:rPr lang="en-US" dirty="0"/>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pic>
        <p:nvPicPr>
          <p:cNvPr id="13" name="Picture 4" descr="EPA sea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29447" y="16218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7/29/2019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7/29/2019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8/14/2017</a:t>
            </a:r>
          </a:p>
        </p:txBody>
      </p:sp>
      <p:sp>
        <p:nvSpPr>
          <p:cNvPr id="5" name="Footer Placeholder 4"/>
          <p:cNvSpPr>
            <a:spLocks noGrp="1"/>
          </p:cNvSpPr>
          <p:nvPr>
            <p:ph type="ftr" sz="quarter" idx="11"/>
          </p:nvPr>
        </p:nvSpPr>
        <p:spPr>
          <a:xfrm>
            <a:off x="4114800" y="6405149"/>
            <a:ext cx="3687840" cy="365125"/>
          </a:xfrm>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4" descr="EPA se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9082" y="15705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8AF2F83-966E-4094-B6DF-D5B25EAF193A}" type="datetime1">
              <a:rPr lang="en-US" smtClean="0"/>
              <a:pPr/>
              <a:t>7/29/2019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7/29/2019</a:t>
            </a:fld>
            <a:endParaRPr lang="en-US"/>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7/29/2019</a:t>
            </a:fld>
            <a:endParaRPr lang="en-US"/>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7/29/2019</a:t>
            </a:fld>
            <a:endParaRPr lang="en-US"/>
          </a:p>
        </p:txBody>
      </p:sp>
      <p:sp>
        <p:nvSpPr>
          <p:cNvPr id="4" name="Footer Placeholder 3"/>
          <p:cNvSpPr>
            <a:spLocks noGrp="1"/>
          </p:cNvSpPr>
          <p:nvPr>
            <p:ph type="ftr" sz="quarter" idx="11"/>
          </p:nvPr>
        </p:nvSpPr>
        <p:spPr/>
        <p:txBody>
          <a:bodyPr/>
          <a:lstStyle/>
          <a:p>
            <a:r>
              <a:rPr lang="en-US" dirty="0"/>
              <a:t>US EPA OAQPS, Emission Inventory and Analysis Group</a:t>
            </a:r>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48600" y="6407944"/>
            <a:ext cx="798672" cy="365760"/>
          </a:xfrm>
        </p:spPr>
        <p:txBody>
          <a:bodyPr/>
          <a:lstStyle>
            <a:lvl1pPr>
              <a:defRPr/>
            </a:lvl1pPr>
          </a:lstStyle>
          <a:p>
            <a:r>
              <a:rPr lang="en-US" dirty="0"/>
              <a:t>8/14/17</a:t>
            </a:r>
          </a:p>
        </p:txBody>
      </p:sp>
      <p:sp>
        <p:nvSpPr>
          <p:cNvPr id="3" name="Footer Placeholder 2"/>
          <p:cNvSpPr>
            <a:spLocks noGrp="1"/>
          </p:cNvSpPr>
          <p:nvPr>
            <p:ph type="ftr" sz="quarter" idx="11"/>
          </p:nvPr>
        </p:nvSpPr>
        <p:spPr>
          <a:xfrm>
            <a:off x="3733800" y="6407944"/>
            <a:ext cx="4038600" cy="365125"/>
          </a:xfrm>
        </p:spPr>
        <p:txBody>
          <a:bodyPr/>
          <a:lstStyle/>
          <a:p>
            <a:r>
              <a:rPr lang="en-US" dirty="0"/>
              <a:t>USEPA 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BDBE3D3F-4CC0-49A9-B7A6-D83A4BA290F6}" type="datetime1">
              <a:rPr lang="en-US" smtClean="0"/>
              <a:pPr/>
              <a:t>7/29/2019</a:t>
            </a:fld>
            <a:endParaRPr lang="en-US"/>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7/29/2019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7/29/2019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air-emissions-inventori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github.com/CEMPD/SMOKE-MOVES"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7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12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2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12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views.cira.colostate.edu/wiki/wiki/916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s://www.epa.gov/air-emissions-modeling"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hyperlink" Target="ftp://newftp.epa.gov/air/emismod"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hyperlink" Target="http://views.cira.colostate.edu/wiki/wiki/10197" TargetMode="External"/><Relationship Id="rId4" Type="http://schemas.openxmlformats.org/officeDocument/2006/relationships/image" Target="../media/image108.png"/></Relationships>
</file>

<file path=ppt/slides/_rels/slide154.xml.rels><?xml version="1.0" encoding="UTF-8" standalone="yes"?>
<Relationships xmlns="http://schemas.openxmlformats.org/package/2006/relationships"><Relationship Id="rId3" Type="http://schemas.openxmlformats.org/officeDocument/2006/relationships/hyperlink" Target="mailto:eyth.alison@epa.gov"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mailto:Vukovich.jeffrey@epa.gov" TargetMode="External"/><Relationship Id="rId4" Type="http://schemas.openxmlformats.org/officeDocument/2006/relationships/hyperlink" Target="mailto:farkas.caroline@epa.gov"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views.cira.colostate.edu/wiki/wiki/10197"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ftp://newftp.epa.gov/Air/emismod/train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spm.faa.gov/apm/sys/AnalysisAP.as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6.xml.rels><?xml version="1.0" encoding="UTF-8" standalone="yes"?>
<Relationships xmlns="http://schemas.openxmlformats.org/package/2006/relationships"><Relationship Id="rId3" Type="http://schemas.openxmlformats.org/officeDocument/2006/relationships/hyperlink" Target="http://aspm.faa.gov/opsnet/sys/Terminal.asp"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mascenter.org/smok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github.com/CMASCenter/Spatial-Allocator" TargetMode="External"/><Relationship Id="rId2" Type="http://schemas.openxmlformats.org/officeDocument/2006/relationships/hyperlink" Target="http://www.cmascenter.or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epa.gov/air-emissions-modeling/speciate"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cmascenter.org/"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image" Target="../media/image6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9639"/>
            <a:ext cx="7772400" cy="1829761"/>
          </a:xfrm>
        </p:spPr>
        <p:txBody>
          <a:bodyPr>
            <a:normAutofit fontScale="90000"/>
          </a:bodyPr>
          <a:lstStyle/>
          <a:p>
            <a:pPr algn="ctr"/>
            <a:r>
              <a:rPr lang="en-US" dirty="0"/>
              <a:t>Emissions Inventory Preparation for Air Quality Modeling (Base Year)</a:t>
            </a:r>
          </a:p>
        </p:txBody>
      </p:sp>
      <p:sp>
        <p:nvSpPr>
          <p:cNvPr id="3" name="Subtitle 2"/>
          <p:cNvSpPr>
            <a:spLocks noGrp="1"/>
          </p:cNvSpPr>
          <p:nvPr>
            <p:ph type="subTitle" idx="1"/>
          </p:nvPr>
        </p:nvSpPr>
        <p:spPr>
          <a:xfrm>
            <a:off x="304800" y="3124200"/>
            <a:ext cx="8686800" cy="2743200"/>
          </a:xfrm>
        </p:spPr>
        <p:txBody>
          <a:bodyPr>
            <a:normAutofit fontScale="92500" lnSpcReduction="20000"/>
          </a:bodyPr>
          <a:lstStyle/>
          <a:p>
            <a:pPr algn="ctr"/>
            <a:endParaRPr lang="en-US" dirty="0"/>
          </a:p>
          <a:p>
            <a:pPr algn="ctr"/>
            <a:r>
              <a:rPr lang="en-US" dirty="0"/>
              <a:t>July 29, 2019</a:t>
            </a:r>
          </a:p>
          <a:p>
            <a:pPr algn="ctr"/>
            <a:r>
              <a:rPr lang="en-US" dirty="0"/>
              <a:t>Alison Eyth, Jeff Vukovich, Caroline Farkas</a:t>
            </a:r>
          </a:p>
          <a:p>
            <a:pPr algn="ctr"/>
            <a:r>
              <a:rPr lang="en-US" dirty="0"/>
              <a:t>EPA Office of Air Quality Planning and Standards</a:t>
            </a:r>
          </a:p>
          <a:p>
            <a:pPr algn="ctr"/>
            <a:r>
              <a:rPr lang="en-US" dirty="0"/>
              <a:t>Emission Inventory and Analysis Group</a:t>
            </a:r>
          </a:p>
          <a:p>
            <a:pPr algn="ct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1676400"/>
            <a:ext cx="8534127" cy="3429000"/>
          </a:xfrm>
        </p:spPr>
        <p:txBody>
          <a:bodyPr>
            <a:normAutofit fontScale="77500" lnSpcReduction="20000"/>
          </a:bodyPr>
          <a:lstStyle/>
          <a:p>
            <a:pPr>
              <a:spcAft>
                <a:spcPts val="200"/>
              </a:spcAft>
            </a:pPr>
            <a:r>
              <a:rPr lang="en-US" dirty="0"/>
              <a:t>Data are submitted by states, locals, tribes (S/L/T) and </a:t>
            </a:r>
            <a:br>
              <a:rPr lang="en-US" dirty="0"/>
            </a:br>
            <a:r>
              <a:rPr lang="en-US" dirty="0"/>
              <a:t>EPA into the Emissions Inventory System (EIS)</a:t>
            </a:r>
          </a:p>
          <a:p>
            <a:pPr>
              <a:spcAft>
                <a:spcPts val="200"/>
              </a:spcAft>
            </a:pPr>
            <a:r>
              <a:rPr lang="en-US" dirty="0"/>
              <a:t>Five NEI data categories - all annual totals except events</a:t>
            </a:r>
          </a:p>
          <a:p>
            <a:pPr lvl="1">
              <a:lnSpc>
                <a:spcPct val="110000"/>
              </a:lnSpc>
              <a:spcBef>
                <a:spcPts val="0"/>
              </a:spcBef>
              <a:spcAft>
                <a:spcPts val="200"/>
              </a:spcAft>
            </a:pPr>
            <a:r>
              <a:rPr lang="en-US" u="sng" dirty="0"/>
              <a:t>Point/Facility Inventory</a:t>
            </a:r>
            <a:r>
              <a:rPr lang="en-US" dirty="0"/>
              <a:t> (</a:t>
            </a:r>
            <a:r>
              <a:rPr lang="en-US" dirty="0" err="1"/>
              <a:t>lat-lon</a:t>
            </a:r>
            <a:r>
              <a:rPr lang="en-US" dirty="0"/>
              <a:t> locations): </a:t>
            </a:r>
            <a:r>
              <a:rPr lang="en-US" sz="2400" dirty="0"/>
              <a:t>EGUs, airports, point oil and gas sources, commercial and industrial facilities</a:t>
            </a:r>
            <a:endParaRPr lang="en-US" dirty="0"/>
          </a:p>
          <a:p>
            <a:pPr lvl="1">
              <a:lnSpc>
                <a:spcPct val="110000"/>
              </a:lnSpc>
              <a:spcBef>
                <a:spcPts val="0"/>
              </a:spcBef>
              <a:spcAft>
                <a:spcPts val="200"/>
              </a:spcAft>
            </a:pPr>
            <a:r>
              <a:rPr lang="en-US" u="sng" dirty="0"/>
              <a:t>Nonpoint</a:t>
            </a:r>
            <a:r>
              <a:rPr lang="en-US" dirty="0"/>
              <a:t> (county-based) – fugitive dust, agricultural, residential, industrial/commercial fuel comb., gas stations, biogenic</a:t>
            </a:r>
          </a:p>
          <a:p>
            <a:pPr lvl="1">
              <a:lnSpc>
                <a:spcPct val="110000"/>
              </a:lnSpc>
              <a:spcBef>
                <a:spcPts val="0"/>
              </a:spcBef>
              <a:spcAft>
                <a:spcPts val="200"/>
              </a:spcAft>
            </a:pPr>
            <a:r>
              <a:rPr lang="en-US" u="sng" dirty="0"/>
              <a:t>Onroad mobile sources</a:t>
            </a:r>
            <a:r>
              <a:rPr lang="en-US" dirty="0"/>
              <a:t> (county): cars and trucks driving on roads</a:t>
            </a:r>
            <a:endParaRPr lang="en-US" u="sng" dirty="0"/>
          </a:p>
          <a:p>
            <a:pPr lvl="1">
              <a:lnSpc>
                <a:spcPct val="110000"/>
              </a:lnSpc>
              <a:spcBef>
                <a:spcPts val="0"/>
              </a:spcBef>
              <a:spcAft>
                <a:spcPts val="200"/>
              </a:spcAft>
            </a:pPr>
            <a:r>
              <a:rPr lang="en-US" u="sng" dirty="0"/>
              <a:t>Nonroad mobile sources </a:t>
            </a:r>
            <a:r>
              <a:rPr lang="en-US" dirty="0"/>
              <a:t>(county): mobile sources not on roads including rec. marine, construction equip., lawn/garden, tractors</a:t>
            </a:r>
            <a:endParaRPr lang="en-US" u="sng" dirty="0"/>
          </a:p>
          <a:p>
            <a:pPr lvl="1">
              <a:lnSpc>
                <a:spcPct val="110000"/>
              </a:lnSpc>
              <a:spcBef>
                <a:spcPts val="0"/>
              </a:spcBef>
              <a:spcAft>
                <a:spcPts val="200"/>
              </a:spcAft>
            </a:pPr>
            <a:r>
              <a:rPr lang="en-US" u="sng" dirty="0"/>
              <a:t>Events</a:t>
            </a:r>
            <a:r>
              <a:rPr lang="en-US" dirty="0"/>
              <a:t> (</a:t>
            </a:r>
            <a:r>
              <a:rPr lang="en-US" dirty="0" err="1"/>
              <a:t>lat-lon</a:t>
            </a:r>
            <a:r>
              <a:rPr lang="en-US" dirty="0"/>
              <a:t>, day): wildland and prescribed fires</a:t>
            </a:r>
          </a:p>
          <a:p>
            <a:pPr lvl="1"/>
            <a:endParaRPr lang="en-US" dirty="0"/>
          </a:p>
        </p:txBody>
      </p:sp>
      <p:sp>
        <p:nvSpPr>
          <p:cNvPr id="6" name="Footer Placeholder 4"/>
          <p:cNvSpPr txBox="1">
            <a:spLocks/>
          </p:cNvSpPr>
          <p:nvPr/>
        </p:nvSpPr>
        <p:spPr>
          <a:xfrm>
            <a:off x="4428375" y="6368581"/>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pic>
        <p:nvPicPr>
          <p:cNvPr id="11" name="Picture 10" descr="A large truck has black smoke coming out of it.  A car is to the right of it." title="Truck emissions"/>
          <p:cNvPicPr>
            <a:picLocks noChangeAspect="1"/>
          </p:cNvPicPr>
          <p:nvPr/>
        </p:nvPicPr>
        <p:blipFill>
          <a:blip r:embed="rId3"/>
          <a:stretch>
            <a:fillRect/>
          </a:stretch>
        </p:blipFill>
        <p:spPr>
          <a:xfrm>
            <a:off x="2244732" y="4769771"/>
            <a:ext cx="5668751" cy="2000250"/>
          </a:xfrm>
          <a:prstGeom prst="rect">
            <a:avLst/>
          </a:prstGeom>
        </p:spPr>
      </p:pic>
      <p:pic>
        <p:nvPicPr>
          <p:cNvPr id="12" name="Picture 11" descr="The ground is buring around some trees" title="Forest fire"/>
          <p:cNvPicPr>
            <a:picLocks noChangeAspect="1"/>
          </p:cNvPicPr>
          <p:nvPr/>
        </p:nvPicPr>
        <p:blipFill>
          <a:blip r:embed="rId4"/>
          <a:stretch>
            <a:fillRect/>
          </a:stretch>
        </p:blipFill>
        <p:spPr>
          <a:xfrm>
            <a:off x="7898855" y="4766014"/>
            <a:ext cx="1126957" cy="2010105"/>
          </a:xfrm>
          <a:prstGeom prst="rect">
            <a:avLst/>
          </a:prstGeom>
        </p:spPr>
      </p:pic>
      <p:pic>
        <p:nvPicPr>
          <p:cNvPr id="13" name="Picture 12" descr="Smoke coming out of a smokestack" title="Smokestack"/>
          <p:cNvPicPr>
            <a:picLocks noChangeAspect="1"/>
          </p:cNvPicPr>
          <p:nvPr/>
        </p:nvPicPr>
        <p:blipFill>
          <a:blip r:embed="rId5"/>
          <a:stretch>
            <a:fillRect/>
          </a:stretch>
        </p:blipFill>
        <p:spPr>
          <a:xfrm>
            <a:off x="15338" y="4761084"/>
            <a:ext cx="1723231" cy="2019960"/>
          </a:xfrm>
          <a:prstGeom prst="rect">
            <a:avLst/>
          </a:prstGeom>
        </p:spPr>
      </p:pic>
      <p:pic>
        <p:nvPicPr>
          <p:cNvPr id="14" name="Picture 13" descr="Cars filling up at a gas station" title="Gas station"/>
          <p:cNvPicPr>
            <a:picLocks noChangeAspect="1"/>
          </p:cNvPicPr>
          <p:nvPr/>
        </p:nvPicPr>
        <p:blipFill>
          <a:blip r:embed="rId6"/>
          <a:stretch>
            <a:fillRect/>
          </a:stretch>
        </p:blipFill>
        <p:spPr>
          <a:xfrm>
            <a:off x="1661484" y="4782676"/>
            <a:ext cx="2508028" cy="1990395"/>
          </a:xfrm>
          <a:prstGeom prst="rect">
            <a:avLst/>
          </a:prstGeom>
        </p:spPr>
      </p:pic>
      <p:pic>
        <p:nvPicPr>
          <p:cNvPr id="17" name="Picture 16" descr="A tractor is pulling a harvester." title="Tractor"/>
          <p:cNvPicPr>
            <a:picLocks noChangeAspect="1"/>
          </p:cNvPicPr>
          <p:nvPr/>
        </p:nvPicPr>
        <p:blipFill>
          <a:blip r:embed="rId7"/>
          <a:stretch>
            <a:fillRect/>
          </a:stretch>
        </p:blipFill>
        <p:spPr>
          <a:xfrm>
            <a:off x="5747552" y="4761085"/>
            <a:ext cx="2280473" cy="2008937"/>
          </a:xfrm>
          <a:prstGeom prst="rect">
            <a:avLst/>
          </a:prstGeom>
        </p:spPr>
      </p:pic>
      <p:sp>
        <p:nvSpPr>
          <p:cNvPr id="2" name="Title 1"/>
          <p:cNvSpPr>
            <a:spLocks noGrp="1"/>
          </p:cNvSpPr>
          <p:nvPr>
            <p:ph type="title"/>
          </p:nvPr>
        </p:nvSpPr>
        <p:spPr>
          <a:xfrm>
            <a:off x="417672" y="377428"/>
            <a:ext cx="8229600" cy="1143000"/>
          </a:xfrm>
        </p:spPr>
        <p:txBody>
          <a:bodyPr>
            <a:normAutofit fontScale="90000"/>
          </a:bodyPr>
          <a:lstStyle/>
          <a:p>
            <a:r>
              <a:rPr lang="en-US" dirty="0"/>
              <a:t>Base Year Emissions from the National Emissions Inventory (NEI)</a:t>
            </a:r>
          </a:p>
        </p:txBody>
      </p:sp>
      <p:sp>
        <p:nvSpPr>
          <p:cNvPr id="4" name="Slide Number Placeholder 3"/>
          <p:cNvSpPr>
            <a:spLocks noGrp="1"/>
          </p:cNvSpPr>
          <p:nvPr>
            <p:ph type="sldNum" sz="quarter" idx="12"/>
          </p:nvPr>
        </p:nvSpPr>
        <p:spPr>
          <a:xfrm>
            <a:off x="8808447" y="6389658"/>
            <a:ext cx="365760" cy="365125"/>
          </a:xfrm>
        </p:spPr>
        <p:txBody>
          <a:bodyPr/>
          <a:lstStyle/>
          <a:p>
            <a:fld id="{61C894BD-DCE2-4A96-A9AF-225BBEAC2A40}" type="slidenum">
              <a:rPr lang="en-US" smtClean="0"/>
              <a:pPr/>
              <a:t>10</a:t>
            </a:fld>
            <a:endParaRPr lang="en-US" dirty="0"/>
          </a:p>
        </p:txBody>
      </p:sp>
    </p:spTree>
    <p:extLst>
      <p:ext uri="{BB962C8B-B14F-4D97-AF65-F5344CB8AC3E}">
        <p14:creationId xmlns:p14="http://schemas.microsoft.com/office/powerpoint/2010/main" val="38692969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535" y="1295400"/>
            <a:ext cx="8190072" cy="4926616"/>
          </a:xfrm>
        </p:spPr>
        <p:txBody>
          <a:bodyPr>
            <a:normAutofit fontScale="85000" lnSpcReduction="20000"/>
          </a:bodyPr>
          <a:lstStyle/>
          <a:p>
            <a:r>
              <a:rPr lang="en-US" dirty="0"/>
              <a:t>Updated leaf temperature algorithm in v3.6.1</a:t>
            </a:r>
          </a:p>
          <a:p>
            <a:pPr lvl="1"/>
            <a:r>
              <a:rPr lang="en-US" dirty="0"/>
              <a:t>Leaf temperature calculated using canopy model rather than 2 meter temperature</a:t>
            </a:r>
          </a:p>
          <a:p>
            <a:r>
              <a:rPr lang="en-US" dirty="0"/>
              <a:t>Biogenic Emissions Landcover Database (BELD) 4.1 land use based on:</a:t>
            </a:r>
          </a:p>
          <a:p>
            <a:pPr lvl="1"/>
            <a:r>
              <a:rPr lang="en-US" dirty="0"/>
              <a:t>U.S. National Land Cover Database (NLCD) 2011 </a:t>
            </a:r>
          </a:p>
          <a:p>
            <a:pPr lvl="1"/>
            <a:r>
              <a:rPr lang="en-US" dirty="0"/>
              <a:t>Moderate Resolution Imaging Spectroradiometer (MODIS) for Canada and Mexico</a:t>
            </a:r>
          </a:p>
          <a:p>
            <a:pPr lvl="1"/>
            <a:r>
              <a:rPr lang="en-US" dirty="0"/>
              <a:t>Forest areas constrained by canopy coverage</a:t>
            </a:r>
          </a:p>
          <a:p>
            <a:pPr lvl="1"/>
            <a:r>
              <a:rPr lang="en-US" dirty="0"/>
              <a:t>2011 USDA Cropland Data Layer</a:t>
            </a:r>
          </a:p>
          <a:p>
            <a:r>
              <a:rPr lang="en-US" dirty="0"/>
              <a:t>Tree species from USFS Forest Inventory and Analysis (FIA) data </a:t>
            </a:r>
          </a:p>
          <a:p>
            <a:pPr lvl="1"/>
            <a:r>
              <a:rPr lang="en-US" dirty="0"/>
              <a:t>Selected surveys from 2001 to 2014 to get a complete decadal US survey that bounds the years being modeled</a:t>
            </a:r>
          </a:p>
          <a:p>
            <a:r>
              <a:rPr lang="en-US" dirty="0"/>
              <a:t>SMOKE programs used: </a:t>
            </a:r>
          </a:p>
          <a:p>
            <a:pPr lvl="1"/>
            <a:r>
              <a:rPr lang="en-US" dirty="0"/>
              <a:t>Normbeis3: normalized biogenic emissions </a:t>
            </a:r>
          </a:p>
          <a:p>
            <a:pPr lvl="1"/>
            <a:r>
              <a:rPr lang="en-US" dirty="0"/>
              <a:t>Tmpbeis3: outputs gridded, </a:t>
            </a:r>
            <a:r>
              <a:rPr lang="en-US" b="1" i="1" dirty="0"/>
              <a:t>speciated</a:t>
            </a:r>
            <a:r>
              <a:rPr lang="en-US" dirty="0"/>
              <a:t>, hourly emissions</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100</a:t>
            </a:fld>
            <a:endParaRPr lang="en-US"/>
          </a:p>
        </p:txBody>
      </p:sp>
      <p:sp>
        <p:nvSpPr>
          <p:cNvPr id="5" name="Title 4"/>
          <p:cNvSpPr>
            <a:spLocks noGrp="1"/>
          </p:cNvSpPr>
          <p:nvPr>
            <p:ph type="title"/>
          </p:nvPr>
        </p:nvSpPr>
        <p:spPr>
          <a:xfrm>
            <a:off x="121920" y="176981"/>
            <a:ext cx="8336280" cy="1143000"/>
          </a:xfrm>
        </p:spPr>
        <p:txBody>
          <a:bodyPr>
            <a:noAutofit/>
          </a:bodyPr>
          <a:lstStyle/>
          <a:p>
            <a:pPr algn="ctr"/>
            <a:r>
              <a:rPr lang="en-US" sz="3500" dirty="0"/>
              <a:t>BEIS 3.6.1: Updated Biogenic Emissions</a:t>
            </a:r>
          </a:p>
        </p:txBody>
      </p:sp>
    </p:spTree>
    <p:extLst>
      <p:ext uri="{BB962C8B-B14F-4D97-AF65-F5344CB8AC3E}">
        <p14:creationId xmlns:p14="http://schemas.microsoft.com/office/powerpoint/2010/main" val="2755365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604644988"/>
              </p:ext>
            </p:extLst>
          </p:nvPr>
        </p:nvGraphicFramePr>
        <p:xfrm>
          <a:off x="596900" y="1600203"/>
          <a:ext cx="8050372" cy="4783065"/>
        </p:xfrm>
        <a:graphic>
          <a:graphicData uri="http://schemas.openxmlformats.org/drawingml/2006/table">
            <a:tbl>
              <a:tblPr firstRow="1" firstCol="1" bandRow="1">
                <a:tableStyleId>{5C22544A-7EE6-4342-B048-85BDC9FD1C3A}</a:tableStyleId>
              </a:tblPr>
              <a:tblGrid>
                <a:gridCol w="2544221">
                  <a:extLst>
                    <a:ext uri="{9D8B030D-6E8A-4147-A177-3AD203B41FA5}">
                      <a16:colId xmlns:a16="http://schemas.microsoft.com/office/drawing/2014/main" val="612107225"/>
                    </a:ext>
                  </a:extLst>
                </a:gridCol>
                <a:gridCol w="5506151">
                  <a:extLst>
                    <a:ext uri="{9D8B030D-6E8A-4147-A177-3AD203B41FA5}">
                      <a16:colId xmlns:a16="http://schemas.microsoft.com/office/drawing/2014/main" val="3980734127"/>
                    </a:ext>
                  </a:extLst>
                </a:gridCol>
              </a:tblGrid>
              <a:tr h="290196">
                <a:tc>
                  <a:txBody>
                    <a:bodyPr/>
                    <a:lstStyle/>
                    <a:p>
                      <a:pPr marL="0" marR="0" algn="ctr">
                        <a:lnSpc>
                          <a:spcPct val="115000"/>
                        </a:lnSpc>
                        <a:spcBef>
                          <a:spcPts val="0"/>
                        </a:spcBef>
                        <a:spcAft>
                          <a:spcPts val="0"/>
                        </a:spcAft>
                      </a:pPr>
                      <a:r>
                        <a:rPr lang="en-US" sz="1800">
                          <a:effectLst/>
                        </a:rPr>
                        <a:t>Variable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Description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96331135"/>
                  </a:ext>
                </a:extLst>
              </a:tr>
              <a:tr h="290196">
                <a:tc>
                  <a:txBody>
                    <a:bodyPr/>
                    <a:lstStyle/>
                    <a:p>
                      <a:pPr marL="0" marR="0">
                        <a:lnSpc>
                          <a:spcPct val="115000"/>
                        </a:lnSpc>
                        <a:spcBef>
                          <a:spcPts val="0"/>
                        </a:spcBef>
                        <a:spcAft>
                          <a:spcPts val="0"/>
                        </a:spcAft>
                      </a:pPr>
                      <a:r>
                        <a:rPr lang="en-US" sz="1800">
                          <a:effectLst/>
                        </a:rPr>
                        <a:t>LAI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leaf-area index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85830144"/>
                  </a:ext>
                </a:extLst>
              </a:tr>
              <a:tr h="290196">
                <a:tc>
                  <a:txBody>
                    <a:bodyPr/>
                    <a:lstStyle/>
                    <a:p>
                      <a:pPr marL="0" marR="0">
                        <a:lnSpc>
                          <a:spcPct val="115000"/>
                        </a:lnSpc>
                        <a:spcBef>
                          <a:spcPts val="0"/>
                        </a:spcBef>
                        <a:spcAft>
                          <a:spcPts val="0"/>
                        </a:spcAft>
                      </a:pPr>
                      <a:r>
                        <a:rPr lang="en-US" sz="1800">
                          <a:effectLst/>
                        </a:rPr>
                        <a:t>PRSFC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surface pressure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764169611"/>
                  </a:ext>
                </a:extLst>
              </a:tr>
              <a:tr h="290196">
                <a:tc>
                  <a:txBody>
                    <a:bodyPr/>
                    <a:lstStyle/>
                    <a:p>
                      <a:pPr marL="0" marR="0">
                        <a:lnSpc>
                          <a:spcPct val="115000"/>
                        </a:lnSpc>
                        <a:spcBef>
                          <a:spcPts val="0"/>
                        </a:spcBef>
                        <a:spcAft>
                          <a:spcPts val="0"/>
                        </a:spcAft>
                      </a:pPr>
                      <a:r>
                        <a:rPr lang="en-US" sz="1800">
                          <a:effectLst/>
                        </a:rPr>
                        <a:t>Q2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mixing ratio at 2 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24435808"/>
                  </a:ext>
                </a:extLst>
              </a:tr>
              <a:tr h="339406">
                <a:tc>
                  <a:txBody>
                    <a:bodyPr/>
                    <a:lstStyle/>
                    <a:p>
                      <a:pPr marL="0" marR="0">
                        <a:lnSpc>
                          <a:spcPct val="115000"/>
                        </a:lnSpc>
                        <a:spcBef>
                          <a:spcPts val="0"/>
                        </a:spcBef>
                        <a:spcAft>
                          <a:spcPts val="0"/>
                        </a:spcAft>
                      </a:pPr>
                      <a:r>
                        <a:rPr lang="en-US" sz="1800">
                          <a:effectLst/>
                        </a:rPr>
                        <a:t>RC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convective precipitation per met TSTEP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40198027"/>
                  </a:ext>
                </a:extLst>
              </a:tr>
              <a:tr h="290196">
                <a:tc>
                  <a:txBody>
                    <a:bodyPr/>
                    <a:lstStyle/>
                    <a:p>
                      <a:pPr marL="0" marR="0">
                        <a:lnSpc>
                          <a:spcPct val="115000"/>
                        </a:lnSpc>
                        <a:spcBef>
                          <a:spcPts val="0"/>
                        </a:spcBef>
                        <a:spcAft>
                          <a:spcPts val="0"/>
                        </a:spcAft>
                      </a:pPr>
                      <a:r>
                        <a:rPr lang="en-US" sz="1800">
                          <a:effectLst/>
                        </a:rPr>
                        <a:t>RGRND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dirty="0">
                          <a:effectLst/>
                        </a:rPr>
                        <a:t>solar radiation reaching surface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93517893"/>
                  </a:ext>
                </a:extLst>
              </a:tr>
              <a:tr h="339406">
                <a:tc>
                  <a:txBody>
                    <a:bodyPr/>
                    <a:lstStyle/>
                    <a:p>
                      <a:pPr marL="0" marR="0">
                        <a:lnSpc>
                          <a:spcPct val="115000"/>
                        </a:lnSpc>
                        <a:spcBef>
                          <a:spcPts val="0"/>
                        </a:spcBef>
                        <a:spcAft>
                          <a:spcPts val="0"/>
                        </a:spcAft>
                      </a:pPr>
                      <a:r>
                        <a:rPr lang="en-US" sz="1800" dirty="0">
                          <a:effectLst/>
                        </a:rPr>
                        <a:t>RN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nonconvective precipitation per met TSTEP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28906792"/>
                  </a:ext>
                </a:extLst>
              </a:tr>
              <a:tr h="339406">
                <a:tc>
                  <a:txBody>
                    <a:bodyPr/>
                    <a:lstStyle/>
                    <a:p>
                      <a:pPr marL="0" marR="0">
                        <a:lnSpc>
                          <a:spcPct val="115000"/>
                        </a:lnSpc>
                        <a:spcBef>
                          <a:spcPts val="0"/>
                        </a:spcBef>
                        <a:spcAft>
                          <a:spcPts val="0"/>
                        </a:spcAft>
                      </a:pPr>
                      <a:r>
                        <a:rPr lang="en-US" sz="1800">
                          <a:effectLst/>
                        </a:rPr>
                        <a:t>RSTOMI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inverse of bulk stomatal resistance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71610370"/>
                  </a:ext>
                </a:extLst>
              </a:tr>
              <a:tr h="339406">
                <a:tc>
                  <a:txBody>
                    <a:bodyPr/>
                    <a:lstStyle/>
                    <a:p>
                      <a:pPr marL="0" marR="0">
                        <a:lnSpc>
                          <a:spcPct val="115000"/>
                        </a:lnSpc>
                        <a:spcBef>
                          <a:spcPts val="0"/>
                        </a:spcBef>
                        <a:spcAft>
                          <a:spcPts val="0"/>
                        </a:spcAft>
                      </a:pPr>
                      <a:r>
                        <a:rPr lang="en-US" sz="1800">
                          <a:effectLst/>
                        </a:rPr>
                        <a:t>SLYTP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soil texture type by USDA category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65724509"/>
                  </a:ext>
                </a:extLst>
              </a:tr>
              <a:tr h="339406">
                <a:tc>
                  <a:txBody>
                    <a:bodyPr/>
                    <a:lstStyle/>
                    <a:p>
                      <a:pPr marL="0" marR="0">
                        <a:lnSpc>
                          <a:spcPct val="115000"/>
                        </a:lnSpc>
                        <a:spcBef>
                          <a:spcPts val="0"/>
                        </a:spcBef>
                        <a:spcAft>
                          <a:spcPts val="0"/>
                        </a:spcAft>
                      </a:pPr>
                      <a:r>
                        <a:rPr lang="en-US" sz="1800">
                          <a:effectLst/>
                        </a:rPr>
                        <a:t>SOIM1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volumetric soil moisture in top cm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20732913"/>
                  </a:ext>
                </a:extLst>
              </a:tr>
              <a:tr h="290196">
                <a:tc>
                  <a:txBody>
                    <a:bodyPr/>
                    <a:lstStyle/>
                    <a:p>
                      <a:pPr marL="0" marR="0">
                        <a:lnSpc>
                          <a:spcPct val="115000"/>
                        </a:lnSpc>
                        <a:spcBef>
                          <a:spcPts val="0"/>
                        </a:spcBef>
                        <a:spcAft>
                          <a:spcPts val="0"/>
                        </a:spcAft>
                      </a:pPr>
                      <a:r>
                        <a:rPr lang="en-US" sz="1800">
                          <a:effectLst/>
                        </a:rPr>
                        <a:t>SOIT1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soil temperature in top cm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8092206"/>
                  </a:ext>
                </a:extLst>
              </a:tr>
              <a:tr h="290196">
                <a:tc>
                  <a:txBody>
                    <a:bodyPr/>
                    <a:lstStyle/>
                    <a:p>
                      <a:pPr marL="0" marR="0">
                        <a:lnSpc>
                          <a:spcPct val="115000"/>
                        </a:lnSpc>
                        <a:spcBef>
                          <a:spcPts val="0"/>
                        </a:spcBef>
                        <a:spcAft>
                          <a:spcPts val="0"/>
                        </a:spcAft>
                      </a:pPr>
                      <a:r>
                        <a:rPr lang="en-US" sz="1800">
                          <a:effectLst/>
                        </a:rPr>
                        <a:t>TEMPG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skin temperature at ground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22392550"/>
                  </a:ext>
                </a:extLst>
              </a:tr>
              <a:tr h="290196">
                <a:tc>
                  <a:txBody>
                    <a:bodyPr/>
                    <a:lstStyle/>
                    <a:p>
                      <a:pPr marL="0" marR="0">
                        <a:lnSpc>
                          <a:spcPct val="115000"/>
                        </a:lnSpc>
                        <a:spcBef>
                          <a:spcPts val="0"/>
                        </a:spcBef>
                        <a:spcAft>
                          <a:spcPts val="0"/>
                        </a:spcAft>
                      </a:pPr>
                      <a:r>
                        <a:rPr lang="en-US" sz="1800">
                          <a:effectLst/>
                        </a:rPr>
                        <a:t>USTAR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cell averaged friction velocity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42450629"/>
                  </a:ext>
                </a:extLst>
              </a:tr>
              <a:tr h="339406">
                <a:tc>
                  <a:txBody>
                    <a:bodyPr/>
                    <a:lstStyle/>
                    <a:p>
                      <a:pPr marL="0" marR="0">
                        <a:lnSpc>
                          <a:spcPct val="115000"/>
                        </a:lnSpc>
                        <a:spcBef>
                          <a:spcPts val="0"/>
                        </a:spcBef>
                        <a:spcAft>
                          <a:spcPts val="0"/>
                        </a:spcAft>
                      </a:pPr>
                      <a:r>
                        <a:rPr lang="en-US" sz="1800">
                          <a:effectLst/>
                        </a:rPr>
                        <a:t>RADYNI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inverse of aerodynamic resistance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62875471"/>
                  </a:ext>
                </a:extLst>
              </a:tr>
              <a:tr h="290196">
                <a:tc>
                  <a:txBody>
                    <a:bodyPr/>
                    <a:lstStyle/>
                    <a:p>
                      <a:pPr marL="0" marR="0">
                        <a:lnSpc>
                          <a:spcPct val="115000"/>
                        </a:lnSpc>
                        <a:spcBef>
                          <a:spcPts val="0"/>
                        </a:spcBef>
                        <a:spcAft>
                          <a:spcPts val="0"/>
                        </a:spcAft>
                      </a:pPr>
                      <a:r>
                        <a:rPr lang="en-US" sz="1800">
                          <a:effectLst/>
                        </a:rPr>
                        <a:t>TEMP2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dirty="0">
                          <a:effectLst/>
                        </a:rPr>
                        <a:t>temperature at 2 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68753831"/>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101</a:t>
            </a:fld>
            <a:endParaRPr lang="en-US"/>
          </a:p>
        </p:txBody>
      </p:sp>
      <p:sp>
        <p:nvSpPr>
          <p:cNvPr id="5" name="Title 4"/>
          <p:cNvSpPr>
            <a:spLocks noGrp="1"/>
          </p:cNvSpPr>
          <p:nvPr>
            <p:ph type="title"/>
          </p:nvPr>
        </p:nvSpPr>
        <p:spPr>
          <a:xfrm>
            <a:off x="304800" y="304800"/>
            <a:ext cx="8229600" cy="1143000"/>
          </a:xfrm>
        </p:spPr>
        <p:txBody>
          <a:bodyPr>
            <a:normAutofit fontScale="90000"/>
          </a:bodyPr>
          <a:lstStyle/>
          <a:p>
            <a:r>
              <a:rPr lang="en-US" dirty="0"/>
              <a:t>Meteorological Variables Needed for BEIS 3.6.1</a:t>
            </a:r>
          </a:p>
        </p:txBody>
      </p:sp>
    </p:spTree>
    <p:extLst>
      <p:ext uri="{BB962C8B-B14F-4D97-AF65-F5344CB8AC3E}">
        <p14:creationId xmlns:p14="http://schemas.microsoft.com/office/powerpoint/2010/main" val="967330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8"/>
            <a:ext cx="7696200" cy="4923821"/>
          </a:xfrm>
        </p:spPr>
        <p:txBody>
          <a:bodyPr>
            <a:normAutofit fontScale="92500" lnSpcReduction="10000"/>
          </a:bodyPr>
          <a:lstStyle/>
          <a:p>
            <a:r>
              <a:rPr lang="en-US" dirty="0"/>
              <a:t>Carbon Monoxide (CO), Nitrogen Oxide (NO)</a:t>
            </a:r>
          </a:p>
          <a:p>
            <a:r>
              <a:rPr lang="en-US" dirty="0"/>
              <a:t>Acetaldehyde (ALD2)</a:t>
            </a:r>
          </a:p>
          <a:p>
            <a:r>
              <a:rPr lang="en-US" dirty="0"/>
              <a:t>Higher acetaldehyde (ALDX)</a:t>
            </a:r>
          </a:p>
          <a:p>
            <a:r>
              <a:rPr lang="en-US" dirty="0"/>
              <a:t>Formaldehyde (FORM)</a:t>
            </a:r>
          </a:p>
          <a:p>
            <a:r>
              <a:rPr lang="en-US" dirty="0"/>
              <a:t>Isoprene (ISOP)</a:t>
            </a:r>
          </a:p>
          <a:p>
            <a:r>
              <a:rPr lang="en-US" dirty="0"/>
              <a:t>Terpene (TERP)</a:t>
            </a:r>
          </a:p>
          <a:p>
            <a:r>
              <a:rPr lang="en-US" dirty="0"/>
              <a:t>Sesquiterpene (SESQ)</a:t>
            </a:r>
          </a:p>
          <a:p>
            <a:r>
              <a:rPr lang="en-US" dirty="0"/>
              <a:t>Ethene (ETH), Ethane (ETHA)</a:t>
            </a:r>
          </a:p>
          <a:p>
            <a:r>
              <a:rPr lang="en-US" dirty="0"/>
              <a:t>Internal (IOLE) and terminal olefins (OLE)</a:t>
            </a:r>
          </a:p>
          <a:p>
            <a:r>
              <a:rPr lang="en-US" dirty="0"/>
              <a:t>Ethanol (ETOH), Methanol (MEOH)</a:t>
            </a:r>
          </a:p>
          <a:p>
            <a:r>
              <a:rPr lang="en-US" dirty="0"/>
              <a:t>Paraffins (PAR)</a:t>
            </a:r>
          </a:p>
          <a:p>
            <a:r>
              <a:rPr lang="en-US" dirty="0"/>
              <a:t>No PM species…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102</a:t>
            </a:fld>
            <a:endParaRPr lang="en-US"/>
          </a:p>
        </p:txBody>
      </p:sp>
      <p:sp>
        <p:nvSpPr>
          <p:cNvPr id="5" name="Title 4"/>
          <p:cNvSpPr>
            <a:spLocks noGrp="1"/>
          </p:cNvSpPr>
          <p:nvPr>
            <p:ph type="title"/>
          </p:nvPr>
        </p:nvSpPr>
        <p:spPr/>
        <p:txBody>
          <a:bodyPr/>
          <a:lstStyle/>
          <a:p>
            <a:r>
              <a:rPr lang="en-US" dirty="0"/>
              <a:t>Species Produced by BEIS</a:t>
            </a:r>
          </a:p>
        </p:txBody>
      </p:sp>
    </p:spTree>
    <p:extLst>
      <p:ext uri="{BB962C8B-B14F-4D97-AF65-F5344CB8AC3E}">
        <p14:creationId xmlns:p14="http://schemas.microsoft.com/office/powerpoint/2010/main" val="305346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5142072" y="1450836"/>
            <a:ext cx="3505200" cy="1871471"/>
          </a:xfrm>
        </p:spPr>
        <p:txBody>
          <a:bodyPr>
            <a:normAutofit fontScale="92500" lnSpcReduction="10000"/>
          </a:bodyPr>
          <a:lstStyle/>
          <a:p>
            <a:r>
              <a:rPr lang="en-US" u="sng" dirty="0"/>
              <a:t>Top: </a:t>
            </a:r>
            <a:r>
              <a:rPr lang="en-US" dirty="0"/>
              <a:t>NO from soil  (depends on temperature, precipitation, and fertilizer)</a:t>
            </a:r>
          </a:p>
        </p:txBody>
      </p:sp>
      <p:sp>
        <p:nvSpPr>
          <p:cNvPr id="10" name="Content Placeholder 1"/>
          <p:cNvSpPr txBox="1">
            <a:spLocks/>
          </p:cNvSpPr>
          <p:nvPr/>
        </p:nvSpPr>
        <p:spPr>
          <a:xfrm>
            <a:off x="71285" y="4114801"/>
            <a:ext cx="3129115" cy="2057399"/>
          </a:xfrm>
          <a:prstGeom prst="rect">
            <a:avLst/>
          </a:prstGeom>
        </p:spPr>
        <p:txBody>
          <a:bodyPr vert="horz">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dirty="0"/>
          </a:p>
          <a:p>
            <a:r>
              <a:rPr lang="en-US" u="sng" dirty="0"/>
              <a:t>Bottom: </a:t>
            </a:r>
            <a:r>
              <a:rPr lang="en-US" dirty="0"/>
              <a:t>Isoprene (produced during photosynthesis)</a:t>
            </a:r>
          </a:p>
        </p:txBody>
      </p:sp>
      <p:pic>
        <p:nvPicPr>
          <p:cNvPr id="9" name="Picture 8" descr="Gridded map of 2014 biogenic isoprene emissions.  These are highest in Texas and states east of Texas." title="Gridded map of 2014 biogenic isoprene emissions"/>
          <p:cNvPicPr/>
          <p:nvPr/>
        </p:nvPicPr>
        <p:blipFill>
          <a:blip r:embed="rId3">
            <a:extLst>
              <a:ext uri="{28A0092B-C50C-407E-A947-70E740481C1C}">
                <a14:useLocalDpi xmlns:a14="http://schemas.microsoft.com/office/drawing/2010/main" val="0"/>
              </a:ext>
            </a:extLst>
          </a:blip>
          <a:srcRect/>
          <a:stretch>
            <a:fillRect/>
          </a:stretch>
        </p:blipFill>
        <p:spPr bwMode="auto">
          <a:xfrm>
            <a:off x="3276599" y="3581400"/>
            <a:ext cx="5823155" cy="3143959"/>
          </a:xfrm>
          <a:prstGeom prst="rect">
            <a:avLst/>
          </a:prstGeom>
          <a:noFill/>
          <a:ln>
            <a:noFill/>
          </a:ln>
        </p:spPr>
      </p:pic>
      <p:pic>
        <p:nvPicPr>
          <p:cNvPr id="8" name="Picture 7" descr="Gridded map of 2014 biogenic NOx emissions.  These are highest in the Mississippi valley and states north of Texas." title="Gridded map of 2014 biogenic NOx emissions"/>
          <p:cNvPicPr/>
          <p:nvPr/>
        </p:nvPicPr>
        <p:blipFill>
          <a:blip r:embed="rId4">
            <a:extLst>
              <a:ext uri="{28A0092B-C50C-407E-A947-70E740481C1C}">
                <a14:useLocalDpi xmlns:a14="http://schemas.microsoft.com/office/drawing/2010/main" val="0"/>
              </a:ext>
            </a:extLst>
          </a:blip>
          <a:srcRect/>
          <a:stretch>
            <a:fillRect/>
          </a:stretch>
        </p:blipFill>
        <p:spPr bwMode="auto">
          <a:xfrm>
            <a:off x="71285" y="1102799"/>
            <a:ext cx="5186515" cy="3012002"/>
          </a:xfrm>
          <a:prstGeom prst="rect">
            <a:avLst/>
          </a:prstGeom>
          <a:noFill/>
          <a:ln>
            <a:noFill/>
          </a:ln>
        </p:spPr>
      </p:pic>
      <p:sp>
        <p:nvSpPr>
          <p:cNvPr id="5" name="Title 4"/>
          <p:cNvSpPr>
            <a:spLocks noGrp="1"/>
          </p:cNvSpPr>
          <p:nvPr>
            <p:ph type="title"/>
          </p:nvPr>
        </p:nvSpPr>
        <p:spPr>
          <a:xfrm>
            <a:off x="95866" y="223255"/>
            <a:ext cx="8229600" cy="1143000"/>
          </a:xfrm>
        </p:spPr>
        <p:txBody>
          <a:bodyPr>
            <a:normAutofit fontScale="90000"/>
          </a:bodyPr>
          <a:lstStyle/>
          <a:p>
            <a:r>
              <a:rPr lang="en-US" dirty="0"/>
              <a:t>2014 Annual Biogenic Emissions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103</a:t>
            </a:fld>
            <a:endParaRPr lang="en-US"/>
          </a:p>
        </p:txBody>
      </p:sp>
    </p:spTree>
    <p:extLst>
      <p:ext uri="{BB962C8B-B14F-4D97-AF65-F5344CB8AC3E}">
        <p14:creationId xmlns:p14="http://schemas.microsoft.com/office/powerpoint/2010/main" val="39099903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normAutofit lnSpcReduction="10000"/>
          </a:bodyPr>
          <a:lstStyle/>
          <a:p>
            <a:r>
              <a:rPr lang="en-US" dirty="0"/>
              <a:t>Continue examining alternative biogenic model </a:t>
            </a:r>
            <a:r>
              <a:rPr lang="en-US" dirty="0" err="1"/>
              <a:t>Model</a:t>
            </a:r>
            <a:r>
              <a:rPr lang="en-US" dirty="0"/>
              <a:t> of Emissions of Gases and Aerosols from Nature (MEGAN) version 3 biogenic emissions estimates</a:t>
            </a:r>
          </a:p>
          <a:p>
            <a:pPr lvl="1"/>
            <a:r>
              <a:rPr lang="en-US" dirty="0"/>
              <a:t>MEGAN used for global and hemispheric modeling and for regional modeling by some agencies</a:t>
            </a:r>
          </a:p>
          <a:p>
            <a:r>
              <a:rPr lang="en-US" dirty="0"/>
              <a:t>Continue examining new Canadian BELD4-compatible data</a:t>
            </a:r>
          </a:p>
          <a:p>
            <a:r>
              <a:rPr lang="en-US" dirty="0"/>
              <a:t>Updated BELD(5?) coming soon</a:t>
            </a:r>
          </a:p>
          <a:p>
            <a:r>
              <a:rPr lang="en-US" dirty="0"/>
              <a:t>Any questions on fugitive dust or biogenic emissions?</a:t>
            </a:r>
          </a:p>
        </p:txBody>
      </p:sp>
      <p:sp>
        <p:nvSpPr>
          <p:cNvPr id="5" name="Title 4"/>
          <p:cNvSpPr>
            <a:spLocks noGrp="1"/>
          </p:cNvSpPr>
          <p:nvPr>
            <p:ph type="title"/>
          </p:nvPr>
        </p:nvSpPr>
        <p:spPr>
          <a:xfrm>
            <a:off x="228600" y="139399"/>
            <a:ext cx="8229600" cy="1143000"/>
          </a:xfrm>
        </p:spPr>
        <p:txBody>
          <a:bodyPr>
            <a:normAutofit fontScale="90000"/>
          </a:bodyPr>
          <a:lstStyle/>
          <a:p>
            <a:r>
              <a:rPr lang="en-US" dirty="0"/>
              <a:t>Future Directions and Questions?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104</a:t>
            </a:fld>
            <a:endParaRPr lang="en-US"/>
          </a:p>
        </p:txBody>
      </p:sp>
    </p:spTree>
    <p:extLst>
      <p:ext uri="{BB962C8B-B14F-4D97-AF65-F5344CB8AC3E}">
        <p14:creationId xmlns:p14="http://schemas.microsoft.com/office/powerpoint/2010/main" val="26589603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spcAft>
                <a:spcPts val="300"/>
              </a:spcAft>
            </a:pPr>
            <a:r>
              <a:rPr lang="en-US" sz="2800" dirty="0"/>
              <a:t>Includes daily “point” emissions from wildfires and prescribed fires</a:t>
            </a:r>
          </a:p>
          <a:p>
            <a:pPr>
              <a:spcAft>
                <a:spcPts val="300"/>
              </a:spcAft>
            </a:pPr>
            <a:r>
              <a:rPr lang="en-US" sz="2800" dirty="0"/>
              <a:t>Emissions were estimated for PM</a:t>
            </a:r>
            <a:r>
              <a:rPr lang="en-US" sz="2800" baseline="-25000" dirty="0"/>
              <a:t>2.5</a:t>
            </a:r>
            <a:r>
              <a:rPr lang="en-US" sz="2800" dirty="0"/>
              <a:t>, PM</a:t>
            </a:r>
            <a:r>
              <a:rPr lang="en-US" sz="2800" baseline="-25000" dirty="0"/>
              <a:t>10</a:t>
            </a:r>
            <a:r>
              <a:rPr lang="en-US" sz="2800" dirty="0"/>
              <a:t>, CO, CO</a:t>
            </a:r>
            <a:r>
              <a:rPr lang="en-US" sz="2800" baseline="-25000" dirty="0"/>
              <a:t>2</a:t>
            </a:r>
            <a:r>
              <a:rPr lang="en-US" sz="2800" dirty="0"/>
              <a:t>, CH</a:t>
            </a:r>
            <a:r>
              <a:rPr lang="en-US" sz="2800" baseline="-25000" dirty="0"/>
              <a:t>4</a:t>
            </a:r>
            <a:r>
              <a:rPr lang="en-US" sz="2800" dirty="0"/>
              <a:t>, NO</a:t>
            </a:r>
            <a:r>
              <a:rPr lang="en-US" sz="2800" baseline="-25000" dirty="0"/>
              <a:t>x</a:t>
            </a:r>
            <a:r>
              <a:rPr lang="en-US" sz="2800" dirty="0"/>
              <a:t>, NH</a:t>
            </a:r>
            <a:r>
              <a:rPr lang="en-US" sz="2800" baseline="-25000" dirty="0"/>
              <a:t>3</a:t>
            </a:r>
            <a:r>
              <a:rPr lang="en-US" sz="2800" dirty="0"/>
              <a:t>, SO</a:t>
            </a:r>
            <a:r>
              <a:rPr lang="en-US" sz="2800" baseline="-25000" dirty="0"/>
              <a:t>2</a:t>
            </a:r>
            <a:r>
              <a:rPr lang="en-US" sz="2800" dirty="0"/>
              <a:t>, VOC, and 34 hazardous air pollutants (HAPs). PM</a:t>
            </a:r>
            <a:r>
              <a:rPr lang="en-US" sz="2800" baseline="-25000" dirty="0"/>
              <a:t>2.5</a:t>
            </a:r>
            <a:r>
              <a:rPr lang="en-US" sz="2800" dirty="0"/>
              <a:t> emissions were further broken down into EC, OC, SO</a:t>
            </a:r>
            <a:r>
              <a:rPr lang="en-US" sz="2800" baseline="-25000" dirty="0"/>
              <a:t>4</a:t>
            </a:r>
            <a:r>
              <a:rPr lang="en-US" sz="2800" dirty="0"/>
              <a:t>, NO</a:t>
            </a:r>
            <a:r>
              <a:rPr lang="en-US" sz="2800" baseline="-25000" dirty="0"/>
              <a:t>3</a:t>
            </a:r>
            <a:r>
              <a:rPr lang="en-US" sz="2800" dirty="0"/>
              <a:t>, and PM fine</a:t>
            </a:r>
          </a:p>
          <a:p>
            <a:pPr>
              <a:spcAft>
                <a:spcPts val="300"/>
              </a:spcAft>
            </a:pPr>
            <a:r>
              <a:rPr lang="en-US" sz="2800" dirty="0"/>
              <a:t>HAPs emission factors and fractions of PM</a:t>
            </a:r>
            <a:r>
              <a:rPr lang="en-US" sz="2800" baseline="-25000" dirty="0"/>
              <a:t>2.5</a:t>
            </a:r>
            <a:r>
              <a:rPr lang="en-US" sz="2800" dirty="0"/>
              <a:t> components were provided by EPA</a:t>
            </a:r>
          </a:p>
          <a:p>
            <a:pPr>
              <a:spcAft>
                <a:spcPts val="300"/>
              </a:spcAft>
            </a:pPr>
            <a:r>
              <a:rPr lang="en-US" sz="2800" dirty="0"/>
              <a:t>2014NEI made flaming and smoldering emissions available (to allow for differentiated treatment of plume rise and potentially speciation)</a:t>
            </a:r>
          </a:p>
          <a:p>
            <a:r>
              <a:rPr lang="en-US" sz="2800" dirty="0"/>
              <a:t>Fire Inventory from NCAR (FINN) is used for Puerto Rico</a:t>
            </a:r>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105</a:t>
            </a:fld>
            <a:endParaRPr lang="en-US"/>
          </a:p>
        </p:txBody>
      </p:sp>
      <p:sp>
        <p:nvSpPr>
          <p:cNvPr id="5" name="Title 4"/>
          <p:cNvSpPr>
            <a:spLocks noGrp="1"/>
          </p:cNvSpPr>
          <p:nvPr>
            <p:ph type="title"/>
          </p:nvPr>
        </p:nvSpPr>
        <p:spPr/>
        <p:txBody>
          <a:bodyPr/>
          <a:lstStyle/>
          <a:p>
            <a:r>
              <a:rPr lang="en-US" dirty="0"/>
              <a:t>NEI Fire Inventory Details</a:t>
            </a:r>
          </a:p>
        </p:txBody>
      </p:sp>
    </p:spTree>
    <p:extLst>
      <p:ext uri="{BB962C8B-B14F-4D97-AF65-F5344CB8AC3E}">
        <p14:creationId xmlns:p14="http://schemas.microsoft.com/office/powerpoint/2010/main" val="33811178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690872"/>
          </a:xfrm>
        </p:spPr>
        <p:txBody>
          <a:bodyPr>
            <a:normAutofit fontScale="85000" lnSpcReduction="10000"/>
          </a:bodyPr>
          <a:lstStyle/>
          <a:p>
            <a:r>
              <a:rPr lang="en-US" sz="2600" dirty="0"/>
              <a:t>Data Sources included for NEI fire inventory development </a:t>
            </a:r>
            <a:r>
              <a:rPr lang="en-US" sz="2000" dirty="0"/>
              <a:t>(</a:t>
            </a:r>
            <a:r>
              <a:rPr lang="en-US" sz="2000" dirty="0">
                <a:solidFill>
                  <a:srgbClr val="FF0000"/>
                </a:solidFill>
              </a:rPr>
              <a:t>non-NEI years typically use only data in</a:t>
            </a:r>
            <a:r>
              <a:rPr lang="en-US" sz="2000" dirty="0"/>
              <a:t> </a:t>
            </a:r>
            <a:r>
              <a:rPr lang="en-US" sz="2000" dirty="0">
                <a:solidFill>
                  <a:srgbClr val="FF0000"/>
                </a:solidFill>
              </a:rPr>
              <a:t>red</a:t>
            </a:r>
            <a:r>
              <a:rPr lang="en-US" sz="2000" dirty="0"/>
              <a:t>)</a:t>
            </a:r>
          </a:p>
          <a:p>
            <a:pPr lvl="1"/>
            <a:r>
              <a:rPr lang="en-US" sz="2000" dirty="0"/>
              <a:t>State/local/tribal data</a:t>
            </a:r>
          </a:p>
          <a:p>
            <a:pPr lvl="1"/>
            <a:r>
              <a:rPr lang="en-US" sz="2000" dirty="0"/>
              <a:t>National Association of State Foresters (NASF) WF data </a:t>
            </a:r>
          </a:p>
          <a:p>
            <a:pPr lvl="1"/>
            <a:r>
              <a:rPr lang="en-US" sz="2000" dirty="0">
                <a:solidFill>
                  <a:srgbClr val="FF0000"/>
                </a:solidFill>
              </a:rPr>
              <a:t>NOAA’s Hazard Mapping System (HMS) data </a:t>
            </a:r>
          </a:p>
          <a:p>
            <a:pPr lvl="1"/>
            <a:r>
              <a:rPr lang="en-US" sz="2000" dirty="0">
                <a:solidFill>
                  <a:srgbClr val="FF0000"/>
                </a:solidFill>
              </a:rPr>
              <a:t>Incident Status Summary (ICS-209) data (wild vs prescribed)</a:t>
            </a:r>
          </a:p>
          <a:p>
            <a:pPr lvl="1"/>
            <a:r>
              <a:rPr lang="en-US" sz="2000" dirty="0">
                <a:solidFill>
                  <a:srgbClr val="FF0000"/>
                </a:solidFill>
              </a:rPr>
              <a:t>Geospatial Multi-Agency Coordination (</a:t>
            </a:r>
            <a:r>
              <a:rPr lang="en-US" sz="2000" dirty="0" err="1">
                <a:solidFill>
                  <a:srgbClr val="FF0000"/>
                </a:solidFill>
              </a:rPr>
              <a:t>GeoMAC</a:t>
            </a:r>
            <a:r>
              <a:rPr lang="en-US" sz="2000" dirty="0">
                <a:solidFill>
                  <a:srgbClr val="FF0000"/>
                </a:solidFill>
              </a:rPr>
              <a:t>) fire perimeter Shapefiles</a:t>
            </a:r>
          </a:p>
          <a:p>
            <a:pPr lvl="1"/>
            <a:r>
              <a:rPr lang="en-US" sz="2000" dirty="0">
                <a:solidFill>
                  <a:srgbClr val="FF0000"/>
                </a:solidFill>
              </a:rPr>
              <a:t>Monitoring Trends in Burn Severity (MTBS)</a:t>
            </a:r>
          </a:p>
          <a:p>
            <a:pPr lvl="1"/>
            <a:r>
              <a:rPr lang="en-US" sz="2000" dirty="0"/>
              <a:t>USDA Forest Service Activity Tracking System (FACTS) Rx fire perimeter data</a:t>
            </a:r>
          </a:p>
          <a:p>
            <a:pPr lvl="1"/>
            <a:r>
              <a:rPr lang="en-US" sz="2000" dirty="0"/>
              <a:t>U.S. Fish and Wildlife Service (USFWS) data</a:t>
            </a:r>
          </a:p>
          <a:p>
            <a:pPr lvl="1"/>
            <a:r>
              <a:rPr lang="en-US" sz="2000" dirty="0"/>
              <a:t>U.S. Department of Interior (DOI) Rx data</a:t>
            </a:r>
          </a:p>
          <a:p>
            <a:pPr>
              <a:spcBef>
                <a:spcPts val="1800"/>
              </a:spcBef>
            </a:pPr>
            <a:r>
              <a:rPr lang="en-US" sz="2600" dirty="0"/>
              <a:t>Ancillary data sources</a:t>
            </a:r>
          </a:p>
          <a:p>
            <a:pPr lvl="1"/>
            <a:r>
              <a:rPr lang="en-US" sz="1800" dirty="0"/>
              <a:t>Fuel moisture data from the USFS Weather Information Management System</a:t>
            </a:r>
          </a:p>
          <a:p>
            <a:pPr lvl="1"/>
            <a:r>
              <a:rPr lang="en-US" sz="1800" dirty="0">
                <a:solidFill>
                  <a:srgbClr val="FF0000"/>
                </a:solidFill>
              </a:rPr>
              <a:t>Fuel Characteristic Classification System (FCCS) fuel loading database</a:t>
            </a:r>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106</a:t>
            </a:fld>
            <a:endParaRPr lang="en-US"/>
          </a:p>
        </p:txBody>
      </p:sp>
      <p:sp>
        <p:nvSpPr>
          <p:cNvPr id="5" name="Title 4"/>
          <p:cNvSpPr>
            <a:spLocks noGrp="1"/>
          </p:cNvSpPr>
          <p:nvPr>
            <p:ph type="title"/>
          </p:nvPr>
        </p:nvSpPr>
        <p:spPr/>
        <p:txBody>
          <a:bodyPr/>
          <a:lstStyle/>
          <a:p>
            <a:r>
              <a:rPr lang="en-US" dirty="0"/>
              <a:t>Data Sources for NEI Fires</a:t>
            </a:r>
          </a:p>
        </p:txBody>
      </p:sp>
    </p:spTree>
    <p:extLst>
      <p:ext uri="{BB962C8B-B14F-4D97-AF65-F5344CB8AC3E}">
        <p14:creationId xmlns:p14="http://schemas.microsoft.com/office/powerpoint/2010/main" val="3847621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6" name="Picture 5" descr="A flow chart of input data and processing steps used to prepare a fire inventory.  Order: input data sets, data preparation, data aggregation and reconciliation to produce daily fire locations with fire size and type.  Then Smoke modeling with BlueSky Framework (this requires fuel moisture and fuel loading data) which results in daily smoke emissions for each fire.  The emissions data are then postprocessed to create the final wildland fire emissions inventory." title="Fire inventory devlopment flow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0504"/>
            <a:ext cx="4191000" cy="410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hematic of the BlueSky Framework which takes fire location, dates, type, and size information, uses fuel and moisture information to produce fuel consumption data.  Emission factors are then applied to create emissions." title="BlueSky Framework Schemat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191" y="2218911"/>
            <a:ext cx="4861354" cy="2598221"/>
          </a:xfrm>
          <a:prstGeom prst="rect">
            <a:avLst/>
          </a:prstGeom>
        </p:spPr>
      </p:pic>
      <p:sp>
        <p:nvSpPr>
          <p:cNvPr id="8" name="Right Arrow 7" descr="Arrow to Bluesky framework diagram" title="Arrow to Bluesky framework diagram"/>
          <p:cNvSpPr/>
          <p:nvPr/>
        </p:nvSpPr>
        <p:spPr>
          <a:xfrm>
            <a:off x="2590229" y="3799233"/>
            <a:ext cx="1500809" cy="149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4"/>
          <p:cNvSpPr>
            <a:spLocks noGrp="1"/>
          </p:cNvSpPr>
          <p:nvPr>
            <p:ph type="title"/>
          </p:nvPr>
        </p:nvSpPr>
        <p:spPr>
          <a:xfrm>
            <a:off x="457200" y="274638"/>
            <a:ext cx="7345440" cy="1249362"/>
          </a:xfrm>
        </p:spPr>
        <p:txBody>
          <a:bodyPr>
            <a:normAutofit fontScale="90000"/>
          </a:bodyPr>
          <a:lstStyle/>
          <a:p>
            <a:r>
              <a:rPr lang="en-US" dirty="0"/>
              <a:t>NEI Fire Development Overview</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107</a:t>
            </a:fld>
            <a:endParaRPr lang="en-US"/>
          </a:p>
        </p:txBody>
      </p:sp>
    </p:spTree>
    <p:extLst>
      <p:ext uri="{BB962C8B-B14F-4D97-AF65-F5344CB8AC3E}">
        <p14:creationId xmlns:p14="http://schemas.microsoft.com/office/powerpoint/2010/main" val="33835267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8" name="Picture 7" descr="Gridded map of 2014 prescribed fires over continental US. Emissions are highest alongn the Gulf coast and in Kansas.  There are also some emissions in West coast states." title="Gridded map of 2014 prescribed fires"/>
          <p:cNvPicPr>
            <a:picLocks noChangeAspect="1"/>
          </p:cNvPicPr>
          <p:nvPr/>
        </p:nvPicPr>
        <p:blipFill>
          <a:blip r:embed="rId3"/>
          <a:stretch>
            <a:fillRect/>
          </a:stretch>
        </p:blipFill>
        <p:spPr>
          <a:xfrm>
            <a:off x="4155160" y="1278365"/>
            <a:ext cx="4846986" cy="2738091"/>
          </a:xfrm>
          <a:prstGeom prst="rect">
            <a:avLst/>
          </a:prstGeom>
        </p:spPr>
      </p:pic>
      <p:sp>
        <p:nvSpPr>
          <p:cNvPr id="9" name="TextBox 8"/>
          <p:cNvSpPr txBox="1"/>
          <p:nvPr/>
        </p:nvSpPr>
        <p:spPr>
          <a:xfrm>
            <a:off x="1371600" y="1756737"/>
            <a:ext cx="2228495" cy="1938992"/>
          </a:xfrm>
          <a:prstGeom prst="rect">
            <a:avLst/>
          </a:prstGeom>
          <a:noFill/>
        </p:spPr>
        <p:txBody>
          <a:bodyPr wrap="none" rtlCol="0">
            <a:spAutoFit/>
          </a:bodyPr>
          <a:lstStyle/>
          <a:p>
            <a:r>
              <a:rPr lang="en-US" sz="2400" dirty="0"/>
              <a:t>     Top: 2014</a:t>
            </a:r>
          </a:p>
          <a:p>
            <a:endParaRPr lang="en-US" sz="2400" dirty="0"/>
          </a:p>
          <a:p>
            <a:endParaRPr lang="en-US" sz="2400" dirty="0"/>
          </a:p>
          <a:p>
            <a:endParaRPr lang="en-US" sz="2400" dirty="0"/>
          </a:p>
          <a:p>
            <a:r>
              <a:rPr lang="en-US" sz="2400" dirty="0"/>
              <a:t>Bottom: 2016</a:t>
            </a:r>
          </a:p>
        </p:txBody>
      </p:sp>
      <p:sp>
        <p:nvSpPr>
          <p:cNvPr id="10" name="TextBox 9"/>
          <p:cNvSpPr txBox="1"/>
          <p:nvPr/>
        </p:nvSpPr>
        <p:spPr>
          <a:xfrm>
            <a:off x="5063461" y="4449763"/>
            <a:ext cx="4150495" cy="1754326"/>
          </a:xfrm>
          <a:prstGeom prst="rect">
            <a:avLst/>
          </a:prstGeom>
          <a:noFill/>
        </p:spPr>
        <p:txBody>
          <a:bodyPr wrap="none" rtlCol="0">
            <a:spAutoFit/>
          </a:bodyPr>
          <a:lstStyle/>
          <a:p>
            <a:r>
              <a:rPr lang="en-US" dirty="0"/>
              <a:t>Some aspects of fires are similar</a:t>
            </a:r>
          </a:p>
          <a:p>
            <a:r>
              <a:rPr lang="en-US" dirty="0"/>
              <a:t>between years:</a:t>
            </a:r>
          </a:p>
          <a:p>
            <a:r>
              <a:rPr lang="en-US" dirty="0"/>
              <a:t>Prairie, gulf coast, South Florida</a:t>
            </a:r>
          </a:p>
          <a:p>
            <a:endParaRPr lang="en-US" dirty="0"/>
          </a:p>
          <a:p>
            <a:r>
              <a:rPr lang="en-US" dirty="0"/>
              <a:t>Locations of large fires vary –</a:t>
            </a:r>
          </a:p>
          <a:p>
            <a:r>
              <a:rPr lang="en-US" dirty="0"/>
              <a:t>particularly noticeable in West, MN</a:t>
            </a:r>
          </a:p>
        </p:txBody>
      </p:sp>
      <p:sp>
        <p:nvSpPr>
          <p:cNvPr id="5" name="Title 4"/>
          <p:cNvSpPr>
            <a:spLocks noGrp="1"/>
          </p:cNvSpPr>
          <p:nvPr>
            <p:ph type="title"/>
          </p:nvPr>
        </p:nvSpPr>
        <p:spPr>
          <a:xfrm>
            <a:off x="152400" y="307363"/>
            <a:ext cx="8229600" cy="1143000"/>
          </a:xfrm>
        </p:spPr>
        <p:txBody>
          <a:bodyPr>
            <a:normAutofit fontScale="90000"/>
          </a:bodyPr>
          <a:lstStyle/>
          <a:p>
            <a:r>
              <a:rPr lang="en-US" dirty="0"/>
              <a:t>2014 and 2016 Annual PM2.5 from Wild and Prescribed Fires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108</a:t>
            </a:fld>
            <a:endParaRPr lang="en-US"/>
          </a:p>
        </p:txBody>
      </p:sp>
      <p:pic>
        <p:nvPicPr>
          <p:cNvPr id="11" name="Picture 10">
            <a:extLst>
              <a:ext uri="{FF2B5EF4-FFF2-40B4-BE49-F238E27FC236}">
                <a16:creationId xmlns:a16="http://schemas.microsoft.com/office/drawing/2014/main" id="{649FE6C7-C0DD-4506-9BA3-E2F8FC766174}"/>
              </a:ext>
            </a:extLst>
          </p:cNvPr>
          <p:cNvPicPr>
            <a:picLocks noChangeAspect="1"/>
          </p:cNvPicPr>
          <p:nvPr/>
        </p:nvPicPr>
        <p:blipFill>
          <a:blip r:embed="rId4"/>
          <a:stretch>
            <a:fillRect/>
          </a:stretch>
        </p:blipFill>
        <p:spPr>
          <a:xfrm>
            <a:off x="120083" y="3688954"/>
            <a:ext cx="4876800" cy="2738771"/>
          </a:xfrm>
          <a:prstGeom prst="rect">
            <a:avLst/>
          </a:prstGeom>
        </p:spPr>
      </p:pic>
    </p:spTree>
    <p:extLst>
      <p:ext uri="{BB962C8B-B14F-4D97-AF65-F5344CB8AC3E}">
        <p14:creationId xmlns:p14="http://schemas.microsoft.com/office/powerpoint/2010/main" val="3147691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idded map of 2014 PM2.5 from agricultural fires shows emissions in the southeast states and the MIssissippi valley with a concentration in Kansas." title="Gridded map of 2014 PM2.5 from agricultural fir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3754" y="1295400"/>
            <a:ext cx="5460228" cy="3124201"/>
          </a:xfrm>
        </p:spPr>
      </p:pic>
      <p:pic>
        <p:nvPicPr>
          <p:cNvPr id="13" name="Picture 12">
            <a:extLst>
              <a:ext uri="{FF2B5EF4-FFF2-40B4-BE49-F238E27FC236}">
                <a16:creationId xmlns:a16="http://schemas.microsoft.com/office/drawing/2014/main" id="{E414A383-4692-4BEF-ADBD-308C58CC57B6}"/>
              </a:ext>
            </a:extLst>
          </p:cNvPr>
          <p:cNvPicPr>
            <a:picLocks noChangeAspect="1"/>
          </p:cNvPicPr>
          <p:nvPr/>
        </p:nvPicPr>
        <p:blipFill>
          <a:blip r:embed="rId4"/>
          <a:stretch>
            <a:fillRect/>
          </a:stretch>
        </p:blipFill>
        <p:spPr>
          <a:xfrm>
            <a:off x="24981" y="3801368"/>
            <a:ext cx="5125199" cy="2915750"/>
          </a:xfrm>
          <a:prstGeom prst="rect">
            <a:avLst/>
          </a:prstGeom>
        </p:spPr>
      </p:pic>
      <p:sp>
        <p:nvSpPr>
          <p:cNvPr id="3" name="Footer Placeholder 2"/>
          <p:cNvSpPr>
            <a:spLocks noGrp="1"/>
          </p:cNvSpPr>
          <p:nvPr>
            <p:ph type="ftr" sz="quarter" idx="11"/>
          </p:nvPr>
        </p:nvSpPr>
        <p:spPr>
          <a:xfrm>
            <a:off x="4800600" y="6351993"/>
            <a:ext cx="3687840" cy="365125"/>
          </a:xfrm>
        </p:spPr>
        <p:txBody>
          <a:bodyPr/>
          <a:lstStyle/>
          <a:p>
            <a:r>
              <a:rPr lang="en-US" dirty="0"/>
              <a:t>US EPA OAQPS, Emission Inventory and Analysis Group</a:t>
            </a:r>
          </a:p>
        </p:txBody>
      </p:sp>
      <p:sp>
        <p:nvSpPr>
          <p:cNvPr id="2" name="TextBox 1"/>
          <p:cNvSpPr txBox="1"/>
          <p:nvPr/>
        </p:nvSpPr>
        <p:spPr>
          <a:xfrm>
            <a:off x="381298" y="1393210"/>
            <a:ext cx="3048000" cy="2492990"/>
          </a:xfrm>
          <a:prstGeom prst="rect">
            <a:avLst/>
          </a:prstGeom>
          <a:noFill/>
        </p:spPr>
        <p:txBody>
          <a:bodyPr wrap="square" rtlCol="0">
            <a:spAutoFit/>
          </a:bodyPr>
          <a:lstStyle/>
          <a:p>
            <a:r>
              <a:rPr lang="en-US" sz="2400" dirty="0"/>
              <a:t>EPA estimates </a:t>
            </a:r>
            <a:br>
              <a:rPr lang="en-US" sz="2400" dirty="0"/>
            </a:br>
            <a:r>
              <a:rPr lang="en-US" sz="2400" dirty="0"/>
              <a:t>day-specific point-based agricultural fires based on satellite detects (Pouliot, 2017)</a:t>
            </a:r>
          </a:p>
          <a:p>
            <a:endParaRPr lang="en-US" sz="1200" dirty="0"/>
          </a:p>
        </p:txBody>
      </p:sp>
      <p:sp>
        <p:nvSpPr>
          <p:cNvPr id="10" name="TextBox 9"/>
          <p:cNvSpPr txBox="1"/>
          <p:nvPr/>
        </p:nvSpPr>
        <p:spPr>
          <a:xfrm>
            <a:off x="5410200" y="1447800"/>
            <a:ext cx="1460656" cy="369332"/>
          </a:xfrm>
          <a:prstGeom prst="rect">
            <a:avLst/>
          </a:prstGeom>
          <a:noFill/>
        </p:spPr>
        <p:txBody>
          <a:bodyPr wrap="none" rtlCol="0">
            <a:spAutoFit/>
          </a:bodyPr>
          <a:lstStyle/>
          <a:p>
            <a:r>
              <a:rPr lang="en-US" dirty="0"/>
              <a:t>2014 PM</a:t>
            </a:r>
            <a:r>
              <a:rPr lang="en-US" baseline="-25000" dirty="0"/>
              <a:t>2.5</a:t>
            </a:r>
            <a:endParaRPr lang="en-US" dirty="0"/>
          </a:p>
        </p:txBody>
      </p:sp>
      <p:sp>
        <p:nvSpPr>
          <p:cNvPr id="12" name="TextBox 11"/>
          <p:cNvSpPr txBox="1"/>
          <p:nvPr/>
        </p:nvSpPr>
        <p:spPr>
          <a:xfrm>
            <a:off x="1832275" y="3886200"/>
            <a:ext cx="1412566" cy="369332"/>
          </a:xfrm>
          <a:prstGeom prst="rect">
            <a:avLst/>
          </a:prstGeom>
          <a:noFill/>
        </p:spPr>
        <p:txBody>
          <a:bodyPr wrap="none" rtlCol="0">
            <a:spAutoFit/>
          </a:bodyPr>
          <a:lstStyle/>
          <a:p>
            <a:r>
              <a:rPr lang="en-US" dirty="0"/>
              <a:t>2016 PM</a:t>
            </a:r>
            <a:r>
              <a:rPr lang="en-US" baseline="-25000" dirty="0"/>
              <a:t>2.5</a:t>
            </a:r>
          </a:p>
        </p:txBody>
      </p:sp>
      <p:sp>
        <p:nvSpPr>
          <p:cNvPr id="9" name="Title 4"/>
          <p:cNvSpPr>
            <a:spLocks noGrp="1"/>
          </p:cNvSpPr>
          <p:nvPr>
            <p:ph type="title"/>
          </p:nvPr>
        </p:nvSpPr>
        <p:spPr>
          <a:xfrm>
            <a:off x="457200" y="274638"/>
            <a:ext cx="8190072" cy="908588"/>
          </a:xfrm>
        </p:spPr>
        <p:txBody>
          <a:bodyPr>
            <a:normAutofit/>
          </a:bodyPr>
          <a:lstStyle/>
          <a:p>
            <a:r>
              <a:rPr lang="en-US" dirty="0"/>
              <a:t>Agricultural Fires</a:t>
            </a:r>
            <a:endParaRPr lang="en-US" baseline="-25000"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109</a:t>
            </a:fld>
            <a:endParaRPr lang="en-US"/>
          </a:p>
        </p:txBody>
      </p:sp>
    </p:spTree>
    <p:extLst>
      <p:ext uri="{BB962C8B-B14F-4D97-AF65-F5344CB8AC3E}">
        <p14:creationId xmlns:p14="http://schemas.microsoft.com/office/powerpoint/2010/main" val="19287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 y="1371600"/>
            <a:ext cx="8708232" cy="4614672"/>
          </a:xfrm>
        </p:spPr>
        <p:txBody>
          <a:bodyPr>
            <a:normAutofit fontScale="85000" lnSpcReduction="10000"/>
          </a:bodyPr>
          <a:lstStyle/>
          <a:p>
            <a:pPr>
              <a:spcAft>
                <a:spcPts val="300"/>
              </a:spcAft>
            </a:pPr>
            <a:r>
              <a:rPr lang="en-US" dirty="0"/>
              <a:t>EPA and S/L/T data are blended to create the NEI</a:t>
            </a:r>
          </a:p>
          <a:p>
            <a:pPr>
              <a:spcAft>
                <a:spcPts val="300"/>
              </a:spcAft>
            </a:pPr>
            <a:r>
              <a:rPr lang="en-US" dirty="0"/>
              <a:t>Full NEI produced every third year (e.g., 2011, 2014, 2017, 2020)</a:t>
            </a:r>
          </a:p>
          <a:p>
            <a:pPr lvl="1">
              <a:spcAft>
                <a:spcPts val="300"/>
              </a:spcAft>
            </a:pPr>
            <a:r>
              <a:rPr lang="en-US" dirty="0"/>
              <a:t>NEI Submissions due by end of the following year </a:t>
            </a:r>
          </a:p>
          <a:p>
            <a:pPr lvl="2">
              <a:spcAft>
                <a:spcPts val="300"/>
              </a:spcAft>
            </a:pPr>
            <a:r>
              <a:rPr lang="en-US" dirty="0"/>
              <a:t>2014 NEI data due end of 2015; 2017 data due end of 2018</a:t>
            </a:r>
          </a:p>
          <a:p>
            <a:pPr lvl="1">
              <a:spcAft>
                <a:spcPts val="300"/>
              </a:spcAft>
            </a:pPr>
            <a:r>
              <a:rPr lang="en-US" dirty="0"/>
              <a:t>EPA compiles the inventory within about a year of submission</a:t>
            </a:r>
          </a:p>
          <a:p>
            <a:pPr lvl="2">
              <a:spcAft>
                <a:spcPts val="300"/>
              </a:spcAft>
            </a:pPr>
            <a:r>
              <a:rPr lang="en-US" dirty="0"/>
              <a:t>2014NEIv1 released September, 2016</a:t>
            </a:r>
          </a:p>
          <a:p>
            <a:pPr lvl="2">
              <a:spcAft>
                <a:spcPts val="300"/>
              </a:spcAft>
            </a:pPr>
            <a:r>
              <a:rPr lang="en-US" dirty="0"/>
              <a:t>2017NEI to be released as data categories are ready starting summer 2019 through spring 2020 (</a:t>
            </a:r>
            <a:r>
              <a:rPr lang="en-US" b="1" dirty="0"/>
              <a:t>no v2 planned</a:t>
            </a:r>
            <a:r>
              <a:rPr lang="en-US" dirty="0"/>
              <a:t>)</a:t>
            </a:r>
          </a:p>
          <a:p>
            <a:pPr lvl="1">
              <a:spcAft>
                <a:spcPts val="300"/>
              </a:spcAft>
            </a:pPr>
            <a:r>
              <a:rPr lang="en-US" dirty="0"/>
              <a:t>“Type A” (large) point sources submitted every year </a:t>
            </a:r>
          </a:p>
          <a:p>
            <a:pPr lvl="2">
              <a:spcAft>
                <a:spcPts val="300"/>
              </a:spcAft>
            </a:pPr>
            <a:r>
              <a:rPr lang="en-US" dirty="0"/>
              <a:t>2016 sources due 12/31/17 (plus 2 week grace period)</a:t>
            </a:r>
          </a:p>
          <a:p>
            <a:pPr>
              <a:spcAft>
                <a:spcPts val="300"/>
              </a:spcAft>
            </a:pPr>
            <a:r>
              <a:rPr lang="en-US" sz="2800" dirty="0"/>
              <a:t>See </a:t>
            </a:r>
            <a:r>
              <a:rPr lang="en-US" sz="2800" dirty="0">
                <a:hlinkClick r:id="rId3"/>
              </a:rPr>
              <a:t>https://www.epa.gov/air-emissions-inventories</a:t>
            </a:r>
            <a:r>
              <a:rPr lang="en-US" sz="2800" dirty="0"/>
              <a:t> </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11</a:t>
            </a:fld>
            <a:endParaRPr lang="en-US"/>
          </a:p>
        </p:txBody>
      </p:sp>
      <p:sp>
        <p:nvSpPr>
          <p:cNvPr id="5" name="Title 4"/>
          <p:cNvSpPr>
            <a:spLocks noGrp="1"/>
          </p:cNvSpPr>
          <p:nvPr>
            <p:ph type="title"/>
          </p:nvPr>
        </p:nvSpPr>
        <p:spPr>
          <a:xfrm>
            <a:off x="457200" y="261638"/>
            <a:ext cx="7467600" cy="1033763"/>
          </a:xfrm>
        </p:spPr>
        <p:txBody>
          <a:bodyPr>
            <a:normAutofit fontScale="90000"/>
          </a:bodyPr>
          <a:lstStyle/>
          <a:p>
            <a:r>
              <a:rPr lang="en-US" dirty="0"/>
              <a:t>NEI Compilation and Schedule</a:t>
            </a:r>
          </a:p>
        </p:txBody>
      </p:sp>
    </p:spTree>
    <p:extLst>
      <p:ext uri="{BB962C8B-B14F-4D97-AF65-F5344CB8AC3E}">
        <p14:creationId xmlns:p14="http://schemas.microsoft.com/office/powerpoint/2010/main" val="31229494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1A0838-76D7-4F35-AE86-ACFBFD1CBCC3}"/>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DC2C998E-3783-49F6-9AA3-BF81364D3D18}"/>
              </a:ext>
            </a:extLst>
          </p:cNvPr>
          <p:cNvSpPr>
            <a:spLocks noGrp="1"/>
          </p:cNvSpPr>
          <p:nvPr>
            <p:ph type="sldNum" sz="quarter" idx="12"/>
          </p:nvPr>
        </p:nvSpPr>
        <p:spPr/>
        <p:txBody>
          <a:bodyPr/>
          <a:lstStyle/>
          <a:p>
            <a:fld id="{61C894BD-DCE2-4A96-A9AF-225BBEAC2A40}" type="slidenum">
              <a:rPr lang="en-US" smtClean="0"/>
              <a:pPr/>
              <a:t>110</a:t>
            </a:fld>
            <a:endParaRPr lang="en-US"/>
          </a:p>
        </p:txBody>
      </p:sp>
      <p:sp>
        <p:nvSpPr>
          <p:cNvPr id="5" name="Title 4">
            <a:extLst>
              <a:ext uri="{FF2B5EF4-FFF2-40B4-BE49-F238E27FC236}">
                <a16:creationId xmlns:a16="http://schemas.microsoft.com/office/drawing/2014/main" id="{803900CC-8935-4651-8A1E-112E04ADFDD1}"/>
              </a:ext>
            </a:extLst>
          </p:cNvPr>
          <p:cNvSpPr>
            <a:spLocks noGrp="1"/>
          </p:cNvSpPr>
          <p:nvPr>
            <p:ph type="title"/>
          </p:nvPr>
        </p:nvSpPr>
        <p:spPr/>
        <p:txBody>
          <a:bodyPr/>
          <a:lstStyle/>
          <a:p>
            <a:r>
              <a:rPr lang="en-US" dirty="0"/>
              <a:t>Questions?</a:t>
            </a:r>
          </a:p>
        </p:txBody>
      </p:sp>
      <p:pic>
        <p:nvPicPr>
          <p:cNvPr id="6" name="Content Placeholder 5" descr="Question mark sketch" title="Question mark sketch">
            <a:extLst>
              <a:ext uri="{FF2B5EF4-FFF2-40B4-BE49-F238E27FC236}">
                <a16:creationId xmlns:a16="http://schemas.microsoft.com/office/drawing/2014/main" id="{D32508B9-5BA7-44DB-8070-E880A07C016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66354" y="2638473"/>
            <a:ext cx="2211292" cy="2211292"/>
          </a:xfrm>
          <a:prstGeom prst="rect">
            <a:avLst/>
          </a:prstGeom>
        </p:spPr>
      </p:pic>
    </p:spTree>
    <p:extLst>
      <p:ext uri="{BB962C8B-B14F-4D97-AF65-F5344CB8AC3E}">
        <p14:creationId xmlns:p14="http://schemas.microsoft.com/office/powerpoint/2010/main" val="16639733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24181" y="4098294"/>
            <a:ext cx="2836873" cy="2015387"/>
          </a:xfrm>
        </p:spPr>
        <p:txBody>
          <a:bodyPr>
            <a:normAutofit fontScale="77500" lnSpcReduction="20000"/>
          </a:bodyPr>
          <a:lstStyle/>
          <a:p>
            <a:pPr marL="0" indent="0">
              <a:buNone/>
            </a:pPr>
            <a:r>
              <a:rPr lang="en-US" sz="2800" dirty="0"/>
              <a:t>Use representative EFs and county/ grid-specific activity data and meteorology to create emissions  for all counties</a:t>
            </a:r>
          </a:p>
        </p:txBody>
      </p:sp>
      <p:sp>
        <p:nvSpPr>
          <p:cNvPr id="7" name="Rounded Rectangle 6"/>
          <p:cNvSpPr/>
          <p:nvPr/>
        </p:nvSpPr>
        <p:spPr bwMode="auto">
          <a:xfrm>
            <a:off x="1523728" y="1272817"/>
            <a:ext cx="1981200" cy="1084914"/>
          </a:xfrm>
          <a:prstGeom prst="roundRect">
            <a:avLst>
              <a:gd name="adj" fmla="val 28959"/>
            </a:avLst>
          </a:prstGeom>
          <a:solidFill>
            <a:srgbClr val="FFC000"/>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tx1"/>
                </a:solidFill>
                <a:effectLst/>
                <a:latin typeface="Times New Roman" pitchFamily="18" charset="0"/>
              </a:rPr>
              <a:t>Meteorological</a:t>
            </a:r>
            <a:r>
              <a:rPr kumimoji="1" lang="en-US" sz="1800" b="0" i="0" u="none" strike="noStrike" cap="none" normalizeH="0" dirty="0">
                <a:ln>
                  <a:noFill/>
                </a:ln>
                <a:solidFill>
                  <a:schemeClr val="tx1"/>
                </a:solidFill>
                <a:effectLst/>
                <a:latin typeface="Times New Roman" pitchFamily="18" charset="0"/>
              </a:rPr>
              <a:t> </a:t>
            </a:r>
            <a:br>
              <a:rPr kumimoji="1" lang="en-US" sz="1800" b="0" i="0" u="none" strike="noStrike" cap="none" normalizeH="0" dirty="0">
                <a:ln>
                  <a:noFill/>
                </a:ln>
                <a:solidFill>
                  <a:schemeClr val="tx1"/>
                </a:solidFill>
                <a:effectLst/>
                <a:latin typeface="Times New Roman" pitchFamily="18" charset="0"/>
              </a:rPr>
            </a:br>
            <a:r>
              <a:rPr kumimoji="1" lang="en-US" sz="1800" b="0" i="0" u="none" strike="noStrike" cap="none" normalizeH="0" dirty="0">
                <a:ln>
                  <a:noFill/>
                </a:ln>
                <a:solidFill>
                  <a:schemeClr val="tx1"/>
                </a:solidFill>
                <a:effectLst/>
                <a:latin typeface="Times New Roman" pitchFamily="18" charset="0"/>
              </a:rPr>
              <a:t>Preprocessor</a:t>
            </a:r>
            <a:br>
              <a:rPr kumimoji="1" lang="en-US" sz="1800" b="0" i="0" u="none" strike="noStrike" cap="none" normalizeH="0" dirty="0">
                <a:ln>
                  <a:noFill/>
                </a:ln>
                <a:solidFill>
                  <a:schemeClr val="tx1"/>
                </a:solidFill>
                <a:effectLst/>
                <a:latin typeface="Times New Roman" pitchFamily="18" charset="0"/>
              </a:rPr>
            </a:br>
            <a:r>
              <a:rPr kumimoji="1" lang="en-US" sz="1800" b="0" i="0" u="none" strike="noStrike" cap="none" normalizeH="0" dirty="0">
                <a:ln>
                  <a:noFill/>
                </a:ln>
                <a:solidFill>
                  <a:schemeClr val="tx1"/>
                </a:solidFill>
                <a:effectLst/>
                <a:latin typeface="Times New Roman" pitchFamily="18" charset="0"/>
              </a:rPr>
              <a:t>(Met4Moves)</a:t>
            </a:r>
            <a:endParaRPr kumimoji="1" lang="en-US" sz="1800" b="0" i="0" u="none" strike="noStrike" cap="none" normalizeH="0" baseline="0" dirty="0">
              <a:ln>
                <a:noFill/>
              </a:ln>
              <a:solidFill>
                <a:schemeClr val="tx1"/>
              </a:solidFill>
              <a:effectLst/>
              <a:latin typeface="Times New Roman" pitchFamily="18" charset="0"/>
            </a:endParaRPr>
          </a:p>
        </p:txBody>
      </p:sp>
      <p:sp>
        <p:nvSpPr>
          <p:cNvPr id="8" name="Rounded Rectangle 7"/>
          <p:cNvSpPr/>
          <p:nvPr/>
        </p:nvSpPr>
        <p:spPr bwMode="auto">
          <a:xfrm>
            <a:off x="6477000" y="1364455"/>
            <a:ext cx="2209800" cy="838200"/>
          </a:xfrm>
          <a:prstGeom prst="roundRect">
            <a:avLst>
              <a:gd name="adj" fmla="val 28959"/>
            </a:avLst>
          </a:prstGeom>
          <a:solidFill>
            <a:schemeClr val="accent6">
              <a:lumMod val="75000"/>
            </a:scheme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bg1"/>
                </a:solidFill>
                <a:effectLst/>
                <a:latin typeface="Times New Roman" pitchFamily="18" charset="0"/>
              </a:rPr>
              <a:t>MOVES</a:t>
            </a:r>
          </a:p>
        </p:txBody>
      </p:sp>
      <p:sp>
        <p:nvSpPr>
          <p:cNvPr id="9" name="Rounded Rectangle 8"/>
          <p:cNvSpPr/>
          <p:nvPr/>
        </p:nvSpPr>
        <p:spPr bwMode="auto">
          <a:xfrm>
            <a:off x="3481938" y="4330834"/>
            <a:ext cx="2209800" cy="838200"/>
          </a:xfrm>
          <a:prstGeom prst="roundRect">
            <a:avLst>
              <a:gd name="adj" fmla="val 28959"/>
            </a:avLst>
          </a:prstGeom>
          <a:solidFill>
            <a:srgbClr val="B61A0A"/>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bg1"/>
                </a:solidFill>
                <a:effectLst/>
                <a:latin typeface="Times New Roman" pitchFamily="18" charset="0"/>
              </a:rPr>
              <a:t>SMOKE</a:t>
            </a:r>
          </a:p>
        </p:txBody>
      </p:sp>
      <p:sp>
        <p:nvSpPr>
          <p:cNvPr id="10" name="Rectangle 9"/>
          <p:cNvSpPr/>
          <p:nvPr/>
        </p:nvSpPr>
        <p:spPr bwMode="auto">
          <a:xfrm>
            <a:off x="3062838" y="6192629"/>
            <a:ext cx="3048000" cy="533400"/>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400" b="0" i="0" u="none" strike="noStrike" cap="none" normalizeH="0" baseline="0" dirty="0">
                <a:ln>
                  <a:noFill/>
                </a:ln>
                <a:solidFill>
                  <a:srgbClr val="000000"/>
                </a:solidFill>
                <a:effectLst/>
                <a:latin typeface="Times New Roman" pitchFamily="18" charset="0"/>
              </a:rPr>
              <a:t>AQ model-ready files</a:t>
            </a:r>
          </a:p>
        </p:txBody>
      </p:sp>
      <p:cxnSp>
        <p:nvCxnSpPr>
          <p:cNvPr id="13" name="Straight Arrow Connector 12" title="An arrow"/>
          <p:cNvCxnSpPr>
            <a:stCxn id="7" idx="2"/>
          </p:cNvCxnSpPr>
          <p:nvPr/>
        </p:nvCxnSpPr>
        <p:spPr bwMode="auto">
          <a:xfrm>
            <a:off x="2514328" y="2357731"/>
            <a:ext cx="1295400" cy="820086"/>
          </a:xfrm>
          <a:prstGeom prst="straightConnector1">
            <a:avLst/>
          </a:prstGeom>
          <a:solidFill>
            <a:schemeClr val="bg1"/>
          </a:solidFill>
          <a:ln w="9525" cap="flat" cmpd="sng" algn="ctr">
            <a:noFill/>
            <a:prstDash val="solid"/>
            <a:round/>
            <a:headEnd type="none" w="med" len="med"/>
            <a:tailEnd type="arrow"/>
          </a:ln>
          <a:effectLst/>
        </p:spPr>
      </p:cxnSp>
      <p:sp>
        <p:nvSpPr>
          <p:cNvPr id="20" name="Right Arrow 19" descr="arrow from met. preprocessor to MOVES. This is for temperature ranges and humidity." title="arrow from met. preprocessor to MOVES"/>
          <p:cNvSpPr/>
          <p:nvPr/>
        </p:nvSpPr>
        <p:spPr>
          <a:xfrm>
            <a:off x="3505200" y="1545482"/>
            <a:ext cx="2971800"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descr="arrow from met. preprocessor to SMOKE - this is for the gridded met." title="arrow from met. preprocessor to SMOKE"/>
          <p:cNvSpPr/>
          <p:nvPr/>
        </p:nvSpPr>
        <p:spPr>
          <a:xfrm rot="3348286">
            <a:off x="2213332" y="3090253"/>
            <a:ext cx="2086840" cy="638763"/>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descr="Arrow from MOVES to SMOKE.  This is for emission factor tables." title="Arrow from MOVES to SMOKE"/>
          <p:cNvSpPr/>
          <p:nvPr/>
        </p:nvSpPr>
        <p:spPr>
          <a:xfrm rot="7449904">
            <a:off x="4770885" y="2929703"/>
            <a:ext cx="2409782"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descr="Arrow from SMOKE to AQM-ready files" title="Arrow from SMOKE to AQM-ready files"/>
          <p:cNvSpPr/>
          <p:nvPr/>
        </p:nvSpPr>
        <p:spPr>
          <a:xfrm rot="5400000">
            <a:off x="4135494" y="5377793"/>
            <a:ext cx="873011"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43227" y="2182209"/>
            <a:ext cx="2525050" cy="646331"/>
          </a:xfrm>
          <a:prstGeom prst="rect">
            <a:avLst/>
          </a:prstGeom>
          <a:noFill/>
        </p:spPr>
        <p:txBody>
          <a:bodyPr wrap="none" rtlCol="0">
            <a:spAutoFit/>
          </a:bodyPr>
          <a:lstStyle/>
          <a:p>
            <a:r>
              <a:rPr lang="en-US" dirty="0"/>
              <a:t>Temperature ranges,</a:t>
            </a:r>
          </a:p>
          <a:p>
            <a:r>
              <a:rPr lang="en-US"/>
              <a:t>rel</a:t>
            </a:r>
            <a:r>
              <a:rPr lang="en-US" dirty="0"/>
              <a:t>. humidity</a:t>
            </a:r>
          </a:p>
        </p:txBody>
      </p:sp>
      <p:sp>
        <p:nvSpPr>
          <p:cNvPr id="26" name="TextBox 25"/>
          <p:cNvSpPr txBox="1"/>
          <p:nvPr/>
        </p:nvSpPr>
        <p:spPr>
          <a:xfrm rot="18273211">
            <a:off x="5827593" y="3207080"/>
            <a:ext cx="1180131" cy="369332"/>
          </a:xfrm>
          <a:prstGeom prst="rect">
            <a:avLst/>
          </a:prstGeom>
          <a:noFill/>
        </p:spPr>
        <p:txBody>
          <a:bodyPr wrap="none" rtlCol="0">
            <a:spAutoFit/>
          </a:bodyPr>
          <a:lstStyle/>
          <a:p>
            <a:r>
              <a:rPr lang="en-US" dirty="0"/>
              <a:t>EF tables</a:t>
            </a:r>
          </a:p>
        </p:txBody>
      </p:sp>
      <p:sp>
        <p:nvSpPr>
          <p:cNvPr id="27" name="TextBox 26"/>
          <p:cNvSpPr txBox="1"/>
          <p:nvPr/>
        </p:nvSpPr>
        <p:spPr>
          <a:xfrm rot="3357269">
            <a:off x="1953041" y="3303739"/>
            <a:ext cx="1582484" cy="369332"/>
          </a:xfrm>
          <a:prstGeom prst="rect">
            <a:avLst/>
          </a:prstGeom>
          <a:noFill/>
        </p:spPr>
        <p:txBody>
          <a:bodyPr wrap="none" rtlCol="0">
            <a:spAutoFit/>
          </a:bodyPr>
          <a:lstStyle/>
          <a:p>
            <a:r>
              <a:rPr lang="en-US" dirty="0"/>
              <a:t>Gridded met</a:t>
            </a:r>
          </a:p>
        </p:txBody>
      </p:sp>
      <p:sp>
        <p:nvSpPr>
          <p:cNvPr id="17" name="Content Placeholder 2"/>
          <p:cNvSpPr txBox="1">
            <a:spLocks/>
          </p:cNvSpPr>
          <p:nvPr/>
        </p:nvSpPr>
        <p:spPr>
          <a:xfrm>
            <a:off x="6773815" y="2324586"/>
            <a:ext cx="2074415" cy="192282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600" dirty="0"/>
              <a:t>Run MOVES to get emission factors (EF) for representative counties for each temperature and speed needed</a:t>
            </a:r>
          </a:p>
        </p:txBody>
      </p:sp>
      <p:sp>
        <p:nvSpPr>
          <p:cNvPr id="5" name="Rectangle 4"/>
          <p:cNvSpPr/>
          <p:nvPr/>
        </p:nvSpPr>
        <p:spPr>
          <a:xfrm>
            <a:off x="9968" y="1219200"/>
            <a:ext cx="1132395" cy="118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 Data from WRF </a:t>
            </a:r>
          </a:p>
        </p:txBody>
      </p:sp>
      <p:cxnSp>
        <p:nvCxnSpPr>
          <p:cNvPr id="12" name="Straight Arrow Connector 11" descr="Arrow from met. data to met. preprocessor" title="Arrow from met. data to met. preprocessor"/>
          <p:cNvCxnSpPr>
            <a:stCxn id="5" idx="3"/>
            <a:endCxn id="7" idx="1"/>
          </p:cNvCxnSpPr>
          <p:nvPr/>
        </p:nvCxnSpPr>
        <p:spPr>
          <a:xfrm>
            <a:off x="1142363" y="1811312"/>
            <a:ext cx="381365" cy="3962"/>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015702" y="4157822"/>
            <a:ext cx="1132395" cy="118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Activity Data</a:t>
            </a:r>
          </a:p>
        </p:txBody>
      </p:sp>
      <p:sp>
        <p:nvSpPr>
          <p:cNvPr id="28" name="Right Arrow 27" descr="Arrow from activity data to SMOKE" title="Arrow from activity data to SMOKE"/>
          <p:cNvSpPr/>
          <p:nvPr/>
        </p:nvSpPr>
        <p:spPr>
          <a:xfrm rot="10800000">
            <a:off x="5691950" y="4419332"/>
            <a:ext cx="1323752" cy="531319"/>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oter Placeholder 2"/>
          <p:cNvSpPr>
            <a:spLocks noGrp="1"/>
          </p:cNvSpPr>
          <p:nvPr>
            <p:ph type="ftr" sz="quarter" idx="11"/>
          </p:nvPr>
        </p:nvSpPr>
        <p:spPr>
          <a:xfrm>
            <a:off x="5171782" y="6567713"/>
            <a:ext cx="3687840" cy="365125"/>
          </a:xfrm>
        </p:spPr>
        <p:txBody>
          <a:bodyPr/>
          <a:lstStyle/>
          <a:p>
            <a:r>
              <a:rPr lang="en-US" dirty="0"/>
              <a:t>US EPA OAQPS, Emission Inventory and Analysis Group</a:t>
            </a:r>
          </a:p>
        </p:txBody>
      </p:sp>
      <p:sp>
        <p:nvSpPr>
          <p:cNvPr id="2" name="Title 1"/>
          <p:cNvSpPr>
            <a:spLocks noGrp="1"/>
          </p:cNvSpPr>
          <p:nvPr>
            <p:ph type="title"/>
          </p:nvPr>
        </p:nvSpPr>
        <p:spPr>
          <a:xfrm>
            <a:off x="348071" y="90343"/>
            <a:ext cx="8229600" cy="1143000"/>
          </a:xfrm>
        </p:spPr>
        <p:txBody>
          <a:bodyPr>
            <a:normAutofit/>
          </a:bodyPr>
          <a:lstStyle/>
          <a:p>
            <a:r>
              <a:rPr lang="en-US" dirty="0"/>
              <a:t>Onroad Emissions Modeling</a:t>
            </a:r>
          </a:p>
        </p:txBody>
      </p:sp>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111</a:t>
            </a:fld>
            <a:endParaRPr lang="en-US"/>
          </a:p>
        </p:txBody>
      </p:sp>
    </p:spTree>
    <p:extLst>
      <p:ext uri="{BB962C8B-B14F-4D97-AF65-F5344CB8AC3E}">
        <p14:creationId xmlns:p14="http://schemas.microsoft.com/office/powerpoint/2010/main" val="20876764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a:xfrm>
            <a:off x="4193692" y="6492875"/>
            <a:ext cx="3687840" cy="365125"/>
          </a:xfrm>
        </p:spPr>
        <p:txBody>
          <a:bodyPr/>
          <a:lstStyle/>
          <a:p>
            <a:r>
              <a:rPr lang="en-US" dirty="0"/>
              <a:t>US EPA OAQPS, Emission Inventory and Analysis Group</a:t>
            </a:r>
          </a:p>
        </p:txBody>
      </p:sp>
      <p:sp>
        <p:nvSpPr>
          <p:cNvPr id="3" name="TextBox 2"/>
          <p:cNvSpPr txBox="1"/>
          <p:nvPr/>
        </p:nvSpPr>
        <p:spPr>
          <a:xfrm>
            <a:off x="685800" y="1219200"/>
            <a:ext cx="7961472" cy="923330"/>
          </a:xfrm>
          <a:prstGeom prst="rect">
            <a:avLst/>
          </a:prstGeom>
          <a:noFill/>
        </p:spPr>
        <p:txBody>
          <a:bodyPr wrap="square" rtlCol="0">
            <a:spAutoFit/>
          </a:bodyPr>
          <a:lstStyle/>
          <a:p>
            <a:r>
              <a:rPr lang="en-US" dirty="0"/>
              <a:t>3000+ counties are mapped to approx. 300 representative counties according to: state, fuels, light duty age distribution, ramp fraction, I/M programs, emissions standards</a:t>
            </a:r>
          </a:p>
        </p:txBody>
      </p:sp>
      <p:sp>
        <p:nvSpPr>
          <p:cNvPr id="2" name="Title 1"/>
          <p:cNvSpPr>
            <a:spLocks noGrp="1"/>
          </p:cNvSpPr>
          <p:nvPr>
            <p:ph type="title"/>
          </p:nvPr>
        </p:nvSpPr>
        <p:spPr/>
        <p:txBody>
          <a:bodyPr>
            <a:normAutofit/>
          </a:bodyPr>
          <a:lstStyle/>
          <a:p>
            <a:r>
              <a:rPr lang="en-US" dirty="0"/>
              <a:t>Representative Counties</a:t>
            </a:r>
          </a:p>
        </p:txBody>
      </p:sp>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112</a:t>
            </a:fld>
            <a:endParaRPr lang="en-US" dirty="0"/>
          </a:p>
        </p:txBody>
      </p:sp>
      <p:pic>
        <p:nvPicPr>
          <p:cNvPr id="7" name="Picture 6">
            <a:extLst>
              <a:ext uri="{FF2B5EF4-FFF2-40B4-BE49-F238E27FC236}">
                <a16:creationId xmlns:a16="http://schemas.microsoft.com/office/drawing/2014/main" id="{3F510BDC-8346-4618-BB57-AC5CAA474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2029691"/>
            <a:ext cx="6248400" cy="4828309"/>
          </a:xfrm>
          <a:prstGeom prst="rect">
            <a:avLst/>
          </a:prstGeom>
        </p:spPr>
      </p:pic>
    </p:spTree>
    <p:extLst>
      <p:ext uri="{BB962C8B-B14F-4D97-AF65-F5344CB8AC3E}">
        <p14:creationId xmlns:p14="http://schemas.microsoft.com/office/powerpoint/2010/main" val="1586774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 y="152400"/>
            <a:ext cx="8229600" cy="1143000"/>
          </a:xfrm>
        </p:spPr>
        <p:txBody>
          <a:bodyPr>
            <a:normAutofit/>
          </a:bodyPr>
          <a:lstStyle/>
          <a:p>
            <a:r>
              <a:rPr lang="en-US" sz="3200" dirty="0"/>
              <a:t>Onroad Emission Processes and Inputs</a:t>
            </a:r>
          </a:p>
        </p:txBody>
      </p:sp>
      <p:sp>
        <p:nvSpPr>
          <p:cNvPr id="3" name="Content Placeholder 2"/>
          <p:cNvSpPr>
            <a:spLocks noGrp="1"/>
          </p:cNvSpPr>
          <p:nvPr>
            <p:ph idx="1"/>
          </p:nvPr>
        </p:nvSpPr>
        <p:spPr>
          <a:xfrm>
            <a:off x="250032" y="1265241"/>
            <a:ext cx="8665368" cy="4983159"/>
          </a:xfrm>
        </p:spPr>
        <p:txBody>
          <a:bodyPr>
            <a:normAutofit fontScale="77500" lnSpcReduction="20000"/>
          </a:bodyPr>
          <a:lstStyle/>
          <a:p>
            <a:pPr>
              <a:spcAft>
                <a:spcPts val="600"/>
              </a:spcAft>
            </a:pPr>
            <a:r>
              <a:rPr lang="en-US" dirty="0"/>
              <a:t>On-roadway emissions</a:t>
            </a:r>
          </a:p>
          <a:p>
            <a:pPr lvl="1">
              <a:spcAft>
                <a:spcPts val="600"/>
              </a:spcAft>
            </a:pPr>
            <a:r>
              <a:rPr lang="en-US" dirty="0"/>
              <a:t>Exhaust, evaporative, evaporative permeation, refueling, brake and tire wear (Rate-per-distance)</a:t>
            </a:r>
          </a:p>
          <a:p>
            <a:pPr lvl="1">
              <a:spcAft>
                <a:spcPts val="600"/>
              </a:spcAft>
            </a:pPr>
            <a:r>
              <a:rPr lang="en-US" i="1" dirty="0"/>
              <a:t>Primary inputs</a:t>
            </a:r>
            <a:r>
              <a:rPr lang="en-US" dirty="0"/>
              <a:t>: </a:t>
            </a:r>
            <a:r>
              <a:rPr lang="en-US" b="1" u="sng" dirty="0"/>
              <a:t>vehicle miles traveled </a:t>
            </a:r>
            <a:r>
              <a:rPr lang="en-US" dirty="0"/>
              <a:t>(VMT), average speeds, speed profiles, and temperature (gridded, hourly)</a:t>
            </a:r>
          </a:p>
          <a:p>
            <a:pPr>
              <a:spcAft>
                <a:spcPts val="600"/>
              </a:spcAft>
            </a:pPr>
            <a:r>
              <a:rPr lang="en-US" dirty="0"/>
              <a:t>Off-network emissions (i.e. parked vehicles)</a:t>
            </a:r>
          </a:p>
          <a:p>
            <a:pPr lvl="1">
              <a:spcAft>
                <a:spcPts val="600"/>
              </a:spcAft>
            </a:pPr>
            <a:r>
              <a:rPr lang="en-US" dirty="0"/>
              <a:t>Exhaust from starts, evaporative, evaporative permeation, refueling, hot soak (right after a trip) (Rate-per-vehicle)</a:t>
            </a:r>
          </a:p>
          <a:p>
            <a:pPr lvl="1">
              <a:spcAft>
                <a:spcPts val="600"/>
              </a:spcAft>
            </a:pPr>
            <a:r>
              <a:rPr lang="en-US" dirty="0"/>
              <a:t>Evaporative fuel vapor venting and diurnal (when vehicles are parked for a long period)  (Rate-per-profile)</a:t>
            </a:r>
          </a:p>
          <a:p>
            <a:pPr lvl="1">
              <a:spcAft>
                <a:spcPts val="600"/>
              </a:spcAft>
            </a:pPr>
            <a:r>
              <a:rPr lang="en-US" i="1" dirty="0"/>
              <a:t>Primary inputs</a:t>
            </a:r>
            <a:r>
              <a:rPr lang="en-US" dirty="0"/>
              <a:t>: </a:t>
            </a:r>
            <a:r>
              <a:rPr lang="en-US" b="1" u="sng" dirty="0"/>
              <a:t>vehicle population </a:t>
            </a:r>
            <a:r>
              <a:rPr lang="en-US" dirty="0"/>
              <a:t>(VPOP) and Temperature (gridded, hourly, daily min/max)</a:t>
            </a:r>
          </a:p>
          <a:p>
            <a:pPr>
              <a:spcAft>
                <a:spcPts val="600"/>
              </a:spcAft>
            </a:pPr>
            <a:r>
              <a:rPr lang="en-US" dirty="0"/>
              <a:t>Hoteling: </a:t>
            </a:r>
          </a:p>
          <a:p>
            <a:pPr lvl="1">
              <a:spcAft>
                <a:spcPts val="600"/>
              </a:spcAft>
            </a:pPr>
            <a:r>
              <a:rPr lang="en-US" dirty="0"/>
              <a:t>Extended idle and auxiliary power units (APU) for combination long-haul trucks (Rate-per-hour)</a:t>
            </a:r>
          </a:p>
          <a:p>
            <a:pPr lvl="1">
              <a:spcAft>
                <a:spcPts val="600"/>
              </a:spcAft>
            </a:pPr>
            <a:r>
              <a:rPr lang="en-US" i="1" dirty="0"/>
              <a:t>Primary inputs</a:t>
            </a:r>
            <a:r>
              <a:rPr lang="en-US" dirty="0"/>
              <a:t>: </a:t>
            </a:r>
            <a:r>
              <a:rPr lang="en-US" b="1" u="sng" dirty="0"/>
              <a:t>Hoteling hours</a:t>
            </a:r>
            <a:r>
              <a:rPr lang="en-US" b="1" dirty="0"/>
              <a:t> </a:t>
            </a:r>
            <a:r>
              <a:rPr lang="en-US" dirty="0"/>
              <a:t>and Temp. (gridded, hourly)</a:t>
            </a:r>
          </a:p>
          <a:p>
            <a:pPr>
              <a:spcAft>
                <a:spcPts val="600"/>
              </a:spcAft>
              <a:buNone/>
            </a:pPr>
            <a:endParaRPr lang="en-US" dirty="0"/>
          </a:p>
          <a:p>
            <a:endParaRPr lang="en-US" dirty="0"/>
          </a:p>
        </p:txBody>
      </p:sp>
      <p:sp>
        <p:nvSpPr>
          <p:cNvPr id="4" name="Footer Placeholder 2"/>
          <p:cNvSpPr>
            <a:spLocks noGrp="1"/>
          </p:cNvSpPr>
          <p:nvPr>
            <p:ph type="ftr" sz="quarter" idx="11"/>
          </p:nvPr>
        </p:nvSpPr>
        <p:spPr>
          <a:xfrm>
            <a:off x="4114800" y="6405151"/>
            <a:ext cx="3687840" cy="365125"/>
          </a:xfrm>
        </p:spPr>
        <p:txBody>
          <a:bodyPr/>
          <a:lstStyle/>
          <a:p>
            <a:r>
              <a:rPr lang="en-US" dirty="0"/>
              <a:t>US EPA OAQPS, Emission Inventory and Analysis Group</a:t>
            </a:r>
          </a:p>
        </p:txBody>
      </p:sp>
      <p:sp>
        <p:nvSpPr>
          <p:cNvPr id="5" name="Slide Number Placeholder 3"/>
          <p:cNvSpPr>
            <a:spLocks noGrp="1"/>
          </p:cNvSpPr>
          <p:nvPr>
            <p:ph type="sldNum" sz="quarter" idx="12"/>
          </p:nvPr>
        </p:nvSpPr>
        <p:spPr>
          <a:xfrm>
            <a:off x="8382000" y="6407948"/>
            <a:ext cx="631032" cy="365125"/>
          </a:xfrm>
        </p:spPr>
        <p:txBody>
          <a:bodyPr/>
          <a:lstStyle/>
          <a:p>
            <a:fld id="{16D4B1CE-4584-4940-B22B-1A52A204CA10}" type="slidenum">
              <a:rPr lang="en-US" smtClean="0"/>
              <a:pPr/>
              <a:t>113</a:t>
            </a:fld>
            <a:endParaRPr lang="en-US" dirty="0"/>
          </a:p>
        </p:txBody>
      </p:sp>
    </p:spTree>
    <p:extLst>
      <p:ext uri="{BB962C8B-B14F-4D97-AF65-F5344CB8AC3E}">
        <p14:creationId xmlns:p14="http://schemas.microsoft.com/office/powerpoint/2010/main" val="6814458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59206-83A3-47DF-A2A4-48CD32228345}"/>
              </a:ext>
            </a:extLst>
          </p:cNvPr>
          <p:cNvSpPr>
            <a:spLocks noGrp="1"/>
          </p:cNvSpPr>
          <p:nvPr>
            <p:ph idx="1"/>
          </p:nvPr>
        </p:nvSpPr>
        <p:spPr/>
        <p:txBody>
          <a:bodyPr>
            <a:normAutofit lnSpcReduction="10000"/>
          </a:bodyPr>
          <a:lstStyle/>
          <a:p>
            <a:pPr>
              <a:spcAft>
                <a:spcPts val="600"/>
              </a:spcAft>
            </a:pPr>
            <a:r>
              <a:rPr lang="en-US" dirty="0"/>
              <a:t>MOVES runs on Windows, but SMOKE runs on Linux so a translation step is required</a:t>
            </a:r>
          </a:p>
          <a:p>
            <a:pPr>
              <a:spcAft>
                <a:spcPts val="600"/>
              </a:spcAft>
            </a:pPr>
            <a:r>
              <a:rPr lang="en-US" dirty="0"/>
              <a:t>For info on running MOVES to create emission factors for SMOKE-MOVES see: </a:t>
            </a:r>
            <a:r>
              <a:rPr lang="en-US" dirty="0">
                <a:hlinkClick r:id="rId2"/>
              </a:rPr>
              <a:t>https://github.com/CEMPD/SMOKE-MOVES</a:t>
            </a:r>
            <a:r>
              <a:rPr lang="en-US" dirty="0"/>
              <a:t> </a:t>
            </a:r>
          </a:p>
          <a:p>
            <a:pPr>
              <a:spcAft>
                <a:spcPts val="600"/>
              </a:spcAft>
            </a:pPr>
            <a:r>
              <a:rPr lang="en-US" b="1" dirty="0"/>
              <a:t>runspecgenerator.pl </a:t>
            </a:r>
            <a:r>
              <a:rPr lang="en-US" dirty="0"/>
              <a:t>creates MOVES configuration files </a:t>
            </a:r>
          </a:p>
          <a:p>
            <a:pPr>
              <a:spcAft>
                <a:spcPts val="600"/>
              </a:spcAft>
            </a:pPr>
            <a:r>
              <a:rPr lang="en-US" b="1" dirty="0"/>
              <a:t>moves2smkEF.pl </a:t>
            </a:r>
            <a:r>
              <a:rPr lang="en-US" dirty="0"/>
              <a:t>reads the MOVES output databases and converts them into a form that runs SMOKE</a:t>
            </a:r>
          </a:p>
        </p:txBody>
      </p:sp>
      <p:sp>
        <p:nvSpPr>
          <p:cNvPr id="3" name="Footer Placeholder 2">
            <a:extLst>
              <a:ext uri="{FF2B5EF4-FFF2-40B4-BE49-F238E27FC236}">
                <a16:creationId xmlns:a16="http://schemas.microsoft.com/office/drawing/2014/main" id="{DB192EC0-0ADA-4F65-87BC-F88D260A62AF}"/>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4C7C9148-DE96-4360-9E5A-6FB447BA3472}"/>
              </a:ext>
            </a:extLst>
          </p:cNvPr>
          <p:cNvSpPr>
            <a:spLocks noGrp="1"/>
          </p:cNvSpPr>
          <p:nvPr>
            <p:ph type="sldNum" sz="quarter" idx="12"/>
          </p:nvPr>
        </p:nvSpPr>
        <p:spPr/>
        <p:txBody>
          <a:bodyPr/>
          <a:lstStyle/>
          <a:p>
            <a:fld id="{61C894BD-DCE2-4A96-A9AF-225BBEAC2A40}" type="slidenum">
              <a:rPr lang="en-US" smtClean="0"/>
              <a:pPr/>
              <a:t>114</a:t>
            </a:fld>
            <a:endParaRPr lang="en-US"/>
          </a:p>
        </p:txBody>
      </p:sp>
      <p:sp>
        <p:nvSpPr>
          <p:cNvPr id="5" name="Title 4">
            <a:extLst>
              <a:ext uri="{FF2B5EF4-FFF2-40B4-BE49-F238E27FC236}">
                <a16:creationId xmlns:a16="http://schemas.microsoft.com/office/drawing/2014/main" id="{AC1AD3EF-7210-4317-93B3-EBDC261E7DC7}"/>
              </a:ext>
            </a:extLst>
          </p:cNvPr>
          <p:cNvSpPr>
            <a:spLocks noGrp="1"/>
          </p:cNvSpPr>
          <p:nvPr>
            <p:ph type="title"/>
          </p:nvPr>
        </p:nvSpPr>
        <p:spPr/>
        <p:txBody>
          <a:bodyPr/>
          <a:lstStyle/>
          <a:p>
            <a:r>
              <a:rPr lang="en-US" dirty="0"/>
              <a:t>Running MOVES</a:t>
            </a:r>
          </a:p>
        </p:txBody>
      </p:sp>
    </p:spTree>
    <p:extLst>
      <p:ext uri="{BB962C8B-B14F-4D97-AF65-F5344CB8AC3E}">
        <p14:creationId xmlns:p14="http://schemas.microsoft.com/office/powerpoint/2010/main" val="22477493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a:xfrm>
            <a:off x="4114800" y="6405149"/>
            <a:ext cx="3687840" cy="365125"/>
          </a:xfrm>
        </p:spPr>
        <p:txBody>
          <a:bodyPr/>
          <a:lstStyle/>
          <a:p>
            <a:r>
              <a:rPr lang="en-US" dirty="0"/>
              <a:t>US EPA OAQPS, Emission Inventory and Analysis Group</a:t>
            </a:r>
          </a:p>
        </p:txBody>
      </p:sp>
      <p:sp>
        <p:nvSpPr>
          <p:cNvPr id="4" name="Content Placeholder 3"/>
          <p:cNvSpPr>
            <a:spLocks noGrp="1"/>
          </p:cNvSpPr>
          <p:nvPr>
            <p:ph idx="1"/>
          </p:nvPr>
        </p:nvSpPr>
        <p:spPr>
          <a:xfrm>
            <a:off x="457200" y="1481329"/>
            <a:ext cx="8305800" cy="804672"/>
          </a:xfrm>
        </p:spPr>
        <p:txBody>
          <a:bodyPr>
            <a:normAutofit fontScale="92500" lnSpcReduction="10000"/>
          </a:bodyPr>
          <a:lstStyle/>
          <a:p>
            <a:r>
              <a:rPr lang="en-US" dirty="0"/>
              <a:t>Uses Standard SMOKE programs + </a:t>
            </a:r>
            <a:r>
              <a:rPr lang="en-US" dirty="0" err="1"/>
              <a:t>Movesmrg</a:t>
            </a:r>
            <a:endParaRPr lang="en-US" dirty="0"/>
          </a:p>
          <a:p>
            <a:pPr lvl="1"/>
            <a:r>
              <a:rPr lang="en-US" dirty="0"/>
              <a:t>Input “inventory” is VMT and SPEED data </a:t>
            </a:r>
          </a:p>
        </p:txBody>
      </p:sp>
      <p:pic>
        <p:nvPicPr>
          <p:cNvPr id="5" name="Picture 4" descr="Flow diagram for on-roadway SMOKE processing.  VMT and Speed are read by Smkinven which produces outputs used by grdmat, spcmat, and temporal plus a speed file used by Movemrg.  Movesmrg reads the speed file, the hourly VMT output from temporal, and the speciation and gridding matrices output by Grdmat and Spcmat, the hourly gridded temperatures from MCIP, and the MOVES emission factor tables to create the AQM-ready emissions for on-roadway processes." title="Onroadway SMOKE processing"/>
          <p:cNvPicPr>
            <a:picLocks noChangeAspect="1"/>
          </p:cNvPicPr>
          <p:nvPr/>
        </p:nvPicPr>
        <p:blipFill>
          <a:blip r:embed="rId3" cstate="print"/>
          <a:stretch>
            <a:fillRect/>
          </a:stretch>
        </p:blipFill>
        <p:spPr>
          <a:xfrm>
            <a:off x="338137" y="2286001"/>
            <a:ext cx="8467725" cy="4095750"/>
          </a:xfrm>
          <a:prstGeom prst="rect">
            <a:avLst/>
          </a:prstGeom>
        </p:spPr>
      </p:pic>
      <p:sp>
        <p:nvSpPr>
          <p:cNvPr id="2" name="Title 1"/>
          <p:cNvSpPr>
            <a:spLocks noGrp="1"/>
          </p:cNvSpPr>
          <p:nvPr>
            <p:ph type="title"/>
          </p:nvPr>
        </p:nvSpPr>
        <p:spPr/>
        <p:txBody>
          <a:bodyPr>
            <a:normAutofit/>
          </a:bodyPr>
          <a:lstStyle/>
          <a:p>
            <a:r>
              <a:rPr lang="en-US" sz="3200" dirty="0"/>
              <a:t>On-roadway Processing (RPD)</a:t>
            </a:r>
          </a:p>
        </p:txBody>
      </p:sp>
      <p:sp>
        <p:nvSpPr>
          <p:cNvPr id="7" name="Slide Number Placeholder 3">
            <a:extLst>
              <a:ext uri="{FF2B5EF4-FFF2-40B4-BE49-F238E27FC236}">
                <a16:creationId xmlns:a16="http://schemas.microsoft.com/office/drawing/2014/main" id="{8BF588EE-7B81-4521-9F49-AAE0797AD046}"/>
              </a:ext>
            </a:extLst>
          </p:cNvPr>
          <p:cNvSpPr>
            <a:spLocks noGrp="1"/>
          </p:cNvSpPr>
          <p:nvPr>
            <p:ph type="sldNum" sz="quarter" idx="12"/>
          </p:nvPr>
        </p:nvSpPr>
        <p:spPr>
          <a:xfrm>
            <a:off x="8534400" y="6407944"/>
            <a:ext cx="478632" cy="365125"/>
          </a:xfrm>
        </p:spPr>
        <p:txBody>
          <a:bodyPr/>
          <a:lstStyle/>
          <a:p>
            <a:fld id="{16D4B1CE-4584-4940-B22B-1A52A204CA10}" type="slidenum">
              <a:rPr lang="en-US" smtClean="0"/>
              <a:pPr/>
              <a:t>115</a:t>
            </a:fld>
            <a:endParaRPr lang="en-US" dirty="0"/>
          </a:p>
        </p:txBody>
      </p:sp>
    </p:spTree>
    <p:extLst>
      <p:ext uri="{BB962C8B-B14F-4D97-AF65-F5344CB8AC3E}">
        <p14:creationId xmlns:p14="http://schemas.microsoft.com/office/powerpoint/2010/main" val="24407526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 of interstates and truck parking spaces" title="Map of interstates and truck parking spac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17638"/>
            <a:ext cx="7010400" cy="4673600"/>
          </a:xfrm>
          <a:prstGeom prst="rect">
            <a:avLst/>
          </a:prstGeom>
        </p:spPr>
      </p:pic>
      <p:sp>
        <p:nvSpPr>
          <p:cNvPr id="2" name="Content Placeholder 1"/>
          <p:cNvSpPr>
            <a:spLocks noGrp="1"/>
          </p:cNvSpPr>
          <p:nvPr>
            <p:ph idx="1"/>
          </p:nvPr>
        </p:nvSpPr>
        <p:spPr>
          <a:xfrm>
            <a:off x="0" y="1600200"/>
            <a:ext cx="2819400" cy="4491038"/>
          </a:xfrm>
        </p:spPr>
        <p:txBody>
          <a:bodyPr>
            <a:normAutofit lnSpcReduction="10000"/>
          </a:bodyPr>
          <a:lstStyle/>
          <a:p>
            <a:r>
              <a:rPr lang="en-US" sz="1600" dirty="0"/>
              <a:t>Hoteling = Overnight truck idling: extended idle and APU</a:t>
            </a:r>
          </a:p>
          <a:p>
            <a:r>
              <a:rPr lang="en-US" sz="1600" dirty="0"/>
              <a:t>States can submit hoteling hours by county</a:t>
            </a:r>
          </a:p>
          <a:p>
            <a:r>
              <a:rPr lang="en-US" sz="1600" dirty="0"/>
              <a:t>EPA uses combination long-haul truck VMT on urban + rural restricted roads to distribute hoteling hours to counties</a:t>
            </a:r>
          </a:p>
          <a:p>
            <a:r>
              <a:rPr lang="en-US" sz="1600" dirty="0"/>
              <a:t>Temporal profile is opposite of the  driving profile</a:t>
            </a:r>
          </a:p>
          <a:p>
            <a:r>
              <a:rPr lang="en-US" sz="1600" dirty="0"/>
              <a:t>Spatial surrogate is based on truck parking spaces</a:t>
            </a:r>
          </a:p>
          <a:p>
            <a:pPr marL="393192" lvl="1" indent="0">
              <a:buNone/>
            </a:pPr>
            <a:endParaRPr lang="en-US" sz="1000" dirty="0"/>
          </a:p>
          <a:p>
            <a:endParaRPr lang="en-US" sz="1200" dirty="0"/>
          </a:p>
        </p:txBody>
      </p:sp>
      <p:sp>
        <p:nvSpPr>
          <p:cNvPr id="5" name="Title 4"/>
          <p:cNvSpPr>
            <a:spLocks noGrp="1"/>
          </p:cNvSpPr>
          <p:nvPr>
            <p:ph type="title"/>
          </p:nvPr>
        </p:nvSpPr>
        <p:spPr/>
        <p:txBody>
          <a:bodyPr>
            <a:normAutofit/>
          </a:bodyPr>
          <a:lstStyle/>
          <a:p>
            <a:r>
              <a:rPr lang="en-US" dirty="0"/>
              <a:t>Onroad Hoteling</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116</a:t>
            </a:fld>
            <a:endParaRPr lang="en-US"/>
          </a:p>
        </p:txBody>
      </p:sp>
    </p:spTree>
    <p:extLst>
      <p:ext uri="{BB962C8B-B14F-4D97-AF65-F5344CB8AC3E}">
        <p14:creationId xmlns:p14="http://schemas.microsoft.com/office/powerpoint/2010/main" val="26553617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6" name="Content Placeholder 5" descr="2014 onroad NOx emissions by county" title="2014 onroad NOx emissions by coun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24000"/>
            <a:ext cx="4886128" cy="2819400"/>
          </a:xfrm>
        </p:spPr>
      </p:pic>
      <p:pic>
        <p:nvPicPr>
          <p:cNvPr id="7" name="Picture 6" descr="County-level difference map: 2014-2011 onroad NOx" title="County-level difference map: 2014-2011 onroad N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264" y="3815499"/>
            <a:ext cx="5105400" cy="2933441"/>
          </a:xfrm>
          <a:prstGeom prst="rect">
            <a:avLst/>
          </a:prstGeom>
        </p:spPr>
      </p:pic>
      <p:graphicFrame>
        <p:nvGraphicFramePr>
          <p:cNvPr id="8" name="Chart 7" descr="Onroad NOx trend from 2011 to 2016 shows decreases from about 5.7M tons in 2011 to just under 4M tons in 2016." title="Onroad NOx trend from 2011 to 2016"/>
          <p:cNvGraphicFramePr>
            <a:graphicFrameLocks/>
          </p:cNvGraphicFramePr>
          <p:nvPr>
            <p:extLst>
              <p:ext uri="{D42A27DB-BD31-4B8C-83A1-F6EECF244321}">
                <p14:modId xmlns:p14="http://schemas.microsoft.com/office/powerpoint/2010/main" val="1630455594"/>
              </p:ext>
            </p:extLst>
          </p:nvPr>
        </p:nvGraphicFramePr>
        <p:xfrm>
          <a:off x="5194224" y="1417638"/>
          <a:ext cx="3492576" cy="206175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6024537" y="3386223"/>
            <a:ext cx="704039" cy="338554"/>
          </a:xfrm>
          <a:prstGeom prst="rect">
            <a:avLst/>
          </a:prstGeom>
          <a:noFill/>
        </p:spPr>
        <p:txBody>
          <a:bodyPr wrap="none" rtlCol="0">
            <a:spAutoFit/>
          </a:bodyPr>
          <a:lstStyle/>
          <a:p>
            <a:r>
              <a:rPr lang="en-US" sz="1600"/>
              <a:t>2011</a:t>
            </a:r>
            <a:endParaRPr lang="en-US" sz="1600" dirty="0"/>
          </a:p>
        </p:txBody>
      </p:sp>
      <p:sp>
        <p:nvSpPr>
          <p:cNvPr id="10" name="TextBox 9"/>
          <p:cNvSpPr txBox="1"/>
          <p:nvPr/>
        </p:nvSpPr>
        <p:spPr>
          <a:xfrm>
            <a:off x="6940512" y="3386223"/>
            <a:ext cx="704039" cy="338554"/>
          </a:xfrm>
          <a:prstGeom prst="rect">
            <a:avLst/>
          </a:prstGeom>
          <a:noFill/>
        </p:spPr>
        <p:txBody>
          <a:bodyPr wrap="none" rtlCol="0">
            <a:spAutoFit/>
          </a:bodyPr>
          <a:lstStyle/>
          <a:p>
            <a:r>
              <a:rPr lang="en-US" sz="1600" dirty="0"/>
              <a:t>2014</a:t>
            </a:r>
          </a:p>
        </p:txBody>
      </p:sp>
      <p:sp>
        <p:nvSpPr>
          <p:cNvPr id="11" name="TextBox 10"/>
          <p:cNvSpPr txBox="1"/>
          <p:nvPr/>
        </p:nvSpPr>
        <p:spPr>
          <a:xfrm>
            <a:off x="7736710" y="3370583"/>
            <a:ext cx="704039" cy="338554"/>
          </a:xfrm>
          <a:prstGeom prst="rect">
            <a:avLst/>
          </a:prstGeom>
          <a:noFill/>
        </p:spPr>
        <p:txBody>
          <a:bodyPr wrap="none" rtlCol="0">
            <a:spAutoFit/>
          </a:bodyPr>
          <a:lstStyle/>
          <a:p>
            <a:r>
              <a:rPr lang="en-US" sz="1600" dirty="0"/>
              <a:t>2016</a:t>
            </a:r>
          </a:p>
        </p:txBody>
      </p:sp>
      <p:sp>
        <p:nvSpPr>
          <p:cNvPr id="2" name="TextBox 1">
            <a:extLst>
              <a:ext uri="{FF2B5EF4-FFF2-40B4-BE49-F238E27FC236}">
                <a16:creationId xmlns:a16="http://schemas.microsoft.com/office/drawing/2014/main" id="{960B4211-C512-4113-8FB3-9B2A73F0C4E0}"/>
              </a:ext>
            </a:extLst>
          </p:cNvPr>
          <p:cNvSpPr txBox="1"/>
          <p:nvPr/>
        </p:nvSpPr>
        <p:spPr>
          <a:xfrm>
            <a:off x="152400" y="4622840"/>
            <a:ext cx="3605474" cy="1200329"/>
          </a:xfrm>
          <a:prstGeom prst="rect">
            <a:avLst/>
          </a:prstGeom>
          <a:noFill/>
        </p:spPr>
        <p:txBody>
          <a:bodyPr wrap="none" rtlCol="0">
            <a:spAutoFit/>
          </a:bodyPr>
          <a:lstStyle/>
          <a:p>
            <a:r>
              <a:rPr lang="en-US" dirty="0"/>
              <a:t>Although VMT typically </a:t>
            </a:r>
          </a:p>
          <a:p>
            <a:r>
              <a:rPr lang="en-US" dirty="0"/>
              <a:t>increases with time, emissions</a:t>
            </a:r>
          </a:p>
          <a:p>
            <a:r>
              <a:rPr lang="en-US" dirty="0"/>
              <a:t>decrease as newer cleaner </a:t>
            </a:r>
            <a:br>
              <a:rPr lang="en-US" dirty="0"/>
            </a:br>
            <a:r>
              <a:rPr lang="en-US" dirty="0"/>
              <a:t>vehicles penetrate the market</a:t>
            </a:r>
          </a:p>
        </p:txBody>
      </p:sp>
      <p:sp>
        <p:nvSpPr>
          <p:cNvPr id="5" name="Title 4"/>
          <p:cNvSpPr>
            <a:spLocks noGrp="1"/>
          </p:cNvSpPr>
          <p:nvPr>
            <p:ph type="title"/>
          </p:nvPr>
        </p:nvSpPr>
        <p:spPr/>
        <p:txBody>
          <a:bodyPr>
            <a:normAutofit fontScale="90000"/>
          </a:bodyPr>
          <a:lstStyle/>
          <a:p>
            <a:r>
              <a:rPr lang="en-US" dirty="0"/>
              <a:t>Onroad NOx Changes 2011-2014</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117</a:t>
            </a:fld>
            <a:endParaRPr lang="en-US"/>
          </a:p>
        </p:txBody>
      </p:sp>
    </p:spTree>
    <p:extLst>
      <p:ext uri="{BB962C8B-B14F-4D97-AF65-F5344CB8AC3E}">
        <p14:creationId xmlns:p14="http://schemas.microsoft.com/office/powerpoint/2010/main" val="5723724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458200" cy="4525963"/>
          </a:xfrm>
        </p:spPr>
        <p:txBody>
          <a:bodyPr>
            <a:normAutofit/>
          </a:bodyPr>
          <a:lstStyle/>
          <a:p>
            <a:r>
              <a:rPr lang="en-US" dirty="0"/>
              <a:t>States provided inputs for the 2016 platform</a:t>
            </a:r>
          </a:p>
          <a:p>
            <a:pPr lvl="1"/>
            <a:r>
              <a:rPr lang="en-US" dirty="0"/>
              <a:t>Activity data, other MOVES inputs</a:t>
            </a:r>
          </a:p>
          <a:p>
            <a:r>
              <a:rPr lang="en-US" dirty="0"/>
              <a:t>Coordinating Research Council (CRC) sponsored a project to decode year 2017 registration VINs into MOVES vehicle types by model year for both light-duty and heavy-duty vehicles</a:t>
            </a:r>
          </a:p>
          <a:p>
            <a:pPr lvl="1"/>
            <a:r>
              <a:rPr lang="en-US" dirty="0"/>
              <a:t>Impacts age distributions and vehicle populations</a:t>
            </a:r>
          </a:p>
          <a:p>
            <a:pPr lvl="1"/>
            <a:r>
              <a:rPr lang="en-US" dirty="0"/>
              <a:t>Includes data for populations of alternative fuel light-duty vehicles (i.e., diesel, CNG, E-85, electric)</a:t>
            </a:r>
          </a:p>
          <a:p>
            <a:pPr lvl="1"/>
            <a:r>
              <a:rPr lang="en-US" dirty="0"/>
              <a:t>EPA derived VMT data based on the new VPOP data</a:t>
            </a:r>
          </a:p>
          <a:p>
            <a:pPr lvl="1"/>
            <a:endParaRPr lang="en-US" dirty="0"/>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118</a:t>
            </a:fld>
            <a:endParaRPr lang="en-US" dirty="0"/>
          </a:p>
        </p:txBody>
      </p:sp>
      <p:sp>
        <p:nvSpPr>
          <p:cNvPr id="5" name="Title 4"/>
          <p:cNvSpPr>
            <a:spLocks noGrp="1"/>
          </p:cNvSpPr>
          <p:nvPr>
            <p:ph type="title"/>
          </p:nvPr>
        </p:nvSpPr>
        <p:spPr/>
        <p:txBody>
          <a:bodyPr>
            <a:normAutofit fontScale="90000"/>
          </a:bodyPr>
          <a:lstStyle/>
          <a:p>
            <a:r>
              <a:rPr lang="en-US" dirty="0"/>
              <a:t>Improved MOVES Inputs used in 2016</a:t>
            </a:r>
          </a:p>
        </p:txBody>
      </p:sp>
    </p:spTree>
    <p:extLst>
      <p:ext uri="{BB962C8B-B14F-4D97-AF65-F5344CB8AC3E}">
        <p14:creationId xmlns:p14="http://schemas.microsoft.com/office/powerpoint/2010/main" val="20175323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2999"/>
          </a:xfrm>
        </p:spPr>
        <p:txBody>
          <a:bodyPr>
            <a:normAutofit fontScale="90000"/>
          </a:bodyPr>
          <a:lstStyle/>
          <a:p>
            <a:r>
              <a:rPr lang="en-US" dirty="0"/>
              <a:t>Input Data Updates from the CRC A-100 Study</a:t>
            </a:r>
          </a:p>
        </p:txBody>
      </p:sp>
      <p:sp>
        <p:nvSpPr>
          <p:cNvPr id="3" name="Content Placeholder 2"/>
          <p:cNvSpPr>
            <a:spLocks noGrp="1"/>
          </p:cNvSpPr>
          <p:nvPr>
            <p:ph idx="1"/>
          </p:nvPr>
        </p:nvSpPr>
        <p:spPr>
          <a:xfrm>
            <a:off x="228600" y="1417637"/>
            <a:ext cx="8784432" cy="4987515"/>
          </a:xfrm>
        </p:spPr>
        <p:txBody>
          <a:bodyPr>
            <a:normAutofit fontScale="92500" lnSpcReduction="20000"/>
          </a:bodyPr>
          <a:lstStyle/>
          <a:p>
            <a:pPr>
              <a:spcBef>
                <a:spcPts val="600"/>
              </a:spcBef>
            </a:pPr>
            <a:endParaRPr lang="en-US" sz="2000" dirty="0"/>
          </a:p>
          <a:p>
            <a:pPr>
              <a:spcBef>
                <a:spcPts val="600"/>
              </a:spcBef>
            </a:pPr>
            <a:r>
              <a:rPr lang="en-US" sz="2400" dirty="0"/>
              <a:t>Sponsored by the Coordinating Research Council (CRC)</a:t>
            </a:r>
          </a:p>
          <a:p>
            <a:pPr>
              <a:spcBef>
                <a:spcPts val="600"/>
              </a:spcBef>
            </a:pPr>
            <a:r>
              <a:rPr lang="en-US" sz="2400" dirty="0"/>
              <a:t>Main data source: </a:t>
            </a:r>
            <a:r>
              <a:rPr lang="en-US" sz="2400" dirty="0" err="1"/>
              <a:t>StreetLight</a:t>
            </a:r>
            <a:r>
              <a:rPr lang="en-US" sz="2400" dirty="0"/>
              <a:t> Data, Inc.</a:t>
            </a:r>
          </a:p>
          <a:p>
            <a:pPr lvl="1">
              <a:spcBef>
                <a:spcPts val="600"/>
              </a:spcBef>
            </a:pPr>
            <a:r>
              <a:rPr lang="en-US" sz="2000" dirty="0"/>
              <a:t>5 Billion observations over continental U.S.</a:t>
            </a:r>
          </a:p>
          <a:p>
            <a:pPr lvl="1">
              <a:spcBef>
                <a:spcPts val="600"/>
              </a:spcBef>
            </a:pPr>
            <a:r>
              <a:rPr lang="en-US" sz="2000" dirty="0"/>
              <a:t>Passenger cars, commercial truck fleet management systems</a:t>
            </a:r>
            <a:endParaRPr lang="en-US" sz="1800" dirty="0"/>
          </a:p>
          <a:p>
            <a:pPr lvl="1">
              <a:spcBef>
                <a:spcPts val="600"/>
              </a:spcBef>
            </a:pPr>
            <a:r>
              <a:rPr lang="en-US" sz="2000" dirty="0"/>
              <a:t>Sub-minute level data for 12 consecutive months</a:t>
            </a:r>
          </a:p>
          <a:p>
            <a:pPr lvl="1">
              <a:spcBef>
                <a:spcPts val="600"/>
              </a:spcBef>
            </a:pPr>
            <a:r>
              <a:rPr lang="en-US" sz="2000" dirty="0"/>
              <a:t>Grouped by light-duty (LD), medium-duty (MD), and heavy-duty (HD); no car/truck split or age info available for LD vehicles</a:t>
            </a:r>
          </a:p>
          <a:p>
            <a:pPr lvl="1">
              <a:spcBef>
                <a:spcPts val="600"/>
              </a:spcBef>
            </a:pPr>
            <a:r>
              <a:rPr lang="en-US" sz="2000" dirty="0"/>
              <a:t>5m spatial precision, 16 speed bins</a:t>
            </a:r>
          </a:p>
          <a:p>
            <a:pPr>
              <a:spcBef>
                <a:spcPts val="600"/>
              </a:spcBef>
            </a:pPr>
            <a:r>
              <a:rPr lang="en-US" sz="2400" dirty="0"/>
              <a:t>Used data to derive </a:t>
            </a:r>
          </a:p>
          <a:p>
            <a:pPr lvl="1">
              <a:spcBef>
                <a:spcPts val="600"/>
              </a:spcBef>
            </a:pPr>
            <a:r>
              <a:rPr lang="en-US" sz="2000" dirty="0"/>
              <a:t>VMT temporal distributions for MOVES and SMOKE temporal profiles</a:t>
            </a:r>
          </a:p>
          <a:p>
            <a:pPr lvl="1">
              <a:spcBef>
                <a:spcPts val="600"/>
              </a:spcBef>
            </a:pPr>
            <a:r>
              <a:rPr lang="en-US" sz="2000" dirty="0"/>
              <a:t>Road type distributions supplemental to those from FHWA</a:t>
            </a:r>
          </a:p>
          <a:p>
            <a:pPr lvl="1">
              <a:spcBef>
                <a:spcPts val="600"/>
              </a:spcBef>
            </a:pPr>
            <a:r>
              <a:rPr lang="en-US" sz="2000" dirty="0"/>
              <a:t>Speed distributions for MOVES plus speed inputs to SMOKE</a:t>
            </a:r>
          </a:p>
          <a:p>
            <a:pPr lvl="2">
              <a:spcBef>
                <a:spcPts val="600"/>
              </a:spcBef>
            </a:pPr>
            <a:r>
              <a:rPr lang="en-US" sz="1800" dirty="0"/>
              <a:t>Populating all speed bins by road type, month, day, hour, vehicle type was a challenge outside of urban areas</a:t>
            </a:r>
          </a:p>
          <a:p>
            <a:pPr>
              <a:spcBef>
                <a:spcPts val="600"/>
              </a:spcBef>
            </a:pPr>
            <a:endParaRPr lang="en-US" sz="2400" dirty="0"/>
          </a:p>
          <a:p>
            <a:pPr lvl="1">
              <a:spcBef>
                <a:spcPts val="600"/>
              </a:spcBef>
            </a:pPr>
            <a:endParaRPr lang="en-US" sz="2000" dirty="0"/>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44789DC8-B33C-7145-9125-54BE67D297D6}" type="slidenum">
              <a:rPr lang="en-US" smtClean="0">
                <a:solidFill>
                  <a:prstClr val="black">
                    <a:tint val="75000"/>
                  </a:prstClr>
                </a:solidFill>
              </a:rPr>
              <a:pPr/>
              <a:t>119</a:t>
            </a:fld>
            <a:endParaRPr lang="en-US" dirty="0">
              <a:solidFill>
                <a:prstClr val="black">
                  <a:tint val="75000"/>
                </a:prstClr>
              </a:solidFill>
            </a:endParaRPr>
          </a:p>
        </p:txBody>
      </p:sp>
    </p:spTree>
    <p:extLst>
      <p:ext uri="{BB962C8B-B14F-4D97-AF65-F5344CB8AC3E}">
        <p14:creationId xmlns:p14="http://schemas.microsoft.com/office/powerpoint/2010/main" val="21524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rved Left Arrow 6" descr="The arrow labeled repeat goes from EPA incorporating comments over multiple interations." title="Take comments, inocorporate, and repeat"/>
          <p:cNvSpPr/>
          <p:nvPr/>
        </p:nvSpPr>
        <p:spPr>
          <a:xfrm>
            <a:off x="540656" y="4948000"/>
            <a:ext cx="368300" cy="521855"/>
          </a:xfrm>
          <a:prstGeom prst="curvedLeftArrow">
            <a:avLst/>
          </a:prstGeom>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 name="Content Placeholder 2"/>
          <p:cNvSpPr>
            <a:spLocks noGrp="1"/>
          </p:cNvSpPr>
          <p:nvPr>
            <p:ph idx="1"/>
          </p:nvPr>
        </p:nvSpPr>
        <p:spPr>
          <a:xfrm>
            <a:off x="508000" y="1417639"/>
            <a:ext cx="8026400" cy="4754563"/>
          </a:xfrm>
        </p:spPr>
        <p:txBody>
          <a:bodyPr>
            <a:normAutofit/>
          </a:bodyPr>
          <a:lstStyle/>
          <a:p>
            <a:r>
              <a:rPr lang="en-US" sz="2400" dirty="0"/>
              <a:t>Contents:</a:t>
            </a:r>
          </a:p>
          <a:p>
            <a:pPr lvl="1"/>
            <a:r>
              <a:rPr lang="en-US" sz="1800" dirty="0"/>
              <a:t>Starting point is a version of the National Emissions Inventory (e.g., 2014 NEI version 2)</a:t>
            </a:r>
          </a:p>
          <a:p>
            <a:pPr lvl="1"/>
            <a:r>
              <a:rPr lang="en-US" sz="1800" dirty="0"/>
              <a:t>Related data sets needed for processing are also included</a:t>
            </a:r>
          </a:p>
          <a:p>
            <a:pPr lvl="1"/>
            <a:r>
              <a:rPr lang="en-US" sz="1800" dirty="0"/>
              <a:t>Software and scripts that process inventories into AQM inputs</a:t>
            </a:r>
          </a:p>
          <a:p>
            <a:pPr lvl="1"/>
            <a:r>
              <a:rPr lang="en-US" sz="1800" dirty="0"/>
              <a:t>Typically have a historic or “base” year and one or more future years</a:t>
            </a:r>
          </a:p>
          <a:p>
            <a:r>
              <a:rPr lang="en-US" sz="2400" dirty="0"/>
              <a:t>Historic platform development process:</a:t>
            </a:r>
          </a:p>
          <a:p>
            <a:pPr lvl="1"/>
            <a:r>
              <a:rPr lang="en-US" sz="1800" dirty="0"/>
              <a:t>Base and future year inventories and met. data developed by EPA</a:t>
            </a:r>
          </a:p>
          <a:p>
            <a:pPr lvl="1"/>
            <a:r>
              <a:rPr lang="en-US" sz="1800" dirty="0"/>
              <a:t>Data and software needed to process the inventories for AQM developed by EPA</a:t>
            </a:r>
          </a:p>
          <a:p>
            <a:pPr lvl="1"/>
            <a:r>
              <a:rPr lang="en-US" sz="1800" dirty="0"/>
              <a:t>Platform released for public comment </a:t>
            </a:r>
          </a:p>
          <a:p>
            <a:pPr lvl="1"/>
            <a:r>
              <a:rPr lang="en-US" sz="1800" dirty="0"/>
              <a:t>EPA incorporates comments into a new version of the platform</a:t>
            </a:r>
          </a:p>
          <a:p>
            <a:r>
              <a:rPr lang="en-US" sz="2400" dirty="0"/>
              <a:t>Now applying a more collaborative process</a:t>
            </a:r>
          </a:p>
          <a:p>
            <a:endParaRPr lang="en-US" dirty="0"/>
          </a:p>
        </p:txBody>
      </p:sp>
      <p:sp>
        <p:nvSpPr>
          <p:cNvPr id="8" name="TextBox 7"/>
          <p:cNvSpPr txBox="1"/>
          <p:nvPr/>
        </p:nvSpPr>
        <p:spPr>
          <a:xfrm rot="16012290">
            <a:off x="-67990" y="5209662"/>
            <a:ext cx="808235" cy="300082"/>
          </a:xfrm>
          <a:prstGeom prst="rect">
            <a:avLst/>
          </a:prstGeom>
          <a:noFill/>
        </p:spPr>
        <p:txBody>
          <a:bodyPr wrap="none" rtlCol="0">
            <a:spAutoFit/>
          </a:bodyPr>
          <a:lstStyle/>
          <a:p>
            <a:r>
              <a:rPr lang="en-US" sz="1350" dirty="0"/>
              <a:t>REPEAT</a:t>
            </a:r>
          </a:p>
        </p:txBody>
      </p:sp>
      <p:sp>
        <p:nvSpPr>
          <p:cNvPr id="2" name="Title 1"/>
          <p:cNvSpPr>
            <a:spLocks noGrp="1"/>
          </p:cNvSpPr>
          <p:nvPr>
            <p:ph type="title"/>
          </p:nvPr>
        </p:nvSpPr>
        <p:spPr>
          <a:xfrm>
            <a:off x="457200" y="274637"/>
            <a:ext cx="7620000" cy="1096963"/>
          </a:xfrm>
        </p:spPr>
        <p:txBody>
          <a:bodyPr>
            <a:normAutofit fontScale="90000"/>
          </a:bodyPr>
          <a:lstStyle/>
          <a:p>
            <a:r>
              <a:rPr lang="en-US" dirty="0"/>
              <a:t>Emissions Modeling Platforms</a:t>
            </a:r>
          </a:p>
        </p:txBody>
      </p:sp>
      <p:sp>
        <p:nvSpPr>
          <p:cNvPr id="6" name="Slide Number Placeholder 2">
            <a:extLst>
              <a:ext uri="{FF2B5EF4-FFF2-40B4-BE49-F238E27FC236}">
                <a16:creationId xmlns:a16="http://schemas.microsoft.com/office/drawing/2014/main" id="{39AF729D-7CD9-431D-A02C-571DD91D7945}"/>
              </a:ext>
            </a:extLst>
          </p:cNvPr>
          <p:cNvSpPr>
            <a:spLocks noGrp="1"/>
          </p:cNvSpPr>
          <p:nvPr>
            <p:ph type="sldNum" sz="quarter" idx="12"/>
          </p:nvPr>
        </p:nvSpPr>
        <p:spPr>
          <a:xfrm>
            <a:off x="8647272" y="6407946"/>
            <a:ext cx="365760" cy="365125"/>
          </a:xfrm>
        </p:spPr>
        <p:txBody>
          <a:bodyPr/>
          <a:lstStyle/>
          <a:p>
            <a:fld id="{16D4B1CE-4584-4940-B22B-1A52A204CA10}" type="slidenum">
              <a:rPr lang="en-US" smtClean="0"/>
              <a:pPr/>
              <a:t>12</a:t>
            </a:fld>
            <a:endParaRPr lang="en-US" dirty="0"/>
          </a:p>
        </p:txBody>
      </p:sp>
    </p:spTree>
    <p:extLst>
      <p:ext uri="{BB962C8B-B14F-4D97-AF65-F5344CB8AC3E}">
        <p14:creationId xmlns:p14="http://schemas.microsoft.com/office/powerpoint/2010/main" val="22241292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7" name="Picture 6" descr="Map of 3600 urban polygons from US Census" title="Map of 3600 urban polygons from US Census"/>
          <p:cNvPicPr>
            <a:picLocks noChangeAspect="1"/>
          </p:cNvPicPr>
          <p:nvPr/>
        </p:nvPicPr>
        <p:blipFill>
          <a:blip r:embed="rId3"/>
          <a:stretch>
            <a:fillRect/>
          </a:stretch>
        </p:blipFill>
        <p:spPr>
          <a:xfrm>
            <a:off x="4614388" y="1572000"/>
            <a:ext cx="4398644" cy="2771400"/>
          </a:xfrm>
          <a:prstGeom prst="rect">
            <a:avLst/>
          </a:prstGeom>
        </p:spPr>
      </p:pic>
      <p:pic>
        <p:nvPicPr>
          <p:cNvPr id="6" name="Picture 5" descr="Map of road 18M road segments in CRC A-100" title="Map of road 18M road segments in CRC A-100"/>
          <p:cNvPicPr>
            <a:picLocks noChangeAspect="1"/>
          </p:cNvPicPr>
          <p:nvPr/>
        </p:nvPicPr>
        <p:blipFill>
          <a:blip r:embed="rId4"/>
          <a:stretch>
            <a:fillRect/>
          </a:stretch>
        </p:blipFill>
        <p:spPr>
          <a:xfrm>
            <a:off x="184928" y="1559346"/>
            <a:ext cx="4429460" cy="2784054"/>
          </a:xfrm>
          <a:prstGeom prst="rect">
            <a:avLst/>
          </a:prstGeom>
        </p:spPr>
      </p:pic>
      <p:sp>
        <p:nvSpPr>
          <p:cNvPr id="8" name="TextBox 7"/>
          <p:cNvSpPr txBox="1"/>
          <p:nvPr/>
        </p:nvSpPr>
        <p:spPr>
          <a:xfrm>
            <a:off x="457200" y="4743422"/>
            <a:ext cx="3907632" cy="659199"/>
          </a:xfrm>
          <a:prstGeom prst="rect">
            <a:avLst/>
          </a:prstGeom>
          <a:noFill/>
        </p:spPr>
        <p:txBody>
          <a:bodyPr wrap="square" rtlCol="0">
            <a:spAutoFit/>
          </a:bodyPr>
          <a:lstStyle/>
          <a:p>
            <a:r>
              <a:rPr lang="en-US" dirty="0"/>
              <a:t>18,644,352 road segments over </a:t>
            </a:r>
            <a:br>
              <a:rPr lang="en-US" dirty="0"/>
            </a:br>
            <a:r>
              <a:rPr lang="en-US" dirty="0"/>
              <a:t>the Continental U.S.</a:t>
            </a:r>
          </a:p>
        </p:txBody>
      </p:sp>
      <p:sp>
        <p:nvSpPr>
          <p:cNvPr id="9" name="TextBox 8"/>
          <p:cNvSpPr txBox="1"/>
          <p:nvPr/>
        </p:nvSpPr>
        <p:spPr>
          <a:xfrm>
            <a:off x="4887041" y="4695811"/>
            <a:ext cx="3853337" cy="646331"/>
          </a:xfrm>
          <a:prstGeom prst="rect">
            <a:avLst/>
          </a:prstGeom>
          <a:noFill/>
        </p:spPr>
        <p:txBody>
          <a:bodyPr wrap="square" rtlCol="0">
            <a:spAutoFit/>
          </a:bodyPr>
          <a:lstStyle/>
          <a:p>
            <a:r>
              <a:rPr lang="en-US" dirty="0"/>
              <a:t>3,601 polygons of urban areas / clusters from the U.S. Census</a:t>
            </a:r>
          </a:p>
        </p:txBody>
      </p:sp>
      <p:sp>
        <p:nvSpPr>
          <p:cNvPr id="10" name="TextBox 9"/>
          <p:cNvSpPr txBox="1"/>
          <p:nvPr/>
        </p:nvSpPr>
        <p:spPr>
          <a:xfrm>
            <a:off x="2626541" y="5733393"/>
            <a:ext cx="3804247" cy="369332"/>
          </a:xfrm>
          <a:prstGeom prst="rect">
            <a:avLst/>
          </a:prstGeom>
          <a:noFill/>
        </p:spPr>
        <p:txBody>
          <a:bodyPr wrap="none" rtlCol="0">
            <a:spAutoFit/>
          </a:bodyPr>
          <a:lstStyle/>
          <a:p>
            <a:r>
              <a:rPr lang="en-US" dirty="0"/>
              <a:t>* CRC A-100 plots courtesy ERG</a:t>
            </a:r>
          </a:p>
        </p:txBody>
      </p:sp>
      <p:sp>
        <p:nvSpPr>
          <p:cNvPr id="5" name="Title 4"/>
          <p:cNvSpPr>
            <a:spLocks noGrp="1"/>
          </p:cNvSpPr>
          <p:nvPr>
            <p:ph type="title"/>
          </p:nvPr>
        </p:nvSpPr>
        <p:spPr/>
        <p:txBody>
          <a:bodyPr/>
          <a:lstStyle/>
          <a:p>
            <a:r>
              <a:rPr lang="en-US" dirty="0"/>
              <a:t>CRC A-100 Geographic Scale</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120</a:t>
            </a:fld>
            <a:endParaRPr lang="en-US" dirty="0"/>
          </a:p>
        </p:txBody>
      </p:sp>
    </p:spTree>
    <p:extLst>
      <p:ext uri="{BB962C8B-B14F-4D97-AF65-F5344CB8AC3E}">
        <p14:creationId xmlns:p14="http://schemas.microsoft.com/office/powerpoint/2010/main" val="30586718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14800" y="6492875"/>
            <a:ext cx="3687840" cy="365125"/>
          </a:xfrm>
        </p:spPr>
        <p:txBody>
          <a:bodyPr/>
          <a:lstStyle/>
          <a:p>
            <a:r>
              <a:rPr lang="en-US"/>
              <a:t>US EPA OAQPS, Emission Inventory and Analysis Group</a:t>
            </a:r>
            <a:endParaRPr lang="en-US" dirty="0"/>
          </a:p>
        </p:txBody>
      </p:sp>
      <p:sp>
        <p:nvSpPr>
          <p:cNvPr id="2" name="Content Placeholder 1"/>
          <p:cNvSpPr>
            <a:spLocks noGrp="1"/>
          </p:cNvSpPr>
          <p:nvPr>
            <p:ph idx="1"/>
          </p:nvPr>
        </p:nvSpPr>
        <p:spPr>
          <a:xfrm>
            <a:off x="762000" y="1249015"/>
            <a:ext cx="7620000" cy="337246"/>
          </a:xfrm>
        </p:spPr>
        <p:txBody>
          <a:bodyPr>
            <a:normAutofit fontScale="62500" lnSpcReduction="20000"/>
          </a:bodyPr>
          <a:lstStyle/>
          <a:p>
            <a:pPr marL="109728" indent="0">
              <a:buNone/>
            </a:pPr>
            <a:r>
              <a:rPr lang="en-US" dirty="0"/>
              <a:t>Example of Passenger Vehicles on  Urban Unrestricted Roads</a:t>
            </a:r>
          </a:p>
        </p:txBody>
      </p:sp>
      <p:pic>
        <p:nvPicPr>
          <p:cNvPr id="6" name="Picture 5" descr="Map shows which counties used individual county-specific data versus regional averages." title="County map for CRC A-100 data availability"/>
          <p:cNvPicPr>
            <a:picLocks noChangeAspect="1"/>
          </p:cNvPicPr>
          <p:nvPr/>
        </p:nvPicPr>
        <p:blipFill>
          <a:blip r:embed="rId3"/>
          <a:stretch>
            <a:fillRect/>
          </a:stretch>
        </p:blipFill>
        <p:spPr>
          <a:xfrm>
            <a:off x="2131835" y="1501363"/>
            <a:ext cx="6486862" cy="5105400"/>
          </a:xfrm>
          <a:prstGeom prst="rect">
            <a:avLst/>
          </a:prstGeom>
        </p:spPr>
      </p:pic>
      <p:sp>
        <p:nvSpPr>
          <p:cNvPr id="8" name="TextBox 7"/>
          <p:cNvSpPr txBox="1"/>
          <p:nvPr/>
        </p:nvSpPr>
        <p:spPr>
          <a:xfrm>
            <a:off x="19419" y="2286000"/>
            <a:ext cx="2058577" cy="2585323"/>
          </a:xfrm>
          <a:prstGeom prst="rect">
            <a:avLst/>
          </a:prstGeom>
          <a:noFill/>
        </p:spPr>
        <p:txBody>
          <a:bodyPr wrap="none" rtlCol="0">
            <a:spAutoFit/>
          </a:bodyPr>
          <a:lstStyle/>
          <a:p>
            <a:r>
              <a:rPr lang="en-US" dirty="0"/>
              <a:t>Counties for</a:t>
            </a:r>
          </a:p>
          <a:p>
            <a:r>
              <a:rPr lang="en-US" dirty="0"/>
              <a:t>which MOVES </a:t>
            </a:r>
          </a:p>
          <a:p>
            <a:r>
              <a:rPr lang="en-US" dirty="0"/>
              <a:t>inputs could be </a:t>
            </a:r>
          </a:p>
          <a:p>
            <a:r>
              <a:rPr lang="en-US" dirty="0"/>
              <a:t>populated </a:t>
            </a:r>
            <a:br>
              <a:rPr lang="en-US" dirty="0"/>
            </a:br>
            <a:r>
              <a:rPr lang="en-US" dirty="0"/>
              <a:t>shown in red;</a:t>
            </a:r>
          </a:p>
          <a:p>
            <a:r>
              <a:rPr lang="en-US" dirty="0"/>
              <a:t>others are based</a:t>
            </a:r>
          </a:p>
          <a:p>
            <a:r>
              <a:rPr lang="en-US" dirty="0"/>
              <a:t>on data for </a:t>
            </a:r>
          </a:p>
          <a:p>
            <a:r>
              <a:rPr lang="en-US" dirty="0"/>
              <a:t>the region and </a:t>
            </a:r>
          </a:p>
          <a:p>
            <a:r>
              <a:rPr lang="en-US" dirty="0"/>
              <a:t>urban/rural</a:t>
            </a:r>
          </a:p>
        </p:txBody>
      </p:sp>
      <p:sp>
        <p:nvSpPr>
          <p:cNvPr id="5" name="Title 4"/>
          <p:cNvSpPr>
            <a:spLocks noGrp="1"/>
          </p:cNvSpPr>
          <p:nvPr>
            <p:ph type="title"/>
          </p:nvPr>
        </p:nvSpPr>
        <p:spPr>
          <a:xfrm>
            <a:off x="389097" y="127786"/>
            <a:ext cx="8229600" cy="1143000"/>
          </a:xfrm>
        </p:spPr>
        <p:txBody>
          <a:bodyPr/>
          <a:lstStyle/>
          <a:p>
            <a:r>
              <a:rPr lang="en-US" dirty="0"/>
              <a:t>Spatial Groups Used</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121</a:t>
            </a:fld>
            <a:endParaRPr lang="en-US" dirty="0"/>
          </a:p>
        </p:txBody>
      </p:sp>
    </p:spTree>
    <p:extLst>
      <p:ext uri="{BB962C8B-B14F-4D97-AF65-F5344CB8AC3E}">
        <p14:creationId xmlns:p14="http://schemas.microsoft.com/office/powerpoint/2010/main" val="12356260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2" name="Content Placeholder 1"/>
          <p:cNvSpPr>
            <a:spLocks noGrp="1"/>
          </p:cNvSpPr>
          <p:nvPr>
            <p:ph idx="1"/>
          </p:nvPr>
        </p:nvSpPr>
        <p:spPr>
          <a:xfrm>
            <a:off x="188950" y="1295400"/>
            <a:ext cx="8555832" cy="2404870"/>
          </a:xfrm>
        </p:spPr>
        <p:txBody>
          <a:bodyPr>
            <a:normAutofit/>
          </a:bodyPr>
          <a:lstStyle/>
          <a:p>
            <a:r>
              <a:rPr lang="en-US" sz="2400" dirty="0"/>
              <a:t>Compared Atlanta, Chicago, and Las Vegas</a:t>
            </a:r>
          </a:p>
          <a:p>
            <a:r>
              <a:rPr lang="en-US" sz="2400" dirty="0"/>
              <a:t>Patterns differed by city and from MOVES defaults</a:t>
            </a:r>
          </a:p>
          <a:p>
            <a:pPr lvl="1"/>
            <a:r>
              <a:rPr lang="en-US" sz="2000" dirty="0"/>
              <a:t>Weekday patterns for passenger vehicles on urban restricted roads (highways) and unrestricted local roads shown below</a:t>
            </a:r>
          </a:p>
          <a:p>
            <a:pPr lvl="1"/>
            <a:r>
              <a:rPr lang="en-US" sz="2000" dirty="0"/>
              <a:t>Note scales differ</a:t>
            </a:r>
            <a:endParaRPr lang="en-US" sz="1800" dirty="0"/>
          </a:p>
          <a:p>
            <a:endParaRPr lang="en-US" sz="2000" dirty="0"/>
          </a:p>
        </p:txBody>
      </p:sp>
      <p:pic>
        <p:nvPicPr>
          <p:cNvPr id="6" name="Picture 5" descr="Speeds on urban restricted roads in Las Vegas, Atlanta, and Chicago versus the national default. Las Vegas speeds are a bit higher than Atlanta which are a bit higher than Chicago.  Speeds are slowest during AM and PM rush hours." title="Speeds on urban restricted roads"/>
          <p:cNvPicPr>
            <a:picLocks noChangeAspect="1"/>
          </p:cNvPicPr>
          <p:nvPr/>
        </p:nvPicPr>
        <p:blipFill>
          <a:blip r:embed="rId3"/>
          <a:stretch>
            <a:fillRect/>
          </a:stretch>
        </p:blipFill>
        <p:spPr>
          <a:xfrm>
            <a:off x="0" y="3208610"/>
            <a:ext cx="5189682" cy="2971800"/>
          </a:xfrm>
          <a:prstGeom prst="rect">
            <a:avLst/>
          </a:prstGeom>
        </p:spPr>
      </p:pic>
      <p:pic>
        <p:nvPicPr>
          <p:cNvPr id="7" name="Picture 6" descr="Speeds on urban unrestricted roads in Las Vegas, Atlanta, and Chicago versus the national default. Las Vegas speeds are a bit higher than Atlanta which are a bit higher than Chicago.  Speeds are slowest during AM and PM rush hours.  Unrestricted road speeds are slower than restricted road speeds." title="Speeds on urban unrestricted roads"/>
          <p:cNvPicPr>
            <a:picLocks noChangeAspect="1"/>
          </p:cNvPicPr>
          <p:nvPr/>
        </p:nvPicPr>
        <p:blipFill>
          <a:blip r:embed="rId4"/>
          <a:stretch>
            <a:fillRect/>
          </a:stretch>
        </p:blipFill>
        <p:spPr>
          <a:xfrm>
            <a:off x="5189682" y="3208612"/>
            <a:ext cx="5225916" cy="3069933"/>
          </a:xfrm>
          <a:prstGeom prst="rect">
            <a:avLst/>
          </a:prstGeom>
        </p:spPr>
      </p:pic>
      <p:sp>
        <p:nvSpPr>
          <p:cNvPr id="5" name="Title 4"/>
          <p:cNvSpPr>
            <a:spLocks noGrp="1"/>
          </p:cNvSpPr>
          <p:nvPr>
            <p:ph type="title"/>
          </p:nvPr>
        </p:nvSpPr>
        <p:spPr/>
        <p:txBody>
          <a:bodyPr/>
          <a:lstStyle/>
          <a:p>
            <a:r>
              <a:rPr lang="en-US" dirty="0"/>
              <a:t>Speed Results by City</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122</a:t>
            </a:fld>
            <a:endParaRPr lang="en-US"/>
          </a:p>
        </p:txBody>
      </p:sp>
    </p:spTree>
    <p:extLst>
      <p:ext uri="{BB962C8B-B14F-4D97-AF65-F5344CB8AC3E}">
        <p14:creationId xmlns:p14="http://schemas.microsoft.com/office/powerpoint/2010/main" val="12577230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6" name="Picture 5" descr="Speeds on urban restricted roads by vehicle type show that heavy duty vehicles actually travel a little faster than medium duty, which travel a bit faster the light duty vehicles. " title="Speeds on urban restricted roads by vehicle type"/>
          <p:cNvPicPr>
            <a:picLocks noChangeAspect="1"/>
          </p:cNvPicPr>
          <p:nvPr/>
        </p:nvPicPr>
        <p:blipFill>
          <a:blip r:embed="rId3"/>
          <a:stretch>
            <a:fillRect/>
          </a:stretch>
        </p:blipFill>
        <p:spPr>
          <a:xfrm>
            <a:off x="-16300" y="3316381"/>
            <a:ext cx="5031320" cy="2959600"/>
          </a:xfrm>
          <a:prstGeom prst="rect">
            <a:avLst/>
          </a:prstGeom>
        </p:spPr>
      </p:pic>
      <p:pic>
        <p:nvPicPr>
          <p:cNvPr id="7" name="Picture 6" descr="Speeds on urban restricted roads by vehicle type show that heavy duty vehicles actually travel a little faster than light duty, which travel a bit faster the medium duty vehicles. " title="Speeds on urban unrestricted roads by vehicle type"/>
          <p:cNvPicPr>
            <a:picLocks noChangeAspect="1"/>
          </p:cNvPicPr>
          <p:nvPr/>
        </p:nvPicPr>
        <p:blipFill>
          <a:blip r:embed="rId4"/>
          <a:stretch>
            <a:fillRect/>
          </a:stretch>
        </p:blipFill>
        <p:spPr>
          <a:xfrm>
            <a:off x="4999780" y="3307334"/>
            <a:ext cx="5059012" cy="2958487"/>
          </a:xfrm>
          <a:prstGeom prst="rect">
            <a:avLst/>
          </a:prstGeom>
        </p:spPr>
      </p:pic>
      <p:sp>
        <p:nvSpPr>
          <p:cNvPr id="8" name="Content Placeholder 1"/>
          <p:cNvSpPr txBox="1">
            <a:spLocks/>
          </p:cNvSpPr>
          <p:nvPr/>
        </p:nvSpPr>
        <p:spPr>
          <a:xfrm>
            <a:off x="245745" y="1452085"/>
            <a:ext cx="8555832" cy="240487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dirty="0"/>
              <a:t>Found speed differences between LD, MD, and HD</a:t>
            </a:r>
          </a:p>
          <a:p>
            <a:pPr lvl="1"/>
            <a:r>
              <a:rPr lang="en-US" sz="2000" dirty="0"/>
              <a:t>MD/HD speeds higher than LD in many cases</a:t>
            </a:r>
          </a:p>
          <a:p>
            <a:pPr lvl="1"/>
            <a:r>
              <a:rPr lang="en-US" sz="2000" dirty="0"/>
              <a:t>Different areas have different patterns esp. on interstates</a:t>
            </a:r>
          </a:p>
          <a:p>
            <a:r>
              <a:rPr lang="en-US" sz="2400" dirty="0"/>
              <a:t>Chicago examples shown below – note scales differ</a:t>
            </a:r>
          </a:p>
        </p:txBody>
      </p:sp>
      <p:sp>
        <p:nvSpPr>
          <p:cNvPr id="5" name="Title 4"/>
          <p:cNvSpPr>
            <a:spLocks noGrp="1"/>
          </p:cNvSpPr>
          <p:nvPr>
            <p:ph type="title"/>
          </p:nvPr>
        </p:nvSpPr>
        <p:spPr/>
        <p:txBody>
          <a:bodyPr/>
          <a:lstStyle/>
          <a:p>
            <a:r>
              <a:rPr lang="en-US" dirty="0"/>
              <a:t>Speed by Vehicle Type</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123</a:t>
            </a:fld>
            <a:endParaRPr lang="en-US"/>
          </a:p>
        </p:txBody>
      </p:sp>
    </p:spTree>
    <p:extLst>
      <p:ext uri="{BB962C8B-B14F-4D97-AF65-F5344CB8AC3E}">
        <p14:creationId xmlns:p14="http://schemas.microsoft.com/office/powerpoint/2010/main" val="32318404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37848" y="4381150"/>
            <a:ext cx="3904128" cy="2124240"/>
          </a:xfrm>
        </p:spPr>
        <p:txBody>
          <a:bodyPr>
            <a:normAutofit fontScale="92500" lnSpcReduction="10000"/>
          </a:bodyPr>
          <a:lstStyle/>
          <a:p>
            <a:r>
              <a:rPr lang="en-US" sz="2000" dirty="0"/>
              <a:t>Note the differences in patterns weekdays vs weekends and LD/MD/HD</a:t>
            </a:r>
          </a:p>
          <a:p>
            <a:r>
              <a:rPr lang="en-US" sz="2000" dirty="0"/>
              <a:t>Data put into formats to support MOVES (weekday/weekend) and SMOKE (day-specific)</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124</a:t>
            </a:fld>
            <a:endParaRPr lang="en-US" dirty="0"/>
          </a:p>
        </p:txBody>
      </p:sp>
      <p:sp>
        <p:nvSpPr>
          <p:cNvPr id="5" name="Title 4"/>
          <p:cNvSpPr>
            <a:spLocks noGrp="1"/>
          </p:cNvSpPr>
          <p:nvPr>
            <p:ph type="title"/>
          </p:nvPr>
        </p:nvSpPr>
        <p:spPr/>
        <p:txBody>
          <a:bodyPr>
            <a:normAutofit fontScale="90000"/>
          </a:bodyPr>
          <a:lstStyle/>
          <a:p>
            <a:r>
              <a:rPr lang="en-US" dirty="0"/>
              <a:t>Diurnal VMT Distributions by </a:t>
            </a:r>
            <a:br>
              <a:rPr lang="en-US" dirty="0"/>
            </a:br>
            <a:r>
              <a:rPr lang="en-US" dirty="0"/>
              <a:t>Vehicle Type – Chicago example</a:t>
            </a:r>
          </a:p>
        </p:txBody>
      </p:sp>
      <p:pic>
        <p:nvPicPr>
          <p:cNvPr id="6" name="Picture 5" descr="Chicago light-duty VMT diurnal profiles show very low overnight activity with a weekday peak around 8-9AM, a drop off during mid-day hours and another peak around 5PM then dropping off from there.  On weekends there is a single mid-day peak." title="Chicago light-duty VMT diurnal profiles"/>
          <p:cNvPicPr>
            <a:picLocks noChangeAspect="1"/>
          </p:cNvPicPr>
          <p:nvPr/>
        </p:nvPicPr>
        <p:blipFill>
          <a:blip r:embed="rId3"/>
          <a:stretch>
            <a:fillRect/>
          </a:stretch>
        </p:blipFill>
        <p:spPr>
          <a:xfrm>
            <a:off x="0" y="1459824"/>
            <a:ext cx="5105400" cy="2963512"/>
          </a:xfrm>
          <a:prstGeom prst="rect">
            <a:avLst/>
          </a:prstGeom>
        </p:spPr>
      </p:pic>
      <p:pic>
        <p:nvPicPr>
          <p:cNvPr id="7" name="Picture 6" descr="Chicago medium-duty VMT diurnal profiles show low (but not zero) overnight activity with a peak around 7AM until about 5PM and a steady drop off from theree." title="Chicago medium-duty VMT diurnal profiles"/>
          <p:cNvPicPr>
            <a:picLocks noChangeAspect="1"/>
          </p:cNvPicPr>
          <p:nvPr/>
        </p:nvPicPr>
        <p:blipFill>
          <a:blip r:embed="rId4"/>
          <a:stretch>
            <a:fillRect/>
          </a:stretch>
        </p:blipFill>
        <p:spPr>
          <a:xfrm>
            <a:off x="4114802" y="1455740"/>
            <a:ext cx="4867275" cy="2867355"/>
          </a:xfrm>
          <a:prstGeom prst="rect">
            <a:avLst/>
          </a:prstGeom>
        </p:spPr>
      </p:pic>
      <p:pic>
        <p:nvPicPr>
          <p:cNvPr id="8" name="Picture 7" descr="Chicago heavy-duty VMT diurnal profiles show a single mid-day peak and higher overnight activity than medium and light-duty." title="Chicago heavy-duty VMT diurnal profiles"/>
          <p:cNvPicPr>
            <a:picLocks noChangeAspect="1"/>
          </p:cNvPicPr>
          <p:nvPr/>
        </p:nvPicPr>
        <p:blipFill>
          <a:blip r:embed="rId5"/>
          <a:stretch>
            <a:fillRect/>
          </a:stretch>
        </p:blipFill>
        <p:spPr>
          <a:xfrm>
            <a:off x="133911" y="4194505"/>
            <a:ext cx="4527176" cy="2667000"/>
          </a:xfrm>
          <a:prstGeom prst="rect">
            <a:avLst/>
          </a:prstGeom>
        </p:spPr>
      </p:pic>
    </p:spTree>
    <p:extLst>
      <p:ext uri="{BB962C8B-B14F-4D97-AF65-F5344CB8AC3E}">
        <p14:creationId xmlns:p14="http://schemas.microsoft.com/office/powerpoint/2010/main" val="35701333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35223"/>
            <a:ext cx="8248254" cy="728470"/>
          </a:xfrm>
        </p:spPr>
        <p:txBody>
          <a:bodyPr>
            <a:normAutofit fontScale="70000" lnSpcReduction="20000"/>
          </a:bodyPr>
          <a:lstStyle/>
          <a:p>
            <a:r>
              <a:rPr lang="en-US" dirty="0"/>
              <a:t>A-100 data was prepared into MOVES </a:t>
            </a:r>
            <a:r>
              <a:rPr lang="en-US" dirty="0" err="1"/>
              <a:t>dayVMTFraction</a:t>
            </a:r>
            <a:r>
              <a:rPr lang="en-US" dirty="0"/>
              <a:t>  and SMOKE day-of-week temporal profiles (SMOKE shown here)</a:t>
            </a:r>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647272" y="6407944"/>
            <a:ext cx="496728" cy="365125"/>
          </a:xfrm>
        </p:spPr>
        <p:txBody>
          <a:bodyPr/>
          <a:lstStyle/>
          <a:p>
            <a:fld id="{61C894BD-DCE2-4A96-A9AF-225BBEAC2A40}" type="slidenum">
              <a:rPr lang="en-US" smtClean="0"/>
              <a:pPr/>
              <a:t>125</a:t>
            </a:fld>
            <a:endParaRPr lang="en-US" dirty="0"/>
          </a:p>
        </p:txBody>
      </p:sp>
      <p:sp>
        <p:nvSpPr>
          <p:cNvPr id="5" name="Title 4"/>
          <p:cNvSpPr>
            <a:spLocks noGrp="1"/>
          </p:cNvSpPr>
          <p:nvPr>
            <p:ph type="title"/>
          </p:nvPr>
        </p:nvSpPr>
        <p:spPr/>
        <p:txBody>
          <a:bodyPr/>
          <a:lstStyle/>
          <a:p>
            <a:r>
              <a:rPr lang="en-US" dirty="0"/>
              <a:t>Day of Week Temporal Profiles</a:t>
            </a:r>
          </a:p>
        </p:txBody>
      </p:sp>
      <p:pic>
        <p:nvPicPr>
          <p:cNvPr id="8" name="Picture 7" descr="Urban GA light-duty vehicle day-of-week profiles show that weekdays have similar activity and weekends a little less, except for interstates which have higher activity Friday and on weekends." title="Urban GA light-duty vehicle day of week profi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9" y="1976237"/>
            <a:ext cx="4203543" cy="2530884"/>
          </a:xfrm>
          <a:prstGeom prst="rect">
            <a:avLst/>
          </a:prstGeom>
        </p:spPr>
      </p:pic>
      <p:pic>
        <p:nvPicPr>
          <p:cNvPr id="7" name="Picture 6" descr="Urban GA medium-duty truck day-of-week profiles show that activity are similar on weekdays and lower on weekends." title="Urban GA medium-duty truck day-of-week profi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73" y="4295587"/>
            <a:ext cx="4203543" cy="2530883"/>
          </a:xfrm>
          <a:prstGeom prst="rect">
            <a:avLst/>
          </a:prstGeom>
        </p:spPr>
      </p:pic>
      <p:pic>
        <p:nvPicPr>
          <p:cNvPr id="9" name="Picture 8" descr="Rural GA light-duty day-of-week profiles show that activity is similar Monday-Thursday and a bit higher Friday-Sunday." title="Rural GA light-duty day-of-week profil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838" y="2051250"/>
            <a:ext cx="4037963" cy="2431190"/>
          </a:xfrm>
          <a:prstGeom prst="rect">
            <a:avLst/>
          </a:prstGeom>
        </p:spPr>
      </p:pic>
      <p:pic>
        <p:nvPicPr>
          <p:cNvPr id="6" name="Picture 5" descr="Urban GA combination truck day-of-week profiles show that activity is similar Monday-Friday and lower on weekends." title="Urban GA combination truck day-of-week profil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182" y="4266021"/>
            <a:ext cx="4075272" cy="2453653"/>
          </a:xfrm>
          <a:prstGeom prst="rect">
            <a:avLst/>
          </a:prstGeom>
        </p:spPr>
      </p:pic>
      <p:sp>
        <p:nvSpPr>
          <p:cNvPr id="10" name="TextBox 9"/>
          <p:cNvSpPr txBox="1"/>
          <p:nvPr/>
        </p:nvSpPr>
        <p:spPr>
          <a:xfrm>
            <a:off x="5155226" y="4337844"/>
            <a:ext cx="3129383" cy="338554"/>
          </a:xfrm>
          <a:prstGeom prst="rect">
            <a:avLst/>
          </a:prstGeom>
          <a:solidFill>
            <a:schemeClr val="bg1"/>
          </a:solidFill>
        </p:spPr>
        <p:txBody>
          <a:bodyPr wrap="none" rtlCol="0">
            <a:spAutoFit/>
          </a:bodyPr>
          <a:lstStyle/>
          <a:p>
            <a:r>
              <a:rPr lang="en-US" sz="1600" dirty="0"/>
              <a:t>Urban GA combination trucks</a:t>
            </a:r>
          </a:p>
        </p:txBody>
      </p:sp>
      <p:sp>
        <p:nvSpPr>
          <p:cNvPr id="11" name="TextBox 10"/>
          <p:cNvSpPr txBox="1"/>
          <p:nvPr/>
        </p:nvSpPr>
        <p:spPr>
          <a:xfrm>
            <a:off x="5341364" y="2135518"/>
            <a:ext cx="2375971" cy="338554"/>
          </a:xfrm>
          <a:prstGeom prst="rect">
            <a:avLst/>
          </a:prstGeom>
          <a:solidFill>
            <a:schemeClr val="bg1"/>
          </a:solidFill>
        </p:spPr>
        <p:txBody>
          <a:bodyPr wrap="none" rtlCol="0">
            <a:spAutoFit/>
          </a:bodyPr>
          <a:lstStyle/>
          <a:p>
            <a:r>
              <a:rPr lang="en-US" sz="1600" dirty="0"/>
              <a:t>RURAL GA LD vehicles</a:t>
            </a:r>
          </a:p>
        </p:txBody>
      </p:sp>
      <p:sp>
        <p:nvSpPr>
          <p:cNvPr id="12" name="TextBox 11"/>
          <p:cNvSpPr txBox="1"/>
          <p:nvPr/>
        </p:nvSpPr>
        <p:spPr>
          <a:xfrm>
            <a:off x="1159710" y="2117946"/>
            <a:ext cx="2319866" cy="338554"/>
          </a:xfrm>
          <a:prstGeom prst="rect">
            <a:avLst/>
          </a:prstGeom>
          <a:solidFill>
            <a:schemeClr val="bg1"/>
          </a:solidFill>
        </p:spPr>
        <p:txBody>
          <a:bodyPr wrap="none" rtlCol="0">
            <a:spAutoFit/>
          </a:bodyPr>
          <a:lstStyle/>
          <a:p>
            <a:r>
              <a:rPr lang="en-US" sz="1600" dirty="0"/>
              <a:t>Urban GA LD vehicles</a:t>
            </a:r>
          </a:p>
        </p:txBody>
      </p:sp>
      <p:sp>
        <p:nvSpPr>
          <p:cNvPr id="13" name="TextBox 12"/>
          <p:cNvSpPr txBox="1"/>
          <p:nvPr/>
        </p:nvSpPr>
        <p:spPr>
          <a:xfrm>
            <a:off x="1200117" y="4359493"/>
            <a:ext cx="2215671" cy="338554"/>
          </a:xfrm>
          <a:prstGeom prst="rect">
            <a:avLst/>
          </a:prstGeom>
          <a:solidFill>
            <a:schemeClr val="bg1"/>
          </a:solidFill>
        </p:spPr>
        <p:txBody>
          <a:bodyPr wrap="none" rtlCol="0">
            <a:spAutoFit/>
          </a:bodyPr>
          <a:lstStyle/>
          <a:p>
            <a:r>
              <a:rPr lang="en-US" sz="1600" dirty="0"/>
              <a:t>Urban GA MD trucks</a:t>
            </a:r>
          </a:p>
        </p:txBody>
      </p:sp>
    </p:spTree>
    <p:extLst>
      <p:ext uri="{BB962C8B-B14F-4D97-AF65-F5344CB8AC3E}">
        <p14:creationId xmlns:p14="http://schemas.microsoft.com/office/powerpoint/2010/main" val="37479133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D1649A-A2A0-40BC-A29D-2799F010B73F}"/>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2C437CC-C2B9-4E37-85AD-3CBE223431F5}"/>
              </a:ext>
            </a:extLst>
          </p:cNvPr>
          <p:cNvSpPr>
            <a:spLocks noGrp="1"/>
          </p:cNvSpPr>
          <p:nvPr>
            <p:ph type="sldNum" sz="quarter" idx="12"/>
          </p:nvPr>
        </p:nvSpPr>
        <p:spPr>
          <a:xfrm>
            <a:off x="8534400" y="6400800"/>
            <a:ext cx="478632" cy="365125"/>
          </a:xfrm>
        </p:spPr>
        <p:txBody>
          <a:bodyPr/>
          <a:lstStyle/>
          <a:p>
            <a:fld id="{61C894BD-DCE2-4A96-A9AF-225BBEAC2A40}" type="slidenum">
              <a:rPr lang="en-US" smtClean="0"/>
              <a:pPr/>
              <a:t>126</a:t>
            </a:fld>
            <a:endParaRPr lang="en-US"/>
          </a:p>
        </p:txBody>
      </p:sp>
      <p:sp>
        <p:nvSpPr>
          <p:cNvPr id="5" name="Title 4">
            <a:extLst>
              <a:ext uri="{FF2B5EF4-FFF2-40B4-BE49-F238E27FC236}">
                <a16:creationId xmlns:a16="http://schemas.microsoft.com/office/drawing/2014/main" id="{7F2AC2EA-FCCD-4FA0-A69E-0FE0ECCC8E42}"/>
              </a:ext>
            </a:extLst>
          </p:cNvPr>
          <p:cNvSpPr>
            <a:spLocks noGrp="1"/>
          </p:cNvSpPr>
          <p:nvPr>
            <p:ph type="title"/>
          </p:nvPr>
        </p:nvSpPr>
        <p:spPr>
          <a:xfrm>
            <a:off x="381000" y="239277"/>
            <a:ext cx="7696200" cy="1143000"/>
          </a:xfrm>
        </p:spPr>
        <p:txBody>
          <a:bodyPr>
            <a:normAutofit fontScale="90000"/>
          </a:bodyPr>
          <a:lstStyle/>
          <a:p>
            <a:r>
              <a:rPr lang="en-US" dirty="0"/>
              <a:t>Hoteling and On-roadway NOx by County</a:t>
            </a:r>
          </a:p>
        </p:txBody>
      </p:sp>
      <p:sp>
        <p:nvSpPr>
          <p:cNvPr id="8" name="TextBox 7">
            <a:extLst>
              <a:ext uri="{FF2B5EF4-FFF2-40B4-BE49-F238E27FC236}">
                <a16:creationId xmlns:a16="http://schemas.microsoft.com/office/drawing/2014/main" id="{1B91158E-E2F2-4EA1-829F-B5C85CB08FBC}"/>
              </a:ext>
            </a:extLst>
          </p:cNvPr>
          <p:cNvSpPr txBox="1"/>
          <p:nvPr/>
        </p:nvSpPr>
        <p:spPr>
          <a:xfrm>
            <a:off x="492077" y="1408194"/>
            <a:ext cx="3300633" cy="2308324"/>
          </a:xfrm>
          <a:prstGeom prst="rect">
            <a:avLst/>
          </a:prstGeom>
          <a:noFill/>
        </p:spPr>
        <p:txBody>
          <a:bodyPr wrap="square" rtlCol="0">
            <a:spAutoFit/>
          </a:bodyPr>
          <a:lstStyle/>
          <a:p>
            <a:r>
              <a:rPr lang="en-US" dirty="0"/>
              <a:t>Hoteling follows interstates and has 190K tons NOx (blue=500tpy)             -&gt; </a:t>
            </a:r>
          </a:p>
          <a:p>
            <a:endParaRPr lang="en-US" sz="1600" dirty="0"/>
          </a:p>
          <a:p>
            <a:r>
              <a:rPr lang="en-US" dirty="0"/>
              <a:t>Rate per Distance 3.2M tons of 4.1M tons total exists in all counties blue=6000tpy) </a:t>
            </a:r>
          </a:p>
        </p:txBody>
      </p:sp>
      <p:pic>
        <p:nvPicPr>
          <p:cNvPr id="13" name="Picture 12">
            <a:extLst>
              <a:ext uri="{FF2B5EF4-FFF2-40B4-BE49-F238E27FC236}">
                <a16:creationId xmlns:a16="http://schemas.microsoft.com/office/drawing/2014/main" id="{29AE971C-C079-4078-89C9-1E2126C20E1B}"/>
              </a:ext>
            </a:extLst>
          </p:cNvPr>
          <p:cNvPicPr>
            <a:picLocks noChangeAspect="1"/>
          </p:cNvPicPr>
          <p:nvPr/>
        </p:nvPicPr>
        <p:blipFill>
          <a:blip r:embed="rId3"/>
          <a:stretch>
            <a:fillRect/>
          </a:stretch>
        </p:blipFill>
        <p:spPr>
          <a:xfrm>
            <a:off x="4114800" y="1336515"/>
            <a:ext cx="4898232" cy="2945824"/>
          </a:xfrm>
          <a:prstGeom prst="rect">
            <a:avLst/>
          </a:prstGeom>
        </p:spPr>
      </p:pic>
      <p:pic>
        <p:nvPicPr>
          <p:cNvPr id="10" name="Picture 9">
            <a:extLst>
              <a:ext uri="{FF2B5EF4-FFF2-40B4-BE49-F238E27FC236}">
                <a16:creationId xmlns:a16="http://schemas.microsoft.com/office/drawing/2014/main" id="{3B2A8B8D-859C-4EBD-B5B5-AAE16D289767}"/>
              </a:ext>
            </a:extLst>
          </p:cNvPr>
          <p:cNvPicPr>
            <a:picLocks noChangeAspect="1"/>
          </p:cNvPicPr>
          <p:nvPr/>
        </p:nvPicPr>
        <p:blipFill>
          <a:blip r:embed="rId4"/>
          <a:stretch>
            <a:fillRect/>
          </a:stretch>
        </p:blipFill>
        <p:spPr>
          <a:xfrm>
            <a:off x="59661" y="3647683"/>
            <a:ext cx="5442988" cy="3179090"/>
          </a:xfrm>
          <a:prstGeom prst="rect">
            <a:avLst/>
          </a:prstGeom>
        </p:spPr>
      </p:pic>
    </p:spTree>
    <p:extLst>
      <p:ext uri="{BB962C8B-B14F-4D97-AF65-F5344CB8AC3E}">
        <p14:creationId xmlns:p14="http://schemas.microsoft.com/office/powerpoint/2010/main" val="11924198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C8B5F7-4C8A-457D-AC4B-1DABE58A2B95}"/>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1E8ED279-1755-472C-AAF3-8BD7EE720CBA}"/>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127</a:t>
            </a:fld>
            <a:endParaRPr lang="en-US"/>
          </a:p>
        </p:txBody>
      </p:sp>
      <p:sp>
        <p:nvSpPr>
          <p:cNvPr id="5" name="Title 4">
            <a:extLst>
              <a:ext uri="{FF2B5EF4-FFF2-40B4-BE49-F238E27FC236}">
                <a16:creationId xmlns:a16="http://schemas.microsoft.com/office/drawing/2014/main" id="{32FA3550-144E-4CA1-8384-4FAF3D324A69}"/>
              </a:ext>
            </a:extLst>
          </p:cNvPr>
          <p:cNvSpPr>
            <a:spLocks noGrp="1"/>
          </p:cNvSpPr>
          <p:nvPr>
            <p:ph type="title"/>
          </p:nvPr>
        </p:nvSpPr>
        <p:spPr>
          <a:xfrm>
            <a:off x="457200" y="274638"/>
            <a:ext cx="7543800" cy="1020762"/>
          </a:xfrm>
        </p:spPr>
        <p:txBody>
          <a:bodyPr>
            <a:normAutofit fontScale="90000"/>
          </a:bodyPr>
          <a:lstStyle/>
          <a:p>
            <a:r>
              <a:rPr lang="en-US" dirty="0"/>
              <a:t>Off-network Emissions by County</a:t>
            </a:r>
          </a:p>
        </p:txBody>
      </p:sp>
      <p:sp>
        <p:nvSpPr>
          <p:cNvPr id="7" name="TextBox 6">
            <a:extLst>
              <a:ext uri="{FF2B5EF4-FFF2-40B4-BE49-F238E27FC236}">
                <a16:creationId xmlns:a16="http://schemas.microsoft.com/office/drawing/2014/main" id="{95AFB472-93C9-4004-AF86-9F25AB5D6F56}"/>
              </a:ext>
            </a:extLst>
          </p:cNvPr>
          <p:cNvSpPr txBox="1"/>
          <p:nvPr/>
        </p:nvSpPr>
        <p:spPr>
          <a:xfrm>
            <a:off x="684994" y="1531081"/>
            <a:ext cx="3125005" cy="2031325"/>
          </a:xfrm>
          <a:prstGeom prst="rect">
            <a:avLst/>
          </a:prstGeom>
          <a:noFill/>
        </p:spPr>
        <p:txBody>
          <a:bodyPr wrap="square" rtlCol="0">
            <a:spAutoFit/>
          </a:bodyPr>
          <a:lstStyle/>
          <a:p>
            <a:r>
              <a:rPr lang="en-US" dirty="0"/>
              <a:t>RPV VOC is 1.05M of 2M tons VOC (blue=2000) -&gt;</a:t>
            </a:r>
            <a:br>
              <a:rPr lang="en-US" dirty="0"/>
            </a:br>
            <a:r>
              <a:rPr lang="en-US" dirty="0"/>
              <a:t>(NOx=642K of 4.1M tons) </a:t>
            </a:r>
          </a:p>
          <a:p>
            <a:endParaRPr lang="en-US" dirty="0"/>
          </a:p>
          <a:p>
            <a:r>
              <a:rPr lang="en-US" dirty="0"/>
              <a:t>Rate per Profile VOC  180K of 2M tons </a:t>
            </a:r>
            <a:r>
              <a:rPr lang="en-US" dirty="0" err="1"/>
              <a:t>onroad</a:t>
            </a:r>
            <a:r>
              <a:rPr lang="en-US" dirty="0"/>
              <a:t> VOC (blue=370)</a:t>
            </a:r>
          </a:p>
        </p:txBody>
      </p:sp>
      <p:pic>
        <p:nvPicPr>
          <p:cNvPr id="6" name="Picture 5">
            <a:extLst>
              <a:ext uri="{FF2B5EF4-FFF2-40B4-BE49-F238E27FC236}">
                <a16:creationId xmlns:a16="http://schemas.microsoft.com/office/drawing/2014/main" id="{0E958D09-ECA8-46FE-A248-96040AC928A7}"/>
              </a:ext>
            </a:extLst>
          </p:cNvPr>
          <p:cNvPicPr>
            <a:picLocks noChangeAspect="1"/>
          </p:cNvPicPr>
          <p:nvPr/>
        </p:nvPicPr>
        <p:blipFill>
          <a:blip r:embed="rId2"/>
          <a:stretch>
            <a:fillRect/>
          </a:stretch>
        </p:blipFill>
        <p:spPr>
          <a:xfrm>
            <a:off x="3809999" y="1365830"/>
            <a:ext cx="5303929" cy="3117497"/>
          </a:xfrm>
          <a:prstGeom prst="rect">
            <a:avLst/>
          </a:prstGeom>
        </p:spPr>
      </p:pic>
      <p:graphicFrame>
        <p:nvGraphicFramePr>
          <p:cNvPr id="8" name="Table 7">
            <a:extLst>
              <a:ext uri="{FF2B5EF4-FFF2-40B4-BE49-F238E27FC236}">
                <a16:creationId xmlns:a16="http://schemas.microsoft.com/office/drawing/2014/main" id="{FDB0B139-EABF-4F55-97EF-BE01331CFED5}"/>
              </a:ext>
            </a:extLst>
          </p:cNvPr>
          <p:cNvGraphicFramePr>
            <a:graphicFrameLocks noGrp="1"/>
          </p:cNvGraphicFramePr>
          <p:nvPr>
            <p:extLst>
              <p:ext uri="{D42A27DB-BD31-4B8C-83A1-F6EECF244321}">
                <p14:modId xmlns:p14="http://schemas.microsoft.com/office/powerpoint/2010/main" val="4135907238"/>
              </p:ext>
            </p:extLst>
          </p:nvPr>
        </p:nvGraphicFramePr>
        <p:xfrm>
          <a:off x="5332442" y="4550949"/>
          <a:ext cx="3582958" cy="1910415"/>
        </p:xfrm>
        <a:graphic>
          <a:graphicData uri="http://schemas.openxmlformats.org/drawingml/2006/table">
            <a:tbl>
              <a:tblPr firstRow="1" firstCol="1" bandRow="1">
                <a:tableStyleId>{5C22544A-7EE6-4342-B048-85BDC9FD1C3A}</a:tableStyleId>
              </a:tblPr>
              <a:tblGrid>
                <a:gridCol w="992158">
                  <a:extLst>
                    <a:ext uri="{9D8B030D-6E8A-4147-A177-3AD203B41FA5}">
                      <a16:colId xmlns:a16="http://schemas.microsoft.com/office/drawing/2014/main" val="2417462670"/>
                    </a:ext>
                  </a:extLst>
                </a:gridCol>
                <a:gridCol w="1219200">
                  <a:extLst>
                    <a:ext uri="{9D8B030D-6E8A-4147-A177-3AD203B41FA5}">
                      <a16:colId xmlns:a16="http://schemas.microsoft.com/office/drawing/2014/main" val="3961916459"/>
                    </a:ext>
                  </a:extLst>
                </a:gridCol>
                <a:gridCol w="1371600">
                  <a:extLst>
                    <a:ext uri="{9D8B030D-6E8A-4147-A177-3AD203B41FA5}">
                      <a16:colId xmlns:a16="http://schemas.microsoft.com/office/drawing/2014/main" val="534170222"/>
                    </a:ext>
                  </a:extLst>
                </a:gridCol>
              </a:tblGrid>
              <a:tr h="176423">
                <a:tc>
                  <a:txBody>
                    <a:bodyPr/>
                    <a:lstStyle/>
                    <a:p>
                      <a:pPr marL="0" marR="0">
                        <a:spcBef>
                          <a:spcPts val="0"/>
                        </a:spcBef>
                        <a:spcAft>
                          <a:spcPts val="0"/>
                        </a:spcAft>
                      </a:pPr>
                      <a:r>
                        <a:rPr lang="en-US" sz="1600" dirty="0">
                          <a:effectLst/>
                        </a:rPr>
                        <a:t> Onroad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NOX</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VOC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50714876"/>
                  </a:ext>
                </a:extLst>
              </a:tr>
              <a:tr h="333315">
                <a:tc>
                  <a:txBody>
                    <a:bodyPr/>
                    <a:lstStyle/>
                    <a:p>
                      <a:pPr marL="0" marR="0">
                        <a:spcBef>
                          <a:spcPts val="0"/>
                        </a:spcBef>
                        <a:spcAft>
                          <a:spcPts val="0"/>
                        </a:spcAft>
                      </a:pPr>
                      <a:r>
                        <a:rPr lang="en-US" sz="1600" dirty="0">
                          <a:effectLst/>
                        </a:rPr>
                        <a:t>RPD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3,233,411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720,732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71912731"/>
                  </a:ext>
                </a:extLst>
              </a:tr>
              <a:tr h="333315">
                <a:tc>
                  <a:txBody>
                    <a:bodyPr/>
                    <a:lstStyle/>
                    <a:p>
                      <a:pPr marL="0" marR="0">
                        <a:spcBef>
                          <a:spcPts val="0"/>
                        </a:spcBef>
                        <a:spcAft>
                          <a:spcPts val="0"/>
                        </a:spcAft>
                      </a:pPr>
                      <a:r>
                        <a:rPr lang="en-US" sz="1600">
                          <a:effectLst/>
                        </a:rPr>
                        <a:t>RPH</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189,889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35,101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17165856"/>
                  </a:ext>
                </a:extLst>
              </a:tr>
              <a:tr h="333315">
                <a:tc>
                  <a:txBody>
                    <a:bodyPr/>
                    <a:lstStyle/>
                    <a:p>
                      <a:pPr marL="0" marR="0">
                        <a:spcBef>
                          <a:spcPts val="0"/>
                        </a:spcBef>
                        <a:spcAft>
                          <a:spcPts val="0"/>
                        </a:spcAft>
                      </a:pPr>
                      <a:r>
                        <a:rPr lang="en-US" sz="1600">
                          <a:effectLst/>
                        </a:rPr>
                        <a:t>RPP</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179,371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5840426"/>
                  </a:ext>
                </a:extLst>
              </a:tr>
              <a:tr h="333315">
                <a:tc>
                  <a:txBody>
                    <a:bodyPr/>
                    <a:lstStyle/>
                    <a:p>
                      <a:pPr marL="0" marR="0">
                        <a:spcBef>
                          <a:spcPts val="0"/>
                        </a:spcBef>
                        <a:spcAft>
                          <a:spcPts val="0"/>
                        </a:spcAft>
                      </a:pPr>
                      <a:r>
                        <a:rPr lang="en-US" sz="1600">
                          <a:effectLst/>
                        </a:rPr>
                        <a:t>RPV</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642,240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1,050,560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28660755"/>
                  </a:ext>
                </a:extLst>
              </a:tr>
              <a:tr h="333315">
                <a:tc>
                  <a:txBody>
                    <a:bodyPr/>
                    <a:lstStyle/>
                    <a:p>
                      <a:pPr marL="0" marR="0">
                        <a:spcBef>
                          <a:spcPts val="0"/>
                        </a:spcBef>
                        <a:spcAft>
                          <a:spcPts val="0"/>
                        </a:spcAft>
                      </a:pPr>
                      <a:r>
                        <a:rPr lang="en-US" sz="1600" dirty="0">
                          <a:effectLst/>
                        </a:rPr>
                        <a:t>Total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4,065,540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1,985,763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74977153"/>
                  </a:ext>
                </a:extLst>
              </a:tr>
            </a:tbl>
          </a:graphicData>
        </a:graphic>
      </p:graphicFrame>
      <p:pic>
        <p:nvPicPr>
          <p:cNvPr id="2" name="Picture 1">
            <a:extLst>
              <a:ext uri="{FF2B5EF4-FFF2-40B4-BE49-F238E27FC236}">
                <a16:creationId xmlns:a16="http://schemas.microsoft.com/office/drawing/2014/main" id="{328F5679-C442-40AC-B1E9-21C93F94F042}"/>
              </a:ext>
            </a:extLst>
          </p:cNvPr>
          <p:cNvPicPr>
            <a:picLocks noChangeAspect="1"/>
          </p:cNvPicPr>
          <p:nvPr/>
        </p:nvPicPr>
        <p:blipFill>
          <a:blip r:embed="rId3"/>
          <a:stretch>
            <a:fillRect/>
          </a:stretch>
        </p:blipFill>
        <p:spPr>
          <a:xfrm>
            <a:off x="58284" y="3622285"/>
            <a:ext cx="5274158" cy="3117497"/>
          </a:xfrm>
          <a:prstGeom prst="rect">
            <a:avLst/>
          </a:prstGeom>
        </p:spPr>
      </p:pic>
    </p:spTree>
    <p:extLst>
      <p:ext uri="{BB962C8B-B14F-4D97-AF65-F5344CB8AC3E}">
        <p14:creationId xmlns:p14="http://schemas.microsoft.com/office/powerpoint/2010/main" val="8125617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128</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a:xfrm>
            <a:off x="76200" y="137716"/>
            <a:ext cx="7772400" cy="1233883"/>
          </a:xfrm>
        </p:spPr>
        <p:txBody>
          <a:bodyPr>
            <a:normAutofit fontScale="90000"/>
          </a:bodyPr>
          <a:lstStyle/>
          <a:p>
            <a:r>
              <a:rPr lang="en-US" dirty="0"/>
              <a:t>Onroad Changes 2011 to 2016 </a:t>
            </a:r>
          </a:p>
        </p:txBody>
      </p:sp>
      <p:graphicFrame>
        <p:nvGraphicFramePr>
          <p:cNvPr id="7" name="Content Placeholder 5" descr="Bar chart showing Criteria Air Pollutant (CAP) emissions for 2011, 2014, and 2016 for the onroad sector. NOx has the highest values, followed by VOC." title="Onroad CAP Emissions in 2011, 2014, and 2016">
            <a:extLst>
              <a:ext uri="{FF2B5EF4-FFF2-40B4-BE49-F238E27FC236}">
                <a16:creationId xmlns:a16="http://schemas.microsoft.com/office/drawing/2014/main" id="{CE0C2BA6-A051-4EED-8B4F-08BB2CC8961B}"/>
              </a:ext>
            </a:extLst>
          </p:cNvPr>
          <p:cNvGraphicFramePr>
            <a:graphicFrameLocks noGrp="1"/>
          </p:cNvGraphicFramePr>
          <p:nvPr>
            <p:ph idx="1"/>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3419654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Any questions on </a:t>
            </a:r>
            <a:r>
              <a:rPr lang="en-US" dirty="0" err="1"/>
              <a:t>onroad</a:t>
            </a:r>
            <a:r>
              <a:rPr lang="en-US" dirty="0"/>
              <a:t> emissions processing?</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129</a:t>
            </a:fld>
            <a:endParaRPr lang="en-US" dirty="0"/>
          </a:p>
        </p:txBody>
      </p:sp>
      <p:sp>
        <p:nvSpPr>
          <p:cNvPr id="5" name="Title 4"/>
          <p:cNvSpPr>
            <a:spLocks noGrp="1"/>
          </p:cNvSpPr>
          <p:nvPr>
            <p:ph type="title"/>
          </p:nvPr>
        </p:nvSpPr>
        <p:spPr/>
        <p:txBody>
          <a:bodyPr/>
          <a:lstStyle/>
          <a:p>
            <a:r>
              <a:rPr lang="en-US" dirty="0"/>
              <a:t>Questions?</a:t>
            </a:r>
          </a:p>
        </p:txBody>
      </p:sp>
      <p:pic>
        <p:nvPicPr>
          <p:cNvPr id="6" name="Picture 5" descr="Boy with question marks overhead" title="Boy with question marks overhead">
            <a:extLst>
              <a:ext uri="{FF2B5EF4-FFF2-40B4-BE49-F238E27FC236}">
                <a16:creationId xmlns:a16="http://schemas.microsoft.com/office/drawing/2014/main" id="{1F253950-D507-4C9B-A429-8DA931630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220" y="2312640"/>
            <a:ext cx="3429000" cy="3789514"/>
          </a:xfrm>
          <a:prstGeom prst="rect">
            <a:avLst/>
          </a:prstGeom>
        </p:spPr>
      </p:pic>
    </p:spTree>
    <p:extLst>
      <p:ext uri="{BB962C8B-B14F-4D97-AF65-F5344CB8AC3E}">
        <p14:creationId xmlns:p14="http://schemas.microsoft.com/office/powerpoint/2010/main" val="48042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305800" cy="4923821"/>
          </a:xfrm>
        </p:spPr>
        <p:txBody>
          <a:bodyPr>
            <a:normAutofit fontScale="92500" lnSpcReduction="20000"/>
          </a:bodyPr>
          <a:lstStyle/>
          <a:p>
            <a:pPr>
              <a:spcAft>
                <a:spcPts val="400"/>
              </a:spcAft>
            </a:pPr>
            <a:r>
              <a:rPr lang="en-US" sz="2400" dirty="0"/>
              <a:t>There were several versions of the 2011 platform created over multiple years (2013-2017)</a:t>
            </a:r>
          </a:p>
          <a:p>
            <a:pPr>
              <a:spcAft>
                <a:spcPts val="400"/>
              </a:spcAft>
            </a:pPr>
            <a:r>
              <a:rPr lang="en-US" sz="2400" dirty="0"/>
              <a:t>A new platform was needed based on 2014NEIv2</a:t>
            </a:r>
          </a:p>
          <a:p>
            <a:pPr lvl="1">
              <a:spcAft>
                <a:spcPts val="400"/>
              </a:spcAft>
            </a:pPr>
            <a:r>
              <a:rPr lang="en-US" sz="2000" dirty="0"/>
              <a:t>Needed for State Implementation Plans, Federal analyses</a:t>
            </a:r>
          </a:p>
          <a:p>
            <a:pPr lvl="1">
              <a:spcAft>
                <a:spcPts val="400"/>
              </a:spcAft>
            </a:pPr>
            <a:r>
              <a:rPr lang="en-US" sz="2000" dirty="0"/>
              <a:t>However, the year 2014 did not have much ozone</a:t>
            </a:r>
          </a:p>
          <a:p>
            <a:pPr>
              <a:spcAft>
                <a:spcPts val="400"/>
              </a:spcAft>
            </a:pPr>
            <a:r>
              <a:rPr lang="en-US" sz="2400" dirty="0"/>
              <a:t>The 2016 base year was selected for air quality modeling via a collaborative process among EPA, regional modeling groups and states</a:t>
            </a:r>
          </a:p>
          <a:p>
            <a:pPr>
              <a:spcAft>
                <a:spcPts val="400"/>
              </a:spcAft>
            </a:pPr>
            <a:r>
              <a:rPr lang="en-US" sz="2400" dirty="0"/>
              <a:t>Regional modeling organizations and states </a:t>
            </a:r>
            <a:r>
              <a:rPr lang="en-US" sz="2400" b="1" i="1" dirty="0"/>
              <a:t>asked to be more involved </a:t>
            </a:r>
            <a:r>
              <a:rPr lang="en-US" sz="2400" dirty="0"/>
              <a:t>in developing the next emissions platform</a:t>
            </a:r>
          </a:p>
          <a:p>
            <a:pPr lvl="1">
              <a:spcAft>
                <a:spcPts val="400"/>
              </a:spcAft>
            </a:pPr>
            <a:r>
              <a:rPr lang="en-US" sz="2000" dirty="0"/>
              <a:t>They wanted more input into the methods used, especially related to the “projections” of emissions to future years</a:t>
            </a:r>
          </a:p>
          <a:p>
            <a:pPr lvl="1">
              <a:spcAft>
                <a:spcPts val="400"/>
              </a:spcAft>
            </a:pPr>
            <a:r>
              <a:rPr lang="en-US" sz="2000" dirty="0"/>
              <a:t>In fall of 2017, regional modeling leaders and EPA </a:t>
            </a:r>
            <a:r>
              <a:rPr lang="en-US" sz="2000" i="1" u="sng" dirty="0"/>
              <a:t>worked together</a:t>
            </a:r>
            <a:r>
              <a:rPr lang="en-US" sz="2000" i="1" dirty="0"/>
              <a:t> </a:t>
            </a:r>
            <a:r>
              <a:rPr lang="en-US" sz="2000" dirty="0"/>
              <a:t>to prepare an 18 page development plan that laid the groundwork for the Inventory Collaborative effort</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13</a:t>
            </a:fld>
            <a:endParaRPr lang="en-US"/>
          </a:p>
        </p:txBody>
      </p:sp>
      <p:sp>
        <p:nvSpPr>
          <p:cNvPr id="5" name="Title 4"/>
          <p:cNvSpPr>
            <a:spLocks noGrp="1"/>
          </p:cNvSpPr>
          <p:nvPr>
            <p:ph type="title"/>
          </p:nvPr>
        </p:nvSpPr>
        <p:spPr>
          <a:xfrm>
            <a:off x="457200" y="274638"/>
            <a:ext cx="7696200" cy="944562"/>
          </a:xfrm>
        </p:spPr>
        <p:txBody>
          <a:bodyPr>
            <a:normAutofit fontScale="90000"/>
          </a:bodyPr>
          <a:lstStyle/>
          <a:p>
            <a:r>
              <a:rPr lang="en-US" dirty="0"/>
              <a:t>Origins of the 2016 Platform Inventory Collaborative</a:t>
            </a:r>
          </a:p>
        </p:txBody>
      </p:sp>
    </p:spTree>
    <p:extLst>
      <p:ext uri="{BB962C8B-B14F-4D97-AF65-F5344CB8AC3E}">
        <p14:creationId xmlns:p14="http://schemas.microsoft.com/office/powerpoint/2010/main" val="6600430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 y="1194638"/>
            <a:ext cx="8677752" cy="5210511"/>
          </a:xfrm>
        </p:spPr>
        <p:txBody>
          <a:bodyPr>
            <a:normAutofit fontScale="85000" lnSpcReduction="10000"/>
          </a:bodyPr>
          <a:lstStyle/>
          <a:p>
            <a:pPr>
              <a:spcAft>
                <a:spcPts val="300"/>
              </a:spcAft>
            </a:pPr>
            <a:r>
              <a:rPr lang="en-US" dirty="0"/>
              <a:t>CMV in the NEI is split into two broad categories:</a:t>
            </a:r>
          </a:p>
          <a:p>
            <a:pPr lvl="1">
              <a:spcAft>
                <a:spcPts val="300"/>
              </a:spcAft>
            </a:pPr>
            <a:r>
              <a:rPr lang="en-US" dirty="0"/>
              <a:t>Category 3 (C3) (i.e., large) vessels with engine displacement above 30 liters that primarily use residual fuel blends</a:t>
            </a:r>
          </a:p>
          <a:p>
            <a:pPr lvl="1">
              <a:spcAft>
                <a:spcPts val="300"/>
              </a:spcAft>
            </a:pPr>
            <a:r>
              <a:rPr lang="en-US" dirty="0"/>
              <a:t>C1 and C2 vessels that primarily use distillate fuels</a:t>
            </a:r>
          </a:p>
          <a:p>
            <a:pPr lvl="1">
              <a:spcAft>
                <a:spcPts val="300"/>
              </a:spcAft>
            </a:pPr>
            <a:r>
              <a:rPr lang="en-US" dirty="0"/>
              <a:t>Recreational marine vessels are part of nonroad</a:t>
            </a:r>
          </a:p>
          <a:p>
            <a:pPr>
              <a:spcAft>
                <a:spcPts val="300"/>
              </a:spcAft>
            </a:pPr>
            <a:r>
              <a:rPr lang="en-US" dirty="0"/>
              <a:t>Inventories computed for emissions in state waters (3-10 nautical miles) and federal waters out to 200 nautical miles from the U.S. coastline</a:t>
            </a:r>
          </a:p>
          <a:p>
            <a:pPr lvl="1">
              <a:spcAft>
                <a:spcPts val="300"/>
              </a:spcAft>
            </a:pPr>
            <a:r>
              <a:rPr lang="en-US" dirty="0"/>
              <a:t>Port emissions are separated from underway</a:t>
            </a:r>
          </a:p>
          <a:p>
            <a:pPr lvl="1">
              <a:spcAft>
                <a:spcPts val="300"/>
              </a:spcAft>
            </a:pPr>
            <a:r>
              <a:rPr lang="en-US" dirty="0"/>
              <a:t>Areas outside of 200 n.m. filled in from non-NEI data sources</a:t>
            </a:r>
          </a:p>
          <a:p>
            <a:pPr>
              <a:spcAft>
                <a:spcPts val="300"/>
              </a:spcAft>
            </a:pPr>
            <a:r>
              <a:rPr lang="en-US" dirty="0"/>
              <a:t>“Modes” indicate what ships are doing and different emission factors are used for each</a:t>
            </a:r>
          </a:p>
          <a:p>
            <a:pPr lvl="1">
              <a:spcAft>
                <a:spcPts val="300"/>
              </a:spcAft>
            </a:pPr>
            <a:r>
              <a:rPr lang="en-US" dirty="0"/>
              <a:t>M=maneuvering, H=hoteling, C=cruise, Z=reduced speed zone</a:t>
            </a:r>
          </a:p>
          <a:p>
            <a:pPr>
              <a:spcAft>
                <a:spcPts val="300"/>
              </a:spcAft>
            </a:pPr>
            <a:r>
              <a:rPr lang="en-US" dirty="0"/>
              <a:t>EPA data is used except for states that submitted</a:t>
            </a:r>
          </a:p>
          <a:p>
            <a:endParaRPr lang="en-US" dirty="0"/>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130</a:t>
            </a:fld>
            <a:endParaRPr lang="en-US"/>
          </a:p>
        </p:txBody>
      </p:sp>
      <p:sp>
        <p:nvSpPr>
          <p:cNvPr id="5" name="Title 4"/>
          <p:cNvSpPr>
            <a:spLocks noGrp="1"/>
          </p:cNvSpPr>
          <p:nvPr>
            <p:ph type="title"/>
          </p:nvPr>
        </p:nvSpPr>
        <p:spPr>
          <a:xfrm>
            <a:off x="411576" y="119475"/>
            <a:ext cx="8229600" cy="1143000"/>
          </a:xfrm>
        </p:spPr>
        <p:txBody>
          <a:bodyPr/>
          <a:lstStyle/>
          <a:p>
            <a:r>
              <a:rPr lang="en-US" dirty="0"/>
              <a:t>Commercial Marine Vessels</a:t>
            </a:r>
          </a:p>
        </p:txBody>
      </p:sp>
    </p:spTree>
    <p:extLst>
      <p:ext uri="{BB962C8B-B14F-4D97-AF65-F5344CB8AC3E}">
        <p14:creationId xmlns:p14="http://schemas.microsoft.com/office/powerpoint/2010/main" val="2254574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42017"/>
            <a:ext cx="8839200" cy="4863131"/>
          </a:xfrm>
        </p:spPr>
        <p:txBody>
          <a:bodyPr>
            <a:normAutofit fontScale="77500" lnSpcReduction="20000"/>
          </a:bodyPr>
          <a:lstStyle/>
          <a:p>
            <a:pPr>
              <a:spcAft>
                <a:spcPts val="600"/>
              </a:spcAft>
            </a:pPr>
            <a:r>
              <a:rPr lang="en-US" dirty="0"/>
              <a:t>Data sources for CMV in the 2014NEI</a:t>
            </a:r>
          </a:p>
          <a:p>
            <a:pPr lvl="1">
              <a:spcAft>
                <a:spcPts val="600"/>
              </a:spcAft>
            </a:pPr>
            <a:r>
              <a:rPr lang="en-US" dirty="0"/>
              <a:t>Entrance and clearance data (2012)</a:t>
            </a:r>
          </a:p>
          <a:p>
            <a:pPr lvl="2">
              <a:spcAft>
                <a:spcPts val="600"/>
              </a:spcAft>
            </a:pPr>
            <a:r>
              <a:rPr lang="en-US" dirty="0"/>
              <a:t>About 11,000 vessels linked to routes from origin port to destination port</a:t>
            </a:r>
          </a:p>
          <a:p>
            <a:pPr lvl="2">
              <a:spcAft>
                <a:spcPts val="600"/>
              </a:spcAft>
            </a:pPr>
            <a:r>
              <a:rPr lang="en-US" dirty="0"/>
              <a:t>Hours of operation computed based on route and vessel type (e.g., bulk carrier, container, oil tanker) with reduced speed zones factored in</a:t>
            </a:r>
          </a:p>
          <a:p>
            <a:pPr lvl="1">
              <a:spcAft>
                <a:spcPts val="600"/>
              </a:spcAft>
            </a:pPr>
            <a:r>
              <a:rPr lang="en-US" dirty="0"/>
              <a:t>Army corps of engineers waterborne commerce data for tugs and barges, bulk carriers, tankers, and other vessels</a:t>
            </a:r>
          </a:p>
          <a:p>
            <a:pPr lvl="1">
              <a:spcAft>
                <a:spcPts val="600"/>
              </a:spcAft>
            </a:pPr>
            <a:r>
              <a:rPr lang="en-US" dirty="0"/>
              <a:t>2007 category 1 and 2 vessel study</a:t>
            </a:r>
          </a:p>
          <a:p>
            <a:pPr lvl="1">
              <a:spcAft>
                <a:spcPts val="600"/>
              </a:spcAft>
            </a:pPr>
            <a:r>
              <a:rPr lang="en-US" dirty="0"/>
              <a:t>See 2014NEI TSD for more details</a:t>
            </a:r>
          </a:p>
          <a:p>
            <a:pPr>
              <a:spcAft>
                <a:spcPts val="600"/>
              </a:spcAft>
            </a:pPr>
            <a:r>
              <a:rPr lang="en-US" dirty="0"/>
              <a:t>Modeling</a:t>
            </a:r>
          </a:p>
          <a:p>
            <a:pPr lvl="1">
              <a:spcAft>
                <a:spcPts val="600"/>
              </a:spcAft>
            </a:pPr>
            <a:r>
              <a:rPr lang="en-US" dirty="0"/>
              <a:t>CMV modeling sectors now cmv_c1c2 and cmv_c3 and include all U.S. waters</a:t>
            </a:r>
          </a:p>
          <a:p>
            <a:pPr lvl="1">
              <a:spcAft>
                <a:spcPts val="600"/>
              </a:spcAft>
            </a:pPr>
            <a:r>
              <a:rPr lang="en-US" dirty="0"/>
              <a:t>Plume rise computed for cmv_c3 (pseudo-point sources which also help us represent shipping routes)</a:t>
            </a:r>
          </a:p>
          <a:p>
            <a:pPr lvl="1">
              <a:spcAft>
                <a:spcPts val="600"/>
              </a:spcAft>
            </a:pPr>
            <a:r>
              <a:rPr lang="en-US" dirty="0"/>
              <a:t>Temporal allocation is mostly flat every hour (except Great Lakes by month)</a:t>
            </a:r>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131</a:t>
            </a:fld>
            <a:endParaRPr lang="en-US"/>
          </a:p>
        </p:txBody>
      </p:sp>
      <p:sp>
        <p:nvSpPr>
          <p:cNvPr id="5" name="Title 4"/>
          <p:cNvSpPr>
            <a:spLocks noGrp="1"/>
          </p:cNvSpPr>
          <p:nvPr>
            <p:ph type="title"/>
          </p:nvPr>
        </p:nvSpPr>
        <p:spPr/>
        <p:txBody>
          <a:bodyPr>
            <a:normAutofit fontScale="90000"/>
          </a:bodyPr>
          <a:lstStyle/>
          <a:p>
            <a:r>
              <a:rPr lang="en-US" dirty="0"/>
              <a:t>Commercial Marine Data Sources and Modeling</a:t>
            </a:r>
          </a:p>
        </p:txBody>
      </p:sp>
    </p:spTree>
    <p:extLst>
      <p:ext uri="{BB962C8B-B14F-4D97-AF65-F5344CB8AC3E}">
        <p14:creationId xmlns:p14="http://schemas.microsoft.com/office/powerpoint/2010/main" val="18817319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 of US State and federal waters" title="Map of US State and federal waters"/>
          <p:cNvPicPr>
            <a:picLocks noGrp="1" noChangeAspect="1"/>
          </p:cNvPicPr>
          <p:nvPr>
            <p:ph idx="1"/>
          </p:nvPr>
        </p:nvPicPr>
        <p:blipFill>
          <a:blip r:embed="rId3"/>
          <a:stretch>
            <a:fillRect/>
          </a:stretch>
        </p:blipFill>
        <p:spPr>
          <a:xfrm>
            <a:off x="1295400" y="1371600"/>
            <a:ext cx="6629400" cy="5082800"/>
          </a:xfrm>
          <a:prstGeom prst="rect">
            <a:avLst/>
          </a:prstGeom>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132</a:t>
            </a:fld>
            <a:endParaRPr lang="en-US"/>
          </a:p>
        </p:txBody>
      </p:sp>
      <p:sp>
        <p:nvSpPr>
          <p:cNvPr id="5" name="Title 4"/>
          <p:cNvSpPr>
            <a:spLocks noGrp="1"/>
          </p:cNvSpPr>
          <p:nvPr>
            <p:ph type="title"/>
          </p:nvPr>
        </p:nvSpPr>
        <p:spPr>
          <a:xfrm>
            <a:off x="304800" y="228600"/>
            <a:ext cx="8229600" cy="1143000"/>
          </a:xfrm>
        </p:spPr>
        <p:txBody>
          <a:bodyPr/>
          <a:lstStyle/>
          <a:p>
            <a:r>
              <a:rPr lang="en-US" dirty="0"/>
              <a:t>U.S. State and Federal Waters</a:t>
            </a:r>
          </a:p>
        </p:txBody>
      </p:sp>
    </p:spTree>
    <p:extLst>
      <p:ext uri="{BB962C8B-B14F-4D97-AF65-F5344CB8AC3E}">
        <p14:creationId xmlns:p14="http://schemas.microsoft.com/office/powerpoint/2010/main" val="27208688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FA11662-E09F-4232-8921-9EDADD621E1E" descr="New commercial marine spatial surrogate" title="Gridded map of New commercial marine spatial surrogat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022826"/>
            <a:ext cx="7391399" cy="55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133</a:t>
            </a:fld>
            <a:endParaRPr lang="en-US"/>
          </a:p>
        </p:txBody>
      </p:sp>
      <p:sp>
        <p:nvSpPr>
          <p:cNvPr id="5" name="Title 4"/>
          <p:cNvSpPr>
            <a:spLocks noGrp="1"/>
          </p:cNvSpPr>
          <p:nvPr>
            <p:ph type="title"/>
          </p:nvPr>
        </p:nvSpPr>
        <p:spPr>
          <a:xfrm>
            <a:off x="152400" y="247427"/>
            <a:ext cx="8229600" cy="1143000"/>
          </a:xfrm>
        </p:spPr>
        <p:txBody>
          <a:bodyPr>
            <a:normAutofit fontScale="90000"/>
          </a:bodyPr>
          <a:lstStyle/>
          <a:p>
            <a:r>
              <a:rPr lang="en-US" dirty="0"/>
              <a:t>New 12km CMV Spatial Surrogate</a:t>
            </a:r>
            <a:br>
              <a:rPr lang="en-US" dirty="0"/>
            </a:br>
            <a:r>
              <a:rPr lang="en-US" dirty="0"/>
              <a:t>based on </a:t>
            </a:r>
            <a:r>
              <a:rPr lang="en-US" dirty="0" err="1"/>
              <a:t>marinecdaster</a:t>
            </a:r>
            <a:r>
              <a:rPr lang="en-US" dirty="0"/>
              <a:t> data</a:t>
            </a:r>
          </a:p>
        </p:txBody>
      </p:sp>
    </p:spTree>
    <p:extLst>
      <p:ext uri="{BB962C8B-B14F-4D97-AF65-F5344CB8AC3E}">
        <p14:creationId xmlns:p14="http://schemas.microsoft.com/office/powerpoint/2010/main" val="41682302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14363EE-B98C-400C-B561-673E450CAEAF}"/>
              </a:ext>
            </a:extLst>
          </p:cNvPr>
          <p:cNvPicPr>
            <a:picLocks noGrp="1" noChangeAspect="1"/>
          </p:cNvPicPr>
          <p:nvPr>
            <p:ph idx="1"/>
          </p:nvPr>
        </p:nvPicPr>
        <p:blipFill>
          <a:blip r:embed="rId2"/>
          <a:stretch>
            <a:fillRect/>
          </a:stretch>
        </p:blipFill>
        <p:spPr>
          <a:xfrm>
            <a:off x="559526" y="1481138"/>
            <a:ext cx="8024948" cy="4525962"/>
          </a:xfrm>
          <a:prstGeom prst="rect">
            <a:avLst/>
          </a:prstGeom>
        </p:spPr>
      </p:pic>
      <p:sp>
        <p:nvSpPr>
          <p:cNvPr id="3" name="Footer Placeholder 2">
            <a:extLst>
              <a:ext uri="{FF2B5EF4-FFF2-40B4-BE49-F238E27FC236}">
                <a16:creationId xmlns:a16="http://schemas.microsoft.com/office/drawing/2014/main" id="{DEDB44A7-11B7-454F-8389-FF0A0D536A3D}"/>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393FBF5D-D460-432B-97AD-9DADB4B3E33A}"/>
              </a:ext>
            </a:extLst>
          </p:cNvPr>
          <p:cNvSpPr>
            <a:spLocks noGrp="1"/>
          </p:cNvSpPr>
          <p:nvPr>
            <p:ph type="sldNum" sz="quarter" idx="12"/>
          </p:nvPr>
        </p:nvSpPr>
        <p:spPr/>
        <p:txBody>
          <a:bodyPr/>
          <a:lstStyle/>
          <a:p>
            <a:fld id="{61C894BD-DCE2-4A96-A9AF-225BBEAC2A40}" type="slidenum">
              <a:rPr lang="en-US" smtClean="0"/>
              <a:pPr/>
              <a:t>134</a:t>
            </a:fld>
            <a:endParaRPr lang="en-US"/>
          </a:p>
        </p:txBody>
      </p:sp>
      <p:sp>
        <p:nvSpPr>
          <p:cNvPr id="5" name="Title 4">
            <a:extLst>
              <a:ext uri="{FF2B5EF4-FFF2-40B4-BE49-F238E27FC236}">
                <a16:creationId xmlns:a16="http://schemas.microsoft.com/office/drawing/2014/main" id="{51CC3449-31A2-4874-9D26-76A08C8BF275}"/>
              </a:ext>
            </a:extLst>
          </p:cNvPr>
          <p:cNvSpPr>
            <a:spLocks noGrp="1"/>
          </p:cNvSpPr>
          <p:nvPr>
            <p:ph type="title"/>
          </p:nvPr>
        </p:nvSpPr>
        <p:spPr/>
        <p:txBody>
          <a:bodyPr/>
          <a:lstStyle/>
          <a:p>
            <a:r>
              <a:rPr lang="en-US" dirty="0"/>
              <a:t>2016 CMV C3 SO2 Emissions</a:t>
            </a:r>
          </a:p>
        </p:txBody>
      </p:sp>
    </p:spTree>
    <p:extLst>
      <p:ext uri="{BB962C8B-B14F-4D97-AF65-F5344CB8AC3E}">
        <p14:creationId xmlns:p14="http://schemas.microsoft.com/office/powerpoint/2010/main" val="14573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23ECAB-76DE-4CBA-848C-D334B156204B}"/>
              </a:ext>
            </a:extLst>
          </p:cNvPr>
          <p:cNvSpPr>
            <a:spLocks noGrp="1"/>
          </p:cNvSpPr>
          <p:nvPr>
            <p:ph idx="1"/>
          </p:nvPr>
        </p:nvSpPr>
        <p:spPr/>
        <p:txBody>
          <a:bodyPr>
            <a:normAutofit fontScale="92500" lnSpcReduction="10000"/>
          </a:bodyPr>
          <a:lstStyle/>
          <a:p>
            <a:pPr>
              <a:spcAft>
                <a:spcPts val="600"/>
              </a:spcAft>
            </a:pPr>
            <a:r>
              <a:rPr lang="en-US" dirty="0"/>
              <a:t>CMV for 2016v1 and 2017 NEI are being created based on Automated Identification System (AIS) data</a:t>
            </a:r>
          </a:p>
          <a:p>
            <a:pPr lvl="1">
              <a:spcAft>
                <a:spcPts val="600"/>
              </a:spcAft>
            </a:pPr>
            <a:r>
              <a:rPr lang="en-US" dirty="0"/>
              <a:t>Ships have transponders that send signals multiple times per minute</a:t>
            </a:r>
          </a:p>
          <a:p>
            <a:pPr>
              <a:spcAft>
                <a:spcPts val="600"/>
              </a:spcAft>
            </a:pPr>
            <a:r>
              <a:rPr lang="en-US" dirty="0"/>
              <a:t>AIS data has been obtained for 2017 at 5 minute intervals for U.S. and some Canadian and Mexico Coastal waters</a:t>
            </a:r>
          </a:p>
          <a:p>
            <a:pPr lvl="1">
              <a:spcAft>
                <a:spcPts val="600"/>
              </a:spcAft>
            </a:pPr>
            <a:r>
              <a:rPr lang="en-US" dirty="0"/>
              <a:t>Emissions have been computed for 2017 NEI based on ship information and emission factors</a:t>
            </a:r>
          </a:p>
          <a:p>
            <a:pPr lvl="1">
              <a:spcAft>
                <a:spcPts val="600"/>
              </a:spcAft>
            </a:pPr>
            <a:r>
              <a:rPr lang="en-US" dirty="0"/>
              <a:t>For modeling, emissions are aggregated by hour and grid cell</a:t>
            </a:r>
          </a:p>
        </p:txBody>
      </p:sp>
      <p:sp>
        <p:nvSpPr>
          <p:cNvPr id="3" name="Footer Placeholder 2">
            <a:extLst>
              <a:ext uri="{FF2B5EF4-FFF2-40B4-BE49-F238E27FC236}">
                <a16:creationId xmlns:a16="http://schemas.microsoft.com/office/drawing/2014/main" id="{988C01A5-0C1A-4582-BD34-69C504C9ABA4}"/>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3732A9FB-E3C9-407C-AC71-DEFCBFF87EE2}"/>
              </a:ext>
            </a:extLst>
          </p:cNvPr>
          <p:cNvSpPr>
            <a:spLocks noGrp="1"/>
          </p:cNvSpPr>
          <p:nvPr>
            <p:ph type="sldNum" sz="quarter" idx="12"/>
          </p:nvPr>
        </p:nvSpPr>
        <p:spPr/>
        <p:txBody>
          <a:bodyPr/>
          <a:lstStyle/>
          <a:p>
            <a:fld id="{61C894BD-DCE2-4A96-A9AF-225BBEAC2A40}" type="slidenum">
              <a:rPr lang="en-US" smtClean="0"/>
              <a:pPr/>
              <a:t>135</a:t>
            </a:fld>
            <a:endParaRPr lang="en-US"/>
          </a:p>
        </p:txBody>
      </p:sp>
      <p:sp>
        <p:nvSpPr>
          <p:cNvPr id="5" name="Title 4">
            <a:extLst>
              <a:ext uri="{FF2B5EF4-FFF2-40B4-BE49-F238E27FC236}">
                <a16:creationId xmlns:a16="http://schemas.microsoft.com/office/drawing/2014/main" id="{140CF1DC-6535-4926-8AE0-70C358F1D8EC}"/>
              </a:ext>
            </a:extLst>
          </p:cNvPr>
          <p:cNvSpPr>
            <a:spLocks noGrp="1"/>
          </p:cNvSpPr>
          <p:nvPr>
            <p:ph type="title"/>
          </p:nvPr>
        </p:nvSpPr>
        <p:spPr>
          <a:xfrm>
            <a:off x="457200" y="274638"/>
            <a:ext cx="7924800" cy="1206690"/>
          </a:xfrm>
        </p:spPr>
        <p:txBody>
          <a:bodyPr>
            <a:normAutofit fontScale="90000"/>
          </a:bodyPr>
          <a:lstStyle/>
          <a:p>
            <a:r>
              <a:rPr lang="en-US" dirty="0"/>
              <a:t>Updates to CMV: 2016v1/2017NEI</a:t>
            </a:r>
          </a:p>
        </p:txBody>
      </p:sp>
    </p:spTree>
    <p:extLst>
      <p:ext uri="{BB962C8B-B14F-4D97-AF65-F5344CB8AC3E}">
        <p14:creationId xmlns:p14="http://schemas.microsoft.com/office/powerpoint/2010/main" val="9963620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0DD6B6-CCED-43C6-A1D0-861640177E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160" y="1481138"/>
            <a:ext cx="7717680" cy="4525962"/>
          </a:xfrm>
        </p:spPr>
      </p:pic>
      <p:sp>
        <p:nvSpPr>
          <p:cNvPr id="3" name="Footer Placeholder 2">
            <a:extLst>
              <a:ext uri="{FF2B5EF4-FFF2-40B4-BE49-F238E27FC236}">
                <a16:creationId xmlns:a16="http://schemas.microsoft.com/office/drawing/2014/main" id="{A24EC272-3F3C-48FE-99F4-E8F1A0E1A58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8A1B970-2D9D-4318-AC09-36F24E56F420}"/>
              </a:ext>
            </a:extLst>
          </p:cNvPr>
          <p:cNvSpPr>
            <a:spLocks noGrp="1"/>
          </p:cNvSpPr>
          <p:nvPr>
            <p:ph type="sldNum" sz="quarter" idx="12"/>
          </p:nvPr>
        </p:nvSpPr>
        <p:spPr/>
        <p:txBody>
          <a:bodyPr/>
          <a:lstStyle/>
          <a:p>
            <a:fld id="{61C894BD-DCE2-4A96-A9AF-225BBEAC2A40}" type="slidenum">
              <a:rPr lang="en-US" smtClean="0"/>
              <a:pPr/>
              <a:t>136</a:t>
            </a:fld>
            <a:endParaRPr lang="en-US"/>
          </a:p>
        </p:txBody>
      </p:sp>
      <p:sp>
        <p:nvSpPr>
          <p:cNvPr id="5" name="Title 4">
            <a:extLst>
              <a:ext uri="{FF2B5EF4-FFF2-40B4-BE49-F238E27FC236}">
                <a16:creationId xmlns:a16="http://schemas.microsoft.com/office/drawing/2014/main" id="{A0629A17-E405-4030-AE7E-795AF2F71CAE}"/>
              </a:ext>
            </a:extLst>
          </p:cNvPr>
          <p:cNvSpPr>
            <a:spLocks noGrp="1"/>
          </p:cNvSpPr>
          <p:nvPr>
            <p:ph type="title"/>
          </p:nvPr>
        </p:nvSpPr>
        <p:spPr/>
        <p:txBody>
          <a:bodyPr/>
          <a:lstStyle/>
          <a:p>
            <a:r>
              <a:rPr lang="en-US" dirty="0"/>
              <a:t>July C3 emissions at 12km</a:t>
            </a:r>
          </a:p>
        </p:txBody>
      </p:sp>
    </p:spTree>
    <p:extLst>
      <p:ext uri="{BB962C8B-B14F-4D97-AF65-F5344CB8AC3E}">
        <p14:creationId xmlns:p14="http://schemas.microsoft.com/office/powerpoint/2010/main" val="12625810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6D30F0D-1DB3-42C1-BF61-BDCE37CF8E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460" y="1481138"/>
            <a:ext cx="8025079" cy="4525962"/>
          </a:xfrm>
        </p:spPr>
      </p:pic>
      <p:sp>
        <p:nvSpPr>
          <p:cNvPr id="3" name="Footer Placeholder 2">
            <a:extLst>
              <a:ext uri="{FF2B5EF4-FFF2-40B4-BE49-F238E27FC236}">
                <a16:creationId xmlns:a16="http://schemas.microsoft.com/office/drawing/2014/main" id="{9331A10C-4D03-49B7-A507-DCDCD52E11C1}"/>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98D9756C-4EBC-4F3D-8880-AEEE33C354F8}"/>
              </a:ext>
            </a:extLst>
          </p:cNvPr>
          <p:cNvSpPr>
            <a:spLocks noGrp="1"/>
          </p:cNvSpPr>
          <p:nvPr>
            <p:ph type="sldNum" sz="quarter" idx="12"/>
          </p:nvPr>
        </p:nvSpPr>
        <p:spPr/>
        <p:txBody>
          <a:bodyPr/>
          <a:lstStyle/>
          <a:p>
            <a:fld id="{61C894BD-DCE2-4A96-A9AF-225BBEAC2A40}" type="slidenum">
              <a:rPr lang="en-US" smtClean="0"/>
              <a:pPr/>
              <a:t>137</a:t>
            </a:fld>
            <a:endParaRPr lang="en-US"/>
          </a:p>
        </p:txBody>
      </p:sp>
      <p:sp>
        <p:nvSpPr>
          <p:cNvPr id="5" name="Title 4">
            <a:extLst>
              <a:ext uri="{FF2B5EF4-FFF2-40B4-BE49-F238E27FC236}">
                <a16:creationId xmlns:a16="http://schemas.microsoft.com/office/drawing/2014/main" id="{49BB0839-E10C-4E8F-904F-2F23065CA0DF}"/>
              </a:ext>
            </a:extLst>
          </p:cNvPr>
          <p:cNvSpPr>
            <a:spLocks noGrp="1"/>
          </p:cNvSpPr>
          <p:nvPr>
            <p:ph type="title"/>
          </p:nvPr>
        </p:nvSpPr>
        <p:spPr/>
        <p:txBody>
          <a:bodyPr/>
          <a:lstStyle/>
          <a:p>
            <a:r>
              <a:rPr lang="en-US" dirty="0"/>
              <a:t>July C1C2 Emissions at 12km</a:t>
            </a:r>
          </a:p>
        </p:txBody>
      </p:sp>
      <p:sp>
        <p:nvSpPr>
          <p:cNvPr id="8" name="TextBox 7">
            <a:extLst>
              <a:ext uri="{FF2B5EF4-FFF2-40B4-BE49-F238E27FC236}">
                <a16:creationId xmlns:a16="http://schemas.microsoft.com/office/drawing/2014/main" id="{498DE6B1-B22A-4094-A949-184330C63956}"/>
              </a:ext>
            </a:extLst>
          </p:cNvPr>
          <p:cNvSpPr txBox="1"/>
          <p:nvPr/>
        </p:nvSpPr>
        <p:spPr>
          <a:xfrm>
            <a:off x="3408254" y="6123935"/>
            <a:ext cx="3672800" cy="369332"/>
          </a:xfrm>
          <a:prstGeom prst="rect">
            <a:avLst/>
          </a:prstGeom>
          <a:noFill/>
        </p:spPr>
        <p:txBody>
          <a:bodyPr wrap="none" rtlCol="0">
            <a:spAutoFit/>
          </a:bodyPr>
          <a:lstStyle/>
          <a:p>
            <a:r>
              <a:rPr lang="en-US" dirty="0"/>
              <a:t>Note much lower scale than C3</a:t>
            </a:r>
          </a:p>
        </p:txBody>
      </p:sp>
    </p:spTree>
    <p:extLst>
      <p:ext uri="{BB962C8B-B14F-4D97-AF65-F5344CB8AC3E}">
        <p14:creationId xmlns:p14="http://schemas.microsoft.com/office/powerpoint/2010/main" val="3112908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6CDD85-9BCE-4D64-95CC-100499051E7F}"/>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2C725DCE-B48A-4CAE-884B-9C96B2C5C074}"/>
              </a:ext>
            </a:extLst>
          </p:cNvPr>
          <p:cNvSpPr>
            <a:spLocks noGrp="1"/>
          </p:cNvSpPr>
          <p:nvPr>
            <p:ph type="sldNum" sz="quarter" idx="12"/>
          </p:nvPr>
        </p:nvSpPr>
        <p:spPr/>
        <p:txBody>
          <a:bodyPr/>
          <a:lstStyle/>
          <a:p>
            <a:fld id="{61C894BD-DCE2-4A96-A9AF-225BBEAC2A40}" type="slidenum">
              <a:rPr lang="en-US" smtClean="0"/>
              <a:pPr/>
              <a:t>138</a:t>
            </a:fld>
            <a:endParaRPr lang="en-US"/>
          </a:p>
        </p:txBody>
      </p:sp>
      <p:sp>
        <p:nvSpPr>
          <p:cNvPr id="5" name="Title 4">
            <a:extLst>
              <a:ext uri="{FF2B5EF4-FFF2-40B4-BE49-F238E27FC236}">
                <a16:creationId xmlns:a16="http://schemas.microsoft.com/office/drawing/2014/main" id="{325613B2-A38D-455C-82DF-D46C4333984D}"/>
              </a:ext>
            </a:extLst>
          </p:cNvPr>
          <p:cNvSpPr>
            <a:spLocks noGrp="1"/>
          </p:cNvSpPr>
          <p:nvPr>
            <p:ph type="title"/>
          </p:nvPr>
        </p:nvSpPr>
        <p:spPr/>
        <p:txBody>
          <a:bodyPr/>
          <a:lstStyle/>
          <a:p>
            <a:r>
              <a:rPr lang="en-US" dirty="0"/>
              <a:t>Questions on CMV?</a:t>
            </a:r>
          </a:p>
        </p:txBody>
      </p:sp>
      <p:pic>
        <p:nvPicPr>
          <p:cNvPr id="10" name="Content Placeholder 9" descr="Woman with questions" title="Woman with questions">
            <a:extLst>
              <a:ext uri="{FF2B5EF4-FFF2-40B4-BE49-F238E27FC236}">
                <a16:creationId xmlns:a16="http://schemas.microsoft.com/office/drawing/2014/main" id="{A9FE2718-1199-4F11-980F-5FEF60BB5CF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61574" y="1809238"/>
            <a:ext cx="3420852" cy="3869761"/>
          </a:xfrm>
          <a:prstGeom prst="rect">
            <a:avLst/>
          </a:prstGeom>
        </p:spPr>
      </p:pic>
    </p:spTree>
    <p:extLst>
      <p:ext uri="{BB962C8B-B14F-4D97-AF65-F5344CB8AC3E}">
        <p14:creationId xmlns:p14="http://schemas.microsoft.com/office/powerpoint/2010/main" val="1606735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Aft>
                <a:spcPts val="600"/>
              </a:spcAft>
            </a:pPr>
            <a:r>
              <a:rPr lang="en-US" dirty="0"/>
              <a:t>For regional CAP-focused modeling, we typically have a ramp-up period of 10 days (i.e., starting on December 22 of the previous year)</a:t>
            </a:r>
          </a:p>
          <a:p>
            <a:pPr lvl="1">
              <a:spcAft>
                <a:spcPts val="600"/>
              </a:spcAft>
            </a:pPr>
            <a:r>
              <a:rPr lang="en-US" dirty="0"/>
              <a:t>For most sectors, emissions from December of the modeled year are repeated during the ramp-up</a:t>
            </a:r>
          </a:p>
          <a:p>
            <a:pPr lvl="1">
              <a:spcAft>
                <a:spcPts val="600"/>
              </a:spcAft>
            </a:pPr>
            <a:r>
              <a:rPr lang="en-US" dirty="0"/>
              <a:t>For biogenic emissions, data based on actual prior year meteorology are used</a:t>
            </a:r>
          </a:p>
          <a:p>
            <a:pPr>
              <a:spcAft>
                <a:spcPts val="600"/>
              </a:spcAft>
            </a:pPr>
            <a:r>
              <a:rPr lang="en-US" dirty="0"/>
              <a:t>For hemispheric modeling, the ramp-up is longer – six to eight months</a:t>
            </a:r>
          </a:p>
          <a:p>
            <a:pPr lvl="1"/>
            <a:r>
              <a:rPr lang="en-US" dirty="0"/>
              <a:t>Prior year fire emissions used for ramp-up</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139</a:t>
            </a:fld>
            <a:endParaRPr lang="en-US" dirty="0"/>
          </a:p>
        </p:txBody>
      </p:sp>
      <p:sp>
        <p:nvSpPr>
          <p:cNvPr id="5" name="Title 4"/>
          <p:cNvSpPr>
            <a:spLocks noGrp="1"/>
          </p:cNvSpPr>
          <p:nvPr>
            <p:ph type="title"/>
          </p:nvPr>
        </p:nvSpPr>
        <p:spPr/>
        <p:txBody>
          <a:bodyPr/>
          <a:lstStyle/>
          <a:p>
            <a:r>
              <a:rPr lang="en-US" dirty="0"/>
              <a:t>Modeling Ramp-up Period</a:t>
            </a:r>
          </a:p>
        </p:txBody>
      </p:sp>
    </p:spTree>
    <p:extLst>
      <p:ext uri="{BB962C8B-B14F-4D97-AF65-F5344CB8AC3E}">
        <p14:creationId xmlns:p14="http://schemas.microsoft.com/office/powerpoint/2010/main" val="118986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795" y="1487779"/>
            <a:ext cx="8555832" cy="4920169"/>
          </a:xfrm>
        </p:spPr>
        <p:txBody>
          <a:bodyPr>
            <a:normAutofit/>
          </a:bodyPr>
          <a:lstStyle/>
          <a:p>
            <a:r>
              <a:rPr lang="en-US" sz="2400" b="1" u="sng" dirty="0"/>
              <a:t>Coordination co-leads</a:t>
            </a:r>
            <a:r>
              <a:rPr lang="en-US" sz="2400" dirty="0"/>
              <a:t>: Zac Adelman (LADCO) and Alison </a:t>
            </a:r>
            <a:r>
              <a:rPr lang="en-US" sz="2400" dirty="0" err="1"/>
              <a:t>Eyth</a:t>
            </a:r>
            <a:r>
              <a:rPr lang="en-US" sz="2400" dirty="0"/>
              <a:t> (EPA OAQPS)</a:t>
            </a:r>
          </a:p>
          <a:p>
            <a:pPr lvl="1"/>
            <a:r>
              <a:rPr lang="en-US" sz="1800" dirty="0"/>
              <a:t>Developed process and communication structures, facilitate discussions, help resolve issues, documentation requirements, coordinate distribution of data to stakeholders</a:t>
            </a:r>
          </a:p>
          <a:p>
            <a:pPr>
              <a:spcBef>
                <a:spcPts val="600"/>
              </a:spcBef>
            </a:pPr>
            <a:r>
              <a:rPr lang="en-US" sz="2400" b="1" u="sng" dirty="0"/>
              <a:t>12 Sector-specific Workgroups</a:t>
            </a:r>
            <a:r>
              <a:rPr lang="en-US" sz="2400" dirty="0"/>
              <a:t>: each led by one regional/state staff and one EPA staff </a:t>
            </a:r>
            <a:r>
              <a:rPr lang="en-US" sz="2000" dirty="0"/>
              <a:t>(where possible)</a:t>
            </a:r>
            <a:endParaRPr lang="en-US" sz="2400" dirty="0"/>
          </a:p>
          <a:p>
            <a:pPr lvl="1"/>
            <a:r>
              <a:rPr lang="en-US" sz="1800" dirty="0"/>
              <a:t>Prepare emissions estimates for 2016 and future years</a:t>
            </a:r>
          </a:p>
          <a:p>
            <a:pPr lvl="1"/>
            <a:r>
              <a:rPr lang="en-US" sz="1800" dirty="0"/>
              <a:t>Workgroups meet monthly; improve how the sectors are modeled</a:t>
            </a:r>
          </a:p>
          <a:p>
            <a:pPr lvl="1"/>
            <a:r>
              <a:rPr lang="en-US" sz="1800" dirty="0"/>
              <a:t>Include participants from EPA/states/locals/regions</a:t>
            </a:r>
          </a:p>
          <a:p>
            <a:pPr>
              <a:spcBef>
                <a:spcPts val="1200"/>
              </a:spcBef>
            </a:pPr>
            <a:r>
              <a:rPr lang="en-US" sz="2400" b="1" u="sng" dirty="0"/>
              <a:t>Coordination committee</a:t>
            </a:r>
            <a:r>
              <a:rPr lang="en-US" sz="2400" dirty="0"/>
              <a:t>: regional, state, EPA leaders </a:t>
            </a:r>
          </a:p>
          <a:p>
            <a:pPr lvl="1"/>
            <a:r>
              <a:rPr lang="en-US" sz="1800" dirty="0"/>
              <a:t>Includes overall and workgroup co-leads plus MJO directors</a:t>
            </a:r>
          </a:p>
          <a:p>
            <a:pPr lvl="1"/>
            <a:r>
              <a:rPr lang="en-US" sz="1800" dirty="0"/>
              <a:t>Define processes, resolve issues, co-lead workgroups</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14</a:t>
            </a:fld>
            <a:endParaRPr lang="en-US"/>
          </a:p>
        </p:txBody>
      </p:sp>
      <p:sp>
        <p:nvSpPr>
          <p:cNvPr id="5" name="Title 4"/>
          <p:cNvSpPr>
            <a:spLocks noGrp="1"/>
          </p:cNvSpPr>
          <p:nvPr>
            <p:ph type="title"/>
          </p:nvPr>
        </p:nvSpPr>
        <p:spPr/>
        <p:txBody>
          <a:bodyPr>
            <a:normAutofit/>
          </a:bodyPr>
          <a:lstStyle/>
          <a:p>
            <a:r>
              <a:rPr lang="en-US" dirty="0"/>
              <a:t>Organizational Structure</a:t>
            </a:r>
          </a:p>
        </p:txBody>
      </p:sp>
    </p:spTree>
    <p:extLst>
      <p:ext uri="{BB962C8B-B14F-4D97-AF65-F5344CB8AC3E}">
        <p14:creationId xmlns:p14="http://schemas.microsoft.com/office/powerpoint/2010/main" val="28073048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spcAft>
                <a:spcPts val="600"/>
              </a:spcAft>
            </a:pPr>
            <a:r>
              <a:rPr lang="en-US" dirty="0"/>
              <a:t>After all sectors have been processed through SMOKE programs, the ground-level emissions are merged using the </a:t>
            </a:r>
            <a:r>
              <a:rPr lang="en-US" dirty="0" err="1"/>
              <a:t>SectorMerge</a:t>
            </a:r>
            <a:r>
              <a:rPr lang="en-US" dirty="0"/>
              <a:t> script</a:t>
            </a:r>
          </a:p>
          <a:p>
            <a:pPr lvl="1">
              <a:spcAft>
                <a:spcPts val="600"/>
              </a:spcAft>
            </a:pPr>
            <a:r>
              <a:rPr lang="en-US" dirty="0"/>
              <a:t>Runs the </a:t>
            </a:r>
            <a:r>
              <a:rPr lang="en-US" dirty="0" err="1"/>
              <a:t>mrggrid</a:t>
            </a:r>
            <a:r>
              <a:rPr lang="en-US" dirty="0"/>
              <a:t> program based on the Sector list file</a:t>
            </a:r>
          </a:p>
          <a:p>
            <a:pPr lvl="1">
              <a:spcAft>
                <a:spcPts val="600"/>
              </a:spcAft>
            </a:pPr>
            <a:r>
              <a:rPr lang="en-US" dirty="0"/>
              <a:t>Only one input for ground-level but point sources can be given to CMAQ by sector without merging</a:t>
            </a:r>
          </a:p>
          <a:p>
            <a:pPr lvl="2">
              <a:spcAft>
                <a:spcPts val="600"/>
              </a:spcAft>
            </a:pPr>
            <a:r>
              <a:rPr lang="en-US" dirty="0"/>
              <a:t>cmv_c3, </a:t>
            </a:r>
            <a:r>
              <a:rPr lang="en-US" dirty="0" err="1"/>
              <a:t>ptegu</a:t>
            </a:r>
            <a:r>
              <a:rPr lang="en-US" dirty="0"/>
              <a:t>, </a:t>
            </a:r>
            <a:r>
              <a:rPr lang="en-US" dirty="0" err="1"/>
              <a:t>ptnonpim</a:t>
            </a:r>
            <a:r>
              <a:rPr lang="en-US" dirty="0"/>
              <a:t>, </a:t>
            </a:r>
            <a:r>
              <a:rPr lang="en-US" dirty="0" err="1"/>
              <a:t>pt_oilgas</a:t>
            </a:r>
            <a:r>
              <a:rPr lang="en-US" dirty="0"/>
              <a:t>, </a:t>
            </a:r>
            <a:r>
              <a:rPr lang="en-US" dirty="0" err="1"/>
              <a:t>ptagfire</a:t>
            </a:r>
            <a:r>
              <a:rPr lang="en-US" dirty="0"/>
              <a:t>, </a:t>
            </a:r>
            <a:r>
              <a:rPr lang="en-US" dirty="0" err="1"/>
              <a:t>ptfire</a:t>
            </a:r>
            <a:r>
              <a:rPr lang="en-US" dirty="0"/>
              <a:t>, </a:t>
            </a:r>
            <a:r>
              <a:rPr lang="en-US" dirty="0" err="1"/>
              <a:t>ptfire_othna</a:t>
            </a:r>
            <a:r>
              <a:rPr lang="en-US" dirty="0"/>
              <a:t>, </a:t>
            </a:r>
            <a:r>
              <a:rPr lang="en-US" dirty="0" err="1"/>
              <a:t>othpt</a:t>
            </a:r>
            <a:endParaRPr lang="en-US" dirty="0"/>
          </a:p>
          <a:p>
            <a:pPr>
              <a:spcAft>
                <a:spcPts val="600"/>
              </a:spcAft>
            </a:pPr>
            <a:r>
              <a:rPr lang="en-US" dirty="0"/>
              <a:t>If </a:t>
            </a:r>
            <a:r>
              <a:rPr lang="en-US" dirty="0" err="1"/>
              <a:t>CAMx</a:t>
            </a:r>
            <a:r>
              <a:rPr lang="en-US" dirty="0"/>
              <a:t> is to be run instead of CMAQ, then  </a:t>
            </a:r>
            <a:r>
              <a:rPr lang="en-US" dirty="0" err="1"/>
              <a:t>CAMx</a:t>
            </a:r>
            <a:r>
              <a:rPr lang="en-US" dirty="0"/>
              <a:t> conversion scripts must be run</a:t>
            </a:r>
          </a:p>
          <a:p>
            <a:pPr lvl="1">
              <a:spcAft>
                <a:spcPts val="600"/>
              </a:spcAft>
            </a:pPr>
            <a:r>
              <a:rPr lang="en-US" dirty="0" err="1"/>
              <a:t>CAMx</a:t>
            </a:r>
            <a:r>
              <a:rPr lang="en-US" dirty="0"/>
              <a:t> requires point files to be merged</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16675"/>
            <a:ext cx="631032" cy="365125"/>
          </a:xfrm>
        </p:spPr>
        <p:txBody>
          <a:bodyPr/>
          <a:lstStyle/>
          <a:p>
            <a:fld id="{61C894BD-DCE2-4A96-A9AF-225BBEAC2A40}" type="slidenum">
              <a:rPr lang="en-US" smtClean="0"/>
              <a:pPr/>
              <a:t>140</a:t>
            </a:fld>
            <a:endParaRPr lang="en-US" dirty="0"/>
          </a:p>
        </p:txBody>
      </p:sp>
      <p:sp>
        <p:nvSpPr>
          <p:cNvPr id="5" name="Title 4"/>
          <p:cNvSpPr>
            <a:spLocks noGrp="1"/>
          </p:cNvSpPr>
          <p:nvPr>
            <p:ph type="title"/>
          </p:nvPr>
        </p:nvSpPr>
        <p:spPr/>
        <p:txBody>
          <a:bodyPr/>
          <a:lstStyle/>
          <a:p>
            <a:r>
              <a:rPr lang="en-US" dirty="0"/>
              <a:t>Final Merging and QA</a:t>
            </a:r>
          </a:p>
        </p:txBody>
      </p:sp>
    </p:spTree>
    <p:extLst>
      <p:ext uri="{BB962C8B-B14F-4D97-AF65-F5344CB8AC3E}">
        <p14:creationId xmlns:p14="http://schemas.microsoft.com/office/powerpoint/2010/main" val="9889160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118E24-0646-4F09-AA3F-A075E40FBDE2}"/>
              </a:ext>
            </a:extLst>
          </p:cNvPr>
          <p:cNvSpPr>
            <a:spLocks noGrp="1"/>
          </p:cNvSpPr>
          <p:nvPr>
            <p:ph idx="1"/>
          </p:nvPr>
        </p:nvSpPr>
        <p:spPr>
          <a:xfrm>
            <a:off x="342900" y="1230268"/>
            <a:ext cx="8504160" cy="1599642"/>
          </a:xfrm>
        </p:spPr>
        <p:txBody>
          <a:bodyPr>
            <a:normAutofit/>
          </a:bodyPr>
          <a:lstStyle/>
          <a:p>
            <a:r>
              <a:rPr lang="en-US" sz="2400" dirty="0"/>
              <a:t>All ground-level files must be merged for both CMAQ and </a:t>
            </a:r>
            <a:r>
              <a:rPr lang="en-US" sz="2400" dirty="0" err="1"/>
              <a:t>CAMx</a:t>
            </a:r>
            <a:endParaRPr lang="en-US" sz="2400" dirty="0"/>
          </a:p>
          <a:p>
            <a:pPr lvl="1"/>
            <a:r>
              <a:rPr lang="en-US" sz="2000" dirty="0"/>
              <a:t>Biogenic emissions can be optionally computed within CMAQ</a:t>
            </a:r>
          </a:p>
          <a:p>
            <a:pPr lvl="1"/>
            <a:r>
              <a:rPr lang="en-US" sz="2000" dirty="0"/>
              <a:t>Considers both day-specific and representative day emissions</a:t>
            </a:r>
          </a:p>
        </p:txBody>
      </p:sp>
      <p:sp>
        <p:nvSpPr>
          <p:cNvPr id="3" name="Footer Placeholder 2">
            <a:extLst>
              <a:ext uri="{FF2B5EF4-FFF2-40B4-BE49-F238E27FC236}">
                <a16:creationId xmlns:a16="http://schemas.microsoft.com/office/drawing/2014/main" id="{192BF63C-B57B-4B66-9B69-B5A4ECBB4E37}"/>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9222AC87-0FA9-46C4-8FCC-0DD40F600793}"/>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141</a:t>
            </a:fld>
            <a:endParaRPr lang="en-US" dirty="0"/>
          </a:p>
        </p:txBody>
      </p:sp>
      <p:sp>
        <p:nvSpPr>
          <p:cNvPr id="5" name="Title 4">
            <a:extLst>
              <a:ext uri="{FF2B5EF4-FFF2-40B4-BE49-F238E27FC236}">
                <a16:creationId xmlns:a16="http://schemas.microsoft.com/office/drawing/2014/main" id="{25B6B765-F57C-4785-B867-3F96AC0F2291}"/>
              </a:ext>
            </a:extLst>
          </p:cNvPr>
          <p:cNvSpPr>
            <a:spLocks noGrp="1"/>
          </p:cNvSpPr>
          <p:nvPr>
            <p:ph type="title"/>
          </p:nvPr>
        </p:nvSpPr>
        <p:spPr>
          <a:xfrm>
            <a:off x="304800" y="228600"/>
            <a:ext cx="8229600" cy="1143000"/>
          </a:xfrm>
        </p:spPr>
        <p:txBody>
          <a:bodyPr>
            <a:normAutofit/>
          </a:bodyPr>
          <a:lstStyle/>
          <a:p>
            <a:r>
              <a:rPr lang="en-US" dirty="0"/>
              <a:t>Final Layer 1 Merging</a:t>
            </a:r>
          </a:p>
        </p:txBody>
      </p:sp>
      <p:sp>
        <p:nvSpPr>
          <p:cNvPr id="6" name="Rectangle 5">
            <a:extLst>
              <a:ext uri="{FF2B5EF4-FFF2-40B4-BE49-F238E27FC236}">
                <a16:creationId xmlns:a16="http://schemas.microsoft.com/office/drawing/2014/main" id="{E6639759-DC57-4374-A5FC-CCFDBFA19F34}"/>
              </a:ext>
            </a:extLst>
          </p:cNvPr>
          <p:cNvSpPr/>
          <p:nvPr/>
        </p:nvSpPr>
        <p:spPr>
          <a:xfrm>
            <a:off x="609600" y="282990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afdust_adj</a:t>
            </a:r>
            <a:endParaRPr lang="en-US" dirty="0"/>
          </a:p>
        </p:txBody>
      </p:sp>
      <p:sp>
        <p:nvSpPr>
          <p:cNvPr id="7" name="Rectangle 6">
            <a:extLst>
              <a:ext uri="{FF2B5EF4-FFF2-40B4-BE49-F238E27FC236}">
                <a16:creationId xmlns:a16="http://schemas.microsoft.com/office/drawing/2014/main" id="{C6D5FA02-7AC9-496B-A0B3-1405D586FBFB}"/>
              </a:ext>
            </a:extLst>
          </p:cNvPr>
          <p:cNvSpPr/>
          <p:nvPr/>
        </p:nvSpPr>
        <p:spPr>
          <a:xfrm>
            <a:off x="1828800" y="2841632"/>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t>
            </a:r>
          </a:p>
        </p:txBody>
      </p:sp>
      <p:sp>
        <p:nvSpPr>
          <p:cNvPr id="8" name="Rectangle 7">
            <a:extLst>
              <a:ext uri="{FF2B5EF4-FFF2-40B4-BE49-F238E27FC236}">
                <a16:creationId xmlns:a16="http://schemas.microsoft.com/office/drawing/2014/main" id="{768BF56A-15D8-4752-A9BC-D84207D474ED}"/>
              </a:ext>
            </a:extLst>
          </p:cNvPr>
          <p:cNvSpPr/>
          <p:nvPr/>
        </p:nvSpPr>
        <p:spPr>
          <a:xfrm>
            <a:off x="3124200" y="2841632"/>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cmv_</a:t>
            </a:r>
            <a:br>
              <a:rPr lang="en-US" dirty="0"/>
            </a:br>
            <a:r>
              <a:rPr lang="en-US" dirty="0"/>
              <a:t>c1c2</a:t>
            </a:r>
          </a:p>
        </p:txBody>
      </p:sp>
      <p:sp>
        <p:nvSpPr>
          <p:cNvPr id="9" name="Rectangle 8">
            <a:extLst>
              <a:ext uri="{FF2B5EF4-FFF2-40B4-BE49-F238E27FC236}">
                <a16:creationId xmlns:a16="http://schemas.microsoft.com/office/drawing/2014/main" id="{E7E37AF2-9CDF-4074-B52D-DF8C29D068D4}"/>
              </a:ext>
            </a:extLst>
          </p:cNvPr>
          <p:cNvSpPr/>
          <p:nvPr/>
        </p:nvSpPr>
        <p:spPr>
          <a:xfrm>
            <a:off x="4419600" y="285335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nonpt</a:t>
            </a:r>
            <a:endParaRPr lang="en-US" dirty="0"/>
          </a:p>
        </p:txBody>
      </p:sp>
      <p:sp>
        <p:nvSpPr>
          <p:cNvPr id="10" name="Rectangle 9">
            <a:extLst>
              <a:ext uri="{FF2B5EF4-FFF2-40B4-BE49-F238E27FC236}">
                <a16:creationId xmlns:a16="http://schemas.microsoft.com/office/drawing/2014/main" id="{865C7C70-80F9-4BCC-95CF-8935C0EA8F89}"/>
              </a:ext>
            </a:extLst>
          </p:cNvPr>
          <p:cNvSpPr/>
          <p:nvPr/>
        </p:nvSpPr>
        <p:spPr>
          <a:xfrm>
            <a:off x="8061480" y="2829909"/>
            <a:ext cx="9682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on-road</a:t>
            </a:r>
          </a:p>
        </p:txBody>
      </p:sp>
      <p:sp>
        <p:nvSpPr>
          <p:cNvPr id="11" name="Rectangle 10">
            <a:extLst>
              <a:ext uri="{FF2B5EF4-FFF2-40B4-BE49-F238E27FC236}">
                <a16:creationId xmlns:a16="http://schemas.microsoft.com/office/drawing/2014/main" id="{3C575B00-C778-4626-B15A-17CA1D9A5FC0}"/>
              </a:ext>
            </a:extLst>
          </p:cNvPr>
          <p:cNvSpPr/>
          <p:nvPr/>
        </p:nvSpPr>
        <p:spPr>
          <a:xfrm>
            <a:off x="6888240" y="28194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np_</a:t>
            </a:r>
            <a:br>
              <a:rPr lang="en-US" dirty="0"/>
            </a:br>
            <a:r>
              <a:rPr lang="en-US" dirty="0" err="1"/>
              <a:t>oilgas</a:t>
            </a:r>
            <a:endParaRPr lang="en-US" dirty="0"/>
          </a:p>
        </p:txBody>
      </p:sp>
      <p:sp>
        <p:nvSpPr>
          <p:cNvPr id="12" name="Rectangle 11">
            <a:extLst>
              <a:ext uri="{FF2B5EF4-FFF2-40B4-BE49-F238E27FC236}">
                <a16:creationId xmlns:a16="http://schemas.microsoft.com/office/drawing/2014/main" id="{5D78D5C4-7208-47AA-A4CE-DCDC3B8BE0E9}"/>
              </a:ext>
            </a:extLst>
          </p:cNvPr>
          <p:cNvSpPr/>
          <p:nvPr/>
        </p:nvSpPr>
        <p:spPr>
          <a:xfrm>
            <a:off x="5715000" y="285335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non-road</a:t>
            </a:r>
          </a:p>
        </p:txBody>
      </p:sp>
      <p:sp>
        <p:nvSpPr>
          <p:cNvPr id="13" name="Rectangle 12">
            <a:extLst>
              <a:ext uri="{FF2B5EF4-FFF2-40B4-BE49-F238E27FC236}">
                <a16:creationId xmlns:a16="http://schemas.microsoft.com/office/drawing/2014/main" id="{E647B26F-4397-439D-B0DF-3997608F24C1}"/>
              </a:ext>
            </a:extLst>
          </p:cNvPr>
          <p:cNvSpPr/>
          <p:nvPr/>
        </p:nvSpPr>
        <p:spPr>
          <a:xfrm>
            <a:off x="8061480" y="4003431"/>
            <a:ext cx="9682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onroad_ca_adj</a:t>
            </a:r>
            <a:endParaRPr lang="en-US" dirty="0"/>
          </a:p>
        </p:txBody>
      </p:sp>
      <p:sp>
        <p:nvSpPr>
          <p:cNvPr id="14" name="Rectangle 13">
            <a:extLst>
              <a:ext uri="{FF2B5EF4-FFF2-40B4-BE49-F238E27FC236}">
                <a16:creationId xmlns:a16="http://schemas.microsoft.com/office/drawing/2014/main" id="{C3E9B866-11A2-44C9-9585-68E6DAB48A9F}"/>
              </a:ext>
            </a:extLst>
          </p:cNvPr>
          <p:cNvSpPr/>
          <p:nvPr/>
        </p:nvSpPr>
        <p:spPr>
          <a:xfrm>
            <a:off x="3176179" y="398752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othar</a:t>
            </a:r>
            <a:endParaRPr lang="en-US" dirty="0"/>
          </a:p>
        </p:txBody>
      </p:sp>
      <p:sp>
        <p:nvSpPr>
          <p:cNvPr id="15" name="Rectangle 14">
            <a:extLst>
              <a:ext uri="{FF2B5EF4-FFF2-40B4-BE49-F238E27FC236}">
                <a16:creationId xmlns:a16="http://schemas.microsoft.com/office/drawing/2014/main" id="{392EB903-C21C-4CAC-BCD5-13B3D78C5607}"/>
              </a:ext>
            </a:extLst>
          </p:cNvPr>
          <p:cNvSpPr/>
          <p:nvPr/>
        </p:nvSpPr>
        <p:spPr>
          <a:xfrm>
            <a:off x="5715000" y="40210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oth</a:t>
            </a:r>
            <a:br>
              <a:rPr lang="en-US" dirty="0"/>
            </a:br>
            <a:r>
              <a:rPr lang="en-US" dirty="0" err="1"/>
              <a:t>afdust_adj</a:t>
            </a:r>
            <a:endParaRPr lang="en-US" dirty="0"/>
          </a:p>
        </p:txBody>
      </p:sp>
      <p:sp>
        <p:nvSpPr>
          <p:cNvPr id="16" name="Rectangle 15">
            <a:extLst>
              <a:ext uri="{FF2B5EF4-FFF2-40B4-BE49-F238E27FC236}">
                <a16:creationId xmlns:a16="http://schemas.microsoft.com/office/drawing/2014/main" id="{461D71B8-D787-4246-92E2-D153B365CA09}"/>
              </a:ext>
            </a:extLst>
          </p:cNvPr>
          <p:cNvSpPr/>
          <p:nvPr/>
        </p:nvSpPr>
        <p:spPr>
          <a:xfrm>
            <a:off x="1875692" y="4031952"/>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rail</a:t>
            </a:r>
          </a:p>
        </p:txBody>
      </p:sp>
      <p:sp>
        <p:nvSpPr>
          <p:cNvPr id="17" name="Rectangle 16">
            <a:extLst>
              <a:ext uri="{FF2B5EF4-FFF2-40B4-BE49-F238E27FC236}">
                <a16:creationId xmlns:a16="http://schemas.microsoft.com/office/drawing/2014/main" id="{C0DC9678-2613-4A89-A408-E86FD4EBCB42}"/>
              </a:ext>
            </a:extLst>
          </p:cNvPr>
          <p:cNvSpPr/>
          <p:nvPr/>
        </p:nvSpPr>
        <p:spPr>
          <a:xfrm>
            <a:off x="618392" y="40386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rwc</a:t>
            </a:r>
            <a:endParaRPr lang="en-US" dirty="0"/>
          </a:p>
        </p:txBody>
      </p:sp>
      <p:sp>
        <p:nvSpPr>
          <p:cNvPr id="18" name="Rectangle 17">
            <a:extLst>
              <a:ext uri="{FF2B5EF4-FFF2-40B4-BE49-F238E27FC236}">
                <a16:creationId xmlns:a16="http://schemas.microsoft.com/office/drawing/2014/main" id="{71420ABA-320C-4E6D-A908-1DFE0948BE2D}"/>
              </a:ext>
            </a:extLst>
          </p:cNvPr>
          <p:cNvSpPr/>
          <p:nvPr/>
        </p:nvSpPr>
        <p:spPr>
          <a:xfrm>
            <a:off x="6867796" y="4018156"/>
            <a:ext cx="10206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onroad_can</a:t>
            </a:r>
            <a:endParaRPr lang="en-US" dirty="0"/>
          </a:p>
        </p:txBody>
      </p:sp>
      <p:sp>
        <p:nvSpPr>
          <p:cNvPr id="19" name="Rectangle 18">
            <a:extLst>
              <a:ext uri="{FF2B5EF4-FFF2-40B4-BE49-F238E27FC236}">
                <a16:creationId xmlns:a16="http://schemas.microsoft.com/office/drawing/2014/main" id="{3F1D402A-8062-46F8-B72C-C3406032B6C5}"/>
              </a:ext>
            </a:extLst>
          </p:cNvPr>
          <p:cNvSpPr/>
          <p:nvPr/>
        </p:nvSpPr>
        <p:spPr>
          <a:xfrm>
            <a:off x="4385669" y="4000081"/>
            <a:ext cx="10399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onroad_mex</a:t>
            </a:r>
            <a:endParaRPr lang="en-US" dirty="0"/>
          </a:p>
        </p:txBody>
      </p:sp>
      <p:sp>
        <p:nvSpPr>
          <p:cNvPr id="20" name="Rectangle 19">
            <a:extLst>
              <a:ext uri="{FF2B5EF4-FFF2-40B4-BE49-F238E27FC236}">
                <a16:creationId xmlns:a16="http://schemas.microsoft.com/office/drawing/2014/main" id="{DB0B3513-B225-4ADF-8231-EF8054C65B1A}"/>
              </a:ext>
            </a:extLst>
          </p:cNvPr>
          <p:cNvSpPr/>
          <p:nvPr/>
        </p:nvSpPr>
        <p:spPr>
          <a:xfrm>
            <a:off x="2286000" y="5307051"/>
            <a:ext cx="10399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pt_oilgas</a:t>
            </a:r>
            <a:endParaRPr lang="en-US" dirty="0"/>
          </a:p>
        </p:txBody>
      </p:sp>
      <p:sp>
        <p:nvSpPr>
          <p:cNvPr id="21" name="Rectangle 20">
            <a:extLst>
              <a:ext uri="{FF2B5EF4-FFF2-40B4-BE49-F238E27FC236}">
                <a16:creationId xmlns:a16="http://schemas.microsoft.com/office/drawing/2014/main" id="{E0878B6C-E90C-47A3-AFEA-E4CB90926A80}"/>
              </a:ext>
            </a:extLst>
          </p:cNvPr>
          <p:cNvSpPr/>
          <p:nvPr/>
        </p:nvSpPr>
        <p:spPr>
          <a:xfrm>
            <a:off x="3836843" y="5321705"/>
            <a:ext cx="10399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ptnonipm</a:t>
            </a:r>
            <a:endParaRPr lang="en-US" dirty="0"/>
          </a:p>
        </p:txBody>
      </p:sp>
      <p:sp>
        <p:nvSpPr>
          <p:cNvPr id="22" name="TextBox 21">
            <a:extLst>
              <a:ext uri="{FF2B5EF4-FFF2-40B4-BE49-F238E27FC236}">
                <a16:creationId xmlns:a16="http://schemas.microsoft.com/office/drawing/2014/main" id="{07098F94-48F3-4B72-9647-84C88B457A53}"/>
              </a:ext>
            </a:extLst>
          </p:cNvPr>
          <p:cNvSpPr txBox="1"/>
          <p:nvPr/>
        </p:nvSpPr>
        <p:spPr>
          <a:xfrm>
            <a:off x="3716339" y="6291974"/>
            <a:ext cx="4398961" cy="369332"/>
          </a:xfrm>
          <a:prstGeom prst="rect">
            <a:avLst/>
          </a:prstGeom>
          <a:noFill/>
        </p:spPr>
        <p:txBody>
          <a:bodyPr wrap="none" rtlCol="0">
            <a:spAutoFit/>
          </a:bodyPr>
          <a:lstStyle/>
          <a:p>
            <a:r>
              <a:rPr lang="en-US" dirty="0" err="1"/>
              <a:t>Ptegu</a:t>
            </a:r>
            <a:r>
              <a:rPr lang="en-US" dirty="0"/>
              <a:t> and fire sectors are all elevated</a:t>
            </a:r>
          </a:p>
        </p:txBody>
      </p:sp>
      <p:sp>
        <p:nvSpPr>
          <p:cNvPr id="23" name="Arrow: Right 22" descr="Arrow from sectors to merged 2D emissions" title="Arrow from sectors to merged 2D emissions">
            <a:extLst>
              <a:ext uri="{FF2B5EF4-FFF2-40B4-BE49-F238E27FC236}">
                <a16:creationId xmlns:a16="http://schemas.microsoft.com/office/drawing/2014/main" id="{CB2E0DC4-B528-41CC-A5C0-70FE270EE9C8}"/>
              </a:ext>
            </a:extLst>
          </p:cNvPr>
          <p:cNvSpPr/>
          <p:nvPr/>
        </p:nvSpPr>
        <p:spPr>
          <a:xfrm>
            <a:off x="5334000" y="5449479"/>
            <a:ext cx="1227992" cy="658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894D78-F164-4605-AC0A-B8AD5CDE4EE8}"/>
              </a:ext>
            </a:extLst>
          </p:cNvPr>
          <p:cNvSpPr/>
          <p:nvPr/>
        </p:nvSpPr>
        <p:spPr>
          <a:xfrm>
            <a:off x="6950242" y="5276534"/>
            <a:ext cx="1736558" cy="9595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Merged 2D emissions for each day</a:t>
            </a:r>
          </a:p>
        </p:txBody>
      </p:sp>
      <p:sp>
        <p:nvSpPr>
          <p:cNvPr id="25" name="Rectangle 24">
            <a:extLst>
              <a:ext uri="{FF2B5EF4-FFF2-40B4-BE49-F238E27FC236}">
                <a16:creationId xmlns:a16="http://schemas.microsoft.com/office/drawing/2014/main" id="{DB18481D-9AA7-4B15-85C1-C75D4E364A75}"/>
              </a:ext>
            </a:extLst>
          </p:cNvPr>
          <p:cNvSpPr/>
          <p:nvPr/>
        </p:nvSpPr>
        <p:spPr>
          <a:xfrm>
            <a:off x="951796" y="5276534"/>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oth</a:t>
            </a:r>
            <a:br>
              <a:rPr lang="en-US" dirty="0"/>
            </a:br>
            <a:r>
              <a:rPr lang="en-US" dirty="0" err="1"/>
              <a:t>ptdust_adj</a:t>
            </a:r>
            <a:endParaRPr lang="en-US" dirty="0"/>
          </a:p>
        </p:txBody>
      </p:sp>
    </p:spTree>
    <p:extLst>
      <p:ext uri="{BB962C8B-B14F-4D97-AF65-F5344CB8AC3E}">
        <p14:creationId xmlns:p14="http://schemas.microsoft.com/office/powerpoint/2010/main" val="6525222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05800" y="6407944"/>
            <a:ext cx="707232" cy="365125"/>
          </a:xfrm>
        </p:spPr>
        <p:txBody>
          <a:bodyPr/>
          <a:lstStyle/>
          <a:p>
            <a:fld id="{61C894BD-DCE2-4A96-A9AF-225BBEAC2A40}" type="slidenum">
              <a:rPr lang="en-US" smtClean="0"/>
              <a:pPr/>
              <a:t>142</a:t>
            </a:fld>
            <a:endParaRPr lang="en-US" dirty="0"/>
          </a:p>
        </p:txBody>
      </p:sp>
      <p:sp>
        <p:nvSpPr>
          <p:cNvPr id="5" name="Title 4"/>
          <p:cNvSpPr>
            <a:spLocks noGrp="1"/>
          </p:cNvSpPr>
          <p:nvPr>
            <p:ph type="title"/>
          </p:nvPr>
        </p:nvSpPr>
        <p:spPr/>
        <p:txBody>
          <a:bodyPr>
            <a:normAutofit fontScale="90000"/>
          </a:bodyPr>
          <a:lstStyle/>
          <a:p>
            <a:r>
              <a:rPr lang="en-US" dirty="0"/>
              <a:t>Example Sector List for 2016 Alpha Case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43287419"/>
              </p:ext>
            </p:extLst>
          </p:nvPr>
        </p:nvGraphicFramePr>
        <p:xfrm>
          <a:off x="195487" y="1524000"/>
          <a:ext cx="8753025" cy="4861560"/>
        </p:xfrm>
        <a:graphic>
          <a:graphicData uri="http://schemas.openxmlformats.org/drawingml/2006/table">
            <a:tbl>
              <a:tblPr firstRow="1">
                <a:tableStyleId>{5C22544A-7EE6-4342-B048-85BDC9FD1C3A}</a:tableStyleId>
              </a:tblPr>
              <a:tblGrid>
                <a:gridCol w="1371601">
                  <a:extLst>
                    <a:ext uri="{9D8B030D-6E8A-4147-A177-3AD203B41FA5}">
                      <a16:colId xmlns:a16="http://schemas.microsoft.com/office/drawing/2014/main" val="1580779382"/>
                    </a:ext>
                  </a:extLst>
                </a:gridCol>
                <a:gridCol w="2057400">
                  <a:extLst>
                    <a:ext uri="{9D8B030D-6E8A-4147-A177-3AD203B41FA5}">
                      <a16:colId xmlns:a16="http://schemas.microsoft.com/office/drawing/2014/main" val="2300220809"/>
                    </a:ext>
                  </a:extLst>
                </a:gridCol>
                <a:gridCol w="970915">
                  <a:extLst>
                    <a:ext uri="{9D8B030D-6E8A-4147-A177-3AD203B41FA5}">
                      <a16:colId xmlns:a16="http://schemas.microsoft.com/office/drawing/2014/main" val="3919051478"/>
                    </a:ext>
                  </a:extLst>
                </a:gridCol>
                <a:gridCol w="1184112">
                  <a:extLst>
                    <a:ext uri="{9D8B030D-6E8A-4147-A177-3AD203B41FA5}">
                      <a16:colId xmlns:a16="http://schemas.microsoft.com/office/drawing/2014/main" val="3865454683"/>
                    </a:ext>
                  </a:extLst>
                </a:gridCol>
                <a:gridCol w="1236681">
                  <a:extLst>
                    <a:ext uri="{9D8B030D-6E8A-4147-A177-3AD203B41FA5}">
                      <a16:colId xmlns:a16="http://schemas.microsoft.com/office/drawing/2014/main" val="4233071963"/>
                    </a:ext>
                  </a:extLst>
                </a:gridCol>
                <a:gridCol w="772926">
                  <a:extLst>
                    <a:ext uri="{9D8B030D-6E8A-4147-A177-3AD203B41FA5}">
                      <a16:colId xmlns:a16="http://schemas.microsoft.com/office/drawing/2014/main" val="1562219439"/>
                    </a:ext>
                  </a:extLst>
                </a:gridCol>
                <a:gridCol w="1159390">
                  <a:extLst>
                    <a:ext uri="{9D8B030D-6E8A-4147-A177-3AD203B41FA5}">
                      <a16:colId xmlns:a16="http://schemas.microsoft.com/office/drawing/2014/main" val="819007651"/>
                    </a:ext>
                  </a:extLst>
                </a:gridCol>
              </a:tblGrid>
              <a:tr h="182880">
                <a:tc>
                  <a:txBody>
                    <a:bodyPr/>
                    <a:lstStyle/>
                    <a:p>
                      <a:pPr algn="l" fontAlgn="b"/>
                      <a:r>
                        <a:rPr lang="en-US" sz="1400" u="none" strike="noStrike" dirty="0">
                          <a:solidFill>
                            <a:schemeClr val="tx1"/>
                          </a:solidFill>
                          <a:effectLst/>
                        </a:rPr>
                        <a:t>sector</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solidFill>
                            <a:schemeClr val="tx1"/>
                          </a:solidFill>
                          <a:effectLst/>
                        </a:rPr>
                        <a:t>sectorcase</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solidFill>
                            <a:schemeClr val="tx1"/>
                          </a:solidFill>
                          <a:effectLst/>
                        </a:rPr>
                        <a:t>Sectbaseyr</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solidFill>
                            <a:schemeClr val="tx1"/>
                          </a:solidFill>
                          <a:effectLst/>
                        </a:rPr>
                        <a:t>mrgapproach</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solidFill>
                            <a:schemeClr val="tx1"/>
                          </a:solidFill>
                          <a:effectLst/>
                        </a:rPr>
                        <a:t>prevyrspinup</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err="1">
                          <a:solidFill>
                            <a:schemeClr val="tx1"/>
                          </a:solidFill>
                          <a:effectLst/>
                        </a:rPr>
                        <a:t>endzip</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err="1">
                          <a:solidFill>
                            <a:schemeClr val="tx1"/>
                          </a:solidFill>
                          <a:effectLst/>
                        </a:rPr>
                        <a:t>mergesector</a:t>
                      </a:r>
                      <a:endParaRPr lang="en-US" sz="1400" b="0" i="0" u="none" strike="noStrike" dirty="0">
                        <a:solidFill>
                          <a:schemeClr val="tx1"/>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55407705"/>
                  </a:ext>
                </a:extLst>
              </a:tr>
              <a:tr h="182880">
                <a:tc>
                  <a:txBody>
                    <a:bodyPr/>
                    <a:lstStyle/>
                    <a:p>
                      <a:pPr algn="l" fontAlgn="b"/>
                      <a:r>
                        <a:rPr lang="en-US" sz="1400" u="none" strike="noStrike">
                          <a:effectLst/>
                        </a:rPr>
                        <a:t>afdust_adj</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8117432"/>
                  </a:ext>
                </a:extLst>
              </a:tr>
              <a:tr h="182880">
                <a:tc>
                  <a:txBody>
                    <a:bodyPr/>
                    <a:lstStyle/>
                    <a:p>
                      <a:pPr algn="l" fontAlgn="b"/>
                      <a:r>
                        <a:rPr lang="en-US" sz="1400" u="none" strike="noStrike">
                          <a:effectLst/>
                        </a:rPr>
                        <a:t>ag</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29479195"/>
                  </a:ext>
                </a:extLst>
              </a:tr>
              <a:tr h="182880">
                <a:tc>
                  <a:txBody>
                    <a:bodyPr/>
                    <a:lstStyle/>
                    <a:p>
                      <a:pPr algn="l" fontAlgn="b"/>
                      <a:r>
                        <a:rPr lang="en-US" sz="1400" u="none" strike="noStrike">
                          <a:effectLst/>
                        </a:rPr>
                        <a:t>nonroad</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mwdss_Y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60215965"/>
                  </a:ext>
                </a:extLst>
              </a:tr>
              <a:tr h="182880">
                <a:tc>
                  <a:txBody>
                    <a:bodyPr/>
                    <a:lstStyle/>
                    <a:p>
                      <a:pPr algn="l" fontAlgn="b"/>
                      <a:r>
                        <a:rPr lang="en-US" sz="1400" b="1" u="none" strike="noStrike" dirty="0">
                          <a:effectLst/>
                        </a:rPr>
                        <a:t>rail</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b="1" u="none" strike="noStrike" dirty="0">
                          <a:effectLst/>
                        </a:rPr>
                        <a:t>2014fd_cb6_16j</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2014</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aveday_N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06456799"/>
                  </a:ext>
                </a:extLst>
              </a:tr>
              <a:tr h="182880">
                <a:tc>
                  <a:txBody>
                    <a:bodyPr/>
                    <a:lstStyle/>
                    <a:p>
                      <a:pPr algn="l" fontAlgn="b"/>
                      <a:r>
                        <a:rPr lang="en-US" sz="1400" b="1" u="none" strike="noStrike" dirty="0" err="1">
                          <a:effectLst/>
                        </a:rPr>
                        <a:t>nonpt</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b="1" u="none" strike="noStrike" dirty="0">
                          <a:effectLst/>
                        </a:rPr>
                        <a:t>2014fd_cb6_16j</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2014</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week_Y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35201676"/>
                  </a:ext>
                </a:extLst>
              </a:tr>
              <a:tr h="182880">
                <a:tc>
                  <a:txBody>
                    <a:bodyPr/>
                    <a:lstStyle/>
                    <a:p>
                      <a:pPr algn="l" fontAlgn="b"/>
                      <a:r>
                        <a:rPr lang="en-US" sz="1400" u="none" strike="noStrike" dirty="0" err="1">
                          <a:effectLst/>
                        </a:rPr>
                        <a:t>np_oilgas</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week_Y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98685803"/>
                  </a:ext>
                </a:extLst>
              </a:tr>
              <a:tr h="182880">
                <a:tc>
                  <a:txBody>
                    <a:bodyPr/>
                    <a:lstStyle/>
                    <a:p>
                      <a:pPr algn="l" fontAlgn="b"/>
                      <a:r>
                        <a:rPr lang="en-US" sz="1400" u="none" strike="noStrike" dirty="0" err="1">
                          <a:effectLst/>
                        </a:rPr>
                        <a:t>rwc</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0880905"/>
                  </a:ext>
                </a:extLst>
              </a:tr>
              <a:tr h="182880">
                <a:tc>
                  <a:txBody>
                    <a:bodyPr/>
                    <a:lstStyle/>
                    <a:p>
                      <a:pPr algn="l" fontAlgn="b"/>
                      <a:r>
                        <a:rPr lang="en-US" sz="1400" u="none" strike="noStrike">
                          <a:effectLst/>
                        </a:rPr>
                        <a:t>ptegu</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all</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54582578"/>
                  </a:ext>
                </a:extLst>
              </a:tr>
              <a:tr h="182880">
                <a:tc>
                  <a:txBody>
                    <a:bodyPr/>
                    <a:lstStyle/>
                    <a:p>
                      <a:pPr algn="l" fontAlgn="b"/>
                      <a:r>
                        <a:rPr lang="en-US" sz="1400" u="none" strike="noStrike">
                          <a:effectLst/>
                        </a:rPr>
                        <a:t>ptnonipm</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effectLst/>
                        </a:rPr>
                        <a:t>mwdss_Y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17586131"/>
                  </a:ext>
                </a:extLst>
              </a:tr>
              <a:tr h="182880">
                <a:tc>
                  <a:txBody>
                    <a:bodyPr/>
                    <a:lstStyle/>
                    <a:p>
                      <a:pPr algn="l" fontAlgn="b"/>
                      <a:r>
                        <a:rPr lang="en-US" sz="1400" u="none" strike="noStrike">
                          <a:effectLst/>
                        </a:rPr>
                        <a:t>pt_oilgas</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effectLst/>
                        </a:rPr>
                        <a:t>mwdss_Y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35290782"/>
                  </a:ext>
                </a:extLst>
              </a:tr>
              <a:tr h="182880">
                <a:tc>
                  <a:txBody>
                    <a:bodyPr/>
                    <a:lstStyle/>
                    <a:p>
                      <a:pPr algn="l" fontAlgn="b"/>
                      <a:r>
                        <a:rPr lang="en-US" sz="1400" u="none" strike="noStrike" dirty="0" err="1">
                          <a:effectLst/>
                        </a:rPr>
                        <a:t>ptagfire</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all</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effectLst/>
                        </a:rPr>
                        <a:t>SectBaseYr</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36943083"/>
                  </a:ext>
                </a:extLst>
              </a:tr>
              <a:tr h="212456">
                <a:tc>
                  <a:txBody>
                    <a:bodyPr/>
                    <a:lstStyle/>
                    <a:p>
                      <a:pPr algn="l" fontAlgn="b"/>
                      <a:r>
                        <a:rPr lang="en-US" sz="1400" u="none" strike="noStrike" dirty="0" err="1">
                          <a:effectLst/>
                        </a:rPr>
                        <a:t>ptfire</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all</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effectLst/>
                        </a:rPr>
                        <a:t>SectBaseYr</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95169674"/>
                  </a:ext>
                </a:extLst>
              </a:tr>
              <a:tr h="182880">
                <a:tc>
                  <a:txBody>
                    <a:bodyPr/>
                    <a:lstStyle/>
                    <a:p>
                      <a:pPr algn="l" fontAlgn="b"/>
                      <a:r>
                        <a:rPr lang="en-US" sz="1400" b="1" u="none" strike="noStrike" dirty="0">
                          <a:effectLst/>
                        </a:rPr>
                        <a:t>cmv_c1c2</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b="1" u="none" strike="noStrike" dirty="0">
                          <a:effectLst/>
                        </a:rPr>
                        <a:t>2014fd_cb6_16j</a:t>
                      </a:r>
                      <a:endParaRPr lang="en-US" sz="1400" b="1"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2014</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aveday_N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47129597"/>
                  </a:ext>
                </a:extLst>
              </a:tr>
              <a:tr h="182880">
                <a:tc>
                  <a:txBody>
                    <a:bodyPr/>
                    <a:lstStyle/>
                    <a:p>
                      <a:pPr algn="l" fontAlgn="b"/>
                      <a:r>
                        <a:rPr lang="en-US" sz="1400" u="none" strike="noStrike" dirty="0" err="1">
                          <a:effectLst/>
                        </a:rPr>
                        <a:t>ptfire_othna</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46087352"/>
                  </a:ext>
                </a:extLst>
              </a:tr>
              <a:tr h="182880">
                <a:tc>
                  <a:txBody>
                    <a:bodyPr/>
                    <a:lstStyle/>
                    <a:p>
                      <a:pPr algn="l" fontAlgn="b"/>
                      <a:r>
                        <a:rPr lang="en-US" sz="1400" u="none" strike="noStrike">
                          <a:effectLst/>
                        </a:rPr>
                        <a:t>onroad</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63484055"/>
                  </a:ext>
                </a:extLst>
              </a:tr>
              <a:tr h="182880">
                <a:tc>
                  <a:txBody>
                    <a:bodyPr/>
                    <a:lstStyle/>
                    <a:p>
                      <a:pPr algn="l" fontAlgn="b"/>
                      <a:r>
                        <a:rPr lang="en-US" sz="1400" u="none" strike="noStrike" dirty="0" err="1">
                          <a:effectLst/>
                        </a:rPr>
                        <a:t>onroad_ca_adj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79987415"/>
                  </a:ext>
                </a:extLst>
              </a:tr>
              <a:tr h="182880">
                <a:tc>
                  <a:txBody>
                    <a:bodyPr/>
                    <a:lstStyle/>
                    <a:p>
                      <a:pPr algn="l" fontAlgn="b"/>
                      <a:r>
                        <a:rPr lang="en-US" sz="1400" u="none" strike="noStrike" dirty="0" err="1">
                          <a:effectLst/>
                        </a:rPr>
                        <a:t>othafdust_adj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all</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err="1">
                          <a:effectLst/>
                        </a:rPr>
                        <a:t>SectBaseYr</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52611290"/>
                  </a:ext>
                </a:extLst>
              </a:tr>
              <a:tr h="182880">
                <a:tc>
                  <a:txBody>
                    <a:bodyPr/>
                    <a:lstStyle/>
                    <a:p>
                      <a:pPr algn="l" fontAlgn="b"/>
                      <a:r>
                        <a:rPr lang="en-US" sz="1400" u="none" strike="noStrike" dirty="0" err="1">
                          <a:effectLst/>
                        </a:rPr>
                        <a:t>othar</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week_N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373428033"/>
                  </a:ext>
                </a:extLst>
              </a:tr>
              <a:tr h="182880">
                <a:tc>
                  <a:txBody>
                    <a:bodyPr/>
                    <a:lstStyle/>
                    <a:p>
                      <a:pPr algn="l" fontAlgn="b"/>
                      <a:r>
                        <a:rPr lang="en-US" sz="1400" u="none" strike="noStrike" dirty="0" err="1">
                          <a:effectLst/>
                        </a:rPr>
                        <a:t>onroad_can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week_N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32171974"/>
                  </a:ext>
                </a:extLst>
              </a:tr>
              <a:tr h="182880">
                <a:tc>
                  <a:txBody>
                    <a:bodyPr/>
                    <a:lstStyle/>
                    <a:p>
                      <a:pPr algn="l" fontAlgn="b"/>
                      <a:r>
                        <a:rPr lang="en-US" sz="1400" u="none" strike="noStrike" dirty="0" err="1">
                          <a:effectLst/>
                        </a:rPr>
                        <a:t>onroad_mex</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week_N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Y</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90069919"/>
                  </a:ext>
                </a:extLst>
              </a:tr>
              <a:tr h="182880">
                <a:tc>
                  <a:txBody>
                    <a:bodyPr/>
                    <a:lstStyle/>
                    <a:p>
                      <a:pPr algn="l" fontAlgn="b"/>
                      <a:r>
                        <a:rPr lang="en-US" sz="1400" u="none" strike="noStrike" dirty="0" err="1">
                          <a:effectLst/>
                        </a:rPr>
                        <a:t>othpt</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dirty="0">
                          <a:effectLst/>
                        </a:rPr>
                        <a:t>2016fd_cb6_16j</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400" u="none" strike="noStrike" dirty="0">
                          <a:effectLst/>
                        </a:rPr>
                        <a:t>2016</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mwdss_N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1400" u="none" strike="noStrike">
                          <a:effectLst/>
                        </a:rPr>
                        <a:t>SectBaseYr</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a:effectLst/>
                        </a:rPr>
                        <a:t>N</a:t>
                      </a:r>
                      <a:endParaRPr lang="en-US" sz="1400" b="0" i="0" u="none" strike="noStrike">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en-US" sz="1400" u="none" strike="noStrike" dirty="0">
                          <a:effectLst/>
                        </a:rPr>
                        <a:t>N</a:t>
                      </a:r>
                      <a:endParaRPr lang="en-US" sz="1400" b="0" i="0" u="none" strike="noStrike" dirty="0">
                        <a:solidFill>
                          <a:srgbClr val="000000"/>
                        </a:solidFill>
                        <a:effectLst/>
                        <a:latin typeface="Calibri" panose="020F0502020204030204" pitchFamily="34"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4339208"/>
                  </a:ext>
                </a:extLst>
              </a:tr>
            </a:tbl>
          </a:graphicData>
        </a:graphic>
      </p:graphicFrame>
      <p:sp>
        <p:nvSpPr>
          <p:cNvPr id="2" name="TextBox 1">
            <a:extLst>
              <a:ext uri="{FF2B5EF4-FFF2-40B4-BE49-F238E27FC236}">
                <a16:creationId xmlns:a16="http://schemas.microsoft.com/office/drawing/2014/main" id="{CC78E522-BEAF-4F19-86C0-A310AD6DD7F4}"/>
              </a:ext>
            </a:extLst>
          </p:cNvPr>
          <p:cNvSpPr txBox="1"/>
          <p:nvPr/>
        </p:nvSpPr>
        <p:spPr>
          <a:xfrm>
            <a:off x="3368106" y="6247127"/>
            <a:ext cx="5181227" cy="369332"/>
          </a:xfrm>
          <a:prstGeom prst="rect">
            <a:avLst/>
          </a:prstGeom>
          <a:noFill/>
        </p:spPr>
        <p:txBody>
          <a:bodyPr wrap="none" rtlCol="0">
            <a:spAutoFit/>
          </a:bodyPr>
          <a:lstStyle/>
          <a:p>
            <a:r>
              <a:rPr lang="en-US" dirty="0"/>
              <a:t>* Some sectors may come from another case</a:t>
            </a:r>
          </a:p>
        </p:txBody>
      </p:sp>
    </p:spTree>
    <p:extLst>
      <p:ext uri="{BB962C8B-B14F-4D97-AF65-F5344CB8AC3E}">
        <p14:creationId xmlns:p14="http://schemas.microsoft.com/office/powerpoint/2010/main" val="42691639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lvl="0">
              <a:spcAft>
                <a:spcPts val="600"/>
              </a:spcAft>
            </a:pPr>
            <a:r>
              <a:rPr lang="en-US" dirty="0"/>
              <a:t>Look at the </a:t>
            </a:r>
            <a:r>
              <a:rPr lang="en-US" dirty="0" err="1"/>
              <a:t>mrggrid</a:t>
            </a:r>
            <a:r>
              <a:rPr lang="en-US" dirty="0"/>
              <a:t> logs to ensure that the correct case/sector files are merging and all sectors with ground-level emissions are included</a:t>
            </a:r>
          </a:p>
          <a:p>
            <a:pPr lvl="0">
              <a:spcAft>
                <a:spcPts val="600"/>
              </a:spcAft>
            </a:pPr>
            <a:r>
              <a:rPr lang="en-US" dirty="0"/>
              <a:t>Generate domain totals of the 2D and inline files and compare back to the sum of the sector-specific SMOKE annual reports</a:t>
            </a:r>
          </a:p>
          <a:p>
            <a:pPr lvl="0">
              <a:spcAft>
                <a:spcPts val="600"/>
              </a:spcAft>
            </a:pPr>
            <a:r>
              <a:rPr lang="en-US" dirty="0"/>
              <a:t>Check the size of the 2D merged emissions files to make sure that the file size is the same for each day (corrupted files will be smaller)</a:t>
            </a:r>
          </a:p>
          <a:p>
            <a:pPr lvl="0"/>
            <a:r>
              <a:rPr lang="en-US" dirty="0"/>
              <a:t>Sometimes compare day-specific or annual total gridded emissions to a previous run</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248400"/>
            <a:ext cx="631032" cy="365125"/>
          </a:xfrm>
        </p:spPr>
        <p:txBody>
          <a:bodyPr/>
          <a:lstStyle/>
          <a:p>
            <a:fld id="{61C894BD-DCE2-4A96-A9AF-225BBEAC2A40}" type="slidenum">
              <a:rPr lang="en-US" smtClean="0"/>
              <a:pPr/>
              <a:t>143</a:t>
            </a:fld>
            <a:endParaRPr lang="en-US"/>
          </a:p>
        </p:txBody>
      </p:sp>
      <p:sp>
        <p:nvSpPr>
          <p:cNvPr id="5" name="Title 4"/>
          <p:cNvSpPr>
            <a:spLocks noGrp="1"/>
          </p:cNvSpPr>
          <p:nvPr>
            <p:ph type="title"/>
          </p:nvPr>
        </p:nvSpPr>
        <p:spPr>
          <a:xfrm>
            <a:off x="457200" y="274638"/>
            <a:ext cx="8229600" cy="1143000"/>
          </a:xfrm>
        </p:spPr>
        <p:txBody>
          <a:bodyPr/>
          <a:lstStyle/>
          <a:p>
            <a:r>
              <a:rPr lang="en-US" dirty="0"/>
              <a:t>QA of Merged Emissions</a:t>
            </a:r>
          </a:p>
        </p:txBody>
      </p:sp>
    </p:spTree>
    <p:extLst>
      <p:ext uri="{BB962C8B-B14F-4D97-AF65-F5344CB8AC3E}">
        <p14:creationId xmlns:p14="http://schemas.microsoft.com/office/powerpoint/2010/main" val="36575060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144</a:t>
            </a:fld>
            <a:endParaRPr lang="en-US"/>
          </a:p>
        </p:txBody>
      </p:sp>
      <p:sp>
        <p:nvSpPr>
          <p:cNvPr id="5" name="Title 4"/>
          <p:cNvSpPr>
            <a:spLocks noGrp="1"/>
          </p:cNvSpPr>
          <p:nvPr>
            <p:ph type="title"/>
          </p:nvPr>
        </p:nvSpPr>
        <p:spPr>
          <a:xfrm>
            <a:off x="457200" y="274638"/>
            <a:ext cx="8077200" cy="1140206"/>
          </a:xfrm>
        </p:spPr>
        <p:txBody>
          <a:bodyPr>
            <a:noAutofit/>
          </a:bodyPr>
          <a:lstStyle/>
          <a:p>
            <a:r>
              <a:rPr lang="en-US" sz="3200" dirty="0"/>
              <a:t>U.S. Base Year Anthropogenic Emissions in 2011, 2014, and 2016</a:t>
            </a:r>
          </a:p>
        </p:txBody>
      </p:sp>
      <p:graphicFrame>
        <p:nvGraphicFramePr>
          <p:cNvPr id="7" name="Content Placeholder 6" descr="Bar chart of 2011, 2014, and 2016 anthropogenic emissions shows that NH3, NOx, and VOC are all trending moderately down from 2011 to 2014.  SO2 is trending steeply down.  PM 2.5 is flat and PM20 is slightly increasing." title="Bar chart of 2011, 2014, and 2016 anthropogenic emissions"/>
          <p:cNvGraphicFramePr>
            <a:graphicFrameLocks noGrp="1"/>
          </p:cNvGraphicFramePr>
          <p:nvPr>
            <p:ph idx="1"/>
            <p:extLst>
              <p:ext uri="{D42A27DB-BD31-4B8C-83A1-F6EECF244321}">
                <p14:modId xmlns:p14="http://schemas.microsoft.com/office/powerpoint/2010/main" val="1462310562"/>
              </p:ext>
            </p:extLst>
          </p:nvPr>
        </p:nvGraphicFramePr>
        <p:xfrm>
          <a:off x="304800" y="1648413"/>
          <a:ext cx="8229600" cy="4525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40267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51664" y="6400800"/>
            <a:ext cx="461368" cy="365125"/>
          </a:xfrm>
        </p:spPr>
        <p:txBody>
          <a:bodyPr/>
          <a:lstStyle/>
          <a:p>
            <a:fld id="{61C894BD-DCE2-4A96-A9AF-225BBEAC2A40}" type="slidenum">
              <a:rPr lang="en-US" smtClean="0"/>
              <a:pPr/>
              <a:t>145</a:t>
            </a:fld>
            <a:endParaRPr lang="en-US" dirty="0"/>
          </a:p>
        </p:txBody>
      </p:sp>
      <p:sp>
        <p:nvSpPr>
          <p:cNvPr id="5" name="Title 4"/>
          <p:cNvSpPr>
            <a:spLocks noGrp="1"/>
          </p:cNvSpPr>
          <p:nvPr>
            <p:ph type="title"/>
          </p:nvPr>
        </p:nvSpPr>
        <p:spPr>
          <a:xfrm>
            <a:off x="228600" y="25400"/>
            <a:ext cx="7696200" cy="1270000"/>
          </a:xfrm>
        </p:spPr>
        <p:txBody>
          <a:bodyPr>
            <a:normAutofit/>
          </a:bodyPr>
          <a:lstStyle/>
          <a:p>
            <a:r>
              <a:rPr lang="en-US" sz="3200" dirty="0"/>
              <a:t>2014 National Emissions by Sector</a:t>
            </a:r>
          </a:p>
        </p:txBody>
      </p:sp>
      <p:graphicFrame>
        <p:nvGraphicFramePr>
          <p:cNvPr id="15" name="Chart 14" title="Bar chart of annual tons of SO2 by sector"/>
          <p:cNvGraphicFramePr>
            <a:graphicFrameLocks/>
          </p:cNvGraphicFramePr>
          <p:nvPr>
            <p:extLst>
              <p:ext uri="{D42A27DB-BD31-4B8C-83A1-F6EECF244321}">
                <p14:modId xmlns:p14="http://schemas.microsoft.com/office/powerpoint/2010/main" val="3971109212"/>
              </p:ext>
            </p:extLst>
          </p:nvPr>
        </p:nvGraphicFramePr>
        <p:xfrm>
          <a:off x="4863824" y="3661949"/>
          <a:ext cx="4223749"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descr="Bar chart of annual tons of SO2 by sector for 2011, 2014, and 2016 shows the dominant sector is ptegu. Ptnonipm is a moderate sector.  Contributing sectors are CMV and ptfire. " title="Bar chart of annual tons of NH3 by sector"/>
          <p:cNvGraphicFramePr>
            <a:graphicFrameLocks/>
          </p:cNvGraphicFramePr>
          <p:nvPr>
            <p:extLst>
              <p:ext uri="{D42A27DB-BD31-4B8C-83A1-F6EECF244321}">
                <p14:modId xmlns:p14="http://schemas.microsoft.com/office/powerpoint/2010/main" val="24932943"/>
              </p:ext>
            </p:extLst>
          </p:nvPr>
        </p:nvGraphicFramePr>
        <p:xfrm>
          <a:off x="4568687" y="1096027"/>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descr="Bar chart of annual tons of PM2.5 by sector for 2011, 2014, and 2016.  The significant sectors are ptfire, afdust.  Moderate sectors are nonpt, rwc, and ptnonipm." title="Bar chart of annual tons of PM2.5 by sector">
            <a:extLst>
              <a:ext uri="{FF2B5EF4-FFF2-40B4-BE49-F238E27FC236}">
                <a16:creationId xmlns:a16="http://schemas.microsoft.com/office/drawing/2014/main" id="{3FEBFEB0-6951-4161-B928-DB567E0E60BF}"/>
              </a:ext>
            </a:extLst>
          </p:cNvPr>
          <p:cNvGrpSpPr/>
          <p:nvPr/>
        </p:nvGrpSpPr>
        <p:grpSpPr>
          <a:xfrm>
            <a:off x="49199" y="1060959"/>
            <a:ext cx="4572000" cy="2743200"/>
            <a:chOff x="49199" y="1060959"/>
            <a:chExt cx="4572000" cy="2743200"/>
          </a:xfrm>
        </p:grpSpPr>
        <p:graphicFrame>
          <p:nvGraphicFramePr>
            <p:cNvPr id="17" name="Chart 16"/>
            <p:cNvGraphicFramePr>
              <a:graphicFrameLocks/>
            </p:cNvGraphicFramePr>
            <p:nvPr>
              <p:extLst>
                <p:ext uri="{D42A27DB-BD31-4B8C-83A1-F6EECF244321}">
                  <p14:modId xmlns:p14="http://schemas.microsoft.com/office/powerpoint/2010/main" val="2409905085"/>
                </p:ext>
              </p:extLst>
            </p:nvPr>
          </p:nvGraphicFramePr>
          <p:xfrm>
            <a:off x="49199" y="1060959"/>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Oval 1"/>
            <p:cNvSpPr/>
            <p:nvPr/>
          </p:nvSpPr>
          <p:spPr>
            <a:xfrm>
              <a:off x="3352800" y="1600200"/>
              <a:ext cx="457200" cy="1600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descr="Bar chart of annual tons of NOx by sector for 2011, 2014, and 2016 shows the dominant sector is onroad. Moderate sectors are ptegu, nonroad, and ptnonipm. Other contributing sectors are biogenics, CMV, nonpt, oil and gas, ptnonipm, and rail. " title="Bar chart of annual tons of NOx by sector">
            <a:extLst>
              <a:ext uri="{FF2B5EF4-FFF2-40B4-BE49-F238E27FC236}">
                <a16:creationId xmlns:a16="http://schemas.microsoft.com/office/drawing/2014/main" id="{E21D7C5E-7160-4508-AA54-34C4D55C110C}"/>
              </a:ext>
            </a:extLst>
          </p:cNvPr>
          <p:cNvGrpSpPr/>
          <p:nvPr/>
        </p:nvGrpSpPr>
        <p:grpSpPr>
          <a:xfrm>
            <a:off x="0" y="3627391"/>
            <a:ext cx="4933674" cy="2632509"/>
            <a:chOff x="0" y="3627391"/>
            <a:chExt cx="4933674" cy="2632509"/>
          </a:xfrm>
        </p:grpSpPr>
        <p:graphicFrame>
          <p:nvGraphicFramePr>
            <p:cNvPr id="14" name="Chart 13" title="Bar chart of annual NOx emissions by sector"/>
            <p:cNvGraphicFramePr>
              <a:graphicFrameLocks/>
            </p:cNvGraphicFramePr>
            <p:nvPr>
              <p:extLst>
                <p:ext uri="{D42A27DB-BD31-4B8C-83A1-F6EECF244321}">
                  <p14:modId xmlns:p14="http://schemas.microsoft.com/office/powerpoint/2010/main" val="3969202983"/>
                </p:ext>
              </p:extLst>
            </p:nvPr>
          </p:nvGraphicFramePr>
          <p:xfrm>
            <a:off x="0" y="3627391"/>
            <a:ext cx="4933674" cy="2632509"/>
          </p:xfrm>
          <a:graphic>
            <a:graphicData uri="http://schemas.openxmlformats.org/drawingml/2006/chart">
              <c:chart xmlns:c="http://schemas.openxmlformats.org/drawingml/2006/chart" xmlns:r="http://schemas.openxmlformats.org/officeDocument/2006/relationships" r:id="rId6"/>
            </a:graphicData>
          </a:graphic>
        </p:graphicFrame>
        <p:sp>
          <p:nvSpPr>
            <p:cNvPr id="11" name="Oval 10"/>
            <p:cNvSpPr/>
            <p:nvPr/>
          </p:nvSpPr>
          <p:spPr>
            <a:xfrm>
              <a:off x="2209800" y="4125569"/>
              <a:ext cx="381000" cy="1600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839223" y="6255622"/>
            <a:ext cx="6345007" cy="369332"/>
          </a:xfrm>
          <a:prstGeom prst="rect">
            <a:avLst/>
          </a:prstGeom>
          <a:noFill/>
        </p:spPr>
        <p:txBody>
          <a:bodyPr wrap="none" rtlCol="0">
            <a:spAutoFit/>
          </a:bodyPr>
          <a:lstStyle/>
          <a:p>
            <a:r>
              <a:rPr lang="en-US" dirty="0"/>
              <a:t>Biogenic emissions comprise 71% of VOCs and fires 8%</a:t>
            </a:r>
          </a:p>
        </p:txBody>
      </p:sp>
    </p:spTree>
    <p:extLst>
      <p:ext uri="{BB962C8B-B14F-4D97-AF65-F5344CB8AC3E}">
        <p14:creationId xmlns:p14="http://schemas.microsoft.com/office/powerpoint/2010/main" val="24488885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919BA8-C1DF-4F9D-820F-2E787C8326A8}"/>
              </a:ext>
            </a:extLst>
          </p:cNvPr>
          <p:cNvSpPr>
            <a:spLocks noGrp="1"/>
          </p:cNvSpPr>
          <p:nvPr>
            <p:ph type="ftr" sz="quarter" idx="11"/>
          </p:nvPr>
        </p:nvSpPr>
        <p:spPr>
          <a:xfrm>
            <a:off x="4114800" y="6405149"/>
            <a:ext cx="4114800" cy="365125"/>
          </a:xfrm>
        </p:spPr>
        <p:txBody>
          <a:bodyPr/>
          <a:lstStyle/>
          <a:p>
            <a:pPr algn="l"/>
            <a:r>
              <a:rPr lang="en-US" dirty="0"/>
              <a:t>US EPA OAQPS, Emission Inventory and Analysis Group</a:t>
            </a:r>
          </a:p>
        </p:txBody>
      </p:sp>
      <p:sp>
        <p:nvSpPr>
          <p:cNvPr id="3" name="Slide Number Placeholder 2">
            <a:extLst>
              <a:ext uri="{FF2B5EF4-FFF2-40B4-BE49-F238E27FC236}">
                <a16:creationId xmlns:a16="http://schemas.microsoft.com/office/drawing/2014/main" id="{1D505942-84E1-445D-9AFC-EFDB2D15E783}"/>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146</a:t>
            </a:fld>
            <a:endParaRPr lang="en-US" dirty="0"/>
          </a:p>
        </p:txBody>
      </p:sp>
      <p:sp>
        <p:nvSpPr>
          <p:cNvPr id="6" name="Title 5">
            <a:extLst>
              <a:ext uri="{FF2B5EF4-FFF2-40B4-BE49-F238E27FC236}">
                <a16:creationId xmlns:a16="http://schemas.microsoft.com/office/drawing/2014/main" id="{CB3A1DBD-F227-45E5-82B3-8C86F839CFA8}"/>
              </a:ext>
            </a:extLst>
          </p:cNvPr>
          <p:cNvSpPr>
            <a:spLocks noGrp="1"/>
          </p:cNvSpPr>
          <p:nvPr>
            <p:ph type="title"/>
          </p:nvPr>
        </p:nvSpPr>
        <p:spPr>
          <a:xfrm>
            <a:off x="381000" y="274638"/>
            <a:ext cx="8229600" cy="1143000"/>
          </a:xfrm>
        </p:spPr>
        <p:txBody>
          <a:bodyPr>
            <a:normAutofit/>
          </a:bodyPr>
          <a:lstStyle/>
          <a:p>
            <a:r>
              <a:rPr lang="en-US" sz="3200" dirty="0"/>
              <a:t>2016beta PM2.5 Emissions by Region</a:t>
            </a:r>
          </a:p>
        </p:txBody>
      </p:sp>
      <p:pic>
        <p:nvPicPr>
          <p:cNvPr id="1026" name="Picture 2" descr="regions_11v14v16_emis_stackedbar.PM25-PRI.png">
            <a:extLst>
              <a:ext uri="{FF2B5EF4-FFF2-40B4-BE49-F238E27FC236}">
                <a16:creationId xmlns:a16="http://schemas.microsoft.com/office/drawing/2014/main" id="{AEDF8D8A-D2C2-48B9-ABCB-988E68786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6387"/>
            <a:ext cx="9144000" cy="48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802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919BA8-C1DF-4F9D-820F-2E787C8326A8}"/>
              </a:ext>
            </a:extLst>
          </p:cNvPr>
          <p:cNvSpPr>
            <a:spLocks noGrp="1"/>
          </p:cNvSpPr>
          <p:nvPr>
            <p:ph type="ftr" sz="quarter" idx="11"/>
          </p:nvPr>
        </p:nvSpPr>
        <p:spPr>
          <a:xfrm>
            <a:off x="4114800" y="6405149"/>
            <a:ext cx="4114800" cy="365125"/>
          </a:xfrm>
        </p:spPr>
        <p:txBody>
          <a:bodyPr/>
          <a:lstStyle/>
          <a:p>
            <a:pPr algn="l"/>
            <a:r>
              <a:rPr lang="en-US" dirty="0"/>
              <a:t>US EPA OAQPS, Emission Inventory and Analysis Group</a:t>
            </a:r>
          </a:p>
        </p:txBody>
      </p:sp>
      <p:sp>
        <p:nvSpPr>
          <p:cNvPr id="3" name="Slide Number Placeholder 2">
            <a:extLst>
              <a:ext uri="{FF2B5EF4-FFF2-40B4-BE49-F238E27FC236}">
                <a16:creationId xmlns:a16="http://schemas.microsoft.com/office/drawing/2014/main" id="{1D505942-84E1-445D-9AFC-EFDB2D15E783}"/>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147</a:t>
            </a:fld>
            <a:endParaRPr lang="en-US" dirty="0"/>
          </a:p>
        </p:txBody>
      </p:sp>
      <p:sp>
        <p:nvSpPr>
          <p:cNvPr id="6" name="Title 5">
            <a:extLst>
              <a:ext uri="{FF2B5EF4-FFF2-40B4-BE49-F238E27FC236}">
                <a16:creationId xmlns:a16="http://schemas.microsoft.com/office/drawing/2014/main" id="{CB3A1DBD-F227-45E5-82B3-8C86F839CFA8}"/>
              </a:ext>
            </a:extLst>
          </p:cNvPr>
          <p:cNvSpPr>
            <a:spLocks noGrp="1"/>
          </p:cNvSpPr>
          <p:nvPr>
            <p:ph type="title"/>
          </p:nvPr>
        </p:nvSpPr>
        <p:spPr/>
        <p:txBody>
          <a:bodyPr>
            <a:normAutofit/>
          </a:bodyPr>
          <a:lstStyle/>
          <a:p>
            <a:r>
              <a:rPr lang="en-US" sz="3200" dirty="0"/>
              <a:t>2016beta SO2 Emissions by Region</a:t>
            </a:r>
          </a:p>
        </p:txBody>
      </p:sp>
      <p:pic>
        <p:nvPicPr>
          <p:cNvPr id="2050" name="Picture 2" descr="regions_11v14v16_emis_stackedbar.SO2.png">
            <a:extLst>
              <a:ext uri="{FF2B5EF4-FFF2-40B4-BE49-F238E27FC236}">
                <a16:creationId xmlns:a16="http://schemas.microsoft.com/office/drawing/2014/main" id="{1F828EF5-891A-474E-8619-D01A22FEF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7790"/>
            <a:ext cx="9144000" cy="48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585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4527" y="1209472"/>
            <a:ext cx="7010400" cy="499872"/>
          </a:xfrm>
        </p:spPr>
        <p:txBody>
          <a:bodyPr>
            <a:normAutofit fontScale="85000" lnSpcReduction="10000"/>
          </a:bodyPr>
          <a:lstStyle/>
          <a:p>
            <a:r>
              <a:rPr lang="en-US" dirty="0"/>
              <a:t>State totals by sector before and after SMOKE</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148</a:t>
            </a:fld>
            <a:endParaRPr lang="en-US" dirty="0"/>
          </a:p>
        </p:txBody>
      </p:sp>
      <p:sp>
        <p:nvSpPr>
          <p:cNvPr id="5" name="Title 4"/>
          <p:cNvSpPr>
            <a:spLocks noGrp="1"/>
          </p:cNvSpPr>
          <p:nvPr>
            <p:ph type="title"/>
          </p:nvPr>
        </p:nvSpPr>
        <p:spPr>
          <a:xfrm>
            <a:off x="417672" y="152400"/>
            <a:ext cx="8229600" cy="1143000"/>
          </a:xfrm>
        </p:spPr>
        <p:txBody>
          <a:bodyPr/>
          <a:lstStyle/>
          <a:p>
            <a:r>
              <a:rPr lang="en-US" dirty="0"/>
              <a:t>State-Sector Totals Report</a:t>
            </a:r>
          </a:p>
        </p:txBody>
      </p:sp>
      <p:pic>
        <p:nvPicPr>
          <p:cNvPr id="8" name="Picture 7" descr="Spreadsheet of state totals by sector before and after SMOKE shows CAP emissions and AQM species emissions by state." title="Spreadsheet of state totals by sector before and after SMOKE"/>
          <p:cNvPicPr>
            <a:picLocks noChangeAspect="1"/>
          </p:cNvPicPr>
          <p:nvPr/>
        </p:nvPicPr>
        <p:blipFill>
          <a:blip r:embed="rId3"/>
          <a:stretch>
            <a:fillRect/>
          </a:stretch>
        </p:blipFill>
        <p:spPr>
          <a:xfrm>
            <a:off x="609600" y="1671272"/>
            <a:ext cx="7467600" cy="5182541"/>
          </a:xfrm>
          <a:prstGeom prst="rect">
            <a:avLst/>
          </a:prstGeom>
        </p:spPr>
      </p:pic>
    </p:spTree>
    <p:extLst>
      <p:ext uri="{BB962C8B-B14F-4D97-AF65-F5344CB8AC3E}">
        <p14:creationId xmlns:p14="http://schemas.microsoft.com/office/powerpoint/2010/main" val="13159896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7"/>
            <a:ext cx="8229600" cy="4923821"/>
          </a:xfrm>
        </p:spPr>
        <p:txBody>
          <a:bodyPr>
            <a:normAutofit fontScale="85000" lnSpcReduction="20000"/>
          </a:bodyPr>
          <a:lstStyle/>
          <a:p>
            <a:pPr>
              <a:spcAft>
                <a:spcPts val="600"/>
              </a:spcAft>
            </a:pPr>
            <a:r>
              <a:rPr lang="en-US" dirty="0"/>
              <a:t>EPA always prepares the emissions files initially using CMAQ’s </a:t>
            </a:r>
            <a:r>
              <a:rPr lang="en-US" dirty="0" err="1"/>
              <a:t>netCDF</a:t>
            </a:r>
            <a:r>
              <a:rPr lang="en-US" dirty="0"/>
              <a:t> format </a:t>
            </a:r>
          </a:p>
          <a:p>
            <a:pPr>
              <a:spcAft>
                <a:spcPts val="600"/>
              </a:spcAft>
            </a:pPr>
            <a:r>
              <a:rPr lang="en-US" dirty="0"/>
              <a:t>Scripts are provided to convert to </a:t>
            </a:r>
            <a:r>
              <a:rPr lang="en-US" dirty="0" err="1"/>
              <a:t>CAMx</a:t>
            </a:r>
            <a:r>
              <a:rPr lang="en-US" dirty="0"/>
              <a:t>:</a:t>
            </a:r>
          </a:p>
          <a:p>
            <a:pPr lvl="1">
              <a:spcAft>
                <a:spcPts val="600"/>
              </a:spcAft>
            </a:pPr>
            <a:r>
              <a:rPr lang="en-US" dirty="0"/>
              <a:t>Map species from CMAQ model ready names to </a:t>
            </a:r>
            <a:r>
              <a:rPr lang="en-US" dirty="0" err="1"/>
              <a:t>CAMx</a:t>
            </a:r>
            <a:r>
              <a:rPr lang="en-US" dirty="0"/>
              <a:t> names</a:t>
            </a:r>
          </a:p>
          <a:p>
            <a:pPr lvl="1">
              <a:spcAft>
                <a:spcPts val="600"/>
              </a:spcAft>
            </a:pPr>
            <a:r>
              <a:rPr lang="en-US" dirty="0"/>
              <a:t>Convert Merged gridded 2D emissions are from </a:t>
            </a:r>
            <a:r>
              <a:rPr lang="en-US" dirty="0" err="1"/>
              <a:t>netCDF</a:t>
            </a:r>
            <a:r>
              <a:rPr lang="en-US" dirty="0"/>
              <a:t> (IOAPI) format to </a:t>
            </a:r>
            <a:r>
              <a:rPr lang="en-US" dirty="0" err="1"/>
              <a:t>CAMx</a:t>
            </a:r>
            <a:r>
              <a:rPr lang="en-US" dirty="0"/>
              <a:t> model ready format “emis2d” files</a:t>
            </a:r>
          </a:p>
          <a:p>
            <a:pPr lvl="1">
              <a:spcAft>
                <a:spcPts val="600"/>
              </a:spcAft>
            </a:pPr>
            <a:r>
              <a:rPr lang="en-US" dirty="0"/>
              <a:t>Merge gridded </a:t>
            </a:r>
            <a:r>
              <a:rPr lang="en-US" dirty="0" err="1"/>
              <a:t>CAMx</a:t>
            </a:r>
            <a:r>
              <a:rPr lang="en-US" dirty="0"/>
              <a:t> emissions with met-based surf zone sea-salt emissions files</a:t>
            </a:r>
          </a:p>
          <a:p>
            <a:pPr lvl="1">
              <a:spcAft>
                <a:spcPts val="600"/>
              </a:spcAft>
            </a:pPr>
            <a:r>
              <a:rPr lang="en-US" dirty="0"/>
              <a:t>Convert inline CMAQ model ready emissions to </a:t>
            </a:r>
            <a:r>
              <a:rPr lang="en-US" dirty="0" err="1"/>
              <a:t>CAMx</a:t>
            </a:r>
            <a:r>
              <a:rPr lang="en-US" dirty="0"/>
              <a:t> point “</a:t>
            </a:r>
            <a:r>
              <a:rPr lang="en-US" dirty="0" err="1"/>
              <a:t>ptsr</a:t>
            </a:r>
            <a:r>
              <a:rPr lang="en-US" dirty="0"/>
              <a:t>” emissions for each sector</a:t>
            </a:r>
          </a:p>
          <a:p>
            <a:pPr lvl="2">
              <a:spcAft>
                <a:spcPts val="600"/>
              </a:spcAft>
            </a:pPr>
            <a:r>
              <a:rPr lang="en-US" dirty="0"/>
              <a:t>This step requires that fires have been processed in 3D</a:t>
            </a:r>
          </a:p>
          <a:p>
            <a:pPr lvl="1">
              <a:spcAft>
                <a:spcPts val="600"/>
              </a:spcAft>
            </a:pPr>
            <a:r>
              <a:rPr lang="en-US" dirty="0"/>
              <a:t>Merge the </a:t>
            </a:r>
            <a:r>
              <a:rPr lang="en-US" dirty="0" err="1"/>
              <a:t>CAMx</a:t>
            </a:r>
            <a:r>
              <a:rPr lang="en-US" dirty="0"/>
              <a:t> point “</a:t>
            </a:r>
            <a:r>
              <a:rPr lang="en-US" dirty="0" err="1"/>
              <a:t>ptsr</a:t>
            </a:r>
            <a:r>
              <a:rPr lang="en-US" dirty="0"/>
              <a:t>” emissions into a single point “</a:t>
            </a:r>
            <a:r>
              <a:rPr lang="en-US" dirty="0" err="1"/>
              <a:t>mrgpt</a:t>
            </a:r>
            <a:r>
              <a:rPr lang="en-US" dirty="0"/>
              <a:t>” file for the </a:t>
            </a:r>
            <a:r>
              <a:rPr lang="en-US" dirty="0" err="1"/>
              <a:t>CAMx</a:t>
            </a:r>
            <a:r>
              <a:rPr lang="en-US" dirty="0"/>
              <a:t> model</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149</a:t>
            </a:fld>
            <a:endParaRPr lang="en-US" dirty="0"/>
          </a:p>
        </p:txBody>
      </p:sp>
      <p:sp>
        <p:nvSpPr>
          <p:cNvPr id="5" name="Title 4"/>
          <p:cNvSpPr>
            <a:spLocks noGrp="1"/>
          </p:cNvSpPr>
          <p:nvPr>
            <p:ph type="title"/>
          </p:nvPr>
        </p:nvSpPr>
        <p:spPr/>
        <p:txBody>
          <a:bodyPr/>
          <a:lstStyle/>
          <a:p>
            <a:r>
              <a:rPr lang="en-US" dirty="0" err="1"/>
              <a:t>CAMx</a:t>
            </a:r>
            <a:r>
              <a:rPr lang="en-US" dirty="0"/>
              <a:t> Conversion</a:t>
            </a:r>
          </a:p>
        </p:txBody>
      </p:sp>
    </p:spTree>
    <p:extLst>
      <p:ext uri="{BB962C8B-B14F-4D97-AF65-F5344CB8AC3E}">
        <p14:creationId xmlns:p14="http://schemas.microsoft.com/office/powerpoint/2010/main" val="187286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fontScale="92500" lnSpcReduction="10000"/>
          </a:bodyPr>
          <a:lstStyle/>
          <a:p>
            <a:r>
              <a:rPr lang="en-US" sz="2200" u="sng" dirty="0"/>
              <a:t>EGUs</a:t>
            </a:r>
            <a:r>
              <a:rPr lang="en-US" sz="2200" dirty="0"/>
              <a:t>: Julie McDill (MARAMA), Serpil Kayin (CAMD), Alison Eyth</a:t>
            </a:r>
          </a:p>
          <a:p>
            <a:r>
              <a:rPr lang="en-US" sz="2200" u="sng" dirty="0"/>
              <a:t>Non-EGU Point</a:t>
            </a:r>
            <a:r>
              <a:rPr lang="en-US" sz="2200" dirty="0"/>
              <a:t>: Caroline Farkas, Tammy Manning (NC)</a:t>
            </a:r>
          </a:p>
          <a:p>
            <a:r>
              <a:rPr lang="en-US" sz="2200" u="sng" dirty="0"/>
              <a:t>Nonpoint</a:t>
            </a:r>
            <a:r>
              <a:rPr lang="en-US" sz="2200" dirty="0"/>
              <a:t>: Caroline Farkas, Jennifer Snyder (EIAG)</a:t>
            </a:r>
          </a:p>
          <a:p>
            <a:r>
              <a:rPr lang="en-US" sz="2200" u="sng" dirty="0"/>
              <a:t>Oil and gas sources</a:t>
            </a:r>
            <a:r>
              <a:rPr lang="en-US" sz="2200" dirty="0"/>
              <a:t>: Jeff Vukovich, Tom Richardson (OK)</a:t>
            </a:r>
          </a:p>
          <a:p>
            <a:r>
              <a:rPr lang="en-US" sz="2200" u="sng" dirty="0"/>
              <a:t>Onroad</a:t>
            </a:r>
            <a:r>
              <a:rPr lang="en-US" sz="2200" dirty="0"/>
              <a:t>: Alison Eyth, Julie McDill (MARAMA)</a:t>
            </a:r>
          </a:p>
          <a:p>
            <a:r>
              <a:rPr lang="en-US" sz="2200" u="sng" dirty="0"/>
              <a:t>Nonroad</a:t>
            </a:r>
            <a:r>
              <a:rPr lang="en-US" sz="2200" dirty="0"/>
              <a:t>: Sarah Roberts (OTAQ)</a:t>
            </a:r>
          </a:p>
          <a:p>
            <a:r>
              <a:rPr lang="en-US" sz="2200" u="sng" dirty="0"/>
              <a:t>Rail</a:t>
            </a:r>
            <a:r>
              <a:rPr lang="en-US" sz="2200" dirty="0"/>
              <a:t>: Mark Janssen (LADCO)</a:t>
            </a:r>
          </a:p>
          <a:p>
            <a:r>
              <a:rPr lang="en-US" sz="2200" u="sng" dirty="0"/>
              <a:t>Commercial Marine Vessels</a:t>
            </a:r>
            <a:r>
              <a:rPr lang="en-US" sz="2200" dirty="0"/>
              <a:t>: Mark Janssen, NEI CMV leads</a:t>
            </a:r>
          </a:p>
          <a:p>
            <a:r>
              <a:rPr lang="en-US" sz="2200" u="sng" dirty="0"/>
              <a:t>Fires</a:t>
            </a:r>
            <a:r>
              <a:rPr lang="en-US" sz="2200" dirty="0"/>
              <a:t>: Jeff Vukovich, past co-chair was Tom Moore (WESTAR)</a:t>
            </a:r>
          </a:p>
          <a:p>
            <a:r>
              <a:rPr lang="en-US" sz="2200" u="sng" dirty="0" err="1"/>
              <a:t>Biogenics</a:t>
            </a:r>
            <a:r>
              <a:rPr lang="en-US" sz="2200" dirty="0"/>
              <a:t>: Jeff Vukovich, Doug Boyer (TCEQ)</a:t>
            </a:r>
          </a:p>
          <a:p>
            <a:r>
              <a:rPr lang="en-US" sz="2200" u="sng" dirty="0"/>
              <a:t>International</a:t>
            </a:r>
            <a:r>
              <a:rPr lang="en-US" sz="2200" dirty="0"/>
              <a:t>: Alison (not a full-fledged workgroup)</a:t>
            </a:r>
          </a:p>
          <a:p>
            <a:r>
              <a:rPr lang="en-US" sz="2200" u="sng" dirty="0"/>
              <a:t>Modeling</a:t>
            </a:r>
            <a:r>
              <a:rPr lang="en-US" sz="2200" dirty="0"/>
              <a:t>: Zac Adelman (LADCO), Eric Zalewsky (NY)</a:t>
            </a:r>
          </a:p>
          <a:p>
            <a:r>
              <a:rPr lang="en-US" sz="2200" dirty="0"/>
              <a:t>Wiki has information about, and notes from, each workgroup</a:t>
            </a:r>
          </a:p>
          <a:p>
            <a:pPr lvl="1"/>
            <a:r>
              <a:rPr lang="en-US" sz="1900" dirty="0">
                <a:hlinkClick r:id="rId3"/>
              </a:rPr>
              <a:t>http://views.cira.colostate.edu/wiki/wiki/9169</a:t>
            </a:r>
            <a:r>
              <a:rPr lang="en-US" sz="1900" dirty="0"/>
              <a:t> </a:t>
            </a:r>
            <a:endParaRPr lang="en-US" sz="2200" dirty="0"/>
          </a:p>
          <a:p>
            <a:endParaRPr lang="en-US"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p:cNvSpPr>
            <a:spLocks noGrp="1"/>
          </p:cNvSpPr>
          <p:nvPr>
            <p:ph type="title"/>
          </p:nvPr>
        </p:nvSpPr>
        <p:spPr>
          <a:xfrm>
            <a:off x="228600" y="274638"/>
            <a:ext cx="8686800" cy="1143000"/>
          </a:xfrm>
        </p:spPr>
        <p:txBody>
          <a:bodyPr>
            <a:noAutofit/>
          </a:bodyPr>
          <a:lstStyle/>
          <a:p>
            <a:r>
              <a:rPr lang="en-US" sz="3600" dirty="0"/>
              <a:t>Collaborative Workgroups (co-chairs)</a:t>
            </a:r>
          </a:p>
        </p:txBody>
      </p:sp>
    </p:spTree>
    <p:extLst>
      <p:ext uri="{BB962C8B-B14F-4D97-AF65-F5344CB8AC3E}">
        <p14:creationId xmlns:p14="http://schemas.microsoft.com/office/powerpoint/2010/main" val="19533209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spcAft>
                <a:spcPts val="600"/>
              </a:spcAft>
            </a:pPr>
            <a:r>
              <a:rPr lang="en-US" dirty="0"/>
              <a:t>Source apportionment (SA) is used for transport and sector-based analyses</a:t>
            </a:r>
          </a:p>
          <a:p>
            <a:pPr lvl="1">
              <a:spcAft>
                <a:spcPts val="600"/>
              </a:spcAft>
            </a:pPr>
            <a:r>
              <a:rPr lang="en-US" dirty="0"/>
              <a:t>Evaluate significant contribution by states</a:t>
            </a:r>
          </a:p>
          <a:p>
            <a:pPr lvl="1">
              <a:spcAft>
                <a:spcPts val="600"/>
              </a:spcAft>
            </a:pPr>
            <a:r>
              <a:rPr lang="en-US" dirty="0"/>
              <a:t>Understand which sectors contribute to AQ issues</a:t>
            </a:r>
          </a:p>
          <a:p>
            <a:pPr>
              <a:spcAft>
                <a:spcPts val="600"/>
              </a:spcAft>
            </a:pPr>
            <a:r>
              <a:rPr lang="en-US" dirty="0"/>
              <a:t>Source apportionment requires that all sectors have been tagged and written as </a:t>
            </a:r>
            <a:r>
              <a:rPr lang="en-US" dirty="0" err="1"/>
              <a:t>CAMx</a:t>
            </a:r>
            <a:r>
              <a:rPr lang="en-US" dirty="0"/>
              <a:t> </a:t>
            </a:r>
            <a:r>
              <a:rPr lang="en-US" dirty="0" err="1"/>
              <a:t>ptsr</a:t>
            </a:r>
            <a:r>
              <a:rPr lang="en-US" dirty="0"/>
              <a:t> emissions files</a:t>
            </a:r>
          </a:p>
          <a:p>
            <a:pPr>
              <a:spcAft>
                <a:spcPts val="600"/>
              </a:spcAft>
            </a:pPr>
            <a:r>
              <a:rPr lang="en-US" dirty="0"/>
              <a:t>For most sectors, SMOKE can prepare both SA and non-SA outputs simultaneously</a:t>
            </a:r>
          </a:p>
          <a:p>
            <a:pPr lvl="1">
              <a:spcAft>
                <a:spcPts val="600"/>
              </a:spcAft>
            </a:pPr>
            <a:r>
              <a:rPr lang="en-US" dirty="0"/>
              <a:t>Onroad for SA takes a lot of RAM and we run in shorter time chunks than our typical 7 days</a:t>
            </a:r>
          </a:p>
          <a:p>
            <a:pPr>
              <a:spcAft>
                <a:spcPts val="600"/>
              </a:spcAft>
            </a:pPr>
            <a:r>
              <a:rPr lang="en-US" dirty="0"/>
              <a:t>Scripts are available for source apportionment runs</a:t>
            </a:r>
          </a:p>
          <a:p>
            <a:pPr>
              <a:spcAft>
                <a:spcPts val="600"/>
              </a:spcAft>
            </a:pPr>
            <a:r>
              <a:rPr lang="en-US" dirty="0"/>
              <a:t>A standalone 2-D sea-salt file is read by </a:t>
            </a:r>
            <a:r>
              <a:rPr lang="en-US" dirty="0" err="1"/>
              <a:t>CAMx</a:t>
            </a:r>
            <a:r>
              <a:rPr lang="en-US" dirty="0"/>
              <a:t> (all others are in </a:t>
            </a:r>
            <a:r>
              <a:rPr lang="en-US" dirty="0" err="1"/>
              <a:t>CAMx</a:t>
            </a:r>
            <a:r>
              <a:rPr lang="en-US" dirty="0"/>
              <a:t> </a:t>
            </a:r>
            <a:r>
              <a:rPr lang="en-US" dirty="0" err="1"/>
              <a:t>ptsr</a:t>
            </a:r>
            <a:r>
              <a:rPr lang="en-US" dirty="0"/>
              <a:t> format)</a:t>
            </a:r>
          </a:p>
          <a:p>
            <a:pPr lvl="1"/>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150</a:t>
            </a:fld>
            <a:endParaRPr lang="en-US" dirty="0"/>
          </a:p>
        </p:txBody>
      </p:sp>
      <p:sp>
        <p:nvSpPr>
          <p:cNvPr id="5" name="Title 4"/>
          <p:cNvSpPr>
            <a:spLocks noGrp="1"/>
          </p:cNvSpPr>
          <p:nvPr>
            <p:ph type="title"/>
          </p:nvPr>
        </p:nvSpPr>
        <p:spPr/>
        <p:txBody>
          <a:bodyPr/>
          <a:lstStyle/>
          <a:p>
            <a:r>
              <a:rPr lang="en-US" dirty="0"/>
              <a:t>Source apportionment</a:t>
            </a:r>
          </a:p>
        </p:txBody>
      </p:sp>
    </p:spTree>
    <p:extLst>
      <p:ext uri="{BB962C8B-B14F-4D97-AF65-F5344CB8AC3E}">
        <p14:creationId xmlns:p14="http://schemas.microsoft.com/office/powerpoint/2010/main" val="1260590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262687"/>
            <a:ext cx="523456" cy="365125"/>
          </a:xfrm>
        </p:spPr>
        <p:txBody>
          <a:bodyPr/>
          <a:lstStyle/>
          <a:p>
            <a:fld id="{61C894BD-DCE2-4A96-A9AF-225BBEAC2A40}" type="slidenum">
              <a:rPr lang="en-US" smtClean="0"/>
              <a:pPr/>
              <a:t>151</a:t>
            </a:fld>
            <a:endParaRPr lang="en-US" dirty="0"/>
          </a:p>
        </p:txBody>
      </p:sp>
      <p:sp>
        <p:nvSpPr>
          <p:cNvPr id="5" name="Title 4"/>
          <p:cNvSpPr>
            <a:spLocks noGrp="1"/>
          </p:cNvSpPr>
          <p:nvPr>
            <p:ph type="title"/>
          </p:nvPr>
        </p:nvSpPr>
        <p:spPr/>
        <p:txBody>
          <a:bodyPr>
            <a:normAutofit fontScale="90000"/>
          </a:bodyPr>
          <a:lstStyle/>
          <a:p>
            <a:r>
              <a:rPr lang="en-US" dirty="0"/>
              <a:t>Emissions Modeling Platform </a:t>
            </a:r>
            <a:br>
              <a:rPr lang="en-US" dirty="0"/>
            </a:br>
            <a:r>
              <a:rPr lang="en-US" dirty="0"/>
              <a:t>Data Availability</a:t>
            </a:r>
          </a:p>
        </p:txBody>
      </p:sp>
      <p:sp>
        <p:nvSpPr>
          <p:cNvPr id="2" name="Content Placeholder 1"/>
          <p:cNvSpPr>
            <a:spLocks noGrp="1"/>
          </p:cNvSpPr>
          <p:nvPr>
            <p:ph idx="1"/>
          </p:nvPr>
        </p:nvSpPr>
        <p:spPr>
          <a:xfrm>
            <a:off x="386296" y="1600200"/>
            <a:ext cx="8229600" cy="4525963"/>
          </a:xfrm>
        </p:spPr>
        <p:txBody>
          <a:bodyPr>
            <a:normAutofit fontScale="92500" lnSpcReduction="10000"/>
          </a:bodyPr>
          <a:lstStyle/>
          <a:p>
            <a:r>
              <a:rPr lang="en-US" dirty="0"/>
              <a:t>EPA’s modeling platform data, documentation, scripts available from</a:t>
            </a:r>
          </a:p>
          <a:p>
            <a:pPr lvl="1">
              <a:spcAft>
                <a:spcPts val="600"/>
              </a:spcAft>
            </a:pPr>
            <a:r>
              <a:rPr lang="en-US" dirty="0">
                <a:hlinkClick r:id="rId2"/>
              </a:rPr>
              <a:t>https://www.epa.gov/air-emissions-modeling</a:t>
            </a:r>
            <a:r>
              <a:rPr lang="en-US" dirty="0"/>
              <a:t> </a:t>
            </a:r>
          </a:p>
          <a:p>
            <a:pPr lvl="1"/>
            <a:r>
              <a:rPr lang="en-US" dirty="0"/>
              <a:t>Version 6 platforms include:</a:t>
            </a:r>
          </a:p>
          <a:p>
            <a:pPr lvl="2">
              <a:spcAft>
                <a:spcPts val="600"/>
              </a:spcAft>
            </a:pPr>
            <a:r>
              <a:rPr lang="en-US" u="sng" dirty="0"/>
              <a:t>2011v6.3</a:t>
            </a:r>
            <a:r>
              <a:rPr lang="en-US" dirty="0"/>
              <a:t>: January 2017 NODA (2011el/2023el), </a:t>
            </a:r>
            <a:br>
              <a:rPr lang="en-US" dirty="0"/>
            </a:br>
            <a:r>
              <a:rPr lang="en-US" dirty="0"/>
              <a:t>Final Cross-State Air Pollution Rule (CSAPR) Update  (2011ek/2017ek), hemispheric case</a:t>
            </a:r>
          </a:p>
          <a:p>
            <a:pPr lvl="1">
              <a:spcAft>
                <a:spcPts val="600"/>
              </a:spcAft>
            </a:pPr>
            <a:r>
              <a:rPr lang="en-US" dirty="0"/>
              <a:t>Version 7.0 platform for NATA based on 2014NEIv1</a:t>
            </a:r>
          </a:p>
          <a:p>
            <a:pPr lvl="1">
              <a:spcAft>
                <a:spcPts val="600"/>
              </a:spcAft>
            </a:pPr>
            <a:r>
              <a:rPr lang="en-US" dirty="0"/>
              <a:t>2016 alpha platform with compatible 2014 and 2015</a:t>
            </a:r>
          </a:p>
          <a:p>
            <a:pPr lvl="1">
              <a:spcAft>
                <a:spcPts val="600"/>
              </a:spcAft>
            </a:pPr>
            <a:r>
              <a:rPr lang="en-US" dirty="0"/>
              <a:t>Spatial surrogates available for 4km, 12km, 36km</a:t>
            </a:r>
          </a:p>
          <a:p>
            <a:pPr lvl="1">
              <a:spcAft>
                <a:spcPts val="600"/>
              </a:spcAft>
            </a:pPr>
            <a:r>
              <a:rPr lang="en-US" dirty="0"/>
              <a:t>Speciation data for CB05, CB6, SAPRC07TB</a:t>
            </a:r>
          </a:p>
          <a:p>
            <a:pPr lvl="1">
              <a:spcAft>
                <a:spcPts val="600"/>
              </a:spcAft>
            </a:pPr>
            <a:r>
              <a:rPr lang="en-US" dirty="0"/>
              <a:t>Temporal profiles for all sectors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Tree>
    <p:extLst>
      <p:ext uri="{BB962C8B-B14F-4D97-AF65-F5344CB8AC3E}">
        <p14:creationId xmlns:p14="http://schemas.microsoft.com/office/powerpoint/2010/main" val="18309303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ee of FTP site organization shows the various platforms" title="Tree of FTP site organization">
            <a:extLst>
              <a:ext uri="{FF2B5EF4-FFF2-40B4-BE49-F238E27FC236}">
                <a16:creationId xmlns:a16="http://schemas.microsoft.com/office/drawing/2014/main" id="{3D0AD789-F379-4D5B-84B6-F1F87C6F95C5}"/>
              </a:ext>
            </a:extLst>
          </p:cNvPr>
          <p:cNvPicPr>
            <a:picLocks noGrp="1" noChangeAspect="1"/>
          </p:cNvPicPr>
          <p:nvPr>
            <p:ph idx="1"/>
          </p:nvPr>
        </p:nvPicPr>
        <p:blipFill>
          <a:blip r:embed="rId3"/>
          <a:stretch>
            <a:fillRect/>
          </a:stretch>
        </p:blipFill>
        <p:spPr>
          <a:xfrm>
            <a:off x="5511349" y="1266278"/>
            <a:ext cx="3124200" cy="5138871"/>
          </a:xfrm>
          <a:prstGeom prst="rect">
            <a:avLst/>
          </a:prstGeom>
        </p:spPr>
      </p:pic>
      <p:sp>
        <p:nvSpPr>
          <p:cNvPr id="3" name="Footer Placeholder 2">
            <a:extLst>
              <a:ext uri="{FF2B5EF4-FFF2-40B4-BE49-F238E27FC236}">
                <a16:creationId xmlns:a16="http://schemas.microsoft.com/office/drawing/2014/main" id="{C3D803FD-8C1D-465F-8F6D-27CBEF6E915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B133DCFD-56CD-405B-B0F3-EB4E6E456C41}"/>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152</a:t>
            </a:fld>
            <a:endParaRPr lang="en-US" dirty="0"/>
          </a:p>
        </p:txBody>
      </p:sp>
      <p:sp>
        <p:nvSpPr>
          <p:cNvPr id="5" name="Title 4">
            <a:extLst>
              <a:ext uri="{FF2B5EF4-FFF2-40B4-BE49-F238E27FC236}">
                <a16:creationId xmlns:a16="http://schemas.microsoft.com/office/drawing/2014/main" id="{90358512-9F54-4BE6-B26E-B77226A688AB}"/>
              </a:ext>
            </a:extLst>
          </p:cNvPr>
          <p:cNvSpPr>
            <a:spLocks noGrp="1"/>
          </p:cNvSpPr>
          <p:nvPr>
            <p:ph type="title"/>
          </p:nvPr>
        </p:nvSpPr>
        <p:spPr/>
        <p:txBody>
          <a:bodyPr/>
          <a:lstStyle/>
          <a:p>
            <a:r>
              <a:rPr lang="en-US" dirty="0"/>
              <a:t>Emissions Modeling FTP site</a:t>
            </a:r>
          </a:p>
        </p:txBody>
      </p:sp>
      <p:sp>
        <p:nvSpPr>
          <p:cNvPr id="7" name="TextBox 6">
            <a:extLst>
              <a:ext uri="{FF2B5EF4-FFF2-40B4-BE49-F238E27FC236}">
                <a16:creationId xmlns:a16="http://schemas.microsoft.com/office/drawing/2014/main" id="{E13091EB-4C47-480C-9410-8F729DB9D3EE}"/>
              </a:ext>
            </a:extLst>
          </p:cNvPr>
          <p:cNvSpPr txBox="1"/>
          <p:nvPr/>
        </p:nvSpPr>
        <p:spPr>
          <a:xfrm>
            <a:off x="143254" y="1972400"/>
            <a:ext cx="5368095" cy="1938992"/>
          </a:xfrm>
          <a:prstGeom prst="rect">
            <a:avLst/>
          </a:prstGeom>
          <a:noFill/>
        </p:spPr>
        <p:txBody>
          <a:bodyPr wrap="square" rtlCol="0">
            <a:spAutoFit/>
          </a:bodyPr>
          <a:lstStyle/>
          <a:p>
            <a:r>
              <a:rPr lang="en-US" sz="2400" dirty="0"/>
              <a:t>Several versions of the 2011 </a:t>
            </a:r>
            <a:br>
              <a:rPr lang="en-US" sz="2400" dirty="0"/>
            </a:br>
            <a:r>
              <a:rPr lang="en-US" sz="2400" dirty="0"/>
              <a:t>platform plus versions of 2014,2015, and 2016 are available on the FTP site:</a:t>
            </a:r>
          </a:p>
          <a:p>
            <a:r>
              <a:rPr lang="en-US" sz="2400" dirty="0">
                <a:hlinkClick r:id="rId4"/>
              </a:rPr>
              <a:t>ftp://newftp.epa.gov/air/emismod</a:t>
            </a:r>
            <a:r>
              <a:rPr lang="en-US" sz="2400" dirty="0"/>
              <a:t> </a:t>
            </a:r>
          </a:p>
        </p:txBody>
      </p:sp>
    </p:spTree>
    <p:extLst>
      <p:ext uri="{BB962C8B-B14F-4D97-AF65-F5344CB8AC3E}">
        <p14:creationId xmlns:p14="http://schemas.microsoft.com/office/powerpoint/2010/main" val="10953079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25EFE9-1DFD-4741-9F41-50675163DE12}"/>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A7B14F65-C12F-4C85-9FBE-7A7371A976C0}"/>
              </a:ext>
            </a:extLst>
          </p:cNvPr>
          <p:cNvSpPr>
            <a:spLocks noGrp="1"/>
          </p:cNvSpPr>
          <p:nvPr>
            <p:ph type="sldNum" sz="quarter" idx="12"/>
          </p:nvPr>
        </p:nvSpPr>
        <p:spPr>
          <a:xfrm>
            <a:off x="8486310" y="6407944"/>
            <a:ext cx="526722" cy="365125"/>
          </a:xfrm>
        </p:spPr>
        <p:txBody>
          <a:bodyPr/>
          <a:lstStyle/>
          <a:p>
            <a:fld id="{61C894BD-DCE2-4A96-A9AF-225BBEAC2A40}" type="slidenum">
              <a:rPr lang="en-US" smtClean="0"/>
              <a:pPr/>
              <a:t>153</a:t>
            </a:fld>
            <a:endParaRPr lang="en-US"/>
          </a:p>
        </p:txBody>
      </p:sp>
      <p:sp>
        <p:nvSpPr>
          <p:cNvPr id="5" name="Title 4">
            <a:extLst>
              <a:ext uri="{FF2B5EF4-FFF2-40B4-BE49-F238E27FC236}">
                <a16:creationId xmlns:a16="http://schemas.microsoft.com/office/drawing/2014/main" id="{667E9ED1-88FE-4171-AA4C-C7CB00766D1D}"/>
              </a:ext>
            </a:extLst>
          </p:cNvPr>
          <p:cNvSpPr>
            <a:spLocks noGrp="1"/>
          </p:cNvSpPr>
          <p:nvPr>
            <p:ph type="title"/>
          </p:nvPr>
        </p:nvSpPr>
        <p:spPr>
          <a:xfrm>
            <a:off x="414719" y="152400"/>
            <a:ext cx="8229600" cy="1143000"/>
          </a:xfrm>
        </p:spPr>
        <p:txBody>
          <a:bodyPr>
            <a:normAutofit fontScale="90000"/>
          </a:bodyPr>
          <a:lstStyle/>
          <a:p>
            <a:r>
              <a:rPr lang="en-US" dirty="0"/>
              <a:t>2016 Beta Emissions and </a:t>
            </a:r>
            <a:br>
              <a:rPr lang="en-US" dirty="0"/>
            </a:br>
            <a:r>
              <a:rPr lang="en-US" dirty="0"/>
              <a:t>Summary Reports on EPA FTP site</a:t>
            </a:r>
          </a:p>
        </p:txBody>
      </p:sp>
      <p:pic>
        <p:nvPicPr>
          <p:cNvPr id="11" name="Picture 10">
            <a:extLst>
              <a:ext uri="{FF2B5EF4-FFF2-40B4-BE49-F238E27FC236}">
                <a16:creationId xmlns:a16="http://schemas.microsoft.com/office/drawing/2014/main" id="{A9F5E743-72C1-4865-AFDB-0EEA17447F07}"/>
              </a:ext>
            </a:extLst>
          </p:cNvPr>
          <p:cNvPicPr>
            <a:picLocks noChangeAspect="1"/>
          </p:cNvPicPr>
          <p:nvPr/>
        </p:nvPicPr>
        <p:blipFill>
          <a:blip r:embed="rId3"/>
          <a:stretch>
            <a:fillRect/>
          </a:stretch>
        </p:blipFill>
        <p:spPr>
          <a:xfrm>
            <a:off x="161925" y="1298532"/>
            <a:ext cx="4867275" cy="2057400"/>
          </a:xfrm>
          <a:prstGeom prst="rect">
            <a:avLst/>
          </a:prstGeom>
        </p:spPr>
      </p:pic>
      <p:pic>
        <p:nvPicPr>
          <p:cNvPr id="12" name="Picture 11">
            <a:extLst>
              <a:ext uri="{FF2B5EF4-FFF2-40B4-BE49-F238E27FC236}">
                <a16:creationId xmlns:a16="http://schemas.microsoft.com/office/drawing/2014/main" id="{802379E5-A358-4AD6-B2C0-F36311611BE1}"/>
              </a:ext>
            </a:extLst>
          </p:cNvPr>
          <p:cNvPicPr>
            <a:picLocks noChangeAspect="1"/>
          </p:cNvPicPr>
          <p:nvPr/>
        </p:nvPicPr>
        <p:blipFill rotWithShape="1">
          <a:blip r:embed="rId4"/>
          <a:srcRect r="5882" b="20144"/>
          <a:stretch/>
        </p:blipFill>
        <p:spPr>
          <a:xfrm>
            <a:off x="3048000" y="2327232"/>
            <a:ext cx="6096000" cy="3658644"/>
          </a:xfrm>
          <a:prstGeom prst="rect">
            <a:avLst/>
          </a:prstGeom>
        </p:spPr>
      </p:pic>
      <p:sp>
        <p:nvSpPr>
          <p:cNvPr id="2" name="TextBox 1">
            <a:extLst>
              <a:ext uri="{FF2B5EF4-FFF2-40B4-BE49-F238E27FC236}">
                <a16:creationId xmlns:a16="http://schemas.microsoft.com/office/drawing/2014/main" id="{CDEAFE22-105D-4022-960F-F9FC00902D1D}"/>
              </a:ext>
            </a:extLst>
          </p:cNvPr>
          <p:cNvSpPr txBox="1"/>
          <p:nvPr/>
        </p:nvSpPr>
        <p:spPr>
          <a:xfrm>
            <a:off x="414719" y="5189580"/>
            <a:ext cx="7689926" cy="1200329"/>
          </a:xfrm>
          <a:prstGeom prst="rect">
            <a:avLst/>
          </a:prstGeom>
          <a:noFill/>
        </p:spPr>
        <p:txBody>
          <a:bodyPr wrap="none" rtlCol="0">
            <a:spAutoFit/>
          </a:bodyPr>
          <a:lstStyle/>
          <a:p>
            <a:r>
              <a:rPr lang="en-US" dirty="0"/>
              <a:t>Additional information</a:t>
            </a:r>
          </a:p>
          <a:p>
            <a:r>
              <a:rPr lang="en-US" dirty="0"/>
              <a:t>is available on the</a:t>
            </a:r>
            <a:br>
              <a:rPr lang="en-US" dirty="0"/>
            </a:br>
            <a:r>
              <a:rPr lang="en-US" dirty="0"/>
              <a:t>2016 beta Wiki page:</a:t>
            </a:r>
          </a:p>
          <a:p>
            <a:r>
              <a:rPr lang="en-US" dirty="0"/>
              <a:t>                           </a:t>
            </a:r>
            <a:r>
              <a:rPr lang="en-US" dirty="0">
                <a:hlinkClick r:id="rId5"/>
              </a:rPr>
              <a:t>http://views.cira.colostate.edu/wiki/wiki/10197</a:t>
            </a:r>
            <a:r>
              <a:rPr lang="en-US" dirty="0"/>
              <a:t> </a:t>
            </a:r>
          </a:p>
        </p:txBody>
      </p:sp>
    </p:spTree>
    <p:extLst>
      <p:ext uri="{BB962C8B-B14F-4D97-AF65-F5344CB8AC3E}">
        <p14:creationId xmlns:p14="http://schemas.microsoft.com/office/powerpoint/2010/main" val="15549548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Any final questions on the base year part of the training?</a:t>
            </a:r>
          </a:p>
          <a:p>
            <a:endParaRPr lang="en-US" dirty="0"/>
          </a:p>
          <a:p>
            <a:endParaRPr lang="en-US" dirty="0"/>
          </a:p>
          <a:p>
            <a:endParaRPr lang="en-US" dirty="0"/>
          </a:p>
          <a:p>
            <a:endParaRPr lang="en-US" dirty="0"/>
          </a:p>
          <a:p>
            <a:endParaRPr lang="en-US" dirty="0"/>
          </a:p>
          <a:p>
            <a:r>
              <a:rPr lang="en-US" dirty="0"/>
              <a:t>Contacts: </a:t>
            </a:r>
            <a:r>
              <a:rPr lang="en-US" dirty="0">
                <a:hlinkClick r:id="rId3"/>
              </a:rPr>
              <a:t>eyth.alison@epa.gov</a:t>
            </a:r>
            <a:r>
              <a:rPr lang="en-US" dirty="0"/>
              <a:t>, </a:t>
            </a:r>
            <a:r>
              <a:rPr lang="en-US" dirty="0">
                <a:hlinkClick r:id="rId4"/>
              </a:rPr>
              <a:t>farkas.caroline@epa.gov</a:t>
            </a:r>
            <a:r>
              <a:rPr lang="en-US" dirty="0"/>
              <a:t>, </a:t>
            </a:r>
            <a:r>
              <a:rPr lang="en-US" dirty="0">
                <a:hlinkClick r:id="rId5"/>
              </a:rPr>
              <a:t>Vukovich.jeffrey@epa.gov</a:t>
            </a: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154</a:t>
            </a:fld>
            <a:endParaRPr lang="en-US" dirty="0"/>
          </a:p>
        </p:txBody>
      </p:sp>
      <p:sp>
        <p:nvSpPr>
          <p:cNvPr id="5" name="Title 4"/>
          <p:cNvSpPr>
            <a:spLocks noGrp="1"/>
          </p:cNvSpPr>
          <p:nvPr>
            <p:ph type="title"/>
          </p:nvPr>
        </p:nvSpPr>
        <p:spPr/>
        <p:txBody>
          <a:bodyPr/>
          <a:lstStyle/>
          <a:p>
            <a:r>
              <a:rPr lang="en-US" dirty="0"/>
              <a:t>Final Questions before lunch?</a:t>
            </a:r>
          </a:p>
        </p:txBody>
      </p:sp>
      <p:pic>
        <p:nvPicPr>
          <p:cNvPr id="6" name="Picture 5" descr="books with question mark cartoon" title="books with question mark cartoon">
            <a:extLst>
              <a:ext uri="{FF2B5EF4-FFF2-40B4-BE49-F238E27FC236}">
                <a16:creationId xmlns:a16="http://schemas.microsoft.com/office/drawing/2014/main" id="{480E8A80-D576-45A6-AE51-8372F4966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916" y="2057400"/>
            <a:ext cx="2971800" cy="2638711"/>
          </a:xfrm>
          <a:prstGeom prst="rect">
            <a:avLst/>
          </a:prstGeom>
        </p:spPr>
      </p:pic>
    </p:spTree>
    <p:extLst>
      <p:ext uri="{BB962C8B-B14F-4D97-AF65-F5344CB8AC3E}">
        <p14:creationId xmlns:p14="http://schemas.microsoft.com/office/powerpoint/2010/main" val="109654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156" y="1371600"/>
            <a:ext cx="8520631" cy="4800600"/>
          </a:xfrm>
        </p:spPr>
        <p:txBody>
          <a:bodyPr>
            <a:normAutofit fontScale="92500"/>
          </a:bodyPr>
          <a:lstStyle/>
          <a:p>
            <a:r>
              <a:rPr lang="en-US" sz="2600" dirty="0"/>
              <a:t>Several versions of 2016 platform were planned</a:t>
            </a:r>
          </a:p>
          <a:p>
            <a:pPr lvl="1">
              <a:lnSpc>
                <a:spcPct val="90000"/>
              </a:lnSpc>
              <a:spcBef>
                <a:spcPts val="1200"/>
              </a:spcBef>
              <a:spcAft>
                <a:spcPts val="600"/>
              </a:spcAft>
              <a:buSzPts val="1954"/>
            </a:pPr>
            <a:r>
              <a:rPr lang="en-US" sz="2200" b="1" u="sng" dirty="0"/>
              <a:t>Alpha</a:t>
            </a:r>
            <a:r>
              <a:rPr lang="en-US" sz="2200" dirty="0"/>
              <a:t>: </a:t>
            </a:r>
            <a:r>
              <a:rPr lang="en-US" sz="2200" i="1" dirty="0">
                <a:solidFill>
                  <a:schemeClr val="dk1"/>
                </a:solidFill>
                <a:ea typeface="Rambla"/>
                <a:cs typeface="Rambla"/>
                <a:sym typeface="Rambla"/>
              </a:rPr>
              <a:t>preliminary</a:t>
            </a:r>
            <a:r>
              <a:rPr lang="en-US" sz="2200" dirty="0">
                <a:solidFill>
                  <a:schemeClr val="dk1"/>
                </a:solidFill>
                <a:ea typeface="Rambla"/>
                <a:cs typeface="Rambla"/>
                <a:sym typeface="Rambla"/>
              </a:rPr>
              <a:t> version based on 2014NEIv2 for some and 2016 for other key sectors (released Spring, 2018)</a:t>
            </a:r>
          </a:p>
          <a:p>
            <a:pPr lvl="2">
              <a:lnSpc>
                <a:spcPct val="90000"/>
              </a:lnSpc>
              <a:spcBef>
                <a:spcPts val="400"/>
              </a:spcBef>
              <a:spcAft>
                <a:spcPts val="300"/>
              </a:spcAft>
              <a:buSzPts val="1954"/>
            </a:pPr>
            <a:r>
              <a:rPr lang="en-US" sz="2000" dirty="0">
                <a:solidFill>
                  <a:schemeClr val="dk1"/>
                </a:solidFill>
                <a:ea typeface="Rambla"/>
                <a:cs typeface="Rambla"/>
                <a:sym typeface="Rambla"/>
              </a:rPr>
              <a:t>For initial testing of 2016 model runs</a:t>
            </a:r>
          </a:p>
          <a:p>
            <a:pPr lvl="1">
              <a:spcBef>
                <a:spcPts val="1200"/>
              </a:spcBef>
              <a:spcAft>
                <a:spcPts val="300"/>
              </a:spcAft>
            </a:pPr>
            <a:r>
              <a:rPr lang="en-US" sz="2200" b="1" u="sng" dirty="0"/>
              <a:t>Beta</a:t>
            </a:r>
            <a:r>
              <a:rPr lang="en-US" sz="2200" dirty="0"/>
              <a:t>: </a:t>
            </a:r>
            <a:r>
              <a:rPr lang="en-US" sz="2200" i="1" dirty="0">
                <a:solidFill>
                  <a:schemeClr val="dk1"/>
                </a:solidFill>
                <a:ea typeface="Rambla"/>
                <a:cs typeface="Rambla"/>
                <a:sym typeface="Rambla"/>
              </a:rPr>
              <a:t>improved </a:t>
            </a:r>
            <a:r>
              <a:rPr lang="en-US" sz="2200" i="1" dirty="0"/>
              <a:t>and/or new </a:t>
            </a:r>
            <a:r>
              <a:rPr lang="en-US" sz="2200" dirty="0">
                <a:solidFill>
                  <a:schemeClr val="dk1"/>
                </a:solidFill>
                <a:ea typeface="Rambla"/>
                <a:cs typeface="Rambla"/>
                <a:sym typeface="Rambla"/>
              </a:rPr>
              <a:t> version of 2016 emissions for all sectors (March 2019) </a:t>
            </a:r>
            <a:r>
              <a:rPr lang="en-US" sz="2200" b="1" dirty="0">
                <a:solidFill>
                  <a:schemeClr val="dk1"/>
                </a:solidFill>
                <a:ea typeface="Rambla"/>
                <a:cs typeface="Rambla"/>
                <a:sym typeface="Rambla"/>
              </a:rPr>
              <a:t>including inputs from states</a:t>
            </a:r>
          </a:p>
          <a:p>
            <a:pPr lvl="2">
              <a:spcBef>
                <a:spcPts val="600"/>
              </a:spcBef>
              <a:spcAft>
                <a:spcPts val="300"/>
              </a:spcAft>
            </a:pPr>
            <a:r>
              <a:rPr lang="en-US" sz="2000" dirty="0">
                <a:solidFill>
                  <a:schemeClr val="dk1"/>
                </a:solidFill>
                <a:ea typeface="Rambla"/>
                <a:cs typeface="Rambla"/>
                <a:sym typeface="Rambla"/>
              </a:rPr>
              <a:t>Preliminary projected emissions for 2023 and 2028 (April)</a:t>
            </a:r>
          </a:p>
          <a:p>
            <a:pPr lvl="2">
              <a:spcBef>
                <a:spcPts val="600"/>
              </a:spcBef>
              <a:spcAft>
                <a:spcPts val="300"/>
              </a:spcAft>
            </a:pPr>
            <a:r>
              <a:rPr lang="en-US" sz="2000" dirty="0"/>
              <a:t>See </a:t>
            </a:r>
            <a:r>
              <a:rPr lang="en-US" sz="2000" dirty="0">
                <a:hlinkClick r:id="rId2"/>
              </a:rPr>
              <a:t>http://views.cira.colostate.edu/wiki/wiki/10197</a:t>
            </a:r>
            <a:r>
              <a:rPr lang="en-US" sz="2000" dirty="0"/>
              <a:t> </a:t>
            </a:r>
          </a:p>
          <a:p>
            <a:pPr lvl="1">
              <a:spcBef>
                <a:spcPts val="1200"/>
              </a:spcBef>
              <a:spcAft>
                <a:spcPts val="300"/>
              </a:spcAft>
            </a:pPr>
            <a:r>
              <a:rPr lang="en-US" sz="2200" b="1" u="sng" dirty="0"/>
              <a:t>V1.0</a:t>
            </a:r>
            <a:r>
              <a:rPr lang="en-US" sz="2200" dirty="0"/>
              <a:t>: </a:t>
            </a:r>
            <a:r>
              <a:rPr lang="en-US" sz="2200" i="1" dirty="0"/>
              <a:t>fully updated </a:t>
            </a:r>
            <a:r>
              <a:rPr lang="en-US" sz="2200" dirty="0"/>
              <a:t>2016 emissions and complete projected emissions for 2023 and 2028 (late Summer 2019)</a:t>
            </a:r>
          </a:p>
          <a:p>
            <a:pPr lvl="2">
              <a:spcBef>
                <a:spcPts val="600"/>
              </a:spcBef>
              <a:spcAft>
                <a:spcPts val="300"/>
              </a:spcAft>
            </a:pPr>
            <a:r>
              <a:rPr lang="en-US" dirty="0"/>
              <a:t>Can use some data available due to 2017 NEI</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16</a:t>
            </a:fld>
            <a:endParaRPr lang="en-US"/>
          </a:p>
        </p:txBody>
      </p:sp>
      <p:sp>
        <p:nvSpPr>
          <p:cNvPr id="5" name="Title 4"/>
          <p:cNvSpPr>
            <a:spLocks noGrp="1"/>
          </p:cNvSpPr>
          <p:nvPr>
            <p:ph type="title"/>
          </p:nvPr>
        </p:nvSpPr>
        <p:spPr>
          <a:xfrm>
            <a:off x="417672" y="140407"/>
            <a:ext cx="8229600" cy="1143000"/>
          </a:xfrm>
        </p:spPr>
        <p:txBody>
          <a:bodyPr/>
          <a:lstStyle/>
          <a:p>
            <a:r>
              <a:rPr lang="en-US" dirty="0"/>
              <a:t>2016 Platform Schedule</a:t>
            </a:r>
          </a:p>
        </p:txBody>
      </p:sp>
    </p:spTree>
    <p:extLst>
      <p:ext uri="{BB962C8B-B14F-4D97-AF65-F5344CB8AC3E}">
        <p14:creationId xmlns:p14="http://schemas.microsoft.com/office/powerpoint/2010/main" val="374811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8" name="Content Placeholder 2">
            <a:extLst>
              <a:ext uri="{FF2B5EF4-FFF2-40B4-BE49-F238E27FC236}">
                <a16:creationId xmlns:a16="http://schemas.microsoft.com/office/drawing/2014/main" id="{1069EC92-8DB9-4166-810F-AB1F576CF2CF}"/>
              </a:ext>
            </a:extLst>
          </p:cNvPr>
          <p:cNvSpPr>
            <a:spLocks noGrp="1"/>
          </p:cNvSpPr>
          <p:nvPr>
            <p:ph idx="1"/>
          </p:nvPr>
        </p:nvSpPr>
        <p:spPr>
          <a:xfrm>
            <a:off x="457200" y="1481328"/>
            <a:ext cx="8229600" cy="4767072"/>
          </a:xfrm>
        </p:spPr>
        <p:txBody>
          <a:bodyPr>
            <a:noAutofit/>
          </a:bodyPr>
          <a:lstStyle/>
          <a:p>
            <a:r>
              <a:rPr lang="en-US" sz="2400" dirty="0"/>
              <a:t>2011v6.3 platform is based on updated 2011NEIv2</a:t>
            </a:r>
          </a:p>
          <a:p>
            <a:endParaRPr lang="en-US" sz="800" dirty="0"/>
          </a:p>
          <a:p>
            <a:pPr marL="109728" indent="0" algn="ctr">
              <a:buNone/>
            </a:pPr>
            <a:r>
              <a:rPr lang="en-US" sz="4800" dirty="0"/>
              <a:t>2011v6.3</a:t>
            </a:r>
          </a:p>
          <a:p>
            <a:pPr marL="393192" lvl="1" indent="0">
              <a:buNone/>
            </a:pPr>
            <a:endParaRPr lang="en-US" dirty="0"/>
          </a:p>
          <a:p>
            <a:pPr lvl="1"/>
            <a:endParaRPr lang="en-US" dirty="0"/>
          </a:p>
          <a:p>
            <a:pPr marL="393192" lvl="1" indent="0">
              <a:buNone/>
            </a:pPr>
            <a:endParaRPr lang="en-US" sz="1200" dirty="0"/>
          </a:p>
          <a:p>
            <a:pPr marL="393192" lvl="1" indent="0">
              <a:buNone/>
            </a:pPr>
            <a:endParaRPr lang="en-US" sz="1200" dirty="0"/>
          </a:p>
          <a:p>
            <a:pPr marL="393192" lvl="1" indent="0">
              <a:buNone/>
            </a:pPr>
            <a:endParaRPr lang="en-US" sz="600" dirty="0"/>
          </a:p>
          <a:p>
            <a:pPr lvl="1"/>
            <a:r>
              <a:rPr lang="en-US" sz="2000" dirty="0"/>
              <a:t>Emission modeling platforms have base years and can have future years that go with them  (e.g., 2023, 2028)</a:t>
            </a:r>
          </a:p>
          <a:p>
            <a:r>
              <a:rPr lang="en-US" sz="2000" dirty="0"/>
              <a:t>2014v7.1 was the 2014 NATA modeling platform based on 2014NEIv2</a:t>
            </a:r>
          </a:p>
          <a:p>
            <a:r>
              <a:rPr lang="en-US" sz="2000" dirty="0"/>
              <a:t>2016 Platform is currently under development and uses another nomenclature: alpha=7.1, beta=7.2, v1.0=7.3)</a:t>
            </a:r>
          </a:p>
        </p:txBody>
      </p:sp>
      <p:sp>
        <p:nvSpPr>
          <p:cNvPr id="9" name="Rectangle 8" descr="A box around the 2011 part of 2011v6.3. This is the base year of the platform." title="year of platform">
            <a:extLst>
              <a:ext uri="{FF2B5EF4-FFF2-40B4-BE49-F238E27FC236}">
                <a16:creationId xmlns:a16="http://schemas.microsoft.com/office/drawing/2014/main" id="{F0DB6D69-B343-4CEE-90CA-713E3B8E8A99}"/>
              </a:ext>
            </a:extLst>
          </p:cNvPr>
          <p:cNvSpPr/>
          <p:nvPr/>
        </p:nvSpPr>
        <p:spPr>
          <a:xfrm>
            <a:off x="3200400" y="2111066"/>
            <a:ext cx="1481410" cy="632134"/>
          </a:xfrm>
          <a:prstGeom prst="rect">
            <a:avLst/>
          </a:prstGeom>
          <a:noFill/>
          <a:ln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a box around the major version of the platform - in this caes the 6 in 2011v6.3" title="a box around the major version of the platform">
            <a:extLst>
              <a:ext uri="{FF2B5EF4-FFF2-40B4-BE49-F238E27FC236}">
                <a16:creationId xmlns:a16="http://schemas.microsoft.com/office/drawing/2014/main" id="{FEDF2B9F-6785-47D2-AB29-BD753140D300}"/>
              </a:ext>
            </a:extLst>
          </p:cNvPr>
          <p:cNvSpPr/>
          <p:nvPr/>
        </p:nvSpPr>
        <p:spPr>
          <a:xfrm>
            <a:off x="5065776" y="2111066"/>
            <a:ext cx="411480" cy="632134"/>
          </a:xfrm>
          <a:prstGeom prst="rect">
            <a:avLst/>
          </a:prstGeom>
          <a:noFill/>
          <a:ln cmpd="sng">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The minor version of the platform - in this case the 3 in 2011v6.3" title="box around minor version of platform">
            <a:extLst>
              <a:ext uri="{FF2B5EF4-FFF2-40B4-BE49-F238E27FC236}">
                <a16:creationId xmlns:a16="http://schemas.microsoft.com/office/drawing/2014/main" id="{A143A9CE-33BE-4EEC-8B88-D7A09BA22383}"/>
              </a:ext>
            </a:extLst>
          </p:cNvPr>
          <p:cNvSpPr/>
          <p:nvPr/>
        </p:nvSpPr>
        <p:spPr>
          <a:xfrm>
            <a:off x="5638800" y="2110201"/>
            <a:ext cx="392038" cy="632999"/>
          </a:xfrm>
          <a:prstGeom prst="rect">
            <a:avLst/>
          </a:prstGeom>
          <a:no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A5A09B-DAB1-4CEC-A20D-34FB211CDEE6}"/>
              </a:ext>
            </a:extLst>
          </p:cNvPr>
          <p:cNvSpPr txBox="1"/>
          <p:nvPr/>
        </p:nvSpPr>
        <p:spPr>
          <a:xfrm>
            <a:off x="1219200" y="3254117"/>
            <a:ext cx="1924334" cy="646331"/>
          </a:xfrm>
          <a:prstGeom prst="rect">
            <a:avLst/>
          </a:prstGeom>
          <a:noFill/>
        </p:spPr>
        <p:txBody>
          <a:bodyPr wrap="square" rtlCol="0">
            <a:spAutoFit/>
          </a:bodyPr>
          <a:lstStyle/>
          <a:p>
            <a:pPr algn="ctr"/>
            <a:r>
              <a:rPr lang="en-US" dirty="0">
                <a:solidFill>
                  <a:schemeClr val="tx2"/>
                </a:solidFill>
              </a:rPr>
              <a:t>Base year being modeled</a:t>
            </a:r>
          </a:p>
        </p:txBody>
      </p:sp>
      <p:sp>
        <p:nvSpPr>
          <p:cNvPr id="13" name="TextBox 12">
            <a:extLst>
              <a:ext uri="{FF2B5EF4-FFF2-40B4-BE49-F238E27FC236}">
                <a16:creationId xmlns:a16="http://schemas.microsoft.com/office/drawing/2014/main" id="{4A2DFF3F-F6FA-4754-A17A-C5683CB436B4}"/>
              </a:ext>
            </a:extLst>
          </p:cNvPr>
          <p:cNvSpPr txBox="1"/>
          <p:nvPr/>
        </p:nvSpPr>
        <p:spPr>
          <a:xfrm>
            <a:off x="3628657" y="3211475"/>
            <a:ext cx="2370427" cy="923330"/>
          </a:xfrm>
          <a:prstGeom prst="rect">
            <a:avLst/>
          </a:prstGeom>
          <a:noFill/>
        </p:spPr>
        <p:txBody>
          <a:bodyPr wrap="square" rtlCol="0">
            <a:spAutoFit/>
          </a:bodyPr>
          <a:lstStyle/>
          <a:p>
            <a:pPr algn="ctr"/>
            <a:r>
              <a:rPr lang="en-US" dirty="0">
                <a:solidFill>
                  <a:schemeClr val="accent3">
                    <a:lumMod val="50000"/>
                  </a:schemeClr>
                </a:solidFill>
              </a:rPr>
              <a:t>Specific NEI year (e.g., 6 </a:t>
            </a:r>
            <a:r>
              <a:rPr lang="en-US">
                <a:solidFill>
                  <a:schemeClr val="accent3">
                    <a:lumMod val="50000"/>
                  </a:schemeClr>
                </a:solidFill>
              </a:rPr>
              <a:t>means 2011 </a:t>
            </a:r>
            <a:r>
              <a:rPr lang="en-US" dirty="0">
                <a:solidFill>
                  <a:schemeClr val="accent3">
                    <a:lumMod val="50000"/>
                  </a:schemeClr>
                </a:solidFill>
              </a:rPr>
              <a:t>NEI was used)</a:t>
            </a:r>
          </a:p>
        </p:txBody>
      </p:sp>
      <p:sp>
        <p:nvSpPr>
          <p:cNvPr id="14" name="TextBox 13">
            <a:extLst>
              <a:ext uri="{FF2B5EF4-FFF2-40B4-BE49-F238E27FC236}">
                <a16:creationId xmlns:a16="http://schemas.microsoft.com/office/drawing/2014/main" id="{B2FE0703-38BA-44AD-B5D7-902E87BB22A2}"/>
              </a:ext>
            </a:extLst>
          </p:cNvPr>
          <p:cNvSpPr txBox="1"/>
          <p:nvPr/>
        </p:nvSpPr>
        <p:spPr>
          <a:xfrm>
            <a:off x="6067323" y="3200400"/>
            <a:ext cx="2482767" cy="923330"/>
          </a:xfrm>
          <a:prstGeom prst="rect">
            <a:avLst/>
          </a:prstGeom>
          <a:noFill/>
        </p:spPr>
        <p:txBody>
          <a:bodyPr wrap="square" rtlCol="0">
            <a:spAutoFit/>
          </a:bodyPr>
          <a:lstStyle/>
          <a:p>
            <a:pPr algn="ctr"/>
            <a:r>
              <a:rPr lang="en-US" dirty="0">
                <a:solidFill>
                  <a:schemeClr val="accent6">
                    <a:lumMod val="75000"/>
                  </a:schemeClr>
                </a:solidFill>
              </a:rPr>
              <a:t>Iteration of platform </a:t>
            </a:r>
          </a:p>
          <a:p>
            <a:pPr algn="ctr"/>
            <a:r>
              <a:rPr lang="en-US" dirty="0">
                <a:solidFill>
                  <a:schemeClr val="accent6">
                    <a:lumMod val="75000"/>
                  </a:schemeClr>
                </a:solidFill>
              </a:rPr>
              <a:t>(e.g., 3 is the third platform for 2011)</a:t>
            </a:r>
          </a:p>
        </p:txBody>
      </p:sp>
      <p:cxnSp>
        <p:nvCxnSpPr>
          <p:cNvPr id="15" name="Straight Arrow Connector 14" descr="points from the text base year being modeled to 2011" title="base year being modeling">
            <a:extLst>
              <a:ext uri="{FF2B5EF4-FFF2-40B4-BE49-F238E27FC236}">
                <a16:creationId xmlns:a16="http://schemas.microsoft.com/office/drawing/2014/main" id="{83EB1382-9C5D-43F5-B382-CC4936E1B991}"/>
              </a:ext>
            </a:extLst>
          </p:cNvPr>
          <p:cNvCxnSpPr>
            <a:cxnSpLocks/>
            <a:stCxn id="12" idx="0"/>
          </p:cNvCxnSpPr>
          <p:nvPr/>
        </p:nvCxnSpPr>
        <p:spPr>
          <a:xfrm flipV="1">
            <a:off x="2181367" y="2661415"/>
            <a:ext cx="989909" cy="59270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n arrow pointing from specific NEI year (6 for 2011 NEI) to the number 6" title="arrow for platform major version">
            <a:extLst>
              <a:ext uri="{FF2B5EF4-FFF2-40B4-BE49-F238E27FC236}">
                <a16:creationId xmlns:a16="http://schemas.microsoft.com/office/drawing/2014/main" id="{D3F84939-A4A4-442A-95F4-AFD4570E7486}"/>
              </a:ext>
            </a:extLst>
          </p:cNvPr>
          <p:cNvCxnSpPr>
            <a:cxnSpLocks/>
            <a:stCxn id="13" idx="0"/>
            <a:endCxn id="10" idx="2"/>
          </p:cNvCxnSpPr>
          <p:nvPr/>
        </p:nvCxnSpPr>
        <p:spPr>
          <a:xfrm flipV="1">
            <a:off x="4813871" y="2743200"/>
            <a:ext cx="457645" cy="46827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Points from iteration of platform (3 in this case) to the box around the 3 in 2011v6.3" title="Arrow for iteration of platform">
            <a:extLst>
              <a:ext uri="{FF2B5EF4-FFF2-40B4-BE49-F238E27FC236}">
                <a16:creationId xmlns:a16="http://schemas.microsoft.com/office/drawing/2014/main" id="{A1FBFACC-FF68-40C4-8622-FD2D10F8E978}"/>
              </a:ext>
            </a:extLst>
          </p:cNvPr>
          <p:cNvCxnSpPr>
            <a:cxnSpLocks/>
            <a:stCxn id="14" idx="0"/>
          </p:cNvCxnSpPr>
          <p:nvPr/>
        </p:nvCxnSpPr>
        <p:spPr>
          <a:xfrm flipH="1" flipV="1">
            <a:off x="6030839" y="2493030"/>
            <a:ext cx="1277868" cy="70737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263742"/>
            <a:ext cx="7924800" cy="1068223"/>
          </a:xfrm>
        </p:spPr>
        <p:txBody>
          <a:bodyPr>
            <a:noAutofit/>
          </a:bodyPr>
          <a:lstStyle/>
          <a:p>
            <a:r>
              <a:rPr lang="en-US" sz="3600" dirty="0"/>
              <a:t>Recent Emission Modeling Platforms and Naming Convention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8" name="Content Placeholder 2">
            <a:extLst>
              <a:ext uri="{FF2B5EF4-FFF2-40B4-BE49-F238E27FC236}">
                <a16:creationId xmlns:a16="http://schemas.microsoft.com/office/drawing/2014/main" id="{1069EC92-8DB9-4166-810F-AB1F576CF2CF}"/>
              </a:ext>
            </a:extLst>
          </p:cNvPr>
          <p:cNvSpPr>
            <a:spLocks noGrp="1"/>
          </p:cNvSpPr>
          <p:nvPr>
            <p:ph idx="1"/>
          </p:nvPr>
        </p:nvSpPr>
        <p:spPr>
          <a:xfrm>
            <a:off x="457200" y="1481328"/>
            <a:ext cx="8229600" cy="4767072"/>
          </a:xfrm>
        </p:spPr>
        <p:txBody>
          <a:bodyPr>
            <a:noAutofit/>
          </a:bodyPr>
          <a:lstStyle/>
          <a:p>
            <a:r>
              <a:rPr lang="en-US" sz="2400" dirty="0"/>
              <a:t>A “case” is a specific set of AQM-ready emissions inputs and has an abbreviation or nickname</a:t>
            </a:r>
          </a:p>
          <a:p>
            <a:endParaRPr lang="en-US" sz="800" dirty="0"/>
          </a:p>
          <a:p>
            <a:pPr marL="109728" indent="0" algn="ctr">
              <a:buNone/>
            </a:pPr>
            <a:r>
              <a:rPr lang="en-US" sz="4800" dirty="0"/>
              <a:t>2016 f </a:t>
            </a:r>
            <a:r>
              <a:rPr lang="en-US" sz="4800" dirty="0" err="1"/>
              <a:t>f</a:t>
            </a:r>
            <a:endParaRPr lang="en-US" sz="4800" dirty="0"/>
          </a:p>
          <a:p>
            <a:pPr marL="393192" lvl="1" indent="0">
              <a:buNone/>
            </a:pPr>
            <a:endParaRPr lang="en-US" dirty="0"/>
          </a:p>
          <a:p>
            <a:pPr lvl="1"/>
            <a:endParaRPr lang="en-US" dirty="0"/>
          </a:p>
          <a:p>
            <a:pPr marL="393192" lvl="1" indent="0">
              <a:buNone/>
            </a:pPr>
            <a:endParaRPr lang="en-US" sz="1200" dirty="0"/>
          </a:p>
          <a:p>
            <a:pPr marL="393192" lvl="1" indent="0">
              <a:buNone/>
            </a:pPr>
            <a:endParaRPr lang="en-US" sz="1200" dirty="0"/>
          </a:p>
          <a:p>
            <a:pPr marL="393192" lvl="1" indent="0">
              <a:buNone/>
            </a:pPr>
            <a:endParaRPr lang="en-US" sz="600" dirty="0"/>
          </a:p>
          <a:p>
            <a:r>
              <a:rPr lang="en-US" sz="2400" dirty="0"/>
              <a:t>Additional information can follow the main abbreviation and differs by case</a:t>
            </a:r>
          </a:p>
          <a:p>
            <a:pPr lvl="1"/>
            <a:r>
              <a:rPr lang="en-US" sz="2000" dirty="0"/>
              <a:t>Speciation, control case, sensitivity adjustments, meteorological model configuration (e.g., 11g)</a:t>
            </a:r>
          </a:p>
          <a:p>
            <a:pPr lvl="3"/>
            <a:r>
              <a:rPr lang="en-US" sz="1600" dirty="0"/>
              <a:t>Such as cb6, </a:t>
            </a:r>
            <a:r>
              <a:rPr lang="en-US" sz="1600" dirty="0" err="1"/>
              <a:t>ctl</a:t>
            </a:r>
            <a:r>
              <a:rPr lang="en-US" sz="1600" dirty="0"/>
              <a:t>, nox50   (e.g., 2011ek_cb6_11g)</a:t>
            </a:r>
          </a:p>
        </p:txBody>
      </p:sp>
      <p:sp>
        <p:nvSpPr>
          <p:cNvPr id="9" name="Rectangle 8" descr="Box around the 2011 in 2011ek" title="box around case year">
            <a:extLst>
              <a:ext uri="{FF2B5EF4-FFF2-40B4-BE49-F238E27FC236}">
                <a16:creationId xmlns:a16="http://schemas.microsoft.com/office/drawing/2014/main" id="{F0DB6D69-B343-4CEE-90CA-713E3B8E8A99}"/>
              </a:ext>
            </a:extLst>
          </p:cNvPr>
          <p:cNvSpPr/>
          <p:nvPr/>
        </p:nvSpPr>
        <p:spPr>
          <a:xfrm>
            <a:off x="3504017" y="2465966"/>
            <a:ext cx="1561533" cy="632134"/>
          </a:xfrm>
          <a:prstGeom prst="rect">
            <a:avLst/>
          </a:prstGeom>
          <a:noFill/>
          <a:ln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A box around the e in 2011ek, which is the letter that corresponds to the 2011 platform.  The letter for 2014-16 platform is f. " title="box around platform letter">
            <a:extLst>
              <a:ext uri="{FF2B5EF4-FFF2-40B4-BE49-F238E27FC236}">
                <a16:creationId xmlns:a16="http://schemas.microsoft.com/office/drawing/2014/main" id="{FEDF2B9F-6785-47D2-AB29-BD753140D300}"/>
              </a:ext>
            </a:extLst>
          </p:cNvPr>
          <p:cNvSpPr/>
          <p:nvPr/>
        </p:nvSpPr>
        <p:spPr>
          <a:xfrm>
            <a:off x="5094241" y="2471435"/>
            <a:ext cx="411480" cy="632134"/>
          </a:xfrm>
          <a:prstGeom prst="rect">
            <a:avLst/>
          </a:prstGeom>
          <a:noFill/>
          <a:ln cmpd="sng">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Box around the k in 2011ek" title="box around rightmost case letter ">
            <a:extLst>
              <a:ext uri="{FF2B5EF4-FFF2-40B4-BE49-F238E27FC236}">
                <a16:creationId xmlns:a16="http://schemas.microsoft.com/office/drawing/2014/main" id="{A143A9CE-33BE-4EEC-8B88-D7A09BA22383}"/>
              </a:ext>
            </a:extLst>
          </p:cNvPr>
          <p:cNvSpPr/>
          <p:nvPr/>
        </p:nvSpPr>
        <p:spPr>
          <a:xfrm>
            <a:off x="5593092" y="2451071"/>
            <a:ext cx="392038" cy="632135"/>
          </a:xfrm>
          <a:prstGeom prst="rect">
            <a:avLst/>
          </a:prstGeom>
          <a:no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A5A09B-DAB1-4CEC-A20D-34FB211CDEE6}"/>
              </a:ext>
            </a:extLst>
          </p:cNvPr>
          <p:cNvSpPr txBox="1"/>
          <p:nvPr/>
        </p:nvSpPr>
        <p:spPr>
          <a:xfrm>
            <a:off x="1219200" y="3254117"/>
            <a:ext cx="1924334" cy="646331"/>
          </a:xfrm>
          <a:prstGeom prst="rect">
            <a:avLst/>
          </a:prstGeom>
          <a:noFill/>
        </p:spPr>
        <p:txBody>
          <a:bodyPr wrap="square" rtlCol="0">
            <a:spAutoFit/>
          </a:bodyPr>
          <a:lstStyle/>
          <a:p>
            <a:pPr algn="ctr"/>
            <a:r>
              <a:rPr lang="en-US" dirty="0">
                <a:solidFill>
                  <a:schemeClr val="tx2"/>
                </a:solidFill>
              </a:rPr>
              <a:t>Year being modeled</a:t>
            </a:r>
          </a:p>
        </p:txBody>
      </p:sp>
      <p:sp>
        <p:nvSpPr>
          <p:cNvPr id="13" name="TextBox 12">
            <a:extLst>
              <a:ext uri="{FF2B5EF4-FFF2-40B4-BE49-F238E27FC236}">
                <a16:creationId xmlns:a16="http://schemas.microsoft.com/office/drawing/2014/main" id="{4A2DFF3F-F6FA-4754-A17A-C5683CB436B4}"/>
              </a:ext>
            </a:extLst>
          </p:cNvPr>
          <p:cNvSpPr txBox="1"/>
          <p:nvPr/>
        </p:nvSpPr>
        <p:spPr>
          <a:xfrm>
            <a:off x="3696896" y="3403199"/>
            <a:ext cx="2370427" cy="923330"/>
          </a:xfrm>
          <a:prstGeom prst="rect">
            <a:avLst/>
          </a:prstGeom>
          <a:noFill/>
        </p:spPr>
        <p:txBody>
          <a:bodyPr wrap="square" rtlCol="0">
            <a:spAutoFit/>
          </a:bodyPr>
          <a:lstStyle/>
          <a:p>
            <a:pPr algn="ctr"/>
            <a:r>
              <a:rPr lang="en-US" dirty="0">
                <a:solidFill>
                  <a:schemeClr val="accent3">
                    <a:lumMod val="50000"/>
                  </a:schemeClr>
                </a:solidFill>
              </a:rPr>
              <a:t>NEI base year </a:t>
            </a:r>
            <a:br>
              <a:rPr lang="en-US" dirty="0">
                <a:solidFill>
                  <a:schemeClr val="accent3">
                    <a:lumMod val="50000"/>
                  </a:schemeClr>
                </a:solidFill>
              </a:rPr>
            </a:br>
            <a:r>
              <a:rPr lang="en-US" dirty="0">
                <a:solidFill>
                  <a:schemeClr val="accent3">
                    <a:lumMod val="50000"/>
                  </a:schemeClr>
                </a:solidFill>
              </a:rPr>
              <a:t>(e.g., e=2011 NEI, f=2014 NEI)</a:t>
            </a:r>
          </a:p>
        </p:txBody>
      </p:sp>
      <p:sp>
        <p:nvSpPr>
          <p:cNvPr id="14" name="TextBox 13">
            <a:extLst>
              <a:ext uri="{FF2B5EF4-FFF2-40B4-BE49-F238E27FC236}">
                <a16:creationId xmlns:a16="http://schemas.microsoft.com/office/drawing/2014/main" id="{B2FE0703-38BA-44AD-B5D7-902E87BB22A2}"/>
              </a:ext>
            </a:extLst>
          </p:cNvPr>
          <p:cNvSpPr txBox="1"/>
          <p:nvPr/>
        </p:nvSpPr>
        <p:spPr>
          <a:xfrm>
            <a:off x="6067323" y="3200400"/>
            <a:ext cx="2482767" cy="1200329"/>
          </a:xfrm>
          <a:prstGeom prst="rect">
            <a:avLst/>
          </a:prstGeom>
          <a:noFill/>
        </p:spPr>
        <p:txBody>
          <a:bodyPr wrap="square" rtlCol="0">
            <a:spAutoFit/>
          </a:bodyPr>
          <a:lstStyle/>
          <a:p>
            <a:pPr algn="ctr"/>
            <a:r>
              <a:rPr lang="en-US" dirty="0">
                <a:solidFill>
                  <a:schemeClr val="accent6">
                    <a:lumMod val="75000"/>
                  </a:schemeClr>
                </a:solidFill>
              </a:rPr>
              <a:t>Configuration of emissions inputs</a:t>
            </a:r>
          </a:p>
          <a:p>
            <a:pPr algn="ctr"/>
            <a:r>
              <a:rPr lang="en-US" dirty="0">
                <a:solidFill>
                  <a:schemeClr val="accent6">
                    <a:lumMod val="75000"/>
                  </a:schemeClr>
                </a:solidFill>
              </a:rPr>
              <a:t>(e.g., f is the 6</a:t>
            </a:r>
            <a:r>
              <a:rPr lang="en-US" baseline="30000" dirty="0">
                <a:solidFill>
                  <a:schemeClr val="accent6">
                    <a:lumMod val="75000"/>
                  </a:schemeClr>
                </a:solidFill>
              </a:rPr>
              <a:t>th</a:t>
            </a:r>
            <a:r>
              <a:rPr lang="en-US" dirty="0">
                <a:solidFill>
                  <a:schemeClr val="accent6">
                    <a:lumMod val="75000"/>
                  </a:schemeClr>
                </a:solidFill>
              </a:rPr>
              <a:t>  version of platform)</a:t>
            </a:r>
          </a:p>
        </p:txBody>
      </p:sp>
      <p:cxnSp>
        <p:nvCxnSpPr>
          <p:cNvPr id="15" name="Straight Arrow Connector 14" descr="Arrow from &quot;year being modeled&quot; to the 2011 in 2011ek" title="Arrow to case year">
            <a:extLst>
              <a:ext uri="{FF2B5EF4-FFF2-40B4-BE49-F238E27FC236}">
                <a16:creationId xmlns:a16="http://schemas.microsoft.com/office/drawing/2014/main" id="{83EB1382-9C5D-43F5-B382-CC4936E1B991}"/>
              </a:ext>
            </a:extLst>
          </p:cNvPr>
          <p:cNvCxnSpPr>
            <a:cxnSpLocks/>
            <a:stCxn id="12" idx="0"/>
          </p:cNvCxnSpPr>
          <p:nvPr/>
        </p:nvCxnSpPr>
        <p:spPr>
          <a:xfrm flipV="1">
            <a:off x="2181367" y="2895600"/>
            <a:ext cx="1219170" cy="35851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Points from &quot;NEI base year&quot; to the e in 2011ek" title="arrow to NEI base year letter">
            <a:extLst>
              <a:ext uri="{FF2B5EF4-FFF2-40B4-BE49-F238E27FC236}">
                <a16:creationId xmlns:a16="http://schemas.microsoft.com/office/drawing/2014/main" id="{D3F84939-A4A4-442A-95F4-AFD4570E7486}"/>
              </a:ext>
            </a:extLst>
          </p:cNvPr>
          <p:cNvCxnSpPr>
            <a:cxnSpLocks/>
            <a:stCxn id="13" idx="0"/>
            <a:endCxn id="10" idx="2"/>
          </p:cNvCxnSpPr>
          <p:nvPr/>
        </p:nvCxnSpPr>
        <p:spPr>
          <a:xfrm flipV="1">
            <a:off x="4882110" y="3103569"/>
            <a:ext cx="417871" cy="29963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from &quot;configuration of emissions inputs&quot; to the k in 2011ek" title="arrow to last case letter">
            <a:extLst>
              <a:ext uri="{FF2B5EF4-FFF2-40B4-BE49-F238E27FC236}">
                <a16:creationId xmlns:a16="http://schemas.microsoft.com/office/drawing/2014/main" id="{A1FBFACC-FF68-40C4-8622-FD2D10F8E978}"/>
              </a:ext>
            </a:extLst>
          </p:cNvPr>
          <p:cNvCxnSpPr>
            <a:cxnSpLocks/>
            <a:stCxn id="14" idx="0"/>
          </p:cNvCxnSpPr>
          <p:nvPr/>
        </p:nvCxnSpPr>
        <p:spPr>
          <a:xfrm flipH="1" flipV="1">
            <a:off x="5829829" y="2895600"/>
            <a:ext cx="1478878" cy="3048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Emissions Modeling Case Abbreviations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18</a:t>
            </a:fld>
            <a:endParaRPr lang="en-US"/>
          </a:p>
        </p:txBody>
      </p:sp>
    </p:spTree>
    <p:extLst>
      <p:ext uri="{BB962C8B-B14F-4D97-AF65-F5344CB8AC3E}">
        <p14:creationId xmlns:p14="http://schemas.microsoft.com/office/powerpoint/2010/main" val="109748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168236-050B-4B81-8908-42675FC2BD60}"/>
              </a:ext>
            </a:extLst>
          </p:cNvPr>
          <p:cNvSpPr>
            <a:spLocks noGrp="1"/>
          </p:cNvSpPr>
          <p:nvPr>
            <p:ph type="ftr" sz="quarter" idx="11"/>
          </p:nvPr>
        </p:nvSpPr>
        <p:spPr/>
        <p:txBody>
          <a:bodyPr/>
          <a:lstStyle/>
          <a:p>
            <a:r>
              <a:rPr lang="en-US"/>
              <a:t>US EPA OAQPS, Emission Inventory and Analysis Group</a:t>
            </a:r>
            <a:endParaRPr lang="en-US" dirty="0"/>
          </a:p>
        </p:txBody>
      </p:sp>
      <p:sp>
        <p:nvSpPr>
          <p:cNvPr id="12" name="TextBox 11">
            <a:extLst>
              <a:ext uri="{FF2B5EF4-FFF2-40B4-BE49-F238E27FC236}">
                <a16:creationId xmlns:a16="http://schemas.microsoft.com/office/drawing/2014/main" id="{E563B5BE-B62C-4FD8-8CA5-C382B78795CE}"/>
              </a:ext>
            </a:extLst>
          </p:cNvPr>
          <p:cNvSpPr txBox="1"/>
          <p:nvPr/>
        </p:nvSpPr>
        <p:spPr>
          <a:xfrm>
            <a:off x="457200" y="1227350"/>
            <a:ext cx="7893508" cy="369332"/>
          </a:xfrm>
          <a:prstGeom prst="rect">
            <a:avLst/>
          </a:prstGeom>
          <a:noFill/>
        </p:spPr>
        <p:txBody>
          <a:bodyPr wrap="none" rtlCol="0">
            <a:spAutoFit/>
          </a:bodyPr>
          <a:lstStyle/>
          <a:p>
            <a:r>
              <a:rPr lang="en-US" dirty="0"/>
              <a:t>Case names appear on the web and FTP sites and in input file names</a:t>
            </a:r>
          </a:p>
        </p:txBody>
      </p:sp>
      <p:sp>
        <p:nvSpPr>
          <p:cNvPr id="7" name="Title 6">
            <a:extLst>
              <a:ext uri="{FF2B5EF4-FFF2-40B4-BE49-F238E27FC236}">
                <a16:creationId xmlns:a16="http://schemas.microsoft.com/office/drawing/2014/main" id="{1FC1A0BC-C4EF-4FC0-9278-2C425C117149}"/>
              </a:ext>
            </a:extLst>
          </p:cNvPr>
          <p:cNvSpPr>
            <a:spLocks noGrp="1"/>
          </p:cNvSpPr>
          <p:nvPr>
            <p:ph type="title"/>
          </p:nvPr>
        </p:nvSpPr>
        <p:spPr>
          <a:xfrm>
            <a:off x="304800" y="266957"/>
            <a:ext cx="7741108" cy="958334"/>
          </a:xfrm>
        </p:spPr>
        <p:txBody>
          <a:bodyPr/>
          <a:lstStyle/>
          <a:p>
            <a:r>
              <a:rPr lang="en-US" dirty="0"/>
              <a:t>2014-16 Platforms Web Page</a:t>
            </a:r>
          </a:p>
        </p:txBody>
      </p:sp>
      <p:sp>
        <p:nvSpPr>
          <p:cNvPr id="4" name="Slide Number Placeholder 3">
            <a:extLst>
              <a:ext uri="{FF2B5EF4-FFF2-40B4-BE49-F238E27FC236}">
                <a16:creationId xmlns:a16="http://schemas.microsoft.com/office/drawing/2014/main" id="{BAF67AA3-03E8-4C2F-B907-4EBA1EDE1A08}"/>
              </a:ext>
            </a:extLst>
          </p:cNvPr>
          <p:cNvSpPr>
            <a:spLocks noGrp="1"/>
          </p:cNvSpPr>
          <p:nvPr>
            <p:ph type="sldNum" sz="quarter" idx="12"/>
          </p:nvPr>
        </p:nvSpPr>
        <p:spPr/>
        <p:txBody>
          <a:bodyPr/>
          <a:lstStyle/>
          <a:p>
            <a:fld id="{61C894BD-DCE2-4A96-A9AF-225BBEAC2A40}" type="slidenum">
              <a:rPr lang="en-US" smtClean="0"/>
              <a:pPr/>
              <a:t>19</a:t>
            </a:fld>
            <a:endParaRPr lang="en-US"/>
          </a:p>
        </p:txBody>
      </p:sp>
      <p:pic>
        <p:nvPicPr>
          <p:cNvPr id="6" name="Content Placeholder 5">
            <a:extLst>
              <a:ext uri="{FF2B5EF4-FFF2-40B4-BE49-F238E27FC236}">
                <a16:creationId xmlns:a16="http://schemas.microsoft.com/office/drawing/2014/main" id="{996497EA-2D3F-4B0C-8F8C-D177C9B3BD66}"/>
              </a:ext>
            </a:extLst>
          </p:cNvPr>
          <p:cNvPicPr>
            <a:picLocks noGrp="1" noChangeAspect="1"/>
          </p:cNvPicPr>
          <p:nvPr>
            <p:ph idx="1"/>
          </p:nvPr>
        </p:nvPicPr>
        <p:blipFill>
          <a:blip r:embed="rId3"/>
          <a:stretch>
            <a:fillRect/>
          </a:stretch>
        </p:blipFill>
        <p:spPr>
          <a:xfrm>
            <a:off x="1447800" y="1802777"/>
            <a:ext cx="6358469" cy="4952090"/>
          </a:xfrm>
          <a:prstGeom prst="rect">
            <a:avLst/>
          </a:prstGeom>
        </p:spPr>
      </p:pic>
    </p:spTree>
    <p:extLst>
      <p:ext uri="{BB962C8B-B14F-4D97-AF65-F5344CB8AC3E}">
        <p14:creationId xmlns:p14="http://schemas.microsoft.com/office/powerpoint/2010/main" val="125915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2</a:t>
            </a:fld>
            <a:endParaRPr lang="en-US"/>
          </a:p>
        </p:txBody>
      </p:sp>
      <p:sp>
        <p:nvSpPr>
          <p:cNvPr id="5" name="Title 4"/>
          <p:cNvSpPr>
            <a:spLocks noGrp="1"/>
          </p:cNvSpPr>
          <p:nvPr>
            <p:ph type="title"/>
          </p:nvPr>
        </p:nvSpPr>
        <p:spPr/>
        <p:txBody>
          <a:bodyPr/>
          <a:lstStyle/>
          <a:p>
            <a:r>
              <a:rPr lang="en-US" dirty="0"/>
              <a:t>Goals of Class</a:t>
            </a:r>
          </a:p>
        </p:txBody>
      </p:sp>
      <p:sp>
        <p:nvSpPr>
          <p:cNvPr id="2" name="Content Placeholder 1"/>
          <p:cNvSpPr>
            <a:spLocks noGrp="1"/>
          </p:cNvSpPr>
          <p:nvPr>
            <p:ph idx="1"/>
          </p:nvPr>
        </p:nvSpPr>
        <p:spPr>
          <a:xfrm>
            <a:off x="281142" y="1629365"/>
            <a:ext cx="8229600" cy="4525963"/>
          </a:xfrm>
        </p:spPr>
        <p:txBody>
          <a:bodyPr>
            <a:normAutofit/>
          </a:bodyPr>
          <a:lstStyle/>
          <a:p>
            <a:pPr>
              <a:spcAft>
                <a:spcPts val="600"/>
              </a:spcAft>
            </a:pPr>
            <a:r>
              <a:rPr lang="en-US" dirty="0"/>
              <a:t>To introduce you to the various tasks involved with preparing emissions inputs to air quality models</a:t>
            </a:r>
          </a:p>
          <a:p>
            <a:pPr lvl="1">
              <a:spcAft>
                <a:spcPts val="600"/>
              </a:spcAft>
            </a:pPr>
            <a:r>
              <a:rPr lang="en-US" dirty="0"/>
              <a:t>Focus is on the steps and data involved, not the details of running the scripts</a:t>
            </a:r>
          </a:p>
          <a:p>
            <a:r>
              <a:rPr lang="en-US" dirty="0"/>
              <a:t>To answer commonly asked questions about emissions modeling</a:t>
            </a:r>
          </a:p>
          <a:p>
            <a:endParaRPr lang="en-US" dirty="0"/>
          </a:p>
          <a:p>
            <a:r>
              <a:rPr lang="en-US" dirty="0"/>
              <a:t>Note: presentation is available for download: </a:t>
            </a:r>
            <a:r>
              <a:rPr lang="en-US" dirty="0">
                <a:hlinkClick r:id="rId2"/>
              </a:rPr>
              <a:t>ftp://newftp.epa.gov/Air/emismod/training/</a:t>
            </a:r>
            <a:r>
              <a:rPr lang="en-US" dirty="0"/>
              <a:t> </a:t>
            </a:r>
          </a:p>
        </p:txBody>
      </p:sp>
      <p:sp>
        <p:nvSpPr>
          <p:cNvPr id="6" name="Footer Placeholder 4"/>
          <p:cNvSpPr txBox="1">
            <a:spLocks/>
          </p:cNvSpPr>
          <p:nvPr/>
        </p:nvSpPr>
        <p:spPr>
          <a:xfrm>
            <a:off x="4800600" y="6407943"/>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249594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pic>
        <p:nvPicPr>
          <p:cNvPr id="8" name="Picture 7" descr="Shows domains over the continental United States.  The 12US2 domain starts a little west of California and draws a box that clips the top of Maine, and goes down to just south of Florida and Texas. The 12US1 domain is slightly larger and goes farther into Canada and Mexico and into the Pacific and Atlantic oceans." title="Picutre of modeling domains"/>
          <p:cNvPicPr>
            <a:picLocks noChangeAspect="1"/>
          </p:cNvPicPr>
          <p:nvPr/>
        </p:nvPicPr>
        <p:blipFill>
          <a:blip r:embed="rId3"/>
          <a:stretch>
            <a:fillRect/>
          </a:stretch>
        </p:blipFill>
        <p:spPr>
          <a:xfrm>
            <a:off x="1752600" y="2246276"/>
            <a:ext cx="5630149" cy="4295146"/>
          </a:xfrm>
          <a:prstGeom prst="rect">
            <a:avLst/>
          </a:prstGeom>
        </p:spPr>
      </p:pic>
      <p:sp>
        <p:nvSpPr>
          <p:cNvPr id="2" name="Content Placeholder 1"/>
          <p:cNvSpPr>
            <a:spLocks noGrp="1"/>
          </p:cNvSpPr>
          <p:nvPr>
            <p:ph idx="1"/>
          </p:nvPr>
        </p:nvSpPr>
        <p:spPr>
          <a:xfrm>
            <a:off x="332424" y="1397318"/>
            <a:ext cx="8314848" cy="964882"/>
          </a:xfrm>
        </p:spPr>
        <p:txBody>
          <a:bodyPr>
            <a:normAutofit fontScale="70000" lnSpcReduction="20000"/>
          </a:bodyPr>
          <a:lstStyle/>
          <a:p>
            <a:r>
              <a:rPr lang="en-US" dirty="0"/>
              <a:t>US domains / grids use consistent map projections (Lambert)</a:t>
            </a:r>
          </a:p>
          <a:p>
            <a:r>
              <a:rPr lang="en-US" dirty="0"/>
              <a:t>Other domains also exist (e.g., 36km, 4km, hemispheric)	</a:t>
            </a:r>
          </a:p>
          <a:p>
            <a:r>
              <a:rPr lang="en-US" dirty="0"/>
              <a:t>Many US domains include parts of Canada and/or Mexico</a:t>
            </a:r>
          </a:p>
        </p:txBody>
      </p:sp>
      <p:sp>
        <p:nvSpPr>
          <p:cNvPr id="5" name="Title 4"/>
          <p:cNvSpPr>
            <a:spLocks noGrp="1"/>
          </p:cNvSpPr>
          <p:nvPr>
            <p:ph type="title"/>
          </p:nvPr>
        </p:nvSpPr>
        <p:spPr>
          <a:xfrm>
            <a:off x="332424" y="356236"/>
            <a:ext cx="8125776" cy="939164"/>
          </a:xfrm>
        </p:spPr>
        <p:txBody>
          <a:bodyPr>
            <a:normAutofit fontScale="90000"/>
          </a:bodyPr>
          <a:lstStyle/>
          <a:p>
            <a:r>
              <a:rPr lang="en-US" dirty="0"/>
              <a:t>EPA US 12km Modeling Platform Domains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20</a:t>
            </a:fld>
            <a:endParaRPr lang="en-US"/>
          </a:p>
        </p:txBody>
      </p:sp>
    </p:spTree>
    <p:extLst>
      <p:ext uri="{BB962C8B-B14F-4D97-AF65-F5344CB8AC3E}">
        <p14:creationId xmlns:p14="http://schemas.microsoft.com/office/powerpoint/2010/main" val="1033562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2" name="Content Placeholder 1"/>
          <p:cNvSpPr>
            <a:spLocks noGrp="1"/>
          </p:cNvSpPr>
          <p:nvPr>
            <p:ph idx="1"/>
          </p:nvPr>
        </p:nvSpPr>
        <p:spPr>
          <a:xfrm>
            <a:off x="152400" y="1481328"/>
            <a:ext cx="8860632" cy="4843272"/>
          </a:xfrm>
        </p:spPr>
        <p:txBody>
          <a:bodyPr>
            <a:normAutofit fontScale="85000" lnSpcReduction="20000"/>
          </a:bodyPr>
          <a:lstStyle/>
          <a:p>
            <a:pPr>
              <a:spcAft>
                <a:spcPts val="600"/>
              </a:spcAft>
            </a:pPr>
            <a:r>
              <a:rPr lang="en-US" dirty="0"/>
              <a:t>Canada emissions &amp; ancillary data (e.g., surrogates)</a:t>
            </a:r>
          </a:p>
          <a:p>
            <a:pPr lvl="1">
              <a:spcAft>
                <a:spcPts val="600"/>
              </a:spcAft>
            </a:pPr>
            <a:r>
              <a:rPr lang="en-US" dirty="0"/>
              <a:t>Courtesy Environment and Climate Change Canada</a:t>
            </a:r>
          </a:p>
          <a:p>
            <a:pPr lvl="1">
              <a:spcAft>
                <a:spcPts val="600"/>
              </a:spcAft>
            </a:pPr>
            <a:r>
              <a:rPr lang="en-US" dirty="0"/>
              <a:t>Most recent inventory is 2015 plus projection factors</a:t>
            </a:r>
          </a:p>
          <a:p>
            <a:pPr lvl="1">
              <a:spcAft>
                <a:spcPts val="600"/>
              </a:spcAft>
            </a:pPr>
            <a:r>
              <a:rPr lang="en-US" dirty="0"/>
              <a:t>Fire emissions provided for 2016 and other years</a:t>
            </a:r>
          </a:p>
          <a:p>
            <a:pPr>
              <a:spcAft>
                <a:spcPts val="600"/>
              </a:spcAft>
            </a:pPr>
            <a:r>
              <a:rPr lang="en-US" dirty="0"/>
              <a:t>Mexico 2008 emissions and projections of these</a:t>
            </a:r>
          </a:p>
          <a:p>
            <a:pPr lvl="1">
              <a:spcAft>
                <a:spcPts val="600"/>
              </a:spcAft>
            </a:pPr>
            <a:r>
              <a:rPr lang="en-US" dirty="0"/>
              <a:t>Based on </a:t>
            </a:r>
            <a:r>
              <a:rPr lang="en-US" dirty="0" err="1"/>
              <a:t>Inventario</a:t>
            </a:r>
            <a:r>
              <a:rPr lang="en-US" dirty="0"/>
              <a:t> Nacional de Emisiones de Mexico, 2008</a:t>
            </a:r>
          </a:p>
          <a:p>
            <a:pPr lvl="1">
              <a:spcAft>
                <a:spcPts val="600"/>
              </a:spcAft>
            </a:pPr>
            <a:r>
              <a:rPr lang="en-US" dirty="0"/>
              <a:t>MOVES-Mexico data was developed for key years</a:t>
            </a:r>
          </a:p>
          <a:p>
            <a:pPr lvl="1">
              <a:spcAft>
                <a:spcPts val="600"/>
              </a:spcAft>
            </a:pPr>
            <a:r>
              <a:rPr lang="en-US" dirty="0"/>
              <a:t>Base year fire emissions for Mexico derived from </a:t>
            </a:r>
            <a:br>
              <a:rPr lang="en-US" dirty="0"/>
            </a:br>
            <a:r>
              <a:rPr lang="en-US" b="1" dirty="0"/>
              <a:t>F</a:t>
            </a:r>
            <a:r>
              <a:rPr lang="en-US" dirty="0"/>
              <a:t>ire </a:t>
            </a:r>
            <a:r>
              <a:rPr lang="en-US" b="1" dirty="0" err="1"/>
              <a:t>IN</a:t>
            </a:r>
            <a:r>
              <a:rPr lang="en-US" dirty="0" err="1"/>
              <a:t>ventory</a:t>
            </a:r>
            <a:r>
              <a:rPr lang="en-US" dirty="0"/>
              <a:t> from </a:t>
            </a:r>
            <a:r>
              <a:rPr lang="en-US" b="1" dirty="0"/>
              <a:t>N</a:t>
            </a:r>
            <a:r>
              <a:rPr lang="en-US" dirty="0"/>
              <a:t>CAR (</a:t>
            </a:r>
            <a:r>
              <a:rPr lang="en-US" b="1" dirty="0"/>
              <a:t>FINN</a:t>
            </a:r>
            <a:r>
              <a:rPr lang="en-US" dirty="0"/>
              <a:t>):</a:t>
            </a:r>
          </a:p>
          <a:p>
            <a:pPr lvl="2">
              <a:spcAft>
                <a:spcPts val="600"/>
              </a:spcAft>
            </a:pPr>
            <a:r>
              <a:rPr lang="en-US" dirty="0"/>
              <a:t>A daily fire emissions product for atmospheric chemistry models [also used for winter in Canada]</a:t>
            </a:r>
          </a:p>
          <a:p>
            <a:pPr>
              <a:spcAft>
                <a:spcPts val="600"/>
              </a:spcAft>
            </a:pPr>
            <a:r>
              <a:rPr lang="en-US" dirty="0"/>
              <a:t>Hemispheric Transport of Air Pollution (HTAP) </a:t>
            </a:r>
            <a:br>
              <a:rPr lang="en-US" dirty="0"/>
            </a:br>
            <a:r>
              <a:rPr lang="en-US" dirty="0"/>
              <a:t>version 2 inventories used outside of North America in hemispheric runs</a:t>
            </a:r>
          </a:p>
          <a:p>
            <a:endParaRPr lang="en-US" dirty="0"/>
          </a:p>
        </p:txBody>
      </p:sp>
      <p:sp>
        <p:nvSpPr>
          <p:cNvPr id="5" name="Title 4"/>
          <p:cNvSpPr>
            <a:spLocks noGrp="1"/>
          </p:cNvSpPr>
          <p:nvPr>
            <p:ph type="title"/>
          </p:nvPr>
        </p:nvSpPr>
        <p:spPr/>
        <p:txBody>
          <a:bodyPr>
            <a:normAutofit fontScale="90000"/>
          </a:bodyPr>
          <a:lstStyle/>
          <a:p>
            <a:r>
              <a:rPr lang="en-US" sz="4400" dirty="0"/>
              <a:t>Non-US emissions in the emissions modeling platform </a:t>
            </a:r>
            <a:r>
              <a:rPr lang="en-US" sz="4800" dirty="0"/>
              <a:t> </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21</a:t>
            </a:fld>
            <a:endParaRPr lang="en-US"/>
          </a:p>
        </p:txBody>
      </p:sp>
    </p:spTree>
    <p:extLst>
      <p:ext uri="{BB962C8B-B14F-4D97-AF65-F5344CB8AC3E}">
        <p14:creationId xmlns:p14="http://schemas.microsoft.com/office/powerpoint/2010/main" val="3107759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11" name="TextBox 10"/>
          <p:cNvSpPr txBox="1"/>
          <p:nvPr/>
        </p:nvSpPr>
        <p:spPr>
          <a:xfrm>
            <a:off x="5211566" y="1503908"/>
            <a:ext cx="3847701" cy="1769715"/>
          </a:xfrm>
          <a:prstGeom prst="rect">
            <a:avLst/>
          </a:prstGeom>
          <a:noFill/>
        </p:spPr>
        <p:txBody>
          <a:bodyPr wrap="square" rtlCol="0">
            <a:spAutoFit/>
          </a:bodyPr>
          <a:lstStyle/>
          <a:p>
            <a:r>
              <a:rPr lang="en-US" sz="2000" u="sng" dirty="0"/>
              <a:t>Top</a:t>
            </a:r>
            <a:r>
              <a:rPr lang="en-US" sz="2000" dirty="0"/>
              <a:t>: Onroad NOx emissions in Canada and Mexico</a:t>
            </a:r>
          </a:p>
          <a:p>
            <a:endParaRPr lang="en-US" sz="900" dirty="0"/>
          </a:p>
          <a:p>
            <a:r>
              <a:rPr lang="en-US" sz="2000" u="sng" dirty="0"/>
              <a:t>Bottom</a:t>
            </a:r>
            <a:r>
              <a:rPr lang="en-US" sz="2000" dirty="0"/>
              <a:t>: </a:t>
            </a:r>
            <a:r>
              <a:rPr lang="en-US" sz="2000" dirty="0" err="1"/>
              <a:t>Othar</a:t>
            </a:r>
            <a:r>
              <a:rPr lang="en-US" sz="2000" dirty="0"/>
              <a:t> (area) source</a:t>
            </a:r>
          </a:p>
          <a:p>
            <a:r>
              <a:rPr lang="en-US" sz="2000" dirty="0"/>
              <a:t>NOx emissions in Canada and Mexico</a:t>
            </a:r>
          </a:p>
        </p:txBody>
      </p:sp>
      <p:sp>
        <p:nvSpPr>
          <p:cNvPr id="5" name="Title 4"/>
          <p:cNvSpPr>
            <a:spLocks noGrp="1"/>
          </p:cNvSpPr>
          <p:nvPr>
            <p:ph type="title"/>
          </p:nvPr>
        </p:nvSpPr>
        <p:spPr>
          <a:xfrm>
            <a:off x="228600" y="274638"/>
            <a:ext cx="8458200" cy="1143000"/>
          </a:xfrm>
        </p:spPr>
        <p:txBody>
          <a:bodyPr>
            <a:normAutofit fontScale="90000"/>
          </a:bodyPr>
          <a:lstStyle/>
          <a:p>
            <a:r>
              <a:rPr lang="en-US" dirty="0"/>
              <a:t>2016ff NOx Emissions Outside </a:t>
            </a:r>
            <a:br>
              <a:rPr lang="en-US" dirty="0"/>
            </a:br>
            <a:r>
              <a:rPr lang="en-US" dirty="0"/>
              <a:t>of the United States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22</a:t>
            </a:fld>
            <a:endParaRPr lang="en-US"/>
          </a:p>
        </p:txBody>
      </p:sp>
      <p:pic>
        <p:nvPicPr>
          <p:cNvPr id="2" name="Picture 1">
            <a:extLst>
              <a:ext uri="{FF2B5EF4-FFF2-40B4-BE49-F238E27FC236}">
                <a16:creationId xmlns:a16="http://schemas.microsoft.com/office/drawing/2014/main" id="{4C5BBC56-E82F-4D16-B247-39C3D0629A12}"/>
              </a:ext>
            </a:extLst>
          </p:cNvPr>
          <p:cNvPicPr>
            <a:picLocks noChangeAspect="1"/>
          </p:cNvPicPr>
          <p:nvPr/>
        </p:nvPicPr>
        <p:blipFill>
          <a:blip r:embed="rId3"/>
          <a:stretch>
            <a:fillRect/>
          </a:stretch>
        </p:blipFill>
        <p:spPr>
          <a:xfrm>
            <a:off x="36343" y="1352214"/>
            <a:ext cx="5175224" cy="3139070"/>
          </a:xfrm>
          <a:prstGeom prst="rect">
            <a:avLst/>
          </a:prstGeom>
        </p:spPr>
      </p:pic>
      <p:pic>
        <p:nvPicPr>
          <p:cNvPr id="12" name="Content Placeholder 11">
            <a:extLst>
              <a:ext uri="{FF2B5EF4-FFF2-40B4-BE49-F238E27FC236}">
                <a16:creationId xmlns:a16="http://schemas.microsoft.com/office/drawing/2014/main" id="{AA40709C-26B5-4138-ADF2-09F93971165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57700" y="3713586"/>
            <a:ext cx="4419600" cy="2673281"/>
          </a:xfrm>
        </p:spPr>
      </p:pic>
    </p:spTree>
    <p:extLst>
      <p:ext uri="{BB962C8B-B14F-4D97-AF65-F5344CB8AC3E}">
        <p14:creationId xmlns:p14="http://schemas.microsoft.com/office/powerpoint/2010/main" val="125201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4857"/>
            <a:ext cx="8382000" cy="4690872"/>
          </a:xfrm>
        </p:spPr>
        <p:txBody>
          <a:bodyPr>
            <a:normAutofit fontScale="85000" lnSpcReduction="20000"/>
          </a:bodyPr>
          <a:lstStyle/>
          <a:p>
            <a:pPr>
              <a:spcAft>
                <a:spcPts val="600"/>
              </a:spcAft>
            </a:pPr>
            <a:r>
              <a:rPr lang="en-US" dirty="0"/>
              <a:t>Emission inventories are broken down into “sectors” used to prepare AQM-ready emissions for different parts of the inventory</a:t>
            </a:r>
          </a:p>
          <a:p>
            <a:pPr>
              <a:spcAft>
                <a:spcPts val="600"/>
              </a:spcAft>
            </a:pPr>
            <a:r>
              <a:rPr lang="en-US" dirty="0"/>
              <a:t>Each sector has unique processing or inventory characteristics and a lowercase name (e.g., </a:t>
            </a:r>
            <a:r>
              <a:rPr lang="en-US" dirty="0" err="1"/>
              <a:t>rwc</a:t>
            </a:r>
            <a:r>
              <a:rPr lang="en-US" dirty="0"/>
              <a:t>)</a:t>
            </a:r>
          </a:p>
          <a:p>
            <a:pPr>
              <a:spcAft>
                <a:spcPts val="600"/>
              </a:spcAft>
            </a:pPr>
            <a:r>
              <a:rPr lang="en-US" dirty="0"/>
              <a:t>Specific sectors vary by modeling platform but cover all sources in the inventory</a:t>
            </a:r>
          </a:p>
          <a:p>
            <a:pPr>
              <a:spcAft>
                <a:spcPts val="600"/>
              </a:spcAft>
            </a:pPr>
            <a:r>
              <a:rPr lang="en-US" dirty="0"/>
              <a:t>Point source sectors keep their specific latitude-longitude locations throughout the processing</a:t>
            </a:r>
          </a:p>
          <a:p>
            <a:pPr>
              <a:spcAft>
                <a:spcPts val="600"/>
              </a:spcAft>
            </a:pPr>
            <a:r>
              <a:rPr lang="en-US" dirty="0"/>
              <a:t>Nonpoint sectors are allocated to grid cells using spatial surrogates</a:t>
            </a:r>
          </a:p>
          <a:p>
            <a:r>
              <a:rPr lang="en-US" b="1" u="sng" dirty="0"/>
              <a:t>EPA processes emissions separately for each sector then merges the ground-level emissions together to create final AQM-ready files for a case</a:t>
            </a:r>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23</a:t>
            </a:fld>
            <a:endParaRPr lang="en-US"/>
          </a:p>
        </p:txBody>
      </p:sp>
      <p:sp>
        <p:nvSpPr>
          <p:cNvPr id="5" name="Title 4"/>
          <p:cNvSpPr>
            <a:spLocks noGrp="1"/>
          </p:cNvSpPr>
          <p:nvPr>
            <p:ph type="title"/>
          </p:nvPr>
        </p:nvSpPr>
        <p:spPr/>
        <p:txBody>
          <a:bodyPr>
            <a:normAutofit fontScale="90000"/>
          </a:bodyPr>
          <a:lstStyle/>
          <a:p>
            <a:r>
              <a:rPr lang="en-US" dirty="0"/>
              <a:t>Emissions Modeling Platform Sectors</a:t>
            </a:r>
          </a:p>
        </p:txBody>
      </p:sp>
    </p:spTree>
    <p:extLst>
      <p:ext uri="{BB962C8B-B14F-4D97-AF65-F5344CB8AC3E}">
        <p14:creationId xmlns:p14="http://schemas.microsoft.com/office/powerpoint/2010/main" val="396175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txBox="1">
            <a:spLocks/>
          </p:cNvSpPr>
          <p:nvPr/>
        </p:nvSpPr>
        <p:spPr>
          <a:xfrm>
            <a:off x="4114800" y="640514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2032096"/>
              </p:ext>
            </p:extLst>
          </p:nvPr>
        </p:nvGraphicFramePr>
        <p:xfrm>
          <a:off x="304800" y="1325149"/>
          <a:ext cx="8497728" cy="5436331"/>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299662685"/>
                    </a:ext>
                  </a:extLst>
                </a:gridCol>
                <a:gridCol w="6592728">
                  <a:extLst>
                    <a:ext uri="{9D8B030D-6E8A-4147-A177-3AD203B41FA5}">
                      <a16:colId xmlns:a16="http://schemas.microsoft.com/office/drawing/2014/main" val="2779531736"/>
                    </a:ext>
                  </a:extLst>
                </a:gridCol>
              </a:tblGrid>
              <a:tr h="370840">
                <a:tc>
                  <a:txBody>
                    <a:bodyPr/>
                    <a:lstStyle/>
                    <a:p>
                      <a:r>
                        <a:rPr lang="en-US" dirty="0"/>
                        <a:t>Point</a:t>
                      </a:r>
                      <a:r>
                        <a:rPr lang="en-US" baseline="0" dirty="0"/>
                        <a:t> and non-US Sectors</a:t>
                      </a:r>
                      <a:endParaRPr lang="en-US" dirty="0"/>
                    </a:p>
                  </a:txBody>
                  <a:tcPr/>
                </a:tc>
                <a:tc>
                  <a:txBody>
                    <a:bodyPr/>
                    <a:lstStyle/>
                    <a:p>
                      <a:endParaRPr lang="en-US" dirty="0"/>
                    </a:p>
                    <a:p>
                      <a:r>
                        <a:rPr lang="en-US" dirty="0"/>
                        <a:t>Sector Description</a:t>
                      </a:r>
                    </a:p>
                  </a:txBody>
                  <a:tcPr/>
                </a:tc>
                <a:extLst>
                  <a:ext uri="{0D108BD9-81ED-4DB2-BD59-A6C34878D82A}">
                    <a16:rowId xmlns:a16="http://schemas.microsoft.com/office/drawing/2014/main" val="4229289442"/>
                  </a:ext>
                </a:extLst>
              </a:tr>
              <a:tr h="370840">
                <a:tc>
                  <a:txBody>
                    <a:bodyPr/>
                    <a:lstStyle/>
                    <a:p>
                      <a:r>
                        <a:rPr lang="en-US" dirty="0" err="1"/>
                        <a:t>ptegu</a:t>
                      </a:r>
                      <a:endParaRPr lang="en-US" dirty="0"/>
                    </a:p>
                  </a:txBody>
                  <a:tcPr/>
                </a:tc>
                <a:tc>
                  <a:txBody>
                    <a:bodyPr/>
                    <a:lstStyle/>
                    <a:p>
                      <a:r>
                        <a:rPr lang="en-US" dirty="0"/>
                        <a:t>Point sources that are Electric</a:t>
                      </a:r>
                      <a:r>
                        <a:rPr lang="en-US" baseline="0" dirty="0"/>
                        <a:t> generating units (EGUs)</a:t>
                      </a:r>
                      <a:endParaRPr lang="en-US" dirty="0"/>
                    </a:p>
                  </a:txBody>
                  <a:tcPr/>
                </a:tc>
                <a:extLst>
                  <a:ext uri="{0D108BD9-81ED-4DB2-BD59-A6C34878D82A}">
                    <a16:rowId xmlns:a16="http://schemas.microsoft.com/office/drawing/2014/main" val="1853976937"/>
                  </a:ext>
                </a:extLst>
              </a:tr>
              <a:tr h="370840">
                <a:tc>
                  <a:txBody>
                    <a:bodyPr/>
                    <a:lstStyle/>
                    <a:p>
                      <a:r>
                        <a:rPr lang="en-US" dirty="0" err="1"/>
                        <a:t>pt_oilgas</a:t>
                      </a:r>
                      <a:endParaRPr lang="en-US" dirty="0"/>
                    </a:p>
                  </a:txBody>
                  <a:tcPr/>
                </a:tc>
                <a:tc>
                  <a:txBody>
                    <a:bodyPr/>
                    <a:lstStyle/>
                    <a:p>
                      <a:r>
                        <a:rPr lang="en-US" dirty="0"/>
                        <a:t>Point sources related to oil and gas production</a:t>
                      </a:r>
                    </a:p>
                  </a:txBody>
                  <a:tcPr/>
                </a:tc>
                <a:extLst>
                  <a:ext uri="{0D108BD9-81ED-4DB2-BD59-A6C34878D82A}">
                    <a16:rowId xmlns:a16="http://schemas.microsoft.com/office/drawing/2014/main" val="3445358502"/>
                  </a:ext>
                </a:extLst>
              </a:tr>
              <a:tr h="370840">
                <a:tc>
                  <a:txBody>
                    <a:bodyPr/>
                    <a:lstStyle/>
                    <a:p>
                      <a:r>
                        <a:rPr lang="en-US" dirty="0" err="1"/>
                        <a:t>ptnonipm</a:t>
                      </a:r>
                      <a:endParaRPr lang="en-US" dirty="0"/>
                    </a:p>
                  </a:txBody>
                  <a:tcPr/>
                </a:tc>
                <a:tc>
                  <a:txBody>
                    <a:bodyPr/>
                    <a:lstStyle/>
                    <a:p>
                      <a:r>
                        <a:rPr lang="en-US" dirty="0"/>
                        <a:t>Point sources</a:t>
                      </a:r>
                      <a:r>
                        <a:rPr lang="en-US" baseline="0" dirty="0"/>
                        <a:t> that are not EGUs nor related to oil and gas</a:t>
                      </a:r>
                      <a:endParaRPr lang="en-US" dirty="0"/>
                    </a:p>
                  </a:txBody>
                  <a:tcPr/>
                </a:tc>
                <a:extLst>
                  <a:ext uri="{0D108BD9-81ED-4DB2-BD59-A6C34878D82A}">
                    <a16:rowId xmlns:a16="http://schemas.microsoft.com/office/drawing/2014/main" val="3914949797"/>
                  </a:ext>
                </a:extLst>
              </a:tr>
              <a:tr h="370840">
                <a:tc>
                  <a:txBody>
                    <a:bodyPr/>
                    <a:lstStyle/>
                    <a:p>
                      <a:r>
                        <a:rPr lang="en-US" b="0" dirty="0" err="1"/>
                        <a:t>ptagfire</a:t>
                      </a:r>
                      <a:endParaRPr lang="en-US" b="0" dirty="0"/>
                    </a:p>
                  </a:txBody>
                  <a:tcPr/>
                </a:tc>
                <a:tc>
                  <a:txBody>
                    <a:bodyPr/>
                    <a:lstStyle/>
                    <a:p>
                      <a:r>
                        <a:rPr lang="en-US" b="0" dirty="0"/>
                        <a:t>Point</a:t>
                      </a:r>
                      <a:r>
                        <a:rPr lang="en-US" b="0" baseline="0" dirty="0"/>
                        <a:t> source day-specific agricultural fires (was </a:t>
                      </a:r>
                      <a:r>
                        <a:rPr lang="en-US" b="0" baseline="0" dirty="0" err="1"/>
                        <a:t>agfire</a:t>
                      </a:r>
                      <a:r>
                        <a:rPr lang="en-US" b="0" baseline="0" dirty="0"/>
                        <a:t>)</a:t>
                      </a:r>
                      <a:endParaRPr lang="en-US" b="0" dirty="0"/>
                    </a:p>
                  </a:txBody>
                  <a:tcPr/>
                </a:tc>
                <a:extLst>
                  <a:ext uri="{0D108BD9-81ED-4DB2-BD59-A6C34878D82A}">
                    <a16:rowId xmlns:a16="http://schemas.microsoft.com/office/drawing/2014/main" val="2359575282"/>
                  </a:ext>
                </a:extLst>
              </a:tr>
              <a:tr h="357187">
                <a:tc>
                  <a:txBody>
                    <a:bodyPr/>
                    <a:lstStyle/>
                    <a:p>
                      <a:r>
                        <a:rPr lang="en-US" dirty="0" err="1"/>
                        <a:t>ptfire</a:t>
                      </a:r>
                      <a:endParaRPr lang="en-US" dirty="0"/>
                    </a:p>
                  </a:txBody>
                  <a:tcPr/>
                </a:tc>
                <a:tc>
                  <a:txBody>
                    <a:bodyPr/>
                    <a:lstStyle/>
                    <a:p>
                      <a:r>
                        <a:rPr lang="en-US" b="0" dirty="0"/>
                        <a:t>Point</a:t>
                      </a:r>
                      <a:r>
                        <a:rPr lang="en-US" b="0" baseline="0" dirty="0"/>
                        <a:t> source day-specific wild and prescribed fires</a:t>
                      </a:r>
                      <a:endParaRPr lang="en-US" b="0" dirty="0"/>
                    </a:p>
                  </a:txBody>
                  <a:tcPr/>
                </a:tc>
                <a:extLst>
                  <a:ext uri="{0D108BD9-81ED-4DB2-BD59-A6C34878D82A}">
                    <a16:rowId xmlns:a16="http://schemas.microsoft.com/office/drawing/2014/main" val="2130306348"/>
                  </a:ext>
                </a:extLst>
              </a:tr>
              <a:tr h="357187">
                <a:tc>
                  <a:txBody>
                    <a:bodyPr/>
                    <a:lstStyle/>
                    <a:p>
                      <a:r>
                        <a:rPr lang="en-US" dirty="0" err="1"/>
                        <a:t>ptfire_othna</a:t>
                      </a:r>
                      <a:endParaRPr lang="en-US" dirty="0"/>
                    </a:p>
                  </a:txBody>
                  <a:tcPr/>
                </a:tc>
                <a:tc>
                  <a:txBody>
                    <a:bodyPr/>
                    <a:lstStyle/>
                    <a:p>
                      <a:r>
                        <a:rPr lang="en-US" dirty="0"/>
                        <a:t>Non-US point</a:t>
                      </a:r>
                      <a:r>
                        <a:rPr lang="en-US" baseline="0" dirty="0"/>
                        <a:t> source day-specific fires in North America</a:t>
                      </a:r>
                      <a:endParaRPr lang="en-US" dirty="0"/>
                    </a:p>
                  </a:txBody>
                  <a:tcPr/>
                </a:tc>
                <a:extLst>
                  <a:ext uri="{0D108BD9-81ED-4DB2-BD59-A6C34878D82A}">
                    <a16:rowId xmlns:a16="http://schemas.microsoft.com/office/drawing/2014/main" val="969669306"/>
                  </a:ext>
                </a:extLst>
              </a:tr>
              <a:tr h="370840">
                <a:tc>
                  <a:txBody>
                    <a:bodyPr/>
                    <a:lstStyle/>
                    <a:p>
                      <a:r>
                        <a:rPr lang="en-US" b="0" dirty="0"/>
                        <a:t>cmv_c3</a:t>
                      </a:r>
                    </a:p>
                  </a:txBody>
                  <a:tcPr/>
                </a:tc>
                <a:tc>
                  <a:txBody>
                    <a:bodyPr/>
                    <a:lstStyle/>
                    <a:p>
                      <a:r>
                        <a:rPr lang="en-US" dirty="0"/>
                        <a:t>Category 3 (large) Commercial</a:t>
                      </a:r>
                      <a:r>
                        <a:rPr lang="en-US" baseline="0" dirty="0"/>
                        <a:t> Marine Vessels as points</a:t>
                      </a:r>
                      <a:endParaRPr lang="en-US" dirty="0"/>
                    </a:p>
                  </a:txBody>
                  <a:tcPr/>
                </a:tc>
                <a:extLst>
                  <a:ext uri="{0D108BD9-81ED-4DB2-BD59-A6C34878D82A}">
                    <a16:rowId xmlns:a16="http://schemas.microsoft.com/office/drawing/2014/main" val="2707735355"/>
                  </a:ext>
                </a:extLst>
              </a:tr>
              <a:tr h="370840">
                <a:tc>
                  <a:txBody>
                    <a:bodyPr/>
                    <a:lstStyle/>
                    <a:p>
                      <a:r>
                        <a:rPr lang="en-US" dirty="0" err="1"/>
                        <a:t>othar</a:t>
                      </a:r>
                      <a:endParaRPr lang="en-US" dirty="0"/>
                    </a:p>
                  </a:txBody>
                  <a:tcPr/>
                </a:tc>
                <a:tc>
                  <a:txBody>
                    <a:bodyPr/>
                    <a:lstStyle/>
                    <a:p>
                      <a:r>
                        <a:rPr lang="en-US" dirty="0"/>
                        <a:t>Non-US</a:t>
                      </a:r>
                      <a:r>
                        <a:rPr lang="en-US" baseline="0" dirty="0"/>
                        <a:t> area (i.e., nonpoint) sources</a:t>
                      </a:r>
                      <a:endParaRPr lang="en-US" dirty="0"/>
                    </a:p>
                  </a:txBody>
                  <a:tcPr/>
                </a:tc>
                <a:extLst>
                  <a:ext uri="{0D108BD9-81ED-4DB2-BD59-A6C34878D82A}">
                    <a16:rowId xmlns:a16="http://schemas.microsoft.com/office/drawing/2014/main" val="2571429127"/>
                  </a:ext>
                </a:extLst>
              </a:tr>
              <a:tr h="370840">
                <a:tc>
                  <a:txBody>
                    <a:bodyPr/>
                    <a:lstStyle/>
                    <a:p>
                      <a:r>
                        <a:rPr lang="en-US" dirty="0" err="1"/>
                        <a:t>othafdust</a:t>
                      </a:r>
                      <a:endParaRPr lang="en-US" dirty="0"/>
                    </a:p>
                  </a:txBody>
                  <a:tcPr/>
                </a:tc>
                <a:tc>
                  <a:txBody>
                    <a:bodyPr/>
                    <a:lstStyle/>
                    <a:p>
                      <a:r>
                        <a:rPr lang="en-US" dirty="0"/>
                        <a:t>Non-US area fugitive</a:t>
                      </a:r>
                      <a:r>
                        <a:rPr lang="en-US" baseline="0" dirty="0"/>
                        <a:t> dust sources (Canada only)</a:t>
                      </a:r>
                      <a:endParaRPr lang="en-US" dirty="0"/>
                    </a:p>
                  </a:txBody>
                  <a:tcPr/>
                </a:tc>
                <a:extLst>
                  <a:ext uri="{0D108BD9-81ED-4DB2-BD59-A6C34878D82A}">
                    <a16:rowId xmlns:a16="http://schemas.microsoft.com/office/drawing/2014/main" val="2272314925"/>
                  </a:ext>
                </a:extLst>
              </a:tr>
              <a:tr h="370840">
                <a:tc>
                  <a:txBody>
                    <a:bodyPr/>
                    <a:lstStyle/>
                    <a:p>
                      <a:r>
                        <a:rPr lang="en-US" dirty="0" err="1"/>
                        <a:t>othptdust</a:t>
                      </a:r>
                      <a:endParaRPr lang="en-US" dirty="0"/>
                    </a:p>
                  </a:txBody>
                  <a:tcPr/>
                </a:tc>
                <a:tc>
                  <a:txBody>
                    <a:bodyPr/>
                    <a:lstStyle/>
                    <a:p>
                      <a:r>
                        <a:rPr lang="en-US" dirty="0"/>
                        <a:t>Non-US point fugitive dust sources (Canada only)</a:t>
                      </a:r>
                    </a:p>
                  </a:txBody>
                  <a:tcPr/>
                </a:tc>
                <a:extLst>
                  <a:ext uri="{0D108BD9-81ED-4DB2-BD59-A6C34878D82A}">
                    <a16:rowId xmlns:a16="http://schemas.microsoft.com/office/drawing/2014/main" val="955562191"/>
                  </a:ext>
                </a:extLst>
              </a:tr>
              <a:tr h="354905">
                <a:tc>
                  <a:txBody>
                    <a:bodyPr/>
                    <a:lstStyle/>
                    <a:p>
                      <a:r>
                        <a:rPr lang="en-US" b="0" dirty="0" err="1"/>
                        <a:t>othpt</a:t>
                      </a:r>
                      <a:endParaRPr lang="en-US" b="0" dirty="0"/>
                    </a:p>
                  </a:txBody>
                  <a:tcPr/>
                </a:tc>
                <a:tc>
                  <a:txBody>
                    <a:bodyPr/>
                    <a:lstStyle/>
                    <a:p>
                      <a:r>
                        <a:rPr lang="en-US" dirty="0"/>
                        <a:t>Non-US point sources</a:t>
                      </a:r>
                    </a:p>
                  </a:txBody>
                  <a:tcPr/>
                </a:tc>
                <a:extLst>
                  <a:ext uri="{0D108BD9-81ED-4DB2-BD59-A6C34878D82A}">
                    <a16:rowId xmlns:a16="http://schemas.microsoft.com/office/drawing/2014/main" val="3029660516"/>
                  </a:ext>
                </a:extLst>
              </a:tr>
              <a:tr h="354905">
                <a:tc>
                  <a:txBody>
                    <a:bodyPr/>
                    <a:lstStyle/>
                    <a:p>
                      <a:r>
                        <a:rPr lang="en-US" b="0" dirty="0" err="1"/>
                        <a:t>onroad_can</a:t>
                      </a:r>
                      <a:endParaRPr lang="en-US" b="0" dirty="0"/>
                    </a:p>
                  </a:txBody>
                  <a:tcPr/>
                </a:tc>
                <a:tc>
                  <a:txBody>
                    <a:bodyPr/>
                    <a:lstStyle/>
                    <a:p>
                      <a:r>
                        <a:rPr lang="en-US" dirty="0"/>
                        <a:t>Onroad</a:t>
                      </a:r>
                      <a:r>
                        <a:rPr lang="en-US" baseline="0" dirty="0"/>
                        <a:t> mobile sources for Canada (was </a:t>
                      </a:r>
                      <a:r>
                        <a:rPr lang="en-US" baseline="0" dirty="0" err="1"/>
                        <a:t>othon</a:t>
                      </a:r>
                      <a:r>
                        <a:rPr lang="en-US" baseline="0" dirty="0"/>
                        <a:t>)</a:t>
                      </a:r>
                      <a:endParaRPr lang="en-US" dirty="0"/>
                    </a:p>
                  </a:txBody>
                  <a:tcPr/>
                </a:tc>
                <a:extLst>
                  <a:ext uri="{0D108BD9-81ED-4DB2-BD59-A6C34878D82A}">
                    <a16:rowId xmlns:a16="http://schemas.microsoft.com/office/drawing/2014/main" val="2319364514"/>
                  </a:ext>
                </a:extLst>
              </a:tr>
              <a:tr h="366491">
                <a:tc>
                  <a:txBody>
                    <a:bodyPr/>
                    <a:lstStyle/>
                    <a:p>
                      <a:r>
                        <a:rPr lang="en-US" b="0" dirty="0" err="1"/>
                        <a:t>onroad_mex</a:t>
                      </a:r>
                      <a:endParaRPr lang="en-US" b="0" dirty="0"/>
                    </a:p>
                  </a:txBody>
                  <a:tcPr/>
                </a:tc>
                <a:tc>
                  <a:txBody>
                    <a:bodyPr/>
                    <a:lstStyle/>
                    <a:p>
                      <a:r>
                        <a:rPr lang="en-US" dirty="0"/>
                        <a:t>Onroad mobile sources for Mexico  (was </a:t>
                      </a:r>
                      <a:r>
                        <a:rPr lang="en-US" dirty="0" err="1"/>
                        <a:t>othon</a:t>
                      </a:r>
                      <a:r>
                        <a:rPr lang="en-US" dirty="0"/>
                        <a:t>)</a:t>
                      </a:r>
                    </a:p>
                  </a:txBody>
                  <a:tcPr/>
                </a:tc>
                <a:extLst>
                  <a:ext uri="{0D108BD9-81ED-4DB2-BD59-A6C34878D82A}">
                    <a16:rowId xmlns:a16="http://schemas.microsoft.com/office/drawing/2014/main" val="688914304"/>
                  </a:ext>
                </a:extLst>
              </a:tr>
            </a:tbl>
          </a:graphicData>
        </a:graphic>
      </p:graphicFrame>
      <p:sp>
        <p:nvSpPr>
          <p:cNvPr id="2" name="Title 1"/>
          <p:cNvSpPr>
            <a:spLocks noGrp="1"/>
          </p:cNvSpPr>
          <p:nvPr>
            <p:ph type="title"/>
          </p:nvPr>
        </p:nvSpPr>
        <p:spPr>
          <a:xfrm>
            <a:off x="304800" y="304800"/>
            <a:ext cx="7848600" cy="868362"/>
          </a:xfrm>
        </p:spPr>
        <p:txBody>
          <a:bodyPr>
            <a:normAutofit fontScale="90000"/>
          </a:bodyPr>
          <a:lstStyle/>
          <a:p>
            <a:r>
              <a:rPr lang="en-US" dirty="0"/>
              <a:t>2016 Platform Sectors: </a:t>
            </a:r>
            <a:br>
              <a:rPr lang="en-US" dirty="0"/>
            </a:br>
            <a:r>
              <a:rPr lang="en-US" dirty="0"/>
              <a:t>Point and Non-U.S. </a:t>
            </a:r>
            <a:r>
              <a:rPr lang="en-US" sz="3600" dirty="0"/>
              <a:t>(EPA platform)</a:t>
            </a:r>
            <a:endParaRPr lang="en-US" dirty="0"/>
          </a:p>
        </p:txBody>
      </p:sp>
      <p:sp>
        <p:nvSpPr>
          <p:cNvPr id="5" name="Slide Number Placeholder 4"/>
          <p:cNvSpPr>
            <a:spLocks noGrp="1"/>
          </p:cNvSpPr>
          <p:nvPr>
            <p:ph type="sldNum" sz="quarter" idx="12"/>
          </p:nvPr>
        </p:nvSpPr>
        <p:spPr/>
        <p:txBody>
          <a:bodyPr/>
          <a:lstStyle/>
          <a:p>
            <a:fld id="{44789DC8-B33C-7145-9125-54BE67D297D6}" type="slidenum">
              <a:rPr lang="en-US" smtClean="0"/>
              <a:pPr/>
              <a:t>24</a:t>
            </a:fld>
            <a:endParaRPr lang="en-US" dirty="0"/>
          </a:p>
        </p:txBody>
      </p:sp>
    </p:spTree>
    <p:extLst>
      <p:ext uri="{BB962C8B-B14F-4D97-AF65-F5344CB8AC3E}">
        <p14:creationId xmlns:p14="http://schemas.microsoft.com/office/powerpoint/2010/main" val="352169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4114800" y="640514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1412928"/>
              </p:ext>
            </p:extLst>
          </p:nvPr>
        </p:nvGraphicFramePr>
        <p:xfrm>
          <a:off x="457200" y="1522413"/>
          <a:ext cx="8229600" cy="4719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9662685"/>
                    </a:ext>
                  </a:extLst>
                </a:gridCol>
                <a:gridCol w="5715000">
                  <a:extLst>
                    <a:ext uri="{9D8B030D-6E8A-4147-A177-3AD203B41FA5}">
                      <a16:colId xmlns:a16="http://schemas.microsoft.com/office/drawing/2014/main" val="2779531736"/>
                    </a:ext>
                  </a:extLst>
                </a:gridCol>
              </a:tblGrid>
              <a:tr h="370840">
                <a:tc>
                  <a:txBody>
                    <a:bodyPr/>
                    <a:lstStyle/>
                    <a:p>
                      <a:r>
                        <a:rPr lang="en-US" dirty="0"/>
                        <a:t>Nonpoint Sectors</a:t>
                      </a:r>
                    </a:p>
                  </a:txBody>
                  <a:tcPr/>
                </a:tc>
                <a:tc>
                  <a:txBody>
                    <a:bodyPr/>
                    <a:lstStyle/>
                    <a:p>
                      <a:r>
                        <a:rPr lang="en-US" dirty="0"/>
                        <a:t>Sector Description</a:t>
                      </a:r>
                    </a:p>
                  </a:txBody>
                  <a:tcPr/>
                </a:tc>
                <a:extLst>
                  <a:ext uri="{0D108BD9-81ED-4DB2-BD59-A6C34878D82A}">
                    <a16:rowId xmlns:a16="http://schemas.microsoft.com/office/drawing/2014/main" val="4229289442"/>
                  </a:ext>
                </a:extLst>
              </a:tr>
              <a:tr h="370840">
                <a:tc>
                  <a:txBody>
                    <a:bodyPr/>
                    <a:lstStyle/>
                    <a:p>
                      <a:r>
                        <a:rPr lang="en-US" dirty="0" err="1"/>
                        <a:t>afdust_adj</a:t>
                      </a:r>
                      <a:endParaRPr lang="en-US" dirty="0"/>
                    </a:p>
                  </a:txBody>
                  <a:tcPr/>
                </a:tc>
                <a:tc>
                  <a:txBody>
                    <a:bodyPr/>
                    <a:lstStyle/>
                    <a:p>
                      <a:r>
                        <a:rPr lang="en-US" dirty="0"/>
                        <a:t>Met.-adjusted area fugitive dust emissions</a:t>
                      </a:r>
                    </a:p>
                  </a:txBody>
                  <a:tcPr/>
                </a:tc>
                <a:extLst>
                  <a:ext uri="{0D108BD9-81ED-4DB2-BD59-A6C34878D82A}">
                    <a16:rowId xmlns:a16="http://schemas.microsoft.com/office/drawing/2014/main" val="1853976937"/>
                  </a:ext>
                </a:extLst>
              </a:tr>
              <a:tr h="370840">
                <a:tc>
                  <a:txBody>
                    <a:bodyPr/>
                    <a:lstStyle/>
                    <a:p>
                      <a:r>
                        <a:rPr lang="en-US" dirty="0"/>
                        <a:t>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Agricultural emissions (primarily ammonia)</a:t>
                      </a:r>
                    </a:p>
                  </a:txBody>
                  <a:tcPr/>
                </a:tc>
                <a:extLst>
                  <a:ext uri="{0D108BD9-81ED-4DB2-BD59-A6C34878D82A}">
                    <a16:rowId xmlns:a16="http://schemas.microsoft.com/office/drawing/2014/main" val="3445358502"/>
                  </a:ext>
                </a:extLst>
              </a:tr>
              <a:tr h="370840">
                <a:tc>
                  <a:txBody>
                    <a:bodyPr/>
                    <a:lstStyle/>
                    <a:p>
                      <a:r>
                        <a:rPr lang="en-US" dirty="0" err="1"/>
                        <a:t>beis</a:t>
                      </a:r>
                      <a:endParaRPr lang="en-US" dirty="0"/>
                    </a:p>
                  </a:txBody>
                  <a:tcPr/>
                </a:tc>
                <a:tc>
                  <a:txBody>
                    <a:bodyPr/>
                    <a:lstStyle/>
                    <a:p>
                      <a:r>
                        <a:rPr lang="en-US" dirty="0"/>
                        <a:t>Biogenic</a:t>
                      </a:r>
                      <a:r>
                        <a:rPr lang="en-US" baseline="0" dirty="0"/>
                        <a:t> emissions based on the BEIS model</a:t>
                      </a:r>
                      <a:endParaRPr lang="en-US" dirty="0"/>
                    </a:p>
                  </a:txBody>
                  <a:tcPr/>
                </a:tc>
                <a:extLst>
                  <a:ext uri="{0D108BD9-81ED-4DB2-BD59-A6C34878D82A}">
                    <a16:rowId xmlns:a16="http://schemas.microsoft.com/office/drawing/2014/main" val="3914949797"/>
                  </a:ext>
                </a:extLst>
              </a:tr>
              <a:tr h="370840">
                <a:tc>
                  <a:txBody>
                    <a:bodyPr/>
                    <a:lstStyle/>
                    <a:p>
                      <a:r>
                        <a:rPr lang="en-US" b="0" dirty="0"/>
                        <a:t>cmv_c1c2</a:t>
                      </a:r>
                    </a:p>
                  </a:txBody>
                  <a:tcPr/>
                </a:tc>
                <a:tc>
                  <a:txBody>
                    <a:bodyPr/>
                    <a:lstStyle/>
                    <a:p>
                      <a:r>
                        <a:rPr lang="en-US" b="0" dirty="0"/>
                        <a:t>C1</a:t>
                      </a:r>
                      <a:r>
                        <a:rPr lang="en-US" b="0"/>
                        <a:t>&amp;C2 </a:t>
                      </a:r>
                      <a:r>
                        <a:rPr lang="en-US" b="0" dirty="0"/>
                        <a:t>Commercial marine vessels (nonpoint)</a:t>
                      </a:r>
                    </a:p>
                  </a:txBody>
                  <a:tcPr/>
                </a:tc>
                <a:extLst>
                  <a:ext uri="{0D108BD9-81ED-4DB2-BD59-A6C34878D82A}">
                    <a16:rowId xmlns:a16="http://schemas.microsoft.com/office/drawing/2014/main" val="2359575282"/>
                  </a:ext>
                </a:extLst>
              </a:tr>
              <a:tr h="370840">
                <a:tc>
                  <a:txBody>
                    <a:bodyPr/>
                    <a:lstStyle/>
                    <a:p>
                      <a:r>
                        <a:rPr lang="en-US" dirty="0" err="1"/>
                        <a:t>nonpt</a:t>
                      </a:r>
                      <a:endParaRPr lang="en-US" dirty="0"/>
                    </a:p>
                  </a:txBody>
                  <a:tcPr/>
                </a:tc>
                <a:tc>
                  <a:txBody>
                    <a:bodyPr/>
                    <a:lstStyle/>
                    <a:p>
                      <a:r>
                        <a:rPr lang="en-US" dirty="0"/>
                        <a:t>Nonpoint</a:t>
                      </a:r>
                      <a:r>
                        <a:rPr lang="en-US" baseline="0" dirty="0"/>
                        <a:t> sources not in other </a:t>
                      </a:r>
                      <a:r>
                        <a:rPr lang="en-US" baseline="0" dirty="0" err="1"/>
                        <a:t>nonpint</a:t>
                      </a:r>
                      <a:r>
                        <a:rPr lang="en-US" baseline="0" dirty="0"/>
                        <a:t> sectors</a:t>
                      </a:r>
                      <a:endParaRPr lang="en-US" dirty="0"/>
                    </a:p>
                  </a:txBody>
                  <a:tcPr/>
                </a:tc>
                <a:extLst>
                  <a:ext uri="{0D108BD9-81ED-4DB2-BD59-A6C34878D82A}">
                    <a16:rowId xmlns:a16="http://schemas.microsoft.com/office/drawing/2014/main" val="2571429127"/>
                  </a:ext>
                </a:extLst>
              </a:tr>
              <a:tr h="370840">
                <a:tc>
                  <a:txBody>
                    <a:bodyPr/>
                    <a:lstStyle/>
                    <a:p>
                      <a:r>
                        <a:rPr lang="en-US" dirty="0"/>
                        <a:t>nonroad</a:t>
                      </a:r>
                    </a:p>
                  </a:txBody>
                  <a:tcPr/>
                </a:tc>
                <a:tc>
                  <a:txBody>
                    <a:bodyPr/>
                    <a:lstStyle/>
                    <a:p>
                      <a:r>
                        <a:rPr lang="en-US" dirty="0"/>
                        <a:t>Mobile</a:t>
                      </a:r>
                      <a:r>
                        <a:rPr lang="en-US" baseline="0" dirty="0"/>
                        <a:t> sources that do not drive on roads or railroads, including recreational </a:t>
                      </a:r>
                      <a:r>
                        <a:rPr lang="en-US" baseline="0" dirty="0" err="1"/>
                        <a:t>pleasurecraft</a:t>
                      </a:r>
                      <a:endParaRPr lang="en-US" dirty="0"/>
                    </a:p>
                  </a:txBody>
                  <a:tcPr/>
                </a:tc>
                <a:extLst>
                  <a:ext uri="{0D108BD9-81ED-4DB2-BD59-A6C34878D82A}">
                    <a16:rowId xmlns:a16="http://schemas.microsoft.com/office/drawing/2014/main" val="458436282"/>
                  </a:ext>
                </a:extLst>
              </a:tr>
              <a:tr h="370840">
                <a:tc>
                  <a:txBody>
                    <a:bodyPr/>
                    <a:lstStyle/>
                    <a:p>
                      <a:r>
                        <a:rPr lang="en-US" dirty="0" err="1"/>
                        <a:t>np_oilgas</a:t>
                      </a:r>
                      <a:endParaRPr lang="en-US" dirty="0"/>
                    </a:p>
                  </a:txBody>
                  <a:tcPr/>
                </a:tc>
                <a:tc>
                  <a:txBody>
                    <a:bodyPr/>
                    <a:lstStyle/>
                    <a:p>
                      <a:r>
                        <a:rPr lang="en-US" dirty="0"/>
                        <a:t>Nonpoint oil and gas production-related sources</a:t>
                      </a:r>
                    </a:p>
                  </a:txBody>
                  <a:tcPr/>
                </a:tc>
                <a:extLst>
                  <a:ext uri="{0D108BD9-81ED-4DB2-BD59-A6C34878D82A}">
                    <a16:rowId xmlns:a16="http://schemas.microsoft.com/office/drawing/2014/main" val="2272314925"/>
                  </a:ext>
                </a:extLst>
              </a:tr>
              <a:tr h="370840">
                <a:tc>
                  <a:txBody>
                    <a:bodyPr/>
                    <a:lstStyle/>
                    <a:p>
                      <a:r>
                        <a:rPr lang="en-US" dirty="0" err="1"/>
                        <a:t>onroad</a:t>
                      </a:r>
                      <a:endParaRPr lang="en-US" dirty="0"/>
                    </a:p>
                  </a:txBody>
                  <a:tcPr/>
                </a:tc>
                <a:tc>
                  <a:txBody>
                    <a:bodyPr/>
                    <a:lstStyle/>
                    <a:p>
                      <a:r>
                        <a:rPr lang="en-US" dirty="0"/>
                        <a:t>On-land</a:t>
                      </a:r>
                      <a:r>
                        <a:rPr lang="en-US" baseline="0" dirty="0"/>
                        <a:t> mobile sources that drive on roads</a:t>
                      </a:r>
                      <a:endParaRPr lang="en-US" dirty="0"/>
                    </a:p>
                  </a:txBody>
                  <a:tcPr/>
                </a:tc>
                <a:extLst>
                  <a:ext uri="{0D108BD9-81ED-4DB2-BD59-A6C34878D82A}">
                    <a16:rowId xmlns:a16="http://schemas.microsoft.com/office/drawing/2014/main" val="955562191"/>
                  </a:ext>
                </a:extLst>
              </a:tr>
              <a:tr h="370840">
                <a:tc>
                  <a:txBody>
                    <a:bodyPr/>
                    <a:lstStyle/>
                    <a:p>
                      <a:r>
                        <a:rPr lang="en-US" dirty="0" err="1"/>
                        <a:t>onroad_ca_adj</a:t>
                      </a:r>
                      <a:endParaRPr lang="en-US" dirty="0"/>
                    </a:p>
                  </a:txBody>
                  <a:tcPr/>
                </a:tc>
                <a:tc>
                  <a:txBody>
                    <a:bodyPr/>
                    <a:lstStyle/>
                    <a:p>
                      <a:r>
                        <a:rPr lang="en-US" dirty="0"/>
                        <a:t>Onroad</a:t>
                      </a:r>
                      <a:r>
                        <a:rPr lang="en-US" baseline="0" dirty="0"/>
                        <a:t> mobile sources in California</a:t>
                      </a:r>
                      <a:endParaRPr lang="en-US" dirty="0"/>
                    </a:p>
                  </a:txBody>
                  <a:tcPr/>
                </a:tc>
                <a:extLst>
                  <a:ext uri="{0D108BD9-81ED-4DB2-BD59-A6C34878D82A}">
                    <a16:rowId xmlns:a16="http://schemas.microsoft.com/office/drawing/2014/main" val="2319364514"/>
                  </a:ext>
                </a:extLst>
              </a:tr>
              <a:tr h="370840">
                <a:tc>
                  <a:txBody>
                    <a:bodyPr/>
                    <a:lstStyle/>
                    <a:p>
                      <a:r>
                        <a:rPr lang="en-US" dirty="0"/>
                        <a:t>rail</a:t>
                      </a:r>
                    </a:p>
                  </a:txBody>
                  <a:tcPr/>
                </a:tc>
                <a:tc>
                  <a:txBody>
                    <a:bodyPr/>
                    <a:lstStyle/>
                    <a:p>
                      <a:r>
                        <a:rPr lang="en-US" dirty="0"/>
                        <a:t>Locomotive</a:t>
                      </a:r>
                      <a:r>
                        <a:rPr lang="en-US" baseline="0" dirty="0"/>
                        <a:t> sources on railroads</a:t>
                      </a:r>
                      <a:endParaRPr lang="en-US" dirty="0"/>
                    </a:p>
                  </a:txBody>
                  <a:tcPr/>
                </a:tc>
                <a:extLst>
                  <a:ext uri="{0D108BD9-81ED-4DB2-BD59-A6C34878D82A}">
                    <a16:rowId xmlns:a16="http://schemas.microsoft.com/office/drawing/2014/main" val="688914304"/>
                  </a:ext>
                </a:extLst>
              </a:tr>
              <a:tr h="370840">
                <a:tc>
                  <a:txBody>
                    <a:bodyPr/>
                    <a:lstStyle/>
                    <a:p>
                      <a:r>
                        <a:rPr lang="en-US" dirty="0" err="1"/>
                        <a:t>rwc</a:t>
                      </a:r>
                      <a:endParaRPr lang="en-US" dirty="0"/>
                    </a:p>
                  </a:txBody>
                  <a:tcPr/>
                </a:tc>
                <a:tc>
                  <a:txBody>
                    <a:bodyPr/>
                    <a:lstStyle/>
                    <a:p>
                      <a:r>
                        <a:rPr lang="en-US" dirty="0"/>
                        <a:t>Residential</a:t>
                      </a:r>
                      <a:r>
                        <a:rPr lang="en-US" baseline="0" dirty="0"/>
                        <a:t> wood combustion sources</a:t>
                      </a:r>
                      <a:endParaRPr lang="en-US" dirty="0"/>
                    </a:p>
                  </a:txBody>
                  <a:tcPr/>
                </a:tc>
                <a:extLst>
                  <a:ext uri="{0D108BD9-81ED-4DB2-BD59-A6C34878D82A}">
                    <a16:rowId xmlns:a16="http://schemas.microsoft.com/office/drawing/2014/main" val="849277209"/>
                  </a:ext>
                </a:extLst>
              </a:tr>
            </a:tbl>
          </a:graphicData>
        </a:graphic>
      </p:graphicFrame>
      <p:sp>
        <p:nvSpPr>
          <p:cNvPr id="2" name="Title 1"/>
          <p:cNvSpPr>
            <a:spLocks noGrp="1"/>
          </p:cNvSpPr>
          <p:nvPr>
            <p:ph type="title"/>
          </p:nvPr>
        </p:nvSpPr>
        <p:spPr/>
        <p:txBody>
          <a:bodyPr>
            <a:normAutofit fontScale="90000"/>
          </a:bodyPr>
          <a:lstStyle/>
          <a:p>
            <a:r>
              <a:rPr lang="en-US" dirty="0"/>
              <a:t>2016 Platform Sectors: </a:t>
            </a:r>
            <a:br>
              <a:rPr lang="en-US" dirty="0"/>
            </a:br>
            <a:r>
              <a:rPr lang="en-US" dirty="0"/>
              <a:t>Ground-level</a:t>
            </a:r>
          </a:p>
        </p:txBody>
      </p:sp>
      <p:sp>
        <p:nvSpPr>
          <p:cNvPr id="5" name="Slide Number Placeholder 4"/>
          <p:cNvSpPr>
            <a:spLocks noGrp="1"/>
          </p:cNvSpPr>
          <p:nvPr>
            <p:ph type="sldNum" sz="quarter" idx="12"/>
          </p:nvPr>
        </p:nvSpPr>
        <p:spPr/>
        <p:txBody>
          <a:bodyPr/>
          <a:lstStyle/>
          <a:p>
            <a:fld id="{44789DC8-B33C-7145-9125-54BE67D297D6}" type="slidenum">
              <a:rPr lang="en-US" smtClean="0"/>
              <a:pPr/>
              <a:t>25</a:t>
            </a:fld>
            <a:endParaRPr lang="en-US" dirty="0"/>
          </a:p>
        </p:txBody>
      </p:sp>
    </p:spTree>
    <p:extLst>
      <p:ext uri="{BB962C8B-B14F-4D97-AF65-F5344CB8AC3E}">
        <p14:creationId xmlns:p14="http://schemas.microsoft.com/office/powerpoint/2010/main" val="32623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2C28927-7ED9-41B2-8B4D-2DC0989AA795}"/>
              </a:ext>
            </a:extLst>
          </p:cNvPr>
          <p:cNvSpPr>
            <a:spLocks noGrp="1"/>
          </p:cNvSpPr>
          <p:nvPr>
            <p:ph type="ftr" sz="quarter" idx="11"/>
          </p:nvPr>
        </p:nvSpPr>
        <p:spPr/>
        <p:txBody>
          <a:bodyPr/>
          <a:lstStyle/>
          <a:p>
            <a:r>
              <a:rPr lang="en-US"/>
              <a:t>US EPA OAQPS, Emission Inventory and Analysis Group</a:t>
            </a:r>
            <a:endParaRPr lang="en-US" dirty="0"/>
          </a:p>
        </p:txBody>
      </p:sp>
      <p:pic>
        <p:nvPicPr>
          <p:cNvPr id="9" name="Picture 8" descr="Woman / girl surrounded by question marks" title="Woman with questions">
            <a:extLst>
              <a:ext uri="{FF2B5EF4-FFF2-40B4-BE49-F238E27FC236}">
                <a16:creationId xmlns:a16="http://schemas.microsoft.com/office/drawing/2014/main" id="{7DF727D4-9407-4E32-AE8B-F15BFF868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413798"/>
            <a:ext cx="3200400" cy="3620925"/>
          </a:xfrm>
          <a:prstGeom prst="rect">
            <a:avLst/>
          </a:prstGeom>
        </p:spPr>
      </p:pic>
      <p:sp>
        <p:nvSpPr>
          <p:cNvPr id="2" name="Content Placeholder 1">
            <a:extLst>
              <a:ext uri="{FF2B5EF4-FFF2-40B4-BE49-F238E27FC236}">
                <a16:creationId xmlns:a16="http://schemas.microsoft.com/office/drawing/2014/main" id="{671AC137-84A1-4707-9A9B-CD231EA12F80}"/>
              </a:ext>
            </a:extLst>
          </p:cNvPr>
          <p:cNvSpPr>
            <a:spLocks noGrp="1"/>
          </p:cNvSpPr>
          <p:nvPr>
            <p:ph idx="1"/>
          </p:nvPr>
        </p:nvSpPr>
        <p:spPr/>
        <p:txBody>
          <a:bodyPr/>
          <a:lstStyle/>
          <a:p>
            <a:r>
              <a:rPr lang="en-US" dirty="0"/>
              <a:t>Any questions on basic concepts of emissions modeling? </a:t>
            </a:r>
          </a:p>
        </p:txBody>
      </p:sp>
      <p:sp>
        <p:nvSpPr>
          <p:cNvPr id="5" name="Title 4">
            <a:extLst>
              <a:ext uri="{FF2B5EF4-FFF2-40B4-BE49-F238E27FC236}">
                <a16:creationId xmlns:a16="http://schemas.microsoft.com/office/drawing/2014/main" id="{4F819023-FCC6-4073-B752-9D3E2ED46F72}"/>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7330CD92-B61B-46E3-9402-5BED830482DB}"/>
              </a:ext>
            </a:extLst>
          </p:cNvPr>
          <p:cNvSpPr>
            <a:spLocks noGrp="1"/>
          </p:cNvSpPr>
          <p:nvPr>
            <p:ph type="sldNum" sz="quarter" idx="12"/>
          </p:nvPr>
        </p:nvSpPr>
        <p:spPr/>
        <p:txBody>
          <a:bodyPr/>
          <a:lstStyle/>
          <a:p>
            <a:fld id="{61C894BD-DCE2-4A96-A9AF-225BBEAC2A40}" type="slidenum">
              <a:rPr lang="en-US" smtClean="0"/>
              <a:pPr/>
              <a:t>26</a:t>
            </a:fld>
            <a:endParaRPr lang="en-US"/>
          </a:p>
        </p:txBody>
      </p:sp>
    </p:spTree>
    <p:extLst>
      <p:ext uri="{BB962C8B-B14F-4D97-AF65-F5344CB8AC3E}">
        <p14:creationId xmlns:p14="http://schemas.microsoft.com/office/powerpoint/2010/main" val="252966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458200" cy="4690874"/>
          </a:xfrm>
        </p:spPr>
        <p:txBody>
          <a:bodyPr>
            <a:normAutofit fontScale="85000" lnSpcReduction="20000"/>
          </a:bodyPr>
          <a:lstStyle/>
          <a:p>
            <a:pPr>
              <a:spcAft>
                <a:spcPts val="400"/>
              </a:spcAft>
            </a:pPr>
            <a:r>
              <a:rPr lang="en-US" dirty="0"/>
              <a:t>When a new NEI version becomes available, </a:t>
            </a:r>
            <a:br>
              <a:rPr lang="en-US" dirty="0"/>
            </a:br>
            <a:r>
              <a:rPr lang="en-US" b="1" dirty="0"/>
              <a:t>flat files</a:t>
            </a:r>
            <a:r>
              <a:rPr lang="en-US" dirty="0"/>
              <a:t> (a .csv format) are output from EIS </a:t>
            </a:r>
          </a:p>
          <a:p>
            <a:pPr lvl="1">
              <a:spcAft>
                <a:spcPts val="400"/>
              </a:spcAft>
            </a:pPr>
            <a:r>
              <a:rPr lang="en-US" dirty="0"/>
              <a:t>Point and nonpoint inventories are split into sectors </a:t>
            </a:r>
          </a:p>
          <a:p>
            <a:pPr lvl="1">
              <a:spcAft>
                <a:spcPts val="400"/>
              </a:spcAft>
            </a:pPr>
            <a:r>
              <a:rPr lang="en-US" dirty="0"/>
              <a:t>Onroad, nonroad, and biogenic are inputs to the NEI release</a:t>
            </a:r>
          </a:p>
          <a:p>
            <a:pPr>
              <a:spcAft>
                <a:spcPts val="400"/>
              </a:spcAft>
            </a:pPr>
            <a:r>
              <a:rPr lang="en-US" dirty="0"/>
              <a:t>Update ancillary files to account for new source classification codes (SCCs) and updated data</a:t>
            </a:r>
          </a:p>
          <a:p>
            <a:pPr>
              <a:spcAft>
                <a:spcPts val="400"/>
              </a:spcAft>
            </a:pPr>
            <a:r>
              <a:rPr lang="en-US" dirty="0"/>
              <a:t>Perform quality assurance as needed (temporal, speciation, gridding)</a:t>
            </a:r>
          </a:p>
          <a:p>
            <a:pPr>
              <a:spcAft>
                <a:spcPts val="400"/>
              </a:spcAft>
            </a:pPr>
            <a:r>
              <a:rPr lang="en-US" b="1" dirty="0"/>
              <a:t>Compare the inventories and results to a previous platform</a:t>
            </a:r>
          </a:p>
          <a:p>
            <a:pPr lvl="1">
              <a:spcAft>
                <a:spcPts val="400"/>
              </a:spcAft>
            </a:pPr>
            <a:r>
              <a:rPr lang="en-US" dirty="0"/>
              <a:t>Create difference reports by state, county, and/or SCC</a:t>
            </a:r>
          </a:p>
          <a:p>
            <a:pPr lvl="1">
              <a:spcAft>
                <a:spcPts val="400"/>
              </a:spcAft>
            </a:pPr>
            <a:r>
              <a:rPr lang="en-US" dirty="0"/>
              <a:t>Create charts and maps </a:t>
            </a:r>
          </a:p>
          <a:p>
            <a:pPr lvl="1">
              <a:spcAft>
                <a:spcPts val="400"/>
              </a:spcAft>
            </a:pPr>
            <a:r>
              <a:rPr lang="en-US" dirty="0"/>
              <a:t>Example: 2016 platform development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27</a:t>
            </a:fld>
            <a:endParaRPr lang="en-US"/>
          </a:p>
        </p:txBody>
      </p:sp>
      <p:sp>
        <p:nvSpPr>
          <p:cNvPr id="5" name="Title 4"/>
          <p:cNvSpPr>
            <a:spLocks noGrp="1"/>
          </p:cNvSpPr>
          <p:nvPr>
            <p:ph type="title"/>
          </p:nvPr>
        </p:nvSpPr>
        <p:spPr/>
        <p:txBody>
          <a:bodyPr>
            <a:normAutofit fontScale="90000"/>
          </a:bodyPr>
          <a:lstStyle/>
          <a:p>
            <a:r>
              <a:rPr lang="en-US" dirty="0"/>
              <a:t>How do we Start Building a New Platform?</a:t>
            </a:r>
          </a:p>
        </p:txBody>
      </p:sp>
    </p:spTree>
    <p:extLst>
      <p:ext uri="{BB962C8B-B14F-4D97-AF65-F5344CB8AC3E}">
        <p14:creationId xmlns:p14="http://schemas.microsoft.com/office/powerpoint/2010/main" val="1590271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7" name="Content Placeholder 7"/>
          <p:cNvGraphicFramePr>
            <a:graphicFrameLocks/>
          </p:cNvGraphicFramePr>
          <p:nvPr>
            <p:extLst>
              <p:ext uri="{D42A27DB-BD31-4B8C-83A1-F6EECF244321}">
                <p14:modId xmlns:p14="http://schemas.microsoft.com/office/powerpoint/2010/main" val="226944211"/>
              </p:ext>
            </p:extLst>
          </p:nvPr>
        </p:nvGraphicFramePr>
        <p:xfrm>
          <a:off x="439995" y="2514600"/>
          <a:ext cx="8246805" cy="4033626"/>
        </p:xfrm>
        <a:graphic>
          <a:graphicData uri="http://schemas.openxmlformats.org/drawingml/2006/table">
            <a:tbl>
              <a:tblPr firstRow="1" bandRow="1">
                <a:tableStyleId>{5C22544A-7EE6-4342-B048-85BDC9FD1C3A}</a:tableStyleId>
              </a:tblPr>
              <a:tblGrid>
                <a:gridCol w="1178115">
                  <a:extLst>
                    <a:ext uri="{9D8B030D-6E8A-4147-A177-3AD203B41FA5}">
                      <a16:colId xmlns:a16="http://schemas.microsoft.com/office/drawing/2014/main" val="674478965"/>
                    </a:ext>
                  </a:extLst>
                </a:gridCol>
                <a:gridCol w="1178115">
                  <a:extLst>
                    <a:ext uri="{9D8B030D-6E8A-4147-A177-3AD203B41FA5}">
                      <a16:colId xmlns:a16="http://schemas.microsoft.com/office/drawing/2014/main" val="410709338"/>
                    </a:ext>
                  </a:extLst>
                </a:gridCol>
                <a:gridCol w="1178115">
                  <a:extLst>
                    <a:ext uri="{9D8B030D-6E8A-4147-A177-3AD203B41FA5}">
                      <a16:colId xmlns:a16="http://schemas.microsoft.com/office/drawing/2014/main" val="2574649233"/>
                    </a:ext>
                  </a:extLst>
                </a:gridCol>
                <a:gridCol w="1178115">
                  <a:extLst>
                    <a:ext uri="{9D8B030D-6E8A-4147-A177-3AD203B41FA5}">
                      <a16:colId xmlns:a16="http://schemas.microsoft.com/office/drawing/2014/main" val="2529469621"/>
                    </a:ext>
                  </a:extLst>
                </a:gridCol>
                <a:gridCol w="1178115">
                  <a:extLst>
                    <a:ext uri="{9D8B030D-6E8A-4147-A177-3AD203B41FA5}">
                      <a16:colId xmlns:a16="http://schemas.microsoft.com/office/drawing/2014/main" val="3454621072"/>
                    </a:ext>
                  </a:extLst>
                </a:gridCol>
                <a:gridCol w="1178115">
                  <a:extLst>
                    <a:ext uri="{9D8B030D-6E8A-4147-A177-3AD203B41FA5}">
                      <a16:colId xmlns:a16="http://schemas.microsoft.com/office/drawing/2014/main" val="2693421462"/>
                    </a:ext>
                  </a:extLst>
                </a:gridCol>
                <a:gridCol w="1178115">
                  <a:extLst>
                    <a:ext uri="{9D8B030D-6E8A-4147-A177-3AD203B41FA5}">
                      <a16:colId xmlns:a16="http://schemas.microsoft.com/office/drawing/2014/main" val="2807985589"/>
                    </a:ext>
                  </a:extLst>
                </a:gridCol>
              </a:tblGrid>
              <a:tr h="481288">
                <a:tc>
                  <a:txBody>
                    <a:bodyPr/>
                    <a:lstStyle/>
                    <a:p>
                      <a:pPr algn="l" rtl="0" fontAlgn="b"/>
                      <a:r>
                        <a:rPr lang="en-US" sz="1600" b="0" i="0" u="none" strike="noStrike" baseline="0" dirty="0">
                          <a:solidFill>
                            <a:schemeClr val="bg1"/>
                          </a:solidFill>
                          <a:effectLst/>
                          <a:latin typeface="Lucida Sans Unicode" panose="020B0602030504020204" pitchFamily="34" charset="0"/>
                        </a:rPr>
                        <a:t>sector</a:t>
                      </a:r>
                    </a:p>
                  </a:txBody>
                  <a:tcPr marL="7620" marR="7620" marT="7620" marB="0" anchor="b"/>
                </a:tc>
                <a:tc>
                  <a:txBody>
                    <a:bodyPr/>
                    <a:lstStyle/>
                    <a:p>
                      <a:pPr algn="l" rtl="0" fontAlgn="b"/>
                      <a:r>
                        <a:rPr lang="en-US" sz="1600" b="0" i="0" u="none" strike="noStrike" baseline="0" dirty="0">
                          <a:solidFill>
                            <a:schemeClr val="bg1"/>
                          </a:solidFill>
                          <a:effectLst/>
                          <a:latin typeface="Lucida Sans Unicode" panose="020B0602030504020204" pitchFamily="34" charset="0"/>
                        </a:rPr>
                        <a:t>state</a:t>
                      </a:r>
                    </a:p>
                  </a:txBody>
                  <a:tcPr marL="7620" marR="7620" marT="7620" marB="0" anchor="b"/>
                </a:tc>
                <a:tc>
                  <a:txBody>
                    <a:bodyPr/>
                    <a:lstStyle/>
                    <a:p>
                      <a:pPr algn="l" rtl="0" fontAlgn="b"/>
                      <a:r>
                        <a:rPr lang="en-US" sz="1600" b="0" i="0" u="none" strike="noStrike" baseline="0" dirty="0">
                          <a:solidFill>
                            <a:schemeClr val="bg1"/>
                          </a:solidFill>
                          <a:effectLst/>
                          <a:latin typeface="Lucida Sans Unicode" panose="020B0602030504020204" pitchFamily="34" charset="0"/>
                        </a:rPr>
                        <a:t>poll</a:t>
                      </a:r>
                    </a:p>
                  </a:txBody>
                  <a:tcPr marL="7620" marR="7620" marT="7620" marB="0" anchor="b"/>
                </a:tc>
                <a:tc>
                  <a:txBody>
                    <a:bodyPr/>
                    <a:lstStyle/>
                    <a:p>
                      <a:pPr algn="l" rtl="0" fontAlgn="b"/>
                      <a:r>
                        <a:rPr lang="en-US" sz="1600" b="0" i="0" u="none" strike="noStrike" baseline="0" dirty="0" err="1">
                          <a:solidFill>
                            <a:schemeClr val="bg1"/>
                          </a:solidFill>
                          <a:effectLst/>
                          <a:latin typeface="Lucida Sans Unicode" panose="020B0602030504020204" pitchFamily="34" charset="0"/>
                        </a:rPr>
                        <a:t>ann_emis</a:t>
                      </a:r>
                      <a:r>
                        <a:rPr lang="en-US" sz="1600" b="0" i="0" u="none" strike="noStrike" baseline="0" dirty="0">
                          <a:solidFill>
                            <a:schemeClr val="bg1"/>
                          </a:solidFill>
                          <a:effectLst/>
                          <a:latin typeface="Lucida Sans Unicode" panose="020B0602030504020204" pitchFamily="34" charset="0"/>
                        </a:rPr>
                        <a:t>_</a:t>
                      </a:r>
                    </a:p>
                    <a:p>
                      <a:pPr algn="l" rtl="0" fontAlgn="b"/>
                      <a:r>
                        <a:rPr lang="en-US" sz="1600" b="0" i="0" u="none" strike="noStrike" baseline="0" dirty="0">
                          <a:solidFill>
                            <a:schemeClr val="bg1"/>
                          </a:solidFill>
                          <a:effectLst/>
                          <a:latin typeface="Lucida Sans Unicode" panose="020B0602030504020204" pitchFamily="34" charset="0"/>
                        </a:rPr>
                        <a:t>2014fb</a:t>
                      </a:r>
                    </a:p>
                  </a:txBody>
                  <a:tcPr marL="7620" marR="7620" marT="7620" marB="0" anchor="b"/>
                </a:tc>
                <a:tc>
                  <a:txBody>
                    <a:bodyPr/>
                    <a:lstStyle/>
                    <a:p>
                      <a:pPr algn="l" rtl="0" fontAlgn="b"/>
                      <a:r>
                        <a:rPr lang="en-US" sz="1600" b="0" i="0" u="none" strike="noStrike" baseline="0" dirty="0" err="1">
                          <a:solidFill>
                            <a:schemeClr val="bg1"/>
                          </a:solidFill>
                          <a:effectLst/>
                          <a:latin typeface="Lucida Sans Unicode" panose="020B0602030504020204" pitchFamily="34" charset="0"/>
                        </a:rPr>
                        <a:t>ann_emis</a:t>
                      </a:r>
                      <a:r>
                        <a:rPr lang="en-US" sz="1600" b="0" i="0" u="none" strike="noStrike" baseline="0" dirty="0">
                          <a:solidFill>
                            <a:schemeClr val="bg1"/>
                          </a:solidFill>
                          <a:effectLst/>
                          <a:latin typeface="Lucida Sans Unicode" panose="020B0602030504020204" pitchFamily="34" charset="0"/>
                        </a:rPr>
                        <a:t>_</a:t>
                      </a:r>
                    </a:p>
                    <a:p>
                      <a:pPr algn="l" rtl="0" fontAlgn="b"/>
                      <a:r>
                        <a:rPr lang="en-US" sz="1600" b="0" i="0" u="none" strike="noStrike" baseline="0" dirty="0">
                          <a:solidFill>
                            <a:schemeClr val="bg1"/>
                          </a:solidFill>
                          <a:effectLst/>
                          <a:latin typeface="Lucida Sans Unicode" panose="020B0602030504020204" pitchFamily="34" charset="0"/>
                        </a:rPr>
                        <a:t>2016fc</a:t>
                      </a:r>
                    </a:p>
                  </a:txBody>
                  <a:tcPr marL="7620" marR="7620" marT="7620" marB="0" anchor="b"/>
                </a:tc>
                <a:tc>
                  <a:txBody>
                    <a:bodyPr/>
                    <a:lstStyle/>
                    <a:p>
                      <a:pPr algn="l" rtl="0" fontAlgn="b"/>
                      <a:r>
                        <a:rPr lang="en-US" sz="1600" b="0" i="0" u="none" strike="noStrike" baseline="0" dirty="0" err="1">
                          <a:solidFill>
                            <a:schemeClr val="bg1"/>
                          </a:solidFill>
                          <a:effectLst/>
                          <a:latin typeface="Lucida Sans Unicode" panose="020B0602030504020204" pitchFamily="34" charset="0"/>
                        </a:rPr>
                        <a:t>diff_tons</a:t>
                      </a:r>
                      <a:endParaRPr lang="en-US" sz="1600" b="0" i="0" u="none" strike="noStrike" baseline="0" dirty="0">
                        <a:solidFill>
                          <a:schemeClr val="bg1"/>
                        </a:solidFill>
                        <a:effectLst/>
                        <a:latin typeface="Lucida Sans Unicode" panose="020B0602030504020204" pitchFamily="34" charset="0"/>
                      </a:endParaRPr>
                    </a:p>
                  </a:txBody>
                  <a:tcPr marL="7620" marR="7620" marT="7620" marB="0" anchor="b"/>
                </a:tc>
                <a:tc>
                  <a:txBody>
                    <a:bodyPr/>
                    <a:lstStyle/>
                    <a:p>
                      <a:pPr algn="l" rtl="0" fontAlgn="b"/>
                      <a:r>
                        <a:rPr lang="en-US" sz="1600" b="0" i="0" u="none" strike="noStrike" baseline="0" dirty="0">
                          <a:solidFill>
                            <a:schemeClr val="bg1"/>
                          </a:solidFill>
                          <a:effectLst/>
                          <a:latin typeface="Lucida Sans Unicode" panose="020B0602030504020204" pitchFamily="34" charset="0"/>
                        </a:rPr>
                        <a:t>percent diff</a:t>
                      </a:r>
                    </a:p>
                  </a:txBody>
                  <a:tcPr marL="7620" marR="7620" marT="7620" marB="0" anchor="b"/>
                </a:tc>
                <a:extLst>
                  <a:ext uri="{0D108BD9-81ED-4DB2-BD59-A6C34878D82A}">
                    <a16:rowId xmlns:a16="http://schemas.microsoft.com/office/drawing/2014/main" val="2134247235"/>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Arkansas</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1,706</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2,745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1,039</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61%</a:t>
                      </a:r>
                    </a:p>
                  </a:txBody>
                  <a:tcPr marL="7620" marR="7620" marT="7620" marB="0" anchor="b"/>
                </a:tc>
                <a:extLst>
                  <a:ext uri="{0D108BD9-81ED-4DB2-BD59-A6C34878D82A}">
                    <a16:rowId xmlns:a16="http://schemas.microsoft.com/office/drawing/2014/main" val="3139682106"/>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California</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3,596</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5,689</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2,093</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58%</a:t>
                      </a:r>
                    </a:p>
                  </a:txBody>
                  <a:tcPr marL="7620" marR="7620" marT="7620" marB="0" anchor="b"/>
                </a:tc>
                <a:extLst>
                  <a:ext uri="{0D108BD9-81ED-4DB2-BD59-A6C34878D82A}">
                    <a16:rowId xmlns:a16="http://schemas.microsoft.com/office/drawing/2014/main" val="1837715912"/>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Florida</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3,632</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3,676</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44</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1%</a:t>
                      </a:r>
                    </a:p>
                  </a:txBody>
                  <a:tcPr marL="7620" marR="7620" marT="7620" marB="0" anchor="b"/>
                </a:tc>
                <a:extLst>
                  <a:ext uri="{0D108BD9-81ED-4DB2-BD59-A6C34878D82A}">
                    <a16:rowId xmlns:a16="http://schemas.microsoft.com/office/drawing/2014/main" val="2140548055"/>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dirty="0">
                          <a:solidFill>
                            <a:srgbClr val="000000"/>
                          </a:solidFill>
                          <a:effectLst/>
                          <a:latin typeface="Lucida Sans Unicode" panose="020B0602030504020204" pitchFamily="34" charset="0"/>
                        </a:rPr>
                        <a:t>Georgia</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2,090</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1,587</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-503</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-24%</a:t>
                      </a:r>
                    </a:p>
                  </a:txBody>
                  <a:tcPr marL="7620" marR="7620" marT="7620" marB="0" anchor="b"/>
                </a:tc>
                <a:extLst>
                  <a:ext uri="{0D108BD9-81ED-4DB2-BD59-A6C34878D82A}">
                    <a16:rowId xmlns:a16="http://schemas.microsoft.com/office/drawing/2014/main" val="1020439343"/>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Kansas</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10,861</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18,385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7,525</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69%</a:t>
                      </a:r>
                    </a:p>
                  </a:txBody>
                  <a:tcPr marL="7620" marR="7620" marT="7620" marB="0" anchor="b"/>
                </a:tc>
                <a:extLst>
                  <a:ext uri="{0D108BD9-81ED-4DB2-BD59-A6C34878D82A}">
                    <a16:rowId xmlns:a16="http://schemas.microsoft.com/office/drawing/2014/main" val="1850783373"/>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Missouri</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1,640</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2,368</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728</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44%</a:t>
                      </a:r>
                    </a:p>
                  </a:txBody>
                  <a:tcPr marL="7620" marR="7620" marT="7620" marB="0" anchor="b"/>
                </a:tc>
                <a:extLst>
                  <a:ext uri="{0D108BD9-81ED-4DB2-BD59-A6C34878D82A}">
                    <a16:rowId xmlns:a16="http://schemas.microsoft.com/office/drawing/2014/main" val="3415082017"/>
                  </a:ext>
                </a:extLst>
              </a:tr>
              <a:tr h="481288">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North Dakota</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1,969</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3,241</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1,272</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65%</a:t>
                      </a:r>
                    </a:p>
                  </a:txBody>
                  <a:tcPr marL="7620" marR="7620" marT="7620" marB="0" anchor="b"/>
                </a:tc>
                <a:extLst>
                  <a:ext uri="{0D108BD9-81ED-4DB2-BD59-A6C34878D82A}">
                    <a16:rowId xmlns:a16="http://schemas.microsoft.com/office/drawing/2014/main" val="822397750"/>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Oklahoma</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6,124</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9,545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3,421</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56%</a:t>
                      </a:r>
                    </a:p>
                  </a:txBody>
                  <a:tcPr marL="7620" marR="7620" marT="7620" marB="0" anchor="b"/>
                </a:tc>
                <a:extLst>
                  <a:ext uri="{0D108BD9-81ED-4DB2-BD59-A6C34878D82A}">
                    <a16:rowId xmlns:a16="http://schemas.microsoft.com/office/drawing/2014/main" val="3353602860"/>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Texas</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4,401</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5,815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1,413</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32%</a:t>
                      </a:r>
                    </a:p>
                  </a:txBody>
                  <a:tcPr marL="7620" marR="7620" marT="7620" marB="0" anchor="b"/>
                </a:tc>
                <a:extLst>
                  <a:ext uri="{0D108BD9-81ED-4DB2-BD59-A6C34878D82A}">
                    <a16:rowId xmlns:a16="http://schemas.microsoft.com/office/drawing/2014/main" val="2812810335"/>
                  </a:ext>
                </a:extLst>
              </a:tr>
              <a:tr h="338114">
                <a:tc>
                  <a:txBody>
                    <a:bodyPr/>
                    <a:lstStyle/>
                    <a:p>
                      <a:pPr algn="l" rtl="0" fontAlgn="b"/>
                      <a:r>
                        <a:rPr lang="en-US" sz="1600" b="0" i="0" u="none" strike="noStrike">
                          <a:solidFill>
                            <a:srgbClr val="000000"/>
                          </a:solidFill>
                          <a:effectLst/>
                          <a:latin typeface="Lucida Sans Unicode" panose="020B0602030504020204" pitchFamily="34" charset="0"/>
                        </a:rPr>
                        <a:t>ptagfire</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Washington</a:t>
                      </a:r>
                    </a:p>
                  </a:txBody>
                  <a:tcPr marL="7620" marR="7620" marT="7620" marB="0" anchor="b"/>
                </a:tc>
                <a:tc>
                  <a:txBody>
                    <a:bodyPr/>
                    <a:lstStyle/>
                    <a:p>
                      <a:pPr algn="l" rtl="0" fontAlgn="b"/>
                      <a:r>
                        <a:rPr lang="en-US" sz="1600" b="0" i="0" u="none" strike="noStrike">
                          <a:solidFill>
                            <a:srgbClr val="000000"/>
                          </a:solidFill>
                          <a:effectLst/>
                          <a:latin typeface="Lucida Sans Unicode" panose="020B0602030504020204" pitchFamily="34" charset="0"/>
                        </a:rPr>
                        <a:t>PM2_5</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1,694</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1,334</a:t>
                      </a:r>
                    </a:p>
                  </a:txBody>
                  <a:tcPr marL="7620" marR="7620" marT="7620" marB="0" anchor="b"/>
                </a:tc>
                <a:tc>
                  <a:txBody>
                    <a:bodyPr/>
                    <a:lstStyle/>
                    <a:p>
                      <a:pPr algn="r" rtl="0" fontAlgn="b"/>
                      <a:r>
                        <a:rPr lang="en-US" sz="1600" b="0" i="0" u="none" strike="noStrike">
                          <a:solidFill>
                            <a:srgbClr val="000000"/>
                          </a:solidFill>
                          <a:effectLst/>
                          <a:latin typeface="Lucida Sans Unicode" panose="020B0602030504020204" pitchFamily="34" charset="0"/>
                        </a:rPr>
                        <a:t>-359</a:t>
                      </a:r>
                    </a:p>
                  </a:txBody>
                  <a:tcPr marL="7620" marR="7620" marT="7620" marB="0" anchor="b"/>
                </a:tc>
                <a:tc>
                  <a:txBody>
                    <a:bodyPr/>
                    <a:lstStyle/>
                    <a:p>
                      <a:pPr algn="r" rtl="0" fontAlgn="b"/>
                      <a:r>
                        <a:rPr lang="en-US" sz="1600" b="0" i="0" u="none" strike="noStrike" dirty="0">
                          <a:solidFill>
                            <a:srgbClr val="000000"/>
                          </a:solidFill>
                          <a:effectLst/>
                          <a:latin typeface="Lucida Sans Unicode" panose="020B0602030504020204" pitchFamily="34" charset="0"/>
                        </a:rPr>
                        <a:t>-21%</a:t>
                      </a:r>
                    </a:p>
                  </a:txBody>
                  <a:tcPr marL="7620" marR="7620" marT="7620" marB="0" anchor="b"/>
                </a:tc>
                <a:extLst>
                  <a:ext uri="{0D108BD9-81ED-4DB2-BD59-A6C34878D82A}">
                    <a16:rowId xmlns:a16="http://schemas.microsoft.com/office/drawing/2014/main" val="4206720760"/>
                  </a:ext>
                </a:extLst>
              </a:tr>
            </a:tbl>
          </a:graphicData>
        </a:graphic>
      </p:graphicFrame>
      <p:sp>
        <p:nvSpPr>
          <p:cNvPr id="2" name="Content Placeholder 1"/>
          <p:cNvSpPr>
            <a:spLocks noGrp="1"/>
          </p:cNvSpPr>
          <p:nvPr>
            <p:ph idx="1"/>
          </p:nvPr>
        </p:nvSpPr>
        <p:spPr>
          <a:xfrm>
            <a:off x="206296" y="1219200"/>
            <a:ext cx="8731408" cy="4525963"/>
          </a:xfrm>
        </p:spPr>
        <p:txBody>
          <a:bodyPr>
            <a:normAutofit/>
          </a:bodyPr>
          <a:lstStyle/>
          <a:p>
            <a:r>
              <a:rPr lang="en-US" sz="2400" dirty="0"/>
              <a:t>First, prepare excel workbook by sector, state, pollutant, case 1, case 2, absolute and percent changes; then apply filters to prioritize (e.g. &gt; 1500)</a:t>
            </a:r>
          </a:p>
        </p:txBody>
      </p:sp>
      <p:sp>
        <p:nvSpPr>
          <p:cNvPr id="5" name="Title 4"/>
          <p:cNvSpPr>
            <a:spLocks noGrp="1"/>
          </p:cNvSpPr>
          <p:nvPr>
            <p:ph type="title"/>
          </p:nvPr>
        </p:nvSpPr>
        <p:spPr/>
        <p:txBody>
          <a:bodyPr/>
          <a:lstStyle/>
          <a:p>
            <a:r>
              <a:rPr lang="en-US" dirty="0"/>
              <a:t>2014 vs 2016 Comparison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28</a:t>
            </a:fld>
            <a:endParaRPr lang="en-US"/>
          </a:p>
        </p:txBody>
      </p:sp>
    </p:spTree>
    <p:extLst>
      <p:ext uri="{BB962C8B-B14F-4D97-AF65-F5344CB8AC3E}">
        <p14:creationId xmlns:p14="http://schemas.microsoft.com/office/powerpoint/2010/main" val="4114689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endParaRPr lang="en-US" dirty="0"/>
          </a:p>
        </p:txBody>
      </p:sp>
      <p:graphicFrame>
        <p:nvGraphicFramePr>
          <p:cNvPr id="6" name="Content Placeholder 5"/>
          <p:cNvGraphicFramePr>
            <a:graphicFrameLocks/>
          </p:cNvGraphicFramePr>
          <p:nvPr>
            <p:extLst>
              <p:ext uri="{D42A27DB-BD31-4B8C-83A1-F6EECF244321}">
                <p14:modId xmlns:p14="http://schemas.microsoft.com/office/powerpoint/2010/main" val="2593833424"/>
              </p:ext>
            </p:extLst>
          </p:nvPr>
        </p:nvGraphicFramePr>
        <p:xfrm>
          <a:off x="508920" y="1337951"/>
          <a:ext cx="8126160" cy="5249760"/>
        </p:xfrm>
        <a:graphic>
          <a:graphicData uri="http://schemas.openxmlformats.org/drawingml/2006/table">
            <a:tbl>
              <a:tblPr firstRow="1" bandRow="1">
                <a:tableStyleId>{5C22544A-7EE6-4342-B048-85BDC9FD1C3A}</a:tableStyleId>
              </a:tblPr>
              <a:tblGrid>
                <a:gridCol w="1160880">
                  <a:extLst>
                    <a:ext uri="{9D8B030D-6E8A-4147-A177-3AD203B41FA5}">
                      <a16:colId xmlns:a16="http://schemas.microsoft.com/office/drawing/2014/main" val="4038444710"/>
                    </a:ext>
                  </a:extLst>
                </a:gridCol>
                <a:gridCol w="1160880">
                  <a:extLst>
                    <a:ext uri="{9D8B030D-6E8A-4147-A177-3AD203B41FA5}">
                      <a16:colId xmlns:a16="http://schemas.microsoft.com/office/drawing/2014/main" val="4074860782"/>
                    </a:ext>
                  </a:extLst>
                </a:gridCol>
                <a:gridCol w="1160880">
                  <a:extLst>
                    <a:ext uri="{9D8B030D-6E8A-4147-A177-3AD203B41FA5}">
                      <a16:colId xmlns:a16="http://schemas.microsoft.com/office/drawing/2014/main" val="1057683532"/>
                    </a:ext>
                  </a:extLst>
                </a:gridCol>
                <a:gridCol w="1160880">
                  <a:extLst>
                    <a:ext uri="{9D8B030D-6E8A-4147-A177-3AD203B41FA5}">
                      <a16:colId xmlns:a16="http://schemas.microsoft.com/office/drawing/2014/main" val="872968691"/>
                    </a:ext>
                  </a:extLst>
                </a:gridCol>
                <a:gridCol w="1160880">
                  <a:extLst>
                    <a:ext uri="{9D8B030D-6E8A-4147-A177-3AD203B41FA5}">
                      <a16:colId xmlns:a16="http://schemas.microsoft.com/office/drawing/2014/main" val="742880160"/>
                    </a:ext>
                  </a:extLst>
                </a:gridCol>
                <a:gridCol w="1160880">
                  <a:extLst>
                    <a:ext uri="{9D8B030D-6E8A-4147-A177-3AD203B41FA5}">
                      <a16:colId xmlns:a16="http://schemas.microsoft.com/office/drawing/2014/main" val="2249029073"/>
                    </a:ext>
                  </a:extLst>
                </a:gridCol>
                <a:gridCol w="1160880">
                  <a:extLst>
                    <a:ext uri="{9D8B030D-6E8A-4147-A177-3AD203B41FA5}">
                      <a16:colId xmlns:a16="http://schemas.microsoft.com/office/drawing/2014/main" val="807795399"/>
                    </a:ext>
                  </a:extLst>
                </a:gridCol>
              </a:tblGrid>
              <a:tr h="328110">
                <a:tc>
                  <a:txBody>
                    <a:bodyPr/>
                    <a:lstStyle/>
                    <a:p>
                      <a:pPr algn="l" fontAlgn="b"/>
                      <a:r>
                        <a:rPr lang="en-US" sz="1600" b="0" i="0" u="none" strike="noStrike" baseline="0">
                          <a:solidFill>
                            <a:schemeClr val="bg1"/>
                          </a:solidFill>
                          <a:effectLst/>
                          <a:latin typeface="Calibri" panose="020F0502020204030204" pitchFamily="34" charset="0"/>
                        </a:rPr>
                        <a:t>State</a:t>
                      </a:r>
                    </a:p>
                  </a:txBody>
                  <a:tcPr marL="7620" marR="7620" marT="7620" marB="0" anchor="b"/>
                </a:tc>
                <a:tc>
                  <a:txBody>
                    <a:bodyPr/>
                    <a:lstStyle/>
                    <a:p>
                      <a:pPr algn="ctr" fontAlgn="b"/>
                      <a:r>
                        <a:rPr lang="en-US" sz="1600" b="0" i="0" u="none" strike="noStrike" baseline="0" dirty="0">
                          <a:solidFill>
                            <a:schemeClr val="bg1"/>
                          </a:solidFill>
                          <a:effectLst/>
                          <a:latin typeface="Calibri" panose="020F0502020204030204" pitchFamily="34" charset="0"/>
                        </a:rPr>
                        <a:t>2014 SO2</a:t>
                      </a:r>
                    </a:p>
                  </a:txBody>
                  <a:tcPr marL="7620" marR="7620" marT="7620" marB="0" anchor="b"/>
                </a:tc>
                <a:tc>
                  <a:txBody>
                    <a:bodyPr/>
                    <a:lstStyle/>
                    <a:p>
                      <a:pPr algn="ctr" fontAlgn="b"/>
                      <a:r>
                        <a:rPr lang="en-US" sz="1600" b="0" i="0" u="none" strike="noStrike" baseline="0">
                          <a:solidFill>
                            <a:schemeClr val="bg1"/>
                          </a:solidFill>
                          <a:effectLst/>
                          <a:latin typeface="Calibri" panose="020F0502020204030204" pitchFamily="34" charset="0"/>
                        </a:rPr>
                        <a:t>2016 SO2</a:t>
                      </a:r>
                    </a:p>
                  </a:txBody>
                  <a:tcPr marL="7620" marR="7620" marT="7620" marB="0" anchor="b"/>
                </a:tc>
                <a:tc>
                  <a:txBody>
                    <a:bodyPr/>
                    <a:lstStyle/>
                    <a:p>
                      <a:pPr algn="ctr" fontAlgn="b"/>
                      <a:r>
                        <a:rPr lang="en-US" sz="1600" b="0" i="0" u="none" strike="noStrike" baseline="0" dirty="0">
                          <a:solidFill>
                            <a:schemeClr val="bg1"/>
                          </a:solidFill>
                          <a:effectLst/>
                          <a:latin typeface="Calibri" panose="020F0502020204030204" pitchFamily="34" charset="0"/>
                        </a:rPr>
                        <a:t> % diff SO2</a:t>
                      </a:r>
                    </a:p>
                  </a:txBody>
                  <a:tcPr marL="7620" marR="7620" marT="7620" marB="0" anchor="b"/>
                </a:tc>
                <a:tc>
                  <a:txBody>
                    <a:bodyPr/>
                    <a:lstStyle/>
                    <a:p>
                      <a:pPr algn="ctr" fontAlgn="b"/>
                      <a:r>
                        <a:rPr lang="en-US" sz="1600" b="0" i="0" u="none" strike="noStrike" baseline="0">
                          <a:solidFill>
                            <a:schemeClr val="bg1"/>
                          </a:solidFill>
                          <a:effectLst/>
                          <a:latin typeface="Calibri" panose="020F0502020204030204" pitchFamily="34" charset="0"/>
                        </a:rPr>
                        <a:t>2014 NOx</a:t>
                      </a:r>
                    </a:p>
                  </a:txBody>
                  <a:tcPr marL="7620" marR="7620" marT="7620" marB="0" anchor="b"/>
                </a:tc>
                <a:tc>
                  <a:txBody>
                    <a:bodyPr/>
                    <a:lstStyle/>
                    <a:p>
                      <a:pPr algn="ctr" fontAlgn="b"/>
                      <a:r>
                        <a:rPr lang="en-US" sz="1600" b="0" i="0" u="none" strike="noStrike" baseline="0">
                          <a:solidFill>
                            <a:schemeClr val="bg1"/>
                          </a:solidFill>
                          <a:effectLst/>
                          <a:latin typeface="Calibri" panose="020F0502020204030204" pitchFamily="34" charset="0"/>
                        </a:rPr>
                        <a:t>2016 NOx</a:t>
                      </a:r>
                    </a:p>
                  </a:txBody>
                  <a:tcPr marL="7620" marR="7620" marT="7620" marB="0" anchor="b"/>
                </a:tc>
                <a:tc>
                  <a:txBody>
                    <a:bodyPr/>
                    <a:lstStyle/>
                    <a:p>
                      <a:pPr algn="ctr" fontAlgn="b"/>
                      <a:r>
                        <a:rPr lang="en-US" sz="1600" b="0" i="0" u="none" strike="noStrike" baseline="0" dirty="0">
                          <a:solidFill>
                            <a:schemeClr val="bg1"/>
                          </a:solidFill>
                          <a:effectLst/>
                          <a:latin typeface="Calibri" panose="020F0502020204030204" pitchFamily="34" charset="0"/>
                        </a:rPr>
                        <a:t>% diff NOx</a:t>
                      </a:r>
                    </a:p>
                  </a:txBody>
                  <a:tcPr marL="7620" marR="7620" marT="7620" marB="0" anchor="b"/>
                </a:tc>
                <a:extLst>
                  <a:ext uri="{0D108BD9-81ED-4DB2-BD59-A6C34878D82A}">
                    <a16:rowId xmlns:a16="http://schemas.microsoft.com/office/drawing/2014/main" val="1944923486"/>
                  </a:ext>
                </a:extLst>
              </a:tr>
              <a:tr h="328110">
                <a:tc>
                  <a:txBody>
                    <a:bodyPr/>
                    <a:lstStyle/>
                    <a:p>
                      <a:pPr algn="l" fontAlgn="b"/>
                      <a:r>
                        <a:rPr lang="en-US" sz="1600" b="0" i="0" u="none" strike="noStrike">
                          <a:solidFill>
                            <a:srgbClr val="000000"/>
                          </a:solidFill>
                          <a:effectLst/>
                          <a:latin typeface="Calibri" panose="020F0502020204030204" pitchFamily="34" charset="0"/>
                        </a:rPr>
                        <a:t>Alabama</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119,919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25,337</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50,489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28,674</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-43%</a:t>
                      </a:r>
                    </a:p>
                  </a:txBody>
                  <a:tcPr marL="7620" marR="7620" marT="7620" marB="0" anchor="b"/>
                </a:tc>
                <a:extLst>
                  <a:ext uri="{0D108BD9-81ED-4DB2-BD59-A6C34878D82A}">
                    <a16:rowId xmlns:a16="http://schemas.microsoft.com/office/drawing/2014/main" val="4289386558"/>
                  </a:ext>
                </a:extLst>
              </a:tr>
              <a:tr h="328110">
                <a:tc>
                  <a:txBody>
                    <a:bodyPr/>
                    <a:lstStyle/>
                    <a:p>
                      <a:pPr algn="l" fontAlgn="b"/>
                      <a:r>
                        <a:rPr lang="en-US" sz="1600" b="0" i="0" u="none" strike="noStrike">
                          <a:solidFill>
                            <a:srgbClr val="000000"/>
                          </a:solidFill>
                          <a:effectLst/>
                          <a:latin typeface="Calibri" panose="020F0502020204030204" pitchFamily="34" charset="0"/>
                        </a:rPr>
                        <a:t>Arkansas</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76,046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46,706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38,626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26,968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-30%</a:t>
                      </a:r>
                    </a:p>
                  </a:txBody>
                  <a:tcPr marL="7620" marR="7620" marT="7620" marB="0" anchor="b"/>
                </a:tc>
                <a:extLst>
                  <a:ext uri="{0D108BD9-81ED-4DB2-BD59-A6C34878D82A}">
                    <a16:rowId xmlns:a16="http://schemas.microsoft.com/office/drawing/2014/main" val="3901356039"/>
                  </a:ext>
                </a:extLst>
              </a:tr>
              <a:tr h="328110">
                <a:tc>
                  <a:txBody>
                    <a:bodyPr/>
                    <a:lstStyle/>
                    <a:p>
                      <a:pPr algn="l" fontAlgn="b"/>
                      <a:r>
                        <a:rPr lang="en-US" sz="1600" b="0" i="0" u="none" strike="noStrike">
                          <a:solidFill>
                            <a:srgbClr val="000000"/>
                          </a:solidFill>
                          <a:effectLst/>
                          <a:latin typeface="Calibri" panose="020F0502020204030204" pitchFamily="34" charset="0"/>
                        </a:rPr>
                        <a:t>Florida</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99,628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40,453</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73,740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62,611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-15%</a:t>
                      </a:r>
                    </a:p>
                  </a:txBody>
                  <a:tcPr marL="7620" marR="7620" marT="7620" marB="0" anchor="b"/>
                </a:tc>
                <a:extLst>
                  <a:ext uri="{0D108BD9-81ED-4DB2-BD59-A6C34878D82A}">
                    <a16:rowId xmlns:a16="http://schemas.microsoft.com/office/drawing/2014/main" val="3306261532"/>
                  </a:ext>
                </a:extLst>
              </a:tr>
              <a:tr h="328110">
                <a:tc>
                  <a:txBody>
                    <a:bodyPr/>
                    <a:lstStyle/>
                    <a:p>
                      <a:pPr algn="l" fontAlgn="b"/>
                      <a:r>
                        <a:rPr lang="en-US" sz="1600" b="0" i="0" u="none" strike="noStrike">
                          <a:solidFill>
                            <a:srgbClr val="000000"/>
                          </a:solidFill>
                          <a:effectLst/>
                          <a:latin typeface="Calibri" panose="020F0502020204030204" pitchFamily="34" charset="0"/>
                        </a:rPr>
                        <a:t>Illinois</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143,261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67,096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-53%</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48,196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32,147</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7620" marR="7620" marT="7620" marB="0" anchor="b"/>
                </a:tc>
                <a:extLst>
                  <a:ext uri="{0D108BD9-81ED-4DB2-BD59-A6C34878D82A}">
                    <a16:rowId xmlns:a16="http://schemas.microsoft.com/office/drawing/2014/main" val="3993864245"/>
                  </a:ext>
                </a:extLst>
              </a:tr>
              <a:tr h="328110">
                <a:tc>
                  <a:txBody>
                    <a:bodyPr/>
                    <a:lstStyle/>
                    <a:p>
                      <a:pPr algn="l" fontAlgn="b"/>
                      <a:r>
                        <a:rPr lang="en-US" sz="1600" b="0" i="0" u="none" strike="noStrike">
                          <a:solidFill>
                            <a:srgbClr val="000000"/>
                          </a:solidFill>
                          <a:effectLst/>
                          <a:latin typeface="Calibri" panose="020F0502020204030204" pitchFamily="34" charset="0"/>
                        </a:rPr>
                        <a:t>Indiana</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294,339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89,911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110,290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83,170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-25%</a:t>
                      </a:r>
                    </a:p>
                  </a:txBody>
                  <a:tcPr marL="7620" marR="7620" marT="7620" marB="0" anchor="b"/>
                </a:tc>
                <a:extLst>
                  <a:ext uri="{0D108BD9-81ED-4DB2-BD59-A6C34878D82A}">
                    <a16:rowId xmlns:a16="http://schemas.microsoft.com/office/drawing/2014/main" val="1920142699"/>
                  </a:ext>
                </a:extLst>
              </a:tr>
              <a:tr h="328110">
                <a:tc>
                  <a:txBody>
                    <a:bodyPr/>
                    <a:lstStyle/>
                    <a:p>
                      <a:pPr algn="l" fontAlgn="b"/>
                      <a:r>
                        <a:rPr lang="en-US" sz="1600" b="0" i="0" u="none" strike="noStrike">
                          <a:solidFill>
                            <a:srgbClr val="000000"/>
                          </a:solidFill>
                          <a:effectLst/>
                          <a:latin typeface="Calibri" panose="020F0502020204030204" pitchFamily="34" charset="0"/>
                        </a:rPr>
                        <a:t>Kentucky</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201,871</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76,290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-62%</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86,816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57,586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-34%</a:t>
                      </a:r>
                    </a:p>
                  </a:txBody>
                  <a:tcPr marL="7620" marR="7620" marT="7620" marB="0" anchor="b"/>
                </a:tc>
                <a:extLst>
                  <a:ext uri="{0D108BD9-81ED-4DB2-BD59-A6C34878D82A}">
                    <a16:rowId xmlns:a16="http://schemas.microsoft.com/office/drawing/2014/main" val="1013334053"/>
                  </a:ext>
                </a:extLst>
              </a:tr>
              <a:tr h="328110">
                <a:tc>
                  <a:txBody>
                    <a:bodyPr/>
                    <a:lstStyle/>
                    <a:p>
                      <a:pPr algn="l" fontAlgn="b"/>
                      <a:r>
                        <a:rPr lang="en-US" sz="1600" b="0" i="0" u="none" strike="noStrike">
                          <a:solidFill>
                            <a:srgbClr val="000000"/>
                          </a:solidFill>
                          <a:effectLst/>
                          <a:latin typeface="Calibri" panose="020F0502020204030204" pitchFamily="34" charset="0"/>
                        </a:rPr>
                        <a:t>Louisiana</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76,774</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45,851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46,285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47,462</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a:t>
                      </a:r>
                    </a:p>
                  </a:txBody>
                  <a:tcPr marL="7620" marR="7620" marT="7620" marB="0" anchor="b"/>
                </a:tc>
                <a:extLst>
                  <a:ext uri="{0D108BD9-81ED-4DB2-BD59-A6C34878D82A}">
                    <a16:rowId xmlns:a16="http://schemas.microsoft.com/office/drawing/2014/main" val="2977588394"/>
                  </a:ext>
                </a:extLst>
              </a:tr>
              <a:tr h="328110">
                <a:tc>
                  <a:txBody>
                    <a:bodyPr/>
                    <a:lstStyle/>
                    <a:p>
                      <a:pPr algn="l" fontAlgn="b"/>
                      <a:r>
                        <a:rPr lang="en-US" sz="1600" b="0" i="0" u="none" strike="noStrike">
                          <a:solidFill>
                            <a:srgbClr val="000000"/>
                          </a:solidFill>
                          <a:effectLst/>
                          <a:latin typeface="Calibri" panose="020F0502020204030204" pitchFamily="34" charset="0"/>
                        </a:rPr>
                        <a:t>Michigan</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154,855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85,354</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59,625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41,541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-30%</a:t>
                      </a:r>
                    </a:p>
                  </a:txBody>
                  <a:tcPr marL="7620" marR="7620" marT="7620" marB="0" anchor="b"/>
                </a:tc>
                <a:extLst>
                  <a:ext uri="{0D108BD9-81ED-4DB2-BD59-A6C34878D82A}">
                    <a16:rowId xmlns:a16="http://schemas.microsoft.com/office/drawing/2014/main" val="2238809706"/>
                  </a:ext>
                </a:extLst>
              </a:tr>
              <a:tr h="328110">
                <a:tc>
                  <a:txBody>
                    <a:bodyPr/>
                    <a:lstStyle/>
                    <a:p>
                      <a:pPr algn="l" fontAlgn="b"/>
                      <a:r>
                        <a:rPr lang="en-US" sz="1600" b="0" i="0" u="none" strike="noStrike">
                          <a:solidFill>
                            <a:srgbClr val="000000"/>
                          </a:solidFill>
                          <a:effectLst/>
                          <a:latin typeface="Calibri" panose="020F0502020204030204" pitchFamily="34" charset="0"/>
                        </a:rPr>
                        <a:t>Mississippi</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90,790</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3,187</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-96%</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23,643</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16,022</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-32%</a:t>
                      </a:r>
                    </a:p>
                  </a:txBody>
                  <a:tcPr marL="7620" marR="7620" marT="7620" marB="0" anchor="b"/>
                </a:tc>
                <a:extLst>
                  <a:ext uri="{0D108BD9-81ED-4DB2-BD59-A6C34878D82A}">
                    <a16:rowId xmlns:a16="http://schemas.microsoft.com/office/drawing/2014/main" val="2257537240"/>
                  </a:ext>
                </a:extLst>
              </a:tr>
              <a:tr h="328110">
                <a:tc>
                  <a:txBody>
                    <a:bodyPr/>
                    <a:lstStyle/>
                    <a:p>
                      <a:pPr algn="l" fontAlgn="b"/>
                      <a:r>
                        <a:rPr lang="en-US" sz="1600" b="0" i="0" u="none" strike="noStrike">
                          <a:solidFill>
                            <a:srgbClr val="000000"/>
                          </a:solidFill>
                          <a:effectLst/>
                          <a:latin typeface="Calibri" panose="020F0502020204030204" pitchFamily="34" charset="0"/>
                        </a:rPr>
                        <a:t>Missouri</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134,326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100,798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-25%</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74,883</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57,335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-23%</a:t>
                      </a:r>
                    </a:p>
                  </a:txBody>
                  <a:tcPr marL="7620" marR="7620" marT="7620" marB="0" anchor="b"/>
                </a:tc>
                <a:extLst>
                  <a:ext uri="{0D108BD9-81ED-4DB2-BD59-A6C34878D82A}">
                    <a16:rowId xmlns:a16="http://schemas.microsoft.com/office/drawing/2014/main" val="2523461426"/>
                  </a:ext>
                </a:extLst>
              </a:tr>
              <a:tr h="328110">
                <a:tc>
                  <a:txBody>
                    <a:bodyPr/>
                    <a:lstStyle/>
                    <a:p>
                      <a:pPr algn="l" fontAlgn="b"/>
                      <a:r>
                        <a:rPr lang="en-US" sz="1600" b="0" i="0" u="none" strike="noStrike">
                          <a:solidFill>
                            <a:srgbClr val="000000"/>
                          </a:solidFill>
                          <a:effectLst/>
                          <a:latin typeface="Calibri" panose="020F0502020204030204" pitchFamily="34" charset="0"/>
                        </a:rPr>
                        <a:t>Ohio</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302,698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107,532</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-64%</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88,177</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56,137</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-36%</a:t>
                      </a:r>
                    </a:p>
                  </a:txBody>
                  <a:tcPr marL="7620" marR="7620" marT="7620" marB="0" anchor="b"/>
                </a:tc>
                <a:extLst>
                  <a:ext uri="{0D108BD9-81ED-4DB2-BD59-A6C34878D82A}">
                    <a16:rowId xmlns:a16="http://schemas.microsoft.com/office/drawing/2014/main" val="113749571"/>
                  </a:ext>
                </a:extLst>
              </a:tr>
              <a:tr h="328110">
                <a:tc>
                  <a:txBody>
                    <a:bodyPr/>
                    <a:lstStyle/>
                    <a:p>
                      <a:pPr algn="l" fontAlgn="b"/>
                      <a:r>
                        <a:rPr lang="en-US" sz="1600" b="0" i="0" u="none" strike="noStrike">
                          <a:solidFill>
                            <a:srgbClr val="000000"/>
                          </a:solidFill>
                          <a:effectLst/>
                          <a:latin typeface="Calibri" panose="020F0502020204030204" pitchFamily="34" charset="0"/>
                        </a:rPr>
                        <a:t>Oklahoma</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76,791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49,439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39,450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25,130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-36%</a:t>
                      </a:r>
                    </a:p>
                  </a:txBody>
                  <a:tcPr marL="7620" marR="7620" marT="7620" marB="0" anchor="b"/>
                </a:tc>
                <a:extLst>
                  <a:ext uri="{0D108BD9-81ED-4DB2-BD59-A6C34878D82A}">
                    <a16:rowId xmlns:a16="http://schemas.microsoft.com/office/drawing/2014/main" val="2470356641"/>
                  </a:ext>
                </a:extLst>
              </a:tr>
              <a:tr h="328110">
                <a:tc>
                  <a:txBody>
                    <a:bodyPr/>
                    <a:lstStyle/>
                    <a:p>
                      <a:pPr algn="l" fontAlgn="b"/>
                      <a:r>
                        <a:rPr lang="en-US" sz="1600" b="0" i="0" u="none" strike="noStrike">
                          <a:solidFill>
                            <a:srgbClr val="000000"/>
                          </a:solidFill>
                          <a:effectLst/>
                          <a:latin typeface="Calibri" panose="020F0502020204030204" pitchFamily="34" charset="0"/>
                        </a:rPr>
                        <a:t>Pennsylvania</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278,498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98,839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129,423</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83,300</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-36%</a:t>
                      </a:r>
                    </a:p>
                  </a:txBody>
                  <a:tcPr marL="7620" marR="7620" marT="7620" marB="0" anchor="b"/>
                </a:tc>
                <a:extLst>
                  <a:ext uri="{0D108BD9-81ED-4DB2-BD59-A6C34878D82A}">
                    <a16:rowId xmlns:a16="http://schemas.microsoft.com/office/drawing/2014/main" val="3183905585"/>
                  </a:ext>
                </a:extLst>
              </a:tr>
              <a:tr h="328110">
                <a:tc>
                  <a:txBody>
                    <a:bodyPr/>
                    <a:lstStyle/>
                    <a:p>
                      <a:pPr algn="l" fontAlgn="b"/>
                      <a:r>
                        <a:rPr lang="en-US" sz="1600" b="0" i="0" u="none" strike="noStrike">
                          <a:solidFill>
                            <a:srgbClr val="000000"/>
                          </a:solidFill>
                          <a:effectLst/>
                          <a:latin typeface="Calibri" panose="020F0502020204030204" pitchFamily="34" charset="0"/>
                        </a:rPr>
                        <a:t>Texas</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346,244</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247,044</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-29%</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124,892</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108,655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-13%</a:t>
                      </a:r>
                    </a:p>
                  </a:txBody>
                  <a:tcPr marL="7620" marR="7620" marT="7620" marB="0" anchor="b"/>
                </a:tc>
                <a:extLst>
                  <a:ext uri="{0D108BD9-81ED-4DB2-BD59-A6C34878D82A}">
                    <a16:rowId xmlns:a16="http://schemas.microsoft.com/office/drawing/2014/main" val="807545917"/>
                  </a:ext>
                </a:extLst>
              </a:tr>
              <a:tr h="328110">
                <a:tc>
                  <a:txBody>
                    <a:bodyPr/>
                    <a:lstStyle/>
                    <a:p>
                      <a:pPr algn="l" fontAlgn="b"/>
                      <a:r>
                        <a:rPr lang="en-US" sz="1600" b="0" i="0" u="none" strike="noStrike">
                          <a:solidFill>
                            <a:srgbClr val="000000"/>
                          </a:solidFill>
                          <a:effectLst/>
                          <a:latin typeface="Calibri" panose="020F0502020204030204" pitchFamily="34" charset="0"/>
                        </a:rPr>
                        <a:t>West Virginia</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101,586</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42,515</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-58%</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72,631</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52,307</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-28%</a:t>
                      </a:r>
                    </a:p>
                  </a:txBody>
                  <a:tcPr marL="7620" marR="7620" marT="7620" marB="0" anchor="b"/>
                </a:tc>
                <a:extLst>
                  <a:ext uri="{0D108BD9-81ED-4DB2-BD59-A6C34878D82A}">
                    <a16:rowId xmlns:a16="http://schemas.microsoft.com/office/drawing/2014/main" val="2548262792"/>
                  </a:ext>
                </a:extLst>
              </a:tr>
            </a:tbl>
          </a:graphicData>
        </a:graphic>
      </p:graphicFrame>
      <p:sp>
        <p:nvSpPr>
          <p:cNvPr id="5" name="Title 4"/>
          <p:cNvSpPr>
            <a:spLocks noGrp="1"/>
          </p:cNvSpPr>
          <p:nvPr>
            <p:ph type="title"/>
          </p:nvPr>
        </p:nvSpPr>
        <p:spPr/>
        <p:txBody>
          <a:bodyPr/>
          <a:lstStyle/>
          <a:p>
            <a:r>
              <a:rPr lang="en-US" dirty="0"/>
              <a:t>2014-2016 EGU comparison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29</a:t>
            </a:fld>
            <a:endParaRPr lang="en-US"/>
          </a:p>
        </p:txBody>
      </p:sp>
    </p:spTree>
    <p:extLst>
      <p:ext uri="{BB962C8B-B14F-4D97-AF65-F5344CB8AC3E}">
        <p14:creationId xmlns:p14="http://schemas.microsoft.com/office/powerpoint/2010/main" val="118764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47272" y="6400800"/>
            <a:ext cx="365760" cy="365125"/>
          </a:xfrm>
        </p:spPr>
        <p:txBody>
          <a:bodyPr/>
          <a:lstStyle/>
          <a:p>
            <a:fld id="{61C894BD-DCE2-4A96-A9AF-225BBEAC2A40}" type="slidenum">
              <a:rPr lang="en-US" smtClean="0"/>
              <a:pPr/>
              <a:t>3</a:t>
            </a:fld>
            <a:endParaRPr lang="en-US"/>
          </a:p>
        </p:txBody>
      </p:sp>
      <p:sp>
        <p:nvSpPr>
          <p:cNvPr id="5" name="Title 4"/>
          <p:cNvSpPr>
            <a:spLocks noGrp="1"/>
          </p:cNvSpPr>
          <p:nvPr>
            <p:ph type="title"/>
          </p:nvPr>
        </p:nvSpPr>
        <p:spPr/>
        <p:txBody>
          <a:bodyPr/>
          <a:lstStyle/>
          <a:p>
            <a:r>
              <a:rPr lang="en-US" dirty="0"/>
              <a:t>Course Outline and Schedule</a:t>
            </a:r>
          </a:p>
        </p:txBody>
      </p:sp>
      <p:sp>
        <p:nvSpPr>
          <p:cNvPr id="2" name="Content Placeholder 1"/>
          <p:cNvSpPr>
            <a:spLocks noGrp="1"/>
          </p:cNvSpPr>
          <p:nvPr>
            <p:ph idx="1"/>
          </p:nvPr>
        </p:nvSpPr>
        <p:spPr>
          <a:xfrm>
            <a:off x="304800" y="1379455"/>
            <a:ext cx="8610600" cy="4926616"/>
          </a:xfrm>
        </p:spPr>
        <p:txBody>
          <a:bodyPr>
            <a:normAutofit lnSpcReduction="10000"/>
          </a:bodyPr>
          <a:lstStyle/>
          <a:p>
            <a:r>
              <a:rPr lang="en-US" dirty="0"/>
              <a:t>8:00 Background, Inventories, Tools, and QA</a:t>
            </a:r>
          </a:p>
          <a:p>
            <a:r>
              <a:rPr lang="en-US" dirty="0"/>
              <a:t>8:40 Emissions Modeling and Plume Rise</a:t>
            </a:r>
          </a:p>
          <a:p>
            <a:r>
              <a:rPr lang="en-US" b="1" dirty="0"/>
              <a:t>9:10 Break</a:t>
            </a:r>
          </a:p>
          <a:p>
            <a:r>
              <a:rPr lang="en-US" dirty="0"/>
              <a:t>9:20 Temporal Allocation </a:t>
            </a:r>
          </a:p>
          <a:p>
            <a:r>
              <a:rPr lang="en-US" dirty="0"/>
              <a:t>9:40 Spatial Allocation</a:t>
            </a:r>
          </a:p>
          <a:p>
            <a:r>
              <a:rPr lang="en-US" dirty="0"/>
              <a:t>10:00 Speciation</a:t>
            </a:r>
          </a:p>
          <a:p>
            <a:r>
              <a:rPr lang="en-US" b="1" dirty="0"/>
              <a:t>10:20 Break</a:t>
            </a:r>
          </a:p>
          <a:p>
            <a:r>
              <a:rPr lang="en-US" dirty="0"/>
              <a:t>10:30 Fugitive Dust, </a:t>
            </a:r>
            <a:r>
              <a:rPr lang="en-US" dirty="0" err="1"/>
              <a:t>Biogenics</a:t>
            </a:r>
            <a:r>
              <a:rPr lang="en-US" dirty="0"/>
              <a:t>, and Fires</a:t>
            </a:r>
          </a:p>
          <a:p>
            <a:r>
              <a:rPr lang="en-US" dirty="0"/>
              <a:t>10:55 Onroad and Commercial Marine Vessels</a:t>
            </a:r>
          </a:p>
          <a:p>
            <a:r>
              <a:rPr lang="en-US" dirty="0"/>
              <a:t>11:20 Final processing and QA steps</a:t>
            </a:r>
          </a:p>
          <a:p>
            <a:r>
              <a:rPr lang="en-US" b="1" dirty="0"/>
              <a:t>11:35 LUNCH</a:t>
            </a:r>
          </a:p>
          <a:p>
            <a:pPr marL="109728" indent="0">
              <a:buNone/>
            </a:pPr>
            <a:endParaRPr lang="en-US" dirty="0"/>
          </a:p>
          <a:p>
            <a:endParaRPr lang="en-US" dirty="0"/>
          </a:p>
        </p:txBody>
      </p:sp>
      <p:sp>
        <p:nvSpPr>
          <p:cNvPr id="7" name="Footer Placeholder 4"/>
          <p:cNvSpPr txBox="1">
            <a:spLocks/>
          </p:cNvSpPr>
          <p:nvPr/>
        </p:nvSpPr>
        <p:spPr>
          <a:xfrm>
            <a:off x="4800600" y="6407944"/>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2335540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4144456"/>
              </p:ext>
            </p:extLst>
          </p:nvPr>
        </p:nvGraphicFramePr>
        <p:xfrm>
          <a:off x="228598" y="1566498"/>
          <a:ext cx="8534401" cy="2350770"/>
        </p:xfrm>
        <a:graphic>
          <a:graphicData uri="http://schemas.openxmlformats.org/drawingml/2006/table">
            <a:tbl>
              <a:tblPr firstRow="1">
                <a:tableStyleId>{5C22544A-7EE6-4342-B048-85BDC9FD1C3A}</a:tableStyleId>
              </a:tblPr>
              <a:tblGrid>
                <a:gridCol w="1130466">
                  <a:extLst>
                    <a:ext uri="{9D8B030D-6E8A-4147-A177-3AD203B41FA5}">
                      <a16:colId xmlns:a16="http://schemas.microsoft.com/office/drawing/2014/main" val="1244712105"/>
                    </a:ext>
                  </a:extLst>
                </a:gridCol>
                <a:gridCol w="795053">
                  <a:extLst>
                    <a:ext uri="{9D8B030D-6E8A-4147-A177-3AD203B41FA5}">
                      <a16:colId xmlns:a16="http://schemas.microsoft.com/office/drawing/2014/main" val="2576612108"/>
                    </a:ext>
                  </a:extLst>
                </a:gridCol>
                <a:gridCol w="1176015">
                  <a:extLst>
                    <a:ext uri="{9D8B030D-6E8A-4147-A177-3AD203B41FA5}">
                      <a16:colId xmlns:a16="http://schemas.microsoft.com/office/drawing/2014/main" val="415814011"/>
                    </a:ext>
                  </a:extLst>
                </a:gridCol>
                <a:gridCol w="795053">
                  <a:extLst>
                    <a:ext uri="{9D8B030D-6E8A-4147-A177-3AD203B41FA5}">
                      <a16:colId xmlns:a16="http://schemas.microsoft.com/office/drawing/2014/main" val="2457241759"/>
                    </a:ext>
                  </a:extLst>
                </a:gridCol>
                <a:gridCol w="1573544">
                  <a:extLst>
                    <a:ext uri="{9D8B030D-6E8A-4147-A177-3AD203B41FA5}">
                      <a16:colId xmlns:a16="http://schemas.microsoft.com/office/drawing/2014/main" val="2860931615"/>
                    </a:ext>
                  </a:extLst>
                </a:gridCol>
                <a:gridCol w="1540416">
                  <a:extLst>
                    <a:ext uri="{9D8B030D-6E8A-4147-A177-3AD203B41FA5}">
                      <a16:colId xmlns:a16="http://schemas.microsoft.com/office/drawing/2014/main" val="2647943290"/>
                    </a:ext>
                  </a:extLst>
                </a:gridCol>
                <a:gridCol w="761927">
                  <a:extLst>
                    <a:ext uri="{9D8B030D-6E8A-4147-A177-3AD203B41FA5}">
                      <a16:colId xmlns:a16="http://schemas.microsoft.com/office/drawing/2014/main" val="1160884455"/>
                    </a:ext>
                  </a:extLst>
                </a:gridCol>
                <a:gridCol w="761927">
                  <a:extLst>
                    <a:ext uri="{9D8B030D-6E8A-4147-A177-3AD203B41FA5}">
                      <a16:colId xmlns:a16="http://schemas.microsoft.com/office/drawing/2014/main" val="2432559250"/>
                    </a:ext>
                  </a:extLst>
                </a:gridCol>
              </a:tblGrid>
              <a:tr h="344805">
                <a:tc>
                  <a:txBody>
                    <a:bodyPr/>
                    <a:lstStyle/>
                    <a:p>
                      <a:pPr algn="l" fontAlgn="b"/>
                      <a:r>
                        <a:rPr lang="en-US" sz="1400" u="none" strike="noStrike">
                          <a:effectLst/>
                        </a:rPr>
                        <a:t>sector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state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chemeClr val="dk1"/>
                          </a:solidFill>
                          <a:effectLst/>
                          <a:latin typeface="+mn-lt"/>
                        </a:rPr>
                        <a:t>poll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ann_emis_2014fb</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ann_emis_2016fc</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diff</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pdiff</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217595"/>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2,458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2,756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298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7128542"/>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NOX</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157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167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6.2%</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9476614"/>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VOC_INV</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21,332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23,829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2,496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11.7%</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76097232"/>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Baldwin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7,276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8,206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930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12.8%</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421168"/>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Baldwin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NOX</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399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433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8.6%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308152"/>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Baldwin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VOC_INV</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57,200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63,835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6,635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6165376"/>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Barbour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3,417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3,918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501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14.7%</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2293326"/>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Barbour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NOX</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151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164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1245678"/>
                  </a:ext>
                </a:extLst>
              </a:tr>
              <a:tr h="190500">
                <a:tc>
                  <a:txBody>
                    <a:bodyPr/>
                    <a:lstStyle/>
                    <a:p>
                      <a:pPr algn="l" fontAlgn="b"/>
                      <a:r>
                        <a:rPr lang="en-US" sz="1400" u="none" strike="noStrike">
                          <a:effectLst/>
                        </a:rPr>
                        <a:t>beis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Barbour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VOC_INV</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30,439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35,010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4,572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15.0%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472149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21947818"/>
              </p:ext>
            </p:extLst>
          </p:nvPr>
        </p:nvGraphicFramePr>
        <p:xfrm>
          <a:off x="265274" y="4495800"/>
          <a:ext cx="8381998" cy="1996440"/>
        </p:xfrm>
        <a:graphic>
          <a:graphicData uri="http://schemas.openxmlformats.org/drawingml/2006/table">
            <a:tbl>
              <a:tblPr firstRow="1">
                <a:tableStyleId>{5C22544A-7EE6-4342-B048-85BDC9FD1C3A}</a:tableStyleId>
              </a:tblPr>
              <a:tblGrid>
                <a:gridCol w="1110279">
                  <a:extLst>
                    <a:ext uri="{9D8B030D-6E8A-4147-A177-3AD203B41FA5}">
                      <a16:colId xmlns:a16="http://schemas.microsoft.com/office/drawing/2014/main" val="3490186857"/>
                    </a:ext>
                  </a:extLst>
                </a:gridCol>
                <a:gridCol w="780856">
                  <a:extLst>
                    <a:ext uri="{9D8B030D-6E8A-4147-A177-3AD203B41FA5}">
                      <a16:colId xmlns:a16="http://schemas.microsoft.com/office/drawing/2014/main" val="1542044434"/>
                    </a:ext>
                  </a:extLst>
                </a:gridCol>
                <a:gridCol w="1155015">
                  <a:extLst>
                    <a:ext uri="{9D8B030D-6E8A-4147-A177-3AD203B41FA5}">
                      <a16:colId xmlns:a16="http://schemas.microsoft.com/office/drawing/2014/main" val="3662410591"/>
                    </a:ext>
                  </a:extLst>
                </a:gridCol>
                <a:gridCol w="780856">
                  <a:extLst>
                    <a:ext uri="{9D8B030D-6E8A-4147-A177-3AD203B41FA5}">
                      <a16:colId xmlns:a16="http://schemas.microsoft.com/office/drawing/2014/main" val="639154286"/>
                    </a:ext>
                  </a:extLst>
                </a:gridCol>
                <a:gridCol w="1598433">
                  <a:extLst>
                    <a:ext uri="{9D8B030D-6E8A-4147-A177-3AD203B41FA5}">
                      <a16:colId xmlns:a16="http://schemas.microsoft.com/office/drawing/2014/main" val="2484233432"/>
                    </a:ext>
                  </a:extLst>
                </a:gridCol>
                <a:gridCol w="1600200">
                  <a:extLst>
                    <a:ext uri="{9D8B030D-6E8A-4147-A177-3AD203B41FA5}">
                      <a16:colId xmlns:a16="http://schemas.microsoft.com/office/drawing/2014/main" val="3617570582"/>
                    </a:ext>
                  </a:extLst>
                </a:gridCol>
                <a:gridCol w="608039">
                  <a:extLst>
                    <a:ext uri="{9D8B030D-6E8A-4147-A177-3AD203B41FA5}">
                      <a16:colId xmlns:a16="http://schemas.microsoft.com/office/drawing/2014/main" val="172789903"/>
                    </a:ext>
                  </a:extLst>
                </a:gridCol>
                <a:gridCol w="748320">
                  <a:extLst>
                    <a:ext uri="{9D8B030D-6E8A-4147-A177-3AD203B41FA5}">
                      <a16:colId xmlns:a16="http://schemas.microsoft.com/office/drawing/2014/main" val="841334540"/>
                    </a:ext>
                  </a:extLst>
                </a:gridCol>
              </a:tblGrid>
              <a:tr h="190500">
                <a:tc>
                  <a:txBody>
                    <a:bodyPr/>
                    <a:lstStyle/>
                    <a:p>
                      <a:pPr algn="l" fontAlgn="b"/>
                      <a:r>
                        <a:rPr lang="en-US" sz="1400" u="none" strike="noStrike" dirty="0">
                          <a:effectLst/>
                        </a:rPr>
                        <a:t>sector</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state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poll</a:t>
                      </a:r>
                    </a:p>
                  </a:txBody>
                  <a:tcPr marL="9525" marR="9525" marT="9525" marB="0" anchor="b"/>
                </a:tc>
                <a:tc>
                  <a:txBody>
                    <a:bodyPr/>
                    <a:lstStyle/>
                    <a:p>
                      <a:pPr algn="l" fontAlgn="b"/>
                      <a:r>
                        <a:rPr lang="en-US" sz="1400" u="none" strike="noStrike">
                          <a:effectLst/>
                        </a:rPr>
                        <a:t>ann_emis_2014fb</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ann_emis_2016fc</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diff</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pdiff</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2400055"/>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2,475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2,482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148287"/>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NH3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8279069"/>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NOX</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2,530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2,537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11643777"/>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PM10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536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538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2541544"/>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PM2_5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428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429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0801240"/>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SO2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3,692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3,702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8396718"/>
                  </a:ext>
                </a:extLst>
              </a:tr>
              <a:tr h="190500">
                <a:tc>
                  <a:txBody>
                    <a:bodyPr/>
                    <a:lstStyle/>
                    <a:p>
                      <a:pPr algn="l" fontAlgn="b"/>
                      <a:r>
                        <a:rPr lang="en-US" sz="1400" u="none" strike="noStrike" dirty="0" err="1">
                          <a:effectLst/>
                        </a:rPr>
                        <a:t>ptnonipm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Alabama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Autauga Co</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VOC_INV</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901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903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0.3%</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5532574"/>
                  </a:ext>
                </a:extLst>
              </a:tr>
            </a:tbl>
          </a:graphicData>
        </a:graphic>
      </p:graphicFrame>
      <p:sp>
        <p:nvSpPr>
          <p:cNvPr id="2" name="TextBox 1"/>
          <p:cNvSpPr txBox="1"/>
          <p:nvPr/>
        </p:nvSpPr>
        <p:spPr>
          <a:xfrm>
            <a:off x="152400" y="4030305"/>
            <a:ext cx="8324715" cy="369332"/>
          </a:xfrm>
          <a:prstGeom prst="rect">
            <a:avLst/>
          </a:prstGeom>
          <a:noFill/>
        </p:spPr>
        <p:txBody>
          <a:bodyPr wrap="none" rtlCol="0">
            <a:spAutoFit/>
          </a:bodyPr>
          <a:lstStyle/>
          <a:p>
            <a:r>
              <a:rPr lang="en-US" dirty="0">
                <a:solidFill>
                  <a:schemeClr val="accent1">
                    <a:lumMod val="75000"/>
                  </a:schemeClr>
                </a:solidFill>
              </a:rPr>
              <a:t>Biogenic changes mainly due to meteorology; </a:t>
            </a:r>
            <a:r>
              <a:rPr lang="en-US" dirty="0" err="1">
                <a:solidFill>
                  <a:schemeClr val="accent1">
                    <a:lumMod val="75000"/>
                  </a:schemeClr>
                </a:solidFill>
              </a:rPr>
              <a:t>ptnonipm</a:t>
            </a:r>
            <a:r>
              <a:rPr lang="en-US" dirty="0">
                <a:solidFill>
                  <a:schemeClr val="accent1">
                    <a:lumMod val="75000"/>
                  </a:schemeClr>
                </a:solidFill>
              </a:rPr>
              <a:t> due to leap year</a:t>
            </a:r>
          </a:p>
        </p:txBody>
      </p:sp>
      <p:sp>
        <p:nvSpPr>
          <p:cNvPr id="5" name="Title 4"/>
          <p:cNvSpPr>
            <a:spLocks noGrp="1"/>
          </p:cNvSpPr>
          <p:nvPr>
            <p:ph type="title"/>
          </p:nvPr>
        </p:nvSpPr>
        <p:spPr/>
        <p:txBody>
          <a:bodyPr>
            <a:normAutofit fontScale="90000"/>
          </a:bodyPr>
          <a:lstStyle/>
          <a:p>
            <a:r>
              <a:rPr lang="en-US" dirty="0"/>
              <a:t>2014 vs 2016 County-level Comparisons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30</a:t>
            </a:fld>
            <a:endParaRPr lang="en-US"/>
          </a:p>
        </p:txBody>
      </p:sp>
    </p:spTree>
    <p:extLst>
      <p:ext uri="{BB962C8B-B14F-4D97-AF65-F5344CB8AC3E}">
        <p14:creationId xmlns:p14="http://schemas.microsoft.com/office/powerpoint/2010/main" val="4085606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668829" y="6468658"/>
            <a:ext cx="3687840" cy="365125"/>
          </a:xfrm>
        </p:spPr>
        <p:txBody>
          <a:bodyPr/>
          <a:lstStyle/>
          <a:p>
            <a:r>
              <a:rPr lang="en-US" dirty="0"/>
              <a:t>US EPA OAQPS, Emission Inventory and Analysis Group</a:t>
            </a:r>
          </a:p>
        </p:txBody>
      </p:sp>
      <p:pic>
        <p:nvPicPr>
          <p:cNvPr id="6" name="Content Placeholder 5" descr="2011 beef cattle ammonia emissions colored in for each county - largest emissions in states from Texas north, and California" title="2011 beef cattle ammonia emissi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15757"/>
            <a:ext cx="4496911" cy="2626103"/>
          </a:xfrm>
        </p:spPr>
      </p:pic>
      <p:pic>
        <p:nvPicPr>
          <p:cNvPr id="7" name="Picture 6" descr="2014 beef cattle ammonia emissions colored in for each county - largest emissions in states from Texas north, and California, but more emissions in Nevada and Arizona than 2011" title="2014 beef cattle ammonia emissi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911" y="1615756"/>
            <a:ext cx="4496912" cy="2626103"/>
          </a:xfrm>
          <a:prstGeom prst="rect">
            <a:avLst/>
          </a:prstGeom>
        </p:spPr>
      </p:pic>
      <p:pic>
        <p:nvPicPr>
          <p:cNvPr id="8" name="Picture 7" descr="map shows counties in which emissions are larger in 2014 vs lower in 2014.  Levels are higher in Texas, Nevada, and New Mexico, and lower in North Dakota and Montana. " title="Difference between 2014 and 2011 beef cattle ammon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4197108"/>
            <a:ext cx="4114800" cy="2390603"/>
          </a:xfrm>
          <a:prstGeom prst="rect">
            <a:avLst/>
          </a:prstGeom>
        </p:spPr>
      </p:pic>
      <p:sp>
        <p:nvSpPr>
          <p:cNvPr id="9" name="TextBox 8"/>
          <p:cNvSpPr txBox="1"/>
          <p:nvPr/>
        </p:nvSpPr>
        <p:spPr>
          <a:xfrm>
            <a:off x="76200" y="4373940"/>
            <a:ext cx="2545200" cy="1569660"/>
          </a:xfrm>
          <a:prstGeom prst="rect">
            <a:avLst/>
          </a:prstGeom>
          <a:noFill/>
        </p:spPr>
        <p:txBody>
          <a:bodyPr wrap="square" rtlCol="0">
            <a:spAutoFit/>
          </a:bodyPr>
          <a:lstStyle/>
          <a:p>
            <a:r>
              <a:rPr lang="en-US" sz="2400" dirty="0"/>
              <a:t>Maps help us see spatial variation and hot spots </a:t>
            </a:r>
          </a:p>
        </p:txBody>
      </p:sp>
      <p:sp>
        <p:nvSpPr>
          <p:cNvPr id="10" name="TextBox 9"/>
          <p:cNvSpPr txBox="1"/>
          <p:nvPr/>
        </p:nvSpPr>
        <p:spPr>
          <a:xfrm>
            <a:off x="6598800" y="4487931"/>
            <a:ext cx="2545200" cy="1938992"/>
          </a:xfrm>
          <a:prstGeom prst="rect">
            <a:avLst/>
          </a:prstGeom>
          <a:noFill/>
        </p:spPr>
        <p:txBody>
          <a:bodyPr wrap="square" rtlCol="0">
            <a:spAutoFit/>
          </a:bodyPr>
          <a:lstStyle/>
          <a:p>
            <a:r>
              <a:rPr lang="en-US" sz="2400" dirty="0"/>
              <a:t>Most of our county-level maps are created with Python</a:t>
            </a:r>
          </a:p>
        </p:txBody>
      </p:sp>
      <p:sp>
        <p:nvSpPr>
          <p:cNvPr id="11" name="TextBox 10"/>
          <p:cNvSpPr txBox="1"/>
          <p:nvPr/>
        </p:nvSpPr>
        <p:spPr>
          <a:xfrm>
            <a:off x="1676400" y="1752600"/>
            <a:ext cx="768159" cy="369332"/>
          </a:xfrm>
          <a:prstGeom prst="rect">
            <a:avLst/>
          </a:prstGeom>
          <a:noFill/>
        </p:spPr>
        <p:txBody>
          <a:bodyPr wrap="none" rtlCol="0">
            <a:spAutoFit/>
          </a:bodyPr>
          <a:lstStyle/>
          <a:p>
            <a:r>
              <a:rPr lang="en-US"/>
              <a:t>2011</a:t>
            </a:r>
            <a:endParaRPr lang="en-US" dirty="0"/>
          </a:p>
        </p:txBody>
      </p:sp>
      <p:sp>
        <p:nvSpPr>
          <p:cNvPr id="12" name="TextBox 11"/>
          <p:cNvSpPr txBox="1"/>
          <p:nvPr/>
        </p:nvSpPr>
        <p:spPr>
          <a:xfrm>
            <a:off x="6128670" y="1734417"/>
            <a:ext cx="768159" cy="369332"/>
          </a:xfrm>
          <a:prstGeom prst="rect">
            <a:avLst/>
          </a:prstGeom>
          <a:noFill/>
        </p:spPr>
        <p:txBody>
          <a:bodyPr wrap="none" rtlCol="0">
            <a:spAutoFit/>
          </a:bodyPr>
          <a:lstStyle/>
          <a:p>
            <a:r>
              <a:rPr lang="en-US" dirty="0"/>
              <a:t>2014</a:t>
            </a:r>
          </a:p>
        </p:txBody>
      </p:sp>
      <p:sp>
        <p:nvSpPr>
          <p:cNvPr id="5" name="Title 4"/>
          <p:cNvSpPr>
            <a:spLocks noGrp="1"/>
          </p:cNvSpPr>
          <p:nvPr>
            <p:ph type="title"/>
          </p:nvPr>
        </p:nvSpPr>
        <p:spPr/>
        <p:txBody>
          <a:bodyPr>
            <a:normAutofit fontScale="90000"/>
          </a:bodyPr>
          <a:lstStyle/>
          <a:p>
            <a:r>
              <a:rPr lang="en-US" dirty="0"/>
              <a:t>County-level Base and </a:t>
            </a:r>
            <a:br>
              <a:rPr lang="en-US" dirty="0"/>
            </a:br>
            <a:r>
              <a:rPr lang="en-US" dirty="0"/>
              <a:t>Difference Maps: Beef Cattle NH</a:t>
            </a:r>
            <a:r>
              <a:rPr lang="en-US" baseline="-25000" dirty="0"/>
              <a:t>3</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31</a:t>
            </a:fld>
            <a:endParaRPr lang="en-US"/>
          </a:p>
        </p:txBody>
      </p:sp>
    </p:spTree>
    <p:extLst>
      <p:ext uri="{BB962C8B-B14F-4D97-AF65-F5344CB8AC3E}">
        <p14:creationId xmlns:p14="http://schemas.microsoft.com/office/powerpoint/2010/main" val="2327040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177" y="1712660"/>
            <a:ext cx="2545200" cy="1754326"/>
          </a:xfrm>
          <a:prstGeom prst="rect">
            <a:avLst/>
          </a:prstGeom>
          <a:noFill/>
        </p:spPr>
        <p:txBody>
          <a:bodyPr wrap="square" rtlCol="0">
            <a:spAutoFit/>
          </a:bodyPr>
          <a:lstStyle/>
          <a:p>
            <a:r>
              <a:rPr lang="en-US" sz="2400" dirty="0"/>
              <a:t>Gridded maps can be created with VERDI, PAVE, etc.</a:t>
            </a:r>
          </a:p>
          <a:p>
            <a:endParaRPr lang="en-US" sz="1200" dirty="0"/>
          </a:p>
        </p:txBody>
      </p:sp>
      <p:pic>
        <p:nvPicPr>
          <p:cNvPr id="7" name="Content Placeholder 6" descr="Gridded map shows that agricultural fire emissions are in the southeast states and up the Misssippipi valley - higest in Kansas." title="Gridded Map of 2014 agriculture fire PM2.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3754" y="1295400"/>
            <a:ext cx="5460228" cy="3124201"/>
          </a:xfrm>
        </p:spPr>
      </p:pic>
      <p:pic>
        <p:nvPicPr>
          <p:cNvPr id="8" name="Picture 7" descr="Gridded map of 2016 PM2.5 from agricultural fires show emisisons in southeast and up the Mississippi valley.  They are similar to 2014." title="2016 PM2.5 emissions from agricultural fi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4" y="3744543"/>
            <a:ext cx="5164256" cy="2954852"/>
          </a:xfrm>
          <a:prstGeom prst="rect">
            <a:avLst/>
          </a:prstGeom>
        </p:spPr>
      </p:pic>
      <p:sp>
        <p:nvSpPr>
          <p:cNvPr id="10" name="TextBox 9"/>
          <p:cNvSpPr txBox="1"/>
          <p:nvPr/>
        </p:nvSpPr>
        <p:spPr>
          <a:xfrm>
            <a:off x="5410200" y="1447800"/>
            <a:ext cx="1460656" cy="369332"/>
          </a:xfrm>
          <a:prstGeom prst="rect">
            <a:avLst/>
          </a:prstGeom>
          <a:noFill/>
        </p:spPr>
        <p:txBody>
          <a:bodyPr wrap="none" rtlCol="0">
            <a:spAutoFit/>
          </a:bodyPr>
          <a:lstStyle/>
          <a:p>
            <a:r>
              <a:rPr lang="en-US" dirty="0"/>
              <a:t>2014 PM</a:t>
            </a:r>
            <a:r>
              <a:rPr lang="en-US" baseline="-25000" dirty="0"/>
              <a:t>2.5</a:t>
            </a:r>
            <a:endParaRPr lang="en-US" dirty="0"/>
          </a:p>
        </p:txBody>
      </p:sp>
      <p:sp>
        <p:nvSpPr>
          <p:cNvPr id="12" name="TextBox 11"/>
          <p:cNvSpPr txBox="1"/>
          <p:nvPr/>
        </p:nvSpPr>
        <p:spPr>
          <a:xfrm>
            <a:off x="1832275" y="3886200"/>
            <a:ext cx="1412566" cy="369332"/>
          </a:xfrm>
          <a:prstGeom prst="rect">
            <a:avLst/>
          </a:prstGeom>
          <a:noFill/>
        </p:spPr>
        <p:txBody>
          <a:bodyPr wrap="none" rtlCol="0">
            <a:spAutoFit/>
          </a:bodyPr>
          <a:lstStyle/>
          <a:p>
            <a:r>
              <a:rPr lang="en-US" dirty="0"/>
              <a:t>2016 PM</a:t>
            </a:r>
            <a:r>
              <a:rPr lang="en-US" baseline="-25000" dirty="0"/>
              <a:t>2.5</a:t>
            </a:r>
          </a:p>
        </p:txBody>
      </p:sp>
      <p:sp>
        <p:nvSpPr>
          <p:cNvPr id="13" name="TextBox 12"/>
          <p:cNvSpPr txBox="1"/>
          <p:nvPr/>
        </p:nvSpPr>
        <p:spPr>
          <a:xfrm>
            <a:off x="5679756" y="4646616"/>
            <a:ext cx="2778444" cy="2123658"/>
          </a:xfrm>
          <a:prstGeom prst="rect">
            <a:avLst/>
          </a:prstGeom>
          <a:noFill/>
        </p:spPr>
        <p:txBody>
          <a:bodyPr wrap="square" rtlCol="0">
            <a:spAutoFit/>
          </a:bodyPr>
          <a:lstStyle/>
          <a:p>
            <a:r>
              <a:rPr lang="en-US" sz="2400" dirty="0"/>
              <a:t>For some sectors (e.g., fires, </a:t>
            </a:r>
            <a:r>
              <a:rPr lang="en-US" sz="2400" dirty="0" err="1"/>
              <a:t>biogenics</a:t>
            </a:r>
            <a:r>
              <a:rPr lang="en-US" sz="2400" dirty="0"/>
              <a:t>) we create monthly maps</a:t>
            </a:r>
          </a:p>
          <a:p>
            <a:endParaRPr lang="en-US" sz="1200" dirty="0"/>
          </a:p>
        </p:txBody>
      </p:sp>
      <p:sp>
        <p:nvSpPr>
          <p:cNvPr id="9" name="Title 4"/>
          <p:cNvSpPr>
            <a:spLocks noGrp="1"/>
          </p:cNvSpPr>
          <p:nvPr>
            <p:ph type="title"/>
          </p:nvPr>
        </p:nvSpPr>
        <p:spPr>
          <a:xfrm>
            <a:off x="457200" y="274638"/>
            <a:ext cx="8190072" cy="908588"/>
          </a:xfrm>
        </p:spPr>
        <p:txBody>
          <a:bodyPr>
            <a:normAutofit fontScale="90000"/>
          </a:bodyPr>
          <a:lstStyle/>
          <a:p>
            <a:r>
              <a:rPr lang="en-US" dirty="0"/>
              <a:t>Gridded Maps: </a:t>
            </a:r>
            <a:r>
              <a:rPr lang="en-US" dirty="0" err="1"/>
              <a:t>Ptagfire</a:t>
            </a:r>
            <a:r>
              <a:rPr lang="en-US" dirty="0"/>
              <a:t> Example</a:t>
            </a:r>
            <a:endParaRPr lang="en-US" baseline="-25000"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32</a:t>
            </a:fld>
            <a:endParaRPr lang="en-US"/>
          </a:p>
        </p:txBody>
      </p:sp>
    </p:spTree>
    <p:extLst>
      <p:ext uri="{BB962C8B-B14F-4D97-AF65-F5344CB8AC3E}">
        <p14:creationId xmlns:p14="http://schemas.microsoft.com/office/powerpoint/2010/main" val="18663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5692" y="1523999"/>
            <a:ext cx="8555832" cy="4800601"/>
          </a:xfrm>
        </p:spPr>
        <p:txBody>
          <a:bodyPr>
            <a:normAutofit fontScale="92500" lnSpcReduction="20000"/>
          </a:bodyPr>
          <a:lstStyle/>
          <a:p>
            <a:r>
              <a:rPr lang="en-US" dirty="0"/>
              <a:t>Some modeling platform data are not the same as what is in the NEI </a:t>
            </a:r>
          </a:p>
          <a:p>
            <a:pPr lvl="1">
              <a:spcBef>
                <a:spcPts val="600"/>
              </a:spcBef>
            </a:pPr>
            <a:r>
              <a:rPr lang="en-US" dirty="0"/>
              <a:t>Corrections to issues found after the NEI release</a:t>
            </a:r>
          </a:p>
          <a:p>
            <a:pPr lvl="1">
              <a:spcBef>
                <a:spcPts val="600"/>
              </a:spcBef>
            </a:pPr>
            <a:r>
              <a:rPr lang="en-US" dirty="0"/>
              <a:t>New data becomes available after NEI release</a:t>
            </a:r>
          </a:p>
          <a:p>
            <a:pPr lvl="1">
              <a:spcBef>
                <a:spcPts val="600"/>
              </a:spcBef>
            </a:pPr>
            <a:r>
              <a:rPr lang="en-US" dirty="0"/>
              <a:t>More detailed data is available than is stored in NEI</a:t>
            </a:r>
          </a:p>
          <a:p>
            <a:pPr lvl="2">
              <a:spcBef>
                <a:spcPts val="600"/>
              </a:spcBef>
            </a:pPr>
            <a:r>
              <a:rPr lang="en-US" dirty="0"/>
              <a:t>Continuous Emissions Monitoring System (CEMS) data for EGUs are hourly by unit</a:t>
            </a:r>
          </a:p>
          <a:p>
            <a:pPr lvl="2">
              <a:spcBef>
                <a:spcPts val="600"/>
              </a:spcBef>
            </a:pPr>
            <a:r>
              <a:rPr lang="en-US" dirty="0"/>
              <a:t>Nonroad data are computed monthly (summed in the NEI)</a:t>
            </a:r>
          </a:p>
          <a:p>
            <a:pPr lvl="2">
              <a:spcBef>
                <a:spcPts val="600"/>
              </a:spcBef>
            </a:pPr>
            <a:r>
              <a:rPr lang="en-US" dirty="0"/>
              <a:t>Onroad and </a:t>
            </a:r>
            <a:r>
              <a:rPr lang="en-US" dirty="0" err="1"/>
              <a:t>biogenics</a:t>
            </a:r>
            <a:r>
              <a:rPr lang="en-US" dirty="0"/>
              <a:t> data computed as hourly emissions and then aggregated &amp; summed for the NEI</a:t>
            </a:r>
          </a:p>
          <a:p>
            <a:pPr lvl="1">
              <a:spcBef>
                <a:spcPts val="600"/>
              </a:spcBef>
            </a:pPr>
            <a:r>
              <a:rPr lang="en-US" dirty="0"/>
              <a:t>NEI uses average meteorological adjustments for </a:t>
            </a:r>
            <a:r>
              <a:rPr lang="en-US" dirty="0" err="1"/>
              <a:t>afdust</a:t>
            </a:r>
            <a:r>
              <a:rPr lang="en-US" dirty="0"/>
              <a:t>, but the modeling platform emissions are adjusted based on hourly, gridded met. data</a:t>
            </a:r>
          </a:p>
          <a:p>
            <a:pPr>
              <a:spcBef>
                <a:spcPts val="600"/>
              </a:spcBef>
            </a:pPr>
            <a:r>
              <a:rPr lang="en-US" dirty="0"/>
              <a:t>For 2016 platform, lots of 2016-specific data are used and updated methods were developed</a:t>
            </a:r>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33</a:t>
            </a:fld>
            <a:endParaRPr lang="en-US"/>
          </a:p>
        </p:txBody>
      </p:sp>
      <p:sp>
        <p:nvSpPr>
          <p:cNvPr id="5" name="Title 4"/>
          <p:cNvSpPr>
            <a:spLocks noGrp="1"/>
          </p:cNvSpPr>
          <p:nvPr>
            <p:ph type="title"/>
          </p:nvPr>
        </p:nvSpPr>
        <p:spPr/>
        <p:txBody>
          <a:bodyPr>
            <a:normAutofit fontScale="90000"/>
          </a:bodyPr>
          <a:lstStyle/>
          <a:p>
            <a:r>
              <a:rPr lang="en-US" dirty="0"/>
              <a:t>Modeling Platform Data is not always the same as the NEI</a:t>
            </a:r>
          </a:p>
        </p:txBody>
      </p:sp>
    </p:spTree>
    <p:extLst>
      <p:ext uri="{BB962C8B-B14F-4D97-AF65-F5344CB8AC3E}">
        <p14:creationId xmlns:p14="http://schemas.microsoft.com/office/powerpoint/2010/main" val="2426727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r>
              <a:rPr lang="en-US" dirty="0"/>
              <a:t>Questions on new platform development or quality assurance?</a:t>
            </a:r>
          </a:p>
        </p:txBody>
      </p:sp>
      <p:sp>
        <p:nvSpPr>
          <p:cNvPr id="5" name="Title 4"/>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34</a:t>
            </a:fld>
            <a:endParaRPr lang="en-US"/>
          </a:p>
        </p:txBody>
      </p:sp>
      <p:pic>
        <p:nvPicPr>
          <p:cNvPr id="9" name="Picture 8" descr="A cartoon of books and a question mark for the questions slide" title="books with a question mark">
            <a:extLst>
              <a:ext uri="{FF2B5EF4-FFF2-40B4-BE49-F238E27FC236}">
                <a16:creationId xmlns:a16="http://schemas.microsoft.com/office/drawing/2014/main" id="{D83B150C-526E-4791-9890-A4DE3EC2F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362200"/>
            <a:ext cx="3886306" cy="3450717"/>
          </a:xfrm>
          <a:prstGeom prst="rect">
            <a:avLst/>
          </a:prstGeom>
        </p:spPr>
      </p:pic>
    </p:spTree>
    <p:extLst>
      <p:ext uri="{BB962C8B-B14F-4D97-AF65-F5344CB8AC3E}">
        <p14:creationId xmlns:p14="http://schemas.microsoft.com/office/powerpoint/2010/main" val="2415483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785" y="1412160"/>
            <a:ext cx="8534400" cy="4995672"/>
          </a:xfrm>
        </p:spPr>
        <p:txBody>
          <a:bodyPr>
            <a:normAutofit fontScale="85000" lnSpcReduction="10000"/>
          </a:bodyPr>
          <a:lstStyle/>
          <a:p>
            <a:pPr>
              <a:spcAft>
                <a:spcPts val="600"/>
              </a:spcAft>
            </a:pPr>
            <a:r>
              <a:rPr lang="en-US" dirty="0"/>
              <a:t>We use the Sparse Matrix Operator Kernel Emissions (SMOKE) modeling system and associated tools to process emissions into air quality model-ready files</a:t>
            </a:r>
          </a:p>
          <a:p>
            <a:pPr lvl="1">
              <a:spcAft>
                <a:spcPts val="600"/>
              </a:spcAft>
            </a:pPr>
            <a:r>
              <a:rPr lang="en-US" u="sng" dirty="0" err="1"/>
              <a:t>Smkinven</a:t>
            </a:r>
            <a:r>
              <a:rPr lang="en-US" dirty="0"/>
              <a:t>: reads in the emission inventories</a:t>
            </a:r>
          </a:p>
          <a:p>
            <a:pPr lvl="1">
              <a:spcAft>
                <a:spcPts val="600"/>
              </a:spcAft>
            </a:pPr>
            <a:r>
              <a:rPr lang="en-US" u="sng" dirty="0" err="1"/>
              <a:t>Grdmat</a:t>
            </a:r>
            <a:r>
              <a:rPr lang="en-US" dirty="0"/>
              <a:t>: computes gridding matrix using </a:t>
            </a:r>
            <a:r>
              <a:rPr lang="en-US" dirty="0" err="1"/>
              <a:t>lat-lon</a:t>
            </a:r>
            <a:r>
              <a:rPr lang="en-US" dirty="0"/>
              <a:t> locations and spatial surrogates</a:t>
            </a:r>
          </a:p>
          <a:p>
            <a:pPr lvl="1">
              <a:spcAft>
                <a:spcPts val="600"/>
              </a:spcAft>
            </a:pPr>
            <a:r>
              <a:rPr lang="en-US" u="sng" dirty="0" err="1"/>
              <a:t>Spcmat</a:t>
            </a:r>
            <a:r>
              <a:rPr lang="en-US" dirty="0"/>
              <a:t>: computes speciation matrix using speciation profiles</a:t>
            </a:r>
          </a:p>
          <a:p>
            <a:pPr lvl="1">
              <a:spcAft>
                <a:spcPts val="600"/>
              </a:spcAft>
            </a:pPr>
            <a:r>
              <a:rPr lang="en-US" u="sng" dirty="0"/>
              <a:t>Temporal</a:t>
            </a:r>
            <a:r>
              <a:rPr lang="en-US" dirty="0"/>
              <a:t>: temporally allocates emissions to hours using temporal profiles</a:t>
            </a:r>
          </a:p>
          <a:p>
            <a:pPr lvl="1">
              <a:spcAft>
                <a:spcPts val="600"/>
              </a:spcAft>
            </a:pPr>
            <a:r>
              <a:rPr lang="en-US" u="sng" dirty="0" err="1"/>
              <a:t>Elevpoint</a:t>
            </a:r>
            <a:r>
              <a:rPr lang="en-US" dirty="0"/>
              <a:t>: Splits ground-level and elevated point sources</a:t>
            </a:r>
          </a:p>
          <a:p>
            <a:pPr lvl="1">
              <a:spcAft>
                <a:spcPts val="600"/>
              </a:spcAft>
            </a:pPr>
            <a:r>
              <a:rPr lang="en-US" u="sng" dirty="0" err="1"/>
              <a:t>Smkmerge</a:t>
            </a:r>
            <a:r>
              <a:rPr lang="en-US" dirty="0"/>
              <a:t>: merges all matrices and temporalized emissions to create AQM-ready data for a sector</a:t>
            </a:r>
          </a:p>
          <a:p>
            <a:pPr lvl="1">
              <a:spcAft>
                <a:spcPts val="600"/>
              </a:spcAft>
            </a:pPr>
            <a:r>
              <a:rPr lang="en-US" u="sng" dirty="0" err="1"/>
              <a:t>Mrggrid</a:t>
            </a:r>
            <a:r>
              <a:rPr lang="en-US" dirty="0"/>
              <a:t>: merges ground-level emissions from different sectors together into a complete ground-level file</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35</a:t>
            </a:fld>
            <a:endParaRPr lang="en-US"/>
          </a:p>
        </p:txBody>
      </p:sp>
      <p:sp>
        <p:nvSpPr>
          <p:cNvPr id="5" name="Title 4"/>
          <p:cNvSpPr>
            <a:spLocks noGrp="1"/>
          </p:cNvSpPr>
          <p:nvPr>
            <p:ph type="title"/>
          </p:nvPr>
        </p:nvSpPr>
        <p:spPr>
          <a:xfrm>
            <a:off x="312785" y="264132"/>
            <a:ext cx="8229600" cy="1143000"/>
          </a:xfrm>
        </p:spPr>
        <p:txBody>
          <a:bodyPr>
            <a:normAutofit fontScale="90000"/>
          </a:bodyPr>
          <a:lstStyle/>
          <a:p>
            <a:r>
              <a:rPr lang="en-US" dirty="0"/>
              <a:t>Emissions Modeling with SMOKE</a:t>
            </a:r>
          </a:p>
        </p:txBody>
      </p:sp>
    </p:spTree>
    <p:extLst>
      <p:ext uri="{BB962C8B-B14F-4D97-AF65-F5344CB8AC3E}">
        <p14:creationId xmlns:p14="http://schemas.microsoft.com/office/powerpoint/2010/main" val="640438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117731" y="6572218"/>
            <a:ext cx="3687840" cy="365125"/>
          </a:xfrm>
        </p:spPr>
        <p:txBody>
          <a:bodyPr/>
          <a:lstStyle/>
          <a:p>
            <a:r>
              <a:rPr lang="en-US" dirty="0"/>
              <a:t>US EPA OAQPS, Emission Inventory and Analysis Group</a:t>
            </a:r>
          </a:p>
        </p:txBody>
      </p:sp>
      <p:grpSp>
        <p:nvGrpSpPr>
          <p:cNvPr id="6" name="Group 5" descr="Shows inputs to SMOKE (emission inventory, speciation profiles, temporal profiles, spatial surrogates) and how the data flows to the main programs of Smkinven, Spcmat, Temporal, Grdmat, and Smkmerge.  The final output is air quality model-formatted emissions." title="SMOKE data flow diagram">
            <a:extLst>
              <a:ext uri="{FF2B5EF4-FFF2-40B4-BE49-F238E27FC236}">
                <a16:creationId xmlns:a16="http://schemas.microsoft.com/office/drawing/2014/main" id="{B27A795F-380B-44B5-8F47-14F8A87141B2}"/>
              </a:ext>
            </a:extLst>
          </p:cNvPr>
          <p:cNvGrpSpPr/>
          <p:nvPr/>
        </p:nvGrpSpPr>
        <p:grpSpPr>
          <a:xfrm>
            <a:off x="216573" y="1417638"/>
            <a:ext cx="8833924" cy="5412079"/>
            <a:chOff x="216573" y="1417638"/>
            <a:chExt cx="8833924" cy="5412079"/>
          </a:xfrm>
        </p:grpSpPr>
        <p:sp>
          <p:nvSpPr>
            <p:cNvPr id="10" name="Flowchart: Magnetic Disk 9"/>
            <p:cNvSpPr/>
            <p:nvPr/>
          </p:nvSpPr>
          <p:spPr>
            <a:xfrm>
              <a:off x="304800" y="1417638"/>
              <a:ext cx="1447800" cy="1295400"/>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Emission Inventory</a:t>
              </a:r>
            </a:p>
          </p:txBody>
        </p:sp>
        <p:sp>
          <p:nvSpPr>
            <p:cNvPr id="11" name="Rectangle 10"/>
            <p:cNvSpPr/>
            <p:nvPr/>
          </p:nvSpPr>
          <p:spPr>
            <a:xfrm>
              <a:off x="2221230" y="1584262"/>
              <a:ext cx="1295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Smkinven</a:t>
              </a:r>
              <a:endParaRPr lang="en-US" dirty="0"/>
            </a:p>
          </p:txBody>
        </p:sp>
        <p:sp>
          <p:nvSpPr>
            <p:cNvPr id="13" name="Rectangle 12"/>
            <p:cNvSpPr/>
            <p:nvPr/>
          </p:nvSpPr>
          <p:spPr>
            <a:xfrm>
              <a:off x="2211070" y="3068675"/>
              <a:ext cx="1305560" cy="96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Spcmat</a:t>
              </a:r>
              <a:endParaRPr lang="en-US" dirty="0"/>
            </a:p>
          </p:txBody>
        </p:sp>
        <p:sp>
          <p:nvSpPr>
            <p:cNvPr id="14" name="Rectangle 13"/>
            <p:cNvSpPr/>
            <p:nvPr/>
          </p:nvSpPr>
          <p:spPr>
            <a:xfrm>
              <a:off x="4054414" y="3090029"/>
              <a:ext cx="1305560" cy="96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Temporal</a:t>
              </a:r>
            </a:p>
          </p:txBody>
        </p:sp>
        <p:sp>
          <p:nvSpPr>
            <p:cNvPr id="15" name="Rectangle 14"/>
            <p:cNvSpPr/>
            <p:nvPr/>
          </p:nvSpPr>
          <p:spPr>
            <a:xfrm>
              <a:off x="5925226" y="3090029"/>
              <a:ext cx="1305560" cy="96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Grdmat</a:t>
              </a:r>
              <a:endParaRPr lang="en-US" dirty="0"/>
            </a:p>
          </p:txBody>
        </p:sp>
        <p:sp>
          <p:nvSpPr>
            <p:cNvPr id="16" name="Can 15"/>
            <p:cNvSpPr/>
            <p:nvPr/>
          </p:nvSpPr>
          <p:spPr>
            <a:xfrm>
              <a:off x="2150745" y="4373988"/>
              <a:ext cx="1426210" cy="1066800"/>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Speciation Matrix</a:t>
              </a:r>
            </a:p>
          </p:txBody>
        </p:sp>
        <p:sp>
          <p:nvSpPr>
            <p:cNvPr id="17" name="Can 16"/>
            <p:cNvSpPr/>
            <p:nvPr/>
          </p:nvSpPr>
          <p:spPr>
            <a:xfrm>
              <a:off x="3994089" y="4347182"/>
              <a:ext cx="1426210" cy="1066800"/>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Hourly Emissions</a:t>
              </a:r>
            </a:p>
          </p:txBody>
        </p:sp>
        <p:sp>
          <p:nvSpPr>
            <p:cNvPr id="18" name="Can 17"/>
            <p:cNvSpPr/>
            <p:nvPr/>
          </p:nvSpPr>
          <p:spPr>
            <a:xfrm>
              <a:off x="5854688" y="4353070"/>
              <a:ext cx="1426210" cy="1066800"/>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Gridding Matrix</a:t>
              </a:r>
            </a:p>
          </p:txBody>
        </p:sp>
        <p:sp>
          <p:nvSpPr>
            <p:cNvPr id="19" name="Rectangle 18"/>
            <p:cNvSpPr/>
            <p:nvPr/>
          </p:nvSpPr>
          <p:spPr>
            <a:xfrm>
              <a:off x="4011344" y="5710920"/>
              <a:ext cx="13917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Smkmerge</a:t>
              </a:r>
              <a:endParaRPr lang="en-US" dirty="0"/>
            </a:p>
          </p:txBody>
        </p:sp>
        <p:sp>
          <p:nvSpPr>
            <p:cNvPr id="21" name="Explosion 1 20"/>
            <p:cNvSpPr/>
            <p:nvPr/>
          </p:nvSpPr>
          <p:spPr>
            <a:xfrm>
              <a:off x="6466329" y="5312244"/>
              <a:ext cx="2546703" cy="1517473"/>
            </a:xfrm>
            <a:prstGeom prst="irregularSeal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AQM-formatted emissions</a:t>
              </a:r>
            </a:p>
          </p:txBody>
        </p:sp>
        <p:sp>
          <p:nvSpPr>
            <p:cNvPr id="26" name="Right Arrow 25"/>
            <p:cNvSpPr/>
            <p:nvPr/>
          </p:nvSpPr>
          <p:spPr>
            <a:xfrm>
              <a:off x="3569664" y="2031179"/>
              <a:ext cx="378583" cy="1424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13" idx="0"/>
            </p:cNvCxnSpPr>
            <p:nvPr/>
          </p:nvCxnSpPr>
          <p:spPr>
            <a:xfrm flipH="1">
              <a:off x="2863850" y="2641351"/>
              <a:ext cx="1832305" cy="42732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2" idx="3"/>
              <a:endCxn id="14" idx="0"/>
            </p:cNvCxnSpPr>
            <p:nvPr/>
          </p:nvCxnSpPr>
          <p:spPr>
            <a:xfrm flipH="1">
              <a:off x="4707194" y="2642827"/>
              <a:ext cx="11040" cy="447202"/>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4718234" y="2642827"/>
              <a:ext cx="1983458" cy="4258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2"/>
              <a:endCxn id="16" idx="1"/>
            </p:cNvCxnSpPr>
            <p:nvPr/>
          </p:nvCxnSpPr>
          <p:spPr>
            <a:xfrm>
              <a:off x="2863850" y="4028890"/>
              <a:ext cx="0" cy="34509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2"/>
              <a:endCxn id="17" idx="1"/>
            </p:cNvCxnSpPr>
            <p:nvPr/>
          </p:nvCxnSpPr>
          <p:spPr>
            <a:xfrm>
              <a:off x="4707194" y="4050244"/>
              <a:ext cx="0" cy="2969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5" idx="2"/>
              <a:endCxn id="18" idx="1"/>
            </p:cNvCxnSpPr>
            <p:nvPr/>
          </p:nvCxnSpPr>
          <p:spPr>
            <a:xfrm flipH="1">
              <a:off x="6567793" y="4050244"/>
              <a:ext cx="10213" cy="30282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6" idx="3"/>
              <a:endCxn id="19" idx="1"/>
            </p:cNvCxnSpPr>
            <p:nvPr/>
          </p:nvCxnSpPr>
          <p:spPr>
            <a:xfrm>
              <a:off x="2863850" y="5440788"/>
              <a:ext cx="1147494" cy="76543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7" idx="3"/>
              <a:endCxn id="19" idx="0"/>
            </p:cNvCxnSpPr>
            <p:nvPr/>
          </p:nvCxnSpPr>
          <p:spPr>
            <a:xfrm>
              <a:off x="4707194" y="5413982"/>
              <a:ext cx="0" cy="2969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8" idx="3"/>
            </p:cNvCxnSpPr>
            <p:nvPr/>
          </p:nvCxnSpPr>
          <p:spPr>
            <a:xfrm flipH="1">
              <a:off x="5282193" y="5419870"/>
              <a:ext cx="1285600" cy="58785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0" name="Right Arrow 59"/>
            <p:cNvSpPr/>
            <p:nvPr/>
          </p:nvSpPr>
          <p:spPr>
            <a:xfrm>
              <a:off x="1766447" y="2067051"/>
              <a:ext cx="378583" cy="94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a:off x="5435185" y="6028646"/>
              <a:ext cx="1118015" cy="177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40162" y="4111915"/>
              <a:ext cx="1372870" cy="1200329"/>
            </a:xfrm>
            <a:prstGeom prst="rect">
              <a:avLst/>
            </a:prstGeom>
            <a:noFill/>
          </p:spPr>
          <p:txBody>
            <a:bodyPr wrap="square" rtlCol="0">
              <a:spAutoFit/>
            </a:bodyPr>
            <a:lstStyle/>
            <a:p>
              <a:r>
                <a:rPr lang="en-US" dirty="0"/>
                <a:t>These emissions are for </a:t>
              </a:r>
              <a:r>
                <a:rPr lang="en-US" i="1" dirty="0"/>
                <a:t>one</a:t>
              </a:r>
              <a:r>
                <a:rPr lang="en-US" dirty="0"/>
                <a:t> sector</a:t>
              </a:r>
            </a:p>
          </p:txBody>
        </p:sp>
        <p:sp>
          <p:nvSpPr>
            <p:cNvPr id="31" name="Flowchart: Magnetic Disk 30"/>
            <p:cNvSpPr/>
            <p:nvPr/>
          </p:nvSpPr>
          <p:spPr>
            <a:xfrm>
              <a:off x="216573" y="2892555"/>
              <a:ext cx="1447800" cy="1295400"/>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SpeciationProfiles</a:t>
              </a:r>
              <a:endParaRPr lang="en-US" dirty="0"/>
            </a:p>
          </p:txBody>
        </p:sp>
        <p:sp>
          <p:nvSpPr>
            <p:cNvPr id="32" name="Right Arrow 31"/>
            <p:cNvSpPr/>
            <p:nvPr/>
          </p:nvSpPr>
          <p:spPr>
            <a:xfrm>
              <a:off x="1765341" y="3505200"/>
              <a:ext cx="378583" cy="94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gnetic Disk 33"/>
            <p:cNvSpPr/>
            <p:nvPr/>
          </p:nvSpPr>
          <p:spPr>
            <a:xfrm>
              <a:off x="7640162" y="2780366"/>
              <a:ext cx="1410335" cy="116914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Spatial Surrogates</a:t>
              </a:r>
            </a:p>
          </p:txBody>
        </p:sp>
        <p:sp>
          <p:nvSpPr>
            <p:cNvPr id="35" name="Right Arrow 34"/>
            <p:cNvSpPr/>
            <p:nvPr/>
          </p:nvSpPr>
          <p:spPr>
            <a:xfrm rot="10800000" flipV="1">
              <a:off x="7280897" y="3505198"/>
              <a:ext cx="32847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gnetic Disk 35"/>
            <p:cNvSpPr/>
            <p:nvPr/>
          </p:nvSpPr>
          <p:spPr>
            <a:xfrm>
              <a:off x="6774577" y="1494987"/>
              <a:ext cx="1410335" cy="116914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Temporal profiles</a:t>
              </a:r>
            </a:p>
          </p:txBody>
        </p:sp>
        <p:cxnSp>
          <p:nvCxnSpPr>
            <p:cNvPr id="38" name="Straight Arrow Connector 37"/>
            <p:cNvCxnSpPr/>
            <p:nvPr/>
          </p:nvCxnSpPr>
          <p:spPr>
            <a:xfrm flipH="1">
              <a:off x="5013455" y="2237114"/>
              <a:ext cx="1761123" cy="8470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Arrow: U-Turn 7">
              <a:extLst>
                <a:ext uri="{FF2B5EF4-FFF2-40B4-BE49-F238E27FC236}">
                  <a16:creationId xmlns:a16="http://schemas.microsoft.com/office/drawing/2014/main" id="{2A5B676B-C6E0-4FB4-B287-4365F4B734A5}"/>
                </a:ext>
              </a:extLst>
            </p:cNvPr>
            <p:cNvSpPr/>
            <p:nvPr/>
          </p:nvSpPr>
          <p:spPr>
            <a:xfrm rot="5400000">
              <a:off x="3464274" y="3640043"/>
              <a:ext cx="3929803" cy="577271"/>
            </a:xfrm>
            <a:prstGeom prst="uturnArrow">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an 11"/>
            <p:cNvSpPr/>
            <p:nvPr/>
          </p:nvSpPr>
          <p:spPr>
            <a:xfrm>
              <a:off x="4001282" y="1584262"/>
              <a:ext cx="1433903" cy="1058565"/>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SMOKE inventory</a:t>
              </a:r>
            </a:p>
          </p:txBody>
        </p:sp>
      </p:grpSp>
      <p:sp>
        <p:nvSpPr>
          <p:cNvPr id="5" name="Title 4"/>
          <p:cNvSpPr>
            <a:spLocks noGrp="1"/>
          </p:cNvSpPr>
          <p:nvPr>
            <p:ph type="title"/>
          </p:nvPr>
        </p:nvSpPr>
        <p:spPr/>
        <p:txBody>
          <a:bodyPr>
            <a:normAutofit fontScale="90000"/>
          </a:bodyPr>
          <a:lstStyle/>
          <a:p>
            <a:r>
              <a:rPr lang="en-US" dirty="0"/>
              <a:t>SMOKE Data Flow for a Generic Emissions Modeling Sector</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36</a:t>
            </a:fld>
            <a:endParaRPr lang="en-US"/>
          </a:p>
        </p:txBody>
      </p:sp>
    </p:spTree>
    <p:extLst>
      <p:ext uri="{BB962C8B-B14F-4D97-AF65-F5344CB8AC3E}">
        <p14:creationId xmlns:p14="http://schemas.microsoft.com/office/powerpoint/2010/main" val="3208130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295400"/>
            <a:ext cx="8077201" cy="5109749"/>
          </a:xfrm>
        </p:spPr>
        <p:txBody>
          <a:bodyPr>
            <a:normAutofit lnSpcReduction="10000"/>
          </a:bodyPr>
          <a:lstStyle/>
          <a:p>
            <a:pPr>
              <a:spcAft>
                <a:spcPts val="600"/>
              </a:spcAft>
            </a:pPr>
            <a:r>
              <a:rPr lang="en-US" b="1" u="sng" dirty="0"/>
              <a:t>Biogenic Emission Inventory System (BEIS):</a:t>
            </a:r>
            <a:r>
              <a:rPr lang="en-US" b="1" dirty="0"/>
              <a:t> </a:t>
            </a:r>
            <a:r>
              <a:rPr lang="en-US" dirty="0"/>
              <a:t>part of SMOKE and CMAQ that creates air quality model-ready biogenic emissions</a:t>
            </a:r>
          </a:p>
          <a:p>
            <a:pPr lvl="1">
              <a:spcAft>
                <a:spcPts val="600"/>
              </a:spcAft>
            </a:pPr>
            <a:r>
              <a:rPr lang="en-US" dirty="0"/>
              <a:t>SMOKE programs: Normbeis3, Tmpbeis3</a:t>
            </a:r>
          </a:p>
          <a:p>
            <a:pPr>
              <a:spcAft>
                <a:spcPts val="600"/>
              </a:spcAft>
            </a:pPr>
            <a:r>
              <a:rPr lang="en-US" b="1" u="sng" dirty="0"/>
              <a:t>Motor Vehicle Emission Simulator (MOVES)</a:t>
            </a:r>
            <a:r>
              <a:rPr lang="en-US" u="sng" dirty="0"/>
              <a:t>: </a:t>
            </a:r>
            <a:endParaRPr lang="en-US" dirty="0"/>
          </a:p>
          <a:p>
            <a:pPr lvl="1">
              <a:spcAft>
                <a:spcPts val="600"/>
              </a:spcAft>
            </a:pPr>
            <a:r>
              <a:rPr lang="en-US" dirty="0"/>
              <a:t>For </a:t>
            </a:r>
            <a:r>
              <a:rPr lang="en-US" i="1" dirty="0" err="1"/>
              <a:t>onroad</a:t>
            </a:r>
            <a:r>
              <a:rPr lang="en-US" dirty="0"/>
              <a:t> mobile sources: generates emission factors that can be combined with activity data (e.g., Vehicle miles traveled, speed) within SMOKE </a:t>
            </a:r>
          </a:p>
          <a:p>
            <a:pPr lvl="2">
              <a:spcAft>
                <a:spcPts val="600"/>
              </a:spcAft>
            </a:pPr>
            <a:r>
              <a:rPr lang="en-US" dirty="0"/>
              <a:t>SMOKE programs: Met4moves, </a:t>
            </a:r>
            <a:r>
              <a:rPr lang="en-US" dirty="0" err="1"/>
              <a:t>Movesmrg</a:t>
            </a:r>
            <a:endParaRPr lang="en-US" dirty="0"/>
          </a:p>
          <a:p>
            <a:pPr lvl="1">
              <a:spcAft>
                <a:spcPts val="600"/>
              </a:spcAft>
            </a:pPr>
            <a:r>
              <a:rPr lang="en-US" dirty="0"/>
              <a:t>For </a:t>
            </a:r>
            <a:r>
              <a:rPr lang="en-US" i="1" dirty="0"/>
              <a:t>nonroad</a:t>
            </a:r>
            <a:r>
              <a:rPr lang="en-US" dirty="0"/>
              <a:t> mobile sources: generates </a:t>
            </a:r>
            <a:br>
              <a:rPr lang="en-US" dirty="0"/>
            </a:br>
            <a:r>
              <a:rPr lang="en-US" dirty="0"/>
              <a:t>county-level emission inventories for each month</a:t>
            </a:r>
          </a:p>
          <a:p>
            <a:pPr lvl="2">
              <a:spcAft>
                <a:spcPts val="600"/>
              </a:spcAft>
            </a:pPr>
            <a:r>
              <a:rPr lang="en-US" dirty="0"/>
              <a:t>Previously done with National Mobile Inventory Model (NMIM) and NONROAD model</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37</a:t>
            </a:fld>
            <a:endParaRPr lang="en-US"/>
          </a:p>
        </p:txBody>
      </p:sp>
      <p:sp>
        <p:nvSpPr>
          <p:cNvPr id="5" name="Title 4"/>
          <p:cNvSpPr>
            <a:spLocks noGrp="1"/>
          </p:cNvSpPr>
          <p:nvPr>
            <p:ph type="title"/>
          </p:nvPr>
        </p:nvSpPr>
        <p:spPr/>
        <p:txBody>
          <a:bodyPr/>
          <a:lstStyle/>
          <a:p>
            <a:r>
              <a:rPr lang="en-US" dirty="0"/>
              <a:t>Special Emissions Models</a:t>
            </a:r>
          </a:p>
        </p:txBody>
      </p:sp>
    </p:spTree>
    <p:extLst>
      <p:ext uri="{BB962C8B-B14F-4D97-AF65-F5344CB8AC3E}">
        <p14:creationId xmlns:p14="http://schemas.microsoft.com/office/powerpoint/2010/main" val="20735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spcAft>
                <a:spcPts val="600"/>
              </a:spcAft>
            </a:pPr>
            <a:r>
              <a:rPr lang="en-US" u="sng" dirty="0"/>
              <a:t>Surrogate Tool</a:t>
            </a:r>
            <a:r>
              <a:rPr lang="en-US" dirty="0"/>
              <a:t>: creates spatial surrogates from Shapefiles to put county emissions into grid cells</a:t>
            </a:r>
          </a:p>
          <a:p>
            <a:pPr>
              <a:spcAft>
                <a:spcPts val="600"/>
              </a:spcAft>
            </a:pPr>
            <a:r>
              <a:rPr lang="en-US" u="sng" dirty="0"/>
              <a:t>Speciation Tool</a:t>
            </a:r>
            <a:r>
              <a:rPr lang="en-US" dirty="0"/>
              <a:t>: creates chemical speciation profiles from SPECIATE database profiles (e.g., NOx-&gt;NO+ NO</a:t>
            </a:r>
            <a:r>
              <a:rPr lang="en-US" baseline="-25000" dirty="0"/>
              <a:t>2</a:t>
            </a:r>
            <a:r>
              <a:rPr lang="en-US" dirty="0"/>
              <a:t>, PM2.5-&gt;EC+OC+..., VOC-&gt;…) </a:t>
            </a:r>
          </a:p>
          <a:p>
            <a:pPr>
              <a:spcAft>
                <a:spcPts val="600"/>
              </a:spcAft>
            </a:pPr>
            <a:r>
              <a:rPr lang="en-US" u="sng" dirty="0" err="1"/>
              <a:t>Gentpro</a:t>
            </a:r>
            <a:r>
              <a:rPr lang="en-US" dirty="0"/>
              <a:t>: SMOKE program that creates meteorology-based temporal profiles</a:t>
            </a:r>
          </a:p>
          <a:p>
            <a:pPr>
              <a:spcAft>
                <a:spcPts val="600"/>
              </a:spcAft>
            </a:pPr>
            <a:r>
              <a:rPr lang="en-US" u="sng" dirty="0"/>
              <a:t>Python</a:t>
            </a:r>
            <a:r>
              <a:rPr lang="en-US" dirty="0"/>
              <a:t>: helps with QA, creates reports and maps</a:t>
            </a:r>
          </a:p>
          <a:p>
            <a:pPr>
              <a:spcAft>
                <a:spcPts val="600"/>
              </a:spcAft>
            </a:pPr>
            <a:r>
              <a:rPr lang="en-US" u="sng" dirty="0"/>
              <a:t>Emissions Modeling Framework</a:t>
            </a:r>
            <a:r>
              <a:rPr lang="en-US" dirty="0"/>
              <a:t>: graphical user interface that manages inventories and related data and modeling cases; creates summaries for QA and analysis; includes Control Strategy Tool</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38</a:t>
            </a:fld>
            <a:endParaRPr lang="en-US"/>
          </a:p>
        </p:txBody>
      </p:sp>
      <p:sp>
        <p:nvSpPr>
          <p:cNvPr id="5" name="Title 4"/>
          <p:cNvSpPr>
            <a:spLocks noGrp="1"/>
          </p:cNvSpPr>
          <p:nvPr>
            <p:ph type="title"/>
          </p:nvPr>
        </p:nvSpPr>
        <p:spPr/>
        <p:txBody>
          <a:bodyPr>
            <a:normAutofit fontScale="90000"/>
          </a:bodyPr>
          <a:lstStyle/>
          <a:p>
            <a:r>
              <a:rPr lang="en-US" dirty="0"/>
              <a:t>Other Emissions Modeling Tools</a:t>
            </a:r>
          </a:p>
        </p:txBody>
      </p:sp>
    </p:spTree>
    <p:extLst>
      <p:ext uri="{BB962C8B-B14F-4D97-AF65-F5344CB8AC3E}">
        <p14:creationId xmlns:p14="http://schemas.microsoft.com/office/powerpoint/2010/main" val="1514035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846560" y="6455971"/>
            <a:ext cx="3687840" cy="365125"/>
          </a:xfrm>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endParaRPr lang="en-US" dirty="0"/>
          </a:p>
        </p:txBody>
      </p:sp>
      <p:pic>
        <p:nvPicPr>
          <p:cNvPr id="6" name="Picture 5" descr="Shows the Dataset Manager - a table of available datasets and their key attributes (e.g., Name, last modified date, type), and the dataset properties viewer, which has tabs for each of the types of information stored for the dataset: summary, data, keywords, notes, revisions, history, sources, data." title="EMF Dataset Manager and Dataset Properties Viewer"/>
          <p:cNvPicPr>
            <a:picLocks noChangeAspect="1"/>
          </p:cNvPicPr>
          <p:nvPr/>
        </p:nvPicPr>
        <p:blipFill>
          <a:blip r:embed="rId3"/>
          <a:stretch>
            <a:fillRect/>
          </a:stretch>
        </p:blipFill>
        <p:spPr>
          <a:xfrm>
            <a:off x="502503" y="1070292"/>
            <a:ext cx="6324600" cy="5568241"/>
          </a:xfrm>
          <a:prstGeom prst="rect">
            <a:avLst/>
          </a:prstGeom>
        </p:spPr>
      </p:pic>
      <p:sp>
        <p:nvSpPr>
          <p:cNvPr id="7" name="Rectangle 6" descr="Hides the EPA server name" title="Hide server name"/>
          <p:cNvSpPr/>
          <p:nvPr/>
        </p:nvSpPr>
        <p:spPr>
          <a:xfrm>
            <a:off x="3505200" y="1113826"/>
            <a:ext cx="914400" cy="16478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19729" y="1828605"/>
            <a:ext cx="1864613" cy="2031325"/>
          </a:xfrm>
          <a:prstGeom prst="rect">
            <a:avLst/>
          </a:prstGeom>
          <a:noFill/>
        </p:spPr>
        <p:txBody>
          <a:bodyPr wrap="none" rtlCol="0">
            <a:spAutoFit/>
          </a:bodyPr>
          <a:lstStyle/>
          <a:p>
            <a:r>
              <a:rPr lang="en-US" dirty="0"/>
              <a:t>Emission</a:t>
            </a:r>
          </a:p>
          <a:p>
            <a:r>
              <a:rPr lang="en-US" dirty="0"/>
              <a:t>inventories</a:t>
            </a:r>
          </a:p>
          <a:p>
            <a:r>
              <a:rPr lang="en-US" dirty="0"/>
              <a:t>are stored as</a:t>
            </a:r>
          </a:p>
          <a:p>
            <a:r>
              <a:rPr lang="en-US" dirty="0"/>
              <a:t>Datasets in the</a:t>
            </a:r>
          </a:p>
          <a:p>
            <a:r>
              <a:rPr lang="en-US" dirty="0"/>
              <a:t>Emissions</a:t>
            </a:r>
            <a:br>
              <a:rPr lang="en-US" dirty="0"/>
            </a:br>
            <a:r>
              <a:rPr lang="en-US" dirty="0"/>
              <a:t>Modeling</a:t>
            </a:r>
          </a:p>
          <a:p>
            <a:r>
              <a:rPr lang="en-US" dirty="0"/>
              <a:t>Framework</a:t>
            </a:r>
          </a:p>
        </p:txBody>
      </p:sp>
      <p:sp>
        <p:nvSpPr>
          <p:cNvPr id="5" name="Title 4"/>
          <p:cNvSpPr>
            <a:spLocks noGrp="1"/>
          </p:cNvSpPr>
          <p:nvPr>
            <p:ph type="title"/>
          </p:nvPr>
        </p:nvSpPr>
        <p:spPr>
          <a:xfrm>
            <a:off x="304800" y="139399"/>
            <a:ext cx="8229600" cy="1143000"/>
          </a:xfrm>
        </p:spPr>
        <p:txBody>
          <a:bodyPr>
            <a:normAutofit/>
          </a:bodyPr>
          <a:lstStyle/>
          <a:p>
            <a:r>
              <a:rPr lang="en-US" sz="3600" dirty="0"/>
              <a:t>Emissions Modeling Framework</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39</a:t>
            </a:fld>
            <a:endParaRPr lang="en-US"/>
          </a:p>
        </p:txBody>
      </p:sp>
    </p:spTree>
    <p:extLst>
      <p:ext uri="{BB962C8B-B14F-4D97-AF65-F5344CB8AC3E}">
        <p14:creationId xmlns:p14="http://schemas.microsoft.com/office/powerpoint/2010/main" val="35179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3CE924-6627-4B59-8F3C-20967CA8848A}" type="slidenum">
              <a:rPr lang="en-US"/>
              <a:pPr>
                <a:defRPr/>
              </a:pPr>
              <a:t>4</a:t>
            </a:fld>
            <a:endParaRPr lang="en-US" dirty="0"/>
          </a:p>
        </p:txBody>
      </p:sp>
      <p:sp>
        <p:nvSpPr>
          <p:cNvPr id="18433" name="Title 1"/>
          <p:cNvSpPr>
            <a:spLocks noGrp="1"/>
          </p:cNvSpPr>
          <p:nvPr>
            <p:ph type="title"/>
          </p:nvPr>
        </p:nvSpPr>
        <p:spPr>
          <a:xfrm>
            <a:off x="228600" y="152400"/>
            <a:ext cx="8458200" cy="1143000"/>
          </a:xfrm>
        </p:spPr>
        <p:txBody>
          <a:bodyPr>
            <a:normAutofit fontScale="90000"/>
          </a:bodyPr>
          <a:lstStyle/>
          <a:p>
            <a:pPr eaLnBrk="1" hangingPunct="1"/>
            <a:r>
              <a:rPr lang="en-US" sz="4000" dirty="0">
                <a:solidFill>
                  <a:schemeClr val="tx2"/>
                </a:solidFill>
              </a:rPr>
              <a:t>Background: Purpose and </a:t>
            </a:r>
            <a:br>
              <a:rPr lang="en-US" sz="4000" dirty="0">
                <a:solidFill>
                  <a:schemeClr val="tx2"/>
                </a:solidFill>
              </a:rPr>
            </a:br>
            <a:r>
              <a:rPr lang="en-US" sz="4000" dirty="0">
                <a:solidFill>
                  <a:schemeClr val="tx2"/>
                </a:solidFill>
              </a:rPr>
              <a:t>Contents of a Modeling Platform</a:t>
            </a:r>
          </a:p>
        </p:txBody>
      </p:sp>
      <p:sp>
        <p:nvSpPr>
          <p:cNvPr id="18434" name="Content Placeholder 2"/>
          <p:cNvSpPr>
            <a:spLocks noGrp="1"/>
          </p:cNvSpPr>
          <p:nvPr>
            <p:ph idx="1"/>
          </p:nvPr>
        </p:nvSpPr>
        <p:spPr>
          <a:xfrm>
            <a:off x="228600" y="1481328"/>
            <a:ext cx="8784432" cy="4614672"/>
          </a:xfrm>
        </p:spPr>
        <p:txBody>
          <a:bodyPr>
            <a:normAutofit fontScale="92500"/>
          </a:bodyPr>
          <a:lstStyle/>
          <a:p>
            <a:r>
              <a:rPr lang="en-US" sz="2800" dirty="0"/>
              <a:t>Air quality modeling platforms are used to support air quality studies</a:t>
            </a:r>
            <a:endParaRPr lang="en-US" sz="2400" dirty="0"/>
          </a:p>
          <a:p>
            <a:pPr lvl="1"/>
            <a:r>
              <a:rPr lang="en-US" sz="2400" dirty="0"/>
              <a:t>Use technically sound data and state-of-the-science tools</a:t>
            </a:r>
          </a:p>
          <a:p>
            <a:pPr>
              <a:spcBef>
                <a:spcPts val="1200"/>
              </a:spcBef>
            </a:pPr>
            <a:r>
              <a:rPr lang="en-US" dirty="0"/>
              <a:t>Major components of a modeling platform:</a:t>
            </a:r>
          </a:p>
          <a:p>
            <a:pPr lvl="1"/>
            <a:r>
              <a:rPr lang="en-US" sz="2400" dirty="0"/>
              <a:t>Meteorological models (WRF) and met. data </a:t>
            </a:r>
          </a:p>
          <a:p>
            <a:pPr lvl="1"/>
            <a:r>
              <a:rPr lang="en-US" sz="2400" dirty="0"/>
              <a:t>Boundary conditions (GEOS-Chem/Hemispheric CMAQ)</a:t>
            </a:r>
          </a:p>
          <a:p>
            <a:pPr lvl="1"/>
            <a:r>
              <a:rPr lang="en-US" sz="2400" dirty="0"/>
              <a:t>Air quality models (CMAQ, </a:t>
            </a:r>
            <a:r>
              <a:rPr lang="en-US" sz="2400" dirty="0" err="1"/>
              <a:t>CAMx</a:t>
            </a:r>
            <a:r>
              <a:rPr lang="en-US" sz="2400" dirty="0"/>
              <a:t>)</a:t>
            </a:r>
          </a:p>
          <a:p>
            <a:pPr lvl="1"/>
            <a:r>
              <a:rPr lang="en-US" sz="2400" b="1" dirty="0"/>
              <a:t>Emissions</a:t>
            </a:r>
            <a:r>
              <a:rPr lang="en-US" sz="2400" dirty="0"/>
              <a:t>: base year (NEI)+</a:t>
            </a:r>
            <a:r>
              <a:rPr lang="en-US" sz="2400" dirty="0" err="1"/>
              <a:t>NonUS</a:t>
            </a:r>
            <a:r>
              <a:rPr lang="en-US" sz="2400" dirty="0"/>
              <a:t>, future year projections</a:t>
            </a:r>
          </a:p>
          <a:p>
            <a:pPr lvl="1"/>
            <a:r>
              <a:rPr lang="en-US" sz="2400" b="1" dirty="0"/>
              <a:t>Other</a:t>
            </a:r>
            <a:r>
              <a:rPr lang="en-US" sz="2400" dirty="0"/>
              <a:t>: ancillary data for emissions modeling, projections data, emissions modeling tools (SMOKE, etc) and scripts</a:t>
            </a:r>
          </a:p>
        </p:txBody>
      </p:sp>
      <p:sp>
        <p:nvSpPr>
          <p:cNvPr id="5" name="Footer Placeholder 4"/>
          <p:cNvSpPr txBox="1">
            <a:spLocks/>
          </p:cNvSpPr>
          <p:nvPr/>
        </p:nvSpPr>
        <p:spPr>
          <a:xfrm>
            <a:off x="4800600" y="6407944"/>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4032221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endParaRPr lang="en-US"/>
          </a:p>
        </p:txBody>
      </p:sp>
      <p:pic>
        <p:nvPicPr>
          <p:cNvPr id="7" name="Picture 6" descr="The EMF Data Viewer has input fields for a sort order and row filter, and an Apply button to make those take effect.  The data is shown in a table with columns from an inventory: country_cd, region_cd, facility_id, ..., poll, ann_value." title="Screen shot of EMF Data Viewer"/>
          <p:cNvPicPr>
            <a:picLocks noChangeAspect="1"/>
          </p:cNvPicPr>
          <p:nvPr/>
        </p:nvPicPr>
        <p:blipFill>
          <a:blip r:embed="rId3"/>
          <a:stretch>
            <a:fillRect/>
          </a:stretch>
        </p:blipFill>
        <p:spPr>
          <a:xfrm>
            <a:off x="0" y="1112424"/>
            <a:ext cx="9105900" cy="5657850"/>
          </a:xfrm>
          <a:prstGeom prst="rect">
            <a:avLst/>
          </a:prstGeom>
        </p:spPr>
      </p:pic>
      <p:sp>
        <p:nvSpPr>
          <p:cNvPr id="8" name="Rectangle 7" descr="Hide EPA server name" title="blank space"/>
          <p:cNvSpPr/>
          <p:nvPr/>
        </p:nvSpPr>
        <p:spPr>
          <a:xfrm>
            <a:off x="3964599" y="1173407"/>
            <a:ext cx="1064601" cy="133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descr="Highlights the filter entered: ANN_VALUE &gt; 10" title="Circle around Row Filter contents"/>
          <p:cNvSpPr/>
          <p:nvPr/>
        </p:nvSpPr>
        <p:spPr>
          <a:xfrm>
            <a:off x="914400" y="2514600"/>
            <a:ext cx="1219200" cy="3810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33600" y="2602468"/>
            <a:ext cx="2855269" cy="369332"/>
          </a:xfrm>
          <a:prstGeom prst="rect">
            <a:avLst/>
          </a:prstGeom>
          <a:noFill/>
        </p:spPr>
        <p:txBody>
          <a:bodyPr wrap="none" rtlCol="0">
            <a:spAutoFit/>
          </a:bodyPr>
          <a:lstStyle/>
          <a:p>
            <a:r>
              <a:rPr lang="en-US" dirty="0"/>
              <a:t>Filter records using SQL</a:t>
            </a:r>
          </a:p>
        </p:txBody>
      </p:sp>
      <p:sp>
        <p:nvSpPr>
          <p:cNvPr id="5" name="Title 4"/>
          <p:cNvSpPr>
            <a:spLocks noGrp="1"/>
          </p:cNvSpPr>
          <p:nvPr>
            <p:ph type="title"/>
          </p:nvPr>
        </p:nvSpPr>
        <p:spPr>
          <a:xfrm>
            <a:off x="130629" y="256894"/>
            <a:ext cx="8494872" cy="651858"/>
          </a:xfrm>
        </p:spPr>
        <p:txBody>
          <a:bodyPr>
            <a:normAutofit fontScale="90000"/>
          </a:bodyPr>
          <a:lstStyle/>
          <a:p>
            <a:r>
              <a:rPr lang="en-US" dirty="0"/>
              <a:t>EMF Showing Point Inventory </a:t>
            </a:r>
            <a:r>
              <a:rPr lang="en-US" sz="2700" dirty="0"/>
              <a:t>(FF10)</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40</a:t>
            </a:fld>
            <a:endParaRPr lang="en-US"/>
          </a:p>
        </p:txBody>
      </p:sp>
    </p:spTree>
    <p:extLst>
      <p:ext uri="{BB962C8B-B14F-4D97-AF65-F5344CB8AC3E}">
        <p14:creationId xmlns:p14="http://schemas.microsoft.com/office/powerpoint/2010/main" val="2943494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41</a:t>
            </a:fld>
            <a:endParaRPr lang="en-US"/>
          </a:p>
        </p:txBody>
      </p:sp>
      <p:sp>
        <p:nvSpPr>
          <p:cNvPr id="5" name="Title 4"/>
          <p:cNvSpPr>
            <a:spLocks noGrp="1"/>
          </p:cNvSpPr>
          <p:nvPr>
            <p:ph type="title"/>
          </p:nvPr>
        </p:nvSpPr>
        <p:spPr>
          <a:xfrm>
            <a:off x="457200" y="274638"/>
            <a:ext cx="8555832" cy="868362"/>
          </a:xfrm>
        </p:spPr>
        <p:txBody>
          <a:bodyPr>
            <a:normAutofit fontScale="90000"/>
          </a:bodyPr>
          <a:lstStyle/>
          <a:p>
            <a:r>
              <a:rPr lang="en-US" dirty="0"/>
              <a:t>Emissions Modeling Steps for Ground-level Sectors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50063469"/>
              </p:ext>
            </p:extLst>
          </p:nvPr>
        </p:nvGraphicFramePr>
        <p:xfrm>
          <a:off x="685801" y="1371601"/>
          <a:ext cx="7696203" cy="4914899"/>
        </p:xfrm>
        <a:graphic>
          <a:graphicData uri="http://schemas.openxmlformats.org/drawingml/2006/table">
            <a:tbl>
              <a:tblPr firstRow="1">
                <a:tableStyleId>{69C7853C-536D-4A76-A0AE-DD22124D55A5}</a:tableStyleId>
              </a:tblPr>
              <a:tblGrid>
                <a:gridCol w="1865746">
                  <a:extLst>
                    <a:ext uri="{9D8B030D-6E8A-4147-A177-3AD203B41FA5}">
                      <a16:colId xmlns:a16="http://schemas.microsoft.com/office/drawing/2014/main" val="20000"/>
                    </a:ext>
                  </a:extLst>
                </a:gridCol>
                <a:gridCol w="1658441">
                  <a:extLst>
                    <a:ext uri="{9D8B030D-6E8A-4147-A177-3AD203B41FA5}">
                      <a16:colId xmlns:a16="http://schemas.microsoft.com/office/drawing/2014/main" val="20001"/>
                    </a:ext>
                  </a:extLst>
                </a:gridCol>
                <a:gridCol w="1395036">
                  <a:extLst>
                    <a:ext uri="{9D8B030D-6E8A-4147-A177-3AD203B41FA5}">
                      <a16:colId xmlns:a16="http://schemas.microsoft.com/office/drawing/2014/main" val="20002"/>
                    </a:ext>
                  </a:extLst>
                </a:gridCol>
                <a:gridCol w="2776980">
                  <a:extLst>
                    <a:ext uri="{9D8B030D-6E8A-4147-A177-3AD203B41FA5}">
                      <a16:colId xmlns:a16="http://schemas.microsoft.com/office/drawing/2014/main" val="20003"/>
                    </a:ext>
                  </a:extLst>
                </a:gridCol>
              </a:tblGrid>
              <a:tr h="430308">
                <a:tc>
                  <a:txBody>
                    <a:bodyPr/>
                    <a:lstStyle/>
                    <a:p>
                      <a:pPr algn="ctr" fontAlgn="ctr"/>
                      <a:r>
                        <a:rPr lang="en-US" sz="1800" b="1" u="none" strike="noStrike" dirty="0">
                          <a:solidFill>
                            <a:schemeClr val="tx1"/>
                          </a:solidFill>
                          <a:effectLst/>
                        </a:rPr>
                        <a:t>Platform sector</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Spatial</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Speciation</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Inventory resolution</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10000"/>
                  </a:ext>
                </a:extLst>
              </a:tr>
              <a:tr h="266252">
                <a:tc>
                  <a:txBody>
                    <a:bodyPr/>
                    <a:lstStyle/>
                    <a:p>
                      <a:pPr algn="l" fontAlgn="ctr"/>
                      <a:r>
                        <a:rPr lang="en-US" sz="1800" u="none" strike="noStrike" dirty="0" err="1">
                          <a:effectLst/>
                        </a:rPr>
                        <a:t>afdust_adj</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Surrogates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 +</a:t>
                      </a:r>
                      <a:r>
                        <a:rPr lang="en-US" sz="1800" u="none" strike="noStrike" baseline="0" dirty="0">
                          <a:effectLst/>
                        </a:rPr>
                        <a:t> met data</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266252">
                <a:tc>
                  <a:txBody>
                    <a:bodyPr/>
                    <a:lstStyle/>
                    <a:p>
                      <a:pPr algn="l" fontAlgn="ctr"/>
                      <a:r>
                        <a:rPr lang="en-US" sz="1800" u="none" strike="noStrike">
                          <a:effectLst/>
                        </a:rPr>
                        <a:t>ag</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Surrogates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 or monthly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525307">
                <a:tc>
                  <a:txBody>
                    <a:bodyPr/>
                    <a:lstStyle/>
                    <a:p>
                      <a:pPr algn="l" fontAlgn="ctr"/>
                      <a:r>
                        <a:rPr lang="en-US" sz="1800" u="none" strike="noStrike" dirty="0" err="1">
                          <a:effectLst/>
                        </a:rPr>
                        <a:t>beis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Pre-gridded land use</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 BEIS 3.6.1</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computed hourly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278351">
                <a:tc>
                  <a:txBody>
                    <a:bodyPr/>
                    <a:lstStyle/>
                    <a:p>
                      <a:pPr algn="l" fontAlgn="ctr"/>
                      <a:r>
                        <a:rPr lang="en-US" sz="1800" u="none" strike="noStrike" dirty="0">
                          <a:effectLst/>
                        </a:rPr>
                        <a:t>cmv_c1c2</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Surrogates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annual</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266252">
                <a:tc>
                  <a:txBody>
                    <a:bodyPr/>
                    <a:lstStyle/>
                    <a:p>
                      <a:pPr algn="l" fontAlgn="ctr"/>
                      <a:r>
                        <a:rPr lang="en-US" sz="1800" u="none" strike="noStrike" dirty="0" err="1">
                          <a:effectLst/>
                        </a:rPr>
                        <a:t>nonpt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annual</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r h="354551">
                <a:tc>
                  <a:txBody>
                    <a:bodyPr/>
                    <a:lstStyle/>
                    <a:p>
                      <a:pPr algn="l" fontAlgn="ctr"/>
                      <a:r>
                        <a:rPr lang="en-US" sz="1800" u="none" strike="noStrike" dirty="0">
                          <a:effectLst/>
                        </a:rPr>
                        <a:t>nonroad</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monthly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r h="381000">
                <a:tc>
                  <a:txBody>
                    <a:bodyPr/>
                    <a:lstStyle/>
                    <a:p>
                      <a:pPr algn="l" fontAlgn="ctr"/>
                      <a:r>
                        <a:rPr lang="en-US" sz="1800" u="none" strike="noStrike">
                          <a:effectLst/>
                        </a:rPr>
                        <a:t>np_oilgas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8"/>
                  </a:ext>
                </a:extLst>
              </a:tr>
              <a:tr h="609600">
                <a:tc>
                  <a:txBody>
                    <a:bodyPr/>
                    <a:lstStyle/>
                    <a:p>
                      <a:pPr algn="l" fontAlgn="ctr"/>
                      <a:r>
                        <a:rPr lang="en-US" sz="1800" u="none" strike="noStrike" dirty="0" err="1">
                          <a:effectLst/>
                        </a:rPr>
                        <a:t>onroad</a:t>
                      </a:r>
                      <a:r>
                        <a:rPr lang="en-US" sz="1800" u="none" strike="noStrike" dirty="0">
                          <a:effectLst/>
                        </a:rPr>
                        <a:t>,</a:t>
                      </a:r>
                      <a:r>
                        <a:rPr lang="en-US" sz="1800" u="none" strike="noStrike" baseline="0" dirty="0">
                          <a:effectLst/>
                        </a:rPr>
                        <a:t> </a:t>
                      </a:r>
                      <a:r>
                        <a:rPr lang="en-US" sz="1800" u="none" strike="noStrike" baseline="0" dirty="0" err="1">
                          <a:effectLst/>
                        </a:rPr>
                        <a:t>onroad_</a:t>
                      </a:r>
                      <a:r>
                        <a:rPr lang="en-US" sz="1800" u="none" strike="noStrike" dirty="0" err="1">
                          <a:effectLst/>
                        </a:rPr>
                        <a:t>ca_adj</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 MOVES 2014</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monthly activity, computed hourly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9"/>
                  </a:ext>
                </a:extLst>
              </a:tr>
              <a:tr h="381000">
                <a:tc>
                  <a:txBody>
                    <a:bodyPr/>
                    <a:lstStyle/>
                    <a:p>
                      <a:pPr algn="l" fontAlgn="ctr"/>
                      <a:r>
                        <a:rPr lang="en-US" sz="1800" u="none" strike="noStrike" dirty="0" err="1">
                          <a:effectLst/>
                        </a:rPr>
                        <a:t>onroad_can</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0" i="0" u="none" strike="noStrike" dirty="0">
                          <a:solidFill>
                            <a:schemeClr val="dk1"/>
                          </a:solidFill>
                          <a:effectLst/>
                          <a:latin typeface="+mn-l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monthly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10"/>
                  </a:ext>
                </a:extLst>
              </a:tr>
              <a:tr h="381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err="1">
                          <a:effectLst/>
                        </a:rPr>
                        <a:t>onroad_mex</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 MOVES </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monthly</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66206172"/>
                  </a:ext>
                </a:extLst>
              </a:tr>
              <a:tr h="411480">
                <a:tc>
                  <a:txBody>
                    <a:bodyPr/>
                    <a:lstStyle/>
                    <a:p>
                      <a:pPr algn="l" fontAlgn="ctr"/>
                      <a:r>
                        <a:rPr lang="en-US" sz="1800" u="none" strike="noStrike" dirty="0">
                          <a:effectLst/>
                        </a:rPr>
                        <a:t>rail</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11"/>
                  </a:ext>
                </a:extLst>
              </a:tr>
              <a:tr h="266252">
                <a:tc>
                  <a:txBody>
                    <a:bodyPr/>
                    <a:lstStyle/>
                    <a:p>
                      <a:pPr algn="l" fontAlgn="ctr"/>
                      <a:r>
                        <a:rPr lang="en-US" sz="1800" u="none" strike="noStrike">
                          <a:effectLst/>
                        </a:rPr>
                        <a:t>rwc</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Surrogates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52103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2950557"/>
              </p:ext>
            </p:extLst>
          </p:nvPr>
        </p:nvGraphicFramePr>
        <p:xfrm>
          <a:off x="457200" y="1529095"/>
          <a:ext cx="7416800" cy="4573477"/>
        </p:xfrm>
        <a:graphic>
          <a:graphicData uri="http://schemas.openxmlformats.org/drawingml/2006/table">
            <a:tbl>
              <a:tblPr firstRow="1">
                <a:tableStyleId>{69C7853C-536D-4A76-A0AE-DD22124D55A5}</a:tableStyleId>
              </a:tblPr>
              <a:tblGrid>
                <a:gridCol w="16510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536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574800">
                  <a:extLst>
                    <a:ext uri="{9D8B030D-6E8A-4147-A177-3AD203B41FA5}">
                      <a16:colId xmlns:a16="http://schemas.microsoft.com/office/drawing/2014/main" val="20004"/>
                    </a:ext>
                  </a:extLst>
                </a:gridCol>
              </a:tblGrid>
              <a:tr h="432863">
                <a:tc>
                  <a:txBody>
                    <a:bodyPr/>
                    <a:lstStyle/>
                    <a:p>
                      <a:pPr algn="l" fontAlgn="ctr"/>
                      <a:r>
                        <a:rPr lang="en-US" sz="1800" b="1" u="none" strike="noStrike" dirty="0">
                          <a:solidFill>
                            <a:schemeClr val="tx1"/>
                          </a:solidFill>
                          <a:effectLst/>
                        </a:rPr>
                        <a:t>Platform sector</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Spatial</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Speciation</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Inventory resolution</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en-US" sz="1800" b="1" u="none" strike="noStrike" dirty="0">
                          <a:solidFill>
                            <a:schemeClr val="tx1"/>
                          </a:solidFill>
                          <a:effectLst/>
                        </a:rPr>
                        <a:t>Plume rise</a:t>
                      </a:r>
                      <a:endParaRPr lang="en-US" sz="18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10000"/>
                  </a:ext>
                </a:extLst>
              </a:tr>
              <a:tr h="405337">
                <a:tc>
                  <a:txBody>
                    <a:bodyPr/>
                    <a:lstStyle/>
                    <a:p>
                      <a:pPr algn="l" fontAlgn="ctr"/>
                      <a:r>
                        <a:rPr lang="en-US" sz="1800" u="none" strike="noStrike" dirty="0" err="1">
                          <a:effectLst/>
                        </a:rPr>
                        <a:t>othafdust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Surrogates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annual</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381000">
                <a:tc>
                  <a:txBody>
                    <a:bodyPr/>
                    <a:lstStyle/>
                    <a:p>
                      <a:pPr algn="l" fontAlgn="ctr"/>
                      <a:r>
                        <a:rPr lang="en-US" sz="1800" u="none" strike="noStrike" dirty="0" err="1">
                          <a:effectLst/>
                        </a:rPr>
                        <a:t>othar</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Surrogates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annual</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297180">
                <a:tc>
                  <a:txBody>
                    <a:bodyPr/>
                    <a:lstStyle/>
                    <a:p>
                      <a:pPr algn="l" fontAlgn="ctr"/>
                      <a:r>
                        <a:rPr lang="en-US" sz="1800" u="none" strike="noStrike" dirty="0" err="1">
                          <a:effectLst/>
                        </a:rPr>
                        <a:t>othpt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Point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in-line*</a:t>
                      </a:r>
                    </a:p>
                    <a:p>
                      <a:pPr algn="ctr" fontAlgn="ct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2971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err="1">
                          <a:effectLst/>
                        </a:rPr>
                        <a:t>othptdust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Point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monthly</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in-line</a:t>
                      </a:r>
                    </a:p>
                  </a:txBody>
                  <a:tcPr marL="7620" marR="7620" marT="7620" marB="0" anchor="ctr"/>
                </a:tc>
                <a:extLst>
                  <a:ext uri="{0D108BD9-81ED-4DB2-BD59-A6C34878D82A}">
                    <a16:rowId xmlns:a16="http://schemas.microsoft.com/office/drawing/2014/main" val="591407868"/>
                  </a:ext>
                </a:extLst>
              </a:tr>
              <a:tr h="297180">
                <a:tc>
                  <a:txBody>
                    <a:bodyPr/>
                    <a:lstStyle/>
                    <a:p>
                      <a:pPr algn="l" fontAlgn="ctr"/>
                      <a:r>
                        <a:rPr lang="en-US" sz="1800" b="0" i="0" u="none" strike="noStrike" dirty="0" err="1">
                          <a:solidFill>
                            <a:srgbClr val="000000"/>
                          </a:solidFill>
                          <a:effectLst/>
                          <a:latin typeface="+mn-lt"/>
                        </a:rPr>
                        <a:t>ptfire_mxca</a:t>
                      </a:r>
                      <a:endParaRPr lang="en-US" sz="1800" b="0" i="0" u="none" strike="noStrike" dirty="0">
                        <a:solidFill>
                          <a:srgbClr val="000000"/>
                        </a:solidFill>
                        <a:effectLst/>
                        <a:latin typeface="+mn-lt"/>
                      </a:endParaRPr>
                    </a:p>
                  </a:txBody>
                  <a:tcPr marL="7620" marR="7620" marT="7620" marB="0" anchor="ctr"/>
                </a:tc>
                <a:tc>
                  <a:txBody>
                    <a:bodyPr/>
                    <a:lstStyle/>
                    <a:p>
                      <a:pPr algn="ctr" fontAlgn="ctr"/>
                      <a:r>
                        <a:rPr lang="en-US" sz="1800" b="0" i="0" u="none" strike="noStrike" dirty="0">
                          <a:solidFill>
                            <a:srgbClr val="000000"/>
                          </a:solidFill>
                          <a:effectLst/>
                          <a:latin typeface="+mn-lt"/>
                        </a:rPr>
                        <a:t>Point</a:t>
                      </a:r>
                    </a:p>
                  </a:txBody>
                  <a:tcPr marL="7620" marR="7620" marT="7620" marB="0" anchor="ctr"/>
                </a:tc>
                <a:tc>
                  <a:txBody>
                    <a:bodyPr/>
                    <a:lstStyle/>
                    <a:p>
                      <a:pPr algn="ctr" fontAlgn="ctr"/>
                      <a:r>
                        <a:rPr lang="en-US" sz="1800" b="0" i="0" u="none" strike="noStrike" dirty="0">
                          <a:solidFill>
                            <a:srgbClr val="000000"/>
                          </a:solidFill>
                          <a:effectLst/>
                          <a:latin typeface="+mn-lt"/>
                        </a:rPr>
                        <a:t>Yes</a:t>
                      </a:r>
                    </a:p>
                  </a:txBody>
                  <a:tcPr marL="7620" marR="7620" marT="7620" marB="0" anchor="ctr"/>
                </a:tc>
                <a:tc>
                  <a:txBody>
                    <a:bodyPr/>
                    <a:lstStyle/>
                    <a:p>
                      <a:pPr algn="ctr" fontAlgn="ctr"/>
                      <a:r>
                        <a:rPr lang="en-US" sz="1800" b="0" i="0" u="none" strike="noStrike" dirty="0">
                          <a:solidFill>
                            <a:srgbClr val="000000"/>
                          </a:solidFill>
                          <a:effectLst/>
                          <a:latin typeface="+mn-lt"/>
                        </a:rPr>
                        <a:t>daily</a:t>
                      </a:r>
                    </a:p>
                  </a:txBody>
                  <a:tcPr marL="7620" marR="7620" marT="7620" marB="0" anchor="ctr"/>
                </a:tc>
                <a:tc>
                  <a:txBody>
                    <a:bodyPr/>
                    <a:lstStyle/>
                    <a:p>
                      <a:pPr algn="ctr" fontAlgn="ctr"/>
                      <a:r>
                        <a:rPr lang="en-US" sz="1800" b="0" i="0" u="none" strike="noStrike" dirty="0">
                          <a:solidFill>
                            <a:srgbClr val="000000"/>
                          </a:solidFill>
                          <a:effectLst/>
                          <a:latin typeface="+mn-lt"/>
                        </a:rPr>
                        <a:t>in-line</a:t>
                      </a:r>
                    </a:p>
                  </a:txBody>
                  <a:tcPr marL="7620" marR="7620" marT="7620" marB="0" anchor="ctr"/>
                </a:tc>
                <a:extLst>
                  <a:ext uri="{0D108BD9-81ED-4DB2-BD59-A6C34878D82A}">
                    <a16:rowId xmlns:a16="http://schemas.microsoft.com/office/drawing/2014/main" val="30077143"/>
                  </a:ext>
                </a:extLst>
              </a:tr>
              <a:tr h="297180">
                <a:tc>
                  <a:txBody>
                    <a:bodyPr/>
                    <a:lstStyle/>
                    <a:p>
                      <a:pPr algn="l" fontAlgn="ctr"/>
                      <a:r>
                        <a:rPr lang="en-US" sz="1800" u="none" strike="noStrike" dirty="0" err="1">
                          <a:effectLst/>
                        </a:rPr>
                        <a:t>pt_oilgas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Point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in-line</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594360">
                <a:tc>
                  <a:txBody>
                    <a:bodyPr/>
                    <a:lstStyle/>
                    <a:p>
                      <a:pPr algn="l" fontAlgn="ctr"/>
                      <a:r>
                        <a:rPr lang="en-US" sz="1800" u="none" strike="noStrike" dirty="0" err="1">
                          <a:effectLst/>
                        </a:rPr>
                        <a:t>ptegu</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Point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 &amp; hourly CEMS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in-line</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r h="297180">
                <a:tc>
                  <a:txBody>
                    <a:bodyPr/>
                    <a:lstStyle/>
                    <a:p>
                      <a:pPr algn="l" fontAlgn="ctr"/>
                      <a:r>
                        <a:rPr lang="en-US" sz="1800" u="none" strike="noStrike" dirty="0" err="1">
                          <a:effectLst/>
                        </a:rPr>
                        <a:t>ptfire</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Point</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daily</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in-line</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r h="297180">
                <a:tc>
                  <a:txBody>
                    <a:bodyPr/>
                    <a:lstStyle/>
                    <a:p>
                      <a:pPr algn="l" fontAlgn="ctr"/>
                      <a:r>
                        <a:rPr lang="en-US" sz="1800" u="none" strike="noStrike" dirty="0" err="1">
                          <a:effectLst/>
                        </a:rPr>
                        <a:t>ptagfire</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Point</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daily</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0" i="0" u="none" strike="noStrike" dirty="0">
                          <a:solidFill>
                            <a:schemeClr val="dk1"/>
                          </a:solidFill>
                          <a:effectLst/>
                          <a:latin typeface="+mn-lt"/>
                        </a:rPr>
                        <a:t>in-line</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8"/>
                  </a:ext>
                </a:extLst>
              </a:tr>
              <a:tr h="297180">
                <a:tc>
                  <a:txBody>
                    <a:bodyPr/>
                    <a:lstStyle/>
                    <a:p>
                      <a:pPr algn="l" fontAlgn="ctr"/>
                      <a:r>
                        <a:rPr lang="en-US" sz="1800" u="none" strike="noStrike" dirty="0" err="1">
                          <a:effectLst/>
                        </a:rPr>
                        <a:t>ptnonipm</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Point</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Yes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annual</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in-line</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9"/>
                  </a:ext>
                </a:extLst>
              </a:tr>
              <a:tr h="297180">
                <a:tc>
                  <a:txBody>
                    <a:bodyPr/>
                    <a:lstStyle/>
                    <a:p>
                      <a:pPr algn="l" fontAlgn="ctr"/>
                      <a:r>
                        <a:rPr lang="en-US" sz="1800" b="0" i="0" u="none" strike="noStrike" dirty="0">
                          <a:solidFill>
                            <a:srgbClr val="000000"/>
                          </a:solidFill>
                          <a:effectLst/>
                          <a:latin typeface="+mn-lt"/>
                        </a:rPr>
                        <a:t>cmv_c3</a:t>
                      </a:r>
                    </a:p>
                  </a:txBody>
                  <a:tcPr marL="7620" marR="7620" marT="7620" marB="0" anchor="ctr"/>
                </a:tc>
                <a:tc>
                  <a:txBody>
                    <a:bodyPr/>
                    <a:lstStyle/>
                    <a:p>
                      <a:pPr algn="ctr" fontAlgn="ctr"/>
                      <a:r>
                        <a:rPr lang="en-US" sz="1800" b="0" i="0" u="none" strike="noStrike" dirty="0">
                          <a:solidFill>
                            <a:srgbClr val="000000"/>
                          </a:solidFill>
                          <a:effectLst/>
                          <a:latin typeface="+mn-lt"/>
                        </a:rPr>
                        <a:t>Point</a:t>
                      </a:r>
                    </a:p>
                  </a:txBody>
                  <a:tcPr marL="7620" marR="7620" marT="7620" marB="0" anchor="ctr"/>
                </a:tc>
                <a:tc>
                  <a:txBody>
                    <a:bodyPr/>
                    <a:lstStyle/>
                    <a:p>
                      <a:pPr algn="ctr" fontAlgn="ctr"/>
                      <a:r>
                        <a:rPr lang="en-US" sz="1800" b="0" i="0" u="none" strike="noStrike" dirty="0">
                          <a:solidFill>
                            <a:srgbClr val="000000"/>
                          </a:solidFill>
                          <a:effectLst/>
                          <a:latin typeface="+mn-lt"/>
                        </a:rPr>
                        <a:t>Yes</a:t>
                      </a:r>
                    </a:p>
                  </a:txBody>
                  <a:tcPr marL="7620" marR="7620" marT="7620" marB="0" anchor="ctr"/>
                </a:tc>
                <a:tc>
                  <a:txBody>
                    <a:bodyPr/>
                    <a:lstStyle/>
                    <a:p>
                      <a:pPr algn="ctr" fontAlgn="ctr"/>
                      <a:r>
                        <a:rPr lang="en-US" sz="1800" b="0" i="0" u="none" strike="noStrike" dirty="0">
                          <a:solidFill>
                            <a:srgbClr val="000000"/>
                          </a:solidFill>
                          <a:effectLst/>
                          <a:latin typeface="+mn-lt"/>
                        </a:rPr>
                        <a:t>Annual</a:t>
                      </a:r>
                    </a:p>
                  </a:txBody>
                  <a:tcPr marL="7620" marR="7620" marT="7620" marB="0" anchor="ctr"/>
                </a:tc>
                <a:tc>
                  <a:txBody>
                    <a:bodyPr/>
                    <a:lstStyle/>
                    <a:p>
                      <a:pPr algn="ctr" fontAlgn="ctr"/>
                      <a:r>
                        <a:rPr lang="en-US" sz="1800" b="0" i="0" u="none" strike="noStrike" dirty="0">
                          <a:solidFill>
                            <a:srgbClr val="000000"/>
                          </a:solidFill>
                          <a:effectLst/>
                          <a:latin typeface="+mn-lt"/>
                        </a:rPr>
                        <a:t>in-line</a:t>
                      </a:r>
                    </a:p>
                  </a:txBody>
                  <a:tcPr marL="7620" marR="7620" marT="7620" marB="0" anchor="ctr"/>
                </a:tc>
                <a:extLst>
                  <a:ext uri="{0D108BD9-81ED-4DB2-BD59-A6C34878D82A}">
                    <a16:rowId xmlns:a16="http://schemas.microsoft.com/office/drawing/2014/main" val="914915924"/>
                  </a:ext>
                </a:extLst>
              </a:tr>
            </a:tbl>
          </a:graphicData>
        </a:graphic>
      </p:graphicFrame>
      <p:sp>
        <p:nvSpPr>
          <p:cNvPr id="2" name="TextBox 1"/>
          <p:cNvSpPr txBox="1"/>
          <p:nvPr/>
        </p:nvSpPr>
        <p:spPr>
          <a:xfrm>
            <a:off x="2280908" y="6214030"/>
            <a:ext cx="6104556" cy="369332"/>
          </a:xfrm>
          <a:prstGeom prst="rect">
            <a:avLst/>
          </a:prstGeom>
          <a:noFill/>
        </p:spPr>
        <p:txBody>
          <a:bodyPr wrap="none" rtlCol="0">
            <a:spAutoFit/>
          </a:bodyPr>
          <a:lstStyle/>
          <a:p>
            <a:r>
              <a:rPr lang="en-US" dirty="0"/>
              <a:t>* in-line means the plume rise can be done in CMAQ</a:t>
            </a:r>
          </a:p>
        </p:txBody>
      </p:sp>
      <p:sp>
        <p:nvSpPr>
          <p:cNvPr id="5" name="Title 4"/>
          <p:cNvSpPr>
            <a:spLocks noGrp="1"/>
          </p:cNvSpPr>
          <p:nvPr>
            <p:ph type="title"/>
          </p:nvPr>
        </p:nvSpPr>
        <p:spPr/>
        <p:txBody>
          <a:bodyPr>
            <a:normAutofit fontScale="90000"/>
          </a:bodyPr>
          <a:lstStyle/>
          <a:p>
            <a:r>
              <a:rPr lang="en-US" dirty="0"/>
              <a:t>Emissions Modeling Steps for </a:t>
            </a:r>
            <a:br>
              <a:rPr lang="en-US" dirty="0"/>
            </a:br>
            <a:r>
              <a:rPr lang="en-US" dirty="0"/>
              <a:t>Non-U.S. and Point Sectors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42</a:t>
            </a:fld>
            <a:endParaRPr lang="en-US"/>
          </a:p>
        </p:txBody>
      </p:sp>
    </p:spTree>
    <p:extLst>
      <p:ext uri="{BB962C8B-B14F-4D97-AF65-F5344CB8AC3E}">
        <p14:creationId xmlns:p14="http://schemas.microsoft.com/office/powerpoint/2010/main" val="1547727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33277"/>
            <a:ext cx="8684786" cy="5071872"/>
          </a:xfrm>
        </p:spPr>
        <p:txBody>
          <a:bodyPr>
            <a:normAutofit fontScale="92500" lnSpcReduction="10000"/>
          </a:bodyPr>
          <a:lstStyle/>
          <a:p>
            <a:pPr>
              <a:spcAft>
                <a:spcPts val="600"/>
              </a:spcAft>
            </a:pPr>
            <a:r>
              <a:rPr lang="en-US" dirty="0"/>
              <a:t>Plume rise allows for sources to go vertically above the first layer of the air quality model (AQM has up to 35 layers)</a:t>
            </a:r>
          </a:p>
          <a:p>
            <a:pPr>
              <a:spcAft>
                <a:spcPts val="600"/>
              </a:spcAft>
            </a:pPr>
            <a:r>
              <a:rPr lang="en-US" dirty="0"/>
              <a:t>The SMOKE </a:t>
            </a:r>
            <a:r>
              <a:rPr lang="en-US" dirty="0" err="1"/>
              <a:t>Elevpoint</a:t>
            </a:r>
            <a:r>
              <a:rPr lang="en-US" dirty="0"/>
              <a:t> program selects elevated or plume-in-grid point sources using the Briggs algorithm</a:t>
            </a:r>
          </a:p>
          <a:p>
            <a:pPr lvl="1">
              <a:spcAft>
                <a:spcPts val="600"/>
              </a:spcAft>
            </a:pPr>
            <a:r>
              <a:rPr lang="en-US" dirty="0"/>
              <a:t>Most sources with plume height &gt; 20m as elevated</a:t>
            </a:r>
          </a:p>
          <a:p>
            <a:pPr lvl="1">
              <a:spcAft>
                <a:spcPts val="600"/>
              </a:spcAft>
            </a:pPr>
            <a:r>
              <a:rPr lang="en-US" dirty="0"/>
              <a:t>Sometimes we want all sources to have plume rise</a:t>
            </a:r>
          </a:p>
          <a:p>
            <a:pPr>
              <a:spcAft>
                <a:spcPts val="600"/>
              </a:spcAft>
            </a:pPr>
            <a:r>
              <a:rPr lang="en-US" dirty="0"/>
              <a:t>Plume rise can be done with the SMOKE </a:t>
            </a:r>
            <a:r>
              <a:rPr lang="en-US" dirty="0" err="1"/>
              <a:t>Laypoint</a:t>
            </a:r>
            <a:r>
              <a:rPr lang="en-US" dirty="0"/>
              <a:t> program to compute layer fractions for each elevated point source</a:t>
            </a:r>
          </a:p>
          <a:p>
            <a:pPr lvl="1"/>
            <a:r>
              <a:rPr lang="en-US" dirty="0"/>
              <a:t>For hemispheric applications, 3-D emissions are developed</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43</a:t>
            </a:fld>
            <a:endParaRPr lang="en-US"/>
          </a:p>
        </p:txBody>
      </p:sp>
      <p:sp>
        <p:nvSpPr>
          <p:cNvPr id="5" name="Title 4"/>
          <p:cNvSpPr>
            <a:spLocks noGrp="1"/>
          </p:cNvSpPr>
          <p:nvPr>
            <p:ph type="title"/>
          </p:nvPr>
        </p:nvSpPr>
        <p:spPr/>
        <p:txBody>
          <a:bodyPr/>
          <a:lstStyle/>
          <a:p>
            <a:r>
              <a:rPr lang="en-US" dirty="0"/>
              <a:t>Plume Rise</a:t>
            </a:r>
          </a:p>
        </p:txBody>
      </p:sp>
    </p:spTree>
    <p:extLst>
      <p:ext uri="{BB962C8B-B14F-4D97-AF65-F5344CB8AC3E}">
        <p14:creationId xmlns:p14="http://schemas.microsoft.com/office/powerpoint/2010/main" val="381501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pic>
        <p:nvPicPr>
          <p:cNvPr id="6" name="Picture 5" descr="Sketch of three dimensional air quality model grid cell boxes over North Carolina." title="Diagram of plume rise for air quality model"/>
          <p:cNvPicPr>
            <a:picLocks noChangeAspect="1"/>
          </p:cNvPicPr>
          <p:nvPr/>
        </p:nvPicPr>
        <p:blipFill>
          <a:blip r:embed="rId3"/>
          <a:stretch>
            <a:fillRect/>
          </a:stretch>
        </p:blipFill>
        <p:spPr>
          <a:xfrm>
            <a:off x="3702849" y="3540580"/>
            <a:ext cx="4951797" cy="3207571"/>
          </a:xfrm>
          <a:prstGeom prst="rect">
            <a:avLst/>
          </a:prstGeom>
        </p:spPr>
      </p:pic>
      <p:pic>
        <p:nvPicPr>
          <p:cNvPr id="7" name="Picture 6" descr="Factory sketch has a tall stack and a short stack with emissions coming out of them" title="Sketch of a factory with stacks"/>
          <p:cNvPicPr>
            <a:picLocks noChangeAspect="1"/>
          </p:cNvPicPr>
          <p:nvPr/>
        </p:nvPicPr>
        <p:blipFill>
          <a:blip r:embed="rId4"/>
          <a:stretch>
            <a:fillRect/>
          </a:stretch>
        </p:blipFill>
        <p:spPr>
          <a:xfrm>
            <a:off x="377606" y="1219200"/>
            <a:ext cx="3418236" cy="3085036"/>
          </a:xfrm>
          <a:prstGeom prst="rect">
            <a:avLst/>
          </a:prstGeom>
        </p:spPr>
      </p:pic>
      <p:pic>
        <p:nvPicPr>
          <p:cNvPr id="8" name="Picture 7" descr="Actual picture of a factory with two tall stacks  emitting pollution and some fugitive emissions cominf from ground level." title="Picture of factory with tall and low stacks"/>
          <p:cNvPicPr>
            <a:picLocks noChangeAspect="1"/>
          </p:cNvPicPr>
          <p:nvPr/>
        </p:nvPicPr>
        <p:blipFill>
          <a:blip r:embed="rId5"/>
          <a:stretch>
            <a:fillRect/>
          </a:stretch>
        </p:blipFill>
        <p:spPr>
          <a:xfrm>
            <a:off x="4724400" y="1308819"/>
            <a:ext cx="3151870" cy="2100175"/>
          </a:xfrm>
          <a:prstGeom prst="rect">
            <a:avLst/>
          </a:prstGeom>
        </p:spPr>
      </p:pic>
      <p:sp>
        <p:nvSpPr>
          <p:cNvPr id="5" name="Title 4"/>
          <p:cNvSpPr>
            <a:spLocks noGrp="1"/>
          </p:cNvSpPr>
          <p:nvPr>
            <p:ph type="title"/>
          </p:nvPr>
        </p:nvSpPr>
        <p:spPr>
          <a:xfrm>
            <a:off x="226072" y="191564"/>
            <a:ext cx="8229600" cy="1143000"/>
          </a:xfrm>
        </p:spPr>
        <p:txBody>
          <a:bodyPr/>
          <a:lstStyle/>
          <a:p>
            <a:r>
              <a:rPr lang="en-US" dirty="0"/>
              <a:t>Plume rise: Vertical allocation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44</a:t>
            </a:fld>
            <a:endParaRPr lang="en-US"/>
          </a:p>
        </p:txBody>
      </p:sp>
    </p:spTree>
    <p:extLst>
      <p:ext uri="{BB962C8B-B14F-4D97-AF65-F5344CB8AC3E}">
        <p14:creationId xmlns:p14="http://schemas.microsoft.com/office/powerpoint/2010/main" val="3936982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646" y="1320700"/>
            <a:ext cx="8382000" cy="5071872"/>
          </a:xfrm>
        </p:spPr>
        <p:txBody>
          <a:bodyPr>
            <a:normAutofit fontScale="92500" lnSpcReduction="20000"/>
          </a:bodyPr>
          <a:lstStyle/>
          <a:p>
            <a:r>
              <a:rPr lang="en-US" b="1" dirty="0"/>
              <a:t>Stack parameters </a:t>
            </a:r>
            <a:r>
              <a:rPr lang="en-US" dirty="0"/>
              <a:t>for point sources affect plume rise</a:t>
            </a:r>
          </a:p>
          <a:p>
            <a:pPr lvl="1"/>
            <a:r>
              <a:rPr lang="en-US" dirty="0"/>
              <a:t>Height, diameter, velocity / flow, temperature</a:t>
            </a:r>
            <a:br>
              <a:rPr lang="en-US" dirty="0"/>
            </a:br>
            <a:endParaRPr lang="en-US" b="1" dirty="0"/>
          </a:p>
          <a:p>
            <a:r>
              <a:rPr lang="en-US" b="1" dirty="0"/>
              <a:t>F = 0.25 x G x V</a:t>
            </a:r>
            <a:r>
              <a:rPr lang="en-US" b="1" baseline="-25000" dirty="0"/>
              <a:t>S</a:t>
            </a:r>
            <a:r>
              <a:rPr lang="en-US" b="1" dirty="0"/>
              <a:t> x D</a:t>
            </a:r>
            <a:r>
              <a:rPr lang="en-US" b="1" baseline="-25000" dirty="0"/>
              <a:t>S</a:t>
            </a:r>
            <a:r>
              <a:rPr lang="en-US" b="1" baseline="30000" dirty="0"/>
              <a:t>2</a:t>
            </a:r>
            <a:r>
              <a:rPr lang="en-US" b="1" dirty="0"/>
              <a:t> x (T</a:t>
            </a:r>
            <a:r>
              <a:rPr lang="en-US" b="1" baseline="-25000" dirty="0"/>
              <a:t>S</a:t>
            </a:r>
            <a:r>
              <a:rPr lang="en-US" b="1" dirty="0"/>
              <a:t> - T)/T</a:t>
            </a:r>
            <a:r>
              <a:rPr lang="en-US" b="1" baseline="-25000" dirty="0"/>
              <a:t>S</a:t>
            </a:r>
            <a:endParaRPr lang="en-US" b="1" dirty="0"/>
          </a:p>
          <a:p>
            <a:r>
              <a:rPr lang="en-US" dirty="0"/>
              <a:t>For F &lt; 55,</a:t>
            </a:r>
            <a:br>
              <a:rPr lang="en-US" dirty="0"/>
            </a:br>
            <a:r>
              <a:rPr lang="en-US" dirty="0"/>
              <a:t>Plume rise = H</a:t>
            </a:r>
            <a:r>
              <a:rPr lang="en-US" baseline="-25000" dirty="0"/>
              <a:t>S</a:t>
            </a:r>
            <a:r>
              <a:rPr lang="en-US" dirty="0"/>
              <a:t> + 21.313 x F</a:t>
            </a:r>
            <a:r>
              <a:rPr lang="en-US" baseline="30000" dirty="0"/>
              <a:t>0.75</a:t>
            </a:r>
            <a:r>
              <a:rPr lang="en-US" dirty="0"/>
              <a:t>/U  </a:t>
            </a:r>
            <a:r>
              <a:rPr lang="en-US" i="1" dirty="0"/>
              <a:t>otherwise</a:t>
            </a:r>
            <a:r>
              <a:rPr lang="en-US" dirty="0"/>
              <a:t>:</a:t>
            </a:r>
            <a:br>
              <a:rPr lang="en-US" dirty="0"/>
            </a:br>
            <a:r>
              <a:rPr lang="en-US" dirty="0"/>
              <a:t>Plume rise = H</a:t>
            </a:r>
            <a:r>
              <a:rPr lang="en-US" baseline="-25000" dirty="0"/>
              <a:t>S</a:t>
            </a:r>
            <a:r>
              <a:rPr lang="en-US" dirty="0"/>
              <a:t> + 38.878 x F</a:t>
            </a:r>
            <a:r>
              <a:rPr lang="en-US" baseline="30000" dirty="0"/>
              <a:t>0.6</a:t>
            </a:r>
            <a:r>
              <a:rPr lang="en-US" dirty="0"/>
              <a:t>/U  where</a:t>
            </a:r>
          </a:p>
          <a:p>
            <a:pPr lvl="1"/>
            <a:r>
              <a:rPr lang="en-US" dirty="0"/>
              <a:t>H</a:t>
            </a:r>
            <a:r>
              <a:rPr lang="en-US" baseline="-25000" dirty="0"/>
              <a:t>S</a:t>
            </a:r>
            <a:r>
              <a:rPr lang="en-US" dirty="0"/>
              <a:t> = Physical stack height (m) </a:t>
            </a:r>
          </a:p>
          <a:p>
            <a:pPr lvl="1"/>
            <a:r>
              <a:rPr lang="en-US" dirty="0"/>
              <a:t>F = Buoyancy flux (m</a:t>
            </a:r>
            <a:r>
              <a:rPr lang="en-US" baseline="30000" dirty="0"/>
              <a:t>4</a:t>
            </a:r>
            <a:r>
              <a:rPr lang="en-US" dirty="0"/>
              <a:t>/s</a:t>
            </a:r>
            <a:r>
              <a:rPr lang="en-US" baseline="30000" dirty="0"/>
              <a:t>3</a:t>
            </a:r>
            <a:r>
              <a:rPr lang="en-US" dirty="0"/>
              <a:t>) </a:t>
            </a:r>
          </a:p>
          <a:p>
            <a:pPr lvl="1"/>
            <a:r>
              <a:rPr lang="en-US" dirty="0"/>
              <a:t>G = Mean gravitational acceleration (9.80665 m/s</a:t>
            </a:r>
            <a:r>
              <a:rPr lang="en-US" baseline="30000" dirty="0"/>
              <a:t>2</a:t>
            </a:r>
            <a:r>
              <a:rPr lang="en-US" dirty="0"/>
              <a:t>) </a:t>
            </a:r>
          </a:p>
          <a:p>
            <a:pPr lvl="1"/>
            <a:r>
              <a:rPr lang="en-US" dirty="0"/>
              <a:t>V</a:t>
            </a:r>
            <a:r>
              <a:rPr lang="en-US" baseline="-25000" dirty="0"/>
              <a:t>S</a:t>
            </a:r>
            <a:r>
              <a:rPr lang="en-US" dirty="0"/>
              <a:t> = Stack gas exit velocity (m/s) </a:t>
            </a:r>
          </a:p>
          <a:p>
            <a:pPr lvl="1"/>
            <a:r>
              <a:rPr lang="en-US" dirty="0"/>
              <a:t>D</a:t>
            </a:r>
            <a:r>
              <a:rPr lang="en-US" baseline="-25000" dirty="0"/>
              <a:t>S</a:t>
            </a:r>
            <a:r>
              <a:rPr lang="en-US" dirty="0"/>
              <a:t> = Inside stack diameter (m) </a:t>
            </a:r>
          </a:p>
          <a:p>
            <a:pPr lvl="1"/>
            <a:r>
              <a:rPr lang="en-US" dirty="0"/>
              <a:t>T</a:t>
            </a:r>
            <a:r>
              <a:rPr lang="en-US" baseline="-25000" dirty="0"/>
              <a:t>S</a:t>
            </a:r>
            <a:r>
              <a:rPr lang="en-US" dirty="0"/>
              <a:t> = Stack gas temperature (K) </a:t>
            </a:r>
          </a:p>
          <a:p>
            <a:pPr lvl="1"/>
            <a:r>
              <a:rPr lang="en-US" dirty="0"/>
              <a:t>T = Default ambient air temperature (293 K) </a:t>
            </a:r>
          </a:p>
          <a:p>
            <a:pPr lvl="1"/>
            <a:r>
              <a:rPr lang="en-US" dirty="0"/>
              <a:t>U = Default wind speed (2 m/s) </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45</a:t>
            </a:fld>
            <a:endParaRPr lang="en-US"/>
          </a:p>
        </p:txBody>
      </p:sp>
      <p:sp>
        <p:nvSpPr>
          <p:cNvPr id="5" name="Title 4"/>
          <p:cNvSpPr>
            <a:spLocks noGrp="1"/>
          </p:cNvSpPr>
          <p:nvPr>
            <p:ph type="title"/>
          </p:nvPr>
        </p:nvSpPr>
        <p:spPr/>
        <p:txBody>
          <a:bodyPr/>
          <a:lstStyle/>
          <a:p>
            <a:r>
              <a:rPr lang="en-US" dirty="0"/>
              <a:t>Plume Rise Formula</a:t>
            </a:r>
          </a:p>
        </p:txBody>
      </p:sp>
    </p:spTree>
    <p:extLst>
      <p:ext uri="{BB962C8B-B14F-4D97-AF65-F5344CB8AC3E}">
        <p14:creationId xmlns:p14="http://schemas.microsoft.com/office/powerpoint/2010/main" val="4061837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659" y="1609964"/>
            <a:ext cx="8534400" cy="4525963"/>
          </a:xfrm>
        </p:spPr>
        <p:txBody>
          <a:bodyPr>
            <a:normAutofit fontScale="92500" lnSpcReduction="20000"/>
          </a:bodyPr>
          <a:lstStyle/>
          <a:p>
            <a:pPr>
              <a:spcAft>
                <a:spcPts val="600"/>
              </a:spcAft>
            </a:pPr>
            <a:r>
              <a:rPr lang="en-US" dirty="0"/>
              <a:t>3-D emissions files can be really big!</a:t>
            </a:r>
          </a:p>
          <a:p>
            <a:pPr>
              <a:spcAft>
                <a:spcPts val="600"/>
              </a:spcAft>
            </a:pPr>
            <a:r>
              <a:rPr lang="en-US" dirty="0"/>
              <a:t>CMAQ can do “in-line” plume rise </a:t>
            </a:r>
          </a:p>
          <a:p>
            <a:pPr lvl="1">
              <a:spcAft>
                <a:spcPts val="600"/>
              </a:spcAft>
            </a:pPr>
            <a:r>
              <a:rPr lang="en-US" dirty="0"/>
              <a:t>Provide CMAQ with hourly emissions with locations and stack parameters for any elevated sources</a:t>
            </a:r>
          </a:p>
          <a:p>
            <a:pPr lvl="1">
              <a:spcAft>
                <a:spcPts val="600"/>
              </a:spcAft>
            </a:pPr>
            <a:r>
              <a:rPr lang="en-US" dirty="0"/>
              <a:t>Compute plume rise with hourly meteorological data</a:t>
            </a:r>
          </a:p>
          <a:p>
            <a:pPr lvl="1">
              <a:spcAft>
                <a:spcPts val="600"/>
              </a:spcAft>
            </a:pPr>
            <a:r>
              <a:rPr lang="en-US" dirty="0"/>
              <a:t>A special plume rise treatment is used for fires that considers acres burned and heat flux</a:t>
            </a:r>
          </a:p>
          <a:p>
            <a:pPr>
              <a:spcAft>
                <a:spcPts val="600"/>
              </a:spcAft>
            </a:pPr>
            <a:r>
              <a:rPr lang="en-US" dirty="0" err="1"/>
              <a:t>CAMx</a:t>
            </a:r>
            <a:r>
              <a:rPr lang="en-US" dirty="0"/>
              <a:t> supports an in-line format for plume rise but does not have the same algorithm for fire plume rise</a:t>
            </a:r>
          </a:p>
          <a:p>
            <a:pPr lvl="1">
              <a:spcAft>
                <a:spcPts val="600"/>
              </a:spcAft>
            </a:pPr>
            <a:r>
              <a:rPr lang="en-US" dirty="0"/>
              <a:t>We run SMOKE </a:t>
            </a:r>
            <a:r>
              <a:rPr lang="en-US" dirty="0" err="1"/>
              <a:t>Laypoint</a:t>
            </a:r>
            <a:r>
              <a:rPr lang="en-US" dirty="0"/>
              <a:t> to compute 3-D fires</a:t>
            </a:r>
          </a:p>
          <a:p>
            <a:pPr lvl="1">
              <a:spcAft>
                <a:spcPts val="600"/>
              </a:spcAft>
            </a:pPr>
            <a:r>
              <a:rPr lang="en-US" dirty="0"/>
              <a:t>Point sources are then converted to </a:t>
            </a:r>
            <a:r>
              <a:rPr lang="en-US" dirty="0" err="1"/>
              <a:t>CAMx</a:t>
            </a:r>
            <a:r>
              <a:rPr lang="en-US" dirty="0"/>
              <a:t> format</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46</a:t>
            </a:fld>
            <a:endParaRPr lang="en-US"/>
          </a:p>
        </p:txBody>
      </p:sp>
      <p:sp>
        <p:nvSpPr>
          <p:cNvPr id="5" name="Title 4"/>
          <p:cNvSpPr>
            <a:spLocks noGrp="1"/>
          </p:cNvSpPr>
          <p:nvPr>
            <p:ph type="title"/>
          </p:nvPr>
        </p:nvSpPr>
        <p:spPr/>
        <p:txBody>
          <a:bodyPr>
            <a:normAutofit fontScale="90000"/>
          </a:bodyPr>
          <a:lstStyle/>
          <a:p>
            <a:r>
              <a:rPr lang="en-US" dirty="0"/>
              <a:t>Plume Rise Requirements for AQMs Differ</a:t>
            </a:r>
          </a:p>
        </p:txBody>
      </p:sp>
    </p:spTree>
    <p:extLst>
      <p:ext uri="{BB962C8B-B14F-4D97-AF65-F5344CB8AC3E}">
        <p14:creationId xmlns:p14="http://schemas.microsoft.com/office/powerpoint/2010/main" val="161212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1"/>
          </p:nvPr>
        </p:nvSpPr>
        <p:spPr>
          <a:xfrm>
            <a:off x="4114800" y="6405149"/>
            <a:ext cx="3687840" cy="365125"/>
          </a:xfrm>
        </p:spPr>
        <p:txBody>
          <a:bodyPr/>
          <a:lstStyle/>
          <a:p>
            <a:r>
              <a:rPr lang="en-US" dirty="0"/>
              <a:t>US EPA OAQPS, Emission Inventory and Analysis Group</a:t>
            </a:r>
          </a:p>
        </p:txBody>
      </p:sp>
      <p:graphicFrame>
        <p:nvGraphicFramePr>
          <p:cNvPr id="9" name="Content Placeholder 8" descr="Vertical bar graph shows how fire emissions are distributed from layers close to ground into higher vertical layers with maximum emissions at layer 13. " title="Vertical bar graph of plume rise from fire"/>
          <p:cNvGraphicFramePr>
            <a:graphicFrameLocks noGrp="1"/>
          </p:cNvGraphicFramePr>
          <p:nvPr>
            <p:ph idx="1"/>
            <p:extLst>
              <p:ext uri="{D42A27DB-BD31-4B8C-83A1-F6EECF244321}">
                <p14:modId xmlns:p14="http://schemas.microsoft.com/office/powerpoint/2010/main" val="2430921893"/>
              </p:ext>
            </p:extLst>
          </p:nvPr>
        </p:nvGraphicFramePr>
        <p:xfrm>
          <a:off x="457200" y="1676400"/>
          <a:ext cx="3914815" cy="3962400"/>
        </p:xfrm>
        <a:graphic>
          <a:graphicData uri="http://schemas.openxmlformats.org/drawingml/2006/chart">
            <c:chart xmlns:c="http://schemas.openxmlformats.org/drawingml/2006/chart" xmlns:r="http://schemas.openxmlformats.org/officeDocument/2006/relationships" r:id="rId3"/>
          </a:graphicData>
        </a:graphic>
      </p:graphicFrame>
      <p:pic>
        <p:nvPicPr>
          <p:cNvPr id="3078" name="Picture 6" descr="A fire in an area without many trees.  Source: http://i.usatoday.net/weather/_photos/2012/09/02/Strong-winds-spread-Neb-SD-wildfires-VC26QMU4-x-large.jpg" title="Picture of a fire in an area without many t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449" y="1905001"/>
            <a:ext cx="4459815"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507488" y="3472934"/>
            <a:ext cx="1721946" cy="369332"/>
          </a:xfrm>
          <a:prstGeom prst="rect">
            <a:avLst/>
          </a:prstGeom>
          <a:noFill/>
        </p:spPr>
        <p:txBody>
          <a:bodyPr wrap="none" rtlCol="0">
            <a:spAutoFit/>
          </a:bodyPr>
          <a:lstStyle/>
          <a:p>
            <a:r>
              <a:rPr lang="en-US" dirty="0"/>
              <a:t>Layer number</a:t>
            </a:r>
          </a:p>
        </p:txBody>
      </p:sp>
      <p:sp>
        <p:nvSpPr>
          <p:cNvPr id="3" name="TextBox 2"/>
          <p:cNvSpPr txBox="1"/>
          <p:nvPr/>
        </p:nvSpPr>
        <p:spPr>
          <a:xfrm>
            <a:off x="1524000" y="5638800"/>
            <a:ext cx="1293944" cy="369332"/>
          </a:xfrm>
          <a:prstGeom prst="rect">
            <a:avLst/>
          </a:prstGeom>
          <a:noFill/>
        </p:spPr>
        <p:txBody>
          <a:bodyPr wrap="none" rtlCol="0">
            <a:spAutoFit/>
          </a:bodyPr>
          <a:lstStyle/>
          <a:p>
            <a:r>
              <a:rPr lang="en-US" dirty="0"/>
              <a:t>Emissions</a:t>
            </a:r>
          </a:p>
        </p:txBody>
      </p:sp>
      <p:sp>
        <p:nvSpPr>
          <p:cNvPr id="5" name="Title 4"/>
          <p:cNvSpPr>
            <a:spLocks noGrp="1"/>
          </p:cNvSpPr>
          <p:nvPr>
            <p:ph type="title"/>
          </p:nvPr>
        </p:nvSpPr>
        <p:spPr/>
        <p:txBody>
          <a:bodyPr>
            <a:normAutofit fontScale="90000"/>
          </a:bodyPr>
          <a:lstStyle/>
          <a:p>
            <a:r>
              <a:rPr lang="en-US" dirty="0"/>
              <a:t>Allocation to Layers for AQ Modeling</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47</a:t>
            </a:fld>
            <a:endParaRPr lang="en-US"/>
          </a:p>
        </p:txBody>
      </p:sp>
    </p:spTree>
    <p:extLst>
      <p:ext uri="{BB962C8B-B14F-4D97-AF65-F5344CB8AC3E}">
        <p14:creationId xmlns:p14="http://schemas.microsoft.com/office/powerpoint/2010/main" val="286428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r>
              <a:rPr lang="en-US" dirty="0"/>
              <a:t>Any questions on SMOKE or plume rise?</a:t>
            </a:r>
          </a:p>
          <a:p>
            <a:endParaRPr lang="en-US" dirty="0"/>
          </a:p>
        </p:txBody>
      </p:sp>
      <p:sp>
        <p:nvSpPr>
          <p:cNvPr id="5" name="Title 4"/>
          <p:cNvSpPr>
            <a:spLocks noGrp="1"/>
          </p:cNvSpPr>
          <p:nvPr>
            <p:ph type="title"/>
          </p:nvPr>
        </p:nvSpPr>
        <p:spPr/>
        <p:txBody>
          <a:bodyPr/>
          <a:lstStyle/>
          <a:p>
            <a:r>
              <a:rPr lang="en-US" dirty="0"/>
              <a:t>Questions? </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48</a:t>
            </a:fld>
            <a:endParaRPr lang="en-US"/>
          </a:p>
        </p:txBody>
      </p:sp>
      <p:pic>
        <p:nvPicPr>
          <p:cNvPr id="7" name="Picture 6">
            <a:extLst>
              <a:ext uri="{FF2B5EF4-FFF2-40B4-BE49-F238E27FC236}">
                <a16:creationId xmlns:a16="http://schemas.microsoft.com/office/drawing/2014/main" id="{738BF60E-AB0E-47AC-B522-15D78BAF4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667000"/>
            <a:ext cx="3276600" cy="3276600"/>
          </a:xfrm>
          <a:prstGeom prst="rect">
            <a:avLst/>
          </a:prstGeom>
        </p:spPr>
      </p:pic>
    </p:spTree>
    <p:extLst>
      <p:ext uri="{BB962C8B-B14F-4D97-AF65-F5344CB8AC3E}">
        <p14:creationId xmlns:p14="http://schemas.microsoft.com/office/powerpoint/2010/main" val="3142236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26616"/>
          </a:xfrm>
        </p:spPr>
        <p:txBody>
          <a:bodyPr>
            <a:normAutofit fontScale="92500" lnSpcReduction="10000"/>
          </a:bodyPr>
          <a:lstStyle/>
          <a:p>
            <a:pPr>
              <a:spcAft>
                <a:spcPts val="600"/>
              </a:spcAft>
            </a:pPr>
            <a:r>
              <a:rPr lang="en-US" dirty="0"/>
              <a:t>Temporal allocation is the process of allocating inventory emissions to hourly emissions</a:t>
            </a:r>
          </a:p>
          <a:p>
            <a:pPr lvl="0">
              <a:spcAft>
                <a:spcPts val="600"/>
              </a:spcAft>
            </a:pPr>
            <a:r>
              <a:rPr lang="en-US" dirty="0"/>
              <a:t>Hierarchy of temporal allocation steps: </a:t>
            </a:r>
            <a:br>
              <a:rPr lang="en-US" dirty="0"/>
            </a:br>
            <a:r>
              <a:rPr lang="en-US" dirty="0"/>
              <a:t>annual -&gt; month -&gt; day of week -&gt; hour of day</a:t>
            </a:r>
          </a:p>
          <a:p>
            <a:pPr lvl="0">
              <a:spcAft>
                <a:spcPts val="600"/>
              </a:spcAft>
            </a:pPr>
            <a:r>
              <a:rPr lang="en-US" dirty="0"/>
              <a:t>There are many types of temporal profiles for each resolution and each has a unique code</a:t>
            </a:r>
          </a:p>
          <a:p>
            <a:pPr lvl="1">
              <a:spcAft>
                <a:spcPts val="600"/>
              </a:spcAft>
            </a:pPr>
            <a:r>
              <a:rPr lang="en-US" dirty="0"/>
              <a:t>Typically, SCCs are used to map temporal profiles to inventory sources</a:t>
            </a:r>
          </a:p>
          <a:p>
            <a:pPr lvl="1">
              <a:spcAft>
                <a:spcPts val="600"/>
              </a:spcAft>
            </a:pPr>
            <a:r>
              <a:rPr lang="en-US" dirty="0"/>
              <a:t>Cross reference may also use FIPS, pollutant, etc. </a:t>
            </a:r>
          </a:p>
          <a:p>
            <a:pPr lvl="0">
              <a:spcAft>
                <a:spcPts val="600"/>
              </a:spcAft>
            </a:pPr>
            <a:r>
              <a:rPr lang="en-US" dirty="0"/>
              <a:t>More control with the format in SMOKE 3.6+</a:t>
            </a:r>
          </a:p>
          <a:p>
            <a:pPr lvl="1">
              <a:spcAft>
                <a:spcPts val="600"/>
              </a:spcAft>
            </a:pPr>
            <a:r>
              <a:rPr lang="en-US" dirty="0"/>
              <a:t>e.g., Monday diurnal profile vs Friday diurnal profile</a:t>
            </a:r>
          </a:p>
          <a:p>
            <a:pPr lvl="1">
              <a:spcAft>
                <a:spcPts val="600"/>
              </a:spcAft>
            </a:pPr>
            <a:r>
              <a:rPr lang="en-US" dirty="0"/>
              <a:t>Database-friendly – no “packets” like old format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49</a:t>
            </a:fld>
            <a:endParaRPr lang="en-US"/>
          </a:p>
        </p:txBody>
      </p:sp>
      <p:sp>
        <p:nvSpPr>
          <p:cNvPr id="5" name="Title 4"/>
          <p:cNvSpPr>
            <a:spLocks noGrp="1"/>
          </p:cNvSpPr>
          <p:nvPr>
            <p:ph type="title"/>
          </p:nvPr>
        </p:nvSpPr>
        <p:spPr/>
        <p:txBody>
          <a:bodyPr/>
          <a:lstStyle/>
          <a:p>
            <a:r>
              <a:rPr lang="en-US" dirty="0"/>
              <a:t>Temporal Allocation</a:t>
            </a:r>
          </a:p>
        </p:txBody>
      </p:sp>
    </p:spTree>
    <p:extLst>
      <p:ext uri="{BB962C8B-B14F-4D97-AF65-F5344CB8AC3E}">
        <p14:creationId xmlns:p14="http://schemas.microsoft.com/office/powerpoint/2010/main" val="205539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D0B8F64-D432-48A2-BD05-CB8F072A3E06}"/>
              </a:ext>
            </a:extLst>
          </p:cNvPr>
          <p:cNvPicPr>
            <a:picLocks noChangeAspect="1"/>
          </p:cNvPicPr>
          <p:nvPr/>
        </p:nvPicPr>
        <p:blipFill>
          <a:blip r:embed="rId3"/>
          <a:stretch>
            <a:fillRect/>
          </a:stretch>
        </p:blipFill>
        <p:spPr>
          <a:xfrm>
            <a:off x="6817402" y="3229408"/>
            <a:ext cx="2118140" cy="1308003"/>
          </a:xfrm>
          <a:prstGeom prst="rect">
            <a:avLst/>
          </a:prstGeom>
        </p:spPr>
      </p:pic>
      <p:sp>
        <p:nvSpPr>
          <p:cNvPr id="4" name="Slide Number Placeholder 3">
            <a:extLst>
              <a:ext uri="{FF2B5EF4-FFF2-40B4-BE49-F238E27FC236}">
                <a16:creationId xmlns:a16="http://schemas.microsoft.com/office/drawing/2014/main" id="{A7739236-CA2B-454B-AFBD-F2CFDA26B717}"/>
              </a:ext>
            </a:extLst>
          </p:cNvPr>
          <p:cNvSpPr>
            <a:spLocks noGrp="1"/>
          </p:cNvSpPr>
          <p:nvPr>
            <p:ph type="sldNum" sz="quarter" idx="12"/>
          </p:nvPr>
        </p:nvSpPr>
        <p:spPr>
          <a:xfrm>
            <a:off x="8647272" y="6407944"/>
            <a:ext cx="365760" cy="365125"/>
          </a:xfrm>
        </p:spPr>
        <p:txBody>
          <a:bodyPr/>
          <a:lstStyle/>
          <a:p>
            <a:fld id="{61C894BD-DCE2-4A96-A9AF-225BBEAC2A40}" type="slidenum">
              <a:rPr lang="en-US" smtClean="0"/>
              <a:pPr/>
              <a:t>5</a:t>
            </a:fld>
            <a:endParaRPr lang="en-US"/>
          </a:p>
        </p:txBody>
      </p:sp>
      <p:sp>
        <p:nvSpPr>
          <p:cNvPr id="5" name="Title 4">
            <a:extLst>
              <a:ext uri="{FF2B5EF4-FFF2-40B4-BE49-F238E27FC236}">
                <a16:creationId xmlns:a16="http://schemas.microsoft.com/office/drawing/2014/main" id="{2D9DC1DA-63AB-4561-83D2-F1CB669C49FB}"/>
              </a:ext>
            </a:extLst>
          </p:cNvPr>
          <p:cNvSpPr>
            <a:spLocks noGrp="1"/>
          </p:cNvSpPr>
          <p:nvPr>
            <p:ph type="title"/>
          </p:nvPr>
        </p:nvSpPr>
        <p:spPr>
          <a:xfrm>
            <a:off x="457200" y="350838"/>
            <a:ext cx="7772400" cy="1096962"/>
          </a:xfrm>
        </p:spPr>
        <p:txBody>
          <a:bodyPr>
            <a:normAutofit fontScale="90000"/>
          </a:bodyPr>
          <a:lstStyle/>
          <a:p>
            <a:r>
              <a:rPr lang="en-US" dirty="0"/>
              <a:t>Air Quality Modeling Platform Components</a:t>
            </a:r>
          </a:p>
        </p:txBody>
      </p:sp>
      <p:grpSp>
        <p:nvGrpSpPr>
          <p:cNvPr id="18" name="Group 17" descr="Shows how air quality model takes data from meteorlogical model, boundary conditions, and emissions, models the atmosphere in 3-D grid cells to create 3-D pollutant concentrations" title="Air Quality Modeling Platform Components">
            <a:extLst>
              <a:ext uri="{FF2B5EF4-FFF2-40B4-BE49-F238E27FC236}">
                <a16:creationId xmlns:a16="http://schemas.microsoft.com/office/drawing/2014/main" id="{4E7ECFA4-C559-4C19-9A7F-DF9F027D27C3}"/>
              </a:ext>
            </a:extLst>
          </p:cNvPr>
          <p:cNvGrpSpPr/>
          <p:nvPr/>
        </p:nvGrpSpPr>
        <p:grpSpPr>
          <a:xfrm>
            <a:off x="0" y="1710685"/>
            <a:ext cx="9015707" cy="4903696"/>
            <a:chOff x="-1" y="1688497"/>
            <a:chExt cx="9015707" cy="4903696"/>
          </a:xfrm>
        </p:grpSpPr>
        <p:sp>
          <p:nvSpPr>
            <p:cNvPr id="9" name="Cloud 8">
              <a:extLst>
                <a:ext uri="{FF2B5EF4-FFF2-40B4-BE49-F238E27FC236}">
                  <a16:creationId xmlns:a16="http://schemas.microsoft.com/office/drawing/2014/main" id="{9CEE972B-7967-461F-BABA-44BBA18C16BE}"/>
                </a:ext>
              </a:extLst>
            </p:cNvPr>
            <p:cNvSpPr/>
            <p:nvPr/>
          </p:nvSpPr>
          <p:spPr>
            <a:xfrm>
              <a:off x="-1" y="2514600"/>
              <a:ext cx="2551901" cy="209923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CB3A140-AD46-48F0-8B07-1453FDD2A44E}"/>
                </a:ext>
              </a:extLst>
            </p:cNvPr>
            <p:cNvGrpSpPr/>
            <p:nvPr/>
          </p:nvGrpSpPr>
          <p:grpSpPr>
            <a:xfrm>
              <a:off x="257010" y="1688497"/>
              <a:ext cx="8758696" cy="4903696"/>
              <a:chOff x="257010" y="1688497"/>
              <a:chExt cx="8758696" cy="4903696"/>
            </a:xfrm>
          </p:grpSpPr>
          <p:grpSp>
            <p:nvGrpSpPr>
              <p:cNvPr id="377" name="Group 376">
                <a:extLst>
                  <a:ext uri="{FF2B5EF4-FFF2-40B4-BE49-F238E27FC236}">
                    <a16:creationId xmlns:a16="http://schemas.microsoft.com/office/drawing/2014/main" id="{6FCE8A56-D6E8-452A-B00F-58B9EAFE889F}"/>
                  </a:ext>
                </a:extLst>
              </p:cNvPr>
              <p:cNvGrpSpPr/>
              <p:nvPr/>
            </p:nvGrpSpPr>
            <p:grpSpPr>
              <a:xfrm>
                <a:off x="3081579" y="2848891"/>
                <a:ext cx="3116642" cy="2916235"/>
                <a:chOff x="3152775" y="66674"/>
                <a:chExt cx="6486525" cy="6486525"/>
              </a:xfrm>
              <a:scene3d>
                <a:camera prst="isometricOffAxis1Top"/>
                <a:lightRig rig="threePt" dir="t"/>
              </a:scene3d>
            </p:grpSpPr>
            <p:pic>
              <p:nvPicPr>
                <p:cNvPr id="378" name="Picture 377" descr="Shows a base map of North Carolina at teh base of the 3D model grid." title="Base map">
                  <a:extLst>
                    <a:ext uri="{FF2B5EF4-FFF2-40B4-BE49-F238E27FC236}">
                      <a16:creationId xmlns:a16="http://schemas.microsoft.com/office/drawing/2014/main" id="{AE9D31D0-03D5-4243-8BAA-D6BD532D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775" y="66674"/>
                  <a:ext cx="6486525" cy="6486525"/>
                </a:xfrm>
                <a:prstGeom prst="rect">
                  <a:avLst/>
                </a:prstGeom>
              </p:spPr>
            </p:pic>
            <p:grpSp>
              <p:nvGrpSpPr>
                <p:cNvPr id="379" name="Group 378">
                  <a:extLst>
                    <a:ext uri="{FF2B5EF4-FFF2-40B4-BE49-F238E27FC236}">
                      <a16:creationId xmlns:a16="http://schemas.microsoft.com/office/drawing/2014/main" id="{0D3064B2-611B-4A8B-B9D7-C9D1F02FFD17}"/>
                    </a:ext>
                  </a:extLst>
                </p:cNvPr>
                <p:cNvGrpSpPr/>
                <p:nvPr/>
              </p:nvGrpSpPr>
              <p:grpSpPr>
                <a:xfrm rot="16200000">
                  <a:off x="6088286" y="2997636"/>
                  <a:ext cx="4417417" cy="381024"/>
                  <a:chOff x="852659" y="5927388"/>
                  <a:chExt cx="4417417" cy="381024"/>
                </a:xfrm>
              </p:grpSpPr>
              <p:sp>
                <p:nvSpPr>
                  <p:cNvPr id="563" name="Rectangle 562">
                    <a:extLst>
                      <a:ext uri="{FF2B5EF4-FFF2-40B4-BE49-F238E27FC236}">
                        <a16:creationId xmlns:a16="http://schemas.microsoft.com/office/drawing/2014/main" id="{24B49BA4-C926-4879-89C4-996BE70F33ED}"/>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4" name="Rectangle 563">
                    <a:extLst>
                      <a:ext uri="{FF2B5EF4-FFF2-40B4-BE49-F238E27FC236}">
                        <a16:creationId xmlns:a16="http://schemas.microsoft.com/office/drawing/2014/main" id="{5D29775B-7961-4E4B-88EC-500C8BFCA515}"/>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5" name="Rectangle 564">
                    <a:extLst>
                      <a:ext uri="{FF2B5EF4-FFF2-40B4-BE49-F238E27FC236}">
                        <a16:creationId xmlns:a16="http://schemas.microsoft.com/office/drawing/2014/main" id="{B5B6FE49-1728-4FE8-B5A9-2039A2C867F3}"/>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6" name="Rectangle 565">
                    <a:extLst>
                      <a:ext uri="{FF2B5EF4-FFF2-40B4-BE49-F238E27FC236}">
                        <a16:creationId xmlns:a16="http://schemas.microsoft.com/office/drawing/2014/main" id="{E26C5159-DF55-4083-9733-621108CFD53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7" name="Rectangle 566">
                    <a:extLst>
                      <a:ext uri="{FF2B5EF4-FFF2-40B4-BE49-F238E27FC236}">
                        <a16:creationId xmlns:a16="http://schemas.microsoft.com/office/drawing/2014/main" id="{C66454A7-E60D-4462-983D-B5A0E04227C7}"/>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8" name="Rectangle 567">
                    <a:extLst>
                      <a:ext uri="{FF2B5EF4-FFF2-40B4-BE49-F238E27FC236}">
                        <a16:creationId xmlns:a16="http://schemas.microsoft.com/office/drawing/2014/main" id="{3B422EE9-755D-4192-B03D-CF147BE8170F}"/>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9" name="Rectangle 568">
                    <a:extLst>
                      <a:ext uri="{FF2B5EF4-FFF2-40B4-BE49-F238E27FC236}">
                        <a16:creationId xmlns:a16="http://schemas.microsoft.com/office/drawing/2014/main" id="{BDD35FC8-1F75-4707-BFFD-9D31218D5597}"/>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0" name="Rectangle 569">
                    <a:extLst>
                      <a:ext uri="{FF2B5EF4-FFF2-40B4-BE49-F238E27FC236}">
                        <a16:creationId xmlns:a16="http://schemas.microsoft.com/office/drawing/2014/main" id="{1AF9271C-20BD-47D5-A0F6-607A48BBE3FC}"/>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1" name="Rectangle 570">
                    <a:extLst>
                      <a:ext uri="{FF2B5EF4-FFF2-40B4-BE49-F238E27FC236}">
                        <a16:creationId xmlns:a16="http://schemas.microsoft.com/office/drawing/2014/main" id="{9DFD9872-7B7E-4FF8-A00D-D5BCBF79BCC3}"/>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2" name="Rectangle 571">
                    <a:extLst>
                      <a:ext uri="{FF2B5EF4-FFF2-40B4-BE49-F238E27FC236}">
                        <a16:creationId xmlns:a16="http://schemas.microsoft.com/office/drawing/2014/main" id="{50283EEA-CF36-4041-9C7B-C85A0F8E7D6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3" name="Rectangle 572">
                    <a:extLst>
                      <a:ext uri="{FF2B5EF4-FFF2-40B4-BE49-F238E27FC236}">
                        <a16:creationId xmlns:a16="http://schemas.microsoft.com/office/drawing/2014/main" id="{32AD43A0-5D6F-46F0-B2F4-65852E073BE1}"/>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4" name="Rectangle 573">
                    <a:extLst>
                      <a:ext uri="{FF2B5EF4-FFF2-40B4-BE49-F238E27FC236}">
                        <a16:creationId xmlns:a16="http://schemas.microsoft.com/office/drawing/2014/main" id="{2984A877-C714-4F5F-B061-A1D99AAEB9D9}"/>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0" name="Group 379">
                  <a:extLst>
                    <a:ext uri="{FF2B5EF4-FFF2-40B4-BE49-F238E27FC236}">
                      <a16:creationId xmlns:a16="http://schemas.microsoft.com/office/drawing/2014/main" id="{78767ABE-B17C-4FE5-935A-7CD80D98A04F}"/>
                    </a:ext>
                  </a:extLst>
                </p:cNvPr>
                <p:cNvGrpSpPr/>
                <p:nvPr/>
              </p:nvGrpSpPr>
              <p:grpSpPr>
                <a:xfrm rot="16200000">
                  <a:off x="5706536" y="2999546"/>
                  <a:ext cx="4417417" cy="381024"/>
                  <a:chOff x="852659" y="5927388"/>
                  <a:chExt cx="4417417" cy="381024"/>
                </a:xfrm>
              </p:grpSpPr>
              <p:sp>
                <p:nvSpPr>
                  <p:cNvPr id="551" name="Rectangle 550">
                    <a:extLst>
                      <a:ext uri="{FF2B5EF4-FFF2-40B4-BE49-F238E27FC236}">
                        <a16:creationId xmlns:a16="http://schemas.microsoft.com/office/drawing/2014/main" id="{B7D415EE-143E-4995-8F16-13A46F20D4C2}"/>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2" name="Rectangle 551">
                    <a:extLst>
                      <a:ext uri="{FF2B5EF4-FFF2-40B4-BE49-F238E27FC236}">
                        <a16:creationId xmlns:a16="http://schemas.microsoft.com/office/drawing/2014/main" id="{AF490938-C728-4332-84FA-B2A510A40E6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3" name="Rectangle 552">
                    <a:extLst>
                      <a:ext uri="{FF2B5EF4-FFF2-40B4-BE49-F238E27FC236}">
                        <a16:creationId xmlns:a16="http://schemas.microsoft.com/office/drawing/2014/main" id="{CBBD3885-18D7-44D9-893C-7DC975455C67}"/>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4" name="Rectangle 553">
                    <a:extLst>
                      <a:ext uri="{FF2B5EF4-FFF2-40B4-BE49-F238E27FC236}">
                        <a16:creationId xmlns:a16="http://schemas.microsoft.com/office/drawing/2014/main" id="{3D22E4A4-CD95-461C-968E-C8EF31176782}"/>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5" name="Rectangle 554">
                    <a:extLst>
                      <a:ext uri="{FF2B5EF4-FFF2-40B4-BE49-F238E27FC236}">
                        <a16:creationId xmlns:a16="http://schemas.microsoft.com/office/drawing/2014/main" id="{310D6B6A-BE17-4D9D-917C-B04540434ED3}"/>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6" name="Rectangle 555">
                    <a:extLst>
                      <a:ext uri="{FF2B5EF4-FFF2-40B4-BE49-F238E27FC236}">
                        <a16:creationId xmlns:a16="http://schemas.microsoft.com/office/drawing/2014/main" id="{ED487CE6-FD98-468B-8F04-429D4C5FF5C7}"/>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7" name="Rectangle 556">
                    <a:extLst>
                      <a:ext uri="{FF2B5EF4-FFF2-40B4-BE49-F238E27FC236}">
                        <a16:creationId xmlns:a16="http://schemas.microsoft.com/office/drawing/2014/main" id="{724D6FFA-7CF8-4E6C-8C89-B87D288843B8}"/>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8" name="Rectangle 557">
                    <a:extLst>
                      <a:ext uri="{FF2B5EF4-FFF2-40B4-BE49-F238E27FC236}">
                        <a16:creationId xmlns:a16="http://schemas.microsoft.com/office/drawing/2014/main" id="{14F19660-6D5C-4A2D-8100-0C64557CEDD4}"/>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9" name="Rectangle 558">
                    <a:extLst>
                      <a:ext uri="{FF2B5EF4-FFF2-40B4-BE49-F238E27FC236}">
                        <a16:creationId xmlns:a16="http://schemas.microsoft.com/office/drawing/2014/main" id="{A5031F5A-6B00-4BBB-BF06-B50BE6F9DBAD}"/>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0" name="Rectangle 559">
                    <a:extLst>
                      <a:ext uri="{FF2B5EF4-FFF2-40B4-BE49-F238E27FC236}">
                        <a16:creationId xmlns:a16="http://schemas.microsoft.com/office/drawing/2014/main" id="{79B7C77D-2EB8-481D-94D4-F4B9700EC944}"/>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1" name="Rectangle 560">
                    <a:extLst>
                      <a:ext uri="{FF2B5EF4-FFF2-40B4-BE49-F238E27FC236}">
                        <a16:creationId xmlns:a16="http://schemas.microsoft.com/office/drawing/2014/main" id="{7B8DAAD9-A776-4C4B-990A-9C777352BD99}"/>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2" name="Rectangle 561">
                    <a:extLst>
                      <a:ext uri="{FF2B5EF4-FFF2-40B4-BE49-F238E27FC236}">
                        <a16:creationId xmlns:a16="http://schemas.microsoft.com/office/drawing/2014/main" id="{2BAE45D5-F01E-4C14-9EC2-14605E89C99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1" name="Group 380">
                  <a:extLst>
                    <a:ext uri="{FF2B5EF4-FFF2-40B4-BE49-F238E27FC236}">
                      <a16:creationId xmlns:a16="http://schemas.microsoft.com/office/drawing/2014/main" id="{7C83BB90-5881-4167-9982-5F926CBB3052}"/>
                    </a:ext>
                  </a:extLst>
                </p:cNvPr>
                <p:cNvGrpSpPr/>
                <p:nvPr/>
              </p:nvGrpSpPr>
              <p:grpSpPr>
                <a:xfrm rot="16200000">
                  <a:off x="5325512" y="3004385"/>
                  <a:ext cx="4417417" cy="381024"/>
                  <a:chOff x="852659" y="5927388"/>
                  <a:chExt cx="4417417" cy="381024"/>
                </a:xfrm>
              </p:grpSpPr>
              <p:sp>
                <p:nvSpPr>
                  <p:cNvPr id="539" name="Rectangle 538">
                    <a:extLst>
                      <a:ext uri="{FF2B5EF4-FFF2-40B4-BE49-F238E27FC236}">
                        <a16:creationId xmlns:a16="http://schemas.microsoft.com/office/drawing/2014/main" id="{B64B5237-DE19-40EA-9639-FFF86DFFBF16}"/>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0" name="Rectangle 539">
                    <a:extLst>
                      <a:ext uri="{FF2B5EF4-FFF2-40B4-BE49-F238E27FC236}">
                        <a16:creationId xmlns:a16="http://schemas.microsoft.com/office/drawing/2014/main" id="{175596A9-5404-4799-80F7-B46810FAAB6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1" name="Rectangle 540">
                    <a:extLst>
                      <a:ext uri="{FF2B5EF4-FFF2-40B4-BE49-F238E27FC236}">
                        <a16:creationId xmlns:a16="http://schemas.microsoft.com/office/drawing/2014/main" id="{B0A2211D-25EA-44B5-A320-A4F94CB4ECE1}"/>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2" name="Rectangle 541">
                    <a:extLst>
                      <a:ext uri="{FF2B5EF4-FFF2-40B4-BE49-F238E27FC236}">
                        <a16:creationId xmlns:a16="http://schemas.microsoft.com/office/drawing/2014/main" id="{32D61883-9993-4D9B-83D4-010FC99623D8}"/>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3" name="Rectangle 542">
                    <a:extLst>
                      <a:ext uri="{FF2B5EF4-FFF2-40B4-BE49-F238E27FC236}">
                        <a16:creationId xmlns:a16="http://schemas.microsoft.com/office/drawing/2014/main" id="{A0D9F0DA-6D79-43DF-B9FC-6861D4DA372E}"/>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4" name="Rectangle 543">
                    <a:extLst>
                      <a:ext uri="{FF2B5EF4-FFF2-40B4-BE49-F238E27FC236}">
                        <a16:creationId xmlns:a16="http://schemas.microsoft.com/office/drawing/2014/main" id="{2DF730D6-EDF1-4A0F-86AC-26FCAC405B5B}"/>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5" name="Rectangle 544">
                    <a:extLst>
                      <a:ext uri="{FF2B5EF4-FFF2-40B4-BE49-F238E27FC236}">
                        <a16:creationId xmlns:a16="http://schemas.microsoft.com/office/drawing/2014/main" id="{9717C486-62B5-4B96-8031-92830E71D881}"/>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6" name="Rectangle 545">
                    <a:extLst>
                      <a:ext uri="{FF2B5EF4-FFF2-40B4-BE49-F238E27FC236}">
                        <a16:creationId xmlns:a16="http://schemas.microsoft.com/office/drawing/2014/main" id="{6A5B81AC-8B64-4938-A43F-323675688F72}"/>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7" name="Rectangle 546">
                    <a:extLst>
                      <a:ext uri="{FF2B5EF4-FFF2-40B4-BE49-F238E27FC236}">
                        <a16:creationId xmlns:a16="http://schemas.microsoft.com/office/drawing/2014/main" id="{EFDA92A7-4584-4308-A50D-DCC1B0D36786}"/>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8" name="Rectangle 547">
                    <a:extLst>
                      <a:ext uri="{FF2B5EF4-FFF2-40B4-BE49-F238E27FC236}">
                        <a16:creationId xmlns:a16="http://schemas.microsoft.com/office/drawing/2014/main" id="{629D107E-B5D8-4AAB-B962-F639C5EB8494}"/>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9" name="Rectangle 548">
                    <a:extLst>
                      <a:ext uri="{FF2B5EF4-FFF2-40B4-BE49-F238E27FC236}">
                        <a16:creationId xmlns:a16="http://schemas.microsoft.com/office/drawing/2014/main" id="{80FA8D5C-D283-4BCC-9BC9-64D803C4D109}"/>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0" name="Rectangle 549">
                    <a:extLst>
                      <a:ext uri="{FF2B5EF4-FFF2-40B4-BE49-F238E27FC236}">
                        <a16:creationId xmlns:a16="http://schemas.microsoft.com/office/drawing/2014/main" id="{38AD553B-761B-4B2D-8485-334E454DA84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2" name="Group 381">
                  <a:extLst>
                    <a:ext uri="{FF2B5EF4-FFF2-40B4-BE49-F238E27FC236}">
                      <a16:creationId xmlns:a16="http://schemas.microsoft.com/office/drawing/2014/main" id="{A3517CC0-A117-49A4-B03F-74E6C923A48A}"/>
                    </a:ext>
                  </a:extLst>
                </p:cNvPr>
                <p:cNvGrpSpPr/>
                <p:nvPr/>
              </p:nvGrpSpPr>
              <p:grpSpPr>
                <a:xfrm rot="16200000">
                  <a:off x="4944488" y="3005365"/>
                  <a:ext cx="4417417" cy="381024"/>
                  <a:chOff x="852659" y="5927388"/>
                  <a:chExt cx="4417417" cy="381024"/>
                </a:xfrm>
              </p:grpSpPr>
              <p:sp>
                <p:nvSpPr>
                  <p:cNvPr id="527" name="Rectangle 526">
                    <a:extLst>
                      <a:ext uri="{FF2B5EF4-FFF2-40B4-BE49-F238E27FC236}">
                        <a16:creationId xmlns:a16="http://schemas.microsoft.com/office/drawing/2014/main" id="{FE89E207-C339-4138-B1E5-D69086ED1124}"/>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8" name="Rectangle 527">
                    <a:extLst>
                      <a:ext uri="{FF2B5EF4-FFF2-40B4-BE49-F238E27FC236}">
                        <a16:creationId xmlns:a16="http://schemas.microsoft.com/office/drawing/2014/main" id="{91147DDD-36DC-41E6-A0A0-5BCD76D4C3EE}"/>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9" name="Rectangle 528">
                    <a:extLst>
                      <a:ext uri="{FF2B5EF4-FFF2-40B4-BE49-F238E27FC236}">
                        <a16:creationId xmlns:a16="http://schemas.microsoft.com/office/drawing/2014/main" id="{5777E130-1EDB-464C-8B2D-17F4C3DDC62D}"/>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0" name="Rectangle 529">
                    <a:extLst>
                      <a:ext uri="{FF2B5EF4-FFF2-40B4-BE49-F238E27FC236}">
                        <a16:creationId xmlns:a16="http://schemas.microsoft.com/office/drawing/2014/main" id="{9AF2BBD4-D233-4F4F-9722-BBED166C21D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1" name="Rectangle 530">
                    <a:extLst>
                      <a:ext uri="{FF2B5EF4-FFF2-40B4-BE49-F238E27FC236}">
                        <a16:creationId xmlns:a16="http://schemas.microsoft.com/office/drawing/2014/main" id="{DE2E2906-F838-4CB8-8B44-2CD499C8811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2" name="Rectangle 531">
                    <a:extLst>
                      <a:ext uri="{FF2B5EF4-FFF2-40B4-BE49-F238E27FC236}">
                        <a16:creationId xmlns:a16="http://schemas.microsoft.com/office/drawing/2014/main" id="{89EAEC90-CC12-4A06-BF6E-C69F04AF6F0B}"/>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3" name="Rectangle 532">
                    <a:extLst>
                      <a:ext uri="{FF2B5EF4-FFF2-40B4-BE49-F238E27FC236}">
                        <a16:creationId xmlns:a16="http://schemas.microsoft.com/office/drawing/2014/main" id="{499725D8-1F75-47A8-8C7A-B8E3CE8CC49C}"/>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4" name="Rectangle 533">
                    <a:extLst>
                      <a:ext uri="{FF2B5EF4-FFF2-40B4-BE49-F238E27FC236}">
                        <a16:creationId xmlns:a16="http://schemas.microsoft.com/office/drawing/2014/main" id="{0930820F-A8C2-404C-94A4-807E69EE5FA5}"/>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5" name="Rectangle 534">
                    <a:extLst>
                      <a:ext uri="{FF2B5EF4-FFF2-40B4-BE49-F238E27FC236}">
                        <a16:creationId xmlns:a16="http://schemas.microsoft.com/office/drawing/2014/main" id="{CE773BBB-CA4B-4ABC-979B-CB610F3D81B5}"/>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6" name="Rectangle 535">
                    <a:extLst>
                      <a:ext uri="{FF2B5EF4-FFF2-40B4-BE49-F238E27FC236}">
                        <a16:creationId xmlns:a16="http://schemas.microsoft.com/office/drawing/2014/main" id="{EAA7D02B-4D9B-48C2-9006-EB9E8A121CB0}"/>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7" name="Rectangle 536">
                    <a:extLst>
                      <a:ext uri="{FF2B5EF4-FFF2-40B4-BE49-F238E27FC236}">
                        <a16:creationId xmlns:a16="http://schemas.microsoft.com/office/drawing/2014/main" id="{7DD3625A-16E8-45AE-A640-A4E4D7840716}"/>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8" name="Rectangle 537">
                    <a:extLst>
                      <a:ext uri="{FF2B5EF4-FFF2-40B4-BE49-F238E27FC236}">
                        <a16:creationId xmlns:a16="http://schemas.microsoft.com/office/drawing/2014/main" id="{2EE99D7F-3479-4926-83A7-ACE1BE2C4379}"/>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3" name="Group 382">
                  <a:extLst>
                    <a:ext uri="{FF2B5EF4-FFF2-40B4-BE49-F238E27FC236}">
                      <a16:creationId xmlns:a16="http://schemas.microsoft.com/office/drawing/2014/main" id="{16CF052B-4CDA-4C32-8D73-F749A0E3AFCB}"/>
                    </a:ext>
                  </a:extLst>
                </p:cNvPr>
                <p:cNvGrpSpPr/>
                <p:nvPr/>
              </p:nvGrpSpPr>
              <p:grpSpPr>
                <a:xfrm rot="16200000">
                  <a:off x="4569256" y="2999546"/>
                  <a:ext cx="4417417" cy="381024"/>
                  <a:chOff x="852659" y="5927388"/>
                  <a:chExt cx="4417417" cy="381024"/>
                </a:xfrm>
              </p:grpSpPr>
              <p:sp>
                <p:nvSpPr>
                  <p:cNvPr id="515" name="Rectangle 514">
                    <a:extLst>
                      <a:ext uri="{FF2B5EF4-FFF2-40B4-BE49-F238E27FC236}">
                        <a16:creationId xmlns:a16="http://schemas.microsoft.com/office/drawing/2014/main" id="{50E1CB7A-F873-4E71-A2D4-A7F413EBE4C5}"/>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6" name="Rectangle 515">
                    <a:extLst>
                      <a:ext uri="{FF2B5EF4-FFF2-40B4-BE49-F238E27FC236}">
                        <a16:creationId xmlns:a16="http://schemas.microsoft.com/office/drawing/2014/main" id="{B1419672-8E30-41B0-AD25-F149899F9358}"/>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7" name="Rectangle 516">
                    <a:extLst>
                      <a:ext uri="{FF2B5EF4-FFF2-40B4-BE49-F238E27FC236}">
                        <a16:creationId xmlns:a16="http://schemas.microsoft.com/office/drawing/2014/main" id="{E515AD36-04C0-47A6-AB85-83C8482FC83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8" name="Rectangle 517">
                    <a:extLst>
                      <a:ext uri="{FF2B5EF4-FFF2-40B4-BE49-F238E27FC236}">
                        <a16:creationId xmlns:a16="http://schemas.microsoft.com/office/drawing/2014/main" id="{B6C868EF-BDD6-4B21-AA77-0ED5DC2D11EC}"/>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9" name="Rectangle 518">
                    <a:extLst>
                      <a:ext uri="{FF2B5EF4-FFF2-40B4-BE49-F238E27FC236}">
                        <a16:creationId xmlns:a16="http://schemas.microsoft.com/office/drawing/2014/main" id="{68F1A1EF-9459-4E39-926A-3C7C3FDD2BD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0" name="Rectangle 519">
                    <a:extLst>
                      <a:ext uri="{FF2B5EF4-FFF2-40B4-BE49-F238E27FC236}">
                        <a16:creationId xmlns:a16="http://schemas.microsoft.com/office/drawing/2014/main" id="{7EDD0924-9B22-4272-ACF3-3C1BB1809997}"/>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1" name="Rectangle 520">
                    <a:extLst>
                      <a:ext uri="{FF2B5EF4-FFF2-40B4-BE49-F238E27FC236}">
                        <a16:creationId xmlns:a16="http://schemas.microsoft.com/office/drawing/2014/main" id="{538E4FEE-BDF7-4119-AAC2-B1917DDF1E43}"/>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2" name="Rectangle 521">
                    <a:extLst>
                      <a:ext uri="{FF2B5EF4-FFF2-40B4-BE49-F238E27FC236}">
                        <a16:creationId xmlns:a16="http://schemas.microsoft.com/office/drawing/2014/main" id="{5BBA9289-2F2C-424E-824E-942289D8B73C}"/>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3" name="Rectangle 522">
                    <a:extLst>
                      <a:ext uri="{FF2B5EF4-FFF2-40B4-BE49-F238E27FC236}">
                        <a16:creationId xmlns:a16="http://schemas.microsoft.com/office/drawing/2014/main" id="{C99C10FF-F5C7-4292-904D-CF71D5AA76C0}"/>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4" name="Rectangle 523">
                    <a:extLst>
                      <a:ext uri="{FF2B5EF4-FFF2-40B4-BE49-F238E27FC236}">
                        <a16:creationId xmlns:a16="http://schemas.microsoft.com/office/drawing/2014/main" id="{59496BC2-E25D-4260-A472-CD3C3C033E8F}"/>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5" name="Rectangle 524">
                    <a:extLst>
                      <a:ext uri="{FF2B5EF4-FFF2-40B4-BE49-F238E27FC236}">
                        <a16:creationId xmlns:a16="http://schemas.microsoft.com/office/drawing/2014/main" id="{91F93742-1101-41F1-ADD3-894FDF8BAF9F}"/>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6" name="Rectangle 525">
                    <a:extLst>
                      <a:ext uri="{FF2B5EF4-FFF2-40B4-BE49-F238E27FC236}">
                        <a16:creationId xmlns:a16="http://schemas.microsoft.com/office/drawing/2014/main" id="{053C9F01-AD91-4231-AE14-CCDE00F6F264}"/>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4" name="Group 383">
                  <a:extLst>
                    <a:ext uri="{FF2B5EF4-FFF2-40B4-BE49-F238E27FC236}">
                      <a16:creationId xmlns:a16="http://schemas.microsoft.com/office/drawing/2014/main" id="{B87E2605-056A-46BA-A811-15DAAEA2511C}"/>
                    </a:ext>
                  </a:extLst>
                </p:cNvPr>
                <p:cNvGrpSpPr/>
                <p:nvPr/>
              </p:nvGrpSpPr>
              <p:grpSpPr>
                <a:xfrm rot="16200000">
                  <a:off x="4160159" y="2971473"/>
                  <a:ext cx="4417417" cy="437170"/>
                  <a:chOff x="852659" y="5871242"/>
                  <a:chExt cx="4417417" cy="437170"/>
                </a:xfrm>
              </p:grpSpPr>
              <p:sp>
                <p:nvSpPr>
                  <p:cNvPr id="503" name="Rectangle 502">
                    <a:extLst>
                      <a:ext uri="{FF2B5EF4-FFF2-40B4-BE49-F238E27FC236}">
                        <a16:creationId xmlns:a16="http://schemas.microsoft.com/office/drawing/2014/main" id="{FE76D968-FFAF-4ACC-A397-94D783D744C5}"/>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4" name="Rectangle 503">
                    <a:extLst>
                      <a:ext uri="{FF2B5EF4-FFF2-40B4-BE49-F238E27FC236}">
                        <a16:creationId xmlns:a16="http://schemas.microsoft.com/office/drawing/2014/main" id="{1CE91C29-8EBA-4227-9A8A-5F8F91D716A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5" name="Rectangle 504">
                    <a:extLst>
                      <a:ext uri="{FF2B5EF4-FFF2-40B4-BE49-F238E27FC236}">
                        <a16:creationId xmlns:a16="http://schemas.microsoft.com/office/drawing/2014/main" id="{F54120F0-D98F-4973-83CC-0CF24F2E5946}"/>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6" name="Rectangle 505">
                    <a:extLst>
                      <a:ext uri="{FF2B5EF4-FFF2-40B4-BE49-F238E27FC236}">
                        <a16:creationId xmlns:a16="http://schemas.microsoft.com/office/drawing/2014/main" id="{E31B045F-18F4-40B3-8E7B-FB6526D8D4C1}"/>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7" name="Rectangle 506">
                    <a:extLst>
                      <a:ext uri="{FF2B5EF4-FFF2-40B4-BE49-F238E27FC236}">
                        <a16:creationId xmlns:a16="http://schemas.microsoft.com/office/drawing/2014/main" id="{07610F3A-21CB-49CB-9865-2BEA94528A70}"/>
                      </a:ext>
                    </a:extLst>
                  </p:cNvPr>
                  <p:cNvSpPr/>
                  <p:nvPr/>
                </p:nvSpPr>
                <p:spPr>
                  <a:xfrm>
                    <a:off x="2324523" y="5871242"/>
                    <a:ext cx="369865"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8" name="Rectangle 507">
                    <a:extLst>
                      <a:ext uri="{FF2B5EF4-FFF2-40B4-BE49-F238E27FC236}">
                        <a16:creationId xmlns:a16="http://schemas.microsoft.com/office/drawing/2014/main" id="{7F9C7966-BB6B-4893-B836-86CC935F7886}"/>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9" name="Rectangle 508">
                    <a:extLst>
                      <a:ext uri="{FF2B5EF4-FFF2-40B4-BE49-F238E27FC236}">
                        <a16:creationId xmlns:a16="http://schemas.microsoft.com/office/drawing/2014/main" id="{776FBEF1-54CF-4928-8794-564E56E08BEA}"/>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0" name="Rectangle 509">
                    <a:extLst>
                      <a:ext uri="{FF2B5EF4-FFF2-40B4-BE49-F238E27FC236}">
                        <a16:creationId xmlns:a16="http://schemas.microsoft.com/office/drawing/2014/main" id="{822F03FF-897C-4062-90CA-1AE327E0E332}"/>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1" name="Rectangle 510">
                    <a:extLst>
                      <a:ext uri="{FF2B5EF4-FFF2-40B4-BE49-F238E27FC236}">
                        <a16:creationId xmlns:a16="http://schemas.microsoft.com/office/drawing/2014/main" id="{62CE2DA1-583D-4A7E-9F1D-C6912B5B5DA8}"/>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2" name="Rectangle 511">
                    <a:extLst>
                      <a:ext uri="{FF2B5EF4-FFF2-40B4-BE49-F238E27FC236}">
                        <a16:creationId xmlns:a16="http://schemas.microsoft.com/office/drawing/2014/main" id="{118CF135-A562-4181-9F96-EDDB2145D368}"/>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3" name="Rectangle 512">
                    <a:extLst>
                      <a:ext uri="{FF2B5EF4-FFF2-40B4-BE49-F238E27FC236}">
                        <a16:creationId xmlns:a16="http://schemas.microsoft.com/office/drawing/2014/main" id="{AA8FFC43-1345-4F88-9E73-65704FE56030}"/>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4" name="Rectangle 513">
                    <a:extLst>
                      <a:ext uri="{FF2B5EF4-FFF2-40B4-BE49-F238E27FC236}">
                        <a16:creationId xmlns:a16="http://schemas.microsoft.com/office/drawing/2014/main" id="{85645A59-E621-44D9-8253-C3B14433DA1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5" name="Group 384">
                  <a:extLst>
                    <a:ext uri="{FF2B5EF4-FFF2-40B4-BE49-F238E27FC236}">
                      <a16:creationId xmlns:a16="http://schemas.microsoft.com/office/drawing/2014/main" id="{9E71FADF-61EF-40E1-816D-35C0F51D7D79}"/>
                    </a:ext>
                  </a:extLst>
                </p:cNvPr>
                <p:cNvGrpSpPr/>
                <p:nvPr/>
              </p:nvGrpSpPr>
              <p:grpSpPr>
                <a:xfrm rot="16200000">
                  <a:off x="3807208" y="3006346"/>
                  <a:ext cx="4417417" cy="381024"/>
                  <a:chOff x="852659" y="5927388"/>
                  <a:chExt cx="4417417" cy="381024"/>
                </a:xfrm>
              </p:grpSpPr>
              <p:sp>
                <p:nvSpPr>
                  <p:cNvPr id="491" name="Rectangle 490">
                    <a:extLst>
                      <a:ext uri="{FF2B5EF4-FFF2-40B4-BE49-F238E27FC236}">
                        <a16:creationId xmlns:a16="http://schemas.microsoft.com/office/drawing/2014/main" id="{F09A7957-E463-459A-A2F7-E0F5CBAEED28}"/>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F491CF69-17A1-43AB-8A4D-3F52DD75CD1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21CB4E85-85F5-4B50-BF67-5F6B6789EF4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BDC3F7E8-32C0-4189-B4B0-BEF27F0CD98F}"/>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D93B11F1-0F91-4441-8F38-CD96A1FA3F93}"/>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6B54099E-5A96-48EB-9413-5BA15E6009C8}"/>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95B39A6F-C0B7-4C54-AC15-FA1AF48C9AA4}"/>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1C263513-9149-4D8A-9529-EEBCB69DFED1}"/>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A3C3429E-2A5D-4C68-B8CA-7260D9A3D9DE}"/>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DFD5F102-C875-42A5-A528-86AD168B938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1" name="Rectangle 500">
                    <a:extLst>
                      <a:ext uri="{FF2B5EF4-FFF2-40B4-BE49-F238E27FC236}">
                        <a16:creationId xmlns:a16="http://schemas.microsoft.com/office/drawing/2014/main" id="{DFCE3494-0F5A-4464-ABA7-F395040D6AB2}"/>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2" name="Rectangle 501">
                    <a:extLst>
                      <a:ext uri="{FF2B5EF4-FFF2-40B4-BE49-F238E27FC236}">
                        <a16:creationId xmlns:a16="http://schemas.microsoft.com/office/drawing/2014/main" id="{D591D8C4-4E3E-409A-BC2C-5D3516C56E27}"/>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6" name="Group 385">
                  <a:extLst>
                    <a:ext uri="{FF2B5EF4-FFF2-40B4-BE49-F238E27FC236}">
                      <a16:creationId xmlns:a16="http://schemas.microsoft.com/office/drawing/2014/main" id="{1DE66CA2-2EE3-4416-91A9-83CAB56699D8}"/>
                    </a:ext>
                  </a:extLst>
                </p:cNvPr>
                <p:cNvGrpSpPr/>
                <p:nvPr/>
              </p:nvGrpSpPr>
              <p:grpSpPr>
                <a:xfrm rot="16200000">
                  <a:off x="3431977" y="3007326"/>
                  <a:ext cx="4417417" cy="381024"/>
                  <a:chOff x="852659" y="5927388"/>
                  <a:chExt cx="4417417" cy="381024"/>
                </a:xfrm>
              </p:grpSpPr>
              <p:sp>
                <p:nvSpPr>
                  <p:cNvPr id="479" name="Rectangle 478">
                    <a:extLst>
                      <a:ext uri="{FF2B5EF4-FFF2-40B4-BE49-F238E27FC236}">
                        <a16:creationId xmlns:a16="http://schemas.microsoft.com/office/drawing/2014/main" id="{C9FF9422-8C0C-43AB-927F-DFD3D8738EDF}"/>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0" name="Rectangle 479">
                    <a:extLst>
                      <a:ext uri="{FF2B5EF4-FFF2-40B4-BE49-F238E27FC236}">
                        <a16:creationId xmlns:a16="http://schemas.microsoft.com/office/drawing/2014/main" id="{16914752-4757-4199-BB4A-318E1B2144CC}"/>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1" name="Rectangle 480">
                    <a:extLst>
                      <a:ext uri="{FF2B5EF4-FFF2-40B4-BE49-F238E27FC236}">
                        <a16:creationId xmlns:a16="http://schemas.microsoft.com/office/drawing/2014/main" id="{3561620C-9A80-45C7-90D8-2038A94D99F3}"/>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2" name="Rectangle 481">
                    <a:extLst>
                      <a:ext uri="{FF2B5EF4-FFF2-40B4-BE49-F238E27FC236}">
                        <a16:creationId xmlns:a16="http://schemas.microsoft.com/office/drawing/2014/main" id="{8A2EB556-4117-4AA1-BB75-20E08C3F6E5D}"/>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3" name="Rectangle 482">
                    <a:extLst>
                      <a:ext uri="{FF2B5EF4-FFF2-40B4-BE49-F238E27FC236}">
                        <a16:creationId xmlns:a16="http://schemas.microsoft.com/office/drawing/2014/main" id="{2E8F9F60-F547-4F21-84D6-97A3F747752B}"/>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4" name="Rectangle 483">
                    <a:extLst>
                      <a:ext uri="{FF2B5EF4-FFF2-40B4-BE49-F238E27FC236}">
                        <a16:creationId xmlns:a16="http://schemas.microsoft.com/office/drawing/2014/main" id="{178A8EA0-5493-429F-92F5-1BC9BF3A8F38}"/>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5" name="Rectangle 484">
                    <a:extLst>
                      <a:ext uri="{FF2B5EF4-FFF2-40B4-BE49-F238E27FC236}">
                        <a16:creationId xmlns:a16="http://schemas.microsoft.com/office/drawing/2014/main" id="{AA9B1AA9-0D98-4BD9-8BA8-26039925573C}"/>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6" name="Rectangle 485">
                    <a:extLst>
                      <a:ext uri="{FF2B5EF4-FFF2-40B4-BE49-F238E27FC236}">
                        <a16:creationId xmlns:a16="http://schemas.microsoft.com/office/drawing/2014/main" id="{086EEED8-19B7-4E39-A4F5-9D69BD29E5C1}"/>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7" name="Rectangle 486">
                    <a:extLst>
                      <a:ext uri="{FF2B5EF4-FFF2-40B4-BE49-F238E27FC236}">
                        <a16:creationId xmlns:a16="http://schemas.microsoft.com/office/drawing/2014/main" id="{636CD652-6137-425B-AC9A-B40FB1B02832}"/>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8" name="Rectangle 487">
                    <a:extLst>
                      <a:ext uri="{FF2B5EF4-FFF2-40B4-BE49-F238E27FC236}">
                        <a16:creationId xmlns:a16="http://schemas.microsoft.com/office/drawing/2014/main" id="{42B34D7C-C461-429F-9265-E1FD8BDC0DDE}"/>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9" name="Rectangle 488">
                    <a:extLst>
                      <a:ext uri="{FF2B5EF4-FFF2-40B4-BE49-F238E27FC236}">
                        <a16:creationId xmlns:a16="http://schemas.microsoft.com/office/drawing/2014/main" id="{C40F3A87-B8F4-4A16-B916-F65CAF6ADF0C}"/>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0" name="Rectangle 489">
                    <a:extLst>
                      <a:ext uri="{FF2B5EF4-FFF2-40B4-BE49-F238E27FC236}">
                        <a16:creationId xmlns:a16="http://schemas.microsoft.com/office/drawing/2014/main" id="{676B215F-B08B-4131-B633-C2C2B689F664}"/>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7" name="Group 386">
                  <a:extLst>
                    <a:ext uri="{FF2B5EF4-FFF2-40B4-BE49-F238E27FC236}">
                      <a16:creationId xmlns:a16="http://schemas.microsoft.com/office/drawing/2014/main" id="{6B51428E-1F42-4D98-975A-A4208AB496D4}"/>
                    </a:ext>
                  </a:extLst>
                </p:cNvPr>
                <p:cNvGrpSpPr/>
                <p:nvPr/>
              </p:nvGrpSpPr>
              <p:grpSpPr>
                <a:xfrm rot="16200000">
                  <a:off x="3057222" y="3008307"/>
                  <a:ext cx="4417417" cy="381024"/>
                  <a:chOff x="852659" y="5927388"/>
                  <a:chExt cx="4417417" cy="381024"/>
                </a:xfrm>
              </p:grpSpPr>
              <p:sp>
                <p:nvSpPr>
                  <p:cNvPr id="467" name="Rectangle 466">
                    <a:extLst>
                      <a:ext uri="{FF2B5EF4-FFF2-40B4-BE49-F238E27FC236}">
                        <a16:creationId xmlns:a16="http://schemas.microsoft.com/office/drawing/2014/main" id="{3679E428-2E43-43A9-A726-3E9E1F7F8EAA}"/>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8" name="Rectangle 467">
                    <a:extLst>
                      <a:ext uri="{FF2B5EF4-FFF2-40B4-BE49-F238E27FC236}">
                        <a16:creationId xmlns:a16="http://schemas.microsoft.com/office/drawing/2014/main" id="{A2E73835-E226-47F1-873B-38F94137920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9" name="Rectangle 468">
                    <a:extLst>
                      <a:ext uri="{FF2B5EF4-FFF2-40B4-BE49-F238E27FC236}">
                        <a16:creationId xmlns:a16="http://schemas.microsoft.com/office/drawing/2014/main" id="{3708DDDF-8F16-4135-AC86-710E88151D5E}"/>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0" name="Rectangle 469">
                    <a:extLst>
                      <a:ext uri="{FF2B5EF4-FFF2-40B4-BE49-F238E27FC236}">
                        <a16:creationId xmlns:a16="http://schemas.microsoft.com/office/drawing/2014/main" id="{EA99D98B-8102-4601-83C7-6348F5514D28}"/>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1" name="Rectangle 470">
                    <a:extLst>
                      <a:ext uri="{FF2B5EF4-FFF2-40B4-BE49-F238E27FC236}">
                        <a16:creationId xmlns:a16="http://schemas.microsoft.com/office/drawing/2014/main" id="{0A8F7153-79B4-465E-92CE-60B707BB6E22}"/>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2" name="Rectangle 471">
                    <a:extLst>
                      <a:ext uri="{FF2B5EF4-FFF2-40B4-BE49-F238E27FC236}">
                        <a16:creationId xmlns:a16="http://schemas.microsoft.com/office/drawing/2014/main" id="{8DDB5AD2-12C4-4594-B1B5-95AEC981C51C}"/>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3" name="Rectangle 472">
                    <a:extLst>
                      <a:ext uri="{FF2B5EF4-FFF2-40B4-BE49-F238E27FC236}">
                        <a16:creationId xmlns:a16="http://schemas.microsoft.com/office/drawing/2014/main" id="{266BC8D7-8764-4334-A58F-5226A53F13D1}"/>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4" name="Rectangle 473">
                    <a:extLst>
                      <a:ext uri="{FF2B5EF4-FFF2-40B4-BE49-F238E27FC236}">
                        <a16:creationId xmlns:a16="http://schemas.microsoft.com/office/drawing/2014/main" id="{9768D157-0105-421D-9F15-2646B45F7C7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5" name="Rectangle 474">
                    <a:extLst>
                      <a:ext uri="{FF2B5EF4-FFF2-40B4-BE49-F238E27FC236}">
                        <a16:creationId xmlns:a16="http://schemas.microsoft.com/office/drawing/2014/main" id="{32D59152-8D87-4342-BBED-F296CC318370}"/>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6" name="Rectangle 475">
                    <a:extLst>
                      <a:ext uri="{FF2B5EF4-FFF2-40B4-BE49-F238E27FC236}">
                        <a16:creationId xmlns:a16="http://schemas.microsoft.com/office/drawing/2014/main" id="{4C63A3F4-91F4-45DC-906B-B105C8A3B09A}"/>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7" name="Rectangle 476">
                    <a:extLst>
                      <a:ext uri="{FF2B5EF4-FFF2-40B4-BE49-F238E27FC236}">
                        <a16:creationId xmlns:a16="http://schemas.microsoft.com/office/drawing/2014/main" id="{22E78AAD-532A-49DC-B2AB-724971BED960}"/>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8" name="Rectangle 477">
                    <a:extLst>
                      <a:ext uri="{FF2B5EF4-FFF2-40B4-BE49-F238E27FC236}">
                        <a16:creationId xmlns:a16="http://schemas.microsoft.com/office/drawing/2014/main" id="{3EEF851F-5FF4-4565-B721-A476680E00F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8" name="Group 387">
                  <a:extLst>
                    <a:ext uri="{FF2B5EF4-FFF2-40B4-BE49-F238E27FC236}">
                      <a16:creationId xmlns:a16="http://schemas.microsoft.com/office/drawing/2014/main" id="{74702467-61D8-4C0A-81FE-44ABCB03D81E}"/>
                    </a:ext>
                  </a:extLst>
                </p:cNvPr>
                <p:cNvGrpSpPr/>
                <p:nvPr/>
              </p:nvGrpSpPr>
              <p:grpSpPr>
                <a:xfrm rot="16200000">
                  <a:off x="2676199" y="3004387"/>
                  <a:ext cx="4417417" cy="381024"/>
                  <a:chOff x="852659" y="5927388"/>
                  <a:chExt cx="4417417" cy="381024"/>
                </a:xfrm>
              </p:grpSpPr>
              <p:sp>
                <p:nvSpPr>
                  <p:cNvPr id="455" name="Rectangle 454">
                    <a:extLst>
                      <a:ext uri="{FF2B5EF4-FFF2-40B4-BE49-F238E27FC236}">
                        <a16:creationId xmlns:a16="http://schemas.microsoft.com/office/drawing/2014/main" id="{67267B7C-8349-401D-8573-0E7A6B963E87}"/>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6" name="Rectangle 455">
                    <a:extLst>
                      <a:ext uri="{FF2B5EF4-FFF2-40B4-BE49-F238E27FC236}">
                        <a16:creationId xmlns:a16="http://schemas.microsoft.com/office/drawing/2014/main" id="{13689219-7F3C-4719-A341-C835DAD0BA48}"/>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7" name="Rectangle 456">
                    <a:extLst>
                      <a:ext uri="{FF2B5EF4-FFF2-40B4-BE49-F238E27FC236}">
                        <a16:creationId xmlns:a16="http://schemas.microsoft.com/office/drawing/2014/main" id="{567EBA42-748E-47C0-A708-20EA48E110D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8" name="Rectangle 457">
                    <a:extLst>
                      <a:ext uri="{FF2B5EF4-FFF2-40B4-BE49-F238E27FC236}">
                        <a16:creationId xmlns:a16="http://schemas.microsoft.com/office/drawing/2014/main" id="{96329859-9B50-471E-B517-8D085F0BB1A6}"/>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9" name="Rectangle 458">
                    <a:extLst>
                      <a:ext uri="{FF2B5EF4-FFF2-40B4-BE49-F238E27FC236}">
                        <a16:creationId xmlns:a16="http://schemas.microsoft.com/office/drawing/2014/main" id="{AD44FE5E-6F01-4D88-BC7D-C35B2E0301C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0" name="Rectangle 459">
                    <a:extLst>
                      <a:ext uri="{FF2B5EF4-FFF2-40B4-BE49-F238E27FC236}">
                        <a16:creationId xmlns:a16="http://schemas.microsoft.com/office/drawing/2014/main" id="{FB5DE12A-7877-40CF-8380-B01CB07DEBA3}"/>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1" name="Rectangle 460">
                    <a:extLst>
                      <a:ext uri="{FF2B5EF4-FFF2-40B4-BE49-F238E27FC236}">
                        <a16:creationId xmlns:a16="http://schemas.microsoft.com/office/drawing/2014/main" id="{AAC01864-1D31-4706-9939-86EAA33558C0}"/>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2" name="Rectangle 461">
                    <a:extLst>
                      <a:ext uri="{FF2B5EF4-FFF2-40B4-BE49-F238E27FC236}">
                        <a16:creationId xmlns:a16="http://schemas.microsoft.com/office/drawing/2014/main" id="{2F5C2C3A-5033-464F-9B8B-65DB722E8096}"/>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3" name="Rectangle 462">
                    <a:extLst>
                      <a:ext uri="{FF2B5EF4-FFF2-40B4-BE49-F238E27FC236}">
                        <a16:creationId xmlns:a16="http://schemas.microsoft.com/office/drawing/2014/main" id="{26A998AA-6A65-4DEA-B7A2-8F091FC70B9F}"/>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4" name="Rectangle 463">
                    <a:extLst>
                      <a:ext uri="{FF2B5EF4-FFF2-40B4-BE49-F238E27FC236}">
                        <a16:creationId xmlns:a16="http://schemas.microsoft.com/office/drawing/2014/main" id="{42EAE1ED-046C-49E2-9E82-E666D457B77C}"/>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5" name="Rectangle 464">
                    <a:extLst>
                      <a:ext uri="{FF2B5EF4-FFF2-40B4-BE49-F238E27FC236}">
                        <a16:creationId xmlns:a16="http://schemas.microsoft.com/office/drawing/2014/main" id="{B9CF3DF3-40CF-4A52-8FA2-A8B039F0FCCD}"/>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6" name="Rectangle 465">
                    <a:extLst>
                      <a:ext uri="{FF2B5EF4-FFF2-40B4-BE49-F238E27FC236}">
                        <a16:creationId xmlns:a16="http://schemas.microsoft.com/office/drawing/2014/main" id="{AED17D1B-7495-4EF4-8B06-08B410045368}"/>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9" name="Group 388">
                  <a:extLst>
                    <a:ext uri="{FF2B5EF4-FFF2-40B4-BE49-F238E27FC236}">
                      <a16:creationId xmlns:a16="http://schemas.microsoft.com/office/drawing/2014/main" id="{5E2000AB-1C60-4DE0-B7C6-95676A80DF36}"/>
                    </a:ext>
                  </a:extLst>
                </p:cNvPr>
                <p:cNvGrpSpPr/>
                <p:nvPr/>
              </p:nvGrpSpPr>
              <p:grpSpPr>
                <a:xfrm rot="16200000">
                  <a:off x="2300967" y="2996660"/>
                  <a:ext cx="4417417" cy="381024"/>
                  <a:chOff x="852659" y="5927388"/>
                  <a:chExt cx="4417417" cy="381024"/>
                </a:xfrm>
              </p:grpSpPr>
              <p:sp>
                <p:nvSpPr>
                  <p:cNvPr id="443" name="Rectangle 442">
                    <a:extLst>
                      <a:ext uri="{FF2B5EF4-FFF2-40B4-BE49-F238E27FC236}">
                        <a16:creationId xmlns:a16="http://schemas.microsoft.com/office/drawing/2014/main" id="{B120AB13-C975-4C2A-9EE9-F70C87865C29}"/>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4" name="Rectangle 443">
                    <a:extLst>
                      <a:ext uri="{FF2B5EF4-FFF2-40B4-BE49-F238E27FC236}">
                        <a16:creationId xmlns:a16="http://schemas.microsoft.com/office/drawing/2014/main" id="{E9A9C955-032D-4130-BF17-324372DB8EC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5" name="Rectangle 444">
                    <a:extLst>
                      <a:ext uri="{FF2B5EF4-FFF2-40B4-BE49-F238E27FC236}">
                        <a16:creationId xmlns:a16="http://schemas.microsoft.com/office/drawing/2014/main" id="{01C6A49F-7602-4F5A-A485-6F9BDEF892DD}"/>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6" name="Rectangle 445">
                    <a:extLst>
                      <a:ext uri="{FF2B5EF4-FFF2-40B4-BE49-F238E27FC236}">
                        <a16:creationId xmlns:a16="http://schemas.microsoft.com/office/drawing/2014/main" id="{65883462-E149-436A-9ADB-663DDAF4E340}"/>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7" name="Rectangle 446">
                    <a:extLst>
                      <a:ext uri="{FF2B5EF4-FFF2-40B4-BE49-F238E27FC236}">
                        <a16:creationId xmlns:a16="http://schemas.microsoft.com/office/drawing/2014/main" id="{4073157D-DE1F-473B-AA31-8391330FF68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8" name="Rectangle 447">
                    <a:extLst>
                      <a:ext uri="{FF2B5EF4-FFF2-40B4-BE49-F238E27FC236}">
                        <a16:creationId xmlns:a16="http://schemas.microsoft.com/office/drawing/2014/main" id="{020A4519-607E-4814-939B-5DEE16F4FFE2}"/>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9" name="Rectangle 448">
                    <a:extLst>
                      <a:ext uri="{FF2B5EF4-FFF2-40B4-BE49-F238E27FC236}">
                        <a16:creationId xmlns:a16="http://schemas.microsoft.com/office/drawing/2014/main" id="{3590C0F2-44CB-41C3-A678-B5D64E81221F}"/>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0" name="Rectangle 449">
                    <a:extLst>
                      <a:ext uri="{FF2B5EF4-FFF2-40B4-BE49-F238E27FC236}">
                        <a16:creationId xmlns:a16="http://schemas.microsoft.com/office/drawing/2014/main" id="{688D0634-A5D5-4DD3-BBAB-E65FCD659CF4}"/>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1" name="Rectangle 450">
                    <a:extLst>
                      <a:ext uri="{FF2B5EF4-FFF2-40B4-BE49-F238E27FC236}">
                        <a16:creationId xmlns:a16="http://schemas.microsoft.com/office/drawing/2014/main" id="{219B6B65-358A-4E1F-BEF0-F210F2E306BA}"/>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2" name="Rectangle 451">
                    <a:extLst>
                      <a:ext uri="{FF2B5EF4-FFF2-40B4-BE49-F238E27FC236}">
                        <a16:creationId xmlns:a16="http://schemas.microsoft.com/office/drawing/2014/main" id="{FDD6560C-A13E-465E-80D9-E7C3F6C3AB4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3" name="Rectangle 452">
                    <a:extLst>
                      <a:ext uri="{FF2B5EF4-FFF2-40B4-BE49-F238E27FC236}">
                        <a16:creationId xmlns:a16="http://schemas.microsoft.com/office/drawing/2014/main" id="{E1CBCED5-34B6-4900-96B9-D3B1CC5D0D9B}"/>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4" name="Rectangle 453">
                    <a:extLst>
                      <a:ext uri="{FF2B5EF4-FFF2-40B4-BE49-F238E27FC236}">
                        <a16:creationId xmlns:a16="http://schemas.microsoft.com/office/drawing/2014/main" id="{325E02FB-EA53-462D-9670-1D41EA0CB0D5}"/>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0" name="Group 389">
                  <a:extLst>
                    <a:ext uri="{FF2B5EF4-FFF2-40B4-BE49-F238E27FC236}">
                      <a16:creationId xmlns:a16="http://schemas.microsoft.com/office/drawing/2014/main" id="{E0A6DB7A-A689-4A73-9F3C-8AD7EC6E4C6C}"/>
                    </a:ext>
                  </a:extLst>
                </p:cNvPr>
                <p:cNvGrpSpPr/>
                <p:nvPr/>
              </p:nvGrpSpPr>
              <p:grpSpPr>
                <a:xfrm rot="16200000">
                  <a:off x="1919944" y="2998570"/>
                  <a:ext cx="4417417" cy="381024"/>
                  <a:chOff x="852659" y="5927388"/>
                  <a:chExt cx="4417417" cy="381024"/>
                </a:xfrm>
              </p:grpSpPr>
              <p:sp>
                <p:nvSpPr>
                  <p:cNvPr id="431" name="Rectangle 430">
                    <a:extLst>
                      <a:ext uri="{FF2B5EF4-FFF2-40B4-BE49-F238E27FC236}">
                        <a16:creationId xmlns:a16="http://schemas.microsoft.com/office/drawing/2014/main" id="{880D2146-091C-4A42-89A6-A3D3CE49C827}"/>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2" name="Rectangle 431">
                    <a:extLst>
                      <a:ext uri="{FF2B5EF4-FFF2-40B4-BE49-F238E27FC236}">
                        <a16:creationId xmlns:a16="http://schemas.microsoft.com/office/drawing/2014/main" id="{43B02B66-9948-4600-98A3-2B4B78EAC7C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3" name="Rectangle 432">
                    <a:extLst>
                      <a:ext uri="{FF2B5EF4-FFF2-40B4-BE49-F238E27FC236}">
                        <a16:creationId xmlns:a16="http://schemas.microsoft.com/office/drawing/2014/main" id="{4E18D0F8-BB30-4B1F-B545-240D425BA087}"/>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4" name="Rectangle 433">
                    <a:extLst>
                      <a:ext uri="{FF2B5EF4-FFF2-40B4-BE49-F238E27FC236}">
                        <a16:creationId xmlns:a16="http://schemas.microsoft.com/office/drawing/2014/main" id="{C4A883B6-9928-427C-819E-FE00A5E6211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5" name="Rectangle 434">
                    <a:extLst>
                      <a:ext uri="{FF2B5EF4-FFF2-40B4-BE49-F238E27FC236}">
                        <a16:creationId xmlns:a16="http://schemas.microsoft.com/office/drawing/2014/main" id="{880AE35D-2512-4BF9-AF9D-93EBCF41E26E}"/>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6" name="Rectangle 435">
                    <a:extLst>
                      <a:ext uri="{FF2B5EF4-FFF2-40B4-BE49-F238E27FC236}">
                        <a16:creationId xmlns:a16="http://schemas.microsoft.com/office/drawing/2014/main" id="{DB7F7505-BA18-4D25-BC9A-9DF11C5182D5}"/>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7" name="Rectangle 436">
                    <a:extLst>
                      <a:ext uri="{FF2B5EF4-FFF2-40B4-BE49-F238E27FC236}">
                        <a16:creationId xmlns:a16="http://schemas.microsoft.com/office/drawing/2014/main" id="{ABB9A9F1-F888-4EE1-85B5-D8EA188BFADB}"/>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8" name="Rectangle 437">
                    <a:extLst>
                      <a:ext uri="{FF2B5EF4-FFF2-40B4-BE49-F238E27FC236}">
                        <a16:creationId xmlns:a16="http://schemas.microsoft.com/office/drawing/2014/main" id="{D8068ABF-DDC8-42A9-B36A-F5997A84141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9" name="Rectangle 438">
                    <a:extLst>
                      <a:ext uri="{FF2B5EF4-FFF2-40B4-BE49-F238E27FC236}">
                        <a16:creationId xmlns:a16="http://schemas.microsoft.com/office/drawing/2014/main" id="{D45DD8C9-D29A-4491-8B3C-CF4EC536A7AD}"/>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0" name="Rectangle 439">
                    <a:extLst>
                      <a:ext uri="{FF2B5EF4-FFF2-40B4-BE49-F238E27FC236}">
                        <a16:creationId xmlns:a16="http://schemas.microsoft.com/office/drawing/2014/main" id="{3BD5BBBE-3E75-4590-B733-FCB2E78FC6CE}"/>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1" name="Rectangle 440">
                    <a:extLst>
                      <a:ext uri="{FF2B5EF4-FFF2-40B4-BE49-F238E27FC236}">
                        <a16:creationId xmlns:a16="http://schemas.microsoft.com/office/drawing/2014/main" id="{3BD0942C-365C-4E36-8815-B3D3990BDDE4}"/>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2" name="Rectangle 441">
                    <a:extLst>
                      <a:ext uri="{FF2B5EF4-FFF2-40B4-BE49-F238E27FC236}">
                        <a16:creationId xmlns:a16="http://schemas.microsoft.com/office/drawing/2014/main" id="{00F2F8CD-DA24-45C5-A8EB-B1AC756F95FA}"/>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1" name="Group 390">
                  <a:extLst>
                    <a:ext uri="{FF2B5EF4-FFF2-40B4-BE49-F238E27FC236}">
                      <a16:creationId xmlns:a16="http://schemas.microsoft.com/office/drawing/2014/main" id="{99DE4438-DEC7-49C0-8C6D-C771A86057C8}"/>
                    </a:ext>
                  </a:extLst>
                </p:cNvPr>
                <p:cNvGrpSpPr/>
                <p:nvPr/>
              </p:nvGrpSpPr>
              <p:grpSpPr>
                <a:xfrm rot="16200000">
                  <a:off x="1538921" y="2994650"/>
                  <a:ext cx="4417417" cy="381024"/>
                  <a:chOff x="852659" y="5927388"/>
                  <a:chExt cx="4417417" cy="381024"/>
                </a:xfrm>
              </p:grpSpPr>
              <p:sp>
                <p:nvSpPr>
                  <p:cNvPr id="419" name="Rectangle 418">
                    <a:extLst>
                      <a:ext uri="{FF2B5EF4-FFF2-40B4-BE49-F238E27FC236}">
                        <a16:creationId xmlns:a16="http://schemas.microsoft.com/office/drawing/2014/main" id="{F4DA5970-606D-4636-AB84-439136B088AB}"/>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0" name="Rectangle 419">
                    <a:extLst>
                      <a:ext uri="{FF2B5EF4-FFF2-40B4-BE49-F238E27FC236}">
                        <a16:creationId xmlns:a16="http://schemas.microsoft.com/office/drawing/2014/main" id="{B7DA480B-DE35-4149-9169-680F1AB1FF4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1" name="Rectangle 420">
                    <a:extLst>
                      <a:ext uri="{FF2B5EF4-FFF2-40B4-BE49-F238E27FC236}">
                        <a16:creationId xmlns:a16="http://schemas.microsoft.com/office/drawing/2014/main" id="{64497660-7185-48A3-9C0A-95C9196D559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2" name="Rectangle 421">
                    <a:extLst>
                      <a:ext uri="{FF2B5EF4-FFF2-40B4-BE49-F238E27FC236}">
                        <a16:creationId xmlns:a16="http://schemas.microsoft.com/office/drawing/2014/main" id="{F19E6C0B-8185-4AE3-9D16-8B34C3D94B14}"/>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3" name="Rectangle 422">
                    <a:extLst>
                      <a:ext uri="{FF2B5EF4-FFF2-40B4-BE49-F238E27FC236}">
                        <a16:creationId xmlns:a16="http://schemas.microsoft.com/office/drawing/2014/main" id="{255270C0-48F2-406D-8473-3EEC24773752}"/>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4" name="Rectangle 423">
                    <a:extLst>
                      <a:ext uri="{FF2B5EF4-FFF2-40B4-BE49-F238E27FC236}">
                        <a16:creationId xmlns:a16="http://schemas.microsoft.com/office/drawing/2014/main" id="{E32736CB-6B1A-40CA-A284-638D3B6EB3BE}"/>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5" name="Rectangle 424">
                    <a:extLst>
                      <a:ext uri="{FF2B5EF4-FFF2-40B4-BE49-F238E27FC236}">
                        <a16:creationId xmlns:a16="http://schemas.microsoft.com/office/drawing/2014/main" id="{FAC8B7DA-D709-463C-90C5-987CAC4A56B0}"/>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6" name="Rectangle 425">
                    <a:extLst>
                      <a:ext uri="{FF2B5EF4-FFF2-40B4-BE49-F238E27FC236}">
                        <a16:creationId xmlns:a16="http://schemas.microsoft.com/office/drawing/2014/main" id="{CFDE6540-D8CA-4C6F-8B64-EF5822129598}"/>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7" name="Rectangle 426">
                    <a:extLst>
                      <a:ext uri="{FF2B5EF4-FFF2-40B4-BE49-F238E27FC236}">
                        <a16:creationId xmlns:a16="http://schemas.microsoft.com/office/drawing/2014/main" id="{C045D1D0-9AF0-4C8B-AAEC-876082A4A8CE}"/>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8" name="Rectangle 427">
                    <a:extLst>
                      <a:ext uri="{FF2B5EF4-FFF2-40B4-BE49-F238E27FC236}">
                        <a16:creationId xmlns:a16="http://schemas.microsoft.com/office/drawing/2014/main" id="{10F67AA9-2304-4ACE-B7E6-5D4A90871CC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9" name="Rectangle 428">
                    <a:extLst>
                      <a:ext uri="{FF2B5EF4-FFF2-40B4-BE49-F238E27FC236}">
                        <a16:creationId xmlns:a16="http://schemas.microsoft.com/office/drawing/2014/main" id="{FA23C766-AAA9-4FCD-95A2-F9623CFF5AF8}"/>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0" name="Rectangle 429">
                    <a:extLst>
                      <a:ext uri="{FF2B5EF4-FFF2-40B4-BE49-F238E27FC236}">
                        <a16:creationId xmlns:a16="http://schemas.microsoft.com/office/drawing/2014/main" id="{C4CFB80E-A387-4D8F-90F0-E76E8D4C3396}"/>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2" name="Group 391">
                  <a:extLst>
                    <a:ext uri="{FF2B5EF4-FFF2-40B4-BE49-F238E27FC236}">
                      <a16:creationId xmlns:a16="http://schemas.microsoft.com/office/drawing/2014/main" id="{26BA0E4A-C93D-4BD3-86AE-601B6BFC97FB}"/>
                    </a:ext>
                  </a:extLst>
                </p:cNvPr>
                <p:cNvGrpSpPr/>
                <p:nvPr/>
              </p:nvGrpSpPr>
              <p:grpSpPr>
                <a:xfrm rot="16200000">
                  <a:off x="6850333" y="3000525"/>
                  <a:ext cx="4417417" cy="381024"/>
                  <a:chOff x="852659" y="5927388"/>
                  <a:chExt cx="4417417" cy="381024"/>
                </a:xfrm>
              </p:grpSpPr>
              <p:sp>
                <p:nvSpPr>
                  <p:cNvPr id="407" name="Rectangle 406">
                    <a:extLst>
                      <a:ext uri="{FF2B5EF4-FFF2-40B4-BE49-F238E27FC236}">
                        <a16:creationId xmlns:a16="http://schemas.microsoft.com/office/drawing/2014/main" id="{2C80CCD9-7E77-4839-8352-10DD760938FC}"/>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8" name="Rectangle 407">
                    <a:extLst>
                      <a:ext uri="{FF2B5EF4-FFF2-40B4-BE49-F238E27FC236}">
                        <a16:creationId xmlns:a16="http://schemas.microsoft.com/office/drawing/2014/main" id="{18AED6EC-889C-494A-87CA-5DED4EC8842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9" name="Rectangle 408">
                    <a:extLst>
                      <a:ext uri="{FF2B5EF4-FFF2-40B4-BE49-F238E27FC236}">
                        <a16:creationId xmlns:a16="http://schemas.microsoft.com/office/drawing/2014/main" id="{42D6C89E-28D9-4B39-841A-14DC6B269B92}"/>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0" name="Rectangle 409">
                    <a:extLst>
                      <a:ext uri="{FF2B5EF4-FFF2-40B4-BE49-F238E27FC236}">
                        <a16:creationId xmlns:a16="http://schemas.microsoft.com/office/drawing/2014/main" id="{BACC19BF-869E-4175-8E5A-B72739EB4641}"/>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1" name="Rectangle 410">
                    <a:extLst>
                      <a:ext uri="{FF2B5EF4-FFF2-40B4-BE49-F238E27FC236}">
                        <a16:creationId xmlns:a16="http://schemas.microsoft.com/office/drawing/2014/main" id="{E544F584-EC5F-43F5-BA10-54C8B42532C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2" name="Rectangle 411">
                    <a:extLst>
                      <a:ext uri="{FF2B5EF4-FFF2-40B4-BE49-F238E27FC236}">
                        <a16:creationId xmlns:a16="http://schemas.microsoft.com/office/drawing/2014/main" id="{0C71D719-0454-4945-B519-F5262163F759}"/>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3" name="Rectangle 412">
                    <a:extLst>
                      <a:ext uri="{FF2B5EF4-FFF2-40B4-BE49-F238E27FC236}">
                        <a16:creationId xmlns:a16="http://schemas.microsoft.com/office/drawing/2014/main" id="{93734ECD-8986-4022-B661-FB9453A7D5B7}"/>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4" name="Rectangle 413">
                    <a:extLst>
                      <a:ext uri="{FF2B5EF4-FFF2-40B4-BE49-F238E27FC236}">
                        <a16:creationId xmlns:a16="http://schemas.microsoft.com/office/drawing/2014/main" id="{4B675650-00C1-4262-8D96-7377578CF88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5" name="Rectangle 414">
                    <a:extLst>
                      <a:ext uri="{FF2B5EF4-FFF2-40B4-BE49-F238E27FC236}">
                        <a16:creationId xmlns:a16="http://schemas.microsoft.com/office/drawing/2014/main" id="{A1BC0371-E29F-41F5-B0EA-2755D4E55D2F}"/>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6" name="Rectangle 415">
                    <a:extLst>
                      <a:ext uri="{FF2B5EF4-FFF2-40B4-BE49-F238E27FC236}">
                        <a16:creationId xmlns:a16="http://schemas.microsoft.com/office/drawing/2014/main" id="{EC665832-A672-409C-B0E4-249BA1EF9AFA}"/>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7" name="Rectangle 416">
                    <a:extLst>
                      <a:ext uri="{FF2B5EF4-FFF2-40B4-BE49-F238E27FC236}">
                        <a16:creationId xmlns:a16="http://schemas.microsoft.com/office/drawing/2014/main" id="{C1FC508B-77D4-40AE-8214-B12663A2E54F}"/>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8" name="Rectangle 417">
                    <a:extLst>
                      <a:ext uri="{FF2B5EF4-FFF2-40B4-BE49-F238E27FC236}">
                        <a16:creationId xmlns:a16="http://schemas.microsoft.com/office/drawing/2014/main" id="{409677F1-DA22-44AC-9626-1295E27EDD22}"/>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3" name="Group 392">
                  <a:extLst>
                    <a:ext uri="{FF2B5EF4-FFF2-40B4-BE49-F238E27FC236}">
                      <a16:creationId xmlns:a16="http://schemas.microsoft.com/office/drawing/2014/main" id="{03978C0B-485D-4A5C-86C2-239C49E7C45C}"/>
                    </a:ext>
                  </a:extLst>
                </p:cNvPr>
                <p:cNvGrpSpPr/>
                <p:nvPr/>
              </p:nvGrpSpPr>
              <p:grpSpPr>
                <a:xfrm rot="16200000">
                  <a:off x="6468583" y="3002435"/>
                  <a:ext cx="4417417" cy="381024"/>
                  <a:chOff x="852659" y="5927388"/>
                  <a:chExt cx="4417417" cy="381024"/>
                </a:xfrm>
              </p:grpSpPr>
              <p:sp>
                <p:nvSpPr>
                  <p:cNvPr id="395" name="Rectangle 394">
                    <a:extLst>
                      <a:ext uri="{FF2B5EF4-FFF2-40B4-BE49-F238E27FC236}">
                        <a16:creationId xmlns:a16="http://schemas.microsoft.com/office/drawing/2014/main" id="{A2EE0E2C-AF1C-4067-87F2-238EE7F4E3D8}"/>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6" name="Rectangle 395">
                    <a:extLst>
                      <a:ext uri="{FF2B5EF4-FFF2-40B4-BE49-F238E27FC236}">
                        <a16:creationId xmlns:a16="http://schemas.microsoft.com/office/drawing/2014/main" id="{D82407F1-9EA5-4760-9BD4-DADE9241204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7" name="Rectangle 396">
                    <a:extLst>
                      <a:ext uri="{FF2B5EF4-FFF2-40B4-BE49-F238E27FC236}">
                        <a16:creationId xmlns:a16="http://schemas.microsoft.com/office/drawing/2014/main" id="{B2D007B7-55EE-4BDA-83E2-BBE9176CA340}"/>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8" name="Rectangle 397">
                    <a:extLst>
                      <a:ext uri="{FF2B5EF4-FFF2-40B4-BE49-F238E27FC236}">
                        <a16:creationId xmlns:a16="http://schemas.microsoft.com/office/drawing/2014/main" id="{71585919-4367-41F4-B792-56FB272D022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9" name="Rectangle 398">
                    <a:extLst>
                      <a:ext uri="{FF2B5EF4-FFF2-40B4-BE49-F238E27FC236}">
                        <a16:creationId xmlns:a16="http://schemas.microsoft.com/office/drawing/2014/main" id="{57E49070-B104-4F2F-8975-D92AAECB2DE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0" name="Rectangle 399">
                    <a:extLst>
                      <a:ext uri="{FF2B5EF4-FFF2-40B4-BE49-F238E27FC236}">
                        <a16:creationId xmlns:a16="http://schemas.microsoft.com/office/drawing/2014/main" id="{2D6EE0F3-E84C-428C-8DA3-3AAED29F3D82}"/>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1" name="Rectangle 400">
                    <a:extLst>
                      <a:ext uri="{FF2B5EF4-FFF2-40B4-BE49-F238E27FC236}">
                        <a16:creationId xmlns:a16="http://schemas.microsoft.com/office/drawing/2014/main" id="{EA1A462A-D0FE-4CAC-8762-2EC06A4E1CE8}"/>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2" name="Rectangle 401">
                    <a:extLst>
                      <a:ext uri="{FF2B5EF4-FFF2-40B4-BE49-F238E27FC236}">
                        <a16:creationId xmlns:a16="http://schemas.microsoft.com/office/drawing/2014/main" id="{A3DA1F75-A0E9-4F57-A8CC-88912F752D43}"/>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3" name="Rectangle 402">
                    <a:extLst>
                      <a:ext uri="{FF2B5EF4-FFF2-40B4-BE49-F238E27FC236}">
                        <a16:creationId xmlns:a16="http://schemas.microsoft.com/office/drawing/2014/main" id="{19C0B62F-40E1-4042-BAAD-34410EC09A41}"/>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4" name="Rectangle 403">
                    <a:extLst>
                      <a:ext uri="{FF2B5EF4-FFF2-40B4-BE49-F238E27FC236}">
                        <a16:creationId xmlns:a16="http://schemas.microsoft.com/office/drawing/2014/main" id="{7C378F1A-68B2-4C36-A5DB-7C24C5A1B435}"/>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5" name="Rectangle 404">
                    <a:extLst>
                      <a:ext uri="{FF2B5EF4-FFF2-40B4-BE49-F238E27FC236}">
                        <a16:creationId xmlns:a16="http://schemas.microsoft.com/office/drawing/2014/main" id="{D95B52DC-14BD-4F4F-848B-491082E944EC}"/>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6" name="Rectangle 405">
                    <a:extLst>
                      <a:ext uri="{FF2B5EF4-FFF2-40B4-BE49-F238E27FC236}">
                        <a16:creationId xmlns:a16="http://schemas.microsoft.com/office/drawing/2014/main" id="{F50076E3-B40F-475A-A658-CA33DB2FDB1B}"/>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394" name="Rectangle 393">
                  <a:extLst>
                    <a:ext uri="{FF2B5EF4-FFF2-40B4-BE49-F238E27FC236}">
                      <a16:creationId xmlns:a16="http://schemas.microsoft.com/office/drawing/2014/main" id="{F805CCF6-16E8-4CBD-A7A8-8EA54A3EEE42}"/>
                    </a:ext>
                  </a:extLst>
                </p:cNvPr>
                <p:cNvSpPr/>
                <p:nvPr/>
              </p:nvSpPr>
              <p:spPr>
                <a:xfrm>
                  <a:off x="6400800" y="2171700"/>
                  <a:ext cx="85725" cy="123825"/>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364C180-44C7-4AF6-8FDF-42788BE47C3C}"/>
                  </a:ext>
                </a:extLst>
              </p:cNvPr>
              <p:cNvSpPr txBox="1"/>
              <p:nvPr/>
            </p:nvSpPr>
            <p:spPr>
              <a:xfrm>
                <a:off x="3143026" y="1688497"/>
                <a:ext cx="2773516" cy="461665"/>
              </a:xfrm>
              <a:prstGeom prst="rect">
                <a:avLst/>
              </a:prstGeom>
              <a:noFill/>
            </p:spPr>
            <p:txBody>
              <a:bodyPr wrap="none" rtlCol="0">
                <a:spAutoFit/>
              </a:bodyPr>
              <a:lstStyle/>
              <a:p>
                <a:r>
                  <a:rPr lang="en-US" sz="2400" b="1" dirty="0"/>
                  <a:t>Air Quality Model</a:t>
                </a:r>
              </a:p>
            </p:txBody>
          </p:sp>
          <p:sp>
            <p:nvSpPr>
              <p:cNvPr id="8" name="TextBox 7">
                <a:extLst>
                  <a:ext uri="{FF2B5EF4-FFF2-40B4-BE49-F238E27FC236}">
                    <a16:creationId xmlns:a16="http://schemas.microsoft.com/office/drawing/2014/main" id="{DA4FC20A-A1B1-48BE-AF8E-0A3EFE22A6BF}"/>
                  </a:ext>
                </a:extLst>
              </p:cNvPr>
              <p:cNvSpPr txBox="1"/>
              <p:nvPr/>
            </p:nvSpPr>
            <p:spPr>
              <a:xfrm>
                <a:off x="257010" y="2777201"/>
                <a:ext cx="2204450" cy="1600438"/>
              </a:xfrm>
              <a:prstGeom prst="rect">
                <a:avLst/>
              </a:prstGeom>
              <a:noFill/>
            </p:spPr>
            <p:txBody>
              <a:bodyPr wrap="none" rtlCol="0">
                <a:spAutoFit/>
              </a:bodyPr>
              <a:lstStyle/>
              <a:p>
                <a:r>
                  <a:rPr lang="en-US" sz="2200" b="1" dirty="0"/>
                  <a:t>Meteorological</a:t>
                </a:r>
                <a:br>
                  <a:rPr lang="en-US" sz="2200" b="1" dirty="0"/>
                </a:br>
                <a:r>
                  <a:rPr lang="en-US" sz="2200" b="1" dirty="0"/>
                  <a:t>Model</a:t>
                </a:r>
                <a:r>
                  <a:rPr lang="en-US" sz="2000" b="1" dirty="0"/>
                  <a:t>:</a:t>
                </a:r>
                <a:r>
                  <a:rPr lang="en-US" sz="2000" dirty="0"/>
                  <a:t> </a:t>
                </a:r>
                <a:r>
                  <a:rPr lang="en-US" dirty="0"/>
                  <a:t>wind, </a:t>
                </a:r>
              </a:p>
              <a:p>
                <a:r>
                  <a:rPr lang="en-US" dirty="0"/>
                  <a:t>temperature,</a:t>
                </a:r>
              </a:p>
              <a:p>
                <a:r>
                  <a:rPr lang="en-US" dirty="0"/>
                  <a:t>precipitation, </a:t>
                </a:r>
              </a:p>
              <a:p>
                <a:r>
                  <a:rPr lang="en-US" dirty="0"/>
                  <a:t>radiation, …</a:t>
                </a:r>
              </a:p>
            </p:txBody>
          </p:sp>
          <p:sp>
            <p:nvSpPr>
              <p:cNvPr id="11" name="TextBox 10">
                <a:extLst>
                  <a:ext uri="{FF2B5EF4-FFF2-40B4-BE49-F238E27FC236}">
                    <a16:creationId xmlns:a16="http://schemas.microsoft.com/office/drawing/2014/main" id="{1C1F4827-61F5-4F16-B67C-D57279579DF9}"/>
                  </a:ext>
                </a:extLst>
              </p:cNvPr>
              <p:cNvSpPr txBox="1"/>
              <p:nvPr/>
            </p:nvSpPr>
            <p:spPr>
              <a:xfrm>
                <a:off x="324113" y="5227543"/>
                <a:ext cx="3300904" cy="1015663"/>
              </a:xfrm>
              <a:prstGeom prst="rect">
                <a:avLst/>
              </a:prstGeom>
              <a:noFill/>
            </p:spPr>
            <p:txBody>
              <a:bodyPr wrap="none" rtlCol="0">
                <a:spAutoFit/>
              </a:bodyPr>
              <a:lstStyle/>
              <a:p>
                <a:pPr algn="ctr"/>
                <a:r>
                  <a:rPr lang="en-US" sz="2400" b="1" dirty="0"/>
                  <a:t>Boundary Conditions</a:t>
                </a:r>
                <a:br>
                  <a:rPr lang="en-US" sz="2400" b="1" dirty="0"/>
                </a:br>
                <a:r>
                  <a:rPr lang="en-US" dirty="0"/>
                  <a:t>Concentrations of species</a:t>
                </a:r>
                <a:br>
                  <a:rPr lang="en-US" dirty="0"/>
                </a:br>
                <a:r>
                  <a:rPr lang="en-US" dirty="0"/>
                  <a:t>at boundaries</a:t>
                </a:r>
                <a:endParaRPr lang="en-US" sz="2400" dirty="0"/>
              </a:p>
            </p:txBody>
          </p:sp>
          <p:sp>
            <p:nvSpPr>
              <p:cNvPr id="12" name="Arrow: Right 11">
                <a:extLst>
                  <a:ext uri="{FF2B5EF4-FFF2-40B4-BE49-F238E27FC236}">
                    <a16:creationId xmlns:a16="http://schemas.microsoft.com/office/drawing/2014/main" id="{650C7097-A75D-441C-8FCC-684F595E8636}"/>
                  </a:ext>
                </a:extLst>
              </p:cNvPr>
              <p:cNvSpPr/>
              <p:nvPr/>
            </p:nvSpPr>
            <p:spPr>
              <a:xfrm rot="19303432">
                <a:off x="2482242" y="4619138"/>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FBA8F-E7B2-413F-90D0-E2B91ED8F398}"/>
                  </a:ext>
                </a:extLst>
              </p:cNvPr>
              <p:cNvSpPr/>
              <p:nvPr/>
            </p:nvSpPr>
            <p:spPr>
              <a:xfrm rot="16200000">
                <a:off x="4291447" y="4809995"/>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FF8C3F-1EBB-40E0-9936-98C6C24131B2}"/>
                  </a:ext>
                </a:extLst>
              </p:cNvPr>
              <p:cNvSpPr txBox="1"/>
              <p:nvPr/>
            </p:nvSpPr>
            <p:spPr>
              <a:xfrm>
                <a:off x="3886200" y="5514975"/>
                <a:ext cx="1840568" cy="1077218"/>
              </a:xfrm>
              <a:prstGeom prst="rect">
                <a:avLst/>
              </a:prstGeom>
              <a:noFill/>
            </p:spPr>
            <p:txBody>
              <a:bodyPr wrap="none" rtlCol="0">
                <a:spAutoFit/>
              </a:bodyPr>
              <a:lstStyle/>
              <a:p>
                <a:r>
                  <a:rPr lang="en-US" sz="2400" b="1" dirty="0"/>
                  <a:t>Emissions</a:t>
                </a:r>
              </a:p>
              <a:p>
                <a:r>
                  <a:rPr lang="en-US" sz="2000" dirty="0"/>
                  <a:t>Ground level </a:t>
                </a:r>
                <a:br>
                  <a:rPr lang="en-US" sz="2000" dirty="0"/>
                </a:br>
                <a:r>
                  <a:rPr lang="en-US" sz="2000" dirty="0"/>
                  <a:t>and elevated</a:t>
                </a:r>
              </a:p>
            </p:txBody>
          </p:sp>
          <p:sp>
            <p:nvSpPr>
              <p:cNvPr id="16" name="Arrow: Right 15">
                <a:extLst>
                  <a:ext uri="{FF2B5EF4-FFF2-40B4-BE49-F238E27FC236}">
                    <a16:creationId xmlns:a16="http://schemas.microsoft.com/office/drawing/2014/main" id="{3EFBFFE9-8CAA-4DAA-A0DE-B8CE899F2B52}"/>
                  </a:ext>
                </a:extLst>
              </p:cNvPr>
              <p:cNvSpPr/>
              <p:nvPr/>
            </p:nvSpPr>
            <p:spPr>
              <a:xfrm>
                <a:off x="5871180" y="34982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7D4A82-2BED-4A0F-BE3E-A5981F8A7BF8}"/>
                  </a:ext>
                </a:extLst>
              </p:cNvPr>
              <p:cNvSpPr txBox="1"/>
              <p:nvPr/>
            </p:nvSpPr>
            <p:spPr>
              <a:xfrm>
                <a:off x="6564394" y="2301307"/>
                <a:ext cx="2451312" cy="830997"/>
              </a:xfrm>
              <a:prstGeom prst="rect">
                <a:avLst/>
              </a:prstGeom>
              <a:noFill/>
            </p:spPr>
            <p:txBody>
              <a:bodyPr wrap="none" rtlCol="0">
                <a:spAutoFit/>
              </a:bodyPr>
              <a:lstStyle/>
              <a:p>
                <a:pPr algn="ctr"/>
                <a:r>
                  <a:rPr lang="en-US" sz="2400" b="1" dirty="0"/>
                  <a:t>Pollutant</a:t>
                </a:r>
                <a:br>
                  <a:rPr lang="en-US" sz="2400" b="1" dirty="0"/>
                </a:br>
                <a:r>
                  <a:rPr lang="en-US" sz="2400" b="1" dirty="0"/>
                  <a:t>Concentrations</a:t>
                </a:r>
              </a:p>
            </p:txBody>
          </p:sp>
          <p:grpSp>
            <p:nvGrpSpPr>
              <p:cNvPr id="626" name="Group 625">
                <a:extLst>
                  <a:ext uri="{FF2B5EF4-FFF2-40B4-BE49-F238E27FC236}">
                    <a16:creationId xmlns:a16="http://schemas.microsoft.com/office/drawing/2014/main" id="{F66D0268-F62C-4461-B9FB-5F907683F5E2}"/>
                  </a:ext>
                </a:extLst>
              </p:cNvPr>
              <p:cNvGrpSpPr/>
              <p:nvPr/>
            </p:nvGrpSpPr>
            <p:grpSpPr>
              <a:xfrm>
                <a:off x="2973692" y="2262788"/>
                <a:ext cx="3254480" cy="2515429"/>
                <a:chOff x="2920123" y="253699"/>
                <a:chExt cx="7077683" cy="5247463"/>
              </a:xfrm>
            </p:grpSpPr>
            <p:cxnSp>
              <p:nvCxnSpPr>
                <p:cNvPr id="575" name="Straight Connector 574">
                  <a:extLst>
                    <a:ext uri="{FF2B5EF4-FFF2-40B4-BE49-F238E27FC236}">
                      <a16:creationId xmlns:a16="http://schemas.microsoft.com/office/drawing/2014/main" id="{2B2D57D2-647D-409C-A15B-40F0F706CAC2}"/>
                    </a:ext>
                  </a:extLst>
                </p:cNvPr>
                <p:cNvCxnSpPr/>
                <p:nvPr/>
              </p:nvCxnSpPr>
              <p:spPr>
                <a:xfrm flipV="1">
                  <a:off x="2930147" y="1044918"/>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cxnSp>
              <p:nvCxnSpPr>
                <p:cNvPr id="576" name="Straight Connector 575">
                  <a:extLst>
                    <a:ext uri="{FF2B5EF4-FFF2-40B4-BE49-F238E27FC236}">
                      <a16:creationId xmlns:a16="http://schemas.microsoft.com/office/drawing/2014/main" id="{8CA25A33-5262-49CB-8970-17EA5A58837F}"/>
                    </a:ext>
                  </a:extLst>
                </p:cNvPr>
                <p:cNvCxnSpPr/>
                <p:nvPr/>
              </p:nvCxnSpPr>
              <p:spPr>
                <a:xfrm flipV="1">
                  <a:off x="8045072" y="25558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77" name="Straight Connector 576">
                  <a:extLst>
                    <a:ext uri="{FF2B5EF4-FFF2-40B4-BE49-F238E27FC236}">
                      <a16:creationId xmlns:a16="http://schemas.microsoft.com/office/drawing/2014/main" id="{AE9A76A7-42B2-4A22-8378-86ABAA8E272E}"/>
                    </a:ext>
                  </a:extLst>
                </p:cNvPr>
                <p:cNvCxnSpPr/>
                <p:nvPr/>
              </p:nvCxnSpPr>
              <p:spPr>
                <a:xfrm flipV="1">
                  <a:off x="2928650" y="265274"/>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C5AE9F87-0296-4C74-9006-E9AA00AA839B}"/>
                    </a:ext>
                  </a:extLst>
                </p:cNvPr>
                <p:cNvCxnSpPr/>
                <p:nvPr/>
              </p:nvCxnSpPr>
              <p:spPr>
                <a:xfrm>
                  <a:off x="8043793" y="253699"/>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D05AD6D-9A8B-4673-8415-E48DCF413283}"/>
                    </a:ext>
                  </a:extLst>
                </p:cNvPr>
                <p:cNvCxnSpPr/>
                <p:nvPr/>
              </p:nvCxnSpPr>
              <p:spPr>
                <a:xfrm flipV="1">
                  <a:off x="2947768" y="3322147"/>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63BDF1F2-49CB-42B7-9D46-83F37DEBA77A}"/>
                    </a:ext>
                  </a:extLst>
                </p:cNvPr>
                <p:cNvCxnSpPr/>
                <p:nvPr/>
              </p:nvCxnSpPr>
              <p:spPr>
                <a:xfrm flipV="1">
                  <a:off x="2928650" y="3064735"/>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02111FA9-93A0-43AE-BB57-21E95B00F26A}"/>
                    </a:ext>
                  </a:extLst>
                </p:cNvPr>
                <p:cNvCxnSpPr/>
                <p:nvPr/>
              </p:nvCxnSpPr>
              <p:spPr>
                <a:xfrm flipV="1">
                  <a:off x="2948132" y="2789353"/>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70E1D565-A89F-42D9-9B45-4D7A5FC88147}"/>
                    </a:ext>
                  </a:extLst>
                </p:cNvPr>
                <p:cNvCxnSpPr/>
                <p:nvPr/>
              </p:nvCxnSpPr>
              <p:spPr>
                <a:xfrm flipV="1">
                  <a:off x="2951938" y="2512359"/>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BCFA1223-7084-4610-8D19-DC4ED1D78ADE}"/>
                    </a:ext>
                  </a:extLst>
                </p:cNvPr>
                <p:cNvCxnSpPr/>
                <p:nvPr/>
              </p:nvCxnSpPr>
              <p:spPr>
                <a:xfrm flipV="1">
                  <a:off x="2942345" y="2254947"/>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E3EECBF2-6BBB-4E01-B790-E1FE93C48CDA}"/>
                    </a:ext>
                  </a:extLst>
                </p:cNvPr>
                <p:cNvCxnSpPr/>
                <p:nvPr/>
              </p:nvCxnSpPr>
              <p:spPr>
                <a:xfrm flipV="1">
                  <a:off x="2952302" y="1950990"/>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703E464F-40EB-4AC7-B2AE-3BD42A1FCFCF}"/>
                    </a:ext>
                  </a:extLst>
                </p:cNvPr>
                <p:cNvCxnSpPr/>
                <p:nvPr/>
              </p:nvCxnSpPr>
              <p:spPr>
                <a:xfrm flipV="1">
                  <a:off x="2947836" y="1589430"/>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EF02CCF-D13B-4AFC-B5F1-947823FED1C7}"/>
                    </a:ext>
                  </a:extLst>
                </p:cNvPr>
                <p:cNvCxnSpPr/>
                <p:nvPr/>
              </p:nvCxnSpPr>
              <p:spPr>
                <a:xfrm flipV="1">
                  <a:off x="2920123" y="1150309"/>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199E8E47-D25E-4DCB-BD38-04158DC6984A}"/>
                    </a:ext>
                  </a:extLst>
                </p:cNvPr>
                <p:cNvCxnSpPr/>
                <p:nvPr/>
              </p:nvCxnSpPr>
              <p:spPr>
                <a:xfrm flipV="1">
                  <a:off x="2927741" y="637023"/>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AF0E967-B884-4152-BEFC-1B1DAD9170C4}"/>
                    </a:ext>
                  </a:extLst>
                </p:cNvPr>
                <p:cNvCxnSpPr/>
                <p:nvPr/>
              </p:nvCxnSpPr>
              <p:spPr>
                <a:xfrm flipV="1">
                  <a:off x="4873247" y="2266950"/>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cxnSp>
              <p:nvCxnSpPr>
                <p:cNvPr id="589" name="Straight Connector 588">
                  <a:extLst>
                    <a:ext uri="{FF2B5EF4-FFF2-40B4-BE49-F238E27FC236}">
                      <a16:creationId xmlns:a16="http://schemas.microsoft.com/office/drawing/2014/main" id="{2CBE911B-21B3-4BB4-B229-2D1D445F231A}"/>
                    </a:ext>
                  </a:extLst>
                </p:cNvPr>
                <p:cNvCxnSpPr/>
                <p:nvPr/>
              </p:nvCxnSpPr>
              <p:spPr>
                <a:xfrm flipV="1">
                  <a:off x="3264951" y="97245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0" name="Straight Connector 589">
                  <a:extLst>
                    <a:ext uri="{FF2B5EF4-FFF2-40B4-BE49-F238E27FC236}">
                      <a16:creationId xmlns:a16="http://schemas.microsoft.com/office/drawing/2014/main" id="{52D2FA34-838E-44EC-B548-0C82CA8E7E58}"/>
                    </a:ext>
                  </a:extLst>
                </p:cNvPr>
                <p:cNvCxnSpPr/>
                <p:nvPr/>
              </p:nvCxnSpPr>
              <p:spPr>
                <a:xfrm flipV="1">
                  <a:off x="3598326" y="91406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1" name="Straight Connector 590">
                  <a:extLst>
                    <a:ext uri="{FF2B5EF4-FFF2-40B4-BE49-F238E27FC236}">
                      <a16:creationId xmlns:a16="http://schemas.microsoft.com/office/drawing/2014/main" id="{0A9361F1-0E1E-4777-98A3-79E47D8460BA}"/>
                    </a:ext>
                  </a:extLst>
                </p:cNvPr>
                <p:cNvCxnSpPr/>
                <p:nvPr/>
              </p:nvCxnSpPr>
              <p:spPr>
                <a:xfrm flipV="1">
                  <a:off x="3961708" y="86467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2" name="Straight Connector 591">
                  <a:extLst>
                    <a:ext uri="{FF2B5EF4-FFF2-40B4-BE49-F238E27FC236}">
                      <a16:creationId xmlns:a16="http://schemas.microsoft.com/office/drawing/2014/main" id="{FB77C8EC-16EE-4898-8D4C-A3AC5434400A}"/>
                    </a:ext>
                  </a:extLst>
                </p:cNvPr>
                <p:cNvCxnSpPr/>
                <p:nvPr/>
              </p:nvCxnSpPr>
              <p:spPr>
                <a:xfrm flipV="1">
                  <a:off x="4304608" y="815806"/>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3" name="Straight Connector 592">
                  <a:extLst>
                    <a:ext uri="{FF2B5EF4-FFF2-40B4-BE49-F238E27FC236}">
                      <a16:creationId xmlns:a16="http://schemas.microsoft.com/office/drawing/2014/main" id="{11D009F3-E63B-4CFD-B672-EAE9747F29AD}"/>
                    </a:ext>
                  </a:extLst>
                </p:cNvPr>
                <p:cNvCxnSpPr/>
                <p:nvPr/>
              </p:nvCxnSpPr>
              <p:spPr>
                <a:xfrm flipV="1">
                  <a:off x="4649164" y="77673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4" name="Straight Connector 593">
                  <a:extLst>
                    <a:ext uri="{FF2B5EF4-FFF2-40B4-BE49-F238E27FC236}">
                      <a16:creationId xmlns:a16="http://schemas.microsoft.com/office/drawing/2014/main" id="{CB0BF5BC-BFE2-42DD-8B57-C18102CDE921}"/>
                    </a:ext>
                  </a:extLst>
                </p:cNvPr>
                <p:cNvCxnSpPr/>
                <p:nvPr/>
              </p:nvCxnSpPr>
              <p:spPr>
                <a:xfrm flipV="1">
                  <a:off x="4982539" y="71834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5" name="Straight Connector 594">
                  <a:extLst>
                    <a:ext uri="{FF2B5EF4-FFF2-40B4-BE49-F238E27FC236}">
                      <a16:creationId xmlns:a16="http://schemas.microsoft.com/office/drawing/2014/main" id="{F2C86AAC-5520-495F-B0BC-B2D422FBC16D}"/>
                    </a:ext>
                  </a:extLst>
                </p:cNvPr>
                <p:cNvCxnSpPr/>
                <p:nvPr/>
              </p:nvCxnSpPr>
              <p:spPr>
                <a:xfrm flipV="1">
                  <a:off x="5312826" y="66517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6" name="Straight Connector 595">
                  <a:extLst>
                    <a:ext uri="{FF2B5EF4-FFF2-40B4-BE49-F238E27FC236}">
                      <a16:creationId xmlns:a16="http://schemas.microsoft.com/office/drawing/2014/main" id="{0BA6B038-1F51-4BEA-8030-1D40215F09DE}"/>
                    </a:ext>
                  </a:extLst>
                </p:cNvPr>
                <p:cNvCxnSpPr/>
                <p:nvPr/>
              </p:nvCxnSpPr>
              <p:spPr>
                <a:xfrm flipV="1">
                  <a:off x="5646201" y="606784"/>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7" name="Straight Connector 596">
                  <a:extLst>
                    <a:ext uri="{FF2B5EF4-FFF2-40B4-BE49-F238E27FC236}">
                      <a16:creationId xmlns:a16="http://schemas.microsoft.com/office/drawing/2014/main" id="{475A0E98-56FC-4E26-BE7C-523C151070D8}"/>
                    </a:ext>
                  </a:extLst>
                </p:cNvPr>
                <p:cNvCxnSpPr/>
                <p:nvPr/>
              </p:nvCxnSpPr>
              <p:spPr>
                <a:xfrm flipV="1">
                  <a:off x="6006190" y="56867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8" name="Straight Connector 597">
                  <a:extLst>
                    <a:ext uri="{FF2B5EF4-FFF2-40B4-BE49-F238E27FC236}">
                      <a16:creationId xmlns:a16="http://schemas.microsoft.com/office/drawing/2014/main" id="{74F56AFE-7AF0-4813-A496-1959267315F9}"/>
                    </a:ext>
                  </a:extLst>
                </p:cNvPr>
                <p:cNvCxnSpPr/>
                <p:nvPr/>
              </p:nvCxnSpPr>
              <p:spPr>
                <a:xfrm flipV="1">
                  <a:off x="6339565" y="51028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9" name="Straight Connector 598">
                  <a:extLst>
                    <a:ext uri="{FF2B5EF4-FFF2-40B4-BE49-F238E27FC236}">
                      <a16:creationId xmlns:a16="http://schemas.microsoft.com/office/drawing/2014/main" id="{6D2A0E74-80FA-4228-9C4A-1C5E27F8DC7C}"/>
                    </a:ext>
                  </a:extLst>
                </p:cNvPr>
                <p:cNvCxnSpPr/>
                <p:nvPr/>
              </p:nvCxnSpPr>
              <p:spPr>
                <a:xfrm flipV="1">
                  <a:off x="6682212" y="46652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0" name="Straight Connector 599">
                  <a:extLst>
                    <a:ext uri="{FF2B5EF4-FFF2-40B4-BE49-F238E27FC236}">
                      <a16:creationId xmlns:a16="http://schemas.microsoft.com/office/drawing/2014/main" id="{8FFC6CF0-C1E3-4BF1-9E32-7864C961D6C0}"/>
                    </a:ext>
                  </a:extLst>
                </p:cNvPr>
                <p:cNvCxnSpPr/>
                <p:nvPr/>
              </p:nvCxnSpPr>
              <p:spPr>
                <a:xfrm flipV="1">
                  <a:off x="7015587" y="40813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1" name="Straight Connector 600">
                  <a:extLst>
                    <a:ext uri="{FF2B5EF4-FFF2-40B4-BE49-F238E27FC236}">
                      <a16:creationId xmlns:a16="http://schemas.microsoft.com/office/drawing/2014/main" id="{A1FB8B1D-25C0-49C6-A960-278755991D9C}"/>
                    </a:ext>
                  </a:extLst>
                </p:cNvPr>
                <p:cNvCxnSpPr/>
                <p:nvPr/>
              </p:nvCxnSpPr>
              <p:spPr>
                <a:xfrm flipV="1">
                  <a:off x="7379751" y="36437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2" name="Straight Connector 601">
                  <a:extLst>
                    <a:ext uri="{FF2B5EF4-FFF2-40B4-BE49-F238E27FC236}">
                      <a16:creationId xmlns:a16="http://schemas.microsoft.com/office/drawing/2014/main" id="{487128BB-0E65-4642-9402-798E56F083B5}"/>
                    </a:ext>
                  </a:extLst>
                </p:cNvPr>
                <p:cNvCxnSpPr/>
                <p:nvPr/>
              </p:nvCxnSpPr>
              <p:spPr>
                <a:xfrm flipV="1">
                  <a:off x="7713126" y="30598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3" name="Straight Connector 602">
                  <a:extLst>
                    <a:ext uri="{FF2B5EF4-FFF2-40B4-BE49-F238E27FC236}">
                      <a16:creationId xmlns:a16="http://schemas.microsoft.com/office/drawing/2014/main" id="{88BD58FA-9C71-48B6-BFDD-80A5AC321416}"/>
                    </a:ext>
                  </a:extLst>
                </p:cNvPr>
                <p:cNvCxnSpPr/>
                <p:nvPr/>
              </p:nvCxnSpPr>
              <p:spPr>
                <a:xfrm flipV="1">
                  <a:off x="4873247" y="1494173"/>
                  <a:ext cx="5105400" cy="77277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8232BB9D-A9BC-4566-B492-3E065D53AB5E}"/>
                    </a:ext>
                  </a:extLst>
                </p:cNvPr>
                <p:cNvCxnSpPr/>
                <p:nvPr/>
              </p:nvCxnSpPr>
              <p:spPr>
                <a:xfrm>
                  <a:off x="2928650" y="1044918"/>
                  <a:ext cx="1944597" cy="12220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231BB2AB-B6CC-4FC5-98B3-91B8B6DC8F9C}"/>
                    </a:ext>
                  </a:extLst>
                </p:cNvPr>
                <p:cNvCxnSpPr/>
                <p:nvPr/>
              </p:nvCxnSpPr>
              <p:spPr>
                <a:xfrm flipV="1">
                  <a:off x="8199063" y="36339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6" name="Straight Connector 605">
                  <a:extLst>
                    <a:ext uri="{FF2B5EF4-FFF2-40B4-BE49-F238E27FC236}">
                      <a16:creationId xmlns:a16="http://schemas.microsoft.com/office/drawing/2014/main" id="{EC283B7E-D07F-4990-BAA7-BD29640233C7}"/>
                    </a:ext>
                  </a:extLst>
                </p:cNvPr>
                <p:cNvCxnSpPr/>
                <p:nvPr/>
              </p:nvCxnSpPr>
              <p:spPr>
                <a:xfrm flipV="1">
                  <a:off x="8351463" y="44649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7" name="Straight Connector 606">
                  <a:extLst>
                    <a:ext uri="{FF2B5EF4-FFF2-40B4-BE49-F238E27FC236}">
                      <a16:creationId xmlns:a16="http://schemas.microsoft.com/office/drawing/2014/main" id="{E5558E5C-0371-4F2E-B78F-6D586DACEBD3}"/>
                    </a:ext>
                  </a:extLst>
                </p:cNvPr>
                <p:cNvCxnSpPr/>
                <p:nvPr/>
              </p:nvCxnSpPr>
              <p:spPr>
                <a:xfrm flipV="1">
                  <a:off x="8513388" y="54962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8" name="Straight Connector 607">
                  <a:extLst>
                    <a:ext uri="{FF2B5EF4-FFF2-40B4-BE49-F238E27FC236}">
                      <a16:creationId xmlns:a16="http://schemas.microsoft.com/office/drawing/2014/main" id="{DE8D00DB-0426-4288-9F14-CA962AD9A19E}"/>
                    </a:ext>
                  </a:extLst>
                </p:cNvPr>
                <p:cNvCxnSpPr/>
                <p:nvPr/>
              </p:nvCxnSpPr>
              <p:spPr>
                <a:xfrm flipV="1">
                  <a:off x="8684838" y="66118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9" name="Straight Connector 608">
                  <a:extLst>
                    <a:ext uri="{FF2B5EF4-FFF2-40B4-BE49-F238E27FC236}">
                      <a16:creationId xmlns:a16="http://schemas.microsoft.com/office/drawing/2014/main" id="{C90EDED6-7B81-457E-B572-A6173D10DC25}"/>
                    </a:ext>
                  </a:extLst>
                </p:cNvPr>
                <p:cNvCxnSpPr/>
                <p:nvPr/>
              </p:nvCxnSpPr>
              <p:spPr>
                <a:xfrm flipV="1">
                  <a:off x="8858676" y="77751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0" name="Straight Connector 609">
                  <a:extLst>
                    <a:ext uri="{FF2B5EF4-FFF2-40B4-BE49-F238E27FC236}">
                      <a16:creationId xmlns:a16="http://schemas.microsoft.com/office/drawing/2014/main" id="{A69D0810-930A-4E34-BDE4-94CB7B2657E1}"/>
                    </a:ext>
                  </a:extLst>
                </p:cNvPr>
                <p:cNvCxnSpPr/>
                <p:nvPr/>
              </p:nvCxnSpPr>
              <p:spPr>
                <a:xfrm flipV="1">
                  <a:off x="9011076" y="86061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1" name="Straight Connector 610">
                  <a:extLst>
                    <a:ext uri="{FF2B5EF4-FFF2-40B4-BE49-F238E27FC236}">
                      <a16:creationId xmlns:a16="http://schemas.microsoft.com/office/drawing/2014/main" id="{63B36652-32B8-4B3F-BA44-9A79935390F5}"/>
                    </a:ext>
                  </a:extLst>
                </p:cNvPr>
                <p:cNvCxnSpPr/>
                <p:nvPr/>
              </p:nvCxnSpPr>
              <p:spPr>
                <a:xfrm flipV="1">
                  <a:off x="9173001" y="96374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2" name="Straight Connector 611">
                  <a:extLst>
                    <a:ext uri="{FF2B5EF4-FFF2-40B4-BE49-F238E27FC236}">
                      <a16:creationId xmlns:a16="http://schemas.microsoft.com/office/drawing/2014/main" id="{3AAAC794-B0CE-40CB-BB39-C4EE6DB39E42}"/>
                    </a:ext>
                  </a:extLst>
                </p:cNvPr>
                <p:cNvCxnSpPr/>
                <p:nvPr/>
              </p:nvCxnSpPr>
              <p:spPr>
                <a:xfrm flipV="1">
                  <a:off x="9344451" y="107531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3" name="Straight Connector 612">
                  <a:extLst>
                    <a:ext uri="{FF2B5EF4-FFF2-40B4-BE49-F238E27FC236}">
                      <a16:creationId xmlns:a16="http://schemas.microsoft.com/office/drawing/2014/main" id="{609F4742-2D10-4D3E-B239-AF09C6DD75CE}"/>
                    </a:ext>
                  </a:extLst>
                </p:cNvPr>
                <p:cNvCxnSpPr/>
                <p:nvPr/>
              </p:nvCxnSpPr>
              <p:spPr>
                <a:xfrm flipV="1">
                  <a:off x="9487326" y="1176056"/>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4" name="Straight Connector 613">
                  <a:extLst>
                    <a:ext uri="{FF2B5EF4-FFF2-40B4-BE49-F238E27FC236}">
                      <a16:creationId xmlns:a16="http://schemas.microsoft.com/office/drawing/2014/main" id="{F38906AE-3F87-47D2-95D1-BBE252E20A79}"/>
                    </a:ext>
                  </a:extLst>
                </p:cNvPr>
                <p:cNvCxnSpPr/>
                <p:nvPr/>
              </p:nvCxnSpPr>
              <p:spPr>
                <a:xfrm flipV="1">
                  <a:off x="9649251" y="1279184"/>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5" name="Straight Connector 614">
                  <a:extLst>
                    <a:ext uri="{FF2B5EF4-FFF2-40B4-BE49-F238E27FC236}">
                      <a16:creationId xmlns:a16="http://schemas.microsoft.com/office/drawing/2014/main" id="{7654ED5F-8E7F-4CA6-A940-0F82A6EB9ACE}"/>
                    </a:ext>
                  </a:extLst>
                </p:cNvPr>
                <p:cNvCxnSpPr/>
                <p:nvPr/>
              </p:nvCxnSpPr>
              <p:spPr>
                <a:xfrm flipV="1">
                  <a:off x="9820701" y="139075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6" name="Straight Connector 615">
                  <a:extLst>
                    <a:ext uri="{FF2B5EF4-FFF2-40B4-BE49-F238E27FC236}">
                      <a16:creationId xmlns:a16="http://schemas.microsoft.com/office/drawing/2014/main" id="{835FBB5F-6CE9-40B8-AE67-6EC2ECCB515E}"/>
                    </a:ext>
                  </a:extLst>
                </p:cNvPr>
                <p:cNvCxnSpPr/>
                <p:nvPr/>
              </p:nvCxnSpPr>
              <p:spPr>
                <a:xfrm>
                  <a:off x="8033141" y="3302330"/>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4B95C442-C66D-4EF6-BEB9-5570E11AB233}"/>
                    </a:ext>
                  </a:extLst>
                </p:cNvPr>
                <p:cNvCxnSpPr/>
                <p:nvPr/>
              </p:nvCxnSpPr>
              <p:spPr>
                <a:xfrm>
                  <a:off x="8049723" y="306485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BC8C7E42-D387-43CD-8D21-2C27B5D4331C}"/>
                    </a:ext>
                  </a:extLst>
                </p:cNvPr>
                <p:cNvCxnSpPr/>
                <p:nvPr/>
              </p:nvCxnSpPr>
              <p:spPr>
                <a:xfrm>
                  <a:off x="8053204" y="2778118"/>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CFB01F6-B991-4876-A5D5-D6989EB8B695}"/>
                    </a:ext>
                  </a:extLst>
                </p:cNvPr>
                <p:cNvCxnSpPr/>
                <p:nvPr/>
              </p:nvCxnSpPr>
              <p:spPr>
                <a:xfrm>
                  <a:off x="8050736" y="2512066"/>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8F6C8CF-4108-4FBE-8A46-88CE83C06561}"/>
                    </a:ext>
                  </a:extLst>
                </p:cNvPr>
                <p:cNvCxnSpPr/>
                <p:nvPr/>
              </p:nvCxnSpPr>
              <p:spPr>
                <a:xfrm>
                  <a:off x="8053209" y="2253175"/>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015CD1B8-5AD0-4C8D-AB5F-1597593ED699}"/>
                    </a:ext>
                  </a:extLst>
                </p:cNvPr>
                <p:cNvCxnSpPr/>
                <p:nvPr/>
              </p:nvCxnSpPr>
              <p:spPr>
                <a:xfrm>
                  <a:off x="8041216" y="194902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1683825-5E24-4D5A-A784-4C51CF1F76A9}"/>
                    </a:ext>
                  </a:extLst>
                </p:cNvPr>
                <p:cNvCxnSpPr/>
                <p:nvPr/>
              </p:nvCxnSpPr>
              <p:spPr>
                <a:xfrm>
                  <a:off x="8044459" y="157821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3C2EA055-407B-4929-AB57-FF06C3BCC57D}"/>
                    </a:ext>
                  </a:extLst>
                </p:cNvPr>
                <p:cNvCxnSpPr/>
                <p:nvPr/>
              </p:nvCxnSpPr>
              <p:spPr>
                <a:xfrm>
                  <a:off x="8043084" y="1141590"/>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B972217E-1D67-4132-8DC8-3FAEB5AB50CE}"/>
                    </a:ext>
                  </a:extLst>
                </p:cNvPr>
                <p:cNvCxnSpPr/>
                <p:nvPr/>
              </p:nvCxnSpPr>
              <p:spPr>
                <a:xfrm>
                  <a:off x="8043793" y="635554"/>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E4DF1F99-F624-4788-A2B4-9B49B00AE041}"/>
                    </a:ext>
                  </a:extLst>
                </p:cNvPr>
                <p:cNvCxnSpPr/>
                <p:nvPr/>
              </p:nvCxnSpPr>
              <p:spPr>
                <a:xfrm flipV="1">
                  <a:off x="9978647" y="1494173"/>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grpSp>
          <p:sp>
            <p:nvSpPr>
              <p:cNvPr id="10" name="Arrow: Right 9">
                <a:extLst>
                  <a:ext uri="{FF2B5EF4-FFF2-40B4-BE49-F238E27FC236}">
                    <a16:creationId xmlns:a16="http://schemas.microsoft.com/office/drawing/2014/main" id="{9564F875-C9BE-4555-9974-4573E337888E}"/>
                  </a:ext>
                </a:extLst>
              </p:cNvPr>
              <p:cNvSpPr/>
              <p:nvPr/>
            </p:nvSpPr>
            <p:spPr>
              <a:xfrm>
                <a:off x="2145792" y="34982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843A06-1574-4E0E-80C5-BF8BFAC01CCD}"/>
                  </a:ext>
                </a:extLst>
              </p:cNvPr>
              <p:cNvSpPr txBox="1"/>
              <p:nvPr/>
            </p:nvSpPr>
            <p:spPr>
              <a:xfrm>
                <a:off x="6849588" y="4647240"/>
                <a:ext cx="2053767" cy="646331"/>
              </a:xfrm>
              <a:prstGeom prst="rect">
                <a:avLst/>
              </a:prstGeom>
              <a:noFill/>
            </p:spPr>
            <p:txBody>
              <a:bodyPr wrap="none" rtlCol="0">
                <a:spAutoFit/>
              </a:bodyPr>
              <a:lstStyle/>
              <a:p>
                <a:r>
                  <a:rPr lang="en-US" dirty="0"/>
                  <a:t>These are hourly</a:t>
                </a:r>
              </a:p>
              <a:p>
                <a:r>
                  <a:rPr lang="en-US" dirty="0"/>
                  <a:t>and in 3-D</a:t>
                </a:r>
              </a:p>
            </p:txBody>
          </p:sp>
        </p:grpSp>
      </p:grpSp>
      <p:sp>
        <p:nvSpPr>
          <p:cNvPr id="3" name="Footer Placeholder 2">
            <a:extLst>
              <a:ext uri="{FF2B5EF4-FFF2-40B4-BE49-F238E27FC236}">
                <a16:creationId xmlns:a16="http://schemas.microsoft.com/office/drawing/2014/main" id="{D0785718-6F7F-4D3D-98EC-3CEAE01B42C9}"/>
              </a:ext>
            </a:extLst>
          </p:cNvPr>
          <p:cNvSpPr>
            <a:spLocks noGrp="1"/>
          </p:cNvSpPr>
          <p:nvPr>
            <p:ph type="ftr" sz="quarter" idx="11"/>
          </p:nvPr>
        </p:nvSpPr>
        <p:spPr/>
        <p:txBody>
          <a:bodyPr/>
          <a:lstStyle/>
          <a:p>
            <a:r>
              <a:rPr lang="en-US"/>
              <a:t>US EPA OAQPS, Emission Inventory and Analysis Group</a:t>
            </a:r>
            <a:endParaRPr lang="en-US" dirty="0"/>
          </a:p>
        </p:txBody>
      </p:sp>
    </p:spTree>
    <p:extLst>
      <p:ext uri="{BB962C8B-B14F-4D97-AF65-F5344CB8AC3E}">
        <p14:creationId xmlns:p14="http://schemas.microsoft.com/office/powerpoint/2010/main" val="2342395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8" name="Chart 7" descr="This chart shows that while the day-of-week profiles stays consistent for outdoor hydonric heaters, (i.e., weekly emissions are divided evenly across each day of the week) for fire pits/chimineas Monday through Friday are constant, but the weekend has increased emissions." title="Day of the Week Profile for Fire Pits/Chimineas"/>
          <p:cNvGraphicFramePr>
            <a:graphicFrameLocks noChangeAspect="1"/>
          </p:cNvGraphicFramePr>
          <p:nvPr>
            <p:extLst>
              <p:ext uri="{D42A27DB-BD31-4B8C-83A1-F6EECF244321}">
                <p14:modId xmlns:p14="http://schemas.microsoft.com/office/powerpoint/2010/main" val="3256353802"/>
              </p:ext>
            </p:extLst>
          </p:nvPr>
        </p:nvGraphicFramePr>
        <p:xfrm>
          <a:off x="3600138" y="4572000"/>
          <a:ext cx="5349240" cy="22010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This chart shows opposite temporal profiles for Hydronic Heaters versus Fire Pits/Chimineas. For Outdoor Hydronic heaters, every month has a different amount of the emissions with January through April and October through December having higher emissions than the warmer months of May through September." title="Monthly Temporal Activity for Outdoor Hydronic Heater and Recreational Residential Wood Combustion"/>
          <p:cNvGraphicFramePr>
            <a:graphicFrameLocks noChangeAspect="1"/>
          </p:cNvGraphicFramePr>
          <p:nvPr>
            <p:extLst>
              <p:ext uri="{D42A27DB-BD31-4B8C-83A1-F6EECF244321}">
                <p14:modId xmlns:p14="http://schemas.microsoft.com/office/powerpoint/2010/main" val="1242260755"/>
              </p:ext>
            </p:extLst>
          </p:nvPr>
        </p:nvGraphicFramePr>
        <p:xfrm>
          <a:off x="3479012" y="1219200"/>
          <a:ext cx="5588788" cy="3394472"/>
        </p:xfrm>
        <a:graphic>
          <a:graphicData uri="http://schemas.openxmlformats.org/drawingml/2006/chart">
            <c:chart xmlns:c="http://schemas.openxmlformats.org/drawingml/2006/chart" xmlns:r="http://schemas.openxmlformats.org/officeDocument/2006/relationships" r:id="rId4"/>
          </a:graphicData>
        </a:graphic>
      </p:graphicFrame>
      <p:pic>
        <p:nvPicPr>
          <p:cNvPr id="1032" name="Picture 8" descr="Image result for outdoor wood boilers">
            <a:extLst>
              <a:ext uri="{FF2B5EF4-FFF2-40B4-BE49-F238E27FC236}">
                <a16:creationId xmlns:a16="http://schemas.microsoft.com/office/drawing/2014/main" id="{14C1F35E-34E1-40E6-8CF7-04B2C4E153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369" y="4498831"/>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a:extLst>
              <a:ext uri="{FF2B5EF4-FFF2-40B4-BE49-F238E27FC236}">
                <a16:creationId xmlns:a16="http://schemas.microsoft.com/office/drawing/2014/main" id="{1BA6BB0A-46AF-4E34-A3AC-E6EDA3E14564}"/>
              </a:ext>
            </a:extLst>
          </p:cNvPr>
          <p:cNvSpPr txBox="1"/>
          <p:nvPr/>
        </p:nvSpPr>
        <p:spPr>
          <a:xfrm>
            <a:off x="762000" y="4572000"/>
            <a:ext cx="1257300" cy="646331"/>
          </a:xfrm>
          <a:prstGeom prst="rect">
            <a:avLst/>
          </a:prstGeom>
          <a:noFill/>
        </p:spPr>
        <p:txBody>
          <a:bodyPr wrap="square" rtlCol="0">
            <a:spAutoFit/>
          </a:bodyPr>
          <a:lstStyle/>
          <a:p>
            <a:r>
              <a:rPr lang="en-US" sz="1200" dirty="0">
                <a:solidFill>
                  <a:schemeClr val="bg1"/>
                </a:solidFill>
              </a:rPr>
              <a:t>Outdoor Hydronic Heater</a:t>
            </a:r>
          </a:p>
        </p:txBody>
      </p:sp>
      <p:pic>
        <p:nvPicPr>
          <p:cNvPr id="1030" name="Picture 6" descr="Image result for fire pit">
            <a:extLst>
              <a:ext uri="{FF2B5EF4-FFF2-40B4-BE49-F238E27FC236}">
                <a16:creationId xmlns:a16="http://schemas.microsoft.com/office/drawing/2014/main" id="{A08BD2B6-95D9-411E-80F3-39E24B4EE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971800"/>
            <a:ext cx="2931474" cy="1243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11">
            <a:extLst>
              <a:ext uri="{FF2B5EF4-FFF2-40B4-BE49-F238E27FC236}">
                <a16:creationId xmlns:a16="http://schemas.microsoft.com/office/drawing/2014/main" id="{84717205-711A-4C53-861A-69788E95C10B}"/>
              </a:ext>
            </a:extLst>
          </p:cNvPr>
          <p:cNvSpPr txBox="1"/>
          <p:nvPr/>
        </p:nvSpPr>
        <p:spPr>
          <a:xfrm>
            <a:off x="2783269" y="3010569"/>
            <a:ext cx="1257300" cy="276999"/>
          </a:xfrm>
          <a:prstGeom prst="rect">
            <a:avLst/>
          </a:prstGeom>
          <a:noFill/>
        </p:spPr>
        <p:txBody>
          <a:bodyPr wrap="square" rtlCol="0">
            <a:spAutoFit/>
          </a:bodyPr>
          <a:lstStyle/>
          <a:p>
            <a:r>
              <a:rPr lang="en-US" sz="1200" dirty="0">
                <a:solidFill>
                  <a:schemeClr val="bg1"/>
                </a:solidFill>
              </a:rPr>
              <a:t>Fire Pit</a:t>
            </a:r>
          </a:p>
        </p:txBody>
      </p:sp>
      <p:pic>
        <p:nvPicPr>
          <p:cNvPr id="1026" name="Picture 2" descr="Image result for chimenea">
            <a:extLst>
              <a:ext uri="{FF2B5EF4-FFF2-40B4-BE49-F238E27FC236}">
                <a16:creationId xmlns:a16="http://schemas.microsoft.com/office/drawing/2014/main" id="{9954F404-1E02-410B-918F-12DE83E029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 y="1143000"/>
            <a:ext cx="165735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a:extLst>
              <a:ext uri="{FF2B5EF4-FFF2-40B4-BE49-F238E27FC236}">
                <a16:creationId xmlns:a16="http://schemas.microsoft.com/office/drawing/2014/main" id="{DA7FF3D7-A71D-4949-B461-FB24DD9BF464}"/>
              </a:ext>
            </a:extLst>
          </p:cNvPr>
          <p:cNvSpPr txBox="1"/>
          <p:nvPr/>
        </p:nvSpPr>
        <p:spPr>
          <a:xfrm>
            <a:off x="545261" y="3075801"/>
            <a:ext cx="1257300" cy="276999"/>
          </a:xfrm>
          <a:prstGeom prst="rect">
            <a:avLst/>
          </a:prstGeom>
          <a:noFill/>
        </p:spPr>
        <p:txBody>
          <a:bodyPr wrap="square" rtlCol="0">
            <a:spAutoFit/>
          </a:bodyPr>
          <a:lstStyle/>
          <a:p>
            <a:r>
              <a:rPr lang="en-US" sz="1200" dirty="0">
                <a:solidFill>
                  <a:schemeClr val="bg1"/>
                </a:solidFill>
              </a:rPr>
              <a:t>Chimenea</a:t>
            </a:r>
          </a:p>
        </p:txBody>
      </p:sp>
      <p:sp>
        <p:nvSpPr>
          <p:cNvPr id="5" name="Title 4"/>
          <p:cNvSpPr>
            <a:spLocks noGrp="1"/>
          </p:cNvSpPr>
          <p:nvPr>
            <p:ph type="title"/>
          </p:nvPr>
        </p:nvSpPr>
        <p:spPr>
          <a:xfrm>
            <a:off x="266700" y="274638"/>
            <a:ext cx="7696200" cy="941767"/>
          </a:xfrm>
        </p:spPr>
        <p:txBody>
          <a:bodyPr>
            <a:normAutofit/>
          </a:bodyPr>
          <a:lstStyle/>
          <a:p>
            <a:r>
              <a:rPr lang="en-US" dirty="0"/>
              <a:t>Temporal Profile Examples </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50</a:t>
            </a:fld>
            <a:endParaRPr lang="en-US"/>
          </a:p>
        </p:txBody>
      </p:sp>
    </p:spTree>
    <p:extLst>
      <p:ext uri="{BB962C8B-B14F-4D97-AF65-F5344CB8AC3E}">
        <p14:creationId xmlns:p14="http://schemas.microsoft.com/office/powerpoint/2010/main" val="1461909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Chart 5" descr="This chart shows the diurnal pattern of the heat load for outdoor hydronic heaters. The highest usage is around 5am and the lowest is around 1pm." title="Outdoor Hydronic Heat Load in BTU per hour"/>
          <p:cNvGraphicFramePr/>
          <p:nvPr>
            <p:extLst>
              <p:ext uri="{D42A27DB-BD31-4B8C-83A1-F6EECF244321}">
                <p14:modId xmlns:p14="http://schemas.microsoft.com/office/powerpoint/2010/main" val="3847885973"/>
              </p:ext>
            </p:extLst>
          </p:nvPr>
        </p:nvGraphicFramePr>
        <p:xfrm>
          <a:off x="1451390" y="4144280"/>
          <a:ext cx="5791945" cy="2365745"/>
        </p:xfrm>
        <a:graphic>
          <a:graphicData uri="http://schemas.openxmlformats.org/drawingml/2006/chart">
            <c:chart xmlns:c="http://schemas.openxmlformats.org/drawingml/2006/chart" xmlns:r="http://schemas.openxmlformats.org/officeDocument/2006/relationships" r:id="rId3"/>
          </a:graphicData>
        </a:graphic>
      </p:graphicFrame>
      <p:pic>
        <p:nvPicPr>
          <p:cNvPr id="7" name="Content Placeholder 6" descr="This chart shows the comparison of the old Residential Wood Combustion diurnal profile with the new profile. The old profile was a shallow bell curve with the highest temporal fraction during the middle of the day. The new diurnal profile shows a mstair-step type profile with the middle of the day having the lowest temporal fraction and the period from 6pm to 11pm having the largest temporal fraction." title="Comparison of RWC diurn profile"/>
          <p:cNvPicPr>
            <a:picLocks noGrp="1"/>
          </p:cNvPicPr>
          <p:nvPr>
            <p:ph idx="1"/>
          </p:nvPr>
        </p:nvPicPr>
        <p:blipFill>
          <a:blip r:embed="rId4" cstate="print"/>
          <a:srcRect/>
          <a:stretch>
            <a:fillRect/>
          </a:stretch>
        </p:blipFill>
        <p:spPr bwMode="auto">
          <a:xfrm>
            <a:off x="1213746" y="1327684"/>
            <a:ext cx="6267231" cy="2816596"/>
          </a:xfrm>
          <a:prstGeom prst="rect">
            <a:avLst/>
          </a:prstGeom>
          <a:noFill/>
        </p:spPr>
      </p:pic>
      <p:sp>
        <p:nvSpPr>
          <p:cNvPr id="5" name="Title 4"/>
          <p:cNvSpPr>
            <a:spLocks noGrp="1"/>
          </p:cNvSpPr>
          <p:nvPr>
            <p:ph type="title"/>
          </p:nvPr>
        </p:nvSpPr>
        <p:spPr>
          <a:xfrm>
            <a:off x="152400" y="274638"/>
            <a:ext cx="7848600" cy="868362"/>
          </a:xfrm>
        </p:spPr>
        <p:txBody>
          <a:bodyPr>
            <a:normAutofit/>
          </a:bodyPr>
          <a:lstStyle/>
          <a:p>
            <a:r>
              <a:rPr lang="en-US" sz="3400" dirty="0"/>
              <a:t>Diurnal Temporal Profile Examples</a:t>
            </a:r>
          </a:p>
        </p:txBody>
      </p:sp>
      <p:sp>
        <p:nvSpPr>
          <p:cNvPr id="4" name="Slide Number Placeholder 3"/>
          <p:cNvSpPr>
            <a:spLocks noGrp="1"/>
          </p:cNvSpPr>
          <p:nvPr>
            <p:ph type="sldNum" sz="quarter" idx="12"/>
          </p:nvPr>
        </p:nvSpPr>
        <p:spPr>
          <a:xfrm>
            <a:off x="8647272" y="6492875"/>
            <a:ext cx="365760" cy="365125"/>
          </a:xfrm>
        </p:spPr>
        <p:txBody>
          <a:bodyPr/>
          <a:lstStyle/>
          <a:p>
            <a:fld id="{61C894BD-DCE2-4A96-A9AF-225BBEAC2A40}" type="slidenum">
              <a:rPr lang="en-US" smtClean="0"/>
              <a:pPr/>
              <a:t>51</a:t>
            </a:fld>
            <a:endParaRPr lang="en-US"/>
          </a:p>
        </p:txBody>
      </p:sp>
      <p:sp>
        <p:nvSpPr>
          <p:cNvPr id="2" name="TextBox 1">
            <a:extLst>
              <a:ext uri="{FF2B5EF4-FFF2-40B4-BE49-F238E27FC236}">
                <a16:creationId xmlns:a16="http://schemas.microsoft.com/office/drawing/2014/main" id="{A532B518-E76C-4DB8-988A-0E483F208F64}"/>
              </a:ext>
            </a:extLst>
          </p:cNvPr>
          <p:cNvSpPr txBox="1"/>
          <p:nvPr/>
        </p:nvSpPr>
        <p:spPr>
          <a:xfrm>
            <a:off x="2525606" y="4165854"/>
            <a:ext cx="4092787" cy="553998"/>
          </a:xfrm>
          <a:prstGeom prst="rect">
            <a:avLst/>
          </a:prstGeom>
          <a:solidFill>
            <a:schemeClr val="bg1"/>
          </a:solidFill>
        </p:spPr>
        <p:txBody>
          <a:bodyPr wrap="none" rtlCol="0">
            <a:spAutoFit/>
          </a:bodyPr>
          <a:lstStyle/>
          <a:p>
            <a:r>
              <a:rPr lang="en-US" sz="1400" dirty="0"/>
              <a:t>Outdoor Hydronic Heater Heat Load (BTU/</a:t>
            </a:r>
            <a:r>
              <a:rPr lang="en-US" sz="1400" dirty="0" err="1"/>
              <a:t>hr</a:t>
            </a:r>
            <a:r>
              <a:rPr lang="en-US" sz="1400" dirty="0"/>
              <a:t>)</a:t>
            </a:r>
          </a:p>
          <a:p>
            <a:pPr algn="ctr"/>
            <a:r>
              <a:rPr lang="en-US" sz="1400" dirty="0"/>
              <a:t>(generate a temporal profile from this</a:t>
            </a:r>
            <a:r>
              <a:rPr lang="en-US" sz="1600" dirty="0"/>
              <a:t>)</a:t>
            </a:r>
          </a:p>
        </p:txBody>
      </p:sp>
    </p:spTree>
    <p:extLst>
      <p:ext uri="{BB962C8B-B14F-4D97-AF65-F5344CB8AC3E}">
        <p14:creationId xmlns:p14="http://schemas.microsoft.com/office/powerpoint/2010/main" val="482361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3335396"/>
              </p:ext>
            </p:extLst>
          </p:nvPr>
        </p:nvGraphicFramePr>
        <p:xfrm>
          <a:off x="609600" y="1524000"/>
          <a:ext cx="8403432" cy="2756544"/>
        </p:xfrm>
        <a:graphic>
          <a:graphicData uri="http://schemas.openxmlformats.org/drawingml/2006/table">
            <a:tbl>
              <a:tblPr firstRow="1">
                <a:tableStyleId>{5C22544A-7EE6-4342-B048-85BDC9FD1C3A}</a:tableStyleId>
              </a:tblPr>
              <a:tblGrid>
                <a:gridCol w="981787">
                  <a:extLst>
                    <a:ext uri="{9D8B030D-6E8A-4147-A177-3AD203B41FA5}">
                      <a16:colId xmlns:a16="http://schemas.microsoft.com/office/drawing/2014/main" val="20000"/>
                    </a:ext>
                  </a:extLst>
                </a:gridCol>
                <a:gridCol w="798742">
                  <a:extLst>
                    <a:ext uri="{9D8B030D-6E8A-4147-A177-3AD203B41FA5}">
                      <a16:colId xmlns:a16="http://schemas.microsoft.com/office/drawing/2014/main" val="20001"/>
                    </a:ext>
                  </a:extLst>
                </a:gridCol>
                <a:gridCol w="581671">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69232">
                  <a:extLst>
                    <a:ext uri="{9D8B030D-6E8A-4147-A177-3AD203B41FA5}">
                      <a16:colId xmlns:a16="http://schemas.microsoft.com/office/drawing/2014/main" val="20009"/>
                    </a:ext>
                  </a:extLst>
                </a:gridCol>
              </a:tblGrid>
              <a:tr h="381000">
                <a:tc>
                  <a:txBody>
                    <a:bodyPr/>
                    <a:lstStyle/>
                    <a:p>
                      <a:pPr algn="l" fontAlgn="b"/>
                      <a:r>
                        <a:rPr lang="en-US" sz="1100" u="none" strike="noStrike">
                          <a:effectLst/>
                        </a:rPr>
                        <a:t>SCC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 FIPS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Facility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Unit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Releasept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process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Pollutant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Profile Type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Profile Num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Comment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22738">
                <a:tc>
                  <a:txBody>
                    <a:bodyPr/>
                    <a:lstStyle/>
                    <a:p>
                      <a:pPr algn="r" fontAlgn="b"/>
                      <a:r>
                        <a:rPr lang="en-US" sz="1100" u="none" strike="noStrike" dirty="0">
                          <a:effectLst/>
                        </a:rPr>
                        <a:t>2104009000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56045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MONTHLY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17001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322738">
                <a:tc>
                  <a:txBody>
                    <a:bodyPr/>
                    <a:lstStyle/>
                    <a:p>
                      <a:pPr algn="r" fontAlgn="b"/>
                      <a:r>
                        <a:rPr lang="en-US" sz="1100" u="none" strike="noStrike">
                          <a:effectLst/>
                        </a:rPr>
                        <a:t>2104009000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56045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DAILY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56045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22738">
                <a:tc>
                  <a:txBody>
                    <a:bodyPr/>
                    <a:lstStyle/>
                    <a:p>
                      <a:pPr algn="r" fontAlgn="b"/>
                      <a:r>
                        <a:rPr lang="en-US" sz="1100" u="none" strike="noStrike" dirty="0">
                          <a:effectLst/>
                        </a:rPr>
                        <a:t>2104009000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56045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ALLDAY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97172">
                <a:tc>
                  <a:txBody>
                    <a:bodyPr/>
                    <a:lstStyle/>
                    <a:p>
                      <a:pPr algn="r" fontAlgn="b"/>
                      <a:r>
                        <a:rPr lang="en-US" sz="1100" u="none" strike="noStrike">
                          <a:effectLst/>
                        </a:rPr>
                        <a:t>2104008700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MONTHLY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17750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“Fire pit"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228600">
                <a:tc>
                  <a:txBody>
                    <a:bodyPr/>
                    <a:lstStyle/>
                    <a:p>
                      <a:pPr algn="r" fontAlgn="b"/>
                      <a:r>
                        <a:rPr lang="en-US" sz="1100" u="none" strike="noStrike">
                          <a:effectLst/>
                        </a:rPr>
                        <a:t>2104008700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WEEKLY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61500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“Fire pit"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228600">
                <a:tc>
                  <a:txBody>
                    <a:bodyPr/>
                    <a:lstStyle/>
                    <a:p>
                      <a:pPr algn="r" fontAlgn="b"/>
                      <a:r>
                        <a:rPr lang="en-US" sz="1100" u="none" strike="noStrike">
                          <a:effectLst/>
                        </a:rPr>
                        <a:t>2104008700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ALLDAY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“Fire pit"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295305">
                <a:tc>
                  <a:txBody>
                    <a:bodyPr/>
                    <a:lstStyle/>
                    <a:p>
                      <a:pPr algn="r" fontAlgn="b"/>
                      <a:r>
                        <a:rPr lang="en-US" sz="1100" u="none" strike="noStrike">
                          <a:effectLst/>
                        </a:rPr>
                        <a:t>2104008610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MONTHLY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17751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“Hydronic heater”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229053">
                <a:tc>
                  <a:txBody>
                    <a:bodyPr/>
                    <a:lstStyle/>
                    <a:p>
                      <a:pPr algn="r" fontAlgn="b"/>
                      <a:r>
                        <a:rPr lang="en-US" sz="1100" u="none" strike="noStrike">
                          <a:effectLst/>
                        </a:rPr>
                        <a:t>2104008610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WEEKLY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“Hydronic heater"</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228600">
                <a:tc>
                  <a:txBody>
                    <a:bodyPr/>
                    <a:lstStyle/>
                    <a:p>
                      <a:pPr algn="r" fontAlgn="b"/>
                      <a:r>
                        <a:rPr lang="en-US" sz="1100" u="none" strike="noStrike" dirty="0">
                          <a:effectLst/>
                        </a:rPr>
                        <a:t>2104008610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ALLDAY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1500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“hydronic heater"</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bl>
          </a:graphicData>
        </a:graphic>
      </p:graphicFrame>
      <p:grpSp>
        <p:nvGrpSpPr>
          <p:cNvPr id="9" name="Group 8" descr="The cross reference table by SCC, FIPS, etc is mapped to the profiles table for monthly, day of week, and diurnal profiles.  Simplified examples of profiles are given for fire pits and hydronic heaters." title="Arrows from cross reference to profiles">
            <a:extLst>
              <a:ext uri="{FF2B5EF4-FFF2-40B4-BE49-F238E27FC236}">
                <a16:creationId xmlns:a16="http://schemas.microsoft.com/office/drawing/2014/main" id="{9F99098C-BC69-4B8C-ABD2-F323CB0D4597}"/>
              </a:ext>
            </a:extLst>
          </p:cNvPr>
          <p:cNvGrpSpPr/>
          <p:nvPr/>
        </p:nvGrpSpPr>
        <p:grpSpPr>
          <a:xfrm>
            <a:off x="609598" y="2971800"/>
            <a:ext cx="8452244" cy="3619500"/>
            <a:chOff x="609598" y="2971800"/>
            <a:chExt cx="8452244" cy="3619500"/>
          </a:xfrm>
        </p:grpSpPr>
        <p:graphicFrame>
          <p:nvGraphicFramePr>
            <p:cNvPr id="7" name="Content Placeholder 8"/>
            <p:cNvGraphicFramePr>
              <a:graphicFrameLocks/>
            </p:cNvGraphicFramePr>
            <p:nvPr>
              <p:extLst>
                <p:ext uri="{D42A27DB-BD31-4B8C-83A1-F6EECF244321}">
                  <p14:modId xmlns:p14="http://schemas.microsoft.com/office/powerpoint/2010/main" val="3673571162"/>
                </p:ext>
              </p:extLst>
            </p:nvPr>
          </p:nvGraphicFramePr>
          <p:xfrm>
            <a:off x="609598" y="4572000"/>
            <a:ext cx="8452244" cy="2019300"/>
          </p:xfrm>
          <a:graphic>
            <a:graphicData uri="http://schemas.openxmlformats.org/drawingml/2006/table">
              <a:tbl>
                <a:tblPr firstRow="1">
                  <a:tableStyleId>{5C22544A-7EE6-4342-B048-85BDC9FD1C3A}</a:tableStyleId>
                </a:tblPr>
                <a:tblGrid>
                  <a:gridCol w="685802">
                    <a:extLst>
                      <a:ext uri="{9D8B030D-6E8A-4147-A177-3AD203B41FA5}">
                        <a16:colId xmlns:a16="http://schemas.microsoft.com/office/drawing/2014/main" val="20000"/>
                      </a:ext>
                    </a:extLst>
                  </a:gridCol>
                  <a:gridCol w="607034">
                    <a:extLst>
                      <a:ext uri="{9D8B030D-6E8A-4147-A177-3AD203B41FA5}">
                        <a16:colId xmlns:a16="http://schemas.microsoft.com/office/drawing/2014/main" val="20001"/>
                      </a:ext>
                    </a:extLst>
                  </a:gridCol>
                  <a:gridCol w="646418">
                    <a:extLst>
                      <a:ext uri="{9D8B030D-6E8A-4147-A177-3AD203B41FA5}">
                        <a16:colId xmlns:a16="http://schemas.microsoft.com/office/drawing/2014/main" val="20002"/>
                      </a:ext>
                    </a:extLst>
                  </a:gridCol>
                  <a:gridCol w="646418">
                    <a:extLst>
                      <a:ext uri="{9D8B030D-6E8A-4147-A177-3AD203B41FA5}">
                        <a16:colId xmlns:a16="http://schemas.microsoft.com/office/drawing/2014/main" val="20003"/>
                      </a:ext>
                    </a:extLst>
                  </a:gridCol>
                  <a:gridCol w="646418">
                    <a:extLst>
                      <a:ext uri="{9D8B030D-6E8A-4147-A177-3AD203B41FA5}">
                        <a16:colId xmlns:a16="http://schemas.microsoft.com/office/drawing/2014/main" val="20004"/>
                      </a:ext>
                    </a:extLst>
                  </a:gridCol>
                  <a:gridCol w="646418">
                    <a:extLst>
                      <a:ext uri="{9D8B030D-6E8A-4147-A177-3AD203B41FA5}">
                        <a16:colId xmlns:a16="http://schemas.microsoft.com/office/drawing/2014/main" val="20005"/>
                      </a:ext>
                    </a:extLst>
                  </a:gridCol>
                  <a:gridCol w="646418">
                    <a:extLst>
                      <a:ext uri="{9D8B030D-6E8A-4147-A177-3AD203B41FA5}">
                        <a16:colId xmlns:a16="http://schemas.microsoft.com/office/drawing/2014/main" val="20006"/>
                      </a:ext>
                    </a:extLst>
                  </a:gridCol>
                  <a:gridCol w="656676">
                    <a:extLst>
                      <a:ext uri="{9D8B030D-6E8A-4147-A177-3AD203B41FA5}">
                        <a16:colId xmlns:a16="http://schemas.microsoft.com/office/drawing/2014/main" val="20007"/>
                      </a:ext>
                    </a:extLst>
                  </a:gridCol>
                  <a:gridCol w="636160">
                    <a:extLst>
                      <a:ext uri="{9D8B030D-6E8A-4147-A177-3AD203B41FA5}">
                        <a16:colId xmlns:a16="http://schemas.microsoft.com/office/drawing/2014/main" val="20008"/>
                      </a:ext>
                    </a:extLst>
                  </a:gridCol>
                  <a:gridCol w="695228">
                    <a:extLst>
                      <a:ext uri="{9D8B030D-6E8A-4147-A177-3AD203B41FA5}">
                        <a16:colId xmlns:a16="http://schemas.microsoft.com/office/drawing/2014/main" val="20009"/>
                      </a:ext>
                    </a:extLst>
                  </a:gridCol>
                  <a:gridCol w="646418">
                    <a:extLst>
                      <a:ext uri="{9D8B030D-6E8A-4147-A177-3AD203B41FA5}">
                        <a16:colId xmlns:a16="http://schemas.microsoft.com/office/drawing/2014/main" val="20010"/>
                      </a:ext>
                    </a:extLst>
                  </a:gridCol>
                  <a:gridCol w="646418">
                    <a:extLst>
                      <a:ext uri="{9D8B030D-6E8A-4147-A177-3AD203B41FA5}">
                        <a16:colId xmlns:a16="http://schemas.microsoft.com/office/drawing/2014/main" val="20011"/>
                      </a:ext>
                    </a:extLst>
                  </a:gridCol>
                  <a:gridCol w="646418">
                    <a:extLst>
                      <a:ext uri="{9D8B030D-6E8A-4147-A177-3AD203B41FA5}">
                        <a16:colId xmlns:a16="http://schemas.microsoft.com/office/drawing/2014/main" val="20012"/>
                      </a:ext>
                    </a:extLst>
                  </a:gridCol>
                </a:tblGrid>
                <a:tr h="182880">
                  <a:tc>
                    <a:txBody>
                      <a:bodyPr/>
                      <a:lstStyle/>
                      <a:p>
                        <a:pPr algn="l" fontAlgn="b"/>
                        <a:r>
                          <a:rPr lang="en-US" sz="1100" u="none" strike="noStrike" dirty="0" err="1">
                            <a:effectLst/>
                          </a:rPr>
                          <a:t>MonthID</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Jan</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Feb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Mar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Apr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May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June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July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Aug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Sept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Oct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Nov</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Dec</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r" fontAlgn="b"/>
                        <a:r>
                          <a:rPr lang="en-US" sz="1100" u="none" strike="noStrike" dirty="0">
                            <a:effectLst/>
                          </a:rPr>
                          <a:t>17750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0.13</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r" fontAlgn="b"/>
                        <a:r>
                          <a:rPr lang="en-US" sz="1100" u="none" strike="noStrike" dirty="0">
                            <a:effectLst/>
                          </a:rPr>
                          <a:t>17751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0.13</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0.13</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0.15</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82880">
                  <a:tc>
                    <a:txBody>
                      <a:bodyPr/>
                      <a:lstStyle/>
                      <a:p>
                        <a:pPr algn="l" fontAlgn="b"/>
                        <a:r>
                          <a:rPr lang="en-US" sz="1100" u="none" strike="noStrike">
                            <a:effectLst/>
                          </a:rPr>
                          <a:t>WeekID</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Sun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Mon</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Tue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Wed</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Thu</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Fri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Sat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2880">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0.14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0.14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Equal</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r>
                          <a:rPr lang="en-US" sz="1100" dirty="0"/>
                          <a:t>all days</a:t>
                        </a: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99060">
                  <a:tc>
                    <a:txBody>
                      <a:bodyPr/>
                      <a:lstStyle/>
                      <a:p>
                        <a:pPr algn="r" fontAlgn="b"/>
                        <a:r>
                          <a:rPr lang="en-US" sz="1100" u="none" strike="noStrike">
                            <a:effectLst/>
                          </a:rPr>
                          <a:t>61500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0.33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0.33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Fire pit</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higher</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i="0" u="none" strike="noStrike" dirty="0">
                            <a:solidFill>
                              <a:srgbClr val="000000"/>
                            </a:solidFill>
                            <a:effectLst/>
                            <a:latin typeface="Calibri" panose="020F0502020204030204" pitchFamily="34" charset="0"/>
                          </a:rPr>
                          <a:t>weekends</a:t>
                        </a: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2880">
                  <a:tc>
                    <a:txBody>
                      <a:bodyPr/>
                      <a:lstStyle/>
                      <a:p>
                        <a:pPr algn="l" fontAlgn="b"/>
                        <a:r>
                          <a:rPr lang="en-US" sz="1100" u="none" strike="noStrike">
                            <a:effectLst/>
                          </a:rPr>
                          <a:t>HourID</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hr10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hr11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2880">
                  <a:tc>
                    <a:txBody>
                      <a:bodyPr/>
                      <a:lstStyle/>
                      <a:p>
                        <a:pPr algn="r" fontAlgn="b"/>
                        <a:r>
                          <a:rPr lang="en-US" sz="1100" u="none" strike="noStrike">
                            <a:effectLst/>
                          </a:rPr>
                          <a:t>600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182880">
                  <a:tc>
                    <a:txBody>
                      <a:bodyPr/>
                      <a:lstStyle/>
                      <a:p>
                        <a:pPr algn="r" fontAlgn="b"/>
                        <a:r>
                          <a:rPr lang="en-US" sz="1100" u="none" strike="noStrike">
                            <a:effectLst/>
                          </a:rPr>
                          <a:t>1500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0.03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bl>
            </a:graphicData>
          </a:graphic>
        </p:graphicFrame>
        <p:cxnSp>
          <p:nvCxnSpPr>
            <p:cNvPr id="8" name="Straight Arrow Connector 7"/>
            <p:cNvCxnSpPr/>
            <p:nvPr/>
          </p:nvCxnSpPr>
          <p:spPr>
            <a:xfrm flipH="1">
              <a:off x="1295400" y="2971800"/>
              <a:ext cx="57150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295400" y="3733800"/>
              <a:ext cx="571500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95400" y="3962400"/>
              <a:ext cx="571500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295400" y="4191000"/>
              <a:ext cx="5791200" cy="22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06FA802-DE96-48CB-8829-AF11660E7497}"/>
              </a:ext>
            </a:extLst>
          </p:cNvPr>
          <p:cNvSpPr txBox="1"/>
          <p:nvPr/>
        </p:nvSpPr>
        <p:spPr>
          <a:xfrm>
            <a:off x="4114800" y="4273970"/>
            <a:ext cx="1013419" cy="369332"/>
          </a:xfrm>
          <a:prstGeom prst="rect">
            <a:avLst/>
          </a:prstGeom>
          <a:noFill/>
        </p:spPr>
        <p:txBody>
          <a:bodyPr wrap="none" rtlCol="0">
            <a:spAutoFit/>
          </a:bodyPr>
          <a:lstStyle/>
          <a:p>
            <a:r>
              <a:rPr lang="en-US" dirty="0"/>
              <a:t>Profiles</a:t>
            </a:r>
          </a:p>
        </p:txBody>
      </p:sp>
      <p:sp>
        <p:nvSpPr>
          <p:cNvPr id="5" name="Title 4"/>
          <p:cNvSpPr>
            <a:spLocks noGrp="1"/>
          </p:cNvSpPr>
          <p:nvPr>
            <p:ph type="title"/>
          </p:nvPr>
        </p:nvSpPr>
        <p:spPr/>
        <p:txBody>
          <a:bodyPr>
            <a:normAutofit fontScale="90000"/>
          </a:bodyPr>
          <a:lstStyle/>
          <a:p>
            <a:r>
              <a:rPr lang="en-US" dirty="0"/>
              <a:t>Excerpt from Temporal Cross Reference and Profile Files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52</a:t>
            </a:fld>
            <a:endParaRPr lang="en-US"/>
          </a:p>
        </p:txBody>
      </p:sp>
    </p:spTree>
    <p:extLst>
      <p:ext uri="{BB962C8B-B14F-4D97-AF65-F5344CB8AC3E}">
        <p14:creationId xmlns:p14="http://schemas.microsoft.com/office/powerpoint/2010/main" val="3315303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08519091"/>
              </p:ext>
            </p:extLst>
          </p:nvPr>
        </p:nvGraphicFramePr>
        <p:xfrm>
          <a:off x="507661" y="1295400"/>
          <a:ext cx="8179139" cy="4919280"/>
        </p:xfrm>
        <a:graphic>
          <a:graphicData uri="http://schemas.openxmlformats.org/drawingml/2006/table">
            <a:tbl>
              <a:tblPr firstRow="1" firstCol="1" bandRow="1">
                <a:tableStyleId>{5C22544A-7EE6-4342-B048-85BDC9FD1C3A}</a:tableStyleId>
              </a:tblPr>
              <a:tblGrid>
                <a:gridCol w="1830053">
                  <a:extLst>
                    <a:ext uri="{9D8B030D-6E8A-4147-A177-3AD203B41FA5}">
                      <a16:colId xmlns:a16="http://schemas.microsoft.com/office/drawing/2014/main" val="54999593"/>
                    </a:ext>
                  </a:extLst>
                </a:gridCol>
                <a:gridCol w="1640271">
                  <a:extLst>
                    <a:ext uri="{9D8B030D-6E8A-4147-A177-3AD203B41FA5}">
                      <a16:colId xmlns:a16="http://schemas.microsoft.com/office/drawing/2014/main" val="3801516494"/>
                    </a:ext>
                  </a:extLst>
                </a:gridCol>
                <a:gridCol w="953214">
                  <a:extLst>
                    <a:ext uri="{9D8B030D-6E8A-4147-A177-3AD203B41FA5}">
                      <a16:colId xmlns:a16="http://schemas.microsoft.com/office/drawing/2014/main" val="1826005677"/>
                    </a:ext>
                  </a:extLst>
                </a:gridCol>
                <a:gridCol w="1291462">
                  <a:extLst>
                    <a:ext uri="{9D8B030D-6E8A-4147-A177-3AD203B41FA5}">
                      <a16:colId xmlns:a16="http://schemas.microsoft.com/office/drawing/2014/main" val="709884782"/>
                    </a:ext>
                  </a:extLst>
                </a:gridCol>
                <a:gridCol w="1143000">
                  <a:extLst>
                    <a:ext uri="{9D8B030D-6E8A-4147-A177-3AD203B41FA5}">
                      <a16:colId xmlns:a16="http://schemas.microsoft.com/office/drawing/2014/main" val="3342426204"/>
                    </a:ext>
                  </a:extLst>
                </a:gridCol>
                <a:gridCol w="1321139">
                  <a:extLst>
                    <a:ext uri="{9D8B030D-6E8A-4147-A177-3AD203B41FA5}">
                      <a16:colId xmlns:a16="http://schemas.microsoft.com/office/drawing/2014/main" val="1522029716"/>
                    </a:ext>
                  </a:extLst>
                </a:gridCol>
              </a:tblGrid>
              <a:tr h="574653">
                <a:tc>
                  <a:txBody>
                    <a:bodyPr/>
                    <a:lstStyle/>
                    <a:p>
                      <a:pPr marL="0" marR="0">
                        <a:lnSpc>
                          <a:spcPct val="115000"/>
                        </a:lnSpc>
                        <a:spcBef>
                          <a:spcPts val="0"/>
                        </a:spcBef>
                        <a:spcAft>
                          <a:spcPts val="0"/>
                        </a:spcAft>
                      </a:pPr>
                      <a:r>
                        <a:rPr lang="en-US" sz="1200" dirty="0">
                          <a:effectLst/>
                        </a:rPr>
                        <a:t>Platform sector short name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Inventory resolutions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Monthly profiles used?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Daily temporal approach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Merge processing approach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Process Holidays as separate days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350341039"/>
                  </a:ext>
                </a:extLst>
              </a:tr>
              <a:tr h="179473">
                <a:tc>
                  <a:txBody>
                    <a:bodyPr/>
                    <a:lstStyle/>
                    <a:p>
                      <a:pPr marL="0" marR="0">
                        <a:lnSpc>
                          <a:spcPct val="115000"/>
                        </a:lnSpc>
                        <a:spcBef>
                          <a:spcPts val="0"/>
                        </a:spcBef>
                        <a:spcAft>
                          <a:spcPts val="0"/>
                        </a:spcAft>
                      </a:pPr>
                      <a:r>
                        <a:rPr lang="en-US" sz="1200">
                          <a:effectLst/>
                        </a:rPr>
                        <a:t>afdust_adj</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Annual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248458619"/>
                  </a:ext>
                </a:extLst>
              </a:tr>
              <a:tr h="179473">
                <a:tc>
                  <a:txBody>
                    <a:bodyPr/>
                    <a:lstStyle/>
                    <a:p>
                      <a:pPr marL="0" marR="0">
                        <a:lnSpc>
                          <a:spcPct val="115000"/>
                        </a:lnSpc>
                        <a:spcBef>
                          <a:spcPts val="0"/>
                        </a:spcBef>
                        <a:spcAft>
                          <a:spcPts val="0"/>
                        </a:spcAft>
                      </a:pPr>
                      <a:r>
                        <a:rPr lang="en-US" sz="1200">
                          <a:effectLst/>
                        </a:rPr>
                        <a:t>ag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 and Daily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 hourly</a:t>
                      </a:r>
                      <a:r>
                        <a:rPr lang="en-US" sz="1200" baseline="0" dirty="0">
                          <a:effectLst/>
                        </a:rPr>
                        <a:t> met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963373615"/>
                  </a:ext>
                </a:extLst>
              </a:tr>
              <a:tr h="179473">
                <a:tc>
                  <a:txBody>
                    <a:bodyPr/>
                    <a:lstStyle/>
                    <a:p>
                      <a:pPr marL="0" marR="0">
                        <a:lnSpc>
                          <a:spcPct val="115000"/>
                        </a:lnSpc>
                        <a:spcBef>
                          <a:spcPts val="0"/>
                        </a:spcBef>
                        <a:spcAft>
                          <a:spcPts val="0"/>
                        </a:spcAft>
                      </a:pPr>
                      <a:r>
                        <a:rPr lang="en-US" sz="1200">
                          <a:effectLst/>
                        </a:rPr>
                        <a:t>ptagfire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Daily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mn-ea"/>
                          <a:cs typeface="+mn-cs"/>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1054826239"/>
                  </a:ext>
                </a:extLst>
              </a:tr>
              <a:tr h="179473">
                <a:tc>
                  <a:txBody>
                    <a:bodyPr/>
                    <a:lstStyle/>
                    <a:p>
                      <a:pPr marL="0" marR="0">
                        <a:lnSpc>
                          <a:spcPct val="115000"/>
                        </a:lnSpc>
                        <a:spcBef>
                          <a:spcPts val="0"/>
                        </a:spcBef>
                        <a:spcAft>
                          <a:spcPts val="0"/>
                        </a:spcAft>
                      </a:pPr>
                      <a:r>
                        <a:rPr lang="en-US" sz="1200">
                          <a:effectLst/>
                        </a:rPr>
                        <a:t>beis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Hourly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n/a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329349104"/>
                  </a:ext>
                </a:extLst>
              </a:tr>
              <a:tr h="179473">
                <a:tc>
                  <a:txBody>
                    <a:bodyPr/>
                    <a:lstStyle/>
                    <a:p>
                      <a:pPr marL="0" marR="0">
                        <a:lnSpc>
                          <a:spcPct val="115000"/>
                        </a:lnSpc>
                        <a:spcBef>
                          <a:spcPts val="0"/>
                        </a:spcBef>
                        <a:spcAft>
                          <a:spcPts val="0"/>
                        </a:spcAft>
                      </a:pPr>
                      <a:r>
                        <a:rPr lang="en-US" sz="1200">
                          <a:effectLst/>
                        </a:rPr>
                        <a:t>cmv</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Annual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aveday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aveday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596621575"/>
                  </a:ext>
                </a:extLst>
              </a:tr>
              <a:tr h="179473">
                <a:tc>
                  <a:txBody>
                    <a:bodyPr/>
                    <a:lstStyle/>
                    <a:p>
                      <a:pPr marL="0" marR="0">
                        <a:lnSpc>
                          <a:spcPct val="115000"/>
                        </a:lnSpc>
                        <a:spcBef>
                          <a:spcPts val="0"/>
                        </a:spcBef>
                        <a:spcAft>
                          <a:spcPts val="0"/>
                        </a:spcAft>
                      </a:pPr>
                      <a:r>
                        <a:rPr lang="en-US" sz="1200">
                          <a:effectLst/>
                        </a:rPr>
                        <a:t>rail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Annual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aveday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aveday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1826888291"/>
                  </a:ext>
                </a:extLst>
              </a:tr>
              <a:tr h="179473">
                <a:tc>
                  <a:txBody>
                    <a:bodyPr/>
                    <a:lstStyle/>
                    <a:p>
                      <a:pPr marL="0" marR="0">
                        <a:lnSpc>
                          <a:spcPct val="115000"/>
                        </a:lnSpc>
                        <a:spcBef>
                          <a:spcPts val="0"/>
                        </a:spcBef>
                        <a:spcAft>
                          <a:spcPts val="0"/>
                        </a:spcAft>
                      </a:pPr>
                      <a:r>
                        <a:rPr lang="en-US" sz="1200">
                          <a:effectLst/>
                        </a:rPr>
                        <a:t>nonpt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2247777855"/>
                  </a:ext>
                </a:extLst>
              </a:tr>
              <a:tr h="179473">
                <a:tc>
                  <a:txBody>
                    <a:bodyPr/>
                    <a:lstStyle/>
                    <a:p>
                      <a:pPr marL="0" marR="0">
                        <a:lnSpc>
                          <a:spcPct val="115000"/>
                        </a:lnSpc>
                        <a:spcBef>
                          <a:spcPts val="0"/>
                        </a:spcBef>
                        <a:spcAft>
                          <a:spcPts val="0"/>
                        </a:spcAft>
                      </a:pPr>
                      <a:r>
                        <a:rPr lang="en-US" sz="1200" dirty="0">
                          <a:effectLst/>
                        </a:rPr>
                        <a:t>nonroad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Monthly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1689107153"/>
                  </a:ext>
                </a:extLst>
              </a:tr>
              <a:tr h="179473">
                <a:tc>
                  <a:txBody>
                    <a:bodyPr/>
                    <a:lstStyle/>
                    <a:p>
                      <a:pPr marL="0" marR="0">
                        <a:lnSpc>
                          <a:spcPct val="115000"/>
                        </a:lnSpc>
                        <a:spcBef>
                          <a:spcPts val="0"/>
                        </a:spcBef>
                        <a:spcAft>
                          <a:spcPts val="0"/>
                        </a:spcAft>
                      </a:pPr>
                      <a:r>
                        <a:rPr lang="en-US" sz="1200">
                          <a:effectLst/>
                        </a:rPr>
                        <a:t>np_oilgas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Week</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804389374"/>
                  </a:ext>
                </a:extLst>
              </a:tr>
              <a:tr h="182120">
                <a:tc>
                  <a:txBody>
                    <a:bodyPr/>
                    <a:lstStyle/>
                    <a:p>
                      <a:pPr marL="0" marR="0">
                        <a:lnSpc>
                          <a:spcPct val="115000"/>
                        </a:lnSpc>
                        <a:spcBef>
                          <a:spcPts val="0"/>
                        </a:spcBef>
                        <a:spcAft>
                          <a:spcPts val="0"/>
                        </a:spcAft>
                      </a:pPr>
                      <a:r>
                        <a:rPr lang="en-US" sz="1200" dirty="0" err="1">
                          <a:effectLst/>
                        </a:rPr>
                        <a:t>onroad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 &amp; monthly</a:t>
                      </a:r>
                      <a:r>
                        <a:rPr lang="en-US" sz="1200" baseline="300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2337018429"/>
                  </a:ext>
                </a:extLst>
              </a:tr>
              <a:tr h="226122">
                <a:tc>
                  <a:txBody>
                    <a:bodyPr/>
                    <a:lstStyle/>
                    <a:p>
                      <a:pPr marL="0" marR="0">
                        <a:lnSpc>
                          <a:spcPct val="115000"/>
                        </a:lnSpc>
                        <a:spcBef>
                          <a:spcPts val="0"/>
                        </a:spcBef>
                        <a:spcAft>
                          <a:spcPts val="0"/>
                        </a:spcAft>
                      </a:pPr>
                      <a:r>
                        <a:rPr lang="en-US" sz="1200" dirty="0" err="1">
                          <a:effectLst/>
                        </a:rPr>
                        <a:t>onroad_ca_adj</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Annual &amp; monthly</a:t>
                      </a:r>
                      <a:r>
                        <a:rPr lang="en-US" sz="1200" baseline="300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018562262"/>
                  </a:ext>
                </a:extLst>
              </a:tr>
              <a:tr h="179473">
                <a:tc>
                  <a:txBody>
                    <a:bodyPr/>
                    <a:lstStyle/>
                    <a:p>
                      <a:pPr marL="0" marR="0">
                        <a:lnSpc>
                          <a:spcPct val="115000"/>
                        </a:lnSpc>
                        <a:spcBef>
                          <a:spcPts val="0"/>
                        </a:spcBef>
                        <a:spcAft>
                          <a:spcPts val="0"/>
                        </a:spcAft>
                      </a:pPr>
                      <a:r>
                        <a:rPr lang="en-US" sz="1200" dirty="0" err="1">
                          <a:effectLst/>
                        </a:rPr>
                        <a:t>othafdust_adj</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rPr>
                        <a:t>Annual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Week</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4253064899"/>
                  </a:ext>
                </a:extLst>
              </a:tr>
              <a:tr h="179473">
                <a:tc>
                  <a:txBody>
                    <a:bodyPr/>
                    <a:lstStyle/>
                    <a:p>
                      <a:pPr marL="0" marR="0">
                        <a:lnSpc>
                          <a:spcPct val="115000"/>
                        </a:lnSpc>
                        <a:spcBef>
                          <a:spcPts val="0"/>
                        </a:spcBef>
                        <a:spcAft>
                          <a:spcPts val="0"/>
                        </a:spcAft>
                      </a:pPr>
                      <a:r>
                        <a:rPr lang="en-US" sz="1200" dirty="0" err="1">
                          <a:effectLst/>
                          <a:latin typeface="+mn-lt"/>
                          <a:ea typeface="Times New Roman" panose="02020603050405020304" pitchFamily="18" charset="0"/>
                          <a:cs typeface="Times New Roman" panose="02020603050405020304" pitchFamily="18" charset="0"/>
                        </a:rPr>
                        <a:t>othptdust</a:t>
                      </a:r>
                      <a:endParaRPr lang="en-US" sz="1200" dirty="0">
                        <a:effectLst/>
                        <a:latin typeface="+mn-lt"/>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rPr>
                        <a:t>Monthly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err="1">
                          <a:effectLst/>
                        </a:rPr>
                        <a:t>mwdss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err="1">
                          <a:effectLst/>
                        </a:rPr>
                        <a:t>mwdss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564311932"/>
                  </a:ext>
                </a:extLst>
              </a:tr>
              <a:tr h="179473">
                <a:tc>
                  <a:txBody>
                    <a:bodyPr/>
                    <a:lstStyle/>
                    <a:p>
                      <a:pPr marL="0" marR="0">
                        <a:lnSpc>
                          <a:spcPct val="115000"/>
                        </a:lnSpc>
                        <a:spcBef>
                          <a:spcPts val="0"/>
                        </a:spcBef>
                        <a:spcAft>
                          <a:spcPts val="0"/>
                        </a:spcAft>
                      </a:pPr>
                      <a:r>
                        <a:rPr lang="en-US" sz="1200">
                          <a:effectLst/>
                        </a:rPr>
                        <a:t>othar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 &amp; monthly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Week</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389847226"/>
                  </a:ext>
                </a:extLst>
              </a:tr>
              <a:tr h="179473">
                <a:tc>
                  <a:txBody>
                    <a:bodyPr/>
                    <a:lstStyle/>
                    <a:p>
                      <a:pPr marL="0" marR="0">
                        <a:lnSpc>
                          <a:spcPct val="115000"/>
                        </a:lnSpc>
                        <a:spcBef>
                          <a:spcPts val="0"/>
                        </a:spcBef>
                        <a:spcAft>
                          <a:spcPts val="0"/>
                        </a:spcAft>
                      </a:pPr>
                      <a:r>
                        <a:rPr lang="en-US" sz="1200" dirty="0" err="1">
                          <a:effectLst/>
                        </a:rPr>
                        <a:t>onroad_can</a:t>
                      </a:r>
                      <a:r>
                        <a:rPr lang="en-US" sz="1200" dirty="0">
                          <a:effectLst/>
                        </a:rPr>
                        <a:t> &amp; </a:t>
                      </a:r>
                      <a:r>
                        <a:rPr lang="en-US" sz="1200" dirty="0" err="1">
                          <a:effectLst/>
                        </a:rPr>
                        <a:t>mex</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Monthly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a:lnSpc>
                          <a:spcPct val="115000"/>
                        </a:lnSpc>
                      </a:pPr>
                      <a:r>
                        <a:rPr lang="en-US" sz="1200" dirty="0">
                          <a:effectLst/>
                          <a:latin typeface="Calibri" panose="020F0502020204030204" pitchFamily="34" charset="0"/>
                          <a:cs typeface="Times New Roman" panose="02020603050405020304" pitchFamily="18" charset="0"/>
                        </a:rPr>
                        <a:t>No</a:t>
                      </a:r>
                    </a:p>
                  </a:txBody>
                  <a:tcPr marL="59364" marR="59364" marT="0" marB="0" anchor="b"/>
                </a:tc>
                <a:tc>
                  <a:txBody>
                    <a:bodyPr/>
                    <a:lstStyle/>
                    <a:p>
                      <a:pPr marL="0" marR="0">
                        <a:lnSpc>
                          <a:spcPct val="115000"/>
                        </a:lnSpc>
                        <a:spcBef>
                          <a:spcPts val="0"/>
                        </a:spcBef>
                        <a:spcAft>
                          <a:spcPts val="0"/>
                        </a:spcAft>
                      </a:pPr>
                      <a:r>
                        <a:rPr lang="en-US" sz="1200" dirty="0">
                          <a:effectLst/>
                        </a:rPr>
                        <a:t>Week</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week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05165101"/>
                  </a:ext>
                </a:extLst>
              </a:tr>
              <a:tr h="179473">
                <a:tc>
                  <a:txBody>
                    <a:bodyPr/>
                    <a:lstStyle/>
                    <a:p>
                      <a:pPr marL="0" marR="0">
                        <a:lnSpc>
                          <a:spcPct val="115000"/>
                        </a:lnSpc>
                        <a:spcBef>
                          <a:spcPts val="0"/>
                        </a:spcBef>
                        <a:spcAft>
                          <a:spcPts val="0"/>
                        </a:spcAft>
                      </a:pPr>
                      <a:r>
                        <a:rPr lang="en-US" sz="1200" dirty="0" err="1">
                          <a:effectLst/>
                        </a:rPr>
                        <a:t>othpt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err="1">
                          <a:effectLst/>
                        </a:rPr>
                        <a:t>mwdss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242829569"/>
                  </a:ext>
                </a:extLst>
              </a:tr>
              <a:tr h="179473">
                <a:tc>
                  <a:txBody>
                    <a:bodyPr/>
                    <a:lstStyle/>
                    <a:p>
                      <a:pPr marL="0" marR="0">
                        <a:lnSpc>
                          <a:spcPct val="115000"/>
                        </a:lnSpc>
                        <a:spcBef>
                          <a:spcPts val="0"/>
                        </a:spcBef>
                        <a:spcAft>
                          <a:spcPts val="0"/>
                        </a:spcAft>
                      </a:pPr>
                      <a:r>
                        <a:rPr lang="en-US" sz="1200">
                          <a:effectLst/>
                        </a:rPr>
                        <a:t>pt_oilgas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err="1">
                          <a:effectLst/>
                        </a:rPr>
                        <a:t>mwdss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1484493299"/>
                  </a:ext>
                </a:extLst>
              </a:tr>
              <a:tr h="179473">
                <a:tc>
                  <a:txBody>
                    <a:bodyPr/>
                    <a:lstStyle/>
                    <a:p>
                      <a:pPr marL="0" marR="0">
                        <a:lnSpc>
                          <a:spcPct val="115000"/>
                        </a:lnSpc>
                        <a:spcBef>
                          <a:spcPts val="0"/>
                        </a:spcBef>
                        <a:spcAft>
                          <a:spcPts val="0"/>
                        </a:spcAft>
                      </a:pPr>
                      <a:r>
                        <a:rPr lang="en-US" sz="1200">
                          <a:effectLst/>
                        </a:rPr>
                        <a:t>ptegu</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Daily &amp; hourly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494271580"/>
                  </a:ext>
                </a:extLst>
              </a:tr>
              <a:tr h="179473">
                <a:tc>
                  <a:txBody>
                    <a:bodyPr/>
                    <a:lstStyle/>
                    <a:p>
                      <a:pPr marL="0" marR="0">
                        <a:lnSpc>
                          <a:spcPct val="115000"/>
                        </a:lnSpc>
                        <a:spcBef>
                          <a:spcPts val="0"/>
                        </a:spcBef>
                        <a:spcAft>
                          <a:spcPts val="0"/>
                        </a:spcAft>
                      </a:pPr>
                      <a:r>
                        <a:rPr lang="en-US" sz="1200" dirty="0" err="1">
                          <a:effectLst/>
                        </a:rPr>
                        <a:t>ptnonipm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Annual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mwdss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3617850917"/>
                  </a:ext>
                </a:extLst>
              </a:tr>
              <a:tr h="187953">
                <a:tc>
                  <a:txBody>
                    <a:bodyPr/>
                    <a:lstStyle/>
                    <a:p>
                      <a:pPr marL="0" marR="0">
                        <a:lnSpc>
                          <a:spcPct val="115000"/>
                        </a:lnSpc>
                        <a:spcBef>
                          <a:spcPts val="0"/>
                        </a:spcBef>
                        <a:spcAft>
                          <a:spcPts val="0"/>
                        </a:spcAft>
                      </a:pPr>
                      <a:r>
                        <a:rPr lang="en-US" sz="1200" dirty="0" err="1">
                          <a:effectLst/>
                        </a:rPr>
                        <a:t>ptfire</a:t>
                      </a:r>
                      <a:r>
                        <a:rPr lang="en-US" sz="1200" baseline="0" dirty="0">
                          <a:effectLst/>
                        </a:rPr>
                        <a:t> and </a:t>
                      </a:r>
                      <a:r>
                        <a:rPr lang="en-US" sz="1200" baseline="0" dirty="0" err="1">
                          <a:effectLst/>
                        </a:rPr>
                        <a:t>ptfire_othna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Daily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all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769079438"/>
                  </a:ext>
                </a:extLst>
              </a:tr>
              <a:tr h="179473">
                <a:tc>
                  <a:txBody>
                    <a:bodyPr/>
                    <a:lstStyle/>
                    <a:p>
                      <a:pPr marL="0" marR="0">
                        <a:lnSpc>
                          <a:spcPct val="115000"/>
                        </a:lnSpc>
                        <a:spcBef>
                          <a:spcPts val="0"/>
                        </a:spcBef>
                        <a:spcAft>
                          <a:spcPts val="0"/>
                        </a:spcAft>
                      </a:pPr>
                      <a:r>
                        <a:rPr lang="en-US" sz="1200" dirty="0" err="1">
                          <a:effectLst/>
                        </a:rPr>
                        <a:t>rwc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Annual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met-based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tc>
                  <a:txBody>
                    <a:bodyPr/>
                    <a:lstStyle/>
                    <a:p>
                      <a:pPr marL="0" marR="0">
                        <a:lnSpc>
                          <a:spcPct val="115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64" marR="59364" marT="0" marB="0" anchor="b"/>
                </a:tc>
                <a:extLst>
                  <a:ext uri="{0D108BD9-81ED-4DB2-BD59-A6C34878D82A}">
                    <a16:rowId xmlns:a16="http://schemas.microsoft.com/office/drawing/2014/main" val="2488692886"/>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53</a:t>
            </a:fld>
            <a:endParaRPr lang="en-US"/>
          </a:p>
        </p:txBody>
      </p:sp>
      <p:sp>
        <p:nvSpPr>
          <p:cNvPr id="5" name="Title 4"/>
          <p:cNvSpPr>
            <a:spLocks noGrp="1"/>
          </p:cNvSpPr>
          <p:nvPr>
            <p:ph type="title"/>
          </p:nvPr>
        </p:nvSpPr>
        <p:spPr/>
        <p:txBody>
          <a:bodyPr/>
          <a:lstStyle/>
          <a:p>
            <a:r>
              <a:rPr lang="en-US" dirty="0"/>
              <a:t>Temporal Settings by Sector</a:t>
            </a:r>
          </a:p>
        </p:txBody>
      </p:sp>
    </p:spTree>
    <p:extLst>
      <p:ext uri="{BB962C8B-B14F-4D97-AF65-F5344CB8AC3E}">
        <p14:creationId xmlns:p14="http://schemas.microsoft.com/office/powerpoint/2010/main" val="777161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82000" cy="4525963"/>
          </a:xfrm>
        </p:spPr>
        <p:txBody>
          <a:bodyPr>
            <a:normAutofit fontScale="92500"/>
          </a:bodyPr>
          <a:lstStyle/>
          <a:p>
            <a:r>
              <a:rPr lang="en-US" dirty="0"/>
              <a:t>Some temporal profiles have been used for a while</a:t>
            </a:r>
          </a:p>
          <a:p>
            <a:r>
              <a:rPr lang="en-US" dirty="0"/>
              <a:t>We look for data sources that can be used to update temporal profiles</a:t>
            </a:r>
          </a:p>
          <a:p>
            <a:r>
              <a:rPr lang="en-US" dirty="0"/>
              <a:t>Sometimes temporal profile updates happen as a result of reviewing model performance issues</a:t>
            </a:r>
          </a:p>
          <a:p>
            <a:pPr lvl="1"/>
            <a:r>
              <a:rPr lang="en-US" dirty="0"/>
              <a:t>Recently, EGU profiles for municipal waste combustors and nonroad profiles for construction and lawn and garden sources have been updated</a:t>
            </a:r>
          </a:p>
          <a:p>
            <a:r>
              <a:rPr lang="en-US" dirty="0"/>
              <a:t>To update profiles, we use studies or data when possible (e.g., </a:t>
            </a:r>
            <a:r>
              <a:rPr lang="en-US" dirty="0" err="1"/>
              <a:t>rwc</a:t>
            </a:r>
            <a:r>
              <a:rPr lang="en-US" dirty="0"/>
              <a:t>), otherwise we try to apply common sense knowledge of the source sector</a:t>
            </a:r>
          </a:p>
          <a:p>
            <a:pPr marL="393192" lvl="1" indent="0">
              <a:buNone/>
            </a:pP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54</a:t>
            </a:fld>
            <a:endParaRPr lang="en-US"/>
          </a:p>
        </p:txBody>
      </p:sp>
      <p:sp>
        <p:nvSpPr>
          <p:cNvPr id="5" name="Title 4"/>
          <p:cNvSpPr>
            <a:spLocks noGrp="1"/>
          </p:cNvSpPr>
          <p:nvPr>
            <p:ph type="title"/>
          </p:nvPr>
        </p:nvSpPr>
        <p:spPr>
          <a:xfrm>
            <a:off x="457200" y="274638"/>
            <a:ext cx="7543800" cy="1020762"/>
          </a:xfrm>
        </p:spPr>
        <p:txBody>
          <a:bodyPr>
            <a:normAutofit fontScale="90000"/>
          </a:bodyPr>
          <a:lstStyle/>
          <a:p>
            <a:r>
              <a:rPr lang="en-US" dirty="0"/>
              <a:t>Temporal Profile Data Sources</a:t>
            </a:r>
          </a:p>
        </p:txBody>
      </p:sp>
    </p:spTree>
    <p:extLst>
      <p:ext uri="{BB962C8B-B14F-4D97-AF65-F5344CB8AC3E}">
        <p14:creationId xmlns:p14="http://schemas.microsoft.com/office/powerpoint/2010/main" val="2307958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228600" y="1259808"/>
            <a:ext cx="8229600" cy="4525963"/>
          </a:xfrm>
        </p:spPr>
        <p:txBody>
          <a:bodyPr/>
          <a:lstStyle/>
          <a:p>
            <a:r>
              <a:rPr lang="en-US" dirty="0"/>
              <a:t>Airport diurnal temporal profiles updated for 2014v7.0 platform based on Aviation System Performance Metrics (ASPM) Airport Analysis</a:t>
            </a:r>
          </a:p>
          <a:p>
            <a:pPr lvl="1"/>
            <a:r>
              <a:rPr lang="en-US" dirty="0">
                <a:hlinkClick r:id="rId3"/>
              </a:rPr>
              <a:t>https://aspm.faa.gov/apm/sys/AnalysisAP.asp</a:t>
            </a:r>
            <a:endParaRPr lang="en-US" dirty="0"/>
          </a:p>
          <a:p>
            <a:pPr lvl="1"/>
            <a:endParaRPr lang="en-US" dirty="0"/>
          </a:p>
          <a:p>
            <a:pPr lvl="1"/>
            <a:endParaRPr lang="en-US" dirty="0"/>
          </a:p>
          <a:p>
            <a:endParaRPr lang="en-US" dirty="0"/>
          </a:p>
        </p:txBody>
      </p:sp>
      <p:graphicFrame>
        <p:nvGraphicFramePr>
          <p:cNvPr id="6" name="Chart 5" descr="The diurnal profile for aircraft emissions at airports is low after midnight and peaks from 9AM to about 7PM." title="Diurnal profile for airports"/>
          <p:cNvGraphicFramePr/>
          <p:nvPr>
            <p:extLst>
              <p:ext uri="{D42A27DB-BD31-4B8C-83A1-F6EECF244321}">
                <p14:modId xmlns:p14="http://schemas.microsoft.com/office/powerpoint/2010/main" val="1402079273"/>
              </p:ext>
            </p:extLst>
          </p:nvPr>
        </p:nvGraphicFramePr>
        <p:xfrm>
          <a:off x="1828800" y="3200400"/>
          <a:ext cx="5029200" cy="3124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p:cNvSpPr>
            <a:spLocks noGrp="1"/>
          </p:cNvSpPr>
          <p:nvPr>
            <p:ph type="title"/>
          </p:nvPr>
        </p:nvSpPr>
        <p:spPr>
          <a:xfrm>
            <a:off x="228600" y="219457"/>
            <a:ext cx="7772400" cy="944562"/>
          </a:xfrm>
        </p:spPr>
        <p:txBody>
          <a:bodyPr>
            <a:normAutofit/>
          </a:bodyPr>
          <a:lstStyle/>
          <a:p>
            <a:r>
              <a:rPr lang="en-US" dirty="0"/>
              <a:t>Airport Temporalization (1/2)</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55</a:t>
            </a:fld>
            <a:endParaRPr lang="en-US"/>
          </a:p>
        </p:txBody>
      </p:sp>
    </p:spTree>
    <p:extLst>
      <p:ext uri="{BB962C8B-B14F-4D97-AF65-F5344CB8AC3E}">
        <p14:creationId xmlns:p14="http://schemas.microsoft.com/office/powerpoint/2010/main" val="1358399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190500" y="1481329"/>
            <a:ext cx="8343900" cy="1490471"/>
          </a:xfrm>
        </p:spPr>
        <p:txBody>
          <a:bodyPr/>
          <a:lstStyle/>
          <a:p>
            <a:r>
              <a:rPr lang="en-US" dirty="0"/>
              <a:t>Weekly and monthly profiles based on FAA Operations Network Air Traffic Activity System</a:t>
            </a:r>
          </a:p>
          <a:p>
            <a:pPr lvl="1"/>
            <a:r>
              <a:rPr lang="en-US" dirty="0">
                <a:hlinkClick r:id="rId3"/>
              </a:rPr>
              <a:t>http://aspm.faa.gov/opsnet/sys/Terminal.asp</a:t>
            </a:r>
            <a:r>
              <a:rPr lang="en-US" dirty="0"/>
              <a:t> </a:t>
            </a:r>
          </a:p>
        </p:txBody>
      </p:sp>
      <p:graphicFrame>
        <p:nvGraphicFramePr>
          <p:cNvPr id="7" name="Chart 6" descr="The temporal profile for aircraft emissions at airports shows emissions are a little higher Tuesday-Friday and lower on Saturday and Sunday" title="Day of week profile for aircraft emissions"/>
          <p:cNvGraphicFramePr/>
          <p:nvPr>
            <p:extLst>
              <p:ext uri="{D42A27DB-BD31-4B8C-83A1-F6EECF244321}">
                <p14:modId xmlns:p14="http://schemas.microsoft.com/office/powerpoint/2010/main" val="3542798061"/>
              </p:ext>
            </p:extLst>
          </p:nvPr>
        </p:nvGraphicFramePr>
        <p:xfrm>
          <a:off x="0" y="3060190"/>
          <a:ext cx="4495800" cy="28072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descr="The monthly temporal profile for aircraft at airports is relatively flat, but emissions are lowest in the winter months adn a bit higher in March through October." title="Monthly temporal profile for aircraft at airports"/>
          <p:cNvGraphicFramePr/>
          <p:nvPr>
            <p:extLst>
              <p:ext uri="{D42A27DB-BD31-4B8C-83A1-F6EECF244321}">
                <p14:modId xmlns:p14="http://schemas.microsoft.com/office/powerpoint/2010/main" val="3731944048"/>
              </p:ext>
            </p:extLst>
          </p:nvPr>
        </p:nvGraphicFramePr>
        <p:xfrm>
          <a:off x="4362450" y="294132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itle 4"/>
          <p:cNvSpPr>
            <a:spLocks noGrp="1"/>
          </p:cNvSpPr>
          <p:nvPr>
            <p:ph type="title"/>
          </p:nvPr>
        </p:nvSpPr>
        <p:spPr>
          <a:xfrm>
            <a:off x="190500" y="348806"/>
            <a:ext cx="7848600" cy="1096962"/>
          </a:xfrm>
        </p:spPr>
        <p:txBody>
          <a:bodyPr/>
          <a:lstStyle/>
          <a:p>
            <a:r>
              <a:rPr lang="en-US" dirty="0"/>
              <a:t>Airport Temporalization (2/2)</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56</a:t>
            </a:fld>
            <a:endParaRPr lang="en-US"/>
          </a:p>
        </p:txBody>
      </p:sp>
    </p:spTree>
    <p:extLst>
      <p:ext uri="{BB962C8B-B14F-4D97-AF65-F5344CB8AC3E}">
        <p14:creationId xmlns:p14="http://schemas.microsoft.com/office/powerpoint/2010/main" val="3448105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hart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201" y="3886200"/>
            <a:ext cx="5003628" cy="298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259107224"/>
              </p:ext>
            </p:extLst>
          </p:nvPr>
        </p:nvGraphicFramePr>
        <p:xfrm>
          <a:off x="31955" y="1341030"/>
          <a:ext cx="4419601" cy="3525518"/>
        </p:xfrm>
        <a:graphic>
          <a:graphicData uri="http://schemas.openxmlformats.org/drawingml/2006/table">
            <a:tbl>
              <a:tblPr firstRow="1" firstCol="1" bandRow="1">
                <a:tableStyleId>{5C22544A-7EE6-4342-B048-85BDC9FD1C3A}</a:tableStyleId>
              </a:tblPr>
              <a:tblGrid>
                <a:gridCol w="1801562">
                  <a:extLst>
                    <a:ext uri="{9D8B030D-6E8A-4147-A177-3AD203B41FA5}">
                      <a16:colId xmlns:a16="http://schemas.microsoft.com/office/drawing/2014/main" val="18595448"/>
                    </a:ext>
                  </a:extLst>
                </a:gridCol>
                <a:gridCol w="725703">
                  <a:extLst>
                    <a:ext uri="{9D8B030D-6E8A-4147-A177-3AD203B41FA5}">
                      <a16:colId xmlns:a16="http://schemas.microsoft.com/office/drawing/2014/main" val="1208192465"/>
                    </a:ext>
                  </a:extLst>
                </a:gridCol>
                <a:gridCol w="645897">
                  <a:extLst>
                    <a:ext uri="{9D8B030D-6E8A-4147-A177-3AD203B41FA5}">
                      <a16:colId xmlns:a16="http://schemas.microsoft.com/office/drawing/2014/main" val="798764272"/>
                    </a:ext>
                  </a:extLst>
                </a:gridCol>
                <a:gridCol w="609600">
                  <a:extLst>
                    <a:ext uri="{9D8B030D-6E8A-4147-A177-3AD203B41FA5}">
                      <a16:colId xmlns:a16="http://schemas.microsoft.com/office/drawing/2014/main" val="3196767148"/>
                    </a:ext>
                  </a:extLst>
                </a:gridCol>
                <a:gridCol w="636839">
                  <a:extLst>
                    <a:ext uri="{9D8B030D-6E8A-4147-A177-3AD203B41FA5}">
                      <a16:colId xmlns:a16="http://schemas.microsoft.com/office/drawing/2014/main" val="2764838486"/>
                    </a:ext>
                  </a:extLst>
                </a:gridCol>
              </a:tblGrid>
              <a:tr h="1047610">
                <a:tc>
                  <a:txBody>
                    <a:bodyPr/>
                    <a:lstStyle/>
                    <a:p>
                      <a:pPr marL="0" marR="0">
                        <a:spcBef>
                          <a:spcPts val="0"/>
                        </a:spcBef>
                        <a:spcAft>
                          <a:spcPts val="0"/>
                        </a:spcAft>
                      </a:pPr>
                      <a:r>
                        <a:rPr lang="en-US" sz="1800" dirty="0">
                          <a:effectLst/>
                        </a:rPr>
                        <a:t>Non-Road Category</a:t>
                      </a:r>
                      <a:endParaRPr lang="en-US" sz="18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600" dirty="0">
                          <a:effectLst/>
                        </a:rPr>
                        <a:t>Old Day of Week</a:t>
                      </a:r>
                      <a:endParaRPr lang="en-US" sz="16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600" dirty="0">
                          <a:effectLst/>
                        </a:rPr>
                        <a:t>New Day of Week</a:t>
                      </a:r>
                      <a:endParaRPr lang="en-US" sz="16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600" dirty="0">
                          <a:effectLst/>
                        </a:rPr>
                        <a:t>Old Hour of day</a:t>
                      </a:r>
                      <a:endParaRPr lang="en-US" sz="16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600" dirty="0">
                          <a:effectLst/>
                        </a:rPr>
                        <a:t>New Hour of Day</a:t>
                      </a:r>
                      <a:endParaRPr lang="en-US" sz="16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339546937"/>
                  </a:ext>
                </a:extLst>
              </a:tr>
              <a:tr h="261903">
                <a:tc>
                  <a:txBody>
                    <a:bodyPr/>
                    <a:lstStyle/>
                    <a:p>
                      <a:pPr marL="0" marR="0">
                        <a:spcBef>
                          <a:spcPts val="0"/>
                        </a:spcBef>
                        <a:spcAft>
                          <a:spcPts val="0"/>
                        </a:spcAft>
                      </a:pPr>
                      <a:r>
                        <a:rPr lang="en-US" sz="1800" dirty="0">
                          <a:effectLst/>
                        </a:rPr>
                        <a:t>Construction</a:t>
                      </a:r>
                      <a:endParaRPr lang="en-US" sz="18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b="1" dirty="0">
                          <a:solidFill>
                            <a:srgbClr val="ED792B"/>
                          </a:solidFill>
                          <a:effectLst/>
                        </a:rPr>
                        <a:t>18</a:t>
                      </a:r>
                      <a:endParaRPr lang="en-US" sz="1800" b="1" dirty="0">
                        <a:solidFill>
                          <a:srgbClr val="ED792B"/>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chemeClr val="tx1">
                              <a:lumMod val="50000"/>
                              <a:lumOff val="50000"/>
                            </a:schemeClr>
                          </a:solidFill>
                          <a:effectLst/>
                        </a:rPr>
                        <a:t>19</a:t>
                      </a:r>
                      <a:endParaRPr lang="en-US" sz="1800" b="1" dirty="0">
                        <a:solidFill>
                          <a:schemeClr val="tx1">
                            <a:lumMod val="50000"/>
                            <a:lumOff val="50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rgbClr val="EAB200"/>
                          </a:solidFill>
                          <a:effectLst/>
                        </a:rPr>
                        <a:t>26</a:t>
                      </a:r>
                      <a:endParaRPr lang="en-US" sz="1800" b="1" dirty="0">
                        <a:solidFill>
                          <a:srgbClr val="EAB200"/>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chemeClr val="accent1"/>
                          </a:solidFill>
                          <a:effectLst/>
                        </a:rPr>
                        <a:t>26a</a:t>
                      </a:r>
                      <a:endParaRPr lang="en-US" sz="1800" b="1" dirty="0">
                        <a:solidFill>
                          <a:schemeClr val="accent1"/>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4139653556"/>
                  </a:ext>
                </a:extLst>
              </a:tr>
              <a:tr h="523805">
                <a:tc>
                  <a:txBody>
                    <a:bodyPr/>
                    <a:lstStyle/>
                    <a:p>
                      <a:pPr marL="0" marR="0">
                        <a:spcBef>
                          <a:spcPts val="0"/>
                        </a:spcBef>
                        <a:spcAft>
                          <a:spcPts val="0"/>
                        </a:spcAft>
                      </a:pPr>
                      <a:r>
                        <a:rPr lang="en-US" sz="1800">
                          <a:effectLst/>
                        </a:rPr>
                        <a:t>Commercial Lawn and Garden</a:t>
                      </a:r>
                      <a:endParaRPr lang="en-US" sz="18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b="1" dirty="0">
                          <a:solidFill>
                            <a:srgbClr val="ED792B"/>
                          </a:solidFill>
                          <a:effectLst/>
                        </a:rPr>
                        <a:t>18</a:t>
                      </a:r>
                      <a:endParaRPr lang="en-US" sz="1800" b="1" dirty="0">
                        <a:solidFill>
                          <a:srgbClr val="ED792B"/>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chemeClr val="tx1">
                              <a:lumMod val="50000"/>
                              <a:lumOff val="50000"/>
                            </a:schemeClr>
                          </a:solidFill>
                          <a:effectLst/>
                        </a:rPr>
                        <a:t>19</a:t>
                      </a:r>
                      <a:endParaRPr lang="en-US" sz="1800" b="1" dirty="0">
                        <a:solidFill>
                          <a:schemeClr val="tx1">
                            <a:lumMod val="50000"/>
                            <a:lumOff val="50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rgbClr val="EAB200"/>
                          </a:solidFill>
                          <a:effectLst/>
                        </a:rPr>
                        <a:t>26</a:t>
                      </a:r>
                      <a:endParaRPr lang="en-US" sz="1800" b="1" dirty="0">
                        <a:solidFill>
                          <a:srgbClr val="EAB200"/>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chemeClr val="bg1">
                              <a:lumMod val="50000"/>
                            </a:schemeClr>
                          </a:solidFill>
                          <a:effectLst/>
                        </a:rPr>
                        <a:t>25a</a:t>
                      </a:r>
                      <a:endParaRPr lang="en-US" sz="1800" b="1" dirty="0">
                        <a:solidFill>
                          <a:schemeClr val="bg1">
                            <a:lumMod val="50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4078885985"/>
                  </a:ext>
                </a:extLst>
              </a:tr>
              <a:tr h="523805">
                <a:tc>
                  <a:txBody>
                    <a:bodyPr/>
                    <a:lstStyle/>
                    <a:p>
                      <a:pPr marL="0" marR="0">
                        <a:spcBef>
                          <a:spcPts val="0"/>
                        </a:spcBef>
                        <a:spcAft>
                          <a:spcPts val="0"/>
                        </a:spcAft>
                      </a:pPr>
                      <a:r>
                        <a:rPr lang="en-US" sz="1800">
                          <a:effectLst/>
                        </a:rPr>
                        <a:t>Residential Lawn and Garden</a:t>
                      </a:r>
                      <a:endParaRPr lang="en-US" sz="18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b="1" dirty="0">
                          <a:solidFill>
                            <a:schemeClr val="accent1"/>
                          </a:solidFill>
                          <a:effectLst/>
                        </a:rPr>
                        <a:t>9</a:t>
                      </a:r>
                      <a:endParaRPr lang="en-US" sz="1800" b="1" dirty="0">
                        <a:solidFill>
                          <a:schemeClr val="accent1"/>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chemeClr val="accent1"/>
                          </a:solidFill>
                          <a:effectLst/>
                        </a:rPr>
                        <a:t>9</a:t>
                      </a:r>
                      <a:endParaRPr lang="en-US" sz="1800" b="1" dirty="0">
                        <a:solidFill>
                          <a:schemeClr val="accent1"/>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rgbClr val="EAB200"/>
                          </a:solidFill>
                          <a:effectLst/>
                        </a:rPr>
                        <a:t>26</a:t>
                      </a:r>
                      <a:endParaRPr lang="en-US" sz="1800" b="1" dirty="0">
                        <a:solidFill>
                          <a:srgbClr val="EAB200"/>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800" b="1" dirty="0">
                          <a:solidFill>
                            <a:srgbClr val="ED792B"/>
                          </a:solidFill>
                          <a:effectLst/>
                        </a:rPr>
                        <a:t>27</a:t>
                      </a:r>
                      <a:endParaRPr lang="en-US" sz="1800" b="1" dirty="0">
                        <a:solidFill>
                          <a:srgbClr val="ED792B"/>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2260660174"/>
                  </a:ext>
                </a:extLst>
              </a:tr>
              <a:tr h="386078">
                <a:tc>
                  <a:txBody>
                    <a:bodyPr/>
                    <a:lstStyle/>
                    <a:p>
                      <a:pPr marL="0" marR="0">
                        <a:spcBef>
                          <a:spcPts val="0"/>
                        </a:spcBef>
                        <a:spcAft>
                          <a:spcPts val="0"/>
                        </a:spcAft>
                      </a:pPr>
                      <a:r>
                        <a:rPr lang="en-US" sz="1800">
                          <a:effectLst/>
                        </a:rPr>
                        <a:t>Agriculture</a:t>
                      </a:r>
                      <a:endParaRPr lang="en-US" sz="18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b="1" dirty="0">
                          <a:solidFill>
                            <a:schemeClr val="accent6">
                              <a:lumMod val="75000"/>
                            </a:schemeClr>
                          </a:solidFill>
                          <a:effectLst/>
                        </a:rPr>
                        <a:t>18</a:t>
                      </a:r>
                      <a:endParaRPr lang="en-US" sz="1800" b="1" dirty="0">
                        <a:solidFill>
                          <a:schemeClr val="accent6">
                            <a:lumMod val="75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chemeClr val="accent6">
                              <a:lumMod val="75000"/>
                            </a:schemeClr>
                          </a:solidFill>
                          <a:effectLst/>
                        </a:rPr>
                        <a:t>18</a:t>
                      </a:r>
                      <a:endParaRPr lang="en-US" sz="1800" b="1" dirty="0">
                        <a:solidFill>
                          <a:schemeClr val="accent6">
                            <a:lumMod val="75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rgbClr val="EAB200"/>
                          </a:solidFill>
                          <a:effectLst/>
                        </a:rPr>
                        <a:t>26</a:t>
                      </a:r>
                      <a:endParaRPr lang="en-US" sz="1800" b="1" dirty="0">
                        <a:solidFill>
                          <a:srgbClr val="EAB200"/>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800" b="1" dirty="0">
                          <a:solidFill>
                            <a:schemeClr val="bg1">
                              <a:lumMod val="50000"/>
                            </a:schemeClr>
                          </a:solidFill>
                          <a:effectLst/>
                        </a:rPr>
                        <a:t>25a</a:t>
                      </a:r>
                      <a:endParaRPr lang="en-US" sz="1800" b="1" dirty="0">
                        <a:solidFill>
                          <a:schemeClr val="bg1">
                            <a:lumMod val="50000"/>
                          </a:schemeClr>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3461247846"/>
                  </a:ext>
                </a:extLst>
              </a:tr>
            </a:tbl>
          </a:graphicData>
        </a:graphic>
      </p:graphicFrame>
      <p:pic>
        <p:nvPicPr>
          <p:cNvPr id="2051" name="Chart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11533"/>
            <a:ext cx="4593029" cy="257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25882" y="1524000"/>
            <a:ext cx="4477508" cy="646331"/>
          </a:xfrm>
          <a:prstGeom prst="rect">
            <a:avLst/>
          </a:prstGeom>
          <a:noFill/>
        </p:spPr>
        <p:txBody>
          <a:bodyPr wrap="none" rtlCol="0">
            <a:spAutoFit/>
          </a:bodyPr>
          <a:lstStyle/>
          <a:p>
            <a:r>
              <a:rPr lang="en-US" dirty="0"/>
              <a:t>Construction and Comm. Lawn &amp; </a:t>
            </a:r>
            <a:r>
              <a:rPr lang="en-US" dirty="0" err="1"/>
              <a:t>Gdn</a:t>
            </a:r>
            <a:br>
              <a:rPr lang="en-US" dirty="0"/>
            </a:br>
            <a:r>
              <a:rPr lang="en-US" dirty="0"/>
              <a:t>lower on weekends in New</a:t>
            </a:r>
          </a:p>
        </p:txBody>
      </p:sp>
      <p:cxnSp>
        <p:nvCxnSpPr>
          <p:cNvPr id="7" name="Curved Connector 6" descr="The new temporal profile used for construction and lawn and garden emisions is lower on Saturday and Sunday than the previous profile" title="arrow pointing to new profile 19"/>
          <p:cNvCxnSpPr/>
          <p:nvPr/>
        </p:nvCxnSpPr>
        <p:spPr>
          <a:xfrm rot="16200000" flipH="1">
            <a:off x="7610135" y="2143468"/>
            <a:ext cx="1086532" cy="609599"/>
          </a:xfrm>
          <a:prstGeom prst="curvedConnector3">
            <a:avLst>
              <a:gd name="adj1" fmla="val 43526"/>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8200" y="5236149"/>
            <a:ext cx="3110147" cy="646331"/>
          </a:xfrm>
          <a:prstGeom prst="rect">
            <a:avLst/>
          </a:prstGeom>
          <a:noFill/>
        </p:spPr>
        <p:txBody>
          <a:bodyPr wrap="none" rtlCol="0">
            <a:spAutoFit/>
          </a:bodyPr>
          <a:lstStyle/>
          <a:p>
            <a:r>
              <a:rPr lang="en-US" dirty="0"/>
              <a:t>New diurnal profiles have </a:t>
            </a:r>
            <a:br>
              <a:rPr lang="en-US" dirty="0"/>
            </a:br>
            <a:r>
              <a:rPr lang="en-US" dirty="0"/>
              <a:t>lower overnight emissions</a:t>
            </a:r>
          </a:p>
        </p:txBody>
      </p:sp>
      <p:sp>
        <p:nvSpPr>
          <p:cNvPr id="10" name="TextBox 9"/>
          <p:cNvSpPr txBox="1"/>
          <p:nvPr/>
        </p:nvSpPr>
        <p:spPr>
          <a:xfrm>
            <a:off x="6096000" y="4199222"/>
            <a:ext cx="1871025" cy="369332"/>
          </a:xfrm>
          <a:prstGeom prst="rect">
            <a:avLst/>
          </a:prstGeom>
          <a:noFill/>
        </p:spPr>
        <p:txBody>
          <a:bodyPr wrap="none" rtlCol="0">
            <a:spAutoFit/>
          </a:bodyPr>
          <a:lstStyle/>
          <a:p>
            <a:r>
              <a:rPr lang="en-US" dirty="0"/>
              <a:t>New Res. L &amp; G</a:t>
            </a:r>
          </a:p>
        </p:txBody>
      </p:sp>
      <p:sp>
        <p:nvSpPr>
          <p:cNvPr id="11" name="TextBox 10"/>
          <p:cNvSpPr txBox="1"/>
          <p:nvPr/>
        </p:nvSpPr>
        <p:spPr>
          <a:xfrm>
            <a:off x="4507523" y="4568554"/>
            <a:ext cx="1398140" cy="646331"/>
          </a:xfrm>
          <a:prstGeom prst="rect">
            <a:avLst/>
          </a:prstGeom>
          <a:noFill/>
        </p:spPr>
        <p:txBody>
          <a:bodyPr wrap="none" rtlCol="0">
            <a:spAutoFit/>
          </a:bodyPr>
          <a:lstStyle/>
          <a:p>
            <a:r>
              <a:rPr lang="en-US" dirty="0"/>
              <a:t>New ag +</a:t>
            </a:r>
          </a:p>
          <a:p>
            <a:r>
              <a:rPr lang="en-US" dirty="0" err="1"/>
              <a:t>comm</a:t>
            </a:r>
            <a:r>
              <a:rPr lang="en-US" dirty="0"/>
              <a:t> L&amp;G</a:t>
            </a:r>
          </a:p>
        </p:txBody>
      </p:sp>
      <p:cxnSp>
        <p:nvCxnSpPr>
          <p:cNvPr id="15" name="Straight Arrow Connector 14" descr="The new diurnal temporal profile 25 used for agricultural and commercial lawn and garden emissions is basically zero overnight and a bit higher than the old profile during daylight hours.  " title="New diurnal profile 25"/>
          <p:cNvCxnSpPr>
            <a:cxnSpLocks/>
          </p:cNvCxnSpPr>
          <p:nvPr/>
        </p:nvCxnSpPr>
        <p:spPr>
          <a:xfrm flipV="1">
            <a:off x="5638800" y="4648200"/>
            <a:ext cx="457200" cy="243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42811" y="5165424"/>
            <a:ext cx="577402" cy="369332"/>
          </a:xfrm>
          <a:prstGeom prst="rect">
            <a:avLst/>
          </a:prstGeom>
          <a:noFill/>
        </p:spPr>
        <p:txBody>
          <a:bodyPr wrap="none" rtlCol="0">
            <a:spAutoFit/>
          </a:bodyPr>
          <a:lstStyle/>
          <a:p>
            <a:r>
              <a:rPr lang="en-US" dirty="0"/>
              <a:t>Old</a:t>
            </a:r>
          </a:p>
        </p:txBody>
      </p:sp>
      <p:cxnSp>
        <p:nvCxnSpPr>
          <p:cNvPr id="19" name="Curved Connector 18" descr="The new diurnal profile 27 is used for residential lawn and garden sources.  It is essentially zero overnight and the emissions are concentrated into the hours of 9AM to 8PM." title="New diurnal profile 27"/>
          <p:cNvCxnSpPr>
            <a:stCxn id="10" idx="3"/>
          </p:cNvCxnSpPr>
          <p:nvPr/>
        </p:nvCxnSpPr>
        <p:spPr>
          <a:xfrm flipH="1">
            <a:off x="7848601" y="4383888"/>
            <a:ext cx="118424" cy="507831"/>
          </a:xfrm>
          <a:prstGeom prst="curvedConnector4">
            <a:avLst>
              <a:gd name="adj1" fmla="val -193035"/>
              <a:gd name="adj2" fmla="val 68182"/>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2729" y="168533"/>
            <a:ext cx="8029271" cy="1143000"/>
          </a:xfrm>
        </p:spPr>
        <p:txBody>
          <a:bodyPr>
            <a:normAutofit fontScale="90000"/>
          </a:bodyPr>
          <a:lstStyle/>
          <a:p>
            <a:r>
              <a:rPr lang="en-US" dirty="0"/>
              <a:t>Nonroad Temporal Profile Updates</a:t>
            </a:r>
          </a:p>
        </p:txBody>
      </p:sp>
      <p:sp>
        <p:nvSpPr>
          <p:cNvPr id="5" name="Slide Number Placeholder 4"/>
          <p:cNvSpPr>
            <a:spLocks noGrp="1"/>
          </p:cNvSpPr>
          <p:nvPr>
            <p:ph type="sldNum" sz="quarter" idx="12"/>
          </p:nvPr>
        </p:nvSpPr>
        <p:spPr/>
        <p:txBody>
          <a:bodyPr/>
          <a:lstStyle/>
          <a:p>
            <a:fld id="{44789DC8-B33C-7145-9125-54BE67D297D6}"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0316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normAutofit fontScale="85000" lnSpcReduction="20000"/>
          </a:bodyPr>
          <a:lstStyle/>
          <a:p>
            <a:pPr>
              <a:spcAft>
                <a:spcPts val="600"/>
              </a:spcAft>
            </a:pPr>
            <a:r>
              <a:rPr lang="en-US" dirty="0"/>
              <a:t>Some sectors have a significant temporal variation based on changes in the meteorology</a:t>
            </a:r>
          </a:p>
          <a:p>
            <a:pPr>
              <a:spcAft>
                <a:spcPts val="600"/>
              </a:spcAft>
            </a:pPr>
            <a:r>
              <a:rPr lang="en-US" dirty="0" err="1"/>
              <a:t>GenTPRO</a:t>
            </a:r>
            <a:endParaRPr lang="en-US" dirty="0"/>
          </a:p>
          <a:p>
            <a:pPr lvl="1">
              <a:spcAft>
                <a:spcPts val="600"/>
              </a:spcAft>
            </a:pPr>
            <a:r>
              <a:rPr lang="en-US" dirty="0"/>
              <a:t>SMOKE program that reads gridded meteorology and spatial surrogates</a:t>
            </a:r>
          </a:p>
          <a:p>
            <a:pPr lvl="1">
              <a:spcAft>
                <a:spcPts val="600"/>
              </a:spcAft>
            </a:pPr>
            <a:r>
              <a:rPr lang="en-US" dirty="0"/>
              <a:t>Produces county-specific meteorology based profiles</a:t>
            </a:r>
          </a:p>
          <a:p>
            <a:pPr lvl="1">
              <a:spcAft>
                <a:spcPts val="600"/>
              </a:spcAft>
            </a:pPr>
            <a:r>
              <a:rPr lang="en-US" dirty="0"/>
              <a:t>Used for platform sectors: ag (month-&gt;hour) and </a:t>
            </a:r>
            <a:br>
              <a:rPr lang="en-US" dirty="0"/>
            </a:br>
            <a:r>
              <a:rPr lang="en-US" dirty="0" err="1"/>
              <a:t>rwc</a:t>
            </a:r>
            <a:r>
              <a:rPr lang="en-US" dirty="0"/>
              <a:t> (annual-&gt;day of year)</a:t>
            </a:r>
          </a:p>
          <a:p>
            <a:pPr>
              <a:spcAft>
                <a:spcPts val="600"/>
              </a:spcAft>
            </a:pPr>
            <a:r>
              <a:rPr lang="en-US" dirty="0"/>
              <a:t>Other sectors influenced by meteorology</a:t>
            </a:r>
          </a:p>
          <a:p>
            <a:pPr lvl="1">
              <a:spcAft>
                <a:spcPts val="600"/>
              </a:spcAft>
            </a:pPr>
            <a:r>
              <a:rPr lang="en-US" dirty="0"/>
              <a:t>Area fugitive dust  (</a:t>
            </a:r>
            <a:r>
              <a:rPr lang="en-US" dirty="0" err="1"/>
              <a:t>afdust</a:t>
            </a:r>
            <a:r>
              <a:rPr lang="en-US" dirty="0"/>
              <a:t>)</a:t>
            </a:r>
          </a:p>
          <a:p>
            <a:pPr lvl="1">
              <a:spcAft>
                <a:spcPts val="600"/>
              </a:spcAft>
            </a:pPr>
            <a:r>
              <a:rPr lang="en-US" dirty="0"/>
              <a:t>Biogenic emissions</a:t>
            </a:r>
          </a:p>
          <a:p>
            <a:pPr lvl="1">
              <a:spcAft>
                <a:spcPts val="600"/>
              </a:spcAft>
            </a:pPr>
            <a:r>
              <a:rPr lang="en-US" dirty="0"/>
              <a:t>Onroad (discussed later)</a:t>
            </a:r>
          </a:p>
          <a:p>
            <a:pPr lvl="1">
              <a:spcAft>
                <a:spcPts val="600"/>
              </a:spcAft>
            </a:pPr>
            <a:r>
              <a:rPr lang="en-US" dirty="0"/>
              <a:t>EGUs (indirectly)</a:t>
            </a:r>
          </a:p>
        </p:txBody>
      </p:sp>
      <p:sp>
        <p:nvSpPr>
          <p:cNvPr id="5" name="Title 4"/>
          <p:cNvSpPr>
            <a:spLocks noGrp="1"/>
          </p:cNvSpPr>
          <p:nvPr>
            <p:ph type="title"/>
          </p:nvPr>
        </p:nvSpPr>
        <p:spPr>
          <a:xfrm>
            <a:off x="457200" y="274638"/>
            <a:ext cx="8229600" cy="1096962"/>
          </a:xfrm>
        </p:spPr>
        <p:txBody>
          <a:bodyPr>
            <a:normAutofit fontScale="90000"/>
          </a:bodyPr>
          <a:lstStyle/>
          <a:p>
            <a:r>
              <a:rPr lang="en-US" sz="3600" dirty="0"/>
              <a:t>Meteorology-based </a:t>
            </a:r>
            <a:r>
              <a:rPr lang="en-US" sz="3600" dirty="0" err="1"/>
              <a:t>Temporalization</a:t>
            </a:r>
            <a:endParaRPr lang="en-US" sz="3600"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58</a:t>
            </a:fld>
            <a:endParaRPr lang="en-US"/>
          </a:p>
        </p:txBody>
      </p:sp>
    </p:spTree>
    <p:extLst>
      <p:ext uri="{BB962C8B-B14F-4D97-AF65-F5344CB8AC3E}">
        <p14:creationId xmlns:p14="http://schemas.microsoft.com/office/powerpoint/2010/main" val="3551867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normAutofit/>
          </a:bodyPr>
          <a:lstStyle/>
          <a:p>
            <a:r>
              <a:rPr lang="en-US" dirty="0"/>
              <a:t>Meteorological fields used: temperature, </a:t>
            </a:r>
            <a:br>
              <a:rPr lang="en-US" dirty="0"/>
            </a:br>
            <a:r>
              <a:rPr lang="en-US" dirty="0"/>
              <a:t>wind speed, and aerodynamic resistance</a:t>
            </a:r>
          </a:p>
          <a:p>
            <a:r>
              <a:rPr lang="en-US" dirty="0"/>
              <a:t>Allocate monthly emissions to hour of month</a:t>
            </a:r>
          </a:p>
        </p:txBody>
      </p:sp>
      <p:pic>
        <p:nvPicPr>
          <p:cNvPr id="6" name="Picture 5" descr="Shows daily variation of ag livestock ammonia emissions in Minnesota for 2008" title="Plot of ag livestock NH3 in MN"/>
          <p:cNvPicPr>
            <a:picLocks noChangeAspect="1"/>
          </p:cNvPicPr>
          <p:nvPr/>
        </p:nvPicPr>
        <p:blipFill>
          <a:blip r:embed="rId3" cstate="print"/>
          <a:srcRect/>
          <a:stretch>
            <a:fillRect/>
          </a:stretch>
        </p:blipFill>
        <p:spPr bwMode="auto">
          <a:xfrm>
            <a:off x="268364" y="3124200"/>
            <a:ext cx="8540017" cy="2209382"/>
          </a:xfrm>
          <a:prstGeom prst="rect">
            <a:avLst/>
          </a:prstGeom>
          <a:noFill/>
        </p:spPr>
      </p:pic>
      <p:sp>
        <p:nvSpPr>
          <p:cNvPr id="5" name="Title 4"/>
          <p:cNvSpPr>
            <a:spLocks noGrp="1"/>
          </p:cNvSpPr>
          <p:nvPr>
            <p:ph type="title"/>
          </p:nvPr>
        </p:nvSpPr>
        <p:spPr/>
        <p:txBody>
          <a:bodyPr>
            <a:normAutofit/>
          </a:bodyPr>
          <a:lstStyle/>
          <a:p>
            <a:r>
              <a:rPr lang="en-US" dirty="0" err="1"/>
              <a:t>GenTpro</a:t>
            </a:r>
            <a:r>
              <a:rPr lang="en-US" dirty="0"/>
              <a:t>: ag livestock</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59</a:t>
            </a:fld>
            <a:endParaRPr lang="en-US"/>
          </a:p>
        </p:txBody>
      </p:sp>
    </p:spTree>
    <p:extLst>
      <p:ext uri="{BB962C8B-B14F-4D97-AF65-F5344CB8AC3E}">
        <p14:creationId xmlns:p14="http://schemas.microsoft.com/office/powerpoint/2010/main" val="4517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6</a:t>
            </a:fld>
            <a:endParaRPr lang="en-US"/>
          </a:p>
        </p:txBody>
      </p:sp>
      <p:sp>
        <p:nvSpPr>
          <p:cNvPr id="5" name="Title 4"/>
          <p:cNvSpPr>
            <a:spLocks noGrp="1"/>
          </p:cNvSpPr>
          <p:nvPr>
            <p:ph type="title"/>
          </p:nvPr>
        </p:nvSpPr>
        <p:spPr>
          <a:xfrm>
            <a:off x="204411" y="304800"/>
            <a:ext cx="7772400" cy="1173162"/>
          </a:xfrm>
        </p:spPr>
        <p:txBody>
          <a:bodyPr>
            <a:normAutofit/>
          </a:bodyPr>
          <a:lstStyle/>
          <a:p>
            <a:r>
              <a:rPr lang="en-US" dirty="0"/>
              <a:t>Why do Air Quality Modeling?</a:t>
            </a:r>
          </a:p>
        </p:txBody>
      </p:sp>
      <p:sp>
        <p:nvSpPr>
          <p:cNvPr id="2" name="Content Placeholder 1"/>
          <p:cNvSpPr>
            <a:spLocks noGrp="1"/>
          </p:cNvSpPr>
          <p:nvPr>
            <p:ph idx="1"/>
          </p:nvPr>
        </p:nvSpPr>
        <p:spPr>
          <a:xfrm>
            <a:off x="304800" y="1295400"/>
            <a:ext cx="8610600" cy="5105402"/>
          </a:xfrm>
        </p:spPr>
        <p:txBody>
          <a:bodyPr>
            <a:normAutofit fontScale="92500"/>
          </a:bodyPr>
          <a:lstStyle/>
          <a:p>
            <a:r>
              <a:rPr lang="en-US" dirty="0"/>
              <a:t>Regulatory Impact Assessments (RIAs)</a:t>
            </a:r>
          </a:p>
          <a:p>
            <a:pPr lvl="1"/>
            <a:r>
              <a:rPr lang="en-US" dirty="0"/>
              <a:t>Model a base year focused on </a:t>
            </a:r>
            <a:r>
              <a:rPr lang="en-US" b="1" dirty="0"/>
              <a:t>Criteria Air Pollutants </a:t>
            </a:r>
            <a:r>
              <a:rPr lang="en-US" dirty="0"/>
              <a:t>(CAPs)</a:t>
            </a:r>
          </a:p>
          <a:p>
            <a:pPr lvl="1"/>
            <a:r>
              <a:rPr lang="en-US" dirty="0"/>
              <a:t>Model a future year base case with on-the-books rules</a:t>
            </a:r>
          </a:p>
          <a:p>
            <a:pPr lvl="1"/>
            <a:r>
              <a:rPr lang="en-US" dirty="0"/>
              <a:t>Model one or more cases that represent the rule</a:t>
            </a:r>
          </a:p>
          <a:p>
            <a:pPr lvl="1"/>
            <a:r>
              <a:rPr lang="en-US" dirty="0"/>
              <a:t>Estimate costs and benefits of rule</a:t>
            </a:r>
          </a:p>
          <a:p>
            <a:pPr>
              <a:spcBef>
                <a:spcPts val="600"/>
              </a:spcBef>
            </a:pPr>
            <a:r>
              <a:rPr lang="en-US" dirty="0"/>
              <a:t>National Air Toxics Assessment (NATA)</a:t>
            </a:r>
          </a:p>
          <a:p>
            <a:pPr lvl="1"/>
            <a:r>
              <a:rPr lang="en-US" dirty="0"/>
              <a:t>Model a base year including as many </a:t>
            </a:r>
            <a:br>
              <a:rPr lang="en-US" dirty="0"/>
            </a:br>
            <a:r>
              <a:rPr lang="en-US" b="1" dirty="0"/>
              <a:t>Hazardous Air Pollutants</a:t>
            </a:r>
            <a:r>
              <a:rPr lang="en-US" dirty="0"/>
              <a:t> (HAPs) as possible</a:t>
            </a:r>
          </a:p>
          <a:p>
            <a:pPr lvl="1"/>
            <a:r>
              <a:rPr lang="en-US" dirty="0"/>
              <a:t>Compute risk based on CMAQ and AERMOD concentrations</a:t>
            </a:r>
          </a:p>
          <a:p>
            <a:pPr>
              <a:spcBef>
                <a:spcPts val="600"/>
              </a:spcBef>
            </a:pPr>
            <a:r>
              <a:rPr lang="en-US" dirty="0"/>
              <a:t>Transport and Regional Haze Modeling</a:t>
            </a:r>
          </a:p>
          <a:p>
            <a:pPr lvl="1"/>
            <a:r>
              <a:rPr lang="en-US" dirty="0"/>
              <a:t>Model a base year and a future year base case</a:t>
            </a:r>
          </a:p>
          <a:p>
            <a:pPr lvl="1"/>
            <a:r>
              <a:rPr lang="en-US" dirty="0"/>
              <a:t>Perform source apportionment modeling to determine contribution of states and/or sectors to air quality issues</a:t>
            </a:r>
          </a:p>
        </p:txBody>
      </p:sp>
      <p:sp>
        <p:nvSpPr>
          <p:cNvPr id="7" name="Footer Placeholder 4"/>
          <p:cNvSpPr txBox="1">
            <a:spLocks/>
          </p:cNvSpPr>
          <p:nvPr/>
        </p:nvSpPr>
        <p:spPr>
          <a:xfrm>
            <a:off x="4267200" y="6400802"/>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705436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6" name="TextBox 5"/>
          <p:cNvSpPr txBox="1"/>
          <p:nvPr/>
        </p:nvSpPr>
        <p:spPr>
          <a:xfrm>
            <a:off x="3581400" y="5562600"/>
            <a:ext cx="3344185" cy="369332"/>
          </a:xfrm>
          <a:prstGeom prst="rect">
            <a:avLst/>
          </a:prstGeom>
          <a:noFill/>
        </p:spPr>
        <p:txBody>
          <a:bodyPr wrap="none" rtlCol="0">
            <a:spAutoFit/>
          </a:bodyPr>
          <a:lstStyle/>
          <a:p>
            <a:r>
              <a:rPr lang="en-US" dirty="0"/>
              <a:t>Note in summer RWC near 0</a:t>
            </a:r>
          </a:p>
        </p:txBody>
      </p:sp>
      <p:pic>
        <p:nvPicPr>
          <p:cNvPr id="1027" name="Chart 1" descr="Daily variation of residential wood combustion emissions in Allegheny county.  Essentially 0 in summer months and highest in winter months." title="Allegheny county RWC emis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19" y="3268270"/>
            <a:ext cx="7361558" cy="27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304800" y="1608146"/>
            <a:ext cx="8077200" cy="1752600"/>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dirty="0"/>
              <a:t>Daily minimum temperature used to help allocate annual emissions to days of year</a:t>
            </a:r>
          </a:p>
          <a:p>
            <a:pPr>
              <a:spcAft>
                <a:spcPts val="600"/>
              </a:spcAft>
            </a:pPr>
            <a:r>
              <a:rPr lang="en-US" dirty="0"/>
              <a:t>If min temp. above 50 degrees, no emissions</a:t>
            </a:r>
          </a:p>
          <a:p>
            <a:pPr lvl="1">
              <a:spcAft>
                <a:spcPts val="600"/>
              </a:spcAft>
            </a:pPr>
            <a:r>
              <a:rPr lang="en-US" dirty="0"/>
              <a:t>Southern states use 60 degrees threshold</a:t>
            </a:r>
          </a:p>
        </p:txBody>
      </p:sp>
      <p:sp>
        <p:nvSpPr>
          <p:cNvPr id="5" name="Title 4"/>
          <p:cNvSpPr>
            <a:spLocks noGrp="1"/>
          </p:cNvSpPr>
          <p:nvPr>
            <p:ph type="title"/>
          </p:nvPr>
        </p:nvSpPr>
        <p:spPr>
          <a:xfrm>
            <a:off x="136793" y="346224"/>
            <a:ext cx="8077200" cy="1249362"/>
          </a:xfrm>
        </p:spPr>
        <p:txBody>
          <a:bodyPr>
            <a:normAutofit fontScale="90000"/>
          </a:bodyPr>
          <a:lstStyle/>
          <a:p>
            <a:r>
              <a:rPr lang="en-US" dirty="0"/>
              <a:t>Residential Wood Day-specific Temporal Allocation with </a:t>
            </a:r>
            <a:r>
              <a:rPr lang="en-US" dirty="0" err="1"/>
              <a:t>GenTpro</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60</a:t>
            </a:fld>
            <a:endParaRPr lang="en-US"/>
          </a:p>
        </p:txBody>
      </p:sp>
    </p:spTree>
    <p:extLst>
      <p:ext uri="{BB962C8B-B14F-4D97-AF65-F5344CB8AC3E}">
        <p14:creationId xmlns:p14="http://schemas.microsoft.com/office/powerpoint/2010/main" val="2999061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141" y="1295970"/>
            <a:ext cx="8763000" cy="5109179"/>
          </a:xfrm>
        </p:spPr>
        <p:txBody>
          <a:bodyPr>
            <a:normAutofit fontScale="77500" lnSpcReduction="20000"/>
          </a:bodyPr>
          <a:lstStyle/>
          <a:p>
            <a:pPr marL="109728" indent="0">
              <a:spcAft>
                <a:spcPts val="600"/>
              </a:spcAft>
              <a:buNone/>
            </a:pPr>
            <a:r>
              <a:rPr lang="en-US" dirty="0"/>
              <a:t>Future year emissions generated using Integrated Planning Model (IPM)</a:t>
            </a:r>
          </a:p>
          <a:p>
            <a:pPr marL="624078" indent="-514350">
              <a:spcAft>
                <a:spcPts val="600"/>
              </a:spcAft>
              <a:buFont typeface="+mj-lt"/>
              <a:buAutoNum type="arabicPeriod"/>
            </a:pPr>
            <a:r>
              <a:rPr lang="en-US" dirty="0"/>
              <a:t>Separate EGUs from </a:t>
            </a:r>
            <a:r>
              <a:rPr lang="en-US" dirty="0" err="1"/>
              <a:t>nonEGUs</a:t>
            </a:r>
            <a:r>
              <a:rPr lang="en-US" dirty="0"/>
              <a:t> in EIS flat file based on whether IPM_YN column in flat file is non-blank</a:t>
            </a:r>
          </a:p>
          <a:p>
            <a:pPr marL="624078" indent="-514350">
              <a:spcAft>
                <a:spcPts val="600"/>
              </a:spcAft>
              <a:buFont typeface="+mj-lt"/>
              <a:buAutoNum type="arabicPeriod"/>
            </a:pPr>
            <a:r>
              <a:rPr lang="en-US" dirty="0"/>
              <a:t>Download latest CEMS data for base year of interest</a:t>
            </a:r>
          </a:p>
          <a:p>
            <a:pPr marL="624078" indent="-514350">
              <a:spcAft>
                <a:spcPts val="600"/>
              </a:spcAft>
              <a:buFont typeface="+mj-lt"/>
              <a:buAutoNum type="arabicPeriod"/>
            </a:pPr>
            <a:r>
              <a:rPr lang="en-US" dirty="0"/>
              <a:t>Review the assignments to ORIS IDs (used for CEMS) in the flat file and how they match up to the CEMS data</a:t>
            </a:r>
          </a:p>
          <a:p>
            <a:pPr marL="624078" indent="-514350">
              <a:spcAft>
                <a:spcPts val="600"/>
              </a:spcAft>
              <a:buFont typeface="+mj-lt"/>
              <a:buAutoNum type="arabicPeriod"/>
            </a:pPr>
            <a:r>
              <a:rPr lang="en-US" dirty="0"/>
              <a:t>Identify partial year CEMS reporters; plus sources that should not use CEMS-based profiles (e.g., MWCs, cogens)</a:t>
            </a:r>
          </a:p>
          <a:p>
            <a:pPr marL="624078" indent="-514350">
              <a:spcAft>
                <a:spcPts val="600"/>
              </a:spcAft>
              <a:buFont typeface="+mj-lt"/>
              <a:buAutoNum type="arabicPeriod"/>
            </a:pPr>
            <a:r>
              <a:rPr lang="en-US" dirty="0"/>
              <a:t>Run </a:t>
            </a:r>
            <a:r>
              <a:rPr lang="en-US" dirty="0" err="1"/>
              <a:t>cemcorrect</a:t>
            </a:r>
            <a:r>
              <a:rPr lang="en-US" dirty="0"/>
              <a:t> program to remove non-measured anomalies in CEMS data</a:t>
            </a:r>
          </a:p>
          <a:p>
            <a:pPr marL="624078" indent="-514350">
              <a:spcAft>
                <a:spcPts val="600"/>
              </a:spcAft>
              <a:buFont typeface="+mj-lt"/>
              <a:buAutoNum type="arabicPeriod"/>
            </a:pPr>
            <a:r>
              <a:rPr lang="en-US" dirty="0"/>
              <a:t>Generate region/fuel-specific average temporal profiles for temporalization of sources without CEMS</a:t>
            </a:r>
          </a:p>
          <a:p>
            <a:pPr marL="624078" indent="-514350">
              <a:spcAft>
                <a:spcPts val="600"/>
              </a:spcAft>
              <a:buFont typeface="+mj-lt"/>
              <a:buAutoNum type="arabicPeriod"/>
            </a:pPr>
            <a:r>
              <a:rPr lang="en-US" dirty="0"/>
              <a:t>Generate region/fuel-specific hourly profiles for winter and summer [and for peaking and non-peaking]</a:t>
            </a:r>
          </a:p>
          <a:p>
            <a:pPr marL="624078" indent="-514350">
              <a:buFont typeface="+mj-lt"/>
              <a:buAutoNum type="arabicPeriod"/>
            </a:pP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61</a:t>
            </a:fld>
            <a:endParaRPr lang="en-US"/>
          </a:p>
        </p:txBody>
      </p:sp>
      <p:sp>
        <p:nvSpPr>
          <p:cNvPr id="5" name="Title 4"/>
          <p:cNvSpPr>
            <a:spLocks noGrp="1"/>
          </p:cNvSpPr>
          <p:nvPr>
            <p:ph type="title"/>
          </p:nvPr>
        </p:nvSpPr>
        <p:spPr>
          <a:xfrm>
            <a:off x="417672" y="194659"/>
            <a:ext cx="8229600" cy="1143000"/>
          </a:xfrm>
        </p:spPr>
        <p:txBody>
          <a:bodyPr>
            <a:normAutofit/>
          </a:bodyPr>
          <a:lstStyle/>
          <a:p>
            <a:r>
              <a:rPr lang="en-US" dirty="0"/>
              <a:t>Special Steps Taken for EGUs</a:t>
            </a:r>
          </a:p>
        </p:txBody>
      </p:sp>
    </p:spTree>
    <p:extLst>
      <p:ext uri="{BB962C8B-B14F-4D97-AF65-F5344CB8AC3E}">
        <p14:creationId xmlns:p14="http://schemas.microsoft.com/office/powerpoint/2010/main" val="2888467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Content Placeholder 5" descr="The plot shows CEMS emissions before and after correction with the UNC tool.  Spikes are removed after running the tool." title="CEMS data before and after correc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529" y="1265238"/>
            <a:ext cx="6788942" cy="4525962"/>
          </a:xfrm>
        </p:spPr>
      </p:pic>
      <p:sp>
        <p:nvSpPr>
          <p:cNvPr id="7" name="TextBox 6"/>
          <p:cNvSpPr txBox="1"/>
          <p:nvPr/>
        </p:nvSpPr>
        <p:spPr>
          <a:xfrm>
            <a:off x="1665841" y="5730240"/>
            <a:ext cx="6045245" cy="646331"/>
          </a:xfrm>
          <a:prstGeom prst="rect">
            <a:avLst/>
          </a:prstGeom>
          <a:noFill/>
        </p:spPr>
        <p:txBody>
          <a:bodyPr wrap="none" rtlCol="0">
            <a:spAutoFit/>
          </a:bodyPr>
          <a:lstStyle/>
          <a:p>
            <a:r>
              <a:rPr lang="en-US" dirty="0"/>
              <a:t>Emissions spikes adjusted to average values when </a:t>
            </a:r>
            <a:br>
              <a:rPr lang="en-US" dirty="0"/>
            </a:br>
            <a:r>
              <a:rPr lang="en-US" dirty="0"/>
              <a:t>they are not flagged as measured in CEMS data flags</a:t>
            </a:r>
          </a:p>
        </p:txBody>
      </p:sp>
      <p:cxnSp>
        <p:nvCxnSpPr>
          <p:cNvPr id="10" name="Straight Arrow Connector 9" descr="Arrow to spike 1" title="Arrow to spike 1"/>
          <p:cNvCxnSpPr/>
          <p:nvPr/>
        </p:nvCxnSpPr>
        <p:spPr>
          <a:xfrm flipH="1">
            <a:off x="4380072" y="2711827"/>
            <a:ext cx="1843371" cy="392943"/>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to spike 2" title="Arrow to spike 2"/>
          <p:cNvCxnSpPr/>
          <p:nvPr/>
        </p:nvCxnSpPr>
        <p:spPr>
          <a:xfrm flipH="1">
            <a:off x="5924908" y="2731532"/>
            <a:ext cx="735857" cy="716902"/>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to spike 3" title="Arrow to spike 3"/>
          <p:cNvCxnSpPr/>
          <p:nvPr/>
        </p:nvCxnSpPr>
        <p:spPr>
          <a:xfrm>
            <a:off x="6859347" y="2743200"/>
            <a:ext cx="10142" cy="1147508"/>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72200" y="2362200"/>
            <a:ext cx="1963999" cy="369332"/>
          </a:xfrm>
          <a:prstGeom prst="rect">
            <a:avLst/>
          </a:prstGeom>
          <a:noFill/>
        </p:spPr>
        <p:txBody>
          <a:bodyPr wrap="none" rtlCol="0">
            <a:spAutoFit/>
          </a:bodyPr>
          <a:lstStyle/>
          <a:p>
            <a:r>
              <a:rPr lang="en-US" dirty="0"/>
              <a:t>Removes spikes</a:t>
            </a:r>
          </a:p>
        </p:txBody>
      </p:sp>
      <p:sp>
        <p:nvSpPr>
          <p:cNvPr id="5" name="Title 4"/>
          <p:cNvSpPr>
            <a:spLocks noGrp="1"/>
          </p:cNvSpPr>
          <p:nvPr>
            <p:ph type="title"/>
          </p:nvPr>
        </p:nvSpPr>
        <p:spPr/>
        <p:txBody>
          <a:bodyPr>
            <a:normAutofit fontScale="90000"/>
          </a:bodyPr>
          <a:lstStyle/>
          <a:p>
            <a:r>
              <a:rPr lang="en-US" dirty="0"/>
              <a:t>Outputs from UNC’s CEMS Data Correction Tool</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62</a:t>
            </a:fld>
            <a:endParaRPr lang="en-US"/>
          </a:p>
        </p:txBody>
      </p:sp>
    </p:spTree>
    <p:extLst>
      <p:ext uri="{BB962C8B-B14F-4D97-AF65-F5344CB8AC3E}">
        <p14:creationId xmlns:p14="http://schemas.microsoft.com/office/powerpoint/2010/main" val="3683977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82000" cy="5071872"/>
          </a:xfrm>
        </p:spPr>
        <p:txBody>
          <a:bodyPr>
            <a:normAutofit fontScale="85000" lnSpcReduction="20000"/>
          </a:bodyPr>
          <a:lstStyle/>
          <a:p>
            <a:pPr>
              <a:spcAft>
                <a:spcPts val="600"/>
              </a:spcAft>
            </a:pPr>
            <a:r>
              <a:rPr lang="en-US" dirty="0"/>
              <a:t>Removed non-measured data values from CEMS data to ignore emission spikes</a:t>
            </a:r>
          </a:p>
          <a:p>
            <a:pPr>
              <a:spcAft>
                <a:spcPts val="600"/>
              </a:spcAft>
            </a:pPr>
            <a:r>
              <a:rPr lang="en-US" dirty="0"/>
              <a:t>Hierarchy of CEMS assignments:</a:t>
            </a:r>
          </a:p>
          <a:p>
            <a:pPr marL="850392" lvl="1" indent="-457200">
              <a:spcAft>
                <a:spcPts val="600"/>
              </a:spcAft>
              <a:buFont typeface="+mj-lt"/>
              <a:buAutoNum type="arabicPeriod"/>
            </a:pPr>
            <a:r>
              <a:rPr lang="en-US" dirty="0"/>
              <a:t>Use CEMS for all months (units with complete CEMS data) </a:t>
            </a:r>
            <a:r>
              <a:rPr lang="en-US" b="1" dirty="0">
                <a:sym typeface="Wingdings" panose="05000000000000000000" pitchFamily="2" charset="2"/>
              </a:rPr>
              <a:t>&lt;-- Note: </a:t>
            </a:r>
            <a:r>
              <a:rPr lang="en-US" b="1" dirty="0"/>
              <a:t>CEMS data replace the annual inventory</a:t>
            </a:r>
          </a:p>
          <a:p>
            <a:pPr marL="850392" lvl="1" indent="-457200">
              <a:spcAft>
                <a:spcPts val="600"/>
              </a:spcAft>
              <a:buFont typeface="+mj-lt"/>
              <a:buAutoNum type="arabicPeriod"/>
            </a:pPr>
            <a:r>
              <a:rPr lang="en-US" dirty="0"/>
              <a:t>Partial year reporters use CEMS for months where there are measurements but use regional averages for periods without measurements </a:t>
            </a:r>
            <a:r>
              <a:rPr lang="en-US" b="1" dirty="0"/>
              <a:t>[Note: sources can differ by year]</a:t>
            </a:r>
          </a:p>
          <a:p>
            <a:pPr marL="850392" lvl="1" indent="-457200">
              <a:spcAft>
                <a:spcPts val="600"/>
              </a:spcAft>
              <a:buFont typeface="+mj-lt"/>
              <a:buAutoNum type="arabicPeriod"/>
            </a:pPr>
            <a:r>
              <a:rPr lang="en-US" dirty="0"/>
              <a:t>Use regional averages (for units without CEMS)</a:t>
            </a:r>
          </a:p>
          <a:p>
            <a:pPr>
              <a:spcAft>
                <a:spcPts val="600"/>
              </a:spcAft>
            </a:pPr>
            <a:r>
              <a:rPr lang="en-US" dirty="0"/>
              <a:t>Regional average profiles for sources without CEMS</a:t>
            </a:r>
          </a:p>
          <a:p>
            <a:pPr lvl="1">
              <a:spcAft>
                <a:spcPts val="600"/>
              </a:spcAft>
            </a:pPr>
            <a:r>
              <a:rPr lang="en-US" dirty="0"/>
              <a:t>Region and fuel-specific average profiles used: peaking and non-peaking</a:t>
            </a:r>
          </a:p>
          <a:p>
            <a:pPr lvl="1">
              <a:spcAft>
                <a:spcPts val="600"/>
              </a:spcAft>
            </a:pPr>
            <a:r>
              <a:rPr lang="en-US" dirty="0"/>
              <a:t>Different winter and summer versions of hourly profiles</a:t>
            </a:r>
          </a:p>
          <a:p>
            <a:pPr>
              <a:spcAft>
                <a:spcPts val="600"/>
              </a:spcAft>
            </a:pPr>
            <a:r>
              <a:rPr lang="en-US" dirty="0"/>
              <a:t>Matching of CEMS database units and future year units with EIS/platform point sources is key to success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63</a:t>
            </a:fld>
            <a:endParaRPr lang="en-US"/>
          </a:p>
        </p:txBody>
      </p:sp>
      <p:sp>
        <p:nvSpPr>
          <p:cNvPr id="5" name="Title 4"/>
          <p:cNvSpPr>
            <a:spLocks noGrp="1"/>
          </p:cNvSpPr>
          <p:nvPr>
            <p:ph type="title"/>
          </p:nvPr>
        </p:nvSpPr>
        <p:spPr/>
        <p:txBody>
          <a:bodyPr>
            <a:normAutofit fontScale="90000"/>
          </a:bodyPr>
          <a:lstStyle/>
          <a:p>
            <a:r>
              <a:rPr lang="en-US" dirty="0"/>
              <a:t>EGU Temporal Profiles and Matching</a:t>
            </a:r>
          </a:p>
        </p:txBody>
      </p:sp>
    </p:spTree>
    <p:extLst>
      <p:ext uri="{BB962C8B-B14F-4D97-AF65-F5344CB8AC3E}">
        <p14:creationId xmlns:p14="http://schemas.microsoft.com/office/powerpoint/2010/main" val="2040328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7" name="TextBox 6" descr="Hides label" title="Empty box"/>
          <p:cNvSpPr txBox="1"/>
          <p:nvPr/>
        </p:nvSpPr>
        <p:spPr>
          <a:xfrm>
            <a:off x="2549265" y="1276994"/>
            <a:ext cx="4038600" cy="369332"/>
          </a:xfrm>
          <a:prstGeom prst="rect">
            <a:avLst/>
          </a:prstGeom>
          <a:solidFill>
            <a:schemeClr val="bg1"/>
          </a:solidFill>
        </p:spPr>
        <p:txBody>
          <a:bodyPr wrap="square" rtlCol="0">
            <a:spAutoFit/>
          </a:bodyPr>
          <a:lstStyle/>
          <a:p>
            <a:endParaRPr lang="en-US" dirty="0"/>
          </a:p>
        </p:txBody>
      </p:sp>
      <p:sp>
        <p:nvSpPr>
          <p:cNvPr id="5" name="Title 4"/>
          <p:cNvSpPr>
            <a:spLocks noGrp="1"/>
          </p:cNvSpPr>
          <p:nvPr>
            <p:ph type="title"/>
          </p:nvPr>
        </p:nvSpPr>
        <p:spPr/>
        <p:txBody>
          <a:bodyPr/>
          <a:lstStyle/>
          <a:p>
            <a:r>
              <a:rPr lang="en-US" dirty="0"/>
              <a:t>Map of EGU Temporal Regions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64</a:t>
            </a:fld>
            <a:endParaRPr lang="en-US"/>
          </a:p>
        </p:txBody>
      </p:sp>
      <p:pic>
        <p:nvPicPr>
          <p:cNvPr id="8" name="Content Placeholder 7">
            <a:extLst>
              <a:ext uri="{FF2B5EF4-FFF2-40B4-BE49-F238E27FC236}">
                <a16:creationId xmlns:a16="http://schemas.microsoft.com/office/drawing/2014/main" id="{7AF71E15-7044-4CFE-9D7F-AB0952AF3831}"/>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7761" y="1315515"/>
            <a:ext cx="7863720" cy="5420445"/>
          </a:xfrm>
          <a:prstGeom prst="rect">
            <a:avLst/>
          </a:prstGeom>
        </p:spPr>
      </p:pic>
      <p:sp>
        <p:nvSpPr>
          <p:cNvPr id="2" name="TextBox 1">
            <a:extLst>
              <a:ext uri="{FF2B5EF4-FFF2-40B4-BE49-F238E27FC236}">
                <a16:creationId xmlns:a16="http://schemas.microsoft.com/office/drawing/2014/main" id="{1007816C-5EE8-467C-B132-71E9ED069CB4}"/>
              </a:ext>
            </a:extLst>
          </p:cNvPr>
          <p:cNvSpPr txBox="1"/>
          <p:nvPr/>
        </p:nvSpPr>
        <p:spPr>
          <a:xfrm>
            <a:off x="822378" y="6035817"/>
            <a:ext cx="5652509" cy="646331"/>
          </a:xfrm>
          <a:prstGeom prst="rect">
            <a:avLst/>
          </a:prstGeom>
          <a:noFill/>
        </p:spPr>
        <p:txBody>
          <a:bodyPr wrap="none" rtlCol="0">
            <a:spAutoFit/>
          </a:bodyPr>
          <a:lstStyle/>
          <a:p>
            <a:r>
              <a:rPr lang="en-US" dirty="0"/>
              <a:t>* Regions in the East based on work by MARAMA</a:t>
            </a:r>
            <a:br>
              <a:rPr lang="en-US" dirty="0"/>
            </a:br>
            <a:r>
              <a:rPr lang="en-US" dirty="0"/>
              <a:t>  Regions in the West based on climate regions</a:t>
            </a:r>
          </a:p>
        </p:txBody>
      </p:sp>
    </p:spTree>
    <p:extLst>
      <p:ext uri="{BB962C8B-B14F-4D97-AF65-F5344CB8AC3E}">
        <p14:creationId xmlns:p14="http://schemas.microsoft.com/office/powerpoint/2010/main" val="4133746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7" name="Content Placeholder 6"/>
          <p:cNvSpPr>
            <a:spLocks noGrp="1"/>
          </p:cNvSpPr>
          <p:nvPr>
            <p:ph idx="1"/>
          </p:nvPr>
        </p:nvSpPr>
        <p:spPr>
          <a:xfrm>
            <a:off x="2407929" y="1828971"/>
            <a:ext cx="6477000" cy="289382"/>
          </a:xfrm>
        </p:spPr>
        <p:txBody>
          <a:bodyPr>
            <a:normAutofit fontScale="55000" lnSpcReduction="20000"/>
          </a:bodyPr>
          <a:lstStyle/>
          <a:p>
            <a:pPr marL="109728" indent="0">
              <a:buNone/>
            </a:pPr>
            <a:r>
              <a:rPr lang="en-US" dirty="0"/>
              <a:t>(orange=peaking, blue=non-peaking)</a:t>
            </a:r>
          </a:p>
        </p:txBody>
      </p:sp>
      <p:sp>
        <p:nvSpPr>
          <p:cNvPr id="8" name="TextBox 7"/>
          <p:cNvSpPr txBox="1"/>
          <p:nvPr/>
        </p:nvSpPr>
        <p:spPr>
          <a:xfrm>
            <a:off x="1411681" y="5345728"/>
            <a:ext cx="2363147" cy="369332"/>
          </a:xfrm>
          <a:prstGeom prst="rect">
            <a:avLst/>
          </a:prstGeom>
          <a:noFill/>
        </p:spPr>
        <p:txBody>
          <a:bodyPr wrap="none" rtlCol="0">
            <a:spAutoFit/>
          </a:bodyPr>
          <a:lstStyle/>
          <a:p>
            <a:r>
              <a:rPr lang="en-US" dirty="0"/>
              <a:t>LADCO gas profiles</a:t>
            </a:r>
          </a:p>
        </p:txBody>
      </p:sp>
      <p:sp>
        <p:nvSpPr>
          <p:cNvPr id="11" name="TextBox 10"/>
          <p:cNvSpPr txBox="1"/>
          <p:nvPr/>
        </p:nvSpPr>
        <p:spPr>
          <a:xfrm>
            <a:off x="5446872" y="5406294"/>
            <a:ext cx="3200400" cy="369332"/>
          </a:xfrm>
          <a:prstGeom prst="rect">
            <a:avLst/>
          </a:prstGeom>
          <a:noFill/>
        </p:spPr>
        <p:txBody>
          <a:bodyPr wrap="square" rtlCol="0">
            <a:spAutoFit/>
          </a:bodyPr>
          <a:lstStyle/>
          <a:p>
            <a:r>
              <a:rPr lang="en-US" dirty="0"/>
              <a:t>MARAMA gas profiles</a:t>
            </a:r>
          </a:p>
        </p:txBody>
      </p:sp>
      <p:sp>
        <p:nvSpPr>
          <p:cNvPr id="2" name="TextBox 1"/>
          <p:cNvSpPr txBox="1"/>
          <p:nvPr/>
        </p:nvSpPr>
        <p:spPr>
          <a:xfrm>
            <a:off x="2582384" y="1459808"/>
            <a:ext cx="3990195" cy="400110"/>
          </a:xfrm>
          <a:prstGeom prst="rect">
            <a:avLst/>
          </a:prstGeom>
          <a:noFill/>
        </p:spPr>
        <p:txBody>
          <a:bodyPr wrap="none" rtlCol="0">
            <a:spAutoFit/>
          </a:bodyPr>
          <a:lstStyle/>
          <a:p>
            <a:r>
              <a:rPr lang="en-US" sz="2000" dirty="0"/>
              <a:t>Profiles differ between regions</a:t>
            </a:r>
          </a:p>
        </p:txBody>
      </p:sp>
      <p:sp>
        <p:nvSpPr>
          <p:cNvPr id="5" name="Title 4"/>
          <p:cNvSpPr>
            <a:spLocks noGrp="1"/>
          </p:cNvSpPr>
          <p:nvPr>
            <p:ph type="title"/>
          </p:nvPr>
        </p:nvSpPr>
        <p:spPr>
          <a:xfrm>
            <a:off x="457200" y="274638"/>
            <a:ext cx="7696200" cy="1103530"/>
          </a:xfrm>
        </p:spPr>
        <p:txBody>
          <a:bodyPr>
            <a:normAutofit fontScale="90000"/>
          </a:bodyPr>
          <a:lstStyle/>
          <a:p>
            <a:r>
              <a:rPr lang="en-US" dirty="0"/>
              <a:t>Average Month-day Profiles: Region- and fuel-specific</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65</a:t>
            </a:fld>
            <a:endParaRPr lang="en-US"/>
          </a:p>
        </p:txBody>
      </p:sp>
      <p:sp>
        <p:nvSpPr>
          <p:cNvPr id="9" name="TextBox 8">
            <a:extLst>
              <a:ext uri="{FF2B5EF4-FFF2-40B4-BE49-F238E27FC236}">
                <a16:creationId xmlns:a16="http://schemas.microsoft.com/office/drawing/2014/main" id="{EA0E027C-0EBA-4024-89D8-B4A704B446B8}"/>
              </a:ext>
            </a:extLst>
          </p:cNvPr>
          <p:cNvSpPr txBox="1"/>
          <p:nvPr/>
        </p:nvSpPr>
        <p:spPr>
          <a:xfrm>
            <a:off x="3171606" y="6125697"/>
            <a:ext cx="5857694" cy="369332"/>
          </a:xfrm>
          <a:prstGeom prst="rect">
            <a:avLst/>
          </a:prstGeom>
          <a:noFill/>
        </p:spPr>
        <p:txBody>
          <a:bodyPr wrap="none" rtlCol="0">
            <a:spAutoFit/>
          </a:bodyPr>
          <a:lstStyle/>
          <a:p>
            <a:r>
              <a:rPr lang="en-US" dirty="0"/>
              <a:t>Note: for 2016, profiles assigned by unit, not SCC </a:t>
            </a:r>
          </a:p>
        </p:txBody>
      </p:sp>
      <p:pic>
        <p:nvPicPr>
          <p:cNvPr id="12" name="Picture 11">
            <a:extLst>
              <a:ext uri="{FF2B5EF4-FFF2-40B4-BE49-F238E27FC236}">
                <a16:creationId xmlns:a16="http://schemas.microsoft.com/office/drawing/2014/main" id="{96F000D6-9917-4C9B-9871-3B3B47714DEF}"/>
              </a:ext>
            </a:extLst>
          </p:cNvPr>
          <p:cNvPicPr/>
          <p:nvPr/>
        </p:nvPicPr>
        <p:blipFill>
          <a:blip r:embed="rId3">
            <a:extLst>
              <a:ext uri="{28A0092B-C50C-407E-A947-70E740481C1C}">
                <a14:useLocalDpi xmlns:a14="http://schemas.microsoft.com/office/drawing/2010/main" val="0"/>
              </a:ext>
            </a:extLst>
          </a:blip>
          <a:stretch>
            <a:fillRect/>
          </a:stretch>
        </p:blipFill>
        <p:spPr>
          <a:xfrm>
            <a:off x="231362" y="2081883"/>
            <a:ext cx="4606766" cy="3191307"/>
          </a:xfrm>
          <a:prstGeom prst="rect">
            <a:avLst/>
          </a:prstGeom>
        </p:spPr>
      </p:pic>
      <p:pic>
        <p:nvPicPr>
          <p:cNvPr id="13" name="Picture 12">
            <a:extLst>
              <a:ext uri="{FF2B5EF4-FFF2-40B4-BE49-F238E27FC236}">
                <a16:creationId xmlns:a16="http://schemas.microsoft.com/office/drawing/2014/main" id="{F06E1554-37A3-41F9-9E55-7322C69C6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374" y="2041757"/>
            <a:ext cx="4458340" cy="3343755"/>
          </a:xfrm>
          <a:prstGeom prst="rect">
            <a:avLst/>
          </a:prstGeom>
        </p:spPr>
      </p:pic>
      <p:sp>
        <p:nvSpPr>
          <p:cNvPr id="6" name="TextBox 5">
            <a:extLst>
              <a:ext uri="{FF2B5EF4-FFF2-40B4-BE49-F238E27FC236}">
                <a16:creationId xmlns:a16="http://schemas.microsoft.com/office/drawing/2014/main" id="{2450B28F-2649-47A8-895D-C1C3DEA97221}"/>
              </a:ext>
            </a:extLst>
          </p:cNvPr>
          <p:cNvSpPr txBox="1"/>
          <p:nvPr/>
        </p:nvSpPr>
        <p:spPr>
          <a:xfrm>
            <a:off x="990600" y="5943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1311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1BEDF5-12F1-4D2C-8FC2-9A18E02AE540}"/>
              </a:ext>
            </a:extLst>
          </p:cNvPr>
          <p:cNvSpPr>
            <a:spLocks noGrp="1"/>
          </p:cNvSpPr>
          <p:nvPr>
            <p:ph idx="1"/>
          </p:nvPr>
        </p:nvSpPr>
        <p:spPr>
          <a:xfrm>
            <a:off x="457200" y="1417638"/>
            <a:ext cx="8229600" cy="4525963"/>
          </a:xfrm>
        </p:spPr>
        <p:txBody>
          <a:bodyPr>
            <a:normAutofit fontScale="77500" lnSpcReduction="20000"/>
          </a:bodyPr>
          <a:lstStyle/>
          <a:p>
            <a:pPr>
              <a:spcAft>
                <a:spcPts val="1200"/>
              </a:spcAft>
            </a:pPr>
            <a:r>
              <a:rPr lang="en-US" dirty="0"/>
              <a:t>Peaking units have an annual capacity factor of less than 0.2 and a multiyear capacity factor of less than 0.1</a:t>
            </a:r>
            <a:br>
              <a:rPr lang="en-US" dirty="0"/>
            </a:br>
            <a:br>
              <a:rPr lang="en-US" sz="2100" dirty="0"/>
            </a:br>
            <a:r>
              <a:rPr lang="en-US" sz="2100" i="1" u="sng" dirty="0"/>
              <a:t>or </a:t>
            </a:r>
            <a:br>
              <a:rPr lang="en-US" sz="2100" dirty="0"/>
            </a:br>
            <a:br>
              <a:rPr lang="en-US" sz="2100" dirty="0"/>
            </a:br>
            <a:r>
              <a:rPr lang="en-US" dirty="0"/>
              <a:t>less than 20% utilization in the base year and less than 10% utilization across a 3-year period, where:</a:t>
            </a:r>
          </a:p>
          <a:p>
            <a:pPr lvl="0">
              <a:spcAft>
                <a:spcPts val="600"/>
              </a:spcAft>
            </a:pPr>
            <a:r>
              <a:rPr lang="en-US" dirty="0"/>
              <a:t>Base year (2016) annual capacity factor: </a:t>
            </a:r>
          </a:p>
          <a:p>
            <a:pPr lvl="1">
              <a:spcAft>
                <a:spcPts val="600"/>
              </a:spcAft>
            </a:pPr>
            <a:r>
              <a:rPr lang="en-US" dirty="0"/>
              <a:t>(annual unit output MWh) / (unit capacity MW * 8760 h)</a:t>
            </a:r>
          </a:p>
          <a:p>
            <a:pPr lvl="0">
              <a:spcAft>
                <a:spcPts val="600"/>
              </a:spcAft>
            </a:pPr>
            <a:r>
              <a:rPr lang="en-US" dirty="0"/>
              <a:t>Multiyear (2014-2016) capacity factor: </a:t>
            </a:r>
          </a:p>
          <a:p>
            <a:pPr lvl="1"/>
            <a:r>
              <a:rPr lang="en-US" dirty="0"/>
              <a:t>(3 year unit output MWh) / (unit capacity MW * 3 * 8760 h + 24 h)   </a:t>
            </a:r>
            <a:br>
              <a:rPr lang="en-US" dirty="0"/>
            </a:br>
            <a:endParaRPr lang="en-US" dirty="0"/>
          </a:p>
          <a:p>
            <a:pPr marL="393192" lvl="1" indent="0">
              <a:spcAft>
                <a:spcPts val="600"/>
              </a:spcAft>
              <a:buNone/>
            </a:pPr>
            <a:r>
              <a:rPr lang="en-US" i="1" dirty="0">
                <a:sym typeface="Wingdings" panose="05000000000000000000" pitchFamily="2" charset="2"/>
              </a:rPr>
              <a:t>Note: </a:t>
            </a:r>
            <a:r>
              <a:rPr lang="en-US" i="1" dirty="0"/>
              <a:t>the extra 24 h is for the leap day in 2016</a:t>
            </a:r>
          </a:p>
          <a:p>
            <a:pPr>
              <a:spcBef>
                <a:spcPts val="1200"/>
              </a:spcBef>
            </a:pPr>
            <a:r>
              <a:rPr lang="en-US" dirty="0"/>
              <a:t>Unit outputs were summed from the CEMS data</a:t>
            </a:r>
          </a:p>
          <a:p>
            <a:endParaRPr lang="en-US" dirty="0"/>
          </a:p>
        </p:txBody>
      </p:sp>
      <p:sp>
        <p:nvSpPr>
          <p:cNvPr id="3" name="Footer Placeholder 2">
            <a:extLst>
              <a:ext uri="{FF2B5EF4-FFF2-40B4-BE49-F238E27FC236}">
                <a16:creationId xmlns:a16="http://schemas.microsoft.com/office/drawing/2014/main" id="{E70A58C9-336A-4869-8BCD-8ED421747077}"/>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97136156-C64B-48B6-A5CC-A9FDA47FC00A}"/>
              </a:ext>
            </a:extLst>
          </p:cNvPr>
          <p:cNvSpPr>
            <a:spLocks noGrp="1"/>
          </p:cNvSpPr>
          <p:nvPr>
            <p:ph type="sldNum" sz="quarter" idx="12"/>
          </p:nvPr>
        </p:nvSpPr>
        <p:spPr/>
        <p:txBody>
          <a:bodyPr/>
          <a:lstStyle/>
          <a:p>
            <a:fld id="{61C894BD-DCE2-4A96-A9AF-225BBEAC2A40}" type="slidenum">
              <a:rPr lang="en-US" smtClean="0"/>
              <a:pPr/>
              <a:t>66</a:t>
            </a:fld>
            <a:endParaRPr lang="en-US"/>
          </a:p>
        </p:txBody>
      </p:sp>
      <p:sp>
        <p:nvSpPr>
          <p:cNvPr id="5" name="Title 4">
            <a:extLst>
              <a:ext uri="{FF2B5EF4-FFF2-40B4-BE49-F238E27FC236}">
                <a16:creationId xmlns:a16="http://schemas.microsoft.com/office/drawing/2014/main" id="{0FA6DA41-39AD-461C-8737-1467B6CA4C88}"/>
              </a:ext>
            </a:extLst>
          </p:cNvPr>
          <p:cNvSpPr>
            <a:spLocks noGrp="1"/>
          </p:cNvSpPr>
          <p:nvPr>
            <p:ph type="title"/>
          </p:nvPr>
        </p:nvSpPr>
        <p:spPr/>
        <p:txBody>
          <a:bodyPr/>
          <a:lstStyle/>
          <a:p>
            <a:r>
              <a:rPr lang="en-US" dirty="0"/>
              <a:t>Identifying Peaking Units</a:t>
            </a:r>
          </a:p>
        </p:txBody>
      </p:sp>
    </p:spTree>
    <p:extLst>
      <p:ext uri="{BB962C8B-B14F-4D97-AF65-F5344CB8AC3E}">
        <p14:creationId xmlns:p14="http://schemas.microsoft.com/office/powerpoint/2010/main" val="2440746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FF20A-8223-463A-B247-1352666A8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523" y="1066800"/>
            <a:ext cx="4072937" cy="3054702"/>
          </a:xfrm>
          <a:prstGeom prst="rect">
            <a:avLst/>
          </a:prstGeom>
        </p:spPr>
      </p:pic>
      <p:pic>
        <p:nvPicPr>
          <p:cNvPr id="3" name="Picture 2">
            <a:extLst>
              <a:ext uri="{FF2B5EF4-FFF2-40B4-BE49-F238E27FC236}">
                <a16:creationId xmlns:a16="http://schemas.microsoft.com/office/drawing/2014/main" id="{4DC8EAF1-620B-44EE-9BCF-352BE77E1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88" y="1066800"/>
            <a:ext cx="4136570" cy="3102428"/>
          </a:xfrm>
          <a:prstGeom prst="rect">
            <a:avLst/>
          </a:prstGeom>
        </p:spPr>
      </p:pic>
      <p:sp>
        <p:nvSpPr>
          <p:cNvPr id="14" name="Footer Placeholder 2"/>
          <p:cNvSpPr>
            <a:spLocks noGrp="1"/>
          </p:cNvSpPr>
          <p:nvPr>
            <p:ph type="ftr" sz="quarter" idx="11"/>
          </p:nvPr>
        </p:nvSpPr>
        <p:spPr>
          <a:xfrm>
            <a:off x="4114800" y="6405149"/>
            <a:ext cx="3687840" cy="365125"/>
          </a:xfrm>
        </p:spPr>
        <p:txBody>
          <a:bodyPr/>
          <a:lstStyle/>
          <a:p>
            <a:r>
              <a:rPr lang="en-US" dirty="0"/>
              <a:t>US EPA OAQPS, Emission Inventory and Analysis Group</a:t>
            </a:r>
          </a:p>
        </p:txBody>
      </p:sp>
      <p:sp>
        <p:nvSpPr>
          <p:cNvPr id="5" name="Title 4"/>
          <p:cNvSpPr>
            <a:spLocks noGrp="1"/>
          </p:cNvSpPr>
          <p:nvPr>
            <p:ph type="title"/>
          </p:nvPr>
        </p:nvSpPr>
        <p:spPr>
          <a:xfrm>
            <a:off x="182880" y="146073"/>
            <a:ext cx="8229600" cy="1143000"/>
          </a:xfrm>
        </p:spPr>
        <p:txBody>
          <a:bodyPr>
            <a:normAutofit fontScale="90000"/>
          </a:bodyPr>
          <a:lstStyle/>
          <a:p>
            <a:r>
              <a:rPr lang="en-US" dirty="0"/>
              <a:t>MANE-VU and LADCO Daily Profiles for Coal and Oil</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67</a:t>
            </a:fld>
            <a:endParaRPr lang="en-US"/>
          </a:p>
        </p:txBody>
      </p:sp>
      <p:pic>
        <p:nvPicPr>
          <p:cNvPr id="19" name="Picture 18">
            <a:extLst>
              <a:ext uri="{FF2B5EF4-FFF2-40B4-BE49-F238E27FC236}">
                <a16:creationId xmlns:a16="http://schemas.microsoft.com/office/drawing/2014/main" id="{3B06635C-AF15-4A9E-97EA-1DDCA26B9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059" y="3982623"/>
            <a:ext cx="3687840" cy="2765880"/>
          </a:xfrm>
          <a:prstGeom prst="rect">
            <a:avLst/>
          </a:prstGeom>
        </p:spPr>
      </p:pic>
      <p:pic>
        <p:nvPicPr>
          <p:cNvPr id="21" name="Picture 20">
            <a:extLst>
              <a:ext uri="{FF2B5EF4-FFF2-40B4-BE49-F238E27FC236}">
                <a16:creationId xmlns:a16="http://schemas.microsoft.com/office/drawing/2014/main" id="{BE3AC47B-E799-4BAE-99EE-F061F23DB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840" y="4043318"/>
            <a:ext cx="3687840" cy="2765880"/>
          </a:xfrm>
          <a:prstGeom prst="rect">
            <a:avLst/>
          </a:prstGeom>
        </p:spPr>
      </p:pic>
    </p:spTree>
    <p:extLst>
      <p:ext uri="{BB962C8B-B14F-4D97-AF65-F5344CB8AC3E}">
        <p14:creationId xmlns:p14="http://schemas.microsoft.com/office/powerpoint/2010/main" val="915996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5" name="Title 4"/>
          <p:cNvSpPr>
            <a:spLocks noGrp="1"/>
          </p:cNvSpPr>
          <p:nvPr>
            <p:ph type="title"/>
          </p:nvPr>
        </p:nvSpPr>
        <p:spPr>
          <a:xfrm>
            <a:off x="457200" y="274638"/>
            <a:ext cx="8555832" cy="1096962"/>
          </a:xfrm>
        </p:spPr>
        <p:txBody>
          <a:bodyPr>
            <a:normAutofit/>
          </a:bodyPr>
          <a:lstStyle/>
          <a:p>
            <a:r>
              <a:rPr lang="en-US" dirty="0"/>
              <a:t>Diurnal Profiles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68</a:t>
            </a:fld>
            <a:endParaRPr lang="en-US"/>
          </a:p>
        </p:txBody>
      </p:sp>
      <p:pic>
        <p:nvPicPr>
          <p:cNvPr id="11" name="Picture 10">
            <a:extLst>
              <a:ext uri="{FF2B5EF4-FFF2-40B4-BE49-F238E27FC236}">
                <a16:creationId xmlns:a16="http://schemas.microsoft.com/office/drawing/2014/main" id="{72B20829-7BC8-4D8D-89EC-2A76AAF71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315" y="3393262"/>
            <a:ext cx="5057685" cy="3371790"/>
          </a:xfrm>
          <a:prstGeom prst="rect">
            <a:avLst/>
          </a:prstGeom>
        </p:spPr>
      </p:pic>
      <p:pic>
        <p:nvPicPr>
          <p:cNvPr id="15" name="Content Placeholder 14">
            <a:extLst>
              <a:ext uri="{FF2B5EF4-FFF2-40B4-BE49-F238E27FC236}">
                <a16:creationId xmlns:a16="http://schemas.microsoft.com/office/drawing/2014/main" id="{8CC74C9E-84AA-4FE8-9039-9D79A18E82C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271399"/>
            <a:ext cx="5550692" cy="3700462"/>
          </a:xfrm>
        </p:spPr>
      </p:pic>
      <p:sp>
        <p:nvSpPr>
          <p:cNvPr id="16" name="TextBox 15">
            <a:extLst>
              <a:ext uri="{FF2B5EF4-FFF2-40B4-BE49-F238E27FC236}">
                <a16:creationId xmlns:a16="http://schemas.microsoft.com/office/drawing/2014/main" id="{1D30EC3A-24C8-4524-9497-D5A127CDF29E}"/>
              </a:ext>
            </a:extLst>
          </p:cNvPr>
          <p:cNvSpPr txBox="1"/>
          <p:nvPr/>
        </p:nvSpPr>
        <p:spPr>
          <a:xfrm>
            <a:off x="5344903" y="1591842"/>
            <a:ext cx="3485249" cy="1754326"/>
          </a:xfrm>
          <a:prstGeom prst="rect">
            <a:avLst/>
          </a:prstGeom>
          <a:noFill/>
        </p:spPr>
        <p:txBody>
          <a:bodyPr wrap="none" rtlCol="0">
            <a:spAutoFit/>
          </a:bodyPr>
          <a:lstStyle/>
          <a:p>
            <a:r>
              <a:rPr lang="en-US" dirty="0"/>
              <a:t>Diurnal profiles are created</a:t>
            </a:r>
          </a:p>
          <a:p>
            <a:r>
              <a:rPr lang="en-US" dirty="0"/>
              <a:t>for each region and fuel</a:t>
            </a:r>
          </a:p>
          <a:p>
            <a:r>
              <a:rPr lang="en-US" dirty="0"/>
              <a:t>for peaking and non-peaking</a:t>
            </a:r>
          </a:p>
          <a:p>
            <a:endParaRPr lang="en-US" dirty="0"/>
          </a:p>
          <a:p>
            <a:r>
              <a:rPr lang="en-US" dirty="0"/>
              <a:t>Profiles differ by region and </a:t>
            </a:r>
          </a:p>
          <a:p>
            <a:r>
              <a:rPr lang="en-US" dirty="0"/>
              <a:t>season</a:t>
            </a:r>
          </a:p>
        </p:txBody>
      </p:sp>
      <p:sp>
        <p:nvSpPr>
          <p:cNvPr id="17" name="TextBox 16">
            <a:extLst>
              <a:ext uri="{FF2B5EF4-FFF2-40B4-BE49-F238E27FC236}">
                <a16:creationId xmlns:a16="http://schemas.microsoft.com/office/drawing/2014/main" id="{A1F35A02-A632-44F0-9722-D9B3D3929049}"/>
              </a:ext>
            </a:extLst>
          </p:cNvPr>
          <p:cNvSpPr txBox="1"/>
          <p:nvPr/>
        </p:nvSpPr>
        <p:spPr>
          <a:xfrm>
            <a:off x="2020973" y="1271399"/>
            <a:ext cx="1508746" cy="369332"/>
          </a:xfrm>
          <a:prstGeom prst="rect">
            <a:avLst/>
          </a:prstGeom>
          <a:noFill/>
        </p:spPr>
        <p:txBody>
          <a:bodyPr wrap="none" rtlCol="0">
            <a:spAutoFit/>
          </a:bodyPr>
          <a:lstStyle/>
          <a:p>
            <a:r>
              <a:rPr lang="en-US" dirty="0"/>
              <a:t>LADCO coal</a:t>
            </a:r>
          </a:p>
        </p:txBody>
      </p:sp>
      <p:sp>
        <p:nvSpPr>
          <p:cNvPr id="18" name="TextBox 17">
            <a:extLst>
              <a:ext uri="{FF2B5EF4-FFF2-40B4-BE49-F238E27FC236}">
                <a16:creationId xmlns:a16="http://schemas.microsoft.com/office/drawing/2014/main" id="{BD81197B-AC7E-49B0-A5CE-459877656380}"/>
              </a:ext>
            </a:extLst>
          </p:cNvPr>
          <p:cNvSpPr txBox="1"/>
          <p:nvPr/>
        </p:nvSpPr>
        <p:spPr>
          <a:xfrm>
            <a:off x="6019800" y="3385033"/>
            <a:ext cx="1526380" cy="369332"/>
          </a:xfrm>
          <a:prstGeom prst="rect">
            <a:avLst/>
          </a:prstGeom>
          <a:noFill/>
        </p:spPr>
        <p:txBody>
          <a:bodyPr wrap="none" rtlCol="0">
            <a:spAutoFit/>
          </a:bodyPr>
          <a:lstStyle/>
          <a:p>
            <a:r>
              <a:rPr lang="en-US" dirty="0"/>
              <a:t>SESARM gas</a:t>
            </a:r>
          </a:p>
        </p:txBody>
      </p:sp>
      <p:sp>
        <p:nvSpPr>
          <p:cNvPr id="19" name="TextBox 18">
            <a:extLst>
              <a:ext uri="{FF2B5EF4-FFF2-40B4-BE49-F238E27FC236}">
                <a16:creationId xmlns:a16="http://schemas.microsoft.com/office/drawing/2014/main" id="{9D8F4E97-80A9-4784-B64B-7F846703EDB9}"/>
              </a:ext>
            </a:extLst>
          </p:cNvPr>
          <p:cNvSpPr txBox="1"/>
          <p:nvPr/>
        </p:nvSpPr>
        <p:spPr>
          <a:xfrm>
            <a:off x="876413" y="4836932"/>
            <a:ext cx="3238387" cy="1200329"/>
          </a:xfrm>
          <a:prstGeom prst="rect">
            <a:avLst/>
          </a:prstGeom>
          <a:noFill/>
        </p:spPr>
        <p:txBody>
          <a:bodyPr wrap="none" rtlCol="0">
            <a:spAutoFit/>
          </a:bodyPr>
          <a:lstStyle/>
          <a:p>
            <a:r>
              <a:rPr lang="en-US" dirty="0">
                <a:solidFill>
                  <a:srgbClr val="FF0000"/>
                </a:solidFill>
              </a:rPr>
              <a:t>Red</a:t>
            </a:r>
            <a:r>
              <a:rPr lang="en-US" dirty="0"/>
              <a:t>: summer </a:t>
            </a:r>
            <a:r>
              <a:rPr lang="en-US" dirty="0" err="1"/>
              <a:t>nonpeaking</a:t>
            </a:r>
            <a:endParaRPr lang="en-US" dirty="0"/>
          </a:p>
          <a:p>
            <a:r>
              <a:rPr lang="en-US" dirty="0">
                <a:solidFill>
                  <a:schemeClr val="tx2">
                    <a:lumMod val="60000"/>
                    <a:lumOff val="40000"/>
                  </a:schemeClr>
                </a:solidFill>
              </a:rPr>
              <a:t>Blue</a:t>
            </a:r>
            <a:r>
              <a:rPr lang="en-US" dirty="0"/>
              <a:t>: summer peaking</a:t>
            </a:r>
          </a:p>
          <a:p>
            <a:r>
              <a:rPr lang="en-US" dirty="0">
                <a:solidFill>
                  <a:srgbClr val="FFC000"/>
                </a:solidFill>
              </a:rPr>
              <a:t>Orange</a:t>
            </a:r>
            <a:r>
              <a:rPr lang="en-US" dirty="0"/>
              <a:t>: winter </a:t>
            </a:r>
            <a:r>
              <a:rPr lang="en-US" dirty="0" err="1"/>
              <a:t>nonpeaking</a:t>
            </a:r>
            <a:endParaRPr lang="en-US" dirty="0"/>
          </a:p>
          <a:p>
            <a:r>
              <a:rPr lang="en-US" dirty="0">
                <a:solidFill>
                  <a:srgbClr val="00B050"/>
                </a:solidFill>
              </a:rPr>
              <a:t>Green</a:t>
            </a:r>
            <a:r>
              <a:rPr lang="en-US" dirty="0"/>
              <a:t>: winter peaking</a:t>
            </a:r>
          </a:p>
        </p:txBody>
      </p:sp>
    </p:spTree>
    <p:extLst>
      <p:ext uri="{BB962C8B-B14F-4D97-AF65-F5344CB8AC3E}">
        <p14:creationId xmlns:p14="http://schemas.microsoft.com/office/powerpoint/2010/main" val="2298889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229600" cy="4926616"/>
          </a:xfrm>
        </p:spPr>
        <p:txBody>
          <a:bodyPr>
            <a:normAutofit fontScale="85000" lnSpcReduction="10000"/>
          </a:bodyPr>
          <a:lstStyle/>
          <a:p>
            <a:pPr lvl="0">
              <a:spcAft>
                <a:spcPts val="600"/>
              </a:spcAft>
            </a:pPr>
            <a:r>
              <a:rPr lang="en-US" dirty="0"/>
              <a:t>Check SMOKE Temporal logs to ensure all sources are mapped to temporal profiles</a:t>
            </a:r>
          </a:p>
          <a:p>
            <a:pPr lvl="0">
              <a:spcAft>
                <a:spcPts val="600"/>
              </a:spcAft>
            </a:pPr>
            <a:r>
              <a:rPr lang="en-US" dirty="0"/>
              <a:t>Sum post-SMOKE daily emissions by sector to compare back to annual for inventory comparison</a:t>
            </a:r>
          </a:p>
          <a:p>
            <a:pPr lvl="0">
              <a:spcAft>
                <a:spcPts val="600"/>
              </a:spcAft>
            </a:pPr>
            <a:r>
              <a:rPr lang="en-US" dirty="0"/>
              <a:t>Perform various specialized analysis of EGUs (partial year reporters, spikes in CEMS data)</a:t>
            </a:r>
          </a:p>
          <a:p>
            <a:pPr lvl="0">
              <a:spcAft>
                <a:spcPts val="600"/>
              </a:spcAft>
            </a:pPr>
            <a:r>
              <a:rPr lang="en-US" dirty="0"/>
              <a:t>Check the PTSUP files to confirm that sources are using the correct temporal profiles (x-ref application)</a:t>
            </a:r>
          </a:p>
          <a:p>
            <a:pPr>
              <a:spcAft>
                <a:spcPts val="600"/>
              </a:spcAft>
            </a:pPr>
            <a:r>
              <a:rPr lang="en-US" dirty="0"/>
              <a:t>Create monthly gridded plots</a:t>
            </a:r>
          </a:p>
          <a:p>
            <a:pPr lvl="0"/>
            <a:r>
              <a:rPr lang="en-US" dirty="0"/>
              <a:t>Compare daily </a:t>
            </a:r>
            <a:r>
              <a:rPr lang="en-US" dirty="0" err="1"/>
              <a:t>Smkmerge</a:t>
            </a:r>
            <a:r>
              <a:rPr lang="en-US" dirty="0"/>
              <a:t> reports for </a:t>
            </a:r>
            <a:r>
              <a:rPr lang="en-US" dirty="0" err="1"/>
              <a:t>rwc</a:t>
            </a:r>
            <a:r>
              <a:rPr lang="en-US" dirty="0"/>
              <a:t> and ag for two different Tuesdays (for example) in the same month as they should be different (except NH3_FERT) due to the </a:t>
            </a:r>
            <a:r>
              <a:rPr lang="en-US" dirty="0" err="1"/>
              <a:t>Gentpro</a:t>
            </a:r>
            <a:r>
              <a:rPr lang="en-US" dirty="0"/>
              <a:t> temporalization</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69</a:t>
            </a:fld>
            <a:endParaRPr lang="en-US"/>
          </a:p>
        </p:txBody>
      </p:sp>
      <p:sp>
        <p:nvSpPr>
          <p:cNvPr id="5" name="Title 4"/>
          <p:cNvSpPr>
            <a:spLocks noGrp="1"/>
          </p:cNvSpPr>
          <p:nvPr>
            <p:ph type="title"/>
          </p:nvPr>
        </p:nvSpPr>
        <p:spPr/>
        <p:txBody>
          <a:bodyPr/>
          <a:lstStyle/>
          <a:p>
            <a:r>
              <a:rPr lang="en-US" dirty="0"/>
              <a:t>QA of Temporal Allocation</a:t>
            </a:r>
          </a:p>
        </p:txBody>
      </p:sp>
    </p:spTree>
    <p:extLst>
      <p:ext uri="{BB962C8B-B14F-4D97-AF65-F5344CB8AC3E}">
        <p14:creationId xmlns:p14="http://schemas.microsoft.com/office/powerpoint/2010/main" val="85635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7</a:t>
            </a:fld>
            <a:endParaRPr lang="en-US"/>
          </a:p>
        </p:txBody>
      </p:sp>
      <p:sp>
        <p:nvSpPr>
          <p:cNvPr id="5" name="Title 4"/>
          <p:cNvSpPr>
            <a:spLocks noGrp="1"/>
          </p:cNvSpPr>
          <p:nvPr>
            <p:ph type="title"/>
          </p:nvPr>
        </p:nvSpPr>
        <p:spPr>
          <a:xfrm>
            <a:off x="457200" y="274638"/>
            <a:ext cx="7391400" cy="1096962"/>
          </a:xfrm>
        </p:spPr>
        <p:txBody>
          <a:bodyPr>
            <a:normAutofit fontScale="90000"/>
          </a:bodyPr>
          <a:lstStyle/>
          <a:p>
            <a:r>
              <a:rPr lang="en-US" dirty="0"/>
              <a:t>Performing Emissions Modeling</a:t>
            </a:r>
          </a:p>
        </p:txBody>
      </p:sp>
      <p:sp>
        <p:nvSpPr>
          <p:cNvPr id="2" name="Content Placeholder 1"/>
          <p:cNvSpPr>
            <a:spLocks noGrp="1"/>
          </p:cNvSpPr>
          <p:nvPr>
            <p:ph idx="1"/>
          </p:nvPr>
        </p:nvSpPr>
        <p:spPr>
          <a:xfrm>
            <a:off x="457200" y="1338943"/>
            <a:ext cx="8305800" cy="4939067"/>
          </a:xfrm>
        </p:spPr>
        <p:txBody>
          <a:bodyPr>
            <a:normAutofit fontScale="85000" lnSpcReduction="20000"/>
          </a:bodyPr>
          <a:lstStyle/>
          <a:p>
            <a:pPr>
              <a:spcAft>
                <a:spcPts val="600"/>
              </a:spcAft>
            </a:pPr>
            <a:r>
              <a:rPr lang="en-US" dirty="0"/>
              <a:t>We use the </a:t>
            </a:r>
            <a:r>
              <a:rPr lang="en-US" b="1" dirty="0"/>
              <a:t>Sparse Matrix Operator Kernel Emissions (SMOKE)</a:t>
            </a:r>
            <a:r>
              <a:rPr lang="en-US" dirty="0"/>
              <a:t> modeling system and associated tools to process our emissions into air quality model-ready files (</a:t>
            </a:r>
            <a:r>
              <a:rPr lang="en-US" dirty="0">
                <a:hlinkClick r:id="rId3"/>
              </a:rPr>
              <a:t>http://www.cmascenter.org/smoke</a:t>
            </a:r>
            <a:r>
              <a:rPr lang="en-US" dirty="0"/>
              <a:t>) </a:t>
            </a:r>
          </a:p>
          <a:p>
            <a:pPr>
              <a:spcAft>
                <a:spcPts val="600"/>
              </a:spcAft>
            </a:pPr>
            <a:r>
              <a:rPr lang="en-US" dirty="0"/>
              <a:t>The input </a:t>
            </a:r>
            <a:r>
              <a:rPr lang="en-US" b="1" dirty="0"/>
              <a:t>emission inventories </a:t>
            </a:r>
            <a:r>
              <a:rPr lang="en-US" dirty="0"/>
              <a:t>(e.g., NEI) can be annual, monthly, daily, or hourly</a:t>
            </a:r>
          </a:p>
          <a:p>
            <a:pPr>
              <a:spcAft>
                <a:spcPts val="600"/>
              </a:spcAft>
            </a:pPr>
            <a:r>
              <a:rPr lang="en-US" dirty="0"/>
              <a:t>“</a:t>
            </a:r>
            <a:r>
              <a:rPr lang="en-US" b="1" dirty="0"/>
              <a:t>Ancillary” data files </a:t>
            </a:r>
            <a:r>
              <a:rPr lang="en-US" dirty="0"/>
              <a:t>help process inventories into gridded hourly emissions of the chemical species (e.g., NO, NO</a:t>
            </a:r>
            <a:r>
              <a:rPr lang="en-US" baseline="-25000" dirty="0"/>
              <a:t>2</a:t>
            </a:r>
            <a:r>
              <a:rPr lang="en-US" dirty="0"/>
              <a:t>, ISOP) used by the air quality model</a:t>
            </a:r>
          </a:p>
          <a:p>
            <a:pPr>
              <a:spcAft>
                <a:spcPts val="600"/>
              </a:spcAft>
            </a:pPr>
            <a:r>
              <a:rPr lang="en-US" b="1" dirty="0"/>
              <a:t>Meteorological data </a:t>
            </a:r>
            <a:r>
              <a:rPr lang="en-US" dirty="0"/>
              <a:t>such as temperature,  precipitation, and radiation are needed to compute emissions and for some sectors temporalization (e.g., </a:t>
            </a:r>
            <a:r>
              <a:rPr lang="en-US" dirty="0" err="1"/>
              <a:t>onroad</a:t>
            </a:r>
            <a:r>
              <a:rPr lang="en-US" dirty="0"/>
              <a:t> mobile, biogenic, res. wood, agricultural) </a:t>
            </a:r>
          </a:p>
          <a:p>
            <a:pPr>
              <a:spcAft>
                <a:spcPts val="600"/>
              </a:spcAft>
            </a:pPr>
            <a:r>
              <a:rPr lang="en-US" b="1" dirty="0"/>
              <a:t>Quality assurance </a:t>
            </a:r>
            <a:r>
              <a:rPr lang="en-US" dirty="0"/>
              <a:t>steps and data summaries ensure data is properly transformed and mass is not lost</a:t>
            </a:r>
          </a:p>
          <a:p>
            <a:endParaRPr lang="en-US" dirty="0"/>
          </a:p>
          <a:p>
            <a:endParaRPr lang="en-US" dirty="0"/>
          </a:p>
        </p:txBody>
      </p:sp>
      <p:sp>
        <p:nvSpPr>
          <p:cNvPr id="7"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323370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r>
              <a:rPr lang="en-US" dirty="0"/>
              <a:t>Does anyone have questions on temporal allocation? </a:t>
            </a:r>
          </a:p>
        </p:txBody>
      </p:sp>
      <p:sp>
        <p:nvSpPr>
          <p:cNvPr id="5" name="Title 4"/>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70</a:t>
            </a:fld>
            <a:endParaRPr lang="en-US"/>
          </a:p>
        </p:txBody>
      </p:sp>
      <p:pic>
        <p:nvPicPr>
          <p:cNvPr id="8" name="Picture 7" descr="Boy with question marks over his head" title="Boy with questions">
            <a:extLst>
              <a:ext uri="{FF2B5EF4-FFF2-40B4-BE49-F238E27FC236}">
                <a16:creationId xmlns:a16="http://schemas.microsoft.com/office/drawing/2014/main" id="{41EEDB51-94FA-4D1C-B7CB-57129023D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306486"/>
            <a:ext cx="3429000" cy="3789514"/>
          </a:xfrm>
          <a:prstGeom prst="rect">
            <a:avLst/>
          </a:prstGeom>
        </p:spPr>
      </p:pic>
    </p:spTree>
    <p:extLst>
      <p:ext uri="{BB962C8B-B14F-4D97-AF65-F5344CB8AC3E}">
        <p14:creationId xmlns:p14="http://schemas.microsoft.com/office/powerpoint/2010/main" val="182838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Picture 5" descr="Total emissions for a county are shown on the left, with an arrow in the middle, and on the right the same county with emissions alloated to grid cells.  Higher emissions are near the center of the county and lower on the outer edges." title="Gridding emissions within a county"/>
          <p:cNvPicPr/>
          <p:nvPr/>
        </p:nvPicPr>
        <p:blipFill>
          <a:blip r:embed="rId3">
            <a:extLst>
              <a:ext uri="{28A0092B-C50C-407E-A947-70E740481C1C}">
                <a14:useLocalDpi xmlns:a14="http://schemas.microsoft.com/office/drawing/2010/main" val="0"/>
              </a:ext>
            </a:extLst>
          </a:blip>
          <a:stretch>
            <a:fillRect/>
          </a:stretch>
        </p:blipFill>
        <p:spPr>
          <a:xfrm>
            <a:off x="2514600" y="4677508"/>
            <a:ext cx="4706815" cy="1951892"/>
          </a:xfrm>
          <a:prstGeom prst="rect">
            <a:avLst/>
          </a:prstGeom>
        </p:spPr>
      </p:pic>
      <p:sp>
        <p:nvSpPr>
          <p:cNvPr id="2" name="Content Placeholder 1"/>
          <p:cNvSpPr>
            <a:spLocks noGrp="1"/>
          </p:cNvSpPr>
          <p:nvPr>
            <p:ph idx="1"/>
          </p:nvPr>
        </p:nvSpPr>
        <p:spPr>
          <a:xfrm>
            <a:off x="457200" y="1481328"/>
            <a:ext cx="8458200" cy="4525963"/>
          </a:xfrm>
        </p:spPr>
        <p:txBody>
          <a:bodyPr>
            <a:normAutofit/>
          </a:bodyPr>
          <a:lstStyle/>
          <a:p>
            <a:r>
              <a:rPr lang="en-US" dirty="0"/>
              <a:t>Spatial allocation is the process of mapping inventory emissions to modeling grid cells</a:t>
            </a:r>
          </a:p>
          <a:p>
            <a:r>
              <a:rPr lang="en-US" dirty="0"/>
              <a:t>We do this using spatial surrogates; there are many types and each has a unique code (ID)</a:t>
            </a:r>
          </a:p>
          <a:p>
            <a:pPr lvl="1"/>
            <a:r>
              <a:rPr lang="en-US" sz="2000" dirty="0"/>
              <a:t>Population (100), Total agriculture (310), </a:t>
            </a:r>
            <a:br>
              <a:rPr lang="en-US" sz="2000" dirty="0"/>
            </a:br>
            <a:r>
              <a:rPr lang="en-US" sz="2000" dirty="0"/>
              <a:t>Railroad Density (261), Offshore shipping (806), Urban unrestricted daily VMT (222), Gas well count (698)</a:t>
            </a:r>
          </a:p>
          <a:p>
            <a:pPr lvl="1"/>
            <a:r>
              <a:rPr lang="en-US" sz="2000" dirty="0"/>
              <a:t>A cross reference maps inventory SCCs to surrogate codes</a:t>
            </a:r>
          </a:p>
        </p:txBody>
      </p:sp>
      <p:sp>
        <p:nvSpPr>
          <p:cNvPr id="5" name="Title 4"/>
          <p:cNvSpPr>
            <a:spLocks noGrp="1"/>
          </p:cNvSpPr>
          <p:nvPr>
            <p:ph type="title"/>
          </p:nvPr>
        </p:nvSpPr>
        <p:spPr/>
        <p:txBody>
          <a:bodyPr/>
          <a:lstStyle/>
          <a:p>
            <a:r>
              <a:rPr lang="en-US" dirty="0"/>
              <a:t>Spatial Allocation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71</a:t>
            </a:fld>
            <a:endParaRPr lang="en-US"/>
          </a:p>
        </p:txBody>
      </p:sp>
    </p:spTree>
    <p:extLst>
      <p:ext uri="{BB962C8B-B14F-4D97-AF65-F5344CB8AC3E}">
        <p14:creationId xmlns:p14="http://schemas.microsoft.com/office/powerpoint/2010/main" val="3964307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690872"/>
          </a:xfrm>
        </p:spPr>
        <p:txBody>
          <a:bodyPr>
            <a:normAutofit fontScale="92500" lnSpcReduction="20000"/>
          </a:bodyPr>
          <a:lstStyle/>
          <a:p>
            <a:pPr>
              <a:spcAft>
                <a:spcPts val="400"/>
              </a:spcAft>
            </a:pPr>
            <a:r>
              <a:rPr lang="en-US" dirty="0"/>
              <a:t>Java program that takes .csv files as input</a:t>
            </a:r>
          </a:p>
          <a:p>
            <a:pPr lvl="1">
              <a:spcAft>
                <a:spcPts val="400"/>
              </a:spcAft>
            </a:pPr>
            <a:r>
              <a:rPr lang="en-US" dirty="0"/>
              <a:t>Runs the Spatial Allocator to prepare surrogates</a:t>
            </a:r>
          </a:p>
          <a:p>
            <a:pPr>
              <a:spcAft>
                <a:spcPts val="400"/>
              </a:spcAft>
            </a:pPr>
            <a:r>
              <a:rPr lang="en-US" dirty="0"/>
              <a:t>Download from </a:t>
            </a:r>
            <a:r>
              <a:rPr lang="en-US" dirty="0">
                <a:hlinkClick r:id="rId2"/>
              </a:rPr>
              <a:t>http://www.cmascenter.org</a:t>
            </a:r>
            <a:r>
              <a:rPr lang="en-US" dirty="0"/>
              <a:t> </a:t>
            </a:r>
          </a:p>
          <a:p>
            <a:pPr>
              <a:spcAft>
                <a:spcPts val="400"/>
              </a:spcAft>
            </a:pPr>
            <a:r>
              <a:rPr lang="en-US" dirty="0"/>
              <a:t>Performs </a:t>
            </a:r>
            <a:r>
              <a:rPr lang="en-US" dirty="0" err="1"/>
              <a:t>gapfilling</a:t>
            </a:r>
            <a:r>
              <a:rPr lang="en-US" dirty="0"/>
              <a:t> of surrogates</a:t>
            </a:r>
          </a:p>
          <a:p>
            <a:pPr lvl="1">
              <a:spcAft>
                <a:spcPts val="600"/>
              </a:spcAft>
            </a:pPr>
            <a:r>
              <a:rPr lang="en-US" dirty="0"/>
              <a:t>When attributes used to compute a surrogates do not exist for a county, another surrogate is used</a:t>
            </a:r>
          </a:p>
          <a:p>
            <a:pPr>
              <a:spcAft>
                <a:spcPts val="400"/>
              </a:spcAft>
            </a:pPr>
            <a:r>
              <a:rPr lang="en-US" dirty="0"/>
              <a:t>Outputs quality assurance products</a:t>
            </a:r>
          </a:p>
          <a:p>
            <a:pPr lvl="1">
              <a:spcAft>
                <a:spcPts val="400"/>
              </a:spcAft>
            </a:pPr>
            <a:r>
              <a:rPr lang="en-US" dirty="0"/>
              <a:t>Sum of surrogate for each county (=1.0?), </a:t>
            </a:r>
            <a:r>
              <a:rPr lang="en-US" dirty="0" err="1"/>
              <a:t>gapfilling</a:t>
            </a:r>
            <a:endParaRPr lang="en-US" dirty="0"/>
          </a:p>
          <a:p>
            <a:pPr>
              <a:spcAft>
                <a:spcPts val="400"/>
              </a:spcAft>
            </a:pPr>
            <a:r>
              <a:rPr lang="en-US" dirty="0"/>
              <a:t>Some GIS datasets are too large to process with the Spatial Allocator (e.g., new roads, CMV))</a:t>
            </a:r>
          </a:p>
          <a:p>
            <a:pPr lvl="1">
              <a:spcAft>
                <a:spcPts val="400"/>
              </a:spcAft>
            </a:pPr>
            <a:r>
              <a:rPr lang="en-US" dirty="0"/>
              <a:t>NEW: PostgreSQL tool with </a:t>
            </a:r>
            <a:r>
              <a:rPr lang="en-US" dirty="0" err="1"/>
              <a:t>PostGIS</a:t>
            </a:r>
            <a:r>
              <a:rPr lang="en-US" dirty="0"/>
              <a:t> can also compute surrogates: </a:t>
            </a:r>
            <a:r>
              <a:rPr lang="en-US" dirty="0">
                <a:hlinkClick r:id="rId3"/>
              </a:rPr>
              <a:t>https://github.com/CMASCenter/Spatial-Allocator</a:t>
            </a:r>
            <a:endParaRPr lang="en-US" dirty="0"/>
          </a:p>
          <a:p>
            <a:pPr lvl="1">
              <a:spcAft>
                <a:spcPts val="400"/>
              </a:spcAft>
            </a:pPr>
            <a:endParaRPr lang="en-US" dirty="0"/>
          </a:p>
          <a:p>
            <a:pPr marL="109728" indent="0">
              <a:spcAft>
                <a:spcPts val="400"/>
              </a:spcAft>
              <a:buNone/>
            </a:pP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72</a:t>
            </a:fld>
            <a:endParaRPr lang="en-US"/>
          </a:p>
        </p:txBody>
      </p:sp>
      <p:sp>
        <p:nvSpPr>
          <p:cNvPr id="5" name="Title 4"/>
          <p:cNvSpPr>
            <a:spLocks noGrp="1"/>
          </p:cNvSpPr>
          <p:nvPr>
            <p:ph type="title"/>
          </p:nvPr>
        </p:nvSpPr>
        <p:spPr/>
        <p:txBody>
          <a:bodyPr/>
          <a:lstStyle/>
          <a:p>
            <a:r>
              <a:rPr lang="en-US" dirty="0"/>
              <a:t>Surrogate Tool</a:t>
            </a:r>
          </a:p>
        </p:txBody>
      </p:sp>
    </p:spTree>
    <p:extLst>
      <p:ext uri="{BB962C8B-B14F-4D97-AF65-F5344CB8AC3E}">
        <p14:creationId xmlns:p14="http://schemas.microsoft.com/office/powerpoint/2010/main" val="2837003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73</a:t>
            </a:fld>
            <a:endParaRPr lang="en-US"/>
          </a:p>
        </p:txBody>
      </p:sp>
      <p:sp>
        <p:nvSpPr>
          <p:cNvPr id="5" name="Title 4"/>
          <p:cNvSpPr>
            <a:spLocks noGrp="1"/>
          </p:cNvSpPr>
          <p:nvPr>
            <p:ph type="title"/>
          </p:nvPr>
        </p:nvSpPr>
        <p:spPr/>
        <p:txBody>
          <a:bodyPr>
            <a:normAutofit fontScale="90000"/>
          </a:bodyPr>
          <a:lstStyle/>
          <a:p>
            <a:r>
              <a:rPr lang="en-US" dirty="0"/>
              <a:t>Data Used to Create a Spatial Surrogate with Surrogate Tool</a:t>
            </a:r>
          </a:p>
        </p:txBody>
      </p:sp>
      <p:sp>
        <p:nvSpPr>
          <p:cNvPr id="10" name="Content Placeholder 9"/>
          <p:cNvSpPr>
            <a:spLocks noGrp="1"/>
          </p:cNvSpPr>
          <p:nvPr>
            <p:ph idx="1"/>
          </p:nvPr>
        </p:nvSpPr>
        <p:spPr>
          <a:xfrm>
            <a:off x="228600" y="1488285"/>
            <a:ext cx="8458200" cy="4926616"/>
          </a:xfrm>
        </p:spPr>
        <p:txBody>
          <a:bodyPr>
            <a:normAutofit/>
          </a:bodyPr>
          <a:lstStyle/>
          <a:p>
            <a:pPr>
              <a:spcAft>
                <a:spcPts val="300"/>
              </a:spcAft>
            </a:pPr>
            <a:r>
              <a:rPr lang="en-US" u="sng" dirty="0"/>
              <a:t>Weight Shapefile</a:t>
            </a:r>
            <a:r>
              <a:rPr lang="en-US" dirty="0"/>
              <a:t>: an attribute is selected from this spatial dataset to “weight”/apportion the emissions in a county into the model grid cells </a:t>
            </a:r>
          </a:p>
          <a:p>
            <a:pPr lvl="1">
              <a:spcAft>
                <a:spcPts val="300"/>
              </a:spcAft>
            </a:pPr>
            <a:r>
              <a:rPr lang="en-US" dirty="0"/>
              <a:t>Population at the </a:t>
            </a:r>
            <a:r>
              <a:rPr lang="en-US" u="sng" dirty="0"/>
              <a:t>census tract block </a:t>
            </a:r>
            <a:r>
              <a:rPr lang="en-US" dirty="0"/>
              <a:t>level (polygon)</a:t>
            </a:r>
          </a:p>
          <a:p>
            <a:pPr lvl="1">
              <a:spcAft>
                <a:spcPts val="300"/>
              </a:spcAft>
            </a:pPr>
            <a:r>
              <a:rPr lang="en-US" dirty="0"/>
              <a:t>Lines representing railroads</a:t>
            </a:r>
          </a:p>
          <a:p>
            <a:pPr lvl="1">
              <a:spcAft>
                <a:spcPts val="300"/>
              </a:spcAft>
            </a:pPr>
            <a:r>
              <a:rPr lang="en-US" dirty="0"/>
              <a:t>Point locations of oil and gas wells</a:t>
            </a:r>
          </a:p>
          <a:p>
            <a:pPr>
              <a:spcAft>
                <a:spcPts val="300"/>
              </a:spcAft>
            </a:pPr>
            <a:r>
              <a:rPr lang="en-US" u="sng" dirty="0"/>
              <a:t>Data Shapefile</a:t>
            </a:r>
            <a:r>
              <a:rPr lang="en-US" dirty="0"/>
              <a:t>: spatial dataset that represents boundaries on which inventory is computed (e.g., U.S. counties, Canadian provinces)</a:t>
            </a:r>
          </a:p>
          <a:p>
            <a:r>
              <a:rPr lang="en-US" u="sng" dirty="0"/>
              <a:t>Output grid</a:t>
            </a:r>
            <a:r>
              <a:rPr lang="en-US" dirty="0"/>
              <a:t>: modeling grid cells</a:t>
            </a:r>
          </a:p>
          <a:p>
            <a:endParaRPr lang="en-US" dirty="0"/>
          </a:p>
        </p:txBody>
      </p:sp>
    </p:spTree>
    <p:extLst>
      <p:ext uri="{BB962C8B-B14F-4D97-AF65-F5344CB8AC3E}">
        <p14:creationId xmlns:p14="http://schemas.microsoft.com/office/powerpoint/2010/main" val="2587150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7" name="Content Placeholder 6"/>
          <p:cNvGraphicFramePr>
            <a:graphicFrameLocks noGrp="1"/>
          </p:cNvGraphicFramePr>
          <p:nvPr>
            <p:ph idx="1"/>
            <p:extLst/>
          </p:nvPr>
        </p:nvGraphicFramePr>
        <p:xfrm>
          <a:off x="304800" y="2971800"/>
          <a:ext cx="8708232" cy="2219960"/>
        </p:xfrm>
        <a:graphic>
          <a:graphicData uri="http://schemas.openxmlformats.org/drawingml/2006/table">
            <a:tbl>
              <a:tblPr firstRow="1" bandRow="1">
                <a:tableStyleId>{5C22544A-7EE6-4342-B048-85BDC9FD1C3A}</a:tableStyleId>
              </a:tblPr>
              <a:tblGrid>
                <a:gridCol w="1451372">
                  <a:extLst>
                    <a:ext uri="{9D8B030D-6E8A-4147-A177-3AD203B41FA5}">
                      <a16:colId xmlns:a16="http://schemas.microsoft.com/office/drawing/2014/main" val="20000"/>
                    </a:ext>
                  </a:extLst>
                </a:gridCol>
                <a:gridCol w="1451372">
                  <a:extLst>
                    <a:ext uri="{9D8B030D-6E8A-4147-A177-3AD203B41FA5}">
                      <a16:colId xmlns:a16="http://schemas.microsoft.com/office/drawing/2014/main" val="20001"/>
                    </a:ext>
                  </a:extLst>
                </a:gridCol>
                <a:gridCol w="1451372">
                  <a:extLst>
                    <a:ext uri="{9D8B030D-6E8A-4147-A177-3AD203B41FA5}">
                      <a16:colId xmlns:a16="http://schemas.microsoft.com/office/drawing/2014/main" val="20002"/>
                    </a:ext>
                  </a:extLst>
                </a:gridCol>
                <a:gridCol w="1451372">
                  <a:extLst>
                    <a:ext uri="{9D8B030D-6E8A-4147-A177-3AD203B41FA5}">
                      <a16:colId xmlns:a16="http://schemas.microsoft.com/office/drawing/2014/main" val="20003"/>
                    </a:ext>
                  </a:extLst>
                </a:gridCol>
                <a:gridCol w="1281112">
                  <a:extLst>
                    <a:ext uri="{9D8B030D-6E8A-4147-A177-3AD203B41FA5}">
                      <a16:colId xmlns:a16="http://schemas.microsoft.com/office/drawing/2014/main" val="20004"/>
                    </a:ext>
                  </a:extLst>
                </a:gridCol>
                <a:gridCol w="1621632">
                  <a:extLst>
                    <a:ext uri="{9D8B030D-6E8A-4147-A177-3AD203B41FA5}">
                      <a16:colId xmlns:a16="http://schemas.microsoft.com/office/drawing/2014/main" val="20005"/>
                    </a:ext>
                  </a:extLst>
                </a:gridCol>
              </a:tblGrid>
              <a:tr h="142240">
                <a:tc>
                  <a:txBody>
                    <a:bodyPr/>
                    <a:lstStyle/>
                    <a:p>
                      <a:pPr algn="ctr"/>
                      <a:r>
                        <a:rPr lang="en-US" dirty="0" err="1"/>
                        <a:t>Surg</a:t>
                      </a:r>
                      <a:r>
                        <a:rPr lang="en-US" dirty="0"/>
                        <a:t> ID</a:t>
                      </a:r>
                    </a:p>
                  </a:txBody>
                  <a:tcPr/>
                </a:tc>
                <a:tc>
                  <a:txBody>
                    <a:bodyPr/>
                    <a:lstStyle/>
                    <a:p>
                      <a:pPr algn="ctr"/>
                      <a:r>
                        <a:rPr lang="en-US" dirty="0"/>
                        <a:t>County</a:t>
                      </a:r>
                    </a:p>
                  </a:txBody>
                  <a:tcPr/>
                </a:tc>
                <a:tc>
                  <a:txBody>
                    <a:bodyPr/>
                    <a:lstStyle/>
                    <a:p>
                      <a:pPr algn="ctr"/>
                      <a:r>
                        <a:rPr lang="en-US" dirty="0"/>
                        <a:t>Col</a:t>
                      </a:r>
                    </a:p>
                  </a:txBody>
                  <a:tcPr/>
                </a:tc>
                <a:tc>
                  <a:txBody>
                    <a:bodyPr/>
                    <a:lstStyle/>
                    <a:p>
                      <a:pPr algn="ctr"/>
                      <a:r>
                        <a:rPr lang="en-US" dirty="0"/>
                        <a:t>Row</a:t>
                      </a:r>
                    </a:p>
                  </a:txBody>
                  <a:tcPr/>
                </a:tc>
                <a:tc>
                  <a:txBody>
                    <a:bodyPr/>
                    <a:lstStyle/>
                    <a:p>
                      <a:pPr algn="ctr"/>
                      <a:r>
                        <a:rPr lang="en-US" dirty="0"/>
                        <a:t>Ratio</a:t>
                      </a:r>
                    </a:p>
                  </a:txBody>
                  <a:tcPr/>
                </a:tc>
                <a:tc>
                  <a:txBody>
                    <a:bodyPr/>
                    <a:lstStyle/>
                    <a:p>
                      <a:pPr algn="ctr"/>
                      <a:r>
                        <a:rPr lang="en-US" dirty="0"/>
                        <a:t>Comment*</a:t>
                      </a:r>
                    </a:p>
                  </a:txBody>
                  <a:tcPr/>
                </a:tc>
                <a:extLst>
                  <a:ext uri="{0D108BD9-81ED-4DB2-BD59-A6C34878D82A}">
                    <a16:rowId xmlns:a16="http://schemas.microsoft.com/office/drawing/2014/main" val="10000"/>
                  </a:ext>
                </a:extLst>
              </a:tr>
              <a:tr h="370840">
                <a:tc>
                  <a:txBody>
                    <a:bodyPr/>
                    <a:lstStyle/>
                    <a:p>
                      <a:pPr algn="ctr"/>
                      <a:r>
                        <a:rPr lang="en-US" dirty="0"/>
                        <a:t>806</a:t>
                      </a:r>
                    </a:p>
                  </a:txBody>
                  <a:tcPr/>
                </a:tc>
                <a:tc>
                  <a:txBody>
                    <a:bodyPr/>
                    <a:lstStyle/>
                    <a:p>
                      <a:pPr algn="ctr"/>
                      <a:r>
                        <a:rPr lang="en-US" dirty="0"/>
                        <a:t>01003</a:t>
                      </a:r>
                    </a:p>
                  </a:txBody>
                  <a:tcPr/>
                </a:tc>
                <a:tc>
                  <a:txBody>
                    <a:bodyPr/>
                    <a:lstStyle/>
                    <a:p>
                      <a:pPr algn="ctr"/>
                      <a:r>
                        <a:rPr lang="en-US" dirty="0"/>
                        <a:t>345</a:t>
                      </a:r>
                    </a:p>
                  </a:txBody>
                  <a:tcPr/>
                </a:tc>
                <a:tc>
                  <a:txBody>
                    <a:bodyPr/>
                    <a:lstStyle/>
                    <a:p>
                      <a:pPr algn="ctr"/>
                      <a:r>
                        <a:rPr lang="en-US" dirty="0"/>
                        <a:t>207</a:t>
                      </a:r>
                    </a:p>
                  </a:txBody>
                  <a:tcPr/>
                </a:tc>
                <a:tc>
                  <a:txBody>
                    <a:bodyPr/>
                    <a:lstStyle/>
                    <a:p>
                      <a:pPr algn="ctr"/>
                      <a:r>
                        <a:rPr lang="en-US" dirty="0">
                          <a:solidFill>
                            <a:srgbClr val="00B050"/>
                          </a:solidFill>
                        </a:rPr>
                        <a:t>0.2</a:t>
                      </a:r>
                    </a:p>
                  </a:txBody>
                  <a:tcPr/>
                </a:tc>
                <a:tc>
                  <a:txBody>
                    <a:bodyPr/>
                    <a:lstStyle/>
                    <a:p>
                      <a:pPr algn="ctr"/>
                      <a:r>
                        <a:rPr lang="en-US" dirty="0"/>
                        <a:t>200/1000</a:t>
                      </a:r>
                    </a:p>
                  </a:txBody>
                  <a:tcPr/>
                </a:tc>
                <a:extLst>
                  <a:ext uri="{0D108BD9-81ED-4DB2-BD59-A6C34878D82A}">
                    <a16:rowId xmlns:a16="http://schemas.microsoft.com/office/drawing/2014/main" val="10001"/>
                  </a:ext>
                </a:extLst>
              </a:tr>
              <a:tr h="370840">
                <a:tc>
                  <a:txBody>
                    <a:bodyPr/>
                    <a:lstStyle/>
                    <a:p>
                      <a:pPr algn="ctr"/>
                      <a:r>
                        <a:rPr lang="en-US" dirty="0"/>
                        <a:t>806</a:t>
                      </a:r>
                    </a:p>
                  </a:txBody>
                  <a:tcPr/>
                </a:tc>
                <a:tc>
                  <a:txBody>
                    <a:bodyPr/>
                    <a:lstStyle/>
                    <a:p>
                      <a:pPr algn="ctr"/>
                      <a:r>
                        <a:rPr lang="en-US" dirty="0"/>
                        <a:t>01003</a:t>
                      </a:r>
                    </a:p>
                  </a:txBody>
                  <a:tcPr/>
                </a:tc>
                <a:tc>
                  <a:txBody>
                    <a:bodyPr/>
                    <a:lstStyle/>
                    <a:p>
                      <a:pPr algn="ctr"/>
                      <a:r>
                        <a:rPr lang="en-US" dirty="0"/>
                        <a:t>346</a:t>
                      </a:r>
                    </a:p>
                  </a:txBody>
                  <a:tcPr/>
                </a:tc>
                <a:tc>
                  <a:txBody>
                    <a:bodyPr/>
                    <a:lstStyle/>
                    <a:p>
                      <a:pPr algn="ctr"/>
                      <a:r>
                        <a:rPr lang="en-US" dirty="0"/>
                        <a:t>207</a:t>
                      </a:r>
                    </a:p>
                  </a:txBody>
                  <a:tcPr/>
                </a:tc>
                <a:tc>
                  <a:txBody>
                    <a:bodyPr/>
                    <a:lstStyle/>
                    <a:p>
                      <a:pPr algn="ctr"/>
                      <a:r>
                        <a:rPr lang="en-US" dirty="0">
                          <a:solidFill>
                            <a:srgbClr val="00B050"/>
                          </a:solidFill>
                        </a:rPr>
                        <a:t>0.3</a:t>
                      </a:r>
                    </a:p>
                  </a:txBody>
                  <a:tcPr/>
                </a:tc>
                <a:tc>
                  <a:txBody>
                    <a:bodyPr/>
                    <a:lstStyle/>
                    <a:p>
                      <a:pPr algn="ctr"/>
                      <a:r>
                        <a:rPr lang="en-US" dirty="0"/>
                        <a:t>300/1000</a:t>
                      </a:r>
                    </a:p>
                  </a:txBody>
                  <a:tcPr/>
                </a:tc>
                <a:extLst>
                  <a:ext uri="{0D108BD9-81ED-4DB2-BD59-A6C34878D82A}">
                    <a16:rowId xmlns:a16="http://schemas.microsoft.com/office/drawing/2014/main" val="10002"/>
                  </a:ext>
                </a:extLst>
              </a:tr>
              <a:tr h="370840">
                <a:tc>
                  <a:txBody>
                    <a:bodyPr/>
                    <a:lstStyle/>
                    <a:p>
                      <a:pPr algn="ctr"/>
                      <a:r>
                        <a:rPr lang="en-US" dirty="0"/>
                        <a:t>806</a:t>
                      </a:r>
                    </a:p>
                  </a:txBody>
                  <a:tcPr/>
                </a:tc>
                <a:tc>
                  <a:txBody>
                    <a:bodyPr/>
                    <a:lstStyle/>
                    <a:p>
                      <a:pPr algn="ctr"/>
                      <a:r>
                        <a:rPr lang="en-US" dirty="0"/>
                        <a:t>01003</a:t>
                      </a:r>
                    </a:p>
                  </a:txBody>
                  <a:tcPr/>
                </a:tc>
                <a:tc>
                  <a:txBody>
                    <a:bodyPr/>
                    <a:lstStyle/>
                    <a:p>
                      <a:pPr algn="ctr"/>
                      <a:r>
                        <a:rPr lang="en-US" dirty="0"/>
                        <a:t>346</a:t>
                      </a:r>
                    </a:p>
                  </a:txBody>
                  <a:tcPr/>
                </a:tc>
                <a:tc>
                  <a:txBody>
                    <a:bodyPr/>
                    <a:lstStyle/>
                    <a:p>
                      <a:pPr algn="ctr"/>
                      <a:r>
                        <a:rPr lang="en-US" dirty="0"/>
                        <a:t>208</a:t>
                      </a:r>
                    </a:p>
                  </a:txBody>
                  <a:tcPr/>
                </a:tc>
                <a:tc>
                  <a:txBody>
                    <a:bodyPr/>
                    <a:lstStyle/>
                    <a:p>
                      <a:pPr algn="ctr"/>
                      <a:r>
                        <a:rPr lang="en-US" dirty="0">
                          <a:solidFill>
                            <a:srgbClr val="00B050"/>
                          </a:solidFill>
                        </a:rPr>
                        <a:t>0.5</a:t>
                      </a:r>
                    </a:p>
                  </a:txBody>
                  <a:tcPr/>
                </a:tc>
                <a:tc>
                  <a:txBody>
                    <a:bodyPr/>
                    <a:lstStyle/>
                    <a:p>
                      <a:pPr algn="ctr"/>
                      <a:r>
                        <a:rPr lang="en-US" dirty="0"/>
                        <a:t>500</a:t>
                      </a:r>
                      <a:r>
                        <a:rPr lang="en-US" baseline="0" dirty="0"/>
                        <a:t>/1000</a:t>
                      </a:r>
                      <a:endParaRPr lang="en-US" dirty="0"/>
                    </a:p>
                  </a:txBody>
                  <a:tcPr/>
                </a:tc>
                <a:extLst>
                  <a:ext uri="{0D108BD9-81ED-4DB2-BD59-A6C34878D82A}">
                    <a16:rowId xmlns:a16="http://schemas.microsoft.com/office/drawing/2014/main" val="10003"/>
                  </a:ext>
                </a:extLst>
              </a:tr>
              <a:tr h="370840">
                <a:tc>
                  <a:txBody>
                    <a:bodyPr/>
                    <a:lstStyle/>
                    <a:p>
                      <a:pPr algn="ctr"/>
                      <a:r>
                        <a:rPr lang="en-US" dirty="0"/>
                        <a:t>806</a:t>
                      </a:r>
                    </a:p>
                  </a:txBody>
                  <a:tcPr/>
                </a:tc>
                <a:tc>
                  <a:txBody>
                    <a:bodyPr/>
                    <a:lstStyle/>
                    <a:p>
                      <a:pPr algn="ctr"/>
                      <a:r>
                        <a:rPr lang="en-US" dirty="0"/>
                        <a:t>01005</a:t>
                      </a:r>
                    </a:p>
                  </a:txBody>
                  <a:tcPr/>
                </a:tc>
                <a:tc>
                  <a:txBody>
                    <a:bodyPr/>
                    <a:lstStyle/>
                    <a:p>
                      <a:pPr algn="ctr"/>
                      <a:r>
                        <a:rPr lang="en-US" dirty="0"/>
                        <a:t>355</a:t>
                      </a:r>
                    </a:p>
                  </a:txBody>
                  <a:tcPr/>
                </a:tc>
                <a:tc>
                  <a:txBody>
                    <a:bodyPr/>
                    <a:lstStyle/>
                    <a:p>
                      <a:pPr algn="ctr"/>
                      <a:r>
                        <a:rPr lang="en-US" dirty="0"/>
                        <a:t>210</a:t>
                      </a:r>
                    </a:p>
                  </a:txBody>
                  <a:tcPr/>
                </a:tc>
                <a:tc>
                  <a:txBody>
                    <a:bodyPr/>
                    <a:lstStyle/>
                    <a:p>
                      <a:pPr algn="ctr"/>
                      <a:r>
                        <a:rPr lang="en-US" dirty="0">
                          <a:solidFill>
                            <a:srgbClr val="0070C0"/>
                          </a:solidFill>
                        </a:rPr>
                        <a:t>0.4</a:t>
                      </a:r>
                    </a:p>
                  </a:txBody>
                  <a:tcPr/>
                </a:tc>
                <a:tc>
                  <a:txBody>
                    <a:bodyPr/>
                    <a:lstStyle/>
                    <a:p>
                      <a:pPr algn="ctr"/>
                      <a:r>
                        <a:rPr lang="en-US" dirty="0"/>
                        <a:t>800/2000</a:t>
                      </a:r>
                    </a:p>
                  </a:txBody>
                  <a:tcPr/>
                </a:tc>
                <a:extLst>
                  <a:ext uri="{0D108BD9-81ED-4DB2-BD59-A6C34878D82A}">
                    <a16:rowId xmlns:a16="http://schemas.microsoft.com/office/drawing/2014/main" val="10004"/>
                  </a:ext>
                </a:extLst>
              </a:tr>
              <a:tr h="370840">
                <a:tc>
                  <a:txBody>
                    <a:bodyPr/>
                    <a:lstStyle/>
                    <a:p>
                      <a:pPr algn="ctr"/>
                      <a:r>
                        <a:rPr lang="en-US" dirty="0"/>
                        <a:t>806</a:t>
                      </a:r>
                    </a:p>
                  </a:txBody>
                  <a:tcPr/>
                </a:tc>
                <a:tc>
                  <a:txBody>
                    <a:bodyPr/>
                    <a:lstStyle/>
                    <a:p>
                      <a:pPr algn="ctr"/>
                      <a:r>
                        <a:rPr lang="en-US" dirty="0"/>
                        <a:t>01005</a:t>
                      </a:r>
                    </a:p>
                  </a:txBody>
                  <a:tcPr/>
                </a:tc>
                <a:tc>
                  <a:txBody>
                    <a:bodyPr/>
                    <a:lstStyle/>
                    <a:p>
                      <a:pPr algn="ctr"/>
                      <a:r>
                        <a:rPr lang="en-US" dirty="0"/>
                        <a:t>355</a:t>
                      </a:r>
                    </a:p>
                  </a:txBody>
                  <a:tcPr/>
                </a:tc>
                <a:tc>
                  <a:txBody>
                    <a:bodyPr/>
                    <a:lstStyle/>
                    <a:p>
                      <a:pPr algn="ctr"/>
                      <a:r>
                        <a:rPr lang="en-US" dirty="0"/>
                        <a:t>209</a:t>
                      </a:r>
                    </a:p>
                  </a:txBody>
                  <a:tcPr/>
                </a:tc>
                <a:tc>
                  <a:txBody>
                    <a:bodyPr/>
                    <a:lstStyle/>
                    <a:p>
                      <a:pPr algn="ctr"/>
                      <a:r>
                        <a:rPr lang="en-US" dirty="0">
                          <a:solidFill>
                            <a:srgbClr val="0070C0"/>
                          </a:solidFill>
                        </a:rPr>
                        <a:t>0.6</a:t>
                      </a:r>
                    </a:p>
                  </a:txBody>
                  <a:tcPr/>
                </a:tc>
                <a:tc>
                  <a:txBody>
                    <a:bodyPr/>
                    <a:lstStyle/>
                    <a:p>
                      <a:pPr algn="ctr"/>
                      <a:r>
                        <a:rPr lang="en-US" dirty="0"/>
                        <a:t>1200/2000</a:t>
                      </a:r>
                    </a:p>
                  </a:txBody>
                  <a:tcPr/>
                </a:tc>
                <a:extLst>
                  <a:ext uri="{0D108BD9-81ED-4DB2-BD59-A6C34878D82A}">
                    <a16:rowId xmlns:a16="http://schemas.microsoft.com/office/drawing/2014/main" val="10005"/>
                  </a:ext>
                </a:extLst>
              </a:tr>
            </a:tbl>
          </a:graphicData>
        </a:graphic>
      </p:graphicFrame>
      <p:sp>
        <p:nvSpPr>
          <p:cNvPr id="8" name="TextBox 7"/>
          <p:cNvSpPr txBox="1"/>
          <p:nvPr/>
        </p:nvSpPr>
        <p:spPr>
          <a:xfrm>
            <a:off x="609600" y="1417638"/>
            <a:ext cx="7543800" cy="1354217"/>
          </a:xfrm>
          <a:prstGeom prst="rect">
            <a:avLst/>
          </a:prstGeom>
          <a:noFill/>
        </p:spPr>
        <p:txBody>
          <a:bodyPr wrap="square" rtlCol="0">
            <a:spAutoFit/>
          </a:bodyPr>
          <a:lstStyle/>
          <a:p>
            <a:r>
              <a:rPr lang="en-US" sz="2400" dirty="0"/>
              <a:t>Value =      </a:t>
            </a:r>
            <a:r>
              <a:rPr lang="en-US" sz="2400" u="sng" dirty="0"/>
              <a:t>sum of weight attribute in </a:t>
            </a:r>
            <a:r>
              <a:rPr lang="en-US" sz="2400" b="1" u="sng" dirty="0"/>
              <a:t>grid cell</a:t>
            </a:r>
          </a:p>
          <a:p>
            <a:r>
              <a:rPr lang="en-US" sz="2400" dirty="0"/>
              <a:t>	     sum of weight attribute in data polygon</a:t>
            </a:r>
          </a:p>
          <a:p>
            <a:pPr>
              <a:spcBef>
                <a:spcPts val="1200"/>
              </a:spcBef>
            </a:pPr>
            <a:r>
              <a:rPr lang="en-US" sz="2400" i="1" dirty="0"/>
              <a:t>Values sum to 1 for each county / province</a:t>
            </a:r>
          </a:p>
        </p:txBody>
      </p:sp>
      <p:sp>
        <p:nvSpPr>
          <p:cNvPr id="2" name="TextBox 1">
            <a:extLst>
              <a:ext uri="{FF2B5EF4-FFF2-40B4-BE49-F238E27FC236}">
                <a16:creationId xmlns:a16="http://schemas.microsoft.com/office/drawing/2014/main" id="{E44A5119-A23F-4BE4-92D2-0652DA64877A}"/>
              </a:ext>
            </a:extLst>
          </p:cNvPr>
          <p:cNvSpPr txBox="1"/>
          <p:nvPr/>
        </p:nvSpPr>
        <p:spPr>
          <a:xfrm>
            <a:off x="1828800" y="5485586"/>
            <a:ext cx="6655989" cy="646331"/>
          </a:xfrm>
          <a:prstGeom prst="rect">
            <a:avLst/>
          </a:prstGeom>
          <a:noFill/>
        </p:spPr>
        <p:txBody>
          <a:bodyPr wrap="none" rtlCol="0">
            <a:spAutoFit/>
          </a:bodyPr>
          <a:lstStyle/>
          <a:p>
            <a:r>
              <a:rPr lang="en-US" dirty="0"/>
              <a:t>* Surrogates created using the Spatial Allocator include a </a:t>
            </a:r>
            <a:br>
              <a:rPr lang="en-US" dirty="0"/>
            </a:br>
            <a:r>
              <a:rPr lang="en-US" dirty="0"/>
              <a:t>  comment that shows how the ratio was computed</a:t>
            </a:r>
          </a:p>
        </p:txBody>
      </p:sp>
      <p:sp>
        <p:nvSpPr>
          <p:cNvPr id="5" name="Title 4"/>
          <p:cNvSpPr>
            <a:spLocks noGrp="1"/>
          </p:cNvSpPr>
          <p:nvPr>
            <p:ph type="title"/>
          </p:nvPr>
        </p:nvSpPr>
        <p:spPr/>
        <p:txBody>
          <a:bodyPr/>
          <a:lstStyle/>
          <a:p>
            <a:r>
              <a:rPr lang="en-US" dirty="0"/>
              <a:t>Spatial Surrogate values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74</a:t>
            </a:fld>
            <a:endParaRPr lang="en-US"/>
          </a:p>
        </p:txBody>
      </p:sp>
    </p:spTree>
    <p:extLst>
      <p:ext uri="{BB962C8B-B14F-4D97-AF65-F5344CB8AC3E}">
        <p14:creationId xmlns:p14="http://schemas.microsoft.com/office/powerpoint/2010/main" val="925186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959432" y="6415088"/>
            <a:ext cx="3687840" cy="365125"/>
          </a:xfrm>
        </p:spPr>
        <p:txBody>
          <a:bodyPr/>
          <a:lstStyle/>
          <a:p>
            <a:r>
              <a:rPr lang="en-US" dirty="0"/>
              <a:t>US EPA OAQPS, Emission Inventory and Analysis Group</a:t>
            </a:r>
          </a:p>
        </p:txBody>
      </p:sp>
      <p:sp>
        <p:nvSpPr>
          <p:cNvPr id="8" name="TextBox 7"/>
          <p:cNvSpPr txBox="1"/>
          <p:nvPr/>
        </p:nvSpPr>
        <p:spPr>
          <a:xfrm>
            <a:off x="49191" y="1414770"/>
            <a:ext cx="1855809" cy="1384995"/>
          </a:xfrm>
          <a:prstGeom prst="rect">
            <a:avLst/>
          </a:prstGeom>
          <a:noFill/>
        </p:spPr>
        <p:txBody>
          <a:bodyPr wrap="square" rtlCol="0">
            <a:spAutoFit/>
          </a:bodyPr>
          <a:lstStyle/>
          <a:p>
            <a:r>
              <a:rPr lang="en-US" sz="1400" u="sng" dirty="0"/>
              <a:t>Weight</a:t>
            </a:r>
            <a:r>
              <a:rPr lang="en-US" sz="1400" dirty="0"/>
              <a:t> = </a:t>
            </a:r>
            <a:br>
              <a:rPr lang="en-US" sz="1400" dirty="0"/>
            </a:br>
            <a:r>
              <a:rPr lang="en-US" sz="1400" dirty="0"/>
              <a:t>Railroad miles</a:t>
            </a:r>
          </a:p>
          <a:p>
            <a:r>
              <a:rPr lang="en-US" sz="1400" u="sng" dirty="0"/>
              <a:t>Data</a:t>
            </a:r>
            <a:r>
              <a:rPr lang="en-US" sz="1400" dirty="0"/>
              <a:t> = </a:t>
            </a:r>
            <a:br>
              <a:rPr lang="en-US" sz="1400" dirty="0"/>
            </a:br>
            <a:r>
              <a:rPr lang="en-US" sz="1400" dirty="0"/>
              <a:t>US. Counties</a:t>
            </a:r>
          </a:p>
          <a:p>
            <a:r>
              <a:rPr lang="en-US" sz="1400" u="sng" dirty="0"/>
              <a:t>Output</a:t>
            </a:r>
            <a:r>
              <a:rPr lang="en-US" sz="1400" dirty="0"/>
              <a:t> = </a:t>
            </a:r>
            <a:br>
              <a:rPr lang="en-US" sz="1400" dirty="0"/>
            </a:br>
            <a:r>
              <a:rPr lang="en-US" sz="1400" dirty="0"/>
              <a:t>US 12km grid</a:t>
            </a:r>
          </a:p>
        </p:txBody>
      </p:sp>
      <p:sp>
        <p:nvSpPr>
          <p:cNvPr id="5" name="Title 4"/>
          <p:cNvSpPr>
            <a:spLocks noGrp="1"/>
          </p:cNvSpPr>
          <p:nvPr>
            <p:ph type="title"/>
          </p:nvPr>
        </p:nvSpPr>
        <p:spPr>
          <a:xfrm>
            <a:off x="304800" y="220177"/>
            <a:ext cx="8001000" cy="1038620"/>
          </a:xfrm>
        </p:spPr>
        <p:txBody>
          <a:bodyPr>
            <a:normAutofit fontScale="90000"/>
          </a:bodyPr>
          <a:lstStyle/>
          <a:p>
            <a:r>
              <a:rPr lang="en-US" dirty="0"/>
              <a:t>Creating a Surrogate for Railroad Miles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75</a:t>
            </a:fld>
            <a:endParaRPr lang="en-US"/>
          </a:p>
        </p:txBody>
      </p:sp>
      <p:pic>
        <p:nvPicPr>
          <p:cNvPr id="18" name="Picture 17">
            <a:extLst>
              <a:ext uri="{FF2B5EF4-FFF2-40B4-BE49-F238E27FC236}">
                <a16:creationId xmlns:a16="http://schemas.microsoft.com/office/drawing/2014/main" id="{5E49A247-F1D3-4F8A-8725-96C415075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432" y="3865377"/>
            <a:ext cx="4142640" cy="2495722"/>
          </a:xfrm>
          <a:prstGeom prst="rect">
            <a:avLst/>
          </a:prstGeom>
        </p:spPr>
      </p:pic>
      <p:pic>
        <p:nvPicPr>
          <p:cNvPr id="19" name="Picture 18">
            <a:extLst>
              <a:ext uri="{FF2B5EF4-FFF2-40B4-BE49-F238E27FC236}">
                <a16:creationId xmlns:a16="http://schemas.microsoft.com/office/drawing/2014/main" id="{F938D242-FD7E-4CAE-B568-11E139DD42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319614" y="677716"/>
            <a:ext cx="3660298" cy="2647906"/>
          </a:xfrm>
          <a:prstGeom prst="rect">
            <a:avLst/>
          </a:prstGeom>
        </p:spPr>
      </p:pic>
      <p:sp>
        <p:nvSpPr>
          <p:cNvPr id="20" name="TextBox 19">
            <a:extLst>
              <a:ext uri="{FF2B5EF4-FFF2-40B4-BE49-F238E27FC236}">
                <a16:creationId xmlns:a16="http://schemas.microsoft.com/office/drawing/2014/main" id="{371546A1-43B7-47A2-8424-F41375DF08C9}"/>
              </a:ext>
            </a:extLst>
          </p:cNvPr>
          <p:cNvSpPr txBox="1"/>
          <p:nvPr/>
        </p:nvSpPr>
        <p:spPr>
          <a:xfrm>
            <a:off x="2542041" y="889465"/>
            <a:ext cx="2103461" cy="369332"/>
          </a:xfrm>
          <a:prstGeom prst="rect">
            <a:avLst/>
          </a:prstGeom>
          <a:noFill/>
        </p:spPr>
        <p:txBody>
          <a:bodyPr wrap="none" rtlCol="0">
            <a:spAutoFit/>
          </a:bodyPr>
          <a:lstStyle/>
          <a:p>
            <a:r>
              <a:rPr lang="en-US" dirty="0"/>
              <a:t>Class 1 Railroads</a:t>
            </a:r>
          </a:p>
        </p:txBody>
      </p:sp>
      <p:sp>
        <p:nvSpPr>
          <p:cNvPr id="21" name="TextBox 20">
            <a:extLst>
              <a:ext uri="{FF2B5EF4-FFF2-40B4-BE49-F238E27FC236}">
                <a16:creationId xmlns:a16="http://schemas.microsoft.com/office/drawing/2014/main" id="{571AFF04-A534-47F2-BC1E-C3C7F690D7DC}"/>
              </a:ext>
            </a:extLst>
          </p:cNvPr>
          <p:cNvSpPr txBox="1"/>
          <p:nvPr/>
        </p:nvSpPr>
        <p:spPr>
          <a:xfrm>
            <a:off x="6195412" y="696014"/>
            <a:ext cx="2432076" cy="369332"/>
          </a:xfrm>
          <a:prstGeom prst="rect">
            <a:avLst/>
          </a:prstGeom>
          <a:noFill/>
        </p:spPr>
        <p:txBody>
          <a:bodyPr wrap="none" rtlCol="0">
            <a:spAutoFit/>
          </a:bodyPr>
          <a:lstStyle/>
          <a:p>
            <a:r>
              <a:rPr lang="en-US" dirty="0"/>
              <a:t>Class 2+3 Railroads</a:t>
            </a:r>
          </a:p>
        </p:txBody>
      </p:sp>
      <p:sp>
        <p:nvSpPr>
          <p:cNvPr id="22" name="TextBox 21">
            <a:extLst>
              <a:ext uri="{FF2B5EF4-FFF2-40B4-BE49-F238E27FC236}">
                <a16:creationId xmlns:a16="http://schemas.microsoft.com/office/drawing/2014/main" id="{A949DBB0-272F-4C41-84C2-9D2F0674E7AF}"/>
              </a:ext>
            </a:extLst>
          </p:cNvPr>
          <p:cNvSpPr txBox="1"/>
          <p:nvPr/>
        </p:nvSpPr>
        <p:spPr>
          <a:xfrm>
            <a:off x="1524000" y="3015968"/>
            <a:ext cx="457200" cy="369332"/>
          </a:xfrm>
          <a:prstGeom prst="rect">
            <a:avLst/>
          </a:prstGeom>
          <a:solidFill>
            <a:schemeClr val="bg1"/>
          </a:solidFill>
        </p:spPr>
        <p:txBody>
          <a:bodyPr wrap="square" rtlCol="0">
            <a:spAutoFit/>
          </a:bodyPr>
          <a:lstStyle/>
          <a:p>
            <a:endParaRPr lang="en-US" dirty="0"/>
          </a:p>
        </p:txBody>
      </p:sp>
      <p:pic>
        <p:nvPicPr>
          <p:cNvPr id="16" name="Picture 15" descr="2014 Class I Railroads Map">
            <a:extLst>
              <a:ext uri="{FF2B5EF4-FFF2-40B4-BE49-F238E27FC236}">
                <a16:creationId xmlns:a16="http://schemas.microsoft.com/office/drawing/2014/main" id="{7A989DC5-370C-40DB-9698-659A0754E52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900705"/>
            <a:ext cx="3303916" cy="2413123"/>
          </a:xfrm>
          <a:prstGeom prst="rect">
            <a:avLst/>
          </a:prstGeom>
          <a:noFill/>
          <a:ln w="12700" cmpd="sng">
            <a:noFill/>
            <a:miter lim="800000"/>
            <a:headEnd/>
            <a:tailEnd/>
          </a:ln>
          <a:effectLst/>
        </p:spPr>
      </p:pic>
      <p:sp>
        <p:nvSpPr>
          <p:cNvPr id="23" name="TextBox 22">
            <a:extLst>
              <a:ext uri="{FF2B5EF4-FFF2-40B4-BE49-F238E27FC236}">
                <a16:creationId xmlns:a16="http://schemas.microsoft.com/office/drawing/2014/main" id="{D37D4C3D-EB6F-4618-8A76-C2F45624F6FB}"/>
              </a:ext>
            </a:extLst>
          </p:cNvPr>
          <p:cNvSpPr txBox="1"/>
          <p:nvPr/>
        </p:nvSpPr>
        <p:spPr>
          <a:xfrm>
            <a:off x="977095" y="3174841"/>
            <a:ext cx="2363147" cy="369332"/>
          </a:xfrm>
          <a:prstGeom prst="rect">
            <a:avLst/>
          </a:prstGeom>
          <a:solidFill>
            <a:schemeClr val="bg1"/>
          </a:solidFill>
        </p:spPr>
        <p:txBody>
          <a:bodyPr wrap="none" rtlCol="0">
            <a:spAutoFit/>
          </a:bodyPr>
          <a:lstStyle/>
          <a:p>
            <a:r>
              <a:rPr lang="en-US" dirty="0"/>
              <a:t>Surrogate Fractions</a:t>
            </a:r>
          </a:p>
        </p:txBody>
      </p:sp>
      <p:sp>
        <p:nvSpPr>
          <p:cNvPr id="24" name="TextBox 23">
            <a:extLst>
              <a:ext uri="{FF2B5EF4-FFF2-40B4-BE49-F238E27FC236}">
                <a16:creationId xmlns:a16="http://schemas.microsoft.com/office/drawing/2014/main" id="{48D1E3D7-7D0D-44BA-AAD2-80957F75A294}"/>
              </a:ext>
            </a:extLst>
          </p:cNvPr>
          <p:cNvSpPr txBox="1"/>
          <p:nvPr/>
        </p:nvSpPr>
        <p:spPr>
          <a:xfrm>
            <a:off x="5437584" y="3408696"/>
            <a:ext cx="2906565" cy="369332"/>
          </a:xfrm>
          <a:prstGeom prst="rect">
            <a:avLst/>
          </a:prstGeom>
          <a:noFill/>
        </p:spPr>
        <p:txBody>
          <a:bodyPr wrap="none" rtlCol="0">
            <a:spAutoFit/>
          </a:bodyPr>
          <a:lstStyle/>
          <a:p>
            <a:r>
              <a:rPr lang="en-US" dirty="0"/>
              <a:t>NOx Emissions (tons/yr)</a:t>
            </a:r>
          </a:p>
        </p:txBody>
      </p:sp>
      <p:sp>
        <p:nvSpPr>
          <p:cNvPr id="25" name="TextBox 24">
            <a:extLst>
              <a:ext uri="{FF2B5EF4-FFF2-40B4-BE49-F238E27FC236}">
                <a16:creationId xmlns:a16="http://schemas.microsoft.com/office/drawing/2014/main" id="{D04751DF-1316-402B-AE77-677FE26BAD50}"/>
              </a:ext>
            </a:extLst>
          </p:cNvPr>
          <p:cNvSpPr txBox="1"/>
          <p:nvPr/>
        </p:nvSpPr>
        <p:spPr>
          <a:xfrm>
            <a:off x="8792039" y="3778028"/>
            <a:ext cx="459453" cy="307777"/>
          </a:xfrm>
          <a:prstGeom prst="rect">
            <a:avLst/>
          </a:prstGeom>
          <a:noFill/>
        </p:spPr>
        <p:txBody>
          <a:bodyPr wrap="square" rtlCol="0">
            <a:spAutoFit/>
          </a:bodyPr>
          <a:lstStyle/>
          <a:p>
            <a:r>
              <a:rPr lang="en-US" sz="1400" dirty="0"/>
              <a:t>22</a:t>
            </a:r>
          </a:p>
        </p:txBody>
      </p:sp>
      <p:sp>
        <p:nvSpPr>
          <p:cNvPr id="31" name="Arrow: Right 30">
            <a:extLst>
              <a:ext uri="{FF2B5EF4-FFF2-40B4-BE49-F238E27FC236}">
                <a16:creationId xmlns:a16="http://schemas.microsoft.com/office/drawing/2014/main" id="{587A2F69-FC90-48E2-9850-39334CC45555}"/>
              </a:ext>
            </a:extLst>
          </p:cNvPr>
          <p:cNvSpPr/>
          <p:nvPr/>
        </p:nvSpPr>
        <p:spPr>
          <a:xfrm rot="7887189">
            <a:off x="4155131" y="3114780"/>
            <a:ext cx="619348" cy="518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F69AAE96-014A-4973-AF83-7F14B9B25A27}"/>
              </a:ext>
            </a:extLst>
          </p:cNvPr>
          <p:cNvSpPr/>
          <p:nvPr/>
        </p:nvSpPr>
        <p:spPr>
          <a:xfrm>
            <a:off x="4660399" y="4826344"/>
            <a:ext cx="521201" cy="518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Sign 33">
            <a:extLst>
              <a:ext uri="{FF2B5EF4-FFF2-40B4-BE49-F238E27FC236}">
                <a16:creationId xmlns:a16="http://schemas.microsoft.com/office/drawing/2014/main" id="{F6C685B6-3386-4E99-A7FC-0BA3D1819218}"/>
              </a:ext>
            </a:extLst>
          </p:cNvPr>
          <p:cNvSpPr/>
          <p:nvPr/>
        </p:nvSpPr>
        <p:spPr>
          <a:xfrm>
            <a:off x="4840037" y="1629718"/>
            <a:ext cx="677990" cy="6565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67A18BD-D465-4A2D-A4D6-CCAD65CB766F}"/>
              </a:ext>
            </a:extLst>
          </p:cNvPr>
          <p:cNvPicPr>
            <a:picLocks noGrp="1" noChangeAspect="1"/>
          </p:cNvPicPr>
          <p:nvPr>
            <p:ph idx="1"/>
          </p:nvPr>
        </p:nvPicPr>
        <p:blipFill>
          <a:blip r:embed="rId6"/>
          <a:stretch>
            <a:fillRect/>
          </a:stretch>
        </p:blipFill>
        <p:spPr>
          <a:xfrm>
            <a:off x="140290" y="3786094"/>
            <a:ext cx="4505212" cy="2599328"/>
          </a:xfrm>
          <a:prstGeom prst="rect">
            <a:avLst/>
          </a:prstGeom>
        </p:spPr>
      </p:pic>
    </p:spTree>
    <p:extLst>
      <p:ext uri="{BB962C8B-B14F-4D97-AF65-F5344CB8AC3E}">
        <p14:creationId xmlns:p14="http://schemas.microsoft.com/office/powerpoint/2010/main" val="1949306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3E8059-7B8C-47D3-9EAE-DE508EDCB8EF}"/>
              </a:ext>
            </a:extLst>
          </p:cNvPr>
          <p:cNvSpPr>
            <a:spLocks noGrp="1"/>
          </p:cNvSpPr>
          <p:nvPr>
            <p:ph type="ftr" sz="quarter" idx="11"/>
          </p:nvPr>
        </p:nvSpPr>
        <p:spPr/>
        <p:txBody>
          <a:bodyPr/>
          <a:lstStyle/>
          <a:p>
            <a:r>
              <a:rPr lang="en-US"/>
              <a:t>US EPA OAQPS, Emission Inventory and Analysis Group</a:t>
            </a:r>
            <a:endParaRPr lang="en-US" dirty="0"/>
          </a:p>
        </p:txBody>
      </p:sp>
      <p:sp>
        <p:nvSpPr>
          <p:cNvPr id="2" name="Content Placeholder 1">
            <a:extLst>
              <a:ext uri="{FF2B5EF4-FFF2-40B4-BE49-F238E27FC236}">
                <a16:creationId xmlns:a16="http://schemas.microsoft.com/office/drawing/2014/main" id="{01DDAEE2-2B4D-4789-A4BB-11757B2842DC}"/>
              </a:ext>
            </a:extLst>
          </p:cNvPr>
          <p:cNvSpPr>
            <a:spLocks noGrp="1"/>
          </p:cNvSpPr>
          <p:nvPr>
            <p:ph idx="1"/>
          </p:nvPr>
        </p:nvSpPr>
        <p:spPr>
          <a:xfrm>
            <a:off x="417672" y="1647016"/>
            <a:ext cx="8269128" cy="807536"/>
          </a:xfrm>
        </p:spPr>
        <p:txBody>
          <a:bodyPr>
            <a:normAutofit lnSpcReduction="10000"/>
          </a:bodyPr>
          <a:lstStyle/>
          <a:p>
            <a:r>
              <a:rPr lang="en-US" sz="2400" dirty="0">
                <a:latin typeface="Arial" charset="0"/>
              </a:rPr>
              <a:t>Cross-references and profiles are used in emissions modeling to apportion wholes into parts:</a:t>
            </a:r>
          </a:p>
          <a:p>
            <a:endParaRPr lang="en-US" dirty="0"/>
          </a:p>
        </p:txBody>
      </p:sp>
      <p:sp>
        <p:nvSpPr>
          <p:cNvPr id="8" name="Rectangle 6">
            <a:extLst>
              <a:ext uri="{FF2B5EF4-FFF2-40B4-BE49-F238E27FC236}">
                <a16:creationId xmlns:a16="http://schemas.microsoft.com/office/drawing/2014/main" id="{C884C96B-2579-479A-A1DB-7596166B5F60}"/>
              </a:ext>
            </a:extLst>
          </p:cNvPr>
          <p:cNvSpPr>
            <a:spLocks noChangeArrowheads="1"/>
          </p:cNvSpPr>
          <p:nvPr/>
        </p:nvSpPr>
        <p:spPr bwMode="auto">
          <a:xfrm>
            <a:off x="1683581" y="2655127"/>
            <a:ext cx="1909178" cy="459100"/>
          </a:xfrm>
          <a:prstGeom prst="rect">
            <a:avLst/>
          </a:prstGeom>
          <a:noFill/>
          <a:ln w="12700">
            <a:noFill/>
            <a:miter lim="800000"/>
            <a:headEnd/>
            <a:tailEnd/>
          </a:ln>
          <a:effectLst/>
        </p:spPr>
        <p:txBody>
          <a:bodyPr wrap="none" lIns="90488" tIns="44450" rIns="90488" bIns="44450">
            <a:spAutoFit/>
          </a:bodyPr>
          <a:lstStyle/>
          <a:p>
            <a:r>
              <a:rPr lang="en-US" sz="2400" b="1" dirty="0">
                <a:latin typeface="Arial" charset="0"/>
              </a:rPr>
              <a:t>X-REF table</a:t>
            </a:r>
          </a:p>
        </p:txBody>
      </p:sp>
      <p:sp>
        <p:nvSpPr>
          <p:cNvPr id="9" name="Rectangle 7">
            <a:extLst>
              <a:ext uri="{FF2B5EF4-FFF2-40B4-BE49-F238E27FC236}">
                <a16:creationId xmlns:a16="http://schemas.microsoft.com/office/drawing/2014/main" id="{F731056D-E485-4700-91BC-7DDF45EB6C4B}"/>
              </a:ext>
            </a:extLst>
          </p:cNvPr>
          <p:cNvSpPr>
            <a:spLocks noChangeArrowheads="1"/>
          </p:cNvSpPr>
          <p:nvPr/>
        </p:nvSpPr>
        <p:spPr bwMode="auto">
          <a:xfrm>
            <a:off x="4572000" y="2642515"/>
            <a:ext cx="3754234" cy="459100"/>
          </a:xfrm>
          <a:prstGeom prst="rect">
            <a:avLst/>
          </a:prstGeom>
          <a:noFill/>
          <a:ln w="12700">
            <a:noFill/>
            <a:miter lim="800000"/>
            <a:headEnd/>
            <a:tailEnd/>
          </a:ln>
          <a:effectLst/>
        </p:spPr>
        <p:txBody>
          <a:bodyPr wrap="none" lIns="90488" tIns="44450" rIns="90488" bIns="44450">
            <a:spAutoFit/>
          </a:bodyPr>
          <a:lstStyle/>
          <a:p>
            <a:r>
              <a:rPr lang="en-US" sz="2400" b="1" dirty="0">
                <a:latin typeface="Arial" charset="0"/>
              </a:rPr>
              <a:t>Profiles table (sum to 1) </a:t>
            </a:r>
          </a:p>
        </p:txBody>
      </p:sp>
      <p:grpSp>
        <p:nvGrpSpPr>
          <p:cNvPr id="27" name="Group 26" title="How cross reference table and profiles relate">
            <a:extLst>
              <a:ext uri="{FF2B5EF4-FFF2-40B4-BE49-F238E27FC236}">
                <a16:creationId xmlns:a16="http://schemas.microsoft.com/office/drawing/2014/main" id="{064DE79A-F5A7-4ED5-9E11-27AFD1BC2515}"/>
              </a:ext>
            </a:extLst>
          </p:cNvPr>
          <p:cNvGrpSpPr/>
          <p:nvPr/>
        </p:nvGrpSpPr>
        <p:grpSpPr>
          <a:xfrm>
            <a:off x="914400" y="3083556"/>
            <a:ext cx="6955348" cy="2936244"/>
            <a:chOff x="914400" y="3083556"/>
            <a:chExt cx="6955348" cy="2936244"/>
          </a:xfrm>
        </p:grpSpPr>
        <p:sp>
          <p:nvSpPr>
            <p:cNvPr id="6" name="Rectangle 4">
              <a:extLst>
                <a:ext uri="{FF2B5EF4-FFF2-40B4-BE49-F238E27FC236}">
                  <a16:creationId xmlns:a16="http://schemas.microsoft.com/office/drawing/2014/main" id="{C9E69842-2BD6-4BA5-B4ED-3902128A90AA}"/>
                </a:ext>
              </a:extLst>
            </p:cNvPr>
            <p:cNvSpPr>
              <a:spLocks noChangeArrowheads="1"/>
            </p:cNvSpPr>
            <p:nvPr/>
          </p:nvSpPr>
          <p:spPr bwMode="grayWhite">
            <a:xfrm>
              <a:off x="4800600" y="3098800"/>
              <a:ext cx="2971800" cy="2921000"/>
            </a:xfrm>
            <a:prstGeom prst="rect">
              <a:avLst/>
            </a:prstGeom>
            <a:solidFill>
              <a:schemeClr val="tx2">
                <a:lumMod val="60000"/>
                <a:lumOff val="40000"/>
              </a:schemeClr>
            </a:solidFill>
            <a:ln w="12700">
              <a:noFill/>
              <a:miter lim="800000"/>
              <a:headEnd/>
              <a:tailEnd/>
            </a:ln>
            <a:effectLst>
              <a:outerShdw dist="107763" dir="2700000" algn="ctr" rotWithShape="0">
                <a:srgbClr val="000000"/>
              </a:outerShdw>
            </a:effectLst>
          </p:spPr>
          <p:txBody>
            <a:bodyPr wrap="none" anchor="ctr"/>
            <a:lstStyle/>
            <a:p>
              <a:endParaRPr lang="en-US"/>
            </a:p>
          </p:txBody>
        </p:sp>
        <p:sp>
          <p:nvSpPr>
            <p:cNvPr id="7" name="Rectangle 5">
              <a:extLst>
                <a:ext uri="{FF2B5EF4-FFF2-40B4-BE49-F238E27FC236}">
                  <a16:creationId xmlns:a16="http://schemas.microsoft.com/office/drawing/2014/main" id="{CF041EF4-AF7F-4B0C-8846-813C0C9D5668}"/>
                </a:ext>
              </a:extLst>
            </p:cNvPr>
            <p:cNvSpPr>
              <a:spLocks noChangeArrowheads="1"/>
            </p:cNvSpPr>
            <p:nvPr/>
          </p:nvSpPr>
          <p:spPr bwMode="grayWhite">
            <a:xfrm>
              <a:off x="914400" y="3083556"/>
              <a:ext cx="3214688" cy="2895600"/>
            </a:xfrm>
            <a:prstGeom prst="rect">
              <a:avLst/>
            </a:prstGeom>
            <a:solidFill>
              <a:schemeClr val="tx2">
                <a:lumMod val="60000"/>
                <a:lumOff val="40000"/>
              </a:schemeClr>
            </a:solidFill>
            <a:ln w="12700">
              <a:noFill/>
              <a:miter lim="800000"/>
              <a:headEnd/>
              <a:tailEnd/>
            </a:ln>
            <a:effectLst>
              <a:outerShdw dist="107763" dir="2700000" algn="ctr" rotWithShape="0">
                <a:srgbClr val="000000"/>
              </a:outerShdw>
            </a:effectLst>
          </p:spPr>
          <p:txBody>
            <a:bodyPr wrap="none" anchor="ctr"/>
            <a:lstStyle/>
            <a:p>
              <a:endParaRPr lang="en-US"/>
            </a:p>
          </p:txBody>
        </p:sp>
        <p:sp>
          <p:nvSpPr>
            <p:cNvPr id="10" name="Line 8">
              <a:extLst>
                <a:ext uri="{FF2B5EF4-FFF2-40B4-BE49-F238E27FC236}">
                  <a16:creationId xmlns:a16="http://schemas.microsoft.com/office/drawing/2014/main" id="{E1BE733C-0575-4450-98E6-D0026A6BED77}"/>
                </a:ext>
              </a:extLst>
            </p:cNvPr>
            <p:cNvSpPr>
              <a:spLocks noChangeShapeType="1"/>
            </p:cNvSpPr>
            <p:nvPr/>
          </p:nvSpPr>
          <p:spPr bwMode="auto">
            <a:xfrm>
              <a:off x="1245394" y="3556000"/>
              <a:ext cx="2349500" cy="1588"/>
            </a:xfrm>
            <a:prstGeom prst="line">
              <a:avLst/>
            </a:prstGeom>
            <a:noFill/>
            <a:ln w="12700">
              <a:solidFill>
                <a:srgbClr val="FFFFFF"/>
              </a:solidFill>
              <a:round/>
              <a:headEnd/>
              <a:tailEnd/>
            </a:ln>
            <a:effectLst/>
          </p:spPr>
          <p:txBody>
            <a:bodyPr wrap="none" anchor="ctr"/>
            <a:lstStyle/>
            <a:p>
              <a:endParaRPr lang="en-US"/>
            </a:p>
          </p:txBody>
        </p:sp>
        <p:sp>
          <p:nvSpPr>
            <p:cNvPr id="11" name="Line 9">
              <a:extLst>
                <a:ext uri="{FF2B5EF4-FFF2-40B4-BE49-F238E27FC236}">
                  <a16:creationId xmlns:a16="http://schemas.microsoft.com/office/drawing/2014/main" id="{F6518383-FF28-4901-96CD-F65C97103377}"/>
                </a:ext>
              </a:extLst>
            </p:cNvPr>
            <p:cNvSpPr>
              <a:spLocks noChangeShapeType="1"/>
            </p:cNvSpPr>
            <p:nvPr/>
          </p:nvSpPr>
          <p:spPr bwMode="auto">
            <a:xfrm>
              <a:off x="4883150" y="3556000"/>
              <a:ext cx="2889250" cy="26988"/>
            </a:xfrm>
            <a:prstGeom prst="line">
              <a:avLst/>
            </a:prstGeom>
            <a:noFill/>
            <a:ln w="12700">
              <a:solidFill>
                <a:srgbClr val="FFFFFF"/>
              </a:solidFill>
              <a:round/>
              <a:headEnd/>
              <a:tailEnd/>
            </a:ln>
            <a:effectLst/>
          </p:spPr>
          <p:txBody>
            <a:bodyPr wrap="none" anchor="ctr"/>
            <a:lstStyle/>
            <a:p>
              <a:endParaRPr lang="en-US"/>
            </a:p>
          </p:txBody>
        </p:sp>
        <p:sp>
          <p:nvSpPr>
            <p:cNvPr id="12" name="Rectangle 10">
              <a:extLst>
                <a:ext uri="{FF2B5EF4-FFF2-40B4-BE49-F238E27FC236}">
                  <a16:creationId xmlns:a16="http://schemas.microsoft.com/office/drawing/2014/main" id="{D9A70D1F-2F3F-4520-9093-FD2619C6C788}"/>
                </a:ext>
              </a:extLst>
            </p:cNvPr>
            <p:cNvSpPr>
              <a:spLocks noChangeArrowheads="1"/>
            </p:cNvSpPr>
            <p:nvPr/>
          </p:nvSpPr>
          <p:spPr bwMode="auto">
            <a:xfrm>
              <a:off x="1129406" y="3666299"/>
              <a:ext cx="3200399" cy="2059538"/>
            </a:xfrm>
            <a:prstGeom prst="rect">
              <a:avLst/>
            </a:prstGeom>
            <a:noFill/>
            <a:ln w="12700">
              <a:noFill/>
              <a:miter lim="800000"/>
              <a:headEnd/>
              <a:tailEnd/>
            </a:ln>
            <a:effectLst/>
          </p:spPr>
          <p:txBody>
            <a:bodyPr wrap="square" lIns="90488" tIns="44450" rIns="90488" bIns="44450">
              <a:spAutoFit/>
            </a:bodyPr>
            <a:lstStyle/>
            <a:p>
              <a:r>
                <a:rPr lang="en-US" sz="2400" dirty="0">
                  <a:solidFill>
                    <a:schemeClr val="bg1"/>
                  </a:solidFill>
                </a:rPr>
                <a:t>2505020121,</a:t>
              </a:r>
              <a:r>
                <a:rPr lang="en-US" sz="2400" dirty="0">
                  <a:solidFill>
                    <a:srgbClr val="FFFFFF"/>
                  </a:solidFill>
                </a:rPr>
                <a:t> 15	</a:t>
              </a:r>
              <a:r>
                <a:rPr lang="en-US" sz="2400" dirty="0">
                  <a:solidFill>
                    <a:schemeClr val="bg1"/>
                  </a:solidFill>
                </a:rPr>
                <a:t> 2505020122, </a:t>
              </a:r>
              <a:r>
                <a:rPr lang="en-US" sz="2400" dirty="0">
                  <a:solidFill>
                    <a:srgbClr val="FFFFFF"/>
                  </a:solidFill>
                </a:rPr>
                <a:t>15</a:t>
              </a:r>
            </a:p>
            <a:p>
              <a:r>
                <a:rPr lang="en-US" sz="2400" dirty="0">
                  <a:solidFill>
                    <a:srgbClr val="FFFFFF"/>
                  </a:solidFill>
                </a:rPr>
                <a:t>2294000000, 16</a:t>
              </a:r>
            </a:p>
            <a:p>
              <a:r>
                <a:rPr lang="en-US" sz="2400" dirty="0">
                  <a:solidFill>
                    <a:srgbClr val="FFFFFF"/>
                  </a:solidFill>
                </a:rPr>
                <a:t>2296000000, 17</a:t>
              </a:r>
            </a:p>
            <a:p>
              <a:endParaRPr lang="en-US" sz="3200" dirty="0"/>
            </a:p>
          </p:txBody>
        </p:sp>
        <p:sp>
          <p:nvSpPr>
            <p:cNvPr id="13" name="Rectangle 11" descr="A simplified example of a cross reference table with SCCs and surrogate IDs mapped to a profiles table of surrogate IDs with their values in three grid cells." title="Mapping of SCCs to Surrogate IDs">
              <a:extLst>
                <a:ext uri="{FF2B5EF4-FFF2-40B4-BE49-F238E27FC236}">
                  <a16:creationId xmlns:a16="http://schemas.microsoft.com/office/drawing/2014/main" id="{D50E34E7-C35A-4421-B5CE-30865FB9FDF2}"/>
                </a:ext>
              </a:extLst>
            </p:cNvPr>
            <p:cNvSpPr>
              <a:spLocks noChangeArrowheads="1"/>
            </p:cNvSpPr>
            <p:nvPr/>
          </p:nvSpPr>
          <p:spPr bwMode="auto">
            <a:xfrm>
              <a:off x="4862513" y="3617913"/>
              <a:ext cx="2238375" cy="2401887"/>
            </a:xfrm>
            <a:prstGeom prst="rect">
              <a:avLst/>
            </a:prstGeom>
            <a:solidFill>
              <a:schemeClr val="tx2">
                <a:lumMod val="60000"/>
                <a:lumOff val="40000"/>
              </a:schemeClr>
            </a:solidFill>
            <a:ln w="12700">
              <a:noFill/>
              <a:miter lim="800000"/>
              <a:headEnd/>
              <a:tailEnd/>
            </a:ln>
            <a:effectLst/>
          </p:spPr>
          <p:txBody>
            <a:bodyPr wrap="none" lIns="90488" tIns="44450" rIns="90488" bIns="44450">
              <a:spAutoFit/>
            </a:bodyPr>
            <a:lstStyle/>
            <a:p>
              <a:r>
                <a:rPr lang="en-US" sz="2400" dirty="0">
                  <a:solidFill>
                    <a:srgbClr val="FFFFFF"/>
                  </a:solidFill>
                </a:rPr>
                <a:t>13    0.2, 0.3, 0.5</a:t>
              </a:r>
            </a:p>
            <a:p>
              <a:r>
                <a:rPr lang="en-US" sz="2400" dirty="0">
                  <a:solidFill>
                    <a:srgbClr val="FFFFFF"/>
                  </a:solidFill>
                </a:rPr>
                <a:t>14    0.4, 0.4, 0.2</a:t>
              </a:r>
            </a:p>
            <a:p>
              <a:r>
                <a:rPr lang="en-US" sz="2400" dirty="0">
                  <a:solidFill>
                    <a:srgbClr val="FFFFFF"/>
                  </a:solidFill>
                </a:rPr>
                <a:t>15    0.4, 0.3, 0.3</a:t>
              </a:r>
            </a:p>
            <a:p>
              <a:r>
                <a:rPr lang="en-US" sz="2400" dirty="0">
                  <a:solidFill>
                    <a:srgbClr val="FFFFFF"/>
                  </a:solidFill>
                </a:rPr>
                <a:t>16    0.4, 0.5, 0.1</a:t>
              </a:r>
            </a:p>
            <a:p>
              <a:r>
                <a:rPr lang="en-US" sz="2400" dirty="0">
                  <a:solidFill>
                    <a:srgbClr val="FFFFFF"/>
                  </a:solidFill>
                </a:rPr>
                <a:t>17    0.4, 0.4, 0.2</a:t>
              </a:r>
            </a:p>
            <a:p>
              <a:endParaRPr lang="en-US" sz="3200" dirty="0">
                <a:solidFill>
                  <a:srgbClr val="FFFFFF"/>
                </a:solidFill>
              </a:endParaRPr>
            </a:p>
          </p:txBody>
        </p:sp>
        <p:sp>
          <p:nvSpPr>
            <p:cNvPr id="14" name="Line 12">
              <a:extLst>
                <a:ext uri="{FF2B5EF4-FFF2-40B4-BE49-F238E27FC236}">
                  <a16:creationId xmlns:a16="http://schemas.microsoft.com/office/drawing/2014/main" id="{7C418C42-F6B1-49F4-8462-13DE8873A543}"/>
                </a:ext>
              </a:extLst>
            </p:cNvPr>
            <p:cNvSpPr>
              <a:spLocks noChangeShapeType="1"/>
            </p:cNvSpPr>
            <p:nvPr/>
          </p:nvSpPr>
          <p:spPr bwMode="auto">
            <a:xfrm>
              <a:off x="3289300" y="5080000"/>
              <a:ext cx="431800" cy="1588"/>
            </a:xfrm>
            <a:prstGeom prst="line">
              <a:avLst/>
            </a:prstGeom>
            <a:noFill/>
            <a:ln w="25400">
              <a:solidFill>
                <a:schemeClr val="tx2"/>
              </a:solidFill>
              <a:round/>
              <a:headEnd/>
              <a:tailEnd/>
            </a:ln>
            <a:effectLst/>
          </p:spPr>
          <p:txBody>
            <a:bodyPr wrap="none" anchor="ctr"/>
            <a:lstStyle/>
            <a:p>
              <a:endParaRPr lang="en-US"/>
            </a:p>
          </p:txBody>
        </p:sp>
        <p:sp>
          <p:nvSpPr>
            <p:cNvPr id="15" name="Line 13">
              <a:extLst>
                <a:ext uri="{FF2B5EF4-FFF2-40B4-BE49-F238E27FC236}">
                  <a16:creationId xmlns:a16="http://schemas.microsoft.com/office/drawing/2014/main" id="{50F36B9F-0651-4927-9303-D01A0688710E}"/>
                </a:ext>
              </a:extLst>
            </p:cNvPr>
            <p:cNvSpPr>
              <a:spLocks noChangeShapeType="1"/>
            </p:cNvSpPr>
            <p:nvPr/>
          </p:nvSpPr>
          <p:spPr bwMode="auto">
            <a:xfrm>
              <a:off x="3708400" y="5083175"/>
              <a:ext cx="1241425" cy="374650"/>
            </a:xfrm>
            <a:prstGeom prst="line">
              <a:avLst/>
            </a:prstGeom>
            <a:noFill/>
            <a:ln w="25400">
              <a:solidFill>
                <a:schemeClr val="tx2"/>
              </a:solidFill>
              <a:round/>
              <a:headEnd/>
              <a:tailEnd/>
            </a:ln>
            <a:effectLst/>
          </p:spPr>
          <p:txBody>
            <a:bodyPr wrap="none" anchor="ctr"/>
            <a:lstStyle/>
            <a:p>
              <a:endParaRPr lang="en-US"/>
            </a:p>
          </p:txBody>
        </p:sp>
        <p:sp>
          <p:nvSpPr>
            <p:cNvPr id="16" name="Line 14">
              <a:extLst>
                <a:ext uri="{FF2B5EF4-FFF2-40B4-BE49-F238E27FC236}">
                  <a16:creationId xmlns:a16="http://schemas.microsoft.com/office/drawing/2014/main" id="{1559FB3C-337D-429C-99CF-723F17D0C52D}"/>
                </a:ext>
              </a:extLst>
            </p:cNvPr>
            <p:cNvSpPr>
              <a:spLocks noChangeShapeType="1"/>
            </p:cNvSpPr>
            <p:nvPr/>
          </p:nvSpPr>
          <p:spPr bwMode="auto">
            <a:xfrm>
              <a:off x="4965700" y="5461000"/>
              <a:ext cx="355600" cy="1588"/>
            </a:xfrm>
            <a:prstGeom prst="line">
              <a:avLst/>
            </a:prstGeom>
            <a:noFill/>
            <a:ln w="25400">
              <a:solidFill>
                <a:schemeClr val="tx2"/>
              </a:solidFill>
              <a:round/>
              <a:headEnd/>
              <a:tailEnd/>
            </a:ln>
            <a:effectLst/>
          </p:spPr>
          <p:txBody>
            <a:bodyPr wrap="none" anchor="ctr"/>
            <a:lstStyle/>
            <a:p>
              <a:endParaRPr lang="en-US"/>
            </a:p>
          </p:txBody>
        </p:sp>
        <p:sp>
          <p:nvSpPr>
            <p:cNvPr id="17" name="Line 15">
              <a:extLst>
                <a:ext uri="{FF2B5EF4-FFF2-40B4-BE49-F238E27FC236}">
                  <a16:creationId xmlns:a16="http://schemas.microsoft.com/office/drawing/2014/main" id="{F1D56CCE-30A3-44E7-9D0D-6CAE7A51F730}"/>
                </a:ext>
              </a:extLst>
            </p:cNvPr>
            <p:cNvSpPr>
              <a:spLocks noChangeShapeType="1"/>
            </p:cNvSpPr>
            <p:nvPr/>
          </p:nvSpPr>
          <p:spPr bwMode="auto">
            <a:xfrm>
              <a:off x="3289300" y="4725988"/>
              <a:ext cx="431800" cy="1587"/>
            </a:xfrm>
            <a:prstGeom prst="line">
              <a:avLst/>
            </a:prstGeom>
            <a:noFill/>
            <a:ln w="25400">
              <a:solidFill>
                <a:schemeClr val="tx2"/>
              </a:solidFill>
              <a:round/>
              <a:headEnd/>
              <a:tailEnd/>
            </a:ln>
            <a:effectLst/>
          </p:spPr>
          <p:txBody>
            <a:bodyPr wrap="none" anchor="ctr"/>
            <a:lstStyle/>
            <a:p>
              <a:endParaRPr lang="en-US"/>
            </a:p>
          </p:txBody>
        </p:sp>
        <p:sp>
          <p:nvSpPr>
            <p:cNvPr id="18" name="Line 16">
              <a:extLst>
                <a:ext uri="{FF2B5EF4-FFF2-40B4-BE49-F238E27FC236}">
                  <a16:creationId xmlns:a16="http://schemas.microsoft.com/office/drawing/2014/main" id="{69609964-8EAB-4BC9-887A-29AAFED505AD}"/>
                </a:ext>
              </a:extLst>
            </p:cNvPr>
            <p:cNvSpPr>
              <a:spLocks noChangeShapeType="1"/>
            </p:cNvSpPr>
            <p:nvPr/>
          </p:nvSpPr>
          <p:spPr bwMode="auto">
            <a:xfrm>
              <a:off x="3717925" y="4730750"/>
              <a:ext cx="1250950" cy="336550"/>
            </a:xfrm>
            <a:prstGeom prst="line">
              <a:avLst/>
            </a:prstGeom>
            <a:noFill/>
            <a:ln w="25400">
              <a:solidFill>
                <a:schemeClr val="tx2"/>
              </a:solidFill>
              <a:round/>
              <a:headEnd/>
              <a:tailEnd/>
            </a:ln>
            <a:effectLst/>
          </p:spPr>
          <p:txBody>
            <a:bodyPr wrap="none" anchor="ctr"/>
            <a:lstStyle/>
            <a:p>
              <a:endParaRPr lang="en-US"/>
            </a:p>
          </p:txBody>
        </p:sp>
        <p:sp>
          <p:nvSpPr>
            <p:cNvPr id="19" name="Line 17">
              <a:extLst>
                <a:ext uri="{FF2B5EF4-FFF2-40B4-BE49-F238E27FC236}">
                  <a16:creationId xmlns:a16="http://schemas.microsoft.com/office/drawing/2014/main" id="{E2741CEE-7C72-41E0-83BC-6DC110D64B75}"/>
                </a:ext>
              </a:extLst>
            </p:cNvPr>
            <p:cNvSpPr>
              <a:spLocks noChangeShapeType="1"/>
            </p:cNvSpPr>
            <p:nvPr/>
          </p:nvSpPr>
          <p:spPr bwMode="auto">
            <a:xfrm>
              <a:off x="4965700" y="5080000"/>
              <a:ext cx="355600" cy="1588"/>
            </a:xfrm>
            <a:prstGeom prst="line">
              <a:avLst/>
            </a:prstGeom>
            <a:noFill/>
            <a:ln w="25400">
              <a:solidFill>
                <a:schemeClr val="tx2"/>
              </a:solidFill>
              <a:round/>
              <a:headEnd/>
              <a:tailEnd/>
            </a:ln>
            <a:effectLst/>
          </p:spPr>
          <p:txBody>
            <a:bodyPr wrap="none" anchor="ctr"/>
            <a:lstStyle/>
            <a:p>
              <a:endParaRPr lang="en-US"/>
            </a:p>
          </p:txBody>
        </p:sp>
        <p:sp>
          <p:nvSpPr>
            <p:cNvPr id="20" name="Line 18">
              <a:extLst>
                <a:ext uri="{FF2B5EF4-FFF2-40B4-BE49-F238E27FC236}">
                  <a16:creationId xmlns:a16="http://schemas.microsoft.com/office/drawing/2014/main" id="{63720965-4B5F-484A-8502-8512641AB245}"/>
                </a:ext>
              </a:extLst>
            </p:cNvPr>
            <p:cNvSpPr>
              <a:spLocks noChangeShapeType="1"/>
            </p:cNvSpPr>
            <p:nvPr/>
          </p:nvSpPr>
          <p:spPr bwMode="auto">
            <a:xfrm>
              <a:off x="3303588" y="4344988"/>
              <a:ext cx="431800" cy="1587"/>
            </a:xfrm>
            <a:prstGeom prst="line">
              <a:avLst/>
            </a:prstGeom>
            <a:noFill/>
            <a:ln w="25400">
              <a:solidFill>
                <a:schemeClr val="tx2"/>
              </a:solidFill>
              <a:round/>
              <a:headEnd/>
              <a:tailEnd/>
            </a:ln>
            <a:effectLst/>
          </p:spPr>
          <p:txBody>
            <a:bodyPr wrap="none" anchor="ctr"/>
            <a:lstStyle/>
            <a:p>
              <a:endParaRPr lang="en-US"/>
            </a:p>
          </p:txBody>
        </p:sp>
        <p:sp>
          <p:nvSpPr>
            <p:cNvPr id="21" name="Line 19">
              <a:extLst>
                <a:ext uri="{FF2B5EF4-FFF2-40B4-BE49-F238E27FC236}">
                  <a16:creationId xmlns:a16="http://schemas.microsoft.com/office/drawing/2014/main" id="{E4D9B545-402A-4CBA-A4B3-4FE37886153B}"/>
                </a:ext>
              </a:extLst>
            </p:cNvPr>
            <p:cNvSpPr>
              <a:spLocks noChangeShapeType="1"/>
            </p:cNvSpPr>
            <p:nvPr/>
          </p:nvSpPr>
          <p:spPr bwMode="auto">
            <a:xfrm>
              <a:off x="3708400" y="4349750"/>
              <a:ext cx="1250950" cy="346075"/>
            </a:xfrm>
            <a:prstGeom prst="line">
              <a:avLst/>
            </a:prstGeom>
            <a:noFill/>
            <a:ln w="25400">
              <a:solidFill>
                <a:schemeClr val="tx2"/>
              </a:solidFill>
              <a:round/>
              <a:headEnd/>
              <a:tailEnd/>
            </a:ln>
            <a:effectLst/>
          </p:spPr>
          <p:txBody>
            <a:bodyPr wrap="none" anchor="ctr"/>
            <a:lstStyle/>
            <a:p>
              <a:endParaRPr lang="en-US"/>
            </a:p>
          </p:txBody>
        </p:sp>
        <p:sp>
          <p:nvSpPr>
            <p:cNvPr id="22" name="Line 20">
              <a:extLst>
                <a:ext uri="{FF2B5EF4-FFF2-40B4-BE49-F238E27FC236}">
                  <a16:creationId xmlns:a16="http://schemas.microsoft.com/office/drawing/2014/main" id="{8AC09B82-11F6-4DD3-AE19-8280B9FBD49F}"/>
                </a:ext>
              </a:extLst>
            </p:cNvPr>
            <p:cNvSpPr>
              <a:spLocks noChangeShapeType="1"/>
            </p:cNvSpPr>
            <p:nvPr/>
          </p:nvSpPr>
          <p:spPr bwMode="auto">
            <a:xfrm>
              <a:off x="4965700" y="4699000"/>
              <a:ext cx="355600" cy="1588"/>
            </a:xfrm>
            <a:prstGeom prst="line">
              <a:avLst/>
            </a:prstGeom>
            <a:noFill/>
            <a:ln w="25400">
              <a:solidFill>
                <a:schemeClr val="tx2"/>
              </a:solidFill>
              <a:round/>
              <a:headEnd/>
              <a:tailEnd/>
            </a:ln>
            <a:effectLst/>
          </p:spPr>
          <p:txBody>
            <a:bodyPr wrap="none" anchor="ctr"/>
            <a:lstStyle/>
            <a:p>
              <a:endParaRPr lang="en-US"/>
            </a:p>
          </p:txBody>
        </p:sp>
        <p:sp>
          <p:nvSpPr>
            <p:cNvPr id="23" name="Line 21">
              <a:extLst>
                <a:ext uri="{FF2B5EF4-FFF2-40B4-BE49-F238E27FC236}">
                  <a16:creationId xmlns:a16="http://schemas.microsoft.com/office/drawing/2014/main" id="{E5625F2F-14B7-43E0-8EB6-913EF559646C}"/>
                </a:ext>
              </a:extLst>
            </p:cNvPr>
            <p:cNvSpPr>
              <a:spLocks noChangeShapeType="1"/>
            </p:cNvSpPr>
            <p:nvPr/>
          </p:nvSpPr>
          <p:spPr bwMode="auto">
            <a:xfrm>
              <a:off x="3298825" y="3994150"/>
              <a:ext cx="431800" cy="1588"/>
            </a:xfrm>
            <a:prstGeom prst="line">
              <a:avLst/>
            </a:prstGeom>
            <a:noFill/>
            <a:ln w="25400">
              <a:solidFill>
                <a:schemeClr val="tx2"/>
              </a:solidFill>
              <a:round/>
              <a:headEnd/>
              <a:tailEnd/>
            </a:ln>
            <a:effectLst/>
          </p:spPr>
          <p:txBody>
            <a:bodyPr wrap="none" anchor="ctr"/>
            <a:lstStyle/>
            <a:p>
              <a:endParaRPr lang="en-US"/>
            </a:p>
          </p:txBody>
        </p:sp>
        <p:sp>
          <p:nvSpPr>
            <p:cNvPr id="24" name="Line 22">
              <a:extLst>
                <a:ext uri="{FF2B5EF4-FFF2-40B4-BE49-F238E27FC236}">
                  <a16:creationId xmlns:a16="http://schemas.microsoft.com/office/drawing/2014/main" id="{045CC9B0-B638-4EBA-8A32-EF0D35CBF90A}"/>
                </a:ext>
              </a:extLst>
            </p:cNvPr>
            <p:cNvSpPr>
              <a:spLocks noChangeShapeType="1"/>
            </p:cNvSpPr>
            <p:nvPr/>
          </p:nvSpPr>
          <p:spPr bwMode="auto">
            <a:xfrm>
              <a:off x="3912292" y="3994150"/>
              <a:ext cx="1247775" cy="717550"/>
            </a:xfrm>
            <a:prstGeom prst="line">
              <a:avLst/>
            </a:prstGeom>
            <a:noFill/>
            <a:ln w="25400">
              <a:solidFill>
                <a:schemeClr val="tx2"/>
              </a:solidFill>
              <a:round/>
              <a:headEnd/>
              <a:tailEnd/>
            </a:ln>
            <a:effectLst/>
          </p:spPr>
          <p:txBody>
            <a:bodyPr wrap="none" anchor="ctr"/>
            <a:lstStyle/>
            <a:p>
              <a:endParaRPr lang="en-US"/>
            </a:p>
          </p:txBody>
        </p:sp>
        <p:sp>
          <p:nvSpPr>
            <p:cNvPr id="25" name="Rectangle 23">
              <a:extLst>
                <a:ext uri="{FF2B5EF4-FFF2-40B4-BE49-F238E27FC236}">
                  <a16:creationId xmlns:a16="http://schemas.microsoft.com/office/drawing/2014/main" id="{35986A57-556C-428B-9152-30716A9C0C9A}"/>
                </a:ext>
              </a:extLst>
            </p:cNvPr>
            <p:cNvSpPr>
              <a:spLocks noChangeArrowheads="1"/>
            </p:cNvSpPr>
            <p:nvPr/>
          </p:nvSpPr>
          <p:spPr bwMode="auto">
            <a:xfrm>
              <a:off x="1433513" y="3160713"/>
              <a:ext cx="2159246" cy="459100"/>
            </a:xfrm>
            <a:prstGeom prst="rect">
              <a:avLst/>
            </a:prstGeom>
            <a:noFill/>
            <a:ln w="12700">
              <a:noFill/>
              <a:miter lim="800000"/>
              <a:headEnd/>
              <a:tailEnd/>
            </a:ln>
            <a:effectLst/>
          </p:spPr>
          <p:txBody>
            <a:bodyPr wrap="none" lIns="90488" tIns="44450" rIns="90488" bIns="44450">
              <a:spAutoFit/>
            </a:bodyPr>
            <a:lstStyle/>
            <a:p>
              <a:r>
                <a:rPr lang="en-US" sz="2400" dirty="0">
                  <a:solidFill>
                    <a:srgbClr val="FFFFFF"/>
                  </a:solidFill>
                </a:rPr>
                <a:t>SCC, Surg. ID</a:t>
              </a:r>
            </a:p>
          </p:txBody>
        </p:sp>
        <p:sp>
          <p:nvSpPr>
            <p:cNvPr id="26" name="Rectangle 24">
              <a:extLst>
                <a:ext uri="{FF2B5EF4-FFF2-40B4-BE49-F238E27FC236}">
                  <a16:creationId xmlns:a16="http://schemas.microsoft.com/office/drawing/2014/main" id="{9433669F-C639-41D0-8181-1008FFBEBD53}"/>
                </a:ext>
              </a:extLst>
            </p:cNvPr>
            <p:cNvSpPr>
              <a:spLocks noChangeArrowheads="1"/>
            </p:cNvSpPr>
            <p:nvPr/>
          </p:nvSpPr>
          <p:spPr bwMode="auto">
            <a:xfrm>
              <a:off x="4862513" y="3160713"/>
              <a:ext cx="3007235" cy="459100"/>
            </a:xfrm>
            <a:prstGeom prst="rect">
              <a:avLst/>
            </a:prstGeom>
            <a:noFill/>
            <a:ln w="12700">
              <a:noFill/>
              <a:miter lim="800000"/>
              <a:headEnd/>
              <a:tailEnd/>
            </a:ln>
            <a:effectLst/>
          </p:spPr>
          <p:txBody>
            <a:bodyPr wrap="none" lIns="90488" tIns="44450" rIns="90488" bIns="44450">
              <a:spAutoFit/>
            </a:bodyPr>
            <a:lstStyle/>
            <a:p>
              <a:r>
                <a:rPr lang="en-US" sz="2400" dirty="0">
                  <a:solidFill>
                    <a:srgbClr val="FFFFFF"/>
                  </a:solidFill>
                </a:rPr>
                <a:t>ID, Grid cell 1, 2, 3</a:t>
              </a:r>
            </a:p>
          </p:txBody>
        </p:sp>
      </p:grpSp>
      <p:sp>
        <p:nvSpPr>
          <p:cNvPr id="5" name="Title 4">
            <a:extLst>
              <a:ext uri="{FF2B5EF4-FFF2-40B4-BE49-F238E27FC236}">
                <a16:creationId xmlns:a16="http://schemas.microsoft.com/office/drawing/2014/main" id="{96A77CFA-1A81-4375-B246-1E3C3B02531F}"/>
              </a:ext>
            </a:extLst>
          </p:cNvPr>
          <p:cNvSpPr>
            <a:spLocks noGrp="1"/>
          </p:cNvSpPr>
          <p:nvPr>
            <p:ph type="title"/>
          </p:nvPr>
        </p:nvSpPr>
        <p:spPr/>
        <p:txBody>
          <a:bodyPr>
            <a:normAutofit fontScale="90000"/>
          </a:bodyPr>
          <a:lstStyle/>
          <a:p>
            <a:r>
              <a:rPr lang="en-US" sz="4000" dirty="0">
                <a:solidFill>
                  <a:schemeClr val="tx2">
                    <a:satMod val="130000"/>
                  </a:schemeClr>
                </a:solidFill>
                <a:effectLst>
                  <a:outerShdw blurRad="50000" dist="30000" dir="5400000" algn="tl" rotWithShape="0">
                    <a:srgbClr val="000000">
                      <a:alpha val="30000"/>
                    </a:srgbClr>
                  </a:outerShdw>
                </a:effectLst>
              </a:rPr>
              <a:t>Using Cross-references and </a:t>
            </a:r>
            <a:r>
              <a:rPr lang="en-US" sz="4000" b="0" dirty="0">
                <a:solidFill>
                  <a:schemeClr val="tx2">
                    <a:satMod val="130000"/>
                  </a:schemeClr>
                </a:solidFill>
                <a:effectLst>
                  <a:outerShdw blurRad="50000" dist="30000" dir="5400000" algn="tl" rotWithShape="0">
                    <a:srgbClr val="000000">
                      <a:alpha val="30000"/>
                    </a:srgbClr>
                  </a:outerShdw>
                </a:effectLst>
              </a:rPr>
              <a:t>Profiles (Generically)</a:t>
            </a:r>
            <a:endParaRPr lang="en-US" dirty="0"/>
          </a:p>
        </p:txBody>
      </p:sp>
      <p:sp>
        <p:nvSpPr>
          <p:cNvPr id="4" name="Slide Number Placeholder 3">
            <a:extLst>
              <a:ext uri="{FF2B5EF4-FFF2-40B4-BE49-F238E27FC236}">
                <a16:creationId xmlns:a16="http://schemas.microsoft.com/office/drawing/2014/main" id="{2A774B32-44EF-446A-B097-1A6D34ADA25B}"/>
              </a:ext>
            </a:extLst>
          </p:cNvPr>
          <p:cNvSpPr>
            <a:spLocks noGrp="1"/>
          </p:cNvSpPr>
          <p:nvPr>
            <p:ph type="sldNum" sz="quarter" idx="12"/>
          </p:nvPr>
        </p:nvSpPr>
        <p:spPr/>
        <p:txBody>
          <a:bodyPr/>
          <a:lstStyle/>
          <a:p>
            <a:fld id="{61C894BD-DCE2-4A96-A9AF-225BBEAC2A40}" type="slidenum">
              <a:rPr lang="en-US" smtClean="0"/>
              <a:pPr/>
              <a:t>76</a:t>
            </a:fld>
            <a:endParaRPr lang="en-US"/>
          </a:p>
        </p:txBody>
      </p:sp>
    </p:spTree>
    <p:extLst>
      <p:ext uri="{BB962C8B-B14F-4D97-AF65-F5344CB8AC3E}">
        <p14:creationId xmlns:p14="http://schemas.microsoft.com/office/powerpoint/2010/main" val="711861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6" name="Content Placeholder 5"/>
          <p:cNvGraphicFramePr>
            <a:graphicFrameLocks noGrp="1"/>
          </p:cNvGraphicFramePr>
          <p:nvPr>
            <p:ph idx="1"/>
            <p:extLst/>
          </p:nvPr>
        </p:nvGraphicFramePr>
        <p:xfrm>
          <a:off x="457200" y="1481138"/>
          <a:ext cx="8229600" cy="25958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en-US" dirty="0"/>
                        <a:t>FIPS</a:t>
                      </a:r>
                      <a:r>
                        <a:rPr lang="en-US" baseline="0" dirty="0"/>
                        <a:t> ST/CTY*</a:t>
                      </a:r>
                      <a:endParaRPr lang="en-US" dirty="0"/>
                    </a:p>
                  </a:txBody>
                  <a:tcPr/>
                </a:tc>
                <a:tc>
                  <a:txBody>
                    <a:bodyPr/>
                    <a:lstStyle/>
                    <a:p>
                      <a:r>
                        <a:rPr lang="en-US" dirty="0"/>
                        <a:t>SCC**</a:t>
                      </a:r>
                    </a:p>
                  </a:txBody>
                  <a:tcPr/>
                </a:tc>
                <a:tc>
                  <a:txBody>
                    <a:bodyPr/>
                    <a:lstStyle/>
                    <a:p>
                      <a:r>
                        <a:rPr lang="en-US" dirty="0"/>
                        <a:t>Surrogate ID</a:t>
                      </a:r>
                    </a:p>
                  </a:txBody>
                  <a:tcPr/>
                </a:tc>
                <a:tc>
                  <a:txBody>
                    <a:bodyPr/>
                    <a:lstStyle/>
                    <a:p>
                      <a:r>
                        <a:rPr lang="en-US" dirty="0"/>
                        <a:t>Comments</a:t>
                      </a:r>
                    </a:p>
                  </a:txBody>
                  <a:tcPr/>
                </a:tc>
                <a:extLst>
                  <a:ext uri="{0D108BD9-81ED-4DB2-BD59-A6C34878D82A}">
                    <a16:rowId xmlns:a16="http://schemas.microsoft.com/office/drawing/2014/main" val="10000"/>
                  </a:ext>
                </a:extLst>
              </a:tr>
              <a:tr h="370840">
                <a:tc>
                  <a:txBody>
                    <a:bodyPr/>
                    <a:lstStyle/>
                    <a:p>
                      <a:r>
                        <a:rPr lang="en-US" dirty="0">
                          <a:solidFill>
                            <a:srgbClr val="0070C0"/>
                          </a:solidFill>
                        </a:rPr>
                        <a:t>000000</a:t>
                      </a:r>
                    </a:p>
                  </a:txBody>
                  <a:tcPr/>
                </a:tc>
                <a:tc>
                  <a:txBody>
                    <a:bodyPr/>
                    <a:lstStyle/>
                    <a:p>
                      <a:r>
                        <a:rPr lang="en-US" dirty="0"/>
                        <a:t>0040600241</a:t>
                      </a:r>
                    </a:p>
                  </a:txBody>
                  <a:tcPr/>
                </a:tc>
                <a:tc>
                  <a:txBody>
                    <a:bodyPr/>
                    <a:lstStyle/>
                    <a:p>
                      <a:r>
                        <a:rPr lang="en-US" dirty="0"/>
                        <a:t>801</a:t>
                      </a:r>
                    </a:p>
                  </a:txBody>
                  <a:tcPr/>
                </a:tc>
                <a:tc>
                  <a:txBody>
                    <a:bodyPr/>
                    <a:lstStyle/>
                    <a:p>
                      <a:r>
                        <a:rPr lang="en-US" dirty="0"/>
                        <a:t>! All counties</a:t>
                      </a:r>
                    </a:p>
                  </a:txBody>
                  <a:tcPr/>
                </a:tc>
                <a:extLst>
                  <a:ext uri="{0D108BD9-81ED-4DB2-BD59-A6C34878D82A}">
                    <a16:rowId xmlns:a16="http://schemas.microsoft.com/office/drawing/2014/main" val="10001"/>
                  </a:ext>
                </a:extLst>
              </a:tr>
              <a:tr h="370840">
                <a:tc>
                  <a:txBody>
                    <a:bodyPr/>
                    <a:lstStyle/>
                    <a:p>
                      <a:r>
                        <a:rPr lang="en-US" dirty="0">
                          <a:solidFill>
                            <a:srgbClr val="0070C0"/>
                          </a:solidFill>
                        </a:rPr>
                        <a:t>000000</a:t>
                      </a:r>
                    </a:p>
                  </a:txBody>
                  <a:tcPr/>
                </a:tc>
                <a:tc>
                  <a:txBody>
                    <a:bodyPr/>
                    <a:lstStyle/>
                    <a:p>
                      <a:r>
                        <a:rPr lang="en-US" dirty="0"/>
                        <a:t>0040600242</a:t>
                      </a:r>
                    </a:p>
                  </a:txBody>
                  <a:tcPr/>
                </a:tc>
                <a:tc>
                  <a:txBody>
                    <a:bodyPr/>
                    <a:lstStyle/>
                    <a:p>
                      <a:r>
                        <a:rPr lang="en-US" dirty="0"/>
                        <a:t>801</a:t>
                      </a:r>
                    </a:p>
                  </a:txBody>
                  <a:tcPr/>
                </a:tc>
                <a:tc>
                  <a:txBody>
                    <a:bodyPr/>
                    <a:lstStyle/>
                    <a:p>
                      <a:r>
                        <a:rPr lang="en-US" dirty="0"/>
                        <a:t>! All counties</a:t>
                      </a:r>
                    </a:p>
                  </a:txBody>
                  <a:tcPr/>
                </a:tc>
                <a:extLst>
                  <a:ext uri="{0D108BD9-81ED-4DB2-BD59-A6C34878D82A}">
                    <a16:rowId xmlns:a16="http://schemas.microsoft.com/office/drawing/2014/main" val="10002"/>
                  </a:ext>
                </a:extLst>
              </a:tr>
              <a:tr h="370840">
                <a:tc>
                  <a:txBody>
                    <a:bodyPr/>
                    <a:lstStyle/>
                    <a:p>
                      <a:r>
                        <a:rPr lang="en-US" dirty="0">
                          <a:solidFill>
                            <a:srgbClr val="0070C0"/>
                          </a:solidFill>
                        </a:rPr>
                        <a:t>000000</a:t>
                      </a:r>
                    </a:p>
                  </a:txBody>
                  <a:tcPr/>
                </a:tc>
                <a:tc>
                  <a:txBody>
                    <a:bodyPr/>
                    <a:lstStyle/>
                    <a:p>
                      <a:r>
                        <a:rPr lang="en-US" dirty="0"/>
                        <a:t>2505020121</a:t>
                      </a:r>
                    </a:p>
                  </a:txBody>
                  <a:tcPr/>
                </a:tc>
                <a:tc>
                  <a:txBody>
                    <a:bodyPr/>
                    <a:lstStyle/>
                    <a:p>
                      <a:r>
                        <a:rPr lang="en-US" dirty="0"/>
                        <a:t>801</a:t>
                      </a:r>
                    </a:p>
                  </a:txBody>
                  <a:tcPr/>
                </a:tc>
                <a:tc>
                  <a:txBody>
                    <a:bodyPr/>
                    <a:lstStyle/>
                    <a:p>
                      <a:r>
                        <a:rPr lang="en-US" dirty="0"/>
                        <a:t>! All counties</a:t>
                      </a:r>
                    </a:p>
                  </a:txBody>
                  <a:tcPr/>
                </a:tc>
                <a:extLst>
                  <a:ext uri="{0D108BD9-81ED-4DB2-BD59-A6C34878D82A}">
                    <a16:rowId xmlns:a16="http://schemas.microsoft.com/office/drawing/2014/main" val="10003"/>
                  </a:ext>
                </a:extLst>
              </a:tr>
              <a:tr h="370840">
                <a:tc>
                  <a:txBody>
                    <a:bodyPr/>
                    <a:lstStyle/>
                    <a:p>
                      <a:r>
                        <a:rPr lang="en-US" dirty="0">
                          <a:solidFill>
                            <a:srgbClr val="00B050"/>
                          </a:solidFill>
                        </a:rPr>
                        <a:t>008000</a:t>
                      </a:r>
                    </a:p>
                  </a:txBody>
                  <a:tcPr/>
                </a:tc>
                <a:tc>
                  <a:txBody>
                    <a:bodyPr/>
                    <a:lstStyle/>
                    <a:p>
                      <a:r>
                        <a:rPr lang="en-US" dirty="0"/>
                        <a:t>2520100102</a:t>
                      </a:r>
                    </a:p>
                  </a:txBody>
                  <a:tcPr/>
                </a:tc>
                <a:tc>
                  <a:txBody>
                    <a:bodyPr/>
                    <a:lstStyle/>
                    <a:p>
                      <a:r>
                        <a:rPr lang="en-US" dirty="0"/>
                        <a:t>689</a:t>
                      </a:r>
                    </a:p>
                  </a:txBody>
                  <a:tcPr/>
                </a:tc>
                <a:tc>
                  <a:txBody>
                    <a:bodyPr/>
                    <a:lstStyle/>
                    <a:p>
                      <a:endParaRPr lang="en-US" dirty="0"/>
                    </a:p>
                  </a:txBody>
                  <a:tcPr/>
                </a:tc>
                <a:extLst>
                  <a:ext uri="{0D108BD9-81ED-4DB2-BD59-A6C34878D82A}">
                    <a16:rowId xmlns:a16="http://schemas.microsoft.com/office/drawing/2014/main" val="1765190273"/>
                  </a:ext>
                </a:extLst>
              </a:tr>
              <a:tr h="370840">
                <a:tc>
                  <a:txBody>
                    <a:bodyPr/>
                    <a:lstStyle/>
                    <a:p>
                      <a:r>
                        <a:rPr lang="en-US" dirty="0">
                          <a:solidFill>
                            <a:srgbClr val="7030A0"/>
                          </a:solidFill>
                        </a:rPr>
                        <a:t>048243</a:t>
                      </a:r>
                    </a:p>
                  </a:txBody>
                  <a:tcPr/>
                </a:tc>
                <a:tc>
                  <a:txBody>
                    <a:bodyPr/>
                    <a:lstStyle/>
                    <a:p>
                      <a:r>
                        <a:rPr lang="en-US" dirty="0"/>
                        <a:t>2520100102</a:t>
                      </a:r>
                    </a:p>
                  </a:txBody>
                  <a:tcPr/>
                </a:tc>
                <a:tc>
                  <a:txBody>
                    <a:bodyPr/>
                    <a:lstStyle/>
                    <a:p>
                      <a:r>
                        <a:rPr lang="en-US" dirty="0"/>
                        <a:t>693</a:t>
                      </a:r>
                    </a:p>
                  </a:txBody>
                  <a:tcPr/>
                </a:tc>
                <a:tc>
                  <a:txBody>
                    <a:bodyPr/>
                    <a:lstStyle/>
                    <a:p>
                      <a:r>
                        <a:rPr lang="en-US" dirty="0"/>
                        <a:t>! Replaced</a:t>
                      </a:r>
                      <a:r>
                        <a:rPr lang="en-US" baseline="0" dirty="0"/>
                        <a:t> 698</a:t>
                      </a:r>
                      <a:endParaRPr lang="en-US" dirty="0"/>
                    </a:p>
                  </a:txBody>
                  <a:tcPr/>
                </a:tc>
                <a:extLst>
                  <a:ext uri="{0D108BD9-81ED-4DB2-BD59-A6C34878D82A}">
                    <a16:rowId xmlns:a16="http://schemas.microsoft.com/office/drawing/2014/main" val="10004"/>
                  </a:ext>
                </a:extLst>
              </a:tr>
              <a:tr h="370840">
                <a:tc>
                  <a:txBody>
                    <a:bodyPr/>
                    <a:lstStyle/>
                    <a:p>
                      <a:r>
                        <a:rPr lang="en-US" dirty="0">
                          <a:solidFill>
                            <a:srgbClr val="7030A0"/>
                          </a:solidFill>
                        </a:rPr>
                        <a:t>048243</a:t>
                      </a:r>
                    </a:p>
                  </a:txBody>
                  <a:tcPr/>
                </a:tc>
                <a:tc>
                  <a:txBody>
                    <a:bodyPr/>
                    <a:lstStyle/>
                    <a:p>
                      <a:r>
                        <a:rPr lang="en-US" dirty="0"/>
                        <a:t>2520100102</a:t>
                      </a:r>
                    </a:p>
                  </a:txBody>
                  <a:tcPr/>
                </a:tc>
                <a:tc>
                  <a:txBody>
                    <a:bodyPr/>
                    <a:lstStyle/>
                    <a:p>
                      <a:r>
                        <a:rPr lang="en-US" dirty="0"/>
                        <a:t>693</a:t>
                      </a:r>
                    </a:p>
                  </a:txBody>
                  <a:tcPr/>
                </a:tc>
                <a:tc>
                  <a:txBody>
                    <a:bodyPr/>
                    <a:lstStyle/>
                    <a:p>
                      <a:r>
                        <a:rPr lang="en-US" dirty="0"/>
                        <a:t>! Replaced 698</a:t>
                      </a:r>
                    </a:p>
                  </a:txBody>
                  <a:tcPr/>
                </a:tc>
                <a:extLst>
                  <a:ext uri="{0D108BD9-81ED-4DB2-BD59-A6C34878D82A}">
                    <a16:rowId xmlns:a16="http://schemas.microsoft.com/office/drawing/2014/main" val="10005"/>
                  </a:ext>
                </a:extLst>
              </a:tr>
            </a:tbl>
          </a:graphicData>
        </a:graphic>
      </p:graphicFrame>
      <p:sp>
        <p:nvSpPr>
          <p:cNvPr id="2" name="TextBox 1"/>
          <p:cNvSpPr txBox="1"/>
          <p:nvPr/>
        </p:nvSpPr>
        <p:spPr>
          <a:xfrm>
            <a:off x="838200" y="4419600"/>
            <a:ext cx="7866256" cy="1200329"/>
          </a:xfrm>
          <a:prstGeom prst="rect">
            <a:avLst/>
          </a:prstGeom>
          <a:noFill/>
        </p:spPr>
        <p:txBody>
          <a:bodyPr wrap="none" rtlCol="0">
            <a:spAutoFit/>
          </a:bodyPr>
          <a:lstStyle/>
          <a:p>
            <a:r>
              <a:rPr lang="en-US" dirty="0"/>
              <a:t>*A surrogate can be applied to </a:t>
            </a:r>
            <a:r>
              <a:rPr lang="en-US" dirty="0">
                <a:solidFill>
                  <a:srgbClr val="0070C0"/>
                </a:solidFill>
              </a:rPr>
              <a:t>all counties</a:t>
            </a:r>
            <a:r>
              <a:rPr lang="en-US" dirty="0"/>
              <a:t> using code 000000</a:t>
            </a:r>
            <a:br>
              <a:rPr lang="en-US" dirty="0"/>
            </a:br>
            <a:r>
              <a:rPr lang="en-US" dirty="0"/>
              <a:t>or to specific states using </a:t>
            </a:r>
            <a:r>
              <a:rPr lang="en-US" dirty="0">
                <a:solidFill>
                  <a:srgbClr val="00B050"/>
                </a:solidFill>
              </a:rPr>
              <a:t>state FIPS+”000”</a:t>
            </a:r>
            <a:r>
              <a:rPr lang="en-US" dirty="0"/>
              <a:t>, or to </a:t>
            </a:r>
            <a:r>
              <a:rPr lang="en-US" dirty="0">
                <a:solidFill>
                  <a:srgbClr val="7030A0"/>
                </a:solidFill>
              </a:rPr>
              <a:t>specific counties</a:t>
            </a:r>
            <a:br>
              <a:rPr lang="en-US" dirty="0"/>
            </a:br>
            <a:br>
              <a:rPr lang="en-US" dirty="0"/>
            </a:br>
            <a:r>
              <a:rPr lang="en-US" dirty="0"/>
              <a:t>** Specific SCC assignments are always used (no hierarchy assumed)</a:t>
            </a:r>
          </a:p>
        </p:txBody>
      </p:sp>
      <p:sp>
        <p:nvSpPr>
          <p:cNvPr id="5" name="Title 4"/>
          <p:cNvSpPr>
            <a:spLocks noGrp="1"/>
          </p:cNvSpPr>
          <p:nvPr>
            <p:ph type="title"/>
          </p:nvPr>
        </p:nvSpPr>
        <p:spPr>
          <a:xfrm>
            <a:off x="152400" y="166847"/>
            <a:ext cx="8229600" cy="1143000"/>
          </a:xfrm>
        </p:spPr>
        <p:txBody>
          <a:bodyPr>
            <a:normAutofit fontScale="90000"/>
          </a:bodyPr>
          <a:lstStyle/>
          <a:p>
            <a:r>
              <a:rPr lang="en-US" dirty="0"/>
              <a:t>Spatial Surrogate Cross reference</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77</a:t>
            </a:fld>
            <a:endParaRPr lang="en-US"/>
          </a:p>
        </p:txBody>
      </p:sp>
    </p:spTree>
    <p:extLst>
      <p:ext uri="{BB962C8B-B14F-4D97-AF65-F5344CB8AC3E}">
        <p14:creationId xmlns:p14="http://schemas.microsoft.com/office/powerpoint/2010/main" val="214636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82000" cy="4525963"/>
          </a:xfrm>
        </p:spPr>
        <p:txBody>
          <a:bodyPr>
            <a:normAutofit/>
          </a:bodyPr>
          <a:lstStyle/>
          <a:p>
            <a:r>
              <a:rPr lang="en-US" dirty="0"/>
              <a:t>National Land Cover Database (NLCD)</a:t>
            </a:r>
          </a:p>
          <a:p>
            <a:r>
              <a:rPr lang="en-US" dirty="0"/>
              <a:t>U.S. Census American Community Survey</a:t>
            </a:r>
          </a:p>
          <a:p>
            <a:r>
              <a:rPr lang="en-US" dirty="0"/>
              <a:t>U.S. Census </a:t>
            </a:r>
            <a:r>
              <a:rPr lang="en-US" b="1" dirty="0"/>
              <a:t>T</a:t>
            </a:r>
            <a:r>
              <a:rPr lang="en-US" dirty="0"/>
              <a:t>opologically </a:t>
            </a:r>
            <a:r>
              <a:rPr lang="en-US" b="1" dirty="0"/>
              <a:t>I</a:t>
            </a:r>
            <a:r>
              <a:rPr lang="en-US" dirty="0"/>
              <a:t>ntegrated </a:t>
            </a:r>
            <a:r>
              <a:rPr lang="en-US" b="1" dirty="0"/>
              <a:t>G</a:t>
            </a:r>
            <a:r>
              <a:rPr lang="en-US" dirty="0"/>
              <a:t>eographic </a:t>
            </a:r>
            <a:r>
              <a:rPr lang="en-US" b="1" dirty="0"/>
              <a:t>E</a:t>
            </a:r>
            <a:r>
              <a:rPr lang="en-US" dirty="0"/>
              <a:t>ncoding and </a:t>
            </a:r>
            <a:r>
              <a:rPr lang="en-US" b="1" dirty="0"/>
              <a:t>R</a:t>
            </a:r>
            <a:r>
              <a:rPr lang="en-US" dirty="0"/>
              <a:t>eferencing (TIGER) data </a:t>
            </a:r>
          </a:p>
          <a:p>
            <a:r>
              <a:rPr lang="en-US" dirty="0"/>
              <a:t>U.S. DOT Highway Performance Monitoring System (HPMS) – Annual Average Daily Travel (AADT)</a:t>
            </a:r>
          </a:p>
          <a:p>
            <a:r>
              <a:rPr lang="en-US" dirty="0"/>
              <a:t>National Transportation Atlas Database (NTAD)</a:t>
            </a:r>
          </a:p>
          <a:p>
            <a:r>
              <a:rPr lang="en-US" dirty="0"/>
              <a:t>Oil and Gas Activity Data</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78</a:t>
            </a:fld>
            <a:endParaRPr lang="en-US"/>
          </a:p>
        </p:txBody>
      </p:sp>
      <p:sp>
        <p:nvSpPr>
          <p:cNvPr id="5" name="Title 4"/>
          <p:cNvSpPr>
            <a:spLocks noGrp="1"/>
          </p:cNvSpPr>
          <p:nvPr>
            <p:ph type="title"/>
          </p:nvPr>
        </p:nvSpPr>
        <p:spPr>
          <a:xfrm>
            <a:off x="457200" y="274638"/>
            <a:ext cx="7620000" cy="1020762"/>
          </a:xfrm>
        </p:spPr>
        <p:txBody>
          <a:bodyPr>
            <a:normAutofit fontScale="90000"/>
          </a:bodyPr>
          <a:lstStyle/>
          <a:p>
            <a:r>
              <a:rPr lang="en-US" dirty="0"/>
              <a:t>Some Spatial Surrogate Data Sources</a:t>
            </a:r>
          </a:p>
        </p:txBody>
      </p:sp>
    </p:spTree>
    <p:extLst>
      <p:ext uri="{BB962C8B-B14F-4D97-AF65-F5344CB8AC3E}">
        <p14:creationId xmlns:p14="http://schemas.microsoft.com/office/powerpoint/2010/main" val="34281328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41683" y="1264279"/>
          <a:ext cx="8860633" cy="5340533"/>
        </p:xfrm>
        <a:graphic>
          <a:graphicData uri="http://schemas.openxmlformats.org/drawingml/2006/table">
            <a:tbl>
              <a:tblPr firstRow="1">
                <a:tableStyleId>{5C22544A-7EE6-4342-B048-85BDC9FD1C3A}</a:tableStyleId>
              </a:tblPr>
              <a:tblGrid>
                <a:gridCol w="990601">
                  <a:extLst>
                    <a:ext uri="{9D8B030D-6E8A-4147-A177-3AD203B41FA5}">
                      <a16:colId xmlns:a16="http://schemas.microsoft.com/office/drawing/2014/main" val="3160215688"/>
                    </a:ext>
                  </a:extLst>
                </a:gridCol>
                <a:gridCol w="609600">
                  <a:extLst>
                    <a:ext uri="{9D8B030D-6E8A-4147-A177-3AD203B41FA5}">
                      <a16:colId xmlns:a16="http://schemas.microsoft.com/office/drawing/2014/main" val="2941178815"/>
                    </a:ext>
                  </a:extLst>
                </a:gridCol>
                <a:gridCol w="2818226">
                  <a:extLst>
                    <a:ext uri="{9D8B030D-6E8A-4147-A177-3AD203B41FA5}">
                      <a16:colId xmlns:a16="http://schemas.microsoft.com/office/drawing/2014/main" val="3284270628"/>
                    </a:ext>
                  </a:extLst>
                </a:gridCol>
                <a:gridCol w="1085711">
                  <a:extLst>
                    <a:ext uri="{9D8B030D-6E8A-4147-A177-3AD203B41FA5}">
                      <a16:colId xmlns:a16="http://schemas.microsoft.com/office/drawing/2014/main" val="443598940"/>
                    </a:ext>
                  </a:extLst>
                </a:gridCol>
                <a:gridCol w="1163261">
                  <a:extLst>
                    <a:ext uri="{9D8B030D-6E8A-4147-A177-3AD203B41FA5}">
                      <a16:colId xmlns:a16="http://schemas.microsoft.com/office/drawing/2014/main" val="4063636270"/>
                    </a:ext>
                  </a:extLst>
                </a:gridCol>
                <a:gridCol w="1085711">
                  <a:extLst>
                    <a:ext uri="{9D8B030D-6E8A-4147-A177-3AD203B41FA5}">
                      <a16:colId xmlns:a16="http://schemas.microsoft.com/office/drawing/2014/main" val="1386641457"/>
                    </a:ext>
                  </a:extLst>
                </a:gridCol>
                <a:gridCol w="1107523">
                  <a:extLst>
                    <a:ext uri="{9D8B030D-6E8A-4147-A177-3AD203B41FA5}">
                      <a16:colId xmlns:a16="http://schemas.microsoft.com/office/drawing/2014/main" val="541035174"/>
                    </a:ext>
                  </a:extLst>
                </a:gridCol>
              </a:tblGrid>
              <a:tr h="322041">
                <a:tc>
                  <a:txBody>
                    <a:bodyPr/>
                    <a:lstStyle/>
                    <a:p>
                      <a:pPr algn="l" fontAlgn="ctr"/>
                      <a:r>
                        <a:rPr lang="en-US" sz="1600" b="1" u="none" strike="noStrike" dirty="0">
                          <a:solidFill>
                            <a:schemeClr val="tx1"/>
                          </a:solidFill>
                          <a:effectLst/>
                        </a:rPr>
                        <a:t>Sector</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u="none" strike="noStrike">
                          <a:solidFill>
                            <a:schemeClr val="tx1"/>
                          </a:solidFill>
                          <a:effectLst/>
                        </a:rPr>
                        <a:t>ID</a:t>
                      </a:r>
                      <a:endParaRPr lang="en-US" sz="1600" b="1" i="0" u="none" strike="noStrike">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u="none" strike="noStrike" dirty="0">
                          <a:solidFill>
                            <a:schemeClr val="tx1"/>
                          </a:solidFill>
                          <a:effectLst/>
                        </a:rPr>
                        <a:t>Description</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u="none" strike="noStrike" dirty="0">
                          <a:solidFill>
                            <a:schemeClr val="tx1"/>
                          </a:solidFill>
                          <a:effectLst/>
                        </a:rPr>
                        <a:t> NH3          </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u="none" strike="noStrike" dirty="0">
                          <a:solidFill>
                            <a:schemeClr val="tx1"/>
                          </a:solidFill>
                          <a:effectLst/>
                        </a:rPr>
                        <a:t> NOX          </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u="none" strike="noStrike" dirty="0">
                          <a:solidFill>
                            <a:schemeClr val="tx1"/>
                          </a:solidFill>
                          <a:effectLst/>
                        </a:rPr>
                        <a:t> PM2_5        </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u="none" strike="noStrike" dirty="0">
                          <a:solidFill>
                            <a:schemeClr val="tx1"/>
                          </a:solidFill>
                          <a:effectLst/>
                        </a:rPr>
                        <a:t> VOC</a:t>
                      </a:r>
                      <a:endParaRPr lang="en-US" sz="1600" b="1" i="0" u="none" strike="noStrike" dirty="0">
                        <a:solidFill>
                          <a:schemeClr val="tx1"/>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67763062"/>
                  </a:ext>
                </a:extLst>
              </a:tr>
              <a:tr h="306117">
                <a:tc>
                  <a:txBody>
                    <a:bodyPr/>
                    <a:lstStyle/>
                    <a:p>
                      <a:pPr algn="l" fontAlgn="ctr"/>
                      <a:r>
                        <a:rPr lang="en-US" sz="1600" u="none" strike="noStrike" dirty="0">
                          <a:effectLst/>
                        </a:rPr>
                        <a:t>ag</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310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NLCD Total Agriculture</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3,135,285</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13844779"/>
                  </a:ext>
                </a:extLst>
              </a:tr>
              <a:tr h="447289">
                <a:tc>
                  <a:txBody>
                    <a:bodyPr/>
                    <a:lstStyle/>
                    <a:p>
                      <a:pPr algn="l" fontAlgn="ctr"/>
                      <a:r>
                        <a:rPr lang="en-US" sz="1600" u="none" strike="noStrike" dirty="0" err="1">
                          <a:effectLst/>
                        </a:rPr>
                        <a:t>onroad</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307</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NLCD All Development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560,112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12,560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1,142,592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67401000"/>
                  </a:ext>
                </a:extLst>
              </a:tr>
              <a:tr h="447289">
                <a:tc>
                  <a:txBody>
                    <a:bodyPr/>
                    <a:lstStyle/>
                    <a:p>
                      <a:pPr algn="l" fontAlgn="ctr"/>
                      <a:r>
                        <a:rPr lang="en-US" sz="1600" u="none" strike="noStrike" dirty="0" err="1">
                          <a:effectLst/>
                        </a:rPr>
                        <a:t>onroad</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222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Urban Unrestricted AADT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42,001</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1,223,593</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54,345</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376,209</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57257193"/>
                  </a:ext>
                </a:extLst>
              </a:tr>
              <a:tr h="447289">
                <a:tc>
                  <a:txBody>
                    <a:bodyPr/>
                    <a:lstStyle/>
                    <a:p>
                      <a:pPr algn="l" fontAlgn="ctr"/>
                      <a:r>
                        <a:rPr lang="en-US" sz="1600" u="none" strike="noStrike">
                          <a:effectLst/>
                        </a:rPr>
                        <a:t>nonpt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306</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dirty="0">
                          <a:effectLst/>
                        </a:rPr>
                        <a:t>NLCD Med + High</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22,268</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239,863</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290,187</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864,662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96169655"/>
                  </a:ext>
                </a:extLst>
              </a:tr>
              <a:tr h="447289">
                <a:tc>
                  <a:txBody>
                    <a:bodyPr/>
                    <a:lstStyle/>
                    <a:p>
                      <a:pPr algn="l" fontAlgn="ctr"/>
                      <a:r>
                        <a:rPr lang="en-US" sz="1600" u="none" strike="noStrike" dirty="0" err="1">
                          <a:effectLst/>
                        </a:rPr>
                        <a:t>onroad</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232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dirty="0">
                          <a:effectLst/>
                        </a:rPr>
                        <a:t>Rural Unrestricted AADT</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25,027</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987,683</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33,882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201,764</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5881863"/>
                  </a:ext>
                </a:extLst>
              </a:tr>
              <a:tr h="447289">
                <a:tc>
                  <a:txBody>
                    <a:bodyPr/>
                    <a:lstStyle/>
                    <a:p>
                      <a:pPr algn="l" fontAlgn="ctr"/>
                      <a:r>
                        <a:rPr lang="en-US" sz="1600" u="none" strike="noStrike">
                          <a:effectLst/>
                        </a:rPr>
                        <a:t>nonpt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100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dirty="0">
                          <a:effectLst/>
                        </a:rPr>
                        <a:t>Population</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32,222</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1,137,409</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65599139"/>
                  </a:ext>
                </a:extLst>
              </a:tr>
              <a:tr h="306117">
                <a:tc>
                  <a:txBody>
                    <a:bodyPr/>
                    <a:lstStyle/>
                    <a:p>
                      <a:pPr algn="l" fontAlgn="ctr"/>
                      <a:r>
                        <a:rPr lang="en-US" sz="1600" u="none" strike="noStrike">
                          <a:effectLst/>
                        </a:rPr>
                        <a:t>afdust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310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NLCD Total Agriculture</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1,169,400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75607842"/>
                  </a:ext>
                </a:extLst>
              </a:tr>
              <a:tr h="306117">
                <a:tc>
                  <a:txBody>
                    <a:bodyPr/>
                    <a:lstStyle/>
                    <a:p>
                      <a:pPr algn="l" fontAlgn="ctr"/>
                      <a:r>
                        <a:rPr lang="en-US" sz="1600" u="none" strike="noStrike">
                          <a:effectLst/>
                        </a:rPr>
                        <a:t>afdust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304</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NLCD Open + Low</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1,116,883</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818221655"/>
                  </a:ext>
                </a:extLst>
              </a:tr>
              <a:tr h="447289">
                <a:tc>
                  <a:txBody>
                    <a:bodyPr/>
                    <a:lstStyle/>
                    <a:p>
                      <a:pPr algn="l" fontAlgn="ctr"/>
                      <a:r>
                        <a:rPr lang="en-US" sz="1600" u="none" strike="noStrike">
                          <a:effectLst/>
                        </a:rPr>
                        <a:t>np_oilgas</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694</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Oil Production at Oil Wells</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4,375</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0</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1,104,120</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172627"/>
                  </a:ext>
                </a:extLst>
              </a:tr>
              <a:tr h="447289">
                <a:tc>
                  <a:txBody>
                    <a:bodyPr/>
                    <a:lstStyle/>
                    <a:p>
                      <a:pPr algn="l" fontAlgn="ctr"/>
                      <a:r>
                        <a:rPr lang="en-US" sz="1600" u="none" strike="noStrike">
                          <a:effectLst/>
                        </a:rPr>
                        <a:t>np_oilgas</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698</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Well Count - Gas Wells</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15</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388,677</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6,726</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623,925</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04610842"/>
                  </a:ext>
                </a:extLst>
              </a:tr>
              <a:tr h="447289">
                <a:tc>
                  <a:txBody>
                    <a:bodyPr/>
                    <a:lstStyle/>
                    <a:p>
                      <a:pPr algn="l" fontAlgn="ctr"/>
                      <a:r>
                        <a:rPr lang="en-US" sz="1600" u="none" strike="noStrike" dirty="0" err="1">
                          <a:effectLst/>
                        </a:rPr>
                        <a:t>onroad</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a:effectLst/>
                        </a:rPr>
                        <a:t>202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a:effectLst/>
                        </a:rPr>
                        <a:t>Urban Restricted AADT</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24,687</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790,075</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30,439</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149,645</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932657315"/>
                  </a:ext>
                </a:extLst>
              </a:tr>
              <a:tr h="484222">
                <a:tc>
                  <a:txBody>
                    <a:bodyPr/>
                    <a:lstStyle/>
                    <a:p>
                      <a:pPr algn="l" fontAlgn="ctr"/>
                      <a:r>
                        <a:rPr lang="en-US" sz="1600" u="none" strike="noStrike">
                          <a:effectLst/>
                        </a:rPr>
                        <a:t>rail</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u="none" strike="noStrike" dirty="0">
                          <a:effectLst/>
                        </a:rPr>
                        <a:t>271</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u="none" strike="noStrike" dirty="0">
                          <a:effectLst/>
                        </a:rPr>
                        <a:t>NTAD Class 1 2 3 Railroad Density</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362</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767,307</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a:effectLst/>
                        </a:rPr>
                        <a:t>22,868</a:t>
                      </a:r>
                      <a:endParaRPr lang="en-US" sz="1600" b="0" i="0" u="none" strike="noStrike">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ctr"/>
                      <a:r>
                        <a:rPr lang="en-US" sz="1600" u="none" strike="noStrike" dirty="0">
                          <a:effectLst/>
                        </a:rPr>
                        <a:t>39,121</a:t>
                      </a:r>
                      <a:endParaRPr lang="en-US" sz="1600" b="0" i="0" u="none" strike="noStrike" dirty="0">
                        <a:solidFill>
                          <a:srgbClr val="000000"/>
                        </a:solidFill>
                        <a:effectLst/>
                        <a:latin typeface="Times New Roman" panose="02020603050405020304" pitchFamily="18" charset="0"/>
                      </a:endParaRPr>
                    </a:p>
                  </a:txBody>
                  <a:tcPr marL="9525" marR="9525" marT="9525"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810930737"/>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79</a:t>
            </a:fld>
            <a:endParaRPr lang="en-US" dirty="0"/>
          </a:p>
        </p:txBody>
      </p:sp>
      <p:sp>
        <p:nvSpPr>
          <p:cNvPr id="5" name="Title 4"/>
          <p:cNvSpPr>
            <a:spLocks noGrp="1"/>
          </p:cNvSpPr>
          <p:nvPr>
            <p:ph type="title"/>
          </p:nvPr>
        </p:nvSpPr>
        <p:spPr>
          <a:xfrm>
            <a:off x="167083" y="156839"/>
            <a:ext cx="7757717" cy="939183"/>
          </a:xfrm>
        </p:spPr>
        <p:txBody>
          <a:bodyPr>
            <a:normAutofit fontScale="90000"/>
          </a:bodyPr>
          <a:lstStyle/>
          <a:p>
            <a:r>
              <a:rPr lang="en-US" dirty="0"/>
              <a:t>Key Spatial Surrogates for CAPs (2014fa tons by sector)</a:t>
            </a:r>
          </a:p>
        </p:txBody>
      </p:sp>
    </p:spTree>
    <p:extLst>
      <p:ext uri="{BB962C8B-B14F-4D97-AF65-F5344CB8AC3E}">
        <p14:creationId xmlns:p14="http://schemas.microsoft.com/office/powerpoint/2010/main" val="387747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785718-6F7F-4D3D-98EC-3CEAE01B42C9}"/>
              </a:ext>
            </a:extLst>
          </p:cNvPr>
          <p:cNvSpPr>
            <a:spLocks noGrp="1"/>
          </p:cNvSpPr>
          <p:nvPr>
            <p:ph type="ftr" sz="quarter" idx="11"/>
          </p:nvPr>
        </p:nvSpPr>
        <p:spPr/>
        <p:txBody>
          <a:bodyPr/>
          <a:lstStyle/>
          <a:p>
            <a:r>
              <a:rPr lang="en-US"/>
              <a:t>US EPA OAQPS, Emission Inventory and Analysis Group</a:t>
            </a:r>
            <a:endParaRPr lang="en-US" dirty="0"/>
          </a:p>
        </p:txBody>
      </p:sp>
      <p:grpSp>
        <p:nvGrpSpPr>
          <p:cNvPr id="7" name="Group 6" descr="Meteorological data consisting of humidity, temperature, and radiation flows into SMOKE along with emisison inventories and ancillary data such as speciation and temporal profiles, spatial surrogates, and cross references.  SMOKE produces quality assurance logs and summaries along with hourly, speciated, point and gridded emissions." title="Data flow for emissions modeling">
            <a:extLst>
              <a:ext uri="{FF2B5EF4-FFF2-40B4-BE49-F238E27FC236}">
                <a16:creationId xmlns:a16="http://schemas.microsoft.com/office/drawing/2014/main" id="{294BEC0F-EEA1-49EE-97EA-9AD4DD098927}"/>
              </a:ext>
            </a:extLst>
          </p:cNvPr>
          <p:cNvGrpSpPr/>
          <p:nvPr/>
        </p:nvGrpSpPr>
        <p:grpSpPr>
          <a:xfrm>
            <a:off x="115099" y="1676400"/>
            <a:ext cx="9039352" cy="4664158"/>
            <a:chOff x="115099" y="1676400"/>
            <a:chExt cx="9039352" cy="4664158"/>
          </a:xfrm>
        </p:grpSpPr>
        <p:sp>
          <p:nvSpPr>
            <p:cNvPr id="9" name="Cloud 8">
              <a:extLst>
                <a:ext uri="{FF2B5EF4-FFF2-40B4-BE49-F238E27FC236}">
                  <a16:creationId xmlns:a16="http://schemas.microsoft.com/office/drawing/2014/main" id="{9CEE972B-7967-461F-BABA-44BBA18C16BE}"/>
                </a:ext>
              </a:extLst>
            </p:cNvPr>
            <p:cNvSpPr/>
            <p:nvPr/>
          </p:nvSpPr>
          <p:spPr>
            <a:xfrm>
              <a:off x="115099" y="1828800"/>
              <a:ext cx="2551901" cy="209923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F9C0266-F38F-4C85-B19A-EA953B88871C}"/>
                </a:ext>
              </a:extLst>
            </p:cNvPr>
            <p:cNvGrpSpPr/>
            <p:nvPr/>
          </p:nvGrpSpPr>
          <p:grpSpPr>
            <a:xfrm>
              <a:off x="372519" y="1676400"/>
              <a:ext cx="8781932" cy="4664158"/>
              <a:chOff x="372519" y="1676400"/>
              <a:chExt cx="8781932" cy="4664158"/>
            </a:xfrm>
          </p:grpSpPr>
          <p:sp>
            <p:nvSpPr>
              <p:cNvPr id="8" name="TextBox 7">
                <a:extLst>
                  <a:ext uri="{FF2B5EF4-FFF2-40B4-BE49-F238E27FC236}">
                    <a16:creationId xmlns:a16="http://schemas.microsoft.com/office/drawing/2014/main" id="{DA4FC20A-A1B1-48BE-AF8E-0A3EFE22A6BF}"/>
                  </a:ext>
                </a:extLst>
              </p:cNvPr>
              <p:cNvSpPr txBox="1"/>
              <p:nvPr/>
            </p:nvSpPr>
            <p:spPr>
              <a:xfrm>
                <a:off x="372519" y="2230370"/>
                <a:ext cx="2204450" cy="1323439"/>
              </a:xfrm>
              <a:prstGeom prst="rect">
                <a:avLst/>
              </a:prstGeom>
              <a:noFill/>
            </p:spPr>
            <p:txBody>
              <a:bodyPr wrap="none" rtlCol="0">
                <a:spAutoFit/>
              </a:bodyPr>
              <a:lstStyle/>
              <a:p>
                <a:r>
                  <a:rPr lang="en-US" sz="2200" b="1" dirty="0"/>
                  <a:t>Meteorological</a:t>
                </a:r>
                <a:br>
                  <a:rPr lang="en-US" sz="2200" b="1" dirty="0"/>
                </a:br>
                <a:r>
                  <a:rPr lang="en-US" sz="2200" b="1" dirty="0"/>
                  <a:t>Data</a:t>
                </a:r>
                <a:r>
                  <a:rPr lang="en-US" sz="2000" b="1" dirty="0"/>
                  <a:t>:</a:t>
                </a:r>
                <a:r>
                  <a:rPr lang="en-US" sz="2000" dirty="0"/>
                  <a:t> </a:t>
                </a:r>
                <a:r>
                  <a:rPr lang="en-US" dirty="0"/>
                  <a:t>humidity, </a:t>
                </a:r>
              </a:p>
              <a:p>
                <a:r>
                  <a:rPr lang="en-US" dirty="0"/>
                  <a:t>temperature,</a:t>
                </a:r>
              </a:p>
              <a:p>
                <a:r>
                  <a:rPr lang="en-US" dirty="0"/>
                  <a:t>radiation, …</a:t>
                </a:r>
              </a:p>
            </p:txBody>
          </p:sp>
          <p:sp>
            <p:nvSpPr>
              <p:cNvPr id="10" name="Arrow: Right 9">
                <a:extLst>
                  <a:ext uri="{FF2B5EF4-FFF2-40B4-BE49-F238E27FC236}">
                    <a16:creationId xmlns:a16="http://schemas.microsoft.com/office/drawing/2014/main" id="{9564F875-C9BE-4555-9974-4573E337888E}"/>
                  </a:ext>
                </a:extLst>
              </p:cNvPr>
              <p:cNvSpPr/>
              <p:nvPr/>
            </p:nvSpPr>
            <p:spPr>
              <a:xfrm>
                <a:off x="2665254" y="2742820"/>
                <a:ext cx="802273" cy="431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1F4827-61F5-4F16-B67C-D57279579DF9}"/>
                  </a:ext>
                </a:extLst>
              </p:cNvPr>
              <p:cNvSpPr txBox="1"/>
              <p:nvPr/>
            </p:nvSpPr>
            <p:spPr>
              <a:xfrm>
                <a:off x="2819920" y="5047896"/>
                <a:ext cx="3259226" cy="1292662"/>
              </a:xfrm>
              <a:prstGeom prst="rect">
                <a:avLst/>
              </a:prstGeom>
              <a:noFill/>
            </p:spPr>
            <p:txBody>
              <a:bodyPr wrap="none" rtlCol="0">
                <a:spAutoFit/>
              </a:bodyPr>
              <a:lstStyle/>
              <a:p>
                <a:pPr algn="ctr"/>
                <a:r>
                  <a:rPr lang="en-US" sz="2400" b="1" dirty="0"/>
                  <a:t>Ancillary Data</a:t>
                </a:r>
                <a:br>
                  <a:rPr lang="en-US" sz="2400" b="1" dirty="0"/>
                </a:br>
                <a:r>
                  <a:rPr lang="en-US" dirty="0"/>
                  <a:t>Speciation and Temporal</a:t>
                </a:r>
                <a:br>
                  <a:rPr lang="en-US" dirty="0"/>
                </a:br>
                <a:r>
                  <a:rPr lang="en-US" dirty="0"/>
                  <a:t>Profiles, Spatial Surrogates,</a:t>
                </a:r>
                <a:br>
                  <a:rPr lang="en-US" dirty="0"/>
                </a:br>
                <a:r>
                  <a:rPr lang="en-US" dirty="0"/>
                  <a:t>cross-references, etc.</a:t>
                </a:r>
                <a:endParaRPr lang="en-US" sz="2400" dirty="0"/>
              </a:p>
            </p:txBody>
          </p:sp>
          <p:sp>
            <p:nvSpPr>
              <p:cNvPr id="12" name="Arrow: Right 11">
                <a:extLst>
                  <a:ext uri="{FF2B5EF4-FFF2-40B4-BE49-F238E27FC236}">
                    <a16:creationId xmlns:a16="http://schemas.microsoft.com/office/drawing/2014/main" id="{650C7097-A75D-441C-8FCC-684F595E8636}"/>
                  </a:ext>
                </a:extLst>
              </p:cNvPr>
              <p:cNvSpPr/>
              <p:nvPr/>
            </p:nvSpPr>
            <p:spPr>
              <a:xfrm rot="19303432">
                <a:off x="2579026" y="3789896"/>
                <a:ext cx="902208" cy="376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FBA8F-E7B2-413F-90D0-E2B91ED8F398}"/>
                  </a:ext>
                </a:extLst>
              </p:cNvPr>
              <p:cNvSpPr/>
              <p:nvPr/>
            </p:nvSpPr>
            <p:spPr>
              <a:xfrm rot="16200000">
                <a:off x="4028548" y="4353552"/>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FF8C3F-1EBB-40E0-9936-98C6C24131B2}"/>
                  </a:ext>
                </a:extLst>
              </p:cNvPr>
              <p:cNvSpPr txBox="1"/>
              <p:nvPr/>
            </p:nvSpPr>
            <p:spPr>
              <a:xfrm>
                <a:off x="928015" y="4305053"/>
                <a:ext cx="1834156" cy="830997"/>
              </a:xfrm>
              <a:prstGeom prst="rect">
                <a:avLst/>
              </a:prstGeom>
              <a:noFill/>
            </p:spPr>
            <p:txBody>
              <a:bodyPr wrap="none" rtlCol="0">
                <a:spAutoFit/>
              </a:bodyPr>
              <a:lstStyle/>
              <a:p>
                <a:r>
                  <a:rPr lang="en-US" sz="2400" b="1" dirty="0"/>
                  <a:t>Emission</a:t>
                </a:r>
              </a:p>
              <a:p>
                <a:r>
                  <a:rPr lang="en-US" sz="2400" b="1" dirty="0"/>
                  <a:t>Inventories</a:t>
                </a:r>
              </a:p>
            </p:txBody>
          </p:sp>
          <p:pic>
            <p:nvPicPr>
              <p:cNvPr id="15" name="Picture 14" descr="Map of the United States with areas colored in differently according to the level of emissions." title="Emissions over the United States">
                <a:extLst>
                  <a:ext uri="{FF2B5EF4-FFF2-40B4-BE49-F238E27FC236}">
                    <a16:creationId xmlns:a16="http://schemas.microsoft.com/office/drawing/2014/main" id="{1FC0210D-CA5F-4E5F-B8EB-024946B23587}"/>
                  </a:ext>
                </a:extLst>
              </p:cNvPr>
              <p:cNvPicPr>
                <a:picLocks noChangeAspect="1"/>
              </p:cNvPicPr>
              <p:nvPr/>
            </p:nvPicPr>
            <p:blipFill>
              <a:blip r:embed="rId3"/>
              <a:stretch>
                <a:fillRect/>
              </a:stretch>
            </p:blipFill>
            <p:spPr>
              <a:xfrm>
                <a:off x="6607553" y="2630799"/>
                <a:ext cx="2364992" cy="1566293"/>
              </a:xfrm>
              <a:prstGeom prst="rect">
                <a:avLst/>
              </a:prstGeom>
            </p:spPr>
          </p:pic>
          <p:sp>
            <p:nvSpPr>
              <p:cNvPr id="16" name="Arrow: Right 15">
                <a:extLst>
                  <a:ext uri="{FF2B5EF4-FFF2-40B4-BE49-F238E27FC236}">
                    <a16:creationId xmlns:a16="http://schemas.microsoft.com/office/drawing/2014/main" id="{3EFBFFE9-8CAA-4DAA-A0DE-B8CE899F2B52}"/>
                  </a:ext>
                </a:extLst>
              </p:cNvPr>
              <p:cNvSpPr/>
              <p:nvPr/>
            </p:nvSpPr>
            <p:spPr>
              <a:xfrm>
                <a:off x="5627400" y="30728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7D4A82-2BED-4A0F-BE3E-A5981F8A7BF8}"/>
                  </a:ext>
                </a:extLst>
              </p:cNvPr>
              <p:cNvSpPr txBox="1"/>
              <p:nvPr/>
            </p:nvSpPr>
            <p:spPr>
              <a:xfrm>
                <a:off x="6695839" y="1676400"/>
                <a:ext cx="2188420" cy="923330"/>
              </a:xfrm>
              <a:prstGeom prst="rect">
                <a:avLst/>
              </a:prstGeom>
              <a:noFill/>
            </p:spPr>
            <p:txBody>
              <a:bodyPr wrap="none" rtlCol="0">
                <a:spAutoFit/>
              </a:bodyPr>
              <a:lstStyle/>
              <a:p>
                <a:pPr algn="ctr"/>
                <a:r>
                  <a:rPr lang="en-US" b="1" dirty="0"/>
                  <a:t>Hourly, speciated</a:t>
                </a:r>
              </a:p>
              <a:p>
                <a:pPr algn="ctr"/>
                <a:r>
                  <a:rPr lang="en-US" b="1" dirty="0"/>
                  <a:t>point and gridded</a:t>
                </a:r>
              </a:p>
              <a:p>
                <a:pPr algn="ctr"/>
                <a:r>
                  <a:rPr lang="en-US" b="1" dirty="0"/>
                  <a:t>emissions</a:t>
                </a:r>
              </a:p>
            </p:txBody>
          </p:sp>
          <p:sp>
            <p:nvSpPr>
              <p:cNvPr id="19" name="Cube 18">
                <a:extLst>
                  <a:ext uri="{FF2B5EF4-FFF2-40B4-BE49-F238E27FC236}">
                    <a16:creationId xmlns:a16="http://schemas.microsoft.com/office/drawing/2014/main" id="{0AA90C48-CC11-47DE-8DE8-3ED14D39E154}"/>
                  </a:ext>
                </a:extLst>
              </p:cNvPr>
              <p:cNvSpPr/>
              <p:nvPr/>
            </p:nvSpPr>
            <p:spPr>
              <a:xfrm>
                <a:off x="3533428" y="2489997"/>
                <a:ext cx="2205952" cy="147491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SMOKE</a:t>
                </a:r>
              </a:p>
            </p:txBody>
          </p:sp>
          <p:sp>
            <p:nvSpPr>
              <p:cNvPr id="20" name="Arrow: Right 19">
                <a:extLst>
                  <a:ext uri="{FF2B5EF4-FFF2-40B4-BE49-F238E27FC236}">
                    <a16:creationId xmlns:a16="http://schemas.microsoft.com/office/drawing/2014/main" id="{D5D4C420-4203-4503-AA61-BF26D5BCA573}"/>
                  </a:ext>
                </a:extLst>
              </p:cNvPr>
              <p:cNvSpPr/>
              <p:nvPr/>
            </p:nvSpPr>
            <p:spPr>
              <a:xfrm rot="5400000">
                <a:off x="7434834" y="4277719"/>
                <a:ext cx="710429"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790F27C-48BA-418C-AD8D-9273B7047C65}"/>
                  </a:ext>
                </a:extLst>
              </p:cNvPr>
              <p:cNvSpPr/>
              <p:nvPr/>
            </p:nvSpPr>
            <p:spPr>
              <a:xfrm rot="2651751" flipV="1">
                <a:off x="5837192" y="4199750"/>
                <a:ext cx="941580" cy="450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5C0DA9C-9FB1-446F-8266-8EB18687E3AC}"/>
                  </a:ext>
                </a:extLst>
              </p:cNvPr>
              <p:cNvSpPr txBox="1"/>
              <p:nvPr/>
            </p:nvSpPr>
            <p:spPr>
              <a:xfrm>
                <a:off x="5871180" y="4889387"/>
                <a:ext cx="3283271" cy="830997"/>
              </a:xfrm>
              <a:prstGeom prst="rect">
                <a:avLst/>
              </a:prstGeom>
              <a:noFill/>
            </p:spPr>
            <p:txBody>
              <a:bodyPr wrap="none" rtlCol="0">
                <a:spAutoFit/>
              </a:bodyPr>
              <a:lstStyle/>
              <a:p>
                <a:r>
                  <a:rPr lang="en-US" sz="2400" b="1" dirty="0"/>
                  <a:t>Quality Assurance</a:t>
                </a:r>
                <a:br>
                  <a:rPr lang="en-US" sz="2400" b="1" dirty="0"/>
                </a:br>
                <a:r>
                  <a:rPr lang="en-US" sz="2400" b="1" dirty="0"/>
                  <a:t>Logs and Summaries</a:t>
                </a:r>
              </a:p>
            </p:txBody>
          </p:sp>
        </p:grpSp>
      </p:grpSp>
      <p:sp>
        <p:nvSpPr>
          <p:cNvPr id="5" name="Title 4">
            <a:extLst>
              <a:ext uri="{FF2B5EF4-FFF2-40B4-BE49-F238E27FC236}">
                <a16:creationId xmlns:a16="http://schemas.microsoft.com/office/drawing/2014/main" id="{2D9DC1DA-63AB-4561-83D2-F1CB669C49FB}"/>
              </a:ext>
            </a:extLst>
          </p:cNvPr>
          <p:cNvSpPr>
            <a:spLocks noGrp="1"/>
          </p:cNvSpPr>
          <p:nvPr>
            <p:ph type="title"/>
          </p:nvPr>
        </p:nvSpPr>
        <p:spPr>
          <a:xfrm>
            <a:off x="457200" y="274638"/>
            <a:ext cx="7772400" cy="1096962"/>
          </a:xfrm>
        </p:spPr>
        <p:txBody>
          <a:bodyPr>
            <a:normAutofit fontScale="90000"/>
          </a:bodyPr>
          <a:lstStyle/>
          <a:p>
            <a:r>
              <a:rPr lang="en-US" dirty="0"/>
              <a:t>Emissions Modeling Schematic</a:t>
            </a:r>
          </a:p>
        </p:txBody>
      </p:sp>
      <p:sp>
        <p:nvSpPr>
          <p:cNvPr id="4" name="Slide Number Placeholder 3">
            <a:extLst>
              <a:ext uri="{FF2B5EF4-FFF2-40B4-BE49-F238E27FC236}">
                <a16:creationId xmlns:a16="http://schemas.microsoft.com/office/drawing/2014/main" id="{A7739236-CA2B-454B-AFBD-F2CFDA26B717}"/>
              </a:ext>
            </a:extLst>
          </p:cNvPr>
          <p:cNvSpPr>
            <a:spLocks noGrp="1"/>
          </p:cNvSpPr>
          <p:nvPr>
            <p:ph type="sldNum" sz="quarter" idx="12"/>
          </p:nvPr>
        </p:nvSpPr>
        <p:spPr>
          <a:xfrm>
            <a:off x="8647272" y="6407944"/>
            <a:ext cx="365760" cy="365125"/>
          </a:xfrm>
        </p:spPr>
        <p:txBody>
          <a:bodyPr/>
          <a:lstStyle/>
          <a:p>
            <a:fld id="{61C894BD-DCE2-4A96-A9AF-225BBEAC2A40}" type="slidenum">
              <a:rPr lang="en-US" smtClean="0"/>
              <a:pPr/>
              <a:t>8</a:t>
            </a:fld>
            <a:endParaRPr lang="en-US"/>
          </a:p>
        </p:txBody>
      </p:sp>
    </p:spTree>
    <p:extLst>
      <p:ext uri="{BB962C8B-B14F-4D97-AF65-F5344CB8AC3E}">
        <p14:creationId xmlns:p14="http://schemas.microsoft.com/office/powerpoint/2010/main" val="3828670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4572000" y="659262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US EPA OAQPS, Emission Inventory and Analysis Group</a:t>
            </a: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5" name="Title 4"/>
          <p:cNvSpPr>
            <a:spLocks noGrp="1"/>
          </p:cNvSpPr>
          <p:nvPr>
            <p:ph type="title"/>
          </p:nvPr>
        </p:nvSpPr>
        <p:spPr/>
        <p:txBody>
          <a:bodyPr>
            <a:normAutofit fontScale="90000"/>
          </a:bodyPr>
          <a:lstStyle/>
          <a:p>
            <a:r>
              <a:rPr lang="en-US" dirty="0"/>
              <a:t>Agriculture and Golf Course Surrogates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80</a:t>
            </a:fld>
            <a:endParaRPr lang="en-US"/>
          </a:p>
        </p:txBody>
      </p:sp>
      <p:sp>
        <p:nvSpPr>
          <p:cNvPr id="18" name="TextBox 17">
            <a:extLst>
              <a:ext uri="{FF2B5EF4-FFF2-40B4-BE49-F238E27FC236}">
                <a16:creationId xmlns:a16="http://schemas.microsoft.com/office/drawing/2014/main" id="{FD28F4A9-E90E-4AF5-B847-D0DB8ED8562D}"/>
              </a:ext>
            </a:extLst>
          </p:cNvPr>
          <p:cNvSpPr txBox="1"/>
          <p:nvPr/>
        </p:nvSpPr>
        <p:spPr>
          <a:xfrm>
            <a:off x="240905" y="1417519"/>
            <a:ext cx="3736920" cy="2062103"/>
          </a:xfrm>
          <a:prstGeom prst="rect">
            <a:avLst/>
          </a:prstGeom>
          <a:noFill/>
        </p:spPr>
        <p:txBody>
          <a:bodyPr wrap="none" rtlCol="0">
            <a:spAutoFit/>
          </a:bodyPr>
          <a:lstStyle/>
          <a:p>
            <a:r>
              <a:rPr lang="en-US" dirty="0"/>
              <a:t>The golf course surrogate</a:t>
            </a:r>
          </a:p>
          <a:p>
            <a:r>
              <a:rPr lang="en-US" dirty="0"/>
              <a:t>is based on a point </a:t>
            </a:r>
          </a:p>
          <a:p>
            <a:r>
              <a:rPr lang="en-US" dirty="0"/>
              <a:t>Shapefile and is </a:t>
            </a:r>
            <a:r>
              <a:rPr lang="en-US" dirty="0" err="1"/>
              <a:t>gapfilled</a:t>
            </a:r>
            <a:r>
              <a:rPr lang="en-US" dirty="0"/>
              <a:t>* with </a:t>
            </a:r>
          </a:p>
          <a:p>
            <a:r>
              <a:rPr lang="en-US" dirty="0"/>
              <a:t>housing ( polygon surrogate)</a:t>
            </a:r>
          </a:p>
          <a:p>
            <a:endParaRPr lang="en-US" sz="900" dirty="0"/>
          </a:p>
          <a:p>
            <a:r>
              <a:rPr lang="en-US" sz="1400" dirty="0"/>
              <a:t>* </a:t>
            </a:r>
            <a:r>
              <a:rPr lang="en-US" sz="1400" dirty="0" err="1"/>
              <a:t>Gapfilling</a:t>
            </a:r>
            <a:r>
              <a:rPr lang="en-US" sz="1400" dirty="0"/>
              <a:t> means values from another </a:t>
            </a:r>
          </a:p>
          <a:p>
            <a:r>
              <a:rPr lang="en-US" sz="1400" dirty="0"/>
              <a:t>  surrogate are used when the primary </a:t>
            </a:r>
          </a:p>
          <a:p>
            <a:r>
              <a:rPr lang="en-US" sz="1400" dirty="0"/>
              <a:t>  surrogate has no data in a county</a:t>
            </a:r>
          </a:p>
        </p:txBody>
      </p:sp>
      <p:sp>
        <p:nvSpPr>
          <p:cNvPr id="19" name="TextBox 18">
            <a:extLst>
              <a:ext uri="{FF2B5EF4-FFF2-40B4-BE49-F238E27FC236}">
                <a16:creationId xmlns:a16="http://schemas.microsoft.com/office/drawing/2014/main" id="{3F2CB525-A628-4EFD-865A-A1FE6025D475}"/>
              </a:ext>
            </a:extLst>
          </p:cNvPr>
          <p:cNvSpPr txBox="1"/>
          <p:nvPr/>
        </p:nvSpPr>
        <p:spPr>
          <a:xfrm>
            <a:off x="5579078" y="4605234"/>
            <a:ext cx="3363421" cy="1200329"/>
          </a:xfrm>
          <a:prstGeom prst="rect">
            <a:avLst/>
          </a:prstGeom>
          <a:noFill/>
        </p:spPr>
        <p:txBody>
          <a:bodyPr wrap="none" rtlCol="0">
            <a:spAutoFit/>
          </a:bodyPr>
          <a:lstStyle/>
          <a:p>
            <a:r>
              <a:rPr lang="en-US" dirty="0"/>
              <a:t>The agriculture surrogate</a:t>
            </a:r>
          </a:p>
          <a:p>
            <a:r>
              <a:rPr lang="en-US" dirty="0"/>
              <a:t>is based on raster data</a:t>
            </a:r>
          </a:p>
          <a:p>
            <a:r>
              <a:rPr lang="en-US" dirty="0"/>
              <a:t>converted to polygons,</a:t>
            </a:r>
          </a:p>
          <a:p>
            <a:r>
              <a:rPr lang="en-US" dirty="0" err="1"/>
              <a:t>gapfilled</a:t>
            </a:r>
            <a:r>
              <a:rPr lang="en-US" dirty="0"/>
              <a:t> with Rural Housing</a:t>
            </a:r>
          </a:p>
        </p:txBody>
      </p:sp>
      <p:pic>
        <p:nvPicPr>
          <p:cNvPr id="6" name="Picture 5">
            <a:extLst>
              <a:ext uri="{FF2B5EF4-FFF2-40B4-BE49-F238E27FC236}">
                <a16:creationId xmlns:a16="http://schemas.microsoft.com/office/drawing/2014/main" id="{BFF8FF3D-EB95-4B86-8E05-935625F1404D}"/>
              </a:ext>
            </a:extLst>
          </p:cNvPr>
          <p:cNvPicPr>
            <a:picLocks noChangeAspect="1"/>
          </p:cNvPicPr>
          <p:nvPr/>
        </p:nvPicPr>
        <p:blipFill>
          <a:blip r:embed="rId3"/>
          <a:stretch>
            <a:fillRect/>
          </a:stretch>
        </p:blipFill>
        <p:spPr>
          <a:xfrm>
            <a:off x="21021" y="3815783"/>
            <a:ext cx="5008179" cy="2886392"/>
          </a:xfrm>
          <a:prstGeom prst="rect">
            <a:avLst/>
          </a:prstGeom>
        </p:spPr>
      </p:pic>
      <p:pic>
        <p:nvPicPr>
          <p:cNvPr id="15" name="Content Placeholder 14">
            <a:extLst>
              <a:ext uri="{FF2B5EF4-FFF2-40B4-BE49-F238E27FC236}">
                <a16:creationId xmlns:a16="http://schemas.microsoft.com/office/drawing/2014/main" id="{ECEE78C9-1BC9-4558-B9AB-539C2ECCB4F6}"/>
              </a:ext>
            </a:extLst>
          </p:cNvPr>
          <p:cNvPicPr>
            <a:picLocks noGrp="1" noChangeAspect="1"/>
          </p:cNvPicPr>
          <p:nvPr>
            <p:ph idx="1"/>
          </p:nvPr>
        </p:nvPicPr>
        <p:blipFill>
          <a:blip r:embed="rId4"/>
          <a:stretch>
            <a:fillRect/>
          </a:stretch>
        </p:blipFill>
        <p:spPr>
          <a:xfrm>
            <a:off x="4209477" y="1348276"/>
            <a:ext cx="4474117" cy="2609534"/>
          </a:xfrm>
          <a:prstGeom prst="rect">
            <a:avLst/>
          </a:prstGeom>
        </p:spPr>
      </p:pic>
    </p:spTree>
    <p:extLst>
      <p:ext uri="{BB962C8B-B14F-4D97-AF65-F5344CB8AC3E}">
        <p14:creationId xmlns:p14="http://schemas.microsoft.com/office/powerpoint/2010/main" val="11499876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015"/>
            <a:ext cx="8229600" cy="4525963"/>
          </a:xfrm>
        </p:spPr>
        <p:txBody>
          <a:bodyPr>
            <a:normAutofit fontScale="85000" lnSpcReduction="10000"/>
          </a:bodyPr>
          <a:lstStyle/>
          <a:p>
            <a:pPr lvl="0">
              <a:spcAft>
                <a:spcPts val="1200"/>
              </a:spcAft>
            </a:pPr>
            <a:r>
              <a:rPr lang="en-US" dirty="0"/>
              <a:t>Check SMOKE </a:t>
            </a:r>
            <a:r>
              <a:rPr lang="en-US" dirty="0" err="1"/>
              <a:t>Grdmat</a:t>
            </a:r>
            <a:r>
              <a:rPr lang="en-US" dirty="0"/>
              <a:t> logs to ensure all SCCs are mapped to spatial allocation profiles and only emissions outside the domain are not allocated to grid cells (do not want to drop emissions)</a:t>
            </a:r>
          </a:p>
          <a:p>
            <a:pPr lvl="0">
              <a:spcAft>
                <a:spcPts val="1200"/>
              </a:spcAft>
            </a:pPr>
            <a:r>
              <a:rPr lang="en-US" dirty="0"/>
              <a:t>Review gridded emission plots by sector to ensure spatial patterns are reasonable (US sources are all in US, onshore emissions are all on land)</a:t>
            </a:r>
          </a:p>
          <a:p>
            <a:pPr lvl="0">
              <a:spcAft>
                <a:spcPts val="1200"/>
              </a:spcAft>
            </a:pPr>
            <a:r>
              <a:rPr lang="en-US" dirty="0"/>
              <a:t>Compare post-SMOKE emissions to the inventory also helps to ensure that no emissions are dropped due to gridding</a:t>
            </a:r>
          </a:p>
          <a:p>
            <a:pPr lvl="0"/>
            <a:r>
              <a:rPr lang="en-US" dirty="0"/>
              <a:t>For point sources: check that inventory coordinates fall within county boundaries</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81</a:t>
            </a:fld>
            <a:endParaRPr lang="en-US"/>
          </a:p>
        </p:txBody>
      </p:sp>
      <p:sp>
        <p:nvSpPr>
          <p:cNvPr id="5" name="Title 4"/>
          <p:cNvSpPr>
            <a:spLocks noGrp="1"/>
          </p:cNvSpPr>
          <p:nvPr>
            <p:ph type="title"/>
          </p:nvPr>
        </p:nvSpPr>
        <p:spPr/>
        <p:txBody>
          <a:bodyPr>
            <a:normAutofit fontScale="90000"/>
          </a:bodyPr>
          <a:lstStyle/>
          <a:p>
            <a:r>
              <a:rPr lang="en-US" dirty="0"/>
              <a:t>Quality Assurance of Spatial Allocation</a:t>
            </a:r>
          </a:p>
        </p:txBody>
      </p:sp>
    </p:spTree>
    <p:extLst>
      <p:ext uri="{BB962C8B-B14F-4D97-AF65-F5344CB8AC3E}">
        <p14:creationId xmlns:p14="http://schemas.microsoft.com/office/powerpoint/2010/main" val="3778170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816439" y="6465037"/>
            <a:ext cx="3687840" cy="365125"/>
          </a:xfrm>
        </p:spPr>
        <p:txBody>
          <a:bodyPr/>
          <a:lstStyle/>
          <a:p>
            <a:r>
              <a:rPr lang="en-US" dirty="0"/>
              <a:t>US EPA OAQPS, Emission Inventory and Analysis Group</a:t>
            </a:r>
          </a:p>
        </p:txBody>
      </p:sp>
      <p:pic>
        <p:nvPicPr>
          <p:cNvPr id="6" name="Content Placeholder 5" descr="2014 surrogates have uniform values off the Atlantic, Pacific, and in the Gulf of Mexico plus values in the Great Lakes" title="Gridded map of 2014 CMV surrogate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95018" y="1635190"/>
            <a:ext cx="4255681" cy="2425700"/>
          </a:xfrm>
        </p:spPr>
      </p:pic>
      <p:pic>
        <p:nvPicPr>
          <p:cNvPr id="7" name="Picture 6" descr="The surrogates for 2011 have uniform values off Atlantic and Pacific, and oil-platform-based surrogates in the Gulf of Mexico" title="Gridded Map of CMV surrogates for 20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624413"/>
            <a:ext cx="4273762" cy="2425700"/>
          </a:xfrm>
          <a:prstGeom prst="rect">
            <a:avLst/>
          </a:prstGeom>
        </p:spPr>
      </p:pic>
      <p:pic>
        <p:nvPicPr>
          <p:cNvPr id="8" name="Picture 7" descr="Gridded map of difference in CMV NOx emissions: 2014-2011.  There are slightly higher values off the Atlantic and Pacific.  The great lakes have emissions in 2014 but not 2011, and in the Gulf emissions near the oil platforms are lower in 2014 but away from the platforms emissions are higher." title="Difference of 2014 and 2011 NOx"/>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7840" y="4050113"/>
            <a:ext cx="4495800" cy="2537598"/>
          </a:xfrm>
          <a:prstGeom prst="rect">
            <a:avLst/>
          </a:prstGeom>
        </p:spPr>
      </p:pic>
      <p:sp>
        <p:nvSpPr>
          <p:cNvPr id="9" name="TextBox 8"/>
          <p:cNvSpPr txBox="1"/>
          <p:nvPr/>
        </p:nvSpPr>
        <p:spPr>
          <a:xfrm>
            <a:off x="1143000" y="1257184"/>
            <a:ext cx="2699778" cy="369332"/>
          </a:xfrm>
          <a:prstGeom prst="rect">
            <a:avLst/>
          </a:prstGeom>
          <a:noFill/>
        </p:spPr>
        <p:txBody>
          <a:bodyPr wrap="none" rtlCol="0">
            <a:spAutoFit/>
          </a:bodyPr>
          <a:lstStyle/>
          <a:p>
            <a:r>
              <a:rPr lang="en-US"/>
              <a:t>2011el </a:t>
            </a:r>
            <a:r>
              <a:rPr lang="en-US" dirty="0"/>
              <a:t>cmv_c1c2 NOx</a:t>
            </a:r>
          </a:p>
        </p:txBody>
      </p:sp>
      <p:sp>
        <p:nvSpPr>
          <p:cNvPr id="10" name="TextBox 9"/>
          <p:cNvSpPr txBox="1"/>
          <p:nvPr/>
        </p:nvSpPr>
        <p:spPr>
          <a:xfrm>
            <a:off x="5364480" y="1276634"/>
            <a:ext cx="2717411" cy="369332"/>
          </a:xfrm>
          <a:prstGeom prst="rect">
            <a:avLst/>
          </a:prstGeom>
          <a:noFill/>
        </p:spPr>
        <p:txBody>
          <a:bodyPr wrap="none" rtlCol="0">
            <a:spAutoFit/>
          </a:bodyPr>
          <a:lstStyle/>
          <a:p>
            <a:r>
              <a:rPr lang="en-US" dirty="0"/>
              <a:t>2014fa cmv_c1c2 NOx</a:t>
            </a:r>
          </a:p>
        </p:txBody>
      </p:sp>
      <p:sp>
        <p:nvSpPr>
          <p:cNvPr id="11" name="TextBox 10"/>
          <p:cNvSpPr txBox="1"/>
          <p:nvPr/>
        </p:nvSpPr>
        <p:spPr>
          <a:xfrm>
            <a:off x="2492889" y="4085994"/>
            <a:ext cx="3629520" cy="369332"/>
          </a:xfrm>
          <a:prstGeom prst="rect">
            <a:avLst/>
          </a:prstGeom>
          <a:noFill/>
        </p:spPr>
        <p:txBody>
          <a:bodyPr wrap="none" rtlCol="0">
            <a:spAutoFit/>
          </a:bodyPr>
          <a:lstStyle/>
          <a:p>
            <a:r>
              <a:rPr lang="en-US"/>
              <a:t>2014fa-2011el </a:t>
            </a:r>
            <a:r>
              <a:rPr lang="en-US" dirty="0"/>
              <a:t>cmv_c1c2 NOx</a:t>
            </a:r>
          </a:p>
        </p:txBody>
      </p:sp>
      <p:sp>
        <p:nvSpPr>
          <p:cNvPr id="12" name="TextBox 11"/>
          <p:cNvSpPr txBox="1"/>
          <p:nvPr/>
        </p:nvSpPr>
        <p:spPr>
          <a:xfrm>
            <a:off x="4284516" y="1751919"/>
            <a:ext cx="526106" cy="307777"/>
          </a:xfrm>
          <a:prstGeom prst="rect">
            <a:avLst/>
          </a:prstGeom>
          <a:noFill/>
        </p:spPr>
        <p:txBody>
          <a:bodyPr wrap="none" rtlCol="0">
            <a:spAutoFit/>
          </a:bodyPr>
          <a:lstStyle/>
          <a:p>
            <a:r>
              <a:rPr lang="en-US" sz="1400" dirty="0"/>
              <a:t>101</a:t>
            </a:r>
          </a:p>
        </p:txBody>
      </p:sp>
      <p:sp>
        <p:nvSpPr>
          <p:cNvPr id="13" name="TextBox 12"/>
          <p:cNvSpPr txBox="1"/>
          <p:nvPr/>
        </p:nvSpPr>
        <p:spPr>
          <a:xfrm>
            <a:off x="8835094" y="1651853"/>
            <a:ext cx="412292" cy="307777"/>
          </a:xfrm>
          <a:prstGeom prst="rect">
            <a:avLst/>
          </a:prstGeom>
          <a:noFill/>
        </p:spPr>
        <p:txBody>
          <a:bodyPr wrap="none" rtlCol="0">
            <a:spAutoFit/>
          </a:bodyPr>
          <a:lstStyle/>
          <a:p>
            <a:r>
              <a:rPr lang="en-US" sz="1400" dirty="0"/>
              <a:t>58</a:t>
            </a:r>
          </a:p>
        </p:txBody>
      </p:sp>
      <p:sp>
        <p:nvSpPr>
          <p:cNvPr id="14" name="TextBox 13"/>
          <p:cNvSpPr txBox="1"/>
          <p:nvPr/>
        </p:nvSpPr>
        <p:spPr>
          <a:xfrm>
            <a:off x="8821104" y="3753113"/>
            <a:ext cx="298480" cy="307777"/>
          </a:xfrm>
          <a:prstGeom prst="rect">
            <a:avLst/>
          </a:prstGeom>
          <a:noFill/>
        </p:spPr>
        <p:txBody>
          <a:bodyPr wrap="none" rtlCol="0">
            <a:spAutoFit/>
          </a:bodyPr>
          <a:lstStyle/>
          <a:p>
            <a:r>
              <a:rPr lang="en-US" sz="1400" dirty="0"/>
              <a:t>0</a:t>
            </a:r>
          </a:p>
        </p:txBody>
      </p:sp>
      <p:sp>
        <p:nvSpPr>
          <p:cNvPr id="15" name="TextBox 14"/>
          <p:cNvSpPr txBox="1"/>
          <p:nvPr/>
        </p:nvSpPr>
        <p:spPr>
          <a:xfrm>
            <a:off x="6608262" y="6157260"/>
            <a:ext cx="686406" cy="307777"/>
          </a:xfrm>
          <a:prstGeom prst="rect">
            <a:avLst/>
          </a:prstGeom>
          <a:noFill/>
        </p:spPr>
        <p:txBody>
          <a:bodyPr wrap="none" rtlCol="0">
            <a:spAutoFit/>
          </a:bodyPr>
          <a:lstStyle/>
          <a:p>
            <a:r>
              <a:rPr lang="en-US" sz="1400" dirty="0"/>
              <a:t>-48.6</a:t>
            </a:r>
          </a:p>
        </p:txBody>
      </p:sp>
      <p:sp>
        <p:nvSpPr>
          <p:cNvPr id="16" name="TextBox 15"/>
          <p:cNvSpPr txBox="1"/>
          <p:nvPr/>
        </p:nvSpPr>
        <p:spPr>
          <a:xfrm>
            <a:off x="6660359" y="4270660"/>
            <a:ext cx="582211" cy="307777"/>
          </a:xfrm>
          <a:prstGeom prst="rect">
            <a:avLst/>
          </a:prstGeom>
          <a:noFill/>
        </p:spPr>
        <p:txBody>
          <a:bodyPr wrap="none" rtlCol="0">
            <a:spAutoFit/>
          </a:bodyPr>
          <a:lstStyle/>
          <a:p>
            <a:r>
              <a:rPr lang="en-US" sz="1400" dirty="0"/>
              <a:t>48.6</a:t>
            </a:r>
          </a:p>
        </p:txBody>
      </p:sp>
      <p:sp>
        <p:nvSpPr>
          <p:cNvPr id="5" name="Title 4"/>
          <p:cNvSpPr>
            <a:spLocks noGrp="1"/>
          </p:cNvSpPr>
          <p:nvPr>
            <p:ph type="title"/>
          </p:nvPr>
        </p:nvSpPr>
        <p:spPr>
          <a:xfrm>
            <a:off x="457200" y="274638"/>
            <a:ext cx="7543800" cy="944562"/>
          </a:xfrm>
        </p:spPr>
        <p:txBody>
          <a:bodyPr>
            <a:normAutofit fontScale="90000"/>
          </a:bodyPr>
          <a:lstStyle/>
          <a:p>
            <a:r>
              <a:rPr lang="en-US" dirty="0"/>
              <a:t>Maps Help us to QA Spatial Allocation: cmv_c1c2 Example</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82</a:t>
            </a:fld>
            <a:endParaRPr lang="en-US"/>
          </a:p>
        </p:txBody>
      </p:sp>
      <p:sp>
        <p:nvSpPr>
          <p:cNvPr id="2" name="TextBox 1">
            <a:extLst>
              <a:ext uri="{FF2B5EF4-FFF2-40B4-BE49-F238E27FC236}">
                <a16:creationId xmlns:a16="http://schemas.microsoft.com/office/drawing/2014/main" id="{3BD50AAC-DFC8-4D0D-9AE9-65BC27C6ADF3}"/>
              </a:ext>
            </a:extLst>
          </p:cNvPr>
          <p:cNvSpPr txBox="1"/>
          <p:nvPr/>
        </p:nvSpPr>
        <p:spPr>
          <a:xfrm>
            <a:off x="73866" y="4296861"/>
            <a:ext cx="1927131" cy="1477328"/>
          </a:xfrm>
          <a:prstGeom prst="rect">
            <a:avLst/>
          </a:prstGeom>
          <a:noFill/>
        </p:spPr>
        <p:txBody>
          <a:bodyPr wrap="none" rtlCol="0">
            <a:spAutoFit/>
          </a:bodyPr>
          <a:lstStyle/>
          <a:p>
            <a:r>
              <a:rPr lang="en-US" dirty="0"/>
              <a:t>Comparing </a:t>
            </a:r>
          </a:p>
          <a:p>
            <a:r>
              <a:rPr lang="en-US" dirty="0"/>
              <a:t>gridded </a:t>
            </a:r>
          </a:p>
          <a:p>
            <a:r>
              <a:rPr lang="en-US" dirty="0"/>
              <a:t>emissions</a:t>
            </a:r>
          </a:p>
          <a:p>
            <a:r>
              <a:rPr lang="en-US" dirty="0"/>
              <a:t>shows issues</a:t>
            </a:r>
          </a:p>
          <a:p>
            <a:r>
              <a:rPr lang="en-US" dirty="0"/>
              <a:t>with surrogates</a:t>
            </a:r>
          </a:p>
        </p:txBody>
      </p:sp>
      <p:sp>
        <p:nvSpPr>
          <p:cNvPr id="17" name="TextBox 16">
            <a:extLst>
              <a:ext uri="{FF2B5EF4-FFF2-40B4-BE49-F238E27FC236}">
                <a16:creationId xmlns:a16="http://schemas.microsoft.com/office/drawing/2014/main" id="{239DCDC5-0D5D-4CE8-9482-8E6696FE1027}"/>
              </a:ext>
            </a:extLst>
          </p:cNvPr>
          <p:cNvSpPr txBox="1"/>
          <p:nvPr/>
        </p:nvSpPr>
        <p:spPr>
          <a:xfrm>
            <a:off x="7214567" y="4511978"/>
            <a:ext cx="1572866" cy="1477328"/>
          </a:xfrm>
          <a:prstGeom prst="rect">
            <a:avLst/>
          </a:prstGeom>
          <a:noFill/>
        </p:spPr>
        <p:txBody>
          <a:bodyPr wrap="none" rtlCol="0">
            <a:spAutoFit/>
          </a:bodyPr>
          <a:lstStyle/>
          <a:p>
            <a:r>
              <a:rPr lang="en-US" dirty="0"/>
              <a:t>Great Lakes</a:t>
            </a:r>
          </a:p>
          <a:p>
            <a:r>
              <a:rPr lang="en-US" dirty="0"/>
              <a:t>and Gulf of</a:t>
            </a:r>
          </a:p>
          <a:p>
            <a:r>
              <a:rPr lang="en-US" dirty="0"/>
              <a:t>Mexico have</a:t>
            </a:r>
          </a:p>
          <a:p>
            <a:r>
              <a:rPr lang="en-US" dirty="0"/>
              <a:t>different</a:t>
            </a:r>
          </a:p>
          <a:p>
            <a:r>
              <a:rPr lang="en-US" dirty="0"/>
              <a:t>treatment</a:t>
            </a:r>
          </a:p>
        </p:txBody>
      </p:sp>
    </p:spTree>
    <p:extLst>
      <p:ext uri="{BB962C8B-B14F-4D97-AF65-F5344CB8AC3E}">
        <p14:creationId xmlns:p14="http://schemas.microsoft.com/office/powerpoint/2010/main" val="214126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r>
              <a:rPr lang="en-US" dirty="0"/>
              <a:t>In this section we’ve covered some details on spatial allocation</a:t>
            </a:r>
          </a:p>
        </p:txBody>
      </p:sp>
      <p:pic>
        <p:nvPicPr>
          <p:cNvPr id="7" name="Picture 6" descr="Cartoon of a head with questions and a head with lightbulbs." title="Figureheads with questions and lightbulbs">
            <a:extLst>
              <a:ext uri="{FF2B5EF4-FFF2-40B4-BE49-F238E27FC236}">
                <a16:creationId xmlns:a16="http://schemas.microsoft.com/office/drawing/2014/main" id="{A83F0930-534C-442C-98F2-4640FE46D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820746"/>
            <a:ext cx="3200400" cy="3200400"/>
          </a:xfrm>
          <a:prstGeom prst="rect">
            <a:avLst/>
          </a:prstGeom>
        </p:spPr>
      </p:pic>
      <p:sp>
        <p:nvSpPr>
          <p:cNvPr id="5" name="Title 4"/>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83</a:t>
            </a:fld>
            <a:endParaRPr lang="en-US"/>
          </a:p>
        </p:txBody>
      </p:sp>
    </p:spTree>
    <p:extLst>
      <p:ext uri="{BB962C8B-B14F-4D97-AF65-F5344CB8AC3E}">
        <p14:creationId xmlns:p14="http://schemas.microsoft.com/office/powerpoint/2010/main" val="1713724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690872"/>
          </a:xfrm>
        </p:spPr>
        <p:txBody>
          <a:bodyPr>
            <a:normAutofit fontScale="92500" lnSpcReduction="10000"/>
          </a:bodyPr>
          <a:lstStyle/>
          <a:p>
            <a:pPr lvl="0"/>
            <a:r>
              <a:rPr lang="en-US" dirty="0"/>
              <a:t>Mapping inventory pollutants to model species</a:t>
            </a:r>
          </a:p>
          <a:p>
            <a:pPr lvl="1"/>
            <a:r>
              <a:rPr lang="en-US" dirty="0"/>
              <a:t>Model species are used in the air quality model (AQM)</a:t>
            </a:r>
          </a:p>
          <a:p>
            <a:pPr lvl="1"/>
            <a:r>
              <a:rPr lang="en-US" dirty="0"/>
              <a:t>NOx, VOC (TOG), and PM are speciated</a:t>
            </a:r>
          </a:p>
          <a:p>
            <a:pPr lvl="0"/>
            <a:r>
              <a:rPr lang="en-US" dirty="0"/>
              <a:t>There are many types of speciation profiles and each has a unique code</a:t>
            </a:r>
          </a:p>
          <a:p>
            <a:pPr lvl="1"/>
            <a:r>
              <a:rPr lang="en-US" dirty="0"/>
              <a:t>Typically use SCC </a:t>
            </a:r>
            <a:r>
              <a:rPr lang="en-US" b="1" dirty="0"/>
              <a:t>and</a:t>
            </a:r>
            <a:r>
              <a:rPr lang="en-US" dirty="0"/>
              <a:t> pollutant to X-ref speciation profile to inventory sources</a:t>
            </a:r>
          </a:p>
          <a:p>
            <a:pPr lvl="1"/>
            <a:r>
              <a:rPr lang="en-US" dirty="0"/>
              <a:t>Cross reference may also use FIPS, facility, etc.</a:t>
            </a:r>
          </a:p>
          <a:p>
            <a:pPr lvl="0"/>
            <a:r>
              <a:rPr lang="en-US" dirty="0"/>
              <a:t>Different chemical mechanisms:</a:t>
            </a:r>
          </a:p>
          <a:p>
            <a:pPr lvl="1"/>
            <a:r>
              <a:rPr lang="en-US" dirty="0"/>
              <a:t>Emissions should match chemical mechanism of AQM</a:t>
            </a:r>
          </a:p>
          <a:p>
            <a:pPr lvl="1"/>
            <a:r>
              <a:rPr lang="en-US" dirty="0"/>
              <a:t>Different mechanisms have different list of model species</a:t>
            </a:r>
          </a:p>
          <a:p>
            <a:pPr lvl="1"/>
            <a:r>
              <a:rPr lang="en-US" dirty="0"/>
              <a:t>Examples: CB05, CB6, SAPRC07</a:t>
            </a:r>
          </a:p>
          <a:p>
            <a:pPr lvl="1"/>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84</a:t>
            </a:fld>
            <a:endParaRPr lang="en-US"/>
          </a:p>
        </p:txBody>
      </p:sp>
      <p:sp>
        <p:nvSpPr>
          <p:cNvPr id="5" name="Title 4"/>
          <p:cNvSpPr>
            <a:spLocks noGrp="1"/>
          </p:cNvSpPr>
          <p:nvPr>
            <p:ph type="title"/>
          </p:nvPr>
        </p:nvSpPr>
        <p:spPr/>
        <p:txBody>
          <a:bodyPr/>
          <a:lstStyle/>
          <a:p>
            <a:r>
              <a:rPr lang="en-US" dirty="0"/>
              <a:t>Speciation</a:t>
            </a:r>
          </a:p>
        </p:txBody>
      </p:sp>
    </p:spTree>
    <p:extLst>
      <p:ext uri="{BB962C8B-B14F-4D97-AF65-F5344CB8AC3E}">
        <p14:creationId xmlns:p14="http://schemas.microsoft.com/office/powerpoint/2010/main" val="1879819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82000" cy="4767072"/>
          </a:xfrm>
        </p:spPr>
        <p:txBody>
          <a:bodyPr>
            <a:normAutofit lnSpcReduction="10000"/>
          </a:bodyPr>
          <a:lstStyle/>
          <a:p>
            <a:r>
              <a:rPr lang="en-US" dirty="0"/>
              <a:t>SPECIATE database</a:t>
            </a:r>
          </a:p>
          <a:p>
            <a:pPr lvl="1"/>
            <a:r>
              <a:rPr lang="en-US" dirty="0"/>
              <a:t>Source of most speciation profiles in the platform</a:t>
            </a:r>
          </a:p>
          <a:p>
            <a:pPr lvl="1"/>
            <a:r>
              <a:rPr lang="en-US" dirty="0"/>
              <a:t>SPECIATE 5.0 is the most recent version: </a:t>
            </a:r>
            <a:r>
              <a:rPr lang="en-US" dirty="0">
                <a:hlinkClick r:id="rId3"/>
              </a:rPr>
              <a:t>https://www.epa.gov/air-emissions-modeling/speciate</a:t>
            </a:r>
            <a:endParaRPr lang="en-US" dirty="0"/>
          </a:p>
          <a:p>
            <a:pPr lvl="1"/>
            <a:r>
              <a:rPr lang="en-US" dirty="0"/>
              <a:t>Includes basin-specific profiles for oil and gas sources</a:t>
            </a:r>
            <a:br>
              <a:rPr lang="en-US" dirty="0"/>
            </a:br>
            <a:endParaRPr lang="en-US" dirty="0"/>
          </a:p>
          <a:p>
            <a:r>
              <a:rPr lang="en-US" dirty="0"/>
              <a:t>Speciation Tool</a:t>
            </a:r>
          </a:p>
          <a:p>
            <a:pPr lvl="1"/>
            <a:r>
              <a:rPr lang="en-US" dirty="0"/>
              <a:t>Processes profiles from the SPECIATE database into the chemical mechanisms used by air quality models</a:t>
            </a:r>
          </a:p>
          <a:p>
            <a:pPr lvl="1"/>
            <a:r>
              <a:rPr lang="en-US" dirty="0"/>
              <a:t>Written in PostgreSQL and Perl</a:t>
            </a:r>
          </a:p>
          <a:p>
            <a:pPr lvl="1"/>
            <a:r>
              <a:rPr lang="en-US" dirty="0"/>
              <a:t>Available from </a:t>
            </a:r>
            <a:r>
              <a:rPr lang="en-US" dirty="0">
                <a:hlinkClick r:id="rId4"/>
              </a:rPr>
              <a:t>http://cmascenter.org</a:t>
            </a:r>
            <a:r>
              <a:rPr lang="en-US" dirty="0"/>
              <a:t>  </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85</a:t>
            </a:fld>
            <a:endParaRPr lang="en-US"/>
          </a:p>
        </p:txBody>
      </p:sp>
      <p:sp>
        <p:nvSpPr>
          <p:cNvPr id="5" name="Title 4"/>
          <p:cNvSpPr>
            <a:spLocks noGrp="1"/>
          </p:cNvSpPr>
          <p:nvPr>
            <p:ph type="title"/>
          </p:nvPr>
        </p:nvSpPr>
        <p:spPr/>
        <p:txBody>
          <a:bodyPr/>
          <a:lstStyle/>
          <a:p>
            <a:r>
              <a:rPr lang="en-US" dirty="0"/>
              <a:t>Obtaining Speciation Profiles</a:t>
            </a:r>
          </a:p>
        </p:txBody>
      </p:sp>
    </p:spTree>
    <p:extLst>
      <p:ext uri="{BB962C8B-B14F-4D97-AF65-F5344CB8AC3E}">
        <p14:creationId xmlns:p14="http://schemas.microsoft.com/office/powerpoint/2010/main" val="3028734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descr="content" title="content "/>
          <p:cNvSpPr>
            <a:spLocks noGrp="1"/>
          </p:cNvSpPr>
          <p:nvPr>
            <p:ph idx="1"/>
          </p:nvPr>
        </p:nvSpPr>
        <p:spPr>
          <a:xfrm>
            <a:off x="457200" y="1481329"/>
            <a:ext cx="8229600" cy="1033272"/>
          </a:xfrm>
        </p:spPr>
        <p:txBody>
          <a:bodyPr>
            <a:normAutofit/>
          </a:bodyPr>
          <a:lstStyle/>
          <a:p>
            <a:pPr lvl="1"/>
            <a:endParaRPr lang="en-US" dirty="0"/>
          </a:p>
          <a:p>
            <a:endParaRPr lang="en-US" dirty="0"/>
          </a:p>
        </p:txBody>
      </p:sp>
      <p:graphicFrame>
        <p:nvGraphicFramePr>
          <p:cNvPr id="6" name="Table 5" descr="Table of profile percentages for four model species" title="Profile percentages for four species"/>
          <p:cNvGraphicFramePr>
            <a:graphicFrameLocks noGrp="1"/>
          </p:cNvGraphicFramePr>
          <p:nvPr>
            <p:extLst/>
          </p:nvPr>
        </p:nvGraphicFramePr>
        <p:xfrm>
          <a:off x="2895600" y="2133600"/>
          <a:ext cx="2057400" cy="2423159"/>
        </p:xfrm>
        <a:graphic>
          <a:graphicData uri="http://schemas.openxmlformats.org/drawingml/2006/table">
            <a:tbl>
              <a:tblPr firstRow="1" bandRow="1">
                <a:tableStyleId>{D27102A9-8310-4765-A935-A1911B00CA55}</a:tableStyleId>
              </a:tblPr>
              <a:tblGrid>
                <a:gridCol w="2057400">
                  <a:extLst>
                    <a:ext uri="{9D8B030D-6E8A-4147-A177-3AD203B41FA5}">
                      <a16:colId xmlns:a16="http://schemas.microsoft.com/office/drawing/2014/main" val="20000"/>
                    </a:ext>
                  </a:extLst>
                </a:gridCol>
              </a:tblGrid>
              <a:tr h="352559">
                <a:tc>
                  <a:txBody>
                    <a:bodyPr/>
                    <a:lstStyle/>
                    <a:p>
                      <a:r>
                        <a:rPr lang="en-US" b="0" dirty="0"/>
                        <a:t>Model species 1</a:t>
                      </a:r>
                    </a:p>
                  </a:txBody>
                  <a:tcPr anchor="ctr">
                    <a:solidFill>
                      <a:schemeClr val="accent3">
                        <a:lumMod val="60000"/>
                        <a:lumOff val="40000"/>
                      </a:schemeClr>
                    </a:solidFill>
                  </a:tcPr>
                </a:tc>
                <a:extLst>
                  <a:ext uri="{0D108BD9-81ED-4DB2-BD59-A6C34878D82A}">
                    <a16:rowId xmlns:a16="http://schemas.microsoft.com/office/drawing/2014/main" val="10000"/>
                  </a:ext>
                </a:extLst>
              </a:tr>
              <a:tr h="999722">
                <a:tc>
                  <a:txBody>
                    <a:bodyPr/>
                    <a:lstStyle/>
                    <a:p>
                      <a:r>
                        <a:rPr lang="en-US" dirty="0"/>
                        <a:t>Model species 2</a:t>
                      </a:r>
                    </a:p>
                  </a:txBody>
                  <a:tcPr anchor="ctr">
                    <a:solidFill>
                      <a:schemeClr val="accent4"/>
                    </a:solidFill>
                  </a:tcPr>
                </a:tc>
                <a:extLst>
                  <a:ext uri="{0D108BD9-81ED-4DB2-BD59-A6C34878D82A}">
                    <a16:rowId xmlns:a16="http://schemas.microsoft.com/office/drawing/2014/main" val="10001"/>
                  </a:ext>
                </a:extLst>
              </a:tr>
              <a:tr h="691917">
                <a:tc>
                  <a:txBody>
                    <a:bodyPr/>
                    <a:lstStyle/>
                    <a:p>
                      <a:r>
                        <a:rPr lang="en-US" dirty="0"/>
                        <a:t>Model</a:t>
                      </a:r>
                      <a:r>
                        <a:rPr lang="en-US" baseline="0" dirty="0"/>
                        <a:t> species 3</a:t>
                      </a:r>
                      <a:endParaRPr lang="en-US" dirty="0"/>
                    </a:p>
                  </a:txBody>
                  <a:tcPr anchor="ctr">
                    <a:solidFill>
                      <a:schemeClr val="accent5">
                        <a:lumMod val="60000"/>
                        <a:lumOff val="40000"/>
                      </a:schemeClr>
                    </a:solidFill>
                  </a:tcPr>
                </a:tc>
                <a:extLst>
                  <a:ext uri="{0D108BD9-81ED-4DB2-BD59-A6C34878D82A}">
                    <a16:rowId xmlns:a16="http://schemas.microsoft.com/office/drawing/2014/main" val="10002"/>
                  </a:ext>
                </a:extLst>
              </a:tr>
              <a:tr h="352559">
                <a:tc>
                  <a:txBody>
                    <a:bodyPr/>
                    <a:lstStyle/>
                    <a:p>
                      <a:r>
                        <a:rPr lang="en-US" dirty="0"/>
                        <a:t>Model species 4</a:t>
                      </a:r>
                    </a:p>
                  </a:txBody>
                  <a:tcPr anchor="ctr">
                    <a:solidFill>
                      <a:schemeClr val="accent6">
                        <a:lumMod val="50000"/>
                      </a:schemeClr>
                    </a:solidFill>
                  </a:tcPr>
                </a:tc>
                <a:extLst>
                  <a:ext uri="{0D108BD9-81ED-4DB2-BD59-A6C34878D82A}">
                    <a16:rowId xmlns:a16="http://schemas.microsoft.com/office/drawing/2014/main" val="10003"/>
                  </a:ext>
                </a:extLst>
              </a:tr>
            </a:tbl>
          </a:graphicData>
        </a:graphic>
      </p:graphicFrame>
      <p:graphicFrame>
        <p:nvGraphicFramePr>
          <p:cNvPr id="7" name="Table 6" descr="Table of speciated mas for four model species" title="Speciated mas for four species"/>
          <p:cNvGraphicFramePr>
            <a:graphicFrameLocks noGrp="1" noChangeAspect="1"/>
          </p:cNvGraphicFramePr>
          <p:nvPr>
            <p:extLst/>
          </p:nvPr>
        </p:nvGraphicFramePr>
        <p:xfrm>
          <a:off x="5791200" y="1828800"/>
          <a:ext cx="1981200" cy="3185160"/>
        </p:xfrm>
        <a:graphic>
          <a:graphicData uri="http://schemas.openxmlformats.org/drawingml/2006/table">
            <a:tbl>
              <a:tblPr firstRow="1" bandRow="1">
                <a:tableStyleId>{D27102A9-8310-4765-A935-A1911B00CA55}</a:tableStyleId>
              </a:tblPr>
              <a:tblGrid>
                <a:gridCol w="1981200">
                  <a:extLst>
                    <a:ext uri="{9D8B030D-6E8A-4147-A177-3AD203B41FA5}">
                      <a16:colId xmlns:a16="http://schemas.microsoft.com/office/drawing/2014/main" val="20000"/>
                    </a:ext>
                  </a:extLst>
                </a:gridCol>
              </a:tblGrid>
              <a:tr h="480779">
                <a:tc>
                  <a:txBody>
                    <a:bodyPr/>
                    <a:lstStyle/>
                    <a:p>
                      <a:r>
                        <a:rPr lang="en-US" b="0" dirty="0"/>
                        <a:t>Model species 1</a:t>
                      </a:r>
                    </a:p>
                  </a:txBody>
                  <a:tcPr anchor="ctr">
                    <a:solidFill>
                      <a:schemeClr val="accent3">
                        <a:lumMod val="60000"/>
                        <a:lumOff val="40000"/>
                      </a:schemeClr>
                    </a:solidFill>
                  </a:tcPr>
                </a:tc>
                <a:extLst>
                  <a:ext uri="{0D108BD9-81ED-4DB2-BD59-A6C34878D82A}">
                    <a16:rowId xmlns:a16="http://schemas.microsoft.com/office/drawing/2014/main" val="10000"/>
                  </a:ext>
                </a:extLst>
              </a:tr>
              <a:tr h="1314101">
                <a:tc>
                  <a:txBody>
                    <a:bodyPr/>
                    <a:lstStyle/>
                    <a:p>
                      <a:r>
                        <a:rPr lang="en-US" dirty="0"/>
                        <a:t>Model species 2</a:t>
                      </a:r>
                    </a:p>
                  </a:txBody>
                  <a:tcPr anchor="ctr">
                    <a:solidFill>
                      <a:schemeClr val="accent4"/>
                    </a:solidFill>
                  </a:tcPr>
                </a:tc>
                <a:extLst>
                  <a:ext uri="{0D108BD9-81ED-4DB2-BD59-A6C34878D82A}">
                    <a16:rowId xmlns:a16="http://schemas.microsoft.com/office/drawing/2014/main" val="10001"/>
                  </a:ext>
                </a:extLst>
              </a:tr>
              <a:tr h="909501">
                <a:tc>
                  <a:txBody>
                    <a:bodyPr/>
                    <a:lstStyle/>
                    <a:p>
                      <a:r>
                        <a:rPr lang="en-US" dirty="0"/>
                        <a:t>Model</a:t>
                      </a:r>
                      <a:r>
                        <a:rPr lang="en-US" baseline="0" dirty="0"/>
                        <a:t> species 3</a:t>
                      </a:r>
                      <a:endParaRPr lang="en-US" dirty="0"/>
                    </a:p>
                  </a:txBody>
                  <a:tcPr anchor="ctr">
                    <a:solidFill>
                      <a:schemeClr val="accent5">
                        <a:lumMod val="60000"/>
                        <a:lumOff val="40000"/>
                      </a:schemeClr>
                    </a:solidFill>
                  </a:tcPr>
                </a:tc>
                <a:extLst>
                  <a:ext uri="{0D108BD9-81ED-4DB2-BD59-A6C34878D82A}">
                    <a16:rowId xmlns:a16="http://schemas.microsoft.com/office/drawing/2014/main" val="10002"/>
                  </a:ext>
                </a:extLst>
              </a:tr>
              <a:tr h="480779">
                <a:tc>
                  <a:txBody>
                    <a:bodyPr/>
                    <a:lstStyle/>
                    <a:p>
                      <a:r>
                        <a:rPr lang="en-US" dirty="0"/>
                        <a:t>Model species 4</a:t>
                      </a:r>
                    </a:p>
                  </a:txBody>
                  <a:tcPr anchor="ctr">
                    <a:solidFill>
                      <a:schemeClr val="accent6">
                        <a:lumMod val="50000"/>
                      </a:schemeClr>
                    </a:solidFill>
                  </a:tcPr>
                </a:tc>
                <a:extLst>
                  <a:ext uri="{0D108BD9-81ED-4DB2-BD59-A6C34878D82A}">
                    <a16:rowId xmlns:a16="http://schemas.microsoft.com/office/drawing/2014/main" val="10003"/>
                  </a:ext>
                </a:extLst>
              </a:tr>
            </a:tbl>
          </a:graphicData>
        </a:graphic>
      </p:graphicFrame>
      <p:graphicFrame>
        <p:nvGraphicFramePr>
          <p:cNvPr id="9" name="Table 21" descr="Inventory pollutant box" title="Inventory pollutant box"/>
          <p:cNvGraphicFramePr>
            <a:graphicFrameLocks noGrp="1" noChangeAspect="1"/>
          </p:cNvGraphicFramePr>
          <p:nvPr>
            <p:extLst/>
          </p:nvPr>
        </p:nvGraphicFramePr>
        <p:xfrm>
          <a:off x="76200" y="1828800"/>
          <a:ext cx="1981200" cy="3185160"/>
        </p:xfrm>
        <a:graphic>
          <a:graphicData uri="http://schemas.openxmlformats.org/drawingml/2006/table">
            <a:tbl>
              <a:tblPr firstRow="1" bandRow="1">
                <a:tableStyleId>{D27102A9-8310-4765-A935-A1911B00CA55}</a:tableStyleId>
              </a:tblPr>
              <a:tblGrid>
                <a:gridCol w="1981200">
                  <a:extLst>
                    <a:ext uri="{9D8B030D-6E8A-4147-A177-3AD203B41FA5}">
                      <a16:colId xmlns:a16="http://schemas.microsoft.com/office/drawing/2014/main" val="20000"/>
                    </a:ext>
                  </a:extLst>
                </a:gridCol>
              </a:tblGrid>
              <a:tr h="3185160">
                <a:tc>
                  <a:txBody>
                    <a:bodyPr/>
                    <a:lstStyle/>
                    <a:p>
                      <a:pPr algn="ctr"/>
                      <a:r>
                        <a:rPr lang="en-US" dirty="0">
                          <a:solidFill>
                            <a:schemeClr val="bg1"/>
                          </a:solidFill>
                        </a:rPr>
                        <a:t>Inventory</a:t>
                      </a:r>
                      <a:r>
                        <a:rPr lang="en-US" baseline="0" dirty="0">
                          <a:solidFill>
                            <a:schemeClr val="bg1"/>
                          </a:solidFill>
                        </a:rPr>
                        <a:t> Poll</a:t>
                      </a:r>
                      <a:endParaRPr lang="en-US"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3068692" y="1628633"/>
            <a:ext cx="1274708" cy="369332"/>
          </a:xfrm>
          <a:prstGeom prst="rect">
            <a:avLst/>
          </a:prstGeom>
          <a:noFill/>
        </p:spPr>
        <p:txBody>
          <a:bodyPr wrap="none" rtlCol="0">
            <a:spAutoFit/>
          </a:bodyPr>
          <a:lstStyle/>
          <a:p>
            <a:r>
              <a:rPr lang="en-US" dirty="0"/>
              <a:t>Profile (%)</a:t>
            </a:r>
          </a:p>
        </p:txBody>
      </p:sp>
      <p:sp>
        <p:nvSpPr>
          <p:cNvPr id="11" name="TextBox 10"/>
          <p:cNvSpPr txBox="1"/>
          <p:nvPr/>
        </p:nvSpPr>
        <p:spPr>
          <a:xfrm>
            <a:off x="5864621" y="1296663"/>
            <a:ext cx="2060179" cy="369332"/>
          </a:xfrm>
          <a:prstGeom prst="rect">
            <a:avLst/>
          </a:prstGeom>
          <a:noFill/>
        </p:spPr>
        <p:txBody>
          <a:bodyPr wrap="none" rtlCol="0">
            <a:spAutoFit/>
          </a:bodyPr>
          <a:lstStyle/>
          <a:p>
            <a:r>
              <a:rPr lang="en-US" dirty="0" err="1"/>
              <a:t>Speciated</a:t>
            </a:r>
            <a:r>
              <a:rPr lang="en-US" dirty="0"/>
              <a:t> (mass)</a:t>
            </a:r>
          </a:p>
        </p:txBody>
      </p:sp>
      <p:sp>
        <p:nvSpPr>
          <p:cNvPr id="12" name="Right Arrow 11" descr="Molecular weight for species 1" title="Molecular weight for species 1"/>
          <p:cNvSpPr/>
          <p:nvPr/>
        </p:nvSpPr>
        <p:spPr>
          <a:xfrm>
            <a:off x="7924800" y="1742194"/>
            <a:ext cx="1143000" cy="696206"/>
          </a:xfrm>
          <a:prstGeom prst="rightArrow">
            <a:avLst/>
          </a:prstGeom>
          <a:solidFill>
            <a:schemeClr val="accent3">
              <a:lumMod val="60000"/>
              <a:lumOff val="40000"/>
            </a:schemeClr>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MW1</a:t>
            </a:r>
          </a:p>
        </p:txBody>
      </p:sp>
      <p:sp>
        <p:nvSpPr>
          <p:cNvPr id="13" name="TextBox 12"/>
          <p:cNvSpPr txBox="1"/>
          <p:nvPr/>
        </p:nvSpPr>
        <p:spPr>
          <a:xfrm>
            <a:off x="7773629" y="5322778"/>
            <a:ext cx="1445342" cy="646331"/>
          </a:xfrm>
          <a:prstGeom prst="rect">
            <a:avLst/>
          </a:prstGeom>
          <a:noFill/>
        </p:spPr>
        <p:txBody>
          <a:bodyPr wrap="square" rtlCol="0">
            <a:spAutoFit/>
          </a:bodyPr>
          <a:lstStyle/>
          <a:p>
            <a:r>
              <a:rPr lang="en-US" dirty="0"/>
              <a:t>Conversion to moles</a:t>
            </a:r>
            <a:endParaRPr lang="en-US" sz="1600" dirty="0"/>
          </a:p>
        </p:txBody>
      </p:sp>
      <p:sp>
        <p:nvSpPr>
          <p:cNvPr id="14" name="Right Arrow 13" descr="Molecular weight for species 2" title="Molecular weight for species 2"/>
          <p:cNvSpPr/>
          <p:nvPr/>
        </p:nvSpPr>
        <p:spPr>
          <a:xfrm>
            <a:off x="7924800" y="2656594"/>
            <a:ext cx="1143000" cy="696206"/>
          </a:xfrm>
          <a:prstGeom prst="rightArrow">
            <a:avLst/>
          </a:prstGeom>
          <a:solidFill>
            <a:schemeClr val="accent4">
              <a:lumMod val="75000"/>
            </a:schemeClr>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MW2</a:t>
            </a:r>
          </a:p>
        </p:txBody>
      </p:sp>
      <p:sp>
        <p:nvSpPr>
          <p:cNvPr id="15" name="Right Arrow 14" descr="Molecular weight for species 3" title="Molecular weight for species 3"/>
          <p:cNvSpPr/>
          <p:nvPr/>
        </p:nvSpPr>
        <p:spPr>
          <a:xfrm>
            <a:off x="7924800" y="3657600"/>
            <a:ext cx="1143000" cy="696206"/>
          </a:xfrm>
          <a:prstGeom prst="rightArrow">
            <a:avLst/>
          </a:prstGeom>
          <a:solidFill>
            <a:schemeClr val="accent5">
              <a:lumMod val="60000"/>
              <a:lumOff val="40000"/>
            </a:schemeClr>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MW3</a:t>
            </a:r>
          </a:p>
        </p:txBody>
      </p:sp>
      <p:sp>
        <p:nvSpPr>
          <p:cNvPr id="16" name="Right Arrow 15" descr="Molecular weight for species 4" title="Molecular weight for species 4"/>
          <p:cNvSpPr/>
          <p:nvPr/>
        </p:nvSpPr>
        <p:spPr>
          <a:xfrm>
            <a:off x="7924800" y="4419600"/>
            <a:ext cx="1143000" cy="696206"/>
          </a:xfrm>
          <a:prstGeom prst="rightArrow">
            <a:avLst/>
          </a:prstGeom>
          <a:solidFill>
            <a:schemeClr val="accent6">
              <a:lumMod val="50000"/>
            </a:schemeClr>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MW4</a:t>
            </a:r>
          </a:p>
        </p:txBody>
      </p:sp>
      <p:sp>
        <p:nvSpPr>
          <p:cNvPr id="17" name="Right Arrow 16" descr="Arrow from profile percent to speciated mas" title="Arrow from profile percent to speciated mas"/>
          <p:cNvSpPr/>
          <p:nvPr/>
        </p:nvSpPr>
        <p:spPr>
          <a:xfrm>
            <a:off x="5030589" y="3182850"/>
            <a:ext cx="683021" cy="398550"/>
          </a:xfrm>
          <a:prstGeom prst="rightArrow">
            <a:avLst/>
          </a:prstGeom>
          <a:solidFill>
            <a:schemeClr val="accent6">
              <a:lumMod val="75000"/>
            </a:schemeClr>
          </a:solidFill>
          <a:ln w="3492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descr="arrow from inventory pollutant to profile percent" title="arrow from inventory pollutant to profile percent"/>
          <p:cNvSpPr/>
          <p:nvPr/>
        </p:nvSpPr>
        <p:spPr>
          <a:xfrm>
            <a:off x="2136378" y="3182850"/>
            <a:ext cx="683021" cy="398550"/>
          </a:xfrm>
          <a:prstGeom prst="rightArrow">
            <a:avLst/>
          </a:prstGeom>
          <a:solidFill>
            <a:schemeClr val="accent6">
              <a:lumMod val="75000"/>
            </a:schemeClr>
          </a:solidFill>
          <a:ln w="3492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Speciation Overview</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86</a:t>
            </a:fld>
            <a:endParaRPr lang="en-US"/>
          </a:p>
        </p:txBody>
      </p:sp>
    </p:spTree>
    <p:extLst>
      <p:ext uri="{BB962C8B-B14F-4D97-AF65-F5344CB8AC3E}">
        <p14:creationId xmlns:p14="http://schemas.microsoft.com/office/powerpoint/2010/main" val="18590757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normAutofit/>
          </a:bodyPr>
          <a:lstStyle/>
          <a:p>
            <a:pPr lvl="0"/>
            <a:r>
              <a:rPr lang="en-US" dirty="0"/>
              <a:t>NOx is converted to following model species:</a:t>
            </a:r>
          </a:p>
          <a:p>
            <a:pPr lvl="1"/>
            <a:r>
              <a:rPr lang="en-US" dirty="0"/>
              <a:t>NO</a:t>
            </a:r>
          </a:p>
          <a:p>
            <a:pPr lvl="1"/>
            <a:r>
              <a:rPr lang="en-US" dirty="0"/>
              <a:t>NO2</a:t>
            </a:r>
          </a:p>
          <a:p>
            <a:pPr lvl="1"/>
            <a:r>
              <a:rPr lang="en-US" dirty="0"/>
              <a:t>HONO</a:t>
            </a:r>
          </a:p>
          <a:p>
            <a:r>
              <a:rPr lang="en-US" dirty="0"/>
              <a:t>Example profiles:</a:t>
            </a:r>
          </a:p>
          <a:p>
            <a:pPr marL="393192" lvl="1" indent="0">
              <a:buNone/>
            </a:pPr>
            <a:endParaRPr lang="en-US" dirty="0"/>
          </a:p>
          <a:p>
            <a:endParaRPr lang="en-US" dirty="0"/>
          </a:p>
        </p:txBody>
      </p:sp>
      <p:graphicFrame>
        <p:nvGraphicFramePr>
          <p:cNvPr id="6" name="Table 5"/>
          <p:cNvGraphicFramePr>
            <a:graphicFrameLocks noGrp="1"/>
          </p:cNvGraphicFramePr>
          <p:nvPr>
            <p:extLst/>
          </p:nvPr>
        </p:nvGraphicFramePr>
        <p:xfrm>
          <a:off x="2209800" y="3657601"/>
          <a:ext cx="4648200" cy="1752601"/>
        </p:xfrm>
        <a:graphic>
          <a:graphicData uri="http://schemas.openxmlformats.org/drawingml/2006/table">
            <a:tbl>
              <a:tblPr firstRow="1">
                <a:tableStyleId>{35758FB7-9AC5-4552-8A53-C91805E547FA}</a:tableStyleId>
              </a:tblPr>
              <a:tblGrid>
                <a:gridCol w="1208419">
                  <a:extLst>
                    <a:ext uri="{9D8B030D-6E8A-4147-A177-3AD203B41FA5}">
                      <a16:colId xmlns:a16="http://schemas.microsoft.com/office/drawing/2014/main" val="20000"/>
                    </a:ext>
                  </a:extLst>
                </a:gridCol>
                <a:gridCol w="1095151">
                  <a:extLst>
                    <a:ext uri="{9D8B030D-6E8A-4147-A177-3AD203B41FA5}">
                      <a16:colId xmlns:a16="http://schemas.microsoft.com/office/drawing/2014/main" val="20001"/>
                    </a:ext>
                  </a:extLst>
                </a:gridCol>
                <a:gridCol w="861162">
                  <a:extLst>
                    <a:ext uri="{9D8B030D-6E8A-4147-A177-3AD203B41FA5}">
                      <a16:colId xmlns:a16="http://schemas.microsoft.com/office/drawing/2014/main" val="20002"/>
                    </a:ext>
                  </a:extLst>
                </a:gridCol>
                <a:gridCol w="1483468">
                  <a:extLst>
                    <a:ext uri="{9D8B030D-6E8A-4147-A177-3AD203B41FA5}">
                      <a16:colId xmlns:a16="http://schemas.microsoft.com/office/drawing/2014/main" val="20003"/>
                    </a:ext>
                  </a:extLst>
                </a:gridCol>
              </a:tblGrid>
              <a:tr h="465816">
                <a:tc>
                  <a:txBody>
                    <a:bodyPr/>
                    <a:lstStyle/>
                    <a:p>
                      <a:pPr algn="l" fontAlgn="b"/>
                      <a:r>
                        <a:rPr lang="en-US" sz="1600" b="1" u="none" strike="noStrike" dirty="0">
                          <a:effectLst/>
                        </a:rPr>
                        <a:t>profile</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a:effectLst/>
                        </a:rPr>
                        <a:t>pollutant</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a:effectLst/>
                        </a:rPr>
                        <a:t>species</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err="1">
                          <a:effectLst/>
                        </a:rPr>
                        <a:t>massfrac</a:t>
                      </a:r>
                      <a:endParaRPr lang="en-US" sz="16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257357">
                <a:tc>
                  <a:txBody>
                    <a:bodyPr/>
                    <a:lstStyle/>
                    <a:p>
                      <a:pPr algn="l" fontAlgn="b"/>
                      <a:r>
                        <a:rPr lang="en-US" sz="1600" u="none" strike="noStrike" dirty="0">
                          <a:effectLst/>
                        </a:rPr>
                        <a:t>WHONO</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NOX</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0.092</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57357">
                <a:tc>
                  <a:txBody>
                    <a:bodyPr/>
                    <a:lstStyle/>
                    <a:p>
                      <a:pPr algn="l" fontAlgn="b"/>
                      <a:r>
                        <a:rPr lang="en-US" sz="1600" u="none" strike="noStrike" dirty="0">
                          <a:effectLst/>
                        </a:rPr>
                        <a:t>WHONO</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NOX</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0.900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57357">
                <a:tc>
                  <a:txBody>
                    <a:bodyPr/>
                    <a:lstStyle/>
                    <a:p>
                      <a:pPr algn="l" fontAlgn="b"/>
                      <a:r>
                        <a:rPr lang="en-US" sz="1600" u="none" strike="noStrike" dirty="0">
                          <a:effectLst/>
                        </a:rPr>
                        <a:t>WHONO</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NOX</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HONO</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0.008</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57357">
                <a:tc>
                  <a:txBody>
                    <a:bodyPr/>
                    <a:lstStyle/>
                    <a:p>
                      <a:pPr algn="l" fontAlgn="b"/>
                      <a:r>
                        <a:rPr lang="en-US" sz="1600" u="none" strike="noStrike">
                          <a:effectLst/>
                        </a:rPr>
                        <a:t>NHONO</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NOX</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NO2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57357">
                <a:tc>
                  <a:txBody>
                    <a:bodyPr/>
                    <a:lstStyle/>
                    <a:p>
                      <a:pPr algn="l" fontAlgn="b"/>
                      <a:r>
                        <a:rPr lang="en-US" sz="1600" u="none" strike="noStrike">
                          <a:effectLst/>
                        </a:rPr>
                        <a:t>NHONO</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NOX</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NO</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0.900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p:txBody>
          <a:bodyPr/>
          <a:lstStyle/>
          <a:p>
            <a:r>
              <a:rPr lang="en-US" dirty="0"/>
              <a:t>NOx Speciation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87</a:t>
            </a:fld>
            <a:endParaRPr lang="en-US"/>
          </a:p>
        </p:txBody>
      </p:sp>
    </p:spTree>
    <p:extLst>
      <p:ext uri="{BB962C8B-B14F-4D97-AF65-F5344CB8AC3E}">
        <p14:creationId xmlns:p14="http://schemas.microsoft.com/office/powerpoint/2010/main" val="2113270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246937" y="1242140"/>
            <a:ext cx="8497728" cy="1219200"/>
          </a:xfrm>
        </p:spPr>
        <p:txBody>
          <a:bodyPr>
            <a:normAutofit fontScale="92500"/>
          </a:bodyPr>
          <a:lstStyle/>
          <a:p>
            <a:pPr lvl="0"/>
            <a:r>
              <a:rPr lang="en-US" sz="2000" dirty="0"/>
              <a:t>Older versions of CMAQ used “simplified” PM model species (AE5)</a:t>
            </a:r>
          </a:p>
          <a:p>
            <a:pPr lvl="0"/>
            <a:r>
              <a:rPr lang="en-US" sz="2000" dirty="0"/>
              <a:t>Recent versions of CMAQ use the aerosol module ISORROPIA v2 that requires additional PM model species (AE6)</a:t>
            </a:r>
          </a:p>
          <a:p>
            <a:pPr marL="109728" indent="0">
              <a:buNone/>
            </a:pPr>
            <a:endParaRPr lang="en-US" sz="2000" dirty="0"/>
          </a:p>
          <a:p>
            <a:pPr marL="393192" lvl="1" indent="0">
              <a:buNone/>
            </a:pPr>
            <a:endParaRPr lang="en-US" sz="2000" dirty="0"/>
          </a:p>
          <a:p>
            <a:endParaRPr lang="en-US" sz="2000" dirty="0"/>
          </a:p>
        </p:txBody>
      </p:sp>
      <p:graphicFrame>
        <p:nvGraphicFramePr>
          <p:cNvPr id="7" name="Table 6"/>
          <p:cNvGraphicFramePr>
            <a:graphicFrameLocks noGrp="1"/>
          </p:cNvGraphicFramePr>
          <p:nvPr>
            <p:extLst/>
          </p:nvPr>
        </p:nvGraphicFramePr>
        <p:xfrm>
          <a:off x="609600" y="2328041"/>
          <a:ext cx="3886201" cy="4463041"/>
        </p:xfrm>
        <a:graphic>
          <a:graphicData uri="http://schemas.openxmlformats.org/drawingml/2006/table">
            <a:tbl>
              <a:tblPr firstRow="1">
                <a:tableStyleId>{5C22544A-7EE6-4342-B048-85BDC9FD1C3A}</a:tableStyleId>
              </a:tblPr>
              <a:tblGrid>
                <a:gridCol w="905905">
                  <a:extLst>
                    <a:ext uri="{9D8B030D-6E8A-4147-A177-3AD203B41FA5}">
                      <a16:colId xmlns:a16="http://schemas.microsoft.com/office/drawing/2014/main" val="20000"/>
                    </a:ext>
                  </a:extLst>
                </a:gridCol>
                <a:gridCol w="1719906">
                  <a:extLst>
                    <a:ext uri="{9D8B030D-6E8A-4147-A177-3AD203B41FA5}">
                      <a16:colId xmlns:a16="http://schemas.microsoft.com/office/drawing/2014/main" val="20001"/>
                    </a:ext>
                  </a:extLst>
                </a:gridCol>
                <a:gridCol w="630195">
                  <a:extLst>
                    <a:ext uri="{9D8B030D-6E8A-4147-A177-3AD203B41FA5}">
                      <a16:colId xmlns:a16="http://schemas.microsoft.com/office/drawing/2014/main" val="20002"/>
                    </a:ext>
                  </a:extLst>
                </a:gridCol>
                <a:gridCol w="630195">
                  <a:extLst>
                    <a:ext uri="{9D8B030D-6E8A-4147-A177-3AD203B41FA5}">
                      <a16:colId xmlns:a16="http://schemas.microsoft.com/office/drawing/2014/main" val="20003"/>
                    </a:ext>
                  </a:extLst>
                </a:gridCol>
              </a:tblGrid>
              <a:tr h="444021">
                <a:tc>
                  <a:txBody>
                    <a:bodyPr/>
                    <a:lstStyle/>
                    <a:p>
                      <a:pPr algn="l" fontAlgn="b"/>
                      <a:r>
                        <a:rPr lang="en-US" sz="1400" b="1" u="none" strike="noStrike" dirty="0">
                          <a:solidFill>
                            <a:schemeClr val="tx1"/>
                          </a:solidFill>
                          <a:effectLst/>
                        </a:rPr>
                        <a:t>species name</a:t>
                      </a:r>
                      <a:endParaRPr lang="en-US" sz="14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400" b="1" u="none" strike="noStrike" dirty="0">
                          <a:solidFill>
                            <a:schemeClr val="tx1"/>
                          </a:solidFill>
                          <a:effectLst/>
                        </a:rPr>
                        <a:t>species </a:t>
                      </a:r>
                      <a:br>
                        <a:rPr lang="en-US" sz="1400" b="1" u="none" strike="noStrike" dirty="0">
                          <a:solidFill>
                            <a:schemeClr val="tx1"/>
                          </a:solidFill>
                          <a:effectLst/>
                        </a:rPr>
                      </a:br>
                      <a:r>
                        <a:rPr lang="en-US" sz="1400" b="1" u="none" strike="noStrike" dirty="0">
                          <a:solidFill>
                            <a:schemeClr val="tx1"/>
                          </a:solidFill>
                          <a:effectLst/>
                        </a:rPr>
                        <a:t>description</a:t>
                      </a:r>
                      <a:endParaRPr lang="en-US" sz="14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400" b="1" u="none" strike="noStrike" dirty="0">
                          <a:solidFill>
                            <a:schemeClr val="tx1"/>
                          </a:solidFill>
                          <a:effectLst/>
                        </a:rPr>
                        <a:t>AE5</a:t>
                      </a:r>
                      <a:endParaRPr lang="en-US" sz="14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400" b="1" u="none" strike="noStrike" dirty="0">
                          <a:solidFill>
                            <a:schemeClr val="tx1"/>
                          </a:solidFill>
                          <a:effectLst/>
                        </a:rPr>
                        <a:t>AE6</a:t>
                      </a:r>
                      <a:endParaRPr lang="en-US" sz="14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195835">
                <a:tc>
                  <a:txBody>
                    <a:bodyPr/>
                    <a:lstStyle/>
                    <a:p>
                      <a:pPr algn="l" fontAlgn="b"/>
                      <a:r>
                        <a:rPr lang="en-US" sz="1200" u="none" strike="noStrike" dirty="0">
                          <a:effectLst/>
                        </a:rPr>
                        <a:t>POC</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organic carbon</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Y</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Y</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5835">
                <a:tc>
                  <a:txBody>
                    <a:bodyPr/>
                    <a:lstStyle/>
                    <a:p>
                      <a:pPr algn="l" fontAlgn="b"/>
                      <a:r>
                        <a:rPr lang="en-US" sz="1200" u="none" strike="noStrike">
                          <a:effectLst/>
                        </a:rPr>
                        <a:t>PEC</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elemental carbon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5835">
                <a:tc>
                  <a:txBody>
                    <a:bodyPr/>
                    <a:lstStyle/>
                    <a:p>
                      <a:pPr algn="l" fontAlgn="b"/>
                      <a:r>
                        <a:rPr lang="en-US" sz="1200" u="none" strike="noStrike">
                          <a:effectLst/>
                        </a:rPr>
                        <a:t>PSO4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sulfate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5835">
                <a:tc>
                  <a:txBody>
                    <a:bodyPr/>
                    <a:lstStyle/>
                    <a:p>
                      <a:pPr algn="l" fontAlgn="b"/>
                      <a:r>
                        <a:rPr lang="en-US" sz="1200" u="none" strike="noStrike">
                          <a:effectLst/>
                        </a:rPr>
                        <a:t>PNO3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nitrate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5835">
                <a:tc>
                  <a:txBody>
                    <a:bodyPr/>
                    <a:lstStyle/>
                    <a:p>
                      <a:pPr algn="l" fontAlgn="b"/>
                      <a:r>
                        <a:rPr lang="en-US" sz="1200" u="none" strike="noStrike">
                          <a:effectLst/>
                        </a:rPr>
                        <a:t>PMFINE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unspeciated PM2.5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5835">
                <a:tc>
                  <a:txBody>
                    <a:bodyPr/>
                    <a:lstStyle/>
                    <a:p>
                      <a:pPr algn="l" fontAlgn="b"/>
                      <a:r>
                        <a:rPr lang="en-US" sz="1200" u="none" strike="noStrike">
                          <a:effectLst/>
                        </a:rPr>
                        <a:t>PNH4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ammonium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81975">
                <a:tc>
                  <a:txBody>
                    <a:bodyPr/>
                    <a:lstStyle/>
                    <a:p>
                      <a:pPr algn="l" fontAlgn="b"/>
                      <a:r>
                        <a:rPr lang="en-US" sz="1200" u="none" strike="noStrike">
                          <a:effectLst/>
                        </a:rPr>
                        <a:t>PNCOM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non-carbon organic matter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5835">
                <a:tc>
                  <a:txBody>
                    <a:bodyPr/>
                    <a:lstStyle/>
                    <a:p>
                      <a:pPr algn="l" fontAlgn="b"/>
                      <a:r>
                        <a:rPr lang="en-US" sz="1200" u="none" strike="noStrike">
                          <a:effectLst/>
                        </a:rPr>
                        <a:t>PFE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iron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5835">
                <a:tc>
                  <a:txBody>
                    <a:bodyPr/>
                    <a:lstStyle/>
                    <a:p>
                      <a:pPr algn="l" fontAlgn="b"/>
                      <a:r>
                        <a:rPr lang="en-US" sz="1200" u="none" strike="noStrike">
                          <a:effectLst/>
                        </a:rPr>
                        <a:t>PAL</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aluminum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5835">
                <a:tc>
                  <a:txBody>
                    <a:bodyPr/>
                    <a:lstStyle/>
                    <a:p>
                      <a:pPr algn="l" fontAlgn="b"/>
                      <a:r>
                        <a:rPr lang="en-US" sz="1200" u="none" strike="noStrike">
                          <a:effectLst/>
                        </a:rPr>
                        <a:t>PSI</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silica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5835">
                <a:tc>
                  <a:txBody>
                    <a:bodyPr/>
                    <a:lstStyle/>
                    <a:p>
                      <a:pPr algn="l" fontAlgn="b"/>
                      <a:r>
                        <a:rPr lang="en-US" sz="1200" u="none" strike="noStrike">
                          <a:effectLst/>
                        </a:rPr>
                        <a:t>PTI</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titanium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5835">
                <a:tc>
                  <a:txBody>
                    <a:bodyPr/>
                    <a:lstStyle/>
                    <a:p>
                      <a:pPr algn="l" fontAlgn="b"/>
                      <a:r>
                        <a:rPr lang="en-US" sz="1200" u="none" strike="noStrike">
                          <a:effectLst/>
                        </a:rPr>
                        <a:t>PCA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calcium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95835">
                <a:tc>
                  <a:txBody>
                    <a:bodyPr/>
                    <a:lstStyle/>
                    <a:p>
                      <a:pPr algn="l" fontAlgn="b"/>
                      <a:r>
                        <a:rPr lang="en-US" sz="1200" u="none" strike="noStrike">
                          <a:effectLst/>
                        </a:rPr>
                        <a:t>PMG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magnesium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Y</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95835">
                <a:tc>
                  <a:txBody>
                    <a:bodyPr/>
                    <a:lstStyle/>
                    <a:p>
                      <a:pPr algn="l" fontAlgn="b"/>
                      <a:r>
                        <a:rPr lang="en-US" sz="1200" u="none" strike="noStrike">
                          <a:effectLst/>
                        </a:rPr>
                        <a:t>PK</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potassium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r h="195835">
                <a:tc>
                  <a:txBody>
                    <a:bodyPr/>
                    <a:lstStyle/>
                    <a:p>
                      <a:pPr algn="l" fontAlgn="b"/>
                      <a:r>
                        <a:rPr lang="en-US" sz="1200" u="none" strike="noStrike">
                          <a:effectLst/>
                        </a:rPr>
                        <a:t>PMN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manganese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r h="195835">
                <a:tc>
                  <a:txBody>
                    <a:bodyPr/>
                    <a:lstStyle/>
                    <a:p>
                      <a:pPr algn="l" fontAlgn="b"/>
                      <a:r>
                        <a:rPr lang="en-US" sz="1200" u="none" strike="noStrike">
                          <a:effectLst/>
                        </a:rPr>
                        <a:t>PNA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sodium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
                  </a:ext>
                </a:extLst>
              </a:tr>
              <a:tr h="195835">
                <a:tc>
                  <a:txBody>
                    <a:bodyPr/>
                    <a:lstStyle/>
                    <a:p>
                      <a:pPr algn="l" fontAlgn="b"/>
                      <a:r>
                        <a:rPr lang="en-US" sz="1200" u="none" strike="noStrike">
                          <a:effectLst/>
                        </a:rPr>
                        <a:t>PCL</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chloride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7"/>
                  </a:ext>
                </a:extLst>
              </a:tr>
              <a:tr h="307850">
                <a:tc>
                  <a:txBody>
                    <a:bodyPr/>
                    <a:lstStyle/>
                    <a:p>
                      <a:pPr algn="l" fontAlgn="b"/>
                      <a:r>
                        <a:rPr lang="en-US" sz="1200" u="none" strike="noStrike">
                          <a:effectLst/>
                        </a:rPr>
                        <a:t>PH2O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water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8"/>
                  </a:ext>
                </a:extLst>
              </a:tr>
              <a:tr h="195835">
                <a:tc>
                  <a:txBody>
                    <a:bodyPr/>
                    <a:lstStyle/>
                    <a:p>
                      <a:pPr algn="l" fontAlgn="b"/>
                      <a:r>
                        <a:rPr lang="en-US" sz="1200" u="none" strike="noStrike">
                          <a:effectLst/>
                        </a:rPr>
                        <a:t>PMOTHR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err="1">
                          <a:effectLst/>
                        </a:rPr>
                        <a:t>unspeciated</a:t>
                      </a:r>
                      <a:r>
                        <a:rPr lang="en-US" sz="1200" u="none" strike="noStrike" dirty="0">
                          <a:effectLst/>
                        </a:rPr>
                        <a:t> PM2.5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Y</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9"/>
                  </a:ext>
                </a:extLst>
              </a:tr>
            </a:tbl>
          </a:graphicData>
        </a:graphic>
      </p:graphicFrame>
      <p:graphicFrame>
        <p:nvGraphicFramePr>
          <p:cNvPr id="6" name="Table 5"/>
          <p:cNvGraphicFramePr>
            <a:graphicFrameLocks noGrp="1"/>
          </p:cNvGraphicFramePr>
          <p:nvPr>
            <p:extLst/>
          </p:nvPr>
        </p:nvGraphicFramePr>
        <p:xfrm>
          <a:off x="5105400" y="2666998"/>
          <a:ext cx="3389472" cy="4068457"/>
        </p:xfrm>
        <a:graphic>
          <a:graphicData uri="http://schemas.openxmlformats.org/drawingml/2006/table">
            <a:tbl>
              <a:tblPr firstRow="1">
                <a:tableStyleId>{35758FB7-9AC5-4552-8A53-C91805E547FA}</a:tableStyleId>
              </a:tblPr>
              <a:tblGrid>
                <a:gridCol w="1143000">
                  <a:extLst>
                    <a:ext uri="{9D8B030D-6E8A-4147-A177-3AD203B41FA5}">
                      <a16:colId xmlns:a16="http://schemas.microsoft.com/office/drawing/2014/main" val="20000"/>
                    </a:ext>
                  </a:extLst>
                </a:gridCol>
                <a:gridCol w="977758">
                  <a:extLst>
                    <a:ext uri="{9D8B030D-6E8A-4147-A177-3AD203B41FA5}">
                      <a16:colId xmlns:a16="http://schemas.microsoft.com/office/drawing/2014/main" val="20001"/>
                    </a:ext>
                  </a:extLst>
                </a:gridCol>
                <a:gridCol w="1268714">
                  <a:extLst>
                    <a:ext uri="{9D8B030D-6E8A-4147-A177-3AD203B41FA5}">
                      <a16:colId xmlns:a16="http://schemas.microsoft.com/office/drawing/2014/main" val="20002"/>
                    </a:ext>
                  </a:extLst>
                </a:gridCol>
              </a:tblGrid>
              <a:tr h="263225">
                <a:tc>
                  <a:txBody>
                    <a:bodyPr/>
                    <a:lstStyle/>
                    <a:p>
                      <a:pPr algn="l" fontAlgn="b"/>
                      <a:r>
                        <a:rPr lang="en-US" sz="1600" b="1" u="none" strike="noStrike" dirty="0">
                          <a:solidFill>
                            <a:schemeClr val="tx1"/>
                          </a:solidFill>
                          <a:effectLst/>
                        </a:rPr>
                        <a:t>pollutant</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a:solidFill>
                            <a:schemeClr val="tx1"/>
                          </a:solidFill>
                          <a:effectLst/>
                        </a:rPr>
                        <a:t>species</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err="1">
                          <a:solidFill>
                            <a:schemeClr val="tx1"/>
                          </a:solidFill>
                          <a:effectLst/>
                        </a:rPr>
                        <a:t>massfrac</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238872">
                <a:tc>
                  <a:txBody>
                    <a:bodyPr/>
                    <a:lstStyle/>
                    <a:p>
                      <a:pPr algn="l" fontAlgn="b"/>
                      <a:r>
                        <a:rPr lang="en-US" sz="1200" u="none" strike="noStrike" dirty="0">
                          <a:effectLst/>
                        </a:rPr>
                        <a:t>PM2_5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POC</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0.5019</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38872">
                <a:tc>
                  <a:txBody>
                    <a:bodyPr/>
                    <a:lstStyle/>
                    <a:p>
                      <a:pPr algn="l" fontAlgn="b"/>
                      <a:r>
                        <a:rPr lang="en-US" sz="1200" u="none" strike="noStrike" dirty="0">
                          <a:effectLst/>
                        </a:rPr>
                        <a:t>PM2_5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PEC</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0.1093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PSO4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0.0033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PNO3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0.0107</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PNH4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0.0034</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0.0005</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PCA</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0.0007</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38872">
                <a:tc>
                  <a:txBody>
                    <a:bodyPr/>
                    <a:lstStyle/>
                    <a:p>
                      <a:pPr algn="l" fontAlgn="b"/>
                      <a:r>
                        <a:rPr lang="en-US" sz="1200" u="none" strike="noStrike" dirty="0">
                          <a:effectLst/>
                        </a:rPr>
                        <a:t>PM2_5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PCL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0.0024</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PFE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0.0004</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PK</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0.0014</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PMN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0.0001</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PMOTHR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0.0125</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PNA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0.0014</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PNCOM</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0.3513</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r h="23887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PSI</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0.0001</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r h="222152">
                <a:tc>
                  <a:txBody>
                    <a:bodyPr/>
                    <a:lstStyle/>
                    <a:p>
                      <a:pPr algn="l" fontAlgn="b"/>
                      <a:r>
                        <a:rPr lang="en-US" sz="1200" u="none" strike="noStrike">
                          <a:effectLst/>
                        </a:rPr>
                        <a:t>PM2_5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PTI</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0.0007</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
                  </a:ext>
                </a:extLst>
              </a:tr>
            </a:tbl>
          </a:graphicData>
        </a:graphic>
      </p:graphicFrame>
      <p:sp>
        <p:nvSpPr>
          <p:cNvPr id="9" name="TextBox 8"/>
          <p:cNvSpPr txBox="1"/>
          <p:nvPr/>
        </p:nvSpPr>
        <p:spPr>
          <a:xfrm>
            <a:off x="4634432" y="2292063"/>
            <a:ext cx="4575291" cy="338554"/>
          </a:xfrm>
          <a:prstGeom prst="rect">
            <a:avLst/>
          </a:prstGeom>
          <a:noFill/>
        </p:spPr>
        <p:txBody>
          <a:bodyPr wrap="none" rtlCol="0">
            <a:spAutoFit/>
          </a:bodyPr>
          <a:lstStyle/>
          <a:p>
            <a:r>
              <a:rPr lang="en-US" sz="1600" dirty="0"/>
              <a:t>Prescribed Burning Composite Prof. (91109)</a:t>
            </a:r>
          </a:p>
        </p:txBody>
      </p:sp>
      <p:sp>
        <p:nvSpPr>
          <p:cNvPr id="5" name="Title 4"/>
          <p:cNvSpPr>
            <a:spLocks noGrp="1"/>
          </p:cNvSpPr>
          <p:nvPr>
            <p:ph type="title"/>
          </p:nvPr>
        </p:nvSpPr>
        <p:spPr>
          <a:xfrm>
            <a:off x="417672" y="301772"/>
            <a:ext cx="8229600" cy="1143000"/>
          </a:xfrm>
        </p:spPr>
        <p:txBody>
          <a:bodyPr/>
          <a:lstStyle/>
          <a:p>
            <a:r>
              <a:rPr lang="en-US" dirty="0"/>
              <a:t>PM</a:t>
            </a:r>
            <a:r>
              <a:rPr lang="en-US" baseline="-25000" dirty="0"/>
              <a:t>2.5</a:t>
            </a:r>
            <a:r>
              <a:rPr lang="en-US" dirty="0"/>
              <a:t> Speciation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88</a:t>
            </a:fld>
            <a:endParaRPr lang="en-US"/>
          </a:p>
        </p:txBody>
      </p:sp>
    </p:spTree>
    <p:extLst>
      <p:ext uri="{BB962C8B-B14F-4D97-AF65-F5344CB8AC3E}">
        <p14:creationId xmlns:p14="http://schemas.microsoft.com/office/powerpoint/2010/main" val="10573304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213220" y="1219200"/>
            <a:ext cx="8784432" cy="1412885"/>
          </a:xfrm>
        </p:spPr>
        <p:txBody>
          <a:bodyPr>
            <a:normAutofit fontScale="70000" lnSpcReduction="20000"/>
          </a:bodyPr>
          <a:lstStyle/>
          <a:p>
            <a:pPr>
              <a:spcAft>
                <a:spcPts val="600"/>
              </a:spcAft>
            </a:pPr>
            <a:r>
              <a:rPr lang="en-US" sz="2600" dirty="0"/>
              <a:t>Inventory VOC is converted to Total Organic Gas (TOG)</a:t>
            </a:r>
          </a:p>
          <a:p>
            <a:pPr lvl="1">
              <a:spcAft>
                <a:spcPts val="600"/>
              </a:spcAft>
            </a:pPr>
            <a:r>
              <a:rPr lang="en-US" sz="2200" dirty="0"/>
              <a:t>Example for Gas </a:t>
            </a:r>
            <a:r>
              <a:rPr lang="en-US" sz="2200" dirty="0" err="1"/>
              <a:t>Exh</a:t>
            </a:r>
            <a:r>
              <a:rPr lang="en-US" sz="2200" dirty="0"/>
              <a:t> E10: VOC * 1.199 = TOG (also includes methane)</a:t>
            </a:r>
          </a:p>
          <a:p>
            <a:pPr lvl="0">
              <a:spcAft>
                <a:spcPts val="600"/>
              </a:spcAft>
            </a:pPr>
            <a:r>
              <a:rPr lang="en-US" sz="2200" dirty="0"/>
              <a:t>TOG is then speciated according to the mechanism (species sum to 1.0):</a:t>
            </a:r>
          </a:p>
          <a:p>
            <a:pPr lvl="1">
              <a:spcAft>
                <a:spcPts val="600"/>
              </a:spcAft>
            </a:pPr>
            <a:r>
              <a:rPr lang="en-US" sz="2200" dirty="0"/>
              <a:t>Different model species depending on the chemical mechanism (e.g., CB05, CB6)</a:t>
            </a:r>
          </a:p>
          <a:p>
            <a:pPr marL="393192" lvl="1" indent="0">
              <a:buNone/>
            </a:pPr>
            <a:endParaRPr lang="en-US" dirty="0"/>
          </a:p>
          <a:p>
            <a:endParaRPr lang="en-US" dirty="0"/>
          </a:p>
        </p:txBody>
      </p:sp>
      <p:graphicFrame>
        <p:nvGraphicFramePr>
          <p:cNvPr id="6" name="Table 5"/>
          <p:cNvGraphicFramePr>
            <a:graphicFrameLocks noGrp="1"/>
          </p:cNvGraphicFramePr>
          <p:nvPr>
            <p:extLst/>
          </p:nvPr>
        </p:nvGraphicFramePr>
        <p:xfrm>
          <a:off x="5210223" y="3124200"/>
          <a:ext cx="3400377" cy="3684899"/>
        </p:xfrm>
        <a:graphic>
          <a:graphicData uri="http://schemas.openxmlformats.org/drawingml/2006/table">
            <a:tbl>
              <a:tblPr firstRow="1">
                <a:tableStyleId>{35758FB7-9AC5-4552-8A53-C91805E547FA}</a:tableStyleId>
              </a:tblPr>
              <a:tblGrid>
                <a:gridCol w="1194727">
                  <a:extLst>
                    <a:ext uri="{9D8B030D-6E8A-4147-A177-3AD203B41FA5}">
                      <a16:colId xmlns:a16="http://schemas.microsoft.com/office/drawing/2014/main" val="20000"/>
                    </a:ext>
                  </a:extLst>
                </a:gridCol>
                <a:gridCol w="1102825">
                  <a:extLst>
                    <a:ext uri="{9D8B030D-6E8A-4147-A177-3AD203B41FA5}">
                      <a16:colId xmlns:a16="http://schemas.microsoft.com/office/drawing/2014/main" val="20001"/>
                    </a:ext>
                  </a:extLst>
                </a:gridCol>
                <a:gridCol w="1102825">
                  <a:extLst>
                    <a:ext uri="{9D8B030D-6E8A-4147-A177-3AD203B41FA5}">
                      <a16:colId xmlns:a16="http://schemas.microsoft.com/office/drawing/2014/main" val="20002"/>
                    </a:ext>
                  </a:extLst>
                </a:gridCol>
              </a:tblGrid>
              <a:tr h="391154">
                <a:tc>
                  <a:txBody>
                    <a:bodyPr/>
                    <a:lstStyle/>
                    <a:p>
                      <a:pPr algn="l" fontAlgn="b"/>
                      <a:r>
                        <a:rPr lang="en-US" sz="1600" b="1" u="none" strike="noStrike" dirty="0">
                          <a:solidFill>
                            <a:schemeClr val="tx1"/>
                          </a:solidFill>
                          <a:effectLst/>
                        </a:rPr>
                        <a:t>pollutant</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a:solidFill>
                            <a:schemeClr val="tx1"/>
                          </a:solidFill>
                          <a:effectLst/>
                        </a:rPr>
                        <a:t>species</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err="1">
                          <a:solidFill>
                            <a:schemeClr val="tx1"/>
                          </a:solidFill>
                          <a:effectLst/>
                        </a:rPr>
                        <a:t>massfrac</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ALD2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0.0145</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45404">
                <a:tc>
                  <a:txBody>
                    <a:bodyPr/>
                    <a:lstStyle/>
                    <a:p>
                      <a:pPr algn="l" fontAlgn="b"/>
                      <a:r>
                        <a:rPr lang="en-US" sz="1600" u="none" strike="noStrike" dirty="0">
                          <a:effectLst/>
                        </a:rPr>
                        <a:t>TOG</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ALDX</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CH4</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0.1416</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ETH</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0.0596</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ETHA</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0.0234</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ETOH</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0.0157</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FORM</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0.0145</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IOLE</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0.0130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OLE</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0.0457</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PAR</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0.3860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TOL</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0.1044</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UNR</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0.0563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45404">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XYL</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0.1229</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bl>
          </a:graphicData>
        </a:graphic>
      </p:graphicFrame>
      <p:sp>
        <p:nvSpPr>
          <p:cNvPr id="7" name="TextBox 6"/>
          <p:cNvSpPr txBox="1"/>
          <p:nvPr/>
        </p:nvSpPr>
        <p:spPr>
          <a:xfrm>
            <a:off x="5052370" y="2693476"/>
            <a:ext cx="3716082" cy="369332"/>
          </a:xfrm>
          <a:prstGeom prst="rect">
            <a:avLst/>
          </a:prstGeom>
          <a:noFill/>
        </p:spPr>
        <p:txBody>
          <a:bodyPr wrap="none" rtlCol="0">
            <a:spAutoFit/>
          </a:bodyPr>
          <a:lstStyle/>
          <a:p>
            <a:r>
              <a:rPr lang="en-US" dirty="0"/>
              <a:t>Gasoline Exhaust – E10 (8751a)</a:t>
            </a:r>
          </a:p>
        </p:txBody>
      </p:sp>
      <p:graphicFrame>
        <p:nvGraphicFramePr>
          <p:cNvPr id="10" name="Table 9"/>
          <p:cNvGraphicFramePr>
            <a:graphicFrameLocks noGrp="1"/>
          </p:cNvGraphicFramePr>
          <p:nvPr>
            <p:extLst/>
          </p:nvPr>
        </p:nvGraphicFramePr>
        <p:xfrm>
          <a:off x="104678" y="2491210"/>
          <a:ext cx="4619722" cy="4290590"/>
        </p:xfrm>
        <a:graphic>
          <a:graphicData uri="http://schemas.openxmlformats.org/drawingml/2006/table">
            <a:tbl>
              <a:tblPr firstRow="1">
                <a:tableStyleId>{5C22544A-7EE6-4342-B048-85BDC9FD1C3A}</a:tableStyleId>
              </a:tblPr>
              <a:tblGrid>
                <a:gridCol w="1275594">
                  <a:extLst>
                    <a:ext uri="{9D8B030D-6E8A-4147-A177-3AD203B41FA5}">
                      <a16:colId xmlns:a16="http://schemas.microsoft.com/office/drawing/2014/main" val="20000"/>
                    </a:ext>
                  </a:extLst>
                </a:gridCol>
                <a:gridCol w="3344128">
                  <a:extLst>
                    <a:ext uri="{9D8B030D-6E8A-4147-A177-3AD203B41FA5}">
                      <a16:colId xmlns:a16="http://schemas.microsoft.com/office/drawing/2014/main" val="20001"/>
                    </a:ext>
                  </a:extLst>
                </a:gridCol>
              </a:tblGrid>
              <a:tr h="304801">
                <a:tc>
                  <a:txBody>
                    <a:bodyPr/>
                    <a:lstStyle/>
                    <a:p>
                      <a:pPr algn="l" fontAlgn="b"/>
                      <a:r>
                        <a:rPr lang="en-US" sz="1400" b="1" u="none" strike="noStrike" dirty="0">
                          <a:effectLst/>
                        </a:rPr>
                        <a:t>Model Species</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400" b="1" u="none" strike="noStrike" dirty="0">
                          <a:effectLst/>
                        </a:rPr>
                        <a:t>Description</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235643">
                <a:tc>
                  <a:txBody>
                    <a:bodyPr/>
                    <a:lstStyle/>
                    <a:p>
                      <a:pPr algn="l" fontAlgn="b"/>
                      <a:r>
                        <a:rPr lang="en-US" sz="1400" u="none" strike="noStrike" dirty="0">
                          <a:effectLst/>
                        </a:rPr>
                        <a:t>ALD2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Acetaldehyde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461215">
                <a:tc>
                  <a:txBody>
                    <a:bodyPr/>
                    <a:lstStyle/>
                    <a:p>
                      <a:pPr algn="l" fontAlgn="b"/>
                      <a:r>
                        <a:rPr lang="en-US" sz="1400" u="none" strike="noStrike" dirty="0">
                          <a:effectLst/>
                        </a:rPr>
                        <a:t>ALDX</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err="1">
                          <a:effectLst/>
                        </a:rPr>
                        <a:t>Propionaldehyde</a:t>
                      </a:r>
                      <a:r>
                        <a:rPr lang="en-US" sz="1400" u="none" strike="noStrike" dirty="0">
                          <a:effectLst/>
                        </a:rPr>
                        <a:t> and higher aldehydes</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35643">
                <a:tc>
                  <a:txBody>
                    <a:bodyPr/>
                    <a:lstStyle/>
                    <a:p>
                      <a:pPr algn="l" fontAlgn="b"/>
                      <a:r>
                        <a:rPr lang="en-US" sz="1400" u="none" strike="noStrike">
                          <a:effectLst/>
                        </a:rPr>
                        <a:t>BENZENE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Benzene*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35643">
                <a:tc>
                  <a:txBody>
                    <a:bodyPr/>
                    <a:lstStyle/>
                    <a:p>
                      <a:pPr algn="l" fontAlgn="b"/>
                      <a:r>
                        <a:rPr lang="en-US" sz="1400" u="none" strike="noStrike">
                          <a:effectLst/>
                        </a:rPr>
                        <a:t>CH4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Methane*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35643">
                <a:tc>
                  <a:txBody>
                    <a:bodyPr/>
                    <a:lstStyle/>
                    <a:p>
                      <a:pPr algn="l" fontAlgn="b"/>
                      <a:r>
                        <a:rPr lang="en-US" sz="1400" u="none" strike="noStrike">
                          <a:effectLst/>
                        </a:rPr>
                        <a:t>ETH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err="1">
                          <a:effectLst/>
                        </a:rPr>
                        <a:t>Ethene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35643">
                <a:tc>
                  <a:txBody>
                    <a:bodyPr/>
                    <a:lstStyle/>
                    <a:p>
                      <a:pPr algn="l" fontAlgn="b"/>
                      <a:r>
                        <a:rPr lang="en-US" sz="1400" u="none" strike="noStrike">
                          <a:effectLst/>
                        </a:rPr>
                        <a:t>ETHA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Ethane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35643">
                <a:tc>
                  <a:txBody>
                    <a:bodyPr/>
                    <a:lstStyle/>
                    <a:p>
                      <a:pPr algn="l" fontAlgn="b"/>
                      <a:r>
                        <a:rPr lang="en-US" sz="1400" u="none" strike="noStrike">
                          <a:effectLst/>
                        </a:rPr>
                        <a:t>ETOH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Ethanol</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35643">
                <a:tc>
                  <a:txBody>
                    <a:bodyPr/>
                    <a:lstStyle/>
                    <a:p>
                      <a:pPr algn="l" fontAlgn="b"/>
                      <a:r>
                        <a:rPr lang="en-US" sz="1400" u="none" strike="noStrike">
                          <a:effectLst/>
                        </a:rPr>
                        <a:t>FORM</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Formaldehyde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35643">
                <a:tc>
                  <a:txBody>
                    <a:bodyPr/>
                    <a:lstStyle/>
                    <a:p>
                      <a:pPr algn="l" fontAlgn="b"/>
                      <a:r>
                        <a:rPr lang="en-US" sz="1400" u="none" strike="noStrike">
                          <a:effectLst/>
                        </a:rPr>
                        <a:t>IOLE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Internal olefin carbon bond</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35643">
                <a:tc>
                  <a:txBody>
                    <a:bodyPr/>
                    <a:lstStyle/>
                    <a:p>
                      <a:pPr algn="l" fontAlgn="b"/>
                      <a:r>
                        <a:rPr lang="en-US" sz="1400" u="none" strike="noStrike">
                          <a:effectLst/>
                        </a:rPr>
                        <a:t>ISOP</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Isoprene</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35643">
                <a:tc>
                  <a:txBody>
                    <a:bodyPr/>
                    <a:lstStyle/>
                    <a:p>
                      <a:pPr algn="l" fontAlgn="b"/>
                      <a:r>
                        <a:rPr lang="en-US" sz="1400" u="none" strike="noStrike">
                          <a:effectLst/>
                        </a:rPr>
                        <a:t>MEOH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Methanol</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35643">
                <a:tc>
                  <a:txBody>
                    <a:bodyPr/>
                    <a:lstStyle/>
                    <a:p>
                      <a:pPr algn="l" fontAlgn="b"/>
                      <a:r>
                        <a:rPr lang="en-US" sz="1400" u="none" strike="noStrike">
                          <a:effectLst/>
                        </a:rPr>
                        <a:t>OLE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Terminal olefin carbon bond</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35643">
                <a:tc>
                  <a:txBody>
                    <a:bodyPr/>
                    <a:lstStyle/>
                    <a:p>
                      <a:pPr algn="l" fontAlgn="b"/>
                      <a:r>
                        <a:rPr lang="en-US" sz="1400" u="none" strike="noStrike">
                          <a:effectLst/>
                        </a:rPr>
                        <a:t>PAR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Paraffin carbon bond</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461215">
                <a:tc>
                  <a:txBody>
                    <a:bodyPr/>
                    <a:lstStyle/>
                    <a:p>
                      <a:pPr algn="l" fontAlgn="b"/>
                      <a:r>
                        <a:rPr lang="en-US" sz="1400" u="none" strike="noStrike">
                          <a:effectLst/>
                        </a:rPr>
                        <a:t>TOL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Toluene and other </a:t>
                      </a:r>
                      <a:r>
                        <a:rPr lang="en-US" sz="1400" u="none" strike="noStrike" dirty="0" err="1">
                          <a:effectLst/>
                        </a:rPr>
                        <a:t>monoalkyl</a:t>
                      </a:r>
                      <a:r>
                        <a:rPr lang="en-US" sz="1400" u="none" strike="noStrike" dirty="0">
                          <a:effectLst/>
                        </a:rPr>
                        <a:t> aromatics</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r h="235643">
                <a:tc>
                  <a:txBody>
                    <a:bodyPr/>
                    <a:lstStyle/>
                    <a:p>
                      <a:pPr algn="l" fontAlgn="b"/>
                      <a:r>
                        <a:rPr lang="en-US" sz="1400" u="none" strike="noStrike">
                          <a:effectLst/>
                        </a:rPr>
                        <a:t>XYL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Xylene and other </a:t>
                      </a:r>
                      <a:r>
                        <a:rPr lang="en-US" sz="1400" u="none" strike="noStrike" dirty="0" err="1">
                          <a:effectLst/>
                        </a:rPr>
                        <a:t>polyalkyl</a:t>
                      </a:r>
                      <a:r>
                        <a:rPr lang="en-US" sz="1400" u="none" strike="noStrike" dirty="0">
                          <a:effectLst/>
                        </a:rPr>
                        <a:t> aromatics</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bl>
          </a:graphicData>
        </a:graphic>
      </p:graphicFrame>
      <p:sp>
        <p:nvSpPr>
          <p:cNvPr id="5" name="Title 4"/>
          <p:cNvSpPr>
            <a:spLocks noGrp="1"/>
          </p:cNvSpPr>
          <p:nvPr>
            <p:ph type="title"/>
          </p:nvPr>
        </p:nvSpPr>
        <p:spPr/>
        <p:txBody>
          <a:bodyPr/>
          <a:lstStyle/>
          <a:p>
            <a:r>
              <a:rPr lang="en-US" dirty="0"/>
              <a:t>VOC Speciation</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89</a:t>
            </a:fld>
            <a:endParaRPr lang="en-US"/>
          </a:p>
        </p:txBody>
      </p:sp>
    </p:spTree>
    <p:extLst>
      <p:ext uri="{BB962C8B-B14F-4D97-AF65-F5344CB8AC3E}">
        <p14:creationId xmlns:p14="http://schemas.microsoft.com/office/powerpoint/2010/main" val="350190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D53936D-4BBC-48C5-A041-390D7729CA32}"/>
              </a:ext>
            </a:extLst>
          </p:cNvPr>
          <p:cNvPicPr>
            <a:picLocks noChangeAspect="1"/>
          </p:cNvPicPr>
          <p:nvPr/>
        </p:nvPicPr>
        <p:blipFill>
          <a:blip r:embed="rId3"/>
          <a:stretch>
            <a:fillRect/>
          </a:stretch>
        </p:blipFill>
        <p:spPr>
          <a:xfrm>
            <a:off x="2657474" y="2046816"/>
            <a:ext cx="3219450" cy="1428750"/>
          </a:xfrm>
          <a:prstGeom prst="rect">
            <a:avLst/>
          </a:prstGeom>
        </p:spPr>
      </p:pic>
      <p:sp>
        <p:nvSpPr>
          <p:cNvPr id="6" name="Rectangle 5"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a:off x="133287" y="3356690"/>
            <a:ext cx="1495089" cy="1755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Emission Inventories</a:t>
            </a:r>
            <a:br>
              <a:rPr lang="en-US" dirty="0"/>
            </a:br>
            <a:r>
              <a:rPr lang="en-US" dirty="0"/>
              <a:t>(</a:t>
            </a:r>
            <a:r>
              <a:rPr lang="en-US" sz="1400" dirty="0"/>
              <a:t>annual/</a:t>
            </a:r>
            <a:br>
              <a:rPr lang="en-US" sz="1400" dirty="0"/>
            </a:br>
            <a:r>
              <a:rPr lang="en-US" sz="1400" dirty="0"/>
              <a:t>monthly/daily)</a:t>
            </a:r>
          </a:p>
          <a:p>
            <a:pPr algn="ctr"/>
            <a:r>
              <a:rPr lang="en-US" sz="1400" dirty="0"/>
              <a:t>+  </a:t>
            </a:r>
            <a:br>
              <a:rPr lang="en-US" sz="1400" dirty="0"/>
            </a:br>
            <a:r>
              <a:rPr lang="en-US" sz="1600" dirty="0"/>
              <a:t>Meteorology  </a:t>
            </a:r>
            <a:endParaRPr lang="en-US" sz="1400" dirty="0"/>
          </a:p>
        </p:txBody>
      </p:sp>
      <p:pic>
        <p:nvPicPr>
          <p:cNvPr id="8" name="Picture 7"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751" y="3531098"/>
            <a:ext cx="1523820" cy="1076833"/>
          </a:xfrm>
          <a:prstGeom prst="rect">
            <a:avLst/>
          </a:prstGeom>
        </p:spPr>
      </p:pic>
      <p:sp>
        <p:nvSpPr>
          <p:cNvPr id="10" name="Right Arrow 9"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rot="19004886" flipV="1">
            <a:off x="1665057" y="2810275"/>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rot="2609973" flipV="1">
            <a:off x="1903443" y="4708122"/>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flipV="1">
            <a:off x="1840485" y="3948710"/>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flipV="1">
            <a:off x="5715002" y="3948710"/>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rot="19196721" flipV="1">
            <a:off x="5682972" y="4800108"/>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p:nvPr/>
        </p:nvSpPr>
        <p:spPr>
          <a:xfrm rot="2360599" flipV="1">
            <a:off x="6009778" y="2837273"/>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6663532" y="4758099"/>
            <a:ext cx="2362200" cy="1200329"/>
          </a:xfrm>
          <a:prstGeom prst="rect">
            <a:avLst/>
          </a:prstGeom>
          <a:noFill/>
        </p:spPr>
        <p:txBody>
          <a:bodyPr wrap="square" rtlCol="0">
            <a:spAutoFit/>
          </a:bodyPr>
          <a:lstStyle/>
          <a:p>
            <a:r>
              <a:rPr lang="en-US" dirty="0"/>
              <a:t>Hourly, speciated, gridded emissions for air quality modeling</a:t>
            </a:r>
          </a:p>
        </p:txBody>
      </p:sp>
      <p:sp>
        <p:nvSpPr>
          <p:cNvPr id="17" name="TextBox 16"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rot="18923076">
            <a:off x="909234" y="2571903"/>
            <a:ext cx="1712328" cy="307777"/>
          </a:xfrm>
          <a:prstGeom prst="rect">
            <a:avLst/>
          </a:prstGeom>
          <a:noFill/>
        </p:spPr>
        <p:txBody>
          <a:bodyPr wrap="none" rtlCol="0">
            <a:spAutoFit/>
          </a:bodyPr>
          <a:lstStyle/>
          <a:p>
            <a:r>
              <a:rPr lang="en-US" sz="1400" dirty="0"/>
              <a:t>Temporal Profiles</a:t>
            </a:r>
          </a:p>
        </p:txBody>
      </p:sp>
      <p:sp>
        <p:nvSpPr>
          <p:cNvPr id="18" name="TextBox 17"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1628376" y="3597037"/>
            <a:ext cx="1774845" cy="307777"/>
          </a:xfrm>
          <a:prstGeom prst="rect">
            <a:avLst/>
          </a:prstGeom>
          <a:noFill/>
        </p:spPr>
        <p:txBody>
          <a:bodyPr wrap="none" rtlCol="0">
            <a:spAutoFit/>
          </a:bodyPr>
          <a:lstStyle/>
          <a:p>
            <a:r>
              <a:rPr lang="en-US" sz="1400" dirty="0"/>
              <a:t>Speciation Profiles</a:t>
            </a:r>
          </a:p>
        </p:txBody>
      </p:sp>
      <p:sp>
        <p:nvSpPr>
          <p:cNvPr id="19" name="TextBox 18"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rot="2778875">
            <a:off x="1359892" y="5195960"/>
            <a:ext cx="1754006" cy="307777"/>
          </a:xfrm>
          <a:prstGeom prst="rect">
            <a:avLst/>
          </a:prstGeom>
          <a:noFill/>
        </p:spPr>
        <p:txBody>
          <a:bodyPr wrap="none" rtlCol="0">
            <a:spAutoFit/>
          </a:bodyPr>
          <a:lstStyle/>
          <a:p>
            <a:r>
              <a:rPr lang="en-US" sz="1400" dirty="0"/>
              <a:t>Spatial Surrogates</a:t>
            </a:r>
          </a:p>
        </p:txBody>
      </p:sp>
      <p:pic>
        <p:nvPicPr>
          <p:cNvPr id="21" name="Picture 20"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PicPr>
            <a:picLocks noChangeAspect="1"/>
          </p:cNvPicPr>
          <p:nvPr/>
        </p:nvPicPr>
        <p:blipFill>
          <a:blip r:embed="rId5"/>
          <a:stretch>
            <a:fillRect/>
          </a:stretch>
        </p:blipFill>
        <p:spPr>
          <a:xfrm>
            <a:off x="6486527" y="3341011"/>
            <a:ext cx="2657475" cy="1428750"/>
          </a:xfrm>
          <a:prstGeom prst="rect">
            <a:avLst/>
          </a:prstGeom>
        </p:spPr>
      </p:pic>
      <p:pic>
        <p:nvPicPr>
          <p:cNvPr id="22" name="Picture 21"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PicPr>
            <a:picLocks noChangeAspect="1"/>
          </p:cNvPicPr>
          <p:nvPr/>
        </p:nvPicPr>
        <p:blipFill>
          <a:blip r:embed="rId6"/>
          <a:stretch>
            <a:fillRect/>
          </a:stretch>
        </p:blipFill>
        <p:spPr>
          <a:xfrm>
            <a:off x="3087882" y="4812784"/>
            <a:ext cx="2590800" cy="1704975"/>
          </a:xfrm>
          <a:prstGeom prst="rect">
            <a:avLst/>
          </a:prstGeom>
        </p:spPr>
      </p:pic>
      <p:sp>
        <p:nvSpPr>
          <p:cNvPr id="24" name="Footer Placeholder 4"/>
          <p:cNvSpPr txBox="1">
            <a:spLocks/>
          </p:cNvSpPr>
          <p:nvPr/>
        </p:nvSpPr>
        <p:spPr>
          <a:xfrm>
            <a:off x="4267200" y="638686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5" name="TextBox 4"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3235384" y="2001404"/>
            <a:ext cx="2443298" cy="369332"/>
          </a:xfrm>
          <a:prstGeom prst="rect">
            <a:avLst/>
          </a:prstGeom>
          <a:noFill/>
        </p:spPr>
        <p:txBody>
          <a:bodyPr wrap="none" rtlCol="0">
            <a:spAutoFit/>
          </a:bodyPr>
          <a:lstStyle/>
          <a:p>
            <a:r>
              <a:rPr lang="en-US" dirty="0"/>
              <a:t>Temporal Allocation</a:t>
            </a:r>
          </a:p>
        </p:txBody>
      </p:sp>
      <p:sp>
        <p:nvSpPr>
          <p:cNvPr id="7" name="TextBox 6"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2846492" y="3865046"/>
            <a:ext cx="1335622" cy="369332"/>
          </a:xfrm>
          <a:prstGeom prst="rect">
            <a:avLst/>
          </a:prstGeom>
          <a:noFill/>
        </p:spPr>
        <p:txBody>
          <a:bodyPr wrap="none" rtlCol="0">
            <a:spAutoFit/>
          </a:bodyPr>
          <a:lstStyle/>
          <a:p>
            <a:r>
              <a:rPr lang="en-US" dirty="0"/>
              <a:t>Speciation</a:t>
            </a:r>
          </a:p>
        </p:txBody>
      </p:sp>
      <p:sp>
        <p:nvSpPr>
          <p:cNvPr id="9" name="TextBox 8"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3403221" y="4607929"/>
            <a:ext cx="2125903" cy="369332"/>
          </a:xfrm>
          <a:prstGeom prst="rect">
            <a:avLst/>
          </a:prstGeom>
          <a:noFill/>
        </p:spPr>
        <p:txBody>
          <a:bodyPr wrap="none" rtlCol="0">
            <a:spAutoFit/>
          </a:bodyPr>
          <a:lstStyle/>
          <a:p>
            <a:r>
              <a:rPr lang="en-US" dirty="0"/>
              <a:t>Spatial Allocation</a:t>
            </a:r>
          </a:p>
        </p:txBody>
      </p:sp>
      <p:sp>
        <p:nvSpPr>
          <p:cNvPr id="20" name="TextBox 19" descr="Emissions modeling starts with Emission Inventories, which can be annual, monthly or daily plus meteorology.  The inventories go through the steps of temporal allocation (to hours), speciation (to air quality model species), and spatial allocation (to grid cells).  The outputs are hourly, speciated, gridded emissions input to air quality models.  Note that plume rise is typically handled in the air quality model. " title="Diagram of Emissions Modeling"/>
          <p:cNvSpPr txBox="1"/>
          <p:nvPr/>
        </p:nvSpPr>
        <p:spPr>
          <a:xfrm>
            <a:off x="5710767" y="5915760"/>
            <a:ext cx="3347391" cy="646331"/>
          </a:xfrm>
          <a:prstGeom prst="rect">
            <a:avLst/>
          </a:prstGeom>
          <a:noFill/>
        </p:spPr>
        <p:txBody>
          <a:bodyPr wrap="none" rtlCol="0">
            <a:spAutoFit/>
          </a:bodyPr>
          <a:lstStyle/>
          <a:p>
            <a:r>
              <a:rPr lang="en-US" i="1" dirty="0"/>
              <a:t>Note: Plume rise is typically </a:t>
            </a:r>
            <a:br>
              <a:rPr lang="en-US" i="1" dirty="0"/>
            </a:br>
            <a:r>
              <a:rPr lang="en-US" i="1" dirty="0"/>
              <a:t>handled within the AQM</a:t>
            </a:r>
          </a:p>
        </p:txBody>
      </p:sp>
      <p:sp>
        <p:nvSpPr>
          <p:cNvPr id="3" name="Content Placeholder 2"/>
          <p:cNvSpPr>
            <a:spLocks noGrp="1"/>
          </p:cNvSpPr>
          <p:nvPr>
            <p:ph idx="1"/>
          </p:nvPr>
        </p:nvSpPr>
        <p:spPr>
          <a:xfrm>
            <a:off x="237647" y="1355820"/>
            <a:ext cx="8388096" cy="809871"/>
          </a:xfrm>
        </p:spPr>
        <p:txBody>
          <a:bodyPr>
            <a:normAutofit fontScale="77500" lnSpcReduction="20000"/>
          </a:bodyPr>
          <a:lstStyle/>
          <a:p>
            <a:r>
              <a:rPr lang="en-US" dirty="0"/>
              <a:t>Steps and data needed to convert emissions inventories into the resolution and formats needed by air quality models</a:t>
            </a:r>
          </a:p>
          <a:p>
            <a:pPr lvl="1"/>
            <a:endParaRPr lang="en-US" dirty="0"/>
          </a:p>
        </p:txBody>
      </p:sp>
      <p:sp>
        <p:nvSpPr>
          <p:cNvPr id="2" name="Title 1"/>
          <p:cNvSpPr>
            <a:spLocks noGrp="1"/>
          </p:cNvSpPr>
          <p:nvPr>
            <p:ph type="title"/>
          </p:nvPr>
        </p:nvSpPr>
        <p:spPr/>
        <p:txBody>
          <a:bodyPr>
            <a:normAutofit/>
          </a:bodyPr>
          <a:lstStyle/>
          <a:p>
            <a:r>
              <a:rPr lang="en-US" dirty="0"/>
              <a:t>Emissions Modeling Process</a:t>
            </a:r>
          </a:p>
        </p:txBody>
      </p:sp>
      <p:sp>
        <p:nvSpPr>
          <p:cNvPr id="4" name="Slide Number Placeholder 2"/>
          <p:cNvSpPr>
            <a:spLocks noGrp="1"/>
          </p:cNvSpPr>
          <p:nvPr>
            <p:ph type="sldNum" sz="quarter" idx="12"/>
          </p:nvPr>
        </p:nvSpPr>
        <p:spPr>
          <a:xfrm>
            <a:off x="8647272" y="6407946"/>
            <a:ext cx="365760" cy="365125"/>
          </a:xfrm>
        </p:spPr>
        <p:txBody>
          <a:bodyPr/>
          <a:lstStyle/>
          <a:p>
            <a:fld id="{16D4B1CE-4584-4940-B22B-1A52A204CA10}" type="slidenum">
              <a:rPr lang="en-US" smtClean="0"/>
              <a:pPr/>
              <a:t>9</a:t>
            </a:fld>
            <a:endParaRPr lang="en-US" dirty="0"/>
          </a:p>
        </p:txBody>
      </p:sp>
      <p:sp>
        <p:nvSpPr>
          <p:cNvPr id="25" name="TextBox 24">
            <a:extLst>
              <a:ext uri="{FF2B5EF4-FFF2-40B4-BE49-F238E27FC236}">
                <a16:creationId xmlns:a16="http://schemas.microsoft.com/office/drawing/2014/main" id="{E2ADDC24-9D24-48AD-8228-D5353BA611B5}"/>
              </a:ext>
            </a:extLst>
          </p:cNvPr>
          <p:cNvSpPr txBox="1"/>
          <p:nvPr/>
        </p:nvSpPr>
        <p:spPr>
          <a:xfrm>
            <a:off x="3659201" y="3416125"/>
            <a:ext cx="1005403" cy="276999"/>
          </a:xfrm>
          <a:prstGeom prst="rect">
            <a:avLst/>
          </a:prstGeom>
          <a:noFill/>
        </p:spPr>
        <p:txBody>
          <a:bodyPr wrap="none" rtlCol="0">
            <a:spAutoFit/>
          </a:bodyPr>
          <a:lstStyle/>
          <a:p>
            <a:r>
              <a:rPr lang="en-US" sz="1200" dirty="0"/>
              <a:t>day of year</a:t>
            </a:r>
          </a:p>
        </p:txBody>
      </p:sp>
    </p:spTree>
    <p:extLst>
      <p:ext uri="{BB962C8B-B14F-4D97-AF65-F5344CB8AC3E}">
        <p14:creationId xmlns:p14="http://schemas.microsoft.com/office/powerpoint/2010/main" val="874697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 y="1412045"/>
            <a:ext cx="8458200" cy="4960144"/>
          </a:xfrm>
        </p:spPr>
        <p:txBody>
          <a:bodyPr>
            <a:normAutofit/>
          </a:bodyPr>
          <a:lstStyle/>
          <a:p>
            <a:pPr lvl="0"/>
            <a:r>
              <a:rPr lang="en-US" dirty="0"/>
              <a:t>Integration</a:t>
            </a:r>
          </a:p>
          <a:p>
            <a:pPr lvl="1"/>
            <a:r>
              <a:rPr lang="en-US" dirty="0"/>
              <a:t>Process of taking select VOC HAPs from the inventory as “true” and then </a:t>
            </a:r>
            <a:r>
              <a:rPr lang="en-US" dirty="0" err="1"/>
              <a:t>speciating</a:t>
            </a:r>
            <a:r>
              <a:rPr lang="en-US" dirty="0"/>
              <a:t> the remaining VOC</a:t>
            </a:r>
          </a:p>
          <a:p>
            <a:pPr lvl="1"/>
            <a:r>
              <a:rPr lang="en-US" dirty="0"/>
              <a:t>Want to avoid double counting of pollutants</a:t>
            </a:r>
          </a:p>
          <a:p>
            <a:pPr lvl="1"/>
            <a:r>
              <a:rPr lang="en-US" dirty="0"/>
              <a:t>Want to speciate the remaining VOC, while taking into account HAPs that were removed</a:t>
            </a:r>
          </a:p>
          <a:p>
            <a:r>
              <a:rPr lang="en-US" dirty="0"/>
              <a:t>NBAFM taken from inventory as “explicit HAPs” </a:t>
            </a:r>
          </a:p>
          <a:p>
            <a:pPr lvl="1"/>
            <a:r>
              <a:rPr lang="en-US" dirty="0"/>
              <a:t>Naphthalene, Benzene, Acetaldehyde, Formaldehyde, Methanol</a:t>
            </a:r>
          </a:p>
          <a:p>
            <a:pPr lvl="0"/>
            <a:r>
              <a:rPr lang="en-US" dirty="0"/>
              <a:t>NONHAPTOG</a:t>
            </a:r>
          </a:p>
          <a:p>
            <a:pPr lvl="1"/>
            <a:r>
              <a:rPr lang="en-US" dirty="0"/>
              <a:t>Remaining TOG after removing explicit VOC HAPs</a:t>
            </a:r>
          </a:p>
          <a:p>
            <a:pPr lvl="1"/>
            <a:r>
              <a:rPr lang="en-US" dirty="0"/>
              <a:t>NONHAPTOG = TOG – Total of NBAFM species</a:t>
            </a:r>
          </a:p>
          <a:p>
            <a:pPr marL="109728" indent="0">
              <a:buNone/>
            </a:pPr>
            <a:endParaRPr lang="en-US" dirty="0"/>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90</a:t>
            </a:fld>
            <a:endParaRPr lang="en-US"/>
          </a:p>
        </p:txBody>
      </p:sp>
      <p:sp>
        <p:nvSpPr>
          <p:cNvPr id="5" name="Title 4"/>
          <p:cNvSpPr>
            <a:spLocks noGrp="1"/>
          </p:cNvSpPr>
          <p:nvPr>
            <p:ph type="title"/>
          </p:nvPr>
        </p:nvSpPr>
        <p:spPr/>
        <p:txBody>
          <a:bodyPr/>
          <a:lstStyle/>
          <a:p>
            <a:r>
              <a:rPr lang="en-US" dirty="0"/>
              <a:t>VOC Integration Overview</a:t>
            </a:r>
          </a:p>
        </p:txBody>
      </p:sp>
    </p:spTree>
    <p:extLst>
      <p:ext uri="{BB962C8B-B14F-4D97-AF65-F5344CB8AC3E}">
        <p14:creationId xmlns:p14="http://schemas.microsoft.com/office/powerpoint/2010/main" val="26411668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graphicFrame>
        <p:nvGraphicFramePr>
          <p:cNvPr id="7" name="Content Placeholder 6"/>
          <p:cNvGraphicFramePr>
            <a:graphicFrameLocks noGrp="1"/>
          </p:cNvGraphicFramePr>
          <p:nvPr>
            <p:ph idx="1"/>
            <p:extLst/>
          </p:nvPr>
        </p:nvGraphicFramePr>
        <p:xfrm>
          <a:off x="152400" y="1905004"/>
          <a:ext cx="3733800" cy="4876796"/>
        </p:xfrm>
        <a:graphic>
          <a:graphicData uri="http://schemas.openxmlformats.org/drawingml/2006/table">
            <a:tbl>
              <a:tblPr firstRow="1">
                <a:tableStyleId>{35758FB7-9AC5-4552-8A53-C91805E547FA}</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506823">
                <a:tc>
                  <a:txBody>
                    <a:bodyPr/>
                    <a:lstStyle/>
                    <a:p>
                      <a:pPr algn="l" fontAlgn="b"/>
                      <a:r>
                        <a:rPr lang="en-US" sz="1600" b="1" u="none" strike="noStrike" dirty="0">
                          <a:solidFill>
                            <a:schemeClr val="tx1"/>
                          </a:solidFill>
                          <a:effectLst/>
                        </a:rPr>
                        <a:t>pollutant</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a:solidFill>
                            <a:schemeClr val="tx1"/>
                          </a:solidFill>
                          <a:effectLst/>
                        </a:rPr>
                        <a:t>species</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tc>
                  <a:txBody>
                    <a:bodyPr/>
                    <a:lstStyle/>
                    <a:p>
                      <a:pPr algn="l" fontAlgn="b"/>
                      <a:r>
                        <a:rPr lang="en-US" sz="1600" b="1" u="none" strike="noStrike" dirty="0" err="1">
                          <a:solidFill>
                            <a:schemeClr val="tx1"/>
                          </a:solidFill>
                          <a:effectLst/>
                        </a:rPr>
                        <a:t>massfrac</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accent3">
                        <a:lumMod val="75000"/>
                      </a:schemeClr>
                    </a:solidFill>
                  </a:tcPr>
                </a:tc>
                <a:extLst>
                  <a:ext uri="{0D108BD9-81ED-4DB2-BD59-A6C34878D82A}">
                    <a16:rowId xmlns:a16="http://schemas.microsoft.com/office/drawing/2014/main" val="10000"/>
                  </a:ext>
                </a:extLst>
              </a:tr>
              <a:tr h="324429">
                <a:tc>
                  <a:txBody>
                    <a:bodyPr/>
                    <a:lstStyle/>
                    <a:p>
                      <a:pPr algn="l" fontAlgn="b"/>
                      <a:r>
                        <a:rPr lang="en-US" sz="1600" u="none" strike="noStrike" dirty="0">
                          <a:effectLst/>
                        </a:rPr>
                        <a:t>TOG</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ALD2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0.0145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24429">
                <a:tc>
                  <a:txBody>
                    <a:bodyPr/>
                    <a:lstStyle/>
                    <a:p>
                      <a:pPr algn="l" fontAlgn="b"/>
                      <a:r>
                        <a:rPr lang="en-US" sz="1600" u="none" strike="noStrike" dirty="0">
                          <a:effectLst/>
                        </a:rPr>
                        <a:t>TOG</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ALDX</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0.0023</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CH4</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0.1416</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ETH</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0.0596</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ETHA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0.0234</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ETOH</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0.0157</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FORM</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0.0145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IOLE</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0.0130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OLE</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0.0457</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PAR</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0.3860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TOL</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0.1044</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324429">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UNR</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0.0563</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476825">
                <a:tc>
                  <a:txBody>
                    <a:bodyPr/>
                    <a:lstStyle/>
                    <a:p>
                      <a:pPr algn="l" fontAlgn="b"/>
                      <a:r>
                        <a:rPr lang="en-US" sz="1600" u="none" strike="noStrike">
                          <a:effectLst/>
                        </a:rPr>
                        <a:t>TOG</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XYL</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0.1229</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bl>
          </a:graphicData>
        </a:graphic>
      </p:graphicFrame>
      <p:graphicFrame>
        <p:nvGraphicFramePr>
          <p:cNvPr id="8" name="Table 7"/>
          <p:cNvGraphicFramePr>
            <a:graphicFrameLocks noGrp="1"/>
          </p:cNvGraphicFramePr>
          <p:nvPr>
            <p:extLst/>
          </p:nvPr>
        </p:nvGraphicFramePr>
        <p:xfrm>
          <a:off x="4561236" y="1905000"/>
          <a:ext cx="4049364" cy="4876800"/>
        </p:xfrm>
        <a:graphic>
          <a:graphicData uri="http://schemas.openxmlformats.org/drawingml/2006/table">
            <a:tbl>
              <a:tblPr firstRow="1">
                <a:tableStyleId>{35758FB7-9AC5-4552-8A53-C91805E547FA}</a:tableStyleId>
              </a:tblPr>
              <a:tblGrid>
                <a:gridCol w="1639728">
                  <a:extLst>
                    <a:ext uri="{9D8B030D-6E8A-4147-A177-3AD203B41FA5}">
                      <a16:colId xmlns:a16="http://schemas.microsoft.com/office/drawing/2014/main" val="20000"/>
                    </a:ext>
                  </a:extLst>
                </a:gridCol>
                <a:gridCol w="1085248">
                  <a:extLst>
                    <a:ext uri="{9D8B030D-6E8A-4147-A177-3AD203B41FA5}">
                      <a16:colId xmlns:a16="http://schemas.microsoft.com/office/drawing/2014/main" val="20001"/>
                    </a:ext>
                  </a:extLst>
                </a:gridCol>
                <a:gridCol w="1324388">
                  <a:extLst>
                    <a:ext uri="{9D8B030D-6E8A-4147-A177-3AD203B41FA5}">
                      <a16:colId xmlns:a16="http://schemas.microsoft.com/office/drawing/2014/main" val="20002"/>
                    </a:ext>
                  </a:extLst>
                </a:gridCol>
              </a:tblGrid>
              <a:tr h="404017">
                <a:tc>
                  <a:txBody>
                    <a:bodyPr/>
                    <a:lstStyle/>
                    <a:p>
                      <a:pPr algn="l" fontAlgn="b"/>
                      <a:r>
                        <a:rPr lang="en-US" sz="1600" b="1" u="none" strike="noStrike" dirty="0">
                          <a:solidFill>
                            <a:schemeClr val="tx1"/>
                          </a:solidFill>
                          <a:effectLst/>
                        </a:rPr>
                        <a:t>pollutant</a:t>
                      </a:r>
                      <a:endParaRPr lang="en-US" sz="1600" b="1" i="0" u="none" strike="noStrike" dirty="0">
                        <a:solidFill>
                          <a:schemeClr val="tx1"/>
                        </a:solidFill>
                        <a:effectLst/>
                        <a:latin typeface="Calibri" panose="020F0502020204030204" pitchFamily="34" charset="0"/>
                      </a:endParaRPr>
                    </a:p>
                  </a:txBody>
                  <a:tcPr marL="9225" marR="9225" marT="9225" marB="0" anchor="b">
                    <a:solidFill>
                      <a:schemeClr val="accent3">
                        <a:lumMod val="75000"/>
                      </a:schemeClr>
                    </a:solidFill>
                  </a:tcPr>
                </a:tc>
                <a:tc>
                  <a:txBody>
                    <a:bodyPr/>
                    <a:lstStyle/>
                    <a:p>
                      <a:pPr algn="l" fontAlgn="b"/>
                      <a:r>
                        <a:rPr lang="en-US" sz="1600" b="1" u="none" strike="noStrike" dirty="0">
                          <a:solidFill>
                            <a:schemeClr val="tx1"/>
                          </a:solidFill>
                          <a:effectLst/>
                        </a:rPr>
                        <a:t>species</a:t>
                      </a:r>
                      <a:endParaRPr lang="en-US" sz="1600" b="1" i="0" u="none" strike="noStrike" dirty="0">
                        <a:solidFill>
                          <a:schemeClr val="tx1"/>
                        </a:solidFill>
                        <a:effectLst/>
                        <a:latin typeface="Calibri" panose="020F0502020204030204" pitchFamily="34" charset="0"/>
                      </a:endParaRPr>
                    </a:p>
                  </a:txBody>
                  <a:tcPr marL="9225" marR="9225" marT="9225" marB="0" anchor="b">
                    <a:solidFill>
                      <a:schemeClr val="accent3">
                        <a:lumMod val="75000"/>
                      </a:schemeClr>
                    </a:solidFill>
                  </a:tcPr>
                </a:tc>
                <a:tc>
                  <a:txBody>
                    <a:bodyPr/>
                    <a:lstStyle/>
                    <a:p>
                      <a:pPr algn="l" fontAlgn="b"/>
                      <a:r>
                        <a:rPr lang="en-US" sz="1600" b="1" u="none" strike="noStrike" dirty="0" err="1">
                          <a:solidFill>
                            <a:schemeClr val="tx1"/>
                          </a:solidFill>
                          <a:effectLst/>
                        </a:rPr>
                        <a:t>massfrac</a:t>
                      </a:r>
                      <a:endParaRPr lang="en-US" sz="1600" b="1" i="0" u="none" strike="noStrike" dirty="0">
                        <a:solidFill>
                          <a:schemeClr val="tx1"/>
                        </a:solidFill>
                        <a:effectLst/>
                        <a:latin typeface="Calibri" panose="020F0502020204030204" pitchFamily="34" charset="0"/>
                      </a:endParaRPr>
                    </a:p>
                  </a:txBody>
                  <a:tcPr marL="9225" marR="9225" marT="9225" marB="0" anchor="b">
                    <a:solidFill>
                      <a:schemeClr val="accent3">
                        <a:lumMod val="75000"/>
                      </a:schemeClr>
                    </a:solidFill>
                  </a:tcPr>
                </a:tc>
                <a:extLst>
                  <a:ext uri="{0D108BD9-81ED-4DB2-BD59-A6C34878D82A}">
                    <a16:rowId xmlns:a16="http://schemas.microsoft.com/office/drawing/2014/main" val="10000"/>
                  </a:ext>
                </a:extLst>
              </a:tr>
              <a:tr h="333958">
                <a:tc>
                  <a:txBody>
                    <a:bodyPr/>
                    <a:lstStyle/>
                    <a:p>
                      <a:pPr algn="l" fontAlgn="b"/>
                      <a:r>
                        <a:rPr lang="en-US" sz="1600" u="none" strike="noStrike" dirty="0">
                          <a:effectLst/>
                        </a:rPr>
                        <a:t>NONHAPTOG</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dirty="0">
                          <a:effectLst/>
                        </a:rPr>
                        <a:t>ALD2</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a:effectLst/>
                        </a:rPr>
                        <a:t>0.0019</a:t>
                      </a:r>
                      <a:endParaRPr lang="en-US" sz="1600" b="0" i="0" u="none" strike="noStrike">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1"/>
                  </a:ext>
                </a:extLst>
              </a:tr>
              <a:tr h="333958">
                <a:tc>
                  <a:txBody>
                    <a:bodyPr/>
                    <a:lstStyle/>
                    <a:p>
                      <a:pPr algn="l" fontAlgn="b"/>
                      <a:r>
                        <a:rPr lang="en-US" sz="1600" u="none" strike="noStrike" dirty="0">
                          <a:effectLst/>
                        </a:rPr>
                        <a:t>NONHAPTOG</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dirty="0">
                          <a:effectLst/>
                        </a:rPr>
                        <a:t>ALDX</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a:effectLst/>
                        </a:rPr>
                        <a:t>0.0025</a:t>
                      </a:r>
                      <a:endParaRPr lang="en-US" sz="1600" b="0" i="0" u="none" strike="noStrike">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2"/>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dirty="0">
                          <a:effectLst/>
                        </a:rPr>
                        <a:t>CH4</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a:effectLst/>
                        </a:rPr>
                        <a:t>0.1519</a:t>
                      </a:r>
                      <a:endParaRPr lang="en-US" sz="1600" b="0" i="0" u="none" strike="noStrike">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3"/>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dirty="0">
                          <a:effectLst/>
                        </a:rPr>
                        <a:t>ETH</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0.0639</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4"/>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ETHA</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0.0251</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5"/>
                  </a:ext>
                </a:extLst>
              </a:tr>
              <a:tr h="333958">
                <a:tc>
                  <a:txBody>
                    <a:bodyPr/>
                    <a:lstStyle/>
                    <a:p>
                      <a:pPr algn="l" fontAlgn="b"/>
                      <a:r>
                        <a:rPr lang="en-US" sz="1600" u="none" strike="noStrike" dirty="0">
                          <a:effectLst/>
                        </a:rPr>
                        <a:t>NONHAPTOG</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ETOH</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0.0169</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6"/>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FORM</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0.0010</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7"/>
                  </a:ext>
                </a:extLst>
              </a:tr>
              <a:tr h="333958">
                <a:tc>
                  <a:txBody>
                    <a:bodyPr/>
                    <a:lstStyle/>
                    <a:p>
                      <a:pPr algn="l" fontAlgn="b"/>
                      <a:r>
                        <a:rPr lang="en-US" sz="1600" u="none" strike="noStrike" dirty="0">
                          <a:effectLst/>
                        </a:rPr>
                        <a:t>NONHAPTOG</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IOLE</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0.0139</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8"/>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OLE</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0.0491</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09"/>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PAR</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0.4067</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10"/>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TOL</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0.1119</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11"/>
                  </a:ext>
                </a:extLst>
              </a:tr>
              <a:tr h="333958">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a:effectLst/>
                        </a:rPr>
                        <a:t>UNR</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0.0234</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12"/>
                  </a:ext>
                </a:extLst>
              </a:tr>
              <a:tr h="465287">
                <a:tc>
                  <a:txBody>
                    <a:bodyPr/>
                    <a:lstStyle/>
                    <a:p>
                      <a:pPr algn="l" fontAlgn="b"/>
                      <a:r>
                        <a:rPr lang="en-US" sz="1600" u="none" strike="noStrike">
                          <a:effectLst/>
                        </a:rPr>
                        <a:t>NONHAPTOG</a:t>
                      </a:r>
                      <a:endParaRPr lang="en-US" sz="1600" b="0" i="0" u="none" strike="noStrike">
                        <a:solidFill>
                          <a:srgbClr val="000000"/>
                        </a:solidFill>
                        <a:effectLst/>
                        <a:latin typeface="Calibri" panose="020F0502020204030204" pitchFamily="34" charset="0"/>
                      </a:endParaRPr>
                    </a:p>
                  </a:txBody>
                  <a:tcPr marL="9225" marR="9225" marT="9225" marB="0" anchor="b"/>
                </a:tc>
                <a:tc>
                  <a:txBody>
                    <a:bodyPr/>
                    <a:lstStyle/>
                    <a:p>
                      <a:pPr algn="l" fontAlgn="b"/>
                      <a:r>
                        <a:rPr lang="en-US" sz="1600" u="none" strike="noStrike" dirty="0">
                          <a:effectLst/>
                        </a:rPr>
                        <a:t>XYL</a:t>
                      </a:r>
                      <a:endParaRPr lang="en-US" sz="1600" b="0" i="0" u="none" strike="noStrike" dirty="0">
                        <a:solidFill>
                          <a:srgbClr val="000000"/>
                        </a:solidFill>
                        <a:effectLst/>
                        <a:latin typeface="Calibri" panose="020F0502020204030204" pitchFamily="34" charset="0"/>
                      </a:endParaRPr>
                    </a:p>
                  </a:txBody>
                  <a:tcPr marL="9225" marR="9225" marT="9225" marB="0" anchor="b"/>
                </a:tc>
                <a:tc>
                  <a:txBody>
                    <a:bodyPr/>
                    <a:lstStyle/>
                    <a:p>
                      <a:pPr algn="r" fontAlgn="b"/>
                      <a:r>
                        <a:rPr lang="en-US" sz="1600" u="none" strike="noStrike" dirty="0">
                          <a:effectLst/>
                        </a:rPr>
                        <a:t>0.1318</a:t>
                      </a:r>
                      <a:endParaRPr lang="en-US" sz="1600" b="0" i="0" u="none" strike="noStrike" dirty="0">
                        <a:solidFill>
                          <a:srgbClr val="000000"/>
                        </a:solidFill>
                        <a:effectLst/>
                        <a:latin typeface="Calibri" panose="020F0502020204030204" pitchFamily="34" charset="0"/>
                      </a:endParaRPr>
                    </a:p>
                  </a:txBody>
                  <a:tcPr marL="9225" marR="9225" marT="9225" marB="0" anchor="b"/>
                </a:tc>
                <a:extLst>
                  <a:ext uri="{0D108BD9-81ED-4DB2-BD59-A6C34878D82A}">
                    <a16:rowId xmlns:a16="http://schemas.microsoft.com/office/drawing/2014/main" val="10013"/>
                  </a:ext>
                </a:extLst>
              </a:tr>
            </a:tbl>
          </a:graphicData>
        </a:graphic>
      </p:graphicFrame>
      <p:sp>
        <p:nvSpPr>
          <p:cNvPr id="9" name="TextBox 8"/>
          <p:cNvSpPr txBox="1"/>
          <p:nvPr/>
        </p:nvSpPr>
        <p:spPr>
          <a:xfrm>
            <a:off x="1066800" y="1442841"/>
            <a:ext cx="2385589" cy="369332"/>
          </a:xfrm>
          <a:prstGeom prst="rect">
            <a:avLst/>
          </a:prstGeom>
          <a:noFill/>
        </p:spPr>
        <p:txBody>
          <a:bodyPr wrap="none" rtlCol="0">
            <a:spAutoFit/>
          </a:bodyPr>
          <a:lstStyle/>
          <a:p>
            <a:r>
              <a:rPr lang="en-US" dirty="0"/>
              <a:t>No integrate (CB05)</a:t>
            </a:r>
          </a:p>
        </p:txBody>
      </p:sp>
      <p:sp>
        <p:nvSpPr>
          <p:cNvPr id="10" name="TextBox 9"/>
          <p:cNvSpPr txBox="1"/>
          <p:nvPr/>
        </p:nvSpPr>
        <p:spPr>
          <a:xfrm>
            <a:off x="5633379" y="1442841"/>
            <a:ext cx="1999265" cy="369332"/>
          </a:xfrm>
          <a:prstGeom prst="rect">
            <a:avLst/>
          </a:prstGeom>
          <a:noFill/>
        </p:spPr>
        <p:txBody>
          <a:bodyPr wrap="none" rtlCol="0">
            <a:spAutoFit/>
          </a:bodyPr>
          <a:lstStyle/>
          <a:p>
            <a:pPr algn="ctr"/>
            <a:r>
              <a:rPr lang="en-US" dirty="0"/>
              <a:t>Integrate (CB05)</a:t>
            </a:r>
          </a:p>
        </p:txBody>
      </p:sp>
      <p:sp>
        <p:nvSpPr>
          <p:cNvPr id="11" name="TextBox 10"/>
          <p:cNvSpPr txBox="1"/>
          <p:nvPr/>
        </p:nvSpPr>
        <p:spPr>
          <a:xfrm>
            <a:off x="2495023" y="1165344"/>
            <a:ext cx="3716082" cy="369332"/>
          </a:xfrm>
          <a:prstGeom prst="rect">
            <a:avLst/>
          </a:prstGeom>
          <a:noFill/>
        </p:spPr>
        <p:txBody>
          <a:bodyPr wrap="none" rtlCol="0">
            <a:spAutoFit/>
          </a:bodyPr>
          <a:lstStyle/>
          <a:p>
            <a:r>
              <a:rPr lang="en-US" dirty="0"/>
              <a:t>Gasoline Exhaust – E10 (8751a)</a:t>
            </a:r>
          </a:p>
        </p:txBody>
      </p:sp>
      <p:sp>
        <p:nvSpPr>
          <p:cNvPr id="5" name="Title 4"/>
          <p:cNvSpPr>
            <a:spLocks noGrp="1"/>
          </p:cNvSpPr>
          <p:nvPr>
            <p:ph type="title"/>
          </p:nvPr>
        </p:nvSpPr>
        <p:spPr>
          <a:xfrm>
            <a:off x="450329" y="161093"/>
            <a:ext cx="8229600" cy="1143000"/>
          </a:xfrm>
        </p:spPr>
        <p:txBody>
          <a:bodyPr/>
          <a:lstStyle/>
          <a:p>
            <a:r>
              <a:rPr lang="en-US" dirty="0"/>
              <a:t>VOC Integration Example</a:t>
            </a:r>
          </a:p>
        </p:txBody>
      </p:sp>
      <p:sp>
        <p:nvSpPr>
          <p:cNvPr id="4" name="Slide Number Placeholder 3"/>
          <p:cNvSpPr>
            <a:spLocks noGrp="1"/>
          </p:cNvSpPr>
          <p:nvPr>
            <p:ph type="sldNum" sz="quarter" idx="12"/>
          </p:nvPr>
        </p:nvSpPr>
        <p:spPr>
          <a:xfrm>
            <a:off x="8610600" y="6407945"/>
            <a:ext cx="446436" cy="297655"/>
          </a:xfrm>
        </p:spPr>
        <p:txBody>
          <a:bodyPr/>
          <a:lstStyle/>
          <a:p>
            <a:fld id="{61C894BD-DCE2-4A96-A9AF-225BBEAC2A40}" type="slidenum">
              <a:rPr lang="en-US" smtClean="0"/>
              <a:pPr/>
              <a:t>91</a:t>
            </a:fld>
            <a:endParaRPr lang="en-US"/>
          </a:p>
        </p:txBody>
      </p:sp>
    </p:spTree>
    <p:extLst>
      <p:ext uri="{BB962C8B-B14F-4D97-AF65-F5344CB8AC3E}">
        <p14:creationId xmlns:p14="http://schemas.microsoft.com/office/powerpoint/2010/main" val="3679958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92</a:t>
            </a:fld>
            <a:endParaRPr lang="en-US" dirty="0"/>
          </a:p>
        </p:txBody>
      </p:sp>
      <p:sp>
        <p:nvSpPr>
          <p:cNvPr id="5" name="Title 4"/>
          <p:cNvSpPr>
            <a:spLocks noGrp="1"/>
          </p:cNvSpPr>
          <p:nvPr>
            <p:ph type="title"/>
          </p:nvPr>
        </p:nvSpPr>
        <p:spPr>
          <a:xfrm>
            <a:off x="289139" y="228600"/>
            <a:ext cx="8229600" cy="1143000"/>
          </a:xfrm>
        </p:spPr>
        <p:txBody>
          <a:bodyPr>
            <a:normAutofit/>
          </a:bodyPr>
          <a:lstStyle/>
          <a:p>
            <a:r>
              <a:rPr lang="en-US" dirty="0"/>
              <a:t>VOC Integration by Sector</a:t>
            </a:r>
          </a:p>
        </p:txBody>
      </p:sp>
      <p:graphicFrame>
        <p:nvGraphicFramePr>
          <p:cNvPr id="6" name="Content Placeholder 5"/>
          <p:cNvGraphicFramePr>
            <a:graphicFrameLocks noGrp="1"/>
          </p:cNvGraphicFramePr>
          <p:nvPr>
            <p:ph idx="1"/>
            <p:extLst/>
          </p:nvPr>
        </p:nvGraphicFramePr>
        <p:xfrm>
          <a:off x="212768" y="1207785"/>
          <a:ext cx="8276663" cy="5562489"/>
        </p:xfrm>
        <a:graphic>
          <a:graphicData uri="http://schemas.openxmlformats.org/drawingml/2006/table">
            <a:tbl>
              <a:tblPr firstRow="1">
                <a:tableStyleId>{69C7853C-536D-4A76-A0AE-DD22124D55A5}</a:tableStyleId>
              </a:tblPr>
              <a:tblGrid>
                <a:gridCol w="2104463">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139134">
                <a:tc>
                  <a:txBody>
                    <a:bodyPr/>
                    <a:lstStyle/>
                    <a:p>
                      <a:pPr algn="l" fontAlgn="t"/>
                      <a:r>
                        <a:rPr lang="en-US" sz="1600" b="1" u="none" strike="noStrike" dirty="0">
                          <a:solidFill>
                            <a:schemeClr val="tx1"/>
                          </a:solidFill>
                          <a:effectLst/>
                        </a:rPr>
                        <a:t>Platform Sector </a:t>
                      </a:r>
                      <a:endParaRPr lang="en-US" sz="1600" b="1" i="0" u="none" strike="noStrike" dirty="0">
                        <a:solidFill>
                          <a:schemeClr val="tx1"/>
                        </a:solidFill>
                        <a:effectLst/>
                        <a:latin typeface="Times New Roman" panose="02020603050405020304" pitchFamily="18" charset="0"/>
                      </a:endParaRPr>
                    </a:p>
                  </a:txBody>
                  <a:tcPr marL="9429" marR="9429" marT="9429" marB="0">
                    <a:solidFill>
                      <a:schemeClr val="accent1">
                        <a:lumMod val="60000"/>
                        <a:lumOff val="40000"/>
                      </a:schemeClr>
                    </a:solidFill>
                  </a:tcPr>
                </a:tc>
                <a:tc>
                  <a:txBody>
                    <a:bodyPr/>
                    <a:lstStyle/>
                    <a:p>
                      <a:pPr algn="l" fontAlgn="t"/>
                      <a:r>
                        <a:rPr lang="en-US" sz="1600" b="1" u="none" strike="noStrike" dirty="0">
                          <a:solidFill>
                            <a:schemeClr val="tx1"/>
                          </a:solidFill>
                          <a:effectLst/>
                        </a:rPr>
                        <a:t>Approach for integrating in 2016ff</a:t>
                      </a:r>
                      <a:endParaRPr lang="en-US" sz="1600" b="1" i="0" u="none" strike="noStrike" dirty="0">
                        <a:solidFill>
                          <a:schemeClr val="tx1"/>
                        </a:solidFill>
                        <a:effectLst/>
                        <a:latin typeface="Times New Roman" panose="02020603050405020304" pitchFamily="18" charset="0"/>
                      </a:endParaRPr>
                    </a:p>
                  </a:txBody>
                  <a:tcPr marL="9429" marR="9429" marT="9429" marB="0">
                    <a:solidFill>
                      <a:schemeClr val="accent1">
                        <a:lumMod val="60000"/>
                        <a:lumOff val="40000"/>
                      </a:schemeClr>
                    </a:solidFill>
                  </a:tcPr>
                </a:tc>
                <a:extLst>
                  <a:ext uri="{0D108BD9-81ED-4DB2-BD59-A6C34878D82A}">
                    <a16:rowId xmlns:a16="http://schemas.microsoft.com/office/drawing/2014/main" val="10000"/>
                  </a:ext>
                </a:extLst>
              </a:tr>
              <a:tr h="198011">
                <a:tc>
                  <a:txBody>
                    <a:bodyPr/>
                    <a:lstStyle/>
                    <a:p>
                      <a:pPr algn="l" fontAlgn="t"/>
                      <a:r>
                        <a:rPr lang="en-US" sz="1600" u="none" strike="noStrike">
                          <a:effectLst/>
                        </a:rPr>
                        <a:t>ptegu</a:t>
                      </a:r>
                      <a:endParaRPr lang="en-US" sz="1600" b="0" i="0" u="none" strike="noStrike">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No integration  (i.e., integrated species in inventory ignored)</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1"/>
                  </a:ext>
                </a:extLst>
              </a:tr>
              <a:tr h="198011">
                <a:tc>
                  <a:txBody>
                    <a:bodyPr/>
                    <a:lstStyle/>
                    <a:p>
                      <a:pPr algn="l" fontAlgn="t"/>
                      <a:r>
                        <a:rPr lang="en-US" sz="1600" u="none" strike="noStrike" dirty="0" err="1">
                          <a:effectLst/>
                        </a:rPr>
                        <a:t>ptnonipm</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No integration</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2"/>
                  </a:ext>
                </a:extLst>
              </a:tr>
              <a:tr h="19801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dirty="0" err="1">
                          <a:effectLst/>
                        </a:rPr>
                        <a:t>pt_oilgas</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dirty="0">
                          <a:effectLst/>
                        </a:rPr>
                        <a:t>No integration</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2147374405"/>
                  </a:ext>
                </a:extLst>
              </a:tr>
              <a:tr h="198011">
                <a:tc>
                  <a:txBody>
                    <a:bodyPr/>
                    <a:lstStyle/>
                    <a:p>
                      <a:pPr algn="l" fontAlgn="t"/>
                      <a:r>
                        <a:rPr lang="en-US" sz="1600" u="none" strike="noStrike" dirty="0" err="1">
                          <a:effectLst/>
                        </a:rPr>
                        <a:t>ptfire</a:t>
                      </a:r>
                      <a:r>
                        <a:rPr lang="en-US" sz="1600" u="none" strike="noStrike" dirty="0">
                          <a:effectLst/>
                        </a:rPr>
                        <a:t>, </a:t>
                      </a:r>
                      <a:r>
                        <a:rPr lang="en-US" sz="1600" u="none" strike="noStrike" dirty="0" err="1">
                          <a:effectLst/>
                        </a:rPr>
                        <a:t>ptagfire</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Partial integration </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3"/>
                  </a:ext>
                </a:extLst>
              </a:tr>
              <a:tr h="198011">
                <a:tc>
                  <a:txBody>
                    <a:bodyPr/>
                    <a:lstStyle/>
                    <a:p>
                      <a:pPr algn="l" fontAlgn="t"/>
                      <a:r>
                        <a:rPr lang="en-US" sz="1600" u="none" strike="noStrike" dirty="0" err="1">
                          <a:effectLst/>
                        </a:rPr>
                        <a:t>ptfire_othna</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No integration </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4"/>
                  </a:ext>
                </a:extLst>
              </a:tr>
              <a:tr h="198011">
                <a:tc>
                  <a:txBody>
                    <a:bodyPr/>
                    <a:lstStyle/>
                    <a:p>
                      <a:pPr algn="l" fontAlgn="t"/>
                      <a:r>
                        <a:rPr lang="en-US" sz="1600" u="none" strike="noStrike">
                          <a:effectLst/>
                        </a:rPr>
                        <a:t>othar</a:t>
                      </a:r>
                      <a:endParaRPr lang="en-US" sz="1600" b="0" i="0" u="none" strike="noStrike">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No integration</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5"/>
                  </a:ext>
                </a:extLst>
              </a:tr>
              <a:tr h="198011">
                <a:tc>
                  <a:txBody>
                    <a:bodyPr/>
                    <a:lstStyle/>
                    <a:p>
                      <a:pPr algn="l" fontAlgn="t"/>
                      <a:r>
                        <a:rPr lang="en-US" sz="1600" u="none" strike="noStrike" dirty="0" err="1">
                          <a:effectLst/>
                        </a:rPr>
                        <a:t>othpt</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b="0" i="0" u="none" strike="noStrike" dirty="0">
                          <a:solidFill>
                            <a:schemeClr val="dk1"/>
                          </a:solidFill>
                          <a:effectLst/>
                          <a:latin typeface="+mn-lt"/>
                        </a:rPr>
                        <a:t>No</a:t>
                      </a:r>
                      <a:r>
                        <a:rPr lang="en-US" sz="1600" b="0" i="0" u="none" strike="noStrike" baseline="0" dirty="0">
                          <a:solidFill>
                            <a:schemeClr val="dk1"/>
                          </a:solidFill>
                          <a:effectLst/>
                          <a:latin typeface="+mn-lt"/>
                        </a:rPr>
                        <a:t> integration</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812206530"/>
                  </a:ext>
                </a:extLst>
              </a:tr>
              <a:tr h="198011">
                <a:tc>
                  <a:txBody>
                    <a:bodyPr/>
                    <a:lstStyle/>
                    <a:p>
                      <a:pPr algn="l" fontAlgn="t"/>
                      <a:r>
                        <a:rPr lang="en-US" sz="1600" u="none" strike="noStrike" dirty="0" err="1">
                          <a:effectLst/>
                        </a:rPr>
                        <a:t>onroad_can</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No integration </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6"/>
                  </a:ext>
                </a:extLst>
              </a:tr>
              <a:tr h="19801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dirty="0" err="1">
                          <a:effectLst/>
                        </a:rPr>
                        <a:t>onroad_mex</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dk1"/>
                          </a:solidFill>
                          <a:effectLst/>
                          <a:latin typeface="+mn-lt"/>
                        </a:rPr>
                        <a:t>Full</a:t>
                      </a:r>
                      <a:r>
                        <a:rPr lang="en-US" sz="1600" b="0" i="0" u="none" strike="noStrike" baseline="0" dirty="0">
                          <a:solidFill>
                            <a:schemeClr val="dk1"/>
                          </a:solidFill>
                          <a:effectLst/>
                          <a:latin typeface="+mn-lt"/>
                        </a:rPr>
                        <a:t> integration (MOVES-Mexico)</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2819733009"/>
                  </a:ext>
                </a:extLst>
              </a:tr>
              <a:tr h="198011">
                <a:tc>
                  <a:txBody>
                    <a:bodyPr/>
                    <a:lstStyle/>
                    <a:p>
                      <a:pPr algn="l" fontAlgn="t"/>
                      <a:r>
                        <a:rPr lang="en-US" sz="1600" u="none" strike="noStrike" dirty="0">
                          <a:effectLst/>
                        </a:rPr>
                        <a:t>ag</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pt-BR" sz="1600" u="none" strike="noStrike" dirty="0">
                          <a:effectLst/>
                        </a:rPr>
                        <a:t>Partial integration</a:t>
                      </a:r>
                      <a:endParaRPr lang="pt-BR"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7"/>
                  </a:ext>
                </a:extLst>
              </a:tr>
              <a:tr h="198011">
                <a:tc>
                  <a:txBody>
                    <a:bodyPr/>
                    <a:lstStyle/>
                    <a:p>
                      <a:pPr algn="l" fontAlgn="t"/>
                      <a:r>
                        <a:rPr lang="en-US" sz="1600" u="none" strike="noStrike" dirty="0" err="1">
                          <a:effectLst/>
                        </a:rPr>
                        <a:t>afdust</a:t>
                      </a:r>
                      <a:r>
                        <a:rPr lang="en-US" sz="1600" u="none" strike="noStrike" dirty="0">
                          <a:effectLst/>
                        </a:rPr>
                        <a:t>, </a:t>
                      </a:r>
                      <a:r>
                        <a:rPr lang="en-US" sz="1600" u="none" strike="noStrike" dirty="0" err="1">
                          <a:effectLst/>
                        </a:rPr>
                        <a:t>othafdust</a:t>
                      </a:r>
                      <a:r>
                        <a:rPr lang="en-US" sz="1600" u="none" strike="noStrike" dirty="0">
                          <a:effectLst/>
                        </a:rPr>
                        <a:t>, </a:t>
                      </a:r>
                      <a:r>
                        <a:rPr lang="en-US" sz="1600" u="none" strike="noStrike" dirty="0" err="1">
                          <a:effectLst/>
                        </a:rPr>
                        <a:t>othptdust</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pt-BR" sz="1600" u="none" strike="noStrike" dirty="0">
                          <a:effectLst/>
                        </a:rPr>
                        <a:t>N/A – sectors contain no VOC</a:t>
                      </a:r>
                      <a:endParaRPr lang="pt-BR"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8"/>
                  </a:ext>
                </a:extLst>
              </a:tr>
              <a:tr h="198011">
                <a:tc>
                  <a:txBody>
                    <a:bodyPr/>
                    <a:lstStyle/>
                    <a:p>
                      <a:pPr algn="l" fontAlgn="t"/>
                      <a:r>
                        <a:rPr lang="en-US" sz="1600" u="none" strike="noStrike" dirty="0" err="1">
                          <a:effectLst/>
                        </a:rPr>
                        <a:t>beis</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N/A – contains specific VOC model species</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09"/>
                  </a:ext>
                </a:extLst>
              </a:tr>
              <a:tr h="198011">
                <a:tc>
                  <a:txBody>
                    <a:bodyPr/>
                    <a:lstStyle/>
                    <a:p>
                      <a:pPr algn="l" fontAlgn="t"/>
                      <a:r>
                        <a:rPr lang="en-US" sz="1600" u="none" strike="noStrike" dirty="0" err="1">
                          <a:effectLst/>
                        </a:rPr>
                        <a:t>nonpt</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Partial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0"/>
                  </a:ext>
                </a:extLst>
              </a:tr>
              <a:tr h="198011">
                <a:tc>
                  <a:txBody>
                    <a:bodyPr/>
                    <a:lstStyle/>
                    <a:p>
                      <a:pPr algn="l" fontAlgn="t"/>
                      <a:r>
                        <a:rPr lang="en-US" sz="1600" u="none" strike="noStrike" dirty="0" err="1">
                          <a:effectLst/>
                        </a:rPr>
                        <a:t>np_oilgas</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Partial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1"/>
                  </a:ext>
                </a:extLst>
              </a:tr>
              <a:tr h="19801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dirty="0" err="1">
                          <a:effectLst/>
                        </a:rPr>
                        <a:t>rwc</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dirty="0">
                          <a:effectLst/>
                        </a:rPr>
                        <a:t>Partial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2817561741"/>
                  </a:ext>
                </a:extLst>
              </a:tr>
              <a:tr h="198011">
                <a:tc>
                  <a:txBody>
                    <a:bodyPr/>
                    <a:lstStyle/>
                    <a:p>
                      <a:pPr algn="l" fontAlgn="t"/>
                      <a:r>
                        <a:rPr lang="en-US" sz="1600" u="none" strike="noStrike" dirty="0">
                          <a:effectLst/>
                        </a:rPr>
                        <a:t>rail</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Full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3"/>
                  </a:ext>
                </a:extLst>
              </a:tr>
              <a:tr h="198011">
                <a:tc>
                  <a:txBody>
                    <a:bodyPr/>
                    <a:lstStyle/>
                    <a:p>
                      <a:pPr algn="l" fontAlgn="t"/>
                      <a:r>
                        <a:rPr lang="en-US" sz="1600" u="none" strike="noStrike" dirty="0">
                          <a:effectLst/>
                        </a:rPr>
                        <a:t>nonroad </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Full integration (calculated in MOVES2014b)</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4"/>
                  </a:ext>
                </a:extLst>
              </a:tr>
              <a:tr h="198011">
                <a:tc>
                  <a:txBody>
                    <a:bodyPr/>
                    <a:lstStyle/>
                    <a:p>
                      <a:pPr algn="l" fontAlgn="t"/>
                      <a:r>
                        <a:rPr lang="en-US" sz="1600" u="none" strike="noStrike" dirty="0">
                          <a:effectLst/>
                        </a:rPr>
                        <a:t>cmv_c1c2</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Full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5"/>
                  </a:ext>
                </a:extLst>
              </a:tr>
              <a:tr h="198011">
                <a:tc>
                  <a:txBody>
                    <a:bodyPr/>
                    <a:lstStyle/>
                    <a:p>
                      <a:pPr algn="l" fontAlgn="t"/>
                      <a:r>
                        <a:rPr lang="en-US" sz="1600" b="0" i="0" u="none" strike="noStrike" dirty="0">
                          <a:solidFill>
                            <a:schemeClr val="dk1"/>
                          </a:solidFill>
                          <a:effectLst/>
                          <a:latin typeface="+mn-lt"/>
                        </a:rPr>
                        <a:t>cmv_c3</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Full integration (NBAFM)</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7"/>
                  </a:ext>
                </a:extLst>
              </a:tr>
              <a:tr h="198011">
                <a:tc>
                  <a:txBody>
                    <a:bodyPr/>
                    <a:lstStyle/>
                    <a:p>
                      <a:pPr algn="l" fontAlgn="t"/>
                      <a:r>
                        <a:rPr lang="en-US" sz="1600" u="none" strike="noStrike" dirty="0" err="1">
                          <a:effectLst/>
                        </a:rPr>
                        <a:t>onroad</a:t>
                      </a:r>
                      <a:endParaRPr lang="en-US" sz="1600" b="0" i="0" u="none" strike="noStrike" dirty="0">
                        <a:solidFill>
                          <a:srgbClr val="000000"/>
                        </a:solidFill>
                        <a:effectLst/>
                        <a:latin typeface="Times New Roman" panose="02020603050405020304" pitchFamily="18" charset="0"/>
                      </a:endParaRPr>
                    </a:p>
                  </a:txBody>
                  <a:tcPr marL="9429" marR="9429" marT="9429" marB="0"/>
                </a:tc>
                <a:tc>
                  <a:txBody>
                    <a:bodyPr/>
                    <a:lstStyle/>
                    <a:p>
                      <a:pPr algn="l" fontAlgn="t"/>
                      <a:r>
                        <a:rPr lang="en-US" sz="1600" u="none" strike="noStrike" dirty="0">
                          <a:effectLst/>
                        </a:rPr>
                        <a:t>Full  integration (calculated in the MOVES2014 model)</a:t>
                      </a:r>
                      <a:endParaRPr lang="en-US" sz="1600" b="0" i="0" u="none" strike="noStrike" dirty="0">
                        <a:solidFill>
                          <a:srgbClr val="000000"/>
                        </a:solidFill>
                        <a:effectLst/>
                        <a:latin typeface="Times New Roman" panose="02020603050405020304" pitchFamily="18" charset="0"/>
                      </a:endParaRPr>
                    </a:p>
                  </a:txBody>
                  <a:tcPr marL="9429" marR="9429" marT="9429" marB="0"/>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8459493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272" y="1371600"/>
            <a:ext cx="8229600" cy="4960144"/>
          </a:xfrm>
        </p:spPr>
        <p:txBody>
          <a:bodyPr>
            <a:normAutofit fontScale="92500" lnSpcReduction="20000"/>
          </a:bodyPr>
          <a:lstStyle/>
          <a:p>
            <a:pPr lvl="0">
              <a:spcAft>
                <a:spcPts val="600"/>
              </a:spcAft>
            </a:pPr>
            <a:r>
              <a:rPr lang="en-US" dirty="0"/>
              <a:t>MOVES2014b does most of the needed speciation</a:t>
            </a:r>
          </a:p>
          <a:p>
            <a:pPr lvl="1">
              <a:spcAft>
                <a:spcPts val="600"/>
              </a:spcAft>
            </a:pPr>
            <a:r>
              <a:rPr lang="en-US" dirty="0"/>
              <a:t>Has different profiles for different vehicle model years, regulatory classes, fuel types, and emission processes</a:t>
            </a:r>
          </a:p>
          <a:p>
            <a:pPr lvl="1">
              <a:spcAft>
                <a:spcPts val="600"/>
              </a:spcAft>
            </a:pPr>
            <a:r>
              <a:rPr lang="en-US" dirty="0"/>
              <a:t>Previously used COMBO files or weighted profiles to approximate, but it was a coarse approach</a:t>
            </a:r>
          </a:p>
          <a:p>
            <a:pPr lvl="1">
              <a:spcAft>
                <a:spcPts val="600"/>
              </a:spcAft>
            </a:pPr>
            <a:r>
              <a:rPr lang="en-US" dirty="0"/>
              <a:t>Can do an explicit mapping of profiles to sources if doing speciation within MOVES</a:t>
            </a:r>
          </a:p>
          <a:p>
            <a:pPr>
              <a:spcAft>
                <a:spcPts val="600"/>
              </a:spcAft>
            </a:pPr>
            <a:r>
              <a:rPr lang="en-US" dirty="0"/>
              <a:t>PM2.5</a:t>
            </a:r>
          </a:p>
          <a:p>
            <a:pPr lvl="1">
              <a:spcAft>
                <a:spcPts val="600"/>
              </a:spcAft>
            </a:pPr>
            <a:r>
              <a:rPr lang="en-US" dirty="0"/>
              <a:t>AE6 species coming directly from MOVES (as mass)</a:t>
            </a:r>
          </a:p>
          <a:p>
            <a:pPr>
              <a:spcAft>
                <a:spcPts val="600"/>
              </a:spcAft>
            </a:pPr>
            <a:r>
              <a:rPr lang="en-US" dirty="0"/>
              <a:t>VOC</a:t>
            </a:r>
          </a:p>
          <a:p>
            <a:pPr lvl="1">
              <a:spcAft>
                <a:spcPts val="600"/>
              </a:spcAft>
            </a:pPr>
            <a:r>
              <a:rPr lang="en-US" dirty="0"/>
              <a:t>16 pollutants are explicit, i.e. integrated</a:t>
            </a:r>
          </a:p>
          <a:p>
            <a:pPr lvl="1">
              <a:spcAft>
                <a:spcPts val="600"/>
              </a:spcAft>
            </a:pPr>
            <a:r>
              <a:rPr lang="en-US" dirty="0"/>
              <a:t>Model species (moles) and inventory pollutants (mass) come directly from MOVES</a:t>
            </a:r>
          </a:p>
          <a:p>
            <a:pPr lvl="1">
              <a:spcAft>
                <a:spcPts val="600"/>
              </a:spcAft>
            </a:pPr>
            <a:r>
              <a:rPr lang="en-US" dirty="0"/>
              <a:t>Need to specify chemical mechanism in the MOVES run</a:t>
            </a:r>
          </a:p>
          <a:p>
            <a:pPr marL="109728" indent="0">
              <a:buNone/>
            </a:pPr>
            <a:endParaRPr lang="en-US" dirty="0"/>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94872" y="6407944"/>
            <a:ext cx="518160" cy="365125"/>
          </a:xfrm>
        </p:spPr>
        <p:txBody>
          <a:bodyPr/>
          <a:lstStyle/>
          <a:p>
            <a:fld id="{61C894BD-DCE2-4A96-A9AF-225BBEAC2A40}" type="slidenum">
              <a:rPr lang="en-US" smtClean="0"/>
              <a:pPr/>
              <a:t>93</a:t>
            </a:fld>
            <a:endParaRPr lang="en-US" dirty="0"/>
          </a:p>
        </p:txBody>
      </p:sp>
      <p:sp>
        <p:nvSpPr>
          <p:cNvPr id="5" name="Title 4"/>
          <p:cNvSpPr>
            <a:spLocks noGrp="1"/>
          </p:cNvSpPr>
          <p:nvPr>
            <p:ph type="title"/>
          </p:nvPr>
        </p:nvSpPr>
        <p:spPr/>
        <p:txBody>
          <a:bodyPr/>
          <a:lstStyle/>
          <a:p>
            <a:r>
              <a:rPr lang="en-US" dirty="0"/>
              <a:t>Onroad speciation</a:t>
            </a:r>
          </a:p>
        </p:txBody>
      </p:sp>
    </p:spTree>
    <p:extLst>
      <p:ext uri="{BB962C8B-B14F-4D97-AF65-F5344CB8AC3E}">
        <p14:creationId xmlns:p14="http://schemas.microsoft.com/office/powerpoint/2010/main" val="12109012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fontScale="70000" lnSpcReduction="20000"/>
          </a:bodyPr>
          <a:lstStyle/>
          <a:p>
            <a:pPr>
              <a:spcAft>
                <a:spcPts val="600"/>
              </a:spcAft>
            </a:pPr>
            <a:r>
              <a:rPr lang="en-US" dirty="0"/>
              <a:t>Check </a:t>
            </a:r>
            <a:r>
              <a:rPr lang="en-US" dirty="0" err="1"/>
              <a:t>Spcmat</a:t>
            </a:r>
            <a:r>
              <a:rPr lang="en-US" dirty="0"/>
              <a:t> SMOKE logs to ensure that all sources have references to VOC and PM speciation profiles.</a:t>
            </a:r>
          </a:p>
          <a:p>
            <a:pPr>
              <a:spcAft>
                <a:spcPts val="600"/>
              </a:spcAft>
            </a:pPr>
            <a:r>
              <a:rPr lang="en-US" dirty="0"/>
              <a:t>Sum model species to compare to VOC and PM2.5 inventory totals. </a:t>
            </a:r>
          </a:p>
          <a:p>
            <a:pPr>
              <a:spcAft>
                <a:spcPts val="600"/>
              </a:spcAft>
            </a:pPr>
            <a:r>
              <a:rPr lang="en-US" dirty="0"/>
              <a:t>Compare integrated species to inventory for full and partial integration sectors.</a:t>
            </a:r>
          </a:p>
          <a:p>
            <a:pPr>
              <a:spcAft>
                <a:spcPts val="600"/>
              </a:spcAft>
            </a:pPr>
            <a:r>
              <a:rPr lang="en-US" dirty="0"/>
              <a:t>Do a quick manual calculation of a species for a specific FIPS/SCC to ensure that the post-SMOKE value is using the correct profile (or profiles in the case of GSPRO_COMBO).</a:t>
            </a:r>
          </a:p>
          <a:p>
            <a:pPr>
              <a:spcAft>
                <a:spcPts val="600"/>
              </a:spcAft>
            </a:pPr>
            <a:r>
              <a:rPr lang="en-US" dirty="0"/>
              <a:t>Check SMOKE logs for warnings or errors.  For example: </a:t>
            </a:r>
          </a:p>
          <a:p>
            <a:pPr lvl="1">
              <a:spcAft>
                <a:spcPts val="600"/>
              </a:spcAft>
            </a:pPr>
            <a:r>
              <a:rPr lang="en-US" dirty="0"/>
              <a:t>NBAFM but no VOC for an integrate source</a:t>
            </a:r>
          </a:p>
          <a:p>
            <a:pPr lvl="1">
              <a:spcAft>
                <a:spcPts val="600"/>
              </a:spcAft>
            </a:pPr>
            <a:r>
              <a:rPr lang="en-US" dirty="0"/>
              <a:t>No TOG conversion factor</a:t>
            </a:r>
          </a:p>
          <a:p>
            <a:pPr lvl="1">
              <a:spcAft>
                <a:spcPts val="600"/>
              </a:spcAft>
            </a:pPr>
            <a:r>
              <a:rPr lang="en-US" dirty="0"/>
              <a:t>Skipping pollutant [X] for other than PM</a:t>
            </a:r>
            <a:r>
              <a:rPr lang="en-US" baseline="-25000" dirty="0"/>
              <a:t>10</a:t>
            </a:r>
            <a:r>
              <a:rPr lang="en-US" dirty="0"/>
              <a:t> and *_NOI pollutants</a:t>
            </a:r>
          </a:p>
          <a:p>
            <a:pPr>
              <a:spcAft>
                <a:spcPts val="600"/>
              </a:spcAft>
            </a:pPr>
            <a:r>
              <a:rPr lang="en-US" dirty="0"/>
              <a:t>Look at the output species to make sure all of the expected species are there for the specific mechanism (CB05 vs CB6 vs …).</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94</a:t>
            </a:fld>
            <a:endParaRPr lang="en-US"/>
          </a:p>
        </p:txBody>
      </p:sp>
      <p:sp>
        <p:nvSpPr>
          <p:cNvPr id="5" name="Title 4"/>
          <p:cNvSpPr>
            <a:spLocks noGrp="1"/>
          </p:cNvSpPr>
          <p:nvPr>
            <p:ph type="title"/>
          </p:nvPr>
        </p:nvSpPr>
        <p:spPr/>
        <p:txBody>
          <a:bodyPr/>
          <a:lstStyle/>
          <a:p>
            <a:r>
              <a:rPr lang="en-US" dirty="0"/>
              <a:t>QA of Speciation</a:t>
            </a:r>
          </a:p>
        </p:txBody>
      </p:sp>
    </p:spTree>
    <p:extLst>
      <p:ext uri="{BB962C8B-B14F-4D97-AF65-F5344CB8AC3E}">
        <p14:creationId xmlns:p14="http://schemas.microsoft.com/office/powerpoint/2010/main" val="17895327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p:txBody>
          <a:bodyPr/>
          <a:lstStyle/>
          <a:p>
            <a:r>
              <a:rPr lang="en-US" dirty="0"/>
              <a:t>Any questions on speciation?</a:t>
            </a:r>
          </a:p>
        </p:txBody>
      </p:sp>
      <p:sp>
        <p:nvSpPr>
          <p:cNvPr id="5" name="Title 4"/>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95</a:t>
            </a:fld>
            <a:endParaRPr lang="en-US"/>
          </a:p>
        </p:txBody>
      </p:sp>
      <p:pic>
        <p:nvPicPr>
          <p:cNvPr id="7" name="Picture 6">
            <a:extLst>
              <a:ext uri="{FF2B5EF4-FFF2-40B4-BE49-F238E27FC236}">
                <a16:creationId xmlns:a16="http://schemas.microsoft.com/office/drawing/2014/main" id="{2CCA5060-35AD-4A60-AC4B-685334F9B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822090"/>
            <a:ext cx="3276600" cy="3276600"/>
          </a:xfrm>
          <a:prstGeom prst="rect">
            <a:avLst/>
          </a:prstGeom>
        </p:spPr>
      </p:pic>
    </p:spTree>
    <p:extLst>
      <p:ext uri="{BB962C8B-B14F-4D97-AF65-F5344CB8AC3E}">
        <p14:creationId xmlns:p14="http://schemas.microsoft.com/office/powerpoint/2010/main" val="26432566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1524000"/>
            <a:ext cx="8229600" cy="4525963"/>
          </a:xfrm>
        </p:spPr>
        <p:txBody>
          <a:bodyPr>
            <a:normAutofit fontScale="92500" lnSpcReduction="20000"/>
          </a:bodyPr>
          <a:lstStyle/>
          <a:p>
            <a:r>
              <a:rPr lang="en-US" dirty="0"/>
              <a:t>AQ models tend to overestimate the impact of fugitive dust emissions</a:t>
            </a:r>
          </a:p>
          <a:p>
            <a:pPr lvl="1"/>
            <a:r>
              <a:rPr lang="en-US" dirty="0"/>
              <a:t>Paved and unpaved roads, construction, mining, hooves</a:t>
            </a:r>
          </a:p>
          <a:p>
            <a:r>
              <a:rPr lang="en-US" dirty="0"/>
              <a:t>Prior to modeling, </a:t>
            </a:r>
            <a:r>
              <a:rPr lang="en-US" dirty="0" err="1"/>
              <a:t>afdust</a:t>
            </a:r>
            <a:r>
              <a:rPr lang="en-US" dirty="0"/>
              <a:t> emissions are reduced according to a gridded transport fraction </a:t>
            </a:r>
          </a:p>
          <a:p>
            <a:r>
              <a:rPr lang="en-US" dirty="0"/>
              <a:t>Transport fraction reduction factors depend on land use</a:t>
            </a:r>
          </a:p>
          <a:p>
            <a:pPr lvl="1"/>
            <a:r>
              <a:rPr lang="en-US" dirty="0"/>
              <a:t>Forested areas will have a lower transport fraction (higher reduction)</a:t>
            </a:r>
          </a:p>
          <a:p>
            <a:pPr lvl="1"/>
            <a:r>
              <a:rPr lang="en-US" dirty="0"/>
              <a:t>Wide open areas will have a higher transport fraction (lower reduction)</a:t>
            </a:r>
          </a:p>
          <a:p>
            <a:r>
              <a:rPr lang="en-US" dirty="0"/>
              <a:t>Additional meteorologically-based reductions for rain and snow-cover are applied to fugitive dust emissions later in the process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96</a:t>
            </a:fld>
            <a:endParaRPr lang="en-US"/>
          </a:p>
        </p:txBody>
      </p:sp>
      <p:sp>
        <p:nvSpPr>
          <p:cNvPr id="5" name="Title 4"/>
          <p:cNvSpPr>
            <a:spLocks noGrp="1"/>
          </p:cNvSpPr>
          <p:nvPr>
            <p:ph type="title"/>
          </p:nvPr>
        </p:nvSpPr>
        <p:spPr>
          <a:xfrm>
            <a:off x="457200" y="274638"/>
            <a:ext cx="8153400" cy="1173162"/>
          </a:xfrm>
        </p:spPr>
        <p:txBody>
          <a:bodyPr>
            <a:normAutofit fontScale="90000"/>
          </a:bodyPr>
          <a:lstStyle/>
          <a:p>
            <a:r>
              <a:rPr lang="en-US" dirty="0"/>
              <a:t>Area Fugitive Dust Adjustments</a:t>
            </a:r>
          </a:p>
        </p:txBody>
      </p:sp>
    </p:spTree>
    <p:extLst>
      <p:ext uri="{BB962C8B-B14F-4D97-AF65-F5344CB8AC3E}">
        <p14:creationId xmlns:p14="http://schemas.microsoft.com/office/powerpoint/2010/main" val="1395794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1201057" y="5846960"/>
            <a:ext cx="7924800" cy="686783"/>
          </a:xfrm>
        </p:spPr>
        <p:txBody>
          <a:bodyPr>
            <a:normAutofit/>
          </a:bodyPr>
          <a:lstStyle/>
          <a:p>
            <a:r>
              <a:rPr lang="en-US" dirty="0"/>
              <a:t>Note: in NEI, dust emissions are adjusted</a:t>
            </a:r>
          </a:p>
        </p:txBody>
      </p:sp>
      <p:pic>
        <p:nvPicPr>
          <p:cNvPr id="7" name="Picture 6" descr="Gridded map of unadjusted fugitive dust emissions.  Dust is highest in the midwest and in Texas and states north of Texas." title="Unadjusted fugitive dust emissions"/>
          <p:cNvPicPr>
            <a:picLocks noChangeAspect="1"/>
          </p:cNvPicPr>
          <p:nvPr/>
        </p:nvPicPr>
        <p:blipFill>
          <a:blip r:embed="rId3"/>
          <a:stretch>
            <a:fillRect/>
          </a:stretch>
        </p:blipFill>
        <p:spPr>
          <a:xfrm>
            <a:off x="457200" y="1414009"/>
            <a:ext cx="7688731" cy="4432951"/>
          </a:xfrm>
          <a:prstGeom prst="rect">
            <a:avLst/>
          </a:prstGeom>
        </p:spPr>
      </p:pic>
      <p:sp>
        <p:nvSpPr>
          <p:cNvPr id="5" name="Title 4"/>
          <p:cNvSpPr>
            <a:spLocks noGrp="1"/>
          </p:cNvSpPr>
          <p:nvPr>
            <p:ph type="title"/>
          </p:nvPr>
        </p:nvSpPr>
        <p:spPr/>
        <p:txBody>
          <a:bodyPr>
            <a:normAutofit fontScale="90000"/>
          </a:bodyPr>
          <a:lstStyle/>
          <a:p>
            <a:r>
              <a:rPr lang="en-US" dirty="0"/>
              <a:t>Unadjusted Fugitive Dust PM</a:t>
            </a:r>
            <a:r>
              <a:rPr lang="en-US" baseline="-25000" dirty="0"/>
              <a:t>2.5</a:t>
            </a:r>
            <a:r>
              <a:rPr lang="en-US" dirty="0"/>
              <a:t> Emissions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97</a:t>
            </a:fld>
            <a:endParaRPr lang="en-US"/>
          </a:p>
        </p:txBody>
      </p:sp>
    </p:spTree>
    <p:extLst>
      <p:ext uri="{BB962C8B-B14F-4D97-AF65-F5344CB8AC3E}">
        <p14:creationId xmlns:p14="http://schemas.microsoft.com/office/powerpoint/2010/main" val="41052872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pic>
        <p:nvPicPr>
          <p:cNvPr id="6" name="Content Placeholder 5" descr="Map shows the transport fraction factors.  Red values have the biggest reduction (in southeast and in Canada). " title="map of transport frac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0443" y="1744249"/>
            <a:ext cx="8163957" cy="4705615"/>
          </a:xfrm>
        </p:spPr>
      </p:pic>
      <p:sp>
        <p:nvSpPr>
          <p:cNvPr id="7" name="TextBox 6"/>
          <p:cNvSpPr txBox="1"/>
          <p:nvPr/>
        </p:nvSpPr>
        <p:spPr>
          <a:xfrm>
            <a:off x="1219200" y="1344139"/>
            <a:ext cx="6705600" cy="400110"/>
          </a:xfrm>
          <a:prstGeom prst="rect">
            <a:avLst/>
          </a:prstGeom>
          <a:noFill/>
        </p:spPr>
        <p:txBody>
          <a:bodyPr wrap="square" rtlCol="0">
            <a:spAutoFit/>
          </a:bodyPr>
          <a:lstStyle/>
          <a:p>
            <a:r>
              <a:rPr lang="en-US" sz="2000" dirty="0"/>
              <a:t>Red = high level of reduction; Gray = little reduction</a:t>
            </a:r>
          </a:p>
        </p:txBody>
      </p:sp>
      <p:sp>
        <p:nvSpPr>
          <p:cNvPr id="5" name="Title 4"/>
          <p:cNvSpPr>
            <a:spLocks noGrp="1"/>
          </p:cNvSpPr>
          <p:nvPr>
            <p:ph type="title"/>
          </p:nvPr>
        </p:nvSpPr>
        <p:spPr/>
        <p:txBody>
          <a:bodyPr/>
          <a:lstStyle/>
          <a:p>
            <a:r>
              <a:rPr lang="en-US" dirty="0"/>
              <a:t>Transport Fraction Plot</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98</a:t>
            </a:fld>
            <a:endParaRPr lang="en-US" dirty="0"/>
          </a:p>
        </p:txBody>
      </p:sp>
    </p:spTree>
    <p:extLst>
      <p:ext uri="{BB962C8B-B14F-4D97-AF65-F5344CB8AC3E}">
        <p14:creationId xmlns:p14="http://schemas.microsoft.com/office/powerpoint/2010/main" val="18403969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2" name="Content Placeholder 1"/>
          <p:cNvSpPr>
            <a:spLocks noGrp="1"/>
          </p:cNvSpPr>
          <p:nvPr>
            <p:ph idx="1"/>
          </p:nvPr>
        </p:nvSpPr>
        <p:spPr>
          <a:xfrm>
            <a:off x="202602" y="1590675"/>
            <a:ext cx="4454956" cy="4953000"/>
          </a:xfrm>
        </p:spPr>
        <p:txBody>
          <a:bodyPr>
            <a:normAutofit/>
          </a:bodyPr>
          <a:lstStyle/>
          <a:p>
            <a:r>
              <a:rPr lang="en-US" sz="2400" dirty="0"/>
              <a:t>Transport fraction</a:t>
            </a:r>
          </a:p>
          <a:p>
            <a:r>
              <a:rPr lang="en-US" sz="2400" dirty="0"/>
              <a:t>Precipitation adjustment</a:t>
            </a:r>
          </a:p>
          <a:p>
            <a:pPr lvl="1"/>
            <a:r>
              <a:rPr lang="en-US" sz="2000" dirty="0"/>
              <a:t>Zero out hourly emissions when rain (&gt; 0.01 inches) or there is snow)</a:t>
            </a:r>
          </a:p>
        </p:txBody>
      </p:sp>
      <p:pic>
        <p:nvPicPr>
          <p:cNvPr id="6" name="Picture 5" descr="Gridded map of unadjusted fugitive dust emissions.  Dust is highest in the midwest and in Texas and states north of Texas." title="Gridded unadjusted fugitive dust emissions"/>
          <p:cNvPicPr>
            <a:picLocks/>
          </p:cNvPicPr>
          <p:nvPr/>
        </p:nvPicPr>
        <p:blipFill>
          <a:blip r:embed="rId3" cstate="print"/>
          <a:srcRect t="11079" r="2403" b="4373"/>
          <a:stretch>
            <a:fillRect/>
          </a:stretch>
        </p:blipFill>
        <p:spPr bwMode="auto">
          <a:xfrm>
            <a:off x="0" y="3395568"/>
            <a:ext cx="4417514" cy="2548032"/>
          </a:xfrm>
          <a:prstGeom prst="rect">
            <a:avLst/>
          </a:prstGeom>
          <a:noFill/>
          <a:ln w="9525">
            <a:noFill/>
            <a:miter lim="800000"/>
            <a:headEnd/>
            <a:tailEnd/>
          </a:ln>
        </p:spPr>
      </p:pic>
      <p:pic>
        <p:nvPicPr>
          <p:cNvPr id="7" name="Picture 6" descr="Emissions are reduced through transport fraction adjustments which reduce dust in more wooded areas." title="Dust emissions after transport fraction "/>
          <p:cNvPicPr/>
          <p:nvPr/>
        </p:nvPicPr>
        <p:blipFill>
          <a:blip r:embed="rId4" cstate="print"/>
          <a:srcRect t="11079" r="1604" b="4082"/>
          <a:stretch>
            <a:fillRect/>
          </a:stretch>
        </p:blipFill>
        <p:spPr bwMode="auto">
          <a:xfrm>
            <a:off x="4569302" y="395222"/>
            <a:ext cx="4443730" cy="2543175"/>
          </a:xfrm>
          <a:prstGeom prst="rect">
            <a:avLst/>
          </a:prstGeom>
          <a:noFill/>
          <a:ln w="9525">
            <a:noFill/>
            <a:miter lim="800000"/>
            <a:headEnd/>
            <a:tailEnd/>
          </a:ln>
        </p:spPr>
      </p:pic>
      <p:pic>
        <p:nvPicPr>
          <p:cNvPr id="8" name="Picture 7" descr="Dust emissions are further reduce after the meterological adjustment which is based on snow and soil moisture as predicted by the meteorological model." title="Dust emissions after meterological adjustment"/>
          <p:cNvPicPr/>
          <p:nvPr/>
        </p:nvPicPr>
        <p:blipFill>
          <a:blip r:embed="rId5" cstate="print"/>
          <a:srcRect t="11079" r="1604" b="4956"/>
          <a:stretch>
            <a:fillRect/>
          </a:stretch>
        </p:blipFill>
        <p:spPr bwMode="auto">
          <a:xfrm>
            <a:off x="4676156" y="3949031"/>
            <a:ext cx="4443730" cy="2543175"/>
          </a:xfrm>
          <a:prstGeom prst="rect">
            <a:avLst/>
          </a:prstGeom>
          <a:noFill/>
          <a:ln w="9525">
            <a:noFill/>
            <a:miter lim="800000"/>
            <a:headEnd/>
            <a:tailEnd/>
          </a:ln>
        </p:spPr>
      </p:pic>
      <p:sp>
        <p:nvSpPr>
          <p:cNvPr id="9" name="TextBox 8"/>
          <p:cNvSpPr txBox="1"/>
          <p:nvPr/>
        </p:nvSpPr>
        <p:spPr>
          <a:xfrm>
            <a:off x="1217275" y="5872234"/>
            <a:ext cx="2638864" cy="369332"/>
          </a:xfrm>
          <a:prstGeom prst="rect">
            <a:avLst/>
          </a:prstGeom>
          <a:noFill/>
        </p:spPr>
        <p:txBody>
          <a:bodyPr wrap="none" rtlCol="0">
            <a:spAutoFit/>
          </a:bodyPr>
          <a:lstStyle/>
          <a:p>
            <a:r>
              <a:rPr lang="en-US" dirty="0"/>
              <a:t>Unadjusted emissions</a:t>
            </a:r>
          </a:p>
        </p:txBody>
      </p:sp>
      <p:cxnSp>
        <p:nvCxnSpPr>
          <p:cNvPr id="15" name="Straight Arrow Connector 14" descr="arrow from unadjusted to transport fraction adjusted emissions" title="arrow from unadjusted to transport fraction adjusted emissions"/>
          <p:cNvCxnSpPr/>
          <p:nvPr/>
        </p:nvCxnSpPr>
        <p:spPr>
          <a:xfrm flipV="1">
            <a:off x="4379414" y="2603699"/>
            <a:ext cx="1487986" cy="968176"/>
          </a:xfrm>
          <a:prstGeom prst="straightConnector1">
            <a:avLst/>
          </a:prstGeom>
          <a:ln w="1016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616209">
            <a:off x="4744409" y="3051138"/>
            <a:ext cx="1281120" cy="923330"/>
          </a:xfrm>
          <a:prstGeom prst="rect">
            <a:avLst/>
          </a:prstGeom>
          <a:noFill/>
        </p:spPr>
        <p:txBody>
          <a:bodyPr wrap="none" rtlCol="0">
            <a:spAutoFit/>
          </a:bodyPr>
          <a:lstStyle/>
          <a:p>
            <a:pPr algn="ctr"/>
            <a:r>
              <a:rPr lang="en-US" dirty="0"/>
              <a:t>Apply </a:t>
            </a:r>
          </a:p>
          <a:p>
            <a:pPr algn="ctr"/>
            <a:r>
              <a:rPr lang="en-US" dirty="0"/>
              <a:t>Transport</a:t>
            </a:r>
          </a:p>
          <a:p>
            <a:pPr algn="ctr"/>
            <a:r>
              <a:rPr lang="en-US" dirty="0"/>
              <a:t>Fraction</a:t>
            </a:r>
          </a:p>
        </p:txBody>
      </p:sp>
      <p:cxnSp>
        <p:nvCxnSpPr>
          <p:cNvPr id="18" name="Straight Arrow Connector 17" descr="Arrow from transport fraction adjusted emissions to precip adjusted emissions" title="Arrow from transport fraction adjusted emissions to precip adjusted emissions"/>
          <p:cNvCxnSpPr/>
          <p:nvPr/>
        </p:nvCxnSpPr>
        <p:spPr>
          <a:xfrm>
            <a:off x="7467600" y="2819400"/>
            <a:ext cx="0" cy="1564481"/>
          </a:xfrm>
          <a:prstGeom prst="straightConnector1">
            <a:avLst/>
          </a:prstGeom>
          <a:ln w="1016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87093" y="3276600"/>
            <a:ext cx="1587294" cy="646331"/>
          </a:xfrm>
          <a:prstGeom prst="rect">
            <a:avLst/>
          </a:prstGeom>
          <a:noFill/>
        </p:spPr>
        <p:txBody>
          <a:bodyPr wrap="none" rtlCol="0">
            <a:spAutoFit/>
          </a:bodyPr>
          <a:lstStyle/>
          <a:p>
            <a:r>
              <a:rPr lang="en-US" dirty="0"/>
              <a:t>Precipitation</a:t>
            </a:r>
          </a:p>
          <a:p>
            <a:r>
              <a:rPr lang="en-US" dirty="0"/>
              <a:t>adjustment</a:t>
            </a:r>
          </a:p>
        </p:txBody>
      </p:sp>
      <p:sp>
        <p:nvSpPr>
          <p:cNvPr id="5" name="Title 4"/>
          <p:cNvSpPr>
            <a:spLocks noGrp="1"/>
          </p:cNvSpPr>
          <p:nvPr>
            <p:ph type="title"/>
          </p:nvPr>
        </p:nvSpPr>
        <p:spPr>
          <a:xfrm>
            <a:off x="457200" y="228600"/>
            <a:ext cx="5181600" cy="1012364"/>
          </a:xfrm>
        </p:spPr>
        <p:txBody>
          <a:bodyPr>
            <a:normAutofit fontScale="90000"/>
          </a:bodyPr>
          <a:lstStyle/>
          <a:p>
            <a:r>
              <a:rPr lang="en-US" dirty="0"/>
              <a:t>Impact of </a:t>
            </a:r>
            <a:r>
              <a:rPr lang="en-US" dirty="0" err="1"/>
              <a:t>afdust</a:t>
            </a:r>
            <a:r>
              <a:rPr lang="en-US" dirty="0"/>
              <a:t> Adjustments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99</a:t>
            </a:fld>
            <a:endParaRPr lang="en-US"/>
          </a:p>
        </p:txBody>
      </p:sp>
    </p:spTree>
    <p:extLst>
      <p:ext uri="{BB962C8B-B14F-4D97-AF65-F5344CB8AC3E}">
        <p14:creationId xmlns:p14="http://schemas.microsoft.com/office/powerpoint/2010/main" val="31922790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874CC8D-FA89-4380-A4DC-0046CFA71278}">
  <ds:schemaRefs>
    <ds:schemaRef ds:uri="ESRI.ArcGIS.Mapping.OfficeIntegration.PowerPointInfo"/>
  </ds:schemaRefs>
</ds:datastoreItem>
</file>

<file path=customXml/itemProps10.xml><?xml version="1.0" encoding="utf-8"?>
<ds:datastoreItem xmlns:ds="http://schemas.openxmlformats.org/officeDocument/2006/customXml" ds:itemID="{EB9FD025-C933-4A6C-8E88-3EAE71076EF8}">
  <ds:schemaRefs>
    <ds:schemaRef ds:uri="ESRI.ArcGIS.Mapping.OfficeIntegration.PowerPointInfo"/>
  </ds:schemaRefs>
</ds:datastoreItem>
</file>

<file path=customXml/itemProps11.xml><?xml version="1.0" encoding="utf-8"?>
<ds:datastoreItem xmlns:ds="http://schemas.openxmlformats.org/officeDocument/2006/customXml" ds:itemID="{EDE85A47-0F0A-494C-8C69-598D2B66673D}">
  <ds:schemaRefs>
    <ds:schemaRef ds:uri="ESRI.ArcGIS.Mapping.OfficeIntegration.PowerPointInfo"/>
  </ds:schemaRefs>
</ds:datastoreItem>
</file>

<file path=customXml/itemProps12.xml><?xml version="1.0" encoding="utf-8"?>
<ds:datastoreItem xmlns:ds="http://schemas.openxmlformats.org/officeDocument/2006/customXml" ds:itemID="{7D3FAC1E-E506-4AF9-8572-5E190421B896}">
  <ds:schemaRefs>
    <ds:schemaRef ds:uri="ESRI.ArcGIS.Mapping.OfficeIntegration.PowerPointInfo"/>
  </ds:schemaRefs>
</ds:datastoreItem>
</file>

<file path=customXml/itemProps13.xml><?xml version="1.0" encoding="utf-8"?>
<ds:datastoreItem xmlns:ds="http://schemas.openxmlformats.org/officeDocument/2006/customXml" ds:itemID="{B942620F-F648-4497-B82E-A85EF1D754B4}">
  <ds:schemaRefs>
    <ds:schemaRef ds:uri="ESRI.ArcGIS.Mapping.OfficeIntegration.PowerPointInfo"/>
  </ds:schemaRefs>
</ds:datastoreItem>
</file>

<file path=customXml/itemProps14.xml><?xml version="1.0" encoding="utf-8"?>
<ds:datastoreItem xmlns:ds="http://schemas.openxmlformats.org/officeDocument/2006/customXml" ds:itemID="{82D7C57E-8991-49B6-B131-287D966A4B8A}">
  <ds:schemaRefs>
    <ds:schemaRef ds:uri="ESRI.ArcGIS.Mapping.OfficeIntegration.PowerPointInfo"/>
  </ds:schemaRefs>
</ds:datastoreItem>
</file>

<file path=customXml/itemProps15.xml><?xml version="1.0" encoding="utf-8"?>
<ds:datastoreItem xmlns:ds="http://schemas.openxmlformats.org/officeDocument/2006/customXml" ds:itemID="{BA12720C-87A6-4404-AC06-856881EC4E89}">
  <ds:schemaRefs>
    <ds:schemaRef ds:uri="ESRI.ArcGIS.Mapping.OfficeIntegration.PowerPointInfo"/>
  </ds:schemaRefs>
</ds:datastoreItem>
</file>

<file path=customXml/itemProps16.xml><?xml version="1.0" encoding="utf-8"?>
<ds:datastoreItem xmlns:ds="http://schemas.openxmlformats.org/officeDocument/2006/customXml" ds:itemID="{2856D4D2-FF60-472A-A0F1-A972623CBF20}">
  <ds:schemaRefs>
    <ds:schemaRef ds:uri="ESRI.ArcGIS.Mapping.OfficeIntegration.PowerPointInfo"/>
  </ds:schemaRefs>
</ds:datastoreItem>
</file>

<file path=customXml/itemProps17.xml><?xml version="1.0" encoding="utf-8"?>
<ds:datastoreItem xmlns:ds="http://schemas.openxmlformats.org/officeDocument/2006/customXml" ds:itemID="{CA16764A-5112-4351-8FCF-9B1EF852332A}">
  <ds:schemaRefs>
    <ds:schemaRef ds:uri="ESRI.ArcGIS.Mapping.OfficeIntegration.PowerPointInfo"/>
  </ds:schemaRefs>
</ds:datastoreItem>
</file>

<file path=customXml/itemProps18.xml><?xml version="1.0" encoding="utf-8"?>
<ds:datastoreItem xmlns:ds="http://schemas.openxmlformats.org/officeDocument/2006/customXml" ds:itemID="{614A5159-F4DE-49FC-AA01-7C31D5D03013}">
  <ds:schemaRefs>
    <ds:schemaRef ds:uri="ESRI.ArcGIS.Mapping.OfficeIntegration.PowerPointInfo"/>
  </ds:schemaRefs>
</ds:datastoreItem>
</file>

<file path=customXml/itemProps19.xml><?xml version="1.0" encoding="utf-8"?>
<ds:datastoreItem xmlns:ds="http://schemas.openxmlformats.org/officeDocument/2006/customXml" ds:itemID="{144D81E5-2106-4A36-ACE5-75CDCD083362}">
  <ds:schemaRefs>
    <ds:schemaRef ds:uri="ESRI.ArcGIS.Mapping.OfficeIntegration.PowerPointInfo"/>
  </ds:schemaRefs>
</ds:datastoreItem>
</file>

<file path=customXml/itemProps2.xml><?xml version="1.0" encoding="utf-8"?>
<ds:datastoreItem xmlns:ds="http://schemas.openxmlformats.org/officeDocument/2006/customXml" ds:itemID="{B670D547-B157-4992-B825-C42C3631CB57}">
  <ds:schemaRefs>
    <ds:schemaRef ds:uri="ESRI.ArcGIS.Mapping.OfficeIntegration.PowerPointInfo"/>
  </ds:schemaRefs>
</ds:datastoreItem>
</file>

<file path=customXml/itemProps20.xml><?xml version="1.0" encoding="utf-8"?>
<ds:datastoreItem xmlns:ds="http://schemas.openxmlformats.org/officeDocument/2006/customXml" ds:itemID="{FD3C3A9F-4009-40C1-BE99-82AF4F2C2DE1}">
  <ds:schemaRefs>
    <ds:schemaRef ds:uri="ESRI.ArcGIS.Mapping.OfficeIntegration.PowerPointInfo"/>
  </ds:schemaRefs>
</ds:datastoreItem>
</file>

<file path=customXml/itemProps21.xml><?xml version="1.0" encoding="utf-8"?>
<ds:datastoreItem xmlns:ds="http://schemas.openxmlformats.org/officeDocument/2006/customXml" ds:itemID="{D2E67F74-033D-4915-8FDC-FF78F2C66D24}">
  <ds:schemaRefs>
    <ds:schemaRef ds:uri="ESRI.ArcGIS.Mapping.OfficeIntegration.PowerPointInfo"/>
  </ds:schemaRefs>
</ds:datastoreItem>
</file>

<file path=customXml/itemProps22.xml><?xml version="1.0" encoding="utf-8"?>
<ds:datastoreItem xmlns:ds="http://schemas.openxmlformats.org/officeDocument/2006/customXml" ds:itemID="{128303FC-4F86-49AB-A79B-CDB6F72E3BB3}">
  <ds:schemaRefs>
    <ds:schemaRef ds:uri="ESRI.ArcGIS.Mapping.OfficeIntegration.PowerPointInfo"/>
  </ds:schemaRefs>
</ds:datastoreItem>
</file>

<file path=customXml/itemProps23.xml><?xml version="1.0" encoding="utf-8"?>
<ds:datastoreItem xmlns:ds="http://schemas.openxmlformats.org/officeDocument/2006/customXml" ds:itemID="{8E144620-3D73-40C4-9B3C-2960E9309EAE}">
  <ds:schemaRefs>
    <ds:schemaRef ds:uri="ESRI.ArcGIS.Mapping.OfficeIntegration.PowerPointInfo"/>
  </ds:schemaRefs>
</ds:datastoreItem>
</file>

<file path=customXml/itemProps3.xml><?xml version="1.0" encoding="utf-8"?>
<ds:datastoreItem xmlns:ds="http://schemas.openxmlformats.org/officeDocument/2006/customXml" ds:itemID="{FC365E99-E5DC-41D1-BD51-CA41BDB26C51}">
  <ds:schemaRefs>
    <ds:schemaRef ds:uri="ESRI.ArcGIS.Mapping.OfficeIntegration.PowerPointInfo"/>
  </ds:schemaRefs>
</ds:datastoreItem>
</file>

<file path=customXml/itemProps4.xml><?xml version="1.0" encoding="utf-8"?>
<ds:datastoreItem xmlns:ds="http://schemas.openxmlformats.org/officeDocument/2006/customXml" ds:itemID="{FB93DEF8-07E8-460C-A8E5-CDCF15721278}">
  <ds:schemaRefs>
    <ds:schemaRef ds:uri="ESRI.ArcGIS.Mapping.OfficeIntegration.PowerPointInfo"/>
  </ds:schemaRefs>
</ds:datastoreItem>
</file>

<file path=customXml/itemProps5.xml><?xml version="1.0" encoding="utf-8"?>
<ds:datastoreItem xmlns:ds="http://schemas.openxmlformats.org/officeDocument/2006/customXml" ds:itemID="{650D96AC-EC5D-43BB-9BE6-A372BE1BF9FF}">
  <ds:schemaRefs>
    <ds:schemaRef ds:uri="ESRI.ArcGIS.Mapping.OfficeIntegration.PowerPointInfo"/>
  </ds:schemaRefs>
</ds:datastoreItem>
</file>

<file path=customXml/itemProps6.xml><?xml version="1.0" encoding="utf-8"?>
<ds:datastoreItem xmlns:ds="http://schemas.openxmlformats.org/officeDocument/2006/customXml" ds:itemID="{5ED2DF2A-A762-4C70-A7C5-1AC6114C4BBD}">
  <ds:schemaRefs>
    <ds:schemaRef ds:uri="ESRI.ArcGIS.Mapping.OfficeIntegration.PowerPointInfo"/>
  </ds:schemaRefs>
</ds:datastoreItem>
</file>

<file path=customXml/itemProps7.xml><?xml version="1.0" encoding="utf-8"?>
<ds:datastoreItem xmlns:ds="http://schemas.openxmlformats.org/officeDocument/2006/customXml" ds:itemID="{21C17BAF-1C6C-4078-A8A7-93C55A48DDC9}">
  <ds:schemaRefs>
    <ds:schemaRef ds:uri="ESRI.ArcGIS.Mapping.OfficeIntegration.PowerPointInfo"/>
  </ds:schemaRefs>
</ds:datastoreItem>
</file>

<file path=customXml/itemProps8.xml><?xml version="1.0" encoding="utf-8"?>
<ds:datastoreItem xmlns:ds="http://schemas.openxmlformats.org/officeDocument/2006/customXml" ds:itemID="{90A0DDF2-2103-41E7-AB7E-71C8D4127F59}">
  <ds:schemaRefs>
    <ds:schemaRef ds:uri="ESRI.ArcGIS.Mapping.OfficeIntegration.PowerPointInfo"/>
  </ds:schemaRefs>
</ds:datastoreItem>
</file>

<file path=customXml/itemProps9.xml><?xml version="1.0" encoding="utf-8"?>
<ds:datastoreItem xmlns:ds="http://schemas.openxmlformats.org/officeDocument/2006/customXml" ds:itemID="{C0D0A3A8-4469-4A4B-8A0C-B276DBCD563B}">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51101</TotalTime>
  <Words>15534</Words>
  <Application>Microsoft Office PowerPoint</Application>
  <PresentationFormat>On-screen Show (4:3)</PresentationFormat>
  <Paragraphs>3103</Paragraphs>
  <Slides>154</Slides>
  <Notes>128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Arial</vt:lpstr>
      <vt:lpstr>Calibri</vt:lpstr>
      <vt:lpstr>Lucida Sans Unicode</vt:lpstr>
      <vt:lpstr>Rambla</vt:lpstr>
      <vt:lpstr>Times New Roman</vt:lpstr>
      <vt:lpstr>Verdana</vt:lpstr>
      <vt:lpstr>Wingdings</vt:lpstr>
      <vt:lpstr>Wingdings 2</vt:lpstr>
      <vt:lpstr>Wingdings 3</vt:lpstr>
      <vt:lpstr>Concourse</vt:lpstr>
      <vt:lpstr>Emissions Inventory Preparation for Air Quality Modeling (Base Year)</vt:lpstr>
      <vt:lpstr>Goals of Class</vt:lpstr>
      <vt:lpstr>Course Outline and Schedule</vt:lpstr>
      <vt:lpstr>Background: Purpose and  Contents of a Modeling Platform</vt:lpstr>
      <vt:lpstr>Air Quality Modeling Platform Components</vt:lpstr>
      <vt:lpstr>Why do Air Quality Modeling?</vt:lpstr>
      <vt:lpstr>Performing Emissions Modeling</vt:lpstr>
      <vt:lpstr>Emissions Modeling Schematic</vt:lpstr>
      <vt:lpstr>Emissions Modeling Process</vt:lpstr>
      <vt:lpstr>Base Year Emissions from the National Emissions Inventory (NEI)</vt:lpstr>
      <vt:lpstr>NEI Compilation and Schedule</vt:lpstr>
      <vt:lpstr>Emissions Modeling Platforms</vt:lpstr>
      <vt:lpstr>Origins of the 2016 Platform Inventory Collaborative</vt:lpstr>
      <vt:lpstr>Organizational Structure</vt:lpstr>
      <vt:lpstr>Collaborative Workgroups (co-chairs)</vt:lpstr>
      <vt:lpstr>2016 Platform Schedule</vt:lpstr>
      <vt:lpstr>Recent Emission Modeling Platforms and Naming Convention</vt:lpstr>
      <vt:lpstr>Emissions Modeling Case Abbreviations</vt:lpstr>
      <vt:lpstr>2014-16 Platforms Web Page</vt:lpstr>
      <vt:lpstr>EPA US 12km Modeling Platform Domains</vt:lpstr>
      <vt:lpstr>Non-US emissions in the emissions modeling platform  </vt:lpstr>
      <vt:lpstr>2016ff NOx Emissions Outside  of the United States</vt:lpstr>
      <vt:lpstr>Emissions Modeling Platform Sectors</vt:lpstr>
      <vt:lpstr>2016 Platform Sectors:  Point and Non-U.S. (EPA platform)</vt:lpstr>
      <vt:lpstr>2016 Platform Sectors:  Ground-level</vt:lpstr>
      <vt:lpstr>Questions?</vt:lpstr>
      <vt:lpstr>How do we Start Building a New Platform?</vt:lpstr>
      <vt:lpstr>2014 vs 2016 Comparison</vt:lpstr>
      <vt:lpstr>2014-2016 EGU comparison</vt:lpstr>
      <vt:lpstr>2014 vs 2016 County-level Comparisons</vt:lpstr>
      <vt:lpstr>County-level Base and  Difference Maps: Beef Cattle NH3</vt:lpstr>
      <vt:lpstr>Gridded Maps: Ptagfire Example</vt:lpstr>
      <vt:lpstr>Modeling Platform Data is not always the same as the NEI</vt:lpstr>
      <vt:lpstr>Questions?</vt:lpstr>
      <vt:lpstr>Emissions Modeling with SMOKE</vt:lpstr>
      <vt:lpstr>SMOKE Data Flow for a Generic Emissions Modeling Sector</vt:lpstr>
      <vt:lpstr>Special Emissions Models</vt:lpstr>
      <vt:lpstr>Other Emissions Modeling Tools</vt:lpstr>
      <vt:lpstr>Emissions Modeling Framework</vt:lpstr>
      <vt:lpstr>EMF Showing Point Inventory (FF10)</vt:lpstr>
      <vt:lpstr>Emissions Modeling Steps for Ground-level Sectors</vt:lpstr>
      <vt:lpstr>Emissions Modeling Steps for  Non-U.S. and Point Sectors</vt:lpstr>
      <vt:lpstr>Plume Rise</vt:lpstr>
      <vt:lpstr>Plume rise: Vertical allocation</vt:lpstr>
      <vt:lpstr>Plume Rise Formula</vt:lpstr>
      <vt:lpstr>Plume Rise Requirements for AQMs Differ</vt:lpstr>
      <vt:lpstr>Allocation to Layers for AQ Modeling</vt:lpstr>
      <vt:lpstr>Questions? </vt:lpstr>
      <vt:lpstr>Temporal Allocation</vt:lpstr>
      <vt:lpstr>Temporal Profile Examples </vt:lpstr>
      <vt:lpstr>Diurnal Temporal Profile Examples</vt:lpstr>
      <vt:lpstr>Excerpt from Temporal Cross Reference and Profile Files</vt:lpstr>
      <vt:lpstr>Temporal Settings by Sector</vt:lpstr>
      <vt:lpstr>Temporal Profile Data Sources</vt:lpstr>
      <vt:lpstr>Airport Temporalization (1/2)</vt:lpstr>
      <vt:lpstr>Airport Temporalization (2/2)</vt:lpstr>
      <vt:lpstr>Nonroad Temporal Profile Updates</vt:lpstr>
      <vt:lpstr>Meteorology-based Temporalization</vt:lpstr>
      <vt:lpstr>GenTpro: ag livestock</vt:lpstr>
      <vt:lpstr>Residential Wood Day-specific Temporal Allocation with GenTpro</vt:lpstr>
      <vt:lpstr>Special Steps Taken for EGUs</vt:lpstr>
      <vt:lpstr>Outputs from UNC’s CEMS Data Correction Tool</vt:lpstr>
      <vt:lpstr>EGU Temporal Profiles and Matching</vt:lpstr>
      <vt:lpstr>Map of EGU Temporal Regions</vt:lpstr>
      <vt:lpstr>Average Month-day Profiles: Region- and fuel-specific</vt:lpstr>
      <vt:lpstr>Identifying Peaking Units</vt:lpstr>
      <vt:lpstr>MANE-VU and LADCO Daily Profiles for Coal and Oil</vt:lpstr>
      <vt:lpstr>Diurnal Profiles</vt:lpstr>
      <vt:lpstr>QA of Temporal Allocation</vt:lpstr>
      <vt:lpstr>Questions?</vt:lpstr>
      <vt:lpstr>Spatial Allocation</vt:lpstr>
      <vt:lpstr>Surrogate Tool</vt:lpstr>
      <vt:lpstr>Data Used to Create a Spatial Surrogate with Surrogate Tool</vt:lpstr>
      <vt:lpstr>Spatial Surrogate values</vt:lpstr>
      <vt:lpstr>Creating a Surrogate for Railroad Miles</vt:lpstr>
      <vt:lpstr>Using Cross-references and Profiles (Generically)</vt:lpstr>
      <vt:lpstr>Spatial Surrogate Cross reference</vt:lpstr>
      <vt:lpstr>Some Spatial Surrogate Data Sources</vt:lpstr>
      <vt:lpstr>Key Spatial Surrogates for CAPs (2014fa tons by sector)</vt:lpstr>
      <vt:lpstr>Agriculture and Golf Course Surrogates</vt:lpstr>
      <vt:lpstr>Quality Assurance of Spatial Allocation</vt:lpstr>
      <vt:lpstr>Maps Help us to QA Spatial Allocation: cmv_c1c2 Example</vt:lpstr>
      <vt:lpstr>Questions?</vt:lpstr>
      <vt:lpstr>Speciation</vt:lpstr>
      <vt:lpstr>Obtaining Speciation Profiles</vt:lpstr>
      <vt:lpstr>Speciation Overview</vt:lpstr>
      <vt:lpstr>NOx Speciation</vt:lpstr>
      <vt:lpstr>PM2.5 Speciation</vt:lpstr>
      <vt:lpstr>VOC Speciation</vt:lpstr>
      <vt:lpstr>VOC Integration Overview</vt:lpstr>
      <vt:lpstr>VOC Integration Example</vt:lpstr>
      <vt:lpstr>VOC Integration by Sector</vt:lpstr>
      <vt:lpstr>Onroad speciation</vt:lpstr>
      <vt:lpstr>QA of Speciation</vt:lpstr>
      <vt:lpstr>Questions?</vt:lpstr>
      <vt:lpstr>Area Fugitive Dust Adjustments</vt:lpstr>
      <vt:lpstr>Unadjusted Fugitive Dust PM2.5 Emissions</vt:lpstr>
      <vt:lpstr>Transport Fraction Plot</vt:lpstr>
      <vt:lpstr>Impact of afdust Adjustments</vt:lpstr>
      <vt:lpstr>BEIS 3.6.1: Updated Biogenic Emissions</vt:lpstr>
      <vt:lpstr>Meteorological Variables Needed for BEIS 3.6.1</vt:lpstr>
      <vt:lpstr>Species Produced by BEIS</vt:lpstr>
      <vt:lpstr>2014 Annual Biogenic Emissions</vt:lpstr>
      <vt:lpstr>Future Directions and Questions?</vt:lpstr>
      <vt:lpstr>NEI Fire Inventory Details</vt:lpstr>
      <vt:lpstr>Data Sources for NEI Fires</vt:lpstr>
      <vt:lpstr>NEI Fire Development Overview</vt:lpstr>
      <vt:lpstr>2014 and 2016 Annual PM2.5 from Wild and Prescribed Fires</vt:lpstr>
      <vt:lpstr>Agricultural Fires</vt:lpstr>
      <vt:lpstr>Questions?</vt:lpstr>
      <vt:lpstr>Onroad Emissions Modeling</vt:lpstr>
      <vt:lpstr>Representative Counties</vt:lpstr>
      <vt:lpstr>Onroad Emission Processes and Inputs</vt:lpstr>
      <vt:lpstr>Running MOVES</vt:lpstr>
      <vt:lpstr>On-roadway Processing (RPD)</vt:lpstr>
      <vt:lpstr>Onroad Hoteling</vt:lpstr>
      <vt:lpstr>Onroad NOx Changes 2011-2014</vt:lpstr>
      <vt:lpstr>Improved MOVES Inputs used in 2016</vt:lpstr>
      <vt:lpstr>Input Data Updates from the CRC A-100 Study</vt:lpstr>
      <vt:lpstr>CRC A-100 Geographic Scale</vt:lpstr>
      <vt:lpstr>Spatial Groups Used</vt:lpstr>
      <vt:lpstr>Speed Results by City</vt:lpstr>
      <vt:lpstr>Speed by Vehicle Type</vt:lpstr>
      <vt:lpstr>Diurnal VMT Distributions by  Vehicle Type – Chicago example</vt:lpstr>
      <vt:lpstr>Day of Week Temporal Profiles</vt:lpstr>
      <vt:lpstr>Hoteling and On-roadway NOx by County</vt:lpstr>
      <vt:lpstr>Off-network Emissions by County</vt:lpstr>
      <vt:lpstr>Onroad Changes 2011 to 2016 </vt:lpstr>
      <vt:lpstr>Questions?</vt:lpstr>
      <vt:lpstr>Commercial Marine Vessels</vt:lpstr>
      <vt:lpstr>Commercial Marine Data Sources and Modeling</vt:lpstr>
      <vt:lpstr>U.S. State and Federal Waters</vt:lpstr>
      <vt:lpstr>New 12km CMV Spatial Surrogate based on marinecdaster data</vt:lpstr>
      <vt:lpstr>2016 CMV C3 SO2 Emissions</vt:lpstr>
      <vt:lpstr>Updates to CMV: 2016v1/2017NEI</vt:lpstr>
      <vt:lpstr>July C3 emissions at 12km</vt:lpstr>
      <vt:lpstr>July C1C2 Emissions at 12km</vt:lpstr>
      <vt:lpstr>Questions on CMV?</vt:lpstr>
      <vt:lpstr>Modeling Ramp-up Period</vt:lpstr>
      <vt:lpstr>Final Merging and QA</vt:lpstr>
      <vt:lpstr>Final Layer 1 Merging</vt:lpstr>
      <vt:lpstr>Example Sector List for 2016 Alpha Case</vt:lpstr>
      <vt:lpstr>QA of Merged Emissions</vt:lpstr>
      <vt:lpstr>U.S. Base Year Anthropogenic Emissions in 2011, 2014, and 2016</vt:lpstr>
      <vt:lpstr>2014 National Emissions by Sector</vt:lpstr>
      <vt:lpstr>2016beta PM2.5 Emissions by Region</vt:lpstr>
      <vt:lpstr>2016beta SO2 Emissions by Region</vt:lpstr>
      <vt:lpstr>State-Sector Totals Report</vt:lpstr>
      <vt:lpstr>CAMx Conversion</vt:lpstr>
      <vt:lpstr>Source apportionment</vt:lpstr>
      <vt:lpstr>Emissions Modeling Platform  Data Availability</vt:lpstr>
      <vt:lpstr>Emissions Modeling FTP site</vt:lpstr>
      <vt:lpstr>2016 Beta Emissions and  Summary Reports on EPA FTP site</vt:lpstr>
      <vt:lpstr>Final Questions before lunch?</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965</cp:revision>
  <cp:lastPrinted>2015-02-06T14:34:34Z</cp:lastPrinted>
  <dcterms:created xsi:type="dcterms:W3CDTF">2011-06-13T20:10:16Z</dcterms:created>
  <dcterms:modified xsi:type="dcterms:W3CDTF">2019-07-29T12:25:30Z</dcterms:modified>
</cp:coreProperties>
</file>