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1"/>
  </p:sldMasterIdLst>
  <p:notesMasterIdLst>
    <p:notesMasterId r:id="rId174"/>
  </p:notesMasterIdLst>
  <p:handoutMasterIdLst>
    <p:handoutMasterId r:id="rId175"/>
  </p:handoutMasterIdLst>
  <p:sldIdLst>
    <p:sldId id="540" r:id="rId42"/>
    <p:sldId id="628" r:id="rId43"/>
    <p:sldId id="524" r:id="rId44"/>
    <p:sldId id="465" r:id="rId45"/>
    <p:sldId id="542" r:id="rId46"/>
    <p:sldId id="506" r:id="rId47"/>
    <p:sldId id="525" r:id="rId48"/>
    <p:sldId id="527" r:id="rId49"/>
    <p:sldId id="670" r:id="rId50"/>
    <p:sldId id="541" r:id="rId51"/>
    <p:sldId id="466" r:id="rId52"/>
    <p:sldId id="471" r:id="rId53"/>
    <p:sldId id="504" r:id="rId54"/>
    <p:sldId id="671" r:id="rId55"/>
    <p:sldId id="696" r:id="rId56"/>
    <p:sldId id="468" r:id="rId57"/>
    <p:sldId id="478" r:id="rId58"/>
    <p:sldId id="580" r:id="rId59"/>
    <p:sldId id="581" r:id="rId60"/>
    <p:sldId id="582" r:id="rId61"/>
    <p:sldId id="583" r:id="rId62"/>
    <p:sldId id="672" r:id="rId63"/>
    <p:sldId id="563" r:id="rId64"/>
    <p:sldId id="564" r:id="rId65"/>
    <p:sldId id="565" r:id="rId66"/>
    <p:sldId id="566" r:id="rId67"/>
    <p:sldId id="568" r:id="rId68"/>
    <p:sldId id="550" r:id="rId69"/>
    <p:sldId id="697" r:id="rId70"/>
    <p:sldId id="484" r:id="rId71"/>
    <p:sldId id="605" r:id="rId72"/>
    <p:sldId id="572" r:id="rId73"/>
    <p:sldId id="490" r:id="rId74"/>
    <p:sldId id="480" r:id="rId75"/>
    <p:sldId id="485" r:id="rId76"/>
    <p:sldId id="632" r:id="rId77"/>
    <p:sldId id="569" r:id="rId78"/>
    <p:sldId id="633" r:id="rId79"/>
    <p:sldId id="486" r:id="rId80"/>
    <p:sldId id="547" r:id="rId81"/>
    <p:sldId id="589" r:id="rId82"/>
    <p:sldId id="656" r:id="rId83"/>
    <p:sldId id="673" r:id="rId84"/>
    <p:sldId id="674" r:id="rId85"/>
    <p:sldId id="600" r:id="rId86"/>
    <p:sldId id="601" r:id="rId87"/>
    <p:sldId id="675" r:id="rId88"/>
    <p:sldId id="545" r:id="rId89"/>
    <p:sldId id="637" r:id="rId90"/>
    <p:sldId id="467" r:id="rId91"/>
    <p:sldId id="505" r:id="rId92"/>
    <p:sldId id="599" r:id="rId93"/>
    <p:sldId id="575" r:id="rId94"/>
    <p:sldId id="492" r:id="rId95"/>
    <p:sldId id="698" r:id="rId96"/>
    <p:sldId id="503" r:id="rId97"/>
    <p:sldId id="659" r:id="rId98"/>
    <p:sldId id="609" r:id="rId99"/>
    <p:sldId id="658" r:id="rId100"/>
    <p:sldId id="680" r:id="rId101"/>
    <p:sldId id="517" r:id="rId102"/>
    <p:sldId id="523" r:id="rId103"/>
    <p:sldId id="410" r:id="rId104"/>
    <p:sldId id="591" r:id="rId105"/>
    <p:sldId id="686" r:id="rId106"/>
    <p:sldId id="683" r:id="rId107"/>
    <p:sldId id="687" r:id="rId108"/>
    <p:sldId id="688" r:id="rId109"/>
    <p:sldId id="590" r:id="rId110"/>
    <p:sldId id="630" r:id="rId111"/>
    <p:sldId id="689" r:id="rId112"/>
    <p:sldId id="690" r:id="rId113"/>
    <p:sldId id="691" r:id="rId114"/>
    <p:sldId id="692" r:id="rId115"/>
    <p:sldId id="684" r:id="rId116"/>
    <p:sldId id="677" r:id="rId117"/>
    <p:sldId id="678" r:id="rId118"/>
    <p:sldId id="548" r:id="rId119"/>
    <p:sldId id="543" r:id="rId120"/>
    <p:sldId id="536" r:id="rId121"/>
    <p:sldId id="553" r:id="rId122"/>
    <p:sldId id="706" r:id="rId123"/>
    <p:sldId id="489" r:id="rId124"/>
    <p:sldId id="634" r:id="rId125"/>
    <p:sldId id="635" r:id="rId126"/>
    <p:sldId id="707" r:id="rId127"/>
    <p:sldId id="709" r:id="rId128"/>
    <p:sldId id="708" r:id="rId129"/>
    <p:sldId id="636" r:id="rId130"/>
    <p:sldId id="612" r:id="rId131"/>
    <p:sldId id="528" r:id="rId132"/>
    <p:sldId id="596" r:id="rId133"/>
    <p:sldId id="577" r:id="rId134"/>
    <p:sldId id="595" r:id="rId135"/>
    <p:sldId id="626" r:id="rId136"/>
    <p:sldId id="509" r:id="rId137"/>
    <p:sldId id="587" r:id="rId138"/>
    <p:sldId id="631" r:id="rId139"/>
    <p:sldId id="510" r:id="rId140"/>
    <p:sldId id="511" r:id="rId141"/>
    <p:sldId id="514" r:id="rId142"/>
    <p:sldId id="681" r:id="rId143"/>
    <p:sldId id="614" r:id="rId144"/>
    <p:sldId id="711" r:id="rId145"/>
    <p:sldId id="713" r:id="rId146"/>
    <p:sldId id="712" r:id="rId147"/>
    <p:sldId id="715" r:id="rId148"/>
    <p:sldId id="714" r:id="rId149"/>
    <p:sldId id="638" r:id="rId150"/>
    <p:sldId id="521" r:id="rId151"/>
    <p:sldId id="699" r:id="rId152"/>
    <p:sldId id="716" r:id="rId153"/>
    <p:sldId id="717" r:id="rId154"/>
    <p:sldId id="695" r:id="rId155"/>
    <p:sldId id="621" r:id="rId156"/>
    <p:sldId id="702" r:id="rId157"/>
    <p:sldId id="703" r:id="rId158"/>
    <p:sldId id="704" r:id="rId159"/>
    <p:sldId id="705" r:id="rId160"/>
    <p:sldId id="676" r:id="rId161"/>
    <p:sldId id="693" r:id="rId162"/>
    <p:sldId id="604" r:id="rId163"/>
    <p:sldId id="518" r:id="rId164"/>
    <p:sldId id="586" r:id="rId165"/>
    <p:sldId id="507" r:id="rId166"/>
    <p:sldId id="618" r:id="rId167"/>
    <p:sldId id="850" r:id="rId168"/>
    <p:sldId id="730" r:id="rId169"/>
    <p:sldId id="869" r:id="rId170"/>
    <p:sldId id="837" r:id="rId171"/>
    <p:sldId id="793" r:id="rId172"/>
    <p:sldId id="585" r:id="rId173"/>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1">
          <p15:clr>
            <a:srgbClr val="A4A3A4"/>
          </p15:clr>
        </p15:guide>
        <p15:guide id="2" pos="221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yth, Alison" initials="AME" lastIdx="1" clrIdx="0"/>
  <p:cmAuthor id="1" name="Rich Mason" initials="ram" lastIdx="2" clrIdx="1"/>
  <p:cmAuthor id="2" name="newuser" initials="n" lastIdx="1" clrIdx="2"/>
  <p:cmAuthor id="3" name="Eyth, Alison" initials="EA" lastIdx="128" clrIdx="3">
    <p:extLst>
      <p:ext uri="{19B8F6BF-5375-455C-9EA6-DF929625EA0E}">
        <p15:presenceInfo xmlns:p15="http://schemas.microsoft.com/office/powerpoint/2012/main" userId="S-1-5-21-1339303556-449845944-1601390327-223308" providerId="AD"/>
      </p:ext>
    </p:extLst>
  </p:cmAuthor>
  <p:cmAuthor id="4" name="Vukovich, Jeffrey" initials="VJ" lastIdx="4" clrIdx="4">
    <p:extLst>
      <p:ext uri="{19B8F6BF-5375-455C-9EA6-DF929625EA0E}">
        <p15:presenceInfo xmlns:p15="http://schemas.microsoft.com/office/powerpoint/2012/main" userId="S-1-5-21-1339303556-449845944-1601390327-374485" providerId="AD"/>
      </p:ext>
    </p:extLst>
  </p:cmAuthor>
  <p:cmAuthor id="5" name="Farkas, Caroline" initials="FC" lastIdx="38" clrIdx="5">
    <p:extLst>
      <p:ext uri="{19B8F6BF-5375-455C-9EA6-DF929625EA0E}">
        <p15:presenceInfo xmlns:p15="http://schemas.microsoft.com/office/powerpoint/2012/main" userId="S-1-5-21-1339303556-449845944-1601390327-3951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8" autoAdjust="0"/>
    <p:restoredTop sz="87618" autoAdjust="0"/>
  </p:normalViewPr>
  <p:slideViewPr>
    <p:cSldViewPr>
      <p:cViewPr varScale="1">
        <p:scale>
          <a:sx n="72" d="100"/>
          <a:sy n="72" d="100"/>
        </p:scale>
        <p:origin x="317"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512"/>
    </p:cViewPr>
  </p:sorterViewPr>
  <p:notesViewPr>
    <p:cSldViewPr>
      <p:cViewPr varScale="1">
        <p:scale>
          <a:sx n="60" d="100"/>
          <a:sy n="60" d="100"/>
        </p:scale>
        <p:origin x="-2004" y="-72"/>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slide" Target="slides/slide76.xml"/><Relationship Id="rId21" Type="http://schemas.openxmlformats.org/officeDocument/2006/relationships/customXml" Target="../customXml/item21.xml"/><Relationship Id="rId42" Type="http://schemas.openxmlformats.org/officeDocument/2006/relationships/slide" Target="slides/slide1.xml"/><Relationship Id="rId47" Type="http://schemas.openxmlformats.org/officeDocument/2006/relationships/slide" Target="slides/slide6.xml"/><Relationship Id="rId63" Type="http://schemas.openxmlformats.org/officeDocument/2006/relationships/slide" Target="slides/slide22.xml"/><Relationship Id="rId68" Type="http://schemas.openxmlformats.org/officeDocument/2006/relationships/slide" Target="slides/slide27.xml"/><Relationship Id="rId84" Type="http://schemas.openxmlformats.org/officeDocument/2006/relationships/slide" Target="slides/slide43.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38" Type="http://schemas.openxmlformats.org/officeDocument/2006/relationships/slide" Target="slides/slide97.xml"/><Relationship Id="rId154" Type="http://schemas.openxmlformats.org/officeDocument/2006/relationships/slide" Target="slides/slide113.xml"/><Relationship Id="rId159" Type="http://schemas.openxmlformats.org/officeDocument/2006/relationships/slide" Target="slides/slide118.xml"/><Relationship Id="rId175" Type="http://schemas.openxmlformats.org/officeDocument/2006/relationships/handoutMaster" Target="handoutMasters/handoutMaster1.xml"/><Relationship Id="rId170" Type="http://schemas.openxmlformats.org/officeDocument/2006/relationships/slide" Target="slides/slide129.xml"/><Relationship Id="rId16" Type="http://schemas.openxmlformats.org/officeDocument/2006/relationships/customXml" Target="../customXml/item16.xml"/><Relationship Id="rId107" Type="http://schemas.openxmlformats.org/officeDocument/2006/relationships/slide" Target="slides/slide66.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slide" Target="slides/slide12.xml"/><Relationship Id="rId58" Type="http://schemas.openxmlformats.org/officeDocument/2006/relationships/slide" Target="slides/slide17.xml"/><Relationship Id="rId74" Type="http://schemas.openxmlformats.org/officeDocument/2006/relationships/slide" Target="slides/slide33.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28" Type="http://schemas.openxmlformats.org/officeDocument/2006/relationships/slide" Target="slides/slide87.xml"/><Relationship Id="rId144" Type="http://schemas.openxmlformats.org/officeDocument/2006/relationships/slide" Target="slides/slide103.xml"/><Relationship Id="rId149" Type="http://schemas.openxmlformats.org/officeDocument/2006/relationships/slide" Target="slides/slide108.xml"/><Relationship Id="rId5" Type="http://schemas.openxmlformats.org/officeDocument/2006/relationships/customXml" Target="../customXml/item5.xml"/><Relationship Id="rId90" Type="http://schemas.openxmlformats.org/officeDocument/2006/relationships/slide" Target="slides/slide49.xml"/><Relationship Id="rId95" Type="http://schemas.openxmlformats.org/officeDocument/2006/relationships/slide" Target="slides/slide54.xml"/><Relationship Id="rId160" Type="http://schemas.openxmlformats.org/officeDocument/2006/relationships/slide" Target="slides/slide119.xml"/><Relationship Id="rId165" Type="http://schemas.openxmlformats.org/officeDocument/2006/relationships/slide" Target="slides/slide124.xml"/><Relationship Id="rId181" Type="http://schemas.microsoft.com/office/2016/11/relationships/changesInfo" Target="changesInfos/changesInfo1.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slide" Target="slides/slide2.xml"/><Relationship Id="rId48" Type="http://schemas.openxmlformats.org/officeDocument/2006/relationships/slide" Target="slides/slide7.xml"/><Relationship Id="rId64" Type="http://schemas.openxmlformats.org/officeDocument/2006/relationships/slide" Target="slides/slide23.xml"/><Relationship Id="rId69" Type="http://schemas.openxmlformats.org/officeDocument/2006/relationships/slide" Target="slides/slide28.xml"/><Relationship Id="rId113" Type="http://schemas.openxmlformats.org/officeDocument/2006/relationships/slide" Target="slides/slide72.xml"/><Relationship Id="rId118" Type="http://schemas.openxmlformats.org/officeDocument/2006/relationships/slide" Target="slides/slide77.xml"/><Relationship Id="rId134" Type="http://schemas.openxmlformats.org/officeDocument/2006/relationships/slide" Target="slides/slide93.xml"/><Relationship Id="rId139" Type="http://schemas.openxmlformats.org/officeDocument/2006/relationships/slide" Target="slides/slide98.xml"/><Relationship Id="rId80" Type="http://schemas.openxmlformats.org/officeDocument/2006/relationships/slide" Target="slides/slide39.xml"/><Relationship Id="rId85" Type="http://schemas.openxmlformats.org/officeDocument/2006/relationships/slide" Target="slides/slide44.xml"/><Relationship Id="rId150" Type="http://schemas.openxmlformats.org/officeDocument/2006/relationships/slide" Target="slides/slide109.xml"/><Relationship Id="rId155" Type="http://schemas.openxmlformats.org/officeDocument/2006/relationships/slide" Target="slides/slide114.xml"/><Relationship Id="rId171" Type="http://schemas.openxmlformats.org/officeDocument/2006/relationships/slide" Target="slides/slide130.xml"/><Relationship Id="rId176" Type="http://schemas.openxmlformats.org/officeDocument/2006/relationships/commentAuthors" Target="commentAuthors.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slide" Target="slides/slide18.xml"/><Relationship Id="rId103" Type="http://schemas.openxmlformats.org/officeDocument/2006/relationships/slide" Target="slides/slide62.xml"/><Relationship Id="rId108" Type="http://schemas.openxmlformats.org/officeDocument/2006/relationships/slide" Target="slides/slide67.xml"/><Relationship Id="rId124" Type="http://schemas.openxmlformats.org/officeDocument/2006/relationships/slide" Target="slides/slide83.xml"/><Relationship Id="rId129" Type="http://schemas.openxmlformats.org/officeDocument/2006/relationships/slide" Target="slides/slide88.xml"/><Relationship Id="rId54" Type="http://schemas.openxmlformats.org/officeDocument/2006/relationships/slide" Target="slides/slide13.xml"/><Relationship Id="rId70" Type="http://schemas.openxmlformats.org/officeDocument/2006/relationships/slide" Target="slides/slide29.xml"/><Relationship Id="rId75" Type="http://schemas.openxmlformats.org/officeDocument/2006/relationships/slide" Target="slides/slide34.xml"/><Relationship Id="rId91" Type="http://schemas.openxmlformats.org/officeDocument/2006/relationships/slide" Target="slides/slide50.xml"/><Relationship Id="rId96" Type="http://schemas.openxmlformats.org/officeDocument/2006/relationships/slide" Target="slides/slide55.xml"/><Relationship Id="rId140" Type="http://schemas.openxmlformats.org/officeDocument/2006/relationships/slide" Target="slides/slide99.xml"/><Relationship Id="rId145" Type="http://schemas.openxmlformats.org/officeDocument/2006/relationships/slide" Target="slides/slide104.xml"/><Relationship Id="rId161" Type="http://schemas.openxmlformats.org/officeDocument/2006/relationships/slide" Target="slides/slide120.xml"/><Relationship Id="rId166" Type="http://schemas.openxmlformats.org/officeDocument/2006/relationships/slide" Target="slides/slide125.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slide" Target="slides/slide8.xml"/><Relationship Id="rId114" Type="http://schemas.openxmlformats.org/officeDocument/2006/relationships/slide" Target="slides/slide73.xml"/><Relationship Id="rId119" Type="http://schemas.openxmlformats.org/officeDocument/2006/relationships/slide" Target="slides/slide78.xml"/><Relationship Id="rId44" Type="http://schemas.openxmlformats.org/officeDocument/2006/relationships/slide" Target="slides/slide3.xml"/><Relationship Id="rId60" Type="http://schemas.openxmlformats.org/officeDocument/2006/relationships/slide" Target="slides/slide19.xml"/><Relationship Id="rId65" Type="http://schemas.openxmlformats.org/officeDocument/2006/relationships/slide" Target="slides/slide24.xml"/><Relationship Id="rId81" Type="http://schemas.openxmlformats.org/officeDocument/2006/relationships/slide" Target="slides/slide40.xml"/><Relationship Id="rId86" Type="http://schemas.openxmlformats.org/officeDocument/2006/relationships/slide" Target="slides/slide45.xml"/><Relationship Id="rId130" Type="http://schemas.openxmlformats.org/officeDocument/2006/relationships/slide" Target="slides/slide89.xml"/><Relationship Id="rId135" Type="http://schemas.openxmlformats.org/officeDocument/2006/relationships/slide" Target="slides/slide94.xml"/><Relationship Id="rId151" Type="http://schemas.openxmlformats.org/officeDocument/2006/relationships/slide" Target="slides/slide110.xml"/><Relationship Id="rId156" Type="http://schemas.openxmlformats.org/officeDocument/2006/relationships/slide" Target="slides/slide115.xml"/><Relationship Id="rId177"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72" Type="http://schemas.openxmlformats.org/officeDocument/2006/relationships/slide" Target="slides/slide131.xml"/><Relationship Id="rId180" Type="http://schemas.openxmlformats.org/officeDocument/2006/relationships/tableStyles" Target="tableStyles.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68.xml"/><Relationship Id="rId34" Type="http://schemas.openxmlformats.org/officeDocument/2006/relationships/customXml" Target="../customXml/item34.xml"/><Relationship Id="rId50" Type="http://schemas.openxmlformats.org/officeDocument/2006/relationships/slide" Target="slides/slide9.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04" Type="http://schemas.openxmlformats.org/officeDocument/2006/relationships/slide" Target="slides/slide63.xml"/><Relationship Id="rId120" Type="http://schemas.openxmlformats.org/officeDocument/2006/relationships/slide" Target="slides/slide79.xml"/><Relationship Id="rId125" Type="http://schemas.openxmlformats.org/officeDocument/2006/relationships/slide" Target="slides/slide84.xml"/><Relationship Id="rId141" Type="http://schemas.openxmlformats.org/officeDocument/2006/relationships/slide" Target="slides/slide100.xml"/><Relationship Id="rId146" Type="http://schemas.openxmlformats.org/officeDocument/2006/relationships/slide" Target="slides/slide105.xml"/><Relationship Id="rId167" Type="http://schemas.openxmlformats.org/officeDocument/2006/relationships/slide" Target="slides/slide126.xml"/><Relationship Id="rId7" Type="http://schemas.openxmlformats.org/officeDocument/2006/relationships/customXml" Target="../customXml/item7.xml"/><Relationship Id="rId71" Type="http://schemas.openxmlformats.org/officeDocument/2006/relationships/slide" Target="slides/slide30.xml"/><Relationship Id="rId92" Type="http://schemas.openxmlformats.org/officeDocument/2006/relationships/slide" Target="slides/slide51.xml"/><Relationship Id="rId162" Type="http://schemas.openxmlformats.org/officeDocument/2006/relationships/slide" Target="slides/slide121.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15" Type="http://schemas.openxmlformats.org/officeDocument/2006/relationships/slide" Target="slides/slide74.xml"/><Relationship Id="rId131" Type="http://schemas.openxmlformats.org/officeDocument/2006/relationships/slide" Target="slides/slide90.xml"/><Relationship Id="rId136" Type="http://schemas.openxmlformats.org/officeDocument/2006/relationships/slide" Target="slides/slide95.xml"/><Relationship Id="rId157" Type="http://schemas.openxmlformats.org/officeDocument/2006/relationships/slide" Target="slides/slide116.xml"/><Relationship Id="rId178" Type="http://schemas.openxmlformats.org/officeDocument/2006/relationships/viewProps" Target="viewProps.xml"/><Relationship Id="rId61" Type="http://schemas.openxmlformats.org/officeDocument/2006/relationships/slide" Target="slides/slide20.xml"/><Relationship Id="rId82" Type="http://schemas.openxmlformats.org/officeDocument/2006/relationships/slide" Target="slides/slide41.xml"/><Relationship Id="rId152" Type="http://schemas.openxmlformats.org/officeDocument/2006/relationships/slide" Target="slides/slide111.xml"/><Relationship Id="rId173" Type="http://schemas.openxmlformats.org/officeDocument/2006/relationships/slide" Target="slides/slide132.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8" Type="http://schemas.openxmlformats.org/officeDocument/2006/relationships/customXml" Target="../customXml/item8.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163" Type="http://schemas.openxmlformats.org/officeDocument/2006/relationships/slide" Target="slides/slide122.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slide" Target="slides/slide5.xml"/><Relationship Id="rId67" Type="http://schemas.openxmlformats.org/officeDocument/2006/relationships/slide" Target="slides/slide26.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20" Type="http://schemas.openxmlformats.org/officeDocument/2006/relationships/customXml" Target="../customXml/item20.xml"/><Relationship Id="rId41" Type="http://schemas.openxmlformats.org/officeDocument/2006/relationships/slideMaster" Target="slideMasters/slideMaster1.xml"/><Relationship Id="rId62" Type="http://schemas.openxmlformats.org/officeDocument/2006/relationships/slide" Target="slides/slide21.xml"/><Relationship Id="rId83" Type="http://schemas.openxmlformats.org/officeDocument/2006/relationships/slide" Target="slides/slide42.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 Id="rId174" Type="http://schemas.openxmlformats.org/officeDocument/2006/relationships/notesMaster" Target="notesMasters/notesMaster1.xml"/><Relationship Id="rId179" Type="http://schemas.openxmlformats.org/officeDocument/2006/relationships/theme" Target="theme/theme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 Target="slides/slide16.xml"/><Relationship Id="rId106" Type="http://schemas.openxmlformats.org/officeDocument/2006/relationships/slide" Target="slides/slide65.xml"/><Relationship Id="rId127" Type="http://schemas.openxmlformats.org/officeDocument/2006/relationships/slide" Target="slides/slide86.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slide" Target="slides/slide11.xml"/><Relationship Id="rId73" Type="http://schemas.openxmlformats.org/officeDocument/2006/relationships/slide" Target="slides/slide32.xml"/><Relationship Id="rId78" Type="http://schemas.openxmlformats.org/officeDocument/2006/relationships/slide" Target="slides/slide37.xml"/><Relationship Id="rId94" Type="http://schemas.openxmlformats.org/officeDocument/2006/relationships/slide" Target="slides/slide53.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48" Type="http://schemas.openxmlformats.org/officeDocument/2006/relationships/slide" Target="slides/slide107.xml"/><Relationship Id="rId164" Type="http://schemas.openxmlformats.org/officeDocument/2006/relationships/slide" Target="slides/slide123.xml"/><Relationship Id="rId169" Type="http://schemas.openxmlformats.org/officeDocument/2006/relationships/slide" Target="slides/slide1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yth, Alison" userId="649d2ced-6280-4c44-830a-d941bed67d1a" providerId="ADAL" clId="{56669D06-D54C-4113-941F-827A9A017727}"/>
    <pc:docChg chg="undo custSel addSld delSld modSld sldOrd">
      <pc:chgData name="Eyth, Alison" userId="649d2ced-6280-4c44-830a-d941bed67d1a" providerId="ADAL" clId="{56669D06-D54C-4113-941F-827A9A017727}" dt="2019-07-29T03:10:44.523" v="346" actId="20577"/>
      <pc:docMkLst>
        <pc:docMk/>
      </pc:docMkLst>
      <pc:sldChg chg="modSp">
        <pc:chgData name="Eyth, Alison" userId="649d2ced-6280-4c44-830a-d941bed67d1a" providerId="ADAL" clId="{56669D06-D54C-4113-941F-827A9A017727}" dt="2019-07-29T03:10:44.523" v="346" actId="20577"/>
        <pc:sldMkLst>
          <pc:docMk/>
          <pc:sldMk cId="2525852272" sldId="585"/>
        </pc:sldMkLst>
        <pc:spChg chg="mod">
          <ac:chgData name="Eyth, Alison" userId="649d2ced-6280-4c44-830a-d941bed67d1a" providerId="ADAL" clId="{56669D06-D54C-4113-941F-827A9A017727}" dt="2019-07-29T03:10:44.523" v="346" actId="20577"/>
          <ac:spMkLst>
            <pc:docMk/>
            <pc:sldMk cId="2525852272" sldId="585"/>
            <ac:spMk id="2" creationId="{00000000-0000-0000-0000-000000000000}"/>
          </ac:spMkLst>
        </pc:spChg>
        <pc:spChg chg="mod">
          <ac:chgData name="Eyth, Alison" userId="649d2ced-6280-4c44-830a-d941bed67d1a" providerId="ADAL" clId="{56669D06-D54C-4113-941F-827A9A017727}" dt="2019-07-29T03:08:52.448" v="189" actId="20577"/>
          <ac:spMkLst>
            <pc:docMk/>
            <pc:sldMk cId="2525852272" sldId="585"/>
            <ac:spMk id="5" creationId="{00000000-0000-0000-0000-000000000000}"/>
          </ac:spMkLst>
        </pc:spChg>
      </pc:sldChg>
      <pc:sldChg chg="del">
        <pc:chgData name="Eyth, Alison" userId="649d2ced-6280-4c44-830a-d941bed67d1a" providerId="ADAL" clId="{56669D06-D54C-4113-941F-827A9A017727}" dt="2019-07-29T02:49:24.346" v="4" actId="2696"/>
        <pc:sldMkLst>
          <pc:docMk/>
          <pc:sldMk cId="1543835085" sldId="603"/>
        </pc:sldMkLst>
      </pc:sldChg>
      <pc:sldChg chg="addSp delSp">
        <pc:chgData name="Eyth, Alison" userId="649d2ced-6280-4c44-830a-d941bed67d1a" providerId="ADAL" clId="{56669D06-D54C-4113-941F-827A9A017727}" dt="2019-07-29T03:02:24.476" v="26"/>
        <pc:sldMkLst>
          <pc:docMk/>
          <pc:sldMk cId="1095307955" sldId="618"/>
        </pc:sldMkLst>
        <pc:picChg chg="add del">
          <ac:chgData name="Eyth, Alison" userId="649d2ced-6280-4c44-830a-d941bed67d1a" providerId="ADAL" clId="{56669D06-D54C-4113-941F-827A9A017727}" dt="2019-07-29T03:02:24.476" v="26"/>
          <ac:picMkLst>
            <pc:docMk/>
            <pc:sldMk cId="1095307955" sldId="618"/>
            <ac:picMk id="2" creationId="{AFEF14C1-AAC0-487A-BADB-31F6D07DD32C}"/>
          </ac:picMkLst>
        </pc:picChg>
      </pc:sldChg>
      <pc:sldChg chg="addSp delSp modSp delCm">
        <pc:chgData name="Eyth, Alison" userId="649d2ced-6280-4c44-830a-d941bed67d1a" providerId="ADAL" clId="{56669D06-D54C-4113-941F-827A9A017727}" dt="2019-07-29T02:46:00.979" v="3"/>
        <pc:sldMkLst>
          <pc:docMk/>
          <pc:sldMk cId="3749132924" sldId="675"/>
        </pc:sldMkLst>
        <pc:spChg chg="del">
          <ac:chgData name="Eyth, Alison" userId="649d2ced-6280-4c44-830a-d941bed67d1a" providerId="ADAL" clId="{56669D06-D54C-4113-941F-827A9A017727}" dt="2019-07-29T02:45:55.332" v="2" actId="478"/>
          <ac:spMkLst>
            <pc:docMk/>
            <pc:sldMk cId="3749132924" sldId="675"/>
            <ac:spMk id="21" creationId="{7BDBA895-9D25-45B5-AB5A-3C300110764D}"/>
          </ac:spMkLst>
        </pc:spChg>
        <pc:picChg chg="add ord">
          <ac:chgData name="Eyth, Alison" userId="649d2ced-6280-4c44-830a-d941bed67d1a" providerId="ADAL" clId="{56669D06-D54C-4113-941F-827A9A017727}" dt="2019-07-29T02:45:50.934" v="1" actId="167"/>
          <ac:picMkLst>
            <pc:docMk/>
            <pc:sldMk cId="3749132924" sldId="675"/>
            <ac:picMk id="9" creationId="{52B99AFC-C140-4CBC-B291-C6781C13F5F6}"/>
          </ac:picMkLst>
        </pc:picChg>
      </pc:sldChg>
      <pc:sldChg chg="addSp delSp modSp delCm">
        <pc:chgData name="Eyth, Alison" userId="649d2ced-6280-4c44-830a-d941bed67d1a" providerId="ADAL" clId="{56669D06-D54C-4113-941F-827A9A017727}" dt="2019-07-29T03:01:39.318" v="22"/>
        <pc:sldMkLst>
          <pc:docMk/>
          <pc:sldMk cId="3932811275" sldId="676"/>
        </pc:sldMkLst>
        <pc:spChg chg="del">
          <ac:chgData name="Eyth, Alison" userId="649d2ced-6280-4c44-830a-d941bed67d1a" providerId="ADAL" clId="{56669D06-D54C-4113-941F-827A9A017727}" dt="2019-07-29T03:01:32.648" v="20" actId="478"/>
          <ac:spMkLst>
            <pc:docMk/>
            <pc:sldMk cId="3932811275" sldId="676"/>
            <ac:spMk id="3" creationId="{67EC15B3-71ED-4ABD-9A0F-3616513A422C}"/>
          </ac:spMkLst>
        </pc:spChg>
        <pc:picChg chg="add mod">
          <ac:chgData name="Eyth, Alison" userId="649d2ced-6280-4c44-830a-d941bed67d1a" providerId="ADAL" clId="{56669D06-D54C-4113-941F-827A9A017727}" dt="2019-07-29T03:01:02.466" v="16" actId="1076"/>
          <ac:picMkLst>
            <pc:docMk/>
            <pc:sldMk cId="3932811275" sldId="676"/>
            <ac:picMk id="2" creationId="{D9EA15FE-35C1-4B47-B284-149A9FF6333A}"/>
          </ac:picMkLst>
        </pc:picChg>
        <pc:picChg chg="mod">
          <ac:chgData name="Eyth, Alison" userId="649d2ced-6280-4c44-830a-d941bed67d1a" providerId="ADAL" clId="{56669D06-D54C-4113-941F-827A9A017727}" dt="2019-07-29T03:01:12.054" v="19" actId="14100"/>
          <ac:picMkLst>
            <pc:docMk/>
            <pc:sldMk cId="3932811275" sldId="676"/>
            <ac:picMk id="21" creationId="{D5211CEB-B72B-4411-97B7-FC66FB227EF1}"/>
          </ac:picMkLst>
        </pc:picChg>
        <pc:picChg chg="del">
          <ac:chgData name="Eyth, Alison" userId="649d2ced-6280-4c44-830a-d941bed67d1a" providerId="ADAL" clId="{56669D06-D54C-4113-941F-827A9A017727}" dt="2019-07-29T03:00:55.927" v="13" actId="478"/>
          <ac:picMkLst>
            <pc:docMk/>
            <pc:sldMk cId="3932811275" sldId="676"/>
            <ac:picMk id="23" creationId="{56E72FBC-7212-4DFB-B6EB-B6B9AC4A39BF}"/>
          </ac:picMkLst>
        </pc:picChg>
      </pc:sldChg>
      <pc:sldChg chg="addSp delSp modSp delCm">
        <pc:chgData name="Eyth, Alison" userId="649d2ced-6280-4c44-830a-d941bed67d1a" providerId="ADAL" clId="{56669D06-D54C-4113-941F-827A9A017727}" dt="2019-07-29T03:01:44.880" v="24"/>
        <pc:sldMkLst>
          <pc:docMk/>
          <pc:sldMk cId="3058109823" sldId="693"/>
        </pc:sldMkLst>
        <pc:spChg chg="del">
          <ac:chgData name="Eyth, Alison" userId="649d2ced-6280-4c44-830a-d941bed67d1a" providerId="ADAL" clId="{56669D06-D54C-4113-941F-827A9A017727}" dt="2019-07-29T03:00:00.708" v="12" actId="478"/>
          <ac:spMkLst>
            <pc:docMk/>
            <pc:sldMk cId="3058109823" sldId="693"/>
            <ac:spMk id="3" creationId="{67EC15B3-71ED-4ABD-9A0F-3616513A422C}"/>
          </ac:spMkLst>
        </pc:spChg>
        <pc:picChg chg="add mod">
          <ac:chgData name="Eyth, Alison" userId="649d2ced-6280-4c44-830a-d941bed67d1a" providerId="ADAL" clId="{56669D06-D54C-4113-941F-827A9A017727}" dt="2019-07-29T02:59:58.249" v="11" actId="1076"/>
          <ac:picMkLst>
            <pc:docMk/>
            <pc:sldMk cId="3058109823" sldId="693"/>
            <ac:picMk id="2" creationId="{51841C0D-DF57-49D6-9D7C-AC0EFD31263B}"/>
          </ac:picMkLst>
        </pc:picChg>
        <pc:picChg chg="del">
          <ac:chgData name="Eyth, Alison" userId="649d2ced-6280-4c44-830a-d941bed67d1a" providerId="ADAL" clId="{56669D06-D54C-4113-941F-827A9A017727}" dt="2019-07-29T02:59:43.895" v="6" actId="478"/>
          <ac:picMkLst>
            <pc:docMk/>
            <pc:sldMk cId="3058109823" sldId="693"/>
            <ac:picMk id="6" creationId="{C38BD2B7-11D6-43E0-B070-A84C18BCDACE}"/>
          </ac:picMkLst>
        </pc:picChg>
      </pc:sldChg>
      <pc:sldChg chg="del">
        <pc:chgData name="Eyth, Alison" userId="649d2ced-6280-4c44-830a-d941bed67d1a" providerId="ADAL" clId="{56669D06-D54C-4113-941F-827A9A017727}" dt="2019-07-29T03:02:50.266" v="27" actId="2696"/>
        <pc:sldMkLst>
          <pc:docMk/>
          <pc:sldMk cId="2539364237" sldId="700"/>
        </pc:sldMkLst>
      </pc:sldChg>
      <pc:sldChg chg="del">
        <pc:chgData name="Eyth, Alison" userId="649d2ced-6280-4c44-830a-d941bed67d1a" providerId="ADAL" clId="{56669D06-D54C-4113-941F-827A9A017727}" dt="2019-07-29T02:50:22.958" v="5" actId="2696"/>
        <pc:sldMkLst>
          <pc:docMk/>
          <pc:sldMk cId="1613683264" sldId="701"/>
        </pc:sldMkLst>
      </pc:sldChg>
      <pc:sldChg chg="add">
        <pc:chgData name="Eyth, Alison" userId="649d2ced-6280-4c44-830a-d941bed67d1a" providerId="ADAL" clId="{56669D06-D54C-4113-941F-827A9A017727}" dt="2019-07-29T03:02:53.008" v="28"/>
        <pc:sldMkLst>
          <pc:docMk/>
          <pc:sldMk cId="964396670" sldId="730"/>
        </pc:sldMkLst>
      </pc:sldChg>
      <pc:sldChg chg="modSp add ord">
        <pc:chgData name="Eyth, Alison" userId="649d2ced-6280-4c44-830a-d941bed67d1a" providerId="ADAL" clId="{56669D06-D54C-4113-941F-827A9A017727}" dt="2019-07-29T03:07:43.680" v="150" actId="404"/>
        <pc:sldMkLst>
          <pc:docMk/>
          <pc:sldMk cId="882210356" sldId="793"/>
        </pc:sldMkLst>
        <pc:spChg chg="mod">
          <ac:chgData name="Eyth, Alison" userId="649d2ced-6280-4c44-830a-d941bed67d1a" providerId="ADAL" clId="{56669D06-D54C-4113-941F-827A9A017727}" dt="2019-07-29T03:07:43.680" v="150" actId="404"/>
          <ac:spMkLst>
            <pc:docMk/>
            <pc:sldMk cId="882210356" sldId="793"/>
            <ac:spMk id="12" creationId="{28F12FC8-CE14-0C44-AEBA-4DB3E1856400}"/>
          </ac:spMkLst>
        </pc:spChg>
      </pc:sldChg>
      <pc:sldChg chg="addSp modSp add">
        <pc:chgData name="Eyth, Alison" userId="649d2ced-6280-4c44-830a-d941bed67d1a" providerId="ADAL" clId="{56669D06-D54C-4113-941F-827A9A017727}" dt="2019-07-29T03:08:04.232" v="181" actId="20577"/>
        <pc:sldMkLst>
          <pc:docMk/>
          <pc:sldMk cId="2267094452" sldId="837"/>
        </pc:sldMkLst>
        <pc:spChg chg="mod">
          <ac:chgData name="Eyth, Alison" userId="649d2ced-6280-4c44-830a-d941bed67d1a" providerId="ADAL" clId="{56669D06-D54C-4113-941F-827A9A017727}" dt="2019-07-29T03:08:04.232" v="181" actId="20577"/>
          <ac:spMkLst>
            <pc:docMk/>
            <pc:sldMk cId="2267094452" sldId="837"/>
            <ac:spMk id="4" creationId="{E3F15EA6-05DF-43BE-AFB3-82243D4ADD4A}"/>
          </ac:spMkLst>
        </pc:spChg>
        <pc:spChg chg="add mod">
          <ac:chgData name="Eyth, Alison" userId="649d2ced-6280-4c44-830a-d941bed67d1a" providerId="ADAL" clId="{56669D06-D54C-4113-941F-827A9A017727}" dt="2019-07-29T03:06:29.532" v="81" actId="20577"/>
          <ac:spMkLst>
            <pc:docMk/>
            <pc:sldMk cId="2267094452" sldId="837"/>
            <ac:spMk id="6" creationId="{33D9077F-ECE6-4D11-A605-965ABC79BCB3}"/>
          </ac:spMkLst>
        </pc:spChg>
      </pc:sldChg>
      <pc:sldChg chg="modSp add">
        <pc:chgData name="Eyth, Alison" userId="649d2ced-6280-4c44-830a-d941bed67d1a" providerId="ADAL" clId="{56669D06-D54C-4113-941F-827A9A017727}" dt="2019-07-29T03:03:24.337" v="34" actId="27636"/>
        <pc:sldMkLst>
          <pc:docMk/>
          <pc:sldMk cId="1178987660" sldId="850"/>
        </pc:sldMkLst>
        <pc:spChg chg="mod">
          <ac:chgData name="Eyth, Alison" userId="649d2ced-6280-4c44-830a-d941bed67d1a" providerId="ADAL" clId="{56669D06-D54C-4113-941F-827A9A017727}" dt="2019-07-29T03:03:24.337" v="34" actId="27636"/>
          <ac:spMkLst>
            <pc:docMk/>
            <pc:sldMk cId="1178987660" sldId="850"/>
            <ac:spMk id="2" creationId="{00000000-0000-0000-0000-000000000000}"/>
          </ac:spMkLst>
        </pc:spChg>
      </pc:sldChg>
      <pc:sldChg chg="modSp add">
        <pc:chgData name="Eyth, Alison" userId="649d2ced-6280-4c44-830a-d941bed67d1a" providerId="ADAL" clId="{56669D06-D54C-4113-941F-827A9A017727}" dt="2019-07-29T03:04:28.463" v="47" actId="20577"/>
        <pc:sldMkLst>
          <pc:docMk/>
          <pc:sldMk cId="1467727674" sldId="869"/>
        </pc:sldMkLst>
        <pc:spChg chg="mod">
          <ac:chgData name="Eyth, Alison" userId="649d2ced-6280-4c44-830a-d941bed67d1a" providerId="ADAL" clId="{56669D06-D54C-4113-941F-827A9A017727}" dt="2019-07-29T03:04:28.463" v="47" actId="20577"/>
          <ac:spMkLst>
            <pc:docMk/>
            <pc:sldMk cId="1467727674" sldId="869"/>
            <ac:spMk id="4" creationId="{A31B3DA6-6FC9-4F2B-8BFB-19D0944FCD28}"/>
          </ac:spMkLst>
        </pc:spChg>
      </pc:sldChg>
      <pc:sldChg chg="add del">
        <pc:chgData name="Eyth, Alison" userId="649d2ced-6280-4c44-830a-d941bed67d1a" providerId="ADAL" clId="{56669D06-D54C-4113-941F-827A9A017727}" dt="2019-07-29T03:08:47.229" v="183" actId="2696"/>
        <pc:sldMkLst>
          <pc:docMk/>
          <pc:sldMk cId="1561387401" sldId="87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cfarkas\AppData\Local\Microsoft\Windows\INetCache\Content.Outlook\44FNCVHH\2023ff%202028ff%20CoST%20emissions%20change%20summar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[2023ff 2028ff CoST emissions change summary.xlsx]Sheet1!PivotTable5</c:name>
    <c:fmtId val="1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2028beta</a:t>
            </a:r>
            <a:r>
              <a:rPr lang="en-US" baseline="0"/>
              <a:t> minus 2016beta</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s>
    <c:plotArea>
      <c:layout/>
      <c:barChart>
        <c:barDir val="col"/>
        <c:grouping val="clustered"/>
        <c:varyColors val="0"/>
        <c:ser>
          <c:idx val="0"/>
          <c:order val="0"/>
          <c:tx>
            <c:strRef>
              <c:f>Sheet1!$B$5</c:f>
              <c:strCache>
                <c:ptCount val="1"/>
                <c:pt idx="0">
                  <c:v>Total</c:v>
                </c:pt>
              </c:strCache>
            </c:strRef>
          </c:tx>
          <c:spPr>
            <a:solidFill>
              <a:schemeClr val="accent1"/>
            </a:solidFill>
            <a:ln>
              <a:noFill/>
            </a:ln>
            <a:effectLst/>
          </c:spPr>
          <c:invertIfNegative val="0"/>
          <c:cat>
            <c:strRef>
              <c:f>Sheet1!$A$6:$A$20</c:f>
              <c:strCache>
                <c:ptCount val="14"/>
                <c:pt idx="0">
                  <c:v>Closures</c:v>
                </c:pt>
                <c:pt idx="1">
                  <c:v>Control: RICE NSPS</c:v>
                </c:pt>
                <c:pt idx="2">
                  <c:v>Control: NG Turbines NSPS</c:v>
                </c:pt>
                <c:pt idx="3">
                  <c:v>Control: Process Heaters NSPS</c:v>
                </c:pt>
                <c:pt idx="4">
                  <c:v>Control: AZ Regional Haze</c:v>
                </c:pt>
                <c:pt idx="5">
                  <c:v>Control: CISWI</c:v>
                </c:pt>
                <c:pt idx="6">
                  <c:v>Control: Consent Decrees</c:v>
                </c:pt>
                <c:pt idx="7">
                  <c:v>Control: NSPS Subpart Ja</c:v>
                </c:pt>
                <c:pt idx="8">
                  <c:v>Control: MANEVU Sulfur</c:v>
                </c:pt>
                <c:pt idx="9">
                  <c:v>Control: NC Boiler MACT</c:v>
                </c:pt>
                <c:pt idx="10">
                  <c:v>PROJECTION: Industrial SCC</c:v>
                </c:pt>
                <c:pt idx="11">
                  <c:v>PROJECTION: Industrial SCC-NAICS</c:v>
                </c:pt>
                <c:pt idx="12">
                  <c:v>PROJECTION: Aircraft</c:v>
                </c:pt>
                <c:pt idx="13">
                  <c:v>PROJECTION: Rail</c:v>
                </c:pt>
              </c:strCache>
            </c:strRef>
          </c:cat>
          <c:val>
            <c:numRef>
              <c:f>Sheet1!$B$6:$B$20</c:f>
              <c:numCache>
                <c:formatCode>General</c:formatCode>
                <c:ptCount val="14"/>
                <c:pt idx="0">
                  <c:v>-1050.014621</c:v>
                </c:pt>
                <c:pt idx="1">
                  <c:v>-4085.834601</c:v>
                </c:pt>
                <c:pt idx="2">
                  <c:v>-3305.9310350000001</c:v>
                </c:pt>
                <c:pt idx="3">
                  <c:v>-12568.950940000001</c:v>
                </c:pt>
                <c:pt idx="4">
                  <c:v>-1377.5250000000001</c:v>
                </c:pt>
                <c:pt idx="5">
                  <c:v>-1727.9050440000001</c:v>
                </c:pt>
                <c:pt idx="6">
                  <c:v>-9118.6452449999997</c:v>
                </c:pt>
                <c:pt idx="7">
                  <c:v>-1.028265</c:v>
                </c:pt>
                <c:pt idx="8">
                  <c:v>-51.75048718</c:v>
                </c:pt>
                <c:pt idx="9">
                  <c:v>-1807.781747</c:v>
                </c:pt>
                <c:pt idx="10">
                  <c:v>2037.5177696000001</c:v>
                </c:pt>
                <c:pt idx="11">
                  <c:v>38170.097065000002</c:v>
                </c:pt>
                <c:pt idx="12">
                  <c:v>47499.032501000002</c:v>
                </c:pt>
                <c:pt idx="13">
                  <c:v>1980.6875382000001</c:v>
                </c:pt>
              </c:numCache>
            </c:numRef>
          </c:val>
          <c:extLst>
            <c:ext xmlns:c16="http://schemas.microsoft.com/office/drawing/2014/chart" uri="{C3380CC4-5D6E-409C-BE32-E72D297353CC}">
              <c16:uniqueId val="{00000000-25A2-42F6-AFFC-B482DC6F941B}"/>
            </c:ext>
          </c:extLst>
        </c:ser>
        <c:dLbls>
          <c:showLegendKey val="0"/>
          <c:showVal val="0"/>
          <c:showCatName val="0"/>
          <c:showSerName val="0"/>
          <c:showPercent val="0"/>
          <c:showBubbleSize val="0"/>
        </c:dLbls>
        <c:gapWidth val="219"/>
        <c:overlap val="-27"/>
        <c:axId val="938288120"/>
        <c:axId val="938293368"/>
      </c:barChart>
      <c:catAx>
        <c:axId val="9382881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8293368"/>
        <c:crosses val="autoZero"/>
        <c:auto val="1"/>
        <c:lblAlgn val="ctr"/>
        <c:lblOffset val="100"/>
        <c:noMultiLvlLbl val="0"/>
      </c:catAx>
      <c:valAx>
        <c:axId val="938293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8288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6688" y="0"/>
            <a:ext cx="3041650" cy="465138"/>
          </a:xfrm>
          <a:prstGeom prst="rect">
            <a:avLst/>
          </a:prstGeom>
        </p:spPr>
        <p:txBody>
          <a:bodyPr vert="horz" lIns="91440" tIns="45720" rIns="91440" bIns="45720" rtlCol="0"/>
          <a:lstStyle>
            <a:lvl1pPr algn="r">
              <a:defRPr sz="1200"/>
            </a:lvl1pPr>
          </a:lstStyle>
          <a:p>
            <a:fld id="{7782BE8E-4388-45F4-AC55-867814BF78B0}" type="datetimeFigureOut">
              <a:rPr lang="en-US" smtClean="0"/>
              <a:pPr/>
              <a:t>7/28/2019</a:t>
            </a:fld>
            <a:endParaRPr lang="en-US" dirty="0"/>
          </a:p>
        </p:txBody>
      </p:sp>
      <p:sp>
        <p:nvSpPr>
          <p:cNvPr id="4" name="Footer Placeholder 3"/>
          <p:cNvSpPr>
            <a:spLocks noGrp="1"/>
          </p:cNvSpPr>
          <p:nvPr>
            <p:ph type="ftr" sz="quarter" idx="2"/>
          </p:nvPr>
        </p:nvSpPr>
        <p:spPr>
          <a:xfrm>
            <a:off x="0" y="8839200"/>
            <a:ext cx="3041650"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6688" y="8839200"/>
            <a:ext cx="3041650" cy="465138"/>
          </a:xfrm>
          <a:prstGeom prst="rect">
            <a:avLst/>
          </a:prstGeom>
        </p:spPr>
        <p:txBody>
          <a:bodyPr vert="horz" lIns="91440" tIns="45720" rIns="91440" bIns="45720" rtlCol="0" anchor="b"/>
          <a:lstStyle>
            <a:lvl1pPr algn="r">
              <a:defRPr sz="1200"/>
            </a:lvl1pPr>
          </a:lstStyle>
          <a:p>
            <a:fld id="{AB22A806-AAAB-4323-9C5A-E0AE9330274B}" type="slidenum">
              <a:rPr lang="en-US" smtClean="0"/>
              <a:pPr/>
              <a:t>‹#›</a:t>
            </a:fld>
            <a:endParaRPr lang="en-US" dirty="0"/>
          </a:p>
        </p:txBody>
      </p:sp>
    </p:spTree>
    <p:extLst>
      <p:ext uri="{BB962C8B-B14F-4D97-AF65-F5344CB8AC3E}">
        <p14:creationId xmlns:p14="http://schemas.microsoft.com/office/powerpoint/2010/main" val="54973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E768F8DF-0D6B-466A-A773-FCAEDD85D409}" type="datetimeFigureOut">
              <a:rPr lang="en-US" smtClean="0"/>
              <a:pPr/>
              <a:t>7/28/2019</a:t>
            </a:fld>
            <a:endParaRPr lang="en-US" dirty="0"/>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E49FF909-214C-4283-A38D-5D8E6479E603}" type="slidenum">
              <a:rPr lang="en-US" smtClean="0"/>
              <a:pPr/>
              <a:t>‹#›</a:t>
            </a:fld>
            <a:endParaRPr lang="en-US" dirty="0"/>
          </a:p>
        </p:txBody>
      </p:sp>
    </p:spTree>
    <p:extLst>
      <p:ext uri="{BB962C8B-B14F-4D97-AF65-F5344CB8AC3E}">
        <p14:creationId xmlns:p14="http://schemas.microsoft.com/office/powerpoint/2010/main" val="260764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a:t>
            </a:fld>
            <a:endParaRPr lang="en-US"/>
          </a:p>
        </p:txBody>
      </p:sp>
    </p:spTree>
    <p:extLst>
      <p:ext uri="{BB962C8B-B14F-4D97-AF65-F5344CB8AC3E}">
        <p14:creationId xmlns:p14="http://schemas.microsoft.com/office/powerpoint/2010/main" val="2016818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Meteorological data and spatial surrogates are two examples of data held constant when generating future-year projections.</a:t>
            </a:r>
          </a:p>
          <a:p>
            <a:r>
              <a:rPr lang="en-US" dirty="0"/>
              <a:t>Temporal and speciation profiles can change in future-year projections but doesn’t occur often and is limited to select sectors.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13</a:t>
            </a:fld>
            <a:endParaRPr lang="en-US" dirty="0"/>
          </a:p>
        </p:txBody>
      </p:sp>
    </p:spTree>
    <p:extLst>
      <p:ext uri="{BB962C8B-B14F-4D97-AF65-F5344CB8AC3E}">
        <p14:creationId xmlns:p14="http://schemas.microsoft.com/office/powerpoint/2010/main" val="4146405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using </a:t>
            </a:r>
            <a:r>
              <a:rPr lang="en-US" dirty="0" err="1"/>
              <a:t>CoST</a:t>
            </a:r>
            <a:r>
              <a:rPr lang="en-US" dirty="0"/>
              <a:t>, start with base year inventory; compile closure, projection, and control packets; run </a:t>
            </a:r>
            <a:r>
              <a:rPr lang="en-US" dirty="0" err="1"/>
              <a:t>CoST</a:t>
            </a:r>
            <a:r>
              <a:rPr lang="en-US" dirty="0"/>
              <a:t> which outputs a future year inventory.  This inventory goes into SMOKE and the outputs of SMOKE go into the air quality model. SMOKE can also do projections, but without the same level of </a:t>
            </a:r>
            <a:r>
              <a:rPr lang="en-US" dirty="0" err="1"/>
              <a:t>tracability</a:t>
            </a:r>
            <a:r>
              <a:rPr lang="en-US" dirty="0"/>
              <a:t> as </a:t>
            </a:r>
            <a:r>
              <a:rPr lang="en-US" dirty="0" err="1"/>
              <a:t>CoST</a:t>
            </a:r>
            <a:r>
              <a:rPr lang="en-US" dirty="0"/>
              <a:t>.  This method is more likely used for simple sensitivity analyses.  Still, you start with the base year inventory, develop projection and control factors, run SMOKE, and then run the AQM.  Next: Jeff</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14</a:t>
            </a:fld>
            <a:endParaRPr lang="en-US" dirty="0"/>
          </a:p>
        </p:txBody>
      </p:sp>
    </p:spTree>
    <p:extLst>
      <p:ext uri="{BB962C8B-B14F-4D97-AF65-F5344CB8AC3E}">
        <p14:creationId xmlns:p14="http://schemas.microsoft.com/office/powerpoint/2010/main" val="2659592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Jeff</a:t>
            </a:r>
          </a:p>
        </p:txBody>
      </p:sp>
      <p:sp>
        <p:nvSpPr>
          <p:cNvPr id="4" name="Slide Number Placeholder 3"/>
          <p:cNvSpPr>
            <a:spLocks noGrp="1"/>
          </p:cNvSpPr>
          <p:nvPr>
            <p:ph type="sldNum" sz="quarter" idx="5"/>
          </p:nvPr>
        </p:nvSpPr>
        <p:spPr/>
        <p:txBody>
          <a:bodyPr/>
          <a:lstStyle/>
          <a:p>
            <a:fld id="{E49FF909-214C-4283-A38D-5D8E6479E603}" type="slidenum">
              <a:rPr lang="en-US" smtClean="0"/>
              <a:pPr/>
              <a:t>15</a:t>
            </a:fld>
            <a:endParaRPr lang="en-US" dirty="0"/>
          </a:p>
        </p:txBody>
      </p:sp>
    </p:spTree>
    <p:extLst>
      <p:ext uri="{BB962C8B-B14F-4D97-AF65-F5344CB8AC3E}">
        <p14:creationId xmlns:p14="http://schemas.microsoft.com/office/powerpoint/2010/main" val="1540165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CoST</a:t>
            </a:r>
            <a:r>
              <a:rPr lang="en-US" dirty="0"/>
              <a:t> is part of the EMF and is a valuable tool that allows use to apply growth and controls to generate a resulting future year inventory.</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16</a:t>
            </a:fld>
            <a:endParaRPr lang="en-US" dirty="0"/>
          </a:p>
        </p:txBody>
      </p:sp>
    </p:spTree>
    <p:extLst>
      <p:ext uri="{BB962C8B-B14F-4D97-AF65-F5344CB8AC3E}">
        <p14:creationId xmlns:p14="http://schemas.microsoft.com/office/powerpoint/2010/main" val="2867517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Packet types include CLOSURE, PROJECTION and CONTROL packets.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17</a:t>
            </a:fld>
            <a:endParaRPr lang="en-US" dirty="0"/>
          </a:p>
        </p:txBody>
      </p:sp>
    </p:spTree>
    <p:extLst>
      <p:ext uri="{BB962C8B-B14F-4D97-AF65-F5344CB8AC3E}">
        <p14:creationId xmlns:p14="http://schemas.microsoft.com/office/powerpoint/2010/main" val="3379589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Plant Closure format uses older terminology of plant/point/stack/segment but Facility closure extended format uses the newer terms: facility/unit/release point process and we are working on updating to this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18</a:t>
            </a:fld>
            <a:endParaRPr lang="en-US" dirty="0"/>
          </a:p>
        </p:txBody>
      </p:sp>
    </p:spTree>
    <p:extLst>
      <p:ext uri="{BB962C8B-B14F-4D97-AF65-F5344CB8AC3E}">
        <p14:creationId xmlns:p14="http://schemas.microsoft.com/office/powerpoint/2010/main" val="3624965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 efficiency</a:t>
            </a:r>
            <a:r>
              <a:rPr lang="en-US" baseline="0" dirty="0"/>
              <a:t> is the key attribute, plus the setting of the attributes to specify what is controlled</a:t>
            </a:r>
          </a:p>
        </p:txBody>
      </p:sp>
      <p:sp>
        <p:nvSpPr>
          <p:cNvPr id="4" name="Slide Number Placeholder 3"/>
          <p:cNvSpPr>
            <a:spLocks noGrp="1"/>
          </p:cNvSpPr>
          <p:nvPr>
            <p:ph type="sldNum" sz="quarter" idx="10"/>
          </p:nvPr>
        </p:nvSpPr>
        <p:spPr/>
        <p:txBody>
          <a:bodyPr/>
          <a:lstStyle/>
          <a:p>
            <a:fld id="{E49FF909-214C-4283-A38D-5D8E6479E603}" type="slidenum">
              <a:rPr lang="en-US" smtClean="0"/>
              <a:pPr/>
              <a:t>20</a:t>
            </a:fld>
            <a:endParaRPr lang="en-US" dirty="0"/>
          </a:p>
        </p:txBody>
      </p:sp>
    </p:spTree>
    <p:extLst>
      <p:ext uri="{BB962C8B-B14F-4D97-AF65-F5344CB8AC3E}">
        <p14:creationId xmlns:p14="http://schemas.microsoft.com/office/powerpoint/2010/main" val="1048826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hierarchy used in </a:t>
            </a:r>
            <a:r>
              <a:rPr lang="en-US" dirty="0" err="1"/>
              <a:t>CoST</a:t>
            </a:r>
            <a:r>
              <a:rPr lang="en-US" dirty="0"/>
              <a:t> is important for tracking how growth and control information is applied to a base-year inventory to create a future-year inventory.</a:t>
            </a:r>
          </a:p>
        </p:txBody>
      </p:sp>
      <p:sp>
        <p:nvSpPr>
          <p:cNvPr id="4" name="Slide Number Placeholder 3"/>
          <p:cNvSpPr>
            <a:spLocks noGrp="1"/>
          </p:cNvSpPr>
          <p:nvPr>
            <p:ph type="sldNum" sz="quarter" idx="10"/>
          </p:nvPr>
        </p:nvSpPr>
        <p:spPr/>
        <p:txBody>
          <a:bodyPr/>
          <a:lstStyle/>
          <a:p>
            <a:fld id="{E49FF909-214C-4283-A38D-5D8E6479E603}" type="slidenum">
              <a:rPr lang="en-US" smtClean="0"/>
              <a:pPr/>
              <a:t>21</a:t>
            </a:fld>
            <a:endParaRPr lang="en-US" dirty="0"/>
          </a:p>
        </p:txBody>
      </p:sp>
    </p:spTree>
    <p:extLst>
      <p:ext uri="{BB962C8B-B14F-4D97-AF65-F5344CB8AC3E}">
        <p14:creationId xmlns:p14="http://schemas.microsoft.com/office/powerpoint/2010/main" val="462154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Matching hierarchy is used to apply priorities to various growth and control information in packets input into </a:t>
            </a:r>
            <a:r>
              <a:rPr lang="en-US" dirty="0" err="1"/>
              <a:t>CoST</a:t>
            </a:r>
            <a:r>
              <a:rPr lang="en-US" dirty="0"/>
              <a:t>.</a:t>
            </a:r>
          </a:p>
        </p:txBody>
      </p:sp>
      <p:sp>
        <p:nvSpPr>
          <p:cNvPr id="4" name="Slide Number Placeholder 3"/>
          <p:cNvSpPr>
            <a:spLocks noGrp="1"/>
          </p:cNvSpPr>
          <p:nvPr>
            <p:ph type="sldNum" sz="quarter" idx="10"/>
          </p:nvPr>
        </p:nvSpPr>
        <p:spPr/>
        <p:txBody>
          <a:bodyPr/>
          <a:lstStyle/>
          <a:p>
            <a:fld id="{E49FF909-214C-4283-A38D-5D8E6479E603}" type="slidenum">
              <a:rPr lang="en-US" smtClean="0"/>
              <a:pPr/>
              <a:t>22</a:t>
            </a:fld>
            <a:endParaRPr lang="en-US" dirty="0"/>
          </a:p>
        </p:txBody>
      </p:sp>
    </p:spTree>
    <p:extLst>
      <p:ext uri="{BB962C8B-B14F-4D97-AF65-F5344CB8AC3E}">
        <p14:creationId xmlns:p14="http://schemas.microsoft.com/office/powerpoint/2010/main" val="3170106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EMF allows the user to examine control strategies (series of packets).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23</a:t>
            </a:fld>
            <a:endParaRPr lang="en-US" dirty="0"/>
          </a:p>
        </p:txBody>
      </p:sp>
    </p:spTree>
    <p:extLst>
      <p:ext uri="{BB962C8B-B14F-4D97-AF65-F5344CB8AC3E}">
        <p14:creationId xmlns:p14="http://schemas.microsoft.com/office/powerpoint/2010/main" val="325570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Alison: Intro, EGU, Onroad</a:t>
            </a:r>
          </a:p>
          <a:p>
            <a:r>
              <a:rPr lang="en-US" dirty="0"/>
              <a:t>Caroline: </a:t>
            </a:r>
            <a:r>
              <a:rPr lang="en-US" dirty="0" err="1"/>
              <a:t>CoST</a:t>
            </a:r>
            <a:r>
              <a:rPr lang="en-US" dirty="0"/>
              <a:t>, </a:t>
            </a:r>
            <a:r>
              <a:rPr lang="en-US" dirty="0" err="1"/>
              <a:t>nonEGU</a:t>
            </a:r>
            <a:r>
              <a:rPr lang="en-US" dirty="0"/>
              <a:t> point, Ag, fugitive dust, Aviation</a:t>
            </a:r>
          </a:p>
          <a:p>
            <a:r>
              <a:rPr lang="en-US" dirty="0"/>
              <a:t>Jeff: O&amp;G, RWC, CMV</a:t>
            </a:r>
          </a:p>
        </p:txBody>
      </p:sp>
      <p:sp>
        <p:nvSpPr>
          <p:cNvPr id="4" name="Slide Number Placeholder 3"/>
          <p:cNvSpPr>
            <a:spLocks noGrp="1"/>
          </p:cNvSpPr>
          <p:nvPr>
            <p:ph type="sldNum" sz="quarter" idx="10"/>
          </p:nvPr>
        </p:nvSpPr>
        <p:spPr/>
        <p:txBody>
          <a:bodyPr/>
          <a:lstStyle/>
          <a:p>
            <a:fld id="{E49FF909-214C-4283-A38D-5D8E6479E603}" type="slidenum">
              <a:rPr lang="en-US" smtClean="0"/>
              <a:pPr/>
              <a:t>2</a:t>
            </a:fld>
            <a:endParaRPr lang="en-US" dirty="0"/>
          </a:p>
        </p:txBody>
      </p:sp>
    </p:spTree>
    <p:extLst>
      <p:ext uri="{BB962C8B-B14F-4D97-AF65-F5344CB8AC3E}">
        <p14:creationId xmlns:p14="http://schemas.microsoft.com/office/powerpoint/2010/main" val="260665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different types in CM_ABBREV: PTCLOSURE, PROJECTION, controls – known and unknown, then POLL, and attributes of affected point sources; also notice the specified adjustment factors, percent reductions, cost, final emissions, and emission reduction....</a:t>
            </a:r>
          </a:p>
        </p:txBody>
      </p:sp>
      <p:sp>
        <p:nvSpPr>
          <p:cNvPr id="4" name="Slide Number Placeholder 3"/>
          <p:cNvSpPr>
            <a:spLocks noGrp="1"/>
          </p:cNvSpPr>
          <p:nvPr>
            <p:ph type="sldNum" sz="quarter" idx="5"/>
          </p:nvPr>
        </p:nvSpPr>
        <p:spPr/>
        <p:txBody>
          <a:bodyPr/>
          <a:lstStyle/>
          <a:p>
            <a:fld id="{E49FF909-214C-4283-A38D-5D8E6479E603}" type="slidenum">
              <a:rPr lang="en-US" smtClean="0"/>
              <a:pPr/>
              <a:t>28</a:t>
            </a:fld>
            <a:endParaRPr lang="en-US" dirty="0"/>
          </a:p>
        </p:txBody>
      </p:sp>
    </p:spTree>
    <p:extLst>
      <p:ext uri="{BB962C8B-B14F-4D97-AF65-F5344CB8AC3E}">
        <p14:creationId xmlns:p14="http://schemas.microsoft.com/office/powerpoint/2010/main" val="3207501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sectors require many different packets to estimate future-year emissions.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30</a:t>
            </a:fld>
            <a:endParaRPr lang="en-US" dirty="0"/>
          </a:p>
        </p:txBody>
      </p:sp>
    </p:spTree>
    <p:extLst>
      <p:ext uri="{BB962C8B-B14F-4D97-AF65-F5344CB8AC3E}">
        <p14:creationId xmlns:p14="http://schemas.microsoft.com/office/powerpoint/2010/main" val="1437594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Caroline</a:t>
            </a:r>
          </a:p>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32</a:t>
            </a:fld>
            <a:endParaRPr lang="en-US" dirty="0"/>
          </a:p>
        </p:txBody>
      </p:sp>
    </p:spTree>
    <p:extLst>
      <p:ext uri="{BB962C8B-B14F-4D97-AF65-F5344CB8AC3E}">
        <p14:creationId xmlns:p14="http://schemas.microsoft.com/office/powerpoint/2010/main" val="3827451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data sources are used for non-point source future-year projections.   One example of a data source is the Annual Energy Outlook (AEO).</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34</a:t>
            </a:fld>
            <a:endParaRPr lang="en-US" dirty="0"/>
          </a:p>
        </p:txBody>
      </p:sp>
    </p:spTree>
    <p:extLst>
      <p:ext uri="{BB962C8B-B14F-4D97-AF65-F5344CB8AC3E}">
        <p14:creationId xmlns:p14="http://schemas.microsoft.com/office/powerpoint/2010/main" val="3602194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USDA is typically one source of information used project emissions from livestock.</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35</a:t>
            </a:fld>
            <a:endParaRPr lang="en-US" dirty="0"/>
          </a:p>
        </p:txBody>
      </p:sp>
    </p:spTree>
    <p:extLst>
      <p:ext uri="{BB962C8B-B14F-4D97-AF65-F5344CB8AC3E}">
        <p14:creationId xmlns:p14="http://schemas.microsoft.com/office/powerpoint/2010/main" val="1165792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 year and future year activity information can be used to generate a projection factor.</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36</a:t>
            </a:fld>
            <a:endParaRPr lang="en-US" dirty="0"/>
          </a:p>
        </p:txBody>
      </p:sp>
    </p:spTree>
    <p:extLst>
      <p:ext uri="{BB962C8B-B14F-4D97-AF65-F5344CB8AC3E}">
        <p14:creationId xmlns:p14="http://schemas.microsoft.com/office/powerpoint/2010/main" val="677583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 control program window for ag projections.  Includes strategy name, description, start date, end date, who created it, dataset type, dataset, and version.</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37</a:t>
            </a:fld>
            <a:endParaRPr lang="en-US" dirty="0"/>
          </a:p>
        </p:txBody>
      </p:sp>
    </p:spTree>
    <p:extLst>
      <p:ext uri="{BB962C8B-B14F-4D97-AF65-F5344CB8AC3E}">
        <p14:creationId xmlns:p14="http://schemas.microsoft.com/office/powerpoint/2010/main" val="1664789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base year emissions are multiplied by projection factors according to their SCCs.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38</a:t>
            </a:fld>
            <a:endParaRPr lang="en-US" dirty="0"/>
          </a:p>
        </p:txBody>
      </p:sp>
    </p:spTree>
    <p:extLst>
      <p:ext uri="{BB962C8B-B14F-4D97-AF65-F5344CB8AC3E}">
        <p14:creationId xmlns:p14="http://schemas.microsoft.com/office/powerpoint/2010/main" val="1748002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Fugitive dust emissions are a function of VMT.    Future year VMT estimates are used to project emissions for fugitive dust sector.</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39</a:t>
            </a:fld>
            <a:endParaRPr lang="en-US" dirty="0"/>
          </a:p>
        </p:txBody>
      </p:sp>
    </p:spTree>
    <p:extLst>
      <p:ext uri="{BB962C8B-B14F-4D97-AF65-F5344CB8AC3E}">
        <p14:creationId xmlns:p14="http://schemas.microsoft.com/office/powerpoint/2010/main" val="1126155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Spreadsheet showing fugitive dust packet.  Columns are FIPS, SCC, PROJFAC, and comment showing source type.</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40</a:t>
            </a:fld>
            <a:endParaRPr lang="en-US" dirty="0"/>
          </a:p>
        </p:txBody>
      </p:sp>
    </p:spTree>
    <p:extLst>
      <p:ext uri="{BB962C8B-B14F-4D97-AF65-F5344CB8AC3E}">
        <p14:creationId xmlns:p14="http://schemas.microsoft.com/office/powerpoint/2010/main" val="1622910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Estimating growth and controls applied to an emissions sector are the typical steps used in future year projections.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a:t>
            </a:fld>
            <a:endParaRPr lang="en-US" dirty="0"/>
          </a:p>
        </p:txBody>
      </p:sp>
    </p:spTree>
    <p:extLst>
      <p:ext uri="{BB962C8B-B14F-4D97-AF65-F5344CB8AC3E}">
        <p14:creationId xmlns:p14="http://schemas.microsoft.com/office/powerpoint/2010/main" val="2359472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of regional planning organizations: WRAP, </a:t>
            </a:r>
            <a:r>
              <a:rPr lang="en-US" dirty="0" err="1"/>
              <a:t>CenRAP</a:t>
            </a:r>
            <a:r>
              <a:rPr lang="en-US" dirty="0"/>
              <a:t>, MWRPO, </a:t>
            </a:r>
            <a:r>
              <a:rPr lang="en-US" dirty="0" err="1"/>
              <a:t>MidAtlantic</a:t>
            </a:r>
            <a:r>
              <a:rPr lang="en-US" dirty="0"/>
              <a:t>/Northeast, VISTAS. These will be used in charts.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42</a:t>
            </a:fld>
            <a:endParaRPr lang="en-US" dirty="0"/>
          </a:p>
        </p:txBody>
      </p:sp>
    </p:spTree>
    <p:extLst>
      <p:ext uri="{BB962C8B-B14F-4D97-AF65-F5344CB8AC3E}">
        <p14:creationId xmlns:p14="http://schemas.microsoft.com/office/powerpoint/2010/main" val="2015415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level map of agricultural NH3 emissions shows that NC, TX, CA, and IA are highest.  NH3 is expected to increase moderately from 2016 to 2023 and 2028.  The CENRAP region has more than twice as much ag NH3 emissions as any other regions.  Percent change in VOC would look the same as NH3, but not the absolute difference.</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43</a:t>
            </a:fld>
            <a:endParaRPr lang="en-US" dirty="0"/>
          </a:p>
        </p:txBody>
      </p:sp>
    </p:spTree>
    <p:extLst>
      <p:ext uri="{BB962C8B-B14F-4D97-AF65-F5344CB8AC3E}">
        <p14:creationId xmlns:p14="http://schemas.microsoft.com/office/powerpoint/2010/main" val="2343994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of fugitive dust emissions shows that TX, NM, KS and IL have the highest emissions.  The CENRAP region more emissions than other areas.  Emissions are expected to increase because paved road dust emissions are correlated to VMT increases in later years.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44</a:t>
            </a:fld>
            <a:endParaRPr lang="en-US" dirty="0"/>
          </a:p>
        </p:txBody>
      </p:sp>
    </p:spTree>
    <p:extLst>
      <p:ext uri="{BB962C8B-B14F-4D97-AF65-F5344CB8AC3E}">
        <p14:creationId xmlns:p14="http://schemas.microsoft.com/office/powerpoint/2010/main" val="152919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 is found best to assume “no-change” in emissions from base to future year (e.g.  Western states in the residential wood combustion).    However, each new modeling platform requires that assumptions be revisited.</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45</a:t>
            </a:fld>
            <a:endParaRPr lang="en-US" dirty="0"/>
          </a:p>
        </p:txBody>
      </p:sp>
    </p:spTree>
    <p:extLst>
      <p:ext uri="{BB962C8B-B14F-4D97-AF65-F5344CB8AC3E}">
        <p14:creationId xmlns:p14="http://schemas.microsoft.com/office/powerpoint/2010/main" val="4062357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Maps and a chart show how residential wood combustion emissions change from 2016 to 2028.  States with the most RWC are MN, MI, and WI, followed by NY and PA. The LADCO and Northeast have the most PM2.5 emissions from RWC, but WRAP and CENRAP are close.  Emissions are projected to decrease by 2028.  Methods for estimating RWC emissions changed in 2014, so the emissions look different in 2014 and 2016 and projections off of 2014 may look different in nature.</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47</a:t>
            </a:fld>
            <a:endParaRPr lang="en-US" dirty="0"/>
          </a:p>
        </p:txBody>
      </p:sp>
    </p:spTree>
    <p:extLst>
      <p:ext uri="{BB962C8B-B14F-4D97-AF65-F5344CB8AC3E}">
        <p14:creationId xmlns:p14="http://schemas.microsoft.com/office/powerpoint/2010/main" val="919581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ACE is not included in the May, 2019 case but the impacts would be very small even if it were.</a:t>
            </a:r>
          </a:p>
        </p:txBody>
      </p:sp>
      <p:sp>
        <p:nvSpPr>
          <p:cNvPr id="4" name="Slide Number Placeholder 3"/>
          <p:cNvSpPr>
            <a:spLocks noGrp="1"/>
          </p:cNvSpPr>
          <p:nvPr>
            <p:ph type="sldNum" sz="quarter" idx="5"/>
          </p:nvPr>
        </p:nvSpPr>
        <p:spPr/>
        <p:txBody>
          <a:bodyPr/>
          <a:lstStyle/>
          <a:p>
            <a:fld id="{E49FF909-214C-4283-A38D-5D8E6479E603}" type="slidenum">
              <a:rPr lang="en-US" smtClean="0"/>
              <a:pPr/>
              <a:t>50</a:t>
            </a:fld>
            <a:endParaRPr lang="en-US" dirty="0"/>
          </a:p>
        </p:txBody>
      </p:sp>
    </p:spTree>
    <p:extLst>
      <p:ext uri="{BB962C8B-B14F-4D97-AF65-F5344CB8AC3E}">
        <p14:creationId xmlns:p14="http://schemas.microsoft.com/office/powerpoint/2010/main" val="1707414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https://www.epa.gov/sites/production/files/2019-03/documents/chapter_3_0.pdf  Figure 3-1</a:t>
            </a:r>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53</a:t>
            </a:fld>
            <a:endParaRPr lang="en-US" dirty="0"/>
          </a:p>
        </p:txBody>
      </p:sp>
    </p:spTree>
    <p:extLst>
      <p:ext uri="{BB962C8B-B14F-4D97-AF65-F5344CB8AC3E}">
        <p14:creationId xmlns:p14="http://schemas.microsoft.com/office/powerpoint/2010/main" val="2888771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2016 platform, historic maximum from 2014-2017 was computed and used.  For 2011 platform, years were 2011-2016.</a:t>
            </a:r>
          </a:p>
        </p:txBody>
      </p:sp>
      <p:sp>
        <p:nvSpPr>
          <p:cNvPr id="4" name="Slide Number Placeholder 3"/>
          <p:cNvSpPr>
            <a:spLocks noGrp="1"/>
          </p:cNvSpPr>
          <p:nvPr>
            <p:ph type="sldNum" sz="quarter" idx="5"/>
          </p:nvPr>
        </p:nvSpPr>
        <p:spPr/>
        <p:txBody>
          <a:bodyPr/>
          <a:lstStyle/>
          <a:p>
            <a:fld id="{E49FF909-214C-4283-A38D-5D8E6479E603}" type="slidenum">
              <a:rPr lang="en-US" smtClean="0"/>
              <a:pPr/>
              <a:t>57</a:t>
            </a:fld>
            <a:endParaRPr lang="en-US" dirty="0"/>
          </a:p>
        </p:txBody>
      </p:sp>
    </p:spTree>
    <p:extLst>
      <p:ext uri="{BB962C8B-B14F-4D97-AF65-F5344CB8AC3E}">
        <p14:creationId xmlns:p14="http://schemas.microsoft.com/office/powerpoint/2010/main" val="602227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58</a:t>
            </a:fld>
            <a:endParaRPr lang="en-US" dirty="0"/>
          </a:p>
        </p:txBody>
      </p:sp>
    </p:spTree>
    <p:extLst>
      <p:ext uri="{BB962C8B-B14F-4D97-AF65-F5344CB8AC3E}">
        <p14:creationId xmlns:p14="http://schemas.microsoft.com/office/powerpoint/2010/main" val="40326647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even when we apply a regional profile, it can exceed the historic maximum in some hours.</a:t>
            </a:r>
          </a:p>
        </p:txBody>
      </p:sp>
      <p:sp>
        <p:nvSpPr>
          <p:cNvPr id="4" name="Slide Number Placeholder 3"/>
          <p:cNvSpPr>
            <a:spLocks noGrp="1"/>
          </p:cNvSpPr>
          <p:nvPr>
            <p:ph type="sldNum" sz="quarter" idx="5"/>
          </p:nvPr>
        </p:nvSpPr>
        <p:spPr/>
        <p:txBody>
          <a:bodyPr/>
          <a:lstStyle/>
          <a:p>
            <a:fld id="{E49FF909-214C-4283-A38D-5D8E6479E603}" type="slidenum">
              <a:rPr lang="en-US" smtClean="0"/>
              <a:pPr/>
              <a:t>59</a:t>
            </a:fld>
            <a:endParaRPr lang="en-US" dirty="0"/>
          </a:p>
        </p:txBody>
      </p:sp>
    </p:spTree>
    <p:extLst>
      <p:ext uri="{BB962C8B-B14F-4D97-AF65-F5344CB8AC3E}">
        <p14:creationId xmlns:p14="http://schemas.microsoft.com/office/powerpoint/2010/main" val="2197488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base year inventories; incorporate activity data, growth and control info, and historical data; then create future year inventory</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a:t>
            </a:fld>
            <a:endParaRPr lang="en-US" dirty="0"/>
          </a:p>
        </p:txBody>
      </p:sp>
    </p:spTree>
    <p:extLst>
      <p:ext uri="{BB962C8B-B14F-4D97-AF65-F5344CB8AC3E}">
        <p14:creationId xmlns:p14="http://schemas.microsoft.com/office/powerpoint/2010/main" val="3820390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Jeff</a:t>
            </a:r>
          </a:p>
        </p:txBody>
      </p:sp>
      <p:sp>
        <p:nvSpPr>
          <p:cNvPr id="4" name="Slide Number Placeholder 3"/>
          <p:cNvSpPr>
            <a:spLocks noGrp="1"/>
          </p:cNvSpPr>
          <p:nvPr>
            <p:ph type="sldNum" sz="quarter" idx="5"/>
          </p:nvPr>
        </p:nvSpPr>
        <p:spPr/>
        <p:txBody>
          <a:bodyPr/>
          <a:lstStyle/>
          <a:p>
            <a:fld id="{E49FF909-214C-4283-A38D-5D8E6479E603}" type="slidenum">
              <a:rPr lang="en-US" smtClean="0"/>
              <a:pPr/>
              <a:t>61</a:t>
            </a:fld>
            <a:endParaRPr lang="en-US" dirty="0"/>
          </a:p>
        </p:txBody>
      </p:sp>
    </p:spTree>
    <p:extLst>
      <p:ext uri="{BB962C8B-B14F-4D97-AF65-F5344CB8AC3E}">
        <p14:creationId xmlns:p14="http://schemas.microsoft.com/office/powerpoint/2010/main" val="345312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AEO-forecasted and historical oil and gas production data can be use to estimate growth in this sector.  </a:t>
            </a:r>
          </a:p>
        </p:txBody>
      </p:sp>
      <p:sp>
        <p:nvSpPr>
          <p:cNvPr id="4" name="Slide Number Placeholder 3"/>
          <p:cNvSpPr>
            <a:spLocks noGrp="1"/>
          </p:cNvSpPr>
          <p:nvPr>
            <p:ph type="sldNum" sz="quarter" idx="10"/>
          </p:nvPr>
        </p:nvSpPr>
        <p:spPr/>
        <p:txBody>
          <a:bodyPr/>
          <a:lstStyle/>
          <a:p>
            <a:fld id="{E49FF909-214C-4283-A38D-5D8E6479E603}" type="slidenum">
              <a:rPr lang="en-US" smtClean="0"/>
              <a:pPr/>
              <a:t>63</a:t>
            </a:fld>
            <a:endParaRPr lang="en-US" dirty="0"/>
          </a:p>
        </p:txBody>
      </p:sp>
    </p:spTree>
    <p:extLst>
      <p:ext uri="{BB962C8B-B14F-4D97-AF65-F5344CB8AC3E}">
        <p14:creationId xmlns:p14="http://schemas.microsoft.com/office/powerpoint/2010/main" val="1186881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flowchart starts with the base year inventory. Projection packets are developed from historic and AEO forecast production data.  Control packets are developed based on the projected production data and the impact of NSPS and other control programs.  The packets are fed into </a:t>
            </a:r>
            <a:r>
              <a:rPr lang="en-US" dirty="0" err="1"/>
              <a:t>CoST</a:t>
            </a:r>
            <a:r>
              <a:rPr lang="en-US" dirty="0"/>
              <a:t> to create a future year inventory, which is then processed by SMOKE to create AQM-ready emissions.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64</a:t>
            </a:fld>
            <a:endParaRPr lang="en-US" dirty="0"/>
          </a:p>
        </p:txBody>
      </p:sp>
    </p:spTree>
    <p:extLst>
      <p:ext uri="{BB962C8B-B14F-4D97-AF65-F5344CB8AC3E}">
        <p14:creationId xmlns:p14="http://schemas.microsoft.com/office/powerpoint/2010/main" val="14858280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of oil and gas supply NEMS regions.  Consists of west coast, rocky mountains, midcontinent, east, gulf coast, and Southwest (western TX and eastern NM).</a:t>
            </a:r>
          </a:p>
        </p:txBody>
      </p:sp>
      <p:sp>
        <p:nvSpPr>
          <p:cNvPr id="4" name="Slide Number Placeholder 3"/>
          <p:cNvSpPr>
            <a:spLocks noGrp="1"/>
          </p:cNvSpPr>
          <p:nvPr>
            <p:ph type="sldNum" sz="quarter" idx="10"/>
          </p:nvPr>
        </p:nvSpPr>
        <p:spPr/>
        <p:txBody>
          <a:bodyPr/>
          <a:lstStyle/>
          <a:p>
            <a:fld id="{E49FF909-214C-4283-A38D-5D8E6479E603}" type="slidenum">
              <a:rPr lang="en-US" smtClean="0"/>
              <a:pPr/>
              <a:t>65</a:t>
            </a:fld>
            <a:endParaRPr lang="en-US" dirty="0"/>
          </a:p>
        </p:txBody>
      </p:sp>
    </p:spTree>
    <p:extLst>
      <p:ext uri="{BB962C8B-B14F-4D97-AF65-F5344CB8AC3E}">
        <p14:creationId xmlns:p14="http://schemas.microsoft.com/office/powerpoint/2010/main" val="14887335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of oil and gas supply NEMS regions.  Consists of west coast, rocky mountains, midcontinent, east, gulf coast, and Southwest (western TX and eastern NM).</a:t>
            </a:r>
          </a:p>
        </p:txBody>
      </p:sp>
      <p:sp>
        <p:nvSpPr>
          <p:cNvPr id="4" name="Slide Number Placeholder 3"/>
          <p:cNvSpPr>
            <a:spLocks noGrp="1"/>
          </p:cNvSpPr>
          <p:nvPr>
            <p:ph type="sldNum" sz="quarter" idx="10"/>
          </p:nvPr>
        </p:nvSpPr>
        <p:spPr/>
        <p:txBody>
          <a:bodyPr/>
          <a:lstStyle/>
          <a:p>
            <a:fld id="{E49FF909-214C-4283-A38D-5D8E6479E603}" type="slidenum">
              <a:rPr lang="en-US" smtClean="0"/>
              <a:pPr/>
              <a:t>66</a:t>
            </a:fld>
            <a:endParaRPr lang="en-US" dirty="0"/>
          </a:p>
        </p:txBody>
      </p:sp>
    </p:spTree>
    <p:extLst>
      <p:ext uri="{BB962C8B-B14F-4D97-AF65-F5344CB8AC3E}">
        <p14:creationId xmlns:p14="http://schemas.microsoft.com/office/powerpoint/2010/main" val="4087270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tables from the AEO are used to support the development of projected future year emissions for oil and gas sources.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67</a:t>
            </a:fld>
            <a:endParaRPr lang="en-US" dirty="0"/>
          </a:p>
        </p:txBody>
      </p:sp>
    </p:spTree>
    <p:extLst>
      <p:ext uri="{BB962C8B-B14F-4D97-AF65-F5344CB8AC3E}">
        <p14:creationId xmlns:p14="http://schemas.microsoft.com/office/powerpoint/2010/main" val="2511981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AEO forecasts oil and gas production in various supply regions.   Growth can be quite different region to region.</a:t>
            </a:r>
          </a:p>
        </p:txBody>
      </p:sp>
      <p:sp>
        <p:nvSpPr>
          <p:cNvPr id="4" name="Slide Number Placeholder 3"/>
          <p:cNvSpPr>
            <a:spLocks noGrp="1"/>
          </p:cNvSpPr>
          <p:nvPr>
            <p:ph type="sldNum" sz="quarter" idx="10"/>
          </p:nvPr>
        </p:nvSpPr>
        <p:spPr/>
        <p:txBody>
          <a:bodyPr/>
          <a:lstStyle/>
          <a:p>
            <a:fld id="{E49FF909-214C-4283-A38D-5D8E6479E603}" type="slidenum">
              <a:rPr lang="en-US" smtClean="0"/>
              <a:pPr/>
              <a:t>68</a:t>
            </a:fld>
            <a:endParaRPr lang="en-US" dirty="0"/>
          </a:p>
        </p:txBody>
      </p:sp>
    </p:spTree>
    <p:extLst>
      <p:ext uri="{BB962C8B-B14F-4D97-AF65-F5344CB8AC3E}">
        <p14:creationId xmlns:p14="http://schemas.microsoft.com/office/powerpoint/2010/main" val="14428254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Expected production levels from 2016-12030 is shown in the table for each year and NEMS region - both onshore and offshore in million barrels per day</a:t>
            </a:r>
          </a:p>
        </p:txBody>
      </p:sp>
      <p:sp>
        <p:nvSpPr>
          <p:cNvPr id="4" name="Slide Number Placeholder 3"/>
          <p:cNvSpPr>
            <a:spLocks noGrp="1"/>
          </p:cNvSpPr>
          <p:nvPr>
            <p:ph type="sldNum" sz="quarter" idx="10"/>
          </p:nvPr>
        </p:nvSpPr>
        <p:spPr/>
        <p:txBody>
          <a:bodyPr/>
          <a:lstStyle/>
          <a:p>
            <a:fld id="{E49FF909-214C-4283-A38D-5D8E6479E603}" type="slidenum">
              <a:rPr lang="en-US" smtClean="0"/>
              <a:pPr/>
              <a:t>69</a:t>
            </a:fld>
            <a:endParaRPr lang="en-US" dirty="0"/>
          </a:p>
        </p:txBody>
      </p:sp>
    </p:spTree>
    <p:extLst>
      <p:ext uri="{BB962C8B-B14F-4D97-AF65-F5344CB8AC3E}">
        <p14:creationId xmlns:p14="http://schemas.microsoft.com/office/powerpoint/2010/main" val="39646919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Projection factors are derived for </a:t>
            </a:r>
            <a:r>
              <a:rPr lang="en-US" dirty="0" err="1"/>
              <a:t>teh</a:t>
            </a:r>
            <a:r>
              <a:rPr lang="en-US" dirty="0"/>
              <a:t> east and Gulf Coast regions for each year starting with 2016 by dividing the future year by the 2016 production.  The East factor for 2028 is 1.629 and the Gulf Coast is 1.2.</a:t>
            </a:r>
          </a:p>
        </p:txBody>
      </p:sp>
      <p:sp>
        <p:nvSpPr>
          <p:cNvPr id="4" name="Slide Number Placeholder 3"/>
          <p:cNvSpPr>
            <a:spLocks noGrp="1"/>
          </p:cNvSpPr>
          <p:nvPr>
            <p:ph type="sldNum" sz="quarter" idx="10"/>
          </p:nvPr>
        </p:nvSpPr>
        <p:spPr/>
        <p:txBody>
          <a:bodyPr/>
          <a:lstStyle/>
          <a:p>
            <a:fld id="{E49FF909-214C-4283-A38D-5D8E6479E603}" type="slidenum">
              <a:rPr lang="en-US" smtClean="0"/>
              <a:pPr/>
              <a:t>70</a:t>
            </a:fld>
            <a:endParaRPr lang="en-US" dirty="0"/>
          </a:p>
        </p:txBody>
      </p:sp>
    </p:spTree>
    <p:extLst>
      <p:ext uri="{BB962C8B-B14F-4D97-AF65-F5344CB8AC3E}">
        <p14:creationId xmlns:p14="http://schemas.microsoft.com/office/powerpoint/2010/main" val="196070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 factors from 2011-2016 multiplied by AEO factors from 2016 to the future year to compute a combined factor by state.</a:t>
            </a:r>
          </a:p>
        </p:txBody>
      </p:sp>
      <p:sp>
        <p:nvSpPr>
          <p:cNvPr id="4" name="Slide Number Placeholder 3"/>
          <p:cNvSpPr>
            <a:spLocks noGrp="1"/>
          </p:cNvSpPr>
          <p:nvPr>
            <p:ph type="sldNum" sz="quarter" idx="10"/>
          </p:nvPr>
        </p:nvSpPr>
        <p:spPr/>
        <p:txBody>
          <a:bodyPr/>
          <a:lstStyle/>
          <a:p>
            <a:fld id="{E49FF909-214C-4283-A38D-5D8E6479E603}" type="slidenum">
              <a:rPr lang="en-US" smtClean="0"/>
              <a:pPr/>
              <a:t>71</a:t>
            </a:fld>
            <a:endParaRPr lang="en-US" dirty="0"/>
          </a:p>
        </p:txBody>
      </p:sp>
    </p:spTree>
    <p:extLst>
      <p:ext uri="{BB962C8B-B14F-4D97-AF65-F5344CB8AC3E}">
        <p14:creationId xmlns:p14="http://schemas.microsoft.com/office/powerpoint/2010/main" val="3002256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Future-year projected emission inventories are used in air quality models as one way to evaluate impacts of policy options.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5</a:t>
            </a:fld>
            <a:endParaRPr lang="en-US" dirty="0"/>
          </a:p>
        </p:txBody>
      </p:sp>
    </p:spTree>
    <p:extLst>
      <p:ext uri="{BB962C8B-B14F-4D97-AF65-F5344CB8AC3E}">
        <p14:creationId xmlns:p14="http://schemas.microsoft.com/office/powerpoint/2010/main" val="7787908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historical oil and gas production data at the state-level can be obtained and use to bridge the gap from base year (e.g. 2014) to a more recent year (e.g. 2016).</a:t>
            </a:r>
          </a:p>
        </p:txBody>
      </p:sp>
      <p:sp>
        <p:nvSpPr>
          <p:cNvPr id="4" name="Slide Number Placeholder 3"/>
          <p:cNvSpPr>
            <a:spLocks noGrp="1"/>
          </p:cNvSpPr>
          <p:nvPr>
            <p:ph type="sldNum" sz="quarter" idx="10"/>
          </p:nvPr>
        </p:nvSpPr>
        <p:spPr/>
        <p:txBody>
          <a:bodyPr/>
          <a:lstStyle/>
          <a:p>
            <a:fld id="{E49FF909-214C-4283-A38D-5D8E6479E603}" type="slidenum">
              <a:rPr lang="en-US" smtClean="0"/>
              <a:pPr/>
              <a:t>72</a:t>
            </a:fld>
            <a:endParaRPr lang="en-US" dirty="0"/>
          </a:p>
        </p:txBody>
      </p:sp>
    </p:spTree>
    <p:extLst>
      <p:ext uri="{BB962C8B-B14F-4D97-AF65-F5344CB8AC3E}">
        <p14:creationId xmlns:p14="http://schemas.microsoft.com/office/powerpoint/2010/main" val="699486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historical oil and gas production data at the state-level can be obtained and use to bridge the gap from base year (e.g. 2014) to a more recent year (e.g. 2016).</a:t>
            </a:r>
          </a:p>
        </p:txBody>
      </p:sp>
      <p:sp>
        <p:nvSpPr>
          <p:cNvPr id="4" name="Slide Number Placeholder 3"/>
          <p:cNvSpPr>
            <a:spLocks noGrp="1"/>
          </p:cNvSpPr>
          <p:nvPr>
            <p:ph type="sldNum" sz="quarter" idx="10"/>
          </p:nvPr>
        </p:nvSpPr>
        <p:spPr/>
        <p:txBody>
          <a:bodyPr/>
          <a:lstStyle/>
          <a:p>
            <a:fld id="{E49FF909-214C-4283-A38D-5D8E6479E603}" type="slidenum">
              <a:rPr lang="en-US" smtClean="0"/>
              <a:pPr/>
              <a:t>73</a:t>
            </a:fld>
            <a:endParaRPr lang="en-US" dirty="0"/>
          </a:p>
        </p:txBody>
      </p:sp>
    </p:spTree>
    <p:extLst>
      <p:ext uri="{BB962C8B-B14F-4D97-AF65-F5344CB8AC3E}">
        <p14:creationId xmlns:p14="http://schemas.microsoft.com/office/powerpoint/2010/main" val="42813360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control efficiency formula is one method that can be used to estimate a reduction of emissions due to NSPS controls.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74</a:t>
            </a:fld>
            <a:endParaRPr lang="en-US" dirty="0"/>
          </a:p>
        </p:txBody>
      </p:sp>
    </p:spTree>
    <p:extLst>
      <p:ext uri="{BB962C8B-B14F-4D97-AF65-F5344CB8AC3E}">
        <p14:creationId xmlns:p14="http://schemas.microsoft.com/office/powerpoint/2010/main" val="38685715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control efficiency formula is one method that can be used to estimate a reduction of emissions due to NSPS controls.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75</a:t>
            </a:fld>
            <a:endParaRPr lang="en-US" dirty="0"/>
          </a:p>
        </p:txBody>
      </p:sp>
    </p:spTree>
    <p:extLst>
      <p:ext uri="{BB962C8B-B14F-4D97-AF65-F5344CB8AC3E}">
        <p14:creationId xmlns:p14="http://schemas.microsoft.com/office/powerpoint/2010/main" val="2208688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in NOx emissions from base to future year can vary state-to-state or region-to-region.</a:t>
            </a:r>
          </a:p>
        </p:txBody>
      </p:sp>
      <p:sp>
        <p:nvSpPr>
          <p:cNvPr id="4" name="Slide Number Placeholder 3"/>
          <p:cNvSpPr>
            <a:spLocks noGrp="1"/>
          </p:cNvSpPr>
          <p:nvPr>
            <p:ph type="sldNum" sz="quarter" idx="10"/>
          </p:nvPr>
        </p:nvSpPr>
        <p:spPr/>
        <p:txBody>
          <a:bodyPr/>
          <a:lstStyle/>
          <a:p>
            <a:fld id="{E49FF909-214C-4283-A38D-5D8E6479E603}" type="slidenum">
              <a:rPr lang="en-US" smtClean="0"/>
              <a:pPr/>
              <a:t>76</a:t>
            </a:fld>
            <a:endParaRPr lang="en-US" dirty="0"/>
          </a:p>
        </p:txBody>
      </p:sp>
    </p:spTree>
    <p:extLst>
      <p:ext uri="{BB962C8B-B14F-4D97-AF65-F5344CB8AC3E}">
        <p14:creationId xmlns:p14="http://schemas.microsoft.com/office/powerpoint/2010/main" val="31771399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States with largest point oil and gas NOx emissions are TX, OK, KS, CO, LA.  Bar chart of VOC emissions shows that CENRAP and WRAP have the most emissions. Slight changes are projected by 2028 in CENRAP and significant increases in WRAP.  2014 is estimated quite differently in the WRAP region. Bar chart of VOC emissions shows that CENRAP and WRAP have the most emissions. Slight changes are projected by 2028 in CENRAP and significant increases in WRAP.  2014 is estimated quite differently in the WRAP region. Emissions are projected to decline in IA, MO, and KS, and increase in TX and CO. </a:t>
            </a:r>
          </a:p>
        </p:txBody>
      </p:sp>
      <p:sp>
        <p:nvSpPr>
          <p:cNvPr id="4" name="Slide Number Placeholder 3"/>
          <p:cNvSpPr>
            <a:spLocks noGrp="1"/>
          </p:cNvSpPr>
          <p:nvPr>
            <p:ph type="sldNum" sz="quarter" idx="10"/>
          </p:nvPr>
        </p:nvSpPr>
        <p:spPr/>
        <p:txBody>
          <a:bodyPr/>
          <a:lstStyle/>
          <a:p>
            <a:fld id="{E49FF909-214C-4283-A38D-5D8E6479E603}" type="slidenum">
              <a:rPr lang="en-US" smtClean="0"/>
              <a:pPr/>
              <a:t>77</a:t>
            </a:fld>
            <a:endParaRPr lang="en-US" dirty="0"/>
          </a:p>
        </p:txBody>
      </p:sp>
    </p:spTree>
    <p:extLst>
      <p:ext uri="{BB962C8B-B14F-4D97-AF65-F5344CB8AC3E}">
        <p14:creationId xmlns:p14="http://schemas.microsoft.com/office/powerpoint/2010/main" val="18320604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Caroline</a:t>
            </a:r>
          </a:p>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79</a:t>
            </a:fld>
            <a:endParaRPr lang="en-US" dirty="0"/>
          </a:p>
        </p:txBody>
      </p:sp>
    </p:spTree>
    <p:extLst>
      <p:ext uri="{BB962C8B-B14F-4D97-AF65-F5344CB8AC3E}">
        <p14:creationId xmlns:p14="http://schemas.microsoft.com/office/powerpoint/2010/main" val="14933660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source data for background info</a:t>
            </a:r>
          </a:p>
        </p:txBody>
      </p:sp>
      <p:sp>
        <p:nvSpPr>
          <p:cNvPr id="4" name="Slide Number Placeholder 3"/>
          <p:cNvSpPr>
            <a:spLocks noGrp="1"/>
          </p:cNvSpPr>
          <p:nvPr>
            <p:ph type="sldNum" sz="quarter" idx="10"/>
          </p:nvPr>
        </p:nvSpPr>
        <p:spPr/>
        <p:txBody>
          <a:bodyPr/>
          <a:lstStyle/>
          <a:p>
            <a:fld id="{E49FF909-214C-4283-A38D-5D8E6479E603}" type="slidenum">
              <a:rPr lang="en-US" smtClean="0"/>
              <a:pPr/>
              <a:t>80</a:t>
            </a:fld>
            <a:endParaRPr lang="en-US" dirty="0"/>
          </a:p>
        </p:txBody>
      </p:sp>
    </p:spTree>
    <p:extLst>
      <p:ext uri="{BB962C8B-B14F-4D97-AF65-F5344CB8AC3E}">
        <p14:creationId xmlns:p14="http://schemas.microsoft.com/office/powerpoint/2010/main" val="33426254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of projection factors for aircraft at airports has columns FIPS, SCC, </a:t>
            </a:r>
            <a:r>
              <a:rPr lang="en-US" dirty="0" err="1"/>
              <a:t>pROJFAC</a:t>
            </a:r>
            <a:r>
              <a:rPr lang="en-US" dirty="0"/>
              <a:t>, POLL and comments.  Factors differ by county and SCC, but state-aggregates are also available</a:t>
            </a:r>
          </a:p>
        </p:txBody>
      </p:sp>
      <p:sp>
        <p:nvSpPr>
          <p:cNvPr id="4" name="Slide Number Placeholder 3"/>
          <p:cNvSpPr>
            <a:spLocks noGrp="1"/>
          </p:cNvSpPr>
          <p:nvPr>
            <p:ph type="sldNum" sz="quarter" idx="10"/>
          </p:nvPr>
        </p:nvSpPr>
        <p:spPr/>
        <p:txBody>
          <a:bodyPr/>
          <a:lstStyle/>
          <a:p>
            <a:fld id="{E49FF909-214C-4283-A38D-5D8E6479E603}" type="slidenum">
              <a:rPr lang="en-US" smtClean="0"/>
              <a:pPr/>
              <a:t>81</a:t>
            </a:fld>
            <a:endParaRPr lang="en-US" dirty="0"/>
          </a:p>
        </p:txBody>
      </p:sp>
    </p:spTree>
    <p:extLst>
      <p:ext uri="{BB962C8B-B14F-4D97-AF65-F5344CB8AC3E}">
        <p14:creationId xmlns:p14="http://schemas.microsoft.com/office/powerpoint/2010/main" val="22515709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of non-EGU </a:t>
            </a:r>
            <a:r>
              <a:rPr lang="en-US" dirty="0" err="1"/>
              <a:t>CoST</a:t>
            </a:r>
            <a:r>
              <a:rPr lang="en-US" dirty="0"/>
              <a:t> packets: closures, control, projections.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82</a:t>
            </a:fld>
            <a:endParaRPr lang="en-US" dirty="0"/>
          </a:p>
        </p:txBody>
      </p:sp>
    </p:spTree>
    <p:extLst>
      <p:ext uri="{BB962C8B-B14F-4D97-AF65-F5344CB8AC3E}">
        <p14:creationId xmlns:p14="http://schemas.microsoft.com/office/powerpoint/2010/main" val="2558664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emissions sectors require various data sources so that future-year projections can be better estimated.</a:t>
            </a:r>
          </a:p>
        </p:txBody>
      </p:sp>
      <p:sp>
        <p:nvSpPr>
          <p:cNvPr id="4" name="Slide Number Placeholder 3"/>
          <p:cNvSpPr>
            <a:spLocks noGrp="1"/>
          </p:cNvSpPr>
          <p:nvPr>
            <p:ph type="sldNum" sz="quarter" idx="10"/>
          </p:nvPr>
        </p:nvSpPr>
        <p:spPr/>
        <p:txBody>
          <a:bodyPr/>
          <a:lstStyle/>
          <a:p>
            <a:fld id="{E49FF909-214C-4283-A38D-5D8E6479E603}" type="slidenum">
              <a:rPr lang="en-US" smtClean="0"/>
              <a:pPr/>
              <a:t>7</a:t>
            </a:fld>
            <a:endParaRPr lang="en-US" dirty="0"/>
          </a:p>
        </p:txBody>
      </p:sp>
    </p:spTree>
    <p:extLst>
      <p:ext uri="{BB962C8B-B14F-4D97-AF65-F5344CB8AC3E}">
        <p14:creationId xmlns:p14="http://schemas.microsoft.com/office/powerpoint/2010/main" val="14872349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87</a:t>
            </a:fld>
            <a:endParaRPr lang="en-US" dirty="0"/>
          </a:p>
        </p:txBody>
      </p:sp>
    </p:spTree>
    <p:extLst>
      <p:ext uri="{BB962C8B-B14F-4D97-AF65-F5344CB8AC3E}">
        <p14:creationId xmlns:p14="http://schemas.microsoft.com/office/powerpoint/2010/main" val="26640898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Alison</a:t>
            </a:r>
          </a:p>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89</a:t>
            </a:fld>
            <a:endParaRPr lang="en-US" dirty="0"/>
          </a:p>
        </p:txBody>
      </p:sp>
    </p:spTree>
    <p:extLst>
      <p:ext uri="{BB962C8B-B14F-4D97-AF65-F5344CB8AC3E}">
        <p14:creationId xmlns:p14="http://schemas.microsoft.com/office/powerpoint/2010/main" val="4735214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CDB is where</a:t>
            </a:r>
            <a:r>
              <a:rPr lang="en-US" baseline="0" dirty="0"/>
              <a:t> you update age distribution/fleet mix, I/M program.  MOVES databases for LEV standards and regional fuel changes by year.  Regulations are controlled by MOVES; </a:t>
            </a:r>
            <a:endParaRPr lang="en-US" dirty="0"/>
          </a:p>
        </p:txBody>
      </p:sp>
      <p:sp>
        <p:nvSpPr>
          <p:cNvPr id="4" name="Slide Number Placeholder 3"/>
          <p:cNvSpPr>
            <a:spLocks noGrp="1"/>
          </p:cNvSpPr>
          <p:nvPr>
            <p:ph type="sldNum" sz="quarter" idx="10"/>
          </p:nvPr>
        </p:nvSpPr>
        <p:spPr/>
        <p:txBody>
          <a:bodyPr/>
          <a:lstStyle/>
          <a:p>
            <a:fld id="{78E819CB-6F14-4D87-803E-DB34D9D9F35F}" type="slidenum">
              <a:rPr lang="en-US" smtClean="0"/>
              <a:pPr/>
              <a:t>90</a:t>
            </a:fld>
            <a:endParaRPr lang="en-US" dirty="0"/>
          </a:p>
        </p:txBody>
      </p:sp>
    </p:spTree>
    <p:extLst>
      <p:ext uri="{BB962C8B-B14F-4D97-AF65-F5344CB8AC3E}">
        <p14:creationId xmlns:p14="http://schemas.microsoft.com/office/powerpoint/2010/main" val="30689143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Onroad</a:t>
            </a:r>
            <a:r>
              <a:rPr lang="en-US" dirty="0"/>
              <a:t> mobile emissions are estimated using MOVES, activity data and the SMOKE modeling system.</a:t>
            </a:r>
          </a:p>
        </p:txBody>
      </p:sp>
      <p:sp>
        <p:nvSpPr>
          <p:cNvPr id="4" name="Slide Number Placeholder 3"/>
          <p:cNvSpPr>
            <a:spLocks noGrp="1"/>
          </p:cNvSpPr>
          <p:nvPr>
            <p:ph type="sldNum" sz="quarter" idx="10"/>
          </p:nvPr>
        </p:nvSpPr>
        <p:spPr/>
        <p:txBody>
          <a:bodyPr/>
          <a:lstStyle/>
          <a:p>
            <a:fld id="{E49FF909-214C-4283-A38D-5D8E6479E603}" type="slidenum">
              <a:rPr lang="en-US" smtClean="0"/>
              <a:pPr/>
              <a:t>91</a:t>
            </a:fld>
            <a:endParaRPr lang="en-US" dirty="0"/>
          </a:p>
        </p:txBody>
      </p:sp>
    </p:spTree>
    <p:extLst>
      <p:ext uri="{BB962C8B-B14F-4D97-AF65-F5344CB8AC3E}">
        <p14:creationId xmlns:p14="http://schemas.microsoft.com/office/powerpoint/2010/main" val="16187227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5025" cy="3484563"/>
          </a:xfrm>
        </p:spPr>
      </p:sp>
      <p:sp>
        <p:nvSpPr>
          <p:cNvPr id="3" name="Notes Placeholder 2"/>
          <p:cNvSpPr>
            <a:spLocks noGrp="1"/>
          </p:cNvSpPr>
          <p:nvPr>
            <p:ph type="body" idx="1"/>
          </p:nvPr>
        </p:nvSpPr>
        <p:spPr/>
        <p:txBody>
          <a:bodyPr/>
          <a:lstStyle/>
          <a:p>
            <a:r>
              <a:rPr lang="en-US" dirty="0"/>
              <a:t>VMT and HOTELLING are</a:t>
            </a:r>
            <a:r>
              <a:rPr lang="en-US" baseline="0" dirty="0"/>
              <a:t> temporalized, VPOP is not</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92</a:t>
            </a:fld>
            <a:endParaRPr lang="en-US"/>
          </a:p>
        </p:txBody>
      </p:sp>
    </p:spTree>
    <p:extLst>
      <p:ext uri="{BB962C8B-B14F-4D97-AF65-F5344CB8AC3E}">
        <p14:creationId xmlns:p14="http://schemas.microsoft.com/office/powerpoint/2010/main" val="36528419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CDB is where</a:t>
            </a:r>
            <a:r>
              <a:rPr lang="en-US" baseline="0" dirty="0"/>
              <a:t> you update age distribution/fleet mix, I/M program.  MOVES databases for LEV standards and regional fuel changes by year.  Regulations are controlled by MOVES</a:t>
            </a:r>
            <a:endParaRPr lang="en-US" dirty="0"/>
          </a:p>
        </p:txBody>
      </p:sp>
      <p:sp>
        <p:nvSpPr>
          <p:cNvPr id="4" name="Slide Number Placeholder 3"/>
          <p:cNvSpPr>
            <a:spLocks noGrp="1"/>
          </p:cNvSpPr>
          <p:nvPr>
            <p:ph type="sldNum" sz="quarter" idx="10"/>
          </p:nvPr>
        </p:nvSpPr>
        <p:spPr/>
        <p:txBody>
          <a:bodyPr/>
          <a:lstStyle/>
          <a:p>
            <a:fld id="{78E819CB-6F14-4D87-803E-DB34D9D9F35F}" type="slidenum">
              <a:rPr lang="en-US" smtClean="0"/>
              <a:pPr/>
              <a:t>93</a:t>
            </a:fld>
            <a:endParaRPr lang="en-US" dirty="0"/>
          </a:p>
        </p:txBody>
      </p:sp>
    </p:spTree>
    <p:extLst>
      <p:ext uri="{BB962C8B-B14F-4D97-AF65-F5344CB8AC3E}">
        <p14:creationId xmlns:p14="http://schemas.microsoft.com/office/powerpoint/2010/main" val="35804380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due to fleet turnover – newer vehicles more efficient; note ND VMT is going down</a:t>
            </a:r>
          </a:p>
        </p:txBody>
      </p:sp>
      <p:sp>
        <p:nvSpPr>
          <p:cNvPr id="4" name="Slide Number Placeholder 3"/>
          <p:cNvSpPr>
            <a:spLocks noGrp="1"/>
          </p:cNvSpPr>
          <p:nvPr>
            <p:ph type="sldNum" sz="quarter" idx="10"/>
          </p:nvPr>
        </p:nvSpPr>
        <p:spPr/>
        <p:txBody>
          <a:bodyPr/>
          <a:lstStyle/>
          <a:p>
            <a:fld id="{E49FF909-214C-4283-A38D-5D8E6479E603}" type="slidenum">
              <a:rPr lang="en-US" smtClean="0"/>
              <a:pPr/>
              <a:t>95</a:t>
            </a:fld>
            <a:endParaRPr lang="en-US" dirty="0"/>
          </a:p>
        </p:txBody>
      </p:sp>
    </p:spTree>
    <p:extLst>
      <p:ext uri="{BB962C8B-B14F-4D97-AF65-F5344CB8AC3E}">
        <p14:creationId xmlns:p14="http://schemas.microsoft.com/office/powerpoint/2010/main" val="19244035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different tables (one for light-duty and one for heavy-duty vehicles) from the AEO are typically used to project VMT to a future year.</a:t>
            </a:r>
          </a:p>
        </p:txBody>
      </p:sp>
      <p:sp>
        <p:nvSpPr>
          <p:cNvPr id="4" name="Slide Number Placeholder 3"/>
          <p:cNvSpPr>
            <a:spLocks noGrp="1"/>
          </p:cNvSpPr>
          <p:nvPr>
            <p:ph type="sldNum" sz="quarter" idx="10"/>
          </p:nvPr>
        </p:nvSpPr>
        <p:spPr/>
        <p:txBody>
          <a:bodyPr/>
          <a:lstStyle/>
          <a:p>
            <a:fld id="{78E819CB-6F14-4D87-803E-DB34D9D9F35F}" type="slidenum">
              <a:rPr lang="en-US" smtClean="0"/>
              <a:pPr/>
              <a:t>96</a:t>
            </a:fld>
            <a:endParaRPr lang="en-US" dirty="0"/>
          </a:p>
        </p:txBody>
      </p:sp>
    </p:spTree>
    <p:extLst>
      <p:ext uri="{BB962C8B-B14F-4D97-AF65-F5344CB8AC3E}">
        <p14:creationId xmlns:p14="http://schemas.microsoft.com/office/powerpoint/2010/main" val="12346430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Light-duty VMT table from AEO (Table 42).</a:t>
            </a:r>
          </a:p>
        </p:txBody>
      </p:sp>
      <p:sp>
        <p:nvSpPr>
          <p:cNvPr id="4" name="Slide Number Placeholder 3"/>
          <p:cNvSpPr>
            <a:spLocks noGrp="1"/>
          </p:cNvSpPr>
          <p:nvPr>
            <p:ph type="sldNum" sz="quarter" idx="10"/>
          </p:nvPr>
        </p:nvSpPr>
        <p:spPr/>
        <p:txBody>
          <a:bodyPr/>
          <a:lstStyle/>
          <a:p>
            <a:fld id="{E49FF909-214C-4283-A38D-5D8E6479E603}" type="slidenum">
              <a:rPr lang="en-US" smtClean="0"/>
              <a:pPr/>
              <a:t>97</a:t>
            </a:fld>
            <a:endParaRPr lang="en-US" dirty="0"/>
          </a:p>
        </p:txBody>
      </p:sp>
    </p:spTree>
    <p:extLst>
      <p:ext uri="{BB962C8B-B14F-4D97-AF65-F5344CB8AC3E}">
        <p14:creationId xmlns:p14="http://schemas.microsoft.com/office/powerpoint/2010/main" val="22352878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examples of AEO growth factors by technology type and fuel from 2014 through 2023.  MOVES supports emissions of light-duty vehicles for gas, diesel, E-85, and electric but not the items below the line: natural gas, propane, or fuel cells.  Factors for LD gas are 1.1 from 2014 to 2023.</a:t>
            </a:r>
          </a:p>
        </p:txBody>
      </p:sp>
      <p:sp>
        <p:nvSpPr>
          <p:cNvPr id="4" name="Slide Number Placeholder 3"/>
          <p:cNvSpPr>
            <a:spLocks noGrp="1"/>
          </p:cNvSpPr>
          <p:nvPr>
            <p:ph type="sldNum" sz="quarter" idx="10"/>
          </p:nvPr>
        </p:nvSpPr>
        <p:spPr/>
        <p:txBody>
          <a:bodyPr/>
          <a:lstStyle/>
          <a:p>
            <a:fld id="{E49FF909-214C-4283-A38D-5D8E6479E603}" type="slidenum">
              <a:rPr lang="en-US" smtClean="0"/>
              <a:pPr/>
              <a:t>98</a:t>
            </a:fld>
            <a:endParaRPr lang="en-US" dirty="0"/>
          </a:p>
        </p:txBody>
      </p:sp>
    </p:spTree>
    <p:extLst>
      <p:ext uri="{BB962C8B-B14F-4D97-AF65-F5344CB8AC3E}">
        <p14:creationId xmlns:p14="http://schemas.microsoft.com/office/powerpoint/2010/main" val="1132501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future-year projection work done with the year 2011 emissions modeling platform.  </a:t>
            </a:r>
          </a:p>
          <a:p>
            <a:r>
              <a:rPr lang="en-US" dirty="0"/>
              <a:t>Near-term projection work done with the year 2014 and 2016 emissions modeling platforms.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8</a:t>
            </a:fld>
            <a:endParaRPr lang="en-US" dirty="0"/>
          </a:p>
        </p:txBody>
      </p:sp>
    </p:spTree>
    <p:extLst>
      <p:ext uri="{BB962C8B-B14F-4D97-AF65-F5344CB8AC3E}">
        <p14:creationId xmlns:p14="http://schemas.microsoft.com/office/powerpoint/2010/main" val="28877846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E819CB-6F14-4D87-803E-DB34D9D9F35F}" type="slidenum">
              <a:rPr lang="en-US" smtClean="0"/>
              <a:pPr/>
              <a:t>99</a:t>
            </a:fld>
            <a:endParaRPr lang="en-US" dirty="0"/>
          </a:p>
        </p:txBody>
      </p:sp>
    </p:spTree>
    <p:extLst>
      <p:ext uri="{BB962C8B-B14F-4D97-AF65-F5344CB8AC3E}">
        <p14:creationId xmlns:p14="http://schemas.microsoft.com/office/powerpoint/2010/main" val="12614205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is variation even in the national projection b/c of difference mix of vehicle/fuels by state/county</a:t>
            </a:r>
            <a:endParaRPr lang="en-US" dirty="0"/>
          </a:p>
        </p:txBody>
      </p:sp>
      <p:sp>
        <p:nvSpPr>
          <p:cNvPr id="4" name="Slide Number Placeholder 3"/>
          <p:cNvSpPr>
            <a:spLocks noGrp="1"/>
          </p:cNvSpPr>
          <p:nvPr>
            <p:ph type="sldNum" sz="quarter" idx="10"/>
          </p:nvPr>
        </p:nvSpPr>
        <p:spPr/>
        <p:txBody>
          <a:bodyPr/>
          <a:lstStyle/>
          <a:p>
            <a:fld id="{78E819CB-6F14-4D87-803E-DB34D9D9F35F}" type="slidenum">
              <a:rPr lang="en-US" smtClean="0"/>
              <a:pPr/>
              <a:t>100</a:t>
            </a:fld>
            <a:endParaRPr lang="en-US" dirty="0"/>
          </a:p>
        </p:txBody>
      </p:sp>
    </p:spTree>
    <p:extLst>
      <p:ext uri="{BB962C8B-B14F-4D97-AF65-F5344CB8AC3E}">
        <p14:creationId xmlns:p14="http://schemas.microsoft.com/office/powerpoint/2010/main" val="1915416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NOx from 2016 and 2028 plotted on same scale – substantial reductions</a:t>
            </a:r>
          </a:p>
          <a:p>
            <a:r>
              <a:rPr lang="en-US" dirty="0"/>
              <a:t>Bottom: VOC for 2028 and percent reductions from 2016 – NOx reduction map shows even more reductions. </a:t>
            </a:r>
          </a:p>
        </p:txBody>
      </p:sp>
      <p:sp>
        <p:nvSpPr>
          <p:cNvPr id="4" name="Slide Number Placeholder 3"/>
          <p:cNvSpPr>
            <a:spLocks noGrp="1"/>
          </p:cNvSpPr>
          <p:nvPr>
            <p:ph type="sldNum" sz="quarter" idx="5"/>
          </p:nvPr>
        </p:nvSpPr>
        <p:spPr/>
        <p:txBody>
          <a:bodyPr/>
          <a:lstStyle/>
          <a:p>
            <a:fld id="{E49FF909-214C-4283-A38D-5D8E6479E603}" type="slidenum">
              <a:rPr lang="en-US" smtClean="0"/>
              <a:pPr/>
              <a:t>102</a:t>
            </a:fld>
            <a:endParaRPr lang="en-US" dirty="0"/>
          </a:p>
        </p:txBody>
      </p:sp>
    </p:spTree>
    <p:extLst>
      <p:ext uri="{BB962C8B-B14F-4D97-AF65-F5344CB8AC3E}">
        <p14:creationId xmlns:p14="http://schemas.microsoft.com/office/powerpoint/2010/main" val="29058155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Nonroad emissions projections are done within the MOVES modeling system.</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103</a:t>
            </a:fld>
            <a:endParaRPr lang="en-US" dirty="0"/>
          </a:p>
        </p:txBody>
      </p:sp>
    </p:spTree>
    <p:extLst>
      <p:ext uri="{BB962C8B-B14F-4D97-AF65-F5344CB8AC3E}">
        <p14:creationId xmlns:p14="http://schemas.microsoft.com/office/powerpoint/2010/main" val="32137851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spatial distribution of emissions varies by Nonroad sector, and the impacts from MOVES 2014b updates also vary.</a:t>
            </a:r>
          </a:p>
        </p:txBody>
      </p:sp>
      <p:sp>
        <p:nvSpPr>
          <p:cNvPr id="4" name="Slide Number Placeholder 3"/>
          <p:cNvSpPr>
            <a:spLocks noGrp="1"/>
          </p:cNvSpPr>
          <p:nvPr>
            <p:ph type="sldNum" sz="quarter" idx="5"/>
          </p:nvPr>
        </p:nvSpPr>
        <p:spPr/>
        <p:txBody>
          <a:bodyPr/>
          <a:lstStyle/>
          <a:p>
            <a:fld id="{E49FF909-214C-4283-A38D-5D8E6479E603}" type="slidenum">
              <a:rPr lang="en-US" smtClean="0"/>
              <a:pPr/>
              <a:t>107</a:t>
            </a:fld>
            <a:endParaRPr lang="en-US" dirty="0"/>
          </a:p>
        </p:txBody>
      </p:sp>
    </p:spTree>
    <p:extLst>
      <p:ext uri="{BB962C8B-B14F-4D97-AF65-F5344CB8AC3E}">
        <p14:creationId xmlns:p14="http://schemas.microsoft.com/office/powerpoint/2010/main" val="26296049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year emissions inventories for Mexico and Canada are available for point and </a:t>
            </a:r>
            <a:r>
              <a:rPr lang="en-US"/>
              <a:t>non-point sources.</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110</a:t>
            </a:fld>
            <a:endParaRPr lang="en-US" dirty="0"/>
          </a:p>
        </p:txBody>
      </p:sp>
    </p:spTree>
    <p:extLst>
      <p:ext uri="{BB962C8B-B14F-4D97-AF65-F5344CB8AC3E}">
        <p14:creationId xmlns:p14="http://schemas.microsoft.com/office/powerpoint/2010/main" val="23434524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SO2 has some increases and decreases.  Canada SO2 includes CMV-C3 in Canada in beta. </a:t>
            </a:r>
          </a:p>
          <a:p>
            <a:r>
              <a:rPr lang="en-US" dirty="0"/>
              <a:t>NH3: Note the waffle pattern in the base year that was corrected in the future year.</a:t>
            </a:r>
          </a:p>
        </p:txBody>
      </p:sp>
      <p:sp>
        <p:nvSpPr>
          <p:cNvPr id="4" name="Slide Number Placeholder 3"/>
          <p:cNvSpPr>
            <a:spLocks noGrp="1"/>
          </p:cNvSpPr>
          <p:nvPr>
            <p:ph type="sldNum" sz="quarter" idx="5"/>
          </p:nvPr>
        </p:nvSpPr>
        <p:spPr/>
        <p:txBody>
          <a:bodyPr/>
          <a:lstStyle/>
          <a:p>
            <a:fld id="{E49FF909-214C-4283-A38D-5D8E6479E603}" type="slidenum">
              <a:rPr lang="en-US" smtClean="0"/>
              <a:pPr/>
              <a:t>113</a:t>
            </a:fld>
            <a:endParaRPr lang="en-US" dirty="0"/>
          </a:p>
        </p:txBody>
      </p:sp>
    </p:spTree>
    <p:extLst>
      <p:ext uri="{BB962C8B-B14F-4D97-AF65-F5344CB8AC3E}">
        <p14:creationId xmlns:p14="http://schemas.microsoft.com/office/powerpoint/2010/main" val="65789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Jeff</a:t>
            </a:r>
          </a:p>
        </p:txBody>
      </p:sp>
      <p:sp>
        <p:nvSpPr>
          <p:cNvPr id="4" name="Slide Number Placeholder 3"/>
          <p:cNvSpPr>
            <a:spLocks noGrp="1"/>
          </p:cNvSpPr>
          <p:nvPr>
            <p:ph type="sldNum" sz="quarter" idx="5"/>
          </p:nvPr>
        </p:nvSpPr>
        <p:spPr/>
        <p:txBody>
          <a:bodyPr/>
          <a:lstStyle/>
          <a:p>
            <a:fld id="{E49FF909-214C-4283-A38D-5D8E6479E603}" type="slidenum">
              <a:rPr lang="en-US" smtClean="0"/>
              <a:pPr/>
              <a:t>114</a:t>
            </a:fld>
            <a:endParaRPr lang="en-US" dirty="0"/>
          </a:p>
        </p:txBody>
      </p:sp>
    </p:spTree>
    <p:extLst>
      <p:ext uri="{BB962C8B-B14F-4D97-AF65-F5344CB8AC3E}">
        <p14:creationId xmlns:p14="http://schemas.microsoft.com/office/powerpoint/2010/main" val="33437015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Rules and standards in Regulatory programs must be understood and estimated in future-year emissions projections (e.g. Final Locomotive-Marine rule).</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115</a:t>
            </a:fld>
            <a:endParaRPr lang="en-US" dirty="0"/>
          </a:p>
        </p:txBody>
      </p:sp>
    </p:spTree>
    <p:extLst>
      <p:ext uri="{BB962C8B-B14F-4D97-AF65-F5344CB8AC3E}">
        <p14:creationId xmlns:p14="http://schemas.microsoft.com/office/powerpoint/2010/main" val="12345871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differences by pollutant and different factors for California</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116</a:t>
            </a:fld>
            <a:endParaRPr lang="en-US" dirty="0"/>
          </a:p>
        </p:txBody>
      </p:sp>
    </p:spTree>
    <p:extLst>
      <p:ext uri="{BB962C8B-B14F-4D97-AF65-F5344CB8AC3E}">
        <p14:creationId xmlns:p14="http://schemas.microsoft.com/office/powerpoint/2010/main" val="3816499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2011v6.3 FTP site has inventories, ancillary data and reports for several cases: 2011ek, 2017ek, 2011el, 2028el, 2011en, and 2023en</a:t>
            </a:r>
          </a:p>
        </p:txBody>
      </p:sp>
      <p:sp>
        <p:nvSpPr>
          <p:cNvPr id="4" name="Slide Number Placeholder 3"/>
          <p:cNvSpPr>
            <a:spLocks noGrp="1"/>
          </p:cNvSpPr>
          <p:nvPr>
            <p:ph type="sldNum" sz="quarter" idx="10"/>
          </p:nvPr>
        </p:nvSpPr>
        <p:spPr/>
        <p:txBody>
          <a:bodyPr/>
          <a:lstStyle/>
          <a:p>
            <a:fld id="{E49FF909-214C-4283-A38D-5D8E6479E603}" type="slidenum">
              <a:rPr lang="en-US" smtClean="0"/>
              <a:pPr/>
              <a:t>9</a:t>
            </a:fld>
            <a:endParaRPr lang="en-US" dirty="0"/>
          </a:p>
        </p:txBody>
      </p:sp>
    </p:spTree>
    <p:extLst>
      <p:ext uri="{BB962C8B-B14F-4D97-AF65-F5344CB8AC3E}">
        <p14:creationId xmlns:p14="http://schemas.microsoft.com/office/powerpoint/2010/main" val="18040040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117</a:t>
            </a:fld>
            <a:endParaRPr lang="en-US" dirty="0"/>
          </a:p>
        </p:txBody>
      </p:sp>
    </p:spTree>
    <p:extLst>
      <p:ext uri="{BB962C8B-B14F-4D97-AF65-F5344CB8AC3E}">
        <p14:creationId xmlns:p14="http://schemas.microsoft.com/office/powerpoint/2010/main" val="9814982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118</a:t>
            </a:fld>
            <a:endParaRPr lang="en-US" dirty="0"/>
          </a:p>
        </p:txBody>
      </p:sp>
    </p:spTree>
    <p:extLst>
      <p:ext uri="{BB962C8B-B14F-4D97-AF65-F5344CB8AC3E}">
        <p14:creationId xmlns:p14="http://schemas.microsoft.com/office/powerpoint/2010/main" val="8845654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119</a:t>
            </a:fld>
            <a:endParaRPr lang="en-US" dirty="0"/>
          </a:p>
        </p:txBody>
      </p:sp>
    </p:spTree>
    <p:extLst>
      <p:ext uri="{BB962C8B-B14F-4D97-AF65-F5344CB8AC3E}">
        <p14:creationId xmlns:p14="http://schemas.microsoft.com/office/powerpoint/2010/main" val="36947355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Maps and charts of CMV and rail NOx emissions are shown.  The states with the most NOx emissions are TX, LA, FL, CA, and NE. Emissions are projected to decrease substantially by 2028.  The methods for estimating CMV NOx changed in 2014 and those emissions are quite a bit lower than 2011 or the 2011-based projections .</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120</a:t>
            </a:fld>
            <a:endParaRPr lang="en-US" dirty="0"/>
          </a:p>
        </p:txBody>
      </p:sp>
    </p:spTree>
    <p:extLst>
      <p:ext uri="{BB962C8B-B14F-4D97-AF65-F5344CB8AC3E}">
        <p14:creationId xmlns:p14="http://schemas.microsoft.com/office/powerpoint/2010/main" val="41661924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Maps and charts of CMV and rail NOx emissions are shown.  The states with the most NOx emissions are TX, LA, FL, CA, and NE. Emissions are projected to decrease substantially by 2028.  The methods for estimating CMV NOx changed in 2014 and those emissions are quite a bit lower than 2011 or the 2011-based projections .</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121</a:t>
            </a:fld>
            <a:endParaRPr lang="en-US" dirty="0"/>
          </a:p>
        </p:txBody>
      </p:sp>
    </p:spTree>
    <p:extLst>
      <p:ext uri="{BB962C8B-B14F-4D97-AF65-F5344CB8AC3E}">
        <p14:creationId xmlns:p14="http://schemas.microsoft.com/office/powerpoint/2010/main" val="31311359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123</a:t>
            </a:fld>
            <a:endParaRPr lang="en-US" dirty="0"/>
          </a:p>
        </p:txBody>
      </p:sp>
    </p:spTree>
    <p:extLst>
      <p:ext uri="{BB962C8B-B14F-4D97-AF65-F5344CB8AC3E}">
        <p14:creationId xmlns:p14="http://schemas.microsoft.com/office/powerpoint/2010/main" val="3682743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 of FTP site organization shows the various platforms organized according to the base year.</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126</a:t>
            </a:fld>
            <a:endParaRPr lang="en-US"/>
          </a:p>
        </p:txBody>
      </p:sp>
    </p:spTree>
    <p:extLst>
      <p:ext uri="{BB962C8B-B14F-4D97-AF65-F5344CB8AC3E}">
        <p14:creationId xmlns:p14="http://schemas.microsoft.com/office/powerpoint/2010/main" val="6708073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the 2016beta NOx inventory is lower in 2016beta than both 2011 (-20.4%) and 2014 (-10.6%). Declining emissions from most sectors moving from 2011 to 2016; largest changes in </a:t>
            </a:r>
            <a:r>
              <a:rPr lang="en-US" dirty="0" err="1"/>
              <a:t>onroad</a:t>
            </a:r>
            <a:r>
              <a:rPr lang="en-US" dirty="0"/>
              <a:t> mobile (-28.8%), nonroad mobile (-33%), and EGU point (-34.6%); increasing emissions in nonpoint (5%) and biogenic NO (5.9%) </a:t>
            </a:r>
          </a:p>
        </p:txBody>
      </p:sp>
      <p:sp>
        <p:nvSpPr>
          <p:cNvPr id="4" name="Slide Number Placeholder 3"/>
          <p:cNvSpPr>
            <a:spLocks noGrp="1"/>
          </p:cNvSpPr>
          <p:nvPr>
            <p:ph type="sldNum" sz="quarter" idx="5"/>
          </p:nvPr>
        </p:nvSpPr>
        <p:spPr/>
        <p:txBody>
          <a:bodyPr/>
          <a:lstStyle/>
          <a:p>
            <a:fld id="{E49FF909-214C-4283-A38D-5D8E6479E603}" type="slidenum">
              <a:rPr lang="en-US" smtClean="0"/>
              <a:pPr/>
              <a:t>130</a:t>
            </a:fld>
            <a:endParaRPr lang="en-US"/>
          </a:p>
        </p:txBody>
      </p:sp>
    </p:spTree>
    <p:extLst>
      <p:ext uri="{BB962C8B-B14F-4D97-AF65-F5344CB8AC3E}">
        <p14:creationId xmlns:p14="http://schemas.microsoft.com/office/powerpoint/2010/main" val="42015587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Roadways and urban areas present NOx emission hotspots, can also see some fires and large point sources</a:t>
            </a:r>
          </a:p>
        </p:txBody>
      </p:sp>
      <p:sp>
        <p:nvSpPr>
          <p:cNvPr id="4" name="Slide Number Placeholder 3"/>
          <p:cNvSpPr>
            <a:spLocks noGrp="1"/>
          </p:cNvSpPr>
          <p:nvPr>
            <p:ph type="sldNum" sz="quarter" idx="5"/>
          </p:nvPr>
        </p:nvSpPr>
        <p:spPr/>
        <p:txBody>
          <a:bodyPr/>
          <a:lstStyle/>
          <a:p>
            <a:fld id="{E49FF909-214C-4283-A38D-5D8E6479E603}" type="slidenum">
              <a:rPr lang="en-US" smtClean="0"/>
              <a:pPr/>
              <a:t>131</a:t>
            </a:fld>
            <a:endParaRPr lang="en-US"/>
          </a:p>
        </p:txBody>
      </p:sp>
    </p:spTree>
    <p:extLst>
      <p:ext uri="{BB962C8B-B14F-4D97-AF65-F5344CB8AC3E}">
        <p14:creationId xmlns:p14="http://schemas.microsoft.com/office/powerpoint/2010/main" val="3844986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132</a:t>
            </a:fld>
            <a:endParaRPr lang="en-US" dirty="0"/>
          </a:p>
        </p:txBody>
      </p:sp>
    </p:spTree>
    <p:extLst>
      <p:ext uri="{BB962C8B-B14F-4D97-AF65-F5344CB8AC3E}">
        <p14:creationId xmlns:p14="http://schemas.microsoft.com/office/powerpoint/2010/main" val="2182790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CoST</a:t>
            </a:r>
            <a:r>
              <a:rPr lang="en-US" dirty="0"/>
              <a:t> and SMOKE are two tools that can be used to project emissions to a future year.</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10</a:t>
            </a:fld>
            <a:endParaRPr lang="en-US" dirty="0"/>
          </a:p>
        </p:txBody>
      </p:sp>
    </p:spTree>
    <p:extLst>
      <p:ext uri="{BB962C8B-B14F-4D97-AF65-F5344CB8AC3E}">
        <p14:creationId xmlns:p14="http://schemas.microsoft.com/office/powerpoint/2010/main" val="3591730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19163" y="4945912"/>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7696200" y="6407944"/>
            <a:ext cx="951072" cy="365760"/>
          </a:xfrm>
        </p:spPr>
        <p:txBody>
          <a:bodyPr/>
          <a:lstStyle>
            <a:lvl1pPr>
              <a:defRPr>
                <a:solidFill>
                  <a:srgbClr val="FFFFFF"/>
                </a:solidFill>
              </a:defRPr>
            </a:lvl1pPr>
            <a:extLst/>
          </a:lstStyle>
          <a:p>
            <a:r>
              <a:rPr lang="en-US" dirty="0"/>
              <a:t>8/14/2017</a:t>
            </a:r>
          </a:p>
        </p:txBody>
      </p:sp>
      <p:sp>
        <p:nvSpPr>
          <p:cNvPr id="19" name="Footer Placeholder 18"/>
          <p:cNvSpPr>
            <a:spLocks noGrp="1"/>
          </p:cNvSpPr>
          <p:nvPr>
            <p:ph type="ftr" sz="quarter" idx="11"/>
          </p:nvPr>
        </p:nvSpPr>
        <p:spPr>
          <a:xfrm>
            <a:off x="0" y="6492875"/>
            <a:ext cx="3657600" cy="365125"/>
          </a:xfrm>
        </p:spPr>
        <p:txBody>
          <a:bodyPr/>
          <a:lstStyle>
            <a:lvl1pPr>
              <a:defRPr sz="1000">
                <a:solidFill>
                  <a:schemeClr val="accent1">
                    <a:tint val="20000"/>
                  </a:schemeClr>
                </a:solidFill>
              </a:defRPr>
            </a:lvl1pPr>
            <a:extLst/>
          </a:lstStyle>
          <a:p>
            <a:r>
              <a:rPr lang="en-US" dirty="0"/>
              <a:t>US EPA US EPA OAQPS, Emission Inventory and Analysis Group</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1C894BD-DCE2-4A96-A9AF-225BBEAC2A40}" type="slidenum">
              <a:rPr lang="en-US" smtClean="0"/>
              <a:pPr/>
              <a:t>‹#›</a:t>
            </a:fld>
            <a:endParaRPr lang="en-US" dirty="0"/>
          </a:p>
        </p:txBody>
      </p:sp>
      <p:pic>
        <p:nvPicPr>
          <p:cNvPr id="13" name="Picture 4" descr="EPA seal"/>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89082" y="157052"/>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891E54-FDBA-45F8-91F6-5708D7EC203B}" type="datetime1">
              <a:rPr lang="en-US" smtClean="0"/>
              <a:pPr/>
              <a:t>7/28/2019</a:t>
            </a:fld>
            <a:endParaRPr lang="en-US" dirty="0"/>
          </a:p>
        </p:txBody>
      </p:sp>
      <p:sp>
        <p:nvSpPr>
          <p:cNvPr id="5" name="Footer Placeholder 4"/>
          <p:cNvSpPr>
            <a:spLocks noGrp="1"/>
          </p:cNvSpPr>
          <p:nvPr>
            <p:ph type="ftr" sz="quarter" idx="11"/>
          </p:nvPr>
        </p:nvSpPr>
        <p:spPr/>
        <p:txBody>
          <a:bodyPr/>
          <a:lstStyle/>
          <a:p>
            <a:r>
              <a:rPr lang="en-US" dirty="0"/>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B6E3F2-AFAA-4D24-8B99-FEF50B4E69E7}" type="datetime1">
              <a:rPr lang="en-US" smtClean="0"/>
              <a:pPr/>
              <a:t>7/28/2019</a:t>
            </a:fld>
            <a:endParaRPr lang="en-US" dirty="0"/>
          </a:p>
        </p:txBody>
      </p:sp>
      <p:sp>
        <p:nvSpPr>
          <p:cNvPr id="5" name="Footer Placeholder 4"/>
          <p:cNvSpPr>
            <a:spLocks noGrp="1"/>
          </p:cNvSpPr>
          <p:nvPr>
            <p:ph type="ftr" sz="quarter" idx="11"/>
          </p:nvPr>
        </p:nvSpPr>
        <p:spPr/>
        <p:txBody>
          <a:bodyPr/>
          <a:lstStyle/>
          <a:p>
            <a:r>
              <a:rPr lang="en-US" dirty="0"/>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7696200" y="6407944"/>
            <a:ext cx="951072" cy="365760"/>
          </a:xfrm>
        </p:spPr>
        <p:txBody>
          <a:bodyPr/>
          <a:lstStyle>
            <a:lvl1pPr>
              <a:defRPr/>
            </a:lvl1pPr>
          </a:lstStyle>
          <a:p>
            <a:r>
              <a:rPr lang="en-US" dirty="0"/>
              <a:t>8/14/2017</a:t>
            </a:r>
          </a:p>
        </p:txBody>
      </p:sp>
      <p:sp>
        <p:nvSpPr>
          <p:cNvPr id="5" name="Footer Placeholder 4"/>
          <p:cNvSpPr>
            <a:spLocks noGrp="1"/>
          </p:cNvSpPr>
          <p:nvPr>
            <p:ph type="ftr" sz="quarter" idx="11"/>
          </p:nvPr>
        </p:nvSpPr>
        <p:spPr>
          <a:xfrm>
            <a:off x="3200400" y="6407943"/>
            <a:ext cx="4495800" cy="365125"/>
          </a:xfrm>
        </p:spPr>
        <p:txBody>
          <a:bodyPr/>
          <a:lstStyle/>
          <a:p>
            <a:r>
              <a:rPr lang="en-US" dirty="0"/>
              <a:t>US EPA OAQPS, Emission Inventory and Analysis Group</a:t>
            </a:r>
          </a:p>
        </p:txBody>
      </p:sp>
      <p:sp>
        <p:nvSpPr>
          <p:cNvPr id="6" name="Slide Number Placeholder 5"/>
          <p:cNvSpPr>
            <a:spLocks noGrp="1"/>
          </p:cNvSpPr>
          <p:nvPr>
            <p:ph type="sldNum" sz="quarter" idx="12"/>
          </p:nvPr>
        </p:nvSpPr>
        <p:spPr>
          <a:xfrm>
            <a:off x="8647272" y="6407944"/>
            <a:ext cx="496728" cy="365125"/>
          </a:xfrm>
        </p:spPr>
        <p:txBody>
          <a:bodyPr/>
          <a:lstStyle/>
          <a:p>
            <a:fld id="{61C894BD-DCE2-4A96-A9AF-225BBEAC2A40}" type="slidenum">
              <a:rPr lang="en-US" smtClean="0"/>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pic>
        <p:nvPicPr>
          <p:cNvPr id="8" name="Picture 4" descr="EPA se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89082" y="157052"/>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6477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8AF2F83-966E-4094-B6DF-D5B25EAF193A}" type="datetime1">
              <a:rPr lang="en-US" smtClean="0"/>
              <a:pPr/>
              <a:t>7/28/2019</a:t>
            </a:fld>
            <a:endParaRPr lang="en-US" dirty="0"/>
          </a:p>
        </p:txBody>
      </p:sp>
      <p:sp>
        <p:nvSpPr>
          <p:cNvPr id="5" name="Footer Placeholder 4"/>
          <p:cNvSpPr>
            <a:spLocks noGrp="1"/>
          </p:cNvSpPr>
          <p:nvPr>
            <p:ph type="ftr" sz="quarter" idx="11"/>
          </p:nvPr>
        </p:nvSpPr>
        <p:spPr/>
        <p:txBody>
          <a:bodyPr/>
          <a:lstStyle/>
          <a:p>
            <a:r>
              <a:rPr lang="en-US" dirty="0"/>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54C6A6-87B3-41A2-A18F-7E4E7206EED7}" type="datetime1">
              <a:rPr lang="en-US" smtClean="0"/>
              <a:pPr/>
              <a:t>7/28/2019</a:t>
            </a:fld>
            <a:endParaRPr lang="en-US" dirty="0"/>
          </a:p>
        </p:txBody>
      </p:sp>
      <p:sp>
        <p:nvSpPr>
          <p:cNvPr id="6" name="Footer Placeholder 5"/>
          <p:cNvSpPr>
            <a:spLocks noGrp="1"/>
          </p:cNvSpPr>
          <p:nvPr>
            <p:ph type="ftr" sz="quarter" idx="11"/>
          </p:nvPr>
        </p:nvSpPr>
        <p:spPr/>
        <p:txBody>
          <a:bodyPr/>
          <a:lstStyle/>
          <a:p>
            <a:r>
              <a:rPr lang="en-US" dirty="0"/>
              <a:t>US EPA OAQPS, Emission Inventory and Analysis Group</a:t>
            </a:r>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F539EC-FA9C-4557-ADEF-16E6D24D8931}" type="datetime1">
              <a:rPr lang="en-US" smtClean="0"/>
              <a:pPr/>
              <a:t>7/28/2019</a:t>
            </a:fld>
            <a:endParaRPr lang="en-US" dirty="0"/>
          </a:p>
        </p:txBody>
      </p:sp>
      <p:sp>
        <p:nvSpPr>
          <p:cNvPr id="8" name="Footer Placeholder 7"/>
          <p:cNvSpPr>
            <a:spLocks noGrp="1"/>
          </p:cNvSpPr>
          <p:nvPr>
            <p:ph type="ftr" sz="quarter" idx="11"/>
          </p:nvPr>
        </p:nvSpPr>
        <p:spPr/>
        <p:txBody>
          <a:bodyPr/>
          <a:lstStyle/>
          <a:p>
            <a:r>
              <a:rPr lang="en-US" dirty="0"/>
              <a:t>US EPA OAQPS, Emission Inventory and Analysis Group</a:t>
            </a:r>
          </a:p>
        </p:txBody>
      </p:sp>
      <p:sp>
        <p:nvSpPr>
          <p:cNvPr id="9" name="Slide Number Placeholder 8"/>
          <p:cNvSpPr>
            <a:spLocks noGrp="1"/>
          </p:cNvSpPr>
          <p:nvPr>
            <p:ph type="sldNum" sz="quarter" idx="12"/>
          </p:nvPr>
        </p:nvSpPr>
        <p:spPr/>
        <p:txBody>
          <a:bodyPr/>
          <a:lstStyle/>
          <a:p>
            <a:fld id="{61C894BD-DCE2-4A96-A9AF-225BBEAC2A40}"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A3DEE-D6A2-4108-BF0D-8CD761C1BB4E}" type="datetime1">
              <a:rPr lang="en-US" smtClean="0"/>
              <a:pPr/>
              <a:t>7/28/2019</a:t>
            </a:fld>
            <a:endParaRPr lang="en-US" dirty="0"/>
          </a:p>
        </p:txBody>
      </p:sp>
      <p:sp>
        <p:nvSpPr>
          <p:cNvPr id="4" name="Footer Placeholder 3"/>
          <p:cNvSpPr>
            <a:spLocks noGrp="1"/>
          </p:cNvSpPr>
          <p:nvPr>
            <p:ph type="ftr" sz="quarter" idx="11"/>
          </p:nvPr>
        </p:nvSpPr>
        <p:spPr/>
        <p:txBody>
          <a:bodyPr/>
          <a:lstStyle/>
          <a:p>
            <a:r>
              <a:rPr lang="en-US" dirty="0"/>
              <a:t>US EPA OAQPS, Emission Inventory and Analysis Group</a:t>
            </a:r>
          </a:p>
        </p:txBody>
      </p:sp>
      <p:sp>
        <p:nvSpPr>
          <p:cNvPr id="5" name="Slide Number Placeholder 4"/>
          <p:cNvSpPr>
            <a:spLocks noGrp="1"/>
          </p:cNvSpPr>
          <p:nvPr>
            <p:ph type="sldNum" sz="quarter" idx="12"/>
          </p:nvPr>
        </p:nvSpPr>
        <p:spPr/>
        <p:txBody>
          <a:bodyPr/>
          <a:lstStyle/>
          <a:p>
            <a:fld id="{61C894BD-DCE2-4A96-A9AF-225BBEAC2A40}" type="slidenum">
              <a:rPr lang="en-US" smtClean="0"/>
              <a:pPr/>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8D2DA-F72F-4073-86DF-B0C2701F745E}" type="datetime1">
              <a:rPr lang="en-US" smtClean="0"/>
              <a:pPr/>
              <a:t>7/28/2019</a:t>
            </a:fld>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647271" y="6407944"/>
            <a:ext cx="430441" cy="365125"/>
          </a:xfrm>
        </p:spPr>
        <p:txBody>
          <a:bodyPr/>
          <a:lstStyle/>
          <a:p>
            <a:fld id="{61C894BD-DCE2-4A96-A9AF-225BBEAC2A4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BDBE3D3F-4CC0-49A9-B7A6-D83A4BA290F6}" type="datetime1">
              <a:rPr lang="en-US" smtClean="0"/>
              <a:pPr/>
              <a:t>7/28/2019</a:t>
            </a:fld>
            <a:endParaRPr lang="en-US" dirty="0"/>
          </a:p>
        </p:txBody>
      </p:sp>
      <p:sp>
        <p:nvSpPr>
          <p:cNvPr id="6" name="Footer Placeholder 5"/>
          <p:cNvSpPr>
            <a:spLocks noGrp="1"/>
          </p:cNvSpPr>
          <p:nvPr>
            <p:ph type="ftr" sz="quarter" idx="11"/>
          </p:nvPr>
        </p:nvSpPr>
        <p:spPr/>
        <p:txBody>
          <a:bodyPr/>
          <a:lstStyle/>
          <a:p>
            <a:r>
              <a:rPr lang="en-US" dirty="0"/>
              <a:t>US EPA OAQPS, Emission Inventory and Analysis Group</a:t>
            </a:r>
          </a:p>
        </p:txBody>
      </p:sp>
      <p:sp>
        <p:nvSpPr>
          <p:cNvPr id="7" name="Slide Number Placeholder 6"/>
          <p:cNvSpPr>
            <a:spLocks noGrp="1"/>
          </p:cNvSpPr>
          <p:nvPr>
            <p:ph type="sldNum" sz="quarter" idx="12"/>
          </p:nvPr>
        </p:nvSpPr>
        <p:spPr>
          <a:xfrm>
            <a:off x="8647271" y="6407944"/>
            <a:ext cx="430441" cy="365125"/>
          </a:xfrm>
        </p:spPr>
        <p:txBody>
          <a:bodyPr/>
          <a:lstStyle/>
          <a:p>
            <a:fld id="{61C894BD-DCE2-4A96-A9AF-225BBEAC2A40}"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67F70F5D-DBD7-4E1C-AE9A-5E07E8AC14F9}" type="datetime1">
              <a:rPr lang="en-US" smtClean="0"/>
              <a:pPr/>
              <a:t>7/28/2019</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dirty="0"/>
              <a:t>US EPA OAQPS, Emission Inventory and Analysis Group</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1C894BD-DCE2-4A96-A9AF-225BBEAC2A40}"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D9A2A93-CF92-4B7B-BCF1-09FEFD2E7F45}" type="datetime1">
              <a:rPr lang="en-US" smtClean="0"/>
              <a:pPr/>
              <a:t>7/28/2019</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dirty="0"/>
              <a:t>US EPA OAQPS, Emission Inventory and Analysis Group</a:t>
            </a: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1C894BD-DCE2-4A96-A9AF-225BBEAC2A4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7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views.cira.colostate.edu/wiki/wiki/9179" TargetMode="External"/><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hyperlink" Target="https://www.epa.gov/moves/nonroad-technical-reports"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10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1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2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1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www.cmascenter.org/smoke" TargetMode="External"/><Relationship Id="rId2" Type="http://schemas.openxmlformats.org/officeDocument/2006/relationships/hyperlink" Target="https://www.cmascenter.org/" TargetMode="External"/><Relationship Id="rId1" Type="http://schemas.openxmlformats.org/officeDocument/2006/relationships/slideLayout" Target="../slideLayouts/slideLayout2.xml"/><Relationship Id="rId4" Type="http://schemas.openxmlformats.org/officeDocument/2006/relationships/hyperlink" Target="https://www.airqualitymodeling.org/index.php" TargetMode="External"/></Relationships>
</file>

<file path=ppt/slides/_rels/slide125.xml.rels><?xml version="1.0" encoding="UTF-8" standalone="yes"?>
<Relationships xmlns="http://schemas.openxmlformats.org/package/2006/relationships"><Relationship Id="rId2" Type="http://schemas.openxmlformats.org/officeDocument/2006/relationships/hyperlink" Target="https://www.epa.gov/air-emissions-modeling"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hyperlink" Target="ftp://newftp.epa.gov/air/emismod"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views.cira.colostate.edu/wiki/wiki/9169" TargetMode="External"/><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hyperlink" Target="https://www.ladco.org/technical/modeling-results/2016-inventory-collaborative/" TargetMode="External"/><Relationship Id="rId4" Type="http://schemas.openxmlformats.org/officeDocument/2006/relationships/image" Target="../media/image133.png"/></Relationships>
</file>

<file path=ppt/slides/_rels/slide13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mailto:eyth.alison@epa.gov"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hyperlink" Target="mailto:farkas.caroline@epa.gov" TargetMode="External"/><Relationship Id="rId4" Type="http://schemas.openxmlformats.org/officeDocument/2006/relationships/hyperlink" Target="mailto:vukovich.jeffrey@epa.go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mascenter.org/cos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ladco.org/wp-content/uploads/Images/MJOs_Feb2019.p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hyperlink" Target="https://www.epa.gov/residential-wood-heaters/final-2015-new-source-performance-standards-residential-wood-heater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epa.gov/airmarkets/clean-air-markets-power-sector-modelin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epa.gov/airmarkets/documentation-epa-platform-v6-november-2018-reference-case-chapter-3-power-system"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hyperlink" Target="http://www.eia.gov/dnav/ng/ng_sum_lsum_a_epg0_fgw_mmcf_a.htm"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www.eia.gov/dnav/ng/ng_prod_coalbed_s1_a.htm" TargetMode="External"/><Relationship Id="rId4" Type="http://schemas.openxmlformats.org/officeDocument/2006/relationships/hyperlink" Target="http://www.eia.gov/dnav/pet/pet_crd_crpdn_adc_mbbl_a.htm"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epa.gov/air-emissions-modeling/2011-version-63-platfor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faa.gov/data_research/aviation/taf/"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epa.gov/air-emissions-modeling/2011-version-63-platform"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fhwa.dot.gov/policyinformation/statistics/2016/vm2.cfm" TargetMode="External"/><Relationship Id="rId2" Type="http://schemas.openxmlformats.org/officeDocument/2006/relationships/hyperlink" Target="https://www.fhwa.dot.gov/policyinformation/statistics/2014/vm2.cfm"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9639"/>
            <a:ext cx="7772400" cy="1829761"/>
          </a:xfrm>
        </p:spPr>
        <p:txBody>
          <a:bodyPr>
            <a:normAutofit fontScale="90000"/>
          </a:bodyPr>
          <a:lstStyle/>
          <a:p>
            <a:pPr algn="ctr"/>
            <a:r>
              <a:rPr lang="en-US" b="0" dirty="0"/>
              <a:t>Projecting Emissions Inventories for Air Quality Modeling of Future Years </a:t>
            </a:r>
            <a:endParaRPr lang="en-US" dirty="0"/>
          </a:p>
        </p:txBody>
      </p:sp>
      <p:sp>
        <p:nvSpPr>
          <p:cNvPr id="3" name="Subtitle 2"/>
          <p:cNvSpPr>
            <a:spLocks noGrp="1"/>
          </p:cNvSpPr>
          <p:nvPr>
            <p:ph type="subTitle" idx="1"/>
          </p:nvPr>
        </p:nvSpPr>
        <p:spPr>
          <a:xfrm>
            <a:off x="304800" y="3124200"/>
            <a:ext cx="8686800" cy="2743200"/>
          </a:xfrm>
        </p:spPr>
        <p:txBody>
          <a:bodyPr>
            <a:normAutofit fontScale="92500" lnSpcReduction="20000"/>
          </a:bodyPr>
          <a:lstStyle/>
          <a:p>
            <a:pPr algn="ctr"/>
            <a:endParaRPr lang="en-US" dirty="0"/>
          </a:p>
          <a:p>
            <a:pPr algn="ctr"/>
            <a:r>
              <a:rPr lang="en-US" dirty="0"/>
              <a:t>July 29, 2019</a:t>
            </a:r>
          </a:p>
          <a:p>
            <a:pPr algn="ctr"/>
            <a:r>
              <a:rPr lang="en-US" dirty="0"/>
              <a:t>Alison Eyth, Jeff Vukovich, Caroline Farkas</a:t>
            </a:r>
          </a:p>
          <a:p>
            <a:pPr algn="ctr"/>
            <a:r>
              <a:rPr lang="en-US" dirty="0"/>
              <a:t>EPA Office of Air Quality Planning and Standards</a:t>
            </a:r>
          </a:p>
          <a:p>
            <a:pPr algn="ctr"/>
            <a:r>
              <a:rPr lang="en-US" dirty="0"/>
              <a:t>Emission Inventory and Analysis Group</a:t>
            </a:r>
          </a:p>
          <a:p>
            <a:pPr algn="ctr"/>
            <a:br>
              <a:rPr lang="en-US" dirty="0"/>
            </a:br>
            <a:endParaRPr lang="en-US" dirty="0"/>
          </a:p>
        </p:txBody>
      </p:sp>
    </p:spTree>
    <p:extLst>
      <p:ext uri="{BB962C8B-B14F-4D97-AF65-F5344CB8AC3E}">
        <p14:creationId xmlns:p14="http://schemas.microsoft.com/office/powerpoint/2010/main" val="3027353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10</a:t>
            </a:fld>
            <a:endParaRPr lang="en-US" dirty="0"/>
          </a:p>
        </p:txBody>
      </p:sp>
      <p:sp>
        <p:nvSpPr>
          <p:cNvPr id="5" name="Title 4"/>
          <p:cNvSpPr>
            <a:spLocks noGrp="1"/>
          </p:cNvSpPr>
          <p:nvPr>
            <p:ph type="title"/>
          </p:nvPr>
        </p:nvSpPr>
        <p:spPr/>
        <p:txBody>
          <a:bodyPr/>
          <a:lstStyle/>
          <a:p>
            <a:r>
              <a:rPr lang="en-US" dirty="0"/>
              <a:t>Projection Techniques</a:t>
            </a:r>
          </a:p>
        </p:txBody>
      </p:sp>
      <p:sp>
        <p:nvSpPr>
          <p:cNvPr id="2" name="Content Placeholder 1"/>
          <p:cNvSpPr>
            <a:spLocks noGrp="1"/>
          </p:cNvSpPr>
          <p:nvPr>
            <p:ph idx="1"/>
          </p:nvPr>
        </p:nvSpPr>
        <p:spPr/>
        <p:txBody>
          <a:bodyPr/>
          <a:lstStyle/>
          <a:p>
            <a:pPr>
              <a:spcAft>
                <a:spcPts val="600"/>
              </a:spcAft>
            </a:pPr>
            <a:r>
              <a:rPr lang="en-US" dirty="0"/>
              <a:t>Inventory projection techniques differ for different modeling platform sectors</a:t>
            </a:r>
          </a:p>
          <a:p>
            <a:pPr lvl="1">
              <a:spcAft>
                <a:spcPts val="600"/>
              </a:spcAft>
            </a:pPr>
            <a:r>
              <a:rPr lang="en-US" dirty="0"/>
              <a:t>Some done using the </a:t>
            </a:r>
            <a:r>
              <a:rPr lang="en-US" b="1" dirty="0"/>
              <a:t>Control Strategy Tool</a:t>
            </a:r>
            <a:r>
              <a:rPr lang="en-US" dirty="0"/>
              <a:t> (</a:t>
            </a:r>
            <a:r>
              <a:rPr lang="en-US" dirty="0" err="1"/>
              <a:t>CoST</a:t>
            </a:r>
            <a:r>
              <a:rPr lang="en-US" dirty="0"/>
              <a:t>) within the Emissions Modeling Framework (EMF)</a:t>
            </a:r>
          </a:p>
          <a:p>
            <a:pPr lvl="1">
              <a:spcAft>
                <a:spcPts val="600"/>
              </a:spcAft>
            </a:pPr>
            <a:r>
              <a:rPr lang="en-US" dirty="0"/>
              <a:t>Others are taken as outputs from models</a:t>
            </a:r>
          </a:p>
          <a:p>
            <a:pPr>
              <a:spcAft>
                <a:spcPts val="600"/>
              </a:spcAft>
            </a:pPr>
            <a:r>
              <a:rPr lang="en-US" dirty="0"/>
              <a:t>Sparse Matrix Operator Kernel Emissions (SMOKE) modeling system is used to prepare the emissions for air quality models (e.g. CMAQ, </a:t>
            </a:r>
            <a:r>
              <a:rPr lang="en-US" dirty="0" err="1"/>
              <a:t>CAMx</a:t>
            </a:r>
            <a:r>
              <a:rPr lang="en-US" dirty="0"/>
              <a:t>)</a:t>
            </a:r>
          </a:p>
          <a:p>
            <a:pPr marL="393192" lvl="1" indent="0">
              <a:buNone/>
            </a:pPr>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40050959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34400" y="6407944"/>
            <a:ext cx="478632" cy="365125"/>
          </a:xfrm>
        </p:spPr>
        <p:txBody>
          <a:bodyPr/>
          <a:lstStyle/>
          <a:p>
            <a:fld id="{16D4B1CE-4584-4940-B22B-1A52A204CA10}" type="slidenum">
              <a:rPr lang="en-US" smtClean="0"/>
              <a:pPr/>
              <a:t>100</a:t>
            </a:fld>
            <a:endParaRPr lang="en-US" dirty="0"/>
          </a:p>
        </p:txBody>
      </p:sp>
      <p:sp>
        <p:nvSpPr>
          <p:cNvPr id="2" name="Title 1"/>
          <p:cNvSpPr>
            <a:spLocks noGrp="1"/>
          </p:cNvSpPr>
          <p:nvPr>
            <p:ph type="title"/>
          </p:nvPr>
        </p:nvSpPr>
        <p:spPr>
          <a:xfrm>
            <a:off x="31623" y="291234"/>
            <a:ext cx="8229600" cy="1143000"/>
          </a:xfrm>
        </p:spPr>
        <p:txBody>
          <a:bodyPr>
            <a:normAutofit fontScale="90000"/>
          </a:bodyPr>
          <a:lstStyle/>
          <a:p>
            <a:r>
              <a:rPr lang="en-US" dirty="0"/>
              <a:t>VMT projections variation (2 of 2)</a:t>
            </a:r>
          </a:p>
        </p:txBody>
      </p:sp>
      <p:sp>
        <p:nvSpPr>
          <p:cNvPr id="3" name="Content Placeholder 2"/>
          <p:cNvSpPr>
            <a:spLocks noGrp="1"/>
          </p:cNvSpPr>
          <p:nvPr>
            <p:ph idx="1"/>
          </p:nvPr>
        </p:nvSpPr>
        <p:spPr/>
        <p:txBody>
          <a:bodyPr>
            <a:normAutofit/>
          </a:bodyPr>
          <a:lstStyle/>
          <a:p>
            <a:r>
              <a:rPr lang="en-US" dirty="0"/>
              <a:t>LD VMT projections for 2025 from 2011</a:t>
            </a:r>
          </a:p>
        </p:txBody>
      </p:sp>
      <p:sp>
        <p:nvSpPr>
          <p:cNvPr id="7" name="TextBox 6"/>
          <p:cNvSpPr txBox="1"/>
          <p:nvPr/>
        </p:nvSpPr>
        <p:spPr>
          <a:xfrm>
            <a:off x="721722" y="2286000"/>
            <a:ext cx="2326278" cy="369332"/>
          </a:xfrm>
          <a:prstGeom prst="rect">
            <a:avLst/>
          </a:prstGeom>
          <a:noFill/>
        </p:spPr>
        <p:txBody>
          <a:bodyPr wrap="none" rtlCol="0">
            <a:spAutoFit/>
          </a:bodyPr>
          <a:lstStyle/>
          <a:p>
            <a:r>
              <a:rPr lang="en-US" dirty="0"/>
              <a:t>National projection</a:t>
            </a:r>
          </a:p>
        </p:txBody>
      </p:sp>
      <p:pic>
        <p:nvPicPr>
          <p:cNvPr id="5" name="Picture 4" descr="Map of the US showing the percent difference between 2025 and 2011 light-duty vehicle miles traveled (VMT) as a national projection (i.e., no county adjustments)." title="2025-2011 LD VMT Percent Difference with No Adjustm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 y="2743200"/>
            <a:ext cx="4439604" cy="2603850"/>
          </a:xfrm>
          <a:prstGeom prst="rect">
            <a:avLst/>
          </a:prstGeom>
        </p:spPr>
      </p:pic>
      <p:sp>
        <p:nvSpPr>
          <p:cNvPr id="8" name="TextBox 7"/>
          <p:cNvSpPr txBox="1"/>
          <p:nvPr/>
        </p:nvSpPr>
        <p:spPr>
          <a:xfrm>
            <a:off x="5045612" y="2147500"/>
            <a:ext cx="3233578" cy="646331"/>
          </a:xfrm>
          <a:prstGeom prst="rect">
            <a:avLst/>
          </a:prstGeom>
          <a:noFill/>
        </p:spPr>
        <p:txBody>
          <a:bodyPr wrap="none" rtlCol="0">
            <a:spAutoFit/>
          </a:bodyPr>
          <a:lstStyle/>
          <a:p>
            <a:r>
              <a:rPr lang="en-US" dirty="0"/>
              <a:t>With adjustment based on</a:t>
            </a:r>
          </a:p>
          <a:p>
            <a:r>
              <a:rPr lang="en-US" dirty="0"/>
              <a:t>human population changes</a:t>
            </a:r>
          </a:p>
        </p:txBody>
      </p:sp>
      <p:pic>
        <p:nvPicPr>
          <p:cNvPr id="9" name="Picture 8" descr="Map of the US showing the percent difference between 2025 and 2011 light-duty vehicle miles traveled (VMT) with a county dampened adjustment with D=0.5." title="2025-2011 LD VMT Percent Difference With Dampened (D=0.5) Adjustment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8196" y="2749520"/>
            <a:ext cx="4439604" cy="2603850"/>
          </a:xfrm>
          <a:prstGeom prst="rect">
            <a:avLst/>
          </a:prstGeom>
        </p:spPr>
      </p:pic>
      <p:sp>
        <p:nvSpPr>
          <p:cNvPr id="10" name="Footer Placeholder 2"/>
          <p:cNvSpPr>
            <a:spLocks noGrp="1"/>
          </p:cNvSpPr>
          <p:nvPr>
            <p:ph type="ftr" sz="quarter" idx="11"/>
          </p:nvPr>
        </p:nvSpPr>
        <p:spPr>
          <a:xfrm>
            <a:off x="3200400" y="6407943"/>
            <a:ext cx="4495800" cy="365125"/>
          </a:xfrm>
        </p:spPr>
        <p:txBody>
          <a:bodyPr/>
          <a:lstStyle/>
          <a:p>
            <a:r>
              <a:rPr lang="en-US" dirty="0"/>
              <a:t>US EPA OAQPS, Emission Inventory and Analysis Group</a:t>
            </a:r>
          </a:p>
        </p:txBody>
      </p:sp>
    </p:spTree>
    <p:extLst>
      <p:ext uri="{BB962C8B-B14F-4D97-AF65-F5344CB8AC3E}">
        <p14:creationId xmlns:p14="http://schemas.microsoft.com/office/powerpoint/2010/main" val="20005053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101</a:t>
            </a:fld>
            <a:endParaRPr lang="en-US" dirty="0"/>
          </a:p>
        </p:txBody>
      </p:sp>
      <p:sp>
        <p:nvSpPr>
          <p:cNvPr id="5" name="Title 4"/>
          <p:cNvSpPr>
            <a:spLocks noGrp="1"/>
          </p:cNvSpPr>
          <p:nvPr>
            <p:ph type="title"/>
          </p:nvPr>
        </p:nvSpPr>
        <p:spPr/>
        <p:txBody>
          <a:bodyPr/>
          <a:lstStyle/>
          <a:p>
            <a:r>
              <a:rPr lang="en-US" dirty="0"/>
              <a:t>Onroad Projection Details</a:t>
            </a:r>
          </a:p>
        </p:txBody>
      </p:sp>
      <p:sp>
        <p:nvSpPr>
          <p:cNvPr id="2" name="Content Placeholder 1"/>
          <p:cNvSpPr>
            <a:spLocks noGrp="1"/>
          </p:cNvSpPr>
          <p:nvPr>
            <p:ph idx="1"/>
          </p:nvPr>
        </p:nvSpPr>
        <p:spPr/>
        <p:txBody>
          <a:bodyPr>
            <a:normAutofit fontScale="92500" lnSpcReduction="20000"/>
          </a:bodyPr>
          <a:lstStyle/>
          <a:p>
            <a:r>
              <a:rPr lang="en-US" dirty="0"/>
              <a:t>Vehicle Population (VPOP) uses same projection factors as VMT</a:t>
            </a:r>
          </a:p>
          <a:p>
            <a:r>
              <a:rPr lang="en-US" dirty="0"/>
              <a:t>Hoteling</a:t>
            </a:r>
          </a:p>
          <a:p>
            <a:pPr lvl="1"/>
            <a:r>
              <a:rPr lang="en-US" dirty="0"/>
              <a:t>Calculate the total hoteling hours from future year combination long-haul restricted VMT </a:t>
            </a:r>
          </a:p>
          <a:p>
            <a:pPr lvl="1"/>
            <a:r>
              <a:rPr lang="en-US" dirty="0"/>
              <a:t>Split between auxiliary power units (APUs) and extended idling (EXT) changes in future years due to greater penetration of APUs</a:t>
            </a:r>
          </a:p>
          <a:p>
            <a:r>
              <a:rPr lang="en-US" dirty="0"/>
              <a:t>Speciation</a:t>
            </a:r>
          </a:p>
          <a:p>
            <a:pPr lvl="1"/>
            <a:r>
              <a:rPr lang="en-US" dirty="0"/>
              <a:t>Changes in model year and fuels impacts not only the emissions but the speciation</a:t>
            </a:r>
          </a:p>
          <a:p>
            <a:pPr lvl="1"/>
            <a:r>
              <a:rPr lang="en-US" dirty="0"/>
              <a:t>Speciation internal to MOVES2014 makes it possible to consider detailed model year, regulatory class, and fuel information</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2584813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A02969-EDEE-4873-9357-63A74C4B02A8}"/>
              </a:ext>
            </a:extLst>
          </p:cNvPr>
          <p:cNvSpPr>
            <a:spLocks noGrp="1"/>
          </p:cNvSpPr>
          <p:nvPr>
            <p:ph type="sldNum" sz="quarter" idx="12"/>
          </p:nvPr>
        </p:nvSpPr>
        <p:spPr/>
        <p:txBody>
          <a:bodyPr/>
          <a:lstStyle/>
          <a:p>
            <a:fld id="{61C894BD-DCE2-4A96-A9AF-225BBEAC2A40}" type="slidenum">
              <a:rPr lang="en-US" smtClean="0"/>
              <a:pPr/>
              <a:t>102</a:t>
            </a:fld>
            <a:endParaRPr lang="en-US" dirty="0"/>
          </a:p>
        </p:txBody>
      </p:sp>
      <p:sp>
        <p:nvSpPr>
          <p:cNvPr id="5" name="Title 4">
            <a:extLst>
              <a:ext uri="{FF2B5EF4-FFF2-40B4-BE49-F238E27FC236}">
                <a16:creationId xmlns:a16="http://schemas.microsoft.com/office/drawing/2014/main" id="{26A5369D-26FF-482C-B6D8-F80734BFD596}"/>
              </a:ext>
            </a:extLst>
          </p:cNvPr>
          <p:cNvSpPr>
            <a:spLocks noGrp="1"/>
          </p:cNvSpPr>
          <p:nvPr>
            <p:ph type="title"/>
          </p:nvPr>
        </p:nvSpPr>
        <p:spPr/>
        <p:txBody>
          <a:bodyPr>
            <a:noAutofit/>
          </a:bodyPr>
          <a:lstStyle/>
          <a:p>
            <a:r>
              <a:rPr lang="en-US" sz="2800" b="0" dirty="0"/>
              <a:t>Changes in Onroad NOx and VOC emissions 2016-2028</a:t>
            </a:r>
            <a:br>
              <a:rPr lang="en-US" sz="2800" b="0" dirty="0"/>
            </a:br>
            <a:endParaRPr lang="en-US" sz="2800" dirty="0"/>
          </a:p>
        </p:txBody>
      </p:sp>
      <p:sp>
        <p:nvSpPr>
          <p:cNvPr id="3" name="Footer Placeholder 2">
            <a:extLst>
              <a:ext uri="{FF2B5EF4-FFF2-40B4-BE49-F238E27FC236}">
                <a16:creationId xmlns:a16="http://schemas.microsoft.com/office/drawing/2014/main" id="{DEB00F02-8AF8-4386-99D5-EC1605EC2F1D}"/>
              </a:ext>
            </a:extLst>
          </p:cNvPr>
          <p:cNvSpPr>
            <a:spLocks noGrp="1"/>
          </p:cNvSpPr>
          <p:nvPr>
            <p:ph type="ftr" sz="quarter" idx="11"/>
          </p:nvPr>
        </p:nvSpPr>
        <p:spPr/>
        <p:txBody>
          <a:bodyPr/>
          <a:lstStyle/>
          <a:p>
            <a:r>
              <a:rPr lang="en-US"/>
              <a:t>US EPA OAQPS, Emission Inventory and Analysis Group</a:t>
            </a:r>
            <a:endParaRPr lang="en-US" dirty="0"/>
          </a:p>
        </p:txBody>
      </p:sp>
      <p:pic>
        <p:nvPicPr>
          <p:cNvPr id="15" name="Picture 14">
            <a:extLst>
              <a:ext uri="{FF2B5EF4-FFF2-40B4-BE49-F238E27FC236}">
                <a16:creationId xmlns:a16="http://schemas.microsoft.com/office/drawing/2014/main" id="{BCC7AD9D-0FBA-4FAE-92B3-90B122BC0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114" y="1163939"/>
            <a:ext cx="4553673" cy="2748851"/>
          </a:xfrm>
          <a:prstGeom prst="rect">
            <a:avLst/>
          </a:prstGeom>
        </p:spPr>
      </p:pic>
      <p:pic>
        <p:nvPicPr>
          <p:cNvPr id="6" name="Picture 5">
            <a:extLst>
              <a:ext uri="{FF2B5EF4-FFF2-40B4-BE49-F238E27FC236}">
                <a16:creationId xmlns:a16="http://schemas.microsoft.com/office/drawing/2014/main" id="{5F8121B7-63D6-4E7E-8D94-15FC99635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99667"/>
            <a:ext cx="4782273" cy="2886847"/>
          </a:xfrm>
          <a:prstGeom prst="rect">
            <a:avLst/>
          </a:prstGeom>
        </p:spPr>
      </p:pic>
      <p:pic>
        <p:nvPicPr>
          <p:cNvPr id="19" name="Picture 18">
            <a:extLst>
              <a:ext uri="{FF2B5EF4-FFF2-40B4-BE49-F238E27FC236}">
                <a16:creationId xmlns:a16="http://schemas.microsoft.com/office/drawing/2014/main" id="{289B989E-27F4-4403-8B18-B36E123A33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4028040"/>
            <a:ext cx="4572000" cy="2764845"/>
          </a:xfrm>
          <a:prstGeom prst="rect">
            <a:avLst/>
          </a:prstGeom>
        </p:spPr>
      </p:pic>
      <p:pic>
        <p:nvPicPr>
          <p:cNvPr id="17" name="Picture 16">
            <a:extLst>
              <a:ext uri="{FF2B5EF4-FFF2-40B4-BE49-F238E27FC236}">
                <a16:creationId xmlns:a16="http://schemas.microsoft.com/office/drawing/2014/main" id="{536FC1CB-0C1F-4C4D-8591-1752B9167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931117"/>
            <a:ext cx="4782273" cy="2886847"/>
          </a:xfrm>
          <a:prstGeom prst="rect">
            <a:avLst/>
          </a:prstGeom>
        </p:spPr>
      </p:pic>
    </p:spTree>
    <p:extLst>
      <p:ext uri="{BB962C8B-B14F-4D97-AF65-F5344CB8AC3E}">
        <p14:creationId xmlns:p14="http://schemas.microsoft.com/office/powerpoint/2010/main" val="29585241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458200" y="6407944"/>
            <a:ext cx="554832" cy="365125"/>
          </a:xfrm>
        </p:spPr>
        <p:txBody>
          <a:bodyPr/>
          <a:lstStyle/>
          <a:p>
            <a:fld id="{61C894BD-DCE2-4A96-A9AF-225BBEAC2A40}" type="slidenum">
              <a:rPr lang="en-US" smtClean="0"/>
              <a:pPr/>
              <a:t>103</a:t>
            </a:fld>
            <a:endParaRPr lang="en-US" dirty="0"/>
          </a:p>
        </p:txBody>
      </p:sp>
      <p:sp>
        <p:nvSpPr>
          <p:cNvPr id="5" name="Title 4"/>
          <p:cNvSpPr>
            <a:spLocks noGrp="1"/>
          </p:cNvSpPr>
          <p:nvPr>
            <p:ph type="title"/>
          </p:nvPr>
        </p:nvSpPr>
        <p:spPr/>
        <p:txBody>
          <a:bodyPr/>
          <a:lstStyle/>
          <a:p>
            <a:r>
              <a:rPr lang="en-US" dirty="0"/>
              <a:t>Nonroad Projection Overview</a:t>
            </a:r>
          </a:p>
        </p:txBody>
      </p:sp>
      <p:sp>
        <p:nvSpPr>
          <p:cNvPr id="2" name="Content Placeholder 1"/>
          <p:cNvSpPr>
            <a:spLocks noGrp="1"/>
          </p:cNvSpPr>
          <p:nvPr>
            <p:ph idx="1"/>
          </p:nvPr>
        </p:nvSpPr>
        <p:spPr>
          <a:xfrm>
            <a:off x="457200" y="1417638"/>
            <a:ext cx="8229600" cy="4754562"/>
          </a:xfrm>
        </p:spPr>
        <p:txBody>
          <a:bodyPr>
            <a:normAutofit fontScale="92500"/>
          </a:bodyPr>
          <a:lstStyle/>
          <a:p>
            <a:r>
              <a:rPr lang="en-US" dirty="0"/>
              <a:t>Nonroad sector = Exhaust, evaporative, and refueling emissions from nonroad engines (not including CMV, aircraft and locomotives)</a:t>
            </a:r>
          </a:p>
          <a:p>
            <a:pPr lvl="1"/>
            <a:r>
              <a:rPr lang="en-US" dirty="0"/>
              <a:t>Construction equipment, recreational marine, lawn &amp; garden</a:t>
            </a:r>
          </a:p>
          <a:p>
            <a:r>
              <a:rPr lang="en-US" dirty="0"/>
              <a:t>Nonroad has been within MOVES since MOVES2014a</a:t>
            </a:r>
          </a:p>
          <a:p>
            <a:pPr lvl="1"/>
            <a:r>
              <a:rPr lang="en-US" dirty="0"/>
              <a:t>Previously used National Mobile Inventory Model (NMIM)</a:t>
            </a:r>
          </a:p>
          <a:p>
            <a:r>
              <a:rPr lang="en-US" dirty="0"/>
              <a:t>Regulatory programs included: </a:t>
            </a:r>
          </a:p>
          <a:p>
            <a:pPr lvl="1"/>
            <a:r>
              <a:rPr lang="en-US" dirty="0"/>
              <a:t>Nonroad spark-ignition engines</a:t>
            </a:r>
          </a:p>
          <a:p>
            <a:pPr lvl="1"/>
            <a:r>
              <a:rPr lang="en-US" dirty="0"/>
              <a:t>Locomotive &amp; marine engines less than 30L/cylinder</a:t>
            </a:r>
          </a:p>
          <a:p>
            <a:pPr lvl="1"/>
            <a:r>
              <a:rPr lang="en-US" dirty="0"/>
              <a:t>Clean Air Nonroad Diesel Final Rule</a:t>
            </a:r>
          </a:p>
          <a:p>
            <a:pPr marL="109728" indent="0">
              <a:buNone/>
            </a:pPr>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14338468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F08FF9-C065-4744-90C4-404C42E2B73F}"/>
              </a:ext>
            </a:extLst>
          </p:cNvPr>
          <p:cNvSpPr>
            <a:spLocks noGrp="1"/>
          </p:cNvSpPr>
          <p:nvPr>
            <p:ph idx="1"/>
          </p:nvPr>
        </p:nvSpPr>
        <p:spPr/>
        <p:txBody>
          <a:bodyPr>
            <a:normAutofit fontScale="92500"/>
          </a:bodyPr>
          <a:lstStyle/>
          <a:p>
            <a:r>
              <a:rPr lang="en-US" dirty="0"/>
              <a:t>Unlike </a:t>
            </a:r>
            <a:r>
              <a:rPr lang="en-US" dirty="0" err="1"/>
              <a:t>onroad</a:t>
            </a:r>
            <a:r>
              <a:rPr lang="en-US" dirty="0"/>
              <a:t>, can use the same input county databases as the base year</a:t>
            </a:r>
          </a:p>
          <a:p>
            <a:r>
              <a:rPr lang="en-US" dirty="0"/>
              <a:t>Run for future year with appropriate Meteorology (consistent with base year)</a:t>
            </a:r>
          </a:p>
          <a:p>
            <a:r>
              <a:rPr lang="en-US" dirty="0"/>
              <a:t>Fuels should be consistent with the future year and ideally with the </a:t>
            </a:r>
            <a:r>
              <a:rPr lang="en-US" dirty="0" err="1"/>
              <a:t>onroad</a:t>
            </a:r>
            <a:r>
              <a:rPr lang="en-US" dirty="0"/>
              <a:t> fuels</a:t>
            </a:r>
          </a:p>
          <a:p>
            <a:r>
              <a:rPr lang="en-US" dirty="0"/>
              <a:t>VOC speciation differs from base year to account for shift toward 10% ethanol fuels for nonroad</a:t>
            </a:r>
          </a:p>
          <a:p>
            <a:r>
              <a:rPr lang="en-US" dirty="0"/>
              <a:t>California-projected emissions used in CA</a:t>
            </a:r>
          </a:p>
          <a:p>
            <a:r>
              <a:rPr lang="en-US" dirty="0"/>
              <a:t>MOVES2014b included updated growth factors </a:t>
            </a:r>
          </a:p>
          <a:p>
            <a:endParaRPr lang="en-US" dirty="0"/>
          </a:p>
        </p:txBody>
      </p:sp>
      <p:sp>
        <p:nvSpPr>
          <p:cNvPr id="3" name="Footer Placeholder 2">
            <a:extLst>
              <a:ext uri="{FF2B5EF4-FFF2-40B4-BE49-F238E27FC236}">
                <a16:creationId xmlns:a16="http://schemas.microsoft.com/office/drawing/2014/main" id="{5DA85E7F-8ABC-4512-8E73-6269084E5494}"/>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E40C7A0D-4B49-4352-97C0-4837813EA52B}"/>
              </a:ext>
            </a:extLst>
          </p:cNvPr>
          <p:cNvSpPr>
            <a:spLocks noGrp="1"/>
          </p:cNvSpPr>
          <p:nvPr>
            <p:ph type="sldNum" sz="quarter" idx="12"/>
          </p:nvPr>
        </p:nvSpPr>
        <p:spPr/>
        <p:txBody>
          <a:bodyPr/>
          <a:lstStyle/>
          <a:p>
            <a:fld id="{61C894BD-DCE2-4A96-A9AF-225BBEAC2A40}" type="slidenum">
              <a:rPr lang="en-US" smtClean="0"/>
              <a:pPr/>
              <a:t>104</a:t>
            </a:fld>
            <a:endParaRPr lang="en-US" dirty="0"/>
          </a:p>
        </p:txBody>
      </p:sp>
      <p:sp>
        <p:nvSpPr>
          <p:cNvPr id="5" name="Title 4">
            <a:extLst>
              <a:ext uri="{FF2B5EF4-FFF2-40B4-BE49-F238E27FC236}">
                <a16:creationId xmlns:a16="http://schemas.microsoft.com/office/drawing/2014/main" id="{33FD3647-2B7E-4310-A4FA-105A18DE4A6F}"/>
              </a:ext>
            </a:extLst>
          </p:cNvPr>
          <p:cNvSpPr>
            <a:spLocks noGrp="1"/>
          </p:cNvSpPr>
          <p:nvPr>
            <p:ph type="title"/>
          </p:nvPr>
        </p:nvSpPr>
        <p:spPr/>
        <p:txBody>
          <a:bodyPr/>
          <a:lstStyle/>
          <a:p>
            <a:r>
              <a:rPr lang="en-US" dirty="0"/>
              <a:t>Nonroad Projection Details</a:t>
            </a:r>
          </a:p>
        </p:txBody>
      </p:sp>
    </p:spTree>
    <p:extLst>
      <p:ext uri="{BB962C8B-B14F-4D97-AF65-F5344CB8AC3E}">
        <p14:creationId xmlns:p14="http://schemas.microsoft.com/office/powerpoint/2010/main" val="7802342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B83EFA-85FB-4E69-BBA5-FB3AE2009B65}"/>
              </a:ext>
            </a:extLst>
          </p:cNvPr>
          <p:cNvSpPr>
            <a:spLocks noGrp="1"/>
          </p:cNvSpPr>
          <p:nvPr>
            <p:ph idx="1"/>
          </p:nvPr>
        </p:nvSpPr>
        <p:spPr>
          <a:xfrm>
            <a:off x="457200" y="1481328"/>
            <a:ext cx="8229600" cy="4690872"/>
          </a:xfrm>
        </p:spPr>
        <p:txBody>
          <a:bodyPr>
            <a:normAutofit fontScale="85000" lnSpcReduction="20000"/>
          </a:bodyPr>
          <a:lstStyle/>
          <a:p>
            <a:pPr>
              <a:spcAft>
                <a:spcPts val="600"/>
              </a:spcAft>
            </a:pPr>
            <a:r>
              <a:rPr lang="en-US" sz="2800" dirty="0"/>
              <a:t>MOVES2014b (released Aug. 2018) improves estimates of emissions from nonroad equipment</a:t>
            </a:r>
          </a:p>
          <a:p>
            <a:pPr marL="557213" lvl="1" indent="-214313">
              <a:spcAft>
                <a:spcPts val="600"/>
              </a:spcAft>
              <a:buFont typeface="Arial" panose="020B0604020202020204" pitchFamily="34" charset="0"/>
              <a:buChar char="•"/>
            </a:pPr>
            <a:r>
              <a:rPr lang="en-US" sz="2400" dirty="0"/>
              <a:t>Updated Tier 4 engine technology categories to account for after-treatment configurations </a:t>
            </a:r>
          </a:p>
          <a:p>
            <a:pPr marL="557213" lvl="1" indent="-214313">
              <a:spcAft>
                <a:spcPts val="600"/>
              </a:spcAft>
              <a:buFont typeface="Arial" panose="020B0604020202020204" pitchFamily="34" charset="0"/>
              <a:buChar char="•"/>
            </a:pPr>
            <a:r>
              <a:rPr lang="en-US" sz="2400" dirty="0"/>
              <a:t>Updated Tier 4 engine population fractions, emission factors, and speciation profiles</a:t>
            </a:r>
          </a:p>
          <a:p>
            <a:pPr marL="557213" lvl="1" indent="-214313">
              <a:spcAft>
                <a:spcPts val="600"/>
              </a:spcAft>
              <a:buFont typeface="Arial" panose="020B0604020202020204" pitchFamily="34" charset="0"/>
              <a:buChar char="•"/>
            </a:pPr>
            <a:r>
              <a:rPr lang="en-US" sz="2400" dirty="0"/>
              <a:t>Updated nonroad marine diesel sulfur levels to be 15 ppm for 2014 and later (down from 55-56 ppm)</a:t>
            </a:r>
          </a:p>
          <a:p>
            <a:pPr marL="557213" lvl="1" indent="-214313">
              <a:spcAft>
                <a:spcPts val="600"/>
              </a:spcAft>
              <a:buFont typeface="Arial" panose="020B0604020202020204" pitchFamily="34" charset="0"/>
              <a:buChar char="•"/>
            </a:pPr>
            <a:r>
              <a:rPr lang="en-US" sz="2400" dirty="0"/>
              <a:t>Harmonized nonroad diesel sulfur with </a:t>
            </a:r>
            <a:r>
              <a:rPr lang="en-US" sz="2400" dirty="0" err="1"/>
              <a:t>onroad</a:t>
            </a:r>
            <a:r>
              <a:rPr lang="en-US" sz="2400" dirty="0"/>
              <a:t> diesel for most calendar years since 2007 (up from 11 ppm)</a:t>
            </a:r>
          </a:p>
          <a:p>
            <a:pPr marL="557213" lvl="1" indent="-214313">
              <a:spcAft>
                <a:spcPts val="600"/>
              </a:spcAft>
              <a:buFont typeface="Arial" panose="020B0604020202020204" pitchFamily="34" charset="0"/>
              <a:buChar char="•"/>
            </a:pPr>
            <a:r>
              <a:rPr lang="en-US" sz="2400" dirty="0"/>
              <a:t>Updated nonroad engine population growth rates with state-level, equipment sector-specific annual growth indices</a:t>
            </a:r>
          </a:p>
          <a:p>
            <a:pPr marL="794957" lvl="2" indent="-214313">
              <a:spcAft>
                <a:spcPts val="600"/>
              </a:spcAft>
              <a:buFont typeface="Arial" panose="020B0604020202020204" pitchFamily="34" charset="0"/>
              <a:buChar char="•"/>
            </a:pPr>
            <a:r>
              <a:rPr lang="en-US" sz="2200" b="1" dirty="0">
                <a:sym typeface="Wingdings" panose="05000000000000000000" pitchFamily="2" charset="2"/>
              </a:rPr>
              <a:t>This is the primary driver of differences in emissions between MOVES2014b and previous versions of the model</a:t>
            </a:r>
            <a:endParaRPr lang="en-US" sz="2200" b="1" dirty="0"/>
          </a:p>
          <a:p>
            <a:pPr lvl="1"/>
            <a:endParaRPr lang="en-US" sz="2400" dirty="0"/>
          </a:p>
          <a:p>
            <a:endParaRPr lang="en-US" dirty="0"/>
          </a:p>
        </p:txBody>
      </p:sp>
      <p:sp>
        <p:nvSpPr>
          <p:cNvPr id="3" name="Footer Placeholder 2">
            <a:extLst>
              <a:ext uri="{FF2B5EF4-FFF2-40B4-BE49-F238E27FC236}">
                <a16:creationId xmlns:a16="http://schemas.microsoft.com/office/drawing/2014/main" id="{E73C2404-435A-42D9-A843-8B8D305BB898}"/>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C95A95FD-9EB4-4433-8005-19DB376E9E2B}"/>
              </a:ext>
            </a:extLst>
          </p:cNvPr>
          <p:cNvSpPr>
            <a:spLocks noGrp="1"/>
          </p:cNvSpPr>
          <p:nvPr>
            <p:ph type="sldNum" sz="quarter" idx="12"/>
          </p:nvPr>
        </p:nvSpPr>
        <p:spPr/>
        <p:txBody>
          <a:bodyPr/>
          <a:lstStyle/>
          <a:p>
            <a:fld id="{61C894BD-DCE2-4A96-A9AF-225BBEAC2A40}" type="slidenum">
              <a:rPr lang="en-US" smtClean="0"/>
              <a:pPr/>
              <a:t>105</a:t>
            </a:fld>
            <a:endParaRPr lang="en-US" dirty="0"/>
          </a:p>
        </p:txBody>
      </p:sp>
      <p:sp>
        <p:nvSpPr>
          <p:cNvPr id="5" name="Title 4">
            <a:extLst>
              <a:ext uri="{FF2B5EF4-FFF2-40B4-BE49-F238E27FC236}">
                <a16:creationId xmlns:a16="http://schemas.microsoft.com/office/drawing/2014/main" id="{D95311DE-A044-4C40-B0B6-3D2D3BDA80DB}"/>
              </a:ext>
            </a:extLst>
          </p:cNvPr>
          <p:cNvSpPr>
            <a:spLocks noGrp="1"/>
          </p:cNvSpPr>
          <p:nvPr>
            <p:ph type="title"/>
          </p:nvPr>
        </p:nvSpPr>
        <p:spPr/>
        <p:txBody>
          <a:bodyPr>
            <a:normAutofit fontScale="90000"/>
          </a:bodyPr>
          <a:lstStyle/>
          <a:p>
            <a:r>
              <a:rPr lang="en-US" dirty="0"/>
              <a:t>Nonroad updates in MOVES2014b</a:t>
            </a:r>
          </a:p>
        </p:txBody>
      </p:sp>
    </p:spTree>
    <p:extLst>
      <p:ext uri="{BB962C8B-B14F-4D97-AF65-F5344CB8AC3E}">
        <p14:creationId xmlns:p14="http://schemas.microsoft.com/office/powerpoint/2010/main" val="312684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EA80F45-BD19-4249-A87B-E636DEC0B26D}"/>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4330CDE9-E36C-489B-B6BA-B5CDBB3FFD9C}"/>
              </a:ext>
            </a:extLst>
          </p:cNvPr>
          <p:cNvSpPr>
            <a:spLocks noGrp="1"/>
          </p:cNvSpPr>
          <p:nvPr>
            <p:ph type="sldNum" sz="quarter" idx="12"/>
          </p:nvPr>
        </p:nvSpPr>
        <p:spPr/>
        <p:txBody>
          <a:bodyPr/>
          <a:lstStyle/>
          <a:p>
            <a:fld id="{61C894BD-DCE2-4A96-A9AF-225BBEAC2A40}" type="slidenum">
              <a:rPr lang="en-US" smtClean="0"/>
              <a:pPr/>
              <a:t>106</a:t>
            </a:fld>
            <a:endParaRPr lang="en-US" dirty="0"/>
          </a:p>
        </p:txBody>
      </p:sp>
      <p:sp>
        <p:nvSpPr>
          <p:cNvPr id="5" name="Title 4">
            <a:extLst>
              <a:ext uri="{FF2B5EF4-FFF2-40B4-BE49-F238E27FC236}">
                <a16:creationId xmlns:a16="http://schemas.microsoft.com/office/drawing/2014/main" id="{8E5E504D-8D13-4581-AFE3-1C91E2CB5650}"/>
              </a:ext>
            </a:extLst>
          </p:cNvPr>
          <p:cNvSpPr>
            <a:spLocks noGrp="1"/>
          </p:cNvSpPr>
          <p:nvPr>
            <p:ph type="title"/>
          </p:nvPr>
        </p:nvSpPr>
        <p:spPr/>
        <p:txBody>
          <a:bodyPr>
            <a:normAutofit fontScale="90000"/>
          </a:bodyPr>
          <a:lstStyle/>
          <a:p>
            <a:r>
              <a:rPr lang="en-US" dirty="0"/>
              <a:t>Nonroad sector-level national summary 2016 alpha vs beta</a:t>
            </a:r>
          </a:p>
        </p:txBody>
      </p:sp>
      <p:pic>
        <p:nvPicPr>
          <p:cNvPr id="6" name="Content Placeholder 5">
            <a:extLst>
              <a:ext uri="{FF2B5EF4-FFF2-40B4-BE49-F238E27FC236}">
                <a16:creationId xmlns:a16="http://schemas.microsoft.com/office/drawing/2014/main" id="{AE4C603D-08C1-42FC-A91B-A1F9D59226C5}"/>
              </a:ext>
            </a:extLst>
          </p:cNvPr>
          <p:cNvPicPr>
            <a:picLocks noGrp="1" noChangeAspect="1"/>
          </p:cNvPicPr>
          <p:nvPr>
            <p:ph idx="1"/>
          </p:nvPr>
        </p:nvPicPr>
        <p:blipFill rotWithShape="1">
          <a:blip r:embed="rId2"/>
          <a:srcRect l="663" t="274" r="695" b="1"/>
          <a:stretch/>
        </p:blipFill>
        <p:spPr>
          <a:xfrm>
            <a:off x="307629" y="2744527"/>
            <a:ext cx="8229600" cy="2812892"/>
          </a:xfrm>
          <a:prstGeom prst="rect">
            <a:avLst/>
          </a:prstGeom>
        </p:spPr>
      </p:pic>
      <p:sp>
        <p:nvSpPr>
          <p:cNvPr id="8" name="TextBox 7">
            <a:extLst>
              <a:ext uri="{FF2B5EF4-FFF2-40B4-BE49-F238E27FC236}">
                <a16:creationId xmlns:a16="http://schemas.microsoft.com/office/drawing/2014/main" id="{F049C64F-3AD3-4181-8E24-A0A5B01015E1}"/>
              </a:ext>
            </a:extLst>
          </p:cNvPr>
          <p:cNvSpPr txBox="1"/>
          <p:nvPr/>
        </p:nvSpPr>
        <p:spPr>
          <a:xfrm>
            <a:off x="373513" y="1728702"/>
            <a:ext cx="8267007" cy="923330"/>
          </a:xfrm>
          <a:prstGeom prst="rect">
            <a:avLst/>
          </a:prstGeom>
          <a:noFill/>
        </p:spPr>
        <p:txBody>
          <a:bodyPr wrap="none" rtlCol="0">
            <a:spAutoFit/>
          </a:bodyPr>
          <a:lstStyle/>
          <a:p>
            <a:r>
              <a:rPr lang="en-US" dirty="0"/>
              <a:t>-  Alpha produced with MOVES2014a include state inputs from 2014NEI</a:t>
            </a:r>
          </a:p>
          <a:p>
            <a:pPr marL="285750" indent="-285750">
              <a:buFontTx/>
              <a:buChar char="-"/>
            </a:pPr>
            <a:r>
              <a:rPr lang="en-US" dirty="0"/>
              <a:t>Beta produced with MOVES2014b; all </a:t>
            </a:r>
            <a:r>
              <a:rPr lang="en-US" dirty="0" err="1"/>
              <a:t>emisisons</a:t>
            </a:r>
            <a:r>
              <a:rPr lang="en-US" dirty="0"/>
              <a:t> in tons</a:t>
            </a:r>
          </a:p>
          <a:p>
            <a:pPr marL="285750" indent="-285750">
              <a:buFontTx/>
              <a:buChar char="-"/>
            </a:pPr>
            <a:r>
              <a:rPr lang="en-US" dirty="0"/>
              <a:t>See 2016 Wiki: </a:t>
            </a:r>
            <a:r>
              <a:rPr lang="en-US" i="1" dirty="0">
                <a:hlinkClick r:id="rId3"/>
              </a:rPr>
              <a:t>http://views.cira.colostate.edu/wiki/wiki/9179</a:t>
            </a:r>
            <a:endParaRPr lang="en-US" i="1" dirty="0"/>
          </a:p>
        </p:txBody>
      </p:sp>
      <p:sp>
        <p:nvSpPr>
          <p:cNvPr id="9" name="Rectangle 8">
            <a:extLst>
              <a:ext uri="{FF2B5EF4-FFF2-40B4-BE49-F238E27FC236}">
                <a16:creationId xmlns:a16="http://schemas.microsoft.com/office/drawing/2014/main" id="{06700679-EBE1-40B5-BF0D-E633A444393D}"/>
              </a:ext>
            </a:extLst>
          </p:cNvPr>
          <p:cNvSpPr/>
          <p:nvPr/>
        </p:nvSpPr>
        <p:spPr>
          <a:xfrm>
            <a:off x="541787" y="5649914"/>
            <a:ext cx="7930458" cy="954107"/>
          </a:xfrm>
          <a:prstGeom prst="rect">
            <a:avLst/>
          </a:prstGeom>
          <a:solidFill>
            <a:schemeClr val="bg1"/>
          </a:solidFill>
        </p:spPr>
        <p:txBody>
          <a:bodyPr wrap="square">
            <a:spAutoFit/>
          </a:bodyPr>
          <a:lstStyle/>
          <a:p>
            <a:r>
              <a:rPr lang="en-US" sz="1200" i="1" dirty="0"/>
              <a:t>Note: emissions from Airport Support and Oil Field Equipment are excluded from nonroad inventories. </a:t>
            </a:r>
          </a:p>
          <a:p>
            <a:endParaRPr lang="en-US" sz="1200" dirty="0"/>
          </a:p>
          <a:p>
            <a:r>
              <a:rPr lang="en-US" dirty="0"/>
              <a:t>** Growth trends to future years also updated in MOVES2014b **</a:t>
            </a:r>
          </a:p>
          <a:p>
            <a:r>
              <a:rPr lang="en-US" sz="1200" i="1" dirty="0"/>
              <a:t>See MOVES2014b Nonroad Technical Reports (</a:t>
            </a:r>
            <a:r>
              <a:rPr lang="en-US" sz="1200" dirty="0">
                <a:hlinkClick r:id="rId4"/>
              </a:rPr>
              <a:t>https://www.epa.gov/moves/nonroad-technical-reports</a:t>
            </a:r>
            <a:r>
              <a:rPr lang="en-US" sz="1200" dirty="0"/>
              <a:t>)</a:t>
            </a:r>
            <a:endParaRPr lang="en-US" sz="1200" i="1" dirty="0"/>
          </a:p>
        </p:txBody>
      </p:sp>
    </p:spTree>
    <p:extLst>
      <p:ext uri="{BB962C8B-B14F-4D97-AF65-F5344CB8AC3E}">
        <p14:creationId xmlns:p14="http://schemas.microsoft.com/office/powerpoint/2010/main" val="26711338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7E0060D-40B0-41B8-BDF5-9DBD7B0C8AF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1184410"/>
            <a:ext cx="4114800" cy="2612345"/>
          </a:xfrm>
        </p:spPr>
      </p:pic>
      <p:sp>
        <p:nvSpPr>
          <p:cNvPr id="3" name="Footer Placeholder 2">
            <a:extLst>
              <a:ext uri="{FF2B5EF4-FFF2-40B4-BE49-F238E27FC236}">
                <a16:creationId xmlns:a16="http://schemas.microsoft.com/office/drawing/2014/main" id="{A67A3298-AE61-4B64-839C-A41F269BAFB9}"/>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4593B108-4FEA-49A9-96FB-27A392111861}"/>
              </a:ext>
            </a:extLst>
          </p:cNvPr>
          <p:cNvSpPr>
            <a:spLocks noGrp="1"/>
          </p:cNvSpPr>
          <p:nvPr>
            <p:ph type="sldNum" sz="quarter" idx="12"/>
          </p:nvPr>
        </p:nvSpPr>
        <p:spPr/>
        <p:txBody>
          <a:bodyPr/>
          <a:lstStyle/>
          <a:p>
            <a:fld id="{61C894BD-DCE2-4A96-A9AF-225BBEAC2A40}" type="slidenum">
              <a:rPr lang="en-US" smtClean="0"/>
              <a:pPr/>
              <a:t>107</a:t>
            </a:fld>
            <a:endParaRPr lang="en-US" dirty="0"/>
          </a:p>
        </p:txBody>
      </p:sp>
      <p:sp>
        <p:nvSpPr>
          <p:cNvPr id="5" name="Title 4">
            <a:extLst>
              <a:ext uri="{FF2B5EF4-FFF2-40B4-BE49-F238E27FC236}">
                <a16:creationId xmlns:a16="http://schemas.microsoft.com/office/drawing/2014/main" id="{E3AFBAB2-300E-425E-8F0D-6EBAA94E73EF}"/>
              </a:ext>
            </a:extLst>
          </p:cNvPr>
          <p:cNvSpPr>
            <a:spLocks noGrp="1"/>
          </p:cNvSpPr>
          <p:nvPr>
            <p:ph type="title"/>
          </p:nvPr>
        </p:nvSpPr>
        <p:spPr>
          <a:xfrm>
            <a:off x="342900" y="190717"/>
            <a:ext cx="8229600" cy="1143000"/>
          </a:xfrm>
        </p:spPr>
        <p:txBody>
          <a:bodyPr>
            <a:noAutofit/>
          </a:bodyPr>
          <a:lstStyle/>
          <a:p>
            <a:r>
              <a:rPr lang="en-US" sz="3200" dirty="0"/>
              <a:t>Recreational and Commercial Nonroad NOx: 2016ff and Changes from 2016fe</a:t>
            </a:r>
          </a:p>
        </p:txBody>
      </p:sp>
      <p:pic>
        <p:nvPicPr>
          <p:cNvPr id="9" name="Picture 8">
            <a:extLst>
              <a:ext uri="{FF2B5EF4-FFF2-40B4-BE49-F238E27FC236}">
                <a16:creationId xmlns:a16="http://schemas.microsoft.com/office/drawing/2014/main" id="{359B6D07-7EFC-4C16-BFAA-8084DFE994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7840" y="1232525"/>
            <a:ext cx="4328450" cy="2736118"/>
          </a:xfrm>
          <a:prstGeom prst="rect">
            <a:avLst/>
          </a:prstGeom>
        </p:spPr>
      </p:pic>
      <p:pic>
        <p:nvPicPr>
          <p:cNvPr id="11" name="Picture 10">
            <a:extLst>
              <a:ext uri="{FF2B5EF4-FFF2-40B4-BE49-F238E27FC236}">
                <a16:creationId xmlns:a16="http://schemas.microsoft.com/office/drawing/2014/main" id="{2A80C987-341D-449D-9004-1A41B368F3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 y="3854387"/>
            <a:ext cx="4343400" cy="2736118"/>
          </a:xfrm>
          <a:prstGeom prst="rect">
            <a:avLst/>
          </a:prstGeom>
        </p:spPr>
      </p:pic>
      <p:pic>
        <p:nvPicPr>
          <p:cNvPr id="13" name="Picture 12">
            <a:extLst>
              <a:ext uri="{FF2B5EF4-FFF2-40B4-BE49-F238E27FC236}">
                <a16:creationId xmlns:a16="http://schemas.microsoft.com/office/drawing/2014/main" id="{637DC62B-E644-42DF-8997-1BD866C540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1457" y="3814293"/>
            <a:ext cx="4533668" cy="2865842"/>
          </a:xfrm>
          <a:prstGeom prst="rect">
            <a:avLst/>
          </a:prstGeom>
        </p:spPr>
      </p:pic>
    </p:spTree>
    <p:extLst>
      <p:ext uri="{BB962C8B-B14F-4D97-AF65-F5344CB8AC3E}">
        <p14:creationId xmlns:p14="http://schemas.microsoft.com/office/powerpoint/2010/main" val="29103919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307650C-8483-44DF-95E1-FBCC6DFCA08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653" y="3937306"/>
            <a:ext cx="4429001" cy="2768599"/>
          </a:xfrm>
        </p:spPr>
      </p:pic>
      <p:sp>
        <p:nvSpPr>
          <p:cNvPr id="3" name="Footer Placeholder 2">
            <a:extLst>
              <a:ext uri="{FF2B5EF4-FFF2-40B4-BE49-F238E27FC236}">
                <a16:creationId xmlns:a16="http://schemas.microsoft.com/office/drawing/2014/main" id="{57816ECC-AEAD-42C5-8133-9ED9F298DDBF}"/>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8CF7640A-2ECE-4CAD-89B7-6CD048E6E367}"/>
              </a:ext>
            </a:extLst>
          </p:cNvPr>
          <p:cNvSpPr>
            <a:spLocks noGrp="1"/>
          </p:cNvSpPr>
          <p:nvPr>
            <p:ph type="sldNum" sz="quarter" idx="12"/>
          </p:nvPr>
        </p:nvSpPr>
        <p:spPr/>
        <p:txBody>
          <a:bodyPr/>
          <a:lstStyle/>
          <a:p>
            <a:fld id="{61C894BD-DCE2-4A96-A9AF-225BBEAC2A40}" type="slidenum">
              <a:rPr lang="en-US" smtClean="0"/>
              <a:pPr/>
              <a:t>108</a:t>
            </a:fld>
            <a:endParaRPr lang="en-US" dirty="0"/>
          </a:p>
        </p:txBody>
      </p:sp>
      <p:pic>
        <p:nvPicPr>
          <p:cNvPr id="11" name="Picture 10">
            <a:extLst>
              <a:ext uri="{FF2B5EF4-FFF2-40B4-BE49-F238E27FC236}">
                <a16:creationId xmlns:a16="http://schemas.microsoft.com/office/drawing/2014/main" id="{9E8CDF0E-4A0D-4265-9D3F-F30B1B1DF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2" y="1139351"/>
            <a:ext cx="4429002" cy="2790043"/>
          </a:xfrm>
          <a:prstGeom prst="rect">
            <a:avLst/>
          </a:prstGeom>
        </p:spPr>
      </p:pic>
      <p:pic>
        <p:nvPicPr>
          <p:cNvPr id="13" name="Picture 12">
            <a:extLst>
              <a:ext uri="{FF2B5EF4-FFF2-40B4-BE49-F238E27FC236}">
                <a16:creationId xmlns:a16="http://schemas.microsoft.com/office/drawing/2014/main" id="{015667FE-18E1-43B5-9DC4-DE5413B9FD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4797" y="1198311"/>
            <a:ext cx="4363177" cy="2758071"/>
          </a:xfrm>
          <a:prstGeom prst="rect">
            <a:avLst/>
          </a:prstGeom>
        </p:spPr>
      </p:pic>
      <p:sp>
        <p:nvSpPr>
          <p:cNvPr id="5" name="Title 4">
            <a:extLst>
              <a:ext uri="{FF2B5EF4-FFF2-40B4-BE49-F238E27FC236}">
                <a16:creationId xmlns:a16="http://schemas.microsoft.com/office/drawing/2014/main" id="{71BF6A94-3DE3-4A5A-8F07-5772F257B43D}"/>
              </a:ext>
            </a:extLst>
          </p:cNvPr>
          <p:cNvSpPr>
            <a:spLocks noGrp="1"/>
          </p:cNvSpPr>
          <p:nvPr>
            <p:ph type="title"/>
          </p:nvPr>
        </p:nvSpPr>
        <p:spPr>
          <a:xfrm>
            <a:off x="228600" y="152095"/>
            <a:ext cx="8229600" cy="1143000"/>
          </a:xfrm>
        </p:spPr>
        <p:txBody>
          <a:bodyPr>
            <a:normAutofit fontScale="90000"/>
          </a:bodyPr>
          <a:lstStyle/>
          <a:p>
            <a:r>
              <a:rPr lang="en-US" dirty="0"/>
              <a:t>Pleasure craft and Total Nonroad NOx 2016ff vs 2018ff</a:t>
            </a:r>
          </a:p>
        </p:txBody>
      </p:sp>
      <p:pic>
        <p:nvPicPr>
          <p:cNvPr id="9" name="Picture 8">
            <a:extLst>
              <a:ext uri="{FF2B5EF4-FFF2-40B4-BE49-F238E27FC236}">
                <a16:creationId xmlns:a16="http://schemas.microsoft.com/office/drawing/2014/main" id="{CB1EF18F-C82D-4421-B864-4A82F90A1C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888014"/>
            <a:ext cx="4576578" cy="2892966"/>
          </a:xfrm>
          <a:prstGeom prst="rect">
            <a:avLst/>
          </a:prstGeom>
        </p:spPr>
      </p:pic>
    </p:spTree>
    <p:extLst>
      <p:ext uri="{BB962C8B-B14F-4D97-AF65-F5344CB8AC3E}">
        <p14:creationId xmlns:p14="http://schemas.microsoft.com/office/powerpoint/2010/main" val="8132288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109</a:t>
            </a:fld>
            <a:endParaRPr lang="en-US" dirty="0"/>
          </a:p>
        </p:txBody>
      </p:sp>
      <p:sp>
        <p:nvSpPr>
          <p:cNvPr id="5" name="Title 4"/>
          <p:cNvSpPr>
            <a:spLocks noGrp="1"/>
          </p:cNvSpPr>
          <p:nvPr>
            <p:ph type="title"/>
          </p:nvPr>
        </p:nvSpPr>
        <p:spPr>
          <a:xfrm>
            <a:off x="-3517" y="323727"/>
            <a:ext cx="8229600" cy="1143000"/>
          </a:xfrm>
        </p:spPr>
        <p:txBody>
          <a:bodyPr>
            <a:normAutofit fontScale="90000"/>
          </a:bodyPr>
          <a:lstStyle/>
          <a:p>
            <a:r>
              <a:rPr lang="en-US" dirty="0"/>
              <a:t>Questions on </a:t>
            </a:r>
            <a:r>
              <a:rPr lang="en-US" dirty="0" err="1"/>
              <a:t>onroad</a:t>
            </a:r>
            <a:r>
              <a:rPr lang="en-US" dirty="0"/>
              <a:t> or nonroad</a:t>
            </a:r>
            <a:br>
              <a:rPr lang="en-US" dirty="0"/>
            </a:br>
            <a:r>
              <a:rPr lang="en-US" dirty="0"/>
              <a:t>projections?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pic>
        <p:nvPicPr>
          <p:cNvPr id="6" name="Picture 5" descr="Boy with question marks overhead" title="Boy with question marks overhead">
            <a:extLst>
              <a:ext uri="{FF2B5EF4-FFF2-40B4-BE49-F238E27FC236}">
                <a16:creationId xmlns:a16="http://schemas.microsoft.com/office/drawing/2014/main" id="{04501BA5-B468-4739-84DA-63714AFD79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2209800"/>
            <a:ext cx="3429000" cy="3789514"/>
          </a:xfrm>
          <a:prstGeom prst="rect">
            <a:avLst/>
          </a:prstGeom>
        </p:spPr>
      </p:pic>
    </p:spTree>
    <p:extLst>
      <p:ext uri="{BB962C8B-B14F-4D97-AF65-F5344CB8AC3E}">
        <p14:creationId xmlns:p14="http://schemas.microsoft.com/office/powerpoint/2010/main" val="2641473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11</a:t>
            </a:fld>
            <a:endParaRPr lang="en-US" dirty="0"/>
          </a:p>
        </p:txBody>
      </p:sp>
      <p:sp>
        <p:nvSpPr>
          <p:cNvPr id="5" name="Title 4"/>
          <p:cNvSpPr>
            <a:spLocks noGrp="1"/>
          </p:cNvSpPr>
          <p:nvPr>
            <p:ph type="title"/>
          </p:nvPr>
        </p:nvSpPr>
        <p:spPr>
          <a:xfrm>
            <a:off x="169143" y="120345"/>
            <a:ext cx="8458200" cy="1143000"/>
          </a:xfrm>
        </p:spPr>
        <p:txBody>
          <a:bodyPr>
            <a:normAutofit fontScale="90000"/>
          </a:bodyPr>
          <a:lstStyle/>
          <a:p>
            <a:r>
              <a:rPr lang="en-US" dirty="0"/>
              <a:t>Projections overview: Sectors projected based on NEI emissions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84062809"/>
              </p:ext>
            </p:extLst>
          </p:nvPr>
        </p:nvGraphicFramePr>
        <p:xfrm>
          <a:off x="457200" y="1371600"/>
          <a:ext cx="8534400" cy="4947920"/>
        </p:xfrm>
        <a:graphic>
          <a:graphicData uri="http://schemas.openxmlformats.org/drawingml/2006/table">
            <a:tbl>
              <a:tblPr firstRow="1" bandRow="1">
                <a:tableStyleId>{5C22544A-7EE6-4342-B048-85BDC9FD1C3A}</a:tableStyleId>
              </a:tblPr>
              <a:tblGrid>
                <a:gridCol w="2291644">
                  <a:extLst>
                    <a:ext uri="{9D8B030D-6E8A-4147-A177-3AD203B41FA5}">
                      <a16:colId xmlns:a16="http://schemas.microsoft.com/office/drawing/2014/main" val="20000"/>
                    </a:ext>
                  </a:extLst>
                </a:gridCol>
                <a:gridCol w="6242756">
                  <a:extLst>
                    <a:ext uri="{9D8B030D-6E8A-4147-A177-3AD203B41FA5}">
                      <a16:colId xmlns:a16="http://schemas.microsoft.com/office/drawing/2014/main" val="20001"/>
                    </a:ext>
                  </a:extLst>
                </a:gridCol>
              </a:tblGrid>
              <a:tr h="370840">
                <a:tc>
                  <a:txBody>
                    <a:bodyPr/>
                    <a:lstStyle/>
                    <a:p>
                      <a:r>
                        <a:rPr lang="en-US" sz="1600" dirty="0"/>
                        <a:t>Sector(s)</a:t>
                      </a:r>
                    </a:p>
                  </a:txBody>
                  <a:tcPr marL="45720" marR="45720"/>
                </a:tc>
                <a:tc>
                  <a:txBody>
                    <a:bodyPr/>
                    <a:lstStyle/>
                    <a:p>
                      <a:r>
                        <a:rPr lang="en-US" sz="1600" dirty="0"/>
                        <a:t>Data</a:t>
                      </a:r>
                      <a:r>
                        <a:rPr lang="en-US" sz="1600" baseline="0" dirty="0"/>
                        <a:t> sources and techniques used</a:t>
                      </a:r>
                      <a:endParaRPr lang="en-US" sz="1600" dirty="0"/>
                    </a:p>
                  </a:txBody>
                  <a:tcPr marL="45720" marR="45720"/>
                </a:tc>
                <a:extLst>
                  <a:ext uri="{0D108BD9-81ED-4DB2-BD59-A6C34878D82A}">
                    <a16:rowId xmlns:a16="http://schemas.microsoft.com/office/drawing/2014/main" val="10000"/>
                  </a:ext>
                </a:extLst>
              </a:tr>
              <a:tr h="370840">
                <a:tc>
                  <a:txBody>
                    <a:bodyPr/>
                    <a:lstStyle/>
                    <a:p>
                      <a:r>
                        <a:rPr lang="en-US" sz="1600" dirty="0"/>
                        <a:t>Agricultural NH3 (ag)</a:t>
                      </a:r>
                    </a:p>
                  </a:txBody>
                  <a:tcPr marL="45720" marR="45720"/>
                </a:tc>
                <a:tc>
                  <a:txBody>
                    <a:bodyPr/>
                    <a:lstStyle/>
                    <a:p>
                      <a:r>
                        <a:rPr lang="en-US" sz="1600" dirty="0"/>
                        <a:t>USDA animal population growth estimates,</a:t>
                      </a:r>
                      <a:r>
                        <a:rPr lang="en-US" sz="1600" baseline="0" dirty="0"/>
                        <a:t> livestock only.</a:t>
                      </a:r>
                      <a:endParaRPr lang="en-US" sz="1600" dirty="0"/>
                    </a:p>
                  </a:txBody>
                  <a:tcPr marL="45720" marR="45720"/>
                </a:tc>
                <a:extLst>
                  <a:ext uri="{0D108BD9-81ED-4DB2-BD59-A6C34878D82A}">
                    <a16:rowId xmlns:a16="http://schemas.microsoft.com/office/drawing/2014/main" val="10001"/>
                  </a:ext>
                </a:extLst>
              </a:tr>
              <a:tr h="370840">
                <a:tc>
                  <a:txBody>
                    <a:bodyPr/>
                    <a:lstStyle/>
                    <a:p>
                      <a:r>
                        <a:rPr lang="en-US" sz="1600" dirty="0"/>
                        <a:t>Fugitive</a:t>
                      </a:r>
                      <a:r>
                        <a:rPr lang="en-US" sz="1600" baseline="0" dirty="0"/>
                        <a:t> dust (afdust)</a:t>
                      </a:r>
                      <a:endParaRPr lang="en-US" sz="1600" dirty="0"/>
                    </a:p>
                  </a:txBody>
                  <a:tcPr marL="45720" marR="45720"/>
                </a:tc>
                <a:tc>
                  <a:txBody>
                    <a:bodyPr/>
                    <a:lstStyle/>
                    <a:p>
                      <a:r>
                        <a:rPr lang="en-US" sz="1600" dirty="0"/>
                        <a:t>County-level</a:t>
                      </a:r>
                      <a:r>
                        <a:rPr lang="en-US" sz="1600" baseline="0" dirty="0"/>
                        <a:t> VMT and population Annual Energy Outlook (AEO)-based projections to paved roads.</a:t>
                      </a:r>
                      <a:endParaRPr lang="en-US" sz="1600" dirty="0"/>
                    </a:p>
                  </a:txBody>
                  <a:tcPr marL="45720" marR="45720"/>
                </a:tc>
                <a:extLst>
                  <a:ext uri="{0D108BD9-81ED-4DB2-BD59-A6C34878D82A}">
                    <a16:rowId xmlns:a16="http://schemas.microsoft.com/office/drawing/2014/main" val="10002"/>
                  </a:ext>
                </a:extLst>
              </a:tr>
              <a:tr h="370840">
                <a:tc>
                  <a:txBody>
                    <a:bodyPr/>
                    <a:lstStyle/>
                    <a:p>
                      <a:r>
                        <a:rPr lang="en-US" sz="1600" dirty="0"/>
                        <a:t>Residential Wood Combustion (rwc)</a:t>
                      </a:r>
                    </a:p>
                  </a:txBody>
                  <a:tcPr marL="45720" marR="45720"/>
                </a:tc>
                <a:tc>
                  <a:txBody>
                    <a:bodyPr/>
                    <a:lstStyle/>
                    <a:p>
                      <a:r>
                        <a:rPr lang="en-US" sz="1600" dirty="0"/>
                        <a:t>2015 Wood heaters New Source Performance Standards (NSPS) with growth and appliance</a:t>
                      </a:r>
                      <a:r>
                        <a:rPr lang="en-US" sz="1600" baseline="0" dirty="0"/>
                        <a:t> change-outs/retirement assumptions.</a:t>
                      </a:r>
                      <a:endParaRPr lang="en-US" sz="1600" dirty="0"/>
                    </a:p>
                  </a:txBody>
                  <a:tcPr marL="45720" marR="45720"/>
                </a:tc>
                <a:extLst>
                  <a:ext uri="{0D108BD9-81ED-4DB2-BD59-A6C34878D82A}">
                    <a16:rowId xmlns:a16="http://schemas.microsoft.com/office/drawing/2014/main" val="10003"/>
                  </a:ext>
                </a:extLst>
              </a:tr>
              <a:tr h="370840">
                <a:tc>
                  <a:txBody>
                    <a:bodyPr/>
                    <a:lstStyle/>
                    <a:p>
                      <a:r>
                        <a:rPr lang="en-US" sz="1600" dirty="0"/>
                        <a:t>Class</a:t>
                      </a:r>
                      <a:r>
                        <a:rPr lang="en-US" sz="1600" baseline="0" dirty="0"/>
                        <a:t> 1&amp;2 CMV + trains (cmv_c1c2, rail)</a:t>
                      </a:r>
                      <a:endParaRPr lang="en-US" sz="1600" dirty="0"/>
                    </a:p>
                  </a:txBody>
                  <a:tcPr marL="45720" marR="45720"/>
                </a:tc>
                <a:tc>
                  <a:txBody>
                    <a:bodyPr/>
                    <a:lstStyle/>
                    <a:p>
                      <a:r>
                        <a:rPr lang="en-US" sz="1600" baseline="0" dirty="0"/>
                        <a:t>Locomotive and Marine (RIA-based) rule growth and controls; California data scaled from CARB inventories.</a:t>
                      </a:r>
                      <a:endParaRPr lang="en-US" sz="1600" dirty="0"/>
                    </a:p>
                  </a:txBody>
                  <a:tcPr marL="45720" marR="45720"/>
                </a:tc>
                <a:extLst>
                  <a:ext uri="{0D108BD9-81ED-4DB2-BD59-A6C34878D82A}">
                    <a16:rowId xmlns:a16="http://schemas.microsoft.com/office/drawing/2014/main" val="10004"/>
                  </a:ext>
                </a:extLst>
              </a:tr>
              <a:tr h="370840">
                <a:tc>
                  <a:txBody>
                    <a:bodyPr/>
                    <a:lstStyle/>
                    <a:p>
                      <a:r>
                        <a:rPr lang="en-US" sz="1600" dirty="0"/>
                        <a:t>Class</a:t>
                      </a:r>
                      <a:r>
                        <a:rPr lang="en-US" sz="1600" baseline="0" dirty="0"/>
                        <a:t> 3 CMV (cmv_c3)</a:t>
                      </a:r>
                      <a:endParaRPr lang="en-US" sz="1600" dirty="0"/>
                    </a:p>
                  </a:txBody>
                  <a:tcPr marL="45720" marR="45720"/>
                </a:tc>
                <a:tc>
                  <a:txBody>
                    <a:bodyPr/>
                    <a:lstStyle/>
                    <a:p>
                      <a:r>
                        <a:rPr lang="en-US" sz="1600" baseline="0" dirty="0"/>
                        <a:t>Regional-based growth factors + ECA-IMO engine and fuel controls, extending from ports (state), to near-offshore (EEZ) to global; California scaled from CARB data.</a:t>
                      </a:r>
                      <a:endParaRPr lang="en-US" sz="1600" dirty="0"/>
                    </a:p>
                  </a:txBody>
                  <a:tcPr marL="45720" marR="45720"/>
                </a:tc>
                <a:extLst>
                  <a:ext uri="{0D108BD9-81ED-4DB2-BD59-A6C34878D82A}">
                    <a16:rowId xmlns:a16="http://schemas.microsoft.com/office/drawing/2014/main" val="10005"/>
                  </a:ext>
                </a:extLst>
              </a:tr>
              <a:tr h="370840">
                <a:tc>
                  <a:txBody>
                    <a:bodyPr/>
                    <a:lstStyle/>
                    <a:p>
                      <a:r>
                        <a:rPr lang="en-US" sz="1600" dirty="0"/>
                        <a:t>Oil and Gas (pt_oilgas, np_oilgas)</a:t>
                      </a:r>
                    </a:p>
                  </a:txBody>
                  <a:tcPr marL="45720" marR="45720"/>
                </a:tc>
                <a:tc>
                  <a:txBody>
                    <a:bodyPr/>
                    <a:lstStyle/>
                    <a:p>
                      <a:r>
                        <a:rPr lang="en-US" sz="1600" dirty="0"/>
                        <a:t>AEO production forecast and historical activity</a:t>
                      </a:r>
                      <a:r>
                        <a:rPr lang="en-US" sz="1600" baseline="0" dirty="0"/>
                        <a:t>.  Various NSPS impacts + local information.</a:t>
                      </a:r>
                      <a:endParaRPr lang="en-US" sz="1600" dirty="0"/>
                    </a:p>
                  </a:txBody>
                  <a:tcPr marL="45720" marR="45720"/>
                </a:tc>
                <a:extLst>
                  <a:ext uri="{0D108BD9-81ED-4DB2-BD59-A6C34878D82A}">
                    <a16:rowId xmlns:a16="http://schemas.microsoft.com/office/drawing/2014/main" val="10006"/>
                  </a:ext>
                </a:extLst>
              </a:tr>
              <a:tr h="370840">
                <a:tc>
                  <a:txBody>
                    <a:bodyPr/>
                    <a:lstStyle/>
                    <a:p>
                      <a:r>
                        <a:rPr lang="en-US" sz="1600" dirty="0"/>
                        <a:t>Remaining non-EGU</a:t>
                      </a:r>
                      <a:r>
                        <a:rPr lang="en-US" sz="1600" baseline="0" dirty="0"/>
                        <a:t>s (ptnonipm, nonpt)</a:t>
                      </a:r>
                      <a:endParaRPr lang="en-US" sz="1600" dirty="0"/>
                    </a:p>
                  </a:txBody>
                  <a:tcPr marL="45720" marR="45720"/>
                </a:tc>
                <a:tc>
                  <a:txBody>
                    <a:bodyPr/>
                    <a:lstStyle/>
                    <a:p>
                      <a:r>
                        <a:rPr lang="en-US" sz="1600" dirty="0"/>
                        <a:t>AEO production,</a:t>
                      </a:r>
                      <a:r>
                        <a:rPr lang="en-US" sz="1600" baseline="0" dirty="0"/>
                        <a:t> consumption fuel-based growth. Various NSPS impacts + local information. Numerous additional growth/control/closure information.</a:t>
                      </a:r>
                      <a:endParaRPr lang="en-US" sz="1600" dirty="0"/>
                    </a:p>
                  </a:txBody>
                  <a:tcPr marL="45720" marR="45720"/>
                </a:tc>
                <a:extLst>
                  <a:ext uri="{0D108BD9-81ED-4DB2-BD59-A6C34878D82A}">
                    <a16:rowId xmlns:a16="http://schemas.microsoft.com/office/drawing/2014/main" val="10007"/>
                  </a:ext>
                </a:extLst>
              </a:tr>
            </a:tbl>
          </a:graphicData>
        </a:graphic>
      </p:graphicFrame>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41065188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110</a:t>
            </a:fld>
            <a:endParaRPr lang="en-US" dirty="0"/>
          </a:p>
        </p:txBody>
      </p:sp>
      <p:sp>
        <p:nvSpPr>
          <p:cNvPr id="5" name="Title 4"/>
          <p:cNvSpPr>
            <a:spLocks noGrp="1"/>
          </p:cNvSpPr>
          <p:nvPr>
            <p:ph type="title"/>
          </p:nvPr>
        </p:nvSpPr>
        <p:spPr/>
        <p:txBody>
          <a:bodyPr>
            <a:normAutofit/>
          </a:bodyPr>
          <a:lstStyle/>
          <a:p>
            <a:r>
              <a:rPr lang="en-US" dirty="0"/>
              <a:t>International Projections</a:t>
            </a:r>
          </a:p>
        </p:txBody>
      </p:sp>
      <p:sp>
        <p:nvSpPr>
          <p:cNvPr id="2" name="Content Placeholder 1"/>
          <p:cNvSpPr>
            <a:spLocks noGrp="1"/>
          </p:cNvSpPr>
          <p:nvPr>
            <p:ph idx="1"/>
          </p:nvPr>
        </p:nvSpPr>
        <p:spPr/>
        <p:txBody>
          <a:bodyPr>
            <a:normAutofit fontScale="92500"/>
          </a:bodyPr>
          <a:lstStyle/>
          <a:p>
            <a:r>
              <a:rPr lang="en-US" dirty="0"/>
              <a:t>Canada</a:t>
            </a:r>
          </a:p>
          <a:p>
            <a:pPr lvl="1"/>
            <a:r>
              <a:rPr lang="en-US" dirty="0"/>
              <a:t>Base year is 2015</a:t>
            </a:r>
          </a:p>
          <a:p>
            <a:pPr lvl="1"/>
            <a:r>
              <a:rPr lang="en-US" dirty="0"/>
              <a:t>Projection factors to various years provided by Environment and Climate Change Canada</a:t>
            </a:r>
          </a:p>
          <a:p>
            <a:pPr lvl="2"/>
            <a:r>
              <a:rPr lang="en-US" dirty="0"/>
              <a:t>Updated inventories computed by EPA based on factors</a:t>
            </a:r>
          </a:p>
          <a:p>
            <a:pPr marL="630936" lvl="2" indent="0">
              <a:buNone/>
            </a:pPr>
            <a:endParaRPr lang="en-US" dirty="0"/>
          </a:p>
          <a:p>
            <a:r>
              <a:rPr lang="en-US" dirty="0"/>
              <a:t>Mexico </a:t>
            </a:r>
          </a:p>
          <a:p>
            <a:pPr lvl="1"/>
            <a:r>
              <a:rPr lang="en-US" dirty="0"/>
              <a:t>Mexico point, nonpoint, nonroad inventories projected to years 2018, 2025 and 2030 and interpolate as needed – better data needed</a:t>
            </a:r>
          </a:p>
          <a:p>
            <a:pPr lvl="1"/>
            <a:r>
              <a:rPr lang="en-US" dirty="0"/>
              <a:t>Interpolate MOVES-Mexico outputs as needed between available years of 2014, 2017, 2020, 2023 and 2028</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25031344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83CE8FE-1F09-402F-854E-D8A8F5356E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2166" y="1714500"/>
            <a:ext cx="4401834" cy="3429000"/>
          </a:xfrm>
          <a:prstGeom prst="rect">
            <a:avLst/>
          </a:prstGeom>
        </p:spPr>
      </p:pic>
      <p:sp>
        <p:nvSpPr>
          <p:cNvPr id="3" name="Footer Placeholder 2">
            <a:extLst>
              <a:ext uri="{FF2B5EF4-FFF2-40B4-BE49-F238E27FC236}">
                <a16:creationId xmlns:a16="http://schemas.microsoft.com/office/drawing/2014/main" id="{D7B89AE5-1609-4220-B6F3-D2CD8357ABD1}"/>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62F889CD-7A1D-4777-A86D-D1A756DE4D4B}"/>
              </a:ext>
            </a:extLst>
          </p:cNvPr>
          <p:cNvSpPr>
            <a:spLocks noGrp="1"/>
          </p:cNvSpPr>
          <p:nvPr>
            <p:ph type="sldNum" sz="quarter" idx="12"/>
          </p:nvPr>
        </p:nvSpPr>
        <p:spPr/>
        <p:txBody>
          <a:bodyPr/>
          <a:lstStyle/>
          <a:p>
            <a:fld id="{61C894BD-DCE2-4A96-A9AF-225BBEAC2A40}" type="slidenum">
              <a:rPr lang="en-US" smtClean="0"/>
              <a:pPr/>
              <a:t>111</a:t>
            </a:fld>
            <a:endParaRPr lang="en-US" dirty="0"/>
          </a:p>
        </p:txBody>
      </p:sp>
      <p:sp>
        <p:nvSpPr>
          <p:cNvPr id="5" name="Title 4">
            <a:extLst>
              <a:ext uri="{FF2B5EF4-FFF2-40B4-BE49-F238E27FC236}">
                <a16:creationId xmlns:a16="http://schemas.microsoft.com/office/drawing/2014/main" id="{01A8BDFB-0D44-4E83-9757-B5B1AF21098E}"/>
              </a:ext>
            </a:extLst>
          </p:cNvPr>
          <p:cNvSpPr>
            <a:spLocks noGrp="1"/>
          </p:cNvSpPr>
          <p:nvPr>
            <p:ph type="title"/>
          </p:nvPr>
        </p:nvSpPr>
        <p:spPr/>
        <p:txBody>
          <a:bodyPr>
            <a:noAutofit/>
          </a:bodyPr>
          <a:lstStyle/>
          <a:p>
            <a:r>
              <a:rPr lang="en-US" sz="2800" dirty="0"/>
              <a:t>2028 Canada </a:t>
            </a:r>
            <a:r>
              <a:rPr lang="en-US" sz="2800" dirty="0" err="1"/>
              <a:t>Afdust</a:t>
            </a:r>
            <a:r>
              <a:rPr lang="en-US" sz="2800" dirty="0"/>
              <a:t> PM2.5 and Onroad NOx emissions with changes from 2016 at 36km</a:t>
            </a:r>
          </a:p>
        </p:txBody>
      </p:sp>
      <p:pic>
        <p:nvPicPr>
          <p:cNvPr id="26" name="Picture 25">
            <a:extLst>
              <a:ext uri="{FF2B5EF4-FFF2-40B4-BE49-F238E27FC236}">
                <a16:creationId xmlns:a16="http://schemas.microsoft.com/office/drawing/2014/main" id="{AE0332A3-B168-4E2B-BF36-9A3BFBD9CB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9231" y="3859740"/>
            <a:ext cx="4444769" cy="3462446"/>
          </a:xfrm>
          <a:prstGeom prst="rect">
            <a:avLst/>
          </a:prstGeom>
        </p:spPr>
      </p:pic>
      <p:pic>
        <p:nvPicPr>
          <p:cNvPr id="22" name="Content Placeholder 21">
            <a:extLst>
              <a:ext uri="{FF2B5EF4-FFF2-40B4-BE49-F238E27FC236}">
                <a16:creationId xmlns:a16="http://schemas.microsoft.com/office/drawing/2014/main" id="{983671B8-A2E9-4D71-9D95-12A96687FFF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4510" y="1661956"/>
            <a:ext cx="4739795" cy="3684689"/>
          </a:xfrm>
          <a:prstGeom prst="rect">
            <a:avLst/>
          </a:prstGeom>
        </p:spPr>
      </p:pic>
      <p:pic>
        <p:nvPicPr>
          <p:cNvPr id="24" name="Picture 23">
            <a:extLst>
              <a:ext uri="{FF2B5EF4-FFF2-40B4-BE49-F238E27FC236}">
                <a16:creationId xmlns:a16="http://schemas.microsoft.com/office/drawing/2014/main" id="{402C5C02-FB85-4E70-8494-00E154E124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565" y="3889548"/>
            <a:ext cx="4683740" cy="3641519"/>
          </a:xfrm>
          <a:prstGeom prst="rect">
            <a:avLst/>
          </a:prstGeom>
        </p:spPr>
      </p:pic>
    </p:spTree>
    <p:extLst>
      <p:ext uri="{BB962C8B-B14F-4D97-AF65-F5344CB8AC3E}">
        <p14:creationId xmlns:p14="http://schemas.microsoft.com/office/powerpoint/2010/main" val="41832376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21C2F43-7A9A-4BCB-BD3F-8EF559F3492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4709" y="1294558"/>
            <a:ext cx="4264115" cy="2560360"/>
          </a:xfrm>
        </p:spPr>
      </p:pic>
      <p:sp>
        <p:nvSpPr>
          <p:cNvPr id="3" name="Footer Placeholder 2">
            <a:extLst>
              <a:ext uri="{FF2B5EF4-FFF2-40B4-BE49-F238E27FC236}">
                <a16:creationId xmlns:a16="http://schemas.microsoft.com/office/drawing/2014/main" id="{2EA50F08-5BA0-4F80-A64C-F2F072F82644}"/>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3123B79D-A71C-47B7-9F24-581C722C6D38}"/>
              </a:ext>
            </a:extLst>
          </p:cNvPr>
          <p:cNvSpPr>
            <a:spLocks noGrp="1"/>
          </p:cNvSpPr>
          <p:nvPr>
            <p:ph type="sldNum" sz="quarter" idx="12"/>
          </p:nvPr>
        </p:nvSpPr>
        <p:spPr/>
        <p:txBody>
          <a:bodyPr/>
          <a:lstStyle/>
          <a:p>
            <a:fld id="{61C894BD-DCE2-4A96-A9AF-225BBEAC2A40}" type="slidenum">
              <a:rPr lang="en-US" smtClean="0"/>
              <a:pPr/>
              <a:t>112</a:t>
            </a:fld>
            <a:endParaRPr lang="en-US" dirty="0"/>
          </a:p>
        </p:txBody>
      </p:sp>
      <p:sp>
        <p:nvSpPr>
          <p:cNvPr id="5" name="Title 4">
            <a:extLst>
              <a:ext uri="{FF2B5EF4-FFF2-40B4-BE49-F238E27FC236}">
                <a16:creationId xmlns:a16="http://schemas.microsoft.com/office/drawing/2014/main" id="{5F823283-FA4B-4110-B3B2-B84206948B83}"/>
              </a:ext>
            </a:extLst>
          </p:cNvPr>
          <p:cNvSpPr>
            <a:spLocks noGrp="1"/>
          </p:cNvSpPr>
          <p:nvPr>
            <p:ph type="title"/>
          </p:nvPr>
        </p:nvSpPr>
        <p:spPr>
          <a:xfrm>
            <a:off x="154628" y="254094"/>
            <a:ext cx="8229600" cy="1143000"/>
          </a:xfrm>
        </p:spPr>
        <p:txBody>
          <a:bodyPr>
            <a:noAutofit/>
          </a:bodyPr>
          <a:lstStyle/>
          <a:p>
            <a:r>
              <a:rPr lang="en-US" sz="2800" dirty="0" err="1"/>
              <a:t>Othar</a:t>
            </a:r>
            <a:r>
              <a:rPr lang="en-US" sz="2800" dirty="0"/>
              <a:t> 2028 NOx and NH3 and changes from 2016</a:t>
            </a:r>
          </a:p>
        </p:txBody>
      </p:sp>
      <p:pic>
        <p:nvPicPr>
          <p:cNvPr id="9" name="Picture 8">
            <a:extLst>
              <a:ext uri="{FF2B5EF4-FFF2-40B4-BE49-F238E27FC236}">
                <a16:creationId xmlns:a16="http://schemas.microsoft.com/office/drawing/2014/main" id="{41787970-BE30-4B49-992D-B6103836A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251272"/>
            <a:ext cx="4377292" cy="2632987"/>
          </a:xfrm>
          <a:prstGeom prst="rect">
            <a:avLst/>
          </a:prstGeom>
        </p:spPr>
      </p:pic>
      <p:pic>
        <p:nvPicPr>
          <p:cNvPr id="11" name="Picture 10">
            <a:extLst>
              <a:ext uri="{FF2B5EF4-FFF2-40B4-BE49-F238E27FC236}">
                <a16:creationId xmlns:a16="http://schemas.microsoft.com/office/drawing/2014/main" id="{92C33D2B-C89F-4B07-BC17-2CEAFA1E1B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709" y="3941322"/>
            <a:ext cx="4299192" cy="2642040"/>
          </a:xfrm>
          <a:prstGeom prst="rect">
            <a:avLst/>
          </a:prstGeom>
        </p:spPr>
      </p:pic>
      <p:pic>
        <p:nvPicPr>
          <p:cNvPr id="13" name="Picture 12">
            <a:extLst>
              <a:ext uri="{FF2B5EF4-FFF2-40B4-BE49-F238E27FC236}">
                <a16:creationId xmlns:a16="http://schemas.microsoft.com/office/drawing/2014/main" id="{64FD74B8-3DB8-464A-86DF-2A472854B0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3448" y="3921877"/>
            <a:ext cx="4458824" cy="2682029"/>
          </a:xfrm>
          <a:prstGeom prst="rect">
            <a:avLst/>
          </a:prstGeom>
        </p:spPr>
      </p:pic>
    </p:spTree>
    <p:extLst>
      <p:ext uri="{BB962C8B-B14F-4D97-AF65-F5344CB8AC3E}">
        <p14:creationId xmlns:p14="http://schemas.microsoft.com/office/powerpoint/2010/main" val="27103093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D55074-0D75-4E4B-BF3F-A8CD400D5D0F}"/>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7E8E0BDA-F730-41F1-9B63-E31CD3573859}"/>
              </a:ext>
            </a:extLst>
          </p:cNvPr>
          <p:cNvSpPr>
            <a:spLocks noGrp="1"/>
          </p:cNvSpPr>
          <p:nvPr>
            <p:ph type="sldNum" sz="quarter" idx="12"/>
          </p:nvPr>
        </p:nvSpPr>
        <p:spPr/>
        <p:txBody>
          <a:bodyPr/>
          <a:lstStyle/>
          <a:p>
            <a:fld id="{61C894BD-DCE2-4A96-A9AF-225BBEAC2A40}" type="slidenum">
              <a:rPr lang="en-US" smtClean="0"/>
              <a:pPr/>
              <a:t>113</a:t>
            </a:fld>
            <a:endParaRPr lang="en-US" dirty="0"/>
          </a:p>
        </p:txBody>
      </p:sp>
      <p:sp>
        <p:nvSpPr>
          <p:cNvPr id="5" name="Title 4">
            <a:extLst>
              <a:ext uri="{FF2B5EF4-FFF2-40B4-BE49-F238E27FC236}">
                <a16:creationId xmlns:a16="http://schemas.microsoft.com/office/drawing/2014/main" id="{2F895CAB-DA53-4DB2-9574-F91C00BFFC67}"/>
              </a:ext>
            </a:extLst>
          </p:cNvPr>
          <p:cNvSpPr>
            <a:spLocks noGrp="1"/>
          </p:cNvSpPr>
          <p:nvPr>
            <p:ph type="title"/>
          </p:nvPr>
        </p:nvSpPr>
        <p:spPr/>
        <p:txBody>
          <a:bodyPr/>
          <a:lstStyle/>
          <a:p>
            <a:r>
              <a:rPr lang="en-US" dirty="0" err="1"/>
              <a:t>Othpt</a:t>
            </a:r>
            <a:r>
              <a:rPr lang="en-US" dirty="0"/>
              <a:t> SO2 and NH3</a:t>
            </a:r>
          </a:p>
        </p:txBody>
      </p:sp>
      <p:pic>
        <p:nvPicPr>
          <p:cNvPr id="11" name="Picture 10">
            <a:extLst>
              <a:ext uri="{FF2B5EF4-FFF2-40B4-BE49-F238E27FC236}">
                <a16:creationId xmlns:a16="http://schemas.microsoft.com/office/drawing/2014/main" id="{BCCC0C24-830E-4F37-8F07-AC78E5AFA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6944" y="3958852"/>
            <a:ext cx="4724400" cy="2837365"/>
          </a:xfrm>
          <a:prstGeom prst="rect">
            <a:avLst/>
          </a:prstGeom>
        </p:spPr>
      </p:pic>
      <p:pic>
        <p:nvPicPr>
          <p:cNvPr id="7" name="Content Placeholder 6">
            <a:extLst>
              <a:ext uri="{FF2B5EF4-FFF2-40B4-BE49-F238E27FC236}">
                <a16:creationId xmlns:a16="http://schemas.microsoft.com/office/drawing/2014/main" id="{75E317F2-C42A-42AC-B1A8-CA8B755C98C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940" y="1264568"/>
            <a:ext cx="4328460" cy="2604193"/>
          </a:xfrm>
        </p:spPr>
      </p:pic>
      <p:pic>
        <p:nvPicPr>
          <p:cNvPr id="13" name="Picture 12">
            <a:extLst>
              <a:ext uri="{FF2B5EF4-FFF2-40B4-BE49-F238E27FC236}">
                <a16:creationId xmlns:a16="http://schemas.microsoft.com/office/drawing/2014/main" id="{4CB83226-FFEF-4494-A65A-1C41A43B8B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 y="3956820"/>
            <a:ext cx="4401438" cy="2656953"/>
          </a:xfrm>
          <a:prstGeom prst="rect">
            <a:avLst/>
          </a:prstGeom>
        </p:spPr>
      </p:pic>
      <p:pic>
        <p:nvPicPr>
          <p:cNvPr id="15" name="Picture 14">
            <a:extLst>
              <a:ext uri="{FF2B5EF4-FFF2-40B4-BE49-F238E27FC236}">
                <a16:creationId xmlns:a16="http://schemas.microsoft.com/office/drawing/2014/main" id="{4EB11DE2-AE25-4804-A7F1-92BDF70A59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0595" y="1211115"/>
            <a:ext cx="4401438" cy="2647511"/>
          </a:xfrm>
          <a:prstGeom prst="rect">
            <a:avLst/>
          </a:prstGeom>
        </p:spPr>
      </p:pic>
    </p:spTree>
    <p:extLst>
      <p:ext uri="{BB962C8B-B14F-4D97-AF65-F5344CB8AC3E}">
        <p14:creationId xmlns:p14="http://schemas.microsoft.com/office/powerpoint/2010/main" val="6726011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4E8AD1-A38C-4ABE-BD3A-D5975345EC66}"/>
              </a:ext>
            </a:extLst>
          </p:cNvPr>
          <p:cNvSpPr>
            <a:spLocks noGrp="1"/>
          </p:cNvSpPr>
          <p:nvPr>
            <p:ph idx="1"/>
          </p:nvPr>
        </p:nvSpPr>
        <p:spPr/>
        <p:txBody>
          <a:bodyPr/>
          <a:lstStyle/>
          <a:p>
            <a:r>
              <a:rPr lang="en-US" dirty="0"/>
              <a:t>Any questions on international emissions projections?</a:t>
            </a:r>
          </a:p>
        </p:txBody>
      </p:sp>
      <p:sp>
        <p:nvSpPr>
          <p:cNvPr id="3" name="Footer Placeholder 2">
            <a:extLst>
              <a:ext uri="{FF2B5EF4-FFF2-40B4-BE49-F238E27FC236}">
                <a16:creationId xmlns:a16="http://schemas.microsoft.com/office/drawing/2014/main" id="{07AFF2B1-E7F4-4AFD-9479-3F7C114A2D3C}"/>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5C55B268-5871-4910-BAE6-37CB8A27E8C8}"/>
              </a:ext>
            </a:extLst>
          </p:cNvPr>
          <p:cNvSpPr>
            <a:spLocks noGrp="1"/>
          </p:cNvSpPr>
          <p:nvPr>
            <p:ph type="sldNum" sz="quarter" idx="12"/>
          </p:nvPr>
        </p:nvSpPr>
        <p:spPr/>
        <p:txBody>
          <a:bodyPr/>
          <a:lstStyle/>
          <a:p>
            <a:fld id="{61C894BD-DCE2-4A96-A9AF-225BBEAC2A40}" type="slidenum">
              <a:rPr lang="en-US" smtClean="0"/>
              <a:pPr/>
              <a:t>114</a:t>
            </a:fld>
            <a:endParaRPr lang="en-US" dirty="0"/>
          </a:p>
        </p:txBody>
      </p:sp>
      <p:sp>
        <p:nvSpPr>
          <p:cNvPr id="5" name="Title 4">
            <a:extLst>
              <a:ext uri="{FF2B5EF4-FFF2-40B4-BE49-F238E27FC236}">
                <a16:creationId xmlns:a16="http://schemas.microsoft.com/office/drawing/2014/main" id="{DD9500E8-0DC6-465A-8795-6D90AE1D4351}"/>
              </a:ext>
            </a:extLst>
          </p:cNvPr>
          <p:cNvSpPr>
            <a:spLocks noGrp="1"/>
          </p:cNvSpPr>
          <p:nvPr>
            <p:ph type="title"/>
          </p:nvPr>
        </p:nvSpPr>
        <p:spPr/>
        <p:txBody>
          <a:bodyPr/>
          <a:lstStyle/>
          <a:p>
            <a:r>
              <a:rPr lang="en-US" dirty="0"/>
              <a:t>Questions?</a:t>
            </a:r>
          </a:p>
        </p:txBody>
      </p:sp>
      <p:pic>
        <p:nvPicPr>
          <p:cNvPr id="6" name="Content Placeholder 9" descr="Woman with questions" title="Woman with questions">
            <a:extLst>
              <a:ext uri="{FF2B5EF4-FFF2-40B4-BE49-F238E27FC236}">
                <a16:creationId xmlns:a16="http://schemas.microsoft.com/office/drawing/2014/main" id="{6580E5C3-923F-4AD0-8EE1-BB73AB5C9C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2743200"/>
            <a:ext cx="3200400" cy="3620380"/>
          </a:xfrm>
          <a:prstGeom prst="rect">
            <a:avLst/>
          </a:prstGeom>
        </p:spPr>
      </p:pic>
    </p:spTree>
    <p:extLst>
      <p:ext uri="{BB962C8B-B14F-4D97-AF65-F5344CB8AC3E}">
        <p14:creationId xmlns:p14="http://schemas.microsoft.com/office/powerpoint/2010/main" val="25197317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115</a:t>
            </a:fld>
            <a:endParaRPr lang="en-US" dirty="0"/>
          </a:p>
        </p:txBody>
      </p:sp>
      <p:sp>
        <p:nvSpPr>
          <p:cNvPr id="5" name="Title 4"/>
          <p:cNvSpPr>
            <a:spLocks noGrp="1"/>
          </p:cNvSpPr>
          <p:nvPr>
            <p:ph type="title"/>
          </p:nvPr>
        </p:nvSpPr>
        <p:spPr/>
        <p:txBody>
          <a:bodyPr>
            <a:normAutofit/>
          </a:bodyPr>
          <a:lstStyle/>
          <a:p>
            <a:r>
              <a:rPr lang="en-US" dirty="0"/>
              <a:t>CMV and rail Projections</a:t>
            </a:r>
          </a:p>
        </p:txBody>
      </p:sp>
      <p:sp>
        <p:nvSpPr>
          <p:cNvPr id="2" name="Content Placeholder 1"/>
          <p:cNvSpPr>
            <a:spLocks noGrp="1"/>
          </p:cNvSpPr>
          <p:nvPr>
            <p:ph idx="1"/>
          </p:nvPr>
        </p:nvSpPr>
        <p:spPr/>
        <p:txBody>
          <a:bodyPr>
            <a:normAutofit fontScale="77500" lnSpcReduction="20000"/>
          </a:bodyPr>
          <a:lstStyle/>
          <a:p>
            <a:pPr>
              <a:spcAft>
                <a:spcPts val="600"/>
              </a:spcAft>
            </a:pPr>
            <a:r>
              <a:rPr lang="en-US" sz="3100" dirty="0"/>
              <a:t>Rail includes on-rail line locomotives</a:t>
            </a:r>
          </a:p>
          <a:p>
            <a:pPr lvl="1">
              <a:spcAft>
                <a:spcPts val="600"/>
              </a:spcAft>
            </a:pPr>
            <a:r>
              <a:rPr lang="en-US" dirty="0"/>
              <a:t>Yard Locomotives in point source inventory use different factors</a:t>
            </a:r>
          </a:p>
          <a:p>
            <a:pPr>
              <a:spcAft>
                <a:spcPts val="600"/>
              </a:spcAft>
            </a:pPr>
            <a:r>
              <a:rPr lang="en-US" sz="3100" dirty="0"/>
              <a:t>The future year cmv and rail emissions account for increased fuel consumption based on Energy Information Administration (EIA) fuel consumption projections for freight</a:t>
            </a:r>
          </a:p>
          <a:p>
            <a:pPr>
              <a:spcAft>
                <a:spcPts val="600"/>
              </a:spcAft>
            </a:pPr>
            <a:r>
              <a:rPr lang="en-US" sz="3100" dirty="0"/>
              <a:t>Regulatory programs: </a:t>
            </a:r>
          </a:p>
          <a:p>
            <a:pPr lvl="1">
              <a:spcAft>
                <a:spcPts val="600"/>
              </a:spcAft>
            </a:pPr>
            <a:r>
              <a:rPr lang="en-US" dirty="0"/>
              <a:t>Final Locomotive-Marine rule for engines less than 30L/cylinder, Clean Air Nonroad Diesel Rule</a:t>
            </a:r>
          </a:p>
          <a:p>
            <a:pPr lvl="1">
              <a:spcAft>
                <a:spcPts val="600"/>
              </a:spcAft>
            </a:pPr>
            <a:r>
              <a:rPr lang="en-US" dirty="0"/>
              <a:t>Category 3 marine diesel engines Clean Air Act and International Maritime Organization Standards</a:t>
            </a:r>
          </a:p>
          <a:p>
            <a:pPr lvl="2">
              <a:spcAft>
                <a:spcPts val="600"/>
              </a:spcAft>
            </a:pPr>
            <a:r>
              <a:rPr lang="en-US" dirty="0"/>
              <a:t>CMV Exclusive Economic Zone (EEZ) reductions:</a:t>
            </a:r>
            <a:br>
              <a:rPr lang="en-US" dirty="0"/>
            </a:br>
            <a:r>
              <a:rPr lang="en-US" dirty="0"/>
              <a:t>SO2 reductions in EEZ 200 nautical miles from state waters by 2015, and implemented globally by 2020</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28362565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116</a:t>
            </a:fld>
            <a:endParaRPr lang="en-US" dirty="0"/>
          </a:p>
        </p:txBody>
      </p:sp>
      <p:sp>
        <p:nvSpPr>
          <p:cNvPr id="5" name="Title 4"/>
          <p:cNvSpPr>
            <a:spLocks noGrp="1"/>
          </p:cNvSpPr>
          <p:nvPr>
            <p:ph type="title"/>
          </p:nvPr>
        </p:nvSpPr>
        <p:spPr>
          <a:xfrm>
            <a:off x="152400" y="84932"/>
            <a:ext cx="8229600" cy="1143000"/>
          </a:xfrm>
        </p:spPr>
        <p:txBody>
          <a:bodyPr>
            <a:normAutofit/>
          </a:bodyPr>
          <a:lstStyle/>
          <a:p>
            <a:r>
              <a:rPr lang="en-US" sz="3200" dirty="0"/>
              <a:t>National Projections for Rail NOx</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graphicFrame>
        <p:nvGraphicFramePr>
          <p:cNvPr id="6" name="Table 5">
            <a:extLst>
              <a:ext uri="{FF2B5EF4-FFF2-40B4-BE49-F238E27FC236}">
                <a16:creationId xmlns:a16="http://schemas.microsoft.com/office/drawing/2014/main" id="{86001E50-0E43-42B0-BFBE-5A8BC12CE1E2}"/>
              </a:ext>
            </a:extLst>
          </p:cNvPr>
          <p:cNvGraphicFramePr>
            <a:graphicFrameLocks noGrp="1"/>
          </p:cNvGraphicFramePr>
          <p:nvPr>
            <p:extLst>
              <p:ext uri="{D42A27DB-BD31-4B8C-83A1-F6EECF244321}">
                <p14:modId xmlns:p14="http://schemas.microsoft.com/office/powerpoint/2010/main" val="2323723017"/>
              </p:ext>
            </p:extLst>
          </p:nvPr>
        </p:nvGraphicFramePr>
        <p:xfrm>
          <a:off x="762000" y="1219251"/>
          <a:ext cx="7237769" cy="1186353"/>
        </p:xfrm>
        <a:graphic>
          <a:graphicData uri="http://schemas.openxmlformats.org/drawingml/2006/table">
            <a:tbl>
              <a:tblPr firstRow="1" firstCol="1" bandRow="1">
                <a:tableStyleId>{5C22544A-7EE6-4342-B048-85BDC9FD1C3A}</a:tableStyleId>
              </a:tblPr>
              <a:tblGrid>
                <a:gridCol w="2673954">
                  <a:extLst>
                    <a:ext uri="{9D8B030D-6E8A-4147-A177-3AD203B41FA5}">
                      <a16:colId xmlns:a16="http://schemas.microsoft.com/office/drawing/2014/main" val="301222838"/>
                    </a:ext>
                  </a:extLst>
                </a:gridCol>
                <a:gridCol w="2286195">
                  <a:extLst>
                    <a:ext uri="{9D8B030D-6E8A-4147-A177-3AD203B41FA5}">
                      <a16:colId xmlns:a16="http://schemas.microsoft.com/office/drawing/2014/main" val="1428189158"/>
                    </a:ext>
                  </a:extLst>
                </a:gridCol>
                <a:gridCol w="2277620">
                  <a:extLst>
                    <a:ext uri="{9D8B030D-6E8A-4147-A177-3AD203B41FA5}">
                      <a16:colId xmlns:a16="http://schemas.microsoft.com/office/drawing/2014/main" val="4050036907"/>
                    </a:ext>
                  </a:extLst>
                </a:gridCol>
              </a:tblGrid>
              <a:tr h="363393">
                <a:tc>
                  <a:txBody>
                    <a:bodyPr/>
                    <a:lstStyle/>
                    <a:p>
                      <a:pPr marL="0" marR="0">
                        <a:spcBef>
                          <a:spcPts val="0"/>
                        </a:spcBef>
                        <a:spcAft>
                          <a:spcPts val="0"/>
                        </a:spcAft>
                      </a:pPr>
                      <a:r>
                        <a:rPr lang="en-US" sz="1800" dirty="0">
                          <a:effectLst/>
                        </a:rPr>
                        <a:t> </a:t>
                      </a:r>
                      <a:endParaRPr lang="en-US" sz="180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2016-to-2023</a:t>
                      </a:r>
                      <a:endParaRPr lang="en-US" sz="180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2016-to-2028</a:t>
                      </a:r>
                      <a:endParaRPr lang="en-US" sz="180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966167349"/>
                  </a:ext>
                </a:extLst>
              </a:tr>
              <a:tr h="258710">
                <a:tc>
                  <a:txBody>
                    <a:bodyPr/>
                    <a:lstStyle/>
                    <a:p>
                      <a:pPr marL="0" marR="0">
                        <a:spcBef>
                          <a:spcPts val="0"/>
                        </a:spcBef>
                        <a:spcAft>
                          <a:spcPts val="0"/>
                        </a:spcAft>
                      </a:pPr>
                      <a:r>
                        <a:rPr lang="en-US" sz="1800">
                          <a:effectLst/>
                        </a:rPr>
                        <a:t>Passenger trains</a:t>
                      </a:r>
                      <a:endParaRPr lang="en-US" sz="180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+8.8%</a:t>
                      </a:r>
                      <a:endParaRPr lang="en-US" sz="180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+16.2%</a:t>
                      </a:r>
                      <a:endParaRPr lang="en-US" sz="1800" dirty="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2622757880"/>
                  </a:ext>
                </a:extLst>
              </a:tr>
              <a:tr h="338888">
                <a:tc>
                  <a:txBody>
                    <a:bodyPr/>
                    <a:lstStyle/>
                    <a:p>
                      <a:pPr marL="0" marR="0">
                        <a:spcBef>
                          <a:spcPts val="0"/>
                        </a:spcBef>
                        <a:spcAft>
                          <a:spcPts val="0"/>
                        </a:spcAft>
                      </a:pPr>
                      <a:r>
                        <a:rPr lang="en-US" sz="1800" dirty="0">
                          <a:effectLst/>
                        </a:rPr>
                        <a:t>Freight and Yard Locomotives</a:t>
                      </a:r>
                      <a:endParaRPr lang="en-US" sz="180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+0.8%</a:t>
                      </a:r>
                      <a:endParaRPr lang="en-US" sz="180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+4.7%</a:t>
                      </a:r>
                      <a:endParaRPr lang="en-US" sz="1800" dirty="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3999958327"/>
                  </a:ext>
                </a:extLst>
              </a:tr>
            </a:tbl>
          </a:graphicData>
        </a:graphic>
      </p:graphicFrame>
      <p:sp>
        <p:nvSpPr>
          <p:cNvPr id="8" name="Rectangle 1">
            <a:extLst>
              <a:ext uri="{FF2B5EF4-FFF2-40B4-BE49-F238E27FC236}">
                <a16:creationId xmlns:a16="http://schemas.microsoft.com/office/drawing/2014/main" id="{33954ABD-3CB4-4313-8BC4-A07D009834CC}"/>
              </a:ext>
            </a:extLst>
          </p:cNvPr>
          <p:cNvSpPr>
            <a:spLocks noChangeArrowheads="1"/>
          </p:cNvSpPr>
          <p:nvPr/>
        </p:nvSpPr>
        <p:spPr bwMode="auto">
          <a:xfrm>
            <a:off x="1531938" y="3073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810A7768-11E9-4271-9B5A-013FD7B35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9632" y="2522612"/>
            <a:ext cx="4977114" cy="2596008"/>
          </a:xfrm>
          <a:prstGeom prst="rect">
            <a:avLst/>
          </a:prstGeom>
        </p:spPr>
      </p:pic>
      <p:pic>
        <p:nvPicPr>
          <p:cNvPr id="7" name="Picture 6">
            <a:extLst>
              <a:ext uri="{FF2B5EF4-FFF2-40B4-BE49-F238E27FC236}">
                <a16:creationId xmlns:a16="http://schemas.microsoft.com/office/drawing/2014/main" id="{F578C690-55CA-42D6-BCD3-A05BA9F9EA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815259"/>
            <a:ext cx="4724400" cy="2846202"/>
          </a:xfrm>
          <a:prstGeom prst="rect">
            <a:avLst/>
          </a:prstGeom>
        </p:spPr>
      </p:pic>
    </p:spTree>
    <p:extLst>
      <p:ext uri="{BB962C8B-B14F-4D97-AF65-F5344CB8AC3E}">
        <p14:creationId xmlns:p14="http://schemas.microsoft.com/office/powerpoint/2010/main" val="33590483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117</a:t>
            </a:fld>
            <a:endParaRPr lang="en-US" dirty="0"/>
          </a:p>
        </p:txBody>
      </p:sp>
      <p:sp>
        <p:nvSpPr>
          <p:cNvPr id="5" name="Title 4"/>
          <p:cNvSpPr>
            <a:spLocks noGrp="1"/>
          </p:cNvSpPr>
          <p:nvPr>
            <p:ph type="title"/>
          </p:nvPr>
        </p:nvSpPr>
        <p:spPr>
          <a:xfrm>
            <a:off x="152400" y="84932"/>
            <a:ext cx="8229600" cy="1143000"/>
          </a:xfrm>
        </p:spPr>
        <p:txBody>
          <a:bodyPr>
            <a:normAutofit/>
          </a:bodyPr>
          <a:lstStyle/>
          <a:p>
            <a:pPr algn="ctr"/>
            <a:r>
              <a:rPr lang="en-US" sz="3200" dirty="0"/>
              <a:t>Regional Projections for CMV C3</a:t>
            </a:r>
            <a:br>
              <a:rPr lang="en-US" sz="3200" dirty="0"/>
            </a:br>
            <a:r>
              <a:rPr lang="en-US" sz="3200" dirty="0"/>
              <a:t>2016beta</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graphicFrame>
        <p:nvGraphicFramePr>
          <p:cNvPr id="7" name="Table 6">
            <a:extLst>
              <a:ext uri="{FF2B5EF4-FFF2-40B4-BE49-F238E27FC236}">
                <a16:creationId xmlns:a16="http://schemas.microsoft.com/office/drawing/2014/main" id="{4BDF57AE-5D17-4859-A6C8-EC81314CFE64}"/>
              </a:ext>
            </a:extLst>
          </p:cNvPr>
          <p:cNvGraphicFramePr>
            <a:graphicFrameLocks noGrp="1"/>
          </p:cNvGraphicFramePr>
          <p:nvPr>
            <p:extLst>
              <p:ext uri="{D42A27DB-BD31-4B8C-83A1-F6EECF244321}">
                <p14:modId xmlns:p14="http://schemas.microsoft.com/office/powerpoint/2010/main" val="1324678053"/>
              </p:ext>
            </p:extLst>
          </p:nvPr>
        </p:nvGraphicFramePr>
        <p:xfrm>
          <a:off x="609600" y="1447800"/>
          <a:ext cx="8229599" cy="3665290"/>
        </p:xfrm>
        <a:graphic>
          <a:graphicData uri="http://schemas.openxmlformats.org/drawingml/2006/table">
            <a:tbl>
              <a:tblPr firstRow="1" firstCol="1" bandRow="1">
                <a:tableStyleId>{5C22544A-7EE6-4342-B048-85BDC9FD1C3A}</a:tableStyleId>
              </a:tblPr>
              <a:tblGrid>
                <a:gridCol w="1645748">
                  <a:extLst>
                    <a:ext uri="{9D8B030D-6E8A-4147-A177-3AD203B41FA5}">
                      <a16:colId xmlns:a16="http://schemas.microsoft.com/office/drawing/2014/main" val="748040169"/>
                    </a:ext>
                  </a:extLst>
                </a:gridCol>
                <a:gridCol w="1645748">
                  <a:extLst>
                    <a:ext uri="{9D8B030D-6E8A-4147-A177-3AD203B41FA5}">
                      <a16:colId xmlns:a16="http://schemas.microsoft.com/office/drawing/2014/main" val="1746690306"/>
                    </a:ext>
                  </a:extLst>
                </a:gridCol>
                <a:gridCol w="1645748">
                  <a:extLst>
                    <a:ext uri="{9D8B030D-6E8A-4147-A177-3AD203B41FA5}">
                      <a16:colId xmlns:a16="http://schemas.microsoft.com/office/drawing/2014/main" val="3627475142"/>
                    </a:ext>
                  </a:extLst>
                </a:gridCol>
                <a:gridCol w="1645748">
                  <a:extLst>
                    <a:ext uri="{9D8B030D-6E8A-4147-A177-3AD203B41FA5}">
                      <a16:colId xmlns:a16="http://schemas.microsoft.com/office/drawing/2014/main" val="3029127286"/>
                    </a:ext>
                  </a:extLst>
                </a:gridCol>
                <a:gridCol w="1646607">
                  <a:extLst>
                    <a:ext uri="{9D8B030D-6E8A-4147-A177-3AD203B41FA5}">
                      <a16:colId xmlns:a16="http://schemas.microsoft.com/office/drawing/2014/main" val="182826502"/>
                    </a:ext>
                  </a:extLst>
                </a:gridCol>
              </a:tblGrid>
              <a:tr h="914400">
                <a:tc>
                  <a:txBody>
                    <a:bodyPr/>
                    <a:lstStyle/>
                    <a:p>
                      <a:pPr marL="0" marR="0">
                        <a:spcBef>
                          <a:spcPts val="0"/>
                        </a:spcBef>
                        <a:spcAft>
                          <a:spcPts val="0"/>
                        </a:spcAft>
                      </a:pPr>
                      <a:r>
                        <a:rPr lang="en-US" sz="1600" dirty="0">
                          <a:effectLst/>
                        </a:rPr>
                        <a:t>Region</a:t>
                      </a:r>
                      <a:endParaRPr lang="en-US" sz="160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2016-to-2023</a:t>
                      </a:r>
                      <a:br>
                        <a:rPr lang="en-US" sz="1600">
                          <a:effectLst/>
                        </a:rPr>
                      </a:br>
                      <a:r>
                        <a:rPr lang="en-US" sz="1600">
                          <a:effectLst/>
                        </a:rPr>
                        <a:t>NOX</a:t>
                      </a:r>
                      <a:endParaRPr lang="en-US" sz="160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2016-to-2023</a:t>
                      </a:r>
                      <a:br>
                        <a:rPr lang="en-US" sz="1600">
                          <a:effectLst/>
                        </a:rPr>
                      </a:br>
                      <a:r>
                        <a:rPr lang="en-US" sz="1600">
                          <a:effectLst/>
                        </a:rPr>
                        <a:t>other pollutants</a:t>
                      </a:r>
                      <a:endParaRPr lang="en-US" sz="160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2016-to-2028</a:t>
                      </a:r>
                      <a:br>
                        <a:rPr lang="en-US" sz="1600">
                          <a:effectLst/>
                        </a:rPr>
                      </a:br>
                      <a:r>
                        <a:rPr lang="en-US" sz="1600">
                          <a:effectLst/>
                        </a:rPr>
                        <a:t>NOX</a:t>
                      </a:r>
                      <a:endParaRPr lang="en-US" sz="160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2016-to-2028</a:t>
                      </a:r>
                      <a:br>
                        <a:rPr lang="en-US" sz="1600">
                          <a:effectLst/>
                        </a:rPr>
                      </a:br>
                      <a:r>
                        <a:rPr lang="en-US" sz="1600">
                          <a:effectLst/>
                        </a:rPr>
                        <a:t>other pollutants</a:t>
                      </a:r>
                      <a:endParaRPr lang="en-US" sz="160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3002664205"/>
                  </a:ext>
                </a:extLst>
              </a:tr>
              <a:tr h="457200">
                <a:tc>
                  <a:txBody>
                    <a:bodyPr/>
                    <a:lstStyle/>
                    <a:p>
                      <a:pPr marL="0" marR="0">
                        <a:spcBef>
                          <a:spcPts val="0"/>
                        </a:spcBef>
                        <a:spcAft>
                          <a:spcPts val="0"/>
                        </a:spcAft>
                      </a:pPr>
                      <a:r>
                        <a:rPr lang="en-US" sz="1600">
                          <a:effectLst/>
                        </a:rPr>
                        <a:t>US East Coast</a:t>
                      </a:r>
                      <a:endParaRPr lang="en-US" sz="160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-6.1%</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27.7%</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-7.5%</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49.7%</a:t>
                      </a:r>
                      <a:endParaRPr lang="en-US" sz="1600" dirty="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1531300843"/>
                  </a:ext>
                </a:extLst>
              </a:tr>
              <a:tr h="624981">
                <a:tc>
                  <a:txBody>
                    <a:bodyPr/>
                    <a:lstStyle/>
                    <a:p>
                      <a:pPr marL="0" marR="0">
                        <a:spcBef>
                          <a:spcPts val="0"/>
                        </a:spcBef>
                        <a:spcAft>
                          <a:spcPts val="0"/>
                        </a:spcAft>
                      </a:pPr>
                      <a:r>
                        <a:rPr lang="en-US" sz="1600">
                          <a:effectLst/>
                        </a:rPr>
                        <a:t>US South Pacific</a:t>
                      </a:r>
                      <a:endParaRPr lang="en-US" sz="160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-24.8%</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20. 9%</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-34.0%</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45.9%</a:t>
                      </a:r>
                      <a:endParaRPr lang="en-US" sz="1600" dirty="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813604295"/>
                  </a:ext>
                </a:extLst>
              </a:tr>
              <a:tr h="624981">
                <a:tc>
                  <a:txBody>
                    <a:bodyPr/>
                    <a:lstStyle/>
                    <a:p>
                      <a:pPr marL="0" marR="0">
                        <a:spcBef>
                          <a:spcPts val="0"/>
                        </a:spcBef>
                        <a:spcAft>
                          <a:spcPts val="0"/>
                        </a:spcAft>
                      </a:pPr>
                      <a:r>
                        <a:rPr lang="en-US" sz="1600">
                          <a:effectLst/>
                        </a:rPr>
                        <a:t>US North Pacific</a:t>
                      </a:r>
                      <a:endParaRPr lang="en-US" sz="160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-3.4%</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22.6%</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-4.1%</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41.3%</a:t>
                      </a:r>
                      <a:endParaRPr lang="en-US" sz="1600" dirty="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3937411777"/>
                  </a:ext>
                </a:extLst>
              </a:tr>
              <a:tr h="312490">
                <a:tc>
                  <a:txBody>
                    <a:bodyPr/>
                    <a:lstStyle/>
                    <a:p>
                      <a:pPr marL="0" marR="0">
                        <a:spcBef>
                          <a:spcPts val="0"/>
                        </a:spcBef>
                        <a:spcAft>
                          <a:spcPts val="0"/>
                        </a:spcAft>
                      </a:pPr>
                      <a:r>
                        <a:rPr lang="en-US" sz="1600">
                          <a:effectLst/>
                        </a:rPr>
                        <a:t>US Gulf</a:t>
                      </a:r>
                      <a:endParaRPr lang="en-US" sz="160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-6.9%</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20.8%</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-12.4%</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36.4%</a:t>
                      </a:r>
                      <a:endParaRPr lang="en-US" sz="1600" dirty="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1612912832"/>
                  </a:ext>
                </a:extLst>
              </a:tr>
              <a:tr h="418748">
                <a:tc>
                  <a:txBody>
                    <a:bodyPr/>
                    <a:lstStyle/>
                    <a:p>
                      <a:pPr marL="0" marR="0">
                        <a:spcBef>
                          <a:spcPts val="0"/>
                        </a:spcBef>
                        <a:spcAft>
                          <a:spcPts val="0"/>
                        </a:spcAft>
                      </a:pPr>
                      <a:r>
                        <a:rPr lang="en-US" sz="1600">
                          <a:effectLst/>
                        </a:rPr>
                        <a:t>US Great Lakes</a:t>
                      </a:r>
                      <a:endParaRPr lang="en-US" sz="160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8.7%</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14.6%</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19.8%</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28.3%</a:t>
                      </a:r>
                      <a:endParaRPr lang="en-US" sz="1600" dirty="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428784120"/>
                  </a:ext>
                </a:extLst>
              </a:tr>
              <a:tr h="312490">
                <a:tc>
                  <a:txBody>
                    <a:bodyPr/>
                    <a:lstStyle/>
                    <a:p>
                      <a:pPr marL="0" marR="0">
                        <a:spcBef>
                          <a:spcPts val="0"/>
                        </a:spcBef>
                        <a:spcAft>
                          <a:spcPts val="0"/>
                        </a:spcAft>
                      </a:pPr>
                      <a:r>
                        <a:rPr lang="en-US" sz="1600">
                          <a:effectLst/>
                        </a:rPr>
                        <a:t>Other</a:t>
                      </a:r>
                      <a:endParaRPr lang="en-US" sz="160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23.1%</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23.1%</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42.6%</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42.6%</a:t>
                      </a:r>
                      <a:r>
                        <a:rPr lang="en-US" sz="1600" baseline="30000" dirty="0">
                          <a:effectLst/>
                        </a:rPr>
                        <a:t>8</a:t>
                      </a:r>
                      <a:endParaRPr lang="en-US" sz="1600" dirty="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1347837059"/>
                  </a:ext>
                </a:extLst>
              </a:tr>
            </a:tbl>
          </a:graphicData>
        </a:graphic>
      </p:graphicFrame>
      <p:sp>
        <p:nvSpPr>
          <p:cNvPr id="8" name="Rectangle 1">
            <a:extLst>
              <a:ext uri="{FF2B5EF4-FFF2-40B4-BE49-F238E27FC236}">
                <a16:creationId xmlns:a16="http://schemas.microsoft.com/office/drawing/2014/main" id="{33954ABD-3CB4-4313-8BC4-A07D009834CC}"/>
              </a:ext>
            </a:extLst>
          </p:cNvPr>
          <p:cNvSpPr>
            <a:spLocks noChangeArrowheads="1"/>
          </p:cNvSpPr>
          <p:nvPr/>
        </p:nvSpPr>
        <p:spPr bwMode="auto">
          <a:xfrm>
            <a:off x="1531938" y="3073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360062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118</a:t>
            </a:fld>
            <a:endParaRPr lang="en-US" dirty="0"/>
          </a:p>
        </p:txBody>
      </p:sp>
      <p:sp>
        <p:nvSpPr>
          <p:cNvPr id="5" name="Title 4"/>
          <p:cNvSpPr>
            <a:spLocks noGrp="1"/>
          </p:cNvSpPr>
          <p:nvPr>
            <p:ph type="title"/>
          </p:nvPr>
        </p:nvSpPr>
        <p:spPr>
          <a:xfrm>
            <a:off x="152400" y="84932"/>
            <a:ext cx="8229600" cy="1143000"/>
          </a:xfrm>
        </p:spPr>
        <p:txBody>
          <a:bodyPr>
            <a:normAutofit/>
          </a:bodyPr>
          <a:lstStyle/>
          <a:p>
            <a:pPr algn="ctr"/>
            <a:r>
              <a:rPr lang="en-US" sz="3200" dirty="0"/>
              <a:t>Regional CMV </a:t>
            </a:r>
            <a:r>
              <a:rPr lang="en-US" sz="3200"/>
              <a:t>C3 emissions</a:t>
            </a:r>
            <a:br>
              <a:rPr lang="en-US" sz="3200"/>
            </a:br>
            <a:r>
              <a:rPr lang="en-US" sz="3200"/>
              <a:t>2016, 2023 and 2028 beta</a:t>
            </a:r>
            <a:endParaRPr lang="en-US" sz="3200"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graphicFrame>
        <p:nvGraphicFramePr>
          <p:cNvPr id="6" name="Table 5">
            <a:extLst>
              <a:ext uri="{FF2B5EF4-FFF2-40B4-BE49-F238E27FC236}">
                <a16:creationId xmlns:a16="http://schemas.microsoft.com/office/drawing/2014/main" id="{A3AD0D7D-905D-4817-B6DB-4FA9E9A5FC18}"/>
              </a:ext>
            </a:extLst>
          </p:cNvPr>
          <p:cNvGraphicFramePr>
            <a:graphicFrameLocks noGrp="1"/>
          </p:cNvGraphicFramePr>
          <p:nvPr>
            <p:extLst>
              <p:ext uri="{D42A27DB-BD31-4B8C-83A1-F6EECF244321}">
                <p14:modId xmlns:p14="http://schemas.microsoft.com/office/powerpoint/2010/main" val="3878247493"/>
              </p:ext>
            </p:extLst>
          </p:nvPr>
        </p:nvGraphicFramePr>
        <p:xfrm>
          <a:off x="-72190" y="1498092"/>
          <a:ext cx="9216190" cy="3861816"/>
        </p:xfrm>
        <a:graphic>
          <a:graphicData uri="http://schemas.openxmlformats.org/drawingml/2006/table">
            <a:tbl>
              <a:tblPr firstRow="1" firstCol="1" bandRow="1">
                <a:tableStyleId>{5C22544A-7EE6-4342-B048-85BDC9FD1C3A}</a:tableStyleId>
              </a:tblPr>
              <a:tblGrid>
                <a:gridCol w="1494517">
                  <a:extLst>
                    <a:ext uri="{9D8B030D-6E8A-4147-A177-3AD203B41FA5}">
                      <a16:colId xmlns:a16="http://schemas.microsoft.com/office/drawing/2014/main" val="3973484077"/>
                    </a:ext>
                  </a:extLst>
                </a:gridCol>
                <a:gridCol w="640508">
                  <a:extLst>
                    <a:ext uri="{9D8B030D-6E8A-4147-A177-3AD203B41FA5}">
                      <a16:colId xmlns:a16="http://schemas.microsoft.com/office/drawing/2014/main" val="2972014687"/>
                    </a:ext>
                  </a:extLst>
                </a:gridCol>
                <a:gridCol w="1423350">
                  <a:extLst>
                    <a:ext uri="{9D8B030D-6E8A-4147-A177-3AD203B41FA5}">
                      <a16:colId xmlns:a16="http://schemas.microsoft.com/office/drawing/2014/main" val="397601418"/>
                    </a:ext>
                  </a:extLst>
                </a:gridCol>
                <a:gridCol w="2170607">
                  <a:extLst>
                    <a:ext uri="{9D8B030D-6E8A-4147-A177-3AD203B41FA5}">
                      <a16:colId xmlns:a16="http://schemas.microsoft.com/office/drawing/2014/main" val="1689134710"/>
                    </a:ext>
                  </a:extLst>
                </a:gridCol>
                <a:gridCol w="1138680">
                  <a:extLst>
                    <a:ext uri="{9D8B030D-6E8A-4147-A177-3AD203B41FA5}">
                      <a16:colId xmlns:a16="http://schemas.microsoft.com/office/drawing/2014/main" val="3769427273"/>
                    </a:ext>
                  </a:extLst>
                </a:gridCol>
                <a:gridCol w="1138680">
                  <a:extLst>
                    <a:ext uri="{9D8B030D-6E8A-4147-A177-3AD203B41FA5}">
                      <a16:colId xmlns:a16="http://schemas.microsoft.com/office/drawing/2014/main" val="2489520913"/>
                    </a:ext>
                  </a:extLst>
                </a:gridCol>
                <a:gridCol w="1209848">
                  <a:extLst>
                    <a:ext uri="{9D8B030D-6E8A-4147-A177-3AD203B41FA5}">
                      <a16:colId xmlns:a16="http://schemas.microsoft.com/office/drawing/2014/main" val="606628798"/>
                    </a:ext>
                  </a:extLst>
                </a:gridCol>
              </a:tblGrid>
              <a:tr h="517728">
                <a:tc>
                  <a:txBody>
                    <a:bodyPr/>
                    <a:lstStyle/>
                    <a:p>
                      <a:pPr marL="0" marR="0" algn="ctr">
                        <a:lnSpc>
                          <a:spcPct val="115000"/>
                        </a:lnSpc>
                        <a:spcBef>
                          <a:spcPts val="0"/>
                        </a:spcBef>
                        <a:spcAft>
                          <a:spcPts val="0"/>
                        </a:spcAft>
                      </a:pPr>
                      <a:r>
                        <a:rPr lang="en-US" sz="1600" dirty="0">
                          <a:effectLst/>
                        </a:rPr>
                        <a:t>Region</a:t>
                      </a:r>
                      <a:endParaRPr lang="en-US" sz="1600" dirty="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gn="ctr">
                        <a:lnSpc>
                          <a:spcPct val="115000"/>
                        </a:lnSpc>
                        <a:spcBef>
                          <a:spcPts val="0"/>
                        </a:spcBef>
                        <a:spcAft>
                          <a:spcPts val="0"/>
                        </a:spcAft>
                      </a:pPr>
                      <a:r>
                        <a:rPr lang="en-US" sz="1600">
                          <a:effectLst/>
                        </a:rPr>
                        <a:t>Pollutant</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gn="ctr">
                        <a:lnSpc>
                          <a:spcPct val="115000"/>
                        </a:lnSpc>
                        <a:spcBef>
                          <a:spcPts val="0"/>
                        </a:spcBef>
                        <a:spcAft>
                          <a:spcPts val="0"/>
                        </a:spcAft>
                      </a:pPr>
                      <a:r>
                        <a:rPr lang="en-US" sz="1600">
                          <a:effectLst/>
                        </a:rPr>
                        <a:t>SCC</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gn="ctr">
                        <a:lnSpc>
                          <a:spcPct val="115000"/>
                        </a:lnSpc>
                        <a:spcBef>
                          <a:spcPts val="0"/>
                        </a:spcBef>
                        <a:spcAft>
                          <a:spcPts val="0"/>
                        </a:spcAft>
                      </a:pPr>
                      <a:r>
                        <a:rPr lang="en-US" sz="1600">
                          <a:effectLst/>
                        </a:rPr>
                        <a:t>SCC Description</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28575" algn="ctr">
                        <a:lnSpc>
                          <a:spcPct val="115000"/>
                        </a:lnSpc>
                        <a:spcBef>
                          <a:spcPts val="0"/>
                        </a:spcBef>
                        <a:spcAft>
                          <a:spcPts val="0"/>
                        </a:spcAft>
                      </a:pPr>
                      <a:r>
                        <a:rPr lang="en-US" sz="1600" dirty="0">
                          <a:effectLst/>
                        </a:rPr>
                        <a:t>2016ff</a:t>
                      </a:r>
                      <a:endParaRPr lang="en-US" sz="1600" dirty="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85725" algn="ctr">
                        <a:lnSpc>
                          <a:spcPct val="115000"/>
                        </a:lnSpc>
                        <a:spcBef>
                          <a:spcPts val="0"/>
                        </a:spcBef>
                        <a:spcAft>
                          <a:spcPts val="0"/>
                        </a:spcAft>
                      </a:pPr>
                      <a:r>
                        <a:rPr lang="en-US" sz="1600">
                          <a:effectLst/>
                        </a:rPr>
                        <a:t>2023ff</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76835" algn="ctr">
                        <a:lnSpc>
                          <a:spcPct val="115000"/>
                        </a:lnSpc>
                        <a:spcBef>
                          <a:spcPts val="0"/>
                        </a:spcBef>
                        <a:spcAft>
                          <a:spcPts val="0"/>
                        </a:spcAft>
                      </a:pPr>
                      <a:r>
                        <a:rPr lang="en-US" sz="1600">
                          <a:effectLst/>
                        </a:rPr>
                        <a:t>2028ff</a:t>
                      </a:r>
                      <a:endParaRPr lang="en-US" sz="1600">
                        <a:effectLst/>
                        <a:latin typeface="Times New Roman" panose="02020603050405020304" pitchFamily="18" charset="0"/>
                        <a:ea typeface="Times New Roman" panose="02020603050405020304" pitchFamily="18" charset="0"/>
                      </a:endParaRPr>
                    </a:p>
                  </a:txBody>
                  <a:tcPr marL="60317" marR="60317" marT="0" marB="0" anchor="b"/>
                </a:tc>
                <a:extLst>
                  <a:ext uri="{0D108BD9-81ED-4DB2-BD59-A6C34878D82A}">
                    <a16:rowId xmlns:a16="http://schemas.microsoft.com/office/drawing/2014/main" val="1960134309"/>
                  </a:ext>
                </a:extLst>
              </a:tr>
              <a:tr h="517728">
                <a:tc>
                  <a:txBody>
                    <a:bodyPr/>
                    <a:lstStyle/>
                    <a:p>
                      <a:pPr marL="0" marR="0">
                        <a:lnSpc>
                          <a:spcPct val="115000"/>
                        </a:lnSpc>
                        <a:spcBef>
                          <a:spcPts val="0"/>
                        </a:spcBef>
                        <a:spcAft>
                          <a:spcPts val="0"/>
                        </a:spcAft>
                      </a:pPr>
                      <a:r>
                        <a:rPr lang="en-US" sz="1600">
                          <a:effectLst/>
                        </a:rPr>
                        <a:t>US State Waters</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nSpc>
                          <a:spcPct val="115000"/>
                        </a:lnSpc>
                        <a:spcBef>
                          <a:spcPts val="0"/>
                        </a:spcBef>
                        <a:spcAft>
                          <a:spcPts val="0"/>
                        </a:spcAft>
                      </a:pPr>
                      <a:r>
                        <a:rPr lang="en-US" sz="1600">
                          <a:effectLst/>
                        </a:rPr>
                        <a:t>CO</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gn="r">
                        <a:lnSpc>
                          <a:spcPct val="115000"/>
                        </a:lnSpc>
                        <a:spcBef>
                          <a:spcPts val="0"/>
                        </a:spcBef>
                        <a:spcAft>
                          <a:spcPts val="0"/>
                        </a:spcAft>
                      </a:pPr>
                      <a:r>
                        <a:rPr lang="en-US" sz="1600" dirty="0">
                          <a:effectLst/>
                        </a:rPr>
                        <a:t>2280003100</a:t>
                      </a:r>
                      <a:endParaRPr lang="en-US" sz="1600" dirty="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nSpc>
                          <a:spcPct val="115000"/>
                        </a:lnSpc>
                        <a:spcBef>
                          <a:spcPts val="0"/>
                        </a:spcBef>
                        <a:spcAft>
                          <a:spcPts val="0"/>
                        </a:spcAft>
                      </a:pPr>
                      <a:r>
                        <a:rPr lang="en-US" sz="1600">
                          <a:effectLst/>
                        </a:rPr>
                        <a:t>Port Emissions</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28575" algn="ctr">
                        <a:lnSpc>
                          <a:spcPct val="115000"/>
                        </a:lnSpc>
                        <a:spcBef>
                          <a:spcPts val="0"/>
                        </a:spcBef>
                        <a:spcAft>
                          <a:spcPts val="0"/>
                        </a:spcAft>
                      </a:pPr>
                      <a:r>
                        <a:rPr lang="en-US" sz="1600">
                          <a:effectLst/>
                        </a:rPr>
                        <a:t>2,624</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85725" algn="ctr">
                        <a:lnSpc>
                          <a:spcPct val="115000"/>
                        </a:lnSpc>
                        <a:spcBef>
                          <a:spcPts val="0"/>
                        </a:spcBef>
                        <a:spcAft>
                          <a:spcPts val="0"/>
                        </a:spcAft>
                      </a:pPr>
                      <a:r>
                        <a:rPr lang="en-US" sz="1600" dirty="0">
                          <a:effectLst/>
                        </a:rPr>
                        <a:t>3,295</a:t>
                      </a:r>
                      <a:endParaRPr lang="en-US" sz="1600" dirty="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76835" algn="ctr">
                        <a:lnSpc>
                          <a:spcPct val="115000"/>
                        </a:lnSpc>
                        <a:spcBef>
                          <a:spcPts val="0"/>
                        </a:spcBef>
                        <a:spcAft>
                          <a:spcPts val="0"/>
                        </a:spcAft>
                      </a:pPr>
                      <a:r>
                        <a:rPr lang="en-US" sz="1600">
                          <a:effectLst/>
                        </a:rPr>
                        <a:t>3,829</a:t>
                      </a:r>
                      <a:endParaRPr lang="en-US" sz="1600">
                        <a:effectLst/>
                        <a:latin typeface="Times New Roman" panose="02020603050405020304" pitchFamily="18" charset="0"/>
                        <a:ea typeface="Times New Roman" panose="02020603050405020304" pitchFamily="18" charset="0"/>
                      </a:endParaRPr>
                    </a:p>
                  </a:txBody>
                  <a:tcPr marL="60317" marR="60317" marT="0" marB="0" anchor="b"/>
                </a:tc>
                <a:extLst>
                  <a:ext uri="{0D108BD9-81ED-4DB2-BD59-A6C34878D82A}">
                    <a16:rowId xmlns:a16="http://schemas.microsoft.com/office/drawing/2014/main" val="2734206078"/>
                  </a:ext>
                </a:extLst>
              </a:tr>
              <a:tr h="517728">
                <a:tc>
                  <a:txBody>
                    <a:bodyPr/>
                    <a:lstStyle/>
                    <a:p>
                      <a:pPr marL="0" marR="0">
                        <a:lnSpc>
                          <a:spcPct val="115000"/>
                        </a:lnSpc>
                        <a:spcBef>
                          <a:spcPts val="0"/>
                        </a:spcBef>
                        <a:spcAft>
                          <a:spcPts val="0"/>
                        </a:spcAft>
                      </a:pPr>
                      <a:r>
                        <a:rPr lang="en-US" sz="1600">
                          <a:effectLst/>
                        </a:rPr>
                        <a:t>US State Waters</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nSpc>
                          <a:spcPct val="115000"/>
                        </a:lnSpc>
                        <a:spcBef>
                          <a:spcPts val="0"/>
                        </a:spcBef>
                        <a:spcAft>
                          <a:spcPts val="0"/>
                        </a:spcAft>
                      </a:pPr>
                      <a:r>
                        <a:rPr lang="en-US" sz="1600">
                          <a:effectLst/>
                        </a:rPr>
                        <a:t>CO</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gn="r">
                        <a:lnSpc>
                          <a:spcPct val="115000"/>
                        </a:lnSpc>
                        <a:spcBef>
                          <a:spcPts val="0"/>
                        </a:spcBef>
                        <a:spcAft>
                          <a:spcPts val="0"/>
                        </a:spcAft>
                      </a:pPr>
                      <a:r>
                        <a:rPr lang="en-US" sz="1600">
                          <a:effectLst/>
                        </a:rPr>
                        <a:t>2280003200</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nSpc>
                          <a:spcPct val="115000"/>
                        </a:lnSpc>
                        <a:spcBef>
                          <a:spcPts val="0"/>
                        </a:spcBef>
                        <a:spcAft>
                          <a:spcPts val="0"/>
                        </a:spcAft>
                      </a:pPr>
                      <a:r>
                        <a:rPr lang="en-US" sz="1600" dirty="0">
                          <a:effectLst/>
                        </a:rPr>
                        <a:t>Underway Emissions</a:t>
                      </a:r>
                      <a:endParaRPr lang="en-US" sz="1600" dirty="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28575" algn="ctr">
                        <a:lnSpc>
                          <a:spcPct val="115000"/>
                        </a:lnSpc>
                        <a:spcBef>
                          <a:spcPts val="0"/>
                        </a:spcBef>
                        <a:spcAft>
                          <a:spcPts val="0"/>
                        </a:spcAft>
                      </a:pPr>
                      <a:r>
                        <a:rPr lang="en-US" sz="1600">
                          <a:effectLst/>
                        </a:rPr>
                        <a:t>8,156</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85725" algn="ctr">
                        <a:lnSpc>
                          <a:spcPct val="115000"/>
                        </a:lnSpc>
                        <a:spcBef>
                          <a:spcPts val="0"/>
                        </a:spcBef>
                        <a:spcAft>
                          <a:spcPts val="0"/>
                        </a:spcAft>
                      </a:pPr>
                      <a:r>
                        <a:rPr lang="en-US" sz="1600" dirty="0">
                          <a:effectLst/>
                        </a:rPr>
                        <a:t>10,137</a:t>
                      </a:r>
                      <a:endParaRPr lang="en-US" sz="1600" dirty="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76835" algn="ctr">
                        <a:lnSpc>
                          <a:spcPct val="115000"/>
                        </a:lnSpc>
                        <a:spcBef>
                          <a:spcPts val="0"/>
                        </a:spcBef>
                        <a:spcAft>
                          <a:spcPts val="0"/>
                        </a:spcAft>
                      </a:pPr>
                      <a:r>
                        <a:rPr lang="en-US" sz="1600" dirty="0">
                          <a:effectLst/>
                        </a:rPr>
                        <a:t>11,689</a:t>
                      </a:r>
                      <a:endParaRPr lang="en-US" sz="1600" dirty="0">
                        <a:effectLst/>
                        <a:latin typeface="Times New Roman" panose="02020603050405020304" pitchFamily="18" charset="0"/>
                        <a:ea typeface="Times New Roman" panose="02020603050405020304" pitchFamily="18" charset="0"/>
                      </a:endParaRPr>
                    </a:p>
                  </a:txBody>
                  <a:tcPr marL="60317" marR="60317" marT="0" marB="0" anchor="b"/>
                </a:tc>
                <a:extLst>
                  <a:ext uri="{0D108BD9-81ED-4DB2-BD59-A6C34878D82A}">
                    <a16:rowId xmlns:a16="http://schemas.microsoft.com/office/drawing/2014/main" val="2302603070"/>
                  </a:ext>
                </a:extLst>
              </a:tr>
              <a:tr h="517728">
                <a:tc>
                  <a:txBody>
                    <a:bodyPr/>
                    <a:lstStyle/>
                    <a:p>
                      <a:pPr marL="0" marR="0">
                        <a:lnSpc>
                          <a:spcPct val="115000"/>
                        </a:lnSpc>
                        <a:spcBef>
                          <a:spcPts val="0"/>
                        </a:spcBef>
                        <a:spcAft>
                          <a:spcPts val="0"/>
                        </a:spcAft>
                      </a:pPr>
                      <a:r>
                        <a:rPr lang="en-US" sz="1600">
                          <a:effectLst/>
                        </a:rPr>
                        <a:t>US Federal Waters</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nSpc>
                          <a:spcPct val="115000"/>
                        </a:lnSpc>
                        <a:spcBef>
                          <a:spcPts val="0"/>
                        </a:spcBef>
                        <a:spcAft>
                          <a:spcPts val="0"/>
                        </a:spcAft>
                      </a:pPr>
                      <a:r>
                        <a:rPr lang="en-US" sz="1600">
                          <a:effectLst/>
                        </a:rPr>
                        <a:t>CO</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gn="r">
                        <a:lnSpc>
                          <a:spcPct val="115000"/>
                        </a:lnSpc>
                        <a:spcBef>
                          <a:spcPts val="0"/>
                        </a:spcBef>
                        <a:spcAft>
                          <a:spcPts val="0"/>
                        </a:spcAft>
                      </a:pPr>
                      <a:r>
                        <a:rPr lang="en-US" sz="1600">
                          <a:effectLst/>
                        </a:rPr>
                        <a:t>2280003200</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nSpc>
                          <a:spcPct val="115000"/>
                        </a:lnSpc>
                        <a:spcBef>
                          <a:spcPts val="0"/>
                        </a:spcBef>
                        <a:spcAft>
                          <a:spcPts val="0"/>
                        </a:spcAft>
                      </a:pPr>
                      <a:r>
                        <a:rPr lang="en-US" sz="1600" dirty="0">
                          <a:effectLst/>
                        </a:rPr>
                        <a:t>Underway Emissions</a:t>
                      </a:r>
                      <a:endParaRPr lang="en-US" sz="1600" dirty="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28575" algn="ctr">
                        <a:lnSpc>
                          <a:spcPct val="115000"/>
                        </a:lnSpc>
                        <a:spcBef>
                          <a:spcPts val="0"/>
                        </a:spcBef>
                        <a:spcAft>
                          <a:spcPts val="0"/>
                        </a:spcAft>
                      </a:pPr>
                      <a:r>
                        <a:rPr lang="en-US" sz="1600">
                          <a:effectLst/>
                        </a:rPr>
                        <a:t>45,047</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85725" algn="ctr">
                        <a:lnSpc>
                          <a:spcPct val="115000"/>
                        </a:lnSpc>
                        <a:spcBef>
                          <a:spcPts val="0"/>
                        </a:spcBef>
                        <a:spcAft>
                          <a:spcPts val="0"/>
                        </a:spcAft>
                      </a:pPr>
                      <a:r>
                        <a:rPr lang="en-US" sz="1600">
                          <a:effectLst/>
                        </a:rPr>
                        <a:t>55,954</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76835" algn="ctr">
                        <a:lnSpc>
                          <a:spcPct val="115000"/>
                        </a:lnSpc>
                        <a:spcBef>
                          <a:spcPts val="0"/>
                        </a:spcBef>
                        <a:spcAft>
                          <a:spcPts val="0"/>
                        </a:spcAft>
                      </a:pPr>
                      <a:r>
                        <a:rPr lang="en-US" sz="1600" dirty="0">
                          <a:effectLst/>
                        </a:rPr>
                        <a:t>65,536</a:t>
                      </a:r>
                      <a:endParaRPr lang="en-US" sz="1600" dirty="0">
                        <a:effectLst/>
                        <a:latin typeface="Times New Roman" panose="02020603050405020304" pitchFamily="18" charset="0"/>
                        <a:ea typeface="Times New Roman" panose="02020603050405020304" pitchFamily="18" charset="0"/>
                      </a:endParaRPr>
                    </a:p>
                  </a:txBody>
                  <a:tcPr marL="60317" marR="60317" marT="0" marB="0" anchor="b"/>
                </a:tc>
                <a:extLst>
                  <a:ext uri="{0D108BD9-81ED-4DB2-BD59-A6C34878D82A}">
                    <a16:rowId xmlns:a16="http://schemas.microsoft.com/office/drawing/2014/main" val="149723253"/>
                  </a:ext>
                </a:extLst>
              </a:tr>
              <a:tr h="517728">
                <a:tc>
                  <a:txBody>
                    <a:bodyPr/>
                    <a:lstStyle/>
                    <a:p>
                      <a:pPr marL="0" marR="0">
                        <a:lnSpc>
                          <a:spcPct val="115000"/>
                        </a:lnSpc>
                        <a:spcBef>
                          <a:spcPts val="0"/>
                        </a:spcBef>
                        <a:spcAft>
                          <a:spcPts val="0"/>
                        </a:spcAft>
                      </a:pPr>
                      <a:r>
                        <a:rPr lang="en-US" sz="1600">
                          <a:effectLst/>
                        </a:rPr>
                        <a:t>US State Waters</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nSpc>
                          <a:spcPct val="115000"/>
                        </a:lnSpc>
                        <a:spcBef>
                          <a:spcPts val="0"/>
                        </a:spcBef>
                        <a:spcAft>
                          <a:spcPts val="0"/>
                        </a:spcAft>
                      </a:pPr>
                      <a:r>
                        <a:rPr lang="en-US" sz="1600">
                          <a:effectLst/>
                        </a:rPr>
                        <a:t>NOX</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gn="r">
                        <a:lnSpc>
                          <a:spcPct val="115000"/>
                        </a:lnSpc>
                        <a:spcBef>
                          <a:spcPts val="0"/>
                        </a:spcBef>
                        <a:spcAft>
                          <a:spcPts val="0"/>
                        </a:spcAft>
                      </a:pPr>
                      <a:r>
                        <a:rPr lang="en-US" sz="1600" dirty="0">
                          <a:effectLst/>
                        </a:rPr>
                        <a:t>2280003100</a:t>
                      </a:r>
                      <a:endParaRPr lang="en-US" sz="1600" dirty="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nSpc>
                          <a:spcPct val="115000"/>
                        </a:lnSpc>
                        <a:spcBef>
                          <a:spcPts val="0"/>
                        </a:spcBef>
                        <a:spcAft>
                          <a:spcPts val="0"/>
                        </a:spcAft>
                      </a:pPr>
                      <a:r>
                        <a:rPr lang="en-US" sz="1600">
                          <a:effectLst/>
                        </a:rPr>
                        <a:t>Port Emissions</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28575" algn="ctr">
                        <a:lnSpc>
                          <a:spcPct val="115000"/>
                        </a:lnSpc>
                        <a:spcBef>
                          <a:spcPts val="0"/>
                        </a:spcBef>
                        <a:spcAft>
                          <a:spcPts val="0"/>
                        </a:spcAft>
                      </a:pPr>
                      <a:r>
                        <a:rPr lang="en-US" sz="1600">
                          <a:effectLst/>
                        </a:rPr>
                        <a:t>23,561</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85725" algn="ctr">
                        <a:lnSpc>
                          <a:spcPct val="115000"/>
                        </a:lnSpc>
                        <a:spcBef>
                          <a:spcPts val="0"/>
                        </a:spcBef>
                        <a:spcAft>
                          <a:spcPts val="0"/>
                        </a:spcAft>
                      </a:pPr>
                      <a:r>
                        <a:rPr lang="en-US" sz="1600" dirty="0">
                          <a:effectLst/>
                        </a:rPr>
                        <a:t>22,105</a:t>
                      </a:r>
                      <a:endParaRPr lang="en-US" sz="1600" dirty="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76835" algn="ctr">
                        <a:lnSpc>
                          <a:spcPct val="115000"/>
                        </a:lnSpc>
                        <a:spcBef>
                          <a:spcPts val="0"/>
                        </a:spcBef>
                        <a:spcAft>
                          <a:spcPts val="0"/>
                        </a:spcAft>
                      </a:pPr>
                      <a:r>
                        <a:rPr lang="en-US" sz="1600" dirty="0">
                          <a:effectLst/>
                        </a:rPr>
                        <a:t>21,568</a:t>
                      </a:r>
                      <a:endParaRPr lang="en-US" sz="1600" dirty="0">
                        <a:effectLst/>
                        <a:latin typeface="Times New Roman" panose="02020603050405020304" pitchFamily="18" charset="0"/>
                        <a:ea typeface="Times New Roman" panose="02020603050405020304" pitchFamily="18" charset="0"/>
                      </a:endParaRPr>
                    </a:p>
                  </a:txBody>
                  <a:tcPr marL="60317" marR="60317" marT="0" marB="0" anchor="b"/>
                </a:tc>
                <a:extLst>
                  <a:ext uri="{0D108BD9-81ED-4DB2-BD59-A6C34878D82A}">
                    <a16:rowId xmlns:a16="http://schemas.microsoft.com/office/drawing/2014/main" val="3466615103"/>
                  </a:ext>
                </a:extLst>
              </a:tr>
              <a:tr h="517728">
                <a:tc>
                  <a:txBody>
                    <a:bodyPr/>
                    <a:lstStyle/>
                    <a:p>
                      <a:pPr marL="0" marR="0">
                        <a:lnSpc>
                          <a:spcPct val="115000"/>
                        </a:lnSpc>
                        <a:spcBef>
                          <a:spcPts val="0"/>
                        </a:spcBef>
                        <a:spcAft>
                          <a:spcPts val="0"/>
                        </a:spcAft>
                      </a:pPr>
                      <a:r>
                        <a:rPr lang="en-US" sz="1600">
                          <a:effectLst/>
                        </a:rPr>
                        <a:t>US State Waters</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nSpc>
                          <a:spcPct val="115000"/>
                        </a:lnSpc>
                        <a:spcBef>
                          <a:spcPts val="0"/>
                        </a:spcBef>
                        <a:spcAft>
                          <a:spcPts val="0"/>
                        </a:spcAft>
                      </a:pPr>
                      <a:r>
                        <a:rPr lang="en-US" sz="1600">
                          <a:effectLst/>
                        </a:rPr>
                        <a:t>NOX</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gn="r">
                        <a:lnSpc>
                          <a:spcPct val="115000"/>
                        </a:lnSpc>
                        <a:spcBef>
                          <a:spcPts val="0"/>
                        </a:spcBef>
                        <a:spcAft>
                          <a:spcPts val="0"/>
                        </a:spcAft>
                      </a:pPr>
                      <a:r>
                        <a:rPr lang="en-US" sz="1600">
                          <a:effectLst/>
                        </a:rPr>
                        <a:t>2280003200</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nSpc>
                          <a:spcPct val="115000"/>
                        </a:lnSpc>
                        <a:spcBef>
                          <a:spcPts val="0"/>
                        </a:spcBef>
                        <a:spcAft>
                          <a:spcPts val="0"/>
                        </a:spcAft>
                      </a:pPr>
                      <a:r>
                        <a:rPr lang="en-US" sz="1600">
                          <a:effectLst/>
                        </a:rPr>
                        <a:t>Underway Emissions</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28575" algn="ctr">
                        <a:lnSpc>
                          <a:spcPct val="115000"/>
                        </a:lnSpc>
                        <a:spcBef>
                          <a:spcPts val="0"/>
                        </a:spcBef>
                        <a:spcAft>
                          <a:spcPts val="0"/>
                        </a:spcAft>
                      </a:pPr>
                      <a:r>
                        <a:rPr lang="en-US" sz="1600" dirty="0">
                          <a:effectLst/>
                        </a:rPr>
                        <a:t>82,673</a:t>
                      </a:r>
                      <a:endParaRPr lang="en-US" sz="1600" dirty="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85725" algn="ctr">
                        <a:lnSpc>
                          <a:spcPct val="115000"/>
                        </a:lnSpc>
                        <a:spcBef>
                          <a:spcPts val="0"/>
                        </a:spcBef>
                        <a:spcAft>
                          <a:spcPts val="0"/>
                        </a:spcAft>
                      </a:pPr>
                      <a:r>
                        <a:rPr lang="en-US" sz="1600">
                          <a:effectLst/>
                        </a:rPr>
                        <a:t>77,671</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76835" algn="ctr">
                        <a:lnSpc>
                          <a:spcPct val="115000"/>
                        </a:lnSpc>
                        <a:spcBef>
                          <a:spcPts val="0"/>
                        </a:spcBef>
                        <a:spcAft>
                          <a:spcPts val="0"/>
                        </a:spcAft>
                      </a:pPr>
                      <a:r>
                        <a:rPr lang="en-US" sz="1600" dirty="0">
                          <a:effectLst/>
                        </a:rPr>
                        <a:t>75,215</a:t>
                      </a:r>
                      <a:endParaRPr lang="en-US" sz="1600" dirty="0">
                        <a:effectLst/>
                        <a:latin typeface="Times New Roman" panose="02020603050405020304" pitchFamily="18" charset="0"/>
                        <a:ea typeface="Times New Roman" panose="02020603050405020304" pitchFamily="18" charset="0"/>
                      </a:endParaRPr>
                    </a:p>
                  </a:txBody>
                  <a:tcPr marL="60317" marR="60317" marT="0" marB="0" anchor="b"/>
                </a:tc>
                <a:extLst>
                  <a:ext uri="{0D108BD9-81ED-4DB2-BD59-A6C34878D82A}">
                    <a16:rowId xmlns:a16="http://schemas.microsoft.com/office/drawing/2014/main" val="4086152948"/>
                  </a:ext>
                </a:extLst>
              </a:tr>
              <a:tr h="517728">
                <a:tc>
                  <a:txBody>
                    <a:bodyPr/>
                    <a:lstStyle/>
                    <a:p>
                      <a:pPr marL="0" marR="0">
                        <a:lnSpc>
                          <a:spcPct val="115000"/>
                        </a:lnSpc>
                        <a:spcBef>
                          <a:spcPts val="0"/>
                        </a:spcBef>
                        <a:spcAft>
                          <a:spcPts val="0"/>
                        </a:spcAft>
                      </a:pPr>
                      <a:r>
                        <a:rPr lang="en-US" sz="1600">
                          <a:effectLst/>
                        </a:rPr>
                        <a:t>US Federal Waters</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nSpc>
                          <a:spcPct val="115000"/>
                        </a:lnSpc>
                        <a:spcBef>
                          <a:spcPts val="0"/>
                        </a:spcBef>
                        <a:spcAft>
                          <a:spcPts val="0"/>
                        </a:spcAft>
                      </a:pPr>
                      <a:r>
                        <a:rPr lang="en-US" sz="1600">
                          <a:effectLst/>
                        </a:rPr>
                        <a:t>NOX</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gn="r">
                        <a:lnSpc>
                          <a:spcPct val="115000"/>
                        </a:lnSpc>
                        <a:spcBef>
                          <a:spcPts val="0"/>
                        </a:spcBef>
                        <a:spcAft>
                          <a:spcPts val="0"/>
                        </a:spcAft>
                      </a:pPr>
                      <a:r>
                        <a:rPr lang="en-US" sz="1600">
                          <a:effectLst/>
                        </a:rPr>
                        <a:t>2280003200</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0">
                        <a:lnSpc>
                          <a:spcPct val="115000"/>
                        </a:lnSpc>
                        <a:spcBef>
                          <a:spcPts val="0"/>
                        </a:spcBef>
                        <a:spcAft>
                          <a:spcPts val="0"/>
                        </a:spcAft>
                      </a:pPr>
                      <a:r>
                        <a:rPr lang="en-US" sz="1600">
                          <a:effectLst/>
                        </a:rPr>
                        <a:t>Underway Emissions</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28575" algn="ctr">
                        <a:lnSpc>
                          <a:spcPct val="115000"/>
                        </a:lnSpc>
                        <a:spcBef>
                          <a:spcPts val="0"/>
                        </a:spcBef>
                        <a:spcAft>
                          <a:spcPts val="0"/>
                        </a:spcAft>
                      </a:pPr>
                      <a:r>
                        <a:rPr lang="en-US" sz="1600">
                          <a:effectLst/>
                        </a:rPr>
                        <a:t>468,064</a:t>
                      </a:r>
                      <a:endParaRPr lang="en-US" sz="160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85725" algn="ctr">
                        <a:lnSpc>
                          <a:spcPct val="115000"/>
                        </a:lnSpc>
                        <a:spcBef>
                          <a:spcPts val="0"/>
                        </a:spcBef>
                        <a:spcAft>
                          <a:spcPts val="0"/>
                        </a:spcAft>
                      </a:pPr>
                      <a:r>
                        <a:rPr lang="en-US" sz="1600" dirty="0">
                          <a:effectLst/>
                        </a:rPr>
                        <a:t>416,157</a:t>
                      </a:r>
                      <a:endParaRPr lang="en-US" sz="1600" dirty="0">
                        <a:effectLst/>
                        <a:latin typeface="Times New Roman" panose="02020603050405020304" pitchFamily="18" charset="0"/>
                        <a:ea typeface="Times New Roman" panose="02020603050405020304" pitchFamily="18" charset="0"/>
                      </a:endParaRPr>
                    </a:p>
                  </a:txBody>
                  <a:tcPr marL="60317" marR="60317" marT="0" marB="0" anchor="b"/>
                </a:tc>
                <a:tc>
                  <a:txBody>
                    <a:bodyPr/>
                    <a:lstStyle/>
                    <a:p>
                      <a:pPr marL="0" marR="76835" algn="ctr">
                        <a:lnSpc>
                          <a:spcPct val="115000"/>
                        </a:lnSpc>
                        <a:spcBef>
                          <a:spcPts val="0"/>
                        </a:spcBef>
                        <a:spcAft>
                          <a:spcPts val="0"/>
                        </a:spcAft>
                      </a:pPr>
                      <a:r>
                        <a:rPr lang="en-US" sz="1600" dirty="0">
                          <a:effectLst/>
                        </a:rPr>
                        <a:t>395,655</a:t>
                      </a:r>
                      <a:endParaRPr lang="en-US" sz="1600" dirty="0">
                        <a:effectLst/>
                        <a:latin typeface="Times New Roman" panose="02020603050405020304" pitchFamily="18" charset="0"/>
                        <a:ea typeface="Times New Roman" panose="02020603050405020304" pitchFamily="18" charset="0"/>
                      </a:endParaRPr>
                    </a:p>
                  </a:txBody>
                  <a:tcPr marL="60317" marR="60317" marT="0" marB="0" anchor="b"/>
                </a:tc>
                <a:extLst>
                  <a:ext uri="{0D108BD9-81ED-4DB2-BD59-A6C34878D82A}">
                    <a16:rowId xmlns:a16="http://schemas.microsoft.com/office/drawing/2014/main" val="4243093321"/>
                  </a:ext>
                </a:extLst>
              </a:tr>
            </a:tbl>
          </a:graphicData>
        </a:graphic>
      </p:graphicFrame>
    </p:spTree>
    <p:extLst>
      <p:ext uri="{BB962C8B-B14F-4D97-AF65-F5344CB8AC3E}">
        <p14:creationId xmlns:p14="http://schemas.microsoft.com/office/powerpoint/2010/main" val="7854080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119</a:t>
            </a:fld>
            <a:endParaRPr lang="en-US" dirty="0"/>
          </a:p>
        </p:txBody>
      </p:sp>
      <p:sp>
        <p:nvSpPr>
          <p:cNvPr id="5" name="Title 4"/>
          <p:cNvSpPr>
            <a:spLocks noGrp="1"/>
          </p:cNvSpPr>
          <p:nvPr>
            <p:ph type="title"/>
          </p:nvPr>
        </p:nvSpPr>
        <p:spPr>
          <a:xfrm>
            <a:off x="152400" y="84932"/>
            <a:ext cx="8229600" cy="1143000"/>
          </a:xfrm>
        </p:spPr>
        <p:txBody>
          <a:bodyPr>
            <a:normAutofit/>
          </a:bodyPr>
          <a:lstStyle/>
          <a:p>
            <a:pPr algn="ctr"/>
            <a:r>
              <a:rPr lang="en-US" sz="3200" dirty="0"/>
              <a:t>Regional Projections for CMV C1/C2</a:t>
            </a:r>
            <a:br>
              <a:rPr lang="en-US" sz="3200" dirty="0"/>
            </a:br>
            <a:r>
              <a:rPr lang="en-US" sz="3200" dirty="0"/>
              <a:t>2016beta</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graphicFrame>
        <p:nvGraphicFramePr>
          <p:cNvPr id="2" name="Table 1">
            <a:extLst>
              <a:ext uri="{FF2B5EF4-FFF2-40B4-BE49-F238E27FC236}">
                <a16:creationId xmlns:a16="http://schemas.microsoft.com/office/drawing/2014/main" id="{C9E7A016-05DC-4B59-AECE-1836A51E8532}"/>
              </a:ext>
            </a:extLst>
          </p:cNvPr>
          <p:cNvGraphicFramePr>
            <a:graphicFrameLocks noGrp="1"/>
          </p:cNvGraphicFramePr>
          <p:nvPr/>
        </p:nvGraphicFramePr>
        <p:xfrm>
          <a:off x="685800" y="1600200"/>
          <a:ext cx="7467602" cy="4038598"/>
        </p:xfrm>
        <a:graphic>
          <a:graphicData uri="http://schemas.openxmlformats.org/drawingml/2006/table">
            <a:tbl>
              <a:tblPr firstRow="1" firstCol="1" bandRow="1">
                <a:tableStyleId>{5C22544A-7EE6-4342-B048-85BDC9FD1C3A}</a:tableStyleId>
              </a:tblPr>
              <a:tblGrid>
                <a:gridCol w="1866657">
                  <a:extLst>
                    <a:ext uri="{9D8B030D-6E8A-4147-A177-3AD203B41FA5}">
                      <a16:colId xmlns:a16="http://schemas.microsoft.com/office/drawing/2014/main" val="422431647"/>
                    </a:ext>
                  </a:extLst>
                </a:gridCol>
                <a:gridCol w="1866657">
                  <a:extLst>
                    <a:ext uri="{9D8B030D-6E8A-4147-A177-3AD203B41FA5}">
                      <a16:colId xmlns:a16="http://schemas.microsoft.com/office/drawing/2014/main" val="4086605668"/>
                    </a:ext>
                  </a:extLst>
                </a:gridCol>
                <a:gridCol w="1866657">
                  <a:extLst>
                    <a:ext uri="{9D8B030D-6E8A-4147-A177-3AD203B41FA5}">
                      <a16:colId xmlns:a16="http://schemas.microsoft.com/office/drawing/2014/main" val="1539715679"/>
                    </a:ext>
                  </a:extLst>
                </a:gridCol>
                <a:gridCol w="1867631">
                  <a:extLst>
                    <a:ext uri="{9D8B030D-6E8A-4147-A177-3AD203B41FA5}">
                      <a16:colId xmlns:a16="http://schemas.microsoft.com/office/drawing/2014/main" val="3525179070"/>
                    </a:ext>
                  </a:extLst>
                </a:gridCol>
              </a:tblGrid>
              <a:tr h="621322">
                <a:tc>
                  <a:txBody>
                    <a:bodyPr/>
                    <a:lstStyle/>
                    <a:p>
                      <a:pPr marL="0" marR="0" algn="ctr">
                        <a:spcBef>
                          <a:spcPts val="0"/>
                        </a:spcBef>
                        <a:spcAft>
                          <a:spcPts val="0"/>
                        </a:spcAft>
                      </a:pPr>
                      <a:r>
                        <a:rPr lang="en-US" sz="1800" dirty="0">
                          <a:effectLst/>
                        </a:rPr>
                        <a:t>Pollutant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rPr>
                        <a:t>2014-to-2016</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rPr>
                        <a:t>2014-to-2023</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rPr>
                        <a:t>2014-to-2028</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106445978"/>
                  </a:ext>
                </a:extLst>
              </a:tr>
              <a:tr h="569546">
                <a:tc>
                  <a:txBody>
                    <a:bodyPr/>
                    <a:lstStyle/>
                    <a:p>
                      <a:pPr marL="0" marR="0" algn="ctr">
                        <a:spcBef>
                          <a:spcPts val="0"/>
                        </a:spcBef>
                        <a:spcAft>
                          <a:spcPts val="0"/>
                        </a:spcAft>
                      </a:pPr>
                      <a:r>
                        <a:rPr lang="en-US" sz="1800">
                          <a:effectLst/>
                        </a:rPr>
                        <a:t>CO</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-1.4%</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-2.7%</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-1.1%</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224748908"/>
                  </a:ext>
                </a:extLst>
              </a:tr>
              <a:tr h="569546">
                <a:tc>
                  <a:txBody>
                    <a:bodyPr/>
                    <a:lstStyle/>
                    <a:p>
                      <a:pPr marL="0" marR="0" algn="ctr">
                        <a:spcBef>
                          <a:spcPts val="0"/>
                        </a:spcBef>
                        <a:spcAft>
                          <a:spcPts val="0"/>
                        </a:spcAft>
                      </a:pPr>
                      <a:r>
                        <a:rPr lang="en-US" sz="1800">
                          <a:effectLst/>
                        </a:rPr>
                        <a:t>NOX</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-7.4%</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-34.6%</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-48.7%</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738588229"/>
                  </a:ext>
                </a:extLst>
              </a:tr>
              <a:tr h="569546">
                <a:tc>
                  <a:txBody>
                    <a:bodyPr/>
                    <a:lstStyle/>
                    <a:p>
                      <a:pPr marL="0" marR="0" algn="ctr">
                        <a:spcBef>
                          <a:spcPts val="0"/>
                        </a:spcBef>
                        <a:spcAft>
                          <a:spcPts val="0"/>
                        </a:spcAft>
                      </a:pPr>
                      <a:r>
                        <a:rPr lang="en-US" sz="1800">
                          <a:effectLst/>
                        </a:rPr>
                        <a:t>PM10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-11.0%</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-36.2%</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-49.6%</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160430573"/>
                  </a:ext>
                </a:extLst>
              </a:tr>
              <a:tr h="569546">
                <a:tc>
                  <a:txBody>
                    <a:bodyPr/>
                    <a:lstStyle/>
                    <a:p>
                      <a:pPr marL="0" marR="0" algn="ctr">
                        <a:spcBef>
                          <a:spcPts val="0"/>
                        </a:spcBef>
                        <a:spcAft>
                          <a:spcPts val="0"/>
                        </a:spcAft>
                      </a:pPr>
                      <a:r>
                        <a:rPr lang="en-US" sz="1800">
                          <a:effectLst/>
                        </a:rPr>
                        <a:t>PM2.5</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-11.0%</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-36.2%</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-49.6%</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822188752"/>
                  </a:ext>
                </a:extLst>
              </a:tr>
              <a:tr h="569546">
                <a:tc>
                  <a:txBody>
                    <a:bodyPr/>
                    <a:lstStyle/>
                    <a:p>
                      <a:pPr marL="0" marR="0" algn="ctr">
                        <a:spcBef>
                          <a:spcPts val="0"/>
                        </a:spcBef>
                        <a:spcAft>
                          <a:spcPts val="0"/>
                        </a:spcAft>
                      </a:pPr>
                      <a:r>
                        <a:rPr lang="en-US" sz="1800">
                          <a:effectLst/>
                        </a:rPr>
                        <a:t>SO2</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-60.3%</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-86.2%</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-86. 5%</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508210252"/>
                  </a:ext>
                </a:extLst>
              </a:tr>
              <a:tr h="569546">
                <a:tc>
                  <a:txBody>
                    <a:bodyPr/>
                    <a:lstStyle/>
                    <a:p>
                      <a:pPr marL="0" marR="0" algn="ctr">
                        <a:spcBef>
                          <a:spcPts val="0"/>
                        </a:spcBef>
                        <a:spcAft>
                          <a:spcPts val="0"/>
                        </a:spcAft>
                      </a:pPr>
                      <a:r>
                        <a:rPr lang="en-US" sz="1800">
                          <a:effectLst/>
                        </a:rPr>
                        <a:t>VOC</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-8.0%</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-37.0%</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-51.4%</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761506205"/>
                  </a:ext>
                </a:extLst>
              </a:tr>
            </a:tbl>
          </a:graphicData>
        </a:graphic>
      </p:graphicFrame>
    </p:spTree>
    <p:extLst>
      <p:ext uri="{BB962C8B-B14F-4D97-AF65-F5344CB8AC3E}">
        <p14:creationId xmlns:p14="http://schemas.microsoft.com/office/powerpoint/2010/main" val="218393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12</a:t>
            </a:fld>
            <a:endParaRPr lang="en-US" dirty="0"/>
          </a:p>
        </p:txBody>
      </p:sp>
      <p:sp>
        <p:nvSpPr>
          <p:cNvPr id="5" name="Title 4"/>
          <p:cNvSpPr>
            <a:spLocks noGrp="1"/>
          </p:cNvSpPr>
          <p:nvPr>
            <p:ph type="title"/>
          </p:nvPr>
        </p:nvSpPr>
        <p:spPr>
          <a:xfrm>
            <a:off x="0" y="152400"/>
            <a:ext cx="8240993" cy="1143000"/>
          </a:xfrm>
        </p:spPr>
        <p:txBody>
          <a:bodyPr>
            <a:normAutofit/>
          </a:bodyPr>
          <a:lstStyle/>
          <a:p>
            <a:r>
              <a:rPr lang="en-US" sz="3200" dirty="0"/>
              <a:t>Projections overview: Sectors not projected from NEI base year emissions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58561127"/>
              </p:ext>
            </p:extLst>
          </p:nvPr>
        </p:nvGraphicFramePr>
        <p:xfrm>
          <a:off x="417672" y="1363344"/>
          <a:ext cx="8229600" cy="5245894"/>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6248400">
                  <a:extLst>
                    <a:ext uri="{9D8B030D-6E8A-4147-A177-3AD203B41FA5}">
                      <a16:colId xmlns:a16="http://schemas.microsoft.com/office/drawing/2014/main" val="20001"/>
                    </a:ext>
                  </a:extLst>
                </a:gridCol>
              </a:tblGrid>
              <a:tr h="370840">
                <a:tc>
                  <a:txBody>
                    <a:bodyPr/>
                    <a:lstStyle/>
                    <a:p>
                      <a:r>
                        <a:rPr lang="en-US" dirty="0"/>
                        <a:t>Sector(s)</a:t>
                      </a:r>
                    </a:p>
                  </a:txBody>
                  <a:tcPr/>
                </a:tc>
                <a:tc>
                  <a:txBody>
                    <a:bodyPr/>
                    <a:lstStyle/>
                    <a:p>
                      <a:r>
                        <a:rPr lang="en-US" dirty="0"/>
                        <a:t>Data sources and techniques</a:t>
                      </a:r>
                      <a:r>
                        <a:rPr lang="en-US" baseline="0" dirty="0"/>
                        <a:t> used</a:t>
                      </a:r>
                      <a:endParaRPr lang="en-US" dirty="0"/>
                    </a:p>
                  </a:txBody>
                  <a:tcPr/>
                </a:tc>
                <a:extLst>
                  <a:ext uri="{0D108BD9-81ED-4DB2-BD59-A6C34878D82A}">
                    <a16:rowId xmlns:a16="http://schemas.microsoft.com/office/drawing/2014/main" val="10000"/>
                  </a:ext>
                </a:extLst>
              </a:tr>
              <a:tr h="370840">
                <a:tc>
                  <a:txBody>
                    <a:bodyPr/>
                    <a:lstStyle/>
                    <a:p>
                      <a:r>
                        <a:rPr lang="en-US" dirty="0"/>
                        <a:t>EGUs (</a:t>
                      </a:r>
                      <a:r>
                        <a:rPr lang="en-US" dirty="0" err="1"/>
                        <a:t>ptegu</a:t>
                      </a:r>
                      <a:r>
                        <a:rPr lang="en-US" dirty="0"/>
                        <a:t>)</a:t>
                      </a:r>
                    </a:p>
                  </a:txBody>
                  <a:tcPr/>
                </a:tc>
                <a:tc>
                  <a:txBody>
                    <a:bodyPr/>
                    <a:lstStyle/>
                    <a:p>
                      <a:r>
                        <a:rPr lang="en-US" dirty="0"/>
                        <a:t>Integrated Planning Model (IPM), Eastern Regional Technical Advisory Committee (ERTAC) EGU model</a:t>
                      </a:r>
                    </a:p>
                  </a:txBody>
                  <a:tcPr/>
                </a:tc>
                <a:extLst>
                  <a:ext uri="{0D108BD9-81ED-4DB2-BD59-A6C34878D82A}">
                    <a16:rowId xmlns:a16="http://schemas.microsoft.com/office/drawing/2014/main" val="10001"/>
                  </a:ext>
                </a:extLst>
              </a:tr>
              <a:tr h="370840">
                <a:tc>
                  <a:txBody>
                    <a:bodyPr/>
                    <a:lstStyle/>
                    <a:p>
                      <a:r>
                        <a:rPr lang="en-US" dirty="0"/>
                        <a:t>Onroad mobile (onroad)</a:t>
                      </a:r>
                    </a:p>
                  </a:txBody>
                  <a:tcPr/>
                </a:tc>
                <a:tc>
                  <a:txBody>
                    <a:bodyPr/>
                    <a:lstStyle/>
                    <a:p>
                      <a:r>
                        <a:rPr lang="en-US" dirty="0"/>
                        <a:t>MOVES</a:t>
                      </a:r>
                      <a:r>
                        <a:rPr lang="en-US" baseline="0" dirty="0"/>
                        <a:t>2014b w/ projected activity, fuels, inspection and maintenance, controls, speciation; Include state inputs  California magnitude from CARB but temporalized based on SMOKE-MOVES</a:t>
                      </a:r>
                      <a:endParaRPr lang="en-US" dirty="0"/>
                    </a:p>
                  </a:txBody>
                  <a:tcPr/>
                </a:tc>
                <a:extLst>
                  <a:ext uri="{0D108BD9-81ED-4DB2-BD59-A6C34878D82A}">
                    <a16:rowId xmlns:a16="http://schemas.microsoft.com/office/drawing/2014/main" val="10002"/>
                  </a:ext>
                </a:extLst>
              </a:tr>
              <a:tr h="943134">
                <a:tc>
                  <a:txBody>
                    <a:bodyPr/>
                    <a:lstStyle/>
                    <a:p>
                      <a:r>
                        <a:rPr lang="en-US" dirty="0"/>
                        <a:t>Nonroad mobile (nonroad)</a:t>
                      </a:r>
                    </a:p>
                  </a:txBody>
                  <a:tcPr/>
                </a:tc>
                <a:tc>
                  <a:txBody>
                    <a:bodyPr/>
                    <a:lstStyle/>
                    <a:p>
                      <a:r>
                        <a:rPr lang="en-US" dirty="0"/>
                        <a:t>MOVES2014vb projected</a:t>
                      </a:r>
                      <a:r>
                        <a:rPr lang="en-US" baseline="0" dirty="0"/>
                        <a:t> inventories </a:t>
                      </a:r>
                      <a:r>
                        <a:rPr lang="en-US" dirty="0"/>
                        <a:t>(previously NMIM/NONROAD),</a:t>
                      </a:r>
                      <a:r>
                        <a:rPr lang="en-US" baseline="0" dirty="0"/>
                        <a:t> except for California data provided by CARB</a:t>
                      </a:r>
                      <a:endParaRPr lang="en-US" dirty="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Canada/Mexico (othar, othpt,</a:t>
                      </a:r>
                      <a:r>
                        <a:rPr lang="en-US" baseline="0" dirty="0"/>
                        <a:t> othon)</a:t>
                      </a:r>
                      <a:endParaRPr lang="en-US" dirty="0"/>
                    </a:p>
                  </a:txBody>
                  <a:tcPr/>
                </a:tc>
                <a:tc>
                  <a:txBody>
                    <a:bodyPr/>
                    <a:lstStyle/>
                    <a:p>
                      <a:r>
                        <a:rPr lang="en-US" dirty="0"/>
                        <a:t>Canada: apply projection factors; sometimes adjust based on changes to U.S. inventories</a:t>
                      </a:r>
                    </a:p>
                    <a:p>
                      <a:r>
                        <a:rPr lang="en-US" dirty="0"/>
                        <a:t>Mexico:</a:t>
                      </a:r>
                      <a:r>
                        <a:rPr lang="en-US" baseline="0" dirty="0"/>
                        <a:t> F</a:t>
                      </a:r>
                      <a:r>
                        <a:rPr lang="en-US" dirty="0"/>
                        <a:t>uture-year</a:t>
                      </a:r>
                      <a:r>
                        <a:rPr lang="en-US" baseline="0" dirty="0"/>
                        <a:t> inventories projected from 2008 base year inventory plus MOVES-Mexico</a:t>
                      </a:r>
                      <a:endParaRPr lang="en-US" dirty="0"/>
                    </a:p>
                  </a:txBody>
                  <a:tcPr/>
                </a:tc>
                <a:extLst>
                  <a:ext uri="{0D108BD9-81ED-4DB2-BD59-A6C34878D82A}">
                    <a16:rowId xmlns:a16="http://schemas.microsoft.com/office/drawing/2014/main" val="10004"/>
                  </a:ext>
                </a:extLst>
              </a:tr>
              <a:tr h="370840">
                <a:tc>
                  <a:txBody>
                    <a:bodyPr/>
                    <a:lstStyle/>
                    <a:p>
                      <a:r>
                        <a:rPr lang="en-US" dirty="0"/>
                        <a:t>Biogenics</a:t>
                      </a:r>
                      <a:r>
                        <a:rPr lang="en-US" baseline="0" dirty="0"/>
                        <a:t> &amp; Fires</a:t>
                      </a:r>
                      <a:r>
                        <a:rPr lang="en-US" dirty="0"/>
                        <a:t> (beis, agfire, ptfire)</a:t>
                      </a:r>
                    </a:p>
                  </a:txBody>
                  <a:tcPr/>
                </a:tc>
                <a:tc>
                  <a:txBody>
                    <a:bodyPr/>
                    <a:lstStyle/>
                    <a:p>
                      <a:r>
                        <a:rPr lang="en-US" dirty="0"/>
                        <a:t>No</a:t>
                      </a:r>
                      <a:r>
                        <a:rPr lang="en-US" baseline="0" dirty="0"/>
                        <a:t> projections, same as base year in non-</a:t>
                      </a:r>
                      <a:r>
                        <a:rPr lang="en-US" baseline="0" dirty="0" err="1"/>
                        <a:t>historc</a:t>
                      </a:r>
                      <a:r>
                        <a:rPr lang="en-US" baseline="0" dirty="0"/>
                        <a:t> projections due to constant meteorology</a:t>
                      </a:r>
                      <a:endParaRPr lang="en-US" dirty="0"/>
                    </a:p>
                  </a:txBody>
                  <a:tcPr/>
                </a:tc>
                <a:extLst>
                  <a:ext uri="{0D108BD9-81ED-4DB2-BD59-A6C34878D82A}">
                    <a16:rowId xmlns:a16="http://schemas.microsoft.com/office/drawing/2014/main" val="10005"/>
                  </a:ext>
                </a:extLst>
              </a:tr>
            </a:tbl>
          </a:graphicData>
        </a:graphic>
      </p:graphicFrame>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21482997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83542A-E9B7-4955-9ABE-B02AA533910B}"/>
              </a:ext>
            </a:extLst>
          </p:cNvPr>
          <p:cNvSpPr>
            <a:spLocks noGrp="1"/>
          </p:cNvSpPr>
          <p:nvPr>
            <p:ph type="sldNum" sz="quarter" idx="12"/>
          </p:nvPr>
        </p:nvSpPr>
        <p:spPr/>
        <p:txBody>
          <a:bodyPr/>
          <a:lstStyle/>
          <a:p>
            <a:fld id="{61C894BD-DCE2-4A96-A9AF-225BBEAC2A40}" type="slidenum">
              <a:rPr lang="en-US" smtClean="0"/>
              <a:pPr/>
              <a:t>120</a:t>
            </a:fld>
            <a:endParaRPr lang="en-US" dirty="0"/>
          </a:p>
        </p:txBody>
      </p:sp>
      <p:sp>
        <p:nvSpPr>
          <p:cNvPr id="5" name="Title 4">
            <a:extLst>
              <a:ext uri="{FF2B5EF4-FFF2-40B4-BE49-F238E27FC236}">
                <a16:creationId xmlns:a16="http://schemas.microsoft.com/office/drawing/2014/main" id="{F02A82F4-719F-446E-B04E-A86523B8C1B6}"/>
              </a:ext>
            </a:extLst>
          </p:cNvPr>
          <p:cNvSpPr>
            <a:spLocks noGrp="1"/>
          </p:cNvSpPr>
          <p:nvPr>
            <p:ph type="title"/>
          </p:nvPr>
        </p:nvSpPr>
        <p:spPr>
          <a:xfrm>
            <a:off x="152400" y="228600"/>
            <a:ext cx="8229600" cy="1143000"/>
          </a:xfrm>
        </p:spPr>
        <p:txBody>
          <a:bodyPr>
            <a:noAutofit/>
          </a:bodyPr>
          <a:lstStyle/>
          <a:p>
            <a:r>
              <a:rPr lang="en-US" sz="3200" b="0" dirty="0">
                <a:effectLst/>
              </a:rPr>
              <a:t>Changes in CMV C3 NOx 2016-2028</a:t>
            </a:r>
            <a:endParaRPr lang="en-US" sz="3200" dirty="0"/>
          </a:p>
        </p:txBody>
      </p:sp>
      <p:pic>
        <p:nvPicPr>
          <p:cNvPr id="7" name="Content Placeholder 6">
            <a:extLst>
              <a:ext uri="{FF2B5EF4-FFF2-40B4-BE49-F238E27FC236}">
                <a16:creationId xmlns:a16="http://schemas.microsoft.com/office/drawing/2014/main" id="{D438532E-55C6-4D9C-AF36-2B562ACF596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1248567"/>
            <a:ext cx="4270811" cy="2732662"/>
          </a:xfrm>
        </p:spPr>
      </p:pic>
      <p:pic>
        <p:nvPicPr>
          <p:cNvPr id="21" name="Picture 20">
            <a:extLst>
              <a:ext uri="{FF2B5EF4-FFF2-40B4-BE49-F238E27FC236}">
                <a16:creationId xmlns:a16="http://schemas.microsoft.com/office/drawing/2014/main" id="{D5211CEB-B72B-4411-97B7-FC66FB227E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3211" y="1280926"/>
            <a:ext cx="4463445" cy="2694384"/>
          </a:xfrm>
          <a:prstGeom prst="rect">
            <a:avLst/>
          </a:prstGeom>
        </p:spPr>
      </p:pic>
      <p:pic>
        <p:nvPicPr>
          <p:cNvPr id="2" name="Picture 1">
            <a:extLst>
              <a:ext uri="{FF2B5EF4-FFF2-40B4-BE49-F238E27FC236}">
                <a16:creationId xmlns:a16="http://schemas.microsoft.com/office/drawing/2014/main" id="{D9EA15FE-35C1-4B47-B284-149A9FF6333A}"/>
              </a:ext>
            </a:extLst>
          </p:cNvPr>
          <p:cNvPicPr>
            <a:picLocks noChangeAspect="1"/>
          </p:cNvPicPr>
          <p:nvPr/>
        </p:nvPicPr>
        <p:blipFill>
          <a:blip r:embed="rId5"/>
          <a:stretch>
            <a:fillRect/>
          </a:stretch>
        </p:blipFill>
        <p:spPr>
          <a:xfrm>
            <a:off x="1905000" y="4114800"/>
            <a:ext cx="4495800" cy="2690813"/>
          </a:xfrm>
          <a:prstGeom prst="rect">
            <a:avLst/>
          </a:prstGeom>
        </p:spPr>
      </p:pic>
    </p:spTree>
    <p:extLst>
      <p:ext uri="{BB962C8B-B14F-4D97-AF65-F5344CB8AC3E}">
        <p14:creationId xmlns:p14="http://schemas.microsoft.com/office/powerpoint/2010/main" val="39328112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83542A-E9B7-4955-9ABE-B02AA533910B}"/>
              </a:ext>
            </a:extLst>
          </p:cNvPr>
          <p:cNvSpPr>
            <a:spLocks noGrp="1"/>
          </p:cNvSpPr>
          <p:nvPr>
            <p:ph type="sldNum" sz="quarter" idx="12"/>
          </p:nvPr>
        </p:nvSpPr>
        <p:spPr/>
        <p:txBody>
          <a:bodyPr/>
          <a:lstStyle/>
          <a:p>
            <a:fld id="{61C894BD-DCE2-4A96-A9AF-225BBEAC2A40}" type="slidenum">
              <a:rPr lang="en-US" smtClean="0"/>
              <a:pPr/>
              <a:t>121</a:t>
            </a:fld>
            <a:endParaRPr lang="en-US" dirty="0"/>
          </a:p>
        </p:txBody>
      </p:sp>
      <p:sp>
        <p:nvSpPr>
          <p:cNvPr id="5" name="Title 4">
            <a:extLst>
              <a:ext uri="{FF2B5EF4-FFF2-40B4-BE49-F238E27FC236}">
                <a16:creationId xmlns:a16="http://schemas.microsoft.com/office/drawing/2014/main" id="{F02A82F4-719F-446E-B04E-A86523B8C1B6}"/>
              </a:ext>
            </a:extLst>
          </p:cNvPr>
          <p:cNvSpPr>
            <a:spLocks noGrp="1"/>
          </p:cNvSpPr>
          <p:nvPr>
            <p:ph type="title"/>
          </p:nvPr>
        </p:nvSpPr>
        <p:spPr>
          <a:xfrm>
            <a:off x="152400" y="228600"/>
            <a:ext cx="8229600" cy="1143000"/>
          </a:xfrm>
        </p:spPr>
        <p:txBody>
          <a:bodyPr>
            <a:noAutofit/>
          </a:bodyPr>
          <a:lstStyle/>
          <a:p>
            <a:r>
              <a:rPr lang="en-US" sz="3200" b="0" dirty="0">
                <a:effectLst/>
              </a:rPr>
              <a:t>Changes in CMV C1C2 NOx 2016-2028</a:t>
            </a:r>
            <a:endParaRPr lang="en-US" sz="3200" dirty="0"/>
          </a:p>
        </p:txBody>
      </p:sp>
      <p:pic>
        <p:nvPicPr>
          <p:cNvPr id="7" name="Content Placeholder 6">
            <a:extLst>
              <a:ext uri="{FF2B5EF4-FFF2-40B4-BE49-F238E27FC236}">
                <a16:creationId xmlns:a16="http://schemas.microsoft.com/office/drawing/2014/main" id="{BF6CCD2F-E838-414F-97D7-F459FEAA950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6702" y="1040209"/>
            <a:ext cx="4729978" cy="2849562"/>
          </a:xfrm>
        </p:spPr>
      </p:pic>
      <p:pic>
        <p:nvPicPr>
          <p:cNvPr id="9" name="Picture 8">
            <a:extLst>
              <a:ext uri="{FF2B5EF4-FFF2-40B4-BE49-F238E27FC236}">
                <a16:creationId xmlns:a16="http://schemas.microsoft.com/office/drawing/2014/main" id="{A43CAD87-B343-44B5-9C34-69FC99E19D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7837" y="1040209"/>
            <a:ext cx="4912504" cy="2959524"/>
          </a:xfrm>
          <a:prstGeom prst="rect">
            <a:avLst/>
          </a:prstGeom>
        </p:spPr>
      </p:pic>
      <p:pic>
        <p:nvPicPr>
          <p:cNvPr id="2" name="Picture 1">
            <a:extLst>
              <a:ext uri="{FF2B5EF4-FFF2-40B4-BE49-F238E27FC236}">
                <a16:creationId xmlns:a16="http://schemas.microsoft.com/office/drawing/2014/main" id="{51841C0D-DF57-49D6-9D7C-AC0EFD31263B}"/>
              </a:ext>
            </a:extLst>
          </p:cNvPr>
          <p:cNvPicPr>
            <a:picLocks noChangeAspect="1"/>
          </p:cNvPicPr>
          <p:nvPr/>
        </p:nvPicPr>
        <p:blipFill>
          <a:blip r:embed="rId5"/>
          <a:stretch>
            <a:fillRect/>
          </a:stretch>
        </p:blipFill>
        <p:spPr>
          <a:xfrm>
            <a:off x="1981200" y="4240554"/>
            <a:ext cx="4572000" cy="2520109"/>
          </a:xfrm>
          <a:prstGeom prst="rect">
            <a:avLst/>
          </a:prstGeom>
        </p:spPr>
      </p:pic>
    </p:spTree>
    <p:extLst>
      <p:ext uri="{BB962C8B-B14F-4D97-AF65-F5344CB8AC3E}">
        <p14:creationId xmlns:p14="http://schemas.microsoft.com/office/powerpoint/2010/main" val="30581098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D3A05D-E086-4DD4-89F9-99829569EDE0}"/>
              </a:ext>
            </a:extLst>
          </p:cNvPr>
          <p:cNvSpPr>
            <a:spLocks noGrp="1"/>
          </p:cNvSpPr>
          <p:nvPr>
            <p:ph type="sldNum" sz="quarter" idx="12"/>
          </p:nvPr>
        </p:nvSpPr>
        <p:spPr/>
        <p:txBody>
          <a:bodyPr/>
          <a:lstStyle/>
          <a:p>
            <a:fld id="{61C894BD-DCE2-4A96-A9AF-225BBEAC2A40}" type="slidenum">
              <a:rPr lang="en-US" smtClean="0"/>
              <a:pPr/>
              <a:t>122</a:t>
            </a:fld>
            <a:endParaRPr lang="en-US" dirty="0"/>
          </a:p>
        </p:txBody>
      </p:sp>
      <p:sp>
        <p:nvSpPr>
          <p:cNvPr id="5" name="Title 4">
            <a:extLst>
              <a:ext uri="{FF2B5EF4-FFF2-40B4-BE49-F238E27FC236}">
                <a16:creationId xmlns:a16="http://schemas.microsoft.com/office/drawing/2014/main" id="{DC1A60F5-5637-4EB3-862C-3833AD515412}"/>
              </a:ext>
            </a:extLst>
          </p:cNvPr>
          <p:cNvSpPr>
            <a:spLocks noGrp="1"/>
          </p:cNvSpPr>
          <p:nvPr>
            <p:ph type="title"/>
          </p:nvPr>
        </p:nvSpPr>
        <p:spPr/>
        <p:txBody>
          <a:bodyPr/>
          <a:lstStyle/>
          <a:p>
            <a:r>
              <a:rPr lang="en-US" dirty="0"/>
              <a:t>Questions?</a:t>
            </a:r>
          </a:p>
        </p:txBody>
      </p:sp>
      <p:sp>
        <p:nvSpPr>
          <p:cNvPr id="2" name="Content Placeholder 1">
            <a:extLst>
              <a:ext uri="{FF2B5EF4-FFF2-40B4-BE49-F238E27FC236}">
                <a16:creationId xmlns:a16="http://schemas.microsoft.com/office/drawing/2014/main" id="{C78C4D9A-7D49-4022-B8C1-3EB5373F0FC5}"/>
              </a:ext>
            </a:extLst>
          </p:cNvPr>
          <p:cNvSpPr>
            <a:spLocks noGrp="1"/>
          </p:cNvSpPr>
          <p:nvPr>
            <p:ph idx="1"/>
          </p:nvPr>
        </p:nvSpPr>
        <p:spPr/>
        <p:txBody>
          <a:bodyPr/>
          <a:lstStyle/>
          <a:p>
            <a:r>
              <a:rPr lang="en-US" dirty="0"/>
              <a:t>Any questions on CMV or rail projections? </a:t>
            </a:r>
          </a:p>
          <a:p>
            <a:endParaRPr lang="en-US" dirty="0"/>
          </a:p>
        </p:txBody>
      </p:sp>
      <p:sp>
        <p:nvSpPr>
          <p:cNvPr id="3" name="Footer Placeholder 2">
            <a:extLst>
              <a:ext uri="{FF2B5EF4-FFF2-40B4-BE49-F238E27FC236}">
                <a16:creationId xmlns:a16="http://schemas.microsoft.com/office/drawing/2014/main" id="{9A799158-FEE8-4EB3-BFF5-2BC579F12389}"/>
              </a:ext>
            </a:extLst>
          </p:cNvPr>
          <p:cNvSpPr>
            <a:spLocks noGrp="1"/>
          </p:cNvSpPr>
          <p:nvPr>
            <p:ph type="ftr" sz="quarter" idx="11"/>
          </p:nvPr>
        </p:nvSpPr>
        <p:spPr/>
        <p:txBody>
          <a:bodyPr/>
          <a:lstStyle/>
          <a:p>
            <a:r>
              <a:rPr lang="en-US"/>
              <a:t>US EPA OAQPS, Emission Inventory and Analysis Group</a:t>
            </a:r>
            <a:endParaRPr lang="en-US" dirty="0"/>
          </a:p>
        </p:txBody>
      </p:sp>
      <p:pic>
        <p:nvPicPr>
          <p:cNvPr id="8" name="Content Placeholder 9" descr="Woman with questions" title="Woman with questions">
            <a:extLst>
              <a:ext uri="{FF2B5EF4-FFF2-40B4-BE49-F238E27FC236}">
                <a16:creationId xmlns:a16="http://schemas.microsoft.com/office/drawing/2014/main" id="{62B6F1EF-C64A-4C89-9828-EBB7B6C53F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2559312"/>
            <a:ext cx="3048000" cy="3447980"/>
          </a:xfrm>
          <a:prstGeom prst="rect">
            <a:avLst/>
          </a:prstGeom>
        </p:spPr>
      </p:pic>
    </p:spTree>
    <p:extLst>
      <p:ext uri="{BB962C8B-B14F-4D97-AF65-F5344CB8AC3E}">
        <p14:creationId xmlns:p14="http://schemas.microsoft.com/office/powerpoint/2010/main" val="33905406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123</a:t>
            </a:fld>
            <a:endParaRPr lang="en-US" dirty="0"/>
          </a:p>
        </p:txBody>
      </p:sp>
      <p:sp>
        <p:nvSpPr>
          <p:cNvPr id="5" name="Title 4"/>
          <p:cNvSpPr>
            <a:spLocks noGrp="1"/>
          </p:cNvSpPr>
          <p:nvPr>
            <p:ph type="title"/>
          </p:nvPr>
        </p:nvSpPr>
        <p:spPr/>
        <p:txBody>
          <a:bodyPr>
            <a:normAutofit fontScale="90000"/>
          </a:bodyPr>
          <a:lstStyle/>
          <a:p>
            <a:r>
              <a:rPr lang="en-US" dirty="0"/>
              <a:t>Ongoing work and New Directions</a:t>
            </a:r>
          </a:p>
        </p:txBody>
      </p:sp>
      <p:sp>
        <p:nvSpPr>
          <p:cNvPr id="2" name="Content Placeholder 1"/>
          <p:cNvSpPr>
            <a:spLocks noGrp="1"/>
          </p:cNvSpPr>
          <p:nvPr>
            <p:ph idx="1"/>
          </p:nvPr>
        </p:nvSpPr>
        <p:spPr/>
        <p:txBody>
          <a:bodyPr>
            <a:normAutofit fontScale="92500"/>
          </a:bodyPr>
          <a:lstStyle/>
          <a:p>
            <a:r>
              <a:rPr lang="en-US" dirty="0"/>
              <a:t>2016 modeling platform</a:t>
            </a:r>
          </a:p>
          <a:p>
            <a:pPr lvl="1"/>
            <a:r>
              <a:rPr lang="en-US" dirty="0"/>
              <a:t>Workgroups wrapping up </a:t>
            </a:r>
          </a:p>
          <a:p>
            <a:pPr lvl="1"/>
            <a:r>
              <a:rPr lang="en-US" dirty="0"/>
              <a:t>Preparing emissions for version 1 for the years 2016, 2023, 2028</a:t>
            </a:r>
          </a:p>
          <a:p>
            <a:pPr lvl="1"/>
            <a:r>
              <a:rPr lang="en-US" dirty="0"/>
              <a:t>Beta platform for 2016 currently available</a:t>
            </a:r>
          </a:p>
          <a:p>
            <a:pPr lvl="1"/>
            <a:r>
              <a:rPr lang="en-US" dirty="0"/>
              <a:t>V1.0 platform coming soon</a:t>
            </a:r>
          </a:p>
          <a:p>
            <a:r>
              <a:rPr lang="en-US" dirty="0"/>
              <a:t>Possible New Directions</a:t>
            </a:r>
          </a:p>
          <a:p>
            <a:pPr lvl="2"/>
            <a:r>
              <a:rPr lang="en-US" dirty="0"/>
              <a:t>Projections of changes in land use/population</a:t>
            </a:r>
          </a:p>
          <a:p>
            <a:pPr lvl="3"/>
            <a:r>
              <a:rPr lang="en-US" dirty="0"/>
              <a:t>Surrogates, New sources, </a:t>
            </a:r>
            <a:r>
              <a:rPr lang="en-US" dirty="0" err="1"/>
              <a:t>Biogenics</a:t>
            </a:r>
            <a:r>
              <a:rPr lang="en-US" dirty="0"/>
              <a:t>, Ag fertilizer</a:t>
            </a:r>
          </a:p>
          <a:p>
            <a:pPr lvl="2"/>
            <a:r>
              <a:rPr lang="en-US" dirty="0"/>
              <a:t>Improve Mexico inventory</a:t>
            </a:r>
          </a:p>
          <a:p>
            <a:pPr lvl="2"/>
            <a:r>
              <a:rPr lang="en-US" dirty="0"/>
              <a:t>Incorporate WRAP oil and gas and EGU inventories</a:t>
            </a:r>
          </a:p>
          <a:p>
            <a:pPr lvl="2"/>
            <a:r>
              <a:rPr lang="en-US" dirty="0"/>
              <a:t>Fires: Impact on </a:t>
            </a:r>
            <a:r>
              <a:rPr lang="en-US" dirty="0" err="1"/>
              <a:t>biogenics</a:t>
            </a:r>
            <a:r>
              <a:rPr lang="en-US" dirty="0"/>
              <a:t>, future year modeling treatment</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40520311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82000" y="6407944"/>
            <a:ext cx="631032" cy="365125"/>
          </a:xfrm>
        </p:spPr>
        <p:txBody>
          <a:bodyPr/>
          <a:lstStyle/>
          <a:p>
            <a:fld id="{61C894BD-DCE2-4A96-A9AF-225BBEAC2A40}" type="slidenum">
              <a:rPr lang="en-US" smtClean="0"/>
              <a:pPr/>
              <a:t>124</a:t>
            </a:fld>
            <a:endParaRPr lang="en-US" dirty="0"/>
          </a:p>
        </p:txBody>
      </p:sp>
      <p:sp>
        <p:nvSpPr>
          <p:cNvPr id="5" name="Title 4"/>
          <p:cNvSpPr>
            <a:spLocks noGrp="1"/>
          </p:cNvSpPr>
          <p:nvPr>
            <p:ph type="title"/>
          </p:nvPr>
        </p:nvSpPr>
        <p:spPr/>
        <p:txBody>
          <a:bodyPr>
            <a:normAutofit fontScale="90000"/>
          </a:bodyPr>
          <a:lstStyle/>
          <a:p>
            <a:r>
              <a:rPr lang="en-US" dirty="0"/>
              <a:t>Emissions Modeling Software </a:t>
            </a:r>
            <a:br>
              <a:rPr lang="en-US" dirty="0"/>
            </a:br>
            <a:r>
              <a:rPr lang="en-US" dirty="0"/>
              <a:t>and Data Downloads</a:t>
            </a:r>
          </a:p>
        </p:txBody>
      </p:sp>
      <p:sp>
        <p:nvSpPr>
          <p:cNvPr id="2" name="Content Placeholder 1"/>
          <p:cNvSpPr>
            <a:spLocks noGrp="1"/>
          </p:cNvSpPr>
          <p:nvPr>
            <p:ph idx="1"/>
          </p:nvPr>
        </p:nvSpPr>
        <p:spPr>
          <a:xfrm>
            <a:off x="457200" y="1481327"/>
            <a:ext cx="8555832" cy="4923821"/>
          </a:xfrm>
        </p:spPr>
        <p:txBody>
          <a:bodyPr>
            <a:normAutofit/>
          </a:bodyPr>
          <a:lstStyle/>
          <a:p>
            <a:r>
              <a:rPr lang="en-US" dirty="0"/>
              <a:t>The CMAS Center distributes many tools (</a:t>
            </a:r>
            <a:r>
              <a:rPr lang="en-US" dirty="0">
                <a:hlinkClick r:id="rId2"/>
              </a:rPr>
              <a:t>https://www.cmascenter.org/</a:t>
            </a:r>
            <a:r>
              <a:rPr lang="en-US" dirty="0"/>
              <a:t>)</a:t>
            </a:r>
          </a:p>
          <a:p>
            <a:pPr lvl="1"/>
            <a:r>
              <a:rPr lang="en-US" dirty="0"/>
              <a:t> SMOKE, CMAQ, VERDI (visualization), the Surrogate Tool, Spatial Allocator, Speciation Tool, and the Control Strategy Tool which includes the Emissions Modeling Framework</a:t>
            </a:r>
          </a:p>
          <a:p>
            <a:r>
              <a:rPr lang="en-US" dirty="0"/>
              <a:t>SMOKE software and documentation is available from </a:t>
            </a:r>
            <a:r>
              <a:rPr lang="en-US" dirty="0">
                <a:hlinkClick r:id="rId3"/>
              </a:rPr>
              <a:t>http://www.cmascenter.org/smoke</a:t>
            </a:r>
            <a:r>
              <a:rPr lang="en-US" dirty="0"/>
              <a:t> </a:t>
            </a:r>
          </a:p>
          <a:p>
            <a:r>
              <a:rPr lang="en-US" dirty="0"/>
              <a:t>A WIKI for SMOKE that answers common questions about emissions modeling is here: </a:t>
            </a:r>
            <a:r>
              <a:rPr lang="en-US" dirty="0">
                <a:hlinkClick r:id="rId4"/>
              </a:rPr>
              <a:t>https://www.airqualitymodeling.org/index.php</a:t>
            </a:r>
            <a:endParaRPr lang="en-US" dirty="0"/>
          </a:p>
          <a:p>
            <a:pPr marL="109728" indent="0">
              <a:buNone/>
            </a:pPr>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37408987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125</a:t>
            </a:fld>
            <a:endParaRPr lang="en-US" dirty="0"/>
          </a:p>
        </p:txBody>
      </p:sp>
      <p:sp>
        <p:nvSpPr>
          <p:cNvPr id="5" name="Title 4"/>
          <p:cNvSpPr>
            <a:spLocks noGrp="1"/>
          </p:cNvSpPr>
          <p:nvPr>
            <p:ph type="title"/>
          </p:nvPr>
        </p:nvSpPr>
        <p:spPr/>
        <p:txBody>
          <a:bodyPr>
            <a:normAutofit fontScale="90000"/>
          </a:bodyPr>
          <a:lstStyle/>
          <a:p>
            <a:r>
              <a:rPr lang="en-US" dirty="0"/>
              <a:t>Emissions Modeling Platform </a:t>
            </a:r>
            <a:br>
              <a:rPr lang="en-US" dirty="0"/>
            </a:br>
            <a:r>
              <a:rPr lang="en-US" dirty="0"/>
              <a:t>Data Availability</a:t>
            </a:r>
          </a:p>
        </p:txBody>
      </p:sp>
      <p:sp>
        <p:nvSpPr>
          <p:cNvPr id="2" name="Content Placeholder 1"/>
          <p:cNvSpPr>
            <a:spLocks noGrp="1"/>
          </p:cNvSpPr>
          <p:nvPr>
            <p:ph idx="1"/>
          </p:nvPr>
        </p:nvSpPr>
        <p:spPr>
          <a:xfrm>
            <a:off x="386296" y="1600200"/>
            <a:ext cx="8229600" cy="4525963"/>
          </a:xfrm>
        </p:spPr>
        <p:txBody>
          <a:bodyPr>
            <a:normAutofit fontScale="92500" lnSpcReduction="10000"/>
          </a:bodyPr>
          <a:lstStyle/>
          <a:p>
            <a:r>
              <a:rPr lang="en-US" dirty="0"/>
              <a:t>EPA’s modeling platform data, documentation, scripts available from</a:t>
            </a:r>
          </a:p>
          <a:p>
            <a:pPr lvl="1">
              <a:spcAft>
                <a:spcPts val="600"/>
              </a:spcAft>
            </a:pPr>
            <a:r>
              <a:rPr lang="en-US" dirty="0">
                <a:hlinkClick r:id="rId2"/>
              </a:rPr>
              <a:t>https://www.epa.gov/air-emissions-modeling</a:t>
            </a:r>
            <a:r>
              <a:rPr lang="en-US" dirty="0"/>
              <a:t> </a:t>
            </a:r>
          </a:p>
          <a:p>
            <a:pPr lvl="1"/>
            <a:r>
              <a:rPr lang="en-US" dirty="0"/>
              <a:t>Version 6 platforms include:</a:t>
            </a:r>
          </a:p>
          <a:p>
            <a:pPr lvl="2">
              <a:spcAft>
                <a:spcPts val="600"/>
              </a:spcAft>
            </a:pPr>
            <a:r>
              <a:rPr lang="en-US" u="sng" dirty="0"/>
              <a:t>2011v6.3</a:t>
            </a:r>
            <a:r>
              <a:rPr lang="en-US" dirty="0"/>
              <a:t>: January 2017 NODA (2011el/2023el), </a:t>
            </a:r>
            <a:br>
              <a:rPr lang="en-US" dirty="0"/>
            </a:br>
            <a:r>
              <a:rPr lang="en-US" dirty="0"/>
              <a:t>Final Cross-State Air Pollution Rule (CSAPR) Update  (2011ek/2017ek), hemispheric case</a:t>
            </a:r>
          </a:p>
          <a:p>
            <a:pPr lvl="1">
              <a:spcAft>
                <a:spcPts val="600"/>
              </a:spcAft>
            </a:pPr>
            <a:r>
              <a:rPr lang="en-US" dirty="0"/>
              <a:t>Version 7.0 platform for NATA based on 2014NEIv1</a:t>
            </a:r>
          </a:p>
          <a:p>
            <a:pPr lvl="1">
              <a:spcAft>
                <a:spcPts val="600"/>
              </a:spcAft>
            </a:pPr>
            <a:r>
              <a:rPr lang="en-US" dirty="0"/>
              <a:t>2016 alpha platform with compatible 2014 and 2015</a:t>
            </a:r>
          </a:p>
          <a:p>
            <a:pPr lvl="1">
              <a:spcAft>
                <a:spcPts val="600"/>
              </a:spcAft>
            </a:pPr>
            <a:r>
              <a:rPr lang="en-US" dirty="0"/>
              <a:t>Spatial surrogates available for 4km, 12km, 36km</a:t>
            </a:r>
          </a:p>
          <a:p>
            <a:pPr lvl="1">
              <a:spcAft>
                <a:spcPts val="600"/>
              </a:spcAft>
            </a:pPr>
            <a:r>
              <a:rPr lang="en-US" dirty="0"/>
              <a:t>Speciation data for CB05, CB6, SAPRC07TB</a:t>
            </a:r>
          </a:p>
          <a:p>
            <a:pPr lvl="1">
              <a:spcAft>
                <a:spcPts val="600"/>
              </a:spcAft>
            </a:pPr>
            <a:r>
              <a:rPr lang="en-US" dirty="0"/>
              <a:t>Temporal profiles for all sectors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18309303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ree of FTP site organization shows the various platforms" title="Tree of FTP site organization">
            <a:extLst>
              <a:ext uri="{FF2B5EF4-FFF2-40B4-BE49-F238E27FC236}">
                <a16:creationId xmlns:a16="http://schemas.microsoft.com/office/drawing/2014/main" id="{3D0AD789-F379-4D5B-84B6-F1F87C6F95C5}"/>
              </a:ext>
            </a:extLst>
          </p:cNvPr>
          <p:cNvPicPr>
            <a:picLocks noGrp="1" noChangeAspect="1"/>
          </p:cNvPicPr>
          <p:nvPr>
            <p:ph idx="1"/>
          </p:nvPr>
        </p:nvPicPr>
        <p:blipFill>
          <a:blip r:embed="rId3"/>
          <a:stretch>
            <a:fillRect/>
          </a:stretch>
        </p:blipFill>
        <p:spPr>
          <a:xfrm>
            <a:off x="5511349" y="1266278"/>
            <a:ext cx="3124200" cy="5138871"/>
          </a:xfrm>
          <a:prstGeom prst="rect">
            <a:avLst/>
          </a:prstGeom>
        </p:spPr>
      </p:pic>
      <p:sp>
        <p:nvSpPr>
          <p:cNvPr id="3" name="Footer Placeholder 2">
            <a:extLst>
              <a:ext uri="{FF2B5EF4-FFF2-40B4-BE49-F238E27FC236}">
                <a16:creationId xmlns:a16="http://schemas.microsoft.com/office/drawing/2014/main" id="{C3D803FD-8C1D-465F-8F6D-27CBEF6E9159}"/>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B133DCFD-56CD-405B-B0F3-EB4E6E456C41}"/>
              </a:ext>
            </a:extLst>
          </p:cNvPr>
          <p:cNvSpPr>
            <a:spLocks noGrp="1"/>
          </p:cNvSpPr>
          <p:nvPr>
            <p:ph type="sldNum" sz="quarter" idx="12"/>
          </p:nvPr>
        </p:nvSpPr>
        <p:spPr>
          <a:xfrm>
            <a:off x="8534400" y="6407944"/>
            <a:ext cx="478632" cy="365125"/>
          </a:xfrm>
        </p:spPr>
        <p:txBody>
          <a:bodyPr/>
          <a:lstStyle/>
          <a:p>
            <a:fld id="{61C894BD-DCE2-4A96-A9AF-225BBEAC2A40}" type="slidenum">
              <a:rPr lang="en-US" smtClean="0"/>
              <a:pPr/>
              <a:t>126</a:t>
            </a:fld>
            <a:endParaRPr lang="en-US" dirty="0"/>
          </a:p>
        </p:txBody>
      </p:sp>
      <p:sp>
        <p:nvSpPr>
          <p:cNvPr id="5" name="Title 4">
            <a:extLst>
              <a:ext uri="{FF2B5EF4-FFF2-40B4-BE49-F238E27FC236}">
                <a16:creationId xmlns:a16="http://schemas.microsoft.com/office/drawing/2014/main" id="{90358512-9F54-4BE6-B26E-B77226A688AB}"/>
              </a:ext>
            </a:extLst>
          </p:cNvPr>
          <p:cNvSpPr>
            <a:spLocks noGrp="1"/>
          </p:cNvSpPr>
          <p:nvPr>
            <p:ph type="title"/>
          </p:nvPr>
        </p:nvSpPr>
        <p:spPr/>
        <p:txBody>
          <a:bodyPr/>
          <a:lstStyle/>
          <a:p>
            <a:r>
              <a:rPr lang="en-US" dirty="0"/>
              <a:t>Emissions Modeling FTP site</a:t>
            </a:r>
          </a:p>
        </p:txBody>
      </p:sp>
      <p:sp>
        <p:nvSpPr>
          <p:cNvPr id="7" name="TextBox 6">
            <a:extLst>
              <a:ext uri="{FF2B5EF4-FFF2-40B4-BE49-F238E27FC236}">
                <a16:creationId xmlns:a16="http://schemas.microsoft.com/office/drawing/2014/main" id="{E13091EB-4C47-480C-9410-8F729DB9D3EE}"/>
              </a:ext>
            </a:extLst>
          </p:cNvPr>
          <p:cNvSpPr txBox="1"/>
          <p:nvPr/>
        </p:nvSpPr>
        <p:spPr>
          <a:xfrm>
            <a:off x="143254" y="1972400"/>
            <a:ext cx="5368095" cy="1938992"/>
          </a:xfrm>
          <a:prstGeom prst="rect">
            <a:avLst/>
          </a:prstGeom>
          <a:noFill/>
        </p:spPr>
        <p:txBody>
          <a:bodyPr wrap="square" rtlCol="0">
            <a:spAutoFit/>
          </a:bodyPr>
          <a:lstStyle/>
          <a:p>
            <a:r>
              <a:rPr lang="en-US" sz="2400" dirty="0"/>
              <a:t>Several versions of the 2011 </a:t>
            </a:r>
            <a:br>
              <a:rPr lang="en-US" sz="2400" dirty="0"/>
            </a:br>
            <a:r>
              <a:rPr lang="en-US" sz="2400" dirty="0"/>
              <a:t>platform plus versions of 2014,2015, and 2016 are available on the FTP site:</a:t>
            </a:r>
          </a:p>
          <a:p>
            <a:r>
              <a:rPr lang="en-US" sz="2400" dirty="0">
                <a:hlinkClick r:id="rId4"/>
              </a:rPr>
              <a:t>ftp://newftp.epa.gov/air/emismod</a:t>
            </a:r>
            <a:r>
              <a:rPr lang="en-US" sz="2400" dirty="0"/>
              <a:t> </a:t>
            </a:r>
          </a:p>
        </p:txBody>
      </p:sp>
    </p:spTree>
    <p:extLst>
      <p:ext uri="{BB962C8B-B14F-4D97-AF65-F5344CB8AC3E}">
        <p14:creationId xmlns:p14="http://schemas.microsoft.com/office/powerpoint/2010/main" val="10953079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E4AE5E-F928-064B-972A-2E591040C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174" y="1120810"/>
            <a:ext cx="5036858" cy="5652263"/>
          </a:xfrm>
          <a:prstGeom prst="rect">
            <a:avLst/>
          </a:prstGeom>
          <a:ln>
            <a:solidFill>
              <a:schemeClr val="accent1"/>
            </a:solidFill>
          </a:ln>
        </p:spPr>
      </p:pic>
      <p:sp>
        <p:nvSpPr>
          <p:cNvPr id="2" name="Content Placeholder 1"/>
          <p:cNvSpPr>
            <a:spLocks noGrp="1"/>
          </p:cNvSpPr>
          <p:nvPr>
            <p:ph idx="1"/>
          </p:nvPr>
        </p:nvSpPr>
        <p:spPr>
          <a:xfrm>
            <a:off x="228600" y="1208080"/>
            <a:ext cx="3657600" cy="5026900"/>
          </a:xfrm>
        </p:spPr>
        <p:txBody>
          <a:bodyPr>
            <a:normAutofit lnSpcReduction="10000"/>
          </a:bodyPr>
          <a:lstStyle/>
          <a:p>
            <a:r>
              <a:rPr lang="en-US" sz="2400" dirty="0">
                <a:hlinkClick r:id="rId3"/>
              </a:rPr>
              <a:t>http://views.cira.colostate.edu/wiki/wiki/9169</a:t>
            </a:r>
            <a:r>
              <a:rPr lang="en-US" sz="2400" dirty="0"/>
              <a:t> </a:t>
            </a:r>
          </a:p>
          <a:p>
            <a:r>
              <a:rPr lang="en-US" sz="2400" dirty="0"/>
              <a:t>Specification Sheets</a:t>
            </a:r>
          </a:p>
          <a:p>
            <a:r>
              <a:rPr lang="en-US" sz="2400" dirty="0"/>
              <a:t>27 documents in a standardized format</a:t>
            </a:r>
          </a:p>
          <a:p>
            <a:r>
              <a:rPr lang="en-US" sz="2400" dirty="0"/>
              <a:t>Describe the sector, the SCCs/sources included in the sector, data sources, processing methods</a:t>
            </a:r>
          </a:p>
          <a:p>
            <a:r>
              <a:rPr lang="en-US" sz="2400" dirty="0"/>
              <a:t>Graphical and tabular summaries of the data</a:t>
            </a:r>
          </a:p>
        </p:txBody>
      </p:sp>
      <p:sp>
        <p:nvSpPr>
          <p:cNvPr id="3" name="Slide Number Placeholder 2"/>
          <p:cNvSpPr>
            <a:spLocks noGrp="1"/>
          </p:cNvSpPr>
          <p:nvPr>
            <p:ph type="sldNum" sz="quarter" idx="12"/>
          </p:nvPr>
        </p:nvSpPr>
        <p:spPr/>
        <p:txBody>
          <a:bodyPr/>
          <a:lstStyle/>
          <a:p>
            <a:fld id="{61C894BD-DCE2-4A96-A9AF-225BBEAC2A40}" type="slidenum">
              <a:rPr lang="en-US" smtClean="0"/>
              <a:pPr/>
              <a:t>127</a:t>
            </a:fld>
            <a:endParaRPr lang="en-US"/>
          </a:p>
        </p:txBody>
      </p:sp>
      <p:sp>
        <p:nvSpPr>
          <p:cNvPr id="4" name="Title 3"/>
          <p:cNvSpPr>
            <a:spLocks noGrp="1"/>
          </p:cNvSpPr>
          <p:nvPr>
            <p:ph type="title"/>
          </p:nvPr>
        </p:nvSpPr>
        <p:spPr>
          <a:xfrm>
            <a:off x="417672" y="103180"/>
            <a:ext cx="8229600" cy="1143000"/>
          </a:xfrm>
        </p:spPr>
        <p:txBody>
          <a:bodyPr>
            <a:normAutofit fontScale="90000"/>
          </a:bodyPr>
          <a:lstStyle/>
          <a:p>
            <a:r>
              <a:rPr lang="en-US" dirty="0"/>
              <a:t>2016 beta Release Documentation</a:t>
            </a:r>
          </a:p>
        </p:txBody>
      </p:sp>
    </p:spTree>
    <p:extLst>
      <p:ext uri="{BB962C8B-B14F-4D97-AF65-F5344CB8AC3E}">
        <p14:creationId xmlns:p14="http://schemas.microsoft.com/office/powerpoint/2010/main" val="11789876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A76CD5-E9D4-46D7-A36C-E758EF196E51}"/>
              </a:ext>
            </a:extLst>
          </p:cNvPr>
          <p:cNvPicPr>
            <a:picLocks noGrp="1" noChangeAspect="1"/>
          </p:cNvPicPr>
          <p:nvPr>
            <p:ph idx="1"/>
          </p:nvPr>
        </p:nvPicPr>
        <p:blipFill>
          <a:blip r:embed="rId2"/>
          <a:stretch>
            <a:fillRect/>
          </a:stretch>
        </p:blipFill>
        <p:spPr>
          <a:xfrm>
            <a:off x="735968" y="1936337"/>
            <a:ext cx="7408285" cy="4693063"/>
          </a:xfrm>
          <a:prstGeom prst="rect">
            <a:avLst/>
          </a:prstGeom>
        </p:spPr>
      </p:pic>
      <p:sp>
        <p:nvSpPr>
          <p:cNvPr id="3" name="Slide Number Placeholder 2">
            <a:extLst>
              <a:ext uri="{FF2B5EF4-FFF2-40B4-BE49-F238E27FC236}">
                <a16:creationId xmlns:a16="http://schemas.microsoft.com/office/drawing/2014/main" id="{EA16A848-38CC-47A5-A893-EB82C5D9A433}"/>
              </a:ext>
            </a:extLst>
          </p:cNvPr>
          <p:cNvSpPr>
            <a:spLocks noGrp="1"/>
          </p:cNvSpPr>
          <p:nvPr>
            <p:ph type="sldNum" sz="quarter" idx="12"/>
          </p:nvPr>
        </p:nvSpPr>
        <p:spPr/>
        <p:txBody>
          <a:bodyPr/>
          <a:lstStyle/>
          <a:p>
            <a:fld id="{61C894BD-DCE2-4A96-A9AF-225BBEAC2A40}" type="slidenum">
              <a:rPr lang="en-US" smtClean="0"/>
              <a:pPr/>
              <a:t>128</a:t>
            </a:fld>
            <a:endParaRPr lang="en-US"/>
          </a:p>
        </p:txBody>
      </p:sp>
      <p:sp>
        <p:nvSpPr>
          <p:cNvPr id="4" name="Title 3">
            <a:extLst>
              <a:ext uri="{FF2B5EF4-FFF2-40B4-BE49-F238E27FC236}">
                <a16:creationId xmlns:a16="http://schemas.microsoft.com/office/drawing/2014/main" id="{DED53C0B-A862-49AA-B99E-CC95D8826602}"/>
              </a:ext>
            </a:extLst>
          </p:cNvPr>
          <p:cNvSpPr>
            <a:spLocks noGrp="1"/>
          </p:cNvSpPr>
          <p:nvPr>
            <p:ph type="title"/>
          </p:nvPr>
        </p:nvSpPr>
        <p:spPr/>
        <p:txBody>
          <a:bodyPr/>
          <a:lstStyle/>
          <a:p>
            <a:r>
              <a:rPr lang="en-US" dirty="0"/>
              <a:t>Downloading from IWDW</a:t>
            </a:r>
          </a:p>
        </p:txBody>
      </p:sp>
      <p:sp>
        <p:nvSpPr>
          <p:cNvPr id="6" name="TextBox 5">
            <a:extLst>
              <a:ext uri="{FF2B5EF4-FFF2-40B4-BE49-F238E27FC236}">
                <a16:creationId xmlns:a16="http://schemas.microsoft.com/office/drawing/2014/main" id="{FE9F1C15-7135-4E07-86E8-807047F6AE04}"/>
              </a:ext>
            </a:extLst>
          </p:cNvPr>
          <p:cNvSpPr txBox="1"/>
          <p:nvPr/>
        </p:nvSpPr>
        <p:spPr>
          <a:xfrm>
            <a:off x="340601" y="1417638"/>
            <a:ext cx="8638903" cy="400110"/>
          </a:xfrm>
          <a:prstGeom prst="rect">
            <a:avLst/>
          </a:prstGeom>
          <a:noFill/>
        </p:spPr>
        <p:txBody>
          <a:bodyPr wrap="none" rtlCol="0">
            <a:spAutoFit/>
          </a:bodyPr>
          <a:lstStyle/>
          <a:p>
            <a:r>
              <a:rPr lang="en-US" sz="2000" dirty="0"/>
              <a:t>Once you log in with your account, select the components you need</a:t>
            </a:r>
          </a:p>
        </p:txBody>
      </p:sp>
    </p:spTree>
    <p:extLst>
      <p:ext uri="{BB962C8B-B14F-4D97-AF65-F5344CB8AC3E}">
        <p14:creationId xmlns:p14="http://schemas.microsoft.com/office/powerpoint/2010/main" val="9643966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5136910-2B6E-46D2-AF06-EC8DDB888A79}"/>
              </a:ext>
            </a:extLst>
          </p:cNvPr>
          <p:cNvPicPr>
            <a:picLocks noGrp="1" noChangeAspect="1"/>
          </p:cNvPicPr>
          <p:nvPr>
            <p:ph idx="1"/>
          </p:nvPr>
        </p:nvPicPr>
        <p:blipFill>
          <a:blip r:embed="rId2"/>
          <a:stretch>
            <a:fillRect/>
          </a:stretch>
        </p:blipFill>
        <p:spPr>
          <a:xfrm>
            <a:off x="1618204" y="1066800"/>
            <a:ext cx="7525796" cy="4310062"/>
          </a:xfrm>
          <a:prstGeom prst="rect">
            <a:avLst/>
          </a:prstGeom>
        </p:spPr>
      </p:pic>
      <p:sp>
        <p:nvSpPr>
          <p:cNvPr id="3" name="Slide Number Placeholder 2">
            <a:extLst>
              <a:ext uri="{FF2B5EF4-FFF2-40B4-BE49-F238E27FC236}">
                <a16:creationId xmlns:a16="http://schemas.microsoft.com/office/drawing/2014/main" id="{96728037-031C-4F42-89EA-97D64A9862F5}"/>
              </a:ext>
            </a:extLst>
          </p:cNvPr>
          <p:cNvSpPr>
            <a:spLocks noGrp="1"/>
          </p:cNvSpPr>
          <p:nvPr>
            <p:ph type="sldNum" sz="quarter" idx="12"/>
          </p:nvPr>
        </p:nvSpPr>
        <p:spPr/>
        <p:txBody>
          <a:bodyPr/>
          <a:lstStyle/>
          <a:p>
            <a:fld id="{61C894BD-DCE2-4A96-A9AF-225BBEAC2A40}" type="slidenum">
              <a:rPr lang="en-US" smtClean="0"/>
              <a:pPr/>
              <a:t>129</a:t>
            </a:fld>
            <a:endParaRPr lang="en-US"/>
          </a:p>
        </p:txBody>
      </p:sp>
      <p:sp>
        <p:nvSpPr>
          <p:cNvPr id="4" name="Title 3">
            <a:extLst>
              <a:ext uri="{FF2B5EF4-FFF2-40B4-BE49-F238E27FC236}">
                <a16:creationId xmlns:a16="http://schemas.microsoft.com/office/drawing/2014/main" id="{A31B3DA6-6FC9-4F2B-8BFB-19D0944FCD28}"/>
              </a:ext>
            </a:extLst>
          </p:cNvPr>
          <p:cNvSpPr>
            <a:spLocks noGrp="1"/>
          </p:cNvSpPr>
          <p:nvPr>
            <p:ph type="title"/>
          </p:nvPr>
        </p:nvSpPr>
        <p:spPr/>
        <p:txBody>
          <a:bodyPr/>
          <a:lstStyle/>
          <a:p>
            <a:r>
              <a:rPr lang="en-US" dirty="0"/>
              <a:t>IWDW Interactive map / chart</a:t>
            </a:r>
          </a:p>
        </p:txBody>
      </p:sp>
      <p:pic>
        <p:nvPicPr>
          <p:cNvPr id="6" name="Picture 5">
            <a:extLst>
              <a:ext uri="{FF2B5EF4-FFF2-40B4-BE49-F238E27FC236}">
                <a16:creationId xmlns:a16="http://schemas.microsoft.com/office/drawing/2014/main" id="{EB3A1C93-5A8E-4A77-8ACE-1F21A2413722}"/>
              </a:ext>
            </a:extLst>
          </p:cNvPr>
          <p:cNvPicPr>
            <a:picLocks noChangeAspect="1"/>
          </p:cNvPicPr>
          <p:nvPr/>
        </p:nvPicPr>
        <p:blipFill>
          <a:blip r:embed="rId3"/>
          <a:stretch>
            <a:fillRect/>
          </a:stretch>
        </p:blipFill>
        <p:spPr>
          <a:xfrm>
            <a:off x="381000" y="4402872"/>
            <a:ext cx="3962400" cy="2302158"/>
          </a:xfrm>
          <a:prstGeom prst="rect">
            <a:avLst/>
          </a:prstGeom>
        </p:spPr>
      </p:pic>
    </p:spTree>
    <p:extLst>
      <p:ext uri="{BB962C8B-B14F-4D97-AF65-F5344CB8AC3E}">
        <p14:creationId xmlns:p14="http://schemas.microsoft.com/office/powerpoint/2010/main" val="1467727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13</a:t>
            </a:fld>
            <a:endParaRPr lang="en-US" dirty="0"/>
          </a:p>
        </p:txBody>
      </p:sp>
      <p:sp>
        <p:nvSpPr>
          <p:cNvPr id="5" name="Title 4"/>
          <p:cNvSpPr>
            <a:spLocks noGrp="1"/>
          </p:cNvSpPr>
          <p:nvPr>
            <p:ph type="title"/>
          </p:nvPr>
        </p:nvSpPr>
        <p:spPr/>
        <p:txBody>
          <a:bodyPr>
            <a:normAutofit fontScale="90000"/>
          </a:bodyPr>
          <a:lstStyle/>
          <a:p>
            <a:r>
              <a:rPr lang="en-US" dirty="0"/>
              <a:t>Future-year Emissions Modeling Ancillary Data</a:t>
            </a:r>
          </a:p>
        </p:txBody>
      </p:sp>
      <p:sp>
        <p:nvSpPr>
          <p:cNvPr id="2" name="Content Placeholder 1"/>
          <p:cNvSpPr>
            <a:spLocks noGrp="1"/>
          </p:cNvSpPr>
          <p:nvPr>
            <p:ph idx="1"/>
          </p:nvPr>
        </p:nvSpPr>
        <p:spPr>
          <a:xfrm>
            <a:off x="443753" y="1649809"/>
            <a:ext cx="8229600" cy="4525963"/>
          </a:xfrm>
        </p:spPr>
        <p:txBody>
          <a:bodyPr/>
          <a:lstStyle/>
          <a:p>
            <a:r>
              <a:rPr lang="en-US" dirty="0"/>
              <a:t>Most ancillary (i.e., non-inventory) data stays the same in the base and future year modeling</a:t>
            </a:r>
          </a:p>
          <a:p>
            <a:r>
              <a:rPr lang="en-US" dirty="0"/>
              <a:t>Meteorology is held constant</a:t>
            </a:r>
          </a:p>
          <a:p>
            <a:r>
              <a:rPr lang="en-US" dirty="0"/>
              <a:t>Spatial surrogates are constant</a:t>
            </a:r>
          </a:p>
          <a:p>
            <a:r>
              <a:rPr lang="en-US" dirty="0"/>
              <a:t>Temporal profiles are constant for most sectors (except for EGUs)</a:t>
            </a:r>
          </a:p>
          <a:p>
            <a:r>
              <a:rPr lang="en-US" dirty="0"/>
              <a:t>Speciation profiles are constant for many sources</a:t>
            </a:r>
          </a:p>
          <a:p>
            <a:pPr lvl="1"/>
            <a:r>
              <a:rPr lang="en-US" dirty="0"/>
              <a:t>Updated in future year for mobile sources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219442437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78C4BA-E449-8D44-9454-DB64C3A9B3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381" y="937133"/>
            <a:ext cx="8571071" cy="5835940"/>
          </a:xfrm>
          <a:prstGeom prst="rect">
            <a:avLst/>
          </a:prstGeom>
        </p:spPr>
      </p:pic>
      <p:sp>
        <p:nvSpPr>
          <p:cNvPr id="3" name="Slide Number Placeholder 2">
            <a:extLst>
              <a:ext uri="{FF2B5EF4-FFF2-40B4-BE49-F238E27FC236}">
                <a16:creationId xmlns:a16="http://schemas.microsoft.com/office/drawing/2014/main" id="{D3FE1B35-CF9F-4393-AB04-8FBB9090AA4C}"/>
              </a:ext>
            </a:extLst>
          </p:cNvPr>
          <p:cNvSpPr>
            <a:spLocks noGrp="1"/>
          </p:cNvSpPr>
          <p:nvPr>
            <p:ph type="sldNum" sz="quarter" idx="12"/>
          </p:nvPr>
        </p:nvSpPr>
        <p:spPr/>
        <p:txBody>
          <a:bodyPr/>
          <a:lstStyle/>
          <a:p>
            <a:fld id="{61C894BD-DCE2-4A96-A9AF-225BBEAC2A40}" type="slidenum">
              <a:rPr lang="en-US" smtClean="0"/>
              <a:pPr/>
              <a:t>130</a:t>
            </a:fld>
            <a:endParaRPr lang="en-US"/>
          </a:p>
        </p:txBody>
      </p:sp>
      <p:sp>
        <p:nvSpPr>
          <p:cNvPr id="4" name="Title 3">
            <a:extLst>
              <a:ext uri="{FF2B5EF4-FFF2-40B4-BE49-F238E27FC236}">
                <a16:creationId xmlns:a16="http://schemas.microsoft.com/office/drawing/2014/main" id="{E3F15EA6-05DF-43BE-AFB3-82243D4ADD4A}"/>
              </a:ext>
            </a:extLst>
          </p:cNvPr>
          <p:cNvSpPr>
            <a:spLocks noGrp="1"/>
          </p:cNvSpPr>
          <p:nvPr>
            <p:ph type="title"/>
          </p:nvPr>
        </p:nvSpPr>
        <p:spPr>
          <a:xfrm>
            <a:off x="346849" y="9181"/>
            <a:ext cx="8574743" cy="1143000"/>
          </a:xfrm>
        </p:spPr>
        <p:txBody>
          <a:bodyPr>
            <a:normAutofit fontScale="90000"/>
          </a:bodyPr>
          <a:lstStyle/>
          <a:p>
            <a:r>
              <a:rPr lang="en-US" dirty="0"/>
              <a:t>LADCO Example Stacked Bar Plot:</a:t>
            </a:r>
            <a:br>
              <a:rPr lang="en-US" dirty="0"/>
            </a:br>
            <a:r>
              <a:rPr lang="en-US" dirty="0"/>
              <a:t>National NOx Emissions by Sector</a:t>
            </a:r>
          </a:p>
        </p:txBody>
      </p:sp>
      <p:pic>
        <p:nvPicPr>
          <p:cNvPr id="5" name="Picture 4">
            <a:extLst>
              <a:ext uri="{FF2B5EF4-FFF2-40B4-BE49-F238E27FC236}">
                <a16:creationId xmlns:a16="http://schemas.microsoft.com/office/drawing/2014/main" id="{4996F055-EEC6-4B42-941E-9CA1186A04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977" t="33627" r="543" b="30009"/>
          <a:stretch/>
        </p:blipFill>
        <p:spPr>
          <a:xfrm>
            <a:off x="8216900" y="2096307"/>
            <a:ext cx="914400" cy="3657602"/>
          </a:xfrm>
          <a:prstGeom prst="rect">
            <a:avLst/>
          </a:prstGeom>
        </p:spPr>
      </p:pic>
      <p:sp>
        <p:nvSpPr>
          <p:cNvPr id="2" name="TextBox 1">
            <a:extLst>
              <a:ext uri="{FF2B5EF4-FFF2-40B4-BE49-F238E27FC236}">
                <a16:creationId xmlns:a16="http://schemas.microsoft.com/office/drawing/2014/main" id="{3827326E-E6BD-474A-8169-987B1FAEF528}"/>
              </a:ext>
            </a:extLst>
          </p:cNvPr>
          <p:cNvSpPr txBox="1"/>
          <p:nvPr/>
        </p:nvSpPr>
        <p:spPr>
          <a:xfrm>
            <a:off x="801927" y="6378341"/>
            <a:ext cx="7239000" cy="369332"/>
          </a:xfrm>
          <a:prstGeom prst="rect">
            <a:avLst/>
          </a:prstGeom>
          <a:solidFill>
            <a:schemeClr val="bg1"/>
          </a:solidFill>
        </p:spPr>
        <p:txBody>
          <a:bodyPr wrap="square" rtlCol="0">
            <a:spAutoFit/>
          </a:bodyPr>
          <a:lstStyle/>
          <a:p>
            <a:r>
              <a:rPr lang="en-US" dirty="0"/>
              <a:t> 2011v6         2023</a:t>
            </a:r>
            <a:r>
              <a:rPr lang="en-US" baseline="-25000" dirty="0"/>
              <a:t>2011</a:t>
            </a:r>
            <a:r>
              <a:rPr lang="en-US" dirty="0"/>
              <a:t>       2028</a:t>
            </a:r>
            <a:r>
              <a:rPr lang="en-US" baseline="-25000" dirty="0"/>
              <a:t>2011            </a:t>
            </a:r>
            <a:r>
              <a:rPr lang="en-US" dirty="0"/>
              <a:t>2014	    2016beta</a:t>
            </a:r>
          </a:p>
        </p:txBody>
      </p:sp>
      <p:sp>
        <p:nvSpPr>
          <p:cNvPr id="6" name="Rectangle 5">
            <a:extLst>
              <a:ext uri="{FF2B5EF4-FFF2-40B4-BE49-F238E27FC236}">
                <a16:creationId xmlns:a16="http://schemas.microsoft.com/office/drawing/2014/main" id="{33D9077F-ECE6-4D11-A605-965ABC79BCB3}"/>
              </a:ext>
            </a:extLst>
          </p:cNvPr>
          <p:cNvSpPr/>
          <p:nvPr/>
        </p:nvSpPr>
        <p:spPr>
          <a:xfrm>
            <a:off x="2245916" y="1295400"/>
            <a:ext cx="5970984" cy="646331"/>
          </a:xfrm>
          <a:prstGeom prst="rect">
            <a:avLst/>
          </a:prstGeom>
        </p:spPr>
        <p:txBody>
          <a:bodyPr wrap="square">
            <a:spAutoFit/>
          </a:bodyPr>
          <a:lstStyle/>
          <a:p>
            <a:r>
              <a:rPr lang="en-US" dirty="0">
                <a:hlinkClick r:id="rId5"/>
              </a:rPr>
              <a:t>https://www.ladco.org/technical/modeling-results/2016-inventory-collaborative/</a:t>
            </a:r>
            <a:r>
              <a:rPr lang="en-US" dirty="0"/>
              <a:t> </a:t>
            </a:r>
          </a:p>
        </p:txBody>
      </p:sp>
    </p:spTree>
    <p:extLst>
      <p:ext uri="{BB962C8B-B14F-4D97-AF65-F5344CB8AC3E}">
        <p14:creationId xmlns:p14="http://schemas.microsoft.com/office/powerpoint/2010/main" val="22670944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B52AF6-14A8-4F07-86E9-69B9CA13AC5C}"/>
              </a:ext>
            </a:extLst>
          </p:cNvPr>
          <p:cNvSpPr>
            <a:spLocks noGrp="1"/>
          </p:cNvSpPr>
          <p:nvPr>
            <p:ph type="sldNum" sz="quarter" idx="12"/>
          </p:nvPr>
        </p:nvSpPr>
        <p:spPr/>
        <p:txBody>
          <a:bodyPr/>
          <a:lstStyle/>
          <a:p>
            <a:fld id="{61C894BD-DCE2-4A96-A9AF-225BBEAC2A40}" type="slidenum">
              <a:rPr lang="en-US" smtClean="0"/>
              <a:pPr/>
              <a:t>131</a:t>
            </a:fld>
            <a:endParaRPr lang="en-US"/>
          </a:p>
        </p:txBody>
      </p:sp>
      <p:sp>
        <p:nvSpPr>
          <p:cNvPr id="12" name="Title 11">
            <a:extLst>
              <a:ext uri="{FF2B5EF4-FFF2-40B4-BE49-F238E27FC236}">
                <a16:creationId xmlns:a16="http://schemas.microsoft.com/office/drawing/2014/main" id="{28F12FC8-CE14-0C44-AEBA-4DB3E1856400}"/>
              </a:ext>
            </a:extLst>
          </p:cNvPr>
          <p:cNvSpPr>
            <a:spLocks noGrp="1"/>
          </p:cNvSpPr>
          <p:nvPr>
            <p:ph type="title"/>
          </p:nvPr>
        </p:nvSpPr>
        <p:spPr/>
        <p:txBody>
          <a:bodyPr>
            <a:noAutofit/>
          </a:bodyPr>
          <a:lstStyle/>
          <a:p>
            <a:r>
              <a:rPr lang="en-US" sz="2800" dirty="0"/>
              <a:t>Also on LADCO: Gridded Plots e.g.,</a:t>
            </a:r>
            <a:br>
              <a:rPr lang="en-US" sz="2800" dirty="0"/>
            </a:br>
            <a:r>
              <a:rPr lang="en-US" sz="2800" dirty="0"/>
              <a:t>2016 Annual 12-km Gridded NOx (tons/year)</a:t>
            </a:r>
          </a:p>
        </p:txBody>
      </p:sp>
      <p:pic>
        <p:nvPicPr>
          <p:cNvPr id="5" name="Content Placeholder 5">
            <a:extLst>
              <a:ext uri="{FF2B5EF4-FFF2-40B4-BE49-F238E27FC236}">
                <a16:creationId xmlns:a16="http://schemas.microsoft.com/office/drawing/2014/main" id="{410F47E1-F217-4E37-A3AB-4BDA359795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2"/>
          <a:stretch/>
        </p:blipFill>
        <p:spPr>
          <a:xfrm>
            <a:off x="302144" y="1417638"/>
            <a:ext cx="8528008" cy="5120640"/>
          </a:xfrm>
          <a:prstGeom prst="rect">
            <a:avLst/>
          </a:prstGeom>
        </p:spPr>
      </p:pic>
    </p:spTree>
    <p:extLst>
      <p:ext uri="{BB962C8B-B14F-4D97-AF65-F5344CB8AC3E}">
        <p14:creationId xmlns:p14="http://schemas.microsoft.com/office/powerpoint/2010/main" val="8822103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132</a:t>
            </a:fld>
            <a:endParaRPr lang="en-US" dirty="0"/>
          </a:p>
        </p:txBody>
      </p:sp>
      <p:sp>
        <p:nvSpPr>
          <p:cNvPr id="5" name="Title 4"/>
          <p:cNvSpPr>
            <a:spLocks noGrp="1"/>
          </p:cNvSpPr>
          <p:nvPr>
            <p:ph type="title"/>
          </p:nvPr>
        </p:nvSpPr>
        <p:spPr/>
        <p:txBody>
          <a:bodyPr/>
          <a:lstStyle/>
          <a:p>
            <a:r>
              <a:rPr lang="en-US" dirty="0"/>
              <a:t>Final Questions?</a:t>
            </a:r>
          </a:p>
        </p:txBody>
      </p:sp>
      <p:sp>
        <p:nvSpPr>
          <p:cNvPr id="2" name="Content Placeholder 1"/>
          <p:cNvSpPr>
            <a:spLocks noGrp="1"/>
          </p:cNvSpPr>
          <p:nvPr>
            <p:ph idx="1"/>
          </p:nvPr>
        </p:nvSpPr>
        <p:spPr/>
        <p:txBody>
          <a:bodyPr>
            <a:normAutofit/>
          </a:bodyPr>
          <a:lstStyle/>
          <a:p>
            <a:r>
              <a:rPr lang="en-US" dirty="0"/>
              <a:t>We hope that we have conveyed many of the consideration and complexities of emissions modeling</a:t>
            </a:r>
            <a:br>
              <a:rPr lang="en-US" dirty="0"/>
            </a:br>
            <a:endParaRPr lang="en-US" dirty="0"/>
          </a:p>
          <a:p>
            <a:r>
              <a:rPr lang="en-US" dirty="0"/>
              <a:t>Any final questions for today?</a:t>
            </a:r>
            <a:br>
              <a:rPr lang="en-US" dirty="0"/>
            </a:br>
            <a:endParaRPr lang="en-US" dirty="0"/>
          </a:p>
          <a:p>
            <a:r>
              <a:rPr lang="en-US" dirty="0"/>
              <a:t>Contacts: </a:t>
            </a:r>
            <a:br>
              <a:rPr lang="en-US" dirty="0"/>
            </a:br>
            <a:r>
              <a:rPr lang="en-US" dirty="0">
                <a:hlinkClick r:id="rId3"/>
              </a:rPr>
              <a:t>eyth.alison@epa.gov</a:t>
            </a:r>
            <a:r>
              <a:rPr lang="en-US" dirty="0"/>
              <a:t>, </a:t>
            </a:r>
            <a:r>
              <a:rPr lang="en-US" dirty="0">
                <a:hlinkClick r:id="rId4"/>
              </a:rPr>
              <a:t>vukovich.jeffrey@epa.gov</a:t>
            </a:r>
            <a:r>
              <a:rPr lang="en-US" dirty="0"/>
              <a:t>, </a:t>
            </a:r>
            <a:r>
              <a:rPr lang="en-US" dirty="0">
                <a:hlinkClick r:id="rId5"/>
              </a:rPr>
              <a:t>farkas.caroline@epa.gov</a:t>
            </a:r>
            <a:r>
              <a:rPr lang="en-US" dirty="0"/>
              <a:t> </a:t>
            </a:r>
          </a:p>
        </p:txBody>
      </p:sp>
      <p:pic>
        <p:nvPicPr>
          <p:cNvPr id="6" name="Picture 5" descr="Stock pictures of books and a question mark." title="Questions">
            <a:extLst>
              <a:ext uri="{FF2B5EF4-FFF2-40B4-BE49-F238E27FC236}">
                <a16:creationId xmlns:a16="http://schemas.microsoft.com/office/drawing/2014/main" id="{A108F174-0DCA-4FA8-9AE7-9B7CEF0AC2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8642" y="3276600"/>
            <a:ext cx="2971800" cy="2638711"/>
          </a:xfrm>
          <a:prstGeom prst="rect">
            <a:avLst/>
          </a:prstGeom>
        </p:spPr>
      </p:pic>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2525852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A53B7A-D258-4D6B-8483-1D4FBEDA6D92}"/>
              </a:ext>
            </a:extLst>
          </p:cNvPr>
          <p:cNvSpPr>
            <a:spLocks noGrp="1"/>
          </p:cNvSpPr>
          <p:nvPr>
            <p:ph type="sldNum" sz="quarter" idx="12"/>
          </p:nvPr>
        </p:nvSpPr>
        <p:spPr/>
        <p:txBody>
          <a:bodyPr/>
          <a:lstStyle/>
          <a:p>
            <a:fld id="{61C894BD-DCE2-4A96-A9AF-225BBEAC2A40}" type="slidenum">
              <a:rPr lang="en-US" smtClean="0"/>
              <a:pPr/>
              <a:t>14</a:t>
            </a:fld>
            <a:endParaRPr lang="en-US" dirty="0"/>
          </a:p>
        </p:txBody>
      </p:sp>
      <p:sp>
        <p:nvSpPr>
          <p:cNvPr id="5" name="Title 4">
            <a:extLst>
              <a:ext uri="{FF2B5EF4-FFF2-40B4-BE49-F238E27FC236}">
                <a16:creationId xmlns:a16="http://schemas.microsoft.com/office/drawing/2014/main" id="{A7ED1EAF-4FEC-497B-A3FA-848A4E6DCC2F}"/>
              </a:ext>
            </a:extLst>
          </p:cNvPr>
          <p:cNvSpPr>
            <a:spLocks noGrp="1"/>
          </p:cNvSpPr>
          <p:nvPr>
            <p:ph type="title"/>
          </p:nvPr>
        </p:nvSpPr>
        <p:spPr/>
        <p:txBody>
          <a:bodyPr>
            <a:normAutofit fontScale="90000"/>
          </a:bodyPr>
          <a:lstStyle/>
          <a:p>
            <a:r>
              <a:rPr lang="en-US" sz="3600" dirty="0"/>
              <a:t>Available Tools for Projection of non-EGU Point/Nonpoint Projections</a:t>
            </a:r>
            <a:endParaRPr lang="en-US" dirty="0"/>
          </a:p>
        </p:txBody>
      </p:sp>
      <p:sp>
        <p:nvSpPr>
          <p:cNvPr id="8" name="TextBox 7">
            <a:extLst>
              <a:ext uri="{FF2B5EF4-FFF2-40B4-BE49-F238E27FC236}">
                <a16:creationId xmlns:a16="http://schemas.microsoft.com/office/drawing/2014/main" id="{8A844EB8-6E7D-4A7C-9029-C32500A0A8D6}"/>
              </a:ext>
            </a:extLst>
          </p:cNvPr>
          <p:cNvSpPr txBox="1"/>
          <p:nvPr/>
        </p:nvSpPr>
        <p:spPr>
          <a:xfrm>
            <a:off x="334788" y="1514753"/>
            <a:ext cx="8327232" cy="369332"/>
          </a:xfrm>
          <a:prstGeom prst="rect">
            <a:avLst/>
          </a:prstGeom>
          <a:noFill/>
        </p:spPr>
        <p:txBody>
          <a:bodyPr wrap="square" rtlCol="0">
            <a:spAutoFit/>
          </a:bodyPr>
          <a:lstStyle/>
          <a:p>
            <a:r>
              <a:rPr lang="en-US" dirty="0"/>
              <a:t>Control Strategy Tool (</a:t>
            </a:r>
            <a:r>
              <a:rPr lang="en-US" dirty="0" err="1"/>
              <a:t>CoST</a:t>
            </a:r>
            <a:r>
              <a:rPr lang="en-US" dirty="0"/>
              <a:t>) – a good organizational and reporting tool</a:t>
            </a:r>
          </a:p>
        </p:txBody>
      </p:sp>
      <p:pic>
        <p:nvPicPr>
          <p:cNvPr id="6" name="Content Placeholder 5" descr="When using CoST, start with base year inventory; compile closure, projection, and control packets; run CoST which outputs a future year inventory.  This inventory goes into SMOKE and the outputs of SMOKE go into the air quality model." title="Data flow for control strategy tool">
            <a:extLst>
              <a:ext uri="{FF2B5EF4-FFF2-40B4-BE49-F238E27FC236}">
                <a16:creationId xmlns:a16="http://schemas.microsoft.com/office/drawing/2014/main" id="{B4BB9840-3135-4689-809D-AFF82BFDB6F5}"/>
              </a:ext>
            </a:extLst>
          </p:cNvPr>
          <p:cNvPicPr>
            <a:picLocks noGrp="1" noChangeAspect="1"/>
          </p:cNvPicPr>
          <p:nvPr>
            <p:ph idx="1"/>
          </p:nvPr>
        </p:nvPicPr>
        <p:blipFill>
          <a:blip r:embed="rId3"/>
          <a:stretch>
            <a:fillRect/>
          </a:stretch>
        </p:blipFill>
        <p:spPr>
          <a:xfrm>
            <a:off x="400466" y="1981200"/>
            <a:ext cx="8229600" cy="1368003"/>
          </a:xfrm>
          <a:prstGeom prst="rect">
            <a:avLst/>
          </a:prstGeom>
        </p:spPr>
      </p:pic>
      <p:sp>
        <p:nvSpPr>
          <p:cNvPr id="10" name="TextBox 9">
            <a:extLst>
              <a:ext uri="{FF2B5EF4-FFF2-40B4-BE49-F238E27FC236}">
                <a16:creationId xmlns:a16="http://schemas.microsoft.com/office/drawing/2014/main" id="{FDD65562-E357-443E-A7C0-AFF5E3367669}"/>
              </a:ext>
            </a:extLst>
          </p:cNvPr>
          <p:cNvSpPr txBox="1"/>
          <p:nvPr/>
        </p:nvSpPr>
        <p:spPr>
          <a:xfrm>
            <a:off x="757280" y="3845878"/>
            <a:ext cx="8001000" cy="369332"/>
          </a:xfrm>
          <a:prstGeom prst="rect">
            <a:avLst/>
          </a:prstGeom>
          <a:noFill/>
        </p:spPr>
        <p:txBody>
          <a:bodyPr wrap="square" rtlCol="0">
            <a:spAutoFit/>
          </a:bodyPr>
          <a:lstStyle/>
          <a:p>
            <a:r>
              <a:rPr lang="en-US" dirty="0"/>
              <a:t>SMOKE – traditional approach; good for simplified projection tasks</a:t>
            </a:r>
          </a:p>
        </p:txBody>
      </p:sp>
      <p:pic>
        <p:nvPicPr>
          <p:cNvPr id="9" name="Picture 8" descr="SMOKE can also do projections, but without the same level of tracability as CoST.  This method is more likely used for simple sensitivity analyses.  Still, you start with teh base year inventory, develop projection and control factors, run SMOKE, and then run the AQM." title="Projections with SMOKE">
            <a:extLst>
              <a:ext uri="{FF2B5EF4-FFF2-40B4-BE49-F238E27FC236}">
                <a16:creationId xmlns:a16="http://schemas.microsoft.com/office/drawing/2014/main" id="{5989DE5E-DFCA-4668-95B5-3F8D05403EBD}"/>
              </a:ext>
            </a:extLst>
          </p:cNvPr>
          <p:cNvPicPr>
            <a:picLocks noChangeAspect="1"/>
          </p:cNvPicPr>
          <p:nvPr/>
        </p:nvPicPr>
        <p:blipFill>
          <a:blip r:embed="rId4"/>
          <a:stretch>
            <a:fillRect/>
          </a:stretch>
        </p:blipFill>
        <p:spPr>
          <a:xfrm>
            <a:off x="1143000" y="4349196"/>
            <a:ext cx="6320355" cy="1620997"/>
          </a:xfrm>
          <a:prstGeom prst="rect">
            <a:avLst/>
          </a:prstGeom>
        </p:spPr>
      </p:pic>
      <p:sp>
        <p:nvSpPr>
          <p:cNvPr id="3" name="Footer Placeholder 2">
            <a:extLst>
              <a:ext uri="{FF2B5EF4-FFF2-40B4-BE49-F238E27FC236}">
                <a16:creationId xmlns:a16="http://schemas.microsoft.com/office/drawing/2014/main" id="{FDBB6DEB-7E92-4E8A-8D5F-0E001FCEB16B}"/>
              </a:ext>
            </a:extLst>
          </p:cNvPr>
          <p:cNvSpPr>
            <a:spLocks noGrp="1"/>
          </p:cNvSpPr>
          <p:nvPr>
            <p:ph type="ftr" sz="quarter" idx="11"/>
          </p:nvPr>
        </p:nvSpPr>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2984105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9E7B140-77A9-4FC9-8FEF-F6DC52827FBE}"/>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9B243FB7-2072-4067-8F2C-654FC3F01C72}"/>
              </a:ext>
            </a:extLst>
          </p:cNvPr>
          <p:cNvSpPr>
            <a:spLocks noGrp="1"/>
          </p:cNvSpPr>
          <p:nvPr>
            <p:ph type="sldNum" sz="quarter" idx="12"/>
          </p:nvPr>
        </p:nvSpPr>
        <p:spPr/>
        <p:txBody>
          <a:bodyPr/>
          <a:lstStyle/>
          <a:p>
            <a:fld id="{61C894BD-DCE2-4A96-A9AF-225BBEAC2A40}" type="slidenum">
              <a:rPr lang="en-US" smtClean="0"/>
              <a:pPr/>
              <a:t>15</a:t>
            </a:fld>
            <a:endParaRPr lang="en-US" dirty="0"/>
          </a:p>
        </p:txBody>
      </p:sp>
      <p:sp>
        <p:nvSpPr>
          <p:cNvPr id="5" name="Title 4">
            <a:extLst>
              <a:ext uri="{FF2B5EF4-FFF2-40B4-BE49-F238E27FC236}">
                <a16:creationId xmlns:a16="http://schemas.microsoft.com/office/drawing/2014/main" id="{EF1D7846-26BC-43AF-9A46-AE1C187B4BC4}"/>
              </a:ext>
            </a:extLst>
          </p:cNvPr>
          <p:cNvSpPr>
            <a:spLocks noGrp="1"/>
          </p:cNvSpPr>
          <p:nvPr>
            <p:ph type="title"/>
          </p:nvPr>
        </p:nvSpPr>
        <p:spPr/>
        <p:txBody>
          <a:bodyPr/>
          <a:lstStyle/>
          <a:p>
            <a:r>
              <a:rPr lang="en-US" dirty="0"/>
              <a:t>Questions?</a:t>
            </a:r>
          </a:p>
        </p:txBody>
      </p:sp>
      <p:pic>
        <p:nvPicPr>
          <p:cNvPr id="6" name="Content Placeholder 5" descr="Woman / girl surrounded by question marks" title="Woman with questions">
            <a:extLst>
              <a:ext uri="{FF2B5EF4-FFF2-40B4-BE49-F238E27FC236}">
                <a16:creationId xmlns:a16="http://schemas.microsoft.com/office/drawing/2014/main" id="{5FBE9714-FE7F-463D-86F1-EC168CEDE5A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00600" y="2386395"/>
            <a:ext cx="3420852" cy="3869761"/>
          </a:xfrm>
          <a:prstGeom prst="rect">
            <a:avLst/>
          </a:prstGeom>
        </p:spPr>
      </p:pic>
      <p:sp>
        <p:nvSpPr>
          <p:cNvPr id="7" name="Rectangle 6">
            <a:extLst>
              <a:ext uri="{FF2B5EF4-FFF2-40B4-BE49-F238E27FC236}">
                <a16:creationId xmlns:a16="http://schemas.microsoft.com/office/drawing/2014/main" id="{1E004544-A4B7-491A-853E-9B52C04E5B0E}"/>
              </a:ext>
            </a:extLst>
          </p:cNvPr>
          <p:cNvSpPr/>
          <p:nvPr/>
        </p:nvSpPr>
        <p:spPr>
          <a:xfrm>
            <a:off x="761466" y="1576618"/>
            <a:ext cx="6020333" cy="830997"/>
          </a:xfrm>
          <a:prstGeom prst="rect">
            <a:avLst/>
          </a:prstGeom>
        </p:spPr>
        <p:txBody>
          <a:bodyPr wrap="square">
            <a:spAutoFit/>
          </a:bodyPr>
          <a:lstStyle/>
          <a:p>
            <a:r>
              <a:rPr lang="en-US" sz="2400" dirty="0"/>
              <a:t>Any questions on the basic concepts of projections?</a:t>
            </a:r>
          </a:p>
        </p:txBody>
      </p:sp>
    </p:spTree>
    <p:extLst>
      <p:ext uri="{BB962C8B-B14F-4D97-AF65-F5344CB8AC3E}">
        <p14:creationId xmlns:p14="http://schemas.microsoft.com/office/powerpoint/2010/main" val="3006562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16</a:t>
            </a:fld>
            <a:endParaRPr lang="en-US" dirty="0"/>
          </a:p>
        </p:txBody>
      </p:sp>
      <p:sp>
        <p:nvSpPr>
          <p:cNvPr id="5" name="Title 4"/>
          <p:cNvSpPr>
            <a:spLocks noGrp="1"/>
          </p:cNvSpPr>
          <p:nvPr>
            <p:ph type="title"/>
          </p:nvPr>
        </p:nvSpPr>
        <p:spPr/>
        <p:txBody>
          <a:bodyPr/>
          <a:lstStyle/>
          <a:p>
            <a:r>
              <a:rPr lang="en-US" dirty="0"/>
              <a:t>Control Strategy Tool (</a:t>
            </a:r>
            <a:r>
              <a:rPr lang="en-US" dirty="0" err="1"/>
              <a:t>CoST</a:t>
            </a:r>
            <a:r>
              <a:rPr lang="en-US" dirty="0"/>
              <a:t>)</a:t>
            </a:r>
          </a:p>
        </p:txBody>
      </p:sp>
      <p:sp>
        <p:nvSpPr>
          <p:cNvPr id="2" name="Content Placeholder 1"/>
          <p:cNvSpPr>
            <a:spLocks noGrp="1"/>
          </p:cNvSpPr>
          <p:nvPr>
            <p:ph idx="1"/>
          </p:nvPr>
        </p:nvSpPr>
        <p:spPr>
          <a:xfrm>
            <a:off x="152400" y="1633860"/>
            <a:ext cx="8229600" cy="4525963"/>
          </a:xfrm>
        </p:spPr>
        <p:txBody>
          <a:bodyPr>
            <a:normAutofit fontScale="92500" lnSpcReduction="10000"/>
          </a:bodyPr>
          <a:lstStyle/>
          <a:p>
            <a:pPr lvl="0"/>
            <a:r>
              <a:rPr lang="en-US" dirty="0"/>
              <a:t>Part of the Emissions Modeling Framework (EMF)</a:t>
            </a:r>
          </a:p>
          <a:p>
            <a:pPr lvl="1"/>
            <a:r>
              <a:rPr lang="en-US" sz="2100" dirty="0">
                <a:hlinkClick r:id="rId3"/>
              </a:rPr>
              <a:t>https://cmascenter.org/cost/</a:t>
            </a:r>
            <a:r>
              <a:rPr lang="en-US" sz="2100" dirty="0"/>
              <a:t> </a:t>
            </a:r>
          </a:p>
          <a:p>
            <a:pPr lvl="1"/>
            <a:r>
              <a:rPr lang="en-US" dirty="0"/>
              <a:t>Used to project most NEI non-EGU point and nonpoint inventories</a:t>
            </a:r>
          </a:p>
          <a:p>
            <a:pPr lvl="1"/>
            <a:r>
              <a:rPr lang="en-US" dirty="0"/>
              <a:t>Exceptions include stand-alone future year inventories (e.g., biodiesel and cellulosic plants, new cement kilns)</a:t>
            </a:r>
          </a:p>
          <a:p>
            <a:pPr lvl="0"/>
            <a:r>
              <a:rPr lang="en-US" dirty="0"/>
              <a:t>Has a hierarchy for how “packets” are applied</a:t>
            </a:r>
          </a:p>
          <a:p>
            <a:pPr lvl="0"/>
            <a:r>
              <a:rPr lang="en-US" dirty="0"/>
              <a:t>Tracks the impact of each packet on the inventory</a:t>
            </a:r>
          </a:p>
          <a:p>
            <a:pPr lvl="0"/>
            <a:r>
              <a:rPr lang="en-US" dirty="0"/>
              <a:t>Used for projections, but also includes algorithms for other analyses like maximum emissions reduction and least-cost</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8601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17</a:t>
            </a:fld>
            <a:endParaRPr lang="en-US" dirty="0"/>
          </a:p>
        </p:txBody>
      </p:sp>
      <p:sp>
        <p:nvSpPr>
          <p:cNvPr id="5" name="Title 4"/>
          <p:cNvSpPr>
            <a:spLocks noGrp="1"/>
          </p:cNvSpPr>
          <p:nvPr>
            <p:ph type="title"/>
          </p:nvPr>
        </p:nvSpPr>
        <p:spPr/>
        <p:txBody>
          <a:bodyPr>
            <a:normAutofit fontScale="90000"/>
          </a:bodyPr>
          <a:lstStyle/>
          <a:p>
            <a:r>
              <a:rPr lang="en-US" dirty="0"/>
              <a:t>Control Strategy Tool:</a:t>
            </a:r>
            <a:br>
              <a:rPr lang="en-US" dirty="0"/>
            </a:br>
            <a:r>
              <a:rPr lang="en-US" dirty="0"/>
              <a:t>Packet Types</a:t>
            </a:r>
          </a:p>
        </p:txBody>
      </p:sp>
      <p:sp>
        <p:nvSpPr>
          <p:cNvPr id="2" name="Content Placeholder 1"/>
          <p:cNvSpPr>
            <a:spLocks noGrp="1"/>
          </p:cNvSpPr>
          <p:nvPr>
            <p:ph idx="1"/>
          </p:nvPr>
        </p:nvSpPr>
        <p:spPr/>
        <p:txBody>
          <a:bodyPr>
            <a:normAutofit fontScale="77500" lnSpcReduction="20000"/>
          </a:bodyPr>
          <a:lstStyle/>
          <a:p>
            <a:r>
              <a:rPr lang="en-US" dirty="0"/>
              <a:t>CLOSURE</a:t>
            </a:r>
          </a:p>
          <a:p>
            <a:pPr lvl="1"/>
            <a:r>
              <a:rPr lang="en-US" dirty="0"/>
              <a:t>Facility, unit, stack and/or process-level</a:t>
            </a:r>
          </a:p>
          <a:p>
            <a:pPr lvl="1"/>
            <a:r>
              <a:rPr lang="en-US" dirty="0"/>
              <a:t>Effective date needed</a:t>
            </a:r>
          </a:p>
          <a:p>
            <a:pPr lvl="1"/>
            <a:r>
              <a:rPr lang="en-US" dirty="0"/>
              <a:t>July 1 cut-off (apply if before July 1 of target year)</a:t>
            </a:r>
          </a:p>
          <a:p>
            <a:r>
              <a:rPr lang="en-US" dirty="0"/>
              <a:t>PROJECTION</a:t>
            </a:r>
          </a:p>
          <a:p>
            <a:pPr lvl="1"/>
            <a:r>
              <a:rPr lang="en-US" dirty="0"/>
              <a:t>Scalars (e.g., 0.3 = 70% reduction, 2.0=100% increase)</a:t>
            </a:r>
          </a:p>
          <a:p>
            <a:pPr lvl="1"/>
            <a:r>
              <a:rPr lang="en-US" u="sng" dirty="0"/>
              <a:t>All inventories</a:t>
            </a:r>
            <a:r>
              <a:rPr lang="en-US" dirty="0"/>
              <a:t>: geographic (FIPS state / county), pollutant, source classification code (SCC)</a:t>
            </a:r>
          </a:p>
          <a:p>
            <a:pPr lvl="1"/>
            <a:r>
              <a:rPr lang="en-US" u="sng" dirty="0"/>
              <a:t>Point only</a:t>
            </a:r>
            <a:r>
              <a:rPr lang="en-US" dirty="0"/>
              <a:t>: target a facility/sub-facility / or North American Industry Classification System (NAICS)</a:t>
            </a:r>
          </a:p>
          <a:p>
            <a:r>
              <a:rPr lang="en-US" dirty="0"/>
              <a:t>CONTROL</a:t>
            </a:r>
          </a:p>
          <a:p>
            <a:pPr lvl="1"/>
            <a:r>
              <a:rPr lang="en-US" dirty="0"/>
              <a:t>Similar facility/geographic/SCC/pollutant applicability as PROJECTION packets</a:t>
            </a:r>
          </a:p>
          <a:p>
            <a:pPr lvl="1"/>
            <a:r>
              <a:rPr lang="en-US" dirty="0"/>
              <a:t>Percent reductions (0-100), optional rule effectiveness and rule penetration</a:t>
            </a:r>
          </a:p>
          <a:p>
            <a:pPr lvl="1"/>
            <a:r>
              <a:rPr lang="en-US" dirty="0"/>
              <a:t>Compliance date optional</a:t>
            </a:r>
          </a:p>
          <a:p>
            <a:pPr lvl="1"/>
            <a:r>
              <a:rPr lang="en-US" dirty="0"/>
              <a:t>July 1 cut-off</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2558020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18</a:t>
            </a:fld>
            <a:endParaRPr lang="en-US" dirty="0"/>
          </a:p>
        </p:txBody>
      </p:sp>
      <p:sp>
        <p:nvSpPr>
          <p:cNvPr id="7" name="Title 4"/>
          <p:cNvSpPr>
            <a:spLocks noGrp="1"/>
          </p:cNvSpPr>
          <p:nvPr>
            <p:ph type="title"/>
          </p:nvPr>
        </p:nvSpPr>
        <p:spPr/>
        <p:txBody>
          <a:bodyPr>
            <a:normAutofit/>
          </a:bodyPr>
          <a:lstStyle/>
          <a:p>
            <a:r>
              <a:rPr lang="en-US" dirty="0"/>
              <a:t>Closure Packet Example</a:t>
            </a:r>
          </a:p>
        </p:txBody>
      </p:sp>
      <p:pic>
        <p:nvPicPr>
          <p:cNvPr id="6" name="Picture 5" descr="A screen-shot of an excel spreadsheet, showing an example of the information that goes into a closure packet. Columns of information include the FIPS code, plant ID, point ID, stack ID, segment ID, plant name, effective closure date, as well as references and comments." title="Closure Packet Examp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5097"/>
            <a:ext cx="9013032" cy="3322898"/>
          </a:xfrm>
          <a:prstGeom prst="rect">
            <a:avLst/>
          </a:prstGeom>
        </p:spPr>
      </p:pic>
      <p:sp>
        <p:nvSpPr>
          <p:cNvPr id="8" name="TextBox 7"/>
          <p:cNvSpPr txBox="1"/>
          <p:nvPr/>
        </p:nvSpPr>
        <p:spPr>
          <a:xfrm>
            <a:off x="685800" y="4653617"/>
            <a:ext cx="3191899" cy="1477328"/>
          </a:xfrm>
          <a:prstGeom prst="rect">
            <a:avLst/>
          </a:prstGeom>
          <a:noFill/>
        </p:spPr>
        <p:txBody>
          <a:bodyPr wrap="none" rtlCol="0">
            <a:spAutoFit/>
          </a:bodyPr>
          <a:lstStyle/>
          <a:p>
            <a:r>
              <a:rPr lang="en-US" dirty="0"/>
              <a:t>Closures are applied for</a:t>
            </a:r>
          </a:p>
          <a:p>
            <a:r>
              <a:rPr lang="en-US" dirty="0"/>
              <a:t>a target year (e.g., 2020):</a:t>
            </a:r>
          </a:p>
          <a:p>
            <a:r>
              <a:rPr lang="en-US" dirty="0"/>
              <a:t>Records with effective </a:t>
            </a:r>
          </a:p>
          <a:p>
            <a:r>
              <a:rPr lang="en-US" dirty="0"/>
              <a:t>dates up to July 1 of target</a:t>
            </a:r>
          </a:p>
          <a:p>
            <a:r>
              <a:rPr lang="en-US" dirty="0"/>
              <a:t>year will be applied</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9" name="TextBox 8">
            <a:extLst>
              <a:ext uri="{FF2B5EF4-FFF2-40B4-BE49-F238E27FC236}">
                <a16:creationId xmlns:a16="http://schemas.microsoft.com/office/drawing/2014/main" id="{5DB35664-3415-4005-8DC6-E221C6AA24B8}"/>
              </a:ext>
            </a:extLst>
          </p:cNvPr>
          <p:cNvSpPr txBox="1"/>
          <p:nvPr/>
        </p:nvSpPr>
        <p:spPr>
          <a:xfrm>
            <a:off x="168493" y="1600200"/>
            <a:ext cx="681282" cy="215444"/>
          </a:xfrm>
          <a:prstGeom prst="rect">
            <a:avLst/>
          </a:prstGeom>
          <a:solidFill>
            <a:schemeClr val="bg1"/>
          </a:solidFill>
        </p:spPr>
        <p:txBody>
          <a:bodyPr wrap="square" rtlCol="0">
            <a:spAutoFit/>
          </a:bodyPr>
          <a:lstStyle/>
          <a:p>
            <a:r>
              <a:rPr lang="en-US" sz="800" b="1" dirty="0" err="1"/>
              <a:t>region_cd</a:t>
            </a:r>
            <a:endParaRPr lang="en-US" sz="800" b="1" dirty="0"/>
          </a:p>
        </p:txBody>
      </p:sp>
      <p:sp>
        <p:nvSpPr>
          <p:cNvPr id="10" name="TextBox 9">
            <a:extLst>
              <a:ext uri="{FF2B5EF4-FFF2-40B4-BE49-F238E27FC236}">
                <a16:creationId xmlns:a16="http://schemas.microsoft.com/office/drawing/2014/main" id="{127DC532-ABFA-4227-A2FC-7390089CE83E}"/>
              </a:ext>
            </a:extLst>
          </p:cNvPr>
          <p:cNvSpPr txBox="1"/>
          <p:nvPr/>
        </p:nvSpPr>
        <p:spPr>
          <a:xfrm>
            <a:off x="681281" y="1600200"/>
            <a:ext cx="745908" cy="215444"/>
          </a:xfrm>
          <a:prstGeom prst="rect">
            <a:avLst/>
          </a:prstGeom>
          <a:solidFill>
            <a:schemeClr val="bg1"/>
          </a:solidFill>
        </p:spPr>
        <p:txBody>
          <a:bodyPr wrap="square" rtlCol="0">
            <a:spAutoFit/>
          </a:bodyPr>
          <a:lstStyle/>
          <a:p>
            <a:r>
              <a:rPr lang="en-US" sz="800" b="1" dirty="0" err="1"/>
              <a:t>facility_id</a:t>
            </a:r>
            <a:endParaRPr lang="en-US" sz="800" b="1" dirty="0"/>
          </a:p>
        </p:txBody>
      </p:sp>
      <p:sp>
        <p:nvSpPr>
          <p:cNvPr id="11" name="TextBox 10">
            <a:extLst>
              <a:ext uri="{FF2B5EF4-FFF2-40B4-BE49-F238E27FC236}">
                <a16:creationId xmlns:a16="http://schemas.microsoft.com/office/drawing/2014/main" id="{E76F4859-4E46-44C8-99A8-C90250732F32}"/>
              </a:ext>
            </a:extLst>
          </p:cNvPr>
          <p:cNvSpPr txBox="1"/>
          <p:nvPr/>
        </p:nvSpPr>
        <p:spPr>
          <a:xfrm>
            <a:off x="1268341" y="1600200"/>
            <a:ext cx="577414" cy="215444"/>
          </a:xfrm>
          <a:prstGeom prst="rect">
            <a:avLst/>
          </a:prstGeom>
          <a:solidFill>
            <a:schemeClr val="bg1"/>
          </a:solidFill>
        </p:spPr>
        <p:txBody>
          <a:bodyPr wrap="square" rtlCol="0">
            <a:spAutoFit/>
          </a:bodyPr>
          <a:lstStyle/>
          <a:p>
            <a:r>
              <a:rPr lang="en-US" sz="800" b="1" dirty="0" err="1"/>
              <a:t>unit_id</a:t>
            </a:r>
            <a:endParaRPr lang="en-US" sz="800" b="1" dirty="0"/>
          </a:p>
        </p:txBody>
      </p:sp>
      <p:sp>
        <p:nvSpPr>
          <p:cNvPr id="12" name="TextBox 11">
            <a:extLst>
              <a:ext uri="{FF2B5EF4-FFF2-40B4-BE49-F238E27FC236}">
                <a16:creationId xmlns:a16="http://schemas.microsoft.com/office/drawing/2014/main" id="{387F648E-A0BC-40AE-96D3-644AA65370B5}"/>
              </a:ext>
            </a:extLst>
          </p:cNvPr>
          <p:cNvSpPr txBox="1"/>
          <p:nvPr/>
        </p:nvSpPr>
        <p:spPr>
          <a:xfrm>
            <a:off x="1808025" y="1595986"/>
            <a:ext cx="947448" cy="215444"/>
          </a:xfrm>
          <a:prstGeom prst="rect">
            <a:avLst/>
          </a:prstGeom>
          <a:solidFill>
            <a:schemeClr val="bg1"/>
          </a:solidFill>
        </p:spPr>
        <p:txBody>
          <a:bodyPr wrap="square" rtlCol="0">
            <a:spAutoFit/>
          </a:bodyPr>
          <a:lstStyle/>
          <a:p>
            <a:r>
              <a:rPr lang="en-US" sz="800" b="1" dirty="0" err="1"/>
              <a:t>rel_point_id</a:t>
            </a:r>
            <a:endParaRPr lang="en-US" sz="800" b="1" dirty="0"/>
          </a:p>
        </p:txBody>
      </p:sp>
      <p:sp>
        <p:nvSpPr>
          <p:cNvPr id="13" name="TextBox 12">
            <a:extLst>
              <a:ext uri="{FF2B5EF4-FFF2-40B4-BE49-F238E27FC236}">
                <a16:creationId xmlns:a16="http://schemas.microsoft.com/office/drawing/2014/main" id="{E201D60F-6633-4D75-B322-6D5897B2C356}"/>
              </a:ext>
            </a:extLst>
          </p:cNvPr>
          <p:cNvSpPr txBox="1"/>
          <p:nvPr/>
        </p:nvSpPr>
        <p:spPr>
          <a:xfrm>
            <a:off x="2362200" y="1600200"/>
            <a:ext cx="947448" cy="215444"/>
          </a:xfrm>
          <a:prstGeom prst="rect">
            <a:avLst/>
          </a:prstGeom>
          <a:solidFill>
            <a:schemeClr val="bg1"/>
          </a:solidFill>
        </p:spPr>
        <p:txBody>
          <a:bodyPr wrap="square" rtlCol="0">
            <a:spAutoFit/>
          </a:bodyPr>
          <a:lstStyle/>
          <a:p>
            <a:r>
              <a:rPr lang="en-US" sz="800" b="1" dirty="0" err="1"/>
              <a:t>process_id</a:t>
            </a:r>
            <a:endParaRPr lang="en-US" sz="800" b="1" dirty="0"/>
          </a:p>
        </p:txBody>
      </p:sp>
      <p:sp>
        <p:nvSpPr>
          <p:cNvPr id="14" name="TextBox 13">
            <a:extLst>
              <a:ext uri="{FF2B5EF4-FFF2-40B4-BE49-F238E27FC236}">
                <a16:creationId xmlns:a16="http://schemas.microsoft.com/office/drawing/2014/main" id="{3B6EE6B4-AC55-46A2-9382-1FCE6D96092E}"/>
              </a:ext>
            </a:extLst>
          </p:cNvPr>
          <p:cNvSpPr txBox="1"/>
          <p:nvPr/>
        </p:nvSpPr>
        <p:spPr>
          <a:xfrm>
            <a:off x="2930251" y="1595986"/>
            <a:ext cx="947448" cy="215444"/>
          </a:xfrm>
          <a:prstGeom prst="rect">
            <a:avLst/>
          </a:prstGeom>
          <a:solidFill>
            <a:schemeClr val="bg1"/>
          </a:solidFill>
        </p:spPr>
        <p:txBody>
          <a:bodyPr wrap="square" rtlCol="0">
            <a:spAutoFit/>
          </a:bodyPr>
          <a:lstStyle/>
          <a:p>
            <a:r>
              <a:rPr lang="en-US" sz="800" b="1" dirty="0" err="1"/>
              <a:t>faclity_name</a:t>
            </a:r>
            <a:endParaRPr lang="en-US" sz="800" b="1" dirty="0"/>
          </a:p>
        </p:txBody>
      </p:sp>
      <p:sp>
        <p:nvSpPr>
          <p:cNvPr id="17" name="TextBox 16">
            <a:extLst>
              <a:ext uri="{FF2B5EF4-FFF2-40B4-BE49-F238E27FC236}">
                <a16:creationId xmlns:a16="http://schemas.microsoft.com/office/drawing/2014/main" id="{BD779871-377C-4729-BA88-D129E806868D}"/>
              </a:ext>
            </a:extLst>
          </p:cNvPr>
          <p:cNvSpPr txBox="1"/>
          <p:nvPr/>
        </p:nvSpPr>
        <p:spPr>
          <a:xfrm>
            <a:off x="5105400" y="1613356"/>
            <a:ext cx="947448" cy="215444"/>
          </a:xfrm>
          <a:prstGeom prst="rect">
            <a:avLst/>
          </a:prstGeom>
          <a:solidFill>
            <a:schemeClr val="bg1"/>
          </a:solidFill>
        </p:spPr>
        <p:txBody>
          <a:bodyPr wrap="square" rtlCol="0">
            <a:spAutoFit/>
          </a:bodyPr>
          <a:lstStyle/>
          <a:p>
            <a:r>
              <a:rPr lang="en-US" sz="800" b="1" dirty="0"/>
              <a:t>   </a:t>
            </a:r>
          </a:p>
        </p:txBody>
      </p:sp>
      <p:sp>
        <p:nvSpPr>
          <p:cNvPr id="16" name="TextBox 15">
            <a:extLst>
              <a:ext uri="{FF2B5EF4-FFF2-40B4-BE49-F238E27FC236}">
                <a16:creationId xmlns:a16="http://schemas.microsoft.com/office/drawing/2014/main" id="{389C21C2-6BC6-4623-A085-FCD4F62395FD}"/>
              </a:ext>
            </a:extLst>
          </p:cNvPr>
          <p:cNvSpPr txBox="1"/>
          <p:nvPr/>
        </p:nvSpPr>
        <p:spPr>
          <a:xfrm>
            <a:off x="5694063" y="1586914"/>
            <a:ext cx="947448" cy="215444"/>
          </a:xfrm>
          <a:prstGeom prst="rect">
            <a:avLst/>
          </a:prstGeom>
          <a:solidFill>
            <a:schemeClr val="bg1"/>
          </a:solidFill>
        </p:spPr>
        <p:txBody>
          <a:bodyPr wrap="square" rtlCol="0">
            <a:spAutoFit/>
          </a:bodyPr>
          <a:lstStyle/>
          <a:p>
            <a:r>
              <a:rPr lang="en-US" sz="800" b="1" dirty="0"/>
              <a:t>comment</a:t>
            </a:r>
          </a:p>
        </p:txBody>
      </p:sp>
      <p:sp>
        <p:nvSpPr>
          <p:cNvPr id="5" name="TextBox 4"/>
          <p:cNvSpPr txBox="1"/>
          <p:nvPr/>
        </p:nvSpPr>
        <p:spPr>
          <a:xfrm>
            <a:off x="4085863" y="4634437"/>
            <a:ext cx="5029200" cy="2031325"/>
          </a:xfrm>
          <a:prstGeom prst="rect">
            <a:avLst/>
          </a:prstGeom>
          <a:noFill/>
        </p:spPr>
        <p:txBody>
          <a:bodyPr wrap="square" rtlCol="0">
            <a:spAutoFit/>
          </a:bodyPr>
          <a:lstStyle/>
          <a:p>
            <a:r>
              <a:rPr lang="en-US" dirty="0"/>
              <a:t>Closures can be applied at multiple levels:</a:t>
            </a:r>
          </a:p>
          <a:p>
            <a:pPr marL="285750" indent="-285750">
              <a:buFontTx/>
              <a:buChar char="-"/>
            </a:pPr>
            <a:r>
              <a:rPr lang="en-US" dirty="0" err="1"/>
              <a:t>Region_cd</a:t>
            </a:r>
            <a:r>
              <a:rPr lang="en-US" dirty="0"/>
              <a:t>  (FIPS) - state &amp; county code</a:t>
            </a:r>
          </a:p>
          <a:p>
            <a:pPr marL="285750" indent="-285750">
              <a:buFontTx/>
              <a:buChar char="-"/>
            </a:pPr>
            <a:r>
              <a:rPr lang="en-US" dirty="0"/>
              <a:t>Facility (plant)</a:t>
            </a:r>
          </a:p>
          <a:p>
            <a:pPr marL="285750" indent="-285750">
              <a:buFontTx/>
              <a:buChar char="-"/>
            </a:pPr>
            <a:r>
              <a:rPr lang="en-US" dirty="0"/>
              <a:t>Unit (point)</a:t>
            </a:r>
          </a:p>
          <a:p>
            <a:pPr marL="285750" indent="-285750">
              <a:buFontTx/>
              <a:buChar char="-"/>
            </a:pPr>
            <a:r>
              <a:rPr lang="en-US" dirty="0"/>
              <a:t>Release point (stack)</a:t>
            </a:r>
          </a:p>
          <a:p>
            <a:pPr marL="285750" indent="-285750">
              <a:buFontTx/>
              <a:buChar char="-"/>
            </a:pPr>
            <a:r>
              <a:rPr lang="en-US" dirty="0"/>
              <a:t>Process (segment)</a:t>
            </a:r>
          </a:p>
          <a:p>
            <a:pPr marL="285750" indent="-285750">
              <a:buFontTx/>
              <a:buChar char="-"/>
            </a:pPr>
            <a:r>
              <a:rPr lang="en-US" dirty="0"/>
              <a:t>New format: </a:t>
            </a:r>
            <a:r>
              <a:rPr lang="en-US" dirty="0" err="1"/>
              <a:t>country_cd</a:t>
            </a:r>
            <a:r>
              <a:rPr lang="en-US" dirty="0"/>
              <a:t>, </a:t>
            </a:r>
            <a:r>
              <a:rPr lang="en-US" dirty="0" err="1"/>
              <a:t>tribal_cd</a:t>
            </a:r>
            <a:r>
              <a:rPr lang="en-US" dirty="0"/>
              <a:t>, SCC</a:t>
            </a:r>
          </a:p>
        </p:txBody>
      </p:sp>
      <p:sp>
        <p:nvSpPr>
          <p:cNvPr id="18" name="TextBox 17">
            <a:extLst>
              <a:ext uri="{FF2B5EF4-FFF2-40B4-BE49-F238E27FC236}">
                <a16:creationId xmlns:a16="http://schemas.microsoft.com/office/drawing/2014/main" id="{19C802A2-7A19-4363-8EFC-B2465760563A}"/>
              </a:ext>
            </a:extLst>
          </p:cNvPr>
          <p:cNvSpPr txBox="1"/>
          <p:nvPr/>
        </p:nvSpPr>
        <p:spPr>
          <a:xfrm>
            <a:off x="4290204" y="1586914"/>
            <a:ext cx="947448" cy="215444"/>
          </a:xfrm>
          <a:prstGeom prst="rect">
            <a:avLst/>
          </a:prstGeom>
          <a:solidFill>
            <a:schemeClr val="bg1"/>
          </a:solidFill>
        </p:spPr>
        <p:txBody>
          <a:bodyPr wrap="square" rtlCol="0">
            <a:spAutoFit/>
          </a:bodyPr>
          <a:lstStyle/>
          <a:p>
            <a:r>
              <a:rPr lang="en-US" sz="800" b="1" dirty="0" err="1"/>
              <a:t>effective_date</a:t>
            </a:r>
            <a:endParaRPr lang="en-US" sz="800" b="1" dirty="0"/>
          </a:p>
        </p:txBody>
      </p:sp>
    </p:spTree>
    <p:extLst>
      <p:ext uri="{BB962C8B-B14F-4D97-AF65-F5344CB8AC3E}">
        <p14:creationId xmlns:p14="http://schemas.microsoft.com/office/powerpoint/2010/main" val="1078843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19</a:t>
            </a:fld>
            <a:endParaRPr lang="en-US" dirty="0"/>
          </a:p>
        </p:txBody>
      </p:sp>
      <p:sp>
        <p:nvSpPr>
          <p:cNvPr id="9" name="Title 4"/>
          <p:cNvSpPr>
            <a:spLocks noGrp="1"/>
          </p:cNvSpPr>
          <p:nvPr>
            <p:ph type="title"/>
          </p:nvPr>
        </p:nvSpPr>
        <p:spPr/>
        <p:txBody>
          <a:bodyPr>
            <a:normAutofit/>
          </a:bodyPr>
          <a:lstStyle/>
          <a:p>
            <a:r>
              <a:rPr lang="en-US" dirty="0"/>
              <a:t>Projection Packet Example</a:t>
            </a:r>
          </a:p>
        </p:txBody>
      </p:sp>
      <p:pic>
        <p:nvPicPr>
          <p:cNvPr id="8" name="Picture 7" descr="A screen-shot of an excel spreadsheet, showing an example of the information that goes into a projection packet. Columns of information include the country code, region code, facility ID, unit ID, release point ID, process ID, SCC, Pollutant, Regulatory code, NAICS code, and annual projections of emissions" title="Projection Packet Example"/>
          <p:cNvPicPr>
            <a:picLocks noChangeAspect="1"/>
          </p:cNvPicPr>
          <p:nvPr/>
        </p:nvPicPr>
        <p:blipFill>
          <a:blip r:embed="rId2"/>
          <a:stretch>
            <a:fillRect/>
          </a:stretch>
        </p:blipFill>
        <p:spPr>
          <a:xfrm>
            <a:off x="122939" y="1371600"/>
            <a:ext cx="8890093" cy="4224022"/>
          </a:xfrm>
          <a:prstGeom prst="rect">
            <a:avLst/>
          </a:prstGeom>
        </p:spPr>
      </p:pic>
      <p:grpSp>
        <p:nvGrpSpPr>
          <p:cNvPr id="2" name="Group 1" descr="Arrow point to Annual Projection Emissions. The caption says &quot;Factors to apply are here&quot;. " title="Arrow">
            <a:extLst>
              <a:ext uri="{FF2B5EF4-FFF2-40B4-BE49-F238E27FC236}">
                <a16:creationId xmlns:a16="http://schemas.microsoft.com/office/drawing/2014/main" id="{1FF94F80-9A07-46E8-8EF0-E1ED67CF82F3}"/>
              </a:ext>
            </a:extLst>
          </p:cNvPr>
          <p:cNvGrpSpPr/>
          <p:nvPr/>
        </p:nvGrpSpPr>
        <p:grpSpPr>
          <a:xfrm>
            <a:off x="6781800" y="2286000"/>
            <a:ext cx="1676400" cy="923330"/>
            <a:chOff x="6781800" y="2286000"/>
            <a:chExt cx="1676400" cy="923330"/>
          </a:xfrm>
        </p:grpSpPr>
        <p:sp>
          <p:nvSpPr>
            <p:cNvPr id="11" name="TextBox 10"/>
            <p:cNvSpPr txBox="1"/>
            <p:nvPr/>
          </p:nvSpPr>
          <p:spPr>
            <a:xfrm>
              <a:off x="6781800" y="2286000"/>
              <a:ext cx="1093569" cy="923330"/>
            </a:xfrm>
            <a:prstGeom prst="rect">
              <a:avLst/>
            </a:prstGeom>
            <a:noFill/>
            <a:ln>
              <a:solidFill>
                <a:schemeClr val="accent1">
                  <a:shade val="50000"/>
                </a:schemeClr>
              </a:solidFill>
            </a:ln>
          </p:spPr>
          <p:txBody>
            <a:bodyPr wrap="none" rtlCol="0">
              <a:spAutoFit/>
            </a:bodyPr>
            <a:lstStyle/>
            <a:p>
              <a:r>
                <a:rPr lang="en-US" dirty="0">
                  <a:solidFill>
                    <a:schemeClr val="accent1"/>
                  </a:solidFill>
                </a:rPr>
                <a:t>Factors </a:t>
              </a:r>
            </a:p>
            <a:p>
              <a:r>
                <a:rPr lang="en-US" dirty="0">
                  <a:solidFill>
                    <a:schemeClr val="accent1"/>
                  </a:solidFill>
                </a:rPr>
                <a:t>to apply</a:t>
              </a:r>
            </a:p>
            <a:p>
              <a:r>
                <a:rPr lang="en-US" dirty="0">
                  <a:solidFill>
                    <a:schemeClr val="accent1"/>
                  </a:solidFill>
                </a:rPr>
                <a:t>are here</a:t>
              </a:r>
            </a:p>
          </p:txBody>
        </p:sp>
        <p:cxnSp>
          <p:nvCxnSpPr>
            <p:cNvPr id="13" name="Straight Arrow Connector 12"/>
            <p:cNvCxnSpPr>
              <a:stCxn id="11" idx="3"/>
            </p:cNvCxnSpPr>
            <p:nvPr/>
          </p:nvCxnSpPr>
          <p:spPr>
            <a:xfrm>
              <a:off x="7875369" y="2747665"/>
              <a:ext cx="582831"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091271" y="5638800"/>
            <a:ext cx="7059946" cy="923330"/>
          </a:xfrm>
          <a:prstGeom prst="rect">
            <a:avLst/>
          </a:prstGeom>
          <a:noFill/>
        </p:spPr>
        <p:txBody>
          <a:bodyPr wrap="none" rtlCol="0">
            <a:spAutoFit/>
          </a:bodyPr>
          <a:lstStyle/>
          <a:p>
            <a:r>
              <a:rPr lang="en-US" dirty="0"/>
              <a:t>Projection entries can also be specified at multiple levels</a:t>
            </a:r>
          </a:p>
          <a:p>
            <a:pPr marL="285750" indent="-285750">
              <a:buFontTx/>
              <a:buChar char="-"/>
            </a:pPr>
            <a:r>
              <a:rPr lang="en-US" dirty="0"/>
              <a:t>An older / simpler version with only FIPS, SCC, </a:t>
            </a:r>
            <a:r>
              <a:rPr lang="en-US" dirty="0" err="1"/>
              <a:t>proj_factor</a:t>
            </a:r>
            <a:r>
              <a:rPr lang="en-US" dirty="0"/>
              <a:t>,</a:t>
            </a:r>
          </a:p>
          <a:p>
            <a:r>
              <a:rPr lang="en-US" dirty="0"/>
              <a:t>                        and POLL also exists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382686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2</a:t>
            </a:fld>
            <a:endParaRPr lang="en-US" dirty="0"/>
          </a:p>
        </p:txBody>
      </p:sp>
      <p:sp>
        <p:nvSpPr>
          <p:cNvPr id="5" name="Title 4"/>
          <p:cNvSpPr>
            <a:spLocks noGrp="1"/>
          </p:cNvSpPr>
          <p:nvPr>
            <p:ph type="title"/>
          </p:nvPr>
        </p:nvSpPr>
        <p:spPr/>
        <p:txBody>
          <a:bodyPr>
            <a:normAutofit fontScale="90000"/>
          </a:bodyPr>
          <a:lstStyle/>
          <a:p>
            <a:r>
              <a:rPr lang="en-US" dirty="0"/>
              <a:t>Future Year Projections </a:t>
            </a:r>
            <a:br>
              <a:rPr lang="en-US" dirty="0"/>
            </a:br>
            <a:r>
              <a:rPr lang="en-US" dirty="0"/>
              <a:t>Course Outline and Schedule</a:t>
            </a:r>
          </a:p>
        </p:txBody>
      </p:sp>
      <p:sp>
        <p:nvSpPr>
          <p:cNvPr id="2" name="Content Placeholder 1"/>
          <p:cNvSpPr>
            <a:spLocks noGrp="1"/>
          </p:cNvSpPr>
          <p:nvPr>
            <p:ph idx="1"/>
          </p:nvPr>
        </p:nvSpPr>
        <p:spPr>
          <a:xfrm>
            <a:off x="457200" y="1649809"/>
            <a:ext cx="8229600" cy="4525963"/>
          </a:xfrm>
        </p:spPr>
        <p:txBody>
          <a:bodyPr>
            <a:normAutofit lnSpcReduction="10000"/>
          </a:bodyPr>
          <a:lstStyle/>
          <a:p>
            <a:r>
              <a:rPr lang="en-US" dirty="0"/>
              <a:t>1:25 Introduction to projections</a:t>
            </a:r>
          </a:p>
          <a:p>
            <a:r>
              <a:rPr lang="en-US" dirty="0"/>
              <a:t>1:40 Control Strategy Tool overview </a:t>
            </a:r>
          </a:p>
          <a:p>
            <a:r>
              <a:rPr lang="en-US" dirty="0"/>
              <a:t>2:00 Nonpoint projections </a:t>
            </a:r>
          </a:p>
          <a:p>
            <a:r>
              <a:rPr lang="en-US" dirty="0"/>
              <a:t>2:20 EGU projections</a:t>
            </a:r>
          </a:p>
          <a:p>
            <a:r>
              <a:rPr lang="en-US" dirty="0"/>
              <a:t>2:35 Break</a:t>
            </a:r>
          </a:p>
          <a:p>
            <a:r>
              <a:rPr lang="en-US" dirty="0"/>
              <a:t>2:45 Oil and gas projections</a:t>
            </a:r>
          </a:p>
          <a:p>
            <a:r>
              <a:rPr lang="en-US" dirty="0"/>
              <a:t>3:05 Airports, Non-EGU point</a:t>
            </a:r>
          </a:p>
          <a:p>
            <a:r>
              <a:rPr lang="en-US" dirty="0"/>
              <a:t>3:20 Onroad and Nonroad projections </a:t>
            </a:r>
          </a:p>
          <a:p>
            <a:r>
              <a:rPr lang="en-US" dirty="0"/>
              <a:t>3:45 Commercial marine vessel and rail</a:t>
            </a:r>
          </a:p>
          <a:p>
            <a:r>
              <a:rPr lang="en-US" dirty="0"/>
              <a:t>4:00 Wrap up and final questions </a:t>
            </a:r>
          </a:p>
        </p:txBody>
      </p:sp>
      <p:sp>
        <p:nvSpPr>
          <p:cNvPr id="3" name="Footer Placeholder 2"/>
          <p:cNvSpPr>
            <a:spLocks noGrp="1"/>
          </p:cNvSpPr>
          <p:nvPr>
            <p:ph type="ftr" sz="quarter" idx="11"/>
          </p:nvPr>
        </p:nvSpPr>
        <p:spPr/>
        <p:txBody>
          <a:bodyPr/>
          <a:lstStyle/>
          <a:p>
            <a:r>
              <a:rPr lang="en-US"/>
              <a:t>US EPA US EPA OAQPS, Emission Inventory and Analysis Group</a:t>
            </a:r>
            <a:endParaRPr lang="en-US" dirty="0"/>
          </a:p>
        </p:txBody>
      </p:sp>
    </p:spTree>
    <p:extLst>
      <p:ext uri="{BB962C8B-B14F-4D97-AF65-F5344CB8AC3E}">
        <p14:creationId xmlns:p14="http://schemas.microsoft.com/office/powerpoint/2010/main" val="4084314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20</a:t>
            </a:fld>
            <a:endParaRPr lang="en-US" dirty="0"/>
          </a:p>
        </p:txBody>
      </p:sp>
      <p:sp>
        <p:nvSpPr>
          <p:cNvPr id="7" name="Title 4"/>
          <p:cNvSpPr>
            <a:spLocks noGrp="1"/>
          </p:cNvSpPr>
          <p:nvPr>
            <p:ph type="title"/>
          </p:nvPr>
        </p:nvSpPr>
        <p:spPr/>
        <p:txBody>
          <a:bodyPr>
            <a:normAutofit/>
          </a:bodyPr>
          <a:lstStyle/>
          <a:p>
            <a:r>
              <a:rPr lang="en-US" dirty="0"/>
              <a:t>Control Packet Example</a:t>
            </a:r>
          </a:p>
        </p:txBody>
      </p:sp>
      <p:grpSp>
        <p:nvGrpSpPr>
          <p:cNvPr id="5" name="Group 4" title="Control Packet Example">
            <a:extLst>
              <a:ext uri="{FF2B5EF4-FFF2-40B4-BE49-F238E27FC236}">
                <a16:creationId xmlns:a16="http://schemas.microsoft.com/office/drawing/2014/main" id="{C75763DE-F6A9-4337-B7D4-CB2A39C3DB4C}"/>
              </a:ext>
            </a:extLst>
          </p:cNvPr>
          <p:cNvGrpSpPr/>
          <p:nvPr/>
        </p:nvGrpSpPr>
        <p:grpSpPr>
          <a:xfrm>
            <a:off x="66675" y="1312488"/>
            <a:ext cx="9010650" cy="3406615"/>
            <a:chOff x="0" y="1480583"/>
            <a:chExt cx="9010650" cy="3406615"/>
          </a:xfrm>
        </p:grpSpPr>
        <p:pic>
          <p:nvPicPr>
            <p:cNvPr id="9" name="Picture 8" descr="A screen-shot of an excel spreadsheet, showing an example of the information that goes into a projection packet. Columns of information include the FIPS, SCC, Pollutant, Primary Control, Control Efficiency percentage, and rule efficiency, as well as other identifiers, complance date, and comments." title="Control Packet Example"/>
            <p:cNvPicPr>
              <a:picLocks noChangeAspect="1"/>
            </p:cNvPicPr>
            <p:nvPr/>
          </p:nvPicPr>
          <p:blipFill>
            <a:blip r:embed="rId3"/>
            <a:stretch>
              <a:fillRect/>
            </a:stretch>
          </p:blipFill>
          <p:spPr>
            <a:xfrm>
              <a:off x="0" y="1600200"/>
              <a:ext cx="9010650" cy="3276600"/>
            </a:xfrm>
            <a:prstGeom prst="rect">
              <a:avLst/>
            </a:prstGeom>
          </p:spPr>
        </p:pic>
        <p:sp>
          <p:nvSpPr>
            <p:cNvPr id="11" name="Oval 10"/>
            <p:cNvSpPr/>
            <p:nvPr/>
          </p:nvSpPr>
          <p:spPr>
            <a:xfrm>
              <a:off x="2209799" y="1480583"/>
              <a:ext cx="1000125" cy="3406615"/>
            </a:xfrm>
            <a:prstGeom prst="ellipse">
              <a:avLst/>
            </a:prstGeom>
            <a:noFill/>
            <a:ln w="44450" cmpd="sng">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10" name="TextBox 9"/>
          <p:cNvSpPr txBox="1"/>
          <p:nvPr/>
        </p:nvSpPr>
        <p:spPr>
          <a:xfrm>
            <a:off x="1768878" y="4755755"/>
            <a:ext cx="7238999" cy="2031325"/>
          </a:xfrm>
          <a:prstGeom prst="rect">
            <a:avLst/>
          </a:prstGeom>
          <a:solidFill>
            <a:schemeClr val="bg1"/>
          </a:solidFill>
        </p:spPr>
        <p:txBody>
          <a:bodyPr wrap="square" rtlCol="0">
            <a:spAutoFit/>
          </a:bodyPr>
          <a:lstStyle/>
          <a:p>
            <a:r>
              <a:rPr lang="en-US" dirty="0"/>
              <a:t>Ending FIPS with 000 applies to entire state</a:t>
            </a:r>
          </a:p>
          <a:p>
            <a:r>
              <a:rPr lang="en-US" dirty="0"/>
              <a:t>Rule effectiveness and penetration usually 100</a:t>
            </a:r>
          </a:p>
          <a:p>
            <a:r>
              <a:rPr lang="en-US" dirty="0"/>
              <a:t>APPFLAG of Y means to apply it</a:t>
            </a:r>
          </a:p>
          <a:p>
            <a:r>
              <a:rPr lang="en-US" dirty="0"/>
              <a:t>REPFLAG of R means replace existing controls, A means add on</a:t>
            </a:r>
          </a:p>
          <a:p>
            <a:r>
              <a:rPr lang="en-US" dirty="0"/>
              <a:t>Applied if </a:t>
            </a:r>
            <a:r>
              <a:rPr lang="en-US" dirty="0" err="1"/>
              <a:t>compliance_date</a:t>
            </a:r>
            <a:r>
              <a:rPr lang="en-US" dirty="0"/>
              <a:t> is before July 1 of target year</a:t>
            </a:r>
          </a:p>
          <a:p>
            <a:r>
              <a:rPr lang="en-US" u="sng" dirty="0"/>
              <a:t>Note</a:t>
            </a:r>
            <a:r>
              <a:rPr lang="en-US" dirty="0"/>
              <a:t>: A newer control format supports: </a:t>
            </a:r>
            <a:r>
              <a:rPr lang="en-US" dirty="0" err="1"/>
              <a:t>country_cd</a:t>
            </a:r>
            <a:r>
              <a:rPr lang="en-US" dirty="0"/>
              <a:t>, </a:t>
            </a:r>
            <a:r>
              <a:rPr lang="en-US" dirty="0" err="1"/>
              <a:t>region_cd</a:t>
            </a:r>
            <a:r>
              <a:rPr lang="en-US" dirty="0"/>
              <a:t>, </a:t>
            </a:r>
            <a:r>
              <a:rPr lang="en-US" dirty="0" err="1"/>
              <a:t>facility_id</a:t>
            </a:r>
            <a:r>
              <a:rPr lang="en-US" dirty="0"/>
              <a:t>, </a:t>
            </a:r>
            <a:r>
              <a:rPr lang="en-US" dirty="0" err="1"/>
              <a:t>unit_id</a:t>
            </a:r>
            <a:r>
              <a:rPr lang="en-US" dirty="0"/>
              <a:t>, </a:t>
            </a:r>
            <a:r>
              <a:rPr lang="en-US" dirty="0" err="1"/>
              <a:t>rel_point_id</a:t>
            </a:r>
            <a:r>
              <a:rPr lang="en-US" dirty="0"/>
              <a:t>, </a:t>
            </a:r>
            <a:r>
              <a:rPr lang="en-US" dirty="0" err="1"/>
              <a:t>process_id</a:t>
            </a:r>
            <a:r>
              <a:rPr lang="en-US" dirty="0"/>
              <a:t>, </a:t>
            </a:r>
            <a:r>
              <a:rPr lang="en-US" dirty="0" err="1"/>
              <a:t>tribal_code</a:t>
            </a:r>
            <a:r>
              <a:rPr lang="en-US" dirty="0"/>
              <a:t>, etc.</a:t>
            </a:r>
          </a:p>
        </p:txBody>
      </p:sp>
    </p:spTree>
    <p:extLst>
      <p:ext uri="{BB962C8B-B14F-4D97-AF65-F5344CB8AC3E}">
        <p14:creationId xmlns:p14="http://schemas.microsoft.com/office/powerpoint/2010/main" val="1664247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21</a:t>
            </a:fld>
            <a:endParaRPr lang="en-US" dirty="0"/>
          </a:p>
        </p:txBody>
      </p:sp>
      <p:sp>
        <p:nvSpPr>
          <p:cNvPr id="5" name="Title 4"/>
          <p:cNvSpPr>
            <a:spLocks noGrp="1"/>
          </p:cNvSpPr>
          <p:nvPr>
            <p:ph type="title"/>
          </p:nvPr>
        </p:nvSpPr>
        <p:spPr/>
        <p:txBody>
          <a:bodyPr>
            <a:normAutofit fontScale="90000"/>
          </a:bodyPr>
          <a:lstStyle/>
          <a:p>
            <a:r>
              <a:rPr lang="en-US" dirty="0"/>
              <a:t>Control Strategy Tool:</a:t>
            </a:r>
            <a:br>
              <a:rPr lang="en-US" dirty="0"/>
            </a:br>
            <a:r>
              <a:rPr lang="en-US" dirty="0"/>
              <a:t>Hierarchy</a:t>
            </a:r>
          </a:p>
        </p:txBody>
      </p:sp>
      <p:sp>
        <p:nvSpPr>
          <p:cNvPr id="2" name="Content Placeholder 1"/>
          <p:cNvSpPr>
            <a:spLocks noGrp="1"/>
          </p:cNvSpPr>
          <p:nvPr>
            <p:ph idx="1"/>
          </p:nvPr>
        </p:nvSpPr>
        <p:spPr>
          <a:xfrm>
            <a:off x="420191" y="1752600"/>
            <a:ext cx="8229600" cy="4525963"/>
          </a:xfrm>
        </p:spPr>
        <p:txBody>
          <a:bodyPr>
            <a:normAutofit fontScale="92500" lnSpcReduction="10000"/>
          </a:bodyPr>
          <a:lstStyle/>
          <a:p>
            <a:pPr>
              <a:spcAft>
                <a:spcPts val="600"/>
              </a:spcAft>
            </a:pPr>
            <a:r>
              <a:rPr lang="en-US" dirty="0"/>
              <a:t>CLOSURES, PROJECTION, CONTROL packet types applied separately in a run</a:t>
            </a:r>
          </a:p>
          <a:p>
            <a:pPr>
              <a:spcAft>
                <a:spcPts val="600"/>
              </a:spcAft>
            </a:pPr>
            <a:r>
              <a:rPr lang="en-US" dirty="0"/>
              <a:t>All packets for each type concatenated and QA’d</a:t>
            </a:r>
          </a:p>
          <a:p>
            <a:pPr>
              <a:spcAft>
                <a:spcPts val="600"/>
              </a:spcAft>
            </a:pPr>
            <a:r>
              <a:rPr lang="en-US" dirty="0"/>
              <a:t>Most-specific applicable row (compliance date, application flag) supersedes more general entries</a:t>
            </a:r>
          </a:p>
          <a:p>
            <a:pPr>
              <a:spcAft>
                <a:spcPts val="600"/>
              </a:spcAft>
            </a:pPr>
            <a:r>
              <a:rPr lang="en-US" dirty="0"/>
              <a:t>Care needed when there are overlapping consent decrees, comments, broad control programs</a:t>
            </a:r>
          </a:p>
          <a:p>
            <a:pPr lvl="1">
              <a:spcAft>
                <a:spcPts val="600"/>
              </a:spcAft>
            </a:pPr>
            <a:r>
              <a:rPr lang="en-US" dirty="0"/>
              <a:t>Need to be careful how you build packets</a:t>
            </a:r>
          </a:p>
          <a:p>
            <a:pPr lvl="1">
              <a:spcAft>
                <a:spcPts val="600"/>
              </a:spcAft>
            </a:pPr>
            <a:r>
              <a:rPr lang="en-US" b="1" dirty="0"/>
              <a:t>QA is very important to ensure output from strategy matches intentions – especially where the same sources are impacted by multiple packets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1580531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E3A9F2-784D-475C-9288-1E2978DAEBFB}"/>
              </a:ext>
            </a:extLst>
          </p:cNvPr>
          <p:cNvSpPr>
            <a:spLocks noGrp="1"/>
          </p:cNvSpPr>
          <p:nvPr>
            <p:ph type="sldNum" sz="quarter" idx="12"/>
          </p:nvPr>
        </p:nvSpPr>
        <p:spPr/>
        <p:txBody>
          <a:bodyPr/>
          <a:lstStyle/>
          <a:p>
            <a:fld id="{61C894BD-DCE2-4A96-A9AF-225BBEAC2A40}" type="slidenum">
              <a:rPr lang="en-US" smtClean="0"/>
              <a:pPr/>
              <a:t>22</a:t>
            </a:fld>
            <a:endParaRPr lang="en-US" dirty="0"/>
          </a:p>
        </p:txBody>
      </p:sp>
      <p:sp>
        <p:nvSpPr>
          <p:cNvPr id="5" name="Title 4">
            <a:extLst>
              <a:ext uri="{FF2B5EF4-FFF2-40B4-BE49-F238E27FC236}">
                <a16:creationId xmlns:a16="http://schemas.microsoft.com/office/drawing/2014/main" id="{FFDBC27D-61C9-4413-A441-2269E0913EF4}"/>
              </a:ext>
            </a:extLst>
          </p:cNvPr>
          <p:cNvSpPr>
            <a:spLocks noGrp="1"/>
          </p:cNvSpPr>
          <p:nvPr>
            <p:ph type="title"/>
          </p:nvPr>
        </p:nvSpPr>
        <p:spPr>
          <a:xfrm>
            <a:off x="457200" y="274638"/>
            <a:ext cx="8077200" cy="583790"/>
          </a:xfrm>
        </p:spPr>
        <p:txBody>
          <a:bodyPr>
            <a:normAutofit fontScale="90000"/>
          </a:bodyPr>
          <a:lstStyle/>
          <a:p>
            <a:r>
              <a:rPr lang="en-US" sz="3600" dirty="0" err="1"/>
              <a:t>CoST</a:t>
            </a:r>
            <a:r>
              <a:rPr lang="en-US" sz="3600" dirty="0"/>
              <a:t> Packet Priorities</a:t>
            </a:r>
          </a:p>
        </p:txBody>
      </p:sp>
      <p:pic>
        <p:nvPicPr>
          <p:cNvPr id="10" name="Content Placeholder 5" descr="List showing the hierarchy of the packets applied in CoST. The more specific controls are applied first. The top entry in the list has Region code, facility ID, unit ID, release point ID, process ID, SCC, and Pollutant. The last entry (or the least specific) is based only on pollutant." title="Control Packet Hierarchy">
            <a:extLst>
              <a:ext uri="{FF2B5EF4-FFF2-40B4-BE49-F238E27FC236}">
                <a16:creationId xmlns:a16="http://schemas.microsoft.com/office/drawing/2014/main" id="{E47A4BDE-7746-46F1-A8EC-E925EC3967DA}"/>
              </a:ext>
            </a:extLst>
          </p:cNvPr>
          <p:cNvPicPr>
            <a:picLocks noGrp="1" noChangeAspect="1"/>
          </p:cNvPicPr>
          <p:nvPr>
            <p:ph idx="1"/>
          </p:nvPr>
        </p:nvPicPr>
        <p:blipFill>
          <a:blip r:embed="rId3"/>
          <a:stretch>
            <a:fillRect/>
          </a:stretch>
        </p:blipFill>
        <p:spPr>
          <a:xfrm>
            <a:off x="1752600" y="858428"/>
            <a:ext cx="5027945" cy="5864301"/>
          </a:xfrm>
          <a:prstGeom prst="rect">
            <a:avLst/>
          </a:prstGeom>
          <a:solidFill>
            <a:schemeClr val="bg2"/>
          </a:solidFill>
          <a:effectLst>
            <a:outerShdw blurRad="50800" dist="50800" dir="5400000" algn="ctr" rotWithShape="0">
              <a:schemeClr val="bg1">
                <a:alpha val="78000"/>
              </a:schemeClr>
            </a:outerShdw>
          </a:effectLst>
        </p:spPr>
      </p:pic>
      <p:sp>
        <p:nvSpPr>
          <p:cNvPr id="7" name="TextBox 6">
            <a:extLst>
              <a:ext uri="{FF2B5EF4-FFF2-40B4-BE49-F238E27FC236}">
                <a16:creationId xmlns:a16="http://schemas.microsoft.com/office/drawing/2014/main" id="{5B4BFAEF-0AED-41D1-980B-E465DA377838}"/>
              </a:ext>
            </a:extLst>
          </p:cNvPr>
          <p:cNvSpPr txBox="1"/>
          <p:nvPr/>
        </p:nvSpPr>
        <p:spPr>
          <a:xfrm rot="16200000">
            <a:off x="-652807" y="2970540"/>
            <a:ext cx="3568606" cy="523220"/>
          </a:xfrm>
          <a:prstGeom prst="rect">
            <a:avLst/>
          </a:prstGeom>
          <a:noFill/>
        </p:spPr>
        <p:txBody>
          <a:bodyPr wrap="none" rtlCol="0">
            <a:spAutoFit/>
          </a:bodyPr>
          <a:lstStyle/>
          <a:p>
            <a:r>
              <a:rPr lang="en-US" sz="2800" dirty="0"/>
              <a:t>General &lt;- Specific</a:t>
            </a:r>
          </a:p>
        </p:txBody>
      </p:sp>
      <p:sp>
        <p:nvSpPr>
          <p:cNvPr id="11" name="TextBox 10">
            <a:extLst>
              <a:ext uri="{FF2B5EF4-FFF2-40B4-BE49-F238E27FC236}">
                <a16:creationId xmlns:a16="http://schemas.microsoft.com/office/drawing/2014/main" id="{7467BFC7-1FB9-463F-82ED-959979366656}"/>
              </a:ext>
            </a:extLst>
          </p:cNvPr>
          <p:cNvSpPr txBox="1"/>
          <p:nvPr/>
        </p:nvSpPr>
        <p:spPr>
          <a:xfrm>
            <a:off x="6858000" y="1676400"/>
            <a:ext cx="1371600" cy="3785652"/>
          </a:xfrm>
          <a:prstGeom prst="rect">
            <a:avLst/>
          </a:prstGeom>
          <a:noFill/>
        </p:spPr>
        <p:txBody>
          <a:bodyPr wrap="square" rtlCol="0">
            <a:spAutoFit/>
          </a:bodyPr>
          <a:lstStyle/>
          <a:p>
            <a:r>
              <a:rPr lang="en-US" sz="2000" dirty="0"/>
              <a:t>Entries in packets that are </a:t>
            </a:r>
            <a:r>
              <a:rPr lang="en-US" sz="2000" b="1" dirty="0"/>
              <a:t>more specific </a:t>
            </a:r>
            <a:r>
              <a:rPr lang="en-US" sz="2000" dirty="0"/>
              <a:t>have </a:t>
            </a:r>
            <a:r>
              <a:rPr lang="en-US" sz="2000" b="1" dirty="0"/>
              <a:t>higher priority </a:t>
            </a:r>
            <a:r>
              <a:rPr lang="en-US" sz="2000" dirty="0"/>
              <a:t>than the more general ones</a:t>
            </a:r>
          </a:p>
        </p:txBody>
      </p:sp>
      <p:sp>
        <p:nvSpPr>
          <p:cNvPr id="3" name="Footer Placeholder 2">
            <a:extLst>
              <a:ext uri="{FF2B5EF4-FFF2-40B4-BE49-F238E27FC236}">
                <a16:creationId xmlns:a16="http://schemas.microsoft.com/office/drawing/2014/main" id="{FA70C99B-C43E-40FB-B30A-A191476C3D4A}"/>
              </a:ext>
            </a:extLst>
          </p:cNvPr>
          <p:cNvSpPr>
            <a:spLocks noGrp="1"/>
          </p:cNvSpPr>
          <p:nvPr>
            <p:ph type="ftr" sz="quarter" idx="11"/>
          </p:nvPr>
        </p:nvSpPr>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1904505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23</a:t>
            </a:fld>
            <a:endParaRPr lang="en-US" dirty="0"/>
          </a:p>
        </p:txBody>
      </p:sp>
      <p:sp>
        <p:nvSpPr>
          <p:cNvPr id="5" name="Title 4"/>
          <p:cNvSpPr>
            <a:spLocks noGrp="1"/>
          </p:cNvSpPr>
          <p:nvPr>
            <p:ph type="title"/>
          </p:nvPr>
        </p:nvSpPr>
        <p:spPr/>
        <p:txBody>
          <a:bodyPr>
            <a:normAutofit fontScale="90000"/>
          </a:bodyPr>
          <a:lstStyle/>
          <a:p>
            <a:r>
              <a:rPr lang="en-US" dirty="0"/>
              <a:t>Control Strategies within the </a:t>
            </a:r>
            <a:br>
              <a:rPr lang="en-US" dirty="0"/>
            </a:br>
            <a:r>
              <a:rPr lang="en-US" dirty="0"/>
              <a:t>Emissions Modeling Framework</a:t>
            </a:r>
          </a:p>
        </p:txBody>
      </p:sp>
      <p:pic>
        <p:nvPicPr>
          <p:cNvPr id="9" name="Content Placeholder 8" descr="This is a screen-shot showing what the list of contorl packets looks like within the Emissions Modeling Framework. It is a list of control packets with a box to select the packet and last modified date information." title="Screenshot of the CoST Program"/>
          <p:cNvPicPr>
            <a:picLocks noGrp="1" noChangeAspect="1"/>
          </p:cNvPicPr>
          <p:nvPr>
            <p:ph idx="1"/>
          </p:nvPr>
        </p:nvPicPr>
        <p:blipFill>
          <a:blip r:embed="rId3"/>
          <a:stretch>
            <a:fillRect/>
          </a:stretch>
        </p:blipFill>
        <p:spPr>
          <a:xfrm>
            <a:off x="519112" y="1581944"/>
            <a:ext cx="8105775" cy="4324350"/>
          </a:xfrm>
          <a:prstGeom prst="rect">
            <a:avLst/>
          </a:prstGeom>
        </p:spPr>
      </p:pic>
      <p:sp>
        <p:nvSpPr>
          <p:cNvPr id="7" name="Rectangle 6" descr="This is a box covering up the name of the server this screen shot was taken from." title="Blank box"/>
          <p:cNvSpPr/>
          <p:nvPr/>
        </p:nvSpPr>
        <p:spPr>
          <a:xfrm>
            <a:off x="4572000" y="1676400"/>
            <a:ext cx="990600"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descr="This green circle is highlighting the &quot;Edit&quot; button that a user would use to edit the selected control strategy within EMF" title="Green circle">
            <a:extLst>
              <a:ext uri="{FF2B5EF4-FFF2-40B4-BE49-F238E27FC236}">
                <a16:creationId xmlns:a16="http://schemas.microsoft.com/office/drawing/2014/main" id="{A7D91339-9FCF-4C54-9175-8E61CCD903C1}"/>
              </a:ext>
            </a:extLst>
          </p:cNvPr>
          <p:cNvSpPr/>
          <p:nvPr/>
        </p:nvSpPr>
        <p:spPr>
          <a:xfrm>
            <a:off x="1143000" y="5334000"/>
            <a:ext cx="685800" cy="3048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1938473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24</a:t>
            </a:fld>
            <a:endParaRPr lang="en-US" dirty="0"/>
          </a:p>
        </p:txBody>
      </p:sp>
      <p:sp>
        <p:nvSpPr>
          <p:cNvPr id="5" name="Title 4"/>
          <p:cNvSpPr>
            <a:spLocks noGrp="1"/>
          </p:cNvSpPr>
          <p:nvPr>
            <p:ph type="title"/>
          </p:nvPr>
        </p:nvSpPr>
        <p:spPr/>
        <p:txBody>
          <a:bodyPr/>
          <a:lstStyle/>
          <a:p>
            <a:r>
              <a:rPr lang="en-US" dirty="0"/>
              <a:t>Editing a Control Strategy</a:t>
            </a:r>
          </a:p>
        </p:txBody>
      </p:sp>
      <p:pic>
        <p:nvPicPr>
          <p:cNvPr id="9" name="Picture 8" descr="This is a screen-shot of a control strategy packet in EMF. It shows the screen that pops up when a specific control packet is chosen from the list shown in the previous slide. This screen shows information about the control packet like it's name, a description, the project it is associated with, and other useful information." title="Editing a Control Strategy Example"/>
          <p:cNvPicPr>
            <a:picLocks noChangeAspect="1"/>
          </p:cNvPicPr>
          <p:nvPr/>
        </p:nvPicPr>
        <p:blipFill>
          <a:blip r:embed="rId2"/>
          <a:stretch>
            <a:fillRect/>
          </a:stretch>
        </p:blipFill>
        <p:spPr>
          <a:xfrm>
            <a:off x="1752600" y="1375569"/>
            <a:ext cx="6239393" cy="5070474"/>
          </a:xfrm>
          <a:prstGeom prst="rect">
            <a:avLst/>
          </a:prstGeom>
        </p:spPr>
      </p:pic>
      <p:sp>
        <p:nvSpPr>
          <p:cNvPr id="7" name="Content Placeholder 6" descr="This caption is for the two arrows." title="Caption"/>
          <p:cNvSpPr>
            <a:spLocks noGrp="1"/>
          </p:cNvSpPr>
          <p:nvPr>
            <p:ph idx="1"/>
          </p:nvPr>
        </p:nvSpPr>
        <p:spPr>
          <a:xfrm>
            <a:off x="-40976" y="3260324"/>
            <a:ext cx="1793575" cy="1540276"/>
          </a:xfrm>
        </p:spPr>
        <p:txBody>
          <a:bodyPr>
            <a:normAutofit fontScale="70000" lnSpcReduction="20000"/>
          </a:bodyPr>
          <a:lstStyle/>
          <a:p>
            <a:pPr marL="109728" indent="0">
              <a:buNone/>
            </a:pPr>
            <a:r>
              <a:rPr lang="en-US" sz="2600" dirty="0"/>
              <a:t>Type of Analysis </a:t>
            </a:r>
          </a:p>
          <a:p>
            <a:pPr marL="109728" indent="0">
              <a:buNone/>
            </a:pPr>
            <a:r>
              <a:rPr lang="en-US" sz="2600" dirty="0"/>
              <a:t>and</a:t>
            </a:r>
          </a:p>
          <a:p>
            <a:pPr marL="109728" indent="0">
              <a:buNone/>
            </a:pPr>
            <a:r>
              <a:rPr lang="en-US" sz="2600" dirty="0"/>
              <a:t>Target Year are key parameters</a:t>
            </a:r>
          </a:p>
          <a:p>
            <a:endParaRPr lang="en-US" dirty="0"/>
          </a:p>
        </p:txBody>
      </p:sp>
      <p:cxnSp>
        <p:nvCxnSpPr>
          <p:cNvPr id="11" name="Straight Arrow Connector 10" descr="This arrow points to the Target year that is listed on the control packet screen. Target year is a key parameter." title="Arrow2"/>
          <p:cNvCxnSpPr>
            <a:cxnSpLocks/>
          </p:cNvCxnSpPr>
          <p:nvPr/>
        </p:nvCxnSpPr>
        <p:spPr>
          <a:xfrm>
            <a:off x="1413564" y="4343401"/>
            <a:ext cx="619125"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descr="This arrow points to the Type of Analysis that is listed on the control packet screen. Type of a Analysis is a key parameter." title="Arrow">
            <a:extLst>
              <a:ext uri="{FF2B5EF4-FFF2-40B4-BE49-F238E27FC236}">
                <a16:creationId xmlns:a16="http://schemas.microsoft.com/office/drawing/2014/main" id="{A63787DD-61AF-4DC4-8DEE-740B539672CD}"/>
              </a:ext>
            </a:extLst>
          </p:cNvPr>
          <p:cNvCxnSpPr>
            <a:cxnSpLocks/>
          </p:cNvCxnSpPr>
          <p:nvPr/>
        </p:nvCxnSpPr>
        <p:spPr>
          <a:xfrm>
            <a:off x="990600" y="3429001"/>
            <a:ext cx="845928"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1674440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25</a:t>
            </a:fld>
            <a:endParaRPr lang="en-US" dirty="0"/>
          </a:p>
        </p:txBody>
      </p:sp>
      <p:sp>
        <p:nvSpPr>
          <p:cNvPr id="5" name="Title 4"/>
          <p:cNvSpPr>
            <a:spLocks noGrp="1"/>
          </p:cNvSpPr>
          <p:nvPr>
            <p:ph type="title"/>
          </p:nvPr>
        </p:nvSpPr>
        <p:spPr>
          <a:xfrm>
            <a:off x="457200" y="274638"/>
            <a:ext cx="7467600" cy="1024127"/>
          </a:xfrm>
        </p:spPr>
        <p:txBody>
          <a:bodyPr>
            <a:normAutofit fontScale="90000"/>
          </a:bodyPr>
          <a:lstStyle/>
          <a:p>
            <a:r>
              <a:rPr lang="en-US" dirty="0"/>
              <a:t>Select Inventories for Strategy</a:t>
            </a:r>
          </a:p>
        </p:txBody>
      </p:sp>
      <p:pic>
        <p:nvPicPr>
          <p:cNvPr id="11" name="Picture 10" descr="This is a screen-shot showing how to select the inventories you would like connected to the control stategy you are creating within EMF." title="Select Inventories for Stategy"/>
          <p:cNvPicPr>
            <a:picLocks noChangeAspect="1"/>
          </p:cNvPicPr>
          <p:nvPr/>
        </p:nvPicPr>
        <p:blipFill>
          <a:blip r:embed="rId2"/>
          <a:stretch>
            <a:fillRect/>
          </a:stretch>
        </p:blipFill>
        <p:spPr>
          <a:xfrm>
            <a:off x="715926" y="1166642"/>
            <a:ext cx="7115175" cy="5423863"/>
          </a:xfrm>
          <a:prstGeom prst="rect">
            <a:avLst/>
          </a:prstGeom>
        </p:spPr>
      </p:pic>
      <p:sp>
        <p:nvSpPr>
          <p:cNvPr id="12" name="TextBox 11"/>
          <p:cNvSpPr txBox="1"/>
          <p:nvPr/>
        </p:nvSpPr>
        <p:spPr>
          <a:xfrm>
            <a:off x="914400" y="2819400"/>
            <a:ext cx="1556836" cy="1323439"/>
          </a:xfrm>
          <a:prstGeom prst="rect">
            <a:avLst/>
          </a:prstGeom>
          <a:noFill/>
        </p:spPr>
        <p:txBody>
          <a:bodyPr wrap="none" rtlCol="0">
            <a:spAutoFit/>
          </a:bodyPr>
          <a:lstStyle/>
          <a:p>
            <a:r>
              <a:rPr lang="en-US" sz="2000" dirty="0"/>
              <a:t>Select one</a:t>
            </a:r>
          </a:p>
          <a:p>
            <a:r>
              <a:rPr lang="en-US" sz="2000" dirty="0"/>
              <a:t>or more </a:t>
            </a:r>
          </a:p>
          <a:p>
            <a:r>
              <a:rPr lang="en-US" sz="2000" dirty="0"/>
              <a:t>inventories</a:t>
            </a:r>
          </a:p>
          <a:p>
            <a:r>
              <a:rPr lang="en-US" sz="2000" dirty="0"/>
              <a:t>to project</a:t>
            </a:r>
          </a:p>
        </p:txBody>
      </p: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137987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26</a:t>
            </a:fld>
            <a:endParaRPr lang="en-US" dirty="0"/>
          </a:p>
        </p:txBody>
      </p:sp>
      <p:sp>
        <p:nvSpPr>
          <p:cNvPr id="5" name="Title 4"/>
          <p:cNvSpPr>
            <a:spLocks noGrp="1"/>
          </p:cNvSpPr>
          <p:nvPr>
            <p:ph type="title"/>
          </p:nvPr>
        </p:nvSpPr>
        <p:spPr>
          <a:xfrm>
            <a:off x="79075" y="191951"/>
            <a:ext cx="8229600" cy="1143000"/>
          </a:xfrm>
        </p:spPr>
        <p:txBody>
          <a:bodyPr>
            <a:normAutofit fontScale="90000"/>
          </a:bodyPr>
          <a:lstStyle/>
          <a:p>
            <a:r>
              <a:rPr lang="en-US" dirty="0"/>
              <a:t>Select Control Programs to Apply</a:t>
            </a:r>
          </a:p>
        </p:txBody>
      </p:sp>
      <p:sp>
        <p:nvSpPr>
          <p:cNvPr id="2" name="Content Placeholder 1"/>
          <p:cNvSpPr>
            <a:spLocks noGrp="1"/>
          </p:cNvSpPr>
          <p:nvPr>
            <p:ph idx="1"/>
          </p:nvPr>
        </p:nvSpPr>
        <p:spPr/>
        <p:txBody>
          <a:bodyPr/>
          <a:lstStyle/>
          <a:p>
            <a:endParaRPr lang="en-US" dirty="0"/>
          </a:p>
        </p:txBody>
      </p:sp>
      <p:pic>
        <p:nvPicPr>
          <p:cNvPr id="10" name="Picture 9" descr="This is a screen-shot of the EMF to show the screens that appear when selecting the control programs you would like applied to your particular case." title="Select Control Programs to Apply"/>
          <p:cNvPicPr>
            <a:picLocks noChangeAspect="1"/>
          </p:cNvPicPr>
          <p:nvPr/>
        </p:nvPicPr>
        <p:blipFill>
          <a:blip r:embed="rId2"/>
          <a:stretch>
            <a:fillRect/>
          </a:stretch>
        </p:blipFill>
        <p:spPr>
          <a:xfrm>
            <a:off x="228600" y="1223989"/>
            <a:ext cx="7924800" cy="5374661"/>
          </a:xfrm>
          <a:prstGeom prst="rect">
            <a:avLst/>
          </a:prstGeom>
        </p:spPr>
      </p:pic>
      <p:sp>
        <p:nvSpPr>
          <p:cNvPr id="11" name="Rectangle 10" descr="This is a blank white box used so a caption can be placed on the picture." title="White box"/>
          <p:cNvSpPr/>
          <p:nvPr/>
        </p:nvSpPr>
        <p:spPr>
          <a:xfrm>
            <a:off x="7086600" y="2057400"/>
            <a:ext cx="10668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80237" y="3815170"/>
            <a:ext cx="1725152" cy="1569660"/>
          </a:xfrm>
          <a:prstGeom prst="rect">
            <a:avLst/>
          </a:prstGeom>
          <a:noFill/>
        </p:spPr>
        <p:txBody>
          <a:bodyPr wrap="none" rtlCol="0">
            <a:spAutoFit/>
          </a:bodyPr>
          <a:lstStyle/>
          <a:p>
            <a:r>
              <a:rPr lang="en-US" sz="2400" dirty="0"/>
              <a:t>Select all</a:t>
            </a:r>
          </a:p>
          <a:p>
            <a:r>
              <a:rPr lang="en-US" sz="2400" dirty="0"/>
              <a:t>relevant</a:t>
            </a:r>
          </a:p>
          <a:p>
            <a:r>
              <a:rPr lang="en-US" sz="2400" dirty="0"/>
              <a:t>control</a:t>
            </a:r>
          </a:p>
          <a:p>
            <a:r>
              <a:rPr lang="en-US" sz="2400" dirty="0"/>
              <a:t>programs </a:t>
            </a:r>
          </a:p>
        </p:txBody>
      </p:sp>
      <p:sp>
        <p:nvSpPr>
          <p:cNvPr id="3" name="Footer Placeholder 2"/>
          <p:cNvSpPr>
            <a:spLocks noGrp="1"/>
          </p:cNvSpPr>
          <p:nvPr>
            <p:ph type="ftr" sz="quarter" idx="11"/>
          </p:nvPr>
        </p:nvSpPr>
        <p:spPr>
          <a:xfrm>
            <a:off x="3810000" y="6451643"/>
            <a:ext cx="4495800" cy="365125"/>
          </a:xfrm>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3911456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27</a:t>
            </a:fld>
            <a:endParaRPr lang="en-US" dirty="0"/>
          </a:p>
        </p:txBody>
      </p:sp>
      <p:sp>
        <p:nvSpPr>
          <p:cNvPr id="5" name="Title 4"/>
          <p:cNvSpPr>
            <a:spLocks noGrp="1"/>
          </p:cNvSpPr>
          <p:nvPr>
            <p:ph type="title"/>
          </p:nvPr>
        </p:nvSpPr>
        <p:spPr>
          <a:xfrm>
            <a:off x="457200" y="274638"/>
            <a:ext cx="7848600" cy="1014433"/>
          </a:xfrm>
        </p:spPr>
        <p:txBody>
          <a:bodyPr>
            <a:normAutofit fontScale="90000"/>
          </a:bodyPr>
          <a:lstStyle/>
          <a:p>
            <a:r>
              <a:rPr lang="en-US" dirty="0"/>
              <a:t>Control Strategy Tool: Outputs</a:t>
            </a:r>
          </a:p>
        </p:txBody>
      </p:sp>
      <p:pic>
        <p:nvPicPr>
          <p:cNvPr id="6" name="Content Placeholder 5" descr="This is a screen-shot showing how to run a desired output of the control strategy within EMF" title="Outputs of control strategy example"/>
          <p:cNvPicPr>
            <a:picLocks noGrp="1" noChangeAspect="1"/>
          </p:cNvPicPr>
          <p:nvPr>
            <p:ph idx="1"/>
          </p:nvPr>
        </p:nvPicPr>
        <p:blipFill>
          <a:blip r:embed="rId2"/>
          <a:stretch>
            <a:fillRect/>
          </a:stretch>
        </p:blipFill>
        <p:spPr>
          <a:xfrm>
            <a:off x="183530" y="1630759"/>
            <a:ext cx="6826870" cy="4525962"/>
          </a:xfrm>
          <a:prstGeom prst="rect">
            <a:avLst/>
          </a:prstGeom>
        </p:spPr>
      </p:pic>
      <p:sp>
        <p:nvSpPr>
          <p:cNvPr id="7" name="Oval 6" descr="The green circle is highlighting the &quot;run&quot; button that a user would use to run a desired program to produce needed output from a control strategy within EMF." title="Green circle"/>
          <p:cNvSpPr/>
          <p:nvPr/>
        </p:nvSpPr>
        <p:spPr>
          <a:xfrm>
            <a:off x="3368365" y="5645444"/>
            <a:ext cx="762000" cy="457200"/>
          </a:xfrm>
          <a:prstGeom prst="ellipse">
            <a:avLst/>
          </a:prstGeom>
          <a:noFill/>
          <a:ln cmpd="sng">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162800" y="1540293"/>
            <a:ext cx="2012089" cy="4801314"/>
          </a:xfrm>
          <a:prstGeom prst="rect">
            <a:avLst/>
          </a:prstGeom>
          <a:noFill/>
        </p:spPr>
        <p:txBody>
          <a:bodyPr wrap="none" rtlCol="0">
            <a:spAutoFit/>
          </a:bodyPr>
          <a:lstStyle/>
          <a:p>
            <a:r>
              <a:rPr lang="en-US" dirty="0"/>
              <a:t>After strategy</a:t>
            </a:r>
          </a:p>
          <a:p>
            <a:r>
              <a:rPr lang="en-US" dirty="0"/>
              <a:t>is run, Outputs</a:t>
            </a:r>
          </a:p>
          <a:p>
            <a:r>
              <a:rPr lang="en-US" dirty="0"/>
              <a:t>will appear: a</a:t>
            </a:r>
          </a:p>
          <a:p>
            <a:r>
              <a:rPr lang="en-US" dirty="0"/>
              <a:t>Detailed result</a:t>
            </a:r>
          </a:p>
          <a:p>
            <a:r>
              <a:rPr lang="en-US" dirty="0"/>
              <a:t>and Messages</a:t>
            </a:r>
          </a:p>
          <a:p>
            <a:endParaRPr lang="en-US" dirty="0"/>
          </a:p>
          <a:p>
            <a:r>
              <a:rPr lang="en-US" dirty="0"/>
              <a:t>It is important</a:t>
            </a:r>
          </a:p>
          <a:p>
            <a:r>
              <a:rPr lang="en-US" dirty="0"/>
              <a:t>to review these </a:t>
            </a:r>
          </a:p>
          <a:p>
            <a:r>
              <a:rPr lang="en-US" dirty="0"/>
              <a:t>outputs</a:t>
            </a:r>
          </a:p>
          <a:p>
            <a:endParaRPr lang="en-US" dirty="0"/>
          </a:p>
          <a:p>
            <a:r>
              <a:rPr lang="en-US" dirty="0"/>
              <a:t>Summaries of</a:t>
            </a:r>
          </a:p>
          <a:p>
            <a:r>
              <a:rPr lang="en-US" dirty="0"/>
              <a:t>detailed result</a:t>
            </a:r>
          </a:p>
          <a:p>
            <a:r>
              <a:rPr lang="en-US" dirty="0"/>
              <a:t>are also helpful</a:t>
            </a:r>
          </a:p>
          <a:p>
            <a:endParaRPr lang="en-US" dirty="0"/>
          </a:p>
          <a:p>
            <a:r>
              <a:rPr lang="en-US" dirty="0"/>
              <a:t>After QA, create</a:t>
            </a:r>
          </a:p>
          <a:p>
            <a:r>
              <a:rPr lang="en-US" dirty="0"/>
              <a:t>a controlled</a:t>
            </a:r>
          </a:p>
          <a:p>
            <a:r>
              <a:rPr lang="en-US" dirty="0"/>
              <a:t>inventory</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Arrow: Left 1">
            <a:extLst>
              <a:ext uri="{FF2B5EF4-FFF2-40B4-BE49-F238E27FC236}">
                <a16:creationId xmlns:a16="http://schemas.microsoft.com/office/drawing/2014/main" id="{66721DF4-63DC-4ED0-8C5D-B8B0D9078C36}"/>
              </a:ext>
            </a:extLst>
          </p:cNvPr>
          <p:cNvSpPr/>
          <p:nvPr/>
        </p:nvSpPr>
        <p:spPr>
          <a:xfrm rot="20473687">
            <a:off x="5305272" y="2110193"/>
            <a:ext cx="1828575" cy="48220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046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28</a:t>
            </a:fld>
            <a:endParaRPr lang="en-US" dirty="0"/>
          </a:p>
        </p:txBody>
      </p:sp>
      <p:sp>
        <p:nvSpPr>
          <p:cNvPr id="5" name="Title 4"/>
          <p:cNvSpPr>
            <a:spLocks noGrp="1"/>
          </p:cNvSpPr>
          <p:nvPr>
            <p:ph type="title"/>
          </p:nvPr>
        </p:nvSpPr>
        <p:spPr/>
        <p:txBody>
          <a:bodyPr>
            <a:normAutofit fontScale="90000"/>
          </a:bodyPr>
          <a:lstStyle/>
          <a:p>
            <a:r>
              <a:rPr lang="en-US" dirty="0"/>
              <a:t>Example Detailed Result </a:t>
            </a:r>
            <a:br>
              <a:rPr lang="en-US" dirty="0"/>
            </a:br>
            <a:r>
              <a:rPr lang="en-US" dirty="0"/>
              <a:t>(only selected columns shown)</a:t>
            </a:r>
          </a:p>
        </p:txBody>
      </p:sp>
      <p:sp>
        <p:nvSpPr>
          <p:cNvPr id="2" name="Content Placeholder 1"/>
          <p:cNvSpPr>
            <a:spLocks noGrp="1"/>
          </p:cNvSpPr>
          <p:nvPr>
            <p:ph idx="1"/>
          </p:nvPr>
        </p:nvSpPr>
        <p:spPr/>
        <p:txBody>
          <a:bodyPr/>
          <a:lstStyle/>
          <a:p>
            <a:endParaRPr lang="en-US" dirty="0"/>
          </a:p>
        </p:txBody>
      </p:sp>
      <p:pic>
        <p:nvPicPr>
          <p:cNvPr id="7" name="Picture 6" descr="This is a screen-shot showing what a portion of a detailed result output would look like within EMF. It includes columns like an abbreviation telling whether it is a control, a projection, or a plant closure, the pollutant, SCC, FIPS, Plant ID, Point ID, Stack ID, Segment ID, as well as data that would be usable for emissions (e.g., emission reduction.&quot;" title="Detailed Result Example">
            <a:extLst>
              <a:ext uri="{FF2B5EF4-FFF2-40B4-BE49-F238E27FC236}">
                <a16:creationId xmlns:a16="http://schemas.microsoft.com/office/drawing/2014/main" id="{15978E9C-8B92-4D15-B15F-03B7E1201766}"/>
              </a:ext>
            </a:extLst>
          </p:cNvPr>
          <p:cNvPicPr>
            <a:picLocks noChangeAspect="1"/>
          </p:cNvPicPr>
          <p:nvPr/>
        </p:nvPicPr>
        <p:blipFill>
          <a:blip r:embed="rId3"/>
          <a:stretch>
            <a:fillRect/>
          </a:stretch>
        </p:blipFill>
        <p:spPr>
          <a:xfrm>
            <a:off x="58229" y="1415396"/>
            <a:ext cx="9027542" cy="5395772"/>
          </a:xfrm>
          <a:prstGeom prst="rect">
            <a:avLst/>
          </a:prstGeom>
        </p:spPr>
      </p:pic>
      <p:sp>
        <p:nvSpPr>
          <p:cNvPr id="3" name="Footer Placeholder 2"/>
          <p:cNvSpPr>
            <a:spLocks noGrp="1"/>
          </p:cNvSpPr>
          <p:nvPr>
            <p:ph type="ftr" sz="quarter" idx="11"/>
          </p:nvPr>
        </p:nvSpPr>
        <p:spPr/>
        <p:txBody>
          <a:bodyPr/>
          <a:lstStyle/>
          <a:p>
            <a:r>
              <a:rPr lang="en-US" dirty="0"/>
              <a:t>US EPA OAQPS, Emission Inventory and Analysis Group</a:t>
            </a:r>
          </a:p>
        </p:txBody>
      </p:sp>
      <p:pic>
        <p:nvPicPr>
          <p:cNvPr id="8" name="Picture 7">
            <a:extLst>
              <a:ext uri="{FF2B5EF4-FFF2-40B4-BE49-F238E27FC236}">
                <a16:creationId xmlns:a16="http://schemas.microsoft.com/office/drawing/2014/main" id="{046C7AC5-FF92-4203-89BB-B7BF07927C3C}"/>
              </a:ext>
            </a:extLst>
          </p:cNvPr>
          <p:cNvPicPr>
            <a:picLocks noChangeAspect="1"/>
          </p:cNvPicPr>
          <p:nvPr/>
        </p:nvPicPr>
        <p:blipFill>
          <a:blip r:embed="rId4"/>
          <a:stretch>
            <a:fillRect/>
          </a:stretch>
        </p:blipFill>
        <p:spPr>
          <a:xfrm>
            <a:off x="79449" y="2590800"/>
            <a:ext cx="1770570" cy="240172"/>
          </a:xfrm>
          <a:prstGeom prst="rect">
            <a:avLst/>
          </a:prstGeom>
        </p:spPr>
      </p:pic>
      <p:pic>
        <p:nvPicPr>
          <p:cNvPr id="9" name="Picture 8">
            <a:extLst>
              <a:ext uri="{FF2B5EF4-FFF2-40B4-BE49-F238E27FC236}">
                <a16:creationId xmlns:a16="http://schemas.microsoft.com/office/drawing/2014/main" id="{6685029E-3199-4735-9953-7A05A6F0EC57}"/>
              </a:ext>
            </a:extLst>
          </p:cNvPr>
          <p:cNvPicPr>
            <a:picLocks noChangeAspect="1"/>
          </p:cNvPicPr>
          <p:nvPr/>
        </p:nvPicPr>
        <p:blipFill>
          <a:blip r:embed="rId5"/>
          <a:stretch>
            <a:fillRect/>
          </a:stretch>
        </p:blipFill>
        <p:spPr>
          <a:xfrm>
            <a:off x="1823714" y="2590801"/>
            <a:ext cx="1224286" cy="240171"/>
          </a:xfrm>
          <a:prstGeom prst="rect">
            <a:avLst/>
          </a:prstGeom>
        </p:spPr>
      </p:pic>
      <p:pic>
        <p:nvPicPr>
          <p:cNvPr id="12" name="Picture 11">
            <a:extLst>
              <a:ext uri="{FF2B5EF4-FFF2-40B4-BE49-F238E27FC236}">
                <a16:creationId xmlns:a16="http://schemas.microsoft.com/office/drawing/2014/main" id="{D248978E-74B6-4737-B8C1-B2E3AAB26549}"/>
              </a:ext>
            </a:extLst>
          </p:cNvPr>
          <p:cNvPicPr>
            <a:picLocks noChangeAspect="1"/>
          </p:cNvPicPr>
          <p:nvPr/>
        </p:nvPicPr>
        <p:blipFill>
          <a:blip r:embed="rId6"/>
          <a:stretch>
            <a:fillRect/>
          </a:stretch>
        </p:blipFill>
        <p:spPr>
          <a:xfrm>
            <a:off x="2743201" y="2613508"/>
            <a:ext cx="1866144" cy="217464"/>
          </a:xfrm>
          <a:prstGeom prst="rect">
            <a:avLst/>
          </a:prstGeom>
        </p:spPr>
      </p:pic>
      <p:pic>
        <p:nvPicPr>
          <p:cNvPr id="13" name="Picture 12">
            <a:extLst>
              <a:ext uri="{FF2B5EF4-FFF2-40B4-BE49-F238E27FC236}">
                <a16:creationId xmlns:a16="http://schemas.microsoft.com/office/drawing/2014/main" id="{582E9897-7037-4658-9808-B5590239FDD7}"/>
              </a:ext>
            </a:extLst>
          </p:cNvPr>
          <p:cNvPicPr>
            <a:picLocks noChangeAspect="1"/>
          </p:cNvPicPr>
          <p:nvPr/>
        </p:nvPicPr>
        <p:blipFill>
          <a:blip r:embed="rId7"/>
          <a:stretch>
            <a:fillRect/>
          </a:stretch>
        </p:blipFill>
        <p:spPr>
          <a:xfrm>
            <a:off x="4511219" y="2622159"/>
            <a:ext cx="575508" cy="208813"/>
          </a:xfrm>
          <a:prstGeom prst="rect">
            <a:avLst/>
          </a:prstGeom>
        </p:spPr>
      </p:pic>
    </p:spTree>
    <p:extLst>
      <p:ext uri="{BB962C8B-B14F-4D97-AF65-F5344CB8AC3E}">
        <p14:creationId xmlns:p14="http://schemas.microsoft.com/office/powerpoint/2010/main" val="2000302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DCA933DF-22DF-4F50-959C-7C6ACC38487F}"/>
              </a:ext>
            </a:extLst>
          </p:cNvPr>
          <p:cNvPicPr>
            <a:picLocks noGrp="1" noChangeAspect="1"/>
          </p:cNvPicPr>
          <p:nvPr>
            <p:ph idx="1"/>
          </p:nvPr>
        </p:nvPicPr>
        <p:blipFill>
          <a:blip r:embed="rId2"/>
          <a:stretch>
            <a:fillRect/>
          </a:stretch>
        </p:blipFill>
        <p:spPr>
          <a:xfrm>
            <a:off x="486137" y="1610376"/>
            <a:ext cx="8309287" cy="4191000"/>
          </a:xfrm>
          <a:prstGeom prst="rect">
            <a:avLst/>
          </a:prstGeom>
        </p:spPr>
      </p:pic>
      <p:sp>
        <p:nvSpPr>
          <p:cNvPr id="3" name="Footer Placeholder 2">
            <a:extLst>
              <a:ext uri="{FF2B5EF4-FFF2-40B4-BE49-F238E27FC236}">
                <a16:creationId xmlns:a16="http://schemas.microsoft.com/office/drawing/2014/main" id="{16B47A99-C7D9-4555-8A74-E8404B81CFB6}"/>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1D0CBE5A-3BCC-4758-8239-83A0A0D966C7}"/>
              </a:ext>
            </a:extLst>
          </p:cNvPr>
          <p:cNvSpPr>
            <a:spLocks noGrp="1"/>
          </p:cNvSpPr>
          <p:nvPr>
            <p:ph type="sldNum" sz="quarter" idx="12"/>
          </p:nvPr>
        </p:nvSpPr>
        <p:spPr/>
        <p:txBody>
          <a:bodyPr/>
          <a:lstStyle/>
          <a:p>
            <a:fld id="{61C894BD-DCE2-4A96-A9AF-225BBEAC2A40}" type="slidenum">
              <a:rPr lang="en-US" smtClean="0"/>
              <a:pPr/>
              <a:t>29</a:t>
            </a:fld>
            <a:endParaRPr lang="en-US" dirty="0"/>
          </a:p>
        </p:txBody>
      </p:sp>
      <p:sp>
        <p:nvSpPr>
          <p:cNvPr id="5" name="Title 4">
            <a:extLst>
              <a:ext uri="{FF2B5EF4-FFF2-40B4-BE49-F238E27FC236}">
                <a16:creationId xmlns:a16="http://schemas.microsoft.com/office/drawing/2014/main" id="{9E57CF88-E26A-4375-B8BF-8A0BF6604505}"/>
              </a:ext>
            </a:extLst>
          </p:cNvPr>
          <p:cNvSpPr>
            <a:spLocks noGrp="1"/>
          </p:cNvSpPr>
          <p:nvPr>
            <p:ph type="title"/>
          </p:nvPr>
        </p:nvSpPr>
        <p:spPr/>
        <p:txBody>
          <a:bodyPr/>
          <a:lstStyle/>
          <a:p>
            <a:r>
              <a:rPr lang="en-US" dirty="0"/>
              <a:t>Create Controlled inventory</a:t>
            </a:r>
          </a:p>
        </p:txBody>
      </p:sp>
      <p:sp>
        <p:nvSpPr>
          <p:cNvPr id="8" name="Oval 7" descr="The green circle is highlighting the &quot;run&quot; button that a user would use to run a desired program to produce needed output from a control strategy within EMF." title="Green circle">
            <a:extLst>
              <a:ext uri="{FF2B5EF4-FFF2-40B4-BE49-F238E27FC236}">
                <a16:creationId xmlns:a16="http://schemas.microsoft.com/office/drawing/2014/main" id="{09E630C2-BD4D-49EF-9B6A-90FFFB3A24B7}"/>
              </a:ext>
            </a:extLst>
          </p:cNvPr>
          <p:cNvSpPr/>
          <p:nvPr/>
        </p:nvSpPr>
        <p:spPr>
          <a:xfrm>
            <a:off x="5638800" y="4038600"/>
            <a:ext cx="762000" cy="457200"/>
          </a:xfrm>
          <a:prstGeom prst="ellipse">
            <a:avLst/>
          </a:prstGeom>
          <a:noFill/>
          <a:ln cmpd="sng">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1270B6-CBC5-415B-90CA-8880561BA496}"/>
              </a:ext>
            </a:extLst>
          </p:cNvPr>
          <p:cNvSpPr txBox="1"/>
          <p:nvPr/>
        </p:nvSpPr>
        <p:spPr>
          <a:xfrm>
            <a:off x="1295400" y="5868722"/>
            <a:ext cx="6785832" cy="923330"/>
          </a:xfrm>
          <a:prstGeom prst="rect">
            <a:avLst/>
          </a:prstGeom>
          <a:solidFill>
            <a:schemeClr val="bg1"/>
          </a:solidFill>
        </p:spPr>
        <p:txBody>
          <a:bodyPr wrap="none" rtlCol="0">
            <a:spAutoFit/>
          </a:bodyPr>
          <a:lstStyle/>
          <a:p>
            <a:r>
              <a:rPr lang="en-US" dirty="0"/>
              <a:t>Once the detailed results are quality assured, create </a:t>
            </a:r>
          </a:p>
          <a:p>
            <a:r>
              <a:rPr lang="en-US" dirty="0"/>
              <a:t>Controlled inventories by selecting the results of interest </a:t>
            </a:r>
            <a:br>
              <a:rPr lang="en-US" dirty="0"/>
            </a:br>
            <a:r>
              <a:rPr lang="en-US" dirty="0"/>
              <a:t>and clicking Create to generate the controlled inventories</a:t>
            </a:r>
          </a:p>
        </p:txBody>
      </p:sp>
    </p:spTree>
    <p:extLst>
      <p:ext uri="{BB962C8B-B14F-4D97-AF65-F5344CB8AC3E}">
        <p14:creationId xmlns:p14="http://schemas.microsoft.com/office/powerpoint/2010/main" val="1290330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3</a:t>
            </a:fld>
            <a:endParaRPr lang="en-US" dirty="0"/>
          </a:p>
        </p:txBody>
      </p:sp>
      <p:sp>
        <p:nvSpPr>
          <p:cNvPr id="5" name="Title 4"/>
          <p:cNvSpPr>
            <a:spLocks noGrp="1"/>
          </p:cNvSpPr>
          <p:nvPr>
            <p:ph type="title"/>
          </p:nvPr>
        </p:nvSpPr>
        <p:spPr/>
        <p:txBody>
          <a:bodyPr/>
          <a:lstStyle/>
          <a:p>
            <a:r>
              <a:rPr lang="en-US" dirty="0"/>
              <a:t>Future Year Projections</a:t>
            </a:r>
          </a:p>
        </p:txBody>
      </p:sp>
      <p:sp>
        <p:nvSpPr>
          <p:cNvPr id="2" name="Content Placeholder 1"/>
          <p:cNvSpPr>
            <a:spLocks noGrp="1"/>
          </p:cNvSpPr>
          <p:nvPr>
            <p:ph idx="1"/>
          </p:nvPr>
        </p:nvSpPr>
        <p:spPr>
          <a:xfrm>
            <a:off x="445746" y="1437691"/>
            <a:ext cx="8229600" cy="4886909"/>
          </a:xfrm>
        </p:spPr>
        <p:txBody>
          <a:bodyPr>
            <a:normAutofit fontScale="77500" lnSpcReduction="20000"/>
          </a:bodyPr>
          <a:lstStyle/>
          <a:p>
            <a:pPr>
              <a:spcAft>
                <a:spcPts val="600"/>
              </a:spcAft>
            </a:pPr>
            <a:r>
              <a:rPr lang="en-US" dirty="0"/>
              <a:t>Overview</a:t>
            </a:r>
          </a:p>
          <a:p>
            <a:pPr lvl="1">
              <a:spcAft>
                <a:spcPts val="600"/>
              </a:spcAft>
            </a:pPr>
            <a:r>
              <a:rPr lang="en-US" dirty="0"/>
              <a:t>Projections require inventories and ancillary data</a:t>
            </a:r>
          </a:p>
          <a:p>
            <a:pPr lvl="1">
              <a:spcAft>
                <a:spcPts val="600"/>
              </a:spcAft>
            </a:pPr>
            <a:r>
              <a:rPr lang="en-US" dirty="0"/>
              <a:t>Strive for consistency in methods when there are multiple future years</a:t>
            </a:r>
          </a:p>
          <a:p>
            <a:pPr lvl="0">
              <a:spcAft>
                <a:spcPts val="600"/>
              </a:spcAft>
            </a:pPr>
            <a:r>
              <a:rPr lang="en-US" dirty="0"/>
              <a:t>Estimate changes between base and future years</a:t>
            </a:r>
          </a:p>
          <a:p>
            <a:pPr lvl="1">
              <a:spcAft>
                <a:spcPts val="600"/>
              </a:spcAft>
            </a:pPr>
            <a:r>
              <a:rPr lang="en-US" dirty="0"/>
              <a:t>Activity changes</a:t>
            </a:r>
          </a:p>
          <a:p>
            <a:pPr lvl="1">
              <a:spcAft>
                <a:spcPts val="600"/>
              </a:spcAft>
            </a:pPr>
            <a:r>
              <a:rPr lang="en-US" dirty="0"/>
              <a:t>Rules / technology changes in intervening years</a:t>
            </a:r>
          </a:p>
          <a:p>
            <a:pPr lvl="1">
              <a:spcAft>
                <a:spcPts val="600"/>
              </a:spcAft>
            </a:pPr>
            <a:r>
              <a:rPr lang="en-US" dirty="0"/>
              <a:t>Facility and unit closures</a:t>
            </a:r>
          </a:p>
          <a:p>
            <a:pPr lvl="1">
              <a:spcAft>
                <a:spcPts val="600"/>
              </a:spcAft>
            </a:pPr>
            <a:r>
              <a:rPr lang="en-US" dirty="0"/>
              <a:t>Interpolation / extrapolation often difficult</a:t>
            </a:r>
          </a:p>
          <a:p>
            <a:pPr lvl="0">
              <a:spcAft>
                <a:spcPts val="600"/>
              </a:spcAft>
            </a:pPr>
            <a:r>
              <a:rPr lang="en-US" dirty="0"/>
              <a:t>Projection techniques</a:t>
            </a:r>
          </a:p>
          <a:p>
            <a:pPr lvl="1">
              <a:spcAft>
                <a:spcPts val="600"/>
              </a:spcAft>
            </a:pPr>
            <a:r>
              <a:rPr lang="en-US" dirty="0"/>
              <a:t>Apply factors and/or percent reductions that account for activity change and controls to a set of sources</a:t>
            </a:r>
          </a:p>
          <a:p>
            <a:pPr lvl="1">
              <a:spcAft>
                <a:spcPts val="600"/>
              </a:spcAft>
            </a:pPr>
            <a:r>
              <a:rPr lang="en-US" dirty="0"/>
              <a:t>Add or replace a sector inventory or portion thereof</a:t>
            </a:r>
          </a:p>
          <a:p>
            <a:pPr lvl="1">
              <a:spcAft>
                <a:spcPts val="600"/>
              </a:spcAft>
            </a:pPr>
            <a:r>
              <a:rPr lang="en-US" dirty="0"/>
              <a:t>Use a model to compute the future year inventory</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373571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30</a:t>
            </a:fld>
            <a:endParaRPr lang="en-US" dirty="0"/>
          </a:p>
        </p:txBody>
      </p:sp>
      <p:sp>
        <p:nvSpPr>
          <p:cNvPr id="5" name="Title 4"/>
          <p:cNvSpPr>
            <a:spLocks noGrp="1"/>
          </p:cNvSpPr>
          <p:nvPr>
            <p:ph type="title"/>
          </p:nvPr>
        </p:nvSpPr>
        <p:spPr/>
        <p:txBody>
          <a:bodyPr>
            <a:normAutofit fontScale="90000"/>
          </a:bodyPr>
          <a:lstStyle/>
          <a:p>
            <a:r>
              <a:rPr lang="en-US" dirty="0"/>
              <a:t>Control Strategy Tool:</a:t>
            </a:r>
            <a:br>
              <a:rPr lang="en-US" dirty="0"/>
            </a:br>
            <a:r>
              <a:rPr lang="en-US" dirty="0"/>
              <a:t>Sectors/ Relative Complexity</a:t>
            </a:r>
          </a:p>
        </p:txBody>
      </p:sp>
      <p:sp>
        <p:nvSpPr>
          <p:cNvPr id="2" name="Content Placeholder 1"/>
          <p:cNvSpPr>
            <a:spLocks noGrp="1"/>
          </p:cNvSpPr>
          <p:nvPr>
            <p:ph idx="1"/>
          </p:nvPr>
        </p:nvSpPr>
        <p:spPr/>
        <p:txBody>
          <a:bodyPr>
            <a:normAutofit fontScale="85000" lnSpcReduction="10000"/>
          </a:bodyPr>
          <a:lstStyle/>
          <a:p>
            <a:r>
              <a:rPr lang="en-US" dirty="0"/>
              <a:t>Some packets shared over multiple sectors, some packets contain several sources of data/programs</a:t>
            </a:r>
          </a:p>
          <a:p>
            <a:r>
              <a:rPr lang="en-US" dirty="0"/>
              <a:t>Simple sectors: </a:t>
            </a:r>
            <a:r>
              <a:rPr lang="en-US" dirty="0" err="1"/>
              <a:t>afdust</a:t>
            </a:r>
            <a:r>
              <a:rPr lang="en-US" dirty="0"/>
              <a:t>, ag, </a:t>
            </a:r>
            <a:r>
              <a:rPr lang="en-US" dirty="0" err="1"/>
              <a:t>rwc</a:t>
            </a:r>
            <a:r>
              <a:rPr lang="en-US" dirty="0"/>
              <a:t>, cmv_c1c2, cmv_c3, rail:</a:t>
            </a:r>
          </a:p>
          <a:p>
            <a:pPr lvl="1"/>
            <a:r>
              <a:rPr lang="en-US" dirty="0"/>
              <a:t>1 projection packet for each sector</a:t>
            </a:r>
          </a:p>
          <a:p>
            <a:r>
              <a:rPr lang="en-US" dirty="0"/>
              <a:t>Oil &amp; gas nonpoint (</a:t>
            </a:r>
            <a:r>
              <a:rPr lang="en-US" dirty="0" err="1"/>
              <a:t>np_oilgas</a:t>
            </a:r>
            <a:r>
              <a:rPr lang="en-US" dirty="0"/>
              <a:t>):</a:t>
            </a:r>
          </a:p>
          <a:p>
            <a:pPr lvl="1"/>
            <a:r>
              <a:rPr lang="en-US" dirty="0"/>
              <a:t>3 packets</a:t>
            </a:r>
          </a:p>
          <a:p>
            <a:r>
              <a:rPr lang="en-US" dirty="0"/>
              <a:t>Remaining nonpoint (</a:t>
            </a:r>
            <a:r>
              <a:rPr lang="en-US" dirty="0" err="1"/>
              <a:t>nonpt</a:t>
            </a:r>
            <a:r>
              <a:rPr lang="en-US" dirty="0"/>
              <a:t>):</a:t>
            </a:r>
          </a:p>
          <a:p>
            <a:pPr lvl="1"/>
            <a:r>
              <a:rPr lang="en-US" dirty="0"/>
              <a:t>4 packets</a:t>
            </a:r>
          </a:p>
          <a:p>
            <a:r>
              <a:rPr lang="en-US" dirty="0"/>
              <a:t>Oil &amp; gas point (</a:t>
            </a:r>
            <a:r>
              <a:rPr lang="en-US" dirty="0" err="1"/>
              <a:t>pt_oilgas</a:t>
            </a:r>
            <a:r>
              <a:rPr lang="en-US" dirty="0"/>
              <a:t>):</a:t>
            </a:r>
          </a:p>
          <a:p>
            <a:pPr lvl="1"/>
            <a:r>
              <a:rPr lang="en-US" dirty="0"/>
              <a:t>8 packets</a:t>
            </a:r>
          </a:p>
          <a:p>
            <a:r>
              <a:rPr lang="en-US" dirty="0"/>
              <a:t>Non-EGU point, not oil &amp; gas (ptnonipm):</a:t>
            </a:r>
          </a:p>
          <a:p>
            <a:pPr lvl="1"/>
            <a:r>
              <a:rPr lang="en-US" dirty="0"/>
              <a:t>14 packets</a:t>
            </a:r>
          </a:p>
          <a:p>
            <a:pPr lvl="1"/>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1490846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31</a:t>
            </a:fld>
            <a:endParaRPr lang="en-US" dirty="0"/>
          </a:p>
        </p:txBody>
      </p:sp>
      <p:sp>
        <p:nvSpPr>
          <p:cNvPr id="5" name="Title 4"/>
          <p:cNvSpPr>
            <a:spLocks noGrp="1"/>
          </p:cNvSpPr>
          <p:nvPr>
            <p:ph type="title"/>
          </p:nvPr>
        </p:nvSpPr>
        <p:spPr/>
        <p:txBody>
          <a:bodyPr>
            <a:normAutofit fontScale="90000"/>
          </a:bodyPr>
          <a:lstStyle/>
          <a:p>
            <a:r>
              <a:rPr lang="en-US" dirty="0"/>
              <a:t>Projections:</a:t>
            </a:r>
            <a:br>
              <a:rPr lang="en-US" dirty="0"/>
            </a:br>
            <a:r>
              <a:rPr lang="en-US" dirty="0"/>
              <a:t>Quality Assurance</a:t>
            </a:r>
          </a:p>
        </p:txBody>
      </p:sp>
      <p:sp>
        <p:nvSpPr>
          <p:cNvPr id="2" name="Content Placeholder 1"/>
          <p:cNvSpPr>
            <a:spLocks noGrp="1"/>
          </p:cNvSpPr>
          <p:nvPr>
            <p:ph idx="1"/>
          </p:nvPr>
        </p:nvSpPr>
        <p:spPr/>
        <p:txBody>
          <a:bodyPr>
            <a:normAutofit fontScale="77500" lnSpcReduction="20000"/>
          </a:bodyPr>
          <a:lstStyle/>
          <a:p>
            <a:r>
              <a:rPr lang="en-US" dirty="0"/>
              <a:t>CoST detailed results</a:t>
            </a:r>
          </a:p>
          <a:p>
            <a:pPr lvl="1"/>
            <a:r>
              <a:rPr lang="en-US" dirty="0"/>
              <a:t>Review carefully to make sure the packets have been applied as you intended</a:t>
            </a:r>
          </a:p>
          <a:p>
            <a:pPr lvl="1"/>
            <a:r>
              <a:rPr lang="en-US" dirty="0"/>
              <a:t>Use Compare Datasets feature of EMF to review FIPS/SCC combinations in older and newer strategies </a:t>
            </a:r>
          </a:p>
          <a:p>
            <a:pPr lvl="1"/>
            <a:r>
              <a:rPr lang="en-US" dirty="0"/>
              <a:t>Do multiple levels of comparison depending on nature of the packets used: e.g., state, SCC, NAICS, poll, facility, unit</a:t>
            </a:r>
          </a:p>
          <a:p>
            <a:r>
              <a:rPr lang="en-US" dirty="0"/>
              <a:t>Use EMF to generate Structured Query Language (SQL)-based QA reports</a:t>
            </a:r>
          </a:p>
          <a:p>
            <a:pPr lvl="1"/>
            <a:r>
              <a:rPr lang="en-US" dirty="0"/>
              <a:t>By control program</a:t>
            </a:r>
          </a:p>
          <a:p>
            <a:pPr lvl="1"/>
            <a:r>
              <a:rPr lang="en-US" dirty="0"/>
              <a:t>Geography (e.g., state, county)</a:t>
            </a:r>
          </a:p>
          <a:p>
            <a:pPr lvl="1"/>
            <a:r>
              <a:rPr lang="en-US" dirty="0"/>
              <a:t>Source classification code (SCC)</a:t>
            </a:r>
          </a:p>
          <a:p>
            <a:pPr lvl="1"/>
            <a:r>
              <a:rPr lang="en-US" dirty="0"/>
              <a:t>Can limit pollutants in summary</a:t>
            </a:r>
          </a:p>
          <a:p>
            <a:pPr lvl="1"/>
            <a:r>
              <a:rPr lang="en-US" dirty="0"/>
              <a:t>Option to show “unaffected” sources</a:t>
            </a:r>
          </a:p>
          <a:p>
            <a:r>
              <a:rPr lang="en-US" dirty="0"/>
              <a:t>Create custom reports and summaries</a:t>
            </a:r>
          </a:p>
          <a:p>
            <a:r>
              <a:rPr lang="en-US" dirty="0"/>
              <a:t>Filter / sort in </a:t>
            </a:r>
            <a:r>
              <a:rPr lang="en-US" dirty="0" err="1"/>
              <a:t>CoST</a:t>
            </a:r>
            <a:r>
              <a:rPr lang="en-US" dirty="0"/>
              <a:t> then export to CSV</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4252890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32</a:t>
            </a:fld>
            <a:endParaRPr lang="en-US" dirty="0"/>
          </a:p>
        </p:txBody>
      </p:sp>
      <p:sp>
        <p:nvSpPr>
          <p:cNvPr id="5" name="Title 4"/>
          <p:cNvSpPr>
            <a:spLocks noGrp="1"/>
          </p:cNvSpPr>
          <p:nvPr>
            <p:ph type="title"/>
          </p:nvPr>
        </p:nvSpPr>
        <p:spPr/>
        <p:txBody>
          <a:bodyPr/>
          <a:lstStyle/>
          <a:p>
            <a:r>
              <a:rPr lang="en-US" dirty="0"/>
              <a:t>Questions?</a:t>
            </a:r>
          </a:p>
        </p:txBody>
      </p:sp>
      <p:sp>
        <p:nvSpPr>
          <p:cNvPr id="2" name="Content Placeholder 1"/>
          <p:cNvSpPr>
            <a:spLocks noGrp="1"/>
          </p:cNvSpPr>
          <p:nvPr>
            <p:ph idx="1"/>
          </p:nvPr>
        </p:nvSpPr>
        <p:spPr/>
        <p:txBody>
          <a:bodyPr/>
          <a:lstStyle/>
          <a:p>
            <a:r>
              <a:rPr lang="en-US" dirty="0"/>
              <a:t>Any questions on the Control Strategy Tool?</a:t>
            </a:r>
          </a:p>
        </p:txBody>
      </p: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pic>
        <p:nvPicPr>
          <p:cNvPr id="9" name="Picture 8" descr="A cartoon of books and a question mark for the questions slide" title="books with a question mark">
            <a:extLst>
              <a:ext uri="{FF2B5EF4-FFF2-40B4-BE49-F238E27FC236}">
                <a16:creationId xmlns:a16="http://schemas.microsoft.com/office/drawing/2014/main" id="{03E34328-692E-4C1E-A984-90A8DD8CC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2362200"/>
            <a:ext cx="3886306" cy="3450717"/>
          </a:xfrm>
          <a:prstGeom prst="rect">
            <a:avLst/>
          </a:prstGeom>
        </p:spPr>
      </p:pic>
    </p:spTree>
    <p:extLst>
      <p:ext uri="{BB962C8B-B14F-4D97-AF65-F5344CB8AC3E}">
        <p14:creationId xmlns:p14="http://schemas.microsoft.com/office/powerpoint/2010/main" val="4126710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33</a:t>
            </a:fld>
            <a:endParaRPr lang="en-US" dirty="0"/>
          </a:p>
        </p:txBody>
      </p:sp>
      <p:sp>
        <p:nvSpPr>
          <p:cNvPr id="5" name="Title 4"/>
          <p:cNvSpPr>
            <a:spLocks noGrp="1"/>
          </p:cNvSpPr>
          <p:nvPr>
            <p:ph type="title"/>
          </p:nvPr>
        </p:nvSpPr>
        <p:spPr>
          <a:xfrm>
            <a:off x="457200" y="1752600"/>
            <a:ext cx="8229600" cy="1143000"/>
          </a:xfrm>
        </p:spPr>
        <p:txBody>
          <a:bodyPr>
            <a:normAutofit fontScale="90000"/>
          </a:bodyPr>
          <a:lstStyle/>
          <a:p>
            <a:pPr algn="ctr"/>
            <a:br>
              <a:rPr lang="en-US" dirty="0"/>
            </a:br>
            <a:r>
              <a:rPr lang="en-US" dirty="0"/>
              <a:t>Nonpoint Projections</a:t>
            </a:r>
          </a:p>
        </p:txBody>
      </p:sp>
      <p:sp>
        <p:nvSpPr>
          <p:cNvPr id="2" name="Content Placeholder 1"/>
          <p:cNvSpPr>
            <a:spLocks noGrp="1"/>
          </p:cNvSpPr>
          <p:nvPr>
            <p:ph idx="1"/>
          </p:nvPr>
        </p:nvSpPr>
        <p:spPr>
          <a:xfrm>
            <a:off x="457200" y="3581400"/>
            <a:ext cx="8229600" cy="2425891"/>
          </a:xfrm>
        </p:spPr>
        <p:txBody>
          <a:bodyPr/>
          <a:lstStyle/>
          <a:p>
            <a:pPr marL="109728" indent="0">
              <a:buNone/>
            </a:pPr>
            <a:endParaRPr lang="en-US" i="1"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1708438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34</a:t>
            </a:fld>
            <a:endParaRPr lang="en-US" dirty="0"/>
          </a:p>
        </p:txBody>
      </p:sp>
      <p:sp>
        <p:nvSpPr>
          <p:cNvPr id="5" name="Title 4"/>
          <p:cNvSpPr>
            <a:spLocks noGrp="1"/>
          </p:cNvSpPr>
          <p:nvPr>
            <p:ph type="title"/>
          </p:nvPr>
        </p:nvSpPr>
        <p:spPr/>
        <p:txBody>
          <a:bodyPr>
            <a:normAutofit fontScale="90000"/>
          </a:bodyPr>
          <a:lstStyle/>
          <a:p>
            <a:r>
              <a:rPr lang="en-US" dirty="0"/>
              <a:t>Data Sources for Nonpoint Projections</a:t>
            </a:r>
          </a:p>
        </p:txBody>
      </p:sp>
      <p:sp>
        <p:nvSpPr>
          <p:cNvPr id="2" name="Content Placeholder 1"/>
          <p:cNvSpPr>
            <a:spLocks noGrp="1"/>
          </p:cNvSpPr>
          <p:nvPr>
            <p:ph idx="1"/>
          </p:nvPr>
        </p:nvSpPr>
        <p:spPr>
          <a:xfrm>
            <a:off x="245745" y="1376854"/>
            <a:ext cx="8555832" cy="5071872"/>
          </a:xfrm>
        </p:spPr>
        <p:txBody>
          <a:bodyPr>
            <a:normAutofit fontScale="77500" lnSpcReduction="20000"/>
          </a:bodyPr>
          <a:lstStyle/>
          <a:p>
            <a:r>
              <a:rPr lang="en-US" dirty="0"/>
              <a:t>Energy Information Administration/Annual Energy Outlook</a:t>
            </a:r>
          </a:p>
          <a:p>
            <a:pPr lvl="1"/>
            <a:r>
              <a:rPr lang="en-US" dirty="0"/>
              <a:t>Oil &amp; gas, industrial sources</a:t>
            </a:r>
          </a:p>
          <a:p>
            <a:r>
              <a:rPr lang="en-US" dirty="0"/>
              <a:t>Data from multiple EPA offices</a:t>
            </a:r>
          </a:p>
          <a:p>
            <a:pPr lvl="1"/>
            <a:r>
              <a:rPr lang="en-US" dirty="0"/>
              <a:t>Office of Research and Development: animal NH3</a:t>
            </a:r>
          </a:p>
          <a:p>
            <a:pPr lvl="1"/>
            <a:r>
              <a:rPr lang="en-US" dirty="0"/>
              <a:t>Office of Air Quality Planning and Standards: RICE NESHAPs, regional haze, consent decrees, oil &amp; gas, RWC</a:t>
            </a:r>
          </a:p>
          <a:p>
            <a:pPr lvl="1"/>
            <a:r>
              <a:rPr lang="en-US" dirty="0"/>
              <a:t>Office of Transportation and Air Quality: portable fuel containers (PFCs), upstream emissions</a:t>
            </a:r>
          </a:p>
          <a:p>
            <a:pPr lvl="1"/>
            <a:r>
              <a:rPr lang="en-US" dirty="0"/>
              <a:t>Office of Atmospheric Programs: oil &amp; gas</a:t>
            </a:r>
          </a:p>
          <a:p>
            <a:pPr lvl="1"/>
            <a:r>
              <a:rPr lang="en-US" dirty="0"/>
              <a:t>Office of Enforcement and Compliance Assurance (OECA): consent decrees</a:t>
            </a:r>
          </a:p>
          <a:p>
            <a:r>
              <a:rPr lang="en-US" dirty="0"/>
              <a:t>Outside agencies</a:t>
            </a:r>
          </a:p>
          <a:p>
            <a:pPr lvl="1"/>
            <a:r>
              <a:rPr lang="en-US" dirty="0"/>
              <a:t>Federal: animal projections</a:t>
            </a:r>
          </a:p>
          <a:p>
            <a:pPr lvl="1"/>
            <a:r>
              <a:rPr lang="en-US" dirty="0"/>
              <a:t>State/local/regional: closures, projections, ICI boilers, fuel sulfur</a:t>
            </a:r>
          </a:p>
          <a:p>
            <a:pPr lvl="1"/>
            <a:r>
              <a:rPr lang="en-US" dirty="0"/>
              <a:t>Contractors: projections and controls for industrial sources including oil &amp; gas, RWC</a:t>
            </a:r>
          </a:p>
          <a:p>
            <a:r>
              <a:rPr lang="en-US" dirty="0"/>
              <a:t>Collaboration needed to determine “most-appropriate” data   	for each source category</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494536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35</a:t>
            </a:fld>
            <a:endParaRPr lang="en-US" dirty="0"/>
          </a:p>
        </p:txBody>
      </p:sp>
      <p:sp>
        <p:nvSpPr>
          <p:cNvPr id="5" name="Title 4"/>
          <p:cNvSpPr>
            <a:spLocks noGrp="1"/>
          </p:cNvSpPr>
          <p:nvPr>
            <p:ph type="title"/>
          </p:nvPr>
        </p:nvSpPr>
        <p:spPr>
          <a:xfrm>
            <a:off x="384334" y="138002"/>
            <a:ext cx="8229600" cy="1143000"/>
          </a:xfrm>
        </p:spPr>
        <p:txBody>
          <a:bodyPr>
            <a:normAutofit fontScale="90000"/>
          </a:bodyPr>
          <a:lstStyle/>
          <a:p>
            <a:r>
              <a:rPr lang="en-US" sz="3600" dirty="0"/>
              <a:t>Nonpoint Projections:</a:t>
            </a:r>
            <a:br>
              <a:rPr lang="en-US" sz="3600" dirty="0"/>
            </a:br>
            <a:r>
              <a:rPr lang="en-US" dirty="0"/>
              <a:t>Ag NH3</a:t>
            </a:r>
          </a:p>
        </p:txBody>
      </p:sp>
      <p:sp>
        <p:nvSpPr>
          <p:cNvPr id="2" name="Content Placeholder 1"/>
          <p:cNvSpPr>
            <a:spLocks noGrp="1"/>
          </p:cNvSpPr>
          <p:nvPr>
            <p:ph idx="1"/>
          </p:nvPr>
        </p:nvSpPr>
        <p:spPr>
          <a:xfrm>
            <a:off x="152400" y="1281002"/>
            <a:ext cx="8494872" cy="4814998"/>
          </a:xfrm>
        </p:spPr>
        <p:txBody>
          <a:bodyPr>
            <a:normAutofit/>
          </a:bodyPr>
          <a:lstStyle/>
          <a:p>
            <a:r>
              <a:rPr lang="en-US" dirty="0"/>
              <a:t>Animal-specific livestock only (no fertilizer approach: fertilizer future year = base year)</a:t>
            </a:r>
          </a:p>
          <a:p>
            <a:r>
              <a:rPr lang="en-US" dirty="0"/>
              <a:t>Based on </a:t>
            </a:r>
            <a:r>
              <a:rPr lang="en-US" b="1" i="1" dirty="0"/>
              <a:t>national</a:t>
            </a:r>
            <a:r>
              <a:rPr lang="en-US" dirty="0"/>
              <a:t> population estimates from the USDA and state submitted state- and county-based growth factors</a:t>
            </a:r>
          </a:p>
          <a:p>
            <a:r>
              <a:rPr lang="en-US" dirty="0"/>
              <a:t>Historical trends comparing number of animals vs production rates, net impact through 2028:</a:t>
            </a:r>
          </a:p>
          <a:p>
            <a:pPr lvl="1"/>
            <a:r>
              <a:rPr lang="en-US" dirty="0"/>
              <a:t>Slight increases for cows, turkey</a:t>
            </a:r>
          </a:p>
          <a:p>
            <a:pPr lvl="1"/>
            <a:r>
              <a:rPr lang="en-US" dirty="0"/>
              <a:t>Increases in pork, broilers, layers </a:t>
            </a:r>
          </a:p>
          <a:p>
            <a:pPr marL="393192" lvl="1" indent="0">
              <a:buNone/>
            </a:pPr>
            <a:r>
              <a:rPr lang="en-US" dirty="0"/>
              <a:t>  and poultry</a:t>
            </a:r>
          </a:p>
          <a:p>
            <a:pPr lvl="1"/>
            <a:endParaRPr lang="en-US" sz="2000" dirty="0"/>
          </a:p>
          <a:p>
            <a:pPr lvl="1"/>
            <a:endParaRPr lang="en-US" sz="2000" dirty="0"/>
          </a:p>
          <a:p>
            <a:pPr lvl="1"/>
            <a:endParaRPr lang="en-US" dirty="0"/>
          </a:p>
        </p:txBody>
      </p:sp>
      <p:pic>
        <p:nvPicPr>
          <p:cNvPr id="6" name="Picture 5" descr="Picture of farm animals includes horse, cow, donkey, piglet, chicken, rabbit, duck, sheep, donkey, etc." title="Picture of farm animals">
            <a:extLst>
              <a:ext uri="{FF2B5EF4-FFF2-40B4-BE49-F238E27FC236}">
                <a16:creationId xmlns:a16="http://schemas.microsoft.com/office/drawing/2014/main" id="{4FAF5E8B-9895-4232-9026-6C319763E1AA}"/>
              </a:ext>
            </a:extLst>
          </p:cNvPr>
          <p:cNvPicPr>
            <a:picLocks noChangeAspect="1"/>
          </p:cNvPicPr>
          <p:nvPr/>
        </p:nvPicPr>
        <p:blipFill>
          <a:blip r:embed="rId3"/>
          <a:stretch>
            <a:fillRect/>
          </a:stretch>
        </p:blipFill>
        <p:spPr>
          <a:xfrm>
            <a:off x="6324600" y="4367021"/>
            <a:ext cx="2688432" cy="2062531"/>
          </a:xfrm>
          <a:prstGeom prst="rect">
            <a:avLst/>
          </a:prstGeom>
        </p:spPr>
      </p:pic>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53730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 name="Title 4"/>
          <p:cNvSpPr>
            <a:spLocks noGrp="1"/>
          </p:cNvSpPr>
          <p:nvPr>
            <p:ph type="title"/>
          </p:nvPr>
        </p:nvSpPr>
        <p:spPr/>
        <p:txBody>
          <a:bodyPr>
            <a:normAutofit fontScale="90000"/>
          </a:bodyPr>
          <a:lstStyle/>
          <a:p>
            <a:r>
              <a:rPr lang="en-US" sz="3600" dirty="0"/>
              <a:t>Nonpoint Projections:</a:t>
            </a:r>
            <a:br>
              <a:rPr lang="en-US" sz="3600" dirty="0"/>
            </a:br>
            <a:r>
              <a:rPr lang="en-US" dirty="0"/>
              <a:t>Ag NH3 Equations</a:t>
            </a:r>
          </a:p>
        </p:txBody>
      </p:sp>
      <p:sp>
        <p:nvSpPr>
          <p:cNvPr id="11" name="TextBox 10">
            <a:extLst>
              <a:ext uri="{FF2B5EF4-FFF2-40B4-BE49-F238E27FC236}">
                <a16:creationId xmlns:a16="http://schemas.microsoft.com/office/drawing/2014/main" id="{BC9B72AC-059C-4C63-9AD0-A130BC1323FA}"/>
              </a:ext>
            </a:extLst>
          </p:cNvPr>
          <p:cNvSpPr txBox="1"/>
          <p:nvPr/>
        </p:nvSpPr>
        <p:spPr>
          <a:xfrm>
            <a:off x="1240289" y="1762178"/>
            <a:ext cx="6619875" cy="369332"/>
          </a:xfrm>
          <a:prstGeom prst="rect">
            <a:avLst/>
          </a:prstGeom>
          <a:noFill/>
        </p:spPr>
        <p:txBody>
          <a:bodyPr wrap="square" rtlCol="0">
            <a:spAutoFit/>
          </a:bodyPr>
          <a:lstStyle/>
          <a:p>
            <a:pPr algn="ctr"/>
            <a:r>
              <a:rPr lang="en-US" dirty="0"/>
              <a:t>~</a:t>
            </a: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409205" y="1762178"/>
                <a:ext cx="8229600" cy="4525963"/>
              </a:xfrm>
            </p:spPr>
            <p:txBody>
              <a:bodyPr>
                <a:normAutofit/>
              </a:bodyPr>
              <a:lstStyle/>
              <a:p>
                <a:pPr marL="393192" lvl="1" indent="0">
                  <a:buNone/>
                </a:pPr>
                <a:endParaRPr lang="en-US" dirty="0"/>
              </a:p>
              <a:p>
                <a:pPr marL="393192" lvl="1" indent="0">
                  <a:buNone/>
                </a:pPr>
                <a:endParaRPr lang="en-US" dirty="0"/>
              </a:p>
              <a:p>
                <a:pPr marL="393192" lvl="1" indent="0">
                  <a:buNone/>
                </a:pPr>
                <a:endParaRPr lang="en-US" dirty="0"/>
              </a:p>
              <a:p>
                <a:pPr marL="393192" lvl="1" indent="0">
                  <a:buNone/>
                </a:pPr>
                <a:r>
                  <a:rPr lang="en-US" dirty="0"/>
                  <a:t>Projection Factor:</a:t>
                </a:r>
              </a:p>
              <a:p>
                <a:pPr marL="393192" lvl="1" indent="0">
                  <a:buNone/>
                </a:pPr>
                <a:endParaRPr lang="en-US" dirty="0"/>
              </a:p>
              <a:p>
                <a:pPr marL="393192" lvl="1"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𝑃𝑟𝑜𝑗𝑒𝑐𝑡𝑖𝑜𝑛</m:t>
                          </m:r>
                          <m:r>
                            <a:rPr lang="en-US" b="0" i="1" smtClean="0">
                              <a:latin typeface="Cambria Math" panose="02040503050406030204" pitchFamily="18" charset="0"/>
                            </a:rPr>
                            <m:t> </m:t>
                          </m:r>
                          <m:r>
                            <a:rPr lang="en-US" b="0" i="1" smtClean="0">
                              <a:latin typeface="Cambria Math" panose="02040503050406030204" pitchFamily="18" charset="0"/>
                            </a:rPr>
                            <m:t>𝑦𝑒𝑎𝑟</m:t>
                          </m:r>
                          <m:r>
                            <a:rPr lang="en-US" b="0" i="1" smtClean="0">
                              <a:latin typeface="Cambria Math" panose="02040503050406030204" pitchFamily="18" charset="0"/>
                            </a:rPr>
                            <m:t> </m:t>
                          </m:r>
                          <m:r>
                            <a:rPr lang="en-US" b="0" i="1" smtClean="0">
                              <a:latin typeface="Cambria Math" panose="02040503050406030204" pitchFamily="18" charset="0"/>
                            </a:rPr>
                            <m:t>𝑣𝑎𝑙𝑢𝑒</m:t>
                          </m:r>
                        </m:num>
                        <m:den>
                          <m:r>
                            <a:rPr lang="en-US" b="0" i="1" smtClean="0">
                              <a:latin typeface="Cambria Math" panose="02040503050406030204" pitchFamily="18" charset="0"/>
                            </a:rPr>
                            <m:t>𝐵𝑎𝑠𝑒</m:t>
                          </m:r>
                          <m:r>
                            <a:rPr lang="en-US" b="0" i="1" smtClean="0">
                              <a:latin typeface="Cambria Math" panose="02040503050406030204" pitchFamily="18" charset="0"/>
                            </a:rPr>
                            <m:t> </m:t>
                          </m:r>
                          <m:r>
                            <a:rPr lang="en-US" b="0" i="1" smtClean="0">
                              <a:latin typeface="Cambria Math" panose="02040503050406030204" pitchFamily="18" charset="0"/>
                            </a:rPr>
                            <m:t>𝑦𝑒𝑎𝑟</m:t>
                          </m:r>
                          <m:r>
                            <a:rPr lang="en-US" b="0" i="1" smtClean="0">
                              <a:latin typeface="Cambria Math" panose="02040503050406030204" pitchFamily="18" charset="0"/>
                            </a:rPr>
                            <m:t> </m:t>
                          </m:r>
                          <m:r>
                            <a:rPr lang="en-US" b="0" i="1" smtClean="0">
                              <a:latin typeface="Cambria Math" panose="02040503050406030204" pitchFamily="18" charset="0"/>
                            </a:rPr>
                            <m:t>𝑣𝑎𝑙𝑢𝑒</m:t>
                          </m:r>
                        </m:den>
                      </m:f>
                    </m:oMath>
                  </m:oMathPara>
                </a14:m>
                <a:endParaRPr lang="en-US" dirty="0"/>
              </a:p>
              <a:p>
                <a:pPr marL="393192" lvl="1" indent="0">
                  <a:buNone/>
                </a:pPr>
                <a:endParaRPr lang="en-US" dirty="0"/>
              </a:p>
              <a:p>
                <a:pPr marL="393192" lvl="1" indent="0">
                  <a:buNone/>
                </a:pPr>
                <a:r>
                  <a:rPr lang="en-US" dirty="0"/>
                  <a:t>Example: Beef cows projected to 2023 from 2016</a:t>
                </a:r>
                <a:br>
                  <a:rPr lang="en-US" dirty="0"/>
                </a:br>
                <a:endParaRPr lang="en-US" sz="1100" dirty="0"/>
              </a:p>
              <a:p>
                <a:pPr marL="393192" lvl="1" indent="0" algn="ctr">
                  <a:buNone/>
                </a:pP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31,411</m:t>
                        </m:r>
                      </m:num>
                      <m:den>
                        <m:r>
                          <a:rPr lang="en-US" b="0" i="1" smtClean="0">
                            <a:latin typeface="Cambria Math" panose="02040503050406030204" pitchFamily="18" charset="0"/>
                          </a:rPr>
                          <m:t>30,166</m:t>
                        </m:r>
                      </m:den>
                    </m:f>
                  </m:oMath>
                </a14:m>
                <a:r>
                  <a:rPr lang="en-US" dirty="0"/>
                  <a:t> = 1.04</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409205" y="1762178"/>
                <a:ext cx="8229600" cy="4525963"/>
              </a:xfrm>
              <a:blipFill>
                <a:blip r:embed="rId3"/>
                <a:stretch>
                  <a:fillRect/>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ucida Sans Unicode"/>
                <a:ea typeface="+mn-ea"/>
                <a:cs typeface="+mn-cs"/>
              </a:rPr>
              <a:t>US EPA OAQPS, Emission Inventory and Analysis Group</a:t>
            </a:r>
          </a:p>
        </p:txBody>
      </p:sp>
      <p:grpSp>
        <p:nvGrpSpPr>
          <p:cNvPr id="12" name="Group 11">
            <a:extLst>
              <a:ext uri="{FF2B5EF4-FFF2-40B4-BE49-F238E27FC236}">
                <a16:creationId xmlns:a16="http://schemas.microsoft.com/office/drawing/2014/main" id="{AD43E0C8-2BF2-458D-AD5E-D2C8317FB34B}"/>
              </a:ext>
            </a:extLst>
          </p:cNvPr>
          <p:cNvGrpSpPr/>
          <p:nvPr/>
        </p:nvGrpSpPr>
        <p:grpSpPr>
          <a:xfrm>
            <a:off x="-54426" y="1447800"/>
            <a:ext cx="9427026" cy="1339002"/>
            <a:chOff x="-303808" y="2547198"/>
            <a:chExt cx="9427026" cy="1339002"/>
          </a:xfrm>
        </p:grpSpPr>
        <p:pic>
          <p:nvPicPr>
            <p:cNvPr id="6" name="Picture 5">
              <a:extLst>
                <a:ext uri="{FF2B5EF4-FFF2-40B4-BE49-F238E27FC236}">
                  <a16:creationId xmlns:a16="http://schemas.microsoft.com/office/drawing/2014/main" id="{DD3C091A-337F-4D81-AE5C-5A558E295DAF}"/>
                </a:ext>
              </a:extLst>
            </p:cNvPr>
            <p:cNvPicPr>
              <a:picLocks noChangeAspect="1"/>
            </p:cNvPicPr>
            <p:nvPr/>
          </p:nvPicPr>
          <p:blipFill>
            <a:blip r:embed="rId4"/>
            <a:stretch>
              <a:fillRect/>
            </a:stretch>
          </p:blipFill>
          <p:spPr>
            <a:xfrm>
              <a:off x="-303717" y="2939202"/>
              <a:ext cx="9426935" cy="946998"/>
            </a:xfrm>
            <a:prstGeom prst="rect">
              <a:avLst/>
            </a:prstGeom>
          </p:spPr>
        </p:pic>
        <p:pic>
          <p:nvPicPr>
            <p:cNvPr id="9" name="Picture 8">
              <a:extLst>
                <a:ext uri="{FF2B5EF4-FFF2-40B4-BE49-F238E27FC236}">
                  <a16:creationId xmlns:a16="http://schemas.microsoft.com/office/drawing/2014/main" id="{E8F6618C-BFBF-46A0-A479-ECE7BAA8A04E}"/>
                </a:ext>
              </a:extLst>
            </p:cNvPr>
            <p:cNvPicPr>
              <a:picLocks noChangeAspect="1"/>
            </p:cNvPicPr>
            <p:nvPr/>
          </p:nvPicPr>
          <p:blipFill rotWithShape="1">
            <a:blip r:embed="rId5"/>
            <a:srcRect b="17932"/>
            <a:stretch/>
          </p:blipFill>
          <p:spPr>
            <a:xfrm>
              <a:off x="-303808" y="2547198"/>
              <a:ext cx="9295408" cy="500802"/>
            </a:xfrm>
            <a:prstGeom prst="rect">
              <a:avLst/>
            </a:prstGeom>
          </p:spPr>
        </p:pic>
      </p:grpSp>
      <p:sp>
        <p:nvSpPr>
          <p:cNvPr id="14" name="Rectangle 13">
            <a:extLst>
              <a:ext uri="{FF2B5EF4-FFF2-40B4-BE49-F238E27FC236}">
                <a16:creationId xmlns:a16="http://schemas.microsoft.com/office/drawing/2014/main" id="{3051E8EE-DCCD-4F88-ADD1-F05B452B7CF2}"/>
              </a:ext>
            </a:extLst>
          </p:cNvPr>
          <p:cNvSpPr/>
          <p:nvPr/>
        </p:nvSpPr>
        <p:spPr>
          <a:xfrm>
            <a:off x="0" y="2131510"/>
            <a:ext cx="9220200" cy="230690"/>
          </a:xfrm>
          <a:prstGeom prst="rect">
            <a:avLst/>
          </a:prstGeom>
          <a:noFill/>
          <a:ln cmpd="sng">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184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37</a:t>
            </a:fld>
            <a:endParaRPr lang="en-US" dirty="0"/>
          </a:p>
        </p:txBody>
      </p:sp>
      <p:sp>
        <p:nvSpPr>
          <p:cNvPr id="5" name="Title 4"/>
          <p:cNvSpPr>
            <a:spLocks noGrp="1"/>
          </p:cNvSpPr>
          <p:nvPr>
            <p:ph type="title"/>
          </p:nvPr>
        </p:nvSpPr>
        <p:spPr/>
        <p:txBody>
          <a:bodyPr/>
          <a:lstStyle/>
          <a:p>
            <a:r>
              <a:rPr lang="en-US" dirty="0"/>
              <a:t>Ag Control Program</a:t>
            </a:r>
          </a:p>
        </p:txBody>
      </p:sp>
      <p:pic>
        <p:nvPicPr>
          <p:cNvPr id="7" name="Content Placeholder 6" descr="Edit control program window for ag projections.  Includes strategy name, description, start date, end date, who created it, dataset type, dataset, and version." title="Edit control program window"/>
          <p:cNvPicPr>
            <a:picLocks noGrp="1" noChangeAspect="1"/>
          </p:cNvPicPr>
          <p:nvPr>
            <p:ph idx="1"/>
          </p:nvPr>
        </p:nvPicPr>
        <p:blipFill>
          <a:blip r:embed="rId3"/>
          <a:stretch>
            <a:fillRect/>
          </a:stretch>
        </p:blipFill>
        <p:spPr>
          <a:xfrm>
            <a:off x="685800" y="1443038"/>
            <a:ext cx="5987714" cy="4525962"/>
          </a:xfrm>
          <a:prstGeom prst="rect">
            <a:avLst/>
          </a:prstGeom>
        </p:spPr>
      </p:pic>
      <p:sp>
        <p:nvSpPr>
          <p:cNvPr id="8" name="Oval 7" descr="Oval highlighting View Data button" title="Oval highlighting View Data button"/>
          <p:cNvSpPr/>
          <p:nvPr/>
        </p:nvSpPr>
        <p:spPr>
          <a:xfrm>
            <a:off x="5448300" y="4724400"/>
            <a:ext cx="647700" cy="381000"/>
          </a:xfrm>
          <a:prstGeom prst="ellipse">
            <a:avLst/>
          </a:prstGeom>
          <a:noFill/>
          <a:ln cmpd="sng">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728627" y="2819400"/>
            <a:ext cx="2124299" cy="1323439"/>
          </a:xfrm>
          <a:prstGeom prst="rect">
            <a:avLst/>
          </a:prstGeom>
          <a:noFill/>
        </p:spPr>
        <p:txBody>
          <a:bodyPr wrap="none" rtlCol="0">
            <a:spAutoFit/>
          </a:bodyPr>
          <a:lstStyle/>
          <a:p>
            <a:r>
              <a:rPr lang="en-US" sz="2000" dirty="0"/>
              <a:t>Select a dataset</a:t>
            </a:r>
          </a:p>
          <a:p>
            <a:r>
              <a:rPr lang="en-US" sz="2000" dirty="0"/>
              <a:t>for the control</a:t>
            </a:r>
          </a:p>
          <a:p>
            <a:r>
              <a:rPr lang="en-US" sz="2000" dirty="0"/>
              <a:t>program then </a:t>
            </a:r>
          </a:p>
          <a:p>
            <a:r>
              <a:rPr lang="en-US" sz="2000" dirty="0"/>
              <a:t>view the data…</a:t>
            </a:r>
          </a:p>
        </p:txBody>
      </p: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1754480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930A0F-8B89-4143-99A9-511AC7AF6A5D}"/>
              </a:ext>
            </a:extLst>
          </p:cNvPr>
          <p:cNvPicPr>
            <a:picLocks noChangeAspect="1"/>
          </p:cNvPicPr>
          <p:nvPr/>
        </p:nvPicPr>
        <p:blipFill>
          <a:blip r:embed="rId3"/>
          <a:stretch>
            <a:fillRect/>
          </a:stretch>
        </p:blipFill>
        <p:spPr>
          <a:xfrm>
            <a:off x="20256" y="2254155"/>
            <a:ext cx="5097381" cy="3852672"/>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 name="Title 4"/>
          <p:cNvSpPr>
            <a:spLocks noGrp="1"/>
          </p:cNvSpPr>
          <p:nvPr>
            <p:ph type="title"/>
          </p:nvPr>
        </p:nvSpPr>
        <p:spPr/>
        <p:txBody>
          <a:bodyPr>
            <a:normAutofit fontScale="90000"/>
          </a:bodyPr>
          <a:lstStyle/>
          <a:p>
            <a:r>
              <a:rPr lang="en-US" sz="3600" dirty="0"/>
              <a:t>Nonpoint Projections:</a:t>
            </a:r>
            <a:br>
              <a:rPr lang="en-US" sz="3600" dirty="0"/>
            </a:br>
            <a:r>
              <a:rPr lang="en-US" dirty="0"/>
              <a:t>Ag NH3 (continued)</a:t>
            </a:r>
          </a:p>
        </p:txBody>
      </p:sp>
      <p:sp>
        <p:nvSpPr>
          <p:cNvPr id="15" name="Rectangle 14" descr="Box outlining SCC column - multiple agricultural SCCs related to beef cattle are listed" title="Box outlining SCC column">
            <a:extLst>
              <a:ext uri="{FF2B5EF4-FFF2-40B4-BE49-F238E27FC236}">
                <a16:creationId xmlns:a16="http://schemas.microsoft.com/office/drawing/2014/main" id="{7DE8AF3A-B131-41CF-A598-8FA858C8C042}"/>
              </a:ext>
            </a:extLst>
          </p:cNvPr>
          <p:cNvSpPr/>
          <p:nvPr/>
        </p:nvSpPr>
        <p:spPr>
          <a:xfrm>
            <a:off x="990600" y="3388541"/>
            <a:ext cx="762000" cy="225025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4724400" y="2590800"/>
                <a:ext cx="4267200" cy="3692731"/>
              </a:xfrm>
            </p:spPr>
            <p:txBody>
              <a:bodyPr>
                <a:normAutofit/>
              </a:bodyPr>
              <a:lstStyle/>
              <a:p>
                <a:pPr marL="393192" lvl="1" indent="0">
                  <a:buNone/>
                </a:pPr>
                <a14:m>
                  <m:oMathPara xmlns:m="http://schemas.openxmlformats.org/officeDocument/2006/math">
                    <m:oMathParaPr>
                      <m:jc m:val="left"/>
                    </m:oMathParaPr>
                    <m:oMath xmlns:m="http://schemas.openxmlformats.org/officeDocument/2006/math">
                      <m:r>
                        <a:rPr lang="en-US" sz="1900" b="0" i="0" smtClean="0">
                          <a:latin typeface="Cambria Math" panose="02040503050406030204" pitchFamily="18" charset="0"/>
                        </a:rPr>
                        <m:t> </m:t>
                      </m:r>
                      <m:r>
                        <m:rPr>
                          <m:sty m:val="p"/>
                        </m:rPr>
                        <a:rPr lang="en-US" sz="1900" b="0" i="0" smtClean="0">
                          <a:latin typeface="Cambria Math" panose="02040503050406030204" pitchFamily="18" charset="0"/>
                        </a:rPr>
                        <m:t>Base</m:t>
                      </m:r>
                      <m:r>
                        <a:rPr lang="en-US" sz="1900" b="0" i="0" smtClean="0">
                          <a:latin typeface="Cambria Math" panose="02040503050406030204" pitchFamily="18" charset="0"/>
                        </a:rPr>
                        <m:t> </m:t>
                      </m:r>
                      <m:r>
                        <m:rPr>
                          <m:sty m:val="p"/>
                        </m:rPr>
                        <a:rPr lang="en-US" sz="1900" b="0" i="0" smtClean="0">
                          <a:latin typeface="Cambria Math" panose="02040503050406030204" pitchFamily="18" charset="0"/>
                        </a:rPr>
                        <m:t>Year</m:t>
                      </m:r>
                      <m:r>
                        <a:rPr lang="en-US" sz="1900" b="0" i="0" smtClean="0">
                          <a:latin typeface="Cambria Math" panose="02040503050406030204" pitchFamily="18" charset="0"/>
                        </a:rPr>
                        <m:t> </m:t>
                      </m:r>
                      <m:r>
                        <m:rPr>
                          <m:sty m:val="p"/>
                        </m:rPr>
                        <a:rPr lang="en-US" sz="1900" b="0" i="0" smtClean="0">
                          <a:latin typeface="Cambria Math" panose="02040503050406030204" pitchFamily="18" charset="0"/>
                        </a:rPr>
                        <m:t>Emissions</m:t>
                      </m:r>
                      <m:r>
                        <a:rPr lang="en-US" sz="1900" b="0" i="0" smtClean="0">
                          <a:latin typeface="Cambria Math" panose="02040503050406030204" pitchFamily="18" charset="0"/>
                        </a:rPr>
                        <m:t> </m:t>
                      </m:r>
                      <m:r>
                        <m:rPr>
                          <m:sty m:val="p"/>
                        </m:rPr>
                        <a:rPr lang="en-US" sz="1900" b="0" i="0" smtClean="0">
                          <a:latin typeface="Cambria Math" panose="02040503050406030204" pitchFamily="18" charset="0"/>
                        </a:rPr>
                        <m:t>x</m:t>
                      </m:r>
                      <m:r>
                        <a:rPr lang="en-US" sz="1900" b="0" i="0" smtClean="0">
                          <a:latin typeface="Cambria Math" panose="02040503050406030204" pitchFamily="18" charset="0"/>
                        </a:rPr>
                        <m:t> </m:t>
                      </m:r>
                      <m:r>
                        <m:rPr>
                          <m:nor/>
                        </m:rPr>
                        <a:rPr lang="en-US" sz="1900" b="0" smtClean="0">
                          <a:latin typeface="Cambria Math" panose="02040503050406030204" pitchFamily="18" charset="0"/>
                        </a:rPr>
                        <m:t>PROJ</m:t>
                      </m:r>
                      <m:r>
                        <m:rPr>
                          <m:nor/>
                        </m:rPr>
                        <a:rPr lang="en-US" sz="1900" b="0" smtClean="0">
                          <a:latin typeface="Cambria Math" panose="02040503050406030204" pitchFamily="18" charset="0"/>
                        </a:rPr>
                        <m:t>_</m:t>
                      </m:r>
                      <m:r>
                        <m:rPr>
                          <m:nor/>
                        </m:rPr>
                        <a:rPr lang="en-US" sz="1900" b="0" smtClean="0">
                          <a:latin typeface="Cambria Math" panose="02040503050406030204" pitchFamily="18" charset="0"/>
                        </a:rPr>
                        <m:t>FACTOR</m:t>
                      </m:r>
                      <m:r>
                        <a:rPr lang="en-US" sz="1900" b="0" i="0" smtClean="0">
                          <a:latin typeface="Cambria Math" panose="02040503050406030204" pitchFamily="18" charset="0"/>
                        </a:rPr>
                        <m:t>=</m:t>
                      </m:r>
                      <m:r>
                        <m:rPr>
                          <m:sty m:val="p"/>
                        </m:rPr>
                        <a:rPr lang="en-US" sz="1900" b="0" i="0" smtClean="0">
                          <a:latin typeface="Cambria Math" panose="02040503050406030204" pitchFamily="18" charset="0"/>
                        </a:rPr>
                        <m:t>Projected</m:t>
                      </m:r>
                      <m:r>
                        <a:rPr lang="en-US" sz="1900" b="0" i="0" smtClean="0">
                          <a:latin typeface="Cambria Math" panose="02040503050406030204" pitchFamily="18" charset="0"/>
                        </a:rPr>
                        <m:t> </m:t>
                      </m:r>
                      <m:r>
                        <m:rPr>
                          <m:sty m:val="p"/>
                        </m:rPr>
                        <a:rPr lang="en-US" sz="1900" b="0" i="0" smtClean="0">
                          <a:latin typeface="Cambria Math" panose="02040503050406030204" pitchFamily="18" charset="0"/>
                        </a:rPr>
                        <m:t>Emissions</m:t>
                      </m:r>
                    </m:oMath>
                  </m:oMathPara>
                </a14:m>
                <a:endParaRPr lang="en-US" sz="1900" dirty="0"/>
              </a:p>
              <a:p>
                <a:pPr marL="393192" lvl="1" indent="0">
                  <a:buNone/>
                </a:pPr>
                <a:r>
                  <a:rPr lang="en-US" sz="1600" i="1" dirty="0"/>
                  <a:t>For each pollutant and SCC</a:t>
                </a:r>
              </a:p>
              <a:p>
                <a:pPr marL="393192" lvl="1" indent="0">
                  <a:buNone/>
                </a:pPr>
                <a:endParaRPr lang="en-US" sz="1600" dirty="0"/>
              </a:p>
              <a:p>
                <a:pPr marL="393192" lvl="1" indent="0">
                  <a:buNone/>
                </a:pPr>
                <a:r>
                  <a:rPr lang="en-US" sz="1700" dirty="0"/>
                  <a:t>* If State or Regional data were available, this calculation would apply the corresponding projection factor based on FIPS </a:t>
                </a:r>
                <a:r>
                  <a:rPr lang="en-US" sz="1700" u="sng" dirty="0"/>
                  <a:t>and</a:t>
                </a:r>
                <a:r>
                  <a:rPr lang="en-US" sz="1700" dirty="0"/>
                  <a:t> SCC</a:t>
                </a: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4724400" y="2590800"/>
                <a:ext cx="4267200" cy="3692731"/>
              </a:xfrm>
              <a:blipFill>
                <a:blip r:embed="rId4"/>
                <a:stretch>
                  <a:fillRect r="-4429"/>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ucida Sans Unicode"/>
                <a:ea typeface="+mn-ea"/>
                <a:cs typeface="+mn-cs"/>
              </a:rPr>
              <a:t>US EPA OAQPS, Emission Inventory and Analysis Group</a:t>
            </a:r>
          </a:p>
        </p:txBody>
      </p:sp>
      <p:sp>
        <p:nvSpPr>
          <p:cNvPr id="8" name="TextBox 7">
            <a:extLst>
              <a:ext uri="{FF2B5EF4-FFF2-40B4-BE49-F238E27FC236}">
                <a16:creationId xmlns:a16="http://schemas.microsoft.com/office/drawing/2014/main" id="{186D6BA8-433B-4D50-AB6E-266A53CAB75F}"/>
              </a:ext>
            </a:extLst>
          </p:cNvPr>
          <p:cNvSpPr txBox="1"/>
          <p:nvPr/>
        </p:nvSpPr>
        <p:spPr>
          <a:xfrm>
            <a:off x="20256" y="1607824"/>
            <a:ext cx="5237331" cy="646331"/>
          </a:xfrm>
          <a:prstGeom prst="rect">
            <a:avLst/>
          </a:prstGeom>
          <a:noFill/>
        </p:spPr>
        <p:txBody>
          <a:bodyPr wrap="none" rtlCol="0">
            <a:spAutoFit/>
          </a:bodyPr>
          <a:lstStyle/>
          <a:p>
            <a:pPr algn="ctr"/>
            <a:r>
              <a:rPr lang="en-US" dirty="0"/>
              <a:t>Ag Projection packet in EMF data viewer</a:t>
            </a:r>
          </a:p>
          <a:p>
            <a:r>
              <a:rPr lang="en-US" dirty="0"/>
              <a:t> (SCC-specific, but not FIPS or POLL-specific)</a:t>
            </a:r>
          </a:p>
        </p:txBody>
      </p:sp>
    </p:spTree>
    <p:extLst>
      <p:ext uri="{BB962C8B-B14F-4D97-AF65-F5344CB8AC3E}">
        <p14:creationId xmlns:p14="http://schemas.microsoft.com/office/powerpoint/2010/main" val="1932492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39</a:t>
            </a:fld>
            <a:endParaRPr lang="en-US" dirty="0"/>
          </a:p>
        </p:txBody>
      </p:sp>
      <p:sp>
        <p:nvSpPr>
          <p:cNvPr id="5" name="Title 4"/>
          <p:cNvSpPr>
            <a:spLocks noGrp="1"/>
          </p:cNvSpPr>
          <p:nvPr>
            <p:ph type="title"/>
          </p:nvPr>
        </p:nvSpPr>
        <p:spPr/>
        <p:txBody>
          <a:bodyPr>
            <a:normAutofit fontScale="90000"/>
          </a:bodyPr>
          <a:lstStyle/>
          <a:p>
            <a:r>
              <a:rPr lang="en-US" sz="3600" dirty="0"/>
              <a:t>Nonpoint Projections:</a:t>
            </a:r>
            <a:br>
              <a:rPr lang="en-US" sz="3600" dirty="0"/>
            </a:br>
            <a:r>
              <a:rPr lang="en-US" dirty="0"/>
              <a:t>Fugitive Dust</a:t>
            </a:r>
          </a:p>
        </p:txBody>
      </p:sp>
      <p:sp>
        <p:nvSpPr>
          <p:cNvPr id="2" name="Content Placeholder 1"/>
          <p:cNvSpPr>
            <a:spLocks noGrp="1"/>
          </p:cNvSpPr>
          <p:nvPr>
            <p:ph idx="1"/>
          </p:nvPr>
        </p:nvSpPr>
        <p:spPr/>
        <p:txBody>
          <a:bodyPr>
            <a:normAutofit/>
          </a:bodyPr>
          <a:lstStyle/>
          <a:p>
            <a:pPr lvl="1"/>
            <a:r>
              <a:rPr lang="en-US" dirty="0"/>
              <a:t>Impacts paved road dust only; unpaved road dust held constant for future years in 2016 platform</a:t>
            </a:r>
          </a:p>
          <a:p>
            <a:pPr lvl="1"/>
            <a:r>
              <a:rPr lang="en-US" dirty="0"/>
              <a:t>Function of VMT on roads</a:t>
            </a:r>
          </a:p>
          <a:p>
            <a:pPr lvl="1"/>
            <a:r>
              <a:rPr lang="en-US" dirty="0"/>
              <a:t>Onroad VMT projected to future year using AEO  </a:t>
            </a:r>
          </a:p>
          <a:p>
            <a:pPr lvl="1"/>
            <a:r>
              <a:rPr lang="en-US" dirty="0"/>
              <a:t>County projection factor equation</a:t>
            </a:r>
          </a:p>
          <a:p>
            <a:pPr lvl="1"/>
            <a:endParaRPr lang="en-US" dirty="0"/>
          </a:p>
          <a:p>
            <a:pPr marL="630936" lvl="2" indent="0">
              <a:buNone/>
            </a:pPr>
            <a:r>
              <a:rPr lang="en-US" dirty="0"/>
              <a:t>PROJFAC =  </a:t>
            </a:r>
            <a:r>
              <a:rPr lang="en-US" sz="2200" u="sng" dirty="0"/>
              <a:t>(Future-year total county VMT)</a:t>
            </a:r>
          </a:p>
          <a:p>
            <a:pPr marL="2057400" lvl="8" indent="0">
              <a:buNone/>
            </a:pPr>
            <a:r>
              <a:rPr lang="en-US" sz="2400" dirty="0"/>
              <a:t>   </a:t>
            </a:r>
            <a:r>
              <a:rPr lang="en-US" sz="2200" dirty="0"/>
              <a:t>(Base-year total county VMT)</a:t>
            </a:r>
          </a:p>
          <a:p>
            <a:pPr marL="393192" lvl="1" indent="0">
              <a:buNone/>
            </a:pPr>
            <a:endParaRPr lang="en-US" dirty="0"/>
          </a:p>
          <a:p>
            <a:pPr marL="393192" lvl="1" indent="0">
              <a:buNone/>
            </a:pPr>
            <a:r>
              <a:rPr lang="en-US" dirty="0"/>
              <a:t>   Future </a:t>
            </a:r>
            <a:r>
              <a:rPr lang="en-US" dirty="0" err="1"/>
              <a:t>emis</a:t>
            </a:r>
            <a:r>
              <a:rPr lang="en-US" dirty="0"/>
              <a:t> = PROJFAC * base </a:t>
            </a:r>
            <a:r>
              <a:rPr lang="en-US" dirty="0" err="1"/>
              <a:t>emis</a:t>
            </a:r>
            <a:endParaRPr lang="en-US" dirty="0"/>
          </a:p>
        </p:txBody>
      </p:sp>
      <p:pic>
        <p:nvPicPr>
          <p:cNvPr id="6" name="Picture 5" descr="Car driving on unpaved road stirs up dust" title="Car driving on unpaved road"/>
          <p:cNvPicPr>
            <a:picLocks noChangeAspect="1"/>
          </p:cNvPicPr>
          <p:nvPr/>
        </p:nvPicPr>
        <p:blipFill>
          <a:blip r:embed="rId3"/>
          <a:stretch>
            <a:fillRect/>
          </a:stretch>
        </p:blipFill>
        <p:spPr>
          <a:xfrm>
            <a:off x="6440328" y="4793800"/>
            <a:ext cx="2322672" cy="1739892"/>
          </a:xfrm>
          <a:prstGeom prst="rect">
            <a:avLst/>
          </a:prstGeom>
        </p:spPr>
      </p:pic>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3371743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4</a:t>
            </a:fld>
            <a:endParaRPr lang="en-US" dirty="0"/>
          </a:p>
        </p:txBody>
      </p:sp>
      <p:sp>
        <p:nvSpPr>
          <p:cNvPr id="5" name="Title 4"/>
          <p:cNvSpPr>
            <a:spLocks noGrp="1"/>
          </p:cNvSpPr>
          <p:nvPr>
            <p:ph type="title"/>
          </p:nvPr>
        </p:nvSpPr>
        <p:spPr>
          <a:xfrm>
            <a:off x="-76200" y="341209"/>
            <a:ext cx="8229600" cy="1143000"/>
          </a:xfrm>
        </p:spPr>
        <p:txBody>
          <a:bodyPr>
            <a:normAutofit fontScale="90000"/>
          </a:bodyPr>
          <a:lstStyle/>
          <a:p>
            <a:pPr algn="ctr"/>
            <a:r>
              <a:rPr lang="en-US" dirty="0"/>
              <a:t>Future Year Projections Overview</a:t>
            </a:r>
          </a:p>
        </p:txBody>
      </p:sp>
      <p:pic>
        <p:nvPicPr>
          <p:cNvPr id="2" name="Picture 1" descr="Start with base year inventories; incorporate activity data, growth and control info, and historical data; then create future year inventory" title="Schematic for projections"/>
          <p:cNvPicPr>
            <a:picLocks noChangeAspect="1"/>
          </p:cNvPicPr>
          <p:nvPr/>
        </p:nvPicPr>
        <p:blipFill>
          <a:blip r:embed="rId3"/>
          <a:stretch>
            <a:fillRect/>
          </a:stretch>
        </p:blipFill>
        <p:spPr>
          <a:xfrm>
            <a:off x="459634" y="1905000"/>
            <a:ext cx="8187638" cy="3054361"/>
          </a:xfrm>
          <a:prstGeom prst="rect">
            <a:avLst/>
          </a:prstGeom>
        </p:spPr>
      </p:pic>
      <p:sp>
        <p:nvSpPr>
          <p:cNvPr id="6" name="TextBox 5">
            <a:extLst>
              <a:ext uri="{FF2B5EF4-FFF2-40B4-BE49-F238E27FC236}">
                <a16:creationId xmlns:a16="http://schemas.microsoft.com/office/drawing/2014/main" id="{1D9F522D-BBB3-4E3D-846F-95452E8BE4B6}"/>
              </a:ext>
            </a:extLst>
          </p:cNvPr>
          <p:cNvSpPr txBox="1"/>
          <p:nvPr/>
        </p:nvSpPr>
        <p:spPr>
          <a:xfrm>
            <a:off x="1524000" y="5360486"/>
            <a:ext cx="7034298" cy="646331"/>
          </a:xfrm>
          <a:prstGeom prst="rect">
            <a:avLst/>
          </a:prstGeom>
          <a:noFill/>
        </p:spPr>
        <p:txBody>
          <a:bodyPr wrap="none" rtlCol="0">
            <a:spAutoFit/>
          </a:bodyPr>
          <a:lstStyle/>
          <a:p>
            <a:r>
              <a:rPr lang="en-US" dirty="0"/>
              <a:t>Once created, the future year inventory is then processed by </a:t>
            </a:r>
            <a:br>
              <a:rPr lang="en-US" dirty="0"/>
            </a:br>
            <a:r>
              <a:rPr lang="en-US" dirty="0"/>
              <a:t>SMOKE in a similar way as if it were a base year inventory</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2488913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40</a:t>
            </a:fld>
            <a:endParaRPr lang="en-US" dirty="0"/>
          </a:p>
        </p:txBody>
      </p:sp>
      <p:sp>
        <p:nvSpPr>
          <p:cNvPr id="5" name="Title 4"/>
          <p:cNvSpPr>
            <a:spLocks noGrp="1"/>
          </p:cNvSpPr>
          <p:nvPr>
            <p:ph type="title"/>
          </p:nvPr>
        </p:nvSpPr>
        <p:spPr>
          <a:xfrm>
            <a:off x="228600" y="236553"/>
            <a:ext cx="8229600" cy="1143000"/>
          </a:xfrm>
        </p:spPr>
        <p:txBody>
          <a:bodyPr>
            <a:normAutofit/>
          </a:bodyPr>
          <a:lstStyle/>
          <a:p>
            <a:r>
              <a:rPr lang="en-US" dirty="0"/>
              <a:t>Example Fugitive Dust Packet</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pic>
        <p:nvPicPr>
          <p:cNvPr id="7" name="Picture 6">
            <a:extLst>
              <a:ext uri="{FF2B5EF4-FFF2-40B4-BE49-F238E27FC236}">
                <a16:creationId xmlns:a16="http://schemas.microsoft.com/office/drawing/2014/main" id="{751A8B14-70DA-4A66-B56D-6DD1BC6CCCB8}"/>
              </a:ext>
            </a:extLst>
          </p:cNvPr>
          <p:cNvPicPr>
            <a:picLocks noChangeAspect="1"/>
          </p:cNvPicPr>
          <p:nvPr/>
        </p:nvPicPr>
        <p:blipFill>
          <a:blip r:embed="rId3"/>
          <a:stretch>
            <a:fillRect/>
          </a:stretch>
        </p:blipFill>
        <p:spPr>
          <a:xfrm>
            <a:off x="533400" y="1219454"/>
            <a:ext cx="7058025" cy="5612503"/>
          </a:xfrm>
          <a:prstGeom prst="rect">
            <a:avLst/>
          </a:prstGeom>
        </p:spPr>
      </p:pic>
      <p:sp>
        <p:nvSpPr>
          <p:cNvPr id="8" name="TextBox 7">
            <a:extLst>
              <a:ext uri="{FF2B5EF4-FFF2-40B4-BE49-F238E27FC236}">
                <a16:creationId xmlns:a16="http://schemas.microsoft.com/office/drawing/2014/main" id="{31B3B31E-2D25-4917-A214-841EAA13AA03}"/>
              </a:ext>
            </a:extLst>
          </p:cNvPr>
          <p:cNvSpPr txBox="1"/>
          <p:nvPr/>
        </p:nvSpPr>
        <p:spPr>
          <a:xfrm>
            <a:off x="7696200" y="2643377"/>
            <a:ext cx="1303562" cy="2862322"/>
          </a:xfrm>
          <a:prstGeom prst="rect">
            <a:avLst/>
          </a:prstGeom>
          <a:noFill/>
        </p:spPr>
        <p:txBody>
          <a:bodyPr wrap="none" rtlCol="0">
            <a:spAutoFit/>
          </a:bodyPr>
          <a:lstStyle/>
          <a:p>
            <a:r>
              <a:rPr lang="en-US" dirty="0"/>
              <a:t>Projection</a:t>
            </a:r>
          </a:p>
          <a:p>
            <a:r>
              <a:rPr lang="en-US" dirty="0"/>
              <a:t>factors</a:t>
            </a:r>
          </a:p>
          <a:p>
            <a:r>
              <a:rPr lang="en-US" dirty="0"/>
              <a:t>are</a:t>
            </a:r>
          </a:p>
          <a:p>
            <a:r>
              <a:rPr lang="en-US" dirty="0"/>
              <a:t>specific</a:t>
            </a:r>
          </a:p>
          <a:p>
            <a:r>
              <a:rPr lang="en-US" dirty="0"/>
              <a:t>to each</a:t>
            </a:r>
          </a:p>
          <a:p>
            <a:r>
              <a:rPr lang="en-US" dirty="0"/>
              <a:t>county</a:t>
            </a:r>
          </a:p>
          <a:p>
            <a:r>
              <a:rPr lang="en-US" dirty="0"/>
              <a:t>the same</a:t>
            </a:r>
          </a:p>
          <a:p>
            <a:r>
              <a:rPr lang="en-US" dirty="0"/>
              <a:t>for each </a:t>
            </a:r>
          </a:p>
          <a:p>
            <a:r>
              <a:rPr lang="en-US" dirty="0"/>
              <a:t>pollutant</a:t>
            </a:r>
          </a:p>
          <a:p>
            <a:endParaRPr lang="en-US" dirty="0"/>
          </a:p>
        </p:txBody>
      </p:sp>
    </p:spTree>
    <p:extLst>
      <p:ext uri="{BB962C8B-B14F-4D97-AF65-F5344CB8AC3E}">
        <p14:creationId xmlns:p14="http://schemas.microsoft.com/office/powerpoint/2010/main" val="4000140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1FE56C-DB64-4141-9F2B-83570F43F3F6}"/>
              </a:ext>
            </a:extLst>
          </p:cNvPr>
          <p:cNvSpPr>
            <a:spLocks noGrp="1"/>
          </p:cNvSpPr>
          <p:nvPr>
            <p:ph type="sldNum" sz="quarter" idx="12"/>
          </p:nvPr>
        </p:nvSpPr>
        <p:spPr/>
        <p:txBody>
          <a:bodyPr/>
          <a:lstStyle/>
          <a:p>
            <a:fld id="{61C894BD-DCE2-4A96-A9AF-225BBEAC2A40}" type="slidenum">
              <a:rPr lang="en-US" smtClean="0"/>
              <a:pPr/>
              <a:t>41</a:t>
            </a:fld>
            <a:endParaRPr lang="en-US" dirty="0"/>
          </a:p>
        </p:txBody>
      </p:sp>
      <p:sp>
        <p:nvSpPr>
          <p:cNvPr id="5" name="Title 4">
            <a:extLst>
              <a:ext uri="{FF2B5EF4-FFF2-40B4-BE49-F238E27FC236}">
                <a16:creationId xmlns:a16="http://schemas.microsoft.com/office/drawing/2014/main" id="{FB715A68-16E1-4CE1-BCE9-82CA56271FFE}"/>
              </a:ext>
            </a:extLst>
          </p:cNvPr>
          <p:cNvSpPr>
            <a:spLocks noGrp="1"/>
          </p:cNvSpPr>
          <p:nvPr>
            <p:ph type="title"/>
          </p:nvPr>
        </p:nvSpPr>
        <p:spPr/>
        <p:txBody>
          <a:bodyPr/>
          <a:lstStyle/>
          <a:p>
            <a:r>
              <a:rPr lang="en-US" dirty="0"/>
              <a:t>QA of ag/</a:t>
            </a:r>
            <a:r>
              <a:rPr lang="en-US" dirty="0" err="1"/>
              <a:t>afdust</a:t>
            </a:r>
            <a:r>
              <a:rPr lang="en-US" dirty="0"/>
              <a:t> Projections</a:t>
            </a:r>
          </a:p>
        </p:txBody>
      </p:sp>
      <p:sp>
        <p:nvSpPr>
          <p:cNvPr id="2" name="Content Placeholder 1">
            <a:extLst>
              <a:ext uri="{FF2B5EF4-FFF2-40B4-BE49-F238E27FC236}">
                <a16:creationId xmlns:a16="http://schemas.microsoft.com/office/drawing/2014/main" id="{622543FC-F7E4-4B52-B7DB-D14D8A7754F0}"/>
              </a:ext>
            </a:extLst>
          </p:cNvPr>
          <p:cNvSpPr>
            <a:spLocks noGrp="1"/>
          </p:cNvSpPr>
          <p:nvPr>
            <p:ph idx="1"/>
          </p:nvPr>
        </p:nvSpPr>
        <p:spPr/>
        <p:txBody>
          <a:bodyPr/>
          <a:lstStyle/>
          <a:p>
            <a:r>
              <a:rPr lang="en-US" dirty="0"/>
              <a:t>Compare base and future year emissions to ensure that factors were properly applied</a:t>
            </a:r>
          </a:p>
          <a:p>
            <a:r>
              <a:rPr lang="en-US" dirty="0"/>
              <a:t>Create percent and absolute difference maps to make sure that results are as expected</a:t>
            </a:r>
          </a:p>
          <a:p>
            <a:r>
              <a:rPr lang="en-US" dirty="0"/>
              <a:t>Note: Future year fugitive dust inventories undergo meteorological and transport fraction reductions like the base year ones do</a:t>
            </a:r>
          </a:p>
        </p:txBody>
      </p:sp>
      <p:sp>
        <p:nvSpPr>
          <p:cNvPr id="3" name="Footer Placeholder 2">
            <a:extLst>
              <a:ext uri="{FF2B5EF4-FFF2-40B4-BE49-F238E27FC236}">
                <a16:creationId xmlns:a16="http://schemas.microsoft.com/office/drawing/2014/main" id="{22CD84A2-1F8E-4F9F-8D9A-800707008D69}"/>
              </a:ext>
            </a:extLst>
          </p:cNvPr>
          <p:cNvSpPr>
            <a:spLocks noGrp="1"/>
          </p:cNvSpPr>
          <p:nvPr>
            <p:ph type="ftr" sz="quarter" idx="11"/>
          </p:nvPr>
        </p:nvSpPr>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3034202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42</a:t>
            </a:fld>
            <a:endParaRPr lang="en-US"/>
          </a:p>
        </p:txBody>
      </p:sp>
      <p:sp>
        <p:nvSpPr>
          <p:cNvPr id="5" name="Title 4"/>
          <p:cNvSpPr>
            <a:spLocks noGrp="1"/>
          </p:cNvSpPr>
          <p:nvPr>
            <p:ph type="title"/>
          </p:nvPr>
        </p:nvSpPr>
        <p:spPr/>
        <p:txBody>
          <a:bodyPr>
            <a:normAutofit fontScale="90000"/>
          </a:bodyPr>
          <a:lstStyle/>
          <a:p>
            <a:r>
              <a:rPr lang="en-US" dirty="0"/>
              <a:t>Regional Grouping for Bar Charts</a:t>
            </a:r>
          </a:p>
        </p:txBody>
      </p:sp>
      <p:pic>
        <p:nvPicPr>
          <p:cNvPr id="7" name="Content Placeholder 6" descr="Map of regional planning organizations: WRAP, CenRAP, MWRPO, MidAtlantic/Northeast, VISTAS. These will be used in plots." title="Map of regional planning organizations"/>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038350" y="1599406"/>
            <a:ext cx="5257800" cy="4000500"/>
          </a:xfrm>
        </p:spPr>
      </p:pic>
      <p:sp>
        <p:nvSpPr>
          <p:cNvPr id="6" name="TextBox 5"/>
          <p:cNvSpPr txBox="1"/>
          <p:nvPr/>
        </p:nvSpPr>
        <p:spPr>
          <a:xfrm>
            <a:off x="2743200" y="5930600"/>
            <a:ext cx="5904072" cy="923330"/>
          </a:xfrm>
          <a:prstGeom prst="rect">
            <a:avLst/>
          </a:prstGeom>
          <a:noFill/>
        </p:spPr>
        <p:txBody>
          <a:bodyPr wrap="square" rtlCol="0">
            <a:spAutoFit/>
          </a:bodyPr>
          <a:lstStyle/>
          <a:p>
            <a:r>
              <a:rPr lang="en-US" dirty="0"/>
              <a:t>Source: </a:t>
            </a:r>
            <a:r>
              <a:rPr lang="en-US" u="sng" dirty="0">
                <a:hlinkClick r:id="rId4"/>
              </a:rPr>
              <a:t>https://www.ladco.org/wp-content/uploads/Images/MJOs_Feb2019.png</a:t>
            </a:r>
            <a:endParaRPr lang="en-US" dirty="0"/>
          </a:p>
          <a:p>
            <a:endParaRPr lang="en-US" dirty="0"/>
          </a:p>
        </p:txBody>
      </p: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pic>
        <p:nvPicPr>
          <p:cNvPr id="10" name="Content Placeholder 9">
            <a:extLst>
              <a:ext uri="{FF2B5EF4-FFF2-40B4-BE49-F238E27FC236}">
                <a16:creationId xmlns:a16="http://schemas.microsoft.com/office/drawing/2014/main" id="{9D22CBE7-675F-452E-9A71-E69AFE387813}"/>
              </a:ext>
            </a:extLst>
          </p:cNvPr>
          <p:cNvPicPr>
            <a:picLocks noGrp="1" noChangeAspect="1"/>
          </p:cNvPicPr>
          <p:nvPr>
            <p:ph idx="1"/>
          </p:nvPr>
        </p:nvPicPr>
        <p:blipFill>
          <a:blip r:embed="rId5"/>
          <a:stretch>
            <a:fillRect/>
          </a:stretch>
        </p:blipFill>
        <p:spPr>
          <a:xfrm>
            <a:off x="618202" y="1481138"/>
            <a:ext cx="7907596" cy="4525962"/>
          </a:xfrm>
          <a:prstGeom prst="rect">
            <a:avLst/>
          </a:prstGeom>
        </p:spPr>
      </p:pic>
    </p:spTree>
    <p:extLst>
      <p:ext uri="{BB962C8B-B14F-4D97-AF65-F5344CB8AC3E}">
        <p14:creationId xmlns:p14="http://schemas.microsoft.com/office/powerpoint/2010/main" val="2235944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44DAD4-5A1B-447D-BF79-1A839CAC3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9745" y="1219068"/>
            <a:ext cx="4445655" cy="2645309"/>
          </a:xfrm>
          <a:prstGeom prst="rect">
            <a:avLst/>
          </a:prstGeom>
        </p:spPr>
      </p:pic>
      <p:sp>
        <p:nvSpPr>
          <p:cNvPr id="4" name="Slide Number Placeholder 3">
            <a:extLst>
              <a:ext uri="{FF2B5EF4-FFF2-40B4-BE49-F238E27FC236}">
                <a16:creationId xmlns:a16="http://schemas.microsoft.com/office/drawing/2014/main" id="{9658CE68-6EFA-4D1F-BD26-CCA8A901F9A7}"/>
              </a:ext>
            </a:extLst>
          </p:cNvPr>
          <p:cNvSpPr>
            <a:spLocks noGrp="1"/>
          </p:cNvSpPr>
          <p:nvPr>
            <p:ph type="sldNum" sz="quarter" idx="12"/>
          </p:nvPr>
        </p:nvSpPr>
        <p:spPr/>
        <p:txBody>
          <a:bodyPr/>
          <a:lstStyle/>
          <a:p>
            <a:fld id="{61C894BD-DCE2-4A96-A9AF-225BBEAC2A40}" type="slidenum">
              <a:rPr lang="en-US" smtClean="0"/>
              <a:pPr/>
              <a:t>43</a:t>
            </a:fld>
            <a:endParaRPr lang="en-US" dirty="0"/>
          </a:p>
        </p:txBody>
      </p:sp>
      <p:sp>
        <p:nvSpPr>
          <p:cNvPr id="5" name="Title 4">
            <a:extLst>
              <a:ext uri="{FF2B5EF4-FFF2-40B4-BE49-F238E27FC236}">
                <a16:creationId xmlns:a16="http://schemas.microsoft.com/office/drawing/2014/main" id="{EFFEF8F6-52CA-4699-A6FD-4641405DB935}"/>
              </a:ext>
            </a:extLst>
          </p:cNvPr>
          <p:cNvSpPr>
            <a:spLocks noGrp="1"/>
          </p:cNvSpPr>
          <p:nvPr>
            <p:ph type="title"/>
          </p:nvPr>
        </p:nvSpPr>
        <p:spPr>
          <a:xfrm>
            <a:off x="385717" y="101102"/>
            <a:ext cx="8229600" cy="1143000"/>
          </a:xfrm>
        </p:spPr>
        <p:txBody>
          <a:bodyPr>
            <a:normAutofit fontScale="90000"/>
          </a:bodyPr>
          <a:lstStyle/>
          <a:p>
            <a:r>
              <a:rPr lang="en-US" sz="3600" b="0" dirty="0"/>
              <a:t>Changes in ag NH3 emissions 2016-2028</a:t>
            </a:r>
            <a:endParaRPr lang="en-US" dirty="0"/>
          </a:p>
        </p:txBody>
      </p:sp>
      <p:pic>
        <p:nvPicPr>
          <p:cNvPr id="12" name="Content Placeholder 11">
            <a:extLst>
              <a:ext uri="{FF2B5EF4-FFF2-40B4-BE49-F238E27FC236}">
                <a16:creationId xmlns:a16="http://schemas.microsoft.com/office/drawing/2014/main" id="{271D31D3-449E-46FC-8995-92AD194E66E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162" y="1121385"/>
            <a:ext cx="4397542" cy="2751282"/>
          </a:xfrm>
        </p:spPr>
      </p:pic>
      <p:sp>
        <p:nvSpPr>
          <p:cNvPr id="3" name="Footer Placeholder 2" descr="State level map of agricultural NH3 emissions shows NC, TX, CA, and IA.  NH3 is expected to increase moderately from 2011 to 2023 and 2028, although the 2014 and 2016 emissions are lower than 2011, so updated projections may show a different trend." title="Maps and chart of agricultural ammonia">
            <a:extLst>
              <a:ext uri="{FF2B5EF4-FFF2-40B4-BE49-F238E27FC236}">
                <a16:creationId xmlns:a16="http://schemas.microsoft.com/office/drawing/2014/main" id="{3138837F-12C7-48C3-8114-03C8D7BD61CC}"/>
              </a:ext>
            </a:extLst>
          </p:cNvPr>
          <p:cNvSpPr>
            <a:spLocks noGrp="1"/>
          </p:cNvSpPr>
          <p:nvPr>
            <p:ph type="ftr" sz="quarter" idx="11"/>
          </p:nvPr>
        </p:nvSpPr>
        <p:spPr/>
        <p:txBody>
          <a:bodyPr/>
          <a:lstStyle/>
          <a:p>
            <a:r>
              <a:rPr lang="en-US" dirty="0"/>
              <a:t>US EPA OAQPS, Emission Inventory and Analysis Group</a:t>
            </a:r>
          </a:p>
        </p:txBody>
      </p:sp>
      <p:pic>
        <p:nvPicPr>
          <p:cNvPr id="14" name="Picture 13">
            <a:extLst>
              <a:ext uri="{FF2B5EF4-FFF2-40B4-BE49-F238E27FC236}">
                <a16:creationId xmlns:a16="http://schemas.microsoft.com/office/drawing/2014/main" id="{713404AD-7C29-464B-BF29-44212CE555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6122" y="4102977"/>
            <a:ext cx="4612763" cy="2405966"/>
          </a:xfrm>
          <a:prstGeom prst="rect">
            <a:avLst/>
          </a:prstGeom>
        </p:spPr>
      </p:pic>
      <p:pic>
        <p:nvPicPr>
          <p:cNvPr id="17" name="Picture 16">
            <a:extLst>
              <a:ext uri="{FF2B5EF4-FFF2-40B4-BE49-F238E27FC236}">
                <a16:creationId xmlns:a16="http://schemas.microsoft.com/office/drawing/2014/main" id="{5862D261-B72E-4A7C-AFEE-8D70140A93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5" y="4085436"/>
            <a:ext cx="4632596" cy="2397676"/>
          </a:xfrm>
          <a:prstGeom prst="rect">
            <a:avLst/>
          </a:prstGeom>
        </p:spPr>
      </p:pic>
      <p:sp>
        <p:nvSpPr>
          <p:cNvPr id="20" name="TextBox 19">
            <a:extLst>
              <a:ext uri="{FF2B5EF4-FFF2-40B4-BE49-F238E27FC236}">
                <a16:creationId xmlns:a16="http://schemas.microsoft.com/office/drawing/2014/main" id="{D3A5B627-55E4-4507-A771-E22D48F5EE7A}"/>
              </a:ext>
            </a:extLst>
          </p:cNvPr>
          <p:cNvSpPr txBox="1"/>
          <p:nvPr/>
        </p:nvSpPr>
        <p:spPr>
          <a:xfrm>
            <a:off x="4801542" y="3657600"/>
            <a:ext cx="3743332" cy="307777"/>
          </a:xfrm>
          <a:prstGeom prst="rect">
            <a:avLst/>
          </a:prstGeom>
          <a:solidFill>
            <a:schemeClr val="bg1"/>
          </a:solidFill>
        </p:spPr>
        <p:txBody>
          <a:bodyPr wrap="none" rtlCol="0">
            <a:spAutoFit/>
          </a:bodyPr>
          <a:lstStyle/>
          <a:p>
            <a:r>
              <a:rPr lang="en-US" sz="1400" dirty="0"/>
              <a:t>CENRAP LADCO Northeast SESARM WRAP</a:t>
            </a:r>
          </a:p>
        </p:txBody>
      </p:sp>
      <p:sp>
        <p:nvSpPr>
          <p:cNvPr id="13" name="Rectangle 12">
            <a:extLst>
              <a:ext uri="{FF2B5EF4-FFF2-40B4-BE49-F238E27FC236}">
                <a16:creationId xmlns:a16="http://schemas.microsoft.com/office/drawing/2014/main" id="{ED0C5692-9638-4E7A-B2E8-3331091BA5E1}"/>
              </a:ext>
            </a:extLst>
          </p:cNvPr>
          <p:cNvSpPr/>
          <p:nvPr/>
        </p:nvSpPr>
        <p:spPr>
          <a:xfrm>
            <a:off x="6270279" y="1413999"/>
            <a:ext cx="2108380" cy="923330"/>
          </a:xfrm>
          <a:prstGeom prst="rect">
            <a:avLst/>
          </a:prstGeom>
        </p:spPr>
        <p:txBody>
          <a:bodyPr wrap="square">
            <a:spAutoFit/>
          </a:bodyPr>
          <a:lstStyle/>
          <a:p>
            <a:r>
              <a:rPr lang="en-US" dirty="0"/>
              <a:t>Orange= 2016ff</a:t>
            </a:r>
          </a:p>
          <a:p>
            <a:r>
              <a:rPr lang="en-US" dirty="0"/>
              <a:t>Yellow = 2023ff</a:t>
            </a:r>
          </a:p>
          <a:p>
            <a:r>
              <a:rPr lang="en-US" dirty="0"/>
              <a:t>Green  = 2028ff</a:t>
            </a:r>
          </a:p>
        </p:txBody>
      </p:sp>
      <p:sp>
        <p:nvSpPr>
          <p:cNvPr id="7" name="TextBox 6">
            <a:extLst>
              <a:ext uri="{FF2B5EF4-FFF2-40B4-BE49-F238E27FC236}">
                <a16:creationId xmlns:a16="http://schemas.microsoft.com/office/drawing/2014/main" id="{1EAC7429-A8D8-4335-93CF-8A98AFF4307D}"/>
              </a:ext>
            </a:extLst>
          </p:cNvPr>
          <p:cNvSpPr txBox="1"/>
          <p:nvPr/>
        </p:nvSpPr>
        <p:spPr>
          <a:xfrm>
            <a:off x="1079616" y="3843044"/>
            <a:ext cx="2180405" cy="369332"/>
          </a:xfrm>
          <a:prstGeom prst="rect">
            <a:avLst/>
          </a:prstGeom>
          <a:noFill/>
        </p:spPr>
        <p:txBody>
          <a:bodyPr wrap="none" rtlCol="0">
            <a:spAutoFit/>
          </a:bodyPr>
          <a:lstStyle/>
          <a:p>
            <a:r>
              <a:rPr lang="en-US" dirty="0"/>
              <a:t>Difference in tons</a:t>
            </a:r>
          </a:p>
        </p:txBody>
      </p:sp>
      <p:sp>
        <p:nvSpPr>
          <p:cNvPr id="15" name="TextBox 14">
            <a:extLst>
              <a:ext uri="{FF2B5EF4-FFF2-40B4-BE49-F238E27FC236}">
                <a16:creationId xmlns:a16="http://schemas.microsoft.com/office/drawing/2014/main" id="{CA0480C1-CF5A-4443-92F0-536596AFA81F}"/>
              </a:ext>
            </a:extLst>
          </p:cNvPr>
          <p:cNvSpPr txBox="1"/>
          <p:nvPr/>
        </p:nvSpPr>
        <p:spPr>
          <a:xfrm>
            <a:off x="5477158" y="3892730"/>
            <a:ext cx="2537874" cy="369332"/>
          </a:xfrm>
          <a:prstGeom prst="rect">
            <a:avLst/>
          </a:prstGeom>
          <a:noFill/>
        </p:spPr>
        <p:txBody>
          <a:bodyPr wrap="none" rtlCol="0">
            <a:spAutoFit/>
          </a:bodyPr>
          <a:lstStyle/>
          <a:p>
            <a:r>
              <a:rPr lang="en-US" dirty="0"/>
              <a:t>Difference in percent</a:t>
            </a:r>
          </a:p>
        </p:txBody>
      </p:sp>
    </p:spTree>
    <p:extLst>
      <p:ext uri="{BB962C8B-B14F-4D97-AF65-F5344CB8AC3E}">
        <p14:creationId xmlns:p14="http://schemas.microsoft.com/office/powerpoint/2010/main" val="4263983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0681A5-6332-4E17-AEB5-ACA396D65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243071"/>
            <a:ext cx="4428668" cy="2635201"/>
          </a:xfrm>
          <a:prstGeom prst="rect">
            <a:avLst/>
          </a:prstGeom>
        </p:spPr>
      </p:pic>
      <p:sp>
        <p:nvSpPr>
          <p:cNvPr id="4" name="Slide Number Placeholder 3">
            <a:extLst>
              <a:ext uri="{FF2B5EF4-FFF2-40B4-BE49-F238E27FC236}">
                <a16:creationId xmlns:a16="http://schemas.microsoft.com/office/drawing/2014/main" id="{09B02828-C0BD-4F73-AA1F-D528DE426EF9}"/>
              </a:ext>
            </a:extLst>
          </p:cNvPr>
          <p:cNvSpPr>
            <a:spLocks noGrp="1"/>
          </p:cNvSpPr>
          <p:nvPr>
            <p:ph type="sldNum" sz="quarter" idx="12"/>
          </p:nvPr>
        </p:nvSpPr>
        <p:spPr/>
        <p:txBody>
          <a:bodyPr/>
          <a:lstStyle/>
          <a:p>
            <a:fld id="{61C894BD-DCE2-4A96-A9AF-225BBEAC2A40}" type="slidenum">
              <a:rPr lang="en-US" smtClean="0"/>
              <a:pPr/>
              <a:t>44</a:t>
            </a:fld>
            <a:endParaRPr lang="en-US" dirty="0"/>
          </a:p>
        </p:txBody>
      </p:sp>
      <p:sp>
        <p:nvSpPr>
          <p:cNvPr id="5" name="Title 4">
            <a:extLst>
              <a:ext uri="{FF2B5EF4-FFF2-40B4-BE49-F238E27FC236}">
                <a16:creationId xmlns:a16="http://schemas.microsoft.com/office/drawing/2014/main" id="{53E33B48-D658-40A6-919C-6F5B7614BAF4}"/>
              </a:ext>
            </a:extLst>
          </p:cNvPr>
          <p:cNvSpPr>
            <a:spLocks noGrp="1"/>
          </p:cNvSpPr>
          <p:nvPr>
            <p:ph type="title"/>
          </p:nvPr>
        </p:nvSpPr>
        <p:spPr/>
        <p:txBody>
          <a:bodyPr>
            <a:normAutofit fontScale="90000"/>
          </a:bodyPr>
          <a:lstStyle/>
          <a:p>
            <a:r>
              <a:rPr lang="en-US" sz="3100" b="0" dirty="0"/>
              <a:t>Changes in </a:t>
            </a:r>
            <a:r>
              <a:rPr lang="en-US" sz="3100" b="0" dirty="0" err="1"/>
              <a:t>afdust</a:t>
            </a:r>
            <a:r>
              <a:rPr lang="en-US" sz="3100" b="0" dirty="0"/>
              <a:t> PM2.5 2016-2028</a:t>
            </a:r>
            <a:br>
              <a:rPr lang="en-US" sz="4400" b="0" dirty="0"/>
            </a:br>
            <a:endParaRPr lang="en-US" dirty="0"/>
          </a:p>
        </p:txBody>
      </p:sp>
      <p:pic>
        <p:nvPicPr>
          <p:cNvPr id="15" name="Content Placeholder 14">
            <a:extLst>
              <a:ext uri="{FF2B5EF4-FFF2-40B4-BE49-F238E27FC236}">
                <a16:creationId xmlns:a16="http://schemas.microsoft.com/office/drawing/2014/main" id="{52C0A0C2-EF97-4815-A73C-71D469944A14}"/>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333" y="949872"/>
            <a:ext cx="4428668" cy="2770756"/>
          </a:xfrm>
        </p:spPr>
      </p:pic>
      <p:sp>
        <p:nvSpPr>
          <p:cNvPr id="12" name="TextBox 11">
            <a:extLst>
              <a:ext uri="{FF2B5EF4-FFF2-40B4-BE49-F238E27FC236}">
                <a16:creationId xmlns:a16="http://schemas.microsoft.com/office/drawing/2014/main" id="{E3B1AA4A-E896-4452-BDD2-9363A5324B92}"/>
              </a:ext>
            </a:extLst>
          </p:cNvPr>
          <p:cNvSpPr txBox="1"/>
          <p:nvPr/>
        </p:nvSpPr>
        <p:spPr>
          <a:xfrm>
            <a:off x="4746207" y="4512335"/>
            <a:ext cx="682238" cy="230832"/>
          </a:xfrm>
          <a:prstGeom prst="rect">
            <a:avLst/>
          </a:prstGeom>
          <a:solidFill>
            <a:schemeClr val="bg1"/>
          </a:solidFill>
        </p:spPr>
        <p:txBody>
          <a:bodyPr wrap="none" rIns="0" rtlCol="0">
            <a:spAutoFit/>
          </a:bodyPr>
          <a:lstStyle/>
          <a:p>
            <a:r>
              <a:rPr lang="en-US" sz="900" dirty="0"/>
              <a:t>3,000,000</a:t>
            </a:r>
          </a:p>
        </p:txBody>
      </p:sp>
      <p:sp>
        <p:nvSpPr>
          <p:cNvPr id="3" name="Footer Placeholder 2">
            <a:extLst>
              <a:ext uri="{FF2B5EF4-FFF2-40B4-BE49-F238E27FC236}">
                <a16:creationId xmlns:a16="http://schemas.microsoft.com/office/drawing/2014/main" id="{03A8AC64-1224-41EF-95D9-70C445E80019}"/>
              </a:ext>
            </a:extLst>
          </p:cNvPr>
          <p:cNvSpPr>
            <a:spLocks noGrp="1"/>
          </p:cNvSpPr>
          <p:nvPr>
            <p:ph type="ftr" sz="quarter" idx="11"/>
          </p:nvPr>
        </p:nvSpPr>
        <p:spPr/>
        <p:txBody>
          <a:bodyPr/>
          <a:lstStyle/>
          <a:p>
            <a:r>
              <a:rPr lang="en-US"/>
              <a:t>US EPA OAQPS, Emission Inventory and Analysis Group</a:t>
            </a:r>
            <a:endParaRPr lang="en-US" dirty="0"/>
          </a:p>
        </p:txBody>
      </p:sp>
      <p:pic>
        <p:nvPicPr>
          <p:cNvPr id="19" name="Picture 18">
            <a:extLst>
              <a:ext uri="{FF2B5EF4-FFF2-40B4-BE49-F238E27FC236}">
                <a16:creationId xmlns:a16="http://schemas.microsoft.com/office/drawing/2014/main" id="{4238B935-C63F-473B-9C0B-2D0EA6C5E2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8172" y="3947239"/>
            <a:ext cx="4753030" cy="2479128"/>
          </a:xfrm>
          <a:prstGeom prst="rect">
            <a:avLst/>
          </a:prstGeom>
        </p:spPr>
      </p:pic>
      <p:pic>
        <p:nvPicPr>
          <p:cNvPr id="17" name="Picture 16">
            <a:extLst>
              <a:ext uri="{FF2B5EF4-FFF2-40B4-BE49-F238E27FC236}">
                <a16:creationId xmlns:a16="http://schemas.microsoft.com/office/drawing/2014/main" id="{3D1F8E0F-50E7-4EBE-9B0A-EDDDBC4105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3950798"/>
            <a:ext cx="4746207" cy="2475569"/>
          </a:xfrm>
          <a:prstGeom prst="rect">
            <a:avLst/>
          </a:prstGeom>
        </p:spPr>
      </p:pic>
      <p:sp>
        <p:nvSpPr>
          <p:cNvPr id="22" name="TextBox 21">
            <a:extLst>
              <a:ext uri="{FF2B5EF4-FFF2-40B4-BE49-F238E27FC236}">
                <a16:creationId xmlns:a16="http://schemas.microsoft.com/office/drawing/2014/main" id="{0D452CEA-416D-4E98-9A28-4B5CD1846916}"/>
              </a:ext>
            </a:extLst>
          </p:cNvPr>
          <p:cNvSpPr txBox="1"/>
          <p:nvPr/>
        </p:nvSpPr>
        <p:spPr>
          <a:xfrm>
            <a:off x="4867268" y="3657600"/>
            <a:ext cx="3743332" cy="307777"/>
          </a:xfrm>
          <a:prstGeom prst="rect">
            <a:avLst/>
          </a:prstGeom>
          <a:solidFill>
            <a:schemeClr val="bg1"/>
          </a:solidFill>
        </p:spPr>
        <p:txBody>
          <a:bodyPr wrap="none" rtlCol="0">
            <a:spAutoFit/>
          </a:bodyPr>
          <a:lstStyle/>
          <a:p>
            <a:r>
              <a:rPr lang="en-US" sz="1400" dirty="0"/>
              <a:t>CENRAP LADCO Northeast SESARM WRAP</a:t>
            </a:r>
          </a:p>
        </p:txBody>
      </p:sp>
      <p:sp>
        <p:nvSpPr>
          <p:cNvPr id="16" name="Rectangle 15">
            <a:extLst>
              <a:ext uri="{FF2B5EF4-FFF2-40B4-BE49-F238E27FC236}">
                <a16:creationId xmlns:a16="http://schemas.microsoft.com/office/drawing/2014/main" id="{C9D9B14D-54CD-4E98-8618-1C6C6E8F9F4B}"/>
              </a:ext>
            </a:extLst>
          </p:cNvPr>
          <p:cNvSpPr/>
          <p:nvPr/>
        </p:nvSpPr>
        <p:spPr>
          <a:xfrm>
            <a:off x="6270279" y="1413999"/>
            <a:ext cx="2340322" cy="738664"/>
          </a:xfrm>
          <a:prstGeom prst="rect">
            <a:avLst/>
          </a:prstGeom>
        </p:spPr>
        <p:txBody>
          <a:bodyPr wrap="square">
            <a:spAutoFit/>
          </a:bodyPr>
          <a:lstStyle/>
          <a:p>
            <a:r>
              <a:rPr lang="en-US" sz="1400" dirty="0"/>
              <a:t>Orange= 2016ff</a:t>
            </a:r>
          </a:p>
          <a:p>
            <a:r>
              <a:rPr lang="en-US" sz="1400" dirty="0"/>
              <a:t>Yellow = 2023ff</a:t>
            </a:r>
          </a:p>
          <a:p>
            <a:r>
              <a:rPr lang="en-US" sz="1400" dirty="0"/>
              <a:t>Green  = 2028ff</a:t>
            </a:r>
          </a:p>
        </p:txBody>
      </p:sp>
    </p:spTree>
    <p:extLst>
      <p:ext uri="{BB962C8B-B14F-4D97-AF65-F5344CB8AC3E}">
        <p14:creationId xmlns:p14="http://schemas.microsoft.com/office/powerpoint/2010/main" val="177189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45</a:t>
            </a:fld>
            <a:endParaRPr lang="en-US" dirty="0"/>
          </a:p>
        </p:txBody>
      </p:sp>
      <p:sp>
        <p:nvSpPr>
          <p:cNvPr id="5" name="Title 4"/>
          <p:cNvSpPr>
            <a:spLocks noGrp="1"/>
          </p:cNvSpPr>
          <p:nvPr>
            <p:ph type="title"/>
          </p:nvPr>
        </p:nvSpPr>
        <p:spPr/>
        <p:txBody>
          <a:bodyPr>
            <a:normAutofit fontScale="90000"/>
          </a:bodyPr>
          <a:lstStyle/>
          <a:p>
            <a:r>
              <a:rPr lang="en-US" dirty="0"/>
              <a:t>Nonpoint Projections:</a:t>
            </a:r>
            <a:br>
              <a:rPr lang="en-US" dirty="0"/>
            </a:br>
            <a:r>
              <a:rPr lang="en-US" dirty="0"/>
              <a:t>Residential Wood Combustion</a:t>
            </a:r>
          </a:p>
        </p:txBody>
      </p:sp>
      <p:sp>
        <p:nvSpPr>
          <p:cNvPr id="2" name="Content Placeholder 1"/>
          <p:cNvSpPr>
            <a:spLocks noGrp="1"/>
          </p:cNvSpPr>
          <p:nvPr>
            <p:ph idx="1"/>
          </p:nvPr>
        </p:nvSpPr>
        <p:spPr/>
        <p:txBody>
          <a:bodyPr>
            <a:normAutofit fontScale="77500" lnSpcReduction="20000"/>
          </a:bodyPr>
          <a:lstStyle/>
          <a:p>
            <a:pPr>
              <a:spcAft>
                <a:spcPts val="600"/>
              </a:spcAft>
            </a:pPr>
            <a:r>
              <a:rPr lang="en-US" dirty="0"/>
              <a:t>Growth derived from year 2012 appliance shipments and revenue forecasts (e.g. US Bureau of Economic Analysis)</a:t>
            </a:r>
          </a:p>
          <a:p>
            <a:pPr>
              <a:spcAft>
                <a:spcPts val="600"/>
              </a:spcAft>
            </a:pPr>
            <a:r>
              <a:rPr lang="en-US" dirty="0"/>
              <a:t>Updated to include the NSPS for ‘wood heaters’: </a:t>
            </a:r>
            <a:r>
              <a:rPr lang="en-US" sz="1800" dirty="0">
                <a:hlinkClick r:id="rId3"/>
              </a:rPr>
              <a:t>https://www.epa.gov/residential-wood-heaters/final-2015-new-source-performance-standards-residential-wood-heaters</a:t>
            </a:r>
            <a:r>
              <a:rPr lang="en-US" sz="1800" dirty="0"/>
              <a:t> </a:t>
            </a:r>
          </a:p>
          <a:p>
            <a:pPr>
              <a:spcAft>
                <a:spcPts val="600"/>
              </a:spcAft>
            </a:pPr>
            <a:r>
              <a:rPr lang="en-US" dirty="0"/>
              <a:t>Net decrease rather than increase in RWC emissions vs business as usual approach in prior platform</a:t>
            </a:r>
          </a:p>
          <a:p>
            <a:pPr>
              <a:spcAft>
                <a:spcPts val="600"/>
              </a:spcAft>
            </a:pPr>
            <a:r>
              <a:rPr lang="en-US" dirty="0"/>
              <a:t>Reflect year 2015 rulemaking and minor corrections</a:t>
            </a:r>
          </a:p>
          <a:p>
            <a:pPr>
              <a:spcAft>
                <a:spcPts val="600"/>
              </a:spcAft>
            </a:pPr>
            <a:r>
              <a:rPr lang="en-US" dirty="0"/>
              <a:t>Appliance-specific retirement/replacement rates for most sources</a:t>
            </a:r>
          </a:p>
          <a:p>
            <a:pPr>
              <a:spcAft>
                <a:spcPts val="600"/>
              </a:spcAft>
            </a:pPr>
            <a:r>
              <a:rPr lang="en-US" dirty="0"/>
              <a:t>“No-change” assumption used in western states: WA, OR, CA</a:t>
            </a:r>
          </a:p>
          <a:p>
            <a:r>
              <a:rPr lang="en-US" dirty="0"/>
              <a:t>Burn bans not addressed due to their unpredictable episodic nature</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2249598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17638"/>
            <a:ext cx="9220200" cy="4525963"/>
          </a:xfrm>
        </p:spPr>
        <p:txBody>
          <a:bodyPr/>
          <a:lstStyle/>
          <a:p>
            <a:r>
              <a:rPr lang="en-US" sz="2000" dirty="0"/>
              <a:t>Different factors are applied by SCC (i.e., fireplaces, fireplace inserts, wood stoves), emissions held constant in CA, OR, WA</a:t>
            </a:r>
          </a:p>
        </p:txBody>
      </p:sp>
      <p:sp>
        <p:nvSpPr>
          <p:cNvPr id="4" name="Slide Number Placeholder 3"/>
          <p:cNvSpPr>
            <a:spLocks noGrp="1"/>
          </p:cNvSpPr>
          <p:nvPr>
            <p:ph type="sldNum" sz="quarter" idx="12"/>
          </p:nvPr>
        </p:nvSpPr>
        <p:spPr/>
        <p:txBody>
          <a:bodyPr/>
          <a:lstStyle/>
          <a:p>
            <a:fld id="{61C894BD-DCE2-4A96-A9AF-225BBEAC2A40}" type="slidenum">
              <a:rPr lang="en-US" smtClean="0"/>
              <a:pPr/>
              <a:t>46</a:t>
            </a:fld>
            <a:endParaRPr lang="en-US" dirty="0"/>
          </a:p>
        </p:txBody>
      </p:sp>
      <p:sp>
        <p:nvSpPr>
          <p:cNvPr id="5" name="Title 4"/>
          <p:cNvSpPr>
            <a:spLocks noGrp="1"/>
          </p:cNvSpPr>
          <p:nvPr>
            <p:ph type="title"/>
          </p:nvPr>
        </p:nvSpPr>
        <p:spPr>
          <a:xfrm>
            <a:off x="415743" y="274638"/>
            <a:ext cx="8229600" cy="1143000"/>
          </a:xfrm>
        </p:spPr>
        <p:txBody>
          <a:bodyPr/>
          <a:lstStyle/>
          <a:p>
            <a:r>
              <a:rPr lang="en-US" dirty="0"/>
              <a:t>Packets for RWC projections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pic>
        <p:nvPicPr>
          <p:cNvPr id="7" name="Picture 6">
            <a:extLst>
              <a:ext uri="{FF2B5EF4-FFF2-40B4-BE49-F238E27FC236}">
                <a16:creationId xmlns:a16="http://schemas.microsoft.com/office/drawing/2014/main" id="{EEBD0AA5-54DB-49D6-8BCD-6D8252BEE98B}"/>
              </a:ext>
            </a:extLst>
          </p:cNvPr>
          <p:cNvPicPr>
            <a:picLocks noChangeAspect="1"/>
          </p:cNvPicPr>
          <p:nvPr/>
        </p:nvPicPr>
        <p:blipFill>
          <a:blip r:embed="rId2"/>
          <a:stretch>
            <a:fillRect/>
          </a:stretch>
        </p:blipFill>
        <p:spPr>
          <a:xfrm>
            <a:off x="762000" y="2238930"/>
            <a:ext cx="7272338" cy="4534138"/>
          </a:xfrm>
          <a:prstGeom prst="rect">
            <a:avLst/>
          </a:prstGeom>
          <a:ln>
            <a:solidFill>
              <a:schemeClr val="accent1"/>
            </a:solidFill>
          </a:ln>
        </p:spPr>
      </p:pic>
    </p:spTree>
    <p:extLst>
      <p:ext uri="{BB962C8B-B14F-4D97-AF65-F5344CB8AC3E}">
        <p14:creationId xmlns:p14="http://schemas.microsoft.com/office/powerpoint/2010/main" val="2656548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B99AFC-C140-4CBC-B291-C6781C13F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428" y="1295400"/>
            <a:ext cx="4238971" cy="2607281"/>
          </a:xfrm>
          <a:prstGeom prst="rect">
            <a:avLst/>
          </a:prstGeom>
        </p:spPr>
      </p:pic>
      <p:sp>
        <p:nvSpPr>
          <p:cNvPr id="4" name="Slide Number Placeholder 3">
            <a:extLst>
              <a:ext uri="{FF2B5EF4-FFF2-40B4-BE49-F238E27FC236}">
                <a16:creationId xmlns:a16="http://schemas.microsoft.com/office/drawing/2014/main" id="{B7359CAA-29BD-48A3-9D8C-4E641F89CFC0}"/>
              </a:ext>
            </a:extLst>
          </p:cNvPr>
          <p:cNvSpPr>
            <a:spLocks noGrp="1"/>
          </p:cNvSpPr>
          <p:nvPr>
            <p:ph type="sldNum" sz="quarter" idx="12"/>
          </p:nvPr>
        </p:nvSpPr>
        <p:spPr/>
        <p:txBody>
          <a:bodyPr/>
          <a:lstStyle/>
          <a:p>
            <a:fld id="{61C894BD-DCE2-4A96-A9AF-225BBEAC2A40}" type="slidenum">
              <a:rPr lang="en-US" smtClean="0"/>
              <a:pPr/>
              <a:t>47</a:t>
            </a:fld>
            <a:endParaRPr lang="en-US" dirty="0"/>
          </a:p>
        </p:txBody>
      </p:sp>
      <p:sp>
        <p:nvSpPr>
          <p:cNvPr id="5" name="Title 4">
            <a:extLst>
              <a:ext uri="{FF2B5EF4-FFF2-40B4-BE49-F238E27FC236}">
                <a16:creationId xmlns:a16="http://schemas.microsoft.com/office/drawing/2014/main" id="{F4544567-C415-4738-A282-6F3E62EBF730}"/>
              </a:ext>
            </a:extLst>
          </p:cNvPr>
          <p:cNvSpPr>
            <a:spLocks noGrp="1"/>
          </p:cNvSpPr>
          <p:nvPr>
            <p:ph type="title"/>
          </p:nvPr>
        </p:nvSpPr>
        <p:spPr>
          <a:xfrm>
            <a:off x="152400" y="228600"/>
            <a:ext cx="8229600" cy="1143000"/>
          </a:xfrm>
        </p:spPr>
        <p:txBody>
          <a:bodyPr>
            <a:noAutofit/>
          </a:bodyPr>
          <a:lstStyle/>
          <a:p>
            <a:r>
              <a:rPr lang="en-US" sz="3200" b="0" dirty="0">
                <a:effectLst/>
              </a:rPr>
              <a:t>Changes in RWC Emissions 2016-2028</a:t>
            </a:r>
            <a:endParaRPr lang="en-US" sz="3200" dirty="0"/>
          </a:p>
        </p:txBody>
      </p:sp>
      <p:pic>
        <p:nvPicPr>
          <p:cNvPr id="14" name="Content Placeholder 13">
            <a:extLst>
              <a:ext uri="{FF2B5EF4-FFF2-40B4-BE49-F238E27FC236}">
                <a16:creationId xmlns:a16="http://schemas.microsoft.com/office/drawing/2014/main" id="{A1443C3B-BAAE-447E-B26A-398A9FA5164D}"/>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730" y="1143001"/>
            <a:ext cx="4585730" cy="2888774"/>
          </a:xfrm>
        </p:spPr>
      </p:pic>
      <p:sp>
        <p:nvSpPr>
          <p:cNvPr id="3" name="Footer Placeholder 2">
            <a:extLst>
              <a:ext uri="{FF2B5EF4-FFF2-40B4-BE49-F238E27FC236}">
                <a16:creationId xmlns:a16="http://schemas.microsoft.com/office/drawing/2014/main" id="{C25EF07A-FC5B-4DD5-8A5B-A8504B37A35C}"/>
              </a:ext>
            </a:extLst>
          </p:cNvPr>
          <p:cNvSpPr>
            <a:spLocks noGrp="1"/>
          </p:cNvSpPr>
          <p:nvPr>
            <p:ph type="ftr" sz="quarter" idx="11"/>
          </p:nvPr>
        </p:nvSpPr>
        <p:spPr/>
        <p:txBody>
          <a:bodyPr/>
          <a:lstStyle/>
          <a:p>
            <a:r>
              <a:rPr lang="en-US"/>
              <a:t>US EPA OAQPS, Emission Inventory and Analysis Group</a:t>
            </a:r>
            <a:endParaRPr lang="en-US" dirty="0"/>
          </a:p>
        </p:txBody>
      </p:sp>
      <p:pic>
        <p:nvPicPr>
          <p:cNvPr id="6" name="Picture 5">
            <a:extLst>
              <a:ext uri="{FF2B5EF4-FFF2-40B4-BE49-F238E27FC236}">
                <a16:creationId xmlns:a16="http://schemas.microsoft.com/office/drawing/2014/main" id="{6246132F-76F2-4820-955D-743549645C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95166"/>
            <a:ext cx="4423591" cy="2786634"/>
          </a:xfrm>
          <a:prstGeom prst="rect">
            <a:avLst/>
          </a:prstGeom>
        </p:spPr>
      </p:pic>
      <p:pic>
        <p:nvPicPr>
          <p:cNvPr id="8" name="Picture 7">
            <a:extLst>
              <a:ext uri="{FF2B5EF4-FFF2-40B4-BE49-F238E27FC236}">
                <a16:creationId xmlns:a16="http://schemas.microsoft.com/office/drawing/2014/main" id="{D33BE6A2-9F65-456C-8B8F-5767B39BAD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1734" y="3939895"/>
            <a:ext cx="4495800" cy="2841905"/>
          </a:xfrm>
          <a:prstGeom prst="rect">
            <a:avLst/>
          </a:prstGeom>
        </p:spPr>
      </p:pic>
    </p:spTree>
    <p:extLst>
      <p:ext uri="{BB962C8B-B14F-4D97-AF65-F5344CB8AC3E}">
        <p14:creationId xmlns:p14="http://schemas.microsoft.com/office/powerpoint/2010/main" val="3749132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48</a:t>
            </a:fld>
            <a:endParaRPr lang="en-US" dirty="0"/>
          </a:p>
        </p:txBody>
      </p:sp>
      <p:sp>
        <p:nvSpPr>
          <p:cNvPr id="5" name="Title 4"/>
          <p:cNvSpPr>
            <a:spLocks noGrp="1"/>
          </p:cNvSpPr>
          <p:nvPr>
            <p:ph type="title"/>
          </p:nvPr>
        </p:nvSpPr>
        <p:spPr/>
        <p:txBody>
          <a:bodyPr/>
          <a:lstStyle/>
          <a:p>
            <a:r>
              <a:rPr lang="en-US" dirty="0"/>
              <a:t>Questions?</a:t>
            </a:r>
          </a:p>
        </p:txBody>
      </p:sp>
      <p:sp>
        <p:nvSpPr>
          <p:cNvPr id="2" name="Content Placeholder 1"/>
          <p:cNvSpPr>
            <a:spLocks noGrp="1"/>
          </p:cNvSpPr>
          <p:nvPr>
            <p:ph idx="1"/>
          </p:nvPr>
        </p:nvSpPr>
        <p:spPr/>
        <p:txBody>
          <a:bodyPr/>
          <a:lstStyle/>
          <a:p>
            <a:r>
              <a:rPr lang="en-US" dirty="0"/>
              <a:t>Any remaining questions on nonpoint sectors?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pic>
        <p:nvPicPr>
          <p:cNvPr id="6" name="Picture 5" descr="Woman / girl surrounded by question marks" title="Woman with questions">
            <a:extLst>
              <a:ext uri="{FF2B5EF4-FFF2-40B4-BE49-F238E27FC236}">
                <a16:creationId xmlns:a16="http://schemas.microsoft.com/office/drawing/2014/main" id="{B01D27A9-3FE3-4ED3-9DA3-371745A54D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6051" y="2450056"/>
            <a:ext cx="3200400" cy="3620925"/>
          </a:xfrm>
          <a:prstGeom prst="rect">
            <a:avLst/>
          </a:prstGeom>
        </p:spPr>
      </p:pic>
    </p:spTree>
    <p:extLst>
      <p:ext uri="{BB962C8B-B14F-4D97-AF65-F5344CB8AC3E}">
        <p14:creationId xmlns:p14="http://schemas.microsoft.com/office/powerpoint/2010/main" val="1545290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B67F5B-5E75-4E68-94D6-868667060D40}"/>
              </a:ext>
            </a:extLst>
          </p:cNvPr>
          <p:cNvSpPr>
            <a:spLocks noGrp="1"/>
          </p:cNvSpPr>
          <p:nvPr>
            <p:ph type="sldNum" sz="quarter" idx="12"/>
          </p:nvPr>
        </p:nvSpPr>
        <p:spPr/>
        <p:txBody>
          <a:bodyPr/>
          <a:lstStyle/>
          <a:p>
            <a:fld id="{61C894BD-DCE2-4A96-A9AF-225BBEAC2A40}" type="slidenum">
              <a:rPr lang="en-US" smtClean="0"/>
              <a:pPr/>
              <a:t>49</a:t>
            </a:fld>
            <a:endParaRPr lang="en-US" dirty="0"/>
          </a:p>
        </p:txBody>
      </p:sp>
      <p:sp>
        <p:nvSpPr>
          <p:cNvPr id="5" name="Title 4">
            <a:extLst>
              <a:ext uri="{FF2B5EF4-FFF2-40B4-BE49-F238E27FC236}">
                <a16:creationId xmlns:a16="http://schemas.microsoft.com/office/drawing/2014/main" id="{817A4D8A-D80E-4219-B964-FA091CAE5D0A}"/>
              </a:ext>
            </a:extLst>
          </p:cNvPr>
          <p:cNvSpPr>
            <a:spLocks noGrp="1"/>
          </p:cNvSpPr>
          <p:nvPr>
            <p:ph type="title"/>
          </p:nvPr>
        </p:nvSpPr>
        <p:spPr/>
        <p:txBody>
          <a:bodyPr/>
          <a:lstStyle/>
          <a:p>
            <a:r>
              <a:rPr lang="en-US" dirty="0"/>
              <a:t>EGU Projection Methods</a:t>
            </a:r>
          </a:p>
        </p:txBody>
      </p:sp>
      <p:sp>
        <p:nvSpPr>
          <p:cNvPr id="2" name="Content Placeholder 1">
            <a:extLst>
              <a:ext uri="{FF2B5EF4-FFF2-40B4-BE49-F238E27FC236}">
                <a16:creationId xmlns:a16="http://schemas.microsoft.com/office/drawing/2014/main" id="{3A77459D-FF62-4337-84B3-8CF2B394943E}"/>
              </a:ext>
            </a:extLst>
          </p:cNvPr>
          <p:cNvSpPr>
            <a:spLocks noGrp="1"/>
          </p:cNvSpPr>
          <p:nvPr>
            <p:ph idx="1"/>
          </p:nvPr>
        </p:nvSpPr>
        <p:spPr>
          <a:xfrm>
            <a:off x="457200" y="1481327"/>
            <a:ext cx="8229600" cy="4926615"/>
          </a:xfrm>
        </p:spPr>
        <p:txBody>
          <a:bodyPr>
            <a:normAutofit fontScale="70000" lnSpcReduction="20000"/>
          </a:bodyPr>
          <a:lstStyle/>
          <a:p>
            <a:pPr>
              <a:spcAft>
                <a:spcPts val="600"/>
              </a:spcAft>
            </a:pPr>
            <a:r>
              <a:rPr lang="en-US" dirty="0"/>
              <a:t>EPA primarily uses the Integrated Planning Model (IPM)</a:t>
            </a:r>
          </a:p>
          <a:p>
            <a:pPr lvl="1">
              <a:spcAft>
                <a:spcPts val="600"/>
              </a:spcAft>
            </a:pPr>
            <a:r>
              <a:rPr lang="en-US" dirty="0"/>
              <a:t>The National Electric Energy Data System (NEEDS) database defines the sources used in IPM</a:t>
            </a:r>
          </a:p>
          <a:p>
            <a:pPr lvl="1">
              <a:spcAft>
                <a:spcPts val="600"/>
              </a:spcAft>
            </a:pPr>
            <a:r>
              <a:rPr lang="en-US" dirty="0"/>
              <a:t>NEEDS is regularly updated to reflect announced retirements and planned controls </a:t>
            </a:r>
          </a:p>
          <a:p>
            <a:pPr lvl="2">
              <a:spcAft>
                <a:spcPts val="600"/>
              </a:spcAft>
            </a:pPr>
            <a:r>
              <a:rPr lang="en-US" dirty="0"/>
              <a:t>Data sources include EIA Form 860, Emissions Tracking System (ETS) / CAMD Data and stakeholder comments</a:t>
            </a:r>
          </a:p>
          <a:p>
            <a:pPr lvl="1">
              <a:spcAft>
                <a:spcPts val="600"/>
              </a:spcAft>
            </a:pPr>
            <a:r>
              <a:rPr lang="en-US" dirty="0"/>
              <a:t>IPM has been updated over time to account for new data, including energy supply, demand, and prices, from a variety of sources, including EIA’s Annual Energy Outlook </a:t>
            </a:r>
          </a:p>
          <a:p>
            <a:pPr lvl="1">
              <a:spcAft>
                <a:spcPts val="600"/>
              </a:spcAft>
            </a:pPr>
            <a:r>
              <a:rPr lang="en-US" dirty="0"/>
              <a:t>IPM output emissions are “dropped in” to replace </a:t>
            </a:r>
            <a:r>
              <a:rPr lang="en-US" dirty="0" err="1"/>
              <a:t>ptegu</a:t>
            </a:r>
            <a:r>
              <a:rPr lang="en-US" dirty="0"/>
              <a:t> emissions that were used in the base year</a:t>
            </a:r>
          </a:p>
          <a:p>
            <a:pPr>
              <a:spcAft>
                <a:spcPts val="600"/>
              </a:spcAft>
            </a:pPr>
            <a:r>
              <a:rPr lang="en-US" dirty="0"/>
              <a:t>For the 2023en case, engineering analysis was used</a:t>
            </a:r>
          </a:p>
          <a:p>
            <a:pPr lvl="1">
              <a:spcAft>
                <a:spcPts val="600"/>
              </a:spcAft>
            </a:pPr>
            <a:r>
              <a:rPr lang="en-US" dirty="0"/>
              <a:t>Incorporated historic 2016 emissions and other known upcoming changes to project to 2023</a:t>
            </a:r>
          </a:p>
          <a:p>
            <a:pPr>
              <a:spcAft>
                <a:spcPts val="600"/>
              </a:spcAft>
            </a:pPr>
            <a:r>
              <a:rPr lang="en-US" dirty="0"/>
              <a:t>ERTAC EGU model has been developed by MJOs </a:t>
            </a:r>
          </a:p>
          <a:p>
            <a:pPr lvl="1">
              <a:spcAft>
                <a:spcPts val="600"/>
              </a:spcAft>
            </a:pPr>
            <a:r>
              <a:rPr lang="en-US" dirty="0"/>
              <a:t>Used by many states and groups for planning purposes</a:t>
            </a:r>
          </a:p>
          <a:p>
            <a:pPr lvl="1"/>
            <a:endParaRPr lang="en-US" dirty="0"/>
          </a:p>
        </p:txBody>
      </p:sp>
      <p:sp>
        <p:nvSpPr>
          <p:cNvPr id="3" name="Footer Placeholder 2">
            <a:extLst>
              <a:ext uri="{FF2B5EF4-FFF2-40B4-BE49-F238E27FC236}">
                <a16:creationId xmlns:a16="http://schemas.microsoft.com/office/drawing/2014/main" id="{94A9F164-8F39-43BC-B00D-5CBECE839AA2}"/>
              </a:ext>
            </a:extLst>
          </p:cNvPr>
          <p:cNvSpPr>
            <a:spLocks noGrp="1"/>
          </p:cNvSpPr>
          <p:nvPr>
            <p:ph type="ftr" sz="quarter" idx="11"/>
          </p:nvPr>
        </p:nvSpPr>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776264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5</a:t>
            </a:fld>
            <a:endParaRPr lang="en-US" dirty="0"/>
          </a:p>
        </p:txBody>
      </p:sp>
      <p:sp>
        <p:nvSpPr>
          <p:cNvPr id="5" name="Title 4"/>
          <p:cNvSpPr>
            <a:spLocks noGrp="1"/>
          </p:cNvSpPr>
          <p:nvPr>
            <p:ph type="title"/>
          </p:nvPr>
        </p:nvSpPr>
        <p:spPr>
          <a:xfrm>
            <a:off x="32238" y="0"/>
            <a:ext cx="9013032" cy="1143000"/>
          </a:xfrm>
        </p:spPr>
        <p:txBody>
          <a:bodyPr>
            <a:normAutofit/>
          </a:bodyPr>
          <a:lstStyle/>
          <a:p>
            <a:r>
              <a:rPr lang="en-US" sz="2800" dirty="0"/>
              <a:t>Why Develop Projected Emission Inventories?</a:t>
            </a:r>
          </a:p>
        </p:txBody>
      </p:sp>
      <p:sp>
        <p:nvSpPr>
          <p:cNvPr id="2" name="Content Placeholder 1"/>
          <p:cNvSpPr>
            <a:spLocks noGrp="1"/>
          </p:cNvSpPr>
          <p:nvPr>
            <p:ph idx="1"/>
          </p:nvPr>
        </p:nvSpPr>
        <p:spPr>
          <a:xfrm>
            <a:off x="108438" y="1073943"/>
            <a:ext cx="8860632" cy="5334000"/>
          </a:xfrm>
        </p:spPr>
        <p:txBody>
          <a:bodyPr>
            <a:normAutofit fontScale="77500" lnSpcReduction="20000"/>
          </a:bodyPr>
          <a:lstStyle/>
          <a:p>
            <a:pPr>
              <a:spcAft>
                <a:spcPts val="600"/>
              </a:spcAft>
            </a:pPr>
            <a:r>
              <a:rPr lang="en-US" dirty="0"/>
              <a:t>Near-term projections to historic years</a:t>
            </a:r>
          </a:p>
          <a:p>
            <a:pPr lvl="1">
              <a:spcAft>
                <a:spcPts val="600"/>
              </a:spcAft>
            </a:pPr>
            <a:r>
              <a:rPr lang="en-US" dirty="0"/>
              <a:t>The full NEI is developed every three years (2011, 2014, 2017, 2020 …) but we often need to do air quality modeling for years other than NEI years (e.g., 2016)</a:t>
            </a:r>
          </a:p>
          <a:p>
            <a:pPr lvl="1">
              <a:spcAft>
                <a:spcPts val="600"/>
              </a:spcAft>
            </a:pPr>
            <a:r>
              <a:rPr lang="en-US" dirty="0"/>
              <a:t>For years in the past, existing data can help inform the projection</a:t>
            </a:r>
            <a:br>
              <a:rPr lang="en-US" dirty="0"/>
            </a:br>
            <a:endParaRPr lang="en-US" sz="1000" dirty="0"/>
          </a:p>
          <a:p>
            <a:pPr>
              <a:spcAft>
                <a:spcPts val="600"/>
              </a:spcAft>
            </a:pPr>
            <a:r>
              <a:rPr lang="en-US" dirty="0"/>
              <a:t>Longer-term future projections (e.g., 2023, 2028, 2035)</a:t>
            </a:r>
            <a:br>
              <a:rPr lang="en-US" sz="1100" dirty="0"/>
            </a:br>
            <a:endParaRPr lang="en-US" sz="1100" dirty="0"/>
          </a:p>
          <a:p>
            <a:pPr lvl="1">
              <a:spcAft>
                <a:spcPts val="600"/>
              </a:spcAft>
            </a:pPr>
            <a:r>
              <a:rPr lang="en-US" dirty="0"/>
              <a:t>We need to evaluate policy options and impacts of changing emissions and use the results in a relative sense </a:t>
            </a:r>
            <a:br>
              <a:rPr lang="en-US" dirty="0"/>
            </a:br>
            <a:endParaRPr lang="en-US" sz="1100" dirty="0"/>
          </a:p>
          <a:p>
            <a:pPr lvl="1">
              <a:spcAft>
                <a:spcPts val="600"/>
              </a:spcAft>
            </a:pPr>
            <a:r>
              <a:rPr lang="en-US" dirty="0"/>
              <a:t>EPA develops Regulatory Impact Analyses (RIAs) for regulations</a:t>
            </a:r>
          </a:p>
          <a:p>
            <a:pPr lvl="2">
              <a:spcAft>
                <a:spcPts val="600"/>
              </a:spcAft>
            </a:pPr>
            <a:r>
              <a:rPr lang="en-US" dirty="0"/>
              <a:t>Describe the potential social benefits and social costs</a:t>
            </a:r>
            <a:br>
              <a:rPr lang="en-US" dirty="0"/>
            </a:br>
            <a:endParaRPr lang="en-US" sz="1000" dirty="0"/>
          </a:p>
          <a:p>
            <a:pPr lvl="1">
              <a:spcAft>
                <a:spcPts val="600"/>
              </a:spcAft>
            </a:pPr>
            <a:r>
              <a:rPr lang="en-US" dirty="0"/>
              <a:t>Interstate transport</a:t>
            </a:r>
            <a:r>
              <a:rPr lang="en-US" b="1" dirty="0"/>
              <a:t>: </a:t>
            </a:r>
            <a:r>
              <a:rPr lang="en-US" dirty="0"/>
              <a:t>The Clean Air Act’s "good neighbor" provision requires EPA and states to address interstate transport of air pollution that affects downwind states' ability to attain and maintain National Ambient Air Quality Standards (NAAQS)</a:t>
            </a:r>
          </a:p>
          <a:p>
            <a:pPr lvl="1">
              <a:spcAft>
                <a:spcPts val="600"/>
              </a:spcAft>
            </a:pPr>
            <a:endParaRPr lang="en-US" sz="900" dirty="0"/>
          </a:p>
          <a:p>
            <a:pPr lvl="1">
              <a:spcAft>
                <a:spcPts val="600"/>
              </a:spcAft>
            </a:pPr>
            <a:r>
              <a:rPr lang="en-US" dirty="0"/>
              <a:t>Other types of analyses: regional haze, etc.</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21765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50</a:t>
            </a:fld>
            <a:endParaRPr lang="en-US" dirty="0"/>
          </a:p>
        </p:txBody>
      </p:sp>
      <p:sp>
        <p:nvSpPr>
          <p:cNvPr id="5" name="Title 4"/>
          <p:cNvSpPr>
            <a:spLocks noGrp="1"/>
          </p:cNvSpPr>
          <p:nvPr>
            <p:ph type="title"/>
          </p:nvPr>
        </p:nvSpPr>
        <p:spPr/>
        <p:txBody>
          <a:bodyPr/>
          <a:lstStyle/>
          <a:p>
            <a:r>
              <a:rPr lang="en-US" dirty="0"/>
              <a:t>EGU Projections with IPM</a:t>
            </a:r>
          </a:p>
        </p:txBody>
      </p:sp>
      <p:sp>
        <p:nvSpPr>
          <p:cNvPr id="2" name="Content Placeholder 1"/>
          <p:cNvSpPr>
            <a:spLocks noGrp="1"/>
          </p:cNvSpPr>
          <p:nvPr>
            <p:ph idx="1"/>
          </p:nvPr>
        </p:nvSpPr>
        <p:spPr>
          <a:xfrm>
            <a:off x="304800" y="1417638"/>
            <a:ext cx="8708232" cy="4767072"/>
          </a:xfrm>
        </p:spPr>
        <p:txBody>
          <a:bodyPr>
            <a:normAutofit lnSpcReduction="10000"/>
          </a:bodyPr>
          <a:lstStyle/>
          <a:p>
            <a:r>
              <a:rPr lang="en-US" dirty="0"/>
              <a:t>EGUs are identified in the NEI point inventory by filling in the IPM_YN column of the flat file</a:t>
            </a:r>
          </a:p>
          <a:p>
            <a:pPr lvl="1"/>
            <a:r>
              <a:rPr lang="en-US" dirty="0"/>
              <a:t>Populated from a set of alternate IDs stored in EIS</a:t>
            </a:r>
          </a:p>
          <a:p>
            <a:pPr lvl="1"/>
            <a:r>
              <a:rPr lang="en-US" dirty="0"/>
              <a:t>Sometimes there are not 1-1 matches between units in the NEI and the NEEDS database used by IPM </a:t>
            </a:r>
          </a:p>
          <a:p>
            <a:r>
              <a:rPr lang="en-US" dirty="0"/>
              <a:t>IPM reflects impacts of rules in intervening years</a:t>
            </a:r>
          </a:p>
          <a:p>
            <a:pPr lvl="1"/>
            <a:r>
              <a:rPr lang="en-US" dirty="0"/>
              <a:t>E.g., CSAPR, MATS, BART</a:t>
            </a:r>
          </a:p>
          <a:p>
            <a:r>
              <a:rPr lang="en-US" dirty="0"/>
              <a:t>IPM v6 produces outputs for these years: </a:t>
            </a:r>
          </a:p>
          <a:p>
            <a:pPr lvl="1"/>
            <a:r>
              <a:rPr lang="en-US" dirty="0"/>
              <a:t>2021, 2023, 2025, 2030, 2035, 2040, 2045, 2050 </a:t>
            </a:r>
          </a:p>
          <a:p>
            <a:pPr lvl="1"/>
            <a:r>
              <a:rPr lang="en-US" dirty="0"/>
              <a:t>Updated inputs, assumptions, and features</a:t>
            </a:r>
          </a:p>
          <a:p>
            <a:r>
              <a:rPr lang="en-US" sz="3100" dirty="0"/>
              <a:t>More information on IPM is available here: </a:t>
            </a:r>
            <a:r>
              <a:rPr lang="en-US" sz="1600" dirty="0">
                <a:hlinkClick r:id="rId3"/>
              </a:rPr>
              <a:t>https://www.epa.gov/airmarkets/clean-air-markets-power-sector-modeling</a:t>
            </a:r>
            <a:endParaRPr lang="en-US" sz="1600" dirty="0"/>
          </a:p>
          <a:p>
            <a:pPr lvl="1"/>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3504935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458200" y="6407944"/>
            <a:ext cx="554832" cy="365125"/>
          </a:xfrm>
        </p:spPr>
        <p:txBody>
          <a:bodyPr/>
          <a:lstStyle/>
          <a:p>
            <a:fld id="{61C894BD-DCE2-4A96-A9AF-225BBEAC2A40}" type="slidenum">
              <a:rPr lang="en-US" smtClean="0"/>
              <a:pPr/>
              <a:t>51</a:t>
            </a:fld>
            <a:endParaRPr lang="en-US" dirty="0"/>
          </a:p>
        </p:txBody>
      </p:sp>
      <p:sp>
        <p:nvSpPr>
          <p:cNvPr id="5" name="Title 4"/>
          <p:cNvSpPr>
            <a:spLocks noGrp="1"/>
          </p:cNvSpPr>
          <p:nvPr>
            <p:ph type="title"/>
          </p:nvPr>
        </p:nvSpPr>
        <p:spPr>
          <a:xfrm>
            <a:off x="-152400" y="14068"/>
            <a:ext cx="8610600" cy="1265238"/>
          </a:xfrm>
        </p:spPr>
        <p:txBody>
          <a:bodyPr>
            <a:normAutofit/>
          </a:bodyPr>
          <a:lstStyle/>
          <a:p>
            <a:pPr algn="ctr"/>
            <a:r>
              <a:rPr lang="en-US" sz="3200" dirty="0"/>
              <a:t>Flat Files Created from IPM Outputs</a:t>
            </a:r>
          </a:p>
        </p:txBody>
      </p:sp>
      <p:sp>
        <p:nvSpPr>
          <p:cNvPr id="2" name="Content Placeholder 1"/>
          <p:cNvSpPr>
            <a:spLocks noGrp="1"/>
          </p:cNvSpPr>
          <p:nvPr>
            <p:ph idx="1"/>
          </p:nvPr>
        </p:nvSpPr>
        <p:spPr>
          <a:xfrm>
            <a:off x="381000" y="1066800"/>
            <a:ext cx="8229600" cy="5181600"/>
          </a:xfrm>
        </p:spPr>
        <p:txBody>
          <a:bodyPr>
            <a:normAutofit fontScale="92500"/>
          </a:bodyPr>
          <a:lstStyle/>
          <a:p>
            <a:pPr lvl="0"/>
            <a:r>
              <a:rPr lang="en-US" dirty="0"/>
              <a:t>IPM regional, seasonal outputs are converted to a Flat File format that can be input to SMOKE</a:t>
            </a:r>
          </a:p>
          <a:p>
            <a:pPr marL="850392" lvl="1" indent="-457200">
              <a:buAutoNum type="arabicPeriod"/>
            </a:pPr>
            <a:r>
              <a:rPr lang="en-US" dirty="0"/>
              <a:t>For a specific model output year, parse results to unit-level for each season (Pollutants = NO</a:t>
            </a:r>
            <a:r>
              <a:rPr lang="en-US" baseline="-25000" dirty="0"/>
              <a:t>x</a:t>
            </a:r>
            <a:r>
              <a:rPr lang="en-US" dirty="0"/>
              <a:t>, SO</a:t>
            </a:r>
            <a:r>
              <a:rPr lang="en-US" baseline="-25000" dirty="0"/>
              <a:t>2</a:t>
            </a:r>
            <a:r>
              <a:rPr lang="en-US" dirty="0"/>
              <a:t>, Hg, CO</a:t>
            </a:r>
            <a:r>
              <a:rPr lang="en-US" baseline="-25000" dirty="0"/>
              <a:t>2</a:t>
            </a:r>
            <a:r>
              <a:rPr lang="en-US" dirty="0"/>
              <a:t>) </a:t>
            </a:r>
          </a:p>
          <a:p>
            <a:pPr marL="850392" lvl="1" indent="-457200">
              <a:buAutoNum type="arabicPeriod"/>
            </a:pPr>
            <a:r>
              <a:rPr lang="en-US" dirty="0"/>
              <a:t>SMOKE-ready Flat file is created from parsed file </a:t>
            </a:r>
          </a:p>
          <a:p>
            <a:pPr lvl="2"/>
            <a:r>
              <a:rPr lang="en-US" dirty="0"/>
              <a:t>Cross reference from National Electric Energy Data System (NEEDS) to NEI units is used to assign NEI-compatible IDs, locations, stack parameters (improved with state review)</a:t>
            </a:r>
          </a:p>
          <a:p>
            <a:pPr lvl="2"/>
            <a:r>
              <a:rPr lang="en-US" dirty="0"/>
              <a:t>PM emissions are created as a postprocess based on emission factors, fuel, and control information</a:t>
            </a:r>
          </a:p>
          <a:p>
            <a:r>
              <a:rPr lang="en-US" dirty="0"/>
              <a:t>The base year EGU inventory is fully replaced by the flat file inventory output from IPM</a:t>
            </a:r>
          </a:p>
          <a:p>
            <a:pPr lvl="1"/>
            <a:r>
              <a:rPr lang="en-US" dirty="0"/>
              <a:t>IPM results not used in air quality modeling for geothermal, nuclear, wind, solar, or hydro</a:t>
            </a:r>
          </a:p>
          <a:p>
            <a:pPr lvl="1"/>
            <a:endParaRPr lang="en-US" dirty="0"/>
          </a:p>
          <a:p>
            <a:pPr lvl="2"/>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2804336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52</a:t>
            </a:fld>
            <a:endParaRPr lang="en-US" dirty="0"/>
          </a:p>
        </p:txBody>
      </p:sp>
      <p:sp>
        <p:nvSpPr>
          <p:cNvPr id="5" name="Title 4"/>
          <p:cNvSpPr>
            <a:spLocks noGrp="1"/>
          </p:cNvSpPr>
          <p:nvPr>
            <p:ph type="title"/>
          </p:nvPr>
        </p:nvSpPr>
        <p:spPr>
          <a:xfrm>
            <a:off x="381000" y="304800"/>
            <a:ext cx="8229600" cy="1143000"/>
          </a:xfrm>
        </p:spPr>
        <p:txBody>
          <a:bodyPr>
            <a:normAutofit fontScale="90000"/>
          </a:bodyPr>
          <a:lstStyle/>
          <a:p>
            <a:r>
              <a:rPr lang="en-US" dirty="0"/>
              <a:t>Future year EGU Processing </a:t>
            </a:r>
            <a:br>
              <a:rPr lang="en-US" dirty="0"/>
            </a:br>
            <a:r>
              <a:rPr lang="en-US" dirty="0"/>
              <a:t>with IPM </a:t>
            </a:r>
          </a:p>
        </p:txBody>
      </p:sp>
      <p:pic>
        <p:nvPicPr>
          <p:cNvPr id="42" name="Picture 41" descr="This flowchart shows the steps involved in the processing of future year EGUs with IPM. The steps are: NEEDS database goes into IPM regional which creates seasonal output. This is used with the NEEDS cross-reference to create the Future Year Inventory (SMOKE-ready). Parsing happens at this step too. Then this goes into the SMOKE model. The SMOKE model also takes in specialized temporal profiles. " title="Flow Chart of Future Year EGU Processing">
            <a:extLst>
              <a:ext uri="{FF2B5EF4-FFF2-40B4-BE49-F238E27FC236}">
                <a16:creationId xmlns:a16="http://schemas.microsoft.com/office/drawing/2014/main" id="{D4A4A4CC-6986-4426-9823-C62C5F0B1579}"/>
              </a:ext>
            </a:extLst>
          </p:cNvPr>
          <p:cNvPicPr>
            <a:picLocks noChangeAspect="1"/>
          </p:cNvPicPr>
          <p:nvPr/>
        </p:nvPicPr>
        <p:blipFill>
          <a:blip r:embed="rId2"/>
          <a:stretch>
            <a:fillRect/>
          </a:stretch>
        </p:blipFill>
        <p:spPr>
          <a:xfrm>
            <a:off x="76200" y="2514600"/>
            <a:ext cx="8911389" cy="2328650"/>
          </a:xfrm>
          <a:prstGeom prst="rect">
            <a:avLst/>
          </a:prstGeom>
        </p:spPr>
      </p:pic>
      <p:sp>
        <p:nvSpPr>
          <p:cNvPr id="29" name="TextBox 28">
            <a:extLst>
              <a:ext uri="{FF2B5EF4-FFF2-40B4-BE49-F238E27FC236}">
                <a16:creationId xmlns:a16="http://schemas.microsoft.com/office/drawing/2014/main" id="{C77826AA-4530-41C0-A042-63F24BA53AE6}"/>
              </a:ext>
            </a:extLst>
          </p:cNvPr>
          <p:cNvSpPr txBox="1"/>
          <p:nvPr/>
        </p:nvSpPr>
        <p:spPr>
          <a:xfrm>
            <a:off x="2600729" y="3901813"/>
            <a:ext cx="1382110" cy="923330"/>
          </a:xfrm>
          <a:prstGeom prst="rect">
            <a:avLst/>
          </a:prstGeom>
          <a:noFill/>
        </p:spPr>
        <p:txBody>
          <a:bodyPr wrap="none" rtlCol="0">
            <a:spAutoFit/>
          </a:bodyPr>
          <a:lstStyle/>
          <a:p>
            <a:r>
              <a:rPr lang="en-US" dirty="0"/>
              <a:t>Parsing to </a:t>
            </a:r>
          </a:p>
          <a:p>
            <a:r>
              <a:rPr lang="en-US" dirty="0"/>
              <a:t>unit-</a:t>
            </a:r>
          </a:p>
          <a:p>
            <a:r>
              <a:rPr lang="en-US" dirty="0"/>
              <a:t>level</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TextBox 1">
            <a:extLst>
              <a:ext uri="{FF2B5EF4-FFF2-40B4-BE49-F238E27FC236}">
                <a16:creationId xmlns:a16="http://schemas.microsoft.com/office/drawing/2014/main" id="{5F594DD6-74A4-4213-8778-6AEF1E8E968A}"/>
              </a:ext>
            </a:extLst>
          </p:cNvPr>
          <p:cNvSpPr txBox="1"/>
          <p:nvPr/>
        </p:nvSpPr>
        <p:spPr>
          <a:xfrm>
            <a:off x="3891262" y="2697964"/>
            <a:ext cx="756938" cy="307777"/>
          </a:xfrm>
          <a:prstGeom prst="rect">
            <a:avLst/>
          </a:prstGeom>
          <a:noFill/>
        </p:spPr>
        <p:txBody>
          <a:bodyPr wrap="none" rtlCol="0">
            <a:spAutoFit/>
          </a:bodyPr>
          <a:lstStyle/>
          <a:p>
            <a:r>
              <a:rPr lang="en-US" sz="1400" dirty="0">
                <a:solidFill>
                  <a:schemeClr val="bg1"/>
                </a:solidFill>
              </a:rPr>
              <a:t>NEI to </a:t>
            </a:r>
          </a:p>
        </p:txBody>
      </p:sp>
      <p:sp>
        <p:nvSpPr>
          <p:cNvPr id="8" name="TextBox 7">
            <a:extLst>
              <a:ext uri="{FF2B5EF4-FFF2-40B4-BE49-F238E27FC236}">
                <a16:creationId xmlns:a16="http://schemas.microsoft.com/office/drawing/2014/main" id="{F15B0922-1010-4C47-9654-7BB339480531}"/>
              </a:ext>
            </a:extLst>
          </p:cNvPr>
          <p:cNvSpPr txBox="1"/>
          <p:nvPr/>
        </p:nvSpPr>
        <p:spPr>
          <a:xfrm>
            <a:off x="4526107" y="3852260"/>
            <a:ext cx="1091966" cy="646331"/>
          </a:xfrm>
          <a:prstGeom prst="rect">
            <a:avLst/>
          </a:prstGeom>
          <a:noFill/>
        </p:spPr>
        <p:txBody>
          <a:bodyPr wrap="none" rtlCol="0">
            <a:spAutoFit/>
          </a:bodyPr>
          <a:lstStyle/>
          <a:p>
            <a:r>
              <a:rPr lang="en-US" dirty="0"/>
              <a:t>Flat file</a:t>
            </a:r>
          </a:p>
          <a:p>
            <a:r>
              <a:rPr lang="en-US" dirty="0"/>
              <a:t>creation</a:t>
            </a:r>
          </a:p>
        </p:txBody>
      </p:sp>
    </p:spTree>
    <p:extLst>
      <p:ext uri="{BB962C8B-B14F-4D97-AF65-F5344CB8AC3E}">
        <p14:creationId xmlns:p14="http://schemas.microsoft.com/office/powerpoint/2010/main" val="1974240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077C35-D2C4-4460-9B0D-D6930468B05F}"/>
              </a:ext>
            </a:extLst>
          </p:cNvPr>
          <p:cNvPicPr>
            <a:picLocks noChangeAspect="1"/>
          </p:cNvPicPr>
          <p:nvPr/>
        </p:nvPicPr>
        <p:blipFill>
          <a:blip r:embed="rId3"/>
          <a:stretch>
            <a:fillRect/>
          </a:stretch>
        </p:blipFill>
        <p:spPr>
          <a:xfrm>
            <a:off x="510150" y="893744"/>
            <a:ext cx="7567050" cy="5687337"/>
          </a:xfrm>
          <a:prstGeom prst="rect">
            <a:avLst/>
          </a:prstGeom>
        </p:spPr>
      </p:pic>
      <p:sp>
        <p:nvSpPr>
          <p:cNvPr id="4" name="Slide Number Placeholder 3"/>
          <p:cNvSpPr>
            <a:spLocks noGrp="1"/>
          </p:cNvSpPr>
          <p:nvPr>
            <p:ph type="sldNum" sz="quarter" idx="12"/>
          </p:nvPr>
        </p:nvSpPr>
        <p:spPr>
          <a:xfrm>
            <a:off x="8471800" y="6407945"/>
            <a:ext cx="541231" cy="197728"/>
          </a:xfrm>
        </p:spPr>
        <p:txBody>
          <a:bodyPr/>
          <a:lstStyle/>
          <a:p>
            <a:fld id="{61C894BD-DCE2-4A96-A9AF-225BBEAC2A40}" type="slidenum">
              <a:rPr lang="en-US" smtClean="0"/>
              <a:pPr/>
              <a:t>53</a:t>
            </a:fld>
            <a:endParaRPr lang="en-US" dirty="0"/>
          </a:p>
        </p:txBody>
      </p:sp>
      <p:sp>
        <p:nvSpPr>
          <p:cNvPr id="5" name="Title 4"/>
          <p:cNvSpPr>
            <a:spLocks noGrp="1"/>
          </p:cNvSpPr>
          <p:nvPr>
            <p:ph type="title"/>
          </p:nvPr>
        </p:nvSpPr>
        <p:spPr>
          <a:xfrm>
            <a:off x="430344" y="133994"/>
            <a:ext cx="8027856" cy="447403"/>
          </a:xfrm>
        </p:spPr>
        <p:txBody>
          <a:bodyPr>
            <a:noAutofit/>
          </a:bodyPr>
          <a:lstStyle/>
          <a:p>
            <a:r>
              <a:rPr lang="en-US" sz="3200" dirty="0"/>
              <a:t>Map of 67 IPMv6 Output Regions</a:t>
            </a:r>
          </a:p>
        </p:txBody>
      </p:sp>
      <p:sp>
        <p:nvSpPr>
          <p:cNvPr id="9" name="Rectangle 8">
            <a:extLst>
              <a:ext uri="{FF2B5EF4-FFF2-40B4-BE49-F238E27FC236}">
                <a16:creationId xmlns:a16="http://schemas.microsoft.com/office/drawing/2014/main" id="{BBE36E0B-0145-46F6-9D9F-8C99DD813481}"/>
              </a:ext>
            </a:extLst>
          </p:cNvPr>
          <p:cNvSpPr/>
          <p:nvPr/>
        </p:nvSpPr>
        <p:spPr>
          <a:xfrm>
            <a:off x="1321875" y="990600"/>
            <a:ext cx="5943600" cy="923330"/>
          </a:xfrm>
          <a:prstGeom prst="rect">
            <a:avLst/>
          </a:prstGeom>
        </p:spPr>
        <p:txBody>
          <a:bodyPr wrap="square">
            <a:spAutoFit/>
          </a:bodyPr>
          <a:lstStyle/>
          <a:p>
            <a:r>
              <a:rPr lang="en-US" dirty="0">
                <a:hlinkClick r:id="rId4"/>
              </a:rPr>
              <a:t>https://www.epa.gov/airmarkets/documentation-epa-platform-v6-november-2018-reference-case-chapter-3-power-system</a:t>
            </a:r>
            <a:r>
              <a:rPr lang="en-US" dirty="0"/>
              <a:t> </a:t>
            </a:r>
          </a:p>
        </p:txBody>
      </p:sp>
    </p:spTree>
    <p:extLst>
      <p:ext uri="{BB962C8B-B14F-4D97-AF65-F5344CB8AC3E}">
        <p14:creationId xmlns:p14="http://schemas.microsoft.com/office/powerpoint/2010/main" val="2650623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54</a:t>
            </a:fld>
            <a:endParaRPr lang="en-US" dirty="0"/>
          </a:p>
        </p:txBody>
      </p:sp>
      <p:sp>
        <p:nvSpPr>
          <p:cNvPr id="5" name="Title 4"/>
          <p:cNvSpPr>
            <a:spLocks noGrp="1"/>
          </p:cNvSpPr>
          <p:nvPr>
            <p:ph type="title"/>
          </p:nvPr>
        </p:nvSpPr>
        <p:spPr/>
        <p:txBody>
          <a:bodyPr>
            <a:normAutofit fontScale="90000"/>
          </a:bodyPr>
          <a:lstStyle/>
          <a:p>
            <a:r>
              <a:rPr lang="en-US" dirty="0"/>
              <a:t>EGU Temporal Allocation for Future Years</a:t>
            </a:r>
          </a:p>
        </p:txBody>
      </p:sp>
      <p:sp>
        <p:nvSpPr>
          <p:cNvPr id="2" name="Content Placeholder 1"/>
          <p:cNvSpPr>
            <a:spLocks noGrp="1"/>
          </p:cNvSpPr>
          <p:nvPr>
            <p:ph idx="1"/>
          </p:nvPr>
        </p:nvSpPr>
        <p:spPr/>
        <p:txBody>
          <a:bodyPr>
            <a:normAutofit fontScale="85000" lnSpcReduction="20000"/>
          </a:bodyPr>
          <a:lstStyle/>
          <a:p>
            <a:pPr lvl="0">
              <a:spcAft>
                <a:spcPts val="600"/>
              </a:spcAft>
            </a:pPr>
            <a:r>
              <a:rPr lang="en-US" dirty="0"/>
              <a:t>For sources with CEMS that exist in both base and future years, allocate seasonal emissions to base year (2011 or 2016) hourly temporal pattern of CEMS data by pollutant (i.e., NOx, SO2)</a:t>
            </a:r>
          </a:p>
          <a:p>
            <a:pPr lvl="1">
              <a:spcAft>
                <a:spcPts val="600"/>
              </a:spcAft>
            </a:pPr>
            <a:r>
              <a:rPr lang="en-US" dirty="0"/>
              <a:t>Compute hourly ratio for each hour of season in base year and multiply that by the seasonal total to get the future year hourly emissions</a:t>
            </a:r>
          </a:p>
          <a:p>
            <a:pPr lvl="0">
              <a:spcAft>
                <a:spcPts val="600"/>
              </a:spcAft>
            </a:pPr>
            <a:r>
              <a:rPr lang="en-US" dirty="0"/>
              <a:t>Units not matched to CEMS data (aka “non-CEMS”) are temporalized using fuel- and pollutant-specific regional average profiles to allocate emissions to month, then day, then hour</a:t>
            </a:r>
          </a:p>
          <a:p>
            <a:pPr lvl="1"/>
            <a:r>
              <a:rPr lang="en-US" dirty="0"/>
              <a:t>Method is also used for new units, units with no base year emissions, units that change fuels from base to future, and units with large predicted increases in emissions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926325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50C7F98-8C75-4948-B2D2-380E76F4C5D8}"/>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990600"/>
            <a:ext cx="7543800" cy="5592762"/>
          </a:xfrm>
          <a:prstGeom prst="rect">
            <a:avLst/>
          </a:prstGeom>
        </p:spPr>
      </p:pic>
      <p:sp>
        <p:nvSpPr>
          <p:cNvPr id="3" name="Footer Placeholder 2">
            <a:extLst>
              <a:ext uri="{FF2B5EF4-FFF2-40B4-BE49-F238E27FC236}">
                <a16:creationId xmlns:a16="http://schemas.microsoft.com/office/drawing/2014/main" id="{5819B164-EA27-45FE-9576-9B03F23BA6C3}"/>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FE32425C-375D-4D7A-B9FC-7ABD535A2AA3}"/>
              </a:ext>
            </a:extLst>
          </p:cNvPr>
          <p:cNvSpPr>
            <a:spLocks noGrp="1"/>
          </p:cNvSpPr>
          <p:nvPr>
            <p:ph type="sldNum" sz="quarter" idx="12"/>
          </p:nvPr>
        </p:nvSpPr>
        <p:spPr/>
        <p:txBody>
          <a:bodyPr/>
          <a:lstStyle/>
          <a:p>
            <a:fld id="{61C894BD-DCE2-4A96-A9AF-225BBEAC2A40}" type="slidenum">
              <a:rPr lang="en-US" smtClean="0"/>
              <a:pPr/>
              <a:t>55</a:t>
            </a:fld>
            <a:endParaRPr lang="en-US" dirty="0"/>
          </a:p>
        </p:txBody>
      </p:sp>
      <p:sp>
        <p:nvSpPr>
          <p:cNvPr id="5" name="Title 4">
            <a:extLst>
              <a:ext uri="{FF2B5EF4-FFF2-40B4-BE49-F238E27FC236}">
                <a16:creationId xmlns:a16="http://schemas.microsoft.com/office/drawing/2014/main" id="{A96A538A-2392-4992-838E-7D7951C6F729}"/>
              </a:ext>
            </a:extLst>
          </p:cNvPr>
          <p:cNvSpPr>
            <a:spLocks noGrp="1"/>
          </p:cNvSpPr>
          <p:nvPr>
            <p:ph type="title"/>
          </p:nvPr>
        </p:nvSpPr>
        <p:spPr/>
        <p:txBody>
          <a:bodyPr>
            <a:noAutofit/>
          </a:bodyPr>
          <a:lstStyle/>
          <a:p>
            <a:r>
              <a:rPr lang="en-US" sz="3200" dirty="0"/>
              <a:t>Temporal profile regions are Consistent with those used in base year</a:t>
            </a:r>
          </a:p>
        </p:txBody>
      </p:sp>
    </p:spTree>
    <p:extLst>
      <p:ext uri="{BB962C8B-B14F-4D97-AF65-F5344CB8AC3E}">
        <p14:creationId xmlns:p14="http://schemas.microsoft.com/office/powerpoint/2010/main" val="25123788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474430" y="6407944"/>
            <a:ext cx="538602" cy="365125"/>
          </a:xfrm>
        </p:spPr>
        <p:txBody>
          <a:bodyPr/>
          <a:lstStyle/>
          <a:p>
            <a:fld id="{61C894BD-DCE2-4A96-A9AF-225BBEAC2A40}" type="slidenum">
              <a:rPr lang="en-US" smtClean="0"/>
              <a:pPr/>
              <a:t>56</a:t>
            </a:fld>
            <a:endParaRPr lang="en-US" dirty="0"/>
          </a:p>
        </p:txBody>
      </p:sp>
      <p:sp>
        <p:nvSpPr>
          <p:cNvPr id="5" name="Title 4"/>
          <p:cNvSpPr>
            <a:spLocks noGrp="1"/>
          </p:cNvSpPr>
          <p:nvPr>
            <p:ph type="title"/>
          </p:nvPr>
        </p:nvSpPr>
        <p:spPr/>
        <p:txBody>
          <a:bodyPr>
            <a:normAutofit fontScale="90000"/>
          </a:bodyPr>
          <a:lstStyle/>
          <a:p>
            <a:r>
              <a:rPr lang="en-US" dirty="0"/>
              <a:t>Example Temporal Plots: base year, unit-specific, regional</a:t>
            </a:r>
          </a:p>
        </p:txBody>
      </p:sp>
      <p:pic>
        <p:nvPicPr>
          <p:cNvPr id="6" name="Content Placeholder 5" descr="This chart shows NOx emissions from unit 1355_3 according to the CEMs data for 2011 CEMs, 2017 CEMs, and the 2017 Average CEMs." title="2017 and 2011 Summer CEMs for 1355_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237" y="1468542"/>
            <a:ext cx="6788942" cy="4525962"/>
          </a:xfrm>
        </p:spPr>
      </p:pic>
      <p:sp>
        <p:nvSpPr>
          <p:cNvPr id="9" name="TextBox 8">
            <a:extLst>
              <a:ext uri="{FF2B5EF4-FFF2-40B4-BE49-F238E27FC236}">
                <a16:creationId xmlns:a16="http://schemas.microsoft.com/office/drawing/2014/main" id="{7930F5D2-8A56-4304-948A-71D5E68FDB0E}"/>
              </a:ext>
            </a:extLst>
          </p:cNvPr>
          <p:cNvSpPr txBox="1"/>
          <p:nvPr/>
        </p:nvSpPr>
        <p:spPr>
          <a:xfrm>
            <a:off x="6260275" y="1515818"/>
            <a:ext cx="2991525" cy="2308324"/>
          </a:xfrm>
          <a:prstGeom prst="rect">
            <a:avLst/>
          </a:prstGeom>
          <a:noFill/>
        </p:spPr>
        <p:txBody>
          <a:bodyPr wrap="none" rtlCol="0">
            <a:spAutoFit/>
          </a:bodyPr>
          <a:lstStyle/>
          <a:p>
            <a:pPr marL="342900" indent="-342900">
              <a:buAutoNum type="arabicPeriod"/>
            </a:pPr>
            <a:r>
              <a:rPr lang="en-US" dirty="0"/>
              <a:t>Compute fraction </a:t>
            </a:r>
          </a:p>
          <a:p>
            <a:r>
              <a:rPr lang="en-US" dirty="0"/>
              <a:t>of emissions @ each </a:t>
            </a:r>
          </a:p>
          <a:p>
            <a:r>
              <a:rPr lang="en-US" dirty="0"/>
              <a:t>hour of the season</a:t>
            </a:r>
            <a:br>
              <a:rPr lang="en-US" dirty="0"/>
            </a:br>
            <a:r>
              <a:rPr lang="en-US" dirty="0"/>
              <a:t>(winter/summer)</a:t>
            </a:r>
            <a:br>
              <a:rPr lang="en-US" dirty="0"/>
            </a:br>
            <a:endParaRPr lang="en-US" dirty="0"/>
          </a:p>
          <a:p>
            <a:r>
              <a:rPr lang="en-US" dirty="0"/>
              <a:t>2. Future emissions @</a:t>
            </a:r>
          </a:p>
          <a:p>
            <a:r>
              <a:rPr lang="en-US" dirty="0"/>
              <a:t>each hour = seasonal</a:t>
            </a:r>
          </a:p>
          <a:p>
            <a:r>
              <a:rPr lang="en-US" dirty="0"/>
              <a:t>emissions * hourly factor</a:t>
            </a:r>
          </a:p>
        </p:txBody>
      </p:sp>
      <p:sp>
        <p:nvSpPr>
          <p:cNvPr id="7" name="Down Arrow 6" descr="This arrow is showing that the season emissions are going down in this example." title="Down arrow"/>
          <p:cNvSpPr/>
          <p:nvPr/>
        </p:nvSpPr>
        <p:spPr>
          <a:xfrm>
            <a:off x="6260275" y="3836174"/>
            <a:ext cx="457200" cy="1396919"/>
          </a:xfrm>
          <a:prstGeom prst="downArrow">
            <a:avLst/>
          </a:prstGeom>
          <a:solidFill>
            <a:schemeClr val="accent6">
              <a:lumMod val="75000"/>
            </a:schemeClr>
          </a:solidFill>
          <a:ln w="381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817299" y="4020340"/>
            <a:ext cx="1926432" cy="1200329"/>
          </a:xfrm>
          <a:prstGeom prst="rect">
            <a:avLst/>
          </a:prstGeom>
          <a:noFill/>
        </p:spPr>
        <p:txBody>
          <a:bodyPr wrap="square" rtlCol="0">
            <a:spAutoFit/>
          </a:bodyPr>
          <a:lstStyle/>
          <a:p>
            <a:r>
              <a:rPr lang="en-US" dirty="0"/>
              <a:t>Seasonal emissions going down in</a:t>
            </a:r>
          </a:p>
          <a:p>
            <a:r>
              <a:rPr lang="en-US" dirty="0"/>
              <a:t>this example</a:t>
            </a:r>
          </a:p>
        </p:txBody>
      </p:sp>
      <p:sp>
        <p:nvSpPr>
          <p:cNvPr id="2" name="TextBox 1">
            <a:extLst>
              <a:ext uri="{FF2B5EF4-FFF2-40B4-BE49-F238E27FC236}">
                <a16:creationId xmlns:a16="http://schemas.microsoft.com/office/drawing/2014/main" id="{36B3BA39-9187-47E4-A061-652070ACD387}"/>
              </a:ext>
            </a:extLst>
          </p:cNvPr>
          <p:cNvSpPr txBox="1"/>
          <p:nvPr/>
        </p:nvSpPr>
        <p:spPr>
          <a:xfrm>
            <a:off x="5334000" y="5634108"/>
            <a:ext cx="2286000" cy="923330"/>
          </a:xfrm>
          <a:prstGeom prst="rect">
            <a:avLst/>
          </a:prstGeom>
          <a:noFill/>
        </p:spPr>
        <p:txBody>
          <a:bodyPr wrap="square" rtlCol="0">
            <a:spAutoFit/>
          </a:bodyPr>
          <a:lstStyle/>
          <a:p>
            <a:r>
              <a:rPr lang="en-US" dirty="0"/>
              <a:t>Regional average profile (red) does not include gaps</a:t>
            </a:r>
          </a:p>
        </p:txBody>
      </p:sp>
      <p:cxnSp>
        <p:nvCxnSpPr>
          <p:cNvPr id="10" name="Straight Arrow Connector 9" descr="This arrow is pointing to the regional average profile to show that it does not include gaps." title="Arrow">
            <a:extLst>
              <a:ext uri="{FF2B5EF4-FFF2-40B4-BE49-F238E27FC236}">
                <a16:creationId xmlns:a16="http://schemas.microsoft.com/office/drawing/2014/main" id="{AF974468-1D74-44E0-8B1F-1323521F5852}"/>
              </a:ext>
            </a:extLst>
          </p:cNvPr>
          <p:cNvCxnSpPr>
            <a:cxnSpLocks/>
            <a:stCxn id="2" idx="0"/>
          </p:cNvCxnSpPr>
          <p:nvPr/>
        </p:nvCxnSpPr>
        <p:spPr>
          <a:xfrm flipH="1" flipV="1">
            <a:off x="6019800" y="5410200"/>
            <a:ext cx="457200" cy="2239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6186781-0390-4B12-8E4F-B5D759134BC3}"/>
              </a:ext>
            </a:extLst>
          </p:cNvPr>
          <p:cNvSpPr txBox="1"/>
          <p:nvPr/>
        </p:nvSpPr>
        <p:spPr>
          <a:xfrm>
            <a:off x="3276600" y="5619545"/>
            <a:ext cx="2057400" cy="923330"/>
          </a:xfrm>
          <a:prstGeom prst="rect">
            <a:avLst/>
          </a:prstGeom>
          <a:noFill/>
        </p:spPr>
        <p:txBody>
          <a:bodyPr wrap="square" rtlCol="0">
            <a:spAutoFit/>
          </a:bodyPr>
          <a:lstStyle/>
          <a:p>
            <a:r>
              <a:rPr lang="en-US" dirty="0"/>
              <a:t>CEMS-based profile (green) has service gaps</a:t>
            </a:r>
          </a:p>
        </p:txBody>
      </p:sp>
      <p:cxnSp>
        <p:nvCxnSpPr>
          <p:cNvPr id="18" name="Straight Arrow Connector 17" descr="This arrow is pointing to the CEMs-based profile to show that it includes some gaps in data." title="Arrow 2">
            <a:extLst>
              <a:ext uri="{FF2B5EF4-FFF2-40B4-BE49-F238E27FC236}">
                <a16:creationId xmlns:a16="http://schemas.microsoft.com/office/drawing/2014/main" id="{B0438FAA-3914-4472-8288-632C6E6D1439}"/>
              </a:ext>
            </a:extLst>
          </p:cNvPr>
          <p:cNvCxnSpPr>
            <a:cxnSpLocks/>
          </p:cNvCxnSpPr>
          <p:nvPr/>
        </p:nvCxnSpPr>
        <p:spPr>
          <a:xfrm flipV="1">
            <a:off x="4914900" y="4998448"/>
            <a:ext cx="178970" cy="7797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3553155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C:\Users\BeidlerJ\OneDrive - Environmental Protection Agency (EPA)\temp\cem2\cem_2016_2030_WV_summer_3943_2_so2.png">
            <a:extLst>
              <a:ext uri="{FF2B5EF4-FFF2-40B4-BE49-F238E27FC236}">
                <a16:creationId xmlns:a16="http://schemas.microsoft.com/office/drawing/2014/main" id="{68093421-DC55-4AB6-8103-D013EFEFE92D}"/>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43347" y="1524000"/>
            <a:ext cx="6788942" cy="4525962"/>
          </a:xfrm>
          <a:prstGeom prst="rect">
            <a:avLst/>
          </a:prstGeom>
          <a:noFill/>
          <a:ln>
            <a:noFill/>
          </a:ln>
        </p:spPr>
      </p:pic>
      <p:sp>
        <p:nvSpPr>
          <p:cNvPr id="4" name="Slide Number Placeholder 3">
            <a:extLst>
              <a:ext uri="{FF2B5EF4-FFF2-40B4-BE49-F238E27FC236}">
                <a16:creationId xmlns:a16="http://schemas.microsoft.com/office/drawing/2014/main" id="{A825210E-9F5F-4894-AF90-941656AE0132}"/>
              </a:ext>
            </a:extLst>
          </p:cNvPr>
          <p:cNvSpPr>
            <a:spLocks noGrp="1"/>
          </p:cNvSpPr>
          <p:nvPr>
            <p:ph type="sldNum" sz="quarter" idx="12"/>
          </p:nvPr>
        </p:nvSpPr>
        <p:spPr/>
        <p:txBody>
          <a:bodyPr/>
          <a:lstStyle/>
          <a:p>
            <a:fld id="{61C894BD-DCE2-4A96-A9AF-225BBEAC2A40}" type="slidenum">
              <a:rPr lang="en-US" smtClean="0"/>
              <a:pPr/>
              <a:t>57</a:t>
            </a:fld>
            <a:endParaRPr lang="en-US" dirty="0"/>
          </a:p>
        </p:txBody>
      </p:sp>
      <p:sp>
        <p:nvSpPr>
          <p:cNvPr id="5" name="Title 4">
            <a:extLst>
              <a:ext uri="{FF2B5EF4-FFF2-40B4-BE49-F238E27FC236}">
                <a16:creationId xmlns:a16="http://schemas.microsoft.com/office/drawing/2014/main" id="{697A6BE0-5DA8-465F-9A8D-687CB45FBCC9}"/>
              </a:ext>
            </a:extLst>
          </p:cNvPr>
          <p:cNvSpPr>
            <a:spLocks noGrp="1"/>
          </p:cNvSpPr>
          <p:nvPr>
            <p:ph type="title"/>
          </p:nvPr>
        </p:nvSpPr>
        <p:spPr/>
        <p:txBody>
          <a:bodyPr>
            <a:normAutofit fontScale="90000"/>
          </a:bodyPr>
          <a:lstStyle/>
          <a:p>
            <a:r>
              <a:rPr lang="en-US" dirty="0"/>
              <a:t>Adjust Emissions Below Historic Maximum</a:t>
            </a:r>
          </a:p>
        </p:txBody>
      </p:sp>
      <p:sp>
        <p:nvSpPr>
          <p:cNvPr id="7" name="TextBox 6">
            <a:extLst>
              <a:ext uri="{FF2B5EF4-FFF2-40B4-BE49-F238E27FC236}">
                <a16:creationId xmlns:a16="http://schemas.microsoft.com/office/drawing/2014/main" id="{A655F1D9-D1D8-418D-B028-E2E2F3EC5F13}"/>
              </a:ext>
            </a:extLst>
          </p:cNvPr>
          <p:cNvSpPr txBox="1"/>
          <p:nvPr/>
        </p:nvSpPr>
        <p:spPr>
          <a:xfrm>
            <a:off x="26532" y="2215323"/>
            <a:ext cx="2722220" cy="1477328"/>
          </a:xfrm>
          <a:prstGeom prst="rect">
            <a:avLst/>
          </a:prstGeom>
          <a:noFill/>
        </p:spPr>
        <p:txBody>
          <a:bodyPr wrap="none" rtlCol="0">
            <a:spAutoFit/>
          </a:bodyPr>
          <a:lstStyle/>
          <a:p>
            <a:r>
              <a:rPr lang="en-US" dirty="0"/>
              <a:t>When emissions</a:t>
            </a:r>
            <a:br>
              <a:rPr lang="en-US" dirty="0"/>
            </a:br>
            <a:r>
              <a:rPr lang="en-US" dirty="0"/>
              <a:t>are found to go above</a:t>
            </a:r>
            <a:br>
              <a:rPr lang="en-US" dirty="0"/>
            </a:br>
            <a:r>
              <a:rPr lang="en-US" dirty="0"/>
              <a:t>the historic maximum,</a:t>
            </a:r>
            <a:br>
              <a:rPr lang="en-US" dirty="0"/>
            </a:br>
            <a:r>
              <a:rPr lang="en-US" dirty="0"/>
              <a:t>allocate the excess </a:t>
            </a:r>
            <a:br>
              <a:rPr lang="en-US" dirty="0"/>
            </a:br>
            <a:r>
              <a:rPr lang="en-US" dirty="0"/>
              <a:t>evenly to other hours</a:t>
            </a:r>
          </a:p>
        </p:txBody>
      </p:sp>
      <p:sp>
        <p:nvSpPr>
          <p:cNvPr id="3" name="Footer Placeholder 2">
            <a:extLst>
              <a:ext uri="{FF2B5EF4-FFF2-40B4-BE49-F238E27FC236}">
                <a16:creationId xmlns:a16="http://schemas.microsoft.com/office/drawing/2014/main" id="{E42A9C3D-B4A1-4D65-96E3-9EB38C8228E2}"/>
              </a:ext>
            </a:extLst>
          </p:cNvPr>
          <p:cNvSpPr>
            <a:spLocks noGrp="1"/>
          </p:cNvSpPr>
          <p:nvPr>
            <p:ph type="ftr" sz="quarter" idx="11"/>
          </p:nvPr>
        </p:nvSpPr>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41934201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C82499-829E-44E6-9C76-050E149682A4}"/>
              </a:ext>
            </a:extLst>
          </p:cNvPr>
          <p:cNvSpPr>
            <a:spLocks noGrp="1"/>
          </p:cNvSpPr>
          <p:nvPr>
            <p:ph type="sldNum" sz="quarter" idx="12"/>
          </p:nvPr>
        </p:nvSpPr>
        <p:spPr>
          <a:xfrm>
            <a:off x="8534400" y="6407944"/>
            <a:ext cx="478632" cy="365125"/>
          </a:xfrm>
        </p:spPr>
        <p:txBody>
          <a:bodyPr/>
          <a:lstStyle/>
          <a:p>
            <a:fld id="{61C894BD-DCE2-4A96-A9AF-225BBEAC2A40}" type="slidenum">
              <a:rPr lang="en-US" smtClean="0"/>
              <a:pPr/>
              <a:t>58</a:t>
            </a:fld>
            <a:endParaRPr lang="en-US" dirty="0"/>
          </a:p>
        </p:txBody>
      </p:sp>
      <p:sp>
        <p:nvSpPr>
          <p:cNvPr id="5" name="Title 4">
            <a:extLst>
              <a:ext uri="{FF2B5EF4-FFF2-40B4-BE49-F238E27FC236}">
                <a16:creationId xmlns:a16="http://schemas.microsoft.com/office/drawing/2014/main" id="{CD6368D6-D314-4137-A7C1-8FF1CF263EF4}"/>
              </a:ext>
            </a:extLst>
          </p:cNvPr>
          <p:cNvSpPr>
            <a:spLocks noGrp="1"/>
          </p:cNvSpPr>
          <p:nvPr>
            <p:ph type="title"/>
          </p:nvPr>
        </p:nvSpPr>
        <p:spPr/>
        <p:txBody>
          <a:bodyPr>
            <a:normAutofit fontScale="90000"/>
          </a:bodyPr>
          <a:lstStyle/>
          <a:p>
            <a:r>
              <a:rPr lang="en-US" dirty="0"/>
              <a:t>Use Regional Profile when Cannot Adjust below Historic Maximum</a:t>
            </a:r>
          </a:p>
        </p:txBody>
      </p:sp>
      <p:sp>
        <p:nvSpPr>
          <p:cNvPr id="7" name="TextBox 6">
            <a:extLst>
              <a:ext uri="{FF2B5EF4-FFF2-40B4-BE49-F238E27FC236}">
                <a16:creationId xmlns:a16="http://schemas.microsoft.com/office/drawing/2014/main" id="{6D523DE6-8F6C-40C3-9B83-D5734F5B4921}"/>
              </a:ext>
            </a:extLst>
          </p:cNvPr>
          <p:cNvSpPr txBox="1"/>
          <p:nvPr/>
        </p:nvSpPr>
        <p:spPr>
          <a:xfrm>
            <a:off x="2133600" y="6003136"/>
            <a:ext cx="6184706" cy="646331"/>
          </a:xfrm>
          <a:prstGeom prst="rect">
            <a:avLst/>
          </a:prstGeom>
          <a:noFill/>
        </p:spPr>
        <p:txBody>
          <a:bodyPr wrap="none" rtlCol="0">
            <a:spAutoFit/>
          </a:bodyPr>
          <a:lstStyle/>
          <a:p>
            <a:r>
              <a:rPr lang="en-US" dirty="0"/>
              <a:t>See 2023en emissions modeling TSD for more details</a:t>
            </a:r>
            <a:br>
              <a:rPr lang="en-US" dirty="0"/>
            </a:br>
            <a:endParaRPr lang="en-US" dirty="0"/>
          </a:p>
        </p:txBody>
      </p:sp>
      <p:sp>
        <p:nvSpPr>
          <p:cNvPr id="3" name="Footer Placeholder 2">
            <a:extLst>
              <a:ext uri="{FF2B5EF4-FFF2-40B4-BE49-F238E27FC236}">
                <a16:creationId xmlns:a16="http://schemas.microsoft.com/office/drawing/2014/main" id="{1E155CFA-18DA-45BB-AF96-A568D4EEAA2B}"/>
              </a:ext>
            </a:extLst>
          </p:cNvPr>
          <p:cNvSpPr>
            <a:spLocks noGrp="1"/>
          </p:cNvSpPr>
          <p:nvPr>
            <p:ph type="ftr" sz="quarter" idx="11"/>
          </p:nvPr>
        </p:nvSpPr>
        <p:spPr/>
        <p:txBody>
          <a:bodyPr/>
          <a:lstStyle/>
          <a:p>
            <a:r>
              <a:rPr lang="en-US"/>
              <a:t>US EPA OAQPS, Emission Inventory and Analysis Group</a:t>
            </a:r>
            <a:endParaRPr lang="en-US" dirty="0"/>
          </a:p>
        </p:txBody>
      </p:sp>
      <p:pic>
        <p:nvPicPr>
          <p:cNvPr id="10" name="Content Placeholder 9" descr="C:\Users\BeidlerJ\OneDrive - Environmental Protection Agency (EPA)\temp\cem20162030overmax\cem_2016_2030_OK_summer_6095_2_nox.png">
            <a:extLst>
              <a:ext uri="{FF2B5EF4-FFF2-40B4-BE49-F238E27FC236}">
                <a16:creationId xmlns:a16="http://schemas.microsoft.com/office/drawing/2014/main" id="{C9AE634D-A3A0-406C-B343-A2116149C57A}"/>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77529" y="1481138"/>
            <a:ext cx="6788942" cy="4525962"/>
          </a:xfrm>
          <a:prstGeom prst="rect">
            <a:avLst/>
          </a:prstGeom>
          <a:noFill/>
          <a:ln>
            <a:noFill/>
          </a:ln>
        </p:spPr>
      </p:pic>
    </p:spTree>
    <p:extLst>
      <p:ext uri="{BB962C8B-B14F-4D97-AF65-F5344CB8AC3E}">
        <p14:creationId xmlns:p14="http://schemas.microsoft.com/office/powerpoint/2010/main" val="403221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EB115B-9C64-4BCC-A66F-8AE022011D25}"/>
              </a:ext>
            </a:extLst>
          </p:cNvPr>
          <p:cNvSpPr>
            <a:spLocks noGrp="1"/>
          </p:cNvSpPr>
          <p:nvPr>
            <p:ph type="sldNum" sz="quarter" idx="12"/>
          </p:nvPr>
        </p:nvSpPr>
        <p:spPr/>
        <p:txBody>
          <a:bodyPr/>
          <a:lstStyle/>
          <a:p>
            <a:fld id="{61C894BD-DCE2-4A96-A9AF-225BBEAC2A40}" type="slidenum">
              <a:rPr lang="en-US" smtClean="0"/>
              <a:pPr/>
              <a:t>59</a:t>
            </a:fld>
            <a:endParaRPr lang="en-US" dirty="0"/>
          </a:p>
        </p:txBody>
      </p:sp>
      <p:sp>
        <p:nvSpPr>
          <p:cNvPr id="5" name="Title 4">
            <a:extLst>
              <a:ext uri="{FF2B5EF4-FFF2-40B4-BE49-F238E27FC236}">
                <a16:creationId xmlns:a16="http://schemas.microsoft.com/office/drawing/2014/main" id="{469A8749-9307-4BBA-A0A5-BA710A30DDD9}"/>
              </a:ext>
            </a:extLst>
          </p:cNvPr>
          <p:cNvSpPr>
            <a:spLocks noGrp="1"/>
          </p:cNvSpPr>
          <p:nvPr>
            <p:ph type="title"/>
          </p:nvPr>
        </p:nvSpPr>
        <p:spPr/>
        <p:txBody>
          <a:bodyPr>
            <a:noAutofit/>
          </a:bodyPr>
          <a:lstStyle/>
          <a:p>
            <a:r>
              <a:rPr lang="en-US" sz="3200" dirty="0"/>
              <a:t>Regional Profile Applied but Exceeds Historic Maximum in Some Hours</a:t>
            </a:r>
          </a:p>
        </p:txBody>
      </p:sp>
      <p:sp>
        <p:nvSpPr>
          <p:cNvPr id="3" name="Footer Placeholder 2">
            <a:extLst>
              <a:ext uri="{FF2B5EF4-FFF2-40B4-BE49-F238E27FC236}">
                <a16:creationId xmlns:a16="http://schemas.microsoft.com/office/drawing/2014/main" id="{D75EAD86-5230-41F7-B457-22A18577531A}"/>
              </a:ext>
            </a:extLst>
          </p:cNvPr>
          <p:cNvSpPr>
            <a:spLocks noGrp="1"/>
          </p:cNvSpPr>
          <p:nvPr>
            <p:ph type="ftr" sz="quarter" idx="11"/>
          </p:nvPr>
        </p:nvSpPr>
        <p:spPr/>
        <p:txBody>
          <a:bodyPr/>
          <a:lstStyle/>
          <a:p>
            <a:r>
              <a:rPr lang="en-US"/>
              <a:t>US EPA OAQPS, Emission Inventory and Analysis Group</a:t>
            </a:r>
            <a:endParaRPr lang="en-US" dirty="0"/>
          </a:p>
        </p:txBody>
      </p:sp>
      <p:pic>
        <p:nvPicPr>
          <p:cNvPr id="8" name="Content Placeholder 7" descr="C:\Users\BeidlerJ\OneDrive - Environmental Protection Agency (EPA)\temp\cem20162030overmax\cem_2016_2030_MO_summer_2103_1_so2.png">
            <a:extLst>
              <a:ext uri="{FF2B5EF4-FFF2-40B4-BE49-F238E27FC236}">
                <a16:creationId xmlns:a16="http://schemas.microsoft.com/office/drawing/2014/main" id="{EF1387FA-B0E3-4DCC-920D-DDBC5F340A8B}"/>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481138"/>
            <a:ext cx="7128271" cy="4767262"/>
          </a:xfrm>
          <a:prstGeom prst="rect">
            <a:avLst/>
          </a:prstGeom>
          <a:noFill/>
          <a:ln>
            <a:noFill/>
          </a:ln>
        </p:spPr>
      </p:pic>
    </p:spTree>
    <p:extLst>
      <p:ext uri="{BB962C8B-B14F-4D97-AF65-F5344CB8AC3E}">
        <p14:creationId xmlns:p14="http://schemas.microsoft.com/office/powerpoint/2010/main" val="1360890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6</a:t>
            </a:fld>
            <a:endParaRPr lang="en-US" dirty="0"/>
          </a:p>
        </p:txBody>
      </p:sp>
      <p:sp>
        <p:nvSpPr>
          <p:cNvPr id="5" name="Title 4"/>
          <p:cNvSpPr>
            <a:spLocks noGrp="1"/>
          </p:cNvSpPr>
          <p:nvPr>
            <p:ph type="title"/>
          </p:nvPr>
        </p:nvSpPr>
        <p:spPr/>
        <p:txBody>
          <a:bodyPr/>
          <a:lstStyle/>
          <a:p>
            <a:r>
              <a:rPr lang="en-US"/>
              <a:t>Developing Projections</a:t>
            </a:r>
            <a:r>
              <a:rPr lang="en-US" dirty="0"/>
              <a:t> </a:t>
            </a:r>
            <a:r>
              <a:rPr lang="en-US"/>
              <a:t>(</a:t>
            </a:r>
            <a:r>
              <a:rPr lang="en-US" dirty="0"/>
              <a:t>1/2</a:t>
            </a:r>
            <a:r>
              <a:rPr lang="en-US"/>
              <a:t>)</a:t>
            </a:r>
            <a:endParaRPr lang="en-US" dirty="0"/>
          </a:p>
        </p:txBody>
      </p:sp>
      <p:sp>
        <p:nvSpPr>
          <p:cNvPr id="2" name="Content Placeholder 1"/>
          <p:cNvSpPr>
            <a:spLocks noGrp="1"/>
          </p:cNvSpPr>
          <p:nvPr>
            <p:ph idx="1"/>
          </p:nvPr>
        </p:nvSpPr>
        <p:spPr/>
        <p:txBody>
          <a:bodyPr>
            <a:normAutofit/>
          </a:bodyPr>
          <a:lstStyle/>
          <a:p>
            <a:pPr>
              <a:spcAft>
                <a:spcPts val="600"/>
              </a:spcAft>
            </a:pPr>
            <a:r>
              <a:rPr lang="en-US" dirty="0"/>
              <a:t>Future year emission inventories are developed starting with the </a:t>
            </a:r>
            <a:r>
              <a:rPr lang="en-US" b="1" dirty="0"/>
              <a:t>base-year inventory and modeling platform</a:t>
            </a:r>
          </a:p>
          <a:p>
            <a:pPr lvl="1">
              <a:spcAft>
                <a:spcPts val="600"/>
              </a:spcAft>
            </a:pPr>
            <a:r>
              <a:rPr lang="en-US" dirty="0"/>
              <a:t>Techniques vary by sector</a:t>
            </a:r>
          </a:p>
          <a:p>
            <a:pPr>
              <a:spcAft>
                <a:spcPts val="600"/>
              </a:spcAft>
            </a:pPr>
            <a:r>
              <a:rPr lang="en-US" dirty="0"/>
              <a:t>For non-historic year projections, meteorology is kept the same as base year, so base year-specific fires and biogenic emissions are used in the future years</a:t>
            </a:r>
          </a:p>
          <a:p>
            <a:pPr marL="393192" lvl="1" indent="0">
              <a:buNone/>
            </a:pPr>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247758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CC63F6-E128-474C-8A77-EB55EC10778C}"/>
              </a:ext>
            </a:extLst>
          </p:cNvPr>
          <p:cNvSpPr>
            <a:spLocks noGrp="1"/>
          </p:cNvSpPr>
          <p:nvPr>
            <p:ph type="sldNum" sz="quarter" idx="12"/>
          </p:nvPr>
        </p:nvSpPr>
        <p:spPr/>
        <p:txBody>
          <a:bodyPr/>
          <a:lstStyle/>
          <a:p>
            <a:fld id="{61C894BD-DCE2-4A96-A9AF-225BBEAC2A40}" type="slidenum">
              <a:rPr lang="en-US" smtClean="0"/>
              <a:pPr/>
              <a:t>60</a:t>
            </a:fld>
            <a:endParaRPr lang="en-US" dirty="0"/>
          </a:p>
        </p:txBody>
      </p:sp>
      <p:sp>
        <p:nvSpPr>
          <p:cNvPr id="5" name="Title 4">
            <a:extLst>
              <a:ext uri="{FF2B5EF4-FFF2-40B4-BE49-F238E27FC236}">
                <a16:creationId xmlns:a16="http://schemas.microsoft.com/office/drawing/2014/main" id="{A5DF5ADC-BCA1-4A3E-B7FC-30DF21F1D7A4}"/>
              </a:ext>
            </a:extLst>
          </p:cNvPr>
          <p:cNvSpPr>
            <a:spLocks noGrp="1"/>
          </p:cNvSpPr>
          <p:nvPr>
            <p:ph type="title"/>
          </p:nvPr>
        </p:nvSpPr>
        <p:spPr/>
        <p:txBody>
          <a:bodyPr>
            <a:noAutofit/>
          </a:bodyPr>
          <a:lstStyle/>
          <a:p>
            <a:r>
              <a:rPr lang="en-US" sz="2800" b="0" dirty="0"/>
              <a:t>Changes in EGU emissions 2016-2028</a:t>
            </a:r>
            <a:br>
              <a:rPr lang="en-US" sz="2800" b="0" dirty="0"/>
            </a:br>
            <a:endParaRPr lang="en-US" sz="2800" dirty="0"/>
          </a:p>
        </p:txBody>
      </p:sp>
      <p:sp>
        <p:nvSpPr>
          <p:cNvPr id="11" name="TextBox 10">
            <a:extLst>
              <a:ext uri="{FF2B5EF4-FFF2-40B4-BE49-F238E27FC236}">
                <a16:creationId xmlns:a16="http://schemas.microsoft.com/office/drawing/2014/main" id="{0559A53E-375B-4931-A4A4-E31014459C1A}"/>
              </a:ext>
            </a:extLst>
          </p:cNvPr>
          <p:cNvSpPr txBox="1"/>
          <p:nvPr/>
        </p:nvSpPr>
        <p:spPr>
          <a:xfrm>
            <a:off x="4803764" y="4173379"/>
            <a:ext cx="871274" cy="246221"/>
          </a:xfrm>
          <a:prstGeom prst="rect">
            <a:avLst/>
          </a:prstGeom>
          <a:noFill/>
        </p:spPr>
        <p:txBody>
          <a:bodyPr wrap="square" rtlCol="0">
            <a:spAutoFit/>
          </a:bodyPr>
          <a:lstStyle/>
          <a:p>
            <a:r>
              <a:rPr lang="en-US" sz="1000" dirty="0"/>
              <a:t>500,000</a:t>
            </a:r>
          </a:p>
        </p:txBody>
      </p:sp>
      <p:sp>
        <p:nvSpPr>
          <p:cNvPr id="3" name="Footer Placeholder 2">
            <a:extLst>
              <a:ext uri="{FF2B5EF4-FFF2-40B4-BE49-F238E27FC236}">
                <a16:creationId xmlns:a16="http://schemas.microsoft.com/office/drawing/2014/main" id="{AF739725-12FC-4009-9C03-5D0D6916084E}"/>
              </a:ext>
            </a:extLst>
          </p:cNvPr>
          <p:cNvSpPr>
            <a:spLocks noGrp="1"/>
          </p:cNvSpPr>
          <p:nvPr>
            <p:ph type="ftr" sz="quarter" idx="11"/>
          </p:nvPr>
        </p:nvSpPr>
        <p:spPr/>
        <p:txBody>
          <a:bodyPr/>
          <a:lstStyle/>
          <a:p>
            <a:r>
              <a:rPr lang="en-US"/>
              <a:t>US EPA OAQPS, Emission Inventory and Analysis Group</a:t>
            </a:r>
            <a:endParaRPr lang="en-US" dirty="0"/>
          </a:p>
        </p:txBody>
      </p:sp>
      <p:pic>
        <p:nvPicPr>
          <p:cNvPr id="24" name="Picture 23">
            <a:extLst>
              <a:ext uri="{FF2B5EF4-FFF2-40B4-BE49-F238E27FC236}">
                <a16:creationId xmlns:a16="http://schemas.microsoft.com/office/drawing/2014/main" id="{B15C95A8-2F8B-4A3E-ACC4-0DFE18609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68" y="1340285"/>
            <a:ext cx="4534223" cy="2340744"/>
          </a:xfrm>
          <a:prstGeom prst="rect">
            <a:avLst/>
          </a:prstGeom>
        </p:spPr>
      </p:pic>
      <p:pic>
        <p:nvPicPr>
          <p:cNvPr id="26" name="Picture 25">
            <a:extLst>
              <a:ext uri="{FF2B5EF4-FFF2-40B4-BE49-F238E27FC236}">
                <a16:creationId xmlns:a16="http://schemas.microsoft.com/office/drawing/2014/main" id="{CBC731B8-FA67-4B4C-A014-C5E9846F03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931" y="1353011"/>
            <a:ext cx="4572001" cy="2402238"/>
          </a:xfrm>
          <a:prstGeom prst="rect">
            <a:avLst/>
          </a:prstGeom>
        </p:spPr>
      </p:pic>
      <p:pic>
        <p:nvPicPr>
          <p:cNvPr id="30" name="Picture 29">
            <a:extLst>
              <a:ext uri="{FF2B5EF4-FFF2-40B4-BE49-F238E27FC236}">
                <a16:creationId xmlns:a16="http://schemas.microsoft.com/office/drawing/2014/main" id="{3757AE96-128B-4A16-8EDA-BDC38EB96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1445" y="4044223"/>
            <a:ext cx="4832555" cy="2539139"/>
          </a:xfrm>
          <a:prstGeom prst="rect">
            <a:avLst/>
          </a:prstGeom>
        </p:spPr>
      </p:pic>
      <p:pic>
        <p:nvPicPr>
          <p:cNvPr id="28" name="Picture 27">
            <a:extLst>
              <a:ext uri="{FF2B5EF4-FFF2-40B4-BE49-F238E27FC236}">
                <a16:creationId xmlns:a16="http://schemas.microsoft.com/office/drawing/2014/main" id="{14BBBA4E-9542-4B79-8739-091CF335B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15615"/>
            <a:ext cx="4648200" cy="2381266"/>
          </a:xfrm>
          <a:prstGeom prst="rect">
            <a:avLst/>
          </a:prstGeom>
        </p:spPr>
      </p:pic>
    </p:spTree>
    <p:extLst>
      <p:ext uri="{BB962C8B-B14F-4D97-AF65-F5344CB8AC3E}">
        <p14:creationId xmlns:p14="http://schemas.microsoft.com/office/powerpoint/2010/main" val="3129604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82000" y="6407944"/>
            <a:ext cx="631032" cy="365125"/>
          </a:xfrm>
        </p:spPr>
        <p:txBody>
          <a:bodyPr/>
          <a:lstStyle/>
          <a:p>
            <a:fld id="{61C894BD-DCE2-4A96-A9AF-225BBEAC2A40}" type="slidenum">
              <a:rPr lang="en-US" smtClean="0"/>
              <a:pPr/>
              <a:t>61</a:t>
            </a:fld>
            <a:endParaRPr lang="en-US" dirty="0"/>
          </a:p>
        </p:txBody>
      </p:sp>
      <p:sp>
        <p:nvSpPr>
          <p:cNvPr id="5" name="Title 4"/>
          <p:cNvSpPr>
            <a:spLocks noGrp="1"/>
          </p:cNvSpPr>
          <p:nvPr>
            <p:ph type="title"/>
          </p:nvPr>
        </p:nvSpPr>
        <p:spPr/>
        <p:txBody>
          <a:bodyPr/>
          <a:lstStyle/>
          <a:p>
            <a:pPr algn="ctr"/>
            <a:r>
              <a:rPr lang="en-US" dirty="0"/>
              <a:t>Questions?</a:t>
            </a:r>
          </a:p>
        </p:txBody>
      </p:sp>
      <p:pic>
        <p:nvPicPr>
          <p:cNvPr id="7" name="Picture 6" descr="A cartoon of a guy and a thought bubble full of question marks." title="Questions">
            <a:extLst>
              <a:ext uri="{FF2B5EF4-FFF2-40B4-BE49-F238E27FC236}">
                <a16:creationId xmlns:a16="http://schemas.microsoft.com/office/drawing/2014/main" id="{80C3A09A-E178-43B3-A25F-06EF973932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4220" y="2312640"/>
            <a:ext cx="3429000" cy="3789514"/>
          </a:xfrm>
          <a:prstGeom prst="rect">
            <a:avLst/>
          </a:prstGeom>
        </p:spPr>
      </p:pic>
      <p:sp>
        <p:nvSpPr>
          <p:cNvPr id="2" name="Content Placeholder 1"/>
          <p:cNvSpPr>
            <a:spLocks noGrp="1"/>
          </p:cNvSpPr>
          <p:nvPr>
            <p:ph idx="1"/>
          </p:nvPr>
        </p:nvSpPr>
        <p:spPr/>
        <p:txBody>
          <a:bodyPr/>
          <a:lstStyle/>
          <a:p>
            <a:r>
              <a:rPr lang="en-US" dirty="0"/>
              <a:t>Any questions on EGU projections?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1941575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62</a:t>
            </a:fld>
            <a:endParaRPr lang="en-US" dirty="0"/>
          </a:p>
        </p:txBody>
      </p:sp>
      <p:sp>
        <p:nvSpPr>
          <p:cNvPr id="5" name="Title 4"/>
          <p:cNvSpPr>
            <a:spLocks noGrp="1"/>
          </p:cNvSpPr>
          <p:nvPr>
            <p:ph type="title"/>
          </p:nvPr>
        </p:nvSpPr>
        <p:spPr/>
        <p:txBody>
          <a:bodyPr/>
          <a:lstStyle/>
          <a:p>
            <a:r>
              <a:rPr lang="en-US" dirty="0"/>
              <a:t>Oil and Gas Projections</a:t>
            </a:r>
          </a:p>
        </p:txBody>
      </p:sp>
      <p:sp>
        <p:nvSpPr>
          <p:cNvPr id="2" name="Content Placeholder 1"/>
          <p:cNvSpPr>
            <a:spLocks noGrp="1"/>
          </p:cNvSpPr>
          <p:nvPr>
            <p:ph idx="1"/>
          </p:nvPr>
        </p:nvSpPr>
        <p:spPr/>
        <p:txBody>
          <a:bodyPr>
            <a:normAutofit/>
          </a:bodyPr>
          <a:lstStyle/>
          <a:p>
            <a:r>
              <a:rPr lang="en-US" dirty="0"/>
              <a:t>Volatile sector; industry changing frequently</a:t>
            </a:r>
          </a:p>
          <a:p>
            <a:r>
              <a:rPr lang="en-US" dirty="0"/>
              <a:t>Various data sources</a:t>
            </a:r>
          </a:p>
          <a:p>
            <a:pPr lvl="1"/>
            <a:r>
              <a:rPr lang="en-US" dirty="0"/>
              <a:t>State and county historical data</a:t>
            </a:r>
          </a:p>
          <a:p>
            <a:pPr lvl="1"/>
            <a:r>
              <a:rPr lang="en-US" dirty="0"/>
              <a:t>Annual Energy Outlook (AEO) tables</a:t>
            </a:r>
          </a:p>
          <a:p>
            <a:r>
              <a:rPr lang="en-US" dirty="0"/>
              <a:t>Various approaches are available</a:t>
            </a:r>
          </a:p>
          <a:p>
            <a:pPr marL="393192" lvl="1" indent="0">
              <a:buNone/>
            </a:pPr>
            <a:endParaRPr lang="en-US" dirty="0"/>
          </a:p>
          <a:p>
            <a:pPr lvl="1"/>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757305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63</a:t>
            </a:fld>
            <a:endParaRPr lang="en-US" dirty="0"/>
          </a:p>
        </p:txBody>
      </p:sp>
      <p:sp>
        <p:nvSpPr>
          <p:cNvPr id="5" name="Title 4"/>
          <p:cNvSpPr>
            <a:spLocks noGrp="1"/>
          </p:cNvSpPr>
          <p:nvPr>
            <p:ph type="title"/>
          </p:nvPr>
        </p:nvSpPr>
        <p:spPr>
          <a:xfrm>
            <a:off x="228600" y="328803"/>
            <a:ext cx="8229600" cy="1143000"/>
          </a:xfrm>
        </p:spPr>
        <p:txBody>
          <a:bodyPr>
            <a:normAutofit fontScale="90000"/>
          </a:bodyPr>
          <a:lstStyle/>
          <a:p>
            <a:r>
              <a:rPr lang="en-US" dirty="0"/>
              <a:t>Oil and Gas Projections Overview</a:t>
            </a:r>
          </a:p>
        </p:txBody>
      </p:sp>
      <p:sp>
        <p:nvSpPr>
          <p:cNvPr id="2" name="Content Placeholder 1"/>
          <p:cNvSpPr>
            <a:spLocks noGrp="1"/>
          </p:cNvSpPr>
          <p:nvPr>
            <p:ph idx="1"/>
          </p:nvPr>
        </p:nvSpPr>
        <p:spPr>
          <a:xfrm>
            <a:off x="401004" y="1143000"/>
            <a:ext cx="8514396" cy="5264943"/>
          </a:xfrm>
        </p:spPr>
        <p:txBody>
          <a:bodyPr>
            <a:normAutofit fontScale="85000" lnSpcReduction="10000"/>
          </a:bodyPr>
          <a:lstStyle/>
          <a:p>
            <a:pPr lvl="1"/>
            <a:endParaRPr lang="en-US" dirty="0"/>
          </a:p>
          <a:p>
            <a:pPr>
              <a:spcAft>
                <a:spcPts val="600"/>
              </a:spcAft>
            </a:pPr>
            <a:r>
              <a:rPr lang="en-US" dirty="0"/>
              <a:t>Data sources</a:t>
            </a:r>
          </a:p>
          <a:p>
            <a:pPr lvl="1">
              <a:spcAft>
                <a:spcPts val="600"/>
              </a:spcAft>
            </a:pPr>
            <a:r>
              <a:rPr lang="en-US" dirty="0"/>
              <a:t>Annual Energy Outlook (AEO) production forecast data from the Energy Information Administration (EIA) to estimate activity in future years</a:t>
            </a:r>
          </a:p>
          <a:p>
            <a:pPr lvl="1">
              <a:spcAft>
                <a:spcPts val="600"/>
              </a:spcAft>
            </a:pPr>
            <a:r>
              <a:rPr lang="en-US" dirty="0"/>
              <a:t>State historical production data to capture recent growth </a:t>
            </a:r>
          </a:p>
          <a:p>
            <a:pPr lvl="1">
              <a:spcAft>
                <a:spcPts val="600"/>
              </a:spcAft>
            </a:pPr>
            <a:r>
              <a:rPr lang="en-US" dirty="0"/>
              <a:t>County historical exploration data from recent years</a:t>
            </a:r>
          </a:p>
          <a:p>
            <a:pPr>
              <a:spcAft>
                <a:spcPts val="600"/>
              </a:spcAft>
            </a:pPr>
            <a:r>
              <a:rPr lang="en-US" dirty="0"/>
              <a:t>New Source Performance Standards (NSPS) applications</a:t>
            </a:r>
          </a:p>
          <a:p>
            <a:pPr>
              <a:spcAft>
                <a:spcPts val="600"/>
              </a:spcAft>
            </a:pPr>
            <a:r>
              <a:rPr lang="en-US" dirty="0"/>
              <a:t>Includes both point and nonpoint sources</a:t>
            </a:r>
          </a:p>
          <a:p>
            <a:pPr lvl="1">
              <a:spcAft>
                <a:spcPts val="600"/>
              </a:spcAft>
            </a:pPr>
            <a:r>
              <a:rPr lang="en-US" dirty="0"/>
              <a:t>Point: Production, Pipelines, other supporting activities</a:t>
            </a:r>
          </a:p>
          <a:p>
            <a:pPr lvl="1">
              <a:spcAft>
                <a:spcPts val="600"/>
              </a:spcAft>
            </a:pPr>
            <a:r>
              <a:rPr lang="en-US" dirty="0"/>
              <a:t>Nonpoint: Production and Exploration</a:t>
            </a:r>
          </a:p>
          <a:p>
            <a:r>
              <a:rPr lang="en-US" dirty="0"/>
              <a:t>Includes data and comments from states and regional planning organizations on the 2016 emissions platform</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18004770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C5D0C6-CF55-4B50-9A70-F86836CAB079}"/>
              </a:ext>
            </a:extLst>
          </p:cNvPr>
          <p:cNvSpPr>
            <a:spLocks noGrp="1"/>
          </p:cNvSpPr>
          <p:nvPr>
            <p:ph type="sldNum" sz="quarter" idx="12"/>
          </p:nvPr>
        </p:nvSpPr>
        <p:spPr/>
        <p:txBody>
          <a:bodyPr/>
          <a:lstStyle/>
          <a:p>
            <a:fld id="{61C894BD-DCE2-4A96-A9AF-225BBEAC2A40}" type="slidenum">
              <a:rPr lang="en-US" smtClean="0"/>
              <a:pPr/>
              <a:t>64</a:t>
            </a:fld>
            <a:endParaRPr lang="en-US" dirty="0"/>
          </a:p>
        </p:txBody>
      </p:sp>
      <p:sp>
        <p:nvSpPr>
          <p:cNvPr id="5" name="Title 4">
            <a:extLst>
              <a:ext uri="{FF2B5EF4-FFF2-40B4-BE49-F238E27FC236}">
                <a16:creationId xmlns:a16="http://schemas.microsoft.com/office/drawing/2014/main" id="{FA91ED32-035E-4DB4-A945-3E864173E58E}"/>
              </a:ext>
            </a:extLst>
          </p:cNvPr>
          <p:cNvSpPr>
            <a:spLocks noGrp="1"/>
          </p:cNvSpPr>
          <p:nvPr>
            <p:ph type="title"/>
          </p:nvPr>
        </p:nvSpPr>
        <p:spPr>
          <a:xfrm>
            <a:off x="457200" y="381000"/>
            <a:ext cx="8229600" cy="1143000"/>
          </a:xfrm>
        </p:spPr>
        <p:txBody>
          <a:bodyPr>
            <a:normAutofit fontScale="90000"/>
          </a:bodyPr>
          <a:lstStyle/>
          <a:p>
            <a:r>
              <a:rPr lang="en-US" dirty="0">
                <a:effectLst/>
              </a:rPr>
              <a:t>Applying Growth and Control Factors to Project Emissions</a:t>
            </a:r>
            <a:endParaRPr lang="en-US" dirty="0"/>
          </a:p>
        </p:txBody>
      </p:sp>
      <p:sp>
        <p:nvSpPr>
          <p:cNvPr id="3" name="Footer Placeholder 2">
            <a:extLst>
              <a:ext uri="{FF2B5EF4-FFF2-40B4-BE49-F238E27FC236}">
                <a16:creationId xmlns:a16="http://schemas.microsoft.com/office/drawing/2014/main" id="{1196C038-9F65-4C15-AD56-B38EB9BE7C8E}"/>
              </a:ext>
            </a:extLst>
          </p:cNvPr>
          <p:cNvSpPr>
            <a:spLocks noGrp="1"/>
          </p:cNvSpPr>
          <p:nvPr>
            <p:ph type="ftr" sz="quarter" idx="11"/>
          </p:nvPr>
        </p:nvSpPr>
        <p:spPr/>
        <p:txBody>
          <a:bodyPr/>
          <a:lstStyle/>
          <a:p>
            <a:r>
              <a:rPr lang="en-US"/>
              <a:t>US EPA OAQPS, Emission Inventory and Analysis Group</a:t>
            </a:r>
            <a:endParaRPr lang="en-US" dirty="0"/>
          </a:p>
        </p:txBody>
      </p:sp>
      <p:pic>
        <p:nvPicPr>
          <p:cNvPr id="2" name="Picture 1">
            <a:extLst>
              <a:ext uri="{FF2B5EF4-FFF2-40B4-BE49-F238E27FC236}">
                <a16:creationId xmlns:a16="http://schemas.microsoft.com/office/drawing/2014/main" id="{04911B2A-A350-40C4-84D2-C700F5ABE1CC}"/>
              </a:ext>
            </a:extLst>
          </p:cNvPr>
          <p:cNvPicPr>
            <a:picLocks noChangeAspect="1"/>
          </p:cNvPicPr>
          <p:nvPr/>
        </p:nvPicPr>
        <p:blipFill>
          <a:blip r:embed="rId3"/>
          <a:stretch>
            <a:fillRect/>
          </a:stretch>
        </p:blipFill>
        <p:spPr>
          <a:xfrm>
            <a:off x="0" y="1905000"/>
            <a:ext cx="9144000" cy="2795843"/>
          </a:xfrm>
          <a:prstGeom prst="rect">
            <a:avLst/>
          </a:prstGeom>
        </p:spPr>
      </p:pic>
    </p:spTree>
    <p:extLst>
      <p:ext uri="{BB962C8B-B14F-4D97-AF65-F5344CB8AC3E}">
        <p14:creationId xmlns:p14="http://schemas.microsoft.com/office/powerpoint/2010/main" val="29324153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65</a:t>
            </a:fld>
            <a:endParaRPr lang="en-US" dirty="0"/>
          </a:p>
        </p:txBody>
      </p:sp>
      <p:sp>
        <p:nvSpPr>
          <p:cNvPr id="5" name="Title 4"/>
          <p:cNvSpPr>
            <a:spLocks noGrp="1"/>
          </p:cNvSpPr>
          <p:nvPr>
            <p:ph type="title"/>
          </p:nvPr>
        </p:nvSpPr>
        <p:spPr>
          <a:xfrm>
            <a:off x="0" y="118704"/>
            <a:ext cx="8229600" cy="1143000"/>
          </a:xfrm>
        </p:spPr>
        <p:txBody>
          <a:bodyPr>
            <a:normAutofit/>
          </a:bodyPr>
          <a:lstStyle/>
          <a:p>
            <a:pPr algn="ctr"/>
            <a:r>
              <a:rPr lang="en-US" sz="3200" dirty="0"/>
              <a:t>Oil and Gas Supply Regions: AEO2018</a:t>
            </a:r>
          </a:p>
        </p:txBody>
      </p:sp>
      <p:pic>
        <p:nvPicPr>
          <p:cNvPr id="2" name="Picture 1" descr="Map of oil and gas supply NEMS regions.  Consists of west coast, rocky mountains, midcontinent, east, gulf coast, and Southwest (western TX and eastern NM)." title="Map of oil and gas supply NEMS regions"/>
          <p:cNvPicPr>
            <a:picLocks noChangeAspect="1"/>
          </p:cNvPicPr>
          <p:nvPr/>
        </p:nvPicPr>
        <p:blipFill>
          <a:blip r:embed="rId3"/>
          <a:stretch>
            <a:fillRect/>
          </a:stretch>
        </p:blipFill>
        <p:spPr>
          <a:xfrm>
            <a:off x="1219200" y="1448117"/>
            <a:ext cx="6705600" cy="4719679"/>
          </a:xfrm>
          <a:prstGeom prst="rect">
            <a:avLst/>
          </a:prstGeom>
        </p:spPr>
      </p:pic>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1097184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66</a:t>
            </a:fld>
            <a:endParaRPr lang="en-US" dirty="0"/>
          </a:p>
        </p:txBody>
      </p:sp>
      <p:sp>
        <p:nvSpPr>
          <p:cNvPr id="5" name="Title 4"/>
          <p:cNvSpPr>
            <a:spLocks noGrp="1"/>
          </p:cNvSpPr>
          <p:nvPr>
            <p:ph type="title"/>
          </p:nvPr>
        </p:nvSpPr>
        <p:spPr>
          <a:xfrm>
            <a:off x="0" y="118704"/>
            <a:ext cx="8229600" cy="1143000"/>
          </a:xfrm>
        </p:spPr>
        <p:txBody>
          <a:bodyPr>
            <a:normAutofit/>
          </a:bodyPr>
          <a:lstStyle/>
          <a:p>
            <a:r>
              <a:rPr lang="en-US" sz="3200" dirty="0"/>
              <a:t>Oil and Gas Supply Regions: AEO2019</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pic>
        <p:nvPicPr>
          <p:cNvPr id="6" name="Picture 5">
            <a:extLst>
              <a:ext uri="{FF2B5EF4-FFF2-40B4-BE49-F238E27FC236}">
                <a16:creationId xmlns:a16="http://schemas.microsoft.com/office/drawing/2014/main" id="{6B84DB4A-54D6-4848-A8B3-BBE037E7A0D3}"/>
              </a:ext>
            </a:extLst>
          </p:cNvPr>
          <p:cNvPicPr>
            <a:picLocks noChangeAspect="1"/>
          </p:cNvPicPr>
          <p:nvPr/>
        </p:nvPicPr>
        <p:blipFill>
          <a:blip r:embed="rId3"/>
          <a:stretch>
            <a:fillRect/>
          </a:stretch>
        </p:blipFill>
        <p:spPr>
          <a:xfrm>
            <a:off x="1406977" y="1905786"/>
            <a:ext cx="6289223" cy="3890932"/>
          </a:xfrm>
          <a:prstGeom prst="rect">
            <a:avLst/>
          </a:prstGeom>
        </p:spPr>
      </p:pic>
      <p:sp>
        <p:nvSpPr>
          <p:cNvPr id="8" name="Oval 7">
            <a:extLst>
              <a:ext uri="{FF2B5EF4-FFF2-40B4-BE49-F238E27FC236}">
                <a16:creationId xmlns:a16="http://schemas.microsoft.com/office/drawing/2014/main" id="{F8E37C31-9F31-432E-9F31-0996D724D1AE}"/>
              </a:ext>
            </a:extLst>
          </p:cNvPr>
          <p:cNvSpPr/>
          <p:nvPr/>
        </p:nvSpPr>
        <p:spPr>
          <a:xfrm>
            <a:off x="2399724" y="1798983"/>
            <a:ext cx="2324675" cy="3001617"/>
          </a:xfrm>
          <a:prstGeom prst="ellipse">
            <a:avLst/>
          </a:prstGeom>
          <a:solidFill>
            <a:srgbClr val="FF0000">
              <a:alpha val="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Connector: Elbow 8">
            <a:extLst>
              <a:ext uri="{FF2B5EF4-FFF2-40B4-BE49-F238E27FC236}">
                <a16:creationId xmlns:a16="http://schemas.microsoft.com/office/drawing/2014/main" id="{70CA1B40-DA33-44C4-9420-D2D37CB1B82C}"/>
              </a:ext>
            </a:extLst>
          </p:cNvPr>
          <p:cNvCxnSpPr>
            <a:cxnSpLocks/>
          </p:cNvCxnSpPr>
          <p:nvPr/>
        </p:nvCxnSpPr>
        <p:spPr>
          <a:xfrm>
            <a:off x="1962277" y="1745673"/>
            <a:ext cx="1046217" cy="160113"/>
          </a:xfrm>
          <a:prstGeom prst="bentConnector3">
            <a:avLst>
              <a:gd name="adj1" fmla="val 50000"/>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7F91B82-D529-41B6-B2BB-5BE2C0C4D5FD}"/>
              </a:ext>
            </a:extLst>
          </p:cNvPr>
          <p:cNvSpPr txBox="1"/>
          <p:nvPr/>
        </p:nvSpPr>
        <p:spPr>
          <a:xfrm>
            <a:off x="152400" y="1387883"/>
            <a:ext cx="1905000" cy="1131079"/>
          </a:xfrm>
          <a:prstGeom prst="rect">
            <a:avLst/>
          </a:prstGeom>
          <a:noFill/>
        </p:spPr>
        <p:txBody>
          <a:bodyPr wrap="square" rtlCol="0">
            <a:spAutoFit/>
          </a:bodyPr>
          <a:lstStyle/>
          <a:p>
            <a:pPr algn="ctr"/>
            <a:r>
              <a:rPr lang="en-US" sz="1350" dirty="0"/>
              <a:t>Rocky Mountain/Dakota</a:t>
            </a:r>
          </a:p>
          <a:p>
            <a:pPr algn="ctr"/>
            <a:r>
              <a:rPr lang="en-US" sz="1350" dirty="0"/>
              <a:t>region in AEO2018 now broken up into 2 regions</a:t>
            </a:r>
          </a:p>
        </p:txBody>
      </p:sp>
    </p:spTree>
    <p:extLst>
      <p:ext uri="{BB962C8B-B14F-4D97-AF65-F5344CB8AC3E}">
        <p14:creationId xmlns:p14="http://schemas.microsoft.com/office/powerpoint/2010/main" val="922139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67</a:t>
            </a:fld>
            <a:endParaRPr lang="en-US" dirty="0"/>
          </a:p>
        </p:txBody>
      </p:sp>
      <p:sp>
        <p:nvSpPr>
          <p:cNvPr id="5" name="Title 4"/>
          <p:cNvSpPr>
            <a:spLocks noGrp="1"/>
          </p:cNvSpPr>
          <p:nvPr>
            <p:ph type="title"/>
          </p:nvPr>
        </p:nvSpPr>
        <p:spPr>
          <a:xfrm>
            <a:off x="23037" y="274637"/>
            <a:ext cx="8229600" cy="1143000"/>
          </a:xfrm>
        </p:spPr>
        <p:txBody>
          <a:bodyPr>
            <a:normAutofit/>
          </a:bodyPr>
          <a:lstStyle/>
          <a:p>
            <a:r>
              <a:rPr lang="en-US" sz="3200" dirty="0"/>
              <a:t>Oil and Gas Projections: </a:t>
            </a:r>
            <a:br>
              <a:rPr lang="en-US" sz="3200" dirty="0"/>
            </a:br>
            <a:r>
              <a:rPr lang="en-US" sz="3200" dirty="0"/>
              <a:t>Supply Region-Level Forecasts Method</a:t>
            </a:r>
          </a:p>
        </p:txBody>
      </p:sp>
      <p:sp>
        <p:nvSpPr>
          <p:cNvPr id="2" name="Content Placeholder 1"/>
          <p:cNvSpPr>
            <a:spLocks noGrp="1"/>
          </p:cNvSpPr>
          <p:nvPr>
            <p:ph idx="1"/>
          </p:nvPr>
        </p:nvSpPr>
        <p:spPr>
          <a:xfrm>
            <a:off x="457200" y="1649809"/>
            <a:ext cx="8229600" cy="4525963"/>
          </a:xfrm>
        </p:spPr>
        <p:txBody>
          <a:bodyPr>
            <a:normAutofit lnSpcReduction="10000"/>
          </a:bodyPr>
          <a:lstStyle/>
          <a:p>
            <a:r>
              <a:rPr lang="en-US" dirty="0"/>
              <a:t>AEO Tables: Regional production</a:t>
            </a:r>
          </a:p>
          <a:p>
            <a:pPr lvl="1"/>
            <a:r>
              <a:rPr lang="en-US" dirty="0"/>
              <a:t>Table 60: lower 48 crude oil production</a:t>
            </a:r>
          </a:p>
          <a:p>
            <a:pPr lvl="1"/>
            <a:r>
              <a:rPr lang="en-US" dirty="0"/>
              <a:t>Table 61: lower 48 natural gas production</a:t>
            </a:r>
          </a:p>
          <a:p>
            <a:pPr>
              <a:spcBef>
                <a:spcPts val="1200"/>
              </a:spcBef>
            </a:pPr>
            <a:r>
              <a:rPr lang="en-US" dirty="0"/>
              <a:t>AEO Tables: national production</a:t>
            </a:r>
          </a:p>
          <a:p>
            <a:pPr lvl="1"/>
            <a:r>
              <a:rPr lang="en-US" dirty="0"/>
              <a:t>Table 14: Oil and gas supply</a:t>
            </a:r>
          </a:p>
          <a:p>
            <a:pPr lvl="2"/>
            <a:r>
              <a:rPr lang="en-US" dirty="0"/>
              <a:t>Coalbed methane production</a:t>
            </a:r>
          </a:p>
          <a:p>
            <a:pPr lvl="2"/>
            <a:r>
              <a:rPr lang="en-US" dirty="0"/>
              <a:t>Natural gas liquids production</a:t>
            </a:r>
          </a:p>
          <a:p>
            <a:pPr lvl="2"/>
            <a:r>
              <a:rPr lang="en-US" dirty="0"/>
              <a:t>Offshore production: state-owned sources only</a:t>
            </a:r>
          </a:p>
          <a:p>
            <a:pPr>
              <a:spcBef>
                <a:spcPts val="1200"/>
              </a:spcBef>
            </a:pPr>
            <a:r>
              <a:rPr lang="en-US" dirty="0"/>
              <a:t>Develop oil/gas/both cross-reference by source classification code (SCC) to apply regional/national factors</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15026116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68</a:t>
            </a:fld>
            <a:endParaRPr lang="en-US" dirty="0"/>
          </a:p>
        </p:txBody>
      </p:sp>
      <p:sp>
        <p:nvSpPr>
          <p:cNvPr id="5" name="Title 4"/>
          <p:cNvSpPr>
            <a:spLocks noGrp="1"/>
          </p:cNvSpPr>
          <p:nvPr>
            <p:ph type="title"/>
          </p:nvPr>
        </p:nvSpPr>
        <p:spPr>
          <a:xfrm>
            <a:off x="265272" y="304800"/>
            <a:ext cx="4548573" cy="1219200"/>
          </a:xfrm>
        </p:spPr>
        <p:txBody>
          <a:bodyPr>
            <a:normAutofit fontScale="90000"/>
          </a:bodyPr>
          <a:lstStyle/>
          <a:p>
            <a:r>
              <a:rPr lang="en-US" sz="2800" dirty="0"/>
              <a:t>Oil and Gas Projections: </a:t>
            </a:r>
            <a:br>
              <a:rPr lang="en-US" sz="2800" dirty="0"/>
            </a:br>
            <a:r>
              <a:rPr lang="en-US" sz="2800" dirty="0"/>
              <a:t>Supply Region-level</a:t>
            </a:r>
            <a:br>
              <a:rPr lang="en-US" sz="2800" dirty="0"/>
            </a:br>
            <a:r>
              <a:rPr lang="en-US" sz="2800" dirty="0"/>
              <a:t>example used for 2011</a:t>
            </a:r>
            <a:br>
              <a:rPr lang="en-US" sz="2800" dirty="0"/>
            </a:br>
            <a:r>
              <a:rPr lang="en-US" sz="2800" dirty="0"/>
              <a:t>platform </a:t>
            </a:r>
          </a:p>
        </p:txBody>
      </p:sp>
      <p:sp>
        <p:nvSpPr>
          <p:cNvPr id="2" name="Content Placeholder 1"/>
          <p:cNvSpPr>
            <a:spLocks noGrp="1"/>
          </p:cNvSpPr>
          <p:nvPr>
            <p:ph idx="1"/>
          </p:nvPr>
        </p:nvSpPr>
        <p:spPr>
          <a:xfrm>
            <a:off x="97962" y="1828800"/>
            <a:ext cx="4541190" cy="4114800"/>
          </a:xfrm>
        </p:spPr>
        <p:txBody>
          <a:bodyPr>
            <a:normAutofit fontScale="92500" lnSpcReduction="10000"/>
          </a:bodyPr>
          <a:lstStyle/>
          <a:p>
            <a:r>
              <a:rPr lang="en-US" dirty="0"/>
              <a:t>Applied this method for 2011v6.3 modeling platform along with state-specific factors supplied from MARAMA</a:t>
            </a:r>
          </a:p>
          <a:p>
            <a:r>
              <a:rPr lang="en-US" dirty="0"/>
              <a:t>Large regions where only 2-3 states make up the bulk of the production can cause issues with smaller-producing states in the region </a:t>
            </a:r>
          </a:p>
          <a:p>
            <a:pPr marL="630936" lvl="2" indent="0">
              <a:buNone/>
            </a:pPr>
            <a:endParaRPr lang="en-US" dirty="0"/>
          </a:p>
          <a:p>
            <a:endParaRPr lang="en-US" dirty="0"/>
          </a:p>
        </p:txBody>
      </p:sp>
      <p:pic>
        <p:nvPicPr>
          <p:cNvPr id="6" name="Picture 5" descr="Line plot of AEO2016 natural gas production shows growth in the East through 2030 and grwoth in the Gulf Coast 2011-2023 then flatttening out after that." title="Line plot of AEO2016 natural gas production"/>
          <p:cNvPicPr>
            <a:picLocks noChangeAspect="1"/>
          </p:cNvPicPr>
          <p:nvPr/>
        </p:nvPicPr>
        <p:blipFill>
          <a:blip r:embed="rId3"/>
          <a:stretch>
            <a:fillRect/>
          </a:stretch>
        </p:blipFill>
        <p:spPr>
          <a:xfrm>
            <a:off x="4670382" y="762000"/>
            <a:ext cx="4499493" cy="2938817"/>
          </a:xfrm>
          <a:prstGeom prst="rect">
            <a:avLst/>
          </a:prstGeom>
        </p:spPr>
      </p:pic>
      <p:pic>
        <p:nvPicPr>
          <p:cNvPr id="7" name="Picture 6" descr="Oil production is expected to grow in Dakotas/Rocky mountains from 2016-2030.  Most other areas are flat." title="Line plot of oil production in AEO2016"/>
          <p:cNvPicPr>
            <a:picLocks noChangeAspect="1"/>
          </p:cNvPicPr>
          <p:nvPr/>
        </p:nvPicPr>
        <p:blipFill>
          <a:blip r:embed="rId4"/>
          <a:stretch>
            <a:fillRect/>
          </a:stretch>
        </p:blipFill>
        <p:spPr>
          <a:xfrm>
            <a:off x="4621302" y="3700817"/>
            <a:ext cx="4548573" cy="2929388"/>
          </a:xfrm>
          <a:prstGeom prst="rect">
            <a:avLst/>
          </a:prstGeom>
        </p:spPr>
      </p:pic>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3452248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17CFB8-7680-4D30-ABA3-052E06C880F8}"/>
              </a:ext>
            </a:extLst>
          </p:cNvPr>
          <p:cNvSpPr>
            <a:spLocks noGrp="1"/>
          </p:cNvSpPr>
          <p:nvPr>
            <p:ph type="sldNum" sz="quarter" idx="12"/>
          </p:nvPr>
        </p:nvSpPr>
        <p:spPr/>
        <p:txBody>
          <a:bodyPr/>
          <a:lstStyle/>
          <a:p>
            <a:fld id="{61C894BD-DCE2-4A96-A9AF-225BBEAC2A40}" type="slidenum">
              <a:rPr lang="en-US" smtClean="0"/>
              <a:pPr/>
              <a:t>69</a:t>
            </a:fld>
            <a:endParaRPr lang="en-US" dirty="0"/>
          </a:p>
        </p:txBody>
      </p:sp>
      <p:sp>
        <p:nvSpPr>
          <p:cNvPr id="5" name="Title 4">
            <a:extLst>
              <a:ext uri="{FF2B5EF4-FFF2-40B4-BE49-F238E27FC236}">
                <a16:creationId xmlns:a16="http://schemas.microsoft.com/office/drawing/2014/main" id="{63969981-B0A7-4EFB-8E75-475A471E0568}"/>
              </a:ext>
            </a:extLst>
          </p:cNvPr>
          <p:cNvSpPr>
            <a:spLocks noGrp="1"/>
          </p:cNvSpPr>
          <p:nvPr>
            <p:ph type="title"/>
          </p:nvPr>
        </p:nvSpPr>
        <p:spPr/>
        <p:txBody>
          <a:bodyPr/>
          <a:lstStyle/>
          <a:p>
            <a:r>
              <a:rPr lang="en-US" dirty="0"/>
              <a:t>AEO Supply Region example</a:t>
            </a:r>
          </a:p>
        </p:txBody>
      </p:sp>
      <p:pic>
        <p:nvPicPr>
          <p:cNvPr id="7" name="Picture 6" descr="Expected production levels from 2016-12030 is shown in the table for each year and NEMS region - both onshore and offshore in million barrels per day" title="Table of oil production by NEMS 2016-2030">
            <a:extLst>
              <a:ext uri="{FF2B5EF4-FFF2-40B4-BE49-F238E27FC236}">
                <a16:creationId xmlns:a16="http://schemas.microsoft.com/office/drawing/2014/main" id="{6B06B000-023D-4143-8BD5-C0E48328F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417638"/>
            <a:ext cx="8702224" cy="4830762"/>
          </a:xfrm>
          <a:prstGeom prst="rect">
            <a:avLst/>
          </a:prstGeom>
        </p:spPr>
      </p:pic>
      <p:sp>
        <p:nvSpPr>
          <p:cNvPr id="3" name="Footer Placeholder 2">
            <a:extLst>
              <a:ext uri="{FF2B5EF4-FFF2-40B4-BE49-F238E27FC236}">
                <a16:creationId xmlns:a16="http://schemas.microsoft.com/office/drawing/2014/main" id="{F8B5D3D5-9DEF-4CAB-9858-F19EFCE907FA}"/>
              </a:ext>
            </a:extLst>
          </p:cNvPr>
          <p:cNvSpPr>
            <a:spLocks noGrp="1"/>
          </p:cNvSpPr>
          <p:nvPr>
            <p:ph type="ftr" sz="quarter" idx="11"/>
          </p:nvPr>
        </p:nvSpPr>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2074678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7</a:t>
            </a:fld>
            <a:endParaRPr lang="en-US" dirty="0"/>
          </a:p>
        </p:txBody>
      </p:sp>
      <p:sp>
        <p:nvSpPr>
          <p:cNvPr id="5" name="Title 4"/>
          <p:cNvSpPr>
            <a:spLocks noGrp="1"/>
          </p:cNvSpPr>
          <p:nvPr>
            <p:ph type="title"/>
          </p:nvPr>
        </p:nvSpPr>
        <p:spPr/>
        <p:txBody>
          <a:bodyPr/>
          <a:lstStyle/>
          <a:p>
            <a:r>
              <a:rPr lang="en-US" dirty="0"/>
              <a:t>Developing </a:t>
            </a:r>
            <a:r>
              <a:rPr lang="en-US"/>
              <a:t>Projections </a:t>
            </a:r>
            <a:r>
              <a:rPr lang="en-US" dirty="0"/>
              <a:t>(</a:t>
            </a:r>
            <a:r>
              <a:rPr lang="en-US"/>
              <a:t>2/2)</a:t>
            </a:r>
            <a:endParaRPr lang="en-US" dirty="0"/>
          </a:p>
        </p:txBody>
      </p:sp>
      <p:sp>
        <p:nvSpPr>
          <p:cNvPr id="2" name="Content Placeholder 1"/>
          <p:cNvSpPr>
            <a:spLocks noGrp="1"/>
          </p:cNvSpPr>
          <p:nvPr>
            <p:ph idx="1"/>
          </p:nvPr>
        </p:nvSpPr>
        <p:spPr>
          <a:xfrm>
            <a:off x="457200" y="1481328"/>
            <a:ext cx="8229600" cy="4767072"/>
          </a:xfrm>
        </p:spPr>
        <p:txBody>
          <a:bodyPr>
            <a:normAutofit fontScale="92500" lnSpcReduction="10000"/>
          </a:bodyPr>
          <a:lstStyle/>
          <a:p>
            <a:pPr>
              <a:spcAft>
                <a:spcPts val="600"/>
              </a:spcAft>
            </a:pPr>
            <a:r>
              <a:rPr lang="en-US" dirty="0"/>
              <a:t>Factors to consider for each sector include:</a:t>
            </a:r>
          </a:p>
          <a:p>
            <a:pPr lvl="1">
              <a:spcAft>
                <a:spcPts val="600"/>
              </a:spcAft>
            </a:pPr>
            <a:r>
              <a:rPr lang="en-US" dirty="0"/>
              <a:t>Confidence in base year inventory data</a:t>
            </a:r>
          </a:p>
          <a:p>
            <a:pPr lvl="1">
              <a:spcAft>
                <a:spcPts val="600"/>
              </a:spcAft>
            </a:pPr>
            <a:r>
              <a:rPr lang="en-US" dirty="0"/>
              <a:t>Historical data available since base year </a:t>
            </a:r>
          </a:p>
          <a:p>
            <a:pPr lvl="1">
              <a:spcAft>
                <a:spcPts val="600"/>
              </a:spcAft>
            </a:pPr>
            <a:r>
              <a:rPr lang="en-US" dirty="0"/>
              <a:t>What sources of information are available for each sector</a:t>
            </a:r>
          </a:p>
          <a:p>
            <a:pPr lvl="2">
              <a:spcAft>
                <a:spcPts val="600"/>
              </a:spcAft>
            </a:pPr>
            <a:r>
              <a:rPr lang="en-US" dirty="0"/>
              <a:t>Databases (e.g. Annual Energy Outlook (AEO))</a:t>
            </a:r>
          </a:p>
          <a:p>
            <a:pPr lvl="2">
              <a:spcAft>
                <a:spcPts val="600"/>
              </a:spcAft>
            </a:pPr>
            <a:r>
              <a:rPr lang="en-US" dirty="0"/>
              <a:t>Models (e.g. Integrated Planning Model (IPM) for EGUs)</a:t>
            </a:r>
          </a:p>
          <a:p>
            <a:pPr lvl="1">
              <a:spcAft>
                <a:spcPts val="600"/>
              </a:spcAft>
            </a:pPr>
            <a:r>
              <a:rPr lang="en-US" dirty="0"/>
              <a:t>How can these sources of information be used for estimating emissions? (e.g., to update activity data)</a:t>
            </a:r>
          </a:p>
          <a:p>
            <a:pPr lvl="1">
              <a:spcAft>
                <a:spcPts val="600"/>
              </a:spcAft>
            </a:pPr>
            <a:r>
              <a:rPr lang="en-US" dirty="0"/>
              <a:t>Spatial and temporal resolution of information</a:t>
            </a:r>
          </a:p>
          <a:p>
            <a:pPr lvl="1">
              <a:spcAft>
                <a:spcPts val="600"/>
              </a:spcAft>
            </a:pPr>
            <a:r>
              <a:rPr lang="en-US" dirty="0"/>
              <a:t>Federal and state rules that go into effect in the intervening years are considered</a:t>
            </a:r>
          </a:p>
          <a:p>
            <a:pPr lvl="1">
              <a:spcAft>
                <a:spcPts val="600"/>
              </a:spcAft>
            </a:pPr>
            <a:r>
              <a:rPr lang="en-US" dirty="0"/>
              <a:t>Point sources: consent decrees, planned shutdowns, etc.</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36453467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17CFB8-7680-4D30-ABA3-052E06C880F8}"/>
              </a:ext>
            </a:extLst>
          </p:cNvPr>
          <p:cNvSpPr>
            <a:spLocks noGrp="1"/>
          </p:cNvSpPr>
          <p:nvPr>
            <p:ph type="sldNum" sz="quarter" idx="12"/>
          </p:nvPr>
        </p:nvSpPr>
        <p:spPr/>
        <p:txBody>
          <a:bodyPr/>
          <a:lstStyle/>
          <a:p>
            <a:fld id="{61C894BD-DCE2-4A96-A9AF-225BBEAC2A40}" type="slidenum">
              <a:rPr lang="en-US" smtClean="0"/>
              <a:pPr/>
              <a:t>70</a:t>
            </a:fld>
            <a:endParaRPr lang="en-US" dirty="0"/>
          </a:p>
        </p:txBody>
      </p:sp>
      <p:sp>
        <p:nvSpPr>
          <p:cNvPr id="5" name="Title 4">
            <a:extLst>
              <a:ext uri="{FF2B5EF4-FFF2-40B4-BE49-F238E27FC236}">
                <a16:creationId xmlns:a16="http://schemas.microsoft.com/office/drawing/2014/main" id="{63969981-B0A7-4EFB-8E75-475A471E0568}"/>
              </a:ext>
            </a:extLst>
          </p:cNvPr>
          <p:cNvSpPr>
            <a:spLocks noGrp="1"/>
          </p:cNvSpPr>
          <p:nvPr>
            <p:ph type="title"/>
          </p:nvPr>
        </p:nvSpPr>
        <p:spPr>
          <a:xfrm>
            <a:off x="308180" y="168161"/>
            <a:ext cx="8229600" cy="1143000"/>
          </a:xfrm>
        </p:spPr>
        <p:txBody>
          <a:bodyPr/>
          <a:lstStyle/>
          <a:p>
            <a:r>
              <a:rPr lang="en-US" dirty="0"/>
              <a:t>AEO Supply Region Example (2)</a:t>
            </a:r>
          </a:p>
        </p:txBody>
      </p:sp>
      <p:pic>
        <p:nvPicPr>
          <p:cNvPr id="9" name="Picture 8" descr="Projection factors are derived for teh east and Gulf Coast regions for each year starting with 2016 by dividing the future year by the 2016 production.  The East factor for 2028 is 1.629 and the Gulf Coast is 1.2." title="Projection factors for oil and gas NEMS regions">
            <a:extLst>
              <a:ext uri="{FF2B5EF4-FFF2-40B4-BE49-F238E27FC236}">
                <a16:creationId xmlns:a16="http://schemas.microsoft.com/office/drawing/2014/main" id="{7C31E91D-8DF8-4543-8AF4-506C3C8DB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311161"/>
            <a:ext cx="8118680" cy="5157540"/>
          </a:xfrm>
          <a:prstGeom prst="rect">
            <a:avLst/>
          </a:prstGeom>
        </p:spPr>
      </p:pic>
      <p:sp>
        <p:nvSpPr>
          <p:cNvPr id="3" name="Footer Placeholder 2">
            <a:extLst>
              <a:ext uri="{FF2B5EF4-FFF2-40B4-BE49-F238E27FC236}">
                <a16:creationId xmlns:a16="http://schemas.microsoft.com/office/drawing/2014/main" id="{F8B5D3D5-9DEF-4CAB-9858-F19EFCE907FA}"/>
              </a:ext>
            </a:extLst>
          </p:cNvPr>
          <p:cNvSpPr>
            <a:spLocks noGrp="1"/>
          </p:cNvSpPr>
          <p:nvPr>
            <p:ph type="ftr" sz="quarter" idx="11"/>
          </p:nvPr>
        </p:nvSpPr>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36237552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71</a:t>
            </a:fld>
            <a:endParaRPr lang="en-US" dirty="0"/>
          </a:p>
        </p:txBody>
      </p:sp>
      <p:sp>
        <p:nvSpPr>
          <p:cNvPr id="5" name="Title 4"/>
          <p:cNvSpPr>
            <a:spLocks noGrp="1"/>
          </p:cNvSpPr>
          <p:nvPr>
            <p:ph type="title"/>
          </p:nvPr>
        </p:nvSpPr>
        <p:spPr>
          <a:xfrm>
            <a:off x="265272" y="9378"/>
            <a:ext cx="7735728" cy="1143000"/>
          </a:xfrm>
        </p:spPr>
        <p:txBody>
          <a:bodyPr>
            <a:normAutofit/>
          </a:bodyPr>
          <a:lstStyle/>
          <a:p>
            <a:pPr algn="ctr"/>
            <a:r>
              <a:rPr lang="en-US" sz="2800" dirty="0"/>
              <a:t>Oil and Gas Projections: Historical State Data + AEO Supply Region Method</a:t>
            </a:r>
          </a:p>
        </p:txBody>
      </p:sp>
      <p:sp>
        <p:nvSpPr>
          <p:cNvPr id="12" name="TextBox 11"/>
          <p:cNvSpPr txBox="1"/>
          <p:nvPr/>
        </p:nvSpPr>
        <p:spPr>
          <a:xfrm>
            <a:off x="749463" y="1594437"/>
            <a:ext cx="3048000" cy="369332"/>
          </a:xfrm>
          <a:prstGeom prst="rect">
            <a:avLst/>
          </a:prstGeom>
          <a:noFill/>
        </p:spPr>
        <p:txBody>
          <a:bodyPr wrap="square" rtlCol="0">
            <a:spAutoFit/>
          </a:bodyPr>
          <a:lstStyle/>
          <a:p>
            <a:r>
              <a:rPr lang="en-US" dirty="0"/>
              <a:t>Historical state change</a:t>
            </a:r>
          </a:p>
        </p:txBody>
      </p:sp>
      <p:sp>
        <p:nvSpPr>
          <p:cNvPr id="14" name="TextBox 13" descr="X for multiply" title="X for multiply"/>
          <p:cNvSpPr txBox="1"/>
          <p:nvPr/>
        </p:nvSpPr>
        <p:spPr>
          <a:xfrm flipH="1">
            <a:off x="4303872" y="2449543"/>
            <a:ext cx="344328" cy="707886"/>
          </a:xfrm>
          <a:prstGeom prst="rect">
            <a:avLst/>
          </a:prstGeom>
          <a:noFill/>
        </p:spPr>
        <p:txBody>
          <a:bodyPr wrap="square" rtlCol="0">
            <a:spAutoFit/>
          </a:bodyPr>
          <a:lstStyle/>
          <a:p>
            <a:r>
              <a:rPr lang="en-US" sz="4000" dirty="0"/>
              <a:t>X</a:t>
            </a:r>
          </a:p>
        </p:txBody>
      </p:sp>
      <p:sp>
        <p:nvSpPr>
          <p:cNvPr id="13" name="TextBox 12"/>
          <p:cNvSpPr txBox="1"/>
          <p:nvPr/>
        </p:nvSpPr>
        <p:spPr>
          <a:xfrm>
            <a:off x="5181600" y="1625266"/>
            <a:ext cx="3465672" cy="369332"/>
          </a:xfrm>
          <a:prstGeom prst="rect">
            <a:avLst/>
          </a:prstGeom>
          <a:noFill/>
        </p:spPr>
        <p:txBody>
          <a:bodyPr wrap="square" rtlCol="0">
            <a:spAutoFit/>
          </a:bodyPr>
          <a:lstStyle/>
          <a:p>
            <a:r>
              <a:rPr lang="en-US" dirty="0"/>
              <a:t>AEO Supply Region change</a:t>
            </a:r>
          </a:p>
        </p:txBody>
      </p:sp>
      <p:pic>
        <p:nvPicPr>
          <p:cNvPr id="17" name="Picture 16" descr="Line plot of AEO2016 oil production shown on earlier slide, with a vertical line at 2015. " title="AEO supply region changes from 2016 case"/>
          <p:cNvPicPr>
            <a:picLocks noChangeAspect="1"/>
          </p:cNvPicPr>
          <p:nvPr/>
        </p:nvPicPr>
        <p:blipFill rotWithShape="1">
          <a:blip r:embed="rId3"/>
          <a:srcRect t="10080" b="-10080"/>
          <a:stretch/>
        </p:blipFill>
        <p:spPr>
          <a:xfrm>
            <a:off x="4799515" y="2027266"/>
            <a:ext cx="4039685" cy="2392334"/>
          </a:xfrm>
          <a:prstGeom prst="rect">
            <a:avLst/>
          </a:prstGeom>
        </p:spPr>
      </p:pic>
      <p:cxnSp>
        <p:nvCxnSpPr>
          <p:cNvPr id="6" name="Straight Connector 5" descr="Line at year 2015" title="Line at year 2015">
            <a:extLst>
              <a:ext uri="{FF2B5EF4-FFF2-40B4-BE49-F238E27FC236}">
                <a16:creationId xmlns:a16="http://schemas.microsoft.com/office/drawing/2014/main" id="{52B618BB-FB89-4083-9F0A-DD07E88BEA4C}"/>
              </a:ext>
            </a:extLst>
          </p:cNvPr>
          <p:cNvCxnSpPr/>
          <p:nvPr/>
        </p:nvCxnSpPr>
        <p:spPr>
          <a:xfrm>
            <a:off x="6477000" y="2133600"/>
            <a:ext cx="0" cy="13716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48000" y="4876800"/>
            <a:ext cx="3048000" cy="1477328"/>
          </a:xfrm>
          <a:prstGeom prst="rect">
            <a:avLst/>
          </a:prstGeom>
          <a:noFill/>
        </p:spPr>
        <p:txBody>
          <a:bodyPr wrap="square" rtlCol="0">
            <a:spAutoFit/>
          </a:bodyPr>
          <a:lstStyle/>
          <a:p>
            <a:pPr algn="ctr"/>
            <a:r>
              <a:rPr lang="en-US" dirty="0"/>
              <a:t>Combined factors representing both historical state data and AEO supply region change for each state</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pic>
        <p:nvPicPr>
          <p:cNvPr id="7" name="Picture 6" descr="A screenshot of a cell phone&#10;&#10;Description generated with high confidence">
            <a:extLst>
              <a:ext uri="{FF2B5EF4-FFF2-40B4-BE49-F238E27FC236}">
                <a16:creationId xmlns:a16="http://schemas.microsoft.com/office/drawing/2014/main" id="{BCDEA673-A00C-460A-B8C6-E8E3F044F2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920798"/>
            <a:ext cx="3974753" cy="2651202"/>
          </a:xfrm>
          <a:prstGeom prst="rect">
            <a:avLst/>
          </a:prstGeom>
        </p:spPr>
      </p:pic>
      <p:sp>
        <p:nvSpPr>
          <p:cNvPr id="15" name="Down Arrow 14" descr="Arrow from historic X AEO changes to combined factors" title="Arrow from historic X AEO changes to combined factors"/>
          <p:cNvSpPr/>
          <p:nvPr/>
        </p:nvSpPr>
        <p:spPr>
          <a:xfrm>
            <a:off x="4074236" y="4124888"/>
            <a:ext cx="921277" cy="5301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4980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72</a:t>
            </a:fld>
            <a:endParaRPr lang="en-US" dirty="0"/>
          </a:p>
        </p:txBody>
      </p:sp>
      <p:sp>
        <p:nvSpPr>
          <p:cNvPr id="5" name="Title 4"/>
          <p:cNvSpPr>
            <a:spLocks noGrp="1"/>
          </p:cNvSpPr>
          <p:nvPr>
            <p:ph type="title"/>
          </p:nvPr>
        </p:nvSpPr>
        <p:spPr>
          <a:xfrm>
            <a:off x="228600" y="106069"/>
            <a:ext cx="7696200" cy="1143000"/>
          </a:xfrm>
        </p:spPr>
        <p:txBody>
          <a:bodyPr>
            <a:noAutofit/>
          </a:bodyPr>
          <a:lstStyle/>
          <a:p>
            <a:pPr algn="ctr"/>
            <a:r>
              <a:rPr lang="en-US" sz="2800" dirty="0"/>
              <a:t>Oil and Gas Projections: Online Historical State Data</a:t>
            </a:r>
          </a:p>
        </p:txBody>
      </p:sp>
      <p:sp>
        <p:nvSpPr>
          <p:cNvPr id="2" name="Content Placeholder 1"/>
          <p:cNvSpPr>
            <a:spLocks noGrp="1"/>
          </p:cNvSpPr>
          <p:nvPr>
            <p:ph idx="1"/>
          </p:nvPr>
        </p:nvSpPr>
        <p:spPr>
          <a:xfrm>
            <a:off x="-7088" y="1793305"/>
            <a:ext cx="9144000" cy="5036342"/>
          </a:xfrm>
        </p:spPr>
        <p:txBody>
          <a:bodyPr>
            <a:normAutofit/>
          </a:bodyPr>
          <a:lstStyle/>
          <a:p>
            <a:r>
              <a:rPr lang="en-US" dirty="0"/>
              <a:t>Historical state production data publicly available on EIA website used to project sources from a base year to a recent year (e.g. 2016 to 2017 or 2018)</a:t>
            </a:r>
          </a:p>
          <a:p>
            <a:pPr lvl="1"/>
            <a:r>
              <a:rPr lang="en-US" dirty="0"/>
              <a:t>Natural Gas </a:t>
            </a:r>
            <a:r>
              <a:rPr lang="en-US" sz="1900" dirty="0">
                <a:hlinkClick r:id="rId3"/>
              </a:rPr>
              <a:t>http://www.eia.gov/dnav/ng/ng_sum_lsum_a_epg0_fgw_mmcf_a.htm</a:t>
            </a:r>
            <a:endParaRPr lang="en-US" sz="1900" dirty="0"/>
          </a:p>
          <a:p>
            <a:pPr lvl="1"/>
            <a:r>
              <a:rPr lang="en-US" dirty="0"/>
              <a:t>Crude Oil </a:t>
            </a:r>
            <a:r>
              <a:rPr lang="en-US" sz="1900" dirty="0">
                <a:hlinkClick r:id="rId4"/>
              </a:rPr>
              <a:t>http://www.eia.gov/dnav/pet/pet_crd_crpdn_adc_mbbl_a.htm</a:t>
            </a:r>
            <a:endParaRPr lang="en-US" sz="1900" dirty="0"/>
          </a:p>
          <a:p>
            <a:pPr lvl="1"/>
            <a:r>
              <a:rPr lang="en-US" dirty="0"/>
              <a:t>Coalbed methane </a:t>
            </a:r>
            <a:r>
              <a:rPr lang="en-US" sz="1900" dirty="0">
                <a:hlinkClick r:id="rId5"/>
              </a:rPr>
              <a:t>https://www.eia.gov/dnav/ng/ng_prod_coalbed_s1_a.htm</a:t>
            </a:r>
            <a:endParaRPr lang="en-US" sz="1900"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7151095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73</a:t>
            </a:fld>
            <a:endParaRPr lang="en-US" dirty="0"/>
          </a:p>
        </p:txBody>
      </p:sp>
      <p:sp>
        <p:nvSpPr>
          <p:cNvPr id="5" name="Title 4"/>
          <p:cNvSpPr>
            <a:spLocks noGrp="1"/>
          </p:cNvSpPr>
          <p:nvPr>
            <p:ph type="title"/>
          </p:nvPr>
        </p:nvSpPr>
        <p:spPr>
          <a:xfrm>
            <a:off x="228600" y="106069"/>
            <a:ext cx="7772400" cy="1143000"/>
          </a:xfrm>
        </p:spPr>
        <p:txBody>
          <a:bodyPr>
            <a:normAutofit fontScale="90000"/>
          </a:bodyPr>
          <a:lstStyle/>
          <a:p>
            <a:r>
              <a:rPr lang="en-US" sz="2800" dirty="0"/>
              <a:t>Oil and Gas Projections: Historical State </a:t>
            </a:r>
            <a:br>
              <a:rPr lang="en-US" sz="2800" dirty="0"/>
            </a:br>
            <a:r>
              <a:rPr lang="en-US" sz="2800" dirty="0"/>
              <a:t>Data Bridge to Supply Region-Level Forecast</a:t>
            </a:r>
          </a:p>
        </p:txBody>
      </p:sp>
      <p:sp>
        <p:nvSpPr>
          <p:cNvPr id="2" name="Content Placeholder 1"/>
          <p:cNvSpPr>
            <a:spLocks noGrp="1"/>
          </p:cNvSpPr>
          <p:nvPr>
            <p:ph idx="1"/>
          </p:nvPr>
        </p:nvSpPr>
        <p:spPr>
          <a:xfrm>
            <a:off x="285036" y="1371601"/>
            <a:ext cx="8573928" cy="5036342"/>
          </a:xfrm>
        </p:spPr>
        <p:txBody>
          <a:bodyPr>
            <a:normAutofit/>
          </a:bodyPr>
          <a:lstStyle/>
          <a:p>
            <a:r>
              <a:rPr lang="en-US" sz="2400" dirty="0"/>
              <a:t>Then use AEO Supply Region production forecasts to project from 2017 or 2018 to desired future year</a:t>
            </a:r>
          </a:p>
          <a:p>
            <a:pPr lvl="1"/>
            <a:r>
              <a:rPr lang="en-US" sz="2000" dirty="0"/>
              <a:t>Some adjustments based on historical trends for “low production” states may be needed</a:t>
            </a:r>
          </a:p>
          <a:p>
            <a:pPr>
              <a:spcBef>
                <a:spcPts val="1200"/>
              </a:spcBef>
            </a:pPr>
            <a:r>
              <a:rPr lang="en-US" sz="2400" dirty="0"/>
              <a:t>Combine factors to get a state-specific projection factor from base year to desired future year</a:t>
            </a:r>
          </a:p>
          <a:p>
            <a:pPr>
              <a:spcBef>
                <a:spcPts val="1200"/>
              </a:spcBef>
            </a:pPr>
            <a:r>
              <a:rPr lang="en-US" sz="2400" dirty="0"/>
              <a:t>For nonpoint sources use SCC-oil/gas/both cross-reference to apply state-specific factors</a:t>
            </a:r>
          </a:p>
          <a:p>
            <a:pPr>
              <a:spcBef>
                <a:spcPts val="1200"/>
              </a:spcBef>
            </a:pPr>
            <a:r>
              <a:rPr lang="en-US" sz="2400" dirty="0"/>
              <a:t>For point sources use a oil/gas/both cross-reference by SCCs and North American Industry Classification System (NAICS) codes to apply state-specific factors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42213731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74</a:t>
            </a:fld>
            <a:endParaRPr lang="en-US" dirty="0"/>
          </a:p>
        </p:txBody>
      </p:sp>
      <p:sp>
        <p:nvSpPr>
          <p:cNvPr id="5" name="Title 4"/>
          <p:cNvSpPr>
            <a:spLocks noGrp="1"/>
          </p:cNvSpPr>
          <p:nvPr>
            <p:ph type="title"/>
          </p:nvPr>
        </p:nvSpPr>
        <p:spPr>
          <a:xfrm>
            <a:off x="304800" y="228600"/>
            <a:ext cx="8839200" cy="1143000"/>
          </a:xfrm>
        </p:spPr>
        <p:txBody>
          <a:bodyPr>
            <a:normAutofit fontScale="90000"/>
          </a:bodyPr>
          <a:lstStyle/>
          <a:p>
            <a:r>
              <a:rPr lang="en-US" dirty="0"/>
              <a:t>Oil and Gas Projections: </a:t>
            </a:r>
            <a:br>
              <a:rPr lang="en-US" dirty="0"/>
            </a:br>
            <a:r>
              <a:rPr lang="en-US" dirty="0"/>
              <a:t>NSPS Controls</a:t>
            </a:r>
          </a:p>
        </p:txBody>
      </p:sp>
      <p:sp>
        <p:nvSpPr>
          <p:cNvPr id="2" name="Content Placeholder 1"/>
          <p:cNvSpPr>
            <a:spLocks noGrp="1"/>
          </p:cNvSpPr>
          <p:nvPr>
            <p:ph idx="1"/>
          </p:nvPr>
        </p:nvSpPr>
        <p:spPr>
          <a:xfrm>
            <a:off x="0" y="1143000"/>
            <a:ext cx="9013032" cy="4800600"/>
          </a:xfrm>
        </p:spPr>
        <p:txBody>
          <a:bodyPr>
            <a:normAutofit/>
          </a:bodyPr>
          <a:lstStyle/>
          <a:p>
            <a:pPr lvl="1"/>
            <a:endParaRPr lang="en-US" dirty="0"/>
          </a:p>
          <a:p>
            <a:r>
              <a:rPr lang="en-US" dirty="0"/>
              <a:t>New Source Performance Standards applications</a:t>
            </a:r>
          </a:p>
          <a:p>
            <a:pPr lvl="1">
              <a:spcAft>
                <a:spcPts val="600"/>
              </a:spcAft>
            </a:pPr>
            <a:r>
              <a:rPr lang="en-US" dirty="0"/>
              <a:t>Oil and Gas (VOC)</a:t>
            </a:r>
          </a:p>
          <a:p>
            <a:pPr lvl="1">
              <a:spcAft>
                <a:spcPts val="600"/>
              </a:spcAft>
            </a:pPr>
            <a:r>
              <a:rPr lang="en-US" dirty="0"/>
              <a:t>Process Heaters (NOX)</a:t>
            </a:r>
          </a:p>
          <a:p>
            <a:pPr lvl="1">
              <a:spcAft>
                <a:spcPts val="600"/>
              </a:spcAft>
            </a:pPr>
            <a:r>
              <a:rPr lang="en-US" dirty="0"/>
              <a:t>Reciprocal Internal Combustion (IC) Engines (NOX, CO and VOC)</a:t>
            </a:r>
          </a:p>
          <a:p>
            <a:pPr lvl="1">
              <a:spcAft>
                <a:spcPts val="600"/>
              </a:spcAft>
            </a:pPr>
            <a:r>
              <a:rPr lang="en-US" dirty="0"/>
              <a:t>Natural Gas Turbines (NOX)</a:t>
            </a:r>
          </a:p>
          <a:p>
            <a:pPr>
              <a:spcAft>
                <a:spcPts val="600"/>
              </a:spcAft>
            </a:pPr>
            <a:r>
              <a:rPr lang="en-US" dirty="0"/>
              <a:t>Point and nonpoint sources where applicable</a:t>
            </a:r>
          </a:p>
          <a:p>
            <a:endParaRPr lang="en-US" sz="2400"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171344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75</a:t>
            </a:fld>
            <a:endParaRPr lang="en-US" dirty="0"/>
          </a:p>
        </p:txBody>
      </p:sp>
      <p:sp>
        <p:nvSpPr>
          <p:cNvPr id="5" name="Title 4"/>
          <p:cNvSpPr>
            <a:spLocks noGrp="1"/>
          </p:cNvSpPr>
          <p:nvPr>
            <p:ph type="title"/>
          </p:nvPr>
        </p:nvSpPr>
        <p:spPr>
          <a:xfrm>
            <a:off x="304800" y="228600"/>
            <a:ext cx="8839200" cy="1143000"/>
          </a:xfrm>
        </p:spPr>
        <p:txBody>
          <a:bodyPr>
            <a:normAutofit fontScale="90000"/>
          </a:bodyPr>
          <a:lstStyle/>
          <a:p>
            <a:r>
              <a:rPr lang="en-US" dirty="0"/>
              <a:t>Oil and Gas Projections: </a:t>
            </a:r>
            <a:br>
              <a:rPr lang="en-US" dirty="0"/>
            </a:br>
            <a:r>
              <a:rPr lang="en-US" dirty="0"/>
              <a:t>NSPS Controls</a:t>
            </a:r>
          </a:p>
        </p:txBody>
      </p:sp>
      <p:sp>
        <p:nvSpPr>
          <p:cNvPr id="2" name="Content Placeholder 1"/>
          <p:cNvSpPr>
            <a:spLocks noGrp="1"/>
          </p:cNvSpPr>
          <p:nvPr>
            <p:ph idx="1"/>
          </p:nvPr>
        </p:nvSpPr>
        <p:spPr>
          <a:xfrm>
            <a:off x="0" y="1143000"/>
            <a:ext cx="9013032" cy="4800600"/>
          </a:xfrm>
        </p:spPr>
        <p:txBody>
          <a:bodyPr>
            <a:normAutofit/>
          </a:bodyPr>
          <a:lstStyle/>
          <a:p>
            <a:pPr lvl="1"/>
            <a:endParaRPr lang="en-US" dirty="0"/>
          </a:p>
          <a:p>
            <a:r>
              <a:rPr lang="en-US" dirty="0"/>
              <a:t>For future-year NSPS controls, we attempted to control </a:t>
            </a:r>
            <a:r>
              <a:rPr lang="en-US" u="sng" dirty="0"/>
              <a:t>only new sources/equipment </a:t>
            </a:r>
          </a:p>
          <a:p>
            <a:pPr lvl="1"/>
            <a:r>
              <a:rPr lang="en-US" dirty="0"/>
              <a:t>Accounts for growth and retirement of existing sources and the differences between the new and existing source emission rates</a:t>
            </a:r>
          </a:p>
          <a:p>
            <a:pPr marL="109728" indent="0">
              <a:buNone/>
            </a:pPr>
            <a:r>
              <a:rPr lang="en-US" sz="2200" dirty="0" err="1">
                <a:solidFill>
                  <a:srgbClr val="000000"/>
                </a:solidFill>
                <a:latin typeface="Times New Roman" panose="02020603050405020304" pitchFamily="18" charset="0"/>
              </a:rPr>
              <a:t>Control_Efficiency</a:t>
            </a:r>
            <a:r>
              <a:rPr lang="en-US" sz="2200" dirty="0">
                <a:solidFill>
                  <a:srgbClr val="000000"/>
                </a:solidFill>
                <a:latin typeface="Times New Roman" panose="02020603050405020304" pitchFamily="18" charset="0"/>
              </a:rPr>
              <a:t> (%) = 100 * (1- [(P</a:t>
            </a:r>
            <a:r>
              <a:rPr lang="en-US" sz="2200" baseline="-25000" dirty="0">
                <a:solidFill>
                  <a:srgbClr val="000000"/>
                </a:solidFill>
                <a:latin typeface="Times New Roman" panose="02020603050405020304" pitchFamily="18" charset="0"/>
              </a:rPr>
              <a:t>f</a:t>
            </a:r>
            <a:r>
              <a:rPr lang="en-US" sz="2200" dirty="0">
                <a:solidFill>
                  <a:srgbClr val="000000"/>
                </a:solidFill>
                <a:latin typeface="Times New Roman" panose="02020603050405020304" pitchFamily="18" charset="0"/>
              </a:rPr>
              <a:t>-1)*</a:t>
            </a:r>
            <a:r>
              <a:rPr lang="en-US" sz="2200" dirty="0" err="1">
                <a:solidFill>
                  <a:srgbClr val="000000"/>
                </a:solidFill>
                <a:latin typeface="Times New Roman" panose="02020603050405020304" pitchFamily="18" charset="0"/>
              </a:rPr>
              <a:t>Fn</a:t>
            </a:r>
            <a:r>
              <a:rPr lang="en-US" sz="2200" dirty="0">
                <a:solidFill>
                  <a:srgbClr val="000000"/>
                </a:solidFill>
                <a:latin typeface="Times New Roman" panose="02020603050405020304" pitchFamily="18" charset="0"/>
              </a:rPr>
              <a:t> + (1-Ri)</a:t>
            </a:r>
            <a:r>
              <a:rPr lang="en-US" sz="2200" baseline="30000" dirty="0">
                <a:solidFill>
                  <a:srgbClr val="000000"/>
                </a:solidFill>
                <a:latin typeface="Times New Roman" panose="02020603050405020304" pitchFamily="18" charset="0"/>
              </a:rPr>
              <a:t>t</a:t>
            </a:r>
            <a:r>
              <a:rPr lang="en-US" sz="2200" dirty="0">
                <a:solidFill>
                  <a:srgbClr val="000000"/>
                </a:solidFill>
                <a:latin typeface="Times New Roman" panose="02020603050405020304" pitchFamily="18" charset="0"/>
              </a:rPr>
              <a:t> + (1-(1-Ri)</a:t>
            </a:r>
            <a:r>
              <a:rPr lang="en-US" sz="2200" baseline="30000" dirty="0">
                <a:solidFill>
                  <a:srgbClr val="000000"/>
                </a:solidFill>
                <a:latin typeface="Times New Roman" panose="02020603050405020304" pitchFamily="18" charset="0"/>
              </a:rPr>
              <a:t>t</a:t>
            </a:r>
            <a:r>
              <a:rPr lang="en-US" sz="2200" dirty="0">
                <a:solidFill>
                  <a:srgbClr val="000000"/>
                </a:solidFill>
                <a:latin typeface="Times New Roman" panose="02020603050405020304" pitchFamily="18" charset="0"/>
              </a:rPr>
              <a:t>)*</a:t>
            </a:r>
            <a:r>
              <a:rPr lang="en-US" sz="2200" dirty="0" err="1">
                <a:solidFill>
                  <a:srgbClr val="000000"/>
                </a:solidFill>
                <a:latin typeface="Times New Roman" panose="02020603050405020304" pitchFamily="18" charset="0"/>
              </a:rPr>
              <a:t>Fn</a:t>
            </a:r>
            <a:r>
              <a:rPr lang="en-US" sz="2200" dirty="0">
                <a:solidFill>
                  <a:srgbClr val="000000"/>
                </a:solidFill>
                <a:latin typeface="Times New Roman" panose="02020603050405020304" pitchFamily="18" charset="0"/>
              </a:rPr>
              <a:t>]/ P</a:t>
            </a:r>
            <a:r>
              <a:rPr lang="en-US" sz="2200" baseline="-25000" dirty="0">
                <a:solidFill>
                  <a:srgbClr val="000000"/>
                </a:solidFill>
                <a:latin typeface="Times New Roman" panose="02020603050405020304" pitchFamily="18" charset="0"/>
              </a:rPr>
              <a:t>f</a:t>
            </a:r>
            <a:r>
              <a:rPr lang="en-US" sz="2200" dirty="0">
                <a:solidFill>
                  <a:srgbClr val="000000"/>
                </a:solidFill>
                <a:latin typeface="Times New Roman" panose="02020603050405020304" pitchFamily="18" charset="0"/>
              </a:rPr>
              <a:t>) </a:t>
            </a:r>
            <a:endParaRPr lang="en-US" sz="2200" dirty="0"/>
          </a:p>
          <a:p>
            <a:pPr marL="914400" lvl="1" indent="-522288">
              <a:buNone/>
            </a:pPr>
            <a:r>
              <a:rPr lang="en-US" sz="2400" dirty="0">
                <a:solidFill>
                  <a:srgbClr val="000000"/>
                </a:solidFill>
                <a:latin typeface="Times New Roman" panose="02020603050405020304" pitchFamily="18" charset="0"/>
              </a:rPr>
              <a:t>P</a:t>
            </a:r>
            <a:r>
              <a:rPr lang="en-US" sz="2400" baseline="-25000" dirty="0">
                <a:solidFill>
                  <a:srgbClr val="000000"/>
                </a:solidFill>
                <a:latin typeface="Times New Roman" panose="02020603050405020304" pitchFamily="18" charset="0"/>
              </a:rPr>
              <a:t>f </a:t>
            </a:r>
            <a:r>
              <a:rPr lang="en-US" sz="2400" dirty="0">
                <a:solidFill>
                  <a:srgbClr val="000000"/>
                </a:solidFill>
                <a:latin typeface="Times New Roman" panose="02020603050405020304" pitchFamily="18" charset="0"/>
              </a:rPr>
              <a:t>= growth rate expressed as ratio (e.g. 1.5=50% cumulative growth) </a:t>
            </a:r>
          </a:p>
          <a:p>
            <a:pPr marL="914400" lvl="1" indent="-522288">
              <a:buNone/>
            </a:pPr>
            <a:r>
              <a:rPr lang="en-US" sz="2400" dirty="0">
                <a:solidFill>
                  <a:srgbClr val="000000"/>
                </a:solidFill>
                <a:latin typeface="Times New Roman" panose="02020603050405020304" pitchFamily="18" charset="0"/>
              </a:rPr>
              <a:t>t = number of years between base and future years </a:t>
            </a:r>
          </a:p>
          <a:p>
            <a:pPr marL="914400" lvl="1" indent="-522288">
              <a:buNone/>
            </a:pPr>
            <a:r>
              <a:rPr lang="en-US" sz="2400" dirty="0" err="1">
                <a:solidFill>
                  <a:srgbClr val="000000"/>
                </a:solidFill>
                <a:latin typeface="Times New Roman" panose="02020603050405020304" pitchFamily="18" charset="0"/>
              </a:rPr>
              <a:t>Fn</a:t>
            </a:r>
            <a:r>
              <a:rPr lang="en-US" sz="2400" dirty="0">
                <a:solidFill>
                  <a:srgbClr val="000000"/>
                </a:solidFill>
                <a:latin typeface="Times New Roman" panose="02020603050405020304" pitchFamily="18" charset="0"/>
              </a:rPr>
              <a:t> = emission factor ratio for new sources </a:t>
            </a:r>
          </a:p>
          <a:p>
            <a:pPr marL="914400" lvl="1" indent="-522288">
              <a:buNone/>
            </a:pPr>
            <a:r>
              <a:rPr lang="en-US" sz="2400" dirty="0">
                <a:solidFill>
                  <a:srgbClr val="000000"/>
                </a:solidFill>
                <a:latin typeface="Times New Roman" panose="02020603050405020304" pitchFamily="18" charset="0"/>
              </a:rPr>
              <a:t>Ri = retirement rate, expressed as decimal (e.g., 3.3%=0.033) </a:t>
            </a:r>
            <a:endParaRPr lang="en-US" sz="2400"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7636399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461ABC-28B6-4FEE-B83D-808E4410046E}"/>
              </a:ext>
            </a:extLst>
          </p:cNvPr>
          <p:cNvSpPr>
            <a:spLocks noGrp="1"/>
          </p:cNvSpPr>
          <p:nvPr>
            <p:ph type="sldNum" sz="quarter" idx="12"/>
          </p:nvPr>
        </p:nvSpPr>
        <p:spPr/>
        <p:txBody>
          <a:bodyPr/>
          <a:lstStyle/>
          <a:p>
            <a:fld id="{61C894BD-DCE2-4A96-A9AF-225BBEAC2A40}" type="slidenum">
              <a:rPr lang="en-US" smtClean="0"/>
              <a:pPr/>
              <a:t>76</a:t>
            </a:fld>
            <a:endParaRPr lang="en-US" dirty="0"/>
          </a:p>
        </p:txBody>
      </p:sp>
      <p:sp>
        <p:nvSpPr>
          <p:cNvPr id="5" name="Title 4">
            <a:extLst>
              <a:ext uri="{FF2B5EF4-FFF2-40B4-BE49-F238E27FC236}">
                <a16:creationId xmlns:a16="http://schemas.microsoft.com/office/drawing/2014/main" id="{8F58B150-C717-468C-8C04-B2883B6501A8}"/>
              </a:ext>
            </a:extLst>
          </p:cNvPr>
          <p:cNvSpPr>
            <a:spLocks noGrp="1"/>
          </p:cNvSpPr>
          <p:nvPr>
            <p:ph type="title"/>
          </p:nvPr>
        </p:nvSpPr>
        <p:spPr>
          <a:xfrm>
            <a:off x="234407" y="224379"/>
            <a:ext cx="8229600" cy="1143000"/>
          </a:xfrm>
        </p:spPr>
        <p:txBody>
          <a:bodyPr>
            <a:normAutofit fontScale="90000"/>
          </a:bodyPr>
          <a:lstStyle/>
          <a:p>
            <a:pPr algn="ctr"/>
            <a:r>
              <a:rPr lang="en-US" sz="3100" b="0" dirty="0"/>
              <a:t>Changes in Nonpoint Oil/Gas  </a:t>
            </a:r>
            <a:br>
              <a:rPr lang="en-US" sz="3100" b="0" dirty="0"/>
            </a:br>
            <a:r>
              <a:rPr lang="en-US" sz="3100" b="0" dirty="0"/>
              <a:t>2016 to 2028 beta</a:t>
            </a:r>
            <a:br>
              <a:rPr lang="en-US" sz="4400" b="0" dirty="0"/>
            </a:br>
            <a:endParaRPr lang="en-US" dirty="0"/>
          </a:p>
        </p:txBody>
      </p:sp>
      <p:sp>
        <p:nvSpPr>
          <p:cNvPr id="3" name="Footer Placeholder 2">
            <a:extLst>
              <a:ext uri="{FF2B5EF4-FFF2-40B4-BE49-F238E27FC236}">
                <a16:creationId xmlns:a16="http://schemas.microsoft.com/office/drawing/2014/main" id="{C50A20FC-FB46-4FA7-B376-0D372C5D14D5}"/>
              </a:ext>
            </a:extLst>
          </p:cNvPr>
          <p:cNvSpPr>
            <a:spLocks noGrp="1"/>
          </p:cNvSpPr>
          <p:nvPr>
            <p:ph type="ftr" sz="quarter" idx="11"/>
          </p:nvPr>
        </p:nvSpPr>
        <p:spPr/>
        <p:txBody>
          <a:bodyPr/>
          <a:lstStyle/>
          <a:p>
            <a:r>
              <a:rPr lang="en-US"/>
              <a:t>US EPA OAQPS, Emission Inventory and Analysis Group</a:t>
            </a:r>
            <a:endParaRPr lang="en-US" dirty="0"/>
          </a:p>
        </p:txBody>
      </p:sp>
      <p:pic>
        <p:nvPicPr>
          <p:cNvPr id="2" name="Picture 1">
            <a:extLst>
              <a:ext uri="{FF2B5EF4-FFF2-40B4-BE49-F238E27FC236}">
                <a16:creationId xmlns:a16="http://schemas.microsoft.com/office/drawing/2014/main" id="{EB2D7BCF-55B3-4B87-A84A-980FF1D54A7D}"/>
              </a:ext>
            </a:extLst>
          </p:cNvPr>
          <p:cNvPicPr>
            <a:picLocks noChangeAspect="1"/>
          </p:cNvPicPr>
          <p:nvPr/>
        </p:nvPicPr>
        <p:blipFill>
          <a:blip r:embed="rId3"/>
          <a:stretch>
            <a:fillRect/>
          </a:stretch>
        </p:blipFill>
        <p:spPr>
          <a:xfrm>
            <a:off x="215625" y="944415"/>
            <a:ext cx="4210119" cy="2635862"/>
          </a:xfrm>
          <a:prstGeom prst="rect">
            <a:avLst/>
          </a:prstGeom>
        </p:spPr>
      </p:pic>
      <p:pic>
        <p:nvPicPr>
          <p:cNvPr id="12" name="Picture 11">
            <a:extLst>
              <a:ext uri="{FF2B5EF4-FFF2-40B4-BE49-F238E27FC236}">
                <a16:creationId xmlns:a16="http://schemas.microsoft.com/office/drawing/2014/main" id="{9A9B92EC-E7FA-41AE-BC4F-3BF85E2E7200}"/>
              </a:ext>
            </a:extLst>
          </p:cNvPr>
          <p:cNvPicPr>
            <a:picLocks noChangeAspect="1"/>
          </p:cNvPicPr>
          <p:nvPr/>
        </p:nvPicPr>
        <p:blipFill>
          <a:blip r:embed="rId4"/>
          <a:stretch>
            <a:fillRect/>
          </a:stretch>
        </p:blipFill>
        <p:spPr>
          <a:xfrm>
            <a:off x="153465" y="3765072"/>
            <a:ext cx="4325018" cy="2255188"/>
          </a:xfrm>
          <a:prstGeom prst="rect">
            <a:avLst/>
          </a:prstGeom>
        </p:spPr>
      </p:pic>
      <p:pic>
        <p:nvPicPr>
          <p:cNvPr id="14" name="Picture 13" descr="A screenshot of a cell phone&#10;&#10;Description generated with very high confidence">
            <a:extLst>
              <a:ext uri="{FF2B5EF4-FFF2-40B4-BE49-F238E27FC236}">
                <a16:creationId xmlns:a16="http://schemas.microsoft.com/office/drawing/2014/main" id="{A8488E39-C98A-44F0-A81D-4B43A0FB71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011067"/>
            <a:ext cx="4317765" cy="2569210"/>
          </a:xfrm>
          <a:prstGeom prst="rect">
            <a:avLst/>
          </a:prstGeom>
        </p:spPr>
      </p:pic>
      <p:pic>
        <p:nvPicPr>
          <p:cNvPr id="16" name="Picture 15" descr="A screenshot of a cell phone&#10;&#10;Description generated with high confidence">
            <a:extLst>
              <a:ext uri="{FF2B5EF4-FFF2-40B4-BE49-F238E27FC236}">
                <a16:creationId xmlns:a16="http://schemas.microsoft.com/office/drawing/2014/main" id="{78B92D92-6076-46A0-9005-02DC59E928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3368" y="3765072"/>
            <a:ext cx="4317765" cy="2569210"/>
          </a:xfrm>
          <a:prstGeom prst="rect">
            <a:avLst/>
          </a:prstGeom>
        </p:spPr>
      </p:pic>
      <p:sp>
        <p:nvSpPr>
          <p:cNvPr id="17" name="TextBox 16">
            <a:extLst>
              <a:ext uri="{FF2B5EF4-FFF2-40B4-BE49-F238E27FC236}">
                <a16:creationId xmlns:a16="http://schemas.microsoft.com/office/drawing/2014/main" id="{79E14F12-C225-4A6C-9B3A-A43233F90E04}"/>
              </a:ext>
            </a:extLst>
          </p:cNvPr>
          <p:cNvSpPr txBox="1"/>
          <p:nvPr/>
        </p:nvSpPr>
        <p:spPr>
          <a:xfrm>
            <a:off x="8378555" y="1388077"/>
            <a:ext cx="715260" cy="246221"/>
          </a:xfrm>
          <a:prstGeom prst="rect">
            <a:avLst/>
          </a:prstGeom>
          <a:noFill/>
        </p:spPr>
        <p:txBody>
          <a:bodyPr wrap="none" rtlCol="0">
            <a:spAutoFit/>
          </a:bodyPr>
          <a:lstStyle/>
          <a:p>
            <a:r>
              <a:rPr lang="en-US" sz="1000" dirty="0"/>
              <a:t>300,000</a:t>
            </a:r>
          </a:p>
        </p:txBody>
      </p:sp>
      <p:cxnSp>
        <p:nvCxnSpPr>
          <p:cNvPr id="19" name="Straight Connector 18">
            <a:extLst>
              <a:ext uri="{FF2B5EF4-FFF2-40B4-BE49-F238E27FC236}">
                <a16:creationId xmlns:a16="http://schemas.microsoft.com/office/drawing/2014/main" id="{202EF676-4B96-4912-A87F-40BBF7A7B277}"/>
              </a:ext>
            </a:extLst>
          </p:cNvPr>
          <p:cNvCxnSpPr>
            <a:cxnSpLocks/>
          </p:cNvCxnSpPr>
          <p:nvPr/>
        </p:nvCxnSpPr>
        <p:spPr>
          <a:xfrm flipV="1">
            <a:off x="4876800" y="1491299"/>
            <a:ext cx="3560749" cy="13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75C3E40-B57E-4ACB-8F5E-8A3368BA647E}"/>
              </a:ext>
            </a:extLst>
          </p:cNvPr>
          <p:cNvCxnSpPr>
            <a:cxnSpLocks/>
          </p:cNvCxnSpPr>
          <p:nvPr/>
        </p:nvCxnSpPr>
        <p:spPr>
          <a:xfrm flipV="1">
            <a:off x="4888908" y="2701998"/>
            <a:ext cx="3560749" cy="13076"/>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79B5DDB-A162-4341-B08E-1C6B28117DDE}"/>
              </a:ext>
            </a:extLst>
          </p:cNvPr>
          <p:cNvSpPr txBox="1"/>
          <p:nvPr/>
        </p:nvSpPr>
        <p:spPr>
          <a:xfrm>
            <a:off x="8408935" y="2591963"/>
            <a:ext cx="715260" cy="246221"/>
          </a:xfrm>
          <a:prstGeom prst="rect">
            <a:avLst/>
          </a:prstGeom>
          <a:noFill/>
        </p:spPr>
        <p:txBody>
          <a:bodyPr wrap="none" rtlCol="0">
            <a:spAutoFit/>
          </a:bodyPr>
          <a:lstStyle/>
          <a:p>
            <a:r>
              <a:rPr lang="en-US" sz="1000" dirty="0"/>
              <a:t>100,000</a:t>
            </a:r>
          </a:p>
        </p:txBody>
      </p:sp>
      <p:cxnSp>
        <p:nvCxnSpPr>
          <p:cNvPr id="26" name="Straight Connector 25">
            <a:extLst>
              <a:ext uri="{FF2B5EF4-FFF2-40B4-BE49-F238E27FC236}">
                <a16:creationId xmlns:a16="http://schemas.microsoft.com/office/drawing/2014/main" id="{856134FC-0085-4E94-A521-DF84E02DEC02}"/>
              </a:ext>
            </a:extLst>
          </p:cNvPr>
          <p:cNvCxnSpPr>
            <a:cxnSpLocks/>
          </p:cNvCxnSpPr>
          <p:nvPr/>
        </p:nvCxnSpPr>
        <p:spPr>
          <a:xfrm flipV="1">
            <a:off x="4950507" y="4250000"/>
            <a:ext cx="3560749" cy="13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921A139-BF77-41C8-95CB-063377AD04AD}"/>
              </a:ext>
            </a:extLst>
          </p:cNvPr>
          <p:cNvCxnSpPr>
            <a:cxnSpLocks/>
          </p:cNvCxnSpPr>
          <p:nvPr/>
        </p:nvCxnSpPr>
        <p:spPr>
          <a:xfrm flipV="1">
            <a:off x="4967254" y="5473527"/>
            <a:ext cx="3560749" cy="13076"/>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6E2DD2D-4EC9-43BF-BEE7-1B6ABF4C833E}"/>
              </a:ext>
            </a:extLst>
          </p:cNvPr>
          <p:cNvSpPr txBox="1"/>
          <p:nvPr/>
        </p:nvSpPr>
        <p:spPr>
          <a:xfrm>
            <a:off x="8455859" y="4165391"/>
            <a:ext cx="498855" cy="246221"/>
          </a:xfrm>
          <a:prstGeom prst="rect">
            <a:avLst/>
          </a:prstGeom>
          <a:noFill/>
        </p:spPr>
        <p:txBody>
          <a:bodyPr wrap="none" rtlCol="0">
            <a:spAutoFit/>
          </a:bodyPr>
          <a:lstStyle/>
          <a:p>
            <a:r>
              <a:rPr lang="en-US" sz="1000" dirty="0"/>
              <a:t>1.5M</a:t>
            </a:r>
          </a:p>
        </p:txBody>
      </p:sp>
      <p:sp>
        <p:nvSpPr>
          <p:cNvPr id="29" name="TextBox 28">
            <a:extLst>
              <a:ext uri="{FF2B5EF4-FFF2-40B4-BE49-F238E27FC236}">
                <a16:creationId xmlns:a16="http://schemas.microsoft.com/office/drawing/2014/main" id="{60523B32-7DE0-4E27-93A1-882A6EE90D5B}"/>
              </a:ext>
            </a:extLst>
          </p:cNvPr>
          <p:cNvSpPr txBox="1"/>
          <p:nvPr/>
        </p:nvSpPr>
        <p:spPr>
          <a:xfrm>
            <a:off x="8464007" y="5363492"/>
            <a:ext cx="498855" cy="246221"/>
          </a:xfrm>
          <a:prstGeom prst="rect">
            <a:avLst/>
          </a:prstGeom>
          <a:noFill/>
        </p:spPr>
        <p:txBody>
          <a:bodyPr wrap="none" rtlCol="0">
            <a:spAutoFit/>
          </a:bodyPr>
          <a:lstStyle/>
          <a:p>
            <a:r>
              <a:rPr lang="en-US" sz="1000" dirty="0"/>
              <a:t>0.5M</a:t>
            </a:r>
          </a:p>
        </p:txBody>
      </p:sp>
      <p:sp>
        <p:nvSpPr>
          <p:cNvPr id="6" name="TextBox 5">
            <a:extLst>
              <a:ext uri="{FF2B5EF4-FFF2-40B4-BE49-F238E27FC236}">
                <a16:creationId xmlns:a16="http://schemas.microsoft.com/office/drawing/2014/main" id="{A59833DC-9BAF-4C35-A50B-391D28C5EF9A}"/>
              </a:ext>
            </a:extLst>
          </p:cNvPr>
          <p:cNvSpPr txBox="1"/>
          <p:nvPr/>
        </p:nvSpPr>
        <p:spPr>
          <a:xfrm>
            <a:off x="6410035" y="977287"/>
            <a:ext cx="675185" cy="369332"/>
          </a:xfrm>
          <a:prstGeom prst="rect">
            <a:avLst/>
          </a:prstGeom>
          <a:noFill/>
        </p:spPr>
        <p:txBody>
          <a:bodyPr wrap="none" rtlCol="0">
            <a:spAutoFit/>
          </a:bodyPr>
          <a:lstStyle/>
          <a:p>
            <a:r>
              <a:rPr lang="en-US" dirty="0"/>
              <a:t>NOx</a:t>
            </a:r>
          </a:p>
        </p:txBody>
      </p:sp>
      <p:sp>
        <p:nvSpPr>
          <p:cNvPr id="18" name="TextBox 17">
            <a:extLst>
              <a:ext uri="{FF2B5EF4-FFF2-40B4-BE49-F238E27FC236}">
                <a16:creationId xmlns:a16="http://schemas.microsoft.com/office/drawing/2014/main" id="{F11BEF26-D393-4209-8041-532D873C71E6}"/>
              </a:ext>
            </a:extLst>
          </p:cNvPr>
          <p:cNvSpPr txBox="1"/>
          <p:nvPr/>
        </p:nvSpPr>
        <p:spPr>
          <a:xfrm>
            <a:off x="6331689" y="3598628"/>
            <a:ext cx="675185" cy="369332"/>
          </a:xfrm>
          <a:prstGeom prst="rect">
            <a:avLst/>
          </a:prstGeom>
          <a:noFill/>
        </p:spPr>
        <p:txBody>
          <a:bodyPr wrap="none" rtlCol="0">
            <a:spAutoFit/>
          </a:bodyPr>
          <a:lstStyle/>
          <a:p>
            <a:r>
              <a:rPr lang="en-US" dirty="0"/>
              <a:t>VOC</a:t>
            </a:r>
          </a:p>
        </p:txBody>
      </p:sp>
      <p:sp>
        <p:nvSpPr>
          <p:cNvPr id="20" name="TextBox 19">
            <a:extLst>
              <a:ext uri="{FF2B5EF4-FFF2-40B4-BE49-F238E27FC236}">
                <a16:creationId xmlns:a16="http://schemas.microsoft.com/office/drawing/2014/main" id="{B07527AA-8107-4F8C-845D-A34F7171EDDB}"/>
              </a:ext>
            </a:extLst>
          </p:cNvPr>
          <p:cNvSpPr txBox="1"/>
          <p:nvPr/>
        </p:nvSpPr>
        <p:spPr>
          <a:xfrm>
            <a:off x="1721187" y="669622"/>
            <a:ext cx="675185" cy="369332"/>
          </a:xfrm>
          <a:prstGeom prst="rect">
            <a:avLst/>
          </a:prstGeom>
          <a:noFill/>
        </p:spPr>
        <p:txBody>
          <a:bodyPr wrap="none" rtlCol="0">
            <a:spAutoFit/>
          </a:bodyPr>
          <a:lstStyle/>
          <a:p>
            <a:r>
              <a:rPr lang="en-US" dirty="0"/>
              <a:t>NOx</a:t>
            </a:r>
          </a:p>
        </p:txBody>
      </p:sp>
    </p:spTree>
    <p:extLst>
      <p:ext uri="{BB962C8B-B14F-4D97-AF65-F5344CB8AC3E}">
        <p14:creationId xmlns:p14="http://schemas.microsoft.com/office/powerpoint/2010/main" val="2540867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DCFE30-24E5-46DA-B4AF-814C4C611AC3}"/>
              </a:ext>
            </a:extLst>
          </p:cNvPr>
          <p:cNvSpPr>
            <a:spLocks noGrp="1"/>
          </p:cNvSpPr>
          <p:nvPr>
            <p:ph type="sldNum" sz="quarter" idx="12"/>
          </p:nvPr>
        </p:nvSpPr>
        <p:spPr/>
        <p:txBody>
          <a:bodyPr/>
          <a:lstStyle/>
          <a:p>
            <a:fld id="{61C894BD-DCE2-4A96-A9AF-225BBEAC2A40}" type="slidenum">
              <a:rPr lang="en-US" smtClean="0"/>
              <a:pPr/>
              <a:t>77</a:t>
            </a:fld>
            <a:endParaRPr lang="en-US" dirty="0"/>
          </a:p>
        </p:txBody>
      </p:sp>
      <p:sp>
        <p:nvSpPr>
          <p:cNvPr id="5" name="Title 4">
            <a:extLst>
              <a:ext uri="{FF2B5EF4-FFF2-40B4-BE49-F238E27FC236}">
                <a16:creationId xmlns:a16="http://schemas.microsoft.com/office/drawing/2014/main" id="{320A17FE-5D55-4698-AF2D-30E0EC66F89E}"/>
              </a:ext>
            </a:extLst>
          </p:cNvPr>
          <p:cNvSpPr>
            <a:spLocks noGrp="1"/>
          </p:cNvSpPr>
          <p:nvPr>
            <p:ph type="title"/>
          </p:nvPr>
        </p:nvSpPr>
        <p:spPr>
          <a:xfrm>
            <a:off x="118605" y="163776"/>
            <a:ext cx="8229600" cy="1143000"/>
          </a:xfrm>
        </p:spPr>
        <p:txBody>
          <a:bodyPr>
            <a:noAutofit/>
          </a:bodyPr>
          <a:lstStyle/>
          <a:p>
            <a:pPr algn="ctr"/>
            <a:r>
              <a:rPr lang="en-US" sz="2800" b="0" dirty="0"/>
              <a:t>Changes in Point Oil/Gas </a:t>
            </a:r>
            <a:br>
              <a:rPr lang="en-US" sz="2800" b="0" dirty="0"/>
            </a:br>
            <a:r>
              <a:rPr lang="en-US" sz="2800" b="0" dirty="0"/>
              <a:t>2016 to 2028 beta</a:t>
            </a:r>
            <a:br>
              <a:rPr lang="en-US" sz="3200" b="0" dirty="0"/>
            </a:br>
            <a:endParaRPr lang="en-US" sz="3200" dirty="0"/>
          </a:p>
        </p:txBody>
      </p:sp>
      <p:sp>
        <p:nvSpPr>
          <p:cNvPr id="3" name="Footer Placeholder 2">
            <a:extLst>
              <a:ext uri="{FF2B5EF4-FFF2-40B4-BE49-F238E27FC236}">
                <a16:creationId xmlns:a16="http://schemas.microsoft.com/office/drawing/2014/main" id="{F8945949-8D18-4EBE-AFFB-19A2BE8AFC84}"/>
              </a:ext>
            </a:extLst>
          </p:cNvPr>
          <p:cNvSpPr>
            <a:spLocks noGrp="1"/>
          </p:cNvSpPr>
          <p:nvPr>
            <p:ph type="ftr" sz="quarter" idx="11"/>
          </p:nvPr>
        </p:nvSpPr>
        <p:spPr/>
        <p:txBody>
          <a:bodyPr/>
          <a:lstStyle/>
          <a:p>
            <a:r>
              <a:rPr lang="en-US"/>
              <a:t>US EPA OAQPS, Emission Inventory and Analysis Group</a:t>
            </a:r>
            <a:endParaRPr lang="en-US" dirty="0"/>
          </a:p>
        </p:txBody>
      </p:sp>
      <p:pic>
        <p:nvPicPr>
          <p:cNvPr id="2" name="Picture 1">
            <a:extLst>
              <a:ext uri="{FF2B5EF4-FFF2-40B4-BE49-F238E27FC236}">
                <a16:creationId xmlns:a16="http://schemas.microsoft.com/office/drawing/2014/main" id="{2B3FD0EC-5DEC-4E2E-B620-21855A5B9DBF}"/>
              </a:ext>
            </a:extLst>
          </p:cNvPr>
          <p:cNvPicPr>
            <a:picLocks noChangeAspect="1"/>
          </p:cNvPicPr>
          <p:nvPr/>
        </p:nvPicPr>
        <p:blipFill>
          <a:blip r:embed="rId3"/>
          <a:stretch>
            <a:fillRect/>
          </a:stretch>
        </p:blipFill>
        <p:spPr>
          <a:xfrm>
            <a:off x="56306" y="965045"/>
            <a:ext cx="4680907" cy="2929957"/>
          </a:xfrm>
          <a:prstGeom prst="rect">
            <a:avLst/>
          </a:prstGeom>
        </p:spPr>
      </p:pic>
      <p:pic>
        <p:nvPicPr>
          <p:cNvPr id="12" name="Picture 11">
            <a:extLst>
              <a:ext uri="{FF2B5EF4-FFF2-40B4-BE49-F238E27FC236}">
                <a16:creationId xmlns:a16="http://schemas.microsoft.com/office/drawing/2014/main" id="{FC0B29C4-9034-4295-A36F-89C96FFCDAC5}"/>
              </a:ext>
            </a:extLst>
          </p:cNvPr>
          <p:cNvPicPr>
            <a:picLocks noChangeAspect="1"/>
          </p:cNvPicPr>
          <p:nvPr/>
        </p:nvPicPr>
        <p:blipFill>
          <a:blip r:embed="rId4"/>
          <a:stretch>
            <a:fillRect/>
          </a:stretch>
        </p:blipFill>
        <p:spPr>
          <a:xfrm>
            <a:off x="46737" y="3937023"/>
            <a:ext cx="4651438" cy="2425393"/>
          </a:xfrm>
          <a:prstGeom prst="rect">
            <a:avLst/>
          </a:prstGeom>
        </p:spPr>
      </p:pic>
      <p:pic>
        <p:nvPicPr>
          <p:cNvPr id="16" name="Picture 15" descr="A screenshot of a cell phone&#10;&#10;Description generated with high confidence">
            <a:extLst>
              <a:ext uri="{FF2B5EF4-FFF2-40B4-BE49-F238E27FC236}">
                <a16:creationId xmlns:a16="http://schemas.microsoft.com/office/drawing/2014/main" id="{DD2E773A-D95D-44E9-955C-EF32BC850F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7266" y="1160185"/>
            <a:ext cx="4268129" cy="2539675"/>
          </a:xfrm>
          <a:prstGeom prst="rect">
            <a:avLst/>
          </a:prstGeom>
        </p:spPr>
      </p:pic>
      <p:pic>
        <p:nvPicPr>
          <p:cNvPr id="18" name="Picture 17" descr="A screenshot of a cell phone&#10;&#10;Description generated with very high confidence">
            <a:extLst>
              <a:ext uri="{FF2B5EF4-FFF2-40B4-BE49-F238E27FC236}">
                <a16:creationId xmlns:a16="http://schemas.microsoft.com/office/drawing/2014/main" id="{43809B9F-885E-47F3-BC15-E05D37BFE7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7213" y="4003625"/>
            <a:ext cx="4268129" cy="2539675"/>
          </a:xfrm>
          <a:prstGeom prst="rect">
            <a:avLst/>
          </a:prstGeom>
        </p:spPr>
      </p:pic>
      <p:cxnSp>
        <p:nvCxnSpPr>
          <p:cNvPr id="19" name="Straight Connector 18">
            <a:extLst>
              <a:ext uri="{FF2B5EF4-FFF2-40B4-BE49-F238E27FC236}">
                <a16:creationId xmlns:a16="http://schemas.microsoft.com/office/drawing/2014/main" id="{718418B1-19B2-40E4-A642-8B99BE116AE7}"/>
              </a:ext>
            </a:extLst>
          </p:cNvPr>
          <p:cNvCxnSpPr>
            <a:cxnSpLocks/>
          </p:cNvCxnSpPr>
          <p:nvPr/>
        </p:nvCxnSpPr>
        <p:spPr>
          <a:xfrm flipV="1">
            <a:off x="4973651" y="4343400"/>
            <a:ext cx="3560749" cy="13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8EAEFE-7710-4810-B30F-862BE6F075EB}"/>
              </a:ext>
            </a:extLst>
          </p:cNvPr>
          <p:cNvCxnSpPr>
            <a:cxnSpLocks/>
          </p:cNvCxnSpPr>
          <p:nvPr/>
        </p:nvCxnSpPr>
        <p:spPr>
          <a:xfrm flipV="1">
            <a:off x="4973651" y="5744789"/>
            <a:ext cx="3560749" cy="13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335B12-A0E0-4DB3-AE0A-C6C7A7C7129F}"/>
              </a:ext>
            </a:extLst>
          </p:cNvPr>
          <p:cNvCxnSpPr>
            <a:cxnSpLocks/>
          </p:cNvCxnSpPr>
          <p:nvPr/>
        </p:nvCxnSpPr>
        <p:spPr>
          <a:xfrm flipV="1">
            <a:off x="5074233" y="2863223"/>
            <a:ext cx="3560749" cy="13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6BB0A24-9D78-493D-B3ED-45CC6292000E}"/>
              </a:ext>
            </a:extLst>
          </p:cNvPr>
          <p:cNvCxnSpPr>
            <a:cxnSpLocks/>
          </p:cNvCxnSpPr>
          <p:nvPr/>
        </p:nvCxnSpPr>
        <p:spPr>
          <a:xfrm flipV="1">
            <a:off x="4993316" y="1633436"/>
            <a:ext cx="3560749" cy="13076"/>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CEB2CF2-72E2-496E-A200-61529A8B9639}"/>
              </a:ext>
            </a:extLst>
          </p:cNvPr>
          <p:cNvSpPr txBox="1"/>
          <p:nvPr/>
        </p:nvSpPr>
        <p:spPr>
          <a:xfrm>
            <a:off x="8497344" y="1538872"/>
            <a:ext cx="715260" cy="246221"/>
          </a:xfrm>
          <a:prstGeom prst="rect">
            <a:avLst/>
          </a:prstGeom>
          <a:noFill/>
        </p:spPr>
        <p:txBody>
          <a:bodyPr wrap="none" rtlCol="0">
            <a:spAutoFit/>
          </a:bodyPr>
          <a:lstStyle/>
          <a:p>
            <a:r>
              <a:rPr lang="en-US" sz="1000" dirty="0"/>
              <a:t>150,000</a:t>
            </a:r>
          </a:p>
        </p:txBody>
      </p:sp>
      <p:sp>
        <p:nvSpPr>
          <p:cNvPr id="24" name="TextBox 23">
            <a:extLst>
              <a:ext uri="{FF2B5EF4-FFF2-40B4-BE49-F238E27FC236}">
                <a16:creationId xmlns:a16="http://schemas.microsoft.com/office/drawing/2014/main" id="{E7BD4F22-09AD-4A1B-9C9E-5BD4DBDD2AEE}"/>
              </a:ext>
            </a:extLst>
          </p:cNvPr>
          <p:cNvSpPr txBox="1"/>
          <p:nvPr/>
        </p:nvSpPr>
        <p:spPr>
          <a:xfrm>
            <a:off x="8538006" y="2724526"/>
            <a:ext cx="673582" cy="246221"/>
          </a:xfrm>
          <a:prstGeom prst="rect">
            <a:avLst/>
          </a:prstGeom>
          <a:noFill/>
        </p:spPr>
        <p:txBody>
          <a:bodyPr wrap="none" rtlCol="0">
            <a:spAutoFit/>
          </a:bodyPr>
          <a:lstStyle/>
          <a:p>
            <a:r>
              <a:rPr lang="en-US" sz="1000" dirty="0"/>
              <a:t> 50,000</a:t>
            </a:r>
          </a:p>
        </p:txBody>
      </p:sp>
      <p:sp>
        <p:nvSpPr>
          <p:cNvPr id="25" name="TextBox 24">
            <a:extLst>
              <a:ext uri="{FF2B5EF4-FFF2-40B4-BE49-F238E27FC236}">
                <a16:creationId xmlns:a16="http://schemas.microsoft.com/office/drawing/2014/main" id="{9EAAAEF8-25AE-4931-830E-7D699E077735}"/>
              </a:ext>
            </a:extLst>
          </p:cNvPr>
          <p:cNvSpPr txBox="1"/>
          <p:nvPr/>
        </p:nvSpPr>
        <p:spPr>
          <a:xfrm>
            <a:off x="8497344" y="4220289"/>
            <a:ext cx="673582" cy="246221"/>
          </a:xfrm>
          <a:prstGeom prst="rect">
            <a:avLst/>
          </a:prstGeom>
          <a:noFill/>
        </p:spPr>
        <p:txBody>
          <a:bodyPr wrap="none" rtlCol="0">
            <a:spAutoFit/>
          </a:bodyPr>
          <a:lstStyle/>
          <a:p>
            <a:r>
              <a:rPr lang="en-US" sz="1000" dirty="0"/>
              <a:t> 80,000</a:t>
            </a:r>
          </a:p>
        </p:txBody>
      </p:sp>
      <p:sp>
        <p:nvSpPr>
          <p:cNvPr id="26" name="TextBox 25">
            <a:extLst>
              <a:ext uri="{FF2B5EF4-FFF2-40B4-BE49-F238E27FC236}">
                <a16:creationId xmlns:a16="http://schemas.microsoft.com/office/drawing/2014/main" id="{9869AB24-5C64-40E3-9AE4-52CF3C9F8038}"/>
              </a:ext>
            </a:extLst>
          </p:cNvPr>
          <p:cNvSpPr txBox="1"/>
          <p:nvPr/>
        </p:nvSpPr>
        <p:spPr>
          <a:xfrm>
            <a:off x="8541625" y="5642346"/>
            <a:ext cx="673582" cy="246221"/>
          </a:xfrm>
          <a:prstGeom prst="rect">
            <a:avLst/>
          </a:prstGeom>
          <a:noFill/>
        </p:spPr>
        <p:txBody>
          <a:bodyPr wrap="none" rtlCol="0">
            <a:spAutoFit/>
          </a:bodyPr>
          <a:lstStyle/>
          <a:p>
            <a:r>
              <a:rPr lang="en-US" sz="1000" dirty="0"/>
              <a:t> 20,000</a:t>
            </a:r>
          </a:p>
        </p:txBody>
      </p:sp>
      <p:sp>
        <p:nvSpPr>
          <p:cNvPr id="17" name="TextBox 16">
            <a:extLst>
              <a:ext uri="{FF2B5EF4-FFF2-40B4-BE49-F238E27FC236}">
                <a16:creationId xmlns:a16="http://schemas.microsoft.com/office/drawing/2014/main" id="{4EC4250C-FBF6-412F-804C-F3FB373C135B}"/>
              </a:ext>
            </a:extLst>
          </p:cNvPr>
          <p:cNvSpPr txBox="1"/>
          <p:nvPr/>
        </p:nvSpPr>
        <p:spPr>
          <a:xfrm>
            <a:off x="6410035" y="977287"/>
            <a:ext cx="675185" cy="369332"/>
          </a:xfrm>
          <a:prstGeom prst="rect">
            <a:avLst/>
          </a:prstGeom>
          <a:noFill/>
        </p:spPr>
        <p:txBody>
          <a:bodyPr wrap="none" rtlCol="0">
            <a:spAutoFit/>
          </a:bodyPr>
          <a:lstStyle/>
          <a:p>
            <a:r>
              <a:rPr lang="en-US" dirty="0"/>
              <a:t>NOx</a:t>
            </a:r>
          </a:p>
        </p:txBody>
      </p:sp>
      <p:sp>
        <p:nvSpPr>
          <p:cNvPr id="27" name="TextBox 26">
            <a:extLst>
              <a:ext uri="{FF2B5EF4-FFF2-40B4-BE49-F238E27FC236}">
                <a16:creationId xmlns:a16="http://schemas.microsoft.com/office/drawing/2014/main" id="{79A3E414-7187-47FC-AD32-08B472B28038}"/>
              </a:ext>
            </a:extLst>
          </p:cNvPr>
          <p:cNvSpPr txBox="1"/>
          <p:nvPr/>
        </p:nvSpPr>
        <p:spPr>
          <a:xfrm>
            <a:off x="6436097" y="3869016"/>
            <a:ext cx="675185" cy="369332"/>
          </a:xfrm>
          <a:prstGeom prst="rect">
            <a:avLst/>
          </a:prstGeom>
          <a:noFill/>
        </p:spPr>
        <p:txBody>
          <a:bodyPr wrap="none" rtlCol="0">
            <a:spAutoFit/>
          </a:bodyPr>
          <a:lstStyle/>
          <a:p>
            <a:r>
              <a:rPr lang="en-US" dirty="0"/>
              <a:t>VOC</a:t>
            </a:r>
          </a:p>
        </p:txBody>
      </p:sp>
      <p:sp>
        <p:nvSpPr>
          <p:cNvPr id="28" name="TextBox 27">
            <a:extLst>
              <a:ext uri="{FF2B5EF4-FFF2-40B4-BE49-F238E27FC236}">
                <a16:creationId xmlns:a16="http://schemas.microsoft.com/office/drawing/2014/main" id="{AD9E142C-72AA-4F15-BE00-DEB169EFFBBA}"/>
              </a:ext>
            </a:extLst>
          </p:cNvPr>
          <p:cNvSpPr txBox="1"/>
          <p:nvPr/>
        </p:nvSpPr>
        <p:spPr>
          <a:xfrm>
            <a:off x="1828800" y="1078468"/>
            <a:ext cx="675185" cy="369332"/>
          </a:xfrm>
          <a:prstGeom prst="rect">
            <a:avLst/>
          </a:prstGeom>
          <a:noFill/>
        </p:spPr>
        <p:txBody>
          <a:bodyPr wrap="none" rtlCol="0">
            <a:spAutoFit/>
          </a:bodyPr>
          <a:lstStyle/>
          <a:p>
            <a:r>
              <a:rPr lang="en-US" dirty="0"/>
              <a:t>NOx</a:t>
            </a:r>
          </a:p>
        </p:txBody>
      </p:sp>
    </p:spTree>
    <p:extLst>
      <p:ext uri="{BB962C8B-B14F-4D97-AF65-F5344CB8AC3E}">
        <p14:creationId xmlns:p14="http://schemas.microsoft.com/office/powerpoint/2010/main" val="12923839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78</a:t>
            </a:fld>
            <a:endParaRPr lang="en-US" dirty="0"/>
          </a:p>
        </p:txBody>
      </p:sp>
      <p:sp>
        <p:nvSpPr>
          <p:cNvPr id="5" name="Title 4"/>
          <p:cNvSpPr>
            <a:spLocks noGrp="1"/>
          </p:cNvSpPr>
          <p:nvPr>
            <p:ph type="title"/>
          </p:nvPr>
        </p:nvSpPr>
        <p:spPr>
          <a:xfrm>
            <a:off x="457200" y="274638"/>
            <a:ext cx="7543800" cy="1143000"/>
          </a:xfrm>
        </p:spPr>
        <p:txBody>
          <a:bodyPr>
            <a:normAutofit fontScale="90000"/>
          </a:bodyPr>
          <a:lstStyle/>
          <a:p>
            <a:r>
              <a:rPr lang="en-US" dirty="0"/>
              <a:t>Possible Future Work for Oil and Gas Projections</a:t>
            </a:r>
          </a:p>
        </p:txBody>
      </p:sp>
      <p:sp>
        <p:nvSpPr>
          <p:cNvPr id="2" name="Content Placeholder 1"/>
          <p:cNvSpPr>
            <a:spLocks noGrp="1"/>
          </p:cNvSpPr>
          <p:nvPr>
            <p:ph idx="1"/>
          </p:nvPr>
        </p:nvSpPr>
        <p:spPr/>
        <p:txBody>
          <a:bodyPr>
            <a:normAutofit fontScale="92500" lnSpcReduction="10000"/>
          </a:bodyPr>
          <a:lstStyle/>
          <a:p>
            <a:r>
              <a:rPr lang="en-US" dirty="0"/>
              <a:t>Continue to examine methods to take basin-level information into account where possible</a:t>
            </a:r>
          </a:p>
          <a:p>
            <a:pPr>
              <a:spcBef>
                <a:spcPts val="1200"/>
              </a:spcBef>
            </a:pPr>
            <a:r>
              <a:rPr lang="en-US" dirty="0"/>
              <a:t>Include more state or county historical data when possible</a:t>
            </a:r>
          </a:p>
          <a:p>
            <a:pPr>
              <a:spcBef>
                <a:spcPts val="1200"/>
              </a:spcBef>
            </a:pPr>
            <a:r>
              <a:rPr lang="en-US" dirty="0"/>
              <a:t>Better incorporate state and any updated federal regulations on emissions</a:t>
            </a:r>
          </a:p>
          <a:p>
            <a:pPr>
              <a:spcBef>
                <a:spcPts val="1200"/>
              </a:spcBef>
            </a:pPr>
            <a:r>
              <a:rPr lang="en-US" dirty="0"/>
              <a:t>Improve NAICS and SCC cross-references</a:t>
            </a:r>
          </a:p>
          <a:p>
            <a:pPr lvl="1"/>
            <a:r>
              <a:rPr lang="en-US" dirty="0"/>
              <a:t>Some states submit with different SCCs than others</a:t>
            </a:r>
          </a:p>
          <a:p>
            <a:pPr>
              <a:spcBef>
                <a:spcPts val="1200"/>
              </a:spcBef>
            </a:pPr>
            <a:r>
              <a:rPr lang="en-US" dirty="0"/>
              <a:t>Consider approaches for other non-production related point sources (e.g. pipelines and other supporting activities)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29887247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79</a:t>
            </a:fld>
            <a:endParaRPr lang="en-US" dirty="0"/>
          </a:p>
        </p:txBody>
      </p:sp>
      <p:sp>
        <p:nvSpPr>
          <p:cNvPr id="5" name="Title 4"/>
          <p:cNvSpPr>
            <a:spLocks noGrp="1"/>
          </p:cNvSpPr>
          <p:nvPr>
            <p:ph type="title"/>
          </p:nvPr>
        </p:nvSpPr>
        <p:spPr/>
        <p:txBody>
          <a:bodyPr>
            <a:normAutofit fontScale="90000"/>
          </a:bodyPr>
          <a:lstStyle/>
          <a:p>
            <a:r>
              <a:rPr lang="en-US" dirty="0"/>
              <a:t>Questions on Oil and Gas Projections?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pic>
        <p:nvPicPr>
          <p:cNvPr id="8" name="Content Placeholder 7" descr="Boy with question marks over his head" title="Boy with questions">
            <a:extLst>
              <a:ext uri="{FF2B5EF4-FFF2-40B4-BE49-F238E27FC236}">
                <a16:creationId xmlns:a16="http://schemas.microsoft.com/office/drawing/2014/main" id="{537F876C-3BC0-4E31-BEEC-971DB419BC2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55339" y="1846647"/>
            <a:ext cx="3433322" cy="3794943"/>
          </a:xfrm>
          <a:prstGeom prst="rect">
            <a:avLst/>
          </a:prstGeom>
        </p:spPr>
      </p:pic>
    </p:spTree>
    <p:extLst>
      <p:ext uri="{BB962C8B-B14F-4D97-AF65-F5344CB8AC3E}">
        <p14:creationId xmlns:p14="http://schemas.microsoft.com/office/powerpoint/2010/main" val="2244126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8</a:t>
            </a:fld>
            <a:endParaRPr lang="en-US" dirty="0"/>
          </a:p>
        </p:txBody>
      </p:sp>
      <p:sp>
        <p:nvSpPr>
          <p:cNvPr id="5" name="Title 4"/>
          <p:cNvSpPr>
            <a:spLocks noGrp="1"/>
          </p:cNvSpPr>
          <p:nvPr>
            <p:ph type="title"/>
          </p:nvPr>
        </p:nvSpPr>
        <p:spPr>
          <a:xfrm>
            <a:off x="228600" y="152400"/>
            <a:ext cx="8001000" cy="1066800"/>
          </a:xfrm>
        </p:spPr>
        <p:txBody>
          <a:bodyPr>
            <a:normAutofit/>
          </a:bodyPr>
          <a:lstStyle/>
          <a:p>
            <a:r>
              <a:rPr lang="en-US" sz="3400" dirty="0"/>
              <a:t>Modeling Platforms with Projections</a:t>
            </a:r>
          </a:p>
        </p:txBody>
      </p:sp>
      <p:sp>
        <p:nvSpPr>
          <p:cNvPr id="2" name="Content Placeholder 1"/>
          <p:cNvSpPr>
            <a:spLocks noGrp="1"/>
          </p:cNvSpPr>
          <p:nvPr>
            <p:ph idx="1"/>
          </p:nvPr>
        </p:nvSpPr>
        <p:spPr>
          <a:xfrm>
            <a:off x="287020" y="1219200"/>
            <a:ext cx="8555832" cy="5071872"/>
          </a:xfrm>
        </p:spPr>
        <p:txBody>
          <a:bodyPr>
            <a:normAutofit fontScale="85000" lnSpcReduction="20000"/>
          </a:bodyPr>
          <a:lstStyle/>
          <a:p>
            <a:pPr>
              <a:spcAft>
                <a:spcPts val="600"/>
              </a:spcAft>
            </a:pPr>
            <a:r>
              <a:rPr lang="en-US" dirty="0"/>
              <a:t>2011v6.3 platform</a:t>
            </a:r>
          </a:p>
          <a:p>
            <a:pPr lvl="1">
              <a:spcAft>
                <a:spcPts val="600"/>
              </a:spcAft>
            </a:pPr>
            <a:r>
              <a:rPr lang="en-US" dirty="0">
                <a:hlinkClick r:id="rId3"/>
              </a:rPr>
              <a:t>https://www.epa.gov/air-emissions-modeling/2011-version-63-platform</a:t>
            </a:r>
            <a:r>
              <a:rPr lang="en-US" dirty="0"/>
              <a:t> </a:t>
            </a:r>
          </a:p>
          <a:p>
            <a:pPr lvl="1">
              <a:spcAft>
                <a:spcPts val="600"/>
              </a:spcAft>
            </a:pPr>
            <a:r>
              <a:rPr lang="en-US" dirty="0"/>
              <a:t>Based on 2011 NEI version 2 with updates (used 5+ years)</a:t>
            </a:r>
          </a:p>
          <a:p>
            <a:pPr lvl="1">
              <a:spcAft>
                <a:spcPts val="600"/>
              </a:spcAft>
            </a:pPr>
            <a:r>
              <a:rPr lang="en-US" dirty="0"/>
              <a:t>Supported the Final Cross-State Air Pollution Rule (CSAPR) Update with cases </a:t>
            </a:r>
            <a:r>
              <a:rPr lang="en-US" b="1" dirty="0"/>
              <a:t>2011ek</a:t>
            </a:r>
            <a:r>
              <a:rPr lang="en-US" dirty="0"/>
              <a:t> and </a:t>
            </a:r>
            <a:r>
              <a:rPr lang="en-US" b="1" dirty="0"/>
              <a:t>2017ek</a:t>
            </a:r>
            <a:r>
              <a:rPr lang="en-US" dirty="0"/>
              <a:t>, and </a:t>
            </a:r>
            <a:r>
              <a:rPr lang="en-US" b="1" dirty="0"/>
              <a:t>2017ek_cntl</a:t>
            </a:r>
          </a:p>
          <a:p>
            <a:pPr lvl="1">
              <a:spcAft>
                <a:spcPts val="600"/>
              </a:spcAft>
            </a:pPr>
            <a:r>
              <a:rPr lang="en-US" dirty="0"/>
              <a:t>Added </a:t>
            </a:r>
            <a:r>
              <a:rPr lang="en-US" b="1" dirty="0"/>
              <a:t>2011el</a:t>
            </a:r>
            <a:r>
              <a:rPr lang="en-US" dirty="0"/>
              <a:t> and </a:t>
            </a:r>
            <a:r>
              <a:rPr lang="en-US" b="1" dirty="0"/>
              <a:t>2023el</a:t>
            </a:r>
            <a:r>
              <a:rPr lang="en-US" dirty="0"/>
              <a:t> for a preliminary analysis of ozone transport with respect to the 2015 National Ambient Air Quality Standard (NAAQS) for ozone</a:t>
            </a:r>
          </a:p>
          <a:p>
            <a:pPr lvl="2">
              <a:spcAft>
                <a:spcPts val="600"/>
              </a:spcAft>
            </a:pPr>
            <a:r>
              <a:rPr lang="en-US" b="1" dirty="0"/>
              <a:t>2011en </a:t>
            </a:r>
            <a:r>
              <a:rPr lang="en-US" dirty="0"/>
              <a:t>and</a:t>
            </a:r>
            <a:r>
              <a:rPr lang="en-US" b="1" dirty="0"/>
              <a:t> 2023en </a:t>
            </a:r>
            <a:r>
              <a:rPr lang="en-US" dirty="0"/>
              <a:t>provided updates</a:t>
            </a:r>
            <a:endParaRPr lang="en-US" b="1" dirty="0"/>
          </a:p>
          <a:p>
            <a:pPr lvl="1">
              <a:spcAft>
                <a:spcPts val="600"/>
              </a:spcAft>
            </a:pPr>
            <a:r>
              <a:rPr lang="en-US" dirty="0"/>
              <a:t>Added </a:t>
            </a:r>
            <a:r>
              <a:rPr lang="en-US" b="1" dirty="0"/>
              <a:t>2028el</a:t>
            </a:r>
            <a:r>
              <a:rPr lang="en-US" dirty="0"/>
              <a:t> for regional haze</a:t>
            </a:r>
          </a:p>
          <a:p>
            <a:pPr>
              <a:spcAft>
                <a:spcPts val="600"/>
              </a:spcAft>
            </a:pPr>
            <a:r>
              <a:rPr lang="en-US" dirty="0"/>
              <a:t>2016 Platform</a:t>
            </a:r>
          </a:p>
          <a:p>
            <a:pPr lvl="1">
              <a:spcAft>
                <a:spcPts val="600"/>
              </a:spcAft>
            </a:pPr>
            <a:r>
              <a:rPr lang="en-US" dirty="0"/>
              <a:t>2016 beta is now a real base year, not a projection</a:t>
            </a:r>
          </a:p>
          <a:p>
            <a:pPr lvl="1">
              <a:spcAft>
                <a:spcPts val="600"/>
              </a:spcAft>
            </a:pPr>
            <a:r>
              <a:rPr lang="en-US" dirty="0"/>
              <a:t>2016 Beta platform has draft projections but 2016v1 will have final projections</a:t>
            </a:r>
          </a:p>
          <a:p>
            <a:pPr lvl="1"/>
            <a:endParaRPr lang="en-US" dirty="0"/>
          </a:p>
          <a:p>
            <a:pPr marL="393192" lvl="1" indent="0">
              <a:buNone/>
            </a:pPr>
            <a:endParaRPr lang="en-US" dirty="0"/>
          </a:p>
          <a:p>
            <a:pPr marL="393192" lvl="1" indent="0">
              <a:buNone/>
            </a:pPr>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39298269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80</a:t>
            </a:fld>
            <a:endParaRPr lang="en-US" dirty="0"/>
          </a:p>
        </p:txBody>
      </p:sp>
      <p:sp>
        <p:nvSpPr>
          <p:cNvPr id="5" name="Title 4"/>
          <p:cNvSpPr>
            <a:spLocks noGrp="1"/>
          </p:cNvSpPr>
          <p:nvPr>
            <p:ph type="title"/>
          </p:nvPr>
        </p:nvSpPr>
        <p:spPr/>
        <p:txBody>
          <a:bodyPr>
            <a:normAutofit fontScale="90000"/>
          </a:bodyPr>
          <a:lstStyle/>
          <a:p>
            <a:r>
              <a:rPr lang="en-US" dirty="0"/>
              <a:t>Non-EGU Point Projections:</a:t>
            </a:r>
            <a:br>
              <a:rPr lang="en-US" dirty="0"/>
            </a:br>
            <a:r>
              <a:rPr lang="en-US" dirty="0"/>
              <a:t>Aviation</a:t>
            </a:r>
          </a:p>
        </p:txBody>
      </p:sp>
      <p:sp>
        <p:nvSpPr>
          <p:cNvPr id="2" name="Content Placeholder 1"/>
          <p:cNvSpPr>
            <a:spLocks noGrp="1"/>
          </p:cNvSpPr>
          <p:nvPr>
            <p:ph idx="1"/>
          </p:nvPr>
        </p:nvSpPr>
        <p:spPr>
          <a:xfrm>
            <a:off x="457200" y="1481328"/>
            <a:ext cx="8382000" cy="4525963"/>
          </a:xfrm>
        </p:spPr>
        <p:txBody>
          <a:bodyPr>
            <a:normAutofit/>
          </a:bodyPr>
          <a:lstStyle/>
          <a:p>
            <a:r>
              <a:rPr lang="en-US" dirty="0"/>
              <a:t>Aircraft emissions are in </a:t>
            </a:r>
            <a:r>
              <a:rPr lang="en-US" dirty="0" err="1"/>
              <a:t>ptnonipm</a:t>
            </a:r>
            <a:r>
              <a:rPr lang="en-US" dirty="0"/>
              <a:t> sector</a:t>
            </a:r>
          </a:p>
          <a:p>
            <a:r>
              <a:rPr lang="en-US" dirty="0"/>
              <a:t>Projected itinerant ITN (i.e., take off and landing) operations information available from the Federal Aviation Administration’s (FAA) Terminal Area Forecast (TAF) System: 	</a:t>
            </a:r>
          </a:p>
          <a:p>
            <a:r>
              <a:rPr lang="en-US" sz="2400" dirty="0">
                <a:hlinkClick r:id="rId3"/>
              </a:rPr>
              <a:t>https://www.faa.gov/data_research/aviation/taf/</a:t>
            </a:r>
            <a:r>
              <a:rPr lang="en-US" sz="2400" dirty="0"/>
              <a:t> </a:t>
            </a:r>
          </a:p>
          <a:p>
            <a:r>
              <a:rPr lang="en-US" sz="2400" dirty="0"/>
              <a:t>Two sets of projections factors used:</a:t>
            </a:r>
          </a:p>
          <a:p>
            <a:pPr lvl="1"/>
            <a:r>
              <a:rPr lang="en-US" sz="2000" dirty="0"/>
              <a:t>State-level for low traffic airports</a:t>
            </a:r>
          </a:p>
          <a:p>
            <a:pPr lvl="1"/>
            <a:r>
              <a:rPr lang="en-US" sz="2000" dirty="0"/>
              <a:t>Airport-specific factors for larger airports</a:t>
            </a:r>
          </a:p>
          <a:p>
            <a:pPr lvl="1"/>
            <a:r>
              <a:rPr lang="en-US" sz="2000" dirty="0"/>
              <a:t>15,000 of 24,000 factors = 1.0 including most military aircraft; others could be less than or equal to 1.0</a:t>
            </a:r>
          </a:p>
          <a:p>
            <a:endParaRPr lang="en-US" sz="2400"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25584647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81</a:t>
            </a:fld>
            <a:endParaRPr lang="en-US" dirty="0"/>
          </a:p>
        </p:txBody>
      </p:sp>
      <p:sp>
        <p:nvSpPr>
          <p:cNvPr id="5" name="Title 4"/>
          <p:cNvSpPr>
            <a:spLocks noGrp="1"/>
          </p:cNvSpPr>
          <p:nvPr>
            <p:ph type="title"/>
          </p:nvPr>
        </p:nvSpPr>
        <p:spPr/>
        <p:txBody>
          <a:bodyPr>
            <a:normAutofit fontScale="90000"/>
          </a:bodyPr>
          <a:lstStyle/>
          <a:p>
            <a:r>
              <a:rPr lang="en-US" dirty="0"/>
              <a:t>Example Projection Factors for Aviation</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pic>
        <p:nvPicPr>
          <p:cNvPr id="8" name="Picture 7">
            <a:extLst>
              <a:ext uri="{FF2B5EF4-FFF2-40B4-BE49-F238E27FC236}">
                <a16:creationId xmlns:a16="http://schemas.microsoft.com/office/drawing/2014/main" id="{1D8AB94F-51D5-4258-92E8-9538316AB8AC}"/>
              </a:ext>
            </a:extLst>
          </p:cNvPr>
          <p:cNvPicPr>
            <a:picLocks noChangeAspect="1"/>
          </p:cNvPicPr>
          <p:nvPr/>
        </p:nvPicPr>
        <p:blipFill>
          <a:blip r:embed="rId3"/>
          <a:stretch>
            <a:fillRect/>
          </a:stretch>
        </p:blipFill>
        <p:spPr>
          <a:xfrm>
            <a:off x="228600" y="1417638"/>
            <a:ext cx="6629400" cy="2696482"/>
          </a:xfrm>
          <a:prstGeom prst="rect">
            <a:avLst/>
          </a:prstGeom>
        </p:spPr>
      </p:pic>
      <p:pic>
        <p:nvPicPr>
          <p:cNvPr id="7" name="Picture 6">
            <a:extLst>
              <a:ext uri="{FF2B5EF4-FFF2-40B4-BE49-F238E27FC236}">
                <a16:creationId xmlns:a16="http://schemas.microsoft.com/office/drawing/2014/main" id="{D8BB1897-5EFA-4F39-9028-7AB646895908}"/>
              </a:ext>
            </a:extLst>
          </p:cNvPr>
          <p:cNvPicPr>
            <a:picLocks noChangeAspect="1"/>
          </p:cNvPicPr>
          <p:nvPr/>
        </p:nvPicPr>
        <p:blipFill>
          <a:blip r:embed="rId4"/>
          <a:stretch>
            <a:fillRect/>
          </a:stretch>
        </p:blipFill>
        <p:spPr>
          <a:xfrm>
            <a:off x="2438400" y="2895600"/>
            <a:ext cx="6477000" cy="3767299"/>
          </a:xfrm>
          <a:prstGeom prst="rect">
            <a:avLst/>
          </a:prstGeom>
        </p:spPr>
      </p:pic>
    </p:spTree>
    <p:extLst>
      <p:ext uri="{BB962C8B-B14F-4D97-AF65-F5344CB8AC3E}">
        <p14:creationId xmlns:p14="http://schemas.microsoft.com/office/powerpoint/2010/main" val="34471369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F5C401-8B5F-4768-BA01-71E8B399C49D}"/>
              </a:ext>
            </a:extLst>
          </p:cNvPr>
          <p:cNvSpPr>
            <a:spLocks noGrp="1"/>
          </p:cNvSpPr>
          <p:nvPr>
            <p:ph type="sldNum" sz="quarter" idx="12"/>
          </p:nvPr>
        </p:nvSpPr>
        <p:spPr/>
        <p:txBody>
          <a:bodyPr/>
          <a:lstStyle/>
          <a:p>
            <a:fld id="{61C894BD-DCE2-4A96-A9AF-225BBEAC2A40}" type="slidenum">
              <a:rPr lang="en-US" smtClean="0"/>
              <a:pPr/>
              <a:t>82</a:t>
            </a:fld>
            <a:endParaRPr lang="en-US" dirty="0"/>
          </a:p>
        </p:txBody>
      </p:sp>
      <p:sp>
        <p:nvSpPr>
          <p:cNvPr id="5" name="Title 4">
            <a:extLst>
              <a:ext uri="{FF2B5EF4-FFF2-40B4-BE49-F238E27FC236}">
                <a16:creationId xmlns:a16="http://schemas.microsoft.com/office/drawing/2014/main" id="{64DF61B7-7E87-4C62-B2EF-8FB30060BDA4}"/>
              </a:ext>
            </a:extLst>
          </p:cNvPr>
          <p:cNvSpPr>
            <a:spLocks noGrp="1"/>
          </p:cNvSpPr>
          <p:nvPr>
            <p:ph type="title"/>
          </p:nvPr>
        </p:nvSpPr>
        <p:spPr/>
        <p:txBody>
          <a:bodyPr/>
          <a:lstStyle/>
          <a:p>
            <a:r>
              <a:rPr lang="en-US" dirty="0"/>
              <a:t>Non-EGU </a:t>
            </a:r>
            <a:r>
              <a:rPr lang="en-US" dirty="0" err="1"/>
              <a:t>CoST</a:t>
            </a:r>
            <a:r>
              <a:rPr lang="en-US" dirty="0"/>
              <a:t> Packets</a:t>
            </a:r>
          </a:p>
        </p:txBody>
      </p:sp>
      <p:sp>
        <p:nvSpPr>
          <p:cNvPr id="2" name="Content Placeholder 1">
            <a:extLst>
              <a:ext uri="{FF2B5EF4-FFF2-40B4-BE49-F238E27FC236}">
                <a16:creationId xmlns:a16="http://schemas.microsoft.com/office/drawing/2014/main" id="{B825A34E-5157-475E-9C40-9888507D4ABA}"/>
              </a:ext>
            </a:extLst>
          </p:cNvPr>
          <p:cNvSpPr>
            <a:spLocks noGrp="1"/>
          </p:cNvSpPr>
          <p:nvPr>
            <p:ph idx="1"/>
          </p:nvPr>
        </p:nvSpPr>
        <p:spPr>
          <a:xfrm>
            <a:off x="457200" y="1143000"/>
            <a:ext cx="8229600" cy="4800600"/>
          </a:xfrm>
        </p:spPr>
        <p:txBody>
          <a:bodyPr>
            <a:noAutofit/>
          </a:bodyPr>
          <a:lstStyle/>
          <a:p>
            <a:endParaRPr lang="en-US" sz="1600" dirty="0"/>
          </a:p>
          <a:p>
            <a:r>
              <a:rPr lang="en-US" sz="1600" dirty="0"/>
              <a:t>Closures: 2016 beta platform</a:t>
            </a:r>
          </a:p>
          <a:p>
            <a:r>
              <a:rPr lang="en-US" sz="1600" dirty="0"/>
              <a:t>Control: 2016-2028 </a:t>
            </a:r>
            <a:r>
              <a:rPr lang="en-US" sz="1600" dirty="0" err="1"/>
              <a:t>nonpt</a:t>
            </a:r>
            <a:r>
              <a:rPr lang="en-US" sz="1600" dirty="0"/>
              <a:t> ptnonipm RICE NSPS beta platform</a:t>
            </a:r>
          </a:p>
          <a:p>
            <a:r>
              <a:rPr lang="en-US" sz="1600" dirty="0"/>
              <a:t>Control: 2016-2028 ptnonipm Natural Gas Turbines NSPS beta platform</a:t>
            </a:r>
          </a:p>
          <a:p>
            <a:r>
              <a:rPr lang="en-US" sz="1600" dirty="0"/>
              <a:t>Control: 2016-2028 ptnonipm Process Heaters NSPS beta platform</a:t>
            </a:r>
          </a:p>
          <a:p>
            <a:r>
              <a:rPr lang="en-US" sz="1600" dirty="0"/>
              <a:t>Control: 2016-202X ptnonipm AZ Regional Haze beta platform</a:t>
            </a:r>
          </a:p>
          <a:p>
            <a:r>
              <a:rPr lang="en-US" sz="1600" dirty="0"/>
              <a:t>Control: 2016-202X ptnonipm CISWI beta platform</a:t>
            </a:r>
          </a:p>
          <a:p>
            <a:r>
              <a:rPr lang="en-US" sz="1600" dirty="0"/>
              <a:t>Control: 2016-202X ptnonipm Consent Decrees and other comments</a:t>
            </a:r>
          </a:p>
          <a:p>
            <a:r>
              <a:rPr lang="en-US" sz="1600" dirty="0"/>
              <a:t>Control: 2016-202X ptnonipm NSPS Subpart Ja beta platform</a:t>
            </a:r>
          </a:p>
          <a:p>
            <a:r>
              <a:rPr lang="en-US" sz="1600" dirty="0"/>
              <a:t>Control: 2016-20XX MANEVU Sulfur beta platform</a:t>
            </a:r>
          </a:p>
          <a:p>
            <a:r>
              <a:rPr lang="en-US" sz="1600" dirty="0"/>
              <a:t>Control: 2016-20XX NC Boiler MACT beta platform</a:t>
            </a:r>
          </a:p>
          <a:p>
            <a:r>
              <a:rPr lang="en-US" sz="1600" dirty="0"/>
              <a:t>PROJECTION 2016-2028 industrial SCC beta platform</a:t>
            </a:r>
          </a:p>
          <a:p>
            <a:r>
              <a:rPr lang="en-US" sz="1600" dirty="0"/>
              <a:t>PROJECTION 2016-2028 industrial SCC-NAICS beta platform</a:t>
            </a:r>
          </a:p>
          <a:p>
            <a:r>
              <a:rPr lang="en-US" sz="1600" dirty="0"/>
              <a:t>PROJECTION 2016-2028 ptnonipm aircraft beta platform</a:t>
            </a:r>
          </a:p>
          <a:p>
            <a:r>
              <a:rPr lang="en-US" sz="1600" dirty="0"/>
              <a:t>PROJECTION 2016-2028 rail beta platform</a:t>
            </a:r>
          </a:p>
        </p:txBody>
      </p:sp>
      <p:sp>
        <p:nvSpPr>
          <p:cNvPr id="3" name="Footer Placeholder 2">
            <a:extLst>
              <a:ext uri="{FF2B5EF4-FFF2-40B4-BE49-F238E27FC236}">
                <a16:creationId xmlns:a16="http://schemas.microsoft.com/office/drawing/2014/main" id="{677B370D-884C-4408-8812-A137A5EA72C8}"/>
              </a:ext>
            </a:extLst>
          </p:cNvPr>
          <p:cNvSpPr>
            <a:spLocks noGrp="1"/>
          </p:cNvSpPr>
          <p:nvPr>
            <p:ph type="ftr" sz="quarter" idx="11"/>
          </p:nvPr>
        </p:nvSpPr>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11243884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83</a:t>
            </a:fld>
            <a:endParaRPr lang="en-US" dirty="0"/>
          </a:p>
        </p:txBody>
      </p:sp>
      <p:sp>
        <p:nvSpPr>
          <p:cNvPr id="5" name="Title 4"/>
          <p:cNvSpPr>
            <a:spLocks noGrp="1"/>
          </p:cNvSpPr>
          <p:nvPr>
            <p:ph type="title"/>
          </p:nvPr>
        </p:nvSpPr>
        <p:spPr/>
        <p:txBody>
          <a:bodyPr>
            <a:normAutofit fontScale="90000"/>
          </a:bodyPr>
          <a:lstStyle/>
          <a:p>
            <a:r>
              <a:rPr lang="en-US" dirty="0"/>
              <a:t>Non-EGU Projections:</a:t>
            </a:r>
            <a:br>
              <a:rPr lang="en-US" dirty="0"/>
            </a:br>
            <a:r>
              <a:rPr lang="en-US" dirty="0"/>
              <a:t>Non-CoST</a:t>
            </a:r>
          </a:p>
        </p:txBody>
      </p:sp>
      <p:sp>
        <p:nvSpPr>
          <p:cNvPr id="2" name="Content Placeholder 1"/>
          <p:cNvSpPr>
            <a:spLocks noGrp="1"/>
          </p:cNvSpPr>
          <p:nvPr>
            <p:ph idx="1"/>
          </p:nvPr>
        </p:nvSpPr>
        <p:spPr/>
        <p:txBody>
          <a:bodyPr>
            <a:normAutofit/>
          </a:bodyPr>
          <a:lstStyle/>
          <a:p>
            <a:r>
              <a:rPr lang="en-US" dirty="0"/>
              <a:t>Some future-year sources do not exist in the NEI for the base year</a:t>
            </a:r>
          </a:p>
          <a:p>
            <a:pPr lvl="1"/>
            <a:r>
              <a:rPr lang="en-US" dirty="0"/>
              <a:t>Biodiesel and cellulosic ethanol plants</a:t>
            </a:r>
          </a:p>
          <a:p>
            <a:pPr lvl="1"/>
            <a:r>
              <a:rPr lang="en-US" dirty="0"/>
              <a:t>Other sources added based on comments</a:t>
            </a:r>
          </a:p>
          <a:p>
            <a:r>
              <a:rPr lang="en-US" dirty="0"/>
              <a:t>Take emissions for these sources as they are reported / provided</a:t>
            </a:r>
          </a:p>
          <a:p>
            <a:pPr lvl="1"/>
            <a:r>
              <a:rPr lang="en-US" dirty="0"/>
              <a:t>These are put into separate inventory files</a:t>
            </a:r>
          </a:p>
          <a:p>
            <a:pPr lvl="1"/>
            <a:r>
              <a:rPr lang="en-US" dirty="0"/>
              <a:t>Hard to project to additional future years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23616932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0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 name="Title 4"/>
          <p:cNvSpPr>
            <a:spLocks noGrp="1"/>
          </p:cNvSpPr>
          <p:nvPr>
            <p:ph type="title"/>
          </p:nvPr>
        </p:nvSpPr>
        <p:spPr/>
        <p:txBody>
          <a:bodyPr>
            <a:normAutofit/>
          </a:bodyPr>
          <a:lstStyle/>
          <a:p>
            <a:r>
              <a:rPr lang="en-US" sz="3600" dirty="0"/>
              <a:t>Non-EGU Projections:</a:t>
            </a:r>
            <a:br>
              <a:rPr lang="en-US" sz="3600" dirty="0"/>
            </a:br>
            <a:r>
              <a:rPr lang="en-US" sz="3100" dirty="0"/>
              <a:t>Petroleum Refineries – NSPS Subpart JA</a:t>
            </a:r>
          </a:p>
        </p:txBody>
      </p:sp>
      <p:sp>
        <p:nvSpPr>
          <p:cNvPr id="2" name="Content Placeholder 1"/>
          <p:cNvSpPr>
            <a:spLocks noGrp="1"/>
          </p:cNvSpPr>
          <p:nvPr>
            <p:ph idx="1"/>
          </p:nvPr>
        </p:nvSpPr>
        <p:spPr>
          <a:xfrm>
            <a:off x="457200" y="1535758"/>
            <a:ext cx="8229600" cy="4525963"/>
          </a:xfrm>
        </p:spPr>
        <p:txBody>
          <a:bodyPr>
            <a:normAutofit/>
          </a:bodyPr>
          <a:lstStyle/>
          <a:p>
            <a:pPr marL="393192" lvl="1" indent="0">
              <a:buNone/>
            </a:pPr>
            <a:r>
              <a:rPr lang="en-US" dirty="0"/>
              <a:t>Rule effective February 2016 – VOC reductions from controls at delayed coking units and storage vessels</a:t>
            </a:r>
          </a:p>
          <a:p>
            <a:pPr marL="393192" lvl="1" indent="0">
              <a:buNone/>
            </a:pPr>
            <a:endParaRPr lang="en-US" sz="1200" dirty="0"/>
          </a:p>
          <a:p>
            <a:pPr lvl="1">
              <a:buFontTx/>
              <a:buChar char="-"/>
            </a:pPr>
            <a:r>
              <a:rPr lang="en-US" sz="2000" dirty="0"/>
              <a:t>Across-the-board control factor for impacted units</a:t>
            </a:r>
          </a:p>
          <a:p>
            <a:pPr lvl="2">
              <a:buFontTx/>
              <a:buChar char="-"/>
            </a:pPr>
            <a:r>
              <a:rPr lang="en-US" sz="1600" dirty="0"/>
              <a:t>84% for delayed coking units; 49% for storage vessels</a:t>
            </a:r>
          </a:p>
          <a:p>
            <a:pPr marL="393192" lvl="1" indent="0">
              <a:buNone/>
            </a:pPr>
            <a:endParaRPr lang="en-US" dirty="0"/>
          </a:p>
        </p:txBody>
      </p:sp>
      <p:pic>
        <p:nvPicPr>
          <p:cNvPr id="18" name="Picture 17" descr="State map of VOC reductions from storage vessels.  Emissions are projected to decrease in TX and CA.  Other states are smaller in size." title="State map of VOC reductions from storage vessels">
            <a:extLst>
              <a:ext uri="{FF2B5EF4-FFF2-40B4-BE49-F238E27FC236}">
                <a16:creationId xmlns:a16="http://schemas.microsoft.com/office/drawing/2014/main" id="{F5E0400D-A691-4C7D-BA77-E9DBF9BAA9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2" b="2458"/>
          <a:stretch/>
        </p:blipFill>
        <p:spPr>
          <a:xfrm>
            <a:off x="402770" y="3486653"/>
            <a:ext cx="3902049" cy="2575067"/>
          </a:xfrm>
          <a:prstGeom prst="rect">
            <a:avLst/>
          </a:prstGeom>
        </p:spPr>
      </p:pic>
      <p:pic>
        <p:nvPicPr>
          <p:cNvPr id="19" name="Picture 18" descr="Min is 0 and max number shown is 1500." title="Legend for state VOC reduction">
            <a:extLst>
              <a:ext uri="{FF2B5EF4-FFF2-40B4-BE49-F238E27FC236}">
                <a16:creationId xmlns:a16="http://schemas.microsoft.com/office/drawing/2014/main" id="{B9F0A167-F53B-49BF-BC1B-CCFFF069C9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042" t="54549"/>
          <a:stretch/>
        </p:blipFill>
        <p:spPr>
          <a:xfrm>
            <a:off x="3688350" y="4618538"/>
            <a:ext cx="1039387" cy="1727584"/>
          </a:xfrm>
          <a:prstGeom prst="rect">
            <a:avLst/>
          </a:prstGeom>
        </p:spPr>
      </p:pic>
      <p:pic>
        <p:nvPicPr>
          <p:cNvPr id="20" name="Picture 19" descr="Chart of NESHAP reductinos from refinerty NESHAP RTR.  Reductions in VOC are significant percentage-wise. In terms of total mass, it is much smaller than other categories." title="Chart of NESHAP reductinos from refinerty NESHAP RTR">
            <a:extLst>
              <a:ext uri="{FF2B5EF4-FFF2-40B4-BE49-F238E27FC236}">
                <a16:creationId xmlns:a16="http://schemas.microsoft.com/office/drawing/2014/main" id="{C813C780-645B-45A8-A2E2-E53ADDB8D6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7585" y="3351029"/>
            <a:ext cx="2882738" cy="2882738"/>
          </a:xfrm>
          <a:prstGeom prst="rect">
            <a:avLst/>
          </a:prstGeom>
        </p:spPr>
      </p:pic>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ucida Sans Unicode"/>
                <a:ea typeface="+mn-ea"/>
                <a:cs typeface="+mn-cs"/>
              </a:rPr>
              <a:t>US EPA OAQPS, Emission Inventory and Analysis Group</a:t>
            </a:r>
          </a:p>
        </p:txBody>
      </p:sp>
    </p:spTree>
    <p:extLst>
      <p:ext uri="{BB962C8B-B14F-4D97-AF65-F5344CB8AC3E}">
        <p14:creationId xmlns:p14="http://schemas.microsoft.com/office/powerpoint/2010/main" val="20759710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0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 name="Title 4"/>
          <p:cNvSpPr>
            <a:spLocks noGrp="1"/>
          </p:cNvSpPr>
          <p:nvPr>
            <p:ph type="title"/>
          </p:nvPr>
        </p:nvSpPr>
        <p:spPr/>
        <p:txBody>
          <a:bodyPr>
            <a:normAutofit/>
          </a:bodyPr>
          <a:lstStyle/>
          <a:p>
            <a:r>
              <a:rPr lang="en-US" sz="3600" dirty="0"/>
              <a:t>Non-EGU Projections:</a:t>
            </a:r>
            <a:br>
              <a:rPr lang="en-US" sz="3600" dirty="0"/>
            </a:br>
            <a:r>
              <a:rPr lang="en-US" sz="2700" dirty="0"/>
              <a:t>CISWI Units – NSPS and Emission Guidelines</a:t>
            </a:r>
          </a:p>
        </p:txBody>
      </p:sp>
      <p:sp>
        <p:nvSpPr>
          <p:cNvPr id="2" name="Content Placeholder 1"/>
          <p:cNvSpPr>
            <a:spLocks noGrp="1"/>
          </p:cNvSpPr>
          <p:nvPr>
            <p:ph idx="1"/>
          </p:nvPr>
        </p:nvSpPr>
        <p:spPr>
          <a:xfrm>
            <a:off x="457200" y="1535758"/>
            <a:ext cx="8229600" cy="4525963"/>
          </a:xfrm>
        </p:spPr>
        <p:txBody>
          <a:bodyPr>
            <a:normAutofit/>
          </a:bodyPr>
          <a:lstStyle/>
          <a:p>
            <a:pPr lvl="1">
              <a:buFontTx/>
              <a:buChar char="-"/>
            </a:pPr>
            <a:r>
              <a:rPr lang="en-US" sz="1800" dirty="0"/>
              <a:t>Considers the MACT for incinerators, energy recovery units, waste-burning kilns, small, remote incinerators</a:t>
            </a:r>
          </a:p>
          <a:p>
            <a:pPr lvl="1">
              <a:buFontTx/>
              <a:buChar char="-"/>
            </a:pPr>
            <a:r>
              <a:rPr lang="en-US" sz="1800" dirty="0"/>
              <a:t>All impacted units are to have control devices in place by 2018</a:t>
            </a:r>
          </a:p>
          <a:p>
            <a:pPr marL="393192" lvl="1" indent="0">
              <a:buNone/>
            </a:pPr>
            <a:endParaRPr lang="en-US" sz="1200" dirty="0"/>
          </a:p>
          <a:p>
            <a:pPr marL="393192" lvl="1" indent="0">
              <a:buNone/>
            </a:pPr>
            <a:endParaRPr lang="en-US" dirty="0"/>
          </a:p>
        </p:txBody>
      </p:sp>
      <p:pic>
        <p:nvPicPr>
          <p:cNvPr id="10" name="Picture 9" descr="Chart showing tons per year of NOx, SO2, and PM2.5. Each pollutant has 4 colored bars representing the Baseline emissions the NSPS used, the Floor emissions that the impacted units need to meet, the emissions from these units represented in the 2014 NEIv1, and the estimated emissions after the controls are in place." title="CISWI Units New Source Performace Standards and Emission Guidelines">
            <a:extLst>
              <a:ext uri="{FF2B5EF4-FFF2-40B4-BE49-F238E27FC236}">
                <a16:creationId xmlns:a16="http://schemas.microsoft.com/office/drawing/2014/main" id="{3BEC4167-9B7C-44DC-89A6-4DB81871B6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6210" y="2661620"/>
            <a:ext cx="3746323" cy="3746323"/>
          </a:xfrm>
          <a:prstGeom prst="rect">
            <a:avLst/>
          </a:prstGeom>
        </p:spPr>
      </p:pic>
      <p:sp>
        <p:nvSpPr>
          <p:cNvPr id="7" name="TextBox 6">
            <a:extLst>
              <a:ext uri="{FF2B5EF4-FFF2-40B4-BE49-F238E27FC236}">
                <a16:creationId xmlns:a16="http://schemas.microsoft.com/office/drawing/2014/main" id="{5BD65792-D41B-411A-BD77-DCC6515CA7B5}"/>
              </a:ext>
            </a:extLst>
          </p:cNvPr>
          <p:cNvSpPr txBox="1"/>
          <p:nvPr/>
        </p:nvSpPr>
        <p:spPr>
          <a:xfrm>
            <a:off x="5931112" y="2867175"/>
            <a:ext cx="2595224" cy="1323439"/>
          </a:xfrm>
          <a:prstGeom prst="rect">
            <a:avLst/>
          </a:prstGeom>
          <a:noFill/>
        </p:spPr>
        <p:txBody>
          <a:bodyPr wrap="square" rtlCol="0">
            <a:spAutoFit/>
          </a:bodyPr>
          <a:lstStyle/>
          <a:p>
            <a:r>
              <a:rPr lang="en-US" sz="1600" dirty="0"/>
              <a:t>Existing control devices and baseline emissions based on a 2008-2009 Information Collection Request</a:t>
            </a:r>
          </a:p>
        </p:txBody>
      </p:sp>
      <p:sp>
        <p:nvSpPr>
          <p:cNvPr id="12" name="TextBox 11">
            <a:extLst>
              <a:ext uri="{FF2B5EF4-FFF2-40B4-BE49-F238E27FC236}">
                <a16:creationId xmlns:a16="http://schemas.microsoft.com/office/drawing/2014/main" id="{86635EA1-8422-48D9-B87F-85D6E4B38429}"/>
              </a:ext>
            </a:extLst>
          </p:cNvPr>
          <p:cNvSpPr txBox="1"/>
          <p:nvPr/>
        </p:nvSpPr>
        <p:spPr>
          <a:xfrm>
            <a:off x="5931112" y="4665172"/>
            <a:ext cx="2595224" cy="1569660"/>
          </a:xfrm>
          <a:prstGeom prst="rect">
            <a:avLst/>
          </a:prstGeom>
          <a:noFill/>
        </p:spPr>
        <p:txBody>
          <a:bodyPr wrap="square" rtlCol="0">
            <a:spAutoFit/>
          </a:bodyPr>
          <a:lstStyle/>
          <a:p>
            <a:r>
              <a:rPr lang="en-US" sz="1600" dirty="0"/>
              <a:t>Floor emissions represent all units’ emissions after employing least-cost controls to meet MACT standard</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ucida Sans Unicode"/>
                <a:ea typeface="+mn-ea"/>
                <a:cs typeface="+mn-cs"/>
              </a:rPr>
              <a:t>US EPA OAQPS, Emission Inventory and Analysis Group</a:t>
            </a:r>
          </a:p>
        </p:txBody>
      </p:sp>
    </p:spTree>
    <p:extLst>
      <p:ext uri="{BB962C8B-B14F-4D97-AF65-F5344CB8AC3E}">
        <p14:creationId xmlns:p14="http://schemas.microsoft.com/office/powerpoint/2010/main" val="2757119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2D3E5F-1DA4-4955-9464-D200F7F53C51}"/>
              </a:ext>
            </a:extLst>
          </p:cNvPr>
          <p:cNvSpPr>
            <a:spLocks noGrp="1"/>
          </p:cNvSpPr>
          <p:nvPr>
            <p:ph type="sldNum" sz="quarter" idx="12"/>
          </p:nvPr>
        </p:nvSpPr>
        <p:spPr/>
        <p:txBody>
          <a:bodyPr/>
          <a:lstStyle/>
          <a:p>
            <a:fld id="{61C894BD-DCE2-4A96-A9AF-225BBEAC2A40}" type="slidenum">
              <a:rPr lang="en-US" smtClean="0"/>
              <a:pPr/>
              <a:t>86</a:t>
            </a:fld>
            <a:endParaRPr lang="en-US" dirty="0"/>
          </a:p>
        </p:txBody>
      </p:sp>
      <p:sp>
        <p:nvSpPr>
          <p:cNvPr id="5" name="Title 4">
            <a:extLst>
              <a:ext uri="{FF2B5EF4-FFF2-40B4-BE49-F238E27FC236}">
                <a16:creationId xmlns:a16="http://schemas.microsoft.com/office/drawing/2014/main" id="{E3FCCD89-EB54-4FF0-BBF8-A9DA963FF66E}"/>
              </a:ext>
            </a:extLst>
          </p:cNvPr>
          <p:cNvSpPr>
            <a:spLocks noGrp="1"/>
          </p:cNvSpPr>
          <p:nvPr>
            <p:ph type="title"/>
          </p:nvPr>
        </p:nvSpPr>
        <p:spPr>
          <a:xfrm>
            <a:off x="36871" y="138002"/>
            <a:ext cx="8229600" cy="1143000"/>
          </a:xfrm>
        </p:spPr>
        <p:txBody>
          <a:bodyPr>
            <a:noAutofit/>
          </a:bodyPr>
          <a:lstStyle/>
          <a:p>
            <a:r>
              <a:rPr lang="en-US" sz="3200" b="0" dirty="0">
                <a:effectLst/>
              </a:rPr>
              <a:t>Changes in Non-EGU Point 2016-2028</a:t>
            </a:r>
            <a:br>
              <a:rPr lang="en-US" sz="3200" b="0" dirty="0">
                <a:effectLst/>
              </a:rPr>
            </a:br>
            <a:endParaRPr lang="en-US" sz="3200" dirty="0"/>
          </a:p>
        </p:txBody>
      </p:sp>
      <p:pic>
        <p:nvPicPr>
          <p:cNvPr id="14" name="Content Placeholder 13">
            <a:extLst>
              <a:ext uri="{FF2B5EF4-FFF2-40B4-BE49-F238E27FC236}">
                <a16:creationId xmlns:a16="http://schemas.microsoft.com/office/drawing/2014/main" id="{36EF1C48-0D48-4A9F-8F16-CD16C4FBD2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420"/>
          <a:stretch/>
        </p:blipFill>
        <p:spPr>
          <a:xfrm>
            <a:off x="3733800" y="3886200"/>
            <a:ext cx="5410200" cy="3200400"/>
          </a:xfrm>
        </p:spPr>
      </p:pic>
      <p:sp>
        <p:nvSpPr>
          <p:cNvPr id="11" name="TextBox 10">
            <a:extLst>
              <a:ext uri="{FF2B5EF4-FFF2-40B4-BE49-F238E27FC236}">
                <a16:creationId xmlns:a16="http://schemas.microsoft.com/office/drawing/2014/main" id="{8F12AC2D-321A-4194-998F-7473BDC51379}"/>
              </a:ext>
            </a:extLst>
          </p:cNvPr>
          <p:cNvSpPr txBox="1"/>
          <p:nvPr/>
        </p:nvSpPr>
        <p:spPr>
          <a:xfrm>
            <a:off x="4570651" y="1505033"/>
            <a:ext cx="607013" cy="230832"/>
          </a:xfrm>
          <a:prstGeom prst="rect">
            <a:avLst/>
          </a:prstGeom>
          <a:solidFill>
            <a:schemeClr val="bg1"/>
          </a:solidFill>
        </p:spPr>
        <p:txBody>
          <a:bodyPr wrap="square" rIns="0" rtlCol="0">
            <a:spAutoFit/>
          </a:bodyPr>
          <a:lstStyle/>
          <a:p>
            <a:r>
              <a:rPr lang="en-US" sz="900" dirty="0"/>
              <a:t>300,000</a:t>
            </a:r>
          </a:p>
        </p:txBody>
      </p:sp>
      <p:pic>
        <p:nvPicPr>
          <p:cNvPr id="16" name="Picture 15">
            <a:extLst>
              <a:ext uri="{FF2B5EF4-FFF2-40B4-BE49-F238E27FC236}">
                <a16:creationId xmlns:a16="http://schemas.microsoft.com/office/drawing/2014/main" id="{0BC48FE5-24F0-49BD-A7E2-AAFBA6FF45C7}"/>
              </a:ext>
            </a:extLst>
          </p:cNvPr>
          <p:cNvPicPr>
            <a:picLocks noChangeAspect="1"/>
          </p:cNvPicPr>
          <p:nvPr/>
        </p:nvPicPr>
        <p:blipFill rotWithShape="1">
          <a:blip r:embed="rId3">
            <a:extLst>
              <a:ext uri="{28A0092B-C50C-407E-A947-70E740481C1C}">
                <a14:useLocalDpi xmlns:a14="http://schemas.microsoft.com/office/drawing/2010/main" val="0"/>
              </a:ext>
            </a:extLst>
          </a:blip>
          <a:srcRect l="1995" b="5360"/>
          <a:stretch/>
        </p:blipFill>
        <p:spPr>
          <a:xfrm>
            <a:off x="39329" y="762000"/>
            <a:ext cx="5599471" cy="3382963"/>
          </a:xfrm>
          <a:prstGeom prst="rect">
            <a:avLst/>
          </a:prstGeom>
        </p:spPr>
      </p:pic>
      <p:sp>
        <p:nvSpPr>
          <p:cNvPr id="17" name="TextBox 16">
            <a:extLst>
              <a:ext uri="{FF2B5EF4-FFF2-40B4-BE49-F238E27FC236}">
                <a16:creationId xmlns:a16="http://schemas.microsoft.com/office/drawing/2014/main" id="{07E992D3-9677-4F0D-9AA5-B25EB4D2E2BB}"/>
              </a:ext>
            </a:extLst>
          </p:cNvPr>
          <p:cNvSpPr txBox="1"/>
          <p:nvPr/>
        </p:nvSpPr>
        <p:spPr>
          <a:xfrm>
            <a:off x="36871" y="762000"/>
            <a:ext cx="4839929" cy="369332"/>
          </a:xfrm>
          <a:prstGeom prst="rect">
            <a:avLst/>
          </a:prstGeom>
          <a:solidFill>
            <a:schemeClr val="bg1"/>
          </a:solidFill>
        </p:spPr>
        <p:txBody>
          <a:bodyPr wrap="square" rtlCol="0">
            <a:spAutoFit/>
          </a:bodyPr>
          <a:lstStyle/>
          <a:p>
            <a:pPr algn="ctr"/>
            <a:r>
              <a:rPr lang="en-US" dirty="0"/>
              <a:t>2016beta non-EGU Point SO2</a:t>
            </a:r>
          </a:p>
        </p:txBody>
      </p:sp>
      <p:sp>
        <p:nvSpPr>
          <p:cNvPr id="18" name="TextBox 17">
            <a:extLst>
              <a:ext uri="{FF2B5EF4-FFF2-40B4-BE49-F238E27FC236}">
                <a16:creationId xmlns:a16="http://schemas.microsoft.com/office/drawing/2014/main" id="{E4DC8D2C-2852-4F3D-853E-64C04C58A1E2}"/>
              </a:ext>
            </a:extLst>
          </p:cNvPr>
          <p:cNvSpPr txBox="1"/>
          <p:nvPr/>
        </p:nvSpPr>
        <p:spPr>
          <a:xfrm>
            <a:off x="3962400" y="3974068"/>
            <a:ext cx="4380271" cy="369332"/>
          </a:xfrm>
          <a:prstGeom prst="rect">
            <a:avLst/>
          </a:prstGeom>
          <a:solidFill>
            <a:schemeClr val="bg1"/>
          </a:solidFill>
        </p:spPr>
        <p:txBody>
          <a:bodyPr wrap="square" rtlCol="0">
            <a:spAutoFit/>
          </a:bodyPr>
          <a:lstStyle/>
          <a:p>
            <a:pPr algn="ctr"/>
            <a:r>
              <a:rPr lang="en-US" dirty="0"/>
              <a:t>2028-2016beta non-EGU Point SO2</a:t>
            </a:r>
          </a:p>
        </p:txBody>
      </p:sp>
    </p:spTree>
    <p:extLst>
      <p:ext uri="{BB962C8B-B14F-4D97-AF65-F5344CB8AC3E}">
        <p14:creationId xmlns:p14="http://schemas.microsoft.com/office/powerpoint/2010/main" val="26452785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87</a:t>
            </a:fld>
            <a:endParaRPr lang="en-US" dirty="0"/>
          </a:p>
        </p:txBody>
      </p:sp>
      <p:sp>
        <p:nvSpPr>
          <p:cNvPr id="5" name="Title 4"/>
          <p:cNvSpPr>
            <a:spLocks noGrp="1"/>
          </p:cNvSpPr>
          <p:nvPr>
            <p:ph type="title"/>
          </p:nvPr>
        </p:nvSpPr>
        <p:spPr/>
        <p:txBody>
          <a:bodyPr>
            <a:normAutofit fontScale="90000"/>
          </a:bodyPr>
          <a:lstStyle/>
          <a:p>
            <a:r>
              <a:rPr lang="en-US" dirty="0"/>
              <a:t>Projections High-level impacts:</a:t>
            </a:r>
            <a:br>
              <a:rPr lang="en-US" dirty="0"/>
            </a:br>
            <a:r>
              <a:rPr lang="en-US" dirty="0"/>
              <a:t>ptnonipm sector NO</a:t>
            </a:r>
            <a:r>
              <a:rPr lang="en-US" baseline="-25000" dirty="0"/>
              <a:t>X</a:t>
            </a:r>
          </a:p>
        </p:txBody>
      </p:sp>
      <p:sp>
        <p:nvSpPr>
          <p:cNvPr id="7" name="TextBox 6"/>
          <p:cNvSpPr txBox="1"/>
          <p:nvPr/>
        </p:nvSpPr>
        <p:spPr>
          <a:xfrm>
            <a:off x="4197192" y="5761613"/>
            <a:ext cx="4800600" cy="646331"/>
          </a:xfrm>
          <a:prstGeom prst="rect">
            <a:avLst/>
          </a:prstGeom>
          <a:noFill/>
        </p:spPr>
        <p:txBody>
          <a:bodyPr wrap="square" rtlCol="0">
            <a:spAutoFit/>
          </a:bodyPr>
          <a:lstStyle/>
          <a:p>
            <a:r>
              <a:rPr lang="en-US" dirty="0"/>
              <a:t>CoST can isolate the impact of each control/projection packet</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graphicFrame>
        <p:nvGraphicFramePr>
          <p:cNvPr id="11" name="Chart 10">
            <a:extLst>
              <a:ext uri="{FF2B5EF4-FFF2-40B4-BE49-F238E27FC236}">
                <a16:creationId xmlns:a16="http://schemas.microsoft.com/office/drawing/2014/main" id="{88E4D4A3-4E56-45BE-88B2-955D63C52A92}"/>
              </a:ext>
            </a:extLst>
          </p:cNvPr>
          <p:cNvGraphicFramePr>
            <a:graphicFrameLocks/>
          </p:cNvGraphicFramePr>
          <p:nvPr>
            <p:extLst>
              <p:ext uri="{D42A27DB-BD31-4B8C-83A1-F6EECF244321}">
                <p14:modId xmlns:p14="http://schemas.microsoft.com/office/powerpoint/2010/main" val="2535610570"/>
              </p:ext>
            </p:extLst>
          </p:nvPr>
        </p:nvGraphicFramePr>
        <p:xfrm>
          <a:off x="342900" y="1447226"/>
          <a:ext cx="8458200" cy="43439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738012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88</a:t>
            </a:fld>
            <a:endParaRPr lang="en-US" dirty="0"/>
          </a:p>
        </p:txBody>
      </p:sp>
      <p:sp>
        <p:nvSpPr>
          <p:cNvPr id="5" name="Title 4"/>
          <p:cNvSpPr>
            <a:spLocks noGrp="1"/>
          </p:cNvSpPr>
          <p:nvPr>
            <p:ph type="title"/>
          </p:nvPr>
        </p:nvSpPr>
        <p:spPr/>
        <p:txBody>
          <a:bodyPr>
            <a:normAutofit fontScale="90000"/>
          </a:bodyPr>
          <a:lstStyle/>
          <a:p>
            <a:r>
              <a:rPr lang="en-US" dirty="0"/>
              <a:t>Non-EGU Projections:</a:t>
            </a:r>
            <a:br>
              <a:rPr lang="en-US" dirty="0"/>
            </a:br>
            <a:r>
              <a:rPr lang="en-US" dirty="0"/>
              <a:t>Challenges/Limitations</a:t>
            </a:r>
          </a:p>
        </p:txBody>
      </p:sp>
      <p:sp>
        <p:nvSpPr>
          <p:cNvPr id="2" name="Content Placeholder 1"/>
          <p:cNvSpPr>
            <a:spLocks noGrp="1"/>
          </p:cNvSpPr>
          <p:nvPr>
            <p:ph idx="1"/>
          </p:nvPr>
        </p:nvSpPr>
        <p:spPr/>
        <p:txBody>
          <a:bodyPr>
            <a:normAutofit/>
          </a:bodyPr>
          <a:lstStyle/>
          <a:p>
            <a:r>
              <a:rPr lang="en-US" dirty="0"/>
              <a:t>Response to comments on prior platforms:</a:t>
            </a:r>
          </a:p>
          <a:p>
            <a:pPr lvl="1"/>
            <a:r>
              <a:rPr lang="en-US" dirty="0"/>
              <a:t>Many different sources of data – need to correctly layer these so appropriate controls/projections apply</a:t>
            </a:r>
          </a:p>
          <a:p>
            <a:r>
              <a:rPr lang="en-US" dirty="0"/>
              <a:t>State/Regional-submitted data</a:t>
            </a:r>
          </a:p>
          <a:p>
            <a:pPr lvl="1"/>
            <a:r>
              <a:rPr lang="en-US" dirty="0"/>
              <a:t>Some data provided for a complete range of years, but other data provided for 2023 but not for 2028</a:t>
            </a:r>
          </a:p>
          <a:p>
            <a:r>
              <a:rPr lang="en-US" dirty="0"/>
              <a:t>Promulgated vs proposed rules vs SIP inventories are confusing</a:t>
            </a:r>
          </a:p>
          <a:p>
            <a:r>
              <a:rPr lang="en-US" dirty="0"/>
              <a:t>Rapidly-changing world!</a:t>
            </a:r>
          </a:p>
          <a:p>
            <a:pPr lvl="1"/>
            <a:r>
              <a:rPr lang="en-US" dirty="0"/>
              <a:t>2019 AEO released + 2017 NEI being developed</a:t>
            </a:r>
          </a:p>
          <a:p>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11194502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64972A-20AF-45AA-AC4A-BA73683E0BFD}"/>
              </a:ext>
            </a:extLst>
          </p:cNvPr>
          <p:cNvSpPr>
            <a:spLocks noGrp="1"/>
          </p:cNvSpPr>
          <p:nvPr>
            <p:ph type="sldNum" sz="quarter" idx="12"/>
          </p:nvPr>
        </p:nvSpPr>
        <p:spPr/>
        <p:txBody>
          <a:bodyPr/>
          <a:lstStyle/>
          <a:p>
            <a:fld id="{61C894BD-DCE2-4A96-A9AF-225BBEAC2A40}" type="slidenum">
              <a:rPr lang="en-US" smtClean="0"/>
              <a:pPr/>
              <a:t>89</a:t>
            </a:fld>
            <a:endParaRPr lang="en-US" dirty="0"/>
          </a:p>
        </p:txBody>
      </p:sp>
      <p:sp>
        <p:nvSpPr>
          <p:cNvPr id="5" name="Title 4">
            <a:extLst>
              <a:ext uri="{FF2B5EF4-FFF2-40B4-BE49-F238E27FC236}">
                <a16:creationId xmlns:a16="http://schemas.microsoft.com/office/drawing/2014/main" id="{09B6246F-5EE9-4D0E-9081-AA257467A6E2}"/>
              </a:ext>
            </a:extLst>
          </p:cNvPr>
          <p:cNvSpPr>
            <a:spLocks noGrp="1"/>
          </p:cNvSpPr>
          <p:nvPr>
            <p:ph type="title"/>
          </p:nvPr>
        </p:nvSpPr>
        <p:spPr>
          <a:xfrm>
            <a:off x="457200" y="274638"/>
            <a:ext cx="7696200" cy="1096962"/>
          </a:xfrm>
        </p:spPr>
        <p:txBody>
          <a:bodyPr>
            <a:normAutofit fontScale="90000"/>
          </a:bodyPr>
          <a:lstStyle/>
          <a:p>
            <a:r>
              <a:rPr lang="en-US" dirty="0"/>
              <a:t>Questions on Non-EGU Point?</a:t>
            </a:r>
          </a:p>
        </p:txBody>
      </p:sp>
      <p:sp>
        <p:nvSpPr>
          <p:cNvPr id="3" name="Footer Placeholder 2">
            <a:extLst>
              <a:ext uri="{FF2B5EF4-FFF2-40B4-BE49-F238E27FC236}">
                <a16:creationId xmlns:a16="http://schemas.microsoft.com/office/drawing/2014/main" id="{80A3D3E0-AC15-40AE-A3ED-2309C80A1696}"/>
              </a:ext>
            </a:extLst>
          </p:cNvPr>
          <p:cNvSpPr>
            <a:spLocks noGrp="1"/>
          </p:cNvSpPr>
          <p:nvPr>
            <p:ph type="ftr" sz="quarter" idx="11"/>
          </p:nvPr>
        </p:nvSpPr>
        <p:spPr/>
        <p:txBody>
          <a:bodyPr/>
          <a:lstStyle/>
          <a:p>
            <a:r>
              <a:rPr lang="en-US"/>
              <a:t>US EPA OAQPS, Emission Inventory and Analysis Group</a:t>
            </a:r>
            <a:endParaRPr lang="en-US" dirty="0"/>
          </a:p>
        </p:txBody>
      </p:sp>
      <p:pic>
        <p:nvPicPr>
          <p:cNvPr id="8" name="Content Placeholder 5" descr="Question mark sketch" title="Question mark sketch">
            <a:extLst>
              <a:ext uri="{FF2B5EF4-FFF2-40B4-BE49-F238E27FC236}">
                <a16:creationId xmlns:a16="http://schemas.microsoft.com/office/drawing/2014/main" id="{418483CC-7B9B-4E56-B1AE-BA58CA16799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0" y="2638473"/>
            <a:ext cx="2629646" cy="2629646"/>
          </a:xfrm>
          <a:prstGeom prst="rect">
            <a:avLst/>
          </a:prstGeom>
        </p:spPr>
      </p:pic>
    </p:spTree>
    <p:extLst>
      <p:ext uri="{BB962C8B-B14F-4D97-AF65-F5344CB8AC3E}">
        <p14:creationId xmlns:p14="http://schemas.microsoft.com/office/powerpoint/2010/main" val="2201105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999A13-1681-4432-94CE-869B8911013E}"/>
              </a:ext>
            </a:extLst>
          </p:cNvPr>
          <p:cNvSpPr>
            <a:spLocks noGrp="1"/>
          </p:cNvSpPr>
          <p:nvPr>
            <p:ph type="sldNum" sz="quarter" idx="12"/>
          </p:nvPr>
        </p:nvSpPr>
        <p:spPr/>
        <p:txBody>
          <a:bodyPr/>
          <a:lstStyle/>
          <a:p>
            <a:fld id="{61C894BD-DCE2-4A96-A9AF-225BBEAC2A40}" type="slidenum">
              <a:rPr lang="en-US" smtClean="0"/>
              <a:pPr/>
              <a:t>9</a:t>
            </a:fld>
            <a:endParaRPr lang="en-US" dirty="0"/>
          </a:p>
        </p:txBody>
      </p:sp>
      <p:sp>
        <p:nvSpPr>
          <p:cNvPr id="5" name="Title 4">
            <a:extLst>
              <a:ext uri="{FF2B5EF4-FFF2-40B4-BE49-F238E27FC236}">
                <a16:creationId xmlns:a16="http://schemas.microsoft.com/office/drawing/2014/main" id="{FE2AC434-F07B-48DA-8696-1EAFC449DC38}"/>
              </a:ext>
            </a:extLst>
          </p:cNvPr>
          <p:cNvSpPr>
            <a:spLocks noGrp="1"/>
          </p:cNvSpPr>
          <p:nvPr>
            <p:ph type="title"/>
          </p:nvPr>
        </p:nvSpPr>
        <p:spPr/>
        <p:txBody>
          <a:bodyPr/>
          <a:lstStyle/>
          <a:p>
            <a:r>
              <a:rPr lang="en-US" dirty="0"/>
              <a:t>2011v6.3 Data on Web Site</a:t>
            </a:r>
          </a:p>
        </p:txBody>
      </p:sp>
      <p:sp>
        <p:nvSpPr>
          <p:cNvPr id="3" name="Footer Placeholder 2">
            <a:extLst>
              <a:ext uri="{FF2B5EF4-FFF2-40B4-BE49-F238E27FC236}">
                <a16:creationId xmlns:a16="http://schemas.microsoft.com/office/drawing/2014/main" id="{B2612ABA-4EAB-40A1-BD7B-8F140DD0CB44}"/>
              </a:ext>
            </a:extLst>
          </p:cNvPr>
          <p:cNvSpPr>
            <a:spLocks noGrp="1"/>
          </p:cNvSpPr>
          <p:nvPr>
            <p:ph type="ftr" sz="quarter" idx="11"/>
          </p:nvPr>
        </p:nvSpPr>
        <p:spPr/>
        <p:txBody>
          <a:bodyPr/>
          <a:lstStyle/>
          <a:p>
            <a:r>
              <a:rPr lang="en-US"/>
              <a:t>US EPA OAQPS, Emission Inventory and Analysis Group</a:t>
            </a:r>
            <a:endParaRPr lang="en-US" dirty="0"/>
          </a:p>
        </p:txBody>
      </p:sp>
      <p:pic>
        <p:nvPicPr>
          <p:cNvPr id="10" name="Picture 9">
            <a:extLst>
              <a:ext uri="{FF2B5EF4-FFF2-40B4-BE49-F238E27FC236}">
                <a16:creationId xmlns:a16="http://schemas.microsoft.com/office/drawing/2014/main" id="{F0C32DFA-20C7-4CBC-99BD-8AD6927AEAC8}"/>
              </a:ext>
            </a:extLst>
          </p:cNvPr>
          <p:cNvPicPr>
            <a:picLocks noChangeAspect="1"/>
          </p:cNvPicPr>
          <p:nvPr/>
        </p:nvPicPr>
        <p:blipFill>
          <a:blip r:embed="rId3"/>
          <a:stretch>
            <a:fillRect/>
          </a:stretch>
        </p:blipFill>
        <p:spPr>
          <a:xfrm>
            <a:off x="831113" y="1165660"/>
            <a:ext cx="6865087" cy="5607408"/>
          </a:xfrm>
          <a:prstGeom prst="rect">
            <a:avLst/>
          </a:prstGeom>
        </p:spPr>
      </p:pic>
      <p:sp>
        <p:nvSpPr>
          <p:cNvPr id="11" name="Rectangle 10">
            <a:extLst>
              <a:ext uri="{FF2B5EF4-FFF2-40B4-BE49-F238E27FC236}">
                <a16:creationId xmlns:a16="http://schemas.microsoft.com/office/drawing/2014/main" id="{302D4780-3DD5-4E5D-B94B-52A35641133A}"/>
              </a:ext>
            </a:extLst>
          </p:cNvPr>
          <p:cNvSpPr/>
          <p:nvPr/>
        </p:nvSpPr>
        <p:spPr>
          <a:xfrm>
            <a:off x="662407" y="1173080"/>
            <a:ext cx="7620000" cy="338554"/>
          </a:xfrm>
          <a:prstGeom prst="rect">
            <a:avLst/>
          </a:prstGeom>
          <a:solidFill>
            <a:schemeClr val="bg1"/>
          </a:solidFill>
        </p:spPr>
        <p:txBody>
          <a:bodyPr wrap="square">
            <a:spAutoFit/>
          </a:bodyPr>
          <a:lstStyle/>
          <a:p>
            <a:r>
              <a:rPr lang="en-US" sz="1600" dirty="0">
                <a:hlinkClick r:id="rId4"/>
              </a:rPr>
              <a:t>https://www.epa.gov/air-emissions-modeling/2011-version-63-platform</a:t>
            </a:r>
            <a:r>
              <a:rPr lang="en-US" sz="1600" dirty="0"/>
              <a:t> </a:t>
            </a:r>
          </a:p>
        </p:txBody>
      </p:sp>
    </p:spTree>
    <p:extLst>
      <p:ext uri="{BB962C8B-B14F-4D97-AF65-F5344CB8AC3E}">
        <p14:creationId xmlns:p14="http://schemas.microsoft.com/office/powerpoint/2010/main" val="39029309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458200" y="6407944"/>
            <a:ext cx="554832" cy="365125"/>
          </a:xfrm>
        </p:spPr>
        <p:txBody>
          <a:bodyPr/>
          <a:lstStyle/>
          <a:p>
            <a:fld id="{16D4B1CE-4584-4940-B22B-1A52A204CA10}" type="slidenum">
              <a:rPr lang="en-US" smtClean="0"/>
              <a:pPr/>
              <a:t>90</a:t>
            </a:fld>
            <a:endParaRPr lang="en-US" dirty="0"/>
          </a:p>
        </p:txBody>
      </p:sp>
      <p:sp>
        <p:nvSpPr>
          <p:cNvPr id="2" name="Title 1"/>
          <p:cNvSpPr>
            <a:spLocks noGrp="1"/>
          </p:cNvSpPr>
          <p:nvPr>
            <p:ph type="title"/>
          </p:nvPr>
        </p:nvSpPr>
        <p:spPr>
          <a:xfrm>
            <a:off x="476250" y="138002"/>
            <a:ext cx="8229600" cy="1143000"/>
          </a:xfrm>
        </p:spPr>
        <p:txBody>
          <a:bodyPr>
            <a:normAutofit/>
          </a:bodyPr>
          <a:lstStyle/>
          <a:p>
            <a:r>
              <a:rPr lang="en-US" dirty="0"/>
              <a:t>Onroad Projections Overview</a:t>
            </a:r>
          </a:p>
        </p:txBody>
      </p:sp>
      <p:sp>
        <p:nvSpPr>
          <p:cNvPr id="3" name="Content Placeholder 2"/>
          <p:cNvSpPr>
            <a:spLocks noGrp="1"/>
          </p:cNvSpPr>
          <p:nvPr>
            <p:ph idx="1"/>
          </p:nvPr>
        </p:nvSpPr>
        <p:spPr>
          <a:xfrm>
            <a:off x="171450" y="1281002"/>
            <a:ext cx="8841582" cy="4957652"/>
          </a:xfrm>
        </p:spPr>
        <p:txBody>
          <a:bodyPr>
            <a:normAutofit fontScale="92500" lnSpcReduction="10000"/>
          </a:bodyPr>
          <a:lstStyle/>
          <a:p>
            <a:r>
              <a:rPr lang="en-US" dirty="0"/>
              <a:t>MOVES2014b is used to develop emission factors for light-duty and heavy-duty vehicles</a:t>
            </a:r>
          </a:p>
          <a:p>
            <a:r>
              <a:rPr lang="en-US" dirty="0"/>
              <a:t>Main components adjusted for projections:</a:t>
            </a:r>
          </a:p>
          <a:p>
            <a:pPr lvl="1">
              <a:spcAft>
                <a:spcPts val="300"/>
              </a:spcAft>
            </a:pPr>
            <a:r>
              <a:rPr lang="en-US" dirty="0"/>
              <a:t>Regulatory impacts (e.g., Tier-3, LD &amp; HD GHG/CAFE standards, Modifications to Renewable Fuel Standard (RFS2), Mobile Source Air Toxics Rule (MSAT), California LEVIII)</a:t>
            </a:r>
          </a:p>
          <a:p>
            <a:pPr lvl="1">
              <a:spcAft>
                <a:spcPts val="300"/>
              </a:spcAft>
            </a:pPr>
            <a:r>
              <a:rPr lang="en-US" dirty="0"/>
              <a:t>Fuel composition changes </a:t>
            </a:r>
          </a:p>
          <a:p>
            <a:pPr lvl="1">
              <a:spcAft>
                <a:spcPts val="300"/>
              </a:spcAft>
            </a:pPr>
            <a:r>
              <a:rPr lang="en-US" dirty="0"/>
              <a:t>Inspection and Maintenance (I/M) programs</a:t>
            </a:r>
          </a:p>
          <a:p>
            <a:pPr lvl="1">
              <a:spcAft>
                <a:spcPts val="300"/>
              </a:spcAft>
            </a:pPr>
            <a:r>
              <a:rPr lang="en-US" dirty="0"/>
              <a:t>Vehicle age distributions (in some cases)</a:t>
            </a:r>
          </a:p>
          <a:p>
            <a:pPr lvl="1">
              <a:spcAft>
                <a:spcPts val="300"/>
              </a:spcAft>
            </a:pPr>
            <a:r>
              <a:rPr lang="en-US" dirty="0"/>
              <a:t>Vehicle Miles Traveled (VMT) and other activity data</a:t>
            </a:r>
          </a:p>
          <a:p>
            <a:pPr lvl="1">
              <a:spcAft>
                <a:spcPts val="300"/>
              </a:spcAft>
            </a:pPr>
            <a:r>
              <a:rPr lang="en-US" dirty="0"/>
              <a:t>Most of these changes are included in the approximately 300 representative county databases from which emission factors are computed</a:t>
            </a:r>
          </a:p>
          <a:p>
            <a:pPr lvl="1"/>
            <a:r>
              <a:rPr lang="en-US" dirty="0"/>
              <a:t>SMOKE combines activity data and emission factors</a:t>
            </a:r>
          </a:p>
        </p:txBody>
      </p:sp>
      <p:sp>
        <p:nvSpPr>
          <p:cNvPr id="5" name="Footer Placeholder 2"/>
          <p:cNvSpPr>
            <a:spLocks noGrp="1"/>
          </p:cNvSpPr>
          <p:nvPr>
            <p:ph type="ftr" sz="quarter" idx="11"/>
          </p:nvPr>
        </p:nvSpPr>
        <p:spPr>
          <a:xfrm>
            <a:off x="3200400" y="6407943"/>
            <a:ext cx="4495800" cy="365125"/>
          </a:xfrm>
        </p:spPr>
        <p:txBody>
          <a:bodyPr/>
          <a:lstStyle/>
          <a:p>
            <a:r>
              <a:rPr lang="en-US" dirty="0"/>
              <a:t>US EPA OAQPS, Emission Inventory and Analysis Group</a:t>
            </a:r>
          </a:p>
        </p:txBody>
      </p:sp>
    </p:spTree>
    <p:extLst>
      <p:ext uri="{BB962C8B-B14F-4D97-AF65-F5344CB8AC3E}">
        <p14:creationId xmlns:p14="http://schemas.microsoft.com/office/powerpoint/2010/main" val="3009881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91</a:t>
            </a:fld>
            <a:endParaRPr lang="en-US" dirty="0"/>
          </a:p>
        </p:txBody>
      </p:sp>
      <p:sp>
        <p:nvSpPr>
          <p:cNvPr id="5" name="Title 4"/>
          <p:cNvSpPr>
            <a:spLocks noGrp="1"/>
          </p:cNvSpPr>
          <p:nvPr>
            <p:ph type="title"/>
          </p:nvPr>
        </p:nvSpPr>
        <p:spPr>
          <a:xfrm>
            <a:off x="-3517" y="323727"/>
            <a:ext cx="8229600" cy="1143000"/>
          </a:xfrm>
        </p:spPr>
        <p:txBody>
          <a:bodyPr>
            <a:normAutofit/>
          </a:bodyPr>
          <a:lstStyle/>
          <a:p>
            <a:r>
              <a:rPr lang="en-US" dirty="0"/>
              <a:t>Onroad Projections Data Flow</a:t>
            </a:r>
          </a:p>
        </p:txBody>
      </p:sp>
      <p:pic>
        <p:nvPicPr>
          <p:cNvPr id="17" name="Picture 16" title="Onroad Projections data flow chart"/>
          <p:cNvPicPr>
            <a:picLocks noChangeAspect="1"/>
          </p:cNvPicPr>
          <p:nvPr/>
        </p:nvPicPr>
        <p:blipFill>
          <a:blip r:embed="rId3"/>
          <a:stretch>
            <a:fillRect/>
          </a:stretch>
        </p:blipFill>
        <p:spPr>
          <a:xfrm>
            <a:off x="295285" y="1752600"/>
            <a:ext cx="8553429" cy="3231160"/>
          </a:xfrm>
          <a:prstGeom prst="rect">
            <a:avLst/>
          </a:prstGeom>
        </p:spPr>
      </p:pic>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TextBox 1">
            <a:extLst>
              <a:ext uri="{FF2B5EF4-FFF2-40B4-BE49-F238E27FC236}">
                <a16:creationId xmlns:a16="http://schemas.microsoft.com/office/drawing/2014/main" id="{5487842D-B0F4-4AC4-BA53-3BBB7F73874C}"/>
              </a:ext>
            </a:extLst>
          </p:cNvPr>
          <p:cNvSpPr txBox="1"/>
          <p:nvPr/>
        </p:nvSpPr>
        <p:spPr>
          <a:xfrm>
            <a:off x="152400" y="5049520"/>
            <a:ext cx="2610010" cy="646331"/>
          </a:xfrm>
          <a:prstGeom prst="rect">
            <a:avLst/>
          </a:prstGeom>
          <a:noFill/>
        </p:spPr>
        <p:txBody>
          <a:bodyPr wrap="none" rtlCol="0">
            <a:spAutoFit/>
          </a:bodyPr>
          <a:lstStyle/>
          <a:p>
            <a:r>
              <a:rPr lang="en-US" dirty="0"/>
              <a:t>MOVS is run for each </a:t>
            </a:r>
          </a:p>
          <a:p>
            <a:r>
              <a:rPr lang="en-US" dirty="0"/>
              <a:t>representative county</a:t>
            </a:r>
          </a:p>
        </p:txBody>
      </p:sp>
      <p:sp>
        <p:nvSpPr>
          <p:cNvPr id="6" name="TextBox 5">
            <a:extLst>
              <a:ext uri="{FF2B5EF4-FFF2-40B4-BE49-F238E27FC236}">
                <a16:creationId xmlns:a16="http://schemas.microsoft.com/office/drawing/2014/main" id="{DF60AEDE-EC80-400E-A601-55F430E99073}"/>
              </a:ext>
            </a:extLst>
          </p:cNvPr>
          <p:cNvSpPr txBox="1"/>
          <p:nvPr/>
        </p:nvSpPr>
        <p:spPr>
          <a:xfrm>
            <a:off x="2762410" y="4772520"/>
            <a:ext cx="1959191" cy="1200329"/>
          </a:xfrm>
          <a:prstGeom prst="rect">
            <a:avLst/>
          </a:prstGeom>
          <a:noFill/>
        </p:spPr>
        <p:txBody>
          <a:bodyPr wrap="none" rtlCol="0">
            <a:spAutoFit/>
          </a:bodyPr>
          <a:lstStyle/>
          <a:p>
            <a:r>
              <a:rPr lang="en-US" dirty="0"/>
              <a:t>County-specific</a:t>
            </a:r>
          </a:p>
          <a:p>
            <a:r>
              <a:rPr lang="en-US" dirty="0"/>
              <a:t>activity data</a:t>
            </a:r>
          </a:p>
          <a:p>
            <a:r>
              <a:rPr lang="en-US" dirty="0"/>
              <a:t>are used for </a:t>
            </a:r>
          </a:p>
          <a:p>
            <a:r>
              <a:rPr lang="en-US" dirty="0"/>
              <a:t>each county</a:t>
            </a:r>
          </a:p>
        </p:txBody>
      </p:sp>
    </p:spTree>
    <p:extLst>
      <p:ext uri="{BB962C8B-B14F-4D97-AF65-F5344CB8AC3E}">
        <p14:creationId xmlns:p14="http://schemas.microsoft.com/office/powerpoint/2010/main" val="41636449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8382000" y="6407948"/>
            <a:ext cx="631032" cy="365125"/>
          </a:xfrm>
        </p:spPr>
        <p:txBody>
          <a:bodyPr/>
          <a:lstStyle/>
          <a:p>
            <a:fld id="{16D4B1CE-4584-4940-B22B-1A52A204CA10}" type="slidenum">
              <a:rPr lang="en-US" smtClean="0"/>
              <a:pPr/>
              <a:t>92</a:t>
            </a:fld>
            <a:endParaRPr lang="en-US" dirty="0"/>
          </a:p>
        </p:txBody>
      </p:sp>
      <p:sp>
        <p:nvSpPr>
          <p:cNvPr id="2" name="Title 1"/>
          <p:cNvSpPr>
            <a:spLocks noGrp="1"/>
          </p:cNvSpPr>
          <p:nvPr>
            <p:ph type="title"/>
          </p:nvPr>
        </p:nvSpPr>
        <p:spPr>
          <a:xfrm>
            <a:off x="33337" y="152400"/>
            <a:ext cx="8229600" cy="1143000"/>
          </a:xfrm>
        </p:spPr>
        <p:txBody>
          <a:bodyPr>
            <a:normAutofit/>
          </a:bodyPr>
          <a:lstStyle/>
          <a:p>
            <a:r>
              <a:rPr lang="en-US" sz="3200" dirty="0"/>
              <a:t>Onroad Emission Processes and Inputs</a:t>
            </a:r>
          </a:p>
        </p:txBody>
      </p:sp>
      <p:sp>
        <p:nvSpPr>
          <p:cNvPr id="3" name="Content Placeholder 2"/>
          <p:cNvSpPr>
            <a:spLocks noGrp="1"/>
          </p:cNvSpPr>
          <p:nvPr>
            <p:ph idx="1"/>
          </p:nvPr>
        </p:nvSpPr>
        <p:spPr>
          <a:xfrm>
            <a:off x="250032" y="1265241"/>
            <a:ext cx="8665368" cy="5139910"/>
          </a:xfrm>
        </p:spPr>
        <p:txBody>
          <a:bodyPr>
            <a:normAutofit fontScale="92500" lnSpcReduction="20000"/>
          </a:bodyPr>
          <a:lstStyle/>
          <a:p>
            <a:r>
              <a:rPr lang="en-US" dirty="0"/>
              <a:t>On-roadway emissions [Rate per Distance]</a:t>
            </a:r>
          </a:p>
          <a:p>
            <a:pPr lvl="1"/>
            <a:r>
              <a:rPr lang="en-US" dirty="0"/>
              <a:t>Exhaust, evaporative, evaporative permeation, refueling, brake and tire wear</a:t>
            </a:r>
          </a:p>
          <a:p>
            <a:pPr lvl="1"/>
            <a:r>
              <a:rPr lang="en-US" i="1" dirty="0"/>
              <a:t>Primary inputs</a:t>
            </a:r>
            <a:r>
              <a:rPr lang="en-US" dirty="0"/>
              <a:t>: </a:t>
            </a:r>
            <a:r>
              <a:rPr lang="en-US" b="1" u="sng" dirty="0"/>
              <a:t>vehicle miles traveled </a:t>
            </a:r>
            <a:r>
              <a:rPr lang="en-US" dirty="0"/>
              <a:t>(VMT), average speeds, speed profiles, and temperature (gridded, hourly)</a:t>
            </a:r>
          </a:p>
          <a:p>
            <a:r>
              <a:rPr lang="en-US" dirty="0"/>
              <a:t>Off-network emissions (i.e. parked vehicles)</a:t>
            </a:r>
          </a:p>
          <a:p>
            <a:pPr lvl="1"/>
            <a:r>
              <a:rPr lang="en-US" dirty="0"/>
              <a:t>Exhaust from starts, evaporative, evaporative permeation, refueling, hot soak (after a trip) [rate-per-vehicle (RPV)]</a:t>
            </a:r>
          </a:p>
          <a:p>
            <a:pPr lvl="1"/>
            <a:r>
              <a:rPr lang="en-US" dirty="0"/>
              <a:t>Evaporative fuel vapor venting and diurnal (when vehicles are parked for a long period) [rate-per-profile (RPP)]</a:t>
            </a:r>
          </a:p>
          <a:p>
            <a:pPr lvl="1"/>
            <a:r>
              <a:rPr lang="en-US" i="1" dirty="0"/>
              <a:t>Primary inputs</a:t>
            </a:r>
            <a:r>
              <a:rPr lang="en-US" dirty="0"/>
              <a:t>: </a:t>
            </a:r>
            <a:r>
              <a:rPr lang="en-US" b="1" u="sng" dirty="0"/>
              <a:t>vehicle population </a:t>
            </a:r>
            <a:r>
              <a:rPr lang="en-US" dirty="0"/>
              <a:t>(VPOP) and Temperature</a:t>
            </a:r>
          </a:p>
          <a:p>
            <a:r>
              <a:rPr lang="en-US" dirty="0"/>
              <a:t>Hoteling: </a:t>
            </a:r>
          </a:p>
          <a:p>
            <a:pPr lvl="1"/>
            <a:r>
              <a:rPr lang="en-US" dirty="0"/>
              <a:t>Extended idle and auxiliary power units (APU) for combination long-haul trucks</a:t>
            </a:r>
          </a:p>
          <a:p>
            <a:pPr lvl="1"/>
            <a:r>
              <a:rPr lang="en-US" i="1" dirty="0"/>
              <a:t>Primary inputs</a:t>
            </a:r>
            <a:r>
              <a:rPr lang="en-US" dirty="0"/>
              <a:t>: </a:t>
            </a:r>
            <a:r>
              <a:rPr lang="en-US" b="1" u="sng" dirty="0"/>
              <a:t>Hoteling hours</a:t>
            </a:r>
            <a:r>
              <a:rPr lang="en-US" b="1" dirty="0"/>
              <a:t> </a:t>
            </a:r>
            <a:r>
              <a:rPr lang="en-US" dirty="0"/>
              <a:t>and T (gridded, hourly) [rate-per-hour (RPH)]</a:t>
            </a:r>
          </a:p>
          <a:p>
            <a:pPr>
              <a:buNone/>
            </a:pPr>
            <a:endParaRPr lang="en-US" dirty="0"/>
          </a:p>
          <a:p>
            <a:endParaRPr lang="en-US" dirty="0"/>
          </a:p>
        </p:txBody>
      </p:sp>
      <p:sp>
        <p:nvSpPr>
          <p:cNvPr id="4" name="Footer Placeholder 2"/>
          <p:cNvSpPr>
            <a:spLocks noGrp="1"/>
          </p:cNvSpPr>
          <p:nvPr>
            <p:ph type="ftr" sz="quarter" idx="11"/>
          </p:nvPr>
        </p:nvSpPr>
        <p:spPr>
          <a:xfrm>
            <a:off x="4114800" y="6405151"/>
            <a:ext cx="3687840" cy="365125"/>
          </a:xfrm>
        </p:spPr>
        <p:txBody>
          <a:bodyPr/>
          <a:lstStyle/>
          <a:p>
            <a:r>
              <a:rPr lang="en-US" dirty="0"/>
              <a:t>US EPA OAQPS, Emission Inventory and Analysis Group</a:t>
            </a:r>
          </a:p>
        </p:txBody>
      </p:sp>
    </p:spTree>
    <p:extLst>
      <p:ext uri="{BB962C8B-B14F-4D97-AF65-F5344CB8AC3E}">
        <p14:creationId xmlns:p14="http://schemas.microsoft.com/office/powerpoint/2010/main" val="6814458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05800" y="6407944"/>
            <a:ext cx="707232" cy="365125"/>
          </a:xfrm>
        </p:spPr>
        <p:txBody>
          <a:bodyPr/>
          <a:lstStyle/>
          <a:p>
            <a:fld id="{16D4B1CE-4584-4940-B22B-1A52A204CA10}" type="slidenum">
              <a:rPr lang="en-US" smtClean="0"/>
              <a:pPr/>
              <a:t>93</a:t>
            </a:fld>
            <a:endParaRPr lang="en-US" dirty="0"/>
          </a:p>
        </p:txBody>
      </p:sp>
      <p:sp>
        <p:nvSpPr>
          <p:cNvPr id="2" name="Title 1"/>
          <p:cNvSpPr>
            <a:spLocks noGrp="1"/>
          </p:cNvSpPr>
          <p:nvPr>
            <p:ph type="title"/>
          </p:nvPr>
        </p:nvSpPr>
        <p:spPr>
          <a:xfrm>
            <a:off x="171450" y="173861"/>
            <a:ext cx="8229600" cy="1143000"/>
          </a:xfrm>
        </p:spPr>
        <p:txBody>
          <a:bodyPr>
            <a:normAutofit/>
          </a:bodyPr>
          <a:lstStyle/>
          <a:p>
            <a:r>
              <a:rPr lang="en-US" dirty="0"/>
              <a:t>Onroad Projections Details</a:t>
            </a:r>
          </a:p>
        </p:txBody>
      </p:sp>
      <p:sp>
        <p:nvSpPr>
          <p:cNvPr id="3" name="Content Placeholder 2"/>
          <p:cNvSpPr>
            <a:spLocks noGrp="1"/>
          </p:cNvSpPr>
          <p:nvPr>
            <p:ph idx="1"/>
          </p:nvPr>
        </p:nvSpPr>
        <p:spPr>
          <a:xfrm>
            <a:off x="171450" y="1281002"/>
            <a:ext cx="8801100" cy="4957652"/>
          </a:xfrm>
        </p:spPr>
        <p:txBody>
          <a:bodyPr>
            <a:normAutofit/>
          </a:bodyPr>
          <a:lstStyle/>
          <a:p>
            <a:r>
              <a:rPr lang="en-US" dirty="0"/>
              <a:t>Constant between base year and future year</a:t>
            </a:r>
          </a:p>
          <a:p>
            <a:pPr lvl="1"/>
            <a:r>
              <a:rPr lang="en-US" dirty="0"/>
              <a:t>Meteorology</a:t>
            </a:r>
          </a:p>
          <a:p>
            <a:pPr lvl="1"/>
            <a:r>
              <a:rPr lang="en-US" dirty="0"/>
              <a:t>Representative counties</a:t>
            </a:r>
          </a:p>
          <a:p>
            <a:pPr lvl="2"/>
            <a:r>
              <a:rPr lang="en-US" dirty="0"/>
              <a:t>If change representative counties, will create artificial spatial inconsistencies between base and future years</a:t>
            </a:r>
          </a:p>
          <a:p>
            <a:pPr lvl="1"/>
            <a:r>
              <a:rPr lang="en-US" dirty="0"/>
              <a:t>Spatial surrogates for gridding</a:t>
            </a:r>
          </a:p>
          <a:p>
            <a:pPr lvl="1"/>
            <a:r>
              <a:rPr lang="en-US" dirty="0"/>
              <a:t>Speeds</a:t>
            </a:r>
          </a:p>
          <a:p>
            <a:pPr lvl="1"/>
            <a:r>
              <a:rPr lang="en-US" dirty="0"/>
              <a:t>Temporal profiles</a:t>
            </a:r>
          </a:p>
          <a:p>
            <a:r>
              <a:rPr lang="en-US" dirty="0"/>
              <a:t>Speciation is </a:t>
            </a:r>
            <a:r>
              <a:rPr lang="en-US" i="1" dirty="0"/>
              <a:t>not</a:t>
            </a:r>
            <a:r>
              <a:rPr lang="en-US" dirty="0"/>
              <a:t> constant</a:t>
            </a:r>
          </a:p>
          <a:p>
            <a:pPr lvl="1"/>
            <a:r>
              <a:rPr lang="en-US" dirty="0"/>
              <a:t>Dependent on model year, fuel, etc.</a:t>
            </a:r>
          </a:p>
          <a:p>
            <a:r>
              <a:rPr lang="en-US" dirty="0"/>
              <a:t>Approaches differ for short-term vs. longer-term</a:t>
            </a:r>
          </a:p>
          <a:p>
            <a:pPr lvl="1"/>
            <a:r>
              <a:rPr lang="en-US" dirty="0"/>
              <a:t>MOVES CDBs updated and runs done for both</a:t>
            </a:r>
          </a:p>
        </p:txBody>
      </p:sp>
      <p:sp>
        <p:nvSpPr>
          <p:cNvPr id="5" name="Footer Placeholder 2"/>
          <p:cNvSpPr>
            <a:spLocks noGrp="1"/>
          </p:cNvSpPr>
          <p:nvPr>
            <p:ph type="ftr" sz="quarter" idx="11"/>
          </p:nvPr>
        </p:nvSpPr>
        <p:spPr>
          <a:xfrm>
            <a:off x="3200400" y="6407943"/>
            <a:ext cx="4495800" cy="365125"/>
          </a:xfrm>
        </p:spPr>
        <p:txBody>
          <a:bodyPr/>
          <a:lstStyle/>
          <a:p>
            <a:r>
              <a:rPr lang="en-US" dirty="0"/>
              <a:t>US EPA OAQPS, Emission Inventory and Analysis Group</a:t>
            </a:r>
          </a:p>
        </p:txBody>
      </p:sp>
    </p:spTree>
    <p:extLst>
      <p:ext uri="{BB962C8B-B14F-4D97-AF65-F5344CB8AC3E}">
        <p14:creationId xmlns:p14="http://schemas.microsoft.com/office/powerpoint/2010/main" val="13649593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458200" y="6407944"/>
            <a:ext cx="554832" cy="365125"/>
          </a:xfrm>
        </p:spPr>
        <p:txBody>
          <a:bodyPr/>
          <a:lstStyle/>
          <a:p>
            <a:fld id="{61C894BD-DCE2-4A96-A9AF-225BBEAC2A40}" type="slidenum">
              <a:rPr lang="en-US" smtClean="0"/>
              <a:pPr/>
              <a:t>94</a:t>
            </a:fld>
            <a:endParaRPr lang="en-US" dirty="0"/>
          </a:p>
        </p:txBody>
      </p:sp>
      <p:sp>
        <p:nvSpPr>
          <p:cNvPr id="5" name="Title 4"/>
          <p:cNvSpPr>
            <a:spLocks noGrp="1"/>
          </p:cNvSpPr>
          <p:nvPr>
            <p:ph type="title"/>
          </p:nvPr>
        </p:nvSpPr>
        <p:spPr>
          <a:xfrm>
            <a:off x="457200" y="274638"/>
            <a:ext cx="7345440" cy="1173162"/>
          </a:xfrm>
        </p:spPr>
        <p:txBody>
          <a:bodyPr>
            <a:normAutofit fontScale="90000"/>
          </a:bodyPr>
          <a:lstStyle/>
          <a:p>
            <a:r>
              <a:rPr lang="en-US" dirty="0"/>
              <a:t>Short-term Projection for 2016 </a:t>
            </a:r>
          </a:p>
        </p:txBody>
      </p:sp>
      <p:sp>
        <p:nvSpPr>
          <p:cNvPr id="2" name="Content Placeholder 1"/>
          <p:cNvSpPr>
            <a:spLocks noGrp="1"/>
          </p:cNvSpPr>
          <p:nvPr>
            <p:ph idx="1"/>
          </p:nvPr>
        </p:nvSpPr>
        <p:spPr>
          <a:xfrm>
            <a:off x="420666" y="1447800"/>
            <a:ext cx="8632032" cy="4960143"/>
          </a:xfrm>
        </p:spPr>
        <p:txBody>
          <a:bodyPr>
            <a:normAutofit fontScale="85000" lnSpcReduction="10000"/>
          </a:bodyPr>
          <a:lstStyle/>
          <a:p>
            <a:r>
              <a:rPr lang="en-US" dirty="0"/>
              <a:t>FHWA provided urban / rural county-level VMT for 2016</a:t>
            </a:r>
          </a:p>
          <a:p>
            <a:pPr lvl="1"/>
            <a:r>
              <a:rPr lang="en-US" dirty="0"/>
              <a:t>By road type: interstate, freeways, arterials, collectors, local</a:t>
            </a:r>
          </a:p>
          <a:p>
            <a:r>
              <a:rPr lang="en-US" dirty="0"/>
              <a:t>2016 VMT projected from 2014NEIv2 using </a:t>
            </a:r>
            <a:r>
              <a:rPr lang="en-US" i="1" dirty="0" err="1"/>
              <a:t>state+urban</a:t>
            </a:r>
            <a:r>
              <a:rPr lang="en-US" i="1" dirty="0"/>
              <a:t> and </a:t>
            </a:r>
            <a:r>
              <a:rPr lang="en-US" i="1" dirty="0" err="1"/>
              <a:t>state+rural</a:t>
            </a:r>
            <a:r>
              <a:rPr lang="en-US" i="1" dirty="0"/>
              <a:t> factors </a:t>
            </a:r>
            <a:r>
              <a:rPr lang="en-US" dirty="0"/>
              <a:t>derived from FHWA VM-2 tables</a:t>
            </a:r>
          </a:p>
          <a:p>
            <a:pPr lvl="1"/>
            <a:r>
              <a:rPr lang="en-US" sz="1900" dirty="0">
                <a:hlinkClick r:id="rId2"/>
              </a:rPr>
              <a:t>https://www.fhwa.dot.gov/policyinformation/statistics/2014/vm2.cfm</a:t>
            </a:r>
            <a:r>
              <a:rPr lang="en-US" sz="1900" dirty="0"/>
              <a:t> </a:t>
            </a:r>
          </a:p>
          <a:p>
            <a:pPr lvl="1"/>
            <a:r>
              <a:rPr lang="en-US" sz="1900" dirty="0">
                <a:hlinkClick r:id="rId3"/>
              </a:rPr>
              <a:t>https://www.fhwa.dot.gov/policyinformation/statistics/2016/vm2.cfm</a:t>
            </a:r>
            <a:r>
              <a:rPr lang="en-US" sz="1900" dirty="0"/>
              <a:t> </a:t>
            </a:r>
          </a:p>
          <a:p>
            <a:pPr lvl="1"/>
            <a:r>
              <a:rPr lang="en-US" sz="2100" dirty="0"/>
              <a:t>Use </a:t>
            </a:r>
            <a:r>
              <a:rPr lang="en-US" sz="2100" i="1" dirty="0"/>
              <a:t>state overall </a:t>
            </a:r>
            <a:r>
              <a:rPr lang="en-US" sz="2100" dirty="0"/>
              <a:t>factors when changes in urban/rural definitions between caused factors to be more different than they should be for two years of change</a:t>
            </a:r>
            <a:endParaRPr lang="en-US" sz="1900" dirty="0"/>
          </a:p>
          <a:p>
            <a:pPr lvl="1"/>
            <a:r>
              <a:rPr lang="en-US" sz="2100" dirty="0"/>
              <a:t>State DOT web sites can sometimes have different trends than FHWA</a:t>
            </a:r>
          </a:p>
          <a:p>
            <a:r>
              <a:rPr lang="en-US" dirty="0"/>
              <a:t>Preserved 2014v2 ratio of VMT/hoteling hour for long-haul combination trucks in 2016</a:t>
            </a:r>
          </a:p>
          <a:p>
            <a:r>
              <a:rPr lang="en-US" dirty="0"/>
              <a:t>Preserved 2014v2 ratio of VMT/vehicle was in the 2016 vehicle Population (VPOP)</a:t>
            </a:r>
          </a:p>
          <a:p>
            <a:r>
              <a:rPr lang="en-US" dirty="0"/>
              <a:t>           QA: Compare original and projected activity data</a:t>
            </a:r>
            <a:endParaRPr lang="en-US" u="sng" dirty="0"/>
          </a:p>
        </p:txBody>
      </p: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456410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95</a:t>
            </a:fld>
            <a:endParaRPr lang="en-US"/>
          </a:p>
        </p:txBody>
      </p:sp>
      <p:sp>
        <p:nvSpPr>
          <p:cNvPr id="5" name="Title 4"/>
          <p:cNvSpPr>
            <a:spLocks noGrp="1"/>
          </p:cNvSpPr>
          <p:nvPr>
            <p:ph type="title"/>
          </p:nvPr>
        </p:nvSpPr>
        <p:spPr>
          <a:xfrm>
            <a:off x="139876" y="96971"/>
            <a:ext cx="7837948" cy="909940"/>
          </a:xfrm>
        </p:spPr>
        <p:txBody>
          <a:bodyPr>
            <a:normAutofit fontScale="90000"/>
          </a:bodyPr>
          <a:lstStyle/>
          <a:p>
            <a:r>
              <a:rPr lang="en-US" dirty="0"/>
              <a:t>Onroad NOx: 2016 vs 2014NEIv2</a:t>
            </a:r>
          </a:p>
        </p:txBody>
      </p:sp>
      <p:pic>
        <p:nvPicPr>
          <p:cNvPr id="6" name="Content Placeholder 5" descr="US map of onroad total NOx from the 2014 National Emissions Inventory, version 2." title="2014 NEIv2 onroad total NOx"/>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006911"/>
            <a:ext cx="4953000" cy="3075145"/>
          </a:xfrm>
        </p:spPr>
      </p:pic>
      <p:pic>
        <p:nvPicPr>
          <p:cNvPr id="7" name="Picture 6" descr="US map of onroad total NOx from the 2016fd modeling platform." title="2016fd onroad total NOx"/>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988326"/>
            <a:ext cx="4735404" cy="2940047"/>
          </a:xfrm>
          <a:prstGeom prst="rect">
            <a:avLst/>
          </a:prstGeom>
        </p:spPr>
      </p:pic>
      <p:pic>
        <p:nvPicPr>
          <p:cNvPr id="9" name="Picture 8" descr="US Map showing the percent differences between the 2016 and 2014 emissions modeling platforms for onroad NOx." title="2016fd onroad minus 2014fd total NOx percen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3909193"/>
            <a:ext cx="4495800" cy="2841905"/>
          </a:xfrm>
          <a:prstGeom prst="rect">
            <a:avLst/>
          </a:prstGeom>
        </p:spPr>
      </p:pic>
      <p:pic>
        <p:nvPicPr>
          <p:cNvPr id="8" name="Picture 7" descr="US Map showing the emission differences between the 2016 and 2014 emissions modeling platforms for onroad NOx." title="2016fd onroad minus 2014fd total NOx"/>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91" y="3786617"/>
            <a:ext cx="4849091" cy="3020880"/>
          </a:xfrm>
          <a:prstGeom prst="rect">
            <a:avLst/>
          </a:prstGeom>
        </p:spPr>
      </p:pic>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13836374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458200" y="6407944"/>
            <a:ext cx="554832" cy="365125"/>
          </a:xfrm>
        </p:spPr>
        <p:txBody>
          <a:bodyPr/>
          <a:lstStyle/>
          <a:p>
            <a:fld id="{16D4B1CE-4584-4940-B22B-1A52A204CA10}" type="slidenum">
              <a:rPr lang="en-US" smtClean="0"/>
              <a:pPr/>
              <a:t>96</a:t>
            </a:fld>
            <a:endParaRPr lang="en-US" dirty="0"/>
          </a:p>
        </p:txBody>
      </p:sp>
      <p:sp>
        <p:nvSpPr>
          <p:cNvPr id="2" name="Title 1"/>
          <p:cNvSpPr>
            <a:spLocks noGrp="1"/>
          </p:cNvSpPr>
          <p:nvPr>
            <p:ph type="title"/>
          </p:nvPr>
        </p:nvSpPr>
        <p:spPr>
          <a:xfrm>
            <a:off x="152400" y="143931"/>
            <a:ext cx="7620000" cy="1143000"/>
          </a:xfrm>
        </p:spPr>
        <p:txBody>
          <a:bodyPr>
            <a:normAutofit fontScale="90000"/>
          </a:bodyPr>
          <a:lstStyle/>
          <a:p>
            <a:r>
              <a:rPr lang="en-US" dirty="0"/>
              <a:t>Longer-term VMT projections</a:t>
            </a:r>
          </a:p>
        </p:txBody>
      </p:sp>
      <p:sp>
        <p:nvSpPr>
          <p:cNvPr id="3" name="Content Placeholder 2"/>
          <p:cNvSpPr>
            <a:spLocks noGrp="1"/>
          </p:cNvSpPr>
          <p:nvPr>
            <p:ph idx="1"/>
          </p:nvPr>
        </p:nvSpPr>
        <p:spPr>
          <a:xfrm>
            <a:off x="228600" y="1447800"/>
            <a:ext cx="8229600" cy="4525963"/>
          </a:xfrm>
        </p:spPr>
        <p:txBody>
          <a:bodyPr>
            <a:normAutofit/>
          </a:bodyPr>
          <a:lstStyle/>
          <a:p>
            <a:r>
              <a:rPr lang="en-US" dirty="0"/>
              <a:t>Activity data for longer-term projections based on AEO</a:t>
            </a:r>
          </a:p>
          <a:p>
            <a:pPr lvl="1"/>
            <a:r>
              <a:rPr lang="en-US" dirty="0"/>
              <a:t>Light-Duty gas, diesel and E-85</a:t>
            </a:r>
          </a:p>
          <a:p>
            <a:pPr lvl="2"/>
            <a:r>
              <a:rPr lang="en-US" u="sng" dirty="0"/>
              <a:t>Table 42</a:t>
            </a:r>
            <a:r>
              <a:rPr lang="en-US" dirty="0"/>
              <a:t>: LD vehicle miles travelled by technology type</a:t>
            </a:r>
          </a:p>
          <a:p>
            <a:pPr lvl="3"/>
            <a:r>
              <a:rPr lang="en-US" dirty="0"/>
              <a:t>Motorcycles, cars, light-duty trucks</a:t>
            </a:r>
          </a:p>
          <a:p>
            <a:pPr lvl="1"/>
            <a:r>
              <a:rPr lang="en-US" dirty="0"/>
              <a:t>Heavy-Duty gas and diesel, Bus CNG</a:t>
            </a:r>
          </a:p>
          <a:p>
            <a:pPr lvl="2"/>
            <a:r>
              <a:rPr lang="en-US" u="sng" dirty="0"/>
              <a:t>Table 50</a:t>
            </a:r>
            <a:r>
              <a:rPr lang="en-US" dirty="0"/>
              <a:t>: Freight Transportation Energy Use</a:t>
            </a:r>
          </a:p>
          <a:p>
            <a:pPr lvl="3"/>
            <a:r>
              <a:rPr lang="en-US" dirty="0"/>
              <a:t>Heavy-Medium (Buses and Single Unit trucks)</a:t>
            </a:r>
          </a:p>
          <a:p>
            <a:pPr lvl="3"/>
            <a:r>
              <a:rPr lang="en-US" dirty="0"/>
              <a:t>Heavy (Combo Unit Trucks) </a:t>
            </a:r>
          </a:p>
          <a:p>
            <a:pPr lvl="1"/>
            <a:r>
              <a:rPr lang="en-US" dirty="0"/>
              <a:t>Light-duty Geographic variation </a:t>
            </a:r>
            <a:br>
              <a:rPr lang="en-US" dirty="0"/>
            </a:br>
            <a:r>
              <a:rPr lang="en-US" dirty="0"/>
              <a:t>using projected human population data</a:t>
            </a:r>
          </a:p>
        </p:txBody>
      </p:sp>
      <p:pic>
        <p:nvPicPr>
          <p:cNvPr id="5" name="Picture 4" descr="Stock photo of cars and trucks on a highway." title="Cars and Trucks"/>
          <p:cNvPicPr>
            <a:picLocks noChangeAspect="1"/>
          </p:cNvPicPr>
          <p:nvPr/>
        </p:nvPicPr>
        <p:blipFill>
          <a:blip r:embed="rId3"/>
          <a:stretch>
            <a:fillRect/>
          </a:stretch>
        </p:blipFill>
        <p:spPr>
          <a:xfrm>
            <a:off x="6400800" y="4749688"/>
            <a:ext cx="2487384" cy="1658256"/>
          </a:xfrm>
          <a:prstGeom prst="rect">
            <a:avLst/>
          </a:prstGeom>
        </p:spPr>
      </p:pic>
      <p:sp>
        <p:nvSpPr>
          <p:cNvPr id="6" name="Footer Placeholder 2"/>
          <p:cNvSpPr>
            <a:spLocks noGrp="1"/>
          </p:cNvSpPr>
          <p:nvPr>
            <p:ph type="ftr" sz="quarter" idx="11"/>
          </p:nvPr>
        </p:nvSpPr>
        <p:spPr>
          <a:xfrm>
            <a:off x="3776628" y="6429156"/>
            <a:ext cx="4495800" cy="365125"/>
          </a:xfrm>
        </p:spPr>
        <p:txBody>
          <a:bodyPr/>
          <a:lstStyle/>
          <a:p>
            <a:r>
              <a:rPr lang="en-US" dirty="0"/>
              <a:t>US EPA OAQPS, Emission Inventory and Analysis Group</a:t>
            </a:r>
          </a:p>
        </p:txBody>
      </p:sp>
    </p:spTree>
    <p:extLst>
      <p:ext uri="{BB962C8B-B14F-4D97-AF65-F5344CB8AC3E}">
        <p14:creationId xmlns:p14="http://schemas.microsoft.com/office/powerpoint/2010/main" val="10106206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9115C1-9D8B-4AE4-A427-4A65EE01245E}"/>
              </a:ext>
            </a:extLst>
          </p:cNvPr>
          <p:cNvSpPr>
            <a:spLocks noGrp="1"/>
          </p:cNvSpPr>
          <p:nvPr>
            <p:ph type="sldNum" sz="quarter" idx="12"/>
          </p:nvPr>
        </p:nvSpPr>
        <p:spPr>
          <a:xfrm>
            <a:off x="8458200" y="6407944"/>
            <a:ext cx="554832" cy="365125"/>
          </a:xfrm>
        </p:spPr>
        <p:txBody>
          <a:bodyPr/>
          <a:lstStyle/>
          <a:p>
            <a:fld id="{61C894BD-DCE2-4A96-A9AF-225BBEAC2A40}" type="slidenum">
              <a:rPr lang="en-US" smtClean="0"/>
              <a:pPr/>
              <a:t>97</a:t>
            </a:fld>
            <a:endParaRPr lang="en-US" dirty="0"/>
          </a:p>
        </p:txBody>
      </p:sp>
      <p:sp>
        <p:nvSpPr>
          <p:cNvPr id="5" name="Title 4">
            <a:extLst>
              <a:ext uri="{FF2B5EF4-FFF2-40B4-BE49-F238E27FC236}">
                <a16:creationId xmlns:a16="http://schemas.microsoft.com/office/drawing/2014/main" id="{D88495F2-AE10-4FB8-9385-D29E5152E3FA}"/>
              </a:ext>
            </a:extLst>
          </p:cNvPr>
          <p:cNvSpPr>
            <a:spLocks noGrp="1"/>
          </p:cNvSpPr>
          <p:nvPr>
            <p:ph type="title"/>
          </p:nvPr>
        </p:nvSpPr>
        <p:spPr>
          <a:xfrm>
            <a:off x="152400" y="279326"/>
            <a:ext cx="8229600" cy="1143000"/>
          </a:xfrm>
        </p:spPr>
        <p:txBody>
          <a:bodyPr/>
          <a:lstStyle/>
          <a:p>
            <a:r>
              <a:rPr lang="en-US" dirty="0"/>
              <a:t>AEO example: Light duty VMT</a:t>
            </a:r>
          </a:p>
        </p:txBody>
      </p:sp>
      <p:pic>
        <p:nvPicPr>
          <p:cNvPr id="6" name="Picture 5" descr="This chart lists technology types for light-duty vehicles and their miles by year from 2014 through 2023." title="Light-Duty Vehicle Miles Traveled by Technology Type">
            <a:extLst>
              <a:ext uri="{FF2B5EF4-FFF2-40B4-BE49-F238E27FC236}">
                <a16:creationId xmlns:a16="http://schemas.microsoft.com/office/drawing/2014/main" id="{2BFEA6B6-10DF-41E1-A9C8-FB8423A26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30" y="1422326"/>
            <a:ext cx="8138131" cy="4064073"/>
          </a:xfrm>
          <a:prstGeom prst="rect">
            <a:avLst/>
          </a:prstGeom>
        </p:spPr>
      </p:pic>
      <p:sp>
        <p:nvSpPr>
          <p:cNvPr id="3" name="Footer Placeholder 2">
            <a:extLst>
              <a:ext uri="{FF2B5EF4-FFF2-40B4-BE49-F238E27FC236}">
                <a16:creationId xmlns:a16="http://schemas.microsoft.com/office/drawing/2014/main" id="{4960A67E-57BD-4878-99FF-384764E2E5D5}"/>
              </a:ext>
            </a:extLst>
          </p:cNvPr>
          <p:cNvSpPr>
            <a:spLocks noGrp="1"/>
          </p:cNvSpPr>
          <p:nvPr>
            <p:ph type="ftr" sz="quarter" idx="11"/>
          </p:nvPr>
        </p:nvSpPr>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16806231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9115C1-9D8B-4AE4-A427-4A65EE01245E}"/>
              </a:ext>
            </a:extLst>
          </p:cNvPr>
          <p:cNvSpPr>
            <a:spLocks noGrp="1"/>
          </p:cNvSpPr>
          <p:nvPr>
            <p:ph type="sldNum" sz="quarter" idx="12"/>
          </p:nvPr>
        </p:nvSpPr>
        <p:spPr>
          <a:xfrm>
            <a:off x="8305800" y="6407944"/>
            <a:ext cx="707232" cy="365125"/>
          </a:xfrm>
        </p:spPr>
        <p:txBody>
          <a:bodyPr/>
          <a:lstStyle/>
          <a:p>
            <a:fld id="{61C894BD-DCE2-4A96-A9AF-225BBEAC2A40}" type="slidenum">
              <a:rPr lang="en-US" smtClean="0"/>
              <a:pPr/>
              <a:t>98</a:t>
            </a:fld>
            <a:endParaRPr lang="en-US" dirty="0"/>
          </a:p>
        </p:txBody>
      </p:sp>
      <p:sp>
        <p:nvSpPr>
          <p:cNvPr id="5" name="Title 4">
            <a:extLst>
              <a:ext uri="{FF2B5EF4-FFF2-40B4-BE49-F238E27FC236}">
                <a16:creationId xmlns:a16="http://schemas.microsoft.com/office/drawing/2014/main" id="{D88495F2-AE10-4FB8-9385-D29E5152E3FA}"/>
              </a:ext>
            </a:extLst>
          </p:cNvPr>
          <p:cNvSpPr>
            <a:spLocks noGrp="1"/>
          </p:cNvSpPr>
          <p:nvPr>
            <p:ph type="title"/>
          </p:nvPr>
        </p:nvSpPr>
        <p:spPr>
          <a:xfrm>
            <a:off x="187578" y="292626"/>
            <a:ext cx="8229600" cy="1143000"/>
          </a:xfrm>
        </p:spPr>
        <p:txBody>
          <a:bodyPr/>
          <a:lstStyle/>
          <a:p>
            <a:r>
              <a:rPr lang="en-US" dirty="0"/>
              <a:t>AEO example: Growth Factors</a:t>
            </a:r>
          </a:p>
        </p:txBody>
      </p:sp>
      <p:pic>
        <p:nvPicPr>
          <p:cNvPr id="9" name="Picture 8" descr="This chart shows examples of AEO growth factors by technology type and fuel from 2014 through 2023." title="Growth factors from AEO">
            <a:extLst>
              <a:ext uri="{FF2B5EF4-FFF2-40B4-BE49-F238E27FC236}">
                <a16:creationId xmlns:a16="http://schemas.microsoft.com/office/drawing/2014/main" id="{01467D12-A8F8-4A31-8DF4-483A52EA3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78" y="1752600"/>
            <a:ext cx="8811386" cy="3548281"/>
          </a:xfrm>
          <a:prstGeom prst="rect">
            <a:avLst/>
          </a:prstGeom>
        </p:spPr>
      </p:pic>
      <p:cxnSp>
        <p:nvCxnSpPr>
          <p:cNvPr id="6" name="Straight Connector 5" descr="MOVES supports emissions of light-duty vehicles for gas, diesel, E-85, and electric but not the items below the line: natural gas, propane, or fuel cells" title="Separator between MOVES modeled types and other">
            <a:extLst>
              <a:ext uri="{FF2B5EF4-FFF2-40B4-BE49-F238E27FC236}">
                <a16:creationId xmlns:a16="http://schemas.microsoft.com/office/drawing/2014/main" id="{FFA46827-CBFE-4BD0-A98B-05FA855AAC5E}"/>
              </a:ext>
            </a:extLst>
          </p:cNvPr>
          <p:cNvCxnSpPr/>
          <p:nvPr/>
        </p:nvCxnSpPr>
        <p:spPr>
          <a:xfrm>
            <a:off x="0" y="4572000"/>
            <a:ext cx="91440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4960A67E-57BD-4878-99FF-384764E2E5D5}"/>
              </a:ext>
            </a:extLst>
          </p:cNvPr>
          <p:cNvSpPr>
            <a:spLocks noGrp="1"/>
          </p:cNvSpPr>
          <p:nvPr>
            <p:ph type="ftr" sz="quarter" idx="11"/>
          </p:nvPr>
        </p:nvSpPr>
        <p:spPr/>
        <p:txBody>
          <a:bodyPr/>
          <a:lstStyle/>
          <a:p>
            <a:r>
              <a:rPr lang="en-US"/>
              <a:t>US EPA OAQPS, Emission Inventory and Analysis Group</a:t>
            </a:r>
            <a:endParaRPr lang="en-US" dirty="0"/>
          </a:p>
        </p:txBody>
      </p:sp>
      <p:sp>
        <p:nvSpPr>
          <p:cNvPr id="2" name="TextBox 1">
            <a:extLst>
              <a:ext uri="{FF2B5EF4-FFF2-40B4-BE49-F238E27FC236}">
                <a16:creationId xmlns:a16="http://schemas.microsoft.com/office/drawing/2014/main" id="{715EAE37-A2AA-476F-ADAD-AA0140C4E0E5}"/>
              </a:ext>
            </a:extLst>
          </p:cNvPr>
          <p:cNvSpPr txBox="1"/>
          <p:nvPr/>
        </p:nvSpPr>
        <p:spPr>
          <a:xfrm>
            <a:off x="1040424" y="1430734"/>
            <a:ext cx="7063152" cy="369332"/>
          </a:xfrm>
          <a:prstGeom prst="rect">
            <a:avLst/>
          </a:prstGeom>
          <a:noFill/>
        </p:spPr>
        <p:txBody>
          <a:bodyPr wrap="none" rtlCol="0">
            <a:spAutoFit/>
          </a:bodyPr>
          <a:lstStyle/>
          <a:p>
            <a:r>
              <a:rPr lang="en-US" dirty="0"/>
              <a:t>AEO-specific categories are grouped to create growth factors</a:t>
            </a:r>
          </a:p>
        </p:txBody>
      </p:sp>
    </p:spTree>
    <p:extLst>
      <p:ext uri="{BB962C8B-B14F-4D97-AF65-F5344CB8AC3E}">
        <p14:creationId xmlns:p14="http://schemas.microsoft.com/office/powerpoint/2010/main" val="25373577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34400" y="6407944"/>
            <a:ext cx="478632" cy="365125"/>
          </a:xfrm>
        </p:spPr>
        <p:txBody>
          <a:bodyPr/>
          <a:lstStyle/>
          <a:p>
            <a:fld id="{16D4B1CE-4584-4940-B22B-1A52A204CA10}" type="slidenum">
              <a:rPr lang="en-US" smtClean="0"/>
              <a:pPr/>
              <a:t>99</a:t>
            </a:fld>
            <a:endParaRPr lang="en-US" dirty="0"/>
          </a:p>
        </p:txBody>
      </p:sp>
      <p:sp>
        <p:nvSpPr>
          <p:cNvPr id="2" name="Title 1"/>
          <p:cNvSpPr>
            <a:spLocks noGrp="1"/>
          </p:cNvSpPr>
          <p:nvPr>
            <p:ph type="title"/>
          </p:nvPr>
        </p:nvSpPr>
        <p:spPr>
          <a:xfrm>
            <a:off x="152400" y="328803"/>
            <a:ext cx="8229600" cy="1143000"/>
          </a:xfrm>
        </p:spPr>
        <p:txBody>
          <a:bodyPr>
            <a:normAutofit fontScale="90000"/>
          </a:bodyPr>
          <a:lstStyle/>
          <a:p>
            <a:r>
              <a:rPr lang="en-US" dirty="0"/>
              <a:t>VMT projections variation (1 of 2)</a:t>
            </a:r>
          </a:p>
        </p:txBody>
      </p:sp>
      <p:sp>
        <p:nvSpPr>
          <p:cNvPr id="3" name="Content Placeholder 2"/>
          <p:cNvSpPr>
            <a:spLocks noGrp="1"/>
          </p:cNvSpPr>
          <p:nvPr>
            <p:ph idx="1"/>
          </p:nvPr>
        </p:nvSpPr>
        <p:spPr/>
        <p:txBody>
          <a:bodyPr>
            <a:normAutofit/>
          </a:bodyPr>
          <a:lstStyle/>
          <a:p>
            <a:r>
              <a:rPr lang="en-US" dirty="0"/>
              <a:t>Use AEO to get magnitude of change nationally</a:t>
            </a:r>
          </a:p>
          <a:p>
            <a:r>
              <a:rPr lang="en-US" dirty="0"/>
              <a:t>Adjust light duty (LD) VMT projections geographically based on expected human population changes</a:t>
            </a:r>
          </a:p>
          <a:p>
            <a:r>
              <a:rPr lang="en-US" dirty="0"/>
              <a:t>Analysis indicated strong correlation between human population and LD VMT </a:t>
            </a:r>
          </a:p>
          <a:p>
            <a:r>
              <a:rPr lang="en-US" dirty="0"/>
              <a:t>Correlation between population and medium and heavy duty (MD/HD) VMT is not as strong</a:t>
            </a:r>
          </a:p>
          <a:p>
            <a:pPr lvl="1"/>
            <a:r>
              <a:rPr lang="en-US" dirty="0"/>
              <a:t>Use national factors for medium and heavy duty</a:t>
            </a:r>
          </a:p>
        </p:txBody>
      </p:sp>
      <p:sp>
        <p:nvSpPr>
          <p:cNvPr id="5" name="Footer Placeholder 2"/>
          <p:cNvSpPr>
            <a:spLocks noGrp="1"/>
          </p:cNvSpPr>
          <p:nvPr>
            <p:ph type="ftr" sz="quarter" idx="11"/>
          </p:nvPr>
        </p:nvSpPr>
        <p:spPr>
          <a:xfrm>
            <a:off x="3200400" y="6407943"/>
            <a:ext cx="4495800" cy="365125"/>
          </a:xfrm>
        </p:spPr>
        <p:txBody>
          <a:bodyPr/>
          <a:lstStyle/>
          <a:p>
            <a:r>
              <a:rPr lang="en-US" dirty="0"/>
              <a:t>US EPA OAQPS, Emission Inventory and Analysis Group</a:t>
            </a:r>
          </a:p>
        </p:txBody>
      </p:sp>
    </p:spTree>
    <p:extLst>
      <p:ext uri="{BB962C8B-B14F-4D97-AF65-F5344CB8AC3E}">
        <p14:creationId xmlns:p14="http://schemas.microsoft.com/office/powerpoint/2010/main" val="37500165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ct:contentTypeSchema xmlns:ct="http://schemas.microsoft.com/office/2006/metadata/contentType" xmlns:ma="http://schemas.microsoft.com/office/2006/metadata/properties/metaAttributes" ct:_="" ma:_="" ma:contentTypeName="Document" ma:contentTypeID="0x010100BC446F43D88E304B9A8612EBB1AAEBEA" ma:contentTypeVersion="34" ma:contentTypeDescription="Create a new document." ma:contentTypeScope="" ma:versionID="4134bdec75dd9c329362143590958405">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ba8eb6be-0955-44cd-ad6c-1ec625d649b5" xmlns:ns7="46aa0371-c0be-4330-a5ff-ec128acf39ed" targetNamespace="http://schemas.microsoft.com/office/2006/metadata/properties" ma:root="true" ma:fieldsID="e77835f34ed57a5b8cca7e0ca74e4653" ns1:_="" ns3:_="" ns4:_="" ns5:_="" ns6:_="" ns7:_="">
    <xsd:import namespace="http://schemas.microsoft.com/sharepoint/v3"/>
    <xsd:import namespace="4ffa91fb-a0ff-4ac5-b2db-65c790d184a4"/>
    <xsd:import namespace="http://schemas.microsoft.com/sharepoint.v3"/>
    <xsd:import namespace="http://schemas.microsoft.com/sharepoint/v3/fields"/>
    <xsd:import namespace="ba8eb6be-0955-44cd-ad6c-1ec625d649b5"/>
    <xsd:import namespace="46aa0371-c0be-4330-a5ff-ec128acf39ed"/>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6:LastSharedByUser" minOccurs="0"/>
                <xsd:element ref="ns6:LastSharedByTime" minOccurs="0"/>
                <xsd:element ref="ns7:MediaServiceMetadata" minOccurs="0"/>
                <xsd:element ref="ns7:MediaServiceFastMetadata" minOccurs="0"/>
                <xsd:element ref="ns7:MediaServiceAutoTags" minOccurs="0"/>
                <xsd:element ref="ns7:MediaServiceOCR" minOccurs="0"/>
                <xsd:element ref="ns6:Records_x0020_Status" minOccurs="0"/>
                <xsd:element ref="ns6:Records_x0020_Date" minOccurs="0"/>
                <xsd:element ref="ns7:MediaServiceDateTaken" minOccurs="0"/>
                <xsd:element ref="ns7:MediaServiceLocation" minOccurs="0"/>
                <xsd:element ref="ns7:MediaServiceEventHashCode" minOccurs="0"/>
                <xsd:element ref="ns7: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7e98d0d4-ff80-45b8-9575-45dc4ee100ce}" ma:internalName="TaxCatchAllLabel" ma:readOnly="true" ma:showField="CatchAllDataLabel" ma:web="ba8eb6be-0955-44cd-ad6c-1ec625d649b5">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7e98d0d4-ff80-45b8-9575-45dc4ee100ce}" ma:internalName="TaxCatchAll" ma:showField="CatchAllData" ma:web="ba8eb6be-0955-44cd-ad6c-1ec625d649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8eb6be-0955-44cd-ad6c-1ec625d649b5"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hidden="true" ma:internalName="SharingHintHash" ma:readOnly="true">
      <xsd:simpleType>
        <xsd:restriction base="dms:Text"/>
      </xsd:simpleType>
    </xsd:element>
    <xsd:element name="LastSharedByUser" ma:index="31" nillable="true" ma:displayName="Last Shared By User" ma:description="" ma:internalName="LastSharedByUser" ma:readOnly="true">
      <xsd:simpleType>
        <xsd:restriction base="dms:Note">
          <xsd:maxLength value="255"/>
        </xsd:restriction>
      </xsd:simpleType>
    </xsd:element>
    <xsd:element name="LastSharedByTime" ma:index="32" nillable="true" ma:displayName="Last Shared By Time" ma:description="" ma:internalName="LastSharedByTime" ma:readOnly="true">
      <xsd:simpleType>
        <xsd:restriction base="dms:DateTime"/>
      </xsd:simpleType>
    </xsd:element>
    <xsd:element name="Records_x0020_Status" ma:index="37" nillable="true" ma:displayName="Records Status" ma:default="Pending" ma:internalName="Records_x0020_Status">
      <xsd:simpleType>
        <xsd:restriction base="dms:Text"/>
      </xsd:simpleType>
    </xsd:element>
    <xsd:element name="Records_x0020_Date" ma:index="38"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6aa0371-c0be-4330-a5ff-ec128acf39ed" elementFormDefault="qualified">
    <xsd:import namespace="http://schemas.microsoft.com/office/2006/documentManagement/types"/>
    <xsd:import namespace="http://schemas.microsoft.com/office/infopath/2007/PartnerControls"/>
    <xsd:element name="MediaServiceMetadata" ma:index="33" nillable="true" ma:displayName="MediaServiceMetadata" ma:description="" ma:hidden="true" ma:internalName="MediaServiceMetadata" ma:readOnly="true">
      <xsd:simpleType>
        <xsd:restriction base="dms:Note"/>
      </xsd:simpleType>
    </xsd:element>
    <xsd:element name="MediaServiceFastMetadata" ma:index="34" nillable="true" ma:displayName="MediaServiceFastMetadata" ma:description="" ma:hidden="true" ma:internalName="MediaServiceFastMetadata" ma:readOnly="true">
      <xsd:simpleType>
        <xsd:restriction base="dms:Note"/>
      </xsd:simpleType>
    </xsd:element>
    <xsd:element name="MediaServiceAutoTags" ma:index="35" nillable="true" ma:displayName="MediaServiceAutoTags" ma:description=""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DateTaken" ma:index="39" nillable="true" ma:displayName="MediaServiceDateTaken" ma:hidden="true" ma:internalName="MediaServiceDateTaken" ma:readOnly="true">
      <xsd:simpleType>
        <xsd:restriction base="dms:Text"/>
      </xsd:simpleType>
    </xsd:element>
    <xsd:element name="MediaServiceLocation" ma:index="40" nillable="true" ma:displayName="MediaServiceLocation" ma:internalName="MediaServiceLocation"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GenerationTime" ma:index="42"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3.xml><?xml version="1.0" encoding="utf-8"?>
<?mso-contentType ?>
<SharedContentType xmlns="Microsoft.SharePoint.Taxonomy.ContentTypeSync" SourceId="29f62856-1543-49d4-a736-4569d363f533" ContentTypeId="0x0101" PreviousValue="false"/>
</file>

<file path=customXml/item34.xml><?xml version="1.0" encoding="utf-8"?>
<?mso-contentType ?>
<FormTemplates xmlns="http://schemas.microsoft.com/sharepoint/v3/contenttype/forms">
  <Display>DocumentLibraryForm</Display>
  <Edit>DocumentLibraryForm</Edit>
  <New>DocumentLibraryForm</New>
</FormTemplates>
</file>

<file path=customXml/item35.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ecords_x0020_Date xmlns="ba8eb6be-0955-44cd-ad6c-1ec625d649b5" xsi:nil="true"/>
    <Rights xmlns="4ffa91fb-a0ff-4ac5-b2db-65c790d184a4" xsi:nil="true"/>
    <Document_x0020_Creation_x0020_Date xmlns="4ffa91fb-a0ff-4ac5-b2db-65c790d184a4">2019-07-29T02:43:27+00:00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Records_x0020_Status xmlns="ba8eb6be-0955-44cd-ad6c-1ec625d649b5">Pending</Records_x0020_Status>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5223BD3-BE7B-45C0-B20D-76FFD30E773D}">
  <ds:schemaRefs>
    <ds:schemaRef ds:uri="ESRI.ArcGIS.Mapping.OfficeIntegration.PowerPointInfo"/>
  </ds:schemaRefs>
</ds:datastoreItem>
</file>

<file path=customXml/itemProps10.xml><?xml version="1.0" encoding="utf-8"?>
<ds:datastoreItem xmlns:ds="http://schemas.openxmlformats.org/officeDocument/2006/customXml" ds:itemID="{57C6CE6A-B38D-4F56-9D1D-7F575DD33503}">
  <ds:schemaRefs>
    <ds:schemaRef ds:uri="ESRI.ArcGIS.Mapping.OfficeIntegration.PowerPointInfo"/>
  </ds:schemaRefs>
</ds:datastoreItem>
</file>

<file path=customXml/itemProps11.xml><?xml version="1.0" encoding="utf-8"?>
<ds:datastoreItem xmlns:ds="http://schemas.openxmlformats.org/officeDocument/2006/customXml" ds:itemID="{E3475DE7-B3B6-41EA-ADFD-C056720480A6}">
  <ds:schemaRefs>
    <ds:schemaRef ds:uri="ESRI.ArcGIS.Mapping.OfficeIntegration.PowerPointInfo"/>
  </ds:schemaRefs>
</ds:datastoreItem>
</file>

<file path=customXml/itemProps12.xml><?xml version="1.0" encoding="utf-8"?>
<ds:datastoreItem xmlns:ds="http://schemas.openxmlformats.org/officeDocument/2006/customXml" ds:itemID="{6460F0AE-B88F-4E22-9357-5A67F015587C}">
  <ds:schemaRefs>
    <ds:schemaRef ds:uri="ESRI.ArcGIS.Mapping.OfficeIntegration.PowerPointInfo"/>
  </ds:schemaRefs>
</ds:datastoreItem>
</file>

<file path=customXml/itemProps13.xml><?xml version="1.0" encoding="utf-8"?>
<ds:datastoreItem xmlns:ds="http://schemas.openxmlformats.org/officeDocument/2006/customXml" ds:itemID="{BE2957DA-D35E-485E-AAA6-2F8F8EF3848D}">
  <ds:schemaRefs>
    <ds:schemaRef ds:uri="ESRI.ArcGIS.Mapping.OfficeIntegration.PowerPointInfo"/>
  </ds:schemaRefs>
</ds:datastoreItem>
</file>

<file path=customXml/itemProps14.xml><?xml version="1.0" encoding="utf-8"?>
<ds:datastoreItem xmlns:ds="http://schemas.openxmlformats.org/officeDocument/2006/customXml" ds:itemID="{900D022A-0424-49B2-A6C4-BB1549A197AB}">
  <ds:schemaRefs>
    <ds:schemaRef ds:uri="ESRI.ArcGIS.Mapping.OfficeIntegration.PowerPointInfo"/>
  </ds:schemaRefs>
</ds:datastoreItem>
</file>

<file path=customXml/itemProps15.xml><?xml version="1.0" encoding="utf-8"?>
<ds:datastoreItem xmlns:ds="http://schemas.openxmlformats.org/officeDocument/2006/customXml" ds:itemID="{7107517F-8529-43FC-AF82-E76959C2F161}">
  <ds:schemaRefs>
    <ds:schemaRef ds:uri="ESRI.ArcGIS.Mapping.OfficeIntegration.PowerPointInfo"/>
  </ds:schemaRefs>
</ds:datastoreItem>
</file>

<file path=customXml/itemProps16.xml><?xml version="1.0" encoding="utf-8"?>
<ds:datastoreItem xmlns:ds="http://schemas.openxmlformats.org/officeDocument/2006/customXml" ds:itemID="{C3584460-F3FE-40AB-8FD9-0CF6A6102044}">
  <ds:schemaRefs>
    <ds:schemaRef ds:uri="ESRI.ArcGIS.Mapping.OfficeIntegration.PowerPointInfo"/>
  </ds:schemaRefs>
</ds:datastoreItem>
</file>

<file path=customXml/itemProps17.xml><?xml version="1.0" encoding="utf-8"?>
<ds:datastoreItem xmlns:ds="http://schemas.openxmlformats.org/officeDocument/2006/customXml" ds:itemID="{CD1A646F-4544-4D7D-AEBA-DCA90276C472}">
  <ds:schemaRefs>
    <ds:schemaRef ds:uri="ESRI.ArcGIS.Mapping.OfficeIntegration.PowerPointInfo"/>
  </ds:schemaRefs>
</ds:datastoreItem>
</file>

<file path=customXml/itemProps18.xml><?xml version="1.0" encoding="utf-8"?>
<ds:datastoreItem xmlns:ds="http://schemas.openxmlformats.org/officeDocument/2006/customXml" ds:itemID="{1A185474-DE92-4D24-8789-277009F3A3C3}">
  <ds:schemaRefs>
    <ds:schemaRef ds:uri="ESRI.ArcGIS.Mapping.OfficeIntegration.PowerPointInfo"/>
  </ds:schemaRefs>
</ds:datastoreItem>
</file>

<file path=customXml/itemProps19.xml><?xml version="1.0" encoding="utf-8"?>
<ds:datastoreItem xmlns:ds="http://schemas.openxmlformats.org/officeDocument/2006/customXml" ds:itemID="{4771B657-E265-445A-8EE0-060C05DCB30F}">
  <ds:schemaRefs>
    <ds:schemaRef ds:uri="ESRI.ArcGIS.Mapping.OfficeIntegration.PowerPointInfo"/>
  </ds:schemaRefs>
</ds:datastoreItem>
</file>

<file path=customXml/itemProps2.xml><?xml version="1.0" encoding="utf-8"?>
<ds:datastoreItem xmlns:ds="http://schemas.openxmlformats.org/officeDocument/2006/customXml" ds:itemID="{081429C9-37C9-4F29-B7D1-36EFC877D83D}">
  <ds:schemaRefs>
    <ds:schemaRef ds:uri="ESRI.ArcGIS.Mapping.OfficeIntegration.PowerPointInfo"/>
  </ds:schemaRefs>
</ds:datastoreItem>
</file>

<file path=customXml/itemProps20.xml><?xml version="1.0" encoding="utf-8"?>
<ds:datastoreItem xmlns:ds="http://schemas.openxmlformats.org/officeDocument/2006/customXml" ds:itemID="{D568AC56-05E0-4CA0-98F8-4F719280B08A}">
  <ds:schemaRefs>
    <ds:schemaRef ds:uri="ESRI.ArcGIS.Mapping.OfficeIntegration.PowerPointInfo"/>
  </ds:schemaRefs>
</ds:datastoreItem>
</file>

<file path=customXml/itemProps21.xml><?xml version="1.0" encoding="utf-8"?>
<ds:datastoreItem xmlns:ds="http://schemas.openxmlformats.org/officeDocument/2006/customXml" ds:itemID="{A1CCBD5F-0DA7-4183-8328-0792443C4C66}">
  <ds:schemaRefs>
    <ds:schemaRef ds:uri="ESRI.ArcGIS.Mapping.OfficeIntegration.PowerPointInfo"/>
  </ds:schemaRefs>
</ds:datastoreItem>
</file>

<file path=customXml/itemProps22.xml><?xml version="1.0" encoding="utf-8"?>
<ds:datastoreItem xmlns:ds="http://schemas.openxmlformats.org/officeDocument/2006/customXml" ds:itemID="{DA493DC4-3DD2-4FAE-9016-29A42C5ACE1A}">
  <ds:schemaRefs>
    <ds:schemaRef ds:uri="ESRI.ArcGIS.Mapping.OfficeIntegration.PowerPointInfo"/>
  </ds:schemaRefs>
</ds:datastoreItem>
</file>

<file path=customXml/itemProps23.xml><?xml version="1.0" encoding="utf-8"?>
<ds:datastoreItem xmlns:ds="http://schemas.openxmlformats.org/officeDocument/2006/customXml" ds:itemID="{66166824-D42D-486D-888C-CD24D16A2C02}">
  <ds:schemaRefs>
    <ds:schemaRef ds:uri="ESRI.ArcGIS.Mapping.OfficeIntegration.PowerPointInfo"/>
  </ds:schemaRefs>
</ds:datastoreItem>
</file>

<file path=customXml/itemProps24.xml><?xml version="1.0" encoding="utf-8"?>
<ds:datastoreItem xmlns:ds="http://schemas.openxmlformats.org/officeDocument/2006/customXml" ds:itemID="{B96A0234-77DF-4343-AC96-AE5D3D7FC4A3}">
  <ds:schemaRefs>
    <ds:schemaRef ds:uri="ESRI.ArcGIS.Mapping.OfficeIntegration.PowerPointInfo"/>
  </ds:schemaRefs>
</ds:datastoreItem>
</file>

<file path=customXml/itemProps25.xml><?xml version="1.0" encoding="utf-8"?>
<ds:datastoreItem xmlns:ds="http://schemas.openxmlformats.org/officeDocument/2006/customXml" ds:itemID="{A67CDBBC-DD25-472B-8FDC-12CD84E69316}">
  <ds:schemaRefs>
    <ds:schemaRef ds:uri="ESRI.ArcGIS.Mapping.OfficeIntegration.PowerPointInfo"/>
  </ds:schemaRefs>
</ds:datastoreItem>
</file>

<file path=customXml/itemProps26.xml><?xml version="1.0" encoding="utf-8"?>
<ds:datastoreItem xmlns:ds="http://schemas.openxmlformats.org/officeDocument/2006/customXml" ds:itemID="{89C5846C-9E97-42CC-BFC1-8DCB93673813}">
  <ds:schemaRefs>
    <ds:schemaRef ds:uri="ESRI.ArcGIS.Mapping.OfficeIntegration.PowerPointInfo"/>
  </ds:schemaRefs>
</ds:datastoreItem>
</file>

<file path=customXml/itemProps27.xml><?xml version="1.0" encoding="utf-8"?>
<ds:datastoreItem xmlns:ds="http://schemas.openxmlformats.org/officeDocument/2006/customXml" ds:itemID="{1D225AF9-A558-4562-9DCF-095615152EFB}">
  <ds:schemaRefs>
    <ds:schemaRef ds:uri="ESRI.ArcGIS.Mapping.OfficeIntegration.PowerPointInfo"/>
  </ds:schemaRefs>
</ds:datastoreItem>
</file>

<file path=customXml/itemProps28.xml><?xml version="1.0" encoding="utf-8"?>
<ds:datastoreItem xmlns:ds="http://schemas.openxmlformats.org/officeDocument/2006/customXml" ds:itemID="{1498EA54-F519-4EFE-B692-FD6BDEC7AB8A}">
  <ds:schemaRefs>
    <ds:schemaRef ds:uri="ESRI.ArcGIS.Mapping.OfficeIntegration.PowerPointInfo"/>
  </ds:schemaRefs>
</ds:datastoreItem>
</file>

<file path=customXml/itemProps29.xml><?xml version="1.0" encoding="utf-8"?>
<ds:datastoreItem xmlns:ds="http://schemas.openxmlformats.org/officeDocument/2006/customXml" ds:itemID="{0BAD7E19-BC72-4316-A510-4BDAAE321E3C}">
  <ds:schemaRefs>
    <ds:schemaRef ds:uri="ESRI.ArcGIS.Mapping.OfficeIntegration.PowerPointInfo"/>
  </ds:schemaRefs>
</ds:datastoreItem>
</file>

<file path=customXml/itemProps3.xml><?xml version="1.0" encoding="utf-8"?>
<ds:datastoreItem xmlns:ds="http://schemas.openxmlformats.org/officeDocument/2006/customXml" ds:itemID="{2141F126-8AF3-4B5B-8435-981D90499CEB}">
  <ds:schemaRefs>
    <ds:schemaRef ds:uri="ESRI.ArcGIS.Mapping.OfficeIntegration.PowerPointInfo"/>
  </ds:schemaRefs>
</ds:datastoreItem>
</file>

<file path=customXml/itemProps30.xml><?xml version="1.0" encoding="utf-8"?>
<ds:datastoreItem xmlns:ds="http://schemas.openxmlformats.org/officeDocument/2006/customXml" ds:itemID="{F947A335-CA2E-443B-82BC-1AC09F6A3E5D}">
  <ds:schemaRefs>
    <ds:schemaRef ds:uri="ESRI.ArcGIS.Mapping.OfficeIntegration.PowerPointInfo"/>
  </ds:schemaRefs>
</ds:datastoreItem>
</file>

<file path=customXml/itemProps31.xml><?xml version="1.0" encoding="utf-8"?>
<ds:datastoreItem xmlns:ds="http://schemas.openxmlformats.org/officeDocument/2006/customXml" ds:itemID="{74F27DC5-EE2D-47E2-8821-0744658C82D9}">
  <ds:schemaRefs>
    <ds:schemaRef ds:uri="ESRI.ArcGIS.Mapping.OfficeIntegration.PowerPointInfo"/>
  </ds:schemaRefs>
</ds:datastoreItem>
</file>

<file path=customXml/itemProps32.xml><?xml version="1.0" encoding="utf-8"?>
<ds:datastoreItem xmlns:ds="http://schemas.openxmlformats.org/officeDocument/2006/customXml" ds:itemID="{3B226154-AFD4-4D91-ACDE-ED6361F16D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ba8eb6be-0955-44cd-ad6c-1ec625d649b5"/>
    <ds:schemaRef ds:uri="46aa0371-c0be-4330-a5ff-ec128acf39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3.xml><?xml version="1.0" encoding="utf-8"?>
<ds:datastoreItem xmlns:ds="http://schemas.openxmlformats.org/officeDocument/2006/customXml" ds:itemID="{A17618BC-44AE-4FCA-80AD-94D71808CFAC}">
  <ds:schemaRefs>
    <ds:schemaRef ds:uri="Microsoft.SharePoint.Taxonomy.ContentTypeSync"/>
  </ds:schemaRefs>
</ds:datastoreItem>
</file>

<file path=customXml/itemProps34.xml><?xml version="1.0" encoding="utf-8"?>
<ds:datastoreItem xmlns:ds="http://schemas.openxmlformats.org/officeDocument/2006/customXml" ds:itemID="{D26F9038-6B24-4893-A9BB-BFA285A40175}">
  <ds:schemaRefs>
    <ds:schemaRef ds:uri="http://schemas.microsoft.com/sharepoint/v3/contenttype/forms"/>
  </ds:schemaRefs>
</ds:datastoreItem>
</file>

<file path=customXml/itemProps35.xml><?xml version="1.0" encoding="utf-8"?>
<ds:datastoreItem xmlns:ds="http://schemas.openxmlformats.org/officeDocument/2006/customXml" ds:itemID="{0E53AEDC-C75F-4841-AED5-DF1DC8DD3627}">
  <ds:schemaRefs>
    <ds:schemaRef ds:uri="http://schemas.microsoft.com/office/2006/metadata/properties"/>
    <ds:schemaRef ds:uri="ba8eb6be-0955-44cd-ad6c-1ec625d649b5"/>
    <ds:schemaRef ds:uri="http://schemas.microsoft.com/sharepoint/v3"/>
    <ds:schemaRef ds:uri="http://purl.org/dc/terms/"/>
    <ds:schemaRef ds:uri="46aa0371-c0be-4330-a5ff-ec128acf39ed"/>
    <ds:schemaRef ds:uri="http://schemas.microsoft.com/office/infopath/2007/PartnerControls"/>
    <ds:schemaRef ds:uri="http://schemas.microsoft.com/office/2006/documentManagement/types"/>
    <ds:schemaRef ds:uri="http://schemas.openxmlformats.org/package/2006/metadata/core-properties"/>
    <ds:schemaRef ds:uri="http://schemas.microsoft.com/sharepoint/v3/fields"/>
    <ds:schemaRef ds:uri="http://schemas.microsoft.com/sharepoint.v3"/>
    <ds:schemaRef ds:uri="http://purl.org/dc/elements/1.1/"/>
    <ds:schemaRef ds:uri="4ffa91fb-a0ff-4ac5-b2db-65c790d184a4"/>
    <ds:schemaRef ds:uri="http://www.w3.org/XML/1998/namespace"/>
    <ds:schemaRef ds:uri="http://purl.org/dc/dcmitype/"/>
  </ds:schemaRefs>
</ds:datastoreItem>
</file>

<file path=customXml/itemProps36.xml><?xml version="1.0" encoding="utf-8"?>
<ds:datastoreItem xmlns:ds="http://schemas.openxmlformats.org/officeDocument/2006/customXml" ds:itemID="{41FDA7FC-787F-40F2-9108-FE22FF726049}">
  <ds:schemaRefs>
    <ds:schemaRef ds:uri="ESRI.ArcGIS.Mapping.OfficeIntegration.PowerPointInfo"/>
  </ds:schemaRefs>
</ds:datastoreItem>
</file>

<file path=customXml/itemProps37.xml><?xml version="1.0" encoding="utf-8"?>
<ds:datastoreItem xmlns:ds="http://schemas.openxmlformats.org/officeDocument/2006/customXml" ds:itemID="{3FA286CD-4565-440A-94C8-EABDCA2589AF}">
  <ds:schemaRefs>
    <ds:schemaRef ds:uri="ESRI.ArcGIS.Mapping.OfficeIntegration.PowerPointInfo"/>
  </ds:schemaRefs>
</ds:datastoreItem>
</file>

<file path=customXml/itemProps38.xml><?xml version="1.0" encoding="utf-8"?>
<ds:datastoreItem xmlns:ds="http://schemas.openxmlformats.org/officeDocument/2006/customXml" ds:itemID="{2DD09145-20CD-4B25-855C-2D47DA055B51}">
  <ds:schemaRefs>
    <ds:schemaRef ds:uri="ESRI.ArcGIS.Mapping.OfficeIntegration.PowerPointInfo"/>
  </ds:schemaRefs>
</ds:datastoreItem>
</file>

<file path=customXml/itemProps39.xml><?xml version="1.0" encoding="utf-8"?>
<ds:datastoreItem xmlns:ds="http://schemas.openxmlformats.org/officeDocument/2006/customXml" ds:itemID="{E3AD318F-2A3E-4733-AF2D-E2B363815E53}">
  <ds:schemaRefs>
    <ds:schemaRef ds:uri="ESRI.ArcGIS.Mapping.OfficeIntegration.PowerPointInfo"/>
  </ds:schemaRefs>
</ds:datastoreItem>
</file>

<file path=customXml/itemProps4.xml><?xml version="1.0" encoding="utf-8"?>
<ds:datastoreItem xmlns:ds="http://schemas.openxmlformats.org/officeDocument/2006/customXml" ds:itemID="{1AA09A14-700A-40CE-892D-7BADEB1A02BE}">
  <ds:schemaRefs>
    <ds:schemaRef ds:uri="ESRI.ArcGIS.Mapping.OfficeIntegration.PowerPointInfo"/>
  </ds:schemaRefs>
</ds:datastoreItem>
</file>

<file path=customXml/itemProps40.xml><?xml version="1.0" encoding="utf-8"?>
<ds:datastoreItem xmlns:ds="http://schemas.openxmlformats.org/officeDocument/2006/customXml" ds:itemID="{0AA92414-894D-44C1-B495-35481FC7903A}">
  <ds:schemaRefs>
    <ds:schemaRef ds:uri="ESRI.ArcGIS.Mapping.OfficeIntegration.PowerPointInfo"/>
  </ds:schemaRefs>
</ds:datastoreItem>
</file>

<file path=customXml/itemProps5.xml><?xml version="1.0" encoding="utf-8"?>
<ds:datastoreItem xmlns:ds="http://schemas.openxmlformats.org/officeDocument/2006/customXml" ds:itemID="{5876C854-BFAB-4201-A5C7-DA8455CF637A}">
  <ds:schemaRefs>
    <ds:schemaRef ds:uri="ESRI.ArcGIS.Mapping.OfficeIntegration.PowerPointInfo"/>
  </ds:schemaRefs>
</ds:datastoreItem>
</file>

<file path=customXml/itemProps6.xml><?xml version="1.0" encoding="utf-8"?>
<ds:datastoreItem xmlns:ds="http://schemas.openxmlformats.org/officeDocument/2006/customXml" ds:itemID="{5D406711-BDE5-4820-9E57-C4C482402BC1}">
  <ds:schemaRefs>
    <ds:schemaRef ds:uri="ESRI.ArcGIS.Mapping.OfficeIntegration.PowerPointInfo"/>
  </ds:schemaRefs>
</ds:datastoreItem>
</file>

<file path=customXml/itemProps7.xml><?xml version="1.0" encoding="utf-8"?>
<ds:datastoreItem xmlns:ds="http://schemas.openxmlformats.org/officeDocument/2006/customXml" ds:itemID="{C320C425-7972-4AF7-8FD5-77CE95F96236}">
  <ds:schemaRefs>
    <ds:schemaRef ds:uri="ESRI.ArcGIS.Mapping.OfficeIntegration.PowerPointInfo"/>
  </ds:schemaRefs>
</ds:datastoreItem>
</file>

<file path=customXml/itemProps8.xml><?xml version="1.0" encoding="utf-8"?>
<ds:datastoreItem xmlns:ds="http://schemas.openxmlformats.org/officeDocument/2006/customXml" ds:itemID="{70438E34-17FD-424E-B287-EE72DE3C9CB9}">
  <ds:schemaRefs>
    <ds:schemaRef ds:uri="ESRI.ArcGIS.Mapping.OfficeIntegration.PowerPointInfo"/>
  </ds:schemaRefs>
</ds:datastoreItem>
</file>

<file path=customXml/itemProps9.xml><?xml version="1.0" encoding="utf-8"?>
<ds:datastoreItem xmlns:ds="http://schemas.openxmlformats.org/officeDocument/2006/customXml" ds:itemID="{63FA6D92-4B2D-4E47-822D-4915A081FCE3}">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Concourse</Template>
  <TotalTime>55534</TotalTime>
  <Words>9945</Words>
  <Application>Microsoft Office PowerPoint</Application>
  <PresentationFormat>On-screen Show (4:3)</PresentationFormat>
  <Paragraphs>1317</Paragraphs>
  <Slides>132</Slides>
  <Notes>89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132</vt:i4>
      </vt:variant>
    </vt:vector>
  </HeadingPairs>
  <TitlesOfParts>
    <vt:vector size="142" baseType="lpstr">
      <vt:lpstr>Arial</vt:lpstr>
      <vt:lpstr>Calibri</vt:lpstr>
      <vt:lpstr>Cambria Math</vt:lpstr>
      <vt:lpstr>Lucida Sans Unicode</vt:lpstr>
      <vt:lpstr>Times New Roman</vt:lpstr>
      <vt:lpstr>Verdana</vt:lpstr>
      <vt:lpstr>Wingdings</vt:lpstr>
      <vt:lpstr>Wingdings 2</vt:lpstr>
      <vt:lpstr>Wingdings 3</vt:lpstr>
      <vt:lpstr>Concourse</vt:lpstr>
      <vt:lpstr>Projecting Emissions Inventories for Air Quality Modeling of Future Years </vt:lpstr>
      <vt:lpstr>Future Year Projections  Course Outline and Schedule</vt:lpstr>
      <vt:lpstr>Future Year Projections</vt:lpstr>
      <vt:lpstr>Future Year Projections Overview</vt:lpstr>
      <vt:lpstr>Why Develop Projected Emission Inventories?</vt:lpstr>
      <vt:lpstr>Developing Projections (1/2)</vt:lpstr>
      <vt:lpstr>Developing Projections (2/2)</vt:lpstr>
      <vt:lpstr>Modeling Platforms with Projections</vt:lpstr>
      <vt:lpstr>2011v6.3 Data on Web Site</vt:lpstr>
      <vt:lpstr>Projection Techniques</vt:lpstr>
      <vt:lpstr>Projections overview: Sectors projected based on NEI emissions</vt:lpstr>
      <vt:lpstr>Projections overview: Sectors not projected from NEI base year emissions</vt:lpstr>
      <vt:lpstr>Future-year Emissions Modeling Ancillary Data</vt:lpstr>
      <vt:lpstr>Available Tools for Projection of non-EGU Point/Nonpoint Projections</vt:lpstr>
      <vt:lpstr>Questions?</vt:lpstr>
      <vt:lpstr>Control Strategy Tool (CoST)</vt:lpstr>
      <vt:lpstr>Control Strategy Tool: Packet Types</vt:lpstr>
      <vt:lpstr>Closure Packet Example</vt:lpstr>
      <vt:lpstr>Projection Packet Example</vt:lpstr>
      <vt:lpstr>Control Packet Example</vt:lpstr>
      <vt:lpstr>Control Strategy Tool: Hierarchy</vt:lpstr>
      <vt:lpstr>CoST Packet Priorities</vt:lpstr>
      <vt:lpstr>Control Strategies within the  Emissions Modeling Framework</vt:lpstr>
      <vt:lpstr>Editing a Control Strategy</vt:lpstr>
      <vt:lpstr>Select Inventories for Strategy</vt:lpstr>
      <vt:lpstr>Select Control Programs to Apply</vt:lpstr>
      <vt:lpstr>Control Strategy Tool: Outputs</vt:lpstr>
      <vt:lpstr>Example Detailed Result  (only selected columns shown)</vt:lpstr>
      <vt:lpstr>Create Controlled inventory</vt:lpstr>
      <vt:lpstr>Control Strategy Tool: Sectors/ Relative Complexity</vt:lpstr>
      <vt:lpstr>Projections: Quality Assurance</vt:lpstr>
      <vt:lpstr>Questions?</vt:lpstr>
      <vt:lpstr> Nonpoint Projections</vt:lpstr>
      <vt:lpstr>Data Sources for Nonpoint Projections</vt:lpstr>
      <vt:lpstr>Nonpoint Projections: Ag NH3</vt:lpstr>
      <vt:lpstr>Nonpoint Projections: Ag NH3 Equations</vt:lpstr>
      <vt:lpstr>Ag Control Program</vt:lpstr>
      <vt:lpstr>Nonpoint Projections: Ag NH3 (continued)</vt:lpstr>
      <vt:lpstr>Nonpoint Projections: Fugitive Dust</vt:lpstr>
      <vt:lpstr>Example Fugitive Dust Packet</vt:lpstr>
      <vt:lpstr>QA of ag/afdust Projections</vt:lpstr>
      <vt:lpstr>Regional Grouping for Bar Charts</vt:lpstr>
      <vt:lpstr>Changes in ag NH3 emissions 2016-2028</vt:lpstr>
      <vt:lpstr>Changes in afdust PM2.5 2016-2028 </vt:lpstr>
      <vt:lpstr>Nonpoint Projections: Residential Wood Combustion</vt:lpstr>
      <vt:lpstr>Packets for RWC projections</vt:lpstr>
      <vt:lpstr>Changes in RWC Emissions 2016-2028</vt:lpstr>
      <vt:lpstr>Questions?</vt:lpstr>
      <vt:lpstr>EGU Projection Methods</vt:lpstr>
      <vt:lpstr>EGU Projections with IPM</vt:lpstr>
      <vt:lpstr>Flat Files Created from IPM Outputs</vt:lpstr>
      <vt:lpstr>Future year EGU Processing  with IPM </vt:lpstr>
      <vt:lpstr>Map of 67 IPMv6 Output Regions</vt:lpstr>
      <vt:lpstr>EGU Temporal Allocation for Future Years</vt:lpstr>
      <vt:lpstr>Temporal profile regions are Consistent with those used in base year</vt:lpstr>
      <vt:lpstr>Example Temporal Plots: base year, unit-specific, regional</vt:lpstr>
      <vt:lpstr>Adjust Emissions Below Historic Maximum</vt:lpstr>
      <vt:lpstr>Use Regional Profile when Cannot Adjust below Historic Maximum</vt:lpstr>
      <vt:lpstr>Regional Profile Applied but Exceeds Historic Maximum in Some Hours</vt:lpstr>
      <vt:lpstr>Changes in EGU emissions 2016-2028 </vt:lpstr>
      <vt:lpstr>Questions?</vt:lpstr>
      <vt:lpstr>Oil and Gas Projections</vt:lpstr>
      <vt:lpstr>Oil and Gas Projections Overview</vt:lpstr>
      <vt:lpstr>Applying Growth and Control Factors to Project Emissions</vt:lpstr>
      <vt:lpstr>Oil and Gas Supply Regions: AEO2018</vt:lpstr>
      <vt:lpstr>Oil and Gas Supply Regions: AEO2019</vt:lpstr>
      <vt:lpstr>Oil and Gas Projections:  Supply Region-Level Forecasts Method</vt:lpstr>
      <vt:lpstr>Oil and Gas Projections:  Supply Region-level example used for 2011 platform </vt:lpstr>
      <vt:lpstr>AEO Supply Region example</vt:lpstr>
      <vt:lpstr>AEO Supply Region Example (2)</vt:lpstr>
      <vt:lpstr>Oil and Gas Projections: Historical State Data + AEO Supply Region Method</vt:lpstr>
      <vt:lpstr>Oil and Gas Projections: Online Historical State Data</vt:lpstr>
      <vt:lpstr>Oil and Gas Projections: Historical State  Data Bridge to Supply Region-Level Forecast</vt:lpstr>
      <vt:lpstr>Oil and Gas Projections:  NSPS Controls</vt:lpstr>
      <vt:lpstr>Oil and Gas Projections:  NSPS Controls</vt:lpstr>
      <vt:lpstr>Changes in Nonpoint Oil/Gas   2016 to 2028 beta </vt:lpstr>
      <vt:lpstr>Changes in Point Oil/Gas  2016 to 2028 beta </vt:lpstr>
      <vt:lpstr>Possible Future Work for Oil and Gas Projections</vt:lpstr>
      <vt:lpstr>Questions on Oil and Gas Projections?</vt:lpstr>
      <vt:lpstr>Non-EGU Point Projections: Aviation</vt:lpstr>
      <vt:lpstr>Example Projection Factors for Aviation</vt:lpstr>
      <vt:lpstr>Non-EGU CoST Packets</vt:lpstr>
      <vt:lpstr>Non-EGU Projections: Non-CoST</vt:lpstr>
      <vt:lpstr>Non-EGU Projections: Petroleum Refineries – NSPS Subpart JA</vt:lpstr>
      <vt:lpstr>Non-EGU Projections: CISWI Units – NSPS and Emission Guidelines</vt:lpstr>
      <vt:lpstr>Changes in Non-EGU Point 2016-2028 </vt:lpstr>
      <vt:lpstr>Projections High-level impacts: ptnonipm sector NOX</vt:lpstr>
      <vt:lpstr>Non-EGU Projections: Challenges/Limitations</vt:lpstr>
      <vt:lpstr>Questions on Non-EGU Point?</vt:lpstr>
      <vt:lpstr>Onroad Projections Overview</vt:lpstr>
      <vt:lpstr>Onroad Projections Data Flow</vt:lpstr>
      <vt:lpstr>Onroad Emission Processes and Inputs</vt:lpstr>
      <vt:lpstr>Onroad Projections Details</vt:lpstr>
      <vt:lpstr>Short-term Projection for 2016 </vt:lpstr>
      <vt:lpstr>Onroad NOx: 2016 vs 2014NEIv2</vt:lpstr>
      <vt:lpstr>Longer-term VMT projections</vt:lpstr>
      <vt:lpstr>AEO example: Light duty VMT</vt:lpstr>
      <vt:lpstr>AEO example: Growth Factors</vt:lpstr>
      <vt:lpstr>VMT projections variation (1 of 2)</vt:lpstr>
      <vt:lpstr>VMT projections variation (2 of 2)</vt:lpstr>
      <vt:lpstr>Onroad Projection Details</vt:lpstr>
      <vt:lpstr>Changes in Onroad NOx and VOC emissions 2016-2028 </vt:lpstr>
      <vt:lpstr>Nonroad Projection Overview</vt:lpstr>
      <vt:lpstr>Nonroad Projection Details</vt:lpstr>
      <vt:lpstr>Nonroad updates in MOVES2014b</vt:lpstr>
      <vt:lpstr>Nonroad sector-level national summary 2016 alpha vs beta</vt:lpstr>
      <vt:lpstr>Recreational and Commercial Nonroad NOx: 2016ff and Changes from 2016fe</vt:lpstr>
      <vt:lpstr>Pleasure craft and Total Nonroad NOx 2016ff vs 2018ff</vt:lpstr>
      <vt:lpstr>Questions on onroad or nonroad projections?</vt:lpstr>
      <vt:lpstr>International Projections</vt:lpstr>
      <vt:lpstr>2028 Canada Afdust PM2.5 and Onroad NOx emissions with changes from 2016 at 36km</vt:lpstr>
      <vt:lpstr>Othar 2028 NOx and NH3 and changes from 2016</vt:lpstr>
      <vt:lpstr>Othpt SO2 and NH3</vt:lpstr>
      <vt:lpstr>Questions?</vt:lpstr>
      <vt:lpstr>CMV and rail Projections</vt:lpstr>
      <vt:lpstr>National Projections for Rail NOx</vt:lpstr>
      <vt:lpstr>Regional Projections for CMV C3 2016beta</vt:lpstr>
      <vt:lpstr>Regional CMV C3 emissions 2016, 2023 and 2028 beta</vt:lpstr>
      <vt:lpstr>Regional Projections for CMV C1/C2 2016beta</vt:lpstr>
      <vt:lpstr>Changes in CMV C3 NOx 2016-2028</vt:lpstr>
      <vt:lpstr>Changes in CMV C1C2 NOx 2016-2028</vt:lpstr>
      <vt:lpstr>Questions?</vt:lpstr>
      <vt:lpstr>Ongoing work and New Directions</vt:lpstr>
      <vt:lpstr>Emissions Modeling Software  and Data Downloads</vt:lpstr>
      <vt:lpstr>Emissions Modeling Platform  Data Availability</vt:lpstr>
      <vt:lpstr>Emissions Modeling FTP site</vt:lpstr>
      <vt:lpstr>2016 beta Release Documentation</vt:lpstr>
      <vt:lpstr>Downloading from IWDW</vt:lpstr>
      <vt:lpstr>IWDW Interactive map / chart</vt:lpstr>
      <vt:lpstr>LADCO Example Stacked Bar Plot: National NOx Emissions by Sector</vt:lpstr>
      <vt:lpstr>Also on LADCO: Gridded Plots e.g., 2016 Annual 12-km Gridded NOx (tons/year)</vt:lpstr>
      <vt:lpstr>Final Questions?</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 Houyoux</dc:creator>
  <cp:lastModifiedBy>Eyth, Alison</cp:lastModifiedBy>
  <cp:revision>934</cp:revision>
  <cp:lastPrinted>2015-03-30T14:59:10Z</cp:lastPrinted>
  <dcterms:created xsi:type="dcterms:W3CDTF">2011-06-13T20:10:16Z</dcterms:created>
  <dcterms:modified xsi:type="dcterms:W3CDTF">2019-07-29T03:14:04Z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0x010100BC446F43D88E304B9A8612EBB1AAEBEA</vt:lpwstr>
  </property>
</Properties>
</file>