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81" r:id="rId4"/>
  </p:sldMasterIdLst>
  <p:notesMasterIdLst>
    <p:notesMasterId r:id="rId61"/>
  </p:notesMasterIdLst>
  <p:sldIdLst>
    <p:sldId id="257" r:id="rId5"/>
    <p:sldId id="334" r:id="rId6"/>
    <p:sldId id="273" r:id="rId7"/>
    <p:sldId id="272" r:id="rId8"/>
    <p:sldId id="258" r:id="rId9"/>
    <p:sldId id="337" r:id="rId10"/>
    <p:sldId id="313" r:id="rId11"/>
    <p:sldId id="271" r:id="rId12"/>
    <p:sldId id="280" r:id="rId13"/>
    <p:sldId id="269" r:id="rId14"/>
    <p:sldId id="266" r:id="rId15"/>
    <p:sldId id="327" r:id="rId16"/>
    <p:sldId id="294" r:id="rId17"/>
    <p:sldId id="279" r:id="rId18"/>
    <p:sldId id="314" r:id="rId19"/>
    <p:sldId id="295" r:id="rId20"/>
    <p:sldId id="284" r:id="rId21"/>
    <p:sldId id="306" r:id="rId22"/>
    <p:sldId id="316" r:id="rId23"/>
    <p:sldId id="340" r:id="rId24"/>
    <p:sldId id="283" r:id="rId25"/>
    <p:sldId id="336" r:id="rId26"/>
    <p:sldId id="335" r:id="rId27"/>
    <p:sldId id="261" r:id="rId28"/>
    <p:sldId id="338" r:id="rId29"/>
    <p:sldId id="330" r:id="rId30"/>
    <p:sldId id="328" r:id="rId31"/>
    <p:sldId id="329" r:id="rId32"/>
    <p:sldId id="260" r:id="rId33"/>
    <p:sldId id="320" r:id="rId34"/>
    <p:sldId id="265" r:id="rId35"/>
    <p:sldId id="317" r:id="rId36"/>
    <p:sldId id="341" r:id="rId37"/>
    <p:sldId id="332" r:id="rId38"/>
    <p:sldId id="318" r:id="rId39"/>
    <p:sldId id="275" r:id="rId40"/>
    <p:sldId id="321" r:id="rId41"/>
    <p:sldId id="274" r:id="rId42"/>
    <p:sldId id="323" r:id="rId43"/>
    <p:sldId id="325" r:id="rId44"/>
    <p:sldId id="354" r:id="rId45"/>
    <p:sldId id="355" r:id="rId46"/>
    <p:sldId id="343" r:id="rId47"/>
    <p:sldId id="344" r:id="rId48"/>
    <p:sldId id="345" r:id="rId49"/>
    <p:sldId id="346" r:id="rId50"/>
    <p:sldId id="352" r:id="rId51"/>
    <p:sldId id="353" r:id="rId52"/>
    <p:sldId id="351" r:id="rId53"/>
    <p:sldId id="350" r:id="rId54"/>
    <p:sldId id="303" r:id="rId55"/>
    <p:sldId id="358" r:id="rId56"/>
    <p:sldId id="356" r:id="rId57"/>
    <p:sldId id="357" r:id="rId58"/>
    <p:sldId id="312" r:id="rId59"/>
    <p:sldId id="33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FC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7" autoAdjust="0"/>
    <p:restoredTop sz="80270" autoAdjust="0"/>
  </p:normalViewPr>
  <p:slideViewPr>
    <p:cSldViewPr snapToGrid="0">
      <p:cViewPr varScale="1">
        <p:scale>
          <a:sx n="69" d="100"/>
          <a:sy n="69" d="100"/>
        </p:scale>
        <p:origin x="1138"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297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C3 NOX  Emissions</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405F-4638-830C-2CCDBD7A0D19}"/>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405F-4638-830C-2CCDBD7A0D19}"/>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405F-4638-830C-2CCDBD7A0D19}"/>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405F-4638-830C-2CCDBD7A0D19}"/>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405F-4638-830C-2CCDBD7A0D19}"/>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405F-4638-830C-2CCDBD7A0D19}"/>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405F-4638-830C-2CCDBD7A0D19}"/>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405F-4638-830C-2CCDBD7A0D19}"/>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405F-4638-830C-2CCDBD7A0D19}"/>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405F-4638-830C-2CCDBD7A0D19}"/>
              </c:ext>
            </c:extLst>
          </c:dPt>
          <c:dPt>
            <c:idx val="10"/>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5-405F-4638-830C-2CCDBD7A0D19}"/>
              </c:ext>
            </c:extLst>
          </c:dPt>
          <c:dPt>
            <c:idx val="11"/>
            <c:bubble3D val="0"/>
            <c:spPr>
              <a:solidFill>
                <a:schemeClr val="accent6">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7-405F-4638-830C-2CCDBD7A0D19}"/>
              </c:ext>
            </c:extLst>
          </c:dPt>
          <c:dLbls>
            <c:dLbl>
              <c:idx val="0"/>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6AF6DCD7-4BF8-4E7E-A83E-1399E73A83A6}" type="CATEGORYNAME">
                      <a:rPr lang="en-US" smtClean="0">
                        <a:solidFill>
                          <a:schemeClr val="accent2">
                            <a:lumMod val="60000"/>
                            <a:lumOff val="40000"/>
                          </a:schemeClr>
                        </a:solidFill>
                      </a:rPr>
                      <a:pPr>
                        <a:defRPr/>
                      </a:pPr>
                      <a:t>[CATEGORY NAME]</a:t>
                    </a:fld>
                    <a:r>
                      <a:rPr lang="en-US" baseline="0" dirty="0">
                        <a:solidFill>
                          <a:schemeClr val="accent2">
                            <a:lumMod val="60000"/>
                            <a:lumOff val="40000"/>
                          </a:schemeClr>
                        </a:solidFill>
                      </a:rPr>
                      <a:t>
</a:t>
                    </a:r>
                    <a:fld id="{3FFFAF04-02A0-4969-B2A4-F9DCC800DF6F}" type="PERCENTAGE">
                      <a:rPr lang="en-US" baseline="0">
                        <a:solidFill>
                          <a:schemeClr val="accent2">
                            <a:lumMod val="60000"/>
                            <a:lumOff val="40000"/>
                          </a:schemeClr>
                        </a:solidFill>
                      </a:rPr>
                      <a:pPr>
                        <a:defRPr/>
                      </a:pPr>
                      <a:t>[PERCENTAGE]</a:t>
                    </a:fld>
                    <a:endParaRPr lang="en-US" baseline="0" dirty="0">
                      <a:solidFill>
                        <a:schemeClr val="accent2">
                          <a:lumMod val="60000"/>
                          <a:lumOff val="4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05F-4638-830C-2CCDBD7A0D19}"/>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405F-4638-830C-2CCDBD7A0D19}"/>
                </c:ext>
              </c:extLst>
            </c:dLbl>
            <c:dLbl>
              <c:idx val="2"/>
              <c:layout>
                <c:manualLayout>
                  <c:x val="6.9444444444444392E-2"/>
                  <c:y val="-4.6296296296294602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05F-4638-830C-2CCDBD7A0D19}"/>
                </c:ext>
              </c:extLst>
            </c:dLbl>
            <c:dLbl>
              <c:idx val="3"/>
              <c:delete val="1"/>
              <c:extLst>
                <c:ext xmlns:c15="http://schemas.microsoft.com/office/drawing/2012/chart" uri="{CE6537A1-D6FC-4f65-9D91-7224C49458BB}"/>
                <c:ext xmlns:c16="http://schemas.microsoft.com/office/drawing/2014/chart" uri="{C3380CC4-5D6E-409C-BE32-E72D297353CC}">
                  <c16:uniqueId val="{00000007-405F-4638-830C-2CCDBD7A0D19}"/>
                </c:ext>
              </c:extLst>
            </c:dLbl>
            <c:dLbl>
              <c:idx val="4"/>
              <c:delete val="1"/>
              <c:extLst>
                <c:ext xmlns:c15="http://schemas.microsoft.com/office/drawing/2012/chart" uri="{CE6537A1-D6FC-4f65-9D91-7224C49458BB}"/>
                <c:ext xmlns:c16="http://schemas.microsoft.com/office/drawing/2014/chart" uri="{C3380CC4-5D6E-409C-BE32-E72D297353CC}">
                  <c16:uniqueId val="{00000009-405F-4638-830C-2CCDBD7A0D19}"/>
                </c:ext>
              </c:extLst>
            </c:dLbl>
            <c:dLbl>
              <c:idx val="5"/>
              <c:layout>
                <c:manualLayout>
                  <c:x val="3.0555555555555555E-2"/>
                  <c:y val="9.722222222222222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05F-4638-830C-2CCDBD7A0D19}"/>
                </c:ext>
              </c:extLst>
            </c:dLbl>
            <c:dLbl>
              <c:idx val="6"/>
              <c:layout>
                <c:manualLayout>
                  <c:x val="-2.5000000000000012E-2"/>
                  <c:y val="4.6296296296296294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FB90C1B0-4EED-495A-8349-BC0D0804A337}" type="CATEGORYNAME">
                      <a:rPr lang="en-US">
                        <a:solidFill>
                          <a:schemeClr val="tx1"/>
                        </a:solidFill>
                      </a:rPr>
                      <a:pPr>
                        <a:defRPr>
                          <a:solidFill>
                            <a:schemeClr val="accent1"/>
                          </a:solidFill>
                        </a:defRPr>
                      </a:pPr>
                      <a:t>[CATEGORY NAME]</a:t>
                    </a:fld>
                    <a:r>
                      <a:rPr lang="en-US" baseline="0" dirty="0">
                        <a:solidFill>
                          <a:schemeClr val="tx1"/>
                        </a:solidFill>
                      </a:rPr>
                      <a:t>
</a:t>
                    </a:r>
                    <a:fld id="{23C6A746-1158-4F1E-94C2-FD8B6FBBDAD4}"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405F-4638-830C-2CCDBD7A0D19}"/>
                </c:ext>
              </c:extLst>
            </c:dLbl>
            <c:dLbl>
              <c:idx val="7"/>
              <c:layout>
                <c:manualLayout>
                  <c:x val="-4.7222222222222228E-2"/>
                  <c:y val="-6.481481481481481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405F-4638-830C-2CCDBD7A0D19}"/>
                </c:ext>
              </c:extLst>
            </c:dLbl>
            <c:dLbl>
              <c:idx val="8"/>
              <c:layout>
                <c:manualLayout>
                  <c:x val="-3.3333333333333347E-2"/>
                  <c:y val="-0.125"/>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405F-4638-830C-2CCDBD7A0D19}"/>
                </c:ext>
              </c:extLst>
            </c:dLbl>
            <c:dLbl>
              <c:idx val="9"/>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3-405F-4638-830C-2CCDBD7A0D19}"/>
                </c:ext>
              </c:extLst>
            </c:dLbl>
            <c:dLbl>
              <c:idx val="10"/>
              <c:delete val="1"/>
              <c:extLst>
                <c:ext xmlns:c15="http://schemas.microsoft.com/office/drawing/2012/chart" uri="{CE6537A1-D6FC-4f65-9D91-7224C49458BB}"/>
                <c:ext xmlns:c16="http://schemas.microsoft.com/office/drawing/2014/chart" uri="{C3380CC4-5D6E-409C-BE32-E72D297353CC}">
                  <c16:uniqueId val="{00000015-405F-4638-830C-2CCDBD7A0D19}"/>
                </c:ext>
              </c:extLst>
            </c:dLbl>
            <c:dLbl>
              <c:idx val="11"/>
              <c:delete val="1"/>
              <c:extLst>
                <c:ext xmlns:c15="http://schemas.microsoft.com/office/drawing/2012/chart" uri="{CE6537A1-D6FC-4f65-9D91-7224C49458BB}"/>
                <c:ext xmlns:c16="http://schemas.microsoft.com/office/drawing/2014/chart" uri="{C3380CC4-5D6E-409C-BE32-E72D297353CC}">
                  <c16:uniqueId val="{00000017-405F-4638-830C-2CCDBD7A0D19}"/>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Sheet1!$A$3:$A$14</c:f>
              <c:strCache>
                <c:ptCount val="12"/>
                <c:pt idx="0">
                  <c:v> bulk carrier </c:v>
                </c:pt>
                <c:pt idx="1">
                  <c:v> Containership </c:v>
                </c:pt>
                <c:pt idx="2">
                  <c:v>Cruise </c:v>
                </c:pt>
                <c:pt idx="3">
                  <c:v>Ferry/ro/pax </c:v>
                </c:pt>
                <c:pt idx="4">
                  <c:v> General cargo </c:v>
                </c:pt>
                <c:pt idx="5">
                  <c:v>Misc</c:v>
                </c:pt>
                <c:pt idx="6">
                  <c:v> offshore </c:v>
                </c:pt>
                <c:pt idx="7">
                  <c:v> Reefer </c:v>
                </c:pt>
                <c:pt idx="8">
                  <c:v>RoRo </c:v>
                </c:pt>
                <c:pt idx="9">
                  <c:v>Tanker</c:v>
                </c:pt>
                <c:pt idx="11">
                  <c:v> yacht </c:v>
                </c:pt>
              </c:strCache>
            </c:strRef>
          </c:cat>
          <c:val>
            <c:numRef>
              <c:f>Sheet1!$B$3:$B$14</c:f>
              <c:numCache>
                <c:formatCode>General</c:formatCode>
                <c:ptCount val="12"/>
                <c:pt idx="0">
                  <c:v>127281</c:v>
                </c:pt>
                <c:pt idx="1">
                  <c:v>256050</c:v>
                </c:pt>
                <c:pt idx="2">
                  <c:v>44752</c:v>
                </c:pt>
                <c:pt idx="3">
                  <c:v>1031</c:v>
                </c:pt>
                <c:pt idx="4">
                  <c:v>2894</c:v>
                </c:pt>
                <c:pt idx="5">
                  <c:v>11635</c:v>
                </c:pt>
                <c:pt idx="6">
                  <c:v>17984</c:v>
                </c:pt>
                <c:pt idx="7">
                  <c:v>7015</c:v>
                </c:pt>
                <c:pt idx="8">
                  <c:v>53363</c:v>
                </c:pt>
                <c:pt idx="9">
                  <c:v>177266</c:v>
                </c:pt>
                <c:pt idx="11">
                  <c:v>29</c:v>
                </c:pt>
              </c:numCache>
            </c:numRef>
          </c:val>
          <c:extLst>
            <c:ext xmlns:c16="http://schemas.microsoft.com/office/drawing/2014/chart" uri="{C3380CC4-5D6E-409C-BE32-E72D297353CC}">
              <c16:uniqueId val="{00000018-405F-4638-830C-2CCDBD7A0D19}"/>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C1/C2 NOX  Emissions</a:t>
            </a:r>
          </a:p>
        </c:rich>
      </c:tx>
      <c:layout>
        <c:manualLayout>
          <c:xMode val="edge"/>
          <c:yMode val="edge"/>
          <c:x val="0.32987889934725378"/>
          <c:y val="0"/>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5977236770214354E-2"/>
          <c:y val="0.19891198568445193"/>
          <c:w val="0.83264284020683266"/>
          <c:h val="0.70076864997627586"/>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17D7-43C1-8076-1428E7490F1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17D7-43C1-8076-1428E7490F14}"/>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17D7-43C1-8076-1428E7490F14}"/>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17D7-43C1-8076-1428E7490F14}"/>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17D7-43C1-8076-1428E7490F14}"/>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17D7-43C1-8076-1428E7490F14}"/>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17D7-43C1-8076-1428E7490F14}"/>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17D7-43C1-8076-1428E7490F14}"/>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17D7-43C1-8076-1428E7490F14}"/>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17D7-43C1-8076-1428E7490F14}"/>
              </c:ext>
            </c:extLst>
          </c:dPt>
          <c:dPt>
            <c:idx val="10"/>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5-17D7-43C1-8076-1428E7490F14}"/>
              </c:ext>
            </c:extLst>
          </c:dPt>
          <c:dPt>
            <c:idx val="11"/>
            <c:bubble3D val="0"/>
            <c:spPr>
              <a:solidFill>
                <a:schemeClr val="accent6">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7-17D7-43C1-8076-1428E7490F14}"/>
              </c:ext>
            </c:extLst>
          </c:dPt>
          <c:dPt>
            <c:idx val="12"/>
            <c:bubble3D val="0"/>
            <c:spPr>
              <a:solidFill>
                <a:schemeClr val="accent1">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9-17D7-43C1-8076-1428E7490F14}"/>
              </c:ext>
            </c:extLst>
          </c:dPt>
          <c:dLbls>
            <c:dLbl>
              <c:idx val="0"/>
              <c:layout>
                <c:manualLayout>
                  <c:x val="3.3333333333333333E-2"/>
                  <c:y val="0"/>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9A3F53A0-722B-454F-BD5F-E6EA37984267}" type="CATEGORYNAME">
                      <a:rPr lang="en-US">
                        <a:solidFill>
                          <a:schemeClr val="accent2">
                            <a:lumMod val="60000"/>
                            <a:lumOff val="40000"/>
                          </a:schemeClr>
                        </a:solidFill>
                      </a:rPr>
                      <a:pPr>
                        <a:defRPr/>
                      </a:pPr>
                      <a:t>[CATEGORY NAME]</a:t>
                    </a:fld>
                    <a:r>
                      <a:rPr lang="en-US" baseline="0" dirty="0">
                        <a:solidFill>
                          <a:schemeClr val="accent2">
                            <a:lumMod val="60000"/>
                            <a:lumOff val="40000"/>
                          </a:schemeClr>
                        </a:solidFill>
                      </a:rPr>
                      <a:t>
</a:t>
                    </a:r>
                    <a:fld id="{B25B0494-1DF3-40EA-A96C-E4EE540C43EC}" type="PERCENTAGE">
                      <a:rPr lang="en-US" baseline="0">
                        <a:solidFill>
                          <a:schemeClr val="accent2">
                            <a:lumMod val="60000"/>
                            <a:lumOff val="40000"/>
                          </a:schemeClr>
                        </a:solidFill>
                      </a:rPr>
                      <a:pPr>
                        <a:defRPr/>
                      </a:pPr>
                      <a:t>[PERCENTAGE]</a:t>
                    </a:fld>
                    <a:endParaRPr lang="en-US" baseline="0" dirty="0">
                      <a:solidFill>
                        <a:schemeClr val="accent2">
                          <a:lumMod val="60000"/>
                          <a:lumOff val="4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7D7-43C1-8076-1428E7490F14}"/>
                </c:ext>
              </c:extLst>
            </c:dLbl>
            <c:dLbl>
              <c:idx val="1"/>
              <c:layout>
                <c:manualLayout>
                  <c:x val="0.13284886264216972"/>
                  <c:y val="-1.3888888888888878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0279768153980752"/>
                      <c:h val="0.14636592300962381"/>
                    </c:manualLayout>
                  </c15:layout>
                </c:ext>
                <c:ext xmlns:c16="http://schemas.microsoft.com/office/drawing/2014/chart" uri="{C3380CC4-5D6E-409C-BE32-E72D297353CC}">
                  <c16:uniqueId val="{00000003-17D7-43C1-8076-1428E7490F14}"/>
                </c:ext>
              </c:extLst>
            </c:dLbl>
            <c:dLbl>
              <c:idx val="2"/>
              <c:delete val="1"/>
              <c:extLst>
                <c:ext xmlns:c15="http://schemas.microsoft.com/office/drawing/2012/chart" uri="{CE6537A1-D6FC-4f65-9D91-7224C49458BB}"/>
                <c:ext xmlns:c16="http://schemas.microsoft.com/office/drawing/2014/chart" uri="{C3380CC4-5D6E-409C-BE32-E72D297353CC}">
                  <c16:uniqueId val="{00000005-17D7-43C1-8076-1428E7490F14}"/>
                </c:ext>
              </c:extLst>
            </c:dLbl>
            <c:dLbl>
              <c:idx val="3"/>
              <c:layout>
                <c:manualLayout>
                  <c:x val="9.9999999999999895E-2"/>
                  <c:y val="4.6296296296296294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F3A91ACA-FA04-4497-9B15-8170A0064F5F}" type="CATEGORYNAME">
                      <a:rPr lang="en-US">
                        <a:solidFill>
                          <a:schemeClr val="tx2"/>
                        </a:solidFill>
                      </a:rPr>
                      <a:pPr>
                        <a:defRPr>
                          <a:solidFill>
                            <a:schemeClr val="accent1"/>
                          </a:solidFill>
                        </a:defRPr>
                      </a:pPr>
                      <a:t>[CATEGORY NAME]</a:t>
                    </a:fld>
                    <a:r>
                      <a:rPr lang="en-US" dirty="0">
                        <a:solidFill>
                          <a:schemeClr val="tx2"/>
                        </a:solidFill>
                      </a:rPr>
                      <a:t> 11%</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7D7-43C1-8076-1428E7490F14}"/>
                </c:ext>
              </c:extLst>
            </c:dLbl>
            <c:dLbl>
              <c:idx val="4"/>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53E352CB-23F4-4D8A-BADD-FD6D0B73C219}" type="CATEGORYNAME">
                      <a:rPr lang="en-US"/>
                      <a:pPr>
                        <a:defRPr>
                          <a:solidFill>
                            <a:schemeClr val="accent1"/>
                          </a:solidFill>
                        </a:defRPr>
                      </a:pPr>
                      <a:t>[CATEGORY NAME]</a:t>
                    </a:fld>
                    <a:r>
                      <a:rPr lang="en-US"/>
                      <a:t> 18%</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7D7-43C1-8076-1428E7490F14}"/>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17D7-43C1-8076-1428E7490F14}"/>
                </c:ext>
              </c:extLst>
            </c:dLbl>
            <c:dLbl>
              <c:idx val="6"/>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519B96C4-6EB4-4068-9297-11849DBD1C55}" type="CATEGORYNAME">
                      <a:rPr lang="en-US">
                        <a:solidFill>
                          <a:schemeClr val="accent1">
                            <a:lumMod val="60000"/>
                            <a:lumOff val="40000"/>
                          </a:schemeClr>
                        </a:solidFill>
                      </a:rPr>
                      <a:pPr>
                        <a:defRPr>
                          <a:solidFill>
                            <a:schemeClr val="accent1"/>
                          </a:solidFill>
                        </a:defRPr>
                      </a:pPr>
                      <a:t>[CATEGORY NAME]</a:t>
                    </a:fld>
                    <a:r>
                      <a:rPr lang="en-US" baseline="0" dirty="0">
                        <a:solidFill>
                          <a:schemeClr val="accent1">
                            <a:lumMod val="60000"/>
                            <a:lumOff val="40000"/>
                          </a:schemeClr>
                        </a:solidFill>
                      </a:rPr>
                      <a:t>
</a:t>
                    </a:r>
                    <a:fld id="{8766FB0E-6D41-41D5-A793-1C81334D8316}" type="PERCENTAGE">
                      <a:rPr lang="en-US" baseline="0">
                        <a:solidFill>
                          <a:schemeClr val="accent1">
                            <a:lumMod val="60000"/>
                            <a:lumOff val="40000"/>
                          </a:schemeClr>
                        </a:solidFill>
                      </a:rPr>
                      <a:pPr>
                        <a:defRPr>
                          <a:solidFill>
                            <a:schemeClr val="accent1"/>
                          </a:solidFill>
                        </a:defRPr>
                      </a:pPr>
                      <a:t>[PERCENTAGE]</a:t>
                    </a:fld>
                    <a:endParaRPr lang="en-US" baseline="0" dirty="0">
                      <a:solidFill>
                        <a:schemeClr val="accent1">
                          <a:lumMod val="60000"/>
                          <a:lumOff val="4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17D7-43C1-8076-1428E7490F14}"/>
                </c:ext>
              </c:extLst>
            </c:dLbl>
            <c:dLbl>
              <c:idx val="7"/>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B549642D-CAF3-42BF-9EA3-80B6604F29F9}" type="CATEGORYNAME">
                      <a:rPr lang="en-US">
                        <a:solidFill>
                          <a:schemeClr val="tx1"/>
                        </a:solidFill>
                      </a:rPr>
                      <a:pPr>
                        <a:defRPr>
                          <a:solidFill>
                            <a:schemeClr val="accent1"/>
                          </a:solidFill>
                        </a:defRPr>
                      </a:pPr>
                      <a:t>[CATEGORY NAME]</a:t>
                    </a:fld>
                    <a:r>
                      <a:rPr lang="en-US" baseline="0" dirty="0">
                        <a:solidFill>
                          <a:schemeClr val="tx1"/>
                        </a:solidFill>
                      </a:rPr>
                      <a:t>
</a:t>
                    </a:r>
                    <a:fld id="{5E78E5CB-9F9D-48A2-B7DF-604DFB39CC83}"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17D7-43C1-8076-1428E7490F14}"/>
                </c:ext>
              </c:extLst>
            </c:dLbl>
            <c:dLbl>
              <c:idx val="8"/>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en-US"/>
                      <a:t>
</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17D7-43C1-8076-1428E7490F14}"/>
                </c:ext>
              </c:extLst>
            </c:dLbl>
            <c:dLbl>
              <c:idx val="9"/>
              <c:delete val="1"/>
              <c:extLst>
                <c:ext xmlns:c15="http://schemas.microsoft.com/office/drawing/2012/chart" uri="{CE6537A1-D6FC-4f65-9D91-7224C49458BB}"/>
                <c:ext xmlns:c16="http://schemas.microsoft.com/office/drawing/2014/chart" uri="{C3380CC4-5D6E-409C-BE32-E72D297353CC}">
                  <c16:uniqueId val="{00000013-17D7-43C1-8076-1428E7490F14}"/>
                </c:ext>
              </c:extLst>
            </c:dLbl>
            <c:dLbl>
              <c:idx val="10"/>
              <c:layout>
                <c:manualLayout>
                  <c:x val="-5.5555791379710779E-3"/>
                  <c:y val="-0.11203706971043147"/>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2B86F165-4D49-4E73-8E0F-B68DBC83AC25}" type="CATEGORYNAME">
                      <a:rPr lang="en-US">
                        <a:solidFill>
                          <a:schemeClr val="accent3">
                            <a:lumMod val="75000"/>
                          </a:schemeClr>
                        </a:solidFill>
                      </a:rPr>
                      <a:pPr>
                        <a:defRPr>
                          <a:solidFill>
                            <a:schemeClr val="accent1"/>
                          </a:solidFill>
                        </a:defRPr>
                      </a:pPr>
                      <a:t>[CATEGORY NAME]</a:t>
                    </a:fld>
                    <a:r>
                      <a:rPr lang="en-US" dirty="0">
                        <a:solidFill>
                          <a:schemeClr val="accent3">
                            <a:lumMod val="75000"/>
                          </a:schemeClr>
                        </a:solidFill>
                      </a:rPr>
                      <a:t> 1%</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17D7-43C1-8076-1428E7490F14}"/>
                </c:ext>
              </c:extLst>
            </c:dLbl>
            <c:dLbl>
              <c:idx val="11"/>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F5251E85-8B69-4A5D-8AC4-155D01BB1553}" type="CATEGORYNAME">
                      <a:rPr lang="en-US"/>
                      <a:pPr>
                        <a:defRPr>
                          <a:solidFill>
                            <a:schemeClr val="accent1"/>
                          </a:solidFill>
                        </a:defRPr>
                      </a:pPr>
                      <a:t>[CATEGORY NAME]</a:t>
                    </a:fld>
                    <a:r>
                      <a:rPr lang="en-US"/>
                      <a:t> 27%</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17D7-43C1-8076-1428E7490F14}"/>
                </c:ext>
              </c:extLst>
            </c:dLbl>
            <c:dLbl>
              <c:idx val="12"/>
              <c:layout>
                <c:manualLayout>
                  <c:x val="-7.2222222222222215E-2"/>
                  <c:y val="9.2592592592592587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80000"/>
                          <a:lumOff val="2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17D7-43C1-8076-1428E7490F14}"/>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Sheet1!$A$19:$A$31</c:f>
              <c:strCache>
                <c:ptCount val="13"/>
                <c:pt idx="0">
                  <c:v>Bulk Carrier</c:v>
                </c:pt>
                <c:pt idx="1">
                  <c:v>Commercial Fishing</c:v>
                </c:pt>
                <c:pt idx="2">
                  <c:v>Container Ship</c:v>
                </c:pt>
                <c:pt idx="3">
                  <c:v>Ferry Excursion</c:v>
                </c:pt>
                <c:pt idx="4">
                  <c:v>General Cargo</c:v>
                </c:pt>
                <c:pt idx="5">
                  <c:v>Government</c:v>
                </c:pt>
                <c:pt idx="6">
                  <c:v>Miscellaneous</c:v>
                </c:pt>
                <c:pt idx="7">
                  <c:v>Offshore support</c:v>
                </c:pt>
                <c:pt idx="8">
                  <c:v>Reefer</c:v>
                </c:pt>
                <c:pt idx="9">
                  <c:v>Ro Ro</c:v>
                </c:pt>
                <c:pt idx="10">
                  <c:v>Tanker</c:v>
                </c:pt>
                <c:pt idx="11">
                  <c:v>Tug</c:v>
                </c:pt>
                <c:pt idx="12">
                  <c:v>Work Boat</c:v>
                </c:pt>
              </c:strCache>
            </c:strRef>
          </c:cat>
          <c:val>
            <c:numRef>
              <c:f>Sheet1!$B$19:$B$31</c:f>
              <c:numCache>
                <c:formatCode>General</c:formatCode>
                <c:ptCount val="13"/>
                <c:pt idx="0">
                  <c:v>2376</c:v>
                </c:pt>
                <c:pt idx="1">
                  <c:v>9811</c:v>
                </c:pt>
                <c:pt idx="2">
                  <c:v>411</c:v>
                </c:pt>
                <c:pt idx="3">
                  <c:v>22498</c:v>
                </c:pt>
                <c:pt idx="4">
                  <c:v>38112</c:v>
                </c:pt>
                <c:pt idx="5">
                  <c:v>30836</c:v>
                </c:pt>
                <c:pt idx="6">
                  <c:v>9825</c:v>
                </c:pt>
                <c:pt idx="7">
                  <c:v>35481</c:v>
                </c:pt>
                <c:pt idx="8">
                  <c:v>189</c:v>
                </c:pt>
                <c:pt idx="9">
                  <c:v>564</c:v>
                </c:pt>
                <c:pt idx="10">
                  <c:v>2645</c:v>
                </c:pt>
                <c:pt idx="11">
                  <c:v>57924</c:v>
                </c:pt>
                <c:pt idx="12">
                  <c:v>2965</c:v>
                </c:pt>
              </c:numCache>
            </c:numRef>
          </c:val>
          <c:extLst>
            <c:ext xmlns:c16="http://schemas.microsoft.com/office/drawing/2014/chart" uri="{C3380CC4-5D6E-409C-BE32-E72D297353CC}">
              <c16:uniqueId val="{0000001A-17D7-43C1-8076-1428E7490F14}"/>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E6C62-BA4F-4FF4-B13C-CA877A3CCA1E}"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61A764CC-1399-412A-AC64-B17C28AAE113}">
      <dgm:prSet phldrT="[Text]"/>
      <dgm:spPr/>
      <dgm:t>
        <a:bodyPr/>
        <a:lstStyle/>
        <a:p>
          <a:r>
            <a:rPr lang="en-US" dirty="0"/>
            <a:t>Identify and Remove Unusable AIS Data</a:t>
          </a:r>
        </a:p>
      </dgm:t>
    </dgm:pt>
    <dgm:pt modelId="{30C3A891-ADA9-4002-9069-555DFCAD4BE7}" type="parTrans" cxnId="{E13467E2-6176-4F48-AA75-B5E92968AE3C}">
      <dgm:prSet/>
      <dgm:spPr/>
      <dgm:t>
        <a:bodyPr/>
        <a:lstStyle/>
        <a:p>
          <a:endParaRPr lang="en-US"/>
        </a:p>
      </dgm:t>
    </dgm:pt>
    <dgm:pt modelId="{DFDD5AA1-98D0-449B-9631-F0DAD69C71BF}" type="sibTrans" cxnId="{E13467E2-6176-4F48-AA75-B5E92968AE3C}">
      <dgm:prSet/>
      <dgm:spPr/>
      <dgm:t>
        <a:bodyPr/>
        <a:lstStyle/>
        <a:p>
          <a:endParaRPr lang="en-US"/>
        </a:p>
      </dgm:t>
    </dgm:pt>
    <dgm:pt modelId="{71669E7D-57FB-4DE5-BD56-FE9E558FB14D}">
      <dgm:prSet/>
      <dgm:spPr>
        <a:solidFill>
          <a:schemeClr val="accent2">
            <a:lumMod val="40000"/>
            <a:lumOff val="60000"/>
            <a:alpha val="90000"/>
          </a:schemeClr>
        </a:solidFill>
      </dgm:spPr>
      <dgm:t>
        <a:bodyPr/>
        <a:lstStyle/>
        <a:p>
          <a:pPr algn="ctr"/>
          <a:r>
            <a:rPr lang="en-US" dirty="0"/>
            <a:t>Flag Vessels with Valid ID unavailable in our ship registry dataset  </a:t>
          </a:r>
        </a:p>
      </dgm:t>
    </dgm:pt>
    <dgm:pt modelId="{62A5F1E0-8436-42D4-85E2-1C45B2ABE69C}" type="parTrans" cxnId="{3A231CF3-5488-4A6E-83FC-FBD1C6BDB6C3}">
      <dgm:prSet/>
      <dgm:spPr/>
      <dgm:t>
        <a:bodyPr/>
        <a:lstStyle/>
        <a:p>
          <a:endParaRPr lang="en-US"/>
        </a:p>
      </dgm:t>
    </dgm:pt>
    <dgm:pt modelId="{6CE9DC52-9670-4350-846A-0697478CCAED}" type="sibTrans" cxnId="{3A231CF3-5488-4A6E-83FC-FBD1C6BDB6C3}">
      <dgm:prSet/>
      <dgm:spPr>
        <a:solidFill>
          <a:srgbClr val="00B0F0"/>
        </a:solidFill>
      </dgm:spPr>
      <dgm:t>
        <a:bodyPr/>
        <a:lstStyle/>
        <a:p>
          <a:endParaRPr lang="en-US"/>
        </a:p>
      </dgm:t>
    </dgm:pt>
    <dgm:pt modelId="{49E9F76F-9508-46A7-89B6-10D05A159CBF}">
      <dgm:prSet/>
      <dgm:spPr>
        <a:solidFill>
          <a:schemeClr val="accent2">
            <a:lumMod val="40000"/>
            <a:lumOff val="60000"/>
            <a:alpha val="90000"/>
          </a:schemeClr>
        </a:solidFill>
      </dgm:spPr>
      <dgm:t>
        <a:bodyPr/>
        <a:lstStyle/>
        <a:p>
          <a:r>
            <a:rPr lang="en-US" dirty="0"/>
            <a:t>Remove Duplicate Records</a:t>
          </a:r>
        </a:p>
      </dgm:t>
    </dgm:pt>
    <dgm:pt modelId="{7B527A63-6158-4738-869D-B56BF3A62179}" type="parTrans" cxnId="{023B0D46-C4A4-4202-AB1D-C7A6288A4435}">
      <dgm:prSet/>
      <dgm:spPr/>
      <dgm:t>
        <a:bodyPr/>
        <a:lstStyle/>
        <a:p>
          <a:endParaRPr lang="en-US"/>
        </a:p>
      </dgm:t>
    </dgm:pt>
    <dgm:pt modelId="{270EA5CF-D1E0-4E9B-9DAA-11045D9D47D4}" type="sibTrans" cxnId="{023B0D46-C4A4-4202-AB1D-C7A6288A4435}">
      <dgm:prSet/>
      <dgm:spPr>
        <a:solidFill>
          <a:srgbClr val="00B0F0"/>
        </a:solidFill>
      </dgm:spPr>
      <dgm:t>
        <a:bodyPr/>
        <a:lstStyle/>
        <a:p>
          <a:endParaRPr lang="en-US"/>
        </a:p>
      </dgm:t>
    </dgm:pt>
    <dgm:pt modelId="{7C431231-7932-4812-B487-8FBA7E7C77CC}">
      <dgm:prSet/>
      <dgm:spPr>
        <a:solidFill>
          <a:schemeClr val="accent2">
            <a:lumMod val="40000"/>
            <a:lumOff val="60000"/>
            <a:alpha val="90000"/>
          </a:schemeClr>
        </a:solidFill>
      </dgm:spPr>
      <dgm:t>
        <a:bodyPr/>
        <a:lstStyle/>
        <a:p>
          <a:r>
            <a:rPr lang="en-US" dirty="0"/>
            <a:t>Flag Unreported Speeds</a:t>
          </a:r>
        </a:p>
      </dgm:t>
    </dgm:pt>
    <dgm:pt modelId="{2F06BB98-ACD8-43D2-BB01-6F3263CDB275}" type="parTrans" cxnId="{F56B92B4-4085-47E7-B62C-9934D247FDE3}">
      <dgm:prSet/>
      <dgm:spPr/>
      <dgm:t>
        <a:bodyPr/>
        <a:lstStyle/>
        <a:p>
          <a:endParaRPr lang="en-US"/>
        </a:p>
      </dgm:t>
    </dgm:pt>
    <dgm:pt modelId="{E75F525A-3394-4226-8971-F6CBE3D12322}" type="sibTrans" cxnId="{F56B92B4-4085-47E7-B62C-9934D247FDE3}">
      <dgm:prSet/>
      <dgm:spPr>
        <a:solidFill>
          <a:srgbClr val="00B0F0"/>
        </a:solidFill>
      </dgm:spPr>
      <dgm:t>
        <a:bodyPr/>
        <a:lstStyle/>
        <a:p>
          <a:endParaRPr lang="en-US"/>
        </a:p>
      </dgm:t>
    </dgm:pt>
    <dgm:pt modelId="{8BF5F43F-62CE-4D46-BA9B-3762173C9A9D}">
      <dgm:prSet/>
      <dgm:spPr>
        <a:solidFill>
          <a:schemeClr val="accent2">
            <a:lumMod val="40000"/>
            <a:lumOff val="60000"/>
            <a:alpha val="90000"/>
          </a:schemeClr>
        </a:solidFill>
      </dgm:spPr>
      <dgm:t>
        <a:bodyPr/>
        <a:lstStyle/>
        <a:p>
          <a:r>
            <a:rPr lang="en-US" dirty="0"/>
            <a:t>Flag Erroneous Speeds</a:t>
          </a:r>
        </a:p>
      </dgm:t>
    </dgm:pt>
    <dgm:pt modelId="{DABF6C5F-AE28-4F6B-BC95-17AE6D23893F}" type="parTrans" cxnId="{8076E4FE-1997-4891-9C88-915E712F1E60}">
      <dgm:prSet/>
      <dgm:spPr/>
      <dgm:t>
        <a:bodyPr/>
        <a:lstStyle/>
        <a:p>
          <a:endParaRPr lang="en-US"/>
        </a:p>
      </dgm:t>
    </dgm:pt>
    <dgm:pt modelId="{B5194F04-AE38-4609-A162-D0E0D63BFD11}" type="sibTrans" cxnId="{8076E4FE-1997-4891-9C88-915E712F1E60}">
      <dgm:prSet/>
      <dgm:spPr/>
      <dgm:t>
        <a:bodyPr/>
        <a:lstStyle/>
        <a:p>
          <a:endParaRPr lang="en-US"/>
        </a:p>
      </dgm:t>
    </dgm:pt>
    <dgm:pt modelId="{74633D4D-C770-49A6-87AF-2CD8FF60444D}">
      <dgm:prSet/>
      <dgm:spPr>
        <a:solidFill>
          <a:schemeClr val="accent2">
            <a:lumMod val="40000"/>
            <a:lumOff val="60000"/>
            <a:alpha val="90000"/>
          </a:schemeClr>
        </a:solidFill>
      </dgm:spPr>
      <dgm:t>
        <a:bodyPr/>
        <a:lstStyle/>
        <a:p>
          <a:r>
            <a:rPr lang="en-US" dirty="0"/>
            <a:t>Vessels without Valid ID </a:t>
          </a:r>
        </a:p>
      </dgm:t>
    </dgm:pt>
    <dgm:pt modelId="{1354DA43-40D6-4906-990A-26E128476B9D}" type="parTrans" cxnId="{35B5AB85-A623-4A3E-86A9-7BAF22712E01}">
      <dgm:prSet/>
      <dgm:spPr>
        <a:solidFill>
          <a:srgbClr val="00B0F0"/>
        </a:solidFill>
      </dgm:spPr>
      <dgm:t>
        <a:bodyPr/>
        <a:lstStyle/>
        <a:p>
          <a:endParaRPr lang="en-US"/>
        </a:p>
      </dgm:t>
    </dgm:pt>
    <dgm:pt modelId="{6DEF87B7-AE9C-41D6-BE3A-95C6EED91799}" type="sibTrans" cxnId="{35B5AB85-A623-4A3E-86A9-7BAF22712E01}">
      <dgm:prSet/>
      <dgm:spPr>
        <a:solidFill>
          <a:srgbClr val="00B0F0"/>
        </a:solidFill>
      </dgm:spPr>
      <dgm:t>
        <a:bodyPr/>
        <a:lstStyle/>
        <a:p>
          <a:endParaRPr lang="en-US"/>
        </a:p>
      </dgm:t>
    </dgm:pt>
    <dgm:pt modelId="{669A0DEA-7AE5-465A-A206-92DC22FCA241}">
      <dgm:prSet/>
      <dgm:spPr>
        <a:solidFill>
          <a:schemeClr val="accent2">
            <a:lumMod val="40000"/>
            <a:lumOff val="60000"/>
            <a:alpha val="90000"/>
          </a:schemeClr>
        </a:solidFill>
      </dgm:spPr>
      <dgm:t>
        <a:bodyPr/>
        <a:lstStyle/>
        <a:p>
          <a:r>
            <a:rPr lang="en-US" dirty="0"/>
            <a:t>Filter for Category 3 Vessels </a:t>
          </a:r>
        </a:p>
      </dgm:t>
    </dgm:pt>
    <dgm:pt modelId="{A45144D0-6FFE-4A88-8EBC-86268C3AD7CD}" type="parTrans" cxnId="{A2EC6E2E-5ACB-43B7-9B3A-24FB3ADD8BF1}">
      <dgm:prSet/>
      <dgm:spPr/>
      <dgm:t>
        <a:bodyPr/>
        <a:lstStyle/>
        <a:p>
          <a:endParaRPr lang="en-US"/>
        </a:p>
      </dgm:t>
    </dgm:pt>
    <dgm:pt modelId="{8884ACE1-DAA9-4763-9089-508BE54B7119}" type="sibTrans" cxnId="{A2EC6E2E-5ACB-43B7-9B3A-24FB3ADD8BF1}">
      <dgm:prSet/>
      <dgm:spPr>
        <a:solidFill>
          <a:srgbClr val="00B0F0"/>
        </a:solidFill>
      </dgm:spPr>
      <dgm:t>
        <a:bodyPr/>
        <a:lstStyle/>
        <a:p>
          <a:endParaRPr lang="en-US"/>
        </a:p>
      </dgm:t>
    </dgm:pt>
    <dgm:pt modelId="{D75DC678-49D0-4EF0-91AE-A7EEA3464925}">
      <dgm:prSet/>
      <dgm:spPr>
        <a:solidFill>
          <a:schemeClr val="accent2">
            <a:lumMod val="40000"/>
            <a:lumOff val="60000"/>
            <a:alpha val="90000"/>
          </a:schemeClr>
        </a:solidFill>
      </dgm:spPr>
      <dgm:t>
        <a:bodyPr/>
        <a:lstStyle/>
        <a:p>
          <a:r>
            <a:rPr lang="en-US" dirty="0"/>
            <a:t>Remove Vessel Records with Duplicate Timestamp but Different Locations</a:t>
          </a:r>
        </a:p>
      </dgm:t>
    </dgm:pt>
    <dgm:pt modelId="{E5B6A242-4E1B-4C28-8B59-D32EC321ED16}" type="parTrans" cxnId="{ECEB14F3-46A8-4CE7-8EA7-BD7ED8348FF3}">
      <dgm:prSet/>
      <dgm:spPr/>
      <dgm:t>
        <a:bodyPr/>
        <a:lstStyle/>
        <a:p>
          <a:endParaRPr lang="en-US"/>
        </a:p>
      </dgm:t>
    </dgm:pt>
    <dgm:pt modelId="{3DEB7AFB-0934-4F39-B48F-1AAAED019008}" type="sibTrans" cxnId="{ECEB14F3-46A8-4CE7-8EA7-BD7ED8348FF3}">
      <dgm:prSet/>
      <dgm:spPr>
        <a:solidFill>
          <a:srgbClr val="00B0F0"/>
        </a:solidFill>
      </dgm:spPr>
      <dgm:t>
        <a:bodyPr/>
        <a:lstStyle/>
        <a:p>
          <a:endParaRPr lang="en-US"/>
        </a:p>
      </dgm:t>
    </dgm:pt>
    <dgm:pt modelId="{C71794A1-6E8C-40E9-9080-0BB9599EC827}" type="pres">
      <dgm:prSet presAssocID="{ACDE6C62-BA4F-4FF4-B13C-CA877A3CCA1E}" presName="Name0" presStyleCnt="0">
        <dgm:presLayoutVars>
          <dgm:dir/>
          <dgm:animLvl val="lvl"/>
          <dgm:resizeHandles val="exact"/>
        </dgm:presLayoutVars>
      </dgm:prSet>
      <dgm:spPr/>
    </dgm:pt>
    <dgm:pt modelId="{C19137C8-40AB-4297-8625-0E0302B59472}" type="pres">
      <dgm:prSet presAssocID="{61A764CC-1399-412A-AC64-B17C28AAE113}" presName="vertFlow" presStyleCnt="0"/>
      <dgm:spPr/>
    </dgm:pt>
    <dgm:pt modelId="{4F1BDC45-5CC8-4C91-BD76-604BCDCF774C}" type="pres">
      <dgm:prSet presAssocID="{61A764CC-1399-412A-AC64-B17C28AAE113}" presName="header" presStyleLbl="node1" presStyleIdx="0" presStyleCnt="1" custScaleX="256831"/>
      <dgm:spPr/>
    </dgm:pt>
    <dgm:pt modelId="{5D980F46-613E-49EF-880D-5B62953C5C47}" type="pres">
      <dgm:prSet presAssocID="{1354DA43-40D6-4906-990A-26E128476B9D}" presName="parTrans" presStyleLbl="sibTrans2D1" presStyleIdx="0" presStyleCnt="7"/>
      <dgm:spPr/>
    </dgm:pt>
    <dgm:pt modelId="{4F80A8A4-9E61-41C4-8A29-8D141006DF65}" type="pres">
      <dgm:prSet presAssocID="{74633D4D-C770-49A6-87AF-2CD8FF60444D}" presName="child" presStyleLbl="alignAccFollowNode1" presStyleIdx="0" presStyleCnt="7" custScaleX="176713">
        <dgm:presLayoutVars>
          <dgm:chMax val="0"/>
          <dgm:bulletEnabled val="1"/>
        </dgm:presLayoutVars>
      </dgm:prSet>
      <dgm:spPr/>
    </dgm:pt>
    <dgm:pt modelId="{B1E76FC4-CAB3-4C3A-8E91-973FC4965975}" type="pres">
      <dgm:prSet presAssocID="{6DEF87B7-AE9C-41D6-BE3A-95C6EED91799}" presName="sibTrans" presStyleLbl="sibTrans2D1" presStyleIdx="1" presStyleCnt="7"/>
      <dgm:spPr/>
    </dgm:pt>
    <dgm:pt modelId="{D5B9137E-601D-4B53-B709-977C17E25390}" type="pres">
      <dgm:prSet presAssocID="{71669E7D-57FB-4DE5-BD56-FE9E558FB14D}" presName="child" presStyleLbl="alignAccFollowNode1" presStyleIdx="1" presStyleCnt="7" custScaleX="176713">
        <dgm:presLayoutVars>
          <dgm:chMax val="0"/>
          <dgm:bulletEnabled val="1"/>
        </dgm:presLayoutVars>
      </dgm:prSet>
      <dgm:spPr/>
    </dgm:pt>
    <dgm:pt modelId="{72E45129-F92E-416B-B4DD-77F3976D7E76}" type="pres">
      <dgm:prSet presAssocID="{6CE9DC52-9670-4350-846A-0697478CCAED}" presName="sibTrans" presStyleLbl="sibTrans2D1" presStyleIdx="2" presStyleCnt="7"/>
      <dgm:spPr/>
    </dgm:pt>
    <dgm:pt modelId="{069C9C87-EEC5-4B4F-8EF8-4219F7B0ACEE}" type="pres">
      <dgm:prSet presAssocID="{669A0DEA-7AE5-465A-A206-92DC22FCA241}" presName="child" presStyleLbl="alignAccFollowNode1" presStyleIdx="2" presStyleCnt="7" custScaleX="176713">
        <dgm:presLayoutVars>
          <dgm:chMax val="0"/>
          <dgm:bulletEnabled val="1"/>
        </dgm:presLayoutVars>
      </dgm:prSet>
      <dgm:spPr/>
    </dgm:pt>
    <dgm:pt modelId="{6D748DF0-59D5-4BAE-8AF5-79AFFB6E1BCD}" type="pres">
      <dgm:prSet presAssocID="{8884ACE1-DAA9-4763-9089-508BE54B7119}" presName="sibTrans" presStyleLbl="sibTrans2D1" presStyleIdx="3" presStyleCnt="7"/>
      <dgm:spPr/>
    </dgm:pt>
    <dgm:pt modelId="{FB1C6DD2-A21E-45ED-B377-A93957D85C2B}" type="pres">
      <dgm:prSet presAssocID="{49E9F76F-9508-46A7-89B6-10D05A159CBF}" presName="child" presStyleLbl="alignAccFollowNode1" presStyleIdx="3" presStyleCnt="7" custScaleX="176713">
        <dgm:presLayoutVars>
          <dgm:chMax val="0"/>
          <dgm:bulletEnabled val="1"/>
        </dgm:presLayoutVars>
      </dgm:prSet>
      <dgm:spPr/>
    </dgm:pt>
    <dgm:pt modelId="{4CC5C10A-9E39-49F5-8F6F-C88185B138A6}" type="pres">
      <dgm:prSet presAssocID="{270EA5CF-D1E0-4E9B-9DAA-11045D9D47D4}" presName="sibTrans" presStyleLbl="sibTrans2D1" presStyleIdx="4" presStyleCnt="7"/>
      <dgm:spPr/>
    </dgm:pt>
    <dgm:pt modelId="{8B7D07A2-2C44-4C02-B072-AAA9F9C247DC}" type="pres">
      <dgm:prSet presAssocID="{D75DC678-49D0-4EF0-91AE-A7EEA3464925}" presName="child" presStyleLbl="alignAccFollowNode1" presStyleIdx="4" presStyleCnt="7" custScaleX="176713">
        <dgm:presLayoutVars>
          <dgm:chMax val="0"/>
          <dgm:bulletEnabled val="1"/>
        </dgm:presLayoutVars>
      </dgm:prSet>
      <dgm:spPr/>
    </dgm:pt>
    <dgm:pt modelId="{C3EE3170-0692-46C4-83DD-876E2C48F095}" type="pres">
      <dgm:prSet presAssocID="{3DEB7AFB-0934-4F39-B48F-1AAAED019008}" presName="sibTrans" presStyleLbl="sibTrans2D1" presStyleIdx="5" presStyleCnt="7"/>
      <dgm:spPr/>
    </dgm:pt>
    <dgm:pt modelId="{924073A4-AF7C-42A7-AED6-EE07ADB88E6D}" type="pres">
      <dgm:prSet presAssocID="{7C431231-7932-4812-B487-8FBA7E7C77CC}" presName="child" presStyleLbl="alignAccFollowNode1" presStyleIdx="5" presStyleCnt="7" custScaleX="176713" custLinFactNeighborX="-1548" custLinFactNeighborY="5897">
        <dgm:presLayoutVars>
          <dgm:chMax val="0"/>
          <dgm:bulletEnabled val="1"/>
        </dgm:presLayoutVars>
      </dgm:prSet>
      <dgm:spPr/>
    </dgm:pt>
    <dgm:pt modelId="{B8FD1AF7-1B1C-449C-9332-09BBA6EB6954}" type="pres">
      <dgm:prSet presAssocID="{E75F525A-3394-4226-8971-F6CBE3D12322}" presName="sibTrans" presStyleLbl="sibTrans2D1" presStyleIdx="6" presStyleCnt="7"/>
      <dgm:spPr/>
    </dgm:pt>
    <dgm:pt modelId="{1B496107-C15B-4150-AD84-6DE71AD19F04}" type="pres">
      <dgm:prSet presAssocID="{8BF5F43F-62CE-4D46-BA9B-3762173C9A9D}" presName="child" presStyleLbl="alignAccFollowNode1" presStyleIdx="6" presStyleCnt="7" custScaleX="176713">
        <dgm:presLayoutVars>
          <dgm:chMax val="0"/>
          <dgm:bulletEnabled val="1"/>
        </dgm:presLayoutVars>
      </dgm:prSet>
      <dgm:spPr/>
    </dgm:pt>
  </dgm:ptLst>
  <dgm:cxnLst>
    <dgm:cxn modelId="{7B2F0C1B-1B38-4904-89C8-9ECCBFB4C6B0}" type="presOf" srcId="{74633D4D-C770-49A6-87AF-2CD8FF60444D}" destId="{4F80A8A4-9E61-41C4-8A29-8D141006DF65}" srcOrd="0" destOrd="0" presId="urn:microsoft.com/office/officeart/2005/8/layout/lProcess1"/>
    <dgm:cxn modelId="{BE53DA1E-38A7-47A4-A19B-25AF39CB7969}" type="presOf" srcId="{49E9F76F-9508-46A7-89B6-10D05A159CBF}" destId="{FB1C6DD2-A21E-45ED-B377-A93957D85C2B}" srcOrd="0" destOrd="0" presId="urn:microsoft.com/office/officeart/2005/8/layout/lProcess1"/>
    <dgm:cxn modelId="{11233D22-0266-43F6-ACC8-2A7E027D218D}" type="presOf" srcId="{E75F525A-3394-4226-8971-F6CBE3D12322}" destId="{B8FD1AF7-1B1C-449C-9332-09BBA6EB6954}" srcOrd="0" destOrd="0" presId="urn:microsoft.com/office/officeart/2005/8/layout/lProcess1"/>
    <dgm:cxn modelId="{A2EC6E2E-5ACB-43B7-9B3A-24FB3ADD8BF1}" srcId="{61A764CC-1399-412A-AC64-B17C28AAE113}" destId="{669A0DEA-7AE5-465A-A206-92DC22FCA241}" srcOrd="2" destOrd="0" parTransId="{A45144D0-6FFE-4A88-8EBC-86268C3AD7CD}" sibTransId="{8884ACE1-DAA9-4763-9089-508BE54B7119}"/>
    <dgm:cxn modelId="{1D20843C-5E7D-450A-AF0D-CF857F3A6FC9}" type="presOf" srcId="{ACDE6C62-BA4F-4FF4-B13C-CA877A3CCA1E}" destId="{C71794A1-6E8C-40E9-9080-0BB9599EC827}" srcOrd="0" destOrd="0" presId="urn:microsoft.com/office/officeart/2005/8/layout/lProcess1"/>
    <dgm:cxn modelId="{90B0AB3F-FFEF-4B2A-81EF-A09EA51E1E5D}" type="presOf" srcId="{6CE9DC52-9670-4350-846A-0697478CCAED}" destId="{72E45129-F92E-416B-B4DD-77F3976D7E76}" srcOrd="0" destOrd="0" presId="urn:microsoft.com/office/officeart/2005/8/layout/lProcess1"/>
    <dgm:cxn modelId="{023B0D46-C4A4-4202-AB1D-C7A6288A4435}" srcId="{61A764CC-1399-412A-AC64-B17C28AAE113}" destId="{49E9F76F-9508-46A7-89B6-10D05A159CBF}" srcOrd="3" destOrd="0" parTransId="{7B527A63-6158-4738-869D-B56BF3A62179}" sibTransId="{270EA5CF-D1E0-4E9B-9DAA-11045D9D47D4}"/>
    <dgm:cxn modelId="{35B5AB85-A623-4A3E-86A9-7BAF22712E01}" srcId="{61A764CC-1399-412A-AC64-B17C28AAE113}" destId="{74633D4D-C770-49A6-87AF-2CD8FF60444D}" srcOrd="0" destOrd="0" parTransId="{1354DA43-40D6-4906-990A-26E128476B9D}" sibTransId="{6DEF87B7-AE9C-41D6-BE3A-95C6EED91799}"/>
    <dgm:cxn modelId="{8F576F8A-0B9D-42DF-B09C-FF2357F87CF1}" type="presOf" srcId="{3DEB7AFB-0934-4F39-B48F-1AAAED019008}" destId="{C3EE3170-0692-46C4-83DD-876E2C48F095}" srcOrd="0" destOrd="0" presId="urn:microsoft.com/office/officeart/2005/8/layout/lProcess1"/>
    <dgm:cxn modelId="{F56B92B4-4085-47E7-B62C-9934D247FDE3}" srcId="{61A764CC-1399-412A-AC64-B17C28AAE113}" destId="{7C431231-7932-4812-B487-8FBA7E7C77CC}" srcOrd="5" destOrd="0" parTransId="{2F06BB98-ACD8-43D2-BB01-6F3263CDB275}" sibTransId="{E75F525A-3394-4226-8971-F6CBE3D12322}"/>
    <dgm:cxn modelId="{FAB8EDB4-6FF6-4619-9279-1DBDCE6A0B7C}" type="presOf" srcId="{8BF5F43F-62CE-4D46-BA9B-3762173C9A9D}" destId="{1B496107-C15B-4150-AD84-6DE71AD19F04}" srcOrd="0" destOrd="0" presId="urn:microsoft.com/office/officeart/2005/8/layout/lProcess1"/>
    <dgm:cxn modelId="{F35B28B5-1206-4A80-833F-F1E3E39F66B9}" type="presOf" srcId="{D75DC678-49D0-4EF0-91AE-A7EEA3464925}" destId="{8B7D07A2-2C44-4C02-B072-AAA9F9C247DC}" srcOrd="0" destOrd="0" presId="urn:microsoft.com/office/officeart/2005/8/layout/lProcess1"/>
    <dgm:cxn modelId="{AE2CEDC2-A6A8-4E82-B2C3-5940402B03D4}" type="presOf" srcId="{8884ACE1-DAA9-4763-9089-508BE54B7119}" destId="{6D748DF0-59D5-4BAE-8AF5-79AFFB6E1BCD}" srcOrd="0" destOrd="0" presId="urn:microsoft.com/office/officeart/2005/8/layout/lProcess1"/>
    <dgm:cxn modelId="{E81185CC-D337-4CB6-981B-23B48CEE6E0E}" type="presOf" srcId="{7C431231-7932-4812-B487-8FBA7E7C77CC}" destId="{924073A4-AF7C-42A7-AED6-EE07ADB88E6D}" srcOrd="0" destOrd="0" presId="urn:microsoft.com/office/officeart/2005/8/layout/lProcess1"/>
    <dgm:cxn modelId="{1331AFD1-C7F9-4EA5-A0D6-8BF4306420F8}" type="presOf" srcId="{6DEF87B7-AE9C-41D6-BE3A-95C6EED91799}" destId="{B1E76FC4-CAB3-4C3A-8E91-973FC4965975}" srcOrd="0" destOrd="0" presId="urn:microsoft.com/office/officeart/2005/8/layout/lProcess1"/>
    <dgm:cxn modelId="{E13467E2-6176-4F48-AA75-B5E92968AE3C}" srcId="{ACDE6C62-BA4F-4FF4-B13C-CA877A3CCA1E}" destId="{61A764CC-1399-412A-AC64-B17C28AAE113}" srcOrd="0" destOrd="0" parTransId="{30C3A891-ADA9-4002-9069-555DFCAD4BE7}" sibTransId="{DFDD5AA1-98D0-449B-9631-F0DAD69C71BF}"/>
    <dgm:cxn modelId="{2CD6C5E4-2A49-4C43-95C4-6405A58253BF}" type="presOf" srcId="{669A0DEA-7AE5-465A-A206-92DC22FCA241}" destId="{069C9C87-EEC5-4B4F-8EF8-4219F7B0ACEE}" srcOrd="0" destOrd="0" presId="urn:microsoft.com/office/officeart/2005/8/layout/lProcess1"/>
    <dgm:cxn modelId="{ECEB14F3-46A8-4CE7-8EA7-BD7ED8348FF3}" srcId="{61A764CC-1399-412A-AC64-B17C28AAE113}" destId="{D75DC678-49D0-4EF0-91AE-A7EEA3464925}" srcOrd="4" destOrd="0" parTransId="{E5B6A242-4E1B-4C28-8B59-D32EC321ED16}" sibTransId="{3DEB7AFB-0934-4F39-B48F-1AAAED019008}"/>
    <dgm:cxn modelId="{3A231CF3-5488-4A6E-83FC-FBD1C6BDB6C3}" srcId="{61A764CC-1399-412A-AC64-B17C28AAE113}" destId="{71669E7D-57FB-4DE5-BD56-FE9E558FB14D}" srcOrd="1" destOrd="0" parTransId="{62A5F1E0-8436-42D4-85E2-1C45B2ABE69C}" sibTransId="{6CE9DC52-9670-4350-846A-0697478CCAED}"/>
    <dgm:cxn modelId="{A4DFB2F3-E1E5-4F79-8391-49A6CF36393D}" type="presOf" srcId="{270EA5CF-D1E0-4E9B-9DAA-11045D9D47D4}" destId="{4CC5C10A-9E39-49F5-8F6F-C88185B138A6}" srcOrd="0" destOrd="0" presId="urn:microsoft.com/office/officeart/2005/8/layout/lProcess1"/>
    <dgm:cxn modelId="{C0E855F4-C5A3-42EA-A655-AB963D7DF630}" type="presOf" srcId="{71669E7D-57FB-4DE5-BD56-FE9E558FB14D}" destId="{D5B9137E-601D-4B53-B709-977C17E25390}" srcOrd="0" destOrd="0" presId="urn:microsoft.com/office/officeart/2005/8/layout/lProcess1"/>
    <dgm:cxn modelId="{DA7FBBF7-E3BE-487B-B546-651C093DE490}" type="presOf" srcId="{1354DA43-40D6-4906-990A-26E128476B9D}" destId="{5D980F46-613E-49EF-880D-5B62953C5C47}" srcOrd="0" destOrd="0" presId="urn:microsoft.com/office/officeart/2005/8/layout/lProcess1"/>
    <dgm:cxn modelId="{8076E4FE-1997-4891-9C88-915E712F1E60}" srcId="{61A764CC-1399-412A-AC64-B17C28AAE113}" destId="{8BF5F43F-62CE-4D46-BA9B-3762173C9A9D}" srcOrd="6" destOrd="0" parTransId="{DABF6C5F-AE28-4F6B-BC95-17AE6D23893F}" sibTransId="{B5194F04-AE38-4609-A162-D0E0D63BFD11}"/>
    <dgm:cxn modelId="{43F224FF-923C-4543-906D-45E6354D7384}" type="presOf" srcId="{61A764CC-1399-412A-AC64-B17C28AAE113}" destId="{4F1BDC45-5CC8-4C91-BD76-604BCDCF774C}" srcOrd="0" destOrd="0" presId="urn:microsoft.com/office/officeart/2005/8/layout/lProcess1"/>
    <dgm:cxn modelId="{1607160A-1C6C-46E3-B299-9852874BEF83}" type="presParOf" srcId="{C71794A1-6E8C-40E9-9080-0BB9599EC827}" destId="{C19137C8-40AB-4297-8625-0E0302B59472}" srcOrd="0" destOrd="0" presId="urn:microsoft.com/office/officeart/2005/8/layout/lProcess1"/>
    <dgm:cxn modelId="{BE65E802-EE30-4DFF-9980-FBF007FCB71B}" type="presParOf" srcId="{C19137C8-40AB-4297-8625-0E0302B59472}" destId="{4F1BDC45-5CC8-4C91-BD76-604BCDCF774C}" srcOrd="0" destOrd="0" presId="urn:microsoft.com/office/officeart/2005/8/layout/lProcess1"/>
    <dgm:cxn modelId="{67D15290-9B61-4C8E-9487-51E53F6AC4FD}" type="presParOf" srcId="{C19137C8-40AB-4297-8625-0E0302B59472}" destId="{5D980F46-613E-49EF-880D-5B62953C5C47}" srcOrd="1" destOrd="0" presId="urn:microsoft.com/office/officeart/2005/8/layout/lProcess1"/>
    <dgm:cxn modelId="{9875A7B1-73E7-452B-9A63-9BDDCE439DEA}" type="presParOf" srcId="{C19137C8-40AB-4297-8625-0E0302B59472}" destId="{4F80A8A4-9E61-41C4-8A29-8D141006DF65}" srcOrd="2" destOrd="0" presId="urn:microsoft.com/office/officeart/2005/8/layout/lProcess1"/>
    <dgm:cxn modelId="{7EFFC7A9-3497-44E8-A75D-60F0FBDD6B1B}" type="presParOf" srcId="{C19137C8-40AB-4297-8625-0E0302B59472}" destId="{B1E76FC4-CAB3-4C3A-8E91-973FC4965975}" srcOrd="3" destOrd="0" presId="urn:microsoft.com/office/officeart/2005/8/layout/lProcess1"/>
    <dgm:cxn modelId="{DA36854D-07CB-4C8C-95C6-6174C2998F57}" type="presParOf" srcId="{C19137C8-40AB-4297-8625-0E0302B59472}" destId="{D5B9137E-601D-4B53-B709-977C17E25390}" srcOrd="4" destOrd="0" presId="urn:microsoft.com/office/officeart/2005/8/layout/lProcess1"/>
    <dgm:cxn modelId="{E4FBD9D2-9963-46C9-ABA1-2C9C7CAD049D}" type="presParOf" srcId="{C19137C8-40AB-4297-8625-0E0302B59472}" destId="{72E45129-F92E-416B-B4DD-77F3976D7E76}" srcOrd="5" destOrd="0" presId="urn:microsoft.com/office/officeart/2005/8/layout/lProcess1"/>
    <dgm:cxn modelId="{4B7017F0-44AD-4D4C-9C86-3E9E4ABACD0F}" type="presParOf" srcId="{C19137C8-40AB-4297-8625-0E0302B59472}" destId="{069C9C87-EEC5-4B4F-8EF8-4219F7B0ACEE}" srcOrd="6" destOrd="0" presId="urn:microsoft.com/office/officeart/2005/8/layout/lProcess1"/>
    <dgm:cxn modelId="{BBB2334A-B61B-4732-A5BA-FB0D132B7879}" type="presParOf" srcId="{C19137C8-40AB-4297-8625-0E0302B59472}" destId="{6D748DF0-59D5-4BAE-8AF5-79AFFB6E1BCD}" srcOrd="7" destOrd="0" presId="urn:microsoft.com/office/officeart/2005/8/layout/lProcess1"/>
    <dgm:cxn modelId="{3C5EAE98-2C4D-47BB-A311-CBC53DD7C13C}" type="presParOf" srcId="{C19137C8-40AB-4297-8625-0E0302B59472}" destId="{FB1C6DD2-A21E-45ED-B377-A93957D85C2B}" srcOrd="8" destOrd="0" presId="urn:microsoft.com/office/officeart/2005/8/layout/lProcess1"/>
    <dgm:cxn modelId="{E179F940-1387-4789-8E5A-35ABC9332DC7}" type="presParOf" srcId="{C19137C8-40AB-4297-8625-0E0302B59472}" destId="{4CC5C10A-9E39-49F5-8F6F-C88185B138A6}" srcOrd="9" destOrd="0" presId="urn:microsoft.com/office/officeart/2005/8/layout/lProcess1"/>
    <dgm:cxn modelId="{29F2D66D-0F91-4C8E-8252-D89994FDE08F}" type="presParOf" srcId="{C19137C8-40AB-4297-8625-0E0302B59472}" destId="{8B7D07A2-2C44-4C02-B072-AAA9F9C247DC}" srcOrd="10" destOrd="0" presId="urn:microsoft.com/office/officeart/2005/8/layout/lProcess1"/>
    <dgm:cxn modelId="{8F48A836-9D6E-4709-B72D-50FCBF2029BB}" type="presParOf" srcId="{C19137C8-40AB-4297-8625-0E0302B59472}" destId="{C3EE3170-0692-46C4-83DD-876E2C48F095}" srcOrd="11" destOrd="0" presId="urn:microsoft.com/office/officeart/2005/8/layout/lProcess1"/>
    <dgm:cxn modelId="{BC15FDA4-8314-496D-8524-E67D6F4BB6E7}" type="presParOf" srcId="{C19137C8-40AB-4297-8625-0E0302B59472}" destId="{924073A4-AF7C-42A7-AED6-EE07ADB88E6D}" srcOrd="12" destOrd="0" presId="urn:microsoft.com/office/officeart/2005/8/layout/lProcess1"/>
    <dgm:cxn modelId="{AEF92BA8-3ABA-4E65-9379-39E6875D0AC3}" type="presParOf" srcId="{C19137C8-40AB-4297-8625-0E0302B59472}" destId="{B8FD1AF7-1B1C-449C-9332-09BBA6EB6954}" srcOrd="13" destOrd="0" presId="urn:microsoft.com/office/officeart/2005/8/layout/lProcess1"/>
    <dgm:cxn modelId="{F6FE2A73-506E-4561-9AB9-39A992BCD98F}" type="presParOf" srcId="{C19137C8-40AB-4297-8625-0E0302B59472}" destId="{1B496107-C15B-4150-AD84-6DE71AD19F04}" srcOrd="1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BDC45-5CC8-4C91-BD76-604BCDCF774C}">
      <dsp:nvSpPr>
        <dsp:cNvPr id="0" name=""/>
        <dsp:cNvSpPr/>
      </dsp:nvSpPr>
      <dsp:spPr>
        <a:xfrm>
          <a:off x="237309" y="3000"/>
          <a:ext cx="5002441" cy="486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Identify and Remove Unusable AIS Data</a:t>
          </a:r>
        </a:p>
      </dsp:txBody>
      <dsp:txXfrm>
        <a:off x="251571" y="17262"/>
        <a:ext cx="4973917" cy="458415"/>
      </dsp:txXfrm>
    </dsp:sp>
    <dsp:sp modelId="{5D980F46-613E-49EF-880D-5B62953C5C47}">
      <dsp:nvSpPr>
        <dsp:cNvPr id="0" name=""/>
        <dsp:cNvSpPr/>
      </dsp:nvSpPr>
      <dsp:spPr>
        <a:xfrm rot="5400000">
          <a:off x="2695922" y="532546"/>
          <a:ext cx="85214" cy="85214"/>
        </a:xfrm>
        <a:prstGeom prst="rightArrow">
          <a:avLst>
            <a:gd name="adj1" fmla="val 667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4F80A8A4-9E61-41C4-8A29-8D141006DF65}">
      <dsp:nvSpPr>
        <dsp:cNvPr id="0" name=""/>
        <dsp:cNvSpPr/>
      </dsp:nvSpPr>
      <dsp:spPr>
        <a:xfrm>
          <a:off x="1017560" y="660368"/>
          <a:ext cx="3441938" cy="486939"/>
        </a:xfrm>
        <a:prstGeom prst="roundRect">
          <a:avLst>
            <a:gd name="adj" fmla="val 10000"/>
          </a:avLst>
        </a:prstGeom>
        <a:solidFill>
          <a:schemeClr val="accent2">
            <a:lumMod val="40000"/>
            <a:lumOff val="60000"/>
            <a:alpha val="9000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Vessels without Valid ID </a:t>
          </a:r>
        </a:p>
      </dsp:txBody>
      <dsp:txXfrm>
        <a:off x="1031822" y="674630"/>
        <a:ext cx="3413414" cy="458415"/>
      </dsp:txXfrm>
    </dsp:sp>
    <dsp:sp modelId="{B1E76FC4-CAB3-4C3A-8E91-973FC4965975}">
      <dsp:nvSpPr>
        <dsp:cNvPr id="0" name=""/>
        <dsp:cNvSpPr/>
      </dsp:nvSpPr>
      <dsp:spPr>
        <a:xfrm rot="5400000">
          <a:off x="2695922" y="1189914"/>
          <a:ext cx="85214" cy="85214"/>
        </a:xfrm>
        <a:prstGeom prst="rightArrow">
          <a:avLst>
            <a:gd name="adj1" fmla="val 667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D5B9137E-601D-4B53-B709-977C17E25390}">
      <dsp:nvSpPr>
        <dsp:cNvPr id="0" name=""/>
        <dsp:cNvSpPr/>
      </dsp:nvSpPr>
      <dsp:spPr>
        <a:xfrm>
          <a:off x="1017560" y="1317735"/>
          <a:ext cx="3441938" cy="486939"/>
        </a:xfrm>
        <a:prstGeom prst="roundRect">
          <a:avLst>
            <a:gd name="adj" fmla="val 10000"/>
          </a:avLst>
        </a:prstGeom>
        <a:solidFill>
          <a:schemeClr val="accent2">
            <a:lumMod val="40000"/>
            <a:lumOff val="60000"/>
            <a:alpha val="9000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Flag Vessels with Valid ID unavailable in our ship registry dataset  </a:t>
          </a:r>
        </a:p>
      </dsp:txBody>
      <dsp:txXfrm>
        <a:off x="1031822" y="1331997"/>
        <a:ext cx="3413414" cy="458415"/>
      </dsp:txXfrm>
    </dsp:sp>
    <dsp:sp modelId="{72E45129-F92E-416B-B4DD-77F3976D7E76}">
      <dsp:nvSpPr>
        <dsp:cNvPr id="0" name=""/>
        <dsp:cNvSpPr/>
      </dsp:nvSpPr>
      <dsp:spPr>
        <a:xfrm rot="5400000">
          <a:off x="2695922" y="1847282"/>
          <a:ext cx="85214" cy="85214"/>
        </a:xfrm>
        <a:prstGeom prst="rightArrow">
          <a:avLst>
            <a:gd name="adj1" fmla="val 667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069C9C87-EEC5-4B4F-8EF8-4219F7B0ACEE}">
      <dsp:nvSpPr>
        <dsp:cNvPr id="0" name=""/>
        <dsp:cNvSpPr/>
      </dsp:nvSpPr>
      <dsp:spPr>
        <a:xfrm>
          <a:off x="1017560" y="1975103"/>
          <a:ext cx="3441938" cy="486939"/>
        </a:xfrm>
        <a:prstGeom prst="roundRect">
          <a:avLst>
            <a:gd name="adj" fmla="val 10000"/>
          </a:avLst>
        </a:prstGeom>
        <a:solidFill>
          <a:schemeClr val="accent2">
            <a:lumMod val="40000"/>
            <a:lumOff val="60000"/>
            <a:alpha val="9000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Filter for Category 3 Vessels </a:t>
          </a:r>
        </a:p>
      </dsp:txBody>
      <dsp:txXfrm>
        <a:off x="1031822" y="1989365"/>
        <a:ext cx="3413414" cy="458415"/>
      </dsp:txXfrm>
    </dsp:sp>
    <dsp:sp modelId="{6D748DF0-59D5-4BAE-8AF5-79AFFB6E1BCD}">
      <dsp:nvSpPr>
        <dsp:cNvPr id="0" name=""/>
        <dsp:cNvSpPr/>
      </dsp:nvSpPr>
      <dsp:spPr>
        <a:xfrm rot="5400000">
          <a:off x="2695922" y="2504649"/>
          <a:ext cx="85214" cy="85214"/>
        </a:xfrm>
        <a:prstGeom prst="rightArrow">
          <a:avLst>
            <a:gd name="adj1" fmla="val 667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FB1C6DD2-A21E-45ED-B377-A93957D85C2B}">
      <dsp:nvSpPr>
        <dsp:cNvPr id="0" name=""/>
        <dsp:cNvSpPr/>
      </dsp:nvSpPr>
      <dsp:spPr>
        <a:xfrm>
          <a:off x="1017560" y="2632471"/>
          <a:ext cx="3441938" cy="486939"/>
        </a:xfrm>
        <a:prstGeom prst="roundRect">
          <a:avLst>
            <a:gd name="adj" fmla="val 10000"/>
          </a:avLst>
        </a:prstGeom>
        <a:solidFill>
          <a:schemeClr val="accent2">
            <a:lumMod val="40000"/>
            <a:lumOff val="60000"/>
            <a:alpha val="9000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Remove Duplicate Records</a:t>
          </a:r>
        </a:p>
      </dsp:txBody>
      <dsp:txXfrm>
        <a:off x="1031822" y="2646733"/>
        <a:ext cx="3413414" cy="458415"/>
      </dsp:txXfrm>
    </dsp:sp>
    <dsp:sp modelId="{4CC5C10A-9E39-49F5-8F6F-C88185B138A6}">
      <dsp:nvSpPr>
        <dsp:cNvPr id="0" name=""/>
        <dsp:cNvSpPr/>
      </dsp:nvSpPr>
      <dsp:spPr>
        <a:xfrm rot="5400000">
          <a:off x="2695922" y="3162017"/>
          <a:ext cx="85214" cy="85214"/>
        </a:xfrm>
        <a:prstGeom prst="rightArrow">
          <a:avLst>
            <a:gd name="adj1" fmla="val 667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8B7D07A2-2C44-4C02-B072-AAA9F9C247DC}">
      <dsp:nvSpPr>
        <dsp:cNvPr id="0" name=""/>
        <dsp:cNvSpPr/>
      </dsp:nvSpPr>
      <dsp:spPr>
        <a:xfrm>
          <a:off x="1017560" y="3289839"/>
          <a:ext cx="3441938" cy="486939"/>
        </a:xfrm>
        <a:prstGeom prst="roundRect">
          <a:avLst>
            <a:gd name="adj" fmla="val 10000"/>
          </a:avLst>
        </a:prstGeom>
        <a:solidFill>
          <a:schemeClr val="accent2">
            <a:lumMod val="40000"/>
            <a:lumOff val="60000"/>
            <a:alpha val="9000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Remove Vessel Records with Duplicate Timestamp but Different Locations</a:t>
          </a:r>
        </a:p>
      </dsp:txBody>
      <dsp:txXfrm>
        <a:off x="1031822" y="3304101"/>
        <a:ext cx="3413414" cy="458415"/>
      </dsp:txXfrm>
    </dsp:sp>
    <dsp:sp modelId="{C3EE3170-0692-46C4-83DD-876E2C48F095}">
      <dsp:nvSpPr>
        <dsp:cNvPr id="0" name=""/>
        <dsp:cNvSpPr/>
      </dsp:nvSpPr>
      <dsp:spPr>
        <a:xfrm rot="5555198">
          <a:off x="2675730" y="3824410"/>
          <a:ext cx="95448" cy="85214"/>
        </a:xfrm>
        <a:prstGeom prst="rightArrow">
          <a:avLst>
            <a:gd name="adj1" fmla="val 667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924073A4-AF7C-42A7-AED6-EE07ADB88E6D}">
      <dsp:nvSpPr>
        <dsp:cNvPr id="0" name=""/>
        <dsp:cNvSpPr/>
      </dsp:nvSpPr>
      <dsp:spPr>
        <a:xfrm>
          <a:off x="987409" y="3957256"/>
          <a:ext cx="3441938" cy="486939"/>
        </a:xfrm>
        <a:prstGeom prst="roundRect">
          <a:avLst>
            <a:gd name="adj" fmla="val 10000"/>
          </a:avLst>
        </a:prstGeom>
        <a:solidFill>
          <a:schemeClr val="accent2">
            <a:lumMod val="40000"/>
            <a:lumOff val="60000"/>
            <a:alpha val="9000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Flag Unreported Speeds</a:t>
          </a:r>
        </a:p>
      </dsp:txBody>
      <dsp:txXfrm>
        <a:off x="1001671" y="3971518"/>
        <a:ext cx="3413414" cy="458415"/>
      </dsp:txXfrm>
    </dsp:sp>
    <dsp:sp modelId="{B8FD1AF7-1B1C-449C-9332-09BBA6EB6954}">
      <dsp:nvSpPr>
        <dsp:cNvPr id="0" name=""/>
        <dsp:cNvSpPr/>
      </dsp:nvSpPr>
      <dsp:spPr>
        <a:xfrm rot="5239990">
          <a:off x="2685785" y="4481777"/>
          <a:ext cx="75338" cy="85214"/>
        </a:xfrm>
        <a:prstGeom prst="rightArrow">
          <a:avLst>
            <a:gd name="adj1" fmla="val 667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1B496107-C15B-4150-AD84-6DE71AD19F04}">
      <dsp:nvSpPr>
        <dsp:cNvPr id="0" name=""/>
        <dsp:cNvSpPr/>
      </dsp:nvSpPr>
      <dsp:spPr>
        <a:xfrm>
          <a:off x="1017560" y="4604574"/>
          <a:ext cx="3441938" cy="486939"/>
        </a:xfrm>
        <a:prstGeom prst="roundRect">
          <a:avLst>
            <a:gd name="adj" fmla="val 10000"/>
          </a:avLst>
        </a:prstGeom>
        <a:solidFill>
          <a:schemeClr val="accent2">
            <a:lumMod val="40000"/>
            <a:lumOff val="60000"/>
            <a:alpha val="9000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Flag Erroneous Speeds</a:t>
          </a:r>
        </a:p>
      </dsp:txBody>
      <dsp:txXfrm>
        <a:off x="1031822" y="4618836"/>
        <a:ext cx="3413414" cy="45841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C0E30-C56F-4956-B523-17BA67F46723}" type="datetimeFigureOut">
              <a:rPr lang="en-US" smtClean="0"/>
              <a:t>5/12/2020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F3BEAE-1102-4835-99F5-BF679459E32E}" type="slidenum">
              <a:rPr lang="en-US" smtClean="0"/>
              <a:t>‹#›</a:t>
            </a:fld>
            <a:endParaRPr lang="en-US" dirty="0"/>
          </a:p>
        </p:txBody>
      </p:sp>
    </p:spTree>
    <p:extLst>
      <p:ext uri="{BB962C8B-B14F-4D97-AF65-F5344CB8AC3E}">
        <p14:creationId xmlns:p14="http://schemas.microsoft.com/office/powerpoint/2010/main" val="2116459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nepis.epa.gov/Exe/ZyPURL.cgi?Dockey=P1005ZGH.TXT"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point out that I am just the presenter here</a:t>
            </a:r>
          </a:p>
          <a:p>
            <a:endParaRPr lang="en-US" dirty="0"/>
          </a:p>
          <a:p>
            <a:r>
              <a:rPr lang="en-US" dirty="0"/>
              <a:t>Most of the real work was done by Michael Aldridge and Isabela Brown with support from Daniel Bizer-Cox and Jarrod Brown from the EPA and Heather Perez and Roger Chang from ERG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0151A-90C7-5243-80FD-275E6CD55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514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reason, the data were considered </a:t>
            </a:r>
            <a:r>
              <a:rPr lang="en-US" b="1" dirty="0"/>
              <a:t>vectors</a:t>
            </a:r>
            <a:r>
              <a:rPr lang="en-US" dirty="0"/>
              <a:t> rather than lines.</a:t>
            </a:r>
          </a:p>
          <a:p>
            <a:endParaRPr lang="en-US" dirty="0"/>
          </a:p>
          <a:p>
            <a:r>
              <a:rPr lang="en-US" dirty="0"/>
              <a:t>For example, each dot  in the image includes the essential AIS data to estimate emissions.</a:t>
            </a:r>
          </a:p>
          <a:p>
            <a:endParaRPr lang="en-US" dirty="0"/>
          </a:p>
          <a:p>
            <a:r>
              <a:rPr lang="en-US" dirty="0"/>
              <a:t>A vessel identification code</a:t>
            </a:r>
          </a:p>
          <a:p>
            <a:r>
              <a:rPr lang="en-US" dirty="0"/>
              <a:t>Day time stamp</a:t>
            </a:r>
          </a:p>
          <a:p>
            <a:r>
              <a:rPr lang="en-US" dirty="0"/>
              <a:t>Latitude/Longitude Coordinate</a:t>
            </a:r>
          </a:p>
          <a:p>
            <a:r>
              <a:rPr lang="en-US" dirty="0"/>
              <a:t>Vessel speed</a:t>
            </a:r>
          </a:p>
          <a:p>
            <a:r>
              <a:rPr lang="en-US" dirty="0"/>
              <a:t>And duration since the last known location</a:t>
            </a:r>
          </a:p>
          <a:p>
            <a:endParaRPr lang="en-US" dirty="0"/>
          </a:p>
          <a:p>
            <a:r>
              <a:rPr lang="en-US" dirty="0"/>
              <a:t>This is a cool image </a:t>
            </a:r>
          </a:p>
          <a:p>
            <a:endParaRPr lang="en-US" dirty="0"/>
          </a:p>
          <a:p>
            <a:r>
              <a:rPr lang="en-US" dirty="0"/>
              <a:t>For this study, vessels were differentiated that come into or leave a specific port (purple dots) </a:t>
            </a:r>
          </a:p>
          <a:p>
            <a:r>
              <a:rPr lang="en-US" dirty="0"/>
              <a:t>vs those that travel past without enter the port (green dots) and are being excluded from the port inventory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0151A-90C7-5243-80FD-275E6CD55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653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AIS Static vessel characteristics data such as: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Vessel type are frequently vague, erroneous, or incomplete.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one Houston Tanker study.  50-75% of the tanker data were mislabeled.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address this issue a variety of alternative data sources are considered including use of  Classification Society data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Classification societies are central data sources for vessel attributes, that date back to the tea clipper ships.</a:t>
            </a:r>
          </a:p>
          <a:p>
            <a:r>
              <a:rPr lang="en-US" sz="1200" kern="1200" dirty="0">
                <a:solidFill>
                  <a:schemeClr val="tx1"/>
                </a:solidFill>
                <a:effectLst/>
                <a:latin typeface="+mn-lt"/>
                <a:ea typeface="+mn-ea"/>
                <a:cs typeface="+mn-cs"/>
              </a:rPr>
              <a:t>Stakeholders (shipping agents, captains, &amp; ship owners) met at Lloyds coffee shop to hammer out agreements for pending voyages.</a:t>
            </a:r>
          </a:p>
          <a:p>
            <a:r>
              <a:rPr lang="en-US" sz="1200" kern="1200" dirty="0">
                <a:solidFill>
                  <a:schemeClr val="tx1"/>
                </a:solidFill>
                <a:effectLst/>
                <a:latin typeface="+mn-lt"/>
                <a:ea typeface="+mn-ea"/>
                <a:cs typeface="+mn-cs"/>
              </a:rPr>
              <a:t>In 1760 the first version of Lloyds register of ships was published rating the condition of individual vessels, to help backers underwrite the voyages – which has led to the Lloyds insurance company.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French equivalent appeared in 1828. currently there are about 3 dozen classification societies. and the data they compile is way more detailed than the first ROS.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Classification Society data is important to the CMV model because it is possible to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link the AIS vessels to its vessel and engine characteristics using the vessel identification codes </a:t>
            </a:r>
          </a:p>
          <a:p>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(IMO is the best; general you can match over 95% of IMO vessel IDs to Lloyds data for the Category 3 vessels)</a:t>
            </a:r>
          </a:p>
          <a:p>
            <a:pPr marL="0" marR="0">
              <a:lnSpc>
                <a:spcPct val="107000"/>
              </a:lnSpc>
              <a:spcBef>
                <a:spcPts val="0"/>
              </a:spcBef>
              <a:spcAft>
                <a:spcPts val="8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Smaller non-IMO vessels it is more like 25%.</a:t>
            </a:r>
          </a:p>
          <a:p>
            <a:pPr marL="0" marR="0">
              <a:lnSpc>
                <a:spcPct val="107000"/>
              </a:lnSpc>
              <a:spcBef>
                <a:spcPts val="0"/>
              </a:spcBef>
              <a:spcAft>
                <a:spcPts val="8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We like to  use at least 3 data elements when matching a vessel to its attribute</a:t>
            </a: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Mostly we are after the power rating  of each vessel for propulsion and auxiliary engines</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To adjust the propulsion load the vessel speed and vessel dimensions are needed</a:t>
            </a: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To ensure we match the vessel to an appropriate EFs we use Country of registration, cylinder dimensions (to get the category) year of  manufacture (to get the correct regulatory tier) and fuel type and engine speed.</a:t>
            </a:r>
          </a:p>
          <a:p>
            <a:pPr marL="0" marR="0">
              <a:lnSpc>
                <a:spcPct val="107000"/>
              </a:lnSpc>
              <a:spcBef>
                <a:spcPts val="0"/>
              </a:spcBef>
              <a:spcAft>
                <a:spcPts val="800"/>
              </a:spcAft>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 all of the data fields are fully populated,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it is necessary to gap fill with available surrogates 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Develop default values based on vessels that have been matched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 real reason to link the data is to get the </a:t>
            </a:r>
            <a:r>
              <a:rPr lang="en-US" sz="1200" b="1" kern="1200" dirty="0">
                <a:solidFill>
                  <a:srgbClr val="FF0000"/>
                </a:solidFill>
                <a:effectLst/>
                <a:latin typeface="+mn-lt"/>
                <a:ea typeface="+mn-ea"/>
                <a:cs typeface="+mn-cs"/>
              </a:rPr>
              <a:t>vessel power and speed!!!</a:t>
            </a:r>
          </a:p>
          <a:p>
            <a:pPr marL="0" marR="0">
              <a:lnSpc>
                <a:spcPct val="107000"/>
              </a:lnSpc>
              <a:spcBef>
                <a:spcPts val="0"/>
              </a:spcBef>
              <a:spcAft>
                <a:spcPts val="8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0151A-90C7-5243-80FD-275E6CD55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306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initial cleaning which will be cover in the next slide</a:t>
            </a:r>
          </a:p>
          <a:p>
            <a:r>
              <a:rPr lang="en-US" dirty="0"/>
              <a:t>the 1.3 billion records is reduced to  </a:t>
            </a:r>
          </a:p>
          <a:p>
            <a:endParaRPr lang="en-US" dirty="0"/>
          </a:p>
          <a:p>
            <a:r>
              <a:rPr lang="en-US" dirty="0"/>
              <a:t>130 million records for C3</a:t>
            </a:r>
          </a:p>
          <a:p>
            <a:r>
              <a:rPr lang="en-US" dirty="0"/>
              <a:t>814 million records for C1/C2</a:t>
            </a:r>
          </a:p>
          <a:p>
            <a:endParaRPr lang="en-US" dirty="0"/>
          </a:p>
          <a:p>
            <a:pPr marL="0" indent="0">
              <a:spcAft>
                <a:spcPts val="1200"/>
              </a:spcAft>
              <a:buFont typeface="Arial" panose="020B0604020202020204" pitchFamily="34" charset="0"/>
              <a:buNone/>
            </a:pPr>
            <a:r>
              <a:rPr lang="en-US" sz="1200" dirty="0">
                <a:latin typeface="Calibri" panose="020F0502020204030204" pitchFamily="34" charset="0"/>
                <a:cs typeface="Calibri" panose="020F0502020204030204" pitchFamily="34" charset="0"/>
              </a:rPr>
              <a:t>98.9% of C3 observations had valid IDs</a:t>
            </a:r>
          </a:p>
          <a:p>
            <a:pPr marL="0" indent="0">
              <a:spcAft>
                <a:spcPts val="1200"/>
              </a:spcAft>
              <a:buFont typeface="Arial" panose="020B0604020202020204" pitchFamily="34" charset="0"/>
              <a:buNone/>
            </a:pPr>
            <a:r>
              <a:rPr lang="en-US" sz="1200" dirty="0">
                <a:latin typeface="Calibri" panose="020F0502020204030204" pitchFamily="34" charset="0"/>
                <a:cs typeface="Calibri" panose="020F0502020204030204" pitchFamily="34" charset="0"/>
              </a:rPr>
              <a:t>25% of C1/C2 vessels could be matched to vessel attributes</a:t>
            </a:r>
          </a:p>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12</a:t>
            </a:fld>
            <a:endParaRPr lang="en-US" dirty="0"/>
          </a:p>
        </p:txBody>
      </p:sp>
    </p:spTree>
    <p:extLst>
      <p:ext uri="{BB962C8B-B14F-4D97-AF65-F5344CB8AC3E}">
        <p14:creationId xmlns:p14="http://schemas.microsoft.com/office/powerpoint/2010/main" val="2677166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initial cleaning , vessels were identified with non-valid IDs:  we considered alternative methods to match them sometimes a combination of call signs and vessel dimensions maybe year manufactured.</a:t>
            </a:r>
          </a:p>
          <a:p>
            <a:endParaRPr lang="en-US" dirty="0"/>
          </a:p>
          <a:p>
            <a:r>
              <a:rPr lang="en-US" dirty="0"/>
              <a:t>Using cylinder displacement the Category 3 vessels are identified – these tend to be well represented in the Classification Society Data, therefore what is left is like to be a C1/C2 vessel</a:t>
            </a:r>
          </a:p>
          <a:p>
            <a:endParaRPr lang="en-US" dirty="0"/>
          </a:p>
          <a:p>
            <a:r>
              <a:rPr lang="en-US" dirty="0"/>
              <a:t>Note that Category 3 vessels represent a little over 10% of the Original AIS data.</a:t>
            </a:r>
          </a:p>
          <a:p>
            <a:endParaRPr lang="en-US" dirty="0"/>
          </a:p>
          <a:p>
            <a:r>
              <a:rPr lang="en-US" dirty="0"/>
              <a:t>For the non Cat3 vessels there is the question if it is even a vessel. </a:t>
            </a:r>
          </a:p>
          <a:p>
            <a:r>
              <a:rPr lang="en-US" dirty="0"/>
              <a:t>AIS transmitter are used in a wide array of other applications such to track fishing buoys or for emergency rescue.  </a:t>
            </a:r>
          </a:p>
          <a:p>
            <a:endParaRPr lang="en-US" dirty="0"/>
          </a:p>
          <a:p>
            <a:r>
              <a:rPr lang="en-US" dirty="0"/>
              <a:t>As noted earlier, smaller recreational vessels are starting to show up and for the NEI, these needed to be flagged and put aside</a:t>
            </a:r>
          </a:p>
          <a:p>
            <a:endParaRPr lang="en-US" dirty="0"/>
          </a:p>
          <a:p>
            <a:r>
              <a:rPr lang="en-US" dirty="0"/>
              <a:t>Considerable time was spent cleaning up the data, removing duplicate records or evaluating vessel speeds that were obviously incorrect</a:t>
            </a:r>
          </a:p>
          <a:p>
            <a:endParaRPr lang="en-US" dirty="0"/>
          </a:p>
          <a:p>
            <a:r>
              <a:rPr lang="en-US" dirty="0"/>
              <a:t>Ghost ships are signals that only have a static data field and no dynamic data elements.  We have been advised by vendors and the USCG that these can be removed.</a:t>
            </a:r>
          </a:p>
          <a:p>
            <a:endParaRPr lang="en-US" dirty="0"/>
          </a:p>
          <a:p>
            <a:r>
              <a:rPr lang="en-US" dirty="0"/>
              <a:t>There could be a lot of these, but they are easy to identify  and remove.  A comparison of selected ports  that had port call data was implemented – it was found that when the ghost ships were removed, the AIS vessel traffic matched the ports vessel call data.</a:t>
            </a:r>
          </a:p>
          <a:p>
            <a:endParaRPr lang="en-US" dirty="0"/>
          </a:p>
          <a:p>
            <a:endParaRPr lang="en-US" dirty="0"/>
          </a:p>
        </p:txBody>
      </p:sp>
      <p:sp>
        <p:nvSpPr>
          <p:cNvPr id="4" name="Slide Number Placeholder 3"/>
          <p:cNvSpPr>
            <a:spLocks noGrp="1"/>
          </p:cNvSpPr>
          <p:nvPr>
            <p:ph type="sldNum" sz="quarter" idx="5"/>
          </p:nvPr>
        </p:nvSpPr>
        <p:spPr/>
        <p:txBody>
          <a:bodyPr/>
          <a:lstStyle/>
          <a:p>
            <a:fld id="{E769A063-EF9A-42FB-8069-1D52A818D291}" type="slidenum">
              <a:rPr lang="en-US" smtClean="0"/>
              <a:t>13</a:t>
            </a:fld>
            <a:endParaRPr lang="en-US"/>
          </a:p>
        </p:txBody>
      </p:sp>
    </p:spTree>
    <p:extLst>
      <p:ext uri="{BB962C8B-B14F-4D97-AF65-F5344CB8AC3E}">
        <p14:creationId xmlns:p14="http://schemas.microsoft.com/office/powerpoint/2010/main" val="3646374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many of you have considerable experience developing emission inventories this equation probably looks familiar</a:t>
            </a:r>
          </a:p>
          <a:p>
            <a:endParaRPr lang="en-US" dirty="0"/>
          </a:p>
          <a:p>
            <a:r>
              <a:rPr lang="en-US" dirty="0"/>
              <a:t>Generally speaking we need to have activity data in terms of kW-</a:t>
            </a:r>
            <a:r>
              <a:rPr lang="en-US" dirty="0" err="1"/>
              <a:t>hrs</a:t>
            </a:r>
            <a:r>
              <a:rPr lang="en-US" dirty="0"/>
              <a:t> to match the available emission factors</a:t>
            </a:r>
          </a:p>
          <a:p>
            <a:endParaRPr lang="en-US" dirty="0"/>
          </a:p>
          <a:p>
            <a:r>
              <a:rPr lang="en-US" dirty="0"/>
              <a:t>So the ROS power rating data were used which was adjusted for the propulsion operating load to get </a:t>
            </a:r>
            <a:r>
              <a:rPr lang="en-US" dirty="0" err="1"/>
              <a:t>kWs</a:t>
            </a:r>
            <a:endParaRPr lang="en-US" dirty="0"/>
          </a:p>
          <a:p>
            <a:endParaRPr lang="en-US" dirty="0"/>
          </a:p>
          <a:p>
            <a:r>
              <a:rPr lang="en-US" dirty="0"/>
              <a:t>And the duration from the last known data point to get the duration which gives us KW-hrs. </a:t>
            </a:r>
          </a:p>
          <a:p>
            <a:endParaRPr lang="en-US" dirty="0"/>
          </a:p>
          <a:p>
            <a:r>
              <a:rPr lang="en-US" dirty="0"/>
              <a:t>Easy –this process was completed for each vessel and for every 5-minute observation.</a:t>
            </a:r>
          </a:p>
          <a:p>
            <a:endParaRPr lang="en-US" dirty="0"/>
          </a:p>
          <a:p>
            <a:r>
              <a:rPr lang="en-US" dirty="0"/>
              <a:t>So the data set can get large and if you add speciated HAPs then it can get really big.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0151A-90C7-5243-80FD-275E6CD55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863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need to explain an important distinction at this point</a:t>
            </a:r>
          </a:p>
          <a:p>
            <a:r>
              <a:rPr lang="en-US" dirty="0"/>
              <a:t>For the model the same approach is generally applied to both C3 and C1/2, </a:t>
            </a:r>
          </a:p>
          <a:p>
            <a:r>
              <a:rPr lang="en-US" dirty="0"/>
              <a:t>But there are some notable differences</a:t>
            </a:r>
          </a:p>
          <a:p>
            <a:endParaRPr lang="en-US" dirty="0"/>
          </a:p>
          <a:p>
            <a:r>
              <a:rPr lang="en-US" dirty="0"/>
              <a:t>So we will be jumping back and forth between the C3 and the C1/C2 methodologies.</a:t>
            </a:r>
          </a:p>
          <a:p>
            <a:endParaRPr lang="en-US" dirty="0"/>
          </a:p>
          <a:p>
            <a:r>
              <a:rPr lang="en-US" dirty="0"/>
              <a:t>Where the approach is specific for C3 the slide will have this </a:t>
            </a:r>
            <a:r>
              <a:rPr lang="en-US" dirty="0" err="1"/>
              <a:t>orangy</a:t>
            </a:r>
            <a:r>
              <a:rPr lang="en-US" dirty="0"/>
              <a:t> background and</a:t>
            </a:r>
          </a:p>
          <a:p>
            <a:r>
              <a:rPr lang="en-US" dirty="0"/>
              <a:t>for C1/2  a light green background will be used </a:t>
            </a:r>
          </a:p>
          <a:p>
            <a:r>
              <a:rPr lang="en-US" dirty="0"/>
              <a:t>to make it clear which approach each slide represents.</a:t>
            </a:r>
          </a:p>
          <a:p>
            <a:endParaRPr lang="en-US" dirty="0"/>
          </a:p>
          <a:p>
            <a:r>
              <a:rPr lang="en-US" dirty="0"/>
              <a:t>If the slide has a white background, there is no difference between the approaches..</a:t>
            </a:r>
          </a:p>
          <a:p>
            <a:endParaRPr lang="en-US" dirty="0"/>
          </a:p>
          <a:p>
            <a:r>
              <a:rPr lang="en-US" dirty="0"/>
              <a:t>So let's see what the C3 data look like:</a:t>
            </a:r>
          </a:p>
          <a:p>
            <a:r>
              <a:rPr lang="en-US" dirty="0"/>
              <a:t>130 million records</a:t>
            </a:r>
          </a:p>
          <a:p>
            <a:r>
              <a:rPr lang="en-US" dirty="0"/>
              <a:t>Account for 17 million hours of operation</a:t>
            </a:r>
          </a:p>
          <a:p>
            <a:endParaRPr lang="en-US" dirty="0"/>
          </a:p>
          <a:p>
            <a:r>
              <a:rPr lang="en-US" dirty="0"/>
              <a:t>As this table shows the dataset  is dominated by bulk &amp; container ships and chemical tankers, </a:t>
            </a:r>
          </a:p>
          <a:p>
            <a:r>
              <a:rPr lang="en-US" dirty="0"/>
              <a:t>(accounting for approximately 60% of hours of operation)</a:t>
            </a:r>
          </a:p>
          <a:p>
            <a:endParaRPr lang="en-US" dirty="0"/>
          </a:p>
          <a:p>
            <a:r>
              <a:rPr lang="en-US" dirty="0"/>
              <a:t>And yes there are some very large ocean-going tugs and yachts that have Category 3 engines.</a:t>
            </a:r>
          </a:p>
        </p:txBody>
      </p:sp>
      <p:sp>
        <p:nvSpPr>
          <p:cNvPr id="4" name="Slide Number Placeholder 3"/>
          <p:cNvSpPr>
            <a:spLocks noGrp="1"/>
          </p:cNvSpPr>
          <p:nvPr>
            <p:ph type="sldNum" sz="quarter" idx="5"/>
          </p:nvPr>
        </p:nvSpPr>
        <p:spPr/>
        <p:txBody>
          <a:bodyPr/>
          <a:lstStyle/>
          <a:p>
            <a:fld id="{D8F3BEAE-1102-4835-99F5-BF679459E32E}" type="slidenum">
              <a:rPr lang="en-US" smtClean="0"/>
              <a:t>15</a:t>
            </a:fld>
            <a:endParaRPr lang="en-US" dirty="0"/>
          </a:p>
        </p:txBody>
      </p:sp>
    </p:spTree>
    <p:extLst>
      <p:ext uri="{BB962C8B-B14F-4D97-AF65-F5344CB8AC3E}">
        <p14:creationId xmlns:p14="http://schemas.microsoft.com/office/powerpoint/2010/main" val="3247041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earlier, sometimes transmitted signals are missed</a:t>
            </a:r>
          </a:p>
          <a:p>
            <a:r>
              <a:rPr lang="en-US" dirty="0"/>
              <a:t>To address this issue for Category 3 vessels </a:t>
            </a:r>
          </a:p>
          <a:p>
            <a:r>
              <a:rPr lang="en-US" dirty="0"/>
              <a:t>The missing data between two known data points were interpolated to place the missing data.</a:t>
            </a:r>
          </a:p>
          <a:p>
            <a:endParaRPr lang="en-US" dirty="0"/>
          </a:p>
          <a:p>
            <a:r>
              <a:rPr lang="en-US" dirty="0"/>
              <a:t>As you can see in this example .</a:t>
            </a:r>
          </a:p>
          <a:p>
            <a:r>
              <a:rPr lang="en-US" dirty="0"/>
              <a:t>There are two data points that can be connected by a line </a:t>
            </a:r>
          </a:p>
          <a:p>
            <a:r>
              <a:rPr lang="en-US" dirty="0"/>
              <a:t>For which it can be assumed the vessel must travel </a:t>
            </a:r>
          </a:p>
          <a:p>
            <a:endParaRPr lang="en-US" dirty="0"/>
          </a:p>
          <a:p>
            <a:r>
              <a:rPr lang="en-US" dirty="0"/>
              <a:t>And as there are time stamps for the known data points,</a:t>
            </a:r>
          </a:p>
          <a:p>
            <a:r>
              <a:rPr lang="en-US" dirty="0"/>
              <a:t>the time and location for the missing data can be estimated</a:t>
            </a:r>
          </a:p>
        </p:txBody>
      </p:sp>
      <p:sp>
        <p:nvSpPr>
          <p:cNvPr id="4" name="Slide Number Placeholder 3"/>
          <p:cNvSpPr>
            <a:spLocks noGrp="1"/>
          </p:cNvSpPr>
          <p:nvPr>
            <p:ph type="sldNum" sz="quarter" idx="5"/>
          </p:nvPr>
        </p:nvSpPr>
        <p:spPr/>
        <p:txBody>
          <a:bodyPr/>
          <a:lstStyle/>
          <a:p>
            <a:fld id="{D8F3BEAE-1102-4835-99F5-BF679459E32E}" type="slidenum">
              <a:rPr lang="en-US" smtClean="0"/>
              <a:t>16</a:t>
            </a:fld>
            <a:endParaRPr lang="en-US" dirty="0"/>
          </a:p>
        </p:txBody>
      </p:sp>
    </p:spTree>
    <p:extLst>
      <p:ext uri="{BB962C8B-B14F-4D97-AF65-F5344CB8AC3E}">
        <p14:creationId xmlns:p14="http://schemas.microsoft.com/office/powerpoint/2010/main" val="491269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FF0000"/>
                </a:solidFill>
                <a:effectLst/>
                <a:latin typeface="+mn-lt"/>
                <a:ea typeface="+mn-ea"/>
                <a:cs typeface="+mn-cs"/>
              </a:rPr>
              <a:t>Obviously, vessels do not operate at 100% of their power through out the duration of the trip.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FF0000"/>
                </a:solidFill>
                <a:effectLst/>
                <a:latin typeface="+mn-lt"/>
                <a:ea typeface="+mn-ea"/>
                <a:cs typeface="+mn-cs"/>
              </a:rPr>
              <a:t>And there are a variety of ways to adjust the operating load.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FF0000"/>
                </a:solidFill>
                <a:effectLst/>
                <a:latin typeface="+mn-lt"/>
                <a:ea typeface="+mn-ea"/>
                <a:cs typeface="+mn-cs"/>
              </a:rPr>
              <a:t>For C3 the </a:t>
            </a:r>
            <a:r>
              <a:rPr lang="en-US" sz="1200" b="0" kern="1200" dirty="0" err="1">
                <a:solidFill>
                  <a:srgbClr val="FF0000"/>
                </a:solidFill>
                <a:effectLst/>
                <a:latin typeface="+mn-lt"/>
                <a:ea typeface="+mn-ea"/>
                <a:cs typeface="+mn-cs"/>
              </a:rPr>
              <a:t>Holtrip</a:t>
            </a:r>
            <a:r>
              <a:rPr lang="en-US" sz="1200" b="0" kern="1200" dirty="0">
                <a:solidFill>
                  <a:srgbClr val="FF0000"/>
                </a:solidFill>
                <a:effectLst/>
                <a:latin typeface="+mn-lt"/>
                <a:ea typeface="+mn-ea"/>
                <a:cs typeface="+mn-cs"/>
              </a:rPr>
              <a:t> &amp; Mennen equation was used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FF0000"/>
                </a:solidFill>
                <a:effectLst/>
                <a:latin typeface="+mn-lt"/>
                <a:ea typeface="+mn-ea"/>
                <a:cs typeface="+mn-cs"/>
              </a:rPr>
              <a:t>For C1/C2 the propeller law was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Holtrip</a:t>
            </a:r>
            <a:r>
              <a:rPr lang="en-US" sz="1200" kern="1200" dirty="0">
                <a:solidFill>
                  <a:schemeClr val="tx1"/>
                </a:solidFill>
                <a:effectLst/>
                <a:latin typeface="+mn-lt"/>
                <a:ea typeface="+mn-ea"/>
                <a:cs typeface="+mn-cs"/>
              </a:rPr>
              <a:t> &amp; Mennen equation requires detailed information about vessel hull characteristics, vessel power and speed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estimate resistance;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Primarily we are talking about the surface contact between the ship and the water it is moving through, The critical data element here is the draft of the vessel, adjustments can also be made to account for hull fouling and even water density (coastal salt waters vs Great Lakes fresh waters).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0151A-90C7-5243-80FD-275E6CD55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174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look at some of the more significant data attributes</a:t>
            </a:r>
          </a:p>
          <a:p>
            <a:endParaRPr lang="en-US" dirty="0"/>
          </a:p>
          <a:p>
            <a:r>
              <a:rPr lang="en-US" dirty="0"/>
              <a:t>AIS speed data is interesting.</a:t>
            </a:r>
          </a:p>
          <a:p>
            <a:endParaRPr lang="en-US" dirty="0"/>
          </a:p>
          <a:p>
            <a:r>
              <a:rPr lang="en-US" dirty="0"/>
              <a:t>Not surprising that Container and Cruise ships have the fastest speeds</a:t>
            </a:r>
          </a:p>
          <a:p>
            <a:r>
              <a:rPr lang="en-US" dirty="0"/>
              <a:t>And tankers and bulkers have the slowest speeds.</a:t>
            </a:r>
          </a:p>
          <a:p>
            <a:endParaRPr lang="en-US" dirty="0"/>
          </a:p>
          <a:p>
            <a:r>
              <a:rPr lang="en-US" dirty="0"/>
              <a:t>Actual speed compare to the service speed ( which is typical underway speed) </a:t>
            </a:r>
          </a:p>
          <a:p>
            <a:r>
              <a:rPr lang="en-US" dirty="0"/>
              <a:t>which hovers around 80-85% - so vessels in general travel 15 to 20% slower than noted in previous EPA guidance</a:t>
            </a:r>
          </a:p>
          <a:p>
            <a:endParaRPr lang="en-US" dirty="0"/>
          </a:p>
          <a:p>
            <a:r>
              <a:rPr lang="en-US" dirty="0"/>
              <a:t>Note service speed is less than max speed so you can get ratios greater than 1.</a:t>
            </a:r>
          </a:p>
        </p:txBody>
      </p:sp>
      <p:sp>
        <p:nvSpPr>
          <p:cNvPr id="4" name="Slide Number Placeholder 3"/>
          <p:cNvSpPr>
            <a:spLocks noGrp="1"/>
          </p:cNvSpPr>
          <p:nvPr>
            <p:ph type="sldNum" sz="quarter" idx="5"/>
          </p:nvPr>
        </p:nvSpPr>
        <p:spPr/>
        <p:txBody>
          <a:bodyPr/>
          <a:lstStyle/>
          <a:p>
            <a:fld id="{D8F3BEAE-1102-4835-99F5-BF679459E32E}" type="slidenum">
              <a:rPr lang="en-US" smtClean="0"/>
              <a:t>18</a:t>
            </a:fld>
            <a:endParaRPr lang="en-US" dirty="0"/>
          </a:p>
        </p:txBody>
      </p:sp>
    </p:spTree>
    <p:extLst>
      <p:ext uri="{BB962C8B-B14F-4D97-AF65-F5344CB8AC3E}">
        <p14:creationId xmlns:p14="http://schemas.microsoft.com/office/powerpoint/2010/main" val="3055330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load factor adjustment accounts for the vessels draft</a:t>
            </a:r>
          </a:p>
          <a:p>
            <a:endParaRPr lang="en-US" dirty="0"/>
          </a:p>
          <a:p>
            <a:r>
              <a:rPr lang="en-US" dirty="0"/>
              <a:t>This is an important variable that is included in the AIS transmission</a:t>
            </a:r>
          </a:p>
          <a:p>
            <a:endParaRPr lang="en-US" dirty="0"/>
          </a:p>
          <a:p>
            <a:r>
              <a:rPr lang="en-US" dirty="0"/>
              <a:t>Bimodal distribution is interesting as it indicate movements where the vessel is empty.</a:t>
            </a:r>
          </a:p>
          <a:p>
            <a:endParaRPr lang="en-US" dirty="0"/>
          </a:p>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19</a:t>
            </a:fld>
            <a:endParaRPr lang="en-US" dirty="0"/>
          </a:p>
        </p:txBody>
      </p:sp>
    </p:spTree>
    <p:extLst>
      <p:ext uri="{BB962C8B-B14F-4D97-AF65-F5344CB8AC3E}">
        <p14:creationId xmlns:p14="http://schemas.microsoft.com/office/powerpoint/2010/main" val="826308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if you consider where we started from you will hopefully have an appreciation how significant this project is.</a:t>
            </a:r>
          </a:p>
          <a:p>
            <a:endParaRPr lang="en-US" dirty="0"/>
          </a:p>
          <a:p>
            <a:r>
              <a:rPr lang="en-US" dirty="0"/>
              <a:t>So let's look back to the beginning when we had things called steam ships.</a:t>
            </a:r>
          </a:p>
          <a:p>
            <a:endParaRPr lang="en-US" dirty="0"/>
          </a:p>
          <a:p>
            <a:endParaRPr lang="en-US" dirty="0"/>
          </a:p>
          <a:p>
            <a:r>
              <a:rPr lang="en-US" dirty="0"/>
              <a:t>This is what the guidance looked like back in 1971 , </a:t>
            </a:r>
          </a:p>
          <a:p>
            <a:endParaRPr lang="en-US" dirty="0"/>
          </a:p>
          <a:p>
            <a:r>
              <a:rPr lang="en-US" dirty="0"/>
              <a:t>Really, one page of text and two tables</a:t>
            </a:r>
          </a:p>
          <a:p>
            <a:endParaRPr lang="en-US" dirty="0"/>
          </a:p>
          <a:p>
            <a:r>
              <a:rPr lang="en-US" dirty="0"/>
              <a:t>Not much changed from 71 to 92, when I was reviewing state 1990 SIP inventories </a:t>
            </a:r>
          </a:p>
        </p:txBody>
      </p:sp>
      <p:sp>
        <p:nvSpPr>
          <p:cNvPr id="4" name="Slide Number Placeholder 3"/>
          <p:cNvSpPr>
            <a:spLocks noGrp="1"/>
          </p:cNvSpPr>
          <p:nvPr>
            <p:ph type="sldNum" sz="quarter" idx="5"/>
          </p:nvPr>
        </p:nvSpPr>
        <p:spPr/>
        <p:txBody>
          <a:bodyPr/>
          <a:lstStyle/>
          <a:p>
            <a:fld id="{D8F3BEAE-1102-4835-99F5-BF679459E32E}" type="slidenum">
              <a:rPr lang="en-US" smtClean="0"/>
              <a:t>2</a:t>
            </a:fld>
            <a:endParaRPr lang="en-US" dirty="0"/>
          </a:p>
        </p:txBody>
      </p:sp>
    </p:spTree>
    <p:extLst>
      <p:ext uri="{BB962C8B-B14F-4D97-AF65-F5344CB8AC3E}">
        <p14:creationId xmlns:p14="http://schemas.microsoft.com/office/powerpoint/2010/main" val="2830243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Category 3 vessels there are two sets of regulations</a:t>
            </a:r>
          </a:p>
          <a:p>
            <a:endParaRPr lang="en-US" dirty="0"/>
          </a:p>
          <a:p>
            <a:r>
              <a:rPr lang="en-US" dirty="0"/>
              <a:t>1) NOx Exhaust standards vessels equipped with category 3 engines must comply:</a:t>
            </a:r>
          </a:p>
          <a:p>
            <a:endParaRPr lang="en-US" dirty="0"/>
          </a:p>
          <a:p>
            <a:r>
              <a:rPr lang="en-US" dirty="0"/>
              <a:t>Tier 1 Standards promulgated in the 2003 and is applicable for vessels built after 2004.</a:t>
            </a:r>
          </a:p>
          <a:p>
            <a:endParaRPr lang="en-US" dirty="0"/>
          </a:p>
          <a:p>
            <a:r>
              <a:rPr lang="en-US" dirty="0"/>
              <a:t>Tier 2 Standards for vessels build after 2011 and require engine-based controls such as engine timing, cooling, electronic controls </a:t>
            </a:r>
          </a:p>
          <a:p>
            <a:r>
              <a:rPr lang="en-US" dirty="0"/>
              <a:t>(15-25 % reduction over Tier 1 engines)</a:t>
            </a:r>
          </a:p>
          <a:p>
            <a:endParaRPr lang="en-US" dirty="0"/>
          </a:p>
          <a:p>
            <a:r>
              <a:rPr lang="en-US" dirty="0"/>
              <a:t>Tier 3 Standards for vessels build after 2016 that requires after treatment such as Selective Catalytic Reduction (80% reduction over Tier 1)</a:t>
            </a:r>
          </a:p>
          <a:p>
            <a:endParaRPr lang="en-US" dirty="0"/>
          </a:p>
          <a:p>
            <a:r>
              <a:rPr lang="en-US" dirty="0"/>
              <a:t>These standards are derived from IMO MARPOL Annex 6 so they are applicable for all vessels, regardless where they are registered.’</a:t>
            </a:r>
          </a:p>
          <a:p>
            <a:endParaRPr lang="en-US" dirty="0"/>
          </a:p>
          <a:p>
            <a:r>
              <a:rPr lang="en-US" dirty="0"/>
              <a:t>2) North American Emission Control Area (NA ECA) which I have alluded to in earlier slides.</a:t>
            </a:r>
          </a:p>
          <a:p>
            <a:r>
              <a:rPr lang="en-US" dirty="0"/>
              <a:t>There are ECA in the Baltic and North Seas, new ECA are being considered for China, the Mediterranean and Mexico.</a:t>
            </a:r>
          </a:p>
          <a:p>
            <a:r>
              <a:rPr lang="en-US" dirty="0"/>
              <a:t>The US ECA went into affect in 2012 and includes all U.S. waters which matches to the NEI area of interest.   But we still need to keep the global fuel standards and the Model extends beyond the NA ECA boundary.</a:t>
            </a:r>
          </a:p>
          <a:p>
            <a:endParaRPr lang="en-US" dirty="0"/>
          </a:p>
          <a:p>
            <a:r>
              <a:rPr lang="en-US" dirty="0"/>
              <a:t>An important thing to note, is if you reduce fuel sulfur you also reduce sulfate particulates.</a:t>
            </a:r>
          </a:p>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20</a:t>
            </a:fld>
            <a:endParaRPr lang="en-US" dirty="0"/>
          </a:p>
        </p:txBody>
      </p:sp>
    </p:spTree>
    <p:extLst>
      <p:ext uri="{BB962C8B-B14F-4D97-AF65-F5344CB8AC3E}">
        <p14:creationId xmlns:p14="http://schemas.microsoft.com/office/powerpoint/2010/main" val="357151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you know the regulatory situation , I am hoping that the Category 3 emission factors make sense.</a:t>
            </a:r>
          </a:p>
          <a:p>
            <a:endParaRPr lang="en-US" dirty="0"/>
          </a:p>
          <a:p>
            <a:r>
              <a:rPr lang="en-US" dirty="0"/>
              <a:t>And here is the consolidated list of 2017 NEI emission factors for propulsion, auxiliaries and boilers.</a:t>
            </a:r>
          </a:p>
          <a:p>
            <a:endParaRPr lang="en-US" dirty="0"/>
          </a:p>
          <a:p>
            <a:r>
              <a:rPr lang="en-US" dirty="0"/>
              <a:t>As you can see the model assigns EF based on the engine speed (High speed diesel, medium and slow), tier level – and the assumption that for NEI waters, distillate ECA compliant fuel is being used.</a:t>
            </a:r>
          </a:p>
          <a:p>
            <a:endParaRPr lang="en-US" dirty="0"/>
          </a:p>
          <a:p>
            <a:r>
              <a:rPr lang="en-US" dirty="0"/>
              <a:t>Note the model includes EF for global waters which from the previous slide  includes higher sulfur residual fuels</a:t>
            </a:r>
          </a:p>
          <a:p>
            <a:r>
              <a:rPr lang="en-US" dirty="0"/>
              <a:t> – I am just not showing them as this slide is already way too busy.</a:t>
            </a:r>
          </a:p>
        </p:txBody>
      </p:sp>
      <p:sp>
        <p:nvSpPr>
          <p:cNvPr id="4" name="Slide Number Placeholder 3"/>
          <p:cNvSpPr>
            <a:spLocks noGrp="1"/>
          </p:cNvSpPr>
          <p:nvPr>
            <p:ph type="sldNum" sz="quarter" idx="10"/>
          </p:nvPr>
        </p:nvSpPr>
        <p:spPr/>
        <p:txBody>
          <a:bodyPr/>
          <a:lstStyle/>
          <a:p>
            <a:pPr defTabSz="464790">
              <a:defRPr/>
            </a:pPr>
            <a:fld id="{FDE0151A-90C7-5243-80FD-275E6CD555C8}" type="slidenum">
              <a:rPr lang="en-US">
                <a:solidFill>
                  <a:prstClr val="black"/>
                </a:solidFill>
                <a:latin typeface="Calibri" panose="020F0502020204030204"/>
              </a:rPr>
              <a:pPr defTabSz="464790">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62795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great feature of using AIS data is you know propulsion operating loads for every observation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you can identify when the engines are operating outside their design range (typically below 20%)</a:t>
            </a:r>
          </a:p>
          <a:p>
            <a:r>
              <a:rPr lang="en-US" sz="1200" kern="1200" dirty="0">
                <a:solidFill>
                  <a:schemeClr val="tx1"/>
                </a:solidFill>
                <a:effectLst/>
                <a:latin typeface="+mn-lt"/>
                <a:ea typeface="+mn-ea"/>
                <a:cs typeface="+mn-cs"/>
              </a:rPr>
              <a:t>During these low load operations when engine operations are less efficient,  emissions can be higher ,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table shows emission estimates were adjusted by pollutants for low operating loads.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At this point you have kw-</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hrs</a:t>
            </a:r>
            <a:r>
              <a:rPr lang="en-US" sz="1200" dirty="0">
                <a:effectLst/>
                <a:latin typeface="Calibri" panose="020F0502020204030204" pitchFamily="34" charset="0"/>
                <a:ea typeface="Calibri" panose="020F0502020204030204" pitchFamily="34" charset="0"/>
                <a:cs typeface="Times New Roman" panose="02020603050405020304" pitchFamily="18" charset="0"/>
              </a:rPr>
              <a:t> x emission factors, adjusted for regs and low operating loads – you are done! You now have emissions at each observation point.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0151A-90C7-5243-80FD-275E6CD55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843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we need to repeat this process for Auxiliary engines and boilers.</a:t>
            </a:r>
          </a:p>
          <a:p>
            <a:endParaRPr lang="en-US" dirty="0"/>
          </a:p>
          <a:p>
            <a:r>
              <a:rPr lang="en-US" dirty="0"/>
              <a:t>AIS is less helpful regarding these components as their operations are somewhat independent of propulsion. Generally they are inversely related.</a:t>
            </a:r>
          </a:p>
          <a:p>
            <a:endParaRPr lang="en-US" dirty="0"/>
          </a:p>
          <a:p>
            <a:r>
              <a:rPr lang="en-US" dirty="0"/>
              <a:t>The power rating of auxiliary engines was extracted from ROS or the missing data were </a:t>
            </a:r>
            <a:r>
              <a:rPr lang="en-US" dirty="0" err="1"/>
              <a:t>gapfilled</a:t>
            </a:r>
            <a:r>
              <a:rPr lang="en-US" dirty="0"/>
              <a:t> </a:t>
            </a:r>
          </a:p>
          <a:p>
            <a:r>
              <a:rPr lang="en-US" dirty="0"/>
              <a:t>and to estimate the operating load of the auxiliary engines </a:t>
            </a:r>
          </a:p>
          <a:p>
            <a:r>
              <a:rPr lang="en-US" dirty="0"/>
              <a:t>we use EPA load factors based on the mode of operation – transit, maneuvering, dockside and anchorage. </a:t>
            </a:r>
          </a:p>
          <a:p>
            <a:endParaRPr lang="en-US" dirty="0"/>
          </a:p>
          <a:p>
            <a:r>
              <a:rPr lang="en-US" dirty="0"/>
              <a:t>The modes are defined based on the vessel speed and the estimated engine load – </a:t>
            </a:r>
          </a:p>
          <a:p>
            <a:r>
              <a:rPr lang="en-US" dirty="0"/>
              <a:t>mostly this is to differentiate Transit underway operations from maneuvering.</a:t>
            </a:r>
          </a:p>
          <a:p>
            <a:r>
              <a:rPr lang="en-US" dirty="0"/>
              <a:t>While stationary the propulsion engines are off</a:t>
            </a:r>
          </a:p>
          <a:p>
            <a:r>
              <a:rPr lang="en-US" dirty="0"/>
              <a:t>But what is stationary – AIS is so good it captures small vessel movement  due to wind, wave and currents.  For dockside it was assumed that a vessel is not moving if the detected speed is less than 1 </a:t>
            </a:r>
            <a:r>
              <a:rPr lang="en-US" dirty="0" err="1"/>
              <a:t>kn</a:t>
            </a:r>
            <a:r>
              <a:rPr lang="en-US" dirty="0"/>
              <a:t> and for offshore anchorage it could be up to 3 </a:t>
            </a:r>
            <a:r>
              <a:rPr lang="en-US" dirty="0" err="1"/>
              <a:t>kns</a:t>
            </a:r>
            <a:r>
              <a:rPr lang="en-US" dirty="0"/>
              <a:t>.</a:t>
            </a:r>
          </a:p>
        </p:txBody>
      </p:sp>
      <p:sp>
        <p:nvSpPr>
          <p:cNvPr id="4" name="Slide Number Placeholder 3"/>
          <p:cNvSpPr>
            <a:spLocks noGrp="1"/>
          </p:cNvSpPr>
          <p:nvPr>
            <p:ph type="sldNum" sz="quarter" idx="5"/>
          </p:nvPr>
        </p:nvSpPr>
        <p:spPr/>
        <p:txBody>
          <a:bodyPr/>
          <a:lstStyle/>
          <a:p>
            <a:fld id="{D8F3BEAE-1102-4835-99F5-BF679459E32E}" type="slidenum">
              <a:rPr lang="en-US" smtClean="0"/>
              <a:t>23</a:t>
            </a:fld>
            <a:endParaRPr lang="en-US" dirty="0"/>
          </a:p>
        </p:txBody>
      </p:sp>
    </p:spTree>
    <p:extLst>
      <p:ext uri="{BB962C8B-B14F-4D97-AF65-F5344CB8AC3E}">
        <p14:creationId xmlns:p14="http://schemas.microsoft.com/office/powerpoint/2010/main" val="659968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NA ECA requires that the fuel sulfur content be less than 1,000 ppm </a:t>
            </a:r>
          </a:p>
          <a:p>
            <a:r>
              <a:rPr lang="en-US" dirty="0"/>
              <a:t>it is assumed that most vessels will be switching to a distillate blend rather than use higher sulfur fuels in conjunction with a scrubber.</a:t>
            </a:r>
          </a:p>
          <a:p>
            <a:endParaRPr lang="en-US" dirty="0"/>
          </a:p>
          <a:p>
            <a:r>
              <a:rPr lang="en-US" dirty="0"/>
              <a:t>Based on this assumption, it was decided that ECA fuels will be better represented by the distillate marine fuel speciation profile</a:t>
            </a:r>
          </a:p>
          <a:p>
            <a:r>
              <a:rPr lang="en-US" dirty="0"/>
              <a:t>Rather than the residual profile.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Note these profiles are fractions of either PM or VOC</a:t>
            </a:r>
          </a:p>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24</a:t>
            </a:fld>
            <a:endParaRPr lang="en-US" dirty="0"/>
          </a:p>
        </p:txBody>
      </p:sp>
    </p:spTree>
    <p:extLst>
      <p:ext uri="{BB962C8B-B14F-4D97-AF65-F5344CB8AC3E}">
        <p14:creationId xmlns:p14="http://schemas.microsoft.com/office/powerpoint/2010/main" val="1284059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wraps up the C3 calculations</a:t>
            </a:r>
          </a:p>
          <a:p>
            <a:r>
              <a:rPr lang="en-US" dirty="0"/>
              <a:t>Before we jump into C1/C2 </a:t>
            </a:r>
          </a:p>
          <a:p>
            <a:endParaRPr lang="en-US" dirty="0"/>
          </a:p>
          <a:p>
            <a:r>
              <a:rPr lang="en-US" dirty="0"/>
              <a:t>How about a short stretch break</a:t>
            </a:r>
          </a:p>
          <a:p>
            <a:endParaRPr lang="en-US" dirty="0"/>
          </a:p>
          <a:p>
            <a:r>
              <a:rPr lang="en-US" dirty="0"/>
              <a:t>Or I can try to address any questions you may have about the Cat 3 approach.</a:t>
            </a:r>
          </a:p>
        </p:txBody>
      </p:sp>
      <p:sp>
        <p:nvSpPr>
          <p:cNvPr id="4" name="Slide Number Placeholder 3"/>
          <p:cNvSpPr>
            <a:spLocks noGrp="1"/>
          </p:cNvSpPr>
          <p:nvPr>
            <p:ph type="sldNum" sz="quarter" idx="5"/>
          </p:nvPr>
        </p:nvSpPr>
        <p:spPr/>
        <p:txBody>
          <a:bodyPr/>
          <a:lstStyle/>
          <a:p>
            <a:fld id="{D8F3BEAE-1102-4835-99F5-BF679459E32E}" type="slidenum">
              <a:rPr lang="en-US" smtClean="0"/>
              <a:t>25</a:t>
            </a:fld>
            <a:endParaRPr lang="en-US" dirty="0"/>
          </a:p>
        </p:txBody>
      </p:sp>
    </p:spTree>
    <p:extLst>
      <p:ext uri="{BB962C8B-B14F-4D97-AF65-F5344CB8AC3E}">
        <p14:creationId xmlns:p14="http://schemas.microsoft.com/office/powerpoint/2010/main" val="1153141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venture into C1/C2 territory let me remind us of the primary equation</a:t>
            </a:r>
          </a:p>
          <a:p>
            <a:endParaRPr lang="en-US" dirty="0"/>
          </a:p>
          <a:p>
            <a:r>
              <a:rPr lang="en-US" dirty="0"/>
              <a:t>Duration is still calculated based on the last know data point. </a:t>
            </a:r>
          </a:p>
          <a:p>
            <a:endParaRPr lang="en-US" dirty="0"/>
          </a:p>
          <a:p>
            <a:r>
              <a:rPr lang="en-US" dirty="0"/>
              <a:t>Power is base on ROS data where matches can be made</a:t>
            </a:r>
          </a:p>
          <a:p>
            <a:r>
              <a:rPr lang="en-US" dirty="0"/>
              <a:t>And adjusted using the propeller law not the </a:t>
            </a:r>
            <a:r>
              <a:rPr lang="en-US" dirty="0" err="1"/>
              <a:t>Holtrip</a:t>
            </a:r>
            <a:r>
              <a:rPr lang="en-US" dirty="0"/>
              <a:t> &amp; Mennen equation – more about that in a sec.</a:t>
            </a:r>
          </a:p>
          <a:p>
            <a:endParaRPr lang="en-US" dirty="0"/>
          </a:p>
          <a:p>
            <a:r>
              <a:rPr lang="en-US" dirty="0"/>
              <a:t>And the emission factors take into consideration the engine tier level based on year of manufacture when available.</a:t>
            </a:r>
          </a:p>
          <a:p>
            <a:endParaRPr lang="en-US" dirty="0"/>
          </a:p>
          <a:p>
            <a:r>
              <a:rPr lang="en-US" dirty="0"/>
              <a:t>Again the process is repeated to all vessels and each 5-minute observation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0151A-90C7-5243-80FD-275E6CD55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430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started with 814 million possible C1/C2 records which we were able to reduce to cut in half, </a:t>
            </a:r>
          </a:p>
          <a:p>
            <a:r>
              <a:rPr lang="en-US" dirty="0"/>
              <a:t>that included 17,760 vessels  ( about 50% more than the C3 fleet)</a:t>
            </a:r>
          </a:p>
          <a:p>
            <a:r>
              <a:rPr lang="en-US" dirty="0"/>
              <a:t>that represented 88 million hours of operation ( about 5 time the hours than C3)</a:t>
            </a:r>
          </a:p>
          <a:p>
            <a:endParaRPr lang="en-US" dirty="0"/>
          </a:p>
          <a:p>
            <a:r>
              <a:rPr lang="en-US" dirty="0"/>
              <a:t>As ROS only accounted for 25% of C1/C2 vessels.  Default power, and speed data were based on the </a:t>
            </a:r>
            <a:r>
              <a:rPr lang="en-US" b="1" dirty="0"/>
              <a:t>vessel type.</a:t>
            </a:r>
          </a:p>
          <a:p>
            <a:endParaRPr lang="en-US" dirty="0"/>
          </a:p>
          <a:p>
            <a:r>
              <a:rPr lang="en-US" dirty="0"/>
              <a:t>To get the most accurate vessel type alternative data sources were considered</a:t>
            </a:r>
          </a:p>
          <a:p>
            <a:endParaRPr lang="en-US" dirty="0"/>
          </a:p>
          <a:p>
            <a:r>
              <a:rPr lang="en-US" dirty="0"/>
              <a:t>For example we matched to Clarkson’s data which accounted for more than half of the vessels</a:t>
            </a:r>
          </a:p>
          <a:p>
            <a:endParaRPr lang="en-US" dirty="0"/>
          </a:p>
          <a:p>
            <a:r>
              <a:rPr lang="en-US" dirty="0"/>
              <a:t>Next FCC data were used which represent commercial vessels that voluntarily participate in AIS based on radio licensing.</a:t>
            </a:r>
          </a:p>
          <a:p>
            <a:r>
              <a:rPr lang="en-US" dirty="0"/>
              <a:t>Note the match rate was low as the FCC is directly involved in issue MMSI codes to vessels involve in international movement of cargo, and that is not what C1/</a:t>
            </a:r>
            <a:r>
              <a:rPr lang="en-US"/>
              <a:t>C2 generally do.</a:t>
            </a:r>
          </a:p>
          <a:p>
            <a:endParaRPr lang="en-US" dirty="0"/>
          </a:p>
          <a:p>
            <a:r>
              <a:rPr lang="en-US" dirty="0"/>
              <a:t>Then we matched to NTA data which includes all government vessels</a:t>
            </a:r>
          </a:p>
          <a:p>
            <a:endParaRPr lang="en-US" dirty="0"/>
          </a:p>
          <a:p>
            <a:r>
              <a:rPr lang="en-US" dirty="0"/>
              <a:t>A real plus was Global Fishing Watch, which helped us Identify commercial fishing boats.</a:t>
            </a:r>
          </a:p>
          <a:p>
            <a:endParaRPr lang="en-US" dirty="0"/>
          </a:p>
          <a:p>
            <a:r>
              <a:rPr lang="en-US" dirty="0"/>
              <a:t>For the remaining vessels, instead of using just the AIS vessel type data, the AIS cargo type code was also used to determine the vessel type. </a:t>
            </a:r>
          </a:p>
        </p:txBody>
      </p:sp>
      <p:sp>
        <p:nvSpPr>
          <p:cNvPr id="4" name="Slide Number Placeholder 3"/>
          <p:cNvSpPr>
            <a:spLocks noGrp="1"/>
          </p:cNvSpPr>
          <p:nvPr>
            <p:ph type="sldNum" sz="quarter" idx="5"/>
          </p:nvPr>
        </p:nvSpPr>
        <p:spPr/>
        <p:txBody>
          <a:bodyPr/>
          <a:lstStyle/>
          <a:p>
            <a:fld id="{D8F3BEAE-1102-4835-99F5-BF679459E32E}" type="slidenum">
              <a:rPr lang="en-US" smtClean="0"/>
              <a:t>27</a:t>
            </a:fld>
            <a:endParaRPr lang="en-US" dirty="0"/>
          </a:p>
        </p:txBody>
      </p:sp>
    </p:spTree>
    <p:extLst>
      <p:ext uri="{BB962C8B-B14F-4D97-AF65-F5344CB8AC3E}">
        <p14:creationId xmlns:p14="http://schemas.microsoft.com/office/powerpoint/2010/main" val="2746801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how the size of the domestic fleet varies by vessel type.</a:t>
            </a:r>
          </a:p>
          <a:p>
            <a:endParaRPr lang="en-US" dirty="0"/>
          </a:p>
          <a:p>
            <a:r>
              <a:rPr lang="en-US" dirty="0"/>
              <a:t>The good news is it is possible to identify the country where the vessel is registered based on the MMSI identifier – the code includes a 3-digit sequence that notes the country of registration</a:t>
            </a:r>
          </a:p>
          <a:p>
            <a:endParaRPr lang="en-US" dirty="0"/>
          </a:p>
          <a:p>
            <a:r>
              <a:rPr lang="en-US" dirty="0"/>
              <a:t>In aggregate approximately, 75% of the C1/C2 fleet is U.S. flagged. </a:t>
            </a:r>
          </a:p>
          <a:p>
            <a:endParaRPr lang="en-US" dirty="0"/>
          </a:p>
          <a:p>
            <a:r>
              <a:rPr lang="en-US" dirty="0"/>
              <a:t>The Misc. category is our most challenging to characterize as it includes a mixture of vessel types. Including specialty vessels that operate globally.</a:t>
            </a:r>
          </a:p>
        </p:txBody>
      </p:sp>
      <p:sp>
        <p:nvSpPr>
          <p:cNvPr id="4" name="Slide Number Placeholder 3"/>
          <p:cNvSpPr>
            <a:spLocks noGrp="1"/>
          </p:cNvSpPr>
          <p:nvPr>
            <p:ph type="sldNum" sz="quarter" idx="5"/>
          </p:nvPr>
        </p:nvSpPr>
        <p:spPr/>
        <p:txBody>
          <a:bodyPr/>
          <a:lstStyle/>
          <a:p>
            <a:fld id="{72ABA7AB-FEDC-41E6-B6A2-B37CC280BAD9}" type="slidenum">
              <a:rPr lang="en-US" smtClean="0"/>
              <a:t>28</a:t>
            </a:fld>
            <a:endParaRPr lang="en-US"/>
          </a:p>
        </p:txBody>
      </p:sp>
    </p:spTree>
    <p:extLst>
      <p:ext uri="{BB962C8B-B14F-4D97-AF65-F5344CB8AC3E}">
        <p14:creationId xmlns:p14="http://schemas.microsoft.com/office/powerpoint/2010/main" val="2591930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surprising that  the need for surrogate power data to gap fill missing data is significant for C1/C2</a:t>
            </a:r>
          </a:p>
          <a:p>
            <a:r>
              <a:rPr lang="en-US" dirty="0"/>
              <a:t>given the lack of a central data source compared to Category 3 vessels.</a:t>
            </a:r>
          </a:p>
          <a:p>
            <a:endParaRPr lang="en-US" dirty="0"/>
          </a:p>
          <a:p>
            <a:r>
              <a:rPr lang="en-US" dirty="0" err="1"/>
              <a:t>Misc</a:t>
            </a:r>
            <a:r>
              <a:rPr lang="en-US" dirty="0"/>
              <a:t> – very challenging given the diversity of the vessels</a:t>
            </a:r>
          </a:p>
          <a:p>
            <a:r>
              <a:rPr lang="en-US" dirty="0"/>
              <a:t>General Cargo </a:t>
            </a:r>
          </a:p>
          <a:p>
            <a:r>
              <a:rPr lang="en-US" dirty="0"/>
              <a:t>Government vessels</a:t>
            </a:r>
          </a:p>
          <a:p>
            <a:r>
              <a:rPr lang="en-US" dirty="0"/>
              <a:t>Ferries </a:t>
            </a:r>
          </a:p>
          <a:p>
            <a:r>
              <a:rPr lang="en-US" dirty="0"/>
              <a:t>Commercial fishing </a:t>
            </a:r>
          </a:p>
          <a:p>
            <a:r>
              <a:rPr lang="en-US" dirty="0"/>
              <a:t>Tugs</a:t>
            </a:r>
          </a:p>
          <a:p>
            <a:endParaRPr lang="en-US" dirty="0"/>
          </a:p>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29</a:t>
            </a:fld>
            <a:endParaRPr lang="en-US" dirty="0"/>
          </a:p>
        </p:txBody>
      </p:sp>
    </p:spTree>
    <p:extLst>
      <p:ext uri="{BB962C8B-B14F-4D97-AF65-F5344CB8AC3E}">
        <p14:creationId xmlns:p14="http://schemas.microsoft.com/office/powerpoint/2010/main" val="3700590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jump to  NOW!!</a:t>
            </a:r>
          </a:p>
          <a:p>
            <a:endParaRPr lang="en-US" b="1" dirty="0"/>
          </a:p>
          <a:p>
            <a:r>
              <a:rPr lang="en-US" dirty="0"/>
              <a:t>Where emissions are calculated using electronic tracking systems for specific locations and times.</a:t>
            </a:r>
          </a:p>
          <a:p>
            <a:endParaRPr lang="en-US" dirty="0"/>
          </a:p>
          <a:p>
            <a:r>
              <a:rPr lang="en-US" dirty="0"/>
              <a:t>Adjustments are made for each vessel observation to account for operating load of the propulsion engines</a:t>
            </a:r>
          </a:p>
          <a:p>
            <a:endParaRPr lang="en-US" dirty="0"/>
          </a:p>
          <a:p>
            <a:r>
              <a:rPr lang="en-US" dirty="0"/>
              <a:t>Use of ECA and nonroad fuels can even be accounted for </a:t>
            </a:r>
          </a:p>
          <a:p>
            <a:endParaRPr lang="en-US" dirty="0"/>
          </a:p>
          <a:p>
            <a:r>
              <a:rPr lang="en-US" dirty="0"/>
              <a:t>Speciated into regulated HAPs</a:t>
            </a:r>
          </a:p>
          <a:p>
            <a:endParaRPr lang="en-US" dirty="0"/>
          </a:p>
          <a:p>
            <a:pPr marL="171450" indent="-171450">
              <a:buFontTx/>
              <a:buChar char="-"/>
            </a:pPr>
            <a:r>
              <a:rPr lang="en-US" dirty="0"/>
              <a:t>Initial use of  electronic tracking data for BOEM</a:t>
            </a:r>
          </a:p>
          <a:p>
            <a:pPr marL="171450" indent="-171450">
              <a:buFontTx/>
              <a:buChar char="-"/>
            </a:pPr>
            <a:r>
              <a:rPr lang="en-US" dirty="0"/>
              <a:t>Mapping of pipelaying vessels (tracking data) to BOEM’s independent map of pipeline locations</a:t>
            </a:r>
          </a:p>
          <a:p>
            <a:pPr marL="171450" indent="-171450">
              <a:buFontTx/>
              <a:buChar char="-"/>
            </a:pPr>
            <a:r>
              <a:rPr lang="en-US" dirty="0"/>
              <a:t>Plus the data can be animated, showing impact of ECA compliant vs Global marine fuels.</a:t>
            </a:r>
          </a:p>
        </p:txBody>
      </p:sp>
      <p:sp>
        <p:nvSpPr>
          <p:cNvPr id="4" name="Slide Number Placeholder 3"/>
          <p:cNvSpPr>
            <a:spLocks noGrp="1"/>
          </p:cNvSpPr>
          <p:nvPr>
            <p:ph type="sldNum" sz="quarter" idx="5"/>
          </p:nvPr>
        </p:nvSpPr>
        <p:spPr/>
        <p:txBody>
          <a:bodyPr/>
          <a:lstStyle/>
          <a:p>
            <a:fld id="{D8F3BEAE-1102-4835-99F5-BF679459E32E}" type="slidenum">
              <a:rPr lang="en-US" smtClean="0"/>
              <a:t>3</a:t>
            </a:fld>
            <a:endParaRPr lang="en-US" dirty="0"/>
          </a:p>
        </p:txBody>
      </p:sp>
    </p:spTree>
    <p:extLst>
      <p:ext uri="{BB962C8B-B14F-4D97-AF65-F5344CB8AC3E}">
        <p14:creationId xmlns:p14="http://schemas.microsoft.com/office/powerpoint/2010/main" val="3808066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what has been developed  based mostly on EPA data including the 2009 Port Guidance.</a:t>
            </a:r>
          </a:p>
          <a:p>
            <a:endParaRPr lang="en-US" dirty="0"/>
          </a:p>
          <a:p>
            <a:r>
              <a:rPr lang="en-US" dirty="0"/>
              <a:t>It is interesting that tankers tend to be newer</a:t>
            </a:r>
          </a:p>
          <a:p>
            <a:r>
              <a:rPr lang="en-US" dirty="0"/>
              <a:t> </a:t>
            </a:r>
          </a:p>
          <a:p>
            <a:r>
              <a:rPr lang="en-US" dirty="0"/>
              <a:t>This is probably due to compliance with  he Oil Pollution Act of 1990. </a:t>
            </a:r>
          </a:p>
          <a:p>
            <a:r>
              <a:rPr lang="en-US" dirty="0"/>
              <a:t>–  which requires that all tankers have double hulls. </a:t>
            </a:r>
          </a:p>
          <a:p>
            <a:endParaRPr lang="en-US" dirty="0"/>
          </a:p>
          <a:p>
            <a:r>
              <a:rPr lang="en-US" dirty="0"/>
              <a:t>This was being phased-in starting in 1990 after the Exxon Valdez oil spill and was project to be completed by January 1, 2015.</a:t>
            </a:r>
          </a:p>
          <a:p>
            <a:endParaRPr lang="en-US" dirty="0"/>
          </a:p>
          <a:p>
            <a:r>
              <a:rPr lang="en-US" dirty="0"/>
              <a:t>Which accelerates typical vessel  replacement  from 45 years to 25 years.</a:t>
            </a:r>
          </a:p>
        </p:txBody>
      </p:sp>
      <p:sp>
        <p:nvSpPr>
          <p:cNvPr id="4" name="Slide Number Placeholder 3"/>
          <p:cNvSpPr>
            <a:spLocks noGrp="1"/>
          </p:cNvSpPr>
          <p:nvPr>
            <p:ph type="sldNum" sz="quarter" idx="5"/>
          </p:nvPr>
        </p:nvSpPr>
        <p:spPr/>
        <p:txBody>
          <a:bodyPr/>
          <a:lstStyle/>
          <a:p>
            <a:fld id="{D8F3BEAE-1102-4835-99F5-BF679459E32E}" type="slidenum">
              <a:rPr lang="en-US" smtClean="0"/>
              <a:t>30</a:t>
            </a:fld>
            <a:endParaRPr lang="en-US" dirty="0"/>
          </a:p>
        </p:txBody>
      </p:sp>
    </p:spTree>
    <p:extLst>
      <p:ext uri="{BB962C8B-B14F-4D97-AF65-F5344CB8AC3E}">
        <p14:creationId xmlns:p14="http://schemas.microsoft.com/office/powerpoint/2010/main" val="1381112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noted earlier, vessel operating power may vary from the maximum rated power,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particularly for C1/C2 vessels when traveling within a port or while going through locks.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the power needs to be adjusted for the actual propulsion engine operating load.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for C1/C2 vessels is generally insufficient to use the </a:t>
            </a:r>
            <a:r>
              <a:rPr lang="en-US" sz="1200" kern="1200" dirty="0" err="1">
                <a:solidFill>
                  <a:schemeClr val="tx1"/>
                </a:solidFill>
                <a:effectLst/>
                <a:latin typeface="+mn-lt"/>
                <a:ea typeface="+mn-ea"/>
                <a:cs typeface="+mn-cs"/>
              </a:rPr>
              <a:t>Holtrip</a:t>
            </a:r>
            <a:r>
              <a:rPr lang="en-US" sz="1200" kern="1200" dirty="0">
                <a:solidFill>
                  <a:schemeClr val="tx1"/>
                </a:solidFill>
                <a:effectLst/>
                <a:latin typeface="+mn-lt"/>
                <a:ea typeface="+mn-ea"/>
                <a:cs typeface="+mn-cs"/>
              </a:rPr>
              <a:t> &amp; Mennen equation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the propeller law was used, which equates vessel speed reported in the AIS data to operating load.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do this the vessel’s max speed is needed. If the max speed is not known,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typical max speed values are used with the propeller law to get a rough approximation of the operating load.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propeller law assumes that the operating load is the cube of the ratio of the actual speed over the max speed.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0151A-90C7-5243-80FD-275E6CD55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37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C3, AIS is not helpful in estimating auxiliary and boiler operations. So EPA’s aggregated default data were used.</a:t>
            </a:r>
          </a:p>
          <a:p>
            <a:endParaRPr lang="en-US" dirty="0"/>
          </a:p>
          <a:p>
            <a:r>
              <a:rPr lang="en-US" dirty="0"/>
              <a:t>This table shows the auxiliary and boiler assumptions used by vessel type.</a:t>
            </a:r>
          </a:p>
        </p:txBody>
      </p:sp>
      <p:sp>
        <p:nvSpPr>
          <p:cNvPr id="4" name="Slide Number Placeholder 3"/>
          <p:cNvSpPr>
            <a:spLocks noGrp="1"/>
          </p:cNvSpPr>
          <p:nvPr>
            <p:ph type="sldNum" sz="quarter" idx="5"/>
          </p:nvPr>
        </p:nvSpPr>
        <p:spPr/>
        <p:txBody>
          <a:bodyPr/>
          <a:lstStyle/>
          <a:p>
            <a:fld id="{D8F3BEAE-1102-4835-99F5-BF679459E32E}" type="slidenum">
              <a:rPr lang="en-US" smtClean="0"/>
              <a:t>32</a:t>
            </a:fld>
            <a:endParaRPr lang="en-US" dirty="0"/>
          </a:p>
        </p:txBody>
      </p:sp>
    </p:spTree>
    <p:extLst>
      <p:ext uri="{BB962C8B-B14F-4D97-AF65-F5344CB8AC3E}">
        <p14:creationId xmlns:p14="http://schemas.microsoft.com/office/powerpoint/2010/main" val="1027709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the Category 3 discussion it makes sense that we talk a little about the regulatory situation for Category 1 and  2 vessels, before we get to the emission factors..</a:t>
            </a:r>
          </a:p>
          <a:p>
            <a:endParaRPr lang="en-US" dirty="0"/>
          </a:p>
          <a:p>
            <a:r>
              <a:rPr lang="en-US" dirty="0"/>
              <a:t>Note these standards apply to all US flagged domestic vessels., so for foreign flagged vessels we have to assume they are uncontrol .</a:t>
            </a:r>
          </a:p>
          <a:p>
            <a:r>
              <a:rPr lang="en-US" dirty="0"/>
              <a:t> </a:t>
            </a:r>
          </a:p>
          <a:p>
            <a:r>
              <a:rPr lang="en-US" dirty="0"/>
              <a:t>As you can see in this format the dates do not make a lot of sense, as the standards are phased in based on engine power and displacement.</a:t>
            </a:r>
          </a:p>
          <a:p>
            <a:endParaRPr lang="en-US" dirty="0"/>
          </a:p>
          <a:p>
            <a:r>
              <a:rPr lang="en-US" dirty="0"/>
              <a:t>I should also point out the nonroad fuel used by these smaller domestic vessels is 15 ppm – more stringent than then the ECA standard, which is 1000 ppm</a:t>
            </a:r>
          </a:p>
          <a:p>
            <a:endParaRPr lang="en-US" dirty="0"/>
          </a:p>
          <a:p>
            <a:r>
              <a:rPr lang="en-US" dirty="0"/>
              <a:t>Actually ECA is not a consideration for Category 1/2 vessels as the standards for these vessels are more stringent for Sulfur and NOx.  </a:t>
            </a:r>
          </a:p>
          <a:p>
            <a:endParaRPr lang="en-US" dirty="0"/>
          </a:p>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33</a:t>
            </a:fld>
            <a:endParaRPr lang="en-US" dirty="0"/>
          </a:p>
        </p:txBody>
      </p:sp>
    </p:spTree>
    <p:extLst>
      <p:ext uri="{BB962C8B-B14F-4D97-AF65-F5344CB8AC3E}">
        <p14:creationId xmlns:p14="http://schemas.microsoft.com/office/powerpoint/2010/main" val="3937150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vessel build date was known the appropriate Tier level was used to match vessels to their emission factors, </a:t>
            </a:r>
          </a:p>
          <a:p>
            <a:endParaRPr lang="en-US" dirty="0"/>
          </a:p>
          <a:p>
            <a:r>
              <a:rPr lang="en-US" dirty="0"/>
              <a:t>otherwise it was assumed that the vessel was Tier 0</a:t>
            </a:r>
          </a:p>
          <a:p>
            <a:endParaRPr lang="en-US" dirty="0"/>
          </a:p>
          <a:p>
            <a:r>
              <a:rPr lang="en-US" dirty="0"/>
              <a:t>Aux and boilers were assumed to have the same build date as the vessel.</a:t>
            </a:r>
          </a:p>
        </p:txBody>
      </p:sp>
      <p:sp>
        <p:nvSpPr>
          <p:cNvPr id="4" name="Slide Number Placeholder 3"/>
          <p:cNvSpPr>
            <a:spLocks noGrp="1"/>
          </p:cNvSpPr>
          <p:nvPr>
            <p:ph type="sldNum" sz="quarter" idx="5"/>
          </p:nvPr>
        </p:nvSpPr>
        <p:spPr/>
        <p:txBody>
          <a:bodyPr/>
          <a:lstStyle/>
          <a:p>
            <a:fld id="{D8F3BEAE-1102-4835-99F5-BF679459E32E}" type="slidenum">
              <a:rPr lang="en-US" smtClean="0"/>
              <a:t>34</a:t>
            </a:fld>
            <a:endParaRPr lang="en-US" dirty="0"/>
          </a:p>
        </p:txBody>
      </p:sp>
    </p:spTree>
    <p:extLst>
      <p:ext uri="{BB962C8B-B14F-4D97-AF65-F5344CB8AC3E}">
        <p14:creationId xmlns:p14="http://schemas.microsoft.com/office/powerpoint/2010/main" val="3047666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probably should point out that the SCCs  have been updated to differentiate between  </a:t>
            </a:r>
          </a:p>
          <a:p>
            <a:endParaRPr lang="en-US" dirty="0"/>
          </a:p>
          <a:p>
            <a:pPr marL="171450" indent="-171450">
              <a:buFont typeface="Arial" panose="020B0604020202020204" pitchFamily="34" charset="0"/>
              <a:buChar char="•"/>
            </a:pPr>
            <a:r>
              <a:rPr lang="en-US" dirty="0"/>
              <a:t>Fuel </a:t>
            </a:r>
          </a:p>
          <a:p>
            <a:pPr marL="171450" indent="-171450">
              <a:buFont typeface="Arial" panose="020B0604020202020204" pitchFamily="34" charset="0"/>
              <a:buChar char="•"/>
            </a:pPr>
            <a:r>
              <a:rPr lang="en-US" dirty="0"/>
              <a:t>Engine Category</a:t>
            </a:r>
          </a:p>
          <a:p>
            <a:pPr marL="171450" indent="-171450">
              <a:buFont typeface="Arial" panose="020B0604020202020204" pitchFamily="34" charset="0"/>
              <a:buChar char="•"/>
            </a:pPr>
            <a:r>
              <a:rPr lang="en-US" dirty="0"/>
              <a:t>Whether it is a port or underway operations, and </a:t>
            </a:r>
          </a:p>
          <a:p>
            <a:pPr marL="171450" indent="-171450">
              <a:buFont typeface="Arial" panose="020B0604020202020204" pitchFamily="34" charset="0"/>
              <a:buChar char="•"/>
            </a:pPr>
            <a:r>
              <a:rPr lang="en-US" dirty="0"/>
              <a:t>Whether  the estimates represents main or aux engine operations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It is hoped that these changes will help in assessing CMV impacts to local port areas, to support regulatory analysis and facilitate control assessments</a:t>
            </a:r>
          </a:p>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35</a:t>
            </a:fld>
            <a:endParaRPr lang="en-US" dirty="0"/>
          </a:p>
        </p:txBody>
      </p:sp>
    </p:spTree>
    <p:extLst>
      <p:ext uri="{BB962C8B-B14F-4D97-AF65-F5344CB8AC3E}">
        <p14:creationId xmlns:p14="http://schemas.microsoft.com/office/powerpoint/2010/main" val="1710193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 put this at the end but really it is critical that checks are implemented throughout the process:</a:t>
            </a:r>
          </a:p>
          <a:p>
            <a:pPr marL="68580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example, record counts are checked repeatedly to ensure that no data are accidentally lost in the process.</a:t>
            </a:r>
          </a:p>
          <a:p>
            <a:pPr marL="68580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Duration errors at the boundary of a study area are not uncommon  as vessels may leave the area for an extended period of time, when they come back the last known data may be months old. As shown the upper right image of a ports reduced speed zone, the red dots indicate long duration times and as you can see they cluster around the boundary.</a:t>
            </a:r>
          </a:p>
          <a:p>
            <a:pPr marL="68580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also look at vessel power ratings by vessel type, for instance if we have a fishing boat with 65,000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kWs</a:t>
            </a:r>
            <a:r>
              <a:rPr lang="en-US" sz="1200" dirty="0">
                <a:effectLst/>
                <a:latin typeface="Calibri" panose="020F0502020204030204" pitchFamily="34" charset="0"/>
                <a:ea typeface="Calibri" panose="020F0502020204030204" pitchFamily="34" charset="0"/>
                <a:cs typeface="Times New Roman" panose="02020603050405020304" pitchFamily="18" charset="0"/>
              </a:rPr>
              <a:t> or a Cruise ship with 700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kWs</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there may be an issue here.</a:t>
            </a:r>
          </a:p>
          <a:p>
            <a:pPr marL="68580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Because we calculate all the durations for each observations, we can sum up the durations based on a vessels unique MMSI code to ensure that it is less than 8760 hours per year.</a:t>
            </a:r>
          </a:p>
          <a:p>
            <a:pPr marL="68580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also sort the calculated operating loads to make sure no value is unrealistically large</a:t>
            </a:r>
          </a:p>
          <a:p>
            <a:pPr marL="68580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also look at heat maps of activity or emissions to identify hot spots and evaluate whether the hot spots are reasonable.</a:t>
            </a:r>
          </a:p>
          <a:p>
            <a:pPr marL="68580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Look at other similar AIS inventories for similar ports is also a good QA check, but you have to make sure the years are relatively close as coverage continues to get better every year.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0151A-90C7-5243-80FD-275E6CD55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74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the type of checks performed on the 2017 NEI data concerns the observation that C1/C2 has a very large amount of activity in TX and LA - </a:t>
            </a:r>
          </a:p>
          <a:p>
            <a:r>
              <a:rPr lang="en-US" dirty="0"/>
              <a:t>of the top 8 areas for C1/C2 NOx emissions -  6 are in TX or LA</a:t>
            </a:r>
          </a:p>
          <a:p>
            <a:endParaRPr lang="en-US" dirty="0"/>
          </a:p>
          <a:p>
            <a:r>
              <a:rPr lang="en-US" dirty="0"/>
              <a:t>But when compared to USACE cargo data </a:t>
            </a:r>
          </a:p>
          <a:p>
            <a:r>
              <a:rPr lang="en-US" dirty="0"/>
              <a:t>these two states represent nearly 31% of domestic marine cargo movements .</a:t>
            </a:r>
          </a:p>
          <a:p>
            <a:r>
              <a:rPr lang="en-US" dirty="0"/>
              <a:t>This does not include offshore O&amp;G support  vessels or cruise ships which do not carry cargo.</a:t>
            </a:r>
          </a:p>
          <a:p>
            <a:endParaRPr lang="en-US" dirty="0"/>
          </a:p>
          <a:p>
            <a:r>
              <a:rPr lang="en-US" dirty="0"/>
              <a:t>So the elevated activity in this area are reasonable.</a:t>
            </a:r>
          </a:p>
        </p:txBody>
      </p:sp>
      <p:sp>
        <p:nvSpPr>
          <p:cNvPr id="4" name="Slide Number Placeholder 3"/>
          <p:cNvSpPr>
            <a:spLocks noGrp="1"/>
          </p:cNvSpPr>
          <p:nvPr>
            <p:ph type="sldNum" sz="quarter" idx="5"/>
          </p:nvPr>
        </p:nvSpPr>
        <p:spPr/>
        <p:txBody>
          <a:bodyPr/>
          <a:lstStyle/>
          <a:p>
            <a:fld id="{D8F3BEAE-1102-4835-99F5-BF679459E32E}" type="slidenum">
              <a:rPr lang="en-US" smtClean="0"/>
              <a:t>37</a:t>
            </a:fld>
            <a:endParaRPr lang="en-US" dirty="0"/>
          </a:p>
        </p:txBody>
      </p:sp>
    </p:spTree>
    <p:extLst>
      <p:ext uri="{BB962C8B-B14F-4D97-AF65-F5344CB8AC3E}">
        <p14:creationId xmlns:p14="http://schemas.microsoft.com/office/powerpoint/2010/main" val="4011661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AIS shows the exact location of the vessel, </a:t>
            </a:r>
          </a:p>
          <a:p>
            <a:r>
              <a:rPr lang="en-US" dirty="0"/>
              <a:t>but when the latitude and longitude coordinates were compared to pervious NEI underway shape files, </a:t>
            </a:r>
          </a:p>
          <a:p>
            <a:r>
              <a:rPr lang="en-US" dirty="0"/>
              <a:t>there were a large number of vessel movements outside the underway shapes.</a:t>
            </a:r>
          </a:p>
          <a:p>
            <a:endParaRPr lang="en-US" dirty="0"/>
          </a:p>
          <a:p>
            <a:r>
              <a:rPr lang="en-US" dirty="0"/>
              <a:t>So for 2017 the underway shapes were ignored and county boundaries (FIP codes) were used instead.</a:t>
            </a:r>
          </a:p>
          <a:p>
            <a:endParaRPr lang="en-US" dirty="0"/>
          </a:p>
          <a:p>
            <a:r>
              <a:rPr lang="en-US" dirty="0"/>
              <a:t>Also note that Port Shape files are still necessary to assign appropriate SCCs ( port vs Underway)</a:t>
            </a:r>
          </a:p>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38</a:t>
            </a:fld>
            <a:endParaRPr lang="en-US" dirty="0"/>
          </a:p>
        </p:txBody>
      </p:sp>
    </p:spTree>
    <p:extLst>
      <p:ext uri="{BB962C8B-B14F-4D97-AF65-F5344CB8AC3E}">
        <p14:creationId xmlns:p14="http://schemas.microsoft.com/office/powerpoint/2010/main" val="1997352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Way too many numbers.</a:t>
            </a:r>
          </a:p>
          <a:p>
            <a:endParaRPr lang="en-US" dirty="0"/>
          </a:p>
          <a:p>
            <a:r>
              <a:rPr lang="en-US" dirty="0"/>
              <a:t>But just to put it into perspective </a:t>
            </a:r>
          </a:p>
          <a:p>
            <a:r>
              <a:rPr lang="en-US" dirty="0"/>
              <a:t>C3 represent the majority of CMV emissions.</a:t>
            </a:r>
          </a:p>
          <a:p>
            <a:endParaRPr lang="en-US" dirty="0"/>
          </a:p>
          <a:p>
            <a:r>
              <a:rPr lang="en-US" dirty="0"/>
              <a:t>More than double the CO2 emissions</a:t>
            </a:r>
          </a:p>
          <a:p>
            <a:r>
              <a:rPr lang="en-US" dirty="0"/>
              <a:t>More than triple the NOx, and </a:t>
            </a:r>
          </a:p>
          <a:p>
            <a:r>
              <a:rPr lang="en-US" dirty="0"/>
              <a:t>5 to 6 times the PM </a:t>
            </a:r>
          </a:p>
          <a:p>
            <a:endParaRPr lang="en-US" dirty="0"/>
          </a:p>
          <a:p>
            <a:r>
              <a:rPr lang="en-US" dirty="0"/>
              <a:t>Over C1/C2.</a:t>
            </a:r>
          </a:p>
        </p:txBody>
      </p:sp>
      <p:sp>
        <p:nvSpPr>
          <p:cNvPr id="4" name="Slide Number Placeholder 3"/>
          <p:cNvSpPr>
            <a:spLocks noGrp="1"/>
          </p:cNvSpPr>
          <p:nvPr>
            <p:ph type="sldNum" sz="quarter" idx="5"/>
          </p:nvPr>
        </p:nvSpPr>
        <p:spPr/>
        <p:txBody>
          <a:bodyPr/>
          <a:lstStyle/>
          <a:p>
            <a:fld id="{799B7912-4DEE-4A11-AF05-C1B12F103D11}" type="slidenum">
              <a:rPr lang="en-US" smtClean="0"/>
              <a:t>39</a:t>
            </a:fld>
            <a:endParaRPr lang="en-US"/>
          </a:p>
        </p:txBody>
      </p:sp>
    </p:spTree>
    <p:extLst>
      <p:ext uri="{BB962C8B-B14F-4D97-AF65-F5344CB8AC3E}">
        <p14:creationId xmlns:p14="http://schemas.microsoft.com/office/powerpoint/2010/main" val="3234618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what is electronic tracking – or as it is know “Automatic Identification System” of AIS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Vessel send signals every couple of seconds where they are received at VHF towers…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vessel signal is returned to near by vessels and land stations on monitors such as the one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transmitting vessels appear on the screen in real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VHF towers have a range of approximately 20-30 nautical miles,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Plus there is a growing number of AIS satellites extending the range globally.</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0151A-90C7-5243-80FD-275E6CD55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228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NOx, the differences between C3 and C1/C2 presented in these comparison pie charts make sense :</a:t>
            </a:r>
          </a:p>
          <a:p>
            <a:endParaRPr lang="en-US" dirty="0"/>
          </a:p>
          <a:p>
            <a:r>
              <a:rPr lang="en-US" dirty="0"/>
              <a:t>- C3 is mostly container ships, bulk carriers and tankers</a:t>
            </a:r>
          </a:p>
          <a:p>
            <a:r>
              <a:rPr lang="en-US" dirty="0"/>
              <a:t>Very few tugs, offshore vessels and  general cargo,</a:t>
            </a:r>
          </a:p>
          <a:p>
            <a:endParaRPr lang="en-US" dirty="0"/>
          </a:p>
          <a:p>
            <a:r>
              <a:rPr lang="en-US" dirty="0"/>
              <a:t>- While the  opposite is the case for C1/C2,</a:t>
            </a:r>
          </a:p>
          <a:p>
            <a:r>
              <a:rPr lang="en-US" dirty="0"/>
              <a:t>Mostly tugs, offshore support and general cargo</a:t>
            </a:r>
          </a:p>
          <a:p>
            <a:r>
              <a:rPr lang="en-US" dirty="0"/>
              <a:t>Very few container ships , bulk carrier and tankers</a:t>
            </a:r>
          </a:p>
          <a:p>
            <a:endParaRPr lang="en-US" dirty="0"/>
          </a:p>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40</a:t>
            </a:fld>
            <a:endParaRPr lang="en-US" dirty="0"/>
          </a:p>
        </p:txBody>
      </p:sp>
    </p:spTree>
    <p:extLst>
      <p:ext uri="{BB962C8B-B14F-4D97-AF65-F5344CB8AC3E}">
        <p14:creationId xmlns:p14="http://schemas.microsoft.com/office/powerpoint/2010/main" val="1026781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for spatial aspects of the data</a:t>
            </a:r>
          </a:p>
          <a:p>
            <a:r>
              <a:rPr lang="en-US" dirty="0"/>
              <a:t>C1/C2 they operate inland, </a:t>
            </a:r>
          </a:p>
          <a:p>
            <a:r>
              <a:rPr lang="en-US" dirty="0"/>
              <a:t>close to the coast and </a:t>
            </a:r>
          </a:p>
          <a:p>
            <a:r>
              <a:rPr lang="en-US" dirty="0"/>
              <a:t>the Gulf of Mexico servicing the oil and gas platforms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99B7912-4DEE-4A11-AF05-C1B12F103D11}" type="slidenum">
              <a:rPr lang="en-US" smtClean="0"/>
              <a:t>41</a:t>
            </a:fld>
            <a:endParaRPr lang="en-US"/>
          </a:p>
        </p:txBody>
      </p:sp>
    </p:spTree>
    <p:extLst>
      <p:ext uri="{BB962C8B-B14F-4D97-AF65-F5344CB8AC3E}">
        <p14:creationId xmlns:p14="http://schemas.microsoft.com/office/powerpoint/2010/main" val="3053854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C3 </a:t>
            </a:r>
          </a:p>
          <a:p>
            <a:r>
              <a:rPr lang="en-US" dirty="0"/>
              <a:t>do not operate inland and </a:t>
            </a:r>
          </a:p>
          <a:p>
            <a:r>
              <a:rPr lang="en-US" dirty="0"/>
              <a:t>tend to jump to international shipping lanes.</a:t>
            </a:r>
          </a:p>
        </p:txBody>
      </p:sp>
      <p:sp>
        <p:nvSpPr>
          <p:cNvPr id="4" name="Slide Number Placeholder 3"/>
          <p:cNvSpPr>
            <a:spLocks noGrp="1"/>
          </p:cNvSpPr>
          <p:nvPr>
            <p:ph type="sldNum" sz="quarter" idx="5"/>
          </p:nvPr>
        </p:nvSpPr>
        <p:spPr/>
        <p:txBody>
          <a:bodyPr/>
          <a:lstStyle/>
          <a:p>
            <a:fld id="{799B7912-4DEE-4A11-AF05-C1B12F103D11}" type="slidenum">
              <a:rPr lang="en-US" smtClean="0"/>
              <a:t>42</a:t>
            </a:fld>
            <a:endParaRPr lang="en-US"/>
          </a:p>
        </p:txBody>
      </p:sp>
    </p:spTree>
    <p:extLst>
      <p:ext uri="{BB962C8B-B14F-4D97-AF65-F5344CB8AC3E}">
        <p14:creationId xmlns:p14="http://schemas.microsoft.com/office/powerpoint/2010/main" val="3779442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45</a:t>
            </a:fld>
            <a:endParaRPr lang="en-US" dirty="0"/>
          </a:p>
        </p:txBody>
      </p:sp>
    </p:spTree>
    <p:extLst>
      <p:ext uri="{BB962C8B-B14F-4D97-AF65-F5344CB8AC3E}">
        <p14:creationId xmlns:p14="http://schemas.microsoft.com/office/powerpoint/2010/main" val="400856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46</a:t>
            </a:fld>
            <a:endParaRPr lang="en-US" dirty="0"/>
          </a:p>
        </p:txBody>
      </p:sp>
    </p:spTree>
    <p:extLst>
      <p:ext uri="{BB962C8B-B14F-4D97-AF65-F5344CB8AC3E}">
        <p14:creationId xmlns:p14="http://schemas.microsoft.com/office/powerpoint/2010/main" val="1241520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47</a:t>
            </a:fld>
            <a:endParaRPr lang="en-US" dirty="0"/>
          </a:p>
        </p:txBody>
      </p:sp>
    </p:spTree>
    <p:extLst>
      <p:ext uri="{BB962C8B-B14F-4D97-AF65-F5344CB8AC3E}">
        <p14:creationId xmlns:p14="http://schemas.microsoft.com/office/powerpoint/2010/main" val="2518830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SO2 emissions are reduced in the ECA region (aka “Federal Waters”)</a:t>
            </a:r>
          </a:p>
        </p:txBody>
      </p:sp>
      <p:sp>
        <p:nvSpPr>
          <p:cNvPr id="4" name="Slide Number Placeholder 3"/>
          <p:cNvSpPr>
            <a:spLocks noGrp="1"/>
          </p:cNvSpPr>
          <p:nvPr>
            <p:ph type="sldNum" sz="quarter" idx="5"/>
          </p:nvPr>
        </p:nvSpPr>
        <p:spPr/>
        <p:txBody>
          <a:bodyPr/>
          <a:lstStyle/>
          <a:p>
            <a:fld id="{D8F3BEAE-1102-4835-99F5-BF679459E32E}" type="slidenum">
              <a:rPr lang="en-US" smtClean="0"/>
              <a:t>48</a:t>
            </a:fld>
            <a:endParaRPr lang="en-US" dirty="0"/>
          </a:p>
        </p:txBody>
      </p:sp>
    </p:spTree>
    <p:extLst>
      <p:ext uri="{BB962C8B-B14F-4D97-AF65-F5344CB8AC3E}">
        <p14:creationId xmlns:p14="http://schemas.microsoft.com/office/powerpoint/2010/main" val="17233098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49</a:t>
            </a:fld>
            <a:endParaRPr lang="en-US" dirty="0"/>
          </a:p>
        </p:txBody>
      </p:sp>
    </p:spTree>
    <p:extLst>
      <p:ext uri="{BB962C8B-B14F-4D97-AF65-F5344CB8AC3E}">
        <p14:creationId xmlns:p14="http://schemas.microsoft.com/office/powerpoint/2010/main" val="32521844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50</a:t>
            </a:fld>
            <a:endParaRPr lang="en-US" dirty="0"/>
          </a:p>
        </p:txBody>
      </p:sp>
    </p:spTree>
    <p:extLst>
      <p:ext uri="{BB962C8B-B14F-4D97-AF65-F5344CB8AC3E}">
        <p14:creationId xmlns:p14="http://schemas.microsoft.com/office/powerpoint/2010/main" val="3362162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some cool </a:t>
            </a:r>
          </a:p>
          <a:p>
            <a:r>
              <a:rPr lang="en-US" dirty="0"/>
              <a:t>Cruise ship animation</a:t>
            </a:r>
          </a:p>
        </p:txBody>
      </p:sp>
      <p:sp>
        <p:nvSpPr>
          <p:cNvPr id="4" name="Slide Number Placeholder 3"/>
          <p:cNvSpPr>
            <a:spLocks noGrp="1"/>
          </p:cNvSpPr>
          <p:nvPr>
            <p:ph type="sldNum" sz="quarter" idx="5"/>
          </p:nvPr>
        </p:nvSpPr>
        <p:spPr/>
        <p:txBody>
          <a:bodyPr/>
          <a:lstStyle/>
          <a:p>
            <a:fld id="{D8F3BEAE-1102-4835-99F5-BF679459E32E}" type="slidenum">
              <a:rPr lang="en-US" smtClean="0"/>
              <a:t>51</a:t>
            </a:fld>
            <a:endParaRPr lang="en-US" dirty="0"/>
          </a:p>
        </p:txBody>
      </p:sp>
    </p:spTree>
    <p:extLst>
      <p:ext uri="{BB962C8B-B14F-4D97-AF65-F5344CB8AC3E}">
        <p14:creationId xmlns:p14="http://schemas.microsoft.com/office/powerpoint/2010/main" val="3003175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categories of participation in AIS:</a:t>
            </a:r>
          </a:p>
          <a:p>
            <a:endParaRPr lang="en-US" dirty="0"/>
          </a:p>
          <a:p>
            <a:r>
              <a:rPr lang="en-US" dirty="0"/>
              <a:t>1) Required for larger ships and passenger vessels</a:t>
            </a:r>
          </a:p>
          <a:p>
            <a:r>
              <a:rPr lang="en-US" dirty="0"/>
              <a:t>- Uses more powerful transmitter and sending more data</a:t>
            </a:r>
          </a:p>
          <a:p>
            <a:endParaRPr lang="en-US" dirty="0"/>
          </a:p>
          <a:p>
            <a:r>
              <a:rPr lang="en-US" dirty="0"/>
              <a:t>2) Voluntary – anyone else</a:t>
            </a:r>
          </a:p>
          <a:p>
            <a:r>
              <a:rPr lang="en-US" dirty="0"/>
              <a:t>- Smaller cheaper transmitters.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0151A-90C7-5243-80FD-275E6CD55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78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52</a:t>
            </a:fld>
            <a:endParaRPr lang="en-US" dirty="0"/>
          </a:p>
        </p:txBody>
      </p:sp>
    </p:spTree>
    <p:extLst>
      <p:ext uri="{BB962C8B-B14F-4D97-AF65-F5344CB8AC3E}">
        <p14:creationId xmlns:p14="http://schemas.microsoft.com/office/powerpoint/2010/main" val="10518599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Growth rates for cmv_c3 emissions from 2016 to 2023 and 2028 were developed using a forthcoming EPA report on projected bunker fuel demand. The report projects bunker fuel consumption by region out to the year 2030. Bunker fuel usage was used as a surrogate for marine vessel activity. To estimate future year emissions of CO, CO2, hydrocarbons, PM10, and PM2.5, the bunker fuel growth rate from 2016 to 2023, and 2028 were directly applied to the estimated 2016 emissions.   Applied to annual files with Control Strategy Tool within EMF, and scripts update hourly files.</a:t>
            </a:r>
          </a:p>
          <a:p>
            <a:r>
              <a:rPr lang="en-US" sz="1200" kern="1200" dirty="0">
                <a:solidFill>
                  <a:schemeClr val="tx1"/>
                </a:solidFill>
                <a:effectLst/>
                <a:latin typeface="+mn-lt"/>
                <a:ea typeface="+mn-ea"/>
                <a:cs typeface="+mn-cs"/>
              </a:rPr>
              <a:t>Growth factors for NOx emissions were handled separately to account for the phase in of Tier 3 vessel engines. To estimate these emissions, the NOx growth rates from the EPA C3 Regulatory Impact Assessment (RIA) were refactored to use the new bunker fuel usage growth rates. The assumptions of changes in fleet composition and emissions rates from the C3 RIA were preserved and applied to the new bunker fuel demand growth rates for 2023, and 2028 to arrive at the final growth rates</a:t>
            </a:r>
            <a:r>
              <a:rPr lang="en-US" dirty="0">
                <a:effectLst/>
              </a:rPr>
              <a:t> </a:t>
            </a:r>
            <a:r>
              <a:rPr lang="en-US" sz="1200" u="sng" kern="1200" dirty="0">
                <a:solidFill>
                  <a:schemeClr val="tx1"/>
                </a:solidFill>
                <a:effectLst/>
                <a:latin typeface="+mn-lt"/>
                <a:ea typeface="+mn-ea"/>
                <a:cs typeface="+mn-cs"/>
                <a:hlinkClick r:id="rId3"/>
              </a:rPr>
              <a:t>https://nepis.epa.gov/Exe/ZyPURL.cgi?Dockey=P1005ZGH.TXT</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53</a:t>
            </a:fld>
            <a:endParaRPr lang="en-US" dirty="0"/>
          </a:p>
        </p:txBody>
      </p:sp>
    </p:spTree>
    <p:extLst>
      <p:ext uri="{BB962C8B-B14F-4D97-AF65-F5344CB8AC3E}">
        <p14:creationId xmlns:p14="http://schemas.microsoft.com/office/powerpoint/2010/main" val="5265128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54</a:t>
            </a:fld>
            <a:endParaRPr lang="en-US" dirty="0"/>
          </a:p>
        </p:txBody>
      </p:sp>
    </p:spTree>
    <p:extLst>
      <p:ext uri="{BB962C8B-B14F-4D97-AF65-F5344CB8AC3E}">
        <p14:creationId xmlns:p14="http://schemas.microsoft.com/office/powerpoint/2010/main" val="6132387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a:t>
            </a:r>
          </a:p>
          <a:p>
            <a:endParaRPr lang="en-US" dirty="0"/>
          </a:p>
          <a:p>
            <a:r>
              <a:rPr lang="en-US" dirty="0"/>
              <a:t>There are notable benefits in associated with the EPA’s New AIS-Based CMV model.</a:t>
            </a:r>
          </a:p>
          <a:p>
            <a:endParaRPr lang="en-US" dirty="0"/>
          </a:p>
          <a:p>
            <a:r>
              <a:rPr lang="en-US" dirty="0"/>
              <a:t>Can estimate propulsion loads more accurately, allowing for better quantification of low load operations</a:t>
            </a:r>
          </a:p>
          <a:p>
            <a:endParaRPr lang="en-US" dirty="0"/>
          </a:p>
          <a:p>
            <a:r>
              <a:rPr lang="en-US" dirty="0"/>
              <a:t>Way better spatial refinement than even the 2014 inventory based on USACE data</a:t>
            </a:r>
          </a:p>
          <a:p>
            <a:endParaRPr lang="en-US" dirty="0"/>
          </a:p>
          <a:p>
            <a:r>
              <a:rPr lang="en-US" dirty="0"/>
              <a:t>Which allows for better modeling of ECA impacts</a:t>
            </a:r>
          </a:p>
          <a:p>
            <a:endParaRPr lang="en-US" dirty="0"/>
          </a:p>
          <a:p>
            <a:r>
              <a:rPr lang="en-US" dirty="0"/>
              <a:t>Plus the 5 minute sampling interval improves the temporal component of the model</a:t>
            </a:r>
          </a:p>
          <a:p>
            <a:endParaRPr lang="en-US" dirty="0"/>
          </a:p>
          <a:p>
            <a:r>
              <a:rPr lang="en-US" dirty="0"/>
              <a:t>We are currently working on methods to streamline the preprocessing of the AIS and vessel attribute data to be less burdensome.</a:t>
            </a:r>
          </a:p>
          <a:p>
            <a:endParaRPr lang="en-US" dirty="0"/>
          </a:p>
          <a:p>
            <a:endParaRPr lang="en-US" dirty="0"/>
          </a:p>
          <a:p>
            <a:r>
              <a:rPr lang="en-US" dirty="0"/>
              <a:t>At this point, </a:t>
            </a:r>
          </a:p>
          <a:p>
            <a:r>
              <a:rPr lang="en-US" dirty="0"/>
              <a:t>now that you are aware of the data and functionality of the CMV model , </a:t>
            </a:r>
          </a:p>
          <a:p>
            <a:r>
              <a:rPr lang="en-US" dirty="0"/>
              <a:t>I hope you can appreciate  just how far we have come since 1971…and with that thought I am done.</a:t>
            </a:r>
          </a:p>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55</a:t>
            </a:fld>
            <a:endParaRPr lang="en-US" dirty="0"/>
          </a:p>
        </p:txBody>
      </p:sp>
    </p:spTree>
    <p:extLst>
      <p:ext uri="{BB962C8B-B14F-4D97-AF65-F5344CB8AC3E}">
        <p14:creationId xmlns:p14="http://schemas.microsoft.com/office/powerpoint/2010/main" val="38470240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more details about the topics presented here, I have included a slide of additional resources you may want to consider</a:t>
            </a:r>
          </a:p>
          <a:p>
            <a:endParaRPr lang="en-US" dirty="0"/>
          </a:p>
          <a:p>
            <a:r>
              <a:rPr lang="en-US" dirty="0"/>
              <a:t>NEI Documentation</a:t>
            </a:r>
          </a:p>
          <a:p>
            <a:endParaRPr lang="en-US" dirty="0"/>
          </a:p>
          <a:p>
            <a:r>
              <a:rPr lang="en-US" dirty="0"/>
              <a:t>Documentation for the 2016 platform.</a:t>
            </a:r>
          </a:p>
          <a:p>
            <a:endParaRPr lang="en-US" dirty="0"/>
          </a:p>
          <a:p>
            <a:r>
              <a:rPr lang="en-US" dirty="0"/>
              <a:t>Two presentation made at last years EI conference in Dallas.</a:t>
            </a:r>
          </a:p>
          <a:p>
            <a:endParaRPr lang="en-US" dirty="0"/>
          </a:p>
          <a:p>
            <a:r>
              <a:rPr lang="en-US" dirty="0"/>
              <a:t>the recent Port EI methodologies, and</a:t>
            </a:r>
          </a:p>
          <a:p>
            <a:endParaRPr lang="en-US" dirty="0"/>
          </a:p>
          <a:p>
            <a:r>
              <a:rPr lang="en-US" dirty="0"/>
              <a:t>A link for the Annex 6 regulations. </a:t>
            </a:r>
          </a:p>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56</a:t>
            </a:fld>
            <a:endParaRPr lang="en-US" dirty="0"/>
          </a:p>
        </p:txBody>
      </p:sp>
    </p:spTree>
    <p:extLst>
      <p:ext uri="{BB962C8B-B14F-4D97-AF65-F5344CB8AC3E}">
        <p14:creationId xmlns:p14="http://schemas.microsoft.com/office/powerpoint/2010/main" val="3566913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 to the CMV model</a:t>
            </a:r>
          </a:p>
          <a:p>
            <a:endParaRPr lang="en-US" dirty="0"/>
          </a:p>
          <a:p>
            <a:r>
              <a:rPr lang="en-US" dirty="0"/>
              <a:t>EPA developed a detailed emission inventory of marine vessels for the 2009  Category 3 Regulatory Impact Analysis.</a:t>
            </a:r>
          </a:p>
          <a:p>
            <a:endParaRPr lang="en-US" dirty="0"/>
          </a:p>
          <a:p>
            <a:r>
              <a:rPr lang="en-US" dirty="0"/>
              <a:t>Preliminary data from this inventory was used in the 2008 NEI</a:t>
            </a:r>
          </a:p>
          <a:p>
            <a:r>
              <a:rPr lang="en-US" dirty="0"/>
              <a:t>And later adjusted for the 2011 NEI </a:t>
            </a:r>
          </a:p>
          <a:p>
            <a:endParaRPr lang="en-US" dirty="0"/>
          </a:p>
          <a:p>
            <a:r>
              <a:rPr lang="en-US" dirty="0"/>
              <a:t>For the 2014 NEI, a new inventory was developed based on the USACE Entrance and Clearance and Waterborne Commerce data</a:t>
            </a:r>
          </a:p>
          <a:p>
            <a:endParaRPr lang="en-US" dirty="0"/>
          </a:p>
          <a:p>
            <a:r>
              <a:rPr lang="en-US" dirty="0"/>
              <a:t>Since the development of these inventories, much has changed,</a:t>
            </a:r>
          </a:p>
          <a:p>
            <a:r>
              <a:rPr lang="en-US" dirty="0"/>
              <a:t> including the advent of AIS data as well as new GIS tools and shapefiles.</a:t>
            </a:r>
          </a:p>
          <a:p>
            <a:endParaRPr lang="en-US" dirty="0"/>
          </a:p>
          <a:p>
            <a:r>
              <a:rPr lang="en-US" dirty="0"/>
              <a:t>The development of a </a:t>
            </a:r>
            <a:r>
              <a:rPr lang="en-US" b="1" dirty="0"/>
              <a:t>NEW AIS based  </a:t>
            </a:r>
            <a:r>
              <a:rPr lang="en-US" dirty="0"/>
              <a:t>inventory methodology in the form of a CMV model,</a:t>
            </a:r>
          </a:p>
          <a:p>
            <a:r>
              <a:rPr lang="en-US" dirty="0"/>
              <a:t>Has considerable value: </a:t>
            </a:r>
          </a:p>
          <a:p>
            <a:endParaRPr lang="en-US" dirty="0"/>
          </a:p>
          <a:p>
            <a:r>
              <a:rPr lang="en-US" dirty="0"/>
              <a:t>Direct applications for modelers</a:t>
            </a:r>
          </a:p>
          <a:p>
            <a:r>
              <a:rPr lang="en-US" dirty="0"/>
              <a:t>creating projected or back casted inventories</a:t>
            </a:r>
          </a:p>
          <a:p>
            <a:r>
              <a:rPr lang="en-US" dirty="0"/>
              <a:t>supporting regulatory and policy initiatives, </a:t>
            </a:r>
          </a:p>
          <a:p>
            <a:r>
              <a:rPr lang="en-US" dirty="0"/>
              <a:t>Evaluating fuel consumption across the sector and </a:t>
            </a:r>
          </a:p>
          <a:p>
            <a:r>
              <a:rPr lang="en-US" dirty="0"/>
              <a:t>Supporting the NEI</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need to clearly clarify what vessels are included in the CMV 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Pretty much all vessels,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except for recreational vessels which are already included in the MOVE NONROAD model.</a:t>
            </a:r>
          </a:p>
          <a:p>
            <a:endParaRPr lang="en-US" dirty="0"/>
          </a:p>
          <a:p>
            <a:r>
              <a:rPr lang="en-US" dirty="0"/>
              <a:t>It was decided that the 2017 NEI data could be used as a test dataset for the new CMV model.</a:t>
            </a:r>
          </a:p>
          <a:p>
            <a:endParaRPr lang="en-US" dirty="0"/>
          </a:p>
        </p:txBody>
      </p:sp>
      <p:sp>
        <p:nvSpPr>
          <p:cNvPr id="4" name="Slide Number Placeholder 3"/>
          <p:cNvSpPr>
            <a:spLocks noGrp="1"/>
          </p:cNvSpPr>
          <p:nvPr>
            <p:ph type="sldNum" sz="quarter" idx="5"/>
          </p:nvPr>
        </p:nvSpPr>
        <p:spPr/>
        <p:txBody>
          <a:bodyPr/>
          <a:lstStyle/>
          <a:p>
            <a:fld id="{D8F3BEAE-1102-4835-99F5-BF679459E32E}" type="slidenum">
              <a:rPr lang="en-US" smtClean="0"/>
              <a:t>6</a:t>
            </a:fld>
            <a:endParaRPr lang="en-US" dirty="0"/>
          </a:p>
        </p:txBody>
      </p:sp>
    </p:spTree>
    <p:extLst>
      <p:ext uri="{BB962C8B-B14F-4D97-AF65-F5344CB8AC3E}">
        <p14:creationId xmlns:p14="http://schemas.microsoft.com/office/powerpoint/2010/main" val="279510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2017 AIS data were provided by the USCG</a:t>
            </a:r>
          </a:p>
          <a:p>
            <a:endParaRPr lang="en-US" dirty="0"/>
          </a:p>
          <a:p>
            <a:r>
              <a:rPr lang="en-US" dirty="0"/>
              <a:t>This image presents the domain for data request</a:t>
            </a:r>
          </a:p>
          <a:p>
            <a:r>
              <a:rPr lang="en-US" dirty="0"/>
              <a:t>Including the NEI domain (grey box). </a:t>
            </a:r>
          </a:p>
          <a:p>
            <a:r>
              <a:rPr lang="en-US" dirty="0"/>
              <a:t>NA ECA zone (Red box) as well as </a:t>
            </a:r>
          </a:p>
          <a:p>
            <a:r>
              <a:rPr lang="en-US" dirty="0"/>
              <a:t>most NA waters (blue box)</a:t>
            </a:r>
          </a:p>
          <a:p>
            <a:endParaRPr lang="en-US" dirty="0"/>
          </a:p>
          <a:p>
            <a:r>
              <a:rPr lang="en-US" dirty="0"/>
              <a:t>The sampling time frame was 5-minute intervals  </a:t>
            </a:r>
          </a:p>
          <a:p>
            <a:r>
              <a:rPr lang="en-US" dirty="0"/>
              <a:t>(note that the 2 second data  are transmitted, but at that level of detail, the database would blow up, also any benefit of the additional data is questionable.)</a:t>
            </a:r>
          </a:p>
          <a:p>
            <a:r>
              <a:rPr lang="en-US" dirty="0"/>
              <a:t>Vessels do not move that quickly.</a:t>
            </a:r>
          </a:p>
          <a:p>
            <a:endParaRPr lang="en-US" dirty="0"/>
          </a:p>
          <a:p>
            <a:r>
              <a:rPr lang="en-US" dirty="0"/>
              <a:t>Still this dataset is large at 158 GB  which includes 1.3 Billion records</a:t>
            </a:r>
          </a:p>
        </p:txBody>
      </p:sp>
      <p:sp>
        <p:nvSpPr>
          <p:cNvPr id="4" name="Slide Number Placeholder 3"/>
          <p:cNvSpPr>
            <a:spLocks noGrp="1"/>
          </p:cNvSpPr>
          <p:nvPr>
            <p:ph type="sldNum" sz="quarter" idx="5"/>
          </p:nvPr>
        </p:nvSpPr>
        <p:spPr/>
        <p:txBody>
          <a:bodyPr/>
          <a:lstStyle/>
          <a:p>
            <a:fld id="{D8F3BEAE-1102-4835-99F5-BF679459E32E}" type="slidenum">
              <a:rPr lang="en-US" smtClean="0"/>
              <a:t>7</a:t>
            </a:fld>
            <a:endParaRPr lang="en-US" dirty="0"/>
          </a:p>
        </p:txBody>
      </p:sp>
    </p:spTree>
    <p:extLst>
      <p:ext uri="{BB962C8B-B14F-4D97-AF65-F5344CB8AC3E}">
        <p14:creationId xmlns:p14="http://schemas.microsoft.com/office/powerpoint/2010/main" val="2230281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AIS is composed of two different data streams</a:t>
            </a:r>
          </a:p>
          <a:p>
            <a:endParaRPr lang="en-US" dirty="0"/>
          </a:p>
          <a:p>
            <a:pPr marL="0" indent="0">
              <a:buFontTx/>
              <a:buNone/>
            </a:pPr>
            <a:r>
              <a:rPr lang="en-US" dirty="0"/>
              <a:t>1) Static:  attributes that do not change frequently</a:t>
            </a:r>
          </a:p>
          <a:p>
            <a:pPr marL="628650" lvl="1" indent="-171450">
              <a:buFontTx/>
              <a:buChar char="-"/>
            </a:pPr>
            <a:r>
              <a:rPr lang="en-US" dirty="0"/>
              <a:t>These are manually entered by operator and can sometime be questionable. </a:t>
            </a:r>
          </a:p>
          <a:p>
            <a:pPr marL="628650" lvl="1" indent="-171450">
              <a:buFontTx/>
              <a:buChar char="-"/>
            </a:pPr>
            <a:r>
              <a:rPr lang="en-US" dirty="0"/>
              <a:t>Especially the vessel type attribute</a:t>
            </a:r>
          </a:p>
          <a:p>
            <a:pPr marL="628650" lvl="1" indent="-171450">
              <a:buFontTx/>
              <a:buChar char="-"/>
            </a:pPr>
            <a:r>
              <a:rPr lang="en-US" dirty="0"/>
              <a:t>Useful in identifying the vessel  based in their vessel identifier codes which includes the IMO and MMSI (</a:t>
            </a:r>
            <a:r>
              <a:rPr lang="en-US" dirty="0" err="1"/>
              <a:t>Marintime</a:t>
            </a:r>
            <a:r>
              <a:rPr lang="en-US" dirty="0"/>
              <a:t> Mobile Service Identity)</a:t>
            </a:r>
          </a:p>
          <a:p>
            <a:pPr marL="171450" indent="-171450">
              <a:buFontTx/>
              <a:buChar char="-"/>
            </a:pPr>
            <a:endParaRPr lang="en-US" dirty="0"/>
          </a:p>
          <a:p>
            <a:pPr marL="0" indent="0">
              <a:buFontTx/>
              <a:buNone/>
            </a:pPr>
            <a:r>
              <a:rPr lang="en-US" dirty="0"/>
              <a:t>2) Dynamic: automated elements that are constantly changing </a:t>
            </a:r>
          </a:p>
          <a:p>
            <a:pPr marL="628650" lvl="1" indent="-171450">
              <a:buFontTx/>
              <a:buChar char="-"/>
            </a:pPr>
            <a:r>
              <a:rPr lang="en-US" dirty="0"/>
              <a:t>Derived from the Vessels GPS </a:t>
            </a:r>
          </a:p>
          <a:p>
            <a:pPr marL="628650" lvl="1" indent="-171450">
              <a:buFontTx/>
              <a:buChar char="-"/>
            </a:pPr>
            <a:r>
              <a:rPr lang="en-US" dirty="0"/>
              <a:t>Higher quality</a:t>
            </a:r>
          </a:p>
          <a:p>
            <a:pPr marL="628650" lvl="1" indent="-171450">
              <a:buFontTx/>
              <a:buChar char="-"/>
            </a:pPr>
            <a:r>
              <a:rPr lang="en-US" dirty="0"/>
              <a:t>Useful in locating vessels in time and space and </a:t>
            </a:r>
          </a:p>
          <a:p>
            <a:pPr marL="628650" lvl="1" indent="-171450">
              <a:buFontTx/>
              <a:buChar char="-"/>
            </a:pPr>
            <a:r>
              <a:rPr lang="en-US" dirty="0"/>
              <a:t>Quantifying its operating speed</a:t>
            </a:r>
          </a:p>
          <a:p>
            <a:pPr marL="457200" lvl="1" indent="0">
              <a:buFontTx/>
              <a:buNone/>
            </a:pPr>
            <a:endParaRPr lang="en-US" dirty="0"/>
          </a:p>
          <a:p>
            <a:pPr marL="0" lv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0151A-90C7-5243-80FD-275E6CD55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877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One of the most important components of the AIS data is the locational data.</a:t>
            </a:r>
          </a:p>
          <a:p>
            <a:r>
              <a:rPr lang="en-US" dirty="0"/>
              <a:t>It allows the vessel’s exact location to be quantified .</a:t>
            </a:r>
          </a:p>
          <a:p>
            <a:endParaRPr lang="en-US" dirty="0"/>
          </a:p>
          <a:p>
            <a:r>
              <a:rPr lang="en-US" dirty="0"/>
              <a:t>Well mostly, there are some issues with it.</a:t>
            </a:r>
          </a:p>
          <a:p>
            <a:endParaRPr lang="en-US" dirty="0"/>
          </a:p>
          <a:p>
            <a:r>
              <a:rPr lang="en-US" dirty="0"/>
              <a:t>When you view the data as a vessel moving along a line, </a:t>
            </a:r>
          </a:p>
          <a:p>
            <a:r>
              <a:rPr lang="en-US" dirty="0"/>
              <a:t>the vessel may appear on land if:</a:t>
            </a:r>
          </a:p>
          <a:p>
            <a:endParaRPr lang="en-US" dirty="0"/>
          </a:p>
          <a:p>
            <a:r>
              <a:rPr lang="en-US" dirty="0"/>
              <a:t>Vessel transmissions are missing while the vessel moves around abend in the waterway</a:t>
            </a:r>
          </a:p>
          <a:p>
            <a:r>
              <a:rPr lang="en-US" dirty="0"/>
              <a:t>Tampering with the GPS system (rarely)</a:t>
            </a:r>
          </a:p>
          <a:p>
            <a:r>
              <a:rPr lang="en-US" dirty="0"/>
              <a:t>And there is a known accuracy issue if the vessel is moving quickly and changes direction a lot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0151A-90C7-5243-80FD-275E6CD55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6872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FED105F5-02C3-614A-829E-0DDD9F515371}" type="datetime1">
              <a:rPr lang="en-US" smtClean="0"/>
              <a:t>5/12/2020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26126784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B6C9FB-AD01-A142-9730-F1903D05E63B}" type="datetime1">
              <a:rPr lang="en-US" smtClean="0"/>
              <a:t>5/12/2020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2257679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CF4111-6824-E24E-A178-8E941B02BB36}" type="datetime1">
              <a:rPr lang="en-US" smtClean="0"/>
              <a:t>5/12/2020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214915510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8CF4111-6824-E24E-A178-8E941B02BB36}" type="datetime1">
              <a:rPr lang="en-US" smtClean="0"/>
              <a:t>5/12/2020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269845084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8CF4111-6824-E24E-A178-8E941B02BB36}" type="datetime1">
              <a:rPr lang="en-US" smtClean="0"/>
              <a:t>5/12/2020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2979838B-ED2E-6B42-994C-85A5F1C4507E}"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1534488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C8CF4111-6824-E24E-A178-8E941B02BB36}" type="datetime1">
              <a:rPr lang="en-US" smtClean="0"/>
              <a:t>5/12/2020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87888691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8CF4111-6824-E24E-A178-8E941B02BB36}" type="datetime1">
              <a:rPr lang="en-US" smtClean="0"/>
              <a:t>5/12/2020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334470060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8CF4111-6824-E24E-A178-8E941B02BB36}" type="datetime1">
              <a:rPr lang="en-US" smtClean="0"/>
              <a:t>5/12/2020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378144975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0C7B08-62D0-1F42-BBCF-F346D7C12B96}" type="datetime1">
              <a:rPr lang="en-US" smtClean="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3950629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72EFD2C0-96D9-104D-B302-6826F8E3BCA0}" type="datetime1">
              <a:rPr lang="en-US" smtClean="0"/>
              <a:t>5/12/2020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17271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6E83B-480F-4D82-A022-4876A97B18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8B0322-8A4E-44E7-86D2-8AA4E281C4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1DFEBA-30C0-4100-A322-5BB76738F670}"/>
              </a:ext>
            </a:extLst>
          </p:cNvPr>
          <p:cNvSpPr>
            <a:spLocks noGrp="1"/>
          </p:cNvSpPr>
          <p:nvPr>
            <p:ph type="dt" sz="half" idx="10"/>
          </p:nvPr>
        </p:nvSpPr>
        <p:spPr/>
        <p:txBody>
          <a:bodyPr/>
          <a:lstStyle/>
          <a:p>
            <a:fld id="{3200C81B-5392-4EB1-9867-B1DE202BBA88}" type="datetimeFigureOut">
              <a:rPr lang="en-US" smtClean="0"/>
              <a:t>5/12/2020</a:t>
            </a:fld>
            <a:endParaRPr lang="en-US"/>
          </a:p>
        </p:txBody>
      </p:sp>
      <p:sp>
        <p:nvSpPr>
          <p:cNvPr id="5" name="Footer Placeholder 4">
            <a:extLst>
              <a:ext uri="{FF2B5EF4-FFF2-40B4-BE49-F238E27FC236}">
                <a16:creationId xmlns:a16="http://schemas.microsoft.com/office/drawing/2014/main" id="{6C4433CE-3831-486A-85AE-4A53066D1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218FE-6F75-48AB-922B-A94A63EF0233}"/>
              </a:ext>
            </a:extLst>
          </p:cNvPr>
          <p:cNvSpPr>
            <a:spLocks noGrp="1"/>
          </p:cNvSpPr>
          <p:nvPr>
            <p:ph type="sldNum" sz="quarter" idx="12"/>
          </p:nvPr>
        </p:nvSpPr>
        <p:spPr/>
        <p:txBody>
          <a:bodyPr/>
          <a:lstStyle/>
          <a:p>
            <a:fld id="{07E8DFBF-1652-4DFC-ADDD-4BEF8F80CC94}" type="slidenum">
              <a:rPr lang="en-US" smtClean="0"/>
              <a:t>‹#›</a:t>
            </a:fld>
            <a:endParaRPr lang="en-US"/>
          </a:p>
        </p:txBody>
      </p:sp>
    </p:spTree>
    <p:extLst>
      <p:ext uri="{BB962C8B-B14F-4D97-AF65-F5344CB8AC3E}">
        <p14:creationId xmlns:p14="http://schemas.microsoft.com/office/powerpoint/2010/main" val="3356686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849FE-9B49-A94A-BAB7-AFEA64560881}" type="datetime1">
              <a:rPr lang="en-US" smtClean="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84378415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3956-C92E-48D9-BE0C-78AFFAE72C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28E210-8C9B-4202-9EA6-545F7D96B9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83E9D4-DF1D-4DF5-9EA1-B9B5162BB1B1}"/>
              </a:ext>
            </a:extLst>
          </p:cNvPr>
          <p:cNvSpPr>
            <a:spLocks noGrp="1"/>
          </p:cNvSpPr>
          <p:nvPr>
            <p:ph type="dt" sz="half" idx="10"/>
          </p:nvPr>
        </p:nvSpPr>
        <p:spPr/>
        <p:txBody>
          <a:bodyPr/>
          <a:lstStyle/>
          <a:p>
            <a:fld id="{3200C81B-5392-4EB1-9867-B1DE202BBA88}" type="datetimeFigureOut">
              <a:rPr lang="en-US" smtClean="0"/>
              <a:t>5/12/2020</a:t>
            </a:fld>
            <a:endParaRPr lang="en-US"/>
          </a:p>
        </p:txBody>
      </p:sp>
      <p:sp>
        <p:nvSpPr>
          <p:cNvPr id="5" name="Footer Placeholder 4">
            <a:extLst>
              <a:ext uri="{FF2B5EF4-FFF2-40B4-BE49-F238E27FC236}">
                <a16:creationId xmlns:a16="http://schemas.microsoft.com/office/drawing/2014/main" id="{3C224C03-D40B-4F35-8951-DEF1E2C8B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3B188B-719A-4121-85EE-1C6C568E968D}"/>
              </a:ext>
            </a:extLst>
          </p:cNvPr>
          <p:cNvSpPr>
            <a:spLocks noGrp="1"/>
          </p:cNvSpPr>
          <p:nvPr>
            <p:ph type="sldNum" sz="quarter" idx="12"/>
          </p:nvPr>
        </p:nvSpPr>
        <p:spPr/>
        <p:txBody>
          <a:bodyPr/>
          <a:lstStyle/>
          <a:p>
            <a:fld id="{07E8DFBF-1652-4DFC-ADDD-4BEF8F80CC94}" type="slidenum">
              <a:rPr lang="en-US" smtClean="0"/>
              <a:t>‹#›</a:t>
            </a:fld>
            <a:endParaRPr lang="en-US"/>
          </a:p>
        </p:txBody>
      </p:sp>
    </p:spTree>
    <p:extLst>
      <p:ext uri="{BB962C8B-B14F-4D97-AF65-F5344CB8AC3E}">
        <p14:creationId xmlns:p14="http://schemas.microsoft.com/office/powerpoint/2010/main" val="2007940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AB5AC-FDDA-4252-90E2-E29D0B7484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B5099-668F-4849-89E6-7AC93EC049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DA5F33-267F-4BF9-BABB-75BBC84A6387}"/>
              </a:ext>
            </a:extLst>
          </p:cNvPr>
          <p:cNvSpPr>
            <a:spLocks noGrp="1"/>
          </p:cNvSpPr>
          <p:nvPr>
            <p:ph type="dt" sz="half" idx="10"/>
          </p:nvPr>
        </p:nvSpPr>
        <p:spPr/>
        <p:txBody>
          <a:bodyPr/>
          <a:lstStyle/>
          <a:p>
            <a:fld id="{3200C81B-5392-4EB1-9867-B1DE202BBA88}" type="datetimeFigureOut">
              <a:rPr lang="en-US" smtClean="0"/>
              <a:t>5/12/2020</a:t>
            </a:fld>
            <a:endParaRPr lang="en-US"/>
          </a:p>
        </p:txBody>
      </p:sp>
      <p:sp>
        <p:nvSpPr>
          <p:cNvPr id="5" name="Footer Placeholder 4">
            <a:extLst>
              <a:ext uri="{FF2B5EF4-FFF2-40B4-BE49-F238E27FC236}">
                <a16:creationId xmlns:a16="http://schemas.microsoft.com/office/drawing/2014/main" id="{546179E0-6399-41AB-95F1-DEFA13313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AAB0A-FFC6-4E2F-8391-AF7A90391FC6}"/>
              </a:ext>
            </a:extLst>
          </p:cNvPr>
          <p:cNvSpPr>
            <a:spLocks noGrp="1"/>
          </p:cNvSpPr>
          <p:nvPr>
            <p:ph type="sldNum" sz="quarter" idx="12"/>
          </p:nvPr>
        </p:nvSpPr>
        <p:spPr/>
        <p:txBody>
          <a:bodyPr/>
          <a:lstStyle/>
          <a:p>
            <a:fld id="{07E8DFBF-1652-4DFC-ADDD-4BEF8F80CC94}" type="slidenum">
              <a:rPr lang="en-US" smtClean="0"/>
              <a:t>‹#›</a:t>
            </a:fld>
            <a:endParaRPr lang="en-US"/>
          </a:p>
        </p:txBody>
      </p:sp>
    </p:spTree>
    <p:extLst>
      <p:ext uri="{BB962C8B-B14F-4D97-AF65-F5344CB8AC3E}">
        <p14:creationId xmlns:p14="http://schemas.microsoft.com/office/powerpoint/2010/main" val="3558602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8E08E-4C93-4D74-B696-798ACDD46A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89C78-EAD3-4AEB-9FDA-76F1063FF7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533380-A1EC-48D3-8827-34B23E579D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6A1DB3-BD65-4410-9F86-E0BBF6BC6C9A}"/>
              </a:ext>
            </a:extLst>
          </p:cNvPr>
          <p:cNvSpPr>
            <a:spLocks noGrp="1"/>
          </p:cNvSpPr>
          <p:nvPr>
            <p:ph type="dt" sz="half" idx="10"/>
          </p:nvPr>
        </p:nvSpPr>
        <p:spPr/>
        <p:txBody>
          <a:bodyPr/>
          <a:lstStyle/>
          <a:p>
            <a:fld id="{3200C81B-5392-4EB1-9867-B1DE202BBA88}" type="datetimeFigureOut">
              <a:rPr lang="en-US" smtClean="0"/>
              <a:t>5/12/2020</a:t>
            </a:fld>
            <a:endParaRPr lang="en-US"/>
          </a:p>
        </p:txBody>
      </p:sp>
      <p:sp>
        <p:nvSpPr>
          <p:cNvPr id="6" name="Footer Placeholder 5">
            <a:extLst>
              <a:ext uri="{FF2B5EF4-FFF2-40B4-BE49-F238E27FC236}">
                <a16:creationId xmlns:a16="http://schemas.microsoft.com/office/drawing/2014/main" id="{94C1FA62-2850-43B0-8C6E-E8127C8AE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2300C9-85F0-47FE-98CF-F94288E1A42B}"/>
              </a:ext>
            </a:extLst>
          </p:cNvPr>
          <p:cNvSpPr>
            <a:spLocks noGrp="1"/>
          </p:cNvSpPr>
          <p:nvPr>
            <p:ph type="sldNum" sz="quarter" idx="12"/>
          </p:nvPr>
        </p:nvSpPr>
        <p:spPr/>
        <p:txBody>
          <a:bodyPr/>
          <a:lstStyle/>
          <a:p>
            <a:fld id="{07E8DFBF-1652-4DFC-ADDD-4BEF8F80CC94}" type="slidenum">
              <a:rPr lang="en-US" smtClean="0"/>
              <a:t>‹#›</a:t>
            </a:fld>
            <a:endParaRPr lang="en-US"/>
          </a:p>
        </p:txBody>
      </p:sp>
    </p:spTree>
    <p:extLst>
      <p:ext uri="{BB962C8B-B14F-4D97-AF65-F5344CB8AC3E}">
        <p14:creationId xmlns:p14="http://schemas.microsoft.com/office/powerpoint/2010/main" val="2966231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5E764-69B2-4720-823F-42C2273D2C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9FCFA2-185F-4F59-822E-B1206DA88A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F20B6D-70C3-4A4E-A620-F9498FE207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8CE1DA-BEF2-4335-B13A-D5A26AB150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43F1EC-7D15-4488-BFA7-5E6611CC24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A3EC7A-B498-4545-8A83-AD0ADD3FC340}"/>
              </a:ext>
            </a:extLst>
          </p:cNvPr>
          <p:cNvSpPr>
            <a:spLocks noGrp="1"/>
          </p:cNvSpPr>
          <p:nvPr>
            <p:ph type="dt" sz="half" idx="10"/>
          </p:nvPr>
        </p:nvSpPr>
        <p:spPr/>
        <p:txBody>
          <a:bodyPr/>
          <a:lstStyle/>
          <a:p>
            <a:fld id="{3200C81B-5392-4EB1-9867-B1DE202BBA88}" type="datetimeFigureOut">
              <a:rPr lang="en-US" smtClean="0"/>
              <a:t>5/12/2020</a:t>
            </a:fld>
            <a:endParaRPr lang="en-US"/>
          </a:p>
        </p:txBody>
      </p:sp>
      <p:sp>
        <p:nvSpPr>
          <p:cNvPr id="8" name="Footer Placeholder 7">
            <a:extLst>
              <a:ext uri="{FF2B5EF4-FFF2-40B4-BE49-F238E27FC236}">
                <a16:creationId xmlns:a16="http://schemas.microsoft.com/office/drawing/2014/main" id="{4376862E-7C2E-44ED-9A6F-57FCD6813C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9E5C3C-FBFA-4DD3-85C8-D71EC709E4A1}"/>
              </a:ext>
            </a:extLst>
          </p:cNvPr>
          <p:cNvSpPr>
            <a:spLocks noGrp="1"/>
          </p:cNvSpPr>
          <p:nvPr>
            <p:ph type="sldNum" sz="quarter" idx="12"/>
          </p:nvPr>
        </p:nvSpPr>
        <p:spPr/>
        <p:txBody>
          <a:bodyPr/>
          <a:lstStyle/>
          <a:p>
            <a:fld id="{07E8DFBF-1652-4DFC-ADDD-4BEF8F80CC94}" type="slidenum">
              <a:rPr lang="en-US" smtClean="0"/>
              <a:t>‹#›</a:t>
            </a:fld>
            <a:endParaRPr lang="en-US"/>
          </a:p>
        </p:txBody>
      </p:sp>
    </p:spTree>
    <p:extLst>
      <p:ext uri="{BB962C8B-B14F-4D97-AF65-F5344CB8AC3E}">
        <p14:creationId xmlns:p14="http://schemas.microsoft.com/office/powerpoint/2010/main" val="25022112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07248-D8EA-4FD9-9A35-B202D9DD71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63FA98-D105-473B-91F9-D33FE58A75E5}"/>
              </a:ext>
            </a:extLst>
          </p:cNvPr>
          <p:cNvSpPr>
            <a:spLocks noGrp="1"/>
          </p:cNvSpPr>
          <p:nvPr>
            <p:ph type="dt" sz="half" idx="10"/>
          </p:nvPr>
        </p:nvSpPr>
        <p:spPr/>
        <p:txBody>
          <a:bodyPr/>
          <a:lstStyle/>
          <a:p>
            <a:fld id="{3200C81B-5392-4EB1-9867-B1DE202BBA88}" type="datetimeFigureOut">
              <a:rPr lang="en-US" smtClean="0"/>
              <a:t>5/12/2020</a:t>
            </a:fld>
            <a:endParaRPr lang="en-US"/>
          </a:p>
        </p:txBody>
      </p:sp>
      <p:sp>
        <p:nvSpPr>
          <p:cNvPr id="4" name="Footer Placeholder 3">
            <a:extLst>
              <a:ext uri="{FF2B5EF4-FFF2-40B4-BE49-F238E27FC236}">
                <a16:creationId xmlns:a16="http://schemas.microsoft.com/office/drawing/2014/main" id="{F27AC53B-4A9A-4E86-B352-BA2732BFE2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11E996-B471-4DD0-94AB-989779C9F58D}"/>
              </a:ext>
            </a:extLst>
          </p:cNvPr>
          <p:cNvSpPr>
            <a:spLocks noGrp="1"/>
          </p:cNvSpPr>
          <p:nvPr>
            <p:ph type="sldNum" sz="quarter" idx="12"/>
          </p:nvPr>
        </p:nvSpPr>
        <p:spPr/>
        <p:txBody>
          <a:bodyPr/>
          <a:lstStyle/>
          <a:p>
            <a:fld id="{07E8DFBF-1652-4DFC-ADDD-4BEF8F80CC94}" type="slidenum">
              <a:rPr lang="en-US" smtClean="0"/>
              <a:t>‹#›</a:t>
            </a:fld>
            <a:endParaRPr lang="en-US"/>
          </a:p>
        </p:txBody>
      </p:sp>
    </p:spTree>
    <p:extLst>
      <p:ext uri="{BB962C8B-B14F-4D97-AF65-F5344CB8AC3E}">
        <p14:creationId xmlns:p14="http://schemas.microsoft.com/office/powerpoint/2010/main" val="3756993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089CF-A1F2-4A05-BD2B-A8C54D72B2EE}"/>
              </a:ext>
            </a:extLst>
          </p:cNvPr>
          <p:cNvSpPr>
            <a:spLocks noGrp="1"/>
          </p:cNvSpPr>
          <p:nvPr>
            <p:ph type="dt" sz="half" idx="10"/>
          </p:nvPr>
        </p:nvSpPr>
        <p:spPr/>
        <p:txBody>
          <a:bodyPr/>
          <a:lstStyle/>
          <a:p>
            <a:fld id="{3200C81B-5392-4EB1-9867-B1DE202BBA88}" type="datetimeFigureOut">
              <a:rPr lang="en-US" smtClean="0"/>
              <a:t>5/12/2020</a:t>
            </a:fld>
            <a:endParaRPr lang="en-US"/>
          </a:p>
        </p:txBody>
      </p:sp>
      <p:sp>
        <p:nvSpPr>
          <p:cNvPr id="3" name="Footer Placeholder 2">
            <a:extLst>
              <a:ext uri="{FF2B5EF4-FFF2-40B4-BE49-F238E27FC236}">
                <a16:creationId xmlns:a16="http://schemas.microsoft.com/office/drawing/2014/main" id="{1D6DAF50-F538-4E4D-A53C-7D0543F3F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B3E87B-D89A-4392-8E57-3B82D749FE18}"/>
              </a:ext>
            </a:extLst>
          </p:cNvPr>
          <p:cNvSpPr>
            <a:spLocks noGrp="1"/>
          </p:cNvSpPr>
          <p:nvPr>
            <p:ph type="sldNum" sz="quarter" idx="12"/>
          </p:nvPr>
        </p:nvSpPr>
        <p:spPr/>
        <p:txBody>
          <a:bodyPr/>
          <a:lstStyle/>
          <a:p>
            <a:fld id="{07E8DFBF-1652-4DFC-ADDD-4BEF8F80CC94}" type="slidenum">
              <a:rPr lang="en-US" smtClean="0"/>
              <a:t>‹#›</a:t>
            </a:fld>
            <a:endParaRPr lang="en-US"/>
          </a:p>
        </p:txBody>
      </p:sp>
    </p:spTree>
    <p:extLst>
      <p:ext uri="{BB962C8B-B14F-4D97-AF65-F5344CB8AC3E}">
        <p14:creationId xmlns:p14="http://schemas.microsoft.com/office/powerpoint/2010/main" val="4185899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FDD10-4C02-4E2F-9E98-00681A7551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A047D2-AE64-46C3-B70E-C2EBEE877F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A9996B-D1DE-481D-874C-D5EE5AAAC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3E08C-5BF2-4B0B-A24E-6C084AD477ED}"/>
              </a:ext>
            </a:extLst>
          </p:cNvPr>
          <p:cNvSpPr>
            <a:spLocks noGrp="1"/>
          </p:cNvSpPr>
          <p:nvPr>
            <p:ph type="dt" sz="half" idx="10"/>
          </p:nvPr>
        </p:nvSpPr>
        <p:spPr/>
        <p:txBody>
          <a:bodyPr/>
          <a:lstStyle/>
          <a:p>
            <a:fld id="{3200C81B-5392-4EB1-9867-B1DE202BBA88}" type="datetimeFigureOut">
              <a:rPr lang="en-US" smtClean="0"/>
              <a:t>5/12/2020</a:t>
            </a:fld>
            <a:endParaRPr lang="en-US"/>
          </a:p>
        </p:txBody>
      </p:sp>
      <p:sp>
        <p:nvSpPr>
          <p:cNvPr id="6" name="Footer Placeholder 5">
            <a:extLst>
              <a:ext uri="{FF2B5EF4-FFF2-40B4-BE49-F238E27FC236}">
                <a16:creationId xmlns:a16="http://schemas.microsoft.com/office/drawing/2014/main" id="{69B507DF-B1B9-452E-8782-4BBB2BDFC6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5A128-4F1E-482B-B1D2-07F6D78FCE50}"/>
              </a:ext>
            </a:extLst>
          </p:cNvPr>
          <p:cNvSpPr>
            <a:spLocks noGrp="1"/>
          </p:cNvSpPr>
          <p:nvPr>
            <p:ph type="sldNum" sz="quarter" idx="12"/>
          </p:nvPr>
        </p:nvSpPr>
        <p:spPr/>
        <p:txBody>
          <a:bodyPr/>
          <a:lstStyle/>
          <a:p>
            <a:fld id="{07E8DFBF-1652-4DFC-ADDD-4BEF8F80CC94}" type="slidenum">
              <a:rPr lang="en-US" smtClean="0"/>
              <a:t>‹#›</a:t>
            </a:fld>
            <a:endParaRPr lang="en-US"/>
          </a:p>
        </p:txBody>
      </p:sp>
    </p:spTree>
    <p:extLst>
      <p:ext uri="{BB962C8B-B14F-4D97-AF65-F5344CB8AC3E}">
        <p14:creationId xmlns:p14="http://schemas.microsoft.com/office/powerpoint/2010/main" val="3936301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102-B981-4124-BF32-A88A15ABAC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C06097-6123-47B6-8085-666996D909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295A4A-405F-4BE7-AEE8-3C40BAF81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D782F-F9EC-45DE-B639-C4843DAA9CBA}"/>
              </a:ext>
            </a:extLst>
          </p:cNvPr>
          <p:cNvSpPr>
            <a:spLocks noGrp="1"/>
          </p:cNvSpPr>
          <p:nvPr>
            <p:ph type="dt" sz="half" idx="10"/>
          </p:nvPr>
        </p:nvSpPr>
        <p:spPr/>
        <p:txBody>
          <a:bodyPr/>
          <a:lstStyle/>
          <a:p>
            <a:fld id="{3200C81B-5392-4EB1-9867-B1DE202BBA88}" type="datetimeFigureOut">
              <a:rPr lang="en-US" smtClean="0"/>
              <a:t>5/12/2020</a:t>
            </a:fld>
            <a:endParaRPr lang="en-US"/>
          </a:p>
        </p:txBody>
      </p:sp>
      <p:sp>
        <p:nvSpPr>
          <p:cNvPr id="6" name="Footer Placeholder 5">
            <a:extLst>
              <a:ext uri="{FF2B5EF4-FFF2-40B4-BE49-F238E27FC236}">
                <a16:creationId xmlns:a16="http://schemas.microsoft.com/office/drawing/2014/main" id="{7083822F-16A2-4C85-851D-B1C8AD6EB8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BE59F5-4021-483C-9038-611934D28D31}"/>
              </a:ext>
            </a:extLst>
          </p:cNvPr>
          <p:cNvSpPr>
            <a:spLocks noGrp="1"/>
          </p:cNvSpPr>
          <p:nvPr>
            <p:ph type="sldNum" sz="quarter" idx="12"/>
          </p:nvPr>
        </p:nvSpPr>
        <p:spPr/>
        <p:txBody>
          <a:bodyPr/>
          <a:lstStyle/>
          <a:p>
            <a:fld id="{07E8DFBF-1652-4DFC-ADDD-4BEF8F80CC94}" type="slidenum">
              <a:rPr lang="en-US" smtClean="0"/>
              <a:t>‹#›</a:t>
            </a:fld>
            <a:endParaRPr lang="en-US"/>
          </a:p>
        </p:txBody>
      </p:sp>
    </p:spTree>
    <p:extLst>
      <p:ext uri="{BB962C8B-B14F-4D97-AF65-F5344CB8AC3E}">
        <p14:creationId xmlns:p14="http://schemas.microsoft.com/office/powerpoint/2010/main" val="2600853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3EE27-D652-4D08-8C6D-86B0E1A290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528666-210C-48E1-B51F-5B848BD327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327DA-3B41-464A-A827-C91AF25F748A}"/>
              </a:ext>
            </a:extLst>
          </p:cNvPr>
          <p:cNvSpPr>
            <a:spLocks noGrp="1"/>
          </p:cNvSpPr>
          <p:nvPr>
            <p:ph type="dt" sz="half" idx="10"/>
          </p:nvPr>
        </p:nvSpPr>
        <p:spPr/>
        <p:txBody>
          <a:bodyPr/>
          <a:lstStyle/>
          <a:p>
            <a:fld id="{3200C81B-5392-4EB1-9867-B1DE202BBA88}" type="datetimeFigureOut">
              <a:rPr lang="en-US" smtClean="0"/>
              <a:t>5/12/2020</a:t>
            </a:fld>
            <a:endParaRPr lang="en-US"/>
          </a:p>
        </p:txBody>
      </p:sp>
      <p:sp>
        <p:nvSpPr>
          <p:cNvPr id="5" name="Footer Placeholder 4">
            <a:extLst>
              <a:ext uri="{FF2B5EF4-FFF2-40B4-BE49-F238E27FC236}">
                <a16:creationId xmlns:a16="http://schemas.microsoft.com/office/drawing/2014/main" id="{77A8D37A-13FE-4998-B48B-7DCFD391A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73497-C7E1-48BE-8CB8-B51C71CDF5F7}"/>
              </a:ext>
            </a:extLst>
          </p:cNvPr>
          <p:cNvSpPr>
            <a:spLocks noGrp="1"/>
          </p:cNvSpPr>
          <p:nvPr>
            <p:ph type="sldNum" sz="quarter" idx="12"/>
          </p:nvPr>
        </p:nvSpPr>
        <p:spPr/>
        <p:txBody>
          <a:bodyPr/>
          <a:lstStyle/>
          <a:p>
            <a:fld id="{07E8DFBF-1652-4DFC-ADDD-4BEF8F80CC94}" type="slidenum">
              <a:rPr lang="en-US" smtClean="0"/>
              <a:t>‹#›</a:t>
            </a:fld>
            <a:endParaRPr lang="en-US"/>
          </a:p>
        </p:txBody>
      </p:sp>
    </p:spTree>
    <p:extLst>
      <p:ext uri="{BB962C8B-B14F-4D97-AF65-F5344CB8AC3E}">
        <p14:creationId xmlns:p14="http://schemas.microsoft.com/office/powerpoint/2010/main" val="460376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9B08CC-E25A-4419-A94E-5B844416AA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7A8114-C8FF-4225-8E35-2000647A41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F4620-8A45-40A3-9595-6DA1F013DA6E}"/>
              </a:ext>
            </a:extLst>
          </p:cNvPr>
          <p:cNvSpPr>
            <a:spLocks noGrp="1"/>
          </p:cNvSpPr>
          <p:nvPr>
            <p:ph type="dt" sz="half" idx="10"/>
          </p:nvPr>
        </p:nvSpPr>
        <p:spPr/>
        <p:txBody>
          <a:bodyPr/>
          <a:lstStyle/>
          <a:p>
            <a:fld id="{3200C81B-5392-4EB1-9867-B1DE202BBA88}" type="datetimeFigureOut">
              <a:rPr lang="en-US" smtClean="0"/>
              <a:t>5/12/2020</a:t>
            </a:fld>
            <a:endParaRPr lang="en-US"/>
          </a:p>
        </p:txBody>
      </p:sp>
      <p:sp>
        <p:nvSpPr>
          <p:cNvPr id="5" name="Footer Placeholder 4">
            <a:extLst>
              <a:ext uri="{FF2B5EF4-FFF2-40B4-BE49-F238E27FC236}">
                <a16:creationId xmlns:a16="http://schemas.microsoft.com/office/drawing/2014/main" id="{6DBECD78-5173-4C58-9736-2CD98A1E0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54BC5C-684A-48E5-B5EC-CE977193A65C}"/>
              </a:ext>
            </a:extLst>
          </p:cNvPr>
          <p:cNvSpPr>
            <a:spLocks noGrp="1"/>
          </p:cNvSpPr>
          <p:nvPr>
            <p:ph type="sldNum" sz="quarter" idx="12"/>
          </p:nvPr>
        </p:nvSpPr>
        <p:spPr/>
        <p:txBody>
          <a:bodyPr/>
          <a:lstStyle/>
          <a:p>
            <a:fld id="{07E8DFBF-1652-4DFC-ADDD-4BEF8F80CC94}" type="slidenum">
              <a:rPr lang="en-US" smtClean="0"/>
              <a:t>‹#›</a:t>
            </a:fld>
            <a:endParaRPr lang="en-US"/>
          </a:p>
        </p:txBody>
      </p:sp>
    </p:spTree>
    <p:extLst>
      <p:ext uri="{BB962C8B-B14F-4D97-AF65-F5344CB8AC3E}">
        <p14:creationId xmlns:p14="http://schemas.microsoft.com/office/powerpoint/2010/main" val="1141856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0D06-306D-4521-9B2C-F09400C670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E52046-F002-4302-8946-0872F0F4D064}"/>
              </a:ext>
            </a:extLst>
          </p:cNvPr>
          <p:cNvSpPr>
            <a:spLocks noGrp="1"/>
          </p:cNvSpPr>
          <p:nvPr>
            <p:ph type="dt" sz="half" idx="10"/>
          </p:nvPr>
        </p:nvSpPr>
        <p:spPr/>
        <p:txBody>
          <a:bodyPr/>
          <a:lstStyle/>
          <a:p>
            <a:fld id="{C8CF4111-6824-E24E-A178-8E941B02BB36}" type="datetime1">
              <a:rPr lang="en-US" smtClean="0"/>
              <a:t>5/12/2020</a:t>
            </a:fld>
            <a:endParaRPr lang="en-US" dirty="0"/>
          </a:p>
        </p:txBody>
      </p:sp>
      <p:sp>
        <p:nvSpPr>
          <p:cNvPr id="4" name="Footer Placeholder 3">
            <a:extLst>
              <a:ext uri="{FF2B5EF4-FFF2-40B4-BE49-F238E27FC236}">
                <a16:creationId xmlns:a16="http://schemas.microsoft.com/office/drawing/2014/main" id="{7AA6B5AC-3A2D-4BC1-871B-9B898C54F2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58CF084-2453-44B0-8244-3A11FDE99714}"/>
              </a:ext>
            </a:extLst>
          </p:cNvPr>
          <p:cNvSpPr>
            <a:spLocks noGrp="1"/>
          </p:cNvSpPr>
          <p:nvPr>
            <p:ph type="sldNum" sz="quarter" idx="12"/>
          </p:nvPr>
        </p:nvSpPr>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32677470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CE882-C94B-4D66-8A90-4D9496A287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C86600-8CF8-4CF7-8865-665767C1533E}"/>
              </a:ext>
            </a:extLst>
          </p:cNvPr>
          <p:cNvSpPr>
            <a:spLocks noGrp="1"/>
          </p:cNvSpPr>
          <p:nvPr>
            <p:ph type="dt" sz="half" idx="10"/>
          </p:nvPr>
        </p:nvSpPr>
        <p:spPr/>
        <p:txBody>
          <a:bodyPr/>
          <a:lstStyle/>
          <a:p>
            <a:fld id="{3200C81B-5392-4EB1-9867-B1DE202BBA88}" type="datetimeFigureOut">
              <a:rPr lang="en-US" smtClean="0"/>
              <a:t>5/12/2020</a:t>
            </a:fld>
            <a:endParaRPr lang="en-US"/>
          </a:p>
        </p:txBody>
      </p:sp>
      <p:sp>
        <p:nvSpPr>
          <p:cNvPr id="4" name="Footer Placeholder 3">
            <a:extLst>
              <a:ext uri="{FF2B5EF4-FFF2-40B4-BE49-F238E27FC236}">
                <a16:creationId xmlns:a16="http://schemas.microsoft.com/office/drawing/2014/main" id="{46DAC663-9D70-487E-98C2-7D734416F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682B82-8581-4CA7-B1ED-05EB9D38D2A2}"/>
              </a:ext>
            </a:extLst>
          </p:cNvPr>
          <p:cNvSpPr>
            <a:spLocks noGrp="1"/>
          </p:cNvSpPr>
          <p:nvPr>
            <p:ph type="sldNum" sz="quarter" idx="12"/>
          </p:nvPr>
        </p:nvSpPr>
        <p:spPr/>
        <p:txBody>
          <a:bodyPr/>
          <a:lstStyle/>
          <a:p>
            <a:fld id="{07E8DFBF-1652-4DFC-ADDD-4BEF8F80CC94}" type="slidenum">
              <a:rPr lang="en-US" smtClean="0"/>
              <a:t>‹#›</a:t>
            </a:fld>
            <a:endParaRPr lang="en-US"/>
          </a:p>
        </p:txBody>
      </p:sp>
    </p:spTree>
    <p:extLst>
      <p:ext uri="{BB962C8B-B14F-4D97-AF65-F5344CB8AC3E}">
        <p14:creationId xmlns:p14="http://schemas.microsoft.com/office/powerpoint/2010/main" val="3814970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849FE-9B49-A94A-BAB7-AFEA64560881}" type="datetime1">
              <a:rPr lang="en-US" smtClean="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99692832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0D06-306D-4521-9B2C-F09400C670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E52046-F002-4302-8946-0872F0F4D064}"/>
              </a:ext>
            </a:extLst>
          </p:cNvPr>
          <p:cNvSpPr>
            <a:spLocks noGrp="1"/>
          </p:cNvSpPr>
          <p:nvPr>
            <p:ph type="dt" sz="half" idx="10"/>
          </p:nvPr>
        </p:nvSpPr>
        <p:spPr/>
        <p:txBody>
          <a:bodyPr/>
          <a:lstStyle/>
          <a:p>
            <a:fld id="{C8CF4111-6824-E24E-A178-8E941B02BB36}" type="datetime1">
              <a:rPr lang="en-US" smtClean="0"/>
              <a:t>5/12/2020</a:t>
            </a:fld>
            <a:endParaRPr lang="en-US" dirty="0"/>
          </a:p>
        </p:txBody>
      </p:sp>
      <p:sp>
        <p:nvSpPr>
          <p:cNvPr id="4" name="Footer Placeholder 3">
            <a:extLst>
              <a:ext uri="{FF2B5EF4-FFF2-40B4-BE49-F238E27FC236}">
                <a16:creationId xmlns:a16="http://schemas.microsoft.com/office/drawing/2014/main" id="{7AA6B5AC-3A2D-4BC1-871B-9B898C54F2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58CF084-2453-44B0-8244-3A11FDE99714}"/>
              </a:ext>
            </a:extLst>
          </p:cNvPr>
          <p:cNvSpPr>
            <a:spLocks noGrp="1"/>
          </p:cNvSpPr>
          <p:nvPr>
            <p:ph type="sldNum" sz="quarter" idx="12"/>
          </p:nvPr>
        </p:nvSpPr>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403562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00E6E9-F90E-F74B-951C-C82AB7C208D3}" type="datetime1">
              <a:rPr lang="en-US" smtClean="0"/>
              <a:t>5/12/2020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348342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2DB925-2816-BC47-93C2-A79B885DC225}" type="datetime1">
              <a:rPr lang="en-US" smtClean="0"/>
              <a:t>5/12/2020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2209067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D3C1C-E770-374C-99CD-075E0FDAC28D}" type="datetime1">
              <a:rPr lang="en-US" smtClean="0"/>
              <a:t>5/12/2020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233877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BE854D-543E-6E4B-871F-95F221F0B864}" type="datetime1">
              <a:rPr lang="en-US" smtClean="0"/>
              <a:t>5/12/2020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79838B-ED2E-6B42-994C-85A5F1C4507E}" type="slidenum">
              <a:rPr lang="en-US" smtClean="0"/>
              <a:t>‹#›</a:t>
            </a:fld>
            <a:endParaRPr lang="en-US" dirty="0"/>
          </a:p>
        </p:txBody>
      </p:sp>
    </p:spTree>
    <p:extLst>
      <p:ext uri="{BB962C8B-B14F-4D97-AF65-F5344CB8AC3E}">
        <p14:creationId xmlns:p14="http://schemas.microsoft.com/office/powerpoint/2010/main" val="211497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microsoft.com/office/2007/relationships/hdphoto" Target="../media/hdphoto1.wdp"/><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20">
            <a:duotone>
              <a:schemeClr val="accent3">
                <a:shade val="45000"/>
                <a:satMod val="135000"/>
              </a:schemeClr>
              <a:prstClr val="white"/>
            </a:duotone>
            <a:extLst>
              <a:ext uri="{BEBA8EAE-BF5A-486C-A8C5-ECC9F3942E4B}">
                <a14:imgProps xmlns:a14="http://schemas.microsoft.com/office/drawing/2010/main">
                  <a14:imgLayer r:embed="rId21">
                    <a14:imgEffect>
                      <a14:artisticPhotocopy trans="50000" detail="10"/>
                    </a14:imgEffect>
                  </a14:imgLayer>
                </a14:imgProps>
              </a:ex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8CF4111-6824-E24E-A178-8E941B02BB36}" type="datetime1">
              <a:rPr lang="en-US" smtClean="0"/>
              <a:t>5/12/2020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979838B-ED2E-6B42-994C-85A5F1C4507E}" type="slidenum">
              <a:rPr lang="en-US" smtClean="0"/>
              <a:t>‹#›</a:t>
            </a:fld>
            <a:endParaRPr lang="en-US" dirty="0"/>
          </a:p>
        </p:txBody>
      </p:sp>
    </p:spTree>
    <p:extLst>
      <p:ext uri="{BB962C8B-B14F-4D97-AF65-F5344CB8AC3E}">
        <p14:creationId xmlns:p14="http://schemas.microsoft.com/office/powerpoint/2010/main" val="28352266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8" r:id="rId3"/>
    <p:sldLayoutId id="2147483680" r:id="rId4"/>
    <p:sldLayoutId id="2147483679"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2D050">
            <a:alpha val="2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ADC0A3-EBC4-4D25-9797-447F19D1A5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10D472-2462-45F8-B372-1C9C1EC3C5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AEE73-7886-47E5-B382-AC3CD6E459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00C81B-5392-4EB1-9867-B1DE202BBA88}" type="datetimeFigureOut">
              <a:rPr lang="en-US" smtClean="0"/>
              <a:t>5/12/2020</a:t>
            </a:fld>
            <a:endParaRPr lang="en-US"/>
          </a:p>
        </p:txBody>
      </p:sp>
      <p:sp>
        <p:nvSpPr>
          <p:cNvPr id="5" name="Footer Placeholder 4">
            <a:extLst>
              <a:ext uri="{FF2B5EF4-FFF2-40B4-BE49-F238E27FC236}">
                <a16:creationId xmlns:a16="http://schemas.microsoft.com/office/drawing/2014/main" id="{0711CA4C-3353-46DB-A911-6B164BF65D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19F5A6-7649-4BD9-BF51-9DF8432370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8DFBF-1652-4DFC-ADDD-4BEF8F80CC94}" type="slidenum">
              <a:rPr lang="en-US" smtClean="0"/>
              <a:t>‹#›</a:t>
            </a:fld>
            <a:endParaRPr lang="en-US"/>
          </a:p>
        </p:txBody>
      </p:sp>
    </p:spTree>
    <p:extLst>
      <p:ext uri="{BB962C8B-B14F-4D97-AF65-F5344CB8AC3E}">
        <p14:creationId xmlns:p14="http://schemas.microsoft.com/office/powerpoint/2010/main" val="86788159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70.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1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5.emf"/><Relationship Id="rId4" Type="http://schemas.openxmlformats.org/officeDocument/2006/relationships/package" Target="../embeddings/Microsoft_Excel_Worksheet.xlsx"/></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70.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nam04.safelinks.protection.outlook.com/?url=https%3A%2F%2Fwww.epa.gov%2Fair-emissions-inventories%2F2017-national-emissions-inventory-nei-data&amp;data=02%7C01%7CRichard.Billings%40erg.com%7Cdc894bbf803f4979804b08d7e7add549%7Ca17e3fab8d2346f287f33fceb7c6a000%7C1%7C0%7C637232606108064680&amp;sdata=Cw7NjCPZhNDI3VH7DKG5nrScWJAC3jBXc3SC9sttWcI%3D&amp;reserved=0" TargetMode="External"/><Relationship Id="rId7" Type="http://schemas.openxmlformats.org/officeDocument/2006/relationships/hyperlink" Target="https://nam04.safelinks.protection.outlook.com/?url=https%3A%2F%2Fwww.epa.gov%2Fregulations-emissions-vehicles-and-engines%2Finternational-standards-reduce-emissions-marine-diesel&amp;data=02%7C01%7CRichard.Billings%40erg.com%7Cdc894bbf803f4979804b08d7e7add549%7Ca17e3fab8d2346f287f33fceb7c6a000%7C1%7C0%7C637232606108074651&amp;sdata=a7OCuY1cQbA2lp1XaRlZgiXdLR8FObWVAIMPQO%2BqRdQ%3D&amp;reserved=0"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www.epa.gov/ports-initiative/port-and-goods-movement-emission-inventories" TargetMode="External"/><Relationship Id="rId5" Type="http://schemas.openxmlformats.org/officeDocument/2006/relationships/hyperlink" Target="https://www.epa.gov/air-emissions-inventories/mobile-session-2019-eic" TargetMode="External"/><Relationship Id="rId4" Type="http://schemas.openxmlformats.org/officeDocument/2006/relationships/hyperlink" Target="https://www.epa.gov/air-emissions-modeling/2016v1-platfor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hyperlink" Target="https://www.navcen.uscg.gov/?pageName=NAISmai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4385" y="166216"/>
            <a:ext cx="5426719" cy="1414272"/>
          </a:xfrm>
        </p:spPr>
        <p:txBody>
          <a:bodyPr>
            <a:noAutofit/>
          </a:bodyPr>
          <a:lstStyle/>
          <a:p>
            <a:r>
              <a:rPr lang="en-US" sz="4000" b="1" dirty="0">
                <a:latin typeface="Calibri" panose="020F0502020204030204" pitchFamily="34" charset="0"/>
                <a:cs typeface="Calibri" panose="020F0502020204030204" pitchFamily="34" charset="0"/>
              </a:rPr>
              <a:t>EPA CMV model</a:t>
            </a:r>
            <a:br>
              <a:rPr lang="en-US" b="1" dirty="0">
                <a:latin typeface="Calibri" panose="020F0502020204030204" pitchFamily="34" charset="0"/>
                <a:cs typeface="Calibri" panose="020F0502020204030204" pitchFamily="34" charset="0"/>
              </a:rPr>
            </a:br>
            <a:endParaRPr lang="en-US" b="1"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7471600" y="1058196"/>
            <a:ext cx="4868688" cy="5251163"/>
          </a:xfrm>
        </p:spPr>
        <p:txBody>
          <a:bodyPr>
            <a:noAutofit/>
          </a:bodyPr>
          <a:lstStyle/>
          <a:p>
            <a:r>
              <a:rPr lang="en-US" sz="2800" b="1" dirty="0">
                <a:latin typeface="Calibri" panose="020F0502020204030204" pitchFamily="34" charset="0"/>
                <a:cs typeface="Calibri" panose="020F0502020204030204" pitchFamily="34" charset="0"/>
              </a:rPr>
              <a:t>Richard Billings, ERG</a:t>
            </a:r>
          </a:p>
          <a:p>
            <a:r>
              <a:rPr lang="en-US" sz="2800" b="1" dirty="0">
                <a:latin typeface="Calibri" panose="020F0502020204030204" pitchFamily="34" charset="0"/>
                <a:cs typeface="Calibri" panose="020F0502020204030204" pitchFamily="34" charset="0"/>
              </a:rPr>
              <a:t>Sarah Roberts, EPA</a:t>
            </a:r>
          </a:p>
          <a:p>
            <a:r>
              <a:rPr lang="en-US" sz="2800" b="1" dirty="0">
                <a:latin typeface="Calibri" panose="020F0502020204030204" pitchFamily="34" charset="0"/>
                <a:cs typeface="Calibri" panose="020F0502020204030204" pitchFamily="34" charset="0"/>
              </a:rPr>
              <a:t>Michael Aldridge, EPA</a:t>
            </a:r>
          </a:p>
          <a:p>
            <a:r>
              <a:rPr lang="en-US" sz="2800" b="1" dirty="0">
                <a:latin typeface="Calibri" panose="020F0502020204030204" pitchFamily="34" charset="0"/>
                <a:cs typeface="Calibri" panose="020F0502020204030204" pitchFamily="34" charset="0"/>
              </a:rPr>
              <a:t>Daniel Bizer-Cox, EPA</a:t>
            </a:r>
          </a:p>
          <a:p>
            <a:r>
              <a:rPr lang="en-US" sz="2800" b="1" dirty="0">
                <a:latin typeface="Calibri" panose="020F0502020204030204" pitchFamily="34" charset="0"/>
                <a:cs typeface="Calibri" panose="020F0502020204030204" pitchFamily="34" charset="0"/>
              </a:rPr>
              <a:t>Jarrod Brown, EPA</a:t>
            </a:r>
          </a:p>
          <a:p>
            <a:r>
              <a:rPr lang="en-US" sz="2800" b="1" dirty="0">
                <a:latin typeface="Calibri" panose="020F0502020204030204" pitchFamily="34" charset="0"/>
                <a:cs typeface="Calibri" panose="020F0502020204030204" pitchFamily="34" charset="0"/>
              </a:rPr>
              <a:t>Alison Eyth, EPA</a:t>
            </a:r>
          </a:p>
          <a:p>
            <a:r>
              <a:rPr lang="en-US" sz="2800" b="1" dirty="0">
                <a:latin typeface="Calibri" panose="020F0502020204030204" pitchFamily="34" charset="0"/>
                <a:cs typeface="Calibri" panose="020F0502020204030204" pitchFamily="34" charset="0"/>
              </a:rPr>
              <a:t>Isabela Brown, ERG</a:t>
            </a:r>
          </a:p>
          <a:p>
            <a:r>
              <a:rPr lang="en-US" sz="2800" b="1" dirty="0">
                <a:latin typeface="Calibri" panose="020F0502020204030204" pitchFamily="34" charset="0"/>
                <a:cs typeface="Calibri" panose="020F0502020204030204" pitchFamily="34" charset="0"/>
              </a:rPr>
              <a:t>Heather Perez, ERG</a:t>
            </a:r>
          </a:p>
          <a:p>
            <a:r>
              <a:rPr lang="en-US" sz="2800" b="1" dirty="0">
                <a:latin typeface="Calibri" panose="020F0502020204030204" pitchFamily="34" charset="0"/>
                <a:cs typeface="Calibri" panose="020F0502020204030204" pitchFamily="34" charset="0"/>
              </a:rPr>
              <a:t>Roger Chang, ERG</a:t>
            </a:r>
          </a:p>
          <a:p>
            <a:r>
              <a:rPr lang="en-US" sz="2800" b="1" dirty="0">
                <a:latin typeface="Calibri" panose="020F0502020204030204" pitchFamily="34" charset="0"/>
                <a:cs typeface="Calibri" panose="020F0502020204030204" pitchFamily="34" charset="0"/>
              </a:rPr>
              <a:t>James Beidler, GDIT</a:t>
            </a:r>
          </a:p>
          <a:p>
            <a:endParaRPr lang="en-US" dirty="0"/>
          </a:p>
        </p:txBody>
      </p:sp>
      <p:pic>
        <p:nvPicPr>
          <p:cNvPr id="5" name="Picture 4"/>
          <p:cNvPicPr>
            <a:picLocks noChangeAspect="1"/>
          </p:cNvPicPr>
          <p:nvPr/>
        </p:nvPicPr>
        <p:blipFill>
          <a:blip r:embed="rId3"/>
          <a:stretch>
            <a:fillRect/>
          </a:stretch>
        </p:blipFill>
        <p:spPr>
          <a:xfrm>
            <a:off x="1554570" y="1038215"/>
            <a:ext cx="4339648" cy="4717992"/>
          </a:xfrm>
          <a:prstGeom prst="rect">
            <a:avLst/>
          </a:prstGeom>
          <a:ln w="28575">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633" y="6209208"/>
            <a:ext cx="1399471" cy="482576"/>
          </a:xfrm>
          <a:prstGeom prst="rect">
            <a:avLst/>
          </a:prstGeom>
        </p:spPr>
      </p:pic>
    </p:spTree>
    <p:extLst>
      <p:ext uri="{BB962C8B-B14F-4D97-AF65-F5344CB8AC3E}">
        <p14:creationId xmlns:p14="http://schemas.microsoft.com/office/powerpoint/2010/main" val="912102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6363383" y="111855"/>
            <a:ext cx="3794500" cy="658835"/>
          </a:xfrm>
          <a:prstGeom prst="rect">
            <a:avLst/>
          </a:prstGeom>
        </p:spPr>
        <p:txBody>
          <a:bodyPr wrap="none">
            <a:spAutoFit/>
          </a:bodyPr>
          <a:lstStyle/>
          <a:p>
            <a:pPr marL="457200">
              <a:lnSpc>
                <a:spcPct val="107000"/>
              </a:lnSpc>
              <a:spcAft>
                <a:spcPts val="800"/>
              </a:spcAft>
            </a:pPr>
            <a:r>
              <a:rPr lang="en-US" sz="3600" b="1" dirty="0">
                <a:latin typeface="Calibri" panose="020F0502020204030204" pitchFamily="34" charset="0"/>
                <a:ea typeface="Times New Roman" panose="02020603050405020304" pitchFamily="18" charset="0"/>
                <a:cs typeface="Calibri" panose="020F0502020204030204" pitchFamily="34" charset="0"/>
              </a:rPr>
              <a:t>Vector approach</a:t>
            </a:r>
          </a:p>
        </p:txBody>
      </p:sp>
      <p:sp>
        <p:nvSpPr>
          <p:cNvPr id="7" name="Rectangle 6"/>
          <p:cNvSpPr/>
          <p:nvPr/>
        </p:nvSpPr>
        <p:spPr>
          <a:xfrm>
            <a:off x="1962912" y="800620"/>
            <a:ext cx="10229088" cy="2862322"/>
          </a:xfrm>
          <a:prstGeom prst="rect">
            <a:avLst/>
          </a:prstGeom>
        </p:spPr>
        <p:txBody>
          <a:bodyPr wrap="square">
            <a:spAutoFit/>
          </a:bodyPr>
          <a:lstStyle/>
          <a:p>
            <a:pPr marL="342900" marR="0" lvl="0" indent="-342900">
              <a:spcBef>
                <a:spcPts val="0"/>
              </a:spcBef>
              <a:spcAft>
                <a:spcPts val="120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Calibri" panose="020F0502020204030204" pitchFamily="34" charset="0"/>
              </a:rPr>
              <a:t>Each observation is a point vector for a </a:t>
            </a:r>
            <a:r>
              <a:rPr lang="en-US" sz="2800" dirty="0">
                <a:latin typeface="Calibri" panose="020F0502020204030204" pitchFamily="34" charset="0"/>
                <a:ea typeface="Times New Roman" panose="02020603050405020304" pitchFamily="18" charset="0"/>
                <a:cs typeface="Calibri" panose="020F0502020204030204" pitchFamily="34" charset="0"/>
              </a:rPr>
              <a:t>specific </a:t>
            </a:r>
            <a:r>
              <a:rPr lang="en-US" sz="2800" dirty="0" err="1">
                <a:latin typeface="Calibri" panose="020F0502020204030204" pitchFamily="34" charset="0"/>
                <a:ea typeface="Times New Roman" panose="02020603050405020304" pitchFamily="18" charset="0"/>
                <a:cs typeface="Calibri" panose="020F0502020204030204" pitchFamily="34" charset="0"/>
              </a:rPr>
              <a:t>lat</a:t>
            </a:r>
            <a:r>
              <a:rPr lang="en-US" sz="2800" dirty="0">
                <a:latin typeface="Calibri" panose="020F0502020204030204" pitchFamily="34" charset="0"/>
                <a:ea typeface="Times New Roman" panose="02020603050405020304" pitchFamily="18" charset="0"/>
                <a:cs typeface="Calibri" panose="020F0502020204030204" pitchFamily="34" charset="0"/>
              </a:rPr>
              <a:t>/long coordinate</a:t>
            </a:r>
          </a:p>
          <a:p>
            <a:pPr marL="800100" lvl="1" indent="-342900">
              <a:spcAft>
                <a:spcPts val="1200"/>
              </a:spcAft>
              <a:buFont typeface="Courier New" panose="02070309020205020404" pitchFamily="49" charset="0"/>
              <a:buChar char="o"/>
            </a:pPr>
            <a:r>
              <a:rPr lang="en-US" sz="2800" dirty="0">
                <a:effectLst/>
                <a:latin typeface="Calibri" panose="020F0502020204030204" pitchFamily="34" charset="0"/>
                <a:ea typeface="Times New Roman" panose="02020603050405020304" pitchFamily="18" charset="0"/>
                <a:cs typeface="Calibri" panose="020F0502020204030204" pitchFamily="34" charset="0"/>
              </a:rPr>
              <a:t>Vessel Identifier</a:t>
            </a:r>
          </a:p>
          <a:p>
            <a:pPr marL="800100" lvl="1" indent="-342900">
              <a:spcAft>
                <a:spcPts val="1200"/>
              </a:spcAft>
              <a:buFont typeface="Courier New" panose="02070309020205020404" pitchFamily="49" charset="0"/>
              <a:buChar char="o"/>
            </a:pPr>
            <a:r>
              <a:rPr lang="en-US" sz="2800" dirty="0">
                <a:effectLst/>
                <a:latin typeface="Calibri" panose="020F0502020204030204" pitchFamily="34" charset="0"/>
                <a:ea typeface="Times New Roman" panose="02020603050405020304" pitchFamily="18" charset="0"/>
                <a:cs typeface="Calibri" panose="020F0502020204030204" pitchFamily="34" charset="0"/>
              </a:rPr>
              <a:t>Day time stamp</a:t>
            </a:r>
          </a:p>
          <a:p>
            <a:pPr marL="800100" lvl="1" indent="-342900">
              <a:spcAft>
                <a:spcPts val="1200"/>
              </a:spcAft>
              <a:buFont typeface="Courier New" panose="02070309020205020404" pitchFamily="49" charset="0"/>
              <a:buChar char="o"/>
            </a:pPr>
            <a:r>
              <a:rPr lang="en-US" sz="2800" dirty="0">
                <a:latin typeface="Calibri" panose="020F0502020204030204" pitchFamily="34" charset="0"/>
                <a:ea typeface="Times New Roman" panose="02020603050405020304" pitchFamily="18" charset="0"/>
                <a:cs typeface="Calibri" panose="020F0502020204030204" pitchFamily="34" charset="0"/>
              </a:rPr>
              <a:t>Vessel speed</a:t>
            </a:r>
          </a:p>
          <a:p>
            <a:pPr marL="800100" lvl="1" indent="-342900">
              <a:spcAft>
                <a:spcPts val="1200"/>
              </a:spcAft>
              <a:buFont typeface="Courier New" panose="02070309020205020404" pitchFamily="49" charset="0"/>
              <a:buChar char="o"/>
            </a:pPr>
            <a:r>
              <a:rPr lang="en-US" sz="2800" dirty="0">
                <a:latin typeface="Calibri" panose="020F0502020204030204" pitchFamily="34" charset="0"/>
                <a:ea typeface="Times New Roman" panose="02020603050405020304" pitchFamily="18" charset="0"/>
                <a:cs typeface="Calibri" panose="020F0502020204030204" pitchFamily="34" charset="0"/>
              </a:rPr>
              <a:t>D</a:t>
            </a:r>
            <a:r>
              <a:rPr lang="en-US" sz="2800" dirty="0">
                <a:effectLst/>
                <a:latin typeface="Calibri" panose="020F0502020204030204" pitchFamily="34" charset="0"/>
                <a:ea typeface="Times New Roman" panose="02020603050405020304" pitchFamily="18" charset="0"/>
                <a:cs typeface="Calibri" panose="020F0502020204030204" pitchFamily="34" charset="0"/>
              </a:rPr>
              <a:t>uration (as fraction of hours)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633" y="6209208"/>
            <a:ext cx="1399471" cy="482576"/>
          </a:xfrm>
          <a:prstGeom prst="rect">
            <a:avLst/>
          </a:prstGeom>
        </p:spPr>
      </p:pic>
      <p:pic>
        <p:nvPicPr>
          <p:cNvPr id="2" name="Picture 1"/>
          <p:cNvPicPr>
            <a:picLocks noChangeAspect="1"/>
          </p:cNvPicPr>
          <p:nvPr/>
        </p:nvPicPr>
        <p:blipFill rotWithShape="1">
          <a:blip r:embed="rId4"/>
          <a:srcRect b="16110"/>
          <a:stretch/>
        </p:blipFill>
        <p:spPr>
          <a:xfrm>
            <a:off x="1182621" y="3851369"/>
            <a:ext cx="8259994" cy="2840415"/>
          </a:xfrm>
          <a:prstGeom prst="rect">
            <a:avLst/>
          </a:prstGeom>
        </p:spPr>
      </p:pic>
    </p:spTree>
    <p:extLst>
      <p:ext uri="{BB962C8B-B14F-4D97-AF65-F5344CB8AC3E}">
        <p14:creationId xmlns:p14="http://schemas.microsoft.com/office/powerpoint/2010/main" val="87282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598714" y="1079140"/>
            <a:ext cx="11021786" cy="2841034"/>
          </a:xfrm>
          <a:prstGeom prst="rect">
            <a:avLst/>
          </a:prstGeom>
        </p:spPr>
        <p:txBody>
          <a:bodyPr wrap="square">
            <a:spAutoFit/>
          </a:bodyPr>
          <a:lstStyle/>
          <a:p>
            <a:pPr marL="342900" marR="0" lvl="0" indent="-342900">
              <a:lnSpc>
                <a:spcPct val="107000"/>
              </a:lnSpc>
              <a:spcBef>
                <a:spcPts val="0"/>
              </a:spcBef>
              <a:spcAft>
                <a:spcPts val="0"/>
              </a:spcAft>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Calibri" panose="020F0502020204030204" pitchFamily="34" charset="0"/>
              </a:rPr>
              <a:t>Classification Societies</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Calibri" panose="020F0502020204030204" pitchFamily="34" charset="0"/>
              </a:rPr>
              <a:t>Lloyds/IHS Register of Ships ( half a million vessels – 100,000 are C3)</a:t>
            </a:r>
          </a:p>
          <a:p>
            <a:pPr marL="742950" marR="0" lvl="1" indent="-285750">
              <a:lnSpc>
                <a:spcPct val="107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Calibri" panose="020F0502020204030204" pitchFamily="34" charset="0"/>
              </a:rPr>
              <a:t>Bureau Veritas</a:t>
            </a:r>
          </a:p>
          <a:p>
            <a:pPr marL="742950" lvl="1" indent="-285750">
              <a:lnSpc>
                <a:spcPct val="107000"/>
              </a:lnSpc>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Calibri" panose="020F0502020204030204" pitchFamily="34" charset="0"/>
              </a:rPr>
              <a:t>Russian Maritime Register of Shipping</a:t>
            </a:r>
          </a:p>
          <a:p>
            <a:pPr marL="742950" lvl="1" indent="-285750">
              <a:lnSpc>
                <a:spcPct val="107000"/>
              </a:lnSpc>
              <a:buFont typeface="Courier New" panose="02070309020205020404" pitchFamily="49" charset="0"/>
              <a:buChar char="o"/>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buFont typeface="Arial" panose="020B0604020202020204" pitchFamily="34" charset="0"/>
              <a:buChar cha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Data Elements</a:t>
            </a:r>
            <a:endPar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Courier New" panose="02070309020205020404" pitchFamily="49" charset="0"/>
              <a:buChar char="o"/>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598714" y="3566243"/>
            <a:ext cx="11420951" cy="2834640"/>
          </a:xfrm>
          <a:prstGeom prst="rect">
            <a:avLst/>
          </a:prstGeom>
        </p:spPr>
        <p:txBody>
          <a:bodyPr wrap="square" numCol="2">
            <a:spAutoFit/>
          </a:bodyPr>
          <a:lstStyle/>
          <a:p>
            <a:pPr marL="742950" lvl="1" indent="-285750">
              <a:lnSpc>
                <a:spcPct val="107000"/>
              </a:lnSpc>
              <a:buFont typeface="Courier New" panose="02070309020205020404" pitchFamily="49" charset="0"/>
              <a:buChar char="o"/>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Vessel Name</a:t>
            </a:r>
          </a:p>
          <a:p>
            <a:pPr marL="742950" lvl="1" indent="-285750">
              <a:lnSpc>
                <a:spcPct val="107000"/>
              </a:lnSpc>
              <a:buFont typeface="Courier New" panose="02070309020205020404" pitchFamily="49" charset="0"/>
              <a:buChar char="o"/>
            </a:pPr>
            <a:r>
              <a:rPr 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ID codes </a:t>
            </a:r>
          </a:p>
          <a:p>
            <a:pPr marL="742950" lvl="1" indent="-285750">
              <a:lnSpc>
                <a:spcPct val="107000"/>
              </a:lnSpc>
              <a:buFont typeface="Courier New" panose="02070309020205020404" pitchFamily="49" charset="0"/>
              <a:buChar char="o"/>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Radio call sign</a:t>
            </a:r>
          </a:p>
          <a:p>
            <a:pPr marL="742950" lvl="1" indent="-285750">
              <a:lnSpc>
                <a:spcPct val="107000"/>
              </a:lnSpc>
              <a:buFont typeface="Courier New" panose="02070309020205020404" pitchFamily="49" charset="0"/>
              <a:buChar char="o"/>
            </a:pPr>
            <a:r>
              <a:rPr 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Year of Manufacture                          (date the keel was laid)</a:t>
            </a:r>
            <a:endPar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742950" lvl="1" indent="-285750">
              <a:lnSpc>
                <a:spcPct val="107000"/>
              </a:lnSpc>
              <a:buFont typeface="Courier New" panose="02070309020205020404" pitchFamily="49" charset="0"/>
              <a:buChar char="o"/>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Country where the vessel is registered</a:t>
            </a:r>
          </a:p>
          <a:p>
            <a:pPr marL="742950" lvl="1" indent="-285750">
              <a:lnSpc>
                <a:spcPct val="107000"/>
              </a:lnSpc>
              <a:buFont typeface="Courier New" panose="02070309020205020404" pitchFamily="49" charset="0"/>
              <a:buChar char="o"/>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Vessel dimensions</a:t>
            </a:r>
            <a:endParaRPr lang="en-US" sz="2400" dirty="0"/>
          </a:p>
          <a:p>
            <a:pPr marL="742950" lvl="1" indent="-285750">
              <a:lnSpc>
                <a:spcPct val="107000"/>
              </a:lnSpc>
              <a:buFont typeface="Courier New" panose="02070309020205020404" pitchFamily="49" charset="0"/>
              <a:buChar char="o"/>
            </a:pPr>
            <a:r>
              <a:rPr 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Max design vessel speed</a:t>
            </a:r>
            <a:endPar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742950" lvl="1" indent="-285750">
              <a:lnSpc>
                <a:spcPct val="107000"/>
              </a:lnSpc>
              <a:buFont typeface="Courier New" panose="02070309020205020404" pitchFamily="49" charset="0"/>
              <a:buChar char="o"/>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Engine type</a:t>
            </a:r>
          </a:p>
          <a:p>
            <a:pPr marL="742950" lvl="1" indent="-285750">
              <a:lnSpc>
                <a:spcPct val="107000"/>
              </a:lnSpc>
              <a:buFont typeface="Courier New" panose="02070309020205020404" pitchFamily="49" charset="0"/>
              <a:buChar char="o"/>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Fuel type </a:t>
            </a:r>
          </a:p>
          <a:p>
            <a:pPr marL="742950" lvl="1" indent="-285750">
              <a:lnSpc>
                <a:spcPct val="107000"/>
              </a:lnSpc>
              <a:buFont typeface="Courier New" panose="02070309020205020404" pitchFamily="49" charset="0"/>
              <a:buChar char="o"/>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Engine speed (RPM)</a:t>
            </a:r>
          </a:p>
          <a:p>
            <a:pPr marL="742950" lvl="1" indent="-285750">
              <a:lnSpc>
                <a:spcPct val="107000"/>
              </a:lnSpc>
              <a:buFont typeface="Courier New" panose="02070309020205020404" pitchFamily="49" charset="0"/>
              <a:buChar char="o"/>
            </a:pPr>
            <a:r>
              <a:rPr 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Cylinder dimensions (bore &amp; stroke)</a:t>
            </a:r>
          </a:p>
          <a:p>
            <a:pPr marL="742950" lvl="1" indent="-285750">
              <a:lnSpc>
                <a:spcPct val="107000"/>
              </a:lnSpc>
              <a:buFont typeface="Courier New" panose="02070309020205020404" pitchFamily="49" charset="0"/>
              <a:buChar char="o"/>
            </a:pPr>
            <a:r>
              <a:rPr 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Propulsion power (kW)</a:t>
            </a:r>
            <a:endPar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742950" lvl="1" indent="-285750">
              <a:lnSpc>
                <a:spcPct val="107000"/>
              </a:lnSpc>
              <a:buFont typeface="Courier New" panose="02070309020205020404" pitchFamily="49" charset="0"/>
              <a:buChar char="o"/>
            </a:pPr>
            <a:r>
              <a:rPr 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Auxiliary power (kW)</a:t>
            </a:r>
            <a:endPar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633" y="6209208"/>
            <a:ext cx="1399471" cy="482576"/>
          </a:xfrm>
          <a:prstGeom prst="rect">
            <a:avLst/>
          </a:prstGeom>
        </p:spPr>
      </p:pic>
      <p:sp>
        <p:nvSpPr>
          <p:cNvPr id="2" name="TextBox 1">
            <a:extLst>
              <a:ext uri="{FF2B5EF4-FFF2-40B4-BE49-F238E27FC236}">
                <a16:creationId xmlns:a16="http://schemas.microsoft.com/office/drawing/2014/main" id="{AE1F49C5-23F5-406D-8BD2-DCF6CBCAF563}"/>
              </a:ext>
            </a:extLst>
          </p:cNvPr>
          <p:cNvSpPr txBox="1"/>
          <p:nvPr/>
        </p:nvSpPr>
        <p:spPr>
          <a:xfrm>
            <a:off x="5721793" y="94818"/>
            <a:ext cx="6289311" cy="1251625"/>
          </a:xfrm>
          <a:prstGeom prst="rect">
            <a:avLst/>
          </a:prstGeom>
          <a:noFill/>
        </p:spPr>
        <p:txBody>
          <a:bodyPr wrap="square" rtlCol="0">
            <a:spAutoFit/>
          </a:bodyPr>
          <a:lstStyle/>
          <a:p>
            <a:pPr>
              <a:lnSpc>
                <a:spcPct val="107000"/>
              </a:lnSpc>
              <a:spcAft>
                <a:spcPts val="800"/>
              </a:spcAft>
            </a:pPr>
            <a:r>
              <a:rPr lang="en-US" sz="3600" b="1" dirty="0">
                <a:latin typeface="Calibri" panose="020F0502020204030204" pitchFamily="34" charset="0"/>
                <a:ea typeface="Calibri" panose="020F0502020204030204" pitchFamily="34" charset="0"/>
                <a:cs typeface="Calibri" panose="020F0502020204030204" pitchFamily="34" charset="0"/>
              </a:rPr>
              <a:t>Linking AIS vessel data to Individual vessel characteristics</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334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A0BD2-E181-40E4-BEE6-A7AC25C49354}"/>
              </a:ext>
            </a:extLst>
          </p:cNvPr>
          <p:cNvSpPr>
            <a:spLocks noGrp="1"/>
          </p:cNvSpPr>
          <p:nvPr>
            <p:ph type="title"/>
          </p:nvPr>
        </p:nvSpPr>
        <p:spPr>
          <a:xfrm>
            <a:off x="838200" y="2594"/>
            <a:ext cx="10515600" cy="753447"/>
          </a:xfrm>
          <a:noFill/>
          <a:ln>
            <a:noFill/>
          </a:ln>
        </p:spPr>
        <p:txBody>
          <a:bodyPr>
            <a:normAutofit/>
          </a:bodyPr>
          <a:lstStyle/>
          <a:p>
            <a:r>
              <a:rPr lang="en-US" b="1" cap="none" dirty="0"/>
              <a:t>Overview of Preliminary Data Parsing</a:t>
            </a:r>
          </a:p>
        </p:txBody>
      </p:sp>
      <p:grpSp>
        <p:nvGrpSpPr>
          <p:cNvPr id="3" name="Group 2">
            <a:extLst>
              <a:ext uri="{FF2B5EF4-FFF2-40B4-BE49-F238E27FC236}">
                <a16:creationId xmlns:a16="http://schemas.microsoft.com/office/drawing/2014/main" id="{B81417E9-41D0-47CE-ABD4-160053E3697D}"/>
              </a:ext>
            </a:extLst>
          </p:cNvPr>
          <p:cNvGrpSpPr/>
          <p:nvPr/>
        </p:nvGrpSpPr>
        <p:grpSpPr>
          <a:xfrm>
            <a:off x="2410596" y="756041"/>
            <a:ext cx="8010120" cy="5728160"/>
            <a:chOff x="110741" y="928639"/>
            <a:chExt cx="8010120" cy="5728160"/>
          </a:xfrm>
        </p:grpSpPr>
        <p:sp>
          <p:nvSpPr>
            <p:cNvPr id="6" name="Rectangle: Rounded Corners 5">
              <a:extLst>
                <a:ext uri="{FF2B5EF4-FFF2-40B4-BE49-F238E27FC236}">
                  <a16:creationId xmlns:a16="http://schemas.microsoft.com/office/drawing/2014/main" id="{187DA8CD-EC86-4350-A8BA-EA7B33D7FBEF}"/>
                </a:ext>
              </a:extLst>
            </p:cNvPr>
            <p:cNvSpPr/>
            <p:nvPr/>
          </p:nvSpPr>
          <p:spPr>
            <a:xfrm>
              <a:off x="3882459" y="928639"/>
              <a:ext cx="1786465" cy="104992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AIS Records</a:t>
              </a:r>
            </a:p>
            <a:p>
              <a:pPr marL="285750" indent="-285750">
                <a:buFontTx/>
                <a:buChar char="-"/>
              </a:pPr>
              <a:r>
                <a:rPr lang="en-US" sz="1200" dirty="0">
                  <a:solidFill>
                    <a:schemeClr val="tx1"/>
                  </a:solidFill>
                </a:rPr>
                <a:t>Latitude</a:t>
              </a:r>
            </a:p>
            <a:p>
              <a:pPr marL="285750" indent="-285750">
                <a:buFontTx/>
                <a:buChar char="-"/>
              </a:pPr>
              <a:r>
                <a:rPr lang="en-US" sz="1200" dirty="0">
                  <a:solidFill>
                    <a:schemeClr val="tx1"/>
                  </a:solidFill>
                </a:rPr>
                <a:t>Longitude</a:t>
              </a:r>
            </a:p>
            <a:p>
              <a:pPr marL="285750" indent="-285750">
                <a:buFontTx/>
                <a:buChar char="-"/>
              </a:pPr>
              <a:r>
                <a:rPr lang="en-US" sz="1200" dirty="0">
                  <a:solidFill>
                    <a:schemeClr val="tx1"/>
                  </a:solidFill>
                </a:rPr>
                <a:t>Speed</a:t>
              </a:r>
            </a:p>
            <a:p>
              <a:pPr marL="285750" indent="-285750" algn="ctr">
                <a:buFontTx/>
                <a:buChar char="-"/>
              </a:pPr>
              <a:endParaRPr lang="en-US" sz="1050" dirty="0">
                <a:solidFill>
                  <a:schemeClr val="tx1"/>
                </a:solidFill>
              </a:endParaRPr>
            </a:p>
          </p:txBody>
        </p:sp>
        <p:sp>
          <p:nvSpPr>
            <p:cNvPr id="7" name="Rectangle: Rounded Corners 6">
              <a:extLst>
                <a:ext uri="{FF2B5EF4-FFF2-40B4-BE49-F238E27FC236}">
                  <a16:creationId xmlns:a16="http://schemas.microsoft.com/office/drawing/2014/main" id="{94CBA96C-527D-4A16-A113-3B4319BF9851}"/>
                </a:ext>
              </a:extLst>
            </p:cNvPr>
            <p:cNvSpPr/>
            <p:nvPr/>
          </p:nvSpPr>
          <p:spPr>
            <a:xfrm>
              <a:off x="1214651" y="928639"/>
              <a:ext cx="2176248" cy="104992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Vessel Characteristics</a:t>
              </a:r>
            </a:p>
            <a:p>
              <a:pPr marL="342900" indent="-342900">
                <a:buFontTx/>
                <a:buChar char="-"/>
              </a:pPr>
              <a:r>
                <a:rPr lang="en-US" sz="1200" dirty="0">
                  <a:solidFill>
                    <a:schemeClr val="tx1"/>
                  </a:solidFill>
                </a:rPr>
                <a:t>Engine Bore </a:t>
              </a:r>
            </a:p>
            <a:p>
              <a:pPr marL="342900" indent="-342900">
                <a:buFontTx/>
                <a:buChar char="-"/>
              </a:pPr>
              <a:r>
                <a:rPr lang="en-US" sz="1200" dirty="0">
                  <a:solidFill>
                    <a:schemeClr val="tx1"/>
                  </a:solidFill>
                </a:rPr>
                <a:t>Engine Stroke</a:t>
              </a:r>
            </a:p>
            <a:p>
              <a:pPr marL="285750" indent="-285750" algn="ctr">
                <a:buFontTx/>
                <a:buChar char="-"/>
              </a:pPr>
              <a:endParaRPr lang="en-US" sz="1050" dirty="0">
                <a:solidFill>
                  <a:schemeClr val="tx1"/>
                </a:solidFill>
              </a:endParaRPr>
            </a:p>
          </p:txBody>
        </p:sp>
        <p:sp>
          <p:nvSpPr>
            <p:cNvPr id="8" name="Rectangle: Rounded Corners 7">
              <a:extLst>
                <a:ext uri="{FF2B5EF4-FFF2-40B4-BE49-F238E27FC236}">
                  <a16:creationId xmlns:a16="http://schemas.microsoft.com/office/drawing/2014/main" id="{ED33A955-EAD7-4A60-9224-C803FCA9EA47}"/>
                </a:ext>
              </a:extLst>
            </p:cNvPr>
            <p:cNvSpPr/>
            <p:nvPr/>
          </p:nvSpPr>
          <p:spPr>
            <a:xfrm>
              <a:off x="2096225" y="2246863"/>
              <a:ext cx="3008443" cy="577631"/>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Matched on MMSI &amp; IMO</a:t>
              </a:r>
            </a:p>
          </p:txBody>
        </p:sp>
        <p:sp>
          <p:nvSpPr>
            <p:cNvPr id="9" name="Rectangle: Rounded Corners 8">
              <a:extLst>
                <a:ext uri="{FF2B5EF4-FFF2-40B4-BE49-F238E27FC236}">
                  <a16:creationId xmlns:a16="http://schemas.microsoft.com/office/drawing/2014/main" id="{B5415B8D-D7DC-4D2E-A460-FEE971C763BE}"/>
                </a:ext>
              </a:extLst>
            </p:cNvPr>
            <p:cNvSpPr/>
            <p:nvPr/>
          </p:nvSpPr>
          <p:spPr>
            <a:xfrm>
              <a:off x="1604428" y="3110880"/>
              <a:ext cx="3992036" cy="46676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Calculate Engine Displacement (L/</a:t>
              </a:r>
              <a:r>
                <a:rPr lang="en-US" dirty="0" err="1">
                  <a:solidFill>
                    <a:schemeClr val="tx1"/>
                  </a:solidFill>
                </a:rPr>
                <a:t>cyl</a:t>
              </a:r>
              <a:r>
                <a:rPr lang="en-US" dirty="0">
                  <a:solidFill>
                    <a:schemeClr val="tx1"/>
                  </a:solidFill>
                </a:rPr>
                <a:t>)</a:t>
              </a:r>
            </a:p>
          </p:txBody>
        </p:sp>
        <p:sp>
          <p:nvSpPr>
            <p:cNvPr id="10" name="Rectangle: Rounded Corners 9">
              <a:extLst>
                <a:ext uri="{FF2B5EF4-FFF2-40B4-BE49-F238E27FC236}">
                  <a16:creationId xmlns:a16="http://schemas.microsoft.com/office/drawing/2014/main" id="{7C9C7DC7-1F4C-437B-B474-BBF2AD54ED0F}"/>
                </a:ext>
              </a:extLst>
            </p:cNvPr>
            <p:cNvSpPr/>
            <p:nvPr/>
          </p:nvSpPr>
          <p:spPr>
            <a:xfrm>
              <a:off x="186902" y="3973079"/>
              <a:ext cx="1409739" cy="9144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Category 3</a:t>
              </a:r>
            </a:p>
            <a:p>
              <a:pPr algn="ctr"/>
              <a:r>
                <a:rPr lang="en-US" sz="1400" dirty="0">
                  <a:solidFill>
                    <a:schemeClr val="tx1"/>
                  </a:solidFill>
                </a:rPr>
                <a:t>(≥ 30 L/</a:t>
              </a:r>
              <a:r>
                <a:rPr lang="en-US" sz="1400" dirty="0" err="1">
                  <a:solidFill>
                    <a:schemeClr val="tx1"/>
                  </a:solidFill>
                </a:rPr>
                <a:t>cyl</a:t>
              </a:r>
              <a:r>
                <a:rPr lang="en-US" sz="1400" dirty="0">
                  <a:solidFill>
                    <a:schemeClr val="tx1"/>
                  </a:solidFill>
                </a:rPr>
                <a:t>)</a:t>
              </a:r>
            </a:p>
          </p:txBody>
        </p:sp>
        <p:sp>
          <p:nvSpPr>
            <p:cNvPr id="11" name="Rectangle: Rounded Corners 10">
              <a:extLst>
                <a:ext uri="{FF2B5EF4-FFF2-40B4-BE49-F238E27FC236}">
                  <a16:creationId xmlns:a16="http://schemas.microsoft.com/office/drawing/2014/main" id="{06729A5F-75A7-451A-A3AF-164761EFFB5E}"/>
                </a:ext>
              </a:extLst>
            </p:cNvPr>
            <p:cNvSpPr/>
            <p:nvPr/>
          </p:nvSpPr>
          <p:spPr>
            <a:xfrm>
              <a:off x="1894164" y="3960291"/>
              <a:ext cx="1590948" cy="9144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Category 2</a:t>
              </a:r>
            </a:p>
            <a:p>
              <a:pPr algn="ctr"/>
              <a:r>
                <a:rPr lang="en-US" sz="1400" dirty="0">
                  <a:solidFill>
                    <a:schemeClr val="tx1"/>
                  </a:solidFill>
                </a:rPr>
                <a:t>(≥ 7 and </a:t>
              </a:r>
            </a:p>
            <a:p>
              <a:pPr algn="ctr"/>
              <a:r>
                <a:rPr lang="en-US" sz="1400" dirty="0">
                  <a:solidFill>
                    <a:schemeClr val="tx1"/>
                  </a:solidFill>
                </a:rPr>
                <a:t>&lt; 30 L/</a:t>
              </a:r>
              <a:r>
                <a:rPr lang="en-US" sz="1400" dirty="0" err="1">
                  <a:solidFill>
                    <a:schemeClr val="tx1"/>
                  </a:solidFill>
                </a:rPr>
                <a:t>cyl</a:t>
              </a:r>
              <a:r>
                <a:rPr lang="en-US" sz="1400" dirty="0">
                  <a:solidFill>
                    <a:schemeClr val="tx1"/>
                  </a:solidFill>
                </a:rPr>
                <a:t>)</a:t>
              </a:r>
            </a:p>
          </p:txBody>
        </p:sp>
        <p:sp>
          <p:nvSpPr>
            <p:cNvPr id="12" name="Rectangle: Rounded Corners 11">
              <a:extLst>
                <a:ext uri="{FF2B5EF4-FFF2-40B4-BE49-F238E27FC236}">
                  <a16:creationId xmlns:a16="http://schemas.microsoft.com/office/drawing/2014/main" id="{83CA50EC-F112-4131-A68F-3535CA479C6B}"/>
                </a:ext>
              </a:extLst>
            </p:cNvPr>
            <p:cNvSpPr/>
            <p:nvPr/>
          </p:nvSpPr>
          <p:spPr>
            <a:xfrm>
              <a:off x="3588023" y="3955188"/>
              <a:ext cx="1590948" cy="9144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Category 1</a:t>
              </a:r>
            </a:p>
            <a:p>
              <a:pPr algn="ctr"/>
              <a:r>
                <a:rPr lang="en-US" sz="1400" dirty="0">
                  <a:solidFill>
                    <a:schemeClr val="tx1"/>
                  </a:solidFill>
                </a:rPr>
                <a:t>(&lt; 7 L/</a:t>
              </a:r>
              <a:r>
                <a:rPr lang="en-US" sz="1400" dirty="0" err="1">
                  <a:solidFill>
                    <a:schemeClr val="tx1"/>
                  </a:solidFill>
                </a:rPr>
                <a:t>cyl</a:t>
              </a:r>
              <a:r>
                <a:rPr lang="en-US" sz="1400" dirty="0">
                  <a:solidFill>
                    <a:schemeClr val="tx1"/>
                  </a:solidFill>
                </a:rPr>
                <a:t>)</a:t>
              </a:r>
            </a:p>
          </p:txBody>
        </p:sp>
        <p:sp>
          <p:nvSpPr>
            <p:cNvPr id="13" name="Rectangle: Rounded Corners 12">
              <a:extLst>
                <a:ext uri="{FF2B5EF4-FFF2-40B4-BE49-F238E27FC236}">
                  <a16:creationId xmlns:a16="http://schemas.microsoft.com/office/drawing/2014/main" id="{A8CDE260-23CF-4A37-8A54-ACAC83342CC4}"/>
                </a:ext>
              </a:extLst>
            </p:cNvPr>
            <p:cNvSpPr/>
            <p:nvPr/>
          </p:nvSpPr>
          <p:spPr>
            <a:xfrm>
              <a:off x="5239726" y="3948446"/>
              <a:ext cx="1365790" cy="9144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Unknown</a:t>
              </a:r>
            </a:p>
            <a:p>
              <a:pPr algn="ctr"/>
              <a:r>
                <a:rPr lang="en-US" dirty="0">
                  <a:solidFill>
                    <a:schemeClr val="tx1"/>
                  </a:solidFill>
                </a:rPr>
                <a:t>Category</a:t>
              </a:r>
            </a:p>
          </p:txBody>
        </p:sp>
        <p:cxnSp>
          <p:nvCxnSpPr>
            <p:cNvPr id="15" name="Straight Arrow Connector 14">
              <a:extLst>
                <a:ext uri="{FF2B5EF4-FFF2-40B4-BE49-F238E27FC236}">
                  <a16:creationId xmlns:a16="http://schemas.microsoft.com/office/drawing/2014/main" id="{985D0D0E-CB87-4BD8-9927-CBB00B37A870}"/>
                </a:ext>
              </a:extLst>
            </p:cNvPr>
            <p:cNvCxnSpPr>
              <a:cxnSpLocks/>
              <a:stCxn id="7" idx="2"/>
              <a:endCxn id="8" idx="0"/>
            </p:cNvCxnSpPr>
            <p:nvPr/>
          </p:nvCxnSpPr>
          <p:spPr>
            <a:xfrm>
              <a:off x="2302775" y="1978568"/>
              <a:ext cx="1297672" cy="268295"/>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621DB3-C4AB-4EF1-A1CA-EC2F7314DD6A}"/>
                </a:ext>
              </a:extLst>
            </p:cNvPr>
            <p:cNvCxnSpPr>
              <a:cxnSpLocks/>
              <a:stCxn id="6" idx="2"/>
              <a:endCxn id="8" idx="0"/>
            </p:cNvCxnSpPr>
            <p:nvPr/>
          </p:nvCxnSpPr>
          <p:spPr>
            <a:xfrm flipH="1">
              <a:off x="3600447" y="1978568"/>
              <a:ext cx="1175245" cy="268295"/>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24130EA-FDD5-446E-B670-70E41DD7E77A}"/>
                </a:ext>
              </a:extLst>
            </p:cNvPr>
            <p:cNvCxnSpPr>
              <a:cxnSpLocks/>
              <a:stCxn id="8" idx="2"/>
              <a:endCxn id="9" idx="0"/>
            </p:cNvCxnSpPr>
            <p:nvPr/>
          </p:nvCxnSpPr>
          <p:spPr>
            <a:xfrm flipH="1">
              <a:off x="3600446" y="2824494"/>
              <a:ext cx="1" cy="286386"/>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12251F-E8C9-4659-BC13-69939C26E5D8}"/>
                </a:ext>
              </a:extLst>
            </p:cNvPr>
            <p:cNvCxnSpPr>
              <a:cxnSpLocks/>
              <a:stCxn id="9" idx="2"/>
              <a:endCxn id="10" idx="0"/>
            </p:cNvCxnSpPr>
            <p:nvPr/>
          </p:nvCxnSpPr>
          <p:spPr>
            <a:xfrm flipH="1">
              <a:off x="891772" y="3577642"/>
              <a:ext cx="2708674" cy="395437"/>
            </a:xfrm>
            <a:prstGeom prst="straightConnector1">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F6EFBF5-654B-4F7B-B8BB-E236684E748A}"/>
                </a:ext>
              </a:extLst>
            </p:cNvPr>
            <p:cNvCxnSpPr>
              <a:cxnSpLocks/>
              <a:stCxn id="9" idx="2"/>
              <a:endCxn id="11" idx="0"/>
            </p:cNvCxnSpPr>
            <p:nvPr/>
          </p:nvCxnSpPr>
          <p:spPr>
            <a:xfrm flipH="1">
              <a:off x="2689638" y="3577642"/>
              <a:ext cx="910808" cy="382649"/>
            </a:xfrm>
            <a:prstGeom prst="straightConnector1">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F0063D8-C6EC-4EA8-ACB5-83DD71304D69}"/>
                </a:ext>
              </a:extLst>
            </p:cNvPr>
            <p:cNvCxnSpPr>
              <a:cxnSpLocks/>
              <a:stCxn id="9" idx="2"/>
              <a:endCxn id="12" idx="0"/>
            </p:cNvCxnSpPr>
            <p:nvPr/>
          </p:nvCxnSpPr>
          <p:spPr>
            <a:xfrm>
              <a:off x="3600446" y="3577642"/>
              <a:ext cx="783051" cy="377546"/>
            </a:xfrm>
            <a:prstGeom prst="straightConnector1">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CD019A8-9943-49B5-A7CF-F27D5AF3A30B}"/>
                </a:ext>
              </a:extLst>
            </p:cNvPr>
            <p:cNvCxnSpPr>
              <a:cxnSpLocks/>
              <a:stCxn id="9" idx="2"/>
              <a:endCxn id="13" idx="0"/>
            </p:cNvCxnSpPr>
            <p:nvPr/>
          </p:nvCxnSpPr>
          <p:spPr>
            <a:xfrm>
              <a:off x="3600446" y="3577642"/>
              <a:ext cx="2322175" cy="370804"/>
            </a:xfrm>
            <a:prstGeom prst="straightConnector1">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011D7F7D-D149-4F4F-A558-4413992C811B}"/>
                </a:ext>
              </a:extLst>
            </p:cNvPr>
            <p:cNvSpPr/>
            <p:nvPr/>
          </p:nvSpPr>
          <p:spPr>
            <a:xfrm>
              <a:off x="6210408" y="5219598"/>
              <a:ext cx="1910451" cy="63622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~681 million AIS Records</a:t>
              </a:r>
            </a:p>
          </p:txBody>
        </p:sp>
        <p:sp>
          <p:nvSpPr>
            <p:cNvPr id="22" name="Rectangle: Rounded Corners 21">
              <a:extLst>
                <a:ext uri="{FF2B5EF4-FFF2-40B4-BE49-F238E27FC236}">
                  <a16:creationId xmlns:a16="http://schemas.microsoft.com/office/drawing/2014/main" id="{B4A5F41E-945A-42C0-AB52-7E80813E641D}"/>
                </a:ext>
              </a:extLst>
            </p:cNvPr>
            <p:cNvSpPr/>
            <p:nvPr/>
          </p:nvSpPr>
          <p:spPr>
            <a:xfrm>
              <a:off x="4272812" y="5258678"/>
              <a:ext cx="1590948" cy="59714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~76 million AIS Records</a:t>
              </a:r>
            </a:p>
          </p:txBody>
        </p:sp>
        <p:sp>
          <p:nvSpPr>
            <p:cNvPr id="23" name="Rectangle: Rounded Corners 22">
              <a:extLst>
                <a:ext uri="{FF2B5EF4-FFF2-40B4-BE49-F238E27FC236}">
                  <a16:creationId xmlns:a16="http://schemas.microsoft.com/office/drawing/2014/main" id="{D513979E-EF4A-4C7C-99BE-18D551203CF4}"/>
                </a:ext>
              </a:extLst>
            </p:cNvPr>
            <p:cNvSpPr/>
            <p:nvPr/>
          </p:nvSpPr>
          <p:spPr>
            <a:xfrm>
              <a:off x="2096225" y="5282314"/>
              <a:ext cx="1793693" cy="5486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~57 million AIS Records</a:t>
              </a:r>
            </a:p>
          </p:txBody>
        </p:sp>
        <p:sp>
          <p:nvSpPr>
            <p:cNvPr id="18" name="TextBox 17">
              <a:extLst>
                <a:ext uri="{FF2B5EF4-FFF2-40B4-BE49-F238E27FC236}">
                  <a16:creationId xmlns:a16="http://schemas.microsoft.com/office/drawing/2014/main" id="{BBFFA0D0-6141-40C3-A996-80BF20AEA2AC}"/>
                </a:ext>
              </a:extLst>
            </p:cNvPr>
            <p:cNvSpPr txBox="1"/>
            <p:nvPr/>
          </p:nvSpPr>
          <p:spPr>
            <a:xfrm>
              <a:off x="2302774" y="6116108"/>
              <a:ext cx="4631993" cy="54069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solidFill>
                    <a:schemeClr val="tx1"/>
                  </a:solidFill>
                </a:rPr>
                <a:t>~814 Million C1/C2/Unknown AIS Records</a:t>
              </a:r>
            </a:p>
          </p:txBody>
        </p:sp>
        <p:cxnSp>
          <p:nvCxnSpPr>
            <p:cNvPr id="28" name="Straight Arrow Connector 27">
              <a:extLst>
                <a:ext uri="{FF2B5EF4-FFF2-40B4-BE49-F238E27FC236}">
                  <a16:creationId xmlns:a16="http://schemas.microsoft.com/office/drawing/2014/main" id="{D628C775-FEB8-4850-8665-E2D1DD2E3407}"/>
                </a:ext>
              </a:extLst>
            </p:cNvPr>
            <p:cNvCxnSpPr>
              <a:cxnSpLocks/>
              <a:stCxn id="11" idx="2"/>
              <a:endCxn id="23" idx="0"/>
            </p:cNvCxnSpPr>
            <p:nvPr/>
          </p:nvCxnSpPr>
          <p:spPr>
            <a:xfrm>
              <a:off x="2689638" y="4874691"/>
              <a:ext cx="303434" cy="407623"/>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911CDE6-FF7C-46B4-9EC9-CF6CAD6D2F05}"/>
                </a:ext>
              </a:extLst>
            </p:cNvPr>
            <p:cNvCxnSpPr>
              <a:cxnSpLocks/>
              <a:stCxn id="12" idx="2"/>
              <a:endCxn id="22" idx="0"/>
            </p:cNvCxnSpPr>
            <p:nvPr/>
          </p:nvCxnSpPr>
          <p:spPr>
            <a:xfrm>
              <a:off x="4383497" y="4869588"/>
              <a:ext cx="684789" cy="389090"/>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19AFF0D-C17A-41E5-B5F0-F01742EA5E83}"/>
                </a:ext>
              </a:extLst>
            </p:cNvPr>
            <p:cNvCxnSpPr>
              <a:cxnSpLocks/>
              <a:stCxn id="13" idx="2"/>
              <a:endCxn id="21" idx="0"/>
            </p:cNvCxnSpPr>
            <p:nvPr/>
          </p:nvCxnSpPr>
          <p:spPr>
            <a:xfrm>
              <a:off x="5922621" y="4862846"/>
              <a:ext cx="1243013" cy="356752"/>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80A3B37-7082-49D0-97EE-1B27B672994C}"/>
                </a:ext>
              </a:extLst>
            </p:cNvPr>
            <p:cNvSpPr txBox="1"/>
            <p:nvPr/>
          </p:nvSpPr>
          <p:spPr>
            <a:xfrm flipH="1">
              <a:off x="5842005" y="5243764"/>
              <a:ext cx="363215" cy="584775"/>
            </a:xfrm>
            <a:prstGeom prst="rect">
              <a:avLst/>
            </a:prstGeom>
            <a:noFill/>
          </p:spPr>
          <p:txBody>
            <a:bodyPr wrap="square" rtlCol="0">
              <a:spAutoFit/>
            </a:bodyPr>
            <a:lstStyle/>
            <a:p>
              <a:r>
                <a:rPr lang="en-US" sz="3200" dirty="0">
                  <a:solidFill>
                    <a:schemeClr val="accent1"/>
                  </a:solidFill>
                </a:rPr>
                <a:t>+</a:t>
              </a:r>
            </a:p>
          </p:txBody>
        </p:sp>
        <p:sp>
          <p:nvSpPr>
            <p:cNvPr id="43" name="TextBox 42">
              <a:extLst>
                <a:ext uri="{FF2B5EF4-FFF2-40B4-BE49-F238E27FC236}">
                  <a16:creationId xmlns:a16="http://schemas.microsoft.com/office/drawing/2014/main" id="{D31CB662-7928-4E06-921F-F2A30D5E84B7}"/>
                </a:ext>
              </a:extLst>
            </p:cNvPr>
            <p:cNvSpPr txBox="1"/>
            <p:nvPr/>
          </p:nvSpPr>
          <p:spPr>
            <a:xfrm flipH="1">
              <a:off x="3882459" y="5271903"/>
              <a:ext cx="363215" cy="584775"/>
            </a:xfrm>
            <a:prstGeom prst="rect">
              <a:avLst/>
            </a:prstGeom>
            <a:noFill/>
          </p:spPr>
          <p:txBody>
            <a:bodyPr wrap="square" rtlCol="0">
              <a:spAutoFit/>
            </a:bodyPr>
            <a:lstStyle/>
            <a:p>
              <a:r>
                <a:rPr lang="en-US" sz="3200" dirty="0">
                  <a:solidFill>
                    <a:schemeClr val="accent1"/>
                  </a:solidFill>
                </a:rPr>
                <a:t>+</a:t>
              </a:r>
            </a:p>
          </p:txBody>
        </p:sp>
        <p:sp>
          <p:nvSpPr>
            <p:cNvPr id="90" name="Left Brace 89">
              <a:extLst>
                <a:ext uri="{FF2B5EF4-FFF2-40B4-BE49-F238E27FC236}">
                  <a16:creationId xmlns:a16="http://schemas.microsoft.com/office/drawing/2014/main" id="{F33F862F-D48F-41FA-860B-4547C7689298}"/>
                </a:ext>
              </a:extLst>
            </p:cNvPr>
            <p:cNvSpPr/>
            <p:nvPr/>
          </p:nvSpPr>
          <p:spPr>
            <a:xfrm rot="16200000">
              <a:off x="4899045" y="2918721"/>
              <a:ext cx="369335" cy="6074296"/>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876710E9-8503-444C-B7A1-B8EDA0741844}"/>
                </a:ext>
              </a:extLst>
            </p:cNvPr>
            <p:cNvSpPr/>
            <p:nvPr/>
          </p:nvSpPr>
          <p:spPr>
            <a:xfrm>
              <a:off x="110741" y="5225805"/>
              <a:ext cx="1757242" cy="63622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~130 million AIS Records</a:t>
              </a:r>
            </a:p>
          </p:txBody>
        </p:sp>
        <p:cxnSp>
          <p:nvCxnSpPr>
            <p:cNvPr id="35" name="Straight Arrow Connector 34">
              <a:extLst>
                <a:ext uri="{FF2B5EF4-FFF2-40B4-BE49-F238E27FC236}">
                  <a16:creationId xmlns:a16="http://schemas.microsoft.com/office/drawing/2014/main" id="{3B97FECD-A1FE-4EA2-A513-491F1334A072}"/>
                </a:ext>
              </a:extLst>
            </p:cNvPr>
            <p:cNvCxnSpPr>
              <a:cxnSpLocks/>
              <a:stCxn id="10" idx="2"/>
            </p:cNvCxnSpPr>
            <p:nvPr/>
          </p:nvCxnSpPr>
          <p:spPr>
            <a:xfrm>
              <a:off x="891772" y="4887479"/>
              <a:ext cx="0" cy="407623"/>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DD645EBF-42BB-4F24-ADBE-AF70E0566AE4}"/>
              </a:ext>
            </a:extLst>
          </p:cNvPr>
          <p:cNvPicPr>
            <a:picLocks noChangeAspect="1"/>
          </p:cNvPicPr>
          <p:nvPr/>
        </p:nvPicPr>
        <p:blipFill>
          <a:blip r:embed="rId3"/>
          <a:stretch>
            <a:fillRect/>
          </a:stretch>
        </p:blipFill>
        <p:spPr>
          <a:xfrm>
            <a:off x="10655747" y="6279973"/>
            <a:ext cx="1396105" cy="481626"/>
          </a:xfrm>
          <a:prstGeom prst="rect">
            <a:avLst/>
          </a:prstGeom>
        </p:spPr>
      </p:pic>
    </p:spTree>
    <p:extLst>
      <p:ext uri="{BB962C8B-B14F-4D97-AF65-F5344CB8AC3E}">
        <p14:creationId xmlns:p14="http://schemas.microsoft.com/office/powerpoint/2010/main" val="3068251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CD07-71FB-4511-80A1-2B380C8EEF15}"/>
              </a:ext>
            </a:extLst>
          </p:cNvPr>
          <p:cNvSpPr>
            <a:spLocks noGrp="1"/>
          </p:cNvSpPr>
          <p:nvPr>
            <p:ph type="title"/>
          </p:nvPr>
        </p:nvSpPr>
        <p:spPr>
          <a:xfrm>
            <a:off x="6438735" y="6087"/>
            <a:ext cx="4829059" cy="468686"/>
          </a:xfrm>
        </p:spPr>
        <p:txBody>
          <a:bodyPr>
            <a:noAutofit/>
          </a:bodyPr>
          <a:lstStyle/>
          <a:p>
            <a:r>
              <a:rPr lang="en-US" sz="3600" b="1" cap="none" dirty="0">
                <a:latin typeface="Calibri" panose="020F0502020204030204" pitchFamily="34" charset="0"/>
                <a:cs typeface="Calibri" panose="020F0502020204030204" pitchFamily="34" charset="0"/>
              </a:rPr>
              <a:t>AIS data cleaning</a:t>
            </a:r>
          </a:p>
        </p:txBody>
      </p:sp>
      <p:graphicFrame>
        <p:nvGraphicFramePr>
          <p:cNvPr id="6" name="Diagram 5">
            <a:extLst>
              <a:ext uri="{FF2B5EF4-FFF2-40B4-BE49-F238E27FC236}">
                <a16:creationId xmlns:a16="http://schemas.microsoft.com/office/drawing/2014/main" id="{B315BCB2-D2B5-4675-A047-3B314464FA1C}"/>
              </a:ext>
            </a:extLst>
          </p:cNvPr>
          <p:cNvGraphicFramePr/>
          <p:nvPr>
            <p:extLst>
              <p:ext uri="{D42A27DB-BD31-4B8C-83A1-F6EECF244321}">
                <p14:modId xmlns:p14="http://schemas.microsoft.com/office/powerpoint/2010/main" val="2423167979"/>
              </p:ext>
            </p:extLst>
          </p:nvPr>
        </p:nvGraphicFramePr>
        <p:xfrm>
          <a:off x="6714940" y="633031"/>
          <a:ext cx="5477060" cy="5094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934B0F1B-37F3-484C-B87D-BE27D539D95F}"/>
              </a:ext>
            </a:extLst>
          </p:cNvPr>
          <p:cNvSpPr txBox="1">
            <a:spLocks/>
          </p:cNvSpPr>
          <p:nvPr/>
        </p:nvSpPr>
        <p:spPr>
          <a:xfrm>
            <a:off x="150723" y="316515"/>
            <a:ext cx="6825811" cy="6224969"/>
          </a:xfrm>
          <a:prstGeom prst="rect">
            <a:avLst/>
          </a:prstGeom>
          <a:ln>
            <a:noFill/>
          </a:ln>
        </p:spPr>
        <p:txBody>
          <a:bodyPr vert="horz" lIns="91440" tIns="45720" rIns="91440" bIns="45720" numCol="1"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US" sz="1200" dirty="0"/>
          </a:p>
          <a:p>
            <a:r>
              <a:rPr lang="en-US" sz="2800" dirty="0">
                <a:latin typeface="Calibri" panose="020F0502020204030204" pitchFamily="34" charset="0"/>
                <a:cs typeface="Calibri" panose="020F0502020204030204" pitchFamily="34" charset="0"/>
              </a:rPr>
              <a:t>As received, our AIS data has many records that are invalid for emissions estimates:</a:t>
            </a:r>
          </a:p>
          <a:p>
            <a:endParaRPr lang="en-US" sz="2800" dirty="0">
              <a:latin typeface="Calibri" panose="020F0502020204030204" pitchFamily="34" charset="0"/>
              <a:cs typeface="Calibri" panose="020F0502020204030204" pitchFamily="34" charset="0"/>
            </a:endParaRPr>
          </a:p>
          <a:p>
            <a:pPr marL="571500" indent="-571500">
              <a:spcAft>
                <a:spcPts val="1200"/>
              </a:spcAft>
              <a:buFont typeface="Arial" panose="020B0604020202020204" pitchFamily="34" charset="0"/>
              <a:buChar char="•"/>
            </a:pPr>
            <a:r>
              <a:rPr lang="en-US" sz="2800" dirty="0">
                <a:latin typeface="Calibri" panose="020F0502020204030204" pitchFamily="34" charset="0"/>
                <a:cs typeface="Calibri" panose="020F0502020204030204" pitchFamily="34" charset="0"/>
              </a:rPr>
              <a:t>Known Category 3 vessels were flagged and handled separately from C1/C2 vessels</a:t>
            </a:r>
          </a:p>
          <a:p>
            <a:pPr marL="571500" indent="-571500">
              <a:spcAft>
                <a:spcPts val="1200"/>
              </a:spcAft>
              <a:buFont typeface="Arial" panose="020B0604020202020204" pitchFamily="34" charset="0"/>
              <a:buChar char="•"/>
            </a:pPr>
            <a:r>
              <a:rPr lang="en-US" sz="2800" dirty="0">
                <a:latin typeface="Calibri" panose="020F0502020204030204" pitchFamily="34" charset="0"/>
                <a:cs typeface="Calibri" panose="020F0502020204030204" pitchFamily="34" charset="0"/>
              </a:rPr>
              <a:t>Fishing buoys, man over-board transmitters, rescue helicopters, and pleasure craft contribute a huge proportion of vessel IDs and messages</a:t>
            </a:r>
          </a:p>
          <a:p>
            <a:pPr marL="571500" indent="-571500">
              <a:spcAft>
                <a:spcPts val="1200"/>
              </a:spcAft>
              <a:buFont typeface="Arial" panose="020B0604020202020204" pitchFamily="34" charset="0"/>
              <a:buChar char="•"/>
            </a:pPr>
            <a:r>
              <a:rPr lang="en-US" sz="2800" dirty="0">
                <a:latin typeface="Calibri" panose="020F0502020204030204" pitchFamily="34" charset="0"/>
                <a:cs typeface="Calibri" panose="020F0502020204030204" pitchFamily="34" charset="0"/>
              </a:rPr>
              <a:t>Messages with duplicate timestamps and different locations (or the same location)</a:t>
            </a:r>
          </a:p>
          <a:p>
            <a:pPr marL="571500" indent="-571500">
              <a:spcAft>
                <a:spcPts val="1200"/>
              </a:spcAft>
              <a:buFont typeface="Arial" panose="020B0604020202020204" pitchFamily="34" charset="0"/>
              <a:buChar char="•"/>
            </a:pPr>
            <a:r>
              <a:rPr lang="en-US" sz="2800" dirty="0">
                <a:latin typeface="Calibri" panose="020F0502020204030204" pitchFamily="34" charset="0"/>
                <a:cs typeface="Calibri" panose="020F0502020204030204" pitchFamily="34" charset="0"/>
              </a:rPr>
              <a:t>Reported ship speeds &gt; 1000 mph </a:t>
            </a:r>
          </a:p>
          <a:p>
            <a:pPr marL="571500" indent="-571500">
              <a:spcAft>
                <a:spcPts val="1200"/>
              </a:spcAft>
              <a:buFont typeface="Arial" panose="020B0604020202020204" pitchFamily="34" charset="0"/>
              <a:buChar char="•"/>
            </a:pPr>
            <a:r>
              <a:rPr lang="en-US" sz="2800" dirty="0">
                <a:latin typeface="Calibri" panose="020F0502020204030204" pitchFamily="34" charset="0"/>
                <a:cs typeface="Calibri" panose="020F0502020204030204" pitchFamily="34" charset="0"/>
              </a:rPr>
              <a:t>Ghost Ships (Static data but no dynamic data)</a:t>
            </a:r>
          </a:p>
          <a:p>
            <a:pPr>
              <a:spcAft>
                <a:spcPts val="1200"/>
              </a:spcAft>
            </a:pPr>
            <a:endParaRPr lang="en-US" sz="2800" dirty="0">
              <a:latin typeface="Calibri" panose="020F0502020204030204" pitchFamily="34" charset="0"/>
              <a:cs typeface="Calibri" panose="020F0502020204030204" pitchFamily="34" charset="0"/>
            </a:endParaRPr>
          </a:p>
          <a:p>
            <a:endParaRPr lang="en-US" sz="1800" dirty="0"/>
          </a:p>
        </p:txBody>
      </p:sp>
      <p:pic>
        <p:nvPicPr>
          <p:cNvPr id="3" name="Picture 2">
            <a:extLst>
              <a:ext uri="{FF2B5EF4-FFF2-40B4-BE49-F238E27FC236}">
                <a16:creationId xmlns:a16="http://schemas.microsoft.com/office/drawing/2014/main" id="{B6588261-2B04-4A7E-BB29-C03B067694EA}"/>
              </a:ext>
            </a:extLst>
          </p:cNvPr>
          <p:cNvPicPr>
            <a:picLocks noChangeAspect="1"/>
          </p:cNvPicPr>
          <p:nvPr/>
        </p:nvPicPr>
        <p:blipFill>
          <a:blip r:embed="rId8"/>
          <a:stretch>
            <a:fillRect/>
          </a:stretch>
        </p:blipFill>
        <p:spPr>
          <a:xfrm>
            <a:off x="10645172" y="6376374"/>
            <a:ext cx="1396105" cy="481626"/>
          </a:xfrm>
          <a:prstGeom prst="rect">
            <a:avLst/>
          </a:prstGeom>
        </p:spPr>
      </p:pic>
    </p:spTree>
    <p:extLst>
      <p:ext uri="{BB962C8B-B14F-4D97-AF65-F5344CB8AC3E}">
        <p14:creationId xmlns:p14="http://schemas.microsoft.com/office/powerpoint/2010/main" val="424719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633" y="6209208"/>
            <a:ext cx="1399471" cy="482576"/>
          </a:xfrm>
          <a:prstGeom prst="rect">
            <a:avLst/>
          </a:prstGeom>
        </p:spPr>
      </p:pic>
      <p:sp>
        <p:nvSpPr>
          <p:cNvPr id="4" name="Rectangle 3"/>
          <p:cNvSpPr/>
          <p:nvPr/>
        </p:nvSpPr>
        <p:spPr>
          <a:xfrm>
            <a:off x="3865418" y="403638"/>
            <a:ext cx="8145686" cy="1354217"/>
          </a:xfrm>
          <a:prstGeom prst="rect">
            <a:avLst/>
          </a:prstGeom>
        </p:spPr>
        <p:txBody>
          <a:bodyPr wrap="square">
            <a:spAutoFit/>
          </a:bodyPr>
          <a:lstStyle/>
          <a:p>
            <a:pPr marL="457200" marR="0">
              <a:lnSpc>
                <a:spcPct val="107000"/>
              </a:lnSpc>
              <a:spcBef>
                <a:spcPts val="0"/>
              </a:spcBef>
              <a:spcAft>
                <a:spcPts val="800"/>
              </a:spcAft>
            </a:pPr>
            <a:r>
              <a:rPr lang="en-US" sz="3600" b="1" dirty="0">
                <a:effectLst/>
                <a:latin typeface="Calibri" panose="020F0502020204030204" pitchFamily="34" charset="0"/>
                <a:ea typeface="Calibri" panose="020F0502020204030204" pitchFamily="34" charset="0"/>
                <a:cs typeface="Calibri" panose="020F0502020204030204" pitchFamily="34" charset="0"/>
              </a:rPr>
              <a:t>General Approach to Estimate </a:t>
            </a:r>
          </a:p>
          <a:p>
            <a:pPr marL="457200" marR="0">
              <a:lnSpc>
                <a:spcPct val="107000"/>
              </a:lnSpc>
              <a:spcBef>
                <a:spcPts val="0"/>
              </a:spcBef>
              <a:spcAft>
                <a:spcPts val="800"/>
              </a:spcAft>
            </a:pPr>
            <a:r>
              <a:rPr lang="en-US" sz="3600" b="1" dirty="0">
                <a:effectLst/>
                <a:latin typeface="Calibri" panose="020F0502020204030204" pitchFamily="34" charset="0"/>
                <a:ea typeface="Calibri" panose="020F0502020204030204" pitchFamily="34" charset="0"/>
                <a:cs typeface="Calibri" panose="020F0502020204030204" pitchFamily="34" charset="0"/>
              </a:rPr>
              <a:t>Emissions for Each Observation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F93AED7-A215-4F50-B5A7-578AD7D81B3E}"/>
                  </a:ext>
                </a:extLst>
              </p:cNvPr>
              <p:cNvSpPr txBox="1"/>
              <p:nvPr/>
            </p:nvSpPr>
            <p:spPr>
              <a:xfrm>
                <a:off x="97536" y="2170538"/>
                <a:ext cx="12192000" cy="9710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𝐸𝑚𝑖𝑠𝑠𝑖𝑜𝑛𝑠</m:t>
                      </m:r>
                      <m:r>
                        <a:rPr lang="en-US" sz="2600" b="0" i="1" smtClean="0">
                          <a:latin typeface="Cambria Math" panose="02040503050406030204" pitchFamily="18" charset="0"/>
                        </a:rPr>
                        <m:t> </m:t>
                      </m:r>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𝑔</m:t>
                          </m:r>
                        </m:e>
                      </m:d>
                      <m:r>
                        <a:rPr lang="en-US" sz="2600" b="0" i="1" smtClean="0">
                          <a:latin typeface="Cambria Math" panose="02040503050406030204" pitchFamily="18" charset="0"/>
                        </a:rPr>
                        <m:t>=</m:t>
                      </m:r>
                      <m:nary>
                        <m:naryPr>
                          <m:chr m:val="∑"/>
                          <m:supHide m:val="on"/>
                          <m:ctrlPr>
                            <a:rPr lang="en-US" sz="2600" b="0" i="1" smtClean="0">
                              <a:latin typeface="Cambria Math" panose="02040503050406030204" pitchFamily="18" charset="0"/>
                            </a:rPr>
                          </m:ctrlPr>
                        </m:naryPr>
                        <m:sub>
                          <m:r>
                            <a:rPr lang="en-US" sz="2600" b="0" i="1" smtClean="0">
                              <a:latin typeface="Cambria Math" panose="02040503050406030204" pitchFamily="18" charset="0"/>
                            </a:rPr>
                            <m:t>𝑉𝑒𝑠𝑠𝑒𝑙𝑠</m:t>
                          </m:r>
                        </m:sub>
                        <m:sup/>
                        <m:e>
                          <m:r>
                            <a:rPr lang="en-US" sz="2600" b="0" i="1" smtClean="0">
                              <a:latin typeface="Cambria Math" panose="02040503050406030204" pitchFamily="18" charset="0"/>
                            </a:rPr>
                            <m:t>𝐴𝑐𝑡𝑖𝑣𝑖𝑡𝑦</m:t>
                          </m:r>
                          <m:d>
                            <m:dPr>
                              <m:ctrlPr>
                                <a:rPr lang="en-US" sz="2600" b="0" i="1" smtClean="0">
                                  <a:latin typeface="Cambria Math" panose="02040503050406030204" pitchFamily="18" charset="0"/>
                                </a:rPr>
                              </m:ctrlPr>
                            </m:dPr>
                            <m:e>
                              <m:r>
                                <a:rPr lang="en-US" sz="2600" b="0" i="1" smtClean="0">
                                  <a:latin typeface="Cambria Math" panose="02040503050406030204" pitchFamily="18" charset="0"/>
                                </a:rPr>
                                <m:t>h𝑟𝑠</m:t>
                              </m:r>
                            </m:e>
                          </m:d>
                          <m:r>
                            <a:rPr lang="en-US" sz="2600" b="0" i="1" smtClean="0">
                              <a:latin typeface="Cambria Math" panose="02040503050406030204" pitchFamily="18" charset="0"/>
                              <a:ea typeface="Cambria Math" panose="02040503050406030204" pitchFamily="18" charset="0"/>
                            </a:rPr>
                            <m:t>∙</m:t>
                          </m:r>
                          <m:r>
                            <a:rPr lang="en-US" sz="2600" b="0" i="1" smtClean="0">
                              <a:latin typeface="Cambria Math" panose="02040503050406030204" pitchFamily="18" charset="0"/>
                            </a:rPr>
                            <m:t>𝑃𝑜𝑤𝑒𝑟</m:t>
                          </m:r>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𝑘𝑊</m:t>
                              </m:r>
                            </m:e>
                          </m:d>
                          <m:r>
                            <a:rPr lang="en-US" sz="2600" b="0" i="1" smtClean="0">
                              <a:latin typeface="Cambria Math" panose="02040503050406030204" pitchFamily="18" charset="0"/>
                              <a:ea typeface="Cambria Math" panose="02040503050406030204" pitchFamily="18" charset="0"/>
                            </a:rPr>
                            <m:t>∙</m:t>
                          </m:r>
                          <m:r>
                            <a:rPr lang="en-US" sz="2600" b="0" i="1" smtClean="0">
                              <a:latin typeface="Cambria Math" panose="02040503050406030204" pitchFamily="18" charset="0"/>
                            </a:rPr>
                            <m:t>𝐸𝑚𝑖𝑠𝑠𝑖𝑜𝑛</m:t>
                          </m:r>
                          <m:r>
                            <a:rPr lang="en-US" sz="2600" b="0" i="1" smtClean="0">
                              <a:latin typeface="Cambria Math" panose="02040503050406030204" pitchFamily="18" charset="0"/>
                            </a:rPr>
                            <m:t> </m:t>
                          </m:r>
                          <m:r>
                            <a:rPr lang="en-US" sz="2600" b="0" i="1" smtClean="0">
                              <a:latin typeface="Cambria Math" panose="02040503050406030204" pitchFamily="18" charset="0"/>
                            </a:rPr>
                            <m:t>𝐹𝑎𝑐𝑡𝑜𝑟</m:t>
                          </m:r>
                          <m:d>
                            <m:dPr>
                              <m:ctrlPr>
                                <a:rPr lang="en-US" sz="2600" b="0" i="1" smtClean="0">
                                  <a:latin typeface="Cambria Math" panose="02040503050406030204" pitchFamily="18" charset="0"/>
                                </a:rPr>
                              </m:ctrlPr>
                            </m:dPr>
                            <m:e>
                              <m:f>
                                <m:fPr>
                                  <m:ctrlPr>
                                    <a:rPr lang="en-US" sz="2600" i="1">
                                      <a:latin typeface="Cambria Math" panose="02040503050406030204" pitchFamily="18" charset="0"/>
                                    </a:rPr>
                                  </m:ctrlPr>
                                </m:fPr>
                                <m:num>
                                  <m:r>
                                    <a:rPr lang="en-US" sz="2600" i="1">
                                      <a:latin typeface="Cambria Math" panose="02040503050406030204" pitchFamily="18" charset="0"/>
                                    </a:rPr>
                                    <m:t>𝑔</m:t>
                                  </m:r>
                                </m:num>
                                <m:den>
                                  <m:r>
                                    <a:rPr lang="en-US" sz="2600" i="1">
                                      <a:latin typeface="Cambria Math" panose="02040503050406030204" pitchFamily="18" charset="0"/>
                                    </a:rPr>
                                    <m:t>𝑘𝑊</m:t>
                                  </m:r>
                                  <m:r>
                                    <a:rPr lang="en-US" sz="2600" i="1" smtClean="0">
                                      <a:latin typeface="Cambria Math" panose="02040503050406030204" pitchFamily="18" charset="0"/>
                                      <a:ea typeface="Cambria Math" panose="02040503050406030204" pitchFamily="18" charset="0"/>
                                    </a:rPr>
                                    <m:t>∙</m:t>
                                  </m:r>
                                  <m:r>
                                    <a:rPr lang="en-US" sz="2600" i="1">
                                      <a:latin typeface="Cambria Math" panose="02040503050406030204" pitchFamily="18" charset="0"/>
                                    </a:rPr>
                                    <m:t>h</m:t>
                                  </m:r>
                                </m:den>
                              </m:f>
                            </m:e>
                          </m:d>
                        </m:e>
                      </m:nary>
                    </m:oMath>
                  </m:oMathPara>
                </a14:m>
                <a:endParaRPr lang="en-US" sz="2600" dirty="0"/>
              </a:p>
            </p:txBody>
          </p:sp>
        </mc:Choice>
        <mc:Fallback xmlns="">
          <p:sp>
            <p:nvSpPr>
              <p:cNvPr id="7" name="TextBox 6">
                <a:extLst>
                  <a:ext uri="{FF2B5EF4-FFF2-40B4-BE49-F238E27FC236}">
                    <a16:creationId xmlns:a16="http://schemas.microsoft.com/office/drawing/2014/main" id="{BF93AED7-A215-4F50-B5A7-578AD7D81B3E}"/>
                  </a:ext>
                </a:extLst>
              </p:cNvPr>
              <p:cNvSpPr txBox="1">
                <a:spLocks noRot="1" noChangeAspect="1" noMove="1" noResize="1" noEditPoints="1" noAdjustHandles="1" noChangeArrowheads="1" noChangeShapeType="1" noTextEdit="1"/>
              </p:cNvSpPr>
              <p:nvPr/>
            </p:nvSpPr>
            <p:spPr>
              <a:xfrm>
                <a:off x="97536" y="2170538"/>
                <a:ext cx="12192000" cy="971035"/>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2B13A70-809A-4A9B-88F9-3EF96564DC4A}"/>
              </a:ext>
            </a:extLst>
          </p:cNvPr>
          <p:cNvSpPr txBox="1"/>
          <p:nvPr/>
        </p:nvSpPr>
        <p:spPr>
          <a:xfrm>
            <a:off x="179504" y="4033445"/>
            <a:ext cx="1500019" cy="830997"/>
          </a:xfrm>
          <a:prstGeom prst="rect">
            <a:avLst/>
          </a:prstGeom>
          <a:noFill/>
        </p:spPr>
        <p:txBody>
          <a:bodyPr wrap="square" rtlCol="0">
            <a:spAutoFit/>
          </a:bodyPr>
          <a:lstStyle/>
          <a:p>
            <a:r>
              <a:rPr lang="en-US" sz="2400" dirty="0"/>
              <a:t>Data Sources</a:t>
            </a:r>
          </a:p>
        </p:txBody>
      </p:sp>
      <p:sp>
        <p:nvSpPr>
          <p:cNvPr id="9" name="Left Brace 8">
            <a:extLst>
              <a:ext uri="{FF2B5EF4-FFF2-40B4-BE49-F238E27FC236}">
                <a16:creationId xmlns:a16="http://schemas.microsoft.com/office/drawing/2014/main" id="{94343DF2-A8FD-4516-9FF7-34A7F956A507}"/>
              </a:ext>
            </a:extLst>
          </p:cNvPr>
          <p:cNvSpPr/>
          <p:nvPr/>
        </p:nvSpPr>
        <p:spPr>
          <a:xfrm>
            <a:off x="1679523" y="3569784"/>
            <a:ext cx="678617" cy="1758321"/>
          </a:xfrm>
          <a:prstGeom prst="leftBrace">
            <a:avLst>
              <a:gd name="adj1" fmla="val 33720"/>
              <a:gd name="adj2" fmla="val 50000"/>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TextBox 9">
            <a:extLst>
              <a:ext uri="{FF2B5EF4-FFF2-40B4-BE49-F238E27FC236}">
                <a16:creationId xmlns:a16="http://schemas.microsoft.com/office/drawing/2014/main" id="{1DF90016-5FDA-48D8-9C45-138731D86BA4}"/>
              </a:ext>
            </a:extLst>
          </p:cNvPr>
          <p:cNvSpPr txBox="1"/>
          <p:nvPr/>
        </p:nvSpPr>
        <p:spPr>
          <a:xfrm>
            <a:off x="2443472" y="3428075"/>
            <a:ext cx="2002643" cy="1200329"/>
          </a:xfrm>
          <a:prstGeom prst="rect">
            <a:avLst/>
          </a:prstGeom>
          <a:noFill/>
        </p:spPr>
        <p:txBody>
          <a:bodyPr wrap="square" rtlCol="0">
            <a:spAutoFit/>
          </a:bodyPr>
          <a:lstStyle/>
          <a:p>
            <a:r>
              <a:rPr lang="en-US" sz="2400" dirty="0"/>
              <a:t>unique vessel observation </a:t>
            </a:r>
          </a:p>
        </p:txBody>
      </p:sp>
      <p:cxnSp>
        <p:nvCxnSpPr>
          <p:cNvPr id="11" name="Straight Arrow Connector 10">
            <a:extLst>
              <a:ext uri="{FF2B5EF4-FFF2-40B4-BE49-F238E27FC236}">
                <a16:creationId xmlns:a16="http://schemas.microsoft.com/office/drawing/2014/main" id="{1A45F6A7-79D2-4F77-9D0E-85FCC432C899}"/>
              </a:ext>
            </a:extLst>
          </p:cNvPr>
          <p:cNvCxnSpPr>
            <a:cxnSpLocks/>
          </p:cNvCxnSpPr>
          <p:nvPr/>
        </p:nvCxnSpPr>
        <p:spPr>
          <a:xfrm flipV="1">
            <a:off x="3401720" y="3141573"/>
            <a:ext cx="0" cy="380888"/>
          </a:xfrm>
          <a:prstGeom prst="straightConnector1">
            <a:avLst/>
          </a:prstGeom>
          <a:ln>
            <a:solidFill>
              <a:schemeClr val="tx1"/>
            </a:solidFill>
            <a:headEnd w="med" len="me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70B7C75-E72D-419F-A9DE-3690AA704E48}"/>
              </a:ext>
            </a:extLst>
          </p:cNvPr>
          <p:cNvCxnSpPr>
            <a:cxnSpLocks/>
          </p:cNvCxnSpPr>
          <p:nvPr/>
        </p:nvCxnSpPr>
        <p:spPr>
          <a:xfrm flipV="1">
            <a:off x="5108600" y="2808010"/>
            <a:ext cx="0" cy="1737564"/>
          </a:xfrm>
          <a:prstGeom prst="straightConnector1">
            <a:avLst/>
          </a:prstGeom>
          <a:ln>
            <a:solidFill>
              <a:schemeClr val="tx1"/>
            </a:solidFill>
            <a:headEnd w="med" len="me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D282A86-1987-44FD-BEF9-ED7CFF7C175E}"/>
              </a:ext>
            </a:extLst>
          </p:cNvPr>
          <p:cNvCxnSpPr>
            <a:cxnSpLocks/>
          </p:cNvCxnSpPr>
          <p:nvPr/>
        </p:nvCxnSpPr>
        <p:spPr>
          <a:xfrm flipV="1">
            <a:off x="7187901" y="2760687"/>
            <a:ext cx="5682" cy="761774"/>
          </a:xfrm>
          <a:prstGeom prst="straightConnector1">
            <a:avLst/>
          </a:prstGeom>
          <a:ln>
            <a:solidFill>
              <a:schemeClr val="tx1"/>
            </a:solidFill>
            <a:headEnd w="med" len="me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217DD93-0255-4677-AC85-2444CE1E069D}"/>
              </a:ext>
            </a:extLst>
          </p:cNvPr>
          <p:cNvCxnSpPr>
            <a:cxnSpLocks/>
          </p:cNvCxnSpPr>
          <p:nvPr/>
        </p:nvCxnSpPr>
        <p:spPr>
          <a:xfrm flipV="1">
            <a:off x="9809030" y="2711962"/>
            <a:ext cx="5682" cy="761774"/>
          </a:xfrm>
          <a:prstGeom prst="straightConnector1">
            <a:avLst/>
          </a:prstGeom>
          <a:ln>
            <a:solidFill>
              <a:schemeClr val="tx1"/>
            </a:solidFill>
            <a:headEnd w="med" len="med"/>
            <a:tailEnd type="stealth" w="lg" len="lg"/>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8315E86-CD32-407E-91D7-462E3DA50A78}"/>
              </a:ext>
            </a:extLst>
          </p:cNvPr>
          <p:cNvSpPr txBox="1"/>
          <p:nvPr/>
        </p:nvSpPr>
        <p:spPr>
          <a:xfrm>
            <a:off x="4251023" y="4545574"/>
            <a:ext cx="2113201" cy="1200329"/>
          </a:xfrm>
          <a:prstGeom prst="rect">
            <a:avLst/>
          </a:prstGeom>
          <a:noFill/>
        </p:spPr>
        <p:txBody>
          <a:bodyPr wrap="square" rtlCol="0">
            <a:spAutoFit/>
          </a:bodyPr>
          <a:lstStyle/>
          <a:p>
            <a:r>
              <a:rPr lang="en-US" sz="2400" dirty="0"/>
              <a:t>duration of AIS observation</a:t>
            </a:r>
          </a:p>
        </p:txBody>
      </p:sp>
      <p:sp>
        <p:nvSpPr>
          <p:cNvPr id="19" name="TextBox 18">
            <a:extLst>
              <a:ext uri="{FF2B5EF4-FFF2-40B4-BE49-F238E27FC236}">
                <a16:creationId xmlns:a16="http://schemas.microsoft.com/office/drawing/2014/main" id="{581CDBC9-6B6E-4878-AB22-A1394AB3A101}"/>
              </a:ext>
            </a:extLst>
          </p:cNvPr>
          <p:cNvSpPr txBox="1"/>
          <p:nvPr/>
        </p:nvSpPr>
        <p:spPr>
          <a:xfrm>
            <a:off x="6449568" y="3522461"/>
            <a:ext cx="2450592" cy="3785652"/>
          </a:xfrm>
          <a:prstGeom prst="rect">
            <a:avLst/>
          </a:prstGeom>
          <a:noFill/>
        </p:spPr>
        <p:txBody>
          <a:bodyPr wrap="square" rtlCol="0">
            <a:spAutoFit/>
          </a:bodyPr>
          <a:lstStyle/>
          <a:p>
            <a:r>
              <a:rPr lang="en-US" sz="2400" dirty="0"/>
              <a:t>ROS vessel characteristics</a:t>
            </a:r>
          </a:p>
          <a:p>
            <a:endParaRPr lang="en-US" sz="2400" dirty="0"/>
          </a:p>
          <a:p>
            <a:r>
              <a:rPr lang="en-US" sz="2400" dirty="0"/>
              <a:t>C3 </a:t>
            </a:r>
            <a:r>
              <a:rPr lang="en-US" sz="2400" dirty="0" err="1"/>
              <a:t>Hotrip</a:t>
            </a:r>
            <a:r>
              <a:rPr lang="en-US" sz="2400" dirty="0"/>
              <a:t> &amp; Mennen Equation</a:t>
            </a:r>
          </a:p>
          <a:p>
            <a:endParaRPr lang="en-US" sz="2400" dirty="0"/>
          </a:p>
          <a:p>
            <a:r>
              <a:rPr lang="en-US" sz="2400" dirty="0"/>
              <a:t>C1/C2 Propeller law</a:t>
            </a:r>
          </a:p>
          <a:p>
            <a:endParaRPr lang="en-US" sz="2400" dirty="0"/>
          </a:p>
        </p:txBody>
      </p:sp>
      <p:sp>
        <p:nvSpPr>
          <p:cNvPr id="20" name="TextBox 19">
            <a:extLst>
              <a:ext uri="{FF2B5EF4-FFF2-40B4-BE49-F238E27FC236}">
                <a16:creationId xmlns:a16="http://schemas.microsoft.com/office/drawing/2014/main" id="{825B2389-AEAF-46D3-90DA-0505B1967A27}"/>
              </a:ext>
            </a:extLst>
          </p:cNvPr>
          <p:cNvSpPr txBox="1"/>
          <p:nvPr/>
        </p:nvSpPr>
        <p:spPr>
          <a:xfrm>
            <a:off x="9017228" y="3473736"/>
            <a:ext cx="2538410" cy="1569660"/>
          </a:xfrm>
          <a:prstGeom prst="rect">
            <a:avLst/>
          </a:prstGeom>
          <a:noFill/>
        </p:spPr>
        <p:txBody>
          <a:bodyPr wrap="square" rtlCol="0">
            <a:spAutoFit/>
          </a:bodyPr>
          <a:lstStyle/>
          <a:p>
            <a:r>
              <a:rPr lang="en-US" sz="2400" dirty="0"/>
              <a:t>adjusted to account for compliance with standards</a:t>
            </a:r>
          </a:p>
        </p:txBody>
      </p:sp>
    </p:spTree>
    <p:extLst>
      <p:ext uri="{BB962C8B-B14F-4D97-AF65-F5344CB8AC3E}">
        <p14:creationId xmlns:p14="http://schemas.microsoft.com/office/powerpoint/2010/main" val="1654076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FC000">
                <a:lumMod val="50000"/>
                <a:lumOff val="50000"/>
              </a:srgbClr>
            </a:gs>
            <a:gs pos="100000">
              <a:srgbClr val="FFC000">
                <a:lumMod val="50000"/>
                <a:lumOff val="50000"/>
              </a:srgb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BC36-DE23-4DA6-8FC2-116B2AA91F00}"/>
              </a:ext>
            </a:extLst>
          </p:cNvPr>
          <p:cNvSpPr>
            <a:spLocks noGrp="1"/>
          </p:cNvSpPr>
          <p:nvPr>
            <p:ph type="title"/>
          </p:nvPr>
        </p:nvSpPr>
        <p:spPr>
          <a:xfrm>
            <a:off x="4585855" y="313222"/>
            <a:ext cx="6575921" cy="695814"/>
          </a:xfrm>
        </p:spPr>
        <p:txBody>
          <a:bodyPr>
            <a:noAutofit/>
          </a:bodyPr>
          <a:lstStyle/>
          <a:p>
            <a:r>
              <a:rPr lang="en-US" sz="3600" b="1" cap="none" dirty="0">
                <a:latin typeface="Calibri" panose="020F0502020204030204" pitchFamily="34" charset="0"/>
                <a:cs typeface="Calibri" panose="020F0502020204030204" pitchFamily="34" charset="0"/>
              </a:rPr>
              <a:t>2017 Category 3 AIS Activity Data</a:t>
            </a:r>
          </a:p>
        </p:txBody>
      </p:sp>
      <p:sp>
        <p:nvSpPr>
          <p:cNvPr id="3" name="Content Placeholder 2">
            <a:extLst>
              <a:ext uri="{FF2B5EF4-FFF2-40B4-BE49-F238E27FC236}">
                <a16:creationId xmlns:a16="http://schemas.microsoft.com/office/drawing/2014/main" id="{F5434782-4139-43C5-8BEE-76E9F7E815BF}"/>
              </a:ext>
            </a:extLst>
          </p:cNvPr>
          <p:cNvSpPr>
            <a:spLocks noGrp="1"/>
          </p:cNvSpPr>
          <p:nvPr>
            <p:ph idx="1"/>
          </p:nvPr>
        </p:nvSpPr>
        <p:spPr>
          <a:xfrm>
            <a:off x="159391" y="2531879"/>
            <a:ext cx="3020537" cy="2504146"/>
          </a:xfrm>
        </p:spPr>
        <p:txBody>
          <a:bodyPr>
            <a:normAutofit/>
          </a:bodyPr>
          <a:lstStyle/>
          <a:p>
            <a:pPr>
              <a:spcBef>
                <a:spcPts val="0"/>
              </a:spcBef>
              <a:spcAft>
                <a:spcPts val="1800"/>
              </a:spcAft>
            </a:pPr>
            <a:r>
              <a:rPr lang="en-US" sz="2800" dirty="0"/>
              <a:t>11,248  vessels</a:t>
            </a:r>
          </a:p>
          <a:p>
            <a:pPr>
              <a:spcBef>
                <a:spcPts val="0"/>
              </a:spcBef>
              <a:spcAft>
                <a:spcPts val="1800"/>
              </a:spcAft>
            </a:pPr>
            <a:r>
              <a:rPr lang="en-US" sz="2800" dirty="0"/>
              <a:t>1.3x10</a:t>
            </a:r>
            <a:r>
              <a:rPr lang="en-US" sz="2800" baseline="30000" dirty="0"/>
              <a:t>8</a:t>
            </a:r>
            <a:r>
              <a:rPr lang="en-US" sz="2800" dirty="0"/>
              <a:t> records</a:t>
            </a:r>
          </a:p>
          <a:p>
            <a:pPr>
              <a:spcBef>
                <a:spcPts val="0"/>
              </a:spcBef>
              <a:spcAft>
                <a:spcPts val="1800"/>
              </a:spcAft>
            </a:pPr>
            <a:r>
              <a:rPr lang="en-US" sz="2800" dirty="0"/>
              <a:t>1.7x10</a:t>
            </a:r>
            <a:r>
              <a:rPr lang="en-US" sz="2800" baseline="30000" dirty="0"/>
              <a:t>7</a:t>
            </a:r>
            <a:r>
              <a:rPr lang="en-US" sz="2800" dirty="0"/>
              <a:t> hours of activity</a:t>
            </a:r>
          </a:p>
          <a:p>
            <a:endParaRPr lang="en-US" sz="2800" dirty="0"/>
          </a:p>
        </p:txBody>
      </p:sp>
      <p:pic>
        <p:nvPicPr>
          <p:cNvPr id="4" name="Picture 3">
            <a:extLst>
              <a:ext uri="{FF2B5EF4-FFF2-40B4-BE49-F238E27FC236}">
                <a16:creationId xmlns:a16="http://schemas.microsoft.com/office/drawing/2014/main" id="{F289E07A-9F82-4BC7-8D89-4BECAD723D1B}"/>
              </a:ext>
            </a:extLst>
          </p:cNvPr>
          <p:cNvPicPr>
            <a:picLocks noChangeAspect="1"/>
          </p:cNvPicPr>
          <p:nvPr/>
        </p:nvPicPr>
        <p:blipFill>
          <a:blip r:embed="rId3"/>
          <a:stretch>
            <a:fillRect/>
          </a:stretch>
        </p:blipFill>
        <p:spPr>
          <a:xfrm>
            <a:off x="3375539" y="1152706"/>
            <a:ext cx="8657070" cy="4852837"/>
          </a:xfrm>
          <a:prstGeom prst="rect">
            <a:avLst/>
          </a:prstGeom>
        </p:spPr>
      </p:pic>
      <p:pic>
        <p:nvPicPr>
          <p:cNvPr id="5" name="Picture 4">
            <a:extLst>
              <a:ext uri="{FF2B5EF4-FFF2-40B4-BE49-F238E27FC236}">
                <a16:creationId xmlns:a16="http://schemas.microsoft.com/office/drawing/2014/main" id="{14433895-7A01-40C8-9C82-7FEED41487CC}"/>
              </a:ext>
            </a:extLst>
          </p:cNvPr>
          <p:cNvPicPr>
            <a:picLocks noChangeAspect="1"/>
          </p:cNvPicPr>
          <p:nvPr/>
        </p:nvPicPr>
        <p:blipFill>
          <a:blip r:embed="rId4"/>
          <a:stretch>
            <a:fillRect/>
          </a:stretch>
        </p:blipFill>
        <p:spPr>
          <a:xfrm>
            <a:off x="10636504" y="6149213"/>
            <a:ext cx="1396105" cy="481626"/>
          </a:xfrm>
          <a:prstGeom prst="rect">
            <a:avLst/>
          </a:prstGeom>
        </p:spPr>
      </p:pic>
    </p:spTree>
    <p:extLst>
      <p:ext uri="{BB962C8B-B14F-4D97-AF65-F5344CB8AC3E}">
        <p14:creationId xmlns:p14="http://schemas.microsoft.com/office/powerpoint/2010/main" val="203168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0">
              <a:srgbClr val="FFC000">
                <a:lumMod val="50000"/>
                <a:lumOff val="50000"/>
              </a:srgbClr>
            </a:gs>
            <a:gs pos="100000">
              <a:srgbClr val="FFC000">
                <a:lumMod val="50000"/>
                <a:lumOff val="50000"/>
              </a:srgbClr>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CD07-71FB-4511-80A1-2B380C8EEF15}"/>
              </a:ext>
            </a:extLst>
          </p:cNvPr>
          <p:cNvSpPr>
            <a:spLocks noGrp="1"/>
          </p:cNvSpPr>
          <p:nvPr>
            <p:ph type="title"/>
          </p:nvPr>
        </p:nvSpPr>
        <p:spPr>
          <a:xfrm>
            <a:off x="1035817" y="0"/>
            <a:ext cx="10515600" cy="780288"/>
          </a:xfrm>
        </p:spPr>
        <p:txBody>
          <a:bodyPr>
            <a:normAutofit/>
          </a:bodyPr>
          <a:lstStyle/>
          <a:p>
            <a:r>
              <a:rPr lang="en-US" sz="3600" b="1" cap="none" dirty="0"/>
              <a:t>Temporal gap filling</a:t>
            </a:r>
          </a:p>
        </p:txBody>
      </p:sp>
      <p:sp>
        <p:nvSpPr>
          <p:cNvPr id="3" name="Content Placeholder 2">
            <a:extLst>
              <a:ext uri="{FF2B5EF4-FFF2-40B4-BE49-F238E27FC236}">
                <a16:creationId xmlns:a16="http://schemas.microsoft.com/office/drawing/2014/main" id="{7E81130B-B271-4531-AC7D-3FEEFB3C8E42}"/>
              </a:ext>
            </a:extLst>
          </p:cNvPr>
          <p:cNvSpPr>
            <a:spLocks noGrp="1"/>
          </p:cNvSpPr>
          <p:nvPr>
            <p:ph idx="1"/>
          </p:nvPr>
        </p:nvSpPr>
        <p:spPr>
          <a:xfrm>
            <a:off x="530794" y="1282176"/>
            <a:ext cx="11568787" cy="2034371"/>
          </a:xfrm>
        </p:spPr>
        <p:txBody>
          <a:bodyPr>
            <a:normAutofit fontScale="92500" lnSpcReduction="20000"/>
          </a:bodyPr>
          <a:lstStyle/>
          <a:p>
            <a:r>
              <a:rPr lang="en-US" sz="3100" dirty="0">
                <a:latin typeface="Calibri" panose="020F0502020204030204" pitchFamily="34" charset="0"/>
                <a:cs typeface="Calibri" panose="020F0502020204030204" pitchFamily="34" charset="0"/>
              </a:rPr>
              <a:t>In the model, emissions are allocated to AIS points (rather than lines)</a:t>
            </a:r>
          </a:p>
          <a:p>
            <a:r>
              <a:rPr lang="en-US" sz="3100" dirty="0">
                <a:latin typeface="Calibri" panose="020F0502020204030204" pitchFamily="34" charset="0"/>
                <a:cs typeface="Calibri" panose="020F0502020204030204" pitchFamily="34" charset="0"/>
              </a:rPr>
              <a:t>Each point should represent a similar time-span, but as received data has time gaps</a:t>
            </a:r>
          </a:p>
          <a:p>
            <a:r>
              <a:rPr lang="en-US" sz="3100" dirty="0">
                <a:latin typeface="Calibri" panose="020F0502020204030204" pitchFamily="34" charset="0"/>
                <a:cs typeface="Calibri" panose="020F0502020204030204" pitchFamily="34" charset="0"/>
              </a:rPr>
              <a:t>Missing points skew the spatial distribution of calculated emissions </a:t>
            </a:r>
          </a:p>
          <a:p>
            <a:r>
              <a:rPr lang="en-US" sz="3100" dirty="0">
                <a:latin typeface="Calibri" panose="020F0502020204030204" pitchFamily="34" charset="0"/>
                <a:cs typeface="Calibri" panose="020F0502020204030204" pitchFamily="34" charset="0"/>
              </a:rPr>
              <a:t>Temporal gap filling corrects these issues</a:t>
            </a:r>
          </a:p>
          <a:p>
            <a:endParaRPr lang="en-US" sz="1400" dirty="0"/>
          </a:p>
          <a:p>
            <a:endParaRPr lang="en-US" sz="1400" dirty="0"/>
          </a:p>
        </p:txBody>
      </p:sp>
      <p:pic>
        <p:nvPicPr>
          <p:cNvPr id="8" name="Picture 7">
            <a:extLst>
              <a:ext uri="{FF2B5EF4-FFF2-40B4-BE49-F238E27FC236}">
                <a16:creationId xmlns:a16="http://schemas.microsoft.com/office/drawing/2014/main" id="{3997B19F-1B94-4C18-A7A4-33D212DDBB36}"/>
              </a:ext>
            </a:extLst>
          </p:cNvPr>
          <p:cNvPicPr>
            <a:picLocks noChangeAspect="1"/>
          </p:cNvPicPr>
          <p:nvPr/>
        </p:nvPicPr>
        <p:blipFill>
          <a:blip r:embed="rId3"/>
          <a:stretch>
            <a:fillRect/>
          </a:stretch>
        </p:blipFill>
        <p:spPr>
          <a:xfrm>
            <a:off x="1105305" y="3541453"/>
            <a:ext cx="3829980" cy="3110814"/>
          </a:xfrm>
          <a:prstGeom prst="rect">
            <a:avLst/>
          </a:prstGeom>
          <a:ln>
            <a:solidFill>
              <a:schemeClr val="tx1"/>
            </a:solidFill>
          </a:ln>
        </p:spPr>
      </p:pic>
      <p:pic>
        <p:nvPicPr>
          <p:cNvPr id="9" name="Picture 8">
            <a:extLst>
              <a:ext uri="{FF2B5EF4-FFF2-40B4-BE49-F238E27FC236}">
                <a16:creationId xmlns:a16="http://schemas.microsoft.com/office/drawing/2014/main" id="{40741423-545F-4AE8-B8A4-866CF65C58B9}"/>
              </a:ext>
            </a:extLst>
          </p:cNvPr>
          <p:cNvPicPr>
            <a:picLocks noChangeAspect="1"/>
          </p:cNvPicPr>
          <p:nvPr/>
        </p:nvPicPr>
        <p:blipFill>
          <a:blip r:embed="rId4"/>
          <a:stretch>
            <a:fillRect/>
          </a:stretch>
        </p:blipFill>
        <p:spPr>
          <a:xfrm>
            <a:off x="6863074" y="3541452"/>
            <a:ext cx="3406341" cy="3110814"/>
          </a:xfrm>
          <a:prstGeom prst="rect">
            <a:avLst/>
          </a:prstGeom>
          <a:ln>
            <a:solidFill>
              <a:schemeClr val="tx1"/>
            </a:solidFill>
          </a:ln>
        </p:spPr>
      </p:pic>
      <p:sp>
        <p:nvSpPr>
          <p:cNvPr id="10" name="Arrow: Right 9">
            <a:extLst>
              <a:ext uri="{FF2B5EF4-FFF2-40B4-BE49-F238E27FC236}">
                <a16:creationId xmlns:a16="http://schemas.microsoft.com/office/drawing/2014/main" id="{922D1206-29C3-4D02-85B6-40B7963A2825}"/>
              </a:ext>
            </a:extLst>
          </p:cNvPr>
          <p:cNvSpPr/>
          <p:nvPr/>
        </p:nvSpPr>
        <p:spPr>
          <a:xfrm>
            <a:off x="5245800" y="4600464"/>
            <a:ext cx="1316736" cy="975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944E2DF-8794-4A3D-AA94-056A2648E285}"/>
              </a:ext>
            </a:extLst>
          </p:cNvPr>
          <p:cNvPicPr>
            <a:picLocks noChangeAspect="1"/>
          </p:cNvPicPr>
          <p:nvPr/>
        </p:nvPicPr>
        <p:blipFill>
          <a:blip r:embed="rId5"/>
          <a:stretch>
            <a:fillRect/>
          </a:stretch>
        </p:blipFill>
        <p:spPr>
          <a:xfrm>
            <a:off x="10618523" y="6170640"/>
            <a:ext cx="1396105" cy="481626"/>
          </a:xfrm>
          <a:prstGeom prst="rect">
            <a:avLst/>
          </a:prstGeom>
        </p:spPr>
      </p:pic>
    </p:spTree>
    <p:extLst>
      <p:ext uri="{BB962C8B-B14F-4D97-AF65-F5344CB8AC3E}">
        <p14:creationId xmlns:p14="http://schemas.microsoft.com/office/powerpoint/2010/main" val="2231718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FC000">
                <a:lumMod val="50000"/>
                <a:lumOff val="50000"/>
              </a:srgbClr>
            </a:gs>
            <a:gs pos="100000">
              <a:srgbClr val="FFC000">
                <a:lumMod val="50000"/>
                <a:lumOff val="50000"/>
              </a:srgbClr>
            </a:gs>
          </a:gsLst>
          <a:lin ang="16200000" scaled="1"/>
          <a:tileRect/>
        </a:gradFill>
        <a:effectLst/>
      </p:bgPr>
    </p:bg>
    <p:spTree>
      <p:nvGrpSpPr>
        <p:cNvPr id="1" name=""/>
        <p:cNvGrpSpPr/>
        <p:nvPr/>
      </p:nvGrpSpPr>
      <p:grpSpPr>
        <a:xfrm>
          <a:off x="0" y="0"/>
          <a:ext cx="0" cy="0"/>
          <a:chOff x="0" y="0"/>
          <a:chExt cx="0" cy="0"/>
        </a:xfrm>
      </p:grpSpPr>
      <p:sp>
        <p:nvSpPr>
          <p:cNvPr id="5" name="Rectangle 4"/>
          <p:cNvSpPr/>
          <p:nvPr/>
        </p:nvSpPr>
        <p:spPr>
          <a:xfrm>
            <a:off x="134112" y="1865764"/>
            <a:ext cx="5632704" cy="967765"/>
          </a:xfrm>
          <a:prstGeom prst="rect">
            <a:avLst/>
          </a:prstGeom>
        </p:spPr>
        <p:txBody>
          <a:bodyPr wrap="square">
            <a:spAutoFit/>
          </a:bodyPr>
          <a:lstStyle/>
          <a:p>
            <a:pPr indent="457200">
              <a:lnSpc>
                <a:spcPct val="107000"/>
              </a:lnSpc>
              <a:spcAft>
                <a:spcPts val="800"/>
              </a:spcAft>
            </a:pPr>
            <a:r>
              <a:rPr lang="en-US" sz="2400" b="1" dirty="0">
                <a:latin typeface="Calibri" panose="020F0502020204030204" pitchFamily="34" charset="0"/>
                <a:ea typeface="Calibri" panose="020F0502020204030204" pitchFamily="34" charset="0"/>
                <a:cs typeface="Calibri" panose="020F0502020204030204" pitchFamily="34" charset="0"/>
              </a:rPr>
              <a:t>For Propulsion Engines</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798513" indent="-342900">
              <a:lnSpc>
                <a:spcPct val="107000"/>
              </a:lnSpc>
              <a:spcAft>
                <a:spcPts val="800"/>
              </a:spcAft>
              <a:buFont typeface="Arial" panose="020B0604020202020204" pitchFamily="34" charset="0"/>
              <a:buChar char="•"/>
            </a:pPr>
            <a:r>
              <a:rPr lang="en-US" sz="2400" dirty="0" err="1">
                <a:latin typeface="Calibri" panose="020F0502020204030204" pitchFamily="34" charset="0"/>
                <a:ea typeface="Calibri" panose="020F0502020204030204" pitchFamily="34" charset="0"/>
                <a:cs typeface="Calibri" panose="020F0502020204030204" pitchFamily="34" charset="0"/>
              </a:rPr>
              <a:t>Holtrip</a:t>
            </a:r>
            <a:r>
              <a:rPr lang="en-US" sz="2400" dirty="0">
                <a:latin typeface="Calibri" panose="020F0502020204030204" pitchFamily="34" charset="0"/>
                <a:ea typeface="Calibri" panose="020F0502020204030204" pitchFamily="34" charset="0"/>
                <a:cs typeface="Calibri" panose="020F0502020204030204" pitchFamily="34" charset="0"/>
              </a:rPr>
              <a:t> &amp; Mennen equation used</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p:cNvSpPr txBox="1"/>
          <p:nvPr/>
        </p:nvSpPr>
        <p:spPr>
          <a:xfrm>
            <a:off x="3332554" y="708419"/>
            <a:ext cx="8678550"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Category Propulsion Engine Operating Loads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633" y="6209208"/>
            <a:ext cx="1399471" cy="48257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021739E-9386-4A16-B390-37F256B40919}"/>
                  </a:ext>
                </a:extLst>
              </p:cNvPr>
              <p:cNvSpPr txBox="1"/>
              <p:nvPr/>
            </p:nvSpPr>
            <p:spPr>
              <a:xfrm>
                <a:off x="6425186" y="1943901"/>
                <a:ext cx="4253889" cy="94859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𝑷</m:t>
                      </m:r>
                      <m:r>
                        <a:rPr lang="en-US" sz="2800" b="1" i="1" smtClean="0">
                          <a:latin typeface="Cambria Math" panose="02040503050406030204" pitchFamily="18" charset="0"/>
                        </a:rPr>
                        <m:t>𝟑</m:t>
                      </m:r>
                      <m:r>
                        <a:rPr lang="en-US" sz="2800" b="1" i="1" smtClean="0">
                          <a:latin typeface="Cambria Math" panose="02040503050406030204" pitchFamily="18" charset="0"/>
                        </a:rPr>
                        <m:t>=</m:t>
                      </m:r>
                      <m:f>
                        <m:fPr>
                          <m:ctrlPr>
                            <a:rPr lang="en-US" sz="2800" b="1" i="1" smtClean="0">
                              <a:latin typeface="Cambria Math" panose="02040503050406030204" pitchFamily="18" charset="0"/>
                            </a:rPr>
                          </m:ctrlPr>
                        </m:fPr>
                        <m:num>
                          <m:r>
                            <a:rPr lang="en-US" sz="2800" b="1" i="1" smtClean="0">
                              <a:latin typeface="Cambria Math" panose="02040503050406030204" pitchFamily="18" charset="0"/>
                              <a:ea typeface="Cambria Math" panose="02040503050406030204" pitchFamily="18" charset="0"/>
                            </a:rPr>
                            <m:t>𝝆</m:t>
                          </m:r>
                          <m:r>
                            <a:rPr lang="en-US" sz="2800" b="1" i="1" smtClean="0">
                              <a:latin typeface="Cambria Math" panose="02040503050406030204" pitchFamily="18" charset="0"/>
                              <a:ea typeface="Cambria Math" panose="02040503050406030204" pitchFamily="18" charset="0"/>
                            </a:rPr>
                            <m:t>∙</m:t>
                          </m:r>
                          <m:r>
                            <a:rPr lang="en-US" sz="2800" b="1" i="1" smtClean="0">
                              <a:latin typeface="Cambria Math" panose="02040503050406030204" pitchFamily="18" charset="0"/>
                              <a:ea typeface="Cambria Math" panose="02040503050406030204" pitchFamily="18" charset="0"/>
                            </a:rPr>
                            <m:t>𝑪</m:t>
                          </m:r>
                          <m:d>
                            <m:dPr>
                              <m:ctrlPr>
                                <a:rPr lang="en-US" sz="2800" b="1" i="1" smtClean="0">
                                  <a:latin typeface="Cambria Math" panose="02040503050406030204" pitchFamily="18" charset="0"/>
                                  <a:ea typeface="Cambria Math" panose="02040503050406030204" pitchFamily="18" charset="0"/>
                                </a:rPr>
                              </m:ctrlPr>
                            </m:dPr>
                            <m:e>
                              <m:r>
                                <a:rPr lang="en-US" sz="2800" b="1" i="1" smtClean="0">
                                  <a:latin typeface="Cambria Math" panose="02040503050406030204" pitchFamily="18" charset="0"/>
                                  <a:ea typeface="Cambria Math" panose="02040503050406030204" pitchFamily="18" charset="0"/>
                                </a:rPr>
                                <m:t>𝒗</m:t>
                              </m:r>
                              <m:r>
                                <a:rPr lang="en-US" sz="2800" b="1" i="1" smtClean="0">
                                  <a:latin typeface="Cambria Math" panose="02040503050406030204" pitchFamily="18" charset="0"/>
                                  <a:ea typeface="Cambria Math" panose="02040503050406030204" pitchFamily="18" charset="0"/>
                                </a:rPr>
                                <m:t>, </m:t>
                              </m:r>
                              <m:r>
                                <a:rPr lang="en-US" sz="2800" b="1" i="1" smtClean="0">
                                  <a:latin typeface="Cambria Math" panose="02040503050406030204" pitchFamily="18" charset="0"/>
                                  <a:ea typeface="Cambria Math" panose="02040503050406030204" pitchFamily="18" charset="0"/>
                                </a:rPr>
                                <m:t>𝑫</m:t>
                              </m:r>
                            </m:e>
                          </m:d>
                          <m:r>
                            <a:rPr lang="en-US" sz="2800" b="1" i="1" smtClean="0">
                              <a:latin typeface="Cambria Math" panose="02040503050406030204" pitchFamily="18" charset="0"/>
                              <a:ea typeface="Cambria Math" panose="02040503050406030204" pitchFamily="18" charset="0"/>
                            </a:rPr>
                            <m:t>∙</m:t>
                          </m:r>
                          <m:r>
                            <a:rPr lang="en-US" sz="2800" b="1" i="1" smtClean="0">
                              <a:latin typeface="Cambria Math" panose="02040503050406030204" pitchFamily="18" charset="0"/>
                              <a:ea typeface="Cambria Math" panose="02040503050406030204" pitchFamily="18" charset="0"/>
                            </a:rPr>
                            <m:t>𝑺</m:t>
                          </m:r>
                          <m:d>
                            <m:dPr>
                              <m:ctrlPr>
                                <a:rPr lang="en-US" sz="2800" b="1" i="1" smtClean="0">
                                  <a:latin typeface="Cambria Math" panose="02040503050406030204" pitchFamily="18" charset="0"/>
                                  <a:ea typeface="Cambria Math" panose="02040503050406030204" pitchFamily="18" charset="0"/>
                                </a:rPr>
                              </m:ctrlPr>
                            </m:dPr>
                            <m:e>
                              <m:r>
                                <a:rPr lang="en-US" sz="2800" b="1" i="1" smtClean="0">
                                  <a:latin typeface="Cambria Math" panose="02040503050406030204" pitchFamily="18" charset="0"/>
                                  <a:ea typeface="Cambria Math" panose="02040503050406030204" pitchFamily="18" charset="0"/>
                                </a:rPr>
                                <m:t>𝑫</m:t>
                              </m:r>
                            </m:e>
                          </m:d>
                          <m:r>
                            <a:rPr lang="en-US" sz="2800" b="1" i="1" smtClean="0">
                              <a:latin typeface="Cambria Math" panose="02040503050406030204" pitchFamily="18" charset="0"/>
                              <a:ea typeface="Cambria Math" panose="02040503050406030204" pitchFamily="18" charset="0"/>
                            </a:rPr>
                            <m:t>∙</m:t>
                          </m:r>
                          <m:sSup>
                            <m:sSupPr>
                              <m:ctrlPr>
                                <a:rPr lang="en-US" sz="2800" b="1" i="1" smtClean="0">
                                  <a:latin typeface="Cambria Math" panose="02040503050406030204" pitchFamily="18" charset="0"/>
                                  <a:ea typeface="Cambria Math" panose="02040503050406030204" pitchFamily="18" charset="0"/>
                                </a:rPr>
                              </m:ctrlPr>
                            </m:sSupPr>
                            <m:e>
                              <m:r>
                                <a:rPr lang="en-US" sz="2800" b="1" i="1" smtClean="0">
                                  <a:latin typeface="Cambria Math" panose="02040503050406030204" pitchFamily="18" charset="0"/>
                                  <a:ea typeface="Cambria Math" panose="02040503050406030204" pitchFamily="18" charset="0"/>
                                </a:rPr>
                                <m:t>𝒗</m:t>
                              </m:r>
                            </m:e>
                            <m:sup>
                              <m:r>
                                <a:rPr lang="en-US" sz="2800" b="1" i="1" smtClean="0">
                                  <a:latin typeface="Cambria Math" panose="02040503050406030204" pitchFamily="18" charset="0"/>
                                  <a:ea typeface="Cambria Math" panose="02040503050406030204" pitchFamily="18" charset="0"/>
                                </a:rPr>
                                <m:t>𝟑</m:t>
                              </m:r>
                            </m:sup>
                          </m:sSup>
                        </m:num>
                        <m:den>
                          <m:r>
                            <a:rPr lang="en-US" sz="2800" b="1" i="1" smtClean="0">
                              <a:latin typeface="Cambria Math" panose="02040503050406030204" pitchFamily="18" charset="0"/>
                            </a:rPr>
                            <m:t>𝟐</m:t>
                          </m:r>
                          <m:r>
                            <a:rPr lang="en-US" sz="2800" b="1" i="1">
                              <a:latin typeface="Cambria Math" panose="02040503050406030204" pitchFamily="18" charset="0"/>
                              <a:ea typeface="Cambria Math" panose="02040503050406030204" pitchFamily="18" charset="0"/>
                            </a:rPr>
                            <m:t>𝜼</m:t>
                          </m:r>
                        </m:den>
                      </m:f>
                    </m:oMath>
                  </m:oMathPara>
                </a14:m>
                <a:endParaRPr lang="en-US" sz="2800" b="1" dirty="0"/>
              </a:p>
            </p:txBody>
          </p:sp>
        </mc:Choice>
        <mc:Fallback xmlns="">
          <p:sp>
            <p:nvSpPr>
              <p:cNvPr id="8" name="TextBox 7">
                <a:extLst>
                  <a:ext uri="{FF2B5EF4-FFF2-40B4-BE49-F238E27FC236}">
                    <a16:creationId xmlns:a16="http://schemas.microsoft.com/office/drawing/2014/main" id="{4021739E-9386-4A16-B390-37F256B40919}"/>
                  </a:ext>
                </a:extLst>
              </p:cNvPr>
              <p:cNvSpPr txBox="1">
                <a:spLocks noRot="1" noChangeAspect="1" noMove="1" noResize="1" noEditPoints="1" noAdjustHandles="1" noChangeArrowheads="1" noChangeShapeType="1" noTextEdit="1"/>
              </p:cNvSpPr>
              <p:nvPr/>
            </p:nvSpPr>
            <p:spPr>
              <a:xfrm>
                <a:off x="6425186" y="1943901"/>
                <a:ext cx="4253889" cy="948593"/>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F530F55-A478-4859-B187-F8674E2C0918}"/>
              </a:ext>
            </a:extLst>
          </p:cNvPr>
          <p:cNvSpPr txBox="1"/>
          <p:nvPr/>
        </p:nvSpPr>
        <p:spPr>
          <a:xfrm>
            <a:off x="6411008" y="3403508"/>
            <a:ext cx="5780992" cy="3046988"/>
          </a:xfrm>
          <a:prstGeom prst="rect">
            <a:avLst/>
          </a:prstGeom>
          <a:noFill/>
        </p:spPr>
        <p:txBody>
          <a:bodyPr wrap="square" rtlCol="0">
            <a:spAutoFit/>
          </a:bodyPr>
          <a:lstStyle/>
          <a:p>
            <a:pPr marL="633413" indent="-633413"/>
            <a:r>
              <a:rPr lang="en-US" sz="2400" dirty="0">
                <a:latin typeface="Calibri" panose="020F0502020204030204" pitchFamily="34" charset="0"/>
                <a:cs typeface="Calibri" panose="020F0502020204030204" pitchFamily="34" charset="0"/>
              </a:rPr>
              <a:t>P3 = Propulsion power for Category 3 vessels</a:t>
            </a:r>
          </a:p>
          <a:p>
            <a:pPr marL="633413" indent="-633413"/>
            <a:r>
              <a:rPr lang="en-US" sz="2400" dirty="0">
                <a:latin typeface="Calibri" panose="020F0502020204030204" pitchFamily="34" charset="0"/>
                <a:cs typeface="Calibri" panose="020F0502020204030204" pitchFamily="34" charset="0"/>
              </a:rPr>
              <a:t>P = Power rating of propulsion engines</a:t>
            </a:r>
          </a:p>
          <a:p>
            <a:r>
              <a:rPr lang="en-US" sz="2400" dirty="0">
                <a:latin typeface="Calibri" panose="020F0502020204030204" pitchFamily="34" charset="0"/>
                <a:cs typeface="Calibri" panose="020F0502020204030204" pitchFamily="34" charset="0"/>
              </a:rPr>
              <a:t>V = speed</a:t>
            </a:r>
          </a:p>
          <a:p>
            <a:r>
              <a:rPr lang="en-US" sz="2400" dirty="0">
                <a:latin typeface="Calibri" panose="020F0502020204030204" pitchFamily="34" charset="0"/>
                <a:cs typeface="Calibri" panose="020F0502020204030204" pitchFamily="34" charset="0"/>
              </a:rPr>
              <a:t>D = draft</a:t>
            </a:r>
          </a:p>
          <a:p>
            <a:r>
              <a:rPr lang="en-US" sz="2400" dirty="0">
                <a:latin typeface="Calibri" panose="020F0502020204030204" pitchFamily="34" charset="0"/>
                <a:cs typeface="Calibri" panose="020F0502020204030204" pitchFamily="34" charset="0"/>
              </a:rPr>
              <a:t>ρ = seawater density</a:t>
            </a:r>
          </a:p>
          <a:p>
            <a:r>
              <a:rPr lang="en-US" sz="2400" dirty="0">
                <a:latin typeface="Calibri" panose="020F0502020204030204" pitchFamily="34" charset="0"/>
                <a:cs typeface="Calibri" panose="020F0502020204030204" pitchFamily="34" charset="0"/>
              </a:rPr>
              <a:t>C = hull resistance coef.</a:t>
            </a:r>
          </a:p>
          <a:p>
            <a:r>
              <a:rPr lang="en-US" sz="2400" dirty="0">
                <a:latin typeface="Calibri" panose="020F0502020204030204" pitchFamily="34" charset="0"/>
                <a:cs typeface="Calibri" panose="020F0502020204030204" pitchFamily="34" charset="0"/>
              </a:rPr>
              <a:t>S = hull wetted surface area</a:t>
            </a:r>
          </a:p>
          <a:p>
            <a:r>
              <a:rPr lang="en-US" sz="2400" dirty="0">
                <a:latin typeface="Calibri" panose="020F0502020204030204" pitchFamily="34" charset="0"/>
                <a:cs typeface="Calibri" panose="020F0502020204030204" pitchFamily="34" charset="0"/>
              </a:rPr>
              <a:t>η = engine efficiency</a:t>
            </a:r>
          </a:p>
        </p:txBody>
      </p:sp>
      <p:sp>
        <p:nvSpPr>
          <p:cNvPr id="10" name="Content Placeholder 2">
            <a:extLst>
              <a:ext uri="{FF2B5EF4-FFF2-40B4-BE49-F238E27FC236}">
                <a16:creationId xmlns:a16="http://schemas.microsoft.com/office/drawing/2014/main" id="{3A47810E-C191-407D-92DE-3DAB84CB725C}"/>
              </a:ext>
            </a:extLst>
          </p:cNvPr>
          <p:cNvSpPr txBox="1">
            <a:spLocks/>
          </p:cNvSpPr>
          <p:nvPr/>
        </p:nvSpPr>
        <p:spPr>
          <a:xfrm>
            <a:off x="609600" y="2969065"/>
            <a:ext cx="5486400" cy="3481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lvl="1">
              <a:buFont typeface="Courier New" panose="02070309020205020404" pitchFamily="49" charset="0"/>
              <a:buChar char="o"/>
            </a:pPr>
            <a:r>
              <a:rPr lang="en-US" sz="2200" dirty="0">
                <a:latin typeface="Calibri" panose="020F0502020204030204" pitchFamily="34" charset="0"/>
                <a:cs typeface="Calibri" panose="020F0502020204030204" pitchFamily="34" charset="0"/>
              </a:rPr>
              <a:t>Models hull resistance at speed using estimated vessel shape and surface area</a:t>
            </a:r>
          </a:p>
          <a:p>
            <a:pPr lvl="1">
              <a:buFont typeface="Courier New" panose="02070309020205020404" pitchFamily="49" charset="0"/>
              <a:buChar char="o"/>
            </a:pPr>
            <a:endParaRPr lang="en-US" sz="2200" dirty="0">
              <a:latin typeface="Calibri" panose="020F0502020204030204" pitchFamily="34" charset="0"/>
              <a:cs typeface="Calibri" panose="020F0502020204030204" pitchFamily="34" charset="0"/>
            </a:endParaRPr>
          </a:p>
          <a:p>
            <a:pPr lvl="1">
              <a:buFont typeface="Courier New" panose="02070309020205020404" pitchFamily="49" charset="0"/>
              <a:buChar char="o"/>
            </a:pPr>
            <a:r>
              <a:rPr lang="en-US" sz="2200" dirty="0">
                <a:latin typeface="Calibri" panose="020F0502020204030204" pitchFamily="34" charset="0"/>
                <a:cs typeface="Calibri" panose="020F0502020204030204" pitchFamily="34" charset="0"/>
              </a:rPr>
              <a:t>Uses vessel specific hull information</a:t>
            </a:r>
          </a:p>
          <a:p>
            <a:pPr lvl="1">
              <a:buFont typeface="Courier New" panose="02070309020205020404" pitchFamily="49" charset="0"/>
              <a:buChar char="o"/>
            </a:pPr>
            <a:endParaRPr lang="en-US" sz="2200" dirty="0">
              <a:latin typeface="Calibri" panose="020F0502020204030204" pitchFamily="34" charset="0"/>
              <a:cs typeface="Calibri" panose="020F0502020204030204" pitchFamily="34" charset="0"/>
            </a:endParaRPr>
          </a:p>
          <a:p>
            <a:pPr lvl="1">
              <a:buFont typeface="Courier New" panose="02070309020205020404" pitchFamily="49" charset="0"/>
              <a:buChar char="o"/>
            </a:pPr>
            <a:r>
              <a:rPr lang="en-US" sz="2200" dirty="0">
                <a:latin typeface="Calibri" panose="020F0502020204030204" pitchFamily="34" charset="0"/>
                <a:cs typeface="Calibri" panose="020F0502020204030204" pitchFamily="34" charset="0"/>
              </a:rPr>
              <a:t>Uses AIS speed and draft data</a:t>
            </a:r>
          </a:p>
        </p:txBody>
      </p:sp>
    </p:spTree>
    <p:extLst>
      <p:ext uri="{BB962C8B-B14F-4D97-AF65-F5344CB8AC3E}">
        <p14:creationId xmlns:p14="http://schemas.microsoft.com/office/powerpoint/2010/main" val="2356472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00000">
              <a:srgbClr val="FFC000">
                <a:lumMod val="50000"/>
                <a:lumOff val="50000"/>
              </a:srgbClr>
            </a:gs>
            <a:gs pos="100000">
              <a:srgbClr val="FFC000">
                <a:lumMod val="50000"/>
                <a:lumOff val="50000"/>
                <a:alpha val="80000"/>
              </a:srgbClr>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FD8BF-E47C-42CB-8930-3DC32BB3C912}"/>
              </a:ext>
            </a:extLst>
          </p:cNvPr>
          <p:cNvSpPr>
            <a:spLocks noGrp="1"/>
          </p:cNvSpPr>
          <p:nvPr>
            <p:ph type="title"/>
          </p:nvPr>
        </p:nvSpPr>
        <p:spPr>
          <a:xfrm>
            <a:off x="2493818" y="140648"/>
            <a:ext cx="9475678" cy="1293028"/>
          </a:xfrm>
        </p:spPr>
        <p:txBody>
          <a:bodyPr>
            <a:normAutofit/>
          </a:bodyPr>
          <a:lstStyle/>
          <a:p>
            <a:r>
              <a:rPr lang="en-US" sz="3600" b="1" cap="none" dirty="0"/>
              <a:t>Category 3 Vessel speed distributions</a:t>
            </a:r>
          </a:p>
        </p:txBody>
      </p:sp>
      <p:pic>
        <p:nvPicPr>
          <p:cNvPr id="7" name="Content Placeholder 6">
            <a:extLst>
              <a:ext uri="{FF2B5EF4-FFF2-40B4-BE49-F238E27FC236}">
                <a16:creationId xmlns:a16="http://schemas.microsoft.com/office/drawing/2014/main" id="{CEC890BC-9ABC-4136-A8EF-D4007DD84D9D}"/>
              </a:ext>
            </a:extLst>
          </p:cNvPr>
          <p:cNvPicPr>
            <a:picLocks noGrp="1" noChangeAspect="1"/>
          </p:cNvPicPr>
          <p:nvPr>
            <p:ph idx="1"/>
          </p:nvPr>
        </p:nvPicPr>
        <p:blipFill>
          <a:blip r:embed="rId3">
            <a:clrChange>
              <a:clrFrom>
                <a:srgbClr val="FFFFFF"/>
              </a:clrFrom>
              <a:clrTo>
                <a:srgbClr val="FFFFFF">
                  <a:alpha val="0"/>
                </a:srgbClr>
              </a:clrTo>
            </a:clrChange>
          </a:blip>
          <a:stretch>
            <a:fillRect/>
          </a:stretch>
        </p:blipFill>
        <p:spPr>
          <a:xfrm>
            <a:off x="5414953" y="1778468"/>
            <a:ext cx="6687373" cy="4458250"/>
          </a:xfrm>
        </p:spPr>
      </p:pic>
      <p:sp>
        <p:nvSpPr>
          <p:cNvPr id="4" name="Footer Placeholder 3">
            <a:extLst>
              <a:ext uri="{FF2B5EF4-FFF2-40B4-BE49-F238E27FC236}">
                <a16:creationId xmlns:a16="http://schemas.microsoft.com/office/drawing/2014/main" id="{A99E6879-B0A3-4567-8DDF-D4380E04E179}"/>
              </a:ext>
            </a:extLst>
          </p:cNvPr>
          <p:cNvSpPr>
            <a:spLocks noGrp="1"/>
          </p:cNvSpPr>
          <p:nvPr>
            <p:ph type="ftr" sz="quarter" idx="11"/>
          </p:nvPr>
        </p:nvSpPr>
        <p:spPr/>
        <p:txBody>
          <a:bodyPr/>
          <a:lstStyle/>
          <a:p>
            <a:endParaRPr lang="en-US"/>
          </a:p>
        </p:txBody>
      </p:sp>
      <p:pic>
        <p:nvPicPr>
          <p:cNvPr id="8" name="Content Placeholder 7">
            <a:extLst>
              <a:ext uri="{FF2B5EF4-FFF2-40B4-BE49-F238E27FC236}">
                <a16:creationId xmlns:a16="http://schemas.microsoft.com/office/drawing/2014/main" id="{9127EF4E-D06B-4267-8AC0-86D8D978B12F}"/>
              </a:ext>
            </a:extLst>
          </p:cNvPr>
          <p:cNvPicPr>
            <a:picLocks noChangeAspect="1"/>
          </p:cNvPicPr>
          <p:nvPr/>
        </p:nvPicPr>
        <p:blipFill rotWithShape="1">
          <a:blip r:embed="rId4">
            <a:clrChange>
              <a:clrFrom>
                <a:srgbClr val="FFFFFF"/>
              </a:clrFrom>
              <a:clrTo>
                <a:srgbClr val="FFFFFF">
                  <a:alpha val="0"/>
                </a:srgbClr>
              </a:clrTo>
            </a:clrChange>
          </a:blip>
          <a:srcRect r="21276"/>
          <a:stretch/>
        </p:blipFill>
        <p:spPr>
          <a:xfrm>
            <a:off x="123246" y="1778467"/>
            <a:ext cx="5264586" cy="4458250"/>
          </a:xfrm>
          <a:prstGeom prst="rect">
            <a:avLst/>
          </a:prstGeom>
        </p:spPr>
      </p:pic>
      <p:sp>
        <p:nvSpPr>
          <p:cNvPr id="3" name="TextBox 2">
            <a:extLst>
              <a:ext uri="{FF2B5EF4-FFF2-40B4-BE49-F238E27FC236}">
                <a16:creationId xmlns:a16="http://schemas.microsoft.com/office/drawing/2014/main" id="{B320486F-44EC-442A-BA8A-040A0A1CAFF0}"/>
              </a:ext>
            </a:extLst>
          </p:cNvPr>
          <p:cNvSpPr txBox="1"/>
          <p:nvPr/>
        </p:nvSpPr>
        <p:spPr>
          <a:xfrm>
            <a:off x="1185333" y="1391641"/>
            <a:ext cx="3093051" cy="369332"/>
          </a:xfrm>
          <a:prstGeom prst="rect">
            <a:avLst/>
          </a:prstGeom>
          <a:noFill/>
        </p:spPr>
        <p:txBody>
          <a:bodyPr wrap="square" rtlCol="0">
            <a:spAutoFit/>
          </a:bodyPr>
          <a:lstStyle/>
          <a:p>
            <a:pPr algn="ctr"/>
            <a:r>
              <a:rPr lang="en-US" dirty="0"/>
              <a:t>Vessel Speed Distribution</a:t>
            </a:r>
          </a:p>
        </p:txBody>
      </p:sp>
      <p:sp>
        <p:nvSpPr>
          <p:cNvPr id="10" name="TextBox 9">
            <a:extLst>
              <a:ext uri="{FF2B5EF4-FFF2-40B4-BE49-F238E27FC236}">
                <a16:creationId xmlns:a16="http://schemas.microsoft.com/office/drawing/2014/main" id="{A83AA02D-0FAF-41E5-B0F6-BF4D685C0872}"/>
              </a:ext>
            </a:extLst>
          </p:cNvPr>
          <p:cNvSpPr txBox="1"/>
          <p:nvPr/>
        </p:nvSpPr>
        <p:spPr>
          <a:xfrm>
            <a:off x="5968583" y="1408575"/>
            <a:ext cx="4411556" cy="369332"/>
          </a:xfrm>
          <a:prstGeom prst="rect">
            <a:avLst/>
          </a:prstGeom>
          <a:noFill/>
        </p:spPr>
        <p:txBody>
          <a:bodyPr wrap="square" rtlCol="0">
            <a:spAutoFit/>
          </a:bodyPr>
          <a:lstStyle/>
          <a:p>
            <a:pPr algn="ctr"/>
            <a:r>
              <a:rPr lang="en-US" dirty="0"/>
              <a:t>Normalized Vessel Speed Distribution</a:t>
            </a:r>
          </a:p>
        </p:txBody>
      </p:sp>
      <p:pic>
        <p:nvPicPr>
          <p:cNvPr id="5" name="Picture 4">
            <a:extLst>
              <a:ext uri="{FF2B5EF4-FFF2-40B4-BE49-F238E27FC236}">
                <a16:creationId xmlns:a16="http://schemas.microsoft.com/office/drawing/2014/main" id="{78B02C35-7494-4CDC-AFBD-F280E7E87854}"/>
              </a:ext>
            </a:extLst>
          </p:cNvPr>
          <p:cNvPicPr>
            <a:picLocks noChangeAspect="1"/>
          </p:cNvPicPr>
          <p:nvPr/>
        </p:nvPicPr>
        <p:blipFill>
          <a:blip r:embed="rId5"/>
          <a:stretch>
            <a:fillRect/>
          </a:stretch>
        </p:blipFill>
        <p:spPr>
          <a:xfrm>
            <a:off x="10573391" y="6236717"/>
            <a:ext cx="1396105" cy="481626"/>
          </a:xfrm>
          <a:prstGeom prst="rect">
            <a:avLst/>
          </a:prstGeom>
        </p:spPr>
      </p:pic>
    </p:spTree>
    <p:extLst>
      <p:ext uri="{BB962C8B-B14F-4D97-AF65-F5344CB8AC3E}">
        <p14:creationId xmlns:p14="http://schemas.microsoft.com/office/powerpoint/2010/main" val="935940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FC000">
                <a:lumMod val="50000"/>
                <a:lumOff val="50000"/>
              </a:srgb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FD24-0336-4E20-9DFC-A0701FE4EB4E}"/>
              </a:ext>
            </a:extLst>
          </p:cNvPr>
          <p:cNvSpPr>
            <a:spLocks noGrp="1"/>
          </p:cNvSpPr>
          <p:nvPr>
            <p:ph type="title"/>
          </p:nvPr>
        </p:nvSpPr>
        <p:spPr>
          <a:xfrm>
            <a:off x="2161309" y="269202"/>
            <a:ext cx="9466811" cy="759627"/>
          </a:xfrm>
        </p:spPr>
        <p:txBody>
          <a:bodyPr>
            <a:noAutofit/>
          </a:bodyPr>
          <a:lstStyle/>
          <a:p>
            <a:r>
              <a:rPr lang="en-US" sz="3600" b="1" cap="none" dirty="0">
                <a:latin typeface="Calibri" panose="020F0502020204030204" pitchFamily="34" charset="0"/>
                <a:cs typeface="Calibri" panose="020F0502020204030204" pitchFamily="34" charset="0"/>
              </a:rPr>
              <a:t>Category 3 Vessel draft distributions</a:t>
            </a:r>
          </a:p>
        </p:txBody>
      </p:sp>
      <p:sp>
        <p:nvSpPr>
          <p:cNvPr id="5" name="Slide Number Placeholder 4">
            <a:extLst>
              <a:ext uri="{FF2B5EF4-FFF2-40B4-BE49-F238E27FC236}">
                <a16:creationId xmlns:a16="http://schemas.microsoft.com/office/drawing/2014/main" id="{C1882104-AC70-4780-831B-661FD035E869}"/>
              </a:ext>
            </a:extLst>
          </p:cNvPr>
          <p:cNvSpPr>
            <a:spLocks noGrp="1"/>
          </p:cNvSpPr>
          <p:nvPr>
            <p:ph type="sldNum" sz="quarter" idx="12"/>
          </p:nvPr>
        </p:nvSpPr>
        <p:spPr/>
        <p:txBody>
          <a:bodyPr/>
          <a:lstStyle/>
          <a:p>
            <a:fld id="{44789DC8-B33C-7145-9125-54BE67D297D6}" type="slidenum">
              <a:rPr lang="en-US" smtClean="0"/>
              <a:t>19</a:t>
            </a:fld>
            <a:endParaRPr lang="en-US"/>
          </a:p>
        </p:txBody>
      </p:sp>
      <p:pic>
        <p:nvPicPr>
          <p:cNvPr id="9" name="Picture 8">
            <a:extLst>
              <a:ext uri="{FF2B5EF4-FFF2-40B4-BE49-F238E27FC236}">
                <a16:creationId xmlns:a16="http://schemas.microsoft.com/office/drawing/2014/main" id="{6E2742F5-80F7-45D0-B8B7-DBAEDC8864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42194" y="1311533"/>
            <a:ext cx="8338138" cy="5558758"/>
          </a:xfrm>
          <a:prstGeom prst="rect">
            <a:avLst/>
          </a:prstGeom>
        </p:spPr>
      </p:pic>
      <p:sp>
        <p:nvSpPr>
          <p:cNvPr id="12" name="TextBox 11">
            <a:extLst>
              <a:ext uri="{FF2B5EF4-FFF2-40B4-BE49-F238E27FC236}">
                <a16:creationId xmlns:a16="http://schemas.microsoft.com/office/drawing/2014/main" id="{ACC78F2E-D172-4242-AC43-2C8DC3F1F8DD}"/>
              </a:ext>
            </a:extLst>
          </p:cNvPr>
          <p:cNvSpPr txBox="1"/>
          <p:nvPr/>
        </p:nvSpPr>
        <p:spPr>
          <a:xfrm>
            <a:off x="321548" y="2013077"/>
            <a:ext cx="3520646" cy="320087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Bulk goods (dry and liquid) are often only shipped one-way resulting in bi-modal draft distributions</a:t>
            </a:r>
          </a:p>
          <a:p>
            <a:pPr marL="285750" indent="-285750">
              <a:spcAft>
                <a:spcPts val="12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Cruise ships stand out because their draft rarely changes</a:t>
            </a:r>
          </a:p>
        </p:txBody>
      </p:sp>
      <p:pic>
        <p:nvPicPr>
          <p:cNvPr id="6" name="Picture 5">
            <a:extLst>
              <a:ext uri="{FF2B5EF4-FFF2-40B4-BE49-F238E27FC236}">
                <a16:creationId xmlns:a16="http://schemas.microsoft.com/office/drawing/2014/main" id="{9723A3B5-0D0F-4DA1-850B-65342B321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633" y="6209208"/>
            <a:ext cx="1399471" cy="482576"/>
          </a:xfrm>
          <a:prstGeom prst="rect">
            <a:avLst/>
          </a:prstGeom>
        </p:spPr>
      </p:pic>
    </p:spTree>
    <p:extLst>
      <p:ext uri="{BB962C8B-B14F-4D97-AF65-F5344CB8AC3E}">
        <p14:creationId xmlns:p14="http://schemas.microsoft.com/office/powerpoint/2010/main" val="735025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1B17BC-729B-4CA1-A1E0-1BB382A439DC}"/>
              </a:ext>
            </a:extLst>
          </p:cNvPr>
          <p:cNvPicPr>
            <a:picLocks noGrp="1" noChangeAspect="1"/>
          </p:cNvPicPr>
          <p:nvPr>
            <p:ph idx="1"/>
          </p:nvPr>
        </p:nvPicPr>
        <p:blipFill>
          <a:blip r:embed="rId3"/>
          <a:stretch>
            <a:fillRect/>
          </a:stretch>
        </p:blipFill>
        <p:spPr>
          <a:xfrm>
            <a:off x="129654" y="1387361"/>
            <a:ext cx="3490336" cy="4430995"/>
          </a:xfrm>
          <a:prstGeom prst="rect">
            <a:avLst/>
          </a:prstGeom>
        </p:spPr>
      </p:pic>
      <p:pic>
        <p:nvPicPr>
          <p:cNvPr id="7" name="Picture 6">
            <a:extLst>
              <a:ext uri="{FF2B5EF4-FFF2-40B4-BE49-F238E27FC236}">
                <a16:creationId xmlns:a16="http://schemas.microsoft.com/office/drawing/2014/main" id="{EDFEAF68-3B54-4085-A055-54801CE9735F}"/>
              </a:ext>
            </a:extLst>
          </p:cNvPr>
          <p:cNvPicPr>
            <a:picLocks noChangeAspect="1"/>
          </p:cNvPicPr>
          <p:nvPr/>
        </p:nvPicPr>
        <p:blipFill>
          <a:blip r:embed="rId4"/>
          <a:stretch>
            <a:fillRect/>
          </a:stretch>
        </p:blipFill>
        <p:spPr>
          <a:xfrm rot="16200000">
            <a:off x="2834161" y="1699399"/>
            <a:ext cx="6040107" cy="4088429"/>
          </a:xfrm>
          <a:prstGeom prst="rect">
            <a:avLst/>
          </a:prstGeom>
        </p:spPr>
      </p:pic>
      <p:pic>
        <p:nvPicPr>
          <p:cNvPr id="8" name="Picture 7">
            <a:extLst>
              <a:ext uri="{FF2B5EF4-FFF2-40B4-BE49-F238E27FC236}">
                <a16:creationId xmlns:a16="http://schemas.microsoft.com/office/drawing/2014/main" id="{E46C0C81-158B-4AEB-BC03-796DBB06637E}"/>
              </a:ext>
            </a:extLst>
          </p:cNvPr>
          <p:cNvPicPr>
            <a:picLocks noChangeAspect="1"/>
          </p:cNvPicPr>
          <p:nvPr/>
        </p:nvPicPr>
        <p:blipFill>
          <a:blip r:embed="rId5"/>
          <a:stretch>
            <a:fillRect/>
          </a:stretch>
        </p:blipFill>
        <p:spPr>
          <a:xfrm rot="16200000">
            <a:off x="7753033" y="1984246"/>
            <a:ext cx="4472244" cy="3894702"/>
          </a:xfrm>
          <a:prstGeom prst="rect">
            <a:avLst/>
          </a:prstGeom>
        </p:spPr>
      </p:pic>
      <p:sp>
        <p:nvSpPr>
          <p:cNvPr id="2" name="Title 1">
            <a:extLst>
              <a:ext uri="{FF2B5EF4-FFF2-40B4-BE49-F238E27FC236}">
                <a16:creationId xmlns:a16="http://schemas.microsoft.com/office/drawing/2014/main" id="{6670AD45-E6C4-4C2E-AE0F-975930BC640D}"/>
              </a:ext>
            </a:extLst>
          </p:cNvPr>
          <p:cNvSpPr>
            <a:spLocks noGrp="1"/>
          </p:cNvSpPr>
          <p:nvPr>
            <p:ph type="title"/>
          </p:nvPr>
        </p:nvSpPr>
        <p:spPr>
          <a:xfrm>
            <a:off x="3325906" y="94333"/>
            <a:ext cx="8610600" cy="792358"/>
          </a:xfrm>
        </p:spPr>
        <p:txBody>
          <a:bodyPr>
            <a:normAutofit/>
          </a:bodyPr>
          <a:lstStyle/>
          <a:p>
            <a:r>
              <a:rPr lang="en-US" sz="3600" b="1" cap="none" dirty="0"/>
              <a:t>From Where we started… </a:t>
            </a:r>
          </a:p>
        </p:txBody>
      </p:sp>
    </p:spTree>
    <p:extLst>
      <p:ext uri="{BB962C8B-B14F-4D97-AF65-F5344CB8AC3E}">
        <p14:creationId xmlns:p14="http://schemas.microsoft.com/office/powerpoint/2010/main" val="2874373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00000">
              <a:srgbClr val="FFC000">
                <a:lumMod val="50000"/>
                <a:lumOff val="50000"/>
              </a:srgb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88BE0-8054-454A-B103-46CD6DEA3031}"/>
              </a:ext>
            </a:extLst>
          </p:cNvPr>
          <p:cNvSpPr>
            <a:spLocks noGrp="1"/>
          </p:cNvSpPr>
          <p:nvPr>
            <p:ph type="title"/>
          </p:nvPr>
        </p:nvSpPr>
        <p:spPr/>
        <p:txBody>
          <a:bodyPr>
            <a:normAutofit/>
          </a:bodyPr>
          <a:lstStyle/>
          <a:p>
            <a:r>
              <a:rPr lang="en-US" sz="3600" b="1" cap="none" dirty="0"/>
              <a:t>Category 3 Regulations</a:t>
            </a:r>
          </a:p>
        </p:txBody>
      </p:sp>
      <p:sp>
        <p:nvSpPr>
          <p:cNvPr id="4" name="Slide Number Placeholder 3">
            <a:extLst>
              <a:ext uri="{FF2B5EF4-FFF2-40B4-BE49-F238E27FC236}">
                <a16:creationId xmlns:a16="http://schemas.microsoft.com/office/drawing/2014/main" id="{3C766A0F-75BA-4F74-8CD7-B33AF37A1B40}"/>
              </a:ext>
            </a:extLst>
          </p:cNvPr>
          <p:cNvSpPr>
            <a:spLocks noGrp="1"/>
          </p:cNvSpPr>
          <p:nvPr>
            <p:ph type="sldNum" sz="quarter" idx="12"/>
          </p:nvPr>
        </p:nvSpPr>
        <p:spPr/>
        <p:txBody>
          <a:bodyPr/>
          <a:lstStyle/>
          <a:p>
            <a:fld id="{2979838B-ED2E-6B42-994C-85A5F1C4507E}" type="slidenum">
              <a:rPr lang="en-US" smtClean="0"/>
              <a:t>20</a:t>
            </a:fld>
            <a:endParaRPr lang="en-US" dirty="0"/>
          </a:p>
        </p:txBody>
      </p:sp>
      <p:graphicFrame>
        <p:nvGraphicFramePr>
          <p:cNvPr id="8" name="Content Placeholder 7">
            <a:extLst>
              <a:ext uri="{FF2B5EF4-FFF2-40B4-BE49-F238E27FC236}">
                <a16:creationId xmlns:a16="http://schemas.microsoft.com/office/drawing/2014/main" id="{C7FEEE9C-77E8-4634-B6F9-E80D43871656}"/>
              </a:ext>
            </a:extLst>
          </p:cNvPr>
          <p:cNvGraphicFramePr>
            <a:graphicFrameLocks noGrp="1"/>
          </p:cNvGraphicFramePr>
          <p:nvPr>
            <p:ph idx="1"/>
            <p:extLst>
              <p:ext uri="{D42A27DB-BD31-4B8C-83A1-F6EECF244321}">
                <p14:modId xmlns:p14="http://schemas.microsoft.com/office/powerpoint/2010/main" val="2103111405"/>
              </p:ext>
            </p:extLst>
          </p:nvPr>
        </p:nvGraphicFramePr>
        <p:xfrm>
          <a:off x="401782" y="2075649"/>
          <a:ext cx="11637817" cy="3622963"/>
        </p:xfrm>
        <a:graphic>
          <a:graphicData uri="http://schemas.openxmlformats.org/drawingml/2006/table">
            <a:tbl>
              <a:tblPr firstRow="1" firstCol="1" bandRow="1">
                <a:tableStyleId>{5C22544A-7EE6-4342-B048-85BDC9FD1C3A}</a:tableStyleId>
              </a:tblPr>
              <a:tblGrid>
                <a:gridCol w="2535382">
                  <a:extLst>
                    <a:ext uri="{9D8B030D-6E8A-4147-A177-3AD203B41FA5}">
                      <a16:colId xmlns:a16="http://schemas.microsoft.com/office/drawing/2014/main" val="2718253220"/>
                    </a:ext>
                  </a:extLst>
                </a:gridCol>
                <a:gridCol w="2299854">
                  <a:extLst>
                    <a:ext uri="{9D8B030D-6E8A-4147-A177-3AD203B41FA5}">
                      <a16:colId xmlns:a16="http://schemas.microsoft.com/office/drawing/2014/main" val="3995354726"/>
                    </a:ext>
                  </a:extLst>
                </a:gridCol>
                <a:gridCol w="4031673">
                  <a:extLst>
                    <a:ext uri="{9D8B030D-6E8A-4147-A177-3AD203B41FA5}">
                      <a16:colId xmlns:a16="http://schemas.microsoft.com/office/drawing/2014/main" val="4258772924"/>
                    </a:ext>
                  </a:extLst>
                </a:gridCol>
                <a:gridCol w="2770908">
                  <a:extLst>
                    <a:ext uri="{9D8B030D-6E8A-4147-A177-3AD203B41FA5}">
                      <a16:colId xmlns:a16="http://schemas.microsoft.com/office/drawing/2014/main" val="840587620"/>
                    </a:ext>
                  </a:extLst>
                </a:gridCol>
              </a:tblGrid>
              <a:tr h="468399">
                <a:tc>
                  <a:txBody>
                    <a:bodyPr/>
                    <a:lstStyle/>
                    <a:p>
                      <a:pPr marL="0" marR="0" algn="ctr">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Standard</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tx1">
                        <a:lumMod val="50000"/>
                        <a:lumOff val="50000"/>
                      </a:schemeClr>
                    </a:solidFill>
                  </a:tcPr>
                </a:tc>
                <a:tc>
                  <a:txBody>
                    <a:bodyPr/>
                    <a:lstStyle/>
                    <a:p>
                      <a:pPr marL="0" marR="0" algn="ctr">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Year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tx1">
                        <a:lumMod val="50000"/>
                        <a:lumOff val="50000"/>
                      </a:schemeClr>
                    </a:solidFill>
                  </a:tcPr>
                </a:tc>
                <a:tc>
                  <a:txBody>
                    <a:bodyPr/>
                    <a:lstStyle/>
                    <a:p>
                      <a:pPr marL="0" marR="0" algn="ctr">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NO </a:t>
                      </a:r>
                      <a:r>
                        <a:rPr lang="en-US" sz="2400" baseline="-25000" dirty="0">
                          <a:effectLst/>
                          <a:latin typeface="Times New Roman" panose="02020603050405020304" pitchFamily="18" charset="0"/>
                          <a:cs typeface="Times New Roman" panose="02020603050405020304" pitchFamily="18" charset="0"/>
                        </a:rPr>
                        <a:t>X</a:t>
                      </a:r>
                      <a:endParaRPr lang="en-US" sz="2400" baseline="-25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tx1">
                        <a:lumMod val="50000"/>
                        <a:lumOff val="50000"/>
                      </a:schemeClr>
                    </a:solidFill>
                  </a:tcPr>
                </a:tc>
                <a:tc>
                  <a:txBody>
                    <a:bodyPr/>
                    <a:lstStyle/>
                    <a:p>
                      <a:pPr marL="0" marR="0" algn="ctr">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Fuel Sulfur content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tx1">
                        <a:lumMod val="50000"/>
                        <a:lumOff val="50000"/>
                      </a:schemeClr>
                    </a:solidFill>
                  </a:tcPr>
                </a:tc>
                <a:extLst>
                  <a:ext uri="{0D108BD9-81ED-4DB2-BD59-A6C34878D82A}">
                    <a16:rowId xmlns:a16="http://schemas.microsoft.com/office/drawing/2014/main" val="3752742734"/>
                  </a:ext>
                </a:extLst>
              </a:tr>
              <a:tr h="468534">
                <a:tc rowSpan="4">
                  <a:txBody>
                    <a:bodyPr/>
                    <a:lstStyle/>
                    <a:p>
                      <a:pPr marL="0" marR="0">
                        <a:lnSpc>
                          <a:spcPct val="107000"/>
                        </a:lnSpc>
                        <a:spcBef>
                          <a:spcPts val="0"/>
                        </a:spcBef>
                        <a:spcAft>
                          <a:spcPts val="0"/>
                        </a:spcAft>
                      </a:pPr>
                      <a:r>
                        <a:rPr lang="en-US" sz="2400" b="0" dirty="0">
                          <a:solidFill>
                            <a:sysClr val="windowText" lastClr="000000"/>
                          </a:solidFill>
                          <a:effectLst/>
                          <a:latin typeface="Times New Roman" panose="02020603050405020304" pitchFamily="18" charset="0"/>
                          <a:cs typeface="Times New Roman" panose="02020603050405020304" pitchFamily="18" charset="0"/>
                        </a:rPr>
                        <a:t>Global</a:t>
                      </a:r>
                      <a:endParaRPr lang="en-US" sz="2400" b="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2000-2010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40000"/>
                        <a:lumOff val="60000"/>
                      </a:schemeClr>
                    </a:solidFill>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Tier I (Engine-based controls)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40000"/>
                        <a:lumOff val="60000"/>
                      </a:schemeClr>
                    </a:solidFill>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45,000 ppm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660929706"/>
                  </a:ext>
                </a:extLst>
              </a:tr>
              <a:tr h="573211">
                <a:tc vMerge="1">
                  <a:txBody>
                    <a:bodyPr/>
                    <a:lstStyle/>
                    <a:p>
                      <a:endParaRPr lang="en-US"/>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2011-2015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Tier II (Engine-based controls)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1431760257"/>
                  </a:ext>
                </a:extLst>
              </a:tr>
              <a:tr h="400695">
                <a:tc vMerge="1">
                  <a:txBody>
                    <a:bodyPr/>
                    <a:lstStyle/>
                    <a:p>
                      <a:endParaRPr lang="en-US"/>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2013-2019</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40000"/>
                        <a:lumOff val="60000"/>
                      </a:schemeClr>
                    </a:solidFill>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40000"/>
                        <a:lumOff val="60000"/>
                      </a:schemeClr>
                    </a:solidFill>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35,000 ppm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759489472"/>
                  </a:ext>
                </a:extLst>
              </a:tr>
              <a:tr h="468534">
                <a:tc vMerge="1">
                  <a:txBody>
                    <a:bodyPr/>
                    <a:lstStyle/>
                    <a:p>
                      <a:endParaRPr lang="en-US"/>
                    </a:p>
                  </a:txBody>
                  <a:tcPr/>
                </a:tc>
                <a:tc>
                  <a:txBody>
                    <a:bodyPr/>
                    <a:lstStyle/>
                    <a:p>
                      <a:pPr marL="0" marR="0">
                        <a:lnSpc>
                          <a:spcPct val="107000"/>
                        </a:lnSpc>
                        <a:spcBef>
                          <a:spcPts val="0"/>
                        </a:spcBef>
                        <a:spcAft>
                          <a:spcPts val="0"/>
                        </a:spcAft>
                      </a:pPr>
                      <a:r>
                        <a:rPr lang="en-US" sz="2400">
                          <a:solidFill>
                            <a:sysClr val="windowText" lastClr="000000"/>
                          </a:solidFill>
                          <a:effectLst/>
                          <a:latin typeface="Times New Roman" panose="02020603050405020304" pitchFamily="18" charset="0"/>
                          <a:cs typeface="Times New Roman" panose="02020603050405020304" pitchFamily="18" charset="0"/>
                        </a:rPr>
                        <a:t>2020 and beyond </a:t>
                      </a:r>
                      <a:endParaRPr lang="en-US" sz="24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marR="0">
                        <a:lnSpc>
                          <a:spcPct val="107000"/>
                        </a:lnSpc>
                        <a:spcBef>
                          <a:spcPts val="0"/>
                        </a:spcBef>
                        <a:spcAft>
                          <a:spcPts val="0"/>
                        </a:spcAft>
                      </a:pPr>
                      <a:r>
                        <a:rPr lang="en-US" sz="2400">
                          <a:solidFill>
                            <a:sysClr val="windowText" lastClr="000000"/>
                          </a:solidFill>
                          <a:effectLst/>
                          <a:latin typeface="Times New Roman" panose="02020603050405020304" pitchFamily="18" charset="0"/>
                          <a:cs typeface="Times New Roman" panose="02020603050405020304" pitchFamily="18" charset="0"/>
                        </a:rPr>
                        <a:t> </a:t>
                      </a:r>
                      <a:endParaRPr lang="en-US" sz="24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marR="0">
                        <a:lnSpc>
                          <a:spcPct val="107000"/>
                        </a:lnSpc>
                        <a:spcBef>
                          <a:spcPts val="0"/>
                        </a:spcBef>
                        <a:spcAft>
                          <a:spcPts val="0"/>
                        </a:spcAft>
                      </a:pPr>
                      <a:r>
                        <a:rPr lang="en-US" sz="2400" dirty="0">
                          <a:solidFill>
                            <a:sysClr val="windowText" lastClr="000000"/>
                          </a:solidFill>
                          <a:effectLst/>
                          <a:latin typeface="Times New Roman" panose="02020603050405020304" pitchFamily="18" charset="0"/>
                          <a:cs typeface="Times New Roman" panose="02020603050405020304" pitchFamily="18" charset="0"/>
                        </a:rPr>
                        <a:t>5,000 ppm</a:t>
                      </a:r>
                      <a:endParaRPr lang="en-US" sz="2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2649603663"/>
                  </a:ext>
                </a:extLst>
              </a:tr>
              <a:tr h="225446">
                <a:tc rowSpan="3">
                  <a:txBody>
                    <a:bodyPr/>
                    <a:lstStyle/>
                    <a:p>
                      <a:pPr marL="0" marR="0">
                        <a:lnSpc>
                          <a:spcPct val="107000"/>
                        </a:lnSpc>
                        <a:spcBef>
                          <a:spcPts val="0"/>
                        </a:spcBef>
                        <a:spcAft>
                          <a:spcPts val="0"/>
                        </a:spcAft>
                      </a:pPr>
                      <a:r>
                        <a:rPr lang="en-US" sz="2400" b="0" dirty="0">
                          <a:solidFill>
                            <a:schemeClr val="tx1"/>
                          </a:solidFill>
                          <a:effectLst/>
                          <a:latin typeface="Times New Roman" panose="02020603050405020304" pitchFamily="18" charset="0"/>
                          <a:cs typeface="Times New Roman" panose="02020603050405020304" pitchFamily="18" charset="0"/>
                        </a:rPr>
                        <a:t>North America Emission Control Area</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2012-2014</a:t>
                      </a:r>
                    </a:p>
                  </a:txBody>
                  <a:tcPr marL="68580" marR="68580" marT="0" marB="0">
                    <a:solidFill>
                      <a:schemeClr val="accent2">
                        <a:lumMod val="60000"/>
                        <a:lumOff val="40000"/>
                      </a:schemeClr>
                    </a:solidFill>
                  </a:tcPr>
                </a:tc>
                <a:tc>
                  <a:txBody>
                    <a:bodyPr/>
                    <a:lstStyle/>
                    <a:p>
                      <a:pPr marL="0" marR="0">
                        <a:lnSpc>
                          <a:spcPct val="107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10,000 ppm</a:t>
                      </a:r>
                    </a:p>
                  </a:txBody>
                  <a:tcPr marL="68580" marR="68580" marT="0" marB="0">
                    <a:solidFill>
                      <a:schemeClr val="accent2">
                        <a:lumMod val="60000"/>
                        <a:lumOff val="40000"/>
                      </a:schemeClr>
                    </a:solidFill>
                  </a:tcPr>
                </a:tc>
                <a:extLst>
                  <a:ext uri="{0D108BD9-81ED-4DB2-BD59-A6C34878D82A}">
                    <a16:rowId xmlns:a16="http://schemas.microsoft.com/office/drawing/2014/main" val="2832113393"/>
                  </a:ext>
                </a:extLst>
              </a:tr>
              <a:tr h="387927">
                <a:tc vMerge="1">
                  <a:txBody>
                    <a:bodyPr/>
                    <a:lstStyle/>
                    <a:p>
                      <a:endParaRPr lang="en-US"/>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2015 and beyond</a:t>
                      </a:r>
                    </a:p>
                  </a:txBody>
                  <a:tcPr marL="68580" marR="68580" marT="0" marB="0">
                    <a:solidFill>
                      <a:schemeClr val="accent2">
                        <a:lumMod val="40000"/>
                        <a:lumOff val="60000"/>
                      </a:schemeClr>
                    </a:solidFill>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1,000 ppm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1130766533"/>
                  </a:ext>
                </a:extLst>
              </a:tr>
              <a:tr h="490665">
                <a:tc vMerge="1">
                  <a:txBody>
                    <a:bodyPr/>
                    <a:lstStyle/>
                    <a:p>
                      <a:endParaRPr lang="en-US"/>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2016 and beyond</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Tier III (After treatment)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421490872"/>
                  </a:ext>
                </a:extLst>
              </a:tr>
            </a:tbl>
          </a:graphicData>
        </a:graphic>
      </p:graphicFrame>
    </p:spTree>
    <p:extLst>
      <p:ext uri="{BB962C8B-B14F-4D97-AF65-F5344CB8AC3E}">
        <p14:creationId xmlns:p14="http://schemas.microsoft.com/office/powerpoint/2010/main" val="3909750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00000">
              <a:srgbClr val="FFC000">
                <a:lumMod val="50000"/>
                <a:lumOff val="50000"/>
              </a:srgb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DD499A-CEB8-4DC2-9652-277F926A17DC}"/>
              </a:ext>
            </a:extLst>
          </p:cNvPr>
          <p:cNvSpPr txBox="1"/>
          <p:nvPr/>
        </p:nvSpPr>
        <p:spPr>
          <a:xfrm>
            <a:off x="9656555" y="92405"/>
            <a:ext cx="2190023" cy="1754326"/>
          </a:xfrm>
          <a:prstGeom prst="rect">
            <a:avLst/>
          </a:prstGeom>
          <a:noFill/>
        </p:spPr>
        <p:txBody>
          <a:bodyPr wrap="none" rtlCol="0">
            <a:spAutoFit/>
          </a:bodyPr>
          <a:lstStyle/>
          <a:p>
            <a:r>
              <a:rPr lang="en-US" sz="3600" b="1" dirty="0"/>
              <a:t>C3 </a:t>
            </a:r>
          </a:p>
          <a:p>
            <a:r>
              <a:rPr lang="en-US" sz="3600" b="1" dirty="0"/>
              <a:t>Emission </a:t>
            </a:r>
          </a:p>
          <a:p>
            <a:r>
              <a:rPr lang="en-US" sz="3600" b="1" dirty="0"/>
              <a:t>Factors</a:t>
            </a:r>
          </a:p>
        </p:txBody>
      </p:sp>
      <p:graphicFrame>
        <p:nvGraphicFramePr>
          <p:cNvPr id="10" name="Table 9">
            <a:extLst>
              <a:ext uri="{FF2B5EF4-FFF2-40B4-BE49-F238E27FC236}">
                <a16:creationId xmlns:a16="http://schemas.microsoft.com/office/drawing/2014/main" id="{D4A7FF45-C45F-4027-86E1-7C744366B626}"/>
              </a:ext>
            </a:extLst>
          </p:cNvPr>
          <p:cNvGraphicFramePr>
            <a:graphicFrameLocks noGrp="1"/>
          </p:cNvGraphicFramePr>
          <p:nvPr>
            <p:extLst>
              <p:ext uri="{D42A27DB-BD31-4B8C-83A1-F6EECF244321}">
                <p14:modId xmlns:p14="http://schemas.microsoft.com/office/powerpoint/2010/main" val="2942043602"/>
              </p:ext>
            </p:extLst>
          </p:nvPr>
        </p:nvGraphicFramePr>
        <p:xfrm>
          <a:off x="395785" y="223624"/>
          <a:ext cx="9042404" cy="6482686"/>
        </p:xfrm>
        <a:graphic>
          <a:graphicData uri="http://schemas.openxmlformats.org/drawingml/2006/table">
            <a:tbl>
              <a:tblPr/>
              <a:tblGrid>
                <a:gridCol w="1378052">
                  <a:extLst>
                    <a:ext uri="{9D8B030D-6E8A-4147-A177-3AD203B41FA5}">
                      <a16:colId xmlns:a16="http://schemas.microsoft.com/office/drawing/2014/main" val="1181302387"/>
                    </a:ext>
                  </a:extLst>
                </a:gridCol>
                <a:gridCol w="1207923">
                  <a:extLst>
                    <a:ext uri="{9D8B030D-6E8A-4147-A177-3AD203B41FA5}">
                      <a16:colId xmlns:a16="http://schemas.microsoft.com/office/drawing/2014/main" val="2809787692"/>
                    </a:ext>
                  </a:extLst>
                </a:gridCol>
                <a:gridCol w="867663">
                  <a:extLst>
                    <a:ext uri="{9D8B030D-6E8A-4147-A177-3AD203B41FA5}">
                      <a16:colId xmlns:a16="http://schemas.microsoft.com/office/drawing/2014/main" val="2141969960"/>
                    </a:ext>
                  </a:extLst>
                </a:gridCol>
                <a:gridCol w="867663">
                  <a:extLst>
                    <a:ext uri="{9D8B030D-6E8A-4147-A177-3AD203B41FA5}">
                      <a16:colId xmlns:a16="http://schemas.microsoft.com/office/drawing/2014/main" val="211494"/>
                    </a:ext>
                  </a:extLst>
                </a:gridCol>
                <a:gridCol w="484869">
                  <a:extLst>
                    <a:ext uri="{9D8B030D-6E8A-4147-A177-3AD203B41FA5}">
                      <a16:colId xmlns:a16="http://schemas.microsoft.com/office/drawing/2014/main" val="1362335181"/>
                    </a:ext>
                  </a:extLst>
                </a:gridCol>
                <a:gridCol w="484869">
                  <a:extLst>
                    <a:ext uri="{9D8B030D-6E8A-4147-A177-3AD203B41FA5}">
                      <a16:colId xmlns:a16="http://schemas.microsoft.com/office/drawing/2014/main" val="3000882337"/>
                    </a:ext>
                  </a:extLst>
                </a:gridCol>
                <a:gridCol w="484869">
                  <a:extLst>
                    <a:ext uri="{9D8B030D-6E8A-4147-A177-3AD203B41FA5}">
                      <a16:colId xmlns:a16="http://schemas.microsoft.com/office/drawing/2014/main" val="3564197769"/>
                    </a:ext>
                  </a:extLst>
                </a:gridCol>
                <a:gridCol w="816624">
                  <a:extLst>
                    <a:ext uri="{9D8B030D-6E8A-4147-A177-3AD203B41FA5}">
                      <a16:colId xmlns:a16="http://schemas.microsoft.com/office/drawing/2014/main" val="2600225836"/>
                    </a:ext>
                  </a:extLst>
                </a:gridCol>
                <a:gridCol w="816624">
                  <a:extLst>
                    <a:ext uri="{9D8B030D-6E8A-4147-A177-3AD203B41FA5}">
                      <a16:colId xmlns:a16="http://schemas.microsoft.com/office/drawing/2014/main" val="891040933"/>
                    </a:ext>
                  </a:extLst>
                </a:gridCol>
                <a:gridCol w="816624">
                  <a:extLst>
                    <a:ext uri="{9D8B030D-6E8A-4147-A177-3AD203B41FA5}">
                      <a16:colId xmlns:a16="http://schemas.microsoft.com/office/drawing/2014/main" val="3673657262"/>
                    </a:ext>
                  </a:extLst>
                </a:gridCol>
                <a:gridCol w="816624">
                  <a:extLst>
                    <a:ext uri="{9D8B030D-6E8A-4147-A177-3AD203B41FA5}">
                      <a16:colId xmlns:a16="http://schemas.microsoft.com/office/drawing/2014/main" val="675991961"/>
                    </a:ext>
                  </a:extLst>
                </a:gridCol>
              </a:tblGrid>
              <a:tr h="267985">
                <a:tc rowSpan="2">
                  <a:txBody>
                    <a:bodyPr/>
                    <a:lstStyle/>
                    <a:p>
                      <a:pPr algn="ctr" fontAlgn="ctr"/>
                      <a:r>
                        <a:rPr lang="en-US" sz="1600" b="1" i="0" u="none" strike="noStrike" dirty="0">
                          <a:solidFill>
                            <a:srgbClr val="000000"/>
                          </a:solidFill>
                          <a:effectLst/>
                          <a:latin typeface="Calibri" panose="020F0502020204030204" pitchFamily="34" charset="0"/>
                        </a:rPr>
                        <a:t>Engine Type</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rowSpan="2">
                  <a:txBody>
                    <a:bodyPr/>
                    <a:lstStyle/>
                    <a:p>
                      <a:pPr algn="ctr" fontAlgn="ctr"/>
                      <a:r>
                        <a:rPr lang="en-US" sz="1600" b="1" i="0" u="none" strike="noStrike">
                          <a:solidFill>
                            <a:srgbClr val="000000"/>
                          </a:solidFill>
                          <a:effectLst/>
                          <a:latin typeface="Calibri" panose="020F0502020204030204" pitchFamily="34" charset="0"/>
                        </a:rPr>
                        <a:t>Fuel Type</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rowSpan="2">
                  <a:txBody>
                    <a:bodyPr/>
                    <a:lstStyle/>
                    <a:p>
                      <a:pPr algn="ctr" fontAlgn="ctr"/>
                      <a:r>
                        <a:rPr lang="en-US" sz="1600" b="1" i="0" u="none" strike="noStrike">
                          <a:solidFill>
                            <a:srgbClr val="000000"/>
                          </a:solidFill>
                          <a:effectLst/>
                          <a:latin typeface="Calibri" panose="020F0502020204030204" pitchFamily="34" charset="0"/>
                        </a:rPr>
                        <a:t>Tier</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rowSpan="2">
                  <a:txBody>
                    <a:bodyPr/>
                    <a:lstStyle/>
                    <a:p>
                      <a:pPr algn="ctr" fontAlgn="ctr"/>
                      <a:r>
                        <a:rPr lang="en-US" sz="1600" b="1" i="0" u="none" strike="noStrike">
                          <a:solidFill>
                            <a:srgbClr val="000000"/>
                          </a:solidFill>
                          <a:effectLst/>
                          <a:latin typeface="Calibri" panose="020F0502020204030204" pitchFamily="34" charset="0"/>
                        </a:rPr>
                        <a:t>Sulfur %</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gridSpan="7">
                  <a:txBody>
                    <a:bodyPr/>
                    <a:lstStyle/>
                    <a:p>
                      <a:pPr algn="ctr" fontAlgn="ctr"/>
                      <a:r>
                        <a:rPr lang="en-US" sz="1600" b="1" i="0" u="none" strike="noStrike" dirty="0">
                          <a:solidFill>
                            <a:srgbClr val="000000"/>
                          </a:solidFill>
                          <a:effectLst/>
                          <a:latin typeface="Calibri" panose="020F0502020204030204" pitchFamily="34" charset="0"/>
                        </a:rPr>
                        <a:t>EF (g/kWh)</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6674616"/>
                  </a:ext>
                </a:extLst>
              </a:tr>
              <a:tr h="31903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600" b="1" i="0" u="none" strike="noStrike">
                          <a:solidFill>
                            <a:srgbClr val="000000"/>
                          </a:solidFill>
                          <a:effectLst/>
                          <a:latin typeface="Calibri" panose="020F0502020204030204" pitchFamily="34" charset="0"/>
                        </a:rPr>
                        <a:t>CO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US" sz="1600" b="1" i="0" u="none" strike="noStrike">
                          <a:solidFill>
                            <a:srgbClr val="000000"/>
                          </a:solidFill>
                          <a:effectLst/>
                          <a:latin typeface="Calibri" panose="020F0502020204030204" pitchFamily="34" charset="0"/>
                        </a:rPr>
                        <a:t>HC</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US" sz="1600" b="1" i="0" u="none" strike="noStrike">
                          <a:solidFill>
                            <a:srgbClr val="000000"/>
                          </a:solidFill>
                          <a:effectLst/>
                          <a:latin typeface="Calibri" panose="020F0502020204030204" pitchFamily="34" charset="0"/>
                        </a:rPr>
                        <a:t>NOx</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US" sz="1600" b="1" i="0" u="none" strike="noStrike">
                          <a:solidFill>
                            <a:srgbClr val="000000"/>
                          </a:solidFill>
                          <a:effectLst/>
                          <a:latin typeface="Calibri" panose="020F0502020204030204" pitchFamily="34" charset="0"/>
                        </a:rPr>
                        <a:t>BSFC</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US" sz="1600" b="1" i="0" u="none" strike="noStrike">
                          <a:solidFill>
                            <a:srgbClr val="000000"/>
                          </a:solidFill>
                          <a:effectLst/>
                          <a:latin typeface="Calibri" panose="020F0502020204030204" pitchFamily="34" charset="0"/>
                        </a:rPr>
                        <a:t>PM</a:t>
                      </a:r>
                      <a:r>
                        <a:rPr lang="en-US" sz="1600" b="1" i="0" u="none" strike="noStrike" baseline="-25000">
                          <a:solidFill>
                            <a:srgbClr val="000000"/>
                          </a:solidFill>
                          <a:effectLst/>
                          <a:latin typeface="Calibri" panose="020F0502020204030204" pitchFamily="34" charset="0"/>
                        </a:rPr>
                        <a:t>10</a:t>
                      </a:r>
                      <a:endParaRPr lang="en-US" sz="1600" b="1" i="0" u="none" strike="noStrike">
                        <a:solidFill>
                          <a:srgbClr val="000000"/>
                        </a:solidFill>
                        <a:effectLst/>
                        <a:latin typeface="Calibri" panose="020F0502020204030204" pitchFamily="34" charset="0"/>
                      </a:endParaRP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US" sz="1600" b="1" i="0" u="none" strike="noStrike">
                          <a:solidFill>
                            <a:srgbClr val="000000"/>
                          </a:solidFill>
                          <a:effectLst/>
                          <a:latin typeface="Calibri" panose="020F0502020204030204" pitchFamily="34" charset="0"/>
                        </a:rPr>
                        <a:t>SO</a:t>
                      </a:r>
                      <a:r>
                        <a:rPr lang="en-US" sz="1600" b="1" i="0" u="none" strike="noStrike" baseline="-25000">
                          <a:solidFill>
                            <a:srgbClr val="000000"/>
                          </a:solidFill>
                          <a:effectLst/>
                          <a:latin typeface="Calibri" panose="020F0502020204030204" pitchFamily="34" charset="0"/>
                        </a:rPr>
                        <a:t>2</a:t>
                      </a:r>
                      <a:endParaRPr lang="en-US" sz="1600" b="1" i="0" u="none" strike="noStrike">
                        <a:solidFill>
                          <a:srgbClr val="000000"/>
                        </a:solidFill>
                        <a:effectLst/>
                        <a:latin typeface="Calibri" panose="020F0502020204030204" pitchFamily="34" charset="0"/>
                      </a:endParaRP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US" sz="1600" b="1" i="0" u="none" strike="noStrike" dirty="0">
                          <a:solidFill>
                            <a:srgbClr val="000000"/>
                          </a:solidFill>
                          <a:effectLst/>
                          <a:latin typeface="Calibri" panose="020F0502020204030204" pitchFamily="34" charset="0"/>
                        </a:rPr>
                        <a:t>CO</a:t>
                      </a:r>
                      <a:r>
                        <a:rPr lang="en-US" sz="1600" b="1" i="0" u="none" strike="noStrike" baseline="-25000" dirty="0">
                          <a:solidFill>
                            <a:srgbClr val="000000"/>
                          </a:solidFill>
                          <a:effectLst/>
                          <a:latin typeface="Calibri" panose="020F0502020204030204" pitchFamily="34" charset="0"/>
                        </a:rPr>
                        <a:t>2</a:t>
                      </a:r>
                      <a:endParaRPr lang="en-US" sz="1600" b="1" i="0" u="none" strike="noStrike" dirty="0">
                        <a:solidFill>
                          <a:srgbClr val="000000"/>
                        </a:solidFill>
                        <a:effectLst/>
                        <a:latin typeface="Calibri" panose="020F0502020204030204" pitchFamily="34" charset="0"/>
                      </a:endParaRP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138285864"/>
                  </a:ext>
                </a:extLst>
              </a:tr>
              <a:tr h="267985">
                <a:tc gridSpan="11">
                  <a:txBody>
                    <a:bodyPr/>
                    <a:lstStyle/>
                    <a:p>
                      <a:pPr algn="ctr" fontAlgn="ctr"/>
                      <a:r>
                        <a:rPr lang="en-US" sz="1600" b="1" i="0" u="none" strike="noStrike">
                          <a:solidFill>
                            <a:srgbClr val="000000"/>
                          </a:solidFill>
                          <a:effectLst/>
                          <a:latin typeface="Calibri" panose="020F0502020204030204" pitchFamily="34" charset="0"/>
                        </a:rPr>
                        <a:t>Propulsion</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65742970"/>
                  </a:ext>
                </a:extLst>
              </a:tr>
              <a:tr h="267985">
                <a:tc>
                  <a:txBody>
                    <a:bodyPr/>
                    <a:lstStyle/>
                    <a:p>
                      <a:pPr algn="ctr" fontAlgn="ctr"/>
                      <a:r>
                        <a:rPr lang="en-US" sz="1600" b="0" i="0" u="none" strike="noStrike">
                          <a:solidFill>
                            <a:srgbClr val="000000"/>
                          </a:solidFill>
                          <a:effectLst/>
                          <a:latin typeface="Calibri" panose="020F0502020204030204" pitchFamily="34" charset="0"/>
                        </a:rPr>
                        <a:t>SSD</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Tier 0</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0.6</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17</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185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0.45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3.62</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593.11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01385487"/>
                  </a:ext>
                </a:extLst>
              </a:tr>
              <a:tr h="267985">
                <a:tc>
                  <a:txBody>
                    <a:bodyPr/>
                    <a:lstStyle/>
                    <a:p>
                      <a:pPr algn="ctr" fontAlgn="ctr"/>
                      <a:r>
                        <a:rPr lang="en-US" sz="1600" b="0" i="0" u="none" strike="noStrike">
                          <a:solidFill>
                            <a:srgbClr val="000000"/>
                          </a:solidFill>
                          <a:effectLst/>
                          <a:latin typeface="Calibri" panose="020F0502020204030204" pitchFamily="34" charset="0"/>
                        </a:rPr>
                        <a:t>MSD</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Tier 0</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13.2</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205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0.48</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4.01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657.23</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08810654"/>
                  </a:ext>
                </a:extLst>
              </a:tr>
              <a:tr h="267985">
                <a:tc>
                  <a:txBody>
                    <a:bodyPr/>
                    <a:lstStyle/>
                    <a:p>
                      <a:pPr algn="ctr" fontAlgn="ctr"/>
                      <a:r>
                        <a:rPr lang="en-US" sz="1600" b="0" i="0" u="none" strike="noStrike">
                          <a:solidFill>
                            <a:srgbClr val="000000"/>
                          </a:solidFill>
                          <a:effectLst/>
                          <a:latin typeface="Calibri" panose="020F0502020204030204" pitchFamily="34" charset="0"/>
                        </a:rPr>
                        <a:t>ST</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Tier 0</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0.2</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2</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300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0.16</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5.87</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961.80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87564988"/>
                  </a:ext>
                </a:extLst>
              </a:tr>
              <a:tr h="267985">
                <a:tc>
                  <a:txBody>
                    <a:bodyPr/>
                    <a:lstStyle/>
                    <a:p>
                      <a:pPr algn="ctr" fontAlgn="ctr"/>
                      <a:r>
                        <a:rPr lang="en-US" sz="1600" b="0" i="0" u="none" strike="noStrike">
                          <a:solidFill>
                            <a:srgbClr val="000000"/>
                          </a:solidFill>
                          <a:effectLst/>
                          <a:latin typeface="Calibri" panose="020F0502020204030204" pitchFamily="34" charset="0"/>
                        </a:rPr>
                        <a:t>GT</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effectLst/>
                          <a:latin typeface="Calibri" panose="020F0502020204030204" pitchFamily="34" charset="0"/>
                        </a:rPr>
                        <a:t>Tier 0</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0.2</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5.7</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300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0.01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5.87</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961.80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29722674"/>
                  </a:ext>
                </a:extLst>
              </a:tr>
              <a:tr h="267985">
                <a:tc>
                  <a:txBody>
                    <a:bodyPr/>
                    <a:lstStyle/>
                    <a:p>
                      <a:pPr algn="ctr" fontAlgn="ctr"/>
                      <a:r>
                        <a:rPr lang="en-US" sz="1600" b="0" i="0" u="none" strike="noStrike">
                          <a:solidFill>
                            <a:srgbClr val="000000"/>
                          </a:solidFill>
                          <a:effectLst/>
                          <a:latin typeface="Calibri" panose="020F0502020204030204" pitchFamily="34" charset="0"/>
                        </a:rPr>
                        <a:t>SSD</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effectLst/>
                          <a:latin typeface="Calibri" panose="020F0502020204030204" pitchFamily="34" charset="0"/>
                        </a:rPr>
                        <a:t>Tier 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0.6</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16</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185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0.45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3.62</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593.11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12750305"/>
                  </a:ext>
                </a:extLst>
              </a:tr>
              <a:tr h="267985">
                <a:tc>
                  <a:txBody>
                    <a:bodyPr/>
                    <a:lstStyle/>
                    <a:p>
                      <a:pPr algn="ctr" fontAlgn="ctr"/>
                      <a:r>
                        <a:rPr lang="en-US" sz="1600" b="0" i="0" u="none" strike="noStrike">
                          <a:solidFill>
                            <a:srgbClr val="000000"/>
                          </a:solidFill>
                          <a:effectLst/>
                          <a:latin typeface="Calibri" panose="020F0502020204030204" pitchFamily="34" charset="0"/>
                        </a:rPr>
                        <a:t>MSD</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Tier 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12.2</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205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0.48</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4.01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657.23</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8465659"/>
                  </a:ext>
                </a:extLst>
              </a:tr>
              <a:tr h="267985">
                <a:tc>
                  <a:txBody>
                    <a:bodyPr/>
                    <a:lstStyle/>
                    <a:p>
                      <a:pPr algn="ctr" fontAlgn="ctr"/>
                      <a:r>
                        <a:rPr lang="en-US" sz="1600" b="0" i="0" u="none" strike="noStrike">
                          <a:solidFill>
                            <a:srgbClr val="000000"/>
                          </a:solidFill>
                          <a:effectLst/>
                          <a:latin typeface="Calibri" panose="020F0502020204030204" pitchFamily="34" charset="0"/>
                        </a:rPr>
                        <a:t>SSD</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Tier 2</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0.6</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14.4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185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0.45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3.62</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593.11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33077490"/>
                  </a:ext>
                </a:extLst>
              </a:tr>
              <a:tr h="267985">
                <a:tc>
                  <a:txBody>
                    <a:bodyPr/>
                    <a:lstStyle/>
                    <a:p>
                      <a:pPr algn="ctr" fontAlgn="ctr"/>
                      <a:r>
                        <a:rPr lang="en-US" sz="1600" b="0" i="0" u="none" strike="noStrike">
                          <a:solidFill>
                            <a:srgbClr val="000000"/>
                          </a:solidFill>
                          <a:effectLst/>
                          <a:latin typeface="Calibri" panose="020F0502020204030204" pitchFamily="34" charset="0"/>
                        </a:rPr>
                        <a:t>MSD</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Tier 2</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dirty="0">
                          <a:solidFill>
                            <a:srgbClr val="000000"/>
                          </a:solidFill>
                          <a:effectLst/>
                          <a:latin typeface="Calibri" panose="020F0502020204030204" pitchFamily="34" charset="0"/>
                        </a:rPr>
                        <a:t>1.1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10.5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205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0.48</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4.01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657.23</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76219412"/>
                  </a:ext>
                </a:extLst>
              </a:tr>
              <a:tr h="267985">
                <a:tc>
                  <a:txBody>
                    <a:bodyPr/>
                    <a:lstStyle/>
                    <a:p>
                      <a:pPr algn="ctr" fontAlgn="ctr"/>
                      <a:r>
                        <a:rPr lang="en-US" sz="1600" b="0" i="0" u="none" strike="noStrike">
                          <a:solidFill>
                            <a:srgbClr val="000000"/>
                          </a:solidFill>
                          <a:effectLst/>
                          <a:latin typeface="Calibri" panose="020F0502020204030204" pitchFamily="34" charset="0"/>
                        </a:rPr>
                        <a:t>SSD</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Tier 3</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dirty="0">
                          <a:solidFill>
                            <a:srgbClr val="000000"/>
                          </a:solidFill>
                          <a:effectLst/>
                          <a:latin typeface="Calibri" panose="020F0502020204030204" pitchFamily="34" charset="0"/>
                        </a:rPr>
                        <a:t>1.4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0.6</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3.4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185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0.45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3.62</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593.11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24738740"/>
                  </a:ext>
                </a:extLst>
              </a:tr>
              <a:tr h="267985">
                <a:tc>
                  <a:txBody>
                    <a:bodyPr/>
                    <a:lstStyle/>
                    <a:p>
                      <a:pPr algn="ctr" fontAlgn="ctr"/>
                      <a:r>
                        <a:rPr lang="en-US" sz="1600" b="0" i="0" u="none" strike="noStrike">
                          <a:solidFill>
                            <a:srgbClr val="000000"/>
                          </a:solidFill>
                          <a:effectLst/>
                          <a:latin typeface="Calibri" panose="020F0502020204030204" pitchFamily="34" charset="0"/>
                        </a:rPr>
                        <a:t>MSD</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Tier 3</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dirty="0">
                          <a:solidFill>
                            <a:srgbClr val="000000"/>
                          </a:solidFill>
                          <a:effectLst/>
                          <a:latin typeface="Calibri" panose="020F0502020204030204" pitchFamily="34" charset="0"/>
                        </a:rPr>
                        <a:t>0.5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2.6</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205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0.48</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4.01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657.23</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26365179"/>
                  </a:ext>
                </a:extLst>
              </a:tr>
              <a:tr h="267985">
                <a:tc gridSpan="11">
                  <a:txBody>
                    <a:bodyPr/>
                    <a:lstStyle/>
                    <a:p>
                      <a:pPr algn="ctr" fontAlgn="ctr"/>
                      <a:r>
                        <a:rPr lang="en-US" sz="1600" b="1" i="0" u="none" strike="noStrike" dirty="0">
                          <a:solidFill>
                            <a:srgbClr val="000000"/>
                          </a:solidFill>
                          <a:effectLst/>
                          <a:latin typeface="Calibri" panose="020F0502020204030204" pitchFamily="34" charset="0"/>
                        </a:rPr>
                        <a:t>Auxiliary</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52866221"/>
                  </a:ext>
                </a:extLst>
              </a:tr>
              <a:tr h="267985">
                <a:tc>
                  <a:txBody>
                    <a:bodyPr/>
                    <a:lstStyle/>
                    <a:p>
                      <a:pPr algn="ctr" fontAlgn="ctr"/>
                      <a:r>
                        <a:rPr lang="en-US" sz="1600" b="0" i="0" u="none" strike="noStrike">
                          <a:solidFill>
                            <a:srgbClr val="000000"/>
                          </a:solidFill>
                          <a:effectLst/>
                          <a:latin typeface="Calibri" panose="020F0502020204030204" pitchFamily="34" charset="0"/>
                        </a:rPr>
                        <a:t>MSD</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Tier 0</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10.9</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dirty="0">
                          <a:solidFill>
                            <a:srgbClr val="000000"/>
                          </a:solidFill>
                          <a:effectLst/>
                          <a:latin typeface="Calibri" panose="020F0502020204030204" pitchFamily="34" charset="0"/>
                        </a:rPr>
                        <a:t>217</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0.50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4.24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695.70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9325552"/>
                  </a:ext>
                </a:extLst>
              </a:tr>
              <a:tr h="267985">
                <a:tc>
                  <a:txBody>
                    <a:bodyPr/>
                    <a:lstStyle/>
                    <a:p>
                      <a:pPr algn="ctr" fontAlgn="ctr"/>
                      <a:r>
                        <a:rPr lang="en-US" sz="1600" b="0" i="0" u="none" strike="noStrike">
                          <a:solidFill>
                            <a:srgbClr val="000000"/>
                          </a:solidFill>
                          <a:effectLst/>
                          <a:latin typeface="Calibri" panose="020F0502020204030204" pitchFamily="34" charset="0"/>
                        </a:rPr>
                        <a:t>MSD</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Tier 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9.8</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217</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0.50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4.24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695.70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4030752"/>
                  </a:ext>
                </a:extLst>
              </a:tr>
              <a:tr h="267985">
                <a:tc>
                  <a:txBody>
                    <a:bodyPr/>
                    <a:lstStyle/>
                    <a:p>
                      <a:pPr algn="ctr" fontAlgn="ctr"/>
                      <a:r>
                        <a:rPr lang="en-US" sz="1600" b="0" i="0" u="none" strike="noStrike">
                          <a:solidFill>
                            <a:srgbClr val="000000"/>
                          </a:solidFill>
                          <a:effectLst/>
                          <a:latin typeface="Calibri" panose="020F0502020204030204" pitchFamily="34" charset="0"/>
                        </a:rPr>
                        <a:t>MSD</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effectLst/>
                          <a:latin typeface="Calibri" panose="020F0502020204030204" pitchFamily="34" charset="0"/>
                        </a:rPr>
                        <a:t>Tier 2</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7.7</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dirty="0">
                          <a:solidFill>
                            <a:srgbClr val="000000"/>
                          </a:solidFill>
                          <a:effectLst/>
                          <a:latin typeface="Calibri" panose="020F0502020204030204" pitchFamily="34" charset="0"/>
                        </a:rPr>
                        <a:t>217</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0.50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4.24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695.70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07960436"/>
                  </a:ext>
                </a:extLst>
              </a:tr>
              <a:tr h="267985">
                <a:tc>
                  <a:txBody>
                    <a:bodyPr/>
                    <a:lstStyle/>
                    <a:p>
                      <a:pPr algn="ctr" fontAlgn="ctr"/>
                      <a:r>
                        <a:rPr lang="en-US" sz="1600" b="0" i="0" u="none" strike="noStrike">
                          <a:solidFill>
                            <a:srgbClr val="000000"/>
                          </a:solidFill>
                          <a:effectLst/>
                          <a:latin typeface="Calibri" panose="020F0502020204030204" pitchFamily="34" charset="0"/>
                        </a:rPr>
                        <a:t>MSD</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Tier 3</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2</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217</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dirty="0">
                          <a:solidFill>
                            <a:srgbClr val="000000"/>
                          </a:solidFill>
                          <a:effectLst/>
                          <a:latin typeface="Calibri" panose="020F0502020204030204" pitchFamily="34" charset="0"/>
                        </a:rPr>
                        <a:t>0.50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4.24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695.70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09345063"/>
                  </a:ext>
                </a:extLst>
              </a:tr>
              <a:tr h="267985">
                <a:tc>
                  <a:txBody>
                    <a:bodyPr/>
                    <a:lstStyle/>
                    <a:p>
                      <a:pPr algn="ctr" fontAlgn="ctr"/>
                      <a:r>
                        <a:rPr lang="en-US" sz="1600" b="0" i="0" u="none" strike="noStrike">
                          <a:solidFill>
                            <a:srgbClr val="000000"/>
                          </a:solidFill>
                          <a:effectLst/>
                          <a:latin typeface="Calibri" panose="020F0502020204030204" pitchFamily="34" charset="0"/>
                        </a:rPr>
                        <a:t>HSD</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Tier 0</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0.9</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13.8</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217</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dirty="0">
                          <a:solidFill>
                            <a:srgbClr val="000000"/>
                          </a:solidFill>
                          <a:effectLst/>
                          <a:latin typeface="Calibri" panose="020F0502020204030204" pitchFamily="34" charset="0"/>
                        </a:rPr>
                        <a:t>0.50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4.24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695.70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7311828"/>
                  </a:ext>
                </a:extLst>
              </a:tr>
              <a:tr h="267985">
                <a:tc>
                  <a:txBody>
                    <a:bodyPr/>
                    <a:lstStyle/>
                    <a:p>
                      <a:pPr algn="ctr" fontAlgn="ctr"/>
                      <a:r>
                        <a:rPr lang="en-US" sz="1600" b="0" i="0" u="none" strike="noStrike">
                          <a:solidFill>
                            <a:srgbClr val="000000"/>
                          </a:solidFill>
                          <a:effectLst/>
                          <a:latin typeface="Calibri" panose="020F0502020204030204" pitchFamily="34" charset="0"/>
                        </a:rPr>
                        <a:t>HSD</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Tier 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0.9</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12.2</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217</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dirty="0">
                          <a:solidFill>
                            <a:srgbClr val="000000"/>
                          </a:solidFill>
                          <a:effectLst/>
                          <a:latin typeface="Calibri" panose="020F0502020204030204" pitchFamily="34" charset="0"/>
                        </a:rPr>
                        <a:t>0.50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4.24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695.70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07853827"/>
                  </a:ext>
                </a:extLst>
              </a:tr>
              <a:tr h="267985">
                <a:tc>
                  <a:txBody>
                    <a:bodyPr/>
                    <a:lstStyle/>
                    <a:p>
                      <a:pPr algn="ctr" fontAlgn="ctr"/>
                      <a:r>
                        <a:rPr lang="en-US" sz="1600" b="0" i="0" u="none" strike="noStrike">
                          <a:solidFill>
                            <a:srgbClr val="000000"/>
                          </a:solidFill>
                          <a:effectLst/>
                          <a:latin typeface="Calibri" panose="020F0502020204030204" pitchFamily="34" charset="0"/>
                        </a:rPr>
                        <a:t>HSD</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Tier 2</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0.9</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10.5</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217</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dirty="0">
                          <a:solidFill>
                            <a:srgbClr val="000000"/>
                          </a:solidFill>
                          <a:effectLst/>
                          <a:latin typeface="Calibri" panose="020F0502020204030204" pitchFamily="34" charset="0"/>
                        </a:rPr>
                        <a:t>0.50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dirty="0">
                          <a:solidFill>
                            <a:srgbClr val="000000"/>
                          </a:solidFill>
                          <a:effectLst/>
                          <a:latin typeface="Calibri" panose="020F0502020204030204" pitchFamily="34" charset="0"/>
                        </a:rPr>
                        <a:t>4.24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695.70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4728404"/>
                  </a:ext>
                </a:extLst>
              </a:tr>
              <a:tr h="267985">
                <a:tc>
                  <a:txBody>
                    <a:bodyPr/>
                    <a:lstStyle/>
                    <a:p>
                      <a:pPr algn="ctr" fontAlgn="ctr"/>
                      <a:r>
                        <a:rPr lang="en-US" sz="1600" b="0" i="0" u="none" strike="noStrike">
                          <a:solidFill>
                            <a:srgbClr val="000000"/>
                          </a:solidFill>
                          <a:effectLst/>
                          <a:latin typeface="Calibri" panose="020F0502020204030204" pitchFamily="34" charset="0"/>
                        </a:rPr>
                        <a:t>HSD</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Tier 3</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0.9</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2.6</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217</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0.50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dirty="0">
                          <a:solidFill>
                            <a:srgbClr val="000000"/>
                          </a:solidFill>
                          <a:effectLst/>
                          <a:latin typeface="Calibri" panose="020F0502020204030204" pitchFamily="34" charset="0"/>
                        </a:rPr>
                        <a:t>4.24</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695.70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8441397"/>
                  </a:ext>
                </a:extLst>
              </a:tr>
              <a:tr h="267985">
                <a:tc gridSpan="11">
                  <a:txBody>
                    <a:bodyPr/>
                    <a:lstStyle/>
                    <a:p>
                      <a:pPr algn="ctr" fontAlgn="ctr"/>
                      <a:r>
                        <a:rPr lang="en-US" sz="1600" b="1" i="0" u="none" strike="noStrike" dirty="0">
                          <a:solidFill>
                            <a:srgbClr val="000000"/>
                          </a:solidFill>
                          <a:effectLst/>
                          <a:latin typeface="Calibri" panose="020F0502020204030204" pitchFamily="34" charset="0"/>
                        </a:rPr>
                        <a:t>Boiler</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30372389"/>
                  </a:ext>
                </a:extLst>
              </a:tr>
              <a:tr h="267985">
                <a:tc>
                  <a:txBody>
                    <a:bodyPr/>
                    <a:lstStyle/>
                    <a:p>
                      <a:pPr algn="ctr" fontAlgn="ctr"/>
                      <a:r>
                        <a:rPr lang="en-US" sz="1600" b="0" i="0" u="none" strike="noStrike">
                          <a:solidFill>
                            <a:srgbClr val="000000"/>
                          </a:solidFill>
                          <a:effectLst/>
                          <a:latin typeface="Calibri" panose="020F0502020204030204" pitchFamily="34" charset="0"/>
                        </a:rPr>
                        <a:t>Boiler</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MGO/MDO</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Tier 0</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7922" marR="7922" marT="7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0.2</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0.1</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2</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300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0.63</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alibri" panose="020F0502020204030204" pitchFamily="34" charset="0"/>
                        </a:rPr>
                        <a:t>5.87</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dirty="0">
                          <a:solidFill>
                            <a:srgbClr val="000000"/>
                          </a:solidFill>
                          <a:effectLst/>
                          <a:latin typeface="Calibri" panose="020F0502020204030204" pitchFamily="34" charset="0"/>
                        </a:rPr>
                        <a:t>961.80</a:t>
                      </a:r>
                    </a:p>
                  </a:txBody>
                  <a:tcPr marL="7922" marR="7922" marT="79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06517218"/>
                  </a:ext>
                </a:extLst>
              </a:tr>
            </a:tbl>
          </a:graphicData>
        </a:graphic>
      </p:graphicFrame>
      <p:pic>
        <p:nvPicPr>
          <p:cNvPr id="3" name="Picture 2">
            <a:extLst>
              <a:ext uri="{FF2B5EF4-FFF2-40B4-BE49-F238E27FC236}">
                <a16:creationId xmlns:a16="http://schemas.microsoft.com/office/drawing/2014/main" id="{6EBFA044-ADFB-4253-8B59-114CAE6F9686}"/>
              </a:ext>
            </a:extLst>
          </p:cNvPr>
          <p:cNvPicPr>
            <a:picLocks noChangeAspect="1"/>
          </p:cNvPicPr>
          <p:nvPr/>
        </p:nvPicPr>
        <p:blipFill>
          <a:blip r:embed="rId3"/>
          <a:stretch>
            <a:fillRect/>
          </a:stretch>
        </p:blipFill>
        <p:spPr>
          <a:xfrm>
            <a:off x="10596346" y="6097641"/>
            <a:ext cx="1396105" cy="481626"/>
          </a:xfrm>
          <a:prstGeom prst="rect">
            <a:avLst/>
          </a:prstGeom>
        </p:spPr>
      </p:pic>
    </p:spTree>
    <p:extLst>
      <p:ext uri="{BB962C8B-B14F-4D97-AF65-F5344CB8AC3E}">
        <p14:creationId xmlns:p14="http://schemas.microsoft.com/office/powerpoint/2010/main" val="84308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1158196" y="326646"/>
            <a:ext cx="10834255" cy="915635"/>
          </a:xfrm>
          <a:prstGeom prst="rect">
            <a:avLst/>
          </a:prstGeom>
        </p:spPr>
        <p:txBody>
          <a:bodyPr wrap="square">
            <a:spAutoFit/>
          </a:bodyPr>
          <a:lstStyle/>
          <a:p>
            <a:pPr>
              <a:lnSpc>
                <a:spcPct val="107000"/>
              </a:lnSpc>
            </a:pPr>
            <a:r>
              <a:rPr lang="en-US" sz="3200" b="1" dirty="0">
                <a:latin typeface="Calibri" panose="020F0502020204030204" pitchFamily="34" charset="0"/>
                <a:ea typeface="Calibri" panose="020F0502020204030204" pitchFamily="34" charset="0"/>
                <a:cs typeface="Times New Roman" panose="02020603050405020304" pitchFamily="18" charset="0"/>
              </a:rPr>
              <a:t>Adjusting Emission Factors to Account for Low Load Operations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3396276" y="1109719"/>
            <a:ext cx="5868785" cy="5582065"/>
          </a:xfrm>
          <a:prstGeom prst="rect">
            <a:avLst/>
          </a:prstGeom>
          <a:ln w="28575">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633" y="6209208"/>
            <a:ext cx="1399471" cy="482576"/>
          </a:xfrm>
          <a:prstGeom prst="rect">
            <a:avLst/>
          </a:prstGeom>
        </p:spPr>
      </p:pic>
    </p:spTree>
    <p:extLst>
      <p:ext uri="{BB962C8B-B14F-4D97-AF65-F5344CB8AC3E}">
        <p14:creationId xmlns:p14="http://schemas.microsoft.com/office/powerpoint/2010/main" val="2592478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rgbClr val="FFC000">
                <a:lumMod val="50000"/>
                <a:lumOff val="50000"/>
              </a:srgb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89CB9-23D1-419A-AEF1-11688A75108D}"/>
              </a:ext>
            </a:extLst>
          </p:cNvPr>
          <p:cNvSpPr>
            <a:spLocks noGrp="1"/>
          </p:cNvSpPr>
          <p:nvPr>
            <p:ph type="title"/>
          </p:nvPr>
        </p:nvSpPr>
        <p:spPr>
          <a:xfrm>
            <a:off x="2702417" y="99611"/>
            <a:ext cx="8610600" cy="1293028"/>
          </a:xfrm>
        </p:spPr>
        <p:txBody>
          <a:bodyPr>
            <a:normAutofit/>
          </a:bodyPr>
          <a:lstStyle/>
          <a:p>
            <a:r>
              <a:rPr lang="en-US" sz="3600" b="1" cap="none" dirty="0"/>
              <a:t>Auxiliary and Boilers</a:t>
            </a:r>
          </a:p>
        </p:txBody>
      </p:sp>
      <p:sp>
        <p:nvSpPr>
          <p:cNvPr id="4" name="Slide Number Placeholder 3">
            <a:extLst>
              <a:ext uri="{FF2B5EF4-FFF2-40B4-BE49-F238E27FC236}">
                <a16:creationId xmlns:a16="http://schemas.microsoft.com/office/drawing/2014/main" id="{FCA9213A-6069-4103-87FC-AB4BB96BD338}"/>
              </a:ext>
            </a:extLst>
          </p:cNvPr>
          <p:cNvSpPr>
            <a:spLocks noGrp="1"/>
          </p:cNvSpPr>
          <p:nvPr>
            <p:ph type="sldNum" sz="quarter" idx="12"/>
          </p:nvPr>
        </p:nvSpPr>
        <p:spPr/>
        <p:txBody>
          <a:bodyPr/>
          <a:lstStyle/>
          <a:p>
            <a:fld id="{2979838B-ED2E-6B42-994C-85A5F1C4507E}" type="slidenum">
              <a:rPr lang="en-US" smtClean="0"/>
              <a:t>23</a:t>
            </a:fld>
            <a:endParaRPr lang="en-US" dirty="0"/>
          </a:p>
        </p:txBody>
      </p:sp>
      <p:sp>
        <p:nvSpPr>
          <p:cNvPr id="5" name="Content Placeholder 4">
            <a:extLst>
              <a:ext uri="{FF2B5EF4-FFF2-40B4-BE49-F238E27FC236}">
                <a16:creationId xmlns:a16="http://schemas.microsoft.com/office/drawing/2014/main" id="{A49085F7-E251-4E27-BB03-0C0931864D20}"/>
              </a:ext>
            </a:extLst>
          </p:cNvPr>
          <p:cNvSpPr txBox="1">
            <a:spLocks noGrp="1"/>
          </p:cNvSpPr>
          <p:nvPr>
            <p:ph idx="1"/>
          </p:nvPr>
        </p:nvSpPr>
        <p:spPr>
          <a:xfrm>
            <a:off x="328590" y="1668644"/>
            <a:ext cx="11674520" cy="293208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AIS does not provide direct data to quantify the operation of auxiliary engines or boilers </a:t>
            </a:r>
          </a:p>
          <a:p>
            <a:pPr marL="0" indent="0">
              <a:buNone/>
            </a:pP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Power and load assumptions were made based on the vessels operating modes</a:t>
            </a:r>
          </a:p>
          <a:p>
            <a:pPr marL="457200" lvl="1" indent="0">
              <a:buNone/>
            </a:pPr>
            <a:r>
              <a:rPr lang="en-US" sz="2400" dirty="0">
                <a:latin typeface="Calibri" panose="020F0502020204030204" pitchFamily="34" charset="0"/>
                <a:cs typeface="Calibri" panose="020F0502020204030204" pitchFamily="34" charset="0"/>
              </a:rPr>
              <a:t>Transit 			&gt; 3 </a:t>
            </a:r>
            <a:r>
              <a:rPr lang="en-US" sz="2400" dirty="0" err="1">
                <a:latin typeface="Calibri" panose="020F0502020204030204" pitchFamily="34" charset="0"/>
                <a:cs typeface="Calibri" panose="020F0502020204030204" pitchFamily="34" charset="0"/>
              </a:rPr>
              <a:t>kn</a:t>
            </a:r>
            <a:r>
              <a:rPr lang="en-US" sz="2400" dirty="0">
                <a:latin typeface="Calibri" panose="020F0502020204030204" pitchFamily="34" charset="0"/>
                <a:cs typeface="Calibri" panose="020F0502020204030204" pitchFamily="34" charset="0"/>
              </a:rPr>
              <a:t>			&gt;20% load  </a:t>
            </a:r>
          </a:p>
          <a:p>
            <a:pPr marL="457200" lvl="1" indent="0">
              <a:buNone/>
            </a:pPr>
            <a:r>
              <a:rPr lang="en-US" sz="2400" dirty="0">
                <a:latin typeface="Calibri" panose="020F0502020204030204" pitchFamily="34" charset="0"/>
                <a:cs typeface="Calibri" panose="020F0502020204030204" pitchFamily="34" charset="0"/>
              </a:rPr>
              <a:t>Maneuvering 		&gt; 3 </a:t>
            </a:r>
            <a:r>
              <a:rPr lang="en-US" sz="2400" dirty="0" err="1">
                <a:latin typeface="Calibri" panose="020F0502020204030204" pitchFamily="34" charset="0"/>
                <a:cs typeface="Calibri" panose="020F0502020204030204" pitchFamily="34" charset="0"/>
              </a:rPr>
              <a:t>kn</a:t>
            </a:r>
            <a:r>
              <a:rPr lang="en-US" sz="2400" dirty="0">
                <a:latin typeface="Calibri" panose="020F0502020204030204" pitchFamily="34" charset="0"/>
                <a:cs typeface="Calibri" panose="020F0502020204030204" pitchFamily="34" charset="0"/>
              </a:rPr>
              <a:t>			&lt;20% load</a:t>
            </a:r>
          </a:p>
          <a:p>
            <a:pPr marL="457200" lvl="1" indent="0">
              <a:buNone/>
            </a:pPr>
            <a:r>
              <a:rPr lang="en-US" sz="2400" dirty="0">
                <a:latin typeface="Calibri" panose="020F0502020204030204" pitchFamily="34" charset="0"/>
                <a:cs typeface="Calibri" panose="020F0502020204030204" pitchFamily="34" charset="0"/>
              </a:rPr>
              <a:t>Dockside 			&lt; 1 </a:t>
            </a:r>
            <a:r>
              <a:rPr lang="en-US" sz="2400" dirty="0" err="1">
                <a:latin typeface="Calibri" panose="020F0502020204030204" pitchFamily="34" charset="0"/>
                <a:cs typeface="Calibri" panose="020F0502020204030204" pitchFamily="34" charset="0"/>
              </a:rPr>
              <a:t>kn</a:t>
            </a:r>
            <a:r>
              <a:rPr lang="en-US" sz="2400" dirty="0">
                <a:latin typeface="Calibri" panose="020F0502020204030204" pitchFamily="34" charset="0"/>
                <a:cs typeface="Calibri" panose="020F0502020204030204" pitchFamily="34" charset="0"/>
              </a:rPr>
              <a:t>			     0 load</a:t>
            </a:r>
          </a:p>
          <a:p>
            <a:pPr marL="457200" lvl="1" indent="0">
              <a:buNone/>
            </a:pPr>
            <a:r>
              <a:rPr lang="en-US" sz="2400" dirty="0">
                <a:latin typeface="Calibri" panose="020F0502020204030204" pitchFamily="34" charset="0"/>
                <a:cs typeface="Calibri" panose="020F0502020204030204" pitchFamily="34" charset="0"/>
              </a:rPr>
              <a:t>Anchorage 	     &gt;1 </a:t>
            </a:r>
            <a:r>
              <a:rPr lang="en-US" sz="2400" dirty="0" err="1">
                <a:latin typeface="Calibri" panose="020F0502020204030204" pitchFamily="34" charset="0"/>
                <a:cs typeface="Calibri" panose="020F0502020204030204" pitchFamily="34" charset="0"/>
              </a:rPr>
              <a:t>kn</a:t>
            </a:r>
            <a:r>
              <a:rPr lang="en-US" sz="2400" dirty="0">
                <a:latin typeface="Calibri" panose="020F0502020204030204" pitchFamily="34" charset="0"/>
                <a:cs typeface="Calibri" panose="020F0502020204030204" pitchFamily="34" charset="0"/>
              </a:rPr>
              <a:t> and &lt;3 </a:t>
            </a:r>
            <a:r>
              <a:rPr lang="en-US" sz="2400" dirty="0" err="1">
                <a:latin typeface="Calibri" panose="020F0502020204030204" pitchFamily="34" charset="0"/>
                <a:cs typeface="Calibri" panose="020F0502020204030204" pitchFamily="34" charset="0"/>
              </a:rPr>
              <a:t>kn</a:t>
            </a:r>
            <a:r>
              <a:rPr lang="en-US" sz="2400" dirty="0">
                <a:latin typeface="Calibri" panose="020F0502020204030204" pitchFamily="34" charset="0"/>
                <a:cs typeface="Calibri" panose="020F0502020204030204" pitchFamily="34" charset="0"/>
              </a:rPr>
              <a:t>     		     0 load</a:t>
            </a:r>
          </a:p>
        </p:txBody>
      </p:sp>
      <p:pic>
        <p:nvPicPr>
          <p:cNvPr id="3" name="Picture 2">
            <a:extLst>
              <a:ext uri="{FF2B5EF4-FFF2-40B4-BE49-F238E27FC236}">
                <a16:creationId xmlns:a16="http://schemas.microsoft.com/office/drawing/2014/main" id="{8FA802F2-C23D-4B8B-8A9A-0DA2790F433B}"/>
              </a:ext>
            </a:extLst>
          </p:cNvPr>
          <p:cNvPicPr>
            <a:picLocks noChangeAspect="1"/>
          </p:cNvPicPr>
          <p:nvPr/>
        </p:nvPicPr>
        <p:blipFill>
          <a:blip r:embed="rId3"/>
          <a:stretch>
            <a:fillRect/>
          </a:stretch>
        </p:blipFill>
        <p:spPr>
          <a:xfrm>
            <a:off x="10704243" y="6236187"/>
            <a:ext cx="1396105" cy="481626"/>
          </a:xfrm>
          <a:prstGeom prst="rect">
            <a:avLst/>
          </a:prstGeom>
        </p:spPr>
      </p:pic>
    </p:spTree>
    <p:extLst>
      <p:ext uri="{BB962C8B-B14F-4D97-AF65-F5344CB8AC3E}">
        <p14:creationId xmlns:p14="http://schemas.microsoft.com/office/powerpoint/2010/main" val="1689646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41A58-F528-4916-847F-918B02CCDA2D}"/>
              </a:ext>
            </a:extLst>
          </p:cNvPr>
          <p:cNvSpPr>
            <a:spLocks noGrp="1"/>
          </p:cNvSpPr>
          <p:nvPr>
            <p:ph type="title"/>
          </p:nvPr>
        </p:nvSpPr>
        <p:spPr>
          <a:xfrm>
            <a:off x="475884" y="650629"/>
            <a:ext cx="2777270" cy="4669515"/>
          </a:xfrm>
        </p:spPr>
        <p:txBody>
          <a:bodyPr>
            <a:noAutofit/>
          </a:bodyPr>
          <a:lstStyle/>
          <a:p>
            <a:r>
              <a:rPr lang="en-US" sz="3600" b="1" dirty="0">
                <a:solidFill>
                  <a:schemeClr val="tx1"/>
                </a:solidFill>
                <a:latin typeface="Calibri" panose="020F0502020204030204" pitchFamily="34" charset="0"/>
                <a:cs typeface="Calibri" panose="020F0502020204030204" pitchFamily="34" charset="0"/>
              </a:rPr>
              <a:t>HAP Profiles</a:t>
            </a:r>
            <a:br>
              <a:rPr lang="en-US" sz="3600" b="1" dirty="0">
                <a:solidFill>
                  <a:schemeClr val="tx1"/>
                </a:solidFill>
                <a:latin typeface="Calibri" panose="020F0502020204030204" pitchFamily="34" charset="0"/>
                <a:cs typeface="Calibri" panose="020F0502020204030204" pitchFamily="34" charset="0"/>
              </a:rPr>
            </a:br>
            <a:r>
              <a:rPr lang="en-US" sz="3600" b="1" dirty="0">
                <a:solidFill>
                  <a:schemeClr val="tx1"/>
                </a:solidFill>
                <a:latin typeface="Calibri" panose="020F0502020204030204" pitchFamily="34" charset="0"/>
                <a:cs typeface="Calibri" panose="020F0502020204030204" pitchFamily="34" charset="0"/>
              </a:rPr>
              <a:t>for all vessels using distillate fuels</a:t>
            </a:r>
          </a:p>
        </p:txBody>
      </p:sp>
      <p:graphicFrame>
        <p:nvGraphicFramePr>
          <p:cNvPr id="6" name="Object 5">
            <a:extLst>
              <a:ext uri="{FF2B5EF4-FFF2-40B4-BE49-F238E27FC236}">
                <a16:creationId xmlns:a16="http://schemas.microsoft.com/office/drawing/2014/main" id="{A5BEFB1E-EBFA-42E2-B9F9-403A7AF226DA}"/>
              </a:ext>
            </a:extLst>
          </p:cNvPr>
          <p:cNvGraphicFramePr>
            <a:graphicFrameLocks noChangeAspect="1"/>
          </p:cNvGraphicFramePr>
          <p:nvPr>
            <p:extLst>
              <p:ext uri="{D42A27DB-BD31-4B8C-83A1-F6EECF244321}">
                <p14:modId xmlns:p14="http://schemas.microsoft.com/office/powerpoint/2010/main" val="3993386082"/>
              </p:ext>
            </p:extLst>
          </p:nvPr>
        </p:nvGraphicFramePr>
        <p:xfrm>
          <a:off x="4286846" y="458242"/>
          <a:ext cx="7799826" cy="7223760"/>
        </p:xfrm>
        <a:graphic>
          <a:graphicData uri="http://schemas.openxmlformats.org/presentationml/2006/ole">
            <mc:AlternateContent xmlns:mc="http://schemas.openxmlformats.org/markup-compatibility/2006">
              <mc:Choice xmlns:v="urn:schemas-microsoft-com:vml" Requires="v">
                <p:oleObj spid="_x0000_s1027" name="Worksheet" r:id="rId4" imgW="7286445" imgH="6067411" progId="Excel.Sheet.12">
                  <p:embed/>
                </p:oleObj>
              </mc:Choice>
              <mc:Fallback>
                <p:oleObj name="Worksheet" r:id="rId4" imgW="7286445" imgH="6067411" progId="Excel.Sheet.12">
                  <p:embed/>
                  <p:pic>
                    <p:nvPicPr>
                      <p:cNvPr id="6" name="Object 5">
                        <a:extLst>
                          <a:ext uri="{FF2B5EF4-FFF2-40B4-BE49-F238E27FC236}">
                            <a16:creationId xmlns:a16="http://schemas.microsoft.com/office/drawing/2014/main" id="{A5BEFB1E-EBFA-42E2-B9F9-403A7AF226DA}"/>
                          </a:ext>
                        </a:extLst>
                      </p:cNvPr>
                      <p:cNvPicPr/>
                      <p:nvPr/>
                    </p:nvPicPr>
                    <p:blipFill>
                      <a:blip r:embed="rId5"/>
                      <a:stretch>
                        <a:fillRect/>
                      </a:stretch>
                    </p:blipFill>
                    <p:spPr>
                      <a:xfrm>
                        <a:off x="4286846" y="458242"/>
                        <a:ext cx="7799826" cy="7223760"/>
                      </a:xfrm>
                      <a:prstGeom prst="rect">
                        <a:avLst/>
                      </a:prstGeom>
                    </p:spPr>
                  </p:pic>
                </p:oleObj>
              </mc:Fallback>
            </mc:AlternateContent>
          </a:graphicData>
        </a:graphic>
      </p:graphicFrame>
    </p:spTree>
    <p:extLst>
      <p:ext uri="{BB962C8B-B14F-4D97-AF65-F5344CB8AC3E}">
        <p14:creationId xmlns:p14="http://schemas.microsoft.com/office/powerpoint/2010/main" val="2727619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9776F-AA35-4D92-9B3D-94B745D0D7DE}"/>
              </a:ext>
            </a:extLst>
          </p:cNvPr>
          <p:cNvSpPr>
            <a:spLocks noGrp="1"/>
          </p:cNvSpPr>
          <p:nvPr>
            <p:ph type="title"/>
          </p:nvPr>
        </p:nvSpPr>
        <p:spPr/>
        <p:txBody>
          <a:bodyPr/>
          <a:lstStyle/>
          <a:p>
            <a:r>
              <a:rPr lang="en-US" dirty="0"/>
              <a:t>  </a:t>
            </a:r>
            <a:r>
              <a:rPr lang="en-US" sz="3600" b="1" dirty="0"/>
              <a:t>Stretch break</a:t>
            </a:r>
          </a:p>
        </p:txBody>
      </p:sp>
      <p:pic>
        <p:nvPicPr>
          <p:cNvPr id="5" name="Content Placeholder 4">
            <a:extLst>
              <a:ext uri="{FF2B5EF4-FFF2-40B4-BE49-F238E27FC236}">
                <a16:creationId xmlns:a16="http://schemas.microsoft.com/office/drawing/2014/main" id="{858334B2-56EB-45BA-B441-C69455746B06}"/>
              </a:ext>
            </a:extLst>
          </p:cNvPr>
          <p:cNvPicPr>
            <a:picLocks noGrp="1" noChangeAspect="1"/>
          </p:cNvPicPr>
          <p:nvPr>
            <p:ph idx="1"/>
          </p:nvPr>
        </p:nvPicPr>
        <p:blipFill>
          <a:blip r:embed="rId3"/>
          <a:stretch>
            <a:fillRect/>
          </a:stretch>
        </p:blipFill>
        <p:spPr>
          <a:xfrm>
            <a:off x="4149437" y="2075649"/>
            <a:ext cx="3893126" cy="4088671"/>
          </a:xfrm>
          <a:prstGeom prst="rect">
            <a:avLst/>
          </a:prstGeom>
        </p:spPr>
      </p:pic>
      <p:sp>
        <p:nvSpPr>
          <p:cNvPr id="4" name="Slide Number Placeholder 3">
            <a:extLst>
              <a:ext uri="{FF2B5EF4-FFF2-40B4-BE49-F238E27FC236}">
                <a16:creationId xmlns:a16="http://schemas.microsoft.com/office/drawing/2014/main" id="{99B1DA0E-3338-40D1-9EF3-811914EE2C9E}"/>
              </a:ext>
            </a:extLst>
          </p:cNvPr>
          <p:cNvSpPr>
            <a:spLocks noGrp="1"/>
          </p:cNvSpPr>
          <p:nvPr>
            <p:ph type="sldNum" sz="quarter" idx="12"/>
          </p:nvPr>
        </p:nvSpPr>
        <p:spPr/>
        <p:txBody>
          <a:bodyPr/>
          <a:lstStyle/>
          <a:p>
            <a:fld id="{2979838B-ED2E-6B42-994C-85A5F1C4507E}" type="slidenum">
              <a:rPr lang="en-US" smtClean="0"/>
              <a:t>25</a:t>
            </a:fld>
            <a:endParaRPr lang="en-US" dirty="0"/>
          </a:p>
        </p:txBody>
      </p:sp>
    </p:spTree>
    <p:extLst>
      <p:ext uri="{BB962C8B-B14F-4D97-AF65-F5344CB8AC3E}">
        <p14:creationId xmlns:p14="http://schemas.microsoft.com/office/powerpoint/2010/main" val="2676574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lumOff val="50000"/>
              </a:schemeClr>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633" y="6209208"/>
            <a:ext cx="1399471" cy="482576"/>
          </a:xfrm>
          <a:prstGeom prst="rect">
            <a:avLst/>
          </a:prstGeom>
        </p:spPr>
      </p:pic>
      <p:sp>
        <p:nvSpPr>
          <p:cNvPr id="4" name="Rectangle 3"/>
          <p:cNvSpPr/>
          <p:nvPr/>
        </p:nvSpPr>
        <p:spPr>
          <a:xfrm>
            <a:off x="3685309" y="403638"/>
            <a:ext cx="8055587" cy="1354217"/>
          </a:xfrm>
          <a:prstGeom prst="rect">
            <a:avLst/>
          </a:prstGeom>
        </p:spPr>
        <p:txBody>
          <a:bodyPr wrap="square">
            <a:spAutoFit/>
          </a:bodyPr>
          <a:lstStyle/>
          <a:p>
            <a:pPr marL="457200" marR="0">
              <a:spcBef>
                <a:spcPts val="0"/>
              </a:spcBef>
              <a:spcAft>
                <a:spcPts val="800"/>
              </a:spcAft>
            </a:pPr>
            <a:r>
              <a:rPr lang="en-US" sz="3600" b="1" dirty="0">
                <a:effectLst/>
                <a:latin typeface="Calibri" panose="020F0502020204030204" pitchFamily="34" charset="0"/>
                <a:ea typeface="Calibri" panose="020F0502020204030204" pitchFamily="34" charset="0"/>
                <a:cs typeface="Calibri" panose="020F0502020204030204" pitchFamily="34" charset="0"/>
              </a:rPr>
              <a:t>General Approach to Estimating </a:t>
            </a:r>
          </a:p>
          <a:p>
            <a:pPr marL="457200" marR="0">
              <a:spcBef>
                <a:spcPts val="0"/>
              </a:spcBef>
              <a:spcAft>
                <a:spcPts val="800"/>
              </a:spcAft>
            </a:pPr>
            <a:r>
              <a:rPr lang="en-US" sz="3600" b="1" dirty="0">
                <a:effectLst/>
                <a:latin typeface="Calibri" panose="020F0502020204030204" pitchFamily="34" charset="0"/>
                <a:ea typeface="Calibri" panose="020F0502020204030204" pitchFamily="34" charset="0"/>
                <a:cs typeface="Calibri" panose="020F0502020204030204" pitchFamily="34" charset="0"/>
              </a:rPr>
              <a:t>Emissions for Each Observation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F93AED7-A215-4F50-B5A7-578AD7D81B3E}"/>
                  </a:ext>
                </a:extLst>
              </p:cNvPr>
              <p:cNvSpPr txBox="1"/>
              <p:nvPr/>
            </p:nvSpPr>
            <p:spPr>
              <a:xfrm>
                <a:off x="97536" y="2170538"/>
                <a:ext cx="12192000" cy="9710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𝐸𝑚𝑖𝑠𝑠𝑖𝑜𝑛𝑠</m:t>
                      </m:r>
                      <m:r>
                        <a:rPr lang="en-US" sz="2600" b="0" i="1" smtClean="0">
                          <a:latin typeface="Cambria Math" panose="02040503050406030204" pitchFamily="18" charset="0"/>
                        </a:rPr>
                        <m:t> </m:t>
                      </m:r>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𝑔</m:t>
                          </m:r>
                        </m:e>
                      </m:d>
                      <m:r>
                        <a:rPr lang="en-US" sz="2600" b="0" i="1" smtClean="0">
                          <a:latin typeface="Cambria Math" panose="02040503050406030204" pitchFamily="18" charset="0"/>
                        </a:rPr>
                        <m:t>=</m:t>
                      </m:r>
                      <m:nary>
                        <m:naryPr>
                          <m:chr m:val="∑"/>
                          <m:supHide m:val="on"/>
                          <m:ctrlPr>
                            <a:rPr lang="en-US" sz="2600" b="0" i="1" smtClean="0">
                              <a:latin typeface="Cambria Math" panose="02040503050406030204" pitchFamily="18" charset="0"/>
                            </a:rPr>
                          </m:ctrlPr>
                        </m:naryPr>
                        <m:sub>
                          <m:r>
                            <a:rPr lang="en-US" sz="2600" b="0" i="1" smtClean="0">
                              <a:latin typeface="Cambria Math" panose="02040503050406030204" pitchFamily="18" charset="0"/>
                            </a:rPr>
                            <m:t>𝑉𝑒𝑠𝑠𝑒𝑙𝑠</m:t>
                          </m:r>
                        </m:sub>
                        <m:sup/>
                        <m:e>
                          <m:r>
                            <a:rPr lang="en-US" sz="2600" b="0" i="1" smtClean="0">
                              <a:latin typeface="Cambria Math" panose="02040503050406030204" pitchFamily="18" charset="0"/>
                            </a:rPr>
                            <m:t>𝐴𝑐𝑡𝑖𝑣𝑖𝑡𝑦</m:t>
                          </m:r>
                          <m:d>
                            <m:dPr>
                              <m:ctrlPr>
                                <a:rPr lang="en-US" sz="2600" b="0" i="1" smtClean="0">
                                  <a:latin typeface="Cambria Math" panose="02040503050406030204" pitchFamily="18" charset="0"/>
                                </a:rPr>
                              </m:ctrlPr>
                            </m:dPr>
                            <m:e>
                              <m:r>
                                <a:rPr lang="en-US" sz="2600" b="0" i="1" smtClean="0">
                                  <a:latin typeface="Cambria Math" panose="02040503050406030204" pitchFamily="18" charset="0"/>
                                </a:rPr>
                                <m:t>h𝑟𝑠</m:t>
                              </m:r>
                            </m:e>
                          </m:d>
                          <m:r>
                            <a:rPr lang="en-US" sz="2600" b="0" i="1" smtClean="0">
                              <a:latin typeface="Cambria Math" panose="02040503050406030204" pitchFamily="18" charset="0"/>
                              <a:ea typeface="Cambria Math" panose="02040503050406030204" pitchFamily="18" charset="0"/>
                            </a:rPr>
                            <m:t>∙</m:t>
                          </m:r>
                          <m:r>
                            <a:rPr lang="en-US" sz="2600" b="0" i="1" smtClean="0">
                              <a:latin typeface="Cambria Math" panose="02040503050406030204" pitchFamily="18" charset="0"/>
                            </a:rPr>
                            <m:t>𝑃𝑜𝑤𝑒𝑟</m:t>
                          </m:r>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𝑘𝑊</m:t>
                              </m:r>
                            </m:e>
                          </m:d>
                          <m:r>
                            <a:rPr lang="en-US" sz="2600" b="0" i="1" smtClean="0">
                              <a:latin typeface="Cambria Math" panose="02040503050406030204" pitchFamily="18" charset="0"/>
                              <a:ea typeface="Cambria Math" panose="02040503050406030204" pitchFamily="18" charset="0"/>
                            </a:rPr>
                            <m:t>∙</m:t>
                          </m:r>
                          <m:r>
                            <a:rPr lang="en-US" sz="2600" b="0" i="1" smtClean="0">
                              <a:latin typeface="Cambria Math" panose="02040503050406030204" pitchFamily="18" charset="0"/>
                            </a:rPr>
                            <m:t>𝐸𝑚𝑖𝑠𝑠𝑖𝑜𝑛</m:t>
                          </m:r>
                          <m:r>
                            <a:rPr lang="en-US" sz="2600" b="0" i="1" smtClean="0">
                              <a:latin typeface="Cambria Math" panose="02040503050406030204" pitchFamily="18" charset="0"/>
                            </a:rPr>
                            <m:t> </m:t>
                          </m:r>
                          <m:r>
                            <a:rPr lang="en-US" sz="2600" b="0" i="1" smtClean="0">
                              <a:latin typeface="Cambria Math" panose="02040503050406030204" pitchFamily="18" charset="0"/>
                            </a:rPr>
                            <m:t>𝐹𝑎𝑐𝑡𝑜𝑟</m:t>
                          </m:r>
                          <m:d>
                            <m:dPr>
                              <m:ctrlPr>
                                <a:rPr lang="en-US" sz="2600" b="0" i="1" smtClean="0">
                                  <a:latin typeface="Cambria Math" panose="02040503050406030204" pitchFamily="18" charset="0"/>
                                </a:rPr>
                              </m:ctrlPr>
                            </m:dPr>
                            <m:e>
                              <m:f>
                                <m:fPr>
                                  <m:ctrlPr>
                                    <a:rPr lang="en-US" sz="2600" i="1">
                                      <a:latin typeface="Cambria Math" panose="02040503050406030204" pitchFamily="18" charset="0"/>
                                    </a:rPr>
                                  </m:ctrlPr>
                                </m:fPr>
                                <m:num>
                                  <m:r>
                                    <a:rPr lang="en-US" sz="2600" i="1">
                                      <a:latin typeface="Cambria Math" panose="02040503050406030204" pitchFamily="18" charset="0"/>
                                    </a:rPr>
                                    <m:t>𝑔</m:t>
                                  </m:r>
                                </m:num>
                                <m:den>
                                  <m:r>
                                    <a:rPr lang="en-US" sz="2600" i="1">
                                      <a:latin typeface="Cambria Math" panose="02040503050406030204" pitchFamily="18" charset="0"/>
                                    </a:rPr>
                                    <m:t>𝑘𝑊</m:t>
                                  </m:r>
                                  <m:r>
                                    <a:rPr lang="en-US" sz="2600" i="1" smtClean="0">
                                      <a:latin typeface="Cambria Math" panose="02040503050406030204" pitchFamily="18" charset="0"/>
                                      <a:ea typeface="Cambria Math" panose="02040503050406030204" pitchFamily="18" charset="0"/>
                                    </a:rPr>
                                    <m:t>∙</m:t>
                                  </m:r>
                                  <m:r>
                                    <a:rPr lang="en-US" sz="2600" i="1">
                                      <a:latin typeface="Cambria Math" panose="02040503050406030204" pitchFamily="18" charset="0"/>
                                    </a:rPr>
                                    <m:t>h</m:t>
                                  </m:r>
                                </m:den>
                              </m:f>
                            </m:e>
                          </m:d>
                        </m:e>
                      </m:nary>
                    </m:oMath>
                  </m:oMathPara>
                </a14:m>
                <a:endParaRPr lang="en-US" sz="2600" dirty="0"/>
              </a:p>
            </p:txBody>
          </p:sp>
        </mc:Choice>
        <mc:Fallback xmlns="">
          <p:sp>
            <p:nvSpPr>
              <p:cNvPr id="7" name="TextBox 6">
                <a:extLst>
                  <a:ext uri="{FF2B5EF4-FFF2-40B4-BE49-F238E27FC236}">
                    <a16:creationId xmlns:a16="http://schemas.microsoft.com/office/drawing/2014/main" id="{BF93AED7-A215-4F50-B5A7-578AD7D81B3E}"/>
                  </a:ext>
                </a:extLst>
              </p:cNvPr>
              <p:cNvSpPr txBox="1">
                <a:spLocks noRot="1" noChangeAspect="1" noMove="1" noResize="1" noEditPoints="1" noAdjustHandles="1" noChangeArrowheads="1" noChangeShapeType="1" noTextEdit="1"/>
              </p:cNvSpPr>
              <p:nvPr/>
            </p:nvSpPr>
            <p:spPr>
              <a:xfrm>
                <a:off x="97536" y="2170538"/>
                <a:ext cx="12192000" cy="971035"/>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2B13A70-809A-4A9B-88F9-3EF96564DC4A}"/>
              </a:ext>
            </a:extLst>
          </p:cNvPr>
          <p:cNvSpPr txBox="1"/>
          <p:nvPr/>
        </p:nvSpPr>
        <p:spPr>
          <a:xfrm>
            <a:off x="179504" y="4033445"/>
            <a:ext cx="1500019" cy="830997"/>
          </a:xfrm>
          <a:prstGeom prst="rect">
            <a:avLst/>
          </a:prstGeom>
          <a:noFill/>
        </p:spPr>
        <p:txBody>
          <a:bodyPr wrap="square" rtlCol="0">
            <a:spAutoFit/>
          </a:bodyPr>
          <a:lstStyle/>
          <a:p>
            <a:r>
              <a:rPr lang="en-US" sz="2400" dirty="0"/>
              <a:t>Data Sources</a:t>
            </a:r>
          </a:p>
        </p:txBody>
      </p:sp>
      <p:sp>
        <p:nvSpPr>
          <p:cNvPr id="9" name="Left Brace 8">
            <a:extLst>
              <a:ext uri="{FF2B5EF4-FFF2-40B4-BE49-F238E27FC236}">
                <a16:creationId xmlns:a16="http://schemas.microsoft.com/office/drawing/2014/main" id="{94343DF2-A8FD-4516-9FF7-34A7F956A507}"/>
              </a:ext>
            </a:extLst>
          </p:cNvPr>
          <p:cNvSpPr/>
          <p:nvPr/>
        </p:nvSpPr>
        <p:spPr>
          <a:xfrm>
            <a:off x="1679523" y="3569784"/>
            <a:ext cx="678617" cy="1758321"/>
          </a:xfrm>
          <a:prstGeom prst="leftBrace">
            <a:avLst>
              <a:gd name="adj1" fmla="val 33720"/>
              <a:gd name="adj2" fmla="val 50000"/>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TextBox 9">
            <a:extLst>
              <a:ext uri="{FF2B5EF4-FFF2-40B4-BE49-F238E27FC236}">
                <a16:creationId xmlns:a16="http://schemas.microsoft.com/office/drawing/2014/main" id="{1DF90016-5FDA-48D8-9C45-138731D86BA4}"/>
              </a:ext>
            </a:extLst>
          </p:cNvPr>
          <p:cNvSpPr txBox="1"/>
          <p:nvPr/>
        </p:nvSpPr>
        <p:spPr>
          <a:xfrm>
            <a:off x="2443472" y="3428075"/>
            <a:ext cx="2002643" cy="830997"/>
          </a:xfrm>
          <a:prstGeom prst="rect">
            <a:avLst/>
          </a:prstGeom>
          <a:noFill/>
        </p:spPr>
        <p:txBody>
          <a:bodyPr wrap="square" rtlCol="0">
            <a:spAutoFit/>
          </a:bodyPr>
          <a:lstStyle/>
          <a:p>
            <a:r>
              <a:rPr lang="en-US" sz="2400" dirty="0"/>
              <a:t>unique vessels in AIS data set</a:t>
            </a:r>
          </a:p>
        </p:txBody>
      </p:sp>
      <p:cxnSp>
        <p:nvCxnSpPr>
          <p:cNvPr id="11" name="Straight Arrow Connector 10">
            <a:extLst>
              <a:ext uri="{FF2B5EF4-FFF2-40B4-BE49-F238E27FC236}">
                <a16:creationId xmlns:a16="http://schemas.microsoft.com/office/drawing/2014/main" id="{1A45F6A7-79D2-4F77-9D0E-85FCC432C899}"/>
              </a:ext>
            </a:extLst>
          </p:cNvPr>
          <p:cNvCxnSpPr>
            <a:cxnSpLocks/>
          </p:cNvCxnSpPr>
          <p:nvPr/>
        </p:nvCxnSpPr>
        <p:spPr>
          <a:xfrm flipV="1">
            <a:off x="3401720" y="3141573"/>
            <a:ext cx="0" cy="380888"/>
          </a:xfrm>
          <a:prstGeom prst="straightConnector1">
            <a:avLst/>
          </a:prstGeom>
          <a:ln>
            <a:solidFill>
              <a:schemeClr val="tx1"/>
            </a:solidFill>
            <a:headEnd w="med" len="me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70B7C75-E72D-419F-A9DE-3690AA704E48}"/>
              </a:ext>
            </a:extLst>
          </p:cNvPr>
          <p:cNvCxnSpPr>
            <a:cxnSpLocks/>
          </p:cNvCxnSpPr>
          <p:nvPr/>
        </p:nvCxnSpPr>
        <p:spPr>
          <a:xfrm flipV="1">
            <a:off x="5108600" y="2808010"/>
            <a:ext cx="0" cy="1737564"/>
          </a:xfrm>
          <a:prstGeom prst="straightConnector1">
            <a:avLst/>
          </a:prstGeom>
          <a:ln>
            <a:solidFill>
              <a:schemeClr val="tx1"/>
            </a:solidFill>
            <a:headEnd w="med" len="me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D282A86-1987-44FD-BEF9-ED7CFF7C175E}"/>
              </a:ext>
            </a:extLst>
          </p:cNvPr>
          <p:cNvCxnSpPr>
            <a:cxnSpLocks/>
          </p:cNvCxnSpPr>
          <p:nvPr/>
        </p:nvCxnSpPr>
        <p:spPr>
          <a:xfrm flipV="1">
            <a:off x="7187901" y="2760687"/>
            <a:ext cx="5682" cy="761774"/>
          </a:xfrm>
          <a:prstGeom prst="straightConnector1">
            <a:avLst/>
          </a:prstGeom>
          <a:ln>
            <a:solidFill>
              <a:schemeClr val="tx1"/>
            </a:solidFill>
            <a:headEnd w="med" len="me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217DD93-0255-4677-AC85-2444CE1E069D}"/>
              </a:ext>
            </a:extLst>
          </p:cNvPr>
          <p:cNvCxnSpPr>
            <a:cxnSpLocks/>
          </p:cNvCxnSpPr>
          <p:nvPr/>
        </p:nvCxnSpPr>
        <p:spPr>
          <a:xfrm flipV="1">
            <a:off x="9809030" y="2711962"/>
            <a:ext cx="5682" cy="761774"/>
          </a:xfrm>
          <a:prstGeom prst="straightConnector1">
            <a:avLst/>
          </a:prstGeom>
          <a:ln>
            <a:solidFill>
              <a:schemeClr val="tx1"/>
            </a:solidFill>
            <a:headEnd w="med" len="med"/>
            <a:tailEnd type="stealth" w="lg" len="lg"/>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8315E86-CD32-407E-91D7-462E3DA50A78}"/>
              </a:ext>
            </a:extLst>
          </p:cNvPr>
          <p:cNvSpPr txBox="1"/>
          <p:nvPr/>
        </p:nvSpPr>
        <p:spPr>
          <a:xfrm>
            <a:off x="4251023" y="4545574"/>
            <a:ext cx="2113201" cy="830997"/>
          </a:xfrm>
          <a:prstGeom prst="rect">
            <a:avLst/>
          </a:prstGeom>
          <a:noFill/>
        </p:spPr>
        <p:txBody>
          <a:bodyPr wrap="square" rtlCol="0">
            <a:spAutoFit/>
          </a:bodyPr>
          <a:lstStyle/>
          <a:p>
            <a:r>
              <a:rPr lang="en-US" sz="2400" dirty="0"/>
              <a:t>Duration of AIS messages</a:t>
            </a:r>
          </a:p>
        </p:txBody>
      </p:sp>
      <p:sp>
        <p:nvSpPr>
          <p:cNvPr id="19" name="TextBox 18">
            <a:extLst>
              <a:ext uri="{FF2B5EF4-FFF2-40B4-BE49-F238E27FC236}">
                <a16:creationId xmlns:a16="http://schemas.microsoft.com/office/drawing/2014/main" id="{581CDBC9-6B6E-4878-AB22-A1394AB3A101}"/>
              </a:ext>
            </a:extLst>
          </p:cNvPr>
          <p:cNvSpPr txBox="1"/>
          <p:nvPr/>
        </p:nvSpPr>
        <p:spPr>
          <a:xfrm>
            <a:off x="6449568" y="3522461"/>
            <a:ext cx="2450592" cy="1569660"/>
          </a:xfrm>
          <a:prstGeom prst="rect">
            <a:avLst/>
          </a:prstGeom>
          <a:noFill/>
        </p:spPr>
        <p:txBody>
          <a:bodyPr wrap="square" rtlCol="0">
            <a:spAutoFit/>
          </a:bodyPr>
          <a:lstStyle/>
          <a:p>
            <a:r>
              <a:rPr lang="en-US" sz="2400" dirty="0"/>
              <a:t>Propeller law</a:t>
            </a:r>
          </a:p>
          <a:p>
            <a:endParaRPr lang="en-US" sz="2400" dirty="0"/>
          </a:p>
          <a:p>
            <a:r>
              <a:rPr lang="en-US" sz="2400" dirty="0"/>
              <a:t>ROS vessel characteristics</a:t>
            </a:r>
          </a:p>
        </p:txBody>
      </p:sp>
      <p:sp>
        <p:nvSpPr>
          <p:cNvPr id="20" name="TextBox 19">
            <a:extLst>
              <a:ext uri="{FF2B5EF4-FFF2-40B4-BE49-F238E27FC236}">
                <a16:creationId xmlns:a16="http://schemas.microsoft.com/office/drawing/2014/main" id="{825B2389-AEAF-46D3-90DA-0505B1967A27}"/>
              </a:ext>
            </a:extLst>
          </p:cNvPr>
          <p:cNvSpPr txBox="1"/>
          <p:nvPr/>
        </p:nvSpPr>
        <p:spPr>
          <a:xfrm>
            <a:off x="9017228" y="3473736"/>
            <a:ext cx="2538410" cy="1200329"/>
          </a:xfrm>
          <a:prstGeom prst="rect">
            <a:avLst/>
          </a:prstGeom>
          <a:noFill/>
        </p:spPr>
        <p:txBody>
          <a:bodyPr wrap="square" rtlCol="0">
            <a:spAutoFit/>
          </a:bodyPr>
          <a:lstStyle/>
          <a:p>
            <a:r>
              <a:rPr lang="en-US" sz="2400" dirty="0"/>
              <a:t>account for compliance with standards</a:t>
            </a:r>
          </a:p>
        </p:txBody>
      </p:sp>
    </p:spTree>
    <p:extLst>
      <p:ext uri="{BB962C8B-B14F-4D97-AF65-F5344CB8AC3E}">
        <p14:creationId xmlns:p14="http://schemas.microsoft.com/office/powerpoint/2010/main" val="3501289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lumOff val="50000"/>
              </a:schemeClr>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37BE4C71-160C-46B8-BEA2-E1DDC7B5E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21" y="405449"/>
            <a:ext cx="6326878" cy="3905479"/>
          </a:xfrm>
          <a:prstGeom prst="rect">
            <a:avLst/>
          </a:prstGeom>
        </p:spPr>
      </p:pic>
      <p:sp>
        <p:nvSpPr>
          <p:cNvPr id="3" name="Arrow: Pentagon 2">
            <a:extLst>
              <a:ext uri="{FF2B5EF4-FFF2-40B4-BE49-F238E27FC236}">
                <a16:creationId xmlns:a16="http://schemas.microsoft.com/office/drawing/2014/main" id="{456EA836-DFC6-4E59-9BB0-78081B6F3E89}"/>
              </a:ext>
            </a:extLst>
          </p:cNvPr>
          <p:cNvSpPr/>
          <p:nvPr/>
        </p:nvSpPr>
        <p:spPr>
          <a:xfrm>
            <a:off x="686321" y="4555158"/>
            <a:ext cx="1928592" cy="1776329"/>
          </a:xfrm>
          <a:prstGeom prst="homePlate">
            <a:avLst>
              <a:gd name="adj" fmla="val 17214"/>
            </a:avLst>
          </a:prstGeom>
          <a:solidFill>
            <a:srgbClr val="A3A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err="1"/>
              <a:t>Clarksons</a:t>
            </a:r>
            <a:endParaRPr lang="en-US" sz="2000" dirty="0"/>
          </a:p>
          <a:p>
            <a:pPr lvl="0"/>
            <a:endParaRPr lang="en-US" dirty="0"/>
          </a:p>
          <a:p>
            <a:r>
              <a:rPr lang="en-US" sz="1400" dirty="0"/>
              <a:t>Match by IMO and MMSI</a:t>
            </a:r>
          </a:p>
          <a:p>
            <a:pPr lvl="0"/>
            <a:endParaRPr lang="en-US" dirty="0"/>
          </a:p>
        </p:txBody>
      </p:sp>
      <p:sp>
        <p:nvSpPr>
          <p:cNvPr id="8" name="Arrow: Chevron 7">
            <a:extLst>
              <a:ext uri="{FF2B5EF4-FFF2-40B4-BE49-F238E27FC236}">
                <a16:creationId xmlns:a16="http://schemas.microsoft.com/office/drawing/2014/main" id="{0E1CD0C5-613E-459B-8AD0-5BF3791CA7DB}"/>
              </a:ext>
            </a:extLst>
          </p:cNvPr>
          <p:cNvSpPr/>
          <p:nvPr/>
        </p:nvSpPr>
        <p:spPr>
          <a:xfrm>
            <a:off x="2614913" y="4556757"/>
            <a:ext cx="1875200" cy="1776329"/>
          </a:xfrm>
          <a:prstGeom prst="chevron">
            <a:avLst>
              <a:gd name="adj" fmla="val 17457"/>
            </a:avLst>
          </a:prstGeom>
          <a:solidFill>
            <a:srgbClr val="00B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FCC</a:t>
            </a:r>
          </a:p>
          <a:p>
            <a:pPr lvl="0"/>
            <a:endParaRPr lang="en-US" dirty="0"/>
          </a:p>
          <a:p>
            <a:r>
              <a:rPr lang="en-US" sz="1400" dirty="0"/>
              <a:t>Match by Call Sign</a:t>
            </a:r>
          </a:p>
          <a:p>
            <a:pPr lvl="0"/>
            <a:endParaRPr lang="en-US" dirty="0"/>
          </a:p>
        </p:txBody>
      </p:sp>
      <p:sp>
        <p:nvSpPr>
          <p:cNvPr id="9" name="Arrow: Chevron 8">
            <a:extLst>
              <a:ext uri="{FF2B5EF4-FFF2-40B4-BE49-F238E27FC236}">
                <a16:creationId xmlns:a16="http://schemas.microsoft.com/office/drawing/2014/main" id="{C44CFEA9-154D-44DB-A58D-0A863D6109F0}"/>
              </a:ext>
            </a:extLst>
          </p:cNvPr>
          <p:cNvSpPr/>
          <p:nvPr/>
        </p:nvSpPr>
        <p:spPr>
          <a:xfrm>
            <a:off x="4490113" y="4555158"/>
            <a:ext cx="2265529" cy="1776329"/>
          </a:xfrm>
          <a:prstGeom prst="chevron">
            <a:avLst>
              <a:gd name="adj" fmla="val 17457"/>
            </a:avLst>
          </a:prstGeom>
          <a:solidFill>
            <a:srgbClr val="E76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NTA</a:t>
            </a:r>
          </a:p>
          <a:p>
            <a:pPr lvl="0"/>
            <a:endParaRPr lang="en-US" dirty="0"/>
          </a:p>
          <a:p>
            <a:pPr lvl="0"/>
            <a:r>
              <a:rPr lang="en-US" sz="1400" dirty="0"/>
              <a:t>Identify by MMSI pattern </a:t>
            </a:r>
          </a:p>
          <a:p>
            <a:pPr lvl="0"/>
            <a:endParaRPr lang="en-US" sz="1400" dirty="0"/>
          </a:p>
        </p:txBody>
      </p:sp>
      <p:sp>
        <p:nvSpPr>
          <p:cNvPr id="10" name="Arrow: Chevron 9">
            <a:extLst>
              <a:ext uri="{FF2B5EF4-FFF2-40B4-BE49-F238E27FC236}">
                <a16:creationId xmlns:a16="http://schemas.microsoft.com/office/drawing/2014/main" id="{1D87AA5E-AE21-427D-88E1-480E9F4626AE}"/>
              </a:ext>
            </a:extLst>
          </p:cNvPr>
          <p:cNvSpPr/>
          <p:nvPr/>
        </p:nvSpPr>
        <p:spPr>
          <a:xfrm>
            <a:off x="6755642" y="4556757"/>
            <a:ext cx="2821445" cy="1776329"/>
          </a:xfrm>
          <a:prstGeom prst="chevron">
            <a:avLst>
              <a:gd name="adj" fmla="val 14883"/>
            </a:avLst>
          </a:prstGeom>
          <a:solidFill>
            <a:srgbClr val="00B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Global Fishing Watch</a:t>
            </a:r>
          </a:p>
          <a:p>
            <a:pPr lvl="0"/>
            <a:endParaRPr lang="en-US" sz="2000" dirty="0"/>
          </a:p>
          <a:p>
            <a:pPr lvl="0"/>
            <a:endParaRPr lang="en-US" sz="2000" dirty="0"/>
          </a:p>
          <a:p>
            <a:pPr lvl="0"/>
            <a:endParaRPr lang="en-US" sz="2000" dirty="0"/>
          </a:p>
          <a:p>
            <a:pPr lvl="0"/>
            <a:endParaRPr lang="en-US" dirty="0"/>
          </a:p>
        </p:txBody>
      </p:sp>
      <p:sp>
        <p:nvSpPr>
          <p:cNvPr id="11" name="Arrow: Chevron 10">
            <a:extLst>
              <a:ext uri="{FF2B5EF4-FFF2-40B4-BE49-F238E27FC236}">
                <a16:creationId xmlns:a16="http://schemas.microsoft.com/office/drawing/2014/main" id="{0EE8E794-8013-47AB-ABD9-4B442011FD04}"/>
              </a:ext>
            </a:extLst>
          </p:cNvPr>
          <p:cNvSpPr/>
          <p:nvPr/>
        </p:nvSpPr>
        <p:spPr>
          <a:xfrm>
            <a:off x="9577087" y="4556757"/>
            <a:ext cx="2614914" cy="1776329"/>
          </a:xfrm>
          <a:prstGeom prst="chevron">
            <a:avLst>
              <a:gd name="adj" fmla="val 17457"/>
            </a:avLst>
          </a:prstGeom>
          <a:solidFill>
            <a:srgbClr val="F87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000" dirty="0"/>
          </a:p>
          <a:p>
            <a:pPr lvl="0"/>
            <a:endParaRPr lang="en-US" sz="2000" dirty="0"/>
          </a:p>
        </p:txBody>
      </p:sp>
      <p:sp>
        <p:nvSpPr>
          <p:cNvPr id="4" name="Rectangle 3">
            <a:extLst>
              <a:ext uri="{FF2B5EF4-FFF2-40B4-BE49-F238E27FC236}">
                <a16:creationId xmlns:a16="http://schemas.microsoft.com/office/drawing/2014/main" id="{229614B2-8144-4CB8-8D18-C5A5310D3C0F}"/>
              </a:ext>
            </a:extLst>
          </p:cNvPr>
          <p:cNvSpPr/>
          <p:nvPr/>
        </p:nvSpPr>
        <p:spPr>
          <a:xfrm>
            <a:off x="7088025" y="5254269"/>
            <a:ext cx="2115403" cy="1077218"/>
          </a:xfrm>
          <a:prstGeom prst="rect">
            <a:avLst/>
          </a:prstGeom>
        </p:spPr>
        <p:txBody>
          <a:bodyPr wrap="square">
            <a:spAutoFit/>
          </a:bodyPr>
          <a:lstStyle/>
          <a:p>
            <a:pPr lvl="0"/>
            <a:r>
              <a:rPr lang="en-US" sz="1600" dirty="0">
                <a:solidFill>
                  <a:schemeClr val="bg1"/>
                </a:solidFill>
              </a:rPr>
              <a:t>Match  by MMSI, Call Sign, Ship Name, IMO or a combination</a:t>
            </a:r>
          </a:p>
        </p:txBody>
      </p:sp>
      <p:sp>
        <p:nvSpPr>
          <p:cNvPr id="14" name="Rectangle 13">
            <a:extLst>
              <a:ext uri="{FF2B5EF4-FFF2-40B4-BE49-F238E27FC236}">
                <a16:creationId xmlns:a16="http://schemas.microsoft.com/office/drawing/2014/main" id="{D2763770-8259-4084-A882-2329F0B841C2}"/>
              </a:ext>
            </a:extLst>
          </p:cNvPr>
          <p:cNvSpPr/>
          <p:nvPr/>
        </p:nvSpPr>
        <p:spPr>
          <a:xfrm>
            <a:off x="9909470" y="5484986"/>
            <a:ext cx="2136041" cy="523220"/>
          </a:xfrm>
          <a:prstGeom prst="rect">
            <a:avLst/>
          </a:prstGeom>
        </p:spPr>
        <p:txBody>
          <a:bodyPr wrap="square">
            <a:spAutoFit/>
          </a:bodyPr>
          <a:lstStyle/>
          <a:p>
            <a:r>
              <a:rPr lang="en-US" sz="1400" dirty="0">
                <a:solidFill>
                  <a:schemeClr val="bg1"/>
                </a:solidFill>
              </a:rPr>
              <a:t>Match to Marine Cadaster Vessel Type</a:t>
            </a:r>
          </a:p>
        </p:txBody>
      </p:sp>
      <p:sp>
        <p:nvSpPr>
          <p:cNvPr id="16" name="Rectangle 15">
            <a:extLst>
              <a:ext uri="{FF2B5EF4-FFF2-40B4-BE49-F238E27FC236}">
                <a16:creationId xmlns:a16="http://schemas.microsoft.com/office/drawing/2014/main" id="{B9D648CE-8858-4B08-93A6-C8C04D492BA5}"/>
              </a:ext>
            </a:extLst>
          </p:cNvPr>
          <p:cNvSpPr/>
          <p:nvPr/>
        </p:nvSpPr>
        <p:spPr>
          <a:xfrm>
            <a:off x="9930108" y="4555158"/>
            <a:ext cx="1912508" cy="707886"/>
          </a:xfrm>
          <a:prstGeom prst="rect">
            <a:avLst/>
          </a:prstGeom>
        </p:spPr>
        <p:txBody>
          <a:bodyPr wrap="square">
            <a:spAutoFit/>
          </a:bodyPr>
          <a:lstStyle/>
          <a:p>
            <a:pPr lvl="0"/>
            <a:r>
              <a:rPr lang="en-US" sz="2000" dirty="0">
                <a:solidFill>
                  <a:prstClr val="white"/>
                </a:solidFill>
              </a:rPr>
              <a:t>AIS Ship &amp; Cargo Type</a:t>
            </a:r>
          </a:p>
        </p:txBody>
      </p:sp>
      <p:sp>
        <p:nvSpPr>
          <p:cNvPr id="5" name="TextBox 4">
            <a:extLst>
              <a:ext uri="{FF2B5EF4-FFF2-40B4-BE49-F238E27FC236}">
                <a16:creationId xmlns:a16="http://schemas.microsoft.com/office/drawing/2014/main" id="{C20C7A6A-E863-4C4A-B22A-BD462016FBB2}"/>
              </a:ext>
            </a:extLst>
          </p:cNvPr>
          <p:cNvSpPr txBox="1"/>
          <p:nvPr/>
        </p:nvSpPr>
        <p:spPr>
          <a:xfrm>
            <a:off x="341726" y="200629"/>
            <a:ext cx="4488729" cy="1077218"/>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Category 1/2 Vessel type </a:t>
            </a:r>
          </a:p>
          <a:p>
            <a:r>
              <a:rPr lang="en-US" sz="3200" b="1" dirty="0">
                <a:latin typeface="Calibri" panose="020F0502020204030204" pitchFamily="34" charset="0"/>
                <a:cs typeface="Calibri" panose="020F0502020204030204" pitchFamily="34" charset="0"/>
              </a:rPr>
              <a:t>Identification Process</a:t>
            </a:r>
          </a:p>
        </p:txBody>
      </p:sp>
      <p:sp>
        <p:nvSpPr>
          <p:cNvPr id="15" name="TextBox 14">
            <a:extLst>
              <a:ext uri="{FF2B5EF4-FFF2-40B4-BE49-F238E27FC236}">
                <a16:creationId xmlns:a16="http://schemas.microsoft.com/office/drawing/2014/main" id="{C6135AEE-3249-424C-AAF5-9642CF2FC3D7}"/>
              </a:ext>
            </a:extLst>
          </p:cNvPr>
          <p:cNvSpPr txBox="1"/>
          <p:nvPr/>
        </p:nvSpPr>
        <p:spPr>
          <a:xfrm>
            <a:off x="341726" y="1578680"/>
            <a:ext cx="4258102"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Started with 814 million records – distilled down to 422 million</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17,760 vessels</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88 Million hours of operation</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85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lumOff val="50000"/>
              </a:schemeClr>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4E619-E57B-4CE3-9228-F55130FCD621}"/>
              </a:ext>
            </a:extLst>
          </p:cNvPr>
          <p:cNvSpPr>
            <a:spLocks noGrp="1"/>
          </p:cNvSpPr>
          <p:nvPr>
            <p:ph type="title"/>
          </p:nvPr>
        </p:nvSpPr>
        <p:spPr>
          <a:xfrm>
            <a:off x="2798618" y="233255"/>
            <a:ext cx="8530677" cy="887105"/>
          </a:xfrm>
        </p:spPr>
        <p:txBody>
          <a:bodyPr vert="horz" lIns="91440" tIns="45720" rIns="91440" bIns="45720" rtlCol="0" anchor="b">
            <a:noAutofit/>
          </a:bodyPr>
          <a:lstStyle/>
          <a:p>
            <a:pPr algn="ctr"/>
            <a:r>
              <a:rPr lang="en-US" sz="3600" b="1" kern="1200" cap="none" dirty="0">
                <a:latin typeface="Calibri" panose="020F0502020204030204" pitchFamily="34" charset="0"/>
                <a:cs typeface="Calibri" panose="020F0502020204030204" pitchFamily="34" charset="0"/>
              </a:rPr>
              <a:t>Category 1/2 Vessel Groups</a:t>
            </a:r>
          </a:p>
        </p:txBody>
      </p:sp>
      <p:pic>
        <p:nvPicPr>
          <p:cNvPr id="16" name="Picture 15" descr="A close up of a logo&#10;&#10;Description automatically generated">
            <a:extLst>
              <a:ext uri="{FF2B5EF4-FFF2-40B4-BE49-F238E27FC236}">
                <a16:creationId xmlns:a16="http://schemas.microsoft.com/office/drawing/2014/main" id="{5F2E69E5-7DBD-44FC-8B24-28BB5833F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392" y="1142995"/>
            <a:ext cx="8780067" cy="5487541"/>
          </a:xfrm>
          <a:prstGeom prst="rect">
            <a:avLst/>
          </a:prstGeom>
        </p:spPr>
      </p:pic>
    </p:spTree>
    <p:extLst>
      <p:ext uri="{BB962C8B-B14F-4D97-AF65-F5344CB8AC3E}">
        <p14:creationId xmlns:p14="http://schemas.microsoft.com/office/powerpoint/2010/main" val="101811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lumOff val="50000"/>
              </a:schemeClr>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pic>
        <p:nvPicPr>
          <p:cNvPr id="30" name="Content Placeholder 20">
            <a:extLst>
              <a:ext uri="{FF2B5EF4-FFF2-40B4-BE49-F238E27FC236}">
                <a16:creationId xmlns:a16="http://schemas.microsoft.com/office/drawing/2014/main" id="{AF63CFB6-1F9F-4892-9E37-FC09E824E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46" y="2531114"/>
            <a:ext cx="11741807" cy="3774151"/>
          </a:xfrm>
          <a:prstGeom prst="rect">
            <a:avLst/>
          </a:prstGeom>
        </p:spPr>
      </p:pic>
      <p:sp>
        <p:nvSpPr>
          <p:cNvPr id="4" name="Title 3">
            <a:extLst>
              <a:ext uri="{FF2B5EF4-FFF2-40B4-BE49-F238E27FC236}">
                <a16:creationId xmlns:a16="http://schemas.microsoft.com/office/drawing/2014/main" id="{E575259E-1472-4283-8405-6E2A47F7FA4C}"/>
              </a:ext>
            </a:extLst>
          </p:cNvPr>
          <p:cNvSpPr>
            <a:spLocks noGrp="1"/>
          </p:cNvSpPr>
          <p:nvPr>
            <p:ph type="title"/>
          </p:nvPr>
        </p:nvSpPr>
        <p:spPr>
          <a:xfrm>
            <a:off x="3158836" y="883739"/>
            <a:ext cx="8126725" cy="1325563"/>
          </a:xfrm>
        </p:spPr>
        <p:txBody>
          <a:bodyPr>
            <a:normAutofit/>
          </a:bodyPr>
          <a:lstStyle/>
          <a:p>
            <a:r>
              <a:rPr lang="en-US" sz="3600" b="1" cap="none" dirty="0">
                <a:latin typeface="Calibri" panose="020F0502020204030204" pitchFamily="34" charset="0"/>
                <a:cs typeface="Calibri" panose="020F0502020204030204" pitchFamily="34" charset="0"/>
              </a:rPr>
              <a:t>Category 1/2 Vessels Missing Power Data</a:t>
            </a:r>
          </a:p>
        </p:txBody>
      </p:sp>
    </p:spTree>
    <p:extLst>
      <p:ext uri="{BB962C8B-B14F-4D97-AF65-F5344CB8AC3E}">
        <p14:creationId xmlns:p14="http://schemas.microsoft.com/office/powerpoint/2010/main" val="149523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076BF48E-1A8B-464F-83D5-A7B089D88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33" y="3067428"/>
            <a:ext cx="7532396" cy="3632811"/>
          </a:xfrm>
          <a:prstGeom prst="rect">
            <a:avLst/>
          </a:prstGeom>
        </p:spPr>
      </p:pic>
      <p:pic>
        <p:nvPicPr>
          <p:cNvPr id="4" name="Content Placeholder 4">
            <a:extLst>
              <a:ext uri="{FF2B5EF4-FFF2-40B4-BE49-F238E27FC236}">
                <a16:creationId xmlns:a16="http://schemas.microsoft.com/office/drawing/2014/main" id="{79BED1D1-4DE2-4E64-9AFE-F05C5DC30F4F}"/>
              </a:ext>
            </a:extLst>
          </p:cNvPr>
          <p:cNvPicPr>
            <a:picLocks noGrp="1" noChangeAspect="1"/>
          </p:cNvPicPr>
          <p:nvPr>
            <p:ph idx="1"/>
          </p:nvPr>
        </p:nvPicPr>
        <p:blipFill>
          <a:blip r:embed="rId4"/>
          <a:stretch>
            <a:fillRect/>
          </a:stretch>
        </p:blipFill>
        <p:spPr>
          <a:xfrm>
            <a:off x="7990957" y="144165"/>
            <a:ext cx="4008536" cy="3171588"/>
          </a:xfrm>
          <a:prstGeom prst="rect">
            <a:avLst/>
          </a:prstGeom>
        </p:spPr>
      </p:pic>
      <p:pic>
        <p:nvPicPr>
          <p:cNvPr id="3" name="Picture 2">
            <a:extLst>
              <a:ext uri="{FF2B5EF4-FFF2-40B4-BE49-F238E27FC236}">
                <a16:creationId xmlns:a16="http://schemas.microsoft.com/office/drawing/2014/main" id="{154499B9-55F0-485C-ABA7-F372E2343E0A}"/>
              </a:ext>
            </a:extLst>
          </p:cNvPr>
          <p:cNvPicPr>
            <a:picLocks noChangeAspect="1"/>
          </p:cNvPicPr>
          <p:nvPr/>
        </p:nvPicPr>
        <p:blipFill>
          <a:blip r:embed="rId5"/>
          <a:stretch>
            <a:fillRect/>
          </a:stretch>
        </p:blipFill>
        <p:spPr>
          <a:xfrm>
            <a:off x="9314247" y="3327324"/>
            <a:ext cx="2806759" cy="3488109"/>
          </a:xfrm>
          <a:prstGeom prst="rect">
            <a:avLst/>
          </a:prstGeom>
        </p:spPr>
      </p:pic>
      <p:sp>
        <p:nvSpPr>
          <p:cNvPr id="7" name="Title 1">
            <a:extLst>
              <a:ext uri="{FF2B5EF4-FFF2-40B4-BE49-F238E27FC236}">
                <a16:creationId xmlns:a16="http://schemas.microsoft.com/office/drawing/2014/main" id="{1852752E-0E9C-4EAD-850D-47CAF610D823}"/>
              </a:ext>
            </a:extLst>
          </p:cNvPr>
          <p:cNvSpPr>
            <a:spLocks noGrp="1"/>
          </p:cNvSpPr>
          <p:nvPr>
            <p:ph type="title"/>
          </p:nvPr>
        </p:nvSpPr>
        <p:spPr>
          <a:xfrm>
            <a:off x="4201044" y="1083445"/>
            <a:ext cx="2514600" cy="1293028"/>
          </a:xfrm>
        </p:spPr>
        <p:txBody>
          <a:bodyPr>
            <a:normAutofit/>
          </a:bodyPr>
          <a:lstStyle/>
          <a:p>
            <a:r>
              <a:rPr lang="en-US" sz="3600" b="1" cap="none" dirty="0"/>
              <a:t>To Now…</a:t>
            </a:r>
          </a:p>
        </p:txBody>
      </p:sp>
    </p:spTree>
    <p:extLst>
      <p:ext uri="{BB962C8B-B14F-4D97-AF65-F5344CB8AC3E}">
        <p14:creationId xmlns:p14="http://schemas.microsoft.com/office/powerpoint/2010/main" val="258569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lumOff val="50000"/>
              </a:schemeClr>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EEE2-2151-4FC1-961F-417BCBF9A6C5}"/>
              </a:ext>
            </a:extLst>
          </p:cNvPr>
          <p:cNvSpPr>
            <a:spLocks noGrp="1"/>
          </p:cNvSpPr>
          <p:nvPr>
            <p:ph type="title"/>
          </p:nvPr>
        </p:nvSpPr>
        <p:spPr>
          <a:xfrm>
            <a:off x="568036" y="117895"/>
            <a:ext cx="10480963" cy="994913"/>
          </a:xfrm>
        </p:spPr>
        <p:txBody>
          <a:bodyPr>
            <a:noAutofit/>
          </a:bodyPr>
          <a:lstStyle/>
          <a:p>
            <a:r>
              <a:rPr lang="en-US" sz="3600" b="1" cap="none" dirty="0">
                <a:solidFill>
                  <a:schemeClr val="tx1"/>
                </a:solidFill>
                <a:latin typeface="Calibri" panose="020F0502020204030204" pitchFamily="34" charset="0"/>
                <a:cs typeface="Calibri" panose="020F0502020204030204" pitchFamily="34" charset="0"/>
              </a:rPr>
              <a:t>Default Category 1/2 Propulsion Power Assumptions </a:t>
            </a:r>
          </a:p>
        </p:txBody>
      </p:sp>
      <p:graphicFrame>
        <p:nvGraphicFramePr>
          <p:cNvPr id="14" name="Content Placeholder 13">
            <a:extLst>
              <a:ext uri="{FF2B5EF4-FFF2-40B4-BE49-F238E27FC236}">
                <a16:creationId xmlns:a16="http://schemas.microsoft.com/office/drawing/2014/main" id="{EFA86C2C-B1FD-432F-9A3C-531AB2799010}"/>
              </a:ext>
            </a:extLst>
          </p:cNvPr>
          <p:cNvGraphicFramePr>
            <a:graphicFrameLocks noGrp="1"/>
          </p:cNvGraphicFramePr>
          <p:nvPr>
            <p:ph idx="1"/>
            <p:extLst>
              <p:ext uri="{D42A27DB-BD31-4B8C-83A1-F6EECF244321}">
                <p14:modId xmlns:p14="http://schemas.microsoft.com/office/powerpoint/2010/main" val="1555515146"/>
              </p:ext>
            </p:extLst>
          </p:nvPr>
        </p:nvGraphicFramePr>
        <p:xfrm>
          <a:off x="3786676" y="1112808"/>
          <a:ext cx="3986635" cy="5490984"/>
        </p:xfrm>
        <a:graphic>
          <a:graphicData uri="http://schemas.openxmlformats.org/drawingml/2006/table">
            <a:tbl>
              <a:tblPr/>
              <a:tblGrid>
                <a:gridCol w="1733703">
                  <a:extLst>
                    <a:ext uri="{9D8B030D-6E8A-4147-A177-3AD203B41FA5}">
                      <a16:colId xmlns:a16="http://schemas.microsoft.com/office/drawing/2014/main" val="736146520"/>
                    </a:ext>
                  </a:extLst>
                </a:gridCol>
                <a:gridCol w="792047">
                  <a:extLst>
                    <a:ext uri="{9D8B030D-6E8A-4147-A177-3AD203B41FA5}">
                      <a16:colId xmlns:a16="http://schemas.microsoft.com/office/drawing/2014/main" val="383232782"/>
                    </a:ext>
                  </a:extLst>
                </a:gridCol>
                <a:gridCol w="704041">
                  <a:extLst>
                    <a:ext uri="{9D8B030D-6E8A-4147-A177-3AD203B41FA5}">
                      <a16:colId xmlns:a16="http://schemas.microsoft.com/office/drawing/2014/main" val="3442347415"/>
                    </a:ext>
                  </a:extLst>
                </a:gridCol>
                <a:gridCol w="756844">
                  <a:extLst>
                    <a:ext uri="{9D8B030D-6E8A-4147-A177-3AD203B41FA5}">
                      <a16:colId xmlns:a16="http://schemas.microsoft.com/office/drawing/2014/main" val="653310492"/>
                    </a:ext>
                  </a:extLst>
                </a:gridCol>
              </a:tblGrid>
              <a:tr h="967033">
                <a:tc>
                  <a:txBody>
                    <a:bodyPr/>
                    <a:lstStyle/>
                    <a:p>
                      <a:pPr algn="ctr" fontAlgn="ctr"/>
                      <a:r>
                        <a:rPr lang="en-US" sz="1600" b="1" i="0" u="none" strike="noStrike" dirty="0">
                          <a:solidFill>
                            <a:srgbClr val="FFFFFF"/>
                          </a:solidFill>
                          <a:effectLst/>
                          <a:latin typeface="+mj-lt"/>
                        </a:rPr>
                        <a:t>Vessel Group</a:t>
                      </a:r>
                    </a:p>
                  </a:txBody>
                  <a:tcPr marL="5491" marR="5491" marT="5491" marB="0" anchor="ctr">
                    <a:lnL>
                      <a:noFill/>
                    </a:lnL>
                    <a:lnR>
                      <a:noFill/>
                    </a:lnR>
                    <a:lnT>
                      <a:noFill/>
                    </a:lnT>
                    <a:lnB>
                      <a:noFill/>
                    </a:lnB>
                    <a:solidFill>
                      <a:srgbClr val="C65911"/>
                    </a:solidFill>
                  </a:tcPr>
                </a:tc>
                <a:tc>
                  <a:txBody>
                    <a:bodyPr/>
                    <a:lstStyle/>
                    <a:p>
                      <a:pPr algn="ctr" fontAlgn="ctr"/>
                      <a:r>
                        <a:rPr lang="en-US" sz="1600" b="1" i="0" u="none" strike="noStrike" dirty="0">
                          <a:solidFill>
                            <a:srgbClr val="FFFFFF"/>
                          </a:solidFill>
                          <a:effectLst/>
                          <a:latin typeface="+mj-lt"/>
                        </a:rPr>
                        <a:t>Avg Build Year</a:t>
                      </a:r>
                    </a:p>
                  </a:txBody>
                  <a:tcPr marL="5491" marR="5491" marT="5491" marB="0" anchor="ctr">
                    <a:lnL>
                      <a:noFill/>
                    </a:lnL>
                    <a:lnR>
                      <a:noFill/>
                    </a:lnR>
                    <a:lnT>
                      <a:noFill/>
                    </a:lnT>
                    <a:lnB>
                      <a:noFill/>
                    </a:lnB>
                    <a:solidFill>
                      <a:srgbClr val="C65911"/>
                    </a:solidFill>
                  </a:tcPr>
                </a:tc>
                <a:tc>
                  <a:txBody>
                    <a:bodyPr/>
                    <a:lstStyle/>
                    <a:p>
                      <a:pPr algn="ctr" fontAlgn="ctr"/>
                      <a:r>
                        <a:rPr lang="en-US" sz="1600" b="1" i="0" u="none" strike="noStrike" dirty="0">
                          <a:solidFill>
                            <a:srgbClr val="FFFFFF"/>
                          </a:solidFill>
                          <a:effectLst/>
                          <a:latin typeface="+mj-lt"/>
                        </a:rPr>
                        <a:t>Tier</a:t>
                      </a:r>
                    </a:p>
                  </a:txBody>
                  <a:tcPr marL="5491" marR="5491" marT="5491" marB="0" anchor="ctr">
                    <a:lnL>
                      <a:noFill/>
                    </a:lnL>
                    <a:lnR>
                      <a:noFill/>
                    </a:lnR>
                    <a:lnT>
                      <a:noFill/>
                    </a:lnT>
                    <a:lnB>
                      <a:noFill/>
                    </a:lnB>
                    <a:solidFill>
                      <a:srgbClr val="C65911"/>
                    </a:solidFill>
                  </a:tcPr>
                </a:tc>
                <a:tc>
                  <a:txBody>
                    <a:bodyPr/>
                    <a:lstStyle/>
                    <a:p>
                      <a:pPr algn="ctr" fontAlgn="ctr"/>
                      <a:r>
                        <a:rPr lang="en-US" sz="1600" b="1" i="0" u="none" strike="noStrike" dirty="0">
                          <a:solidFill>
                            <a:srgbClr val="FFFFFF"/>
                          </a:solidFill>
                          <a:effectLst/>
                          <a:latin typeface="+mj-lt"/>
                        </a:rPr>
                        <a:t>Prop Power (kW)</a:t>
                      </a:r>
                    </a:p>
                  </a:txBody>
                  <a:tcPr marL="5491" marR="5491" marT="5491" marB="0" anchor="ctr">
                    <a:lnL>
                      <a:noFill/>
                    </a:lnL>
                    <a:lnR>
                      <a:noFill/>
                    </a:lnR>
                    <a:lnT>
                      <a:noFill/>
                    </a:lnT>
                    <a:lnB>
                      <a:noFill/>
                    </a:lnB>
                    <a:solidFill>
                      <a:srgbClr val="C65911"/>
                    </a:solidFill>
                  </a:tcPr>
                </a:tc>
                <a:extLst>
                  <a:ext uri="{0D108BD9-81ED-4DB2-BD59-A6C34878D82A}">
                    <a16:rowId xmlns:a16="http://schemas.microsoft.com/office/drawing/2014/main" val="4191403903"/>
                  </a:ext>
                </a:extLst>
              </a:tr>
              <a:tr h="310060">
                <a:tc>
                  <a:txBody>
                    <a:bodyPr/>
                    <a:lstStyle/>
                    <a:p>
                      <a:pPr algn="l" fontAlgn="ctr"/>
                      <a:r>
                        <a:rPr lang="en-US" sz="1600" b="0" i="0" u="none" strike="noStrike" dirty="0">
                          <a:solidFill>
                            <a:srgbClr val="FFFFFF"/>
                          </a:solidFill>
                          <a:effectLst/>
                          <a:latin typeface="+mj-lt"/>
                        </a:rPr>
                        <a:t>Bulk Carrier</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dirty="0">
                          <a:solidFill>
                            <a:srgbClr val="000000"/>
                          </a:solidFill>
                          <a:effectLst/>
                          <a:latin typeface="+mj-lt"/>
                        </a:rPr>
                        <a:t>1976</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7505</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3922874088"/>
                  </a:ext>
                </a:extLst>
              </a:tr>
              <a:tr h="310060">
                <a:tc>
                  <a:txBody>
                    <a:bodyPr/>
                    <a:lstStyle/>
                    <a:p>
                      <a:pPr algn="l" fontAlgn="ctr"/>
                      <a:r>
                        <a:rPr lang="en-US" sz="1600" b="0" i="0" u="none" strike="noStrike" dirty="0">
                          <a:solidFill>
                            <a:srgbClr val="FFFFFF"/>
                          </a:solidFill>
                          <a:effectLst/>
                          <a:latin typeface="+mj-lt"/>
                        </a:rPr>
                        <a:t>Commercial Fishing</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1987</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520</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94810753"/>
                  </a:ext>
                </a:extLst>
              </a:tr>
              <a:tr h="310060">
                <a:tc>
                  <a:txBody>
                    <a:bodyPr/>
                    <a:lstStyle/>
                    <a:p>
                      <a:pPr algn="l" fontAlgn="ctr"/>
                      <a:r>
                        <a:rPr lang="en-US" sz="1600" b="0" i="0" u="none" strike="noStrike" dirty="0">
                          <a:solidFill>
                            <a:srgbClr val="FFFFFF"/>
                          </a:solidFill>
                          <a:effectLst/>
                          <a:latin typeface="+mj-lt"/>
                        </a:rPr>
                        <a:t>Container Ship</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1994</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2700</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140028872"/>
                  </a:ext>
                </a:extLst>
              </a:tr>
              <a:tr h="310060">
                <a:tc>
                  <a:txBody>
                    <a:bodyPr/>
                    <a:lstStyle/>
                    <a:p>
                      <a:pPr algn="l" fontAlgn="ctr"/>
                      <a:r>
                        <a:rPr lang="en-US" sz="1600" b="0" i="0" u="none" strike="noStrike" dirty="0">
                          <a:solidFill>
                            <a:srgbClr val="FFFFFF"/>
                          </a:solidFill>
                          <a:effectLst/>
                          <a:latin typeface="+mj-lt"/>
                        </a:rPr>
                        <a:t>Ferry Excursion</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1995</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5322</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856516556"/>
                  </a:ext>
                </a:extLst>
              </a:tr>
              <a:tr h="310060">
                <a:tc>
                  <a:txBody>
                    <a:bodyPr/>
                    <a:lstStyle/>
                    <a:p>
                      <a:pPr algn="l" fontAlgn="ctr"/>
                      <a:r>
                        <a:rPr lang="en-US" sz="1600" b="0" i="0" u="none" strike="noStrike">
                          <a:solidFill>
                            <a:srgbClr val="FFFFFF"/>
                          </a:solidFill>
                          <a:effectLst/>
                          <a:latin typeface="+mj-lt"/>
                        </a:rPr>
                        <a:t>General Cargo</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1986</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2396</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1968706521"/>
                  </a:ext>
                </a:extLst>
              </a:tr>
              <a:tr h="310060">
                <a:tc>
                  <a:txBody>
                    <a:bodyPr/>
                    <a:lstStyle/>
                    <a:p>
                      <a:pPr algn="l" fontAlgn="ctr"/>
                      <a:r>
                        <a:rPr lang="en-US" sz="1600" b="0" i="0" u="none" strike="noStrike">
                          <a:solidFill>
                            <a:srgbClr val="FFFFFF"/>
                          </a:solidFill>
                          <a:effectLst/>
                          <a:latin typeface="+mj-lt"/>
                        </a:rPr>
                        <a:t>Government</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dirty="0">
                          <a:solidFill>
                            <a:srgbClr val="000000"/>
                          </a:solidFill>
                          <a:effectLst/>
                          <a:latin typeface="+mj-lt"/>
                        </a:rPr>
                        <a:t>1998</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2125</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2718033587"/>
                  </a:ext>
                </a:extLst>
              </a:tr>
              <a:tr h="310060">
                <a:tc>
                  <a:txBody>
                    <a:bodyPr/>
                    <a:lstStyle/>
                    <a:p>
                      <a:pPr algn="l" fontAlgn="ctr"/>
                      <a:r>
                        <a:rPr lang="en-US" sz="1600" b="0" i="0" u="none" strike="noStrike">
                          <a:solidFill>
                            <a:srgbClr val="FFFFFF"/>
                          </a:solidFill>
                          <a:effectLst/>
                          <a:latin typeface="+mj-lt"/>
                        </a:rPr>
                        <a:t>Miscellaneous</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dirty="0">
                          <a:solidFill>
                            <a:srgbClr val="000000"/>
                          </a:solidFill>
                          <a:effectLst/>
                          <a:latin typeface="+mj-lt"/>
                        </a:rPr>
                        <a:t>1999</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2337</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857842008"/>
                  </a:ext>
                </a:extLst>
              </a:tr>
              <a:tr h="310060">
                <a:tc>
                  <a:txBody>
                    <a:bodyPr/>
                    <a:lstStyle/>
                    <a:p>
                      <a:pPr algn="l" fontAlgn="ctr"/>
                      <a:r>
                        <a:rPr lang="en-US" sz="1600" b="0" i="0" u="none" strike="noStrike">
                          <a:solidFill>
                            <a:srgbClr val="FFFFFF"/>
                          </a:solidFill>
                          <a:effectLst/>
                          <a:latin typeface="+mj-lt"/>
                        </a:rPr>
                        <a:t>Offshore support</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1999</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3949</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2395368196"/>
                  </a:ext>
                </a:extLst>
              </a:tr>
              <a:tr h="310060">
                <a:tc>
                  <a:txBody>
                    <a:bodyPr/>
                    <a:lstStyle/>
                    <a:p>
                      <a:pPr algn="l" fontAlgn="ctr"/>
                      <a:r>
                        <a:rPr lang="en-US" sz="1600" b="0" i="0" u="none" strike="noStrike">
                          <a:solidFill>
                            <a:srgbClr val="FFFFFF"/>
                          </a:solidFill>
                          <a:effectLst/>
                          <a:latin typeface="+mj-lt"/>
                        </a:rPr>
                        <a:t>Pilot</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 </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868</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4092975213"/>
                  </a:ext>
                </a:extLst>
              </a:tr>
              <a:tr h="310060">
                <a:tc>
                  <a:txBody>
                    <a:bodyPr/>
                    <a:lstStyle/>
                    <a:p>
                      <a:pPr algn="l" fontAlgn="ctr"/>
                      <a:r>
                        <a:rPr lang="en-US" sz="1600" b="0" i="0" u="none" strike="noStrike">
                          <a:solidFill>
                            <a:srgbClr val="FFFFFF"/>
                          </a:solidFill>
                          <a:effectLst/>
                          <a:latin typeface="+mj-lt"/>
                        </a:rPr>
                        <a:t>Reefer</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1992</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5877</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949435275"/>
                  </a:ext>
                </a:extLst>
              </a:tr>
              <a:tr h="310060">
                <a:tc>
                  <a:txBody>
                    <a:bodyPr/>
                    <a:lstStyle/>
                    <a:p>
                      <a:pPr algn="l" fontAlgn="ctr"/>
                      <a:r>
                        <a:rPr lang="en-US" sz="1600" b="0" i="0" u="none" strike="noStrike">
                          <a:solidFill>
                            <a:srgbClr val="FFFFFF"/>
                          </a:solidFill>
                          <a:effectLst/>
                          <a:latin typeface="+mj-lt"/>
                        </a:rPr>
                        <a:t>Ro Ro</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1985</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3793</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1371174899"/>
                  </a:ext>
                </a:extLst>
              </a:tr>
              <a:tr h="310060">
                <a:tc>
                  <a:txBody>
                    <a:bodyPr/>
                    <a:lstStyle/>
                    <a:p>
                      <a:pPr algn="l" fontAlgn="ctr"/>
                      <a:r>
                        <a:rPr lang="en-US" sz="1600" b="0" i="0" u="none" strike="noStrike">
                          <a:solidFill>
                            <a:srgbClr val="FFFFFF"/>
                          </a:solidFill>
                          <a:effectLst/>
                          <a:latin typeface="+mj-lt"/>
                        </a:rPr>
                        <a:t>Tanker</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2003</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6578</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4013338055"/>
                  </a:ext>
                </a:extLst>
              </a:tr>
              <a:tr h="310060">
                <a:tc>
                  <a:txBody>
                    <a:bodyPr/>
                    <a:lstStyle/>
                    <a:p>
                      <a:pPr algn="l" fontAlgn="ctr"/>
                      <a:r>
                        <a:rPr lang="en-US" sz="1600" b="0" i="0" u="none" strike="noStrike">
                          <a:solidFill>
                            <a:srgbClr val="FFFFFF"/>
                          </a:solidFill>
                          <a:effectLst/>
                          <a:latin typeface="+mj-lt"/>
                        </a:rPr>
                        <a:t>Tug</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1992</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2395</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3995430156"/>
                  </a:ext>
                </a:extLst>
              </a:tr>
              <a:tr h="310060">
                <a:tc>
                  <a:txBody>
                    <a:bodyPr/>
                    <a:lstStyle/>
                    <a:p>
                      <a:pPr algn="l" fontAlgn="ctr"/>
                      <a:r>
                        <a:rPr lang="en-US" sz="1600" b="0" i="0" u="none" strike="noStrike">
                          <a:solidFill>
                            <a:srgbClr val="FFFFFF"/>
                          </a:solidFill>
                          <a:effectLst/>
                          <a:latin typeface="+mj-lt"/>
                        </a:rPr>
                        <a:t>Work Boat</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1989</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3546</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2065089695"/>
                  </a:ext>
                </a:extLst>
              </a:tr>
            </a:tbl>
          </a:graphicData>
        </a:graphic>
      </p:graphicFrame>
    </p:spTree>
    <p:extLst>
      <p:ext uri="{BB962C8B-B14F-4D97-AF65-F5344CB8AC3E}">
        <p14:creationId xmlns:p14="http://schemas.microsoft.com/office/powerpoint/2010/main" val="2260444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lumOff val="50000"/>
              </a:schemeClr>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5" name="Rectangle 4"/>
          <p:cNvSpPr/>
          <p:nvPr/>
        </p:nvSpPr>
        <p:spPr>
          <a:xfrm>
            <a:off x="-149629" y="1056651"/>
            <a:ext cx="5770141" cy="4744697"/>
          </a:xfrm>
          <a:prstGeom prst="rect">
            <a:avLst/>
          </a:prstGeom>
        </p:spPr>
        <p:txBody>
          <a:bodyPr wrap="square">
            <a:spAutoFit/>
          </a:bodyPr>
          <a:lstStyle/>
          <a:p>
            <a:pPr indent="457200">
              <a:lnSpc>
                <a:spcPct val="107000"/>
              </a:lnSpc>
              <a:spcAft>
                <a:spcPts val="800"/>
              </a:spcAft>
            </a:pPr>
            <a:r>
              <a:rPr lang="en-US" sz="2400" b="1" dirty="0">
                <a:latin typeface="Calibri" panose="020F0502020204030204" pitchFamily="34" charset="0"/>
                <a:ea typeface="Calibri" panose="020F0502020204030204" pitchFamily="34" charset="0"/>
                <a:cs typeface="Calibri" panose="020F0502020204030204" pitchFamily="34" charset="0"/>
              </a:rPr>
              <a:t>For Propulsion Engines</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800100" marR="0" indent="-342900">
              <a:lnSpc>
                <a:spcPct val="107000"/>
              </a:lnSpc>
              <a:spcBef>
                <a:spcPts val="0"/>
              </a:spcBef>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Propeller rule was used.</a:t>
            </a:r>
          </a:p>
          <a:p>
            <a:pPr marL="1257300" lvl="1" indent="-342900">
              <a:lnSpc>
                <a:spcPct val="107000"/>
              </a:lnSpc>
              <a:spcAft>
                <a:spcPts val="80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Calibri" panose="020F0502020204030204" pitchFamily="34" charset="0"/>
              </a:rPr>
              <a:t>Requires data available for C1/C2</a:t>
            </a:r>
          </a:p>
          <a:p>
            <a:pPr marL="1257300" lvl="1" indent="-342900">
              <a:lnSpc>
                <a:spcPct val="107000"/>
              </a:lnSpc>
              <a:spcAft>
                <a:spcPts val="800"/>
              </a:spcAft>
              <a:buFont typeface="Courier New" panose="02070309020205020404" pitchFamily="49" charset="0"/>
              <a:buChar char="o"/>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798513" indent="-342900">
              <a:lnSpc>
                <a:spcPct val="107000"/>
              </a:lnSpc>
              <a:spcAft>
                <a:spcPts val="800"/>
              </a:spcAft>
              <a:buFont typeface="Arial" panose="020B0604020202020204" pitchFamily="34" charset="0"/>
              <a:buChar char="•"/>
            </a:pPr>
            <a:r>
              <a:rPr lang="en-US" sz="2400" dirty="0" err="1">
                <a:latin typeface="Calibri" panose="020F0502020204030204" pitchFamily="34" charset="0"/>
                <a:ea typeface="Calibri" panose="020F0502020204030204" pitchFamily="34" charset="0"/>
                <a:cs typeface="Calibri" panose="020F0502020204030204" pitchFamily="34" charset="0"/>
              </a:rPr>
              <a:t>Holtrip</a:t>
            </a:r>
            <a:r>
              <a:rPr lang="en-US" sz="2400" dirty="0">
                <a:latin typeface="Calibri" panose="020F0502020204030204" pitchFamily="34" charset="0"/>
                <a:ea typeface="Calibri" panose="020F0502020204030204" pitchFamily="34" charset="0"/>
                <a:cs typeface="Calibri" panose="020F0502020204030204" pitchFamily="34" charset="0"/>
              </a:rPr>
              <a:t> &amp; Mennen equation provides a more accurate estimate of operating load as it account for </a:t>
            </a:r>
          </a:p>
          <a:p>
            <a:pPr marL="1255713" lvl="1" indent="-342900">
              <a:lnSpc>
                <a:spcPct val="107000"/>
              </a:lnSpc>
              <a:spcAft>
                <a:spcPts val="800"/>
              </a:spcAft>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rPr>
              <a:t>Hull resistance</a:t>
            </a:r>
          </a:p>
          <a:p>
            <a:pPr marL="1255713" lvl="1" indent="-342900">
              <a:lnSpc>
                <a:spcPct val="107000"/>
              </a:lnSpc>
              <a:spcAft>
                <a:spcPts val="800"/>
              </a:spcAft>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rPr>
              <a:t>Water density</a:t>
            </a:r>
          </a:p>
          <a:p>
            <a:pPr marL="1255713" lvl="1" indent="-342900">
              <a:lnSpc>
                <a:spcPct val="107000"/>
              </a:lnSpc>
              <a:spcAft>
                <a:spcPts val="80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Calibri" panose="020F0502020204030204" pitchFamily="34" charset="0"/>
              </a:rPr>
              <a:t>Draft</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p:cNvSpPr txBox="1"/>
          <p:nvPr/>
        </p:nvSpPr>
        <p:spPr>
          <a:xfrm>
            <a:off x="512619" y="291620"/>
            <a:ext cx="11787942"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Propulsion Engine Operating Loads for Category 1/2</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633" y="6209208"/>
            <a:ext cx="1399471" cy="482576"/>
          </a:xfrm>
          <a:prstGeom prst="rect">
            <a:avLst/>
          </a:prstGeom>
        </p:spPr>
      </p:pic>
      <p:sp>
        <p:nvSpPr>
          <p:cNvPr id="2" name="TextBox 1">
            <a:extLst>
              <a:ext uri="{FF2B5EF4-FFF2-40B4-BE49-F238E27FC236}">
                <a16:creationId xmlns:a16="http://schemas.microsoft.com/office/drawing/2014/main" id="{C4C22F19-D8F9-4F62-8BAB-E33799DD2103}"/>
              </a:ext>
            </a:extLst>
          </p:cNvPr>
          <p:cNvSpPr txBox="1"/>
          <p:nvPr/>
        </p:nvSpPr>
        <p:spPr>
          <a:xfrm>
            <a:off x="5852160" y="1592054"/>
            <a:ext cx="6158944" cy="3468001"/>
          </a:xfrm>
          <a:prstGeom prst="rect">
            <a:avLst/>
          </a:prstGeom>
          <a:noFill/>
        </p:spPr>
        <p:txBody>
          <a:bodyPr wrap="square" rtlCol="0">
            <a:spAutoFit/>
          </a:bodyPr>
          <a:lstStyle/>
          <a:p>
            <a:pPr marL="457200" marR="0" indent="457200">
              <a:lnSpc>
                <a:spcPct val="107000"/>
              </a:lnSpc>
              <a:spcBef>
                <a:spcPts val="0"/>
              </a:spcBef>
              <a:spcAft>
                <a:spcPts val="0"/>
              </a:spcAft>
            </a:pPr>
            <a:r>
              <a:rPr lang="en-US" sz="2400" b="1" i="1" dirty="0">
                <a:latin typeface="Cambria Math" panose="02040503050406030204" pitchFamily="18" charset="0"/>
                <a:ea typeface="Cambria Math" panose="02040503050406030204" pitchFamily="18" charset="0"/>
                <a:cs typeface="Calibri" panose="020F0502020204030204" pitchFamily="34" charset="0"/>
              </a:rPr>
              <a:t>P12 = P(AS/MS)</a:t>
            </a:r>
            <a:r>
              <a:rPr lang="en-US" sz="2400" b="1" i="1" baseline="30000" dirty="0">
                <a:latin typeface="Cambria Math" panose="02040503050406030204" pitchFamily="18" charset="0"/>
                <a:ea typeface="Cambria Math" panose="02040503050406030204" pitchFamily="18" charset="0"/>
                <a:cs typeface="Calibri" panose="020F0502020204030204" pitchFamily="34" charset="0"/>
              </a:rPr>
              <a:t>3</a:t>
            </a:r>
            <a:endParaRPr lang="en-US" sz="2400" b="1" i="1" dirty="0">
              <a:latin typeface="Cambria Math" panose="02040503050406030204" pitchFamily="18" charset="0"/>
              <a:ea typeface="Cambria Math" panose="02040503050406030204" pitchFamily="18" charset="0"/>
              <a:cs typeface="Calibri" panose="020F0502020204030204" pitchFamily="34" charset="0"/>
            </a:endParaRPr>
          </a:p>
          <a:p>
            <a:pPr indent="457200">
              <a:lnSpc>
                <a:spcPct val="107000"/>
              </a:lnSpc>
            </a:pPr>
            <a:r>
              <a:rPr lang="en-US" sz="2400" dirty="0">
                <a:latin typeface="Cambria Math" panose="02040503050406030204" pitchFamily="18" charset="0"/>
                <a:ea typeface="Cambria Math" panose="02040503050406030204" pitchFamily="18" charset="0"/>
                <a:cs typeface="Calibri" panose="020F0502020204030204" pitchFamily="34" charset="0"/>
              </a:rPr>
              <a:t> </a:t>
            </a:r>
          </a:p>
          <a:p>
            <a:pPr marL="633413" indent="-633413"/>
            <a:r>
              <a:rPr lang="en-US" sz="2400" dirty="0">
                <a:latin typeface="Calibri" panose="020F0502020204030204" pitchFamily="34" charset="0"/>
                <a:cs typeface="Calibri" panose="020F0502020204030204" pitchFamily="34" charset="0"/>
              </a:rPr>
              <a:t>P12 = Propulsion power for Category 1/2 vessels</a:t>
            </a:r>
          </a:p>
          <a:p>
            <a:pPr marL="633413" indent="-633413"/>
            <a:r>
              <a:rPr lang="en-US" sz="2400" dirty="0">
                <a:latin typeface="Calibri" panose="020F0502020204030204" pitchFamily="34" charset="0"/>
                <a:cs typeface="Calibri" panose="020F0502020204030204" pitchFamily="34" charset="0"/>
              </a:rPr>
              <a:t>P = Power rating </a:t>
            </a:r>
          </a:p>
          <a:p>
            <a:pPr marL="633413" indent="-633413"/>
            <a:r>
              <a:rPr lang="en-US" sz="2400" dirty="0">
                <a:latin typeface="Calibri" panose="020F0502020204030204" pitchFamily="34" charset="0"/>
                <a:cs typeface="Calibri" panose="020F0502020204030204" pitchFamily="34" charset="0"/>
              </a:rPr>
              <a:t>       of propulsion </a:t>
            </a:r>
          </a:p>
          <a:p>
            <a:pPr marL="633413" indent="-633413"/>
            <a:r>
              <a:rPr lang="en-US" sz="2400" dirty="0">
                <a:latin typeface="Calibri" panose="020F0502020204030204" pitchFamily="34" charset="0"/>
                <a:cs typeface="Calibri" panose="020F0502020204030204" pitchFamily="34" charset="0"/>
              </a:rPr>
              <a:t>       engines</a:t>
            </a:r>
          </a:p>
          <a:p>
            <a:pPr marL="633413" indent="-633413"/>
            <a:r>
              <a:rPr lang="en-US" sz="2400" dirty="0">
                <a:latin typeface="Calibri" panose="020F0502020204030204" pitchFamily="34" charset="0"/>
                <a:ea typeface="Cambria Math" panose="02040503050406030204" pitchFamily="18" charset="0"/>
                <a:cs typeface="Calibri" panose="020F0502020204030204" pitchFamily="34" charset="0"/>
              </a:rPr>
              <a:t>AS = Actual Speed</a:t>
            </a:r>
          </a:p>
          <a:p>
            <a:pPr marL="633413" indent="-633413"/>
            <a:r>
              <a:rPr lang="en-US" sz="2400" dirty="0">
                <a:latin typeface="Calibri" panose="020F0502020204030204" pitchFamily="34" charset="0"/>
                <a:ea typeface="Cambria Math" panose="02040503050406030204" pitchFamily="18" charset="0"/>
                <a:cs typeface="Calibri" panose="020F0502020204030204" pitchFamily="34" charset="0"/>
              </a:rPr>
              <a:t>MS = Maximum </a:t>
            </a:r>
          </a:p>
          <a:p>
            <a:pPr marL="633413" indent="-633413"/>
            <a:r>
              <a:rPr lang="en-US" sz="2400" dirty="0">
                <a:latin typeface="Calibri" panose="020F0502020204030204" pitchFamily="34" charset="0"/>
                <a:ea typeface="Cambria Math" panose="02040503050406030204" pitchFamily="18" charset="0"/>
                <a:cs typeface="Calibri" panose="020F0502020204030204" pitchFamily="34" charset="0"/>
              </a:rPr>
              <a:t>        Speed (</a:t>
            </a:r>
            <a:r>
              <a:rPr lang="en-US" sz="2400" dirty="0" err="1">
                <a:latin typeface="Calibri" panose="020F0502020204030204" pitchFamily="34" charset="0"/>
                <a:ea typeface="Cambria Math" panose="02040503050406030204" pitchFamily="18" charset="0"/>
                <a:cs typeface="Calibri" panose="020F0502020204030204" pitchFamily="34" charset="0"/>
              </a:rPr>
              <a:t>knts</a:t>
            </a:r>
            <a:r>
              <a:rPr lang="en-US" sz="2400" dirty="0">
                <a:latin typeface="Calibri" panose="020F0502020204030204" pitchFamily="34" charset="0"/>
                <a:ea typeface="Cambria Math" panose="02040503050406030204" pitchFamily="18" charset="0"/>
                <a:cs typeface="Calibri" panose="020F0502020204030204" pitchFamily="34" charset="0"/>
              </a:rPr>
              <a:t>)</a:t>
            </a:r>
          </a:p>
        </p:txBody>
      </p:sp>
      <p:sp>
        <p:nvSpPr>
          <p:cNvPr id="3" name="TextBox 2">
            <a:extLst>
              <a:ext uri="{FF2B5EF4-FFF2-40B4-BE49-F238E27FC236}">
                <a16:creationId xmlns:a16="http://schemas.microsoft.com/office/drawing/2014/main" id="{EF2C13F7-3609-4DB4-958E-46C23B0F45BD}"/>
              </a:ext>
            </a:extLst>
          </p:cNvPr>
          <p:cNvSpPr txBox="1"/>
          <p:nvPr/>
        </p:nvSpPr>
        <p:spPr>
          <a:xfrm>
            <a:off x="63691" y="5873435"/>
            <a:ext cx="7785757" cy="830997"/>
          </a:xfrm>
          <a:prstGeom prst="rect">
            <a:avLst/>
          </a:prstGeom>
          <a:noFill/>
        </p:spPr>
        <p:txBody>
          <a:bodyPr wrap="square" rtlCol="0">
            <a:spAutoFit/>
          </a:bodyPr>
          <a:lstStyle/>
          <a:p>
            <a:pPr marL="455613"/>
            <a:r>
              <a:rPr lang="en-US" sz="2400" dirty="0">
                <a:latin typeface="Calibri" panose="020F0502020204030204" pitchFamily="34" charset="0"/>
                <a:ea typeface="Calibri" panose="020F0502020204030204" pitchFamily="34" charset="0"/>
                <a:cs typeface="Calibri" panose="020F0502020204030204" pitchFamily="34" charset="0"/>
              </a:rPr>
              <a:t>Both approaches assume speed is proportional to engine </a:t>
            </a:r>
          </a:p>
          <a:p>
            <a:pPr marL="455613"/>
            <a:r>
              <a:rPr lang="en-US" sz="2400" dirty="0">
                <a:latin typeface="Calibri" panose="020F0502020204030204" pitchFamily="34" charset="0"/>
                <a:ea typeface="Calibri" panose="020F0502020204030204" pitchFamily="34" charset="0"/>
                <a:cs typeface="Calibri" panose="020F0502020204030204" pitchFamily="34" charset="0"/>
              </a:rPr>
              <a:t>operating load ignoring wave, wind and current effects</a:t>
            </a:r>
          </a:p>
        </p:txBody>
      </p:sp>
      <p:pic>
        <p:nvPicPr>
          <p:cNvPr id="4" name="Picture 3">
            <a:extLst>
              <a:ext uri="{FF2B5EF4-FFF2-40B4-BE49-F238E27FC236}">
                <a16:creationId xmlns:a16="http://schemas.microsoft.com/office/drawing/2014/main" id="{8270F544-1224-4C0D-8FEC-156CD9757A45}"/>
              </a:ext>
            </a:extLst>
          </p:cNvPr>
          <p:cNvPicPr>
            <a:picLocks noChangeAspect="1"/>
          </p:cNvPicPr>
          <p:nvPr/>
        </p:nvPicPr>
        <p:blipFill>
          <a:blip r:embed="rId4"/>
          <a:stretch>
            <a:fillRect/>
          </a:stretch>
        </p:blipFill>
        <p:spPr>
          <a:xfrm>
            <a:off x="8351232" y="2894591"/>
            <a:ext cx="3786176" cy="3781496"/>
          </a:xfrm>
          <a:prstGeom prst="rect">
            <a:avLst/>
          </a:prstGeom>
        </p:spPr>
      </p:pic>
    </p:spTree>
    <p:extLst>
      <p:ext uri="{BB962C8B-B14F-4D97-AF65-F5344CB8AC3E}">
        <p14:creationId xmlns:p14="http://schemas.microsoft.com/office/powerpoint/2010/main" val="65019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lumOff val="50000"/>
              </a:schemeClr>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BED95E-5AFE-459F-BC8F-E2F35F90799B}"/>
              </a:ext>
            </a:extLst>
          </p:cNvPr>
          <p:cNvSpPr>
            <a:spLocks noGrp="1"/>
          </p:cNvSpPr>
          <p:nvPr>
            <p:ph type="sldNum" sz="quarter" idx="12"/>
          </p:nvPr>
        </p:nvSpPr>
        <p:spPr/>
        <p:txBody>
          <a:bodyPr/>
          <a:lstStyle/>
          <a:p>
            <a:fld id="{2979838B-ED2E-6B42-994C-85A5F1C4507E}" type="slidenum">
              <a:rPr lang="en-US" smtClean="0"/>
              <a:t>32</a:t>
            </a:fld>
            <a:endParaRPr lang="en-US" dirty="0"/>
          </a:p>
        </p:txBody>
      </p:sp>
      <p:graphicFrame>
        <p:nvGraphicFramePr>
          <p:cNvPr id="3" name="Content Placeholder 13">
            <a:extLst>
              <a:ext uri="{FF2B5EF4-FFF2-40B4-BE49-F238E27FC236}">
                <a16:creationId xmlns:a16="http://schemas.microsoft.com/office/drawing/2014/main" id="{0338694B-769A-4526-B42D-27E0EE48CB7C}"/>
              </a:ext>
            </a:extLst>
          </p:cNvPr>
          <p:cNvGraphicFramePr>
            <a:graphicFrameLocks/>
          </p:cNvGraphicFramePr>
          <p:nvPr>
            <p:extLst>
              <p:ext uri="{D42A27DB-BD31-4B8C-83A1-F6EECF244321}">
                <p14:modId xmlns:p14="http://schemas.microsoft.com/office/powerpoint/2010/main" val="1090012537"/>
              </p:ext>
            </p:extLst>
          </p:nvPr>
        </p:nvGraphicFramePr>
        <p:xfrm>
          <a:off x="3272792" y="1194694"/>
          <a:ext cx="6617991" cy="5490984"/>
        </p:xfrm>
        <a:graphic>
          <a:graphicData uri="http://schemas.openxmlformats.org/drawingml/2006/table">
            <a:tbl>
              <a:tblPr/>
              <a:tblGrid>
                <a:gridCol w="1733703">
                  <a:extLst>
                    <a:ext uri="{9D8B030D-6E8A-4147-A177-3AD203B41FA5}">
                      <a16:colId xmlns:a16="http://schemas.microsoft.com/office/drawing/2014/main" val="736146520"/>
                    </a:ext>
                  </a:extLst>
                </a:gridCol>
                <a:gridCol w="792047">
                  <a:extLst>
                    <a:ext uri="{9D8B030D-6E8A-4147-A177-3AD203B41FA5}">
                      <a16:colId xmlns:a16="http://schemas.microsoft.com/office/drawing/2014/main" val="383232782"/>
                    </a:ext>
                  </a:extLst>
                </a:gridCol>
                <a:gridCol w="704041">
                  <a:extLst>
                    <a:ext uri="{9D8B030D-6E8A-4147-A177-3AD203B41FA5}">
                      <a16:colId xmlns:a16="http://schemas.microsoft.com/office/drawing/2014/main" val="3442347415"/>
                    </a:ext>
                  </a:extLst>
                </a:gridCol>
                <a:gridCol w="827249">
                  <a:extLst>
                    <a:ext uri="{9D8B030D-6E8A-4147-A177-3AD203B41FA5}">
                      <a16:colId xmlns:a16="http://schemas.microsoft.com/office/drawing/2014/main" val="1392068150"/>
                    </a:ext>
                  </a:extLst>
                </a:gridCol>
                <a:gridCol w="1209229">
                  <a:extLst>
                    <a:ext uri="{9D8B030D-6E8A-4147-A177-3AD203B41FA5}">
                      <a16:colId xmlns:a16="http://schemas.microsoft.com/office/drawing/2014/main" val="3822211550"/>
                    </a:ext>
                  </a:extLst>
                </a:gridCol>
                <a:gridCol w="1351722">
                  <a:extLst>
                    <a:ext uri="{9D8B030D-6E8A-4147-A177-3AD203B41FA5}">
                      <a16:colId xmlns:a16="http://schemas.microsoft.com/office/drawing/2014/main" val="476762955"/>
                    </a:ext>
                  </a:extLst>
                </a:gridCol>
              </a:tblGrid>
              <a:tr h="967033">
                <a:tc>
                  <a:txBody>
                    <a:bodyPr/>
                    <a:lstStyle/>
                    <a:p>
                      <a:pPr algn="ctr" fontAlgn="ctr"/>
                      <a:r>
                        <a:rPr lang="en-US" sz="1600" b="1" i="0" u="none" strike="noStrike" dirty="0">
                          <a:solidFill>
                            <a:srgbClr val="FFFFFF"/>
                          </a:solidFill>
                          <a:effectLst/>
                          <a:latin typeface="+mj-lt"/>
                        </a:rPr>
                        <a:t>Vessel Group</a:t>
                      </a:r>
                    </a:p>
                  </a:txBody>
                  <a:tcPr marL="5491" marR="5491" marT="5491" marB="0" anchor="ctr">
                    <a:lnL>
                      <a:noFill/>
                    </a:lnL>
                    <a:lnR>
                      <a:noFill/>
                    </a:lnR>
                    <a:lnT>
                      <a:noFill/>
                    </a:lnT>
                    <a:lnB>
                      <a:noFill/>
                    </a:lnB>
                    <a:solidFill>
                      <a:srgbClr val="C65911"/>
                    </a:solidFill>
                  </a:tcPr>
                </a:tc>
                <a:tc>
                  <a:txBody>
                    <a:bodyPr/>
                    <a:lstStyle/>
                    <a:p>
                      <a:pPr algn="ctr" fontAlgn="ctr"/>
                      <a:r>
                        <a:rPr lang="en-US" sz="1600" b="1" i="0" u="none" strike="noStrike" dirty="0">
                          <a:solidFill>
                            <a:srgbClr val="FFFFFF"/>
                          </a:solidFill>
                          <a:effectLst/>
                          <a:latin typeface="+mj-lt"/>
                        </a:rPr>
                        <a:t>Avg Build Year</a:t>
                      </a:r>
                    </a:p>
                  </a:txBody>
                  <a:tcPr marL="5491" marR="5491" marT="5491" marB="0" anchor="ctr">
                    <a:lnL>
                      <a:noFill/>
                    </a:lnL>
                    <a:lnR>
                      <a:noFill/>
                    </a:lnR>
                    <a:lnT>
                      <a:noFill/>
                    </a:lnT>
                    <a:lnB>
                      <a:noFill/>
                    </a:lnB>
                    <a:solidFill>
                      <a:srgbClr val="C65911"/>
                    </a:solidFill>
                  </a:tcPr>
                </a:tc>
                <a:tc>
                  <a:txBody>
                    <a:bodyPr/>
                    <a:lstStyle/>
                    <a:p>
                      <a:pPr algn="ctr" fontAlgn="ctr"/>
                      <a:r>
                        <a:rPr lang="en-US" sz="1600" b="1" i="0" u="none" strike="noStrike" dirty="0">
                          <a:solidFill>
                            <a:srgbClr val="FFFFFF"/>
                          </a:solidFill>
                          <a:effectLst/>
                          <a:latin typeface="+mj-lt"/>
                        </a:rPr>
                        <a:t>Tier</a:t>
                      </a:r>
                    </a:p>
                  </a:txBody>
                  <a:tcPr marL="5491" marR="5491" marT="5491" marB="0" anchor="ctr">
                    <a:lnL>
                      <a:noFill/>
                    </a:lnL>
                    <a:lnR>
                      <a:noFill/>
                    </a:lnR>
                    <a:lnT>
                      <a:noFill/>
                    </a:lnT>
                    <a:lnB>
                      <a:noFill/>
                    </a:lnB>
                    <a:solidFill>
                      <a:srgbClr val="C65911"/>
                    </a:solidFill>
                  </a:tcPr>
                </a:tc>
                <a:tc>
                  <a:txBody>
                    <a:bodyPr/>
                    <a:lstStyle/>
                    <a:p>
                      <a:pPr algn="ctr" fontAlgn="ctr"/>
                      <a:r>
                        <a:rPr lang="en-US" sz="1600" b="1" i="0" u="none" strike="noStrike" dirty="0">
                          <a:solidFill>
                            <a:srgbClr val="FFFFFF"/>
                          </a:solidFill>
                          <a:effectLst/>
                          <a:latin typeface="+mj-lt"/>
                        </a:rPr>
                        <a:t>Aux Power (kW)</a:t>
                      </a:r>
                    </a:p>
                  </a:txBody>
                  <a:tcPr marL="5491" marR="5491" marT="5491" marB="0" anchor="ctr">
                    <a:lnL>
                      <a:noFill/>
                    </a:lnL>
                    <a:lnR>
                      <a:noFill/>
                    </a:lnR>
                    <a:lnT>
                      <a:noFill/>
                    </a:lnT>
                    <a:lnB>
                      <a:noFill/>
                    </a:lnB>
                    <a:solidFill>
                      <a:srgbClr val="C65911"/>
                    </a:solidFill>
                  </a:tcPr>
                </a:tc>
                <a:tc>
                  <a:txBody>
                    <a:bodyPr/>
                    <a:lstStyle/>
                    <a:p>
                      <a:pPr algn="ctr" fontAlgn="ctr"/>
                      <a:r>
                        <a:rPr lang="en-US" sz="1600" b="1" i="0" u="none" strike="noStrike" dirty="0">
                          <a:solidFill>
                            <a:srgbClr val="FFFFFF"/>
                          </a:solidFill>
                          <a:effectLst/>
                          <a:latin typeface="+mj-lt"/>
                        </a:rPr>
                        <a:t>Aux Operating Load</a:t>
                      </a:r>
                    </a:p>
                  </a:txBody>
                  <a:tcPr marL="5491" marR="5491" marT="5491" marB="0" anchor="ctr">
                    <a:lnL>
                      <a:noFill/>
                    </a:lnL>
                    <a:lnR>
                      <a:noFill/>
                    </a:lnR>
                    <a:lnT>
                      <a:noFill/>
                    </a:lnT>
                    <a:lnB>
                      <a:noFill/>
                    </a:lnB>
                    <a:solidFill>
                      <a:srgbClr val="C65911"/>
                    </a:solidFill>
                  </a:tcPr>
                </a:tc>
                <a:tc>
                  <a:txBody>
                    <a:bodyPr/>
                    <a:lstStyle/>
                    <a:p>
                      <a:pPr algn="ctr" fontAlgn="ctr">
                        <a:tabLst>
                          <a:tab pos="914400" algn="l"/>
                        </a:tabLst>
                      </a:pPr>
                      <a:r>
                        <a:rPr lang="en-US" sz="1600" b="1" i="0" u="none" strike="noStrike" dirty="0">
                          <a:solidFill>
                            <a:srgbClr val="FFFFFF"/>
                          </a:solidFill>
                          <a:effectLst/>
                          <a:latin typeface="+mj-lt"/>
                        </a:rPr>
                        <a:t>Boiler (kW)</a:t>
                      </a:r>
                    </a:p>
                  </a:txBody>
                  <a:tcPr marL="5491" marR="5491" marT="5491" marB="0" anchor="ctr">
                    <a:lnL>
                      <a:noFill/>
                    </a:lnL>
                    <a:lnR>
                      <a:noFill/>
                    </a:lnR>
                    <a:lnT>
                      <a:noFill/>
                    </a:lnT>
                    <a:lnB>
                      <a:noFill/>
                    </a:lnB>
                    <a:solidFill>
                      <a:srgbClr val="C65911"/>
                    </a:solidFill>
                  </a:tcPr>
                </a:tc>
                <a:extLst>
                  <a:ext uri="{0D108BD9-81ED-4DB2-BD59-A6C34878D82A}">
                    <a16:rowId xmlns:a16="http://schemas.microsoft.com/office/drawing/2014/main" val="4191403903"/>
                  </a:ext>
                </a:extLst>
              </a:tr>
              <a:tr h="310060">
                <a:tc>
                  <a:txBody>
                    <a:bodyPr/>
                    <a:lstStyle/>
                    <a:p>
                      <a:pPr algn="l" fontAlgn="ctr"/>
                      <a:r>
                        <a:rPr lang="en-US" sz="1600" b="0" i="0" u="none" strike="noStrike" dirty="0">
                          <a:solidFill>
                            <a:srgbClr val="FFFFFF"/>
                          </a:solidFill>
                          <a:effectLst/>
                          <a:latin typeface="+mj-lt"/>
                        </a:rPr>
                        <a:t>Bulk Carrier</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dirty="0">
                          <a:solidFill>
                            <a:srgbClr val="000000"/>
                          </a:solidFill>
                          <a:effectLst/>
                          <a:latin typeface="+mj-lt"/>
                        </a:rPr>
                        <a:t>1976</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1009</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0.10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109</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3922874088"/>
                  </a:ext>
                </a:extLst>
              </a:tr>
              <a:tr h="310060">
                <a:tc>
                  <a:txBody>
                    <a:bodyPr/>
                    <a:lstStyle/>
                    <a:p>
                      <a:pPr algn="l" fontAlgn="ctr"/>
                      <a:r>
                        <a:rPr lang="en-US" sz="1600" b="0" i="0" u="none" strike="noStrike" dirty="0">
                          <a:solidFill>
                            <a:srgbClr val="FFFFFF"/>
                          </a:solidFill>
                          <a:effectLst/>
                          <a:latin typeface="+mj-lt"/>
                        </a:rPr>
                        <a:t>Commercial Fishing</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1987</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567</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0.56</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 </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94810753"/>
                  </a:ext>
                </a:extLst>
              </a:tr>
              <a:tr h="310060">
                <a:tc>
                  <a:txBody>
                    <a:bodyPr/>
                    <a:lstStyle/>
                    <a:p>
                      <a:pPr algn="l" fontAlgn="ctr"/>
                      <a:r>
                        <a:rPr lang="en-US" sz="1600" b="0" i="0" u="none" strike="noStrike" dirty="0">
                          <a:solidFill>
                            <a:srgbClr val="FFFFFF"/>
                          </a:solidFill>
                          <a:effectLst/>
                          <a:latin typeface="+mj-lt"/>
                        </a:rPr>
                        <a:t>Container Ship</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1994</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594</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0.19</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506</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140028872"/>
                  </a:ext>
                </a:extLst>
              </a:tr>
              <a:tr h="310060">
                <a:tc>
                  <a:txBody>
                    <a:bodyPr/>
                    <a:lstStyle/>
                    <a:p>
                      <a:pPr algn="l" fontAlgn="ctr"/>
                      <a:r>
                        <a:rPr lang="en-US" sz="1600" b="0" i="0" u="none" strike="noStrike" dirty="0">
                          <a:solidFill>
                            <a:srgbClr val="FFFFFF"/>
                          </a:solidFill>
                          <a:effectLst/>
                          <a:latin typeface="+mj-lt"/>
                        </a:rPr>
                        <a:t>Ferry Excursion</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1995</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1385</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0.56</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 </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856516556"/>
                  </a:ext>
                </a:extLst>
              </a:tr>
              <a:tr h="310060">
                <a:tc>
                  <a:txBody>
                    <a:bodyPr/>
                    <a:lstStyle/>
                    <a:p>
                      <a:pPr algn="l" fontAlgn="ctr"/>
                      <a:r>
                        <a:rPr lang="en-US" sz="1600" b="0" i="0" u="none" strike="noStrike">
                          <a:solidFill>
                            <a:srgbClr val="FFFFFF"/>
                          </a:solidFill>
                          <a:effectLst/>
                          <a:latin typeface="+mj-lt"/>
                        </a:rPr>
                        <a:t>General Cargo</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1986</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1120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0.22</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106</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1968706521"/>
                  </a:ext>
                </a:extLst>
              </a:tr>
              <a:tr h="310060">
                <a:tc>
                  <a:txBody>
                    <a:bodyPr/>
                    <a:lstStyle/>
                    <a:p>
                      <a:pPr algn="l" fontAlgn="ctr"/>
                      <a:r>
                        <a:rPr lang="en-US" sz="1600" b="0" i="0" u="none" strike="noStrike">
                          <a:solidFill>
                            <a:srgbClr val="FFFFFF"/>
                          </a:solidFill>
                          <a:effectLst/>
                          <a:latin typeface="+mj-lt"/>
                        </a:rPr>
                        <a:t>Government</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dirty="0">
                          <a:solidFill>
                            <a:srgbClr val="000000"/>
                          </a:solidFill>
                          <a:effectLst/>
                          <a:latin typeface="+mj-lt"/>
                        </a:rPr>
                        <a:t>1998</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2313</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0.56</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 </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2718033587"/>
                  </a:ext>
                </a:extLst>
              </a:tr>
              <a:tr h="310060">
                <a:tc>
                  <a:txBody>
                    <a:bodyPr/>
                    <a:lstStyle/>
                    <a:p>
                      <a:pPr algn="l" fontAlgn="ctr"/>
                      <a:r>
                        <a:rPr lang="en-US" sz="1600" b="0" i="0" u="none" strike="noStrike">
                          <a:solidFill>
                            <a:srgbClr val="FFFFFF"/>
                          </a:solidFill>
                          <a:effectLst/>
                          <a:latin typeface="+mj-lt"/>
                        </a:rPr>
                        <a:t>Miscellaneous</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dirty="0">
                          <a:solidFill>
                            <a:srgbClr val="000000"/>
                          </a:solidFill>
                          <a:effectLst/>
                          <a:latin typeface="+mj-lt"/>
                        </a:rPr>
                        <a:t>1999</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1069</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0.56</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 </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857842008"/>
                  </a:ext>
                </a:extLst>
              </a:tr>
              <a:tr h="310060">
                <a:tc>
                  <a:txBody>
                    <a:bodyPr/>
                    <a:lstStyle/>
                    <a:p>
                      <a:pPr algn="l" fontAlgn="ctr"/>
                      <a:r>
                        <a:rPr lang="en-US" sz="1600" b="0" i="0" u="none" strike="noStrike">
                          <a:solidFill>
                            <a:srgbClr val="FFFFFF"/>
                          </a:solidFill>
                          <a:effectLst/>
                          <a:latin typeface="+mj-lt"/>
                        </a:rPr>
                        <a:t>Offshore support</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1999</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1081</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0.56</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 </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2395368196"/>
                  </a:ext>
                </a:extLst>
              </a:tr>
              <a:tr h="310060">
                <a:tc>
                  <a:txBody>
                    <a:bodyPr/>
                    <a:lstStyle/>
                    <a:p>
                      <a:pPr algn="l" fontAlgn="ctr"/>
                      <a:r>
                        <a:rPr lang="en-US" sz="1600" b="0" i="0" u="none" strike="noStrike">
                          <a:solidFill>
                            <a:srgbClr val="FFFFFF"/>
                          </a:solidFill>
                          <a:effectLst/>
                          <a:latin typeface="+mj-lt"/>
                        </a:rPr>
                        <a:t>Pilot</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 </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20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0.56</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 </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4092975213"/>
                  </a:ext>
                </a:extLst>
              </a:tr>
              <a:tr h="310060">
                <a:tc>
                  <a:txBody>
                    <a:bodyPr/>
                    <a:lstStyle/>
                    <a:p>
                      <a:pPr algn="l" fontAlgn="ctr"/>
                      <a:r>
                        <a:rPr lang="en-US" sz="1600" b="0" i="0" u="none" strike="noStrike">
                          <a:solidFill>
                            <a:srgbClr val="FFFFFF"/>
                          </a:solidFill>
                          <a:effectLst/>
                          <a:latin typeface="+mj-lt"/>
                        </a:rPr>
                        <a:t>Reefer</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1992</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2854</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0.32</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464</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949435275"/>
                  </a:ext>
                </a:extLst>
              </a:tr>
              <a:tr h="310060">
                <a:tc>
                  <a:txBody>
                    <a:bodyPr/>
                    <a:lstStyle/>
                    <a:p>
                      <a:pPr algn="l" fontAlgn="ctr"/>
                      <a:r>
                        <a:rPr lang="en-US" sz="1600" b="0" i="0" u="none" strike="noStrike">
                          <a:solidFill>
                            <a:srgbClr val="FFFFFF"/>
                          </a:solidFill>
                          <a:effectLst/>
                          <a:latin typeface="+mj-lt"/>
                        </a:rPr>
                        <a:t>Ro Ro</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1985</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695</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0.26</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109</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1371174899"/>
                  </a:ext>
                </a:extLst>
              </a:tr>
              <a:tr h="310060">
                <a:tc>
                  <a:txBody>
                    <a:bodyPr/>
                    <a:lstStyle/>
                    <a:p>
                      <a:pPr algn="l" fontAlgn="ctr"/>
                      <a:r>
                        <a:rPr lang="en-US" sz="1600" b="0" i="0" u="none" strike="noStrike">
                          <a:solidFill>
                            <a:srgbClr val="FFFFFF"/>
                          </a:solidFill>
                          <a:effectLst/>
                          <a:latin typeface="+mj-lt"/>
                        </a:rPr>
                        <a:t>Tanker</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2003</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2399</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0.26</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346</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4013338055"/>
                  </a:ext>
                </a:extLst>
              </a:tr>
              <a:tr h="310060">
                <a:tc>
                  <a:txBody>
                    <a:bodyPr/>
                    <a:lstStyle/>
                    <a:p>
                      <a:pPr algn="l" fontAlgn="ctr"/>
                      <a:r>
                        <a:rPr lang="en-US" sz="1600" b="0" i="0" u="none" strike="noStrike">
                          <a:solidFill>
                            <a:srgbClr val="FFFFFF"/>
                          </a:solidFill>
                          <a:effectLst/>
                          <a:latin typeface="+mj-lt"/>
                        </a:rPr>
                        <a:t>Tug</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1992</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162</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0.56</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 </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3995430156"/>
                  </a:ext>
                </a:extLst>
              </a:tr>
              <a:tr h="310060">
                <a:tc>
                  <a:txBody>
                    <a:bodyPr/>
                    <a:lstStyle/>
                    <a:p>
                      <a:pPr algn="l" fontAlgn="ctr"/>
                      <a:r>
                        <a:rPr lang="en-US" sz="1600" b="0" i="0" u="none" strike="noStrike">
                          <a:solidFill>
                            <a:srgbClr val="FFFFFF"/>
                          </a:solidFill>
                          <a:effectLst/>
                          <a:latin typeface="+mj-lt"/>
                        </a:rPr>
                        <a:t>Work Boat</a:t>
                      </a:r>
                    </a:p>
                  </a:txBody>
                  <a:tcPr marL="5491" marR="5491" marT="5491" marB="0" anchor="ctr">
                    <a:lnL>
                      <a:noFill/>
                    </a:lnL>
                    <a:lnR>
                      <a:noFill/>
                    </a:lnR>
                    <a:lnT>
                      <a:noFill/>
                    </a:lnT>
                    <a:lnB>
                      <a:noFill/>
                    </a:lnB>
                    <a:solidFill>
                      <a:srgbClr val="C65911"/>
                    </a:solidFill>
                  </a:tcPr>
                </a:tc>
                <a:tc>
                  <a:txBody>
                    <a:bodyPr/>
                    <a:lstStyle/>
                    <a:p>
                      <a:pPr algn="ctr" fontAlgn="ctr"/>
                      <a:r>
                        <a:rPr lang="en-US" sz="1600" b="0" i="0" u="none" strike="noStrike">
                          <a:solidFill>
                            <a:srgbClr val="000000"/>
                          </a:solidFill>
                          <a:effectLst/>
                          <a:latin typeface="+mj-lt"/>
                        </a:rPr>
                        <a:t>1989</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mj-lt"/>
                        </a:rPr>
                        <a:t>0</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1492</a:t>
                      </a:r>
                    </a:p>
                  </a:txBody>
                  <a:tcPr marL="5491" marR="5491" marT="5491"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mj-lt"/>
                        </a:rPr>
                        <a:t>0.56</a:t>
                      </a:r>
                    </a:p>
                  </a:txBody>
                  <a:tcPr marL="5491" marR="5491" marT="5491" marB="0" anchor="ctr">
                    <a:lnL>
                      <a:noFill/>
                    </a:lnL>
                    <a:lnR>
                      <a:noFill/>
                    </a:lnR>
                    <a:lnT>
                      <a:noFill/>
                    </a:lnT>
                    <a:lnB>
                      <a:noFill/>
                    </a:lnB>
                    <a:solidFill>
                      <a:srgbClr val="FFFFFF"/>
                    </a:solidFill>
                  </a:tcPr>
                </a:tc>
                <a:tc>
                  <a:txBody>
                    <a:bodyPr/>
                    <a:lstStyle/>
                    <a:p>
                      <a:pPr algn="r" fontAlgn="ctr"/>
                      <a:r>
                        <a:rPr lang="en-US" sz="1600" b="0" i="0" u="none" strike="noStrike" dirty="0">
                          <a:solidFill>
                            <a:srgbClr val="000000"/>
                          </a:solidFill>
                          <a:effectLst/>
                          <a:latin typeface="+mj-lt"/>
                        </a:rPr>
                        <a:t> </a:t>
                      </a:r>
                    </a:p>
                  </a:txBody>
                  <a:tcPr marL="5491" marR="5491" marT="5491" marB="0" anchor="ctr">
                    <a:lnL>
                      <a:noFill/>
                    </a:lnL>
                    <a:lnR>
                      <a:noFill/>
                    </a:lnR>
                    <a:lnT>
                      <a:noFill/>
                    </a:lnT>
                    <a:lnB>
                      <a:noFill/>
                    </a:lnB>
                    <a:solidFill>
                      <a:srgbClr val="FFFFFF"/>
                    </a:solidFill>
                  </a:tcPr>
                </a:tc>
                <a:extLst>
                  <a:ext uri="{0D108BD9-81ED-4DB2-BD59-A6C34878D82A}">
                    <a16:rowId xmlns:a16="http://schemas.microsoft.com/office/drawing/2014/main" val="2065089695"/>
                  </a:ext>
                </a:extLst>
              </a:tr>
            </a:tbl>
          </a:graphicData>
        </a:graphic>
      </p:graphicFrame>
      <p:sp>
        <p:nvSpPr>
          <p:cNvPr id="4" name="TextBox 3">
            <a:extLst>
              <a:ext uri="{FF2B5EF4-FFF2-40B4-BE49-F238E27FC236}">
                <a16:creationId xmlns:a16="http://schemas.microsoft.com/office/drawing/2014/main" id="{CB6DA29C-A2E2-46AE-BD1B-110C6212BF56}"/>
              </a:ext>
            </a:extLst>
          </p:cNvPr>
          <p:cNvSpPr txBox="1"/>
          <p:nvPr/>
        </p:nvSpPr>
        <p:spPr>
          <a:xfrm>
            <a:off x="472377" y="240396"/>
            <a:ext cx="11247246"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Category 1/2 Auxiliary and Boiler Power and Load Factors</a:t>
            </a:r>
          </a:p>
        </p:txBody>
      </p:sp>
    </p:spTree>
    <p:extLst>
      <p:ext uri="{BB962C8B-B14F-4D97-AF65-F5344CB8AC3E}">
        <p14:creationId xmlns:p14="http://schemas.microsoft.com/office/powerpoint/2010/main" val="3941698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lumOff val="50000"/>
              </a:schemeClr>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88BE0-8054-454A-B103-46CD6DEA3031}"/>
              </a:ext>
            </a:extLst>
          </p:cNvPr>
          <p:cNvSpPr>
            <a:spLocks noGrp="1"/>
          </p:cNvSpPr>
          <p:nvPr>
            <p:ph type="title"/>
          </p:nvPr>
        </p:nvSpPr>
        <p:spPr/>
        <p:txBody>
          <a:bodyPr>
            <a:normAutofit/>
          </a:bodyPr>
          <a:lstStyle/>
          <a:p>
            <a:r>
              <a:rPr lang="en-US" sz="3600" b="1" cap="none" dirty="0"/>
              <a:t>Category 1/2 Regulations</a:t>
            </a:r>
          </a:p>
        </p:txBody>
      </p:sp>
      <p:sp>
        <p:nvSpPr>
          <p:cNvPr id="4" name="Slide Number Placeholder 3">
            <a:extLst>
              <a:ext uri="{FF2B5EF4-FFF2-40B4-BE49-F238E27FC236}">
                <a16:creationId xmlns:a16="http://schemas.microsoft.com/office/drawing/2014/main" id="{3C766A0F-75BA-4F74-8CD7-B33AF37A1B40}"/>
              </a:ext>
            </a:extLst>
          </p:cNvPr>
          <p:cNvSpPr>
            <a:spLocks noGrp="1"/>
          </p:cNvSpPr>
          <p:nvPr>
            <p:ph type="sldNum" sz="quarter" idx="12"/>
          </p:nvPr>
        </p:nvSpPr>
        <p:spPr/>
        <p:txBody>
          <a:bodyPr/>
          <a:lstStyle/>
          <a:p>
            <a:fld id="{2979838B-ED2E-6B42-994C-85A5F1C4507E}" type="slidenum">
              <a:rPr lang="en-US" smtClean="0"/>
              <a:t>33</a:t>
            </a:fld>
            <a:endParaRPr lang="en-US" dirty="0"/>
          </a:p>
        </p:txBody>
      </p:sp>
      <p:graphicFrame>
        <p:nvGraphicFramePr>
          <p:cNvPr id="8" name="Content Placeholder 7">
            <a:extLst>
              <a:ext uri="{FF2B5EF4-FFF2-40B4-BE49-F238E27FC236}">
                <a16:creationId xmlns:a16="http://schemas.microsoft.com/office/drawing/2014/main" id="{C7FEEE9C-77E8-4634-B6F9-E80D43871656}"/>
              </a:ext>
            </a:extLst>
          </p:cNvPr>
          <p:cNvGraphicFramePr>
            <a:graphicFrameLocks noGrp="1"/>
          </p:cNvGraphicFramePr>
          <p:nvPr>
            <p:ph idx="1"/>
            <p:extLst>
              <p:ext uri="{D42A27DB-BD31-4B8C-83A1-F6EECF244321}">
                <p14:modId xmlns:p14="http://schemas.microsoft.com/office/powerpoint/2010/main" val="896447498"/>
              </p:ext>
            </p:extLst>
          </p:nvPr>
        </p:nvGraphicFramePr>
        <p:xfrm>
          <a:off x="685801" y="2057401"/>
          <a:ext cx="10820399" cy="2676205"/>
        </p:xfrm>
        <a:graphic>
          <a:graphicData uri="http://schemas.openxmlformats.org/drawingml/2006/table">
            <a:tbl>
              <a:tblPr firstRow="1" firstCol="1" bandRow="1">
                <a:tableStyleId>{5C22544A-7EE6-4342-B048-85BDC9FD1C3A}</a:tableStyleId>
              </a:tblPr>
              <a:tblGrid>
                <a:gridCol w="1368417">
                  <a:extLst>
                    <a:ext uri="{9D8B030D-6E8A-4147-A177-3AD203B41FA5}">
                      <a16:colId xmlns:a16="http://schemas.microsoft.com/office/drawing/2014/main" val="1299797108"/>
                    </a:ext>
                  </a:extLst>
                </a:gridCol>
                <a:gridCol w="1686509">
                  <a:extLst>
                    <a:ext uri="{9D8B030D-6E8A-4147-A177-3AD203B41FA5}">
                      <a16:colId xmlns:a16="http://schemas.microsoft.com/office/drawing/2014/main" val="3995354726"/>
                    </a:ext>
                  </a:extLst>
                </a:gridCol>
                <a:gridCol w="891928">
                  <a:extLst>
                    <a:ext uri="{9D8B030D-6E8A-4147-A177-3AD203B41FA5}">
                      <a16:colId xmlns:a16="http://schemas.microsoft.com/office/drawing/2014/main" val="4258772924"/>
                    </a:ext>
                  </a:extLst>
                </a:gridCol>
                <a:gridCol w="1304468">
                  <a:extLst>
                    <a:ext uri="{9D8B030D-6E8A-4147-A177-3AD203B41FA5}">
                      <a16:colId xmlns:a16="http://schemas.microsoft.com/office/drawing/2014/main" val="972333240"/>
                    </a:ext>
                  </a:extLst>
                </a:gridCol>
                <a:gridCol w="2006875">
                  <a:extLst>
                    <a:ext uri="{9D8B030D-6E8A-4147-A177-3AD203B41FA5}">
                      <a16:colId xmlns:a16="http://schemas.microsoft.com/office/drawing/2014/main" val="4219044904"/>
                    </a:ext>
                  </a:extLst>
                </a:gridCol>
                <a:gridCol w="1622223">
                  <a:extLst>
                    <a:ext uri="{9D8B030D-6E8A-4147-A177-3AD203B41FA5}">
                      <a16:colId xmlns:a16="http://schemas.microsoft.com/office/drawing/2014/main" val="1158474743"/>
                    </a:ext>
                  </a:extLst>
                </a:gridCol>
                <a:gridCol w="986714">
                  <a:extLst>
                    <a:ext uri="{9D8B030D-6E8A-4147-A177-3AD203B41FA5}">
                      <a16:colId xmlns:a16="http://schemas.microsoft.com/office/drawing/2014/main" val="2181171869"/>
                    </a:ext>
                  </a:extLst>
                </a:gridCol>
                <a:gridCol w="953265">
                  <a:extLst>
                    <a:ext uri="{9D8B030D-6E8A-4147-A177-3AD203B41FA5}">
                      <a16:colId xmlns:a16="http://schemas.microsoft.com/office/drawing/2014/main" val="840587620"/>
                    </a:ext>
                  </a:extLst>
                </a:gridCol>
              </a:tblGrid>
              <a:tr h="468399">
                <a:tc>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Tier</a:t>
                      </a:r>
                    </a:p>
                  </a:txBody>
                  <a:tcPr marL="68580" marR="68580" marT="0" marB="0" anchor="b">
                    <a:solidFill>
                      <a:schemeClr val="tx1">
                        <a:lumMod val="50000"/>
                        <a:lumOff val="50000"/>
                      </a:schemeClr>
                    </a:solidFill>
                  </a:tcPr>
                </a:tc>
                <a:tc>
                  <a:txBody>
                    <a:bodyPr/>
                    <a:lstStyle/>
                    <a:p>
                      <a:pPr marL="0" marR="0" algn="ctr">
                        <a:lnSpc>
                          <a:spcPct val="107000"/>
                        </a:lnSpc>
                        <a:spcBef>
                          <a:spcPts val="0"/>
                        </a:spcBef>
                        <a:spcAft>
                          <a:spcPts val="0"/>
                        </a:spcAft>
                      </a:pPr>
                      <a:r>
                        <a:rPr lang="en-US" sz="2400" dirty="0">
                          <a:effectLst/>
                          <a:latin typeface="Calibri" panose="020F0502020204030204" pitchFamily="34" charset="0"/>
                          <a:cs typeface="Calibri" panose="020F0502020204030204" pitchFamily="34" charset="0"/>
                        </a:rPr>
                        <a:t>Year</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solidFill>
                      <a:schemeClr val="tx1">
                        <a:lumMod val="50000"/>
                        <a:lumOff val="50000"/>
                      </a:schemeClr>
                    </a:solidFill>
                  </a:tcPr>
                </a:tc>
                <a:tc>
                  <a:txBody>
                    <a:bodyPr/>
                    <a:lstStyle/>
                    <a:p>
                      <a:pPr marL="0" marR="0" algn="ctr">
                        <a:lnSpc>
                          <a:spcPct val="107000"/>
                        </a:lnSpc>
                        <a:spcBef>
                          <a:spcPts val="0"/>
                        </a:spcBef>
                        <a:spcAft>
                          <a:spcPts val="0"/>
                        </a:spcAft>
                      </a:pPr>
                      <a:r>
                        <a:rPr lang="en-US" sz="2400" dirty="0">
                          <a:effectLst/>
                          <a:latin typeface="Calibri" panose="020F0502020204030204" pitchFamily="34" charset="0"/>
                          <a:cs typeface="Calibri" panose="020F0502020204030204" pitchFamily="34" charset="0"/>
                        </a:rPr>
                        <a:t>CO </a:t>
                      </a:r>
                      <a:endParaRPr lang="en-US" sz="2400" baseline="-25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solidFill>
                      <a:schemeClr val="tx1">
                        <a:lumMod val="50000"/>
                        <a:lumOff val="50000"/>
                      </a:schemeClr>
                    </a:solidFill>
                  </a:tcPr>
                </a:tc>
                <a:tc>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NOx</a:t>
                      </a:r>
                    </a:p>
                  </a:txBody>
                  <a:tcPr marL="68580" marR="68580" marT="0" marB="0" anchor="b">
                    <a:solidFill>
                      <a:schemeClr val="tx1">
                        <a:lumMod val="50000"/>
                        <a:lumOff val="50000"/>
                      </a:schemeClr>
                    </a:solidFill>
                  </a:tcPr>
                </a:tc>
                <a:tc>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NOx + THC</a:t>
                      </a:r>
                    </a:p>
                  </a:txBody>
                  <a:tcPr marL="68580" marR="68580" marT="0" marB="0" anchor="b">
                    <a:solidFill>
                      <a:schemeClr val="tx1">
                        <a:lumMod val="50000"/>
                        <a:lumOff val="50000"/>
                      </a:schemeClr>
                    </a:solidFill>
                  </a:tcPr>
                </a:tc>
                <a:tc>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NOx +HC</a:t>
                      </a:r>
                    </a:p>
                  </a:txBody>
                  <a:tcPr marL="68580" marR="68580" marT="0" marB="0" anchor="b">
                    <a:solidFill>
                      <a:schemeClr val="tx1">
                        <a:lumMod val="50000"/>
                        <a:lumOff val="50000"/>
                      </a:schemeClr>
                    </a:solidFill>
                  </a:tcPr>
                </a:tc>
                <a:tc>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HC</a:t>
                      </a:r>
                    </a:p>
                  </a:txBody>
                  <a:tcPr marL="68580" marR="68580" marT="0" marB="0" anchor="b">
                    <a:solidFill>
                      <a:schemeClr val="tx1">
                        <a:lumMod val="50000"/>
                        <a:lumOff val="50000"/>
                      </a:schemeClr>
                    </a:solidFill>
                  </a:tcPr>
                </a:tc>
                <a:tc>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PM</a:t>
                      </a:r>
                    </a:p>
                  </a:txBody>
                  <a:tcPr marL="68580" marR="68580" marT="0" marB="0" anchor="b">
                    <a:solidFill>
                      <a:schemeClr val="tx1">
                        <a:lumMod val="50000"/>
                        <a:lumOff val="50000"/>
                      </a:schemeClr>
                    </a:solidFill>
                  </a:tcPr>
                </a:tc>
                <a:extLst>
                  <a:ext uri="{0D108BD9-81ED-4DB2-BD59-A6C34878D82A}">
                    <a16:rowId xmlns:a16="http://schemas.microsoft.com/office/drawing/2014/main" val="3752742734"/>
                  </a:ext>
                </a:extLst>
              </a:tr>
              <a:tr h="468534">
                <a:tc>
                  <a:txBody>
                    <a:bodyPr/>
                    <a:lstStyle/>
                    <a:p>
                      <a:pPr marL="0" marR="0" algn="ctr">
                        <a:lnSpc>
                          <a:spcPct val="107000"/>
                        </a:lnSpc>
                        <a:spcBef>
                          <a:spcPts val="0"/>
                        </a:spcBef>
                        <a:spcAft>
                          <a:spcPts val="0"/>
                        </a:spcAft>
                      </a:pPr>
                      <a:r>
                        <a:rPr lang="en-US" sz="2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2003-2007</a:t>
                      </a: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X</a:t>
                      </a: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660929706"/>
                  </a:ext>
                </a:extLst>
              </a:tr>
              <a:tr h="573211">
                <a:tc>
                  <a:txBody>
                    <a:bodyPr/>
                    <a:lstStyle/>
                    <a:p>
                      <a:pPr marL="0" marR="0" algn="ctr">
                        <a:lnSpc>
                          <a:spcPct val="107000"/>
                        </a:lnSpc>
                        <a:spcBef>
                          <a:spcPts val="0"/>
                        </a:spcBef>
                        <a:spcAft>
                          <a:spcPts val="0"/>
                        </a:spcAft>
                      </a:pPr>
                      <a:r>
                        <a:rPr lang="en-US" sz="2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marL="68580" marR="68580" marT="0" marB="0" anchor="ctr">
                    <a:solidFill>
                      <a:schemeClr val="accent3">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dirty="0">
                          <a:effectLst/>
                          <a:latin typeface="Calibri" panose="020F0502020204030204" pitchFamily="34" charset="0"/>
                          <a:ea typeface="Calibri" panose="020F0502020204030204" pitchFamily="34" charset="0"/>
                          <a:cs typeface="Calibri" panose="020F0502020204030204" pitchFamily="34" charset="0"/>
                        </a:rPr>
                        <a:t>2004-2014</a:t>
                      </a:r>
                    </a:p>
                  </a:txBody>
                  <a:tcPr marL="68580" marR="68580" marT="0" marB="0" anchor="ctr">
                    <a:solidFill>
                      <a:schemeClr val="accent3">
                        <a:lumMod val="60000"/>
                        <a:lumOff val="40000"/>
                      </a:schemeClr>
                    </a:solidFill>
                  </a:tcPr>
                </a:tc>
                <a:tc>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X</a:t>
                      </a:r>
                    </a:p>
                  </a:txBody>
                  <a:tcPr marL="68580" marR="68580" marT="0" marB="0" anchor="ctr">
                    <a:solidFill>
                      <a:schemeClr val="accent3">
                        <a:lumMod val="60000"/>
                        <a:lumOff val="40000"/>
                      </a:schemeClr>
                    </a:solidFill>
                  </a:tcPr>
                </a:tc>
                <a:tc>
                  <a:txBody>
                    <a:bodyPr/>
                    <a:lstStyle/>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lumMod val="60000"/>
                        <a:lumOff val="40000"/>
                      </a:schemeClr>
                    </a:solidFill>
                  </a:tcPr>
                </a:tc>
                <a:tc>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X</a:t>
                      </a:r>
                    </a:p>
                  </a:txBody>
                  <a:tcPr marL="68580" marR="68580" marT="0" marB="0" anchor="ctr">
                    <a:solidFill>
                      <a:schemeClr val="accent3">
                        <a:lumMod val="60000"/>
                        <a:lumOff val="40000"/>
                      </a:schemeClr>
                    </a:solidFill>
                  </a:tcPr>
                </a:tc>
                <a:tc>
                  <a:txBody>
                    <a:bodyPr/>
                    <a:lstStyle/>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lumMod val="60000"/>
                        <a:lumOff val="40000"/>
                      </a:schemeClr>
                    </a:solidFill>
                  </a:tcPr>
                </a:tc>
                <a:tc>
                  <a:txBody>
                    <a:bodyPr/>
                    <a:lstStyle/>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lumMod val="60000"/>
                        <a:lumOff val="40000"/>
                      </a:schemeClr>
                    </a:solidFill>
                  </a:tcPr>
                </a:tc>
                <a:tc>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X</a:t>
                      </a:r>
                    </a:p>
                  </a:txBody>
                  <a:tcPr marL="68580" marR="68580" marT="0" marB="0" anchor="ctr">
                    <a:solidFill>
                      <a:schemeClr val="accent3">
                        <a:lumMod val="60000"/>
                        <a:lumOff val="40000"/>
                      </a:schemeClr>
                    </a:solidFill>
                  </a:tcPr>
                </a:tc>
                <a:extLst>
                  <a:ext uri="{0D108BD9-81ED-4DB2-BD59-A6C34878D82A}">
                    <a16:rowId xmlns:a16="http://schemas.microsoft.com/office/drawing/2014/main" val="1431760257"/>
                  </a:ext>
                </a:extLst>
              </a:tr>
              <a:tr h="400695">
                <a:tc>
                  <a:txBody>
                    <a:bodyPr/>
                    <a:lstStyle/>
                    <a:p>
                      <a:pPr marL="0" marR="0" algn="ctr">
                        <a:lnSpc>
                          <a:spcPct val="107000"/>
                        </a:lnSpc>
                        <a:spcBef>
                          <a:spcPts val="0"/>
                        </a:spcBef>
                        <a:spcAft>
                          <a:spcPts val="0"/>
                        </a:spcAft>
                      </a:pPr>
                      <a:r>
                        <a:rPr lang="en-US" sz="2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a:t>
                      </a: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2009-2017</a:t>
                      </a: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X</a:t>
                      </a: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X</a:t>
                      </a:r>
                    </a:p>
                  </a:txBody>
                  <a:tcPr marL="68580" marR="68580" marT="0" marB="0" anchor="ctr">
                    <a:solidFill>
                      <a:schemeClr val="accent3">
                        <a:lumMod val="40000"/>
                        <a:lumOff val="60000"/>
                      </a:schemeClr>
                    </a:solidFill>
                  </a:tcPr>
                </a:tc>
                <a:extLst>
                  <a:ext uri="{0D108BD9-81ED-4DB2-BD59-A6C34878D82A}">
                    <a16:rowId xmlns:a16="http://schemas.microsoft.com/office/drawing/2014/main" val="759489472"/>
                  </a:ext>
                </a:extLst>
              </a:tr>
              <a:tr h="530094">
                <a:tc>
                  <a:txBody>
                    <a:bodyPr/>
                    <a:lstStyle/>
                    <a:p>
                      <a:pPr marL="0" marR="0" algn="ctr">
                        <a:lnSpc>
                          <a:spcPct val="107000"/>
                        </a:lnSpc>
                        <a:spcBef>
                          <a:spcPts val="0"/>
                        </a:spcBef>
                        <a:spcAft>
                          <a:spcPts val="0"/>
                        </a:spcAft>
                      </a:pPr>
                      <a:r>
                        <a:rPr lang="en-US" sz="2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p>
                  </a:txBody>
                  <a:tcPr marL="68580" marR="68580" marT="0" marB="0" anchor="ctr">
                    <a:solidFill>
                      <a:schemeClr val="accent3">
                        <a:lumMod val="60000"/>
                        <a:lumOff val="40000"/>
                      </a:schemeClr>
                    </a:solidFill>
                  </a:tcPr>
                </a:tc>
                <a:tc>
                  <a:txBody>
                    <a:bodyPr/>
                    <a:lstStyle/>
                    <a:p>
                      <a:pPr marL="0" marR="0" algn="ctr">
                        <a:lnSpc>
                          <a:spcPct val="107000"/>
                        </a:lnSpc>
                        <a:spcBef>
                          <a:spcPts val="0"/>
                        </a:spcBef>
                        <a:spcAft>
                          <a:spcPts val="0"/>
                        </a:spcAft>
                      </a:pPr>
                      <a:r>
                        <a:rPr lang="en-US" sz="24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2014 and beyond</a:t>
                      </a:r>
                    </a:p>
                  </a:txBody>
                  <a:tcPr marL="68580" marR="68580" marT="0" marB="0" anchor="ctr">
                    <a:solidFill>
                      <a:schemeClr val="accent3">
                        <a:lumMod val="60000"/>
                        <a:lumOff val="40000"/>
                      </a:schemeClr>
                    </a:solidFill>
                  </a:tcPr>
                </a:tc>
                <a:tc>
                  <a:txBody>
                    <a:bodyPr/>
                    <a:lstStyle/>
                    <a:p>
                      <a:pPr marL="0" marR="0" algn="ctr">
                        <a:lnSpc>
                          <a:spcPct val="107000"/>
                        </a:lnSpc>
                        <a:spcBef>
                          <a:spcPts val="0"/>
                        </a:spcBef>
                        <a:spcAft>
                          <a:spcPts val="0"/>
                        </a:spcAft>
                      </a:pPr>
                      <a:endParaRPr lang="en-US" sz="24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lumMod val="60000"/>
                        <a:lumOff val="40000"/>
                      </a:schemeClr>
                    </a:solidFill>
                  </a:tcPr>
                </a:tc>
                <a:tc>
                  <a:txBody>
                    <a:bodyPr/>
                    <a:lstStyle/>
                    <a:p>
                      <a:pPr marL="0" marR="0" algn="ctr">
                        <a:lnSpc>
                          <a:spcPct val="107000"/>
                        </a:lnSpc>
                        <a:spcBef>
                          <a:spcPts val="0"/>
                        </a:spcBef>
                        <a:spcAft>
                          <a:spcPts val="0"/>
                        </a:spcAft>
                      </a:pPr>
                      <a:r>
                        <a:rPr lang="en-US" sz="24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X</a:t>
                      </a:r>
                    </a:p>
                  </a:txBody>
                  <a:tcPr marL="68580" marR="68580" marT="0" marB="0" anchor="ctr">
                    <a:solidFill>
                      <a:schemeClr val="accent3">
                        <a:lumMod val="60000"/>
                        <a:lumOff val="40000"/>
                      </a:schemeClr>
                    </a:solidFill>
                  </a:tcPr>
                </a:tc>
                <a:tc>
                  <a:txBody>
                    <a:bodyPr/>
                    <a:lstStyle/>
                    <a:p>
                      <a:pPr marL="0" marR="0" algn="ctr">
                        <a:lnSpc>
                          <a:spcPct val="107000"/>
                        </a:lnSpc>
                        <a:spcBef>
                          <a:spcPts val="0"/>
                        </a:spcBef>
                        <a:spcAft>
                          <a:spcPts val="0"/>
                        </a:spcAft>
                      </a:pPr>
                      <a:endParaRPr lang="en-US" sz="24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lumMod val="60000"/>
                        <a:lumOff val="40000"/>
                      </a:schemeClr>
                    </a:solidFill>
                  </a:tcPr>
                </a:tc>
                <a:tc>
                  <a:txBody>
                    <a:bodyPr/>
                    <a:lstStyle/>
                    <a:p>
                      <a:pPr marL="0" marR="0" algn="ctr">
                        <a:lnSpc>
                          <a:spcPct val="107000"/>
                        </a:lnSpc>
                        <a:spcBef>
                          <a:spcPts val="0"/>
                        </a:spcBef>
                        <a:spcAft>
                          <a:spcPts val="0"/>
                        </a:spcAft>
                      </a:pPr>
                      <a:endParaRPr lang="en-US" sz="24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lumMod val="60000"/>
                        <a:lumOff val="40000"/>
                      </a:schemeClr>
                    </a:solidFill>
                  </a:tcPr>
                </a:tc>
                <a:tc>
                  <a:txBody>
                    <a:bodyPr/>
                    <a:lstStyle/>
                    <a:p>
                      <a:pPr marL="0" marR="0" algn="ctr">
                        <a:lnSpc>
                          <a:spcPct val="107000"/>
                        </a:lnSpc>
                        <a:spcBef>
                          <a:spcPts val="0"/>
                        </a:spcBef>
                        <a:spcAft>
                          <a:spcPts val="0"/>
                        </a:spcAft>
                      </a:pPr>
                      <a:r>
                        <a:rPr lang="en-US" sz="24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X</a:t>
                      </a:r>
                    </a:p>
                  </a:txBody>
                  <a:tcPr marL="68580" marR="68580" marT="0" marB="0" anchor="ctr">
                    <a:solidFill>
                      <a:schemeClr val="accent3">
                        <a:lumMod val="60000"/>
                        <a:lumOff val="40000"/>
                      </a:schemeClr>
                    </a:solidFill>
                  </a:tcPr>
                </a:tc>
                <a:tc>
                  <a:txBody>
                    <a:bodyPr/>
                    <a:lstStyle/>
                    <a:p>
                      <a:pPr marL="0" marR="0" algn="ctr">
                        <a:lnSpc>
                          <a:spcPct val="107000"/>
                        </a:lnSpc>
                        <a:spcBef>
                          <a:spcPts val="0"/>
                        </a:spcBef>
                        <a:spcAft>
                          <a:spcPts val="0"/>
                        </a:spcAft>
                      </a:pPr>
                      <a:r>
                        <a:rPr lang="en-US" sz="240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X</a:t>
                      </a:r>
                    </a:p>
                  </a:txBody>
                  <a:tcPr marL="68580" marR="68580" marT="0" marB="0" anchor="ctr">
                    <a:solidFill>
                      <a:schemeClr val="accent3">
                        <a:lumMod val="60000"/>
                        <a:lumOff val="40000"/>
                      </a:schemeClr>
                    </a:solidFill>
                  </a:tcPr>
                </a:tc>
                <a:extLst>
                  <a:ext uri="{0D108BD9-81ED-4DB2-BD59-A6C34878D82A}">
                    <a16:rowId xmlns:a16="http://schemas.microsoft.com/office/drawing/2014/main" val="2649603663"/>
                  </a:ext>
                </a:extLst>
              </a:tr>
            </a:tbl>
          </a:graphicData>
        </a:graphic>
      </p:graphicFrame>
    </p:spTree>
    <p:extLst>
      <p:ext uri="{BB962C8B-B14F-4D97-AF65-F5344CB8AC3E}">
        <p14:creationId xmlns:p14="http://schemas.microsoft.com/office/powerpoint/2010/main" val="1527994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lumOff val="50000"/>
              </a:schemeClr>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FC259-C35E-48E9-9C04-1FEB853C408F}"/>
              </a:ext>
            </a:extLst>
          </p:cNvPr>
          <p:cNvSpPr>
            <a:spLocks noGrp="1"/>
          </p:cNvSpPr>
          <p:nvPr>
            <p:ph type="title"/>
          </p:nvPr>
        </p:nvSpPr>
        <p:spPr>
          <a:xfrm>
            <a:off x="7904940" y="799306"/>
            <a:ext cx="3869025" cy="1103446"/>
          </a:xfrm>
        </p:spPr>
        <p:txBody>
          <a:bodyPr anchor="b">
            <a:noAutofit/>
          </a:bodyPr>
          <a:lstStyle/>
          <a:p>
            <a:r>
              <a:rPr lang="en-US" sz="3600" b="1" cap="none" dirty="0">
                <a:latin typeface="Calibri" panose="020F0502020204030204" pitchFamily="34" charset="0"/>
                <a:cs typeface="Calibri" panose="020F0502020204030204" pitchFamily="34" charset="0"/>
              </a:rPr>
              <a:t>Category 1/2 Emission Factors</a:t>
            </a:r>
          </a:p>
        </p:txBody>
      </p:sp>
      <p:sp>
        <p:nvSpPr>
          <p:cNvPr id="3" name="Content Placeholder 2">
            <a:extLst>
              <a:ext uri="{FF2B5EF4-FFF2-40B4-BE49-F238E27FC236}">
                <a16:creationId xmlns:a16="http://schemas.microsoft.com/office/drawing/2014/main" id="{ABC058FC-0AE2-443B-90AC-F87A4D736067}"/>
              </a:ext>
            </a:extLst>
          </p:cNvPr>
          <p:cNvSpPr>
            <a:spLocks noGrp="1"/>
          </p:cNvSpPr>
          <p:nvPr>
            <p:ph idx="1"/>
          </p:nvPr>
        </p:nvSpPr>
        <p:spPr>
          <a:xfrm>
            <a:off x="8728082" y="2169251"/>
            <a:ext cx="3045883" cy="2831273"/>
          </a:xfrm>
        </p:spPr>
        <p:txBody>
          <a:bodyPr>
            <a:normAutofit/>
          </a:bodyPr>
          <a:lstStyle/>
          <a:p>
            <a:pPr marL="0" indent="0">
              <a:buNone/>
            </a:pPr>
            <a:r>
              <a:rPr lang="en-US" sz="1800" dirty="0"/>
              <a:t>Updated with the New Port Methods and weighted vessel population to obtain average emission factors across different engine sizes</a:t>
            </a:r>
          </a:p>
        </p:txBody>
      </p:sp>
      <p:graphicFrame>
        <p:nvGraphicFramePr>
          <p:cNvPr id="4" name="Table 3">
            <a:extLst>
              <a:ext uri="{FF2B5EF4-FFF2-40B4-BE49-F238E27FC236}">
                <a16:creationId xmlns:a16="http://schemas.microsoft.com/office/drawing/2014/main" id="{EFAA6222-B29F-48B4-BBD1-C14D09404F33}"/>
              </a:ext>
            </a:extLst>
          </p:cNvPr>
          <p:cNvGraphicFramePr>
            <a:graphicFrameLocks noGrp="1"/>
          </p:cNvGraphicFramePr>
          <p:nvPr>
            <p:extLst>
              <p:ext uri="{D42A27DB-BD31-4B8C-83A1-F6EECF244321}">
                <p14:modId xmlns:p14="http://schemas.microsoft.com/office/powerpoint/2010/main" val="419113273"/>
              </p:ext>
            </p:extLst>
          </p:nvPr>
        </p:nvGraphicFramePr>
        <p:xfrm>
          <a:off x="153243" y="1149726"/>
          <a:ext cx="7924068" cy="2058832"/>
        </p:xfrm>
        <a:graphic>
          <a:graphicData uri="http://schemas.openxmlformats.org/drawingml/2006/table">
            <a:tbl>
              <a:tblPr firstRow="1" bandRow="1">
                <a:tableStyleId>{85BE263C-DBD7-4A20-BB59-AAB30ACAA65A}</a:tableStyleId>
              </a:tblPr>
              <a:tblGrid>
                <a:gridCol w="1730131">
                  <a:extLst>
                    <a:ext uri="{9D8B030D-6E8A-4147-A177-3AD203B41FA5}">
                      <a16:colId xmlns:a16="http://schemas.microsoft.com/office/drawing/2014/main" val="593803240"/>
                    </a:ext>
                  </a:extLst>
                </a:gridCol>
                <a:gridCol w="618802">
                  <a:extLst>
                    <a:ext uri="{9D8B030D-6E8A-4147-A177-3AD203B41FA5}">
                      <a16:colId xmlns:a16="http://schemas.microsoft.com/office/drawing/2014/main" val="3725578359"/>
                    </a:ext>
                  </a:extLst>
                </a:gridCol>
                <a:gridCol w="712967">
                  <a:extLst>
                    <a:ext uri="{9D8B030D-6E8A-4147-A177-3AD203B41FA5}">
                      <a16:colId xmlns:a16="http://schemas.microsoft.com/office/drawing/2014/main" val="4237813565"/>
                    </a:ext>
                  </a:extLst>
                </a:gridCol>
                <a:gridCol w="766778">
                  <a:extLst>
                    <a:ext uri="{9D8B030D-6E8A-4147-A177-3AD203B41FA5}">
                      <a16:colId xmlns:a16="http://schemas.microsoft.com/office/drawing/2014/main" val="2582867540"/>
                    </a:ext>
                  </a:extLst>
                </a:gridCol>
                <a:gridCol w="686063">
                  <a:extLst>
                    <a:ext uri="{9D8B030D-6E8A-4147-A177-3AD203B41FA5}">
                      <a16:colId xmlns:a16="http://schemas.microsoft.com/office/drawing/2014/main" val="1029196621"/>
                    </a:ext>
                  </a:extLst>
                </a:gridCol>
                <a:gridCol w="834038">
                  <a:extLst>
                    <a:ext uri="{9D8B030D-6E8A-4147-A177-3AD203B41FA5}">
                      <a16:colId xmlns:a16="http://schemas.microsoft.com/office/drawing/2014/main" val="2657328732"/>
                    </a:ext>
                  </a:extLst>
                </a:gridCol>
                <a:gridCol w="766777">
                  <a:extLst>
                    <a:ext uri="{9D8B030D-6E8A-4147-A177-3AD203B41FA5}">
                      <a16:colId xmlns:a16="http://schemas.microsoft.com/office/drawing/2014/main" val="2245845425"/>
                    </a:ext>
                  </a:extLst>
                </a:gridCol>
                <a:gridCol w="1044237">
                  <a:extLst>
                    <a:ext uri="{9D8B030D-6E8A-4147-A177-3AD203B41FA5}">
                      <a16:colId xmlns:a16="http://schemas.microsoft.com/office/drawing/2014/main" val="2604405153"/>
                    </a:ext>
                  </a:extLst>
                </a:gridCol>
                <a:gridCol w="764275">
                  <a:extLst>
                    <a:ext uri="{9D8B030D-6E8A-4147-A177-3AD203B41FA5}">
                      <a16:colId xmlns:a16="http://schemas.microsoft.com/office/drawing/2014/main" val="2059529308"/>
                    </a:ext>
                  </a:extLst>
                </a:gridCol>
              </a:tblGrid>
              <a:tr h="369046">
                <a:tc>
                  <a:txBody>
                    <a:bodyPr/>
                    <a:lstStyle/>
                    <a:p>
                      <a:pPr algn="ctr" fontAlgn="b"/>
                      <a:r>
                        <a:rPr lang="en-US" sz="1500" u="none" strike="noStrike" dirty="0">
                          <a:effectLst/>
                        </a:rPr>
                        <a:t>Model Year</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Tier</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NOX</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VOC</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CO</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PM10</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PM25</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SO2</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CO2</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0136507"/>
                  </a:ext>
                </a:extLst>
              </a:tr>
              <a:tr h="315202">
                <a:tc>
                  <a:txBody>
                    <a:bodyPr/>
                    <a:lstStyle/>
                    <a:p>
                      <a:pPr algn="l" fontAlgn="b"/>
                      <a:r>
                        <a:rPr lang="en-US" sz="1500" u="none" strike="noStrike">
                          <a:effectLst/>
                        </a:rPr>
                        <a:t>Older than 2004</a:t>
                      </a:r>
                      <a:endParaRPr lang="en-US" sz="1500" b="0" i="0" u="none" strike="noStrike">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u="none" strike="noStrike">
                          <a:effectLst/>
                        </a:rPr>
                        <a:t>Tier 0</a:t>
                      </a:r>
                      <a:endParaRPr lang="en-US" sz="1500" b="0" i="0" u="none" strike="noStrike">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13.36</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0.14</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2.48</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0.21</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0.20</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0.00624</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679.56</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8732160"/>
                  </a:ext>
                </a:extLst>
              </a:tr>
              <a:tr h="272103">
                <a:tc>
                  <a:txBody>
                    <a:bodyPr/>
                    <a:lstStyle/>
                    <a:p>
                      <a:pPr algn="l" fontAlgn="b"/>
                      <a:r>
                        <a:rPr lang="en-US" sz="1500" u="none" strike="noStrike">
                          <a:effectLst/>
                        </a:rPr>
                        <a:t>2004-2006</a:t>
                      </a:r>
                      <a:endParaRPr lang="en-US" sz="1500" b="0" i="0" u="none" strike="noStrike">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u="none" strike="noStrike">
                          <a:effectLst/>
                        </a:rPr>
                        <a:t>Tier 1</a:t>
                      </a:r>
                      <a:endParaRPr lang="en-US" sz="1500" b="0" i="0" u="none" strike="noStrike">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10.55</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0.14</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2.48</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0.21</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0.20</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0.00624</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679.56</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7957660"/>
                  </a:ext>
                </a:extLst>
              </a:tr>
              <a:tr h="296839">
                <a:tc>
                  <a:txBody>
                    <a:bodyPr/>
                    <a:lstStyle/>
                    <a:p>
                      <a:pPr algn="l" fontAlgn="b"/>
                      <a:r>
                        <a:rPr lang="en-US" sz="1500" u="none" strike="noStrike" dirty="0">
                          <a:effectLst/>
                        </a:rPr>
                        <a:t>2007-2012</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u="none" strike="noStrike" dirty="0">
                          <a:effectLst/>
                        </a:rPr>
                        <a:t>Tier 2</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8.33</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0.14</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2.03</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0.31</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0.30</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0.00624</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679.56</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3237493"/>
                  </a:ext>
                </a:extLst>
              </a:tr>
              <a:tr h="337784">
                <a:tc>
                  <a:txBody>
                    <a:bodyPr/>
                    <a:lstStyle/>
                    <a:p>
                      <a:pPr algn="l" fontAlgn="b"/>
                      <a:r>
                        <a:rPr lang="en-US" sz="1500" u="none" strike="noStrike" dirty="0">
                          <a:effectLst/>
                        </a:rPr>
                        <a:t>2013-2016</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u="none" strike="noStrike" dirty="0">
                          <a:effectLst/>
                        </a:rPr>
                        <a:t>Tier 3</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6.35</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0.08</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2.03</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0.20</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0.19</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0.00624</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679.56</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6802628"/>
                  </a:ext>
                </a:extLst>
              </a:tr>
              <a:tr h="467858">
                <a:tc>
                  <a:txBody>
                    <a:bodyPr/>
                    <a:lstStyle/>
                    <a:p>
                      <a:pPr algn="l" fontAlgn="b"/>
                      <a:r>
                        <a:rPr lang="en-US" sz="1500" u="none" strike="noStrike" dirty="0">
                          <a:effectLst/>
                        </a:rPr>
                        <a:t>Newer than 2017</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u="none" strike="noStrike" dirty="0">
                          <a:effectLst/>
                        </a:rPr>
                        <a:t>Tier 4</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1.30</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0.02</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2.03</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0.11</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0.11</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0.00624</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679.56</a:t>
                      </a:r>
                      <a:endParaRPr lang="en-US" sz="1500" b="0" i="0" u="none" strike="noStrike" dirty="0">
                        <a:solidFill>
                          <a:srgbClr val="000000"/>
                        </a:solidFill>
                        <a:effectLst/>
                        <a:latin typeface="Calibri" panose="020F0502020204030204" pitchFamily="34" charset="0"/>
                      </a:endParaRPr>
                    </a:p>
                  </a:txBody>
                  <a:tcPr marL="12762" marR="12762" marT="1276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4112451"/>
                  </a:ext>
                </a:extLst>
              </a:tr>
            </a:tbl>
          </a:graphicData>
        </a:graphic>
      </p:graphicFrame>
      <p:graphicFrame>
        <p:nvGraphicFramePr>
          <p:cNvPr id="5" name="Table 4">
            <a:extLst>
              <a:ext uri="{FF2B5EF4-FFF2-40B4-BE49-F238E27FC236}">
                <a16:creationId xmlns:a16="http://schemas.microsoft.com/office/drawing/2014/main" id="{AD56185E-BB57-44EA-8B13-C70808BE7BDF}"/>
              </a:ext>
            </a:extLst>
          </p:cNvPr>
          <p:cNvGraphicFramePr>
            <a:graphicFrameLocks noGrp="1"/>
          </p:cNvGraphicFramePr>
          <p:nvPr>
            <p:extLst>
              <p:ext uri="{D42A27DB-BD31-4B8C-83A1-F6EECF244321}">
                <p14:modId xmlns:p14="http://schemas.microsoft.com/office/powerpoint/2010/main" val="3549288871"/>
              </p:ext>
            </p:extLst>
          </p:nvPr>
        </p:nvGraphicFramePr>
        <p:xfrm>
          <a:off x="140676" y="3880073"/>
          <a:ext cx="7764264" cy="1597524"/>
        </p:xfrm>
        <a:graphic>
          <a:graphicData uri="http://schemas.openxmlformats.org/drawingml/2006/table">
            <a:tbl>
              <a:tblPr firstRow="1" bandRow="1">
                <a:tableStyleId>{85BE263C-DBD7-4A20-BB59-AAB30ACAA65A}</a:tableStyleId>
              </a:tblPr>
              <a:tblGrid>
                <a:gridCol w="647022">
                  <a:extLst>
                    <a:ext uri="{9D8B030D-6E8A-4147-A177-3AD203B41FA5}">
                      <a16:colId xmlns:a16="http://schemas.microsoft.com/office/drawing/2014/main" val="1543208446"/>
                    </a:ext>
                  </a:extLst>
                </a:gridCol>
                <a:gridCol w="647022">
                  <a:extLst>
                    <a:ext uri="{9D8B030D-6E8A-4147-A177-3AD203B41FA5}">
                      <a16:colId xmlns:a16="http://schemas.microsoft.com/office/drawing/2014/main" val="4153429111"/>
                    </a:ext>
                  </a:extLst>
                </a:gridCol>
                <a:gridCol w="647022">
                  <a:extLst>
                    <a:ext uri="{9D8B030D-6E8A-4147-A177-3AD203B41FA5}">
                      <a16:colId xmlns:a16="http://schemas.microsoft.com/office/drawing/2014/main" val="3096003197"/>
                    </a:ext>
                  </a:extLst>
                </a:gridCol>
                <a:gridCol w="647022">
                  <a:extLst>
                    <a:ext uri="{9D8B030D-6E8A-4147-A177-3AD203B41FA5}">
                      <a16:colId xmlns:a16="http://schemas.microsoft.com/office/drawing/2014/main" val="1279594164"/>
                    </a:ext>
                  </a:extLst>
                </a:gridCol>
                <a:gridCol w="647022">
                  <a:extLst>
                    <a:ext uri="{9D8B030D-6E8A-4147-A177-3AD203B41FA5}">
                      <a16:colId xmlns:a16="http://schemas.microsoft.com/office/drawing/2014/main" val="1674182630"/>
                    </a:ext>
                  </a:extLst>
                </a:gridCol>
                <a:gridCol w="647022">
                  <a:extLst>
                    <a:ext uri="{9D8B030D-6E8A-4147-A177-3AD203B41FA5}">
                      <a16:colId xmlns:a16="http://schemas.microsoft.com/office/drawing/2014/main" val="2975439450"/>
                    </a:ext>
                  </a:extLst>
                </a:gridCol>
                <a:gridCol w="647022">
                  <a:extLst>
                    <a:ext uri="{9D8B030D-6E8A-4147-A177-3AD203B41FA5}">
                      <a16:colId xmlns:a16="http://schemas.microsoft.com/office/drawing/2014/main" val="1608280505"/>
                    </a:ext>
                  </a:extLst>
                </a:gridCol>
                <a:gridCol w="647022">
                  <a:extLst>
                    <a:ext uri="{9D8B030D-6E8A-4147-A177-3AD203B41FA5}">
                      <a16:colId xmlns:a16="http://schemas.microsoft.com/office/drawing/2014/main" val="3588860026"/>
                    </a:ext>
                  </a:extLst>
                </a:gridCol>
                <a:gridCol w="647022">
                  <a:extLst>
                    <a:ext uri="{9D8B030D-6E8A-4147-A177-3AD203B41FA5}">
                      <a16:colId xmlns:a16="http://schemas.microsoft.com/office/drawing/2014/main" val="3010192373"/>
                    </a:ext>
                  </a:extLst>
                </a:gridCol>
                <a:gridCol w="647022">
                  <a:extLst>
                    <a:ext uri="{9D8B030D-6E8A-4147-A177-3AD203B41FA5}">
                      <a16:colId xmlns:a16="http://schemas.microsoft.com/office/drawing/2014/main" val="2568427176"/>
                    </a:ext>
                  </a:extLst>
                </a:gridCol>
                <a:gridCol w="647022">
                  <a:extLst>
                    <a:ext uri="{9D8B030D-6E8A-4147-A177-3AD203B41FA5}">
                      <a16:colId xmlns:a16="http://schemas.microsoft.com/office/drawing/2014/main" val="254905259"/>
                    </a:ext>
                  </a:extLst>
                </a:gridCol>
                <a:gridCol w="647022">
                  <a:extLst>
                    <a:ext uri="{9D8B030D-6E8A-4147-A177-3AD203B41FA5}">
                      <a16:colId xmlns:a16="http://schemas.microsoft.com/office/drawing/2014/main" val="433911515"/>
                    </a:ext>
                  </a:extLst>
                </a:gridCol>
              </a:tblGrid>
              <a:tr h="266254">
                <a:tc>
                  <a:txBody>
                    <a:bodyPr/>
                    <a:lstStyle/>
                    <a:p>
                      <a:pPr algn="l" fontAlgn="b"/>
                      <a:r>
                        <a:rPr lang="en-US" sz="1400" u="none" strike="noStrike" dirty="0">
                          <a:effectLst/>
                        </a:rPr>
                        <a:t>Tier</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NOX</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VOC</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CO</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a:effectLst/>
                        </a:rPr>
                        <a:t>PM10</a:t>
                      </a:r>
                      <a:endParaRPr lang="en-US" sz="1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a:effectLst/>
                        </a:rPr>
                        <a:t>PM25</a:t>
                      </a:r>
                      <a:endParaRPr lang="en-US" sz="1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CO2</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SO2</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HC</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N2O</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BC</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BSFC</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5228501"/>
                  </a:ext>
                </a:extLst>
              </a:tr>
              <a:tr h="266254">
                <a:tc>
                  <a:txBody>
                    <a:bodyPr/>
                    <a:lstStyle/>
                    <a:p>
                      <a:pPr algn="l" fontAlgn="b"/>
                      <a:r>
                        <a:rPr lang="en-US" sz="1400" u="none" strike="noStrike">
                          <a:effectLst/>
                        </a:rPr>
                        <a:t>Tier 0</a:t>
                      </a:r>
                      <a:endParaRPr lang="en-US" sz="1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10.28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679.47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248.18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2820427"/>
                  </a:ext>
                </a:extLst>
              </a:tr>
              <a:tr h="266254">
                <a:tc>
                  <a:txBody>
                    <a:bodyPr/>
                    <a:lstStyle/>
                    <a:p>
                      <a:pPr algn="l" fontAlgn="b"/>
                      <a:r>
                        <a:rPr lang="en-US" sz="1400" u="none" strike="noStrike">
                          <a:effectLst/>
                        </a:rPr>
                        <a:t>Tier 1 </a:t>
                      </a:r>
                      <a:endParaRPr lang="en-US" sz="1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9.62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679.47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248.18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9874250"/>
                  </a:ext>
                </a:extLst>
              </a:tr>
              <a:tr h="266254">
                <a:tc>
                  <a:txBody>
                    <a:bodyPr/>
                    <a:lstStyle/>
                    <a:p>
                      <a:pPr algn="l" fontAlgn="b"/>
                      <a:r>
                        <a:rPr lang="en-US" sz="1400" u="none" strike="noStrike">
                          <a:effectLst/>
                        </a:rPr>
                        <a:t>Tier 2</a:t>
                      </a:r>
                      <a:endParaRPr lang="en-US" sz="1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5.64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0.14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679.47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248.18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645662"/>
                  </a:ext>
                </a:extLst>
              </a:tr>
              <a:tr h="266254">
                <a:tc>
                  <a:txBody>
                    <a:bodyPr/>
                    <a:lstStyle/>
                    <a:p>
                      <a:pPr algn="l" fontAlgn="b"/>
                      <a:r>
                        <a:rPr lang="en-US" sz="1400" u="none" strike="noStrike" dirty="0">
                          <a:effectLst/>
                        </a:rPr>
                        <a:t>Tier 3</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4.75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679.47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248.18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3960510"/>
                  </a:ext>
                </a:extLst>
              </a:tr>
              <a:tr h="266254">
                <a:tc>
                  <a:txBody>
                    <a:bodyPr/>
                    <a:lstStyle/>
                    <a:p>
                      <a:pPr algn="l" fontAlgn="b"/>
                      <a:r>
                        <a:rPr lang="en-US" sz="1400" u="none" strike="noStrike" dirty="0">
                          <a:effectLst/>
                        </a:rPr>
                        <a:t>Tier 4</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679.47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248.18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9595553"/>
                  </a:ext>
                </a:extLst>
              </a:tr>
            </a:tbl>
          </a:graphicData>
        </a:graphic>
      </p:graphicFrame>
      <p:graphicFrame>
        <p:nvGraphicFramePr>
          <p:cNvPr id="7" name="Table 6">
            <a:extLst>
              <a:ext uri="{FF2B5EF4-FFF2-40B4-BE49-F238E27FC236}">
                <a16:creationId xmlns:a16="http://schemas.microsoft.com/office/drawing/2014/main" id="{9EDF07D6-8ED6-472C-A993-1C45BD0CF294}"/>
              </a:ext>
            </a:extLst>
          </p:cNvPr>
          <p:cNvGraphicFramePr>
            <a:graphicFrameLocks noGrp="1"/>
          </p:cNvGraphicFramePr>
          <p:nvPr>
            <p:extLst>
              <p:ext uri="{D42A27DB-BD31-4B8C-83A1-F6EECF244321}">
                <p14:modId xmlns:p14="http://schemas.microsoft.com/office/powerpoint/2010/main" val="3805393217"/>
              </p:ext>
            </p:extLst>
          </p:nvPr>
        </p:nvGraphicFramePr>
        <p:xfrm>
          <a:off x="166891" y="6087641"/>
          <a:ext cx="7764262" cy="695298"/>
        </p:xfrm>
        <a:graphic>
          <a:graphicData uri="http://schemas.openxmlformats.org/drawingml/2006/table">
            <a:tbl>
              <a:tblPr firstRow="1" bandRow="1">
                <a:tableStyleId>{85BE263C-DBD7-4A20-BB59-AAB30ACAA65A}</a:tableStyleId>
              </a:tblPr>
              <a:tblGrid>
                <a:gridCol w="705842">
                  <a:extLst>
                    <a:ext uri="{9D8B030D-6E8A-4147-A177-3AD203B41FA5}">
                      <a16:colId xmlns:a16="http://schemas.microsoft.com/office/drawing/2014/main" val="2843514100"/>
                    </a:ext>
                  </a:extLst>
                </a:gridCol>
                <a:gridCol w="705842">
                  <a:extLst>
                    <a:ext uri="{9D8B030D-6E8A-4147-A177-3AD203B41FA5}">
                      <a16:colId xmlns:a16="http://schemas.microsoft.com/office/drawing/2014/main" val="4120666642"/>
                    </a:ext>
                  </a:extLst>
                </a:gridCol>
                <a:gridCol w="705842">
                  <a:extLst>
                    <a:ext uri="{9D8B030D-6E8A-4147-A177-3AD203B41FA5}">
                      <a16:colId xmlns:a16="http://schemas.microsoft.com/office/drawing/2014/main" val="1981526005"/>
                    </a:ext>
                  </a:extLst>
                </a:gridCol>
                <a:gridCol w="705842">
                  <a:extLst>
                    <a:ext uri="{9D8B030D-6E8A-4147-A177-3AD203B41FA5}">
                      <a16:colId xmlns:a16="http://schemas.microsoft.com/office/drawing/2014/main" val="1880668723"/>
                    </a:ext>
                  </a:extLst>
                </a:gridCol>
                <a:gridCol w="705842">
                  <a:extLst>
                    <a:ext uri="{9D8B030D-6E8A-4147-A177-3AD203B41FA5}">
                      <a16:colId xmlns:a16="http://schemas.microsoft.com/office/drawing/2014/main" val="3351411443"/>
                    </a:ext>
                  </a:extLst>
                </a:gridCol>
                <a:gridCol w="705842">
                  <a:extLst>
                    <a:ext uri="{9D8B030D-6E8A-4147-A177-3AD203B41FA5}">
                      <a16:colId xmlns:a16="http://schemas.microsoft.com/office/drawing/2014/main" val="152567681"/>
                    </a:ext>
                  </a:extLst>
                </a:gridCol>
                <a:gridCol w="705842">
                  <a:extLst>
                    <a:ext uri="{9D8B030D-6E8A-4147-A177-3AD203B41FA5}">
                      <a16:colId xmlns:a16="http://schemas.microsoft.com/office/drawing/2014/main" val="1211154880"/>
                    </a:ext>
                  </a:extLst>
                </a:gridCol>
                <a:gridCol w="705842">
                  <a:extLst>
                    <a:ext uri="{9D8B030D-6E8A-4147-A177-3AD203B41FA5}">
                      <a16:colId xmlns:a16="http://schemas.microsoft.com/office/drawing/2014/main" val="2441647027"/>
                    </a:ext>
                  </a:extLst>
                </a:gridCol>
                <a:gridCol w="705842">
                  <a:extLst>
                    <a:ext uri="{9D8B030D-6E8A-4147-A177-3AD203B41FA5}">
                      <a16:colId xmlns:a16="http://schemas.microsoft.com/office/drawing/2014/main" val="1097513705"/>
                    </a:ext>
                  </a:extLst>
                </a:gridCol>
                <a:gridCol w="705842">
                  <a:extLst>
                    <a:ext uri="{9D8B030D-6E8A-4147-A177-3AD203B41FA5}">
                      <a16:colId xmlns:a16="http://schemas.microsoft.com/office/drawing/2014/main" val="2543137726"/>
                    </a:ext>
                  </a:extLst>
                </a:gridCol>
                <a:gridCol w="705842">
                  <a:extLst>
                    <a:ext uri="{9D8B030D-6E8A-4147-A177-3AD203B41FA5}">
                      <a16:colId xmlns:a16="http://schemas.microsoft.com/office/drawing/2014/main" val="1002599347"/>
                    </a:ext>
                  </a:extLst>
                </a:gridCol>
              </a:tblGrid>
              <a:tr h="383632">
                <a:tc>
                  <a:txBody>
                    <a:bodyPr/>
                    <a:lstStyle/>
                    <a:p>
                      <a:pPr algn="l" fontAlgn="b"/>
                      <a:r>
                        <a:rPr lang="en-US" sz="1400" u="none" strike="noStrike">
                          <a:effectLst/>
                        </a:rPr>
                        <a:t>NOX</a:t>
                      </a:r>
                      <a:endParaRPr lang="en-US" sz="1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a:effectLst/>
                        </a:rPr>
                        <a:t>VOC</a:t>
                      </a:r>
                      <a:endParaRPr lang="en-US" sz="1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CO</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PM10</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PM25</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CO2</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SO2</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Pb</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N2O</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a:effectLst/>
                        </a:rPr>
                        <a:t>CH4</a:t>
                      </a:r>
                      <a:endParaRPr lang="en-US" sz="1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NH3</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4794075"/>
                  </a:ext>
                </a:extLst>
              </a:tr>
              <a:tr h="311666">
                <a:tc>
                  <a:txBody>
                    <a:bodyPr/>
                    <a:lstStyle/>
                    <a:p>
                      <a:pPr algn="r"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u="none" strike="noStrike" dirty="0">
                          <a:effectLst/>
                        </a:rPr>
                        <a:t>0.11</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u="none" strike="noStrike" dirty="0">
                          <a:effectLst/>
                        </a:rPr>
                        <a:t>0.2</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u="none" strike="noStrike" dirty="0">
                          <a:effectLst/>
                        </a:rPr>
                        <a:t>0.2</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u="none" strike="noStrike" dirty="0">
                          <a:effectLst/>
                        </a:rPr>
                        <a:t>0.19</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u="none" strike="noStrike" dirty="0">
                          <a:effectLst/>
                        </a:rPr>
                        <a:t>961.8</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u="none" strike="noStrike" dirty="0">
                          <a:effectLst/>
                        </a:rPr>
                        <a:t>0.59</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u="none" strike="noStrike" dirty="0">
                          <a:effectLst/>
                        </a:rPr>
                        <a:t>0.00005</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u="none" strike="noStrike" dirty="0">
                          <a:effectLst/>
                        </a:rPr>
                        <a:t>0.08</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u="none" strike="noStrike" dirty="0">
                          <a:effectLst/>
                        </a:rPr>
                        <a:t>0.002</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u="none" strike="noStrike" dirty="0">
                          <a:effectLst/>
                        </a:rPr>
                        <a:t>0.0004</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8877237"/>
                  </a:ext>
                </a:extLst>
              </a:tr>
            </a:tbl>
          </a:graphicData>
        </a:graphic>
      </p:graphicFrame>
      <p:sp>
        <p:nvSpPr>
          <p:cNvPr id="8" name="Rectangle: Rounded Corners 7">
            <a:extLst>
              <a:ext uri="{FF2B5EF4-FFF2-40B4-BE49-F238E27FC236}">
                <a16:creationId xmlns:a16="http://schemas.microsoft.com/office/drawing/2014/main" id="{05C4BC68-7AA0-4B41-A6EB-5FE98ED55201}"/>
              </a:ext>
            </a:extLst>
          </p:cNvPr>
          <p:cNvSpPr/>
          <p:nvPr/>
        </p:nvSpPr>
        <p:spPr>
          <a:xfrm>
            <a:off x="153243" y="655097"/>
            <a:ext cx="3251558" cy="49447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Main Engine Emission Factors</a:t>
            </a:r>
          </a:p>
        </p:txBody>
      </p:sp>
      <p:sp>
        <p:nvSpPr>
          <p:cNvPr id="10" name="Rectangle: Rounded Corners 9">
            <a:extLst>
              <a:ext uri="{FF2B5EF4-FFF2-40B4-BE49-F238E27FC236}">
                <a16:creationId xmlns:a16="http://schemas.microsoft.com/office/drawing/2014/main" id="{4BA6E22C-A511-426D-B79A-29DC2D751646}"/>
              </a:ext>
            </a:extLst>
          </p:cNvPr>
          <p:cNvSpPr/>
          <p:nvPr/>
        </p:nvSpPr>
        <p:spPr>
          <a:xfrm>
            <a:off x="114463" y="3289703"/>
            <a:ext cx="3303986" cy="59037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Auxiliary Engine Emission Factors</a:t>
            </a:r>
          </a:p>
        </p:txBody>
      </p:sp>
      <p:sp>
        <p:nvSpPr>
          <p:cNvPr id="11" name="Rectangle: Rounded Corners 10">
            <a:extLst>
              <a:ext uri="{FF2B5EF4-FFF2-40B4-BE49-F238E27FC236}">
                <a16:creationId xmlns:a16="http://schemas.microsoft.com/office/drawing/2014/main" id="{2BC31839-5F9F-4507-AE59-F66E021A839E}"/>
              </a:ext>
            </a:extLst>
          </p:cNvPr>
          <p:cNvSpPr/>
          <p:nvPr/>
        </p:nvSpPr>
        <p:spPr>
          <a:xfrm>
            <a:off x="179457" y="5554642"/>
            <a:ext cx="3251558" cy="56029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Boiler Engine Emission Factors</a:t>
            </a:r>
          </a:p>
        </p:txBody>
      </p:sp>
      <p:pic>
        <p:nvPicPr>
          <p:cNvPr id="6" name="Picture 5">
            <a:extLst>
              <a:ext uri="{FF2B5EF4-FFF2-40B4-BE49-F238E27FC236}">
                <a16:creationId xmlns:a16="http://schemas.microsoft.com/office/drawing/2014/main" id="{47EAAFA9-0BC2-4146-8F68-9DDA47D8E8F9}"/>
              </a:ext>
            </a:extLst>
          </p:cNvPr>
          <p:cNvPicPr>
            <a:picLocks noChangeAspect="1"/>
          </p:cNvPicPr>
          <p:nvPr/>
        </p:nvPicPr>
        <p:blipFill>
          <a:blip r:embed="rId3"/>
          <a:stretch>
            <a:fillRect/>
          </a:stretch>
        </p:blipFill>
        <p:spPr>
          <a:xfrm>
            <a:off x="10629004" y="6288178"/>
            <a:ext cx="1396105" cy="481626"/>
          </a:xfrm>
          <a:prstGeom prst="rect">
            <a:avLst/>
          </a:prstGeom>
        </p:spPr>
      </p:pic>
    </p:spTree>
    <p:extLst>
      <p:ext uri="{BB962C8B-B14F-4D97-AF65-F5344CB8AC3E}">
        <p14:creationId xmlns:p14="http://schemas.microsoft.com/office/powerpoint/2010/main" val="358581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41A58-F528-4916-847F-918B02CCDA2D}"/>
              </a:ext>
            </a:extLst>
          </p:cNvPr>
          <p:cNvSpPr>
            <a:spLocks noGrp="1"/>
          </p:cNvSpPr>
          <p:nvPr>
            <p:ph type="title"/>
          </p:nvPr>
        </p:nvSpPr>
        <p:spPr>
          <a:xfrm>
            <a:off x="3495355" y="426720"/>
            <a:ext cx="4650772" cy="1236785"/>
          </a:xfrm>
        </p:spPr>
        <p:txBody>
          <a:bodyPr>
            <a:normAutofit/>
          </a:bodyPr>
          <a:lstStyle/>
          <a:p>
            <a:pPr algn="ctr"/>
            <a:r>
              <a:rPr lang="en-US" sz="3600" b="1" cap="none" dirty="0">
                <a:solidFill>
                  <a:schemeClr val="tx1"/>
                </a:solidFill>
              </a:rPr>
              <a:t>New CMV SCCs</a:t>
            </a:r>
          </a:p>
        </p:txBody>
      </p:sp>
      <p:graphicFrame>
        <p:nvGraphicFramePr>
          <p:cNvPr id="5" name="Content Placeholder 4">
            <a:extLst>
              <a:ext uri="{FF2B5EF4-FFF2-40B4-BE49-F238E27FC236}">
                <a16:creationId xmlns:a16="http://schemas.microsoft.com/office/drawing/2014/main" id="{09042F94-4FEC-4711-B244-024391E301B6}"/>
              </a:ext>
            </a:extLst>
          </p:cNvPr>
          <p:cNvGraphicFramePr>
            <a:graphicFrameLocks noGrp="1"/>
          </p:cNvGraphicFramePr>
          <p:nvPr>
            <p:ph idx="1"/>
          </p:nvPr>
        </p:nvGraphicFramePr>
        <p:xfrm>
          <a:off x="3058491" y="1530067"/>
          <a:ext cx="5524500" cy="3537585"/>
        </p:xfrm>
        <a:graphic>
          <a:graphicData uri="http://schemas.openxmlformats.org/drawingml/2006/table">
            <a:tbl>
              <a:tblPr/>
              <a:tblGrid>
                <a:gridCol w="1369239">
                  <a:extLst>
                    <a:ext uri="{9D8B030D-6E8A-4147-A177-3AD203B41FA5}">
                      <a16:colId xmlns:a16="http://schemas.microsoft.com/office/drawing/2014/main" val="1611480976"/>
                    </a:ext>
                  </a:extLst>
                </a:gridCol>
                <a:gridCol w="979386">
                  <a:extLst>
                    <a:ext uri="{9D8B030D-6E8A-4147-A177-3AD203B41FA5}">
                      <a16:colId xmlns:a16="http://schemas.microsoft.com/office/drawing/2014/main" val="2039827356"/>
                    </a:ext>
                  </a:extLst>
                </a:gridCol>
                <a:gridCol w="1093490">
                  <a:extLst>
                    <a:ext uri="{9D8B030D-6E8A-4147-A177-3AD203B41FA5}">
                      <a16:colId xmlns:a16="http://schemas.microsoft.com/office/drawing/2014/main" val="3165862955"/>
                    </a:ext>
                  </a:extLst>
                </a:gridCol>
                <a:gridCol w="1255136">
                  <a:extLst>
                    <a:ext uri="{9D8B030D-6E8A-4147-A177-3AD203B41FA5}">
                      <a16:colId xmlns:a16="http://schemas.microsoft.com/office/drawing/2014/main" val="3794114703"/>
                    </a:ext>
                  </a:extLst>
                </a:gridCol>
                <a:gridCol w="827249">
                  <a:extLst>
                    <a:ext uri="{9D8B030D-6E8A-4147-A177-3AD203B41FA5}">
                      <a16:colId xmlns:a16="http://schemas.microsoft.com/office/drawing/2014/main" val="3779514889"/>
                    </a:ext>
                  </a:extLst>
                </a:gridCol>
              </a:tblGrid>
              <a:tr h="495300">
                <a:tc>
                  <a:txBody>
                    <a:bodyPr/>
                    <a:lstStyle/>
                    <a:p>
                      <a:pPr algn="ctr" fontAlgn="ctr"/>
                      <a:r>
                        <a:rPr lang="en-US" sz="1600" b="1" i="0" u="none" strike="noStrike">
                          <a:solidFill>
                            <a:srgbClr val="FFFFFF"/>
                          </a:solidFill>
                          <a:effectLst/>
                          <a:latin typeface="Century Gothic" panose="020B0502020202020204" pitchFamily="34" charset="0"/>
                        </a:rPr>
                        <a:t>New SCC</a:t>
                      </a:r>
                    </a:p>
                  </a:txBody>
                  <a:tcPr marL="9525" marR="9525" marT="9525" marB="0" anchor="ctr">
                    <a:lnL>
                      <a:noFill/>
                    </a:lnL>
                    <a:lnR>
                      <a:noFill/>
                    </a:lnR>
                    <a:lnT>
                      <a:noFill/>
                    </a:lnT>
                    <a:lnB>
                      <a:noFill/>
                    </a:lnB>
                    <a:solidFill>
                      <a:srgbClr val="C65911"/>
                    </a:solidFill>
                  </a:tcPr>
                </a:tc>
                <a:tc>
                  <a:txBody>
                    <a:bodyPr/>
                    <a:lstStyle/>
                    <a:p>
                      <a:pPr algn="ctr" fontAlgn="ctr"/>
                      <a:r>
                        <a:rPr lang="en-US" sz="1600" b="1" i="0" u="none" strike="noStrike">
                          <a:solidFill>
                            <a:srgbClr val="FFFFFF"/>
                          </a:solidFill>
                          <a:effectLst/>
                          <a:latin typeface="Century Gothic" panose="020B0502020202020204" pitchFamily="34" charset="0"/>
                        </a:rPr>
                        <a:t>Fuel</a:t>
                      </a:r>
                    </a:p>
                  </a:txBody>
                  <a:tcPr marL="9525" marR="9525" marT="9525" marB="0" anchor="ctr">
                    <a:lnL>
                      <a:noFill/>
                    </a:lnL>
                    <a:lnR>
                      <a:noFill/>
                    </a:lnR>
                    <a:lnT>
                      <a:noFill/>
                    </a:lnT>
                    <a:lnB>
                      <a:noFill/>
                    </a:lnB>
                    <a:solidFill>
                      <a:srgbClr val="C65911"/>
                    </a:solidFill>
                  </a:tcPr>
                </a:tc>
                <a:tc>
                  <a:txBody>
                    <a:bodyPr/>
                    <a:lstStyle/>
                    <a:p>
                      <a:pPr algn="ctr" fontAlgn="ctr"/>
                      <a:r>
                        <a:rPr lang="en-US" sz="1600" b="1" i="0" u="none" strike="noStrike" dirty="0">
                          <a:solidFill>
                            <a:srgbClr val="FFFFFF"/>
                          </a:solidFill>
                          <a:effectLst/>
                          <a:latin typeface="Century Gothic" panose="020B0502020202020204" pitchFamily="34" charset="0"/>
                        </a:rPr>
                        <a:t>Category</a:t>
                      </a:r>
                    </a:p>
                  </a:txBody>
                  <a:tcPr marL="9525" marR="9525" marT="9525" marB="0" anchor="ctr">
                    <a:lnL>
                      <a:noFill/>
                    </a:lnL>
                    <a:lnR>
                      <a:noFill/>
                    </a:lnR>
                    <a:lnT>
                      <a:noFill/>
                    </a:lnT>
                    <a:lnB>
                      <a:noFill/>
                    </a:lnB>
                    <a:solidFill>
                      <a:srgbClr val="C65911"/>
                    </a:solidFill>
                  </a:tcPr>
                </a:tc>
                <a:tc>
                  <a:txBody>
                    <a:bodyPr/>
                    <a:lstStyle/>
                    <a:p>
                      <a:pPr algn="ctr" fontAlgn="ctr"/>
                      <a:r>
                        <a:rPr lang="en-US" sz="1600" b="1" i="0" u="none" strike="noStrike">
                          <a:solidFill>
                            <a:srgbClr val="FFFFFF"/>
                          </a:solidFill>
                          <a:effectLst/>
                          <a:latin typeface="Century Gothic" panose="020B0502020202020204" pitchFamily="34" charset="0"/>
                        </a:rPr>
                        <a:t>Port/ Underway</a:t>
                      </a:r>
                    </a:p>
                  </a:txBody>
                  <a:tcPr marL="9525" marR="9525" marT="9525" marB="0" anchor="ctr">
                    <a:lnL>
                      <a:noFill/>
                    </a:lnL>
                    <a:lnR>
                      <a:noFill/>
                    </a:lnR>
                    <a:lnT>
                      <a:noFill/>
                    </a:lnT>
                    <a:lnB>
                      <a:noFill/>
                    </a:lnB>
                    <a:solidFill>
                      <a:srgbClr val="C65911"/>
                    </a:solidFill>
                  </a:tcPr>
                </a:tc>
                <a:tc>
                  <a:txBody>
                    <a:bodyPr/>
                    <a:lstStyle/>
                    <a:p>
                      <a:pPr algn="ctr" fontAlgn="ctr"/>
                      <a:r>
                        <a:rPr lang="en-US" sz="1600" b="1" i="0" u="none" strike="noStrike">
                          <a:solidFill>
                            <a:srgbClr val="FFFFFF"/>
                          </a:solidFill>
                          <a:effectLst/>
                          <a:latin typeface="Century Gothic" panose="020B0502020202020204" pitchFamily="34" charset="0"/>
                        </a:rPr>
                        <a:t>Engine</a:t>
                      </a:r>
                    </a:p>
                  </a:txBody>
                  <a:tcPr marL="9525" marR="9525" marT="9525" marB="0" anchor="ctr">
                    <a:lnL>
                      <a:noFill/>
                    </a:lnL>
                    <a:lnR>
                      <a:noFill/>
                    </a:lnR>
                    <a:lnT>
                      <a:noFill/>
                    </a:lnT>
                    <a:lnB>
                      <a:noFill/>
                    </a:lnB>
                    <a:solidFill>
                      <a:srgbClr val="C65911"/>
                    </a:solidFill>
                  </a:tcPr>
                </a:tc>
                <a:extLst>
                  <a:ext uri="{0D108BD9-81ED-4DB2-BD59-A6C34878D82A}">
                    <a16:rowId xmlns:a16="http://schemas.microsoft.com/office/drawing/2014/main" val="4144040654"/>
                  </a:ext>
                </a:extLst>
              </a:tr>
              <a:tr h="247650">
                <a:tc>
                  <a:txBody>
                    <a:bodyPr/>
                    <a:lstStyle/>
                    <a:p>
                      <a:pPr algn="ctr" fontAlgn="ctr"/>
                      <a:r>
                        <a:rPr lang="en-US" sz="1600" b="0" i="0" u="none" strike="noStrike">
                          <a:solidFill>
                            <a:srgbClr val="000000"/>
                          </a:solidFill>
                          <a:effectLst/>
                          <a:latin typeface="Century Gothic" panose="020B0502020202020204" pitchFamily="34" charset="0"/>
                        </a:rPr>
                        <a:t>2280002101</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Diesel</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C1/C2</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Port</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Main</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176010422"/>
                  </a:ext>
                </a:extLst>
              </a:tr>
              <a:tr h="247650">
                <a:tc>
                  <a:txBody>
                    <a:bodyPr/>
                    <a:lstStyle/>
                    <a:p>
                      <a:pPr algn="ctr" fontAlgn="ctr"/>
                      <a:r>
                        <a:rPr lang="en-US" sz="1600" b="0" i="0" u="none" strike="noStrike">
                          <a:solidFill>
                            <a:srgbClr val="000000"/>
                          </a:solidFill>
                          <a:effectLst/>
                          <a:latin typeface="Century Gothic" panose="020B0502020202020204" pitchFamily="34" charset="0"/>
                        </a:rPr>
                        <a:t>2280002102</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Diesel</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C1/C2</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Port</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Aux</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108273488"/>
                  </a:ext>
                </a:extLst>
              </a:tr>
              <a:tr h="247650">
                <a:tc>
                  <a:txBody>
                    <a:bodyPr/>
                    <a:lstStyle/>
                    <a:p>
                      <a:pPr algn="ctr" fontAlgn="ctr"/>
                      <a:r>
                        <a:rPr lang="en-US" sz="1600" b="0" i="0" u="none" strike="noStrike">
                          <a:solidFill>
                            <a:srgbClr val="000000"/>
                          </a:solidFill>
                          <a:effectLst/>
                          <a:latin typeface="Century Gothic" panose="020B0502020202020204" pitchFamily="34" charset="0"/>
                        </a:rPr>
                        <a:t>2280002201</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Diesel</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C1/C2</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Underway</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Main</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4091642241"/>
                  </a:ext>
                </a:extLst>
              </a:tr>
              <a:tr h="247650">
                <a:tc>
                  <a:txBody>
                    <a:bodyPr/>
                    <a:lstStyle/>
                    <a:p>
                      <a:pPr algn="ctr" fontAlgn="ctr"/>
                      <a:r>
                        <a:rPr lang="en-US" sz="1600" b="0" i="0" u="none" strike="noStrike">
                          <a:solidFill>
                            <a:srgbClr val="000000"/>
                          </a:solidFill>
                          <a:effectLst/>
                          <a:latin typeface="Century Gothic" panose="020B0502020202020204" pitchFamily="34" charset="0"/>
                        </a:rPr>
                        <a:t>2280002202</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Diesel</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C1/C2</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Underway</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Aux</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397028430"/>
                  </a:ext>
                </a:extLst>
              </a:tr>
              <a:tr h="247650">
                <a:tc>
                  <a:txBody>
                    <a:bodyPr/>
                    <a:lstStyle/>
                    <a:p>
                      <a:pPr algn="ctr" fontAlgn="ctr"/>
                      <a:r>
                        <a:rPr lang="en-US" sz="1600" b="0" i="0" u="none" strike="noStrike">
                          <a:solidFill>
                            <a:srgbClr val="000000"/>
                          </a:solidFill>
                          <a:effectLst/>
                          <a:latin typeface="Century Gothic" panose="020B0502020202020204" pitchFamily="34" charset="0"/>
                        </a:rPr>
                        <a:t>2280002103</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Diesel</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C3</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Port</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Main</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105498912"/>
                  </a:ext>
                </a:extLst>
              </a:tr>
              <a:tr h="247650">
                <a:tc>
                  <a:txBody>
                    <a:bodyPr/>
                    <a:lstStyle/>
                    <a:p>
                      <a:pPr algn="ctr" fontAlgn="ctr"/>
                      <a:r>
                        <a:rPr lang="en-US" sz="1600" b="0" i="0" u="none" strike="noStrike">
                          <a:solidFill>
                            <a:srgbClr val="000000"/>
                          </a:solidFill>
                          <a:effectLst/>
                          <a:latin typeface="Century Gothic" panose="020B0502020202020204" pitchFamily="34" charset="0"/>
                        </a:rPr>
                        <a:t>2280002104</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Diesel</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C3</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Port</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Aux</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641257877"/>
                  </a:ext>
                </a:extLst>
              </a:tr>
              <a:tr h="247650">
                <a:tc>
                  <a:txBody>
                    <a:bodyPr/>
                    <a:lstStyle/>
                    <a:p>
                      <a:pPr algn="ctr" fontAlgn="ctr"/>
                      <a:r>
                        <a:rPr lang="en-US" sz="1600" b="0" i="0" u="none" strike="noStrike">
                          <a:solidFill>
                            <a:srgbClr val="000000"/>
                          </a:solidFill>
                          <a:effectLst/>
                          <a:latin typeface="Century Gothic" panose="020B0502020202020204" pitchFamily="34" charset="0"/>
                        </a:rPr>
                        <a:t>2280002203</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Diesel</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C3</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Underway</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Main</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763878424"/>
                  </a:ext>
                </a:extLst>
              </a:tr>
              <a:tr h="247650">
                <a:tc>
                  <a:txBody>
                    <a:bodyPr/>
                    <a:lstStyle/>
                    <a:p>
                      <a:pPr algn="ctr" fontAlgn="ctr"/>
                      <a:r>
                        <a:rPr lang="en-US" sz="1600" b="0" i="0" u="none" strike="noStrike">
                          <a:solidFill>
                            <a:srgbClr val="000000"/>
                          </a:solidFill>
                          <a:effectLst/>
                          <a:latin typeface="Century Gothic" panose="020B0502020202020204" pitchFamily="34" charset="0"/>
                        </a:rPr>
                        <a:t>2280002204</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Diesel</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C3</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Underway</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Aux</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242240724"/>
                  </a:ext>
                </a:extLst>
              </a:tr>
              <a:tr h="247650">
                <a:tc>
                  <a:txBody>
                    <a:bodyPr/>
                    <a:lstStyle/>
                    <a:p>
                      <a:pPr algn="ctr" fontAlgn="ctr"/>
                      <a:r>
                        <a:rPr lang="en-US" sz="1600" b="0" i="0" u="none" strike="noStrike">
                          <a:solidFill>
                            <a:srgbClr val="000000"/>
                          </a:solidFill>
                          <a:effectLst/>
                          <a:latin typeface="Century Gothic" panose="020B0502020202020204" pitchFamily="34" charset="0"/>
                        </a:rPr>
                        <a:t>2280003103</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Residual</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C3</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Port</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Main</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832131086"/>
                  </a:ext>
                </a:extLst>
              </a:tr>
              <a:tr h="247650">
                <a:tc>
                  <a:txBody>
                    <a:bodyPr/>
                    <a:lstStyle/>
                    <a:p>
                      <a:pPr algn="ctr" fontAlgn="ctr"/>
                      <a:r>
                        <a:rPr lang="en-US" sz="1600" b="0" i="0" u="none" strike="noStrike">
                          <a:solidFill>
                            <a:srgbClr val="000000"/>
                          </a:solidFill>
                          <a:effectLst/>
                          <a:latin typeface="Century Gothic" panose="020B0502020202020204" pitchFamily="34" charset="0"/>
                        </a:rPr>
                        <a:t>2280003104</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Residual</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C3</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Port</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Aux</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471045103"/>
                  </a:ext>
                </a:extLst>
              </a:tr>
              <a:tr h="247650">
                <a:tc>
                  <a:txBody>
                    <a:bodyPr/>
                    <a:lstStyle/>
                    <a:p>
                      <a:pPr algn="ctr" fontAlgn="ctr"/>
                      <a:r>
                        <a:rPr lang="en-US" sz="1600" b="0" i="0" u="none" strike="noStrike">
                          <a:solidFill>
                            <a:srgbClr val="000000"/>
                          </a:solidFill>
                          <a:effectLst/>
                          <a:latin typeface="Century Gothic" panose="020B0502020202020204" pitchFamily="34" charset="0"/>
                        </a:rPr>
                        <a:t>2280003203</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Residual</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C3</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Underway</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Main</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252176583"/>
                  </a:ext>
                </a:extLst>
              </a:tr>
              <a:tr h="247650">
                <a:tc>
                  <a:txBody>
                    <a:bodyPr/>
                    <a:lstStyle/>
                    <a:p>
                      <a:pPr algn="ctr" fontAlgn="ctr"/>
                      <a:r>
                        <a:rPr lang="en-US" sz="1600" b="0" i="0" u="none" strike="noStrike">
                          <a:solidFill>
                            <a:srgbClr val="000000"/>
                          </a:solidFill>
                          <a:effectLst/>
                          <a:latin typeface="Century Gothic" panose="020B0502020202020204" pitchFamily="34" charset="0"/>
                        </a:rPr>
                        <a:t>2280003204</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Residual</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C3</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entury Gothic" panose="020B0502020202020204" pitchFamily="34" charset="0"/>
                        </a:rPr>
                        <a:t>Underway</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Century Gothic" panose="020B0502020202020204" pitchFamily="34" charset="0"/>
                        </a:rPr>
                        <a:t>Aux</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333523786"/>
                  </a:ext>
                </a:extLst>
              </a:tr>
            </a:tbl>
          </a:graphicData>
        </a:graphic>
      </p:graphicFrame>
      <p:pic>
        <p:nvPicPr>
          <p:cNvPr id="3" name="Picture 2">
            <a:extLst>
              <a:ext uri="{FF2B5EF4-FFF2-40B4-BE49-F238E27FC236}">
                <a16:creationId xmlns:a16="http://schemas.microsoft.com/office/drawing/2014/main" id="{CE1CF45A-82D0-4E42-BB0C-EAD163719A5E}"/>
              </a:ext>
            </a:extLst>
          </p:cNvPr>
          <p:cNvPicPr>
            <a:picLocks noChangeAspect="1"/>
          </p:cNvPicPr>
          <p:nvPr/>
        </p:nvPicPr>
        <p:blipFill>
          <a:blip r:embed="rId3"/>
          <a:stretch>
            <a:fillRect/>
          </a:stretch>
        </p:blipFill>
        <p:spPr>
          <a:xfrm>
            <a:off x="10607256" y="6236187"/>
            <a:ext cx="1396105" cy="481626"/>
          </a:xfrm>
          <a:prstGeom prst="rect">
            <a:avLst/>
          </a:prstGeom>
        </p:spPr>
      </p:pic>
    </p:spTree>
    <p:extLst>
      <p:ext uri="{BB962C8B-B14F-4D97-AF65-F5344CB8AC3E}">
        <p14:creationId xmlns:p14="http://schemas.microsoft.com/office/powerpoint/2010/main" val="2007776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100000">
              <a:schemeClr val="accent5">
                <a:lumMod val="100000"/>
              </a:schemeClr>
            </a:gs>
          </a:gsLst>
          <a:lin ang="27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22460" y="0"/>
            <a:ext cx="8963697" cy="6697026"/>
          </a:xfrm>
          <a:prstGeom prst="rect">
            <a:avLst/>
          </a:prstGeom>
        </p:spPr>
        <p:txBody>
          <a:bodyPr wrap="square">
            <a:spAutoFit/>
          </a:bodyPr>
          <a:lstStyle/>
          <a:p>
            <a:pPr marR="0" lvl="1">
              <a:lnSpc>
                <a:spcPct val="107000"/>
              </a:lnSpc>
              <a:spcBef>
                <a:spcPts val="0"/>
              </a:spcBef>
              <a:spcAft>
                <a:spcPts val="800"/>
              </a:spcAft>
            </a:pPr>
            <a:r>
              <a:rPr lang="en-US" sz="3600" b="1" dirty="0">
                <a:effectLst/>
                <a:latin typeface="Calibri" panose="020F0502020204030204" pitchFamily="34" charset="0"/>
                <a:ea typeface="Calibri" panose="020F0502020204030204" pitchFamily="34" charset="0"/>
                <a:cs typeface="Times New Roman" panose="02020603050405020304" pitchFamily="18" charset="0"/>
              </a:rPr>
              <a:t>QA Checks</a:t>
            </a:r>
          </a:p>
          <a:p>
            <a:pPr marL="342900" marR="0" lvl="0" indent="-342900">
              <a:spcBef>
                <a:spcPts val="0"/>
              </a:spcBef>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Check AIS data transfer (record count/ missing data/ file corruption)</a:t>
            </a:r>
          </a:p>
          <a:p>
            <a:pPr marR="0" lvl="0">
              <a:spcBef>
                <a:spcPts val="0"/>
              </a:spcBef>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Check boundary conditions – elevated duration</a:t>
            </a:r>
          </a:p>
          <a:p>
            <a:pPr marL="342900" marR="0" lvl="0" indent="-342900">
              <a:spcBef>
                <a:spcPts val="0"/>
              </a:spcBef>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Check min/max/average power rating by vessel type</a:t>
            </a:r>
          </a:p>
          <a:p>
            <a:pPr marL="342900" marR="0" lvl="0" indent="-342900">
              <a:spcBef>
                <a:spcPts val="0"/>
              </a:spcBef>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Check duration distribution by vessel type </a:t>
            </a:r>
          </a:p>
          <a:p>
            <a:pPr marR="0" lvl="0">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(total per vessel is not greater than 8760)</a:t>
            </a:r>
          </a:p>
          <a:p>
            <a:pPr marL="342900" marR="0" lvl="0" indent="-342900">
              <a:spcBef>
                <a:spcPts val="0"/>
              </a:spcBef>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Check calculated operating loads</a:t>
            </a:r>
          </a:p>
          <a:p>
            <a:pPr marL="342900" marR="0" lvl="0" indent="-342900">
              <a:spcBef>
                <a:spcPts val="0"/>
              </a:spcBef>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Review Heat map of emissions</a:t>
            </a:r>
          </a:p>
          <a:p>
            <a:pPr marL="342900" marR="0" lvl="0" indent="-342900">
              <a:spcBef>
                <a:spcPts val="0"/>
              </a:spcBef>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Compare with similar inventories</a:t>
            </a:r>
          </a:p>
          <a:p>
            <a:pPr marL="342900" marR="0" lvl="0" indent="-342900">
              <a:spcBef>
                <a:spcPts val="0"/>
              </a:spcBef>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Compare with other similar ports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633" y="6209208"/>
            <a:ext cx="1399471" cy="482576"/>
          </a:xfrm>
          <a:prstGeom prst="rect">
            <a:avLst/>
          </a:prstGeom>
        </p:spPr>
      </p:pic>
      <p:pic>
        <p:nvPicPr>
          <p:cNvPr id="4" name="Picture 3">
            <a:extLst>
              <a:ext uri="{FF2B5EF4-FFF2-40B4-BE49-F238E27FC236}">
                <a16:creationId xmlns:a16="http://schemas.microsoft.com/office/drawing/2014/main" id="{ACBD3465-BE37-46A1-85F0-C1ED3FE0B9F7}"/>
              </a:ext>
            </a:extLst>
          </p:cNvPr>
          <p:cNvPicPr>
            <a:picLocks noChangeAspect="1"/>
          </p:cNvPicPr>
          <p:nvPr/>
        </p:nvPicPr>
        <p:blipFill>
          <a:blip r:embed="rId4"/>
          <a:stretch>
            <a:fillRect/>
          </a:stretch>
        </p:blipFill>
        <p:spPr>
          <a:xfrm>
            <a:off x="7389862" y="1157817"/>
            <a:ext cx="4779678" cy="2816596"/>
          </a:xfrm>
          <a:prstGeom prst="rect">
            <a:avLst/>
          </a:prstGeom>
        </p:spPr>
      </p:pic>
      <p:pic>
        <p:nvPicPr>
          <p:cNvPr id="3" name="Picture 2">
            <a:extLst>
              <a:ext uri="{FF2B5EF4-FFF2-40B4-BE49-F238E27FC236}">
                <a16:creationId xmlns:a16="http://schemas.microsoft.com/office/drawing/2014/main" id="{FFA778F3-2394-4DC6-9F5C-FDDFF0EAD2F6}"/>
              </a:ext>
            </a:extLst>
          </p:cNvPr>
          <p:cNvPicPr>
            <a:picLocks noChangeAspect="1"/>
          </p:cNvPicPr>
          <p:nvPr/>
        </p:nvPicPr>
        <p:blipFill>
          <a:blip r:embed="rId5"/>
          <a:stretch>
            <a:fillRect/>
          </a:stretch>
        </p:blipFill>
        <p:spPr>
          <a:xfrm>
            <a:off x="6348496" y="3483123"/>
            <a:ext cx="3605950" cy="3148051"/>
          </a:xfrm>
          <a:prstGeom prst="rect">
            <a:avLst/>
          </a:prstGeom>
        </p:spPr>
      </p:pic>
    </p:spTree>
    <p:extLst>
      <p:ext uri="{BB962C8B-B14F-4D97-AF65-F5344CB8AC3E}">
        <p14:creationId xmlns:p14="http://schemas.microsoft.com/office/powerpoint/2010/main" val="254979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lumOff val="50000"/>
              </a:schemeClr>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93E721A-24B2-4CE9-B38B-44151D26D706}"/>
              </a:ext>
            </a:extLst>
          </p:cNvPr>
          <p:cNvGraphicFramePr>
            <a:graphicFrameLocks noGrp="1"/>
          </p:cNvGraphicFramePr>
          <p:nvPr>
            <p:extLst>
              <p:ext uri="{D42A27DB-BD31-4B8C-83A1-F6EECF244321}">
                <p14:modId xmlns:p14="http://schemas.microsoft.com/office/powerpoint/2010/main" val="2998060021"/>
              </p:ext>
            </p:extLst>
          </p:nvPr>
        </p:nvGraphicFramePr>
        <p:xfrm>
          <a:off x="371078" y="1437589"/>
          <a:ext cx="6711562" cy="3528041"/>
        </p:xfrm>
        <a:graphic>
          <a:graphicData uri="http://schemas.openxmlformats.org/drawingml/2006/table">
            <a:tbl>
              <a:tblPr>
                <a:tableStyleId>{5C22544A-7EE6-4342-B048-85BDC9FD1C3A}</a:tableStyleId>
              </a:tblPr>
              <a:tblGrid>
                <a:gridCol w="2613108">
                  <a:extLst>
                    <a:ext uri="{9D8B030D-6E8A-4147-A177-3AD203B41FA5}">
                      <a16:colId xmlns:a16="http://schemas.microsoft.com/office/drawing/2014/main" val="1911752894"/>
                    </a:ext>
                  </a:extLst>
                </a:gridCol>
                <a:gridCol w="4098454">
                  <a:extLst>
                    <a:ext uri="{9D8B030D-6E8A-4147-A177-3AD203B41FA5}">
                      <a16:colId xmlns:a16="http://schemas.microsoft.com/office/drawing/2014/main" val="3057625631"/>
                    </a:ext>
                  </a:extLst>
                </a:gridCol>
              </a:tblGrid>
              <a:tr h="696313">
                <a:tc>
                  <a:txBody>
                    <a:bodyPr/>
                    <a:lstStyle/>
                    <a:p>
                      <a:r>
                        <a:rPr lang="en-US" sz="2000" b="1" dirty="0">
                          <a:latin typeface="+mj-lt"/>
                        </a:rPr>
                        <a:t>Port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algn="ctr" fontAlgn="b"/>
                      <a:r>
                        <a:rPr lang="en-US" sz="2000" b="1" u="none" strike="noStrike" dirty="0">
                          <a:effectLst/>
                          <a:latin typeface="+mj-lt"/>
                        </a:rPr>
                        <a:t>NEI Ranking Based on NO</a:t>
                      </a:r>
                      <a:r>
                        <a:rPr lang="en-US" sz="2000" b="1" u="none" strike="noStrike" baseline="0" dirty="0">
                          <a:effectLst/>
                          <a:latin typeface="+mj-lt"/>
                        </a:rPr>
                        <a:t>X</a:t>
                      </a:r>
                      <a:r>
                        <a:rPr lang="en-US" sz="2000" b="1" u="none" strike="noStrike" dirty="0">
                          <a:effectLst/>
                          <a:latin typeface="+mj-lt"/>
                        </a:rPr>
                        <a:t> Emissions for Port Shape files</a:t>
                      </a:r>
                      <a:endParaRPr lang="en-US" sz="2000" b="1" i="0" u="none" strike="noStrike" dirty="0">
                        <a:solidFill>
                          <a:srgbClr val="000000"/>
                        </a:solidFill>
                        <a:effectLst/>
                        <a:latin typeface="+mj-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496130838"/>
                  </a:ext>
                </a:extLst>
              </a:tr>
              <a:tr h="305113">
                <a:tc>
                  <a:txBody>
                    <a:bodyPr/>
                    <a:lstStyle/>
                    <a:p>
                      <a:pPr algn="l" fontAlgn="b"/>
                      <a:r>
                        <a:rPr lang="en-US" sz="2000" u="none" strike="noStrike" dirty="0">
                          <a:solidFill>
                            <a:schemeClr val="tx1"/>
                          </a:solidFill>
                          <a:effectLst/>
                          <a:latin typeface="+mj-lt"/>
                        </a:rPr>
                        <a:t>Port Fourchon, LA</a:t>
                      </a:r>
                      <a:endParaRPr lang="en-US" sz="2000" b="0" i="0" u="none" strike="noStrike" dirty="0">
                        <a:solidFill>
                          <a:schemeClr val="tx1"/>
                        </a:solidFill>
                        <a:effectLst/>
                        <a:latin typeface="+mj-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b="0" i="0" u="none" strike="noStrike" dirty="0">
                          <a:solidFill>
                            <a:schemeClr val="tx1"/>
                          </a:solidFill>
                          <a:effectLst/>
                          <a:latin typeface="+mj-lt"/>
                        </a:rPr>
                        <a:t>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4891966"/>
                  </a:ext>
                </a:extLst>
              </a:tr>
              <a:tr h="305113">
                <a:tc>
                  <a:txBody>
                    <a:bodyPr/>
                    <a:lstStyle/>
                    <a:p>
                      <a:pPr algn="l" fontAlgn="b"/>
                      <a:r>
                        <a:rPr lang="en-US" sz="2000" u="none" strike="noStrike" dirty="0">
                          <a:solidFill>
                            <a:schemeClr val="tx1"/>
                          </a:solidFill>
                          <a:effectLst/>
                          <a:latin typeface="+mj-lt"/>
                        </a:rPr>
                        <a:t>NY/NJ</a:t>
                      </a:r>
                      <a:endParaRPr lang="en-US" sz="2000" b="0" i="0" u="none" strike="noStrike" dirty="0">
                        <a:solidFill>
                          <a:schemeClr val="tx1"/>
                        </a:solidFill>
                        <a:effectLst/>
                        <a:latin typeface="+mj-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b="0" i="0" u="none" strike="noStrike" dirty="0">
                          <a:solidFill>
                            <a:schemeClr val="tx1"/>
                          </a:solidFill>
                          <a:effectLst/>
                          <a:latin typeface="+mj-lt"/>
                        </a:rPr>
                        <a:t>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281917"/>
                  </a:ext>
                </a:extLst>
              </a:tr>
              <a:tr h="326653">
                <a:tc>
                  <a:txBody>
                    <a:bodyPr/>
                    <a:lstStyle/>
                    <a:p>
                      <a:pPr algn="l" fontAlgn="b"/>
                      <a:r>
                        <a:rPr lang="en-US" sz="2000" u="none" strike="noStrike" dirty="0">
                          <a:solidFill>
                            <a:schemeClr val="tx1"/>
                          </a:solidFill>
                          <a:effectLst/>
                          <a:latin typeface="+mj-lt"/>
                        </a:rPr>
                        <a:t>Houston, TX</a:t>
                      </a:r>
                      <a:endParaRPr lang="en-US" sz="2000" b="0" i="0" u="none" strike="noStrike" dirty="0">
                        <a:solidFill>
                          <a:schemeClr val="tx1"/>
                        </a:solidFill>
                        <a:effectLst/>
                        <a:latin typeface="+mj-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b="0" i="0" u="none" strike="noStrike" dirty="0">
                          <a:solidFill>
                            <a:schemeClr val="tx1"/>
                          </a:solidFill>
                          <a:effectLst/>
                          <a:latin typeface="+mj-lt"/>
                        </a:rPr>
                        <a:t>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82526271"/>
                  </a:ext>
                </a:extLst>
              </a:tr>
              <a:tr h="305113">
                <a:tc>
                  <a:txBody>
                    <a:bodyPr/>
                    <a:lstStyle/>
                    <a:p>
                      <a:pPr algn="l" fontAlgn="b"/>
                      <a:r>
                        <a:rPr lang="en-US" sz="2000" b="0" i="0" u="none" strike="noStrike" dirty="0">
                          <a:solidFill>
                            <a:schemeClr val="tx1"/>
                          </a:solidFill>
                          <a:effectLst/>
                          <a:latin typeface="+mj-lt"/>
                        </a:rPr>
                        <a:t>Galveston, TX</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b="0" i="0" u="none" strike="noStrike" dirty="0">
                          <a:solidFill>
                            <a:schemeClr val="tx1"/>
                          </a:solidFill>
                          <a:effectLst/>
                          <a:latin typeface="+mj-lt"/>
                        </a:rPr>
                        <a:t>4</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2637738"/>
                  </a:ext>
                </a:extLst>
              </a:tr>
              <a:tr h="305113">
                <a:tc>
                  <a:txBody>
                    <a:bodyPr/>
                    <a:lstStyle/>
                    <a:p>
                      <a:pPr algn="l" fontAlgn="b"/>
                      <a:r>
                        <a:rPr lang="en-US" sz="2000" u="none" strike="noStrike" dirty="0">
                          <a:solidFill>
                            <a:schemeClr val="tx1"/>
                          </a:solidFill>
                          <a:effectLst/>
                          <a:latin typeface="+mj-lt"/>
                        </a:rPr>
                        <a:t>San Diego, CA</a:t>
                      </a:r>
                      <a:endParaRPr lang="en-US" sz="2000" b="0" i="0" u="none" strike="noStrike" dirty="0">
                        <a:solidFill>
                          <a:schemeClr val="tx1"/>
                        </a:solidFill>
                        <a:effectLst/>
                        <a:latin typeface="+mj-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b="0" i="0" u="none" strike="noStrike" dirty="0">
                          <a:solidFill>
                            <a:schemeClr val="tx1"/>
                          </a:solidFill>
                          <a:effectLst/>
                          <a:latin typeface="+mj-lt"/>
                        </a:rPr>
                        <a:t>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27647677"/>
                  </a:ext>
                </a:extLst>
              </a:tr>
              <a:tr h="305113">
                <a:tc>
                  <a:txBody>
                    <a:bodyPr/>
                    <a:lstStyle/>
                    <a:p>
                      <a:pPr algn="l" fontAlgn="b"/>
                      <a:r>
                        <a:rPr lang="en-US" sz="2000" b="0" i="0" u="none" strike="noStrike" dirty="0">
                          <a:solidFill>
                            <a:schemeClr val="tx1"/>
                          </a:solidFill>
                          <a:effectLst/>
                          <a:latin typeface="+mj-lt"/>
                        </a:rPr>
                        <a:t>Port of Plaquemines, LA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b="0" i="0" u="none" strike="noStrike" dirty="0">
                          <a:solidFill>
                            <a:schemeClr val="tx1"/>
                          </a:solidFill>
                          <a:effectLst/>
                          <a:latin typeface="+mj-lt"/>
                        </a:rPr>
                        <a:t>6</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3956659"/>
                  </a:ext>
                </a:extLst>
              </a:tr>
              <a:tr h="305113">
                <a:tc>
                  <a:txBody>
                    <a:bodyPr/>
                    <a:lstStyle/>
                    <a:p>
                      <a:pPr algn="l" fontAlgn="b"/>
                      <a:r>
                        <a:rPr lang="en-US" sz="2000" u="none" strike="noStrike" dirty="0">
                          <a:solidFill>
                            <a:schemeClr val="tx1"/>
                          </a:solidFill>
                          <a:effectLst/>
                          <a:latin typeface="+mj-lt"/>
                        </a:rPr>
                        <a:t>Lake Charles, LA</a:t>
                      </a:r>
                      <a:endParaRPr lang="en-US" sz="2000" b="0" i="0" u="none" strike="noStrike" dirty="0">
                        <a:solidFill>
                          <a:schemeClr val="tx1"/>
                        </a:solidFill>
                        <a:effectLst/>
                        <a:latin typeface="+mj-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b="0" i="0" u="none" strike="noStrike" dirty="0">
                          <a:solidFill>
                            <a:schemeClr val="tx1"/>
                          </a:solidFill>
                          <a:effectLst/>
                          <a:latin typeface="+mj-lt"/>
                        </a:rPr>
                        <a:t>7</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4705801"/>
                  </a:ext>
                </a:extLst>
              </a:tr>
              <a:tr h="308747">
                <a:tc>
                  <a:txBody>
                    <a:bodyPr/>
                    <a:lstStyle/>
                    <a:p>
                      <a:pPr algn="l" fontAlgn="b"/>
                      <a:r>
                        <a:rPr lang="en-US" sz="2000" b="0" i="0" u="none" strike="noStrike" dirty="0">
                          <a:solidFill>
                            <a:schemeClr val="tx1"/>
                          </a:solidFill>
                          <a:effectLst/>
                          <a:latin typeface="+mj-lt"/>
                        </a:rPr>
                        <a:t>Corpus Christi, TX</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b="0" i="0" u="none" strike="noStrike" dirty="0">
                          <a:solidFill>
                            <a:schemeClr val="tx1"/>
                          </a:solidFill>
                          <a:effectLst/>
                          <a:latin typeface="+mj-lt"/>
                        </a:rPr>
                        <a:t>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7087647"/>
                  </a:ext>
                </a:extLst>
              </a:tr>
            </a:tbl>
          </a:graphicData>
        </a:graphic>
      </p:graphicFrame>
      <p:graphicFrame>
        <p:nvGraphicFramePr>
          <p:cNvPr id="5" name="Content Placeholder 3">
            <a:extLst>
              <a:ext uri="{FF2B5EF4-FFF2-40B4-BE49-F238E27FC236}">
                <a16:creationId xmlns:a16="http://schemas.microsoft.com/office/drawing/2014/main" id="{A5FC408B-FA0B-44C6-A3E6-E222EA904564}"/>
              </a:ext>
            </a:extLst>
          </p:cNvPr>
          <p:cNvGraphicFramePr>
            <a:graphicFrameLocks/>
          </p:cNvGraphicFramePr>
          <p:nvPr>
            <p:extLst>
              <p:ext uri="{D42A27DB-BD31-4B8C-83A1-F6EECF244321}">
                <p14:modId xmlns:p14="http://schemas.microsoft.com/office/powerpoint/2010/main" val="841264940"/>
              </p:ext>
            </p:extLst>
          </p:nvPr>
        </p:nvGraphicFramePr>
        <p:xfrm>
          <a:off x="5873574" y="3427214"/>
          <a:ext cx="6061669" cy="2194189"/>
        </p:xfrm>
        <a:graphic>
          <a:graphicData uri="http://schemas.openxmlformats.org/drawingml/2006/table">
            <a:tbl>
              <a:tblPr>
                <a:tableStyleId>{5C22544A-7EE6-4342-B048-85BDC9FD1C3A}</a:tableStyleId>
              </a:tblPr>
              <a:tblGrid>
                <a:gridCol w="1701399">
                  <a:extLst>
                    <a:ext uri="{9D8B030D-6E8A-4147-A177-3AD203B41FA5}">
                      <a16:colId xmlns:a16="http://schemas.microsoft.com/office/drawing/2014/main" val="1322198245"/>
                    </a:ext>
                  </a:extLst>
                </a:gridCol>
                <a:gridCol w="2180135">
                  <a:extLst>
                    <a:ext uri="{9D8B030D-6E8A-4147-A177-3AD203B41FA5}">
                      <a16:colId xmlns:a16="http://schemas.microsoft.com/office/drawing/2014/main" val="193298986"/>
                    </a:ext>
                  </a:extLst>
                </a:gridCol>
                <a:gridCol w="2180135">
                  <a:extLst>
                    <a:ext uri="{9D8B030D-6E8A-4147-A177-3AD203B41FA5}">
                      <a16:colId xmlns:a16="http://schemas.microsoft.com/office/drawing/2014/main" val="2871075333"/>
                    </a:ext>
                  </a:extLst>
                </a:gridCol>
              </a:tblGrid>
              <a:tr h="980719">
                <a:tc>
                  <a:txBody>
                    <a:bodyPr/>
                    <a:lstStyle/>
                    <a:p>
                      <a:pPr algn="ctr" fontAlgn="ctr"/>
                      <a:r>
                        <a:rPr lang="en-US" sz="2000" b="1" u="none" strike="noStrike" dirty="0">
                          <a:solidFill>
                            <a:schemeClr val="bg1"/>
                          </a:solidFill>
                          <a:effectLst/>
                        </a:rPr>
                        <a:t>State</a:t>
                      </a:r>
                      <a:endParaRPr lang="en-US" sz="2000" b="1" i="0" u="none" strike="noStrike" dirty="0">
                        <a:solidFill>
                          <a:schemeClr val="bg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pPr algn="ctr" fontAlgn="ctr"/>
                      <a:r>
                        <a:rPr lang="en-US" sz="2000" b="1" u="none" strike="noStrike" dirty="0">
                          <a:solidFill>
                            <a:schemeClr val="bg1"/>
                          </a:solidFill>
                          <a:effectLst/>
                        </a:rPr>
                        <a:t>Million Domestic Tons (USACE)</a:t>
                      </a:r>
                      <a:endParaRPr lang="en-US" sz="2000" b="1" i="0" u="none" strike="noStrike" dirty="0">
                        <a:solidFill>
                          <a:schemeClr val="bg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pPr algn="ctr" fontAlgn="ctr"/>
                      <a:r>
                        <a:rPr lang="en-US" sz="2000" b="1" u="none" strike="noStrike" dirty="0">
                          <a:solidFill>
                            <a:schemeClr val="bg1"/>
                          </a:solidFill>
                          <a:effectLst/>
                        </a:rPr>
                        <a:t>% of Total Domestic </a:t>
                      </a:r>
                      <a:endParaRPr lang="en-US" sz="2000" b="1" i="0" u="none" strike="noStrike" dirty="0">
                        <a:solidFill>
                          <a:schemeClr val="bg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850216735"/>
                  </a:ext>
                </a:extLst>
              </a:tr>
              <a:tr h="387630">
                <a:tc>
                  <a:txBody>
                    <a:bodyPr/>
                    <a:lstStyle/>
                    <a:p>
                      <a:pPr algn="l" fontAlgn="ctr"/>
                      <a:r>
                        <a:rPr lang="en-US" sz="2000" u="none" strike="noStrike" dirty="0">
                          <a:solidFill>
                            <a:schemeClr val="tx1"/>
                          </a:solidFill>
                          <a:effectLst/>
                        </a:rPr>
                        <a:t>LA</a:t>
                      </a:r>
                      <a:endParaRPr lang="en-US" sz="2000" b="0" i="0" u="none" strike="noStrike" dirty="0">
                        <a:solidFill>
                          <a:schemeClr val="tx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u="none" strike="noStrike" dirty="0">
                          <a:solidFill>
                            <a:schemeClr val="tx1"/>
                          </a:solidFill>
                          <a:effectLst/>
                        </a:rPr>
                        <a:t>292.84</a:t>
                      </a:r>
                      <a:endParaRPr lang="en-US" sz="2000" b="0" i="0" u="none" strike="noStrike" dirty="0">
                        <a:solidFill>
                          <a:schemeClr val="tx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u="none" strike="noStrike" dirty="0">
                          <a:solidFill>
                            <a:schemeClr val="tx1"/>
                          </a:solidFill>
                          <a:effectLst/>
                        </a:rPr>
                        <a:t>20.1</a:t>
                      </a:r>
                      <a:endParaRPr lang="en-US" sz="2000" b="0" i="0" u="none" strike="noStrike" dirty="0">
                        <a:solidFill>
                          <a:schemeClr val="tx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0587059"/>
                  </a:ext>
                </a:extLst>
              </a:tr>
              <a:tr h="453839">
                <a:tc>
                  <a:txBody>
                    <a:bodyPr/>
                    <a:lstStyle/>
                    <a:p>
                      <a:pPr algn="l" fontAlgn="ctr"/>
                      <a:r>
                        <a:rPr lang="en-US" sz="2000" u="none" strike="noStrike" dirty="0">
                          <a:solidFill>
                            <a:schemeClr val="tx1"/>
                          </a:solidFill>
                          <a:effectLst/>
                        </a:rPr>
                        <a:t>TX</a:t>
                      </a:r>
                      <a:endParaRPr lang="en-US" sz="2000" b="0" i="0" u="none" strike="noStrike" dirty="0">
                        <a:solidFill>
                          <a:schemeClr val="tx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u="none" strike="noStrike" dirty="0">
                          <a:solidFill>
                            <a:schemeClr val="tx1"/>
                          </a:solidFill>
                          <a:effectLst/>
                        </a:rPr>
                        <a:t>155.87</a:t>
                      </a:r>
                      <a:endParaRPr lang="en-US" sz="2000" b="0" i="0" u="none" strike="noStrike" dirty="0">
                        <a:solidFill>
                          <a:schemeClr val="tx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u="none" strike="noStrike" dirty="0">
                          <a:solidFill>
                            <a:schemeClr val="tx1"/>
                          </a:solidFill>
                          <a:effectLst/>
                        </a:rPr>
                        <a:t>10.7</a:t>
                      </a:r>
                      <a:endParaRPr lang="en-US" sz="2000" b="0" i="0" u="none" strike="noStrike" dirty="0">
                        <a:solidFill>
                          <a:schemeClr val="tx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5038761"/>
                  </a:ext>
                </a:extLst>
              </a:tr>
              <a:tr h="372001">
                <a:tc>
                  <a:txBody>
                    <a:bodyPr/>
                    <a:lstStyle/>
                    <a:p>
                      <a:pPr algn="l" fontAlgn="ctr"/>
                      <a:r>
                        <a:rPr lang="en-US" sz="2000" b="1" u="none" strike="noStrike" dirty="0">
                          <a:solidFill>
                            <a:schemeClr val="tx1"/>
                          </a:solidFill>
                          <a:effectLst/>
                        </a:rPr>
                        <a:t> </a:t>
                      </a:r>
                      <a:endParaRPr lang="en-US" sz="2000" b="1" i="0" u="none" strike="noStrike" dirty="0">
                        <a:solidFill>
                          <a:schemeClr val="tx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2000" b="1" u="none" strike="noStrike" dirty="0">
                          <a:solidFill>
                            <a:schemeClr val="tx1"/>
                          </a:solidFill>
                          <a:effectLst/>
                        </a:rPr>
                        <a:t>% of total</a:t>
                      </a:r>
                      <a:endParaRPr lang="en-US" sz="2000" b="1" i="0" u="none" strike="noStrike" dirty="0">
                        <a:solidFill>
                          <a:schemeClr val="tx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1" u="none" strike="noStrike" dirty="0">
                          <a:solidFill>
                            <a:schemeClr val="tx1"/>
                          </a:solidFill>
                          <a:effectLst/>
                        </a:rPr>
                        <a:t>30.8</a:t>
                      </a:r>
                      <a:endParaRPr lang="en-US" sz="2000" b="1" i="0" u="none" strike="noStrike" dirty="0">
                        <a:solidFill>
                          <a:schemeClr val="tx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443871"/>
                  </a:ext>
                </a:extLst>
              </a:tr>
            </a:tbl>
          </a:graphicData>
        </a:graphic>
      </p:graphicFrame>
      <p:sp>
        <p:nvSpPr>
          <p:cNvPr id="6" name="TextBox 5">
            <a:extLst>
              <a:ext uri="{FF2B5EF4-FFF2-40B4-BE49-F238E27FC236}">
                <a16:creationId xmlns:a16="http://schemas.microsoft.com/office/drawing/2014/main" id="{A343B6C1-1753-4F7C-9F27-9CBFE7B8FCAB}"/>
              </a:ext>
            </a:extLst>
          </p:cNvPr>
          <p:cNvSpPr txBox="1"/>
          <p:nvPr/>
        </p:nvSpPr>
        <p:spPr>
          <a:xfrm>
            <a:off x="8113641" y="760862"/>
            <a:ext cx="3251044" cy="1754326"/>
          </a:xfrm>
          <a:prstGeom prst="rect">
            <a:avLst/>
          </a:prstGeom>
          <a:noFill/>
        </p:spPr>
        <p:txBody>
          <a:bodyPr wrap="square" rtlCol="0">
            <a:spAutoFit/>
          </a:bodyPr>
          <a:lstStyle/>
          <a:p>
            <a:r>
              <a:rPr lang="en-US" sz="3600" b="1" dirty="0">
                <a:latin typeface="Calibri" panose="020F0502020204030204" pitchFamily="34" charset="0"/>
              </a:rPr>
              <a:t>Example Category 1/2 QA Check</a:t>
            </a:r>
          </a:p>
        </p:txBody>
      </p:sp>
      <p:pic>
        <p:nvPicPr>
          <p:cNvPr id="2" name="Picture 1">
            <a:extLst>
              <a:ext uri="{FF2B5EF4-FFF2-40B4-BE49-F238E27FC236}">
                <a16:creationId xmlns:a16="http://schemas.microsoft.com/office/drawing/2014/main" id="{48C202FE-AECA-4473-9763-CE637F198C9F}"/>
              </a:ext>
            </a:extLst>
          </p:cNvPr>
          <p:cNvPicPr>
            <a:picLocks noChangeAspect="1"/>
          </p:cNvPicPr>
          <p:nvPr/>
        </p:nvPicPr>
        <p:blipFill>
          <a:blip r:embed="rId3"/>
          <a:stretch>
            <a:fillRect/>
          </a:stretch>
        </p:blipFill>
        <p:spPr>
          <a:xfrm>
            <a:off x="10621512" y="6222333"/>
            <a:ext cx="1396105" cy="481626"/>
          </a:xfrm>
          <a:prstGeom prst="rect">
            <a:avLst/>
          </a:prstGeom>
        </p:spPr>
      </p:pic>
    </p:spTree>
    <p:extLst>
      <p:ext uri="{BB962C8B-B14F-4D97-AF65-F5344CB8AC3E}">
        <p14:creationId xmlns:p14="http://schemas.microsoft.com/office/powerpoint/2010/main" val="325613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210E5-E812-4CD7-93AE-034C26891FC6}"/>
              </a:ext>
            </a:extLst>
          </p:cNvPr>
          <p:cNvSpPr>
            <a:spLocks noGrp="1"/>
          </p:cNvSpPr>
          <p:nvPr>
            <p:ph type="title"/>
          </p:nvPr>
        </p:nvSpPr>
        <p:spPr>
          <a:xfrm>
            <a:off x="6096000" y="164569"/>
            <a:ext cx="4029941" cy="1081648"/>
          </a:xfrm>
        </p:spPr>
        <p:txBody>
          <a:bodyPr>
            <a:normAutofit/>
          </a:bodyPr>
          <a:lstStyle/>
          <a:p>
            <a:pPr>
              <a:tabLst>
                <a:tab pos="288925" algn="l"/>
              </a:tabLst>
            </a:pPr>
            <a:r>
              <a:rPr lang="en-US" sz="3600" b="1" cap="none" dirty="0"/>
              <a:t>Spatial Aspects</a:t>
            </a:r>
          </a:p>
        </p:txBody>
      </p:sp>
      <p:sp>
        <p:nvSpPr>
          <p:cNvPr id="3" name="Content Placeholder 2">
            <a:extLst>
              <a:ext uri="{FF2B5EF4-FFF2-40B4-BE49-F238E27FC236}">
                <a16:creationId xmlns:a16="http://schemas.microsoft.com/office/drawing/2014/main" id="{29152680-73D7-470F-9B57-4522C334B437}"/>
              </a:ext>
            </a:extLst>
          </p:cNvPr>
          <p:cNvSpPr>
            <a:spLocks noGrp="1"/>
          </p:cNvSpPr>
          <p:nvPr>
            <p:ph idx="1"/>
          </p:nvPr>
        </p:nvSpPr>
        <p:spPr>
          <a:xfrm>
            <a:off x="4623689" y="730433"/>
            <a:ext cx="6974561" cy="5693227"/>
          </a:xfrm>
        </p:spPr>
        <p:txBody>
          <a:bodyPr>
            <a:noAutofit/>
          </a:bodyPr>
          <a:lstStyle/>
          <a:p>
            <a:pPr>
              <a:spcBef>
                <a:spcPts val="0"/>
              </a:spcBef>
              <a:spcAft>
                <a:spcPts val="1800"/>
              </a:spcAft>
            </a:pPr>
            <a:endParaRPr lang="en-US" sz="2400" dirty="0"/>
          </a:p>
          <a:p>
            <a:pPr lvl="1">
              <a:spcBef>
                <a:spcPts val="0"/>
              </a:spcBef>
              <a:spcAft>
                <a:spcPts val="1800"/>
              </a:spcAft>
            </a:pPr>
            <a:r>
              <a:rPr lang="en-US" sz="2400" dirty="0">
                <a:latin typeface="Calibri" panose="020F0502020204030204" pitchFamily="34" charset="0"/>
                <a:cs typeface="Calibri" panose="020F0502020204030204" pitchFamily="34" charset="0"/>
              </a:rPr>
              <a:t>Port Shape files – required for new SCCs</a:t>
            </a:r>
          </a:p>
          <a:p>
            <a:pPr lvl="1">
              <a:spcBef>
                <a:spcPts val="0"/>
              </a:spcBef>
              <a:spcAft>
                <a:spcPts val="1800"/>
              </a:spcAft>
            </a:pPr>
            <a:endParaRPr lang="en-US" sz="2400" dirty="0">
              <a:latin typeface="Calibri" panose="020F0502020204030204" pitchFamily="34" charset="0"/>
              <a:cs typeface="Calibri" panose="020F0502020204030204" pitchFamily="34" charset="0"/>
            </a:endParaRPr>
          </a:p>
          <a:p>
            <a:pPr lvl="1">
              <a:spcBef>
                <a:spcPts val="0"/>
              </a:spcBef>
              <a:spcAft>
                <a:spcPts val="1800"/>
              </a:spcAft>
            </a:pPr>
            <a:r>
              <a:rPr lang="en-US" sz="2400" dirty="0">
                <a:latin typeface="Calibri" panose="020F0502020204030204" pitchFamily="34" charset="0"/>
                <a:cs typeface="Calibri" panose="020F0502020204030204" pitchFamily="34" charset="0"/>
              </a:rPr>
              <a:t>QA check noted underway operations along shipping lanes without shapefiles.</a:t>
            </a:r>
          </a:p>
          <a:p>
            <a:pPr lvl="1">
              <a:spcBef>
                <a:spcPts val="0"/>
              </a:spcBef>
              <a:spcAft>
                <a:spcPts val="1800"/>
              </a:spcAft>
            </a:pPr>
            <a:endParaRPr lang="en-US" sz="2400" dirty="0">
              <a:latin typeface="Calibri" panose="020F0502020204030204" pitchFamily="34" charset="0"/>
              <a:cs typeface="Calibri" panose="020F0502020204030204" pitchFamily="34" charset="0"/>
            </a:endParaRPr>
          </a:p>
          <a:p>
            <a:pPr lvl="1">
              <a:spcBef>
                <a:spcPts val="0"/>
              </a:spcBef>
              <a:spcAft>
                <a:spcPts val="1800"/>
              </a:spcAft>
            </a:pPr>
            <a:r>
              <a:rPr lang="en-US" sz="2400" dirty="0">
                <a:latin typeface="Calibri" panose="020F0502020204030204" pitchFamily="34" charset="0"/>
                <a:cs typeface="Calibri" panose="020F0502020204030204" pitchFamily="34" charset="0"/>
              </a:rPr>
              <a:t>Underway - County FIPs</a:t>
            </a:r>
          </a:p>
          <a:p>
            <a:pPr lvl="1">
              <a:spcBef>
                <a:spcPts val="0"/>
              </a:spcBef>
              <a:spcAft>
                <a:spcPts val="1800"/>
              </a:spcAft>
            </a:pPr>
            <a:endParaRPr lang="en-US" sz="2400" dirty="0">
              <a:latin typeface="Calibri" panose="020F0502020204030204" pitchFamily="34" charset="0"/>
              <a:cs typeface="Calibri" panose="020F0502020204030204" pitchFamily="34" charset="0"/>
            </a:endParaRPr>
          </a:p>
          <a:p>
            <a:pPr lvl="1">
              <a:spcBef>
                <a:spcPts val="0"/>
              </a:spcBef>
              <a:spcAft>
                <a:spcPts val="1800"/>
              </a:spcAft>
            </a:pPr>
            <a:r>
              <a:rPr lang="en-US" sz="2400" dirty="0">
                <a:latin typeface="Calibri" panose="020F0502020204030204" pitchFamily="34" charset="0"/>
                <a:cs typeface="Calibri" panose="020F0502020204030204" pitchFamily="34" charset="0"/>
              </a:rPr>
              <a:t>May need assistance from States to identify AIS anomalies</a:t>
            </a:r>
          </a:p>
        </p:txBody>
      </p:sp>
      <p:pic>
        <p:nvPicPr>
          <p:cNvPr id="5" name="Picture 4">
            <a:extLst>
              <a:ext uri="{FF2B5EF4-FFF2-40B4-BE49-F238E27FC236}">
                <a16:creationId xmlns:a16="http://schemas.microsoft.com/office/drawing/2014/main" id="{C3B8B713-25B0-45DD-87A3-1FD850EDF6DA}"/>
              </a:ext>
            </a:extLst>
          </p:cNvPr>
          <p:cNvPicPr>
            <a:picLocks noChangeAspect="1"/>
          </p:cNvPicPr>
          <p:nvPr/>
        </p:nvPicPr>
        <p:blipFill>
          <a:blip r:embed="rId3"/>
          <a:stretch>
            <a:fillRect/>
          </a:stretch>
        </p:blipFill>
        <p:spPr>
          <a:xfrm>
            <a:off x="10565692" y="6182847"/>
            <a:ext cx="1396105" cy="481626"/>
          </a:xfrm>
          <a:prstGeom prst="rect">
            <a:avLst/>
          </a:prstGeom>
        </p:spPr>
      </p:pic>
      <p:pic>
        <p:nvPicPr>
          <p:cNvPr id="4" name="Picture 3">
            <a:extLst>
              <a:ext uri="{FF2B5EF4-FFF2-40B4-BE49-F238E27FC236}">
                <a16:creationId xmlns:a16="http://schemas.microsoft.com/office/drawing/2014/main" id="{96F91093-485B-42C3-BB1A-E737F327F43C}"/>
              </a:ext>
            </a:extLst>
          </p:cNvPr>
          <p:cNvPicPr>
            <a:picLocks noChangeAspect="1"/>
          </p:cNvPicPr>
          <p:nvPr/>
        </p:nvPicPr>
        <p:blipFill>
          <a:blip r:embed="rId4"/>
          <a:stretch>
            <a:fillRect/>
          </a:stretch>
        </p:blipFill>
        <p:spPr>
          <a:xfrm>
            <a:off x="251031" y="425668"/>
            <a:ext cx="4715849" cy="5693227"/>
          </a:xfrm>
          <a:prstGeom prst="rect">
            <a:avLst/>
          </a:prstGeom>
        </p:spPr>
      </p:pic>
    </p:spTree>
    <p:extLst>
      <p:ext uri="{BB962C8B-B14F-4D97-AF65-F5344CB8AC3E}">
        <p14:creationId xmlns:p14="http://schemas.microsoft.com/office/powerpoint/2010/main" val="1378770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A9646A1-B110-469A-8E26-5E177F05681F}"/>
              </a:ext>
            </a:extLst>
          </p:cNvPr>
          <p:cNvGraphicFramePr>
            <a:graphicFrameLocks noGrp="1"/>
          </p:cNvGraphicFramePr>
          <p:nvPr>
            <p:ph idx="1"/>
            <p:extLst>
              <p:ext uri="{D42A27DB-BD31-4B8C-83A1-F6EECF244321}">
                <p14:modId xmlns:p14="http://schemas.microsoft.com/office/powerpoint/2010/main" val="1250143291"/>
              </p:ext>
            </p:extLst>
          </p:nvPr>
        </p:nvGraphicFramePr>
        <p:xfrm>
          <a:off x="3281329" y="71977"/>
          <a:ext cx="7906216" cy="6786023"/>
        </p:xfrm>
        <a:graphic>
          <a:graphicData uri="http://schemas.openxmlformats.org/drawingml/2006/table">
            <a:tbl>
              <a:tblPr/>
              <a:tblGrid>
                <a:gridCol w="1435751">
                  <a:extLst>
                    <a:ext uri="{9D8B030D-6E8A-4147-A177-3AD203B41FA5}">
                      <a16:colId xmlns:a16="http://schemas.microsoft.com/office/drawing/2014/main" val="2522746850"/>
                    </a:ext>
                  </a:extLst>
                </a:gridCol>
                <a:gridCol w="1088282">
                  <a:extLst>
                    <a:ext uri="{9D8B030D-6E8A-4147-A177-3AD203B41FA5}">
                      <a16:colId xmlns:a16="http://schemas.microsoft.com/office/drawing/2014/main" val="54577509"/>
                    </a:ext>
                  </a:extLst>
                </a:gridCol>
                <a:gridCol w="1154882">
                  <a:extLst>
                    <a:ext uri="{9D8B030D-6E8A-4147-A177-3AD203B41FA5}">
                      <a16:colId xmlns:a16="http://schemas.microsoft.com/office/drawing/2014/main" val="1084100092"/>
                    </a:ext>
                  </a:extLst>
                </a:gridCol>
                <a:gridCol w="980559">
                  <a:extLst>
                    <a:ext uri="{9D8B030D-6E8A-4147-A177-3AD203B41FA5}">
                      <a16:colId xmlns:a16="http://schemas.microsoft.com/office/drawing/2014/main" val="1781182972"/>
                    </a:ext>
                  </a:extLst>
                </a:gridCol>
                <a:gridCol w="915190">
                  <a:extLst>
                    <a:ext uri="{9D8B030D-6E8A-4147-A177-3AD203B41FA5}">
                      <a16:colId xmlns:a16="http://schemas.microsoft.com/office/drawing/2014/main" val="317032864"/>
                    </a:ext>
                  </a:extLst>
                </a:gridCol>
                <a:gridCol w="784450">
                  <a:extLst>
                    <a:ext uri="{9D8B030D-6E8A-4147-A177-3AD203B41FA5}">
                      <a16:colId xmlns:a16="http://schemas.microsoft.com/office/drawing/2014/main" val="452413908"/>
                    </a:ext>
                  </a:extLst>
                </a:gridCol>
                <a:gridCol w="697285">
                  <a:extLst>
                    <a:ext uri="{9D8B030D-6E8A-4147-A177-3AD203B41FA5}">
                      <a16:colId xmlns:a16="http://schemas.microsoft.com/office/drawing/2014/main" val="2341954575"/>
                    </a:ext>
                  </a:extLst>
                </a:gridCol>
                <a:gridCol w="849817">
                  <a:extLst>
                    <a:ext uri="{9D8B030D-6E8A-4147-A177-3AD203B41FA5}">
                      <a16:colId xmlns:a16="http://schemas.microsoft.com/office/drawing/2014/main" val="1181508243"/>
                    </a:ext>
                  </a:extLst>
                </a:gridCol>
              </a:tblGrid>
              <a:tr h="212151">
                <a:tc>
                  <a:txBody>
                    <a:bodyPr/>
                    <a:lstStyle/>
                    <a:p>
                      <a:pPr algn="l" fontAlgn="b"/>
                      <a:r>
                        <a:rPr lang="en-US" sz="1400" b="0" i="0" u="none" strike="noStrike" dirty="0">
                          <a:solidFill>
                            <a:srgbClr val="000000"/>
                          </a:solidFill>
                          <a:effectLst/>
                          <a:latin typeface="Calibri" panose="020F0502020204030204" pitchFamily="34" charset="0"/>
                        </a:rPr>
                        <a:t>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gridSpan="7">
                  <a:txBody>
                    <a:bodyPr/>
                    <a:lstStyle/>
                    <a:p>
                      <a:pPr algn="ctr" fontAlgn="ctr"/>
                      <a:r>
                        <a:rPr lang="en-US" sz="1400" b="1" i="0" u="none" strike="noStrike" dirty="0">
                          <a:solidFill>
                            <a:srgbClr val="000000"/>
                          </a:solidFill>
                          <a:effectLst/>
                          <a:latin typeface="Calibri" panose="020F0502020204030204" pitchFamily="34" charset="0"/>
                        </a:rPr>
                        <a:t>C3 2017 Annual Emissions (tons)</a:t>
                      </a:r>
                    </a:p>
                  </a:txBody>
                  <a:tcPr marL="4882" marR="4882" marT="488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6264520"/>
                  </a:ext>
                </a:extLst>
              </a:tr>
              <a:tr h="212151">
                <a:tc>
                  <a:txBody>
                    <a:bodyPr/>
                    <a:lstStyle/>
                    <a:p>
                      <a:pPr algn="l" fontAlgn="b"/>
                      <a:r>
                        <a:rPr lang="en-US" sz="1400" b="1" i="0" u="none" strike="noStrike" dirty="0" err="1">
                          <a:solidFill>
                            <a:schemeClr val="tx1"/>
                          </a:solidFill>
                          <a:effectLst/>
                          <a:latin typeface="Calibri" panose="020F0502020204030204" pitchFamily="34" charset="0"/>
                        </a:rPr>
                        <a:t>Shiptype</a:t>
                      </a:r>
                      <a:endParaRPr lang="en-US" sz="1400" b="1" i="0" u="none" strike="noStrike" dirty="0">
                        <a:solidFill>
                          <a:schemeClr val="tx1"/>
                        </a:solidFill>
                        <a:effectLst/>
                        <a:latin typeface="Calibri" panose="020F0502020204030204" pitchFamily="34" charset="0"/>
                      </a:endParaRP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a:txBody>
                    <a:bodyPr/>
                    <a:lstStyle/>
                    <a:p>
                      <a:pPr algn="ctr" fontAlgn="b"/>
                      <a:r>
                        <a:rPr lang="en-US" sz="1400" b="1" i="0" u="none" strike="noStrike">
                          <a:solidFill>
                            <a:schemeClr val="tx1"/>
                          </a:solidFill>
                          <a:effectLst/>
                          <a:latin typeface="Calibri" panose="020F0502020204030204" pitchFamily="34" charset="0"/>
                        </a:rPr>
                        <a:t>CO</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a:txBody>
                    <a:bodyPr/>
                    <a:lstStyle/>
                    <a:p>
                      <a:pPr algn="ctr" fontAlgn="b"/>
                      <a:r>
                        <a:rPr lang="en-US" sz="1400" b="1" i="0" u="none" strike="noStrike">
                          <a:solidFill>
                            <a:schemeClr val="tx1"/>
                          </a:solidFill>
                          <a:effectLst/>
                          <a:latin typeface="Calibri" panose="020F0502020204030204" pitchFamily="34" charset="0"/>
                        </a:rPr>
                        <a:t>CO2</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a:txBody>
                    <a:bodyPr/>
                    <a:lstStyle/>
                    <a:p>
                      <a:pPr algn="ctr" fontAlgn="b"/>
                      <a:r>
                        <a:rPr lang="en-US" sz="1400" b="1" i="0" u="none" strike="noStrike">
                          <a:solidFill>
                            <a:schemeClr val="tx1"/>
                          </a:solidFill>
                          <a:effectLst/>
                          <a:latin typeface="Calibri" panose="020F0502020204030204" pitchFamily="34" charset="0"/>
                        </a:rPr>
                        <a:t>NOx</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a:txBody>
                    <a:bodyPr/>
                    <a:lstStyle/>
                    <a:p>
                      <a:pPr algn="ctr" fontAlgn="b"/>
                      <a:r>
                        <a:rPr lang="en-US" sz="1400" b="1" i="0" u="none" strike="noStrike" dirty="0">
                          <a:solidFill>
                            <a:schemeClr val="tx1"/>
                          </a:solidFill>
                          <a:effectLst/>
                          <a:latin typeface="Calibri" panose="020F0502020204030204" pitchFamily="34" charset="0"/>
                        </a:rPr>
                        <a:t>PM2.5</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a:txBody>
                    <a:bodyPr/>
                    <a:lstStyle/>
                    <a:p>
                      <a:pPr algn="ctr" fontAlgn="b"/>
                      <a:r>
                        <a:rPr lang="en-US" sz="1400" b="1" i="0" u="none" strike="noStrike">
                          <a:solidFill>
                            <a:schemeClr val="tx1"/>
                          </a:solidFill>
                          <a:effectLst/>
                          <a:latin typeface="Calibri" panose="020F0502020204030204" pitchFamily="34" charset="0"/>
                        </a:rPr>
                        <a:t>PM10</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a:txBody>
                    <a:bodyPr/>
                    <a:lstStyle/>
                    <a:p>
                      <a:pPr algn="ctr" fontAlgn="b"/>
                      <a:r>
                        <a:rPr lang="en-US" sz="1400" b="1" i="0" u="none" strike="noStrike">
                          <a:solidFill>
                            <a:schemeClr val="tx1"/>
                          </a:solidFill>
                          <a:effectLst/>
                          <a:latin typeface="Calibri" panose="020F0502020204030204" pitchFamily="34" charset="0"/>
                        </a:rPr>
                        <a:t>SO2</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a:txBody>
                    <a:bodyPr/>
                    <a:lstStyle/>
                    <a:p>
                      <a:pPr algn="ctr" fontAlgn="b"/>
                      <a:r>
                        <a:rPr lang="en-US" sz="1400" b="1" i="0" u="none" strike="noStrike" dirty="0">
                          <a:solidFill>
                            <a:schemeClr val="tx1"/>
                          </a:solidFill>
                          <a:effectLst/>
                          <a:latin typeface="Calibri" panose="020F0502020204030204" pitchFamily="34" charset="0"/>
                        </a:rPr>
                        <a:t>VOC</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extLst>
                  <a:ext uri="{0D108BD9-81ED-4DB2-BD59-A6C34878D82A}">
                    <a16:rowId xmlns:a16="http://schemas.microsoft.com/office/drawing/2014/main" val="1722094180"/>
                  </a:ext>
                </a:extLst>
              </a:tr>
              <a:tr h="212151">
                <a:tc>
                  <a:txBody>
                    <a:bodyPr/>
                    <a:lstStyle/>
                    <a:p>
                      <a:pPr algn="l" fontAlgn="b"/>
                      <a:r>
                        <a:rPr lang="en-US" sz="1400" b="0" i="0" u="none" strike="noStrike" dirty="0">
                          <a:solidFill>
                            <a:schemeClr val="tx1"/>
                          </a:solidFill>
                          <a:effectLst/>
                          <a:latin typeface="Calibri" panose="020F0502020204030204" pitchFamily="34" charset="0"/>
                        </a:rPr>
                        <a:t>Bulk carrier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13,037</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5,771,469</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127,281</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6,239</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6,782</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43,950</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6,875</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367328"/>
                  </a:ext>
                </a:extLst>
              </a:tr>
              <a:tr h="212151">
                <a:tc>
                  <a:txBody>
                    <a:bodyPr/>
                    <a:lstStyle/>
                    <a:p>
                      <a:pPr algn="l" fontAlgn="b"/>
                      <a:r>
                        <a:rPr lang="en-US" sz="1400" b="0" i="0" u="none" strike="noStrike" dirty="0">
                          <a:solidFill>
                            <a:schemeClr val="tx1"/>
                          </a:solidFill>
                          <a:effectLst/>
                          <a:latin typeface="Calibri" panose="020F0502020204030204" pitchFamily="34" charset="0"/>
                        </a:rPr>
                        <a:t>Containership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26,956</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10,993,733</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256,050</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12,207</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13,269</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86,508</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14,225</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1804901"/>
                  </a:ext>
                </a:extLst>
              </a:tr>
              <a:tr h="212151">
                <a:tc>
                  <a:txBody>
                    <a:bodyPr/>
                    <a:lstStyle/>
                    <a:p>
                      <a:pPr algn="l" fontAlgn="b"/>
                      <a:r>
                        <a:rPr lang="en-US" sz="1400" b="0" i="0" u="none" strike="noStrike" dirty="0">
                          <a:solidFill>
                            <a:schemeClr val="tx1"/>
                          </a:solidFill>
                          <a:effectLst/>
                          <a:latin typeface="Calibri" panose="020F0502020204030204" pitchFamily="34" charset="0"/>
                        </a:rPr>
                        <a:t>Cruise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4,505</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2,954,470</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44,752</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1,033</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1,123</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4,708</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1,849</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0152115"/>
                  </a:ext>
                </a:extLst>
              </a:tr>
              <a:tr h="212151">
                <a:tc>
                  <a:txBody>
                    <a:bodyPr/>
                    <a:lstStyle/>
                    <a:p>
                      <a:pPr algn="l" fontAlgn="b"/>
                      <a:r>
                        <a:rPr lang="en-US" sz="1400" b="0" i="0" u="none" strike="noStrike" dirty="0">
                          <a:solidFill>
                            <a:schemeClr val="tx1"/>
                          </a:solidFill>
                          <a:effectLst/>
                          <a:latin typeface="Calibri" panose="020F0502020204030204" pitchFamily="34" charset="0"/>
                        </a:rPr>
                        <a:t>Ferry/</a:t>
                      </a:r>
                      <a:r>
                        <a:rPr lang="en-US" sz="1400" b="0" i="0" u="none" strike="noStrike" dirty="0" err="1">
                          <a:solidFill>
                            <a:schemeClr val="tx1"/>
                          </a:solidFill>
                          <a:effectLst/>
                          <a:latin typeface="Calibri" panose="020F0502020204030204" pitchFamily="34" charset="0"/>
                        </a:rPr>
                        <a:t>RoRo</a:t>
                      </a:r>
                      <a:r>
                        <a:rPr lang="en-US" sz="1400" b="0" i="0" u="none" strike="noStrike" dirty="0">
                          <a:solidFill>
                            <a:schemeClr val="tx1"/>
                          </a:solidFill>
                          <a:effectLst/>
                          <a:latin typeface="Calibri" panose="020F0502020204030204" pitchFamily="34" charset="0"/>
                        </a:rPr>
                        <a:t>/</a:t>
                      </a:r>
                      <a:r>
                        <a:rPr lang="en-US" sz="1400" b="0" i="0" u="none" strike="noStrike" dirty="0" err="1">
                          <a:solidFill>
                            <a:schemeClr val="tx1"/>
                          </a:solidFill>
                          <a:effectLst/>
                          <a:latin typeface="Calibri" panose="020F0502020204030204" pitchFamily="34" charset="0"/>
                        </a:rPr>
                        <a:t>pax</a:t>
                      </a:r>
                      <a:r>
                        <a:rPr lang="en-US" sz="1400" b="0" i="0" u="none" strike="noStrike" dirty="0">
                          <a:solidFill>
                            <a:schemeClr val="tx1"/>
                          </a:solidFill>
                          <a:effectLst/>
                          <a:latin typeface="Calibri" panose="020F0502020204030204" pitchFamily="34" charset="0"/>
                        </a:rPr>
                        <a:t>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103</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57,720</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1,031</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22</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24</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94</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57</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3479936"/>
                  </a:ext>
                </a:extLst>
              </a:tr>
              <a:tr h="212151">
                <a:tc>
                  <a:txBody>
                    <a:bodyPr/>
                    <a:lstStyle/>
                    <a:p>
                      <a:pPr algn="l" fontAlgn="b"/>
                      <a:r>
                        <a:rPr lang="en-US" sz="1400" b="0" i="0" u="none" strike="noStrike" dirty="0">
                          <a:solidFill>
                            <a:schemeClr val="tx1"/>
                          </a:solidFill>
                          <a:effectLst/>
                          <a:latin typeface="Calibri" panose="020F0502020204030204" pitchFamily="34" charset="0"/>
                        </a:rPr>
                        <a:t>General cargo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328</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167,231</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2,894</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79</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86</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403</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189</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862746"/>
                  </a:ext>
                </a:extLst>
              </a:tr>
              <a:tr h="212151">
                <a:tc>
                  <a:txBody>
                    <a:bodyPr/>
                    <a:lstStyle/>
                    <a:p>
                      <a:pPr algn="l" fontAlgn="b"/>
                      <a:r>
                        <a:rPr lang="en-US" sz="1400" b="0" i="0" u="none" strike="noStrike" dirty="0">
                          <a:solidFill>
                            <a:schemeClr val="tx1"/>
                          </a:solidFill>
                          <a:effectLst/>
                          <a:latin typeface="Calibri" panose="020F0502020204030204" pitchFamily="34" charset="0"/>
                        </a:rPr>
                        <a:t>Miscellaneous</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1,168</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542,173</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11,635</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446</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485</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2,915</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631</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8811674"/>
                  </a:ext>
                </a:extLst>
              </a:tr>
              <a:tr h="212151">
                <a:tc>
                  <a:txBody>
                    <a:bodyPr/>
                    <a:lstStyle/>
                    <a:p>
                      <a:pPr algn="l" fontAlgn="b"/>
                      <a:r>
                        <a:rPr lang="en-US" sz="1400" b="0" i="0" u="none" strike="noStrike" dirty="0">
                          <a:solidFill>
                            <a:schemeClr val="tx1"/>
                          </a:solidFill>
                          <a:effectLst/>
                          <a:latin typeface="Calibri" panose="020F0502020204030204" pitchFamily="34" charset="0"/>
                        </a:rPr>
                        <a:t>Offshore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2,072</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760,928</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17,984</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509</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553</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2,743</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1,299</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9642777"/>
                  </a:ext>
                </a:extLst>
              </a:tr>
              <a:tr h="212151">
                <a:tc>
                  <a:txBody>
                    <a:bodyPr/>
                    <a:lstStyle/>
                    <a:p>
                      <a:pPr algn="l" fontAlgn="b"/>
                      <a:r>
                        <a:rPr lang="en-US" sz="1400" b="0" i="0" u="none" strike="noStrike" dirty="0">
                          <a:solidFill>
                            <a:schemeClr val="tx1"/>
                          </a:solidFill>
                          <a:effectLst/>
                          <a:latin typeface="Calibri" panose="020F0502020204030204" pitchFamily="34" charset="0"/>
                        </a:rPr>
                        <a:t>Reefer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612</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321,130</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7,015</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439</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477</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3,298</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293</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3608927"/>
                  </a:ext>
                </a:extLst>
              </a:tr>
              <a:tr h="212151">
                <a:tc>
                  <a:txBody>
                    <a:bodyPr/>
                    <a:lstStyle/>
                    <a:p>
                      <a:pPr algn="l" fontAlgn="b"/>
                      <a:r>
                        <a:rPr lang="en-US" sz="1400" b="0" i="0" u="none" strike="noStrike" dirty="0" err="1">
                          <a:solidFill>
                            <a:schemeClr val="tx1"/>
                          </a:solidFill>
                          <a:effectLst/>
                          <a:latin typeface="Calibri" panose="020F0502020204030204" pitchFamily="34" charset="0"/>
                        </a:rPr>
                        <a:t>RoRo</a:t>
                      </a:r>
                      <a:r>
                        <a:rPr lang="en-US" sz="1400" b="0" i="0" u="none" strike="noStrike" dirty="0">
                          <a:solidFill>
                            <a:schemeClr val="tx1"/>
                          </a:solidFill>
                          <a:effectLst/>
                          <a:latin typeface="Calibri" panose="020F0502020204030204" pitchFamily="34" charset="0"/>
                        </a:rPr>
                        <a:t>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5,243</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2,684,060</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53,363</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2,005</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2,179</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13,484</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2,615</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338506"/>
                  </a:ext>
                </a:extLst>
              </a:tr>
              <a:tr h="212151">
                <a:tc>
                  <a:txBody>
                    <a:bodyPr/>
                    <a:lstStyle/>
                    <a:p>
                      <a:pPr algn="l" fontAlgn="b"/>
                      <a:r>
                        <a:rPr lang="en-US" sz="1400" b="0" i="0" u="none" strike="noStrike" dirty="0">
                          <a:solidFill>
                            <a:schemeClr val="tx1"/>
                          </a:solidFill>
                          <a:effectLst/>
                          <a:latin typeface="Calibri" panose="020F0502020204030204" pitchFamily="34" charset="0"/>
                        </a:rPr>
                        <a:t>Tanker</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19,854</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10,559,889</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177,266</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5,9891</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6,509</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35,193</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11,524</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870459"/>
                  </a:ext>
                </a:extLst>
              </a:tr>
              <a:tr h="212151">
                <a:tc>
                  <a:txBody>
                    <a:bodyPr/>
                    <a:lstStyle/>
                    <a:p>
                      <a:pPr algn="l" fontAlgn="b"/>
                      <a:r>
                        <a:rPr lang="en-US" sz="1400" b="0" i="0" u="none" strike="noStrike" dirty="0">
                          <a:solidFill>
                            <a:schemeClr val="tx1"/>
                          </a:solidFill>
                          <a:effectLst/>
                          <a:latin typeface="Calibri" panose="020F0502020204030204" pitchFamily="34" charset="0"/>
                        </a:rPr>
                        <a:t>Yacht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3</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1,757</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29</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2</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2</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0350757"/>
                  </a:ext>
                </a:extLst>
              </a:tr>
              <a:tr h="212151">
                <a:tc>
                  <a:txBody>
                    <a:bodyPr/>
                    <a:lstStyle/>
                    <a:p>
                      <a:pPr algn="l" fontAlgn="b"/>
                      <a:r>
                        <a:rPr lang="en-US" sz="1400" b="1" i="0" u="none" strike="noStrike" dirty="0">
                          <a:solidFill>
                            <a:schemeClr val="tx1"/>
                          </a:solidFill>
                          <a:effectLst/>
                          <a:latin typeface="Calibri" panose="020F0502020204030204" pitchFamily="34" charset="0"/>
                        </a:rPr>
                        <a:t>TOTAL</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i="0" u="none" strike="noStrike" dirty="0">
                          <a:solidFill>
                            <a:schemeClr val="tx1"/>
                          </a:solidFill>
                          <a:effectLst/>
                          <a:latin typeface="Calibri" panose="020F0502020204030204" pitchFamily="34" charset="0"/>
                        </a:rPr>
                        <a:t>73,882</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i="0" u="none" strike="noStrike" dirty="0">
                          <a:solidFill>
                            <a:schemeClr val="tx1"/>
                          </a:solidFill>
                          <a:effectLst/>
                          <a:latin typeface="Calibri" panose="020F0502020204030204" pitchFamily="34" charset="0"/>
                        </a:rPr>
                        <a:t>34,814,560</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i="0" u="none" strike="noStrike" dirty="0">
                          <a:solidFill>
                            <a:schemeClr val="tx1"/>
                          </a:solidFill>
                          <a:effectLst/>
                          <a:latin typeface="Calibri" panose="020F0502020204030204" pitchFamily="34" charset="0"/>
                        </a:rPr>
                        <a:t>699,300</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i="0" u="none" strike="noStrike" dirty="0">
                          <a:solidFill>
                            <a:schemeClr val="tx1"/>
                          </a:solidFill>
                          <a:effectLst/>
                          <a:latin typeface="Calibri" panose="020F0502020204030204" pitchFamily="34" charset="0"/>
                        </a:rPr>
                        <a:t>28,968</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i="0" u="none" strike="noStrike" dirty="0">
                          <a:solidFill>
                            <a:schemeClr val="tx1"/>
                          </a:solidFill>
                          <a:effectLst/>
                          <a:latin typeface="Calibri" panose="020F0502020204030204" pitchFamily="34" charset="0"/>
                        </a:rPr>
                        <a:t>31,487</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i="0" u="none" strike="noStrike" dirty="0">
                          <a:solidFill>
                            <a:schemeClr val="tx1"/>
                          </a:solidFill>
                          <a:effectLst/>
                          <a:latin typeface="Calibri" panose="020F0502020204030204" pitchFamily="34" charset="0"/>
                        </a:rPr>
                        <a:t>193,299</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i="0" u="none" strike="noStrike" dirty="0">
                          <a:solidFill>
                            <a:schemeClr val="tx1"/>
                          </a:solidFill>
                          <a:effectLst/>
                          <a:latin typeface="Calibri" panose="020F0502020204030204" pitchFamily="34" charset="0"/>
                        </a:rPr>
                        <a:t>39,560</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912650"/>
                  </a:ext>
                </a:extLst>
              </a:tr>
              <a:tr h="212151">
                <a:tc>
                  <a:txBody>
                    <a:bodyPr/>
                    <a:lstStyle/>
                    <a:p>
                      <a:pPr algn="l" fontAlgn="b"/>
                      <a:r>
                        <a:rPr lang="en-US" sz="1400" b="0" i="0" u="none" strike="noStrike" dirty="0">
                          <a:solidFill>
                            <a:schemeClr val="tx1"/>
                          </a:solidFill>
                          <a:effectLst/>
                          <a:latin typeface="Calibri" panose="020F0502020204030204" pitchFamily="34" charset="0"/>
                        </a:rPr>
                        <a:t> </a:t>
                      </a:r>
                    </a:p>
                  </a:txBody>
                  <a:tcPr marL="4882" marR="4882" marT="4882"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chemeClr val="tx1"/>
                          </a:solidFill>
                          <a:effectLst/>
                          <a:latin typeface="Calibri" panose="020F0502020204030204" pitchFamily="34" charset="0"/>
                        </a:rPr>
                        <a:t> </a:t>
                      </a:r>
                    </a:p>
                  </a:txBody>
                  <a:tcPr marL="4882" marR="4882" marT="4882"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chemeClr val="tx1"/>
                          </a:solidFill>
                          <a:effectLst/>
                          <a:latin typeface="Calibri" panose="020F0502020204030204" pitchFamily="34" charset="0"/>
                        </a:rPr>
                        <a:t> </a:t>
                      </a:r>
                    </a:p>
                  </a:txBody>
                  <a:tcPr marL="4882" marR="4882" marT="4882"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chemeClr val="tx1"/>
                          </a:solidFill>
                          <a:effectLst/>
                          <a:latin typeface="Calibri" panose="020F0502020204030204" pitchFamily="34" charset="0"/>
                        </a:rPr>
                        <a:t> </a:t>
                      </a:r>
                    </a:p>
                  </a:txBody>
                  <a:tcPr marL="4882" marR="4882" marT="4882"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chemeClr val="tx1"/>
                          </a:solidFill>
                          <a:effectLst/>
                          <a:latin typeface="Calibri" panose="020F0502020204030204" pitchFamily="34" charset="0"/>
                        </a:rPr>
                        <a:t> </a:t>
                      </a:r>
                    </a:p>
                  </a:txBody>
                  <a:tcPr marL="4882" marR="4882" marT="4882"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a:solidFill>
                            <a:schemeClr val="tx1"/>
                          </a:solidFill>
                          <a:effectLst/>
                          <a:latin typeface="Calibri" panose="020F0502020204030204" pitchFamily="34" charset="0"/>
                        </a:rPr>
                        <a:t> </a:t>
                      </a:r>
                    </a:p>
                  </a:txBody>
                  <a:tcPr marL="4882" marR="4882" marT="4882"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chemeClr val="tx1"/>
                          </a:solidFill>
                          <a:effectLst/>
                          <a:latin typeface="Calibri" panose="020F0502020204030204" pitchFamily="34" charset="0"/>
                        </a:rPr>
                        <a:t> </a:t>
                      </a:r>
                    </a:p>
                  </a:txBody>
                  <a:tcPr marL="4882" marR="4882" marT="4882"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chemeClr val="tx1"/>
                          </a:solidFill>
                          <a:effectLst/>
                          <a:latin typeface="Calibri" panose="020F0502020204030204" pitchFamily="34" charset="0"/>
                        </a:rPr>
                        <a:t> </a:t>
                      </a:r>
                    </a:p>
                  </a:txBody>
                  <a:tcPr marL="4882" marR="4882" marT="4882"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0379368"/>
                  </a:ext>
                </a:extLst>
              </a:tr>
              <a:tr h="212151">
                <a:tc>
                  <a:txBody>
                    <a:bodyPr/>
                    <a:lstStyle/>
                    <a:p>
                      <a:pPr algn="l" fontAlgn="b"/>
                      <a:r>
                        <a:rPr lang="en-US" sz="1400" b="1" i="0" u="none" strike="noStrike" dirty="0">
                          <a:solidFill>
                            <a:schemeClr val="tx1"/>
                          </a:solidFill>
                          <a:effectLst/>
                          <a:latin typeface="Calibri" panose="020F0502020204030204" pitchFamily="34" charset="0"/>
                        </a:rPr>
                        <a:t>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gridSpan="7">
                  <a:txBody>
                    <a:bodyPr/>
                    <a:lstStyle/>
                    <a:p>
                      <a:pPr algn="ctr" fontAlgn="ctr"/>
                      <a:r>
                        <a:rPr lang="en-US" sz="1400" b="1" i="0" u="none" strike="noStrike" dirty="0">
                          <a:solidFill>
                            <a:schemeClr val="tx1"/>
                          </a:solidFill>
                          <a:effectLst/>
                          <a:latin typeface="Calibri" panose="020F0502020204030204" pitchFamily="34" charset="0"/>
                        </a:rPr>
                        <a:t>C1/C2 2017 Annual Emissions (tons)</a:t>
                      </a:r>
                    </a:p>
                  </a:txBody>
                  <a:tcPr marL="4882" marR="4882" marT="488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50081066"/>
                  </a:ext>
                </a:extLst>
              </a:tr>
              <a:tr h="212151">
                <a:tc>
                  <a:txBody>
                    <a:bodyPr/>
                    <a:lstStyle/>
                    <a:p>
                      <a:pPr algn="l" fontAlgn="b"/>
                      <a:r>
                        <a:rPr lang="en-US" sz="1400" b="1" i="0" u="none" strike="noStrike">
                          <a:solidFill>
                            <a:schemeClr val="tx1"/>
                          </a:solidFill>
                          <a:effectLst/>
                          <a:latin typeface="Calibri" panose="020F0502020204030204" pitchFamily="34" charset="0"/>
                        </a:rPr>
                        <a:t>Shiptype</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a:txBody>
                    <a:bodyPr/>
                    <a:lstStyle/>
                    <a:p>
                      <a:pPr algn="ctr" fontAlgn="b"/>
                      <a:r>
                        <a:rPr lang="en-US" sz="1400" b="1" i="0" u="none" strike="noStrike">
                          <a:solidFill>
                            <a:schemeClr val="tx1"/>
                          </a:solidFill>
                          <a:effectLst/>
                          <a:latin typeface="Calibri" panose="020F0502020204030204" pitchFamily="34" charset="0"/>
                        </a:rPr>
                        <a:t>CO</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a:txBody>
                    <a:bodyPr/>
                    <a:lstStyle/>
                    <a:p>
                      <a:pPr algn="ctr" fontAlgn="b"/>
                      <a:r>
                        <a:rPr lang="en-US" sz="1400" b="1" i="0" u="none" strike="noStrike" dirty="0">
                          <a:solidFill>
                            <a:schemeClr val="tx1"/>
                          </a:solidFill>
                          <a:effectLst/>
                          <a:latin typeface="Calibri" panose="020F0502020204030204" pitchFamily="34" charset="0"/>
                        </a:rPr>
                        <a:t>CO2</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a:txBody>
                    <a:bodyPr/>
                    <a:lstStyle/>
                    <a:p>
                      <a:pPr algn="ctr" fontAlgn="b"/>
                      <a:r>
                        <a:rPr lang="en-US" sz="1400" b="1" i="0" u="none" strike="noStrike" dirty="0">
                          <a:solidFill>
                            <a:schemeClr val="tx1"/>
                          </a:solidFill>
                          <a:effectLst/>
                          <a:latin typeface="Calibri" panose="020F0502020204030204" pitchFamily="34" charset="0"/>
                        </a:rPr>
                        <a:t>NOx</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a:txBody>
                    <a:bodyPr/>
                    <a:lstStyle/>
                    <a:p>
                      <a:pPr algn="ctr" fontAlgn="b"/>
                      <a:r>
                        <a:rPr lang="en-US" sz="1400" b="1" i="0" u="none" strike="noStrike" dirty="0">
                          <a:solidFill>
                            <a:schemeClr val="tx1"/>
                          </a:solidFill>
                          <a:effectLst/>
                          <a:latin typeface="Calibri" panose="020F0502020204030204" pitchFamily="34" charset="0"/>
                        </a:rPr>
                        <a:t>PM2.5</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a:txBody>
                    <a:bodyPr/>
                    <a:lstStyle/>
                    <a:p>
                      <a:pPr algn="ctr" fontAlgn="b"/>
                      <a:r>
                        <a:rPr lang="en-US" sz="1400" b="1" i="0" u="none" strike="noStrike" dirty="0">
                          <a:solidFill>
                            <a:schemeClr val="tx1"/>
                          </a:solidFill>
                          <a:effectLst/>
                          <a:latin typeface="Calibri" panose="020F0502020204030204" pitchFamily="34" charset="0"/>
                        </a:rPr>
                        <a:t>PM10</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a:txBody>
                    <a:bodyPr/>
                    <a:lstStyle/>
                    <a:p>
                      <a:pPr algn="ctr" fontAlgn="b"/>
                      <a:r>
                        <a:rPr lang="en-US" sz="1400" b="1" i="0" u="none" strike="noStrike">
                          <a:solidFill>
                            <a:schemeClr val="tx1"/>
                          </a:solidFill>
                          <a:effectLst/>
                          <a:latin typeface="Calibri" panose="020F0502020204030204" pitchFamily="34" charset="0"/>
                        </a:rPr>
                        <a:t>SO2</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tc>
                  <a:txBody>
                    <a:bodyPr/>
                    <a:lstStyle/>
                    <a:p>
                      <a:pPr algn="ctr" fontAlgn="b"/>
                      <a:r>
                        <a:rPr lang="en-US" sz="1400" b="1" i="0" u="none" strike="noStrike" dirty="0">
                          <a:solidFill>
                            <a:schemeClr val="tx1"/>
                          </a:solidFill>
                          <a:effectLst/>
                          <a:latin typeface="Calibri" panose="020F0502020204030204" pitchFamily="34" charset="0"/>
                        </a:rPr>
                        <a:t>VOC</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4EF31"/>
                    </a:solidFill>
                  </a:tcPr>
                </a:tc>
                <a:extLst>
                  <a:ext uri="{0D108BD9-81ED-4DB2-BD59-A6C34878D82A}">
                    <a16:rowId xmlns:a16="http://schemas.microsoft.com/office/drawing/2014/main" val="1873892255"/>
                  </a:ext>
                </a:extLst>
              </a:tr>
              <a:tr h="212151">
                <a:tc>
                  <a:txBody>
                    <a:bodyPr/>
                    <a:lstStyle/>
                    <a:p>
                      <a:pPr algn="l" fontAlgn="b"/>
                      <a:r>
                        <a:rPr lang="en-US" sz="1400" b="0" i="0" u="none" strike="noStrike" dirty="0">
                          <a:solidFill>
                            <a:schemeClr val="tx1"/>
                          </a:solidFill>
                          <a:effectLst/>
                          <a:latin typeface="Calibri" panose="020F0502020204030204" pitchFamily="34" charset="0"/>
                        </a:rPr>
                        <a:t>Bulk Carrier</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363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164,921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2,376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61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63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9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76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4113096"/>
                  </a:ext>
                </a:extLst>
              </a:tr>
              <a:tr h="238763">
                <a:tc>
                  <a:txBody>
                    <a:bodyPr/>
                    <a:lstStyle/>
                    <a:p>
                      <a:pPr algn="l" fontAlgn="b"/>
                      <a:r>
                        <a:rPr lang="en-US" sz="1400" b="0" i="0" u="none" strike="noStrike" dirty="0">
                          <a:solidFill>
                            <a:schemeClr val="tx1"/>
                          </a:solidFill>
                          <a:effectLst/>
                          <a:latin typeface="Calibri" panose="020F0502020204030204" pitchFamily="34" charset="0"/>
                        </a:rPr>
                        <a:t>Commercial Fishing</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1,494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631,014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9,811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245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252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6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321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6933578"/>
                  </a:ext>
                </a:extLst>
              </a:tr>
              <a:tr h="212151">
                <a:tc>
                  <a:txBody>
                    <a:bodyPr/>
                    <a:lstStyle/>
                    <a:p>
                      <a:pPr algn="l" fontAlgn="b"/>
                      <a:r>
                        <a:rPr lang="en-US" sz="1400" b="0" i="0" u="none" strike="noStrike" dirty="0">
                          <a:solidFill>
                            <a:schemeClr val="tx1"/>
                          </a:solidFill>
                          <a:effectLst/>
                          <a:latin typeface="Calibri" panose="020F0502020204030204" pitchFamily="34" charset="0"/>
                        </a:rPr>
                        <a:t>Container Ship</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62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31,780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411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11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11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4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13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1048274"/>
                  </a:ext>
                </a:extLst>
              </a:tr>
              <a:tr h="212151">
                <a:tc>
                  <a:txBody>
                    <a:bodyPr/>
                    <a:lstStyle/>
                    <a:p>
                      <a:pPr algn="l" fontAlgn="b"/>
                      <a:r>
                        <a:rPr lang="en-US" sz="1400" b="0" i="0" u="none" strike="noStrike">
                          <a:solidFill>
                            <a:schemeClr val="tx1"/>
                          </a:solidFill>
                          <a:effectLst/>
                          <a:latin typeface="Calibri" panose="020F0502020204030204" pitchFamily="34" charset="0"/>
                        </a:rPr>
                        <a:t>Ferry Excursion</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3,323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1,433,040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22,498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575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592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13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844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6655086"/>
                  </a:ext>
                </a:extLst>
              </a:tr>
              <a:tr h="212151">
                <a:tc>
                  <a:txBody>
                    <a:bodyPr/>
                    <a:lstStyle/>
                    <a:p>
                      <a:pPr algn="l" fontAlgn="b"/>
                      <a:r>
                        <a:rPr lang="en-US" sz="1400" b="0" i="0" u="none" strike="noStrike">
                          <a:solidFill>
                            <a:schemeClr val="tx1"/>
                          </a:solidFill>
                          <a:effectLst/>
                          <a:latin typeface="Calibri" panose="020F0502020204030204" pitchFamily="34" charset="0"/>
                        </a:rPr>
                        <a:t>General Cargo</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5,483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3,133,513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38,112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1,108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1,146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574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1,470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7490460"/>
                  </a:ext>
                </a:extLst>
              </a:tr>
              <a:tr h="212151">
                <a:tc>
                  <a:txBody>
                    <a:bodyPr/>
                    <a:lstStyle/>
                    <a:p>
                      <a:pPr algn="l" fontAlgn="b"/>
                      <a:r>
                        <a:rPr lang="en-US" sz="1400" b="0" i="0" u="none" strike="noStrike">
                          <a:solidFill>
                            <a:schemeClr val="tx1"/>
                          </a:solidFill>
                          <a:effectLst/>
                          <a:latin typeface="Calibri" panose="020F0502020204030204" pitchFamily="34" charset="0"/>
                        </a:rPr>
                        <a:t>Government</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4,758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2,013,195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30,836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762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786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19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958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5211698"/>
                  </a:ext>
                </a:extLst>
              </a:tr>
              <a:tr h="212151">
                <a:tc>
                  <a:txBody>
                    <a:bodyPr/>
                    <a:lstStyle/>
                    <a:p>
                      <a:pPr algn="l" fontAlgn="b"/>
                      <a:r>
                        <a:rPr lang="en-US" sz="1400" b="0" i="0" u="none" strike="noStrike">
                          <a:solidFill>
                            <a:schemeClr val="tx1"/>
                          </a:solidFill>
                          <a:effectLst/>
                          <a:latin typeface="Calibri" panose="020F0502020204030204" pitchFamily="34" charset="0"/>
                        </a:rPr>
                        <a:t>Miscellaneous</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1,427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608,594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9,825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253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261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6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382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2843261"/>
                  </a:ext>
                </a:extLst>
              </a:tr>
              <a:tr h="212151">
                <a:tc>
                  <a:txBody>
                    <a:bodyPr/>
                    <a:lstStyle/>
                    <a:p>
                      <a:pPr algn="l" fontAlgn="b"/>
                      <a:r>
                        <a:rPr lang="en-US" sz="1400" b="0" i="0" u="none" strike="noStrike" dirty="0">
                          <a:solidFill>
                            <a:schemeClr val="tx1"/>
                          </a:solidFill>
                          <a:effectLst/>
                          <a:latin typeface="Calibri" panose="020F0502020204030204" pitchFamily="34" charset="0"/>
                        </a:rPr>
                        <a:t>Offshore support</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5,427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2,600,502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35,481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893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921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24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1,353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208977"/>
                  </a:ext>
                </a:extLst>
              </a:tr>
              <a:tr h="212151">
                <a:tc>
                  <a:txBody>
                    <a:bodyPr/>
                    <a:lstStyle/>
                    <a:p>
                      <a:pPr algn="l" fontAlgn="b"/>
                      <a:r>
                        <a:rPr lang="en-US" sz="1400" b="0" i="0" u="none" strike="noStrike" dirty="0">
                          <a:solidFill>
                            <a:schemeClr val="tx1"/>
                          </a:solidFill>
                          <a:effectLst/>
                          <a:latin typeface="Calibri" panose="020F0502020204030204" pitchFamily="34" charset="0"/>
                        </a:rPr>
                        <a:t>Reefer</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29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14,914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189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5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5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2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6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0773384"/>
                  </a:ext>
                </a:extLst>
              </a:tr>
              <a:tr h="212151">
                <a:tc>
                  <a:txBody>
                    <a:bodyPr/>
                    <a:lstStyle/>
                    <a:p>
                      <a:pPr algn="l" fontAlgn="b"/>
                      <a:r>
                        <a:rPr lang="en-US" sz="1400" b="0" i="0" u="none" strike="noStrike">
                          <a:solidFill>
                            <a:schemeClr val="tx1"/>
                          </a:solidFill>
                          <a:effectLst/>
                          <a:latin typeface="Calibri" panose="020F0502020204030204" pitchFamily="34" charset="0"/>
                        </a:rPr>
                        <a:t>Ro Ro</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86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42,858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564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15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15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5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18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8590065"/>
                  </a:ext>
                </a:extLst>
              </a:tr>
              <a:tr h="212151">
                <a:tc>
                  <a:txBody>
                    <a:bodyPr/>
                    <a:lstStyle/>
                    <a:p>
                      <a:pPr algn="l" fontAlgn="b"/>
                      <a:r>
                        <a:rPr lang="en-US" sz="1400" b="0" i="0" u="none" strike="noStrike">
                          <a:solidFill>
                            <a:schemeClr val="tx1"/>
                          </a:solidFill>
                          <a:effectLst/>
                          <a:latin typeface="Calibri" panose="020F0502020204030204" pitchFamily="34" charset="0"/>
                        </a:rPr>
                        <a:t>Tanker</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404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240,484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2,645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76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79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43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92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2537012"/>
                  </a:ext>
                </a:extLst>
              </a:tr>
              <a:tr h="212151">
                <a:tc>
                  <a:txBody>
                    <a:bodyPr/>
                    <a:lstStyle/>
                    <a:p>
                      <a:pPr algn="l" fontAlgn="b"/>
                      <a:r>
                        <a:rPr lang="en-US" sz="1400" b="0" i="0" u="none" strike="noStrike" dirty="0">
                          <a:solidFill>
                            <a:schemeClr val="tx1"/>
                          </a:solidFill>
                          <a:effectLst/>
                          <a:latin typeface="Calibri" panose="020F0502020204030204" pitchFamily="34" charset="0"/>
                        </a:rPr>
                        <a:t>Tug</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7,992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3,523,258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57,924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1,548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1,596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32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2,706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60917"/>
                  </a:ext>
                </a:extLst>
              </a:tr>
              <a:tr h="212151">
                <a:tc>
                  <a:txBody>
                    <a:bodyPr/>
                    <a:lstStyle/>
                    <a:p>
                      <a:pPr algn="l" fontAlgn="b"/>
                      <a:r>
                        <a:rPr lang="en-US" sz="1400" b="0" i="0" u="none" strike="noStrike">
                          <a:solidFill>
                            <a:schemeClr val="tx1"/>
                          </a:solidFill>
                          <a:effectLst/>
                          <a:latin typeface="Calibri" panose="020F0502020204030204" pitchFamily="34" charset="0"/>
                        </a:rPr>
                        <a:t>Work Boat</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441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190,490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2,965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chemeClr val="tx1"/>
                          </a:solidFill>
                          <a:effectLst/>
                          <a:latin typeface="Calibri" panose="020F0502020204030204" pitchFamily="34" charset="0"/>
                        </a:rPr>
                        <a:t>76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78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2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tx1"/>
                          </a:solidFill>
                          <a:effectLst/>
                          <a:latin typeface="Calibri" panose="020F0502020204030204" pitchFamily="34" charset="0"/>
                        </a:rPr>
                        <a:t>110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1255559"/>
                  </a:ext>
                </a:extLst>
              </a:tr>
              <a:tr h="212151">
                <a:tc>
                  <a:txBody>
                    <a:bodyPr/>
                    <a:lstStyle/>
                    <a:p>
                      <a:pPr algn="l" fontAlgn="b"/>
                      <a:r>
                        <a:rPr lang="en-US" sz="1400" b="1" i="0" u="none" strike="noStrike" dirty="0">
                          <a:solidFill>
                            <a:schemeClr val="tx1"/>
                          </a:solidFill>
                          <a:effectLst/>
                          <a:latin typeface="Calibri" panose="020F0502020204030204" pitchFamily="34" charset="0"/>
                        </a:rPr>
                        <a:t>TOTAL</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i="0" u="none" strike="noStrike" dirty="0">
                          <a:solidFill>
                            <a:schemeClr val="tx1"/>
                          </a:solidFill>
                          <a:effectLst/>
                          <a:latin typeface="Calibri" panose="020F0502020204030204" pitchFamily="34" charset="0"/>
                        </a:rPr>
                        <a:t>31,290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i="0" u="none" strike="noStrike">
                          <a:solidFill>
                            <a:schemeClr val="tx1"/>
                          </a:solidFill>
                          <a:effectLst/>
                          <a:latin typeface="Calibri" panose="020F0502020204030204" pitchFamily="34" charset="0"/>
                        </a:rPr>
                        <a:t>14,628,561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i="0" u="none" strike="noStrike">
                          <a:solidFill>
                            <a:schemeClr val="tx1"/>
                          </a:solidFill>
                          <a:effectLst/>
                          <a:latin typeface="Calibri" panose="020F0502020204030204" pitchFamily="34" charset="0"/>
                        </a:rPr>
                        <a:t>213,637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i="0" u="none" strike="noStrike">
                          <a:solidFill>
                            <a:schemeClr val="tx1"/>
                          </a:solidFill>
                          <a:effectLst/>
                          <a:latin typeface="Calibri" panose="020F0502020204030204" pitchFamily="34" charset="0"/>
                        </a:rPr>
                        <a:t>5,628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i="0" u="none" strike="noStrike">
                          <a:solidFill>
                            <a:schemeClr val="tx1"/>
                          </a:solidFill>
                          <a:effectLst/>
                          <a:latin typeface="Calibri" panose="020F0502020204030204" pitchFamily="34" charset="0"/>
                        </a:rPr>
                        <a:t>5,807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i="0" u="none" strike="noStrike" dirty="0">
                          <a:solidFill>
                            <a:schemeClr val="tx1"/>
                          </a:solidFill>
                          <a:effectLst/>
                          <a:latin typeface="Calibri" panose="020F0502020204030204" pitchFamily="34" charset="0"/>
                        </a:rPr>
                        <a:t>738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i="0" u="none" strike="noStrike" dirty="0">
                          <a:solidFill>
                            <a:schemeClr val="tx1"/>
                          </a:solidFill>
                          <a:effectLst/>
                          <a:latin typeface="Calibri" panose="020F0502020204030204" pitchFamily="34" charset="0"/>
                        </a:rPr>
                        <a:t>8,348 </a:t>
                      </a:r>
                    </a:p>
                  </a:txBody>
                  <a:tcPr marL="4882" marR="4882" marT="488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3413149"/>
                  </a:ext>
                </a:extLst>
              </a:tr>
            </a:tbl>
          </a:graphicData>
        </a:graphic>
      </p:graphicFrame>
      <p:sp>
        <p:nvSpPr>
          <p:cNvPr id="2" name="TextBox 1">
            <a:extLst>
              <a:ext uri="{FF2B5EF4-FFF2-40B4-BE49-F238E27FC236}">
                <a16:creationId xmlns:a16="http://schemas.microsoft.com/office/drawing/2014/main" id="{7096D18F-9718-40AC-A077-A8CCDE789034}"/>
              </a:ext>
            </a:extLst>
          </p:cNvPr>
          <p:cNvSpPr txBox="1"/>
          <p:nvPr/>
        </p:nvSpPr>
        <p:spPr>
          <a:xfrm>
            <a:off x="478440" y="1590444"/>
            <a:ext cx="1807560" cy="646331"/>
          </a:xfrm>
          <a:prstGeom prst="rect">
            <a:avLst/>
          </a:prstGeom>
          <a:noFill/>
        </p:spPr>
        <p:txBody>
          <a:bodyPr wrap="square" rtlCol="0">
            <a:spAutoFit/>
          </a:bodyPr>
          <a:lstStyle/>
          <a:p>
            <a:r>
              <a:rPr lang="en-US" sz="3600" dirty="0">
                <a:latin typeface="Calibri" panose="020F0502020204030204" pitchFamily="34" charset="0"/>
                <a:cs typeface="Calibri" panose="020F0502020204030204" pitchFamily="34" charset="0"/>
              </a:rPr>
              <a:t>Results</a:t>
            </a:r>
            <a:r>
              <a:rPr lang="en-US" sz="28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90597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507475" y="350921"/>
            <a:ext cx="4062413" cy="781050"/>
          </a:xfrm>
          <a:prstGeom prst="rect">
            <a:avLst/>
          </a:prstGeom>
        </p:spPr>
        <p:txBody>
          <a:bodyPr>
            <a:normAutofit/>
          </a:bodyPr>
          <a:lstStyle/>
          <a:p>
            <a:r>
              <a:rPr lang="en-US" sz="3600" b="1" cap="none" dirty="0">
                <a:latin typeface="Calibri" panose="020F0502020204030204" pitchFamily="34" charset="0"/>
                <a:ea typeface="Calibri" panose="020F0502020204030204" pitchFamily="34" charset="0"/>
                <a:cs typeface="Calibri" panose="020F0502020204030204" pitchFamily="34" charset="0"/>
              </a:rPr>
              <a:t>What is AIS?</a:t>
            </a:r>
            <a:r>
              <a:rPr lang="en-US" sz="3600" b="1" dirty="0">
                <a:latin typeface="Calibri" panose="020F0502020204030204" pitchFamily="34" charset="0"/>
                <a:ea typeface="Calibri" panose="020F0502020204030204" pitchFamily="34" charset="0"/>
                <a:cs typeface="Calibri" panose="020F0502020204030204" pitchFamily="34" charset="0"/>
              </a:rPr>
              <a:t> </a:t>
            </a:r>
            <a:endParaRPr lang="en-US" sz="3600" b="1" dirty="0"/>
          </a:p>
        </p:txBody>
      </p:sp>
      <p:pic>
        <p:nvPicPr>
          <p:cNvPr id="4" name="Picture 3"/>
          <p:cNvPicPr>
            <a:picLocks noChangeAspect="1"/>
          </p:cNvPicPr>
          <p:nvPr/>
        </p:nvPicPr>
        <p:blipFill>
          <a:blip r:embed="rId3"/>
          <a:stretch>
            <a:fillRect/>
          </a:stretch>
        </p:blipFill>
        <p:spPr>
          <a:xfrm>
            <a:off x="10665273" y="6254152"/>
            <a:ext cx="1327178" cy="537174"/>
          </a:xfrm>
          <a:prstGeom prst="rect">
            <a:avLst/>
          </a:prstGeom>
        </p:spPr>
      </p:pic>
      <p:sp>
        <p:nvSpPr>
          <p:cNvPr id="6" name="Rectangle 1"/>
          <p:cNvSpPr>
            <a:spLocks noChangeArrowheads="1"/>
          </p:cNvSpPr>
          <p:nvPr/>
        </p:nvSpPr>
        <p:spPr bwMode="auto">
          <a:xfrm>
            <a:off x="394901" y="1528347"/>
            <a:ext cx="8867632"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31775" indent="-231775">
              <a:buFontTx/>
              <a:buChar char="•"/>
            </a:pPr>
            <a:r>
              <a:rPr kumimoji="0" lang="en-US" altLang="en-US" sz="2400" b="0" i="0" u="none" strike="noStrike" cap="none" normalizeH="0" baseline="0" dirty="0">
                <a:ln>
                  <a:noFill/>
                </a:ln>
                <a:solidFill>
                  <a:schemeClr val="tx1"/>
                </a:solidFill>
                <a:effectLst/>
                <a:cs typeface="Arial" panose="020B0604020202020204" pitchFamily="34" charset="0"/>
              </a:rPr>
              <a:t>Automatic Identification System (AIS) is a tracking </a:t>
            </a:r>
          </a:p>
          <a:p>
            <a:r>
              <a:rPr lang="en-US" altLang="en-US" sz="2400" dirty="0">
                <a:cs typeface="Arial" panose="020B0604020202020204" pitchFamily="34" charset="0"/>
              </a:rPr>
              <a:t>   </a:t>
            </a:r>
            <a:r>
              <a:rPr kumimoji="0" lang="en-US" altLang="en-US" sz="2400" b="0" i="0" u="none" strike="noStrike" cap="none" normalizeH="0" baseline="0" dirty="0">
                <a:ln>
                  <a:noFill/>
                </a:ln>
                <a:solidFill>
                  <a:schemeClr val="tx1"/>
                </a:solidFill>
                <a:effectLst/>
                <a:cs typeface="Arial" panose="020B0604020202020204" pitchFamily="34" charset="0"/>
              </a:rPr>
              <a:t>system to enhance navigation and prevent collision </a:t>
            </a:r>
          </a:p>
          <a:p>
            <a:r>
              <a:rPr lang="en-US" altLang="en-US" sz="2400" dirty="0">
                <a:cs typeface="Arial" panose="020B0604020202020204" pitchFamily="34" charset="0"/>
              </a:rPr>
              <a:t>   </a:t>
            </a:r>
            <a:r>
              <a:rPr kumimoji="0" lang="en-US" altLang="en-US" sz="2400" b="0" i="0" u="none" strike="noStrike" cap="none" normalizeH="0" baseline="0" dirty="0">
                <a:ln>
                  <a:noFill/>
                </a:ln>
                <a:solidFill>
                  <a:schemeClr val="tx1"/>
                </a:solidFill>
                <a:effectLst/>
                <a:cs typeface="Arial" panose="020B0604020202020204" pitchFamily="34" charset="0"/>
              </a:rPr>
              <a:t>with other AIS vessels. </a:t>
            </a:r>
          </a:p>
          <a:p>
            <a:pPr marL="231775" indent="-231775"/>
            <a:endParaRPr kumimoji="0" lang="en-US" altLang="en-US" sz="2400" b="0" i="0" u="none" strike="noStrike" cap="none" normalizeH="0" baseline="0" dirty="0">
              <a:ln>
                <a:noFill/>
              </a:ln>
              <a:solidFill>
                <a:schemeClr val="tx1"/>
              </a:solidFill>
              <a:effectLst/>
              <a:cs typeface="Arial" panose="020B0604020202020204" pitchFamily="34" charset="0"/>
            </a:endParaRPr>
          </a:p>
          <a:p>
            <a:pPr marL="231775" indent="-231775">
              <a:buFont typeface="Arial" panose="020B0604020202020204" pitchFamily="34" charset="0"/>
              <a:buChar char="•"/>
            </a:pPr>
            <a:r>
              <a:rPr kumimoji="0" lang="en-US" altLang="en-US" sz="2400" b="0" i="0" u="none" strike="noStrike" cap="none" normalizeH="0" baseline="0" dirty="0">
                <a:ln>
                  <a:noFill/>
                </a:ln>
                <a:solidFill>
                  <a:schemeClr val="tx1"/>
                </a:solidFill>
                <a:effectLst/>
                <a:ea typeface="Calibri" panose="020F0502020204030204" pitchFamily="34" charset="0"/>
                <a:cs typeface="Arial" panose="020B0604020202020204" pitchFamily="34" charset="0"/>
              </a:rPr>
              <a:t>Each participating vessel transmits a signal </a:t>
            </a:r>
          </a:p>
          <a:p>
            <a:r>
              <a:rPr lang="en-US" altLang="en-US" sz="2400" dirty="0">
                <a:ea typeface="Calibri" panose="020F0502020204030204" pitchFamily="34" charset="0"/>
                <a:cs typeface="Arial" panose="020B0604020202020204" pitchFamily="34" charset="0"/>
              </a:rPr>
              <a:t>   </a:t>
            </a:r>
            <a:r>
              <a:rPr kumimoji="0" lang="en-US" altLang="en-US" sz="2400" b="0" i="0" u="none" strike="noStrike" cap="none" normalizeH="0" baseline="0" dirty="0">
                <a:ln>
                  <a:noFill/>
                </a:ln>
                <a:solidFill>
                  <a:schemeClr val="tx1"/>
                </a:solidFill>
                <a:effectLst/>
                <a:ea typeface="Calibri" panose="020F0502020204030204" pitchFamily="34" charset="0"/>
                <a:cs typeface="Arial" panose="020B0604020202020204" pitchFamily="34" charset="0"/>
              </a:rPr>
              <a:t>that is picked up by a receiver</a:t>
            </a:r>
            <a:r>
              <a:rPr kumimoji="0" lang="en-US" altLang="en-US" sz="2400" i="0" u="none" strike="noStrike" cap="none" normalizeH="0" baseline="0" dirty="0">
                <a:ln>
                  <a:noFill/>
                </a:ln>
                <a:effectLst/>
                <a:ea typeface="Arial Unicode MS"/>
                <a:cs typeface="Arial" panose="020B0604020202020204" pitchFamily="34" charset="0"/>
              </a:rPr>
              <a:t>:</a:t>
            </a:r>
          </a:p>
          <a:p>
            <a:pPr marL="231775"/>
            <a:endParaRPr kumimoji="0" lang="en-US" altLang="en-US" sz="2400" i="0" u="none" strike="noStrike" cap="none" normalizeH="0" baseline="0" dirty="0">
              <a:ln>
                <a:noFill/>
              </a:ln>
              <a:effectLst/>
              <a:ea typeface="Arial Unicode MS"/>
              <a:cs typeface="Arial" panose="020B0604020202020204" pitchFamily="34" charset="0"/>
            </a:endParaRPr>
          </a:p>
          <a:p>
            <a:pPr lvl="2" indent="-457200">
              <a:buFont typeface="Courier New" panose="02070309020205020404" pitchFamily="49" charset="0"/>
              <a:buChar char="o"/>
            </a:pPr>
            <a:r>
              <a:rPr kumimoji="0" lang="en-US" altLang="en-US" sz="2400" i="0" u="none" strike="noStrike" cap="none" normalizeH="0" baseline="0" dirty="0">
                <a:ln>
                  <a:noFill/>
                </a:ln>
                <a:effectLst/>
                <a:ea typeface="Arial Unicode MS"/>
                <a:cs typeface="Arial" panose="020B0604020202020204" pitchFamily="34" charset="0"/>
              </a:rPr>
              <a:t>VHF </a:t>
            </a:r>
            <a:r>
              <a:rPr lang="en-US" altLang="en-US" sz="2400" dirty="0">
                <a:ea typeface="Arial Unicode MS"/>
                <a:cs typeface="Arial" panose="020B0604020202020204" pitchFamily="34" charset="0"/>
              </a:rPr>
              <a:t>TV/</a:t>
            </a:r>
            <a:r>
              <a:rPr kumimoji="0" lang="en-US" altLang="en-US" sz="2400" i="0" u="none" strike="noStrike" cap="none" normalizeH="0" baseline="0" dirty="0">
                <a:ln>
                  <a:noFill/>
                </a:ln>
                <a:effectLst/>
                <a:ea typeface="Arial Unicode MS"/>
                <a:cs typeface="Arial" panose="020B0604020202020204" pitchFamily="34" charset="0"/>
              </a:rPr>
              <a:t>radio towers </a:t>
            </a:r>
          </a:p>
          <a:p>
            <a:pPr lvl="2" indent="-457200">
              <a:buFont typeface="Courier New" panose="02070309020205020404" pitchFamily="49" charset="0"/>
              <a:buChar char="o"/>
            </a:pPr>
            <a:r>
              <a:rPr kumimoji="0" lang="en-US" altLang="en-US" sz="2400" i="0" u="none" strike="noStrike" cap="none" normalizeH="0" baseline="0" dirty="0">
                <a:ln>
                  <a:noFill/>
                </a:ln>
                <a:effectLst/>
                <a:ea typeface="Arial Unicode MS"/>
                <a:cs typeface="Arial" panose="020B0604020202020204" pitchFamily="34" charset="0"/>
              </a:rPr>
              <a:t>Offshore buoys </a:t>
            </a:r>
          </a:p>
          <a:p>
            <a:pPr lvl="2" indent="-457200">
              <a:buFont typeface="Courier New" panose="02070309020205020404" pitchFamily="49" charset="0"/>
              <a:buChar char="o"/>
            </a:pPr>
            <a:r>
              <a:rPr lang="en-US" altLang="en-US" sz="2400" dirty="0">
                <a:ea typeface="Arial Unicode MS"/>
                <a:cs typeface="Arial" panose="020B0604020202020204" pitchFamily="34" charset="0"/>
              </a:rPr>
              <a:t>O</a:t>
            </a:r>
            <a:r>
              <a:rPr kumimoji="0" lang="en-US" altLang="en-US" sz="2400" i="0" u="none" strike="noStrike" cap="none" normalizeH="0" baseline="0" dirty="0">
                <a:ln>
                  <a:noFill/>
                </a:ln>
                <a:effectLst/>
                <a:ea typeface="Arial Unicode MS"/>
                <a:cs typeface="Arial" panose="020B0604020202020204" pitchFamily="34" charset="0"/>
              </a:rPr>
              <a:t>il and gas platforms</a:t>
            </a:r>
          </a:p>
          <a:p>
            <a:pPr lvl="2" indent="-457200">
              <a:buFont typeface="Courier New" panose="02070309020205020404" pitchFamily="49" charset="0"/>
              <a:buChar char="o"/>
            </a:pPr>
            <a:r>
              <a:rPr kumimoji="0" lang="en-US" altLang="en-US" sz="2400" i="0" u="none" strike="noStrike" cap="none" normalizeH="0" baseline="0" dirty="0">
                <a:ln>
                  <a:noFill/>
                </a:ln>
                <a:effectLst/>
                <a:ea typeface="Arial Unicode MS"/>
                <a:cs typeface="Arial" panose="020B0604020202020204" pitchFamily="34" charset="0"/>
              </a:rPr>
              <a:t>Satellites </a:t>
            </a:r>
          </a:p>
          <a:p>
            <a:pPr marL="457200" lvl="2"/>
            <a:endParaRPr lang="en-US" altLang="en-US" sz="2400" dirty="0">
              <a:ea typeface="Arial Unicode MS"/>
              <a:cs typeface="Arial" panose="020B0604020202020204" pitchFamily="34" charset="0"/>
            </a:endParaRPr>
          </a:p>
          <a:p>
            <a:pPr marL="342900" lvl="2" indent="-342900">
              <a:buFont typeface="Arial" panose="020B0604020202020204" pitchFamily="34" charset="0"/>
              <a:buChar char="•"/>
            </a:pPr>
            <a:r>
              <a:rPr kumimoji="0" lang="en-US" altLang="en-US" sz="2400" i="0" u="none" strike="noStrike" cap="none" normalizeH="0" baseline="0" dirty="0">
                <a:ln>
                  <a:noFill/>
                </a:ln>
                <a:effectLst/>
                <a:ea typeface="Arial Unicode MS"/>
                <a:cs typeface="Arial" panose="020B0604020202020204" pitchFamily="34" charset="0"/>
              </a:rPr>
              <a:t>Signals are returned to surrounding vessels and land Stations</a:t>
            </a:r>
          </a:p>
          <a:p>
            <a:pPr marL="457200" lvl="2"/>
            <a:endParaRPr kumimoji="0" lang="en-US" altLang="en-US" sz="2400" i="0" u="none" strike="noStrike" cap="none" normalizeH="0" baseline="0" dirty="0">
              <a:ln>
                <a:noFill/>
              </a:ln>
              <a:effectLst/>
              <a:ea typeface="Arial Unicode MS"/>
              <a:cs typeface="Arial" panose="020B0604020202020204" pitchFamily="34" charset="0"/>
            </a:endParaRPr>
          </a:p>
        </p:txBody>
      </p:sp>
      <p:pic>
        <p:nvPicPr>
          <p:cNvPr id="3" name="Picture 2"/>
          <p:cNvPicPr>
            <a:picLocks noChangeAspect="1"/>
          </p:cNvPicPr>
          <p:nvPr/>
        </p:nvPicPr>
        <p:blipFill>
          <a:blip r:embed="rId4"/>
          <a:stretch>
            <a:fillRect/>
          </a:stretch>
        </p:blipFill>
        <p:spPr>
          <a:xfrm>
            <a:off x="6994987" y="2477329"/>
            <a:ext cx="4333875" cy="2905125"/>
          </a:xfrm>
          <a:prstGeom prst="rect">
            <a:avLst/>
          </a:prstGeom>
        </p:spPr>
      </p:pic>
      <p:pic>
        <p:nvPicPr>
          <p:cNvPr id="5" name="Picture 4"/>
          <p:cNvPicPr>
            <a:picLocks noChangeAspect="1"/>
          </p:cNvPicPr>
          <p:nvPr/>
        </p:nvPicPr>
        <p:blipFill rotWithShape="1">
          <a:blip r:embed="rId5"/>
          <a:srcRect l="1506" t="-58" r="875" b="9433"/>
          <a:stretch/>
        </p:blipFill>
        <p:spPr>
          <a:xfrm>
            <a:off x="8313752" y="213639"/>
            <a:ext cx="3749040" cy="2651760"/>
          </a:xfrm>
          <a:prstGeom prst="rect">
            <a:avLst/>
          </a:prstGeom>
        </p:spPr>
      </p:pic>
      <p:pic>
        <p:nvPicPr>
          <p:cNvPr id="7" name="Picture 6"/>
          <p:cNvPicPr>
            <a:picLocks noChangeAspect="1"/>
          </p:cNvPicPr>
          <p:nvPr/>
        </p:nvPicPr>
        <p:blipFill>
          <a:blip r:embed="rId6"/>
          <a:stretch>
            <a:fillRect/>
          </a:stretch>
        </p:blipFill>
        <p:spPr>
          <a:xfrm>
            <a:off x="9482349" y="4210883"/>
            <a:ext cx="2580443" cy="2580443"/>
          </a:xfrm>
          <a:prstGeom prst="rect">
            <a:avLst/>
          </a:prstGeom>
          <a:ln w="28575">
            <a:solidFill>
              <a:schemeClr val="tx1"/>
            </a:solidFill>
          </a:ln>
        </p:spPr>
      </p:pic>
    </p:spTree>
    <p:extLst>
      <p:ext uri="{BB962C8B-B14F-4D97-AF65-F5344CB8AC3E}">
        <p14:creationId xmlns:p14="http://schemas.microsoft.com/office/powerpoint/2010/main" val="2249772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48B86-3C21-4CDD-A7D7-772665074B9D}"/>
              </a:ext>
            </a:extLst>
          </p:cNvPr>
          <p:cNvSpPr>
            <a:spLocks noGrp="1"/>
          </p:cNvSpPr>
          <p:nvPr>
            <p:ph type="title"/>
          </p:nvPr>
        </p:nvSpPr>
        <p:spPr>
          <a:xfrm>
            <a:off x="3940016" y="250086"/>
            <a:ext cx="8007927" cy="896815"/>
          </a:xfrm>
        </p:spPr>
        <p:txBody>
          <a:bodyPr>
            <a:normAutofit fontScale="90000"/>
          </a:bodyPr>
          <a:lstStyle/>
          <a:p>
            <a:r>
              <a:rPr lang="en-US" b="1" cap="none" dirty="0">
                <a:solidFill>
                  <a:schemeClr val="tx1"/>
                </a:solidFill>
              </a:rPr>
              <a:t>Comparison of NO</a:t>
            </a:r>
            <a:r>
              <a:rPr lang="en-US" b="1" cap="none" baseline="-25000" dirty="0">
                <a:solidFill>
                  <a:schemeClr val="tx1"/>
                </a:solidFill>
              </a:rPr>
              <a:t>X</a:t>
            </a:r>
            <a:r>
              <a:rPr lang="en-US" b="1" cap="none" dirty="0">
                <a:solidFill>
                  <a:schemeClr val="tx1"/>
                </a:solidFill>
              </a:rPr>
              <a:t> Emissions </a:t>
            </a:r>
            <a:br>
              <a:rPr lang="en-US" b="1" cap="none" dirty="0">
                <a:solidFill>
                  <a:schemeClr val="tx1"/>
                </a:solidFill>
              </a:rPr>
            </a:br>
            <a:r>
              <a:rPr lang="en-US" b="1" cap="none" dirty="0">
                <a:solidFill>
                  <a:schemeClr val="tx1"/>
                </a:solidFill>
              </a:rPr>
              <a:t>by Engine Category</a:t>
            </a:r>
          </a:p>
        </p:txBody>
      </p:sp>
      <p:graphicFrame>
        <p:nvGraphicFramePr>
          <p:cNvPr id="4" name="Chart 3">
            <a:extLst>
              <a:ext uri="{FF2B5EF4-FFF2-40B4-BE49-F238E27FC236}">
                <a16:creationId xmlns:a16="http://schemas.microsoft.com/office/drawing/2014/main" id="{87DBBB46-B180-4EF8-82EC-7D0312A06249}"/>
              </a:ext>
            </a:extLst>
          </p:cNvPr>
          <p:cNvGraphicFramePr>
            <a:graphicFrameLocks/>
          </p:cNvGraphicFramePr>
          <p:nvPr>
            <p:extLst>
              <p:ext uri="{D42A27DB-BD31-4B8C-83A1-F6EECF244321}">
                <p14:modId xmlns:p14="http://schemas.microsoft.com/office/powerpoint/2010/main" val="1726634114"/>
              </p:ext>
            </p:extLst>
          </p:nvPr>
        </p:nvGraphicFramePr>
        <p:xfrm>
          <a:off x="128034" y="1547107"/>
          <a:ext cx="5339680" cy="34289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a:extLst>
              <a:ext uri="{FF2B5EF4-FFF2-40B4-BE49-F238E27FC236}">
                <a16:creationId xmlns:a16="http://schemas.microsoft.com/office/drawing/2014/main" id="{988F513F-7DD1-4683-B5E3-F40B53634F15}"/>
              </a:ext>
            </a:extLst>
          </p:cNvPr>
          <p:cNvGraphicFramePr>
            <a:graphicFrameLocks noGrp="1"/>
          </p:cNvGraphicFramePr>
          <p:nvPr>
            <p:ph idx="1"/>
            <p:extLst>
              <p:ext uri="{D42A27DB-BD31-4B8C-83A1-F6EECF244321}">
                <p14:modId xmlns:p14="http://schemas.microsoft.com/office/powerpoint/2010/main" val="2199619418"/>
              </p:ext>
            </p:extLst>
          </p:nvPr>
        </p:nvGraphicFramePr>
        <p:xfrm>
          <a:off x="5595748" y="1547107"/>
          <a:ext cx="6596252" cy="3428999"/>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D1852223-4593-4E74-82E7-62C24BE11551}"/>
              </a:ext>
            </a:extLst>
          </p:cNvPr>
          <p:cNvPicPr>
            <a:picLocks noChangeAspect="1"/>
          </p:cNvPicPr>
          <p:nvPr/>
        </p:nvPicPr>
        <p:blipFill>
          <a:blip r:embed="rId5"/>
          <a:stretch>
            <a:fillRect/>
          </a:stretch>
        </p:blipFill>
        <p:spPr>
          <a:xfrm>
            <a:off x="10551838" y="6194623"/>
            <a:ext cx="1396105" cy="481626"/>
          </a:xfrm>
          <a:prstGeom prst="rect">
            <a:avLst/>
          </a:prstGeom>
        </p:spPr>
      </p:pic>
      <p:sp>
        <p:nvSpPr>
          <p:cNvPr id="7" name="Rectangle 6">
            <a:extLst>
              <a:ext uri="{FF2B5EF4-FFF2-40B4-BE49-F238E27FC236}">
                <a16:creationId xmlns:a16="http://schemas.microsoft.com/office/drawing/2014/main" id="{6AE83369-CA54-467E-A62E-C40C0609B7DD}"/>
              </a:ext>
            </a:extLst>
          </p:cNvPr>
          <p:cNvSpPr/>
          <p:nvPr/>
        </p:nvSpPr>
        <p:spPr>
          <a:xfrm>
            <a:off x="5965195" y="3244334"/>
            <a:ext cx="261610" cy="369332"/>
          </a:xfrm>
          <a:prstGeom prst="rect">
            <a:avLst/>
          </a:prstGeom>
        </p:spPr>
        <p:txBody>
          <a:bodyPr wrap="none">
            <a:spAutoFit/>
          </a:bodyPr>
          <a:lstStyle/>
          <a:p>
            <a:r>
              <a:rPr lang="en-US" dirty="0">
                <a:solidFill>
                  <a:srgbClr val="000000"/>
                </a:solidFill>
                <a:latin typeface="Arial Black" panose="020B0A04020102020204" pitchFamily="34" charset="0"/>
              </a:rPr>
              <a:t> </a:t>
            </a:r>
            <a:endParaRPr lang="en-US" dirty="0"/>
          </a:p>
        </p:txBody>
      </p:sp>
    </p:spTree>
    <p:extLst>
      <p:ext uri="{BB962C8B-B14F-4D97-AF65-F5344CB8AC3E}">
        <p14:creationId xmlns:p14="http://schemas.microsoft.com/office/powerpoint/2010/main" val="2480444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C61E34-FCF7-422D-BC5C-00DFE61E272D}"/>
              </a:ext>
            </a:extLst>
          </p:cNvPr>
          <p:cNvPicPr>
            <a:picLocks noChangeAspect="1"/>
          </p:cNvPicPr>
          <p:nvPr/>
        </p:nvPicPr>
        <p:blipFill>
          <a:blip r:embed="rId3"/>
          <a:stretch>
            <a:fillRect/>
          </a:stretch>
        </p:blipFill>
        <p:spPr>
          <a:xfrm>
            <a:off x="755538" y="236450"/>
            <a:ext cx="10680924" cy="6385100"/>
          </a:xfrm>
          <a:prstGeom prst="rect">
            <a:avLst/>
          </a:prstGeom>
        </p:spPr>
      </p:pic>
    </p:spTree>
    <p:extLst>
      <p:ext uri="{BB962C8B-B14F-4D97-AF65-F5344CB8AC3E}">
        <p14:creationId xmlns:p14="http://schemas.microsoft.com/office/powerpoint/2010/main" val="272248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6A4D-AF25-42A4-A836-8E67C9B269B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30F178C-AB97-48E3-8EB0-450FB4DE3B0E}"/>
              </a:ext>
            </a:extLst>
          </p:cNvPr>
          <p:cNvPicPr>
            <a:picLocks noGrp="1" noChangeAspect="1"/>
          </p:cNvPicPr>
          <p:nvPr>
            <p:ph idx="1"/>
          </p:nvPr>
        </p:nvPicPr>
        <p:blipFill>
          <a:blip r:embed="rId3"/>
          <a:stretch>
            <a:fillRect/>
          </a:stretch>
        </p:blipFill>
        <p:spPr>
          <a:xfrm>
            <a:off x="758952" y="237745"/>
            <a:ext cx="10680192" cy="6293685"/>
          </a:xfrm>
          <a:prstGeom prst="rect">
            <a:avLst/>
          </a:prstGeom>
        </p:spPr>
      </p:pic>
    </p:spTree>
    <p:extLst>
      <p:ext uri="{BB962C8B-B14F-4D97-AF65-F5344CB8AC3E}">
        <p14:creationId xmlns:p14="http://schemas.microsoft.com/office/powerpoint/2010/main" val="1804173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5306C-5602-419E-B856-BA36B5BEA237}"/>
              </a:ext>
            </a:extLst>
          </p:cNvPr>
          <p:cNvSpPr>
            <a:spLocks noGrp="1"/>
          </p:cNvSpPr>
          <p:nvPr>
            <p:ph type="title"/>
          </p:nvPr>
        </p:nvSpPr>
        <p:spPr>
          <a:xfrm>
            <a:off x="3313611" y="137356"/>
            <a:ext cx="8610600" cy="1293028"/>
          </a:xfrm>
        </p:spPr>
        <p:txBody>
          <a:bodyPr>
            <a:normAutofit/>
          </a:bodyPr>
          <a:lstStyle/>
          <a:p>
            <a:pPr algn="ctr"/>
            <a:r>
              <a:rPr lang="en-US" sz="3600" b="1" cap="none" dirty="0"/>
              <a:t>Data Aggregation for </a:t>
            </a:r>
            <a:br>
              <a:rPr lang="en-US" sz="3600" b="1" cap="none" dirty="0"/>
            </a:br>
            <a:r>
              <a:rPr lang="en-US" sz="3600" b="1" cap="none" dirty="0"/>
              <a:t>Air Quality Modeling (Part 1)</a:t>
            </a:r>
          </a:p>
        </p:txBody>
      </p:sp>
      <p:sp>
        <p:nvSpPr>
          <p:cNvPr id="3" name="Content Placeholder 2">
            <a:extLst>
              <a:ext uri="{FF2B5EF4-FFF2-40B4-BE49-F238E27FC236}">
                <a16:creationId xmlns:a16="http://schemas.microsoft.com/office/drawing/2014/main" id="{2B7DC867-CE71-4523-9906-831DBE5ECB4F}"/>
              </a:ext>
            </a:extLst>
          </p:cNvPr>
          <p:cNvSpPr>
            <a:spLocks noGrp="1"/>
          </p:cNvSpPr>
          <p:nvPr>
            <p:ph idx="1"/>
          </p:nvPr>
        </p:nvSpPr>
        <p:spPr>
          <a:xfrm>
            <a:off x="267789" y="1430384"/>
            <a:ext cx="11771811" cy="5290260"/>
          </a:xfrm>
        </p:spPr>
        <p:txBody>
          <a:bodyPr>
            <a:normAutofit/>
          </a:bodyPr>
          <a:lstStyle/>
          <a:p>
            <a:pPr>
              <a:spcAft>
                <a:spcPts val="1200"/>
              </a:spcAft>
            </a:pPr>
            <a:r>
              <a:rPr lang="en-US" sz="2400" dirty="0">
                <a:latin typeface="Calibri" panose="020F0502020204030204" pitchFamily="34" charset="0"/>
                <a:cs typeface="Calibri" panose="020F0502020204030204" pitchFamily="34" charset="0"/>
              </a:rPr>
              <a:t>The same 5-minute resolution data used to create the NEI are being used to prepare data for air quality modeling</a:t>
            </a:r>
          </a:p>
          <a:p>
            <a:pPr>
              <a:spcAft>
                <a:spcPts val="600"/>
              </a:spcAft>
            </a:pPr>
            <a:r>
              <a:rPr lang="en-US" sz="2400" dirty="0">
                <a:latin typeface="Calibri" panose="020F0502020204030204" pitchFamily="34" charset="0"/>
                <a:cs typeface="Calibri" panose="020F0502020204030204" pitchFamily="34" charset="0"/>
              </a:rPr>
              <a:t>Step 1 “</a:t>
            </a:r>
            <a:r>
              <a:rPr lang="en-US" sz="2400" b="1" dirty="0">
                <a:latin typeface="Calibri" panose="020F0502020204030204" pitchFamily="34" charset="0"/>
                <a:cs typeface="Calibri" panose="020F0502020204030204" pitchFamily="34" charset="0"/>
              </a:rPr>
              <a:t>rasterization</a:t>
            </a:r>
            <a:r>
              <a:rPr lang="en-US" sz="2400" dirty="0">
                <a:latin typeface="Calibri" panose="020F0502020204030204" pitchFamily="34" charset="0"/>
                <a:cs typeface="Calibri" panose="020F0502020204030204" pitchFamily="34" charset="0"/>
              </a:rPr>
              <a:t>”:</a:t>
            </a:r>
          </a:p>
          <a:p>
            <a:pPr lvl="1">
              <a:spcAft>
                <a:spcPts val="600"/>
              </a:spcAft>
            </a:pPr>
            <a:r>
              <a:rPr lang="en-US" sz="2400" dirty="0">
                <a:latin typeface="Calibri" panose="020F0502020204030204" pitchFamily="34" charset="0"/>
                <a:cs typeface="Calibri" panose="020F0502020204030204" pitchFamily="34" charset="0"/>
              </a:rPr>
              <a:t>Run an R script to aggregate the 5-minute data into hourly data for each grid cell,</a:t>
            </a:r>
          </a:p>
          <a:p>
            <a:pPr lvl="1">
              <a:spcAft>
                <a:spcPts val="600"/>
              </a:spcAft>
            </a:pPr>
            <a:r>
              <a:rPr lang="en-US" sz="2400" dirty="0">
                <a:latin typeface="Calibri" panose="020F0502020204030204" pitchFamily="34" charset="0"/>
                <a:cs typeface="Calibri" panose="020F0502020204030204" pitchFamily="34" charset="0"/>
              </a:rPr>
              <a:t>This step adds up all of the 5-minute data within the “box” outlined by the grid cell + county combination and within a specific hour for each SCC</a:t>
            </a:r>
          </a:p>
          <a:p>
            <a:pPr lvl="2">
              <a:spcAft>
                <a:spcPts val="600"/>
              </a:spcAft>
            </a:pPr>
            <a:r>
              <a:rPr lang="en-US" sz="2400" dirty="0">
                <a:latin typeface="Calibri" panose="020F0502020204030204" pitchFamily="34" charset="0"/>
                <a:cs typeface="Calibri" panose="020F0502020204030204" pitchFamily="34" charset="0"/>
              </a:rPr>
              <a:t>The county assignment can be important to place the emissions in the appropriate counties in certain areas, and example is the New York - New Jersey area</a:t>
            </a:r>
          </a:p>
          <a:p>
            <a:pPr lvl="1">
              <a:spcAft>
                <a:spcPts val="600"/>
              </a:spcAft>
            </a:pPr>
            <a:r>
              <a:rPr lang="en-US" sz="2400" dirty="0">
                <a:latin typeface="Calibri" panose="020F0502020204030204" pitchFamily="34" charset="0"/>
                <a:cs typeface="Calibri" panose="020F0502020204030204" pitchFamily="34" charset="0"/>
              </a:rPr>
              <a:t>The release points used for the inventory are the center of each grid cell</a:t>
            </a:r>
          </a:p>
          <a:p>
            <a:pPr lvl="1">
              <a:spcAft>
                <a:spcPts val="600"/>
              </a:spcAft>
            </a:pPr>
            <a:r>
              <a:rPr lang="en-US" sz="2400" dirty="0">
                <a:latin typeface="Calibri" panose="020F0502020204030204" pitchFamily="34" charset="0"/>
                <a:cs typeface="Calibri" panose="020F0502020204030204" pitchFamily="34" charset="0"/>
              </a:rPr>
              <a:t>Information on the ship type and port (where applicable) are retained</a:t>
            </a:r>
          </a:p>
          <a:p>
            <a:endParaRPr lang="en-US" dirty="0"/>
          </a:p>
        </p:txBody>
      </p:sp>
    </p:spTree>
    <p:extLst>
      <p:ext uri="{BB962C8B-B14F-4D97-AF65-F5344CB8AC3E}">
        <p14:creationId xmlns:p14="http://schemas.microsoft.com/office/powerpoint/2010/main" val="1211771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5306C-5602-419E-B856-BA36B5BEA237}"/>
              </a:ext>
            </a:extLst>
          </p:cNvPr>
          <p:cNvSpPr>
            <a:spLocks noGrp="1"/>
          </p:cNvSpPr>
          <p:nvPr>
            <p:ph type="title"/>
          </p:nvPr>
        </p:nvSpPr>
        <p:spPr>
          <a:xfrm>
            <a:off x="3581400" y="98167"/>
            <a:ext cx="8610600" cy="1293028"/>
          </a:xfrm>
        </p:spPr>
        <p:txBody>
          <a:bodyPr>
            <a:normAutofit/>
          </a:bodyPr>
          <a:lstStyle/>
          <a:p>
            <a:pPr algn="ctr"/>
            <a:r>
              <a:rPr lang="en-US" sz="3600" b="1" cap="none" dirty="0"/>
              <a:t>Data Aggregation for </a:t>
            </a:r>
            <a:br>
              <a:rPr lang="en-US" sz="3600" b="1" cap="none" dirty="0"/>
            </a:br>
            <a:r>
              <a:rPr lang="en-US" sz="3600" b="1" cap="none" dirty="0"/>
              <a:t>Air Quality Modeling (Part 2)</a:t>
            </a:r>
          </a:p>
        </p:txBody>
      </p:sp>
      <p:sp>
        <p:nvSpPr>
          <p:cNvPr id="3" name="Content Placeholder 2">
            <a:extLst>
              <a:ext uri="{FF2B5EF4-FFF2-40B4-BE49-F238E27FC236}">
                <a16:creationId xmlns:a16="http://schemas.microsoft.com/office/drawing/2014/main" id="{2B7DC867-CE71-4523-9906-831DBE5ECB4F}"/>
              </a:ext>
            </a:extLst>
          </p:cNvPr>
          <p:cNvSpPr>
            <a:spLocks noGrp="1"/>
          </p:cNvSpPr>
          <p:nvPr>
            <p:ph idx="1"/>
          </p:nvPr>
        </p:nvSpPr>
        <p:spPr>
          <a:xfrm>
            <a:off x="352502" y="1391195"/>
            <a:ext cx="11205949" cy="5368638"/>
          </a:xfrm>
        </p:spPr>
        <p:txBody>
          <a:bodyPr>
            <a:normAutofit fontScale="92500" lnSpcReduction="10000"/>
          </a:bodyPr>
          <a:lstStyle/>
          <a:p>
            <a:pPr>
              <a:spcAft>
                <a:spcPts val="600"/>
              </a:spcAft>
            </a:pPr>
            <a:r>
              <a:rPr lang="en-US" sz="2400" dirty="0">
                <a:latin typeface="Calibri" panose="020F0502020204030204" pitchFamily="34" charset="0"/>
                <a:cs typeface="Calibri" panose="020F0502020204030204" pitchFamily="34" charset="0"/>
              </a:rPr>
              <a:t>Step 2 </a:t>
            </a:r>
            <a:r>
              <a:rPr lang="en-US" sz="2400" b="1" dirty="0">
                <a:latin typeface="Calibri" panose="020F0502020204030204" pitchFamily="34" charset="0"/>
                <a:cs typeface="Calibri" panose="020F0502020204030204" pitchFamily="34" charset="0"/>
              </a:rPr>
              <a:t>create flat files </a:t>
            </a:r>
            <a:r>
              <a:rPr lang="en-US" sz="2400" dirty="0">
                <a:latin typeface="Calibri" panose="020F0502020204030204" pitchFamily="34" charset="0"/>
                <a:cs typeface="Calibri" panose="020F0502020204030204" pitchFamily="34" charset="0"/>
              </a:rPr>
              <a:t>with “cmv2ff10”:</a:t>
            </a:r>
          </a:p>
          <a:p>
            <a:pPr lvl="1">
              <a:spcAft>
                <a:spcPts val="600"/>
              </a:spcAft>
            </a:pPr>
            <a:r>
              <a:rPr lang="en-US" sz="2400" dirty="0">
                <a:latin typeface="Calibri" panose="020F0502020204030204" pitchFamily="34" charset="0"/>
                <a:cs typeface="Calibri" panose="020F0502020204030204" pitchFamily="34" charset="0"/>
              </a:rPr>
              <a:t>Uses the output of the rasterization script and prepares </a:t>
            </a:r>
            <a:r>
              <a:rPr lang="en-US" sz="2400" i="1" dirty="0">
                <a:latin typeface="Calibri" panose="020F0502020204030204" pitchFamily="34" charset="0"/>
                <a:cs typeface="Calibri" panose="020F0502020204030204" pitchFamily="34" charset="0"/>
              </a:rPr>
              <a:t>for each country </a:t>
            </a:r>
            <a:r>
              <a:rPr lang="en-US" sz="2400" dirty="0">
                <a:latin typeface="Calibri" panose="020F0502020204030204" pitchFamily="34" charset="0"/>
                <a:cs typeface="Calibri" panose="020F0502020204030204" pitchFamily="34" charset="0"/>
              </a:rPr>
              <a:t>an annual and a set of hourly “flat files” that SMOKE can read and process for the AQM</a:t>
            </a:r>
          </a:p>
          <a:p>
            <a:pPr lvl="1">
              <a:spcAft>
                <a:spcPts val="600"/>
              </a:spcAft>
            </a:pPr>
            <a:r>
              <a:rPr lang="en-US" sz="2400" dirty="0">
                <a:latin typeface="Calibri" panose="020F0502020204030204" pitchFamily="34" charset="0"/>
                <a:cs typeface="Calibri" panose="020F0502020204030204" pitchFamily="34" charset="0"/>
              </a:rPr>
              <a:t>Flat files are text files that include information for each source, SCC, pollutant, and time period (annual or hourly in this case)</a:t>
            </a:r>
          </a:p>
          <a:p>
            <a:pPr lvl="2">
              <a:spcAft>
                <a:spcPts val="600"/>
              </a:spcAft>
            </a:pPr>
            <a:r>
              <a:rPr lang="en-US" sz="2400" dirty="0">
                <a:latin typeface="Calibri" panose="020F0502020204030204" pitchFamily="34" charset="0"/>
                <a:cs typeface="Calibri" panose="020F0502020204030204" pitchFamily="34" charset="0"/>
              </a:rPr>
              <a:t>Latitude and Longitude coordinates are included for each grid cell (aka source or release point)</a:t>
            </a:r>
          </a:p>
          <a:p>
            <a:pPr lvl="2">
              <a:spcAft>
                <a:spcPts val="600"/>
              </a:spcAft>
            </a:pPr>
            <a:r>
              <a:rPr lang="en-US" sz="2400" dirty="0">
                <a:latin typeface="Calibri" panose="020F0502020204030204" pitchFamily="34" charset="0"/>
                <a:cs typeface="Calibri" panose="020F0502020204030204" pitchFamily="34" charset="0"/>
              </a:rPr>
              <a:t>Stack parameters for the release points (one per grid cell) are specified as: </a:t>
            </a:r>
          </a:p>
          <a:p>
            <a:pPr lvl="3">
              <a:spcAft>
                <a:spcPts val="600"/>
              </a:spcAft>
            </a:pPr>
            <a:r>
              <a:rPr lang="en-US" sz="2400" dirty="0">
                <a:latin typeface="Calibri" panose="020F0502020204030204" pitchFamily="34" charset="0"/>
                <a:cs typeface="Calibri" panose="020F0502020204030204" pitchFamily="34" charset="0"/>
              </a:rPr>
              <a:t>C3: height = 65.62 ft, diameter = 2.625 ft, temperature = 539.6 °F, and velocity  = 82.02 ft/s</a:t>
            </a:r>
          </a:p>
          <a:p>
            <a:pPr lvl="3">
              <a:spcAft>
                <a:spcPts val="600"/>
              </a:spcAft>
            </a:pPr>
            <a:r>
              <a:rPr lang="en-US" sz="2400" dirty="0">
                <a:latin typeface="Calibri" panose="020F0502020204030204" pitchFamily="34" charset="0"/>
                <a:cs typeface="Calibri" panose="020F0502020204030204" pitchFamily="34" charset="0"/>
              </a:rPr>
              <a:t>C1C2: height = 1 ft,     diameter = 1 ft,        temperature =  70°F,      and velocity =  0.1 ft/s. </a:t>
            </a:r>
          </a:p>
          <a:p>
            <a:pPr lvl="1">
              <a:spcBef>
                <a:spcPts val="1200"/>
              </a:spcBef>
              <a:spcAft>
                <a:spcPts val="600"/>
              </a:spcAft>
            </a:pPr>
            <a:r>
              <a:rPr lang="en-US" sz="2400" dirty="0">
                <a:latin typeface="Calibri" panose="020F0502020204030204" pitchFamily="34" charset="0"/>
                <a:cs typeface="Calibri" panose="020F0502020204030204" pitchFamily="34" charset="0"/>
              </a:rPr>
              <a:t>For C3: remove data in grid cells that contain only interpolated values or are found in counties deemed to be not suitable for C3 emissions</a:t>
            </a:r>
          </a:p>
          <a:p>
            <a:pPr lvl="1">
              <a:spcAft>
                <a:spcPts val="600"/>
              </a:spcAft>
            </a:pPr>
            <a:r>
              <a:rPr lang="en-US" sz="2400" dirty="0">
                <a:latin typeface="Calibri" panose="020F0502020204030204" pitchFamily="34" charset="0"/>
                <a:cs typeface="Calibri" panose="020F0502020204030204" pitchFamily="34" charset="0"/>
              </a:rPr>
              <a:t>For emissions in ports, set the county FIPS ID to match the FIPS of the NEI port shape</a:t>
            </a:r>
            <a:endParaRPr lang="en-US" dirty="0"/>
          </a:p>
        </p:txBody>
      </p:sp>
    </p:spTree>
    <p:extLst>
      <p:ext uri="{BB962C8B-B14F-4D97-AF65-F5344CB8AC3E}">
        <p14:creationId xmlns:p14="http://schemas.microsoft.com/office/powerpoint/2010/main" val="1826331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5306C-5602-419E-B856-BA36B5BEA237}"/>
              </a:ext>
            </a:extLst>
          </p:cNvPr>
          <p:cNvSpPr>
            <a:spLocks noGrp="1"/>
          </p:cNvSpPr>
          <p:nvPr>
            <p:ph type="title"/>
          </p:nvPr>
        </p:nvSpPr>
        <p:spPr>
          <a:xfrm>
            <a:off x="4792271" y="117566"/>
            <a:ext cx="8610600" cy="1293028"/>
          </a:xfrm>
        </p:spPr>
        <p:txBody>
          <a:bodyPr>
            <a:normAutofit/>
          </a:bodyPr>
          <a:lstStyle/>
          <a:p>
            <a:pPr algn="ctr"/>
            <a:r>
              <a:rPr lang="en-US" sz="3600" b="1" cap="none" dirty="0"/>
              <a:t>Adjustments to Model </a:t>
            </a:r>
            <a:br>
              <a:rPr lang="en-US" sz="3600" b="1" cap="none" dirty="0"/>
            </a:br>
            <a:r>
              <a:rPr lang="en-US" sz="3600" b="1" cap="none" dirty="0"/>
              <a:t>Other Base years</a:t>
            </a:r>
          </a:p>
        </p:txBody>
      </p:sp>
      <p:sp>
        <p:nvSpPr>
          <p:cNvPr id="3" name="Content Placeholder 2">
            <a:extLst>
              <a:ext uri="{FF2B5EF4-FFF2-40B4-BE49-F238E27FC236}">
                <a16:creationId xmlns:a16="http://schemas.microsoft.com/office/drawing/2014/main" id="{2B7DC867-CE71-4523-9906-831DBE5ECB4F}"/>
              </a:ext>
            </a:extLst>
          </p:cNvPr>
          <p:cNvSpPr>
            <a:spLocks noGrp="1"/>
          </p:cNvSpPr>
          <p:nvPr>
            <p:ph idx="1"/>
          </p:nvPr>
        </p:nvSpPr>
        <p:spPr>
          <a:xfrm>
            <a:off x="0" y="764080"/>
            <a:ext cx="6487065" cy="6211486"/>
          </a:xfrm>
        </p:spPr>
        <p:txBody>
          <a:bodyPr>
            <a:normAutofit lnSpcReduction="10000"/>
          </a:bodyPr>
          <a:lstStyle/>
          <a:p>
            <a:pPr>
              <a:spcAft>
                <a:spcPts val="600"/>
              </a:spcAft>
            </a:pPr>
            <a:r>
              <a:rPr lang="en-US" sz="2400" dirty="0">
                <a:latin typeface="Calibri" panose="020F0502020204030204" pitchFamily="34" charset="0"/>
                <a:cs typeface="Calibri" panose="020F0502020204030204" pitchFamily="34" charset="0"/>
              </a:rPr>
              <a:t>If the year to be modeled is </a:t>
            </a:r>
            <a:r>
              <a:rPr lang="en-US" sz="2400" b="1" i="1" dirty="0">
                <a:latin typeface="Calibri" panose="020F0502020204030204" pitchFamily="34" charset="0"/>
                <a:cs typeface="Calibri" panose="020F0502020204030204" pitchFamily="34" charset="0"/>
              </a:rPr>
              <a:t>not</a:t>
            </a:r>
            <a:r>
              <a:rPr lang="en-US" sz="2400" b="1" dirty="0">
                <a:latin typeface="Calibri" panose="020F0502020204030204" pitchFamily="34" charset="0"/>
                <a:cs typeface="Calibri" panose="020F0502020204030204" pitchFamily="34" charset="0"/>
              </a:rPr>
              <a:t> </a:t>
            </a:r>
            <a:r>
              <a:rPr lang="en-US" sz="2400" b="1" i="1" dirty="0">
                <a:latin typeface="Calibri" panose="020F0502020204030204" pitchFamily="34" charset="0"/>
                <a:cs typeface="Calibri" panose="020F0502020204030204" pitchFamily="34" charset="0"/>
              </a:rPr>
              <a:t>the same year </a:t>
            </a:r>
            <a:r>
              <a:rPr lang="en-US" sz="2400" dirty="0">
                <a:latin typeface="Calibri" panose="020F0502020204030204" pitchFamily="34" charset="0"/>
                <a:cs typeface="Calibri" panose="020F0502020204030204" pitchFamily="34" charset="0"/>
              </a:rPr>
              <a:t>as that of the activity data (e.g., we want to model 2016 but our emissions / activity are for the year 2017):</a:t>
            </a:r>
          </a:p>
          <a:p>
            <a:pPr lvl="1">
              <a:spcAft>
                <a:spcPts val="600"/>
              </a:spcAft>
            </a:pPr>
            <a:r>
              <a:rPr lang="en-US" sz="2400" u="sng" dirty="0">
                <a:latin typeface="Calibri" panose="020F0502020204030204" pitchFamily="34" charset="0"/>
                <a:cs typeface="Calibri" panose="020F0502020204030204" pitchFamily="34" charset="0"/>
              </a:rPr>
              <a:t>Step 1</a:t>
            </a:r>
            <a:r>
              <a:rPr lang="en-US" sz="2400" dirty="0">
                <a:latin typeface="Calibri" panose="020F0502020204030204" pitchFamily="34" charset="0"/>
                <a:cs typeface="Calibri" panose="020F0502020204030204" pitchFamily="34" charset="0"/>
              </a:rPr>
              <a:t>: apply adjustment factors to the make the emissions levels more representative of the desired year</a:t>
            </a:r>
          </a:p>
          <a:p>
            <a:pPr lvl="2">
              <a:spcAft>
                <a:spcPts val="600"/>
              </a:spcAft>
            </a:pPr>
            <a:r>
              <a:rPr lang="en-US" sz="2400" dirty="0">
                <a:latin typeface="Calibri" panose="020F0502020204030204" pitchFamily="34" charset="0"/>
                <a:cs typeface="Calibri" panose="020F0502020204030204" pitchFamily="34" charset="0"/>
              </a:rPr>
              <a:t>The table shows the factor used to create 2016 emissions from 2017 emissions – these are based on entrance and clearance data for C3 vessels</a:t>
            </a:r>
          </a:p>
          <a:p>
            <a:pPr lvl="2">
              <a:spcAft>
                <a:spcPts val="600"/>
              </a:spcAft>
            </a:pPr>
            <a:r>
              <a:rPr lang="en-US" sz="2400" dirty="0">
                <a:latin typeface="Calibri" panose="020F0502020204030204" pitchFamily="34" charset="0"/>
                <a:cs typeface="Calibri" panose="020F0502020204030204" pitchFamily="34" charset="0"/>
              </a:rPr>
              <a:t>For C1C2, 2017 emissions were multiplied by 0.98 to create 2016 emissions</a:t>
            </a:r>
          </a:p>
          <a:p>
            <a:pPr lvl="1"/>
            <a:r>
              <a:rPr lang="en-US" sz="2400" u="sng" dirty="0">
                <a:latin typeface="Calibri" panose="020F0502020204030204" pitchFamily="34" charset="0"/>
                <a:cs typeface="Calibri" panose="020F0502020204030204" pitchFamily="34" charset="0"/>
              </a:rPr>
              <a:t>Step 2</a:t>
            </a:r>
            <a:r>
              <a:rPr lang="en-US" sz="2400" dirty="0">
                <a:latin typeface="Calibri" panose="020F0502020204030204" pitchFamily="34" charset="0"/>
                <a:cs typeface="Calibri" panose="020F0502020204030204" pitchFamily="34" charset="0"/>
              </a:rPr>
              <a:t>: output the data so that the days of week and holidays in the year of the activity data match the days of week and holidays in the desired year </a:t>
            </a:r>
          </a:p>
          <a:p>
            <a:pPr lvl="2"/>
            <a:r>
              <a:rPr lang="en-US" sz="2400" dirty="0">
                <a:latin typeface="Calibri" panose="020F0502020204030204" pitchFamily="34" charset="0"/>
                <a:cs typeface="Calibri" panose="020F0502020204030204" pitchFamily="34" charset="0"/>
              </a:rPr>
              <a:t>a date mapping table is used</a:t>
            </a:r>
            <a:endParaRPr lang="en-US" dirty="0"/>
          </a:p>
        </p:txBody>
      </p:sp>
      <p:graphicFrame>
        <p:nvGraphicFramePr>
          <p:cNvPr id="6" name="Table 5">
            <a:extLst>
              <a:ext uri="{FF2B5EF4-FFF2-40B4-BE49-F238E27FC236}">
                <a16:creationId xmlns:a16="http://schemas.microsoft.com/office/drawing/2014/main" id="{4F01579E-9335-44B7-8EE3-FBC76CF7466D}"/>
              </a:ext>
            </a:extLst>
          </p:cNvPr>
          <p:cNvGraphicFramePr>
            <a:graphicFrameLocks noGrp="1"/>
          </p:cNvGraphicFramePr>
          <p:nvPr/>
        </p:nvGraphicFramePr>
        <p:xfrm>
          <a:off x="6749548" y="1623232"/>
          <a:ext cx="5060315" cy="5009579"/>
        </p:xfrm>
        <a:graphic>
          <a:graphicData uri="http://schemas.openxmlformats.org/drawingml/2006/table">
            <a:tbl>
              <a:tblPr firstRow="1" firstCol="1" bandRow="1">
                <a:tableStyleId>{5C22544A-7EE6-4342-B048-85BDC9FD1C3A}</a:tableStyleId>
              </a:tblPr>
              <a:tblGrid>
                <a:gridCol w="2222500">
                  <a:extLst>
                    <a:ext uri="{9D8B030D-6E8A-4147-A177-3AD203B41FA5}">
                      <a16:colId xmlns:a16="http://schemas.microsoft.com/office/drawing/2014/main" val="821999965"/>
                    </a:ext>
                  </a:extLst>
                </a:gridCol>
                <a:gridCol w="2837815">
                  <a:extLst>
                    <a:ext uri="{9D8B030D-6E8A-4147-A177-3AD203B41FA5}">
                      <a16:colId xmlns:a16="http://schemas.microsoft.com/office/drawing/2014/main" val="1311296226"/>
                    </a:ext>
                  </a:extLst>
                </a:gridCol>
              </a:tblGrid>
              <a:tr h="382905">
                <a:tc>
                  <a:txBody>
                    <a:bodyPr/>
                    <a:lstStyle/>
                    <a:p>
                      <a:pPr marL="0" marR="0">
                        <a:lnSpc>
                          <a:spcPct val="115000"/>
                        </a:lnSpc>
                        <a:spcBef>
                          <a:spcPts val="0"/>
                        </a:spcBef>
                        <a:spcAft>
                          <a:spcPts val="0"/>
                        </a:spcAft>
                      </a:pPr>
                      <a:r>
                        <a:rPr lang="en-US" sz="1600" dirty="0">
                          <a:effectLst/>
                        </a:rPr>
                        <a:t>Ship Type</a:t>
                      </a:r>
                      <a:endParaRPr lang="en-US" sz="1600" dirty="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dirty="0">
                          <a:effectLst/>
                        </a:rPr>
                        <a:t>Annual Ratio (2017-&gt;2016)</a:t>
                      </a:r>
                      <a:r>
                        <a:rPr lang="en-US" sz="1600" baseline="30000" dirty="0">
                          <a:effectLst/>
                        </a:rPr>
                        <a:t>a</a:t>
                      </a:r>
                      <a:endParaRPr lang="en-US" sz="1600" dirty="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2156351341"/>
                  </a:ext>
                </a:extLst>
              </a:tr>
              <a:tr h="207645">
                <a:tc>
                  <a:txBody>
                    <a:bodyPr/>
                    <a:lstStyle/>
                    <a:p>
                      <a:pPr marL="0" marR="0">
                        <a:lnSpc>
                          <a:spcPct val="115000"/>
                        </a:lnSpc>
                        <a:spcBef>
                          <a:spcPts val="0"/>
                        </a:spcBef>
                        <a:spcAft>
                          <a:spcPts val="0"/>
                        </a:spcAft>
                      </a:pPr>
                      <a:r>
                        <a:rPr lang="en-US" sz="1600" dirty="0">
                          <a:effectLst/>
                        </a:rPr>
                        <a:t>Barge</a:t>
                      </a:r>
                      <a:endParaRPr lang="en-US" sz="1600" dirty="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a:effectLst/>
                        </a:rPr>
                        <a:t>1.551</a:t>
                      </a:r>
                      <a:endParaRPr lang="en-US" sz="160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1699353801"/>
                  </a:ext>
                </a:extLst>
              </a:tr>
              <a:tr h="207645">
                <a:tc>
                  <a:txBody>
                    <a:bodyPr/>
                    <a:lstStyle/>
                    <a:p>
                      <a:pPr marL="0" marR="0">
                        <a:lnSpc>
                          <a:spcPct val="115000"/>
                        </a:lnSpc>
                        <a:spcBef>
                          <a:spcPts val="0"/>
                        </a:spcBef>
                        <a:spcAft>
                          <a:spcPts val="0"/>
                        </a:spcAft>
                      </a:pPr>
                      <a:r>
                        <a:rPr lang="en-US" sz="1600" dirty="0">
                          <a:effectLst/>
                        </a:rPr>
                        <a:t>Bulk Carrier</a:t>
                      </a:r>
                      <a:endParaRPr lang="en-US" sz="1600" dirty="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dirty="0">
                          <a:effectLst/>
                        </a:rPr>
                        <a:t>1.067</a:t>
                      </a:r>
                      <a:endParaRPr lang="en-US" sz="1600" dirty="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3087223671"/>
                  </a:ext>
                </a:extLst>
              </a:tr>
              <a:tr h="166370">
                <a:tc>
                  <a:txBody>
                    <a:bodyPr/>
                    <a:lstStyle/>
                    <a:p>
                      <a:pPr marL="0" marR="0">
                        <a:lnSpc>
                          <a:spcPct val="115000"/>
                        </a:lnSpc>
                        <a:spcBef>
                          <a:spcPts val="0"/>
                        </a:spcBef>
                        <a:spcAft>
                          <a:spcPts val="0"/>
                        </a:spcAft>
                      </a:pPr>
                      <a:r>
                        <a:rPr lang="en-US" sz="1600">
                          <a:effectLst/>
                        </a:rPr>
                        <a:t>Chemical Tanker</a:t>
                      </a:r>
                      <a:endParaRPr lang="en-US" sz="160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dirty="0">
                          <a:effectLst/>
                        </a:rPr>
                        <a:t>1.031</a:t>
                      </a:r>
                      <a:endParaRPr lang="en-US" sz="1600" dirty="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1192631577"/>
                  </a:ext>
                </a:extLst>
              </a:tr>
              <a:tr h="207645">
                <a:tc>
                  <a:txBody>
                    <a:bodyPr/>
                    <a:lstStyle/>
                    <a:p>
                      <a:pPr marL="0" marR="0">
                        <a:lnSpc>
                          <a:spcPct val="115000"/>
                        </a:lnSpc>
                        <a:spcBef>
                          <a:spcPts val="0"/>
                        </a:spcBef>
                        <a:spcAft>
                          <a:spcPts val="0"/>
                        </a:spcAft>
                      </a:pPr>
                      <a:r>
                        <a:rPr lang="en-US" sz="1600">
                          <a:effectLst/>
                        </a:rPr>
                        <a:t>Container Ship</a:t>
                      </a:r>
                      <a:endParaRPr lang="en-US" sz="160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dirty="0">
                          <a:effectLst/>
                        </a:rPr>
                        <a:t>1.0345</a:t>
                      </a:r>
                      <a:endParaRPr lang="en-US" sz="1600" dirty="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2805706805"/>
                  </a:ext>
                </a:extLst>
              </a:tr>
              <a:tr h="207645">
                <a:tc>
                  <a:txBody>
                    <a:bodyPr/>
                    <a:lstStyle/>
                    <a:p>
                      <a:pPr marL="0" marR="0">
                        <a:lnSpc>
                          <a:spcPct val="115000"/>
                        </a:lnSpc>
                        <a:spcBef>
                          <a:spcPts val="0"/>
                        </a:spcBef>
                        <a:spcAft>
                          <a:spcPts val="0"/>
                        </a:spcAft>
                      </a:pPr>
                      <a:r>
                        <a:rPr lang="en-US" sz="1600" dirty="0">
                          <a:effectLst/>
                        </a:rPr>
                        <a:t>Cruise</a:t>
                      </a:r>
                      <a:endParaRPr lang="en-US" sz="1600" dirty="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dirty="0">
                          <a:effectLst/>
                        </a:rPr>
                        <a:t>1.008</a:t>
                      </a:r>
                      <a:endParaRPr lang="en-US" sz="1600" dirty="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1984955198"/>
                  </a:ext>
                </a:extLst>
              </a:tr>
              <a:tr h="207645">
                <a:tc>
                  <a:txBody>
                    <a:bodyPr/>
                    <a:lstStyle/>
                    <a:p>
                      <a:pPr marL="0" marR="0">
                        <a:lnSpc>
                          <a:spcPct val="115000"/>
                        </a:lnSpc>
                        <a:spcBef>
                          <a:spcPts val="0"/>
                        </a:spcBef>
                        <a:spcAft>
                          <a:spcPts val="0"/>
                        </a:spcAft>
                      </a:pPr>
                      <a:r>
                        <a:rPr lang="en-US" sz="1600">
                          <a:effectLst/>
                        </a:rPr>
                        <a:t>Ferry Ro Pax</a:t>
                      </a:r>
                      <a:endParaRPr lang="en-US" sz="160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dirty="0">
                          <a:effectLst/>
                        </a:rPr>
                        <a:t>1.429</a:t>
                      </a:r>
                      <a:endParaRPr lang="en-US" sz="1600" dirty="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4175785084"/>
                  </a:ext>
                </a:extLst>
              </a:tr>
              <a:tr h="207645">
                <a:tc>
                  <a:txBody>
                    <a:bodyPr/>
                    <a:lstStyle/>
                    <a:p>
                      <a:pPr marL="0" marR="0">
                        <a:lnSpc>
                          <a:spcPct val="115000"/>
                        </a:lnSpc>
                        <a:spcBef>
                          <a:spcPts val="0"/>
                        </a:spcBef>
                        <a:spcAft>
                          <a:spcPts val="0"/>
                        </a:spcAft>
                      </a:pPr>
                      <a:r>
                        <a:rPr lang="en-US" sz="1600">
                          <a:effectLst/>
                        </a:rPr>
                        <a:t>General Cargo</a:t>
                      </a:r>
                      <a:endParaRPr lang="en-US" sz="160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dirty="0">
                          <a:effectLst/>
                        </a:rPr>
                        <a:t>0.888</a:t>
                      </a:r>
                      <a:endParaRPr lang="en-US" sz="1600" dirty="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2235702886"/>
                  </a:ext>
                </a:extLst>
              </a:tr>
              <a:tr h="154940">
                <a:tc>
                  <a:txBody>
                    <a:bodyPr/>
                    <a:lstStyle/>
                    <a:p>
                      <a:pPr marL="0" marR="0">
                        <a:lnSpc>
                          <a:spcPct val="115000"/>
                        </a:lnSpc>
                        <a:spcBef>
                          <a:spcPts val="0"/>
                        </a:spcBef>
                        <a:spcAft>
                          <a:spcPts val="0"/>
                        </a:spcAft>
                      </a:pPr>
                      <a:r>
                        <a:rPr lang="en-US" sz="1600">
                          <a:effectLst/>
                        </a:rPr>
                        <a:t>Liquified Gas Tanker</a:t>
                      </a:r>
                      <a:endParaRPr lang="en-US" sz="160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dirty="0">
                          <a:effectLst/>
                        </a:rPr>
                        <a:t>1.192</a:t>
                      </a:r>
                      <a:endParaRPr lang="en-US" sz="1600" dirty="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1980873030"/>
                  </a:ext>
                </a:extLst>
              </a:tr>
              <a:tr h="177800">
                <a:tc>
                  <a:txBody>
                    <a:bodyPr/>
                    <a:lstStyle/>
                    <a:p>
                      <a:pPr marL="0" marR="0">
                        <a:lnSpc>
                          <a:spcPct val="115000"/>
                        </a:lnSpc>
                        <a:spcBef>
                          <a:spcPts val="0"/>
                        </a:spcBef>
                        <a:spcAft>
                          <a:spcPts val="0"/>
                        </a:spcAft>
                      </a:pPr>
                      <a:r>
                        <a:rPr lang="en-US" sz="1600">
                          <a:effectLst/>
                        </a:rPr>
                        <a:t>Miscellaneous Fishing</a:t>
                      </a:r>
                      <a:endParaRPr lang="en-US" sz="160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dirty="0">
                          <a:effectLst/>
                        </a:rPr>
                        <a:t>0.932</a:t>
                      </a:r>
                      <a:endParaRPr lang="en-US" sz="1600" dirty="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1152342223"/>
                  </a:ext>
                </a:extLst>
              </a:tr>
              <a:tr h="177800">
                <a:tc>
                  <a:txBody>
                    <a:bodyPr/>
                    <a:lstStyle/>
                    <a:p>
                      <a:pPr marL="0" marR="0">
                        <a:lnSpc>
                          <a:spcPct val="115000"/>
                        </a:lnSpc>
                        <a:spcBef>
                          <a:spcPts val="0"/>
                        </a:spcBef>
                        <a:spcAft>
                          <a:spcPts val="0"/>
                        </a:spcAft>
                      </a:pPr>
                      <a:r>
                        <a:rPr lang="en-US" sz="1600">
                          <a:effectLst/>
                        </a:rPr>
                        <a:t>Miscellaneous Other</a:t>
                      </a:r>
                      <a:endParaRPr lang="en-US" sz="160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dirty="0">
                          <a:effectLst/>
                        </a:rPr>
                        <a:t>1.015</a:t>
                      </a:r>
                      <a:endParaRPr lang="en-US" sz="1600" dirty="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60177662"/>
                  </a:ext>
                </a:extLst>
              </a:tr>
              <a:tr h="207645">
                <a:tc>
                  <a:txBody>
                    <a:bodyPr/>
                    <a:lstStyle/>
                    <a:p>
                      <a:pPr marL="0" marR="0">
                        <a:lnSpc>
                          <a:spcPct val="115000"/>
                        </a:lnSpc>
                        <a:spcBef>
                          <a:spcPts val="0"/>
                        </a:spcBef>
                        <a:spcAft>
                          <a:spcPts val="0"/>
                        </a:spcAft>
                      </a:pPr>
                      <a:r>
                        <a:rPr lang="en-US" sz="1600">
                          <a:effectLst/>
                        </a:rPr>
                        <a:t>Offshore</a:t>
                      </a:r>
                      <a:endParaRPr lang="en-US" sz="160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dirty="0">
                          <a:effectLst/>
                        </a:rPr>
                        <a:t>0.860</a:t>
                      </a:r>
                      <a:endParaRPr lang="en-US" sz="1600" dirty="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1533820619"/>
                  </a:ext>
                </a:extLst>
              </a:tr>
              <a:tr h="207645">
                <a:tc>
                  <a:txBody>
                    <a:bodyPr/>
                    <a:lstStyle/>
                    <a:p>
                      <a:pPr marL="0" marR="0">
                        <a:lnSpc>
                          <a:spcPct val="115000"/>
                        </a:lnSpc>
                        <a:spcBef>
                          <a:spcPts val="0"/>
                        </a:spcBef>
                        <a:spcAft>
                          <a:spcPts val="0"/>
                        </a:spcAft>
                      </a:pPr>
                      <a:r>
                        <a:rPr lang="en-US" sz="1600">
                          <a:effectLst/>
                        </a:rPr>
                        <a:t>Oil Tanker</a:t>
                      </a:r>
                      <a:endParaRPr lang="en-US" sz="160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dirty="0">
                          <a:effectLst/>
                        </a:rPr>
                        <a:t>1.101</a:t>
                      </a:r>
                      <a:endParaRPr lang="en-US" sz="1600" dirty="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1650032446"/>
                  </a:ext>
                </a:extLst>
              </a:tr>
              <a:tr h="207645">
                <a:tc>
                  <a:txBody>
                    <a:bodyPr/>
                    <a:lstStyle/>
                    <a:p>
                      <a:pPr marL="0" marR="0">
                        <a:lnSpc>
                          <a:spcPct val="115000"/>
                        </a:lnSpc>
                        <a:spcBef>
                          <a:spcPts val="0"/>
                        </a:spcBef>
                        <a:spcAft>
                          <a:spcPts val="0"/>
                        </a:spcAft>
                      </a:pPr>
                      <a:r>
                        <a:rPr lang="en-US" sz="1600">
                          <a:effectLst/>
                        </a:rPr>
                        <a:t>Other Tanker</a:t>
                      </a:r>
                      <a:endParaRPr lang="en-US" sz="160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dirty="0">
                          <a:effectLst/>
                        </a:rPr>
                        <a:t>1.037</a:t>
                      </a:r>
                      <a:endParaRPr lang="en-US" sz="1600" dirty="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4240965269"/>
                  </a:ext>
                </a:extLst>
              </a:tr>
              <a:tr h="207645">
                <a:tc>
                  <a:txBody>
                    <a:bodyPr/>
                    <a:lstStyle/>
                    <a:p>
                      <a:pPr marL="0" marR="0">
                        <a:lnSpc>
                          <a:spcPct val="115000"/>
                        </a:lnSpc>
                        <a:spcBef>
                          <a:spcPts val="0"/>
                        </a:spcBef>
                        <a:spcAft>
                          <a:spcPts val="0"/>
                        </a:spcAft>
                      </a:pPr>
                      <a:r>
                        <a:rPr lang="en-US" sz="1600">
                          <a:effectLst/>
                        </a:rPr>
                        <a:t>Reefer</a:t>
                      </a:r>
                      <a:endParaRPr lang="en-US" sz="160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dirty="0">
                          <a:effectLst/>
                        </a:rPr>
                        <a:t>0.868</a:t>
                      </a:r>
                      <a:endParaRPr lang="en-US" sz="1600" dirty="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1658239487"/>
                  </a:ext>
                </a:extLst>
              </a:tr>
              <a:tr h="207645">
                <a:tc>
                  <a:txBody>
                    <a:bodyPr/>
                    <a:lstStyle/>
                    <a:p>
                      <a:pPr marL="0" marR="0">
                        <a:lnSpc>
                          <a:spcPct val="115000"/>
                        </a:lnSpc>
                        <a:spcBef>
                          <a:spcPts val="0"/>
                        </a:spcBef>
                        <a:spcAft>
                          <a:spcPts val="0"/>
                        </a:spcAft>
                      </a:pPr>
                      <a:r>
                        <a:rPr lang="en-US" sz="1600">
                          <a:effectLst/>
                        </a:rPr>
                        <a:t>Ro Ro</a:t>
                      </a:r>
                      <a:endParaRPr lang="en-US" sz="160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dirty="0">
                          <a:effectLst/>
                        </a:rPr>
                        <a:t>1.007</a:t>
                      </a:r>
                      <a:endParaRPr lang="en-US" sz="1600" dirty="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2476419822"/>
                  </a:ext>
                </a:extLst>
              </a:tr>
              <a:tr h="207645">
                <a:tc>
                  <a:txBody>
                    <a:bodyPr/>
                    <a:lstStyle/>
                    <a:p>
                      <a:pPr marL="0" marR="0">
                        <a:lnSpc>
                          <a:spcPct val="115000"/>
                        </a:lnSpc>
                        <a:spcBef>
                          <a:spcPts val="0"/>
                        </a:spcBef>
                        <a:spcAft>
                          <a:spcPts val="0"/>
                        </a:spcAft>
                      </a:pPr>
                      <a:r>
                        <a:rPr lang="en-US" sz="1600">
                          <a:effectLst/>
                        </a:rPr>
                        <a:t>Service Tug</a:t>
                      </a:r>
                      <a:endParaRPr lang="en-US" sz="1600">
                        <a:effectLst/>
                        <a:latin typeface="Calibri" panose="020F0502020204030204" pitchFamily="34" charset="0"/>
                        <a:ea typeface="Calibri" panose="020F0502020204030204" pitchFamily="34" charset="0"/>
                      </a:endParaRPr>
                    </a:p>
                  </a:txBody>
                  <a:tcPr marL="61595" marR="61595" marT="9525" marB="0" anchor="b"/>
                </a:tc>
                <a:tc>
                  <a:txBody>
                    <a:bodyPr/>
                    <a:lstStyle/>
                    <a:p>
                      <a:pPr marL="0" marR="0" algn="ctr">
                        <a:lnSpc>
                          <a:spcPct val="115000"/>
                        </a:lnSpc>
                        <a:spcBef>
                          <a:spcPts val="0"/>
                        </a:spcBef>
                        <a:spcAft>
                          <a:spcPts val="0"/>
                        </a:spcAft>
                      </a:pPr>
                      <a:r>
                        <a:rPr lang="en-US" sz="1600" dirty="0">
                          <a:effectLst/>
                        </a:rPr>
                        <a:t>1.074</a:t>
                      </a:r>
                      <a:endParaRPr lang="en-US" sz="1600" dirty="0">
                        <a:effectLst/>
                        <a:latin typeface="Calibri" panose="020F0502020204030204" pitchFamily="34" charset="0"/>
                        <a:ea typeface="Calibri" panose="020F0502020204030204" pitchFamily="34" charset="0"/>
                      </a:endParaRPr>
                    </a:p>
                  </a:txBody>
                  <a:tcPr marL="61595" marR="61595" marT="9525" marB="0" anchor="b"/>
                </a:tc>
                <a:extLst>
                  <a:ext uri="{0D108BD9-81ED-4DB2-BD59-A6C34878D82A}">
                    <a16:rowId xmlns:a16="http://schemas.microsoft.com/office/drawing/2014/main" val="1406766933"/>
                  </a:ext>
                </a:extLst>
              </a:tr>
            </a:tbl>
          </a:graphicData>
        </a:graphic>
      </p:graphicFrame>
    </p:spTree>
    <p:extLst>
      <p:ext uri="{BB962C8B-B14F-4D97-AF65-F5344CB8AC3E}">
        <p14:creationId xmlns:p14="http://schemas.microsoft.com/office/powerpoint/2010/main" val="2150072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5306C-5602-419E-B856-BA36B5BEA237}"/>
              </a:ext>
            </a:extLst>
          </p:cNvPr>
          <p:cNvSpPr>
            <a:spLocks noGrp="1"/>
          </p:cNvSpPr>
          <p:nvPr>
            <p:ph type="title"/>
          </p:nvPr>
        </p:nvSpPr>
        <p:spPr>
          <a:xfrm>
            <a:off x="4136572" y="98168"/>
            <a:ext cx="8610600" cy="1293028"/>
          </a:xfrm>
        </p:spPr>
        <p:txBody>
          <a:bodyPr>
            <a:normAutofit/>
          </a:bodyPr>
          <a:lstStyle/>
          <a:p>
            <a:pPr algn="ctr"/>
            <a:r>
              <a:rPr lang="en-US" sz="3600" b="1" cap="none" dirty="0"/>
              <a:t>Hoteling Adjustments and Quality Assurance</a:t>
            </a:r>
          </a:p>
        </p:txBody>
      </p:sp>
      <p:sp>
        <p:nvSpPr>
          <p:cNvPr id="3" name="Content Placeholder 2">
            <a:extLst>
              <a:ext uri="{FF2B5EF4-FFF2-40B4-BE49-F238E27FC236}">
                <a16:creationId xmlns:a16="http://schemas.microsoft.com/office/drawing/2014/main" id="{2B7DC867-CE71-4523-9906-831DBE5ECB4F}"/>
              </a:ext>
            </a:extLst>
          </p:cNvPr>
          <p:cNvSpPr>
            <a:spLocks noGrp="1"/>
          </p:cNvSpPr>
          <p:nvPr>
            <p:ph idx="1"/>
          </p:nvPr>
        </p:nvSpPr>
        <p:spPr>
          <a:xfrm>
            <a:off x="378628" y="1583701"/>
            <a:ext cx="11688681" cy="5466804"/>
          </a:xfrm>
        </p:spPr>
        <p:txBody>
          <a:bodyPr>
            <a:normAutofit fontScale="92500" lnSpcReduction="20000"/>
          </a:bodyPr>
          <a:lstStyle/>
          <a:p>
            <a:pPr>
              <a:spcAft>
                <a:spcPts val="600"/>
              </a:spcAft>
            </a:pPr>
            <a:r>
              <a:rPr lang="en-US" sz="2600" dirty="0">
                <a:latin typeface="Calibri" panose="020F0502020204030204" pitchFamily="34" charset="0"/>
                <a:cs typeface="Calibri" panose="020F0502020204030204" pitchFamily="34" charset="0"/>
              </a:rPr>
              <a:t>For stationary vessels (aka “hoteling”) – emissions should not appear in 1 hour for models: </a:t>
            </a:r>
          </a:p>
          <a:p>
            <a:pPr lvl="1">
              <a:spcAft>
                <a:spcPts val="600"/>
              </a:spcAft>
            </a:pPr>
            <a:r>
              <a:rPr lang="en-US" sz="2600" dirty="0">
                <a:latin typeface="Calibri" panose="020F0502020204030204" pitchFamily="34" charset="0"/>
                <a:cs typeface="Calibri" panose="020F0502020204030204" pitchFamily="34" charset="0"/>
              </a:rPr>
              <a:t>Spread emissions assigned to the first hour over each hour the vessel was stationary. </a:t>
            </a:r>
            <a:r>
              <a:rPr lang="en-US" sz="2600" i="1" dirty="0">
                <a:latin typeface="Calibri" panose="020F0502020204030204" pitchFamily="34" charset="0"/>
                <a:cs typeface="Calibri" panose="020F0502020204030204" pitchFamily="34" charset="0"/>
              </a:rPr>
              <a:t>Script: scale_hoteling_mp_shp.py</a:t>
            </a:r>
          </a:p>
          <a:p>
            <a:pPr lvl="1">
              <a:spcBef>
                <a:spcPts val="600"/>
              </a:spcBef>
              <a:spcAft>
                <a:spcPts val="600"/>
              </a:spcAft>
            </a:pPr>
            <a:r>
              <a:rPr lang="en-US" sz="2600" dirty="0">
                <a:latin typeface="Calibri" panose="020F0502020204030204" pitchFamily="34" charset="0"/>
                <a:cs typeface="Calibri" panose="020F0502020204030204" pitchFamily="34" charset="0"/>
              </a:rPr>
              <a:t>If the vessel was stationary for over 400 hours, remove emission that occurred after hour 400</a:t>
            </a:r>
          </a:p>
          <a:p>
            <a:pPr lvl="1">
              <a:spcBef>
                <a:spcPts val="600"/>
              </a:spcBef>
              <a:spcAft>
                <a:spcPts val="600"/>
              </a:spcAft>
            </a:pPr>
            <a:r>
              <a:rPr lang="en-US" sz="2600" dirty="0">
                <a:latin typeface="Calibri" panose="020F0502020204030204" pitchFamily="34" charset="0"/>
                <a:cs typeface="Calibri" panose="020F0502020204030204" pitchFamily="34" charset="0"/>
              </a:rPr>
              <a:t>Quality assurance checks for any situations that result in emissions less than 0</a:t>
            </a:r>
          </a:p>
          <a:p>
            <a:pPr lvl="2">
              <a:spcBef>
                <a:spcPts val="600"/>
              </a:spcBef>
              <a:spcAft>
                <a:spcPts val="600"/>
              </a:spcAft>
            </a:pPr>
            <a:r>
              <a:rPr lang="en-US" sz="2600" dirty="0">
                <a:latin typeface="Calibri" panose="020F0502020204030204" pitchFamily="34" charset="0"/>
                <a:cs typeface="Calibri" panose="020F0502020204030204" pitchFamily="34" charset="0"/>
              </a:rPr>
              <a:t>This can occur when there is a grid misalignment between the hourly data and hoteling data</a:t>
            </a:r>
          </a:p>
          <a:p>
            <a:pPr>
              <a:spcBef>
                <a:spcPts val="1200"/>
              </a:spcBef>
              <a:spcAft>
                <a:spcPts val="600"/>
              </a:spcAft>
            </a:pPr>
            <a:r>
              <a:rPr lang="en-US" sz="2600" dirty="0">
                <a:latin typeface="Calibri" panose="020F0502020204030204" pitchFamily="34" charset="0"/>
                <a:cs typeface="Calibri" panose="020F0502020204030204" pitchFamily="34" charset="0"/>
              </a:rPr>
              <a:t>Other QA checks for CMV modeling files: </a:t>
            </a:r>
          </a:p>
          <a:p>
            <a:pPr lvl="1">
              <a:spcBef>
                <a:spcPts val="600"/>
              </a:spcBef>
              <a:spcAft>
                <a:spcPts val="600"/>
              </a:spcAft>
            </a:pPr>
            <a:r>
              <a:rPr lang="en-US" sz="2600" dirty="0">
                <a:latin typeface="Calibri" panose="020F0502020204030204" pitchFamily="34" charset="0"/>
                <a:cs typeface="Calibri" panose="020F0502020204030204" pitchFamily="34" charset="0"/>
              </a:rPr>
              <a:t>Hourly data values are scanned for high emissions that may need additional investigation / validation</a:t>
            </a:r>
          </a:p>
          <a:p>
            <a:pPr lvl="1">
              <a:spcBef>
                <a:spcPts val="600"/>
              </a:spcBef>
              <a:spcAft>
                <a:spcPts val="600"/>
              </a:spcAft>
            </a:pPr>
            <a:r>
              <a:rPr lang="en-US" sz="2600" dirty="0">
                <a:latin typeface="Calibri" panose="020F0502020204030204" pitchFamily="34" charset="0"/>
                <a:cs typeface="Calibri" panose="020F0502020204030204" pitchFamily="34" charset="0"/>
              </a:rPr>
              <a:t>Scripts compare the same emissions allocated to overlapping grids and unadjusted vs. adjusted emissions</a:t>
            </a:r>
          </a:p>
          <a:p>
            <a:pPr lvl="1">
              <a:spcBef>
                <a:spcPts val="600"/>
              </a:spcBef>
              <a:spcAft>
                <a:spcPts val="600"/>
              </a:spcAft>
            </a:pPr>
            <a:r>
              <a:rPr lang="en-US" sz="2600" dirty="0">
                <a:latin typeface="Calibri" panose="020F0502020204030204" pitchFamily="34" charset="0"/>
                <a:cs typeface="Calibri" panose="020F0502020204030204" pitchFamily="34" charset="0"/>
              </a:rPr>
              <a:t>Hourly emissions in the flat files are compared to values in the annual FF10 flat file</a:t>
            </a:r>
          </a:p>
          <a:p>
            <a:endParaRPr lang="en-US" sz="24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21853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5C07B-9078-489D-AF71-468EF49F7D04}"/>
              </a:ext>
            </a:extLst>
          </p:cNvPr>
          <p:cNvSpPr>
            <a:spLocks noGrp="1"/>
          </p:cNvSpPr>
          <p:nvPr>
            <p:ph type="title"/>
          </p:nvPr>
        </p:nvSpPr>
        <p:spPr>
          <a:xfrm>
            <a:off x="1946365" y="646807"/>
            <a:ext cx="10082349" cy="1293028"/>
          </a:xfrm>
        </p:spPr>
        <p:txBody>
          <a:bodyPr>
            <a:normAutofit/>
          </a:bodyPr>
          <a:lstStyle/>
          <a:p>
            <a:r>
              <a:rPr lang="en-US" sz="3600" b="1" cap="none" dirty="0"/>
              <a:t>Hawaii CMV NOx at 3km and 9km Resolutions</a:t>
            </a:r>
          </a:p>
        </p:txBody>
      </p:sp>
      <p:pic>
        <p:nvPicPr>
          <p:cNvPr id="6" name="Content Placeholder 5">
            <a:extLst>
              <a:ext uri="{FF2B5EF4-FFF2-40B4-BE49-F238E27FC236}">
                <a16:creationId xmlns:a16="http://schemas.microsoft.com/office/drawing/2014/main" id="{ACF0CCA9-9740-464F-9D85-B906CE57AC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87539" y="2405056"/>
            <a:ext cx="4755108" cy="4024313"/>
          </a:xfrm>
        </p:spPr>
      </p:pic>
      <p:pic>
        <p:nvPicPr>
          <p:cNvPr id="8" name="Picture 7">
            <a:extLst>
              <a:ext uri="{FF2B5EF4-FFF2-40B4-BE49-F238E27FC236}">
                <a16:creationId xmlns:a16="http://schemas.microsoft.com/office/drawing/2014/main" id="{AF3B584A-5FDA-454F-A7ED-8318CFCA5C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53" y="2405056"/>
            <a:ext cx="5234076" cy="4024313"/>
          </a:xfrm>
          <a:prstGeom prst="rect">
            <a:avLst/>
          </a:prstGeom>
        </p:spPr>
      </p:pic>
      <p:sp>
        <p:nvSpPr>
          <p:cNvPr id="3" name="TextBox 2">
            <a:extLst>
              <a:ext uri="{FF2B5EF4-FFF2-40B4-BE49-F238E27FC236}">
                <a16:creationId xmlns:a16="http://schemas.microsoft.com/office/drawing/2014/main" id="{E0E18F8B-B2EE-4C6C-8387-4F1AC0F913D0}"/>
              </a:ext>
            </a:extLst>
          </p:cNvPr>
          <p:cNvSpPr txBox="1"/>
          <p:nvPr/>
        </p:nvSpPr>
        <p:spPr>
          <a:xfrm>
            <a:off x="190609" y="1927770"/>
            <a:ext cx="6115777" cy="369332"/>
          </a:xfrm>
          <a:prstGeom prst="rect">
            <a:avLst/>
          </a:prstGeom>
          <a:noFill/>
        </p:spPr>
        <p:txBody>
          <a:bodyPr wrap="none" rtlCol="0">
            <a:spAutoFit/>
          </a:bodyPr>
          <a:lstStyle/>
          <a:p>
            <a:r>
              <a:rPr lang="en-US" b="1" dirty="0"/>
              <a:t>C1C2 vessels go between and near the Islands (3km)</a:t>
            </a:r>
          </a:p>
        </p:txBody>
      </p:sp>
      <p:sp>
        <p:nvSpPr>
          <p:cNvPr id="7" name="TextBox 6">
            <a:extLst>
              <a:ext uri="{FF2B5EF4-FFF2-40B4-BE49-F238E27FC236}">
                <a16:creationId xmlns:a16="http://schemas.microsoft.com/office/drawing/2014/main" id="{3023E7DA-6F43-4AED-9D3E-D6093E0832EF}"/>
              </a:ext>
            </a:extLst>
          </p:cNvPr>
          <p:cNvSpPr txBox="1"/>
          <p:nvPr/>
        </p:nvSpPr>
        <p:spPr>
          <a:xfrm>
            <a:off x="6728794" y="1938575"/>
            <a:ext cx="5272597" cy="369332"/>
          </a:xfrm>
          <a:prstGeom prst="rect">
            <a:avLst/>
          </a:prstGeom>
          <a:noFill/>
        </p:spPr>
        <p:txBody>
          <a:bodyPr wrap="none" rtlCol="0">
            <a:spAutoFit/>
          </a:bodyPr>
          <a:lstStyle/>
          <a:p>
            <a:r>
              <a:rPr lang="en-US" b="1" dirty="0"/>
              <a:t>C3 ships go around and to/from islands (9km)</a:t>
            </a:r>
          </a:p>
        </p:txBody>
      </p:sp>
      <p:sp>
        <p:nvSpPr>
          <p:cNvPr id="9" name="TextBox 8">
            <a:extLst>
              <a:ext uri="{FF2B5EF4-FFF2-40B4-BE49-F238E27FC236}">
                <a16:creationId xmlns:a16="http://schemas.microsoft.com/office/drawing/2014/main" id="{CBCF5430-77D1-47A2-A90F-959E2AF37276}"/>
              </a:ext>
            </a:extLst>
          </p:cNvPr>
          <p:cNvSpPr txBox="1"/>
          <p:nvPr/>
        </p:nvSpPr>
        <p:spPr>
          <a:xfrm>
            <a:off x="4997697" y="2589722"/>
            <a:ext cx="837089" cy="369332"/>
          </a:xfrm>
          <a:prstGeom prst="rect">
            <a:avLst/>
          </a:prstGeom>
          <a:noFill/>
        </p:spPr>
        <p:txBody>
          <a:bodyPr wrap="none" rtlCol="0">
            <a:spAutoFit/>
          </a:bodyPr>
          <a:lstStyle/>
          <a:p>
            <a:r>
              <a:rPr lang="en-US" dirty="0"/>
              <a:t>&gt; 0.94</a:t>
            </a:r>
          </a:p>
        </p:txBody>
      </p:sp>
      <p:sp>
        <p:nvSpPr>
          <p:cNvPr id="10" name="TextBox 9">
            <a:extLst>
              <a:ext uri="{FF2B5EF4-FFF2-40B4-BE49-F238E27FC236}">
                <a16:creationId xmlns:a16="http://schemas.microsoft.com/office/drawing/2014/main" id="{1B21699D-F67B-49EA-A66E-721642991EC4}"/>
              </a:ext>
            </a:extLst>
          </p:cNvPr>
          <p:cNvSpPr txBox="1"/>
          <p:nvPr/>
        </p:nvSpPr>
        <p:spPr>
          <a:xfrm>
            <a:off x="11100074" y="2589722"/>
            <a:ext cx="708848" cy="369332"/>
          </a:xfrm>
          <a:prstGeom prst="rect">
            <a:avLst/>
          </a:prstGeom>
          <a:noFill/>
        </p:spPr>
        <p:txBody>
          <a:bodyPr wrap="none" rtlCol="0">
            <a:spAutoFit/>
          </a:bodyPr>
          <a:lstStyle/>
          <a:p>
            <a:r>
              <a:rPr lang="en-US" dirty="0"/>
              <a:t>&gt; 3.6</a:t>
            </a:r>
          </a:p>
        </p:txBody>
      </p:sp>
    </p:spTree>
    <p:extLst>
      <p:ext uri="{BB962C8B-B14F-4D97-AF65-F5344CB8AC3E}">
        <p14:creationId xmlns:p14="http://schemas.microsoft.com/office/powerpoint/2010/main" val="4269885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187AA-9F5D-4122-BCE4-F32556FBEA5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9C16606-785E-4660-AD74-1282E71DFC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835" y="230332"/>
            <a:ext cx="11032330" cy="6397335"/>
          </a:xfrm>
        </p:spPr>
      </p:pic>
      <p:sp>
        <p:nvSpPr>
          <p:cNvPr id="3" name="TextBox 2">
            <a:extLst>
              <a:ext uri="{FF2B5EF4-FFF2-40B4-BE49-F238E27FC236}">
                <a16:creationId xmlns:a16="http://schemas.microsoft.com/office/drawing/2014/main" id="{717F008A-325E-4231-9ADA-4A818599B309}"/>
              </a:ext>
            </a:extLst>
          </p:cNvPr>
          <p:cNvSpPr txBox="1"/>
          <p:nvPr/>
        </p:nvSpPr>
        <p:spPr>
          <a:xfrm>
            <a:off x="6922990" y="168213"/>
            <a:ext cx="535724" cy="369332"/>
          </a:xfrm>
          <a:prstGeom prst="rect">
            <a:avLst/>
          </a:prstGeom>
          <a:noFill/>
        </p:spPr>
        <p:txBody>
          <a:bodyPr wrap="none" rtlCol="0">
            <a:spAutoFit/>
          </a:bodyPr>
          <a:lstStyle/>
          <a:p>
            <a:r>
              <a:rPr lang="en-US" b="1" dirty="0"/>
              <a:t>km</a:t>
            </a:r>
          </a:p>
        </p:txBody>
      </p:sp>
      <p:sp>
        <p:nvSpPr>
          <p:cNvPr id="4" name="TextBox 3">
            <a:extLst>
              <a:ext uri="{FF2B5EF4-FFF2-40B4-BE49-F238E27FC236}">
                <a16:creationId xmlns:a16="http://schemas.microsoft.com/office/drawing/2014/main" id="{8CB99E77-A6C1-45F3-826A-AB5B54BA235B}"/>
              </a:ext>
            </a:extLst>
          </p:cNvPr>
          <p:cNvSpPr txBox="1"/>
          <p:nvPr/>
        </p:nvSpPr>
        <p:spPr>
          <a:xfrm>
            <a:off x="1679750" y="971216"/>
            <a:ext cx="6981398" cy="369332"/>
          </a:xfrm>
          <a:prstGeom prst="rect">
            <a:avLst/>
          </a:prstGeom>
          <a:noFill/>
        </p:spPr>
        <p:txBody>
          <a:bodyPr wrap="none" rtlCol="0">
            <a:spAutoFit/>
          </a:bodyPr>
          <a:lstStyle/>
          <a:p>
            <a:r>
              <a:rPr lang="en-US" b="1" dirty="0">
                <a:solidFill>
                  <a:srgbClr val="0070C0"/>
                </a:solidFill>
              </a:rPr>
              <a:t>SO2 reductions in ECA region from cleaner fuels are captured</a:t>
            </a:r>
          </a:p>
        </p:txBody>
      </p:sp>
    </p:spTree>
    <p:extLst>
      <p:ext uri="{BB962C8B-B14F-4D97-AF65-F5344CB8AC3E}">
        <p14:creationId xmlns:p14="http://schemas.microsoft.com/office/powerpoint/2010/main" val="1576368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E360EF4-E722-4ECB-A781-3EB99EAB4E5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6828" y="99585"/>
            <a:ext cx="4265560" cy="3236902"/>
          </a:xfrm>
        </p:spPr>
      </p:pic>
      <p:sp>
        <p:nvSpPr>
          <p:cNvPr id="4" name="Slide Number Placeholder 3">
            <a:extLst>
              <a:ext uri="{FF2B5EF4-FFF2-40B4-BE49-F238E27FC236}">
                <a16:creationId xmlns:a16="http://schemas.microsoft.com/office/drawing/2014/main" id="{B5649415-16AD-434B-8794-A127C0AE310F}"/>
              </a:ext>
            </a:extLst>
          </p:cNvPr>
          <p:cNvSpPr>
            <a:spLocks noGrp="1"/>
          </p:cNvSpPr>
          <p:nvPr>
            <p:ph type="sldNum" sz="quarter" idx="12"/>
          </p:nvPr>
        </p:nvSpPr>
        <p:spPr/>
        <p:txBody>
          <a:bodyPr/>
          <a:lstStyle/>
          <a:p>
            <a:fld id="{2979838B-ED2E-6B42-994C-85A5F1C4507E}" type="slidenum">
              <a:rPr lang="en-US" smtClean="0"/>
              <a:t>49</a:t>
            </a:fld>
            <a:endParaRPr lang="en-US" dirty="0"/>
          </a:p>
        </p:txBody>
      </p:sp>
      <p:pic>
        <p:nvPicPr>
          <p:cNvPr id="8" name="Picture 7">
            <a:extLst>
              <a:ext uri="{FF2B5EF4-FFF2-40B4-BE49-F238E27FC236}">
                <a16:creationId xmlns:a16="http://schemas.microsoft.com/office/drawing/2014/main" id="{694D8389-6D4B-4D51-94B3-E9DB333EF7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759" y="99585"/>
            <a:ext cx="4289392" cy="3236902"/>
          </a:xfrm>
          <a:prstGeom prst="rect">
            <a:avLst/>
          </a:prstGeom>
        </p:spPr>
      </p:pic>
      <p:pic>
        <p:nvPicPr>
          <p:cNvPr id="12" name="Picture 11">
            <a:extLst>
              <a:ext uri="{FF2B5EF4-FFF2-40B4-BE49-F238E27FC236}">
                <a16:creationId xmlns:a16="http://schemas.microsoft.com/office/drawing/2014/main" id="{95B01EAE-1959-48B8-9B2F-142FAA5DD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8928" y="3448689"/>
            <a:ext cx="4069054" cy="3425908"/>
          </a:xfrm>
          <a:prstGeom prst="rect">
            <a:avLst/>
          </a:prstGeom>
        </p:spPr>
      </p:pic>
      <p:pic>
        <p:nvPicPr>
          <p:cNvPr id="14" name="Picture 13">
            <a:extLst>
              <a:ext uri="{FF2B5EF4-FFF2-40B4-BE49-F238E27FC236}">
                <a16:creationId xmlns:a16="http://schemas.microsoft.com/office/drawing/2014/main" id="{37AC7F9E-60D0-4895-BEE1-2FE4A34079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081" y="3392713"/>
            <a:ext cx="4069054" cy="3465287"/>
          </a:xfrm>
          <a:prstGeom prst="rect">
            <a:avLst/>
          </a:prstGeom>
        </p:spPr>
      </p:pic>
      <p:sp>
        <p:nvSpPr>
          <p:cNvPr id="15" name="TextBox 14">
            <a:extLst>
              <a:ext uri="{FF2B5EF4-FFF2-40B4-BE49-F238E27FC236}">
                <a16:creationId xmlns:a16="http://schemas.microsoft.com/office/drawing/2014/main" id="{709964C4-4D57-4BD0-86D5-B07CBA557130}"/>
              </a:ext>
            </a:extLst>
          </p:cNvPr>
          <p:cNvSpPr txBox="1"/>
          <p:nvPr/>
        </p:nvSpPr>
        <p:spPr>
          <a:xfrm>
            <a:off x="5023524" y="394315"/>
            <a:ext cx="1674098" cy="1569660"/>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SO2 is </a:t>
            </a:r>
          </a:p>
          <a:p>
            <a:r>
              <a:rPr lang="en-US" sz="2400" dirty="0">
                <a:latin typeface="Calibri" panose="020F0502020204030204" pitchFamily="34" charset="0"/>
                <a:cs typeface="Calibri" panose="020F0502020204030204" pitchFamily="34" charset="0"/>
              </a:rPr>
              <a:t>reduced in </a:t>
            </a:r>
          </a:p>
          <a:p>
            <a:r>
              <a:rPr lang="en-US" sz="2400" dirty="0">
                <a:latin typeface="Calibri" panose="020F0502020204030204" pitchFamily="34" charset="0"/>
                <a:cs typeface="Calibri" panose="020F0502020204030204" pitchFamily="34" charset="0"/>
              </a:rPr>
              <a:t>Federal Waters</a:t>
            </a:r>
          </a:p>
        </p:txBody>
      </p:sp>
      <p:sp>
        <p:nvSpPr>
          <p:cNvPr id="16" name="TextBox 15">
            <a:extLst>
              <a:ext uri="{FF2B5EF4-FFF2-40B4-BE49-F238E27FC236}">
                <a16:creationId xmlns:a16="http://schemas.microsoft.com/office/drawing/2014/main" id="{8A22C7F8-9370-4DF3-9986-0FD7A3CAE9E6}"/>
              </a:ext>
            </a:extLst>
          </p:cNvPr>
          <p:cNvSpPr txBox="1"/>
          <p:nvPr/>
        </p:nvSpPr>
        <p:spPr>
          <a:xfrm>
            <a:off x="4943592" y="2062105"/>
            <a:ext cx="1984734" cy="4154984"/>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27km grid </a:t>
            </a:r>
          </a:p>
          <a:p>
            <a:r>
              <a:rPr lang="en-US" sz="2400" dirty="0">
                <a:latin typeface="Calibri" panose="020F0502020204030204" pitchFamily="34" charset="0"/>
                <a:cs typeface="Calibri" panose="020F0502020204030204" pitchFamily="34" charset="0"/>
              </a:rPr>
              <a:t>around Alaska (9km also available)</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3km grid around</a:t>
            </a:r>
          </a:p>
          <a:p>
            <a:r>
              <a:rPr lang="en-US" sz="2400" dirty="0">
                <a:latin typeface="Calibri" panose="020F0502020204030204" pitchFamily="34" charset="0"/>
                <a:cs typeface="Calibri" panose="020F0502020204030204" pitchFamily="34" charset="0"/>
              </a:rPr>
              <a:t>Puerto Rico</a:t>
            </a:r>
          </a:p>
          <a:p>
            <a:r>
              <a:rPr lang="en-US" sz="2400" dirty="0">
                <a:latin typeface="Calibri" panose="020F0502020204030204" pitchFamily="34" charset="0"/>
                <a:cs typeface="Calibri" panose="020F0502020204030204" pitchFamily="34" charset="0"/>
              </a:rPr>
              <a:t>(9km and 27km also available)</a:t>
            </a:r>
          </a:p>
        </p:txBody>
      </p:sp>
      <p:sp>
        <p:nvSpPr>
          <p:cNvPr id="2" name="TextBox 1">
            <a:extLst>
              <a:ext uri="{FF2B5EF4-FFF2-40B4-BE49-F238E27FC236}">
                <a16:creationId xmlns:a16="http://schemas.microsoft.com/office/drawing/2014/main" id="{327D54BF-6010-4403-A857-C07C4CDB63FD}"/>
              </a:ext>
            </a:extLst>
          </p:cNvPr>
          <p:cNvSpPr txBox="1"/>
          <p:nvPr/>
        </p:nvSpPr>
        <p:spPr>
          <a:xfrm>
            <a:off x="4298864" y="196334"/>
            <a:ext cx="644728" cy="369332"/>
          </a:xfrm>
          <a:prstGeom prst="rect">
            <a:avLst/>
          </a:prstGeom>
          <a:noFill/>
        </p:spPr>
        <p:txBody>
          <a:bodyPr wrap="none" rtlCol="0">
            <a:spAutoFit/>
          </a:bodyPr>
          <a:lstStyle/>
          <a:p>
            <a:r>
              <a:rPr lang="en-US" dirty="0"/>
              <a:t>&gt; 56</a:t>
            </a:r>
          </a:p>
        </p:txBody>
      </p:sp>
      <p:sp>
        <p:nvSpPr>
          <p:cNvPr id="10" name="TextBox 9">
            <a:extLst>
              <a:ext uri="{FF2B5EF4-FFF2-40B4-BE49-F238E27FC236}">
                <a16:creationId xmlns:a16="http://schemas.microsoft.com/office/drawing/2014/main" id="{30F51208-2036-4A7C-8D75-516895C4AAD2}"/>
              </a:ext>
            </a:extLst>
          </p:cNvPr>
          <p:cNvSpPr txBox="1"/>
          <p:nvPr/>
        </p:nvSpPr>
        <p:spPr>
          <a:xfrm>
            <a:off x="10541694" y="226922"/>
            <a:ext cx="644728" cy="369332"/>
          </a:xfrm>
          <a:prstGeom prst="rect">
            <a:avLst/>
          </a:prstGeom>
          <a:noFill/>
        </p:spPr>
        <p:txBody>
          <a:bodyPr wrap="none" rtlCol="0">
            <a:spAutoFit/>
          </a:bodyPr>
          <a:lstStyle/>
          <a:p>
            <a:r>
              <a:rPr lang="en-US" dirty="0"/>
              <a:t>&gt; 30</a:t>
            </a:r>
          </a:p>
        </p:txBody>
      </p:sp>
      <p:sp>
        <p:nvSpPr>
          <p:cNvPr id="11" name="TextBox 10">
            <a:extLst>
              <a:ext uri="{FF2B5EF4-FFF2-40B4-BE49-F238E27FC236}">
                <a16:creationId xmlns:a16="http://schemas.microsoft.com/office/drawing/2014/main" id="{51FCA422-8108-4809-8B2B-519DF17DC5D1}"/>
              </a:ext>
            </a:extLst>
          </p:cNvPr>
          <p:cNvSpPr txBox="1"/>
          <p:nvPr/>
        </p:nvSpPr>
        <p:spPr>
          <a:xfrm>
            <a:off x="10433856" y="3493916"/>
            <a:ext cx="837089" cy="369332"/>
          </a:xfrm>
          <a:prstGeom prst="rect">
            <a:avLst/>
          </a:prstGeom>
          <a:noFill/>
        </p:spPr>
        <p:txBody>
          <a:bodyPr wrap="none" rtlCol="0">
            <a:spAutoFit/>
          </a:bodyPr>
          <a:lstStyle/>
          <a:p>
            <a:r>
              <a:rPr lang="en-US" dirty="0"/>
              <a:t>&gt; 0.94</a:t>
            </a:r>
          </a:p>
        </p:txBody>
      </p:sp>
      <p:sp>
        <p:nvSpPr>
          <p:cNvPr id="13" name="TextBox 12">
            <a:extLst>
              <a:ext uri="{FF2B5EF4-FFF2-40B4-BE49-F238E27FC236}">
                <a16:creationId xmlns:a16="http://schemas.microsoft.com/office/drawing/2014/main" id="{A3269144-253C-4CEB-80AD-BC10F9B978FF}"/>
              </a:ext>
            </a:extLst>
          </p:cNvPr>
          <p:cNvSpPr txBox="1"/>
          <p:nvPr/>
        </p:nvSpPr>
        <p:spPr>
          <a:xfrm>
            <a:off x="4090275" y="3528652"/>
            <a:ext cx="708848" cy="369332"/>
          </a:xfrm>
          <a:prstGeom prst="rect">
            <a:avLst/>
          </a:prstGeom>
          <a:noFill/>
        </p:spPr>
        <p:txBody>
          <a:bodyPr wrap="none" rtlCol="0">
            <a:spAutoFit/>
          </a:bodyPr>
          <a:lstStyle/>
          <a:p>
            <a:r>
              <a:rPr lang="en-US" dirty="0"/>
              <a:t>&gt; 9.4</a:t>
            </a:r>
          </a:p>
        </p:txBody>
      </p:sp>
    </p:spTree>
    <p:extLst>
      <p:ext uri="{BB962C8B-B14F-4D97-AF65-F5344CB8AC3E}">
        <p14:creationId xmlns:p14="http://schemas.microsoft.com/office/powerpoint/2010/main" val="3292489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p:cNvSpPr/>
          <p:nvPr/>
        </p:nvSpPr>
        <p:spPr>
          <a:xfrm>
            <a:off x="4207697" y="522787"/>
            <a:ext cx="7805531" cy="6207597"/>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The International Maritime Organization’s </a:t>
            </a:r>
            <a:r>
              <a:rPr lang="en-US" sz="2400" i="1" dirty="0">
                <a:effectLst/>
                <a:latin typeface="Calibri" panose="020F0502020204030204" pitchFamily="34" charset="0"/>
                <a:ea typeface="Calibri" panose="020F0502020204030204" pitchFamily="34" charset="0"/>
                <a:cs typeface="Calibri" panose="020F0502020204030204" pitchFamily="34" charset="0"/>
              </a:rPr>
              <a:t>International Convention for the Safety of Life at Sea</a:t>
            </a:r>
            <a:r>
              <a:rPr lang="en-US" sz="2400" dirty="0">
                <a:effectLst/>
                <a:latin typeface="Calibri" panose="020F0502020204030204" pitchFamily="34" charset="0"/>
                <a:ea typeface="Calibri" panose="020F0502020204030204" pitchFamily="34" charset="0"/>
                <a:cs typeface="Calibri" panose="020F0502020204030204" pitchFamily="34" charset="0"/>
              </a:rPr>
              <a:t> requires AIS to be fitted aboard vessels </a:t>
            </a:r>
          </a:p>
          <a:p>
            <a:pPr marL="800100" lvl="1" indent="-342900">
              <a:lnSpc>
                <a:spcPct val="107000"/>
              </a:lnSpc>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Involved in international trips </a:t>
            </a:r>
          </a:p>
          <a:p>
            <a:pPr marL="800100" lvl="1" indent="-342900">
              <a:lnSpc>
                <a:spcPct val="107000"/>
              </a:lnSpc>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Greater than 300 gross tons </a:t>
            </a:r>
          </a:p>
          <a:p>
            <a:pPr marL="800100" lvl="1" indent="-342900">
              <a:lnSpc>
                <a:spcPct val="107000"/>
              </a:lnSpc>
              <a:buFont typeface="Symbol" panose="05050102010706020507" pitchFamily="18" charset="2"/>
              <a:buChar char=""/>
            </a:pPr>
            <a:r>
              <a:rPr lang="en-US" sz="2400" dirty="0">
                <a:latin typeface="Calibri" panose="020F0502020204030204" pitchFamily="34" charset="0"/>
                <a:ea typeface="Calibri" panose="020F0502020204030204" pitchFamily="34" charset="0"/>
                <a:cs typeface="Calibri" panose="020F0502020204030204" pitchFamily="34" charset="0"/>
              </a:rPr>
              <a:t>A</a:t>
            </a:r>
            <a:r>
              <a:rPr lang="en-US" sz="2400" dirty="0">
                <a:effectLst/>
                <a:latin typeface="Calibri" panose="020F0502020204030204" pitchFamily="34" charset="0"/>
                <a:ea typeface="Calibri" panose="020F0502020204030204" pitchFamily="34" charset="0"/>
                <a:cs typeface="Calibri" panose="020F0502020204030204" pitchFamily="34" charset="0"/>
              </a:rPr>
              <a:t>ll passenger ships regardless of size</a:t>
            </a:r>
          </a:p>
          <a:p>
            <a:pPr lvl="1">
              <a:lnSpc>
                <a:spcPct val="107000"/>
              </a:lnSpc>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lvl="1">
              <a:lnSpc>
                <a:spcPct val="107000"/>
              </a:lnSpc>
            </a:pPr>
            <a:r>
              <a:rPr lang="en-US" sz="2400" dirty="0">
                <a:effectLst/>
                <a:latin typeface="Calibri" panose="020F0502020204030204" pitchFamily="34" charset="0"/>
                <a:ea typeface="Calibri" panose="020F0502020204030204" pitchFamily="34" charset="0"/>
                <a:cs typeface="Calibri" panose="020F0502020204030204" pitchFamily="34" charset="0"/>
              </a:rPr>
              <a:t>Smaller vessels can participate voluntarily</a:t>
            </a:r>
          </a:p>
          <a:p>
            <a:pPr marL="45720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Currently large Category 3 vessels are equipped with Class A transmitters that operate at 20 watts </a:t>
            </a:r>
          </a:p>
          <a:p>
            <a:pPr marL="342900" marR="0" lvl="0" indent="-342900">
              <a:lnSpc>
                <a:spcPct val="107000"/>
              </a:lnSpc>
              <a:spcBef>
                <a:spcPts val="0"/>
              </a:spcBef>
              <a:spcAft>
                <a:spcPts val="800"/>
              </a:spcAft>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Class B transmitters operate at only 2 watts (viable option for smaller Category 1 &amp; 2 commercial and recreational vessels).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090109" y="522787"/>
            <a:ext cx="2279202" cy="2279202"/>
          </a:xfrm>
          <a:prstGeom prst="rect">
            <a:avLst/>
          </a:prstGeom>
          <a:solidFill>
            <a:schemeClr val="bg1">
              <a:lumMod val="95000"/>
              <a:alpha val="20000"/>
            </a:schemeClr>
          </a:solidFill>
          <a:ln w="28575">
            <a:solidFill>
              <a:schemeClr val="tx1"/>
            </a:solidFill>
          </a:ln>
        </p:spPr>
      </p:pic>
      <p:pic>
        <p:nvPicPr>
          <p:cNvPr id="8" name="Picture 7"/>
          <p:cNvPicPr>
            <a:picLocks noChangeAspect="1"/>
          </p:cNvPicPr>
          <p:nvPr/>
        </p:nvPicPr>
        <p:blipFill>
          <a:blip r:embed="rId4"/>
          <a:stretch>
            <a:fillRect/>
          </a:stretch>
        </p:blipFill>
        <p:spPr>
          <a:xfrm>
            <a:off x="1090109" y="3650944"/>
            <a:ext cx="2290632" cy="1824870"/>
          </a:xfrm>
          <a:prstGeom prst="rect">
            <a:avLst/>
          </a:prstGeom>
          <a:ln w="28575">
            <a:solidFill>
              <a:schemeClr val="tx1"/>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3757" y="6229086"/>
            <a:ext cx="1399471" cy="482576"/>
          </a:xfrm>
          <a:prstGeom prst="rect">
            <a:avLst/>
          </a:prstGeom>
        </p:spPr>
      </p:pic>
    </p:spTree>
    <p:extLst>
      <p:ext uri="{BB962C8B-B14F-4D97-AF65-F5344CB8AC3E}">
        <p14:creationId xmlns:p14="http://schemas.microsoft.com/office/powerpoint/2010/main" val="1407952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35FE-5368-42CD-9D0E-CC9B7ECBE6A9}"/>
              </a:ext>
            </a:extLst>
          </p:cNvPr>
          <p:cNvSpPr>
            <a:spLocks noGrp="1"/>
          </p:cNvSpPr>
          <p:nvPr>
            <p:ph type="title"/>
          </p:nvPr>
        </p:nvSpPr>
        <p:spPr>
          <a:xfrm>
            <a:off x="3054222" y="470579"/>
            <a:ext cx="8610600" cy="1293028"/>
          </a:xfrm>
        </p:spPr>
        <p:txBody>
          <a:bodyPr>
            <a:normAutofit/>
          </a:bodyPr>
          <a:lstStyle/>
          <a:p>
            <a:r>
              <a:rPr lang="en-US" sz="3600" b="1" cap="none" dirty="0"/>
              <a:t>Seasonal Effects</a:t>
            </a:r>
            <a:br>
              <a:rPr lang="en-US" sz="3600" b="1" cap="none" dirty="0"/>
            </a:br>
            <a:r>
              <a:rPr lang="en-US" sz="3600" b="1" cap="none" dirty="0"/>
              <a:t>are Captured</a:t>
            </a:r>
          </a:p>
        </p:txBody>
      </p:sp>
      <p:sp>
        <p:nvSpPr>
          <p:cNvPr id="9" name="TextBox 8">
            <a:extLst>
              <a:ext uri="{FF2B5EF4-FFF2-40B4-BE49-F238E27FC236}">
                <a16:creationId xmlns:a16="http://schemas.microsoft.com/office/drawing/2014/main" id="{97583B2B-3AF8-4F98-B95A-9728EB23E14E}"/>
              </a:ext>
            </a:extLst>
          </p:cNvPr>
          <p:cNvSpPr txBox="1"/>
          <p:nvPr/>
        </p:nvSpPr>
        <p:spPr>
          <a:xfrm>
            <a:off x="148217" y="4080011"/>
            <a:ext cx="4963886" cy="2677656"/>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You can see the ferry routes in the </a:t>
            </a:r>
          </a:p>
          <a:p>
            <a:r>
              <a:rPr lang="en-US" sz="2400" dirty="0">
                <a:latin typeface="Calibri" panose="020F0502020204030204" pitchFamily="34" charset="0"/>
                <a:cs typeface="Calibri" panose="020F0502020204030204" pitchFamily="34" charset="0"/>
              </a:rPr>
              <a:t>Great Lakes and from Maine to </a:t>
            </a:r>
          </a:p>
          <a:p>
            <a:r>
              <a:rPr lang="en-US" sz="2400" dirty="0">
                <a:latin typeface="Calibri" panose="020F0502020204030204" pitchFamily="34" charset="0"/>
                <a:cs typeface="Calibri" panose="020F0502020204030204" pitchFamily="34" charset="0"/>
              </a:rPr>
              <a:t>Nova Scotia in July but not January</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There is also more traffic in the Great Lakes, Mississippi River, and St.  Lawrence Seaway Traffic in July</a:t>
            </a:r>
          </a:p>
        </p:txBody>
      </p:sp>
      <p:pic>
        <p:nvPicPr>
          <p:cNvPr id="12" name="Content Placeholder 11">
            <a:extLst>
              <a:ext uri="{FF2B5EF4-FFF2-40B4-BE49-F238E27FC236}">
                <a16:creationId xmlns:a16="http://schemas.microsoft.com/office/drawing/2014/main" id="{97F6A7E3-7A42-4014-A4A2-422068704696}"/>
              </a:ext>
            </a:extLst>
          </p:cNvPr>
          <p:cNvPicPr>
            <a:picLocks noGrp="1" noChangeAspect="1"/>
          </p:cNvPicPr>
          <p:nvPr>
            <p:ph idx="1"/>
          </p:nvPr>
        </p:nvPicPr>
        <p:blipFill>
          <a:blip r:embed="rId3"/>
          <a:stretch>
            <a:fillRect/>
          </a:stretch>
        </p:blipFill>
        <p:spPr>
          <a:xfrm>
            <a:off x="148217" y="124506"/>
            <a:ext cx="6223343" cy="4024313"/>
          </a:xfrm>
          <a:prstGeom prst="rect">
            <a:avLst/>
          </a:prstGeom>
        </p:spPr>
      </p:pic>
      <p:pic>
        <p:nvPicPr>
          <p:cNvPr id="13" name="Picture 12">
            <a:extLst>
              <a:ext uri="{FF2B5EF4-FFF2-40B4-BE49-F238E27FC236}">
                <a16:creationId xmlns:a16="http://schemas.microsoft.com/office/drawing/2014/main" id="{6F31628D-A705-4798-9364-535E371F610E}"/>
              </a:ext>
            </a:extLst>
          </p:cNvPr>
          <p:cNvPicPr>
            <a:picLocks noChangeAspect="1"/>
          </p:cNvPicPr>
          <p:nvPr/>
        </p:nvPicPr>
        <p:blipFill>
          <a:blip r:embed="rId4"/>
          <a:stretch>
            <a:fillRect/>
          </a:stretch>
        </p:blipFill>
        <p:spPr>
          <a:xfrm>
            <a:off x="5067481" y="2136664"/>
            <a:ext cx="6524625" cy="4048125"/>
          </a:xfrm>
          <a:prstGeom prst="rect">
            <a:avLst/>
          </a:prstGeom>
        </p:spPr>
      </p:pic>
      <p:sp>
        <p:nvSpPr>
          <p:cNvPr id="14" name="TextBox 13">
            <a:extLst>
              <a:ext uri="{FF2B5EF4-FFF2-40B4-BE49-F238E27FC236}">
                <a16:creationId xmlns:a16="http://schemas.microsoft.com/office/drawing/2014/main" id="{E637D86A-376E-47B8-AC2E-7AFE1A0D6A46}"/>
              </a:ext>
            </a:extLst>
          </p:cNvPr>
          <p:cNvSpPr txBox="1"/>
          <p:nvPr/>
        </p:nvSpPr>
        <p:spPr>
          <a:xfrm>
            <a:off x="1346055" y="315751"/>
            <a:ext cx="2271776" cy="369332"/>
          </a:xfrm>
          <a:prstGeom prst="rect">
            <a:avLst/>
          </a:prstGeom>
          <a:noFill/>
        </p:spPr>
        <p:txBody>
          <a:bodyPr wrap="none" rtlCol="0">
            <a:spAutoFit/>
          </a:bodyPr>
          <a:lstStyle/>
          <a:p>
            <a:r>
              <a:rPr lang="en-US" b="1" dirty="0"/>
              <a:t>January, 2017 NOx</a:t>
            </a:r>
          </a:p>
        </p:txBody>
      </p:sp>
      <p:sp>
        <p:nvSpPr>
          <p:cNvPr id="15" name="TextBox 14">
            <a:extLst>
              <a:ext uri="{FF2B5EF4-FFF2-40B4-BE49-F238E27FC236}">
                <a16:creationId xmlns:a16="http://schemas.microsoft.com/office/drawing/2014/main" id="{F833FBA7-04F9-44A5-A771-5C2B71A5559D}"/>
              </a:ext>
            </a:extLst>
          </p:cNvPr>
          <p:cNvSpPr txBox="1"/>
          <p:nvPr/>
        </p:nvSpPr>
        <p:spPr>
          <a:xfrm>
            <a:off x="6955987" y="2324801"/>
            <a:ext cx="1830950" cy="369332"/>
          </a:xfrm>
          <a:prstGeom prst="rect">
            <a:avLst/>
          </a:prstGeom>
          <a:noFill/>
        </p:spPr>
        <p:txBody>
          <a:bodyPr wrap="none" rtlCol="0">
            <a:spAutoFit/>
          </a:bodyPr>
          <a:lstStyle/>
          <a:p>
            <a:r>
              <a:rPr lang="en-US" b="1" dirty="0"/>
              <a:t>July, 2017 NOx</a:t>
            </a:r>
          </a:p>
        </p:txBody>
      </p:sp>
      <p:pic>
        <p:nvPicPr>
          <p:cNvPr id="16" name="Picture 15">
            <a:extLst>
              <a:ext uri="{FF2B5EF4-FFF2-40B4-BE49-F238E27FC236}">
                <a16:creationId xmlns:a16="http://schemas.microsoft.com/office/drawing/2014/main" id="{79EE3165-D99B-4AE9-86EF-3C7232EE0E36}"/>
              </a:ext>
            </a:extLst>
          </p:cNvPr>
          <p:cNvPicPr>
            <a:picLocks noChangeAspect="1"/>
          </p:cNvPicPr>
          <p:nvPr/>
        </p:nvPicPr>
        <p:blipFill>
          <a:blip r:embed="rId5"/>
          <a:stretch>
            <a:fillRect/>
          </a:stretch>
        </p:blipFill>
        <p:spPr>
          <a:xfrm>
            <a:off x="11241302" y="2136665"/>
            <a:ext cx="847040" cy="4048125"/>
          </a:xfrm>
          <a:prstGeom prst="rect">
            <a:avLst/>
          </a:prstGeom>
        </p:spPr>
      </p:pic>
      <p:sp>
        <p:nvSpPr>
          <p:cNvPr id="3" name="Rectangle 2">
            <a:extLst>
              <a:ext uri="{FF2B5EF4-FFF2-40B4-BE49-F238E27FC236}">
                <a16:creationId xmlns:a16="http://schemas.microsoft.com/office/drawing/2014/main" id="{8C153447-73C5-4C99-BCAE-F8CCFE465311}"/>
              </a:ext>
            </a:extLst>
          </p:cNvPr>
          <p:cNvSpPr/>
          <p:nvPr/>
        </p:nvSpPr>
        <p:spPr>
          <a:xfrm>
            <a:off x="5965195" y="3244334"/>
            <a:ext cx="261610" cy="369332"/>
          </a:xfrm>
          <a:prstGeom prst="rect">
            <a:avLst/>
          </a:prstGeom>
        </p:spPr>
        <p:txBody>
          <a:bodyPr wrap="none">
            <a:spAutoFit/>
          </a:bodyPr>
          <a:lstStyle/>
          <a:p>
            <a:r>
              <a:rPr lang="en-US" dirty="0">
                <a:solidFill>
                  <a:srgbClr val="000000"/>
                </a:solidFill>
                <a:latin typeface="Arial Black" panose="020B0A04020102020204" pitchFamily="34" charset="0"/>
              </a:rPr>
              <a:t> </a:t>
            </a:r>
            <a:endParaRPr lang="en-US" dirty="0"/>
          </a:p>
        </p:txBody>
      </p:sp>
      <p:sp>
        <p:nvSpPr>
          <p:cNvPr id="5" name="Rectangle 4">
            <a:extLst>
              <a:ext uri="{FF2B5EF4-FFF2-40B4-BE49-F238E27FC236}">
                <a16:creationId xmlns:a16="http://schemas.microsoft.com/office/drawing/2014/main" id="{E870FF03-F5EA-48D2-B344-5951A7180982}"/>
              </a:ext>
            </a:extLst>
          </p:cNvPr>
          <p:cNvSpPr/>
          <p:nvPr/>
        </p:nvSpPr>
        <p:spPr>
          <a:xfrm>
            <a:off x="5965195" y="3244334"/>
            <a:ext cx="261610" cy="369332"/>
          </a:xfrm>
          <a:prstGeom prst="rect">
            <a:avLst/>
          </a:prstGeom>
        </p:spPr>
        <p:txBody>
          <a:bodyPr wrap="none">
            <a:spAutoFit/>
          </a:bodyPr>
          <a:lstStyle/>
          <a:p>
            <a:r>
              <a:rPr lang="en-US" dirty="0">
                <a:solidFill>
                  <a:srgbClr val="000000"/>
                </a:solidFill>
                <a:latin typeface="Arial Black" panose="020B0A04020102020204" pitchFamily="34" charset="0"/>
              </a:rPr>
              <a:t> </a:t>
            </a:r>
            <a:endParaRPr lang="en-US" dirty="0"/>
          </a:p>
        </p:txBody>
      </p:sp>
    </p:spTree>
    <p:extLst>
      <p:ext uri="{BB962C8B-B14F-4D97-AF65-F5344CB8AC3E}">
        <p14:creationId xmlns:p14="http://schemas.microsoft.com/office/powerpoint/2010/main" val="2707788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51E6-A13D-4224-8B0F-945772A4F8B7}"/>
              </a:ext>
            </a:extLst>
          </p:cNvPr>
          <p:cNvSpPr>
            <a:spLocks noGrp="1"/>
          </p:cNvSpPr>
          <p:nvPr>
            <p:ph type="title"/>
          </p:nvPr>
        </p:nvSpPr>
        <p:spPr>
          <a:xfrm>
            <a:off x="6620256" y="137030"/>
            <a:ext cx="4870704" cy="709158"/>
          </a:xfrm>
        </p:spPr>
        <p:txBody>
          <a:bodyPr>
            <a:normAutofit/>
          </a:bodyPr>
          <a:lstStyle/>
          <a:p>
            <a:r>
              <a:rPr lang="en-US" sz="3200" dirty="0">
                <a:latin typeface="Calibri" panose="020F0502020204030204" pitchFamily="34" charset="0"/>
                <a:cs typeface="Calibri" panose="020F0502020204030204" pitchFamily="34" charset="0"/>
              </a:rPr>
              <a:t>Time-resolved emissions</a:t>
            </a:r>
          </a:p>
        </p:txBody>
      </p:sp>
      <p:sp>
        <p:nvSpPr>
          <p:cNvPr id="4" name="Footer Placeholder 3">
            <a:extLst>
              <a:ext uri="{FF2B5EF4-FFF2-40B4-BE49-F238E27FC236}">
                <a16:creationId xmlns:a16="http://schemas.microsoft.com/office/drawing/2014/main" id="{3C8AEFB3-37CB-4482-B7C2-991C46F3ECFB}"/>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3A160D60-EB0F-414A-90BB-FF0B12C1C9F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1040" y="305558"/>
            <a:ext cx="11658602" cy="7772400"/>
          </a:xfrm>
          <a:prstGeom prst="rect">
            <a:avLst/>
          </a:prstGeom>
        </p:spPr>
      </p:pic>
      <p:sp>
        <p:nvSpPr>
          <p:cNvPr id="8" name="TextBox 7">
            <a:extLst>
              <a:ext uri="{FF2B5EF4-FFF2-40B4-BE49-F238E27FC236}">
                <a16:creationId xmlns:a16="http://schemas.microsoft.com/office/drawing/2014/main" id="{32C7B0E9-E384-44E7-B6F5-57460F141447}"/>
              </a:ext>
            </a:extLst>
          </p:cNvPr>
          <p:cNvSpPr txBox="1"/>
          <p:nvPr/>
        </p:nvSpPr>
        <p:spPr>
          <a:xfrm>
            <a:off x="2014204" y="949359"/>
            <a:ext cx="10080260"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Animation of 2017 SO2 Emissions from Cruise Ships ≥ 100,000 GT (1 frame/day)</a:t>
            </a:r>
          </a:p>
        </p:txBody>
      </p:sp>
    </p:spTree>
    <p:extLst>
      <p:ext uri="{BB962C8B-B14F-4D97-AF65-F5344CB8AC3E}">
        <p14:creationId xmlns:p14="http://schemas.microsoft.com/office/powerpoint/2010/main" val="4193720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bg1"/>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E6BB5-9905-4F0B-8366-A594036B8A8E}"/>
              </a:ext>
            </a:extLst>
          </p:cNvPr>
          <p:cNvSpPr>
            <a:spLocks noGrp="1"/>
          </p:cNvSpPr>
          <p:nvPr>
            <p:ph type="title"/>
          </p:nvPr>
        </p:nvSpPr>
        <p:spPr>
          <a:xfrm>
            <a:off x="3130732" y="381000"/>
            <a:ext cx="8610600" cy="1293028"/>
          </a:xfrm>
        </p:spPr>
        <p:txBody>
          <a:bodyPr>
            <a:normAutofit/>
          </a:bodyPr>
          <a:lstStyle/>
          <a:p>
            <a:r>
              <a:rPr lang="en-US" sz="3600" b="1" cap="none" dirty="0"/>
              <a:t>Hourly CMV Animation</a:t>
            </a:r>
          </a:p>
        </p:txBody>
      </p:sp>
      <p:sp>
        <p:nvSpPr>
          <p:cNvPr id="4" name="Slide Number Placeholder 3">
            <a:extLst>
              <a:ext uri="{FF2B5EF4-FFF2-40B4-BE49-F238E27FC236}">
                <a16:creationId xmlns:a16="http://schemas.microsoft.com/office/drawing/2014/main" id="{48585CD7-2DA2-425A-AAE9-EFF0E35D03B2}"/>
              </a:ext>
            </a:extLst>
          </p:cNvPr>
          <p:cNvSpPr>
            <a:spLocks noGrp="1"/>
          </p:cNvSpPr>
          <p:nvPr>
            <p:ph type="sldNum" sz="quarter" idx="12"/>
          </p:nvPr>
        </p:nvSpPr>
        <p:spPr/>
        <p:txBody>
          <a:bodyPr/>
          <a:lstStyle/>
          <a:p>
            <a:fld id="{2979838B-ED2E-6B42-994C-85A5F1C4507E}" type="slidenum">
              <a:rPr lang="en-US" smtClean="0"/>
              <a:t>52</a:t>
            </a:fld>
            <a:endParaRPr lang="en-US" dirty="0"/>
          </a:p>
        </p:txBody>
      </p:sp>
      <p:pic>
        <p:nvPicPr>
          <p:cNvPr id="10" name="Content Placeholder 9">
            <a:extLst>
              <a:ext uri="{FF2B5EF4-FFF2-40B4-BE49-F238E27FC236}">
                <a16:creationId xmlns:a16="http://schemas.microsoft.com/office/drawing/2014/main" id="{7B5E28B9-76D1-41F6-8891-66D2D13B4C6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141" y="1476103"/>
            <a:ext cx="8216647" cy="5000897"/>
          </a:xfrm>
          <a:prstGeom prst="rect">
            <a:avLst/>
          </a:prstGeom>
        </p:spPr>
      </p:pic>
      <p:pic>
        <p:nvPicPr>
          <p:cNvPr id="11" name="Content Placeholder 9">
            <a:extLst>
              <a:ext uri="{FF2B5EF4-FFF2-40B4-BE49-F238E27FC236}">
                <a16:creationId xmlns:a16="http://schemas.microsoft.com/office/drawing/2014/main" id="{AEC61467-9D6E-4AC6-82C4-6FC1C110F882}"/>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6096000" y="1332412"/>
            <a:ext cx="6133583" cy="5157651"/>
          </a:xfrm>
          <a:prstGeom prst="rect">
            <a:avLst/>
          </a:prstGeom>
        </p:spPr>
      </p:pic>
    </p:spTree>
    <p:extLst>
      <p:ext uri="{BB962C8B-B14F-4D97-AF65-F5344CB8AC3E}">
        <p14:creationId xmlns:p14="http://schemas.microsoft.com/office/powerpoint/2010/main" val="4096175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5306C-5602-419E-B856-BA36B5BEA237}"/>
              </a:ext>
            </a:extLst>
          </p:cNvPr>
          <p:cNvSpPr>
            <a:spLocks noGrp="1"/>
          </p:cNvSpPr>
          <p:nvPr>
            <p:ph type="title"/>
          </p:nvPr>
        </p:nvSpPr>
        <p:spPr>
          <a:xfrm>
            <a:off x="2917202" y="337141"/>
            <a:ext cx="10003809" cy="1293028"/>
          </a:xfrm>
        </p:spPr>
        <p:txBody>
          <a:bodyPr>
            <a:normAutofit/>
          </a:bodyPr>
          <a:lstStyle/>
          <a:p>
            <a:pPr algn="ctr"/>
            <a:r>
              <a:rPr lang="en-US" sz="3600" b="1" cap="none" dirty="0"/>
              <a:t>C3 Projection Factors for Future Years</a:t>
            </a:r>
          </a:p>
        </p:txBody>
      </p:sp>
      <p:graphicFrame>
        <p:nvGraphicFramePr>
          <p:cNvPr id="4" name="Table 3">
            <a:extLst>
              <a:ext uri="{FF2B5EF4-FFF2-40B4-BE49-F238E27FC236}">
                <a16:creationId xmlns:a16="http://schemas.microsoft.com/office/drawing/2014/main" id="{D81E6378-AA3E-4378-A99B-339E586CDE3A}"/>
              </a:ext>
            </a:extLst>
          </p:cNvPr>
          <p:cNvGraphicFramePr>
            <a:graphicFrameLocks noGrp="1"/>
          </p:cNvGraphicFramePr>
          <p:nvPr>
            <p:extLst>
              <p:ext uri="{D42A27DB-BD31-4B8C-83A1-F6EECF244321}">
                <p14:modId xmlns:p14="http://schemas.microsoft.com/office/powerpoint/2010/main" val="3279780261"/>
              </p:ext>
            </p:extLst>
          </p:nvPr>
        </p:nvGraphicFramePr>
        <p:xfrm>
          <a:off x="1825615" y="1630169"/>
          <a:ext cx="10003809" cy="2415558"/>
        </p:xfrm>
        <a:graphic>
          <a:graphicData uri="http://schemas.openxmlformats.org/drawingml/2006/table">
            <a:tbl>
              <a:tblPr firstRow="1" firstCol="1" bandRow="1">
                <a:tableStyleId>{5C22544A-7EE6-4342-B048-85BDC9FD1C3A}</a:tableStyleId>
              </a:tblPr>
              <a:tblGrid>
                <a:gridCol w="2000553">
                  <a:extLst>
                    <a:ext uri="{9D8B030D-6E8A-4147-A177-3AD203B41FA5}">
                      <a16:colId xmlns:a16="http://schemas.microsoft.com/office/drawing/2014/main" val="2472762438"/>
                    </a:ext>
                  </a:extLst>
                </a:gridCol>
                <a:gridCol w="2000553">
                  <a:extLst>
                    <a:ext uri="{9D8B030D-6E8A-4147-A177-3AD203B41FA5}">
                      <a16:colId xmlns:a16="http://schemas.microsoft.com/office/drawing/2014/main" val="1458117539"/>
                    </a:ext>
                  </a:extLst>
                </a:gridCol>
                <a:gridCol w="2000553">
                  <a:extLst>
                    <a:ext uri="{9D8B030D-6E8A-4147-A177-3AD203B41FA5}">
                      <a16:colId xmlns:a16="http://schemas.microsoft.com/office/drawing/2014/main" val="3410183861"/>
                    </a:ext>
                  </a:extLst>
                </a:gridCol>
                <a:gridCol w="2000553">
                  <a:extLst>
                    <a:ext uri="{9D8B030D-6E8A-4147-A177-3AD203B41FA5}">
                      <a16:colId xmlns:a16="http://schemas.microsoft.com/office/drawing/2014/main" val="2323126434"/>
                    </a:ext>
                  </a:extLst>
                </a:gridCol>
                <a:gridCol w="2001597">
                  <a:extLst>
                    <a:ext uri="{9D8B030D-6E8A-4147-A177-3AD203B41FA5}">
                      <a16:colId xmlns:a16="http://schemas.microsoft.com/office/drawing/2014/main" val="1339095998"/>
                    </a:ext>
                  </a:extLst>
                </a:gridCol>
              </a:tblGrid>
              <a:tr h="520419">
                <a:tc>
                  <a:txBody>
                    <a:bodyPr/>
                    <a:lstStyle/>
                    <a:p>
                      <a:pPr marL="0" marR="0" algn="ctr">
                        <a:spcBef>
                          <a:spcPts val="0"/>
                        </a:spcBef>
                        <a:spcAft>
                          <a:spcPts val="0"/>
                        </a:spcAft>
                      </a:pPr>
                      <a:r>
                        <a:rPr lang="en-US" sz="1800" dirty="0">
                          <a:effectLst/>
                        </a:rPr>
                        <a:t>Federal Waters Region</a:t>
                      </a:r>
                      <a:endParaRPr lang="en-US" sz="180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2016-to-2023</a:t>
                      </a:r>
                      <a:br>
                        <a:rPr lang="en-US" sz="1800">
                          <a:effectLst/>
                        </a:rPr>
                      </a:br>
                      <a:r>
                        <a:rPr lang="en-US" sz="1800">
                          <a:effectLst/>
                        </a:rPr>
                        <a:t>NOX</a:t>
                      </a:r>
                      <a:endParaRPr lang="en-US" sz="180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2016-to-2023</a:t>
                      </a:r>
                      <a:br>
                        <a:rPr lang="en-US" sz="1800" dirty="0">
                          <a:effectLst/>
                        </a:rPr>
                      </a:br>
                      <a:r>
                        <a:rPr lang="en-US" sz="1800" dirty="0">
                          <a:effectLst/>
                        </a:rPr>
                        <a:t>other pollutants</a:t>
                      </a:r>
                      <a:endParaRPr lang="en-US" sz="180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2016-to-2028</a:t>
                      </a:r>
                      <a:br>
                        <a:rPr lang="en-US" sz="1800" dirty="0">
                          <a:effectLst/>
                        </a:rPr>
                      </a:br>
                      <a:r>
                        <a:rPr lang="en-US" sz="1800" dirty="0">
                          <a:effectLst/>
                        </a:rPr>
                        <a:t>NOX</a:t>
                      </a:r>
                      <a:endParaRPr lang="en-US" sz="180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2016-to-2028</a:t>
                      </a:r>
                      <a:br>
                        <a:rPr lang="en-US" sz="1800">
                          <a:effectLst/>
                        </a:rPr>
                      </a:br>
                      <a:r>
                        <a:rPr lang="en-US" sz="1800">
                          <a:effectLst/>
                        </a:rPr>
                        <a:t>other pollutants</a:t>
                      </a:r>
                      <a:endParaRPr lang="en-US" sz="180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216960388"/>
                  </a:ext>
                </a:extLst>
              </a:tr>
              <a:tr h="159142">
                <a:tc>
                  <a:txBody>
                    <a:bodyPr/>
                    <a:lstStyle/>
                    <a:p>
                      <a:pPr marL="0" marR="0">
                        <a:spcBef>
                          <a:spcPts val="0"/>
                        </a:spcBef>
                        <a:spcAft>
                          <a:spcPts val="0"/>
                        </a:spcAft>
                      </a:pPr>
                      <a:r>
                        <a:rPr lang="en-US" sz="1800" dirty="0">
                          <a:effectLst/>
                        </a:rPr>
                        <a:t>US East Coast</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-6.1%</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27.7%</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-7.5%</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49.7%</a:t>
                      </a:r>
                      <a:endParaRPr lang="en-US" sz="1800" dirty="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2723779161"/>
                  </a:ext>
                </a:extLst>
              </a:tr>
              <a:tr h="350066">
                <a:tc>
                  <a:txBody>
                    <a:bodyPr/>
                    <a:lstStyle/>
                    <a:p>
                      <a:pPr marL="0" marR="0">
                        <a:spcBef>
                          <a:spcPts val="0"/>
                        </a:spcBef>
                        <a:spcAft>
                          <a:spcPts val="0"/>
                        </a:spcAft>
                      </a:pPr>
                      <a:r>
                        <a:rPr lang="en-US" sz="1800" dirty="0">
                          <a:effectLst/>
                        </a:rPr>
                        <a:t>US South Pacific</a:t>
                      </a:r>
                      <a:r>
                        <a:rPr lang="en-US" sz="1800" dirty="0">
                          <a:effectLst/>
                          <a:latin typeface="Arial" panose="020B0604020202020204" pitchFamily="34" charset="0"/>
                        </a:rPr>
                        <a:t>*</a:t>
                      </a:r>
                      <a:endParaRPr lang="en-US" sz="1800" dirty="0">
                        <a:effectLst/>
                      </a:endParaRPr>
                    </a:p>
                  </a:txBody>
                  <a:tcPr marL="68580" marR="68580" marT="0" marB="0" anchor="b"/>
                </a:tc>
                <a:tc>
                  <a:txBody>
                    <a:bodyPr/>
                    <a:lstStyle/>
                    <a:p>
                      <a:pPr marL="0" marR="0" algn="ctr">
                        <a:spcBef>
                          <a:spcPts val="0"/>
                        </a:spcBef>
                        <a:spcAft>
                          <a:spcPts val="0"/>
                        </a:spcAft>
                      </a:pPr>
                      <a:r>
                        <a:rPr lang="en-US" sz="1800" dirty="0">
                          <a:effectLst/>
                        </a:rPr>
                        <a:t>-24.8%</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20.9%</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-34.0%</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45.9%</a:t>
                      </a:r>
                      <a:endParaRPr lang="en-US" sz="1800" dirty="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3542656694"/>
                  </a:ext>
                </a:extLst>
              </a:tr>
              <a:tr h="346946">
                <a:tc>
                  <a:txBody>
                    <a:bodyPr/>
                    <a:lstStyle/>
                    <a:p>
                      <a:pPr marL="0" marR="0">
                        <a:spcBef>
                          <a:spcPts val="0"/>
                        </a:spcBef>
                        <a:spcAft>
                          <a:spcPts val="0"/>
                        </a:spcAft>
                      </a:pPr>
                      <a:r>
                        <a:rPr lang="en-US" sz="1800" dirty="0">
                          <a:effectLst/>
                        </a:rPr>
                        <a:t>US North Pacific</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-3.4%</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22.6%</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-4.1%</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41.3%</a:t>
                      </a:r>
                      <a:endParaRPr lang="en-US" sz="1800" dirty="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4108774071"/>
                  </a:ext>
                </a:extLst>
              </a:tr>
              <a:tr h="173473">
                <a:tc>
                  <a:txBody>
                    <a:bodyPr/>
                    <a:lstStyle/>
                    <a:p>
                      <a:pPr marL="0" marR="0">
                        <a:spcBef>
                          <a:spcPts val="0"/>
                        </a:spcBef>
                        <a:spcAft>
                          <a:spcPts val="0"/>
                        </a:spcAft>
                      </a:pPr>
                      <a:r>
                        <a:rPr lang="en-US" sz="1800" dirty="0">
                          <a:effectLst/>
                        </a:rPr>
                        <a:t>US Gulf</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-6.9%</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20.8%</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-12.4%</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36.4%</a:t>
                      </a:r>
                      <a:endParaRPr lang="en-US" sz="1800" dirty="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3876822965"/>
                  </a:ext>
                </a:extLst>
              </a:tr>
              <a:tr h="346946">
                <a:tc>
                  <a:txBody>
                    <a:bodyPr/>
                    <a:lstStyle/>
                    <a:p>
                      <a:pPr marL="0" marR="0">
                        <a:spcBef>
                          <a:spcPts val="0"/>
                        </a:spcBef>
                        <a:spcAft>
                          <a:spcPts val="0"/>
                        </a:spcAft>
                      </a:pPr>
                      <a:r>
                        <a:rPr lang="en-US" sz="1800">
                          <a:effectLst/>
                        </a:rPr>
                        <a:t>US Great Lakes</a:t>
                      </a:r>
                      <a:endParaRPr lang="en-US" sz="180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8.7%</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14.6%</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19.8%</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28.3%</a:t>
                      </a:r>
                      <a:endParaRPr lang="en-US" sz="1800" dirty="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1341132173"/>
                  </a:ext>
                </a:extLst>
              </a:tr>
              <a:tr h="173473">
                <a:tc>
                  <a:txBody>
                    <a:bodyPr/>
                    <a:lstStyle/>
                    <a:p>
                      <a:pPr marL="0" marR="0">
                        <a:spcBef>
                          <a:spcPts val="0"/>
                        </a:spcBef>
                        <a:spcAft>
                          <a:spcPts val="0"/>
                        </a:spcAft>
                      </a:pPr>
                      <a:r>
                        <a:rPr lang="en-US" sz="1800" dirty="0">
                          <a:effectLst/>
                        </a:rPr>
                        <a:t>Other</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23.1%</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23.1%</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42.6%</a:t>
                      </a:r>
                      <a:endParaRPr lang="en-US" sz="18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42.6%</a:t>
                      </a:r>
                      <a:endParaRPr lang="en-US" sz="1800" dirty="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1750088640"/>
                  </a:ext>
                </a:extLst>
              </a:tr>
            </a:tbl>
          </a:graphicData>
        </a:graphic>
      </p:graphicFrame>
      <p:graphicFrame>
        <p:nvGraphicFramePr>
          <p:cNvPr id="7" name="Table 6">
            <a:extLst>
              <a:ext uri="{FF2B5EF4-FFF2-40B4-BE49-F238E27FC236}">
                <a16:creationId xmlns:a16="http://schemas.microsoft.com/office/drawing/2014/main" id="{E2C52BAB-2CA9-43AD-9507-D03F0D3AAA98}"/>
              </a:ext>
            </a:extLst>
          </p:cNvPr>
          <p:cNvGraphicFramePr>
            <a:graphicFrameLocks noGrp="1"/>
          </p:cNvGraphicFramePr>
          <p:nvPr>
            <p:extLst>
              <p:ext uri="{D42A27DB-BD31-4B8C-83A1-F6EECF244321}">
                <p14:modId xmlns:p14="http://schemas.microsoft.com/office/powerpoint/2010/main" val="1831085287"/>
              </p:ext>
            </p:extLst>
          </p:nvPr>
        </p:nvGraphicFramePr>
        <p:xfrm>
          <a:off x="1094096" y="4457024"/>
          <a:ext cx="5001904" cy="1763461"/>
        </p:xfrm>
        <a:graphic>
          <a:graphicData uri="http://schemas.openxmlformats.org/drawingml/2006/table">
            <a:tbl>
              <a:tblPr firstRow="1" firstCol="1" bandRow="1">
                <a:tableStyleId>{5C22544A-7EE6-4342-B048-85BDC9FD1C3A}</a:tableStyleId>
              </a:tblPr>
              <a:tblGrid>
                <a:gridCol w="2373166">
                  <a:extLst>
                    <a:ext uri="{9D8B030D-6E8A-4147-A177-3AD203B41FA5}">
                      <a16:colId xmlns:a16="http://schemas.microsoft.com/office/drawing/2014/main" val="1733729752"/>
                    </a:ext>
                  </a:extLst>
                </a:gridCol>
                <a:gridCol w="1298954">
                  <a:extLst>
                    <a:ext uri="{9D8B030D-6E8A-4147-A177-3AD203B41FA5}">
                      <a16:colId xmlns:a16="http://schemas.microsoft.com/office/drawing/2014/main" val="1179539781"/>
                    </a:ext>
                  </a:extLst>
                </a:gridCol>
                <a:gridCol w="1329784">
                  <a:extLst>
                    <a:ext uri="{9D8B030D-6E8A-4147-A177-3AD203B41FA5}">
                      <a16:colId xmlns:a16="http://schemas.microsoft.com/office/drawing/2014/main" val="1459926758"/>
                    </a:ext>
                  </a:extLst>
                </a:gridCol>
              </a:tblGrid>
              <a:tr h="202199">
                <a:tc>
                  <a:txBody>
                    <a:bodyPr/>
                    <a:lstStyle/>
                    <a:p>
                      <a:pPr marL="0" marR="0">
                        <a:lnSpc>
                          <a:spcPct val="115000"/>
                        </a:lnSpc>
                        <a:spcBef>
                          <a:spcPts val="0"/>
                        </a:spcBef>
                        <a:spcAft>
                          <a:spcPts val="0"/>
                        </a:spcAft>
                      </a:pPr>
                      <a:r>
                        <a:rPr lang="en-US" sz="1800" dirty="0">
                          <a:effectLst/>
                        </a:rPr>
                        <a:t> Non-Federal Waters</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dirty="0">
                          <a:effectLst/>
                        </a:rPr>
                        <a:t>2016-to-2023</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a:effectLst/>
                        </a:rPr>
                        <a:t>2016-to-2028</a:t>
                      </a:r>
                      <a:endParaRPr lang="en-US" sz="2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094793008"/>
                  </a:ext>
                </a:extLst>
              </a:tr>
              <a:tr h="190500">
                <a:tc>
                  <a:txBody>
                    <a:bodyPr/>
                    <a:lstStyle/>
                    <a:p>
                      <a:pPr marL="0" marR="0">
                        <a:lnSpc>
                          <a:spcPct val="115000"/>
                        </a:lnSpc>
                        <a:spcBef>
                          <a:spcPts val="0"/>
                        </a:spcBef>
                        <a:spcAft>
                          <a:spcPts val="0"/>
                        </a:spcAft>
                      </a:pPr>
                      <a:r>
                        <a:rPr lang="en-US" sz="1800">
                          <a:effectLst/>
                        </a:rPr>
                        <a:t>SO2</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dirty="0">
                          <a:effectLst/>
                        </a:rPr>
                        <a:t>-77.2%</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dirty="0">
                          <a:effectLst/>
                        </a:rPr>
                        <a:t>-73.6%</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573325374"/>
                  </a:ext>
                </a:extLst>
              </a:tr>
              <a:tr h="190500">
                <a:tc>
                  <a:txBody>
                    <a:bodyPr/>
                    <a:lstStyle/>
                    <a:p>
                      <a:pPr marL="0" marR="0">
                        <a:lnSpc>
                          <a:spcPct val="115000"/>
                        </a:lnSpc>
                        <a:spcBef>
                          <a:spcPts val="0"/>
                        </a:spcBef>
                        <a:spcAft>
                          <a:spcPts val="0"/>
                        </a:spcAft>
                      </a:pPr>
                      <a:r>
                        <a:rPr lang="en-US" sz="1800">
                          <a:effectLst/>
                        </a:rPr>
                        <a:t>PM (main engines)</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dirty="0">
                          <a:effectLst/>
                        </a:rPr>
                        <a:t>-36.1%</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dirty="0">
                          <a:effectLst/>
                        </a:rPr>
                        <a:t>-25.9%</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29396778"/>
                  </a:ext>
                </a:extLst>
              </a:tr>
              <a:tr h="190500">
                <a:tc>
                  <a:txBody>
                    <a:bodyPr/>
                    <a:lstStyle/>
                    <a:p>
                      <a:pPr marL="0" marR="0">
                        <a:lnSpc>
                          <a:spcPct val="115000"/>
                        </a:lnSpc>
                        <a:spcBef>
                          <a:spcPts val="0"/>
                        </a:spcBef>
                        <a:spcAft>
                          <a:spcPts val="0"/>
                        </a:spcAft>
                      </a:pPr>
                      <a:r>
                        <a:rPr lang="en-US" sz="1800">
                          <a:effectLst/>
                        </a:rPr>
                        <a:t>PM (aux. engines)</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dirty="0">
                          <a:effectLst/>
                        </a:rPr>
                        <a:t>-39.7%</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dirty="0">
                          <a:effectLst/>
                        </a:rPr>
                        <a:t>-30.1%</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628182590"/>
                  </a:ext>
                </a:extLst>
              </a:tr>
              <a:tr h="190500">
                <a:tc>
                  <a:txBody>
                    <a:bodyPr/>
                    <a:lstStyle/>
                    <a:p>
                      <a:pPr marL="0" marR="0">
                        <a:lnSpc>
                          <a:spcPct val="115000"/>
                        </a:lnSpc>
                        <a:spcBef>
                          <a:spcPts val="0"/>
                        </a:spcBef>
                        <a:spcAft>
                          <a:spcPts val="0"/>
                        </a:spcAft>
                      </a:pPr>
                      <a:r>
                        <a:rPr lang="en-US" sz="1800">
                          <a:effectLst/>
                        </a:rPr>
                        <a:t>Other pollutants</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dirty="0">
                          <a:effectLst/>
                        </a:rPr>
                        <a:t>+23.1%</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dirty="0">
                          <a:effectLst/>
                        </a:rPr>
                        <a:t>+42.6%</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196763469"/>
                  </a:ext>
                </a:extLst>
              </a:tr>
            </a:tbl>
          </a:graphicData>
        </a:graphic>
      </p:graphicFrame>
      <p:graphicFrame>
        <p:nvGraphicFramePr>
          <p:cNvPr id="8" name="Table 7">
            <a:extLst>
              <a:ext uri="{FF2B5EF4-FFF2-40B4-BE49-F238E27FC236}">
                <a16:creationId xmlns:a16="http://schemas.microsoft.com/office/drawing/2014/main" id="{F3FF719B-93F1-44DB-BF6B-2DAE29D029EB}"/>
              </a:ext>
            </a:extLst>
          </p:cNvPr>
          <p:cNvGraphicFramePr>
            <a:graphicFrameLocks noGrp="1"/>
          </p:cNvGraphicFramePr>
          <p:nvPr>
            <p:extLst>
              <p:ext uri="{D42A27DB-BD31-4B8C-83A1-F6EECF244321}">
                <p14:modId xmlns:p14="http://schemas.microsoft.com/office/powerpoint/2010/main" val="3329397"/>
              </p:ext>
            </p:extLst>
          </p:nvPr>
        </p:nvGraphicFramePr>
        <p:xfrm>
          <a:off x="7422718" y="4457024"/>
          <a:ext cx="4040946" cy="1706880"/>
        </p:xfrm>
        <a:graphic>
          <a:graphicData uri="http://schemas.openxmlformats.org/drawingml/2006/table">
            <a:tbl>
              <a:tblPr firstRow="1" firstCol="1" bandRow="1">
                <a:tableStyleId>{5C22544A-7EE6-4342-B048-85BDC9FD1C3A}</a:tableStyleId>
              </a:tblPr>
              <a:tblGrid>
                <a:gridCol w="1346982">
                  <a:extLst>
                    <a:ext uri="{9D8B030D-6E8A-4147-A177-3AD203B41FA5}">
                      <a16:colId xmlns:a16="http://schemas.microsoft.com/office/drawing/2014/main" val="3675954774"/>
                    </a:ext>
                  </a:extLst>
                </a:gridCol>
                <a:gridCol w="1346982">
                  <a:extLst>
                    <a:ext uri="{9D8B030D-6E8A-4147-A177-3AD203B41FA5}">
                      <a16:colId xmlns:a16="http://schemas.microsoft.com/office/drawing/2014/main" val="1951417395"/>
                    </a:ext>
                  </a:extLst>
                </a:gridCol>
                <a:gridCol w="1346982">
                  <a:extLst>
                    <a:ext uri="{9D8B030D-6E8A-4147-A177-3AD203B41FA5}">
                      <a16:colId xmlns:a16="http://schemas.microsoft.com/office/drawing/2014/main" val="3728958234"/>
                    </a:ext>
                  </a:extLst>
                </a:gridCol>
              </a:tblGrid>
              <a:tr h="0">
                <a:tc>
                  <a:txBody>
                    <a:bodyPr/>
                    <a:lstStyle/>
                    <a:p>
                      <a:pPr marL="0" marR="0">
                        <a:spcBef>
                          <a:spcPts val="0"/>
                        </a:spcBef>
                        <a:spcAft>
                          <a:spcPts val="0"/>
                        </a:spcAft>
                      </a:pPr>
                      <a:r>
                        <a:rPr lang="en-US" sz="1600" dirty="0">
                          <a:effectLst/>
                        </a:rPr>
                        <a:t>California</a:t>
                      </a:r>
                    </a:p>
                    <a:p>
                      <a:pPr marL="0" marR="0">
                        <a:spcBef>
                          <a:spcPts val="0"/>
                        </a:spcBef>
                        <a:spcAft>
                          <a:spcPts val="0"/>
                        </a:spcAft>
                      </a:pPr>
                      <a:r>
                        <a:rPr lang="en-US" sz="1600" dirty="0">
                          <a:effectLst/>
                        </a:rPr>
                        <a:t>Pollutant</a:t>
                      </a:r>
                      <a:endParaRPr lang="en-US" sz="160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2016-to-2023</a:t>
                      </a:r>
                      <a:endParaRPr lang="en-US" sz="160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2016-to-2028</a:t>
                      </a:r>
                      <a:endParaRPr lang="en-US" sz="160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023798968"/>
                  </a:ext>
                </a:extLst>
              </a:tr>
              <a:tr h="0">
                <a:tc>
                  <a:txBody>
                    <a:bodyPr/>
                    <a:lstStyle/>
                    <a:p>
                      <a:pPr marL="0" marR="0">
                        <a:spcBef>
                          <a:spcPts val="0"/>
                        </a:spcBef>
                        <a:spcAft>
                          <a:spcPts val="0"/>
                        </a:spcAft>
                      </a:pPr>
                      <a:r>
                        <a:rPr lang="en-US" sz="1600">
                          <a:effectLst/>
                        </a:rPr>
                        <a:t>CO</a:t>
                      </a:r>
                      <a:endParaRPr lang="en-US" sz="160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18.0%</a:t>
                      </a:r>
                      <a:endParaRPr lang="en-US" sz="160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34.0%</a:t>
                      </a:r>
                      <a:endParaRPr lang="en-US" sz="160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2587315627"/>
                  </a:ext>
                </a:extLst>
              </a:tr>
              <a:tr h="0">
                <a:tc>
                  <a:txBody>
                    <a:bodyPr/>
                    <a:lstStyle/>
                    <a:p>
                      <a:pPr marL="0" marR="0">
                        <a:spcBef>
                          <a:spcPts val="0"/>
                        </a:spcBef>
                        <a:spcAft>
                          <a:spcPts val="0"/>
                        </a:spcAft>
                      </a:pPr>
                      <a:r>
                        <a:rPr lang="en-US" sz="1600">
                          <a:effectLst/>
                        </a:rPr>
                        <a:t>NOx</a:t>
                      </a:r>
                      <a:endParaRPr lang="en-US" sz="160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15.6%</a:t>
                      </a:r>
                      <a:endParaRPr lang="en-US" sz="1600" dirty="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32.7%</a:t>
                      </a:r>
                      <a:endParaRPr lang="en-US" sz="160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3330630632"/>
                  </a:ext>
                </a:extLst>
              </a:tr>
              <a:tr h="0">
                <a:tc>
                  <a:txBody>
                    <a:bodyPr/>
                    <a:lstStyle/>
                    <a:p>
                      <a:pPr marL="0" marR="0">
                        <a:spcBef>
                          <a:spcPts val="0"/>
                        </a:spcBef>
                        <a:spcAft>
                          <a:spcPts val="0"/>
                        </a:spcAft>
                      </a:pPr>
                      <a:r>
                        <a:rPr lang="en-US" sz="1600">
                          <a:effectLst/>
                        </a:rPr>
                        <a:t>PM</a:t>
                      </a:r>
                      <a:r>
                        <a:rPr lang="en-US" sz="1600" baseline="-25000">
                          <a:effectLst/>
                        </a:rPr>
                        <a:t>10</a:t>
                      </a:r>
                      <a:r>
                        <a:rPr lang="en-US" sz="1600">
                          <a:effectLst/>
                        </a:rPr>
                        <a:t> / PM</a:t>
                      </a:r>
                      <a:r>
                        <a:rPr lang="en-US" sz="1600" baseline="-25000">
                          <a:effectLst/>
                        </a:rPr>
                        <a:t>2.5</a:t>
                      </a:r>
                      <a:endParaRPr lang="en-US" sz="160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20.5%</a:t>
                      </a:r>
                      <a:endParaRPr lang="en-US" sz="160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38.1%</a:t>
                      </a:r>
                      <a:endParaRPr lang="en-US" sz="160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942130539"/>
                  </a:ext>
                </a:extLst>
              </a:tr>
              <a:tr h="0">
                <a:tc>
                  <a:txBody>
                    <a:bodyPr/>
                    <a:lstStyle/>
                    <a:p>
                      <a:pPr marL="0" marR="0">
                        <a:spcBef>
                          <a:spcPts val="0"/>
                        </a:spcBef>
                        <a:spcAft>
                          <a:spcPts val="0"/>
                        </a:spcAft>
                      </a:pPr>
                      <a:r>
                        <a:rPr lang="en-US" sz="1600">
                          <a:effectLst/>
                        </a:rPr>
                        <a:t>SO</a:t>
                      </a:r>
                      <a:r>
                        <a:rPr lang="en-US" sz="1600" baseline="-25000">
                          <a:effectLst/>
                        </a:rPr>
                        <a:t>2</a:t>
                      </a:r>
                      <a:endParaRPr lang="en-US" sz="160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18.3%</a:t>
                      </a:r>
                      <a:endParaRPr lang="en-US" sz="160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33.2%</a:t>
                      </a:r>
                      <a:endParaRPr lang="en-US" sz="160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31448957"/>
                  </a:ext>
                </a:extLst>
              </a:tr>
              <a:tr h="0">
                <a:tc>
                  <a:txBody>
                    <a:bodyPr/>
                    <a:lstStyle/>
                    <a:p>
                      <a:pPr marL="0" marR="0">
                        <a:spcBef>
                          <a:spcPts val="0"/>
                        </a:spcBef>
                        <a:spcAft>
                          <a:spcPts val="0"/>
                        </a:spcAft>
                      </a:pPr>
                      <a:r>
                        <a:rPr lang="en-US" sz="1600">
                          <a:effectLst/>
                        </a:rPr>
                        <a:t>VOC</a:t>
                      </a:r>
                      <a:endParaRPr lang="en-US" sz="160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24.2%</a:t>
                      </a:r>
                      <a:endParaRPr lang="en-US" sz="1600">
                        <a:effectLst/>
                        <a:latin typeface="Arial" panose="020B0604020202020204" pitchFamily="34"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46.1%</a:t>
                      </a:r>
                      <a:endParaRPr lang="en-US" sz="1600" dirty="0">
                        <a:effectLst/>
                        <a:latin typeface="Arial" panose="020B0604020202020204" pitchFamily="34" charset="0"/>
                        <a:ea typeface="Times New Roman" panose="02020603050405020304" pitchFamily="18" charset="0"/>
                      </a:endParaRPr>
                    </a:p>
                  </a:txBody>
                  <a:tcPr marL="68580" marR="68580" marT="0" marB="0" anchor="b"/>
                </a:tc>
                <a:extLst>
                  <a:ext uri="{0D108BD9-81ED-4DB2-BD59-A6C34878D82A}">
                    <a16:rowId xmlns:a16="http://schemas.microsoft.com/office/drawing/2014/main" val="3309034962"/>
                  </a:ext>
                </a:extLst>
              </a:tr>
            </a:tbl>
          </a:graphicData>
        </a:graphic>
      </p:graphicFrame>
    </p:spTree>
    <p:extLst>
      <p:ext uri="{BB962C8B-B14F-4D97-AF65-F5344CB8AC3E}">
        <p14:creationId xmlns:p14="http://schemas.microsoft.com/office/powerpoint/2010/main" val="1104839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5306C-5602-419E-B856-BA36B5BEA237}"/>
              </a:ext>
            </a:extLst>
          </p:cNvPr>
          <p:cNvSpPr>
            <a:spLocks noGrp="1"/>
          </p:cNvSpPr>
          <p:nvPr>
            <p:ph type="title"/>
          </p:nvPr>
        </p:nvSpPr>
        <p:spPr>
          <a:xfrm>
            <a:off x="2763783" y="651368"/>
            <a:ext cx="9258609" cy="1293028"/>
          </a:xfrm>
          <a:gradFill>
            <a:gsLst>
              <a:gs pos="100000">
                <a:schemeClr val="bg1"/>
              </a:gs>
              <a:gs pos="100000">
                <a:srgbClr val="FFC000">
                  <a:lumMod val="50000"/>
                  <a:lumOff val="50000"/>
                </a:srgbClr>
              </a:gs>
            </a:gsLst>
            <a:lin ang="16200000" scaled="1"/>
          </a:gradFill>
        </p:spPr>
        <p:txBody>
          <a:bodyPr>
            <a:normAutofit/>
          </a:bodyPr>
          <a:lstStyle/>
          <a:p>
            <a:pPr algn="ctr"/>
            <a:r>
              <a:rPr lang="en-US" sz="3600" b="1" cap="none" dirty="0"/>
              <a:t>C1C2 Projection Factors for Future Years</a:t>
            </a:r>
          </a:p>
        </p:txBody>
      </p:sp>
      <p:graphicFrame>
        <p:nvGraphicFramePr>
          <p:cNvPr id="3" name="Table 2">
            <a:extLst>
              <a:ext uri="{FF2B5EF4-FFF2-40B4-BE49-F238E27FC236}">
                <a16:creationId xmlns:a16="http://schemas.microsoft.com/office/drawing/2014/main" id="{0E49F8D2-152E-4598-A91A-059AFDB298C4}"/>
              </a:ext>
            </a:extLst>
          </p:cNvPr>
          <p:cNvGraphicFramePr>
            <a:graphicFrameLocks noGrp="1"/>
          </p:cNvGraphicFramePr>
          <p:nvPr/>
        </p:nvGraphicFramePr>
        <p:xfrm>
          <a:off x="614045" y="2859144"/>
          <a:ext cx="4299478" cy="1880549"/>
        </p:xfrm>
        <a:graphic>
          <a:graphicData uri="http://schemas.openxmlformats.org/drawingml/2006/table">
            <a:tbl>
              <a:tblPr firstRow="1" firstCol="1" bandRow="1">
                <a:tableStyleId>{5C22544A-7EE6-4342-B048-85BDC9FD1C3A}</a:tableStyleId>
              </a:tblPr>
              <a:tblGrid>
                <a:gridCol w="1432910">
                  <a:extLst>
                    <a:ext uri="{9D8B030D-6E8A-4147-A177-3AD203B41FA5}">
                      <a16:colId xmlns:a16="http://schemas.microsoft.com/office/drawing/2014/main" val="2732467258"/>
                    </a:ext>
                  </a:extLst>
                </a:gridCol>
                <a:gridCol w="1432910">
                  <a:extLst>
                    <a:ext uri="{9D8B030D-6E8A-4147-A177-3AD203B41FA5}">
                      <a16:colId xmlns:a16="http://schemas.microsoft.com/office/drawing/2014/main" val="1339435076"/>
                    </a:ext>
                  </a:extLst>
                </a:gridCol>
                <a:gridCol w="1433658">
                  <a:extLst>
                    <a:ext uri="{9D8B030D-6E8A-4147-A177-3AD203B41FA5}">
                      <a16:colId xmlns:a16="http://schemas.microsoft.com/office/drawing/2014/main" val="577094453"/>
                    </a:ext>
                  </a:extLst>
                </a:gridCol>
              </a:tblGrid>
              <a:tr h="417509">
                <a:tc>
                  <a:txBody>
                    <a:bodyPr/>
                    <a:lstStyle/>
                    <a:p>
                      <a:pPr marL="0" marR="0" algn="ctr">
                        <a:spcBef>
                          <a:spcPts val="0"/>
                        </a:spcBef>
                        <a:spcAft>
                          <a:spcPts val="0"/>
                        </a:spcAft>
                      </a:pPr>
                      <a:r>
                        <a:rPr lang="en-US" sz="1800" dirty="0">
                          <a:effectLst/>
                        </a:rPr>
                        <a:t>Pollutant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2016-to-2023</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2016-to-2028</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827874762"/>
                  </a:ext>
                </a:extLst>
              </a:tr>
              <a:tr h="237089">
                <a:tc>
                  <a:txBody>
                    <a:bodyPr/>
                    <a:lstStyle/>
                    <a:p>
                      <a:pPr marL="0" marR="0" algn="ctr">
                        <a:spcBef>
                          <a:spcPts val="0"/>
                        </a:spcBef>
                        <a:spcAft>
                          <a:spcPts val="0"/>
                        </a:spcAft>
                      </a:pPr>
                      <a:r>
                        <a:rPr lang="en-US" sz="1600">
                          <a:effectLst/>
                        </a:rPr>
                        <a:t>CO</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-2.67%</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-1.11%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817597534"/>
                  </a:ext>
                </a:extLst>
              </a:tr>
              <a:tr h="237089">
                <a:tc>
                  <a:txBody>
                    <a:bodyPr/>
                    <a:lstStyle/>
                    <a:p>
                      <a:pPr marL="0" marR="0" algn="ctr">
                        <a:spcBef>
                          <a:spcPts val="0"/>
                        </a:spcBef>
                        <a:spcAft>
                          <a:spcPts val="0"/>
                        </a:spcAft>
                      </a:pPr>
                      <a:r>
                        <a:rPr lang="en-US" sz="1600">
                          <a:effectLst/>
                        </a:rPr>
                        <a:t>NOX</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-34.6%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-48.7%</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919702416"/>
                  </a:ext>
                </a:extLst>
              </a:tr>
              <a:tr h="237089">
                <a:tc>
                  <a:txBody>
                    <a:bodyPr/>
                    <a:lstStyle/>
                    <a:p>
                      <a:pPr marL="0" marR="0" algn="ctr">
                        <a:spcBef>
                          <a:spcPts val="0"/>
                        </a:spcBef>
                        <a:spcAft>
                          <a:spcPts val="0"/>
                        </a:spcAft>
                      </a:pPr>
                      <a:r>
                        <a:rPr lang="en-US" sz="1600">
                          <a:effectLst/>
                        </a:rPr>
                        <a:t>PM10</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-36.2%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-49.6%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703364671"/>
                  </a:ext>
                </a:extLst>
              </a:tr>
              <a:tr h="237089">
                <a:tc>
                  <a:txBody>
                    <a:bodyPr/>
                    <a:lstStyle/>
                    <a:p>
                      <a:pPr marL="0" marR="0" algn="ctr">
                        <a:spcBef>
                          <a:spcPts val="0"/>
                        </a:spcBef>
                        <a:spcAft>
                          <a:spcPts val="0"/>
                        </a:spcAft>
                      </a:pPr>
                      <a:r>
                        <a:rPr lang="en-US" sz="1600">
                          <a:effectLst/>
                        </a:rPr>
                        <a:t>PM2.5</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-36.2%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-49.6%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195783528"/>
                  </a:ext>
                </a:extLst>
              </a:tr>
              <a:tr h="237089">
                <a:tc>
                  <a:txBody>
                    <a:bodyPr/>
                    <a:lstStyle/>
                    <a:p>
                      <a:pPr marL="0" marR="0" algn="ctr">
                        <a:spcBef>
                          <a:spcPts val="0"/>
                        </a:spcBef>
                        <a:spcAft>
                          <a:spcPts val="0"/>
                        </a:spcAft>
                      </a:pPr>
                      <a:r>
                        <a:rPr lang="en-US" sz="1600">
                          <a:effectLst/>
                        </a:rPr>
                        <a:t>SO2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-86.2%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-86.5%</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72987184"/>
                  </a:ext>
                </a:extLst>
              </a:tr>
              <a:tr h="237089">
                <a:tc>
                  <a:txBody>
                    <a:bodyPr/>
                    <a:lstStyle/>
                    <a:p>
                      <a:pPr marL="0" marR="0" algn="ctr">
                        <a:spcBef>
                          <a:spcPts val="0"/>
                        </a:spcBef>
                        <a:spcAft>
                          <a:spcPts val="0"/>
                        </a:spcAft>
                      </a:pPr>
                      <a:r>
                        <a:rPr lang="en-US" sz="1600">
                          <a:effectLst/>
                        </a:rPr>
                        <a:t>VOC</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-37.0%</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-51.4%</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369640865"/>
                  </a:ext>
                </a:extLst>
              </a:tr>
            </a:tbl>
          </a:graphicData>
        </a:graphic>
      </p:graphicFrame>
      <p:graphicFrame>
        <p:nvGraphicFramePr>
          <p:cNvPr id="5" name="Table 4">
            <a:extLst>
              <a:ext uri="{FF2B5EF4-FFF2-40B4-BE49-F238E27FC236}">
                <a16:creationId xmlns:a16="http://schemas.microsoft.com/office/drawing/2014/main" id="{478C5AC8-85ED-498D-A706-61FCA1BFA3E6}"/>
              </a:ext>
            </a:extLst>
          </p:cNvPr>
          <p:cNvGraphicFramePr>
            <a:graphicFrameLocks noGrp="1"/>
          </p:cNvGraphicFramePr>
          <p:nvPr/>
        </p:nvGraphicFramePr>
        <p:xfrm>
          <a:off x="6492607" y="2832043"/>
          <a:ext cx="4447143" cy="1907650"/>
        </p:xfrm>
        <a:graphic>
          <a:graphicData uri="http://schemas.openxmlformats.org/drawingml/2006/table">
            <a:tbl>
              <a:tblPr firstRow="1" firstCol="1" bandRow="1">
                <a:tableStyleId>{5C22544A-7EE6-4342-B048-85BDC9FD1C3A}</a:tableStyleId>
              </a:tblPr>
              <a:tblGrid>
                <a:gridCol w="1482123">
                  <a:extLst>
                    <a:ext uri="{9D8B030D-6E8A-4147-A177-3AD203B41FA5}">
                      <a16:colId xmlns:a16="http://schemas.microsoft.com/office/drawing/2014/main" val="851860866"/>
                    </a:ext>
                  </a:extLst>
                </a:gridCol>
                <a:gridCol w="1482123">
                  <a:extLst>
                    <a:ext uri="{9D8B030D-6E8A-4147-A177-3AD203B41FA5}">
                      <a16:colId xmlns:a16="http://schemas.microsoft.com/office/drawing/2014/main" val="656492385"/>
                    </a:ext>
                  </a:extLst>
                </a:gridCol>
                <a:gridCol w="1482897">
                  <a:extLst>
                    <a:ext uri="{9D8B030D-6E8A-4147-A177-3AD203B41FA5}">
                      <a16:colId xmlns:a16="http://schemas.microsoft.com/office/drawing/2014/main" val="168398007"/>
                    </a:ext>
                  </a:extLst>
                </a:gridCol>
              </a:tblGrid>
              <a:tr h="444610">
                <a:tc>
                  <a:txBody>
                    <a:bodyPr/>
                    <a:lstStyle/>
                    <a:p>
                      <a:pPr marL="0" marR="0" algn="ctr">
                        <a:spcBef>
                          <a:spcPts val="0"/>
                        </a:spcBef>
                        <a:spcAft>
                          <a:spcPts val="0"/>
                        </a:spcAft>
                      </a:pPr>
                      <a:r>
                        <a:rPr lang="en-US" sz="1800" dirty="0">
                          <a:effectLst/>
                        </a:rPr>
                        <a:t>Pollutant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2016-to-2023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2016-to-2028</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34765485"/>
                  </a:ext>
                </a:extLst>
              </a:tr>
              <a:tr h="222305">
                <a:tc>
                  <a:txBody>
                    <a:bodyPr/>
                    <a:lstStyle/>
                    <a:p>
                      <a:pPr marL="0" marR="0" algn="ctr">
                        <a:spcBef>
                          <a:spcPts val="0"/>
                        </a:spcBef>
                        <a:spcAft>
                          <a:spcPts val="0"/>
                        </a:spcAft>
                      </a:pPr>
                      <a:r>
                        <a:rPr lang="en-US" sz="1600">
                          <a:effectLst/>
                        </a:rPr>
                        <a:t>CO</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20.1%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25.3%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59542984"/>
                  </a:ext>
                </a:extLst>
              </a:tr>
              <a:tr h="222305">
                <a:tc>
                  <a:txBody>
                    <a:bodyPr/>
                    <a:lstStyle/>
                    <a:p>
                      <a:pPr marL="0" marR="0" algn="ctr">
                        <a:spcBef>
                          <a:spcPts val="0"/>
                        </a:spcBef>
                        <a:spcAft>
                          <a:spcPts val="0"/>
                        </a:spcAft>
                      </a:pPr>
                      <a:r>
                        <a:rPr lang="en-US" sz="1600">
                          <a:effectLst/>
                        </a:rPr>
                        <a:t>NOX</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-29.3%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-17.7%</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02322065"/>
                  </a:ext>
                </a:extLst>
              </a:tr>
              <a:tr h="222305">
                <a:tc>
                  <a:txBody>
                    <a:bodyPr/>
                    <a:lstStyle/>
                    <a:p>
                      <a:pPr marL="0" marR="0" algn="ctr">
                        <a:spcBef>
                          <a:spcPts val="0"/>
                        </a:spcBef>
                        <a:spcAft>
                          <a:spcPts val="0"/>
                        </a:spcAft>
                      </a:pPr>
                      <a:r>
                        <a:rPr lang="en-US" sz="1600" dirty="0">
                          <a:effectLst/>
                        </a:rPr>
                        <a:t>PM10</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-29.9%</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-33.5%</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871731774"/>
                  </a:ext>
                </a:extLst>
              </a:tr>
              <a:tr h="222305">
                <a:tc>
                  <a:txBody>
                    <a:bodyPr/>
                    <a:lstStyle/>
                    <a:p>
                      <a:pPr marL="0" marR="0" algn="ctr">
                        <a:spcBef>
                          <a:spcPts val="0"/>
                        </a:spcBef>
                        <a:spcAft>
                          <a:spcPts val="0"/>
                        </a:spcAft>
                      </a:pPr>
                      <a:r>
                        <a:rPr lang="en-US" sz="1600">
                          <a:effectLst/>
                        </a:rPr>
                        <a:t>PM2.5</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-29.9%</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-33.5%</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094380969"/>
                  </a:ext>
                </a:extLst>
              </a:tr>
              <a:tr h="222305">
                <a:tc>
                  <a:txBody>
                    <a:bodyPr/>
                    <a:lstStyle/>
                    <a:p>
                      <a:pPr marL="0" marR="0" algn="ctr">
                        <a:spcBef>
                          <a:spcPts val="0"/>
                        </a:spcBef>
                        <a:spcAft>
                          <a:spcPts val="0"/>
                        </a:spcAft>
                      </a:pPr>
                      <a:r>
                        <a:rPr lang="en-US" sz="1600">
                          <a:effectLst/>
                        </a:rPr>
                        <a:t>SO2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24.1%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48.7%</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977167685"/>
                  </a:ext>
                </a:extLst>
              </a:tr>
              <a:tr h="222305">
                <a:tc>
                  <a:txBody>
                    <a:bodyPr/>
                    <a:lstStyle/>
                    <a:p>
                      <a:pPr marL="0" marR="0" algn="ctr">
                        <a:spcBef>
                          <a:spcPts val="0"/>
                        </a:spcBef>
                        <a:spcAft>
                          <a:spcPts val="0"/>
                        </a:spcAft>
                      </a:pPr>
                      <a:r>
                        <a:rPr lang="en-US" sz="1600">
                          <a:effectLst/>
                        </a:rPr>
                        <a:t>VOC</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1.5%</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dirty="0">
                          <a:effectLst/>
                        </a:rPr>
                        <a:t>1.9%</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079928553"/>
                  </a:ext>
                </a:extLst>
              </a:tr>
            </a:tbl>
          </a:graphicData>
        </a:graphic>
      </p:graphicFrame>
      <p:sp>
        <p:nvSpPr>
          <p:cNvPr id="9" name="TextBox 8">
            <a:extLst>
              <a:ext uri="{FF2B5EF4-FFF2-40B4-BE49-F238E27FC236}">
                <a16:creationId xmlns:a16="http://schemas.microsoft.com/office/drawing/2014/main" id="{83155EDA-2155-42EF-B07B-A41618E8B454}"/>
              </a:ext>
            </a:extLst>
          </p:cNvPr>
          <p:cNvSpPr txBox="1"/>
          <p:nvPr/>
        </p:nvSpPr>
        <p:spPr>
          <a:xfrm>
            <a:off x="1170238" y="2319492"/>
            <a:ext cx="3504486" cy="400110"/>
          </a:xfrm>
          <a:prstGeom prst="rect">
            <a:avLst/>
          </a:prstGeom>
          <a:noFill/>
        </p:spPr>
        <p:txBody>
          <a:bodyPr wrap="none" rtlCol="0">
            <a:spAutoFit/>
          </a:bodyPr>
          <a:lstStyle/>
          <a:p>
            <a:r>
              <a:rPr lang="en-US" sz="2000" b="1" dirty="0"/>
              <a:t>National Projection Factors</a:t>
            </a:r>
          </a:p>
        </p:txBody>
      </p:sp>
      <p:sp>
        <p:nvSpPr>
          <p:cNvPr id="10" name="TextBox 9">
            <a:extLst>
              <a:ext uri="{FF2B5EF4-FFF2-40B4-BE49-F238E27FC236}">
                <a16:creationId xmlns:a16="http://schemas.microsoft.com/office/drawing/2014/main" id="{16872E99-8EAC-4650-9753-88ED9C772CFD}"/>
              </a:ext>
            </a:extLst>
          </p:cNvPr>
          <p:cNvSpPr txBox="1"/>
          <p:nvPr/>
        </p:nvSpPr>
        <p:spPr>
          <a:xfrm>
            <a:off x="7122632" y="2270604"/>
            <a:ext cx="3653564" cy="400110"/>
          </a:xfrm>
          <a:prstGeom prst="rect">
            <a:avLst/>
          </a:prstGeom>
          <a:noFill/>
        </p:spPr>
        <p:txBody>
          <a:bodyPr wrap="none" rtlCol="0">
            <a:spAutoFit/>
          </a:bodyPr>
          <a:lstStyle/>
          <a:p>
            <a:r>
              <a:rPr lang="en-US" sz="2000" b="1" dirty="0"/>
              <a:t>California Projection Factors</a:t>
            </a:r>
          </a:p>
        </p:txBody>
      </p:sp>
      <p:sp>
        <p:nvSpPr>
          <p:cNvPr id="14" name="Rectangle 3">
            <a:extLst>
              <a:ext uri="{FF2B5EF4-FFF2-40B4-BE49-F238E27FC236}">
                <a16:creationId xmlns:a16="http://schemas.microsoft.com/office/drawing/2014/main" id="{9FA5F330-3FAD-462F-8A15-B960D001D85A}"/>
              </a:ext>
            </a:extLst>
          </p:cNvPr>
          <p:cNvSpPr>
            <a:spLocks noChangeArrowheads="1"/>
          </p:cNvSpPr>
          <p:nvPr/>
        </p:nvSpPr>
        <p:spPr bwMode="auto">
          <a:xfrm>
            <a:off x="328670" y="4973036"/>
            <a:ext cx="504756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C1C2 projection </a:t>
            </a:r>
            <a:r>
              <a:rPr kumimoji="0" lang="en-US" altLang="en-US"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factors are derived from the Regulatory Impact Analysis (RIA) Control of Emissions of Air Pollution from Locomotive Engines and Marine Compression Ignition Engines Less than 30 Liters per Cylinder (US EPA, 2009).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15" name="Rectangle 14">
            <a:extLst>
              <a:ext uri="{FF2B5EF4-FFF2-40B4-BE49-F238E27FC236}">
                <a16:creationId xmlns:a16="http://schemas.microsoft.com/office/drawing/2014/main" id="{964AA183-F7B2-44B4-9BB9-764AD173AAF6}"/>
              </a:ext>
            </a:extLst>
          </p:cNvPr>
          <p:cNvSpPr/>
          <p:nvPr/>
        </p:nvSpPr>
        <p:spPr>
          <a:xfrm>
            <a:off x="6307748" y="5276162"/>
            <a:ext cx="5283241" cy="369332"/>
          </a:xfrm>
          <a:prstGeom prst="rect">
            <a:avLst/>
          </a:prstGeom>
        </p:spPr>
        <p:txBody>
          <a:bodyPr wrap="none">
            <a:spAutoFit/>
          </a:bodyPr>
          <a:lstStyle/>
          <a:p>
            <a:r>
              <a:rPr lang="en-US" altLang="en-US" dirty="0">
                <a:latin typeface="Calibri" panose="020F0502020204030204" pitchFamily="34" charset="0"/>
                <a:ea typeface="Times New Roman" panose="02020603050405020304" pitchFamily="18" charset="0"/>
                <a:cs typeface="Calibri" panose="020F0502020204030204" pitchFamily="34" charset="0"/>
              </a:rPr>
              <a:t>California factors are based on data </a:t>
            </a:r>
            <a:r>
              <a:rPr lang="en-US" alt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provided by CARB.</a:t>
            </a:r>
            <a:endParaRPr lang="en-US" dirty="0"/>
          </a:p>
        </p:txBody>
      </p:sp>
    </p:spTree>
    <p:extLst>
      <p:ext uri="{BB962C8B-B14F-4D97-AF65-F5344CB8AC3E}">
        <p14:creationId xmlns:p14="http://schemas.microsoft.com/office/powerpoint/2010/main" val="24760570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F78E2-BF97-4153-B0A4-B5198609FE3C}"/>
              </a:ext>
            </a:extLst>
          </p:cNvPr>
          <p:cNvSpPr>
            <a:spLocks noGrp="1"/>
          </p:cNvSpPr>
          <p:nvPr>
            <p:ph type="title"/>
          </p:nvPr>
        </p:nvSpPr>
        <p:spPr/>
        <p:txBody>
          <a:bodyPr>
            <a:normAutofit/>
          </a:bodyPr>
          <a:lstStyle/>
          <a:p>
            <a:r>
              <a:rPr lang="en-US" sz="3600" b="1" cap="none" dirty="0"/>
              <a:t>Summary</a:t>
            </a:r>
          </a:p>
        </p:txBody>
      </p:sp>
      <p:sp>
        <p:nvSpPr>
          <p:cNvPr id="3" name="Content Placeholder 2">
            <a:extLst>
              <a:ext uri="{FF2B5EF4-FFF2-40B4-BE49-F238E27FC236}">
                <a16:creationId xmlns:a16="http://schemas.microsoft.com/office/drawing/2014/main" id="{800CC3E7-5746-4D72-BEDB-9015C9041AF7}"/>
              </a:ext>
            </a:extLst>
          </p:cNvPr>
          <p:cNvSpPr>
            <a:spLocks noGrp="1"/>
          </p:cNvSpPr>
          <p:nvPr>
            <p:ph idx="1"/>
          </p:nvPr>
        </p:nvSpPr>
        <p:spPr/>
        <p:txBody>
          <a:bodyPr>
            <a:normAutofit lnSpcReduction="10000"/>
          </a:bodyPr>
          <a:lstStyle/>
          <a:p>
            <a:pPr marL="0" indent="0">
              <a:buNone/>
            </a:pPr>
            <a:r>
              <a:rPr lang="en-US" sz="2400" dirty="0">
                <a:latin typeface="Calibri" panose="020F0502020204030204" pitchFamily="34" charset="0"/>
                <a:cs typeface="Calibri" panose="020F0502020204030204" pitchFamily="34" charset="0"/>
              </a:rPr>
              <a:t>The New CMV emissions model framework derived from AIS data </a:t>
            </a:r>
          </a:p>
          <a:p>
            <a:pPr marL="0" indent="0">
              <a:buNone/>
            </a:pP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AIS data allows the use of more refined propulsion power modeling</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Geospatial approach allows more precise modeling of ECA emissions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Maintains high spatial and temporal resolution in output</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Allows for projections and back casting</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dirty="0"/>
          </a:p>
          <a:p>
            <a:endParaRPr lang="en-US" dirty="0"/>
          </a:p>
        </p:txBody>
      </p:sp>
      <p:sp>
        <p:nvSpPr>
          <p:cNvPr id="4" name="Footer Placeholder 3">
            <a:extLst>
              <a:ext uri="{FF2B5EF4-FFF2-40B4-BE49-F238E27FC236}">
                <a16:creationId xmlns:a16="http://schemas.microsoft.com/office/drawing/2014/main" id="{BDF1E62F-5CD1-48DD-8BE3-C875D706FD7C}"/>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C8A025D0-0BE1-49A8-BD1E-DF2CEEABED5E}"/>
              </a:ext>
            </a:extLst>
          </p:cNvPr>
          <p:cNvPicPr>
            <a:picLocks noChangeAspect="1"/>
          </p:cNvPicPr>
          <p:nvPr/>
        </p:nvPicPr>
        <p:blipFill>
          <a:blip r:embed="rId3"/>
          <a:stretch>
            <a:fillRect/>
          </a:stretch>
        </p:blipFill>
        <p:spPr>
          <a:xfrm>
            <a:off x="10537985" y="6242174"/>
            <a:ext cx="1396105" cy="481626"/>
          </a:xfrm>
          <a:prstGeom prst="rect">
            <a:avLst/>
          </a:prstGeom>
        </p:spPr>
      </p:pic>
    </p:spTree>
    <p:extLst>
      <p:ext uri="{BB962C8B-B14F-4D97-AF65-F5344CB8AC3E}">
        <p14:creationId xmlns:p14="http://schemas.microsoft.com/office/powerpoint/2010/main" val="308693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rgbClr val="FFC000">
                <a:lumMod val="50000"/>
                <a:lumOff val="5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BB503-9988-4C53-84FF-FA385E0BC506}"/>
              </a:ext>
            </a:extLst>
          </p:cNvPr>
          <p:cNvSpPr>
            <a:spLocks noGrp="1"/>
          </p:cNvSpPr>
          <p:nvPr>
            <p:ph type="title"/>
          </p:nvPr>
        </p:nvSpPr>
        <p:spPr>
          <a:xfrm>
            <a:off x="3422073" y="99611"/>
            <a:ext cx="8610600" cy="1293028"/>
          </a:xfrm>
        </p:spPr>
        <p:txBody>
          <a:bodyPr>
            <a:normAutofit/>
          </a:bodyPr>
          <a:lstStyle/>
          <a:p>
            <a:r>
              <a:rPr lang="en-US" sz="3600" b="1" cap="none" dirty="0"/>
              <a:t>Additional Resources</a:t>
            </a:r>
          </a:p>
        </p:txBody>
      </p:sp>
      <p:sp>
        <p:nvSpPr>
          <p:cNvPr id="3" name="Content Placeholder 2">
            <a:extLst>
              <a:ext uri="{FF2B5EF4-FFF2-40B4-BE49-F238E27FC236}">
                <a16:creationId xmlns:a16="http://schemas.microsoft.com/office/drawing/2014/main" id="{0F2B908D-1D07-42EB-8E33-270BA76D5242}"/>
              </a:ext>
            </a:extLst>
          </p:cNvPr>
          <p:cNvSpPr>
            <a:spLocks noGrp="1"/>
          </p:cNvSpPr>
          <p:nvPr>
            <p:ph idx="1"/>
          </p:nvPr>
        </p:nvSpPr>
        <p:spPr>
          <a:xfrm>
            <a:off x="318655" y="1224742"/>
            <a:ext cx="11714018" cy="5425440"/>
          </a:xfrm>
        </p:spPr>
        <p:txBody>
          <a:bodyPr>
            <a:normAutofit lnSpcReduction="10000"/>
          </a:bodyPr>
          <a:lstStyle/>
          <a:p>
            <a:r>
              <a:rPr lang="en-US" sz="2400" dirty="0">
                <a:latin typeface="Calibri" panose="020F0502020204030204" pitchFamily="34" charset="0"/>
                <a:cs typeface="Calibri" panose="020F0502020204030204" pitchFamily="34" charset="0"/>
              </a:rPr>
              <a:t>2017 NEI CMV documentation (</a:t>
            </a:r>
            <a:r>
              <a:rPr lang="en-US" sz="2400" u="sng" dirty="0">
                <a:latin typeface="Calibri" panose="020F0502020204030204" pitchFamily="34" charset="0"/>
                <a:cs typeface="Calibri" panose="020F0502020204030204" pitchFamily="34" charset="0"/>
                <a:hlinkClick r:id="rId3"/>
              </a:rPr>
              <a:t>https://www.epa.gov/air-emissions-inventories/2017-national-emissions-inventory-nei-data</a:t>
            </a:r>
            <a:r>
              <a:rPr lang="en-US" sz="2400" dirty="0">
                <a:latin typeface="Calibri" panose="020F0502020204030204" pitchFamily="34" charset="0"/>
                <a:cs typeface="Calibri" panose="020F0502020204030204" pitchFamily="34" charset="0"/>
              </a:rPr>
              <a:t>),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2016v1 platform documentation </a:t>
            </a:r>
            <a:r>
              <a:rPr lang="en-US" sz="2400" dirty="0">
                <a:latin typeface="Calibri" panose="020F0502020204030204" pitchFamily="34" charset="0"/>
                <a:cs typeface="Calibri" panose="020F0502020204030204" pitchFamily="34" charset="0"/>
                <a:hlinkClick r:id="rId4"/>
              </a:rPr>
              <a:t>https://www.epa.gov/air-emissions-modeling/2016v1-platform</a:t>
            </a:r>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2019 IEIC presentations (</a:t>
            </a:r>
            <a:r>
              <a:rPr lang="en-US" sz="2400" u="sng" dirty="0">
                <a:latin typeface="Calibri" panose="020F0502020204030204" pitchFamily="34" charset="0"/>
                <a:cs typeface="Calibri" panose="020F0502020204030204" pitchFamily="34" charset="0"/>
                <a:hlinkClick r:id="rId5"/>
              </a:rPr>
              <a:t>https://www.epa.gov/air-emissions-inventories/mobile-session-2019-eic</a:t>
            </a:r>
            <a:r>
              <a:rPr lang="en-US" sz="2400" dirty="0">
                <a:latin typeface="Calibri" panose="020F0502020204030204" pitchFamily="34" charset="0"/>
                <a:cs typeface="Calibri" panose="020F0502020204030204" pitchFamily="34" charset="0"/>
              </a:rPr>
              <a:t>), and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EPA draft ports inventory methodology (</a:t>
            </a:r>
            <a:r>
              <a:rPr lang="en-US" sz="2400" u="sng" dirty="0">
                <a:latin typeface="Calibri" panose="020F0502020204030204" pitchFamily="34" charset="0"/>
                <a:cs typeface="Calibri" panose="020F0502020204030204" pitchFamily="34" charset="0"/>
                <a:hlinkClick r:id="rId6"/>
              </a:rPr>
              <a:t>https://www.epa.gov/ports-initiative/port-and-goods-movement-emission-inventories</a:t>
            </a:r>
            <a:r>
              <a:rPr lang="en-US" sz="2400" dirty="0">
                <a:latin typeface="Calibri" panose="020F0502020204030204" pitchFamily="34" charset="0"/>
                <a:cs typeface="Calibri" panose="020F0502020204030204" pitchFamily="34" charset="0"/>
              </a:rPr>
              <a:t>)</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IMO/international regs (</a:t>
            </a:r>
            <a:r>
              <a:rPr lang="en-US" sz="2400" u="sng" dirty="0">
                <a:latin typeface="Calibri" panose="020F0502020204030204" pitchFamily="34" charset="0"/>
                <a:cs typeface="Calibri" panose="020F0502020204030204" pitchFamily="34" charset="0"/>
                <a:hlinkClick r:id="rId7"/>
              </a:rPr>
              <a:t>https://www.epa.gov/regulations-emissions-vehicles-and-engines/international-standards-reduce-emissions-marine-diesel</a:t>
            </a:r>
            <a:r>
              <a:rPr lang="en-US" sz="2400" dirty="0">
                <a:latin typeface="Calibri" panose="020F0502020204030204" pitchFamily="34" charset="0"/>
                <a:cs typeface="Calibri" panose="020F0502020204030204" pitchFamily="34" charset="0"/>
              </a:rPr>
              <a:t>),</a:t>
            </a:r>
          </a:p>
          <a:p>
            <a:endParaRPr lang="en-US" dirty="0"/>
          </a:p>
        </p:txBody>
      </p:sp>
    </p:spTree>
    <p:extLst>
      <p:ext uri="{BB962C8B-B14F-4D97-AF65-F5344CB8AC3E}">
        <p14:creationId xmlns:p14="http://schemas.microsoft.com/office/powerpoint/2010/main" val="3268060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D32529-9414-4445-B94C-0DE368EA14CD}"/>
              </a:ext>
            </a:extLst>
          </p:cNvPr>
          <p:cNvSpPr>
            <a:spLocks noGrp="1"/>
          </p:cNvSpPr>
          <p:nvPr>
            <p:ph type="sldNum" sz="quarter" idx="12"/>
          </p:nvPr>
        </p:nvSpPr>
        <p:spPr/>
        <p:txBody>
          <a:bodyPr/>
          <a:lstStyle/>
          <a:p>
            <a:fld id="{2979838B-ED2E-6B42-994C-85A5F1C4507E}" type="slidenum">
              <a:rPr lang="en-US" smtClean="0"/>
              <a:t>6</a:t>
            </a:fld>
            <a:endParaRPr lang="en-US" dirty="0"/>
          </a:p>
        </p:txBody>
      </p:sp>
      <p:pic>
        <p:nvPicPr>
          <p:cNvPr id="3" name="Picture 2">
            <a:extLst>
              <a:ext uri="{FF2B5EF4-FFF2-40B4-BE49-F238E27FC236}">
                <a16:creationId xmlns:a16="http://schemas.microsoft.com/office/drawing/2014/main" id="{55EC0475-55D0-47DE-B75B-D7862C27F50B}"/>
              </a:ext>
            </a:extLst>
          </p:cNvPr>
          <p:cNvPicPr>
            <a:picLocks noChangeAspect="1"/>
          </p:cNvPicPr>
          <p:nvPr/>
        </p:nvPicPr>
        <p:blipFill>
          <a:blip r:embed="rId3"/>
          <a:stretch>
            <a:fillRect/>
          </a:stretch>
        </p:blipFill>
        <p:spPr>
          <a:xfrm>
            <a:off x="242115" y="211713"/>
            <a:ext cx="4302477" cy="5493224"/>
          </a:xfrm>
          <a:prstGeom prst="rect">
            <a:avLst/>
          </a:prstGeom>
        </p:spPr>
      </p:pic>
      <p:sp>
        <p:nvSpPr>
          <p:cNvPr id="4" name="TextBox 3">
            <a:extLst>
              <a:ext uri="{FF2B5EF4-FFF2-40B4-BE49-F238E27FC236}">
                <a16:creationId xmlns:a16="http://schemas.microsoft.com/office/drawing/2014/main" id="{EE829961-90BD-48EB-9E3C-DBB44E0A6CD9}"/>
              </a:ext>
            </a:extLst>
          </p:cNvPr>
          <p:cNvSpPr txBox="1"/>
          <p:nvPr/>
        </p:nvSpPr>
        <p:spPr>
          <a:xfrm>
            <a:off x="5112327" y="298735"/>
            <a:ext cx="6837558" cy="1200329"/>
          </a:xfrm>
          <a:prstGeom prst="rect">
            <a:avLst/>
          </a:prstGeom>
          <a:noFill/>
        </p:spPr>
        <p:txBody>
          <a:bodyPr wrap="square" rtlCol="0">
            <a:spAutoFit/>
          </a:bodyPr>
          <a:lstStyle/>
          <a:p>
            <a:pPr algn="ctr"/>
            <a:r>
              <a:rPr lang="en-US" sz="3600" b="1" dirty="0"/>
              <a:t>EPA CMV Model - Where it all Started</a:t>
            </a:r>
          </a:p>
        </p:txBody>
      </p:sp>
      <p:pic>
        <p:nvPicPr>
          <p:cNvPr id="6" name="Picture 5">
            <a:extLst>
              <a:ext uri="{FF2B5EF4-FFF2-40B4-BE49-F238E27FC236}">
                <a16:creationId xmlns:a16="http://schemas.microsoft.com/office/drawing/2014/main" id="{225F495A-B671-43FC-8762-FA04F7DA4AE4}"/>
              </a:ext>
            </a:extLst>
          </p:cNvPr>
          <p:cNvPicPr>
            <a:picLocks noChangeAspect="1"/>
          </p:cNvPicPr>
          <p:nvPr/>
        </p:nvPicPr>
        <p:blipFill>
          <a:blip r:embed="rId4"/>
          <a:stretch>
            <a:fillRect/>
          </a:stretch>
        </p:blipFill>
        <p:spPr>
          <a:xfrm>
            <a:off x="2577680" y="1840454"/>
            <a:ext cx="4183691" cy="5397906"/>
          </a:xfrm>
          <a:prstGeom prst="rect">
            <a:avLst/>
          </a:prstGeom>
        </p:spPr>
      </p:pic>
      <p:pic>
        <p:nvPicPr>
          <p:cNvPr id="7" name="Picture 6">
            <a:extLst>
              <a:ext uri="{FF2B5EF4-FFF2-40B4-BE49-F238E27FC236}">
                <a16:creationId xmlns:a16="http://schemas.microsoft.com/office/drawing/2014/main" id="{45914137-4850-4192-B14C-BAC9447EEE24}"/>
              </a:ext>
            </a:extLst>
          </p:cNvPr>
          <p:cNvPicPr>
            <a:picLocks noChangeAspect="1"/>
          </p:cNvPicPr>
          <p:nvPr/>
        </p:nvPicPr>
        <p:blipFill>
          <a:blip r:embed="rId5"/>
          <a:stretch>
            <a:fillRect/>
          </a:stretch>
        </p:blipFill>
        <p:spPr>
          <a:xfrm>
            <a:off x="3738465" y="3429000"/>
            <a:ext cx="4183691" cy="5390768"/>
          </a:xfrm>
          <a:prstGeom prst="rect">
            <a:avLst/>
          </a:prstGeom>
        </p:spPr>
      </p:pic>
      <p:pic>
        <p:nvPicPr>
          <p:cNvPr id="8" name="Picture 7">
            <a:extLst>
              <a:ext uri="{FF2B5EF4-FFF2-40B4-BE49-F238E27FC236}">
                <a16:creationId xmlns:a16="http://schemas.microsoft.com/office/drawing/2014/main" id="{EF51DDD0-01FA-4500-9FE0-91E1CD28E427}"/>
              </a:ext>
            </a:extLst>
          </p:cNvPr>
          <p:cNvPicPr>
            <a:picLocks noChangeAspect="1"/>
          </p:cNvPicPr>
          <p:nvPr/>
        </p:nvPicPr>
        <p:blipFill>
          <a:blip r:embed="rId6"/>
          <a:stretch>
            <a:fillRect/>
          </a:stretch>
        </p:blipFill>
        <p:spPr>
          <a:xfrm>
            <a:off x="7199853" y="2582875"/>
            <a:ext cx="3863995" cy="4992934"/>
          </a:xfrm>
          <a:prstGeom prst="rect">
            <a:avLst/>
          </a:prstGeom>
        </p:spPr>
      </p:pic>
    </p:spTree>
    <p:extLst>
      <p:ext uri="{BB962C8B-B14F-4D97-AF65-F5344CB8AC3E}">
        <p14:creationId xmlns:p14="http://schemas.microsoft.com/office/powerpoint/2010/main" val="67137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4514-DA03-4919-B37B-AF1ECAC9661C}"/>
              </a:ext>
            </a:extLst>
          </p:cNvPr>
          <p:cNvSpPr>
            <a:spLocks noGrp="1"/>
          </p:cNvSpPr>
          <p:nvPr>
            <p:ph type="title"/>
          </p:nvPr>
        </p:nvSpPr>
        <p:spPr>
          <a:xfrm>
            <a:off x="4867718" y="529343"/>
            <a:ext cx="5420177" cy="635394"/>
          </a:xfrm>
        </p:spPr>
        <p:txBody>
          <a:bodyPr>
            <a:noAutofit/>
          </a:bodyPr>
          <a:lstStyle/>
          <a:p>
            <a:r>
              <a:rPr lang="en-US" sz="3600" b="1" cap="none" dirty="0">
                <a:latin typeface="Calibri" panose="020F0502020204030204" pitchFamily="34" charset="0"/>
                <a:cs typeface="Calibri" panose="020F0502020204030204" pitchFamily="34" charset="0"/>
              </a:rPr>
              <a:t>AIS CMV Model domain</a:t>
            </a:r>
          </a:p>
        </p:txBody>
      </p:sp>
      <p:sp>
        <p:nvSpPr>
          <p:cNvPr id="3" name="Content Placeholder 2">
            <a:extLst>
              <a:ext uri="{FF2B5EF4-FFF2-40B4-BE49-F238E27FC236}">
                <a16:creationId xmlns:a16="http://schemas.microsoft.com/office/drawing/2014/main" id="{37932A8A-8664-40E1-82CD-D45EB6AD2740}"/>
              </a:ext>
            </a:extLst>
          </p:cNvPr>
          <p:cNvSpPr>
            <a:spLocks noGrp="1"/>
          </p:cNvSpPr>
          <p:nvPr>
            <p:ph idx="1"/>
          </p:nvPr>
        </p:nvSpPr>
        <p:spPr>
          <a:xfrm>
            <a:off x="238568" y="1733781"/>
            <a:ext cx="4629150" cy="4771385"/>
          </a:xfrm>
        </p:spPr>
        <p:txBody>
          <a:bodyPr>
            <a:normAutofit lnSpcReduction="10000"/>
          </a:bodyPr>
          <a:lstStyle/>
          <a:p>
            <a:r>
              <a:rPr lang="en-US" sz="2400" dirty="0"/>
              <a:t>AIS Data requested from US Coast Guard NAIS data set: </a:t>
            </a:r>
            <a:r>
              <a:rPr lang="en-US" sz="1800" dirty="0">
                <a:hlinkClick r:id="rId3"/>
              </a:rPr>
              <a:t>https://www.navcen.uscg.gov/?pageName=NAISmain</a:t>
            </a:r>
            <a:endParaRPr lang="en-US" sz="1800" dirty="0"/>
          </a:p>
          <a:p>
            <a:endParaRPr lang="en-US" sz="1800" dirty="0"/>
          </a:p>
          <a:p>
            <a:r>
              <a:rPr lang="en-US" sz="2400" dirty="0"/>
              <a:t>5-minute intervals</a:t>
            </a:r>
          </a:p>
          <a:p>
            <a:endParaRPr lang="en-US" sz="2400" dirty="0"/>
          </a:p>
          <a:p>
            <a:r>
              <a:rPr lang="en-US" sz="2400" dirty="0"/>
              <a:t>Request broken into regions due to file size constraints</a:t>
            </a:r>
          </a:p>
          <a:p>
            <a:endParaRPr lang="en-US" sz="2400" dirty="0"/>
          </a:p>
          <a:p>
            <a:r>
              <a:rPr lang="en-US" sz="2400" dirty="0"/>
              <a:t>As received from USCG:</a:t>
            </a:r>
          </a:p>
          <a:p>
            <a:pPr lvl="1"/>
            <a:r>
              <a:rPr lang="en-US" sz="2000" dirty="0"/>
              <a:t>480 csv files (158 GB) </a:t>
            </a:r>
          </a:p>
          <a:p>
            <a:pPr lvl="1"/>
            <a:r>
              <a:rPr lang="en-US" sz="2000" dirty="0"/>
              <a:t>~1.3x10</a:t>
            </a:r>
            <a:r>
              <a:rPr lang="en-US" sz="2000" baseline="30000" dirty="0"/>
              <a:t>9</a:t>
            </a:r>
            <a:r>
              <a:rPr lang="en-US" sz="2000" dirty="0"/>
              <a:t> total records</a:t>
            </a:r>
          </a:p>
          <a:p>
            <a:endParaRPr lang="en-US" sz="2400" dirty="0"/>
          </a:p>
          <a:p>
            <a:endParaRPr lang="en-US" sz="2400" dirty="0"/>
          </a:p>
        </p:txBody>
      </p:sp>
      <p:sp>
        <p:nvSpPr>
          <p:cNvPr id="5" name="Slide Number Placeholder 4">
            <a:extLst>
              <a:ext uri="{FF2B5EF4-FFF2-40B4-BE49-F238E27FC236}">
                <a16:creationId xmlns:a16="http://schemas.microsoft.com/office/drawing/2014/main" id="{3F4443BC-2511-4B3D-AAF4-A61807443D59}"/>
              </a:ext>
            </a:extLst>
          </p:cNvPr>
          <p:cNvSpPr>
            <a:spLocks noGrp="1"/>
          </p:cNvSpPr>
          <p:nvPr>
            <p:ph type="sldNum" sz="quarter" idx="12"/>
          </p:nvPr>
        </p:nvSpPr>
        <p:spPr/>
        <p:txBody>
          <a:bodyPr/>
          <a:lstStyle/>
          <a:p>
            <a:fld id="{44789DC8-B33C-7145-9125-54BE67D297D6}" type="slidenum">
              <a:rPr lang="en-US" smtClean="0"/>
              <a:t>7</a:t>
            </a:fld>
            <a:endParaRPr lang="en-US"/>
          </a:p>
        </p:txBody>
      </p:sp>
      <p:pic>
        <p:nvPicPr>
          <p:cNvPr id="6" name="Picture 5">
            <a:extLst>
              <a:ext uri="{FF2B5EF4-FFF2-40B4-BE49-F238E27FC236}">
                <a16:creationId xmlns:a16="http://schemas.microsoft.com/office/drawing/2014/main" id="{39D2EE74-94BD-4F3F-91EB-89E46F29C815}"/>
              </a:ext>
            </a:extLst>
          </p:cNvPr>
          <p:cNvPicPr>
            <a:picLocks noChangeAspect="1"/>
          </p:cNvPicPr>
          <p:nvPr/>
        </p:nvPicPr>
        <p:blipFill>
          <a:blip r:embed="rId4"/>
          <a:stretch>
            <a:fillRect/>
          </a:stretch>
        </p:blipFill>
        <p:spPr>
          <a:xfrm>
            <a:off x="4867718" y="1733781"/>
            <a:ext cx="7085714" cy="3695238"/>
          </a:xfrm>
          <a:prstGeom prst="rect">
            <a:avLst/>
          </a:prstGeom>
        </p:spPr>
      </p:pic>
      <p:sp>
        <p:nvSpPr>
          <p:cNvPr id="7" name="TextBox 6">
            <a:extLst>
              <a:ext uri="{FF2B5EF4-FFF2-40B4-BE49-F238E27FC236}">
                <a16:creationId xmlns:a16="http://schemas.microsoft.com/office/drawing/2014/main" id="{747C1EB3-9C03-4EC0-B641-9F68E6880A96}"/>
              </a:ext>
            </a:extLst>
          </p:cNvPr>
          <p:cNvSpPr txBox="1"/>
          <p:nvPr/>
        </p:nvSpPr>
        <p:spPr>
          <a:xfrm>
            <a:off x="8763001" y="5630848"/>
            <a:ext cx="3049788" cy="923330"/>
          </a:xfrm>
          <a:prstGeom prst="rect">
            <a:avLst/>
          </a:prstGeom>
          <a:solidFill>
            <a:schemeClr val="bg1"/>
          </a:solidFill>
          <a:ln>
            <a:solidFill>
              <a:schemeClr val="tx1"/>
            </a:solidFill>
          </a:ln>
        </p:spPr>
        <p:txBody>
          <a:bodyPr wrap="square" rtlCol="0">
            <a:spAutoFit/>
          </a:bodyPr>
          <a:lstStyle/>
          <a:p>
            <a:r>
              <a:rPr lang="en-US" dirty="0">
                <a:solidFill>
                  <a:srgbClr val="0E0EFF"/>
                </a:solidFill>
              </a:rPr>
              <a:t>Data request areas </a:t>
            </a:r>
          </a:p>
          <a:p>
            <a:r>
              <a:rPr lang="en-US" dirty="0">
                <a:solidFill>
                  <a:srgbClr val="FB2A2A"/>
                </a:solidFill>
              </a:rPr>
              <a:t>N.A. ECA</a:t>
            </a:r>
          </a:p>
          <a:p>
            <a:r>
              <a:rPr lang="en-US" dirty="0">
                <a:solidFill>
                  <a:srgbClr val="C2C2C2"/>
                </a:solidFill>
              </a:rPr>
              <a:t>2017 NEI modeling area</a:t>
            </a:r>
          </a:p>
        </p:txBody>
      </p:sp>
    </p:spTree>
    <p:extLst>
      <p:ext uri="{BB962C8B-B14F-4D97-AF65-F5344CB8AC3E}">
        <p14:creationId xmlns:p14="http://schemas.microsoft.com/office/powerpoint/2010/main" val="181809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651611" y="937609"/>
            <a:ext cx="7715060" cy="5607241"/>
          </a:xfrm>
          <a:prstGeom prst="rect">
            <a:avLst/>
          </a:prstGeom>
        </p:spPr>
        <p:txBody>
          <a:bodyPr wrap="square">
            <a:spAutoFit/>
          </a:bodyPr>
          <a:lstStyle/>
          <a:p>
            <a:pPr marR="0" lvl="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Participating vessels transmit a data string </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that includes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Static</a:t>
            </a:r>
            <a:r>
              <a:rPr lang="en-US" sz="2400" dirty="0">
                <a:effectLst/>
                <a:latin typeface="Calibri" panose="020F0502020204030204" pitchFamily="34" charset="0"/>
                <a:ea typeface="Calibri" panose="020F0502020204030204" pitchFamily="34" charset="0"/>
                <a:cs typeface="Times New Roman" panose="02020603050405020304" pitchFamily="18" charset="0"/>
              </a:rPr>
              <a:t>” data elements:</a:t>
            </a:r>
          </a:p>
          <a:p>
            <a:pPr marL="742950" marR="0" lvl="1" indent="-285750">
              <a:lnSpc>
                <a:spcPct val="107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Unique identification codes (MMSI, IMO, vessel name)</a:t>
            </a:r>
          </a:p>
          <a:p>
            <a:pPr marL="742950" marR="0" lvl="1" indent="-285750">
              <a:lnSpc>
                <a:spcPct val="107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Radio call signs </a:t>
            </a:r>
          </a:p>
          <a:p>
            <a:pPr marL="742950" marR="0" lvl="1" indent="-285750">
              <a:lnSpc>
                <a:spcPct val="107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Vessel type</a:t>
            </a:r>
          </a:p>
          <a:p>
            <a:pPr marL="742950" marR="0" lvl="1" indent="-285750">
              <a:lnSpc>
                <a:spcPct val="107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Dimensions including draft</a:t>
            </a:r>
          </a:p>
          <a:p>
            <a:pPr marL="742950" marR="0" lvl="1" indent="-285750">
              <a:lnSpc>
                <a:spcPct val="107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Destination </a:t>
            </a:r>
          </a:p>
          <a:p>
            <a:pPr marL="114300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“Dynamic” </a:t>
            </a:r>
            <a:r>
              <a:rPr lang="en-US" sz="2400" dirty="0">
                <a:effectLst/>
                <a:latin typeface="Calibri" panose="020F0502020204030204" pitchFamily="34" charset="0"/>
                <a:ea typeface="Calibri" panose="020F0502020204030204" pitchFamily="34" charset="0"/>
                <a:cs typeface="Times New Roman" panose="02020603050405020304" pitchFamily="18" charset="0"/>
              </a:rPr>
              <a:t>data elements are transmitted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every two seconds</a:t>
            </a:r>
          </a:p>
          <a:p>
            <a:pPr marL="742950" marR="0" lvl="1" indent="-285750">
              <a:lnSpc>
                <a:spcPct val="107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Time and date </a:t>
            </a:r>
          </a:p>
          <a:p>
            <a:pPr marL="742950" marR="0" lvl="1" indent="-285750">
              <a:lnSpc>
                <a:spcPct val="107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Position (latitude/longitude coordinates)</a:t>
            </a:r>
          </a:p>
          <a:p>
            <a:pPr marL="742950" marR="0" lvl="1" indent="-285750">
              <a:lnSpc>
                <a:spcPct val="107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Course </a:t>
            </a:r>
          </a:p>
          <a:p>
            <a:pPr marL="742950" marR="0" lvl="1" indent="-285750">
              <a:lnSpc>
                <a:spcPct val="107000"/>
              </a:lnSpc>
              <a:spcBef>
                <a:spcPts val="0"/>
              </a:spcBef>
              <a:spcAft>
                <a:spcPts val="80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Speed </a:t>
            </a:r>
          </a:p>
        </p:txBody>
      </p:sp>
      <p:pic>
        <p:nvPicPr>
          <p:cNvPr id="6" name="Picture 5"/>
          <p:cNvPicPr>
            <a:picLocks noChangeAspect="1"/>
          </p:cNvPicPr>
          <p:nvPr/>
        </p:nvPicPr>
        <p:blipFill>
          <a:blip r:embed="rId3"/>
          <a:stretch>
            <a:fillRect/>
          </a:stretch>
        </p:blipFill>
        <p:spPr>
          <a:xfrm>
            <a:off x="8491366" y="142207"/>
            <a:ext cx="3419951" cy="5932876"/>
          </a:xfrm>
          <a:prstGeom prst="rect">
            <a:avLst/>
          </a:prstGeom>
          <a:ln w="28575">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2980" y="6254152"/>
            <a:ext cx="1399471" cy="482576"/>
          </a:xfrm>
          <a:prstGeom prst="rect">
            <a:avLst/>
          </a:prstGeom>
        </p:spPr>
      </p:pic>
      <p:sp>
        <p:nvSpPr>
          <p:cNvPr id="2" name="TextBox 1">
            <a:extLst>
              <a:ext uri="{FF2B5EF4-FFF2-40B4-BE49-F238E27FC236}">
                <a16:creationId xmlns:a16="http://schemas.microsoft.com/office/drawing/2014/main" id="{E3D90E22-73FD-4DA3-8701-38E390B9D3D3}"/>
              </a:ext>
            </a:extLst>
          </p:cNvPr>
          <p:cNvSpPr txBox="1"/>
          <p:nvPr/>
        </p:nvSpPr>
        <p:spPr>
          <a:xfrm>
            <a:off x="3859650" y="291278"/>
            <a:ext cx="4221027" cy="646331"/>
          </a:xfrm>
          <a:prstGeom prst="rect">
            <a:avLst/>
          </a:prstGeom>
          <a:noFill/>
        </p:spPr>
        <p:txBody>
          <a:bodyPr wrap="none" rtlCol="0">
            <a:spAutoFit/>
          </a:bodyPr>
          <a:lstStyle/>
          <a:p>
            <a:r>
              <a:rPr lang="en-US" sz="3600" b="1" dirty="0"/>
              <a:t>AIS Data Elements</a:t>
            </a:r>
          </a:p>
        </p:txBody>
      </p:sp>
    </p:spTree>
    <p:extLst>
      <p:ext uri="{BB962C8B-B14F-4D97-AF65-F5344CB8AC3E}">
        <p14:creationId xmlns:p14="http://schemas.microsoft.com/office/powerpoint/2010/main" val="861698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p:cNvSpPr/>
          <p:nvPr/>
        </p:nvSpPr>
        <p:spPr>
          <a:xfrm>
            <a:off x="4211757" y="1678801"/>
            <a:ext cx="8181976" cy="4530407"/>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Every observation has a latitude and longitude.</a:t>
            </a:r>
          </a:p>
          <a:p>
            <a:pPr marL="342900" marR="0" lvl="0" indent="-342900">
              <a:lnSpc>
                <a:spcPct val="107000"/>
              </a:lnSpc>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These data can be mapped to port shapefiles or shipping lanes to identify emission hotspots or traffic bottlenecks.</a:t>
            </a:r>
          </a:p>
          <a:p>
            <a:pPr marL="342900" marR="0" lvl="0" indent="-342900">
              <a:lnSpc>
                <a:spcPct val="107000"/>
              </a:lnSpc>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spcBef>
                <a:spcPts val="0"/>
              </a:spcBef>
              <a:spcAft>
                <a:spcPts val="120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cs typeface="Calibri" panose="020F0502020204030204" pitchFamily="34" charset="0"/>
              </a:rPr>
              <a:t>Sometimes vessel locations are on land - this is a known issue</a:t>
            </a:r>
          </a:p>
          <a:p>
            <a:pPr marL="800100" lvl="1" indent="-342900" algn="just">
              <a:spcAft>
                <a:spcPts val="1200"/>
              </a:spcAft>
              <a:buFont typeface="Courier New" panose="02070309020205020404" pitchFamily="49" charset="0"/>
              <a:buChar char="o"/>
            </a:pPr>
            <a:r>
              <a:rPr lang="en-US" sz="2400" dirty="0">
                <a:effectLst/>
                <a:latin typeface="Calibri" panose="020F0502020204030204" pitchFamily="34" charset="0"/>
                <a:ea typeface="Times New Roman" panose="02020603050405020304" pitchFamily="18" charset="0"/>
                <a:cs typeface="Calibri" panose="020F0502020204030204" pitchFamily="34" charset="0"/>
              </a:rPr>
              <a:t>M</a:t>
            </a:r>
            <a:r>
              <a:rPr lang="en-US" sz="2400" dirty="0">
                <a:latin typeface="Calibri" panose="020F0502020204030204" pitchFamily="34" charset="0"/>
                <a:ea typeface="Times New Roman" panose="02020603050405020304" pitchFamily="18" charset="0"/>
                <a:cs typeface="Calibri" panose="020F0502020204030204" pitchFamily="34" charset="0"/>
              </a:rPr>
              <a:t>issed transmissions</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lgn="just">
              <a:spcAft>
                <a:spcPts val="1200"/>
              </a:spcAft>
              <a:buFont typeface="Courier New" panose="02070309020205020404" pitchFamily="49" charset="0"/>
              <a:buChar char="o"/>
            </a:pPr>
            <a:r>
              <a:rPr lang="en-US" sz="2400" dirty="0">
                <a:latin typeface="Calibri" panose="020F0502020204030204" pitchFamily="34" charset="0"/>
                <a:ea typeface="Times New Roman" panose="02020603050405020304" pitchFamily="18" charset="0"/>
                <a:cs typeface="Calibri" panose="020F0502020204030204" pitchFamily="34" charset="0"/>
              </a:rPr>
              <a:t>D</a:t>
            </a:r>
            <a:r>
              <a:rPr lang="en-US" sz="2400" dirty="0">
                <a:effectLst/>
                <a:latin typeface="Calibri" panose="020F0502020204030204" pitchFamily="34" charset="0"/>
                <a:ea typeface="Times New Roman" panose="02020603050405020304" pitchFamily="18" charset="0"/>
                <a:cs typeface="Calibri" panose="020F0502020204030204" pitchFamily="34" charset="0"/>
              </a:rPr>
              <a:t>eliberate tampering, </a:t>
            </a:r>
          </a:p>
          <a:p>
            <a:pPr marL="800100" lvl="1" indent="-342900" algn="just">
              <a:spcAft>
                <a:spcPts val="1200"/>
              </a:spcAft>
              <a:buFont typeface="Courier New" panose="02070309020205020404" pitchFamily="49" charset="0"/>
              <a:buChar char="o"/>
            </a:pPr>
            <a:r>
              <a:rPr lang="en-US" sz="2400" dirty="0">
                <a:latin typeface="Calibri" panose="020F0502020204030204" pitchFamily="34" charset="0"/>
                <a:ea typeface="Times New Roman" panose="02020603050405020304" pitchFamily="18" charset="0"/>
                <a:cs typeface="Calibri" panose="020F0502020204030204" pitchFamily="34" charset="0"/>
              </a:rPr>
              <a:t>R</a:t>
            </a:r>
            <a:r>
              <a:rPr lang="en-US" sz="2400" dirty="0">
                <a:effectLst/>
                <a:latin typeface="Calibri" panose="020F0502020204030204" pitchFamily="34" charset="0"/>
                <a:ea typeface="Times New Roman" panose="02020603050405020304" pitchFamily="18" charset="0"/>
                <a:cs typeface="Calibri" panose="020F0502020204030204" pitchFamily="34" charset="0"/>
              </a:rPr>
              <a:t>educed accuracy due to high vessel speeds</a:t>
            </a:r>
          </a:p>
          <a:p>
            <a:pPr marL="800100" lvl="1" indent="-342900" algn="just">
              <a:spcAft>
                <a:spcPts val="1200"/>
              </a:spcAft>
              <a:buFont typeface="Courier New" panose="02070309020205020404" pitchFamily="49" charset="0"/>
              <a:buChar char="o"/>
            </a:pPr>
            <a:r>
              <a:rPr lang="en-US" sz="2400" dirty="0">
                <a:effectLst/>
                <a:latin typeface="Calibri" panose="020F0502020204030204" pitchFamily="34" charset="0"/>
                <a:ea typeface="Times New Roman" panose="02020603050405020304" pitchFamily="18" charset="0"/>
                <a:cs typeface="Calibri" panose="020F0502020204030204" pitchFamily="34" charset="0"/>
              </a:rPr>
              <a:t>Frequent bearing changes during a short period of time.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633" y="6209208"/>
            <a:ext cx="1399471" cy="482576"/>
          </a:xfrm>
          <a:prstGeom prst="rect">
            <a:avLst/>
          </a:prstGeom>
        </p:spPr>
      </p:pic>
      <p:pic>
        <p:nvPicPr>
          <p:cNvPr id="3" name="Picture 2"/>
          <p:cNvPicPr>
            <a:picLocks noChangeAspect="1"/>
          </p:cNvPicPr>
          <p:nvPr/>
        </p:nvPicPr>
        <p:blipFill rotWithShape="1">
          <a:blip r:embed="rId4"/>
          <a:srcRect b="12142"/>
          <a:stretch/>
        </p:blipFill>
        <p:spPr>
          <a:xfrm>
            <a:off x="385915" y="3719028"/>
            <a:ext cx="3443213" cy="2972756"/>
          </a:xfrm>
          <a:prstGeom prst="rect">
            <a:avLst/>
          </a:prstGeom>
        </p:spPr>
      </p:pic>
      <p:sp>
        <p:nvSpPr>
          <p:cNvPr id="4" name="TextBox 3">
            <a:extLst>
              <a:ext uri="{FF2B5EF4-FFF2-40B4-BE49-F238E27FC236}">
                <a16:creationId xmlns:a16="http://schemas.microsoft.com/office/drawing/2014/main" id="{04D774C5-29A3-45F0-B371-AE5E6755B71A}"/>
              </a:ext>
            </a:extLst>
          </p:cNvPr>
          <p:cNvSpPr txBox="1"/>
          <p:nvPr/>
        </p:nvSpPr>
        <p:spPr>
          <a:xfrm>
            <a:off x="4088948" y="319374"/>
            <a:ext cx="8103052" cy="658835"/>
          </a:xfrm>
          <a:prstGeom prst="rect">
            <a:avLst/>
          </a:prstGeom>
          <a:noFill/>
        </p:spPr>
        <p:txBody>
          <a:bodyPr wrap="none" rtlCol="0">
            <a:spAutoFit/>
          </a:bodyPr>
          <a:lstStyle/>
          <a:p>
            <a:pPr>
              <a:lnSpc>
                <a:spcPct val="107000"/>
              </a:lnSpc>
              <a:spcAft>
                <a:spcPts val="800"/>
              </a:spcAft>
            </a:pPr>
            <a:r>
              <a:rPr lang="en-US" sz="3600" b="1" dirty="0">
                <a:latin typeface="Calibri" panose="020F0502020204030204" pitchFamily="34" charset="0"/>
                <a:ea typeface="Calibri" panose="020F0502020204030204" pitchFamily="34" charset="0"/>
                <a:cs typeface="Calibri" panose="020F0502020204030204" pitchFamily="34" charset="0"/>
              </a:rPr>
              <a:t>Geographic Information System Elements</a:t>
            </a:r>
          </a:p>
        </p:txBody>
      </p:sp>
      <p:pic>
        <p:nvPicPr>
          <p:cNvPr id="7" name="Picture 6">
            <a:extLst>
              <a:ext uri="{FF2B5EF4-FFF2-40B4-BE49-F238E27FC236}">
                <a16:creationId xmlns:a16="http://schemas.microsoft.com/office/drawing/2014/main" id="{0BB5CD97-BBBC-4D71-80E1-9616CB7346BC}"/>
              </a:ext>
            </a:extLst>
          </p:cNvPr>
          <p:cNvPicPr>
            <a:picLocks noChangeAspect="1"/>
          </p:cNvPicPr>
          <p:nvPr/>
        </p:nvPicPr>
        <p:blipFill>
          <a:blip r:embed="rId5"/>
          <a:stretch>
            <a:fillRect/>
          </a:stretch>
        </p:blipFill>
        <p:spPr>
          <a:xfrm>
            <a:off x="385915" y="978209"/>
            <a:ext cx="3301366" cy="2570018"/>
          </a:xfrm>
          <a:prstGeom prst="rect">
            <a:avLst/>
          </a:prstGeom>
        </p:spPr>
      </p:pic>
    </p:spTree>
    <p:extLst>
      <p:ext uri="{BB962C8B-B14F-4D97-AF65-F5344CB8AC3E}">
        <p14:creationId xmlns:p14="http://schemas.microsoft.com/office/powerpoint/2010/main" val="1549427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Vapor Trail">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9AD3C9A5-5EB4-423A-A02E-5EEB525DA4E4}">
  <ds:schemaRefs>
    <ds:schemaRef ds:uri="ESRI.ArcGIS.Mapping.OfficeIntegration.PowerPointInfo"/>
  </ds:schemaRefs>
</ds:datastoreItem>
</file>

<file path=customXml/itemProps2.xml><?xml version="1.0" encoding="utf-8"?>
<ds:datastoreItem xmlns:ds="http://schemas.openxmlformats.org/officeDocument/2006/customXml" ds:itemID="{C255F41A-CAB4-40F9-9CE0-A1E3C128A0F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79</TotalTime>
  <Words>8643</Words>
  <Application>Microsoft Office PowerPoint</Application>
  <PresentationFormat>Widescreen</PresentationFormat>
  <Paragraphs>2002</Paragraphs>
  <Slides>56</Slides>
  <Notes>54</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56</vt:i4>
      </vt:variant>
    </vt:vector>
  </HeadingPairs>
  <TitlesOfParts>
    <vt:vector size="68" baseType="lpstr">
      <vt:lpstr>Arial</vt:lpstr>
      <vt:lpstr>Arial Black</vt:lpstr>
      <vt:lpstr>Calibri</vt:lpstr>
      <vt:lpstr>Calibri Light</vt:lpstr>
      <vt:lpstr>Cambria Math</vt:lpstr>
      <vt:lpstr>Century Gothic</vt:lpstr>
      <vt:lpstr>Courier New</vt:lpstr>
      <vt:lpstr>Symbol</vt:lpstr>
      <vt:lpstr>Times New Roman</vt:lpstr>
      <vt:lpstr>Vapor Trail</vt:lpstr>
      <vt:lpstr>Custom Design</vt:lpstr>
      <vt:lpstr>Worksheet</vt:lpstr>
      <vt:lpstr>EPA CMV model </vt:lpstr>
      <vt:lpstr>From Where we started… </vt:lpstr>
      <vt:lpstr>To Now…</vt:lpstr>
      <vt:lpstr>What is AIS? </vt:lpstr>
      <vt:lpstr>PowerPoint Presentation</vt:lpstr>
      <vt:lpstr>PowerPoint Presentation</vt:lpstr>
      <vt:lpstr>AIS CMV Model domain</vt:lpstr>
      <vt:lpstr>PowerPoint Presentation</vt:lpstr>
      <vt:lpstr>PowerPoint Presentation</vt:lpstr>
      <vt:lpstr>PowerPoint Presentation</vt:lpstr>
      <vt:lpstr>PowerPoint Presentation</vt:lpstr>
      <vt:lpstr>Overview of Preliminary Data Parsing</vt:lpstr>
      <vt:lpstr>AIS data cleaning</vt:lpstr>
      <vt:lpstr>PowerPoint Presentation</vt:lpstr>
      <vt:lpstr>2017 Category 3 AIS Activity Data</vt:lpstr>
      <vt:lpstr>Temporal gap filling</vt:lpstr>
      <vt:lpstr>PowerPoint Presentation</vt:lpstr>
      <vt:lpstr>Category 3 Vessel speed distributions</vt:lpstr>
      <vt:lpstr>Category 3 Vessel draft distributions</vt:lpstr>
      <vt:lpstr>Category 3 Regulations</vt:lpstr>
      <vt:lpstr>PowerPoint Presentation</vt:lpstr>
      <vt:lpstr>PowerPoint Presentation</vt:lpstr>
      <vt:lpstr>Auxiliary and Boilers</vt:lpstr>
      <vt:lpstr>HAP Profiles for all vessels using distillate fuels</vt:lpstr>
      <vt:lpstr>  Stretch break</vt:lpstr>
      <vt:lpstr>PowerPoint Presentation</vt:lpstr>
      <vt:lpstr>PowerPoint Presentation</vt:lpstr>
      <vt:lpstr>Category 1/2 Vessel Groups</vt:lpstr>
      <vt:lpstr>Category 1/2 Vessels Missing Power Data</vt:lpstr>
      <vt:lpstr>Default Category 1/2 Propulsion Power Assumptions </vt:lpstr>
      <vt:lpstr>PowerPoint Presentation</vt:lpstr>
      <vt:lpstr>PowerPoint Presentation</vt:lpstr>
      <vt:lpstr>Category 1/2 Regulations</vt:lpstr>
      <vt:lpstr>Category 1/2 Emission Factors</vt:lpstr>
      <vt:lpstr>New CMV SCCs</vt:lpstr>
      <vt:lpstr>PowerPoint Presentation</vt:lpstr>
      <vt:lpstr>PowerPoint Presentation</vt:lpstr>
      <vt:lpstr>Spatial Aspects</vt:lpstr>
      <vt:lpstr>PowerPoint Presentation</vt:lpstr>
      <vt:lpstr>Comparison of NOX Emissions  by Engine Category</vt:lpstr>
      <vt:lpstr>PowerPoint Presentation</vt:lpstr>
      <vt:lpstr>PowerPoint Presentation</vt:lpstr>
      <vt:lpstr>Data Aggregation for  Air Quality Modeling (Part 1)</vt:lpstr>
      <vt:lpstr>Data Aggregation for  Air Quality Modeling (Part 2)</vt:lpstr>
      <vt:lpstr>Adjustments to Model  Other Base years</vt:lpstr>
      <vt:lpstr>Hoteling Adjustments and Quality Assurance</vt:lpstr>
      <vt:lpstr>Hawaii CMV NOx at 3km and 9km Resolutions</vt:lpstr>
      <vt:lpstr>PowerPoint Presentation</vt:lpstr>
      <vt:lpstr>PowerPoint Presentation</vt:lpstr>
      <vt:lpstr>Seasonal Effects are Captured</vt:lpstr>
      <vt:lpstr>Time-resolved emissions</vt:lpstr>
      <vt:lpstr>Hourly CMV Animation</vt:lpstr>
      <vt:lpstr>C3 Projection Factors for Future Years</vt:lpstr>
      <vt:lpstr>C1C2 Projection Factors for Future Years</vt:lpstr>
      <vt:lpstr>Summary</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Billings</dc:creator>
  <cp:lastModifiedBy>Godfrey, Janice</cp:lastModifiedBy>
  <cp:revision>224</cp:revision>
  <dcterms:created xsi:type="dcterms:W3CDTF">2017-05-03T11:33:39Z</dcterms:created>
  <dcterms:modified xsi:type="dcterms:W3CDTF">2020-05-12T16:19:04Z</dcterms:modified>
</cp:coreProperties>
</file>