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565763" cy="28803600"/>
  <p:notesSz cx="9144000" cy="6858000"/>
  <p:defaultTextStyle>
    <a:defPPr>
      <a:defRPr lang="es-MX"/>
    </a:defPPr>
    <a:lvl1pPr marL="0" algn="l" defTabSz="3744468" rtl="0" eaLnBrk="1" latinLnBrk="0" hangingPunct="1">
      <a:defRPr sz="7400" kern="1200">
        <a:solidFill>
          <a:schemeClr val="tx1"/>
        </a:solidFill>
        <a:latin typeface="+mn-lt"/>
        <a:ea typeface="+mn-ea"/>
        <a:cs typeface="+mn-cs"/>
      </a:defRPr>
    </a:lvl1pPr>
    <a:lvl2pPr marL="1872234" algn="l" defTabSz="3744468" rtl="0" eaLnBrk="1" latinLnBrk="0" hangingPunct="1">
      <a:defRPr sz="7400" kern="1200">
        <a:solidFill>
          <a:schemeClr val="tx1"/>
        </a:solidFill>
        <a:latin typeface="+mn-lt"/>
        <a:ea typeface="+mn-ea"/>
        <a:cs typeface="+mn-cs"/>
      </a:defRPr>
    </a:lvl2pPr>
    <a:lvl3pPr marL="3744468" algn="l" defTabSz="3744468" rtl="0" eaLnBrk="1" latinLnBrk="0" hangingPunct="1">
      <a:defRPr sz="7400" kern="1200">
        <a:solidFill>
          <a:schemeClr val="tx1"/>
        </a:solidFill>
        <a:latin typeface="+mn-lt"/>
        <a:ea typeface="+mn-ea"/>
        <a:cs typeface="+mn-cs"/>
      </a:defRPr>
    </a:lvl3pPr>
    <a:lvl4pPr marL="5616702" algn="l" defTabSz="3744468" rtl="0" eaLnBrk="1" latinLnBrk="0" hangingPunct="1">
      <a:defRPr sz="7400" kern="1200">
        <a:solidFill>
          <a:schemeClr val="tx1"/>
        </a:solidFill>
        <a:latin typeface="+mn-lt"/>
        <a:ea typeface="+mn-ea"/>
        <a:cs typeface="+mn-cs"/>
      </a:defRPr>
    </a:lvl4pPr>
    <a:lvl5pPr marL="7488936" algn="l" defTabSz="3744468" rtl="0" eaLnBrk="1" latinLnBrk="0" hangingPunct="1">
      <a:defRPr sz="7400" kern="1200">
        <a:solidFill>
          <a:schemeClr val="tx1"/>
        </a:solidFill>
        <a:latin typeface="+mn-lt"/>
        <a:ea typeface="+mn-ea"/>
        <a:cs typeface="+mn-cs"/>
      </a:defRPr>
    </a:lvl5pPr>
    <a:lvl6pPr marL="9361170" algn="l" defTabSz="3744468" rtl="0" eaLnBrk="1" latinLnBrk="0" hangingPunct="1">
      <a:defRPr sz="7400" kern="1200">
        <a:solidFill>
          <a:schemeClr val="tx1"/>
        </a:solidFill>
        <a:latin typeface="+mn-lt"/>
        <a:ea typeface="+mn-ea"/>
        <a:cs typeface="+mn-cs"/>
      </a:defRPr>
    </a:lvl6pPr>
    <a:lvl7pPr marL="11233404" algn="l" defTabSz="3744468" rtl="0" eaLnBrk="1" latinLnBrk="0" hangingPunct="1">
      <a:defRPr sz="7400" kern="1200">
        <a:solidFill>
          <a:schemeClr val="tx1"/>
        </a:solidFill>
        <a:latin typeface="+mn-lt"/>
        <a:ea typeface="+mn-ea"/>
        <a:cs typeface="+mn-cs"/>
      </a:defRPr>
    </a:lvl7pPr>
    <a:lvl8pPr marL="13105638" algn="l" defTabSz="3744468" rtl="0" eaLnBrk="1" latinLnBrk="0" hangingPunct="1">
      <a:defRPr sz="7400" kern="1200">
        <a:solidFill>
          <a:schemeClr val="tx1"/>
        </a:solidFill>
        <a:latin typeface="+mn-lt"/>
        <a:ea typeface="+mn-ea"/>
        <a:cs typeface="+mn-cs"/>
      </a:defRPr>
    </a:lvl8pPr>
    <a:lvl9pPr marL="14977872" algn="l" defTabSz="3744468"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72" y="366"/>
      </p:cViewPr>
      <p:guideLst>
        <p:guide orient="horz" pos="9072"/>
        <p:guide pos="1372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6972439-93D5-4510-9B6E-EA661844CD47}" type="datetimeFigureOut">
              <a:rPr lang="es-MX" smtClean="0"/>
              <a:pPr/>
              <a:t>03/07/2012</a:t>
            </a:fld>
            <a:endParaRPr lang="es-MX"/>
          </a:p>
        </p:txBody>
      </p:sp>
      <p:sp>
        <p:nvSpPr>
          <p:cNvPr id="4" name="3 Marcador de imagen de diapositiva"/>
          <p:cNvSpPr>
            <a:spLocks noGrp="1" noRot="1" noChangeAspect="1"/>
          </p:cNvSpPr>
          <p:nvPr>
            <p:ph type="sldImg" idx="2"/>
          </p:nvPr>
        </p:nvSpPr>
        <p:spPr>
          <a:xfrm>
            <a:off x="2627313" y="514350"/>
            <a:ext cx="3889375" cy="25717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99C7441-AA06-433B-860F-192A2B7831C3}" type="slidenum">
              <a:rPr lang="es-MX" smtClean="0"/>
              <a:pPr/>
              <a:t>‹#›</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627313" y="514350"/>
            <a:ext cx="3889375" cy="25717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99C7441-AA06-433B-860F-192A2B7831C3}" type="slidenum">
              <a:rPr lang="es-MX" smtClean="0"/>
              <a:pPr/>
              <a:t>1</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3267433" y="8947788"/>
            <a:ext cx="37030899" cy="617410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6534865" y="16322041"/>
            <a:ext cx="30496034" cy="7360920"/>
          </a:xfrm>
        </p:spPr>
        <p:txBody>
          <a:bodyPr/>
          <a:lstStyle>
            <a:lvl1pPr marL="0" indent="0" algn="ctr">
              <a:buNone/>
              <a:defRPr>
                <a:solidFill>
                  <a:schemeClr val="tx1">
                    <a:tint val="75000"/>
                  </a:schemeClr>
                </a:solidFill>
              </a:defRPr>
            </a:lvl1pPr>
            <a:lvl2pPr marL="1872234" indent="0" algn="ctr">
              <a:buNone/>
              <a:defRPr>
                <a:solidFill>
                  <a:schemeClr val="tx1">
                    <a:tint val="75000"/>
                  </a:schemeClr>
                </a:solidFill>
              </a:defRPr>
            </a:lvl2pPr>
            <a:lvl3pPr marL="3744468" indent="0" algn="ctr">
              <a:buNone/>
              <a:defRPr>
                <a:solidFill>
                  <a:schemeClr val="tx1">
                    <a:tint val="75000"/>
                  </a:schemeClr>
                </a:solidFill>
              </a:defRPr>
            </a:lvl3pPr>
            <a:lvl4pPr marL="5616702" indent="0" algn="ctr">
              <a:buNone/>
              <a:defRPr>
                <a:solidFill>
                  <a:schemeClr val="tx1">
                    <a:tint val="75000"/>
                  </a:schemeClr>
                </a:solidFill>
              </a:defRPr>
            </a:lvl4pPr>
            <a:lvl5pPr marL="7488936" indent="0" algn="ctr">
              <a:buNone/>
              <a:defRPr>
                <a:solidFill>
                  <a:schemeClr val="tx1">
                    <a:tint val="75000"/>
                  </a:schemeClr>
                </a:solidFill>
              </a:defRPr>
            </a:lvl5pPr>
            <a:lvl6pPr marL="9361170" indent="0" algn="ctr">
              <a:buNone/>
              <a:defRPr>
                <a:solidFill>
                  <a:schemeClr val="tx1">
                    <a:tint val="75000"/>
                  </a:schemeClr>
                </a:solidFill>
              </a:defRPr>
            </a:lvl6pPr>
            <a:lvl7pPr marL="11233404" indent="0" algn="ctr">
              <a:buNone/>
              <a:defRPr>
                <a:solidFill>
                  <a:schemeClr val="tx1">
                    <a:tint val="75000"/>
                  </a:schemeClr>
                </a:solidFill>
              </a:defRPr>
            </a:lvl7pPr>
            <a:lvl8pPr marL="13105638" indent="0" algn="ctr">
              <a:buNone/>
              <a:defRPr>
                <a:solidFill>
                  <a:schemeClr val="tx1">
                    <a:tint val="75000"/>
                  </a:schemeClr>
                </a:solidFill>
              </a:defRPr>
            </a:lvl8pPr>
            <a:lvl9pPr marL="14977872"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1585179" y="1153483"/>
            <a:ext cx="9802296" cy="2457640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178288" y="1153483"/>
            <a:ext cx="28680794" cy="2457640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3441394" y="18508984"/>
            <a:ext cx="37030899" cy="5720715"/>
          </a:xfrm>
        </p:spPr>
        <p:txBody>
          <a:bodyPr anchor="t"/>
          <a:lstStyle>
            <a:lvl1pPr algn="l">
              <a:defRPr sz="164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41394" y="12208197"/>
            <a:ext cx="37030899" cy="6300786"/>
          </a:xfrm>
        </p:spPr>
        <p:txBody>
          <a:bodyPr anchor="b"/>
          <a:lstStyle>
            <a:lvl1pPr marL="0" indent="0">
              <a:buNone/>
              <a:defRPr sz="8200">
                <a:solidFill>
                  <a:schemeClr val="tx1">
                    <a:tint val="75000"/>
                  </a:schemeClr>
                </a:solidFill>
              </a:defRPr>
            </a:lvl1pPr>
            <a:lvl2pPr marL="1872234" indent="0">
              <a:buNone/>
              <a:defRPr sz="7400">
                <a:solidFill>
                  <a:schemeClr val="tx1">
                    <a:tint val="75000"/>
                  </a:schemeClr>
                </a:solidFill>
              </a:defRPr>
            </a:lvl2pPr>
            <a:lvl3pPr marL="3744468" indent="0">
              <a:buNone/>
              <a:defRPr sz="6600">
                <a:solidFill>
                  <a:schemeClr val="tx1">
                    <a:tint val="75000"/>
                  </a:schemeClr>
                </a:solidFill>
              </a:defRPr>
            </a:lvl3pPr>
            <a:lvl4pPr marL="5616702" indent="0">
              <a:buNone/>
              <a:defRPr sz="5700">
                <a:solidFill>
                  <a:schemeClr val="tx1">
                    <a:tint val="75000"/>
                  </a:schemeClr>
                </a:solidFill>
              </a:defRPr>
            </a:lvl4pPr>
            <a:lvl5pPr marL="7488936" indent="0">
              <a:buNone/>
              <a:defRPr sz="5700">
                <a:solidFill>
                  <a:schemeClr val="tx1">
                    <a:tint val="75000"/>
                  </a:schemeClr>
                </a:solidFill>
              </a:defRPr>
            </a:lvl5pPr>
            <a:lvl6pPr marL="9361170" indent="0">
              <a:buNone/>
              <a:defRPr sz="5700">
                <a:solidFill>
                  <a:schemeClr val="tx1">
                    <a:tint val="75000"/>
                  </a:schemeClr>
                </a:solidFill>
              </a:defRPr>
            </a:lvl6pPr>
            <a:lvl7pPr marL="11233404" indent="0">
              <a:buNone/>
              <a:defRPr sz="5700">
                <a:solidFill>
                  <a:schemeClr val="tx1">
                    <a:tint val="75000"/>
                  </a:schemeClr>
                </a:solidFill>
              </a:defRPr>
            </a:lvl7pPr>
            <a:lvl8pPr marL="13105638" indent="0">
              <a:buNone/>
              <a:defRPr sz="5700">
                <a:solidFill>
                  <a:schemeClr val="tx1">
                    <a:tint val="75000"/>
                  </a:schemeClr>
                </a:solidFill>
              </a:defRPr>
            </a:lvl8pPr>
            <a:lvl9pPr marL="14977872" indent="0">
              <a:buNone/>
              <a:defRPr sz="5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178288" y="6720843"/>
            <a:ext cx="19241546" cy="19009045"/>
          </a:xfrm>
        </p:spPr>
        <p:txBody>
          <a:bodyPr/>
          <a:lstStyle>
            <a:lvl1pPr>
              <a:defRPr sz="11500"/>
            </a:lvl1pPr>
            <a:lvl2pPr>
              <a:defRPr sz="9800"/>
            </a:lvl2pPr>
            <a:lvl3pPr>
              <a:defRPr sz="8200"/>
            </a:lvl3pPr>
            <a:lvl4pPr>
              <a:defRPr sz="7400"/>
            </a:lvl4pPr>
            <a:lvl5pPr>
              <a:defRPr sz="7400"/>
            </a:lvl5pPr>
            <a:lvl6pPr>
              <a:defRPr sz="7400"/>
            </a:lvl6pPr>
            <a:lvl7pPr>
              <a:defRPr sz="7400"/>
            </a:lvl7pPr>
            <a:lvl8pPr>
              <a:defRPr sz="7400"/>
            </a:lvl8pPr>
            <a:lvl9pPr>
              <a:defRPr sz="7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2145929" y="6720843"/>
            <a:ext cx="19241546" cy="19009045"/>
          </a:xfrm>
        </p:spPr>
        <p:txBody>
          <a:bodyPr/>
          <a:lstStyle>
            <a:lvl1pPr>
              <a:defRPr sz="11500"/>
            </a:lvl1pPr>
            <a:lvl2pPr>
              <a:defRPr sz="9800"/>
            </a:lvl2pPr>
            <a:lvl3pPr>
              <a:defRPr sz="8200"/>
            </a:lvl3pPr>
            <a:lvl4pPr>
              <a:defRPr sz="7400"/>
            </a:lvl4pPr>
            <a:lvl5pPr>
              <a:defRPr sz="7400"/>
            </a:lvl5pPr>
            <a:lvl6pPr>
              <a:defRPr sz="7400"/>
            </a:lvl6pPr>
            <a:lvl7pPr>
              <a:defRPr sz="7400"/>
            </a:lvl7pPr>
            <a:lvl8pPr>
              <a:defRPr sz="7400"/>
            </a:lvl8pPr>
            <a:lvl9pPr>
              <a:defRPr sz="7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2178289" y="6447474"/>
            <a:ext cx="19249111" cy="2687001"/>
          </a:xfrm>
        </p:spPr>
        <p:txBody>
          <a:bodyPr anchor="b"/>
          <a:lstStyle>
            <a:lvl1pPr marL="0" indent="0">
              <a:buNone/>
              <a:defRPr sz="9800" b="1"/>
            </a:lvl1pPr>
            <a:lvl2pPr marL="1872234" indent="0">
              <a:buNone/>
              <a:defRPr sz="8200" b="1"/>
            </a:lvl2pPr>
            <a:lvl3pPr marL="3744468" indent="0">
              <a:buNone/>
              <a:defRPr sz="7400" b="1"/>
            </a:lvl3pPr>
            <a:lvl4pPr marL="5616702" indent="0">
              <a:buNone/>
              <a:defRPr sz="6600" b="1"/>
            </a:lvl4pPr>
            <a:lvl5pPr marL="7488936" indent="0">
              <a:buNone/>
              <a:defRPr sz="6600" b="1"/>
            </a:lvl5pPr>
            <a:lvl6pPr marL="9361170" indent="0">
              <a:buNone/>
              <a:defRPr sz="6600" b="1"/>
            </a:lvl6pPr>
            <a:lvl7pPr marL="11233404" indent="0">
              <a:buNone/>
              <a:defRPr sz="6600" b="1"/>
            </a:lvl7pPr>
            <a:lvl8pPr marL="13105638" indent="0">
              <a:buNone/>
              <a:defRPr sz="6600" b="1"/>
            </a:lvl8pPr>
            <a:lvl9pPr marL="14977872" indent="0">
              <a:buNone/>
              <a:defRPr sz="6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2178289" y="9134477"/>
            <a:ext cx="19249111" cy="16595409"/>
          </a:xfrm>
        </p:spPr>
        <p:txBody>
          <a:bodyPr/>
          <a:lstStyle>
            <a:lvl1pPr>
              <a:defRPr sz="98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22130805" y="6447474"/>
            <a:ext cx="19256673" cy="2687001"/>
          </a:xfrm>
        </p:spPr>
        <p:txBody>
          <a:bodyPr anchor="b"/>
          <a:lstStyle>
            <a:lvl1pPr marL="0" indent="0">
              <a:buNone/>
              <a:defRPr sz="9800" b="1"/>
            </a:lvl1pPr>
            <a:lvl2pPr marL="1872234" indent="0">
              <a:buNone/>
              <a:defRPr sz="8200" b="1"/>
            </a:lvl2pPr>
            <a:lvl3pPr marL="3744468" indent="0">
              <a:buNone/>
              <a:defRPr sz="7400" b="1"/>
            </a:lvl3pPr>
            <a:lvl4pPr marL="5616702" indent="0">
              <a:buNone/>
              <a:defRPr sz="6600" b="1"/>
            </a:lvl4pPr>
            <a:lvl5pPr marL="7488936" indent="0">
              <a:buNone/>
              <a:defRPr sz="6600" b="1"/>
            </a:lvl5pPr>
            <a:lvl6pPr marL="9361170" indent="0">
              <a:buNone/>
              <a:defRPr sz="6600" b="1"/>
            </a:lvl6pPr>
            <a:lvl7pPr marL="11233404" indent="0">
              <a:buNone/>
              <a:defRPr sz="6600" b="1"/>
            </a:lvl7pPr>
            <a:lvl8pPr marL="13105638" indent="0">
              <a:buNone/>
              <a:defRPr sz="6600" b="1"/>
            </a:lvl8pPr>
            <a:lvl9pPr marL="14977872" indent="0">
              <a:buNone/>
              <a:defRPr sz="6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22130805" y="9134477"/>
            <a:ext cx="19256673" cy="16595409"/>
          </a:xfrm>
        </p:spPr>
        <p:txBody>
          <a:bodyPr/>
          <a:lstStyle>
            <a:lvl1pPr>
              <a:defRPr sz="98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78291" y="1146810"/>
            <a:ext cx="14332836" cy="4880610"/>
          </a:xfrm>
        </p:spPr>
        <p:txBody>
          <a:bodyPr anchor="b"/>
          <a:lstStyle>
            <a:lvl1pPr algn="l">
              <a:defRPr sz="82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17033004" y="1146812"/>
            <a:ext cx="24354472" cy="24583074"/>
          </a:xfrm>
        </p:spPr>
        <p:txBody>
          <a:bodyPr/>
          <a:lstStyle>
            <a:lvl1pPr>
              <a:defRPr sz="13100"/>
            </a:lvl1pPr>
            <a:lvl2pPr>
              <a:defRPr sz="11500"/>
            </a:lvl2pPr>
            <a:lvl3pPr>
              <a:defRPr sz="9800"/>
            </a:lvl3pPr>
            <a:lvl4pPr>
              <a:defRPr sz="8200"/>
            </a:lvl4pPr>
            <a:lvl5pPr>
              <a:defRPr sz="8200"/>
            </a:lvl5pPr>
            <a:lvl6pPr>
              <a:defRPr sz="8200"/>
            </a:lvl6pPr>
            <a:lvl7pPr>
              <a:defRPr sz="8200"/>
            </a:lvl7pPr>
            <a:lvl8pPr>
              <a:defRPr sz="8200"/>
            </a:lvl8pPr>
            <a:lvl9pPr>
              <a:defRPr sz="8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2178291" y="6027423"/>
            <a:ext cx="14332836" cy="19702465"/>
          </a:xfrm>
        </p:spPr>
        <p:txBody>
          <a:bodyPr/>
          <a:lstStyle>
            <a:lvl1pPr marL="0" indent="0">
              <a:buNone/>
              <a:defRPr sz="5700"/>
            </a:lvl1pPr>
            <a:lvl2pPr marL="1872234" indent="0">
              <a:buNone/>
              <a:defRPr sz="4900"/>
            </a:lvl2pPr>
            <a:lvl3pPr marL="3744468" indent="0">
              <a:buNone/>
              <a:defRPr sz="4100"/>
            </a:lvl3pPr>
            <a:lvl4pPr marL="5616702" indent="0">
              <a:buNone/>
              <a:defRPr sz="3700"/>
            </a:lvl4pPr>
            <a:lvl5pPr marL="7488936" indent="0">
              <a:buNone/>
              <a:defRPr sz="3700"/>
            </a:lvl5pPr>
            <a:lvl6pPr marL="9361170" indent="0">
              <a:buNone/>
              <a:defRPr sz="3700"/>
            </a:lvl6pPr>
            <a:lvl7pPr marL="11233404" indent="0">
              <a:buNone/>
              <a:defRPr sz="3700"/>
            </a:lvl7pPr>
            <a:lvl8pPr marL="13105638" indent="0">
              <a:buNone/>
              <a:defRPr sz="3700"/>
            </a:lvl8pPr>
            <a:lvl9pPr marL="14977872" indent="0">
              <a:buNone/>
              <a:defRPr sz="3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8539195" y="20162520"/>
            <a:ext cx="26139458" cy="2380300"/>
          </a:xfrm>
        </p:spPr>
        <p:txBody>
          <a:bodyPr anchor="b"/>
          <a:lstStyle>
            <a:lvl1pPr algn="l">
              <a:defRPr sz="82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8539195" y="2573655"/>
            <a:ext cx="26139458" cy="17282160"/>
          </a:xfrm>
        </p:spPr>
        <p:txBody>
          <a:bodyPr/>
          <a:lstStyle>
            <a:lvl1pPr marL="0" indent="0">
              <a:buNone/>
              <a:defRPr sz="13100"/>
            </a:lvl1pPr>
            <a:lvl2pPr marL="1872234" indent="0">
              <a:buNone/>
              <a:defRPr sz="11500"/>
            </a:lvl2pPr>
            <a:lvl3pPr marL="3744468" indent="0">
              <a:buNone/>
              <a:defRPr sz="9800"/>
            </a:lvl3pPr>
            <a:lvl4pPr marL="5616702" indent="0">
              <a:buNone/>
              <a:defRPr sz="8200"/>
            </a:lvl4pPr>
            <a:lvl5pPr marL="7488936" indent="0">
              <a:buNone/>
              <a:defRPr sz="8200"/>
            </a:lvl5pPr>
            <a:lvl6pPr marL="9361170" indent="0">
              <a:buNone/>
              <a:defRPr sz="8200"/>
            </a:lvl6pPr>
            <a:lvl7pPr marL="11233404" indent="0">
              <a:buNone/>
              <a:defRPr sz="8200"/>
            </a:lvl7pPr>
            <a:lvl8pPr marL="13105638" indent="0">
              <a:buNone/>
              <a:defRPr sz="8200"/>
            </a:lvl8pPr>
            <a:lvl9pPr marL="14977872" indent="0">
              <a:buNone/>
              <a:defRPr sz="8200"/>
            </a:lvl9pPr>
          </a:lstStyle>
          <a:p>
            <a:endParaRPr lang="es-MX"/>
          </a:p>
        </p:txBody>
      </p:sp>
      <p:sp>
        <p:nvSpPr>
          <p:cNvPr id="4" name="3 Marcador de texto"/>
          <p:cNvSpPr>
            <a:spLocks noGrp="1"/>
          </p:cNvSpPr>
          <p:nvPr>
            <p:ph type="body" sz="half" idx="2"/>
          </p:nvPr>
        </p:nvSpPr>
        <p:spPr>
          <a:xfrm>
            <a:off x="8539195" y="22542821"/>
            <a:ext cx="26139458" cy="3380420"/>
          </a:xfrm>
        </p:spPr>
        <p:txBody>
          <a:bodyPr/>
          <a:lstStyle>
            <a:lvl1pPr marL="0" indent="0">
              <a:buNone/>
              <a:defRPr sz="5700"/>
            </a:lvl1pPr>
            <a:lvl2pPr marL="1872234" indent="0">
              <a:buNone/>
              <a:defRPr sz="4900"/>
            </a:lvl2pPr>
            <a:lvl3pPr marL="3744468" indent="0">
              <a:buNone/>
              <a:defRPr sz="4100"/>
            </a:lvl3pPr>
            <a:lvl4pPr marL="5616702" indent="0">
              <a:buNone/>
              <a:defRPr sz="3700"/>
            </a:lvl4pPr>
            <a:lvl5pPr marL="7488936" indent="0">
              <a:buNone/>
              <a:defRPr sz="3700"/>
            </a:lvl5pPr>
            <a:lvl6pPr marL="9361170" indent="0">
              <a:buNone/>
              <a:defRPr sz="3700"/>
            </a:lvl6pPr>
            <a:lvl7pPr marL="11233404" indent="0">
              <a:buNone/>
              <a:defRPr sz="3700"/>
            </a:lvl7pPr>
            <a:lvl8pPr marL="13105638" indent="0">
              <a:buNone/>
              <a:defRPr sz="3700"/>
            </a:lvl8pPr>
            <a:lvl9pPr marL="14977872" indent="0">
              <a:buNone/>
              <a:defRPr sz="3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34987B7-5431-443B-9919-2CAF9B23F65D}" type="datetimeFigureOut">
              <a:rPr lang="es-MX" smtClean="0"/>
              <a:pPr/>
              <a:t>03/07/2012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C58ABF-9510-4F82-B924-5D7D497A6893}" type="slidenum">
              <a:rPr lang="es-MX" smtClean="0"/>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2178289" y="1153481"/>
            <a:ext cx="39209187" cy="4800600"/>
          </a:xfrm>
          <a:prstGeom prst="rect">
            <a:avLst/>
          </a:prstGeom>
        </p:spPr>
        <p:txBody>
          <a:bodyPr vert="horz" lIns="374447" tIns="187223" rIns="374447" bIns="187223"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2178289" y="6720843"/>
            <a:ext cx="39209187" cy="19009045"/>
          </a:xfrm>
          <a:prstGeom prst="rect">
            <a:avLst/>
          </a:prstGeom>
        </p:spPr>
        <p:txBody>
          <a:bodyPr vert="horz" lIns="374447" tIns="187223" rIns="374447" bIns="18722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2178289" y="26696673"/>
            <a:ext cx="10165345" cy="1533525"/>
          </a:xfrm>
          <a:prstGeom prst="rect">
            <a:avLst/>
          </a:prstGeom>
        </p:spPr>
        <p:txBody>
          <a:bodyPr vert="horz" lIns="374447" tIns="187223" rIns="374447" bIns="187223" rtlCol="0" anchor="ctr"/>
          <a:lstStyle>
            <a:lvl1pPr algn="l">
              <a:defRPr sz="4900">
                <a:solidFill>
                  <a:schemeClr val="tx1">
                    <a:tint val="75000"/>
                  </a:schemeClr>
                </a:solidFill>
              </a:defRPr>
            </a:lvl1pPr>
          </a:lstStyle>
          <a:p>
            <a:fld id="{834987B7-5431-443B-9919-2CAF9B23F65D}" type="datetimeFigureOut">
              <a:rPr lang="es-MX" smtClean="0"/>
              <a:pPr/>
              <a:t>03/07/2012</a:t>
            </a:fld>
            <a:endParaRPr lang="es-MX"/>
          </a:p>
        </p:txBody>
      </p:sp>
      <p:sp>
        <p:nvSpPr>
          <p:cNvPr id="5" name="4 Marcador de pie de página"/>
          <p:cNvSpPr>
            <a:spLocks noGrp="1"/>
          </p:cNvSpPr>
          <p:nvPr>
            <p:ph type="ftr" sz="quarter" idx="3"/>
          </p:nvPr>
        </p:nvSpPr>
        <p:spPr>
          <a:xfrm>
            <a:off x="14884970" y="26696673"/>
            <a:ext cx="13795825" cy="1533525"/>
          </a:xfrm>
          <a:prstGeom prst="rect">
            <a:avLst/>
          </a:prstGeom>
        </p:spPr>
        <p:txBody>
          <a:bodyPr vert="horz" lIns="374447" tIns="187223" rIns="374447" bIns="187223" rtlCol="0" anchor="ctr"/>
          <a:lstStyle>
            <a:lvl1pPr algn="ctr">
              <a:defRPr sz="49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31222131" y="26696673"/>
            <a:ext cx="10165345" cy="1533525"/>
          </a:xfrm>
          <a:prstGeom prst="rect">
            <a:avLst/>
          </a:prstGeom>
        </p:spPr>
        <p:txBody>
          <a:bodyPr vert="horz" lIns="374447" tIns="187223" rIns="374447" bIns="187223" rtlCol="0" anchor="ctr"/>
          <a:lstStyle>
            <a:lvl1pPr algn="r">
              <a:defRPr sz="4900">
                <a:solidFill>
                  <a:schemeClr val="tx1">
                    <a:tint val="75000"/>
                  </a:schemeClr>
                </a:solidFill>
              </a:defRPr>
            </a:lvl1pPr>
          </a:lstStyle>
          <a:p>
            <a:fld id="{3BC58ABF-9510-4F82-B924-5D7D497A6893}"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44468" rtl="0" eaLnBrk="1" latinLnBrk="0" hangingPunct="1">
        <a:spcBef>
          <a:spcPct val="0"/>
        </a:spcBef>
        <a:buNone/>
        <a:defRPr sz="18000" kern="1200">
          <a:solidFill>
            <a:schemeClr val="tx1"/>
          </a:solidFill>
          <a:latin typeface="+mj-lt"/>
          <a:ea typeface="+mj-ea"/>
          <a:cs typeface="+mj-cs"/>
        </a:defRPr>
      </a:lvl1pPr>
    </p:titleStyle>
    <p:bodyStyle>
      <a:lvl1pPr marL="1404176" indent="-1404176" algn="l" defTabSz="3744468" rtl="0" eaLnBrk="1" latinLnBrk="0" hangingPunct="1">
        <a:spcBef>
          <a:spcPct val="20000"/>
        </a:spcBef>
        <a:buFont typeface="Arial" pitchFamily="34" charset="0"/>
        <a:buChar char="•"/>
        <a:defRPr sz="13100" kern="1200">
          <a:solidFill>
            <a:schemeClr val="tx1"/>
          </a:solidFill>
          <a:latin typeface="+mn-lt"/>
          <a:ea typeface="+mn-ea"/>
          <a:cs typeface="+mn-cs"/>
        </a:defRPr>
      </a:lvl1pPr>
      <a:lvl2pPr marL="3042380" indent="-1170146" algn="l" defTabSz="3744468"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680585" indent="-936117" algn="l" defTabSz="3744468" rtl="0" eaLnBrk="1" latinLnBrk="0" hangingPunct="1">
        <a:spcBef>
          <a:spcPct val="20000"/>
        </a:spcBef>
        <a:buFont typeface="Arial" pitchFamily="34" charset="0"/>
        <a:buChar char="•"/>
        <a:defRPr sz="9800" kern="1200">
          <a:solidFill>
            <a:schemeClr val="tx1"/>
          </a:solidFill>
          <a:latin typeface="+mn-lt"/>
          <a:ea typeface="+mn-ea"/>
          <a:cs typeface="+mn-cs"/>
        </a:defRPr>
      </a:lvl3pPr>
      <a:lvl4pPr marL="6552819"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25053"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297287"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169521"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041755"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13989" indent="-936117" algn="l" defTabSz="3744468"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s-MX"/>
      </a:defPPr>
      <a:lvl1pPr marL="0" algn="l" defTabSz="3744468" rtl="0" eaLnBrk="1" latinLnBrk="0" hangingPunct="1">
        <a:defRPr sz="7400" kern="1200">
          <a:solidFill>
            <a:schemeClr val="tx1"/>
          </a:solidFill>
          <a:latin typeface="+mn-lt"/>
          <a:ea typeface="+mn-ea"/>
          <a:cs typeface="+mn-cs"/>
        </a:defRPr>
      </a:lvl1pPr>
      <a:lvl2pPr marL="1872234" algn="l" defTabSz="3744468" rtl="0" eaLnBrk="1" latinLnBrk="0" hangingPunct="1">
        <a:defRPr sz="7400" kern="1200">
          <a:solidFill>
            <a:schemeClr val="tx1"/>
          </a:solidFill>
          <a:latin typeface="+mn-lt"/>
          <a:ea typeface="+mn-ea"/>
          <a:cs typeface="+mn-cs"/>
        </a:defRPr>
      </a:lvl2pPr>
      <a:lvl3pPr marL="3744468" algn="l" defTabSz="3744468" rtl="0" eaLnBrk="1" latinLnBrk="0" hangingPunct="1">
        <a:defRPr sz="7400" kern="1200">
          <a:solidFill>
            <a:schemeClr val="tx1"/>
          </a:solidFill>
          <a:latin typeface="+mn-lt"/>
          <a:ea typeface="+mn-ea"/>
          <a:cs typeface="+mn-cs"/>
        </a:defRPr>
      </a:lvl3pPr>
      <a:lvl4pPr marL="5616702" algn="l" defTabSz="3744468" rtl="0" eaLnBrk="1" latinLnBrk="0" hangingPunct="1">
        <a:defRPr sz="7400" kern="1200">
          <a:solidFill>
            <a:schemeClr val="tx1"/>
          </a:solidFill>
          <a:latin typeface="+mn-lt"/>
          <a:ea typeface="+mn-ea"/>
          <a:cs typeface="+mn-cs"/>
        </a:defRPr>
      </a:lvl4pPr>
      <a:lvl5pPr marL="7488936" algn="l" defTabSz="3744468" rtl="0" eaLnBrk="1" latinLnBrk="0" hangingPunct="1">
        <a:defRPr sz="7400" kern="1200">
          <a:solidFill>
            <a:schemeClr val="tx1"/>
          </a:solidFill>
          <a:latin typeface="+mn-lt"/>
          <a:ea typeface="+mn-ea"/>
          <a:cs typeface="+mn-cs"/>
        </a:defRPr>
      </a:lvl5pPr>
      <a:lvl6pPr marL="9361170" algn="l" defTabSz="3744468" rtl="0" eaLnBrk="1" latinLnBrk="0" hangingPunct="1">
        <a:defRPr sz="7400" kern="1200">
          <a:solidFill>
            <a:schemeClr val="tx1"/>
          </a:solidFill>
          <a:latin typeface="+mn-lt"/>
          <a:ea typeface="+mn-ea"/>
          <a:cs typeface="+mn-cs"/>
        </a:defRPr>
      </a:lvl6pPr>
      <a:lvl7pPr marL="11233404" algn="l" defTabSz="3744468" rtl="0" eaLnBrk="1" latinLnBrk="0" hangingPunct="1">
        <a:defRPr sz="7400" kern="1200">
          <a:solidFill>
            <a:schemeClr val="tx1"/>
          </a:solidFill>
          <a:latin typeface="+mn-lt"/>
          <a:ea typeface="+mn-ea"/>
          <a:cs typeface="+mn-cs"/>
        </a:defRPr>
      </a:lvl7pPr>
      <a:lvl8pPr marL="13105638" algn="l" defTabSz="3744468" rtl="0" eaLnBrk="1" latinLnBrk="0" hangingPunct="1">
        <a:defRPr sz="7400" kern="1200">
          <a:solidFill>
            <a:schemeClr val="tx1"/>
          </a:solidFill>
          <a:latin typeface="+mn-lt"/>
          <a:ea typeface="+mn-ea"/>
          <a:cs typeface="+mn-cs"/>
        </a:defRPr>
      </a:lvl8pPr>
      <a:lvl9pPr marL="14977872" algn="l" defTabSz="3744468"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599909" y="818217"/>
            <a:ext cx="31099706" cy="3769267"/>
          </a:xfrm>
        </p:spPr>
        <p:txBody>
          <a:bodyPr>
            <a:normAutofit fontScale="40000" lnSpcReduction="20000"/>
          </a:bodyPr>
          <a:lstStyle/>
          <a:p>
            <a:r>
              <a:rPr lang="en-US" b="1" dirty="0" smtClean="0">
                <a:solidFill>
                  <a:schemeClr val="tx1"/>
                </a:solidFill>
                <a:latin typeface="Times New Roman" pitchFamily="18" charset="0"/>
                <a:cs typeface="Times New Roman" pitchFamily="18" charset="0"/>
              </a:rPr>
              <a:t>ASSESING PRECISION AND ACCURACY OF ATMOSPHERIC EMISSION INVENTORIES</a:t>
            </a:r>
          </a:p>
          <a:p>
            <a:r>
              <a:rPr lang="en-US" dirty="0" smtClean="0">
                <a:solidFill>
                  <a:schemeClr val="tx1"/>
                </a:solidFill>
                <a:latin typeface="Times New Roman" pitchFamily="18" charset="0"/>
                <a:cs typeface="Times New Roman" pitchFamily="18" charset="0"/>
              </a:rPr>
              <a:t>Jose I. Huertas, Maria E. Huertas, Jenny Díaz</a:t>
            </a:r>
          </a:p>
          <a:p>
            <a:r>
              <a:rPr lang="en-US" i="1" dirty="0" smtClean="0">
                <a:solidFill>
                  <a:schemeClr val="tx1"/>
                </a:solidFill>
                <a:latin typeface="Times New Roman" pitchFamily="18" charset="0"/>
                <a:cs typeface="Times New Roman" pitchFamily="18" charset="0"/>
              </a:rPr>
              <a:t>Automotive Engineering Research Center-CIMA</a:t>
            </a:r>
            <a:r>
              <a:rPr lang="en-US" b="1" i="1" dirty="0" smtClean="0">
                <a:solidFill>
                  <a:schemeClr val="tx1"/>
                </a:solidFill>
                <a:latin typeface="Times New Roman" pitchFamily="18" charset="0"/>
                <a:cs typeface="Times New Roman" pitchFamily="18" charset="0"/>
              </a:rPr>
              <a:t>,  </a:t>
            </a:r>
            <a:r>
              <a:rPr lang="en-US" i="1" dirty="0" err="1" smtClean="0">
                <a:solidFill>
                  <a:schemeClr val="tx1"/>
                </a:solidFill>
                <a:latin typeface="Times New Roman" pitchFamily="18" charset="0"/>
                <a:cs typeface="Times New Roman" pitchFamily="18" charset="0"/>
              </a:rPr>
              <a:t>Tecnologico</a:t>
            </a:r>
            <a:r>
              <a:rPr lang="en-US" i="1" dirty="0" smtClean="0">
                <a:solidFill>
                  <a:schemeClr val="tx1"/>
                </a:solidFill>
                <a:latin typeface="Times New Roman" pitchFamily="18" charset="0"/>
                <a:cs typeface="Times New Roman" pitchFamily="18" charset="0"/>
              </a:rPr>
              <a:t> de Monterrey, Mexico</a:t>
            </a:r>
          </a:p>
          <a:p>
            <a:r>
              <a:rPr lang="en-US" sz="13000" i="1" dirty="0" smtClean="0">
                <a:solidFill>
                  <a:schemeClr val="tx1"/>
                </a:solidFill>
                <a:latin typeface="Times New Roman" pitchFamily="18" charset="0"/>
                <a:cs typeface="Times New Roman" pitchFamily="18" charset="0"/>
              </a:rPr>
              <a:t>International Journal of Environmental Science and Technology</a:t>
            </a:r>
          </a:p>
          <a:p>
            <a:endParaRPr lang="es-MX" dirty="0">
              <a:latin typeface="Times New Roman" pitchFamily="18" charset="0"/>
              <a:cs typeface="Times New Roman" pitchFamily="18" charset="0"/>
            </a:endParaRPr>
          </a:p>
          <a:p>
            <a:endParaRPr lang="es-MX" dirty="0" smtClean="0">
              <a:latin typeface="Times New Roman" pitchFamily="18" charset="0"/>
              <a:cs typeface="Times New Roman" pitchFamily="18" charset="0"/>
            </a:endParaRPr>
          </a:p>
          <a:p>
            <a:endParaRPr lang="es-MX" dirty="0">
              <a:latin typeface="Times New Roman" pitchFamily="18" charset="0"/>
              <a:cs typeface="Times New Roman" pitchFamily="18" charset="0"/>
            </a:endParaRPr>
          </a:p>
        </p:txBody>
      </p:sp>
      <p:sp>
        <p:nvSpPr>
          <p:cNvPr id="7" name="6 CuadroTexto"/>
          <p:cNvSpPr txBox="1"/>
          <p:nvPr/>
        </p:nvSpPr>
        <p:spPr>
          <a:xfrm>
            <a:off x="828553" y="4467416"/>
            <a:ext cx="10080000" cy="24480000"/>
          </a:xfrm>
          <a:prstGeom prst="rect">
            <a:avLst/>
          </a:prstGeom>
          <a:noFill/>
        </p:spPr>
        <p:txBody>
          <a:bodyPr wrap="square" rtlCol="0">
            <a:spAutoFit/>
          </a:bodyPr>
          <a:lstStyle/>
          <a:p>
            <a:r>
              <a:rPr lang="es-MX" sz="4800" b="1" i="1" dirty="0" smtClean="0">
                <a:latin typeface="Times New Roman" pitchFamily="18" charset="0"/>
                <a:cs typeface="Times New Roman" pitchFamily="18" charset="0"/>
              </a:rPr>
              <a:t>INTRODUCTION</a:t>
            </a:r>
          </a:p>
          <a:p>
            <a:pPr algn="just"/>
            <a:r>
              <a:rPr lang="en-US" sz="3200" dirty="0" smtClean="0">
                <a:latin typeface="Times New Roman" pitchFamily="18" charset="0"/>
                <a:cs typeface="Times New Roman" pitchFamily="18" charset="0"/>
              </a:rPr>
              <a:t>The present work proposes a backward air quality simulation approach to assess the accuracy of emission inventories for these applications, with the goal of identifying sources that are over or underestimated. This approach consists of finding constants of the linear combination of the estimated emission that maximize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and make the slope equal to one in the linear correlation analysis when the results from the air quality model are compared to the experimental measurements of air quality. This methodology was applied to the case of the mining region in northern Colombia. As one of the largest open pit coal mining regions in the world, this region consists of seven independent mines with no relevant additional sources of emission. Use of the proposed methodology allowed quantification of the amount by which companies over or underestimated their emission, as well as quantification of uncertainties due to sources not considered in the model but that locally affect each monitoring station.</a:t>
            </a:r>
          </a:p>
          <a:p>
            <a:pPr algn="just"/>
            <a:endParaRPr lang="es-MX" sz="3200" dirty="0">
              <a:latin typeface="Times New Roman" pitchFamily="18" charset="0"/>
              <a:cs typeface="Times New Roman" pitchFamily="18" charset="0"/>
            </a:endParaRPr>
          </a:p>
          <a:p>
            <a:r>
              <a:rPr lang="es-MX" sz="4800" b="1" i="1" dirty="0" err="1" smtClean="0">
                <a:latin typeface="Times New Roman" pitchFamily="18" charset="0"/>
                <a:cs typeface="Times New Roman" pitchFamily="18" charset="0"/>
              </a:rPr>
              <a:t>Geography</a:t>
            </a:r>
            <a:endParaRPr lang="es-MX" sz="4800" b="1" i="1"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endParaRPr lang="es-MX" sz="3200" i="1" dirty="0" smtClean="0">
              <a:latin typeface="Times New Roman" pitchFamily="18" charset="0"/>
              <a:cs typeface="Times New Roman" pitchFamily="18" charset="0"/>
            </a:endParaRPr>
          </a:p>
          <a:p>
            <a:pPr algn="just"/>
            <a:r>
              <a:rPr lang="es-MX" sz="3200" i="1" dirty="0" smtClean="0">
                <a:latin typeface="Times New Roman" pitchFamily="18" charset="0"/>
                <a:cs typeface="Times New Roman" pitchFamily="18" charset="0"/>
              </a:rPr>
              <a:t>Figure 1. </a:t>
            </a:r>
            <a:r>
              <a:rPr lang="es-MX" sz="3200" i="1" dirty="0" err="1" smtClean="0">
                <a:latin typeface="Times New Roman" pitchFamily="18" charset="0"/>
                <a:cs typeface="Times New Roman" pitchFamily="18" charset="0"/>
              </a:rPr>
              <a:t>Location</a:t>
            </a:r>
            <a:r>
              <a:rPr lang="es-MX" sz="3200" i="1" dirty="0" smtClean="0">
                <a:latin typeface="Times New Roman" pitchFamily="18" charset="0"/>
                <a:cs typeface="Times New Roman" pitchFamily="18" charset="0"/>
              </a:rPr>
              <a:t> of </a:t>
            </a:r>
            <a:r>
              <a:rPr lang="es-MX" sz="3200" i="1" dirty="0" err="1" smtClean="0">
                <a:latin typeface="Times New Roman" pitchFamily="18" charset="0"/>
                <a:cs typeface="Times New Roman" pitchFamily="18" charset="0"/>
              </a:rPr>
              <a:t>emission</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sources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M´s</a:t>
            </a:r>
            <a:r>
              <a:rPr lang="es-MX" sz="3200" i="1" dirty="0" smtClean="0">
                <a:latin typeface="Times New Roman" pitchFamily="18" charset="0"/>
                <a:cs typeface="Times New Roman" pitchFamily="18" charset="0"/>
              </a:rPr>
              <a:t>), air </a:t>
            </a:r>
            <a:r>
              <a:rPr lang="es-MX" sz="3200" i="1" dirty="0" err="1" smtClean="0">
                <a:latin typeface="Times New Roman" pitchFamily="18" charset="0"/>
                <a:cs typeface="Times New Roman" pitchFamily="18" charset="0"/>
              </a:rPr>
              <a:t>quality</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monitoring</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stations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ZM’s</a:t>
            </a:r>
            <a:r>
              <a:rPr lang="es-MX" sz="3200" i="1" dirty="0" smtClean="0">
                <a:latin typeface="Times New Roman" pitchFamily="18" charset="0"/>
                <a:cs typeface="Times New Roman" pitchFamily="18" charset="0"/>
              </a:rPr>
              <a:t>) and  </a:t>
            </a:r>
            <a:r>
              <a:rPr lang="es-MX" sz="3200" i="1" dirty="0" err="1" smtClean="0">
                <a:latin typeface="Times New Roman" pitchFamily="18" charset="0"/>
                <a:cs typeface="Times New Roman" pitchFamily="18" charset="0"/>
              </a:rPr>
              <a:t>meteorological</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stations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used</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for</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the</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modeling</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process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Altimetry</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is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also</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shown</a:t>
            </a:r>
            <a:r>
              <a:rPr lang="es-MX" sz="3200" i="1" dirty="0" smtClean="0">
                <a:latin typeface="Times New Roman" pitchFamily="18" charset="0"/>
                <a:cs typeface="Times New Roman" pitchFamily="18" charset="0"/>
              </a:rPr>
              <a:t>.</a:t>
            </a:r>
          </a:p>
          <a:p>
            <a:pPr algn="just"/>
            <a:endParaRPr lang="es-MX" sz="3600" dirty="0" smtClean="0"/>
          </a:p>
          <a:p>
            <a:endParaRPr lang="es-MX" dirty="0"/>
          </a:p>
        </p:txBody>
      </p:sp>
      <p:sp>
        <p:nvSpPr>
          <p:cNvPr id="8" name="7 CuadroTexto"/>
          <p:cNvSpPr txBox="1"/>
          <p:nvPr/>
        </p:nvSpPr>
        <p:spPr>
          <a:xfrm>
            <a:off x="11917785" y="4495436"/>
            <a:ext cx="10800000" cy="26191785"/>
          </a:xfrm>
          <a:prstGeom prst="rect">
            <a:avLst/>
          </a:prstGeom>
          <a:noFill/>
        </p:spPr>
        <p:txBody>
          <a:bodyPr wrap="square" rtlCol="0">
            <a:spAutoFit/>
          </a:bodyPr>
          <a:lstStyle/>
          <a:p>
            <a:pPr algn="just"/>
            <a:r>
              <a:rPr lang="es-MX" sz="4800" b="1" i="1" dirty="0" err="1" smtClean="0">
                <a:latin typeface="Times New Roman" pitchFamily="18" charset="0"/>
                <a:cs typeface="Times New Roman" pitchFamily="18" charset="0"/>
              </a:rPr>
              <a:t>Emissions</a:t>
            </a:r>
            <a:r>
              <a:rPr lang="es-MX" sz="4800" b="1" i="1" dirty="0" smtClean="0">
                <a:latin typeface="Times New Roman" pitchFamily="18" charset="0"/>
                <a:cs typeface="Times New Roman" pitchFamily="18" charset="0"/>
              </a:rPr>
              <a:t> </a:t>
            </a:r>
          </a:p>
          <a:p>
            <a:r>
              <a:rPr lang="es-MX" sz="3200" i="1" dirty="0" err="1" smtClean="0">
                <a:latin typeface="Times New Roman" pitchFamily="18" charset="0"/>
                <a:cs typeface="Times New Roman" pitchFamily="18" charset="0"/>
              </a:rPr>
              <a:t>Table</a:t>
            </a:r>
            <a:r>
              <a:rPr lang="es-MX" sz="3200" i="1" dirty="0" smtClean="0">
                <a:latin typeface="Times New Roman" pitchFamily="18" charset="0"/>
                <a:cs typeface="Times New Roman" pitchFamily="18" charset="0"/>
              </a:rPr>
              <a:t> 1.</a:t>
            </a:r>
          </a:p>
          <a:p>
            <a:r>
              <a:rPr lang="es-MX" sz="3200" i="1" dirty="0" smtClean="0">
                <a:latin typeface="Times New Roman" pitchFamily="18" charset="0"/>
                <a:cs typeface="Times New Roman" pitchFamily="18" charset="0"/>
              </a:rPr>
              <a:t>Open </a:t>
            </a:r>
            <a:r>
              <a:rPr lang="es-MX" sz="3200" i="1" dirty="0" err="1" smtClean="0">
                <a:latin typeface="Times New Roman" pitchFamily="18" charset="0"/>
                <a:cs typeface="Times New Roman" pitchFamily="18" charset="0"/>
              </a:rPr>
              <a:t>pit</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coal</a:t>
            </a:r>
            <a:r>
              <a:rPr lang="es-MX" sz="3200" i="1" dirty="0" smtClean="0">
                <a:latin typeface="Times New Roman" pitchFamily="18" charset="0"/>
                <a:cs typeface="Times New Roman" pitchFamily="18" charset="0"/>
              </a:rPr>
              <a:t> mine </a:t>
            </a:r>
            <a:r>
              <a:rPr lang="es-MX" sz="3200" i="1" dirty="0" err="1" smtClean="0">
                <a:latin typeface="Times New Roman" pitchFamily="18" charset="0"/>
                <a:cs typeface="Times New Roman" pitchFamily="18" charset="0"/>
              </a:rPr>
              <a:t>emissions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for</a:t>
            </a:r>
            <a:r>
              <a:rPr lang="es-MX" sz="3200" i="1" dirty="0" smtClean="0">
                <a:latin typeface="Times New Roman" pitchFamily="18" charset="0"/>
                <a:cs typeface="Times New Roman" pitchFamily="18" charset="0"/>
              </a:rPr>
              <a:t> 2009</a:t>
            </a:r>
            <a:endParaRPr lang="es-MX" sz="32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endParaRPr lang="es-MX" sz="4800" b="1" i="1" dirty="0" smtClean="0">
              <a:latin typeface="Times New Roman" pitchFamily="18" charset="0"/>
              <a:cs typeface="Times New Roman" pitchFamily="18" charset="0"/>
            </a:endParaRPr>
          </a:p>
          <a:p>
            <a:pPr algn="just"/>
            <a:r>
              <a:rPr lang="es-MX" sz="4800" b="1" i="1" dirty="0" smtClean="0">
                <a:latin typeface="Times New Roman" pitchFamily="18" charset="0"/>
                <a:cs typeface="Times New Roman" pitchFamily="18" charset="0"/>
              </a:rPr>
              <a:t>METHODOLOGY</a:t>
            </a:r>
          </a:p>
          <a:p>
            <a:pPr algn="just"/>
            <a:r>
              <a:rPr lang="en-US" sz="3200" dirty="0" smtClean="0">
                <a:latin typeface="Times New Roman" pitchFamily="18" charset="0"/>
                <a:cs typeface="Times New Roman" pitchFamily="18" charset="0"/>
              </a:rPr>
              <a:t>The proposed methodology to assess the accuracy of </a:t>
            </a:r>
            <a:r>
              <a:rPr lang="es-MX" sz="3200" dirty="0" err="1" smtClean="0">
                <a:latin typeface="Times New Roman" pitchFamily="18" charset="0"/>
                <a:cs typeface="Times New Roman" pitchFamily="18" charset="0"/>
              </a:rPr>
              <a:t>emission</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inventories</a:t>
            </a:r>
            <a:r>
              <a:rPr lang="es-MX" sz="3200" dirty="0" smtClean="0">
                <a:latin typeface="Times New Roman" pitchFamily="18" charset="0"/>
                <a:cs typeface="Times New Roman" pitchFamily="18" charset="0"/>
              </a:rPr>
              <a:t> of a </a:t>
            </a:r>
            <a:r>
              <a:rPr lang="es-MX" sz="3200" dirty="0" err="1" smtClean="0">
                <a:latin typeface="Times New Roman" pitchFamily="18" charset="0"/>
                <a:cs typeface="Times New Roman" pitchFamily="18" charset="0"/>
              </a:rPr>
              <a:t>given</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pollutant</a:t>
            </a:r>
            <a:r>
              <a:rPr lang="es-MX" sz="3200" dirty="0" smtClean="0">
                <a:latin typeface="Times New Roman" pitchFamily="18" charset="0"/>
                <a:cs typeface="Times New Roman" pitchFamily="18" charset="0"/>
              </a:rPr>
              <a:t> compares experimental </a:t>
            </a:r>
            <a:r>
              <a:rPr lang="en-US" sz="3200" dirty="0" smtClean="0">
                <a:latin typeface="Times New Roman" pitchFamily="18" charset="0"/>
                <a:cs typeface="Times New Roman" pitchFamily="18" charset="0"/>
              </a:rPr>
              <a:t>data of pollutant concentration with concentrations obtained through an air quality model that use emissions inventory in a backward modeling approach.</a:t>
            </a:r>
            <a:endParaRPr lang="es-MX"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Let n be the number of emission sources in the region of interest. This method consists on affecting the estimated emission of each source </a:t>
            </a:r>
            <a:r>
              <a:rPr lang="en-US" sz="3200" i="1" dirty="0" err="1" smtClean="0">
                <a:latin typeface="Times New Roman" pitchFamily="18" charset="0"/>
                <a:cs typeface="Times New Roman" pitchFamily="18" charset="0"/>
              </a:rPr>
              <a:t>Ei</a:t>
            </a:r>
            <a:r>
              <a:rPr lang="en-US" sz="3200" dirty="0" smtClean="0">
                <a:latin typeface="Times New Roman" pitchFamily="18" charset="0"/>
                <a:cs typeface="Times New Roman" pitchFamily="18" charset="0"/>
              </a:rPr>
              <a:t> by a constant</a:t>
            </a:r>
            <a:r>
              <a:rPr lang="en-US" sz="3200" i="1" dirty="0" smtClean="0">
                <a:latin typeface="Times New Roman" pitchFamily="18" charset="0"/>
                <a:cs typeface="Times New Roman" pitchFamily="18" charset="0"/>
              </a:rPr>
              <a:t> Ai</a:t>
            </a:r>
            <a:r>
              <a:rPr lang="en-US" sz="3200" dirty="0" smtClean="0">
                <a:latin typeface="Times New Roman" pitchFamily="18" charset="0"/>
                <a:cs typeface="Times New Roman" pitchFamily="18" charset="0"/>
              </a:rPr>
              <a:t>, where </a:t>
            </a:r>
            <a:r>
              <a:rPr lang="en-US" sz="3200" i="1" dirty="0"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 &gt; 0. The resulting emission inventory                 is used as data input of a well-established air quality model to obtain the pollutant concentration at the j points where that pollutant has been measured for a long period of time. Then, the correlation between the numerical results (</a:t>
            </a:r>
            <a:r>
              <a:rPr lang="en-US" sz="3200" i="1" dirty="0" err="1" smtClean="0">
                <a:latin typeface="Times New Roman" pitchFamily="18" charset="0"/>
                <a:cs typeface="Times New Roman" pitchFamily="18" charset="0"/>
              </a:rPr>
              <a:t>P</a:t>
            </a:r>
            <a:r>
              <a:rPr lang="en-US" sz="3200" i="1" baseline="-25000" dirty="0" err="1" smtClean="0">
                <a:latin typeface="Times New Roman" pitchFamily="18" charset="0"/>
                <a:cs typeface="Times New Roman" pitchFamily="18" charset="0"/>
              </a:rPr>
              <a:t>t,j</a:t>
            </a:r>
            <a:r>
              <a:rPr lang="en-US" sz="3200" dirty="0" smtClean="0">
                <a:latin typeface="Times New Roman" pitchFamily="18" charset="0"/>
                <a:cs typeface="Times New Roman" pitchFamily="18" charset="0"/>
              </a:rPr>
              <a:t>) and experimental values (</a:t>
            </a:r>
            <a:r>
              <a:rPr lang="en-US" sz="3200" i="1" dirty="0" err="1" smtClean="0">
                <a:latin typeface="Times New Roman" pitchFamily="18" charset="0"/>
                <a:cs typeface="Times New Roman" pitchFamily="18" charset="0"/>
              </a:rPr>
              <a:t>M</a:t>
            </a:r>
            <a:r>
              <a:rPr lang="en-US" sz="3200" i="1" baseline="-25000" dirty="0" err="1" smtClean="0">
                <a:latin typeface="Times New Roman" pitchFamily="18" charset="0"/>
                <a:cs typeface="Times New Roman" pitchFamily="18" charset="0"/>
              </a:rPr>
              <a:t>t,j</a:t>
            </a:r>
            <a:r>
              <a:rPr lang="en-US" sz="3200" dirty="0" smtClean="0">
                <a:latin typeface="Times New Roman" pitchFamily="18" charset="0"/>
                <a:cs typeface="Times New Roman" pitchFamily="18" charset="0"/>
              </a:rPr>
              <a:t>) was statistically evaluated in terms of long-term averages (</a:t>
            </a:r>
            <a:r>
              <a:rPr lang="en-US" sz="3200" i="1" dirty="0" err="1" smtClean="0">
                <a:latin typeface="Times New Roman" pitchFamily="18" charset="0"/>
                <a:cs typeface="Times New Roman" pitchFamily="18" charset="0"/>
              </a:rPr>
              <a:t>M</a:t>
            </a:r>
            <a:r>
              <a:rPr lang="en-US" sz="3200" i="1" baseline="-25000" dirty="0" err="1" smtClean="0">
                <a:latin typeface="Times New Roman" pitchFamily="18" charset="0"/>
                <a:cs typeface="Times New Roman" pitchFamily="18" charset="0"/>
              </a:rPr>
              <a:t>j</a:t>
            </a:r>
            <a:r>
              <a:rPr lang="en-US" sz="3200" dirty="0" smtClean="0">
                <a:latin typeface="Times New Roman" pitchFamily="18" charset="0"/>
                <a:cs typeface="Times New Roman" pitchFamily="18" charset="0"/>
              </a:rPr>
              <a:t> vs. </a:t>
            </a:r>
            <a:r>
              <a:rPr lang="en-US" sz="3200" i="1" dirty="0" err="1" smtClean="0">
                <a:latin typeface="Times New Roman" pitchFamily="18" charset="0"/>
                <a:cs typeface="Times New Roman" pitchFamily="18" charset="0"/>
              </a:rPr>
              <a:t>P</a:t>
            </a:r>
            <a:r>
              <a:rPr lang="en-US" sz="3200" i="1" baseline="-25000" dirty="0" err="1" smtClean="0">
                <a:latin typeface="Times New Roman" pitchFamily="18" charset="0"/>
                <a:cs typeface="Times New Roman" pitchFamily="18" charset="0"/>
              </a:rPr>
              <a:t>j</a:t>
            </a:r>
            <a:r>
              <a:rPr lang="en-US" sz="3200" dirty="0" smtClean="0">
                <a:latin typeface="Times New Roman" pitchFamily="18" charset="0"/>
                <a:cs typeface="Times New Roman" pitchFamily="18" charset="0"/>
              </a:rPr>
              <a:t>). The sets of constants {</a:t>
            </a:r>
            <a:r>
              <a:rPr lang="en-US" sz="3200" i="1" dirty="0"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 are changed systematically to determine the set of constants {</a:t>
            </a:r>
            <a:r>
              <a:rPr lang="en-US" sz="3200" i="1" dirty="0"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a:t>
            </a:r>
            <a:r>
              <a:rPr lang="en-US" sz="3200" baseline="-25000" dirty="0" smtClean="0">
                <a:latin typeface="Times New Roman" pitchFamily="18" charset="0"/>
                <a:cs typeface="Times New Roman" pitchFamily="18" charset="0"/>
              </a:rPr>
              <a:t>max</a:t>
            </a:r>
            <a:r>
              <a:rPr lang="en-US" sz="3200" dirty="0" smtClean="0">
                <a:latin typeface="Times New Roman" pitchFamily="18" charset="0"/>
                <a:cs typeface="Times New Roman" pitchFamily="18" charset="0"/>
              </a:rPr>
              <a:t> that maximizes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and simultaneously </a:t>
            </a:r>
            <a:r>
              <a:rPr lang="es-MX" sz="3200" dirty="0" err="1" smtClean="0">
                <a:latin typeface="Times New Roman" pitchFamily="18" charset="0"/>
                <a:cs typeface="Times New Roman" pitchFamily="18" charset="0"/>
              </a:rPr>
              <a:t>makes</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the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slope</a:t>
            </a:r>
            <a:r>
              <a:rPr lang="es-MX" sz="3200" dirty="0" smtClean="0">
                <a:latin typeface="Times New Roman" pitchFamily="18" charset="0"/>
                <a:cs typeface="Times New Roman" pitchFamily="18" charset="0"/>
              </a:rPr>
              <a:t> = 1.</a:t>
            </a: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a:t>
            </a:r>
            <a:endParaRPr lang="es-MX" sz="3200"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cstate="print"/>
          <a:srcRect/>
          <a:stretch>
            <a:fillRect/>
          </a:stretch>
        </p:blipFill>
        <p:spPr bwMode="auto">
          <a:xfrm>
            <a:off x="535736" y="960729"/>
            <a:ext cx="7616977" cy="2488862"/>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37952737" y="1244926"/>
            <a:ext cx="3757795" cy="2488862"/>
          </a:xfrm>
          <a:prstGeom prst="rect">
            <a:avLst/>
          </a:prstGeom>
          <a:noFill/>
          <a:ln w="9525">
            <a:noFill/>
            <a:miter lim="800000"/>
            <a:headEnd/>
            <a:tailEnd/>
          </a:ln>
          <a:effectLst/>
        </p:spPr>
      </p:pic>
      <p:cxnSp>
        <p:nvCxnSpPr>
          <p:cNvPr id="12" name="11 Conector recto"/>
          <p:cNvCxnSpPr/>
          <p:nvPr/>
        </p:nvCxnSpPr>
        <p:spPr>
          <a:xfrm>
            <a:off x="1" y="4231892"/>
            <a:ext cx="43565763" cy="0"/>
          </a:xfrm>
          <a:prstGeom prst="line">
            <a:avLst/>
          </a:prstGeom>
          <a:ln w="88900">
            <a:solidFill>
              <a:srgbClr val="0070C0"/>
            </a:solidFill>
          </a:ln>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1" y="4436966"/>
            <a:ext cx="43748341" cy="8280"/>
          </a:xfrm>
          <a:prstGeom prst="line">
            <a:avLst/>
          </a:prstGeom>
          <a:ln w="88900">
            <a:solidFill>
              <a:srgbClr val="0070C0"/>
            </a:solidFill>
          </a:ln>
        </p:spPr>
        <p:style>
          <a:lnRef idx="1">
            <a:schemeClr val="dk1"/>
          </a:lnRef>
          <a:fillRef idx="0">
            <a:schemeClr val="dk1"/>
          </a:fillRef>
          <a:effectRef idx="0">
            <a:schemeClr val="dk1"/>
          </a:effectRef>
          <a:fontRef idx="minor">
            <a:schemeClr val="tx1"/>
          </a:fontRef>
        </p:style>
      </p:cxnSp>
      <p:cxnSp>
        <p:nvCxnSpPr>
          <p:cNvPr id="15" name="14 Conector recto"/>
          <p:cNvCxnSpPr/>
          <p:nvPr/>
        </p:nvCxnSpPr>
        <p:spPr>
          <a:xfrm>
            <a:off x="1" y="28056501"/>
            <a:ext cx="43565763" cy="0"/>
          </a:xfrm>
          <a:prstGeom prst="line">
            <a:avLst/>
          </a:prstGeom>
          <a:ln w="88900">
            <a:solidFill>
              <a:srgbClr val="0070C0"/>
            </a:solidFill>
          </a:ln>
        </p:spPr>
        <p:style>
          <a:lnRef idx="1">
            <a:schemeClr val="dk1"/>
          </a:lnRef>
          <a:fillRef idx="0">
            <a:schemeClr val="dk1"/>
          </a:fillRef>
          <a:effectRef idx="0">
            <a:schemeClr val="dk1"/>
          </a:effectRef>
          <a:fontRef idx="minor">
            <a:schemeClr val="tx1"/>
          </a:fontRef>
        </p:style>
      </p:cxnSp>
      <p:cxnSp>
        <p:nvCxnSpPr>
          <p:cNvPr id="16" name="15 Conector recto"/>
          <p:cNvCxnSpPr/>
          <p:nvPr/>
        </p:nvCxnSpPr>
        <p:spPr>
          <a:xfrm>
            <a:off x="1" y="27843146"/>
            <a:ext cx="43565763" cy="0"/>
          </a:xfrm>
          <a:prstGeom prst="line">
            <a:avLst/>
          </a:prstGeom>
          <a:ln w="88900">
            <a:solidFill>
              <a:srgbClr val="0070C0"/>
            </a:solidFill>
          </a:ln>
        </p:spPr>
        <p:style>
          <a:lnRef idx="1">
            <a:schemeClr val="dk1"/>
          </a:lnRef>
          <a:fillRef idx="0">
            <a:schemeClr val="dk1"/>
          </a:fillRef>
          <a:effectRef idx="0">
            <a:schemeClr val="dk1"/>
          </a:effectRef>
          <a:fontRef idx="minor">
            <a:schemeClr val="tx1"/>
          </a:fontRef>
        </p:style>
      </p:cxnSp>
      <p:sp>
        <p:nvSpPr>
          <p:cNvPr id="36" name="35 CuadroTexto"/>
          <p:cNvSpPr txBox="1"/>
          <p:nvPr/>
        </p:nvSpPr>
        <p:spPr>
          <a:xfrm>
            <a:off x="23295049" y="4464696"/>
            <a:ext cx="9793088" cy="24960679"/>
          </a:xfrm>
          <a:prstGeom prst="rect">
            <a:avLst/>
          </a:prstGeom>
          <a:noFill/>
        </p:spPr>
        <p:txBody>
          <a:bodyPr wrap="square" rtlCol="0">
            <a:spAutoFit/>
          </a:bodyPr>
          <a:lstStyle/>
          <a:p>
            <a:r>
              <a:rPr lang="es-MX" sz="4800" b="1" i="1" dirty="0" smtClean="0">
                <a:latin typeface="Times New Roman" pitchFamily="18" charset="0"/>
                <a:cs typeface="Times New Roman" pitchFamily="18" charset="0"/>
              </a:rPr>
              <a:t>RESULTS</a:t>
            </a: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r>
              <a:rPr lang="es-MX" sz="4800" b="1" i="1" dirty="0" smtClean="0">
                <a:latin typeface="Times New Roman" pitchFamily="18" charset="0"/>
                <a:cs typeface="Times New Roman" pitchFamily="18" charset="0"/>
              </a:rPr>
              <a:t>CONCLUSIONS</a:t>
            </a:r>
          </a:p>
          <a:p>
            <a:pPr marL="265113" indent="-265113" algn="just">
              <a:buFont typeface="Arial" pitchFamily="34" charset="0"/>
              <a:buChar char="•"/>
            </a:pPr>
            <a:r>
              <a:rPr lang="en-US" sz="3200" dirty="0" smtClean="0">
                <a:latin typeface="Times New Roman" pitchFamily="18" charset="0"/>
                <a:cs typeface="Times New Roman" pitchFamily="18" charset="0"/>
              </a:rPr>
              <a:t>The methodology was applied to the case of the mining region in northern Colombia,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was determined to be an n-dimensional convex function with respect to the set of n constants that affect each emission source; thus, there existed a unique set of constants for which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was a global maximum.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moved from 0.73 in the base case scenario to 0.75 in the optimum scenario</a:t>
            </a: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p:txBody>
      </p:sp>
      <p:sp>
        <p:nvSpPr>
          <p:cNvPr id="39" name="38 CuadroTexto"/>
          <p:cNvSpPr txBox="1"/>
          <p:nvPr/>
        </p:nvSpPr>
        <p:spPr>
          <a:xfrm>
            <a:off x="23583081" y="5400800"/>
            <a:ext cx="8971756" cy="2062103"/>
          </a:xfrm>
          <a:prstGeom prst="rect">
            <a:avLst/>
          </a:prstGeom>
          <a:noFill/>
        </p:spPr>
        <p:txBody>
          <a:bodyPr wrap="square" rtlCol="0">
            <a:spAutoFit/>
          </a:bodyPr>
          <a:lstStyle/>
          <a:p>
            <a:r>
              <a:rPr lang="es-MX" sz="3200" i="1" dirty="0" smtClean="0">
                <a:latin typeface="Times New Roman" pitchFamily="18" charset="0"/>
                <a:cs typeface="Times New Roman" pitchFamily="18" charset="0"/>
              </a:rPr>
              <a:t>Figure 3</a:t>
            </a:r>
            <a:r>
              <a:rPr lang="en-US" sz="3200" i="1" dirty="0" smtClean="0">
                <a:latin typeface="Times New Roman" pitchFamily="18" charset="0"/>
                <a:cs typeface="Times New Roman" pitchFamily="18" charset="0"/>
              </a:rPr>
              <a:t>. </a:t>
            </a:r>
            <a:r>
              <a:rPr lang="es-MX" sz="3200" i="1" dirty="0" smtClean="0">
                <a:latin typeface="Times New Roman" pitchFamily="18" charset="0"/>
                <a:cs typeface="Times New Roman" pitchFamily="18" charset="0"/>
              </a:rPr>
              <a:t>Linear </a:t>
            </a:r>
            <a:r>
              <a:rPr lang="es-MX" sz="3200" i="1" dirty="0" err="1" smtClean="0">
                <a:latin typeface="Times New Roman" pitchFamily="18" charset="0"/>
                <a:cs typeface="Times New Roman" pitchFamily="18" charset="0"/>
              </a:rPr>
              <a:t>correlation</a:t>
            </a:r>
            <a:r>
              <a:rPr lang="es-MX" sz="3200" i="1" dirty="0" smtClean="0">
                <a:latin typeface="Times New Roman" pitchFamily="18" charset="0"/>
                <a:cs typeface="Times New Roman" pitchFamily="18" charset="0"/>
              </a:rPr>
              <a:t> of </a:t>
            </a:r>
            <a:r>
              <a:rPr lang="es-MX" sz="3200" i="1" dirty="0" err="1" smtClean="0">
                <a:latin typeface="Times New Roman" pitchFamily="18" charset="0"/>
                <a:cs typeface="Times New Roman" pitchFamily="18" charset="0"/>
              </a:rPr>
              <a:t>measured</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verus</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estimated</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annual</a:t>
            </a:r>
            <a:r>
              <a:rPr lang="es-MX" sz="3200" i="1" dirty="0" smtClean="0">
                <a:latin typeface="Times New Roman" pitchFamily="18" charset="0"/>
                <a:cs typeface="Times New Roman" pitchFamily="18" charset="0"/>
              </a:rPr>
              <a:t> mean  </a:t>
            </a:r>
            <a:r>
              <a:rPr lang="es-MX" sz="3200" i="1" dirty="0" err="1" smtClean="0">
                <a:latin typeface="Times New Roman" pitchFamily="18" charset="0"/>
                <a:cs typeface="Times New Roman" pitchFamily="18" charset="0"/>
              </a:rPr>
              <a:t>geometric</a:t>
            </a:r>
            <a:r>
              <a:rPr lang="es-MX" sz="3200" i="1" dirty="0" smtClean="0">
                <a:latin typeface="Times New Roman" pitchFamily="18" charset="0"/>
                <a:cs typeface="Times New Roman" pitchFamily="18" charset="0"/>
              </a:rPr>
              <a:t> TSP </a:t>
            </a:r>
            <a:r>
              <a:rPr lang="es-MX" sz="3200" i="1" dirty="0" err="1" smtClean="0">
                <a:latin typeface="Times New Roman" pitchFamily="18" charset="0"/>
                <a:cs typeface="Times New Roman" pitchFamily="18" charset="0"/>
              </a:rPr>
              <a:t>comcemtratopm</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for</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the</a:t>
            </a:r>
            <a:r>
              <a:rPr lang="es-MX" sz="3200" i="1" dirty="0" smtClean="0">
                <a:latin typeface="Times New Roman" pitchFamily="18" charset="0"/>
                <a:cs typeface="Times New Roman" pitchFamily="18" charset="0"/>
              </a:rPr>
              <a:t> base case  and </a:t>
            </a:r>
            <a:r>
              <a:rPr lang="es-MX" sz="3200" i="1" dirty="0" err="1" smtClean="0">
                <a:latin typeface="Times New Roman" pitchFamily="18" charset="0"/>
                <a:cs typeface="Times New Roman" pitchFamily="18" charset="0"/>
              </a:rPr>
              <a:t>optimized</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scenarios</a:t>
            </a:r>
            <a:endParaRPr lang="es-MX" sz="3200" i="1" dirty="0">
              <a:latin typeface="Times New Roman" pitchFamily="18" charset="0"/>
              <a:cs typeface="Times New Roman" pitchFamily="18" charset="0"/>
            </a:endParaRPr>
          </a:p>
        </p:txBody>
      </p:sp>
      <p:sp>
        <p:nvSpPr>
          <p:cNvPr id="41" name="40 CuadroTexto"/>
          <p:cNvSpPr txBox="1"/>
          <p:nvPr/>
        </p:nvSpPr>
        <p:spPr>
          <a:xfrm>
            <a:off x="12133809" y="26358030"/>
            <a:ext cx="9058023" cy="1077218"/>
          </a:xfrm>
          <a:prstGeom prst="rect">
            <a:avLst/>
          </a:prstGeom>
          <a:noFill/>
        </p:spPr>
        <p:txBody>
          <a:bodyPr wrap="square" rtlCol="0">
            <a:spAutoFit/>
          </a:bodyPr>
          <a:lstStyle/>
          <a:p>
            <a:pPr algn="just"/>
            <a:r>
              <a:rPr lang="es-MX" sz="3200" i="1" dirty="0" smtClean="0">
                <a:latin typeface="Times New Roman" pitchFamily="18" charset="0"/>
                <a:cs typeface="Times New Roman" pitchFamily="18" charset="0"/>
              </a:rPr>
              <a:t>Figure 2. </a:t>
            </a:r>
            <a:r>
              <a:rPr lang="es-MX" sz="3200" i="1" dirty="0" err="1" smtClean="0">
                <a:latin typeface="Times New Roman" pitchFamily="18" charset="0"/>
                <a:cs typeface="Times New Roman" pitchFamily="18" charset="0"/>
              </a:rPr>
              <a:t>Variation</a:t>
            </a:r>
            <a:r>
              <a:rPr lang="es-MX" sz="3200" i="1" dirty="0" smtClean="0">
                <a:latin typeface="Times New Roman" pitchFamily="18" charset="0"/>
                <a:cs typeface="Times New Roman" pitchFamily="18" charset="0"/>
              </a:rPr>
              <a:t> of </a:t>
            </a:r>
            <a:r>
              <a:rPr lang="es-MX" sz="3200" i="1" dirty="0" err="1" smtClean="0">
                <a:latin typeface="Times New Roman" pitchFamily="18" charset="0"/>
                <a:cs typeface="Times New Roman" pitchFamily="18" charset="0"/>
              </a:rPr>
              <a:t>the</a:t>
            </a:r>
            <a:r>
              <a:rPr lang="es-MX" sz="3200" i="1" dirty="0" smtClean="0">
                <a:latin typeface="Times New Roman" pitchFamily="18" charset="0"/>
                <a:cs typeface="Times New Roman" pitchFamily="18" charset="0"/>
              </a:rPr>
              <a:t> </a:t>
            </a:r>
            <a:r>
              <a:rPr lang="es-MX" sz="3200" i="1" dirty="0" err="1" smtClean="0">
                <a:latin typeface="Times New Roman" pitchFamily="18" charset="0"/>
                <a:cs typeface="Times New Roman" pitchFamily="18" charset="0"/>
              </a:rPr>
              <a:t>metrics</a:t>
            </a:r>
            <a:r>
              <a:rPr lang="es-MX" sz="3200" i="1" dirty="0" smtClean="0">
                <a:latin typeface="Times New Roman" pitchFamily="18" charset="0"/>
                <a:cs typeface="Times New Roman" pitchFamily="18" charset="0"/>
              </a:rPr>
              <a:t> of </a:t>
            </a:r>
            <a:r>
              <a:rPr lang="es-MX" sz="3200" i="1" dirty="0" err="1" smtClean="0">
                <a:latin typeface="Times New Roman" pitchFamily="18" charset="0"/>
                <a:cs typeface="Times New Roman" pitchFamily="18" charset="0"/>
              </a:rPr>
              <a:t>correlation</a:t>
            </a:r>
            <a:r>
              <a:rPr lang="es-MX" sz="3200" i="1" dirty="0" smtClean="0">
                <a:latin typeface="Times New Roman" pitchFamily="18" charset="0"/>
                <a:cs typeface="Times New Roman" pitchFamily="18" charset="0"/>
              </a:rPr>
              <a:t> as </a:t>
            </a:r>
            <a:r>
              <a:rPr lang="es-MX" sz="3200" i="1" dirty="0" err="1" smtClean="0">
                <a:latin typeface="Times New Roman" pitchFamily="18" charset="0"/>
                <a:cs typeface="Times New Roman" pitchFamily="18" charset="0"/>
              </a:rPr>
              <a:t>funtion</a:t>
            </a:r>
            <a:r>
              <a:rPr lang="es-MX" sz="3200" i="1" dirty="0" smtClean="0">
                <a:latin typeface="Times New Roman" pitchFamily="18" charset="0"/>
                <a:cs typeface="Times New Roman" pitchFamily="18" charset="0"/>
              </a:rPr>
              <a:t> of </a:t>
            </a:r>
            <a:r>
              <a:rPr lang="es-MX" sz="3200" i="1" dirty="0" err="1" smtClean="0">
                <a:latin typeface="Times New Roman" pitchFamily="18" charset="0"/>
                <a:cs typeface="Times New Roman" pitchFamily="18" charset="0"/>
              </a:rPr>
              <a:t>Ai</a:t>
            </a:r>
            <a:endParaRPr lang="es-MX" sz="3200" i="1" dirty="0">
              <a:latin typeface="Times New Roman" pitchFamily="18" charset="0"/>
              <a:cs typeface="Times New Roman" pitchFamily="18" charset="0"/>
            </a:endParaRPr>
          </a:p>
        </p:txBody>
      </p:sp>
      <p:pic>
        <p:nvPicPr>
          <p:cNvPr id="20" name="Picture 6"/>
          <p:cNvPicPr>
            <a:picLocks noChangeAspect="1" noChangeArrowheads="1"/>
          </p:cNvPicPr>
          <p:nvPr/>
        </p:nvPicPr>
        <p:blipFill>
          <a:blip r:embed="rId5" cstate="print"/>
          <a:srcRect/>
          <a:stretch>
            <a:fillRect/>
          </a:stretch>
        </p:blipFill>
        <p:spPr bwMode="auto">
          <a:xfrm>
            <a:off x="900561" y="15553928"/>
            <a:ext cx="10326608" cy="8856984"/>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l="23989" t="44093" r="5725" b="13579"/>
          <a:stretch>
            <a:fillRect/>
          </a:stretch>
        </p:blipFill>
        <p:spPr bwMode="auto">
          <a:xfrm>
            <a:off x="12205817" y="6480920"/>
            <a:ext cx="11202469" cy="4896544"/>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l="30439" t="18703" r="8130" b="20267"/>
          <a:stretch>
            <a:fillRect/>
          </a:stretch>
        </p:blipFill>
        <p:spPr bwMode="auto">
          <a:xfrm>
            <a:off x="23583081" y="7777065"/>
            <a:ext cx="8913792" cy="5760639"/>
          </a:xfrm>
          <a:prstGeom prst="rect">
            <a:avLst/>
          </a:prstGeom>
          <a:noFill/>
          <a:ln w="9525">
            <a:noFill/>
            <a:miter lim="800000"/>
            <a:headEnd/>
            <a:tailEnd/>
          </a:ln>
        </p:spPr>
      </p:pic>
      <p:pic>
        <p:nvPicPr>
          <p:cNvPr id="3" name="Picture 4"/>
          <p:cNvPicPr>
            <a:picLocks noChangeAspect="1" noChangeArrowheads="1"/>
          </p:cNvPicPr>
          <p:nvPr/>
        </p:nvPicPr>
        <p:blipFill>
          <a:blip r:embed="rId8" cstate="print"/>
          <a:srcRect l="24476" t="44778" r="7147" b="7672"/>
          <a:stretch>
            <a:fillRect/>
          </a:stretch>
        </p:blipFill>
        <p:spPr bwMode="auto">
          <a:xfrm>
            <a:off x="23727097" y="16057984"/>
            <a:ext cx="9282281" cy="4752528"/>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l="24644" t="27455" r="40783" b="33063"/>
          <a:stretch>
            <a:fillRect/>
          </a:stretch>
        </p:blipFill>
        <p:spPr bwMode="auto">
          <a:xfrm>
            <a:off x="13357945" y="20882480"/>
            <a:ext cx="7560840" cy="5616664"/>
          </a:xfrm>
          <a:prstGeom prst="rect">
            <a:avLst/>
          </a:prstGeom>
          <a:noFill/>
          <a:ln w="9525">
            <a:noFill/>
            <a:miter lim="800000"/>
            <a:headEnd/>
            <a:tailEnd/>
          </a:ln>
        </p:spPr>
      </p:pic>
      <p:sp>
        <p:nvSpPr>
          <p:cNvPr id="27" name="26 CuadroTexto"/>
          <p:cNvSpPr txBox="1"/>
          <p:nvPr/>
        </p:nvSpPr>
        <p:spPr>
          <a:xfrm>
            <a:off x="33304161" y="4683590"/>
            <a:ext cx="9505056" cy="24960679"/>
          </a:xfrm>
          <a:prstGeom prst="rect">
            <a:avLst/>
          </a:prstGeom>
          <a:noFill/>
        </p:spPr>
        <p:txBody>
          <a:bodyPr wrap="square" rtlCol="0">
            <a:spAutoFit/>
          </a:bodyPr>
          <a:lstStyle/>
          <a:p>
            <a:pPr marL="265113" indent="-265113" algn="just">
              <a:buFont typeface="Arial" pitchFamily="34" charset="0"/>
              <a:buChar char="•"/>
            </a:pPr>
            <a:r>
              <a:rPr lang="en-US" sz="3200" dirty="0" smtClean="0">
                <a:latin typeface="Times New Roman" pitchFamily="18" charset="0"/>
                <a:cs typeface="Times New Roman" pitchFamily="18" charset="0"/>
              </a:rPr>
              <a:t>Mine 2 was found to overestimate its emission by 1/0.66, and the other mines underestimated their emissions by a factor between 6.65 and 13.29. The result of 1 - R</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25.0% indicated that there were relevant circumstances that locally affected each monitoring station and were not included in the air quality model. </a:t>
            </a:r>
          </a:p>
          <a:p>
            <a:pPr marL="265113" indent="-265113" algn="just">
              <a:buFont typeface="Arial" pitchFamily="34" charset="0"/>
              <a:buChar char="•"/>
            </a:pPr>
            <a:r>
              <a:rPr lang="en-US" sz="3200" dirty="0" smtClean="0">
                <a:latin typeface="Times New Roman" pitchFamily="18" charset="0"/>
                <a:cs typeface="Times New Roman" pitchFamily="18" charset="0"/>
              </a:rPr>
              <a:t>Stations ZM9 and ZM14 exhibited the largest dispersion.</a:t>
            </a:r>
          </a:p>
          <a:p>
            <a:pPr marL="265113" indent="-265113" algn="just">
              <a:buFont typeface="Arial" pitchFamily="34" charset="0"/>
              <a:buChar char="•"/>
            </a:pPr>
            <a:endParaRPr lang="es-MX" sz="3200" dirty="0" smtClean="0">
              <a:latin typeface="Times New Roman" pitchFamily="18" charset="0"/>
              <a:cs typeface="Times New Roman" pitchFamily="18" charset="0"/>
            </a:endParaRPr>
          </a:p>
          <a:p>
            <a:pPr marL="441325" indent="-441325" algn="just"/>
            <a:r>
              <a:rPr lang="es-MX" sz="4800" b="1" i="1" dirty="0" smtClean="0">
                <a:latin typeface="Times New Roman" pitchFamily="18" charset="0"/>
                <a:cs typeface="Times New Roman" pitchFamily="18" charset="0"/>
              </a:rPr>
              <a:t>ACKNOWLEDGMENTS</a:t>
            </a:r>
          </a:p>
          <a:p>
            <a:pPr algn="just"/>
            <a:r>
              <a:rPr lang="es-MX" sz="3200" dirty="0" err="1" smtClean="0">
                <a:latin typeface="Times New Roman" pitchFamily="18" charset="0"/>
                <a:cs typeface="Times New Roman" pitchFamily="18" charset="0"/>
              </a:rPr>
              <a:t>Authors</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acknowledge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the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contribution</a:t>
            </a:r>
            <a:r>
              <a:rPr lang="es-MX" sz="3200" dirty="0" smtClean="0">
                <a:latin typeface="Times New Roman" pitchFamily="18" charset="0"/>
                <a:cs typeface="Times New Roman" pitchFamily="18" charset="0"/>
              </a:rPr>
              <a:t> of </a:t>
            </a:r>
            <a:r>
              <a:rPr lang="es-MX" sz="3200" dirty="0" err="1" smtClean="0">
                <a:latin typeface="Times New Roman" pitchFamily="18" charset="0"/>
                <a:cs typeface="Times New Roman" pitchFamily="18" charset="0"/>
              </a:rPr>
              <a:t>M.Sc.</a:t>
            </a:r>
            <a:r>
              <a:rPr lang="es-MX" sz="3200" dirty="0" smtClean="0">
                <a:latin typeface="Times New Roman" pitchFamily="18" charset="0"/>
                <a:cs typeface="Times New Roman" pitchFamily="18" charset="0"/>
              </a:rPr>
              <a:t> Sara Vera and Natalia Navarrete </a:t>
            </a:r>
            <a:r>
              <a:rPr lang="es-MX" sz="3200" dirty="0" err="1" smtClean="0">
                <a:latin typeface="Times New Roman" pitchFamily="18" charset="0"/>
                <a:cs typeface="Times New Roman" pitchFamily="18" charset="0"/>
              </a:rPr>
              <a:t>to</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the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present</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work</a:t>
            </a:r>
            <a:r>
              <a:rPr lang="es-MX" sz="3200" dirty="0" smtClean="0">
                <a:latin typeface="Times New Roman" pitchFamily="18" charset="0"/>
                <a:cs typeface="Times New Roman" pitchFamily="18" charset="0"/>
              </a:rPr>
              <a:t> </a:t>
            </a:r>
          </a:p>
          <a:p>
            <a:pPr marL="441325" indent="-441325"/>
            <a:endParaRPr lang="en-US" sz="4800" b="1" i="1" dirty="0" smtClean="0">
              <a:latin typeface="Times New Roman" pitchFamily="18" charset="0"/>
              <a:cs typeface="Times New Roman" pitchFamily="18" charset="0"/>
            </a:endParaRPr>
          </a:p>
          <a:p>
            <a:r>
              <a:rPr lang="es-MX" sz="4800" b="1" i="1" dirty="0" smtClean="0">
                <a:latin typeface="Times New Roman" pitchFamily="18" charset="0"/>
                <a:cs typeface="Times New Roman" pitchFamily="18" charset="0"/>
              </a:rPr>
              <a:t>REFERENCES</a:t>
            </a:r>
          </a:p>
          <a:p>
            <a:pPr marL="265113" indent="-265113">
              <a:buFont typeface="Arial" pitchFamily="34" charset="0"/>
              <a:buChar char="•"/>
            </a:pPr>
            <a:r>
              <a:rPr lang="es-MX" sz="3200" dirty="0" smtClean="0">
                <a:latin typeface="Times New Roman" pitchFamily="18" charset="0"/>
                <a:cs typeface="Times New Roman" pitchFamily="18" charset="0"/>
              </a:rPr>
              <a:t>Huertas JI, Huertas ME, Izquierdo S, González ED. (2012a) Air </a:t>
            </a:r>
            <a:r>
              <a:rPr lang="es-MX" sz="3200" dirty="0" err="1" smtClean="0">
                <a:latin typeface="Times New Roman" pitchFamily="18" charset="0"/>
                <a:cs typeface="Times New Roman" pitchFamily="18" charset="0"/>
              </a:rPr>
              <a:t>quality</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impact</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assessment</a:t>
            </a:r>
            <a:r>
              <a:rPr lang="es-MX" sz="3200" dirty="0" smtClean="0">
                <a:latin typeface="Times New Roman" pitchFamily="18" charset="0"/>
                <a:cs typeface="Times New Roman" pitchFamily="18" charset="0"/>
              </a:rPr>
              <a:t> of </a:t>
            </a:r>
            <a:r>
              <a:rPr lang="es-MX" sz="3200" dirty="0" err="1" smtClean="0">
                <a:latin typeface="Times New Roman" pitchFamily="18" charset="0"/>
                <a:cs typeface="Times New Roman" pitchFamily="18" charset="0"/>
              </a:rPr>
              <a:t>multiple</a:t>
            </a:r>
            <a:r>
              <a:rPr lang="es-MX" sz="3200" dirty="0" smtClean="0">
                <a:latin typeface="Times New Roman" pitchFamily="18" charset="0"/>
                <a:cs typeface="Times New Roman" pitchFamily="18" charset="0"/>
              </a:rPr>
              <a:t> open </a:t>
            </a:r>
            <a:r>
              <a:rPr lang="es-MX" sz="3200" dirty="0" err="1" smtClean="0">
                <a:latin typeface="Times New Roman" pitchFamily="18" charset="0"/>
                <a:cs typeface="Times New Roman" pitchFamily="18" charset="0"/>
              </a:rPr>
              <a:t>pit</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coal</a:t>
            </a:r>
            <a:r>
              <a:rPr lang="es-MX" sz="3200" dirty="0" smtClean="0">
                <a:latin typeface="Times New Roman" pitchFamily="18" charset="0"/>
                <a:cs typeface="Times New Roman" pitchFamily="18" charset="0"/>
              </a:rPr>
              <a:t> mines in </a:t>
            </a:r>
            <a:r>
              <a:rPr lang="es-MX" sz="3200" dirty="0" err="1" smtClean="0">
                <a:latin typeface="Times New Roman" pitchFamily="18" charset="0"/>
                <a:cs typeface="Times New Roman" pitchFamily="18" charset="0"/>
              </a:rPr>
              <a:t>Northern</a:t>
            </a:r>
            <a:r>
              <a:rPr lang="es-MX" sz="3200" dirty="0" smtClean="0">
                <a:latin typeface="Times New Roman" pitchFamily="18" charset="0"/>
                <a:cs typeface="Times New Roman" pitchFamily="18" charset="0"/>
              </a:rPr>
              <a:t> Colombia. J </a:t>
            </a:r>
            <a:r>
              <a:rPr lang="es-MX" sz="3200" dirty="0" err="1" smtClean="0">
                <a:latin typeface="Times New Roman" pitchFamily="18" charset="0"/>
                <a:cs typeface="Times New Roman" pitchFamily="18" charset="0"/>
              </a:rPr>
              <a:t>Environ</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Manag</a:t>
            </a:r>
            <a:r>
              <a:rPr lang="es-MX" sz="3200" dirty="0" smtClean="0">
                <a:latin typeface="Times New Roman" pitchFamily="18" charset="0"/>
                <a:cs typeface="Times New Roman" pitchFamily="18" charset="0"/>
              </a:rPr>
              <a:t> 93:121–129</a:t>
            </a:r>
          </a:p>
          <a:p>
            <a:pPr marL="265113" indent="-265113">
              <a:buFont typeface="Arial" pitchFamily="34" charset="0"/>
              <a:buChar char="•"/>
            </a:pPr>
            <a:r>
              <a:rPr lang="es-MX" sz="3200" dirty="0" smtClean="0">
                <a:latin typeface="Times New Roman" pitchFamily="18" charset="0"/>
                <a:cs typeface="Times New Roman" pitchFamily="18" charset="0"/>
              </a:rPr>
              <a:t>Huertas JI, Camacho D, Huertas ME (2012b) </a:t>
            </a:r>
            <a:r>
              <a:rPr lang="es-MX" sz="3200" dirty="0" err="1" smtClean="0">
                <a:latin typeface="Times New Roman" pitchFamily="18" charset="0"/>
                <a:cs typeface="Times New Roman" pitchFamily="18" charset="0"/>
              </a:rPr>
              <a:t>Standardized</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emissions</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inventory</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methodology</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for</a:t>
            </a:r>
            <a:r>
              <a:rPr lang="es-MX" sz="3200" dirty="0" smtClean="0">
                <a:latin typeface="Times New Roman" pitchFamily="18" charset="0"/>
                <a:cs typeface="Times New Roman" pitchFamily="18" charset="0"/>
              </a:rPr>
              <a:t> open </a:t>
            </a:r>
            <a:r>
              <a:rPr lang="es-MX" sz="3200" dirty="0" err="1" smtClean="0">
                <a:latin typeface="Times New Roman" pitchFamily="18" charset="0"/>
                <a:cs typeface="Times New Roman" pitchFamily="18" charset="0"/>
              </a:rPr>
              <a:t>pit</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mining</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areas</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Environ</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Sci</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Pollut</a:t>
            </a:r>
            <a:r>
              <a:rPr lang="es-MX" sz="3200" dirty="0" smtClean="0">
                <a:latin typeface="Times New Roman" pitchFamily="18" charset="0"/>
                <a:cs typeface="Times New Roman" pitchFamily="18" charset="0"/>
              </a:rPr>
              <a:t> Res. </a:t>
            </a:r>
            <a:r>
              <a:rPr lang="es-MX" sz="3200" dirty="0" err="1" smtClean="0">
                <a:latin typeface="Times New Roman" pitchFamily="18" charset="0"/>
                <a:cs typeface="Times New Roman" pitchFamily="18" charset="0"/>
              </a:rPr>
              <a:t>doi</a:t>
            </a:r>
            <a:r>
              <a:rPr lang="es-MX" sz="3200" dirty="0" smtClean="0">
                <a:latin typeface="Times New Roman" pitchFamily="18" charset="0"/>
                <a:cs typeface="Times New Roman" pitchFamily="18" charset="0"/>
              </a:rPr>
              <a:t>: 10.1007/s11356-012-0778-3</a:t>
            </a:r>
          </a:p>
          <a:p>
            <a:pPr marL="265113" indent="-265113">
              <a:buFont typeface="Arial" pitchFamily="34" charset="0"/>
              <a:buChar char="•"/>
            </a:pPr>
            <a:r>
              <a:rPr lang="en-US" sz="3200" dirty="0" smtClean="0">
                <a:latin typeface="Times New Roman" pitchFamily="18" charset="0"/>
                <a:cs typeface="Times New Roman" pitchFamily="18" charset="0"/>
              </a:rPr>
              <a:t>USEPA (1994) Surface coal mine emission factor field study. EPA- </a:t>
            </a:r>
            <a:r>
              <a:rPr lang="es-MX" sz="3200" dirty="0" smtClean="0">
                <a:latin typeface="Times New Roman" pitchFamily="18" charset="0"/>
                <a:cs typeface="Times New Roman" pitchFamily="18" charset="0"/>
              </a:rPr>
              <a:t>454/R-95-010</a:t>
            </a:r>
          </a:p>
          <a:p>
            <a:pPr marL="265113" indent="-265113">
              <a:buFont typeface="Arial" pitchFamily="34" charset="0"/>
              <a:buChar char="•"/>
            </a:pPr>
            <a:r>
              <a:rPr lang="en-US" sz="3200" dirty="0" smtClean="0">
                <a:latin typeface="Times New Roman" pitchFamily="18" charset="0"/>
                <a:cs typeface="Times New Roman" pitchFamily="18" charset="0"/>
              </a:rPr>
              <a:t>USEPA (2004) User’s guide for the AERMOD. US Environmental </a:t>
            </a:r>
            <a:r>
              <a:rPr lang="es-MX" sz="3200" dirty="0" err="1" smtClean="0">
                <a:latin typeface="Times New Roman" pitchFamily="18" charset="0"/>
                <a:cs typeface="Times New Roman" pitchFamily="18" charset="0"/>
              </a:rPr>
              <a:t>Protection</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Agency</a:t>
            </a:r>
            <a:endParaRPr lang="es-MX" sz="3200" dirty="0" smtClean="0">
              <a:latin typeface="Times New Roman" pitchFamily="18" charset="0"/>
              <a:cs typeface="Times New Roman" pitchFamily="18" charset="0"/>
            </a:endParaRPr>
          </a:p>
          <a:p>
            <a:pPr marL="265113" indent="-265113">
              <a:buFont typeface="Arial" pitchFamily="34" charset="0"/>
              <a:buChar char="•"/>
            </a:pPr>
            <a:r>
              <a:rPr lang="en-US" sz="3200" dirty="0" smtClean="0">
                <a:latin typeface="Times New Roman" pitchFamily="18" charset="0"/>
                <a:cs typeface="Times New Roman" pitchFamily="18" charset="0"/>
              </a:rPr>
              <a:t>USEPA (2005) Revision to the guideline on air quality models: adoption of a preferred general purpose (Flat and complex terrain) dispersion model and other revisions; Final Rule 40 CFR </a:t>
            </a:r>
            <a:r>
              <a:rPr lang="es-MX" sz="3200" dirty="0" err="1" smtClean="0">
                <a:latin typeface="Times New Roman" pitchFamily="18" charset="0"/>
                <a:cs typeface="Times New Roman" pitchFamily="18" charset="0"/>
              </a:rPr>
              <a:t>Part</a:t>
            </a:r>
            <a:r>
              <a:rPr lang="es-MX" sz="3200" dirty="0" smtClean="0">
                <a:latin typeface="Times New Roman" pitchFamily="18" charset="0"/>
                <a:cs typeface="Times New Roman" pitchFamily="18" charset="0"/>
              </a:rPr>
              <a:t> 51</a:t>
            </a:r>
          </a:p>
          <a:p>
            <a:pPr marL="265113" indent="-265113">
              <a:buFont typeface="Arial" pitchFamily="34" charset="0"/>
              <a:buChar char="•"/>
            </a:pPr>
            <a:r>
              <a:rPr lang="es-MX"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USEPA (2006a) Revision of emission factors for AP-42. Miscellaneous </a:t>
            </a:r>
            <a:r>
              <a:rPr lang="es-MX" sz="3200" dirty="0" err="1" smtClean="0">
                <a:latin typeface="Times New Roman" pitchFamily="18" charset="0"/>
                <a:cs typeface="Times New Roman" pitchFamily="18" charset="0"/>
              </a:rPr>
              <a:t>source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Chap</a:t>
            </a:r>
            <a:r>
              <a:rPr lang="es-MX" sz="3200" dirty="0" smtClean="0">
                <a:latin typeface="Times New Roman" pitchFamily="18" charset="0"/>
                <a:cs typeface="Times New Roman" pitchFamily="18" charset="0"/>
              </a:rPr>
              <a:t> 13. </a:t>
            </a:r>
            <a:r>
              <a:rPr lang="es-MX" sz="3200" dirty="0" err="1" smtClean="0">
                <a:latin typeface="Times New Roman" pitchFamily="18" charset="0"/>
                <a:cs typeface="Times New Roman" pitchFamily="18" charset="0"/>
              </a:rPr>
              <a:t>Section</a:t>
            </a:r>
            <a:r>
              <a:rPr lang="es-MX" sz="3200" dirty="0" smtClean="0">
                <a:latin typeface="Times New Roman" pitchFamily="18" charset="0"/>
                <a:cs typeface="Times New Roman" pitchFamily="18" charset="0"/>
              </a:rPr>
              <a:t> 13.2.2: </a:t>
            </a:r>
            <a:r>
              <a:rPr lang="es-MX" sz="3200" dirty="0" err="1" smtClean="0">
                <a:latin typeface="Times New Roman" pitchFamily="18" charset="0"/>
                <a:cs typeface="Times New Roman" pitchFamily="18" charset="0"/>
              </a:rPr>
              <a:t>Unpaved</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Roads</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Fugitive</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Dust</a:t>
            </a:r>
            <a:r>
              <a:rPr lang="es-MX" sz="3200" dirty="0" smtClean="0">
                <a:latin typeface="Times New Roman" pitchFamily="18" charset="0"/>
                <a:cs typeface="Times New Roman" pitchFamily="18" charset="0"/>
              </a:rPr>
              <a:t> </a:t>
            </a:r>
            <a:r>
              <a:rPr lang="es-MX" sz="3200" dirty="0" err="1" smtClean="0">
                <a:latin typeface="Times New Roman" pitchFamily="18" charset="0"/>
                <a:cs typeface="Times New Roman" pitchFamily="18" charset="0"/>
              </a:rPr>
              <a:t>Sources</a:t>
            </a:r>
            <a:r>
              <a:rPr lang="es-MX" sz="3200" dirty="0" smtClean="0">
                <a:latin typeface="Times New Roman" pitchFamily="18" charset="0"/>
                <a:cs typeface="Times New Roman" pitchFamily="18" charset="0"/>
              </a:rPr>
              <a:t>) </a:t>
            </a:r>
          </a:p>
          <a:p>
            <a:pPr marL="265113" indent="-265113">
              <a:buFont typeface="Arial" pitchFamily="34" charset="0"/>
              <a:buChar char="•"/>
            </a:pPr>
            <a:r>
              <a:rPr lang="en-US" sz="3200" dirty="0" smtClean="0">
                <a:latin typeface="Times New Roman" pitchFamily="18" charset="0"/>
                <a:cs typeface="Times New Roman" pitchFamily="18" charset="0"/>
              </a:rPr>
              <a:t>USEPA (2006b) Revision of emission factors for AP-42. Miscellaneous source, Chap 13. Section 13.2.4: Aggregate handling and </a:t>
            </a:r>
            <a:r>
              <a:rPr lang="fr-FR" sz="3200" dirty="0" err="1" smtClean="0">
                <a:latin typeface="Times New Roman" pitchFamily="18" charset="0"/>
                <a:cs typeface="Times New Roman" pitchFamily="18" charset="0"/>
              </a:rPr>
              <a:t>storage</a:t>
            </a:r>
            <a:r>
              <a:rPr lang="fr-FR" sz="3200" dirty="0" smtClean="0">
                <a:latin typeface="Times New Roman" pitchFamily="18" charset="0"/>
                <a:cs typeface="Times New Roman" pitchFamily="18" charset="0"/>
              </a:rPr>
              <a:t> piles (Fugitive </a:t>
            </a:r>
            <a:r>
              <a:rPr lang="fr-FR" sz="3200" dirty="0" err="1" smtClean="0">
                <a:latin typeface="Times New Roman" pitchFamily="18" charset="0"/>
                <a:cs typeface="Times New Roman" pitchFamily="18" charset="0"/>
              </a:rPr>
              <a:t>dust</a:t>
            </a:r>
            <a:r>
              <a:rPr lang="fr-FR" sz="3200" dirty="0" smtClean="0">
                <a:latin typeface="Times New Roman" pitchFamily="18" charset="0"/>
                <a:cs typeface="Times New Roman" pitchFamily="18" charset="0"/>
              </a:rPr>
              <a:t> sources)</a:t>
            </a:r>
            <a:endParaRPr lang="es-MX" sz="3200" dirty="0" smtClean="0">
              <a:latin typeface="Times New Roman" pitchFamily="18" charset="0"/>
              <a:cs typeface="Times New Roman" pitchFamily="18" charset="0"/>
            </a:endParaRPr>
          </a:p>
          <a:p>
            <a:endParaRPr lang="es-MX" sz="3200"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r>
              <a:rPr lang="es-MX" sz="4800" b="1" i="1" dirty="0" smtClean="0">
                <a:latin typeface="Times New Roman" pitchFamily="18" charset="0"/>
                <a:cs typeface="Times New Roman" pitchFamily="18" charset="0"/>
              </a:rPr>
              <a:t> </a:t>
            </a: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endParaRPr lang="es-MX" sz="4800" b="1" i="1" dirty="0" smtClean="0">
              <a:latin typeface="Times New Roman" pitchFamily="18" charset="0"/>
              <a:cs typeface="Times New Roman" pitchFamily="18" charset="0"/>
            </a:endParaRPr>
          </a:p>
          <a:p>
            <a:r>
              <a:rPr lang="es-MX"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p:txBody>
      </p:sp>
      <p:sp>
        <p:nvSpPr>
          <p:cNvPr id="28" name="27 CuadroTexto"/>
          <p:cNvSpPr txBox="1"/>
          <p:nvPr/>
        </p:nvSpPr>
        <p:spPr>
          <a:xfrm>
            <a:off x="23727097" y="14257784"/>
            <a:ext cx="8971756" cy="1569660"/>
          </a:xfrm>
          <a:prstGeom prst="rect">
            <a:avLst/>
          </a:prstGeom>
          <a:noFill/>
        </p:spPr>
        <p:txBody>
          <a:bodyPr wrap="square" rtlCol="0">
            <a:spAutoFit/>
          </a:bodyPr>
          <a:lstStyle/>
          <a:p>
            <a:r>
              <a:rPr lang="es-MX" sz="3200" i="1" dirty="0" err="1" smtClean="0">
                <a:latin typeface="Times New Roman" pitchFamily="18" charset="0"/>
                <a:cs typeface="Times New Roman" pitchFamily="18" charset="0"/>
              </a:rPr>
              <a:t>Table</a:t>
            </a:r>
            <a:r>
              <a:rPr lang="es-MX" sz="3200" i="1" dirty="0" smtClean="0">
                <a:latin typeface="Times New Roman" pitchFamily="18" charset="0"/>
                <a:cs typeface="Times New Roman" pitchFamily="18" charset="0"/>
              </a:rPr>
              <a:t> 2.</a:t>
            </a:r>
            <a:r>
              <a:rPr lang="en-US" sz="3200" i="1" dirty="0" smtClean="0">
                <a:latin typeface="Times New Roman" pitchFamily="18" charset="0"/>
                <a:cs typeface="Times New Roman" pitchFamily="18" charset="0"/>
              </a:rPr>
              <a:t> Results of the metrics to evaluate the accuracy of  air quality model. Results expressed as annual mean geometric TSP concentration</a:t>
            </a:r>
            <a:endParaRPr lang="es-MX" sz="3200" i="1"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10" cstate="print"/>
          <a:srcRect l="25270" t="78230" r="64308" b="17240"/>
          <a:stretch>
            <a:fillRect/>
          </a:stretch>
        </p:blipFill>
        <p:spPr bwMode="auto">
          <a:xfrm>
            <a:off x="13717985" y="16778064"/>
            <a:ext cx="1440160" cy="352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821</Words>
  <Application>Microsoft Office PowerPoint</Application>
  <PresentationFormat>Custom</PresentationFormat>
  <Paragraphs>116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de Office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Elena</dc:creator>
  <cp:lastModifiedBy>Kim Paylor</cp:lastModifiedBy>
  <cp:revision>117</cp:revision>
  <dcterms:created xsi:type="dcterms:W3CDTF">2011-10-26T19:16:18Z</dcterms:created>
  <dcterms:modified xsi:type="dcterms:W3CDTF">2012-07-03T16:58:47Z</dcterms:modified>
</cp:coreProperties>
</file>