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7" r:id="rId2"/>
    <p:sldId id="265" r:id="rId3"/>
    <p:sldId id="266" r:id="rId4"/>
    <p:sldId id="279" r:id="rId5"/>
    <p:sldId id="267" r:id="rId6"/>
    <p:sldId id="268" r:id="rId7"/>
    <p:sldId id="270" r:id="rId8"/>
    <p:sldId id="271" r:id="rId9"/>
    <p:sldId id="272" r:id="rId10"/>
    <p:sldId id="274" r:id="rId11"/>
    <p:sldId id="258" r:id="rId12"/>
    <p:sldId id="275" r:id="rId13"/>
    <p:sldId id="278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7138" autoAdjust="0"/>
  </p:normalViewPr>
  <p:slideViewPr>
    <p:cSldViewPr>
      <p:cViewPr varScale="1">
        <p:scale>
          <a:sx n="66" d="100"/>
          <a:sy n="66" d="100"/>
        </p:scale>
        <p:origin x="-72" y="-19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Daniel\Desktop\Dissertation\Paper1\Mobile.Uncertainty.Bias.gurneyfied2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Daniel\Desktop\Dissertation\Paper1\Mobile.Uncertainty.Bias.gurneyfied2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Daniel\Desktop\Dissertation\Paper1\Mobile.Uncertainty.Bias.gurneyfied2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Daniel\Desktop\Dissertation\Paper1\Mobile.Uncertainty.Bias.gurneyfied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tx>
            <c:strRef>
              <c:f>ScatterPlots!$A$28</c:f>
              <c:strCache>
                <c:ptCount val="1"/>
                <c:pt idx="0">
                  <c:v>LightBias</c:v>
                </c:pt>
              </c:strCache>
            </c:strRef>
          </c:tx>
          <c:spPr>
            <a:ln w="28575">
              <a:noFill/>
            </a:ln>
            <a:effectLst/>
          </c:spPr>
          <c:marker>
            <c:symbol val="diamond"/>
            <c:size val="4"/>
            <c:spPr>
              <a:solidFill>
                <a:srgbClr val="0070C0"/>
              </a:solidFill>
              <a:effectLst/>
            </c:spPr>
          </c:marker>
          <c:xVal>
            <c:numRef>
              <c:f>ScatterPlots!$B$27:$AV$27</c:f>
              <c:numCache>
                <c:formatCode>General</c:formatCode>
                <c:ptCount val="47"/>
                <c:pt idx="0">
                  <c:v>1.1375803377089699</c:v>
                </c:pt>
                <c:pt idx="1">
                  <c:v>1.2467144634386271</c:v>
                </c:pt>
                <c:pt idx="2">
                  <c:v>-3.4669066223618548</c:v>
                </c:pt>
                <c:pt idx="3">
                  <c:v>-2.2700614164810982</c:v>
                </c:pt>
                <c:pt idx="4">
                  <c:v>2.9475137812031389</c:v>
                </c:pt>
                <c:pt idx="5">
                  <c:v>1.4386192193023966</c:v>
                </c:pt>
                <c:pt idx="6">
                  <c:v>2.1461288206382467</c:v>
                </c:pt>
                <c:pt idx="7">
                  <c:v>-0.48217835215832699</c:v>
                </c:pt>
                <c:pt idx="8">
                  <c:v>2.7922342477393789</c:v>
                </c:pt>
                <c:pt idx="9">
                  <c:v>-2.7910611038917237</c:v>
                </c:pt>
                <c:pt idx="10">
                  <c:v>1.8505040903503138</c:v>
                </c:pt>
                <c:pt idx="11">
                  <c:v>-2.6567984708643162</c:v>
                </c:pt>
                <c:pt idx="12">
                  <c:v>-4.2907627716799803</c:v>
                </c:pt>
                <c:pt idx="13">
                  <c:v>1.5501437662245501</c:v>
                </c:pt>
                <c:pt idx="14">
                  <c:v>-2.360891239935405</c:v>
                </c:pt>
                <c:pt idx="15">
                  <c:v>1.2783435799358409</c:v>
                </c:pt>
                <c:pt idx="16">
                  <c:v>-0.11463320642437425</c:v>
                </c:pt>
                <c:pt idx="17">
                  <c:v>1.0517223783097918</c:v>
                </c:pt>
                <c:pt idx="18">
                  <c:v>0.84276063295653558</c:v>
                </c:pt>
                <c:pt idx="19">
                  <c:v>1.8911908017402601</c:v>
                </c:pt>
                <c:pt idx="20">
                  <c:v>2.1486392350130048</c:v>
                </c:pt>
                <c:pt idx="21">
                  <c:v>-4.7577911779175066</c:v>
                </c:pt>
                <c:pt idx="22">
                  <c:v>-2.9319276832443797</c:v>
                </c:pt>
                <c:pt idx="23">
                  <c:v>1.70219619692213</c:v>
                </c:pt>
                <c:pt idx="24">
                  <c:v>-3.7019707048335642</c:v>
                </c:pt>
                <c:pt idx="25">
                  <c:v>0.78830552365401563</c:v>
                </c:pt>
                <c:pt idx="26">
                  <c:v>-2.3937717897890982</c:v>
                </c:pt>
                <c:pt idx="27">
                  <c:v>1.2766051814958701</c:v>
                </c:pt>
                <c:pt idx="28">
                  <c:v>3.9455287291049932</c:v>
                </c:pt>
                <c:pt idx="29">
                  <c:v>-0.69638629464956636</c:v>
                </c:pt>
                <c:pt idx="30">
                  <c:v>3.412119024832033</c:v>
                </c:pt>
                <c:pt idx="31">
                  <c:v>-1.7854111704229301</c:v>
                </c:pt>
                <c:pt idx="32">
                  <c:v>0.91321409468159664</c:v>
                </c:pt>
                <c:pt idx="33">
                  <c:v>1.4286240784793092</c:v>
                </c:pt>
                <c:pt idx="34">
                  <c:v>1.6021331169191291</c:v>
                </c:pt>
                <c:pt idx="35">
                  <c:v>-2.4971428777372231</c:v>
                </c:pt>
                <c:pt idx="36">
                  <c:v>-0.13674833163505073</c:v>
                </c:pt>
                <c:pt idx="37">
                  <c:v>-2.5687863814444012</c:v>
                </c:pt>
                <c:pt idx="38">
                  <c:v>0.6905821534182276</c:v>
                </c:pt>
                <c:pt idx="39">
                  <c:v>-2.9319585533702233</c:v>
                </c:pt>
                <c:pt idx="40">
                  <c:v>-1.0166020069756481</c:v>
                </c:pt>
                <c:pt idx="41">
                  <c:v>-0.10225157697915722</c:v>
                </c:pt>
                <c:pt idx="42">
                  <c:v>0.21503407736727659</c:v>
                </c:pt>
                <c:pt idx="43">
                  <c:v>-1.6278166939977019</c:v>
                </c:pt>
                <c:pt idx="44">
                  <c:v>-0.39584549930660923</c:v>
                </c:pt>
                <c:pt idx="45">
                  <c:v>1.7482649504337107</c:v>
                </c:pt>
                <c:pt idx="46">
                  <c:v>0.86519427130936299</c:v>
                </c:pt>
              </c:numCache>
            </c:numRef>
          </c:xVal>
          <c:yVal>
            <c:numRef>
              <c:f>ScatterPlots!$B$28:$AV$28</c:f>
              <c:numCache>
                <c:formatCode>General</c:formatCode>
                <c:ptCount val="47"/>
                <c:pt idx="0">
                  <c:v>1.2233698541911679</c:v>
                </c:pt>
                <c:pt idx="1">
                  <c:v>1.139527746520026</c:v>
                </c:pt>
                <c:pt idx="2">
                  <c:v>-0.8048256476765886</c:v>
                </c:pt>
                <c:pt idx="3">
                  <c:v>-2.3200087270477181</c:v>
                </c:pt>
                <c:pt idx="4">
                  <c:v>0.63190987534889087</c:v>
                </c:pt>
                <c:pt idx="5">
                  <c:v>1.415936824367156</c:v>
                </c:pt>
                <c:pt idx="6">
                  <c:v>-1.9826275967061888</c:v>
                </c:pt>
                <c:pt idx="7">
                  <c:v>-1.341211841182629</c:v>
                </c:pt>
                <c:pt idx="8">
                  <c:v>1.3697313056470746</c:v>
                </c:pt>
                <c:pt idx="9">
                  <c:v>-0.56252050813164656</c:v>
                </c:pt>
                <c:pt idx="10">
                  <c:v>1.3709281724216551</c:v>
                </c:pt>
                <c:pt idx="11">
                  <c:v>-1.646023949251807</c:v>
                </c:pt>
                <c:pt idx="12">
                  <c:v>-1.387042473883269</c:v>
                </c:pt>
                <c:pt idx="13">
                  <c:v>1.1587929738124241</c:v>
                </c:pt>
                <c:pt idx="14">
                  <c:v>-1.4634416053503998</c:v>
                </c:pt>
                <c:pt idx="15">
                  <c:v>1.1336887497538461</c:v>
                </c:pt>
                <c:pt idx="16">
                  <c:v>1.3899524531699439</c:v>
                </c:pt>
                <c:pt idx="17">
                  <c:v>1.1280959610327643</c:v>
                </c:pt>
                <c:pt idx="18">
                  <c:v>0.94165912888333902</c:v>
                </c:pt>
                <c:pt idx="19">
                  <c:v>-1.748531462534006</c:v>
                </c:pt>
                <c:pt idx="20">
                  <c:v>1.4150022760599006</c:v>
                </c:pt>
                <c:pt idx="21">
                  <c:v>-1.3306745077237661</c:v>
                </c:pt>
                <c:pt idx="22">
                  <c:v>-0.837059428552555</c:v>
                </c:pt>
                <c:pt idx="23">
                  <c:v>5.0251843629986341</c:v>
                </c:pt>
                <c:pt idx="24">
                  <c:v>-1.6459953777814118</c:v>
                </c:pt>
                <c:pt idx="25">
                  <c:v>0.91650527605766197</c:v>
                </c:pt>
                <c:pt idx="26">
                  <c:v>0.158694029063186</c:v>
                </c:pt>
                <c:pt idx="27">
                  <c:v>1.0812733979530831</c:v>
                </c:pt>
                <c:pt idx="28">
                  <c:v>0.17537793889678224</c:v>
                </c:pt>
                <c:pt idx="29">
                  <c:v>0.385206198985518</c:v>
                </c:pt>
                <c:pt idx="30">
                  <c:v>-2.1194183601993477</c:v>
                </c:pt>
                <c:pt idx="31">
                  <c:v>-1.0582243415089159</c:v>
                </c:pt>
                <c:pt idx="32">
                  <c:v>0.95167493903952172</c:v>
                </c:pt>
                <c:pt idx="33">
                  <c:v>1.438899117610474</c:v>
                </c:pt>
                <c:pt idx="34">
                  <c:v>1.155706737896917</c:v>
                </c:pt>
                <c:pt idx="35">
                  <c:v>-2.5485210546350987</c:v>
                </c:pt>
                <c:pt idx="36">
                  <c:v>-1.5379606485954778</c:v>
                </c:pt>
                <c:pt idx="37">
                  <c:v>-1.6460216613170959</c:v>
                </c:pt>
                <c:pt idx="38">
                  <c:v>0.92466786538452805</c:v>
                </c:pt>
                <c:pt idx="39">
                  <c:v>-1.3256006925474761</c:v>
                </c:pt>
                <c:pt idx="40">
                  <c:v>1.9524785071528918</c:v>
                </c:pt>
                <c:pt idx="41">
                  <c:v>-1.135620387778923</c:v>
                </c:pt>
                <c:pt idx="42">
                  <c:v>-2.0888772059124423</c:v>
                </c:pt>
                <c:pt idx="43">
                  <c:v>-2.1701773148717241</c:v>
                </c:pt>
                <c:pt idx="44">
                  <c:v>-1.4574135611863661</c:v>
                </c:pt>
                <c:pt idx="45">
                  <c:v>1.3264758597589461</c:v>
                </c:pt>
                <c:pt idx="46">
                  <c:v>0.94359171674406661</c:v>
                </c:pt>
              </c:numCache>
            </c:numRef>
          </c:yVal>
        </c:ser>
        <c:ser>
          <c:idx val="1"/>
          <c:order val="1"/>
          <c:tx>
            <c:strRef>
              <c:f>ScatterPlots!$AX$26</c:f>
              <c:strCache>
                <c:ptCount val="1"/>
                <c:pt idx="0">
                  <c:v>Vermont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7"/>
          </c:marker>
          <c:xVal>
            <c:numRef>
              <c:f>ScatterPlots!$AX$27</c:f>
              <c:numCache>
                <c:formatCode>General</c:formatCode>
                <c:ptCount val="1"/>
                <c:pt idx="0">
                  <c:v>3.6408399493291079</c:v>
                </c:pt>
              </c:numCache>
            </c:numRef>
          </c:xVal>
          <c:yVal>
            <c:numRef>
              <c:f>ScatterPlots!$AX$28</c:f>
              <c:numCache>
                <c:formatCode>General</c:formatCode>
                <c:ptCount val="1"/>
                <c:pt idx="0">
                  <c:v>8.1882115168502185</c:v>
                </c:pt>
              </c:numCache>
            </c:numRef>
          </c:yVal>
        </c:ser>
        <c:ser>
          <c:idx val="2"/>
          <c:order val="2"/>
          <c:tx>
            <c:strRef>
              <c:f>ScatterPlots!$AY$26</c:f>
              <c:strCache>
                <c:ptCount val="1"/>
                <c:pt idx="0">
                  <c:v>Rhode Island</c:v>
                </c:pt>
              </c:strCache>
            </c:strRef>
          </c:tx>
          <c:spPr>
            <a:ln w="28575">
              <a:noFill/>
            </a:ln>
          </c:spPr>
          <c:xVal>
            <c:numRef>
              <c:f>ScatterPlots!$AY$27</c:f>
              <c:numCache>
                <c:formatCode>General</c:formatCode>
                <c:ptCount val="1"/>
                <c:pt idx="0">
                  <c:v>12.539155718813499</c:v>
                </c:pt>
              </c:numCache>
            </c:numRef>
          </c:xVal>
          <c:yVal>
            <c:numRef>
              <c:f>ScatterPlots!$AY$28</c:f>
              <c:numCache>
                <c:formatCode>General</c:formatCode>
                <c:ptCount val="1"/>
                <c:pt idx="0">
                  <c:v>4.7298946009195495</c:v>
                </c:pt>
              </c:numCache>
            </c:numRef>
          </c:yVal>
        </c:ser>
        <c:ser>
          <c:idx val="3"/>
          <c:order val="3"/>
          <c:tx>
            <c:strRef>
              <c:f>ScatterPlots!$AZ$26</c:f>
              <c:strCache>
                <c:ptCount val="1"/>
                <c:pt idx="0">
                  <c:v>Washington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square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ScatterPlots!$AZ$27</c:f>
              <c:numCache>
                <c:formatCode>General</c:formatCode>
                <c:ptCount val="1"/>
                <c:pt idx="0">
                  <c:v>-6.2776535205431889</c:v>
                </c:pt>
              </c:numCache>
            </c:numRef>
          </c:xVal>
          <c:yVal>
            <c:numRef>
              <c:f>ScatterPlots!$AZ$28</c:f>
              <c:numCache>
                <c:formatCode>General</c:formatCode>
                <c:ptCount val="1"/>
                <c:pt idx="0">
                  <c:v>-2.056136871476935</c:v>
                </c:pt>
              </c:numCache>
            </c:numRef>
          </c:yVal>
        </c:ser>
        <c:ser>
          <c:idx val="4"/>
          <c:order val="4"/>
          <c:spPr>
            <a:ln w="28575">
              <a:noFill/>
            </a:ln>
          </c:spPr>
          <c:marker>
            <c:spPr>
              <a:noFill/>
              <a:ln>
                <a:noFill/>
              </a:ln>
            </c:spPr>
          </c:marker>
          <c:trendline>
            <c:spPr>
              <a:ln>
                <a:solidFill>
                  <a:prstClr val="black"/>
                </a:solidFill>
              </a:ln>
            </c:spPr>
            <c:trendlineType val="linear"/>
          </c:trendline>
          <c:xVal>
            <c:numRef>
              <c:f>ScatterPlots!$BO$4:$BO$13</c:f>
              <c:numCache>
                <c:formatCode>General</c:formatCode>
                <c:ptCount val="10"/>
                <c:pt idx="0">
                  <c:v>-20</c:v>
                </c:pt>
                <c:pt idx="1">
                  <c:v>2</c:v>
                </c:pt>
                <c:pt idx="2">
                  <c:v>3</c:v>
                </c:pt>
                <c:pt idx="3">
                  <c:v>-0.2</c:v>
                </c:pt>
                <c:pt idx="4">
                  <c:v>0</c:v>
                </c:pt>
                <c:pt idx="5">
                  <c:v>0.2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20</c:v>
                </c:pt>
              </c:numCache>
            </c:numRef>
          </c:xVal>
          <c:yVal>
            <c:numRef>
              <c:f>ScatterPlots!$BP$4:$BP$13</c:f>
              <c:numCache>
                <c:formatCode>General</c:formatCode>
                <c:ptCount val="10"/>
                <c:pt idx="0">
                  <c:v>-20</c:v>
                </c:pt>
                <c:pt idx="1">
                  <c:v>2</c:v>
                </c:pt>
                <c:pt idx="2">
                  <c:v>3</c:v>
                </c:pt>
                <c:pt idx="3">
                  <c:v>-0.2</c:v>
                </c:pt>
                <c:pt idx="4">
                  <c:v>0</c:v>
                </c:pt>
                <c:pt idx="5">
                  <c:v>0.2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20</c:v>
                </c:pt>
              </c:numCache>
            </c:numRef>
          </c:yVal>
        </c:ser>
        <c:ser>
          <c:idx val="5"/>
          <c:order val="5"/>
          <c:tx>
            <c:strRef>
              <c:f>ScatterPlots!$AW$26</c:f>
              <c:strCache>
                <c:ptCount val="1"/>
                <c:pt idx="0">
                  <c:v>Nevada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circle"/>
            <c:size val="7"/>
            <c:spPr>
              <a:solidFill>
                <a:srgbClr val="C00000"/>
              </a:solidFill>
            </c:spPr>
          </c:marker>
          <c:xVal>
            <c:numRef>
              <c:f>ScatterPlots!$AW$27</c:f>
              <c:numCache>
                <c:formatCode>General</c:formatCode>
                <c:ptCount val="1"/>
                <c:pt idx="0">
                  <c:v>8.7664727346190201</c:v>
                </c:pt>
              </c:numCache>
            </c:numRef>
          </c:xVal>
          <c:yVal>
            <c:numRef>
              <c:f>ScatterPlots!$AW$28</c:f>
              <c:numCache>
                <c:formatCode>General</c:formatCode>
                <c:ptCount val="1"/>
                <c:pt idx="0">
                  <c:v>3.6920596505420362</c:v>
                </c:pt>
              </c:numCache>
            </c:numRef>
          </c:yVal>
        </c:ser>
        <c:axId val="75519872"/>
        <c:axId val="75538816"/>
      </c:scatterChart>
      <c:valAx>
        <c:axId val="75519872"/>
        <c:scaling>
          <c:orientation val="minMax"/>
          <c:max val="10"/>
          <c:min val="-10"/>
        </c:scaling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200"/>
                  <a:t>Urban Bias (%) </a:t>
                </a:r>
              </a:p>
            </c:rich>
          </c:tx>
          <c:layout>
            <c:manualLayout>
              <c:xMode val="edge"/>
              <c:yMode val="edge"/>
              <c:x val="0.39795549118011425"/>
              <c:y val="0.93241317767775866"/>
            </c:manualLayout>
          </c:layout>
        </c:title>
        <c:numFmt formatCode="General" sourceLinked="1"/>
        <c:tickLblPos val="nextTo"/>
        <c:spPr>
          <a:ln>
            <a:solidFill>
              <a:prstClr val="black"/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5538816"/>
        <c:crosses val="autoZero"/>
        <c:crossBetween val="midCat"/>
        <c:majorUnit val="5"/>
      </c:valAx>
      <c:valAx>
        <c:axId val="75538816"/>
        <c:scaling>
          <c:orientation val="minMax"/>
          <c:max val="10"/>
          <c:min val="-10"/>
        </c:scaling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200"/>
                  <a:t>Light Duty Bias (%)</a:t>
                </a:r>
              </a:p>
            </c:rich>
          </c:tx>
          <c:layout>
            <c:manualLayout>
              <c:xMode val="edge"/>
              <c:yMode val="edge"/>
              <c:x val="1.2032360870335736E-2"/>
              <c:y val="0.32319233627110955"/>
            </c:manualLayout>
          </c:layout>
        </c:title>
        <c:numFmt formatCode="General" sourceLinked="1"/>
        <c:tickLblPos val="nextTo"/>
        <c:spPr>
          <a:ln>
            <a:solidFill>
              <a:prstClr val="black"/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5519872"/>
        <c:crosses val="autoZero"/>
        <c:crossBetween val="midCat"/>
      </c:valAx>
      <c:spPr>
        <a:solidFill>
          <a:prstClr val="white"/>
        </a:solidFill>
      </c:spPr>
    </c:plotArea>
    <c:plotVisOnly val="1"/>
    <c:dispBlanksAs val="gap"/>
  </c:chart>
  <c:spPr>
    <a:solidFill>
      <a:prstClr val="white"/>
    </a:solidFill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tx>
            <c:strRef>
              <c:f>ScatterPlots!$A$33</c:f>
              <c:strCache>
                <c:ptCount val="1"/>
                <c:pt idx="0">
                  <c:v>HeavyBias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4"/>
            <c:spPr>
              <a:solidFill>
                <a:srgbClr val="0070C0"/>
              </a:solidFill>
            </c:spPr>
          </c:marker>
          <c:xVal>
            <c:numRef>
              <c:f>ScatterPlots!$B$32:$AV$32</c:f>
              <c:numCache>
                <c:formatCode>General</c:formatCode>
                <c:ptCount val="47"/>
                <c:pt idx="0">
                  <c:v>-0.39273683731618808</c:v>
                </c:pt>
                <c:pt idx="1">
                  <c:v>-2.0759737178837181</c:v>
                </c:pt>
                <c:pt idx="2">
                  <c:v>-1.7762481501119121</c:v>
                </c:pt>
                <c:pt idx="3">
                  <c:v>1.4598616168710457</c:v>
                </c:pt>
                <c:pt idx="4">
                  <c:v>1.8019794092507551</c:v>
                </c:pt>
                <c:pt idx="5">
                  <c:v>-0.93322588366386372</c:v>
                </c:pt>
                <c:pt idx="6">
                  <c:v>1.4404122766194638</c:v>
                </c:pt>
                <c:pt idx="7">
                  <c:v>-0.92464661951057747</c:v>
                </c:pt>
                <c:pt idx="8">
                  <c:v>-0.315702502474007</c:v>
                </c:pt>
                <c:pt idx="9">
                  <c:v>0.69139854093826159</c:v>
                </c:pt>
                <c:pt idx="10">
                  <c:v>1.073178470903416</c:v>
                </c:pt>
                <c:pt idx="11">
                  <c:v>0.78036589080359664</c:v>
                </c:pt>
                <c:pt idx="12">
                  <c:v>-0.72506832342642002</c:v>
                </c:pt>
                <c:pt idx="13">
                  <c:v>1.4130708783860519</c:v>
                </c:pt>
                <c:pt idx="14">
                  <c:v>-1.2015912744508936</c:v>
                </c:pt>
                <c:pt idx="15">
                  <c:v>-0.86594947250552601</c:v>
                </c:pt>
                <c:pt idx="16">
                  <c:v>-1.1646290034444418</c:v>
                </c:pt>
                <c:pt idx="17">
                  <c:v>-0.99317481217256065</c:v>
                </c:pt>
                <c:pt idx="18">
                  <c:v>1.8240479022263238</c:v>
                </c:pt>
                <c:pt idx="19">
                  <c:v>-0.570337434177145</c:v>
                </c:pt>
                <c:pt idx="20">
                  <c:v>0.59255701141245376</c:v>
                </c:pt>
                <c:pt idx="21">
                  <c:v>1.4604386913598695</c:v>
                </c:pt>
                <c:pt idx="22">
                  <c:v>1.6062066594552891</c:v>
                </c:pt>
                <c:pt idx="23">
                  <c:v>0.81739013226908452</c:v>
                </c:pt>
                <c:pt idx="24">
                  <c:v>-2.9810862435844552</c:v>
                </c:pt>
                <c:pt idx="25">
                  <c:v>-2.6322856973084177</c:v>
                </c:pt>
                <c:pt idx="26">
                  <c:v>-1.4287739705183191</c:v>
                </c:pt>
                <c:pt idx="27">
                  <c:v>2.8239251630348177</c:v>
                </c:pt>
                <c:pt idx="28">
                  <c:v>-2.3632326975499311</c:v>
                </c:pt>
                <c:pt idx="29">
                  <c:v>0.99277198161028202</c:v>
                </c:pt>
                <c:pt idx="30">
                  <c:v>-1.4518024087203698</c:v>
                </c:pt>
                <c:pt idx="31">
                  <c:v>-1.7307459124317179</c:v>
                </c:pt>
                <c:pt idx="32">
                  <c:v>-0.732068420321905</c:v>
                </c:pt>
                <c:pt idx="33">
                  <c:v>-1.0342653661115124</c:v>
                </c:pt>
                <c:pt idx="34">
                  <c:v>1.3797838147251751</c:v>
                </c:pt>
                <c:pt idx="35">
                  <c:v>-0.35943164826122775</c:v>
                </c:pt>
                <c:pt idx="36">
                  <c:v>3.2546356671820011</c:v>
                </c:pt>
                <c:pt idx="37">
                  <c:v>1.0939972371784106</c:v>
                </c:pt>
                <c:pt idx="38">
                  <c:v>-3.1603764027067842</c:v>
                </c:pt>
                <c:pt idx="39">
                  <c:v>-4.6462306714678485</c:v>
                </c:pt>
                <c:pt idx="40">
                  <c:v>-1.5428795613038115</c:v>
                </c:pt>
                <c:pt idx="41">
                  <c:v>0.68217747083837965</c:v>
                </c:pt>
                <c:pt idx="42">
                  <c:v>0.48791694689063747</c:v>
                </c:pt>
                <c:pt idx="43">
                  <c:v>-0.20932204600337101</c:v>
                </c:pt>
                <c:pt idx="44">
                  <c:v>0</c:v>
                </c:pt>
                <c:pt idx="45">
                  <c:v>-0.58345108851178296</c:v>
                </c:pt>
                <c:pt idx="46">
                  <c:v>-0.79513534614245496</c:v>
                </c:pt>
              </c:numCache>
            </c:numRef>
          </c:xVal>
          <c:yVal>
            <c:numRef>
              <c:f>ScatterPlots!$B$33:$AV$33</c:f>
              <c:numCache>
                <c:formatCode>General</c:formatCode>
                <c:ptCount val="47"/>
                <c:pt idx="0">
                  <c:v>-9.1062996247431027E-2</c:v>
                </c:pt>
                <c:pt idx="1">
                  <c:v>-0.917550991406063</c:v>
                </c:pt>
                <c:pt idx="2">
                  <c:v>-0.48719996778346547</c:v>
                </c:pt>
                <c:pt idx="3">
                  <c:v>0.3935098072706123</c:v>
                </c:pt>
                <c:pt idx="4">
                  <c:v>0.82180542874825901</c:v>
                </c:pt>
                <c:pt idx="5">
                  <c:v>-0.12825701017128521</c:v>
                </c:pt>
                <c:pt idx="6">
                  <c:v>0.68494534341419311</c:v>
                </c:pt>
                <c:pt idx="7">
                  <c:v>0.23480152820562167</c:v>
                </c:pt>
                <c:pt idx="8">
                  <c:v>0.11665270453695822</c:v>
                </c:pt>
                <c:pt idx="9">
                  <c:v>0.39447678541145093</c:v>
                </c:pt>
                <c:pt idx="10">
                  <c:v>0.402219886210956</c:v>
                </c:pt>
                <c:pt idx="11">
                  <c:v>-0.24761723117359194</c:v>
                </c:pt>
                <c:pt idx="12">
                  <c:v>-0.40364434298753599</c:v>
                </c:pt>
                <c:pt idx="13">
                  <c:v>0.63094245033602658</c:v>
                </c:pt>
                <c:pt idx="14">
                  <c:v>-0.66768493030595399</c:v>
                </c:pt>
                <c:pt idx="15">
                  <c:v>-0.62076131892200803</c:v>
                </c:pt>
                <c:pt idx="16">
                  <c:v>-0.73561782171773349</c:v>
                </c:pt>
                <c:pt idx="17">
                  <c:v>-0.94545750026820008</c:v>
                </c:pt>
                <c:pt idx="18">
                  <c:v>-0.27813732822522474</c:v>
                </c:pt>
                <c:pt idx="19">
                  <c:v>0.13162608521892988</c:v>
                </c:pt>
                <c:pt idx="20">
                  <c:v>0.43203607559293938</c:v>
                </c:pt>
                <c:pt idx="21">
                  <c:v>0.62349241739625505</c:v>
                </c:pt>
                <c:pt idx="22">
                  <c:v>-0.54744424888250098</c:v>
                </c:pt>
                <c:pt idx="23">
                  <c:v>0.40219505390145899</c:v>
                </c:pt>
                <c:pt idx="24">
                  <c:v>-1.641908119862002</c:v>
                </c:pt>
                <c:pt idx="25">
                  <c:v>-0.90043665098738856</c:v>
                </c:pt>
                <c:pt idx="26">
                  <c:v>-0.80548717500390976</c:v>
                </c:pt>
                <c:pt idx="27">
                  <c:v>0.6777937973905086</c:v>
                </c:pt>
                <c:pt idx="28">
                  <c:v>-1.1747177684300545</c:v>
                </c:pt>
                <c:pt idx="29">
                  <c:v>1.0672368995624018</c:v>
                </c:pt>
                <c:pt idx="30">
                  <c:v>0.36711170698290635</c:v>
                </c:pt>
                <c:pt idx="31">
                  <c:v>-1.1913849148988429</c:v>
                </c:pt>
                <c:pt idx="32">
                  <c:v>-0.35769264608957302</c:v>
                </c:pt>
                <c:pt idx="33">
                  <c:v>-0.48130301105779738</c:v>
                </c:pt>
                <c:pt idx="34">
                  <c:v>-0.20186636285021159</c:v>
                </c:pt>
                <c:pt idx="35">
                  <c:v>0.357962233206643</c:v>
                </c:pt>
                <c:pt idx="36">
                  <c:v>0.25534921284968332</c:v>
                </c:pt>
                <c:pt idx="37">
                  <c:v>0.40228462974404888</c:v>
                </c:pt>
                <c:pt idx="38">
                  <c:v>-1.7144159338657659</c:v>
                </c:pt>
                <c:pt idx="39">
                  <c:v>-0.95841241153900303</c:v>
                </c:pt>
                <c:pt idx="40">
                  <c:v>-1.473183470348953</c:v>
                </c:pt>
                <c:pt idx="41">
                  <c:v>2.2769972876104737E-2</c:v>
                </c:pt>
                <c:pt idx="42">
                  <c:v>0.35845968669198502</c:v>
                </c:pt>
                <c:pt idx="43">
                  <c:v>0.76569628437788695</c:v>
                </c:pt>
                <c:pt idx="44">
                  <c:v>-0.81995071666317121</c:v>
                </c:pt>
                <c:pt idx="45">
                  <c:v>0.45421769938331702</c:v>
                </c:pt>
                <c:pt idx="46">
                  <c:v>-0.48347306908618232</c:v>
                </c:pt>
              </c:numCache>
            </c:numRef>
          </c:yVal>
        </c:ser>
        <c:ser>
          <c:idx val="1"/>
          <c:order val="1"/>
          <c:tx>
            <c:strRef>
              <c:f>ScatterPlots!$AW$31</c:f>
              <c:strCache>
                <c:ptCount val="1"/>
                <c:pt idx="0">
                  <c:v>Connecticut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7"/>
            <c:spPr>
              <a:ln>
                <a:solidFill>
                  <a:srgbClr val="C00000"/>
                </a:solidFill>
              </a:ln>
            </c:spPr>
          </c:marker>
          <c:xVal>
            <c:numRef>
              <c:f>ScatterPlots!$AW$32</c:f>
              <c:numCache>
                <c:formatCode>General</c:formatCode>
                <c:ptCount val="1"/>
                <c:pt idx="0">
                  <c:v>3.3031369084806053</c:v>
                </c:pt>
              </c:numCache>
            </c:numRef>
          </c:xVal>
          <c:yVal>
            <c:numRef>
              <c:f>ScatterPlots!$AW$33</c:f>
              <c:numCache>
                <c:formatCode>General</c:formatCode>
                <c:ptCount val="1"/>
                <c:pt idx="0">
                  <c:v>0.22076500476761104</c:v>
                </c:pt>
              </c:numCache>
            </c:numRef>
          </c:yVal>
        </c:ser>
        <c:ser>
          <c:idx val="2"/>
          <c:order val="2"/>
          <c:tx>
            <c:strRef>
              <c:f>ScatterPlots!$AX$31</c:f>
              <c:strCache>
                <c:ptCount val="1"/>
                <c:pt idx="0">
                  <c:v>Nevada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ScatterPlots!$AX$32</c:f>
              <c:numCache>
                <c:formatCode>General</c:formatCode>
                <c:ptCount val="1"/>
                <c:pt idx="0">
                  <c:v>6.4583231170516964</c:v>
                </c:pt>
              </c:numCache>
            </c:numRef>
          </c:xVal>
          <c:yVal>
            <c:numRef>
              <c:f>ScatterPlots!$AX$33</c:f>
              <c:numCache>
                <c:formatCode>General</c:formatCode>
                <c:ptCount val="1"/>
                <c:pt idx="0">
                  <c:v>1.3121873234637249</c:v>
                </c:pt>
              </c:numCache>
            </c:numRef>
          </c:yVal>
        </c:ser>
        <c:ser>
          <c:idx val="3"/>
          <c:order val="3"/>
          <c:tx>
            <c:strRef>
              <c:f>ScatterPlots!$AY$31</c:f>
              <c:strCache>
                <c:ptCount val="1"/>
                <c:pt idx="0">
                  <c:v>Wyoming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ScatterPlots!$AY$32</c:f>
              <c:numCache>
                <c:formatCode>General</c:formatCode>
                <c:ptCount val="1"/>
                <c:pt idx="0">
                  <c:v>-3.9516891207322931</c:v>
                </c:pt>
              </c:numCache>
            </c:numRef>
          </c:xVal>
          <c:yVal>
            <c:numRef>
              <c:f>ScatterPlots!$AY$33</c:f>
              <c:numCache>
                <c:formatCode>General</c:formatCode>
                <c:ptCount val="1"/>
                <c:pt idx="0">
                  <c:v>-1.8571334899963841</c:v>
                </c:pt>
              </c:numCache>
            </c:numRef>
          </c:yVal>
        </c:ser>
        <c:ser>
          <c:idx val="4"/>
          <c:order val="4"/>
          <c:spPr>
            <a:ln w="28575">
              <a:noFill/>
            </a:ln>
          </c:spPr>
          <c:marker>
            <c:symbol val="none"/>
          </c:marker>
          <c:trendline>
            <c:spPr>
              <a:ln>
                <a:solidFill>
                  <a:prstClr val="black"/>
                </a:solidFill>
              </a:ln>
            </c:spPr>
            <c:trendlineType val="linear"/>
          </c:trendline>
          <c:xVal>
            <c:numRef>
              <c:f>ScatterPlots!$BO$4:$BO$13</c:f>
              <c:numCache>
                <c:formatCode>General</c:formatCode>
                <c:ptCount val="10"/>
                <c:pt idx="0">
                  <c:v>-20</c:v>
                </c:pt>
                <c:pt idx="1">
                  <c:v>2</c:v>
                </c:pt>
                <c:pt idx="2">
                  <c:v>3</c:v>
                </c:pt>
                <c:pt idx="3">
                  <c:v>-0.2</c:v>
                </c:pt>
                <c:pt idx="4">
                  <c:v>0</c:v>
                </c:pt>
                <c:pt idx="5">
                  <c:v>0.2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20</c:v>
                </c:pt>
              </c:numCache>
            </c:numRef>
          </c:xVal>
          <c:yVal>
            <c:numRef>
              <c:f>ScatterPlots!$BP$4:$BP$13</c:f>
              <c:numCache>
                <c:formatCode>General</c:formatCode>
                <c:ptCount val="10"/>
                <c:pt idx="0">
                  <c:v>-20</c:v>
                </c:pt>
                <c:pt idx="1">
                  <c:v>2</c:v>
                </c:pt>
                <c:pt idx="2">
                  <c:v>3</c:v>
                </c:pt>
                <c:pt idx="3">
                  <c:v>-0.2</c:v>
                </c:pt>
                <c:pt idx="4">
                  <c:v>0</c:v>
                </c:pt>
                <c:pt idx="5">
                  <c:v>0.2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20</c:v>
                </c:pt>
              </c:numCache>
            </c:numRef>
          </c:yVal>
        </c:ser>
        <c:axId val="75563392"/>
        <c:axId val="75565312"/>
      </c:scatterChart>
      <c:valAx>
        <c:axId val="75563392"/>
        <c:scaling>
          <c:orientation val="minMax"/>
          <c:max val="10"/>
          <c:min val="-10"/>
        </c:scaling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200"/>
                  <a:t>Rural Bias (%)</a:t>
                </a:r>
              </a:p>
            </c:rich>
          </c:tx>
          <c:layout>
            <c:manualLayout>
              <c:xMode val="edge"/>
              <c:yMode val="edge"/>
              <c:x val="0.41416011529587954"/>
              <c:y val="0.93339209898139541"/>
            </c:manualLayout>
          </c:layout>
        </c:title>
        <c:numFmt formatCode="General" sourceLinked="1"/>
        <c:tickLblPos val="nextTo"/>
        <c:spPr>
          <a:ln>
            <a:solidFill>
              <a:prstClr val="black"/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5565312"/>
        <c:crosses val="autoZero"/>
        <c:crossBetween val="midCat"/>
      </c:valAx>
      <c:valAx>
        <c:axId val="75565312"/>
        <c:scaling>
          <c:orientation val="minMax"/>
          <c:max val="10"/>
          <c:min val="-10"/>
        </c:scaling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200"/>
                  <a:t>Heavy Duty Bias (%)</a:t>
                </a:r>
              </a:p>
            </c:rich>
          </c:tx>
          <c:layout>
            <c:manualLayout>
              <c:xMode val="edge"/>
              <c:yMode val="edge"/>
              <c:x val="3.906946824105746E-3"/>
              <c:y val="0.33268341867259488"/>
            </c:manualLayout>
          </c:layout>
        </c:title>
        <c:numFmt formatCode="General" sourceLinked="1"/>
        <c:tickLblPos val="nextTo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5563392"/>
        <c:crosses val="autoZero"/>
        <c:crossBetween val="midCat"/>
      </c:valAx>
      <c:spPr>
        <a:solidFill>
          <a:schemeClr val="tx1"/>
        </a:solidFill>
      </c:spPr>
    </c:plotArea>
    <c:plotVisOnly val="1"/>
    <c:dispBlanksAs val="gap"/>
  </c:chart>
  <c:spPr>
    <a:solidFill>
      <a:prstClr val="white"/>
    </a:solidFill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8583367902681758"/>
          <c:y val="2.3543462283690791E-2"/>
          <c:w val="0.76675565592492301"/>
          <c:h val="0.86830066550451468"/>
        </c:manualLayout>
      </c:layout>
      <c:bubbleChart>
        <c:ser>
          <c:idx val="0"/>
          <c:order val="0"/>
          <c:tx>
            <c:strRef>
              <c:f>BubblePlotDisc!$A$39</c:f>
              <c:strCache>
                <c:ptCount val="1"/>
                <c:pt idx="0">
                  <c:v>Reduction (%)</c:v>
                </c:pt>
              </c:strCache>
            </c:strRef>
          </c:tx>
          <c:dPt>
            <c:idx val="51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dPt>
          <c:xVal>
            <c:numRef>
              <c:f>BubblePlotDisc!$B$40:$BA$40</c:f>
              <c:numCache>
                <c:formatCode>General</c:formatCode>
                <c:ptCount val="52"/>
                <c:pt idx="0">
                  <c:v>57.162190305278941</c:v>
                </c:pt>
                <c:pt idx="1">
                  <c:v>57.415050346743762</c:v>
                </c:pt>
                <c:pt idx="2">
                  <c:v>42.926237729412144</c:v>
                </c:pt>
                <c:pt idx="3">
                  <c:v>49.905923004845079</c:v>
                </c:pt>
                <c:pt idx="4">
                  <c:v>52.064315911795013</c:v>
                </c:pt>
                <c:pt idx="5">
                  <c:v>58.036964958157576</c:v>
                </c:pt>
                <c:pt idx="6">
                  <c:v>45.021051117091694</c:v>
                </c:pt>
                <c:pt idx="7">
                  <c:v>42.714887854759112</c:v>
                </c:pt>
                <c:pt idx="8">
                  <c:v>47.100547813356748</c:v>
                </c:pt>
                <c:pt idx="9">
                  <c:v>57.884223748434955</c:v>
                </c:pt>
                <c:pt idx="10">
                  <c:v>50.689185619338865</c:v>
                </c:pt>
                <c:pt idx="11">
                  <c:v>57.827579703614454</c:v>
                </c:pt>
                <c:pt idx="12">
                  <c:v>47.68639440761887</c:v>
                </c:pt>
                <c:pt idx="13">
                  <c:v>44.171948630658186</c:v>
                </c:pt>
                <c:pt idx="14">
                  <c:v>44.924915311153313</c:v>
                </c:pt>
                <c:pt idx="15">
                  <c:v>57.138438515379185</c:v>
                </c:pt>
                <c:pt idx="16">
                  <c:v>57.083848218961492</c:v>
                </c:pt>
                <c:pt idx="17">
                  <c:v>57.089974758572474</c:v>
                </c:pt>
                <c:pt idx="18">
                  <c:v>57.068331085642157</c:v>
                </c:pt>
                <c:pt idx="19">
                  <c:v>58.092168690416457</c:v>
                </c:pt>
                <c:pt idx="20">
                  <c:v>45.01782728713944</c:v>
                </c:pt>
                <c:pt idx="21">
                  <c:v>56.350310941831232</c:v>
                </c:pt>
                <c:pt idx="22">
                  <c:v>45.15391898790994</c:v>
                </c:pt>
                <c:pt idx="23">
                  <c:v>47.478491683504544</c:v>
                </c:pt>
                <c:pt idx="24">
                  <c:v>44.172011282293248</c:v>
                </c:pt>
                <c:pt idx="25">
                  <c:v>70.849624452888037</c:v>
                </c:pt>
                <c:pt idx="26">
                  <c:v>56.316585567844818</c:v>
                </c:pt>
                <c:pt idx="27">
                  <c:v>47.097342166198963</c:v>
                </c:pt>
                <c:pt idx="28">
                  <c:v>56.390392454126832</c:v>
                </c:pt>
                <c:pt idx="29">
                  <c:v>53.960984263296659</c:v>
                </c:pt>
                <c:pt idx="30">
                  <c:v>56.891728943851632</c:v>
                </c:pt>
                <c:pt idx="31">
                  <c:v>51.811800922583195</c:v>
                </c:pt>
                <c:pt idx="32">
                  <c:v>53.596181735389102</c:v>
                </c:pt>
                <c:pt idx="33">
                  <c:v>68.645351027865459</c:v>
                </c:pt>
                <c:pt idx="34">
                  <c:v>47.901961242331595</c:v>
                </c:pt>
                <c:pt idx="35">
                  <c:v>57.735798709531558</c:v>
                </c:pt>
                <c:pt idx="36">
                  <c:v>57.145983749990556</c:v>
                </c:pt>
                <c:pt idx="37">
                  <c:v>45.603596581286133</c:v>
                </c:pt>
                <c:pt idx="38">
                  <c:v>44.925788866373203</c:v>
                </c:pt>
                <c:pt idx="39">
                  <c:v>62.969902099761676</c:v>
                </c:pt>
                <c:pt idx="40">
                  <c:v>44.171779032006434</c:v>
                </c:pt>
                <c:pt idx="41">
                  <c:v>56.36611254250203</c:v>
                </c:pt>
                <c:pt idx="42">
                  <c:v>44.952252722501463</c:v>
                </c:pt>
                <c:pt idx="43">
                  <c:v>59.927667712048503</c:v>
                </c:pt>
                <c:pt idx="44">
                  <c:v>49.368579458998191</c:v>
                </c:pt>
                <c:pt idx="45">
                  <c:v>43.674557017351454</c:v>
                </c:pt>
                <c:pt idx="46">
                  <c:v>75.245390292734228</c:v>
                </c:pt>
                <c:pt idx="47">
                  <c:v>48.443976399601738</c:v>
                </c:pt>
                <c:pt idx="48">
                  <c:v>57.065501785383525</c:v>
                </c:pt>
                <c:pt idx="49">
                  <c:v>44.860820654297875</c:v>
                </c:pt>
                <c:pt idx="50">
                  <c:v>56.502428177031902</c:v>
                </c:pt>
                <c:pt idx="51">
                  <c:v>51.870518789502142</c:v>
                </c:pt>
              </c:numCache>
            </c:numRef>
          </c:xVal>
          <c:yVal>
            <c:numRef>
              <c:f>BubblePlotDisc!$B$41:$BA$41</c:f>
              <c:numCache>
                <c:formatCode>General</c:formatCode>
                <c:ptCount val="52"/>
                <c:pt idx="0">
                  <c:v>4.7757144441976562</c:v>
                </c:pt>
                <c:pt idx="1">
                  <c:v>7.4559344497059357</c:v>
                </c:pt>
                <c:pt idx="2">
                  <c:v>-17.792699081332469</c:v>
                </c:pt>
                <c:pt idx="3">
                  <c:v>-9.6047775006893872</c:v>
                </c:pt>
                <c:pt idx="4">
                  <c:v>9.7386114784033939</c:v>
                </c:pt>
                <c:pt idx="5">
                  <c:v>9.7203656074750953</c:v>
                </c:pt>
                <c:pt idx="6">
                  <c:v>7.253314611299673E-2</c:v>
                </c:pt>
                <c:pt idx="7">
                  <c:v>-10.776226678866969</c:v>
                </c:pt>
                <c:pt idx="8">
                  <c:v>-6.5947325981808316</c:v>
                </c:pt>
                <c:pt idx="9">
                  <c:v>14.178027950375418</c:v>
                </c:pt>
                <c:pt idx="10">
                  <c:v>-7.6191370141114056</c:v>
                </c:pt>
                <c:pt idx="11">
                  <c:v>14.691725909511218</c:v>
                </c:pt>
                <c:pt idx="12">
                  <c:v>-10.199193368021716</c:v>
                </c:pt>
                <c:pt idx="13">
                  <c:v>-17.249729005127122</c:v>
                </c:pt>
                <c:pt idx="14">
                  <c:v>-14.524047686232278</c:v>
                </c:pt>
                <c:pt idx="15">
                  <c:v>7.5897934204960524</c:v>
                </c:pt>
                <c:pt idx="16">
                  <c:v>5.897820299463123</c:v>
                </c:pt>
                <c:pt idx="17">
                  <c:v>2.9852904843174857</c:v>
                </c:pt>
                <c:pt idx="18">
                  <c:v>5.4198879736742436</c:v>
                </c:pt>
                <c:pt idx="19">
                  <c:v>15.6251504140691</c:v>
                </c:pt>
                <c:pt idx="20">
                  <c:v>-3.6437693484488491</c:v>
                </c:pt>
                <c:pt idx="21">
                  <c:v>1.5092193681124166</c:v>
                </c:pt>
                <c:pt idx="22">
                  <c:v>-16.367424539882688</c:v>
                </c:pt>
                <c:pt idx="23">
                  <c:v>-10.836206717441987</c:v>
                </c:pt>
                <c:pt idx="24">
                  <c:v>-17.24912979296764</c:v>
                </c:pt>
                <c:pt idx="25">
                  <c:v>24.646014223639924</c:v>
                </c:pt>
                <c:pt idx="26">
                  <c:v>-2.1020769095648668</c:v>
                </c:pt>
                <c:pt idx="27">
                  <c:v>-14.972092969598522</c:v>
                </c:pt>
                <c:pt idx="28">
                  <c:v>0.5827247198101152</c:v>
                </c:pt>
                <c:pt idx="29">
                  <c:v>-7.4715724253995459</c:v>
                </c:pt>
                <c:pt idx="30">
                  <c:v>4.4678868044686961</c:v>
                </c:pt>
                <c:pt idx="31">
                  <c:v>13.198113789573291</c:v>
                </c:pt>
                <c:pt idx="32">
                  <c:v>-5.0598571658916782</c:v>
                </c:pt>
                <c:pt idx="33">
                  <c:v>56.033201878826397</c:v>
                </c:pt>
                <c:pt idx="34">
                  <c:v>4.4742474494615134</c:v>
                </c:pt>
                <c:pt idx="35">
                  <c:v>9.5857008365354748</c:v>
                </c:pt>
                <c:pt idx="36">
                  <c:v>7.2063624076875934</c:v>
                </c:pt>
                <c:pt idx="37">
                  <c:v>-10.492378095130141</c:v>
                </c:pt>
                <c:pt idx="38">
                  <c:v>-12.232168919016098</c:v>
                </c:pt>
                <c:pt idx="39">
                  <c:v>47.267372682711652</c:v>
                </c:pt>
                <c:pt idx="40">
                  <c:v>-17.251536953621596</c:v>
                </c:pt>
                <c:pt idx="41">
                  <c:v>-2.3437315380127655</c:v>
                </c:pt>
                <c:pt idx="42">
                  <c:v>-22.227976115201891</c:v>
                </c:pt>
                <c:pt idx="43">
                  <c:v>8.0251646092060245</c:v>
                </c:pt>
                <c:pt idx="44">
                  <c:v>-1.4534116873357692</c:v>
                </c:pt>
                <c:pt idx="45">
                  <c:v>-11.637454752235444</c:v>
                </c:pt>
                <c:pt idx="46">
                  <c:v>59.440918001104336</c:v>
                </c:pt>
                <c:pt idx="47">
                  <c:v>-12.168235681709094</c:v>
                </c:pt>
                <c:pt idx="48">
                  <c:v>6.7116054975315134</c:v>
                </c:pt>
                <c:pt idx="49">
                  <c:v>-16.734660988408748</c:v>
                </c:pt>
                <c:pt idx="50">
                  <c:v>-2.5285751045857157</c:v>
                </c:pt>
                <c:pt idx="51">
                  <c:v>0</c:v>
                </c:pt>
              </c:numCache>
            </c:numRef>
          </c:yVal>
          <c:bubbleSize>
            <c:numRef>
              <c:f>BubblePlotDisc!$B$44:$BA$44</c:f>
              <c:numCache>
                <c:formatCode>General</c:formatCode>
                <c:ptCount val="52"/>
                <c:pt idx="0">
                  <c:v>0.70762906359914879</c:v>
                </c:pt>
                <c:pt idx="1">
                  <c:v>7.9198150117825197</c:v>
                </c:pt>
                <c:pt idx="2">
                  <c:v>4.3690518538073917</c:v>
                </c:pt>
                <c:pt idx="3">
                  <c:v>7.8166778553793899</c:v>
                </c:pt>
                <c:pt idx="4">
                  <c:v>39.923183120954235</c:v>
                </c:pt>
                <c:pt idx="5">
                  <c:v>6.1381535060588899</c:v>
                </c:pt>
                <c:pt idx="6">
                  <c:v>4.1070307232901699</c:v>
                </c:pt>
                <c:pt idx="7">
                  <c:v>0.53289579023066802</c:v>
                </c:pt>
                <c:pt idx="8">
                  <c:v>1.2467869566007201</c:v>
                </c:pt>
                <c:pt idx="9">
                  <c:v>24.498257379623013</c:v>
                </c:pt>
                <c:pt idx="10">
                  <c:v>15.741254364828798</c:v>
                </c:pt>
                <c:pt idx="11">
                  <c:v>1.2157466072708736</c:v>
                </c:pt>
                <c:pt idx="12">
                  <c:v>4.5789112275576285</c:v>
                </c:pt>
                <c:pt idx="13">
                  <c:v>2.0808777379365884</c:v>
                </c:pt>
                <c:pt idx="14">
                  <c:v>15.279420720645099</c:v>
                </c:pt>
                <c:pt idx="15">
                  <c:v>10.291859469934098</c:v>
                </c:pt>
                <c:pt idx="16">
                  <c:v>4.0775838763888341</c:v>
                </c:pt>
                <c:pt idx="17">
                  <c:v>6.9866355835213847</c:v>
                </c:pt>
                <c:pt idx="18">
                  <c:v>6.2241730722313697</c:v>
                </c:pt>
                <c:pt idx="19">
                  <c:v>7.269014300436937</c:v>
                </c:pt>
                <c:pt idx="20">
                  <c:v>7.2929768375307056</c:v>
                </c:pt>
                <c:pt idx="21">
                  <c:v>2.1444917542735094</c:v>
                </c:pt>
                <c:pt idx="22">
                  <c:v>14.528441629536101</c:v>
                </c:pt>
                <c:pt idx="23">
                  <c:v>7.7091980534406179</c:v>
                </c:pt>
                <c:pt idx="24">
                  <c:v>10.155513321301237</c:v>
                </c:pt>
                <c:pt idx="25">
                  <c:v>5.1092452031018434</c:v>
                </c:pt>
                <c:pt idx="26">
                  <c:v>1.5581237856881598</c:v>
                </c:pt>
                <c:pt idx="27">
                  <c:v>11.957819728469724</c:v>
                </c:pt>
                <c:pt idx="28">
                  <c:v>1.0808210041642099</c:v>
                </c:pt>
                <c:pt idx="29">
                  <c:v>2.9106229399734755</c:v>
                </c:pt>
                <c:pt idx="30">
                  <c:v>1.8162955836642101</c:v>
                </c:pt>
                <c:pt idx="31">
                  <c:v>9.4863488235773392</c:v>
                </c:pt>
                <c:pt idx="32">
                  <c:v>3.4784276778649699</c:v>
                </c:pt>
                <c:pt idx="33">
                  <c:v>1.7741353124730199</c:v>
                </c:pt>
                <c:pt idx="34">
                  <c:v>18.817997785655201</c:v>
                </c:pt>
                <c:pt idx="35">
                  <c:v>15.1786764682372</c:v>
                </c:pt>
                <c:pt idx="36">
                  <c:v>6.5062320186868314</c:v>
                </c:pt>
                <c:pt idx="37">
                  <c:v>4.8142786013885095</c:v>
                </c:pt>
                <c:pt idx="38">
                  <c:v>14.996409084638804</c:v>
                </c:pt>
                <c:pt idx="39">
                  <c:v>0.97510522337595495</c:v>
                </c:pt>
                <c:pt idx="40">
                  <c:v>6.9144779350235801</c:v>
                </c:pt>
                <c:pt idx="41">
                  <c:v>1.2765275632682747</c:v>
                </c:pt>
                <c:pt idx="42">
                  <c:v>10.5412470157112</c:v>
                </c:pt>
                <c:pt idx="43">
                  <c:v>31.519159535168686</c:v>
                </c:pt>
                <c:pt idx="44">
                  <c:v>3.4343577975342998</c:v>
                </c:pt>
                <c:pt idx="45">
                  <c:v>10.895436335795571</c:v>
                </c:pt>
                <c:pt idx="46">
                  <c:v>1.1561921347043251</c:v>
                </c:pt>
                <c:pt idx="47">
                  <c:v>8.1968574372320102</c:v>
                </c:pt>
                <c:pt idx="48">
                  <c:v>8.3539531086193008</c:v>
                </c:pt>
                <c:pt idx="49">
                  <c:v>2.8793773417441102</c:v>
                </c:pt>
                <c:pt idx="50">
                  <c:v>1.3564432191724198</c:v>
                </c:pt>
                <c:pt idx="51">
                  <c:v>10</c:v>
                </c:pt>
              </c:numCache>
            </c:numRef>
          </c:bubbleSize>
        </c:ser>
        <c:bubbleScale val="25"/>
        <c:axId val="75585408"/>
        <c:axId val="77008896"/>
      </c:bubbleChart>
      <c:valAx>
        <c:axId val="75585408"/>
        <c:scaling>
          <c:orientation val="minMax"/>
          <c:max val="80"/>
          <c:min val="4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LDGV proportion (%)</a:t>
                </a:r>
              </a:p>
            </c:rich>
          </c:tx>
          <c:layout/>
        </c:title>
        <c:numFmt formatCode="General" sourceLinked="1"/>
        <c:tickLblPos val="nextTo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77008896"/>
        <c:crosses val="autoZero"/>
        <c:crossBetween val="midCat"/>
      </c:valAx>
      <c:valAx>
        <c:axId val="77008896"/>
        <c:scaling>
          <c:orientation val="minMax"/>
          <c:max val="6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Emissions reduction deviation (%)</a:t>
                </a:r>
              </a:p>
            </c:rich>
          </c:tx>
          <c:layout/>
        </c:title>
        <c:numFmt formatCode="General" sourceLinked="1"/>
        <c:tickLblPos val="nextTo"/>
        <c:spPr>
          <a:ln>
            <a:solidFill>
              <a:prstClr val="black"/>
            </a:solidFill>
          </a:ln>
        </c:spPr>
        <c:crossAx val="75585408"/>
        <c:crosses val="autoZero"/>
        <c:crossBetween val="midCat"/>
      </c:valAx>
      <c:spPr>
        <a:noFill/>
      </c:spPr>
    </c:plotArea>
    <c:plotVisOnly val="1"/>
    <c:dispBlanksAs val="gap"/>
  </c:chart>
  <c:spPr>
    <a:solidFill>
      <a:prstClr val="white"/>
    </a:solidFill>
    <a:ln>
      <a:noFill/>
    </a:ln>
  </c:spPr>
  <c:txPr>
    <a:bodyPr/>
    <a:lstStyle/>
    <a:p>
      <a:pPr>
        <a:defRPr sz="1200">
          <a:solidFill>
            <a:schemeClr val="bg1"/>
          </a:solidFill>
        </a:defRPr>
      </a:pPr>
      <a:endParaRPr lang="en-U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ubbleChart>
        <c:ser>
          <c:idx val="0"/>
          <c:order val="0"/>
          <c:tx>
            <c:strRef>
              <c:f>BubblePlotDisc!$A$49</c:f>
              <c:strCache>
                <c:ptCount val="1"/>
                <c:pt idx="0">
                  <c:v>Reduction(%)</c:v>
                </c:pt>
              </c:strCache>
            </c:strRef>
          </c:tx>
          <c:dPt>
            <c:idx val="51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dPt>
          <c:xVal>
            <c:numRef>
              <c:f>BubblePlotDisc!$B$50:$BA$50</c:f>
              <c:numCache>
                <c:formatCode>General</c:formatCode>
                <c:ptCount val="52"/>
                <c:pt idx="0">
                  <c:v>47.819703242080912</c:v>
                </c:pt>
                <c:pt idx="1">
                  <c:v>44.394482189094333</c:v>
                </c:pt>
                <c:pt idx="2">
                  <c:v>42.392183953992294</c:v>
                </c:pt>
                <c:pt idx="3">
                  <c:v>46.698935301083523</c:v>
                </c:pt>
                <c:pt idx="4">
                  <c:v>39.318853799325254</c:v>
                </c:pt>
                <c:pt idx="5">
                  <c:v>44.467526164701994</c:v>
                </c:pt>
                <c:pt idx="6">
                  <c:v>42.581915796160963</c:v>
                </c:pt>
                <c:pt idx="7">
                  <c:v>39.044686780345977</c:v>
                </c:pt>
                <c:pt idx="8">
                  <c:v>22.802217669189329</c:v>
                </c:pt>
                <c:pt idx="9">
                  <c:v>42.324143478377444</c:v>
                </c:pt>
                <c:pt idx="10">
                  <c:v>43.603801231077007</c:v>
                </c:pt>
                <c:pt idx="11">
                  <c:v>40.970857349863394</c:v>
                </c:pt>
                <c:pt idx="12">
                  <c:v>41.508314080465389</c:v>
                </c:pt>
                <c:pt idx="13">
                  <c:v>42.446194660929763</c:v>
                </c:pt>
                <c:pt idx="14">
                  <c:v>41.103234845434258</c:v>
                </c:pt>
                <c:pt idx="15">
                  <c:v>45.097962441156525</c:v>
                </c:pt>
                <c:pt idx="16">
                  <c:v>46.700505440640129</c:v>
                </c:pt>
                <c:pt idx="17">
                  <c:v>46.315724502309543</c:v>
                </c:pt>
                <c:pt idx="18">
                  <c:v>46.801535437430104</c:v>
                </c:pt>
                <c:pt idx="19">
                  <c:v>43.140692166536347</c:v>
                </c:pt>
                <c:pt idx="20">
                  <c:v>38.011267104504242</c:v>
                </c:pt>
                <c:pt idx="21">
                  <c:v>47.723130768690169</c:v>
                </c:pt>
                <c:pt idx="22">
                  <c:v>42.374555847679261</c:v>
                </c:pt>
                <c:pt idx="23">
                  <c:v>41.587145958079986</c:v>
                </c:pt>
                <c:pt idx="24">
                  <c:v>42.446965794779864</c:v>
                </c:pt>
                <c:pt idx="25">
                  <c:v>45.9145450423987</c:v>
                </c:pt>
                <c:pt idx="26">
                  <c:v>50.513816456073393</c:v>
                </c:pt>
                <c:pt idx="27">
                  <c:v>42.704763538788761</c:v>
                </c:pt>
                <c:pt idx="28">
                  <c:v>48.501592881405713</c:v>
                </c:pt>
                <c:pt idx="29">
                  <c:v>47.363828540596856</c:v>
                </c:pt>
                <c:pt idx="30">
                  <c:v>47.157637362396322</c:v>
                </c:pt>
                <c:pt idx="31">
                  <c:v>28.955920245250642</c:v>
                </c:pt>
                <c:pt idx="32">
                  <c:v>48.855551490776378</c:v>
                </c:pt>
                <c:pt idx="33">
                  <c:v>33.724154820876507</c:v>
                </c:pt>
                <c:pt idx="34">
                  <c:v>26.438999328811985</c:v>
                </c:pt>
                <c:pt idx="35">
                  <c:v>45.290968213726678</c:v>
                </c:pt>
                <c:pt idx="36">
                  <c:v>45.659492581279594</c:v>
                </c:pt>
                <c:pt idx="37">
                  <c:v>42.420165385241354</c:v>
                </c:pt>
                <c:pt idx="38">
                  <c:v>42.526908961679652</c:v>
                </c:pt>
                <c:pt idx="39">
                  <c:v>42.208792440978364</c:v>
                </c:pt>
                <c:pt idx="40">
                  <c:v>42.443823553879</c:v>
                </c:pt>
                <c:pt idx="41">
                  <c:v>50.884070379330744</c:v>
                </c:pt>
                <c:pt idx="42">
                  <c:v>48.533465896699305</c:v>
                </c:pt>
                <c:pt idx="43">
                  <c:v>57.742087775191344</c:v>
                </c:pt>
                <c:pt idx="44">
                  <c:v>43.399211955682389</c:v>
                </c:pt>
                <c:pt idx="45">
                  <c:v>42.978352163516348</c:v>
                </c:pt>
                <c:pt idx="46">
                  <c:v>32.432780737030008</c:v>
                </c:pt>
                <c:pt idx="47">
                  <c:v>46.302890692094529</c:v>
                </c:pt>
                <c:pt idx="48">
                  <c:v>45.658396488475631</c:v>
                </c:pt>
                <c:pt idx="49">
                  <c:v>42.283377274144506</c:v>
                </c:pt>
                <c:pt idx="50">
                  <c:v>51.473155701755879</c:v>
                </c:pt>
                <c:pt idx="51">
                  <c:v>44.153681899746189</c:v>
                </c:pt>
              </c:numCache>
            </c:numRef>
          </c:xVal>
          <c:yVal>
            <c:numRef>
              <c:f>BubblePlotDisc!$B$51:$BA$51</c:f>
              <c:numCache>
                <c:formatCode>General</c:formatCode>
                <c:ptCount val="52"/>
                <c:pt idx="0">
                  <c:v>23.022261238349088</c:v>
                </c:pt>
                <c:pt idx="1">
                  <c:v>8.6522779592840706</c:v>
                </c:pt>
                <c:pt idx="2">
                  <c:v>-2.2306370596513769</c:v>
                </c:pt>
                <c:pt idx="3">
                  <c:v>23.416311443358765</c:v>
                </c:pt>
                <c:pt idx="4">
                  <c:v>-33.884115391661595</c:v>
                </c:pt>
                <c:pt idx="5">
                  <c:v>6.0968273559855977</c:v>
                </c:pt>
                <c:pt idx="6">
                  <c:v>-44.282651934089678</c:v>
                </c:pt>
                <c:pt idx="7">
                  <c:v>-31.948426846059604</c:v>
                </c:pt>
                <c:pt idx="8">
                  <c:v>-52.440690949126818</c:v>
                </c:pt>
                <c:pt idx="9">
                  <c:v>-10.27118857396562</c:v>
                </c:pt>
                <c:pt idx="10">
                  <c:v>13.655092390237106</c:v>
                </c:pt>
                <c:pt idx="11">
                  <c:v>-14.577126344554561</c:v>
                </c:pt>
                <c:pt idx="12">
                  <c:v>2.8596975255229206E-2</c:v>
                </c:pt>
                <c:pt idx="13">
                  <c:v>3.635799277915325</c:v>
                </c:pt>
                <c:pt idx="14">
                  <c:v>-3.5449071358940434</c:v>
                </c:pt>
                <c:pt idx="15">
                  <c:v>8.7063872324435891</c:v>
                </c:pt>
                <c:pt idx="16">
                  <c:v>16.785188599029517</c:v>
                </c:pt>
                <c:pt idx="17">
                  <c:v>23.515044384555619</c:v>
                </c:pt>
                <c:pt idx="18">
                  <c:v>18.232282430505499</c:v>
                </c:pt>
                <c:pt idx="19">
                  <c:v>-11.037194300118408</c:v>
                </c:pt>
                <c:pt idx="20">
                  <c:v>-40.107421990172021</c:v>
                </c:pt>
                <c:pt idx="21">
                  <c:v>27.657699996570386</c:v>
                </c:pt>
                <c:pt idx="22">
                  <c:v>6.3740544105934616</c:v>
                </c:pt>
                <c:pt idx="23">
                  <c:v>0.91588378373057577</c:v>
                </c:pt>
                <c:pt idx="24">
                  <c:v>3.6361805868481083</c:v>
                </c:pt>
                <c:pt idx="25">
                  <c:v>29.086867721131778</c:v>
                </c:pt>
                <c:pt idx="26">
                  <c:v>45.449884164676291</c:v>
                </c:pt>
                <c:pt idx="27">
                  <c:v>13.684058763884547</c:v>
                </c:pt>
                <c:pt idx="28">
                  <c:v>32.525529316389544</c:v>
                </c:pt>
                <c:pt idx="29">
                  <c:v>40.007782437833704</c:v>
                </c:pt>
                <c:pt idx="30">
                  <c:v>20.81390953189721</c:v>
                </c:pt>
                <c:pt idx="31">
                  <c:v>-58.543818265622427</c:v>
                </c:pt>
                <c:pt idx="32">
                  <c:v>35.439425234946</c:v>
                </c:pt>
                <c:pt idx="33">
                  <c:v>-61.366955934085205</c:v>
                </c:pt>
                <c:pt idx="34">
                  <c:v>-61.822135988464673</c:v>
                </c:pt>
                <c:pt idx="35">
                  <c:v>6.9557331986188133</c:v>
                </c:pt>
                <c:pt idx="36">
                  <c:v>11.090189224125126</c:v>
                </c:pt>
                <c:pt idx="37">
                  <c:v>-8.7205825031824524</c:v>
                </c:pt>
                <c:pt idx="38">
                  <c:v>-7.2340868072436253</c:v>
                </c:pt>
                <c:pt idx="39">
                  <c:v>-60.634471004849807</c:v>
                </c:pt>
                <c:pt idx="40">
                  <c:v>3.634653429464239</c:v>
                </c:pt>
                <c:pt idx="41">
                  <c:v>47.475441137100646</c:v>
                </c:pt>
                <c:pt idx="42">
                  <c:v>41.045550903411311</c:v>
                </c:pt>
                <c:pt idx="43">
                  <c:v>54.234003185878919</c:v>
                </c:pt>
                <c:pt idx="44">
                  <c:v>-11.315509781809522</c:v>
                </c:pt>
                <c:pt idx="45">
                  <c:v>-15.947423020702049</c:v>
                </c:pt>
                <c:pt idx="46">
                  <c:v>-46.640661559548363</c:v>
                </c:pt>
                <c:pt idx="47">
                  <c:v>22.10747933000679</c:v>
                </c:pt>
                <c:pt idx="48">
                  <c:v>11.979453631611324</c:v>
                </c:pt>
                <c:pt idx="49">
                  <c:v>5.6083618118657865</c:v>
                </c:pt>
                <c:pt idx="50">
                  <c:v>50.426493096354555</c:v>
                </c:pt>
                <c:pt idx="51">
                  <c:v>0</c:v>
                </c:pt>
              </c:numCache>
            </c:numRef>
          </c:yVal>
          <c:bubbleSize>
            <c:numRef>
              <c:f>BubblePlotDisc!$B$54:$BA$54</c:f>
              <c:numCache>
                <c:formatCode>General</c:formatCode>
                <c:ptCount val="52"/>
                <c:pt idx="0">
                  <c:v>0.70762906359914879</c:v>
                </c:pt>
                <c:pt idx="1">
                  <c:v>7.9198150117825197</c:v>
                </c:pt>
                <c:pt idx="2">
                  <c:v>4.3690518538073917</c:v>
                </c:pt>
                <c:pt idx="3">
                  <c:v>7.8166778553793899</c:v>
                </c:pt>
                <c:pt idx="4">
                  <c:v>39.923183120954235</c:v>
                </c:pt>
                <c:pt idx="5">
                  <c:v>6.1381535060588899</c:v>
                </c:pt>
                <c:pt idx="6">
                  <c:v>4.1070307232901699</c:v>
                </c:pt>
                <c:pt idx="7">
                  <c:v>0.53289579023066802</c:v>
                </c:pt>
                <c:pt idx="8">
                  <c:v>1.2467869566007201</c:v>
                </c:pt>
                <c:pt idx="9">
                  <c:v>24.498257379623013</c:v>
                </c:pt>
                <c:pt idx="10">
                  <c:v>15.741254364828798</c:v>
                </c:pt>
                <c:pt idx="11">
                  <c:v>1.2157466072708736</c:v>
                </c:pt>
                <c:pt idx="12">
                  <c:v>4.5789112275576285</c:v>
                </c:pt>
                <c:pt idx="13">
                  <c:v>2.0808777379365884</c:v>
                </c:pt>
                <c:pt idx="14">
                  <c:v>15.279420720645099</c:v>
                </c:pt>
                <c:pt idx="15">
                  <c:v>10.291859469934098</c:v>
                </c:pt>
                <c:pt idx="16">
                  <c:v>4.0775838763888341</c:v>
                </c:pt>
                <c:pt idx="17">
                  <c:v>6.9866355835213847</c:v>
                </c:pt>
                <c:pt idx="18">
                  <c:v>6.2241730722313697</c:v>
                </c:pt>
                <c:pt idx="19">
                  <c:v>7.269014300436937</c:v>
                </c:pt>
                <c:pt idx="20">
                  <c:v>7.2929768375307056</c:v>
                </c:pt>
                <c:pt idx="21">
                  <c:v>2.1444917542735094</c:v>
                </c:pt>
                <c:pt idx="22">
                  <c:v>14.528441629536101</c:v>
                </c:pt>
                <c:pt idx="23">
                  <c:v>7.7091980534406179</c:v>
                </c:pt>
                <c:pt idx="24">
                  <c:v>10.155513321301237</c:v>
                </c:pt>
                <c:pt idx="25">
                  <c:v>5.1092452031018434</c:v>
                </c:pt>
                <c:pt idx="26">
                  <c:v>1.5581237856881598</c:v>
                </c:pt>
                <c:pt idx="27">
                  <c:v>11.957819728469724</c:v>
                </c:pt>
                <c:pt idx="28">
                  <c:v>1.0808210041642099</c:v>
                </c:pt>
                <c:pt idx="29">
                  <c:v>2.9106229399734755</c:v>
                </c:pt>
                <c:pt idx="30">
                  <c:v>1.8162955836642101</c:v>
                </c:pt>
                <c:pt idx="31">
                  <c:v>9.4863488235773392</c:v>
                </c:pt>
                <c:pt idx="32">
                  <c:v>3.4784276778649699</c:v>
                </c:pt>
                <c:pt idx="33">
                  <c:v>1.7741353124730199</c:v>
                </c:pt>
                <c:pt idx="34">
                  <c:v>18.817997785655201</c:v>
                </c:pt>
                <c:pt idx="35">
                  <c:v>15.1786764682372</c:v>
                </c:pt>
                <c:pt idx="36">
                  <c:v>6.5062320186868314</c:v>
                </c:pt>
                <c:pt idx="37">
                  <c:v>4.8142786013885095</c:v>
                </c:pt>
                <c:pt idx="38">
                  <c:v>14.996409084638804</c:v>
                </c:pt>
                <c:pt idx="39">
                  <c:v>0.97510522337595495</c:v>
                </c:pt>
                <c:pt idx="40">
                  <c:v>6.9144779350235801</c:v>
                </c:pt>
                <c:pt idx="41">
                  <c:v>1.2765275632682747</c:v>
                </c:pt>
                <c:pt idx="42">
                  <c:v>10.5412470157112</c:v>
                </c:pt>
                <c:pt idx="43">
                  <c:v>31.519159535168686</c:v>
                </c:pt>
                <c:pt idx="44">
                  <c:v>3.4343577975342998</c:v>
                </c:pt>
                <c:pt idx="45">
                  <c:v>10.895436335795571</c:v>
                </c:pt>
                <c:pt idx="46">
                  <c:v>1.1561921347043251</c:v>
                </c:pt>
                <c:pt idx="47">
                  <c:v>8.1968574372320102</c:v>
                </c:pt>
                <c:pt idx="48">
                  <c:v>8.3539531086193008</c:v>
                </c:pt>
                <c:pt idx="49">
                  <c:v>2.8793773417441102</c:v>
                </c:pt>
                <c:pt idx="50">
                  <c:v>1.3564432191724198</c:v>
                </c:pt>
                <c:pt idx="51">
                  <c:v>10</c:v>
                </c:pt>
              </c:numCache>
            </c:numRef>
          </c:bubbleSize>
        </c:ser>
        <c:bubbleScale val="25"/>
        <c:axId val="77210368"/>
        <c:axId val="77212288"/>
      </c:bubbleChart>
      <c:valAx>
        <c:axId val="77210368"/>
        <c:scaling>
          <c:orientation val="minMax"/>
          <c:max val="60"/>
          <c:min val="2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HDDV8B proportion (%)</a:t>
                </a:r>
              </a:p>
            </c:rich>
          </c:tx>
          <c:layout/>
        </c:title>
        <c:numFmt formatCode="General" sourceLinked="1"/>
        <c:tickLblPos val="nextTo"/>
        <c:spPr>
          <a:ln>
            <a:solidFill>
              <a:prstClr val="black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77212288"/>
        <c:crosses val="autoZero"/>
        <c:crossBetween val="midCat"/>
      </c:valAx>
      <c:valAx>
        <c:axId val="7721228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Emissions reduction deviation (%)</a:t>
                </a:r>
              </a:p>
            </c:rich>
          </c:tx>
          <c:layout/>
        </c:title>
        <c:numFmt formatCode="General" sourceLinked="1"/>
        <c:tickLblPos val="nextTo"/>
        <c:spPr>
          <a:ln>
            <a:solidFill>
              <a:prstClr val="black"/>
            </a:solidFill>
          </a:ln>
        </c:spPr>
        <c:crossAx val="77210368"/>
        <c:crosses val="autoZero"/>
        <c:crossBetween val="midCat"/>
      </c:valAx>
    </c:plotArea>
    <c:plotVisOnly val="1"/>
    <c:dispBlanksAs val="gap"/>
  </c:chart>
  <c:spPr>
    <a:solidFill>
      <a:prstClr val="white"/>
    </a:solidFill>
    <a:ln>
      <a:noFill/>
    </a:ln>
  </c:spPr>
  <c:txPr>
    <a:bodyPr/>
    <a:lstStyle/>
    <a:p>
      <a:pPr>
        <a:defRPr sz="1200">
          <a:solidFill>
            <a:schemeClr val="bg1"/>
          </a:solidFill>
        </a:defRPr>
      </a:pPr>
      <a:endParaRPr lang="en-US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0.18861</cdr:x>
      <cdr:y>0.49096</cdr:y>
    </cdr:from>
    <cdr:to>
      <cdr:x>0.31127</cdr:x>
      <cdr:y>0.6154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62000" y="1939925"/>
          <a:ext cx="495609" cy="4916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dirty="0"/>
            <a:t>WA</a:t>
          </a:r>
        </a:p>
      </cdr:txBody>
    </cdr:sp>
  </cdr:relSizeAnchor>
  <cdr:relSizeAnchor xmlns:cdr="http://schemas.openxmlformats.org/drawingml/2006/chartDrawing">
    <cdr:from>
      <cdr:x>0.584</cdr:x>
      <cdr:y>0.08444</cdr:y>
    </cdr:from>
    <cdr:to>
      <cdr:x>0.696</cdr:x>
      <cdr:y>0.20889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668780" y="144780"/>
          <a:ext cx="320040" cy="213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VT</a:t>
          </a:r>
        </a:p>
      </cdr:txBody>
    </cdr:sp>
  </cdr:relSizeAnchor>
  <cdr:relSizeAnchor xmlns:cdr="http://schemas.openxmlformats.org/drawingml/2006/chartDrawing">
    <cdr:from>
      <cdr:x>0.78933</cdr:x>
      <cdr:y>0.25333</cdr:y>
    </cdr:from>
    <cdr:to>
      <cdr:x>0.90133</cdr:x>
      <cdr:y>0.37778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255520" y="434340"/>
          <a:ext cx="320040" cy="213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dirty="0"/>
            <a:t>NV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0.77376</cdr:x>
      <cdr:y>0.35597</cdr:y>
    </cdr:from>
    <cdr:to>
      <cdr:x>0.88576</cdr:x>
      <cdr:y>0.48041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27375" y="1406525"/>
          <a:ext cx="452679" cy="4916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dirty="0"/>
            <a:t>NV</a:t>
          </a:r>
        </a:p>
      </cdr:txBody>
    </cdr:sp>
  </cdr:relSizeAnchor>
  <cdr:relSizeAnchor xmlns:cdr="http://schemas.openxmlformats.org/drawingml/2006/chartDrawing">
    <cdr:from>
      <cdr:x>0.62294</cdr:x>
      <cdr:y>0.39454</cdr:y>
    </cdr:from>
    <cdr:to>
      <cdr:x>0.73494</cdr:x>
      <cdr:y>0.51899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517775" y="1558925"/>
          <a:ext cx="452678" cy="491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dirty="0"/>
            <a:t>CT</a:t>
          </a:r>
        </a:p>
      </cdr:txBody>
    </cdr:sp>
  </cdr:relSizeAnchor>
  <cdr:relSizeAnchor xmlns:cdr="http://schemas.openxmlformats.org/drawingml/2006/chartDrawing">
    <cdr:from>
      <cdr:x>0.30244</cdr:x>
      <cdr:y>0.49096</cdr:y>
    </cdr:from>
    <cdr:to>
      <cdr:x>0.42244</cdr:x>
      <cdr:y>0.61541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222375" y="1939925"/>
          <a:ext cx="485013" cy="491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dirty="0"/>
            <a:t>WY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0.39607</cdr:x>
      <cdr:y>0.29811</cdr:y>
    </cdr:from>
    <cdr:to>
      <cdr:x>0.49563</cdr:x>
      <cdr:y>0.39885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00200" y="1177925"/>
          <a:ext cx="402241" cy="398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dirty="0">
              <a:solidFill>
                <a:schemeClr val="bg1"/>
              </a:solidFill>
            </a:rPr>
            <a:t>CA</a:t>
          </a:r>
        </a:p>
      </cdr:txBody>
    </cdr:sp>
  </cdr:relSizeAnchor>
  <cdr:relSizeAnchor xmlns:cdr="http://schemas.openxmlformats.org/drawingml/2006/chartDrawing">
    <cdr:from>
      <cdr:x>0.41669</cdr:x>
      <cdr:y>0.36497</cdr:y>
    </cdr:from>
    <cdr:to>
      <cdr:x>0.4332</cdr:x>
      <cdr:y>0.46991</cdr:y>
    </cdr:to>
    <cdr:sp macro="" textlink="">
      <cdr:nvSpPr>
        <cdr:cNvPr id="3" name="Freeform 2"/>
        <cdr:cNvSpPr/>
      </cdr:nvSpPr>
      <cdr:spPr>
        <a:xfrm xmlns:a="http://schemas.openxmlformats.org/drawingml/2006/main" flipH="1">
          <a:off x="1181166" y="653557"/>
          <a:ext cx="46800" cy="187917"/>
        </a:xfrm>
        <a:custGeom xmlns:a="http://schemas.openxmlformats.org/drawingml/2006/main">
          <a:avLst/>
          <a:gdLst>
            <a:gd name="connsiteX0" fmla="*/ 0 w 38100"/>
            <a:gd name="connsiteY0" fmla="*/ 0 h 236220"/>
            <a:gd name="connsiteX1" fmla="*/ 38100 w 38100"/>
            <a:gd name="connsiteY1" fmla="*/ 236220 h 23622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</a:cxnLst>
          <a:rect l="l" t="t" r="r" b="b"/>
          <a:pathLst>
            <a:path w="38100" h="236220" fill="none">
              <a:moveTo>
                <a:pt x="0" y="0"/>
              </a:moveTo>
              <a:lnTo>
                <a:pt x="38100" y="236220"/>
              </a:lnTo>
            </a:path>
          </a:pathLst>
        </a:custGeom>
        <a:noFill xmlns:a="http://schemas.openxmlformats.org/drawingml/2006/main"/>
        <a:ln xmlns:a="http://schemas.openxmlformats.org/drawingml/2006/main" w="3175" cap="flat" cmpd="sng" algn="ctr">
          <a:solidFill>
            <a:sysClr val="windowText" lastClr="000000"/>
          </a:solidFill>
          <a:prstDash val="solid"/>
          <a:tailEnd type="arrow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0.54695</cdr:x>
      <cdr:y>0.3174</cdr:y>
    </cdr:from>
    <cdr:to>
      <cdr:x>0.64651</cdr:x>
      <cdr:y>0.41814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209800" y="1254125"/>
          <a:ext cx="402241" cy="398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dirty="0">
              <a:solidFill>
                <a:schemeClr val="bg1"/>
              </a:solidFill>
            </a:rPr>
            <a:t>TX</a:t>
          </a:r>
        </a:p>
      </cdr:txBody>
    </cdr:sp>
  </cdr:relSizeAnchor>
  <cdr:relSizeAnchor xmlns:cdr="http://schemas.openxmlformats.org/drawingml/2006/chartDrawing">
    <cdr:from>
      <cdr:x>0.56582</cdr:x>
      <cdr:y>0.37525</cdr:y>
    </cdr:from>
    <cdr:to>
      <cdr:x>0.58233</cdr:x>
      <cdr:y>0.48018</cdr:y>
    </cdr:to>
    <cdr:sp macro="" textlink="">
      <cdr:nvSpPr>
        <cdr:cNvPr id="5" name="Freeform 4"/>
        <cdr:cNvSpPr/>
      </cdr:nvSpPr>
      <cdr:spPr>
        <a:xfrm xmlns:a="http://schemas.openxmlformats.org/drawingml/2006/main" flipH="1">
          <a:off x="2286000" y="1482725"/>
          <a:ext cx="66703" cy="414608"/>
        </a:xfrm>
        <a:custGeom xmlns:a="http://schemas.openxmlformats.org/drawingml/2006/main">
          <a:avLst/>
          <a:gdLst>
            <a:gd name="connsiteX0" fmla="*/ 0 w 38100"/>
            <a:gd name="connsiteY0" fmla="*/ 0 h 236220"/>
            <a:gd name="connsiteX1" fmla="*/ 38100 w 38100"/>
            <a:gd name="connsiteY1" fmla="*/ 236220 h 23622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</a:cxnLst>
          <a:rect l="l" t="t" r="r" b="b"/>
          <a:pathLst>
            <a:path w="38100" h="236220" fill="none">
              <a:moveTo>
                <a:pt x="0" y="0"/>
              </a:moveTo>
              <a:lnTo>
                <a:pt x="38100" y="236220"/>
              </a:lnTo>
            </a:path>
          </a:pathLst>
        </a:custGeom>
        <a:noFill xmlns:a="http://schemas.openxmlformats.org/drawingml/2006/main"/>
        <a:ln xmlns:a="http://schemas.openxmlformats.org/drawingml/2006/main" w="3175" cap="flat" cmpd="sng" algn="ctr">
          <a:solidFill>
            <a:sysClr val="windowText" lastClr="000000"/>
          </a:solidFill>
          <a:prstDash val="solid"/>
          <a:tailEnd type="arrow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0.43441</cdr:x>
      <cdr:y>0.5336</cdr:y>
    </cdr:from>
    <cdr:to>
      <cdr:x>0.51244</cdr:x>
      <cdr:y>0.60453</cdr:y>
    </cdr:to>
    <cdr:sp macro="" textlink="">
      <cdr:nvSpPr>
        <cdr:cNvPr id="3" name="Freeform 2"/>
        <cdr:cNvSpPr/>
      </cdr:nvSpPr>
      <cdr:spPr>
        <a:xfrm xmlns:a="http://schemas.openxmlformats.org/drawingml/2006/main">
          <a:off x="1755775" y="2092325"/>
          <a:ext cx="315380" cy="278125"/>
        </a:xfrm>
        <a:custGeom xmlns:a="http://schemas.openxmlformats.org/drawingml/2006/main">
          <a:avLst/>
          <a:gdLst>
            <a:gd name="connsiteX0" fmla="*/ 0 w 38100"/>
            <a:gd name="connsiteY0" fmla="*/ 0 h 236220"/>
            <a:gd name="connsiteX1" fmla="*/ 38100 w 38100"/>
            <a:gd name="connsiteY1" fmla="*/ 236220 h 23622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</a:cxnLst>
          <a:rect l="l" t="t" r="r" b="b"/>
          <a:pathLst>
            <a:path w="38100" h="236220" fill="none">
              <a:moveTo>
                <a:pt x="0" y="0"/>
              </a:moveTo>
              <a:lnTo>
                <a:pt x="38100" y="236220"/>
              </a:lnTo>
            </a:path>
          </a:pathLst>
        </a:custGeom>
        <a:noFill xmlns:a="http://schemas.openxmlformats.org/drawingml/2006/main"/>
        <a:ln xmlns:a="http://schemas.openxmlformats.org/drawingml/2006/main" w="3175" cap="flat" cmpd="sng" algn="ctr">
          <a:solidFill>
            <a:sysClr val="windowText" lastClr="000000"/>
          </a:solidFill>
          <a:prstDash val="solid"/>
          <a:tailEnd type="arrow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0.37785</cdr:x>
      <cdr:y>0.4753</cdr:y>
    </cdr:from>
    <cdr:to>
      <cdr:x>0.47741</cdr:x>
      <cdr:y>0.57561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527175" y="1863725"/>
          <a:ext cx="402399" cy="3933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dirty="0">
              <a:solidFill>
                <a:schemeClr val="bg1"/>
              </a:solidFill>
            </a:rPr>
            <a:t>CA</a:t>
          </a:r>
        </a:p>
      </cdr:txBody>
    </cdr:sp>
  </cdr:relSizeAnchor>
  <cdr:relSizeAnchor xmlns:cdr="http://schemas.openxmlformats.org/drawingml/2006/chartDrawing">
    <cdr:from>
      <cdr:x>0.84918</cdr:x>
      <cdr:y>0.10607</cdr:y>
    </cdr:from>
    <cdr:to>
      <cdr:x>0.8895</cdr:x>
      <cdr:y>0.25014</cdr:y>
    </cdr:to>
    <cdr:sp macro="" textlink="">
      <cdr:nvSpPr>
        <cdr:cNvPr id="5" name="Freeform 4"/>
        <cdr:cNvSpPr/>
      </cdr:nvSpPr>
      <cdr:spPr>
        <a:xfrm xmlns:a="http://schemas.openxmlformats.org/drawingml/2006/main" flipV="1">
          <a:off x="3432175" y="415925"/>
          <a:ext cx="162964" cy="564917"/>
        </a:xfrm>
        <a:custGeom xmlns:a="http://schemas.openxmlformats.org/drawingml/2006/main">
          <a:avLst/>
          <a:gdLst>
            <a:gd name="connsiteX0" fmla="*/ 0 w 38100"/>
            <a:gd name="connsiteY0" fmla="*/ 0 h 236220"/>
            <a:gd name="connsiteX1" fmla="*/ 38100 w 38100"/>
            <a:gd name="connsiteY1" fmla="*/ 236220 h 23622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</a:cxnLst>
          <a:rect l="l" t="t" r="r" b="b"/>
          <a:pathLst>
            <a:path w="38100" h="236220" fill="none">
              <a:moveTo>
                <a:pt x="0" y="0"/>
              </a:moveTo>
              <a:lnTo>
                <a:pt x="38100" y="236220"/>
              </a:lnTo>
            </a:path>
          </a:pathLst>
        </a:custGeom>
        <a:noFill xmlns:a="http://schemas.openxmlformats.org/drawingml/2006/main"/>
        <a:ln xmlns:a="http://schemas.openxmlformats.org/drawingml/2006/main" w="3175" cap="flat" cmpd="sng" algn="ctr">
          <a:solidFill>
            <a:sysClr val="windowText" lastClr="000000"/>
          </a:solidFill>
          <a:prstDash val="solid"/>
          <a:tailEnd type="arrow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0.81147</cdr:x>
      <cdr:y>0.24211</cdr:y>
    </cdr:from>
    <cdr:to>
      <cdr:x>0.91103</cdr:x>
      <cdr:y>0.34242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279775" y="949325"/>
          <a:ext cx="402399" cy="3933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dirty="0">
              <a:solidFill>
                <a:schemeClr val="bg1"/>
              </a:solidFill>
            </a:rPr>
            <a:t>TX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BCDFB-E4BA-4ACB-A6E3-08598F6BF707}" type="datetimeFigureOut">
              <a:rPr lang="en-US" smtClean="0"/>
              <a:t>8/13/2012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FE9F5-F32D-4D5A-AAE6-6BD65B53B5E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Carbon dioxide (CO</a:t>
            </a:r>
            <a:r>
              <a:rPr lang="en-US" baseline="-25000" dirty="0" smtClean="0"/>
              <a:t>2</a:t>
            </a:r>
            <a:r>
              <a:rPr lang="en-US" dirty="0" smtClean="0"/>
              <a:t>) is the most abundant anthropogenic greenhouse gas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Over 80% of the transportation sector is composed of onroad emissions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Need to more accurately predict CO</a:t>
            </a:r>
            <a:r>
              <a:rPr lang="en-US" baseline="-25000" dirty="0" smtClean="0"/>
              <a:t>2</a:t>
            </a:r>
            <a:r>
              <a:rPr lang="en-US" dirty="0" smtClean="0"/>
              <a:t> emissions for use in top-down/bottom-up carbon budget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 states and localities have passed ordinances independent of national policymaking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FE9F5-F32D-4D5A-AAE6-6BD65B53B5E5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Uncertainty</a:t>
            </a:r>
            <a:r>
              <a:rPr lang="en-US" baseline="0" dirty="0" smtClean="0"/>
              <a:t> (</a:t>
            </a:r>
            <a:r>
              <a:rPr lang="en-US" dirty="0" smtClean="0"/>
              <a:t>New York) &gt;&gt; LD</a:t>
            </a:r>
            <a:r>
              <a:rPr lang="en-US" baseline="0" dirty="0" smtClean="0"/>
              <a:t> emissions of 20 states, total of 5 states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FE9F5-F32D-4D5A-AAE6-6BD65B53B5E5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Local governance: California, Illinois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FE9F5-F32D-4D5A-AAE6-6BD65B53B5E5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Metro areas (heating), interstates, agricultural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FE9F5-F32D-4D5A-AAE6-6BD65B53B5E5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</a:t>
            </a:r>
            <a:r>
              <a:rPr lang="en-US" baseline="0" dirty="0" smtClean="0"/>
              <a:t> Again metro areas, interstates, other roads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FE9F5-F32D-4D5A-AAE6-6BD65B53B5E5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Bias is defined as the percent difference between Vulcan</a:t>
            </a:r>
            <a:r>
              <a:rPr lang="en-US" baseline="0" dirty="0" smtClean="0"/>
              <a:t> group emissions total and national average group emissions total.</a:t>
            </a:r>
          </a:p>
          <a:p>
            <a:r>
              <a:rPr lang="en-US" baseline="0" dirty="0" smtClean="0"/>
              <a:t>Positive bias therefore means that the national average approach would underestimate emissions from a particular group and </a:t>
            </a:r>
            <a:r>
              <a:rPr lang="en-US" baseline="0" dirty="0" err="1" smtClean="0"/>
              <a:t>viceversa</a:t>
            </a:r>
            <a:r>
              <a:rPr lang="en-US" baseline="0" dirty="0" smtClean="0"/>
              <a:t>.</a:t>
            </a:r>
          </a:p>
          <a:p>
            <a:r>
              <a:rPr lang="en-US" dirty="0" smtClean="0"/>
              <a:t>On the left panel, for Washington</a:t>
            </a:r>
            <a:r>
              <a:rPr lang="en-US" baseline="0" dirty="0" smtClean="0"/>
              <a:t> State, Vulcan demonstrates a smaller amount of traffic performed by Light Duty vehicles and on Urban roads than predicted by the national average.</a:t>
            </a:r>
          </a:p>
          <a:p>
            <a:r>
              <a:rPr lang="en-US" dirty="0" smtClean="0"/>
              <a:t>On the right panel,</a:t>
            </a:r>
            <a:r>
              <a:rPr lang="en-US" baseline="0" dirty="0" smtClean="0"/>
              <a:t> for</a:t>
            </a:r>
            <a:r>
              <a:rPr lang="en-US" dirty="0" smtClean="0"/>
              <a:t> Nevada,</a:t>
            </a:r>
            <a:r>
              <a:rPr lang="en-US" baseline="0" dirty="0" smtClean="0"/>
              <a:t> Vulcan demonstrates</a:t>
            </a:r>
            <a:r>
              <a:rPr lang="en-US" dirty="0" smtClean="0"/>
              <a:t> a larger amount</a:t>
            </a:r>
            <a:r>
              <a:rPr lang="en-US" baseline="0" dirty="0" smtClean="0"/>
              <a:t> of traffic on rural roads and performed by heavy duty vehicles.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FE9F5-F32D-4D5A-AAE6-6BD65B53B5E5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Uncertainty estimates are calculated</a:t>
            </a:r>
            <a:r>
              <a:rPr lang="en-US" baseline="0" dirty="0" smtClean="0"/>
              <a:t> as the vehicle- and road-type specific variability taking into account the fleet/road distribution of a particular state. For example if a particular vehicle type within a group has a higher variability and it is a larger fraction it would be reflected in uncertainty.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FE9F5-F32D-4D5A-AAE6-6BD65B53B5E5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Noise</a:t>
            </a:r>
            <a:r>
              <a:rPr lang="en-US" baseline="0" dirty="0" smtClean="0"/>
              <a:t> is approximately 5x signal</a:t>
            </a:r>
            <a:endParaRPr lang="en-US" dirty="0" smtClean="0"/>
          </a:p>
          <a:p>
            <a:r>
              <a:rPr lang="en-US" dirty="0" smtClean="0"/>
              <a:t>VMT </a:t>
            </a:r>
          </a:p>
          <a:p>
            <a:r>
              <a:rPr lang="en-US" dirty="0" smtClean="0"/>
              <a:t>- under-sampling</a:t>
            </a:r>
            <a:r>
              <a:rPr lang="en-US" baseline="0" dirty="0" smtClean="0"/>
              <a:t> large complicated road networks (not enough measuring stations)</a:t>
            </a:r>
          </a:p>
          <a:p>
            <a:pPr>
              <a:buFontTx/>
              <a:buChar char="-"/>
            </a:pPr>
            <a:r>
              <a:rPr lang="en-US" baseline="0" dirty="0" smtClean="0"/>
              <a:t> downscaling from state to county level</a:t>
            </a:r>
          </a:p>
          <a:p>
            <a:pPr>
              <a:buFontTx/>
              <a:buChar char="-"/>
            </a:pPr>
            <a:r>
              <a:rPr lang="en-US" baseline="0" dirty="0" smtClean="0"/>
              <a:t> counting stations look at lane-mile values, gap-filling, scope of influence – use odometer readings?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FE9F5-F32D-4D5A-AAE6-6BD65B53B5E5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 dot national average</a:t>
            </a:r>
          </a:p>
          <a:p>
            <a:r>
              <a:rPr lang="en-US" dirty="0" smtClean="0"/>
              <a:t>Texas gas</a:t>
            </a:r>
            <a:r>
              <a:rPr lang="en-US" baseline="0" dirty="0" smtClean="0"/>
              <a:t> cars</a:t>
            </a:r>
          </a:p>
          <a:p>
            <a:r>
              <a:rPr lang="en-US" baseline="0" dirty="0" smtClean="0"/>
              <a:t>California heavy trucks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FE9F5-F32D-4D5A-AAE6-6BD65B53B5E5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Montgomery County, Maryland passed the first county-wide carbon tax in the U.S. in 2010 calling for payments of $5 per ton of CO</a:t>
            </a:r>
            <a:r>
              <a:rPr lang="en-US" baseline="-25000" dirty="0" smtClean="0"/>
              <a:t>2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FE9F5-F32D-4D5A-AAE6-6BD65B53B5E5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747B-E26E-4E34-8C77-519E01BDFD4A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6A43-1FE1-44EF-897A-3CC62A0CF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747B-E26E-4E34-8C77-519E01BDFD4A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6A43-1FE1-44EF-897A-3CC62A0CF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747B-E26E-4E34-8C77-519E01BDFD4A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6A43-1FE1-44EF-897A-3CC62A0CF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747B-E26E-4E34-8C77-519E01BDFD4A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6A43-1FE1-44EF-897A-3CC62A0CF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747B-E26E-4E34-8C77-519E01BDFD4A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6A43-1FE1-44EF-897A-3CC62A0CF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747B-E26E-4E34-8C77-519E01BDFD4A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6A43-1FE1-44EF-897A-3CC62A0CF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747B-E26E-4E34-8C77-519E01BDFD4A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6A43-1FE1-44EF-897A-3CC62A0CF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747B-E26E-4E34-8C77-519E01BDFD4A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6A43-1FE1-44EF-897A-3CC62A0CF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747B-E26E-4E34-8C77-519E01BDFD4A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6A43-1FE1-44EF-897A-3CC62A0CF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747B-E26E-4E34-8C77-519E01BDFD4A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6A43-1FE1-44EF-897A-3CC62A0CF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747B-E26E-4E34-8C77-519E01BDFD4A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6A43-1FE1-44EF-897A-3CC62A0CF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8747B-E26E-4E34-8C77-519E01BDFD4A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A6A43-1FE1-44EF-897A-3CC62A0CF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1.docx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U.S. Onroad Transportation CO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Emissions Analysis Comparing Highly-Resolved CO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Emissions and a National Average Approach: Mitigation Options and Uncertainty Reductions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343400"/>
            <a:ext cx="7854696" cy="2514600"/>
          </a:xfrm>
        </p:spPr>
        <p:txBody>
          <a:bodyPr>
            <a:normAutofit fontScale="40000" lnSpcReduction="20000"/>
          </a:bodyPr>
          <a:lstStyle/>
          <a:p>
            <a:r>
              <a:rPr lang="en-US" sz="4200" dirty="0" smtClean="0"/>
              <a:t>Daniel </a:t>
            </a:r>
            <a:r>
              <a:rPr lang="en-US" sz="4200" dirty="0" smtClean="0"/>
              <a:t>Mendoza</a:t>
            </a:r>
          </a:p>
          <a:p>
            <a:r>
              <a:rPr lang="en-US" dirty="0" smtClean="0"/>
              <a:t>Purdue University, University of South Florida</a:t>
            </a:r>
          </a:p>
          <a:p>
            <a:r>
              <a:rPr lang="en-US" sz="4200" dirty="0" smtClean="0"/>
              <a:t>Kevin Gurney, Igor Razlivanov</a:t>
            </a:r>
          </a:p>
          <a:p>
            <a:r>
              <a:rPr lang="en-US" dirty="0" smtClean="0"/>
              <a:t>Arizona State University</a:t>
            </a:r>
          </a:p>
          <a:p>
            <a:r>
              <a:rPr lang="en-US" sz="4200" dirty="0" smtClean="0"/>
              <a:t>Sarath Geethakumar, Vandhana Chandrasekaran</a:t>
            </a:r>
          </a:p>
          <a:p>
            <a:r>
              <a:rPr lang="en-US" dirty="0" smtClean="0"/>
              <a:t>CERIAS, Purdue University</a:t>
            </a:r>
          </a:p>
          <a:p>
            <a:r>
              <a:rPr lang="en-US" sz="4200" dirty="0" smtClean="0"/>
              <a:t>Yuyu Zhou</a:t>
            </a:r>
          </a:p>
          <a:p>
            <a:r>
              <a:rPr lang="en-US" dirty="0" smtClean="0"/>
              <a:t>Pacific Northwest </a:t>
            </a:r>
            <a:r>
              <a:rPr lang="en-US" dirty="0" smtClean="0"/>
              <a:t>Laboratory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		</a:t>
            </a:r>
            <a:r>
              <a:rPr lang="en-US" smtClean="0"/>
              <a:t>	EPA 2012 </a:t>
            </a:r>
            <a:r>
              <a:rPr lang="en-US" dirty="0" smtClean="0"/>
              <a:t>International Emission Inventory Conference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14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and vehicle-specific emissions reductions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Light duty gas vehicle (LDGV) 10% reduction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Heavy duty diesel vehicle (HDDV8B) 10% reduction</a:t>
            </a:r>
            <a:endParaRPr lang="en-US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2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 of Spatial Biases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Montgomery County, Maryland </a:t>
            </a:r>
            <a:r>
              <a:rPr lang="en-US" dirty="0" smtClean="0"/>
              <a:t>carbon tax: $5 </a:t>
            </a:r>
            <a:r>
              <a:rPr lang="en-US" dirty="0"/>
              <a:t>per ton of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endParaRPr lang="en-US" dirty="0" smtClean="0"/>
          </a:p>
          <a:p>
            <a:r>
              <a:rPr lang="en-US" dirty="0" smtClean="0"/>
              <a:t>A 10</a:t>
            </a:r>
            <a:r>
              <a:rPr lang="en-US" dirty="0"/>
              <a:t>% emissions reduction </a:t>
            </a:r>
            <a:r>
              <a:rPr lang="en-US" dirty="0" smtClean="0"/>
              <a:t>using national averages would </a:t>
            </a:r>
            <a:r>
              <a:rPr lang="en-US" dirty="0"/>
              <a:t>cause California to be undercharged by nearly $800,000 </a:t>
            </a:r>
            <a:r>
              <a:rPr lang="en-US" dirty="0" smtClean="0"/>
              <a:t>due </a:t>
            </a:r>
            <a:r>
              <a:rPr lang="en-US" dirty="0"/>
              <a:t>to its smaller fraction of HDDV8B </a:t>
            </a:r>
            <a:r>
              <a:rPr lang="en-US" dirty="0" smtClean="0"/>
              <a:t>vehicles</a:t>
            </a:r>
          </a:p>
          <a:p>
            <a:r>
              <a:rPr lang="en-US" dirty="0" smtClean="0"/>
              <a:t>Conversely</a:t>
            </a:r>
            <a:r>
              <a:rPr lang="en-US" dirty="0"/>
              <a:t>, Texas would overpay by $500,000 due to its larger fraction of LDGV </a:t>
            </a:r>
            <a:r>
              <a:rPr lang="en-US" dirty="0" smtClean="0"/>
              <a:t>vehicles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Vulcan provides a point of emissions approach</a:t>
            </a:r>
          </a:p>
          <a:p>
            <a:r>
              <a:rPr lang="en-US" dirty="0" smtClean="0"/>
              <a:t>Web 2.0</a:t>
            </a:r>
            <a:endParaRPr lang="en-US" dirty="0" smtClean="0"/>
          </a:p>
          <a:p>
            <a:r>
              <a:rPr lang="en-US" dirty="0" smtClean="0"/>
              <a:t>LD </a:t>
            </a:r>
            <a:r>
              <a:rPr lang="en-US" dirty="0" smtClean="0"/>
              <a:t>and HD behave differently</a:t>
            </a:r>
          </a:p>
          <a:p>
            <a:r>
              <a:rPr lang="en-US" dirty="0" smtClean="0"/>
              <a:t>Spatial biases range from 2-15%</a:t>
            </a:r>
          </a:p>
          <a:p>
            <a:r>
              <a:rPr lang="en-US" dirty="0" smtClean="0"/>
              <a:t>Uncertainty is approximately 5 times </a:t>
            </a:r>
            <a:r>
              <a:rPr lang="en-US" dirty="0" smtClean="0"/>
              <a:t>bias</a:t>
            </a:r>
            <a:endParaRPr lang="en-US" dirty="0" smtClean="0"/>
          </a:p>
          <a:p>
            <a:r>
              <a:rPr lang="en-US" dirty="0" smtClean="0"/>
              <a:t>Estimates necessary: formulation/accountability</a:t>
            </a:r>
          </a:p>
          <a:p>
            <a:r>
              <a:rPr lang="en-US" dirty="0" smtClean="0"/>
              <a:t>Other pollutants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Vulcan Group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Yang Song, Chris Miller, </a:t>
            </a:r>
            <a:r>
              <a:rPr lang="en-US" sz="2400" dirty="0" err="1" smtClean="0"/>
              <a:t>Salvi</a:t>
            </a:r>
            <a:r>
              <a:rPr lang="en-US" sz="2400" dirty="0" smtClean="0"/>
              <a:t> </a:t>
            </a:r>
            <a:r>
              <a:rPr lang="en-US" sz="2400" dirty="0" err="1" smtClean="0"/>
              <a:t>Asefi-Najafabady</a:t>
            </a:r>
            <a:r>
              <a:rPr lang="en-US" sz="2400" dirty="0" smtClean="0"/>
              <a:t>, </a:t>
            </a:r>
            <a:r>
              <a:rPr lang="en-US" sz="2400" dirty="0" err="1" smtClean="0"/>
              <a:t>Jianhua</a:t>
            </a:r>
            <a:r>
              <a:rPr lang="en-US" sz="2400" dirty="0" smtClean="0"/>
              <a:t> Huang, Alexandra Garden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Past Vulcan Group Members</a:t>
            </a:r>
          </a:p>
          <a:p>
            <a:pPr lvl="1">
              <a:lnSpc>
                <a:spcPct val="80000"/>
              </a:lnSpc>
            </a:pPr>
            <a:r>
              <a:rPr lang="en-US" sz="2400" dirty="0" err="1" smtClean="0"/>
              <a:t>Mithun</a:t>
            </a:r>
            <a:r>
              <a:rPr lang="en-US" sz="2400" dirty="0" smtClean="0"/>
              <a:t> </a:t>
            </a:r>
            <a:r>
              <a:rPr lang="en-US" sz="2400" dirty="0" err="1" smtClean="0"/>
              <a:t>Vaidhyanathan</a:t>
            </a:r>
            <a:r>
              <a:rPr lang="en-US" sz="2400" dirty="0" smtClean="0"/>
              <a:t>, </a:t>
            </a:r>
            <a:r>
              <a:rPr lang="en-US" sz="2400" dirty="0" err="1" smtClean="0"/>
              <a:t>Broc</a:t>
            </a:r>
            <a:r>
              <a:rPr lang="en-US" sz="2400" dirty="0" smtClean="0"/>
              <a:t> </a:t>
            </a:r>
            <a:r>
              <a:rPr lang="en-US" sz="2400" dirty="0" err="1" smtClean="0"/>
              <a:t>Seib</a:t>
            </a:r>
            <a:r>
              <a:rPr lang="en-US" sz="2400" dirty="0" smtClean="0"/>
              <a:t>, William </a:t>
            </a:r>
            <a:r>
              <a:rPr lang="en-US" sz="2400" dirty="0" err="1" smtClean="0"/>
              <a:t>Ansley</a:t>
            </a:r>
            <a:r>
              <a:rPr lang="en-US" sz="2400" dirty="0" smtClean="0"/>
              <a:t>, Sullivan </a:t>
            </a:r>
            <a:r>
              <a:rPr lang="en-US" sz="2400" dirty="0" err="1" smtClean="0"/>
              <a:t>Peraino</a:t>
            </a:r>
            <a:r>
              <a:rPr lang="en-US" sz="2400" dirty="0" smtClean="0"/>
              <a:t>, </a:t>
            </a:r>
            <a:r>
              <a:rPr lang="en-US" sz="2400" dirty="0" err="1" smtClean="0"/>
              <a:t>Advait</a:t>
            </a:r>
            <a:r>
              <a:rPr lang="en-US" sz="2400" dirty="0" smtClean="0"/>
              <a:t> </a:t>
            </a:r>
            <a:r>
              <a:rPr lang="en-US" sz="2400" dirty="0" err="1" smtClean="0"/>
              <a:t>Godbole</a:t>
            </a:r>
            <a:r>
              <a:rPr lang="en-US" sz="2400" dirty="0" smtClean="0"/>
              <a:t>, </a:t>
            </a:r>
            <a:r>
              <a:rPr lang="en-US" sz="2400" dirty="0" err="1" smtClean="0"/>
              <a:t>Jaymee</a:t>
            </a:r>
            <a:r>
              <a:rPr lang="en-US" sz="2400" dirty="0" smtClean="0"/>
              <a:t> </a:t>
            </a:r>
            <a:r>
              <a:rPr lang="en-US" sz="2400" dirty="0" err="1" smtClean="0"/>
              <a:t>Binion</a:t>
            </a:r>
            <a:r>
              <a:rPr lang="en-US" sz="2400" dirty="0" smtClean="0"/>
              <a:t>, Warren </a:t>
            </a:r>
            <a:r>
              <a:rPr lang="en-US" sz="2400" dirty="0" err="1" smtClean="0"/>
              <a:t>Eckels</a:t>
            </a:r>
            <a:endParaRPr lang="en-US" sz="2400" dirty="0" smtClean="0"/>
          </a:p>
          <a:p>
            <a:r>
              <a:rPr lang="en-US" dirty="0" smtClean="0"/>
              <a:t>Paul </a:t>
            </a:r>
            <a:r>
              <a:rPr lang="en-US" dirty="0" err="1" smtClean="0"/>
              <a:t>Svercl</a:t>
            </a:r>
            <a:r>
              <a:rPr lang="en-US" dirty="0" smtClean="0"/>
              <a:t>, FHWA</a:t>
            </a:r>
          </a:p>
          <a:p>
            <a:r>
              <a:rPr lang="en-US" dirty="0" smtClean="0">
                <a:ea typeface="ＭＳ Ｐゴシック"/>
                <a:cs typeface="ＭＳ Ｐゴシック"/>
              </a:rPr>
              <a:t>Supported by NASA grant </a:t>
            </a:r>
            <a:r>
              <a:rPr kumimoji="1" lang="en-US" dirty="0" smtClean="0">
                <a:ea typeface="ＭＳ Ｐゴシック"/>
                <a:cs typeface="ＭＳ Ｐゴシック"/>
              </a:rPr>
              <a:t>NNG05GG12G</a:t>
            </a:r>
          </a:p>
          <a:p>
            <a:r>
              <a:rPr kumimoji="1" lang="en-US" dirty="0" smtClean="0">
                <a:ea typeface="ＭＳ Ｐゴシック"/>
              </a:rPr>
              <a:t>Department of Energy</a:t>
            </a:r>
          </a:p>
          <a:p>
            <a:r>
              <a:rPr kumimoji="1" lang="en-US" dirty="0" smtClean="0">
                <a:ea typeface="ＭＳ Ｐゴシック"/>
                <a:cs typeface="ＭＳ Ｐゴシック"/>
              </a:rPr>
              <a:t>PCCRC</a:t>
            </a:r>
          </a:p>
          <a:p>
            <a:r>
              <a:rPr kumimoji="1" lang="en-US" dirty="0" smtClean="0">
                <a:ea typeface="ＭＳ Ｐゴシック"/>
                <a:cs typeface="ＭＳ Ｐゴシック"/>
              </a:rPr>
              <a:t>Rosen Center for Advanced Computing</a:t>
            </a:r>
            <a:endParaRPr lang="en-US" dirty="0" smtClean="0"/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8000" dirty="0" smtClean="0"/>
          </a:p>
          <a:p>
            <a:pPr algn="ctr">
              <a:buNone/>
            </a:pPr>
            <a:r>
              <a:rPr lang="en-US" sz="8000" dirty="0" smtClean="0"/>
              <a:t>Thank you!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Transportation </a:t>
            </a:r>
            <a:r>
              <a:rPr lang="en-US" dirty="0" smtClean="0"/>
              <a:t>sector is the second largest CO</a:t>
            </a:r>
            <a:r>
              <a:rPr lang="en-US" baseline="-25000" dirty="0" smtClean="0"/>
              <a:t>2</a:t>
            </a:r>
            <a:r>
              <a:rPr lang="en-US" dirty="0" smtClean="0"/>
              <a:t> emitting U.S. economic sector ~ 32.3%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emissions for use in top-down/bottom-up carbon budget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Local ordinances </a:t>
            </a:r>
            <a:r>
              <a:rPr lang="en-US" dirty="0" smtClean="0"/>
              <a:t>independent of national policymaking 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Vulcan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High-resolution CO</a:t>
            </a:r>
            <a:r>
              <a:rPr lang="en-US" baseline="-25000" dirty="0" smtClean="0"/>
              <a:t>2</a:t>
            </a:r>
            <a:r>
              <a:rPr lang="en-US" dirty="0" smtClean="0"/>
              <a:t> emissions from fossil fuels</a:t>
            </a:r>
          </a:p>
          <a:p>
            <a:r>
              <a:rPr lang="en-US" dirty="0" smtClean="0"/>
              <a:t>Native and gridded resolution</a:t>
            </a:r>
          </a:p>
          <a:p>
            <a:r>
              <a:rPr lang="en-US" dirty="0" smtClean="0"/>
              <a:t>Point of emission (not sale, population)</a:t>
            </a:r>
          </a:p>
          <a:p>
            <a:r>
              <a:rPr lang="en-US" dirty="0" smtClean="0"/>
              <a:t>Most developed 2002</a:t>
            </a:r>
          </a:p>
          <a:p>
            <a:r>
              <a:rPr lang="en-US" dirty="0" smtClean="0"/>
              <a:t>Multi-year recently released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Previous work on spatial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Previous </a:t>
            </a:r>
            <a:r>
              <a:rPr lang="en-US" dirty="0" smtClean="0"/>
              <a:t>studies; national, small area, proxy</a:t>
            </a:r>
          </a:p>
          <a:p>
            <a:r>
              <a:rPr lang="en-US" dirty="0" smtClean="0"/>
              <a:t>National level VMT, five vehicle classes and twelve road </a:t>
            </a:r>
            <a:r>
              <a:rPr lang="en-US" dirty="0" smtClean="0"/>
              <a:t>classes</a:t>
            </a:r>
            <a:endParaRPr lang="en-US" dirty="0" smtClean="0"/>
          </a:p>
          <a:p>
            <a:r>
              <a:rPr lang="en-US" dirty="0" smtClean="0"/>
              <a:t>VMT and CO</a:t>
            </a:r>
            <a:r>
              <a:rPr lang="en-US" baseline="-25000" dirty="0" smtClean="0"/>
              <a:t>2</a:t>
            </a:r>
            <a:r>
              <a:rPr lang="en-US" dirty="0" smtClean="0"/>
              <a:t> emissions for </a:t>
            </a:r>
            <a:r>
              <a:rPr lang="en-US" dirty="0" smtClean="0"/>
              <a:t>large metropolitan areas</a:t>
            </a:r>
            <a:endParaRPr lang="en-US" dirty="0" smtClean="0"/>
          </a:p>
          <a:p>
            <a:r>
              <a:rPr lang="en-US" dirty="0" smtClean="0"/>
              <a:t>R</a:t>
            </a:r>
            <a:r>
              <a:rPr lang="en-US" dirty="0" smtClean="0"/>
              <a:t>egional studies performed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Vulcan Project Results</a:t>
            </a:r>
            <a:endParaRPr lang="en-US" dirty="0"/>
          </a:p>
        </p:txBody>
      </p:sp>
      <p:pic>
        <p:nvPicPr>
          <p:cNvPr id="7" name="Content Placeholder 6" descr="Vulcan.totalFina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371600"/>
            <a:ext cx="6814765" cy="526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Static Map of Road Layer Output</a:t>
            </a:r>
            <a:endParaRPr lang="en-US" dirty="0"/>
          </a:p>
        </p:txBody>
      </p:sp>
      <p:pic>
        <p:nvPicPr>
          <p:cNvPr id="4" name="Picture 5" descr="002_mobileJulyWed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5603" y="1600200"/>
            <a:ext cx="5852793" cy="45259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specific biases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Light-duty vs. Urban</a:t>
            </a:r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Heavy-duty vs. Rural</a:t>
            </a:r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State-specific Emissions Uncertainties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18788" name="Object 4"/>
          <p:cNvGraphicFramePr>
            <a:graphicFrameLocks noChangeAspect="1"/>
          </p:cNvGraphicFramePr>
          <p:nvPr/>
        </p:nvGraphicFramePr>
        <p:xfrm>
          <a:off x="457200" y="1600200"/>
          <a:ext cx="8120063" cy="5291138"/>
        </p:xfrm>
        <a:graphic>
          <a:graphicData uri="http://schemas.openxmlformats.org/presentationml/2006/ole">
            <p:oleObj spid="_x0000_s1026" name="Document" r:id="rId4" imgW="5808895" imgH="378055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VMT</a:t>
            </a:r>
          </a:p>
          <a:p>
            <a:pPr lvl="1"/>
            <a:r>
              <a:rPr lang="en-US" dirty="0" smtClean="0"/>
              <a:t>Review of variables</a:t>
            </a:r>
          </a:p>
          <a:p>
            <a:pPr lvl="1"/>
            <a:r>
              <a:rPr lang="en-US" dirty="0" smtClean="0"/>
              <a:t>Sparse coverage</a:t>
            </a:r>
            <a:endParaRPr lang="en-US" dirty="0" smtClean="0"/>
          </a:p>
          <a:p>
            <a:r>
              <a:rPr lang="en-US" dirty="0" smtClean="0"/>
              <a:t>Age </a:t>
            </a:r>
            <a:r>
              <a:rPr lang="en-US" dirty="0" smtClean="0"/>
              <a:t>distribution </a:t>
            </a:r>
            <a:r>
              <a:rPr lang="en-US" dirty="0" smtClean="0"/>
              <a:t>uncertainty</a:t>
            </a:r>
          </a:p>
          <a:p>
            <a:pPr lvl="1"/>
            <a:r>
              <a:rPr lang="en-US" dirty="0" smtClean="0"/>
              <a:t>Registration information</a:t>
            </a:r>
          </a:p>
          <a:p>
            <a:pPr lvl="1"/>
            <a:r>
              <a:rPr lang="en-US" dirty="0" smtClean="0"/>
              <a:t>State-specific </a:t>
            </a:r>
            <a:r>
              <a:rPr lang="en-US" dirty="0" smtClean="0"/>
              <a:t>annual vehicle sales by class</a:t>
            </a:r>
            <a:endParaRPr lang="en-US" dirty="0" smtClean="0"/>
          </a:p>
          <a:p>
            <a:r>
              <a:rPr lang="en-US" dirty="0" smtClean="0"/>
              <a:t>Fuel </a:t>
            </a:r>
            <a:r>
              <a:rPr lang="en-US" dirty="0" smtClean="0"/>
              <a:t>efficiency</a:t>
            </a:r>
          </a:p>
          <a:p>
            <a:pPr lvl="1"/>
            <a:r>
              <a:rPr lang="en-US" dirty="0" smtClean="0"/>
              <a:t>New regulations </a:t>
            </a:r>
            <a:r>
              <a:rPr lang="en-US" dirty="0" smtClean="0"/>
              <a:t>for </a:t>
            </a:r>
            <a:r>
              <a:rPr lang="en-US" dirty="0" smtClean="0"/>
              <a:t>HD </a:t>
            </a:r>
          </a:p>
          <a:p>
            <a:pPr lvl="1"/>
            <a:r>
              <a:rPr lang="en-US" dirty="0" smtClean="0"/>
              <a:t>Revised CAFE standards LD</a:t>
            </a:r>
          </a:p>
          <a:p>
            <a:pPr lvl="1"/>
            <a:r>
              <a:rPr lang="en-US" dirty="0" smtClean="0"/>
              <a:t>Age distribution accuracy </a:t>
            </a:r>
            <a:r>
              <a:rPr lang="en-US" dirty="0" smtClean="0"/>
              <a:t>improvement</a:t>
            </a:r>
          </a:p>
          <a:p>
            <a:pPr lvl="1"/>
            <a:r>
              <a:rPr lang="en-US" dirty="0" smtClean="0"/>
              <a:t>5-cycle testing</a:t>
            </a:r>
          </a:p>
          <a:p>
            <a:r>
              <a:rPr lang="en-US" dirty="0" smtClean="0"/>
              <a:t>Kyoto </a:t>
            </a:r>
            <a:r>
              <a:rPr lang="en-US" dirty="0" smtClean="0"/>
              <a:t>Protocol (7%) and California Senate (8-15</a:t>
            </a:r>
            <a:r>
              <a:rPr lang="en-US" dirty="0" smtClean="0"/>
              <a:t>%)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4484</TotalTime>
  <Words>705</Words>
  <Application>Microsoft Office PowerPoint</Application>
  <PresentationFormat>On-screen Show (4:3)</PresentationFormat>
  <Paragraphs>123</Paragraphs>
  <Slides>14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Document</vt:lpstr>
      <vt:lpstr>U.S. Onroad Transportation CO2 Emissions Analysis Comparing Highly-Resolved CO2 Emissions and a National Average Approach: Mitigation Options and Uncertainty Reductions</vt:lpstr>
      <vt:lpstr>Motivation</vt:lpstr>
      <vt:lpstr>Vulcan Project</vt:lpstr>
      <vt:lpstr>Previous work on spatial bias</vt:lpstr>
      <vt:lpstr>Vulcan Project Results</vt:lpstr>
      <vt:lpstr>Static Map of Road Layer Output</vt:lpstr>
      <vt:lpstr>State specific biases</vt:lpstr>
      <vt:lpstr>State-specific Emissions Uncertainties</vt:lpstr>
      <vt:lpstr>Uncertainty Improvements</vt:lpstr>
      <vt:lpstr>State and vehicle-specific emissions reductions</vt:lpstr>
      <vt:lpstr>Implication of Spatial Biases</vt:lpstr>
      <vt:lpstr>Conclusions</vt:lpstr>
      <vt:lpstr>Acknowledgements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POLICY APPLICATIONS OF A HIGHLY RESOLVED SPATIAL AND TEMPORAL ONROAD CO2 EMISSIONS DATA PRODUCT FOR THE U.S.:  ANALYSES AND THEIR IMPLICATIONS FOR MITIGATION</dc:title>
  <dc:creator>Daniel</dc:creator>
  <cp:lastModifiedBy>Daniel</cp:lastModifiedBy>
  <cp:revision>199</cp:revision>
  <dcterms:created xsi:type="dcterms:W3CDTF">2012-04-09T19:10:36Z</dcterms:created>
  <dcterms:modified xsi:type="dcterms:W3CDTF">2012-08-14T18:35:00Z</dcterms:modified>
</cp:coreProperties>
</file>