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58" r:id="rId2"/>
    <p:sldId id="271" r:id="rId3"/>
    <p:sldId id="325" r:id="rId4"/>
    <p:sldId id="259" r:id="rId5"/>
    <p:sldId id="326" r:id="rId6"/>
    <p:sldId id="272" r:id="rId7"/>
    <p:sldId id="273" r:id="rId8"/>
    <p:sldId id="328" r:id="rId9"/>
    <p:sldId id="329" r:id="rId10"/>
    <p:sldId id="330" r:id="rId11"/>
    <p:sldId id="288" r:id="rId12"/>
    <p:sldId id="334" r:id="rId13"/>
    <p:sldId id="331" r:id="rId14"/>
    <p:sldId id="276" r:id="rId15"/>
    <p:sldId id="282" r:id="rId16"/>
    <p:sldId id="286" r:id="rId17"/>
    <p:sldId id="290" r:id="rId18"/>
    <p:sldId id="285" r:id="rId19"/>
    <p:sldId id="298" r:id="rId20"/>
    <p:sldId id="333" r:id="rId21"/>
    <p:sldId id="287" r:id="rId22"/>
    <p:sldId id="277" r:id="rId23"/>
    <p:sldId id="332" r:id="rId24"/>
    <p:sldId id="27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DDD6D"/>
    <a:srgbClr val="FFBE7D"/>
    <a:srgbClr val="CCCC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1" autoAdjust="0"/>
  </p:normalViewPr>
  <p:slideViewPr>
    <p:cSldViewPr>
      <p:cViewPr varScale="1">
        <p:scale>
          <a:sx n="91" d="100"/>
          <a:sy n="91" d="100"/>
        </p:scale>
        <p:origin x="-4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iem\My%20Documents\eGRID%20files\eGRID2011\outreach\TCR%20webinar%202012-06-14\eGRIDsubregionworkbookyr09070504forAr-afd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iem\My%20Documents\eGRID%20files\eGRID2011\outreach\TCR%20webinar%202012-06-14\eGRIDsubregionworkbookyr09070504forAr-afd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'US Rresource Mix Trends 09'!$B$13</c:f>
              <c:strCache>
                <c:ptCount val="1"/>
                <c:pt idx="0">
                  <c:v>2009</c:v>
                </c:pt>
              </c:strCache>
            </c:strRef>
          </c:tx>
          <c:dPt>
            <c:idx val="0"/>
            <c:spPr>
              <a:solidFill>
                <a:sysClr val="windowText" lastClr="000000"/>
              </a:solidFill>
            </c:spPr>
          </c:dPt>
          <c:dPt>
            <c:idx val="1"/>
            <c:spPr>
              <a:solidFill>
                <a:srgbClr val="663300"/>
              </a:solidFill>
            </c:spPr>
          </c:dPt>
          <c:dPt>
            <c:idx val="2"/>
            <c:spPr>
              <a:solidFill>
                <a:srgbClr val="FFFF99"/>
              </a:solidFill>
            </c:spPr>
          </c:dPt>
          <c:dPt>
            <c:idx val="3"/>
            <c:spPr>
              <a:solidFill>
                <a:srgbClr val="FF0000"/>
              </a:solidFill>
            </c:spPr>
          </c:dPt>
          <c:dPt>
            <c:idx val="4"/>
            <c:spPr>
              <a:solidFill>
                <a:srgbClr val="002060"/>
              </a:solidFill>
            </c:spPr>
          </c:dPt>
          <c:dPt>
            <c:idx val="5"/>
            <c:spPr>
              <a:solidFill>
                <a:srgbClr val="00B050"/>
              </a:solidFill>
            </c:spPr>
          </c:dPt>
          <c:dPt>
            <c:idx val="6"/>
            <c:spPr>
              <a:solidFill>
                <a:srgbClr val="00B0F0"/>
              </a:solidFill>
            </c:spPr>
          </c:dPt>
          <c:dPt>
            <c:idx val="7"/>
            <c:spPr>
              <a:solidFill>
                <a:srgbClr val="FFFF00"/>
              </a:solidFill>
            </c:spPr>
          </c:dPt>
          <c:dPt>
            <c:idx val="8"/>
            <c:spPr>
              <a:solidFill>
                <a:srgbClr val="FF33CC"/>
              </a:solidFill>
            </c:spPr>
          </c:dPt>
          <c:dPt>
            <c:idx val="9"/>
            <c:spPr>
              <a:solidFill>
                <a:schemeClr val="bg1">
                  <a:lumMod val="65000"/>
                </a:schemeClr>
              </a:solidFill>
            </c:spPr>
          </c:dPt>
          <c:dLbls>
            <c:dLbl>
              <c:idx val="7"/>
              <c:delete val="1"/>
            </c:dLbl>
            <c:dLbl>
              <c:idx val="8"/>
              <c:delete val="1"/>
            </c:dLbl>
            <c:dLbl>
              <c:idx val="9"/>
              <c:delete val="1"/>
            </c:dLbl>
            <c:numFmt formatCode="#,##0.0" sourceLinked="0"/>
            <c:txPr>
              <a:bodyPr/>
              <a:lstStyle/>
              <a:p>
                <a:pPr>
                  <a:defRPr sz="1400" b="1" baseline="0"/>
                </a:pPr>
                <a:endParaRPr lang="en-US"/>
              </a:p>
            </c:txPr>
            <c:dLblPos val="outEnd"/>
            <c:showVal val="1"/>
            <c:showLeaderLines val="1"/>
          </c:dLbls>
          <c:cat>
            <c:strRef>
              <c:f>'US Rresource Mix Trends 09'!$A$14:$A$23</c:f>
              <c:strCache>
                <c:ptCount val="10"/>
                <c:pt idx="0">
                  <c:v>Coal</c:v>
                </c:pt>
                <c:pt idx="1">
                  <c:v>Oil</c:v>
                </c:pt>
                <c:pt idx="2">
                  <c:v>Gas</c:v>
                </c:pt>
                <c:pt idx="3">
                  <c:v>Nuclear</c:v>
                </c:pt>
                <c:pt idx="4">
                  <c:v>Hydro</c:v>
                </c:pt>
                <c:pt idx="5">
                  <c:v>Biomass</c:v>
                </c:pt>
                <c:pt idx="6">
                  <c:v>Wind</c:v>
                </c:pt>
                <c:pt idx="7">
                  <c:v>Solar</c:v>
                </c:pt>
                <c:pt idx="8">
                  <c:v>Geothermal</c:v>
                </c:pt>
                <c:pt idx="9">
                  <c:v>Other/Unknown</c:v>
                </c:pt>
              </c:strCache>
            </c:strRef>
          </c:cat>
          <c:val>
            <c:numRef>
              <c:f>'US Rresource Mix Trends 09'!$B$14:$B$23</c:f>
              <c:numCache>
                <c:formatCode>General</c:formatCode>
                <c:ptCount val="10"/>
                <c:pt idx="0">
                  <c:v>44.467500000000001</c:v>
                </c:pt>
                <c:pt idx="1">
                  <c:v>1.1173999999999982</c:v>
                </c:pt>
                <c:pt idx="2">
                  <c:v>23.31190000000004</c:v>
                </c:pt>
                <c:pt idx="3">
                  <c:v>20.218499999999967</c:v>
                </c:pt>
                <c:pt idx="4">
                  <c:v>6.8033000000000001</c:v>
                </c:pt>
                <c:pt idx="5">
                  <c:v>1.3778999999999979</c:v>
                </c:pt>
                <c:pt idx="6">
                  <c:v>1.8613999999999982</c:v>
                </c:pt>
                <c:pt idx="7">
                  <c:v>2.2300000000000025E-2</c:v>
                </c:pt>
                <c:pt idx="8">
                  <c:v>0.37990000000000057</c:v>
                </c:pt>
                <c:pt idx="9">
                  <c:v>0.43980000000000052</c:v>
                </c:pt>
              </c:numCache>
            </c:numRef>
          </c:val>
        </c:ser>
        <c:firstSliceAng val="0"/>
      </c:pieChart>
    </c:plotArea>
    <c:legend>
      <c:legendPos val="r"/>
      <c:layout>
        <c:manualLayout>
          <c:xMode val="edge"/>
          <c:yMode val="edge"/>
          <c:x val="0.66755678376741356"/>
          <c:y val="6.7196412948381481E-2"/>
          <c:w val="0.3318021905915608"/>
          <c:h val="0.91549176144648581"/>
        </c:manualLayout>
      </c:layout>
      <c:txPr>
        <a:bodyPr/>
        <a:lstStyle/>
        <a:p>
          <a:pPr>
            <a:defRPr sz="120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'US Rresource Mix Trends 98'!$B$13</c:f>
              <c:strCache>
                <c:ptCount val="1"/>
                <c:pt idx="0">
                  <c:v>1998</c:v>
                </c:pt>
              </c:strCache>
            </c:strRef>
          </c:tx>
          <c:dPt>
            <c:idx val="0"/>
            <c:spPr>
              <a:solidFill>
                <a:sysClr val="windowText" lastClr="000000"/>
              </a:solidFill>
            </c:spPr>
          </c:dPt>
          <c:dPt>
            <c:idx val="1"/>
            <c:spPr>
              <a:solidFill>
                <a:srgbClr val="663300"/>
              </a:solidFill>
            </c:spPr>
          </c:dPt>
          <c:dPt>
            <c:idx val="2"/>
            <c:spPr>
              <a:solidFill>
                <a:srgbClr val="FFFF99"/>
              </a:solidFill>
            </c:spPr>
          </c:dPt>
          <c:dPt>
            <c:idx val="3"/>
            <c:spPr>
              <a:solidFill>
                <a:srgbClr val="FF0000"/>
              </a:solidFill>
            </c:spPr>
          </c:dPt>
          <c:dPt>
            <c:idx val="4"/>
            <c:spPr>
              <a:solidFill>
                <a:srgbClr val="002060"/>
              </a:solidFill>
            </c:spPr>
          </c:dPt>
          <c:dPt>
            <c:idx val="5"/>
            <c:spPr>
              <a:solidFill>
                <a:srgbClr val="00B050"/>
              </a:solidFill>
            </c:spPr>
          </c:dPt>
          <c:dPt>
            <c:idx val="6"/>
            <c:spPr>
              <a:solidFill>
                <a:srgbClr val="00B0F0"/>
              </a:solidFill>
            </c:spPr>
          </c:dPt>
          <c:dPt>
            <c:idx val="7"/>
            <c:spPr>
              <a:solidFill>
                <a:srgbClr val="FFFF00"/>
              </a:solidFill>
            </c:spPr>
          </c:dPt>
          <c:dPt>
            <c:idx val="8"/>
            <c:spPr>
              <a:solidFill>
                <a:srgbClr val="FF33CC"/>
              </a:solidFill>
            </c:spPr>
          </c:dPt>
          <c:dPt>
            <c:idx val="9"/>
            <c:spPr>
              <a:solidFill>
                <a:schemeClr val="bg1">
                  <a:lumMod val="65000"/>
                </a:schemeClr>
              </a:solidFill>
            </c:spPr>
          </c:dPt>
          <c:dLbls>
            <c:dLbl>
              <c:idx val="6"/>
              <c:delete val="1"/>
            </c:dLbl>
            <c:dLbl>
              <c:idx val="7"/>
              <c:delete val="1"/>
            </c:dLbl>
            <c:dLbl>
              <c:idx val="8"/>
              <c:delete val="1"/>
            </c:dLbl>
            <c:dLbl>
              <c:idx val="9"/>
              <c:delete val="1"/>
            </c:dLbl>
            <c:numFmt formatCode="#,##0.0" sourceLinked="0"/>
            <c:txPr>
              <a:bodyPr/>
              <a:lstStyle/>
              <a:p>
                <a:pPr>
                  <a:defRPr sz="1400" b="1" baseline="0"/>
                </a:pPr>
                <a:endParaRPr lang="en-US"/>
              </a:p>
            </c:txPr>
            <c:dLblPos val="outEnd"/>
            <c:showVal val="1"/>
            <c:showLeaderLines val="1"/>
          </c:dLbls>
          <c:cat>
            <c:strRef>
              <c:f>'US Rresource Mix Trends 98'!$A$14:$A$23</c:f>
              <c:strCache>
                <c:ptCount val="10"/>
                <c:pt idx="0">
                  <c:v>Coal</c:v>
                </c:pt>
                <c:pt idx="1">
                  <c:v>Oil</c:v>
                </c:pt>
                <c:pt idx="2">
                  <c:v>Gas</c:v>
                </c:pt>
                <c:pt idx="3">
                  <c:v>Nuclear</c:v>
                </c:pt>
                <c:pt idx="4">
                  <c:v>Hydro</c:v>
                </c:pt>
                <c:pt idx="5">
                  <c:v>Biomass</c:v>
                </c:pt>
                <c:pt idx="6">
                  <c:v>Wind</c:v>
                </c:pt>
                <c:pt idx="7">
                  <c:v>Solar</c:v>
                </c:pt>
                <c:pt idx="8">
                  <c:v>Geothermal</c:v>
                </c:pt>
                <c:pt idx="9">
                  <c:v>Other/Unknown</c:v>
                </c:pt>
              </c:strCache>
            </c:strRef>
          </c:cat>
          <c:val>
            <c:numRef>
              <c:f>'US Rresource Mix Trends 98'!$B$14:$B$23</c:f>
              <c:numCache>
                <c:formatCode>General</c:formatCode>
                <c:ptCount val="10"/>
                <c:pt idx="0">
                  <c:v>51.992200000000011</c:v>
                </c:pt>
                <c:pt idx="1">
                  <c:v>3.5203000000000002</c:v>
                </c:pt>
                <c:pt idx="2">
                  <c:v>14.5671</c:v>
                </c:pt>
                <c:pt idx="3">
                  <c:v>18.621500000000001</c:v>
                </c:pt>
                <c:pt idx="4">
                  <c:v>8.7979000000000003</c:v>
                </c:pt>
                <c:pt idx="5">
                  <c:v>1.3769</c:v>
                </c:pt>
                <c:pt idx="6">
                  <c:v>8.280000000000004E-2</c:v>
                </c:pt>
                <c:pt idx="7">
                  <c:v>1.7100000000000001E-2</c:v>
                </c:pt>
                <c:pt idx="8">
                  <c:v>0.41170000000000001</c:v>
                </c:pt>
                <c:pt idx="9">
                  <c:v>0.61250000000000004</c:v>
                </c:pt>
              </c:numCache>
            </c:numRef>
          </c:val>
        </c:ser>
        <c:firstSliceAng val="0"/>
      </c:pieChart>
    </c:plotArea>
    <c:legend>
      <c:legendPos val="r"/>
      <c:layout>
        <c:manualLayout>
          <c:xMode val="edge"/>
          <c:yMode val="edge"/>
          <c:x val="0.66755678376741356"/>
          <c:y val="6.7196412948381481E-2"/>
          <c:w val="0.3318021905915608"/>
          <c:h val="0.9108621318168546"/>
        </c:manualLayout>
      </c:layout>
      <c:txPr>
        <a:bodyPr/>
        <a:lstStyle/>
        <a:p>
          <a:pPr>
            <a:defRPr sz="1200" baseline="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E3BA02B-7749-4211-9DCA-5816A3F5352A}" type="datetimeFigureOut">
              <a:rPr lang="en-US" smtClean="0"/>
              <a:pPr/>
              <a:t>8/10/2012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973AADF3-5EA0-4023-A1F1-9696FD47C17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DE240C-BCE4-4055-97D3-8896BB7EA832}" type="datetimeFigureOut">
              <a:rPr lang="en-US" smtClean="0"/>
              <a:pPr/>
              <a:t>8/10/2012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428F5FE1-9B4F-4B31-8BF6-F694000CBA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to combine these together.</a:t>
            </a:r>
          </a:p>
          <a:p>
            <a:r>
              <a:rPr lang="en-US" dirty="0" smtClean="0"/>
              <a:t>Again, </a:t>
            </a:r>
            <a:r>
              <a:rPr lang="en-US" baseline="0" dirty="0" smtClean="0"/>
              <a:t>you would need to convert lb to metric tons.</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new eGRID subregion</a:t>
            </a:r>
            <a:r>
              <a:rPr lang="en-US" baseline="0" dirty="0" smtClean="0"/>
              <a:t> CO2 output emission rates, it’s probably a little difficult to read from the back of the room, but the bars show there is a lot of variation between subregions.  What’s driving the differences is the resource mix of generation within each eGRID subregion.  The more fossils fuels used, the higher the emission rates.</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resource</a:t>
            </a:r>
            <a:r>
              <a:rPr lang="en-US" baseline="0" dirty="0" smtClean="0"/>
              <a:t> mix for each subregion.  The black, brown, and yellow bars are the fossil fuels coal, oil and gas,  everything else are nuclear and renewable resources.  </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 new grid</a:t>
            </a:r>
            <a:r>
              <a:rPr lang="en-US" baseline="0" dirty="0" smtClean="0"/>
              <a:t> loss factors.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developed by taking the consumption, generation, and power control area imports and exports external to each of these three interconnections.  Data originates from FERC and EIA.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Western interconnect correspond to the four eGRID subregions in WECC.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pretty obvious which eGRID subregions belong to Hawaii, Alaska and ERCOT.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rest of the eGRID subregions belong to the Eastern Interconnect.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There’s also a table in paper that shows which loss factor to use for each eGRID subregion.</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line is generation,</a:t>
            </a:r>
            <a:r>
              <a:rPr lang="en-US" baseline="0" dirty="0" smtClean="0"/>
              <a:t> black line is emissions, blue line is average emission rate.  All values are relative to 1996 values, the first year of eGRID data.</a:t>
            </a:r>
          </a:p>
          <a:p>
            <a:endParaRPr lang="en-US" baseline="0" dirty="0" smtClean="0"/>
          </a:p>
          <a:p>
            <a:r>
              <a:rPr lang="en-US" baseline="0" dirty="0" smtClean="0"/>
              <a:t>The overall CO2 output emission rate is gradually declining.  The reason is due to the changes in the overall resource mix, however, some minor adjustments to methodologies over the years had very slight affects.  The next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shows a comparison of the resource mix from 1998 to</a:t>
            </a:r>
            <a:r>
              <a:rPr lang="en-US" baseline="0" dirty="0" smtClean="0"/>
              <a:t> 2009.</a:t>
            </a:r>
          </a:p>
          <a:p>
            <a:r>
              <a:rPr lang="en-US" baseline="0" dirty="0" smtClean="0"/>
              <a:t>The proportion of generation from fossil fuels (black, brown and light yellow) are about the same.</a:t>
            </a:r>
          </a:p>
          <a:p>
            <a:r>
              <a:rPr lang="en-US" baseline="0" dirty="0" smtClean="0"/>
              <a:t>However, there has been a shift away from coal and oil, toward the use of natural gas.</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seen the overall U.S. trends,</a:t>
            </a:r>
            <a:r>
              <a:rPr lang="en-US" baseline="0" dirty="0" smtClean="0"/>
              <a:t> what has happened on the eGRID subregion level?</a:t>
            </a:r>
          </a:p>
          <a:p>
            <a:r>
              <a:rPr lang="en-US" baseline="0" dirty="0" smtClean="0"/>
              <a:t>There is a little more variability, but the overall trend is the same.  </a:t>
            </a:r>
          </a:p>
          <a:p>
            <a:r>
              <a:rPr lang="en-US" baseline="0" dirty="0" smtClean="0"/>
              <a:t>This chart is included in the paper, and you can examine it more </a:t>
            </a:r>
            <a:r>
              <a:rPr lang="en-US" baseline="0" dirty="0" err="1" smtClean="0"/>
              <a:t>caefully</a:t>
            </a:r>
            <a:r>
              <a:rPr lang="en-US" baseline="0" dirty="0" smtClean="0"/>
              <a:t> at your leisure, the next slide …</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is</a:t>
            </a:r>
            <a:r>
              <a:rPr lang="en-US" baseline="0" dirty="0" smtClean="0"/>
              <a:t> a more clear for several selected eGRID subregions.  The eGRID subregions on the left had greater reductions and greater changes in resource mix than the ones on the right side.</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any significant issues arise with current data are discovered, a new version of eGRID2012 could be issued.</a:t>
            </a:r>
          </a:p>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GHG Protocol, </a:t>
            </a:r>
          </a:p>
          <a:p>
            <a:r>
              <a:rPr lang="en-US" dirty="0" smtClean="0"/>
              <a:t>the old Climate Leaders program and </a:t>
            </a:r>
          </a:p>
          <a:p>
            <a:r>
              <a:rPr lang="en-US" dirty="0" smtClean="0"/>
              <a:t>the vast majority of GHG inventory professionals in the U.S.</a:t>
            </a:r>
          </a:p>
          <a:p>
            <a:endParaRPr lang="en-US" dirty="0" smtClean="0"/>
          </a:p>
          <a:p>
            <a:r>
              <a:rPr lang="en-US" dirty="0" smtClean="0"/>
              <a:t>Also used</a:t>
            </a:r>
            <a:r>
              <a:rPr lang="en-US" baseline="0" dirty="0" smtClean="0"/>
              <a:t> by </a:t>
            </a:r>
            <a:r>
              <a:rPr lang="en-US" baseline="0" dirty="0" err="1" smtClean="0"/>
              <a:t>by</a:t>
            </a:r>
            <a:r>
              <a:rPr lang="en-US" baseline="0" dirty="0" smtClean="0"/>
              <a:t> other EPA tools :</a:t>
            </a:r>
          </a:p>
          <a:p>
            <a:r>
              <a:rPr lang="en-US" baseline="0" dirty="0" smtClean="0"/>
              <a:t>Corp Calc, </a:t>
            </a:r>
          </a:p>
          <a:p>
            <a:r>
              <a:rPr lang="en-US" baseline="0" dirty="0" smtClean="0"/>
              <a:t>Port folio Manager,</a:t>
            </a:r>
          </a:p>
          <a:p>
            <a:r>
              <a:rPr lang="en-US" baseline="0" dirty="0" smtClean="0"/>
              <a:t>GHG Equivalency Calculator,</a:t>
            </a:r>
          </a:p>
          <a:p>
            <a:r>
              <a:rPr lang="en-US" baseline="0" dirty="0" smtClean="0"/>
              <a:t>Green Power Calculator,</a:t>
            </a:r>
          </a:p>
          <a:p>
            <a:r>
              <a:rPr lang="en-US" baseline="0" dirty="0" smtClean="0"/>
              <a:t>CHP Calculator,</a:t>
            </a:r>
          </a:p>
          <a:p>
            <a:r>
              <a:rPr lang="en-US" dirty="0" smtClean="0"/>
              <a:t>Etc.</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0" dirty="0" smtClean="0">
                <a:solidFill>
                  <a:srgbClr val="FF0000"/>
                </a:solidFill>
                <a:cs typeface="ＭＳ Ｐゴシック"/>
              </a:rPr>
              <a:t>The GHG Protocol encourages transparency and completeness of GHG inventories so we usually recommend people include CH4 and N2O, especially since the data is there and it’s easy to do. eGRID has</a:t>
            </a:r>
            <a:r>
              <a:rPr lang="en-US" sz="1200" kern="0" baseline="0" dirty="0" smtClean="0">
                <a:solidFill>
                  <a:srgbClr val="FF0000"/>
                </a:solidFill>
                <a:cs typeface="ＭＳ Ｐゴシック"/>
              </a:rPr>
              <a:t> the information, and we’ve even done the math to convert the combined CO2, CH4 and N2O into CO2 equivalent.  However, </a:t>
            </a:r>
            <a:r>
              <a:rPr lang="en-US" sz="1200" kern="0" dirty="0" smtClean="0">
                <a:solidFill>
                  <a:srgbClr val="FF0000"/>
                </a:solidFill>
                <a:cs typeface="ＭＳ Ｐゴシック"/>
              </a:rPr>
              <a:t>Recognizing that the CH4 and N2O numbers are small in comparison to the CO2 numbers, if you aren’t following a</a:t>
            </a:r>
            <a:r>
              <a:rPr lang="en-US" sz="1200" kern="0" baseline="0" dirty="0" smtClean="0">
                <a:solidFill>
                  <a:srgbClr val="FF0000"/>
                </a:solidFill>
                <a:cs typeface="ＭＳ Ｐゴシック"/>
              </a:rPr>
              <a:t> protocol, you </a:t>
            </a:r>
            <a:r>
              <a:rPr lang="en-US" sz="1200" kern="0" dirty="0" smtClean="0">
                <a:solidFill>
                  <a:srgbClr val="FF0000"/>
                </a:solidFill>
                <a:cs typeface="ＭＳ Ｐゴシック"/>
              </a:rPr>
              <a:t>can choose to consider these as de minimus and leave them out all</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Emissions rates are generation based: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Do not include life-cycle emissions (e.g. extraction, processing and transportation of fuels)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Do not include transmission &amp; distribution line losses</a:t>
            </a:r>
          </a:p>
          <a:p>
            <a:endParaRPr lang="en-US" baseline="0" dirty="0" smtClean="0"/>
          </a:p>
        </p:txBody>
      </p:sp>
      <p:sp>
        <p:nvSpPr>
          <p:cNvPr id="4" name="Slide Number Placeholder 3"/>
          <p:cNvSpPr>
            <a:spLocks noGrp="1"/>
          </p:cNvSpPr>
          <p:nvPr>
            <p:ph type="sldNum" sz="quarter" idx="10"/>
          </p:nvPr>
        </p:nvSpPr>
        <p:spPr/>
        <p:txBody>
          <a:bodyPr/>
          <a:lstStyle/>
          <a:p>
            <a:fld id="{428F5FE1-9B4F-4B31-8BF6-F694000CBA2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28F5FE1-9B4F-4B31-8BF6-F694000CBA2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eGRID aggregates the plant level data to utility service areas,</a:t>
            </a:r>
            <a:r>
              <a:rPr lang="en-US" baseline="0" dirty="0" smtClean="0"/>
              <a:t> power control areas, EPA assigned eGRID subregions, NERC regions, and U.S. Total</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level data would</a:t>
            </a:r>
            <a:r>
              <a:rPr lang="en-US" baseline="0" dirty="0" smtClean="0"/>
              <a:t> be appropriate when examining the emissions that occur at generating plants within a certain state or states, but not the emissions associated with electricity consumption in a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Useful</a:t>
            </a:r>
            <a:r>
              <a:rPr lang="en-US" baseline="0" dirty="0" smtClean="0"/>
              <a:t> for orgs with many buildings/facilities</a:t>
            </a:r>
          </a:p>
          <a:p>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eGRID subregion level data goes back to 1998. </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Scope 3</a:t>
            </a:r>
            <a:r>
              <a:rPr lang="en-US" baseline="0" dirty="0" smtClean="0"/>
              <a:t> emissions are </a:t>
            </a:r>
            <a:r>
              <a:rPr lang="en-US" dirty="0" smtClean="0"/>
              <a:t>more commonly</a:t>
            </a:r>
            <a:r>
              <a:rPr lang="en-US" baseline="0" dirty="0" smtClean="0"/>
              <a:t> reported in inventories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Usually reported in </a:t>
            </a:r>
            <a:r>
              <a:rPr lang="en-US" baseline="0" dirty="0" err="1" smtClean="0"/>
              <a:t>Metic</a:t>
            </a:r>
            <a:r>
              <a:rPr lang="en-US" baseline="0" dirty="0" smtClean="0"/>
              <a:t> tons, so you would need to convert lb to metric tons.</a:t>
            </a:r>
            <a:endParaRPr lang="en-US" dirty="0"/>
          </a:p>
        </p:txBody>
      </p:sp>
      <p:sp>
        <p:nvSpPr>
          <p:cNvPr id="4" name="Slide Number Placeholder 3"/>
          <p:cNvSpPr>
            <a:spLocks noGrp="1"/>
          </p:cNvSpPr>
          <p:nvPr>
            <p:ph type="sldNum" sz="quarter" idx="10"/>
          </p:nvPr>
        </p:nvSpPr>
        <p:spPr/>
        <p:txBody>
          <a:bodyPr/>
          <a:lstStyle/>
          <a:p>
            <a:fld id="{428F5FE1-9B4F-4B31-8BF6-F694000CBA2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smtClean="0"/>
              <a:t>Click to edit Master title style</a:t>
            </a:r>
            <a:endParaRPr lang="en-US"/>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ftr" sz="quarter" idx="10"/>
          </p:nvPr>
        </p:nvSpPr>
        <p:spPr>
          <a:xfrm>
            <a:off x="2667000" y="6400800"/>
            <a:ext cx="3810000" cy="457200"/>
          </a:xfrm>
        </p:spPr>
        <p:txBody>
          <a:bodyPr/>
          <a:lstStyle>
            <a:lvl1pPr>
              <a:defRPr sz="1400"/>
            </a:lvl1pPr>
          </a:lstStyle>
          <a:p>
            <a:endParaRPr lang="en-US" dirty="0"/>
          </a:p>
        </p:txBody>
      </p:sp>
      <p:sp>
        <p:nvSpPr>
          <p:cNvPr id="7" name="Rectangle 6"/>
          <p:cNvSpPr>
            <a:spLocks noGrp="1" noChangeArrowheads="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 y="2286000"/>
            <a:ext cx="88392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sz="1400"/>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400"/>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52400" y="2286000"/>
            <a:ext cx="4343400" cy="4038600"/>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2286000"/>
            <a:ext cx="4343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lvl1pPr>
              <a:defRPr/>
            </a:lvl1pPr>
          </a:lstStyle>
          <a:p>
            <a:endParaRPr lang="en-US" dirty="0"/>
          </a:p>
        </p:txBody>
      </p:sp>
      <p:sp>
        <p:nvSpPr>
          <p:cNvPr id="7" name="Slide Number Placeholder 6"/>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dirty="0"/>
          </a:p>
        </p:txBody>
      </p:sp>
      <p:sp>
        <p:nvSpPr>
          <p:cNvPr id="3" name="SmartArt Placeholder 2"/>
          <p:cNvSpPr>
            <a:spLocks noGrp="1"/>
          </p:cNvSpPr>
          <p:nvPr>
            <p:ph type="dgm" idx="1"/>
          </p:nvPr>
        </p:nvSpPr>
        <p:spPr>
          <a:xfrm>
            <a:off x="152400" y="2286000"/>
            <a:ext cx="8839200" cy="4038600"/>
          </a:xfrm>
        </p:spPr>
        <p:txBody>
          <a:bodyPr/>
          <a:lstStyle>
            <a:lvl1pPr>
              <a:defRPr dirty="0"/>
            </a:lvl1pPr>
          </a:lstStyle>
          <a:p>
            <a:pPr lvl="0"/>
            <a:r>
              <a:rPr lang="en-US" noProof="0" dirty="0" smtClean="0"/>
              <a:t>Click icon to add </a:t>
            </a:r>
            <a:r>
              <a:rPr lang="en-US" noProof="0" dirty="0" err="1" smtClean="0"/>
              <a:t>SmartArt</a:t>
            </a:r>
            <a:r>
              <a:rPr lang="en-US" noProof="0" dirty="0" smtClean="0"/>
              <a:t> graphic</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2A0D2C3-512B-495B-951A-60B7F08C489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152400" y="2286000"/>
            <a:ext cx="4343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86000"/>
            <a:ext cx="4343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lvl1pPr>
              <a:defRPr/>
            </a:lvl1pPr>
          </a:lstStyle>
          <a:p>
            <a:endParaRPr lang="en-US"/>
          </a:p>
        </p:txBody>
      </p:sp>
      <p:sp>
        <p:nvSpPr>
          <p:cNvPr id="7" name="Slide Number Placeholder 6"/>
          <p:cNvSpPr>
            <a:spLocks noGrp="1"/>
          </p:cNvSpPr>
          <p:nvPr>
            <p:ph type="sldNum" sz="quarter" idx="11"/>
          </p:nvPr>
        </p:nvSpPr>
        <p:spPr/>
        <p:txBody>
          <a:bodyPr/>
          <a:lstStyle>
            <a:lvl1pPr>
              <a:defRPr/>
            </a:lvl1pPr>
          </a:lstStyle>
          <a:p>
            <a:fld id="{42A0D2C3-512B-495B-951A-60B7F08C489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152400" y="1219200"/>
            <a:ext cx="8839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2A0D2C3-512B-495B-951A-60B7F08C4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2400" y="2133600"/>
            <a:ext cx="8839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2286000"/>
            <a:ext cx="4343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86000"/>
            <a:ext cx="4343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lvl1pPr>
              <a:defRPr sz="1400"/>
            </a:lvl1pPr>
          </a:lstStyle>
          <a:p>
            <a:endParaRPr lang="en-US" dirty="0"/>
          </a:p>
        </p:txBody>
      </p:sp>
      <p:sp>
        <p:nvSpPr>
          <p:cNvPr id="7" name="Slide Number Placeholder 6"/>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2438400"/>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3124199"/>
            <a:ext cx="4344988" cy="3124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384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24199"/>
            <a:ext cx="4346575" cy="3124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lvl1pPr>
              <a:defRPr/>
            </a:lvl1pPr>
          </a:lstStyle>
          <a:p>
            <a:endParaRPr lang="en-US" dirty="0"/>
          </a:p>
        </p:txBody>
      </p:sp>
      <p:sp>
        <p:nvSpPr>
          <p:cNvPr id="9" name="Slide Number Placeholder 8"/>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52400" y="1219200"/>
            <a:ext cx="8839200" cy="990600"/>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sz="1400"/>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lvl1pPr>
              <a:defRPr sz="1400"/>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1295400"/>
            <a:ext cx="3008313" cy="762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sz="1400"/>
            </a:lvl1pPr>
          </a:lstStyle>
          <a:p>
            <a:endParaRPr lang="en-US" dirty="0"/>
          </a:p>
        </p:txBody>
      </p:sp>
      <p:sp>
        <p:nvSpPr>
          <p:cNvPr id="7" name="Slide Number Placeholder 6"/>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228600" y="4800600"/>
            <a:ext cx="8763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1219199"/>
            <a:ext cx="87630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28600" y="5367338"/>
            <a:ext cx="8763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sz="1400"/>
            </a:lvl1pPr>
          </a:lstStyle>
          <a:p>
            <a:endParaRPr lang="en-US" dirty="0"/>
          </a:p>
        </p:txBody>
      </p:sp>
      <p:sp>
        <p:nvSpPr>
          <p:cNvPr id="7" name="Slide Number Placeholder 6"/>
          <p:cNvSpPr>
            <a:spLocks noGrp="1"/>
          </p:cNvSpPr>
          <p:nvPr>
            <p:ph type="sldNum" sz="quarter" idx="11"/>
          </p:nvPr>
        </p:nvSpPr>
        <p:spPr/>
        <p:txBody>
          <a:bodyPr/>
          <a:lstStyle>
            <a:lvl1pPr>
              <a:defRPr/>
            </a:lvl1pPr>
          </a:lstStyle>
          <a:p>
            <a:fld id="{42A0D2C3-512B-495B-951A-60B7F08C48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2400" y="1219200"/>
            <a:ext cx="8839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 y="2286000"/>
            <a:ext cx="8839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524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endParaRPr lang="en-US" dirty="0"/>
          </a:p>
        </p:txBody>
      </p:sp>
      <p:sp>
        <p:nvSpPr>
          <p:cNvPr id="1029" name="Rectangle 5"/>
          <p:cNvSpPr>
            <a:spLocks noGrp="1" noChangeArrowheads="1"/>
          </p:cNvSpPr>
          <p:nvPr>
            <p:ph type="ftr" sz="quarter" idx="3"/>
          </p:nvPr>
        </p:nvSpPr>
        <p:spPr bwMode="auto">
          <a:xfrm>
            <a:off x="1905000" y="64008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endParaRPr lang="en-US" dirty="0"/>
          </a:p>
        </p:txBody>
      </p:sp>
      <p:sp>
        <p:nvSpPr>
          <p:cNvPr id="1030"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fld id="{42A0D2C3-512B-495B-951A-60B7F08C48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ctr" rtl="0" eaLnBrk="1" fontAlgn="base" hangingPunct="1">
        <a:spcBef>
          <a:spcPct val="0"/>
        </a:spcBef>
        <a:spcAft>
          <a:spcPct val="0"/>
        </a:spcAft>
        <a:defRPr sz="3200">
          <a:solidFill>
            <a:schemeClr val="tx1"/>
          </a:solidFill>
          <a:latin typeface="+mj-lt"/>
          <a:ea typeface="+mj-ea"/>
          <a:cs typeface="ＭＳ Ｐゴシック"/>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4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0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pa.gov/cleanenergy/energy-resources/egrid/feedback.html"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iem.art@epa.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mailto:caquirozpacheco@transystem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How to use eGRID for Carbon Footprinting Electricity Purchases in Greenhouse Gas Emission Inventories</a:t>
            </a:r>
            <a:br>
              <a:rPr lang="en-US" dirty="0" smtClean="0"/>
            </a:br>
            <a:endParaRPr lang="en-US" dirty="0"/>
          </a:p>
        </p:txBody>
      </p:sp>
      <p:sp>
        <p:nvSpPr>
          <p:cNvPr id="4" name="Subtitle 3"/>
          <p:cNvSpPr>
            <a:spLocks noGrp="1"/>
          </p:cNvSpPr>
          <p:nvPr>
            <p:ph type="subTitle" idx="1"/>
          </p:nvPr>
        </p:nvSpPr>
        <p:spPr/>
        <p:txBody>
          <a:bodyPr/>
          <a:lstStyle/>
          <a:p>
            <a:r>
              <a:rPr lang="en-US" dirty="0" smtClean="0"/>
              <a:t>2012 International Emission Inventory Conference </a:t>
            </a:r>
            <a:br>
              <a:rPr lang="en-US" dirty="0" smtClean="0"/>
            </a:br>
            <a:r>
              <a:rPr lang="en-US" dirty="0" smtClean="0"/>
              <a:t>Session 3: Greenhouse Gases</a:t>
            </a:r>
          </a:p>
          <a:p>
            <a:r>
              <a:rPr lang="en-US" dirty="0" smtClean="0"/>
              <a:t>8/14/2012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10</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Which data year to use?</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7" name="Content Placeholder 2"/>
          <p:cNvSpPr txBox="1">
            <a:spLocks/>
          </p:cNvSpPr>
          <p:nvPr/>
        </p:nvSpPr>
        <p:spPr>
          <a:xfrm>
            <a:off x="152400" y="1371600"/>
            <a:ext cx="3886200" cy="472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Use the “best match” between inventory year and eGRID data year at time of inventory </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preparation</a:t>
            </a: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a:p>
            <a:pPr marL="800100" lvl="1" indent="-342900" fontAlgn="base">
              <a:spcBef>
                <a:spcPct val="20000"/>
              </a:spcBef>
              <a:spcAft>
                <a:spcPct val="0"/>
              </a:spcAft>
              <a:buFontTx/>
              <a:buChar char="•"/>
            </a:pPr>
            <a:r>
              <a:rPr lang="en-US" sz="2400" kern="0" dirty="0" smtClean="0">
                <a:cs typeface="ＭＳ Ｐゴシック"/>
              </a:rPr>
              <a:t>More closely resembles emissions reflecting actual resource mix</a:t>
            </a: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ＭＳ Ｐゴシック"/>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ＭＳ Ｐゴシック"/>
            </a:endParaRPr>
          </a:p>
        </p:txBody>
      </p:sp>
      <p:graphicFrame>
        <p:nvGraphicFramePr>
          <p:cNvPr id="8" name="Table 7"/>
          <p:cNvGraphicFramePr>
            <a:graphicFrameLocks noGrp="1"/>
          </p:cNvGraphicFramePr>
          <p:nvPr/>
        </p:nvGraphicFramePr>
        <p:xfrm>
          <a:off x="4343400" y="1295399"/>
          <a:ext cx="4191000" cy="5158741"/>
        </p:xfrm>
        <a:graphic>
          <a:graphicData uri="http://schemas.openxmlformats.org/drawingml/2006/table">
            <a:tbl>
              <a:tblPr/>
              <a:tblGrid>
                <a:gridCol w="856735"/>
                <a:gridCol w="1647568"/>
                <a:gridCol w="1686697"/>
              </a:tblGrid>
              <a:tr h="494674">
                <a:tc>
                  <a:txBody>
                    <a:bodyPr/>
                    <a:lstStyle/>
                    <a:p>
                      <a:pPr marL="0" marR="0" algn="ctr">
                        <a:spcBef>
                          <a:spcPts val="0"/>
                        </a:spcBef>
                        <a:spcAft>
                          <a:spcPts val="0"/>
                        </a:spcAft>
                      </a:pPr>
                      <a:r>
                        <a:rPr lang="en-US" sz="1200" b="1" dirty="0">
                          <a:latin typeface="Arial"/>
                          <a:ea typeface="Times New Roman"/>
                        </a:rPr>
                        <a:t>Inventory Year</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Times New Roman"/>
                        </a:rPr>
                        <a:t>eGRID data </a:t>
                      </a:r>
                      <a:r>
                        <a:rPr lang="en-US" sz="1200" b="1" dirty="0" smtClean="0">
                          <a:latin typeface="Arial"/>
                          <a:ea typeface="Times New Roman"/>
                        </a:rPr>
                        <a:t>year</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Times New Roman"/>
                        </a:rPr>
                        <a:t>eGRID edition to find data</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1998</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1998</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eGRID2002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1999</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1999</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eGRID2002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eGRID2002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dirty="0">
                          <a:latin typeface="Arial"/>
                          <a:ea typeface="Times New Roman"/>
                        </a:rPr>
                        <a:t>2001</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2000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eGRID2002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2000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eGRID2002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2003</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2000</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eGRID2002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2004</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2004</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2006</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2008</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7">
                <a:tc>
                  <a:txBody>
                    <a:bodyPr/>
                    <a:lstStyle/>
                    <a:p>
                      <a:pPr marL="0" marR="0" algn="ctr">
                        <a:spcBef>
                          <a:spcPts val="0"/>
                        </a:spcBef>
                        <a:spcAft>
                          <a:spcPts val="0"/>
                        </a:spcAft>
                      </a:pPr>
                      <a:r>
                        <a:rPr lang="en-US" sz="1200">
                          <a:latin typeface="Arial"/>
                          <a:ea typeface="Times New Roman"/>
                        </a:rPr>
                        <a:t>2009</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2009</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341">
                <a:tc>
                  <a:txBody>
                    <a:bodyPr/>
                    <a:lstStyle/>
                    <a:p>
                      <a:pPr marL="0" marR="0" algn="ctr">
                        <a:spcBef>
                          <a:spcPts val="0"/>
                        </a:spcBef>
                        <a:spcAft>
                          <a:spcPts val="0"/>
                        </a:spcAft>
                      </a:pPr>
                      <a:r>
                        <a:rPr lang="en-US" sz="1200">
                          <a:latin typeface="Arial"/>
                          <a:ea typeface="Times New Roman"/>
                        </a:rPr>
                        <a:t>2010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2009 (unless more recent exists at time of preparation)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341">
                <a:tc>
                  <a:txBody>
                    <a:bodyPr/>
                    <a:lstStyle/>
                    <a:p>
                      <a:pPr marL="0" marR="0" algn="ctr">
                        <a:spcBef>
                          <a:spcPts val="0"/>
                        </a:spcBef>
                        <a:spcAft>
                          <a:spcPts val="0"/>
                        </a:spcAft>
                      </a:pPr>
                      <a:r>
                        <a:rPr lang="en-US" sz="1200">
                          <a:latin typeface="Arial"/>
                          <a:ea typeface="Times New Roman"/>
                        </a:rPr>
                        <a:t>2011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2009 (unless more recent exists at time of preparation)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341">
                <a:tc>
                  <a:txBody>
                    <a:bodyPr/>
                    <a:lstStyle/>
                    <a:p>
                      <a:pPr marL="0" marR="0" algn="ctr">
                        <a:spcBef>
                          <a:spcPts val="0"/>
                        </a:spcBef>
                        <a:spcAft>
                          <a:spcPts val="0"/>
                        </a:spcAft>
                      </a:pPr>
                      <a:r>
                        <a:rPr lang="en-US" sz="1200">
                          <a:latin typeface="Arial"/>
                          <a:ea typeface="Times New Roman"/>
                        </a:rPr>
                        <a:t>2012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Times New Roman"/>
                        </a:rPr>
                        <a:t>2009 (unless more recent exists at time of preparation)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Times New Roman"/>
                        </a:rPr>
                        <a:t>eGRID2012</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11</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How to address line losses</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7" name="Content Placeholder 2"/>
          <p:cNvSpPr txBox="1">
            <a:spLocks/>
          </p:cNvSpPr>
          <p:nvPr/>
        </p:nvSpPr>
        <p:spPr>
          <a:xfrm>
            <a:off x="152400" y="1371600"/>
            <a:ext cx="8839200" cy="472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cs typeface="ＭＳ Ｐゴシック"/>
              </a:rPr>
              <a:t>L</a:t>
            </a:r>
            <a:r>
              <a:rPr kumimoji="0" lang="en-US" sz="2400" b="0" i="0" u="none" strike="noStrike" kern="0" cap="none" spc="0" normalizeH="0" noProof="0" dirty="0" smtClean="0">
                <a:ln>
                  <a:noFill/>
                </a:ln>
                <a:solidFill>
                  <a:schemeClr val="tx1"/>
                </a:solidFill>
                <a:effectLst/>
                <a:uLnTx/>
                <a:uFillTx/>
                <a:latin typeface="+mn-lt"/>
                <a:ea typeface="+mn-ea"/>
                <a:cs typeface="ＭＳ Ｐゴシック"/>
              </a:rPr>
              <a:t>ine loss emissions estimate equation: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lang="en-US" sz="2000" kern="0" dirty="0" smtClean="0">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lang="en-US" sz="2000" kern="0" dirty="0" smtClean="0">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marR="0" lvl="2"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cs typeface="ＭＳ Ｐゴシック"/>
              </a:rPr>
              <a:t>For example 1,000 MWh purchased in CAMX eGRID subregion in year </a:t>
            </a:r>
            <a:r>
              <a:rPr lang="en-US" sz="2000" kern="0" dirty="0" smtClean="0">
                <a:cs typeface="ＭＳ Ｐゴシック"/>
              </a:rPr>
              <a:t>2010</a:t>
            </a:r>
            <a:endParaRPr lang="en-US" sz="2000" kern="0" dirty="0" smtClean="0">
              <a:cs typeface="ＭＳ Ｐゴシック"/>
            </a:endParaRPr>
          </a:p>
          <a:p>
            <a:pPr marL="1200150" lvl="3" indent="-3429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eGRID</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subregion total output emission rate = 658.68 lb CO</a:t>
            </a:r>
            <a:r>
              <a:rPr lang="en-US" sz="2000" kern="0" baseline="-25000" dirty="0" smtClean="0">
                <a:cs typeface="ＭＳ Ｐゴシック"/>
              </a:rPr>
              <a:t>2</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/MWh</a:t>
            </a:r>
          </a:p>
          <a:p>
            <a:pPr marL="1200150" lvl="3" indent="-3429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Grid gross loss</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factor = 8.21% = 0.0821</a:t>
            </a:r>
          </a:p>
          <a:p>
            <a:pPr marL="1200150" lvl="3" indent="-342900" fontAlgn="base">
              <a:spcBef>
                <a:spcPct val="20000"/>
              </a:spcBef>
              <a:spcAft>
                <a:spcPct val="0"/>
              </a:spcAft>
              <a:buFontTx/>
              <a:buChar char="•"/>
            </a:pPr>
            <a:r>
              <a:rPr lang="en-US" sz="2000" kern="0" noProof="0" dirty="0" smtClean="0">
                <a:cs typeface="ＭＳ Ｐゴシック"/>
              </a:rPr>
              <a:t>Scope 3 line loss emissions </a:t>
            </a:r>
            <a:r>
              <a:rPr lang="en-US" sz="2000" kern="0" dirty="0" smtClean="0">
                <a:cs typeface="ＭＳ Ｐゴシック"/>
              </a:rPr>
              <a:t>= </a:t>
            </a:r>
            <a:br>
              <a:rPr lang="en-US" sz="2000" kern="0" dirty="0" smtClean="0">
                <a:cs typeface="ＭＳ Ｐゴシック"/>
              </a:rPr>
            </a:br>
            <a:r>
              <a:rPr lang="en-US" sz="2000" kern="0" dirty="0" smtClean="0">
                <a:cs typeface="ＭＳ Ｐゴシック"/>
              </a:rPr>
              <a:t> 1000 MWh * 658.68 lb CO</a:t>
            </a:r>
            <a:r>
              <a:rPr lang="en-US" sz="2000" kern="0" baseline="-25000" dirty="0" smtClean="0">
                <a:cs typeface="ＭＳ Ｐゴシック"/>
              </a:rPr>
              <a:t>2</a:t>
            </a:r>
            <a:r>
              <a:rPr lang="en-US" sz="2000" kern="0" dirty="0" smtClean="0">
                <a:cs typeface="ＭＳ Ｐゴシック"/>
              </a:rPr>
              <a:t>/MWh * 0.0821 / (1 – 0.0821) =</a:t>
            </a:r>
            <a:br>
              <a:rPr lang="en-US" sz="2000" kern="0" dirty="0" smtClean="0">
                <a:cs typeface="ＭＳ Ｐゴシック"/>
              </a:rPr>
            </a:br>
            <a:r>
              <a:rPr lang="en-US" sz="2000" kern="0" dirty="0" smtClean="0">
                <a:cs typeface="ＭＳ Ｐゴシック"/>
              </a:rPr>
              <a:t> 58,914.5 lb CO</a:t>
            </a:r>
            <a:r>
              <a:rPr lang="en-US" sz="2000" kern="0" baseline="-25000" dirty="0" smtClean="0">
                <a:cs typeface="ＭＳ Ｐゴシック"/>
              </a:rPr>
              <a:t>2</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pic>
        <p:nvPicPr>
          <p:cNvPr id="645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1905000"/>
            <a:ext cx="1853565" cy="533400"/>
          </a:xfrm>
          <a:prstGeom prst="rect">
            <a:avLst/>
          </a:prstGeom>
          <a:noFill/>
        </p:spPr>
      </p:pic>
      <p:pic>
        <p:nvPicPr>
          <p:cNvPr id="645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2514600"/>
            <a:ext cx="6802582" cy="1066800"/>
          </a:xfrm>
          <a:prstGeom prst="rect">
            <a:avLst/>
          </a:prstGeom>
          <a:noFill/>
        </p:spPr>
      </p:pic>
      <p:sp>
        <p:nvSpPr>
          <p:cNvPr id="645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6" name="Rectangle 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12</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How to address line losses</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7" name="Content Placeholder 2"/>
          <p:cNvSpPr txBox="1">
            <a:spLocks/>
          </p:cNvSpPr>
          <p:nvPr/>
        </p:nvSpPr>
        <p:spPr>
          <a:xfrm>
            <a:off x="152400" y="1371600"/>
            <a:ext cx="8839200" cy="472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Equation combining</a:t>
            </a:r>
            <a:r>
              <a:rPr kumimoji="0" lang="en-US" sz="2400" b="0" i="0" u="none" strike="noStrike" kern="0" cap="none" spc="0" normalizeH="0" noProof="0" dirty="0" smtClean="0">
                <a:ln>
                  <a:noFill/>
                </a:ln>
                <a:solidFill>
                  <a:schemeClr val="tx1"/>
                </a:solidFill>
                <a:effectLst/>
                <a:uLnTx/>
                <a:uFillTx/>
                <a:latin typeface="+mn-lt"/>
                <a:ea typeface="+mn-ea"/>
                <a:cs typeface="ＭＳ Ｐゴシック"/>
              </a:rPr>
              <a:t> line losses with </a:t>
            </a:r>
            <a:r>
              <a:rPr lang="en-US" sz="2400" kern="0" dirty="0" smtClean="0">
                <a:cs typeface="ＭＳ Ｐゴシック"/>
              </a:rPr>
              <a:t>generation emissions</a:t>
            </a:r>
            <a:r>
              <a:rPr kumimoji="0" lang="en-US" sz="2400" b="0" i="0" u="none" strike="noStrike" kern="0" cap="none" spc="0" normalizeH="0" noProof="0" dirty="0" smtClean="0">
                <a:ln>
                  <a:noFill/>
                </a:ln>
                <a:solidFill>
                  <a:schemeClr val="tx1"/>
                </a:solidFill>
                <a:effectLst/>
                <a:uLnTx/>
                <a:uFillTx/>
                <a:latin typeface="+mn-lt"/>
                <a:ea typeface="+mn-ea"/>
                <a:cs typeface="ＭＳ Ｐゴシック"/>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lang="en-US" sz="2000" kern="0" dirty="0" smtClean="0">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lvl="2" indent="-342900" fontAlgn="base">
              <a:spcBef>
                <a:spcPct val="20000"/>
              </a:spcBef>
              <a:spcAft>
                <a:spcPct val="0"/>
              </a:spcAft>
              <a:buFontTx/>
              <a:buChar char="•"/>
            </a:pPr>
            <a:endParaRPr lang="en-US" sz="2000" kern="0" dirty="0" smtClean="0">
              <a:cs typeface="ＭＳ Ｐゴシック"/>
            </a:endParaRPr>
          </a:p>
          <a:p>
            <a:pPr marL="742950" lvl="2" indent="-342900" fontAlgn="base">
              <a:spcBef>
                <a:spcPct val="20000"/>
              </a:spcBef>
              <a:spcAft>
                <a:spcPct val="0"/>
              </a:spcAft>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742950" marR="0" lvl="2"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cs typeface="ＭＳ Ｐゴシック"/>
              </a:rPr>
              <a:t>For example 1,000 MWh purchased in CAMX eGRID subregion in year </a:t>
            </a:r>
            <a:r>
              <a:rPr lang="en-US" sz="2000" kern="0" dirty="0" smtClean="0">
                <a:cs typeface="ＭＳ Ｐゴシック"/>
              </a:rPr>
              <a:t>2010</a:t>
            </a:r>
            <a:endParaRPr lang="en-US" sz="2000" kern="0" dirty="0" smtClean="0">
              <a:cs typeface="ＭＳ Ｐゴシック"/>
            </a:endParaRPr>
          </a:p>
          <a:p>
            <a:pPr marL="1200150" lvl="3" indent="-3429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eGRID</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subregion total output emission rate = 658.68 lb CO</a:t>
            </a:r>
            <a:r>
              <a:rPr lang="en-US" sz="2000" kern="0" baseline="-25000" dirty="0" smtClean="0">
                <a:cs typeface="ＭＳ Ｐゴシック"/>
              </a:rPr>
              <a:t>2</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/MWh</a:t>
            </a:r>
          </a:p>
          <a:p>
            <a:pPr marL="1200150" lvl="3" indent="-3429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Grid gross loss</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factor = 8.21% = 0.0821</a:t>
            </a:r>
          </a:p>
          <a:p>
            <a:pPr marL="1200150" lvl="3" indent="-342900" fontAlgn="base">
              <a:spcBef>
                <a:spcPct val="20000"/>
              </a:spcBef>
              <a:spcAft>
                <a:spcPct val="0"/>
              </a:spcAft>
              <a:buFontTx/>
              <a:buChar char="•"/>
            </a:pPr>
            <a:r>
              <a:rPr lang="en-US" sz="2000" kern="0" dirty="0" smtClean="0">
                <a:cs typeface="ＭＳ Ｐゴシック"/>
              </a:rPr>
              <a:t>Emissions (including </a:t>
            </a:r>
            <a:r>
              <a:rPr lang="en-US" sz="2000" kern="0" noProof="0" dirty="0" smtClean="0">
                <a:cs typeface="ＭＳ Ｐゴシック"/>
              </a:rPr>
              <a:t>line losses) emissions </a:t>
            </a:r>
            <a:r>
              <a:rPr lang="en-US" sz="2000" kern="0" dirty="0" smtClean="0">
                <a:cs typeface="ＭＳ Ｐゴシック"/>
              </a:rPr>
              <a:t>= </a:t>
            </a:r>
            <a:br>
              <a:rPr lang="en-US" sz="2000" kern="0" dirty="0" smtClean="0">
                <a:cs typeface="ＭＳ Ｐゴシック"/>
              </a:rPr>
            </a:br>
            <a:r>
              <a:rPr lang="en-US" sz="2000" kern="0" dirty="0" smtClean="0">
                <a:cs typeface="ＭＳ Ｐゴシック"/>
              </a:rPr>
              <a:t> 1000 MWh * 658.68 lb CO</a:t>
            </a:r>
            <a:r>
              <a:rPr lang="en-US" sz="2000" kern="0" baseline="-25000" dirty="0" smtClean="0">
                <a:cs typeface="ＭＳ Ｐゴシック"/>
              </a:rPr>
              <a:t>2</a:t>
            </a:r>
            <a:r>
              <a:rPr lang="en-US" sz="2000" kern="0" dirty="0" smtClean="0">
                <a:cs typeface="ＭＳ Ｐゴシック"/>
              </a:rPr>
              <a:t>/MWh / (1 – 0.0821) =</a:t>
            </a:r>
            <a:br>
              <a:rPr lang="en-US" sz="2000" kern="0" dirty="0" smtClean="0">
                <a:cs typeface="ＭＳ Ｐゴシック"/>
              </a:rPr>
            </a:br>
            <a:r>
              <a:rPr lang="en-US" sz="2000" kern="0" dirty="0" smtClean="0">
                <a:cs typeface="ＭＳ Ｐゴシック"/>
              </a:rPr>
              <a:t> 717,594.5 lb CO</a:t>
            </a:r>
            <a:r>
              <a:rPr lang="en-US" sz="2000" kern="0" baseline="-25000" dirty="0" smtClean="0">
                <a:cs typeface="ＭＳ Ｐゴシック"/>
              </a:rPr>
              <a:t>2</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sp>
        <p:nvSpPr>
          <p:cNvPr id="645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6" name="Rectangle 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2286000"/>
            <a:ext cx="7206740" cy="160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13</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Including CH4 and N2O </a:t>
            </a:r>
          </a:p>
          <a:p>
            <a:pPr lvl="0" fontAlgn="base">
              <a:spcBef>
                <a:spcPct val="0"/>
              </a:spcBef>
              <a:spcAft>
                <a:spcPct val="0"/>
              </a:spcAft>
              <a:defRPr/>
            </a:pPr>
            <a:r>
              <a:rPr lang="en-US" sz="3200" kern="0" dirty="0" smtClean="0">
                <a:solidFill>
                  <a:schemeClr val="bg1"/>
                </a:solidFill>
                <a:latin typeface="+mj-lt"/>
                <a:ea typeface="+mj-ea"/>
                <a:cs typeface="ＭＳ Ｐゴシック"/>
              </a:rPr>
              <a:t>-&gt; CO2 equivalent</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645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16" name="Rectangle 4"/>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Content Placeholder 2"/>
          <p:cNvSpPr txBox="1">
            <a:spLocks/>
          </p:cNvSpPr>
          <p:nvPr/>
        </p:nvSpPr>
        <p:spPr>
          <a:xfrm>
            <a:off x="152400" y="1295400"/>
            <a:ext cx="8839200" cy="4800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Including CH</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4</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 and N</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O from electricity purchases adds less than 1% CO</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 equivalent (CO</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Note that units for CH</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4</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 and N</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O output emission rates in eGRID are in lbs per </a:t>
            </a:r>
            <a:r>
              <a:rPr kumimoji="0" lang="en-US" sz="2400" b="0" i="0" u="sng" strike="noStrike" kern="0" cap="none" spc="0" normalizeH="0" baseline="0" noProof="0" dirty="0" smtClean="0">
                <a:ln>
                  <a:noFill/>
                </a:ln>
                <a:solidFill>
                  <a:schemeClr val="tx1"/>
                </a:solidFill>
                <a:effectLst/>
                <a:uLnTx/>
                <a:uFillTx/>
                <a:latin typeface="+mn-lt"/>
                <a:ea typeface="+mn-ea"/>
                <a:cs typeface="ＭＳ Ｐゴシック"/>
              </a:rPr>
              <a:t>GWh</a:t>
            </a:r>
            <a:r>
              <a:rPr kumimoji="0" lang="en-US" sz="2400" b="0" i="0" strike="noStrike" kern="0" cap="none" spc="0" normalizeH="0" baseline="0" noProof="0" dirty="0" smtClean="0">
                <a:ln>
                  <a:noFill/>
                </a:ln>
                <a:solidFill>
                  <a:schemeClr val="tx1"/>
                </a:solidFill>
                <a:effectLst/>
                <a:uLnTx/>
                <a:uFillTx/>
                <a:latin typeface="+mn-lt"/>
                <a:ea typeface="+mn-ea"/>
                <a:cs typeface="ＭＳ Ｐゴシック"/>
              </a:rPr>
              <a:t>,</a:t>
            </a:r>
            <a:r>
              <a:rPr kumimoji="0" lang="en-US" sz="2400" b="0" i="0" strike="noStrike" kern="0" cap="none" spc="0" normalizeH="0" noProof="0" dirty="0" smtClean="0">
                <a:ln>
                  <a:noFill/>
                </a:ln>
                <a:solidFill>
                  <a:schemeClr val="tx1"/>
                </a:solidFill>
                <a:effectLst/>
                <a:uLnTx/>
                <a:uFillTx/>
                <a:latin typeface="+mn-lt"/>
                <a:ea typeface="+mn-ea"/>
                <a:cs typeface="ＭＳ Ｐゴシック"/>
              </a:rPr>
              <a:t> rather than lbs per MWh</a:t>
            </a:r>
            <a:endParaRPr kumimoji="0" lang="en-US" sz="2400" b="0" i="0" strike="noStrike" kern="0" cap="none" spc="0" normalizeH="0" baseline="0" noProof="0" dirty="0" smtClean="0">
              <a:ln>
                <a:noFill/>
              </a:ln>
              <a:solidFill>
                <a:schemeClr val="tx1"/>
              </a:solidFill>
              <a:effectLst/>
              <a:uLnTx/>
              <a:uFillTx/>
              <a:latin typeface="+mn-lt"/>
              <a:ea typeface="+mn-ea"/>
              <a:cs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To convert to CO</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 consistent with EPA’s U.S. GHG Inventory, recommend using IPCC Second Assessment Report</a:t>
            </a:r>
            <a:r>
              <a:rPr kumimoji="0" lang="en-US" sz="2400" b="0" i="0" u="none" strike="noStrike" kern="0" cap="none" spc="0" normalizeH="0" noProof="0" dirty="0" smtClean="0">
                <a:ln>
                  <a:noFill/>
                </a:ln>
                <a:solidFill>
                  <a:schemeClr val="tx1"/>
                </a:solidFill>
                <a:effectLst/>
                <a:uLnTx/>
                <a:uFillTx/>
                <a:latin typeface="+mn-lt"/>
                <a:ea typeface="+mn-ea"/>
                <a:cs typeface="ＭＳ Ｐゴシック"/>
              </a:rPr>
              <a:t> (SAR)</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 Global Warming Potentials (See eGRID Technical Support Document for more details)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eGRID displays separate total output emission rates for each of these GHGs, and also combines into a CO</a:t>
            </a:r>
            <a:r>
              <a:rPr kumimoji="0" lang="en-US" sz="24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 value in the spreadsheets and summary tables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r>
              <a:rPr lang="en-US" dirty="0" smtClean="0"/>
              <a:t>Data not presented at the company or parent company </a:t>
            </a:r>
            <a:r>
              <a:rPr lang="en-US" dirty="0" smtClean="0"/>
              <a:t>level</a:t>
            </a:r>
            <a:endParaRPr lang="en-US" dirty="0" smtClean="0"/>
          </a:p>
          <a:p>
            <a:r>
              <a:rPr lang="en-US" dirty="0" smtClean="0"/>
              <a:t>What used to be presented in three separate spreadsheets (PLANT, AGGREGATION, STIE_USGC) are now combined into one (DATA) with 10 tabs</a:t>
            </a:r>
          </a:p>
          <a:p>
            <a:r>
              <a:rPr lang="en-US" dirty="0" smtClean="0"/>
              <a:t>Improved methodology for grid gross loss factors</a:t>
            </a:r>
          </a:p>
          <a:p>
            <a:pPr lvl="1"/>
            <a:r>
              <a:rPr lang="en-US" dirty="0" smtClean="0"/>
              <a:t>Used FERC-714 data for balancing authority interchanges rather than state based EIA estimates</a:t>
            </a:r>
          </a:p>
          <a:p>
            <a:r>
              <a:rPr lang="en-US" dirty="0" smtClean="0"/>
              <a:t>Plant coordinate improvements </a:t>
            </a:r>
          </a:p>
        </p:txBody>
      </p:sp>
      <p:sp>
        <p:nvSpPr>
          <p:cNvPr id="2" name="Slide Number Placeholder 1"/>
          <p:cNvSpPr>
            <a:spLocks noGrp="1"/>
          </p:cNvSpPr>
          <p:nvPr>
            <p:ph type="sldNum" sz="quarter" idx="11"/>
          </p:nvPr>
        </p:nvSpPr>
        <p:spPr/>
        <p:txBody>
          <a:bodyPr/>
          <a:lstStyle/>
          <a:p>
            <a:fld id="{42A0D2C3-512B-495B-951A-60B7F08C489F}" type="slidenum">
              <a:rPr lang="en-US" smtClean="0"/>
              <a:pPr/>
              <a:t>14</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new in eGRID2012?</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15</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new in eGRID2012?</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pic>
        <p:nvPicPr>
          <p:cNvPr id="7" name="Content Placeholder 6" descr="eGRID2007_eGRID_subregions.jpg"/>
          <p:cNvPicPr>
            <a:picLocks noChangeAspect="1"/>
          </p:cNvPicPr>
          <p:nvPr/>
        </p:nvPicPr>
        <p:blipFill>
          <a:blip r:embed="rId3" cstate="print"/>
          <a:srcRect/>
          <a:stretch>
            <a:fillRect/>
          </a:stretch>
        </p:blipFill>
        <p:spPr>
          <a:xfrm>
            <a:off x="3030537" y="1600200"/>
            <a:ext cx="6113463" cy="4724400"/>
          </a:xfrm>
          <a:prstGeom prst="rect">
            <a:avLst/>
          </a:prstGeom>
        </p:spPr>
      </p:pic>
      <p:sp>
        <p:nvSpPr>
          <p:cNvPr id="9" name="TextBox 5"/>
          <p:cNvSpPr txBox="1">
            <a:spLocks noChangeArrowheads="1"/>
          </p:cNvSpPr>
          <p:nvPr/>
        </p:nvSpPr>
        <p:spPr bwMode="auto">
          <a:xfrm>
            <a:off x="3640137" y="6107113"/>
            <a:ext cx="4876800" cy="600164"/>
          </a:xfrm>
          <a:prstGeom prst="rect">
            <a:avLst/>
          </a:prstGeom>
          <a:noFill/>
          <a:ln w="9525">
            <a:noFill/>
            <a:miter lim="800000"/>
            <a:headEnd/>
            <a:tailEnd/>
          </a:ln>
        </p:spPr>
        <p:txBody>
          <a:bodyPr wrap="square">
            <a:spAutoFit/>
          </a:bodyPr>
          <a:lstStyle/>
          <a:p>
            <a:r>
              <a:rPr lang="en-US" sz="1100" dirty="0"/>
              <a:t>This is a representational map; many of the boundaries shown on this map are approximate because they are based on companies, not on strictly geographical boundaries.</a:t>
            </a:r>
          </a:p>
        </p:txBody>
      </p:sp>
      <p:pic>
        <p:nvPicPr>
          <p:cNvPr id="10" name="Picture 3"/>
          <p:cNvPicPr>
            <a:picLocks noChangeAspect="1" noChangeArrowheads="1"/>
          </p:cNvPicPr>
          <p:nvPr/>
        </p:nvPicPr>
        <p:blipFill>
          <a:blip r:embed="rId4" cstate="print"/>
          <a:srcRect/>
          <a:stretch>
            <a:fillRect/>
          </a:stretch>
        </p:blipFill>
        <p:spPr bwMode="auto">
          <a:xfrm>
            <a:off x="152400" y="1290370"/>
            <a:ext cx="2971800" cy="536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16</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new in eGRID2012?</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pic>
        <p:nvPicPr>
          <p:cNvPr id="3074" name="Picture 2"/>
          <p:cNvPicPr>
            <a:picLocks noChangeAspect="1" noChangeArrowheads="1"/>
          </p:cNvPicPr>
          <p:nvPr/>
        </p:nvPicPr>
        <p:blipFill>
          <a:blip r:embed="rId3" cstate="print"/>
          <a:srcRect/>
          <a:stretch>
            <a:fillRect/>
          </a:stretch>
        </p:blipFill>
        <p:spPr bwMode="auto">
          <a:xfrm>
            <a:off x="3124200" y="1455556"/>
            <a:ext cx="6019800" cy="533491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52400" y="1290370"/>
            <a:ext cx="2971800" cy="536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17</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new in eGRID2012?</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pic>
        <p:nvPicPr>
          <p:cNvPr id="5123" name="Picture 3"/>
          <p:cNvPicPr>
            <a:picLocks noChangeAspect="1" noChangeArrowheads="1"/>
          </p:cNvPicPr>
          <p:nvPr/>
        </p:nvPicPr>
        <p:blipFill>
          <a:blip r:embed="rId3" cstate="print"/>
          <a:srcRect/>
          <a:stretch>
            <a:fillRect/>
          </a:stretch>
        </p:blipFill>
        <p:spPr bwMode="auto">
          <a:xfrm>
            <a:off x="228600" y="1870364"/>
            <a:ext cx="3048000" cy="2701636"/>
          </a:xfrm>
          <a:prstGeom prst="rect">
            <a:avLst/>
          </a:prstGeom>
          <a:noFill/>
          <a:ln w="9525">
            <a:noFill/>
            <a:miter lim="800000"/>
            <a:headEnd/>
            <a:tailEnd/>
          </a:ln>
        </p:spPr>
      </p:pic>
      <p:pic>
        <p:nvPicPr>
          <p:cNvPr id="11" name="Content Placeholder 6" descr="NERC_Interconnections_Map.jpg"/>
          <p:cNvPicPr>
            <a:picLocks noChangeAspect="1"/>
          </p:cNvPicPr>
          <p:nvPr/>
        </p:nvPicPr>
        <p:blipFill>
          <a:blip r:embed="rId4" cstate="print"/>
          <a:srcRect/>
          <a:stretch>
            <a:fillRect/>
          </a:stretch>
        </p:blipFill>
        <p:spPr>
          <a:xfrm>
            <a:off x="3200400" y="1828800"/>
            <a:ext cx="5715000" cy="438353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18</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Trends</a:t>
            </a:r>
          </a:p>
        </p:txBody>
      </p:sp>
      <p:pic>
        <p:nvPicPr>
          <p:cNvPr id="1028" name="Picture 4"/>
          <p:cNvPicPr>
            <a:picLocks noChangeAspect="1" noChangeArrowheads="1"/>
          </p:cNvPicPr>
          <p:nvPr/>
        </p:nvPicPr>
        <p:blipFill>
          <a:blip r:embed="rId3" cstate="print"/>
          <a:srcRect/>
          <a:stretch>
            <a:fillRect/>
          </a:stretch>
        </p:blipFill>
        <p:spPr bwMode="auto">
          <a:xfrm>
            <a:off x="914400" y="1267138"/>
            <a:ext cx="7328742" cy="532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19</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Trends</a:t>
            </a:r>
            <a:r>
              <a:rPr lang="en-US" sz="3200" kern="0" dirty="0" smtClean="0">
                <a:solidFill>
                  <a:schemeClr val="bg1"/>
                </a:solidFill>
                <a:cs typeface="ＭＳ Ｐゴシック"/>
              </a:rPr>
              <a:t>: Resource mix</a:t>
            </a:r>
            <a:endParaRPr lang="en-US" sz="3200" kern="0" dirty="0" smtClean="0">
              <a:solidFill>
                <a:schemeClr val="bg1"/>
              </a:solidFill>
              <a:latin typeface="+mj-lt"/>
              <a:ea typeface="+mj-ea"/>
              <a:cs typeface="ＭＳ Ｐゴシック"/>
            </a:endParaRPr>
          </a:p>
        </p:txBody>
      </p:sp>
      <p:graphicFrame>
        <p:nvGraphicFramePr>
          <p:cNvPr id="4" name="Chart 3"/>
          <p:cNvGraphicFramePr/>
          <p:nvPr/>
        </p:nvGraphicFramePr>
        <p:xfrm>
          <a:off x="4876800" y="1676400"/>
          <a:ext cx="3962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04800" y="1600200"/>
          <a:ext cx="3962400" cy="4572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Summary of recommendations</a:t>
            </a:r>
          </a:p>
          <a:p>
            <a:r>
              <a:rPr lang="en-US" dirty="0" smtClean="0"/>
              <a:t>eGRID background</a:t>
            </a:r>
          </a:p>
          <a:p>
            <a:r>
              <a:rPr lang="en-US" dirty="0" smtClean="0"/>
              <a:t>Recommendations</a:t>
            </a:r>
          </a:p>
          <a:p>
            <a:r>
              <a:rPr lang="en-US" dirty="0" smtClean="0"/>
              <a:t>What’s new in </a:t>
            </a:r>
            <a:r>
              <a:rPr lang="en-US" dirty="0" smtClean="0"/>
              <a:t>eGRID2012</a:t>
            </a:r>
          </a:p>
          <a:p>
            <a:r>
              <a:rPr lang="en-US" dirty="0" smtClean="0"/>
              <a:t>Trends </a:t>
            </a:r>
            <a:endParaRPr lang="en-US" dirty="0" smtClean="0"/>
          </a:p>
          <a:p>
            <a:r>
              <a:rPr lang="en-US" dirty="0" smtClean="0"/>
              <a:t>Future eGRID updates</a:t>
            </a:r>
          </a:p>
          <a:p>
            <a:r>
              <a:rPr lang="en-US" dirty="0" smtClean="0"/>
              <a:t>Conclusions</a:t>
            </a:r>
          </a:p>
          <a:p>
            <a:r>
              <a:rPr lang="en-US" dirty="0" smtClean="0"/>
              <a:t>Questions and comments</a:t>
            </a:r>
          </a:p>
        </p:txBody>
      </p:sp>
      <p:sp>
        <p:nvSpPr>
          <p:cNvPr id="4"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mj-lt"/>
                <a:ea typeface="+mj-ea"/>
                <a:cs typeface="ＭＳ Ｐゴシック"/>
              </a:rPr>
              <a:t>Outline</a:t>
            </a:r>
            <a:endParaRPr kumimoji="0" lang="en-US" sz="3200" b="0" i="0" u="none" strike="noStrike" kern="0" cap="none" spc="0" normalizeH="0" baseline="0" noProof="0" dirty="0">
              <a:ln>
                <a:noFill/>
              </a:ln>
              <a:solidFill>
                <a:schemeClr val="bg1"/>
              </a:solidFill>
              <a:effectLst/>
              <a:uLnTx/>
              <a:uFillTx/>
              <a:latin typeface="+mj-lt"/>
              <a:ea typeface="+mj-ea"/>
              <a:cs typeface="ＭＳ Ｐゴシック"/>
            </a:endParaRPr>
          </a:p>
        </p:txBody>
      </p:sp>
      <p:sp>
        <p:nvSpPr>
          <p:cNvPr id="5" name="Slide Number Placeholder 4"/>
          <p:cNvSpPr>
            <a:spLocks noGrp="1"/>
          </p:cNvSpPr>
          <p:nvPr>
            <p:ph type="sldNum" sz="quarter" idx="11"/>
          </p:nvPr>
        </p:nvSpPr>
        <p:spPr/>
        <p:txBody>
          <a:bodyPr/>
          <a:lstStyle/>
          <a:p>
            <a:fld id="{42A0D2C3-512B-495B-951A-60B7F08C489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20</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Trends: eGRID subregions</a:t>
            </a:r>
          </a:p>
        </p:txBody>
      </p:sp>
      <p:pic>
        <p:nvPicPr>
          <p:cNvPr id="6" name="Picture 5"/>
          <p:cNvPicPr/>
          <p:nvPr/>
        </p:nvPicPr>
        <p:blipFill>
          <a:blip r:embed="rId3" cstate="print"/>
          <a:srcRect/>
          <a:stretch>
            <a:fillRect/>
          </a:stretch>
        </p:blipFill>
        <p:spPr bwMode="auto">
          <a:xfrm>
            <a:off x="1447800" y="1266787"/>
            <a:ext cx="6400800" cy="55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21</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Trends</a:t>
            </a:r>
            <a:r>
              <a:rPr lang="en-US" sz="3200" kern="0" dirty="0" smtClean="0">
                <a:solidFill>
                  <a:schemeClr val="bg1"/>
                </a:solidFill>
                <a:cs typeface="ＭＳ Ｐゴシック"/>
              </a:rPr>
              <a:t>: eGRID subregions</a:t>
            </a:r>
            <a:endParaRPr lang="en-US" sz="3200" kern="0" dirty="0" smtClean="0">
              <a:solidFill>
                <a:schemeClr val="bg1"/>
              </a:solidFill>
              <a:latin typeface="+mj-lt"/>
              <a:ea typeface="+mj-ea"/>
              <a:cs typeface="ＭＳ Ｐゴシック"/>
            </a:endParaRPr>
          </a:p>
        </p:txBody>
      </p:sp>
      <p:pic>
        <p:nvPicPr>
          <p:cNvPr id="1026" name="Picture 2"/>
          <p:cNvPicPr>
            <a:picLocks noChangeAspect="1" noChangeArrowheads="1"/>
          </p:cNvPicPr>
          <p:nvPr/>
        </p:nvPicPr>
        <p:blipFill>
          <a:blip r:embed="rId3" cstate="print"/>
          <a:srcRect/>
          <a:stretch>
            <a:fillRect/>
          </a:stretch>
        </p:blipFill>
        <p:spPr bwMode="auto">
          <a:xfrm>
            <a:off x="762000" y="1322245"/>
            <a:ext cx="7620000" cy="5535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p:nvPr>
        </p:nvSpPr>
        <p:spPr/>
        <p:txBody>
          <a:bodyPr/>
          <a:lstStyle/>
          <a:p>
            <a:r>
              <a:rPr lang="en-US" dirty="0" smtClean="0"/>
              <a:t>Currently processing year 2010 data, to be issued in a new edition as soon as possible</a:t>
            </a:r>
          </a:p>
          <a:p>
            <a:pPr lvl="1"/>
            <a:r>
              <a:rPr lang="en-US" dirty="0" smtClean="0"/>
              <a:t>Rough estimate fall 2013</a:t>
            </a:r>
          </a:p>
          <a:p>
            <a:pPr lvl="1"/>
            <a:endParaRPr lang="en-US" dirty="0" smtClean="0"/>
          </a:p>
          <a:p>
            <a:r>
              <a:rPr lang="en-US" dirty="0" smtClean="0"/>
              <a:t>To stay informed when any eGRID update occurs, please fill out eGRID feedback form:</a:t>
            </a:r>
          </a:p>
          <a:p>
            <a:pPr lvl="1"/>
            <a:r>
              <a:rPr lang="en-US" dirty="0" smtClean="0">
                <a:hlinkClick r:id="rId3"/>
              </a:rPr>
              <a:t>www.epa.gov/cleanenergy/energy-resources/egrid/feedback.html</a:t>
            </a:r>
            <a:endParaRPr lang="en-US" dirty="0" smtClean="0"/>
          </a:p>
          <a:p>
            <a:pPr lvl="1">
              <a:buNone/>
            </a:pPr>
            <a:endParaRPr lang="en-US" dirty="0"/>
          </a:p>
        </p:txBody>
      </p:sp>
      <p:sp>
        <p:nvSpPr>
          <p:cNvPr id="2" name="Slide Number Placeholder 1"/>
          <p:cNvSpPr>
            <a:spLocks noGrp="1"/>
          </p:cNvSpPr>
          <p:nvPr>
            <p:ph type="sldNum" sz="quarter" idx="11"/>
          </p:nvPr>
        </p:nvSpPr>
        <p:spPr/>
        <p:txBody>
          <a:bodyPr/>
          <a:lstStyle/>
          <a:p>
            <a:fld id="{42A0D2C3-512B-495B-951A-60B7F08C489F}" type="slidenum">
              <a:rPr lang="en-US" smtClean="0"/>
              <a:pPr/>
              <a:t>22</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Future eGRID updates</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Conclusion</a:t>
            </a:r>
            <a:endParaRPr kumimoji="0" lang="en-US" sz="3200" b="0" i="0" u="none" strike="noStrike" kern="0" cap="none" spc="0" normalizeH="0" baseline="0" noProof="0" dirty="0">
              <a:ln>
                <a:noFill/>
              </a:ln>
              <a:solidFill>
                <a:schemeClr val="bg1"/>
              </a:solidFill>
              <a:effectLst/>
              <a:uLnTx/>
              <a:uFillTx/>
              <a:latin typeface="+mj-lt"/>
              <a:ea typeface="+mj-ea"/>
              <a:cs typeface="ＭＳ Ｐゴシック"/>
            </a:endParaRPr>
          </a:p>
        </p:txBody>
      </p:sp>
      <p:sp>
        <p:nvSpPr>
          <p:cNvPr id="5" name="Slide Number Placeholder 4"/>
          <p:cNvSpPr>
            <a:spLocks noGrp="1"/>
          </p:cNvSpPr>
          <p:nvPr>
            <p:ph type="sldNum" sz="quarter" idx="11"/>
          </p:nvPr>
        </p:nvSpPr>
        <p:spPr/>
        <p:txBody>
          <a:bodyPr/>
          <a:lstStyle/>
          <a:p>
            <a:fld id="{42A0D2C3-512B-495B-951A-60B7F08C489F}" type="slidenum">
              <a:rPr lang="en-US" smtClean="0"/>
              <a:pPr/>
              <a:t>23</a:t>
            </a:fld>
            <a:endParaRPr lang="en-US" dirty="0"/>
          </a:p>
        </p:txBody>
      </p:sp>
      <p:sp>
        <p:nvSpPr>
          <p:cNvPr id="7" name="Content Placeholder 2"/>
          <p:cNvSpPr txBox="1">
            <a:spLocks/>
          </p:cNvSpPr>
          <p:nvPr/>
        </p:nvSpPr>
        <p:spPr bwMode="auto">
          <a:xfrm>
            <a:off x="304800" y="1447800"/>
            <a:ext cx="8839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What level of data should I use?  Electric Generating Company? State? NERC Region? U.S.?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eGRID subregion level</a:t>
            </a:r>
          </a:p>
          <a:p>
            <a:pPr marL="514350" indent="-4572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Which emission rate should I use? Input? Total Output? Non-baseload output?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Total output emission rates</a:t>
            </a:r>
          </a:p>
          <a:p>
            <a:pPr marL="514350" indent="-4572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What year data?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Match years as best as possible</a:t>
            </a:r>
          </a:p>
          <a:p>
            <a:pPr marL="514350" indent="-4572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How to account for line losses?</a:t>
            </a:r>
            <a:r>
              <a:rPr lang="en-US" sz="2000" kern="0" dirty="0" smtClean="0">
                <a:solidFill>
                  <a:schemeClr val="accent2"/>
                </a:solidFill>
                <a:cs typeface="ＭＳ Ｐゴシック"/>
              </a:rPr>
              <a:t> </a:t>
            </a:r>
            <a:r>
              <a:rPr lang="en-US" kern="0" dirty="0" smtClean="0">
                <a:solidFill>
                  <a:schemeClr val="accent2"/>
                </a:solidFill>
                <a:cs typeface="ＭＳ Ｐゴシック"/>
              </a:rPr>
              <a:t>Use equations presented in paper</a:t>
            </a:r>
            <a:endParaRPr kumimoji="0" lang="en-US" b="0" i="0" u="none" strike="noStrike" kern="0" cap="none" spc="0" normalizeH="0" baseline="0" noProof="0" dirty="0" smtClean="0">
              <a:ln>
                <a:noFill/>
              </a:ln>
              <a:solidFill>
                <a:schemeClr val="tx1"/>
              </a:solidFill>
              <a:effectLst/>
              <a:uLnTx/>
              <a:uFillTx/>
              <a:latin typeface="+mn-lt"/>
              <a:ea typeface="+mn-ea"/>
              <a:cs typeface="ＭＳ Ｐゴシック"/>
            </a:endParaRPr>
          </a:p>
          <a:p>
            <a:pPr marL="514350" indent="-457200" fontAlgn="base">
              <a:spcBef>
                <a:spcPct val="20000"/>
              </a:spcBef>
              <a:spcAft>
                <a:spcPct val="0"/>
              </a:spcAft>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CO</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 only?  Or also include methane (CH</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4</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 and nitrous oxide (N</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O)?</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a:t>
            </a:r>
            <a:r>
              <a:rPr lang="en-US" sz="2000" kern="0" dirty="0" smtClean="0">
                <a:cs typeface="ＭＳ Ｐゴシック"/>
              </a:rPr>
              <a:t>	</a:t>
            </a:r>
            <a:r>
              <a:rPr lang="en-US" sz="2000" kern="0" dirty="0" smtClean="0">
                <a:cs typeface="ＭＳ Ｐゴシック"/>
              </a:rPr>
              <a:t> Conversion to CO</a:t>
            </a:r>
            <a:r>
              <a:rPr lang="en-US" sz="2000" kern="0" baseline="-25000" dirty="0" smtClean="0">
                <a:cs typeface="ＭＳ Ｐゴシック"/>
              </a:rPr>
              <a:t>2</a:t>
            </a:r>
            <a:r>
              <a:rPr lang="en-US" sz="2000" kern="0" dirty="0" smtClean="0">
                <a:cs typeface="ＭＳ Ｐゴシック"/>
              </a:rPr>
              <a:t> equivalent? </a:t>
            </a:r>
            <a:r>
              <a:rPr lang="en-US" sz="2000" kern="0" dirty="0" smtClean="0">
                <a:solidFill>
                  <a:schemeClr val="accent2"/>
                </a:solidFill>
                <a:cs typeface="ＭＳ Ｐゴシック"/>
              </a:rPr>
              <a:t>B</a:t>
            </a:r>
            <a:r>
              <a:rPr lang="en-US" kern="0" dirty="0" smtClean="0">
                <a:solidFill>
                  <a:schemeClr val="accent2"/>
                </a:solidFill>
                <a:cs typeface="ＭＳ Ｐゴシック"/>
              </a:rPr>
              <a:t>est </a:t>
            </a:r>
            <a:r>
              <a:rPr lang="en-US" kern="0" dirty="0" smtClean="0">
                <a:solidFill>
                  <a:schemeClr val="accent2"/>
                </a:solidFill>
                <a:cs typeface="ＭＳ Ｐゴシック"/>
              </a:rPr>
              <a:t>practice to include CH</a:t>
            </a:r>
            <a:r>
              <a:rPr lang="en-US" kern="0" baseline="-25000" dirty="0" smtClean="0">
                <a:solidFill>
                  <a:schemeClr val="accent2"/>
                </a:solidFill>
                <a:cs typeface="ＭＳ Ｐゴシック"/>
              </a:rPr>
              <a:t>4</a:t>
            </a:r>
            <a:r>
              <a:rPr lang="en-US" kern="0" dirty="0" smtClean="0">
                <a:solidFill>
                  <a:schemeClr val="accent2"/>
                </a:solidFill>
                <a:cs typeface="ＭＳ Ｐゴシック"/>
              </a:rPr>
              <a:t> and N</a:t>
            </a:r>
            <a:r>
              <a:rPr lang="en-US" kern="0" baseline="-25000" dirty="0" smtClean="0">
                <a:solidFill>
                  <a:schemeClr val="accent2"/>
                </a:solidFill>
                <a:cs typeface="ＭＳ Ｐゴシック"/>
              </a:rPr>
              <a:t>2</a:t>
            </a:r>
            <a:r>
              <a:rPr lang="en-US" kern="0" dirty="0" smtClean="0">
                <a:solidFill>
                  <a:schemeClr val="accent2"/>
                </a:solidFill>
                <a:cs typeface="ＭＳ Ｐゴシック"/>
              </a:rPr>
              <a:t>O</a:t>
            </a:r>
            <a:r>
              <a:rPr lang="en-US" sz="2000" kern="0" dirty="0" smtClean="0">
                <a:solidFill>
                  <a:schemeClr val="accent2"/>
                </a:solidFill>
                <a:cs typeface="ＭＳ Ｐゴシック"/>
              </a:rPr>
              <a:t>.  </a:t>
            </a:r>
            <a:r>
              <a:rPr lang="en-US" kern="0" dirty="0" smtClean="0">
                <a:solidFill>
                  <a:schemeClr val="accent2"/>
                </a:solidFill>
                <a:cs typeface="ＭＳ Ｐゴシック"/>
              </a:rPr>
              <a:t>eGRID </a:t>
            </a:r>
            <a:r>
              <a:rPr lang="en-US" kern="0" dirty="0" smtClean="0">
                <a:solidFill>
                  <a:schemeClr val="accent2"/>
                </a:solidFill>
                <a:cs typeface="ＭＳ Ｐゴシック"/>
              </a:rPr>
              <a:t>expresses the combined CO</a:t>
            </a:r>
            <a:r>
              <a:rPr lang="en-US" kern="0" baseline="-25000" dirty="0" smtClean="0">
                <a:solidFill>
                  <a:schemeClr val="accent2"/>
                </a:solidFill>
                <a:cs typeface="ＭＳ Ｐゴシック"/>
              </a:rPr>
              <a:t>2</a:t>
            </a:r>
            <a:r>
              <a:rPr lang="en-US" kern="0" dirty="0" smtClean="0">
                <a:solidFill>
                  <a:schemeClr val="accent2"/>
                </a:solidFill>
                <a:cs typeface="ＭＳ Ｐゴシック"/>
              </a:rPr>
              <a:t> CH</a:t>
            </a:r>
            <a:r>
              <a:rPr lang="en-US" kern="0" baseline="-25000" dirty="0" smtClean="0">
                <a:solidFill>
                  <a:schemeClr val="accent2"/>
                </a:solidFill>
                <a:cs typeface="ＭＳ Ｐゴシック"/>
              </a:rPr>
              <a:t>4</a:t>
            </a:r>
            <a:r>
              <a:rPr lang="en-US" kern="0" dirty="0" smtClean="0">
                <a:solidFill>
                  <a:schemeClr val="accent2"/>
                </a:solidFill>
                <a:cs typeface="ＭＳ Ｐゴシック"/>
              </a:rPr>
              <a:t> and N</a:t>
            </a:r>
            <a:r>
              <a:rPr lang="en-US" kern="0" baseline="-25000" dirty="0" smtClean="0">
                <a:solidFill>
                  <a:schemeClr val="accent2"/>
                </a:solidFill>
                <a:cs typeface="ＭＳ Ｐゴシック"/>
              </a:rPr>
              <a:t>2</a:t>
            </a:r>
            <a:r>
              <a:rPr lang="en-US" kern="0" dirty="0" smtClean="0">
                <a:solidFill>
                  <a:schemeClr val="accent2"/>
                </a:solidFill>
                <a:cs typeface="ＭＳ Ｐゴシック"/>
              </a:rPr>
              <a:t>O output emission rates in CO</a:t>
            </a:r>
            <a:r>
              <a:rPr lang="en-US" kern="0" baseline="-25000" dirty="0" smtClean="0">
                <a:solidFill>
                  <a:schemeClr val="accent2"/>
                </a:solidFill>
                <a:cs typeface="ＭＳ Ｐゴシック"/>
              </a:rPr>
              <a:t>2</a:t>
            </a:r>
            <a:r>
              <a:rPr lang="en-US" kern="0" dirty="0" smtClean="0">
                <a:solidFill>
                  <a:schemeClr val="accent2"/>
                </a:solidFill>
                <a:cs typeface="ＭＳ Ｐゴシック"/>
              </a:rPr>
              <a:t> equivalent, for your </a:t>
            </a:r>
            <a:r>
              <a:rPr lang="en-US" kern="0" dirty="0" smtClean="0">
                <a:solidFill>
                  <a:schemeClr val="accent2"/>
                </a:solidFill>
                <a:cs typeface="ＭＳ Ｐゴシック"/>
              </a:rPr>
              <a:t>use</a:t>
            </a:r>
            <a:endParaRPr kumimoji="0" lang="en-US" b="0" i="0" u="none" strike="noStrike" kern="0" cap="none" spc="0" normalizeH="0" baseline="0" noProof="0" dirty="0" smtClean="0">
              <a:ln>
                <a:noFill/>
              </a:ln>
              <a:solidFill>
                <a:schemeClr val="accent2"/>
              </a:solidFill>
              <a:effectLst/>
              <a:uLnTx/>
              <a:uFillTx/>
              <a:latin typeface="+mn-lt"/>
              <a:ea typeface="+mn-ea"/>
              <a:cs typeface="ＭＳ Ｐゴシック"/>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1828800" y="1295400"/>
            <a:ext cx="5486400" cy="5029200"/>
          </a:xfrm>
        </p:spPr>
        <p:txBody>
          <a:bodyPr/>
          <a:lstStyle/>
          <a:p>
            <a:pPr algn="ctr">
              <a:buNone/>
            </a:pPr>
            <a:r>
              <a:rPr lang="en-US" sz="4000" dirty="0" smtClean="0"/>
              <a:t>epa.gov/</a:t>
            </a:r>
            <a:r>
              <a:rPr lang="en-US" sz="4000" dirty="0" err="1" smtClean="0"/>
              <a:t>egrid</a:t>
            </a:r>
            <a:endParaRPr lang="en-US" sz="4000" dirty="0" smtClean="0"/>
          </a:p>
          <a:p>
            <a:pPr>
              <a:buNone/>
            </a:pPr>
            <a:endParaRPr lang="en-US" sz="2400" dirty="0" smtClean="0"/>
          </a:p>
          <a:p>
            <a:pPr>
              <a:buNone/>
            </a:pPr>
            <a:r>
              <a:rPr lang="en-US" sz="2400" dirty="0" smtClean="0"/>
              <a:t>Art Diem, Environmental Engineer</a:t>
            </a:r>
          </a:p>
          <a:p>
            <a:pPr>
              <a:buNone/>
            </a:pPr>
            <a:r>
              <a:rPr lang="en-US" sz="2400" dirty="0" smtClean="0"/>
              <a:t>U.S. EPA</a:t>
            </a:r>
          </a:p>
          <a:p>
            <a:pPr>
              <a:buNone/>
            </a:pPr>
            <a:r>
              <a:rPr lang="en-US" sz="2400" dirty="0" smtClean="0"/>
              <a:t>202-343-9340</a:t>
            </a:r>
          </a:p>
          <a:p>
            <a:pPr>
              <a:buNone/>
            </a:pPr>
            <a:r>
              <a:rPr lang="en-US" sz="2400" dirty="0" smtClean="0">
                <a:hlinkClick r:id="rId3"/>
              </a:rPr>
              <a:t>diem.art@epa.gov</a:t>
            </a:r>
            <a:endParaRPr lang="en-US" sz="2400" dirty="0" smtClean="0"/>
          </a:p>
          <a:p>
            <a:pPr>
              <a:buNone/>
            </a:pPr>
            <a:endParaRPr lang="en-US" sz="2400" dirty="0" smtClean="0"/>
          </a:p>
          <a:p>
            <a:pPr>
              <a:buNone/>
            </a:pPr>
            <a:r>
              <a:rPr lang="en-US" sz="2400" dirty="0" smtClean="0"/>
              <a:t>Cristina Quiroz </a:t>
            </a:r>
          </a:p>
          <a:p>
            <a:pPr>
              <a:buNone/>
            </a:pPr>
            <a:r>
              <a:rPr lang="en-US" sz="2400" dirty="0" err="1" smtClean="0"/>
              <a:t>TranSystems|E.H</a:t>
            </a:r>
            <a:r>
              <a:rPr lang="en-US" sz="2400" dirty="0" smtClean="0"/>
              <a:t>. </a:t>
            </a:r>
            <a:r>
              <a:rPr lang="en-US" sz="2400" dirty="0" err="1" smtClean="0"/>
              <a:t>Pechan</a:t>
            </a:r>
            <a:endParaRPr lang="en-US" sz="2400" dirty="0" smtClean="0"/>
          </a:p>
          <a:p>
            <a:pPr>
              <a:buNone/>
            </a:pPr>
            <a:r>
              <a:rPr lang="en-US" sz="2400" dirty="0" smtClean="0"/>
              <a:t>703-245-4069</a:t>
            </a:r>
          </a:p>
          <a:p>
            <a:pPr>
              <a:buNone/>
            </a:pPr>
            <a:r>
              <a:rPr lang="en-US" sz="2400" dirty="0" smtClean="0">
                <a:hlinkClick r:id="rId4"/>
              </a:rPr>
              <a:t>caquirozpacheco@transystems.com</a:t>
            </a:r>
            <a:endParaRPr lang="en-US" sz="2400" dirty="0" smtClean="0"/>
          </a:p>
          <a:p>
            <a:pPr>
              <a:buNone/>
            </a:pPr>
            <a:endParaRPr lang="en-US" sz="2400" dirty="0" smtClean="0"/>
          </a:p>
        </p:txBody>
      </p:sp>
      <p:sp>
        <p:nvSpPr>
          <p:cNvPr id="2" name="Slide Number Placeholder 1"/>
          <p:cNvSpPr>
            <a:spLocks noGrp="1"/>
          </p:cNvSpPr>
          <p:nvPr>
            <p:ph type="sldNum" sz="quarter" idx="11"/>
          </p:nvPr>
        </p:nvSpPr>
        <p:spPr/>
        <p:txBody>
          <a:bodyPr/>
          <a:lstStyle/>
          <a:p>
            <a:fld id="{42A0D2C3-512B-495B-951A-60B7F08C489F}" type="slidenum">
              <a:rPr lang="en-US" smtClean="0"/>
              <a:pPr/>
              <a:t>24</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Questions and comments</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Summary of </a:t>
            </a:r>
            <a:r>
              <a:rPr lang="en-US" sz="3200" kern="0" dirty="0" smtClean="0">
                <a:solidFill>
                  <a:schemeClr val="bg1"/>
                </a:solidFill>
                <a:latin typeface="+mj-lt"/>
                <a:ea typeface="+mj-ea"/>
                <a:cs typeface="ＭＳ Ｐゴシック"/>
              </a:rPr>
              <a:t/>
            </a:r>
            <a:br>
              <a:rPr lang="en-US" sz="3200" kern="0" dirty="0" smtClean="0">
                <a:solidFill>
                  <a:schemeClr val="bg1"/>
                </a:solidFill>
                <a:latin typeface="+mj-lt"/>
                <a:ea typeface="+mj-ea"/>
                <a:cs typeface="ＭＳ Ｐゴシック"/>
              </a:rPr>
            </a:br>
            <a:r>
              <a:rPr lang="en-US" sz="3200" kern="0" dirty="0" smtClean="0">
                <a:solidFill>
                  <a:schemeClr val="bg1"/>
                </a:solidFill>
                <a:latin typeface="+mj-lt"/>
                <a:ea typeface="+mj-ea"/>
                <a:cs typeface="ＭＳ Ｐゴシック"/>
              </a:rPr>
              <a:t>recommendations</a:t>
            </a:r>
            <a:endParaRPr lang="en-US" sz="3200" kern="0" dirty="0" smtClean="0">
              <a:solidFill>
                <a:schemeClr val="bg1"/>
              </a:solidFill>
              <a:latin typeface="+mj-lt"/>
              <a:ea typeface="+mj-ea"/>
              <a:cs typeface="ＭＳ Ｐゴシック"/>
            </a:endParaRPr>
          </a:p>
        </p:txBody>
      </p:sp>
      <p:sp>
        <p:nvSpPr>
          <p:cNvPr id="5" name="Slide Number Placeholder 4"/>
          <p:cNvSpPr>
            <a:spLocks noGrp="1"/>
          </p:cNvSpPr>
          <p:nvPr>
            <p:ph type="sldNum" sz="quarter" idx="11"/>
          </p:nvPr>
        </p:nvSpPr>
        <p:spPr/>
        <p:txBody>
          <a:bodyPr/>
          <a:lstStyle/>
          <a:p>
            <a:fld id="{42A0D2C3-512B-495B-951A-60B7F08C489F}" type="slidenum">
              <a:rPr lang="en-US" smtClean="0"/>
              <a:pPr/>
              <a:t>3</a:t>
            </a:fld>
            <a:endParaRPr lang="en-US" dirty="0"/>
          </a:p>
        </p:txBody>
      </p:sp>
      <p:sp>
        <p:nvSpPr>
          <p:cNvPr id="7" name="Content Placeholder 2"/>
          <p:cNvSpPr txBox="1">
            <a:spLocks/>
          </p:cNvSpPr>
          <p:nvPr/>
        </p:nvSpPr>
        <p:spPr bwMode="auto">
          <a:xfrm>
            <a:off x="304800" y="1447800"/>
            <a:ext cx="8839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EPA’s Emissions &amp; Generation Resource Integrated Database (eGRID) is the de facto source of data for carbon footprinting electricity in the U.S.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What level of data should I use?  Electric Generating Company? State? NERC Region? U.S.?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eGRID subregion level</a:t>
            </a:r>
          </a:p>
          <a:p>
            <a:pPr marL="97155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Which emission rate should I use? Input? Total Output? Non-baseload output?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Total output emission rates</a:t>
            </a:r>
          </a:p>
          <a:p>
            <a:pPr marL="97155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What year data?  </a:t>
            </a:r>
            <a:r>
              <a:rPr kumimoji="0" lang="en-US" b="0" i="0" u="none" strike="noStrike" kern="0" cap="none" spc="0" normalizeH="0" baseline="0" noProof="0" dirty="0" smtClean="0">
                <a:ln>
                  <a:noFill/>
                </a:ln>
                <a:solidFill>
                  <a:schemeClr val="accent2"/>
                </a:solidFill>
                <a:effectLst/>
                <a:uLnTx/>
                <a:uFillTx/>
                <a:latin typeface="+mn-lt"/>
                <a:ea typeface="+mn-ea"/>
                <a:cs typeface="ＭＳ Ｐゴシック"/>
              </a:rPr>
              <a:t>Match years as best as possible</a:t>
            </a:r>
          </a:p>
          <a:p>
            <a:pPr marL="971550" lvl="1" indent="-457200" fontAlgn="base">
              <a:spcBef>
                <a:spcPct val="20000"/>
              </a:spcBef>
              <a:spcAft>
                <a:spcPct val="0"/>
              </a:spcAft>
              <a:buFontTx/>
              <a:buChar char="–"/>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How to account for line losses? </a:t>
            </a:r>
            <a:r>
              <a:rPr lang="en-US" kern="0" dirty="0" smtClean="0">
                <a:solidFill>
                  <a:schemeClr val="accent2"/>
                </a:solidFill>
                <a:cs typeface="ＭＳ Ｐゴシック"/>
              </a:rPr>
              <a:t>Use equations presented in paper</a:t>
            </a: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  </a:t>
            </a:r>
          </a:p>
          <a:p>
            <a:pPr marL="971550" lvl="1" indent="-457200" fontAlgn="base">
              <a:spcBef>
                <a:spcPct val="20000"/>
              </a:spcBef>
              <a:spcAft>
                <a:spcPct val="0"/>
              </a:spcAft>
              <a:buFontTx/>
              <a:buChar char="–"/>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CO</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 only?  Or also include methane (CH</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4</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 and nitrous oxide (N</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O)?  Conversion</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to CO</a:t>
            </a:r>
            <a:r>
              <a:rPr kumimoji="0" lang="en-US" sz="2000"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equivalent</a:t>
            </a:r>
            <a:r>
              <a:rPr kumimoji="0" lang="en-US" sz="2000" b="0" i="0" u="none" strike="noStrike" kern="0" cap="none" spc="0" normalizeH="0" noProof="0" dirty="0" smtClean="0">
                <a:ln>
                  <a:noFill/>
                </a:ln>
                <a:solidFill>
                  <a:schemeClr val="tx1"/>
                </a:solidFill>
                <a:effectLst/>
                <a:uLnTx/>
                <a:uFillTx/>
                <a:latin typeface="+mn-lt"/>
                <a:ea typeface="+mn-ea"/>
                <a:cs typeface="ＭＳ Ｐゴシック"/>
              </a:rPr>
              <a:t>? </a:t>
            </a:r>
            <a:r>
              <a:rPr lang="en-US" kern="0" dirty="0" smtClean="0">
                <a:solidFill>
                  <a:schemeClr val="accent2"/>
                </a:solidFill>
                <a:cs typeface="ＭＳ Ｐゴシック"/>
              </a:rPr>
              <a:t>Best practice to include CH</a:t>
            </a:r>
            <a:r>
              <a:rPr lang="en-US" kern="0" baseline="-25000" dirty="0" smtClean="0">
                <a:solidFill>
                  <a:schemeClr val="accent2"/>
                </a:solidFill>
                <a:cs typeface="ＭＳ Ｐゴシック"/>
              </a:rPr>
              <a:t>4</a:t>
            </a:r>
            <a:r>
              <a:rPr lang="en-US" kern="0" dirty="0" smtClean="0">
                <a:solidFill>
                  <a:schemeClr val="accent2"/>
                </a:solidFill>
                <a:cs typeface="ＭＳ Ｐゴシック"/>
              </a:rPr>
              <a:t> and N</a:t>
            </a:r>
            <a:r>
              <a:rPr lang="en-US" kern="0" baseline="-25000" dirty="0" smtClean="0">
                <a:solidFill>
                  <a:schemeClr val="accent2"/>
                </a:solidFill>
                <a:cs typeface="ＭＳ Ｐゴシック"/>
              </a:rPr>
              <a:t>2</a:t>
            </a:r>
            <a:r>
              <a:rPr lang="en-US" kern="0" dirty="0" smtClean="0">
                <a:solidFill>
                  <a:schemeClr val="accent2"/>
                </a:solidFill>
                <a:cs typeface="ＭＳ Ｐゴシック"/>
              </a:rPr>
              <a:t>O</a:t>
            </a:r>
            <a:r>
              <a:rPr lang="en-US" kern="0" dirty="0" smtClean="0">
                <a:solidFill>
                  <a:schemeClr val="accent2"/>
                </a:solidFill>
                <a:cs typeface="ＭＳ Ｐゴシック"/>
              </a:rPr>
              <a:t>. </a:t>
            </a:r>
            <a:r>
              <a:rPr lang="en-US" kern="0" dirty="0" smtClean="0">
                <a:solidFill>
                  <a:schemeClr val="accent2"/>
                </a:solidFill>
                <a:cs typeface="ＭＳ Ｐゴシック"/>
              </a:rPr>
              <a:t>eGRID expresses the combined CO</a:t>
            </a:r>
            <a:r>
              <a:rPr lang="en-US" kern="0" baseline="-25000" dirty="0" smtClean="0">
                <a:solidFill>
                  <a:schemeClr val="accent2"/>
                </a:solidFill>
                <a:cs typeface="ＭＳ Ｐゴシック"/>
              </a:rPr>
              <a:t>2</a:t>
            </a:r>
            <a:r>
              <a:rPr lang="en-US" kern="0" dirty="0" smtClean="0">
                <a:solidFill>
                  <a:schemeClr val="accent2"/>
                </a:solidFill>
                <a:cs typeface="ＭＳ Ｐゴシック"/>
              </a:rPr>
              <a:t> CH</a:t>
            </a:r>
            <a:r>
              <a:rPr lang="en-US" kern="0" baseline="-25000" dirty="0" smtClean="0">
                <a:solidFill>
                  <a:schemeClr val="accent2"/>
                </a:solidFill>
                <a:cs typeface="ＭＳ Ｐゴシック"/>
              </a:rPr>
              <a:t>4</a:t>
            </a:r>
            <a:r>
              <a:rPr lang="en-US" kern="0" dirty="0" smtClean="0">
                <a:solidFill>
                  <a:schemeClr val="accent2"/>
                </a:solidFill>
                <a:cs typeface="ＭＳ Ｐゴシック"/>
              </a:rPr>
              <a:t> and N</a:t>
            </a:r>
            <a:r>
              <a:rPr lang="en-US" kern="0" baseline="-25000" dirty="0" smtClean="0">
                <a:solidFill>
                  <a:schemeClr val="accent2"/>
                </a:solidFill>
                <a:cs typeface="ＭＳ Ｐゴシック"/>
              </a:rPr>
              <a:t>2</a:t>
            </a:r>
            <a:r>
              <a:rPr lang="en-US" kern="0" dirty="0" smtClean="0">
                <a:solidFill>
                  <a:schemeClr val="accent2"/>
                </a:solidFill>
                <a:cs typeface="ＭＳ Ｐゴシック"/>
              </a:rPr>
              <a:t>O output emission rates in CO</a:t>
            </a:r>
            <a:r>
              <a:rPr lang="en-US" kern="0" baseline="-25000" dirty="0" smtClean="0">
                <a:solidFill>
                  <a:schemeClr val="accent2"/>
                </a:solidFill>
                <a:cs typeface="ＭＳ Ｐゴシック"/>
              </a:rPr>
              <a:t>2</a:t>
            </a:r>
            <a:r>
              <a:rPr lang="en-US" kern="0" dirty="0" smtClean="0">
                <a:solidFill>
                  <a:schemeClr val="accent2"/>
                </a:solidFill>
                <a:cs typeface="ＭＳ Ｐゴシック"/>
              </a:rPr>
              <a:t> equivalent, for your </a:t>
            </a:r>
            <a:r>
              <a:rPr lang="en-US" kern="0" dirty="0" smtClean="0">
                <a:solidFill>
                  <a:schemeClr val="accent2"/>
                </a:solidFill>
                <a:cs typeface="ＭＳ Ｐゴシック"/>
              </a:rPr>
              <a:t>use</a:t>
            </a:r>
            <a:endParaRPr kumimoji="0" lang="en-US" b="0" i="0" u="none" strike="noStrike" kern="0" cap="none" spc="0" normalizeH="0" baseline="0" noProof="0" dirty="0" smtClean="0">
              <a:ln>
                <a:noFill/>
              </a:ln>
              <a:solidFill>
                <a:schemeClr val="tx1"/>
              </a:solidFill>
              <a:effectLst/>
              <a:uLnTx/>
              <a:uFillTx/>
              <a:latin typeface="+mn-lt"/>
              <a:ea typeface="+mn-ea"/>
              <a:cs typeface="ＭＳ Ｐゴシック"/>
            </a:endParaRPr>
          </a:p>
          <a:p>
            <a:pPr marL="971550" marR="0" lvl="1" indent="-4572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p:cNvSpPr>
            <a:spLocks noGrp="1"/>
          </p:cNvSpPr>
          <p:nvPr>
            <p:ph idx="1"/>
          </p:nvPr>
        </p:nvSpPr>
        <p:spPr>
          <a:xfrm>
            <a:off x="152400" y="1143000"/>
            <a:ext cx="8839200" cy="4953000"/>
          </a:xfrm>
        </p:spPr>
        <p:txBody>
          <a:bodyPr/>
          <a:lstStyle/>
          <a:p>
            <a:r>
              <a:rPr lang="en-US" sz="2000" b="1" dirty="0" smtClean="0">
                <a:solidFill>
                  <a:srgbClr val="006600"/>
                </a:solidFill>
              </a:rPr>
              <a:t>eGRID provides default greenhouse gas emission rates for use in scope 2 emission inventories in a transparent, credible, and consistent way.</a:t>
            </a:r>
          </a:p>
          <a:p>
            <a:r>
              <a:rPr lang="en-US" sz="1800" dirty="0" smtClean="0"/>
              <a:t>Since 1998, eGRID is a comprehensive source of data on the environmental characteristics of U.S. power sector, </a:t>
            </a:r>
            <a:r>
              <a:rPr lang="en-US" sz="1800" dirty="0" smtClean="0">
                <a:latin typeface="Arial" charset="0"/>
                <a:ea typeface="ＭＳ Ｐゴシック" pitchFamily="84" charset="-128"/>
              </a:rPr>
              <a:t>uniquely integrating generation and emissions</a:t>
            </a:r>
          </a:p>
          <a:p>
            <a:pPr lvl="1"/>
            <a:r>
              <a:rPr lang="en-US" sz="1800" dirty="0" smtClean="0"/>
              <a:t>Sources: EPA, EIA, FERC, NERC</a:t>
            </a:r>
          </a:p>
          <a:p>
            <a:pPr lvl="1"/>
            <a:r>
              <a:rPr lang="en-US" sz="1800" dirty="0" smtClean="0"/>
              <a:t>Links electricity generation, air emissions and resource mix for virtually all U.S. power plants (5,400+ plants, 17,000+ generators, 5,500+ boilers)</a:t>
            </a:r>
          </a:p>
          <a:p>
            <a:pPr lvl="2"/>
            <a:r>
              <a:rPr lang="en-US" sz="1600" dirty="0" smtClean="0"/>
              <a:t>Data years: 2009, 2007, 2005, 2004, &amp; 2000-1996</a:t>
            </a:r>
          </a:p>
          <a:p>
            <a:pPr lvl="2"/>
            <a:r>
              <a:rPr lang="en-US" sz="1600" dirty="0" smtClean="0"/>
              <a:t>GHG Emissions: CO</a:t>
            </a:r>
            <a:r>
              <a:rPr lang="en-US" sz="1600" baseline="-8000" dirty="0" smtClean="0"/>
              <a:t>2</a:t>
            </a:r>
            <a:r>
              <a:rPr lang="en-US" sz="1600" dirty="0" smtClean="0"/>
              <a:t> (all years), CH4, N2O (2005 forward)</a:t>
            </a:r>
          </a:p>
          <a:p>
            <a:pPr lvl="2"/>
            <a:r>
              <a:rPr lang="en-US" sz="1600" dirty="0" smtClean="0"/>
              <a:t>Other Air Pollution: NO</a:t>
            </a:r>
            <a:r>
              <a:rPr lang="en-US" sz="1600" baseline="-8000" dirty="0" smtClean="0"/>
              <a:t>x</a:t>
            </a:r>
            <a:r>
              <a:rPr lang="en-US" sz="1600" dirty="0" smtClean="0"/>
              <a:t>, SO</a:t>
            </a:r>
            <a:r>
              <a:rPr lang="en-US" sz="1600" baseline="-8000" dirty="0" smtClean="0"/>
              <a:t>2</a:t>
            </a:r>
            <a:r>
              <a:rPr lang="en-US" sz="1600" dirty="0" smtClean="0"/>
              <a:t> (all years), and Hg (1998-2000, 2004)</a:t>
            </a:r>
          </a:p>
          <a:p>
            <a:pPr lvl="2"/>
            <a:r>
              <a:rPr lang="en-US" sz="1600" dirty="0" smtClean="0"/>
              <a:t>Heat Input, net generation, resource mix</a:t>
            </a:r>
          </a:p>
          <a:p>
            <a:pPr lvl="2"/>
            <a:r>
              <a:rPr lang="en-US" sz="1600" dirty="0" smtClean="0"/>
              <a:t>Emissions rates data (total, non-baseload, fossil ):  </a:t>
            </a:r>
          </a:p>
          <a:p>
            <a:pPr lvl="3"/>
            <a:r>
              <a:rPr lang="en-US" sz="1600" dirty="0" smtClean="0"/>
              <a:t>Input (lb/MMBtu), Output (lb/MWh)</a:t>
            </a:r>
          </a:p>
          <a:p>
            <a:pPr lvl="2"/>
            <a:r>
              <a:rPr lang="en-US" sz="1600" dirty="0" smtClean="0"/>
              <a:t>Various levels of aggregation:  Plant, State, Electric Generating Company, Parent Company, Power Control Area, eGRID subregion, NERC region, US Total.</a:t>
            </a:r>
          </a:p>
          <a:p>
            <a:pPr lvl="2"/>
            <a:r>
              <a:rPr lang="en-US" sz="1600" dirty="0" smtClean="0"/>
              <a:t>State &amp; U.S. import-export data (including grid gross loss factors)</a:t>
            </a:r>
          </a:p>
        </p:txBody>
      </p:sp>
      <p:sp>
        <p:nvSpPr>
          <p:cNvPr id="4" name="Title 1"/>
          <p:cNvSpPr>
            <a:spLocks noGrp="1"/>
          </p:cNvSpPr>
          <p:nvPr>
            <p:ph type="title"/>
          </p:nvPr>
        </p:nvSpPr>
        <p:spPr>
          <a:xfrm>
            <a:off x="381000" y="0"/>
            <a:ext cx="6019800" cy="1219200"/>
          </a:xfrm>
        </p:spPr>
        <p:txBody>
          <a:bodyPr/>
          <a:lstStyle/>
          <a:p>
            <a:pPr algn="l"/>
            <a:r>
              <a:rPr lang="en-US" dirty="0" smtClean="0">
                <a:solidFill>
                  <a:schemeClr val="bg1"/>
                </a:solidFill>
              </a:rPr>
              <a:t>eGRID </a:t>
            </a:r>
            <a:r>
              <a:rPr lang="en-US" dirty="0" smtClean="0">
                <a:solidFill>
                  <a:schemeClr val="bg1"/>
                </a:solidFill>
              </a:rPr>
              <a:t>b</a:t>
            </a:r>
            <a:r>
              <a:rPr lang="en-US" dirty="0" smtClean="0">
                <a:solidFill>
                  <a:schemeClr val="bg1"/>
                </a:solidFill>
              </a:rPr>
              <a:t>ackground</a:t>
            </a:r>
            <a:endParaRPr lang="en-US" dirty="0">
              <a:solidFill>
                <a:schemeClr val="bg1"/>
              </a:solidFill>
            </a:endParaRPr>
          </a:p>
        </p:txBody>
      </p:sp>
      <p:sp>
        <p:nvSpPr>
          <p:cNvPr id="5" name="Slide Number Placeholder 4"/>
          <p:cNvSpPr>
            <a:spLocks noGrp="1"/>
          </p:cNvSpPr>
          <p:nvPr>
            <p:ph type="sldNum" sz="quarter" idx="11"/>
          </p:nvPr>
        </p:nvSpPr>
        <p:spPr/>
        <p:txBody>
          <a:bodyPr/>
          <a:lstStyle/>
          <a:p>
            <a:fld id="{42A0D2C3-512B-495B-951A-60B7F08C489F}"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181600" y="1600200"/>
            <a:ext cx="3733800" cy="3126188"/>
          </a:xfrm>
          <a:prstGeom prst="rect">
            <a:avLst/>
          </a:prstGeom>
          <a:noFill/>
          <a:ln w="9525">
            <a:noFill/>
            <a:miter lim="800000"/>
            <a:headEnd/>
            <a:tailEnd/>
          </a:ln>
        </p:spPr>
      </p:pic>
      <p:sp>
        <p:nvSpPr>
          <p:cNvPr id="4" name="Title 1"/>
          <p:cNvSpPr>
            <a:spLocks noGrp="1"/>
          </p:cNvSpPr>
          <p:nvPr>
            <p:ph type="title"/>
          </p:nvPr>
        </p:nvSpPr>
        <p:spPr>
          <a:xfrm>
            <a:off x="381000" y="0"/>
            <a:ext cx="6019800" cy="1219200"/>
          </a:xfrm>
        </p:spPr>
        <p:txBody>
          <a:bodyPr/>
          <a:lstStyle/>
          <a:p>
            <a:pPr algn="l"/>
            <a:r>
              <a:rPr lang="en-US" dirty="0" smtClean="0">
                <a:solidFill>
                  <a:schemeClr val="bg1"/>
                </a:solidFill>
              </a:rPr>
              <a:t>Accessing eGRID</a:t>
            </a:r>
            <a:endParaRPr lang="en-US" dirty="0">
              <a:solidFill>
                <a:schemeClr val="bg1"/>
              </a:solidFill>
            </a:endParaRPr>
          </a:p>
        </p:txBody>
      </p:sp>
      <p:sp>
        <p:nvSpPr>
          <p:cNvPr id="5" name="Slide Number Placeholder 4"/>
          <p:cNvSpPr>
            <a:spLocks noGrp="1"/>
          </p:cNvSpPr>
          <p:nvPr>
            <p:ph type="sldNum" sz="quarter" idx="11"/>
          </p:nvPr>
        </p:nvSpPr>
        <p:spPr/>
        <p:txBody>
          <a:bodyPr/>
          <a:lstStyle/>
          <a:p>
            <a:fld id="{42A0D2C3-512B-495B-951A-60B7F08C489F}" type="slidenum">
              <a:rPr lang="en-US" smtClean="0"/>
              <a:pPr/>
              <a:t>5</a:t>
            </a:fld>
            <a:endParaRPr lang="en-US" dirty="0"/>
          </a:p>
        </p:txBody>
      </p:sp>
      <p:sp>
        <p:nvSpPr>
          <p:cNvPr id="8" name="Content Placeholder 2"/>
          <p:cNvSpPr>
            <a:spLocks noGrp="1"/>
          </p:cNvSpPr>
          <p:nvPr>
            <p:ph idx="1"/>
          </p:nvPr>
        </p:nvSpPr>
        <p:spPr>
          <a:xfrm>
            <a:off x="228600" y="1371600"/>
            <a:ext cx="5410200" cy="4800600"/>
          </a:xfrm>
        </p:spPr>
        <p:txBody>
          <a:bodyPr/>
          <a:lstStyle/>
          <a:p>
            <a:pPr>
              <a:buNone/>
            </a:pPr>
            <a:r>
              <a:rPr lang="en-US" dirty="0" smtClean="0"/>
              <a:t>epa.gov/</a:t>
            </a:r>
            <a:r>
              <a:rPr lang="en-US" dirty="0" err="1" smtClean="0"/>
              <a:t>egrid</a:t>
            </a:r>
            <a:endParaRPr lang="en-US" dirty="0" smtClean="0"/>
          </a:p>
          <a:p>
            <a:r>
              <a:rPr lang="en-US" dirty="0" smtClean="0"/>
              <a:t>Downloadable files:</a:t>
            </a:r>
          </a:p>
          <a:p>
            <a:pPr lvl="1"/>
            <a:r>
              <a:rPr lang="en-US" dirty="0" smtClean="0"/>
              <a:t>Microsoft Excel Workbook </a:t>
            </a:r>
            <a:r>
              <a:rPr lang="en-US" dirty="0" smtClean="0"/>
              <a:t/>
            </a:r>
            <a:br>
              <a:rPr lang="en-US" dirty="0" smtClean="0"/>
            </a:br>
            <a:r>
              <a:rPr lang="en-US" dirty="0" smtClean="0"/>
              <a:t>(</a:t>
            </a:r>
            <a:r>
              <a:rPr lang="en-US" dirty="0" smtClean="0"/>
              <a:t>in zip file)</a:t>
            </a:r>
          </a:p>
          <a:p>
            <a:pPr lvl="2"/>
            <a:r>
              <a:rPr lang="en-US" sz="1600" dirty="0" smtClean="0"/>
              <a:t>eGRID2012V1_0_year09_DATA.xls</a:t>
            </a:r>
          </a:p>
          <a:p>
            <a:pPr lvl="1"/>
            <a:r>
              <a:rPr lang="en-US" dirty="0" smtClean="0"/>
              <a:t>Adobe PDF documents:  </a:t>
            </a:r>
          </a:p>
          <a:p>
            <a:pPr lvl="2"/>
            <a:r>
              <a:rPr lang="en-US" dirty="0" smtClean="0"/>
              <a:t>eGRID subregion GHG </a:t>
            </a:r>
            <a:r>
              <a:rPr lang="en-US" dirty="0" smtClean="0"/>
              <a:t/>
            </a:r>
            <a:br>
              <a:rPr lang="en-US" dirty="0" smtClean="0"/>
            </a:br>
            <a:r>
              <a:rPr lang="en-US" dirty="0" smtClean="0"/>
              <a:t>emission </a:t>
            </a:r>
            <a:r>
              <a:rPr lang="en-US" dirty="0" smtClean="0"/>
              <a:t>rates</a:t>
            </a:r>
          </a:p>
          <a:p>
            <a:pPr lvl="2"/>
            <a:r>
              <a:rPr lang="en-US" dirty="0" smtClean="0"/>
              <a:t>Summary Tables</a:t>
            </a:r>
          </a:p>
          <a:p>
            <a:pPr lvl="3"/>
            <a:r>
              <a:rPr lang="en-US" dirty="0" smtClean="0"/>
              <a:t>Emissions, output emission rates, resource mix, grid gross loss factors</a:t>
            </a:r>
          </a:p>
          <a:p>
            <a:pPr lvl="3"/>
            <a:r>
              <a:rPr lang="en-US" dirty="0" smtClean="0"/>
              <a:t>eGRID subregion, NERC Region, State levels </a:t>
            </a:r>
            <a:r>
              <a:rPr lang="en-US" dirty="0" smtClean="0">
                <a:solidFill>
                  <a:schemeClr val="bg1"/>
                </a:solidFill>
              </a:rPr>
              <a:t>E</a:t>
            </a:r>
          </a:p>
        </p:txBody>
      </p:sp>
      <p:cxnSp>
        <p:nvCxnSpPr>
          <p:cNvPr id="10" name="Straight Arrow Connector 9"/>
          <p:cNvCxnSpPr/>
          <p:nvPr/>
        </p:nvCxnSpPr>
        <p:spPr bwMode="auto">
          <a:xfrm>
            <a:off x="4724400" y="2667000"/>
            <a:ext cx="31242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V="1">
            <a:off x="4191000" y="3657600"/>
            <a:ext cx="3657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3505200" y="3962400"/>
            <a:ext cx="43434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6</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behind eGRID’s GHG emission factors</a:t>
            </a:r>
          </a:p>
        </p:txBody>
      </p:sp>
      <p:sp>
        <p:nvSpPr>
          <p:cNvPr id="6" name="Content Placeholder 2"/>
          <p:cNvSpPr txBox="1">
            <a:spLocks/>
          </p:cNvSpPr>
          <p:nvPr/>
        </p:nvSpPr>
        <p:spPr>
          <a:xfrm>
            <a:off x="152400" y="1295400"/>
            <a:ext cx="8839200" cy="4800600"/>
          </a:xfrm>
          <a:prstGeom prst="rect">
            <a:avLst/>
          </a:prstGeom>
        </p:spPr>
        <p:txBody>
          <a:bodyPr/>
          <a:lstStyle/>
          <a:p>
            <a:pPr marL="342900" lvl="0" indent="-342900" fontAlgn="base">
              <a:spcBef>
                <a:spcPct val="20000"/>
              </a:spcBef>
              <a:spcAft>
                <a:spcPct val="0"/>
              </a:spcAft>
              <a:buFontTx/>
              <a:buChar char="•"/>
            </a:pPr>
            <a:r>
              <a:rPr lang="en-US" sz="2400" kern="0" dirty="0" smtClean="0">
                <a:cs typeface="ＭＳ Ｐゴシック"/>
              </a:rPr>
              <a:t>CO</a:t>
            </a:r>
            <a:r>
              <a:rPr lang="en-US" sz="2400" kern="0" baseline="-25000" dirty="0" smtClean="0">
                <a:cs typeface="ＭＳ Ｐゴシック"/>
              </a:rPr>
              <a:t>2</a:t>
            </a:r>
            <a:r>
              <a:rPr lang="en-US" sz="2400" kern="0" dirty="0" smtClean="0">
                <a:cs typeface="ＭＳ Ｐゴシック"/>
              </a:rPr>
              <a:t> emissions data reported to EPA per 40 CFR Part 75 (Acid Rain Program, Clean Air Interstate Rule, Regional Greenhouse Gas Initiative, etc.)</a:t>
            </a:r>
          </a:p>
          <a:p>
            <a:pPr marL="800100" lvl="1" indent="-342900" fontAlgn="base">
              <a:spcBef>
                <a:spcPct val="20000"/>
              </a:spcBef>
              <a:spcAft>
                <a:spcPct val="0"/>
              </a:spcAft>
              <a:buFontTx/>
              <a:buChar char="•"/>
            </a:pPr>
            <a:r>
              <a:rPr lang="en-US" sz="2400" kern="0" dirty="0" smtClean="0">
                <a:cs typeface="ＭＳ Ｐゴシック"/>
              </a:rPr>
              <a:t>About 96% of CO</a:t>
            </a:r>
            <a:r>
              <a:rPr lang="en-US" sz="2400" kern="0" baseline="-25000" dirty="0" smtClean="0">
                <a:cs typeface="ＭＳ Ｐゴシック"/>
              </a:rPr>
              <a:t>2</a:t>
            </a:r>
            <a:r>
              <a:rPr lang="en-US" sz="2400" kern="0" dirty="0" smtClean="0">
                <a:cs typeface="ＭＳ Ｐゴシック"/>
              </a:rPr>
              <a:t> emissions are sourced from monitored emissions reported to EPA:</a:t>
            </a:r>
          </a:p>
          <a:p>
            <a:pPr marL="1257300" lvl="2" indent="-342900" fontAlgn="base">
              <a:spcBef>
                <a:spcPct val="20000"/>
              </a:spcBef>
              <a:spcAft>
                <a:spcPct val="0"/>
              </a:spcAft>
              <a:buFontTx/>
              <a:buChar char="•"/>
            </a:pPr>
            <a:r>
              <a:rPr lang="en-US" sz="2000" kern="0" dirty="0" smtClean="0">
                <a:cs typeface="ＭＳ Ｐゴシック"/>
              </a:rPr>
              <a:t>Continuous Emission Monitors (CEMS):</a:t>
            </a:r>
            <a:br>
              <a:rPr lang="en-US" sz="2000" kern="0" dirty="0" smtClean="0">
                <a:cs typeface="ＭＳ Ｐゴシック"/>
              </a:rPr>
            </a:br>
            <a:r>
              <a:rPr lang="en-US" sz="2000" kern="0" dirty="0" smtClean="0">
                <a:cs typeface="ＭＳ Ｐゴシック"/>
              </a:rPr>
              <a:t>CO</a:t>
            </a:r>
            <a:r>
              <a:rPr lang="en-US" sz="2000" kern="0" baseline="-25000" dirty="0" smtClean="0">
                <a:cs typeface="ＭＳ Ｐゴシック"/>
              </a:rPr>
              <a:t>2</a:t>
            </a:r>
            <a:r>
              <a:rPr lang="en-US" sz="2000" kern="0" dirty="0" smtClean="0">
                <a:cs typeface="ＭＳ Ｐゴシック"/>
              </a:rPr>
              <a:t> concentration, stack </a:t>
            </a:r>
            <a:r>
              <a:rPr lang="en-US" sz="2000" kern="0" dirty="0" smtClean="0">
                <a:cs typeface="ＭＳ Ｐゴシック"/>
              </a:rPr>
              <a:t>flow</a:t>
            </a:r>
            <a:endParaRPr lang="en-US" sz="2000" kern="0" dirty="0" smtClean="0">
              <a:cs typeface="ＭＳ Ｐゴシック"/>
            </a:endParaRPr>
          </a:p>
          <a:p>
            <a:pPr marL="1257300" lvl="2" indent="-342900" fontAlgn="base">
              <a:spcBef>
                <a:spcPct val="20000"/>
              </a:spcBef>
              <a:spcAft>
                <a:spcPct val="0"/>
              </a:spcAft>
              <a:buFontTx/>
              <a:buChar char="•"/>
            </a:pPr>
            <a:r>
              <a:rPr lang="en-US" sz="2000" kern="0" dirty="0" smtClean="0">
                <a:cs typeface="ＭＳ Ｐゴシック"/>
              </a:rPr>
              <a:t>For some oil/gas units:  fuel flow monitors and measured carbon content (or default carbon content)</a:t>
            </a:r>
            <a:endParaRPr lang="en-US" sz="2400" kern="0" dirty="0" smtClean="0">
              <a:cs typeface="ＭＳ Ｐゴシック"/>
            </a:endParaRPr>
          </a:p>
          <a:p>
            <a:pPr marL="342900" indent="-342900" fontAlgn="base">
              <a:spcBef>
                <a:spcPct val="20000"/>
              </a:spcBef>
              <a:spcAft>
                <a:spcPct val="0"/>
              </a:spcAft>
              <a:buFontTx/>
              <a:buChar char="•"/>
            </a:pPr>
            <a:r>
              <a:rPr lang="en-US" sz="2400" kern="0" dirty="0" smtClean="0">
                <a:cs typeface="ＭＳ Ｐゴシック"/>
              </a:rPr>
              <a:t>CO</a:t>
            </a:r>
            <a:r>
              <a:rPr lang="en-US" sz="2400" kern="0" baseline="-25000" dirty="0" smtClean="0">
                <a:cs typeface="ＭＳ Ｐゴシック"/>
              </a:rPr>
              <a:t>2</a:t>
            </a:r>
            <a:r>
              <a:rPr lang="en-US" sz="2400" kern="0" dirty="0" smtClean="0">
                <a:cs typeface="ＭＳ Ｐゴシック"/>
              </a:rPr>
              <a:t> for other units, the same methodology for EPA's National GHG Inventory is applied to EIA-923 fuel use </a:t>
            </a:r>
            <a:r>
              <a:rPr lang="en-US" sz="2400" kern="0" dirty="0" smtClean="0">
                <a:cs typeface="ＭＳ Ｐゴシック"/>
              </a:rPr>
              <a:t>data</a:t>
            </a:r>
            <a:endParaRPr lang="en-US" sz="2400" kern="0" dirty="0" smtClean="0">
              <a:cs typeface="ＭＳ Ｐゴシック"/>
            </a:endParaRPr>
          </a:p>
          <a:p>
            <a:pPr marL="342900" indent="-342900" fontAlgn="base">
              <a:spcBef>
                <a:spcPct val="20000"/>
              </a:spcBef>
              <a:spcAft>
                <a:spcPct val="0"/>
              </a:spcAft>
              <a:buFontTx/>
              <a:buChar char="•"/>
            </a:pPr>
            <a:r>
              <a:rPr lang="en-US" sz="2400" kern="0" dirty="0" smtClean="0">
                <a:cs typeface="ＭＳ Ｐゴシック"/>
              </a:rPr>
              <a:t>N</a:t>
            </a:r>
            <a:r>
              <a:rPr lang="en-US" sz="2400" kern="0" baseline="-25000" dirty="0" smtClean="0">
                <a:cs typeface="ＭＳ Ｐゴシック"/>
              </a:rPr>
              <a:t>2</a:t>
            </a:r>
            <a:r>
              <a:rPr lang="en-US" sz="2400" kern="0" dirty="0" smtClean="0">
                <a:cs typeface="ＭＳ Ｐゴシック"/>
              </a:rPr>
              <a:t>O &amp; CH</a:t>
            </a:r>
            <a:r>
              <a:rPr lang="en-US" sz="2400" kern="0" baseline="-25000" dirty="0" smtClean="0">
                <a:cs typeface="ＭＳ Ｐゴシック"/>
              </a:rPr>
              <a:t>4</a:t>
            </a:r>
            <a:r>
              <a:rPr lang="en-US" sz="2400" kern="0" dirty="0" smtClean="0">
                <a:cs typeface="ＭＳ Ｐゴシック"/>
              </a:rPr>
              <a:t> derived from EPA National GHG Inventory methodology and EPA or EIA sourced fuel </a:t>
            </a:r>
            <a:r>
              <a:rPr lang="en-US" sz="2400" kern="0" dirty="0" smtClean="0">
                <a:cs typeface="ＭＳ Ｐゴシック"/>
              </a:rPr>
              <a:t>use</a:t>
            </a:r>
            <a:endParaRPr lang="en-US" sz="2400" kern="0" dirty="0" smtClean="0">
              <a:cs typeface="ＭＳ Ｐゴシック"/>
            </a:endParaRPr>
          </a:p>
          <a:p>
            <a:pPr marL="342900" indent="-342900" fontAlgn="base">
              <a:spcBef>
                <a:spcPct val="20000"/>
              </a:spcBef>
              <a:spcAft>
                <a:spcPct val="0"/>
              </a:spcAft>
              <a:buFontTx/>
              <a:buChar char="•"/>
            </a:pPr>
            <a:r>
              <a:rPr lang="en-US" sz="2400" kern="0" dirty="0" smtClean="0">
                <a:cs typeface="ＭＳ Ｐゴシック"/>
              </a:rPr>
              <a:t>See eGRID Technical Support Document for more </a:t>
            </a:r>
            <a:r>
              <a:rPr lang="en-US" sz="2400" kern="0" dirty="0" smtClean="0">
                <a:cs typeface="ＭＳ Ｐゴシック"/>
              </a:rPr>
              <a:t>details</a:t>
            </a:r>
            <a:endParaRPr lang="en-US" sz="2400" kern="0" dirty="0" smtClean="0">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7</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What’s behind eGRID’s GHG emission factors</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pic>
        <p:nvPicPr>
          <p:cNvPr id="7" name="Content Placeholder 5" descr="PCA.jpg"/>
          <p:cNvPicPr>
            <a:picLocks noChangeAspect="1"/>
          </p:cNvPicPr>
          <p:nvPr/>
        </p:nvPicPr>
        <p:blipFill>
          <a:blip r:embed="rId3" cstate="print"/>
          <a:stretch>
            <a:fillRect/>
          </a:stretch>
        </p:blipFill>
        <p:spPr>
          <a:xfrm>
            <a:off x="1371600" y="1905000"/>
            <a:ext cx="6248400" cy="4552405"/>
          </a:xfrm>
          <a:prstGeom prst="rect">
            <a:avLst/>
          </a:prstGeom>
        </p:spPr>
      </p:pic>
      <p:sp>
        <p:nvSpPr>
          <p:cNvPr id="8" name="Rectangle 7"/>
          <p:cNvSpPr/>
          <p:nvPr/>
        </p:nvSpPr>
        <p:spPr>
          <a:xfrm>
            <a:off x="0" y="1295400"/>
            <a:ext cx="9144000" cy="707886"/>
          </a:xfrm>
          <a:prstGeom prst="rect">
            <a:avLst/>
          </a:prstGeom>
        </p:spPr>
        <p:txBody>
          <a:bodyPr wrap="square">
            <a:spAutoFit/>
          </a:bodyPr>
          <a:lstStyle/>
          <a:p>
            <a:pPr algn="ctr"/>
            <a:r>
              <a:rPr lang="en-US" sz="2000" dirty="0" smtClean="0"/>
              <a:t>Plant – utility service area (</a:t>
            </a:r>
            <a:r>
              <a:rPr lang="en-US" sz="2000" dirty="0" err="1" smtClean="0"/>
              <a:t>Utlserv</a:t>
            </a:r>
            <a:r>
              <a:rPr lang="en-US" sz="2000" dirty="0" smtClean="0"/>
              <a:t>) – power control area (PCA) –eGRID subregion – NERC region relationship</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8</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Which rates to use?  Which aggregation level?</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9" name="Content Placeholder 2"/>
          <p:cNvSpPr txBox="1">
            <a:spLocks/>
          </p:cNvSpPr>
          <p:nvPr/>
        </p:nvSpPr>
        <p:spPr>
          <a:xfrm>
            <a:off x="152400" y="1295400"/>
            <a:ext cx="8839200" cy="4800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For carbon footprinting generic,</a:t>
            </a:r>
            <a:r>
              <a:rPr kumimoji="0" lang="en-US" sz="2400" b="0" i="0" u="none" strike="noStrike" kern="0" cap="none" spc="0" normalizeH="0" noProof="0" dirty="0" smtClean="0">
                <a:ln>
                  <a:noFill/>
                </a:ln>
                <a:solidFill>
                  <a:schemeClr val="tx1"/>
                </a:solidFill>
                <a:effectLst/>
                <a:uLnTx/>
                <a:uFillTx/>
                <a:latin typeface="+mn-lt"/>
                <a:ea typeface="+mn-ea"/>
                <a:cs typeface="ＭＳ Ｐゴシック"/>
              </a:rPr>
              <a:t> grid-supplied electricity: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Use the </a:t>
            </a:r>
            <a:r>
              <a:rPr kumimoji="0" lang="en-US" sz="2400" b="0" i="0" u="sng" strike="noStrike" kern="0" cap="none" spc="0" normalizeH="0" baseline="0" noProof="0" dirty="0" smtClean="0">
                <a:ln>
                  <a:noFill/>
                </a:ln>
                <a:solidFill>
                  <a:schemeClr val="tx1"/>
                </a:solidFill>
                <a:effectLst/>
                <a:uLnTx/>
                <a:uFillTx/>
                <a:latin typeface="+mn-lt"/>
                <a:ea typeface="+mn-ea"/>
                <a:cs typeface="ＭＳ Ｐゴシック"/>
              </a:rPr>
              <a:t>total</a:t>
            </a: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 output emission rate (</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a.k.a. “system mix”)</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CO</a:t>
            </a:r>
            <a:r>
              <a:rPr kumimoji="0" lang="en-US"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 in pounds per Megawatt-hour (MWh)</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N</a:t>
            </a:r>
            <a:r>
              <a:rPr kumimoji="0" lang="en-US" b="0" i="0" u="none" strike="noStrike" kern="0" cap="none" spc="0" normalizeH="0" baseline="-25000" noProof="0" dirty="0" smtClean="0">
                <a:ln>
                  <a:noFill/>
                </a:ln>
                <a:solidFill>
                  <a:schemeClr val="tx1"/>
                </a:solidFill>
                <a:effectLst/>
                <a:uLnTx/>
                <a:uFillTx/>
                <a:latin typeface="+mn-lt"/>
                <a:ea typeface="+mn-ea"/>
                <a:cs typeface="ＭＳ Ｐゴシック"/>
              </a:rPr>
              <a:t>2</a:t>
            </a: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O and CH</a:t>
            </a:r>
            <a:r>
              <a:rPr kumimoji="0" lang="en-US" b="0" i="0" u="none" strike="noStrike" kern="0" cap="none" spc="0" normalizeH="0" baseline="-25000" noProof="0" dirty="0" smtClean="0">
                <a:ln>
                  <a:noFill/>
                </a:ln>
                <a:solidFill>
                  <a:schemeClr val="tx1"/>
                </a:solidFill>
                <a:effectLst/>
                <a:uLnTx/>
                <a:uFillTx/>
                <a:latin typeface="+mn-lt"/>
                <a:ea typeface="+mn-ea"/>
                <a:cs typeface="ＭＳ Ｐゴシック"/>
              </a:rPr>
              <a:t>4</a:t>
            </a: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 in pounds per Gigawatt-hour (GWh)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Use the eGRID subregion aggregation level</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This level strikes a balance between areas that are too big and areas that are too small.</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U.S. level covers some irrelevant generation</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State level boundaries are unrelated to electric grid boundaries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ＭＳ Ｐゴシック"/>
              </a:rPr>
              <a:t>Power control area (PCA), a.k.a. balancing authority, level or Company (EGC) level may not address significant imported power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cs typeface="ＭＳ Ｐゴシック"/>
            </a:endParaRPr>
          </a:p>
          <a:p>
            <a:pPr marL="228600" indent="-228600" fontAlgn="base">
              <a:spcBef>
                <a:spcPct val="20000"/>
              </a:spcBef>
              <a:spcAft>
                <a:spcPct val="0"/>
              </a:spcAft>
            </a:pPr>
            <a:r>
              <a:rPr lang="en-US" sz="2000" kern="0" dirty="0" smtClean="0">
                <a:cs typeface="ＭＳ Ｐゴシック"/>
              </a:rPr>
              <a:t>If purchasing directly from neighboring plant and transmission infrastructure is in place, then use plant specific rate </a:t>
            </a:r>
            <a:endParaRPr kumimoji="0" lang="en-US" sz="2000" b="0" i="0" u="none" strike="noStrike" kern="0" cap="none" spc="0" normalizeH="0" baseline="0" noProof="0" dirty="0">
              <a:ln>
                <a:noFill/>
              </a:ln>
              <a:solidFill>
                <a:schemeClr val="tx1"/>
              </a:solidFill>
              <a:effectLst/>
              <a:uLnTx/>
              <a:uFillTx/>
              <a:latin typeface="+mn-lt"/>
              <a:ea typeface="+mn-ea"/>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2A0D2C3-512B-495B-951A-60B7F08C489F}" type="slidenum">
              <a:rPr lang="en-US" smtClean="0"/>
              <a:pPr/>
              <a:t>9</a:t>
            </a:fld>
            <a:endParaRPr lang="en-US" dirty="0"/>
          </a:p>
        </p:txBody>
      </p:sp>
      <p:sp>
        <p:nvSpPr>
          <p:cNvPr id="5" name="Title 1"/>
          <p:cNvSpPr txBox="1">
            <a:spLocks/>
          </p:cNvSpPr>
          <p:nvPr/>
        </p:nvSpPr>
        <p:spPr bwMode="auto">
          <a:xfrm>
            <a:off x="381000" y="0"/>
            <a:ext cx="6019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3200" kern="0" dirty="0" smtClean="0">
                <a:solidFill>
                  <a:schemeClr val="bg1"/>
                </a:solidFill>
                <a:latin typeface="+mj-lt"/>
                <a:ea typeface="+mj-ea"/>
                <a:cs typeface="ＭＳ Ｐゴシック"/>
              </a:rPr>
              <a:t>How to determine </a:t>
            </a:r>
            <a:br>
              <a:rPr lang="en-US" sz="3200" kern="0" dirty="0" smtClean="0">
                <a:solidFill>
                  <a:schemeClr val="bg1"/>
                </a:solidFill>
                <a:latin typeface="+mj-lt"/>
                <a:ea typeface="+mj-ea"/>
                <a:cs typeface="ＭＳ Ｐゴシック"/>
              </a:rPr>
            </a:br>
            <a:r>
              <a:rPr lang="en-US" sz="3200" kern="0" dirty="0" smtClean="0">
                <a:solidFill>
                  <a:schemeClr val="bg1"/>
                </a:solidFill>
                <a:latin typeface="+mj-lt"/>
                <a:ea typeface="+mj-ea"/>
                <a:cs typeface="ＭＳ Ｐゴシック"/>
              </a:rPr>
              <a:t>eGRID subregion</a:t>
            </a:r>
          </a:p>
        </p:txBody>
      </p:sp>
      <p:sp>
        <p:nvSpPr>
          <p:cNvPr id="6" name="Content Placeholder 2"/>
          <p:cNvSpPr txBox="1">
            <a:spLocks/>
          </p:cNvSpPr>
          <p:nvPr/>
        </p:nvSpPr>
        <p:spPr>
          <a:xfrm>
            <a:off x="152400" y="1295400"/>
            <a:ext cx="8839200" cy="4800600"/>
          </a:xfrm>
          <a:prstGeom prst="rect">
            <a:avLst/>
          </a:prstGeom>
        </p:spPr>
        <p:txBody>
          <a:bodyPr/>
          <a:lstStyle/>
          <a:p>
            <a:pPr marL="342900" indent="-342900" fontAlgn="base">
              <a:spcBef>
                <a:spcPct val="20000"/>
              </a:spcBef>
              <a:spcAft>
                <a:spcPct val="0"/>
              </a:spcAft>
              <a:buFontTx/>
              <a:buChar char="•"/>
            </a:pPr>
            <a:endParaRPr lang="en-US" sz="2400" kern="0" dirty="0" smtClean="0">
              <a:cs typeface="ＭＳ Ｐゴシック"/>
            </a:endParaRPr>
          </a:p>
        </p:txBody>
      </p:sp>
      <p:sp>
        <p:nvSpPr>
          <p:cNvPr id="7" name="Content Placeholder 2"/>
          <p:cNvSpPr txBox="1">
            <a:spLocks/>
          </p:cNvSpPr>
          <p:nvPr/>
        </p:nvSpPr>
        <p:spPr>
          <a:xfrm>
            <a:off x="152400" y="1295400"/>
            <a:ext cx="8839200" cy="4800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ＭＳ Ｐゴシック"/>
              </a:rPr>
              <a:t>Power Profiler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Online application  </a:t>
            </a:r>
            <a:r>
              <a:rPr kumimoji="0" lang="en-US" sz="2400" b="0" i="0" u="none" strike="noStrike" kern="0" cap="none" spc="0" normalizeH="0" baseline="0" noProof="0" dirty="0" smtClean="0">
                <a:ln>
                  <a:noFill/>
                </a:ln>
                <a:solidFill>
                  <a:schemeClr val="accent2"/>
                </a:solidFill>
                <a:effectLst/>
                <a:uLnTx/>
                <a:uFillTx/>
                <a:latin typeface="+mn-lt"/>
                <a:ea typeface="+mn-ea"/>
                <a:cs typeface="ＭＳ Ｐゴシック"/>
              </a:rPr>
              <a:t>www.epa.gov/powerprofiler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Enter ZIP </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code</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Select from list of </a:t>
            </a: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utilities</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Your eGRID subregion and selected eGRID data are shown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ＭＳ Ｐゴシック"/>
              </a:rPr>
              <a:t>Power Profiler eGRID subregion and GHG emission finder tool (spreadsheet)</a:t>
            </a:r>
          </a:p>
          <a:p>
            <a:pPr marL="1200150" lvl="2" indent="-285750" fontAlgn="base">
              <a:spcBef>
                <a:spcPct val="20000"/>
              </a:spcBef>
              <a:spcAft>
                <a:spcPct val="0"/>
              </a:spcAft>
              <a:buFont typeface="Arial" pitchFamily="34" charset="0"/>
              <a:buChar char="•"/>
            </a:pPr>
            <a:r>
              <a:rPr lang="en-US" sz="2000" kern="0" dirty="0" smtClean="0">
                <a:cs typeface="ＭＳ Ｐゴシック"/>
              </a:rPr>
              <a:t>Available on eGRID page under quick links</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Decodes the eGRID subregion(s) for each ZIP code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If more than one eGRID subregion</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Go to Power Profiler online application, OR</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rPr>
              <a:t>Use the eGRID subregion of the predominant utility for the ZIP code</a:t>
            </a:r>
          </a:p>
          <a:p>
            <a:pPr marL="1143000" lvl="2" indent="-228600" fontAlgn="base">
              <a:spcBef>
                <a:spcPct val="20000"/>
              </a:spcBef>
              <a:spcAft>
                <a:spcPct val="0"/>
              </a:spcAft>
              <a:buFont typeface="Arial" pitchFamily="34" charset="0"/>
              <a:buChar char="•"/>
              <a:defRPr/>
            </a:pPr>
            <a:r>
              <a:rPr lang="en-US" sz="2000" kern="0" dirty="0" smtClean="0">
                <a:cs typeface="ＭＳ Ｐゴシック"/>
              </a:rPr>
              <a:t>Includes CO</a:t>
            </a:r>
            <a:r>
              <a:rPr lang="en-US" sz="2000" kern="0" baseline="-25000" dirty="0" smtClean="0">
                <a:cs typeface="ＭＳ Ｐゴシック"/>
              </a:rPr>
              <a:t>2</a:t>
            </a:r>
            <a:r>
              <a:rPr lang="en-US" sz="2000" kern="0" dirty="0" smtClean="0">
                <a:cs typeface="ＭＳ Ｐゴシック"/>
              </a:rPr>
              <a:t>, CH</a:t>
            </a:r>
            <a:r>
              <a:rPr lang="en-US" sz="2000" kern="0" baseline="-25000" dirty="0" smtClean="0">
                <a:cs typeface="ＭＳ Ｐゴシック"/>
              </a:rPr>
              <a:t>4</a:t>
            </a:r>
            <a:r>
              <a:rPr lang="en-US" sz="2000" kern="0" dirty="0" smtClean="0">
                <a:cs typeface="ＭＳ Ｐゴシック"/>
              </a:rPr>
              <a:t>, and N</a:t>
            </a:r>
            <a:r>
              <a:rPr lang="en-US" sz="2000" kern="0" baseline="-25000" dirty="0" smtClean="0">
                <a:cs typeface="ＭＳ Ｐゴシック"/>
              </a:rPr>
              <a:t>2</a:t>
            </a:r>
            <a:r>
              <a:rPr lang="en-US" sz="2000" kern="0" dirty="0" smtClean="0">
                <a:cs typeface="ＭＳ Ｐゴシック"/>
              </a:rPr>
              <a:t>O eGRID subregion emission rates</a:t>
            </a:r>
            <a:endParaRPr kumimoji="0" lang="en-US" sz="2000" b="0" i="0" u="none" strike="noStrike" kern="0" cap="none" spc="0" normalizeH="0" baseline="0" noProof="0" dirty="0" smtClean="0">
              <a:ln>
                <a:noFill/>
              </a:ln>
              <a:solidFill>
                <a:schemeClr val="tx1"/>
              </a:solidFill>
              <a:effectLst/>
              <a:uLnTx/>
              <a:uFillTx/>
              <a:latin typeface="+mn-lt"/>
              <a:ea typeface="+mn-ea"/>
              <a:cs typeface="ＭＳ Ｐゴシック"/>
            </a:endParaRPr>
          </a:p>
          <a:p>
            <a:pPr marL="1143000" lvl="2" indent="-228600" fontAlgn="base">
              <a:spcBef>
                <a:spcPct val="20000"/>
              </a:spcBef>
              <a:spcAft>
                <a:spcPct val="0"/>
              </a:spcAft>
              <a:buFontTx/>
              <a:buChar char="–"/>
              <a:defRPr/>
            </a:pPr>
            <a:endParaRPr kumimoji="0" lang="en-US" sz="2000" b="0" i="0" u="none" strike="noStrike" kern="0" cap="none" spc="0" normalizeH="0" baseline="0" noProof="0" dirty="0">
              <a:ln>
                <a:noFill/>
              </a:ln>
              <a:solidFill>
                <a:schemeClr val="tx1"/>
              </a:solidFill>
              <a:effectLst/>
              <a:uLnTx/>
              <a:uFillTx/>
              <a:latin typeface="+mn-lt"/>
              <a:ea typeface="+mn-ea"/>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txDef>
      <a:spPr>
        <a:noFill/>
      </a:spPr>
      <a:bodyPr wrap="none" rtlCol="0">
        <a:spAutoFit/>
      </a:bodyPr>
      <a:lstStyle>
        <a:defPPr>
          <a:defRPr sz="1200"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7771</TotalTime>
  <Words>2054</Words>
  <Application>Microsoft Office PowerPoint</Application>
  <PresentationFormat>On-screen Show (4:3)</PresentationFormat>
  <Paragraphs>288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How to use eGRID for Carbon Footprinting Electricity Purchases in Greenhouse Gas Emission Inventories </vt:lpstr>
      <vt:lpstr>Slide 2</vt:lpstr>
      <vt:lpstr>Slide 3</vt:lpstr>
      <vt:lpstr>eGRID background</vt:lpstr>
      <vt:lpstr>Accessing eGRID</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Indispensible eGRID</dc:title>
  <dc:creator>Art Diem</dc:creator>
  <cp:lastModifiedBy>Art Diem</cp:lastModifiedBy>
  <cp:revision>82</cp:revision>
  <dcterms:created xsi:type="dcterms:W3CDTF">2011-07-21T14:05:37Z</dcterms:created>
  <dcterms:modified xsi:type="dcterms:W3CDTF">2012-08-10T19:58:08Z</dcterms:modified>
</cp:coreProperties>
</file>