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2.xml" ContentType="application/vnd.openxmlformats-officedocument.presentationml.notesSlide+xml"/>
  <Override PartName="/ppt/charts/chart4.xml" ContentType="application/vnd.openxmlformats-officedocument.drawingml.chart+xml"/>
  <Override PartName="/ppt/notesSlides/notesSlide33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5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0"/>
  </p:sldMasterIdLst>
  <p:notesMasterIdLst>
    <p:notesMasterId r:id="rId157"/>
  </p:notesMasterIdLst>
  <p:handoutMasterIdLst>
    <p:handoutMasterId r:id="rId158"/>
  </p:handoutMasterIdLst>
  <p:sldIdLst>
    <p:sldId id="256" r:id="rId11"/>
    <p:sldId id="440" r:id="rId12"/>
    <p:sldId id="439" r:id="rId13"/>
    <p:sldId id="416" r:id="rId14"/>
    <p:sldId id="580" r:id="rId15"/>
    <p:sldId id="603" r:id="rId16"/>
    <p:sldId id="441" r:id="rId17"/>
    <p:sldId id="614" r:id="rId18"/>
    <p:sldId id="604" r:id="rId19"/>
    <p:sldId id="607" r:id="rId20"/>
    <p:sldId id="605" r:id="rId21"/>
    <p:sldId id="606" r:id="rId22"/>
    <p:sldId id="608" r:id="rId23"/>
    <p:sldId id="609" r:id="rId24"/>
    <p:sldId id="275" r:id="rId25"/>
    <p:sldId id="616" r:id="rId26"/>
    <p:sldId id="582" r:id="rId27"/>
    <p:sldId id="411" r:id="rId28"/>
    <p:sldId id="594" r:id="rId29"/>
    <p:sldId id="413" r:id="rId30"/>
    <p:sldId id="419" r:id="rId31"/>
    <p:sldId id="526" r:id="rId32"/>
    <p:sldId id="527" r:id="rId33"/>
    <p:sldId id="636" r:id="rId34"/>
    <p:sldId id="445" r:id="rId35"/>
    <p:sldId id="530" r:id="rId36"/>
    <p:sldId id="529" r:id="rId37"/>
    <p:sldId id="531" r:id="rId38"/>
    <p:sldId id="532" r:id="rId39"/>
    <p:sldId id="435" r:id="rId40"/>
    <p:sldId id="444" r:id="rId41"/>
    <p:sldId id="448" r:id="rId42"/>
    <p:sldId id="479" r:id="rId43"/>
    <p:sldId id="534" r:id="rId44"/>
    <p:sldId id="480" r:id="rId45"/>
    <p:sldId id="442" r:id="rId46"/>
    <p:sldId id="535" r:id="rId47"/>
    <p:sldId id="546" r:id="rId48"/>
    <p:sldId id="457" r:id="rId49"/>
    <p:sldId id="476" r:id="rId50"/>
    <p:sldId id="458" r:id="rId51"/>
    <p:sldId id="579" r:id="rId52"/>
    <p:sldId id="477" r:id="rId53"/>
    <p:sldId id="549" r:id="rId54"/>
    <p:sldId id="459" r:id="rId55"/>
    <p:sldId id="547" r:id="rId56"/>
    <p:sldId id="482" r:id="rId57"/>
    <p:sldId id="574" r:id="rId58"/>
    <p:sldId id="478" r:id="rId59"/>
    <p:sldId id="498" r:id="rId60"/>
    <p:sldId id="484" r:id="rId61"/>
    <p:sldId id="545" r:id="rId62"/>
    <p:sldId id="485" r:id="rId63"/>
    <p:sldId id="483" r:id="rId64"/>
    <p:sldId id="548" r:id="rId65"/>
    <p:sldId id="538" r:id="rId66"/>
    <p:sldId id="520" r:id="rId67"/>
    <p:sldId id="536" r:id="rId68"/>
    <p:sldId id="537" r:id="rId69"/>
    <p:sldId id="486" r:id="rId70"/>
    <p:sldId id="487" r:id="rId71"/>
    <p:sldId id="488" r:id="rId72"/>
    <p:sldId id="521" r:id="rId73"/>
    <p:sldId id="550" r:id="rId74"/>
    <p:sldId id="559" r:id="rId75"/>
    <p:sldId id="541" r:id="rId76"/>
    <p:sldId id="551" r:id="rId77"/>
    <p:sldId id="567" r:id="rId78"/>
    <p:sldId id="489" r:id="rId79"/>
    <p:sldId id="491" r:id="rId80"/>
    <p:sldId id="490" r:id="rId81"/>
    <p:sldId id="552" r:id="rId82"/>
    <p:sldId id="553" r:id="rId83"/>
    <p:sldId id="554" r:id="rId84"/>
    <p:sldId id="555" r:id="rId85"/>
    <p:sldId id="556" r:id="rId86"/>
    <p:sldId id="561" r:id="rId87"/>
    <p:sldId id="557" r:id="rId88"/>
    <p:sldId id="522" r:id="rId89"/>
    <p:sldId id="539" r:id="rId90"/>
    <p:sldId id="562" r:id="rId91"/>
    <p:sldId id="577" r:id="rId92"/>
    <p:sldId id="578" r:id="rId93"/>
    <p:sldId id="576" r:id="rId94"/>
    <p:sldId id="382" r:id="rId95"/>
    <p:sldId id="565" r:id="rId96"/>
    <p:sldId id="564" r:id="rId97"/>
    <p:sldId id="451" r:id="rId98"/>
    <p:sldId id="563" r:id="rId99"/>
    <p:sldId id="598" r:id="rId100"/>
    <p:sldId id="599" r:id="rId101"/>
    <p:sldId id="600" r:id="rId102"/>
    <p:sldId id="601" r:id="rId103"/>
    <p:sldId id="602" r:id="rId104"/>
    <p:sldId id="501" r:id="rId105"/>
    <p:sldId id="575" r:id="rId106"/>
    <p:sldId id="516" r:id="rId107"/>
    <p:sldId id="502" r:id="rId108"/>
    <p:sldId id="503" r:id="rId109"/>
    <p:sldId id="504" r:id="rId110"/>
    <p:sldId id="505" r:id="rId111"/>
    <p:sldId id="517" r:id="rId112"/>
    <p:sldId id="519" r:id="rId113"/>
    <p:sldId id="507" r:id="rId114"/>
    <p:sldId id="506" r:id="rId115"/>
    <p:sldId id="473" r:id="rId116"/>
    <p:sldId id="493" r:id="rId117"/>
    <p:sldId id="511" r:id="rId118"/>
    <p:sldId id="622" r:id="rId119"/>
    <p:sldId id="624" r:id="rId120"/>
    <p:sldId id="637" r:id="rId121"/>
    <p:sldId id="515" r:id="rId122"/>
    <p:sldId id="513" r:id="rId123"/>
    <p:sldId id="612" r:id="rId124"/>
    <p:sldId id="587" r:id="rId125"/>
    <p:sldId id="625" r:id="rId126"/>
    <p:sldId id="626" r:id="rId127"/>
    <p:sldId id="627" r:id="rId128"/>
    <p:sldId id="628" r:id="rId129"/>
    <p:sldId id="629" r:id="rId130"/>
    <p:sldId id="630" r:id="rId131"/>
    <p:sldId id="631" r:id="rId132"/>
    <p:sldId id="632" r:id="rId133"/>
    <p:sldId id="570" r:id="rId134"/>
    <p:sldId id="633" r:id="rId135"/>
    <p:sldId id="518" r:id="rId136"/>
    <p:sldId id="590" r:id="rId137"/>
    <p:sldId id="592" r:id="rId138"/>
    <p:sldId id="591" r:id="rId139"/>
    <p:sldId id="593" r:id="rId140"/>
    <p:sldId id="560" r:id="rId141"/>
    <p:sldId id="474" r:id="rId142"/>
    <p:sldId id="617" r:id="rId143"/>
    <p:sldId id="523" r:id="rId144"/>
    <p:sldId id="524" r:id="rId145"/>
    <p:sldId id="610" r:id="rId146"/>
    <p:sldId id="596" r:id="rId147"/>
    <p:sldId id="542" r:id="rId148"/>
    <p:sldId id="572" r:id="rId149"/>
    <p:sldId id="573" r:id="rId150"/>
    <p:sldId id="378" r:id="rId151"/>
    <p:sldId id="621" r:id="rId152"/>
    <p:sldId id="618" r:id="rId153"/>
    <p:sldId id="634" r:id="rId154"/>
    <p:sldId id="635" r:id="rId155"/>
    <p:sldId id="510" r:id="rId156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yth, Alison" initials="AME" lastIdx="1" clrIdx="0"/>
  <p:cmAuthor id="1" name="Rich Mason" initials="ram" lastIdx="2" clrIdx="1"/>
  <p:cmAuthor id="2" name="newuser" initials="n" lastIdx="1" clrIdx="2"/>
  <p:cmAuthor id="3" name="Zubrow, Alexis" initials="ZA" lastIdx="1" clrIdx="3">
    <p:extLst>
      <p:ext uri="{19B8F6BF-5375-455C-9EA6-DF929625EA0E}">
        <p15:presenceInfo xmlns:p15="http://schemas.microsoft.com/office/powerpoint/2012/main" userId="S-1-5-21-1339303556-449845944-1601390327-258611" providerId="AD"/>
      </p:ext>
    </p:extLst>
  </p:cmAuthor>
  <p:cmAuthor id="4" name="Eyth, Alison" initials="EA" lastIdx="62" clrIdx="4">
    <p:extLst>
      <p:ext uri="{19B8F6BF-5375-455C-9EA6-DF929625EA0E}">
        <p15:presenceInfo xmlns:p15="http://schemas.microsoft.com/office/powerpoint/2012/main" userId="S-1-5-21-1339303556-449845944-1601390327-223308" providerId="AD"/>
      </p:ext>
    </p:extLst>
  </p:cmAuthor>
  <p:cmAuthor id="5" name="Vukovich, Jeffrey" initials="VJ" lastIdx="11" clrIdx="5">
    <p:extLst>
      <p:ext uri="{19B8F6BF-5375-455C-9EA6-DF929625EA0E}">
        <p15:presenceInfo xmlns:p15="http://schemas.microsoft.com/office/powerpoint/2012/main" userId="S-1-5-21-1339303556-449845944-1601390327-374485" providerId="AD"/>
      </p:ext>
    </p:extLst>
  </p:cmAuthor>
  <p:cmAuthor id="6" name="Farkas, Caroline" initials="FC" lastIdx="3" clrIdx="6">
    <p:extLst>
      <p:ext uri="{19B8F6BF-5375-455C-9EA6-DF929625EA0E}">
        <p15:presenceInfo xmlns:p15="http://schemas.microsoft.com/office/powerpoint/2012/main" userId="S-1-5-21-1339303556-449845944-1601390327-3951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ED792B"/>
    <a:srgbClr val="A1A1A1"/>
    <a:srgbClr val="FFC000"/>
    <a:srgbClr val="F8D74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0" autoAdjust="0"/>
    <p:restoredTop sz="89263" autoAdjust="0"/>
  </p:normalViewPr>
  <p:slideViewPr>
    <p:cSldViewPr>
      <p:cViewPr varScale="1">
        <p:scale>
          <a:sx n="70" d="100"/>
          <a:sy n="70" d="100"/>
        </p:scale>
        <p:origin x="54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000"/>
    </p:cViewPr>
  </p:sorterViewPr>
  <p:notesViewPr>
    <p:cSldViewPr>
      <p:cViewPr varScale="1">
        <p:scale>
          <a:sx n="62" d="100"/>
          <a:sy n="62" d="100"/>
        </p:scale>
        <p:origin x="1109" y="53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38" Type="http://schemas.openxmlformats.org/officeDocument/2006/relationships/slide" Target="slides/slide128.xml"/><Relationship Id="rId154" Type="http://schemas.openxmlformats.org/officeDocument/2006/relationships/slide" Target="slides/slide144.xml"/><Relationship Id="rId159" Type="http://schemas.openxmlformats.org/officeDocument/2006/relationships/commentAuthors" Target="commentAuthors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144" Type="http://schemas.openxmlformats.org/officeDocument/2006/relationships/slide" Target="slides/slide134.xml"/><Relationship Id="rId149" Type="http://schemas.openxmlformats.org/officeDocument/2006/relationships/slide" Target="slides/slide139.xml"/><Relationship Id="rId5" Type="http://schemas.openxmlformats.org/officeDocument/2006/relationships/customXml" Target="../customXml/item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160" Type="http://schemas.openxmlformats.org/officeDocument/2006/relationships/presProps" Target="pres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slide" Target="slides/slide12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50" Type="http://schemas.openxmlformats.org/officeDocument/2006/relationships/slide" Target="slides/slide140.xml"/><Relationship Id="rId155" Type="http://schemas.openxmlformats.org/officeDocument/2006/relationships/slide" Target="slides/slide14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40" Type="http://schemas.openxmlformats.org/officeDocument/2006/relationships/slide" Target="slides/slide130.xml"/><Relationship Id="rId145" Type="http://schemas.openxmlformats.org/officeDocument/2006/relationships/slide" Target="slides/slide135.xml"/><Relationship Id="rId16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43" Type="http://schemas.openxmlformats.org/officeDocument/2006/relationships/slide" Target="slides/slide133.xml"/><Relationship Id="rId148" Type="http://schemas.openxmlformats.org/officeDocument/2006/relationships/slide" Target="slides/slide138.xml"/><Relationship Id="rId151" Type="http://schemas.openxmlformats.org/officeDocument/2006/relationships/slide" Target="slides/slide141.xml"/><Relationship Id="rId156" Type="http://schemas.openxmlformats.org/officeDocument/2006/relationships/slide" Target="slides/slide146.xml"/><Relationship Id="rId16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slide" Target="slides/slide136.xml"/><Relationship Id="rId7" Type="http://schemas.openxmlformats.org/officeDocument/2006/relationships/customXml" Target="../customXml/item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16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52" Type="http://schemas.openxmlformats.org/officeDocument/2006/relationships/slide" Target="slides/slide14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8" Type="http://schemas.openxmlformats.org/officeDocument/2006/relationships/customXml" Target="../customXml/item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163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3" Type="http://schemas.openxmlformats.org/officeDocument/2006/relationships/slide" Target="slides/slide1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yth\Documents\FY15\UNC\3-05_SMOKE\Laypoint_vertical_distributions_samp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yth\Documents\FY17\platform\daily_temporal_PJM_Smac_Dom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FY18/platform/2016fc_2014fb_state_compariso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FY18/platform/2016fc_2014fb_state_compariso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FY18/platform/2016fc_2014fb_state_compariso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FY18/platform/2016fc_2014fb_state_compariso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FY18/platform/2016fc_2014fb_state_compariso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usepa-my.sharepoint.com/personal/eyth_alison_epa_gov/Documents/FY18/platform/2016fc_2014fb_state_compariso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PA%20Work\2011%20platform\RWC\RWC_OHH_fire_pits_new_temporal_allocation_2011platfor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PA%20Work\2011%20platform\RWC\RWC_OHH_fire_pits_new_temporal_allocation_2011platform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PA%20Work\2011%20platform\RWC\RWC_OHH_fire_pits_new_temporal_allocation_2011platform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TRUM\AppData\Local\Microsoft\Windows\Temporary%20Internet%20Files\Content.Outlook\DIW9DRCM\airport_tempotal_profiles_smok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TRUM\Documents\2014NATA\Copy%20of%20airport_tempotal_profiles_smok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TRUM\Documents\2014NATA\Copy%20of%20airport_tempotal_profiles_smok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yth\Documents\FY17\platform\daily_temporal_PJM_Smac_Do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Eyth\Documents\FY17\platform\daily_temporal_PJM_Smac_Do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Example Fire Plume Rise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0.18097222222222226"/>
          <c:w val="0.87441207349081362"/>
          <c:h val="0.72088764946048411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Sheet1!$H$4:$H$22</c:f>
            </c:numRef>
          </c:val>
          <c:extLst>
            <c:ext xmlns:c16="http://schemas.microsoft.com/office/drawing/2014/chart" uri="{C3380CC4-5D6E-409C-BE32-E72D297353CC}">
              <c16:uniqueId val="{00000000-65D5-4733-83A2-E29D07822F2B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Sheet1!$I$4:$I$22</c:f>
            </c:numRef>
          </c:val>
          <c:extLst>
            <c:ext xmlns:c16="http://schemas.microsoft.com/office/drawing/2014/chart" uri="{C3380CC4-5D6E-409C-BE32-E72D297353CC}">
              <c16:uniqueId val="{00000001-65D5-4733-83A2-E29D07822F2B}"/>
            </c:ext>
          </c:extLst>
        </c:ser>
        <c:ser>
          <c:idx val="2"/>
          <c:order val="2"/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Sheet1!$J$4:$J$22</c:f>
            </c:numRef>
          </c:val>
          <c:extLst>
            <c:ext xmlns:c16="http://schemas.microsoft.com/office/drawing/2014/chart" uri="{C3380CC4-5D6E-409C-BE32-E72D297353CC}">
              <c16:uniqueId val="{00000002-65D5-4733-83A2-E29D07822F2B}"/>
            </c:ext>
          </c:extLst>
        </c:ser>
        <c:ser>
          <c:idx val="3"/>
          <c:order val="3"/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Sheet1!$K$4:$K$22</c:f>
            </c:numRef>
          </c:val>
          <c:extLst>
            <c:ext xmlns:c16="http://schemas.microsoft.com/office/drawing/2014/chart" uri="{C3380CC4-5D6E-409C-BE32-E72D297353CC}">
              <c16:uniqueId val="{00000003-65D5-4733-83A2-E29D07822F2B}"/>
            </c:ext>
          </c:extLst>
        </c:ser>
        <c:ser>
          <c:idx val="4"/>
          <c:order val="4"/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Sheet1!$L$4:$L$22</c:f>
            </c:numRef>
          </c:val>
          <c:extLst>
            <c:ext xmlns:c16="http://schemas.microsoft.com/office/drawing/2014/chart" uri="{C3380CC4-5D6E-409C-BE32-E72D297353CC}">
              <c16:uniqueId val="{00000004-65D5-4733-83A2-E29D07822F2B}"/>
            </c:ext>
          </c:extLst>
        </c:ser>
        <c:ser>
          <c:idx val="5"/>
          <c:order val="5"/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Sheet1!$M$4:$M$22</c:f>
            </c:numRef>
          </c:val>
          <c:extLst>
            <c:ext xmlns:c16="http://schemas.microsoft.com/office/drawing/2014/chart" uri="{C3380CC4-5D6E-409C-BE32-E72D297353CC}">
              <c16:uniqueId val="{00000005-65D5-4733-83A2-E29D07822F2B}"/>
            </c:ext>
          </c:extLst>
        </c:ser>
        <c:ser>
          <c:idx val="6"/>
          <c:order val="6"/>
          <c:spPr>
            <a:gradFill rotWithShape="1">
              <a:gsLst>
                <a:gs pos="0">
                  <a:schemeClr val="accent1">
                    <a:lumMod val="60000"/>
                    <a:tint val="50000"/>
                    <a:satMod val="300000"/>
                  </a:schemeClr>
                </a:gs>
                <a:gs pos="35000">
                  <a:schemeClr val="accent1">
                    <a:lumMod val="60000"/>
                    <a:tint val="37000"/>
                    <a:satMod val="300000"/>
                  </a:schemeClr>
                </a:gs>
                <a:gs pos="100000">
                  <a:schemeClr val="accent1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Sheet1!$N$4:$N$22</c:f>
            </c:numRef>
          </c:val>
          <c:extLst>
            <c:ext xmlns:c16="http://schemas.microsoft.com/office/drawing/2014/chart" uri="{C3380CC4-5D6E-409C-BE32-E72D297353CC}">
              <c16:uniqueId val="{00000006-65D5-4733-83A2-E29D07822F2B}"/>
            </c:ext>
          </c:extLst>
        </c:ser>
        <c:ser>
          <c:idx val="7"/>
          <c:order val="7"/>
          <c:spPr>
            <a:gradFill rotWithShape="1">
              <a:gsLst>
                <a:gs pos="0">
                  <a:schemeClr val="accent2">
                    <a:lumMod val="60000"/>
                    <a:tint val="50000"/>
                    <a:satMod val="300000"/>
                  </a:schemeClr>
                </a:gs>
                <a:gs pos="35000">
                  <a:schemeClr val="accent2">
                    <a:lumMod val="60000"/>
                    <a:tint val="37000"/>
                    <a:satMod val="300000"/>
                  </a:schemeClr>
                </a:gs>
                <a:gs pos="100000">
                  <a:schemeClr val="accent2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Sheet1!$O$4:$O$22</c:f>
            </c:numRef>
          </c:val>
          <c:extLst>
            <c:ext xmlns:c16="http://schemas.microsoft.com/office/drawing/2014/chart" uri="{C3380CC4-5D6E-409C-BE32-E72D297353CC}">
              <c16:uniqueId val="{00000007-65D5-4733-83A2-E29D07822F2B}"/>
            </c:ext>
          </c:extLst>
        </c:ser>
        <c:ser>
          <c:idx val="8"/>
          <c:order val="8"/>
          <c:spPr>
            <a:gradFill rotWithShape="1">
              <a:gsLst>
                <a:gs pos="0">
                  <a:schemeClr val="accent3">
                    <a:lumMod val="60000"/>
                    <a:tint val="50000"/>
                    <a:satMod val="300000"/>
                  </a:schemeClr>
                </a:gs>
                <a:gs pos="35000">
                  <a:schemeClr val="accent3">
                    <a:lumMod val="60000"/>
                    <a:tint val="37000"/>
                    <a:satMod val="300000"/>
                  </a:schemeClr>
                </a:gs>
                <a:gs pos="100000">
                  <a:schemeClr val="accent3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Sheet1!$P$4:$P$22</c:f>
            </c:numRef>
          </c:val>
          <c:extLst>
            <c:ext xmlns:c16="http://schemas.microsoft.com/office/drawing/2014/chart" uri="{C3380CC4-5D6E-409C-BE32-E72D297353CC}">
              <c16:uniqueId val="{00000008-65D5-4733-83A2-E29D07822F2B}"/>
            </c:ext>
          </c:extLst>
        </c:ser>
        <c:ser>
          <c:idx val="9"/>
          <c:order val="9"/>
          <c:spPr>
            <a:gradFill rotWithShape="1">
              <a:gsLst>
                <a:gs pos="0">
                  <a:schemeClr val="accent4">
                    <a:lumMod val="60000"/>
                    <a:tint val="50000"/>
                    <a:satMod val="300000"/>
                  </a:schemeClr>
                </a:gs>
                <a:gs pos="35000">
                  <a:schemeClr val="accent4">
                    <a:lumMod val="60000"/>
                    <a:tint val="37000"/>
                    <a:satMod val="300000"/>
                  </a:schemeClr>
                </a:gs>
                <a:gs pos="100000">
                  <a:schemeClr val="accent4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Sheet1!$Q$4:$Q$22</c:f>
            </c:numRef>
          </c:val>
          <c:extLst>
            <c:ext xmlns:c16="http://schemas.microsoft.com/office/drawing/2014/chart" uri="{C3380CC4-5D6E-409C-BE32-E72D297353CC}">
              <c16:uniqueId val="{00000009-65D5-4733-83A2-E29D07822F2B}"/>
            </c:ext>
          </c:extLst>
        </c:ser>
        <c:ser>
          <c:idx val="10"/>
          <c:order val="10"/>
          <c:spPr>
            <a:gradFill rotWithShape="1">
              <a:gsLst>
                <a:gs pos="0">
                  <a:schemeClr val="accent5">
                    <a:lumMod val="60000"/>
                    <a:tint val="50000"/>
                    <a:satMod val="300000"/>
                  </a:schemeClr>
                </a:gs>
                <a:gs pos="35000">
                  <a:schemeClr val="accent5">
                    <a:lumMod val="60000"/>
                    <a:tint val="37000"/>
                    <a:satMod val="300000"/>
                  </a:schemeClr>
                </a:gs>
                <a:gs pos="100000">
                  <a:schemeClr val="accent5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Sheet1!$R$4:$R$22</c:f>
            </c:numRef>
          </c:val>
          <c:extLst>
            <c:ext xmlns:c16="http://schemas.microsoft.com/office/drawing/2014/chart" uri="{C3380CC4-5D6E-409C-BE32-E72D297353CC}">
              <c16:uniqueId val="{0000000A-65D5-4733-83A2-E29D07822F2B}"/>
            </c:ext>
          </c:extLst>
        </c:ser>
        <c:ser>
          <c:idx val="11"/>
          <c:order val="11"/>
          <c:spPr>
            <a:gradFill rotWithShape="1">
              <a:gsLst>
                <a:gs pos="0">
                  <a:schemeClr val="accent6">
                    <a:lumMod val="60000"/>
                    <a:tint val="50000"/>
                    <a:satMod val="300000"/>
                  </a:schemeClr>
                </a:gs>
                <a:gs pos="35000">
                  <a:schemeClr val="accent6">
                    <a:lumMod val="60000"/>
                    <a:tint val="37000"/>
                    <a:satMod val="300000"/>
                  </a:schemeClr>
                </a:gs>
                <a:gs pos="100000">
                  <a:schemeClr val="accent6">
                    <a:lumMod val="6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Sheet1!$S$4:$S$22</c:f>
            </c:numRef>
          </c:val>
          <c:extLst>
            <c:ext xmlns:c16="http://schemas.microsoft.com/office/drawing/2014/chart" uri="{C3380CC4-5D6E-409C-BE32-E72D297353CC}">
              <c16:uniqueId val="{0000000B-65D5-4733-83A2-E29D07822F2B}"/>
            </c:ext>
          </c:extLst>
        </c:ser>
        <c:ser>
          <c:idx val="12"/>
          <c:order val="12"/>
          <c:spPr>
            <a:gradFill rotWithShape="1">
              <a:gsLst>
                <a:gs pos="0">
                  <a:schemeClr val="accent1">
                    <a:lumMod val="80000"/>
                    <a:lumOff val="20000"/>
                    <a:tint val="50000"/>
                    <a:satMod val="300000"/>
                  </a:schemeClr>
                </a:gs>
                <a:gs pos="35000">
                  <a:schemeClr val="accent1">
                    <a:lumMod val="80000"/>
                    <a:lumOff val="20000"/>
                    <a:tint val="37000"/>
                    <a:satMod val="300000"/>
                  </a:schemeClr>
                </a:gs>
                <a:gs pos="100000">
                  <a:schemeClr val="accent1">
                    <a:lumMod val="80000"/>
                    <a:lumOff val="20000"/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lumMod val="80000"/>
                  <a:lumOff val="2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numRef>
              <c:f>Sheet1!$B$4:$G$22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Sheet1!$T$4:$T$22</c:f>
              <c:numCache>
                <c:formatCode>0.00E+00</c:formatCode>
                <c:ptCount val="19"/>
                <c:pt idx="0">
                  <c:v>39.398000000000003</c:v>
                </c:pt>
                <c:pt idx="1">
                  <c:v>47.277000000000001</c:v>
                </c:pt>
                <c:pt idx="2">
                  <c:v>47.277999999999999</c:v>
                </c:pt>
                <c:pt idx="3">
                  <c:v>55.156999999999996</c:v>
                </c:pt>
                <c:pt idx="4">
                  <c:v>63.036000000000001</c:v>
                </c:pt>
                <c:pt idx="5">
                  <c:v>70.915999999999997</c:v>
                </c:pt>
                <c:pt idx="6">
                  <c:v>70.915999999999997</c:v>
                </c:pt>
                <c:pt idx="7">
                  <c:v>89.409000000000006</c:v>
                </c:pt>
                <c:pt idx="8">
                  <c:v>243.42</c:v>
                </c:pt>
                <c:pt idx="9">
                  <c:v>398.47</c:v>
                </c:pt>
                <c:pt idx="10">
                  <c:v>566.79</c:v>
                </c:pt>
                <c:pt idx="11">
                  <c:v>652.79</c:v>
                </c:pt>
                <c:pt idx="12">
                  <c:v>696.31</c:v>
                </c:pt>
                <c:pt idx="13">
                  <c:v>783.35</c:v>
                </c:pt>
                <c:pt idx="14">
                  <c:v>870.38</c:v>
                </c:pt>
                <c:pt idx="15">
                  <c:v>665.66</c:v>
                </c:pt>
                <c:pt idx="16">
                  <c:v>487.87</c:v>
                </c:pt>
                <c:pt idx="17">
                  <c:v>376.39</c:v>
                </c:pt>
                <c:pt idx="18">
                  <c:v>102.86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D5-4733-83A2-E29D07822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38328384"/>
        <c:axId val="438328776"/>
      </c:barChart>
      <c:catAx>
        <c:axId val="438328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328776"/>
        <c:crosses val="autoZero"/>
        <c:auto val="1"/>
        <c:lblAlgn val="ctr"/>
        <c:lblOffset val="100"/>
        <c:tickLblSkip val="1"/>
        <c:noMultiLvlLbl val="0"/>
      </c:catAx>
      <c:valAx>
        <c:axId val="438328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32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Other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2011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PJM_Dom!$E$732:$E$1096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3.6918267733494059E-4</c:v>
                </c:pt>
                <c:pt idx="23">
                  <c:v>1.2226638226650595E-3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6.4134561681590405E-5</c:v>
                </c:pt>
                <c:pt idx="76">
                  <c:v>3.2004338318409604E-5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1.4377583462302633E-4</c:v>
                </c:pt>
                <c:pt idx="140">
                  <c:v>6.3336340969857429E-4</c:v>
                </c:pt>
                <c:pt idx="141">
                  <c:v>5.1451768566062629E-3</c:v>
                </c:pt>
                <c:pt idx="142">
                  <c:v>3.1853379017117794E-2</c:v>
                </c:pt>
                <c:pt idx="143">
                  <c:v>3.1662546557903917E-2</c:v>
                </c:pt>
                <c:pt idx="144">
                  <c:v>3.2682515380653067E-2</c:v>
                </c:pt>
                <c:pt idx="145">
                  <c:v>2.3291070607145057E-2</c:v>
                </c:pt>
                <c:pt idx="146">
                  <c:v>0</c:v>
                </c:pt>
                <c:pt idx="147">
                  <c:v>0</c:v>
                </c:pt>
                <c:pt idx="148">
                  <c:v>6.9191956670110037E-4</c:v>
                </c:pt>
                <c:pt idx="149">
                  <c:v>1.6509180678662812E-2</c:v>
                </c:pt>
                <c:pt idx="150">
                  <c:v>3.8567953272770308E-2</c:v>
                </c:pt>
                <c:pt idx="151">
                  <c:v>3.590306453839421E-2</c:v>
                </c:pt>
                <c:pt idx="152">
                  <c:v>7.4720187740197265E-4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9.9045274847458088E-4</c:v>
                </c:pt>
                <c:pt idx="157">
                  <c:v>7.950998216504147E-3</c:v>
                </c:pt>
                <c:pt idx="158">
                  <c:v>5.2478665909840065E-2</c:v>
                </c:pt>
                <c:pt idx="159">
                  <c:v>6.5392825964618803E-2</c:v>
                </c:pt>
                <c:pt idx="160">
                  <c:v>2.1549436607763681E-2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6.7005325592490181E-4</c:v>
                </c:pt>
                <c:pt idx="184">
                  <c:v>1.1896316701306933E-2</c:v>
                </c:pt>
                <c:pt idx="185">
                  <c:v>2.2760528758537391E-2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3.1483581230642814E-3</c:v>
                </c:pt>
                <c:pt idx="199">
                  <c:v>3.9619303271812546E-2</c:v>
                </c:pt>
                <c:pt idx="200">
                  <c:v>5.605667589330704E-2</c:v>
                </c:pt>
                <c:pt idx="201">
                  <c:v>6.0980250226357537E-2</c:v>
                </c:pt>
                <c:pt idx="202">
                  <c:v>7.4200059482261979E-2</c:v>
                </c:pt>
                <c:pt idx="203">
                  <c:v>4.1874952012675375E-2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4.4678798265208792E-5</c:v>
                </c:pt>
                <c:pt idx="208">
                  <c:v>3.1418923900708175E-3</c:v>
                </c:pt>
                <c:pt idx="209">
                  <c:v>2.6900184554152936E-2</c:v>
                </c:pt>
                <c:pt idx="210">
                  <c:v>4.0585256643293035E-4</c:v>
                </c:pt>
                <c:pt idx="211">
                  <c:v>0</c:v>
                </c:pt>
                <c:pt idx="212">
                  <c:v>8.3269797278550349E-4</c:v>
                </c:pt>
                <c:pt idx="213">
                  <c:v>2.9601718323420803E-2</c:v>
                </c:pt>
                <c:pt idx="214">
                  <c:v>6.263249922527446E-2</c:v>
                </c:pt>
                <c:pt idx="215">
                  <c:v>4.5600435283839308E-2</c:v>
                </c:pt>
                <c:pt idx="216">
                  <c:v>3.1208176327354404E-6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9.2232665053807053E-7</c:v>
                </c:pt>
                <c:pt idx="232">
                  <c:v>3.51924067157153E-3</c:v>
                </c:pt>
                <c:pt idx="233">
                  <c:v>3.1469149100428084E-2</c:v>
                </c:pt>
                <c:pt idx="234">
                  <c:v>3.0906649130456654E-2</c:v>
                </c:pt>
                <c:pt idx="235">
                  <c:v>3.0969263955716749E-2</c:v>
                </c:pt>
                <c:pt idx="236">
                  <c:v>3.1019793152663188E-2</c:v>
                </c:pt>
                <c:pt idx="237">
                  <c:v>2.3863891652338921E-2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8A-4128-B8E2-AB2337471CC9}"/>
            </c:ext>
          </c:extLst>
        </c:ser>
        <c:ser>
          <c:idx val="1"/>
          <c:order val="1"/>
          <c:tx>
            <c:v>2013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PJM_Dom!$F$732:$F$1096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1.9949487240287855E-4</c:v>
                </c:pt>
                <c:pt idx="21">
                  <c:v>7.7873122115604916E-3</c:v>
                </c:pt>
                <c:pt idx="22">
                  <c:v>7.7539478660231705E-3</c:v>
                </c:pt>
                <c:pt idx="23">
                  <c:v>1.4304939632731762E-2</c:v>
                </c:pt>
                <c:pt idx="24">
                  <c:v>1.4956223994854965E-2</c:v>
                </c:pt>
                <c:pt idx="25">
                  <c:v>9.7254340072381439E-3</c:v>
                </c:pt>
                <c:pt idx="26">
                  <c:v>6.5959563144269186E-3</c:v>
                </c:pt>
                <c:pt idx="27">
                  <c:v>6.29532641639123E-3</c:v>
                </c:pt>
                <c:pt idx="28">
                  <c:v>0</c:v>
                </c:pt>
                <c:pt idx="29">
                  <c:v>0</c:v>
                </c:pt>
                <c:pt idx="30">
                  <c:v>2.3995559115629899E-4</c:v>
                </c:pt>
                <c:pt idx="31">
                  <c:v>7.046916675769609E-3</c:v>
                </c:pt>
                <c:pt idx="32">
                  <c:v>8.0362918267548409E-3</c:v>
                </c:pt>
                <c:pt idx="33">
                  <c:v>5.8440532113141009E-3</c:v>
                </c:pt>
                <c:pt idx="34">
                  <c:v>7.0600753258775713E-3</c:v>
                </c:pt>
                <c:pt idx="35">
                  <c:v>6.0748018301613567E-3</c:v>
                </c:pt>
                <c:pt idx="36">
                  <c:v>5.929410796527073E-3</c:v>
                </c:pt>
                <c:pt idx="37">
                  <c:v>6.1356370299117642E-3</c:v>
                </c:pt>
                <c:pt idx="38">
                  <c:v>5.8731073913888578E-3</c:v>
                </c:pt>
                <c:pt idx="39">
                  <c:v>5.8203689774885947E-3</c:v>
                </c:pt>
                <c:pt idx="40">
                  <c:v>5.8774086273949595E-3</c:v>
                </c:pt>
                <c:pt idx="41">
                  <c:v>5.9272795681162274E-3</c:v>
                </c:pt>
                <c:pt idx="42">
                  <c:v>5.8396175338053507E-3</c:v>
                </c:pt>
                <c:pt idx="43">
                  <c:v>7.9316248489583688E-3</c:v>
                </c:pt>
                <c:pt idx="44">
                  <c:v>8.4533648062344435E-3</c:v>
                </c:pt>
                <c:pt idx="45">
                  <c:v>8.9970743171874853E-3</c:v>
                </c:pt>
                <c:pt idx="46">
                  <c:v>8.6520851946648401E-3</c:v>
                </c:pt>
                <c:pt idx="47">
                  <c:v>8.6794405945814172E-3</c:v>
                </c:pt>
                <c:pt idx="48">
                  <c:v>7.3530300944691356E-3</c:v>
                </c:pt>
                <c:pt idx="49">
                  <c:v>5.845711323180105E-3</c:v>
                </c:pt>
                <c:pt idx="50">
                  <c:v>6.6231477538149786E-3</c:v>
                </c:pt>
                <c:pt idx="51">
                  <c:v>8.3625671329005547E-3</c:v>
                </c:pt>
                <c:pt idx="52">
                  <c:v>6.8753311863993761E-3</c:v>
                </c:pt>
                <c:pt idx="53">
                  <c:v>5.9953628895448394E-3</c:v>
                </c:pt>
                <c:pt idx="54">
                  <c:v>3.3023150186595779E-3</c:v>
                </c:pt>
                <c:pt idx="55">
                  <c:v>3.3205444538120287E-3</c:v>
                </c:pt>
                <c:pt idx="56">
                  <c:v>2.7204265173223982E-3</c:v>
                </c:pt>
                <c:pt idx="57">
                  <c:v>3.2214613112440411E-3</c:v>
                </c:pt>
                <c:pt idx="58">
                  <c:v>3.1189294450243762E-3</c:v>
                </c:pt>
                <c:pt idx="59">
                  <c:v>5.5612527652055977E-3</c:v>
                </c:pt>
                <c:pt idx="60">
                  <c:v>4.3088562695930369E-3</c:v>
                </c:pt>
                <c:pt idx="61">
                  <c:v>5.8399468974523897E-3</c:v>
                </c:pt>
                <c:pt idx="62">
                  <c:v>4.2336704799958973E-3</c:v>
                </c:pt>
                <c:pt idx="63">
                  <c:v>3.5652823687855112E-3</c:v>
                </c:pt>
                <c:pt idx="64">
                  <c:v>8.0909920440596292E-3</c:v>
                </c:pt>
                <c:pt idx="65">
                  <c:v>6.6190807362586177E-3</c:v>
                </c:pt>
                <c:pt idx="66">
                  <c:v>7.0293994525895279E-3</c:v>
                </c:pt>
                <c:pt idx="67">
                  <c:v>3.1794538194077145E-3</c:v>
                </c:pt>
                <c:pt idx="68">
                  <c:v>3.1126170569668855E-3</c:v>
                </c:pt>
                <c:pt idx="69">
                  <c:v>1.0902152292206356E-3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2.2645210477226929E-4</c:v>
                </c:pt>
                <c:pt idx="76">
                  <c:v>5.0393194448080112E-3</c:v>
                </c:pt>
                <c:pt idx="77">
                  <c:v>4.188058381758954E-3</c:v>
                </c:pt>
                <c:pt idx="78">
                  <c:v>3.8126620216486482E-3</c:v>
                </c:pt>
                <c:pt idx="79">
                  <c:v>5.642471983167285E-3</c:v>
                </c:pt>
                <c:pt idx="80">
                  <c:v>5.1037485366450348E-3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5.7858396478062885E-5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2.6338413745934921E-4</c:v>
                </c:pt>
                <c:pt idx="111">
                  <c:v>2.7426280322870775E-3</c:v>
                </c:pt>
                <c:pt idx="112">
                  <c:v>4.107733930002121E-3</c:v>
                </c:pt>
                <c:pt idx="113">
                  <c:v>5.8350793338090706E-3</c:v>
                </c:pt>
                <c:pt idx="114">
                  <c:v>2.654404699643188E-4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9.2021959389004023E-5</c:v>
                </c:pt>
                <c:pt idx="238">
                  <c:v>2.1390718716301016E-4</c:v>
                </c:pt>
                <c:pt idx="239">
                  <c:v>6.1205371935132676E-4</c:v>
                </c:pt>
                <c:pt idx="240">
                  <c:v>1.864224945622206E-4</c:v>
                </c:pt>
                <c:pt idx="241">
                  <c:v>1.145624909029668E-5</c:v>
                </c:pt>
                <c:pt idx="242">
                  <c:v>7.9955619044414189E-4</c:v>
                </c:pt>
                <c:pt idx="243">
                  <c:v>1.8259289680016223E-3</c:v>
                </c:pt>
                <c:pt idx="244">
                  <c:v>2.975837591243632E-3</c:v>
                </c:pt>
                <c:pt idx="245">
                  <c:v>2.7767530094837053E-3</c:v>
                </c:pt>
                <c:pt idx="246">
                  <c:v>1.2257005464427976E-3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6.0058247311456382E-5</c:v>
                </c:pt>
                <c:pt idx="255">
                  <c:v>1.0721159542403037E-3</c:v>
                </c:pt>
                <c:pt idx="256">
                  <c:v>2.693404433039098E-3</c:v>
                </c:pt>
                <c:pt idx="257">
                  <c:v>2.3723385046660944E-3</c:v>
                </c:pt>
                <c:pt idx="258">
                  <c:v>2.0770194493001958E-3</c:v>
                </c:pt>
                <c:pt idx="259">
                  <c:v>2.0796126382253604E-3</c:v>
                </c:pt>
                <c:pt idx="260">
                  <c:v>2.2813173356034905E-3</c:v>
                </c:pt>
                <c:pt idx="261">
                  <c:v>3.2235329872033402E-3</c:v>
                </c:pt>
                <c:pt idx="262">
                  <c:v>4.3282064238357627E-3</c:v>
                </c:pt>
                <c:pt idx="263">
                  <c:v>4.2164998363997258E-3</c:v>
                </c:pt>
                <c:pt idx="264">
                  <c:v>4.1930613949333643E-3</c:v>
                </c:pt>
                <c:pt idx="265">
                  <c:v>4.3444138530658906E-3</c:v>
                </c:pt>
                <c:pt idx="266">
                  <c:v>4.4614813606906004E-3</c:v>
                </c:pt>
                <c:pt idx="267">
                  <c:v>2.3849473865657543E-3</c:v>
                </c:pt>
                <c:pt idx="268">
                  <c:v>3.3199048508923785E-3</c:v>
                </c:pt>
                <c:pt idx="269">
                  <c:v>4.4123354459851818E-3</c:v>
                </c:pt>
                <c:pt idx="270">
                  <c:v>2.9000120050200959E-3</c:v>
                </c:pt>
                <c:pt idx="271">
                  <c:v>2.8615058964759485E-3</c:v>
                </c:pt>
                <c:pt idx="272">
                  <c:v>0</c:v>
                </c:pt>
                <c:pt idx="273">
                  <c:v>2.6095004669550899E-5</c:v>
                </c:pt>
                <c:pt idx="274">
                  <c:v>5.3363507059168947E-4</c:v>
                </c:pt>
                <c:pt idx="275">
                  <c:v>6.0854032211291919E-3</c:v>
                </c:pt>
                <c:pt idx="276">
                  <c:v>1.4289486964865291E-2</c:v>
                </c:pt>
                <c:pt idx="277">
                  <c:v>1.6044405933187882E-2</c:v>
                </c:pt>
                <c:pt idx="278">
                  <c:v>1.568069599542482E-2</c:v>
                </c:pt>
                <c:pt idx="279">
                  <c:v>1.5805880973792572E-2</c:v>
                </c:pt>
                <c:pt idx="280">
                  <c:v>1.3832765957914916E-2</c:v>
                </c:pt>
                <c:pt idx="281">
                  <c:v>1.1031915394967734E-2</c:v>
                </c:pt>
                <c:pt idx="282">
                  <c:v>1.0732954233048514E-2</c:v>
                </c:pt>
                <c:pt idx="283">
                  <c:v>1.5240651015532757E-2</c:v>
                </c:pt>
                <c:pt idx="284">
                  <c:v>2.0000723839064816E-2</c:v>
                </c:pt>
                <c:pt idx="285">
                  <c:v>1.9764516651685549E-2</c:v>
                </c:pt>
                <c:pt idx="286">
                  <c:v>1.7640660470459816E-2</c:v>
                </c:pt>
                <c:pt idx="287">
                  <c:v>1.8785707155364564E-2</c:v>
                </c:pt>
                <c:pt idx="288">
                  <c:v>1.6053235254727152E-2</c:v>
                </c:pt>
                <c:pt idx="289">
                  <c:v>1.4301461392577885E-2</c:v>
                </c:pt>
                <c:pt idx="290">
                  <c:v>1.5185209554423771E-2</c:v>
                </c:pt>
                <c:pt idx="291">
                  <c:v>8.7273826275611928E-3</c:v>
                </c:pt>
                <c:pt idx="292">
                  <c:v>7.0327492487306398E-3</c:v>
                </c:pt>
                <c:pt idx="293">
                  <c:v>1.4317903675473354E-2</c:v>
                </c:pt>
                <c:pt idx="294">
                  <c:v>1.6015153934117746E-2</c:v>
                </c:pt>
                <c:pt idx="295">
                  <c:v>1.216231725370843E-2</c:v>
                </c:pt>
                <c:pt idx="296">
                  <c:v>1.4595044839244817E-2</c:v>
                </c:pt>
                <c:pt idx="297">
                  <c:v>1.5736367871993014E-2</c:v>
                </c:pt>
                <c:pt idx="298">
                  <c:v>1.5832330550243821E-2</c:v>
                </c:pt>
                <c:pt idx="299">
                  <c:v>1.5902521842985979E-2</c:v>
                </c:pt>
                <c:pt idx="300">
                  <c:v>1.765858718225553E-2</c:v>
                </c:pt>
                <c:pt idx="301">
                  <c:v>1.6247854786134726E-2</c:v>
                </c:pt>
                <c:pt idx="302">
                  <c:v>1.8540592054456375E-2</c:v>
                </c:pt>
                <c:pt idx="303">
                  <c:v>1.8494963136125728E-2</c:v>
                </c:pt>
                <c:pt idx="304">
                  <c:v>3.6719638039379521E-3</c:v>
                </c:pt>
                <c:pt idx="305">
                  <c:v>3.6960421228858604E-3</c:v>
                </c:pt>
                <c:pt idx="306">
                  <c:v>3.4883545955559994E-3</c:v>
                </c:pt>
                <c:pt idx="307">
                  <c:v>3.3810278146789727E-3</c:v>
                </c:pt>
                <c:pt idx="308">
                  <c:v>3.2229286869825276E-3</c:v>
                </c:pt>
                <c:pt idx="309">
                  <c:v>3.0883105264063989E-3</c:v>
                </c:pt>
                <c:pt idx="310">
                  <c:v>3.9313777097422066E-3</c:v>
                </c:pt>
                <c:pt idx="311">
                  <c:v>4.5282239513008068E-3</c:v>
                </c:pt>
                <c:pt idx="312">
                  <c:v>4.5537202585887128E-3</c:v>
                </c:pt>
                <c:pt idx="313">
                  <c:v>4.4397302874663548E-3</c:v>
                </c:pt>
                <c:pt idx="314">
                  <c:v>3.3757044284872494E-3</c:v>
                </c:pt>
                <c:pt idx="315">
                  <c:v>4.5099965759185746E-3</c:v>
                </c:pt>
                <c:pt idx="316">
                  <c:v>2.5604821725831299E-3</c:v>
                </c:pt>
                <c:pt idx="317">
                  <c:v>2.532661881623469E-3</c:v>
                </c:pt>
                <c:pt idx="318">
                  <c:v>4.2695162839209789E-3</c:v>
                </c:pt>
                <c:pt idx="319">
                  <c:v>3.206858852503657E-3</c:v>
                </c:pt>
                <c:pt idx="320">
                  <c:v>3.4245473376451779E-3</c:v>
                </c:pt>
                <c:pt idx="321">
                  <c:v>3.2680543885270229E-3</c:v>
                </c:pt>
                <c:pt idx="322">
                  <c:v>3.294915829274654E-3</c:v>
                </c:pt>
                <c:pt idx="323">
                  <c:v>3.4310683058336885E-3</c:v>
                </c:pt>
                <c:pt idx="324">
                  <c:v>4.1942801549102269E-3</c:v>
                </c:pt>
                <c:pt idx="325">
                  <c:v>3.8790272641659245E-3</c:v>
                </c:pt>
                <c:pt idx="326">
                  <c:v>3.3511260989605948E-3</c:v>
                </c:pt>
                <c:pt idx="327">
                  <c:v>3.3618162383575447E-3</c:v>
                </c:pt>
                <c:pt idx="328">
                  <c:v>4.562889023879451E-3</c:v>
                </c:pt>
                <c:pt idx="329">
                  <c:v>4.2739105414428668E-3</c:v>
                </c:pt>
                <c:pt idx="330">
                  <c:v>4.2664738022216682E-3</c:v>
                </c:pt>
                <c:pt idx="331">
                  <c:v>2.2952849322593256E-3</c:v>
                </c:pt>
                <c:pt idx="332">
                  <c:v>2.2881971759668501E-3</c:v>
                </c:pt>
                <c:pt idx="333">
                  <c:v>2.256753564632675E-3</c:v>
                </c:pt>
                <c:pt idx="334">
                  <c:v>2.2134401831312854E-3</c:v>
                </c:pt>
                <c:pt idx="335">
                  <c:v>2.2047337249697188E-3</c:v>
                </c:pt>
                <c:pt idx="336">
                  <c:v>1.3678595675650431E-3</c:v>
                </c:pt>
                <c:pt idx="337">
                  <c:v>7.9552319540726797E-4</c:v>
                </c:pt>
                <c:pt idx="338">
                  <c:v>2.1695885069688723E-3</c:v>
                </c:pt>
                <c:pt idx="339">
                  <c:v>2.0588206851040514E-3</c:v>
                </c:pt>
                <c:pt idx="340">
                  <c:v>2.79126003705088E-5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5.2862784364571364E-5</c:v>
                </c:pt>
                <c:pt idx="348">
                  <c:v>0</c:v>
                </c:pt>
                <c:pt idx="349">
                  <c:v>9.6917051773536244E-5</c:v>
                </c:pt>
                <c:pt idx="350">
                  <c:v>1.7967104462327272E-3</c:v>
                </c:pt>
                <c:pt idx="351">
                  <c:v>2.0720646410543626E-3</c:v>
                </c:pt>
                <c:pt idx="352">
                  <c:v>2.2680395384178762E-3</c:v>
                </c:pt>
                <c:pt idx="353">
                  <c:v>2.365969153568335E-3</c:v>
                </c:pt>
                <c:pt idx="354">
                  <c:v>4.1294797974608683E-3</c:v>
                </c:pt>
                <c:pt idx="355">
                  <c:v>3.9540833907863318E-3</c:v>
                </c:pt>
                <c:pt idx="356">
                  <c:v>4.2162729221339743E-3</c:v>
                </c:pt>
                <c:pt idx="357">
                  <c:v>4.1808499936984858E-3</c:v>
                </c:pt>
                <c:pt idx="358">
                  <c:v>4.2454353965675155E-3</c:v>
                </c:pt>
                <c:pt idx="359">
                  <c:v>3.082424090295605E-3</c:v>
                </c:pt>
                <c:pt idx="360">
                  <c:v>3.6598917199768687E-3</c:v>
                </c:pt>
                <c:pt idx="361">
                  <c:v>4.2628740030862334E-3</c:v>
                </c:pt>
                <c:pt idx="362">
                  <c:v>4.1149891682565505E-3</c:v>
                </c:pt>
                <c:pt idx="363">
                  <c:v>4.0199850345936745E-3</c:v>
                </c:pt>
                <c:pt idx="364">
                  <c:v>5.0458685042157362E-3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8A-4128-B8E2-AB2337471CC9}"/>
            </c:ext>
          </c:extLst>
        </c:ser>
        <c:ser>
          <c:idx val="2"/>
          <c:order val="2"/>
          <c:tx>
            <c:v>2017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PJM_Dom!$G$732:$G$1096</c:f>
              <c:numCache>
                <c:formatCode>General</c:formatCode>
                <c:ptCount val="365"/>
                <c:pt idx="0">
                  <c:v>1.0877304453699671E-3</c:v>
                </c:pt>
                <c:pt idx="1">
                  <c:v>1.0730334275601053E-3</c:v>
                </c:pt>
                <c:pt idx="2">
                  <c:v>1.1059888807640316E-3</c:v>
                </c:pt>
                <c:pt idx="3">
                  <c:v>1.0502103947492526E-3</c:v>
                </c:pt>
                <c:pt idx="4">
                  <c:v>1.0740366302561465E-3</c:v>
                </c:pt>
                <c:pt idx="5">
                  <c:v>1.1368375808701249E-3</c:v>
                </c:pt>
                <c:pt idx="6">
                  <c:v>1.0735851913292736E-3</c:v>
                </c:pt>
                <c:pt idx="7">
                  <c:v>1.1144940861728316E-3</c:v>
                </c:pt>
                <c:pt idx="8">
                  <c:v>6.5563701745513445E-3</c:v>
                </c:pt>
                <c:pt idx="9">
                  <c:v>1.5824935670876721E-2</c:v>
                </c:pt>
                <c:pt idx="10">
                  <c:v>1.7199032426983198E-2</c:v>
                </c:pt>
                <c:pt idx="11">
                  <c:v>1.5546996326804631E-2</c:v>
                </c:pt>
                <c:pt idx="12">
                  <c:v>1.8205151745439411E-2</c:v>
                </c:pt>
                <c:pt idx="13">
                  <c:v>1.8529539708144662E-2</c:v>
                </c:pt>
                <c:pt idx="14">
                  <c:v>1.6841248615196112E-2</c:v>
                </c:pt>
                <c:pt idx="15">
                  <c:v>3.9341321926310152E-3</c:v>
                </c:pt>
                <c:pt idx="16">
                  <c:v>1.011782440887295E-2</c:v>
                </c:pt>
                <c:pt idx="17">
                  <c:v>4.1618438175268831E-3</c:v>
                </c:pt>
                <c:pt idx="18">
                  <c:v>1.019405340979518E-3</c:v>
                </c:pt>
                <c:pt idx="19">
                  <c:v>5.4475733185123621E-3</c:v>
                </c:pt>
                <c:pt idx="20">
                  <c:v>8.9083544086592057E-3</c:v>
                </c:pt>
                <c:pt idx="21">
                  <c:v>1.7956305508187071E-2</c:v>
                </c:pt>
                <c:pt idx="22">
                  <c:v>1.7834064351995273E-2</c:v>
                </c:pt>
                <c:pt idx="23">
                  <c:v>1.7954499729616123E-2</c:v>
                </c:pt>
                <c:pt idx="24">
                  <c:v>6.988583656184137E-3</c:v>
                </c:pt>
                <c:pt idx="25">
                  <c:v>1.3931276562046879E-3</c:v>
                </c:pt>
                <c:pt idx="26">
                  <c:v>5.70677821004896E-3</c:v>
                </c:pt>
                <c:pt idx="27">
                  <c:v>6.4583650813044837E-3</c:v>
                </c:pt>
                <c:pt idx="28">
                  <c:v>1.2194739965778378E-3</c:v>
                </c:pt>
                <c:pt idx="29">
                  <c:v>1.0501100699069573E-3</c:v>
                </c:pt>
                <c:pt idx="30">
                  <c:v>1.0649209705881665E-3</c:v>
                </c:pt>
                <c:pt idx="31">
                  <c:v>1.2157769724010694E-3</c:v>
                </c:pt>
                <c:pt idx="32">
                  <c:v>1.0640694009350798E-3</c:v>
                </c:pt>
                <c:pt idx="33">
                  <c:v>5.1164316423040739E-3</c:v>
                </c:pt>
                <c:pt idx="34">
                  <c:v>5.5716026991001061E-3</c:v>
                </c:pt>
                <c:pt idx="35">
                  <c:v>1.2627778715352028E-3</c:v>
                </c:pt>
                <c:pt idx="36">
                  <c:v>1.1405284766117048E-3</c:v>
                </c:pt>
                <c:pt idx="37">
                  <c:v>1.2410759339581115E-3</c:v>
                </c:pt>
                <c:pt idx="38">
                  <c:v>7.0492824677363198E-3</c:v>
                </c:pt>
                <c:pt idx="39">
                  <c:v>1.79270038074992E-2</c:v>
                </c:pt>
                <c:pt idx="40">
                  <c:v>1.7365645444598524E-2</c:v>
                </c:pt>
                <c:pt idx="41">
                  <c:v>1.3961873325005959E-2</c:v>
                </c:pt>
                <c:pt idx="42">
                  <c:v>1.1459402924257935E-3</c:v>
                </c:pt>
                <c:pt idx="43">
                  <c:v>1.1568690235043619E-3</c:v>
                </c:pt>
                <c:pt idx="44">
                  <c:v>1.1077422833759994E-3</c:v>
                </c:pt>
                <c:pt idx="45">
                  <c:v>1.0886170092214986E-3</c:v>
                </c:pt>
                <c:pt idx="46">
                  <c:v>1.1073219483703613E-3</c:v>
                </c:pt>
                <c:pt idx="47">
                  <c:v>1.1371657861006116E-3</c:v>
                </c:pt>
                <c:pt idx="48">
                  <c:v>1.0828899369201873E-3</c:v>
                </c:pt>
                <c:pt idx="49">
                  <c:v>1.0760594773795852E-3</c:v>
                </c:pt>
                <c:pt idx="50">
                  <c:v>1.0852017794511974E-3</c:v>
                </c:pt>
                <c:pt idx="51">
                  <c:v>1.0659714267782811E-3</c:v>
                </c:pt>
                <c:pt idx="52">
                  <c:v>1.3584273616749562E-3</c:v>
                </c:pt>
                <c:pt idx="53">
                  <c:v>1.12757151871476E-2</c:v>
                </c:pt>
                <c:pt idx="54">
                  <c:v>4.4435240488489387E-3</c:v>
                </c:pt>
                <c:pt idx="55">
                  <c:v>8.9526257171632334E-4</c:v>
                </c:pt>
                <c:pt idx="56">
                  <c:v>9.2431827869450501E-4</c:v>
                </c:pt>
                <c:pt idx="57">
                  <c:v>9.0519300454000411E-4</c:v>
                </c:pt>
                <c:pt idx="58">
                  <c:v>8.8759144216444478E-4</c:v>
                </c:pt>
                <c:pt idx="59">
                  <c:v>1.2071326118828286E-3</c:v>
                </c:pt>
                <c:pt idx="60">
                  <c:v>1.1327462126137513E-3</c:v>
                </c:pt>
                <c:pt idx="61">
                  <c:v>1.3748780003991063E-3</c:v>
                </c:pt>
                <c:pt idx="62">
                  <c:v>1.4125408920146641E-3</c:v>
                </c:pt>
                <c:pt idx="63">
                  <c:v>1.3712299888126581E-3</c:v>
                </c:pt>
                <c:pt idx="64">
                  <c:v>1.3375241833439618E-3</c:v>
                </c:pt>
                <c:pt idx="65">
                  <c:v>1.287695566503107E-3</c:v>
                </c:pt>
                <c:pt idx="66">
                  <c:v>1.3184201733334078E-3</c:v>
                </c:pt>
                <c:pt idx="67">
                  <c:v>1.2567275996694153E-3</c:v>
                </c:pt>
                <c:pt idx="68">
                  <c:v>1.1851179764542528E-3</c:v>
                </c:pt>
                <c:pt idx="69">
                  <c:v>1.3116060024223285E-3</c:v>
                </c:pt>
                <c:pt idx="70">
                  <c:v>1.2637851305838852E-3</c:v>
                </c:pt>
                <c:pt idx="71">
                  <c:v>1.2682265119466599E-3</c:v>
                </c:pt>
                <c:pt idx="72">
                  <c:v>1.2670096937664784E-3</c:v>
                </c:pt>
                <c:pt idx="73">
                  <c:v>1.2904942428685559E-3</c:v>
                </c:pt>
                <c:pt idx="74">
                  <c:v>1.2390837678424333E-3</c:v>
                </c:pt>
                <c:pt idx="75">
                  <c:v>1.2548415346686989E-3</c:v>
                </c:pt>
                <c:pt idx="76">
                  <c:v>1.2084808410138279E-3</c:v>
                </c:pt>
                <c:pt idx="77">
                  <c:v>1.1428336196162632E-3</c:v>
                </c:pt>
                <c:pt idx="78">
                  <c:v>1.1515946932585028E-3</c:v>
                </c:pt>
                <c:pt idx="79">
                  <c:v>1.1185581391511485E-3</c:v>
                </c:pt>
                <c:pt idx="80">
                  <c:v>1.1068158623297063E-3</c:v>
                </c:pt>
                <c:pt idx="81">
                  <c:v>9.7047649228586936E-4</c:v>
                </c:pt>
                <c:pt idx="82">
                  <c:v>1.0484086941195581E-3</c:v>
                </c:pt>
                <c:pt idx="83">
                  <c:v>1.027114412292839E-3</c:v>
                </c:pt>
                <c:pt idx="84">
                  <c:v>1.0036298631907615E-3</c:v>
                </c:pt>
                <c:pt idx="85">
                  <c:v>1.191703989983342E-3</c:v>
                </c:pt>
                <c:pt idx="86">
                  <c:v>5.7832224003936134E-3</c:v>
                </c:pt>
                <c:pt idx="87">
                  <c:v>4.2009995565487545E-3</c:v>
                </c:pt>
                <c:pt idx="88">
                  <c:v>1.3316226237976151E-3</c:v>
                </c:pt>
                <c:pt idx="89">
                  <c:v>1.3435474228920038E-3</c:v>
                </c:pt>
                <c:pt idx="90">
                  <c:v>3.0141072574945207E-4</c:v>
                </c:pt>
                <c:pt idx="91">
                  <c:v>2.5352124262248155E-4</c:v>
                </c:pt>
                <c:pt idx="92">
                  <c:v>1.1567829167580365E-3</c:v>
                </c:pt>
                <c:pt idx="93">
                  <c:v>1.0522926766934446E-3</c:v>
                </c:pt>
                <c:pt idx="94">
                  <c:v>1.0237580170086944E-3</c:v>
                </c:pt>
                <c:pt idx="95">
                  <c:v>1.0640965869454866E-3</c:v>
                </c:pt>
                <c:pt idx="96">
                  <c:v>1.0388464828752855E-3</c:v>
                </c:pt>
                <c:pt idx="97">
                  <c:v>1.0425929437001998E-3</c:v>
                </c:pt>
                <c:pt idx="98">
                  <c:v>1.0472631919104755E-3</c:v>
                </c:pt>
                <c:pt idx="99">
                  <c:v>1.1175682885240235E-3</c:v>
                </c:pt>
                <c:pt idx="100">
                  <c:v>7.6317875358418675E-3</c:v>
                </c:pt>
                <c:pt idx="101">
                  <c:v>2.2159880698843343E-3</c:v>
                </c:pt>
                <c:pt idx="102">
                  <c:v>8.4151594459468885E-4</c:v>
                </c:pt>
                <c:pt idx="103">
                  <c:v>8.5162624847946278E-4</c:v>
                </c:pt>
                <c:pt idx="104">
                  <c:v>8.830862272060689E-4</c:v>
                </c:pt>
                <c:pt idx="105">
                  <c:v>8.497720164872257E-4</c:v>
                </c:pt>
                <c:pt idx="106">
                  <c:v>9.8102786903726553E-4</c:v>
                </c:pt>
                <c:pt idx="107">
                  <c:v>1.3344317228599566E-2</c:v>
                </c:pt>
                <c:pt idx="108">
                  <c:v>1.3865280113759865E-2</c:v>
                </c:pt>
                <c:pt idx="109">
                  <c:v>1.4865738235553701E-2</c:v>
                </c:pt>
                <c:pt idx="110">
                  <c:v>7.3484609219810759E-3</c:v>
                </c:pt>
                <c:pt idx="111">
                  <c:v>9.0489779574058171E-4</c:v>
                </c:pt>
                <c:pt idx="112">
                  <c:v>8.863707943383021E-4</c:v>
                </c:pt>
                <c:pt idx="113">
                  <c:v>9.7569506603878268E-4</c:v>
                </c:pt>
                <c:pt idx="114">
                  <c:v>9.4392254343155443E-3</c:v>
                </c:pt>
                <c:pt idx="115">
                  <c:v>1.18508663420352E-2</c:v>
                </c:pt>
                <c:pt idx="116">
                  <c:v>1.0568779819821553E-2</c:v>
                </c:pt>
                <c:pt idx="117">
                  <c:v>6.105458152554968E-3</c:v>
                </c:pt>
                <c:pt idx="118">
                  <c:v>8.3879591675743975E-4</c:v>
                </c:pt>
                <c:pt idx="119">
                  <c:v>8.300199711495567E-4</c:v>
                </c:pt>
                <c:pt idx="120">
                  <c:v>5.2482725329154394E-4</c:v>
                </c:pt>
                <c:pt idx="121">
                  <c:v>3.2159961793884707E-3</c:v>
                </c:pt>
                <c:pt idx="122">
                  <c:v>3.9485103620781527E-3</c:v>
                </c:pt>
                <c:pt idx="123">
                  <c:v>3.5812353623335957E-3</c:v>
                </c:pt>
                <c:pt idx="124">
                  <c:v>5.4159105410212774E-4</c:v>
                </c:pt>
                <c:pt idx="125">
                  <c:v>3.0338767970314426E-4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1.2168973328765779E-4</c:v>
                </c:pt>
                <c:pt idx="139">
                  <c:v>6.358874242235504E-4</c:v>
                </c:pt>
                <c:pt idx="140">
                  <c:v>5.6863149662207029E-4</c:v>
                </c:pt>
                <c:pt idx="141">
                  <c:v>1.6700483218089596E-3</c:v>
                </c:pt>
                <c:pt idx="142">
                  <c:v>4.8859658574603925E-3</c:v>
                </c:pt>
                <c:pt idx="143">
                  <c:v>6.2205540120220757E-3</c:v>
                </c:pt>
                <c:pt idx="144">
                  <c:v>2.6880528985764058E-3</c:v>
                </c:pt>
                <c:pt idx="145">
                  <c:v>6.0289799989160691E-3</c:v>
                </c:pt>
                <c:pt idx="146">
                  <c:v>3.6626972061647891E-3</c:v>
                </c:pt>
                <c:pt idx="147">
                  <c:v>5.6054121228489909E-4</c:v>
                </c:pt>
                <c:pt idx="148">
                  <c:v>5.8835826035978222E-4</c:v>
                </c:pt>
                <c:pt idx="149">
                  <c:v>5.9433365755785054E-3</c:v>
                </c:pt>
                <c:pt idx="150">
                  <c:v>8.2417740064046011E-3</c:v>
                </c:pt>
                <c:pt idx="151">
                  <c:v>7.8564828268576567E-3</c:v>
                </c:pt>
                <c:pt idx="152">
                  <c:v>2.033289371228663E-3</c:v>
                </c:pt>
                <c:pt idx="153">
                  <c:v>4.8195290372755396E-4</c:v>
                </c:pt>
                <c:pt idx="154">
                  <c:v>4.6248985784257536E-4</c:v>
                </c:pt>
                <c:pt idx="155">
                  <c:v>5.0956387914188059E-4</c:v>
                </c:pt>
                <c:pt idx="156">
                  <c:v>5.6608759099339443E-3</c:v>
                </c:pt>
                <c:pt idx="157">
                  <c:v>7.1272037868092457E-3</c:v>
                </c:pt>
                <c:pt idx="158">
                  <c:v>7.5994354937040385E-3</c:v>
                </c:pt>
                <c:pt idx="159">
                  <c:v>7.7056876237657336E-3</c:v>
                </c:pt>
                <c:pt idx="160">
                  <c:v>7.6201602963240538E-3</c:v>
                </c:pt>
                <c:pt idx="161">
                  <c:v>3.3007510096563814E-3</c:v>
                </c:pt>
                <c:pt idx="162">
                  <c:v>3.1394327028249659E-3</c:v>
                </c:pt>
                <c:pt idx="163">
                  <c:v>4.8591981959015233E-4</c:v>
                </c:pt>
                <c:pt idx="164">
                  <c:v>4.346953405215197E-4</c:v>
                </c:pt>
                <c:pt idx="165">
                  <c:v>4.2795310430944418E-4</c:v>
                </c:pt>
                <c:pt idx="166">
                  <c:v>4.9447337748436131E-4</c:v>
                </c:pt>
                <c:pt idx="167">
                  <c:v>4.8602821839639062E-3</c:v>
                </c:pt>
                <c:pt idx="168">
                  <c:v>6.3420217138966404E-3</c:v>
                </c:pt>
                <c:pt idx="169">
                  <c:v>1.8299804179443323E-3</c:v>
                </c:pt>
                <c:pt idx="170">
                  <c:v>1.8981733143729907E-3</c:v>
                </c:pt>
                <c:pt idx="171">
                  <c:v>2.2871961964685866E-3</c:v>
                </c:pt>
                <c:pt idx="172">
                  <c:v>4.3939564016543184E-3</c:v>
                </c:pt>
                <c:pt idx="173">
                  <c:v>6.5724512462569428E-3</c:v>
                </c:pt>
                <c:pt idx="174">
                  <c:v>5.6629277548737595E-4</c:v>
                </c:pt>
                <c:pt idx="175">
                  <c:v>6.2865157950504674E-4</c:v>
                </c:pt>
                <c:pt idx="176">
                  <c:v>1.4762040122908455E-3</c:v>
                </c:pt>
                <c:pt idx="177">
                  <c:v>3.4557082357605266E-3</c:v>
                </c:pt>
                <c:pt idx="178">
                  <c:v>3.0180174128427561E-3</c:v>
                </c:pt>
                <c:pt idx="179">
                  <c:v>6.0006999671315044E-4</c:v>
                </c:pt>
                <c:pt idx="180">
                  <c:v>6.0435200912041249E-4</c:v>
                </c:pt>
                <c:pt idx="181">
                  <c:v>5.7500500958572573E-4</c:v>
                </c:pt>
                <c:pt idx="182">
                  <c:v>5.8014906184767582E-4</c:v>
                </c:pt>
                <c:pt idx="183">
                  <c:v>5.6946728827990119E-4</c:v>
                </c:pt>
                <c:pt idx="184">
                  <c:v>6.3044946106630281E-4</c:v>
                </c:pt>
                <c:pt idx="185">
                  <c:v>3.4631510583326358E-3</c:v>
                </c:pt>
                <c:pt idx="186">
                  <c:v>5.925840110247764E-3</c:v>
                </c:pt>
                <c:pt idx="187">
                  <c:v>6.0776919278880473E-3</c:v>
                </c:pt>
                <c:pt idx="188">
                  <c:v>6.047344600411277E-4</c:v>
                </c:pt>
                <c:pt idx="189">
                  <c:v>5.2550665061730647E-4</c:v>
                </c:pt>
                <c:pt idx="190">
                  <c:v>5.9377422432026553E-4</c:v>
                </c:pt>
                <c:pt idx="191">
                  <c:v>5.2878002849312978E-3</c:v>
                </c:pt>
                <c:pt idx="192">
                  <c:v>7.1949768644172839E-3</c:v>
                </c:pt>
                <c:pt idx="193">
                  <c:v>6.2151010416125049E-3</c:v>
                </c:pt>
                <c:pt idx="194">
                  <c:v>5.745325960793353E-4</c:v>
                </c:pt>
                <c:pt idx="195">
                  <c:v>5.9121716669527185E-4</c:v>
                </c:pt>
                <c:pt idx="196">
                  <c:v>5.6281439996128905E-4</c:v>
                </c:pt>
                <c:pt idx="197">
                  <c:v>4.8682791663375736E-3</c:v>
                </c:pt>
                <c:pt idx="198">
                  <c:v>6.4370694030082007E-3</c:v>
                </c:pt>
                <c:pt idx="199">
                  <c:v>6.123906497612336E-3</c:v>
                </c:pt>
                <c:pt idx="200">
                  <c:v>7.1769889684068777E-3</c:v>
                </c:pt>
                <c:pt idx="201">
                  <c:v>7.4563780502223268E-3</c:v>
                </c:pt>
                <c:pt idx="202">
                  <c:v>7.21371590243069E-3</c:v>
                </c:pt>
                <c:pt idx="203">
                  <c:v>5.2678111902279817E-3</c:v>
                </c:pt>
                <c:pt idx="204">
                  <c:v>2.6625584783916468E-3</c:v>
                </c:pt>
                <c:pt idx="205">
                  <c:v>6.0203226517197223E-3</c:v>
                </c:pt>
                <c:pt idx="206">
                  <c:v>5.8577601888737934E-3</c:v>
                </c:pt>
                <c:pt idx="207">
                  <c:v>5.4190200013355203E-3</c:v>
                </c:pt>
                <c:pt idx="208">
                  <c:v>6.0929167362413971E-3</c:v>
                </c:pt>
                <c:pt idx="209">
                  <c:v>7.3887185787334482E-3</c:v>
                </c:pt>
                <c:pt idx="210">
                  <c:v>8.1631342380776694E-3</c:v>
                </c:pt>
                <c:pt idx="211">
                  <c:v>7.0509697291399106E-3</c:v>
                </c:pt>
                <c:pt idx="212">
                  <c:v>7.0703414076218008E-3</c:v>
                </c:pt>
                <c:pt idx="213">
                  <c:v>7.2664937789464418E-3</c:v>
                </c:pt>
                <c:pt idx="214">
                  <c:v>2.8006872098218019E-3</c:v>
                </c:pt>
                <c:pt idx="215">
                  <c:v>3.1092310323170571E-3</c:v>
                </c:pt>
                <c:pt idx="216">
                  <c:v>3.356088695955107E-3</c:v>
                </c:pt>
                <c:pt idx="217">
                  <c:v>3.3849102292437851E-3</c:v>
                </c:pt>
                <c:pt idx="218">
                  <c:v>6.2403531629488503E-3</c:v>
                </c:pt>
                <c:pt idx="219">
                  <c:v>7.1933497625584686E-3</c:v>
                </c:pt>
                <c:pt idx="220">
                  <c:v>3.0467084537104828E-3</c:v>
                </c:pt>
                <c:pt idx="221">
                  <c:v>4.8122889261078059E-4</c:v>
                </c:pt>
                <c:pt idx="222">
                  <c:v>1.324684105808351E-3</c:v>
                </c:pt>
                <c:pt idx="223">
                  <c:v>1.6763206402841241E-3</c:v>
                </c:pt>
                <c:pt idx="224">
                  <c:v>1.5962105768640743E-3</c:v>
                </c:pt>
                <c:pt idx="225">
                  <c:v>1.6090677478274617E-3</c:v>
                </c:pt>
                <c:pt idx="226">
                  <c:v>1.6090677478274617E-3</c:v>
                </c:pt>
                <c:pt idx="227">
                  <c:v>1.44245465149276E-3</c:v>
                </c:pt>
                <c:pt idx="228">
                  <c:v>7.37099856580628E-4</c:v>
                </c:pt>
                <c:pt idx="229">
                  <c:v>1.2534186490607742E-3</c:v>
                </c:pt>
                <c:pt idx="230">
                  <c:v>1.3897611659478008E-3</c:v>
                </c:pt>
                <c:pt idx="231">
                  <c:v>1.5101664460224866E-3</c:v>
                </c:pt>
                <c:pt idx="232">
                  <c:v>1.4983548017102886E-3</c:v>
                </c:pt>
                <c:pt idx="233">
                  <c:v>1.5477489385081616E-3</c:v>
                </c:pt>
                <c:pt idx="234">
                  <c:v>1.4597267747155115E-3</c:v>
                </c:pt>
                <c:pt idx="235">
                  <c:v>1.3176137921391592E-3</c:v>
                </c:pt>
                <c:pt idx="236">
                  <c:v>3.7109607100675236E-3</c:v>
                </c:pt>
                <c:pt idx="237">
                  <c:v>5.6685707979956526E-3</c:v>
                </c:pt>
                <c:pt idx="238">
                  <c:v>3.5111461980469739E-4</c:v>
                </c:pt>
                <c:pt idx="239">
                  <c:v>4.850120294388996E-5</c:v>
                </c:pt>
                <c:pt idx="240">
                  <c:v>1.4770768877169476E-3</c:v>
                </c:pt>
                <c:pt idx="241">
                  <c:v>1.7232281171894064E-3</c:v>
                </c:pt>
                <c:pt idx="242">
                  <c:v>1.6785812359003459E-3</c:v>
                </c:pt>
                <c:pt idx="243">
                  <c:v>1.6439940551744203E-3</c:v>
                </c:pt>
                <c:pt idx="244">
                  <c:v>1.7221890581377E-3</c:v>
                </c:pt>
                <c:pt idx="245">
                  <c:v>1.7868395695162693E-3</c:v>
                </c:pt>
                <c:pt idx="246">
                  <c:v>1.7756688548072293E-3</c:v>
                </c:pt>
                <c:pt idx="247">
                  <c:v>1.8428606980711057E-3</c:v>
                </c:pt>
                <c:pt idx="248">
                  <c:v>1.8364096160376343E-3</c:v>
                </c:pt>
                <c:pt idx="249">
                  <c:v>1.8403193604747989E-3</c:v>
                </c:pt>
                <c:pt idx="250">
                  <c:v>1.3794994633621249E-3</c:v>
                </c:pt>
                <c:pt idx="251">
                  <c:v>3.0990876981343931E-3</c:v>
                </c:pt>
                <c:pt idx="252">
                  <c:v>1.4487042739853696E-3</c:v>
                </c:pt>
                <c:pt idx="253">
                  <c:v>1.4757094767944739E-3</c:v>
                </c:pt>
                <c:pt idx="254">
                  <c:v>4.3088138055426247E-3</c:v>
                </c:pt>
                <c:pt idx="255">
                  <c:v>6.5749624783378357E-3</c:v>
                </c:pt>
                <c:pt idx="256">
                  <c:v>4.2621810973118013E-3</c:v>
                </c:pt>
                <c:pt idx="257">
                  <c:v>1.2894914295940351E-3</c:v>
                </c:pt>
                <c:pt idx="258">
                  <c:v>1.3749194703314184E-3</c:v>
                </c:pt>
                <c:pt idx="259">
                  <c:v>1.386201892187549E-3</c:v>
                </c:pt>
                <c:pt idx="260">
                  <c:v>1.3566553517821382E-3</c:v>
                </c:pt>
                <c:pt idx="261">
                  <c:v>1.3567391321424559E-3</c:v>
                </c:pt>
                <c:pt idx="262">
                  <c:v>1.3455684174334161E-3</c:v>
                </c:pt>
                <c:pt idx="263">
                  <c:v>1.3917769183442628E-3</c:v>
                </c:pt>
                <c:pt idx="264">
                  <c:v>1.6509631876690221E-3</c:v>
                </c:pt>
                <c:pt idx="265">
                  <c:v>1.0605476373432596E-3</c:v>
                </c:pt>
                <c:pt idx="266">
                  <c:v>1.1241648576112424E-3</c:v>
                </c:pt>
                <c:pt idx="267">
                  <c:v>1.1223216896842508E-3</c:v>
                </c:pt>
                <c:pt idx="268">
                  <c:v>1.1840354167392136E-3</c:v>
                </c:pt>
                <c:pt idx="269">
                  <c:v>2.9393947928495374E-3</c:v>
                </c:pt>
                <c:pt idx="270">
                  <c:v>1.16183809296748E-3</c:v>
                </c:pt>
                <c:pt idx="271">
                  <c:v>1.1176299895064542E-3</c:v>
                </c:pt>
                <c:pt idx="272">
                  <c:v>1.2505056352594855E-3</c:v>
                </c:pt>
                <c:pt idx="273">
                  <c:v>2.6296292140437889E-3</c:v>
                </c:pt>
                <c:pt idx="274">
                  <c:v>2.5805284857058292E-3</c:v>
                </c:pt>
                <c:pt idx="275">
                  <c:v>2.1568037397144977E-3</c:v>
                </c:pt>
                <c:pt idx="276">
                  <c:v>5.4684118752901887E-3</c:v>
                </c:pt>
                <c:pt idx="277">
                  <c:v>3.5625704564764193E-3</c:v>
                </c:pt>
                <c:pt idx="278">
                  <c:v>1.0622646186374746E-3</c:v>
                </c:pt>
                <c:pt idx="279">
                  <c:v>1.0231741761873446E-3</c:v>
                </c:pt>
                <c:pt idx="280">
                  <c:v>1.0052786954129582E-3</c:v>
                </c:pt>
                <c:pt idx="281">
                  <c:v>9.9336701461686912E-4</c:v>
                </c:pt>
                <c:pt idx="282">
                  <c:v>9.7351421491097007E-4</c:v>
                </c:pt>
                <c:pt idx="283">
                  <c:v>9.770933110658474E-4</c:v>
                </c:pt>
                <c:pt idx="284">
                  <c:v>1.0105914168377073E-3</c:v>
                </c:pt>
                <c:pt idx="285">
                  <c:v>6.8722005845629752E-4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1.0684162952345961E-5</c:v>
                </c:pt>
                <c:pt idx="292">
                  <c:v>1.7260415969146196E-4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2.881168960491615E-8</c:v>
                </c:pt>
                <c:pt idx="309">
                  <c:v>5.3957630362252832E-4</c:v>
                </c:pt>
                <c:pt idx="310">
                  <c:v>2.7645382127267199E-3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1.2117862455558001E-6</c:v>
                </c:pt>
                <c:pt idx="315">
                  <c:v>7.6494021808364238E-4</c:v>
                </c:pt>
                <c:pt idx="316">
                  <c:v>1.0219111224161962E-3</c:v>
                </c:pt>
                <c:pt idx="317">
                  <c:v>1.0207812524992256E-3</c:v>
                </c:pt>
                <c:pt idx="318">
                  <c:v>1.0903247656519342E-3</c:v>
                </c:pt>
                <c:pt idx="319">
                  <c:v>1.072529309754131E-3</c:v>
                </c:pt>
                <c:pt idx="320">
                  <c:v>1.1111708700566713E-3</c:v>
                </c:pt>
                <c:pt idx="321">
                  <c:v>1.149755937266693E-3</c:v>
                </c:pt>
                <c:pt idx="322">
                  <c:v>1.1416773658814766E-3</c:v>
                </c:pt>
                <c:pt idx="323">
                  <c:v>1.0990812595251063E-3</c:v>
                </c:pt>
                <c:pt idx="324">
                  <c:v>1.2396625375386719E-3</c:v>
                </c:pt>
                <c:pt idx="325">
                  <c:v>1.0951832065637943E-3</c:v>
                </c:pt>
                <c:pt idx="326">
                  <c:v>1.0934319072513866E-3</c:v>
                </c:pt>
                <c:pt idx="327">
                  <c:v>1.111396845115612E-3</c:v>
                </c:pt>
                <c:pt idx="328">
                  <c:v>1.1224695719152435E-3</c:v>
                </c:pt>
                <c:pt idx="329">
                  <c:v>1.1559702258433311E-3</c:v>
                </c:pt>
                <c:pt idx="330">
                  <c:v>1.1167637265490054E-3</c:v>
                </c:pt>
                <c:pt idx="331">
                  <c:v>1.1215091839646954E-3</c:v>
                </c:pt>
                <c:pt idx="332">
                  <c:v>1.1241163576620587E-3</c:v>
                </c:pt>
                <c:pt idx="333">
                  <c:v>3.93063772534689E-3</c:v>
                </c:pt>
                <c:pt idx="334">
                  <c:v>1.2667755534812666E-3</c:v>
                </c:pt>
                <c:pt idx="335">
                  <c:v>1.2394917729129594E-3</c:v>
                </c:pt>
                <c:pt idx="336">
                  <c:v>1.2029332185568412E-3</c:v>
                </c:pt>
                <c:pt idx="337">
                  <c:v>1.1956939034000419E-3</c:v>
                </c:pt>
                <c:pt idx="338">
                  <c:v>1.1625136984121918E-3</c:v>
                </c:pt>
                <c:pt idx="339">
                  <c:v>1.1705372743366703E-3</c:v>
                </c:pt>
                <c:pt idx="340">
                  <c:v>1.132108565573254E-3</c:v>
                </c:pt>
                <c:pt idx="341">
                  <c:v>1.1925568641544845E-3</c:v>
                </c:pt>
                <c:pt idx="342">
                  <c:v>1.2274262438264686E-3</c:v>
                </c:pt>
                <c:pt idx="343">
                  <c:v>1.2319508172339024E-3</c:v>
                </c:pt>
                <c:pt idx="344">
                  <c:v>1.2246511716775565E-3</c:v>
                </c:pt>
                <c:pt idx="345">
                  <c:v>1.2165069387791434E-3</c:v>
                </c:pt>
                <c:pt idx="346">
                  <c:v>1.2437750361976826E-3</c:v>
                </c:pt>
                <c:pt idx="347">
                  <c:v>1.3559844536419209E-3</c:v>
                </c:pt>
                <c:pt idx="348">
                  <c:v>1.3152632929750144E-3</c:v>
                </c:pt>
                <c:pt idx="349">
                  <c:v>1.2843755398906547E-3</c:v>
                </c:pt>
                <c:pt idx="350">
                  <c:v>1.2993971208492216E-3</c:v>
                </c:pt>
                <c:pt idx="351">
                  <c:v>1.3158665701943706E-3</c:v>
                </c:pt>
                <c:pt idx="352">
                  <c:v>1.3347491207666273E-3</c:v>
                </c:pt>
                <c:pt idx="353">
                  <c:v>1.3374638663411511E-3</c:v>
                </c:pt>
                <c:pt idx="354">
                  <c:v>1.2744818057337194E-3</c:v>
                </c:pt>
                <c:pt idx="355">
                  <c:v>1.1648664768900703E-3</c:v>
                </c:pt>
                <c:pt idx="356">
                  <c:v>1.1836887008879391E-3</c:v>
                </c:pt>
                <c:pt idx="357">
                  <c:v>1.1868257401334965E-3</c:v>
                </c:pt>
                <c:pt idx="358">
                  <c:v>1.1945899052853367E-3</c:v>
                </c:pt>
                <c:pt idx="359">
                  <c:v>1.2131889198104221E-3</c:v>
                </c:pt>
                <c:pt idx="360">
                  <c:v>1.2039587894472311E-3</c:v>
                </c:pt>
                <c:pt idx="361">
                  <c:v>1.2314078665889344E-3</c:v>
                </c:pt>
                <c:pt idx="362">
                  <c:v>1.247334365289115E-3</c:v>
                </c:pt>
                <c:pt idx="363">
                  <c:v>1.2146367843718453E-3</c:v>
                </c:pt>
                <c:pt idx="364">
                  <c:v>1.1865844300107855E-3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8A-4128-B8E2-AB2337471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257208"/>
        <c:axId val="489256424"/>
      </c:lineChart>
      <c:catAx>
        <c:axId val="4892572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256424"/>
        <c:crosses val="autoZero"/>
        <c:auto val="1"/>
        <c:lblAlgn val="ctr"/>
        <c:lblOffset val="100"/>
        <c:noMultiLvlLbl val="0"/>
      </c:catAx>
      <c:valAx>
        <c:axId val="489256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9257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Onroad NOx Trend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Sector_totals_11_14_16!$A$20:$B$20</c:f>
              <c:strCache>
                <c:ptCount val="2"/>
                <c:pt idx="0">
                  <c:v>onroad</c:v>
                </c:pt>
                <c:pt idx="1">
                  <c:v>NOx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Sector_totals_11_14_16!$C$20:$E$20</c:f>
              <c:numCache>
                <c:formatCode>#,##0</c:formatCode>
                <c:ptCount val="3"/>
                <c:pt idx="0">
                  <c:v>5707938.9755705688</c:v>
                </c:pt>
                <c:pt idx="1">
                  <c:v>4622760.3021772802</c:v>
                </c:pt>
                <c:pt idx="2">
                  <c:v>3859478.3818731699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C-4504-9603-7F21C7094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709784"/>
        <c:axId val="469083840"/>
      </c:barChart>
      <c:catAx>
        <c:axId val="473709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9083840"/>
        <c:crosses val="autoZero"/>
        <c:auto val="1"/>
        <c:lblAlgn val="ctr"/>
        <c:lblOffset val="100"/>
        <c:noMultiLvlLbl val="0"/>
      </c:catAx>
      <c:valAx>
        <c:axId val="469083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709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Sector_totals_11_14_16!$C$1</c:f>
              <c:strCache>
                <c:ptCount val="1"/>
                <c:pt idx="0">
                  <c:v>2011el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Sector_totals_11_14_16!$B$2:$B$7</c:f>
              <c:strCache>
                <c:ptCount val="6"/>
                <c:pt idx="0">
                  <c:v>NH3</c:v>
                </c:pt>
                <c:pt idx="1">
                  <c:v>NOx</c:v>
                </c:pt>
                <c:pt idx="2">
                  <c:v>PM2_5</c:v>
                </c:pt>
                <c:pt idx="3">
                  <c:v>PM10</c:v>
                </c:pt>
                <c:pt idx="4">
                  <c:v>SO2</c:v>
                </c:pt>
                <c:pt idx="5">
                  <c:v>VOC</c:v>
                </c:pt>
              </c:strCache>
            </c:strRef>
          </c:cat>
          <c:val>
            <c:numRef>
              <c:f>Sector_totals_11_14_16!$C$2:$C$7</c:f>
              <c:numCache>
                <c:formatCode>#,##0</c:formatCode>
                <c:ptCount val="6"/>
                <c:pt idx="0">
                  <c:v>3858634.0612893952</c:v>
                </c:pt>
                <c:pt idx="1">
                  <c:v>16816655.649370566</c:v>
                </c:pt>
                <c:pt idx="2">
                  <c:v>2790705.6654591025</c:v>
                </c:pt>
                <c:pt idx="3">
                  <c:v>9125060.7644251883</c:v>
                </c:pt>
                <c:pt idx="4">
                  <c:v>6460582.6280534184</c:v>
                </c:pt>
                <c:pt idx="5">
                  <c:v>12532666.164828585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54-452D-B9E2-03679A2A74D7}"/>
            </c:ext>
          </c:extLst>
        </c:ser>
        <c:ser>
          <c:idx val="1"/>
          <c:order val="1"/>
          <c:tx>
            <c:strRef>
              <c:f>Sector_totals_11_14_16!$D$1</c:f>
              <c:strCache>
                <c:ptCount val="1"/>
                <c:pt idx="0">
                  <c:v>2014fb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Sector_totals_11_14_16!$B$2:$B$7</c:f>
              <c:strCache>
                <c:ptCount val="6"/>
                <c:pt idx="0">
                  <c:v>NH3</c:v>
                </c:pt>
                <c:pt idx="1">
                  <c:v>NOx</c:v>
                </c:pt>
                <c:pt idx="2">
                  <c:v>PM2_5</c:v>
                </c:pt>
                <c:pt idx="3">
                  <c:v>PM10</c:v>
                </c:pt>
                <c:pt idx="4">
                  <c:v>SO2</c:v>
                </c:pt>
                <c:pt idx="5">
                  <c:v>VOC</c:v>
                </c:pt>
              </c:strCache>
            </c:strRef>
          </c:cat>
          <c:val>
            <c:numRef>
              <c:f>Sector_totals_11_14_16!$D$2:$D$7</c:f>
              <c:numCache>
                <c:formatCode>#,##0</c:formatCode>
                <c:ptCount val="6"/>
                <c:pt idx="0">
                  <c:v>3257233.3220256856</c:v>
                </c:pt>
                <c:pt idx="1">
                  <c:v>15163903.030977281</c:v>
                </c:pt>
                <c:pt idx="2">
                  <c:v>2791502.6986922598</c:v>
                </c:pt>
                <c:pt idx="3">
                  <c:v>9294963.896024948</c:v>
                </c:pt>
                <c:pt idx="4">
                  <c:v>4990705.2140761325</c:v>
                </c:pt>
                <c:pt idx="5">
                  <c:v>12021553.579695843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54-452D-B9E2-03679A2A74D7}"/>
            </c:ext>
          </c:extLst>
        </c:ser>
        <c:ser>
          <c:idx val="2"/>
          <c:order val="2"/>
          <c:tx>
            <c:strRef>
              <c:f>Sector_totals_11_14_16!$E$1</c:f>
              <c:strCache>
                <c:ptCount val="1"/>
                <c:pt idx="0">
                  <c:v>2016fc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Sector_totals_11_14_16!$B$2:$B$7</c:f>
              <c:strCache>
                <c:ptCount val="6"/>
                <c:pt idx="0">
                  <c:v>NH3</c:v>
                </c:pt>
                <c:pt idx="1">
                  <c:v>NOx</c:v>
                </c:pt>
                <c:pt idx="2">
                  <c:v>PM2_5</c:v>
                </c:pt>
                <c:pt idx="3">
                  <c:v>PM10</c:v>
                </c:pt>
                <c:pt idx="4">
                  <c:v>SO2</c:v>
                </c:pt>
                <c:pt idx="5">
                  <c:v>VOC</c:v>
                </c:pt>
              </c:strCache>
            </c:strRef>
          </c:cat>
          <c:val>
            <c:numRef>
              <c:f>Sector_totals_11_14_16!$E$2:$E$7</c:f>
              <c:numCache>
                <c:formatCode>#,##0</c:formatCode>
                <c:ptCount val="6"/>
                <c:pt idx="0">
                  <c:v>2997370.7956256517</c:v>
                </c:pt>
                <c:pt idx="1">
                  <c:v>13645967.334973171</c:v>
                </c:pt>
                <c:pt idx="2">
                  <c:v>2776829.368530293</c:v>
                </c:pt>
                <c:pt idx="3">
                  <c:v>9572854.7107277699</c:v>
                </c:pt>
                <c:pt idx="4">
                  <c:v>3236235.776364747</c:v>
                </c:pt>
                <c:pt idx="5">
                  <c:v>11653688.929856393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54-452D-B9E2-03679A2A7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7236208"/>
        <c:axId val="357237520"/>
      </c:barChart>
      <c:catAx>
        <c:axId val="35723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237520"/>
        <c:crosses val="autoZero"/>
        <c:auto val="1"/>
        <c:lblAlgn val="ctr"/>
        <c:lblOffset val="100"/>
        <c:noMultiLvlLbl val="0"/>
      </c:catAx>
      <c:valAx>
        <c:axId val="35723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23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A</a:t>
            </a:r>
            <a:r>
              <a:rPr lang="en-US"/>
              <a:t>nnual</a:t>
            </a:r>
            <a:r>
              <a:rPr lang="en-US" baseline="0"/>
              <a:t> Tons of</a:t>
            </a:r>
            <a:r>
              <a:rPr lang="en-US"/>
              <a:t> NOx by Sector</a:t>
            </a:r>
          </a:p>
        </c:rich>
      </c:tx>
      <c:layout>
        <c:manualLayout>
          <c:xMode val="edge"/>
          <c:yMode val="edge"/>
          <c:x val="0.26397222222222222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Sector_totals_11_14_16!$B$14:$B$29</c:f>
              <c:strCache>
                <c:ptCount val="16"/>
                <c:pt idx="0">
                  <c:v>beis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othar</c:v>
                </c:pt>
                <c:pt idx="8">
                  <c:v>othpt</c:v>
                </c:pt>
                <c:pt idx="9">
                  <c:v>pt_oilgas</c:v>
                </c:pt>
                <c:pt idx="10">
                  <c:v>ptagfire</c:v>
                </c:pt>
                <c:pt idx="11">
                  <c:v>ptegu</c:v>
                </c:pt>
                <c:pt idx="12">
                  <c:v>ptfire</c:v>
                </c:pt>
                <c:pt idx="13">
                  <c:v>ptnonipm</c:v>
                </c:pt>
                <c:pt idx="14">
                  <c:v>rail</c:v>
                </c:pt>
                <c:pt idx="15">
                  <c:v>rwc</c:v>
                </c:pt>
              </c:strCache>
            </c:strRef>
          </c:cat>
          <c:val>
            <c:numRef>
              <c:f>Sector_totals_11_14_16!$C$14:$C$29</c:f>
              <c:numCache>
                <c:formatCode>#,##0</c:formatCode>
                <c:ptCount val="16"/>
                <c:pt idx="0">
                  <c:v>912730.62338041398</c:v>
                </c:pt>
                <c:pt idx="1">
                  <c:v>615357</c:v>
                </c:pt>
                <c:pt idx="2">
                  <c:v>839503</c:v>
                </c:pt>
                <c:pt idx="3">
                  <c:v>719546.26890000002</c:v>
                </c:pt>
                <c:pt idx="4">
                  <c:v>1620440.8010999998</c:v>
                </c:pt>
                <c:pt idx="5">
                  <c:v>667058.48090000008</c:v>
                </c:pt>
                <c:pt idx="6">
                  <c:v>5707938.9755705688</c:v>
                </c:pt>
                <c:pt idx="7">
                  <c:v>543673.29960000003</c:v>
                </c:pt>
                <c:pt idx="8">
                  <c:v>1411781.1525999997</c:v>
                </c:pt>
                <c:pt idx="9">
                  <c:v>509843.4261000001</c:v>
                </c:pt>
                <c:pt idx="10">
                  <c:v>46021.39479999998</c:v>
                </c:pt>
                <c:pt idx="11">
                  <c:v>2095118.6374999997</c:v>
                </c:pt>
                <c:pt idx="12">
                  <c:v>333403.54280000005</c:v>
                </c:pt>
                <c:pt idx="13">
                  <c:v>1213359.1764</c:v>
                </c:pt>
                <c:pt idx="14">
                  <c:v>792506</c:v>
                </c:pt>
                <c:pt idx="15">
                  <c:v>34508.035899999995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21-44CE-A49F-FDBB1763EB93}"/>
            </c:ext>
          </c:extLst>
        </c:ser>
        <c:ser>
          <c:idx val="1"/>
          <c:order val="1"/>
          <c:tx>
            <c:v>2014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Sector_totals_11_14_16!$B$14:$B$29</c:f>
              <c:strCache>
                <c:ptCount val="16"/>
                <c:pt idx="0">
                  <c:v>beis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othar</c:v>
                </c:pt>
                <c:pt idx="8">
                  <c:v>othpt</c:v>
                </c:pt>
                <c:pt idx="9">
                  <c:v>pt_oilgas</c:v>
                </c:pt>
                <c:pt idx="10">
                  <c:v>ptagfire</c:v>
                </c:pt>
                <c:pt idx="11">
                  <c:v>ptegu</c:v>
                </c:pt>
                <c:pt idx="12">
                  <c:v>ptfire</c:v>
                </c:pt>
                <c:pt idx="13">
                  <c:v>ptnonipm</c:v>
                </c:pt>
                <c:pt idx="14">
                  <c:v>rail</c:v>
                </c:pt>
                <c:pt idx="15">
                  <c:v>rwc</c:v>
                </c:pt>
              </c:strCache>
            </c:strRef>
          </c:cat>
          <c:val>
            <c:numRef>
              <c:f>Sector_totals_11_14_16!$D$14:$D$29</c:f>
              <c:numCache>
                <c:formatCode>#,##0</c:formatCode>
                <c:ptCount val="16"/>
                <c:pt idx="0">
                  <c:v>903179.65350000001</c:v>
                </c:pt>
                <c:pt idx="1">
                  <c:v>546751</c:v>
                </c:pt>
                <c:pt idx="2">
                  <c:v>826462</c:v>
                </c:pt>
                <c:pt idx="3">
                  <c:v>793268.46900000004</c:v>
                </c:pt>
                <c:pt idx="4">
                  <c:v>1383213.1850000001</c:v>
                </c:pt>
                <c:pt idx="5">
                  <c:v>793465.6255999998</c:v>
                </c:pt>
                <c:pt idx="6">
                  <c:v>4622760.3021772802</c:v>
                </c:pt>
                <c:pt idx="7">
                  <c:v>828523.63619999983</c:v>
                </c:pt>
                <c:pt idx="8">
                  <c:v>1112941.6876000001</c:v>
                </c:pt>
                <c:pt idx="9">
                  <c:v>482646.41649999988</c:v>
                </c:pt>
                <c:pt idx="10">
                  <c:v>12900.238300000001</c:v>
                </c:pt>
                <c:pt idx="11">
                  <c:v>1758567.2082000002</c:v>
                </c:pt>
                <c:pt idx="12">
                  <c:v>246883.14210000003</c:v>
                </c:pt>
                <c:pt idx="13">
                  <c:v>1190348.7429</c:v>
                </c:pt>
                <c:pt idx="14">
                  <c:v>779800.64280000003</c:v>
                </c:pt>
                <c:pt idx="15">
                  <c:v>32253.876700000008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21-44CE-A49F-FDBB1763EB93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Sector_totals_11_14_16!$B$14:$B$29</c:f>
              <c:strCache>
                <c:ptCount val="16"/>
                <c:pt idx="0">
                  <c:v>beis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othar</c:v>
                </c:pt>
                <c:pt idx="8">
                  <c:v>othpt</c:v>
                </c:pt>
                <c:pt idx="9">
                  <c:v>pt_oilgas</c:v>
                </c:pt>
                <c:pt idx="10">
                  <c:v>ptagfire</c:v>
                </c:pt>
                <c:pt idx="11">
                  <c:v>ptegu</c:v>
                </c:pt>
                <c:pt idx="12">
                  <c:v>ptfire</c:v>
                </c:pt>
                <c:pt idx="13">
                  <c:v>ptnonipm</c:v>
                </c:pt>
                <c:pt idx="14">
                  <c:v>rail</c:v>
                </c:pt>
                <c:pt idx="15">
                  <c:v>rwc</c:v>
                </c:pt>
              </c:strCache>
            </c:strRef>
          </c:cat>
          <c:val>
            <c:numRef>
              <c:f>Sector_totals_11_14_16!$E$14:$E$29</c:f>
              <c:numCache>
                <c:formatCode>#,##0</c:formatCode>
                <c:ptCount val="16"/>
                <c:pt idx="0">
                  <c:v>979204.77580000018</c:v>
                </c:pt>
                <c:pt idx="1">
                  <c:v>546751</c:v>
                </c:pt>
                <c:pt idx="2">
                  <c:v>820027</c:v>
                </c:pt>
                <c:pt idx="3">
                  <c:v>796784.97960000008</c:v>
                </c:pt>
                <c:pt idx="4">
                  <c:v>1183097.7327000003</c:v>
                </c:pt>
                <c:pt idx="5">
                  <c:v>805609.48019999976</c:v>
                </c:pt>
                <c:pt idx="6">
                  <c:v>3859478.3818731699</c:v>
                </c:pt>
                <c:pt idx="7">
                  <c:v>867034.82</c:v>
                </c:pt>
                <c:pt idx="8">
                  <c:v>1115885.0501000001</c:v>
                </c:pt>
                <c:pt idx="9">
                  <c:v>446395.72149999999</c:v>
                </c:pt>
                <c:pt idx="10">
                  <c:v>18298.0484</c:v>
                </c:pt>
                <c:pt idx="11">
                  <c:v>1292012.4767999998</c:v>
                </c:pt>
                <c:pt idx="12">
                  <c:v>333226.17519999994</c:v>
                </c:pt>
                <c:pt idx="13">
                  <c:v>1189956.5179999999</c:v>
                </c:pt>
                <c:pt idx="14">
                  <c:v>672247.17409999983</c:v>
                </c:pt>
                <c:pt idx="15">
                  <c:v>32388.951699999994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21-44CE-A49F-FDBB1763E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361056"/>
        <c:axId val="726358432"/>
      </c:barChart>
      <c:catAx>
        <c:axId val="72636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358432"/>
        <c:crosses val="autoZero"/>
        <c:auto val="1"/>
        <c:lblAlgn val="ctr"/>
        <c:lblOffset val="100"/>
        <c:noMultiLvlLbl val="0"/>
      </c:catAx>
      <c:valAx>
        <c:axId val="72635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36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80898048796900657"/>
          <c:y val="0.20510509175847072"/>
          <c:w val="0.1060726752517495"/>
          <c:h val="0.2849938974567608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Annual Tons of</a:t>
            </a:r>
            <a:r>
              <a:rPr lang="en-US" dirty="0"/>
              <a:t> SO2 by Sector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Sector_totals_11_14_16!$B$30:$B$42</c:f>
              <c:strCache>
                <c:ptCount val="13"/>
                <c:pt idx="0">
                  <c:v>cmv_c1c2</c:v>
                </c:pt>
                <c:pt idx="1">
                  <c:v>cmv_c3</c:v>
                </c:pt>
                <c:pt idx="2">
                  <c:v>nonpt</c:v>
                </c:pt>
                <c:pt idx="3">
                  <c:v>nonroad</c:v>
                </c:pt>
                <c:pt idx="4">
                  <c:v>np_oilgas</c:v>
                </c:pt>
                <c:pt idx="5">
                  <c:v>onroad</c:v>
                </c:pt>
                <c:pt idx="6">
                  <c:v>pt_oilgas</c:v>
                </c:pt>
                <c:pt idx="7">
                  <c:v>ptagfire</c:v>
                </c:pt>
                <c:pt idx="8">
                  <c:v>ptegu</c:v>
                </c:pt>
                <c:pt idx="9">
                  <c:v>ptfire</c:v>
                </c:pt>
                <c:pt idx="10">
                  <c:v>ptnonipm</c:v>
                </c:pt>
                <c:pt idx="11">
                  <c:v>rail</c:v>
                </c:pt>
                <c:pt idx="12">
                  <c:v>rwc</c:v>
                </c:pt>
              </c:strCache>
            </c:strRef>
          </c:cat>
          <c:val>
            <c:numRef>
              <c:f>Sector_totals_11_14_16!$C$30:$C$42</c:f>
              <c:numCache>
                <c:formatCode>#,##0</c:formatCode>
                <c:ptCount val="13"/>
                <c:pt idx="0">
                  <c:v>10231</c:v>
                </c:pt>
                <c:pt idx="1">
                  <c:v>303908</c:v>
                </c:pt>
                <c:pt idx="2">
                  <c:v>275914.87830000004</c:v>
                </c:pt>
                <c:pt idx="3">
                  <c:v>4011.2061999999983</c:v>
                </c:pt>
                <c:pt idx="4">
                  <c:v>17237.392200000002</c:v>
                </c:pt>
                <c:pt idx="5">
                  <c:v>28194.846053417699</c:v>
                </c:pt>
                <c:pt idx="6">
                  <c:v>66576.306000000011</c:v>
                </c:pt>
                <c:pt idx="7">
                  <c:v>17751.826100000002</c:v>
                </c:pt>
                <c:pt idx="8">
                  <c:v>4670569.4970000004</c:v>
                </c:pt>
                <c:pt idx="9">
                  <c:v>165789.07330000002</c:v>
                </c:pt>
                <c:pt idx="10">
                  <c:v>1049287.4022000001</c:v>
                </c:pt>
                <c:pt idx="11">
                  <c:v>7936</c:v>
                </c:pt>
                <c:pt idx="12">
                  <c:v>8964.2739999999994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D-4102-82D3-E9B6DD452029}"/>
            </c:ext>
          </c:extLst>
        </c:ser>
        <c:ser>
          <c:idx val="1"/>
          <c:order val="1"/>
          <c:tx>
            <c:v>2014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Sector_totals_11_14_16!$B$30:$B$42</c:f>
              <c:strCache>
                <c:ptCount val="13"/>
                <c:pt idx="0">
                  <c:v>cmv_c1c2</c:v>
                </c:pt>
                <c:pt idx="1">
                  <c:v>cmv_c3</c:v>
                </c:pt>
                <c:pt idx="2">
                  <c:v>nonpt</c:v>
                </c:pt>
                <c:pt idx="3">
                  <c:v>nonroad</c:v>
                </c:pt>
                <c:pt idx="4">
                  <c:v>np_oilgas</c:v>
                </c:pt>
                <c:pt idx="5">
                  <c:v>onroad</c:v>
                </c:pt>
                <c:pt idx="6">
                  <c:v>pt_oilgas</c:v>
                </c:pt>
                <c:pt idx="7">
                  <c:v>ptagfire</c:v>
                </c:pt>
                <c:pt idx="8">
                  <c:v>ptegu</c:v>
                </c:pt>
                <c:pt idx="9">
                  <c:v>ptfire</c:v>
                </c:pt>
                <c:pt idx="10">
                  <c:v>ptnonipm</c:v>
                </c:pt>
                <c:pt idx="11">
                  <c:v>rail</c:v>
                </c:pt>
                <c:pt idx="12">
                  <c:v>rwc</c:v>
                </c:pt>
              </c:strCache>
            </c:strRef>
          </c:cat>
          <c:val>
            <c:numRef>
              <c:f>Sector_totals_11_14_16!$D$30:$D$42</c:f>
              <c:numCache>
                <c:formatCode>#,##0</c:formatCode>
                <c:ptCount val="13"/>
                <c:pt idx="0">
                  <c:v>5621.4214000000011</c:v>
                </c:pt>
                <c:pt idx="1">
                  <c:v>428019.62389999995</c:v>
                </c:pt>
                <c:pt idx="2">
                  <c:v>300203.80009999988</c:v>
                </c:pt>
                <c:pt idx="3">
                  <c:v>3153.6378000000009</c:v>
                </c:pt>
                <c:pt idx="4">
                  <c:v>37795.548800000004</c:v>
                </c:pt>
                <c:pt idx="5">
                  <c:v>28323.769376133499</c:v>
                </c:pt>
                <c:pt idx="6">
                  <c:v>46770.776400000002</c:v>
                </c:pt>
                <c:pt idx="7">
                  <c:v>3870.7402999999995</c:v>
                </c:pt>
                <c:pt idx="8">
                  <c:v>3241497.7713999995</c:v>
                </c:pt>
                <c:pt idx="9">
                  <c:v>130097.07530000004</c:v>
                </c:pt>
                <c:pt idx="10">
                  <c:v>880364.11830000009</c:v>
                </c:pt>
                <c:pt idx="11">
                  <c:v>6985.5841</c:v>
                </c:pt>
                <c:pt idx="12">
                  <c:v>8098.4222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DD-4102-82D3-E9B6DD452029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Sector_totals_11_14_16!$B$30:$B$42</c:f>
              <c:strCache>
                <c:ptCount val="13"/>
                <c:pt idx="0">
                  <c:v>cmv_c1c2</c:v>
                </c:pt>
                <c:pt idx="1">
                  <c:v>cmv_c3</c:v>
                </c:pt>
                <c:pt idx="2">
                  <c:v>nonpt</c:v>
                </c:pt>
                <c:pt idx="3">
                  <c:v>nonroad</c:v>
                </c:pt>
                <c:pt idx="4">
                  <c:v>np_oilgas</c:v>
                </c:pt>
                <c:pt idx="5">
                  <c:v>onroad</c:v>
                </c:pt>
                <c:pt idx="6">
                  <c:v>pt_oilgas</c:v>
                </c:pt>
                <c:pt idx="7">
                  <c:v>ptagfire</c:v>
                </c:pt>
                <c:pt idx="8">
                  <c:v>ptegu</c:v>
                </c:pt>
                <c:pt idx="9">
                  <c:v>ptfire</c:v>
                </c:pt>
                <c:pt idx="10">
                  <c:v>ptnonipm</c:v>
                </c:pt>
                <c:pt idx="11">
                  <c:v>rail</c:v>
                </c:pt>
                <c:pt idx="12">
                  <c:v>rwc</c:v>
                </c:pt>
              </c:strCache>
            </c:strRef>
          </c:cat>
          <c:val>
            <c:numRef>
              <c:f>Sector_totals_11_14_16!$E$30:$E$42</c:f>
              <c:numCache>
                <c:formatCode>#,##0</c:formatCode>
                <c:ptCount val="13"/>
                <c:pt idx="0">
                  <c:v>5636.3230999999996</c:v>
                </c:pt>
                <c:pt idx="1">
                  <c:v>393864.32689999993</c:v>
                </c:pt>
                <c:pt idx="2">
                  <c:v>301345.15660000005</c:v>
                </c:pt>
                <c:pt idx="3">
                  <c:v>2549.4267</c:v>
                </c:pt>
                <c:pt idx="4">
                  <c:v>40610.501200000006</c:v>
                </c:pt>
                <c:pt idx="5">
                  <c:v>28723.285164746401</c:v>
                </c:pt>
                <c:pt idx="6">
                  <c:v>40897.98539999999</c:v>
                </c:pt>
                <c:pt idx="7">
                  <c:v>5636.0608000000002</c:v>
                </c:pt>
                <c:pt idx="8">
                  <c:v>1533870.4417000005</c:v>
                </c:pt>
                <c:pt idx="9">
                  <c:v>180960.29370000001</c:v>
                </c:pt>
                <c:pt idx="10">
                  <c:v>874272.32579999999</c:v>
                </c:pt>
                <c:pt idx="11">
                  <c:v>695.97149999999999</c:v>
                </c:pt>
                <c:pt idx="12">
                  <c:v>8133.9715000000024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DD-4102-82D3-E9B6DD452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4572312"/>
        <c:axId val="474573624"/>
      </c:barChart>
      <c:catAx>
        <c:axId val="474572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573624"/>
        <c:crosses val="autoZero"/>
        <c:auto val="1"/>
        <c:lblAlgn val="ctr"/>
        <c:lblOffset val="100"/>
        <c:noMultiLvlLbl val="0"/>
      </c:catAx>
      <c:valAx>
        <c:axId val="474573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57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Annual Tons of NH3 by Sector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Sector_totals_11_14_16!$B$43:$B$56</c:f>
              <c:strCache>
                <c:ptCount val="14"/>
                <c:pt idx="0">
                  <c:v>ag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pt_oilgas</c:v>
                </c:pt>
                <c:pt idx="8">
                  <c:v>ptagfire</c:v>
                </c:pt>
                <c:pt idx="9">
                  <c:v>ptegu</c:v>
                </c:pt>
                <c:pt idx="10">
                  <c:v>ptfire</c:v>
                </c:pt>
                <c:pt idx="11">
                  <c:v>ptnonipm</c:v>
                </c:pt>
                <c:pt idx="12">
                  <c:v>rail</c:v>
                </c:pt>
                <c:pt idx="13">
                  <c:v>rwc</c:v>
                </c:pt>
              </c:strCache>
            </c:strRef>
          </c:cat>
          <c:val>
            <c:numRef>
              <c:f>Sector_totals_11_14_16!$C$43:$C$56</c:f>
              <c:numCache>
                <c:formatCode>#,##0</c:formatCode>
                <c:ptCount val="14"/>
                <c:pt idx="0">
                  <c:v>3520078.2803999996</c:v>
                </c:pt>
                <c:pt idx="1">
                  <c:v>382</c:v>
                </c:pt>
                <c:pt idx="2">
                  <c:v>65</c:v>
                </c:pt>
                <c:pt idx="3">
                  <c:v>94225.076800000024</c:v>
                </c:pt>
                <c:pt idx="4">
                  <c:v>2615.2057000000004</c:v>
                </c:pt>
                <c:pt idx="5">
                  <c:v>0</c:v>
                </c:pt>
                <c:pt idx="6">
                  <c:v>120859.29038939602</c:v>
                </c:pt>
                <c:pt idx="7">
                  <c:v>5946.7710999999999</c:v>
                </c:pt>
                <c:pt idx="8">
                  <c:v>3314.6905000000002</c:v>
                </c:pt>
                <c:pt idx="9">
                  <c:v>25066.350000000013</c:v>
                </c:pt>
                <c:pt idx="10">
                  <c:v>329396.10239999997</c:v>
                </c:pt>
                <c:pt idx="11">
                  <c:v>65989.562699999995</c:v>
                </c:pt>
                <c:pt idx="12">
                  <c:v>347</c:v>
                </c:pt>
                <c:pt idx="13">
                  <c:v>19744.833699999996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F-4ECA-BC11-7E7190E10E87}"/>
            </c:ext>
          </c:extLst>
        </c:ser>
        <c:ser>
          <c:idx val="1"/>
          <c:order val="1"/>
          <c:tx>
            <c:v>2014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Sector_totals_11_14_16!$B$43:$B$56</c:f>
              <c:strCache>
                <c:ptCount val="14"/>
                <c:pt idx="0">
                  <c:v>ag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pt_oilgas</c:v>
                </c:pt>
                <c:pt idx="8">
                  <c:v>ptagfire</c:v>
                </c:pt>
                <c:pt idx="9">
                  <c:v>ptegu</c:v>
                </c:pt>
                <c:pt idx="10">
                  <c:v>ptfire</c:v>
                </c:pt>
                <c:pt idx="11">
                  <c:v>ptnonipm</c:v>
                </c:pt>
                <c:pt idx="12">
                  <c:v>rail</c:v>
                </c:pt>
                <c:pt idx="13">
                  <c:v>rwc</c:v>
                </c:pt>
              </c:strCache>
            </c:strRef>
          </c:cat>
          <c:val>
            <c:numRef>
              <c:f>Sector_totals_11_14_16!$D$43:$D$56</c:f>
              <c:numCache>
                <c:formatCode>#,##0</c:formatCode>
                <c:ptCount val="14"/>
                <c:pt idx="0">
                  <c:v>2874005.3976999992</c:v>
                </c:pt>
                <c:pt idx="1">
                  <c:v>291.97449999999998</c:v>
                </c:pt>
                <c:pt idx="2">
                  <c:v>28.453499999999998</c:v>
                </c:pt>
                <c:pt idx="3">
                  <c:v>114007.64610000001</c:v>
                </c:pt>
                <c:pt idx="4">
                  <c:v>2235.3417999999992</c:v>
                </c:pt>
                <c:pt idx="5">
                  <c:v>15.1881</c:v>
                </c:pt>
                <c:pt idx="6">
                  <c:v>103332.064725687</c:v>
                </c:pt>
                <c:pt idx="7">
                  <c:v>332.88239999999996</c:v>
                </c:pt>
                <c:pt idx="8">
                  <c:v>55657.110399999998</c:v>
                </c:pt>
                <c:pt idx="9">
                  <c:v>25932.822199999999</c:v>
                </c:pt>
                <c:pt idx="10">
                  <c:v>273952.92789999995</c:v>
                </c:pt>
                <c:pt idx="11">
                  <c:v>64751.401300000005</c:v>
                </c:pt>
                <c:pt idx="12">
                  <c:v>363.70490000000007</c:v>
                </c:pt>
                <c:pt idx="13">
                  <c:v>16279.3344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FF-4ECA-BC11-7E7190E10E87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Sector_totals_11_14_16!$B$43:$B$56</c:f>
              <c:strCache>
                <c:ptCount val="14"/>
                <c:pt idx="0">
                  <c:v>ag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pt_oilgas</c:v>
                </c:pt>
                <c:pt idx="8">
                  <c:v>ptagfire</c:v>
                </c:pt>
                <c:pt idx="9">
                  <c:v>ptegu</c:v>
                </c:pt>
                <c:pt idx="10">
                  <c:v>ptfire</c:v>
                </c:pt>
                <c:pt idx="11">
                  <c:v>ptnonipm</c:v>
                </c:pt>
                <c:pt idx="12">
                  <c:v>rail</c:v>
                </c:pt>
                <c:pt idx="13">
                  <c:v>rwc</c:v>
                </c:pt>
              </c:strCache>
            </c:strRef>
          </c:cat>
          <c:val>
            <c:numRef>
              <c:f>Sector_totals_11_14_16!$E$43:$E$56</c:f>
              <c:numCache>
                <c:formatCode>#,##0</c:formatCode>
                <c:ptCount val="14"/>
                <c:pt idx="0">
                  <c:v>2593401.3085000007</c:v>
                </c:pt>
                <c:pt idx="1">
                  <c:v>293.81999999999994</c:v>
                </c:pt>
                <c:pt idx="2">
                  <c:v>28.519000000000002</c:v>
                </c:pt>
                <c:pt idx="3">
                  <c:v>114479.79009999998</c:v>
                </c:pt>
                <c:pt idx="4">
                  <c:v>2196.8799999999997</c:v>
                </c:pt>
                <c:pt idx="5">
                  <c:v>21.169</c:v>
                </c:pt>
                <c:pt idx="6">
                  <c:v>97160.781325652002</c:v>
                </c:pt>
                <c:pt idx="7">
                  <c:v>345.40650000000011</c:v>
                </c:pt>
                <c:pt idx="8">
                  <c:v>80364.564199999993</c:v>
                </c:pt>
                <c:pt idx="9">
                  <c:v>27545.281600000002</c:v>
                </c:pt>
                <c:pt idx="10">
                  <c:v>388420.32520000002</c:v>
                </c:pt>
                <c:pt idx="11">
                  <c:v>64825.875000000007</c:v>
                </c:pt>
                <c:pt idx="12">
                  <c:v>362.19909999999993</c:v>
                </c:pt>
                <c:pt idx="13">
                  <c:v>16345.201300000001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FF-4ECA-BC11-7E7190E10E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041216"/>
        <c:axId val="473037280"/>
      </c:barChart>
      <c:catAx>
        <c:axId val="47304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037280"/>
        <c:crosses val="autoZero"/>
        <c:auto val="1"/>
        <c:lblAlgn val="ctr"/>
        <c:lblOffset val="100"/>
        <c:noMultiLvlLbl val="0"/>
      </c:catAx>
      <c:valAx>
        <c:axId val="47303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04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Annual</a:t>
            </a:r>
            <a:r>
              <a:rPr lang="en-US" baseline="0" dirty="0"/>
              <a:t> T</a:t>
            </a:r>
            <a:r>
              <a:rPr lang="en-US" dirty="0"/>
              <a:t>ons of PM2.5 by Sector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2011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Sector_totals_11_14_16!$B$57:$B$70</c:f>
              <c:strCache>
                <c:ptCount val="14"/>
                <c:pt idx="0">
                  <c:v>afdust_adj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pt_oilgas</c:v>
                </c:pt>
                <c:pt idx="8">
                  <c:v>ptagfire</c:v>
                </c:pt>
                <c:pt idx="9">
                  <c:v>ptegu</c:v>
                </c:pt>
                <c:pt idx="10">
                  <c:v>ptfire</c:v>
                </c:pt>
                <c:pt idx="11">
                  <c:v>ptnonipm</c:v>
                </c:pt>
                <c:pt idx="12">
                  <c:v>rail</c:v>
                </c:pt>
                <c:pt idx="13">
                  <c:v>rwc</c:v>
                </c:pt>
              </c:strCache>
            </c:strRef>
          </c:cat>
          <c:val>
            <c:numRef>
              <c:f>Sector_totals_11_14_16!$C$57:$C$70</c:f>
              <c:numCache>
                <c:formatCode>#,##0</c:formatCode>
                <c:ptCount val="14"/>
                <c:pt idx="0">
                  <c:v>923589.79305445112</c:v>
                </c:pt>
                <c:pt idx="1">
                  <c:v>19766</c:v>
                </c:pt>
                <c:pt idx="2">
                  <c:v>34097</c:v>
                </c:pt>
                <c:pt idx="3">
                  <c:v>403886.92380000011</c:v>
                </c:pt>
                <c:pt idx="4">
                  <c:v>154052.47450000001</c:v>
                </c:pt>
                <c:pt idx="5">
                  <c:v>16333.510700000001</c:v>
                </c:pt>
                <c:pt idx="6">
                  <c:v>188925.225004651</c:v>
                </c:pt>
                <c:pt idx="7">
                  <c:v>13934.594199999996</c:v>
                </c:pt>
                <c:pt idx="8">
                  <c:v>101345.75840000002</c:v>
                </c:pt>
                <c:pt idx="9">
                  <c:v>208133.99170000001</c:v>
                </c:pt>
                <c:pt idx="10">
                  <c:v>1844612.4790999996</c:v>
                </c:pt>
                <c:pt idx="11">
                  <c:v>320736.89159999997</c:v>
                </c:pt>
                <c:pt idx="12">
                  <c:v>23990</c:v>
                </c:pt>
                <c:pt idx="13">
                  <c:v>381913.50249999994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8-47BE-A4BA-7A6C3A346279}"/>
            </c:ext>
          </c:extLst>
        </c:ser>
        <c:ser>
          <c:idx val="1"/>
          <c:order val="1"/>
          <c:tx>
            <c:v>2014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Sector_totals_11_14_16!$B$57:$B$70</c:f>
              <c:strCache>
                <c:ptCount val="14"/>
                <c:pt idx="0">
                  <c:v>afdust_adj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pt_oilgas</c:v>
                </c:pt>
                <c:pt idx="8">
                  <c:v>ptagfire</c:v>
                </c:pt>
                <c:pt idx="9">
                  <c:v>ptegu</c:v>
                </c:pt>
                <c:pt idx="10">
                  <c:v>ptfire</c:v>
                </c:pt>
                <c:pt idx="11">
                  <c:v>ptnonipm</c:v>
                </c:pt>
                <c:pt idx="12">
                  <c:v>rail</c:v>
                </c:pt>
                <c:pt idx="13">
                  <c:v>rwc</c:v>
                </c:pt>
              </c:strCache>
            </c:strRef>
          </c:cat>
          <c:val>
            <c:numRef>
              <c:f>Sector_totals_11_14_16!$D$57:$D$70</c:f>
              <c:numCache>
                <c:formatCode>#,##0</c:formatCode>
                <c:ptCount val="14"/>
                <c:pt idx="0">
                  <c:v>953025.03472835082</c:v>
                </c:pt>
                <c:pt idx="1">
                  <c:v>14603.227800000001</c:v>
                </c:pt>
                <c:pt idx="2">
                  <c:v>50319.053599999999</c:v>
                </c:pt>
                <c:pt idx="3">
                  <c:v>569213.40549999988</c:v>
                </c:pt>
                <c:pt idx="4">
                  <c:v>132710.03940000001</c:v>
                </c:pt>
                <c:pt idx="5">
                  <c:v>20191.956899999994</c:v>
                </c:pt>
                <c:pt idx="6">
                  <c:v>157996.91856390901</c:v>
                </c:pt>
                <c:pt idx="7">
                  <c:v>11999.7485</c:v>
                </c:pt>
                <c:pt idx="8">
                  <c:v>49406.506300000001</c:v>
                </c:pt>
                <c:pt idx="9">
                  <c:v>183031.49099999995</c:v>
                </c:pt>
                <c:pt idx="10">
                  <c:v>1482165.0495000002</c:v>
                </c:pt>
                <c:pt idx="11">
                  <c:v>292401.32769999997</c:v>
                </c:pt>
                <c:pt idx="12">
                  <c:v>23164.970099999995</c:v>
                </c:pt>
                <c:pt idx="13">
                  <c:v>333439.01860000013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18-47BE-A4BA-7A6C3A346279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Sector_totals_11_14_16!$B$57:$B$70</c:f>
              <c:strCache>
                <c:ptCount val="14"/>
                <c:pt idx="0">
                  <c:v>afdust_adj</c:v>
                </c:pt>
                <c:pt idx="1">
                  <c:v>cmv_c1c2</c:v>
                </c:pt>
                <c:pt idx="2">
                  <c:v>cmv_c3</c:v>
                </c:pt>
                <c:pt idx="3">
                  <c:v>nonpt</c:v>
                </c:pt>
                <c:pt idx="4">
                  <c:v>nonroad</c:v>
                </c:pt>
                <c:pt idx="5">
                  <c:v>np_oilgas</c:v>
                </c:pt>
                <c:pt idx="6">
                  <c:v>onroad</c:v>
                </c:pt>
                <c:pt idx="7">
                  <c:v>pt_oilgas</c:v>
                </c:pt>
                <c:pt idx="8">
                  <c:v>ptagfire</c:v>
                </c:pt>
                <c:pt idx="9">
                  <c:v>ptegu</c:v>
                </c:pt>
                <c:pt idx="10">
                  <c:v>ptfire</c:v>
                </c:pt>
                <c:pt idx="11">
                  <c:v>ptnonipm</c:v>
                </c:pt>
                <c:pt idx="12">
                  <c:v>rail</c:v>
                </c:pt>
                <c:pt idx="13">
                  <c:v>rwc</c:v>
                </c:pt>
              </c:strCache>
            </c:strRef>
          </c:cat>
          <c:val>
            <c:numRef>
              <c:f>Sector_totals_11_14_16!$E$57:$E$70</c:f>
              <c:numCache>
                <c:formatCode>#,##0</c:formatCode>
                <c:ptCount val="14"/>
                <c:pt idx="0">
                  <c:v>1004295.108736385</c:v>
                </c:pt>
                <c:pt idx="1">
                  <c:v>14692.548799999999</c:v>
                </c:pt>
                <c:pt idx="2">
                  <c:v>48097.890099999997</c:v>
                </c:pt>
                <c:pt idx="3">
                  <c:v>570871.94479999994</c:v>
                </c:pt>
                <c:pt idx="4">
                  <c:v>108273.32380000003</c:v>
                </c:pt>
                <c:pt idx="5">
                  <c:v>20935.385200000004</c:v>
                </c:pt>
                <c:pt idx="6">
                  <c:v>133165.540693908</c:v>
                </c:pt>
                <c:pt idx="7">
                  <c:v>11731.856199999997</c:v>
                </c:pt>
                <c:pt idx="8">
                  <c:v>68103.168500000014</c:v>
                </c:pt>
                <c:pt idx="9">
                  <c:v>150540.77140000006</c:v>
                </c:pt>
                <c:pt idx="10">
                  <c:v>2047170.6804999998</c:v>
                </c:pt>
                <c:pt idx="11">
                  <c:v>292121.13710000011</c:v>
                </c:pt>
                <c:pt idx="12">
                  <c:v>19150.650199999996</c:v>
                </c:pt>
                <c:pt idx="13">
                  <c:v>334850.04300000001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18-47BE-A4BA-7A6C3A346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8538048"/>
        <c:axId val="858540016"/>
      </c:barChart>
      <c:catAx>
        <c:axId val="85853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540016"/>
        <c:crosses val="autoZero"/>
        <c:auto val="1"/>
        <c:lblAlgn val="ctr"/>
        <c:lblOffset val="100"/>
        <c:noMultiLvlLbl val="0"/>
      </c:catAx>
      <c:valAx>
        <c:axId val="85854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53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Fire Pits/Chimineas Day-of-Week Profile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WEEKLY_fin!$C$2</c:f>
              <c:strCache>
                <c:ptCount val="1"/>
                <c:pt idx="0">
                  <c:v>Fire Pit/Chimenea</c:v>
                </c:pt>
              </c:strCache>
            </c:strRef>
          </c:tx>
          <c:marker>
            <c:symbol val="none"/>
          </c:marker>
          <c:cat>
            <c:strRef>
              <c:f>WEEKLY_fin!$D$1:$J$1</c:f>
              <c:strCache>
                <c:ptCount val="7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  <c:pt idx="5">
                  <c:v>Saturday</c:v>
                </c:pt>
                <c:pt idx="6">
                  <c:v>Sunday</c:v>
                </c:pt>
              </c:strCache>
            </c:strRef>
          </c:cat>
          <c:val>
            <c:numRef>
              <c:f>WEEKLY_fin!$D$2:$J$2</c:f>
              <c:numCache>
                <c:formatCode>General</c:formatCode>
                <c:ptCount val="7"/>
                <c:pt idx="0">
                  <c:v>67</c:v>
                </c:pt>
                <c:pt idx="1">
                  <c:v>67</c:v>
                </c:pt>
                <c:pt idx="2">
                  <c:v>67</c:v>
                </c:pt>
                <c:pt idx="3">
                  <c:v>67</c:v>
                </c:pt>
                <c:pt idx="4">
                  <c:v>67</c:v>
                </c:pt>
                <c:pt idx="5">
                  <c:v>331</c:v>
                </c:pt>
                <c:pt idx="6">
                  <c:v>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26-4CC1-B2A0-664C465D2B9C}"/>
            </c:ext>
          </c:extLst>
        </c:ser>
        <c:ser>
          <c:idx val="1"/>
          <c:order val="1"/>
          <c:tx>
            <c:strRef>
              <c:f>WEEKLY_fin!$C$3</c:f>
              <c:strCache>
                <c:ptCount val="1"/>
                <c:pt idx="0">
                  <c:v>Outdoor Hydronic Heater</c:v>
                </c:pt>
              </c:strCache>
            </c:strRef>
          </c:tx>
          <c:marker>
            <c:symbol val="none"/>
          </c:marker>
          <c:cat>
            <c:strRef>
              <c:f>WEEKLY_fin!$D$1:$J$1</c:f>
              <c:strCache>
                <c:ptCount val="7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  <c:pt idx="5">
                  <c:v>Saturday</c:v>
                </c:pt>
                <c:pt idx="6">
                  <c:v>Sunday</c:v>
                </c:pt>
              </c:strCache>
            </c:strRef>
          </c:cat>
          <c:val>
            <c:numRef>
              <c:f>WEEKLY_fin!$D$3:$J$3</c:f>
              <c:numCache>
                <c:formatCode>General</c:formatCode>
                <c:ptCount val="7"/>
                <c:pt idx="0">
                  <c:v>143</c:v>
                </c:pt>
                <c:pt idx="1">
                  <c:v>143</c:v>
                </c:pt>
                <c:pt idx="2">
                  <c:v>143</c:v>
                </c:pt>
                <c:pt idx="3">
                  <c:v>143</c:v>
                </c:pt>
                <c:pt idx="4">
                  <c:v>143</c:v>
                </c:pt>
                <c:pt idx="5">
                  <c:v>143</c:v>
                </c:pt>
                <c:pt idx="6">
                  <c:v>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26-4CC1-B2A0-664C465D2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7843728"/>
        <c:axId val="438329168"/>
      </c:lineChart>
      <c:catAx>
        <c:axId val="437843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38329168"/>
        <c:crosses val="autoZero"/>
        <c:auto val="1"/>
        <c:lblAlgn val="ctr"/>
        <c:lblOffset val="100"/>
        <c:noMultiLvlLbl val="0"/>
      </c:catAx>
      <c:valAx>
        <c:axId val="438329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3784372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Monthly Temporal Activity for Outdoor</a:t>
            </a:r>
            <a:r>
              <a:rPr lang="en-US" sz="1400" baseline="0" dirty="0">
                <a:latin typeface="Times New Roman" pitchFamily="18" charset="0"/>
                <a:cs typeface="Times New Roman" pitchFamily="18" charset="0"/>
              </a:rPr>
              <a:t> Hydronic Heater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&amp; Recreational Residential</a:t>
            </a:r>
            <a:r>
              <a:rPr lang="en-US" sz="1400" baseline="0" dirty="0">
                <a:latin typeface="Times New Roman" pitchFamily="18" charset="0"/>
                <a:cs typeface="Times New Roman" pitchFamily="18" charset="0"/>
              </a:rPr>
              <a:t> Wood Combustion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068694679418864"/>
          <c:y val="2.618964009719332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MONTHLY_TAF!$C$2</c:f>
              <c:strCache>
                <c:ptCount val="1"/>
                <c:pt idx="0">
                  <c:v>Fire Pit/Chimenea</c:v>
                </c:pt>
              </c:strCache>
            </c:strRef>
          </c:tx>
          <c:cat>
            <c:strRef>
              <c:f>MONTHLY_TAF!$R$1:$AC$1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MONTHLY_TAF!$R$2:$AC$2</c:f>
              <c:numCache>
                <c:formatCode>0</c:formatCode>
                <c:ptCount val="12"/>
                <c:pt idx="0">
                  <c:v>7936678.4451838797</c:v>
                </c:pt>
                <c:pt idx="1">
                  <c:v>5152428.90052523</c:v>
                </c:pt>
                <c:pt idx="2">
                  <c:v>9708943.6720189191</c:v>
                </c:pt>
                <c:pt idx="3">
                  <c:v>31990446.989975099</c:v>
                </c:pt>
                <c:pt idx="4">
                  <c:v>71197717.749437004</c:v>
                </c:pt>
                <c:pt idx="5">
                  <c:v>80883570.653461203</c:v>
                </c:pt>
                <c:pt idx="6">
                  <c:v>89576338.122281998</c:v>
                </c:pt>
                <c:pt idx="7">
                  <c:v>79780274.337671503</c:v>
                </c:pt>
                <c:pt idx="8">
                  <c:v>92111652.727384403</c:v>
                </c:pt>
                <c:pt idx="9">
                  <c:v>64636125.643677004</c:v>
                </c:pt>
                <c:pt idx="10">
                  <c:v>44774482.562568903</c:v>
                </c:pt>
                <c:pt idx="11">
                  <c:v>18558839.307048801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E6-4132-8A55-96288CDC7E01}"/>
            </c:ext>
          </c:extLst>
        </c:ser>
        <c:ser>
          <c:idx val="1"/>
          <c:order val="1"/>
          <c:tx>
            <c:strRef>
              <c:f>MONTHLY_TAF!$C$3</c:f>
              <c:strCache>
                <c:ptCount val="1"/>
                <c:pt idx="0">
                  <c:v>Outdoor Hydronic Heater</c:v>
                </c:pt>
              </c:strCache>
            </c:strRef>
          </c:tx>
          <c:cat>
            <c:strRef>
              <c:f>MONTHLY_TAF!$R$1:$AC$1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MONTHLY_TAF!$R$3:$AC$3</c:f>
              <c:numCache>
                <c:formatCode>0</c:formatCode>
                <c:ptCount val="12"/>
                <c:pt idx="0">
                  <c:v>32147309.9922942</c:v>
                </c:pt>
                <c:pt idx="1">
                  <c:v>30090132.199106999</c:v>
                </c:pt>
                <c:pt idx="2">
                  <c:v>32185984.688278299</c:v>
                </c:pt>
                <c:pt idx="3">
                  <c:v>26867334.234367602</c:v>
                </c:pt>
                <c:pt idx="4">
                  <c:v>5173753.3936640397</c:v>
                </c:pt>
                <c:pt idx="5">
                  <c:v>2934499.5369386398</c:v>
                </c:pt>
                <c:pt idx="6">
                  <c:v>1785749.10258623</c:v>
                </c:pt>
                <c:pt idx="7">
                  <c:v>2137746.78429288</c:v>
                </c:pt>
                <c:pt idx="8">
                  <c:v>3903894.33519055</c:v>
                </c:pt>
                <c:pt idx="9">
                  <c:v>26780359.737251598</c:v>
                </c:pt>
                <c:pt idx="10">
                  <c:v>30633269.393517599</c:v>
                </c:pt>
                <c:pt idx="11">
                  <c:v>31655667.529834401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E6-4132-8A55-96288CDC7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8329952"/>
        <c:axId val="438330344"/>
      </c:lineChart>
      <c:catAx>
        <c:axId val="43832995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438330344"/>
        <c:crosses val="autoZero"/>
        <c:auto val="1"/>
        <c:lblAlgn val="ctr"/>
        <c:lblOffset val="100"/>
        <c:noMultiLvlLbl val="0"/>
      </c:catAx>
      <c:valAx>
        <c:axId val="43833034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438329952"/>
        <c:crosses val="autoZero"/>
        <c:crossBetween val="between"/>
        <c:dispUnits>
          <c:builtInUnit val="millions"/>
          <c:dispUnitsLbl/>
        </c:dispUnits>
      </c:valAx>
    </c:plotArea>
    <c:legend>
      <c:legendPos val="r"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Outdoor Hydronic Heather Heat Load (BTU/</a:t>
            </a:r>
            <a:r>
              <a:rPr lang="en-US" sz="1200" dirty="0" err="1"/>
              <a:t>hr</a:t>
            </a:r>
            <a:r>
              <a:rPr lang="en-US" sz="1200" dirty="0"/>
              <a:t>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diurnal!$D$19</c:f>
              <c:strCache>
                <c:ptCount val="1"/>
                <c:pt idx="0">
                  <c:v>Heat Load (BTU/hr)</c:v>
                </c:pt>
              </c:strCache>
            </c:strRef>
          </c:tx>
          <c:marker>
            <c:symbol val="none"/>
          </c:marker>
          <c:cat>
            <c:strRef>
              <c:f>diurnal!$B$20:$B$44</c:f>
              <c:strCache>
                <c:ptCount val="25"/>
                <c:pt idx="0">
                  <c:v>12am</c:v>
                </c:pt>
                <c:pt idx="1">
                  <c:v>1am</c:v>
                </c:pt>
                <c:pt idx="2">
                  <c:v>2am</c:v>
                </c:pt>
                <c:pt idx="3">
                  <c:v>3am</c:v>
                </c:pt>
                <c:pt idx="4">
                  <c:v>4am</c:v>
                </c:pt>
                <c:pt idx="5">
                  <c:v>5am</c:v>
                </c:pt>
                <c:pt idx="6">
                  <c:v>6am</c:v>
                </c:pt>
                <c:pt idx="7">
                  <c:v>7am</c:v>
                </c:pt>
                <c:pt idx="8">
                  <c:v>8am</c:v>
                </c:pt>
                <c:pt idx="9">
                  <c:v>9am</c:v>
                </c:pt>
                <c:pt idx="10">
                  <c:v>10am</c:v>
                </c:pt>
                <c:pt idx="11">
                  <c:v>11am</c:v>
                </c:pt>
                <c:pt idx="12">
                  <c:v>12pm</c:v>
                </c:pt>
                <c:pt idx="13">
                  <c:v>1pm</c:v>
                </c:pt>
                <c:pt idx="14">
                  <c:v>2pm</c:v>
                </c:pt>
                <c:pt idx="15">
                  <c:v>3pm</c:v>
                </c:pt>
                <c:pt idx="16">
                  <c:v>4pm</c:v>
                </c:pt>
                <c:pt idx="17">
                  <c:v>5pm</c:v>
                </c:pt>
                <c:pt idx="18">
                  <c:v>6pm</c:v>
                </c:pt>
                <c:pt idx="19">
                  <c:v>7pm</c:v>
                </c:pt>
                <c:pt idx="20">
                  <c:v>8pm</c:v>
                </c:pt>
                <c:pt idx="21">
                  <c:v>9pm</c:v>
                </c:pt>
                <c:pt idx="22">
                  <c:v>10pm</c:v>
                </c:pt>
                <c:pt idx="23">
                  <c:v>11pm</c:v>
                </c:pt>
                <c:pt idx="24">
                  <c:v>12am</c:v>
                </c:pt>
              </c:strCache>
            </c:strRef>
          </c:cat>
          <c:val>
            <c:numRef>
              <c:f>diurnal!$D$20:$D$44</c:f>
              <c:numCache>
                <c:formatCode>General</c:formatCode>
                <c:ptCount val="25"/>
                <c:pt idx="0">
                  <c:v>34000</c:v>
                </c:pt>
                <c:pt idx="1">
                  <c:v>35000</c:v>
                </c:pt>
                <c:pt idx="2">
                  <c:v>36000</c:v>
                </c:pt>
                <c:pt idx="3">
                  <c:v>37500</c:v>
                </c:pt>
                <c:pt idx="4">
                  <c:v>39000</c:v>
                </c:pt>
                <c:pt idx="5">
                  <c:v>39000</c:v>
                </c:pt>
                <c:pt idx="6">
                  <c:v>37500</c:v>
                </c:pt>
                <c:pt idx="7">
                  <c:v>35000</c:v>
                </c:pt>
                <c:pt idx="8">
                  <c:v>33000</c:v>
                </c:pt>
                <c:pt idx="9">
                  <c:v>30000</c:v>
                </c:pt>
                <c:pt idx="10">
                  <c:v>27000</c:v>
                </c:pt>
                <c:pt idx="11">
                  <c:v>25000</c:v>
                </c:pt>
                <c:pt idx="12">
                  <c:v>23000</c:v>
                </c:pt>
                <c:pt idx="13">
                  <c:v>22500</c:v>
                </c:pt>
                <c:pt idx="14">
                  <c:v>23000</c:v>
                </c:pt>
                <c:pt idx="15">
                  <c:v>25000</c:v>
                </c:pt>
                <c:pt idx="16">
                  <c:v>26500</c:v>
                </c:pt>
                <c:pt idx="17">
                  <c:v>29000</c:v>
                </c:pt>
                <c:pt idx="18">
                  <c:v>31000</c:v>
                </c:pt>
                <c:pt idx="19">
                  <c:v>33000</c:v>
                </c:pt>
                <c:pt idx="20">
                  <c:v>34000</c:v>
                </c:pt>
                <c:pt idx="21">
                  <c:v>34000</c:v>
                </c:pt>
                <c:pt idx="22">
                  <c:v>33000</c:v>
                </c:pt>
                <c:pt idx="23">
                  <c:v>32500</c:v>
                </c:pt>
                <c:pt idx="24">
                  <c:v>34000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73-4BB8-AD11-4DC20B518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4319832"/>
        <c:axId val="344320224"/>
      </c:lineChart>
      <c:catAx>
        <c:axId val="344319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44320224"/>
        <c:crosses val="autoZero"/>
        <c:auto val="1"/>
        <c:lblAlgn val="ctr"/>
        <c:lblOffset val="100"/>
        <c:noMultiLvlLbl val="0"/>
      </c:catAx>
      <c:valAx>
        <c:axId val="344320224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344319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Diurnal Airport Profile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'airport temporal'!$A$2:$X$2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'airport temporal'!$A$3:$X$3</c:f>
              <c:numCache>
                <c:formatCode>General</c:formatCode>
                <c:ptCount val="24"/>
                <c:pt idx="0">
                  <c:v>4.9062846460767333E-3</c:v>
                </c:pt>
                <c:pt idx="1">
                  <c:v>1.6840298680934906E-3</c:v>
                </c:pt>
                <c:pt idx="2">
                  <c:v>5.6241043782549478E-4</c:v>
                </c:pt>
                <c:pt idx="3">
                  <c:v>3.7596104258548729E-4</c:v>
                </c:pt>
                <c:pt idx="4">
                  <c:v>9.0419953077946146E-4</c:v>
                </c:pt>
                <c:pt idx="5">
                  <c:v>8.0458586172122235E-3</c:v>
                </c:pt>
                <c:pt idx="6">
                  <c:v>3.3847559698256813E-2</c:v>
                </c:pt>
                <c:pt idx="7">
                  <c:v>4.9378188830992216E-2</c:v>
                </c:pt>
                <c:pt idx="8">
                  <c:v>6.1657680580658673E-2</c:v>
                </c:pt>
                <c:pt idx="9">
                  <c:v>6.2109849942687166E-2</c:v>
                </c:pt>
                <c:pt idx="10">
                  <c:v>6.3812531709968534E-2</c:v>
                </c:pt>
                <c:pt idx="11">
                  <c:v>6.3036737977702623E-2</c:v>
                </c:pt>
                <c:pt idx="12">
                  <c:v>6.1183936260614358E-2</c:v>
                </c:pt>
                <c:pt idx="13">
                  <c:v>6.3396204616901819E-2</c:v>
                </c:pt>
                <c:pt idx="14">
                  <c:v>6.2402364615398533E-2</c:v>
                </c:pt>
                <c:pt idx="15">
                  <c:v>6.2101498346035879E-2</c:v>
                </c:pt>
                <c:pt idx="16">
                  <c:v>6.4550116887554798E-2</c:v>
                </c:pt>
                <c:pt idx="17">
                  <c:v>6.5184490249858895E-2</c:v>
                </c:pt>
                <c:pt idx="18">
                  <c:v>6.4725778803786896E-2</c:v>
                </c:pt>
                <c:pt idx="19">
                  <c:v>6.2192391556257401E-2</c:v>
                </c:pt>
                <c:pt idx="20">
                  <c:v>5.330851981172717E-2</c:v>
                </c:pt>
                <c:pt idx="21">
                  <c:v>4.4071097142292417E-2</c:v>
                </c:pt>
                <c:pt idx="22">
                  <c:v>2.8240158513304442E-2</c:v>
                </c:pt>
                <c:pt idx="23">
                  <c:v>1.8322150313428463E-2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366-452C-ACC6-B46F64B28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199184"/>
        <c:axId val="197796936"/>
      </c:scatterChart>
      <c:valAx>
        <c:axId val="196199184"/>
        <c:scaling>
          <c:orientation val="minMax"/>
          <c:max val="2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96936"/>
        <c:crosses val="autoZero"/>
        <c:crossBetween val="midCat"/>
      </c:valAx>
      <c:valAx>
        <c:axId val="197796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199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Weekly Airport Profile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'airport temporal'!$A$6:$G$6</c:f>
              <c:strCache>
                <c:ptCount val="7"/>
                <c:pt idx="0">
                  <c:v>Monday</c:v>
                </c:pt>
                <c:pt idx="1">
                  <c:v>Tuesday</c:v>
                </c:pt>
                <c:pt idx="2">
                  <c:v>Wednesday</c:v>
                </c:pt>
                <c:pt idx="3">
                  <c:v>Thursday</c:v>
                </c:pt>
                <c:pt idx="4">
                  <c:v>Friday</c:v>
                </c:pt>
                <c:pt idx="5">
                  <c:v>Saturday</c:v>
                </c:pt>
                <c:pt idx="6">
                  <c:v>Sunday</c:v>
                </c:pt>
              </c:strCache>
            </c:strRef>
          </c:cat>
          <c:val>
            <c:numRef>
              <c:f>'airport temporal'!$A$7:$G$7</c:f>
              <c:numCache>
                <c:formatCode>General</c:formatCode>
                <c:ptCount val="7"/>
                <c:pt idx="0">
                  <c:v>0.14147823817067418</c:v>
                </c:pt>
                <c:pt idx="1">
                  <c:v>0.14866518561513486</c:v>
                </c:pt>
                <c:pt idx="2">
                  <c:v>0.15411371849673983</c:v>
                </c:pt>
                <c:pt idx="3">
                  <c:v>0.15352857108485138</c:v>
                </c:pt>
                <c:pt idx="4">
                  <c:v>0.15338920613200957</c:v>
                </c:pt>
                <c:pt idx="5">
                  <c:v>0.12702214697714878</c:v>
                </c:pt>
                <c:pt idx="6">
                  <c:v>0.12180293352344142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EB8-4F9C-87A5-8B0984304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199968"/>
        <c:axId val="197796544"/>
      </c:lineChart>
      <c:catAx>
        <c:axId val="196199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96544"/>
        <c:crosses val="autoZero"/>
        <c:auto val="1"/>
        <c:lblAlgn val="ctr"/>
        <c:lblOffset val="100"/>
        <c:tickMarkSkip val="1"/>
        <c:noMultiLvlLbl val="0"/>
      </c:catAx>
      <c:valAx>
        <c:axId val="19779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19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Monthly Airport</a:t>
            </a:r>
            <a:r>
              <a:rPr lang="en-US" baseline="0"/>
              <a:t> Profile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'airport temporal'!$A$10:$L$10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'airport temporal'!$A$11:$L$11</c:f>
              <c:numCache>
                <c:formatCode>General</c:formatCode>
                <c:ptCount val="12"/>
                <c:pt idx="0">
                  <c:v>7.3346045716943822E-2</c:v>
                </c:pt>
                <c:pt idx="1">
                  <c:v>7.0904116227307704E-2</c:v>
                </c:pt>
                <c:pt idx="2">
                  <c:v>8.5181910558088117E-2</c:v>
                </c:pt>
                <c:pt idx="3">
                  <c:v>8.5402968038231941E-2</c:v>
                </c:pt>
                <c:pt idx="4">
                  <c:v>8.9158285256521988E-2</c:v>
                </c:pt>
                <c:pt idx="5">
                  <c:v>8.8111798742499303E-2</c:v>
                </c:pt>
                <c:pt idx="6">
                  <c:v>9.2130087712464545E-2</c:v>
                </c:pt>
                <c:pt idx="7">
                  <c:v>9.0415995517752284E-2</c:v>
                </c:pt>
                <c:pt idx="8">
                  <c:v>8.5494776413759313E-2</c:v>
                </c:pt>
                <c:pt idx="9">
                  <c:v>8.9552682430758535E-2</c:v>
                </c:pt>
                <c:pt idx="10">
                  <c:v>7.6555187735432767E-2</c:v>
                </c:pt>
                <c:pt idx="11">
                  <c:v>7.3746145650239667E-2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BA-47FF-B1C2-ADA6C9A95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799288"/>
        <c:axId val="197799680"/>
      </c:lineChart>
      <c:catAx>
        <c:axId val="197799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99680"/>
        <c:crosses val="autoZero"/>
        <c:auto val="1"/>
        <c:lblAlgn val="ctr"/>
        <c:lblOffset val="100"/>
        <c:noMultiLvlLbl val="0"/>
      </c:catAx>
      <c:valAx>
        <c:axId val="19779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99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PJM_Dom!$E$1</c:f>
              <c:strCache>
                <c:ptCount val="1"/>
                <c:pt idx="0">
                  <c:v>2011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PJM_Dom!$E$2:$E$366</c:f>
              <c:numCache>
                <c:formatCode>General</c:formatCode>
                <c:ptCount val="365"/>
                <c:pt idx="0">
                  <c:v>2.6364918007604501E-3</c:v>
                </c:pt>
                <c:pt idx="1">
                  <c:v>2.7843559849324772E-3</c:v>
                </c:pt>
                <c:pt idx="2">
                  <c:v>4.0467859051491186E-3</c:v>
                </c:pt>
                <c:pt idx="3">
                  <c:v>4.3724599432186113E-3</c:v>
                </c:pt>
                <c:pt idx="4">
                  <c:v>4.3057508026751005E-3</c:v>
                </c:pt>
                <c:pt idx="5">
                  <c:v>4.3883532446061056E-3</c:v>
                </c:pt>
                <c:pt idx="6">
                  <c:v>4.2099953955127721E-3</c:v>
                </c:pt>
                <c:pt idx="7">
                  <c:v>4.652974414502643E-3</c:v>
                </c:pt>
                <c:pt idx="8">
                  <c:v>5.1257138753559792E-3</c:v>
                </c:pt>
                <c:pt idx="9">
                  <c:v>5.3150516320337633E-3</c:v>
                </c:pt>
                <c:pt idx="10">
                  <c:v>5.5923896484307402E-3</c:v>
                </c:pt>
                <c:pt idx="11">
                  <c:v>5.4797571584250864E-3</c:v>
                </c:pt>
                <c:pt idx="12">
                  <c:v>5.7604607779573715E-3</c:v>
                </c:pt>
                <c:pt idx="13">
                  <c:v>5.4097084305958516E-3</c:v>
                </c:pt>
                <c:pt idx="14">
                  <c:v>4.7858575143772172E-3</c:v>
                </c:pt>
                <c:pt idx="15">
                  <c:v>3.9996938095753177E-3</c:v>
                </c:pt>
                <c:pt idx="16">
                  <c:v>4.8187870967674722E-3</c:v>
                </c:pt>
                <c:pt idx="17">
                  <c:v>4.6616467383937292E-3</c:v>
                </c:pt>
                <c:pt idx="18">
                  <c:v>3.5372669317557627E-3</c:v>
                </c:pt>
                <c:pt idx="19">
                  <c:v>3.4780595542545679E-3</c:v>
                </c:pt>
                <c:pt idx="20">
                  <c:v>4.4630259364485244E-3</c:v>
                </c:pt>
                <c:pt idx="21">
                  <c:v>4.7397024049770885E-3</c:v>
                </c:pt>
                <c:pt idx="22">
                  <c:v>4.7700172975134745E-3</c:v>
                </c:pt>
                <c:pt idx="23">
                  <c:v>5.1182578409182831E-3</c:v>
                </c:pt>
                <c:pt idx="24">
                  <c:v>4.7737822813428751E-3</c:v>
                </c:pt>
                <c:pt idx="25">
                  <c:v>4.048724695473141E-3</c:v>
                </c:pt>
                <c:pt idx="26">
                  <c:v>4.2601684714074235E-3</c:v>
                </c:pt>
                <c:pt idx="27">
                  <c:v>4.4432903794483615E-3</c:v>
                </c:pt>
                <c:pt idx="28">
                  <c:v>4.2511703398665163E-3</c:v>
                </c:pt>
                <c:pt idx="29">
                  <c:v>3.8956314225054361E-3</c:v>
                </c:pt>
                <c:pt idx="30">
                  <c:v>4.4042187708187245E-3</c:v>
                </c:pt>
                <c:pt idx="31">
                  <c:v>3.4783009803143615E-3</c:v>
                </c:pt>
                <c:pt idx="32">
                  <c:v>3.1328240994916807E-3</c:v>
                </c:pt>
                <c:pt idx="33">
                  <c:v>3.9588844956795106E-3</c:v>
                </c:pt>
                <c:pt idx="34">
                  <c:v>4.0842353176961362E-3</c:v>
                </c:pt>
                <c:pt idx="35">
                  <c:v>3.3281764149644829E-3</c:v>
                </c:pt>
                <c:pt idx="36">
                  <c:v>3.0363008864781049E-3</c:v>
                </c:pt>
                <c:pt idx="37">
                  <c:v>3.1216281429221953E-3</c:v>
                </c:pt>
                <c:pt idx="38">
                  <c:v>3.4830046028200205E-3</c:v>
                </c:pt>
                <c:pt idx="39">
                  <c:v>4.5660444840515775E-3</c:v>
                </c:pt>
                <c:pt idx="40">
                  <c:v>4.6618470946579796E-3</c:v>
                </c:pt>
                <c:pt idx="41">
                  <c:v>4.3560689488115339E-3</c:v>
                </c:pt>
                <c:pt idx="42">
                  <c:v>3.4951089269062144E-3</c:v>
                </c:pt>
                <c:pt idx="43">
                  <c:v>2.7738105063380841E-3</c:v>
                </c:pt>
                <c:pt idx="44">
                  <c:v>2.8090708636538311E-3</c:v>
                </c:pt>
                <c:pt idx="45">
                  <c:v>3.0357872473912488E-3</c:v>
                </c:pt>
                <c:pt idx="46">
                  <c:v>2.9282497826129605E-3</c:v>
                </c:pt>
                <c:pt idx="47">
                  <c:v>2.2259029523336005E-3</c:v>
                </c:pt>
                <c:pt idx="48">
                  <c:v>1.9464192341840144E-3</c:v>
                </c:pt>
                <c:pt idx="49">
                  <c:v>1.7257380618955266E-3</c:v>
                </c:pt>
                <c:pt idx="50">
                  <c:v>2.2025219661559628E-3</c:v>
                </c:pt>
                <c:pt idx="51">
                  <c:v>2.6547235961953057E-3</c:v>
                </c:pt>
                <c:pt idx="52">
                  <c:v>3.228073622513798E-3</c:v>
                </c:pt>
                <c:pt idx="53">
                  <c:v>3.6606266750476343E-3</c:v>
                </c:pt>
                <c:pt idx="54">
                  <c:v>3.5488745421945588E-3</c:v>
                </c:pt>
                <c:pt idx="55">
                  <c:v>2.5974512033805778E-3</c:v>
                </c:pt>
                <c:pt idx="56">
                  <c:v>2.5249546554996787E-3</c:v>
                </c:pt>
                <c:pt idx="57">
                  <c:v>2.1918919829263688E-3</c:v>
                </c:pt>
                <c:pt idx="58">
                  <c:v>2.1918971302727383E-3</c:v>
                </c:pt>
                <c:pt idx="59">
                  <c:v>2.4865793666513547E-3</c:v>
                </c:pt>
                <c:pt idx="60">
                  <c:v>2.9831367930282762E-3</c:v>
                </c:pt>
                <c:pt idx="61">
                  <c:v>3.3051995350431443E-3</c:v>
                </c:pt>
                <c:pt idx="62">
                  <c:v>3.0211793752437984E-3</c:v>
                </c:pt>
                <c:pt idx="63">
                  <c:v>1.9085085280053044E-3</c:v>
                </c:pt>
                <c:pt idx="64">
                  <c:v>1.9247731722765781E-3</c:v>
                </c:pt>
                <c:pt idx="65">
                  <c:v>2.9128391965915143E-3</c:v>
                </c:pt>
                <c:pt idx="66">
                  <c:v>2.9298223436857052E-3</c:v>
                </c:pt>
                <c:pt idx="67">
                  <c:v>2.9116872667840606E-3</c:v>
                </c:pt>
                <c:pt idx="68">
                  <c:v>2.9361139996628371E-3</c:v>
                </c:pt>
                <c:pt idx="69">
                  <c:v>2.7729194809275621E-3</c:v>
                </c:pt>
                <c:pt idx="70">
                  <c:v>2.4813373053450003E-3</c:v>
                </c:pt>
                <c:pt idx="71">
                  <c:v>2.3536240429776483E-3</c:v>
                </c:pt>
                <c:pt idx="72">
                  <c:v>2.9622581737559629E-3</c:v>
                </c:pt>
                <c:pt idx="73">
                  <c:v>3.0027293271355235E-3</c:v>
                </c:pt>
                <c:pt idx="74">
                  <c:v>2.826467894395274E-3</c:v>
                </c:pt>
                <c:pt idx="75">
                  <c:v>2.7243361734000872E-3</c:v>
                </c:pt>
                <c:pt idx="76">
                  <c:v>2.6259043028359018E-3</c:v>
                </c:pt>
                <c:pt idx="77">
                  <c:v>2.3302715411653878E-3</c:v>
                </c:pt>
                <c:pt idx="78">
                  <c:v>2.4845854083185969E-3</c:v>
                </c:pt>
                <c:pt idx="79">
                  <c:v>2.6829646959567873E-3</c:v>
                </c:pt>
                <c:pt idx="80">
                  <c:v>2.3871344993966694E-3</c:v>
                </c:pt>
                <c:pt idx="81">
                  <c:v>2.629655591517652E-3</c:v>
                </c:pt>
                <c:pt idx="82">
                  <c:v>2.7365424118693791E-3</c:v>
                </c:pt>
                <c:pt idx="83">
                  <c:v>3.0109909581246923E-3</c:v>
                </c:pt>
                <c:pt idx="84">
                  <c:v>3.0114063138360391E-3</c:v>
                </c:pt>
                <c:pt idx="85">
                  <c:v>3.0665800076027537E-3</c:v>
                </c:pt>
                <c:pt idx="86">
                  <c:v>3.3085208339772932E-3</c:v>
                </c:pt>
                <c:pt idx="87">
                  <c:v>3.0754072101504644E-3</c:v>
                </c:pt>
                <c:pt idx="88">
                  <c:v>3.1264557211946238E-3</c:v>
                </c:pt>
                <c:pt idx="89">
                  <c:v>3.0109919291441264E-3</c:v>
                </c:pt>
                <c:pt idx="90">
                  <c:v>3.0552312694107622E-3</c:v>
                </c:pt>
                <c:pt idx="91">
                  <c:v>2.6112225045091145E-3</c:v>
                </c:pt>
                <c:pt idx="92">
                  <c:v>2.5636870684303936E-3</c:v>
                </c:pt>
                <c:pt idx="93">
                  <c:v>2.8580104197402771E-3</c:v>
                </c:pt>
                <c:pt idx="94">
                  <c:v>2.9779846404991935E-3</c:v>
                </c:pt>
                <c:pt idx="95">
                  <c:v>2.8772105127202584E-3</c:v>
                </c:pt>
                <c:pt idx="96">
                  <c:v>2.6045106776637385E-3</c:v>
                </c:pt>
                <c:pt idx="97">
                  <c:v>2.5813410326860206E-3</c:v>
                </c:pt>
                <c:pt idx="98">
                  <c:v>2.4360432025120125E-3</c:v>
                </c:pt>
                <c:pt idx="99">
                  <c:v>2.2274012660324703E-3</c:v>
                </c:pt>
                <c:pt idx="100">
                  <c:v>2.796051748756476E-3</c:v>
                </c:pt>
                <c:pt idx="101">
                  <c:v>2.6862151682056088E-3</c:v>
                </c:pt>
                <c:pt idx="102">
                  <c:v>2.643919547524516E-3</c:v>
                </c:pt>
                <c:pt idx="103">
                  <c:v>2.433314231590775E-3</c:v>
                </c:pt>
                <c:pt idx="104">
                  <c:v>2.4398845764505412E-3</c:v>
                </c:pt>
                <c:pt idx="105">
                  <c:v>2.4542558189995698E-3</c:v>
                </c:pt>
                <c:pt idx="106">
                  <c:v>2.4103211191730629E-3</c:v>
                </c:pt>
                <c:pt idx="107">
                  <c:v>2.8875013694116139E-3</c:v>
                </c:pt>
                <c:pt idx="108">
                  <c:v>2.8185435856460184E-3</c:v>
                </c:pt>
                <c:pt idx="109">
                  <c:v>2.8463101838790057E-3</c:v>
                </c:pt>
                <c:pt idx="110">
                  <c:v>2.6467869983959435E-3</c:v>
                </c:pt>
                <c:pt idx="111">
                  <c:v>2.6125856458948937E-3</c:v>
                </c:pt>
                <c:pt idx="112">
                  <c:v>2.3635004975065313E-3</c:v>
                </c:pt>
                <c:pt idx="113">
                  <c:v>2.4543688098179303E-3</c:v>
                </c:pt>
                <c:pt idx="114">
                  <c:v>3.1738751780130531E-3</c:v>
                </c:pt>
                <c:pt idx="115">
                  <c:v>3.3343571504181237E-3</c:v>
                </c:pt>
                <c:pt idx="116">
                  <c:v>3.4912710065429743E-3</c:v>
                </c:pt>
                <c:pt idx="117">
                  <c:v>2.9376362945192878E-3</c:v>
                </c:pt>
                <c:pt idx="118">
                  <c:v>2.4357998525309627E-3</c:v>
                </c:pt>
                <c:pt idx="119">
                  <c:v>1.8243819225188698E-3</c:v>
                </c:pt>
                <c:pt idx="120">
                  <c:v>1.9408773356382929E-3</c:v>
                </c:pt>
                <c:pt idx="121">
                  <c:v>2.7869116650429812E-3</c:v>
                </c:pt>
                <c:pt idx="122">
                  <c:v>3.0545493269922789E-3</c:v>
                </c:pt>
                <c:pt idx="123">
                  <c:v>3.328332467940657E-3</c:v>
                </c:pt>
                <c:pt idx="124">
                  <c:v>3.1805830371100996E-3</c:v>
                </c:pt>
                <c:pt idx="125">
                  <c:v>3.3609524117057315E-3</c:v>
                </c:pt>
                <c:pt idx="126">
                  <c:v>2.9472032017518442E-3</c:v>
                </c:pt>
                <c:pt idx="127">
                  <c:v>2.8511309653244739E-3</c:v>
                </c:pt>
                <c:pt idx="128">
                  <c:v>3.6205106662831684E-3</c:v>
                </c:pt>
                <c:pt idx="129">
                  <c:v>4.0907297794544337E-3</c:v>
                </c:pt>
                <c:pt idx="130">
                  <c:v>3.7449533346479054E-3</c:v>
                </c:pt>
                <c:pt idx="131">
                  <c:v>3.6201850510633247E-3</c:v>
                </c:pt>
                <c:pt idx="132">
                  <c:v>3.5303842064254212E-3</c:v>
                </c:pt>
                <c:pt idx="133">
                  <c:v>2.3806159262006244E-3</c:v>
                </c:pt>
                <c:pt idx="134">
                  <c:v>2.2349192904399296E-3</c:v>
                </c:pt>
                <c:pt idx="135">
                  <c:v>2.9717298054174213E-3</c:v>
                </c:pt>
                <c:pt idx="136">
                  <c:v>3.110944154932628E-3</c:v>
                </c:pt>
                <c:pt idx="137">
                  <c:v>2.445847661390855E-3</c:v>
                </c:pt>
                <c:pt idx="138">
                  <c:v>2.7500570590669213E-3</c:v>
                </c:pt>
                <c:pt idx="139">
                  <c:v>2.5146876740533824E-3</c:v>
                </c:pt>
                <c:pt idx="140">
                  <c:v>2.8344327806095852E-3</c:v>
                </c:pt>
                <c:pt idx="141">
                  <c:v>2.8066838998108321E-3</c:v>
                </c:pt>
                <c:pt idx="142">
                  <c:v>3.2656929276900131E-3</c:v>
                </c:pt>
                <c:pt idx="143">
                  <c:v>3.3200158155177318E-3</c:v>
                </c:pt>
                <c:pt idx="144">
                  <c:v>3.5851340755479414E-3</c:v>
                </c:pt>
                <c:pt idx="145">
                  <c:v>3.6518316273676838E-3</c:v>
                </c:pt>
                <c:pt idx="146">
                  <c:v>3.490089970771818E-3</c:v>
                </c:pt>
                <c:pt idx="147">
                  <c:v>3.3229627568380211E-3</c:v>
                </c:pt>
                <c:pt idx="148">
                  <c:v>3.6333694078479841E-3</c:v>
                </c:pt>
                <c:pt idx="149">
                  <c:v>4.3899792656184851E-3</c:v>
                </c:pt>
                <c:pt idx="150">
                  <c:v>4.8955596215989683E-3</c:v>
                </c:pt>
                <c:pt idx="151">
                  <c:v>3.8844846713354032E-3</c:v>
                </c:pt>
                <c:pt idx="152">
                  <c:v>3.3030969886818193E-3</c:v>
                </c:pt>
                <c:pt idx="153">
                  <c:v>3.0618167332705126E-3</c:v>
                </c:pt>
                <c:pt idx="154">
                  <c:v>2.9229029336407348E-3</c:v>
                </c:pt>
                <c:pt idx="155">
                  <c:v>2.8628108514281766E-3</c:v>
                </c:pt>
                <c:pt idx="156">
                  <c:v>3.5392925398346248E-3</c:v>
                </c:pt>
                <c:pt idx="157">
                  <c:v>3.5934032908756706E-3</c:v>
                </c:pt>
                <c:pt idx="158">
                  <c:v>3.7591652280935931E-3</c:v>
                </c:pt>
                <c:pt idx="159">
                  <c:v>3.5496175683712074E-3</c:v>
                </c:pt>
                <c:pt idx="160">
                  <c:v>3.302114676812832E-3</c:v>
                </c:pt>
                <c:pt idx="161">
                  <c:v>2.6819887268550195E-3</c:v>
                </c:pt>
                <c:pt idx="162">
                  <c:v>2.741001660037351E-3</c:v>
                </c:pt>
                <c:pt idx="163">
                  <c:v>2.5787973542256972E-3</c:v>
                </c:pt>
                <c:pt idx="164">
                  <c:v>2.2662482297296296E-3</c:v>
                </c:pt>
                <c:pt idx="165">
                  <c:v>2.2774777644546818E-3</c:v>
                </c:pt>
                <c:pt idx="166">
                  <c:v>2.2364896263237892E-3</c:v>
                </c:pt>
                <c:pt idx="167">
                  <c:v>2.4206260598868003E-3</c:v>
                </c:pt>
                <c:pt idx="168">
                  <c:v>2.507450116655029E-3</c:v>
                </c:pt>
                <c:pt idx="169">
                  <c:v>2.3639141435532586E-3</c:v>
                </c:pt>
                <c:pt idx="170">
                  <c:v>2.2997729016825254E-3</c:v>
                </c:pt>
                <c:pt idx="171">
                  <c:v>2.7483835021167237E-3</c:v>
                </c:pt>
                <c:pt idx="172">
                  <c:v>3.1098405881659899E-3</c:v>
                </c:pt>
                <c:pt idx="173">
                  <c:v>2.9427769859837628E-3</c:v>
                </c:pt>
                <c:pt idx="174">
                  <c:v>2.9413433215091643E-3</c:v>
                </c:pt>
                <c:pt idx="175">
                  <c:v>2.564798574543092E-3</c:v>
                </c:pt>
                <c:pt idx="176">
                  <c:v>2.6471297905179265E-3</c:v>
                </c:pt>
                <c:pt idx="177">
                  <c:v>2.946569835408832E-3</c:v>
                </c:pt>
                <c:pt idx="178">
                  <c:v>3.0077353433537301E-3</c:v>
                </c:pt>
                <c:pt idx="179">
                  <c:v>2.7565780265205678E-3</c:v>
                </c:pt>
                <c:pt idx="180">
                  <c:v>2.7678165314976803E-3</c:v>
                </c:pt>
                <c:pt idx="181">
                  <c:v>2.5943675208598116E-3</c:v>
                </c:pt>
                <c:pt idx="182">
                  <c:v>2.7667301239434308E-3</c:v>
                </c:pt>
                <c:pt idx="183">
                  <c:v>2.6997727025319068E-3</c:v>
                </c:pt>
                <c:pt idx="184">
                  <c:v>2.585289181528528E-3</c:v>
                </c:pt>
                <c:pt idx="185">
                  <c:v>3.2003058699742364E-3</c:v>
                </c:pt>
                <c:pt idx="186">
                  <c:v>3.2998217794749027E-3</c:v>
                </c:pt>
                <c:pt idx="187">
                  <c:v>3.3953798649579221E-3</c:v>
                </c:pt>
                <c:pt idx="188">
                  <c:v>2.9833277550824168E-3</c:v>
                </c:pt>
                <c:pt idx="189">
                  <c:v>2.9944393361497944E-3</c:v>
                </c:pt>
                <c:pt idx="190">
                  <c:v>2.9374664990150005E-3</c:v>
                </c:pt>
                <c:pt idx="191">
                  <c:v>3.5011838895645945E-3</c:v>
                </c:pt>
                <c:pt idx="192">
                  <c:v>3.6867242997443068E-3</c:v>
                </c:pt>
                <c:pt idx="193">
                  <c:v>3.2757761398134774E-3</c:v>
                </c:pt>
                <c:pt idx="194">
                  <c:v>2.8416244535033846E-3</c:v>
                </c:pt>
                <c:pt idx="195">
                  <c:v>2.4076035299382638E-3</c:v>
                </c:pt>
                <c:pt idx="196">
                  <c:v>2.4662794547103658E-3</c:v>
                </c:pt>
                <c:pt idx="197">
                  <c:v>2.7824465772593333E-3</c:v>
                </c:pt>
                <c:pt idx="198">
                  <c:v>3.4002927177500292E-3</c:v>
                </c:pt>
                <c:pt idx="199">
                  <c:v>3.6128879368531627E-3</c:v>
                </c:pt>
                <c:pt idx="200">
                  <c:v>3.7866839112190268E-3</c:v>
                </c:pt>
                <c:pt idx="201">
                  <c:v>3.7534797099297184E-3</c:v>
                </c:pt>
                <c:pt idx="202">
                  <c:v>3.848432223474346E-3</c:v>
                </c:pt>
                <c:pt idx="203">
                  <c:v>3.5737408212561592E-3</c:v>
                </c:pt>
                <c:pt idx="204">
                  <c:v>3.1975134775787803E-3</c:v>
                </c:pt>
                <c:pt idx="205">
                  <c:v>3.44227178481042E-3</c:v>
                </c:pt>
                <c:pt idx="206">
                  <c:v>3.7252037393802622E-3</c:v>
                </c:pt>
                <c:pt idx="207">
                  <c:v>3.3750941034071157E-3</c:v>
                </c:pt>
                <c:pt idx="208">
                  <c:v>3.4844440800001365E-3</c:v>
                </c:pt>
                <c:pt idx="209">
                  <c:v>3.7819411694455011E-3</c:v>
                </c:pt>
                <c:pt idx="210">
                  <c:v>3.5608591299946153E-3</c:v>
                </c:pt>
                <c:pt idx="211">
                  <c:v>3.4168652168490537E-3</c:v>
                </c:pt>
                <c:pt idx="212">
                  <c:v>3.5089536081852695E-3</c:v>
                </c:pt>
                <c:pt idx="213">
                  <c:v>3.1800710769623918E-3</c:v>
                </c:pt>
                <c:pt idx="214">
                  <c:v>2.8084676597099219E-3</c:v>
                </c:pt>
                <c:pt idx="215">
                  <c:v>2.8446334705279886E-3</c:v>
                </c:pt>
                <c:pt idx="216">
                  <c:v>2.9621326364150146E-3</c:v>
                </c:pt>
                <c:pt idx="217">
                  <c:v>3.295068616597605E-3</c:v>
                </c:pt>
                <c:pt idx="218">
                  <c:v>3.2054649007579555E-3</c:v>
                </c:pt>
                <c:pt idx="219">
                  <c:v>3.5459867661340855E-3</c:v>
                </c:pt>
                <c:pt idx="220">
                  <c:v>3.3652189079792002E-3</c:v>
                </c:pt>
                <c:pt idx="221">
                  <c:v>3.1274334533575479E-3</c:v>
                </c:pt>
                <c:pt idx="222">
                  <c:v>3.1366892992873807E-3</c:v>
                </c:pt>
                <c:pt idx="223">
                  <c:v>2.8670603134247396E-3</c:v>
                </c:pt>
                <c:pt idx="224">
                  <c:v>2.4984065559834449E-3</c:v>
                </c:pt>
                <c:pt idx="225">
                  <c:v>2.5326528356587673E-3</c:v>
                </c:pt>
                <c:pt idx="226">
                  <c:v>2.66277457601728E-3</c:v>
                </c:pt>
                <c:pt idx="227">
                  <c:v>2.7006933368069639E-3</c:v>
                </c:pt>
                <c:pt idx="228">
                  <c:v>2.8286453030374873E-3</c:v>
                </c:pt>
                <c:pt idx="229">
                  <c:v>2.802009890053761E-3</c:v>
                </c:pt>
                <c:pt idx="230">
                  <c:v>2.8924530803107699E-3</c:v>
                </c:pt>
                <c:pt idx="231">
                  <c:v>2.7091499669643811E-3</c:v>
                </c:pt>
                <c:pt idx="232">
                  <c:v>2.678101729575309E-3</c:v>
                </c:pt>
                <c:pt idx="233">
                  <c:v>2.5169470639137708E-3</c:v>
                </c:pt>
                <c:pt idx="234">
                  <c:v>2.4879199170653081E-3</c:v>
                </c:pt>
                <c:pt idx="235">
                  <c:v>2.8916994601397004E-3</c:v>
                </c:pt>
                <c:pt idx="236">
                  <c:v>3.0058522670142565E-3</c:v>
                </c:pt>
                <c:pt idx="237">
                  <c:v>3.142691654487027E-3</c:v>
                </c:pt>
                <c:pt idx="238">
                  <c:v>2.3389337827806975E-3</c:v>
                </c:pt>
                <c:pt idx="239">
                  <c:v>2.0449763204623086E-3</c:v>
                </c:pt>
                <c:pt idx="240">
                  <c:v>2.173995686708187E-3</c:v>
                </c:pt>
                <c:pt idx="241">
                  <c:v>2.1881512254769788E-3</c:v>
                </c:pt>
                <c:pt idx="242">
                  <c:v>2.4046599032653483E-3</c:v>
                </c:pt>
                <c:pt idx="243">
                  <c:v>2.4613159225743923E-3</c:v>
                </c:pt>
                <c:pt idx="244">
                  <c:v>2.6480496646928845E-3</c:v>
                </c:pt>
                <c:pt idx="245">
                  <c:v>2.5362301060320256E-3</c:v>
                </c:pt>
                <c:pt idx="246">
                  <c:v>2.4157178846122341E-3</c:v>
                </c:pt>
                <c:pt idx="247">
                  <c:v>2.277692369002042E-3</c:v>
                </c:pt>
                <c:pt idx="248">
                  <c:v>2.0920171811003902E-3</c:v>
                </c:pt>
                <c:pt idx="249">
                  <c:v>2.3876980919777589E-3</c:v>
                </c:pt>
                <c:pt idx="250">
                  <c:v>2.4390079765790303E-3</c:v>
                </c:pt>
                <c:pt idx="251">
                  <c:v>2.7460873613344627E-3</c:v>
                </c:pt>
                <c:pt idx="252">
                  <c:v>2.6130507660436686E-3</c:v>
                </c:pt>
                <c:pt idx="253">
                  <c:v>2.4940518669000333E-3</c:v>
                </c:pt>
                <c:pt idx="254">
                  <c:v>2.8379700517709469E-3</c:v>
                </c:pt>
                <c:pt idx="255">
                  <c:v>2.7986379509688701E-3</c:v>
                </c:pt>
                <c:pt idx="256">
                  <c:v>2.7548878722949669E-3</c:v>
                </c:pt>
                <c:pt idx="257">
                  <c:v>2.3810985018094589E-3</c:v>
                </c:pt>
                <c:pt idx="258">
                  <c:v>1.7874252755820203E-3</c:v>
                </c:pt>
                <c:pt idx="259">
                  <c:v>1.7828047098902185E-3</c:v>
                </c:pt>
                <c:pt idx="260">
                  <c:v>1.7767038101362805E-3</c:v>
                </c:pt>
                <c:pt idx="261">
                  <c:v>1.8720742231952937E-3</c:v>
                </c:pt>
                <c:pt idx="262">
                  <c:v>1.9776532911740525E-3</c:v>
                </c:pt>
                <c:pt idx="263">
                  <c:v>2.1053308224198864E-3</c:v>
                </c:pt>
                <c:pt idx="264">
                  <c:v>2.3658641262014001E-3</c:v>
                </c:pt>
                <c:pt idx="265">
                  <c:v>2.1465979083639328E-3</c:v>
                </c:pt>
                <c:pt idx="266">
                  <c:v>2.0440654058552147E-3</c:v>
                </c:pt>
                <c:pt idx="267">
                  <c:v>2.1484715962571568E-3</c:v>
                </c:pt>
                <c:pt idx="268">
                  <c:v>2.2183657084473593E-3</c:v>
                </c:pt>
                <c:pt idx="269">
                  <c:v>2.3368185886543081E-3</c:v>
                </c:pt>
                <c:pt idx="270">
                  <c:v>2.2029114664616697E-3</c:v>
                </c:pt>
                <c:pt idx="271">
                  <c:v>2.1818527443582167E-3</c:v>
                </c:pt>
                <c:pt idx="272">
                  <c:v>1.98100695530982E-3</c:v>
                </c:pt>
                <c:pt idx="273">
                  <c:v>1.7738710407998672E-3</c:v>
                </c:pt>
                <c:pt idx="274">
                  <c:v>1.8733007860010182E-3</c:v>
                </c:pt>
                <c:pt idx="275">
                  <c:v>2.1989903374946408E-3</c:v>
                </c:pt>
                <c:pt idx="276">
                  <c:v>2.2029630832405018E-3</c:v>
                </c:pt>
                <c:pt idx="277">
                  <c:v>1.9518309665120357E-3</c:v>
                </c:pt>
                <c:pt idx="278">
                  <c:v>1.8004208816907832E-3</c:v>
                </c:pt>
                <c:pt idx="279">
                  <c:v>1.8967421038124893E-3</c:v>
                </c:pt>
                <c:pt idx="280">
                  <c:v>1.451852736558879E-3</c:v>
                </c:pt>
                <c:pt idx="281">
                  <c:v>1.4183143748365437E-3</c:v>
                </c:pt>
                <c:pt idx="282">
                  <c:v>1.6859007338254582E-3</c:v>
                </c:pt>
                <c:pt idx="283">
                  <c:v>1.6122675683762698E-3</c:v>
                </c:pt>
                <c:pt idx="284">
                  <c:v>1.4509782969102825E-3</c:v>
                </c:pt>
                <c:pt idx="285">
                  <c:v>1.5847259550732214E-3</c:v>
                </c:pt>
                <c:pt idx="286">
                  <c:v>1.3985712795111275E-3</c:v>
                </c:pt>
                <c:pt idx="287">
                  <c:v>1.1526327553830103E-3</c:v>
                </c:pt>
                <c:pt idx="288">
                  <c:v>9.1319469239865619E-4</c:v>
                </c:pt>
                <c:pt idx="289">
                  <c:v>1.2776214092259429E-3</c:v>
                </c:pt>
                <c:pt idx="290">
                  <c:v>1.4349332040282314E-3</c:v>
                </c:pt>
                <c:pt idx="291">
                  <c:v>1.4967589087314021E-3</c:v>
                </c:pt>
                <c:pt idx="292">
                  <c:v>1.4888590460920589E-3</c:v>
                </c:pt>
                <c:pt idx="293">
                  <c:v>1.4786382031631515E-3</c:v>
                </c:pt>
                <c:pt idx="294">
                  <c:v>1.1573628330575915E-3</c:v>
                </c:pt>
                <c:pt idx="295">
                  <c:v>1.1903233276688802E-3</c:v>
                </c:pt>
                <c:pt idx="296">
                  <c:v>1.5495320321581849E-3</c:v>
                </c:pt>
                <c:pt idx="297">
                  <c:v>1.569536848259618E-3</c:v>
                </c:pt>
                <c:pt idx="298">
                  <c:v>1.6652231071931616E-3</c:v>
                </c:pt>
                <c:pt idx="299">
                  <c:v>1.5853448151372433E-3</c:v>
                </c:pt>
                <c:pt idx="300">
                  <c:v>1.6289413682327256E-3</c:v>
                </c:pt>
                <c:pt idx="301">
                  <c:v>1.8340275616674305E-3</c:v>
                </c:pt>
                <c:pt idx="302">
                  <c:v>1.939857328526245E-3</c:v>
                </c:pt>
                <c:pt idx="303">
                  <c:v>2.346184704431408E-3</c:v>
                </c:pt>
                <c:pt idx="304">
                  <c:v>2.1436267312319826E-3</c:v>
                </c:pt>
                <c:pt idx="305">
                  <c:v>2.1364035518185919E-3</c:v>
                </c:pt>
                <c:pt idx="306">
                  <c:v>2.123741308521044E-3</c:v>
                </c:pt>
                <c:pt idx="307">
                  <c:v>2.1110135441191318E-3</c:v>
                </c:pt>
                <c:pt idx="308">
                  <c:v>2.162946701826898E-3</c:v>
                </c:pt>
                <c:pt idx="309">
                  <c:v>2.000171782586063E-3</c:v>
                </c:pt>
                <c:pt idx="310">
                  <c:v>2.2271413469212419E-3</c:v>
                </c:pt>
                <c:pt idx="311">
                  <c:v>2.1081872133931084E-3</c:v>
                </c:pt>
                <c:pt idx="312">
                  <c:v>1.9860157006806496E-3</c:v>
                </c:pt>
                <c:pt idx="313">
                  <c:v>2.1498278721620925E-3</c:v>
                </c:pt>
                <c:pt idx="314">
                  <c:v>2.2176886518681283E-3</c:v>
                </c:pt>
                <c:pt idx="315">
                  <c:v>2.0465853936168614E-3</c:v>
                </c:pt>
                <c:pt idx="316">
                  <c:v>1.804676490942816E-3</c:v>
                </c:pt>
                <c:pt idx="317">
                  <c:v>2.0256312940782006E-3</c:v>
                </c:pt>
                <c:pt idx="318">
                  <c:v>2.0298652446518622E-3</c:v>
                </c:pt>
                <c:pt idx="319">
                  <c:v>2.0537772044584442E-3</c:v>
                </c:pt>
                <c:pt idx="320">
                  <c:v>2.2260161786566111E-3</c:v>
                </c:pt>
                <c:pt idx="321">
                  <c:v>2.2425677943680414E-3</c:v>
                </c:pt>
                <c:pt idx="322">
                  <c:v>1.8261456792351563E-3</c:v>
                </c:pt>
                <c:pt idx="323">
                  <c:v>1.5398310061949052E-3</c:v>
                </c:pt>
                <c:pt idx="324">
                  <c:v>1.7418424912598279E-3</c:v>
                </c:pt>
                <c:pt idx="325">
                  <c:v>1.6870060153883727E-3</c:v>
                </c:pt>
                <c:pt idx="326">
                  <c:v>1.5903470662651218E-3</c:v>
                </c:pt>
                <c:pt idx="327">
                  <c:v>1.3892959468306929E-3</c:v>
                </c:pt>
                <c:pt idx="328">
                  <c:v>1.3945718829383872E-3</c:v>
                </c:pt>
                <c:pt idx="329">
                  <c:v>1.4098741388484804E-3</c:v>
                </c:pt>
                <c:pt idx="330">
                  <c:v>1.3158826498381069E-3</c:v>
                </c:pt>
                <c:pt idx="331">
                  <c:v>1.4102537881918481E-3</c:v>
                </c:pt>
                <c:pt idx="332">
                  <c:v>1.3209300322909962E-3</c:v>
                </c:pt>
                <c:pt idx="333">
                  <c:v>1.593442102417865E-3</c:v>
                </c:pt>
                <c:pt idx="334">
                  <c:v>2.0868180444195456E-3</c:v>
                </c:pt>
                <c:pt idx="335">
                  <c:v>2.034834227088641E-3</c:v>
                </c:pt>
                <c:pt idx="336">
                  <c:v>1.6874558107605971E-3</c:v>
                </c:pt>
                <c:pt idx="337">
                  <c:v>1.3999033521945501E-3</c:v>
                </c:pt>
                <c:pt idx="338">
                  <c:v>1.4451736475563028E-3</c:v>
                </c:pt>
                <c:pt idx="339">
                  <c:v>1.3470764109583912E-3</c:v>
                </c:pt>
                <c:pt idx="340">
                  <c:v>1.3705638084557656E-3</c:v>
                </c:pt>
                <c:pt idx="341">
                  <c:v>2.0992755714713345E-3</c:v>
                </c:pt>
                <c:pt idx="342">
                  <c:v>2.1391292916185822E-3</c:v>
                </c:pt>
                <c:pt idx="343">
                  <c:v>2.0900910800605182E-3</c:v>
                </c:pt>
                <c:pt idx="344">
                  <c:v>2.1636916076089412E-3</c:v>
                </c:pt>
                <c:pt idx="345">
                  <c:v>2.6065574040931346E-3</c:v>
                </c:pt>
                <c:pt idx="346">
                  <c:v>2.07089691680824E-3</c:v>
                </c:pt>
                <c:pt idx="347">
                  <c:v>1.7910343815572194E-3</c:v>
                </c:pt>
                <c:pt idx="348">
                  <c:v>1.5281890438889854E-3</c:v>
                </c:pt>
                <c:pt idx="349">
                  <c:v>1.5920443849885414E-3</c:v>
                </c:pt>
                <c:pt idx="350">
                  <c:v>1.8126271177272017E-3</c:v>
                </c:pt>
                <c:pt idx="351">
                  <c:v>1.9694700983122928E-3</c:v>
                </c:pt>
                <c:pt idx="352">
                  <c:v>2.0744108610886523E-3</c:v>
                </c:pt>
                <c:pt idx="353">
                  <c:v>1.9143623196800305E-3</c:v>
                </c:pt>
                <c:pt idx="354">
                  <c:v>1.6871275685144012E-3</c:v>
                </c:pt>
                <c:pt idx="355">
                  <c:v>1.5378635415867568E-3</c:v>
                </c:pt>
                <c:pt idx="356">
                  <c:v>1.4825688626318885E-3</c:v>
                </c:pt>
                <c:pt idx="357">
                  <c:v>1.4777760692453771E-3</c:v>
                </c:pt>
                <c:pt idx="358">
                  <c:v>1.5504403577590721E-3</c:v>
                </c:pt>
                <c:pt idx="359">
                  <c:v>1.7692098982376419E-3</c:v>
                </c:pt>
                <c:pt idx="360">
                  <c:v>2.2432211074586011E-3</c:v>
                </c:pt>
                <c:pt idx="361">
                  <c:v>2.8214813899375027E-3</c:v>
                </c:pt>
                <c:pt idx="362">
                  <c:v>3.2037676323749494E-3</c:v>
                </c:pt>
                <c:pt idx="363">
                  <c:v>2.2354599083455572E-3</c:v>
                </c:pt>
                <c:pt idx="364">
                  <c:v>2.0651471776410206E-3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31-4AE0-A440-2C41A8AC317A}"/>
            </c:ext>
          </c:extLst>
        </c:ser>
        <c:ser>
          <c:idx val="1"/>
          <c:order val="1"/>
          <c:tx>
            <c:strRef>
              <c:f>PJM_Dom!$F$1</c:f>
              <c:strCache>
                <c:ptCount val="1"/>
                <c:pt idx="0">
                  <c:v>2013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PJM_Dom!$F$2:$F$366</c:f>
              <c:numCache>
                <c:formatCode>General</c:formatCode>
                <c:ptCount val="365"/>
                <c:pt idx="0">
                  <c:v>2.4680020209746035E-3</c:v>
                </c:pt>
                <c:pt idx="1">
                  <c:v>2.9292396173068182E-3</c:v>
                </c:pt>
                <c:pt idx="2">
                  <c:v>2.7232831585355848E-3</c:v>
                </c:pt>
                <c:pt idx="3">
                  <c:v>2.5820409295036779E-3</c:v>
                </c:pt>
                <c:pt idx="4">
                  <c:v>2.2284386457123548E-3</c:v>
                </c:pt>
                <c:pt idx="5">
                  <c:v>2.0736213293294646E-3</c:v>
                </c:pt>
                <c:pt idx="6">
                  <c:v>2.3158059923556809E-3</c:v>
                </c:pt>
                <c:pt idx="7">
                  <c:v>1.9709900153258952E-3</c:v>
                </c:pt>
                <c:pt idx="8">
                  <c:v>1.6171727611465736E-3</c:v>
                </c:pt>
                <c:pt idx="9">
                  <c:v>1.5962984150116753E-3</c:v>
                </c:pt>
                <c:pt idx="10">
                  <c:v>1.2519395926615746E-3</c:v>
                </c:pt>
                <c:pt idx="11">
                  <c:v>1.1797032206756748E-3</c:v>
                </c:pt>
                <c:pt idx="12">
                  <c:v>1.1366979851985743E-3</c:v>
                </c:pt>
                <c:pt idx="13">
                  <c:v>1.3277520731764969E-3</c:v>
                </c:pt>
                <c:pt idx="14">
                  <c:v>1.7965683172973467E-3</c:v>
                </c:pt>
                <c:pt idx="15">
                  <c:v>1.8760684674318468E-3</c:v>
                </c:pt>
                <c:pt idx="16">
                  <c:v>2.1455322484905622E-3</c:v>
                </c:pt>
                <c:pt idx="17">
                  <c:v>2.9075495702166527E-3</c:v>
                </c:pt>
                <c:pt idx="18">
                  <c:v>2.9612343000949633E-3</c:v>
                </c:pt>
                <c:pt idx="19">
                  <c:v>2.8376049307490894E-3</c:v>
                </c:pt>
                <c:pt idx="20">
                  <c:v>3.6356793574890433E-3</c:v>
                </c:pt>
                <c:pt idx="21">
                  <c:v>4.8820667391057749E-3</c:v>
                </c:pt>
                <c:pt idx="22">
                  <c:v>5.4520002563844894E-3</c:v>
                </c:pt>
                <c:pt idx="23">
                  <c:v>5.4893007927735681E-3</c:v>
                </c:pt>
                <c:pt idx="24">
                  <c:v>5.8003183126984709E-3</c:v>
                </c:pt>
                <c:pt idx="25">
                  <c:v>4.663938919379519E-3</c:v>
                </c:pt>
                <c:pt idx="26">
                  <c:v>3.7977434941689186E-3</c:v>
                </c:pt>
                <c:pt idx="27">
                  <c:v>3.7896920335383395E-3</c:v>
                </c:pt>
                <c:pt idx="28">
                  <c:v>2.9966120831218445E-3</c:v>
                </c:pt>
                <c:pt idx="29">
                  <c:v>2.796036382497368E-3</c:v>
                </c:pt>
                <c:pt idx="30">
                  <c:v>3.1853100288061335E-3</c:v>
                </c:pt>
                <c:pt idx="31">
                  <c:v>3.7287394624231302E-3</c:v>
                </c:pt>
                <c:pt idx="32">
                  <c:v>3.9310838814261995E-3</c:v>
                </c:pt>
                <c:pt idx="33">
                  <c:v>3.3021034851152629E-3</c:v>
                </c:pt>
                <c:pt idx="34">
                  <c:v>3.6109955906084555E-3</c:v>
                </c:pt>
                <c:pt idx="35">
                  <c:v>3.3452150686070466E-3</c:v>
                </c:pt>
                <c:pt idx="36">
                  <c:v>3.0078116872783943E-3</c:v>
                </c:pt>
                <c:pt idx="37">
                  <c:v>3.0089067444377554E-3</c:v>
                </c:pt>
                <c:pt idx="38">
                  <c:v>2.9848581874527395E-3</c:v>
                </c:pt>
                <c:pt idx="39">
                  <c:v>2.9375062122106491E-3</c:v>
                </c:pt>
                <c:pt idx="40">
                  <c:v>2.4108754514890738E-3</c:v>
                </c:pt>
                <c:pt idx="41">
                  <c:v>2.1786265235519166E-3</c:v>
                </c:pt>
                <c:pt idx="42">
                  <c:v>2.3923600539353944E-3</c:v>
                </c:pt>
                <c:pt idx="43">
                  <c:v>2.586415896150945E-3</c:v>
                </c:pt>
                <c:pt idx="44">
                  <c:v>2.5852383655074851E-3</c:v>
                </c:pt>
                <c:pt idx="45">
                  <c:v>2.5965718198328025E-3</c:v>
                </c:pt>
                <c:pt idx="46">
                  <c:v>2.4759325934013998E-3</c:v>
                </c:pt>
                <c:pt idx="47">
                  <c:v>2.9832601424137823E-3</c:v>
                </c:pt>
                <c:pt idx="48">
                  <c:v>3.3700522343703943E-3</c:v>
                </c:pt>
                <c:pt idx="49">
                  <c:v>3.5120887796643474E-3</c:v>
                </c:pt>
                <c:pt idx="50">
                  <c:v>3.7063604999885312E-3</c:v>
                </c:pt>
                <c:pt idx="51">
                  <c:v>3.8366305215211385E-3</c:v>
                </c:pt>
                <c:pt idx="52">
                  <c:v>3.1582201360179393E-3</c:v>
                </c:pt>
                <c:pt idx="53">
                  <c:v>2.5402171193651701E-3</c:v>
                </c:pt>
                <c:pt idx="54">
                  <c:v>2.3755450655685842E-3</c:v>
                </c:pt>
                <c:pt idx="55">
                  <c:v>2.8768506366495532E-3</c:v>
                </c:pt>
                <c:pt idx="56">
                  <c:v>2.8472488455514736E-3</c:v>
                </c:pt>
                <c:pt idx="57">
                  <c:v>2.5644603003895385E-3</c:v>
                </c:pt>
                <c:pt idx="58">
                  <c:v>2.7903318950708938E-3</c:v>
                </c:pt>
                <c:pt idx="59">
                  <c:v>2.8273156999154762E-3</c:v>
                </c:pt>
                <c:pt idx="60">
                  <c:v>3.0703248427630739E-3</c:v>
                </c:pt>
                <c:pt idx="61">
                  <c:v>3.3502297923661056E-3</c:v>
                </c:pt>
                <c:pt idx="62">
                  <c:v>3.8387300232032187E-3</c:v>
                </c:pt>
                <c:pt idx="63">
                  <c:v>3.8795661441710138E-3</c:v>
                </c:pt>
                <c:pt idx="64">
                  <c:v>4.1500581593443501E-3</c:v>
                </c:pt>
                <c:pt idx="65">
                  <c:v>4.0247208869964423E-3</c:v>
                </c:pt>
                <c:pt idx="66">
                  <c:v>4.1271528352798551E-3</c:v>
                </c:pt>
                <c:pt idx="67">
                  <c:v>3.5857909724124758E-3</c:v>
                </c:pt>
                <c:pt idx="68">
                  <c:v>2.9139813069220671E-3</c:v>
                </c:pt>
                <c:pt idx="69">
                  <c:v>3.5911181120581569E-3</c:v>
                </c:pt>
                <c:pt idx="70">
                  <c:v>3.1675816523782808E-3</c:v>
                </c:pt>
                <c:pt idx="71">
                  <c:v>3.2648991134681944E-3</c:v>
                </c:pt>
                <c:pt idx="72">
                  <c:v>3.7684607478088508E-3</c:v>
                </c:pt>
                <c:pt idx="73">
                  <c:v>3.3012903918566892E-3</c:v>
                </c:pt>
                <c:pt idx="74">
                  <c:v>3.0102132853142703E-3</c:v>
                </c:pt>
                <c:pt idx="75">
                  <c:v>2.987840060402831E-3</c:v>
                </c:pt>
                <c:pt idx="76">
                  <c:v>3.90410607972693E-3</c:v>
                </c:pt>
                <c:pt idx="77">
                  <c:v>3.5442832709188031E-3</c:v>
                </c:pt>
                <c:pt idx="78">
                  <c:v>3.6901652889599671E-3</c:v>
                </c:pt>
                <c:pt idx="79">
                  <c:v>4.1272226451059685E-3</c:v>
                </c:pt>
                <c:pt idx="80">
                  <c:v>4.2045226730608723E-3</c:v>
                </c:pt>
                <c:pt idx="81">
                  <c:v>3.3640258329389024E-3</c:v>
                </c:pt>
                <c:pt idx="82">
                  <c:v>3.2854245000446545E-3</c:v>
                </c:pt>
                <c:pt idx="83">
                  <c:v>4.1883394831971881E-3</c:v>
                </c:pt>
                <c:pt idx="84">
                  <c:v>3.972542748794698E-3</c:v>
                </c:pt>
                <c:pt idx="85">
                  <c:v>3.8219376806468827E-3</c:v>
                </c:pt>
                <c:pt idx="86">
                  <c:v>3.4778587267568395E-3</c:v>
                </c:pt>
                <c:pt idx="87">
                  <c:v>2.438456332653144E-3</c:v>
                </c:pt>
                <c:pt idx="88">
                  <c:v>1.878740208157887E-3</c:v>
                </c:pt>
                <c:pt idx="89">
                  <c:v>1.6118740917390264E-3</c:v>
                </c:pt>
                <c:pt idx="90">
                  <c:v>1.9966984422679062E-3</c:v>
                </c:pt>
                <c:pt idx="91">
                  <c:v>2.4562053546087186E-3</c:v>
                </c:pt>
                <c:pt idx="92">
                  <c:v>2.3038739586530594E-3</c:v>
                </c:pt>
                <c:pt idx="93">
                  <c:v>2.151030408374644E-3</c:v>
                </c:pt>
                <c:pt idx="94">
                  <c:v>1.9584105095444429E-3</c:v>
                </c:pt>
                <c:pt idx="95">
                  <c:v>2.0702746137983732E-3</c:v>
                </c:pt>
                <c:pt idx="96">
                  <c:v>1.7800618155998193E-3</c:v>
                </c:pt>
                <c:pt idx="97">
                  <c:v>2.1445034614893449E-3</c:v>
                </c:pt>
                <c:pt idx="98">
                  <c:v>2.0635389553249959E-3</c:v>
                </c:pt>
                <c:pt idx="99">
                  <c:v>2.4790879224623999E-3</c:v>
                </c:pt>
                <c:pt idx="100">
                  <c:v>2.5712745227054771E-3</c:v>
                </c:pt>
                <c:pt idx="101">
                  <c:v>2.1626798248887713E-3</c:v>
                </c:pt>
                <c:pt idx="102">
                  <c:v>1.8764495397097765E-3</c:v>
                </c:pt>
                <c:pt idx="103">
                  <c:v>1.6240521698861147E-3</c:v>
                </c:pt>
                <c:pt idx="104">
                  <c:v>1.7978383111270806E-3</c:v>
                </c:pt>
                <c:pt idx="105">
                  <c:v>2.0085752175041656E-3</c:v>
                </c:pt>
                <c:pt idx="106">
                  <c:v>2.2815893960508853E-3</c:v>
                </c:pt>
                <c:pt idx="107">
                  <c:v>2.2703059675911953E-3</c:v>
                </c:pt>
                <c:pt idx="108">
                  <c:v>2.3186901587862736E-3</c:v>
                </c:pt>
                <c:pt idx="109">
                  <c:v>2.189715859881348E-3</c:v>
                </c:pt>
                <c:pt idx="110">
                  <c:v>2.1424708643230702E-3</c:v>
                </c:pt>
                <c:pt idx="111">
                  <c:v>2.5376131239273924E-3</c:v>
                </c:pt>
                <c:pt idx="112">
                  <c:v>2.7288212203139695E-3</c:v>
                </c:pt>
                <c:pt idx="113">
                  <c:v>2.3021029573528475E-3</c:v>
                </c:pt>
                <c:pt idx="114">
                  <c:v>2.0215589099102566E-3</c:v>
                </c:pt>
                <c:pt idx="115">
                  <c:v>2.3059369947180742E-3</c:v>
                </c:pt>
                <c:pt idx="116">
                  <c:v>2.0489841856290475E-3</c:v>
                </c:pt>
                <c:pt idx="117">
                  <c:v>2.0092526550470799E-3</c:v>
                </c:pt>
                <c:pt idx="118">
                  <c:v>2.866338851248314E-3</c:v>
                </c:pt>
                <c:pt idx="119">
                  <c:v>2.7035828272751541E-3</c:v>
                </c:pt>
                <c:pt idx="120">
                  <c:v>2.3476740107848406E-3</c:v>
                </c:pt>
                <c:pt idx="121">
                  <c:v>1.5815029634899651E-3</c:v>
                </c:pt>
                <c:pt idx="122">
                  <c:v>1.4806011478876661E-3</c:v>
                </c:pt>
                <c:pt idx="123">
                  <c:v>1.3454826264134802E-3</c:v>
                </c:pt>
                <c:pt idx="124">
                  <c:v>1.7821092845442578E-3</c:v>
                </c:pt>
                <c:pt idx="125">
                  <c:v>1.9463817280669269E-3</c:v>
                </c:pt>
                <c:pt idx="126">
                  <c:v>2.1618958946063578E-3</c:v>
                </c:pt>
                <c:pt idx="127">
                  <c:v>2.1084552997110363E-3</c:v>
                </c:pt>
                <c:pt idx="128">
                  <c:v>2.1532410876852429E-3</c:v>
                </c:pt>
                <c:pt idx="129">
                  <c:v>2.3043240699483977E-3</c:v>
                </c:pt>
                <c:pt idx="130">
                  <c:v>2.0578114620883707E-3</c:v>
                </c:pt>
                <c:pt idx="131">
                  <c:v>1.944668382401553E-3</c:v>
                </c:pt>
                <c:pt idx="132">
                  <c:v>2.0780438257162158E-3</c:v>
                </c:pt>
                <c:pt idx="133">
                  <c:v>1.6976957475766784E-3</c:v>
                </c:pt>
                <c:pt idx="134">
                  <c:v>1.9335166232326809E-3</c:v>
                </c:pt>
                <c:pt idx="135">
                  <c:v>1.5097168139369657E-3</c:v>
                </c:pt>
                <c:pt idx="136">
                  <c:v>1.5348494232784191E-3</c:v>
                </c:pt>
                <c:pt idx="137">
                  <c:v>1.3580715796619649E-3</c:v>
                </c:pt>
                <c:pt idx="138">
                  <c:v>2.0061630980400479E-3</c:v>
                </c:pt>
                <c:pt idx="139">
                  <c:v>2.6929098021297249E-3</c:v>
                </c:pt>
                <c:pt idx="140">
                  <c:v>3.2177823176023339E-3</c:v>
                </c:pt>
                <c:pt idx="141">
                  <c:v>3.6056302178441167E-3</c:v>
                </c:pt>
                <c:pt idx="142">
                  <c:v>3.178649416514944E-3</c:v>
                </c:pt>
                <c:pt idx="143">
                  <c:v>2.4310684757801282E-3</c:v>
                </c:pt>
                <c:pt idx="144">
                  <c:v>1.9249113324595409E-3</c:v>
                </c:pt>
                <c:pt idx="145">
                  <c:v>1.8986082662846451E-3</c:v>
                </c:pt>
                <c:pt idx="146">
                  <c:v>2.4825600101864922E-3</c:v>
                </c:pt>
                <c:pt idx="147">
                  <c:v>2.9237019238423732E-3</c:v>
                </c:pt>
                <c:pt idx="148">
                  <c:v>3.5006083993193078E-3</c:v>
                </c:pt>
                <c:pt idx="149">
                  <c:v>3.9570944393392433E-3</c:v>
                </c:pt>
                <c:pt idx="150">
                  <c:v>4.121034822499401E-3</c:v>
                </c:pt>
                <c:pt idx="151">
                  <c:v>3.523224245642428E-3</c:v>
                </c:pt>
                <c:pt idx="152">
                  <c:v>2.9227941284910072E-3</c:v>
                </c:pt>
                <c:pt idx="153">
                  <c:v>2.9446737578350344E-3</c:v>
                </c:pt>
                <c:pt idx="154">
                  <c:v>2.5054699806692283E-3</c:v>
                </c:pt>
                <c:pt idx="155">
                  <c:v>2.5281176205542038E-3</c:v>
                </c:pt>
                <c:pt idx="156">
                  <c:v>2.6622386555281491E-3</c:v>
                </c:pt>
                <c:pt idx="157">
                  <c:v>2.20249909046078E-3</c:v>
                </c:pt>
                <c:pt idx="158">
                  <c:v>2.3327559233865063E-3</c:v>
                </c:pt>
                <c:pt idx="159">
                  <c:v>2.5877614745867133E-3</c:v>
                </c:pt>
                <c:pt idx="160">
                  <c:v>2.606241591209969E-3</c:v>
                </c:pt>
                <c:pt idx="161">
                  <c:v>2.8579414973600652E-3</c:v>
                </c:pt>
                <c:pt idx="162">
                  <c:v>3.270992601828697E-3</c:v>
                </c:pt>
                <c:pt idx="163">
                  <c:v>3.1563019784840909E-3</c:v>
                </c:pt>
                <c:pt idx="164">
                  <c:v>2.629007776989089E-3</c:v>
                </c:pt>
                <c:pt idx="165">
                  <c:v>2.7880431206575595E-3</c:v>
                </c:pt>
                <c:pt idx="166">
                  <c:v>2.8515810669889237E-3</c:v>
                </c:pt>
                <c:pt idx="167">
                  <c:v>3.0998604075818995E-3</c:v>
                </c:pt>
                <c:pt idx="168">
                  <c:v>2.8656078092377892E-3</c:v>
                </c:pt>
                <c:pt idx="169">
                  <c:v>2.7167436469868293E-3</c:v>
                </c:pt>
                <c:pt idx="170">
                  <c:v>2.6705994209744377E-3</c:v>
                </c:pt>
                <c:pt idx="171">
                  <c:v>2.6866346276959541E-3</c:v>
                </c:pt>
                <c:pt idx="172">
                  <c:v>2.521493586151914E-3</c:v>
                </c:pt>
                <c:pt idx="173">
                  <c:v>2.5613910398124191E-3</c:v>
                </c:pt>
                <c:pt idx="174">
                  <c:v>3.3202106272513508E-3</c:v>
                </c:pt>
                <c:pt idx="175">
                  <c:v>3.5161848271777225E-3</c:v>
                </c:pt>
                <c:pt idx="176">
                  <c:v>3.5022621548654312E-3</c:v>
                </c:pt>
                <c:pt idx="177">
                  <c:v>3.2641932607652161E-3</c:v>
                </c:pt>
                <c:pt idx="178">
                  <c:v>3.0069361394265853E-3</c:v>
                </c:pt>
                <c:pt idx="179">
                  <c:v>2.6767840925772863E-3</c:v>
                </c:pt>
                <c:pt idx="180">
                  <c:v>2.5246805317620715E-3</c:v>
                </c:pt>
                <c:pt idx="181">
                  <c:v>2.5905735261822563E-3</c:v>
                </c:pt>
                <c:pt idx="182">
                  <c:v>2.6710703925262448E-3</c:v>
                </c:pt>
                <c:pt idx="183">
                  <c:v>2.6168727116971857E-3</c:v>
                </c:pt>
                <c:pt idx="184">
                  <c:v>2.6402984982430056E-3</c:v>
                </c:pt>
                <c:pt idx="185">
                  <c:v>3.0406404123141592E-3</c:v>
                </c:pt>
                <c:pt idx="186">
                  <c:v>3.3746731024806658E-3</c:v>
                </c:pt>
                <c:pt idx="187">
                  <c:v>3.2644410013616416E-3</c:v>
                </c:pt>
                <c:pt idx="188">
                  <c:v>3.4818097268867637E-3</c:v>
                </c:pt>
                <c:pt idx="189">
                  <c:v>3.5971530665445937E-3</c:v>
                </c:pt>
                <c:pt idx="190">
                  <c:v>3.6156706499164888E-3</c:v>
                </c:pt>
                <c:pt idx="191">
                  <c:v>3.5129476668995072E-3</c:v>
                </c:pt>
                <c:pt idx="192">
                  <c:v>2.8953400401724636E-3</c:v>
                </c:pt>
                <c:pt idx="193">
                  <c:v>2.9977456035347183E-3</c:v>
                </c:pt>
                <c:pt idx="194">
                  <c:v>3.3296086226477111E-3</c:v>
                </c:pt>
                <c:pt idx="195">
                  <c:v>3.894402031379481E-3</c:v>
                </c:pt>
                <c:pt idx="196">
                  <c:v>3.8750489436293689E-3</c:v>
                </c:pt>
                <c:pt idx="197">
                  <c:v>4.0552046301894108E-3</c:v>
                </c:pt>
                <c:pt idx="198">
                  <c:v>4.129843644721398E-3</c:v>
                </c:pt>
                <c:pt idx="199">
                  <c:v>3.8616164755327434E-3</c:v>
                </c:pt>
                <c:pt idx="200">
                  <c:v>3.414804025972364E-3</c:v>
                </c:pt>
                <c:pt idx="201">
                  <c:v>3.3540192922333844E-3</c:v>
                </c:pt>
                <c:pt idx="202">
                  <c:v>3.8169650773054093E-3</c:v>
                </c:pt>
                <c:pt idx="203">
                  <c:v>3.6515780157659276E-3</c:v>
                </c:pt>
                <c:pt idx="204">
                  <c:v>3.4502981101911939E-3</c:v>
                </c:pt>
                <c:pt idx="205">
                  <c:v>2.6156475486395366E-3</c:v>
                </c:pt>
                <c:pt idx="206">
                  <c:v>2.77498131395046E-3</c:v>
                </c:pt>
                <c:pt idx="207">
                  <c:v>2.6624943011289461E-3</c:v>
                </c:pt>
                <c:pt idx="208">
                  <c:v>2.6671537832305475E-3</c:v>
                </c:pt>
                <c:pt idx="209">
                  <c:v>2.7442261417562849E-3</c:v>
                </c:pt>
                <c:pt idx="210">
                  <c:v>2.7225659957891015E-3</c:v>
                </c:pt>
                <c:pt idx="211">
                  <c:v>2.6928000271745373E-3</c:v>
                </c:pt>
                <c:pt idx="212">
                  <c:v>2.806176175719845E-3</c:v>
                </c:pt>
                <c:pt idx="213">
                  <c:v>2.9200179539152146E-3</c:v>
                </c:pt>
                <c:pt idx="214">
                  <c:v>2.5990514971764972E-3</c:v>
                </c:pt>
                <c:pt idx="215">
                  <c:v>2.4571856432301126E-3</c:v>
                </c:pt>
                <c:pt idx="216">
                  <c:v>2.6621213952134773E-3</c:v>
                </c:pt>
                <c:pt idx="217">
                  <c:v>2.6461468585491444E-3</c:v>
                </c:pt>
                <c:pt idx="218">
                  <c:v>2.5368979593152277E-3</c:v>
                </c:pt>
                <c:pt idx="219">
                  <c:v>2.8394462662737247E-3</c:v>
                </c:pt>
                <c:pt idx="220">
                  <c:v>2.933233736707438E-3</c:v>
                </c:pt>
                <c:pt idx="221">
                  <c:v>2.8289447567899149E-3</c:v>
                </c:pt>
                <c:pt idx="222">
                  <c:v>2.6645217306250865E-3</c:v>
                </c:pt>
                <c:pt idx="223">
                  <c:v>3.0139995894116769E-3</c:v>
                </c:pt>
                <c:pt idx="224">
                  <c:v>3.3057216905476214E-3</c:v>
                </c:pt>
                <c:pt idx="225">
                  <c:v>2.5360209822709906E-3</c:v>
                </c:pt>
                <c:pt idx="226">
                  <c:v>2.1686111476112453E-3</c:v>
                </c:pt>
                <c:pt idx="227">
                  <c:v>2.3169824858768262E-3</c:v>
                </c:pt>
                <c:pt idx="228">
                  <c:v>2.1817885566645153E-3</c:v>
                </c:pt>
                <c:pt idx="229">
                  <c:v>2.0985029910600161E-3</c:v>
                </c:pt>
                <c:pt idx="230">
                  <c:v>2.5047204099897498E-3</c:v>
                </c:pt>
                <c:pt idx="231">
                  <c:v>2.7288777966105403E-3</c:v>
                </c:pt>
                <c:pt idx="232">
                  <c:v>3.2452026619933399E-3</c:v>
                </c:pt>
                <c:pt idx="233">
                  <c:v>3.5858312606766411E-3</c:v>
                </c:pt>
                <c:pt idx="234">
                  <c:v>2.792334990145686E-3</c:v>
                </c:pt>
                <c:pt idx="235">
                  <c:v>2.3466627896972098E-3</c:v>
                </c:pt>
                <c:pt idx="236">
                  <c:v>2.527473774467587E-3</c:v>
                </c:pt>
                <c:pt idx="237">
                  <c:v>2.7945882150091678E-3</c:v>
                </c:pt>
                <c:pt idx="238">
                  <c:v>3.002839947593483E-3</c:v>
                </c:pt>
                <c:pt idx="239">
                  <c:v>3.0007921845773659E-3</c:v>
                </c:pt>
                <c:pt idx="240">
                  <c:v>2.7524779488846741E-3</c:v>
                </c:pt>
                <c:pt idx="241">
                  <c:v>2.8229440864929794E-3</c:v>
                </c:pt>
                <c:pt idx="242">
                  <c:v>2.4959258084913962E-3</c:v>
                </c:pt>
                <c:pt idx="243">
                  <c:v>2.8743579734980627E-3</c:v>
                </c:pt>
                <c:pt idx="244">
                  <c:v>2.8410744438202278E-3</c:v>
                </c:pt>
                <c:pt idx="245">
                  <c:v>2.5697016792246316E-3</c:v>
                </c:pt>
                <c:pt idx="246">
                  <c:v>2.485641520260254E-3</c:v>
                </c:pt>
                <c:pt idx="247">
                  <c:v>2.8190730361518984E-3</c:v>
                </c:pt>
                <c:pt idx="248">
                  <c:v>2.6668274540457208E-3</c:v>
                </c:pt>
                <c:pt idx="249">
                  <c:v>2.7024659353895465E-3</c:v>
                </c:pt>
                <c:pt idx="250">
                  <c:v>2.8817260663397499E-3</c:v>
                </c:pt>
                <c:pt idx="251">
                  <c:v>2.6570108173212112E-3</c:v>
                </c:pt>
                <c:pt idx="252">
                  <c:v>3.3201881949597952E-3</c:v>
                </c:pt>
                <c:pt idx="253">
                  <c:v>3.539578380903029E-3</c:v>
                </c:pt>
                <c:pt idx="254">
                  <c:v>3.3994590579802708E-3</c:v>
                </c:pt>
                <c:pt idx="255">
                  <c:v>2.6471747001469898E-3</c:v>
                </c:pt>
                <c:pt idx="256">
                  <c:v>1.9124127095378289E-3</c:v>
                </c:pt>
                <c:pt idx="257">
                  <c:v>1.9690924470833863E-3</c:v>
                </c:pt>
                <c:pt idx="258">
                  <c:v>2.5153523119904493E-3</c:v>
                </c:pt>
                <c:pt idx="259">
                  <c:v>2.8085497754521058E-3</c:v>
                </c:pt>
                <c:pt idx="260">
                  <c:v>2.6069084071815543E-3</c:v>
                </c:pt>
                <c:pt idx="261">
                  <c:v>2.4487303318488449E-3</c:v>
                </c:pt>
                <c:pt idx="262">
                  <c:v>2.5853526402266811E-3</c:v>
                </c:pt>
                <c:pt idx="263">
                  <c:v>1.9956628025566046E-3</c:v>
                </c:pt>
                <c:pt idx="264">
                  <c:v>2.1467000647844093E-3</c:v>
                </c:pt>
                <c:pt idx="265">
                  <c:v>2.290920084959376E-3</c:v>
                </c:pt>
                <c:pt idx="266">
                  <c:v>2.4243106414942746E-3</c:v>
                </c:pt>
                <c:pt idx="267">
                  <c:v>2.5084896937896872E-3</c:v>
                </c:pt>
                <c:pt idx="268">
                  <c:v>2.6074075291617708E-3</c:v>
                </c:pt>
                <c:pt idx="269">
                  <c:v>2.6564999053660088E-3</c:v>
                </c:pt>
                <c:pt idx="270">
                  <c:v>2.3479784786358854E-3</c:v>
                </c:pt>
                <c:pt idx="271">
                  <c:v>2.2664383544577305E-3</c:v>
                </c:pt>
                <c:pt idx="272">
                  <c:v>2.739652345785062E-3</c:v>
                </c:pt>
                <c:pt idx="273">
                  <c:v>2.5827266021827494E-3</c:v>
                </c:pt>
                <c:pt idx="274">
                  <c:v>2.6958017580327584E-3</c:v>
                </c:pt>
                <c:pt idx="275">
                  <c:v>2.8641452474431062E-3</c:v>
                </c:pt>
                <c:pt idx="276">
                  <c:v>3.0101142275854881E-3</c:v>
                </c:pt>
                <c:pt idx="277">
                  <c:v>2.8596776363873592E-3</c:v>
                </c:pt>
                <c:pt idx="278">
                  <c:v>2.7223059043088031E-3</c:v>
                </c:pt>
                <c:pt idx="279">
                  <c:v>2.880533138302352E-3</c:v>
                </c:pt>
                <c:pt idx="280">
                  <c:v>2.4847970839685131E-3</c:v>
                </c:pt>
                <c:pt idx="281">
                  <c:v>2.3551252774142561E-3</c:v>
                </c:pt>
                <c:pt idx="282">
                  <c:v>2.2866092376000219E-3</c:v>
                </c:pt>
                <c:pt idx="283">
                  <c:v>2.2827308369289807E-3</c:v>
                </c:pt>
                <c:pt idx="284">
                  <c:v>2.1705473228718431E-3</c:v>
                </c:pt>
                <c:pt idx="285">
                  <c:v>2.0622343111214125E-3</c:v>
                </c:pt>
                <c:pt idx="286">
                  <c:v>2.2003405758938316E-3</c:v>
                </c:pt>
                <c:pt idx="287">
                  <c:v>2.1879950375221983E-3</c:v>
                </c:pt>
                <c:pt idx="288">
                  <c:v>2.3871541168933841E-3</c:v>
                </c:pt>
                <c:pt idx="289">
                  <c:v>2.4206081782436038E-3</c:v>
                </c:pt>
                <c:pt idx="290">
                  <c:v>2.2010170632044235E-3</c:v>
                </c:pt>
                <c:pt idx="291">
                  <c:v>2.0737450759233766E-3</c:v>
                </c:pt>
                <c:pt idx="292">
                  <c:v>2.1637497247160085E-3</c:v>
                </c:pt>
                <c:pt idx="293">
                  <c:v>2.6084465623937647E-3</c:v>
                </c:pt>
                <c:pt idx="294">
                  <c:v>2.8957466790876505E-3</c:v>
                </c:pt>
                <c:pt idx="295">
                  <c:v>2.9599511916766998E-3</c:v>
                </c:pt>
                <c:pt idx="296">
                  <c:v>2.9716580713461506E-3</c:v>
                </c:pt>
                <c:pt idx="297">
                  <c:v>2.8658094479973575E-3</c:v>
                </c:pt>
                <c:pt idx="298">
                  <c:v>2.485326707269986E-3</c:v>
                </c:pt>
                <c:pt idx="299">
                  <c:v>1.9828809787671136E-3</c:v>
                </c:pt>
                <c:pt idx="300">
                  <c:v>2.1594799524976564E-3</c:v>
                </c:pt>
                <c:pt idx="301">
                  <c:v>2.0889571813328496E-3</c:v>
                </c:pt>
                <c:pt idx="302">
                  <c:v>2.0889025003490015E-3</c:v>
                </c:pt>
                <c:pt idx="303">
                  <c:v>1.9466932859264535E-3</c:v>
                </c:pt>
                <c:pt idx="304">
                  <c:v>2.0016699320122293E-3</c:v>
                </c:pt>
                <c:pt idx="305">
                  <c:v>1.900240863937966E-3</c:v>
                </c:pt>
                <c:pt idx="306">
                  <c:v>1.8109056804040964E-3</c:v>
                </c:pt>
                <c:pt idx="307">
                  <c:v>2.2785765546188661E-3</c:v>
                </c:pt>
                <c:pt idx="308">
                  <c:v>2.2687673090601972E-3</c:v>
                </c:pt>
                <c:pt idx="309">
                  <c:v>2.0283899197116421E-3</c:v>
                </c:pt>
                <c:pt idx="310">
                  <c:v>2.1723049915158086E-3</c:v>
                </c:pt>
                <c:pt idx="311">
                  <c:v>2.3517403365059444E-3</c:v>
                </c:pt>
                <c:pt idx="312">
                  <c:v>2.1925491752364558E-3</c:v>
                </c:pt>
                <c:pt idx="313">
                  <c:v>2.012047153966749E-3</c:v>
                </c:pt>
                <c:pt idx="314">
                  <c:v>2.4819411259595276E-3</c:v>
                </c:pt>
                <c:pt idx="315">
                  <c:v>2.8904557242820797E-3</c:v>
                </c:pt>
                <c:pt idx="316">
                  <c:v>2.8750923495397211E-3</c:v>
                </c:pt>
                <c:pt idx="317">
                  <c:v>2.5231014343324804E-3</c:v>
                </c:pt>
                <c:pt idx="318">
                  <c:v>2.3319342001726093E-3</c:v>
                </c:pt>
                <c:pt idx="319">
                  <c:v>2.1032557040688298E-3</c:v>
                </c:pt>
                <c:pt idx="320">
                  <c:v>2.035355835106696E-3</c:v>
                </c:pt>
                <c:pt idx="321">
                  <c:v>2.5277502409355762E-3</c:v>
                </c:pt>
                <c:pt idx="322">
                  <c:v>2.695576857369653E-3</c:v>
                </c:pt>
                <c:pt idx="323">
                  <c:v>2.1959228930315913E-3</c:v>
                </c:pt>
                <c:pt idx="324">
                  <c:v>1.7846829777663675E-3</c:v>
                </c:pt>
                <c:pt idx="325">
                  <c:v>1.4818686246115401E-3</c:v>
                </c:pt>
                <c:pt idx="326">
                  <c:v>1.7619606372701001E-3</c:v>
                </c:pt>
                <c:pt idx="327">
                  <c:v>2.9572116847446832E-3</c:v>
                </c:pt>
                <c:pt idx="328">
                  <c:v>3.2615271854081829E-3</c:v>
                </c:pt>
                <c:pt idx="329">
                  <c:v>2.9256339375797408E-3</c:v>
                </c:pt>
                <c:pt idx="330">
                  <c:v>2.6389034946145726E-3</c:v>
                </c:pt>
                <c:pt idx="331">
                  <c:v>2.8701761273525932E-3</c:v>
                </c:pt>
                <c:pt idx="332">
                  <c:v>2.8359525705556501E-3</c:v>
                </c:pt>
                <c:pt idx="333">
                  <c:v>2.9010891641085414E-3</c:v>
                </c:pt>
                <c:pt idx="334">
                  <c:v>2.5988679666765885E-3</c:v>
                </c:pt>
                <c:pt idx="335">
                  <c:v>2.4915344237373877E-3</c:v>
                </c:pt>
                <c:pt idx="336">
                  <c:v>2.0792768885814928E-3</c:v>
                </c:pt>
                <c:pt idx="337">
                  <c:v>1.9947210058159832E-3</c:v>
                </c:pt>
                <c:pt idx="338">
                  <c:v>2.0253157782220313E-3</c:v>
                </c:pt>
                <c:pt idx="339">
                  <c:v>2.1603143688538697E-3</c:v>
                </c:pt>
                <c:pt idx="340">
                  <c:v>2.2370060211986654E-3</c:v>
                </c:pt>
                <c:pt idx="341">
                  <c:v>2.9820077759796933E-3</c:v>
                </c:pt>
                <c:pt idx="342">
                  <c:v>3.2926323267576316E-3</c:v>
                </c:pt>
                <c:pt idx="343">
                  <c:v>3.7565796681274933E-3</c:v>
                </c:pt>
                <c:pt idx="344">
                  <c:v>4.0923613788900063E-3</c:v>
                </c:pt>
                <c:pt idx="345">
                  <c:v>4.1245602085969377E-3</c:v>
                </c:pt>
                <c:pt idx="346">
                  <c:v>3.632820960809816E-3</c:v>
                </c:pt>
                <c:pt idx="347">
                  <c:v>3.1873282372514343E-3</c:v>
                </c:pt>
                <c:pt idx="348">
                  <c:v>2.8761348432243829E-3</c:v>
                </c:pt>
                <c:pt idx="349">
                  <c:v>3.7310007337352782E-3</c:v>
                </c:pt>
                <c:pt idx="350">
                  <c:v>3.0613604926217281E-3</c:v>
                </c:pt>
                <c:pt idx="351">
                  <c:v>3.0730800353375013E-3</c:v>
                </c:pt>
                <c:pt idx="352">
                  <c:v>3.1094751291647882E-3</c:v>
                </c:pt>
                <c:pt idx="353">
                  <c:v>2.4717024775199963E-3</c:v>
                </c:pt>
                <c:pt idx="354">
                  <c:v>2.2035664602251571E-3</c:v>
                </c:pt>
                <c:pt idx="355">
                  <c:v>2.1187381522385224E-3</c:v>
                </c:pt>
                <c:pt idx="356">
                  <c:v>2.4304266762433593E-3</c:v>
                </c:pt>
                <c:pt idx="357">
                  <c:v>2.6683397872822052E-3</c:v>
                </c:pt>
                <c:pt idx="358">
                  <c:v>2.9627321624125327E-3</c:v>
                </c:pt>
                <c:pt idx="359">
                  <c:v>2.9340901791333994E-3</c:v>
                </c:pt>
                <c:pt idx="360">
                  <c:v>2.6911855537611776E-3</c:v>
                </c:pt>
                <c:pt idx="361">
                  <c:v>2.2953719712384066E-3</c:v>
                </c:pt>
                <c:pt idx="362">
                  <c:v>2.1055943864917198E-3</c:v>
                </c:pt>
                <c:pt idx="363">
                  <c:v>2.6701367170610694E-3</c:v>
                </c:pt>
                <c:pt idx="364">
                  <c:v>5.3670330238672122E-3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531-4AE0-A440-2C41A8AC317A}"/>
            </c:ext>
          </c:extLst>
        </c:ser>
        <c:ser>
          <c:idx val="2"/>
          <c:order val="2"/>
          <c:tx>
            <c:strRef>
              <c:f>PJM_Dom!$G$1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PJM_Dom!$G$2:$G$366</c:f>
              <c:numCache>
                <c:formatCode>General</c:formatCode>
                <c:ptCount val="365"/>
                <c:pt idx="0">
                  <c:v>2.84856336644086E-3</c:v>
                </c:pt>
                <c:pt idx="1">
                  <c:v>3.010728962104144E-3</c:v>
                </c:pt>
                <c:pt idx="2">
                  <c:v>4.3400927733585441E-3</c:v>
                </c:pt>
                <c:pt idx="3">
                  <c:v>4.5979212819925973E-3</c:v>
                </c:pt>
                <c:pt idx="4">
                  <c:v>4.5184240907710964E-3</c:v>
                </c:pt>
                <c:pt idx="5">
                  <c:v>4.6336101061401694E-3</c:v>
                </c:pt>
                <c:pt idx="6">
                  <c:v>4.3838806919935178E-3</c:v>
                </c:pt>
                <c:pt idx="7">
                  <c:v>4.7077846663375975E-3</c:v>
                </c:pt>
                <c:pt idx="8">
                  <c:v>5.0911200689144421E-3</c:v>
                </c:pt>
                <c:pt idx="9">
                  <c:v>5.0961814357208457E-3</c:v>
                </c:pt>
                <c:pt idx="10">
                  <c:v>5.2984678037104474E-3</c:v>
                </c:pt>
                <c:pt idx="11">
                  <c:v>5.1920825379391661E-3</c:v>
                </c:pt>
                <c:pt idx="12">
                  <c:v>5.3744729323655588E-3</c:v>
                </c:pt>
                <c:pt idx="13">
                  <c:v>5.1322126302682965E-3</c:v>
                </c:pt>
                <c:pt idx="14">
                  <c:v>4.7535759269252166E-3</c:v>
                </c:pt>
                <c:pt idx="15">
                  <c:v>4.0868197286252784E-3</c:v>
                </c:pt>
                <c:pt idx="16">
                  <c:v>4.7674329690362213E-3</c:v>
                </c:pt>
                <c:pt idx="17">
                  <c:v>4.5528002406502385E-3</c:v>
                </c:pt>
                <c:pt idx="18">
                  <c:v>3.5314829487398175E-3</c:v>
                </c:pt>
                <c:pt idx="19">
                  <c:v>3.4198257261190065E-3</c:v>
                </c:pt>
                <c:pt idx="20">
                  <c:v>4.0538072847273836E-3</c:v>
                </c:pt>
                <c:pt idx="21">
                  <c:v>4.2762265366408439E-3</c:v>
                </c:pt>
                <c:pt idx="22">
                  <c:v>4.2777914129068558E-3</c:v>
                </c:pt>
                <c:pt idx="23">
                  <c:v>4.7158622122682806E-3</c:v>
                </c:pt>
                <c:pt idx="24">
                  <c:v>4.6929962095210252E-3</c:v>
                </c:pt>
                <c:pt idx="25">
                  <c:v>4.192700824176423E-3</c:v>
                </c:pt>
                <c:pt idx="26">
                  <c:v>4.3877091155664939E-3</c:v>
                </c:pt>
                <c:pt idx="27">
                  <c:v>4.5834849591210652E-3</c:v>
                </c:pt>
                <c:pt idx="28">
                  <c:v>4.442023359767764E-3</c:v>
                </c:pt>
                <c:pt idx="29">
                  <c:v>4.0895434001873704E-3</c:v>
                </c:pt>
                <c:pt idx="30">
                  <c:v>4.4650943969634345E-3</c:v>
                </c:pt>
                <c:pt idx="31">
                  <c:v>3.6174304559367376E-3</c:v>
                </c:pt>
                <c:pt idx="32">
                  <c:v>3.2988615760851381E-3</c:v>
                </c:pt>
                <c:pt idx="33">
                  <c:v>4.0669934443226434E-3</c:v>
                </c:pt>
                <c:pt idx="34">
                  <c:v>4.1129233106447774E-3</c:v>
                </c:pt>
                <c:pt idx="35">
                  <c:v>3.5413978342169511E-3</c:v>
                </c:pt>
                <c:pt idx="36">
                  <c:v>3.2333151327964345E-3</c:v>
                </c:pt>
                <c:pt idx="37">
                  <c:v>3.314279268864804E-3</c:v>
                </c:pt>
                <c:pt idx="38">
                  <c:v>3.5148205165801381E-3</c:v>
                </c:pt>
                <c:pt idx="39">
                  <c:v>4.2114498702849144E-3</c:v>
                </c:pt>
                <c:pt idx="40">
                  <c:v>4.3222022019572849E-3</c:v>
                </c:pt>
                <c:pt idx="41">
                  <c:v>4.1849140797069091E-3</c:v>
                </c:pt>
                <c:pt idx="42">
                  <c:v>3.7164135784035031E-3</c:v>
                </c:pt>
                <c:pt idx="43">
                  <c:v>2.935384406395927E-3</c:v>
                </c:pt>
                <c:pt idx="44">
                  <c:v>2.9947346295729027E-3</c:v>
                </c:pt>
                <c:pt idx="45">
                  <c:v>3.2691751840928976E-3</c:v>
                </c:pt>
                <c:pt idx="46">
                  <c:v>3.1489962913551538E-3</c:v>
                </c:pt>
                <c:pt idx="47">
                  <c:v>2.3771531522202233E-3</c:v>
                </c:pt>
                <c:pt idx="48">
                  <c:v>2.0709089127594412E-3</c:v>
                </c:pt>
                <c:pt idx="49">
                  <c:v>1.8262491118476974E-3</c:v>
                </c:pt>
                <c:pt idx="50">
                  <c:v>2.3578489855388238E-3</c:v>
                </c:pt>
                <c:pt idx="51">
                  <c:v>2.8521017454526737E-3</c:v>
                </c:pt>
                <c:pt idx="52">
                  <c:v>3.4728239437058139E-3</c:v>
                </c:pt>
                <c:pt idx="53">
                  <c:v>3.7057429305996183E-3</c:v>
                </c:pt>
                <c:pt idx="54">
                  <c:v>3.6375221826562129E-3</c:v>
                </c:pt>
                <c:pt idx="55">
                  <c:v>2.8775875282322965E-3</c:v>
                </c:pt>
                <c:pt idx="56">
                  <c:v>2.7980494013786369E-3</c:v>
                </c:pt>
                <c:pt idx="57">
                  <c:v>2.4280175223334085E-3</c:v>
                </c:pt>
                <c:pt idx="58">
                  <c:v>2.4281851749633878E-3</c:v>
                </c:pt>
                <c:pt idx="59">
                  <c:v>2.7653239382724772E-3</c:v>
                </c:pt>
                <c:pt idx="60">
                  <c:v>3.3191258460196242E-3</c:v>
                </c:pt>
                <c:pt idx="61">
                  <c:v>3.6072943494059998E-3</c:v>
                </c:pt>
                <c:pt idx="62">
                  <c:v>3.2368835626026883E-3</c:v>
                </c:pt>
                <c:pt idx="63">
                  <c:v>2.1182120854521241E-3</c:v>
                </c:pt>
                <c:pt idx="64">
                  <c:v>2.1313319598068618E-3</c:v>
                </c:pt>
                <c:pt idx="65">
                  <c:v>2.9487106100995063E-3</c:v>
                </c:pt>
                <c:pt idx="66">
                  <c:v>3.0398076584295733E-3</c:v>
                </c:pt>
                <c:pt idx="67">
                  <c:v>3.0975621871709822E-3</c:v>
                </c:pt>
                <c:pt idx="68">
                  <c:v>2.8423460904418371E-3</c:v>
                </c:pt>
                <c:pt idx="69">
                  <c:v>2.9492464845720292E-3</c:v>
                </c:pt>
                <c:pt idx="70">
                  <c:v>2.6491418482441523E-3</c:v>
                </c:pt>
                <c:pt idx="71">
                  <c:v>2.4980428592314536E-3</c:v>
                </c:pt>
                <c:pt idx="72">
                  <c:v>3.1699102703979772E-3</c:v>
                </c:pt>
                <c:pt idx="73">
                  <c:v>3.2199132309658723E-3</c:v>
                </c:pt>
                <c:pt idx="74">
                  <c:v>3.0355321585039956E-3</c:v>
                </c:pt>
                <c:pt idx="75">
                  <c:v>2.9406724008974421E-3</c:v>
                </c:pt>
                <c:pt idx="76">
                  <c:v>2.9207958287865584E-3</c:v>
                </c:pt>
                <c:pt idx="77">
                  <c:v>2.591401680109579E-3</c:v>
                </c:pt>
                <c:pt idx="78">
                  <c:v>2.7607130781076017E-3</c:v>
                </c:pt>
                <c:pt idx="79">
                  <c:v>2.862596305461684E-3</c:v>
                </c:pt>
                <c:pt idx="80">
                  <c:v>2.5679772182937385E-3</c:v>
                </c:pt>
                <c:pt idx="81">
                  <c:v>2.7982902910225547E-3</c:v>
                </c:pt>
                <c:pt idx="82">
                  <c:v>2.9079899994407031E-3</c:v>
                </c:pt>
                <c:pt idx="83">
                  <c:v>3.2315455804225561E-3</c:v>
                </c:pt>
                <c:pt idx="84">
                  <c:v>3.2464366914717159E-3</c:v>
                </c:pt>
                <c:pt idx="85">
                  <c:v>3.3085770453395182E-3</c:v>
                </c:pt>
                <c:pt idx="86">
                  <c:v>3.5106501367145105E-3</c:v>
                </c:pt>
                <c:pt idx="87">
                  <c:v>3.2773196416485688E-3</c:v>
                </c:pt>
                <c:pt idx="88">
                  <c:v>3.3420904644398002E-3</c:v>
                </c:pt>
                <c:pt idx="89">
                  <c:v>3.2187781074377421E-3</c:v>
                </c:pt>
                <c:pt idx="90">
                  <c:v>3.2757702334099028E-3</c:v>
                </c:pt>
                <c:pt idx="91">
                  <c:v>2.8861827800167571E-3</c:v>
                </c:pt>
                <c:pt idx="92">
                  <c:v>2.8238626770459292E-3</c:v>
                </c:pt>
                <c:pt idx="93">
                  <c:v>3.0529335835903296E-3</c:v>
                </c:pt>
                <c:pt idx="94">
                  <c:v>3.1491428287556814E-3</c:v>
                </c:pt>
                <c:pt idx="95">
                  <c:v>3.0403030352067883E-3</c:v>
                </c:pt>
                <c:pt idx="96">
                  <c:v>2.7436162989433531E-3</c:v>
                </c:pt>
                <c:pt idx="97">
                  <c:v>2.7071910942891124E-3</c:v>
                </c:pt>
                <c:pt idx="98">
                  <c:v>2.567088413904059E-3</c:v>
                </c:pt>
                <c:pt idx="99">
                  <c:v>2.3685986755702278E-3</c:v>
                </c:pt>
                <c:pt idx="100">
                  <c:v>2.8878093414502946E-3</c:v>
                </c:pt>
                <c:pt idx="101">
                  <c:v>2.8223640343939998E-3</c:v>
                </c:pt>
                <c:pt idx="102">
                  <c:v>2.7877135244467081E-3</c:v>
                </c:pt>
                <c:pt idx="103">
                  <c:v>2.5568354608034127E-3</c:v>
                </c:pt>
                <c:pt idx="104">
                  <c:v>2.5706460637249066E-3</c:v>
                </c:pt>
                <c:pt idx="105">
                  <c:v>2.5843992803233221E-3</c:v>
                </c:pt>
                <c:pt idx="106">
                  <c:v>2.5637427895896458E-3</c:v>
                </c:pt>
                <c:pt idx="107">
                  <c:v>2.9420556689421238E-3</c:v>
                </c:pt>
                <c:pt idx="108">
                  <c:v>2.8554222921386516E-3</c:v>
                </c:pt>
                <c:pt idx="109">
                  <c:v>2.8738807087303098E-3</c:v>
                </c:pt>
                <c:pt idx="110">
                  <c:v>2.7353489579527196E-3</c:v>
                </c:pt>
                <c:pt idx="111">
                  <c:v>2.7622569817501485E-3</c:v>
                </c:pt>
                <c:pt idx="112">
                  <c:v>2.4889867614819499E-3</c:v>
                </c:pt>
                <c:pt idx="113">
                  <c:v>2.579725568934215E-3</c:v>
                </c:pt>
                <c:pt idx="114">
                  <c:v>3.1356739498034016E-3</c:v>
                </c:pt>
                <c:pt idx="115">
                  <c:v>3.2328293809323005E-3</c:v>
                </c:pt>
                <c:pt idx="116">
                  <c:v>3.4498276187722842E-3</c:v>
                </c:pt>
                <c:pt idx="117">
                  <c:v>2.9525510112605241E-3</c:v>
                </c:pt>
                <c:pt idx="118">
                  <c:v>2.5401233059935621E-3</c:v>
                </c:pt>
                <c:pt idx="119">
                  <c:v>2.0103427778433748E-3</c:v>
                </c:pt>
                <c:pt idx="120">
                  <c:v>1.9857650841878529E-3</c:v>
                </c:pt>
                <c:pt idx="121">
                  <c:v>2.8093769928134046E-3</c:v>
                </c:pt>
                <c:pt idx="122">
                  <c:v>3.0739089830143116E-3</c:v>
                </c:pt>
                <c:pt idx="123">
                  <c:v>3.3451576828836386E-3</c:v>
                </c:pt>
                <c:pt idx="124">
                  <c:v>3.2601720565028831E-3</c:v>
                </c:pt>
                <c:pt idx="125">
                  <c:v>3.4495179416452536E-3</c:v>
                </c:pt>
                <c:pt idx="126">
                  <c:v>3.0292811970181826E-3</c:v>
                </c:pt>
                <c:pt idx="127">
                  <c:v>2.9272367850792136E-3</c:v>
                </c:pt>
                <c:pt idx="128">
                  <c:v>3.6372579601295788E-3</c:v>
                </c:pt>
                <c:pt idx="129">
                  <c:v>4.078278336281483E-3</c:v>
                </c:pt>
                <c:pt idx="130">
                  <c:v>3.7282860435009159E-3</c:v>
                </c:pt>
                <c:pt idx="131">
                  <c:v>3.5960462752293166E-3</c:v>
                </c:pt>
                <c:pt idx="132">
                  <c:v>3.5086376677678534E-3</c:v>
                </c:pt>
                <c:pt idx="133">
                  <c:v>2.3321168366876414E-3</c:v>
                </c:pt>
                <c:pt idx="134">
                  <c:v>2.1823939779806517E-3</c:v>
                </c:pt>
                <c:pt idx="135">
                  <c:v>2.9241662649919608E-3</c:v>
                </c:pt>
                <c:pt idx="136">
                  <c:v>3.0615154012859497E-3</c:v>
                </c:pt>
                <c:pt idx="137">
                  <c:v>2.3825677113631675E-3</c:v>
                </c:pt>
                <c:pt idx="138">
                  <c:v>2.6900955049384131E-3</c:v>
                </c:pt>
                <c:pt idx="139">
                  <c:v>2.4472303941332429E-3</c:v>
                </c:pt>
                <c:pt idx="140">
                  <c:v>2.7847747234388703E-3</c:v>
                </c:pt>
                <c:pt idx="141">
                  <c:v>2.7529789087374747E-3</c:v>
                </c:pt>
                <c:pt idx="142">
                  <c:v>3.0321258800560919E-3</c:v>
                </c:pt>
                <c:pt idx="143">
                  <c:v>3.0319575096955189E-3</c:v>
                </c:pt>
                <c:pt idx="144">
                  <c:v>3.2456920994487384E-3</c:v>
                </c:pt>
                <c:pt idx="145">
                  <c:v>3.231905473511802E-3</c:v>
                </c:pt>
                <c:pt idx="146">
                  <c:v>3.1810177421005554E-3</c:v>
                </c:pt>
                <c:pt idx="147">
                  <c:v>3.1597873049014325E-3</c:v>
                </c:pt>
                <c:pt idx="148">
                  <c:v>3.437880652776149E-3</c:v>
                </c:pt>
                <c:pt idx="149">
                  <c:v>3.8889532070157983E-3</c:v>
                </c:pt>
                <c:pt idx="150">
                  <c:v>4.2083609201635482E-3</c:v>
                </c:pt>
                <c:pt idx="151">
                  <c:v>3.3349849369194453E-3</c:v>
                </c:pt>
                <c:pt idx="152">
                  <c:v>3.1183128099278108E-3</c:v>
                </c:pt>
                <c:pt idx="153">
                  <c:v>2.9600882334533812E-3</c:v>
                </c:pt>
                <c:pt idx="154">
                  <c:v>2.8165221085252189E-3</c:v>
                </c:pt>
                <c:pt idx="155">
                  <c:v>2.7552929821634728E-3</c:v>
                </c:pt>
                <c:pt idx="156">
                  <c:v>3.1032258189180812E-3</c:v>
                </c:pt>
                <c:pt idx="157">
                  <c:v>3.0884435996589433E-3</c:v>
                </c:pt>
                <c:pt idx="158">
                  <c:v>3.1450048725607288E-3</c:v>
                </c:pt>
                <c:pt idx="159">
                  <c:v>2.9289332034279423E-3</c:v>
                </c:pt>
                <c:pt idx="160">
                  <c:v>2.7860247001916514E-3</c:v>
                </c:pt>
                <c:pt idx="161">
                  <c:v>2.482281012583376E-3</c:v>
                </c:pt>
                <c:pt idx="162">
                  <c:v>2.553183005353074E-3</c:v>
                </c:pt>
                <c:pt idx="163">
                  <c:v>2.501070314243447E-3</c:v>
                </c:pt>
                <c:pt idx="164">
                  <c:v>2.190869908466171E-3</c:v>
                </c:pt>
                <c:pt idx="165">
                  <c:v>2.1976528398573018E-3</c:v>
                </c:pt>
                <c:pt idx="166">
                  <c:v>2.1511297357897216E-3</c:v>
                </c:pt>
                <c:pt idx="167">
                  <c:v>2.27070982939098E-3</c:v>
                </c:pt>
                <c:pt idx="168">
                  <c:v>2.3444337437343462E-3</c:v>
                </c:pt>
                <c:pt idx="169">
                  <c:v>2.2703471608344463E-3</c:v>
                </c:pt>
                <c:pt idx="170">
                  <c:v>2.2025360745903436E-3</c:v>
                </c:pt>
                <c:pt idx="171">
                  <c:v>2.6340338811898819E-3</c:v>
                </c:pt>
                <c:pt idx="172">
                  <c:v>2.9467551499827143E-3</c:v>
                </c:pt>
                <c:pt idx="173">
                  <c:v>2.7644430133501479E-3</c:v>
                </c:pt>
                <c:pt idx="174">
                  <c:v>2.8471353426892617E-3</c:v>
                </c:pt>
                <c:pt idx="175">
                  <c:v>2.4750876646855687E-3</c:v>
                </c:pt>
                <c:pt idx="176">
                  <c:v>2.548298353002079E-3</c:v>
                </c:pt>
                <c:pt idx="177">
                  <c:v>2.8160345607144651E-3</c:v>
                </c:pt>
                <c:pt idx="178">
                  <c:v>2.8863495952144579E-3</c:v>
                </c:pt>
                <c:pt idx="179">
                  <c:v>2.7159209552038298E-3</c:v>
                </c:pt>
                <c:pt idx="180">
                  <c:v>2.7113692014323564E-3</c:v>
                </c:pt>
                <c:pt idx="181">
                  <c:v>2.5143110815213348E-3</c:v>
                </c:pt>
                <c:pt idx="182">
                  <c:v>2.6825140419349759E-3</c:v>
                </c:pt>
                <c:pt idx="183">
                  <c:v>2.5708784814252551E-3</c:v>
                </c:pt>
                <c:pt idx="184">
                  <c:v>2.43118753702398E-3</c:v>
                </c:pt>
                <c:pt idx="185">
                  <c:v>2.9779258020115138E-3</c:v>
                </c:pt>
                <c:pt idx="186">
                  <c:v>2.9797579973741602E-3</c:v>
                </c:pt>
                <c:pt idx="187">
                  <c:v>3.0879261360506637E-3</c:v>
                </c:pt>
                <c:pt idx="188">
                  <c:v>2.8178429148842513E-3</c:v>
                </c:pt>
                <c:pt idx="189">
                  <c:v>2.8238033511909745E-3</c:v>
                </c:pt>
                <c:pt idx="190">
                  <c:v>2.7587662799611998E-3</c:v>
                </c:pt>
                <c:pt idx="191">
                  <c:v>3.0545776088349652E-3</c:v>
                </c:pt>
                <c:pt idx="192">
                  <c:v>3.1256679563545532E-3</c:v>
                </c:pt>
                <c:pt idx="193">
                  <c:v>2.830145378299358E-3</c:v>
                </c:pt>
                <c:pt idx="194">
                  <c:v>2.7123140714890711E-3</c:v>
                </c:pt>
                <c:pt idx="195">
                  <c:v>2.2863117925007712E-3</c:v>
                </c:pt>
                <c:pt idx="196">
                  <c:v>2.3533105634273416E-3</c:v>
                </c:pt>
                <c:pt idx="197">
                  <c:v>2.5980049543907653E-3</c:v>
                </c:pt>
                <c:pt idx="198">
                  <c:v>2.968188229185854E-3</c:v>
                </c:pt>
                <c:pt idx="199">
                  <c:v>3.1335284202116845E-3</c:v>
                </c:pt>
                <c:pt idx="200">
                  <c:v>3.2078289652458765E-3</c:v>
                </c:pt>
                <c:pt idx="201">
                  <c:v>3.1403889667852196E-3</c:v>
                </c:pt>
                <c:pt idx="202">
                  <c:v>3.2246755037808189E-3</c:v>
                </c:pt>
                <c:pt idx="203">
                  <c:v>3.0991423519371284E-3</c:v>
                </c:pt>
                <c:pt idx="204">
                  <c:v>2.8181336473172953E-3</c:v>
                </c:pt>
                <c:pt idx="205">
                  <c:v>2.9677959771189913E-3</c:v>
                </c:pt>
                <c:pt idx="206">
                  <c:v>3.2392369538967181E-3</c:v>
                </c:pt>
                <c:pt idx="207">
                  <c:v>3.0101906371742494E-3</c:v>
                </c:pt>
                <c:pt idx="208">
                  <c:v>3.023266871725229E-3</c:v>
                </c:pt>
                <c:pt idx="209">
                  <c:v>3.2335256450856677E-3</c:v>
                </c:pt>
                <c:pt idx="210">
                  <c:v>3.0533552755014782E-3</c:v>
                </c:pt>
                <c:pt idx="211">
                  <c:v>2.9413098973920695E-3</c:v>
                </c:pt>
                <c:pt idx="212">
                  <c:v>3.0466062352159156E-3</c:v>
                </c:pt>
                <c:pt idx="213">
                  <c:v>2.7381464549565584E-3</c:v>
                </c:pt>
                <c:pt idx="214">
                  <c:v>2.6572774785240385E-3</c:v>
                </c:pt>
                <c:pt idx="215">
                  <c:v>2.7242464303613143E-3</c:v>
                </c:pt>
                <c:pt idx="216">
                  <c:v>2.8338663211943831E-3</c:v>
                </c:pt>
                <c:pt idx="217">
                  <c:v>3.1727225769944277E-3</c:v>
                </c:pt>
                <c:pt idx="218">
                  <c:v>3.0472377777257574E-3</c:v>
                </c:pt>
                <c:pt idx="219">
                  <c:v>3.2024763780096046E-3</c:v>
                </c:pt>
                <c:pt idx="220">
                  <c:v>3.0981980270533881E-3</c:v>
                </c:pt>
                <c:pt idx="221">
                  <c:v>3.0449982820122952E-3</c:v>
                </c:pt>
                <c:pt idx="222">
                  <c:v>3.0578577289816487E-3</c:v>
                </c:pt>
                <c:pt idx="223">
                  <c:v>2.7971123265825917E-3</c:v>
                </c:pt>
                <c:pt idx="224">
                  <c:v>2.4234720691078573E-3</c:v>
                </c:pt>
                <c:pt idx="225">
                  <c:v>2.4503438743410221E-3</c:v>
                </c:pt>
                <c:pt idx="226">
                  <c:v>2.5840930072752373E-3</c:v>
                </c:pt>
                <c:pt idx="227">
                  <c:v>2.6203975093707496E-3</c:v>
                </c:pt>
                <c:pt idx="228">
                  <c:v>2.7469040781433135E-3</c:v>
                </c:pt>
                <c:pt idx="229">
                  <c:v>2.7144921096283452E-3</c:v>
                </c:pt>
                <c:pt idx="230">
                  <c:v>2.803408054659257E-3</c:v>
                </c:pt>
                <c:pt idx="231">
                  <c:v>2.6340352836147656E-3</c:v>
                </c:pt>
                <c:pt idx="232">
                  <c:v>2.5969049770285095E-3</c:v>
                </c:pt>
                <c:pt idx="233">
                  <c:v>2.4415100965366259E-3</c:v>
                </c:pt>
                <c:pt idx="234">
                  <c:v>2.410440009435836E-3</c:v>
                </c:pt>
                <c:pt idx="235">
                  <c:v>2.8060799793366217E-3</c:v>
                </c:pt>
                <c:pt idx="236">
                  <c:v>2.874209294272873E-3</c:v>
                </c:pt>
                <c:pt idx="237">
                  <c:v>2.9868865267496923E-3</c:v>
                </c:pt>
                <c:pt idx="238">
                  <c:v>2.0883766900343828E-3</c:v>
                </c:pt>
                <c:pt idx="239">
                  <c:v>1.9432381758746754E-3</c:v>
                </c:pt>
                <c:pt idx="240">
                  <c:v>2.1027302778083515E-3</c:v>
                </c:pt>
                <c:pt idx="241">
                  <c:v>2.1091589420900452E-3</c:v>
                </c:pt>
                <c:pt idx="242">
                  <c:v>2.317316827079917E-3</c:v>
                </c:pt>
                <c:pt idx="243">
                  <c:v>2.3857125366436608E-3</c:v>
                </c:pt>
                <c:pt idx="244">
                  <c:v>2.5671395296061107E-3</c:v>
                </c:pt>
                <c:pt idx="245">
                  <c:v>2.4504617338847717E-3</c:v>
                </c:pt>
                <c:pt idx="246">
                  <c:v>2.3335378713102285E-3</c:v>
                </c:pt>
                <c:pt idx="247">
                  <c:v>2.2082589473738029E-3</c:v>
                </c:pt>
                <c:pt idx="248">
                  <c:v>2.0888062690099744E-3</c:v>
                </c:pt>
                <c:pt idx="249">
                  <c:v>2.3889648318454874E-3</c:v>
                </c:pt>
                <c:pt idx="250">
                  <c:v>2.4093982862921945E-3</c:v>
                </c:pt>
                <c:pt idx="251">
                  <c:v>2.6498892070035362E-3</c:v>
                </c:pt>
                <c:pt idx="252">
                  <c:v>2.5311114577360027E-3</c:v>
                </c:pt>
                <c:pt idx="253">
                  <c:v>2.4208546807744872E-3</c:v>
                </c:pt>
                <c:pt idx="254">
                  <c:v>2.7189534751786465E-3</c:v>
                </c:pt>
                <c:pt idx="255">
                  <c:v>2.6547337704057061E-3</c:v>
                </c:pt>
                <c:pt idx="256">
                  <c:v>2.6428627392109751E-3</c:v>
                </c:pt>
                <c:pt idx="257">
                  <c:v>2.3040508310454141E-3</c:v>
                </c:pt>
                <c:pt idx="258">
                  <c:v>1.7270641784226206E-3</c:v>
                </c:pt>
                <c:pt idx="259">
                  <c:v>1.718362774950971E-3</c:v>
                </c:pt>
                <c:pt idx="260">
                  <c:v>1.7125212992198501E-3</c:v>
                </c:pt>
                <c:pt idx="261">
                  <c:v>1.8089245860187131E-3</c:v>
                </c:pt>
                <c:pt idx="262">
                  <c:v>1.9164870380979553E-3</c:v>
                </c:pt>
                <c:pt idx="263">
                  <c:v>2.0433441185618959E-3</c:v>
                </c:pt>
                <c:pt idx="264">
                  <c:v>2.285391174357821E-3</c:v>
                </c:pt>
                <c:pt idx="265">
                  <c:v>2.0836284638454743E-3</c:v>
                </c:pt>
                <c:pt idx="266">
                  <c:v>2.0477663096170212E-3</c:v>
                </c:pt>
                <c:pt idx="267">
                  <c:v>2.1560529577433528E-3</c:v>
                </c:pt>
                <c:pt idx="268">
                  <c:v>2.1836664674915389E-3</c:v>
                </c:pt>
                <c:pt idx="269">
                  <c:v>2.2791151033072251E-3</c:v>
                </c:pt>
                <c:pt idx="270">
                  <c:v>2.1634674396097701E-3</c:v>
                </c:pt>
                <c:pt idx="271">
                  <c:v>2.1444184494370504E-3</c:v>
                </c:pt>
                <c:pt idx="272">
                  <c:v>1.9502448853927735E-3</c:v>
                </c:pt>
                <c:pt idx="273">
                  <c:v>1.9503306150699209E-3</c:v>
                </c:pt>
                <c:pt idx="274">
                  <c:v>2.0609593530561848E-3</c:v>
                </c:pt>
                <c:pt idx="275">
                  <c:v>2.3875121166466416E-3</c:v>
                </c:pt>
                <c:pt idx="276">
                  <c:v>2.2806790717695637E-3</c:v>
                </c:pt>
                <c:pt idx="277">
                  <c:v>2.0099518995108064E-3</c:v>
                </c:pt>
                <c:pt idx="278">
                  <c:v>1.8978927856986353E-3</c:v>
                </c:pt>
                <c:pt idx="279">
                  <c:v>2.0068037112157466E-3</c:v>
                </c:pt>
                <c:pt idx="280">
                  <c:v>1.5132489376141443E-3</c:v>
                </c:pt>
                <c:pt idx="281">
                  <c:v>1.4731282122858269E-3</c:v>
                </c:pt>
                <c:pt idx="282">
                  <c:v>1.7573352584534291E-3</c:v>
                </c:pt>
                <c:pt idx="283">
                  <c:v>1.6877706159533642E-3</c:v>
                </c:pt>
                <c:pt idx="284">
                  <c:v>1.5061863520110584E-3</c:v>
                </c:pt>
                <c:pt idx="285">
                  <c:v>1.6361237747070686E-3</c:v>
                </c:pt>
                <c:pt idx="286">
                  <c:v>1.4551556508844504E-3</c:v>
                </c:pt>
                <c:pt idx="287">
                  <c:v>1.2772429098718981E-3</c:v>
                </c:pt>
                <c:pt idx="288">
                  <c:v>1.0162818447480128E-3</c:v>
                </c:pt>
                <c:pt idx="289">
                  <c:v>1.4218473329633996E-3</c:v>
                </c:pt>
                <c:pt idx="290">
                  <c:v>1.5935982238821195E-3</c:v>
                </c:pt>
                <c:pt idx="291">
                  <c:v>1.5821942871535417E-3</c:v>
                </c:pt>
                <c:pt idx="292">
                  <c:v>1.5575536307948471E-3</c:v>
                </c:pt>
                <c:pt idx="293">
                  <c:v>1.5348294370116074E-3</c:v>
                </c:pt>
                <c:pt idx="294">
                  <c:v>1.1933234827316115E-3</c:v>
                </c:pt>
                <c:pt idx="295">
                  <c:v>1.2299258487718865E-3</c:v>
                </c:pt>
                <c:pt idx="296">
                  <c:v>1.5969729308627969E-3</c:v>
                </c:pt>
                <c:pt idx="297">
                  <c:v>1.6548403326437533E-3</c:v>
                </c:pt>
                <c:pt idx="298">
                  <c:v>1.7213887995220867E-3</c:v>
                </c:pt>
                <c:pt idx="299">
                  <c:v>1.6363701874495902E-3</c:v>
                </c:pt>
                <c:pt idx="300">
                  <c:v>1.7127651298615117E-3</c:v>
                </c:pt>
                <c:pt idx="301">
                  <c:v>1.9168873111933449E-3</c:v>
                </c:pt>
                <c:pt idx="302">
                  <c:v>2.0660523636520977E-3</c:v>
                </c:pt>
                <c:pt idx="303">
                  <c:v>2.4762542920090534E-3</c:v>
                </c:pt>
                <c:pt idx="304">
                  <c:v>2.2815291016831762E-3</c:v>
                </c:pt>
                <c:pt idx="305">
                  <c:v>2.2691394510763832E-3</c:v>
                </c:pt>
                <c:pt idx="306">
                  <c:v>2.2502003044165579E-3</c:v>
                </c:pt>
                <c:pt idx="307">
                  <c:v>2.2350713279508023E-3</c:v>
                </c:pt>
                <c:pt idx="308">
                  <c:v>2.3181621800477188E-3</c:v>
                </c:pt>
                <c:pt idx="309">
                  <c:v>2.1335319184110002E-3</c:v>
                </c:pt>
                <c:pt idx="310">
                  <c:v>2.3666942420968477E-3</c:v>
                </c:pt>
                <c:pt idx="311">
                  <c:v>2.2528334848802792E-3</c:v>
                </c:pt>
                <c:pt idx="312">
                  <c:v>2.1172605968094909E-3</c:v>
                </c:pt>
                <c:pt idx="313">
                  <c:v>2.2781920131115727E-3</c:v>
                </c:pt>
                <c:pt idx="314">
                  <c:v>2.338861739540038E-3</c:v>
                </c:pt>
                <c:pt idx="315">
                  <c:v>2.1581543446444027E-3</c:v>
                </c:pt>
                <c:pt idx="316">
                  <c:v>1.8792723755383521E-3</c:v>
                </c:pt>
                <c:pt idx="317">
                  <c:v>2.14938760649195E-3</c:v>
                </c:pt>
                <c:pt idx="318">
                  <c:v>2.1501533560380104E-3</c:v>
                </c:pt>
                <c:pt idx="319">
                  <c:v>2.1799858128573333E-3</c:v>
                </c:pt>
                <c:pt idx="320">
                  <c:v>2.3788679437882635E-3</c:v>
                </c:pt>
                <c:pt idx="321">
                  <c:v>2.3917240710697955E-3</c:v>
                </c:pt>
                <c:pt idx="322">
                  <c:v>1.9126762561063838E-3</c:v>
                </c:pt>
                <c:pt idx="323">
                  <c:v>1.604978412330173E-3</c:v>
                </c:pt>
                <c:pt idx="324">
                  <c:v>1.836221194750589E-3</c:v>
                </c:pt>
                <c:pt idx="325">
                  <c:v>1.7839896506721092E-3</c:v>
                </c:pt>
                <c:pt idx="326">
                  <c:v>1.7549111321982047E-3</c:v>
                </c:pt>
                <c:pt idx="327">
                  <c:v>1.5379074993174631E-3</c:v>
                </c:pt>
                <c:pt idx="328">
                  <c:v>1.5436916522827563E-3</c:v>
                </c:pt>
                <c:pt idx="329">
                  <c:v>1.5604565816519759E-3</c:v>
                </c:pt>
                <c:pt idx="330">
                  <c:v>1.4561160825203006E-3</c:v>
                </c:pt>
                <c:pt idx="331">
                  <c:v>1.5611616912028386E-3</c:v>
                </c:pt>
                <c:pt idx="332">
                  <c:v>1.4335071551752486E-3</c:v>
                </c:pt>
                <c:pt idx="333">
                  <c:v>1.6586434332946378E-3</c:v>
                </c:pt>
                <c:pt idx="334">
                  <c:v>2.3078556862327752E-3</c:v>
                </c:pt>
                <c:pt idx="335">
                  <c:v>2.3016716748080614E-3</c:v>
                </c:pt>
                <c:pt idx="336">
                  <c:v>1.9072413031341663E-3</c:v>
                </c:pt>
                <c:pt idx="337">
                  <c:v>1.5805431260573449E-3</c:v>
                </c:pt>
                <c:pt idx="338">
                  <c:v>1.6322700766298417E-3</c:v>
                </c:pt>
                <c:pt idx="339">
                  <c:v>1.5207286183443333E-3</c:v>
                </c:pt>
                <c:pt idx="340">
                  <c:v>1.5477475162423665E-3</c:v>
                </c:pt>
                <c:pt idx="341">
                  <c:v>2.3753014052859747E-3</c:v>
                </c:pt>
                <c:pt idx="342">
                  <c:v>2.4202906414752721E-3</c:v>
                </c:pt>
                <c:pt idx="343">
                  <c:v>2.3645273468305174E-3</c:v>
                </c:pt>
                <c:pt idx="344">
                  <c:v>2.4482257810804686E-3</c:v>
                </c:pt>
                <c:pt idx="345">
                  <c:v>2.9476302482835002E-3</c:v>
                </c:pt>
                <c:pt idx="346">
                  <c:v>2.3378156969451401E-3</c:v>
                </c:pt>
                <c:pt idx="347">
                  <c:v>1.9775321016120687E-3</c:v>
                </c:pt>
                <c:pt idx="348">
                  <c:v>1.6907561893099825E-3</c:v>
                </c:pt>
                <c:pt idx="349">
                  <c:v>1.7422808840969698E-3</c:v>
                </c:pt>
                <c:pt idx="350">
                  <c:v>2.0480954092072976E-3</c:v>
                </c:pt>
                <c:pt idx="351">
                  <c:v>2.226741308322182E-3</c:v>
                </c:pt>
                <c:pt idx="352">
                  <c:v>2.3458290561910507E-3</c:v>
                </c:pt>
                <c:pt idx="353">
                  <c:v>2.163934695963684E-3</c:v>
                </c:pt>
                <c:pt idx="354">
                  <c:v>1.9062557574645342E-3</c:v>
                </c:pt>
                <c:pt idx="355">
                  <c:v>1.7375780693703988E-3</c:v>
                </c:pt>
                <c:pt idx="356">
                  <c:v>1.674582840053657E-3</c:v>
                </c:pt>
                <c:pt idx="357">
                  <c:v>1.6691096923288657E-3</c:v>
                </c:pt>
                <c:pt idx="358">
                  <c:v>1.7516152640490482E-3</c:v>
                </c:pt>
                <c:pt idx="359">
                  <c:v>2.0000547394739086E-3</c:v>
                </c:pt>
                <c:pt idx="360">
                  <c:v>2.5387762551774633E-3</c:v>
                </c:pt>
                <c:pt idx="361">
                  <c:v>3.1956471674340135E-3</c:v>
                </c:pt>
                <c:pt idx="362">
                  <c:v>3.6299216814823501E-3</c:v>
                </c:pt>
                <c:pt idx="363">
                  <c:v>2.5298654076118792E-3</c:v>
                </c:pt>
                <c:pt idx="364">
                  <c:v>2.3365707461294764E-3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31-4AE0-A440-2C41A8AC3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7763576"/>
        <c:axId val="237762792"/>
      </c:lineChart>
      <c:catAx>
        <c:axId val="2377635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762792"/>
        <c:crosses val="autoZero"/>
        <c:auto val="1"/>
        <c:lblAlgn val="ctr"/>
        <c:lblOffset val="100"/>
        <c:noMultiLvlLbl val="0"/>
      </c:catAx>
      <c:valAx>
        <c:axId val="237762792"/>
        <c:scaling>
          <c:orientation val="minMax"/>
          <c:max val="8.0000000000000019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76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2011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PJM_Dom!$E$367:$E$731</c:f>
              <c:numCache>
                <c:formatCode>General</c:formatCode>
                <c:ptCount val="365"/>
                <c:pt idx="0">
                  <c:v>2.703064869558688E-4</c:v>
                </c:pt>
                <c:pt idx="1">
                  <c:v>6.9090603727277409E-4</c:v>
                </c:pt>
                <c:pt idx="2">
                  <c:v>2.5168420849368683E-3</c:v>
                </c:pt>
                <c:pt idx="3">
                  <c:v>3.5470196560104836E-3</c:v>
                </c:pt>
                <c:pt idx="4">
                  <c:v>3.7516464202188996E-3</c:v>
                </c:pt>
                <c:pt idx="5">
                  <c:v>3.8958875346417265E-3</c:v>
                </c:pt>
                <c:pt idx="6">
                  <c:v>3.5234443297087721E-3</c:v>
                </c:pt>
                <c:pt idx="7">
                  <c:v>3.7020205849244898E-3</c:v>
                </c:pt>
                <c:pt idx="8">
                  <c:v>4.4133664476098226E-3</c:v>
                </c:pt>
                <c:pt idx="9">
                  <c:v>4.5923344375090975E-3</c:v>
                </c:pt>
                <c:pt idx="10">
                  <c:v>3.2159327338620062E-3</c:v>
                </c:pt>
                <c:pt idx="11">
                  <c:v>3.2682075995030405E-3</c:v>
                </c:pt>
                <c:pt idx="12">
                  <c:v>4.0947037710922811E-3</c:v>
                </c:pt>
                <c:pt idx="13">
                  <c:v>4.259505018386526E-3</c:v>
                </c:pt>
                <c:pt idx="14">
                  <c:v>2.9144000003356253E-3</c:v>
                </c:pt>
                <c:pt idx="15">
                  <c:v>2.5098641869503724E-3</c:v>
                </c:pt>
                <c:pt idx="16">
                  <c:v>2.892698853307207E-3</c:v>
                </c:pt>
                <c:pt idx="17">
                  <c:v>3.3168347368900081E-3</c:v>
                </c:pt>
                <c:pt idx="18">
                  <c:v>3.0134926628593668E-3</c:v>
                </c:pt>
                <c:pt idx="19">
                  <c:v>3.4904896630738604E-3</c:v>
                </c:pt>
                <c:pt idx="20">
                  <c:v>3.8379911444568178E-3</c:v>
                </c:pt>
                <c:pt idx="21">
                  <c:v>5.6387865069239089E-3</c:v>
                </c:pt>
                <c:pt idx="22">
                  <c:v>5.7300470253096956E-3</c:v>
                </c:pt>
                <c:pt idx="23">
                  <c:v>6.7734442092028686E-3</c:v>
                </c:pt>
                <c:pt idx="24">
                  <c:v>3.6195587670333285E-3</c:v>
                </c:pt>
                <c:pt idx="25">
                  <c:v>3.7482009549304439E-3</c:v>
                </c:pt>
                <c:pt idx="26">
                  <c:v>3.3723841510374729E-3</c:v>
                </c:pt>
                <c:pt idx="27">
                  <c:v>3.2048198308162849E-3</c:v>
                </c:pt>
                <c:pt idx="28">
                  <c:v>2.912753132646662E-3</c:v>
                </c:pt>
                <c:pt idx="29">
                  <c:v>2.6858880216942818E-3</c:v>
                </c:pt>
                <c:pt idx="30">
                  <c:v>3.5506324207945743E-3</c:v>
                </c:pt>
                <c:pt idx="31">
                  <c:v>2.7170954145098085E-3</c:v>
                </c:pt>
                <c:pt idx="32">
                  <c:v>2.354281307303599E-3</c:v>
                </c:pt>
                <c:pt idx="33">
                  <c:v>2.8009051449806904E-3</c:v>
                </c:pt>
                <c:pt idx="34">
                  <c:v>2.7957187187258167E-3</c:v>
                </c:pt>
                <c:pt idx="35">
                  <c:v>1.9813265553637036E-3</c:v>
                </c:pt>
                <c:pt idx="36">
                  <c:v>1.3718389034107366E-3</c:v>
                </c:pt>
                <c:pt idx="37">
                  <c:v>2.4384889006506868E-3</c:v>
                </c:pt>
                <c:pt idx="38">
                  <c:v>2.8520824133488856E-3</c:v>
                </c:pt>
                <c:pt idx="39">
                  <c:v>3.5097865615921721E-3</c:v>
                </c:pt>
                <c:pt idx="40">
                  <c:v>3.5807088228756259E-3</c:v>
                </c:pt>
                <c:pt idx="41">
                  <c:v>3.3085740870348623E-3</c:v>
                </c:pt>
                <c:pt idx="42">
                  <c:v>3.0812803615219682E-3</c:v>
                </c:pt>
                <c:pt idx="43">
                  <c:v>1.9880844775956299E-3</c:v>
                </c:pt>
                <c:pt idx="44">
                  <c:v>2.6292174352144956E-3</c:v>
                </c:pt>
                <c:pt idx="45">
                  <c:v>3.2433912601202695E-3</c:v>
                </c:pt>
                <c:pt idx="46">
                  <c:v>2.8524711461491267E-3</c:v>
                </c:pt>
                <c:pt idx="47">
                  <c:v>2.3653415943512509E-3</c:v>
                </c:pt>
                <c:pt idx="48">
                  <c:v>1.6640180384762001E-3</c:v>
                </c:pt>
                <c:pt idx="49">
                  <c:v>2.1975567205058913E-3</c:v>
                </c:pt>
                <c:pt idx="50">
                  <c:v>2.3220743918765836E-3</c:v>
                </c:pt>
                <c:pt idx="51">
                  <c:v>2.4696707375327915E-3</c:v>
                </c:pt>
                <c:pt idx="52">
                  <c:v>3.5332956851986514E-3</c:v>
                </c:pt>
                <c:pt idx="53">
                  <c:v>3.4275740292896814E-3</c:v>
                </c:pt>
                <c:pt idx="54">
                  <c:v>3.4132714056671473E-3</c:v>
                </c:pt>
                <c:pt idx="55">
                  <c:v>2.4891560150154678E-3</c:v>
                </c:pt>
                <c:pt idx="56">
                  <c:v>2.1735673064644041E-3</c:v>
                </c:pt>
                <c:pt idx="57">
                  <c:v>1.838222963028509E-3</c:v>
                </c:pt>
                <c:pt idx="58">
                  <c:v>1.9938932168739169E-3</c:v>
                </c:pt>
                <c:pt idx="59">
                  <c:v>2.9924560129137101E-3</c:v>
                </c:pt>
                <c:pt idx="60">
                  <c:v>2.4789593489847571E-3</c:v>
                </c:pt>
                <c:pt idx="61">
                  <c:v>2.7161373874951167E-3</c:v>
                </c:pt>
                <c:pt idx="62">
                  <c:v>2.512271051487127E-3</c:v>
                </c:pt>
                <c:pt idx="63">
                  <c:v>1.5561789125939779E-3</c:v>
                </c:pt>
                <c:pt idx="64">
                  <c:v>1.458629603295569E-3</c:v>
                </c:pt>
                <c:pt idx="65">
                  <c:v>2.0582412207290203E-3</c:v>
                </c:pt>
                <c:pt idx="66">
                  <c:v>2.1060406484460538E-3</c:v>
                </c:pt>
                <c:pt idx="67">
                  <c:v>2.1890332426497362E-3</c:v>
                </c:pt>
                <c:pt idx="68">
                  <c:v>2.4285033558562709E-3</c:v>
                </c:pt>
                <c:pt idx="69">
                  <c:v>2.6290671473029642E-3</c:v>
                </c:pt>
                <c:pt idx="70">
                  <c:v>1.7251162295807529E-3</c:v>
                </c:pt>
                <c:pt idx="71">
                  <c:v>1.7983291716886806E-3</c:v>
                </c:pt>
                <c:pt idx="72">
                  <c:v>2.551199102441214E-3</c:v>
                </c:pt>
                <c:pt idx="73">
                  <c:v>2.3966815118796544E-3</c:v>
                </c:pt>
                <c:pt idx="74">
                  <c:v>1.9771920554895327E-3</c:v>
                </c:pt>
                <c:pt idx="75">
                  <c:v>1.5750231604897405E-3</c:v>
                </c:pt>
                <c:pt idx="76">
                  <c:v>1.4077779281471581E-3</c:v>
                </c:pt>
                <c:pt idx="77">
                  <c:v>1.3795891356355762E-3</c:v>
                </c:pt>
                <c:pt idx="78">
                  <c:v>1.3970941832456584E-3</c:v>
                </c:pt>
                <c:pt idx="79">
                  <c:v>1.7208558551558852E-3</c:v>
                </c:pt>
                <c:pt idx="80">
                  <c:v>1.5426635220722057E-3</c:v>
                </c:pt>
                <c:pt idx="81">
                  <c:v>1.7779379373081136E-3</c:v>
                </c:pt>
                <c:pt idx="82">
                  <c:v>1.9420735324627461E-3</c:v>
                </c:pt>
                <c:pt idx="83">
                  <c:v>2.0257690841767387E-3</c:v>
                </c:pt>
                <c:pt idx="84">
                  <c:v>1.6978451994454783E-3</c:v>
                </c:pt>
                <c:pt idx="85">
                  <c:v>1.9710456480903169E-3</c:v>
                </c:pt>
                <c:pt idx="86">
                  <c:v>2.7845513628781469E-3</c:v>
                </c:pt>
                <c:pt idx="87">
                  <c:v>1.9855132398289587E-3</c:v>
                </c:pt>
                <c:pt idx="88">
                  <c:v>1.8440226752135319E-3</c:v>
                </c:pt>
                <c:pt idx="89">
                  <c:v>1.7069446454821538E-3</c:v>
                </c:pt>
                <c:pt idx="90">
                  <c:v>1.2431517814334644E-3</c:v>
                </c:pt>
                <c:pt idx="91">
                  <c:v>2.3227893829224001E-6</c:v>
                </c:pt>
                <c:pt idx="92">
                  <c:v>4.4380343194660801E-6</c:v>
                </c:pt>
                <c:pt idx="93">
                  <c:v>7.7655791276026568E-4</c:v>
                </c:pt>
                <c:pt idx="94">
                  <c:v>8.5331348430245553E-4</c:v>
                </c:pt>
                <c:pt idx="95">
                  <c:v>1.2302294057106133E-3</c:v>
                </c:pt>
                <c:pt idx="96">
                  <c:v>1.5381379759720508E-3</c:v>
                </c:pt>
                <c:pt idx="97">
                  <c:v>1.3143701786939789E-3</c:v>
                </c:pt>
                <c:pt idx="98">
                  <c:v>1.040027502967022E-3</c:v>
                </c:pt>
                <c:pt idx="99">
                  <c:v>9.4443701477610472E-4</c:v>
                </c:pt>
                <c:pt idx="100">
                  <c:v>1.3054936759107389E-3</c:v>
                </c:pt>
                <c:pt idx="101">
                  <c:v>1.4468399977108737E-3</c:v>
                </c:pt>
                <c:pt idx="102">
                  <c:v>1.274319951713016E-3</c:v>
                </c:pt>
                <c:pt idx="103">
                  <c:v>1.0742794941337741E-3</c:v>
                </c:pt>
                <c:pt idx="104">
                  <c:v>8.9637842109027265E-4</c:v>
                </c:pt>
                <c:pt idx="105">
                  <c:v>1.0861908768337353E-3</c:v>
                </c:pt>
                <c:pt idx="106">
                  <c:v>1.1233911889291413E-3</c:v>
                </c:pt>
                <c:pt idx="107">
                  <c:v>1.3972503921680503E-3</c:v>
                </c:pt>
                <c:pt idx="108">
                  <c:v>2.0884410703642621E-3</c:v>
                </c:pt>
                <c:pt idx="109">
                  <c:v>2.0172170331389564E-3</c:v>
                </c:pt>
                <c:pt idx="110">
                  <c:v>1.5416531720303655E-3</c:v>
                </c:pt>
                <c:pt idx="111">
                  <c:v>1.700117713928436E-3</c:v>
                </c:pt>
                <c:pt idx="112">
                  <c:v>7.3161638915767433E-4</c:v>
                </c:pt>
                <c:pt idx="113">
                  <c:v>5.4596961062672051E-4</c:v>
                </c:pt>
                <c:pt idx="114">
                  <c:v>2.5332160820707916E-3</c:v>
                </c:pt>
                <c:pt idx="115">
                  <c:v>2.6217577250563936E-3</c:v>
                </c:pt>
                <c:pt idx="116">
                  <c:v>2.3840653592550349E-3</c:v>
                </c:pt>
                <c:pt idx="117">
                  <c:v>2.2033409401753705E-3</c:v>
                </c:pt>
                <c:pt idx="118">
                  <c:v>1.408172066649832E-3</c:v>
                </c:pt>
                <c:pt idx="119">
                  <c:v>7.854025626494285E-4</c:v>
                </c:pt>
                <c:pt idx="120">
                  <c:v>6.2897675722309602E-4</c:v>
                </c:pt>
                <c:pt idx="121">
                  <c:v>1.8943154101517085E-3</c:v>
                </c:pt>
                <c:pt idx="122">
                  <c:v>2.8169133911868701E-3</c:v>
                </c:pt>
                <c:pt idx="123">
                  <c:v>1.2474017767306405E-3</c:v>
                </c:pt>
                <c:pt idx="124">
                  <c:v>9.3896073864321102E-4</c:v>
                </c:pt>
                <c:pt idx="125">
                  <c:v>7.0496259942458717E-4</c:v>
                </c:pt>
                <c:pt idx="126">
                  <c:v>6.5178485258083414E-4</c:v>
                </c:pt>
                <c:pt idx="127">
                  <c:v>4.0045337650971392E-4</c:v>
                </c:pt>
                <c:pt idx="128">
                  <c:v>1.0889201297617033E-3</c:v>
                </c:pt>
                <c:pt idx="129">
                  <c:v>1.2117743530117935E-3</c:v>
                </c:pt>
                <c:pt idx="130">
                  <c:v>1.2793228652562777E-3</c:v>
                </c:pt>
                <c:pt idx="131">
                  <c:v>1.3347591223023163E-3</c:v>
                </c:pt>
                <c:pt idx="132">
                  <c:v>1.175056298206506E-3</c:v>
                </c:pt>
                <c:pt idx="133">
                  <c:v>5.9324541411747052E-4</c:v>
                </c:pt>
                <c:pt idx="134">
                  <c:v>7.3317649779835645E-4</c:v>
                </c:pt>
                <c:pt idx="135">
                  <c:v>1.3015934821918342E-3</c:v>
                </c:pt>
                <c:pt idx="136">
                  <c:v>1.1332970215795193E-3</c:v>
                </c:pt>
                <c:pt idx="137">
                  <c:v>1.1864384634140827E-3</c:v>
                </c:pt>
                <c:pt idx="138">
                  <c:v>1.1533591126605203E-3</c:v>
                </c:pt>
                <c:pt idx="139">
                  <c:v>1.2270169974295873E-3</c:v>
                </c:pt>
                <c:pt idx="140">
                  <c:v>1.2133162290431472E-3</c:v>
                </c:pt>
                <c:pt idx="141">
                  <c:v>1.4612441258696342E-3</c:v>
                </c:pt>
                <c:pt idx="142">
                  <c:v>2.8573017443985016E-3</c:v>
                </c:pt>
                <c:pt idx="143">
                  <c:v>3.8113380808311062E-3</c:v>
                </c:pt>
                <c:pt idx="144">
                  <c:v>3.3036620478593594E-3</c:v>
                </c:pt>
                <c:pt idx="145">
                  <c:v>4.6641375945940507E-3</c:v>
                </c:pt>
                <c:pt idx="146">
                  <c:v>3.3643639561690068E-3</c:v>
                </c:pt>
                <c:pt idx="147">
                  <c:v>1.3567015971638929E-3</c:v>
                </c:pt>
                <c:pt idx="148">
                  <c:v>1.7917696904791926E-3</c:v>
                </c:pt>
                <c:pt idx="149">
                  <c:v>3.8117604639363286E-3</c:v>
                </c:pt>
                <c:pt idx="150">
                  <c:v>5.5423267094751516E-3</c:v>
                </c:pt>
                <c:pt idx="151">
                  <c:v>4.8720039480287854E-3</c:v>
                </c:pt>
                <c:pt idx="152">
                  <c:v>2.8067946386552173E-3</c:v>
                </c:pt>
                <c:pt idx="153">
                  <c:v>1.3949482652665423E-3</c:v>
                </c:pt>
                <c:pt idx="154">
                  <c:v>1.4722930210834394E-3</c:v>
                </c:pt>
                <c:pt idx="155">
                  <c:v>1.3913766842659527E-3</c:v>
                </c:pt>
                <c:pt idx="156">
                  <c:v>2.6141570845622875E-3</c:v>
                </c:pt>
                <c:pt idx="157">
                  <c:v>3.1609364455589474E-3</c:v>
                </c:pt>
                <c:pt idx="158">
                  <c:v>5.2633923591938955E-3</c:v>
                </c:pt>
                <c:pt idx="159">
                  <c:v>5.1358857422076562E-3</c:v>
                </c:pt>
                <c:pt idx="160">
                  <c:v>4.4650884141572769E-3</c:v>
                </c:pt>
                <c:pt idx="161">
                  <c:v>2.2024167195279091E-3</c:v>
                </c:pt>
                <c:pt idx="162">
                  <c:v>1.8084817219660503E-3</c:v>
                </c:pt>
                <c:pt idx="163">
                  <c:v>1.7811947687032094E-3</c:v>
                </c:pt>
                <c:pt idx="164">
                  <c:v>1.6226040935925711E-3</c:v>
                </c:pt>
                <c:pt idx="165">
                  <c:v>1.8475330434887733E-3</c:v>
                </c:pt>
                <c:pt idx="166">
                  <c:v>1.7452834018298633E-3</c:v>
                </c:pt>
                <c:pt idx="167">
                  <c:v>2.5036645593981069E-3</c:v>
                </c:pt>
                <c:pt idx="168">
                  <c:v>3.0897756538392682E-3</c:v>
                </c:pt>
                <c:pt idx="169">
                  <c:v>2.8705130522088834E-3</c:v>
                </c:pt>
                <c:pt idx="170">
                  <c:v>3.0614133193135884E-3</c:v>
                </c:pt>
                <c:pt idx="171">
                  <c:v>4.5016069529771156E-3</c:v>
                </c:pt>
                <c:pt idx="172">
                  <c:v>5.9802706646543292E-3</c:v>
                </c:pt>
                <c:pt idx="173">
                  <c:v>4.0974190598696116E-3</c:v>
                </c:pt>
                <c:pt idx="174">
                  <c:v>3.4334844818986326E-3</c:v>
                </c:pt>
                <c:pt idx="175">
                  <c:v>2.1046056143380213E-3</c:v>
                </c:pt>
                <c:pt idx="176">
                  <c:v>2.0986562132070232E-3</c:v>
                </c:pt>
                <c:pt idx="177">
                  <c:v>3.1124227236560471E-3</c:v>
                </c:pt>
                <c:pt idx="178">
                  <c:v>4.0466161573353004E-3</c:v>
                </c:pt>
                <c:pt idx="179">
                  <c:v>3.2116774265921163E-3</c:v>
                </c:pt>
                <c:pt idx="180">
                  <c:v>3.0575525504727675E-3</c:v>
                </c:pt>
                <c:pt idx="181">
                  <c:v>2.9965988119050476E-3</c:v>
                </c:pt>
                <c:pt idx="182">
                  <c:v>3.3444242783125947E-3</c:v>
                </c:pt>
                <c:pt idx="183">
                  <c:v>3.0713127416818176E-3</c:v>
                </c:pt>
                <c:pt idx="184">
                  <c:v>3.0714403648878091E-3</c:v>
                </c:pt>
                <c:pt idx="185">
                  <c:v>4.1654102272180938E-3</c:v>
                </c:pt>
                <c:pt idx="186">
                  <c:v>5.3238525811395293E-3</c:v>
                </c:pt>
                <c:pt idx="187">
                  <c:v>5.2269408196134E-3</c:v>
                </c:pt>
                <c:pt idx="188">
                  <c:v>4.2286200284602131E-3</c:v>
                </c:pt>
                <c:pt idx="189">
                  <c:v>3.6610098611501176E-3</c:v>
                </c:pt>
                <c:pt idx="190">
                  <c:v>4.2353662995250601E-3</c:v>
                </c:pt>
                <c:pt idx="191">
                  <c:v>6.7216137647638915E-3</c:v>
                </c:pt>
                <c:pt idx="192">
                  <c:v>7.0766029211789009E-3</c:v>
                </c:pt>
                <c:pt idx="193">
                  <c:v>5.8108544571079911E-3</c:v>
                </c:pt>
                <c:pt idx="194">
                  <c:v>3.0227815927472111E-3</c:v>
                </c:pt>
                <c:pt idx="195">
                  <c:v>3.1367378699857082E-3</c:v>
                </c:pt>
                <c:pt idx="196">
                  <c:v>2.4966097479654815E-3</c:v>
                </c:pt>
                <c:pt idx="197">
                  <c:v>3.594706286591014E-3</c:v>
                </c:pt>
                <c:pt idx="198">
                  <c:v>5.6383820262085691E-3</c:v>
                </c:pt>
                <c:pt idx="199">
                  <c:v>5.583872657063527E-3</c:v>
                </c:pt>
                <c:pt idx="200">
                  <c:v>5.8984832899216678E-3</c:v>
                </c:pt>
                <c:pt idx="201">
                  <c:v>7.4281605893142611E-3</c:v>
                </c:pt>
                <c:pt idx="202">
                  <c:v>7.9793168906681696E-3</c:v>
                </c:pt>
                <c:pt idx="203">
                  <c:v>6.5668040044689563E-3</c:v>
                </c:pt>
                <c:pt idx="204">
                  <c:v>5.5236669445895246E-3</c:v>
                </c:pt>
                <c:pt idx="205">
                  <c:v>6.3860989318309733E-3</c:v>
                </c:pt>
                <c:pt idx="206">
                  <c:v>6.0904005243106064E-3</c:v>
                </c:pt>
                <c:pt idx="207">
                  <c:v>5.6598149777693845E-3</c:v>
                </c:pt>
                <c:pt idx="208">
                  <c:v>5.861802778005974E-3</c:v>
                </c:pt>
                <c:pt idx="209">
                  <c:v>6.0682902685392165E-3</c:v>
                </c:pt>
                <c:pt idx="210">
                  <c:v>5.5476873781661129E-3</c:v>
                </c:pt>
                <c:pt idx="211">
                  <c:v>4.7727729224330074E-3</c:v>
                </c:pt>
                <c:pt idx="212">
                  <c:v>6.0215284221654154E-3</c:v>
                </c:pt>
                <c:pt idx="213">
                  <c:v>6.1204119377738621E-3</c:v>
                </c:pt>
                <c:pt idx="214">
                  <c:v>4.7434180332063891E-3</c:v>
                </c:pt>
                <c:pt idx="215">
                  <c:v>4.300070997000951E-3</c:v>
                </c:pt>
                <c:pt idx="216">
                  <c:v>4.3819270911802898E-3</c:v>
                </c:pt>
                <c:pt idx="217">
                  <c:v>3.6012240557136569E-3</c:v>
                </c:pt>
                <c:pt idx="218">
                  <c:v>3.9230193965656421E-3</c:v>
                </c:pt>
                <c:pt idx="219">
                  <c:v>5.7560033672778635E-3</c:v>
                </c:pt>
                <c:pt idx="220">
                  <c:v>4.6540389474338442E-3</c:v>
                </c:pt>
                <c:pt idx="221">
                  <c:v>4.5543471906546087E-3</c:v>
                </c:pt>
                <c:pt idx="222">
                  <c:v>2.8539840743453484E-3</c:v>
                </c:pt>
                <c:pt idx="223">
                  <c:v>2.1395703610812E-3</c:v>
                </c:pt>
                <c:pt idx="224">
                  <c:v>2.2924949700753429E-3</c:v>
                </c:pt>
                <c:pt idx="225">
                  <c:v>1.4188555209646331E-3</c:v>
                </c:pt>
                <c:pt idx="226">
                  <c:v>2.5303479531869105E-3</c:v>
                </c:pt>
                <c:pt idx="227">
                  <c:v>2.5718079896276309E-3</c:v>
                </c:pt>
                <c:pt idx="228">
                  <c:v>3.8641421844208771E-3</c:v>
                </c:pt>
                <c:pt idx="229">
                  <c:v>3.8895767363196086E-3</c:v>
                </c:pt>
                <c:pt idx="230">
                  <c:v>4.0722960638338674E-3</c:v>
                </c:pt>
                <c:pt idx="231">
                  <c:v>2.7499433228300664E-3</c:v>
                </c:pt>
                <c:pt idx="232">
                  <c:v>2.7191152852069338E-3</c:v>
                </c:pt>
                <c:pt idx="233">
                  <c:v>3.4573812145401966E-3</c:v>
                </c:pt>
                <c:pt idx="234">
                  <c:v>3.1107756512461925E-3</c:v>
                </c:pt>
                <c:pt idx="235">
                  <c:v>3.8170971229197583E-3</c:v>
                </c:pt>
                <c:pt idx="236">
                  <c:v>4.0610938629999267E-3</c:v>
                </c:pt>
                <c:pt idx="237">
                  <c:v>4.9508907602468909E-3</c:v>
                </c:pt>
                <c:pt idx="238">
                  <c:v>3.2506184642539628E-3</c:v>
                </c:pt>
                <c:pt idx="239">
                  <c:v>2.7446070500051173E-3</c:v>
                </c:pt>
                <c:pt idx="240">
                  <c:v>2.9857040779243168E-3</c:v>
                </c:pt>
                <c:pt idx="241">
                  <c:v>3.3200066999856575E-3</c:v>
                </c:pt>
                <c:pt idx="242">
                  <c:v>3.844782695013036E-3</c:v>
                </c:pt>
                <c:pt idx="243">
                  <c:v>3.2930287437507857E-3</c:v>
                </c:pt>
                <c:pt idx="244">
                  <c:v>3.4910000494345985E-3</c:v>
                </c:pt>
                <c:pt idx="245">
                  <c:v>3.0899709189736828E-3</c:v>
                </c:pt>
                <c:pt idx="246">
                  <c:v>2.9585711960642192E-3</c:v>
                </c:pt>
                <c:pt idx="247">
                  <c:v>2.5141798672185809E-3</c:v>
                </c:pt>
                <c:pt idx="248">
                  <c:v>1.9851671063037752E-3</c:v>
                </c:pt>
                <c:pt idx="249">
                  <c:v>2.2664113239469065E-3</c:v>
                </c:pt>
                <c:pt idx="250">
                  <c:v>3.4149196395989478E-3</c:v>
                </c:pt>
                <c:pt idx="251">
                  <c:v>3.8261889579773662E-3</c:v>
                </c:pt>
                <c:pt idx="252">
                  <c:v>3.3995406716629656E-3</c:v>
                </c:pt>
                <c:pt idx="253">
                  <c:v>2.8440529122632416E-3</c:v>
                </c:pt>
                <c:pt idx="254">
                  <c:v>3.9150385025505637E-3</c:v>
                </c:pt>
                <c:pt idx="255">
                  <c:v>3.8019966608818763E-3</c:v>
                </c:pt>
                <c:pt idx="256">
                  <c:v>4.4288260437472761E-3</c:v>
                </c:pt>
                <c:pt idx="257">
                  <c:v>2.7850426845327813E-3</c:v>
                </c:pt>
                <c:pt idx="258">
                  <c:v>1.0704438730585804E-3</c:v>
                </c:pt>
                <c:pt idx="259">
                  <c:v>7.7970070283729599E-4</c:v>
                </c:pt>
                <c:pt idx="260">
                  <c:v>8.0201078713308953E-4</c:v>
                </c:pt>
                <c:pt idx="261">
                  <c:v>1.6690532812934052E-3</c:v>
                </c:pt>
                <c:pt idx="262">
                  <c:v>2.3211691951670536E-3</c:v>
                </c:pt>
                <c:pt idx="263">
                  <c:v>2.4412338714843813E-3</c:v>
                </c:pt>
                <c:pt idx="264">
                  <c:v>2.9093683504336099E-3</c:v>
                </c:pt>
                <c:pt idx="265">
                  <c:v>2.7124961875058615E-3</c:v>
                </c:pt>
                <c:pt idx="266">
                  <c:v>2.1067253042825851E-3</c:v>
                </c:pt>
                <c:pt idx="267">
                  <c:v>2.06499944650131E-3</c:v>
                </c:pt>
                <c:pt idx="268">
                  <c:v>2.7271384881665966E-3</c:v>
                </c:pt>
                <c:pt idx="269">
                  <c:v>3.0692196885812027E-3</c:v>
                </c:pt>
                <c:pt idx="270">
                  <c:v>2.9557076689754056E-3</c:v>
                </c:pt>
                <c:pt idx="271">
                  <c:v>2.8728548566376755E-3</c:v>
                </c:pt>
                <c:pt idx="272">
                  <c:v>2.6218489271481724E-3</c:v>
                </c:pt>
                <c:pt idx="273">
                  <c:v>2.1145733870141341E-3</c:v>
                </c:pt>
                <c:pt idx="274">
                  <c:v>1.9952552377566837E-3</c:v>
                </c:pt>
                <c:pt idx="275">
                  <c:v>2.7873503519271394E-3</c:v>
                </c:pt>
                <c:pt idx="276">
                  <c:v>2.6178630094392014E-3</c:v>
                </c:pt>
                <c:pt idx="277">
                  <c:v>2.8212876975332937E-3</c:v>
                </c:pt>
                <c:pt idx="278">
                  <c:v>2.8670432184437575E-3</c:v>
                </c:pt>
                <c:pt idx="279">
                  <c:v>2.9434011728574358E-3</c:v>
                </c:pt>
                <c:pt idx="280">
                  <c:v>2.6960141189691588E-3</c:v>
                </c:pt>
                <c:pt idx="281">
                  <c:v>2.4595532565989935E-3</c:v>
                </c:pt>
                <c:pt idx="282">
                  <c:v>2.4460280277211113E-3</c:v>
                </c:pt>
                <c:pt idx="283">
                  <c:v>2.6610046424340506E-3</c:v>
                </c:pt>
                <c:pt idx="284">
                  <c:v>2.6282704690616158E-3</c:v>
                </c:pt>
                <c:pt idx="285">
                  <c:v>2.7045089616439385E-3</c:v>
                </c:pt>
                <c:pt idx="286">
                  <c:v>2.514011678451682E-3</c:v>
                </c:pt>
                <c:pt idx="287">
                  <c:v>1.4453529916205192E-3</c:v>
                </c:pt>
                <c:pt idx="288">
                  <c:v>1.4933484911714902E-3</c:v>
                </c:pt>
                <c:pt idx="289">
                  <c:v>2.7544488226907164E-3</c:v>
                </c:pt>
                <c:pt idx="290">
                  <c:v>3.0093227268854703E-3</c:v>
                </c:pt>
                <c:pt idx="291">
                  <c:v>2.9689107448591487E-3</c:v>
                </c:pt>
                <c:pt idx="292">
                  <c:v>2.9278168807505573E-3</c:v>
                </c:pt>
                <c:pt idx="293">
                  <c:v>3.1897746822495982E-3</c:v>
                </c:pt>
                <c:pt idx="294">
                  <c:v>2.7942665607149871E-3</c:v>
                </c:pt>
                <c:pt idx="295">
                  <c:v>2.9521804967401061E-3</c:v>
                </c:pt>
                <c:pt idx="296">
                  <c:v>3.2397652411139525E-3</c:v>
                </c:pt>
                <c:pt idx="297">
                  <c:v>2.973275445986222E-3</c:v>
                </c:pt>
                <c:pt idx="298">
                  <c:v>2.9186383580862138E-3</c:v>
                </c:pt>
                <c:pt idx="299">
                  <c:v>2.8731221014112076E-3</c:v>
                </c:pt>
                <c:pt idx="300">
                  <c:v>3.0098974711176606E-3</c:v>
                </c:pt>
                <c:pt idx="301">
                  <c:v>1.4256472702920298E-3</c:v>
                </c:pt>
                <c:pt idx="302">
                  <c:v>1.4659161563223893E-3</c:v>
                </c:pt>
                <c:pt idx="303">
                  <c:v>1.5051148518964244E-3</c:v>
                </c:pt>
                <c:pt idx="304">
                  <c:v>1.1526711556786372E-3</c:v>
                </c:pt>
                <c:pt idx="305">
                  <c:v>1.3270393353414513E-3</c:v>
                </c:pt>
                <c:pt idx="306">
                  <c:v>1.161892441680742E-3</c:v>
                </c:pt>
                <c:pt idx="307">
                  <c:v>1.3771116074313837E-3</c:v>
                </c:pt>
                <c:pt idx="308">
                  <c:v>1.0443343811373936E-3</c:v>
                </c:pt>
                <c:pt idx="309">
                  <c:v>1.066991658544907E-3</c:v>
                </c:pt>
                <c:pt idx="310">
                  <c:v>1.4625905541089232E-3</c:v>
                </c:pt>
                <c:pt idx="311">
                  <c:v>1.1461627399016905E-3</c:v>
                </c:pt>
                <c:pt idx="312">
                  <c:v>1.3538215974708684E-3</c:v>
                </c:pt>
                <c:pt idx="313">
                  <c:v>1.4361572307520205E-3</c:v>
                </c:pt>
                <c:pt idx="314">
                  <c:v>1.3160680205206202E-3</c:v>
                </c:pt>
                <c:pt idx="315">
                  <c:v>1.2545910246982337E-3</c:v>
                </c:pt>
                <c:pt idx="316">
                  <c:v>1.027640537978417E-3</c:v>
                </c:pt>
                <c:pt idx="317">
                  <c:v>1.8613730397372553E-3</c:v>
                </c:pt>
                <c:pt idx="318">
                  <c:v>1.9822279793769246E-3</c:v>
                </c:pt>
                <c:pt idx="319">
                  <c:v>2.554845610515099E-3</c:v>
                </c:pt>
                <c:pt idx="320">
                  <c:v>3.1682229313342546E-3</c:v>
                </c:pt>
                <c:pt idx="321">
                  <c:v>3.2030429014346675E-3</c:v>
                </c:pt>
                <c:pt idx="322">
                  <c:v>2.7755629663210458E-3</c:v>
                </c:pt>
                <c:pt idx="323">
                  <c:v>1.3502477902549335E-3</c:v>
                </c:pt>
                <c:pt idx="324">
                  <c:v>2.2790158446960012E-3</c:v>
                </c:pt>
                <c:pt idx="325">
                  <c:v>2.6523218155964389E-3</c:v>
                </c:pt>
                <c:pt idx="326">
                  <c:v>2.381852949125538E-3</c:v>
                </c:pt>
                <c:pt idx="327">
                  <c:v>2.0283243078618191E-3</c:v>
                </c:pt>
                <c:pt idx="328">
                  <c:v>2.0603811420953338E-3</c:v>
                </c:pt>
                <c:pt idx="329">
                  <c:v>2.0515427630042951E-3</c:v>
                </c:pt>
                <c:pt idx="330">
                  <c:v>2.0214990418355554E-3</c:v>
                </c:pt>
                <c:pt idx="331">
                  <c:v>2.1951684266560277E-3</c:v>
                </c:pt>
                <c:pt idx="332">
                  <c:v>2.327492627240363E-3</c:v>
                </c:pt>
                <c:pt idx="333">
                  <c:v>3.2557143664139815E-3</c:v>
                </c:pt>
                <c:pt idx="334">
                  <c:v>2.9759221226010172E-3</c:v>
                </c:pt>
                <c:pt idx="335">
                  <c:v>2.6758880602361229E-3</c:v>
                </c:pt>
                <c:pt idx="336">
                  <c:v>1.9307461482221662E-3</c:v>
                </c:pt>
                <c:pt idx="337">
                  <c:v>1.8579686621657489E-3</c:v>
                </c:pt>
                <c:pt idx="338">
                  <c:v>1.9833636444047602E-3</c:v>
                </c:pt>
                <c:pt idx="339">
                  <c:v>2.0816813566087201E-3</c:v>
                </c:pt>
                <c:pt idx="340">
                  <c:v>2.3399372277814827E-3</c:v>
                </c:pt>
                <c:pt idx="341">
                  <c:v>2.9651209453984253E-3</c:v>
                </c:pt>
                <c:pt idx="342">
                  <c:v>2.7019126389536399E-3</c:v>
                </c:pt>
                <c:pt idx="343">
                  <c:v>2.5729920591176067E-3</c:v>
                </c:pt>
                <c:pt idx="344">
                  <c:v>2.5337702351611925E-3</c:v>
                </c:pt>
                <c:pt idx="345">
                  <c:v>2.8327869519645488E-3</c:v>
                </c:pt>
                <c:pt idx="346">
                  <c:v>2.742626083356783E-3</c:v>
                </c:pt>
                <c:pt idx="347">
                  <c:v>1.9770374926740271E-3</c:v>
                </c:pt>
                <c:pt idx="348">
                  <c:v>1.8912469253235245E-3</c:v>
                </c:pt>
                <c:pt idx="349">
                  <c:v>2.002227798299186E-3</c:v>
                </c:pt>
                <c:pt idx="350">
                  <c:v>2.8392241223595756E-3</c:v>
                </c:pt>
                <c:pt idx="351">
                  <c:v>3.0841439995828246E-3</c:v>
                </c:pt>
                <c:pt idx="352">
                  <c:v>3.7429192913100411E-3</c:v>
                </c:pt>
                <c:pt idx="353">
                  <c:v>2.9700801757217513E-3</c:v>
                </c:pt>
                <c:pt idx="354">
                  <c:v>2.3363383618051868E-3</c:v>
                </c:pt>
                <c:pt idx="355">
                  <c:v>2.7328190599101927E-3</c:v>
                </c:pt>
                <c:pt idx="356">
                  <c:v>2.8405701333917149E-3</c:v>
                </c:pt>
                <c:pt idx="357">
                  <c:v>2.5712118623616516E-3</c:v>
                </c:pt>
                <c:pt idx="358">
                  <c:v>2.459331662704642E-3</c:v>
                </c:pt>
                <c:pt idx="359">
                  <c:v>2.8576865311555513E-3</c:v>
                </c:pt>
                <c:pt idx="360">
                  <c:v>3.5667279194641355E-3</c:v>
                </c:pt>
                <c:pt idx="361">
                  <c:v>3.4547608531186615E-3</c:v>
                </c:pt>
                <c:pt idx="362">
                  <c:v>3.4241832781775512E-3</c:v>
                </c:pt>
                <c:pt idx="363">
                  <c:v>2.9336201051713144E-3</c:v>
                </c:pt>
                <c:pt idx="364">
                  <c:v>2.1869912750830892E-3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D4-47CC-A9D0-6CCEDCB7474E}"/>
            </c:ext>
          </c:extLst>
        </c:ser>
        <c:ser>
          <c:idx val="1"/>
          <c:order val="1"/>
          <c:tx>
            <c:v>2013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PJM_Dom!$F$367:$F$731</c:f>
              <c:numCache>
                <c:formatCode>General</c:formatCode>
                <c:ptCount val="365"/>
                <c:pt idx="0">
                  <c:v>3.0396037843289296E-3</c:v>
                </c:pt>
                <c:pt idx="1">
                  <c:v>3.8331577483129093E-3</c:v>
                </c:pt>
                <c:pt idx="2">
                  <c:v>4.5188871698759623E-3</c:v>
                </c:pt>
                <c:pt idx="3">
                  <c:v>4.4066917313579533E-3</c:v>
                </c:pt>
                <c:pt idx="4">
                  <c:v>3.6045144167475801E-3</c:v>
                </c:pt>
                <c:pt idx="5">
                  <c:v>3.245285552379973E-3</c:v>
                </c:pt>
                <c:pt idx="6">
                  <c:v>3.9809536723653619E-3</c:v>
                </c:pt>
                <c:pt idx="7">
                  <c:v>3.5195585329783003E-3</c:v>
                </c:pt>
                <c:pt idx="8">
                  <c:v>3.3118338932210203E-3</c:v>
                </c:pt>
                <c:pt idx="9">
                  <c:v>3.3711358057533359E-3</c:v>
                </c:pt>
                <c:pt idx="10">
                  <c:v>3.5145644571601092E-3</c:v>
                </c:pt>
                <c:pt idx="11">
                  <c:v>2.0953269240118091E-3</c:v>
                </c:pt>
                <c:pt idx="12">
                  <c:v>2.0325303327932412E-3</c:v>
                </c:pt>
                <c:pt idx="13">
                  <c:v>3.1243688976954126E-3</c:v>
                </c:pt>
                <c:pt idx="14">
                  <c:v>3.495957236177712E-3</c:v>
                </c:pt>
                <c:pt idx="15">
                  <c:v>3.4243092217918379E-3</c:v>
                </c:pt>
                <c:pt idx="16">
                  <c:v>3.5357376640770557E-3</c:v>
                </c:pt>
                <c:pt idx="17">
                  <c:v>3.6279642079863317E-3</c:v>
                </c:pt>
                <c:pt idx="18">
                  <c:v>2.9474275481601309E-3</c:v>
                </c:pt>
                <c:pt idx="19">
                  <c:v>2.1172423237739595E-3</c:v>
                </c:pt>
                <c:pt idx="20">
                  <c:v>3.1465566063010346E-3</c:v>
                </c:pt>
                <c:pt idx="21">
                  <c:v>3.9977798160054723E-3</c:v>
                </c:pt>
                <c:pt idx="22">
                  <c:v>4.5237469946628134E-3</c:v>
                </c:pt>
                <c:pt idx="23">
                  <c:v>4.2653461223612276E-3</c:v>
                </c:pt>
                <c:pt idx="24">
                  <c:v>4.7416138150933977E-3</c:v>
                </c:pt>
                <c:pt idx="25">
                  <c:v>4.4397715348844799E-3</c:v>
                </c:pt>
                <c:pt idx="26">
                  <c:v>4.0127885291643571E-3</c:v>
                </c:pt>
                <c:pt idx="27">
                  <c:v>3.5497697492417038E-3</c:v>
                </c:pt>
                <c:pt idx="28">
                  <c:v>2.7453516858125496E-3</c:v>
                </c:pt>
                <c:pt idx="29">
                  <c:v>2.4756291454851981E-3</c:v>
                </c:pt>
                <c:pt idx="30">
                  <c:v>3.1954104800388417E-3</c:v>
                </c:pt>
                <c:pt idx="31">
                  <c:v>4.0145317192487413E-3</c:v>
                </c:pt>
                <c:pt idx="32">
                  <c:v>4.4043779150559964E-3</c:v>
                </c:pt>
                <c:pt idx="33">
                  <c:v>3.6868222040507409E-3</c:v>
                </c:pt>
                <c:pt idx="34">
                  <c:v>4.088905934039995E-3</c:v>
                </c:pt>
                <c:pt idx="35">
                  <c:v>3.5846423021254998E-3</c:v>
                </c:pt>
                <c:pt idx="36">
                  <c:v>3.7080899993988735E-3</c:v>
                </c:pt>
                <c:pt idx="37">
                  <c:v>3.7946626064848726E-3</c:v>
                </c:pt>
                <c:pt idx="38">
                  <c:v>3.6498767550351913E-3</c:v>
                </c:pt>
                <c:pt idx="39">
                  <c:v>3.6300668873969445E-3</c:v>
                </c:pt>
                <c:pt idx="40">
                  <c:v>3.4813152248561966E-3</c:v>
                </c:pt>
                <c:pt idx="41">
                  <c:v>3.1211745305030655E-3</c:v>
                </c:pt>
                <c:pt idx="42">
                  <c:v>3.2193781247195808E-3</c:v>
                </c:pt>
                <c:pt idx="43">
                  <c:v>3.4754502082488185E-3</c:v>
                </c:pt>
                <c:pt idx="44">
                  <c:v>3.3895168031918429E-3</c:v>
                </c:pt>
                <c:pt idx="45">
                  <c:v>3.3117049041304684E-3</c:v>
                </c:pt>
                <c:pt idx="46">
                  <c:v>3.6061436472165677E-3</c:v>
                </c:pt>
                <c:pt idx="47">
                  <c:v>4.4829207145982725E-3</c:v>
                </c:pt>
                <c:pt idx="48">
                  <c:v>4.3977004812349695E-3</c:v>
                </c:pt>
                <c:pt idx="49">
                  <c:v>4.0863449272768382E-3</c:v>
                </c:pt>
                <c:pt idx="50">
                  <c:v>4.2165033326492206E-3</c:v>
                </c:pt>
                <c:pt idx="51">
                  <c:v>4.3293073651457965E-3</c:v>
                </c:pt>
                <c:pt idx="52">
                  <c:v>4.2029037048765712E-3</c:v>
                </c:pt>
                <c:pt idx="53">
                  <c:v>3.4077930415136407E-3</c:v>
                </c:pt>
                <c:pt idx="54">
                  <c:v>3.342729746451513E-3</c:v>
                </c:pt>
                <c:pt idx="55">
                  <c:v>3.7701339528877198E-3</c:v>
                </c:pt>
                <c:pt idx="56">
                  <c:v>3.6674162987431389E-3</c:v>
                </c:pt>
                <c:pt idx="57">
                  <c:v>3.343872597189098E-3</c:v>
                </c:pt>
                <c:pt idx="58">
                  <c:v>3.5518906822264436E-3</c:v>
                </c:pt>
                <c:pt idx="59">
                  <c:v>3.6830666541399922E-3</c:v>
                </c:pt>
                <c:pt idx="60">
                  <c:v>3.6069550044838397E-3</c:v>
                </c:pt>
                <c:pt idx="61">
                  <c:v>3.6133400446789672E-3</c:v>
                </c:pt>
                <c:pt idx="62">
                  <c:v>3.6049577586078473E-3</c:v>
                </c:pt>
                <c:pt idx="63">
                  <c:v>3.6927424496831767E-3</c:v>
                </c:pt>
                <c:pt idx="64">
                  <c:v>3.7139571560075336E-3</c:v>
                </c:pt>
                <c:pt idx="65">
                  <c:v>3.5896070870988692E-3</c:v>
                </c:pt>
                <c:pt idx="66">
                  <c:v>3.1870476277942187E-3</c:v>
                </c:pt>
                <c:pt idx="67">
                  <c:v>2.4989715659089048E-3</c:v>
                </c:pt>
                <c:pt idx="68">
                  <c:v>2.4756232333316571E-3</c:v>
                </c:pt>
                <c:pt idx="69">
                  <c:v>2.5366683314053421E-3</c:v>
                </c:pt>
                <c:pt idx="70">
                  <c:v>2.3760752401075541E-3</c:v>
                </c:pt>
                <c:pt idx="71">
                  <c:v>2.5713780563042504E-3</c:v>
                </c:pt>
                <c:pt idx="72">
                  <c:v>3.1033944315433581E-3</c:v>
                </c:pt>
                <c:pt idx="73">
                  <c:v>3.0222805276329738E-3</c:v>
                </c:pt>
                <c:pt idx="74">
                  <c:v>2.6215258108768227E-3</c:v>
                </c:pt>
                <c:pt idx="75">
                  <c:v>3.2897309234262771E-3</c:v>
                </c:pt>
                <c:pt idx="76">
                  <c:v>3.1420202086373185E-3</c:v>
                </c:pt>
                <c:pt idx="77">
                  <c:v>2.1647425321257977E-3</c:v>
                </c:pt>
                <c:pt idx="78">
                  <c:v>2.2385505194600632E-3</c:v>
                </c:pt>
                <c:pt idx="79">
                  <c:v>2.3088770057272893E-3</c:v>
                </c:pt>
                <c:pt idx="80">
                  <c:v>2.4532318231750717E-3</c:v>
                </c:pt>
                <c:pt idx="81">
                  <c:v>2.2752609652780748E-3</c:v>
                </c:pt>
                <c:pt idx="82">
                  <c:v>2.4124871536092729E-3</c:v>
                </c:pt>
                <c:pt idx="83">
                  <c:v>3.6776155568896914E-3</c:v>
                </c:pt>
                <c:pt idx="84">
                  <c:v>4.7885789754976843E-3</c:v>
                </c:pt>
                <c:pt idx="85">
                  <c:v>4.9971570790747514E-3</c:v>
                </c:pt>
                <c:pt idx="86">
                  <c:v>5.0343851657076505E-3</c:v>
                </c:pt>
                <c:pt idx="87">
                  <c:v>4.4212420108203886E-3</c:v>
                </c:pt>
                <c:pt idx="88">
                  <c:v>4.1070496638338956E-3</c:v>
                </c:pt>
                <c:pt idx="89">
                  <c:v>3.2262514270879933E-3</c:v>
                </c:pt>
                <c:pt idx="90">
                  <c:v>2.0747380195917662E-3</c:v>
                </c:pt>
                <c:pt idx="91">
                  <c:v>2.4682409688999369E-3</c:v>
                </c:pt>
                <c:pt idx="92">
                  <c:v>2.3297010813680213E-3</c:v>
                </c:pt>
                <c:pt idx="93">
                  <c:v>2.4871044766133464E-3</c:v>
                </c:pt>
                <c:pt idx="94">
                  <c:v>2.0950106706782235E-3</c:v>
                </c:pt>
                <c:pt idx="95">
                  <c:v>1.9171816717872209E-3</c:v>
                </c:pt>
                <c:pt idx="96">
                  <c:v>1.4222765903040644E-3</c:v>
                </c:pt>
                <c:pt idx="97">
                  <c:v>2.063250066341526E-3</c:v>
                </c:pt>
                <c:pt idx="98">
                  <c:v>1.9454293741633349E-3</c:v>
                </c:pt>
                <c:pt idx="99">
                  <c:v>2.37540162562972E-3</c:v>
                </c:pt>
                <c:pt idx="100">
                  <c:v>2.3447109375353313E-3</c:v>
                </c:pt>
                <c:pt idx="101">
                  <c:v>2.2392490045192778E-3</c:v>
                </c:pt>
                <c:pt idx="102">
                  <c:v>1.9618535207474581E-3</c:v>
                </c:pt>
                <c:pt idx="103">
                  <c:v>1.6498610930190444E-3</c:v>
                </c:pt>
                <c:pt idx="104">
                  <c:v>2.458872623055163E-3</c:v>
                </c:pt>
                <c:pt idx="105">
                  <c:v>2.3874678887416414E-3</c:v>
                </c:pt>
                <c:pt idx="106">
                  <c:v>2.2161810627609724E-3</c:v>
                </c:pt>
                <c:pt idx="107">
                  <c:v>2.2157387673528537E-3</c:v>
                </c:pt>
                <c:pt idx="108">
                  <c:v>2.3433505573058773E-3</c:v>
                </c:pt>
                <c:pt idx="109">
                  <c:v>2.2650424652039323E-3</c:v>
                </c:pt>
                <c:pt idx="110">
                  <c:v>2.047552786806771E-3</c:v>
                </c:pt>
                <c:pt idx="111">
                  <c:v>2.4283713245129876E-3</c:v>
                </c:pt>
                <c:pt idx="112">
                  <c:v>2.1751330765971471E-3</c:v>
                </c:pt>
                <c:pt idx="113">
                  <c:v>2.2488457313208279E-3</c:v>
                </c:pt>
                <c:pt idx="114">
                  <c:v>2.2509327747563335E-3</c:v>
                </c:pt>
                <c:pt idx="115">
                  <c:v>2.2472791826860941E-3</c:v>
                </c:pt>
                <c:pt idx="116">
                  <c:v>1.7426664963769074E-3</c:v>
                </c:pt>
                <c:pt idx="117">
                  <c:v>1.4014612382354413E-3</c:v>
                </c:pt>
                <c:pt idx="118">
                  <c:v>2.1002310852976545E-3</c:v>
                </c:pt>
                <c:pt idx="119">
                  <c:v>1.7979005505313352E-3</c:v>
                </c:pt>
                <c:pt idx="120">
                  <c:v>2.0034150080684571E-3</c:v>
                </c:pt>
                <c:pt idx="121">
                  <c:v>1.8790303596498115E-3</c:v>
                </c:pt>
                <c:pt idx="122">
                  <c:v>1.9044357465530198E-3</c:v>
                </c:pt>
                <c:pt idx="123">
                  <c:v>1.917791278918187E-3</c:v>
                </c:pt>
                <c:pt idx="124">
                  <c:v>1.7431674303859E-3</c:v>
                </c:pt>
                <c:pt idx="125">
                  <c:v>1.7983567143610274E-3</c:v>
                </c:pt>
                <c:pt idx="126">
                  <c:v>2.0701015178603349E-3</c:v>
                </c:pt>
                <c:pt idx="127">
                  <c:v>1.5147261359895474E-3</c:v>
                </c:pt>
                <c:pt idx="128">
                  <c:v>1.5689999545074236E-3</c:v>
                </c:pt>
                <c:pt idx="129">
                  <c:v>1.6662534342036569E-3</c:v>
                </c:pt>
                <c:pt idx="130">
                  <c:v>1.7758912267475098E-3</c:v>
                </c:pt>
                <c:pt idx="131">
                  <c:v>1.2874692836123101E-3</c:v>
                </c:pt>
                <c:pt idx="132">
                  <c:v>2.0261422185114918E-3</c:v>
                </c:pt>
                <c:pt idx="133">
                  <c:v>2.2254503380767631E-3</c:v>
                </c:pt>
                <c:pt idx="134">
                  <c:v>1.9631236053176651E-3</c:v>
                </c:pt>
                <c:pt idx="135">
                  <c:v>2.4936260950954772E-3</c:v>
                </c:pt>
                <c:pt idx="136">
                  <c:v>2.490004777306873E-3</c:v>
                </c:pt>
                <c:pt idx="137">
                  <c:v>2.1136182494648583E-3</c:v>
                </c:pt>
                <c:pt idx="138">
                  <c:v>2.041712847382499E-3</c:v>
                </c:pt>
                <c:pt idx="139">
                  <c:v>2.5295574222456902E-3</c:v>
                </c:pt>
                <c:pt idx="140">
                  <c:v>2.7813999777614841E-3</c:v>
                </c:pt>
                <c:pt idx="141">
                  <c:v>2.8668355602266423E-3</c:v>
                </c:pt>
                <c:pt idx="142">
                  <c:v>2.5035524855412617E-3</c:v>
                </c:pt>
                <c:pt idx="143">
                  <c:v>1.5087022475414674E-3</c:v>
                </c:pt>
                <c:pt idx="144">
                  <c:v>4.0995465744781496E-4</c:v>
                </c:pt>
                <c:pt idx="145">
                  <c:v>2.6264969198138858E-4</c:v>
                </c:pt>
                <c:pt idx="146">
                  <c:v>4.6969726173740918E-4</c:v>
                </c:pt>
                <c:pt idx="147">
                  <c:v>1.9208706744464068E-3</c:v>
                </c:pt>
                <c:pt idx="148">
                  <c:v>2.4246579562196132E-3</c:v>
                </c:pt>
                <c:pt idx="149">
                  <c:v>2.7790706950186388E-3</c:v>
                </c:pt>
                <c:pt idx="150">
                  <c:v>3.1071883418146273E-3</c:v>
                </c:pt>
                <c:pt idx="151">
                  <c:v>4.3820964522092668E-3</c:v>
                </c:pt>
                <c:pt idx="152">
                  <c:v>4.0114132913241819E-3</c:v>
                </c:pt>
                <c:pt idx="153">
                  <c:v>3.9949455096989243E-3</c:v>
                </c:pt>
                <c:pt idx="154">
                  <c:v>2.4783059739796765E-3</c:v>
                </c:pt>
                <c:pt idx="155">
                  <c:v>2.7300193763958491E-3</c:v>
                </c:pt>
                <c:pt idx="156">
                  <c:v>2.611972908103625E-3</c:v>
                </c:pt>
                <c:pt idx="157">
                  <c:v>2.5260997329285091E-3</c:v>
                </c:pt>
                <c:pt idx="158">
                  <c:v>2.5847236699458515E-3</c:v>
                </c:pt>
                <c:pt idx="159">
                  <c:v>2.884911079543129E-3</c:v>
                </c:pt>
                <c:pt idx="160">
                  <c:v>3.1630866844221282E-3</c:v>
                </c:pt>
                <c:pt idx="161">
                  <c:v>3.4303510062132416E-3</c:v>
                </c:pt>
                <c:pt idx="162">
                  <c:v>3.6172057146709249E-3</c:v>
                </c:pt>
                <c:pt idx="163">
                  <c:v>3.3677947681692369E-3</c:v>
                </c:pt>
                <c:pt idx="164">
                  <c:v>2.7227298933025358E-3</c:v>
                </c:pt>
                <c:pt idx="165">
                  <c:v>2.4407555887739521E-3</c:v>
                </c:pt>
                <c:pt idx="166">
                  <c:v>2.5568999858582922E-3</c:v>
                </c:pt>
                <c:pt idx="167">
                  <c:v>3.2994589757149666E-3</c:v>
                </c:pt>
                <c:pt idx="168">
                  <c:v>3.073926117488677E-3</c:v>
                </c:pt>
                <c:pt idx="169">
                  <c:v>2.716154339215026E-3</c:v>
                </c:pt>
                <c:pt idx="170">
                  <c:v>3.3029721349752262E-3</c:v>
                </c:pt>
                <c:pt idx="171">
                  <c:v>3.5739333337704306E-3</c:v>
                </c:pt>
                <c:pt idx="172">
                  <c:v>3.7390853339571038E-3</c:v>
                </c:pt>
                <c:pt idx="173">
                  <c:v>3.8711881946039504E-3</c:v>
                </c:pt>
                <c:pt idx="174">
                  <c:v>4.3673009068464228E-3</c:v>
                </c:pt>
                <c:pt idx="175">
                  <c:v>3.7342025289228381E-3</c:v>
                </c:pt>
                <c:pt idx="176">
                  <c:v>3.9767439046684561E-3</c:v>
                </c:pt>
                <c:pt idx="177">
                  <c:v>3.366008545946938E-3</c:v>
                </c:pt>
                <c:pt idx="178">
                  <c:v>3.2963735710572037E-3</c:v>
                </c:pt>
                <c:pt idx="179">
                  <c:v>2.8681209847175957E-3</c:v>
                </c:pt>
                <c:pt idx="180">
                  <c:v>2.8518320730677232E-3</c:v>
                </c:pt>
                <c:pt idx="181">
                  <c:v>3.0334936003258246E-3</c:v>
                </c:pt>
                <c:pt idx="182">
                  <c:v>3.1171772616045337E-3</c:v>
                </c:pt>
                <c:pt idx="183">
                  <c:v>3.2788910211397847E-3</c:v>
                </c:pt>
                <c:pt idx="184">
                  <c:v>3.5153565940144941E-3</c:v>
                </c:pt>
                <c:pt idx="185">
                  <c:v>3.9073657124708422E-3</c:v>
                </c:pt>
                <c:pt idx="186">
                  <c:v>3.9529168151759136E-3</c:v>
                </c:pt>
                <c:pt idx="187">
                  <c:v>3.8469244146662083E-3</c:v>
                </c:pt>
                <c:pt idx="188">
                  <c:v>3.4061372328643342E-3</c:v>
                </c:pt>
                <c:pt idx="189">
                  <c:v>3.5772660486496658E-3</c:v>
                </c:pt>
                <c:pt idx="190">
                  <c:v>3.9929304679066652E-3</c:v>
                </c:pt>
                <c:pt idx="191">
                  <c:v>3.6801963921416613E-3</c:v>
                </c:pt>
                <c:pt idx="192">
                  <c:v>3.4373978542159558E-3</c:v>
                </c:pt>
                <c:pt idx="193">
                  <c:v>3.3945526104252619E-3</c:v>
                </c:pt>
                <c:pt idx="194">
                  <c:v>3.5751234226609218E-3</c:v>
                </c:pt>
                <c:pt idx="195">
                  <c:v>4.200595251421759E-3</c:v>
                </c:pt>
                <c:pt idx="196">
                  <c:v>4.3797590744226187E-3</c:v>
                </c:pt>
                <c:pt idx="197">
                  <c:v>4.3917713431115835E-3</c:v>
                </c:pt>
                <c:pt idx="198">
                  <c:v>4.5057377850403323E-3</c:v>
                </c:pt>
                <c:pt idx="199">
                  <c:v>4.4776635178350741E-3</c:v>
                </c:pt>
                <c:pt idx="200">
                  <c:v>4.0878958733681324E-3</c:v>
                </c:pt>
                <c:pt idx="201">
                  <c:v>3.6594277511748262E-3</c:v>
                </c:pt>
                <c:pt idx="202">
                  <c:v>3.7739824827697655E-3</c:v>
                </c:pt>
                <c:pt idx="203">
                  <c:v>3.6314686216543609E-3</c:v>
                </c:pt>
                <c:pt idx="204">
                  <c:v>3.4257493398912333E-3</c:v>
                </c:pt>
                <c:pt idx="205">
                  <c:v>2.9511685861498007E-3</c:v>
                </c:pt>
                <c:pt idx="206">
                  <c:v>3.0656564885588543E-3</c:v>
                </c:pt>
                <c:pt idx="207">
                  <c:v>2.8691478740359294E-3</c:v>
                </c:pt>
                <c:pt idx="208">
                  <c:v>2.7746711366761871E-3</c:v>
                </c:pt>
                <c:pt idx="209">
                  <c:v>3.4492705002441217E-3</c:v>
                </c:pt>
                <c:pt idx="210">
                  <c:v>3.2388376363783702E-3</c:v>
                </c:pt>
                <c:pt idx="211">
                  <c:v>3.5121633002160478E-3</c:v>
                </c:pt>
                <c:pt idx="212">
                  <c:v>3.3469504364210907E-3</c:v>
                </c:pt>
                <c:pt idx="213">
                  <c:v>3.4482974843583823E-3</c:v>
                </c:pt>
                <c:pt idx="214">
                  <c:v>3.2525471330337183E-3</c:v>
                </c:pt>
                <c:pt idx="215">
                  <c:v>2.8402157856270826E-3</c:v>
                </c:pt>
                <c:pt idx="216">
                  <c:v>3.113056281193201E-3</c:v>
                </c:pt>
                <c:pt idx="217">
                  <c:v>3.3560370056329044E-3</c:v>
                </c:pt>
                <c:pt idx="218">
                  <c:v>3.7259746569489674E-3</c:v>
                </c:pt>
                <c:pt idx="219">
                  <c:v>4.0454562922401802E-3</c:v>
                </c:pt>
                <c:pt idx="220">
                  <c:v>4.0981724981595056E-3</c:v>
                </c:pt>
                <c:pt idx="221">
                  <c:v>2.8296311979942044E-3</c:v>
                </c:pt>
                <c:pt idx="222">
                  <c:v>2.6918400860682489E-3</c:v>
                </c:pt>
                <c:pt idx="223">
                  <c:v>3.3818101834158249E-3</c:v>
                </c:pt>
                <c:pt idx="224">
                  <c:v>3.6346636484910432E-3</c:v>
                </c:pt>
                <c:pt idx="225">
                  <c:v>2.9404680515013764E-3</c:v>
                </c:pt>
                <c:pt idx="226">
                  <c:v>2.9600269778424131E-3</c:v>
                </c:pt>
                <c:pt idx="227">
                  <c:v>2.8167782689555386E-3</c:v>
                </c:pt>
                <c:pt idx="228">
                  <c:v>2.7026574411914478E-3</c:v>
                </c:pt>
                <c:pt idx="229">
                  <c:v>2.5050660674209237E-3</c:v>
                </c:pt>
                <c:pt idx="230">
                  <c:v>3.3808474785652662E-3</c:v>
                </c:pt>
                <c:pt idx="231">
                  <c:v>3.4722191532772151E-3</c:v>
                </c:pt>
                <c:pt idx="232">
                  <c:v>3.8105837180315598E-3</c:v>
                </c:pt>
                <c:pt idx="233">
                  <c:v>3.9330846610251902E-3</c:v>
                </c:pt>
                <c:pt idx="234">
                  <c:v>3.5483797979372579E-3</c:v>
                </c:pt>
                <c:pt idx="235">
                  <c:v>2.5874622566341488E-3</c:v>
                </c:pt>
                <c:pt idx="236">
                  <c:v>2.6422925141367818E-3</c:v>
                </c:pt>
                <c:pt idx="237">
                  <c:v>3.3721021260379983E-3</c:v>
                </c:pt>
                <c:pt idx="238">
                  <c:v>3.8922535135707077E-3</c:v>
                </c:pt>
                <c:pt idx="239">
                  <c:v>3.909807478072346E-3</c:v>
                </c:pt>
                <c:pt idx="240">
                  <c:v>3.8312619636211034E-3</c:v>
                </c:pt>
                <c:pt idx="241">
                  <c:v>3.7726052689300476E-3</c:v>
                </c:pt>
                <c:pt idx="242">
                  <c:v>3.4719158839957736E-3</c:v>
                </c:pt>
                <c:pt idx="243">
                  <c:v>3.0370578538984703E-3</c:v>
                </c:pt>
                <c:pt idx="244">
                  <c:v>3.0557480095144592E-3</c:v>
                </c:pt>
                <c:pt idx="245">
                  <c:v>3.1434440345484978E-3</c:v>
                </c:pt>
                <c:pt idx="246">
                  <c:v>2.9216579548897465E-3</c:v>
                </c:pt>
                <c:pt idx="247">
                  <c:v>2.9133668851748945E-3</c:v>
                </c:pt>
                <c:pt idx="248">
                  <c:v>2.7429898368465477E-3</c:v>
                </c:pt>
                <c:pt idx="249">
                  <c:v>2.570528472900391E-3</c:v>
                </c:pt>
                <c:pt idx="250">
                  <c:v>3.0416973532314475E-3</c:v>
                </c:pt>
                <c:pt idx="251">
                  <c:v>3.0879102740051546E-3</c:v>
                </c:pt>
                <c:pt idx="252">
                  <c:v>3.3613922382306474E-3</c:v>
                </c:pt>
                <c:pt idx="253">
                  <c:v>3.4540410890057317E-3</c:v>
                </c:pt>
                <c:pt idx="254">
                  <c:v>3.145859839349716E-3</c:v>
                </c:pt>
                <c:pt idx="255">
                  <c:v>3.0384852923593018E-3</c:v>
                </c:pt>
                <c:pt idx="256">
                  <c:v>1.6127279335327424E-3</c:v>
                </c:pt>
                <c:pt idx="257">
                  <c:v>1.6469965387863644E-3</c:v>
                </c:pt>
                <c:pt idx="258">
                  <c:v>1.9830753443225934E-3</c:v>
                </c:pt>
                <c:pt idx="259">
                  <c:v>1.9295521140489107E-3</c:v>
                </c:pt>
                <c:pt idx="260">
                  <c:v>2.2530862613263408E-3</c:v>
                </c:pt>
                <c:pt idx="261">
                  <c:v>2.204853914229745E-3</c:v>
                </c:pt>
                <c:pt idx="262">
                  <c:v>2.308364972023638E-3</c:v>
                </c:pt>
                <c:pt idx="263">
                  <c:v>2.1466730292611222E-3</c:v>
                </c:pt>
                <c:pt idx="264">
                  <c:v>1.5850220875995925E-3</c:v>
                </c:pt>
                <c:pt idx="265">
                  <c:v>2.0900426596497405E-3</c:v>
                </c:pt>
                <c:pt idx="266">
                  <c:v>1.7813784729174876E-3</c:v>
                </c:pt>
                <c:pt idx="267">
                  <c:v>2.1432619266113779E-3</c:v>
                </c:pt>
                <c:pt idx="268">
                  <c:v>2.2293290472324818E-3</c:v>
                </c:pt>
                <c:pt idx="269">
                  <c:v>2.3417888303028617E-3</c:v>
                </c:pt>
                <c:pt idx="270">
                  <c:v>1.9514809149094414E-3</c:v>
                </c:pt>
                <c:pt idx="271">
                  <c:v>2.0302012077320682E-3</c:v>
                </c:pt>
                <c:pt idx="272">
                  <c:v>2.3817624967317334E-3</c:v>
                </c:pt>
                <c:pt idx="273">
                  <c:v>2.7834270877523789E-3</c:v>
                </c:pt>
                <c:pt idx="274">
                  <c:v>2.9199304036924088E-3</c:v>
                </c:pt>
                <c:pt idx="275">
                  <c:v>2.9226304746881645E-3</c:v>
                </c:pt>
                <c:pt idx="276">
                  <c:v>3.0728122680047116E-3</c:v>
                </c:pt>
                <c:pt idx="277">
                  <c:v>2.3859919313729298E-3</c:v>
                </c:pt>
                <c:pt idx="278">
                  <c:v>2.2563160527818626E-3</c:v>
                </c:pt>
                <c:pt idx="279">
                  <c:v>2.3986782090896432E-3</c:v>
                </c:pt>
                <c:pt idx="280">
                  <c:v>2.2439940892886702E-3</c:v>
                </c:pt>
                <c:pt idx="281">
                  <c:v>2.1344710520881287E-3</c:v>
                </c:pt>
                <c:pt idx="282">
                  <c:v>2.1057829285743347E-3</c:v>
                </c:pt>
                <c:pt idx="283">
                  <c:v>1.900345628478468E-3</c:v>
                </c:pt>
                <c:pt idx="284">
                  <c:v>1.0237275632587874E-3</c:v>
                </c:pt>
                <c:pt idx="285">
                  <c:v>1.0824321582003356E-3</c:v>
                </c:pt>
                <c:pt idx="286">
                  <c:v>1.0544075021037386E-3</c:v>
                </c:pt>
                <c:pt idx="287">
                  <c:v>1.1005326183946089E-3</c:v>
                </c:pt>
                <c:pt idx="288">
                  <c:v>1.3155070474633573E-3</c:v>
                </c:pt>
                <c:pt idx="289">
                  <c:v>1.3361596462224323E-3</c:v>
                </c:pt>
                <c:pt idx="290">
                  <c:v>1.2251860615995743E-3</c:v>
                </c:pt>
                <c:pt idx="291">
                  <c:v>8.0328621622061005E-4</c:v>
                </c:pt>
                <c:pt idx="292">
                  <c:v>5.8769252362585417E-4</c:v>
                </c:pt>
                <c:pt idx="293">
                  <c:v>1.1046456520836623E-3</c:v>
                </c:pt>
                <c:pt idx="294">
                  <c:v>1.1821209637933859E-3</c:v>
                </c:pt>
                <c:pt idx="295">
                  <c:v>1.1995687618480346E-3</c:v>
                </c:pt>
                <c:pt idx="296">
                  <c:v>1.5136091684109395E-3</c:v>
                </c:pt>
                <c:pt idx="297">
                  <c:v>1.3790733054604011E-3</c:v>
                </c:pt>
                <c:pt idx="298">
                  <c:v>1.1290883533526593E-3</c:v>
                </c:pt>
                <c:pt idx="299">
                  <c:v>1.1852875529139487E-3</c:v>
                </c:pt>
                <c:pt idx="300">
                  <c:v>1.8085696593974937E-3</c:v>
                </c:pt>
                <c:pt idx="301">
                  <c:v>2.0270763358296111E-3</c:v>
                </c:pt>
                <c:pt idx="302">
                  <c:v>1.8757619592420849E-3</c:v>
                </c:pt>
                <c:pt idx="303">
                  <c:v>2.0651787407037683E-3</c:v>
                </c:pt>
                <c:pt idx="304">
                  <c:v>1.6715435400078272E-3</c:v>
                </c:pt>
                <c:pt idx="305">
                  <c:v>1.2952600568811084E-3</c:v>
                </c:pt>
                <c:pt idx="306">
                  <c:v>1.3775964421507839E-3</c:v>
                </c:pt>
                <c:pt idx="307">
                  <c:v>1.8339510997697317E-3</c:v>
                </c:pt>
                <c:pt idx="308">
                  <c:v>1.7590939023430002E-3</c:v>
                </c:pt>
                <c:pt idx="309">
                  <c:v>1.6386153226166965E-3</c:v>
                </c:pt>
                <c:pt idx="310">
                  <c:v>1.7160103476148458E-3</c:v>
                </c:pt>
                <c:pt idx="311">
                  <c:v>2.0323053706515189E-3</c:v>
                </c:pt>
                <c:pt idx="312">
                  <c:v>1.7961129532989735E-3</c:v>
                </c:pt>
                <c:pt idx="313">
                  <c:v>1.4483939567692403E-3</c:v>
                </c:pt>
                <c:pt idx="314">
                  <c:v>1.7113410825275758E-3</c:v>
                </c:pt>
                <c:pt idx="315">
                  <c:v>2.0212788721761573E-3</c:v>
                </c:pt>
                <c:pt idx="316">
                  <c:v>2.3438995964523046E-3</c:v>
                </c:pt>
                <c:pt idx="317">
                  <c:v>2.4351871858347553E-3</c:v>
                </c:pt>
                <c:pt idx="318">
                  <c:v>2.3801666095898417E-3</c:v>
                </c:pt>
                <c:pt idx="319">
                  <c:v>1.2145902426965003E-3</c:v>
                </c:pt>
                <c:pt idx="320">
                  <c:v>1.2286683711393244E-3</c:v>
                </c:pt>
                <c:pt idx="321">
                  <c:v>1.727463438707018E-3</c:v>
                </c:pt>
                <c:pt idx="322">
                  <c:v>2.1052844758404237E-3</c:v>
                </c:pt>
                <c:pt idx="323">
                  <c:v>2.3016707917869182E-3</c:v>
                </c:pt>
                <c:pt idx="324">
                  <c:v>2.2862691656255589E-3</c:v>
                </c:pt>
                <c:pt idx="325">
                  <c:v>2.0756832646943841E-3</c:v>
                </c:pt>
                <c:pt idx="326">
                  <c:v>1.49018127770174E-3</c:v>
                </c:pt>
                <c:pt idx="327">
                  <c:v>2.2392066149425648E-3</c:v>
                </c:pt>
                <c:pt idx="328">
                  <c:v>2.5397745834423737E-3</c:v>
                </c:pt>
                <c:pt idx="329">
                  <c:v>2.3135253484902435E-3</c:v>
                </c:pt>
                <c:pt idx="330">
                  <c:v>1.7263265426577308E-3</c:v>
                </c:pt>
                <c:pt idx="331">
                  <c:v>1.7137218326613937E-3</c:v>
                </c:pt>
                <c:pt idx="332">
                  <c:v>1.8281319993470023E-3</c:v>
                </c:pt>
                <c:pt idx="333">
                  <c:v>1.835811905973756E-3</c:v>
                </c:pt>
                <c:pt idx="334">
                  <c:v>2.2866976085864324E-3</c:v>
                </c:pt>
                <c:pt idx="335">
                  <c:v>2.5639593592028929E-3</c:v>
                </c:pt>
                <c:pt idx="336">
                  <c:v>2.338726329451468E-3</c:v>
                </c:pt>
                <c:pt idx="337">
                  <c:v>1.1448875061656543E-3</c:v>
                </c:pt>
                <c:pt idx="338">
                  <c:v>1.0785891622638903E-3</c:v>
                </c:pt>
                <c:pt idx="339">
                  <c:v>1.386181616523186E-3</c:v>
                </c:pt>
                <c:pt idx="340">
                  <c:v>2.3087274174773079E-3</c:v>
                </c:pt>
                <c:pt idx="341">
                  <c:v>2.8890658032755213E-3</c:v>
                </c:pt>
                <c:pt idx="342">
                  <c:v>2.949116720294014E-3</c:v>
                </c:pt>
                <c:pt idx="343">
                  <c:v>2.7628339607481431E-3</c:v>
                </c:pt>
                <c:pt idx="344">
                  <c:v>2.4033739657796801E-3</c:v>
                </c:pt>
                <c:pt idx="345">
                  <c:v>2.2222977955022229E-3</c:v>
                </c:pt>
                <c:pt idx="346">
                  <c:v>2.5720079284718604E-3</c:v>
                </c:pt>
                <c:pt idx="347">
                  <c:v>2.3470248630292024E-3</c:v>
                </c:pt>
                <c:pt idx="348">
                  <c:v>2.3107994479106063E-3</c:v>
                </c:pt>
                <c:pt idx="349">
                  <c:v>2.6260837407011779E-3</c:v>
                </c:pt>
                <c:pt idx="350">
                  <c:v>2.672695427642396E-3</c:v>
                </c:pt>
                <c:pt idx="351">
                  <c:v>2.5864001324688436E-3</c:v>
                </c:pt>
                <c:pt idx="352">
                  <c:v>2.4064069074132785E-3</c:v>
                </c:pt>
                <c:pt idx="353">
                  <c:v>2.1429992064997414E-3</c:v>
                </c:pt>
                <c:pt idx="354">
                  <c:v>5.7135241035146929E-4</c:v>
                </c:pt>
                <c:pt idx="355">
                  <c:v>5.4448927781943976E-4</c:v>
                </c:pt>
                <c:pt idx="356">
                  <c:v>1.1139606060306879E-3</c:v>
                </c:pt>
                <c:pt idx="357">
                  <c:v>1.9033758670267014E-3</c:v>
                </c:pt>
                <c:pt idx="358">
                  <c:v>2.111146205809353E-3</c:v>
                </c:pt>
                <c:pt idx="359">
                  <c:v>2.3376333925940085E-3</c:v>
                </c:pt>
                <c:pt idx="360">
                  <c:v>2.065395647112432E-3</c:v>
                </c:pt>
                <c:pt idx="361">
                  <c:v>1.7808030108020646E-3</c:v>
                </c:pt>
                <c:pt idx="362">
                  <c:v>1.6836375364891803E-3</c:v>
                </c:pt>
                <c:pt idx="363">
                  <c:v>2.2024179558040634E-3</c:v>
                </c:pt>
                <c:pt idx="364">
                  <c:v>4.386750097423067E-3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D4-47CC-A9D0-6CCEDCB7474E}"/>
            </c:ext>
          </c:extLst>
        </c:ser>
        <c:ser>
          <c:idx val="2"/>
          <c:order val="2"/>
          <c:tx>
            <c:v>2017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PJM_Dom!$G$367:$G$731</c:f>
              <c:numCache>
                <c:formatCode>General</c:formatCode>
                <c:ptCount val="365"/>
                <c:pt idx="0">
                  <c:v>4.8099717532124639E-4</c:v>
                </c:pt>
                <c:pt idx="1">
                  <c:v>1.0440469789871813E-3</c:v>
                </c:pt>
                <c:pt idx="2">
                  <c:v>3.6246241611555849E-3</c:v>
                </c:pt>
                <c:pt idx="3">
                  <c:v>5.2293264914989738E-3</c:v>
                </c:pt>
                <c:pt idx="4">
                  <c:v>5.5180048352237079E-3</c:v>
                </c:pt>
                <c:pt idx="5">
                  <c:v>5.6499591739786583E-3</c:v>
                </c:pt>
                <c:pt idx="6">
                  <c:v>5.1725960472361098E-3</c:v>
                </c:pt>
                <c:pt idx="7">
                  <c:v>5.4807036097655696E-3</c:v>
                </c:pt>
                <c:pt idx="8">
                  <c:v>6.0965314619260726E-3</c:v>
                </c:pt>
                <c:pt idx="9">
                  <c:v>6.3432399146744487E-3</c:v>
                </c:pt>
                <c:pt idx="10">
                  <c:v>4.8921413907180101E-3</c:v>
                </c:pt>
                <c:pt idx="11">
                  <c:v>4.9925687842186017E-3</c:v>
                </c:pt>
                <c:pt idx="12">
                  <c:v>5.1613798355049749E-3</c:v>
                </c:pt>
                <c:pt idx="13">
                  <c:v>6.0974874938067771E-3</c:v>
                </c:pt>
                <c:pt idx="14">
                  <c:v>4.4165977564267966E-3</c:v>
                </c:pt>
                <c:pt idx="15">
                  <c:v>3.7748943948323834E-3</c:v>
                </c:pt>
                <c:pt idx="16">
                  <c:v>4.3625126180978149E-3</c:v>
                </c:pt>
                <c:pt idx="17">
                  <c:v>4.9955023623312073E-3</c:v>
                </c:pt>
                <c:pt idx="18">
                  <c:v>4.3854118136513855E-3</c:v>
                </c:pt>
                <c:pt idx="19">
                  <c:v>4.9570414816284504E-3</c:v>
                </c:pt>
                <c:pt idx="20">
                  <c:v>5.5212451814943683E-3</c:v>
                </c:pt>
                <c:pt idx="21">
                  <c:v>6.5211906459759295E-3</c:v>
                </c:pt>
                <c:pt idx="22">
                  <c:v>6.5599821842070843E-3</c:v>
                </c:pt>
                <c:pt idx="23">
                  <c:v>6.6075426144393112E-3</c:v>
                </c:pt>
                <c:pt idx="24">
                  <c:v>5.1451198128691904E-3</c:v>
                </c:pt>
                <c:pt idx="25">
                  <c:v>5.5862367619895683E-3</c:v>
                </c:pt>
                <c:pt idx="26">
                  <c:v>5.0880355987215457E-3</c:v>
                </c:pt>
                <c:pt idx="27">
                  <c:v>4.862022318579194E-3</c:v>
                </c:pt>
                <c:pt idx="28">
                  <c:v>4.4347577457831419E-3</c:v>
                </c:pt>
                <c:pt idx="29">
                  <c:v>4.0393460832149576E-3</c:v>
                </c:pt>
                <c:pt idx="30">
                  <c:v>5.3146314869773337E-3</c:v>
                </c:pt>
                <c:pt idx="31">
                  <c:v>3.2480765993121805E-3</c:v>
                </c:pt>
                <c:pt idx="32">
                  <c:v>2.815921690506225E-3</c:v>
                </c:pt>
                <c:pt idx="33">
                  <c:v>3.4342833046368715E-3</c:v>
                </c:pt>
                <c:pt idx="34">
                  <c:v>3.5754463613703134E-3</c:v>
                </c:pt>
                <c:pt idx="35">
                  <c:v>2.5155513432685737E-3</c:v>
                </c:pt>
                <c:pt idx="36">
                  <c:v>1.7931979064992527E-3</c:v>
                </c:pt>
                <c:pt idx="37">
                  <c:v>3.0326259911023527E-3</c:v>
                </c:pt>
                <c:pt idx="38">
                  <c:v>3.5194750754373796E-3</c:v>
                </c:pt>
                <c:pt idx="39">
                  <c:v>4.300916396924169E-3</c:v>
                </c:pt>
                <c:pt idx="40">
                  <c:v>4.2049176230268175E-3</c:v>
                </c:pt>
                <c:pt idx="41">
                  <c:v>4.0207187712624137E-3</c:v>
                </c:pt>
                <c:pt idx="42">
                  <c:v>3.7917209417871883E-3</c:v>
                </c:pt>
                <c:pt idx="43">
                  <c:v>2.511426024231515E-3</c:v>
                </c:pt>
                <c:pt idx="44">
                  <c:v>3.2158017864990537E-3</c:v>
                </c:pt>
                <c:pt idx="45">
                  <c:v>3.884968918207258E-3</c:v>
                </c:pt>
                <c:pt idx="46">
                  <c:v>3.4364403229060754E-3</c:v>
                </c:pt>
                <c:pt idx="47">
                  <c:v>2.8615101114742485E-3</c:v>
                </c:pt>
                <c:pt idx="48">
                  <c:v>2.0489711069084345E-3</c:v>
                </c:pt>
                <c:pt idx="49">
                  <c:v>2.6612668254025187E-3</c:v>
                </c:pt>
                <c:pt idx="50">
                  <c:v>2.7825638541884821E-3</c:v>
                </c:pt>
                <c:pt idx="51">
                  <c:v>2.9361878480582398E-3</c:v>
                </c:pt>
                <c:pt idx="52">
                  <c:v>4.1781921892653853E-3</c:v>
                </c:pt>
                <c:pt idx="53">
                  <c:v>4.043786174230536E-3</c:v>
                </c:pt>
                <c:pt idx="54">
                  <c:v>4.1022725268964281E-3</c:v>
                </c:pt>
                <c:pt idx="55">
                  <c:v>2.8631422046460349E-3</c:v>
                </c:pt>
                <c:pt idx="56">
                  <c:v>2.4982478560374431E-3</c:v>
                </c:pt>
                <c:pt idx="57">
                  <c:v>2.1128108378819792E-3</c:v>
                </c:pt>
                <c:pt idx="58">
                  <c:v>2.2134850814514539E-3</c:v>
                </c:pt>
                <c:pt idx="59">
                  <c:v>2.6835588981636654E-3</c:v>
                </c:pt>
                <c:pt idx="60">
                  <c:v>2.3592967206792059E-3</c:v>
                </c:pt>
                <c:pt idx="61">
                  <c:v>2.6820114021683535E-3</c:v>
                </c:pt>
                <c:pt idx="62">
                  <c:v>2.6011101557674747E-3</c:v>
                </c:pt>
                <c:pt idx="63">
                  <c:v>1.6845650190797578E-3</c:v>
                </c:pt>
                <c:pt idx="64">
                  <c:v>1.5820023604332827E-3</c:v>
                </c:pt>
                <c:pt idx="65">
                  <c:v>2.3519150756583633E-3</c:v>
                </c:pt>
                <c:pt idx="66">
                  <c:v>2.4647326574352658E-3</c:v>
                </c:pt>
                <c:pt idx="67">
                  <c:v>2.5600937110144585E-3</c:v>
                </c:pt>
                <c:pt idx="68">
                  <c:v>2.8068917300825788E-3</c:v>
                </c:pt>
                <c:pt idx="69">
                  <c:v>2.9214742698595491E-3</c:v>
                </c:pt>
                <c:pt idx="70">
                  <c:v>2.0441585711070518E-3</c:v>
                </c:pt>
                <c:pt idx="71">
                  <c:v>2.1374633785363807E-3</c:v>
                </c:pt>
                <c:pt idx="72">
                  <c:v>2.9173402342583276E-3</c:v>
                </c:pt>
                <c:pt idx="73">
                  <c:v>2.7885355630323442E-3</c:v>
                </c:pt>
                <c:pt idx="74">
                  <c:v>2.3154207852525651E-3</c:v>
                </c:pt>
                <c:pt idx="75">
                  <c:v>1.8491536611516945E-3</c:v>
                </c:pt>
                <c:pt idx="76">
                  <c:v>1.5229046594387695E-3</c:v>
                </c:pt>
                <c:pt idx="77">
                  <c:v>1.4924106113038624E-3</c:v>
                </c:pt>
                <c:pt idx="78">
                  <c:v>1.5159350101499574E-3</c:v>
                </c:pt>
                <c:pt idx="79">
                  <c:v>2.0594141647134311E-3</c:v>
                </c:pt>
                <c:pt idx="80">
                  <c:v>1.60470245619572E-3</c:v>
                </c:pt>
                <c:pt idx="81">
                  <c:v>2.0156721703145897E-3</c:v>
                </c:pt>
                <c:pt idx="82">
                  <c:v>2.3239938073929245E-3</c:v>
                </c:pt>
                <c:pt idx="83">
                  <c:v>2.2132420211753235E-3</c:v>
                </c:pt>
                <c:pt idx="84">
                  <c:v>2.0089462214006259E-3</c:v>
                </c:pt>
                <c:pt idx="85">
                  <c:v>2.3011344393918678E-3</c:v>
                </c:pt>
                <c:pt idx="86">
                  <c:v>2.8273819443088034E-3</c:v>
                </c:pt>
                <c:pt idx="87">
                  <c:v>2.3445325165533685E-3</c:v>
                </c:pt>
                <c:pt idx="88">
                  <c:v>2.2103021118709564E-3</c:v>
                </c:pt>
                <c:pt idx="89">
                  <c:v>2.0585030582597253E-3</c:v>
                </c:pt>
                <c:pt idx="90">
                  <c:v>2.0995412297634465E-3</c:v>
                </c:pt>
                <c:pt idx="91">
                  <c:v>3.5195533072814702E-6</c:v>
                </c:pt>
                <c:pt idx="92">
                  <c:v>9.7062801888658204E-6</c:v>
                </c:pt>
                <c:pt idx="93">
                  <c:v>1.3983801054106492E-3</c:v>
                </c:pt>
                <c:pt idx="94">
                  <c:v>1.5442223693124524E-3</c:v>
                </c:pt>
                <c:pt idx="95">
                  <c:v>1.8638310510220638E-3</c:v>
                </c:pt>
                <c:pt idx="96">
                  <c:v>2.617464609626224E-3</c:v>
                </c:pt>
                <c:pt idx="97">
                  <c:v>2.3025488354938705E-3</c:v>
                </c:pt>
                <c:pt idx="98">
                  <c:v>1.8404775907784677E-3</c:v>
                </c:pt>
                <c:pt idx="99">
                  <c:v>1.6216682214100751E-3</c:v>
                </c:pt>
                <c:pt idx="100">
                  <c:v>2.2791456198905293E-3</c:v>
                </c:pt>
                <c:pt idx="101">
                  <c:v>2.4806471843185911E-3</c:v>
                </c:pt>
                <c:pt idx="102">
                  <c:v>2.2122395457892501E-3</c:v>
                </c:pt>
                <c:pt idx="103">
                  <c:v>1.9126953512915486E-3</c:v>
                </c:pt>
                <c:pt idx="104">
                  <c:v>1.6277973017063837E-3</c:v>
                </c:pt>
                <c:pt idx="105">
                  <c:v>1.9209137988321974E-3</c:v>
                </c:pt>
                <c:pt idx="106">
                  <c:v>1.795618909342113E-3</c:v>
                </c:pt>
                <c:pt idx="107">
                  <c:v>2.2320293625500203E-3</c:v>
                </c:pt>
                <c:pt idx="108">
                  <c:v>3.224031272256424E-3</c:v>
                </c:pt>
                <c:pt idx="109">
                  <c:v>2.7133492654938147E-3</c:v>
                </c:pt>
                <c:pt idx="110">
                  <c:v>2.614499031269112E-3</c:v>
                </c:pt>
                <c:pt idx="111">
                  <c:v>2.8439151236424433E-3</c:v>
                </c:pt>
                <c:pt idx="112">
                  <c:v>1.3410633078545097E-3</c:v>
                </c:pt>
                <c:pt idx="113">
                  <c:v>1.0335171741138679E-3</c:v>
                </c:pt>
                <c:pt idx="114">
                  <c:v>2.7479006719753661E-3</c:v>
                </c:pt>
                <c:pt idx="115">
                  <c:v>2.945181146474408E-3</c:v>
                </c:pt>
                <c:pt idx="116">
                  <c:v>2.9683556257164975E-3</c:v>
                </c:pt>
                <c:pt idx="117">
                  <c:v>2.9277580422980179E-3</c:v>
                </c:pt>
                <c:pt idx="118">
                  <c:v>2.3428412389574285E-3</c:v>
                </c:pt>
                <c:pt idx="119">
                  <c:v>1.1902182677830677E-3</c:v>
                </c:pt>
                <c:pt idx="120">
                  <c:v>7.257089448166619E-4</c:v>
                </c:pt>
                <c:pt idx="121">
                  <c:v>2.1863766171173376E-3</c:v>
                </c:pt>
                <c:pt idx="122">
                  <c:v>3.2467999672265114E-3</c:v>
                </c:pt>
                <c:pt idx="123">
                  <c:v>1.4671143737154566E-3</c:v>
                </c:pt>
                <c:pt idx="124">
                  <c:v>1.08214898235724E-3</c:v>
                </c:pt>
                <c:pt idx="125">
                  <c:v>8.1246693947746498E-4</c:v>
                </c:pt>
                <c:pt idx="126">
                  <c:v>7.51179773430689E-4</c:v>
                </c:pt>
                <c:pt idx="127">
                  <c:v>4.6743735530171195E-4</c:v>
                </c:pt>
                <c:pt idx="128">
                  <c:v>1.4058731233054008E-3</c:v>
                </c:pt>
                <c:pt idx="129">
                  <c:v>1.6228647239807724E-3</c:v>
                </c:pt>
                <c:pt idx="130">
                  <c:v>1.6350099698400386E-3</c:v>
                </c:pt>
                <c:pt idx="131">
                  <c:v>1.75915558687137E-3</c:v>
                </c:pt>
                <c:pt idx="132">
                  <c:v>1.5697226738631219E-3</c:v>
                </c:pt>
                <c:pt idx="133">
                  <c:v>8.044638582278364E-4</c:v>
                </c:pt>
                <c:pt idx="134">
                  <c:v>1.0463709192983965E-3</c:v>
                </c:pt>
                <c:pt idx="135">
                  <c:v>1.7339671075587966E-3</c:v>
                </c:pt>
                <c:pt idx="136">
                  <c:v>1.5503112924142226E-3</c:v>
                </c:pt>
                <c:pt idx="137">
                  <c:v>1.601354080363499E-3</c:v>
                </c:pt>
                <c:pt idx="138">
                  <c:v>1.5689123535183316E-3</c:v>
                </c:pt>
                <c:pt idx="139">
                  <c:v>1.6396952147754377E-3</c:v>
                </c:pt>
                <c:pt idx="140">
                  <c:v>1.6121882897032207E-3</c:v>
                </c:pt>
                <c:pt idx="141">
                  <c:v>1.8686044506743089E-3</c:v>
                </c:pt>
                <c:pt idx="142">
                  <c:v>3.3629616216333947E-3</c:v>
                </c:pt>
                <c:pt idx="143">
                  <c:v>3.9375128440650173E-3</c:v>
                </c:pt>
                <c:pt idx="144">
                  <c:v>3.7080912413858208E-3</c:v>
                </c:pt>
                <c:pt idx="145">
                  <c:v>3.9159023257397622E-3</c:v>
                </c:pt>
                <c:pt idx="146">
                  <c:v>3.4345524520775022E-3</c:v>
                </c:pt>
                <c:pt idx="147">
                  <c:v>1.7672784534231011E-3</c:v>
                </c:pt>
                <c:pt idx="148">
                  <c:v>2.2695177267548967E-3</c:v>
                </c:pt>
                <c:pt idx="149">
                  <c:v>3.3661262676431434E-3</c:v>
                </c:pt>
                <c:pt idx="150">
                  <c:v>3.9529038818140461E-3</c:v>
                </c:pt>
                <c:pt idx="151">
                  <c:v>3.2510321531309927E-3</c:v>
                </c:pt>
                <c:pt idx="152">
                  <c:v>2.8833918747247205E-3</c:v>
                </c:pt>
                <c:pt idx="153">
                  <c:v>1.6382315283037232E-3</c:v>
                </c:pt>
                <c:pt idx="154">
                  <c:v>1.6647421762319022E-3</c:v>
                </c:pt>
                <c:pt idx="155">
                  <c:v>1.6203400903121558E-3</c:v>
                </c:pt>
                <c:pt idx="156">
                  <c:v>2.2199248274301212E-3</c:v>
                </c:pt>
                <c:pt idx="157">
                  <c:v>2.7256050855724765E-3</c:v>
                </c:pt>
                <c:pt idx="158">
                  <c:v>3.0391078072881314E-3</c:v>
                </c:pt>
                <c:pt idx="159">
                  <c:v>3.4766563855209939E-3</c:v>
                </c:pt>
                <c:pt idx="160">
                  <c:v>3.4361628798049424E-3</c:v>
                </c:pt>
                <c:pt idx="161">
                  <c:v>2.4119427388442785E-3</c:v>
                </c:pt>
                <c:pt idx="162">
                  <c:v>2.0312157328660593E-3</c:v>
                </c:pt>
                <c:pt idx="163">
                  <c:v>2.0000309388153339E-3</c:v>
                </c:pt>
                <c:pt idx="164">
                  <c:v>1.8304994667418383E-3</c:v>
                </c:pt>
                <c:pt idx="165">
                  <c:v>2.0749919442114E-3</c:v>
                </c:pt>
                <c:pt idx="166">
                  <c:v>1.9760572413700774E-3</c:v>
                </c:pt>
                <c:pt idx="167">
                  <c:v>2.7228673810125474E-3</c:v>
                </c:pt>
                <c:pt idx="168">
                  <c:v>3.0382080885203665E-3</c:v>
                </c:pt>
                <c:pt idx="169">
                  <c:v>3.0274494216648894E-3</c:v>
                </c:pt>
                <c:pt idx="170">
                  <c:v>3.1059753173990675E-3</c:v>
                </c:pt>
                <c:pt idx="171">
                  <c:v>3.8067750936125731E-3</c:v>
                </c:pt>
                <c:pt idx="172">
                  <c:v>4.1348616326536466E-3</c:v>
                </c:pt>
                <c:pt idx="173">
                  <c:v>3.8609198519859917E-3</c:v>
                </c:pt>
                <c:pt idx="174">
                  <c:v>3.5734849361540185E-3</c:v>
                </c:pt>
                <c:pt idx="175">
                  <c:v>2.3579826024506699E-3</c:v>
                </c:pt>
                <c:pt idx="176">
                  <c:v>2.310564101111441E-3</c:v>
                </c:pt>
                <c:pt idx="177">
                  <c:v>3.0042886377208635E-3</c:v>
                </c:pt>
                <c:pt idx="178">
                  <c:v>3.5194951163738455E-3</c:v>
                </c:pt>
                <c:pt idx="179">
                  <c:v>2.6562018539347276E-3</c:v>
                </c:pt>
                <c:pt idx="180">
                  <c:v>2.5314003778501154E-3</c:v>
                </c:pt>
                <c:pt idx="181">
                  <c:v>2.3906162611844906E-3</c:v>
                </c:pt>
                <c:pt idx="182">
                  <c:v>3.0227468940397123E-3</c:v>
                </c:pt>
                <c:pt idx="183">
                  <c:v>2.6645658034665722E-3</c:v>
                </c:pt>
                <c:pt idx="184">
                  <c:v>2.7666724298935357E-3</c:v>
                </c:pt>
                <c:pt idx="185">
                  <c:v>3.0014462010205926E-3</c:v>
                </c:pt>
                <c:pt idx="186">
                  <c:v>3.8627944450191974E-3</c:v>
                </c:pt>
                <c:pt idx="187">
                  <c:v>3.7465693158717666E-3</c:v>
                </c:pt>
                <c:pt idx="188">
                  <c:v>3.0844177023418031E-3</c:v>
                </c:pt>
                <c:pt idx="189">
                  <c:v>3.2685458825792366E-3</c:v>
                </c:pt>
                <c:pt idx="190">
                  <c:v>3.654009968840253E-3</c:v>
                </c:pt>
                <c:pt idx="191">
                  <c:v>4.0373767036825086E-3</c:v>
                </c:pt>
                <c:pt idx="192">
                  <c:v>4.2247519396878151E-3</c:v>
                </c:pt>
                <c:pt idx="193">
                  <c:v>3.9929566562474702E-3</c:v>
                </c:pt>
                <c:pt idx="194">
                  <c:v>3.0119394330144485E-3</c:v>
                </c:pt>
                <c:pt idx="195">
                  <c:v>2.8620205287192171E-3</c:v>
                </c:pt>
                <c:pt idx="196">
                  <c:v>2.4400893789690301E-3</c:v>
                </c:pt>
                <c:pt idx="197">
                  <c:v>2.743914985358766E-3</c:v>
                </c:pt>
                <c:pt idx="198">
                  <c:v>3.7565719479433273E-3</c:v>
                </c:pt>
                <c:pt idx="199">
                  <c:v>3.8468646759784154E-3</c:v>
                </c:pt>
                <c:pt idx="200">
                  <c:v>4.0651141430917232E-3</c:v>
                </c:pt>
                <c:pt idx="201">
                  <c:v>4.4219188292624508E-3</c:v>
                </c:pt>
                <c:pt idx="202">
                  <c:v>4.3900773356163741E-3</c:v>
                </c:pt>
                <c:pt idx="203">
                  <c:v>4.1595517048901402E-3</c:v>
                </c:pt>
                <c:pt idx="204">
                  <c:v>4.1197077958688927E-3</c:v>
                </c:pt>
                <c:pt idx="205">
                  <c:v>4.1334997369493701E-3</c:v>
                </c:pt>
                <c:pt idx="206">
                  <c:v>4.0813067347217711E-3</c:v>
                </c:pt>
                <c:pt idx="207">
                  <c:v>4.1018113404633341E-3</c:v>
                </c:pt>
                <c:pt idx="208">
                  <c:v>4.0404725138648775E-3</c:v>
                </c:pt>
                <c:pt idx="209">
                  <c:v>4.2430903378811715E-3</c:v>
                </c:pt>
                <c:pt idx="210">
                  <c:v>4.1538278932483986E-3</c:v>
                </c:pt>
                <c:pt idx="211">
                  <c:v>3.9273890578400113E-3</c:v>
                </c:pt>
                <c:pt idx="212">
                  <c:v>3.8345792177411986E-3</c:v>
                </c:pt>
                <c:pt idx="213">
                  <c:v>3.8180647004344144E-3</c:v>
                </c:pt>
                <c:pt idx="214">
                  <c:v>3.6691434381481976E-3</c:v>
                </c:pt>
                <c:pt idx="215">
                  <c:v>3.5227335885575088E-3</c:v>
                </c:pt>
                <c:pt idx="216">
                  <c:v>3.1214278338518083E-3</c:v>
                </c:pt>
                <c:pt idx="217">
                  <c:v>2.9184613714633642E-3</c:v>
                </c:pt>
                <c:pt idx="218">
                  <c:v>2.5908488318229232E-3</c:v>
                </c:pt>
                <c:pt idx="219">
                  <c:v>3.756950795347777E-3</c:v>
                </c:pt>
                <c:pt idx="220">
                  <c:v>3.7885194437342297E-3</c:v>
                </c:pt>
                <c:pt idx="221">
                  <c:v>3.6594273624073665E-3</c:v>
                </c:pt>
                <c:pt idx="222">
                  <c:v>2.5104790295652104E-3</c:v>
                </c:pt>
                <c:pt idx="223">
                  <c:v>2.0272239988865298E-3</c:v>
                </c:pt>
                <c:pt idx="224">
                  <c:v>2.0629552034421629E-3</c:v>
                </c:pt>
                <c:pt idx="225">
                  <c:v>1.4337047803142354E-3</c:v>
                </c:pt>
                <c:pt idx="226">
                  <c:v>2.3539486375910206E-3</c:v>
                </c:pt>
                <c:pt idx="227">
                  <c:v>2.407369905047346E-3</c:v>
                </c:pt>
                <c:pt idx="228">
                  <c:v>2.9300619932411706E-3</c:v>
                </c:pt>
                <c:pt idx="229">
                  <c:v>2.9739448134250756E-3</c:v>
                </c:pt>
                <c:pt idx="230">
                  <c:v>3.239936402311642E-3</c:v>
                </c:pt>
                <c:pt idx="231">
                  <c:v>2.6184572223554811E-3</c:v>
                </c:pt>
                <c:pt idx="232">
                  <c:v>2.5344163481869574E-3</c:v>
                </c:pt>
                <c:pt idx="233">
                  <c:v>3.093555595732253E-3</c:v>
                </c:pt>
                <c:pt idx="234">
                  <c:v>2.8230544386866267E-3</c:v>
                </c:pt>
                <c:pt idx="235">
                  <c:v>3.1749203439634111E-3</c:v>
                </c:pt>
                <c:pt idx="236">
                  <c:v>3.3475284103292079E-3</c:v>
                </c:pt>
                <c:pt idx="237">
                  <c:v>3.5995826499133506E-3</c:v>
                </c:pt>
                <c:pt idx="238">
                  <c:v>3.1081517422929293E-3</c:v>
                </c:pt>
                <c:pt idx="239">
                  <c:v>2.642909738742906E-3</c:v>
                </c:pt>
                <c:pt idx="240">
                  <c:v>2.8644301264909278E-3</c:v>
                </c:pt>
                <c:pt idx="241">
                  <c:v>3.090819183262798E-3</c:v>
                </c:pt>
                <c:pt idx="242">
                  <c:v>3.3308944619948153E-3</c:v>
                </c:pt>
                <c:pt idx="243">
                  <c:v>2.8211021255396852E-3</c:v>
                </c:pt>
                <c:pt idx="244">
                  <c:v>2.8202855056140286E-3</c:v>
                </c:pt>
                <c:pt idx="245">
                  <c:v>2.6827190152124351E-3</c:v>
                </c:pt>
                <c:pt idx="246">
                  <c:v>2.6518975318319659E-3</c:v>
                </c:pt>
                <c:pt idx="247">
                  <c:v>1.9729238819060548E-3</c:v>
                </c:pt>
                <c:pt idx="248">
                  <c:v>1.735308412951185E-3</c:v>
                </c:pt>
                <c:pt idx="249">
                  <c:v>1.7393086017376857E-3</c:v>
                </c:pt>
                <c:pt idx="250">
                  <c:v>2.4712797241275863E-3</c:v>
                </c:pt>
                <c:pt idx="251">
                  <c:v>2.9641860548267666E-3</c:v>
                </c:pt>
                <c:pt idx="252">
                  <c:v>2.4447071756186702E-3</c:v>
                </c:pt>
                <c:pt idx="253">
                  <c:v>2.2955245705121004E-3</c:v>
                </c:pt>
                <c:pt idx="254">
                  <c:v>2.8297072458025501E-3</c:v>
                </c:pt>
                <c:pt idx="255">
                  <c:v>2.8356817689247867E-3</c:v>
                </c:pt>
                <c:pt idx="256">
                  <c:v>3.0306457828408791E-3</c:v>
                </c:pt>
                <c:pt idx="257">
                  <c:v>2.5425868447779111E-3</c:v>
                </c:pt>
                <c:pt idx="258">
                  <c:v>1.0624105161563936E-3</c:v>
                </c:pt>
                <c:pt idx="259">
                  <c:v>8.0226115637405191E-4</c:v>
                </c:pt>
                <c:pt idx="260">
                  <c:v>8.2271420135017926E-4</c:v>
                </c:pt>
                <c:pt idx="261">
                  <c:v>1.6144897566527196E-3</c:v>
                </c:pt>
                <c:pt idx="262">
                  <c:v>2.2090188532115891E-3</c:v>
                </c:pt>
                <c:pt idx="263">
                  <c:v>2.3021213080094793E-3</c:v>
                </c:pt>
                <c:pt idx="264">
                  <c:v>2.5814189907707938E-3</c:v>
                </c:pt>
                <c:pt idx="265">
                  <c:v>2.447374926362452E-3</c:v>
                </c:pt>
                <c:pt idx="266">
                  <c:v>1.8753830902187858E-3</c:v>
                </c:pt>
                <c:pt idx="267">
                  <c:v>1.8543447336160494E-3</c:v>
                </c:pt>
                <c:pt idx="268">
                  <c:v>2.4632249653409183E-3</c:v>
                </c:pt>
                <c:pt idx="269">
                  <c:v>2.6962816600694726E-3</c:v>
                </c:pt>
                <c:pt idx="270">
                  <c:v>2.5297465798677287E-3</c:v>
                </c:pt>
                <c:pt idx="271">
                  <c:v>2.399827799342928E-3</c:v>
                </c:pt>
                <c:pt idx="272">
                  <c:v>2.3000631068724651E-3</c:v>
                </c:pt>
                <c:pt idx="273">
                  <c:v>2.1845116656835054E-3</c:v>
                </c:pt>
                <c:pt idx="274">
                  <c:v>2.061836268403278E-3</c:v>
                </c:pt>
                <c:pt idx="275">
                  <c:v>2.9292672590795492E-3</c:v>
                </c:pt>
                <c:pt idx="276">
                  <c:v>2.8569414939571395E-3</c:v>
                </c:pt>
                <c:pt idx="277">
                  <c:v>3.0777432525170827E-3</c:v>
                </c:pt>
                <c:pt idx="278">
                  <c:v>3.0789979100355933E-3</c:v>
                </c:pt>
                <c:pt idx="279">
                  <c:v>3.1427474070461741E-3</c:v>
                </c:pt>
                <c:pt idx="280">
                  <c:v>2.9024112745882681E-3</c:v>
                </c:pt>
                <c:pt idx="281">
                  <c:v>2.6617743966790243E-3</c:v>
                </c:pt>
                <c:pt idx="282">
                  <c:v>2.6585712977314525E-3</c:v>
                </c:pt>
                <c:pt idx="283">
                  <c:v>2.8715863140521209E-3</c:v>
                </c:pt>
                <c:pt idx="284">
                  <c:v>2.8400092973489307E-3</c:v>
                </c:pt>
                <c:pt idx="285">
                  <c:v>2.9461715794323177E-3</c:v>
                </c:pt>
                <c:pt idx="286">
                  <c:v>2.7242919138816021E-3</c:v>
                </c:pt>
                <c:pt idx="287">
                  <c:v>1.5000678577573848E-3</c:v>
                </c:pt>
                <c:pt idx="288">
                  <c:v>1.4950839097633084E-3</c:v>
                </c:pt>
                <c:pt idx="289">
                  <c:v>2.6747541420856827E-3</c:v>
                </c:pt>
                <c:pt idx="290">
                  <c:v>2.8892836427165617E-3</c:v>
                </c:pt>
                <c:pt idx="291">
                  <c:v>2.9845407253004165E-3</c:v>
                </c:pt>
                <c:pt idx="292">
                  <c:v>3.1423200129856608E-3</c:v>
                </c:pt>
                <c:pt idx="293">
                  <c:v>3.3128334252935164E-3</c:v>
                </c:pt>
                <c:pt idx="294">
                  <c:v>3.0053077654487092E-3</c:v>
                </c:pt>
                <c:pt idx="295">
                  <c:v>3.1687618132455833E-3</c:v>
                </c:pt>
                <c:pt idx="296">
                  <c:v>3.50691273750836E-3</c:v>
                </c:pt>
                <c:pt idx="297">
                  <c:v>3.1869236457123897E-3</c:v>
                </c:pt>
                <c:pt idx="298">
                  <c:v>3.1806056137999176E-3</c:v>
                </c:pt>
                <c:pt idx="299">
                  <c:v>3.1287182838615189E-3</c:v>
                </c:pt>
                <c:pt idx="300">
                  <c:v>3.2276142725575782E-3</c:v>
                </c:pt>
                <c:pt idx="301">
                  <c:v>1.5649624661367189E-3</c:v>
                </c:pt>
                <c:pt idx="302">
                  <c:v>1.6196354125196661E-3</c:v>
                </c:pt>
                <c:pt idx="303">
                  <c:v>1.1872917679847373E-3</c:v>
                </c:pt>
                <c:pt idx="304">
                  <c:v>1.1254229088330312E-3</c:v>
                </c:pt>
                <c:pt idx="305">
                  <c:v>1.3388614153657741E-3</c:v>
                </c:pt>
                <c:pt idx="306">
                  <c:v>1.395127053125587E-3</c:v>
                </c:pt>
                <c:pt idx="307">
                  <c:v>1.756551381160395E-3</c:v>
                </c:pt>
                <c:pt idx="308">
                  <c:v>1.3363057800148005E-3</c:v>
                </c:pt>
                <c:pt idx="309">
                  <c:v>1.3605471576447472E-3</c:v>
                </c:pt>
                <c:pt idx="310">
                  <c:v>1.4063837808304177E-3</c:v>
                </c:pt>
                <c:pt idx="311">
                  <c:v>1.4595585907441393E-3</c:v>
                </c:pt>
                <c:pt idx="312">
                  <c:v>1.5408310165095835E-3</c:v>
                </c:pt>
                <c:pt idx="313">
                  <c:v>1.6612176179118723E-3</c:v>
                </c:pt>
                <c:pt idx="314">
                  <c:v>1.7104870046018709E-3</c:v>
                </c:pt>
                <c:pt idx="315">
                  <c:v>1.5575580641161624E-3</c:v>
                </c:pt>
                <c:pt idx="316">
                  <c:v>1.3117326270704185E-3</c:v>
                </c:pt>
                <c:pt idx="317">
                  <c:v>2.2778063819508879E-3</c:v>
                </c:pt>
                <c:pt idx="318">
                  <c:v>2.425344083658367E-3</c:v>
                </c:pt>
                <c:pt idx="319">
                  <c:v>3.045828741491279E-3</c:v>
                </c:pt>
                <c:pt idx="320">
                  <c:v>3.5053859154835576E-3</c:v>
                </c:pt>
                <c:pt idx="321">
                  <c:v>3.7449734206249775E-3</c:v>
                </c:pt>
                <c:pt idx="322">
                  <c:v>3.3481115549969655E-3</c:v>
                </c:pt>
                <c:pt idx="323">
                  <c:v>1.7022299376737845E-3</c:v>
                </c:pt>
                <c:pt idx="324">
                  <c:v>2.60277645452223E-3</c:v>
                </c:pt>
                <c:pt idx="325">
                  <c:v>3.1637063688886406E-3</c:v>
                </c:pt>
                <c:pt idx="326">
                  <c:v>2.730495091241316E-3</c:v>
                </c:pt>
                <c:pt idx="327">
                  <c:v>2.3179667706863111E-3</c:v>
                </c:pt>
                <c:pt idx="328">
                  <c:v>2.3546012835299712E-3</c:v>
                </c:pt>
                <c:pt idx="329">
                  <c:v>2.344500791120082E-3</c:v>
                </c:pt>
                <c:pt idx="330">
                  <c:v>2.3101668666531154E-3</c:v>
                </c:pt>
                <c:pt idx="331">
                  <c:v>2.5086360387688079E-3</c:v>
                </c:pt>
                <c:pt idx="332">
                  <c:v>2.7044007389836781E-3</c:v>
                </c:pt>
                <c:pt idx="333">
                  <c:v>3.6726908683692564E-3</c:v>
                </c:pt>
                <c:pt idx="334">
                  <c:v>2.2034885383533905E-3</c:v>
                </c:pt>
                <c:pt idx="335">
                  <c:v>2.0542845845762203E-3</c:v>
                </c:pt>
                <c:pt idx="336">
                  <c:v>1.4946199327456689E-3</c:v>
                </c:pt>
                <c:pt idx="337">
                  <c:v>1.4382817682681817E-3</c:v>
                </c:pt>
                <c:pt idx="338">
                  <c:v>1.5353519349878761E-3</c:v>
                </c:pt>
                <c:pt idx="339">
                  <c:v>1.6114611715494559E-3</c:v>
                </c:pt>
                <c:pt idx="340">
                  <c:v>1.7911573068805252E-3</c:v>
                </c:pt>
                <c:pt idx="341">
                  <c:v>2.2195715263386381E-3</c:v>
                </c:pt>
                <c:pt idx="342">
                  <c:v>2.0915916261646178E-3</c:v>
                </c:pt>
                <c:pt idx="343">
                  <c:v>1.9917922463235653E-3</c:v>
                </c:pt>
                <c:pt idx="344">
                  <c:v>1.9614300411073967E-3</c:v>
                </c:pt>
                <c:pt idx="345">
                  <c:v>2.1962536868800433E-3</c:v>
                </c:pt>
                <c:pt idx="346">
                  <c:v>2.1271886080533814E-3</c:v>
                </c:pt>
                <c:pt idx="347">
                  <c:v>1.5691045312746486E-3</c:v>
                </c:pt>
                <c:pt idx="348">
                  <c:v>1.4935196000583507E-3</c:v>
                </c:pt>
                <c:pt idx="349">
                  <c:v>1.5371060450608581E-3</c:v>
                </c:pt>
                <c:pt idx="350">
                  <c:v>2.1805566754775213E-3</c:v>
                </c:pt>
                <c:pt idx="351">
                  <c:v>2.3874827306405787E-3</c:v>
                </c:pt>
                <c:pt idx="352">
                  <c:v>2.7179270664804303E-3</c:v>
                </c:pt>
                <c:pt idx="353">
                  <c:v>2.2991841985250928E-3</c:v>
                </c:pt>
                <c:pt idx="354">
                  <c:v>1.8085950266540063E-3</c:v>
                </c:pt>
                <c:pt idx="355">
                  <c:v>2.1155167594008248E-3</c:v>
                </c:pt>
                <c:pt idx="356">
                  <c:v>2.1989285052287028E-3</c:v>
                </c:pt>
                <c:pt idx="357">
                  <c:v>1.9904141718718365E-3</c:v>
                </c:pt>
                <c:pt idx="358">
                  <c:v>1.8714477294878248E-3</c:v>
                </c:pt>
                <c:pt idx="359">
                  <c:v>2.2121785650392593E-3</c:v>
                </c:pt>
                <c:pt idx="360">
                  <c:v>2.7002692272182641E-3</c:v>
                </c:pt>
                <c:pt idx="361">
                  <c:v>2.6238093274957527E-3</c:v>
                </c:pt>
                <c:pt idx="362">
                  <c:v>2.6507123050533155E-3</c:v>
                </c:pt>
                <c:pt idx="363">
                  <c:v>2.2709598988786021E-3</c:v>
                </c:pt>
                <c:pt idx="364">
                  <c:v>1.6929831765326072E-3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D4-47CC-A9D0-6CCEDCB74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6128360"/>
        <c:axId val="237763184"/>
      </c:lineChart>
      <c:catAx>
        <c:axId val="5061283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763184"/>
        <c:crosses val="autoZero"/>
        <c:auto val="1"/>
        <c:lblAlgn val="ctr"/>
        <c:lblOffset val="100"/>
        <c:noMultiLvlLbl val="0"/>
      </c:catAx>
      <c:valAx>
        <c:axId val="237763184"/>
        <c:scaling>
          <c:orientation val="minMax"/>
          <c:max val="8.0000000000000019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12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2BE8E-4388-45F4-AC55-867814BF78B0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2A806-AAAB-4323-9C5A-E0AE93302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2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E768F8DF-0D6B-466A-A773-FCAEDD85D409}" type="datetimeFigureOut">
              <a:rPr lang="en-US" smtClean="0"/>
              <a:pPr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E49FF909-214C-4283-A38D-5D8E6479E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4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7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8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</a:t>
            </a:r>
            <a:r>
              <a:rPr lang="en-US" dirty="0" err="1"/>
              <a:t>ek</a:t>
            </a:r>
            <a:r>
              <a:rPr lang="en-US" dirty="0"/>
              <a:t> comes before el which comes before en; not all versions are released – sometimes they are special studies, so the letters </a:t>
            </a:r>
            <a:r>
              <a:rPr lang="en-US"/>
              <a:t>aren’t sequential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28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95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job as emissions modelers is to ensure there are quality inventories and ancillary data going into all of these sectors…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6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Next: 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8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inventory fields are FIPS code, pollutant, source classification code (SCC), and stack parameters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8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substantial changes in the two years: some increases, some decreases…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52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large decreases</a:t>
            </a:r>
            <a:r>
              <a:rPr lang="en-US" baseline="0" dirty="0"/>
              <a:t> of SO2 and NOx emissions for EGUs in just 2 years…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26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92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Jeff continues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4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Alison: intro on emissions modeling and why we do it, Jeff modeling/plume rise, Alison spatial, Caroline temporal, Jeff fugitive dust/bio/fires...; Caroline speciation, Alison Onroad and wrap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61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Dataset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 the differences in inventory resolution and speciation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8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sectors with plume 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10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Sectors that would all get plume rise include </a:t>
            </a:r>
            <a:r>
              <a:rPr lang="en-US" dirty="0" err="1"/>
              <a:t>ptegu</a:t>
            </a:r>
            <a:r>
              <a:rPr lang="en-US" dirty="0"/>
              <a:t>, cmv_c3, </a:t>
            </a:r>
            <a:r>
              <a:rPr lang="en-US" dirty="0" err="1"/>
              <a:t>othpt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717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Next: Alison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19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Instead of assuming the emissions are uniformly distributed spatially, we use an attribute from another dataset to allocate the emissions to grid cells.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49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spatial patterns are very different from what we would see if we assumed uniform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28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 in mind the NEI boxes – Pacific, Atlantic, Gulf, Off Washington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44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ABFF9-383B-4A17-9C2E-D71529228B8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96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0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80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Next: 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44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239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profiles are between 0 and 1 but units of source data vary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9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different</a:t>
            </a:r>
            <a:r>
              <a:rPr lang="en-US" baseline="0" dirty="0"/>
              <a:t> inventory resolutions: annual, monthly daily, hourly; also different types of daily temporal profile approaches: all, week, average day, </a:t>
            </a:r>
            <a:r>
              <a:rPr lang="en-US" baseline="0" dirty="0" err="1"/>
              <a:t>mwdss</a:t>
            </a:r>
            <a:r>
              <a:rPr lang="en-US" baseline="0" dirty="0"/>
              <a:t>, met-based (merge approach is correlated to this), also whether holidays are treated differently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429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42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79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profiles are done by county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05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Colder days have more emissions.  Uses daily</a:t>
            </a:r>
            <a:r>
              <a:rPr lang="en-US" baseline="0" dirty="0"/>
              <a:t> minimum T</a:t>
            </a:r>
            <a:endParaRPr lang="en-US" dirty="0"/>
          </a:p>
          <a:p>
            <a:r>
              <a:rPr lang="en-US" dirty="0"/>
              <a:t>Threshold: </a:t>
            </a:r>
            <a:r>
              <a:rPr lang="en-US" baseline="0" dirty="0"/>
              <a:t> if min T &gt; threshold, 0 emissions that day</a:t>
            </a:r>
          </a:p>
          <a:p>
            <a:r>
              <a:rPr lang="en-US" baseline="0" dirty="0"/>
              <a:t>In this plot also get influence of non-met based RWC, </a:t>
            </a:r>
            <a:r>
              <a:rPr lang="en-US" baseline="0" dirty="0" err="1"/>
              <a:t>eg</a:t>
            </a:r>
            <a:r>
              <a:rPr lang="en-US" baseline="0" dirty="0"/>
              <a:t>. </a:t>
            </a:r>
            <a:r>
              <a:rPr lang="en-US" baseline="0" dirty="0" err="1"/>
              <a:t>firepits</a:t>
            </a:r>
            <a:r>
              <a:rPr lang="en-US" baseline="0" dirty="0"/>
              <a:t> that show up in the summer</a:t>
            </a:r>
          </a:p>
          <a:p>
            <a:r>
              <a:rPr lang="en-US" baseline="0" dirty="0"/>
              <a:t>Total annual emissions are preserved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05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60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ERC West gas</a:t>
            </a:r>
            <a:r>
              <a:rPr lang="en-US" baseline="0" dirty="0"/>
              <a:t> is being used for base load but also more as a peaking</a:t>
            </a:r>
          </a:p>
          <a:p>
            <a:r>
              <a:rPr lang="en-US" baseline="0" dirty="0"/>
              <a:t>SPP West gas and coal both seem to be used as base load but off-setting each 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6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common studies – there are others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937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is projected </a:t>
            </a:r>
            <a:r>
              <a:rPr lang="en-US"/>
              <a:t>from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78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Next: 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6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737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64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Precipitation</a:t>
            </a:r>
            <a:r>
              <a:rPr lang="en-US" baseline="0" dirty="0"/>
              <a:t> adjustment removes emissions so post-adjustment &lt; annual inventory</a:t>
            </a:r>
          </a:p>
          <a:p>
            <a:r>
              <a:rPr lang="en-US" baseline="0" dirty="0"/>
              <a:t>Has a temporal and spatial aspect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6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Next: Jeff continues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263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Next: Caroline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600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species are either individual chemical compounds are groups of compounds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865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Mass is conserved</a:t>
            </a:r>
            <a:r>
              <a:rPr lang="en-US" baseline="0" dirty="0"/>
              <a:t> through speciation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72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01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13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819CB-6F14-4D87-803E-DB34D9D9F3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887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four species (EC, OC, SO4, NO3) are in both; treatment of “the rest” differs; table on right is specific example for prescribed burns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350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model</a:t>
            </a:r>
            <a:r>
              <a:rPr lang="en-US" baseline="0" dirty="0"/>
              <a:t> </a:t>
            </a:r>
            <a:r>
              <a:rPr lang="en-US" dirty="0"/>
              <a:t>species molecular</a:t>
            </a:r>
            <a:r>
              <a:rPr lang="en-US" baseline="0" dirty="0"/>
              <a:t> weights will vary with profile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 of the model</a:t>
            </a:r>
            <a:r>
              <a:rPr lang="en-US" baseline="0" dirty="0"/>
              <a:t> </a:t>
            </a:r>
            <a:r>
              <a:rPr lang="en-US" dirty="0"/>
              <a:t>species are lumped, e.g. for CB05 “PAR”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121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49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</a:t>
            </a:r>
            <a:r>
              <a:rPr lang="en-US" baseline="0" dirty="0"/>
              <a:t> </a:t>
            </a:r>
            <a:r>
              <a:rPr lang="en-US" baseline="0" dirty="0" err="1"/>
              <a:t>massfrac</a:t>
            </a:r>
            <a:r>
              <a:rPr lang="en-US" baseline="0" dirty="0"/>
              <a:t> = 1 for both profiles</a:t>
            </a:r>
          </a:p>
          <a:p>
            <a:r>
              <a:rPr lang="en-US" baseline="0" dirty="0"/>
              <a:t>Still have FORM and ALD2 b/c of secondary formation, note much smaller</a:t>
            </a:r>
          </a:p>
          <a:p>
            <a:r>
              <a:rPr lang="en-US" baseline="0" dirty="0"/>
              <a:t>Note NONHAPTOG, i.e. need to go from NONHAPVOC -&gt; NONHAPTOG</a:t>
            </a:r>
          </a:p>
          <a:p>
            <a:r>
              <a:rPr lang="en-US" baseline="0" dirty="0"/>
              <a:t>So have 2 sets of profiles: integrate and no integrate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008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integration: means</a:t>
            </a:r>
            <a:r>
              <a:rPr lang="en-US" baseline="0" dirty="0"/>
              <a:t> some sources are integrated and others aren’t</a:t>
            </a:r>
          </a:p>
          <a:p>
            <a:r>
              <a:rPr lang="en-US" baseline="0" dirty="0" err="1"/>
              <a:t>Biog</a:t>
            </a:r>
            <a:r>
              <a:rPr lang="en-US" baseline="0" dirty="0"/>
              <a:t> – </a:t>
            </a:r>
            <a:r>
              <a:rPr lang="en-US" baseline="0" dirty="0" err="1"/>
              <a:t>beis</a:t>
            </a:r>
            <a:r>
              <a:rPr lang="en-US" baseline="0" dirty="0"/>
              <a:t> creates model species explicitly</a:t>
            </a:r>
          </a:p>
          <a:p>
            <a:r>
              <a:rPr lang="en-US" baseline="0" dirty="0" err="1"/>
              <a:t>Onroad</a:t>
            </a:r>
            <a:r>
              <a:rPr lang="en-US" baseline="0" dirty="0"/>
              <a:t>: MOVES2014 doing integration within model (next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195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PM2.5: previous inventory polls from</a:t>
            </a:r>
            <a:r>
              <a:rPr lang="en-US" baseline="0" dirty="0"/>
              <a:t> MOVES didn’t map cleanly to AE5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40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Spcmat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log message we look for is "Skipping pollutant [X]", which means that an inventory pollutant is being dropped. We expect to see this for PM10 (we speciate PM2.5 and pass through PMC instead) and _NOI pollutants (no-integrate BAFM, which we want to drop to avoid double counting speciated VOC), but if we see anything else getting skipped, that's a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507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Next: Alison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53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</a:t>
            </a:r>
            <a:r>
              <a:rPr lang="en-US"/>
              <a:t> the county specific activity and the grid specific meteorology is used even if using rep counties.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1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1375" cy="3489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821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VMT and HOTELLING are</a:t>
            </a:r>
            <a:r>
              <a:rPr lang="en-US" baseline="0" dirty="0"/>
              <a:t> temporalized, others aren’t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155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Spcmat</a:t>
            </a:r>
            <a:r>
              <a:rPr lang="en-US" dirty="0"/>
              <a:t> is still used, just</a:t>
            </a:r>
            <a:r>
              <a:rPr lang="en-US" baseline="0" dirty="0"/>
              <a:t> to keep track of which EF are model species vs inventory.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051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idling at ports or bus stops,</a:t>
            </a:r>
            <a:r>
              <a:rPr lang="en-US" baseline="0" dirty="0"/>
              <a:t> really about requirement to hotel for the long-haul trucks</a:t>
            </a:r>
          </a:p>
          <a:p>
            <a:r>
              <a:rPr lang="en-US" baseline="0" dirty="0"/>
              <a:t>Consider mentioning APU splits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682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853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</a:t>
            </a:r>
            <a:r>
              <a:rPr lang="en-US" baseline="0" dirty="0"/>
              <a:t> emissions from earlier cases can be merged into the same case</a:t>
            </a:r>
          </a:p>
          <a:p>
            <a:r>
              <a:rPr lang="en-US" baseline="0" dirty="0"/>
              <a:t>Also mention about how low-level emissions are merged but elevated are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280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HAP platform from NATA affects some inputs and scripts compared to CAP-platforms</a:t>
            </a:r>
          </a:p>
          <a:p>
            <a:r>
              <a:rPr lang="en-US" dirty="0"/>
              <a:t>Some files different than CAP-focused platforms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93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Timing of projections is uncertain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3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7706202" y="6407944"/>
            <a:ext cx="941070" cy="3657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8/14/2017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657600" cy="323015"/>
          </a:xfrm>
        </p:spPr>
        <p:txBody>
          <a:bodyPr/>
          <a:lstStyle>
            <a:lvl1pPr>
              <a:defRPr sz="100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4" descr="EPA sea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47" y="162182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91E54-FDBA-45F8-91F6-5708D7EC203B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E3F2-AFAA-4D24-8B99-FEF50B4E69E7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96200" y="6407944"/>
            <a:ext cx="951072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8/14/2017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4800" y="6405149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pic>
        <p:nvPicPr>
          <p:cNvPr id="8" name="Picture 4" descr="EPA se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82" y="157052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2F83-966E-4094-B6DF-D5B25EAF193A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4C6A6-87B3-41A2-A18F-7E4E7206EED7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39EC-FA9C-4557-ADEF-16E6D24D8931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3DEE-D6A2-4108-BF0D-8CD761C1BB4E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48600" y="6407944"/>
            <a:ext cx="798672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8/14/17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33800" y="6407944"/>
            <a:ext cx="4038600" cy="365125"/>
          </a:xfrm>
        </p:spPr>
        <p:txBody>
          <a:bodyPr/>
          <a:lstStyle/>
          <a:p>
            <a:r>
              <a:rPr lang="en-US" dirty="0"/>
              <a:t>USEPA 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BE3D3F-4CC0-49A9-B7A6-D83A4BA290F6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F70F5D-DBD7-4E1C-AE9A-5E07E8AC14F9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D9A2A93-CF92-4B7B-BCF1-09FEFD2E7F45}" type="datetime1">
              <a:rPr lang="en-US" smtClean="0"/>
              <a:pPr/>
              <a:t>5/16/2018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EMPD/SMOKE-MOVES" TargetMode="Externa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air-emissions-inventories" TargetMode="Externa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ascenter.org/smoke" TargetMode="External"/><Relationship Id="rId2" Type="http://schemas.openxmlformats.org/officeDocument/2006/relationships/hyperlink" Target="https://www.cmascenter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irqualitymodeling.org/index.php" TargetMode="Externa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air-emissions-modeling" TargetMode="Externa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ftp://newftp.epa.gov/air/emismod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mailto:farkas.caroline@epa.gov" TargetMode="External"/><Relationship Id="rId2" Type="http://schemas.openxmlformats.org/officeDocument/2006/relationships/hyperlink" Target="mailto:eyth.alison@ep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mailto:Vukovich.jeffrey@epa.gov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tp://newftp.epa.gov/Air/nei/ei_training_may2018/emis_prep4aq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mascenter.org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inecadastre.gov/data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chart" Target="../charts/char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hyperlink" Target="https://aspm.faa.gov/apm/sys/AnalysisAP.asp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hyperlink" Target="http://aspm.faa.gov/opsnet/sys/Terminal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mascenter.org/smoke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air-emissions-modeling/speciate-version-45-through-40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9639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Emissions Inventory Preparation for Air Quality Modeling (Base Year)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24200"/>
            <a:ext cx="8686800" cy="2743200"/>
          </a:xfrm>
        </p:spPr>
        <p:txBody>
          <a:bodyPr>
            <a:normAutofit fontScale="925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May 16, 2018</a:t>
            </a:r>
          </a:p>
          <a:p>
            <a:pPr algn="ctr"/>
            <a:r>
              <a:rPr lang="en-US" dirty="0"/>
              <a:t>Alison Eyth, Jeff Vukovich, Caroline Farkas</a:t>
            </a:r>
          </a:p>
          <a:p>
            <a:pPr algn="ctr"/>
            <a:r>
              <a:rPr lang="en-US" dirty="0"/>
              <a:t>EPA Office of Air Quality Planning and Standards</a:t>
            </a:r>
          </a:p>
          <a:p>
            <a:pPr algn="ctr"/>
            <a:r>
              <a:rPr lang="en-US" dirty="0"/>
              <a:t>Emission Inventory and Analysis Group</a:t>
            </a:r>
          </a:p>
          <a:p>
            <a:pPr algn="ctr"/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096963"/>
          </a:xfrm>
        </p:spPr>
        <p:txBody>
          <a:bodyPr>
            <a:normAutofit fontScale="90000"/>
          </a:bodyPr>
          <a:lstStyle/>
          <a:p>
            <a:r>
              <a:rPr lang="en-US" dirty="0"/>
              <a:t>Emissions Modeling Platforms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7639"/>
            <a:ext cx="8026400" cy="4754563"/>
          </a:xfrm>
        </p:spPr>
        <p:txBody>
          <a:bodyPr>
            <a:normAutofit/>
          </a:bodyPr>
          <a:lstStyle/>
          <a:p>
            <a:r>
              <a:rPr lang="en-US" sz="2400" dirty="0"/>
              <a:t>Contents:</a:t>
            </a:r>
          </a:p>
          <a:p>
            <a:pPr lvl="1"/>
            <a:r>
              <a:rPr lang="en-US" sz="1800" dirty="0"/>
              <a:t>Starting point is a version of the National Emissions Inventory (e.g., 2014 NEI version 2)</a:t>
            </a:r>
          </a:p>
          <a:p>
            <a:pPr lvl="1"/>
            <a:r>
              <a:rPr lang="en-US" sz="1800" dirty="0"/>
              <a:t>Related data sets needed for processing are also included</a:t>
            </a:r>
          </a:p>
          <a:p>
            <a:pPr lvl="1"/>
            <a:r>
              <a:rPr lang="en-US" sz="1800" dirty="0"/>
              <a:t>Software and scripts that process inventories into AQM inputs</a:t>
            </a:r>
          </a:p>
          <a:p>
            <a:pPr lvl="1"/>
            <a:r>
              <a:rPr lang="en-US" sz="1800" dirty="0"/>
              <a:t>Typically have a historic or “base” year and one or more future years</a:t>
            </a:r>
          </a:p>
          <a:p>
            <a:r>
              <a:rPr lang="en-US" sz="2400" dirty="0"/>
              <a:t>Historic platform development process:</a:t>
            </a:r>
          </a:p>
          <a:p>
            <a:pPr lvl="1"/>
            <a:r>
              <a:rPr lang="en-US" sz="1800" dirty="0"/>
              <a:t>Base and future year inventories and met. data developed by EPA</a:t>
            </a:r>
          </a:p>
          <a:p>
            <a:pPr lvl="1"/>
            <a:r>
              <a:rPr lang="en-US" sz="1800" dirty="0"/>
              <a:t>Data and software needed to process the inventories for AQM developed by EPA</a:t>
            </a:r>
          </a:p>
          <a:p>
            <a:pPr lvl="1"/>
            <a:r>
              <a:rPr lang="en-US" sz="1800" dirty="0"/>
              <a:t>Platform released for public comment </a:t>
            </a:r>
          </a:p>
          <a:p>
            <a:pPr lvl="1"/>
            <a:r>
              <a:rPr lang="en-US" sz="1800" dirty="0"/>
              <a:t>EPA incorporates comments into a new version of the platform</a:t>
            </a:r>
          </a:p>
          <a:p>
            <a:r>
              <a:rPr lang="en-US" sz="2400" dirty="0"/>
              <a:t>Now working on a more collaborative process</a:t>
            </a:r>
          </a:p>
          <a:p>
            <a:endParaRPr lang="en-US" dirty="0"/>
          </a:p>
        </p:txBody>
      </p:sp>
      <p:sp>
        <p:nvSpPr>
          <p:cNvPr id="7" name="Curved Left Arrow 6"/>
          <p:cNvSpPr/>
          <p:nvPr/>
        </p:nvSpPr>
        <p:spPr>
          <a:xfrm>
            <a:off x="540656" y="4948000"/>
            <a:ext cx="368300" cy="521855"/>
          </a:xfrm>
          <a:prstGeom prst="curvedLeftArrow">
            <a:avLst/>
          </a:prstGeom>
          <a:scene3d>
            <a:camera prst="orthographicFront">
              <a:rot lat="1080000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012290">
            <a:off x="-67990" y="5209662"/>
            <a:ext cx="8082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22241292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3220" y="1417638"/>
            <a:ext cx="8784432" cy="1214447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Inventory VOC is converted to Total Organic Gas (TOG)</a:t>
            </a:r>
          </a:p>
          <a:p>
            <a:pPr lvl="1"/>
            <a:r>
              <a:rPr lang="en-US" sz="2200" dirty="0"/>
              <a:t>Example for Gas </a:t>
            </a:r>
            <a:r>
              <a:rPr lang="en-US" sz="2200" dirty="0" err="1"/>
              <a:t>Exh</a:t>
            </a:r>
            <a:r>
              <a:rPr lang="en-US" sz="2200" dirty="0"/>
              <a:t> E10: VOC * 1.199 = TOG (also includes methane)</a:t>
            </a:r>
          </a:p>
          <a:p>
            <a:pPr lvl="0"/>
            <a:r>
              <a:rPr lang="en-US" sz="2200" dirty="0"/>
              <a:t>TOG is then speciated according to the mechanism (species sum to 1.0):</a:t>
            </a:r>
          </a:p>
          <a:p>
            <a:pPr lvl="1"/>
            <a:r>
              <a:rPr lang="en-US" sz="2200" dirty="0"/>
              <a:t>Different model species depending on the chemical mechanism (e.g., CB6)</a:t>
            </a:r>
          </a:p>
          <a:p>
            <a:pPr marL="39319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Speciation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682892"/>
              </p:ext>
            </p:extLst>
          </p:nvPr>
        </p:nvGraphicFramePr>
        <p:xfrm>
          <a:off x="5210223" y="3124200"/>
          <a:ext cx="3400377" cy="368489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94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1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pollutant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species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massfrac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ALD2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0.0145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ALDX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CH4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0.1416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ETH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0.0596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ETHA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0.0234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ETOH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0.0157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FORM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0.0145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IOLE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0.0130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0.0457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0.3860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0.1044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UNR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0.0563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XYL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0.1229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52370" y="2693476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Gasoline Exhaust – E10 (8751a)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865213"/>
              </p:ext>
            </p:extLst>
          </p:nvPr>
        </p:nvGraphicFramePr>
        <p:xfrm>
          <a:off x="104678" y="2590799"/>
          <a:ext cx="4619722" cy="4290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4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Model Species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Description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ALD2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Acetaldehyde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ALDX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Propionaldehyde</a:t>
                      </a:r>
                      <a:r>
                        <a:rPr lang="en-US" sz="1400" u="none" strike="noStrike" dirty="0">
                          <a:effectLst/>
                        </a:rPr>
                        <a:t> and higher aldehydes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BENZENE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Benzene*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CH4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Methane*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ETH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Ethene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ETHA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Ethane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ETOH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Ethanol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FORM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Formaldehyde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Internal olefin carbon bond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ISOP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Isoprene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MEOH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Methanol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Terminal olefin carbon bond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Paraffin carbon bond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12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Toluene and other </a:t>
                      </a:r>
                      <a:r>
                        <a:rPr lang="en-US" sz="1400" u="none" strike="noStrike" dirty="0" err="1">
                          <a:effectLst/>
                        </a:rPr>
                        <a:t>monoalkyl</a:t>
                      </a:r>
                      <a:r>
                        <a:rPr lang="en-US" sz="1400" u="none" strike="noStrike" dirty="0">
                          <a:effectLst/>
                        </a:rPr>
                        <a:t> aromatics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6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XYL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Xylene and other </a:t>
                      </a:r>
                      <a:r>
                        <a:rPr lang="en-US" sz="1400" u="none" strike="noStrike" dirty="0" err="1">
                          <a:effectLst/>
                        </a:rPr>
                        <a:t>polyalkyl</a:t>
                      </a:r>
                      <a:r>
                        <a:rPr lang="en-US" sz="1400" u="none" strike="noStrike" dirty="0">
                          <a:effectLst/>
                        </a:rPr>
                        <a:t> aromatics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5347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1412045"/>
            <a:ext cx="8458200" cy="496014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Integration</a:t>
            </a:r>
          </a:p>
          <a:p>
            <a:pPr lvl="1"/>
            <a:r>
              <a:rPr lang="en-US" dirty="0"/>
              <a:t>Process of taking select VOC HAPs from the inventory as “true” and then </a:t>
            </a:r>
            <a:r>
              <a:rPr lang="en-US" dirty="0" err="1"/>
              <a:t>speciating</a:t>
            </a:r>
            <a:r>
              <a:rPr lang="en-US" dirty="0"/>
              <a:t> the remaining VOC</a:t>
            </a:r>
          </a:p>
          <a:p>
            <a:pPr lvl="1"/>
            <a:r>
              <a:rPr lang="en-US" dirty="0"/>
              <a:t>Want to avoid double counting of pollutants</a:t>
            </a:r>
          </a:p>
          <a:p>
            <a:pPr lvl="1"/>
            <a:r>
              <a:rPr lang="en-US" dirty="0"/>
              <a:t>Want to speciate the remaining VOC, while taking into account HAPs that were removed</a:t>
            </a:r>
          </a:p>
          <a:p>
            <a:r>
              <a:rPr lang="en-US" dirty="0"/>
              <a:t>BAFM treated as explicit HAPs</a:t>
            </a:r>
          </a:p>
          <a:p>
            <a:pPr lvl="1"/>
            <a:r>
              <a:rPr lang="en-US" dirty="0"/>
              <a:t>Benzene, Acetaldehyde, Formaldehyde, Methanol</a:t>
            </a:r>
          </a:p>
          <a:p>
            <a:pPr lvl="0"/>
            <a:r>
              <a:rPr lang="en-US" dirty="0"/>
              <a:t>NONHAPTOG</a:t>
            </a:r>
          </a:p>
          <a:p>
            <a:pPr lvl="1"/>
            <a:r>
              <a:rPr lang="en-US" dirty="0"/>
              <a:t>Remaining TOG after removing explicit VOC HAPs</a:t>
            </a:r>
          </a:p>
          <a:p>
            <a:pPr lvl="1"/>
            <a:r>
              <a:rPr lang="en-US" dirty="0"/>
              <a:t>NONHAPTOG = TOG – Total of BAFM species (moles)</a:t>
            </a:r>
          </a:p>
          <a:p>
            <a:pPr marL="109728" indent="0">
              <a:buNone/>
            </a:pPr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Integration Overview</a:t>
            </a:r>
          </a:p>
        </p:txBody>
      </p:sp>
    </p:spTree>
    <p:extLst>
      <p:ext uri="{BB962C8B-B14F-4D97-AF65-F5344CB8AC3E}">
        <p14:creationId xmlns:p14="http://schemas.microsoft.com/office/powerpoint/2010/main" val="42622599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07945"/>
            <a:ext cx="446436" cy="29765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0329" y="161093"/>
            <a:ext cx="8229600" cy="1143000"/>
          </a:xfrm>
        </p:spPr>
        <p:txBody>
          <a:bodyPr/>
          <a:lstStyle/>
          <a:p>
            <a:r>
              <a:rPr lang="en-US" dirty="0"/>
              <a:t>VOC Integration Example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069520"/>
              </p:ext>
            </p:extLst>
          </p:nvPr>
        </p:nvGraphicFramePr>
        <p:xfrm>
          <a:off x="152400" y="1905004"/>
          <a:ext cx="3733800" cy="487679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pollutant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species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massfrac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ALD2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0.0145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ALDX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CH4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0.1416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0.0596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ETHA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0.0234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ETOH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0.0157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FORM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0.0145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IOLE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0.0130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0.0457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0.3860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0.1044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UNR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0.0563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768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XYL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0.1229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118103"/>
              </p:ext>
            </p:extLst>
          </p:nvPr>
        </p:nvGraphicFramePr>
        <p:xfrm>
          <a:off x="4561236" y="1905000"/>
          <a:ext cx="4049364" cy="48768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63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pollutant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species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massfrac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NONHAPTOG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ALD2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0.0019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NONHAPTOG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ALDX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0.0025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CH4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0.1519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0.0639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ETHA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0.0251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NONHAPTOG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ETOH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0.0169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FORM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0.0010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NONHAPTOG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IOLE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0.0139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OLE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0.0491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0.4067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0.1119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95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UNR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0.0234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52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NONHAPTOG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XYL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0.1318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25" marR="9225" marT="92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66800" y="1442841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integrate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8136" y="1442841"/>
            <a:ext cx="11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Integrate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023" y="1165344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Gasoline Exhaust – E10 (8751a)</a:t>
            </a:r>
          </a:p>
        </p:txBody>
      </p:sp>
    </p:spTree>
    <p:extLst>
      <p:ext uri="{BB962C8B-B14F-4D97-AF65-F5344CB8AC3E}">
        <p14:creationId xmlns:p14="http://schemas.microsoft.com/office/powerpoint/2010/main" val="25917406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 Integration by Sector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777343"/>
              </p:ext>
            </p:extLst>
          </p:nvPr>
        </p:nvGraphicFramePr>
        <p:xfrm>
          <a:off x="333937" y="1371600"/>
          <a:ext cx="8276663" cy="506538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10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134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Platform Sector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u="none" strike="noStrike" dirty="0">
                          <a:effectLst/>
                        </a:rPr>
                        <a:t>Approach for integrating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ptegu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 integration  (i.e., integrated species in inventory ignored)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ptnonipm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 integration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ptfire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err="1">
                          <a:effectLst/>
                        </a:rPr>
                        <a:t>ptagfire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 integration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othfire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 integration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othar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 integration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othpt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integration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812206530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onroad_can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No integration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>
                          <a:effectLst/>
                        </a:rPr>
                        <a:t>onroad_mex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Full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integration (MOVES-Mexico)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2819733009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ag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u="none" strike="noStrike" dirty="0">
                          <a:effectLst/>
                        </a:rPr>
                        <a:t>N/A – sector contains no VOC 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afdust</a:t>
                      </a:r>
                      <a:r>
                        <a:rPr lang="en-US" sz="1600" u="none" strike="noStrike" dirty="0">
                          <a:effectLst/>
                        </a:rPr>
                        <a:t>, </a:t>
                      </a:r>
                      <a:r>
                        <a:rPr lang="en-US" sz="1600" u="none" strike="noStrike" dirty="0" err="1">
                          <a:effectLst/>
                        </a:rPr>
                        <a:t>othafdust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1600" u="none" strike="noStrike">
                          <a:effectLst/>
                        </a:rPr>
                        <a:t>N/A – sector contains no VOC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beis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N/A – contains specific VOC model species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nonpt</a:t>
                      </a:r>
                      <a:r>
                        <a:rPr lang="en-US" sz="1600" u="none" strike="noStrike" dirty="0">
                          <a:effectLst/>
                        </a:rPr>
                        <a:t>, rail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Partial integration (BAFM; EBAFM for future year PFC)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np_oilgas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Partial integration (BAFM)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pt_oilgas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Partial integration (BAFM)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rwc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Partial integration (BAFM)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>
                          <a:effectLst/>
                        </a:rPr>
                        <a:t>nonroad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Full integration (BAFM) (i.e., integrated species used)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cmv_c1c2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Full integration (BAFM)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cmv_c3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Full integration (BAFM)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8011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effectLst/>
                        </a:rPr>
                        <a:t>onroad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Full  integration (calculated in the MOVES2014 model)*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29" marR="9429" marT="9429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686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272" y="1447799"/>
            <a:ext cx="8497728" cy="4957349"/>
          </a:xfrm>
        </p:spPr>
        <p:txBody>
          <a:bodyPr>
            <a:normAutofit/>
          </a:bodyPr>
          <a:lstStyle/>
          <a:p>
            <a:r>
              <a:rPr lang="en-US" dirty="0"/>
              <a:t>NBAFM = integration of BAFM + naphthalene</a:t>
            </a:r>
          </a:p>
          <a:p>
            <a:pPr lvl="1"/>
            <a:r>
              <a:rPr lang="en-US" dirty="0"/>
              <a:t>CMAQ CB6 has naphthalene as explicit species</a:t>
            </a:r>
          </a:p>
          <a:p>
            <a:pPr lvl="1"/>
            <a:r>
              <a:rPr lang="en-US" dirty="0"/>
              <a:t>Used for 2014-16 platforms</a:t>
            </a:r>
          </a:p>
          <a:p>
            <a:pPr lvl="0"/>
            <a:r>
              <a:rPr lang="en-US" dirty="0"/>
              <a:t>COMBO files</a:t>
            </a:r>
          </a:p>
          <a:p>
            <a:pPr lvl="1"/>
            <a:r>
              <a:rPr lang="en-US" dirty="0"/>
              <a:t>Method of combining 2 or more speciation profiles by pollutant/geography</a:t>
            </a:r>
          </a:p>
          <a:p>
            <a:pPr lvl="1"/>
            <a:r>
              <a:rPr lang="en-US" dirty="0"/>
              <a:t>Example: combine E0 and E10 fuel profiles for portable fuel containers</a:t>
            </a:r>
          </a:p>
          <a:p>
            <a:r>
              <a:rPr lang="en-US" dirty="0"/>
              <a:t>Speciation can be used to group/track interrelated pollutants e.g., PAH’s for NATA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Speciation Concepts</a:t>
            </a:r>
          </a:p>
        </p:txBody>
      </p:sp>
    </p:spTree>
    <p:extLst>
      <p:ext uri="{BB962C8B-B14F-4D97-AF65-F5344CB8AC3E}">
        <p14:creationId xmlns:p14="http://schemas.microsoft.com/office/powerpoint/2010/main" val="23251874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5272" y="1371600"/>
            <a:ext cx="8229600" cy="496014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MOVES2014a does most of the needed speciation</a:t>
            </a:r>
          </a:p>
          <a:p>
            <a:pPr lvl="1"/>
            <a:r>
              <a:rPr lang="en-US" dirty="0"/>
              <a:t>Has different profiles for different vehicle model years, regulatory classes, fuel types, and emission processes</a:t>
            </a:r>
          </a:p>
          <a:p>
            <a:pPr lvl="1"/>
            <a:r>
              <a:rPr lang="en-US" dirty="0"/>
              <a:t>Previously used COMBO files or weighted profiles to approximate, but it was a coarse approach</a:t>
            </a:r>
          </a:p>
          <a:p>
            <a:pPr lvl="1"/>
            <a:r>
              <a:rPr lang="en-US" dirty="0"/>
              <a:t>Can do an explicit mapping of profiles to sources if doing speciation within MOVES</a:t>
            </a:r>
          </a:p>
          <a:p>
            <a:r>
              <a:rPr lang="en-US" dirty="0"/>
              <a:t>PM2.5</a:t>
            </a:r>
          </a:p>
          <a:p>
            <a:pPr lvl="1"/>
            <a:r>
              <a:rPr lang="en-US" dirty="0"/>
              <a:t>AE6 species coming directly from MOVES (as mass)</a:t>
            </a:r>
          </a:p>
          <a:p>
            <a:r>
              <a:rPr lang="en-US" dirty="0"/>
              <a:t>VOC</a:t>
            </a:r>
          </a:p>
          <a:p>
            <a:pPr lvl="1"/>
            <a:r>
              <a:rPr lang="en-US" dirty="0"/>
              <a:t>16 pollutants are explicit, i.e. integrated</a:t>
            </a:r>
          </a:p>
          <a:p>
            <a:pPr lvl="1"/>
            <a:r>
              <a:rPr lang="en-US" dirty="0"/>
              <a:t>Model species (moles) and inventory pollutants (mass) come directly from MOVES</a:t>
            </a:r>
          </a:p>
          <a:p>
            <a:pPr lvl="1"/>
            <a:r>
              <a:rPr lang="en-US" dirty="0"/>
              <a:t>Need to specify chemical mechanism in the MOVES run</a:t>
            </a:r>
          </a:p>
          <a:p>
            <a:pPr marL="109728" indent="0">
              <a:buNone/>
            </a:pPr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4872" y="6407944"/>
            <a:ext cx="518160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Onroad</a:t>
            </a:r>
            <a:r>
              <a:rPr lang="en-US" dirty="0"/>
              <a:t> </a:t>
            </a:r>
            <a:r>
              <a:rPr lang="en-US" dirty="0" err="1"/>
              <a:t>speciaton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219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Check </a:t>
            </a:r>
            <a:r>
              <a:rPr lang="en-US" dirty="0" err="1"/>
              <a:t>Spcmat</a:t>
            </a:r>
            <a:r>
              <a:rPr lang="en-US" dirty="0"/>
              <a:t> SMOKE logs to ensure that all sources have references to VOC and PM speciation profiles.</a:t>
            </a:r>
          </a:p>
          <a:p>
            <a:r>
              <a:rPr lang="en-US" dirty="0"/>
              <a:t>Sum model species to compare to VOC and PM2.5 inventory totals. </a:t>
            </a:r>
          </a:p>
          <a:p>
            <a:r>
              <a:rPr lang="en-US" dirty="0"/>
              <a:t>Compare integrated species to inventory for full and partial integration sectors.</a:t>
            </a:r>
          </a:p>
          <a:p>
            <a:r>
              <a:rPr lang="en-US" dirty="0"/>
              <a:t>Do a quick manual calculation of a species for a specific FIPS/SCC to ensure that the post-SMOKE value is using the correct profile (or profiles in the case of GSPRO_COMBO).</a:t>
            </a:r>
          </a:p>
          <a:p>
            <a:r>
              <a:rPr lang="en-US" dirty="0"/>
              <a:t>Check SMOKE logs for warnings or errors.  For example: </a:t>
            </a:r>
          </a:p>
          <a:p>
            <a:pPr lvl="1"/>
            <a:r>
              <a:rPr lang="en-US" dirty="0"/>
              <a:t>BAFM but no VOC for an integrate source</a:t>
            </a:r>
          </a:p>
          <a:p>
            <a:pPr lvl="1"/>
            <a:r>
              <a:rPr lang="en-US" dirty="0"/>
              <a:t>No TOG conversion factor</a:t>
            </a:r>
          </a:p>
          <a:p>
            <a:pPr lvl="1"/>
            <a:r>
              <a:rPr lang="en-US" dirty="0"/>
              <a:t>Skipping pollutant [X] for other than PM</a:t>
            </a:r>
            <a:r>
              <a:rPr lang="en-US" baseline="-25000" dirty="0"/>
              <a:t>10</a:t>
            </a:r>
            <a:r>
              <a:rPr lang="en-US" dirty="0"/>
              <a:t> and *_NOI pollutants</a:t>
            </a:r>
          </a:p>
          <a:p>
            <a:r>
              <a:rPr lang="en-US" dirty="0"/>
              <a:t>Look at the output species to make sure all of the expected species are there for the specific mechanism (CB05 vs CB6 vs …).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 of Speciation</a:t>
            </a:r>
          </a:p>
        </p:txBody>
      </p:sp>
    </p:spTree>
    <p:extLst>
      <p:ext uri="{BB962C8B-B14F-4D97-AF65-F5344CB8AC3E}">
        <p14:creationId xmlns:p14="http://schemas.microsoft.com/office/powerpoint/2010/main" val="31488898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 on speciation?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A1C4A-C978-438F-9F7E-BF8CE7315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87" y="2514067"/>
            <a:ext cx="3420813" cy="38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846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16D4B1CE-4584-4940-B22B-1A52A204CA10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71" y="903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Onroad Emissions Modeling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4181" y="4098294"/>
            <a:ext cx="2836873" cy="20153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/>
              <a:t>Use representative EFs and county/ grid-specific activity data and meteorology to create emissions  for all counties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523728" y="1272817"/>
            <a:ext cx="1981200" cy="1084914"/>
          </a:xfrm>
          <a:prstGeom prst="roundRect">
            <a:avLst>
              <a:gd name="adj" fmla="val 28959"/>
            </a:avLst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Meteorological</a:t>
            </a:r>
            <a:r>
              <a:rPr kumimoji="1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br>
              <a:rPr kumimoji="1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1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Preprocessor</a:t>
            </a:r>
            <a:br>
              <a:rPr kumimoji="1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1" 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(Met4Moves)</a:t>
            </a: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477000" y="1364455"/>
            <a:ext cx="2209800" cy="838200"/>
          </a:xfrm>
          <a:prstGeom prst="roundRect">
            <a:avLst>
              <a:gd name="adj" fmla="val 28959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MOVES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481938" y="4330834"/>
            <a:ext cx="2209800" cy="838200"/>
          </a:xfrm>
          <a:prstGeom prst="roundRect">
            <a:avLst>
              <a:gd name="adj" fmla="val 28959"/>
            </a:avLst>
          </a:prstGeom>
          <a:solidFill>
            <a:srgbClr val="B61A0A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SMOKE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062838" y="6192629"/>
            <a:ext cx="3048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AQ model-ready files</a:t>
            </a:r>
          </a:p>
        </p:txBody>
      </p:sp>
      <p:cxnSp>
        <p:nvCxnSpPr>
          <p:cNvPr id="13" name="Straight Arrow Connector 12"/>
          <p:cNvCxnSpPr>
            <a:stCxn id="7" idx="2"/>
          </p:cNvCxnSpPr>
          <p:nvPr/>
        </p:nvCxnSpPr>
        <p:spPr bwMode="auto">
          <a:xfrm>
            <a:off x="2514328" y="2357731"/>
            <a:ext cx="1295400" cy="820086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ight Arrow 19"/>
          <p:cNvSpPr/>
          <p:nvPr/>
        </p:nvSpPr>
        <p:spPr>
          <a:xfrm>
            <a:off x="3505200" y="1545482"/>
            <a:ext cx="2971800" cy="63672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3348286">
            <a:off x="2213332" y="3090253"/>
            <a:ext cx="2086840" cy="63876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7449904">
            <a:off x="4770885" y="2929703"/>
            <a:ext cx="2409782" cy="63672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4135494" y="5377793"/>
            <a:ext cx="873011" cy="63672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43227" y="2182209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ranges,</a:t>
            </a:r>
          </a:p>
          <a:p>
            <a:r>
              <a:rPr lang="en-US"/>
              <a:t>rel</a:t>
            </a:r>
            <a:r>
              <a:rPr lang="en-US" dirty="0"/>
              <a:t>. humidity</a:t>
            </a:r>
          </a:p>
        </p:txBody>
      </p:sp>
      <p:sp>
        <p:nvSpPr>
          <p:cNvPr id="26" name="TextBox 25"/>
          <p:cNvSpPr txBox="1"/>
          <p:nvPr/>
        </p:nvSpPr>
        <p:spPr>
          <a:xfrm rot="18273211">
            <a:off x="5827593" y="3207080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 tables</a:t>
            </a:r>
          </a:p>
        </p:txBody>
      </p:sp>
      <p:sp>
        <p:nvSpPr>
          <p:cNvPr id="27" name="TextBox 26"/>
          <p:cNvSpPr txBox="1"/>
          <p:nvPr/>
        </p:nvSpPr>
        <p:spPr>
          <a:xfrm rot="3357269">
            <a:off x="1953041" y="330373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Gridded met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773815" y="2324586"/>
            <a:ext cx="2074415" cy="192282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600" dirty="0"/>
              <a:t>Run MOVES to get emission factors (EF) for representative counties for each temperature and speed needed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9968" y="1219200"/>
            <a:ext cx="1132395" cy="1184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Met. Data from WRF </a:t>
            </a:r>
          </a:p>
        </p:txBody>
      </p: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>
          <a:xfrm>
            <a:off x="1142363" y="1811312"/>
            <a:ext cx="381365" cy="3962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015702" y="4157822"/>
            <a:ext cx="1132395" cy="1184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 Data</a:t>
            </a:r>
          </a:p>
        </p:txBody>
      </p:sp>
      <p:sp>
        <p:nvSpPr>
          <p:cNvPr id="28" name="Right Arrow 27"/>
          <p:cNvSpPr/>
          <p:nvPr/>
        </p:nvSpPr>
        <p:spPr>
          <a:xfrm rot="10800000">
            <a:off x="5691950" y="4419332"/>
            <a:ext cx="1323752" cy="5313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71782" y="6567713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20876764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16D4B1CE-4584-4940-B22B-1A52A204CA10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Representative Counties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219200"/>
            <a:ext cx="796147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3000+ counties are mapped to approx. 300 representative counties according to: state, fuels, light duty age distribution, ramp fraction, I/M programs, emissions standards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93692" y="6492875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E48957-4361-4117-947C-38BD76789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2140529"/>
            <a:ext cx="6104965" cy="47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7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676400"/>
            <a:ext cx="8534127" cy="3429000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200"/>
              </a:spcAft>
            </a:pPr>
            <a:r>
              <a:rPr lang="en-US" dirty="0"/>
              <a:t>Data are submitted by states, locals, tribes (S/L/T) and </a:t>
            </a:r>
            <a:br>
              <a:rPr lang="en-US" dirty="0"/>
            </a:br>
            <a:r>
              <a:rPr lang="en-US" dirty="0"/>
              <a:t>EPA into the Emissions Inventory System (EIS)</a:t>
            </a:r>
          </a:p>
          <a:p>
            <a:pPr>
              <a:spcAft>
                <a:spcPts val="200"/>
              </a:spcAft>
            </a:pPr>
            <a:r>
              <a:rPr lang="en-US" dirty="0"/>
              <a:t>Five NEI data categories - all annual totals except events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u="sng" dirty="0"/>
              <a:t>Point/Facility Inventory</a:t>
            </a:r>
            <a:r>
              <a:rPr lang="en-US" dirty="0"/>
              <a:t> (</a:t>
            </a:r>
            <a:r>
              <a:rPr lang="en-US" dirty="0" err="1"/>
              <a:t>lat-lon</a:t>
            </a:r>
            <a:r>
              <a:rPr lang="en-US" dirty="0"/>
              <a:t> locations): </a:t>
            </a:r>
            <a:r>
              <a:rPr lang="en-US" sz="2400" dirty="0"/>
              <a:t>EGUs, airports, point oil and gas sources, commercial and industrial facilities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u="sng" dirty="0"/>
              <a:t>Nonpoint</a:t>
            </a:r>
            <a:r>
              <a:rPr lang="en-US" dirty="0"/>
              <a:t> (county-based) – fugitive dust, agricultural, residential, industrial/commercial fuel comb., gas stations, biogenic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u="sng" dirty="0"/>
              <a:t>Onroad mobile sources</a:t>
            </a:r>
            <a:r>
              <a:rPr lang="en-US" dirty="0"/>
              <a:t> (county): cars and trucks driving on roads</a:t>
            </a:r>
            <a:endParaRPr lang="en-US" u="sng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u="sng" dirty="0"/>
              <a:t>Nonroad mobile sources </a:t>
            </a:r>
            <a:r>
              <a:rPr lang="en-US" dirty="0"/>
              <a:t>(county): mobile sources not on roads including rec. marine, construction equip., lawn/garden, tractors</a:t>
            </a:r>
            <a:endParaRPr lang="en-US" u="sng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u="sng" dirty="0"/>
              <a:t>Events</a:t>
            </a:r>
            <a:r>
              <a:rPr lang="en-US" dirty="0"/>
              <a:t> (</a:t>
            </a:r>
            <a:r>
              <a:rPr lang="en-US" dirty="0" err="1"/>
              <a:t>lat-lon</a:t>
            </a:r>
            <a:r>
              <a:rPr lang="en-US" dirty="0"/>
              <a:t>, day): wildland and prescribed fires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08447" y="6389658"/>
            <a:ext cx="365760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72" y="3774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Base Year Emissions from the National Emissions Inventory (NEI)</a:t>
            </a: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4428375" y="6368581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732" y="4769771"/>
            <a:ext cx="5668751" cy="200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855" y="4766014"/>
            <a:ext cx="1126957" cy="2010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8" y="4761084"/>
            <a:ext cx="1723231" cy="2019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484" y="4782676"/>
            <a:ext cx="2508028" cy="19903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7552" y="4761085"/>
            <a:ext cx="2280473" cy="20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969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Onroad Emission Processes and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2" y="1265241"/>
            <a:ext cx="8665368" cy="4983159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400"/>
              </a:spcAft>
            </a:pPr>
            <a:r>
              <a:rPr lang="en-US" dirty="0"/>
              <a:t>On-roadway emissions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Exhaust, evaporative, evaporative permeation, refueling, brake and tire wear (Rate-per-distance)</a:t>
            </a:r>
          </a:p>
          <a:p>
            <a:pPr lvl="1">
              <a:spcAft>
                <a:spcPts val="400"/>
              </a:spcAft>
            </a:pPr>
            <a:r>
              <a:rPr lang="en-US" i="1" dirty="0"/>
              <a:t>Primary inputs</a:t>
            </a:r>
            <a:r>
              <a:rPr lang="en-US" dirty="0"/>
              <a:t>: </a:t>
            </a:r>
            <a:r>
              <a:rPr lang="en-US" b="1" u="sng" dirty="0"/>
              <a:t>vehicle miles traveled </a:t>
            </a:r>
            <a:r>
              <a:rPr lang="en-US" dirty="0"/>
              <a:t>(VMT), average speeds, speed profiles, and temperature (gridded, hourly)</a:t>
            </a:r>
          </a:p>
          <a:p>
            <a:pPr>
              <a:spcAft>
                <a:spcPts val="400"/>
              </a:spcAft>
            </a:pPr>
            <a:r>
              <a:rPr lang="en-US" dirty="0"/>
              <a:t>Off-network emissions (i.e. parked vehicles)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Exhaust from starts, evaporative, evaporative permeation, refueling, hot soak (right after a trip) (Rate-per-vehicle)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Evaporative fuel vapor venting and diurnal (when vehicles are parked for a long period)  (Rate-per-profile)</a:t>
            </a:r>
          </a:p>
          <a:p>
            <a:pPr lvl="1">
              <a:spcAft>
                <a:spcPts val="400"/>
              </a:spcAft>
            </a:pPr>
            <a:r>
              <a:rPr lang="en-US" i="1" dirty="0"/>
              <a:t>Primary inputs</a:t>
            </a:r>
            <a:r>
              <a:rPr lang="en-US" dirty="0"/>
              <a:t>: </a:t>
            </a:r>
            <a:r>
              <a:rPr lang="en-US" b="1" u="sng" dirty="0"/>
              <a:t>vehicle population </a:t>
            </a:r>
            <a:r>
              <a:rPr lang="en-US" dirty="0"/>
              <a:t>(VPOP) and Temperature (gridded, hourly, daily min/max)</a:t>
            </a:r>
          </a:p>
          <a:p>
            <a:pPr>
              <a:spcAft>
                <a:spcPts val="400"/>
              </a:spcAft>
            </a:pPr>
            <a:r>
              <a:rPr lang="en-US" dirty="0"/>
              <a:t>Hoteling: 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Extended idle and auxiliary power units (APU) for combination long-haul trucks (Rate-per-hour)</a:t>
            </a:r>
          </a:p>
          <a:p>
            <a:pPr lvl="1"/>
            <a:r>
              <a:rPr lang="en-US" i="1" dirty="0"/>
              <a:t>Primary inputs</a:t>
            </a:r>
            <a:r>
              <a:rPr lang="en-US" dirty="0"/>
              <a:t>: </a:t>
            </a:r>
            <a:r>
              <a:rPr lang="en-US" b="1" u="sng" dirty="0"/>
              <a:t>Hoteling hours</a:t>
            </a:r>
            <a:r>
              <a:rPr lang="en-US" b="1" dirty="0"/>
              <a:t> </a:t>
            </a:r>
            <a:r>
              <a:rPr lang="en-US" dirty="0"/>
              <a:t>and T (gridded, hourly)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4800" y="6405151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07948"/>
            <a:ext cx="631032" cy="365125"/>
          </a:xfrm>
        </p:spPr>
        <p:txBody>
          <a:bodyPr/>
          <a:lstStyle/>
          <a:p>
            <a:fld id="{16D4B1CE-4584-4940-B22B-1A52A204CA10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458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B59206-83A3-47DF-A2A4-48CD32228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MOVES runs on Windows, but SMOKE runs on Linux so a translation step </a:t>
            </a:r>
            <a:r>
              <a:rPr lang="en-US"/>
              <a:t>is required</a:t>
            </a:r>
            <a:endParaRPr lang="en-US" dirty="0"/>
          </a:p>
          <a:p>
            <a:r>
              <a:rPr lang="en-US" dirty="0"/>
              <a:t>For info on running MOVES to create emission factors for SMOKE-MOVES see: </a:t>
            </a:r>
            <a:r>
              <a:rPr lang="en-US" dirty="0">
                <a:hlinkClick r:id="rId2"/>
              </a:rPr>
              <a:t>https://github.com/CEMPD/SMOKE-MOVES</a:t>
            </a:r>
            <a:r>
              <a:rPr lang="en-US" dirty="0"/>
              <a:t> </a:t>
            </a:r>
          </a:p>
          <a:p>
            <a:r>
              <a:rPr lang="en-US" b="1" dirty="0"/>
              <a:t>runspecgenerator.pl </a:t>
            </a:r>
            <a:r>
              <a:rPr lang="en-US" dirty="0"/>
              <a:t>creates MOVES configuration files </a:t>
            </a:r>
          </a:p>
          <a:p>
            <a:r>
              <a:rPr lang="en-US" b="1" dirty="0"/>
              <a:t>moves2smkEF.pl </a:t>
            </a:r>
            <a:r>
              <a:rPr lang="en-US" dirty="0"/>
              <a:t>reads the MOVES output databases and converts them into a form that runs SMOKE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92EC0-0ADA-4F65-87BC-F88D260A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C9148-DE96-4360-9E5A-6FB447BA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1AD3EF-7210-4317-93B3-EBDC261E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MOVES</a:t>
            </a:r>
          </a:p>
        </p:txBody>
      </p:sp>
    </p:spTree>
    <p:extLst>
      <p:ext uri="{BB962C8B-B14F-4D97-AF65-F5344CB8AC3E}">
        <p14:creationId xmlns:p14="http://schemas.microsoft.com/office/powerpoint/2010/main" val="22477493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On-roadway Processing (RPD)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1329"/>
            <a:ext cx="8305800" cy="8046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Uses Standard SMOKE programs + </a:t>
            </a:r>
            <a:r>
              <a:rPr lang="en-US" dirty="0" err="1"/>
              <a:t>Movesmrg</a:t>
            </a:r>
            <a:endParaRPr lang="en-US" dirty="0"/>
          </a:p>
          <a:p>
            <a:pPr lvl="1"/>
            <a:r>
              <a:rPr lang="en-US" dirty="0"/>
              <a:t>Input “inventory” is VMT and SPEED data </a:t>
            </a:r>
          </a:p>
        </p:txBody>
      </p:sp>
      <p:pic>
        <p:nvPicPr>
          <p:cNvPr id="5" name="Picture 4" descr="SMOKE_RPD_f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7" y="2286001"/>
            <a:ext cx="8467725" cy="4095750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4800" y="6405149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BF588EE-7B81-4521-9F49-AAE0797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16D4B1CE-4584-4940-B22B-1A52A204CA10}" type="slidenum">
              <a:rPr lang="en-US" smtClean="0"/>
              <a:pPr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526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17638"/>
            <a:ext cx="7010400" cy="4673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00200"/>
            <a:ext cx="2819400" cy="4491038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Hoteling = Overnight truck idling: extended idle and APU</a:t>
            </a:r>
          </a:p>
          <a:p>
            <a:r>
              <a:rPr lang="en-US" sz="1600" dirty="0"/>
              <a:t>States can submit hoteling hours by county</a:t>
            </a:r>
          </a:p>
          <a:p>
            <a:r>
              <a:rPr lang="en-US" sz="1600" dirty="0"/>
              <a:t>EPA uses combination long-haul truck VMT on urban + rural restricted roads to distribute hoteling hours to counties</a:t>
            </a:r>
          </a:p>
          <a:p>
            <a:r>
              <a:rPr lang="en-US" sz="1600" dirty="0"/>
              <a:t>Temporal profile is opposite of the  driving profile</a:t>
            </a:r>
          </a:p>
          <a:p>
            <a:r>
              <a:rPr lang="en-US" sz="1600" dirty="0"/>
              <a:t>Spatial surrogate is based on truck parking spaces</a:t>
            </a:r>
          </a:p>
          <a:p>
            <a:pPr marL="393192" lvl="1" indent="0">
              <a:buNone/>
            </a:pPr>
            <a:endParaRPr lang="en-US" sz="10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Onroad Hoteling</a:t>
            </a:r>
          </a:p>
        </p:txBody>
      </p:sp>
    </p:spTree>
    <p:extLst>
      <p:ext uri="{BB962C8B-B14F-4D97-AF65-F5344CB8AC3E}">
        <p14:creationId xmlns:p14="http://schemas.microsoft.com/office/powerpoint/2010/main" val="26553617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886128" cy="28194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2014NEIv1 Onroad NOx and Changes </a:t>
            </a:r>
            <a:r>
              <a:rPr lang="en-US"/>
              <a:t>from 2011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64" y="3815499"/>
            <a:ext cx="5105400" cy="2933441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5194224" y="1417638"/>
          <a:ext cx="3492576" cy="206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24537" y="338622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2011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40512" y="338622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36710" y="3370583"/>
            <a:ext cx="7040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0B4211-C512-4113-8FB3-9B2A73F0C4E0}"/>
              </a:ext>
            </a:extLst>
          </p:cNvPr>
          <p:cNvSpPr txBox="1"/>
          <p:nvPr/>
        </p:nvSpPr>
        <p:spPr>
          <a:xfrm>
            <a:off x="152400" y="4622840"/>
            <a:ext cx="3605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Although VMT typically </a:t>
            </a:r>
          </a:p>
          <a:p>
            <a:r>
              <a:rPr lang="en-US" dirty="0"/>
              <a:t>increases with time, emissions</a:t>
            </a:r>
          </a:p>
          <a:p>
            <a:r>
              <a:rPr lang="en-US" dirty="0"/>
              <a:t>decrease as newer cleaner </a:t>
            </a:r>
            <a:br>
              <a:rPr lang="en-US" dirty="0"/>
            </a:br>
            <a:r>
              <a:rPr lang="en-US" dirty="0"/>
              <a:t>vehicles penetrate the market</a:t>
            </a:r>
          </a:p>
        </p:txBody>
      </p:sp>
    </p:spTree>
    <p:extLst>
      <p:ext uri="{BB962C8B-B14F-4D97-AF65-F5344CB8AC3E}">
        <p14:creationId xmlns:p14="http://schemas.microsoft.com/office/powerpoint/2010/main" val="57237244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582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Some states provided updated inputs</a:t>
            </a:r>
          </a:p>
          <a:p>
            <a:pPr lvl="1"/>
            <a:r>
              <a:rPr lang="en-US" dirty="0"/>
              <a:t>9 agencies for </a:t>
            </a:r>
            <a:r>
              <a:rPr lang="en-US" dirty="0" err="1"/>
              <a:t>onroad</a:t>
            </a:r>
            <a:r>
              <a:rPr lang="en-US" dirty="0"/>
              <a:t>, 3 states for nonroad</a:t>
            </a:r>
          </a:p>
          <a:p>
            <a:r>
              <a:rPr lang="en-US" dirty="0"/>
              <a:t>EPA sponsored a project to decode year 2014 registration VINs into MOVES vehicle types by model year for both light-duty and heavy-duty vehicles</a:t>
            </a:r>
          </a:p>
          <a:p>
            <a:pPr lvl="1"/>
            <a:r>
              <a:rPr lang="en-US" dirty="0"/>
              <a:t>Impacts age distributions and vehicle populations</a:t>
            </a:r>
          </a:p>
          <a:p>
            <a:pPr lvl="1"/>
            <a:r>
              <a:rPr lang="en-US" dirty="0"/>
              <a:t>Includes data for populations of alternative fuel light-duty vehicles (i.e., diesel, CNG, E-85, electric)</a:t>
            </a:r>
          </a:p>
          <a:p>
            <a:pPr lvl="1"/>
            <a:r>
              <a:rPr lang="en-US" dirty="0"/>
              <a:t>EPA derived VMT data based on the new VPOP data</a:t>
            </a:r>
          </a:p>
          <a:p>
            <a:r>
              <a:rPr lang="en-US" dirty="0"/>
              <a:t>Coordinating Research Council (CRC) A-100</a:t>
            </a:r>
          </a:p>
          <a:p>
            <a:pPr lvl="1"/>
            <a:r>
              <a:rPr lang="en-US" dirty="0"/>
              <a:t>Used hourly telematics data to derive speed and VMT temporal distributions for lower 48 states for light-duty, medium-duty, and heavy-duty vehicles</a:t>
            </a:r>
          </a:p>
          <a:p>
            <a:r>
              <a:rPr lang="en-US" dirty="0"/>
              <a:t>EPA updated fuel properties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Improved MOVES Inputs used in 2014NEIv2</a:t>
            </a:r>
          </a:p>
        </p:txBody>
      </p:sp>
    </p:spTree>
    <p:extLst>
      <p:ext uri="{BB962C8B-B14F-4D97-AF65-F5344CB8AC3E}">
        <p14:creationId xmlns:p14="http://schemas.microsoft.com/office/powerpoint/2010/main" val="20175323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142999"/>
          </a:xfrm>
        </p:spPr>
        <p:txBody>
          <a:bodyPr>
            <a:normAutofit fontScale="90000"/>
          </a:bodyPr>
          <a:lstStyle/>
          <a:p>
            <a:r>
              <a:rPr lang="en-US" dirty="0"/>
              <a:t>Input Data Updates from the CRC A-100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7"/>
            <a:ext cx="8784432" cy="498751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400" dirty="0"/>
              <a:t>Sponsored by the Coordinating Research Council (CRC)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Main data source: </a:t>
            </a:r>
            <a:r>
              <a:rPr lang="en-US" sz="2400" dirty="0" err="1"/>
              <a:t>StreetLight</a:t>
            </a:r>
            <a:r>
              <a:rPr lang="en-US" sz="2400" dirty="0"/>
              <a:t> Data, Inc.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5 Billion observations over continental U.S.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Passenger cars, commercial truck fleet management systems</a:t>
            </a:r>
            <a:endParaRPr lang="en-US" sz="1800" dirty="0"/>
          </a:p>
          <a:p>
            <a:pPr lvl="1">
              <a:spcBef>
                <a:spcPts val="600"/>
              </a:spcBef>
            </a:pPr>
            <a:r>
              <a:rPr lang="en-US" sz="2000" dirty="0"/>
              <a:t>Sub-minute level data for 12 consecutive months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Grouped by light-duty (LD), medium-duty (MD), and heavy-duty (HD); no car/truck split or age info available for LD vehicles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5m spatial precision, 16 speed bins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Used data to derive 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VMT temporal distributions for MOVES and SMOKE temporal profiles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Road type distributions supplemental to those from FHWA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Speed distributions for MOVES plus speed inputs to SMOKE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Populating all speed bins by road type, month, day, hour, vehicle type was a challenge outside of urban areas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 lvl="1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44789DC8-B33C-7145-9125-54BE67D29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CRC A-100 Geographic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388" y="1572000"/>
            <a:ext cx="4398644" cy="277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28" y="1559346"/>
            <a:ext cx="4429460" cy="2784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743422"/>
            <a:ext cx="3907632" cy="65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18,644,352 road segments over </a:t>
            </a:r>
            <a:br>
              <a:rPr lang="en-US" dirty="0"/>
            </a:br>
            <a:r>
              <a:rPr lang="en-US" dirty="0"/>
              <a:t>the Continental U.S.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7041" y="4695811"/>
            <a:ext cx="385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3,601 polygons of urban areas / clusters from the U.S. Census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6541" y="5733393"/>
            <a:ext cx="380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CRC A-100 plots courtesy ERG</a:t>
            </a:r>
          </a:p>
        </p:txBody>
      </p:sp>
    </p:spTree>
    <p:extLst>
      <p:ext uri="{BB962C8B-B14F-4D97-AF65-F5344CB8AC3E}">
        <p14:creationId xmlns:p14="http://schemas.microsoft.com/office/powerpoint/2010/main" val="30586718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49015"/>
            <a:ext cx="7620000" cy="337246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en-US" dirty="0"/>
              <a:t>Example of Passenger Vehicles on  Urban Unrestricted Roads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07944"/>
            <a:ext cx="5548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9097" y="127786"/>
            <a:ext cx="8229600" cy="1143000"/>
          </a:xfrm>
        </p:spPr>
        <p:txBody>
          <a:bodyPr/>
          <a:lstStyle/>
          <a:p>
            <a:r>
              <a:rPr lang="en-US" dirty="0"/>
              <a:t>Spatial Groups Used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35" y="1501363"/>
            <a:ext cx="6486862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19" y="2286000"/>
            <a:ext cx="20585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Counties for</a:t>
            </a:r>
          </a:p>
          <a:p>
            <a:r>
              <a:rPr lang="en-US" dirty="0"/>
              <a:t>which MOVES </a:t>
            </a:r>
          </a:p>
          <a:p>
            <a:r>
              <a:rPr lang="en-US" dirty="0"/>
              <a:t>inputs could be </a:t>
            </a:r>
          </a:p>
          <a:p>
            <a:r>
              <a:rPr lang="en-US" dirty="0"/>
              <a:t>populated </a:t>
            </a:r>
            <a:br>
              <a:rPr lang="en-US" dirty="0"/>
            </a:br>
            <a:r>
              <a:rPr lang="en-US" dirty="0"/>
              <a:t>shown in red;</a:t>
            </a:r>
          </a:p>
          <a:p>
            <a:r>
              <a:rPr lang="en-US" dirty="0"/>
              <a:t>others are based</a:t>
            </a:r>
          </a:p>
          <a:p>
            <a:r>
              <a:rPr lang="en-US" dirty="0"/>
              <a:t>on data for </a:t>
            </a:r>
          </a:p>
          <a:p>
            <a:r>
              <a:rPr lang="en-US" dirty="0"/>
              <a:t>the region and </a:t>
            </a:r>
          </a:p>
          <a:p>
            <a:r>
              <a:rPr lang="en-US" dirty="0"/>
              <a:t>urban/rural</a:t>
            </a:r>
          </a:p>
        </p:txBody>
      </p:sp>
    </p:spTree>
    <p:extLst>
      <p:ext uri="{BB962C8B-B14F-4D97-AF65-F5344CB8AC3E}">
        <p14:creationId xmlns:p14="http://schemas.microsoft.com/office/powerpoint/2010/main" val="12356260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8950" y="1295400"/>
            <a:ext cx="8555832" cy="2404870"/>
          </a:xfrm>
        </p:spPr>
        <p:txBody>
          <a:bodyPr>
            <a:normAutofit/>
          </a:bodyPr>
          <a:lstStyle/>
          <a:p>
            <a:r>
              <a:rPr lang="en-US" sz="2400" dirty="0"/>
              <a:t>Compared Atlanta, Chicago, and Las Vegas</a:t>
            </a:r>
          </a:p>
          <a:p>
            <a:r>
              <a:rPr lang="en-US" sz="2400" dirty="0"/>
              <a:t>Patterns differed by city and from MOVES defaults</a:t>
            </a:r>
          </a:p>
          <a:p>
            <a:pPr lvl="1"/>
            <a:r>
              <a:rPr lang="en-US" sz="2000" dirty="0"/>
              <a:t>Weekday patterns for passenger vehicles on urban restricted roads (highways) and unrestricted local roads shown below</a:t>
            </a:r>
          </a:p>
          <a:p>
            <a:pPr lvl="1"/>
            <a:r>
              <a:rPr lang="en-US" sz="2000" dirty="0"/>
              <a:t>Note scales differ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07944"/>
            <a:ext cx="5548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Results by City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8610"/>
            <a:ext cx="5189682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682" y="3208612"/>
            <a:ext cx="5225916" cy="306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2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" y="1371600"/>
            <a:ext cx="8708232" cy="4614672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300"/>
              </a:spcAft>
            </a:pPr>
            <a:r>
              <a:rPr lang="en-US" dirty="0"/>
              <a:t>EPA and S/L/T data are blended to create the NEI</a:t>
            </a:r>
          </a:p>
          <a:p>
            <a:pPr>
              <a:spcAft>
                <a:spcPts val="300"/>
              </a:spcAft>
            </a:pPr>
            <a:r>
              <a:rPr lang="en-US" dirty="0"/>
              <a:t>Full NEI produced every third year (e.g., 2011, 2014, 2017)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NEI Submissions due by end of the following year </a:t>
            </a:r>
          </a:p>
          <a:p>
            <a:pPr lvl="2">
              <a:spcAft>
                <a:spcPts val="300"/>
              </a:spcAft>
            </a:pPr>
            <a:r>
              <a:rPr lang="en-US" dirty="0"/>
              <a:t>2014 NEI data due end of 2015; 2017 data due end of 2018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EPA compiles the inventory within about a year of submission</a:t>
            </a:r>
          </a:p>
          <a:p>
            <a:pPr lvl="2">
              <a:spcAft>
                <a:spcPts val="300"/>
              </a:spcAft>
            </a:pPr>
            <a:r>
              <a:rPr lang="en-US" dirty="0"/>
              <a:t>2014NEIv1 released September, 2016</a:t>
            </a:r>
          </a:p>
          <a:p>
            <a:pPr lvl="2">
              <a:spcAft>
                <a:spcPts val="300"/>
              </a:spcAft>
            </a:pPr>
            <a:r>
              <a:rPr lang="en-US" dirty="0"/>
              <a:t>2017NEIv1 to be released by March 2020 (</a:t>
            </a:r>
            <a:r>
              <a:rPr lang="en-US" b="1" dirty="0"/>
              <a:t>no v2 planned</a:t>
            </a:r>
            <a:r>
              <a:rPr lang="en-US" dirty="0"/>
              <a:t>)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“Type A” (large) point sources submitted every year </a:t>
            </a:r>
          </a:p>
          <a:p>
            <a:pPr lvl="2">
              <a:spcAft>
                <a:spcPts val="300"/>
              </a:spcAft>
            </a:pPr>
            <a:r>
              <a:rPr lang="en-US" dirty="0"/>
              <a:t>2016 sources due 12/31/17 (plus 2 week grace period)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2014 NEI version 2 released early 2018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See </a:t>
            </a:r>
            <a:r>
              <a:rPr lang="en-US" sz="2800" dirty="0">
                <a:hlinkClick r:id="rId2"/>
              </a:rPr>
              <a:t>https://www.epa.gov/air-emissions-inventories</a:t>
            </a:r>
            <a:r>
              <a:rPr lang="en-US" sz="2800" dirty="0"/>
              <a:t> 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61638"/>
            <a:ext cx="7467600" cy="1033763"/>
          </a:xfrm>
        </p:spPr>
        <p:txBody>
          <a:bodyPr>
            <a:normAutofit fontScale="90000"/>
          </a:bodyPr>
          <a:lstStyle/>
          <a:p>
            <a:r>
              <a:rPr lang="en-US" dirty="0"/>
              <a:t>NEI Compilation and Schedule</a:t>
            </a:r>
          </a:p>
        </p:txBody>
      </p:sp>
    </p:spTree>
    <p:extLst>
      <p:ext uri="{BB962C8B-B14F-4D97-AF65-F5344CB8AC3E}">
        <p14:creationId xmlns:p14="http://schemas.microsoft.com/office/powerpoint/2010/main" val="31229494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07944"/>
            <a:ext cx="5548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by Vehicle Type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00" y="3316381"/>
            <a:ext cx="5031320" cy="295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780" y="3307334"/>
            <a:ext cx="5059012" cy="2958487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45745" y="1452085"/>
            <a:ext cx="8555832" cy="24048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Found speed differences between LD, MD, and HD</a:t>
            </a:r>
          </a:p>
          <a:p>
            <a:pPr lvl="1"/>
            <a:r>
              <a:rPr lang="en-US" sz="2000" dirty="0"/>
              <a:t>MD/HD speeds higher than LD in many cases</a:t>
            </a:r>
          </a:p>
          <a:p>
            <a:pPr lvl="1"/>
            <a:r>
              <a:rPr lang="en-US" sz="2000" dirty="0"/>
              <a:t>Different areas have different patterns esp. on interstates</a:t>
            </a:r>
          </a:p>
          <a:p>
            <a:r>
              <a:rPr lang="en-US" sz="2400" dirty="0"/>
              <a:t>Chicago examples shown below – note scales differ</a:t>
            </a:r>
          </a:p>
        </p:txBody>
      </p:sp>
    </p:spTree>
    <p:extLst>
      <p:ext uri="{BB962C8B-B14F-4D97-AF65-F5344CB8AC3E}">
        <p14:creationId xmlns:p14="http://schemas.microsoft.com/office/powerpoint/2010/main" val="32318404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7848" y="4381150"/>
            <a:ext cx="3904128" cy="212424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Note the differences in patterns weekdays vs weekends and LD/MD/HD</a:t>
            </a:r>
          </a:p>
          <a:p>
            <a:r>
              <a:rPr lang="en-US" sz="2000" dirty="0"/>
              <a:t>Data put into formats to support MOVES (weekday/weekend) and SMOKE (day-specific)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07944"/>
            <a:ext cx="5548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Diurnal VMT Distributions by </a:t>
            </a:r>
            <a:br>
              <a:rPr lang="en-US" dirty="0"/>
            </a:br>
            <a:r>
              <a:rPr lang="en-US" dirty="0"/>
              <a:t>Vehicle Type – Chicago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824"/>
            <a:ext cx="5105400" cy="296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2" y="1455740"/>
            <a:ext cx="4867275" cy="286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11" y="4194505"/>
            <a:ext cx="452717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333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35223"/>
            <a:ext cx="8248254" cy="72847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A-100 data was prepared into MOVES </a:t>
            </a:r>
            <a:r>
              <a:rPr lang="en-US" dirty="0" err="1"/>
              <a:t>dayVMTFraction</a:t>
            </a:r>
            <a:r>
              <a:rPr lang="en-US" dirty="0"/>
              <a:t>  and SMOKE day-of-week temporal profiles (SMOKE shown here)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496728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Week Temporal Profiles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3" y="2035531"/>
            <a:ext cx="4203543" cy="253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3" y="4295587"/>
            <a:ext cx="4203543" cy="2530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38" y="2051250"/>
            <a:ext cx="4037963" cy="2431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82" y="4266021"/>
            <a:ext cx="4075272" cy="2453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5226" y="4337844"/>
            <a:ext cx="31293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Urban GA combination trucks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1364" y="2135518"/>
            <a:ext cx="23759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RURAL GA LD vehicles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9710" y="2117946"/>
            <a:ext cx="23198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Urban GA LD vehicles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0117" y="4359493"/>
            <a:ext cx="22156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Urban GA MD trucks</a:t>
            </a:r>
          </a:p>
        </p:txBody>
      </p:sp>
    </p:spTree>
    <p:extLst>
      <p:ext uri="{BB962C8B-B14F-4D97-AF65-F5344CB8AC3E}">
        <p14:creationId xmlns:p14="http://schemas.microsoft.com/office/powerpoint/2010/main" val="37479133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1649A-A2A0-40BC-A29D-2799F010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437CC-C2B9-4E37-85AD-3CBE2234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2AC2EA-FCCD-4FA0-A69E-0FE0ECCC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9277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Hoteling and On-roadway NOx by County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BEE99B-C2D6-48EF-8D8A-86BE0FBE2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417638"/>
            <a:ext cx="5006588" cy="2938462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D5F95B3-D9BF-422E-8B4C-904439236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" y="3718429"/>
            <a:ext cx="5185796" cy="302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91158E-E2F2-4EA1-829F-B5C85CB08FBC}"/>
              </a:ext>
            </a:extLst>
          </p:cNvPr>
          <p:cNvSpPr txBox="1"/>
          <p:nvPr/>
        </p:nvSpPr>
        <p:spPr>
          <a:xfrm>
            <a:off x="762000" y="1413872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Hoteling follows interstates 187K tons (blue=900tpy) -&gt; </a:t>
            </a:r>
          </a:p>
          <a:p>
            <a:endParaRPr lang="en-US" dirty="0"/>
          </a:p>
          <a:p>
            <a:r>
              <a:rPr lang="en-US" dirty="0"/>
              <a:t>Rate per Distance 4.1M tons  exists in all counties (blue=9900tpy) </a:t>
            </a:r>
          </a:p>
        </p:txBody>
      </p:sp>
    </p:spTree>
    <p:extLst>
      <p:ext uri="{BB962C8B-B14F-4D97-AF65-F5344CB8AC3E}">
        <p14:creationId xmlns:p14="http://schemas.microsoft.com/office/powerpoint/2010/main" val="11924198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23" y="4018359"/>
            <a:ext cx="5029200" cy="2851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" y="200488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Impacts of new Spatial Surrogates </a:t>
            </a:r>
            <a:r>
              <a:rPr lang="en-US"/>
              <a:t>on 2011 </a:t>
            </a:r>
            <a:r>
              <a:rPr lang="en-US" dirty="0"/>
              <a:t>Onroad NOx Emissions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321"/>
            <a:ext cx="4840327" cy="275894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3400" y="6407944"/>
            <a:ext cx="859632" cy="365125"/>
          </a:xfrm>
        </p:spPr>
        <p:txBody>
          <a:bodyPr/>
          <a:lstStyle/>
          <a:p>
            <a:fld id="{44789DC8-B33C-7145-9125-54BE67D297D6}" type="slidenum">
              <a:rPr lang="en-US" smtClean="0"/>
              <a:pPr/>
              <a:t>124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609" y="1363261"/>
            <a:ext cx="4840139" cy="2758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5925" y="136326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Using 2011 </a:t>
            </a:r>
            <a:r>
              <a:rPr lang="en-US" dirty="0"/>
              <a:t>surrogates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9027" y="1369563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</a:t>
            </a:r>
            <a:r>
              <a:rPr lang="en-US"/>
              <a:t> 2014 </a:t>
            </a:r>
            <a:r>
              <a:rPr lang="en-US" dirty="0"/>
              <a:t>surrogates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1949" y="4006563"/>
            <a:ext cx="463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</a:t>
            </a:r>
            <a:r>
              <a:rPr lang="en-US"/>
              <a:t>between 2011 </a:t>
            </a:r>
            <a:r>
              <a:rPr lang="en-US" dirty="0"/>
              <a:t>and 2014 surrogates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213BB-05DC-45A7-8EC6-A2675B21BCC8}"/>
              </a:ext>
            </a:extLst>
          </p:cNvPr>
          <p:cNvSpPr/>
          <p:nvPr/>
        </p:nvSpPr>
        <p:spPr>
          <a:xfrm>
            <a:off x="6916423" y="4375895"/>
            <a:ext cx="22275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On-network spatial surrogates now based on VMT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Many off-network surrogates are based on NLCD</a:t>
            </a:r>
          </a:p>
        </p:txBody>
      </p:sp>
    </p:spTree>
    <p:extLst>
      <p:ext uri="{BB962C8B-B14F-4D97-AF65-F5344CB8AC3E}">
        <p14:creationId xmlns:p14="http://schemas.microsoft.com/office/powerpoint/2010/main" val="27151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8B5F7-4C8A-457D-AC4B-1DABE58A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ED279-1755-472C-AAF3-8BD7EE72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FA3550-144E-4CA1-8384-4FAF3D32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020762"/>
          </a:xfrm>
        </p:spPr>
        <p:txBody>
          <a:bodyPr>
            <a:normAutofit/>
          </a:bodyPr>
          <a:lstStyle/>
          <a:p>
            <a:r>
              <a:rPr lang="en-US" dirty="0"/>
              <a:t>Off-network VOC by County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FB472-93C9-4004-AF86-9F25AB5D6F56}"/>
              </a:ext>
            </a:extLst>
          </p:cNvPr>
          <p:cNvSpPr txBox="1"/>
          <p:nvPr/>
        </p:nvSpPr>
        <p:spPr>
          <a:xfrm>
            <a:off x="684994" y="1531081"/>
            <a:ext cx="3125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RPV VOC is 1.3M of 2.4M tons (blue=3600) -&gt;</a:t>
            </a:r>
            <a:br>
              <a:rPr lang="en-US" dirty="0"/>
            </a:br>
            <a:r>
              <a:rPr lang="en-US" dirty="0"/>
              <a:t>NOx=746K of 4.8M tons) </a:t>
            </a:r>
          </a:p>
          <a:p>
            <a:endParaRPr lang="en-US" dirty="0"/>
          </a:p>
          <a:p>
            <a:r>
              <a:rPr lang="en-US" dirty="0"/>
              <a:t>Rate per Profile VOC  200K of 2.4M tons </a:t>
            </a:r>
            <a:r>
              <a:rPr lang="en-US" dirty="0" err="1"/>
              <a:t>onroad</a:t>
            </a:r>
            <a:r>
              <a:rPr lang="en-US" dirty="0"/>
              <a:t> VOC (blue=540)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D454C42E-17D9-42CA-98C7-3D10282C04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95400"/>
            <a:ext cx="4774120" cy="2782864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62F8EC6-84CC-4D20-984D-E9ADBEF3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60650"/>
            <a:ext cx="5127835" cy="30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170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 on </a:t>
            </a:r>
            <a:r>
              <a:rPr lang="en-US" dirty="0" err="1"/>
              <a:t>onroad</a:t>
            </a:r>
            <a:r>
              <a:rPr lang="en-US" dirty="0"/>
              <a:t> emissions processing?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07944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53950-D507-4C9B-A429-8DA931630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20" y="2312640"/>
            <a:ext cx="3429000" cy="37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245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280" y="1194638"/>
            <a:ext cx="8677752" cy="5210511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300"/>
              </a:spcAft>
            </a:pPr>
            <a:r>
              <a:rPr lang="en-US" dirty="0"/>
              <a:t>CMV in the NEI is split into two categories: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Category 3 (C3) (i.e., large) vessels with engine displacement above 30 liters that primarily use residual fuel blends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C1 and C2 vessels that primarily use distillate fuels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Recreational marine vessels are part of nonroad</a:t>
            </a:r>
          </a:p>
          <a:p>
            <a:pPr>
              <a:spcAft>
                <a:spcPts val="300"/>
              </a:spcAft>
            </a:pPr>
            <a:r>
              <a:rPr lang="en-US" dirty="0"/>
              <a:t>Inventories computed for emissions in state waters (3-10 nautical miles) and federal waters out to 200 nautical miles from the U.S. coastline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Port emissions are separated from underway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Areas outside of 200 n.m. filled in from non-NEI data sources</a:t>
            </a:r>
          </a:p>
          <a:p>
            <a:pPr>
              <a:spcAft>
                <a:spcPts val="300"/>
              </a:spcAft>
            </a:pPr>
            <a:r>
              <a:rPr lang="en-US" dirty="0"/>
              <a:t>“Modes” indicate what ships are doing and different emission factors are used for each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M=maneuvering, H=hoteling, C=cruise, Z=reduced speed zone</a:t>
            </a:r>
          </a:p>
          <a:p>
            <a:pPr>
              <a:spcAft>
                <a:spcPts val="300"/>
              </a:spcAft>
            </a:pPr>
            <a:r>
              <a:rPr lang="en-US" dirty="0"/>
              <a:t>EPA data used except for states that submitted for 2014NEIv1: NH, NJ, IL, TX, CA, WA </a:t>
            </a:r>
          </a:p>
          <a:p>
            <a:pPr lvl="1"/>
            <a:r>
              <a:rPr lang="en-US" dirty="0"/>
              <a:t> More states submitted for 2014NEIv2 based on LADCO study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1576" y="119475"/>
            <a:ext cx="8229600" cy="1143000"/>
          </a:xfrm>
        </p:spPr>
        <p:txBody>
          <a:bodyPr/>
          <a:lstStyle/>
          <a:p>
            <a:r>
              <a:rPr lang="en-US" dirty="0"/>
              <a:t>Commercial Marine Vessels</a:t>
            </a:r>
          </a:p>
        </p:txBody>
      </p:sp>
    </p:spTree>
    <p:extLst>
      <p:ext uri="{BB962C8B-B14F-4D97-AF65-F5344CB8AC3E}">
        <p14:creationId xmlns:p14="http://schemas.microsoft.com/office/powerpoint/2010/main" val="22545747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542017"/>
            <a:ext cx="8839200" cy="48631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Data sources for CMV in the 2014NEI</a:t>
            </a:r>
          </a:p>
          <a:p>
            <a:pPr lvl="1"/>
            <a:r>
              <a:rPr lang="en-US" dirty="0"/>
              <a:t>Entrance and clearance data (2012)</a:t>
            </a:r>
          </a:p>
          <a:p>
            <a:pPr lvl="2"/>
            <a:r>
              <a:rPr lang="en-US" dirty="0"/>
              <a:t>About 11,000 vessels linked to routes from origin port to destination port</a:t>
            </a:r>
          </a:p>
          <a:p>
            <a:pPr lvl="2"/>
            <a:r>
              <a:rPr lang="en-US" dirty="0"/>
              <a:t>Hours of operation computed based on route and vessel type (e.g., bulk carrier, container, oil tanker) with reduced speed zones factored in</a:t>
            </a:r>
          </a:p>
          <a:p>
            <a:pPr lvl="1"/>
            <a:r>
              <a:rPr lang="en-US" dirty="0"/>
              <a:t>Army corps of engineers waterborne commerce data for tugs and barges, bulk carriers, tankers, and other vessels</a:t>
            </a:r>
          </a:p>
          <a:p>
            <a:pPr lvl="1"/>
            <a:r>
              <a:rPr lang="en-US" dirty="0"/>
              <a:t>2007 category 1 and 2 vessel study</a:t>
            </a:r>
          </a:p>
          <a:p>
            <a:pPr lvl="1"/>
            <a:r>
              <a:rPr lang="en-US" dirty="0"/>
              <a:t>See 2014NEI TSD for more details</a:t>
            </a:r>
          </a:p>
          <a:p>
            <a:r>
              <a:rPr lang="en-US" dirty="0"/>
              <a:t>Modeling</a:t>
            </a:r>
          </a:p>
          <a:p>
            <a:pPr lvl="1"/>
            <a:r>
              <a:rPr lang="en-US" dirty="0"/>
              <a:t>CMV modeling sectors </a:t>
            </a:r>
            <a:r>
              <a:rPr lang="en-US" b="1" i="1" dirty="0"/>
              <a:t>were</a:t>
            </a:r>
            <a:r>
              <a:rPr lang="en-US" dirty="0"/>
              <a:t> cmv (nonpoint) and </a:t>
            </a:r>
            <a:r>
              <a:rPr lang="en-US" dirty="0" err="1"/>
              <a:t>othpt</a:t>
            </a:r>
            <a:r>
              <a:rPr lang="en-US" dirty="0"/>
              <a:t> (point)</a:t>
            </a:r>
          </a:p>
          <a:p>
            <a:pPr lvl="1"/>
            <a:r>
              <a:rPr lang="en-US" b="1" dirty="0"/>
              <a:t>Now:</a:t>
            </a:r>
            <a:r>
              <a:rPr lang="en-US" dirty="0"/>
              <a:t> cmv_c1c2 and cmv_c3 including all U.S. waters</a:t>
            </a:r>
          </a:p>
          <a:p>
            <a:pPr lvl="1"/>
            <a:r>
              <a:rPr lang="en-US" dirty="0"/>
              <a:t>Plume rise computed for cmv_c3 (pseudo-point sources which also help us represent shipping routes)</a:t>
            </a:r>
          </a:p>
          <a:p>
            <a:pPr lvl="1"/>
            <a:r>
              <a:rPr lang="en-US" dirty="0"/>
              <a:t>New spatial surrogate available May, 2017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Commercial Marine Data Sources and Modeling</a:t>
            </a:r>
          </a:p>
        </p:txBody>
      </p:sp>
    </p:spTree>
    <p:extLst>
      <p:ext uri="{BB962C8B-B14F-4D97-AF65-F5344CB8AC3E}">
        <p14:creationId xmlns:p14="http://schemas.microsoft.com/office/powerpoint/2010/main" val="18817319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371600"/>
            <a:ext cx="6629400" cy="50828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en-US" dirty="0"/>
              <a:t>U.S. State and Federal Waters</a:t>
            </a:r>
          </a:p>
        </p:txBody>
      </p:sp>
    </p:spTree>
    <p:extLst>
      <p:ext uri="{BB962C8B-B14F-4D97-AF65-F5344CB8AC3E}">
        <p14:creationId xmlns:p14="http://schemas.microsoft.com/office/powerpoint/2010/main" val="272086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7"/>
            <a:ext cx="8382000" cy="4923822"/>
          </a:xfrm>
        </p:spPr>
        <p:txBody>
          <a:bodyPr>
            <a:normAutofit fontScale="92500"/>
          </a:bodyPr>
          <a:lstStyle/>
          <a:p>
            <a:pPr>
              <a:spcAft>
                <a:spcPts val="300"/>
              </a:spcAft>
            </a:pPr>
            <a:r>
              <a:rPr lang="en-US" dirty="0"/>
              <a:t>Multiple 2011 Platforms are available</a:t>
            </a:r>
          </a:p>
          <a:p>
            <a:pPr>
              <a:spcAft>
                <a:spcPts val="300"/>
              </a:spcAft>
            </a:pPr>
            <a:r>
              <a:rPr lang="en-US" dirty="0"/>
              <a:t>Working on the 2014 NATA Platform 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Based on 2014NEIv2  (</a:t>
            </a:r>
            <a:r>
              <a:rPr lang="en-US" b="1" dirty="0"/>
              <a:t>2014 only, no future years)</a:t>
            </a:r>
            <a:endParaRPr lang="en-US" dirty="0"/>
          </a:p>
          <a:p>
            <a:pPr lvl="1">
              <a:spcAft>
                <a:spcPts val="300"/>
              </a:spcAft>
            </a:pPr>
            <a:r>
              <a:rPr lang="en-US" dirty="0"/>
              <a:t>Includes updated spatial surrogates, temporal profiles, and speciation profiles versus 2011 platforms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Focus is hazardous air pollutants (HAPs)</a:t>
            </a:r>
          </a:p>
          <a:p>
            <a:pPr>
              <a:spcAft>
                <a:spcPts val="300"/>
              </a:spcAft>
            </a:pPr>
            <a:r>
              <a:rPr lang="en-US" dirty="0"/>
              <a:t>Collaborative Effort for a new base year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Not much ozone in the east in 2014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The year </a:t>
            </a:r>
            <a:r>
              <a:rPr lang="en-US" b="1" dirty="0"/>
              <a:t>2016 was selected </a:t>
            </a:r>
            <a:r>
              <a:rPr lang="en-US" dirty="0"/>
              <a:t>through a collaborative process between states, regional organizations and EPA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States and MJOs wanted to be more involved in development of the next modeling platform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and Upcoming Emissions Modeling Platforms</a:t>
            </a:r>
          </a:p>
        </p:txBody>
      </p:sp>
    </p:spTree>
    <p:extLst>
      <p:ext uri="{BB962C8B-B14F-4D97-AF65-F5344CB8AC3E}">
        <p14:creationId xmlns:p14="http://schemas.microsoft.com/office/powerpoint/2010/main" val="10002825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9FA11662-E09F-4232-8921-9EDADD621E1E" descr="2DE679CC-2FA7-47C2-B5F9-B9CB283E4C4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22826"/>
            <a:ext cx="7391399" cy="554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07944"/>
            <a:ext cx="5548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474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New 12km CMV Spatial Surrogate</a:t>
            </a:r>
            <a:br>
              <a:rPr lang="en-US" dirty="0"/>
            </a:br>
            <a:r>
              <a:rPr lang="en-US" dirty="0"/>
              <a:t>based on </a:t>
            </a:r>
            <a:r>
              <a:rPr lang="en-US" dirty="0" err="1"/>
              <a:t>marinecdaster</a:t>
            </a:r>
            <a:r>
              <a:rPr lang="en-US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41682302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For regional CAP-focused modeling, we typically have a ramp-up period of 10 days (i.e., starting on December 22 of the previous year)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For most sectors, emissions from December of the modeled year are repeated during the ramp-up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For biogenic emissions, data based on actual prior year meteorology are used</a:t>
            </a:r>
          </a:p>
          <a:p>
            <a:pPr>
              <a:spcAft>
                <a:spcPts val="600"/>
              </a:spcAft>
            </a:pPr>
            <a:r>
              <a:rPr lang="en-US" dirty="0"/>
              <a:t>For hemispheric modeling, the ramp-up is longer – six to eight months</a:t>
            </a:r>
          </a:p>
          <a:p>
            <a:pPr lvl="1"/>
            <a:r>
              <a:rPr lang="en-US" dirty="0"/>
              <a:t>Prior year fire emissions used for ramp-up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07944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Ramp-up Period</a:t>
            </a:r>
          </a:p>
        </p:txBody>
      </p:sp>
    </p:spTree>
    <p:extLst>
      <p:ext uri="{BB962C8B-B14F-4D97-AF65-F5344CB8AC3E}">
        <p14:creationId xmlns:p14="http://schemas.microsoft.com/office/powerpoint/2010/main" val="118986196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After all sectors have been processed through SMOKE programs, the ground-level emissions are merged using the </a:t>
            </a:r>
            <a:r>
              <a:rPr lang="en-US" dirty="0" err="1"/>
              <a:t>SectorMerge</a:t>
            </a:r>
            <a:r>
              <a:rPr lang="en-US" dirty="0"/>
              <a:t> script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Runs the </a:t>
            </a:r>
            <a:r>
              <a:rPr lang="en-US" dirty="0" err="1"/>
              <a:t>mrggrid</a:t>
            </a:r>
            <a:r>
              <a:rPr lang="en-US" dirty="0"/>
              <a:t> program based on the Sector list file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Only one input for ground-level but point sources can be given to CMAQ by sector without merging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cmv_c3, </a:t>
            </a:r>
            <a:r>
              <a:rPr lang="en-US" dirty="0" err="1"/>
              <a:t>ptegu</a:t>
            </a:r>
            <a:r>
              <a:rPr lang="en-US" dirty="0"/>
              <a:t>, </a:t>
            </a:r>
            <a:r>
              <a:rPr lang="en-US" dirty="0" err="1"/>
              <a:t>ptnonpim</a:t>
            </a:r>
            <a:r>
              <a:rPr lang="en-US" dirty="0"/>
              <a:t>, </a:t>
            </a:r>
            <a:r>
              <a:rPr lang="en-US" dirty="0" err="1"/>
              <a:t>pt_oilgas</a:t>
            </a:r>
            <a:r>
              <a:rPr lang="en-US" dirty="0"/>
              <a:t>, </a:t>
            </a:r>
            <a:r>
              <a:rPr lang="en-US" dirty="0" err="1"/>
              <a:t>ptagfire</a:t>
            </a:r>
            <a:r>
              <a:rPr lang="en-US" dirty="0"/>
              <a:t>, </a:t>
            </a:r>
            <a:r>
              <a:rPr lang="en-US" dirty="0" err="1"/>
              <a:t>ptfire</a:t>
            </a:r>
            <a:r>
              <a:rPr lang="en-US" dirty="0"/>
              <a:t>, </a:t>
            </a:r>
            <a:r>
              <a:rPr lang="en-US" dirty="0" err="1"/>
              <a:t>ptfire_othna</a:t>
            </a:r>
            <a:r>
              <a:rPr lang="en-US" dirty="0"/>
              <a:t>, </a:t>
            </a:r>
            <a:r>
              <a:rPr lang="en-US" dirty="0" err="1"/>
              <a:t>othpt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If </a:t>
            </a:r>
            <a:r>
              <a:rPr lang="en-US" dirty="0" err="1"/>
              <a:t>CAMx</a:t>
            </a:r>
            <a:r>
              <a:rPr lang="en-US" dirty="0"/>
              <a:t> is to be run instead of CMAQ, then  </a:t>
            </a:r>
            <a:r>
              <a:rPr lang="en-US" dirty="0" err="1"/>
              <a:t>CAMx</a:t>
            </a:r>
            <a:r>
              <a:rPr lang="en-US" dirty="0"/>
              <a:t> conversion scripts must be run</a:t>
            </a:r>
          </a:p>
          <a:p>
            <a:pPr lvl="1">
              <a:spcAft>
                <a:spcPts val="600"/>
              </a:spcAft>
            </a:pPr>
            <a:r>
              <a:rPr lang="en-US" dirty="0" err="1"/>
              <a:t>CAMx</a:t>
            </a:r>
            <a:r>
              <a:rPr lang="en-US" dirty="0"/>
              <a:t> requires point files to be merged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16675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Merging and QA</a:t>
            </a:r>
          </a:p>
        </p:txBody>
      </p:sp>
    </p:spTree>
    <p:extLst>
      <p:ext uri="{BB962C8B-B14F-4D97-AF65-F5344CB8AC3E}">
        <p14:creationId xmlns:p14="http://schemas.microsoft.com/office/powerpoint/2010/main" val="98891602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118E24-0646-4F09-AA3F-A075E40FB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230268"/>
            <a:ext cx="8504160" cy="1599642"/>
          </a:xfrm>
        </p:spPr>
        <p:txBody>
          <a:bodyPr>
            <a:normAutofit/>
          </a:bodyPr>
          <a:lstStyle/>
          <a:p>
            <a:r>
              <a:rPr lang="en-US" sz="2400" dirty="0"/>
              <a:t>All ground-level files must be merged for both CMAQ and </a:t>
            </a:r>
            <a:r>
              <a:rPr lang="en-US" sz="2400" dirty="0" err="1"/>
              <a:t>CAMx</a:t>
            </a:r>
            <a:endParaRPr lang="en-US" sz="2400" dirty="0"/>
          </a:p>
          <a:p>
            <a:pPr lvl="1"/>
            <a:r>
              <a:rPr lang="en-US" sz="2000" dirty="0"/>
              <a:t>Biogenic emissions can be optionally computed within CMAQ</a:t>
            </a:r>
          </a:p>
          <a:p>
            <a:pPr lvl="1"/>
            <a:r>
              <a:rPr lang="en-US" sz="2000" dirty="0"/>
              <a:t>Considers both day-specific and representative day emissions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2BF63C-B57B-4B66-9B69-B5A4ECBB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2AC87-0FA9-46C4-8FCC-0DD40F60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B6B765-F57C-4785-B867-3F96AC0F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Final Low-level Merging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39759-DC57-4374-A5FC-CCFDBFA19F34}"/>
              </a:ext>
            </a:extLst>
          </p:cNvPr>
          <p:cNvSpPr/>
          <p:nvPr/>
        </p:nvSpPr>
        <p:spPr>
          <a:xfrm>
            <a:off x="609600" y="282990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afdust_adj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D5FA02-7AC9-496B-A0B3-1405D586FBFB}"/>
              </a:ext>
            </a:extLst>
          </p:cNvPr>
          <p:cNvSpPr/>
          <p:nvPr/>
        </p:nvSpPr>
        <p:spPr>
          <a:xfrm>
            <a:off x="1828800" y="28416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8BF56A-15D8-4752-A9BC-D84207D474ED}"/>
              </a:ext>
            </a:extLst>
          </p:cNvPr>
          <p:cNvSpPr/>
          <p:nvPr/>
        </p:nvSpPr>
        <p:spPr>
          <a:xfrm>
            <a:off x="3124200" y="28416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cmv_</a:t>
            </a:r>
            <a:br>
              <a:rPr lang="en-US" dirty="0"/>
            </a:br>
            <a:r>
              <a:rPr lang="en-US" dirty="0"/>
              <a:t>c1c2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E37AF2-9CDF-4074-B52D-DF8C29D068D4}"/>
              </a:ext>
            </a:extLst>
          </p:cNvPr>
          <p:cNvSpPr/>
          <p:nvPr/>
        </p:nvSpPr>
        <p:spPr>
          <a:xfrm>
            <a:off x="4419600" y="285335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nonpt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5C7C70-80F9-4BCC-95CF-8935C0EA8F89}"/>
              </a:ext>
            </a:extLst>
          </p:cNvPr>
          <p:cNvSpPr/>
          <p:nvPr/>
        </p:nvSpPr>
        <p:spPr>
          <a:xfrm>
            <a:off x="8061480" y="2829909"/>
            <a:ext cx="9682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on-road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575B00-C778-4626-B15A-17CA1D9A5FC0}"/>
              </a:ext>
            </a:extLst>
          </p:cNvPr>
          <p:cNvSpPr/>
          <p:nvPr/>
        </p:nvSpPr>
        <p:spPr>
          <a:xfrm>
            <a:off x="6888240" y="2819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np_</a:t>
            </a:r>
            <a:br>
              <a:rPr lang="en-US" dirty="0"/>
            </a:br>
            <a:r>
              <a:rPr lang="en-US" dirty="0" err="1"/>
              <a:t>oilgas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8D5C4-7208-47AA-A4CE-DCDC3B8BE0E9}"/>
              </a:ext>
            </a:extLst>
          </p:cNvPr>
          <p:cNvSpPr/>
          <p:nvPr/>
        </p:nvSpPr>
        <p:spPr>
          <a:xfrm>
            <a:off x="5715000" y="285335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non-road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47B26F-4397-439D-B0DF-3997608F24C1}"/>
              </a:ext>
            </a:extLst>
          </p:cNvPr>
          <p:cNvSpPr/>
          <p:nvPr/>
        </p:nvSpPr>
        <p:spPr>
          <a:xfrm>
            <a:off x="8061480" y="4003431"/>
            <a:ext cx="9682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onroad_ca_adj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E9B866-11A2-44C9-9585-68E6DAB48A9F}"/>
              </a:ext>
            </a:extLst>
          </p:cNvPr>
          <p:cNvSpPr/>
          <p:nvPr/>
        </p:nvSpPr>
        <p:spPr>
          <a:xfrm>
            <a:off x="3176179" y="398752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othar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2EB903-C21C-4CAC-BCD5-13B3D78C5607}"/>
              </a:ext>
            </a:extLst>
          </p:cNvPr>
          <p:cNvSpPr/>
          <p:nvPr/>
        </p:nvSpPr>
        <p:spPr>
          <a:xfrm>
            <a:off x="5715000" y="402101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oth</a:t>
            </a:r>
            <a:br>
              <a:rPr lang="en-US" dirty="0"/>
            </a:br>
            <a:r>
              <a:rPr lang="en-US" dirty="0" err="1"/>
              <a:t>afdust_adj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1D71B8-D787-4246-92E2-D153B365CA09}"/>
              </a:ext>
            </a:extLst>
          </p:cNvPr>
          <p:cNvSpPr/>
          <p:nvPr/>
        </p:nvSpPr>
        <p:spPr>
          <a:xfrm>
            <a:off x="1875692" y="403195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DC9678-2613-4A89-A408-E86FD4EBCB42}"/>
              </a:ext>
            </a:extLst>
          </p:cNvPr>
          <p:cNvSpPr/>
          <p:nvPr/>
        </p:nvSpPr>
        <p:spPr>
          <a:xfrm>
            <a:off x="618392" y="40386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rwc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420ABA-320C-4E6D-A908-1DFE0948BE2D}"/>
              </a:ext>
            </a:extLst>
          </p:cNvPr>
          <p:cNvSpPr/>
          <p:nvPr/>
        </p:nvSpPr>
        <p:spPr>
          <a:xfrm>
            <a:off x="6867796" y="4018156"/>
            <a:ext cx="102067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onroad_can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D402A-8062-46F8-B72C-C3406032B6C5}"/>
              </a:ext>
            </a:extLst>
          </p:cNvPr>
          <p:cNvSpPr/>
          <p:nvPr/>
        </p:nvSpPr>
        <p:spPr>
          <a:xfrm>
            <a:off x="4385669" y="4000081"/>
            <a:ext cx="103995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onroad_mex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0B3513-B225-4ADF-8231-EF8054C65B1A}"/>
              </a:ext>
            </a:extLst>
          </p:cNvPr>
          <p:cNvSpPr/>
          <p:nvPr/>
        </p:nvSpPr>
        <p:spPr>
          <a:xfrm>
            <a:off x="2286000" y="5307051"/>
            <a:ext cx="103995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pt_oilgas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878B6C-E90C-47A3-AFEA-E4CB90926A80}"/>
              </a:ext>
            </a:extLst>
          </p:cNvPr>
          <p:cNvSpPr/>
          <p:nvPr/>
        </p:nvSpPr>
        <p:spPr>
          <a:xfrm>
            <a:off x="3836843" y="5321705"/>
            <a:ext cx="103995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ptnonipm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098F94-48F3-4B72-9647-84C88B457A53}"/>
              </a:ext>
            </a:extLst>
          </p:cNvPr>
          <p:cNvSpPr txBox="1"/>
          <p:nvPr/>
        </p:nvSpPr>
        <p:spPr>
          <a:xfrm>
            <a:off x="3716339" y="6291974"/>
            <a:ext cx="439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Ptegu</a:t>
            </a:r>
            <a:r>
              <a:rPr lang="en-US" dirty="0"/>
              <a:t> and fire sectors are all elevated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CB2E0DC4-B528-41CC-A5C0-70FE270EE9C8}"/>
              </a:ext>
            </a:extLst>
          </p:cNvPr>
          <p:cNvSpPr/>
          <p:nvPr/>
        </p:nvSpPr>
        <p:spPr>
          <a:xfrm>
            <a:off x="5334000" y="5449479"/>
            <a:ext cx="1227992" cy="658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2894D78-F164-4605-AC0A-B8AD5CDE4EE8}"/>
              </a:ext>
            </a:extLst>
          </p:cNvPr>
          <p:cNvSpPr/>
          <p:nvPr/>
        </p:nvSpPr>
        <p:spPr>
          <a:xfrm>
            <a:off x="6950242" y="5276534"/>
            <a:ext cx="1736558" cy="9595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Merged 2D emissions for each day</a:t>
            </a:r>
          </a:p>
        </p:txBody>
      </p:sp>
    </p:spTree>
    <p:extLst>
      <p:ext uri="{BB962C8B-B14F-4D97-AF65-F5344CB8AC3E}">
        <p14:creationId xmlns:p14="http://schemas.microsoft.com/office/powerpoint/2010/main" val="6525222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407944"/>
            <a:ext cx="7072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Sector List for 2016 Alpha Case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556275"/>
              </p:ext>
            </p:extLst>
          </p:nvPr>
        </p:nvGraphicFramePr>
        <p:xfrm>
          <a:off x="195487" y="1385567"/>
          <a:ext cx="8753025" cy="4861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1">
                  <a:extLst>
                    <a:ext uri="{9D8B030D-6E8A-4147-A177-3AD203B41FA5}">
                      <a16:colId xmlns:a16="http://schemas.microsoft.com/office/drawing/2014/main" val="15807793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300220809"/>
                    </a:ext>
                  </a:extLst>
                </a:gridCol>
                <a:gridCol w="970915">
                  <a:extLst>
                    <a:ext uri="{9D8B030D-6E8A-4147-A177-3AD203B41FA5}">
                      <a16:colId xmlns:a16="http://schemas.microsoft.com/office/drawing/2014/main" val="3919051478"/>
                    </a:ext>
                  </a:extLst>
                </a:gridCol>
                <a:gridCol w="1184112">
                  <a:extLst>
                    <a:ext uri="{9D8B030D-6E8A-4147-A177-3AD203B41FA5}">
                      <a16:colId xmlns:a16="http://schemas.microsoft.com/office/drawing/2014/main" val="3865454683"/>
                    </a:ext>
                  </a:extLst>
                </a:gridCol>
                <a:gridCol w="1236681">
                  <a:extLst>
                    <a:ext uri="{9D8B030D-6E8A-4147-A177-3AD203B41FA5}">
                      <a16:colId xmlns:a16="http://schemas.microsoft.com/office/drawing/2014/main" val="4233071963"/>
                    </a:ext>
                  </a:extLst>
                </a:gridCol>
                <a:gridCol w="772926">
                  <a:extLst>
                    <a:ext uri="{9D8B030D-6E8A-4147-A177-3AD203B41FA5}">
                      <a16:colId xmlns:a16="http://schemas.microsoft.com/office/drawing/2014/main" val="1562219439"/>
                    </a:ext>
                  </a:extLst>
                </a:gridCol>
                <a:gridCol w="1159390">
                  <a:extLst>
                    <a:ext uri="{9D8B030D-6E8A-4147-A177-3AD203B41FA5}">
                      <a16:colId xmlns:a16="http://schemas.microsoft.com/office/drawing/2014/main" val="81900765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sector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sectorcase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Sectbaseyr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mrgapproach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prevyrspinup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endzip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mergesector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54077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afdust_adj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11743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294791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nonroad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mwdss_Y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602159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rail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2014fd_cb6_16j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aveday_N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64567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err="1">
                          <a:effectLst/>
                        </a:rPr>
                        <a:t>nonpt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2014fd_cb6_16j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week_Y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52016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np_oilgas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week_Y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86858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rwc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8809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ptegu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45825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ptnonipm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mwdss_Y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758613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pt_oilgas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mwdss_Y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5290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ptagfire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SectBaseYr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6943083"/>
                  </a:ext>
                </a:extLst>
              </a:tr>
              <a:tr h="212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SectBaseYr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51696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cmv_c1c2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2014fd_cb6_16j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aveday_N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71295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ptfire_othna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460873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onroad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634840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onroad_ca_adj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9987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othafdust_adj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SectBaseYr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526112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othar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week_N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7342803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onroad_can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week_N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21719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onroad_mex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week_N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00699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othpt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2016fd_cb6_16j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mwdss_N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SectBaseYr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33920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C78E522-BEAF-4F19-86C0-A310AD6DD7F4}"/>
              </a:ext>
            </a:extLst>
          </p:cNvPr>
          <p:cNvSpPr txBox="1"/>
          <p:nvPr/>
        </p:nvSpPr>
        <p:spPr>
          <a:xfrm>
            <a:off x="3368106" y="6247127"/>
            <a:ext cx="518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Some sectors may come from another case</a:t>
            </a:r>
          </a:p>
        </p:txBody>
      </p:sp>
    </p:spTree>
    <p:extLst>
      <p:ext uri="{BB962C8B-B14F-4D97-AF65-F5344CB8AC3E}">
        <p14:creationId xmlns:p14="http://schemas.microsoft.com/office/powerpoint/2010/main" val="426916394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spcAft>
                <a:spcPts val="600"/>
              </a:spcAft>
            </a:pPr>
            <a:r>
              <a:rPr lang="en-US" dirty="0"/>
              <a:t>Look at the </a:t>
            </a:r>
            <a:r>
              <a:rPr lang="en-US" dirty="0" err="1"/>
              <a:t>mrggrid</a:t>
            </a:r>
            <a:r>
              <a:rPr lang="en-US" dirty="0"/>
              <a:t> logs to ensure that the correct case/sector files are merging and all sectors with ground-level emissions are included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Generate domain totals of the 2D and inline files and compare back to the sum of the sector-specific SMOKE annual reports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Check the size of the 2D merged emissions files to make sure that the file size is the same for each day (corrupted files will be smaller)</a:t>
            </a:r>
          </a:p>
          <a:p>
            <a:pPr lvl="0"/>
            <a:r>
              <a:rPr lang="en-US" dirty="0"/>
              <a:t>Sometimes compare day-specific or annual total gridded emissions to a previous run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248400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QA of Merged Emissions</a:t>
            </a:r>
          </a:p>
        </p:txBody>
      </p:sp>
    </p:spTree>
    <p:extLst>
      <p:ext uri="{BB962C8B-B14F-4D97-AF65-F5344CB8AC3E}">
        <p14:creationId xmlns:p14="http://schemas.microsoft.com/office/powerpoint/2010/main" val="365750600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Base Year Anthropogenic Emissions in 2011, 2014, and 2016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64841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40267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51664" y="6400800"/>
            <a:ext cx="461368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5400"/>
            <a:ext cx="7696200" cy="1270000"/>
          </a:xfrm>
        </p:spPr>
        <p:txBody>
          <a:bodyPr>
            <a:normAutofit/>
          </a:bodyPr>
          <a:lstStyle/>
          <a:p>
            <a:r>
              <a:rPr lang="en-US" sz="3200" dirty="0"/>
              <a:t>2014 National Emissions by Sector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0" y="3627391"/>
          <a:ext cx="4933674" cy="2632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863824" y="3661949"/>
          <a:ext cx="422374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4568687" y="109602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49199" y="10609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Oval 1"/>
          <p:cNvSpPr/>
          <p:nvPr/>
        </p:nvSpPr>
        <p:spPr>
          <a:xfrm>
            <a:off x="3352800" y="1600200"/>
            <a:ext cx="457200" cy="16002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09800" y="4125569"/>
            <a:ext cx="381000" cy="16002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39223" y="6255622"/>
            <a:ext cx="6345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Biogenic emissions comprise 71% of VOCs and fires 8%</a:t>
            </a:r>
          </a:p>
        </p:txBody>
      </p:sp>
    </p:spTree>
    <p:extLst>
      <p:ext uri="{BB962C8B-B14F-4D97-AF65-F5344CB8AC3E}">
        <p14:creationId xmlns:p14="http://schemas.microsoft.com/office/powerpoint/2010/main" val="244888853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4527" y="1209472"/>
            <a:ext cx="7010400" cy="4998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State totals by sector before and after SMOKE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07944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672" y="152400"/>
            <a:ext cx="8229600" cy="1143000"/>
          </a:xfrm>
        </p:spPr>
        <p:txBody>
          <a:bodyPr/>
          <a:lstStyle/>
          <a:p>
            <a:r>
              <a:rPr lang="en-US" dirty="0"/>
              <a:t>State-Sector Totals Report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1272"/>
            <a:ext cx="7467600" cy="51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8969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7"/>
            <a:ext cx="8229600" cy="4923821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EPA always prepares the emissions files initially using CMAQ’s </a:t>
            </a:r>
            <a:r>
              <a:rPr lang="en-US" dirty="0" err="1"/>
              <a:t>netCDF</a:t>
            </a:r>
            <a:r>
              <a:rPr lang="en-US" dirty="0"/>
              <a:t> format </a:t>
            </a:r>
          </a:p>
          <a:p>
            <a:pPr>
              <a:spcAft>
                <a:spcPts val="600"/>
              </a:spcAft>
            </a:pPr>
            <a:r>
              <a:rPr lang="en-US" dirty="0"/>
              <a:t>Scripts are provided to convert to </a:t>
            </a:r>
            <a:r>
              <a:rPr lang="en-US" dirty="0" err="1"/>
              <a:t>CAMx</a:t>
            </a:r>
            <a:r>
              <a:rPr lang="en-US" dirty="0"/>
              <a:t>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Map species from CMAQ model ready names to </a:t>
            </a:r>
            <a:r>
              <a:rPr lang="en-US" dirty="0" err="1"/>
              <a:t>CAMx</a:t>
            </a:r>
            <a:r>
              <a:rPr lang="en-US" dirty="0"/>
              <a:t> names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Convert Merged gridded 2D emissions are from IOAPI format to </a:t>
            </a:r>
            <a:r>
              <a:rPr lang="en-US" dirty="0" err="1"/>
              <a:t>CAMx</a:t>
            </a:r>
            <a:r>
              <a:rPr lang="en-US" dirty="0"/>
              <a:t> model ready format “emis2d” files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Merge gridded </a:t>
            </a:r>
            <a:r>
              <a:rPr lang="en-US" dirty="0" err="1"/>
              <a:t>CAMx</a:t>
            </a:r>
            <a:r>
              <a:rPr lang="en-US" dirty="0"/>
              <a:t> emissions with met-based surf zone sea-salt emissions files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Convert inline CMAQ model ready emissions to </a:t>
            </a:r>
            <a:r>
              <a:rPr lang="en-US" dirty="0" err="1"/>
              <a:t>CAMx</a:t>
            </a:r>
            <a:r>
              <a:rPr lang="en-US" dirty="0"/>
              <a:t> point “</a:t>
            </a:r>
            <a:r>
              <a:rPr lang="en-US" dirty="0" err="1"/>
              <a:t>ptsr</a:t>
            </a:r>
            <a:r>
              <a:rPr lang="en-US" dirty="0"/>
              <a:t>” emissions for each sector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This step requires that fires have been processed in 3D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Merge the </a:t>
            </a:r>
            <a:r>
              <a:rPr lang="en-US" dirty="0" err="1"/>
              <a:t>CAMx</a:t>
            </a:r>
            <a:r>
              <a:rPr lang="en-US" dirty="0"/>
              <a:t> point “</a:t>
            </a:r>
            <a:r>
              <a:rPr lang="en-US" dirty="0" err="1"/>
              <a:t>ptsr</a:t>
            </a:r>
            <a:r>
              <a:rPr lang="en-US" dirty="0"/>
              <a:t>” emissions into a single point “</a:t>
            </a:r>
            <a:r>
              <a:rPr lang="en-US" dirty="0" err="1"/>
              <a:t>mrgpt</a:t>
            </a:r>
            <a:r>
              <a:rPr lang="en-US" dirty="0"/>
              <a:t>” file for the </a:t>
            </a:r>
            <a:r>
              <a:rPr lang="en-US" dirty="0" err="1"/>
              <a:t>CAMx</a:t>
            </a:r>
            <a:r>
              <a:rPr lang="en-US" dirty="0"/>
              <a:t> model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407944"/>
            <a:ext cx="5548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CAMx</a:t>
            </a:r>
            <a:r>
              <a:rPr lang="en-US" dirty="0"/>
              <a:t> Conversion</a:t>
            </a:r>
          </a:p>
        </p:txBody>
      </p:sp>
    </p:spTree>
    <p:extLst>
      <p:ext uri="{BB962C8B-B14F-4D97-AF65-F5344CB8AC3E}">
        <p14:creationId xmlns:p14="http://schemas.microsoft.com/office/powerpoint/2010/main" val="187286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4767070"/>
          </a:xfrm>
        </p:spPr>
        <p:txBody>
          <a:bodyPr>
            <a:normAutofit/>
          </a:bodyPr>
          <a:lstStyle/>
          <a:p>
            <a:r>
              <a:rPr lang="en-US" dirty="0"/>
              <a:t>Several versions of emissions will be developed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b="1" u="sng" dirty="0"/>
              <a:t>Alpha</a:t>
            </a:r>
            <a:r>
              <a:rPr lang="en-US" dirty="0"/>
              <a:t>: preliminary version with 2016 emissions for some sectors and 2014 for the rest </a:t>
            </a:r>
            <a:br>
              <a:rPr lang="en-US" dirty="0"/>
            </a:br>
            <a:r>
              <a:rPr lang="en-US" dirty="0"/>
              <a:t>(March-April, 2018)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b="1" u="sng" dirty="0"/>
              <a:t>Beta</a:t>
            </a:r>
            <a:r>
              <a:rPr lang="en-US" dirty="0"/>
              <a:t>: improved version of 2016 emissions and preliminary projected emissions to 2023 and 2028 (Summer-Fall, 2018)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b="1" u="sng" dirty="0"/>
              <a:t>V1.0</a:t>
            </a:r>
            <a:r>
              <a:rPr lang="en-US" dirty="0"/>
              <a:t>: fully updated 2016 emissions and complete projected emissions for 2023 and 2028 </a:t>
            </a:r>
            <a:br>
              <a:rPr lang="en-US" dirty="0"/>
            </a:br>
            <a:r>
              <a:rPr lang="en-US" dirty="0"/>
              <a:t>(Winter, 2019)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Platform Schedule</a:t>
            </a:r>
          </a:p>
        </p:txBody>
      </p:sp>
    </p:spTree>
    <p:extLst>
      <p:ext uri="{BB962C8B-B14F-4D97-AF65-F5344CB8AC3E}">
        <p14:creationId xmlns:p14="http://schemas.microsoft.com/office/powerpoint/2010/main" val="353238242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Source apportionment is used for transport and sector-based analyses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Evaluate significant contribution by states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Understand which sectors contribute to AQ issues</a:t>
            </a:r>
          </a:p>
          <a:p>
            <a:pPr>
              <a:spcAft>
                <a:spcPts val="600"/>
              </a:spcAft>
            </a:pPr>
            <a:r>
              <a:rPr lang="en-US" dirty="0"/>
              <a:t>Source apportionment requires that all sectors have been tagged and written as </a:t>
            </a:r>
            <a:r>
              <a:rPr lang="en-US" dirty="0" err="1"/>
              <a:t>CAMx</a:t>
            </a:r>
            <a:r>
              <a:rPr lang="en-US" dirty="0"/>
              <a:t> </a:t>
            </a:r>
            <a:r>
              <a:rPr lang="en-US" dirty="0" err="1"/>
              <a:t>ptsr</a:t>
            </a:r>
            <a:r>
              <a:rPr lang="en-US" dirty="0"/>
              <a:t> emissions files</a:t>
            </a:r>
          </a:p>
          <a:p>
            <a:pPr>
              <a:spcAft>
                <a:spcPts val="600"/>
              </a:spcAft>
            </a:pPr>
            <a:r>
              <a:rPr lang="en-US" dirty="0"/>
              <a:t>For most sectors, SMOKE can prepare both SA and non-SA outputs simultaneously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Onroad for SA takes a lot of RAM and we run in shorter time chunks than our typical 7 days</a:t>
            </a:r>
          </a:p>
          <a:p>
            <a:pPr>
              <a:spcAft>
                <a:spcPts val="600"/>
              </a:spcAft>
            </a:pPr>
            <a:r>
              <a:rPr lang="en-US" dirty="0"/>
              <a:t>Scripts are available for source apportionment runs</a:t>
            </a:r>
          </a:p>
          <a:p>
            <a:pPr>
              <a:spcAft>
                <a:spcPts val="600"/>
              </a:spcAft>
            </a:pPr>
            <a:r>
              <a:rPr lang="en-US" dirty="0"/>
              <a:t>A standalone 2-D sea-salt file is read by </a:t>
            </a:r>
            <a:r>
              <a:rPr lang="en-US" dirty="0" err="1"/>
              <a:t>CAMx</a:t>
            </a:r>
            <a:r>
              <a:rPr lang="en-US" dirty="0"/>
              <a:t> (all others are in </a:t>
            </a:r>
            <a:r>
              <a:rPr lang="en-US" dirty="0" err="1"/>
              <a:t>CAMx</a:t>
            </a:r>
            <a:r>
              <a:rPr lang="en-US" dirty="0"/>
              <a:t> </a:t>
            </a:r>
            <a:r>
              <a:rPr lang="en-US" dirty="0" err="1"/>
              <a:t>ptsr</a:t>
            </a:r>
            <a:r>
              <a:rPr lang="en-US" dirty="0"/>
              <a:t> format)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07944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apportionment</a:t>
            </a:r>
          </a:p>
        </p:txBody>
      </p:sp>
    </p:spTree>
    <p:extLst>
      <p:ext uri="{BB962C8B-B14F-4D97-AF65-F5344CB8AC3E}">
        <p14:creationId xmlns:p14="http://schemas.microsoft.com/office/powerpoint/2010/main" val="1260590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7"/>
            <a:ext cx="8229600" cy="4923821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 CMAS Center (</a:t>
            </a:r>
            <a:r>
              <a:rPr lang="en-US" dirty="0">
                <a:hlinkClick r:id="rId2"/>
              </a:rPr>
              <a:t>https://www.cmascenter.org/</a:t>
            </a:r>
            <a:r>
              <a:rPr lang="en-US" dirty="0"/>
              <a:t>) distributes SMOKE, CMAQ, VERDI (visualization), the Surrogate Tool, Spatial Allocator, Speciation Tool, and the Control Strategy Tool which includes the Emissions Modeling Framework</a:t>
            </a:r>
          </a:p>
          <a:p>
            <a:pPr>
              <a:spcAft>
                <a:spcPts val="600"/>
              </a:spcAft>
            </a:pPr>
            <a:r>
              <a:rPr lang="en-US" dirty="0"/>
              <a:t>SMOKE software and documentation is available from </a:t>
            </a:r>
            <a:r>
              <a:rPr lang="en-US" dirty="0">
                <a:hlinkClick r:id="rId3"/>
              </a:rPr>
              <a:t>http://www.cmascenter.org/smoke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en-US" dirty="0"/>
              <a:t>A WIKI for SMOKE that answers common questions about emissions modeling is here: </a:t>
            </a:r>
            <a:r>
              <a:rPr lang="en-US" dirty="0">
                <a:hlinkClick r:id="rId4"/>
              </a:rPr>
              <a:t>https://www.airqualitymodeling.org/index.php</a:t>
            </a:r>
            <a:endParaRPr lang="en-US" dirty="0"/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407944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Emissions Modeling Software </a:t>
            </a:r>
            <a:br>
              <a:rPr lang="en-US" dirty="0"/>
            </a:br>
            <a:r>
              <a:rPr lang="en-US" dirty="0"/>
              <a:t>and Data</a:t>
            </a:r>
          </a:p>
        </p:txBody>
      </p:sp>
    </p:spTree>
    <p:extLst>
      <p:ext uri="{BB962C8B-B14F-4D97-AF65-F5344CB8AC3E}">
        <p14:creationId xmlns:p14="http://schemas.microsoft.com/office/powerpoint/2010/main" val="254573458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296" y="1600200"/>
            <a:ext cx="8529104" cy="452596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EPA’s modeling platform data, documentation, scripts available from</a:t>
            </a:r>
          </a:p>
          <a:p>
            <a:pPr lvl="1">
              <a:spcAft>
                <a:spcPts val="600"/>
              </a:spcAft>
            </a:pPr>
            <a:r>
              <a:rPr lang="en-US" dirty="0">
                <a:hlinkClick r:id="rId2"/>
              </a:rPr>
              <a:t>https://www.epa.gov/air-emissions-modeling</a:t>
            </a:r>
            <a:r>
              <a:rPr lang="en-US" dirty="0"/>
              <a:t>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Version 6 platforms include:</a:t>
            </a:r>
          </a:p>
          <a:p>
            <a:pPr lvl="2">
              <a:spcAft>
                <a:spcPts val="600"/>
              </a:spcAft>
            </a:pPr>
            <a:r>
              <a:rPr lang="en-US" u="sng" dirty="0"/>
              <a:t>2011v6.3</a:t>
            </a:r>
            <a:r>
              <a:rPr lang="en-US" dirty="0"/>
              <a:t>: October 2017 transport analysis (2011en/2023en), January 2017 NODA (2011el/2023el), </a:t>
            </a:r>
            <a:br>
              <a:rPr lang="en-US" dirty="0"/>
            </a:br>
            <a:r>
              <a:rPr lang="en-US" dirty="0"/>
              <a:t>Final Cross-State Air Pollution Rule (CSAPR) Update  (2011ek/2017ek), hemispheric case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Version 7.0 platform for NATA based on 2014NEIv1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2016 alpha platform with compatible 2014 and 2015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Spatial surrogates available for 4km, 12km, 36km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Speciation data for CB05, CB6, SAPRC07TB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Temporal profiles for all sectors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Emissions Modeling Platform </a:t>
            </a:r>
            <a:br>
              <a:rPr lang="en-US" dirty="0"/>
            </a:br>
            <a:r>
              <a:rPr lang="en-US" dirty="0"/>
              <a:t>Data Availability</a:t>
            </a:r>
          </a:p>
        </p:txBody>
      </p:sp>
    </p:spTree>
    <p:extLst>
      <p:ext uri="{BB962C8B-B14F-4D97-AF65-F5344CB8AC3E}">
        <p14:creationId xmlns:p14="http://schemas.microsoft.com/office/powerpoint/2010/main" val="183093038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0AD789-F379-4D5B-84B6-F1F87C6F9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1349" y="1266278"/>
            <a:ext cx="3124200" cy="51388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D803FD-8C1D-465F-8F6D-27CBEF6E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3DCFD-56CD-405B-B0F3-EB4E6E45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358512-9F54-4BE6-B26E-B77226A68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Emissions Modeling FTP site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091EB-4C47-480C-9410-8F729DB9D3EE}"/>
              </a:ext>
            </a:extLst>
          </p:cNvPr>
          <p:cNvSpPr txBox="1"/>
          <p:nvPr/>
        </p:nvSpPr>
        <p:spPr>
          <a:xfrm>
            <a:off x="143254" y="1972400"/>
            <a:ext cx="5368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Several versions of the 2011 </a:t>
            </a:r>
            <a:br>
              <a:rPr lang="en-US" sz="2400" dirty="0"/>
            </a:br>
            <a:r>
              <a:rPr lang="en-US" sz="2400" dirty="0"/>
              <a:t>platform and preliminary versions of 2014,2015, and 2016 are available on the FTP site:</a:t>
            </a:r>
          </a:p>
          <a:p>
            <a:r>
              <a:rPr lang="en-US" sz="2400" dirty="0">
                <a:hlinkClick r:id="rId3"/>
              </a:rPr>
              <a:t>ftp://newftp.epa.gov/air/emismod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530795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7919A6-098D-4D50-A5BA-54B49668E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400" y="2422371"/>
            <a:ext cx="7305477" cy="39991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8E1F79-0F90-4E8D-857E-7BB4A3F2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04B02-D024-404A-AC59-6EA0DA60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407944"/>
            <a:ext cx="6310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144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6A70CC-5027-41FA-822A-298F5168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85" y="289506"/>
            <a:ext cx="763589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Started Running SMOKE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AE7B8-F4B6-4638-9A69-C29CC0A12C9A}"/>
              </a:ext>
            </a:extLst>
          </p:cNvPr>
          <p:cNvSpPr txBox="1"/>
          <p:nvPr/>
        </p:nvSpPr>
        <p:spPr>
          <a:xfrm>
            <a:off x="599995" y="1604273"/>
            <a:ext cx="7505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Scripts are available for the 2016 alpha platform on the FTP site, </a:t>
            </a:r>
            <a:br>
              <a:rPr lang="en-US" dirty="0"/>
            </a:br>
            <a:r>
              <a:rPr lang="en-US" dirty="0"/>
              <a:t>along with emissions, ancillary data, and summary reports</a:t>
            </a:r>
          </a:p>
        </p:txBody>
      </p:sp>
    </p:spTree>
    <p:extLst>
      <p:ext uri="{BB962C8B-B14F-4D97-AF65-F5344CB8AC3E}">
        <p14:creationId xmlns:p14="http://schemas.microsoft.com/office/powerpoint/2010/main" val="29159216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5EFE9-1DFD-4741-9F41-50675163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14F65-C12F-4C85-9FBE-7A7371A9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6310" y="6407944"/>
            <a:ext cx="52672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7E9ED1-88FE-4171-AA4C-C7CB0076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19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2016 Alpha Emissions and Summary Reports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5DEB73-589E-49EE-B161-6A8D13F6D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550" y="2947295"/>
            <a:ext cx="7019925" cy="3822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02437-F889-4A8C-8120-5CCE908CF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5" y="1295400"/>
            <a:ext cx="6813395" cy="17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489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Any final questions on the base year part of the training?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Contacts: </a:t>
            </a:r>
            <a:r>
              <a:rPr lang="en-US" dirty="0">
                <a:hlinkClick r:id="rId2"/>
              </a:rPr>
              <a:t>eyth.alison@epa.gov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farkas.caroline@epa.gov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Vukovich.jeffrey@epa.gov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07944"/>
            <a:ext cx="478632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0E8A80-D576-45A6-AE51-8372F4966B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16" y="2057400"/>
            <a:ext cx="2971800" cy="263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41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3742"/>
            <a:ext cx="7924800" cy="1068223"/>
          </a:xfrm>
        </p:spPr>
        <p:txBody>
          <a:bodyPr>
            <a:noAutofit/>
          </a:bodyPr>
          <a:lstStyle/>
          <a:p>
            <a:r>
              <a:rPr lang="en-US" sz="3600" dirty="0"/>
              <a:t>Recent Emission Modeling Platforms and Naming Convention</a:t>
            </a: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4267200" y="6386867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69EC92-8DB9-4166-810F-AB1F576CF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Autofit/>
          </a:bodyPr>
          <a:lstStyle/>
          <a:p>
            <a:r>
              <a:rPr lang="en-US" sz="2400" dirty="0"/>
              <a:t>2011v6.3 platform is based on updated 2011NEIv2</a:t>
            </a:r>
          </a:p>
          <a:p>
            <a:endParaRPr lang="en-US" sz="800" dirty="0"/>
          </a:p>
          <a:p>
            <a:pPr marL="109728" indent="0" algn="ctr">
              <a:buNone/>
            </a:pPr>
            <a:r>
              <a:rPr lang="en-US" sz="4800" dirty="0"/>
              <a:t>2011v6.3</a:t>
            </a:r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393192" lvl="1" indent="0">
              <a:buNone/>
            </a:pPr>
            <a:endParaRPr lang="en-US" sz="1200" dirty="0"/>
          </a:p>
          <a:p>
            <a:pPr marL="393192" lvl="1" indent="0">
              <a:buNone/>
            </a:pPr>
            <a:endParaRPr lang="en-US" sz="1200" dirty="0"/>
          </a:p>
          <a:p>
            <a:pPr marL="393192" lvl="1" indent="0">
              <a:buNone/>
            </a:pPr>
            <a:endParaRPr lang="en-US" sz="600" dirty="0"/>
          </a:p>
          <a:p>
            <a:pPr lvl="1"/>
            <a:r>
              <a:rPr lang="en-US" sz="2000" dirty="0"/>
              <a:t>Emission modeling platforms have base years and can have future years that go with them  (e.g., 2017, 2023)</a:t>
            </a:r>
          </a:p>
          <a:p>
            <a:r>
              <a:rPr lang="en-US" sz="2000" dirty="0"/>
              <a:t>2014v7.0 is the initial 2014 NATA modeling platform based on 2014NEIv1</a:t>
            </a:r>
          </a:p>
          <a:p>
            <a:r>
              <a:rPr lang="en-US" sz="2000" dirty="0"/>
              <a:t>2016 Platform is currently under development and uses a different nomenclature (i.e., alpha, beta, v1.0)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DB6D69-B343-4CEE-90CA-713E3B8E8A99}"/>
              </a:ext>
            </a:extLst>
          </p:cNvPr>
          <p:cNvSpPr/>
          <p:nvPr/>
        </p:nvSpPr>
        <p:spPr>
          <a:xfrm>
            <a:off x="3200400" y="2111066"/>
            <a:ext cx="1481410" cy="632134"/>
          </a:xfrm>
          <a:prstGeom prst="rect">
            <a:avLst/>
          </a:prstGeom>
          <a:noFill/>
          <a:ln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DF2B9F-6785-47D2-AB29-BD753140D300}"/>
              </a:ext>
            </a:extLst>
          </p:cNvPr>
          <p:cNvSpPr/>
          <p:nvPr/>
        </p:nvSpPr>
        <p:spPr>
          <a:xfrm>
            <a:off x="5065776" y="2111066"/>
            <a:ext cx="411480" cy="632134"/>
          </a:xfrm>
          <a:prstGeom prst="rect">
            <a:avLst/>
          </a:prstGeom>
          <a:noFill/>
          <a:ln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43A9CE-33BE-4EEC-8B88-D7A09BA22383}"/>
              </a:ext>
            </a:extLst>
          </p:cNvPr>
          <p:cNvSpPr/>
          <p:nvPr/>
        </p:nvSpPr>
        <p:spPr>
          <a:xfrm>
            <a:off x="5638800" y="2110201"/>
            <a:ext cx="392038" cy="632999"/>
          </a:xfrm>
          <a:prstGeom prst="rect">
            <a:avLst/>
          </a:prstGeom>
          <a:noFill/>
          <a:ln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5A09B-DAB1-4CEC-A20D-34FB211CDEE6}"/>
              </a:ext>
            </a:extLst>
          </p:cNvPr>
          <p:cNvSpPr txBox="1"/>
          <p:nvPr/>
        </p:nvSpPr>
        <p:spPr>
          <a:xfrm>
            <a:off x="1219200" y="3254117"/>
            <a:ext cx="192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Base year being modeled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2DFF3F-F6FA-4754-A17A-C5683CB436B4}"/>
              </a:ext>
            </a:extLst>
          </p:cNvPr>
          <p:cNvSpPr txBox="1"/>
          <p:nvPr/>
        </p:nvSpPr>
        <p:spPr>
          <a:xfrm>
            <a:off x="3628657" y="3211475"/>
            <a:ext cx="237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Specific NEI year (e.g., 6 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means 2011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NEI was used)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E0703-38BA-44AD-B5D7-902E87BB22A2}"/>
              </a:ext>
            </a:extLst>
          </p:cNvPr>
          <p:cNvSpPr txBox="1"/>
          <p:nvPr/>
        </p:nvSpPr>
        <p:spPr>
          <a:xfrm>
            <a:off x="6067323" y="3200400"/>
            <a:ext cx="2482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Iteration of platform 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(e.g., 3 is the third platform for 2011)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EB1382-9C5D-43F5-B382-CC4936E1B991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181367" y="2661415"/>
            <a:ext cx="989909" cy="59270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F84939-A4A4-442A-95F4-AFD4570E7486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>
          <a:xfrm flipV="1">
            <a:off x="4813871" y="2743200"/>
            <a:ext cx="457645" cy="468275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FBFACC-FF68-40C4-8622-FD2D10F8E978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6030839" y="2493030"/>
            <a:ext cx="1277868" cy="70737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Emissions Modeling Case Abbreviations</a:t>
            </a: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4267200" y="6386867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69EC92-8DB9-4166-810F-AB1F576CF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Autofit/>
          </a:bodyPr>
          <a:lstStyle/>
          <a:p>
            <a:r>
              <a:rPr lang="en-US" sz="2400" dirty="0"/>
              <a:t>A “case” is a specific set of AQM-ready emissions inputs and has an abbreviation or nickname</a:t>
            </a:r>
          </a:p>
          <a:p>
            <a:endParaRPr lang="en-US" sz="800" dirty="0"/>
          </a:p>
          <a:p>
            <a:pPr marL="109728" indent="0" algn="ctr">
              <a:buNone/>
            </a:pPr>
            <a:r>
              <a:rPr lang="en-US" sz="4800" dirty="0"/>
              <a:t>2011ek</a:t>
            </a:r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393192" lvl="1" indent="0">
              <a:buNone/>
            </a:pPr>
            <a:endParaRPr lang="en-US" sz="1200" dirty="0"/>
          </a:p>
          <a:p>
            <a:pPr marL="393192" lvl="1" indent="0">
              <a:buNone/>
            </a:pPr>
            <a:endParaRPr lang="en-US" sz="1200" dirty="0"/>
          </a:p>
          <a:p>
            <a:pPr marL="393192" lvl="1" indent="0">
              <a:buNone/>
            </a:pPr>
            <a:endParaRPr lang="en-US" sz="600" dirty="0"/>
          </a:p>
          <a:p>
            <a:r>
              <a:rPr lang="en-US" sz="2400" dirty="0"/>
              <a:t>Additional information can follow the main abbreviation and differs by case</a:t>
            </a:r>
          </a:p>
          <a:p>
            <a:pPr lvl="1"/>
            <a:r>
              <a:rPr lang="en-US" sz="2000" dirty="0"/>
              <a:t>Speciation, control case, sensitivity adjustments, meteorological model configuration (e.g., 11g)</a:t>
            </a:r>
          </a:p>
          <a:p>
            <a:pPr lvl="3"/>
            <a:r>
              <a:rPr lang="en-US" sz="1600" dirty="0"/>
              <a:t>Such as cb6, </a:t>
            </a:r>
            <a:r>
              <a:rPr lang="en-US" sz="1600" dirty="0" err="1"/>
              <a:t>ctl</a:t>
            </a:r>
            <a:r>
              <a:rPr lang="en-US" sz="1600" dirty="0"/>
              <a:t>, nox50   (e.g., 2011ek_cb6_11g)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DB6D69-B343-4CEE-90CA-713E3B8E8A99}"/>
              </a:ext>
            </a:extLst>
          </p:cNvPr>
          <p:cNvSpPr/>
          <p:nvPr/>
        </p:nvSpPr>
        <p:spPr>
          <a:xfrm>
            <a:off x="3437212" y="2485739"/>
            <a:ext cx="1481410" cy="632134"/>
          </a:xfrm>
          <a:prstGeom prst="rect">
            <a:avLst/>
          </a:prstGeom>
          <a:noFill/>
          <a:ln cmpd="sng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DF2B9F-6785-47D2-AB29-BD753140D300}"/>
              </a:ext>
            </a:extLst>
          </p:cNvPr>
          <p:cNvSpPr/>
          <p:nvPr/>
        </p:nvSpPr>
        <p:spPr>
          <a:xfrm>
            <a:off x="4952959" y="2468278"/>
            <a:ext cx="411480" cy="632134"/>
          </a:xfrm>
          <a:prstGeom prst="rect">
            <a:avLst/>
          </a:prstGeom>
          <a:noFill/>
          <a:ln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43A9CE-33BE-4EEC-8B88-D7A09BA22383}"/>
              </a:ext>
            </a:extLst>
          </p:cNvPr>
          <p:cNvSpPr/>
          <p:nvPr/>
        </p:nvSpPr>
        <p:spPr>
          <a:xfrm>
            <a:off x="5401115" y="2465101"/>
            <a:ext cx="392038" cy="632999"/>
          </a:xfrm>
          <a:prstGeom prst="rect">
            <a:avLst/>
          </a:prstGeom>
          <a:noFill/>
          <a:ln cmpd="sng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A5A09B-DAB1-4CEC-A20D-34FB211CDEE6}"/>
              </a:ext>
            </a:extLst>
          </p:cNvPr>
          <p:cNvSpPr txBox="1"/>
          <p:nvPr/>
        </p:nvSpPr>
        <p:spPr>
          <a:xfrm>
            <a:off x="1219200" y="3254117"/>
            <a:ext cx="192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Year being modeled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2DFF3F-F6FA-4754-A17A-C5683CB436B4}"/>
              </a:ext>
            </a:extLst>
          </p:cNvPr>
          <p:cNvSpPr txBox="1"/>
          <p:nvPr/>
        </p:nvSpPr>
        <p:spPr>
          <a:xfrm>
            <a:off x="3628657" y="3211475"/>
            <a:ext cx="237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NEI base year 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(e.g., e=2011 NEI, f=2014 NEI)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E0703-38BA-44AD-B5D7-902E87BB22A2}"/>
              </a:ext>
            </a:extLst>
          </p:cNvPr>
          <p:cNvSpPr txBox="1"/>
          <p:nvPr/>
        </p:nvSpPr>
        <p:spPr>
          <a:xfrm>
            <a:off x="6067323" y="3200400"/>
            <a:ext cx="2482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Configuration of emissions inputs</a:t>
            </a: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(e.g., k is the 11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 version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for 2011)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EB1382-9C5D-43F5-B382-CC4936E1B991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181367" y="2895600"/>
            <a:ext cx="1219170" cy="35851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F84939-A4A4-442A-95F4-AFD4570E7486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>
          <a:xfrm flipV="1">
            <a:off x="4813871" y="3100412"/>
            <a:ext cx="344828" cy="111063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FBFACC-FF68-40C4-8622-FD2D10F8E978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829829" y="2895600"/>
            <a:ext cx="1478878" cy="30480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488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68236-050B-4B81-8908-42675FC2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67AA3-03E8-4C2F-B907-4EBA1EDE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5877745-2F0F-41BC-A973-BD3469582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020" y="702849"/>
            <a:ext cx="8315252" cy="5702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63B5BE-B62C-4FD8-8CA5-C382B78795CE}"/>
              </a:ext>
            </a:extLst>
          </p:cNvPr>
          <p:cNvSpPr txBox="1"/>
          <p:nvPr/>
        </p:nvSpPr>
        <p:spPr>
          <a:xfrm>
            <a:off x="168046" y="330722"/>
            <a:ext cx="789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Case names appear on the web and FTP sites and in input file names</a:t>
            </a:r>
          </a:p>
        </p:txBody>
      </p:sp>
    </p:spTree>
    <p:extLst>
      <p:ext uri="{BB962C8B-B14F-4D97-AF65-F5344CB8AC3E}">
        <p14:creationId xmlns:p14="http://schemas.microsoft.com/office/powerpoint/2010/main" val="125915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46276"/>
            <a:ext cx="5630149" cy="429514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424" y="1397318"/>
            <a:ext cx="8314848" cy="96488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US domains / grids use consistent map projections (Lambert)</a:t>
            </a:r>
          </a:p>
          <a:p>
            <a:r>
              <a:rPr lang="en-US" dirty="0"/>
              <a:t>Other domains also exist (e.g., 36km, 4km, hemispheric)	</a:t>
            </a:r>
          </a:p>
          <a:p>
            <a:r>
              <a:rPr lang="en-US" dirty="0"/>
              <a:t>Many US domains include parts of Canada and/or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2424" y="356236"/>
            <a:ext cx="8125776" cy="939164"/>
          </a:xfrm>
        </p:spPr>
        <p:txBody>
          <a:bodyPr>
            <a:normAutofit fontScale="90000"/>
          </a:bodyPr>
          <a:lstStyle/>
          <a:p>
            <a:r>
              <a:rPr lang="en-US" dirty="0"/>
              <a:t>EPA US 12km Modeling Platform Domains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267200" y="6386867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1033562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81328"/>
            <a:ext cx="8860632" cy="48432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Canada emissions &amp; ancillary data (e.g., surrogates)</a:t>
            </a:r>
          </a:p>
          <a:p>
            <a:pPr lvl="1"/>
            <a:r>
              <a:rPr lang="en-US" dirty="0"/>
              <a:t>Courtesy Environment Canada</a:t>
            </a:r>
          </a:p>
          <a:p>
            <a:pPr lvl="1"/>
            <a:r>
              <a:rPr lang="en-US" dirty="0"/>
              <a:t>Used 2010 until 2013 and 2025 data provided in April, 2017</a:t>
            </a:r>
          </a:p>
          <a:p>
            <a:pPr lvl="1"/>
            <a:r>
              <a:rPr lang="en-US" dirty="0"/>
              <a:t>Fire emissions provided for summer 2011 and other years</a:t>
            </a:r>
          </a:p>
          <a:p>
            <a:r>
              <a:rPr lang="en-US" dirty="0"/>
              <a:t>Mexico 2008 emissions and projections of these</a:t>
            </a:r>
          </a:p>
          <a:p>
            <a:pPr lvl="1"/>
            <a:r>
              <a:rPr lang="en-US" dirty="0"/>
              <a:t>Based on </a:t>
            </a:r>
            <a:r>
              <a:rPr lang="en-US" dirty="0" err="1"/>
              <a:t>Inventario</a:t>
            </a:r>
            <a:r>
              <a:rPr lang="en-US" dirty="0"/>
              <a:t> Nacional de Emisiones de Mexico, 2008</a:t>
            </a:r>
          </a:p>
          <a:p>
            <a:pPr lvl="1"/>
            <a:r>
              <a:rPr lang="en-US" dirty="0"/>
              <a:t>MOVES-Mexico data was developed for key years</a:t>
            </a:r>
          </a:p>
          <a:p>
            <a:pPr lvl="1"/>
            <a:r>
              <a:rPr lang="en-US" dirty="0"/>
              <a:t>Base year fire emissions for Mexico derived from </a:t>
            </a:r>
            <a:br>
              <a:rPr lang="en-US" dirty="0"/>
            </a:br>
            <a:r>
              <a:rPr lang="en-US" b="1" dirty="0"/>
              <a:t>F</a:t>
            </a:r>
            <a:r>
              <a:rPr lang="en-US" dirty="0"/>
              <a:t>ire </a:t>
            </a:r>
            <a:r>
              <a:rPr lang="en-US" b="1" dirty="0" err="1"/>
              <a:t>IN</a:t>
            </a:r>
            <a:r>
              <a:rPr lang="en-US" dirty="0" err="1"/>
              <a:t>ventory</a:t>
            </a:r>
            <a:r>
              <a:rPr lang="en-US" dirty="0"/>
              <a:t> from </a:t>
            </a:r>
            <a:r>
              <a:rPr lang="en-US" b="1" dirty="0"/>
              <a:t>N</a:t>
            </a:r>
            <a:r>
              <a:rPr lang="en-US" dirty="0"/>
              <a:t>CAR (</a:t>
            </a:r>
            <a:r>
              <a:rPr lang="en-US" b="1" dirty="0"/>
              <a:t>FINN</a:t>
            </a:r>
            <a:r>
              <a:rPr lang="en-US" dirty="0"/>
              <a:t>):</a:t>
            </a:r>
          </a:p>
          <a:p>
            <a:pPr lvl="2"/>
            <a:r>
              <a:rPr lang="en-US" dirty="0"/>
              <a:t> A daily fire emissions product for atmospheric chemistry models [also used for winter in Canada]</a:t>
            </a:r>
          </a:p>
          <a:p>
            <a:r>
              <a:rPr lang="en-US" dirty="0"/>
              <a:t>Hemispheric Transport of Air Pollution (HTAP) </a:t>
            </a:r>
            <a:br>
              <a:rPr lang="en-US" dirty="0"/>
            </a:br>
            <a:r>
              <a:rPr lang="en-US" dirty="0"/>
              <a:t>version 2 inventories used outside of North America in hemispheric runs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Non-US emissions in the emissions modeling platform </a:t>
            </a:r>
            <a:r>
              <a:rPr lang="en-US" sz="4800" dirty="0"/>
              <a:t> 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4267200" y="6386867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310775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To introduce you to the various tasks involved with preparing emissions inputs to air quality models for base (historic) years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Focus is on the steps and data involved, not the details of running the scripts</a:t>
            </a:r>
          </a:p>
          <a:p>
            <a:r>
              <a:rPr lang="en-US" dirty="0"/>
              <a:t>To answer commonly asked questions about emissions modeling</a:t>
            </a:r>
          </a:p>
          <a:p>
            <a:endParaRPr lang="en-US" dirty="0"/>
          </a:p>
          <a:p>
            <a:r>
              <a:rPr lang="en-US" dirty="0"/>
              <a:t>Note: presentation is available for download: </a:t>
            </a:r>
            <a:r>
              <a:rPr lang="en-US" dirty="0">
                <a:hlinkClick r:id="rId2"/>
              </a:rPr>
              <a:t>ftp://newftp.epa.gov/Air/nei/ei_training_may2018/emis_prep4aqm/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Class</a:t>
            </a: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4800600" y="6407943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2495948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2014fa NOx Emissions Outside </a:t>
            </a:r>
            <a:br>
              <a:rPr lang="en-US" dirty="0"/>
            </a:br>
            <a:r>
              <a:rPr lang="en-US" dirty="0"/>
              <a:t>of the United States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267200" y="6386867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17638"/>
            <a:ext cx="5181600" cy="294097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64" y="3599891"/>
            <a:ext cx="4912468" cy="2786976"/>
          </a:xfrm>
        </p:spPr>
      </p:pic>
      <p:sp>
        <p:nvSpPr>
          <p:cNvPr id="11" name="TextBox 10"/>
          <p:cNvSpPr txBox="1"/>
          <p:nvPr/>
        </p:nvSpPr>
        <p:spPr>
          <a:xfrm>
            <a:off x="5211566" y="1503908"/>
            <a:ext cx="384770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Top: Onroad sources in </a:t>
            </a:r>
            <a:br>
              <a:rPr lang="en-US" sz="2000" dirty="0"/>
            </a:br>
            <a:r>
              <a:rPr lang="en-US" sz="2000" dirty="0"/>
              <a:t>Canada and Mexico</a:t>
            </a:r>
          </a:p>
          <a:p>
            <a:endParaRPr lang="en-US" sz="900" dirty="0"/>
          </a:p>
          <a:p>
            <a:r>
              <a:rPr lang="en-US" sz="2000" dirty="0"/>
              <a:t>Bottom: Non-US point sources and Commercial marine vessels outside of state waters</a:t>
            </a:r>
          </a:p>
        </p:txBody>
      </p:sp>
    </p:spTree>
    <p:extLst>
      <p:ext uri="{BB962C8B-B14F-4D97-AF65-F5344CB8AC3E}">
        <p14:creationId xmlns:p14="http://schemas.microsoft.com/office/powerpoint/2010/main" val="1252011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64857"/>
            <a:ext cx="8382000" cy="4690872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Emission inventories are broken down into “sectors” used to prepare AQM-ready emissions for different parts of the inventory</a:t>
            </a:r>
          </a:p>
          <a:p>
            <a:pPr>
              <a:spcAft>
                <a:spcPts val="600"/>
              </a:spcAft>
            </a:pPr>
            <a:r>
              <a:rPr lang="en-US" dirty="0"/>
              <a:t>Each sector has unique processing or inventory characteristics and a lowercase name (e.g., </a:t>
            </a:r>
            <a:r>
              <a:rPr lang="en-US" dirty="0" err="1"/>
              <a:t>rwc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/>
              <a:t>Specific sectors vary by modeling platform but cover all sources in the inventory</a:t>
            </a:r>
          </a:p>
          <a:p>
            <a:pPr>
              <a:spcAft>
                <a:spcPts val="600"/>
              </a:spcAft>
            </a:pPr>
            <a:r>
              <a:rPr lang="en-US" dirty="0"/>
              <a:t>Point source sectors keep their specific latitude-longitude locations throughout the processing</a:t>
            </a:r>
          </a:p>
          <a:p>
            <a:pPr>
              <a:spcAft>
                <a:spcPts val="600"/>
              </a:spcAft>
            </a:pPr>
            <a:r>
              <a:rPr lang="en-US" dirty="0"/>
              <a:t>Nonpoint sectors are allocated to grid cells using spatial surrogates</a:t>
            </a:r>
          </a:p>
          <a:p>
            <a:r>
              <a:rPr lang="en-US" b="1" u="sng" dirty="0"/>
              <a:t>EPA processes emissions separately for each sector then merges the ground-level emissions together to create final AQM-ready files for a case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Emissions Modeling Platform Sectors</a:t>
            </a:r>
          </a:p>
        </p:txBody>
      </p:sp>
    </p:spTree>
    <p:extLst>
      <p:ext uri="{BB962C8B-B14F-4D97-AF65-F5344CB8AC3E}">
        <p14:creationId xmlns:p14="http://schemas.microsoft.com/office/powerpoint/2010/main" val="3961758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848600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2016 Platform Sectors: </a:t>
            </a:r>
            <a:br>
              <a:rPr lang="en-US" dirty="0"/>
            </a:br>
            <a:r>
              <a:rPr lang="en-US" dirty="0"/>
              <a:t>Point and Non-U.S.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596073"/>
              </p:ext>
            </p:extLst>
          </p:nvPr>
        </p:nvGraphicFramePr>
        <p:xfrm>
          <a:off x="304800" y="1325149"/>
          <a:ext cx="8497728" cy="5070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99662685"/>
                    </a:ext>
                  </a:extLst>
                </a:gridCol>
                <a:gridCol w="6592728">
                  <a:extLst>
                    <a:ext uri="{9D8B030D-6E8A-4147-A177-3AD203B41FA5}">
                      <a16:colId xmlns:a16="http://schemas.microsoft.com/office/drawing/2014/main" val="2779531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Point</a:t>
                      </a:r>
                      <a:r>
                        <a:rPr lang="en-US" baseline="0" dirty="0"/>
                        <a:t> and non-US Sectors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Sector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89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ptegu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 sources that are Electric</a:t>
                      </a:r>
                      <a:r>
                        <a:rPr lang="en-US" baseline="0" dirty="0"/>
                        <a:t> generating units (EGUs)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97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pt_oilgas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 sources related to oil and gas 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35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ptnonipm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 sources</a:t>
                      </a:r>
                      <a:r>
                        <a:rPr lang="en-US" baseline="0" dirty="0"/>
                        <a:t> that are not EGUs nor related to oil and gas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49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err="1"/>
                        <a:t>ptagfire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Point</a:t>
                      </a:r>
                      <a:r>
                        <a:rPr lang="en-US" b="0" baseline="0" dirty="0"/>
                        <a:t> source day-specific agricultural fires (was </a:t>
                      </a:r>
                      <a:r>
                        <a:rPr lang="en-US" b="0" baseline="0" dirty="0" err="1"/>
                        <a:t>agfire</a:t>
                      </a:r>
                      <a:r>
                        <a:rPr lang="en-US" b="0" baseline="0" dirty="0"/>
                        <a:t>)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575282"/>
                  </a:ext>
                </a:extLst>
              </a:tr>
              <a:tr h="357187">
                <a:tc>
                  <a:txBody>
                    <a:bodyPr/>
                    <a:lstStyle/>
                    <a:p>
                      <a:r>
                        <a:rPr lang="en-US" dirty="0" err="1"/>
                        <a:t>ptfire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Point</a:t>
                      </a:r>
                      <a:r>
                        <a:rPr lang="en-US" b="0" baseline="0" dirty="0"/>
                        <a:t> source day-specific wild and prescribed fires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306348"/>
                  </a:ext>
                </a:extLst>
              </a:tr>
              <a:tr h="357187">
                <a:tc>
                  <a:txBody>
                    <a:bodyPr/>
                    <a:lstStyle/>
                    <a:p>
                      <a:r>
                        <a:rPr lang="en-US" dirty="0" err="1"/>
                        <a:t>ptfire_othna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Non-US point</a:t>
                      </a:r>
                      <a:r>
                        <a:rPr lang="en-US" baseline="0" dirty="0"/>
                        <a:t> source day-specific fires in North America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66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cmv_c3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 3 (large) Commercial</a:t>
                      </a:r>
                      <a:r>
                        <a:rPr lang="en-US" baseline="0" dirty="0"/>
                        <a:t> Marine Vessels as points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73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othpt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Non-US</a:t>
                      </a:r>
                      <a:r>
                        <a:rPr lang="en-US" baseline="0" dirty="0"/>
                        <a:t> point sources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29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othafdust_adj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Non-US area fugitive</a:t>
                      </a:r>
                      <a:r>
                        <a:rPr lang="en-US" baseline="0" dirty="0"/>
                        <a:t> dust sources (Canada only)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14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othar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Non-US area (i.e., nonpoint)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sources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562191"/>
                  </a:ext>
                </a:extLst>
              </a:tr>
              <a:tr h="354905">
                <a:tc>
                  <a:txBody>
                    <a:bodyPr/>
                    <a:lstStyle/>
                    <a:p>
                      <a:r>
                        <a:rPr lang="en-US" b="0" dirty="0" err="1"/>
                        <a:t>onroad_can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Onroad</a:t>
                      </a:r>
                      <a:r>
                        <a:rPr lang="en-US" baseline="0" dirty="0"/>
                        <a:t> mobile sources for Canada (was </a:t>
                      </a:r>
                      <a:r>
                        <a:rPr lang="en-US" baseline="0" dirty="0" err="1"/>
                        <a:t>othon</a:t>
                      </a:r>
                      <a:r>
                        <a:rPr lang="en-US" baseline="0" dirty="0"/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364514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r>
                        <a:rPr lang="en-US" b="0" dirty="0" err="1"/>
                        <a:t>onroad_mex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Onroad mobile sources for Mexico  (was </a:t>
                      </a:r>
                      <a:r>
                        <a:rPr lang="en-US" dirty="0" err="1"/>
                        <a:t>othon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9143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9DC8-B33C-7145-9125-54BE67D297D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Footer Placeholder 2"/>
          <p:cNvSpPr txBox="1">
            <a:spLocks/>
          </p:cNvSpPr>
          <p:nvPr/>
        </p:nvSpPr>
        <p:spPr>
          <a:xfrm>
            <a:off x="4114800" y="6405149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35216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2016 Platform Sectors: </a:t>
            </a:r>
            <a:br>
              <a:rPr lang="en-US" dirty="0"/>
            </a:br>
            <a:r>
              <a:rPr lang="en-US" dirty="0"/>
              <a:t>Ground-level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638350"/>
              </p:ext>
            </p:extLst>
          </p:nvPr>
        </p:nvGraphicFramePr>
        <p:xfrm>
          <a:off x="533400" y="1522413"/>
          <a:ext cx="815340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299662685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779531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Nonpoint 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Sector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89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afdust_adj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Met.-adjusted area fugitive dust emissions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97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Agricultural ammonia</a:t>
                      </a:r>
                      <a:r>
                        <a:rPr lang="en-US" baseline="0" dirty="0"/>
                        <a:t> sources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35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beis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Biogenic</a:t>
                      </a:r>
                      <a:r>
                        <a:rPr lang="en-US" baseline="0" dirty="0"/>
                        <a:t> emissions based on the BEIS model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49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cmv_c1c2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C1</a:t>
                      </a:r>
                      <a:r>
                        <a:rPr lang="en-US" b="0"/>
                        <a:t>&amp;C2 </a:t>
                      </a:r>
                      <a:r>
                        <a:rPr lang="en-US" b="0" dirty="0"/>
                        <a:t>Commercial marine vessels (nonpoint)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575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nonpt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Nonpoint</a:t>
                      </a:r>
                      <a:r>
                        <a:rPr lang="en-US" baseline="0" dirty="0"/>
                        <a:t> sources not in other sectors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29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</a:t>
                      </a:r>
                      <a:r>
                        <a:rPr lang="en-US" baseline="0" dirty="0"/>
                        <a:t> sources that do not drive on roads or railroads, including recreational </a:t>
                      </a:r>
                      <a:r>
                        <a:rPr lang="en-US" baseline="0" dirty="0" err="1"/>
                        <a:t>pleasurecraft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436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np_oilgas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Nonpoint oil and gas production-related 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14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onroad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On-land</a:t>
                      </a:r>
                      <a:r>
                        <a:rPr lang="en-US" baseline="0" dirty="0"/>
                        <a:t> mobile sources that drive on roads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562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onroad_ca_adj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Onroad</a:t>
                      </a:r>
                      <a:r>
                        <a:rPr lang="en-US" baseline="0" dirty="0"/>
                        <a:t> mobile sources in California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364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Locomotive</a:t>
                      </a:r>
                      <a:r>
                        <a:rPr lang="en-US" baseline="0" dirty="0"/>
                        <a:t> sources on railroads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914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rwc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Residential</a:t>
                      </a:r>
                      <a:r>
                        <a:rPr lang="en-US" baseline="0" dirty="0"/>
                        <a:t> wood combustion sources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27720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9DC8-B33C-7145-9125-54BE67D297D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Footer Placeholder 2"/>
          <p:cNvSpPr txBox="1">
            <a:spLocks/>
          </p:cNvSpPr>
          <p:nvPr/>
        </p:nvSpPr>
        <p:spPr>
          <a:xfrm>
            <a:off x="4114800" y="6405149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32623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1AC137-84A1-4707-9A9B-CD231EA12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 on basic concepts of emissions modeling?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28927-7ED9-41B2-8B4D-2DC0989A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0CD92-B61B-46E3-9402-5BED8304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819023-FCC6-4073-B752-9D3E2ED4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F727D4-9407-4E32-AE8B-F15BFF868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71827"/>
            <a:ext cx="3200400" cy="36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62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690874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400"/>
              </a:spcAft>
            </a:pPr>
            <a:r>
              <a:rPr lang="en-US" dirty="0"/>
              <a:t>When a new NEI version becomes available, </a:t>
            </a:r>
            <a:br>
              <a:rPr lang="en-US" dirty="0"/>
            </a:br>
            <a:r>
              <a:rPr lang="en-US" b="1" dirty="0"/>
              <a:t>flat files</a:t>
            </a:r>
            <a:r>
              <a:rPr lang="en-US" dirty="0"/>
              <a:t> (a .csv format) are output from EIS 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Point and nonpoint inventories are split into sectors 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Onroad, nonroad, and biogenic are inputs to the NEI release</a:t>
            </a:r>
          </a:p>
          <a:p>
            <a:pPr>
              <a:spcAft>
                <a:spcPts val="400"/>
              </a:spcAft>
            </a:pPr>
            <a:r>
              <a:rPr lang="en-US" dirty="0"/>
              <a:t>Update ancillary files to account for new source classification codes (SCCs) and updated data</a:t>
            </a:r>
          </a:p>
          <a:p>
            <a:pPr>
              <a:spcAft>
                <a:spcPts val="400"/>
              </a:spcAft>
            </a:pPr>
            <a:r>
              <a:rPr lang="en-US" dirty="0"/>
              <a:t>Perform quality assurance as needed (temporal, speciation, gridding)</a:t>
            </a:r>
          </a:p>
          <a:p>
            <a:pPr>
              <a:spcAft>
                <a:spcPts val="400"/>
              </a:spcAft>
            </a:pPr>
            <a:r>
              <a:rPr lang="en-US" b="1" dirty="0"/>
              <a:t>Compare the inventories and results to a previous platform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Create difference reports by state, county, and/or SCC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Create charts and maps 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Example: 2016 platform development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Start Building a New Platform?</a:t>
            </a:r>
          </a:p>
        </p:txBody>
      </p:sp>
    </p:spTree>
    <p:extLst>
      <p:ext uri="{BB962C8B-B14F-4D97-AF65-F5344CB8AC3E}">
        <p14:creationId xmlns:p14="http://schemas.microsoft.com/office/powerpoint/2010/main" val="1590271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296" y="1219200"/>
            <a:ext cx="8731408" cy="4525963"/>
          </a:xfrm>
        </p:spPr>
        <p:txBody>
          <a:bodyPr>
            <a:normAutofit/>
          </a:bodyPr>
          <a:lstStyle/>
          <a:p>
            <a:r>
              <a:rPr lang="en-US" sz="2400" dirty="0"/>
              <a:t>First, prepare excel workbook by sector, state, pollutant, case 1, case 2, absolute and percent changes; then apply filters to prioritize (e.g. &gt; 1500)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 vs 2016 Comparison</a:t>
            </a: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7424868"/>
              </p:ext>
            </p:extLst>
          </p:nvPr>
        </p:nvGraphicFramePr>
        <p:xfrm>
          <a:off x="439995" y="2514600"/>
          <a:ext cx="8246805" cy="4033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115">
                  <a:extLst>
                    <a:ext uri="{9D8B030D-6E8A-4147-A177-3AD203B41FA5}">
                      <a16:colId xmlns:a16="http://schemas.microsoft.com/office/drawing/2014/main" val="674478965"/>
                    </a:ext>
                  </a:extLst>
                </a:gridCol>
                <a:gridCol w="1178115">
                  <a:extLst>
                    <a:ext uri="{9D8B030D-6E8A-4147-A177-3AD203B41FA5}">
                      <a16:colId xmlns:a16="http://schemas.microsoft.com/office/drawing/2014/main" val="410709338"/>
                    </a:ext>
                  </a:extLst>
                </a:gridCol>
                <a:gridCol w="1178115">
                  <a:extLst>
                    <a:ext uri="{9D8B030D-6E8A-4147-A177-3AD203B41FA5}">
                      <a16:colId xmlns:a16="http://schemas.microsoft.com/office/drawing/2014/main" val="2574649233"/>
                    </a:ext>
                  </a:extLst>
                </a:gridCol>
                <a:gridCol w="1178115">
                  <a:extLst>
                    <a:ext uri="{9D8B030D-6E8A-4147-A177-3AD203B41FA5}">
                      <a16:colId xmlns:a16="http://schemas.microsoft.com/office/drawing/2014/main" val="2529469621"/>
                    </a:ext>
                  </a:extLst>
                </a:gridCol>
                <a:gridCol w="1178115">
                  <a:extLst>
                    <a:ext uri="{9D8B030D-6E8A-4147-A177-3AD203B41FA5}">
                      <a16:colId xmlns:a16="http://schemas.microsoft.com/office/drawing/2014/main" val="3454621072"/>
                    </a:ext>
                  </a:extLst>
                </a:gridCol>
                <a:gridCol w="1178115">
                  <a:extLst>
                    <a:ext uri="{9D8B030D-6E8A-4147-A177-3AD203B41FA5}">
                      <a16:colId xmlns:a16="http://schemas.microsoft.com/office/drawing/2014/main" val="2693421462"/>
                    </a:ext>
                  </a:extLst>
                </a:gridCol>
                <a:gridCol w="1178115">
                  <a:extLst>
                    <a:ext uri="{9D8B030D-6E8A-4147-A177-3AD203B41FA5}">
                      <a16:colId xmlns:a16="http://schemas.microsoft.com/office/drawing/2014/main" val="2807985589"/>
                    </a:ext>
                  </a:extLst>
                </a:gridCol>
              </a:tblGrid>
              <a:tr h="4812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sector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state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poll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ann_emis</a:t>
                      </a:r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_</a:t>
                      </a:r>
                    </a:p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2014fb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ann_emis</a:t>
                      </a:r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_</a:t>
                      </a:r>
                    </a:p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2016fc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diff_tons</a:t>
                      </a:r>
                      <a:endParaRPr lang="en-US" sz="1600" b="0" i="0" u="none" strike="noStrike" baseline="0" dirty="0">
                        <a:solidFill>
                          <a:schemeClr val="bg1"/>
                        </a:solidFill>
                        <a:effectLst/>
                        <a:latin typeface="Lucida Sans Unicode" panose="020B0602030504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Lucida Sans Unicode" panose="020B0602030504020204" pitchFamily="34" charset="0"/>
                        </a:rPr>
                        <a:t>percent diff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34247235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Arkansas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1,706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2,745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1,039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39682106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California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3,596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5,689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2,093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7715912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Florida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3,632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3,676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0548055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Georgia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2,090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1,587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-503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20439343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Kansas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10,861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18,385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7,525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69%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0783373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Missouri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1,640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2,368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15082017"/>
                  </a:ext>
                </a:extLst>
              </a:tr>
              <a:tr h="4812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North Dakota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1,969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3,241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1,272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22397750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Oklahoma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6,124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9,545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3,421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3602860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Texas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4,401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5,815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1,413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32%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12810335"/>
                  </a:ext>
                </a:extLst>
              </a:tr>
              <a:tr h="33811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ptagfire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Washington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PM2_5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1,694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1,334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06720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689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2014-2016 EGU comparison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833424"/>
              </p:ext>
            </p:extLst>
          </p:nvPr>
        </p:nvGraphicFramePr>
        <p:xfrm>
          <a:off x="508920" y="1337951"/>
          <a:ext cx="8126160" cy="524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880">
                  <a:extLst>
                    <a:ext uri="{9D8B030D-6E8A-4147-A177-3AD203B41FA5}">
                      <a16:colId xmlns:a16="http://schemas.microsoft.com/office/drawing/2014/main" val="4038444710"/>
                    </a:ext>
                  </a:extLst>
                </a:gridCol>
                <a:gridCol w="1160880">
                  <a:extLst>
                    <a:ext uri="{9D8B030D-6E8A-4147-A177-3AD203B41FA5}">
                      <a16:colId xmlns:a16="http://schemas.microsoft.com/office/drawing/2014/main" val="4074860782"/>
                    </a:ext>
                  </a:extLst>
                </a:gridCol>
                <a:gridCol w="1160880">
                  <a:extLst>
                    <a:ext uri="{9D8B030D-6E8A-4147-A177-3AD203B41FA5}">
                      <a16:colId xmlns:a16="http://schemas.microsoft.com/office/drawing/2014/main" val="1057683532"/>
                    </a:ext>
                  </a:extLst>
                </a:gridCol>
                <a:gridCol w="1160880">
                  <a:extLst>
                    <a:ext uri="{9D8B030D-6E8A-4147-A177-3AD203B41FA5}">
                      <a16:colId xmlns:a16="http://schemas.microsoft.com/office/drawing/2014/main" val="872968691"/>
                    </a:ext>
                  </a:extLst>
                </a:gridCol>
                <a:gridCol w="1160880">
                  <a:extLst>
                    <a:ext uri="{9D8B030D-6E8A-4147-A177-3AD203B41FA5}">
                      <a16:colId xmlns:a16="http://schemas.microsoft.com/office/drawing/2014/main" val="742880160"/>
                    </a:ext>
                  </a:extLst>
                </a:gridCol>
                <a:gridCol w="1160880">
                  <a:extLst>
                    <a:ext uri="{9D8B030D-6E8A-4147-A177-3AD203B41FA5}">
                      <a16:colId xmlns:a16="http://schemas.microsoft.com/office/drawing/2014/main" val="2249029073"/>
                    </a:ext>
                  </a:extLst>
                </a:gridCol>
                <a:gridCol w="1160880">
                  <a:extLst>
                    <a:ext uri="{9D8B030D-6E8A-4147-A177-3AD203B41FA5}">
                      <a16:colId xmlns:a16="http://schemas.microsoft.com/office/drawing/2014/main" val="807795399"/>
                    </a:ext>
                  </a:extLst>
                </a:gridCol>
              </a:tblGrid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 SO2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 SO2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% diff SO2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 NOx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 NOx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diff NOx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44923486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Alabama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119,919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25,337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50,489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28,674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89386558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Arkansas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76,046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46,706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38,626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26,968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1356039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Florida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40,453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62,611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06261532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Illinois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143,261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67,096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93864245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Indiana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294,339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89,911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110,290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83,170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20142699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Kentucky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201,871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13334053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Louisiana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76,774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45,851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47,462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7588394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Michigan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154,855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85,354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59,625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41,541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38809706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Mississippi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90,790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7537240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Missouri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134,326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100,798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74,883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57,335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23461426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Ohio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302,698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107,532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88,177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3749571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Oklahoma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76,791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25,130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70356641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Pennsylvania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278,498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129,423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-36%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83905585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Texas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346,244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247,044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124,892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108,655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7545917"/>
                  </a:ext>
                </a:extLst>
              </a:tr>
              <a:tr h="32811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Virginia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101,586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42,515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48262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645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0234665"/>
              </p:ext>
            </p:extLst>
          </p:nvPr>
        </p:nvGraphicFramePr>
        <p:xfrm>
          <a:off x="228598" y="1566498"/>
          <a:ext cx="8534401" cy="2350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0466">
                  <a:extLst>
                    <a:ext uri="{9D8B030D-6E8A-4147-A177-3AD203B41FA5}">
                      <a16:colId xmlns:a16="http://schemas.microsoft.com/office/drawing/2014/main" val="1244712105"/>
                    </a:ext>
                  </a:extLst>
                </a:gridCol>
                <a:gridCol w="795053">
                  <a:extLst>
                    <a:ext uri="{9D8B030D-6E8A-4147-A177-3AD203B41FA5}">
                      <a16:colId xmlns:a16="http://schemas.microsoft.com/office/drawing/2014/main" val="2576612108"/>
                    </a:ext>
                  </a:extLst>
                </a:gridCol>
                <a:gridCol w="1176015">
                  <a:extLst>
                    <a:ext uri="{9D8B030D-6E8A-4147-A177-3AD203B41FA5}">
                      <a16:colId xmlns:a16="http://schemas.microsoft.com/office/drawing/2014/main" val="415814011"/>
                    </a:ext>
                  </a:extLst>
                </a:gridCol>
                <a:gridCol w="795053">
                  <a:extLst>
                    <a:ext uri="{9D8B030D-6E8A-4147-A177-3AD203B41FA5}">
                      <a16:colId xmlns:a16="http://schemas.microsoft.com/office/drawing/2014/main" val="2457241759"/>
                    </a:ext>
                  </a:extLst>
                </a:gridCol>
                <a:gridCol w="1573544">
                  <a:extLst>
                    <a:ext uri="{9D8B030D-6E8A-4147-A177-3AD203B41FA5}">
                      <a16:colId xmlns:a16="http://schemas.microsoft.com/office/drawing/2014/main" val="2860931615"/>
                    </a:ext>
                  </a:extLst>
                </a:gridCol>
                <a:gridCol w="1540416">
                  <a:extLst>
                    <a:ext uri="{9D8B030D-6E8A-4147-A177-3AD203B41FA5}">
                      <a16:colId xmlns:a16="http://schemas.microsoft.com/office/drawing/2014/main" val="2647943290"/>
                    </a:ext>
                  </a:extLst>
                </a:gridCol>
                <a:gridCol w="761927">
                  <a:extLst>
                    <a:ext uri="{9D8B030D-6E8A-4147-A177-3AD203B41FA5}">
                      <a16:colId xmlns:a16="http://schemas.microsoft.com/office/drawing/2014/main" val="1160884455"/>
                    </a:ext>
                  </a:extLst>
                </a:gridCol>
                <a:gridCol w="761927">
                  <a:extLst>
                    <a:ext uri="{9D8B030D-6E8A-4147-A177-3AD203B41FA5}">
                      <a16:colId xmlns:a16="http://schemas.microsoft.com/office/drawing/2014/main" val="2432559250"/>
                    </a:ext>
                  </a:extLst>
                </a:gridCol>
              </a:tblGrid>
              <a:tr h="3448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sector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county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poll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ann_emis_2014fb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ann_emis_2016fc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pdiff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22175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2,458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2,756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12.1%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71285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6.2%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94766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VOC_INV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21,332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23,829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2,496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11.7%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0972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Baldwin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7,276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8,206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12.8%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4211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Baldwin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399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8.6%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3081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Baldwin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VOC_INV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57,200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63,835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6,635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11.6%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61653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Barbour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3,417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3,918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14.7%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22933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Barbour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9.0%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2456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beis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Barbour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VOC_INV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30,439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35,010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4,572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15.0%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4721494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2014 vs 2016 County-level Comparisons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44500"/>
              </p:ext>
            </p:extLst>
          </p:nvPr>
        </p:nvGraphicFramePr>
        <p:xfrm>
          <a:off x="265274" y="4495800"/>
          <a:ext cx="8381998" cy="1996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0279">
                  <a:extLst>
                    <a:ext uri="{9D8B030D-6E8A-4147-A177-3AD203B41FA5}">
                      <a16:colId xmlns:a16="http://schemas.microsoft.com/office/drawing/2014/main" val="3490186857"/>
                    </a:ext>
                  </a:extLst>
                </a:gridCol>
                <a:gridCol w="780856">
                  <a:extLst>
                    <a:ext uri="{9D8B030D-6E8A-4147-A177-3AD203B41FA5}">
                      <a16:colId xmlns:a16="http://schemas.microsoft.com/office/drawing/2014/main" val="1542044434"/>
                    </a:ext>
                  </a:extLst>
                </a:gridCol>
                <a:gridCol w="1155015">
                  <a:extLst>
                    <a:ext uri="{9D8B030D-6E8A-4147-A177-3AD203B41FA5}">
                      <a16:colId xmlns:a16="http://schemas.microsoft.com/office/drawing/2014/main" val="3662410591"/>
                    </a:ext>
                  </a:extLst>
                </a:gridCol>
                <a:gridCol w="780856">
                  <a:extLst>
                    <a:ext uri="{9D8B030D-6E8A-4147-A177-3AD203B41FA5}">
                      <a16:colId xmlns:a16="http://schemas.microsoft.com/office/drawing/2014/main" val="639154286"/>
                    </a:ext>
                  </a:extLst>
                </a:gridCol>
                <a:gridCol w="1598433">
                  <a:extLst>
                    <a:ext uri="{9D8B030D-6E8A-4147-A177-3AD203B41FA5}">
                      <a16:colId xmlns:a16="http://schemas.microsoft.com/office/drawing/2014/main" val="248423343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617570582"/>
                    </a:ext>
                  </a:extLst>
                </a:gridCol>
                <a:gridCol w="608039">
                  <a:extLst>
                    <a:ext uri="{9D8B030D-6E8A-4147-A177-3AD203B41FA5}">
                      <a16:colId xmlns:a16="http://schemas.microsoft.com/office/drawing/2014/main" val="172789903"/>
                    </a:ext>
                  </a:extLst>
                </a:gridCol>
                <a:gridCol w="748320">
                  <a:extLst>
                    <a:ext uri="{9D8B030D-6E8A-4147-A177-3AD203B41FA5}">
                      <a16:colId xmlns:a16="http://schemas.microsoft.com/office/drawing/2014/main" val="8413345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sector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county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ann_emis_2014fb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ann_emis_2016fc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pdiff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2400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ptnonipm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2,475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2,482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1482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ptnonipm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NH3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82790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ptnonipm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NOX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2,530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2,537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16437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ptnonipm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PM10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541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ptnonipm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PM2_5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428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429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08012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ptnonipm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SO2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3,692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3,702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0.3%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83967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ptnonipm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Alabama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Autauga 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VOC_INV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903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553257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4030305"/>
            <a:ext cx="879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Biogenic changes mainly due to meteorology; others due to # of days in year</a:t>
            </a:r>
          </a:p>
        </p:txBody>
      </p:sp>
    </p:spTree>
    <p:extLst>
      <p:ext uri="{BB962C8B-B14F-4D97-AF65-F5344CB8AC3E}">
        <p14:creationId xmlns:p14="http://schemas.microsoft.com/office/powerpoint/2010/main" val="4085606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757"/>
            <a:ext cx="4496911" cy="262610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68829" y="6468658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County-level Base and </a:t>
            </a:r>
            <a:br>
              <a:rPr lang="en-US" dirty="0"/>
            </a:br>
            <a:r>
              <a:rPr lang="en-US" dirty="0"/>
              <a:t>Difference Maps: Beef Cattle NH</a:t>
            </a:r>
            <a:r>
              <a:rPr lang="en-US" baseline="-25000" dirty="0"/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11" y="1615756"/>
            <a:ext cx="4496912" cy="2626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97108"/>
            <a:ext cx="4114800" cy="2390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4373940"/>
            <a:ext cx="254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Maps help us see spatial variation and hot spots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8800" y="4487931"/>
            <a:ext cx="254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of our county-level maps are created with Python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6400" y="175260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28670" y="173441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32704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9455"/>
            <a:ext cx="8610600" cy="4926616"/>
          </a:xfrm>
        </p:spPr>
        <p:txBody>
          <a:bodyPr>
            <a:normAutofit/>
          </a:bodyPr>
          <a:lstStyle/>
          <a:p>
            <a:r>
              <a:rPr lang="en-US" dirty="0"/>
              <a:t>1:00 Background, Inventories, Tools, and QA</a:t>
            </a:r>
          </a:p>
          <a:p>
            <a:r>
              <a:rPr lang="en-US" dirty="0"/>
              <a:t>1:40 Emissions Modeling and Plume Rise</a:t>
            </a:r>
          </a:p>
          <a:p>
            <a:r>
              <a:rPr lang="en-US" dirty="0"/>
              <a:t>2:00 Spatial Allocation </a:t>
            </a:r>
          </a:p>
          <a:p>
            <a:r>
              <a:rPr lang="en-US" dirty="0"/>
              <a:t>2:25 Temporal Allocation</a:t>
            </a:r>
          </a:p>
          <a:p>
            <a:r>
              <a:rPr lang="en-US" dirty="0"/>
              <a:t>3:00 Break</a:t>
            </a:r>
          </a:p>
          <a:p>
            <a:r>
              <a:rPr lang="en-US" dirty="0"/>
              <a:t>3:15 Fugitive Dust, Biogenic, and Fire Emissions</a:t>
            </a:r>
          </a:p>
          <a:p>
            <a:r>
              <a:rPr lang="en-US" dirty="0"/>
              <a:t>3:45 Speciation</a:t>
            </a:r>
          </a:p>
          <a:p>
            <a:r>
              <a:rPr lang="en-US" dirty="0"/>
              <a:t>4:10 Onroad Mobile Sources</a:t>
            </a:r>
          </a:p>
          <a:p>
            <a:r>
              <a:rPr lang="en-US" dirty="0"/>
              <a:t>4:30 Final processing and QA steps</a:t>
            </a:r>
          </a:p>
          <a:p>
            <a:r>
              <a:rPr lang="en-US" dirty="0"/>
              <a:t>4:45 Any remaining questions</a:t>
            </a:r>
          </a:p>
          <a:p>
            <a:pPr marL="109728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 and Schedule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800600" y="6407944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2335540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4177" y="1712660"/>
            <a:ext cx="254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Gridded maps can be created with VERDI, PAVE, etc.</a:t>
            </a:r>
          </a:p>
          <a:p>
            <a:endParaRPr lang="en-US" sz="1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54" y="1295400"/>
            <a:ext cx="5460228" cy="312420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" y="3744543"/>
            <a:ext cx="5164256" cy="2954852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90072" cy="908588"/>
          </a:xfrm>
        </p:spPr>
        <p:txBody>
          <a:bodyPr>
            <a:normAutofit fontScale="90000"/>
          </a:bodyPr>
          <a:lstStyle/>
          <a:p>
            <a:r>
              <a:rPr lang="en-US" dirty="0"/>
              <a:t>Gridded Maps: </a:t>
            </a:r>
            <a:r>
              <a:rPr lang="en-US" dirty="0" err="1"/>
              <a:t>Ptagfire</a:t>
            </a:r>
            <a:r>
              <a:rPr lang="en-US" dirty="0"/>
              <a:t> Example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144780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 PM</a:t>
            </a:r>
            <a:r>
              <a:rPr lang="en-US" baseline="-25000" dirty="0"/>
              <a:t>2.5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32275" y="388620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PM</a:t>
            </a:r>
            <a:r>
              <a:rPr lang="en-US" baseline="-25000" dirty="0"/>
              <a:t>2.5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756" y="4646616"/>
            <a:ext cx="27784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some sectors (e.g., fires, </a:t>
            </a:r>
            <a:r>
              <a:rPr lang="en-US" sz="2400" dirty="0" err="1"/>
              <a:t>biogenics</a:t>
            </a:r>
            <a:r>
              <a:rPr lang="en-US" sz="2400" dirty="0"/>
              <a:t>) we create monthly maps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39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5692" y="1524000"/>
            <a:ext cx="8555832" cy="46908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modeling platform data are not the same as what is in the NEI </a:t>
            </a:r>
          </a:p>
          <a:p>
            <a:pPr lvl="1"/>
            <a:r>
              <a:rPr lang="en-US" dirty="0"/>
              <a:t>Corrections to issues found after the NEI release</a:t>
            </a:r>
          </a:p>
          <a:p>
            <a:pPr lvl="1"/>
            <a:r>
              <a:rPr lang="en-US" dirty="0"/>
              <a:t>New data becomes available after NEI release</a:t>
            </a:r>
          </a:p>
          <a:p>
            <a:pPr lvl="1"/>
            <a:r>
              <a:rPr lang="en-US" dirty="0"/>
              <a:t>More detailed data is available than is stored in NEI</a:t>
            </a:r>
          </a:p>
          <a:p>
            <a:pPr lvl="2"/>
            <a:r>
              <a:rPr lang="en-US" dirty="0"/>
              <a:t>Continuous Emissions Monitoring System (CEMS) data for EGUs are hourly by unit</a:t>
            </a:r>
          </a:p>
          <a:p>
            <a:pPr lvl="2"/>
            <a:r>
              <a:rPr lang="en-US" dirty="0"/>
              <a:t>Nonroad data are computed monthly (summed in the NEI)</a:t>
            </a:r>
          </a:p>
          <a:p>
            <a:pPr lvl="2"/>
            <a:r>
              <a:rPr lang="en-US" dirty="0"/>
              <a:t>Onroad and </a:t>
            </a:r>
            <a:r>
              <a:rPr lang="en-US" dirty="0" err="1"/>
              <a:t>biogenics</a:t>
            </a:r>
            <a:r>
              <a:rPr lang="en-US" dirty="0"/>
              <a:t> data computed as hourly emissions and then aggregated &amp; summed for the NEI</a:t>
            </a:r>
          </a:p>
          <a:p>
            <a:pPr lvl="1"/>
            <a:r>
              <a:rPr lang="en-US" dirty="0"/>
              <a:t>NEI uses average meteorological adjustments for </a:t>
            </a:r>
            <a:r>
              <a:rPr lang="en-US" dirty="0" err="1"/>
              <a:t>afdust</a:t>
            </a:r>
            <a:r>
              <a:rPr lang="en-US" dirty="0"/>
              <a:t>, but the modeling platform emissions are adjusted based on hourly, gridded met. data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Platform Data is not always the same as the NEI</a:t>
            </a:r>
          </a:p>
        </p:txBody>
      </p:sp>
    </p:spTree>
    <p:extLst>
      <p:ext uri="{BB962C8B-B14F-4D97-AF65-F5344CB8AC3E}">
        <p14:creationId xmlns:p14="http://schemas.microsoft.com/office/powerpoint/2010/main" val="2426727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on new platform development or quality assurance?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DC7859-10DF-4A5E-BC83-2BCCE0C03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20" y="2312640"/>
            <a:ext cx="3429000" cy="37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83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785" y="1412160"/>
            <a:ext cx="8534400" cy="49956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use the Sparse Matrix Operator Kernel Emissions (SMOKE) modeling system and associated tools to process emissions into air quality model-ready files</a:t>
            </a:r>
          </a:p>
          <a:p>
            <a:pPr lvl="1"/>
            <a:r>
              <a:rPr lang="en-US" u="sng" dirty="0" err="1"/>
              <a:t>Smkinven</a:t>
            </a:r>
            <a:r>
              <a:rPr lang="en-US" dirty="0"/>
              <a:t>: reads in the emission inventories</a:t>
            </a:r>
          </a:p>
          <a:p>
            <a:pPr lvl="1"/>
            <a:r>
              <a:rPr lang="en-US" u="sng" dirty="0" err="1"/>
              <a:t>Grdmat</a:t>
            </a:r>
            <a:r>
              <a:rPr lang="en-US" dirty="0"/>
              <a:t>: computes gridding matrix using </a:t>
            </a:r>
            <a:r>
              <a:rPr lang="en-US" dirty="0" err="1"/>
              <a:t>lat-lon</a:t>
            </a:r>
            <a:r>
              <a:rPr lang="en-US" dirty="0"/>
              <a:t> locations and spatial surrogates</a:t>
            </a:r>
          </a:p>
          <a:p>
            <a:pPr lvl="1"/>
            <a:r>
              <a:rPr lang="en-US" u="sng" dirty="0" err="1"/>
              <a:t>Spcmat</a:t>
            </a:r>
            <a:r>
              <a:rPr lang="en-US" dirty="0"/>
              <a:t>: computes speciation matrix using speciation profiles</a:t>
            </a:r>
          </a:p>
          <a:p>
            <a:pPr lvl="1"/>
            <a:r>
              <a:rPr lang="en-US" u="sng" dirty="0"/>
              <a:t>Temporal</a:t>
            </a:r>
            <a:r>
              <a:rPr lang="en-US" dirty="0"/>
              <a:t>: temporally allocates emissions to hours using temporal profiles</a:t>
            </a:r>
          </a:p>
          <a:p>
            <a:pPr lvl="1"/>
            <a:r>
              <a:rPr lang="en-US" u="sng" dirty="0" err="1"/>
              <a:t>Elevpoint</a:t>
            </a:r>
            <a:r>
              <a:rPr lang="en-US" dirty="0"/>
              <a:t>: Splits ground-level and elevated point sources</a:t>
            </a:r>
          </a:p>
          <a:p>
            <a:pPr lvl="1"/>
            <a:r>
              <a:rPr lang="en-US" u="sng" dirty="0" err="1"/>
              <a:t>Smkmerge</a:t>
            </a:r>
            <a:r>
              <a:rPr lang="en-US" dirty="0"/>
              <a:t>: merges all matrices and temporalized emissions to create AQM-ready data for a sector</a:t>
            </a:r>
          </a:p>
          <a:p>
            <a:pPr lvl="1"/>
            <a:r>
              <a:rPr lang="en-US" u="sng" dirty="0" err="1"/>
              <a:t>Mrggrid</a:t>
            </a:r>
            <a:r>
              <a:rPr lang="en-US" dirty="0"/>
              <a:t>: merges ground-level emissions from different sectors together into a complete ground-level file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2785" y="2641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Emissions Modeling with SMOKE</a:t>
            </a:r>
          </a:p>
        </p:txBody>
      </p:sp>
    </p:spTree>
    <p:extLst>
      <p:ext uri="{BB962C8B-B14F-4D97-AF65-F5344CB8AC3E}">
        <p14:creationId xmlns:p14="http://schemas.microsoft.com/office/powerpoint/2010/main" val="640438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17731" y="6572218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SMOKE Data Flow for a Generic Emissions Modeling Sector</a:t>
            </a:r>
          </a:p>
        </p:txBody>
      </p:sp>
      <p:sp>
        <p:nvSpPr>
          <p:cNvPr id="10" name="Flowchart: Magnetic Disk 9"/>
          <p:cNvSpPr/>
          <p:nvPr/>
        </p:nvSpPr>
        <p:spPr>
          <a:xfrm>
            <a:off x="304800" y="1417638"/>
            <a:ext cx="1447800" cy="1295400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 Inventory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21230" y="1584262"/>
            <a:ext cx="1295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Smkinven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11070" y="3068675"/>
            <a:ext cx="1305560" cy="96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Spcmat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054414" y="3090029"/>
            <a:ext cx="1305560" cy="96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Temporal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25226" y="3090029"/>
            <a:ext cx="1305560" cy="960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Grdmat</a:t>
            </a:r>
            <a:endParaRPr lang="en-US" dirty="0"/>
          </a:p>
        </p:txBody>
      </p:sp>
      <p:sp>
        <p:nvSpPr>
          <p:cNvPr id="16" name="Can 15"/>
          <p:cNvSpPr/>
          <p:nvPr/>
        </p:nvSpPr>
        <p:spPr>
          <a:xfrm>
            <a:off x="2150745" y="4373988"/>
            <a:ext cx="1426210" cy="1066800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Speciation Matrix</a:t>
            </a:r>
          </a:p>
        </p:txBody>
      </p:sp>
      <p:sp>
        <p:nvSpPr>
          <p:cNvPr id="17" name="Can 16"/>
          <p:cNvSpPr/>
          <p:nvPr/>
        </p:nvSpPr>
        <p:spPr>
          <a:xfrm>
            <a:off x="3994089" y="4347182"/>
            <a:ext cx="1426210" cy="1066800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Hourly Emissions</a:t>
            </a:r>
          </a:p>
        </p:txBody>
      </p:sp>
      <p:sp>
        <p:nvSpPr>
          <p:cNvPr id="18" name="Can 17"/>
          <p:cNvSpPr/>
          <p:nvPr/>
        </p:nvSpPr>
        <p:spPr>
          <a:xfrm>
            <a:off x="5854688" y="4353070"/>
            <a:ext cx="1426210" cy="1066800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Gridding Matrix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11344" y="5710920"/>
            <a:ext cx="13917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Smkmerge</a:t>
            </a:r>
            <a:endParaRPr lang="en-US" dirty="0"/>
          </a:p>
        </p:txBody>
      </p:sp>
      <p:sp>
        <p:nvSpPr>
          <p:cNvPr id="21" name="Explosion 1 20"/>
          <p:cNvSpPr/>
          <p:nvPr/>
        </p:nvSpPr>
        <p:spPr>
          <a:xfrm>
            <a:off x="6466329" y="5312244"/>
            <a:ext cx="2546703" cy="1517473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AQM-formatted emissions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3569664" y="2031179"/>
            <a:ext cx="378583" cy="1424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endCxn id="13" idx="0"/>
          </p:cNvCxnSpPr>
          <p:nvPr/>
        </p:nvCxnSpPr>
        <p:spPr>
          <a:xfrm flipH="1">
            <a:off x="2863850" y="2641351"/>
            <a:ext cx="1832305" cy="4273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3"/>
            <a:endCxn id="14" idx="0"/>
          </p:cNvCxnSpPr>
          <p:nvPr/>
        </p:nvCxnSpPr>
        <p:spPr>
          <a:xfrm flipH="1">
            <a:off x="4707194" y="2642827"/>
            <a:ext cx="11040" cy="447202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3"/>
          </p:cNvCxnSpPr>
          <p:nvPr/>
        </p:nvCxnSpPr>
        <p:spPr>
          <a:xfrm>
            <a:off x="4718234" y="2642827"/>
            <a:ext cx="1983458" cy="42584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3" idx="2"/>
            <a:endCxn id="16" idx="1"/>
          </p:cNvCxnSpPr>
          <p:nvPr/>
        </p:nvCxnSpPr>
        <p:spPr>
          <a:xfrm>
            <a:off x="2863850" y="4028890"/>
            <a:ext cx="0" cy="34509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4" idx="2"/>
            <a:endCxn id="17" idx="1"/>
          </p:cNvCxnSpPr>
          <p:nvPr/>
        </p:nvCxnSpPr>
        <p:spPr>
          <a:xfrm>
            <a:off x="4707194" y="4050244"/>
            <a:ext cx="0" cy="2969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5" idx="2"/>
            <a:endCxn id="18" idx="1"/>
          </p:cNvCxnSpPr>
          <p:nvPr/>
        </p:nvCxnSpPr>
        <p:spPr>
          <a:xfrm flipH="1">
            <a:off x="6567793" y="4050244"/>
            <a:ext cx="10213" cy="30282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6" idx="3"/>
            <a:endCxn id="19" idx="1"/>
          </p:cNvCxnSpPr>
          <p:nvPr/>
        </p:nvCxnSpPr>
        <p:spPr>
          <a:xfrm>
            <a:off x="2863850" y="5440788"/>
            <a:ext cx="1147494" cy="76543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7" idx="3"/>
            <a:endCxn id="19" idx="0"/>
          </p:cNvCxnSpPr>
          <p:nvPr/>
        </p:nvCxnSpPr>
        <p:spPr>
          <a:xfrm>
            <a:off x="4707194" y="5413982"/>
            <a:ext cx="0" cy="29693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8" idx="3"/>
          </p:cNvCxnSpPr>
          <p:nvPr/>
        </p:nvCxnSpPr>
        <p:spPr>
          <a:xfrm flipH="1">
            <a:off x="5282193" y="5419870"/>
            <a:ext cx="1285600" cy="587858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ight Arrow 59"/>
          <p:cNvSpPr/>
          <p:nvPr/>
        </p:nvSpPr>
        <p:spPr>
          <a:xfrm>
            <a:off x="1766447" y="2067051"/>
            <a:ext cx="378583" cy="941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/>
          <p:cNvSpPr/>
          <p:nvPr/>
        </p:nvSpPr>
        <p:spPr>
          <a:xfrm>
            <a:off x="5435185" y="6028646"/>
            <a:ext cx="1118015" cy="177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40162" y="4111915"/>
            <a:ext cx="1372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emissions are for </a:t>
            </a:r>
            <a:r>
              <a:rPr lang="en-US" i="1" dirty="0"/>
              <a:t>one</a:t>
            </a:r>
            <a:r>
              <a:rPr lang="en-US" dirty="0"/>
              <a:t> sector</a:t>
            </a:r>
          </a:p>
        </p:txBody>
      </p:sp>
      <p:sp>
        <p:nvSpPr>
          <p:cNvPr id="31" name="Flowchart: Magnetic Disk 30"/>
          <p:cNvSpPr/>
          <p:nvPr/>
        </p:nvSpPr>
        <p:spPr>
          <a:xfrm>
            <a:off x="216573" y="2892555"/>
            <a:ext cx="1447800" cy="1295400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SpeciationProfiles</a:t>
            </a:r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>
            <a:off x="1765341" y="3505200"/>
            <a:ext cx="378583" cy="941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Magnetic Disk 33"/>
          <p:cNvSpPr/>
          <p:nvPr/>
        </p:nvSpPr>
        <p:spPr>
          <a:xfrm>
            <a:off x="7640162" y="2780366"/>
            <a:ext cx="1410335" cy="1169149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Spatial Surrogates</a:t>
            </a:r>
          </a:p>
        </p:txBody>
      </p:sp>
      <p:sp>
        <p:nvSpPr>
          <p:cNvPr id="35" name="Right Arrow 34"/>
          <p:cNvSpPr/>
          <p:nvPr/>
        </p:nvSpPr>
        <p:spPr>
          <a:xfrm rot="10800000" flipV="1">
            <a:off x="7280897" y="3505198"/>
            <a:ext cx="3284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Magnetic Disk 35"/>
          <p:cNvSpPr/>
          <p:nvPr/>
        </p:nvSpPr>
        <p:spPr>
          <a:xfrm>
            <a:off x="6774577" y="1494987"/>
            <a:ext cx="1410335" cy="1169149"/>
          </a:xfrm>
          <a:prstGeom prst="flowChartMagneticDis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Temporal profiles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013455" y="2237114"/>
            <a:ext cx="1761123" cy="8470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U-Turn 7">
            <a:extLst>
              <a:ext uri="{FF2B5EF4-FFF2-40B4-BE49-F238E27FC236}">
                <a16:creationId xmlns:a16="http://schemas.microsoft.com/office/drawing/2014/main" id="{2A5B676B-C6E0-4FB4-B287-4365F4B734A5}"/>
              </a:ext>
            </a:extLst>
          </p:cNvPr>
          <p:cNvSpPr/>
          <p:nvPr/>
        </p:nvSpPr>
        <p:spPr>
          <a:xfrm rot="5400000">
            <a:off x="3464274" y="3640043"/>
            <a:ext cx="3929803" cy="577271"/>
          </a:xfrm>
          <a:prstGeom prst="uturnArrow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an 11"/>
          <p:cNvSpPr/>
          <p:nvPr/>
        </p:nvSpPr>
        <p:spPr>
          <a:xfrm>
            <a:off x="4001282" y="1584262"/>
            <a:ext cx="1433903" cy="1058565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SMOKE inventory</a:t>
            </a:r>
          </a:p>
        </p:txBody>
      </p:sp>
    </p:spTree>
    <p:extLst>
      <p:ext uri="{BB962C8B-B14F-4D97-AF65-F5344CB8AC3E}">
        <p14:creationId xmlns:p14="http://schemas.microsoft.com/office/powerpoint/2010/main" val="3208130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95400"/>
            <a:ext cx="8077201" cy="5109749"/>
          </a:xfrm>
        </p:spPr>
        <p:txBody>
          <a:bodyPr>
            <a:normAutofit/>
          </a:bodyPr>
          <a:lstStyle/>
          <a:p>
            <a:r>
              <a:rPr lang="en-US" b="1" u="sng" dirty="0"/>
              <a:t>Biogenic Emission Inventory System (BEIS):</a:t>
            </a:r>
            <a:r>
              <a:rPr lang="en-US" b="1" dirty="0"/>
              <a:t> </a:t>
            </a:r>
            <a:r>
              <a:rPr lang="en-US" dirty="0"/>
              <a:t>part of SMOKE and CMAQ that creates air quality model-ready biogenic emissions</a:t>
            </a:r>
          </a:p>
          <a:p>
            <a:pPr lvl="1"/>
            <a:r>
              <a:rPr lang="en-US" dirty="0"/>
              <a:t>SMOKE programs: Normbeis3, Tmpbeis3</a:t>
            </a:r>
          </a:p>
          <a:p>
            <a:r>
              <a:rPr lang="en-US" b="1" u="sng" dirty="0"/>
              <a:t>Motor Vehicle Emission Simulator (MOVES)</a:t>
            </a:r>
            <a:r>
              <a:rPr lang="en-US" u="sng" dirty="0"/>
              <a:t>: </a:t>
            </a:r>
            <a:endParaRPr lang="en-US" dirty="0"/>
          </a:p>
          <a:p>
            <a:pPr lvl="1"/>
            <a:r>
              <a:rPr lang="en-US" dirty="0"/>
              <a:t>For </a:t>
            </a:r>
            <a:r>
              <a:rPr lang="en-US" i="1" dirty="0" err="1"/>
              <a:t>onroad</a:t>
            </a:r>
            <a:r>
              <a:rPr lang="en-US" dirty="0"/>
              <a:t> mobile sources: generates emission factors that can be combined with activity data (e.g., Vehicle miles traveled, speed) within SMOKE </a:t>
            </a:r>
          </a:p>
          <a:p>
            <a:pPr lvl="2"/>
            <a:r>
              <a:rPr lang="en-US" dirty="0"/>
              <a:t>SMOKE programs: Met4moves, </a:t>
            </a:r>
            <a:r>
              <a:rPr lang="en-US" dirty="0" err="1"/>
              <a:t>Movesmrg</a:t>
            </a:r>
            <a:endParaRPr lang="en-US" dirty="0"/>
          </a:p>
          <a:p>
            <a:pPr lvl="1"/>
            <a:r>
              <a:rPr lang="en-US" dirty="0"/>
              <a:t>For </a:t>
            </a:r>
            <a:r>
              <a:rPr lang="en-US" i="1" dirty="0"/>
              <a:t>nonroad</a:t>
            </a:r>
            <a:r>
              <a:rPr lang="en-US" dirty="0"/>
              <a:t> mobile sources: generates </a:t>
            </a:r>
            <a:br>
              <a:rPr lang="en-US" dirty="0"/>
            </a:br>
            <a:r>
              <a:rPr lang="en-US" dirty="0"/>
              <a:t>county-level emission inventories for each month</a:t>
            </a:r>
          </a:p>
          <a:p>
            <a:pPr lvl="2"/>
            <a:r>
              <a:rPr lang="en-US" dirty="0"/>
              <a:t>Previously done with National Mobile Inventory Model (NMIM) and NONROAD model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Emissions Models</a:t>
            </a:r>
          </a:p>
        </p:txBody>
      </p:sp>
    </p:spTree>
    <p:extLst>
      <p:ext uri="{BB962C8B-B14F-4D97-AF65-F5344CB8AC3E}">
        <p14:creationId xmlns:p14="http://schemas.microsoft.com/office/powerpoint/2010/main" val="20735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Surrogate Tool</a:t>
            </a:r>
            <a:r>
              <a:rPr lang="en-US" dirty="0"/>
              <a:t>: creates spatial surrogates from Shapefiles to put county emissions into grid cells</a:t>
            </a:r>
          </a:p>
          <a:p>
            <a:r>
              <a:rPr lang="en-US" u="sng" dirty="0"/>
              <a:t>Speciation Tool</a:t>
            </a:r>
            <a:r>
              <a:rPr lang="en-US" dirty="0"/>
              <a:t>: creates chemical speciation profiles from SPECIATE database profiles (e.g., NOx-&gt;NO+ NO</a:t>
            </a:r>
            <a:r>
              <a:rPr lang="en-US" baseline="-25000" dirty="0"/>
              <a:t>2</a:t>
            </a:r>
            <a:r>
              <a:rPr lang="en-US" dirty="0"/>
              <a:t>, PM2.5-&gt;EC+OC+..., VOC-&gt;…) </a:t>
            </a:r>
          </a:p>
          <a:p>
            <a:r>
              <a:rPr lang="en-US" u="sng" dirty="0" err="1"/>
              <a:t>Gentpro</a:t>
            </a:r>
            <a:r>
              <a:rPr lang="en-US" dirty="0"/>
              <a:t>: SMOKE program that creates meteorology-based temporal profiles</a:t>
            </a:r>
          </a:p>
          <a:p>
            <a:r>
              <a:rPr lang="en-US" u="sng" dirty="0"/>
              <a:t>Python</a:t>
            </a:r>
            <a:r>
              <a:rPr lang="en-US" dirty="0"/>
              <a:t>: helps with QA, creates reports and maps</a:t>
            </a:r>
          </a:p>
          <a:p>
            <a:r>
              <a:rPr lang="en-US" u="sng" dirty="0"/>
              <a:t>Emissions Modeling Framework</a:t>
            </a:r>
            <a:r>
              <a:rPr lang="en-US" dirty="0"/>
              <a:t>: graphical user interface that manages inventories and related data and modeling cases; creates summaries for QA and analysis; includes Control Strategy Tool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Emissions Modeling Tools</a:t>
            </a:r>
          </a:p>
        </p:txBody>
      </p:sp>
    </p:spTree>
    <p:extLst>
      <p:ext uri="{BB962C8B-B14F-4D97-AF65-F5344CB8AC3E}">
        <p14:creationId xmlns:p14="http://schemas.microsoft.com/office/powerpoint/2010/main" val="1514035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3939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Emissions Modeling Framework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03" y="1070292"/>
            <a:ext cx="6324600" cy="55682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38600" y="1252855"/>
            <a:ext cx="914400" cy="1647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19729" y="1828605"/>
            <a:ext cx="18646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Emission</a:t>
            </a:r>
          </a:p>
          <a:p>
            <a:r>
              <a:rPr lang="en-US" dirty="0"/>
              <a:t>inventories</a:t>
            </a:r>
          </a:p>
          <a:p>
            <a:r>
              <a:rPr lang="en-US" dirty="0"/>
              <a:t>are stored as</a:t>
            </a:r>
          </a:p>
          <a:p>
            <a:r>
              <a:rPr lang="en-US" dirty="0"/>
              <a:t>Datasets in the</a:t>
            </a:r>
          </a:p>
          <a:p>
            <a:r>
              <a:rPr lang="en-US" dirty="0"/>
              <a:t>Emissions</a:t>
            </a:r>
            <a:br>
              <a:rPr lang="en-US" dirty="0"/>
            </a:br>
            <a:r>
              <a:rPr lang="en-US" dirty="0"/>
              <a:t>Modeling</a:t>
            </a:r>
          </a:p>
          <a:p>
            <a:r>
              <a:rPr lang="en-US" dirty="0"/>
              <a:t>Framework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6560" y="6455971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351792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0629" y="256894"/>
            <a:ext cx="8494872" cy="651858"/>
          </a:xfrm>
        </p:spPr>
        <p:txBody>
          <a:bodyPr>
            <a:normAutofit fontScale="90000"/>
          </a:bodyPr>
          <a:lstStyle/>
          <a:p>
            <a:r>
              <a:rPr lang="en-US" dirty="0"/>
              <a:t>EMF Showing Point Inventory </a:t>
            </a:r>
            <a:r>
              <a:rPr lang="en-US" sz="2700" dirty="0"/>
              <a:t>(FF10)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424"/>
            <a:ext cx="9105900" cy="56578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8600" y="1143000"/>
            <a:ext cx="1066800" cy="152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914400" y="2514600"/>
            <a:ext cx="1219200" cy="3810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33600" y="2602468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 records using SQL</a:t>
            </a:r>
          </a:p>
        </p:txBody>
      </p:sp>
    </p:spTree>
    <p:extLst>
      <p:ext uri="{BB962C8B-B14F-4D97-AF65-F5344CB8AC3E}">
        <p14:creationId xmlns:p14="http://schemas.microsoft.com/office/powerpoint/2010/main" val="2943494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5832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Emissions Modeling Steps for Ground-level Sectors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14224"/>
              </p:ext>
            </p:extLst>
          </p:nvPr>
        </p:nvGraphicFramePr>
        <p:xfrm>
          <a:off x="685801" y="1371601"/>
          <a:ext cx="7696203" cy="49148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65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6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03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Platform sector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Spatial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Speciation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Inventory resolution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afdust_adj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Surrogates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Yes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annual +</a:t>
                      </a:r>
                      <a:r>
                        <a:rPr lang="en-US" sz="1800" u="none" strike="noStrike" baseline="0" dirty="0">
                          <a:effectLst/>
                        </a:rPr>
                        <a:t> met data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Surrogates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Yes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annual or monthly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3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beis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Pre-gridded land use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 BEIS 3.6.1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computed hourly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3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cmv_c1c2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Surrogates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Yes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annual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nonpt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annual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5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nonroad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monthly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np_oilgas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annual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onroad</a:t>
                      </a:r>
                      <a:r>
                        <a:rPr lang="en-US" sz="1800" u="none" strike="noStrike" dirty="0">
                          <a:effectLst/>
                        </a:rPr>
                        <a:t>,</a:t>
                      </a:r>
                      <a:r>
                        <a:rPr lang="en-US" sz="1800" u="none" strike="noStrike" baseline="0" dirty="0">
                          <a:effectLst/>
                        </a:rPr>
                        <a:t> </a:t>
                      </a:r>
                      <a:r>
                        <a:rPr lang="en-US" sz="1800" u="none" strike="noStrike" baseline="0" dirty="0" err="1">
                          <a:effectLst/>
                        </a:rPr>
                        <a:t>onroad_</a:t>
                      </a:r>
                      <a:r>
                        <a:rPr lang="en-US" sz="1800" u="none" strike="noStrike" dirty="0" err="1">
                          <a:effectLst/>
                        </a:rPr>
                        <a:t>ca_adj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 MOVES 2014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monthly activity, computed hourly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onroad_can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monthly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err="1">
                          <a:effectLst/>
                        </a:rPr>
                        <a:t>onroad_mex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 MOVES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monthly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6620617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rail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annual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2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rwc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Surrogates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annual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210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solidFill>
                  <a:schemeClr val="tx2"/>
                </a:solidFill>
              </a:rPr>
              <a:t>Background: Purpose and </a:t>
            </a:r>
            <a:br>
              <a:rPr lang="en-US" sz="4000" dirty="0">
                <a:solidFill>
                  <a:schemeClr val="tx2"/>
                </a:solidFill>
              </a:rPr>
            </a:br>
            <a:r>
              <a:rPr lang="en-US" sz="4000" dirty="0">
                <a:solidFill>
                  <a:schemeClr val="tx2"/>
                </a:solidFill>
              </a:rPr>
              <a:t>Contents of a Modeling Platform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1481328"/>
            <a:ext cx="8784432" cy="461467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Air quality modeling platforms are used to support air quality studies</a:t>
            </a:r>
            <a:endParaRPr lang="en-US" sz="2400" dirty="0"/>
          </a:p>
          <a:p>
            <a:pPr lvl="1"/>
            <a:r>
              <a:rPr lang="en-US" sz="2400" dirty="0"/>
              <a:t>Use technically sound data and state-of-the-science tools</a:t>
            </a:r>
          </a:p>
          <a:p>
            <a:pPr>
              <a:spcBef>
                <a:spcPts val="1200"/>
              </a:spcBef>
            </a:pPr>
            <a:r>
              <a:rPr lang="en-US" dirty="0"/>
              <a:t>Major components of a modeling platform:</a:t>
            </a:r>
          </a:p>
          <a:p>
            <a:pPr lvl="1"/>
            <a:r>
              <a:rPr lang="en-US" sz="2400" dirty="0"/>
              <a:t>Meteorological models (WRF) and met. data </a:t>
            </a:r>
          </a:p>
          <a:p>
            <a:pPr lvl="1"/>
            <a:r>
              <a:rPr lang="en-US" sz="2400" dirty="0"/>
              <a:t>Boundary conditions (GEOS-Chem/Hemispheric CMAQ)</a:t>
            </a:r>
          </a:p>
          <a:p>
            <a:pPr lvl="1"/>
            <a:r>
              <a:rPr lang="en-US" sz="2400" dirty="0"/>
              <a:t>Air quality models (CMAQ, </a:t>
            </a:r>
            <a:r>
              <a:rPr lang="en-US" sz="2400" dirty="0" err="1"/>
              <a:t>CAMx</a:t>
            </a:r>
            <a:r>
              <a:rPr lang="en-US" sz="2400" dirty="0"/>
              <a:t>)</a:t>
            </a:r>
          </a:p>
          <a:p>
            <a:pPr lvl="1"/>
            <a:r>
              <a:rPr lang="en-US" sz="2400" b="1" dirty="0"/>
              <a:t>Emissions</a:t>
            </a:r>
            <a:r>
              <a:rPr lang="en-US" sz="2400" dirty="0"/>
              <a:t>: base year (NEI)+</a:t>
            </a:r>
            <a:r>
              <a:rPr lang="en-US" sz="2400" dirty="0" err="1"/>
              <a:t>NonUS</a:t>
            </a:r>
            <a:r>
              <a:rPr lang="en-US" sz="2400" dirty="0"/>
              <a:t>, future year projections</a:t>
            </a:r>
          </a:p>
          <a:p>
            <a:pPr lvl="1"/>
            <a:r>
              <a:rPr lang="en-US" sz="2400" b="1" dirty="0"/>
              <a:t>Other</a:t>
            </a:r>
            <a:r>
              <a:rPr lang="en-US" sz="2400" dirty="0"/>
              <a:t>: ancillary data for emissions modeling, projections data, emissions modeling tools (SMOKE, etc) and scripts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3CE924-6627-4B59-8F3C-20967CA8848A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4800600" y="6407944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4032221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Emissions Modeling Steps for </a:t>
            </a:r>
            <a:br>
              <a:rPr lang="en-US" dirty="0"/>
            </a:br>
            <a:r>
              <a:rPr lang="en-US" dirty="0"/>
              <a:t>Non-U.S. and Point Sectors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674005"/>
              </p:ext>
            </p:extLst>
          </p:nvPr>
        </p:nvGraphicFramePr>
        <p:xfrm>
          <a:off x="762000" y="1676400"/>
          <a:ext cx="7416800" cy="4017217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4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</a:rPr>
                        <a:t>Platform sector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Spatial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Speciation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Inventory resolution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Plume rise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othafdust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Surrogates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Yes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annual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othar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Surrogates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annual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othpt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Point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annual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in-line*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ptfire_mxca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Point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daily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in-line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07714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pt_oilgas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Point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annual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in-line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ptegu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Point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annual &amp; hourly CEMS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in-line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ptfire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Point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Yes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daily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in-line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ptagfire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Point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Yes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daily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in-line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ptnonipm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Point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Yes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annual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in-line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cmv_c3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Point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Annual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in-line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1491592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2200" y="5921487"/>
            <a:ext cx="610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in-line means the plume rise can be done in CMAQ</a:t>
            </a:r>
          </a:p>
        </p:txBody>
      </p:sp>
    </p:spTree>
    <p:extLst>
      <p:ext uri="{BB962C8B-B14F-4D97-AF65-F5344CB8AC3E}">
        <p14:creationId xmlns:p14="http://schemas.microsoft.com/office/powerpoint/2010/main" val="15477271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33277"/>
            <a:ext cx="8684786" cy="507187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Plume rise allows for sources to go vertically above the first layer of the air quality model (AQM has up to 35 layers)</a:t>
            </a:r>
          </a:p>
          <a:p>
            <a:pPr>
              <a:spcAft>
                <a:spcPts val="600"/>
              </a:spcAft>
            </a:pPr>
            <a:r>
              <a:rPr lang="en-US" dirty="0"/>
              <a:t>The SMOKE </a:t>
            </a:r>
            <a:r>
              <a:rPr lang="en-US" dirty="0" err="1"/>
              <a:t>Elevpoint</a:t>
            </a:r>
            <a:r>
              <a:rPr lang="en-US" dirty="0"/>
              <a:t> program selects elevated or plume-in-grid point sources using the Briggs algorithm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Most sources with plume height &gt; 20m as elevated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Sometimes we want all sources to have plume rise</a:t>
            </a:r>
          </a:p>
          <a:p>
            <a:pPr>
              <a:spcAft>
                <a:spcPts val="600"/>
              </a:spcAft>
            </a:pPr>
            <a:r>
              <a:rPr lang="en-US" dirty="0"/>
              <a:t>Plume rise can be done with the SMOKE </a:t>
            </a:r>
            <a:r>
              <a:rPr lang="en-US" dirty="0" err="1"/>
              <a:t>Laypoint</a:t>
            </a:r>
            <a:r>
              <a:rPr lang="en-US" dirty="0"/>
              <a:t> program to compute layer fractions for each elevated point source</a:t>
            </a:r>
          </a:p>
          <a:p>
            <a:pPr lvl="1"/>
            <a:r>
              <a:rPr lang="en-US" dirty="0"/>
              <a:t>For hemispheric applications, 3-D emissions are developed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Plume Rise</a:t>
            </a:r>
          </a:p>
        </p:txBody>
      </p:sp>
    </p:spTree>
    <p:extLst>
      <p:ext uri="{BB962C8B-B14F-4D97-AF65-F5344CB8AC3E}">
        <p14:creationId xmlns:p14="http://schemas.microsoft.com/office/powerpoint/2010/main" val="3815010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6072" y="191564"/>
            <a:ext cx="8229600" cy="1143000"/>
          </a:xfrm>
        </p:spPr>
        <p:txBody>
          <a:bodyPr/>
          <a:lstStyle/>
          <a:p>
            <a:r>
              <a:rPr lang="en-US" dirty="0"/>
              <a:t>Plume rise: Vertical allocation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849" y="3540580"/>
            <a:ext cx="4951797" cy="3207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06" y="1219200"/>
            <a:ext cx="3418236" cy="3085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08819"/>
            <a:ext cx="3151870" cy="21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82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646" y="1320700"/>
            <a:ext cx="8382000" cy="507187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Stack parameters </a:t>
            </a:r>
            <a:r>
              <a:rPr lang="en-US" dirty="0"/>
              <a:t>for point sources affect plume rise</a:t>
            </a:r>
          </a:p>
          <a:p>
            <a:pPr lvl="1"/>
            <a:r>
              <a:rPr lang="en-US" dirty="0"/>
              <a:t>Height, diameter, velocity / flow, temperature</a:t>
            </a:r>
            <a:br>
              <a:rPr lang="en-US" dirty="0"/>
            </a:br>
            <a:endParaRPr lang="en-US" b="1" dirty="0"/>
          </a:p>
          <a:p>
            <a:r>
              <a:rPr lang="en-US" b="1" dirty="0"/>
              <a:t>F = 0.25 x G x V</a:t>
            </a:r>
            <a:r>
              <a:rPr lang="en-US" b="1" baseline="-25000" dirty="0"/>
              <a:t>S</a:t>
            </a:r>
            <a:r>
              <a:rPr lang="en-US" b="1" dirty="0"/>
              <a:t> x D</a:t>
            </a:r>
            <a:r>
              <a:rPr lang="en-US" b="1" baseline="-25000" dirty="0"/>
              <a:t>S</a:t>
            </a:r>
            <a:r>
              <a:rPr lang="en-US" b="1" baseline="30000" dirty="0"/>
              <a:t>2</a:t>
            </a:r>
            <a:r>
              <a:rPr lang="en-US" b="1" dirty="0"/>
              <a:t> x (T</a:t>
            </a:r>
            <a:r>
              <a:rPr lang="en-US" b="1" baseline="-25000" dirty="0"/>
              <a:t>S</a:t>
            </a:r>
            <a:r>
              <a:rPr lang="en-US" b="1" dirty="0"/>
              <a:t> - T)/T</a:t>
            </a:r>
            <a:r>
              <a:rPr lang="en-US" b="1" baseline="-25000" dirty="0"/>
              <a:t>S</a:t>
            </a:r>
            <a:endParaRPr lang="en-US" b="1" dirty="0"/>
          </a:p>
          <a:p>
            <a:r>
              <a:rPr lang="en-US" dirty="0"/>
              <a:t>For F &lt; 55,</a:t>
            </a:r>
            <a:br>
              <a:rPr lang="en-US" dirty="0"/>
            </a:br>
            <a:r>
              <a:rPr lang="en-US" dirty="0"/>
              <a:t>Plume rise = H</a:t>
            </a:r>
            <a:r>
              <a:rPr lang="en-US" baseline="-25000" dirty="0"/>
              <a:t>S</a:t>
            </a:r>
            <a:r>
              <a:rPr lang="en-US" dirty="0"/>
              <a:t> + 21.313 x F</a:t>
            </a:r>
            <a:r>
              <a:rPr lang="en-US" baseline="30000" dirty="0"/>
              <a:t>0.75</a:t>
            </a:r>
            <a:r>
              <a:rPr lang="en-US" dirty="0"/>
              <a:t>/U  </a:t>
            </a:r>
            <a:r>
              <a:rPr lang="en-US" i="1" dirty="0"/>
              <a:t>otherwise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Plume rise = H</a:t>
            </a:r>
            <a:r>
              <a:rPr lang="en-US" baseline="-25000" dirty="0"/>
              <a:t>S</a:t>
            </a:r>
            <a:r>
              <a:rPr lang="en-US" dirty="0"/>
              <a:t> + 38.878 x F</a:t>
            </a:r>
            <a:r>
              <a:rPr lang="en-US" baseline="30000" dirty="0"/>
              <a:t>0.6</a:t>
            </a:r>
            <a:r>
              <a:rPr lang="en-US" dirty="0"/>
              <a:t>/U  where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S</a:t>
            </a:r>
            <a:r>
              <a:rPr lang="en-US" dirty="0"/>
              <a:t> = Physical stack height (m) </a:t>
            </a:r>
          </a:p>
          <a:p>
            <a:pPr lvl="1"/>
            <a:r>
              <a:rPr lang="en-US" dirty="0"/>
              <a:t>F = Buoyancy flux (m</a:t>
            </a:r>
            <a:r>
              <a:rPr lang="en-US" baseline="30000" dirty="0"/>
              <a:t>4</a:t>
            </a:r>
            <a:r>
              <a:rPr lang="en-US" dirty="0"/>
              <a:t>/s</a:t>
            </a:r>
            <a:r>
              <a:rPr lang="en-US" baseline="30000" dirty="0"/>
              <a:t>3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G = Mean gravitational acceleration (9.80665 m/s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V</a:t>
            </a:r>
            <a:r>
              <a:rPr lang="en-US" baseline="-25000" dirty="0"/>
              <a:t>S</a:t>
            </a:r>
            <a:r>
              <a:rPr lang="en-US" dirty="0"/>
              <a:t> = Stack gas exit velocity (m/s) </a:t>
            </a:r>
          </a:p>
          <a:p>
            <a:pPr lvl="1"/>
            <a:r>
              <a:rPr lang="en-US" dirty="0"/>
              <a:t>D</a:t>
            </a:r>
            <a:r>
              <a:rPr lang="en-US" baseline="-25000" dirty="0"/>
              <a:t>S</a:t>
            </a:r>
            <a:r>
              <a:rPr lang="en-US" dirty="0"/>
              <a:t> = Inside stack diameter (m) </a:t>
            </a:r>
          </a:p>
          <a:p>
            <a:pPr lvl="1"/>
            <a:r>
              <a:rPr lang="en-US" dirty="0"/>
              <a:t>T</a:t>
            </a:r>
            <a:r>
              <a:rPr lang="en-US" baseline="-25000" dirty="0"/>
              <a:t>S</a:t>
            </a:r>
            <a:r>
              <a:rPr lang="en-US" dirty="0"/>
              <a:t> = Stack gas temperature (K) </a:t>
            </a:r>
          </a:p>
          <a:p>
            <a:pPr lvl="1"/>
            <a:r>
              <a:rPr lang="en-US" dirty="0"/>
              <a:t>T = Default ambient air temperature (293 K) </a:t>
            </a:r>
          </a:p>
          <a:p>
            <a:pPr lvl="1"/>
            <a:r>
              <a:rPr lang="en-US" dirty="0"/>
              <a:t>U = Default wind speed (2 m/s) 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Plume Rise Formula</a:t>
            </a:r>
          </a:p>
        </p:txBody>
      </p:sp>
    </p:spTree>
    <p:extLst>
      <p:ext uri="{BB962C8B-B14F-4D97-AF65-F5344CB8AC3E}">
        <p14:creationId xmlns:p14="http://schemas.microsoft.com/office/powerpoint/2010/main" val="4061837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2659" y="1609964"/>
            <a:ext cx="8534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3-D emissions files can be really big!</a:t>
            </a:r>
          </a:p>
          <a:p>
            <a:r>
              <a:rPr lang="en-US" dirty="0"/>
              <a:t>CMAQ can do “in-line” plume rise </a:t>
            </a:r>
          </a:p>
          <a:p>
            <a:pPr lvl="1"/>
            <a:r>
              <a:rPr lang="en-US" dirty="0"/>
              <a:t>Provide CMAQ with hourly emissions with locations and stack parameters for any elevated sources</a:t>
            </a:r>
          </a:p>
          <a:p>
            <a:pPr lvl="1"/>
            <a:r>
              <a:rPr lang="en-US" dirty="0"/>
              <a:t>Compute plume rise with hourly meteorological data</a:t>
            </a:r>
          </a:p>
          <a:p>
            <a:pPr lvl="1"/>
            <a:r>
              <a:rPr lang="en-US" dirty="0"/>
              <a:t>A special plume rise treatment is used for fires that considers acres burned and heat flux</a:t>
            </a:r>
          </a:p>
          <a:p>
            <a:r>
              <a:rPr lang="en-US" dirty="0" err="1"/>
              <a:t>CAMx</a:t>
            </a:r>
            <a:r>
              <a:rPr lang="en-US" dirty="0"/>
              <a:t> supports an in-line format for plume rise but does not have the same algorithm for fire plume rise</a:t>
            </a:r>
          </a:p>
          <a:p>
            <a:pPr lvl="1"/>
            <a:r>
              <a:rPr lang="en-US" dirty="0"/>
              <a:t>We run SMOKE </a:t>
            </a:r>
            <a:r>
              <a:rPr lang="en-US" dirty="0" err="1"/>
              <a:t>Laypoint</a:t>
            </a:r>
            <a:r>
              <a:rPr lang="en-US" dirty="0"/>
              <a:t> to compute 3-D fires</a:t>
            </a:r>
          </a:p>
          <a:p>
            <a:pPr lvl="1"/>
            <a:r>
              <a:rPr lang="en-US" dirty="0"/>
              <a:t>Point sources are then converted to </a:t>
            </a:r>
            <a:r>
              <a:rPr lang="en-US" dirty="0" err="1"/>
              <a:t>CAMx</a:t>
            </a:r>
            <a:r>
              <a:rPr lang="en-US" dirty="0"/>
              <a:t> format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Plume Rise Requirements for AQMs Differ</a:t>
            </a:r>
          </a:p>
        </p:txBody>
      </p:sp>
    </p:spTree>
    <p:extLst>
      <p:ext uri="{BB962C8B-B14F-4D97-AF65-F5344CB8AC3E}">
        <p14:creationId xmlns:p14="http://schemas.microsoft.com/office/powerpoint/2010/main" val="1612125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Allocation to Layers for AQ Modeling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42950"/>
              </p:ext>
            </p:extLst>
          </p:nvPr>
        </p:nvGraphicFramePr>
        <p:xfrm>
          <a:off x="457200" y="1676400"/>
          <a:ext cx="391481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8" name="Picture 6" descr="http://i.usatoday.net/weather/_photos/2012/09/02/Strong-winds-spread-Neb-SD-wildfires-VC26QMU4-x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49" y="1905001"/>
            <a:ext cx="445981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507488" y="3472934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number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4800" y="6405149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563880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286428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questions on SMOKE or plume rise?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50F8E4-8FCC-47B3-A902-266BD6809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62200"/>
            <a:ext cx="3886306" cy="345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36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677508"/>
            <a:ext cx="4706815" cy="19518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/>
              <a:t>Spatial allocation is the process of mapping inventory emissions to modeling grid cells</a:t>
            </a:r>
          </a:p>
          <a:p>
            <a:r>
              <a:rPr lang="en-US" dirty="0"/>
              <a:t>We do this using spatial surrogates; there are many types and each has a unique code (ID)</a:t>
            </a:r>
          </a:p>
          <a:p>
            <a:pPr lvl="1"/>
            <a:r>
              <a:rPr lang="en-US" sz="2000" dirty="0"/>
              <a:t>Population (100), Total agriculture (310), </a:t>
            </a:r>
            <a:br>
              <a:rPr lang="en-US" sz="2000" dirty="0"/>
            </a:br>
            <a:r>
              <a:rPr lang="en-US" sz="2000" dirty="0"/>
              <a:t>Railroad Density (261), Offshore shipping (806), Urban unrestricted daily VMT (222), Gas well count (698)</a:t>
            </a:r>
          </a:p>
          <a:p>
            <a:pPr lvl="1"/>
            <a:r>
              <a:rPr lang="en-US" sz="2000" dirty="0"/>
              <a:t>A cross reference maps inventory SCCs to surrogate codes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Allocation</a:t>
            </a:r>
          </a:p>
        </p:txBody>
      </p:sp>
    </p:spTree>
    <p:extLst>
      <p:ext uri="{BB962C8B-B14F-4D97-AF65-F5344CB8AC3E}">
        <p14:creationId xmlns:p14="http://schemas.microsoft.com/office/powerpoint/2010/main" val="30498692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69087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400"/>
              </a:spcAft>
            </a:pPr>
            <a:r>
              <a:rPr lang="en-US" dirty="0"/>
              <a:t>Java program that takes .csv files as input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Runs the Spatial Allocator to prepare surrogates</a:t>
            </a:r>
          </a:p>
          <a:p>
            <a:pPr>
              <a:spcAft>
                <a:spcPts val="400"/>
              </a:spcAft>
            </a:pPr>
            <a:r>
              <a:rPr lang="en-US" dirty="0"/>
              <a:t>Download from </a:t>
            </a:r>
            <a:r>
              <a:rPr lang="en-US" dirty="0">
                <a:hlinkClick r:id="rId2"/>
              </a:rPr>
              <a:t>http://www.cmascenter.org</a:t>
            </a:r>
            <a:r>
              <a:rPr lang="en-US" dirty="0"/>
              <a:t> </a:t>
            </a:r>
          </a:p>
          <a:p>
            <a:pPr>
              <a:spcAft>
                <a:spcPts val="400"/>
              </a:spcAft>
            </a:pPr>
            <a:r>
              <a:rPr lang="en-US" dirty="0"/>
              <a:t>Performs </a:t>
            </a:r>
            <a:r>
              <a:rPr lang="en-US" dirty="0" err="1"/>
              <a:t>gapfilling</a:t>
            </a:r>
            <a:r>
              <a:rPr lang="en-US" dirty="0"/>
              <a:t> of surrogates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When attributes used to compute a surrogates do not exist for a county, another surrogate is used</a:t>
            </a:r>
          </a:p>
          <a:p>
            <a:pPr>
              <a:spcAft>
                <a:spcPts val="400"/>
              </a:spcAft>
            </a:pPr>
            <a:r>
              <a:rPr lang="en-US" dirty="0"/>
              <a:t>Outputs quality assurance products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Sum of surrogate for each county (=1.0?), </a:t>
            </a:r>
            <a:r>
              <a:rPr lang="en-US" dirty="0" err="1"/>
              <a:t>gapfilling</a:t>
            </a:r>
            <a:endParaRPr lang="en-US" dirty="0"/>
          </a:p>
          <a:p>
            <a:pPr>
              <a:spcAft>
                <a:spcPts val="400"/>
              </a:spcAft>
            </a:pPr>
            <a:r>
              <a:rPr lang="en-US" dirty="0"/>
              <a:t>Some GIS datasets are too large to process with the Spatial Allocator (e.g., new roads, CMV))</a:t>
            </a:r>
          </a:p>
          <a:p>
            <a:pPr lvl="1">
              <a:spcAft>
                <a:spcPts val="400"/>
              </a:spcAft>
            </a:pPr>
            <a:r>
              <a:rPr lang="en-US" dirty="0"/>
              <a:t>Working on a PostgreSQL tool with </a:t>
            </a:r>
            <a:r>
              <a:rPr lang="en-US" dirty="0" err="1"/>
              <a:t>PostGIS</a:t>
            </a:r>
            <a:r>
              <a:rPr lang="en-US" dirty="0"/>
              <a:t> to process these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Surrogate Tool</a:t>
            </a:r>
          </a:p>
        </p:txBody>
      </p:sp>
    </p:spTree>
    <p:extLst>
      <p:ext uri="{BB962C8B-B14F-4D97-AF65-F5344CB8AC3E}">
        <p14:creationId xmlns:p14="http://schemas.microsoft.com/office/powerpoint/2010/main" val="2076891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Used to Create a Spatial Surrogate with Surrogate Tool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481328"/>
            <a:ext cx="8305800" cy="4926616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u="sng" dirty="0"/>
              <a:t>Weight Shapefile</a:t>
            </a:r>
            <a:r>
              <a:rPr lang="en-US" dirty="0"/>
              <a:t>: an attribute is selected from this spatial dataset to apportion values in a county into the model grid cells 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Population at the </a:t>
            </a:r>
            <a:r>
              <a:rPr lang="en-US" u="sng" dirty="0"/>
              <a:t>census tract block </a:t>
            </a:r>
            <a:r>
              <a:rPr lang="en-US" dirty="0"/>
              <a:t>level (polygon)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Lines representing railroads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Point locations of oil and gas wells</a:t>
            </a:r>
          </a:p>
          <a:p>
            <a:pPr>
              <a:spcAft>
                <a:spcPts val="300"/>
              </a:spcAft>
            </a:pPr>
            <a:r>
              <a:rPr lang="en-US" u="sng" dirty="0"/>
              <a:t>Data Shapefile</a:t>
            </a:r>
            <a:r>
              <a:rPr lang="en-US" dirty="0"/>
              <a:t>: spatial dataset that represents boundaries on which inventory is computed (e.g., U.S. counties, Canadian provinces)</a:t>
            </a:r>
          </a:p>
          <a:p>
            <a:r>
              <a:rPr lang="en-US" u="sng" dirty="0"/>
              <a:t>Output grid</a:t>
            </a:r>
            <a:r>
              <a:rPr lang="en-US" dirty="0"/>
              <a:t>: modeling grid 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6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FCE8A56-D6E8-452A-B00F-58B9EAFE889F}"/>
              </a:ext>
            </a:extLst>
          </p:cNvPr>
          <p:cNvGrpSpPr/>
          <p:nvPr/>
        </p:nvGrpSpPr>
        <p:grpSpPr>
          <a:xfrm>
            <a:off x="3081579" y="2848891"/>
            <a:ext cx="3116642" cy="2916235"/>
            <a:chOff x="3152775" y="66674"/>
            <a:chExt cx="6486525" cy="6486525"/>
          </a:xfrm>
          <a:scene3d>
            <a:camera prst="isometricOffAxis1Top"/>
            <a:lightRig rig="threePt" dir="t"/>
          </a:scene3d>
        </p:grpSpPr>
        <p:pic>
          <p:nvPicPr>
            <p:cNvPr id="378" name="Picture 377">
              <a:extLst>
                <a:ext uri="{FF2B5EF4-FFF2-40B4-BE49-F238E27FC236}">
                  <a16:creationId xmlns:a16="http://schemas.microsoft.com/office/drawing/2014/main" id="{AE9D31D0-03D5-4243-8BAA-D6BD532DE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2775" y="66674"/>
              <a:ext cx="6486525" cy="6486525"/>
            </a:xfrm>
            <a:prstGeom prst="rect">
              <a:avLst/>
            </a:prstGeom>
          </p:spPr>
        </p:pic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0D3064B2-611B-4A8B-B9D7-C9D1F02FFD17}"/>
                </a:ext>
              </a:extLst>
            </p:cNvPr>
            <p:cNvGrpSpPr/>
            <p:nvPr/>
          </p:nvGrpSpPr>
          <p:grpSpPr>
            <a:xfrm rot="16200000">
              <a:off x="6088286" y="2997636"/>
              <a:ext cx="4417417" cy="381024"/>
              <a:chOff x="852659" y="5927388"/>
              <a:chExt cx="4417417" cy="381024"/>
            </a:xfrm>
          </p:grpSpPr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24B49BA4-C926-4879-89C4-996BE70F33ED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5D29775B-7961-4E4B-88EC-500C8BFCA515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B5B6FE49-1728-4FE8-B5A9-2039A2C867F3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E26C5159-DF55-4083-9733-621108CFD53B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C66454A7-E60D-4462-983D-B5A0E04227C7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3B422EE9-755D-4192-B03D-CF147BE8170F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BDD35FC8-1F75-4707-BFFD-9D31218D5597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1AF9271C-20BD-47D5-A0F6-607A48BBE3FC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9DFD9872-7B7E-4FF8-A00D-D5BCBF79BCC3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50283EEA-CF36-4041-9C7B-C85A0F8E7D6B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32AD43A0-5D6F-46F0-B2F4-65852E073BE1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2984A877-C714-4F5F-B061-A1D99AAEB9D9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78767ABE-B17C-4FE5-935A-7CD80D98A04F}"/>
                </a:ext>
              </a:extLst>
            </p:cNvPr>
            <p:cNvGrpSpPr/>
            <p:nvPr/>
          </p:nvGrpSpPr>
          <p:grpSpPr>
            <a:xfrm rot="16200000">
              <a:off x="5706536" y="2999546"/>
              <a:ext cx="4417417" cy="381024"/>
              <a:chOff x="852659" y="5927388"/>
              <a:chExt cx="4417417" cy="381024"/>
            </a:xfrm>
          </p:grpSpPr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B7D415EE-143E-4995-8F16-13A46F20D4C2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AF490938-C728-4332-84FA-B2A510A40E6B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CBBD3885-18D7-44D9-893C-7DC975455C67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3D22E4A4-CD95-461C-968E-C8EF31176782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310D6B6A-BE17-4D9D-917C-B04540434ED3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ED487CE6-FD98-468B-8F04-429D4C5FF5C7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724D6FFA-7CF8-4E6C-8C89-B87D288843B8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14F19660-6D5C-4A2D-8100-0C64557CEDD4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A5031F5A-6B00-4BBB-BF06-B50BE6F9DBAD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79B7C77D-2EB8-481D-94D4-F4B9700EC944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7B8DAAD9-A776-4C4B-990A-9C777352BD99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2BAE45D5-F01E-4C14-9EC2-14605E89C990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7C83BB90-5881-4167-9982-5F926CBB3052}"/>
                </a:ext>
              </a:extLst>
            </p:cNvPr>
            <p:cNvGrpSpPr/>
            <p:nvPr/>
          </p:nvGrpSpPr>
          <p:grpSpPr>
            <a:xfrm rot="16200000">
              <a:off x="5325512" y="3004385"/>
              <a:ext cx="4417417" cy="381024"/>
              <a:chOff x="852659" y="5927388"/>
              <a:chExt cx="4417417" cy="381024"/>
            </a:xfrm>
          </p:grpSpPr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B64B5237-DE19-40EA-9639-FFF86DFFBF16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175596A9-5404-4799-80F7-B46810FAAB6B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B0A2211D-25EA-44B5-A320-A4F94CB4ECE1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32D61883-9993-4D9B-83D4-010FC99623D8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A0D9F0DA-6D79-43DF-B9FC-6861D4DA372E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2DF730D6-EDF1-4A0F-86AC-26FCAC405B5B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9717C486-62B5-4B96-8031-92830E71D881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6A5B81AC-8B64-4938-A43F-323675688F72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EFDA92A7-4584-4308-A50D-DCC1B0D36786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629D107E-B5D8-4AAB-B962-F639C5EB8494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80FA8D5C-D283-4BCC-9BC9-64D803C4D109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38AD553B-761B-4B2D-8485-334E454DA840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A3517CC0-A117-49A4-B03F-74E6C923A48A}"/>
                </a:ext>
              </a:extLst>
            </p:cNvPr>
            <p:cNvGrpSpPr/>
            <p:nvPr/>
          </p:nvGrpSpPr>
          <p:grpSpPr>
            <a:xfrm rot="16200000">
              <a:off x="4944488" y="3005365"/>
              <a:ext cx="4417417" cy="381024"/>
              <a:chOff x="852659" y="5927388"/>
              <a:chExt cx="4417417" cy="381024"/>
            </a:xfrm>
          </p:grpSpPr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FE89E207-C339-4138-B1E5-D69086ED1124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91147DDD-36DC-41E6-A0A0-5BCD76D4C3EE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5777E130-1EDB-464C-8B2D-17F4C3DDC62D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9AF2BBD4-D233-4F4F-9722-BBED166C21DB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DE2E2906-F838-4CB8-8B44-2CD499C88118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89EAEC90-CC12-4A06-BF6E-C69F04AF6F0B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499725D8-1F75-47A8-8C7A-B8E3CE8CC49C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0930820F-A8C2-404C-94A4-807E69EE5FA5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CE773BBB-CA4B-4ABC-979B-CB610F3D81B5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EAA7D02B-4D9B-48C2-9006-EB9E8A121CB0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7DD3625A-16E8-45AE-A640-A4E4D7840716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2EE99D7F-3479-4926-83A7-ACE1BE2C4379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16CF052B-4CDA-4C32-8D73-F749A0E3AFCB}"/>
                </a:ext>
              </a:extLst>
            </p:cNvPr>
            <p:cNvGrpSpPr/>
            <p:nvPr/>
          </p:nvGrpSpPr>
          <p:grpSpPr>
            <a:xfrm rot="16200000">
              <a:off x="4569256" y="2999546"/>
              <a:ext cx="4417417" cy="381024"/>
              <a:chOff x="852659" y="5927388"/>
              <a:chExt cx="4417417" cy="381024"/>
            </a:xfrm>
          </p:grpSpPr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50E1CB7A-F873-4E71-A2D4-A7F413EBE4C5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B1419672-8E30-41B0-AD25-F149899F9358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:a16="http://schemas.microsoft.com/office/drawing/2014/main" id="{E515AD36-04C0-47A6-AB85-83C8482FC838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:a16="http://schemas.microsoft.com/office/drawing/2014/main" id="{B6C868EF-BDD6-4B21-AA77-0ED5DC2D11EC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:a16="http://schemas.microsoft.com/office/drawing/2014/main" id="{68F1A1EF-9459-4E39-926A-3C7C3FDD2BD9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:a16="http://schemas.microsoft.com/office/drawing/2014/main" id="{7EDD0924-9B22-4272-ACF3-3C1BB1809997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:a16="http://schemas.microsoft.com/office/drawing/2014/main" id="{538E4FEE-BDF7-4119-AAC2-B1917DDF1E43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5BBA9289-2F2C-424E-824E-942289D8B73C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C99C10FF-F5C7-4292-904D-CF71D5AA76C0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59496BC2-E25D-4260-A472-CD3C3C033E8F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91F93742-1101-41F1-ADD3-894FDF8BAF9F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053C9F01-AD91-4231-AE14-CCDE00F6F264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B87E2605-056A-46BA-A811-15DAAEA2511C}"/>
                </a:ext>
              </a:extLst>
            </p:cNvPr>
            <p:cNvGrpSpPr/>
            <p:nvPr/>
          </p:nvGrpSpPr>
          <p:grpSpPr>
            <a:xfrm rot="16200000">
              <a:off x="4160159" y="2971473"/>
              <a:ext cx="4417417" cy="437170"/>
              <a:chOff x="852659" y="5871242"/>
              <a:chExt cx="4417417" cy="437170"/>
            </a:xfrm>
          </p:grpSpPr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FE76D968-FFAF-4ACC-A397-94D783D744C5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4" name="Rectangle 503">
                <a:extLst>
                  <a:ext uri="{FF2B5EF4-FFF2-40B4-BE49-F238E27FC236}">
                    <a16:creationId xmlns:a16="http://schemas.microsoft.com/office/drawing/2014/main" id="{1CE91C29-8EBA-4227-9A8A-5F8F91D716A9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5" name="Rectangle 504">
                <a:extLst>
                  <a:ext uri="{FF2B5EF4-FFF2-40B4-BE49-F238E27FC236}">
                    <a16:creationId xmlns:a16="http://schemas.microsoft.com/office/drawing/2014/main" id="{F54120F0-D98F-4973-83CC-0CF24F2E5946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E31B045F-18F4-40B3-8E7B-FB6526D8D4C1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07610F3A-21CB-49CB-9865-2BEA94528A70}"/>
                  </a:ext>
                </a:extLst>
              </p:cNvPr>
              <p:cNvSpPr/>
              <p:nvPr/>
            </p:nvSpPr>
            <p:spPr>
              <a:xfrm>
                <a:off x="2324523" y="5871242"/>
                <a:ext cx="369865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7F9C7966-BB6B-4893-B836-86CC935F7886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776FBEF1-54CF-4928-8794-564E56E08BEA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822F03FF-897C-4062-90CA-1AE327E0E332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Rectangle 510">
                <a:extLst>
                  <a:ext uri="{FF2B5EF4-FFF2-40B4-BE49-F238E27FC236}">
                    <a16:creationId xmlns:a16="http://schemas.microsoft.com/office/drawing/2014/main" id="{62CE2DA1-583D-4A7E-9F1D-C6912B5B5DA8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2" name="Rectangle 511">
                <a:extLst>
                  <a:ext uri="{FF2B5EF4-FFF2-40B4-BE49-F238E27FC236}">
                    <a16:creationId xmlns:a16="http://schemas.microsoft.com/office/drawing/2014/main" id="{118CF135-A562-4181-9F96-EDDB2145D368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3" name="Rectangle 512">
                <a:extLst>
                  <a:ext uri="{FF2B5EF4-FFF2-40B4-BE49-F238E27FC236}">
                    <a16:creationId xmlns:a16="http://schemas.microsoft.com/office/drawing/2014/main" id="{AA8FFC43-1345-4F88-9E73-65704FE56030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4" name="Rectangle 513">
                <a:extLst>
                  <a:ext uri="{FF2B5EF4-FFF2-40B4-BE49-F238E27FC236}">
                    <a16:creationId xmlns:a16="http://schemas.microsoft.com/office/drawing/2014/main" id="{85645A59-E621-44D9-8253-C3B14433DA10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9E71FADF-61EF-40E1-816D-35C0F51D7D79}"/>
                </a:ext>
              </a:extLst>
            </p:cNvPr>
            <p:cNvGrpSpPr/>
            <p:nvPr/>
          </p:nvGrpSpPr>
          <p:grpSpPr>
            <a:xfrm rot="16200000">
              <a:off x="3807208" y="3006346"/>
              <a:ext cx="4417417" cy="381024"/>
              <a:chOff x="852659" y="5927388"/>
              <a:chExt cx="4417417" cy="381024"/>
            </a:xfrm>
          </p:grpSpPr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F09A7957-E463-459A-A2F7-E0F5CBAEED28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Rectangle 491">
                <a:extLst>
                  <a:ext uri="{FF2B5EF4-FFF2-40B4-BE49-F238E27FC236}">
                    <a16:creationId xmlns:a16="http://schemas.microsoft.com/office/drawing/2014/main" id="{F491CF69-17A1-43AB-8A4D-3F52DD75CD19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21CB4E85-85F5-4B50-BF67-5F6B6789EF48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BDC3F7E8-32C0-4189-B4B0-BEF27F0CD98F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D93B11F1-0F91-4441-8F38-CD96A1FA3F93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6B54099E-5A96-48EB-9413-5BA15E6009C8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95B39A6F-C0B7-4C54-AC15-FA1AF48C9AA4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1C263513-9149-4D8A-9529-EEBCB69DFED1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A3C3429E-2A5D-4C68-B8CA-7260D9A3D9DE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DFD5F102-C875-42A5-A528-86AD168B938B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DFCE3494-0F5A-4464-ABA7-F395040D6AB2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D591D8C4-4E3E-409A-BC2C-5D3516C56E27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1DE66CA2-2EE3-4416-91A9-83CAB56699D8}"/>
                </a:ext>
              </a:extLst>
            </p:cNvPr>
            <p:cNvGrpSpPr/>
            <p:nvPr/>
          </p:nvGrpSpPr>
          <p:grpSpPr>
            <a:xfrm rot="16200000">
              <a:off x="3431977" y="3007326"/>
              <a:ext cx="4417417" cy="381024"/>
              <a:chOff x="852659" y="5927388"/>
              <a:chExt cx="4417417" cy="381024"/>
            </a:xfrm>
          </p:grpSpPr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C9FF9422-8C0C-43AB-927F-DFD3D8738EDF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16914752-4757-4199-BB4A-318E1B2144CC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3561620C-9A80-45C7-90D8-2038A94D99F3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8A2EB556-4117-4AA1-BB75-20E08C3F6E5D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2E8F9F60-F547-4F21-84D6-97A3F747752B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178A8EA0-5493-429F-92F5-1BC9BF3A8F38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AA9B1AA9-0D98-4BD9-8BA8-26039925573C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086EEED8-19B7-4E39-A4F5-9D69BD29E5C1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636CD652-6137-425B-AC9A-B40FB1B02832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42B34D7C-C461-429F-9265-E1FD8BDC0DDE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C40F3A87-B8F4-4A16-B916-F65CAF6ADF0C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676B215F-B08B-4131-B633-C2C2B689F664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6B51428E-1F42-4D98-975A-A4208AB496D4}"/>
                </a:ext>
              </a:extLst>
            </p:cNvPr>
            <p:cNvGrpSpPr/>
            <p:nvPr/>
          </p:nvGrpSpPr>
          <p:grpSpPr>
            <a:xfrm rot="16200000">
              <a:off x="3057222" y="3008307"/>
              <a:ext cx="4417417" cy="381024"/>
              <a:chOff x="852659" y="5927388"/>
              <a:chExt cx="4417417" cy="381024"/>
            </a:xfrm>
          </p:grpSpPr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3679E428-2E43-43A9-A726-3E9E1F7F8EAA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A2E73835-E226-47F1-873B-38F941379209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3708DDDF-8F16-4135-AC86-710E88151D5E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0" name="Rectangle 469">
                <a:extLst>
                  <a:ext uri="{FF2B5EF4-FFF2-40B4-BE49-F238E27FC236}">
                    <a16:creationId xmlns:a16="http://schemas.microsoft.com/office/drawing/2014/main" id="{EA99D98B-8102-4601-83C7-6348F5514D28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0A8F7153-79B4-465E-92CE-60B707BB6E22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8DDB5AD2-12C4-4594-B1B5-95AEC981C51C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266BC8D7-8764-4334-A58F-5226A53F13D1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9768D157-0105-421D-9F15-2646B45F7C7E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32D59152-8D87-4342-BBED-F296CC318370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4C63A3F4-91F4-45DC-906B-B105C8A3B09A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22E78AAD-532A-49DC-B2AB-724971BED960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3EEF851F-5FF4-4565-B721-A476680E00F0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74702467-61D8-4C0A-81FE-44ABCB03D81E}"/>
                </a:ext>
              </a:extLst>
            </p:cNvPr>
            <p:cNvGrpSpPr/>
            <p:nvPr/>
          </p:nvGrpSpPr>
          <p:grpSpPr>
            <a:xfrm rot="16200000">
              <a:off x="2676199" y="3004387"/>
              <a:ext cx="4417417" cy="381024"/>
              <a:chOff x="852659" y="5927388"/>
              <a:chExt cx="4417417" cy="381024"/>
            </a:xfrm>
          </p:grpSpPr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67267B7C-8349-401D-8573-0E7A6B963E87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13689219-7F3C-4719-A341-C835DAD0BA48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567EBA42-748E-47C0-A708-20EA48E110D8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96329859-9B50-471E-B517-8D085F0BB1A6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9" name="Rectangle 458">
                <a:extLst>
                  <a:ext uri="{FF2B5EF4-FFF2-40B4-BE49-F238E27FC236}">
                    <a16:creationId xmlns:a16="http://schemas.microsoft.com/office/drawing/2014/main" id="{AD44FE5E-6F01-4D88-BC7D-C35B2E0301C8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FB5DE12A-7877-40CF-8380-B01CB07DEBA3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AAC01864-1D31-4706-9939-86EAA33558C0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2F5C2C3A-5033-464F-9B8B-65DB722E8096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26A998AA-6A65-4DEA-B7A2-8F091FC70B9F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42EAE1ED-046C-49E2-9E82-E666D457B77C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B9CF3DF3-40CF-4A52-8FA2-A8B039F0FCCD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AED17D1B-7495-4EF4-8B06-08B410045368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5E2000AB-1C60-4DE0-B7C6-95676A80DF36}"/>
                </a:ext>
              </a:extLst>
            </p:cNvPr>
            <p:cNvGrpSpPr/>
            <p:nvPr/>
          </p:nvGrpSpPr>
          <p:grpSpPr>
            <a:xfrm rot="16200000">
              <a:off x="2300967" y="2996660"/>
              <a:ext cx="4417417" cy="381024"/>
              <a:chOff x="852659" y="5927388"/>
              <a:chExt cx="4417417" cy="381024"/>
            </a:xfrm>
          </p:grpSpPr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B120AB13-C975-4C2A-9EE9-F70C87865C29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E9A9C955-032D-4130-BF17-324372DB8EC2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01C6A49F-7602-4F5A-A485-6F9BDEF892DD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65883462-E149-436A-9ADB-663DDAF4E340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4073157D-DE1F-473B-AA31-8391330FF688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020A4519-607E-4814-939B-5DEE16F4FFE2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3590C0F2-44CB-41C3-A678-B5D64E81221F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688D0634-A5D5-4DD3-BBAB-E65FCD659CF4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219B6B65-358A-4E1F-BEF0-F210F2E306BA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FDD6560C-A13E-465E-80D9-E7C3F6C3AB4B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E1CBCED5-34B6-4900-96B9-D3B1CC5D0D9B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325E02FB-EA53-462D-9670-1D41EA0CB0D5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E0A6DB7A-A689-4A73-9F3C-8AD7EC6E4C6C}"/>
                </a:ext>
              </a:extLst>
            </p:cNvPr>
            <p:cNvGrpSpPr/>
            <p:nvPr/>
          </p:nvGrpSpPr>
          <p:grpSpPr>
            <a:xfrm rot="16200000">
              <a:off x="1919944" y="2998570"/>
              <a:ext cx="4417417" cy="381024"/>
              <a:chOff x="852659" y="5927388"/>
              <a:chExt cx="4417417" cy="381024"/>
            </a:xfrm>
          </p:grpSpPr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880D2146-091C-4A42-89A6-A3D3CE49C827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43B02B66-9948-4600-98A3-2B4B78EAC7C2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4E18D0F8-BB30-4B1F-B545-240D425BA087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C4A883B6-9928-427C-819E-FE00A5E6211B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880AE35D-2512-4BF9-AF9D-93EBCF41E26E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DB7F7505-BA18-4D25-BC9A-9DF11C5182D5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ABB9A9F1-F888-4EE1-85B5-D8EA188BFADB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D8068ABF-DDC8-42A9-B36A-F5997A84141E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D45DD8C9-D29A-4491-8B3C-CF4EC536A7AD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3BD5BBBE-3E75-4590-B733-FCB2E78FC6CE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3BD0942C-365C-4E36-8815-B3D3990BDDE4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00F2F8CD-DA24-45C5-A8EB-B1AC756F95FA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99DE4438-DEC7-49C0-8C6D-C771A86057C8}"/>
                </a:ext>
              </a:extLst>
            </p:cNvPr>
            <p:cNvGrpSpPr/>
            <p:nvPr/>
          </p:nvGrpSpPr>
          <p:grpSpPr>
            <a:xfrm rot="16200000">
              <a:off x="1538921" y="2994650"/>
              <a:ext cx="4417417" cy="381024"/>
              <a:chOff x="852659" y="5927388"/>
              <a:chExt cx="4417417" cy="381024"/>
            </a:xfrm>
          </p:grpSpPr>
          <p:sp>
            <p:nvSpPr>
              <p:cNvPr id="419" name="Rectangle 418">
                <a:extLst>
                  <a:ext uri="{FF2B5EF4-FFF2-40B4-BE49-F238E27FC236}">
                    <a16:creationId xmlns:a16="http://schemas.microsoft.com/office/drawing/2014/main" id="{F4DA5970-606D-4636-AB84-439136B088AB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0" name="Rectangle 419">
                <a:extLst>
                  <a:ext uri="{FF2B5EF4-FFF2-40B4-BE49-F238E27FC236}">
                    <a16:creationId xmlns:a16="http://schemas.microsoft.com/office/drawing/2014/main" id="{B7DA480B-DE35-4149-9169-680F1AB1FF4B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1" name="Rectangle 420">
                <a:extLst>
                  <a:ext uri="{FF2B5EF4-FFF2-40B4-BE49-F238E27FC236}">
                    <a16:creationId xmlns:a16="http://schemas.microsoft.com/office/drawing/2014/main" id="{64497660-7185-48A3-9C0A-95C9196D5598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id="{F19E6C0B-8185-4AE3-9D16-8B34C3D94B14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3" name="Rectangle 422">
                <a:extLst>
                  <a:ext uri="{FF2B5EF4-FFF2-40B4-BE49-F238E27FC236}">
                    <a16:creationId xmlns:a16="http://schemas.microsoft.com/office/drawing/2014/main" id="{255270C0-48F2-406D-8473-3EEC24773752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4" name="Rectangle 423">
                <a:extLst>
                  <a:ext uri="{FF2B5EF4-FFF2-40B4-BE49-F238E27FC236}">
                    <a16:creationId xmlns:a16="http://schemas.microsoft.com/office/drawing/2014/main" id="{E32736CB-6B1A-40CA-A284-638D3B6EB3BE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5" name="Rectangle 424">
                <a:extLst>
                  <a:ext uri="{FF2B5EF4-FFF2-40B4-BE49-F238E27FC236}">
                    <a16:creationId xmlns:a16="http://schemas.microsoft.com/office/drawing/2014/main" id="{FAC8B7DA-D709-463C-90C5-987CAC4A56B0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id="{CFDE6540-D8CA-4C6F-8B64-EF5822129598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C045D1D0-9AF0-4C8B-AAEC-876082A4A8CE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10F67AA9-2304-4ACE-B7E6-5D4A90871CCB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FA23C766-AAA9-4FCD-95A2-F9623CFF5AF8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C4CFB80E-A387-4D8F-90F0-E76E8D4C3396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26BA0E4A-C93D-4BD3-86AE-601B6BFC97FB}"/>
                </a:ext>
              </a:extLst>
            </p:cNvPr>
            <p:cNvGrpSpPr/>
            <p:nvPr/>
          </p:nvGrpSpPr>
          <p:grpSpPr>
            <a:xfrm rot="16200000">
              <a:off x="6850333" y="3000525"/>
              <a:ext cx="4417417" cy="381024"/>
              <a:chOff x="852659" y="5927388"/>
              <a:chExt cx="4417417" cy="381024"/>
            </a:xfrm>
          </p:grpSpPr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2C80CCD9-7E77-4839-8352-10DD760938FC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8" name="Rectangle 407">
                <a:extLst>
                  <a:ext uri="{FF2B5EF4-FFF2-40B4-BE49-F238E27FC236}">
                    <a16:creationId xmlns:a16="http://schemas.microsoft.com/office/drawing/2014/main" id="{18AED6EC-889C-494A-87CA-5DED4EC88422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42D6C89E-28D9-4B39-841A-14DC6B269B92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BACC19BF-869E-4175-8E5A-B72739EB4641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E544F584-EC5F-43F5-BA10-54C8B42532C9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0C71D719-0454-4945-B519-F5262163F759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3" name="Rectangle 412">
                <a:extLst>
                  <a:ext uri="{FF2B5EF4-FFF2-40B4-BE49-F238E27FC236}">
                    <a16:creationId xmlns:a16="http://schemas.microsoft.com/office/drawing/2014/main" id="{93734ECD-8986-4022-B661-FB9453A7D5B7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id="{4B675650-00C1-4262-8D96-7377578CF88E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A1BC0371-E29F-41F5-B0EA-2755D4E55D2F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EC665832-A672-409C-B0E4-249BA1EF9AFA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7" name="Rectangle 416">
                <a:extLst>
                  <a:ext uri="{FF2B5EF4-FFF2-40B4-BE49-F238E27FC236}">
                    <a16:creationId xmlns:a16="http://schemas.microsoft.com/office/drawing/2014/main" id="{C1FC508B-77D4-40AE-8214-B12663A2E54F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id="{409677F1-DA22-44AC-9626-1295E27EDD22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3978C0B-485D-4A5C-86C2-239C49E7C45C}"/>
                </a:ext>
              </a:extLst>
            </p:cNvPr>
            <p:cNvGrpSpPr/>
            <p:nvPr/>
          </p:nvGrpSpPr>
          <p:grpSpPr>
            <a:xfrm rot="16200000">
              <a:off x="6468583" y="3002435"/>
              <a:ext cx="4417417" cy="381024"/>
              <a:chOff x="852659" y="5927388"/>
              <a:chExt cx="4417417" cy="381024"/>
            </a:xfrm>
          </p:grpSpPr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A2EE0E2C-AF1C-4067-87F2-238EE7F4E3D8}"/>
                  </a:ext>
                </a:extLst>
              </p:cNvPr>
              <p:cNvSpPr/>
              <p:nvPr/>
            </p:nvSpPr>
            <p:spPr>
              <a:xfrm>
                <a:off x="852659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D82407F1-9EA5-4760-9BD4-DADE9241204B}"/>
                  </a:ext>
                </a:extLst>
              </p:cNvPr>
              <p:cNvSpPr/>
              <p:nvPr/>
            </p:nvSpPr>
            <p:spPr>
              <a:xfrm>
                <a:off x="1222523" y="593318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B2D007B7-55EE-4BDA-83E2-BBE9176CA340}"/>
                  </a:ext>
                </a:extLst>
              </p:cNvPr>
              <p:cNvSpPr/>
              <p:nvPr/>
            </p:nvSpPr>
            <p:spPr>
              <a:xfrm>
                <a:off x="1590483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71585919-4367-41F4-B792-56FB272D022B}"/>
                  </a:ext>
                </a:extLst>
              </p:cNvPr>
              <p:cNvSpPr/>
              <p:nvPr/>
            </p:nvSpPr>
            <p:spPr>
              <a:xfrm>
                <a:off x="1954659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57E49070-B104-4F2F-8975-D92AAECB2DE9}"/>
                  </a:ext>
                </a:extLst>
              </p:cNvPr>
              <p:cNvSpPr/>
              <p:nvPr/>
            </p:nvSpPr>
            <p:spPr>
              <a:xfrm>
                <a:off x="2324523" y="5931270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2D6EE0F3-E84C-428C-8DA3-3AAED29F3D82}"/>
                  </a:ext>
                </a:extLst>
              </p:cNvPr>
              <p:cNvSpPr/>
              <p:nvPr/>
            </p:nvSpPr>
            <p:spPr>
              <a:xfrm>
                <a:off x="2692483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EA1A462A-D0FE-4CAC-8762-2EC06A4E1CE8}"/>
                  </a:ext>
                </a:extLst>
              </p:cNvPr>
              <p:cNvSpPr/>
              <p:nvPr/>
            </p:nvSpPr>
            <p:spPr>
              <a:xfrm>
                <a:off x="3060388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A3DA1F75-A0E9-4F57-A8CC-88912F752D43}"/>
                  </a:ext>
                </a:extLst>
              </p:cNvPr>
              <p:cNvSpPr/>
              <p:nvPr/>
            </p:nvSpPr>
            <p:spPr>
              <a:xfrm>
                <a:off x="3430252" y="593123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19C0B62F-40E1-4042-BAAD-34410EC09A41}"/>
                  </a:ext>
                </a:extLst>
              </p:cNvPr>
              <p:cNvSpPr/>
              <p:nvPr/>
            </p:nvSpPr>
            <p:spPr>
              <a:xfrm>
                <a:off x="3798212" y="592929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7C378F1A-68B2-4C36-A5DB-7C24C5A1B435}"/>
                  </a:ext>
                </a:extLst>
              </p:cNvPr>
              <p:cNvSpPr/>
              <p:nvPr/>
            </p:nvSpPr>
            <p:spPr>
              <a:xfrm>
                <a:off x="4162388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D95B52DC-14BD-4F4F-848B-491082E944EC}"/>
                  </a:ext>
                </a:extLst>
              </p:cNvPr>
              <p:cNvSpPr/>
              <p:nvPr/>
            </p:nvSpPr>
            <p:spPr>
              <a:xfrm>
                <a:off x="4532252" y="5929329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F50076E3-B40F-475A-A658-CA33DB2FDB1B}"/>
                  </a:ext>
                </a:extLst>
              </p:cNvPr>
              <p:cNvSpPr/>
              <p:nvPr/>
            </p:nvSpPr>
            <p:spPr>
              <a:xfrm>
                <a:off x="4900212" y="5927388"/>
                <a:ext cx="369864" cy="375232"/>
              </a:xfrm>
              <a:prstGeom prst="rect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F805CCF6-16E8-4CBD-A7A8-8EA54A3EEE42}"/>
                </a:ext>
              </a:extLst>
            </p:cNvPr>
            <p:cNvSpPr/>
            <p:nvPr/>
          </p:nvSpPr>
          <p:spPr>
            <a:xfrm>
              <a:off x="6400800" y="2171700"/>
              <a:ext cx="85725" cy="1238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85718-6F7F-4D3D-98EC-3CEAE01B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39236-CA2B-454B-AFBD-F2CFDA26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9DC1DA-63AB-4561-83D2-F1CB669C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Air Quality Modeling Platform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4C180-44C7-4AF6-8FDF-42788BE47C3C}"/>
              </a:ext>
            </a:extLst>
          </p:cNvPr>
          <p:cNvSpPr txBox="1"/>
          <p:nvPr/>
        </p:nvSpPr>
        <p:spPr>
          <a:xfrm>
            <a:off x="3143026" y="1688497"/>
            <a:ext cx="2773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Air Quality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FC20A-A1B1-48BE-AF8E-0A3EFE22A6BF}"/>
              </a:ext>
            </a:extLst>
          </p:cNvPr>
          <p:cNvSpPr txBox="1"/>
          <p:nvPr/>
        </p:nvSpPr>
        <p:spPr>
          <a:xfrm>
            <a:off x="257010" y="2777201"/>
            <a:ext cx="220445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Meteorological</a:t>
            </a:r>
            <a:br>
              <a:rPr lang="en-US" sz="2200" b="1" dirty="0"/>
            </a:br>
            <a:r>
              <a:rPr lang="en-US" sz="2200" b="1" dirty="0"/>
              <a:t>Model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dirty="0"/>
              <a:t>wind, </a:t>
            </a:r>
          </a:p>
          <a:p>
            <a:r>
              <a:rPr lang="en-US" dirty="0"/>
              <a:t>temperature,</a:t>
            </a:r>
          </a:p>
          <a:p>
            <a:r>
              <a:rPr lang="en-US" dirty="0"/>
              <a:t>precipitation, </a:t>
            </a:r>
          </a:p>
          <a:p>
            <a:r>
              <a:rPr lang="en-US" dirty="0"/>
              <a:t>radiation, …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CEE972B-7967-461F-BABA-44BBA18C16BE}"/>
              </a:ext>
            </a:extLst>
          </p:cNvPr>
          <p:cNvSpPr/>
          <p:nvPr/>
        </p:nvSpPr>
        <p:spPr>
          <a:xfrm>
            <a:off x="-1" y="2514600"/>
            <a:ext cx="2551901" cy="20992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F4827-61F5-4F16-B67C-D57279579DF9}"/>
              </a:ext>
            </a:extLst>
          </p:cNvPr>
          <p:cNvSpPr txBox="1"/>
          <p:nvPr/>
        </p:nvSpPr>
        <p:spPr>
          <a:xfrm>
            <a:off x="324113" y="5227543"/>
            <a:ext cx="3300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Boundary Conditions</a:t>
            </a:r>
            <a:br>
              <a:rPr lang="en-US" sz="2400" b="1" dirty="0"/>
            </a:br>
            <a:r>
              <a:rPr lang="en-US" dirty="0"/>
              <a:t>Concentrations of species</a:t>
            </a:r>
            <a:br>
              <a:rPr lang="en-US" dirty="0"/>
            </a:br>
            <a:r>
              <a:rPr lang="en-US" dirty="0"/>
              <a:t>at boundaries</a:t>
            </a:r>
            <a:endParaRPr lang="en-US" sz="24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50C7097-A75D-441C-8FCC-684F595E8636}"/>
              </a:ext>
            </a:extLst>
          </p:cNvPr>
          <p:cNvSpPr/>
          <p:nvPr/>
        </p:nvSpPr>
        <p:spPr>
          <a:xfrm rot="19303432">
            <a:off x="2482242" y="4619138"/>
            <a:ext cx="902208" cy="394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2BFBA8F-E7B2-413F-90D0-E2B91ED8F398}"/>
              </a:ext>
            </a:extLst>
          </p:cNvPr>
          <p:cNvSpPr/>
          <p:nvPr/>
        </p:nvSpPr>
        <p:spPr>
          <a:xfrm rot="16200000">
            <a:off x="4291447" y="4809995"/>
            <a:ext cx="902208" cy="394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F8C3F-1EBB-40E0-9936-98C6C24131B2}"/>
              </a:ext>
            </a:extLst>
          </p:cNvPr>
          <p:cNvSpPr txBox="1"/>
          <p:nvPr/>
        </p:nvSpPr>
        <p:spPr>
          <a:xfrm>
            <a:off x="3886200" y="5514975"/>
            <a:ext cx="18405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Emissions</a:t>
            </a:r>
          </a:p>
          <a:p>
            <a:r>
              <a:rPr lang="en-US" sz="2000" dirty="0"/>
              <a:t>Ground level </a:t>
            </a:r>
            <a:br>
              <a:rPr lang="en-US" sz="2000" dirty="0"/>
            </a:br>
            <a:r>
              <a:rPr lang="en-US" sz="2000" dirty="0"/>
              <a:t>and elevated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C0210D-CA5F-4E5F-B8EB-024946B23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553" y="3058390"/>
            <a:ext cx="2364992" cy="156629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EFBFFE9-8CAA-4DAA-A0DE-B8CE899F2B52}"/>
              </a:ext>
            </a:extLst>
          </p:cNvPr>
          <p:cNvSpPr/>
          <p:nvPr/>
        </p:nvSpPr>
        <p:spPr>
          <a:xfrm>
            <a:off x="5871180" y="349825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D4A82-2BED-4A0F-BE3E-A5981F8A7BF8}"/>
              </a:ext>
            </a:extLst>
          </p:cNvPr>
          <p:cNvSpPr txBox="1"/>
          <p:nvPr/>
        </p:nvSpPr>
        <p:spPr>
          <a:xfrm>
            <a:off x="6564394" y="2301307"/>
            <a:ext cx="2451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Pollutant</a:t>
            </a:r>
            <a:br>
              <a:rPr lang="en-US" sz="2400" b="1" dirty="0"/>
            </a:br>
            <a:r>
              <a:rPr lang="en-US" sz="2400" b="1" dirty="0"/>
              <a:t>Concentrations</a:t>
            </a:r>
          </a:p>
        </p:txBody>
      </p:sp>
      <p:grpSp>
        <p:nvGrpSpPr>
          <p:cNvPr id="626" name="Group 625">
            <a:extLst>
              <a:ext uri="{FF2B5EF4-FFF2-40B4-BE49-F238E27FC236}">
                <a16:creationId xmlns:a16="http://schemas.microsoft.com/office/drawing/2014/main" id="{F66D0268-F62C-4461-B9FB-5F907683F5E2}"/>
              </a:ext>
            </a:extLst>
          </p:cNvPr>
          <p:cNvGrpSpPr/>
          <p:nvPr/>
        </p:nvGrpSpPr>
        <p:grpSpPr>
          <a:xfrm>
            <a:off x="2973692" y="2262788"/>
            <a:ext cx="3254480" cy="2515429"/>
            <a:chOff x="2920123" y="253699"/>
            <a:chExt cx="7077683" cy="5247463"/>
          </a:xfrm>
        </p:grpSpPr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id="{2B2D57D2-647D-409C-A15B-40F0F706CAC2}"/>
                </a:ext>
              </a:extLst>
            </p:cNvPr>
            <p:cNvCxnSpPr/>
            <p:nvPr/>
          </p:nvCxnSpPr>
          <p:spPr>
            <a:xfrm flipV="1">
              <a:off x="2930147" y="1044918"/>
              <a:ext cx="0" cy="323421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id="{8CA25A33-5262-49CB-8970-17EA5A58837F}"/>
                </a:ext>
              </a:extLst>
            </p:cNvPr>
            <p:cNvCxnSpPr/>
            <p:nvPr/>
          </p:nvCxnSpPr>
          <p:spPr>
            <a:xfrm flipV="1">
              <a:off x="8045072" y="255587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77" name="Straight Connector 576">
              <a:extLst>
                <a:ext uri="{FF2B5EF4-FFF2-40B4-BE49-F238E27FC236}">
                  <a16:creationId xmlns:a16="http://schemas.microsoft.com/office/drawing/2014/main" id="{AE9A76A7-42B2-4A22-8378-86ABAA8E272E}"/>
                </a:ext>
              </a:extLst>
            </p:cNvPr>
            <p:cNvCxnSpPr/>
            <p:nvPr/>
          </p:nvCxnSpPr>
          <p:spPr>
            <a:xfrm flipV="1">
              <a:off x="2928650" y="265274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>
              <a:extLst>
                <a:ext uri="{FF2B5EF4-FFF2-40B4-BE49-F238E27FC236}">
                  <a16:creationId xmlns:a16="http://schemas.microsoft.com/office/drawing/2014/main" id="{C5AE9F87-0296-4C74-9006-E9AA00AA839B}"/>
                </a:ext>
              </a:extLst>
            </p:cNvPr>
            <p:cNvCxnSpPr/>
            <p:nvPr/>
          </p:nvCxnSpPr>
          <p:spPr>
            <a:xfrm>
              <a:off x="8043793" y="253699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>
              <a:extLst>
                <a:ext uri="{FF2B5EF4-FFF2-40B4-BE49-F238E27FC236}">
                  <a16:creationId xmlns:a16="http://schemas.microsoft.com/office/drawing/2014/main" id="{FD05AD6D-9A8B-4673-8415-E48DCF413283}"/>
                </a:ext>
              </a:extLst>
            </p:cNvPr>
            <p:cNvCxnSpPr/>
            <p:nvPr/>
          </p:nvCxnSpPr>
          <p:spPr>
            <a:xfrm flipV="1">
              <a:off x="2947768" y="3322147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>
              <a:extLst>
                <a:ext uri="{FF2B5EF4-FFF2-40B4-BE49-F238E27FC236}">
                  <a16:creationId xmlns:a16="http://schemas.microsoft.com/office/drawing/2014/main" id="{63BDF1F2-49CB-42B7-9D46-83F37DEBA77A}"/>
                </a:ext>
              </a:extLst>
            </p:cNvPr>
            <p:cNvCxnSpPr/>
            <p:nvPr/>
          </p:nvCxnSpPr>
          <p:spPr>
            <a:xfrm flipV="1">
              <a:off x="2928650" y="3064735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>
              <a:extLst>
                <a:ext uri="{FF2B5EF4-FFF2-40B4-BE49-F238E27FC236}">
                  <a16:creationId xmlns:a16="http://schemas.microsoft.com/office/drawing/2014/main" id="{02111FA9-93A0-43AE-BB57-21E95B00F26A}"/>
                </a:ext>
              </a:extLst>
            </p:cNvPr>
            <p:cNvCxnSpPr/>
            <p:nvPr/>
          </p:nvCxnSpPr>
          <p:spPr>
            <a:xfrm flipV="1">
              <a:off x="2948132" y="2789353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>
              <a:extLst>
                <a:ext uri="{FF2B5EF4-FFF2-40B4-BE49-F238E27FC236}">
                  <a16:creationId xmlns:a16="http://schemas.microsoft.com/office/drawing/2014/main" id="{70E1D565-A89F-42D9-9B45-4D7A5FC88147}"/>
                </a:ext>
              </a:extLst>
            </p:cNvPr>
            <p:cNvCxnSpPr/>
            <p:nvPr/>
          </p:nvCxnSpPr>
          <p:spPr>
            <a:xfrm flipV="1">
              <a:off x="2951938" y="2512359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id="{BCFA1223-7084-4610-8D19-DC4ED1D78ADE}"/>
                </a:ext>
              </a:extLst>
            </p:cNvPr>
            <p:cNvCxnSpPr/>
            <p:nvPr/>
          </p:nvCxnSpPr>
          <p:spPr>
            <a:xfrm flipV="1">
              <a:off x="2942345" y="2254947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Straight Connector 583">
              <a:extLst>
                <a:ext uri="{FF2B5EF4-FFF2-40B4-BE49-F238E27FC236}">
                  <a16:creationId xmlns:a16="http://schemas.microsoft.com/office/drawing/2014/main" id="{E3EECBF2-6BBB-4E01-B790-E1FE93C48CDA}"/>
                </a:ext>
              </a:extLst>
            </p:cNvPr>
            <p:cNvCxnSpPr/>
            <p:nvPr/>
          </p:nvCxnSpPr>
          <p:spPr>
            <a:xfrm flipV="1">
              <a:off x="2952302" y="1950990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>
              <a:extLst>
                <a:ext uri="{FF2B5EF4-FFF2-40B4-BE49-F238E27FC236}">
                  <a16:creationId xmlns:a16="http://schemas.microsoft.com/office/drawing/2014/main" id="{703E464F-40EB-4AC7-B2AE-3BD42A1FCFCF}"/>
                </a:ext>
              </a:extLst>
            </p:cNvPr>
            <p:cNvCxnSpPr/>
            <p:nvPr/>
          </p:nvCxnSpPr>
          <p:spPr>
            <a:xfrm flipV="1">
              <a:off x="2947836" y="1589430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>
              <a:extLst>
                <a:ext uri="{FF2B5EF4-FFF2-40B4-BE49-F238E27FC236}">
                  <a16:creationId xmlns:a16="http://schemas.microsoft.com/office/drawing/2014/main" id="{5EF02CCF-D13B-4AFC-B5F1-947823FED1C7}"/>
                </a:ext>
              </a:extLst>
            </p:cNvPr>
            <p:cNvCxnSpPr/>
            <p:nvPr/>
          </p:nvCxnSpPr>
          <p:spPr>
            <a:xfrm flipV="1">
              <a:off x="2920123" y="1150309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>
              <a:extLst>
                <a:ext uri="{FF2B5EF4-FFF2-40B4-BE49-F238E27FC236}">
                  <a16:creationId xmlns:a16="http://schemas.microsoft.com/office/drawing/2014/main" id="{199E8E47-D25E-4DCB-BD38-04158DC6984A}"/>
                </a:ext>
              </a:extLst>
            </p:cNvPr>
            <p:cNvCxnSpPr/>
            <p:nvPr/>
          </p:nvCxnSpPr>
          <p:spPr>
            <a:xfrm flipV="1">
              <a:off x="2927741" y="637023"/>
              <a:ext cx="5105400" cy="77277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>
              <a:extLst>
                <a:ext uri="{FF2B5EF4-FFF2-40B4-BE49-F238E27FC236}">
                  <a16:creationId xmlns:a16="http://schemas.microsoft.com/office/drawing/2014/main" id="{1AF0E967-B884-4152-BEFC-1B1DAD9170C4}"/>
                </a:ext>
              </a:extLst>
            </p:cNvPr>
            <p:cNvCxnSpPr/>
            <p:nvPr/>
          </p:nvCxnSpPr>
          <p:spPr>
            <a:xfrm flipV="1">
              <a:off x="4873247" y="2266950"/>
              <a:ext cx="0" cy="323421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9" name="Straight Connector 588">
              <a:extLst>
                <a:ext uri="{FF2B5EF4-FFF2-40B4-BE49-F238E27FC236}">
                  <a16:creationId xmlns:a16="http://schemas.microsoft.com/office/drawing/2014/main" id="{2CBE911B-21B3-4BB4-B229-2D1D445F231A}"/>
                </a:ext>
              </a:extLst>
            </p:cNvPr>
            <p:cNvCxnSpPr/>
            <p:nvPr/>
          </p:nvCxnSpPr>
          <p:spPr>
            <a:xfrm flipV="1">
              <a:off x="3264951" y="972453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0" name="Straight Connector 589">
              <a:extLst>
                <a:ext uri="{FF2B5EF4-FFF2-40B4-BE49-F238E27FC236}">
                  <a16:creationId xmlns:a16="http://schemas.microsoft.com/office/drawing/2014/main" id="{52D2FA34-838E-44EC-B548-0C82CA8E7E58}"/>
                </a:ext>
              </a:extLst>
            </p:cNvPr>
            <p:cNvCxnSpPr/>
            <p:nvPr/>
          </p:nvCxnSpPr>
          <p:spPr>
            <a:xfrm flipV="1">
              <a:off x="3598326" y="914062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1" name="Straight Connector 590">
              <a:extLst>
                <a:ext uri="{FF2B5EF4-FFF2-40B4-BE49-F238E27FC236}">
                  <a16:creationId xmlns:a16="http://schemas.microsoft.com/office/drawing/2014/main" id="{0A9361F1-0E1E-4777-98A3-79E47D8460BA}"/>
                </a:ext>
              </a:extLst>
            </p:cNvPr>
            <p:cNvCxnSpPr/>
            <p:nvPr/>
          </p:nvCxnSpPr>
          <p:spPr>
            <a:xfrm flipV="1">
              <a:off x="3961708" y="864672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2" name="Straight Connector 591">
              <a:extLst>
                <a:ext uri="{FF2B5EF4-FFF2-40B4-BE49-F238E27FC236}">
                  <a16:creationId xmlns:a16="http://schemas.microsoft.com/office/drawing/2014/main" id="{FB77C8EC-16EE-4898-8D4C-A3AC5434400A}"/>
                </a:ext>
              </a:extLst>
            </p:cNvPr>
            <p:cNvCxnSpPr/>
            <p:nvPr/>
          </p:nvCxnSpPr>
          <p:spPr>
            <a:xfrm flipV="1">
              <a:off x="4304608" y="815806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3" name="Straight Connector 592">
              <a:extLst>
                <a:ext uri="{FF2B5EF4-FFF2-40B4-BE49-F238E27FC236}">
                  <a16:creationId xmlns:a16="http://schemas.microsoft.com/office/drawing/2014/main" id="{11D009F3-E63B-4CFD-B672-EAE9747F29AD}"/>
                </a:ext>
              </a:extLst>
            </p:cNvPr>
            <p:cNvCxnSpPr/>
            <p:nvPr/>
          </p:nvCxnSpPr>
          <p:spPr>
            <a:xfrm flipV="1">
              <a:off x="4649164" y="776731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4" name="Straight Connector 593">
              <a:extLst>
                <a:ext uri="{FF2B5EF4-FFF2-40B4-BE49-F238E27FC236}">
                  <a16:creationId xmlns:a16="http://schemas.microsoft.com/office/drawing/2014/main" id="{CB0BF5BC-BFE2-42DD-8B57-C18102CDE921}"/>
                </a:ext>
              </a:extLst>
            </p:cNvPr>
            <p:cNvCxnSpPr/>
            <p:nvPr/>
          </p:nvCxnSpPr>
          <p:spPr>
            <a:xfrm flipV="1">
              <a:off x="4982539" y="718340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F2C86AAC-5520-495F-B0BC-B2D422FBC16D}"/>
                </a:ext>
              </a:extLst>
            </p:cNvPr>
            <p:cNvCxnSpPr/>
            <p:nvPr/>
          </p:nvCxnSpPr>
          <p:spPr>
            <a:xfrm flipV="1">
              <a:off x="5312826" y="665175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6" name="Straight Connector 595">
              <a:extLst>
                <a:ext uri="{FF2B5EF4-FFF2-40B4-BE49-F238E27FC236}">
                  <a16:creationId xmlns:a16="http://schemas.microsoft.com/office/drawing/2014/main" id="{0BA6B038-1F51-4BEA-8030-1D40215F09DE}"/>
                </a:ext>
              </a:extLst>
            </p:cNvPr>
            <p:cNvCxnSpPr/>
            <p:nvPr/>
          </p:nvCxnSpPr>
          <p:spPr>
            <a:xfrm flipV="1">
              <a:off x="5646201" y="606784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7" name="Straight Connector 596">
              <a:extLst>
                <a:ext uri="{FF2B5EF4-FFF2-40B4-BE49-F238E27FC236}">
                  <a16:creationId xmlns:a16="http://schemas.microsoft.com/office/drawing/2014/main" id="{475A0E98-56FC-4E26-BE7C-523C151070D8}"/>
                </a:ext>
              </a:extLst>
            </p:cNvPr>
            <p:cNvCxnSpPr/>
            <p:nvPr/>
          </p:nvCxnSpPr>
          <p:spPr>
            <a:xfrm flipV="1">
              <a:off x="6006190" y="568671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8" name="Straight Connector 597">
              <a:extLst>
                <a:ext uri="{FF2B5EF4-FFF2-40B4-BE49-F238E27FC236}">
                  <a16:creationId xmlns:a16="http://schemas.microsoft.com/office/drawing/2014/main" id="{74F56AFE-7AF0-4813-A496-1959267315F9}"/>
                </a:ext>
              </a:extLst>
            </p:cNvPr>
            <p:cNvCxnSpPr/>
            <p:nvPr/>
          </p:nvCxnSpPr>
          <p:spPr>
            <a:xfrm flipV="1">
              <a:off x="6339565" y="510280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6D2A0E74-80FA-4228-9C4A-1C5E27F8DC7C}"/>
                </a:ext>
              </a:extLst>
            </p:cNvPr>
            <p:cNvCxnSpPr/>
            <p:nvPr/>
          </p:nvCxnSpPr>
          <p:spPr>
            <a:xfrm flipV="1">
              <a:off x="6682212" y="466523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0" name="Straight Connector 599">
              <a:extLst>
                <a:ext uri="{FF2B5EF4-FFF2-40B4-BE49-F238E27FC236}">
                  <a16:creationId xmlns:a16="http://schemas.microsoft.com/office/drawing/2014/main" id="{8FFC6CF0-C1E3-4BF1-9E32-7864C961D6C0}"/>
                </a:ext>
              </a:extLst>
            </p:cNvPr>
            <p:cNvCxnSpPr/>
            <p:nvPr/>
          </p:nvCxnSpPr>
          <p:spPr>
            <a:xfrm flipV="1">
              <a:off x="7015587" y="408132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1" name="Straight Connector 600">
              <a:extLst>
                <a:ext uri="{FF2B5EF4-FFF2-40B4-BE49-F238E27FC236}">
                  <a16:creationId xmlns:a16="http://schemas.microsoft.com/office/drawing/2014/main" id="{A1FB8B1D-25C0-49C6-A960-278755991D9C}"/>
                </a:ext>
              </a:extLst>
            </p:cNvPr>
            <p:cNvCxnSpPr/>
            <p:nvPr/>
          </p:nvCxnSpPr>
          <p:spPr>
            <a:xfrm flipV="1">
              <a:off x="7379751" y="364371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2" name="Straight Connector 601">
              <a:extLst>
                <a:ext uri="{FF2B5EF4-FFF2-40B4-BE49-F238E27FC236}">
                  <a16:creationId xmlns:a16="http://schemas.microsoft.com/office/drawing/2014/main" id="{487128BB-0E65-4642-9402-798E56F083B5}"/>
                </a:ext>
              </a:extLst>
            </p:cNvPr>
            <p:cNvCxnSpPr/>
            <p:nvPr/>
          </p:nvCxnSpPr>
          <p:spPr>
            <a:xfrm flipV="1">
              <a:off x="7713126" y="305980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88BD58FA-9C71-48B6-BFDD-80A5AC321416}"/>
                </a:ext>
              </a:extLst>
            </p:cNvPr>
            <p:cNvCxnSpPr/>
            <p:nvPr/>
          </p:nvCxnSpPr>
          <p:spPr>
            <a:xfrm flipV="1">
              <a:off x="4873247" y="1494173"/>
              <a:ext cx="5105400" cy="772777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id="{8232BB9D-A9BC-4566-B492-3E065D53AB5E}"/>
                </a:ext>
              </a:extLst>
            </p:cNvPr>
            <p:cNvCxnSpPr/>
            <p:nvPr/>
          </p:nvCxnSpPr>
          <p:spPr>
            <a:xfrm>
              <a:off x="2928650" y="1044918"/>
              <a:ext cx="1944597" cy="12220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>
              <a:extLst>
                <a:ext uri="{FF2B5EF4-FFF2-40B4-BE49-F238E27FC236}">
                  <a16:creationId xmlns:a16="http://schemas.microsoft.com/office/drawing/2014/main" id="{231BB2AB-B6CC-4FC5-98B3-91B8B6DC8F9C}"/>
                </a:ext>
              </a:extLst>
            </p:cNvPr>
            <p:cNvCxnSpPr/>
            <p:nvPr/>
          </p:nvCxnSpPr>
          <p:spPr>
            <a:xfrm flipV="1">
              <a:off x="8199063" y="363391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6" name="Straight Connector 605">
              <a:extLst>
                <a:ext uri="{FF2B5EF4-FFF2-40B4-BE49-F238E27FC236}">
                  <a16:creationId xmlns:a16="http://schemas.microsoft.com/office/drawing/2014/main" id="{EC283B7E-D07F-4990-BAA7-BD29640233C7}"/>
                </a:ext>
              </a:extLst>
            </p:cNvPr>
            <p:cNvCxnSpPr/>
            <p:nvPr/>
          </p:nvCxnSpPr>
          <p:spPr>
            <a:xfrm flipV="1">
              <a:off x="8351463" y="446493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E5558E5C-0371-4F2E-B78F-6D586DACEBD3}"/>
                </a:ext>
              </a:extLst>
            </p:cNvPr>
            <p:cNvCxnSpPr/>
            <p:nvPr/>
          </p:nvCxnSpPr>
          <p:spPr>
            <a:xfrm flipV="1">
              <a:off x="8513388" y="549621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8" name="Straight Connector 607">
              <a:extLst>
                <a:ext uri="{FF2B5EF4-FFF2-40B4-BE49-F238E27FC236}">
                  <a16:creationId xmlns:a16="http://schemas.microsoft.com/office/drawing/2014/main" id="{DE8D00DB-0426-4288-9F14-CA962AD9A19E}"/>
                </a:ext>
              </a:extLst>
            </p:cNvPr>
            <p:cNvCxnSpPr/>
            <p:nvPr/>
          </p:nvCxnSpPr>
          <p:spPr>
            <a:xfrm flipV="1">
              <a:off x="8684838" y="661187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09" name="Straight Connector 608">
              <a:extLst>
                <a:ext uri="{FF2B5EF4-FFF2-40B4-BE49-F238E27FC236}">
                  <a16:creationId xmlns:a16="http://schemas.microsoft.com/office/drawing/2014/main" id="{C90EDED6-7B81-457E-B572-A6173D10DC25}"/>
                </a:ext>
              </a:extLst>
            </p:cNvPr>
            <p:cNvCxnSpPr/>
            <p:nvPr/>
          </p:nvCxnSpPr>
          <p:spPr>
            <a:xfrm flipV="1">
              <a:off x="8858676" y="777515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0" name="Straight Connector 609">
              <a:extLst>
                <a:ext uri="{FF2B5EF4-FFF2-40B4-BE49-F238E27FC236}">
                  <a16:creationId xmlns:a16="http://schemas.microsoft.com/office/drawing/2014/main" id="{A69D0810-930A-4E34-BDE4-94CB7B2657E1}"/>
                </a:ext>
              </a:extLst>
            </p:cNvPr>
            <p:cNvCxnSpPr/>
            <p:nvPr/>
          </p:nvCxnSpPr>
          <p:spPr>
            <a:xfrm flipV="1">
              <a:off x="9011076" y="860617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1" name="Straight Connector 610">
              <a:extLst>
                <a:ext uri="{FF2B5EF4-FFF2-40B4-BE49-F238E27FC236}">
                  <a16:creationId xmlns:a16="http://schemas.microsoft.com/office/drawing/2014/main" id="{63B36652-32B8-4B3F-BA44-9A79935390F5}"/>
                </a:ext>
              </a:extLst>
            </p:cNvPr>
            <p:cNvCxnSpPr/>
            <p:nvPr/>
          </p:nvCxnSpPr>
          <p:spPr>
            <a:xfrm flipV="1">
              <a:off x="9173001" y="963745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2" name="Straight Connector 611">
              <a:extLst>
                <a:ext uri="{FF2B5EF4-FFF2-40B4-BE49-F238E27FC236}">
                  <a16:creationId xmlns:a16="http://schemas.microsoft.com/office/drawing/2014/main" id="{3AAAC794-B0CE-40CB-BB39-C4EE6DB39E42}"/>
                </a:ext>
              </a:extLst>
            </p:cNvPr>
            <p:cNvCxnSpPr/>
            <p:nvPr/>
          </p:nvCxnSpPr>
          <p:spPr>
            <a:xfrm flipV="1">
              <a:off x="9344451" y="1075311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3" name="Straight Connector 612">
              <a:extLst>
                <a:ext uri="{FF2B5EF4-FFF2-40B4-BE49-F238E27FC236}">
                  <a16:creationId xmlns:a16="http://schemas.microsoft.com/office/drawing/2014/main" id="{609F4742-2D10-4D3E-B239-AF09C6DD75CE}"/>
                </a:ext>
              </a:extLst>
            </p:cNvPr>
            <p:cNvCxnSpPr/>
            <p:nvPr/>
          </p:nvCxnSpPr>
          <p:spPr>
            <a:xfrm flipV="1">
              <a:off x="9487326" y="1176056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4" name="Straight Connector 613">
              <a:extLst>
                <a:ext uri="{FF2B5EF4-FFF2-40B4-BE49-F238E27FC236}">
                  <a16:creationId xmlns:a16="http://schemas.microsoft.com/office/drawing/2014/main" id="{F38906AE-3F87-47D2-95D1-BBE252E20A79}"/>
                </a:ext>
              </a:extLst>
            </p:cNvPr>
            <p:cNvCxnSpPr/>
            <p:nvPr/>
          </p:nvCxnSpPr>
          <p:spPr>
            <a:xfrm flipV="1">
              <a:off x="9649251" y="1279184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7654ED5F-8E7F-4CA6-A940-0F82A6EB9ACE}"/>
                </a:ext>
              </a:extLst>
            </p:cNvPr>
            <p:cNvCxnSpPr/>
            <p:nvPr/>
          </p:nvCxnSpPr>
          <p:spPr>
            <a:xfrm flipV="1">
              <a:off x="9820701" y="1390750"/>
              <a:ext cx="0" cy="323421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16" name="Straight Connector 615">
              <a:extLst>
                <a:ext uri="{FF2B5EF4-FFF2-40B4-BE49-F238E27FC236}">
                  <a16:creationId xmlns:a16="http://schemas.microsoft.com/office/drawing/2014/main" id="{835FBB5F-6CE9-40B8-AE67-6EC2ECCB515E}"/>
                </a:ext>
              </a:extLst>
            </p:cNvPr>
            <p:cNvCxnSpPr/>
            <p:nvPr/>
          </p:nvCxnSpPr>
          <p:spPr>
            <a:xfrm>
              <a:off x="8033141" y="3302330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Straight Connector 616">
              <a:extLst>
                <a:ext uri="{FF2B5EF4-FFF2-40B4-BE49-F238E27FC236}">
                  <a16:creationId xmlns:a16="http://schemas.microsoft.com/office/drawing/2014/main" id="{4B95C442-C66D-4EF6-BEB9-5570E11AB233}"/>
                </a:ext>
              </a:extLst>
            </p:cNvPr>
            <p:cNvCxnSpPr/>
            <p:nvPr/>
          </p:nvCxnSpPr>
          <p:spPr>
            <a:xfrm>
              <a:off x="8049723" y="3064853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Straight Connector 617">
              <a:extLst>
                <a:ext uri="{FF2B5EF4-FFF2-40B4-BE49-F238E27FC236}">
                  <a16:creationId xmlns:a16="http://schemas.microsoft.com/office/drawing/2014/main" id="{BC8C7E42-D387-43CD-8D21-2C27B5D4331C}"/>
                </a:ext>
              </a:extLst>
            </p:cNvPr>
            <p:cNvCxnSpPr/>
            <p:nvPr/>
          </p:nvCxnSpPr>
          <p:spPr>
            <a:xfrm>
              <a:off x="8053204" y="2778118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9" name="Straight Connector 618">
              <a:extLst>
                <a:ext uri="{FF2B5EF4-FFF2-40B4-BE49-F238E27FC236}">
                  <a16:creationId xmlns:a16="http://schemas.microsoft.com/office/drawing/2014/main" id="{1CFB01F6-B991-4876-A5D5-D6989EB8B695}"/>
                </a:ext>
              </a:extLst>
            </p:cNvPr>
            <p:cNvCxnSpPr/>
            <p:nvPr/>
          </p:nvCxnSpPr>
          <p:spPr>
            <a:xfrm>
              <a:off x="8050736" y="2512066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Straight Connector 619">
              <a:extLst>
                <a:ext uri="{FF2B5EF4-FFF2-40B4-BE49-F238E27FC236}">
                  <a16:creationId xmlns:a16="http://schemas.microsoft.com/office/drawing/2014/main" id="{28F6C8CF-4108-4FBE-8A46-88CE83C06561}"/>
                </a:ext>
              </a:extLst>
            </p:cNvPr>
            <p:cNvCxnSpPr/>
            <p:nvPr/>
          </p:nvCxnSpPr>
          <p:spPr>
            <a:xfrm>
              <a:off x="8053209" y="2253175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Straight Connector 620">
              <a:extLst>
                <a:ext uri="{FF2B5EF4-FFF2-40B4-BE49-F238E27FC236}">
                  <a16:creationId xmlns:a16="http://schemas.microsoft.com/office/drawing/2014/main" id="{015CD1B8-5AD0-4C8D-AB5F-1597593ED699}"/>
                </a:ext>
              </a:extLst>
            </p:cNvPr>
            <p:cNvCxnSpPr/>
            <p:nvPr/>
          </p:nvCxnSpPr>
          <p:spPr>
            <a:xfrm>
              <a:off x="8041216" y="1949023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Connector 621">
              <a:extLst>
                <a:ext uri="{FF2B5EF4-FFF2-40B4-BE49-F238E27FC236}">
                  <a16:creationId xmlns:a16="http://schemas.microsoft.com/office/drawing/2014/main" id="{F1683825-5E24-4D5A-A784-4C51CF1F76A9}"/>
                </a:ext>
              </a:extLst>
            </p:cNvPr>
            <p:cNvCxnSpPr/>
            <p:nvPr/>
          </p:nvCxnSpPr>
          <p:spPr>
            <a:xfrm>
              <a:off x="8044459" y="1578213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Connector 622">
              <a:extLst>
                <a:ext uri="{FF2B5EF4-FFF2-40B4-BE49-F238E27FC236}">
                  <a16:creationId xmlns:a16="http://schemas.microsoft.com/office/drawing/2014/main" id="{3C2EA055-407B-4929-AB57-FF06C3BCC57D}"/>
                </a:ext>
              </a:extLst>
            </p:cNvPr>
            <p:cNvCxnSpPr/>
            <p:nvPr/>
          </p:nvCxnSpPr>
          <p:spPr>
            <a:xfrm>
              <a:off x="8043084" y="1141590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>
              <a:extLst>
                <a:ext uri="{FF2B5EF4-FFF2-40B4-BE49-F238E27FC236}">
                  <a16:creationId xmlns:a16="http://schemas.microsoft.com/office/drawing/2014/main" id="{B972217E-1D67-4132-8DC8-3FAEB5AB50CE}"/>
                </a:ext>
              </a:extLst>
            </p:cNvPr>
            <p:cNvCxnSpPr/>
            <p:nvPr/>
          </p:nvCxnSpPr>
          <p:spPr>
            <a:xfrm>
              <a:off x="8043793" y="635554"/>
              <a:ext cx="1944597" cy="122203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Straight Connector 624">
              <a:extLst>
                <a:ext uri="{FF2B5EF4-FFF2-40B4-BE49-F238E27FC236}">
                  <a16:creationId xmlns:a16="http://schemas.microsoft.com/office/drawing/2014/main" id="{E4DF1F99-F624-4788-A2B4-9B49B00AE041}"/>
                </a:ext>
              </a:extLst>
            </p:cNvPr>
            <p:cNvCxnSpPr/>
            <p:nvPr/>
          </p:nvCxnSpPr>
          <p:spPr>
            <a:xfrm flipV="1">
              <a:off x="9978647" y="1494173"/>
              <a:ext cx="0" cy="323421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564F875-C9BE-4555-9974-4573E337888E}"/>
              </a:ext>
            </a:extLst>
          </p:cNvPr>
          <p:cNvSpPr/>
          <p:nvPr/>
        </p:nvSpPr>
        <p:spPr>
          <a:xfrm>
            <a:off x="2145792" y="34982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43A06-1574-4E0E-80C5-BF8BFAC01CCD}"/>
              </a:ext>
            </a:extLst>
          </p:cNvPr>
          <p:cNvSpPr txBox="1"/>
          <p:nvPr/>
        </p:nvSpPr>
        <p:spPr>
          <a:xfrm>
            <a:off x="6849588" y="4647240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are hourly</a:t>
            </a:r>
          </a:p>
          <a:p>
            <a:r>
              <a:rPr lang="en-US" dirty="0"/>
              <a:t>and in 3-D</a:t>
            </a:r>
          </a:p>
        </p:txBody>
      </p:sp>
    </p:spTree>
    <p:extLst>
      <p:ext uri="{BB962C8B-B14F-4D97-AF65-F5344CB8AC3E}">
        <p14:creationId xmlns:p14="http://schemas.microsoft.com/office/powerpoint/2010/main" val="23423955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20177"/>
            <a:ext cx="8001000" cy="1038620"/>
          </a:xfrm>
        </p:spPr>
        <p:txBody>
          <a:bodyPr>
            <a:normAutofit fontScale="90000"/>
          </a:bodyPr>
          <a:lstStyle/>
          <a:p>
            <a:r>
              <a:rPr lang="en-US" dirty="0"/>
              <a:t>Creating a Surrogate for Commercial Marine Vessels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82" y="1524000"/>
            <a:ext cx="5943600" cy="368935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91" y="2724329"/>
            <a:ext cx="5105400" cy="426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191" y="14147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= US counties</a:t>
            </a:r>
          </a:p>
          <a:p>
            <a:r>
              <a:rPr lang="en-US" dirty="0"/>
              <a:t>Weight = NOx emissions</a:t>
            </a:r>
            <a:br>
              <a:rPr lang="en-US" dirty="0"/>
            </a:br>
            <a:r>
              <a:rPr lang="en-US" dirty="0"/>
              <a:t>    on shipping lanes</a:t>
            </a:r>
          </a:p>
          <a:p>
            <a:r>
              <a:rPr lang="en-US" dirty="0"/>
              <a:t>Output is US 12km grid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959432" y="6415088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2794376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493759"/>
              </p:ext>
            </p:extLst>
          </p:nvPr>
        </p:nvGraphicFramePr>
        <p:xfrm>
          <a:off x="304800" y="2971800"/>
          <a:ext cx="8708232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1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16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Surg</a:t>
                      </a:r>
                      <a:r>
                        <a:rPr lang="en-US" dirty="0"/>
                        <a:t>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Comment*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200/1000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300/1000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  <a:r>
                        <a:rPr lang="en-US" baseline="0" dirty="0"/>
                        <a:t>/1000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800/2000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1200/2000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Surrogate values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417638"/>
            <a:ext cx="7543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Value =  </a:t>
            </a:r>
            <a:r>
              <a:rPr lang="en-US" sz="2400" u="sng" dirty="0"/>
              <a:t>sum of attribute in </a:t>
            </a:r>
            <a:r>
              <a:rPr lang="en-US" sz="2400" b="1" u="sng" dirty="0"/>
              <a:t>grid cell</a:t>
            </a:r>
          </a:p>
          <a:p>
            <a:r>
              <a:rPr lang="en-US" sz="2400" dirty="0"/>
              <a:t>	     sum of attribute in county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Values sum to 1 for each county / province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A5119-A23F-4BE4-92D2-0652DA64877A}"/>
              </a:ext>
            </a:extLst>
          </p:cNvPr>
          <p:cNvSpPr txBox="1"/>
          <p:nvPr/>
        </p:nvSpPr>
        <p:spPr>
          <a:xfrm>
            <a:off x="1828800" y="5485586"/>
            <a:ext cx="6655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Surrogates created using the Spatial Allocator include a </a:t>
            </a:r>
            <a:br>
              <a:rPr lang="en-US" dirty="0"/>
            </a:br>
            <a:r>
              <a:rPr lang="en-US" dirty="0"/>
              <a:t>  comment that shows how the ratio was computed</a:t>
            </a:r>
          </a:p>
        </p:txBody>
      </p:sp>
    </p:spTree>
    <p:extLst>
      <p:ext uri="{BB962C8B-B14F-4D97-AF65-F5344CB8AC3E}">
        <p14:creationId xmlns:p14="http://schemas.microsoft.com/office/powerpoint/2010/main" val="587791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9"/>
            <a:ext cx="8458200" cy="1109471"/>
          </a:xfrm>
        </p:spPr>
        <p:txBody>
          <a:bodyPr>
            <a:normAutofit/>
          </a:bodyPr>
          <a:lstStyle/>
          <a:p>
            <a:r>
              <a:rPr lang="en-US" sz="2800" dirty="0"/>
              <a:t>New spatial surrogate is based on 2013 data: </a:t>
            </a:r>
            <a:r>
              <a:rPr lang="en-US" sz="2800" dirty="0">
                <a:hlinkClick r:id="rId3"/>
              </a:rPr>
              <a:t>https://www.marinecadastre.gov/data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CMV Surrogate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036" y="2415703"/>
            <a:ext cx="6096000" cy="4352021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572000" y="6592627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US EPA OAQPS, Emission Inventory and Analysis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0787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5D2F3-6F50-4719-93AB-770525DB2005}" type="slidenum">
              <a:rPr lang="en-US"/>
              <a:pPr/>
              <a:t>53</a:t>
            </a:fld>
            <a:endParaRPr lang="en-US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algn="ctr"/>
            <a:r>
              <a:rPr lang="en-US" sz="2400" b="1" dirty="0">
                <a:latin typeface="Arial" charset="0"/>
              </a:rPr>
              <a:t>Cross-references and profiles are used in emissions modeling to apportion wholes into parts: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grayWhite">
          <a:xfrm>
            <a:off x="4800600" y="3098800"/>
            <a:ext cx="2971800" cy="2921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grayWhite">
          <a:xfrm>
            <a:off x="914400" y="3083556"/>
            <a:ext cx="3214688" cy="2895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1683581" y="2655127"/>
            <a:ext cx="190917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400" b="1" dirty="0">
                <a:latin typeface="Arial" charset="0"/>
              </a:rPr>
              <a:t>X-REF table</a:t>
            </a: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4572000" y="2642515"/>
            <a:ext cx="375423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400" b="1" dirty="0">
                <a:latin typeface="Arial" charset="0"/>
              </a:rPr>
              <a:t>Profiles table (sum to 1) </a:t>
            </a:r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1245394" y="3556000"/>
            <a:ext cx="2349500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4883150" y="3556000"/>
            <a:ext cx="2889250" cy="269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1129406" y="3666299"/>
            <a:ext cx="3200399" cy="205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2505020121,</a:t>
            </a:r>
            <a:r>
              <a:rPr lang="en-US" sz="2400" dirty="0">
                <a:solidFill>
                  <a:srgbClr val="FFFFFF"/>
                </a:solidFill>
              </a:rPr>
              <a:t> 15	</a:t>
            </a:r>
            <a:r>
              <a:rPr lang="en-US" sz="2400" dirty="0">
                <a:solidFill>
                  <a:schemeClr val="bg1"/>
                </a:solidFill>
              </a:rPr>
              <a:t> 2505020122, </a:t>
            </a:r>
            <a:r>
              <a:rPr lang="en-US" sz="2400" dirty="0">
                <a:solidFill>
                  <a:srgbClr val="FFFFFF"/>
                </a:solidFill>
              </a:rPr>
              <a:t>15</a:t>
            </a:r>
          </a:p>
          <a:p>
            <a:r>
              <a:rPr lang="en-US" sz="2400" dirty="0">
                <a:solidFill>
                  <a:srgbClr val="FFFFFF"/>
                </a:solidFill>
              </a:rPr>
              <a:t>2294000000, 16</a:t>
            </a:r>
          </a:p>
          <a:p>
            <a:r>
              <a:rPr lang="en-US" sz="2400" dirty="0">
                <a:solidFill>
                  <a:srgbClr val="FFFFFF"/>
                </a:solidFill>
              </a:rPr>
              <a:t>2296000000, 17</a:t>
            </a:r>
          </a:p>
          <a:p>
            <a:endParaRPr lang="en-US" sz="3200" dirty="0"/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4862513" y="3617913"/>
            <a:ext cx="2238375" cy="2401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13    0.2, 0.3, 0.5</a:t>
            </a:r>
          </a:p>
          <a:p>
            <a:r>
              <a:rPr lang="en-US" sz="2400" dirty="0">
                <a:solidFill>
                  <a:srgbClr val="FFFFFF"/>
                </a:solidFill>
              </a:rPr>
              <a:t>14    0.4, 0.4, 0.2</a:t>
            </a:r>
          </a:p>
          <a:p>
            <a:r>
              <a:rPr lang="en-US" sz="2400" dirty="0">
                <a:solidFill>
                  <a:srgbClr val="FFFFFF"/>
                </a:solidFill>
              </a:rPr>
              <a:t>15    0.4, 0.3, 0.3</a:t>
            </a:r>
          </a:p>
          <a:p>
            <a:r>
              <a:rPr lang="en-US" sz="2400" dirty="0">
                <a:solidFill>
                  <a:srgbClr val="FFFFFF"/>
                </a:solidFill>
              </a:rPr>
              <a:t>16    0.4, 0.5, 0.1</a:t>
            </a:r>
          </a:p>
          <a:p>
            <a:r>
              <a:rPr lang="en-US" sz="2400" dirty="0">
                <a:solidFill>
                  <a:srgbClr val="FFFFFF"/>
                </a:solidFill>
              </a:rPr>
              <a:t>17    0.4, 0.4, 0.2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5548" name="Line 12"/>
          <p:cNvSpPr>
            <a:spLocks noChangeShapeType="1"/>
          </p:cNvSpPr>
          <p:nvPr/>
        </p:nvSpPr>
        <p:spPr bwMode="auto">
          <a:xfrm>
            <a:off x="3289300" y="5080000"/>
            <a:ext cx="4318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>
            <a:off x="3708400" y="5083175"/>
            <a:ext cx="1241425" cy="3746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4965700" y="5461000"/>
            <a:ext cx="3556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>
            <a:off x="3289300" y="4725988"/>
            <a:ext cx="431800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>
            <a:off x="3717925" y="4730750"/>
            <a:ext cx="1250950" cy="3365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Line 17"/>
          <p:cNvSpPr>
            <a:spLocks noChangeShapeType="1"/>
          </p:cNvSpPr>
          <p:nvPr/>
        </p:nvSpPr>
        <p:spPr bwMode="auto">
          <a:xfrm>
            <a:off x="4965700" y="5080000"/>
            <a:ext cx="3556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Line 18"/>
          <p:cNvSpPr>
            <a:spLocks noChangeShapeType="1"/>
          </p:cNvSpPr>
          <p:nvPr/>
        </p:nvSpPr>
        <p:spPr bwMode="auto">
          <a:xfrm>
            <a:off x="3303588" y="4344988"/>
            <a:ext cx="431800" cy="158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Line 19"/>
          <p:cNvSpPr>
            <a:spLocks noChangeShapeType="1"/>
          </p:cNvSpPr>
          <p:nvPr/>
        </p:nvSpPr>
        <p:spPr bwMode="auto">
          <a:xfrm>
            <a:off x="3708400" y="4349750"/>
            <a:ext cx="1250950" cy="3460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6" name="Line 20"/>
          <p:cNvSpPr>
            <a:spLocks noChangeShapeType="1"/>
          </p:cNvSpPr>
          <p:nvPr/>
        </p:nvSpPr>
        <p:spPr bwMode="auto">
          <a:xfrm>
            <a:off x="4965700" y="4699000"/>
            <a:ext cx="3556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7" name="Line 21"/>
          <p:cNvSpPr>
            <a:spLocks noChangeShapeType="1"/>
          </p:cNvSpPr>
          <p:nvPr/>
        </p:nvSpPr>
        <p:spPr bwMode="auto">
          <a:xfrm>
            <a:off x="3298825" y="3994150"/>
            <a:ext cx="431800" cy="1588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8" name="Line 22"/>
          <p:cNvSpPr>
            <a:spLocks noChangeShapeType="1"/>
          </p:cNvSpPr>
          <p:nvPr/>
        </p:nvSpPr>
        <p:spPr bwMode="auto">
          <a:xfrm>
            <a:off x="3912292" y="3994150"/>
            <a:ext cx="1247775" cy="71755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1433513" y="3160713"/>
            <a:ext cx="21592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SCC, Surg. ID</a:t>
            </a:r>
          </a:p>
        </p:txBody>
      </p:sp>
      <p:sp>
        <p:nvSpPr>
          <p:cNvPr id="65560" name="Rectangle 24"/>
          <p:cNvSpPr>
            <a:spLocks noChangeArrowheads="1"/>
          </p:cNvSpPr>
          <p:nvPr/>
        </p:nvSpPr>
        <p:spPr bwMode="auto">
          <a:xfrm>
            <a:off x="4862513" y="3160713"/>
            <a:ext cx="300723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ID, Grid cell 1, 2, 3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457200" y="457200"/>
            <a:ext cx="84764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noProof="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Using Cross-references and 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Profiles (Generically)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4800" y="6405149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255372543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090560"/>
              </p:ext>
            </p:extLst>
          </p:nvPr>
        </p:nvGraphicFramePr>
        <p:xfrm>
          <a:off x="457200" y="1481138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FIPS</a:t>
                      </a:r>
                      <a:r>
                        <a:rPr lang="en-US" baseline="0" dirty="0"/>
                        <a:t> ST/CTY*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SCC**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Surrogate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0040600241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! All counties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0040600242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! All counties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2505020121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! All counties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008000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2520100102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19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048243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2520100102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! Replaced</a:t>
                      </a:r>
                      <a:r>
                        <a:rPr lang="en-US" baseline="0" dirty="0"/>
                        <a:t> 698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048243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2520100102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! Replaced 698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668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Spatial Surrogate Cross reference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4419600"/>
            <a:ext cx="78662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 surrogate can be applied to </a:t>
            </a:r>
            <a:r>
              <a:rPr lang="en-US" dirty="0">
                <a:solidFill>
                  <a:srgbClr val="0070C0"/>
                </a:solidFill>
              </a:rPr>
              <a:t>all counties</a:t>
            </a:r>
            <a:r>
              <a:rPr lang="en-US" dirty="0"/>
              <a:t> using code 000000</a:t>
            </a:r>
            <a:br>
              <a:rPr lang="en-US" dirty="0"/>
            </a:br>
            <a:r>
              <a:rPr lang="en-US" dirty="0"/>
              <a:t>or to specific states using </a:t>
            </a:r>
            <a:r>
              <a:rPr lang="en-US" dirty="0">
                <a:solidFill>
                  <a:srgbClr val="00B050"/>
                </a:solidFill>
              </a:rPr>
              <a:t>state FIPS+”000”</a:t>
            </a:r>
            <a:r>
              <a:rPr lang="en-US" dirty="0"/>
              <a:t>, or to </a:t>
            </a:r>
            <a:r>
              <a:rPr lang="en-US" dirty="0">
                <a:solidFill>
                  <a:srgbClr val="7030A0"/>
                </a:solidFill>
              </a:rPr>
              <a:t>specific counties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** Specific SCC assignments are always used (no hierarchy assumed)</a:t>
            </a:r>
          </a:p>
        </p:txBody>
      </p:sp>
    </p:spTree>
    <p:extLst>
      <p:ext uri="{BB962C8B-B14F-4D97-AF65-F5344CB8AC3E}">
        <p14:creationId xmlns:p14="http://schemas.microsoft.com/office/powerpoint/2010/main" val="2778129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82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2011 National Land Cover Database (NLCD)</a:t>
            </a:r>
          </a:p>
          <a:p>
            <a:r>
              <a:rPr lang="en-US" dirty="0"/>
              <a:t>U.S. Census American Community Survey</a:t>
            </a:r>
          </a:p>
          <a:p>
            <a:r>
              <a:rPr lang="en-US" dirty="0"/>
              <a:t>U.S. Census </a:t>
            </a:r>
            <a:r>
              <a:rPr lang="en-US" b="1" dirty="0"/>
              <a:t>T</a:t>
            </a:r>
            <a:r>
              <a:rPr lang="en-US" dirty="0"/>
              <a:t>opologically </a:t>
            </a:r>
            <a:r>
              <a:rPr lang="en-US" b="1" dirty="0"/>
              <a:t>I</a:t>
            </a:r>
            <a:r>
              <a:rPr lang="en-US" dirty="0"/>
              <a:t>ntegrated </a:t>
            </a:r>
            <a:r>
              <a:rPr lang="en-US" b="1" dirty="0"/>
              <a:t>G</a:t>
            </a:r>
            <a:r>
              <a:rPr lang="en-US" dirty="0"/>
              <a:t>eographic </a:t>
            </a:r>
            <a:r>
              <a:rPr lang="en-US" b="1" dirty="0"/>
              <a:t>E</a:t>
            </a:r>
            <a:r>
              <a:rPr lang="en-US" dirty="0"/>
              <a:t>ncoding and </a:t>
            </a:r>
            <a:r>
              <a:rPr lang="en-US" b="1" dirty="0"/>
              <a:t>R</a:t>
            </a:r>
            <a:r>
              <a:rPr lang="en-US" dirty="0"/>
              <a:t>eferencing (TIGER) data </a:t>
            </a:r>
          </a:p>
          <a:p>
            <a:r>
              <a:rPr lang="en-US" dirty="0"/>
              <a:t>U.S. DOT Highway Performance Monitoring System (HPMS) – Annual Average Daily Travel (AADT)</a:t>
            </a:r>
          </a:p>
          <a:p>
            <a:r>
              <a:rPr lang="en-US" dirty="0"/>
              <a:t>National Transportation Atlas Database (NTAD)</a:t>
            </a:r>
          </a:p>
          <a:p>
            <a:r>
              <a:rPr lang="en-US" dirty="0"/>
              <a:t>2014 NEI Oil and Gas Activity Data</a:t>
            </a:r>
          </a:p>
          <a:p>
            <a:r>
              <a:rPr lang="en-US" dirty="0"/>
              <a:t>2014 NEI Ports and Shipping Lanes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Some Spatial Surrogate Data Sources</a:t>
            </a:r>
          </a:p>
        </p:txBody>
      </p:sp>
    </p:spTree>
    <p:extLst>
      <p:ext uri="{BB962C8B-B14F-4D97-AF65-F5344CB8AC3E}">
        <p14:creationId xmlns:p14="http://schemas.microsoft.com/office/powerpoint/2010/main" val="3507587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314588"/>
              </p:ext>
            </p:extLst>
          </p:nvPr>
        </p:nvGraphicFramePr>
        <p:xfrm>
          <a:off x="141683" y="1264279"/>
          <a:ext cx="8860633" cy="5340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31602156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41178815"/>
                    </a:ext>
                  </a:extLst>
                </a:gridCol>
                <a:gridCol w="2818226">
                  <a:extLst>
                    <a:ext uri="{9D8B030D-6E8A-4147-A177-3AD203B41FA5}">
                      <a16:colId xmlns:a16="http://schemas.microsoft.com/office/drawing/2014/main" val="3284270628"/>
                    </a:ext>
                  </a:extLst>
                </a:gridCol>
                <a:gridCol w="1085711">
                  <a:extLst>
                    <a:ext uri="{9D8B030D-6E8A-4147-A177-3AD203B41FA5}">
                      <a16:colId xmlns:a16="http://schemas.microsoft.com/office/drawing/2014/main" val="443598940"/>
                    </a:ext>
                  </a:extLst>
                </a:gridCol>
                <a:gridCol w="1163261">
                  <a:extLst>
                    <a:ext uri="{9D8B030D-6E8A-4147-A177-3AD203B41FA5}">
                      <a16:colId xmlns:a16="http://schemas.microsoft.com/office/drawing/2014/main" val="4063636270"/>
                    </a:ext>
                  </a:extLst>
                </a:gridCol>
                <a:gridCol w="1085711">
                  <a:extLst>
                    <a:ext uri="{9D8B030D-6E8A-4147-A177-3AD203B41FA5}">
                      <a16:colId xmlns:a16="http://schemas.microsoft.com/office/drawing/2014/main" val="1386641457"/>
                    </a:ext>
                  </a:extLst>
                </a:gridCol>
                <a:gridCol w="1107523">
                  <a:extLst>
                    <a:ext uri="{9D8B030D-6E8A-4147-A177-3AD203B41FA5}">
                      <a16:colId xmlns:a16="http://schemas.microsoft.com/office/drawing/2014/main" val="541035174"/>
                    </a:ext>
                  </a:extLst>
                </a:gridCol>
              </a:tblGrid>
              <a:tr h="3220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Sector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ID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Description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 NH3         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 NOX         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 PM2_5       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 VOC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7763062"/>
                  </a:ext>
                </a:extLst>
              </a:tr>
              <a:tr h="3061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NLCD Total Agriculture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3,135,285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3844779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onroad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NLCD All Development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560,112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12,560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1,142,592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7401000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onroad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Urban Unrestricted AADT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42,001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1,223,593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54,345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376,209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7257193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nonpt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NLCD Med + High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22,268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239,863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290,187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864,662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96169655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onroad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232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Rural Unrestricted AADT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25,027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987,683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33,882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201,764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81863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nonpt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Population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32,222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1,137,409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5599139"/>
                  </a:ext>
                </a:extLst>
              </a:tr>
              <a:tr h="3061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afdust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NLCD Total Agriculture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1,169,400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607842"/>
                  </a:ext>
                </a:extLst>
              </a:tr>
              <a:tr h="3061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afdust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NLCD Open + Low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1,116,883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8221655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np_oilgas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Oil Production at Oil Wells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4,375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1,104,120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72627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np_oilgas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Well Count - Gas Wells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388,677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6,726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623,925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4610842"/>
                  </a:ext>
                </a:extLst>
              </a:tr>
              <a:tr h="4472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onroad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Urban Restricted AADT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24,687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790,075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30,439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149,645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32657315"/>
                  </a:ext>
                </a:extLst>
              </a:tr>
              <a:tr h="484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rail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NTAD Class 1 2 3 Railroad Density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362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767,307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22,868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39,121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0930737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083" y="156839"/>
            <a:ext cx="7757717" cy="939183"/>
          </a:xfrm>
        </p:spPr>
        <p:txBody>
          <a:bodyPr>
            <a:normAutofit fontScale="90000"/>
          </a:bodyPr>
          <a:lstStyle/>
          <a:p>
            <a:r>
              <a:rPr lang="en-US" dirty="0"/>
              <a:t>Key Spatial Surrogates for CAPs</a:t>
            </a:r>
          </a:p>
        </p:txBody>
      </p:sp>
    </p:spTree>
    <p:extLst>
      <p:ext uri="{BB962C8B-B14F-4D97-AF65-F5344CB8AC3E}">
        <p14:creationId xmlns:p14="http://schemas.microsoft.com/office/powerpoint/2010/main" val="3575672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47015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lvl="0">
              <a:spcAft>
                <a:spcPts val="1200"/>
              </a:spcAft>
            </a:pPr>
            <a:r>
              <a:rPr lang="en-US" dirty="0"/>
              <a:t>Check SMOKE </a:t>
            </a:r>
            <a:r>
              <a:rPr lang="en-US" dirty="0" err="1"/>
              <a:t>Grdmat</a:t>
            </a:r>
            <a:r>
              <a:rPr lang="en-US" dirty="0"/>
              <a:t> logs to ensure all SCCs are mapped to spatial allocation profiles and only emissions outside the domain are not allocated to grid cells (do not want to drop emissions)</a:t>
            </a:r>
          </a:p>
          <a:p>
            <a:pPr lvl="0">
              <a:spcAft>
                <a:spcPts val="1200"/>
              </a:spcAft>
            </a:pPr>
            <a:r>
              <a:rPr lang="en-US" dirty="0"/>
              <a:t>Review gridded emission plots by sector to ensure spatial patterns are reasonable (US sources are all in US, onshore emissions are all on land)</a:t>
            </a:r>
          </a:p>
          <a:p>
            <a:pPr lvl="0">
              <a:spcAft>
                <a:spcPts val="1200"/>
              </a:spcAft>
            </a:pPr>
            <a:r>
              <a:rPr lang="en-US" dirty="0"/>
              <a:t>Compare post-SMOKE emissions to the inventory also helps to ensure that no emissions are dropped due to gridding</a:t>
            </a:r>
          </a:p>
          <a:p>
            <a:pPr lvl="0"/>
            <a:r>
              <a:rPr lang="en-US" dirty="0"/>
              <a:t>For point sources: check that inventory coordinates fall within county boundaries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Quality Assurance of Spatial Allocation</a:t>
            </a:r>
          </a:p>
        </p:txBody>
      </p:sp>
    </p:spTree>
    <p:extLst>
      <p:ext uri="{BB962C8B-B14F-4D97-AF65-F5344CB8AC3E}">
        <p14:creationId xmlns:p14="http://schemas.microsoft.com/office/powerpoint/2010/main" val="103930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18" y="1635190"/>
            <a:ext cx="4255681" cy="24257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16439" y="6465037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944562"/>
          </a:xfrm>
        </p:spPr>
        <p:txBody>
          <a:bodyPr>
            <a:normAutofit fontScale="90000"/>
          </a:bodyPr>
          <a:lstStyle/>
          <a:p>
            <a:r>
              <a:rPr lang="en-US" dirty="0"/>
              <a:t>Maps Help us to QA Spatial Surrogates: cmv_c1c2 Example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4413"/>
            <a:ext cx="4273762" cy="2425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0" y="4050113"/>
            <a:ext cx="4495800" cy="2537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1257184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2011el </a:t>
            </a:r>
            <a:r>
              <a:rPr lang="en-US" dirty="0"/>
              <a:t>cmv_c1c2 NOx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4480" y="1276634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2014fa cmv_c1c2 NOx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2889" y="4085994"/>
            <a:ext cx="362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2014fa-2011el </a:t>
            </a:r>
            <a:r>
              <a:rPr lang="en-US" dirty="0"/>
              <a:t>cmv_c1c2 NOx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4516" y="1751919"/>
            <a:ext cx="526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5094" y="1651853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21104" y="3753113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8262" y="6157260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-48.6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0359" y="427066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48.6</a:t>
            </a:r>
          </a:p>
        </p:txBody>
      </p:sp>
    </p:spTree>
    <p:extLst>
      <p:ext uri="{BB962C8B-B14F-4D97-AF65-F5344CB8AC3E}">
        <p14:creationId xmlns:p14="http://schemas.microsoft.com/office/powerpoint/2010/main" val="1761802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section we’ve covered some details on spatial allocation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3F0930-534C-442C-98F2-4640FE46D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207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4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105402"/>
          </a:xfrm>
        </p:spPr>
        <p:txBody>
          <a:bodyPr>
            <a:normAutofit fontScale="92500"/>
          </a:bodyPr>
          <a:lstStyle/>
          <a:p>
            <a:r>
              <a:rPr lang="en-US" dirty="0"/>
              <a:t>Regulatory Impact Assessments (RIAs)</a:t>
            </a:r>
          </a:p>
          <a:p>
            <a:pPr lvl="1"/>
            <a:r>
              <a:rPr lang="en-US" dirty="0"/>
              <a:t>Model a base year focused on </a:t>
            </a:r>
            <a:r>
              <a:rPr lang="en-US" b="1" dirty="0"/>
              <a:t>Criteria Air Pollutants </a:t>
            </a:r>
            <a:r>
              <a:rPr lang="en-US" dirty="0"/>
              <a:t>(CAPs)</a:t>
            </a:r>
          </a:p>
          <a:p>
            <a:pPr lvl="1"/>
            <a:r>
              <a:rPr lang="en-US" dirty="0"/>
              <a:t>Model a future year base case with on-the-books rules</a:t>
            </a:r>
          </a:p>
          <a:p>
            <a:pPr lvl="1"/>
            <a:r>
              <a:rPr lang="en-US" dirty="0"/>
              <a:t>Model one or more cases that represent the rule</a:t>
            </a:r>
          </a:p>
          <a:p>
            <a:pPr lvl="1"/>
            <a:r>
              <a:rPr lang="en-US" dirty="0"/>
              <a:t>Estimate costs and benefits of rule</a:t>
            </a:r>
          </a:p>
          <a:p>
            <a:pPr>
              <a:spcBef>
                <a:spcPts val="600"/>
              </a:spcBef>
            </a:pPr>
            <a:r>
              <a:rPr lang="en-US" dirty="0"/>
              <a:t>National Air Toxics Assessment (NATA)</a:t>
            </a:r>
          </a:p>
          <a:p>
            <a:pPr lvl="1"/>
            <a:r>
              <a:rPr lang="en-US" dirty="0"/>
              <a:t>Model a base year including as many </a:t>
            </a:r>
            <a:br>
              <a:rPr lang="en-US" dirty="0"/>
            </a:br>
            <a:r>
              <a:rPr lang="en-US" b="1" dirty="0"/>
              <a:t>Hazardous Air Pollutants</a:t>
            </a:r>
            <a:r>
              <a:rPr lang="en-US" dirty="0"/>
              <a:t> (HAPs) as possible</a:t>
            </a:r>
          </a:p>
          <a:p>
            <a:pPr lvl="1"/>
            <a:r>
              <a:rPr lang="en-US" dirty="0"/>
              <a:t>Compute risk based on CMAQ and AERMOD concentrations</a:t>
            </a:r>
          </a:p>
          <a:p>
            <a:pPr>
              <a:spcBef>
                <a:spcPts val="600"/>
              </a:spcBef>
            </a:pPr>
            <a:r>
              <a:rPr lang="en-US" dirty="0"/>
              <a:t>Transport and Regional Haze Modeling</a:t>
            </a:r>
          </a:p>
          <a:p>
            <a:pPr lvl="1"/>
            <a:r>
              <a:rPr lang="en-US" dirty="0"/>
              <a:t>Model a base year and a future year base case</a:t>
            </a:r>
          </a:p>
          <a:p>
            <a:pPr lvl="1"/>
            <a:r>
              <a:rPr lang="en-US" dirty="0"/>
              <a:t>Perform source apportionment modeling to determine contribution of states and/or sectors to air quality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4411" y="304800"/>
            <a:ext cx="7772400" cy="1173162"/>
          </a:xfrm>
        </p:spPr>
        <p:txBody>
          <a:bodyPr>
            <a:normAutofit/>
          </a:bodyPr>
          <a:lstStyle/>
          <a:p>
            <a:r>
              <a:rPr lang="en-US" dirty="0"/>
              <a:t>Why do Air Quality Modeling?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267200" y="6400802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7054368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26616"/>
          </a:xfrm>
        </p:spPr>
        <p:txBody>
          <a:bodyPr>
            <a:normAutofit fontScale="92500"/>
          </a:bodyPr>
          <a:lstStyle/>
          <a:p>
            <a:r>
              <a:rPr lang="en-US" dirty="0"/>
              <a:t>Temporal allocation is the process of allocating inventory emissions to hourly emissions</a:t>
            </a:r>
          </a:p>
          <a:p>
            <a:pPr lvl="0"/>
            <a:r>
              <a:rPr lang="en-US" dirty="0"/>
              <a:t>Hierarchy of temporal allocation steps: </a:t>
            </a:r>
            <a:br>
              <a:rPr lang="en-US" dirty="0"/>
            </a:br>
            <a:r>
              <a:rPr lang="en-US" dirty="0"/>
              <a:t>annual -&gt; month -&gt; day -&gt; hour</a:t>
            </a:r>
          </a:p>
          <a:p>
            <a:pPr lvl="0"/>
            <a:r>
              <a:rPr lang="en-US" dirty="0"/>
              <a:t>There are many types of temporal profiles for each resolution and each has a unique code</a:t>
            </a:r>
          </a:p>
          <a:p>
            <a:pPr lvl="1"/>
            <a:r>
              <a:rPr lang="en-US" dirty="0"/>
              <a:t>Typically, SCCs are used to map temporal profiles to inventory sources</a:t>
            </a:r>
          </a:p>
          <a:p>
            <a:pPr lvl="1"/>
            <a:r>
              <a:rPr lang="en-US" dirty="0"/>
              <a:t>Cross reference may also use FIPS, pollutant, etc. </a:t>
            </a:r>
          </a:p>
          <a:p>
            <a:pPr lvl="0"/>
            <a:r>
              <a:rPr lang="en-US" dirty="0"/>
              <a:t>More control with the format in SMOKE 3.6+</a:t>
            </a:r>
          </a:p>
          <a:p>
            <a:pPr lvl="1"/>
            <a:r>
              <a:rPr lang="en-US" dirty="0"/>
              <a:t>e.g., Monday diurnal profile vs Friday diurnal profile</a:t>
            </a:r>
          </a:p>
          <a:p>
            <a:pPr lvl="1"/>
            <a:r>
              <a:rPr lang="en-US" dirty="0"/>
              <a:t>Database-friendly for use in EMF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Allocation</a:t>
            </a:r>
          </a:p>
        </p:txBody>
      </p:sp>
    </p:spTree>
    <p:extLst>
      <p:ext uri="{BB962C8B-B14F-4D97-AF65-F5344CB8AC3E}">
        <p14:creationId xmlns:p14="http://schemas.microsoft.com/office/powerpoint/2010/main" val="20553965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" y="274638"/>
            <a:ext cx="7696200" cy="941767"/>
          </a:xfrm>
        </p:spPr>
        <p:txBody>
          <a:bodyPr>
            <a:normAutofit/>
          </a:bodyPr>
          <a:lstStyle/>
          <a:p>
            <a:r>
              <a:rPr lang="en-US" dirty="0"/>
              <a:t>Temporal Profile Examples </a:t>
            </a:r>
          </a:p>
        </p:txBody>
      </p:sp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841478"/>
              </p:ext>
            </p:extLst>
          </p:nvPr>
        </p:nvGraphicFramePr>
        <p:xfrm>
          <a:off x="3600138" y="4572000"/>
          <a:ext cx="5349240" cy="220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147758"/>
              </p:ext>
            </p:extLst>
          </p:nvPr>
        </p:nvGraphicFramePr>
        <p:xfrm>
          <a:off x="3479012" y="1219200"/>
          <a:ext cx="5588788" cy="3394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30" name="Picture 6" descr="Image result for fire pit">
            <a:extLst>
              <a:ext uri="{FF2B5EF4-FFF2-40B4-BE49-F238E27FC236}">
                <a16:creationId xmlns:a16="http://schemas.microsoft.com/office/drawing/2014/main" id="{A08BD2B6-95D9-411E-80F3-39E24B4E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2931474" cy="124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Image result for chimenea">
            <a:extLst>
              <a:ext uri="{FF2B5EF4-FFF2-40B4-BE49-F238E27FC236}">
                <a16:creationId xmlns:a16="http://schemas.microsoft.com/office/drawing/2014/main" id="{9954F404-1E02-410B-918F-12DE83E0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43000"/>
            <a:ext cx="165735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Image result for outdoor wood boilers">
            <a:extLst>
              <a:ext uri="{FF2B5EF4-FFF2-40B4-BE49-F238E27FC236}">
                <a16:creationId xmlns:a16="http://schemas.microsoft.com/office/drawing/2014/main" id="{14C1F35E-34E1-40E6-8CF7-04B2C4E15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9" y="4498831"/>
            <a:ext cx="20574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7FF3D7-A71D-4949-B461-FB24DD9BF464}"/>
              </a:ext>
            </a:extLst>
          </p:cNvPr>
          <p:cNvSpPr txBox="1"/>
          <p:nvPr/>
        </p:nvSpPr>
        <p:spPr>
          <a:xfrm>
            <a:off x="545261" y="3075801"/>
            <a:ext cx="125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Chimenea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17205-711A-4C53-861A-69788E95C10B}"/>
              </a:ext>
            </a:extLst>
          </p:cNvPr>
          <p:cNvSpPr txBox="1"/>
          <p:nvPr/>
        </p:nvSpPr>
        <p:spPr>
          <a:xfrm>
            <a:off x="2783269" y="3010569"/>
            <a:ext cx="1257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Fire Pit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BB0A-46AF-4E34-A3AC-E6EDA3E14564}"/>
              </a:ext>
            </a:extLst>
          </p:cNvPr>
          <p:cNvSpPr txBox="1"/>
          <p:nvPr/>
        </p:nvSpPr>
        <p:spPr>
          <a:xfrm>
            <a:off x="762000" y="4572000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Outdoor Hydronic Heater</a:t>
            </a:r>
          </a:p>
        </p:txBody>
      </p:sp>
    </p:spTree>
    <p:extLst>
      <p:ext uri="{BB962C8B-B14F-4D97-AF65-F5344CB8AC3E}">
        <p14:creationId xmlns:p14="http://schemas.microsoft.com/office/powerpoint/2010/main" val="14619097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92875"/>
            <a:ext cx="365760" cy="365125"/>
          </a:xfrm>
        </p:spPr>
        <p:txBody>
          <a:bodyPr/>
          <a:lstStyle/>
          <a:p>
            <a:fld id="{61C894BD-DCE2-4A96-A9AF-225BBEAC2A40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74638"/>
            <a:ext cx="7848600" cy="868362"/>
          </a:xfrm>
        </p:spPr>
        <p:txBody>
          <a:bodyPr>
            <a:normAutofit/>
          </a:bodyPr>
          <a:lstStyle/>
          <a:p>
            <a:r>
              <a:rPr lang="en-US" sz="3400" dirty="0"/>
              <a:t>Diurnal Temporal Profile Examples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3746" y="1327684"/>
            <a:ext cx="6267231" cy="2816596"/>
          </a:xfrm>
          <a:prstGeom prst="rect">
            <a:avLst/>
          </a:prstGeom>
          <a:noFill/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00732133"/>
              </p:ext>
            </p:extLst>
          </p:nvPr>
        </p:nvGraphicFramePr>
        <p:xfrm>
          <a:off x="1451390" y="4144280"/>
          <a:ext cx="5791945" cy="236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823615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524000"/>
          <a:ext cx="8403432" cy="2756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1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692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SCC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FIPS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Facility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Unit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Releasept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process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Pollutant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Profile 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Profile Num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Comment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3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2104009000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56045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MONTHLY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17001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3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2104009000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56045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DAILY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56045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3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2104009000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56045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ALLDAY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17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2104008700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MONTHLY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“Fire pit"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2104008700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WEEKLY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61500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“Fire pit"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2104008700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ALLDAY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“Fire pit"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3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2104008610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MONTHLY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“Hydronic heater”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05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2104008610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WEEKLY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“Hydronic heater"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2104008610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ALLDAY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“hydronic heater"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Excerpt from Temporal Cross Reference and Profile Files</a:t>
            </a:r>
          </a:p>
        </p:txBody>
      </p:sp>
      <p:graphicFrame>
        <p:nvGraphicFramePr>
          <p:cNvPr id="7" name="Content Placeholder 8"/>
          <p:cNvGraphicFramePr>
            <a:graphicFrameLocks/>
          </p:cNvGraphicFramePr>
          <p:nvPr>
            <p:extLst/>
          </p:nvPr>
        </p:nvGraphicFramePr>
        <p:xfrm>
          <a:off x="609598" y="4572000"/>
          <a:ext cx="8403434" cy="201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641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MonthID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Jan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Feb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Apr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July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Aug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Sept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Oct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WeekID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Tue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Thu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Fri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0.14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Equal days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61500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Fire pit/chimenea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HourID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hr11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1295400" y="2971800"/>
            <a:ext cx="5715000" cy="1828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295400" y="3733800"/>
            <a:ext cx="571500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295400" y="3962400"/>
            <a:ext cx="5715000" cy="160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295400" y="4191000"/>
            <a:ext cx="5791200" cy="228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6FA802-DE96-48CB-8829-AF11660E7497}"/>
              </a:ext>
            </a:extLst>
          </p:cNvPr>
          <p:cNvSpPr txBox="1"/>
          <p:nvPr/>
        </p:nvSpPr>
        <p:spPr>
          <a:xfrm>
            <a:off x="4114800" y="4273970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Profiles</a:t>
            </a:r>
          </a:p>
        </p:txBody>
      </p:sp>
    </p:spTree>
    <p:extLst>
      <p:ext uri="{BB962C8B-B14F-4D97-AF65-F5344CB8AC3E}">
        <p14:creationId xmlns:p14="http://schemas.microsoft.com/office/powerpoint/2010/main" val="3315303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358411"/>
              </p:ext>
            </p:extLst>
          </p:nvPr>
        </p:nvGraphicFramePr>
        <p:xfrm>
          <a:off x="507661" y="1295400"/>
          <a:ext cx="8179139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0053">
                  <a:extLst>
                    <a:ext uri="{9D8B030D-6E8A-4147-A177-3AD203B41FA5}">
                      <a16:colId xmlns:a16="http://schemas.microsoft.com/office/drawing/2014/main" val="54999593"/>
                    </a:ext>
                  </a:extLst>
                </a:gridCol>
                <a:gridCol w="1640271">
                  <a:extLst>
                    <a:ext uri="{9D8B030D-6E8A-4147-A177-3AD203B41FA5}">
                      <a16:colId xmlns:a16="http://schemas.microsoft.com/office/drawing/2014/main" val="3801516494"/>
                    </a:ext>
                  </a:extLst>
                </a:gridCol>
                <a:gridCol w="953214">
                  <a:extLst>
                    <a:ext uri="{9D8B030D-6E8A-4147-A177-3AD203B41FA5}">
                      <a16:colId xmlns:a16="http://schemas.microsoft.com/office/drawing/2014/main" val="1826005677"/>
                    </a:ext>
                  </a:extLst>
                </a:gridCol>
                <a:gridCol w="1291462">
                  <a:extLst>
                    <a:ext uri="{9D8B030D-6E8A-4147-A177-3AD203B41FA5}">
                      <a16:colId xmlns:a16="http://schemas.microsoft.com/office/drawing/2014/main" val="70988478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342426204"/>
                    </a:ext>
                  </a:extLst>
                </a:gridCol>
                <a:gridCol w="1321139">
                  <a:extLst>
                    <a:ext uri="{9D8B030D-6E8A-4147-A177-3AD203B41FA5}">
                      <a16:colId xmlns:a16="http://schemas.microsoft.com/office/drawing/2014/main" val="1522029716"/>
                    </a:ext>
                  </a:extLst>
                </a:gridCol>
              </a:tblGrid>
              <a:tr h="5746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Platform sector short name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Inventory resolutions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Monthly profiles used?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Daily temporal approach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Merge processing approach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Process Holidays as separate days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350341039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afdust_adj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Annual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248458619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 and Daily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all, hourly</a:t>
                      </a:r>
                      <a:r>
                        <a:rPr lang="en-US" sz="1200" baseline="0" dirty="0">
                          <a:effectLst/>
                        </a:rPr>
                        <a:t> met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963373615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agfire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mwdss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mwdss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4133256547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ptagfire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Daily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1054826239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beis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Hourly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329349104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cmv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Annual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aveday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aveday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596621575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rail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Annual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aveday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aveday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1826888291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nonpt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2247777855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nonroad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Monthly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mwdss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mwdss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1689107153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np_oilgas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804389374"/>
                  </a:ext>
                </a:extLst>
              </a:tr>
              <a:tr h="1821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onroad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 &amp; monthly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2337018429"/>
                  </a:ext>
                </a:extLst>
              </a:tr>
              <a:tr h="1925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onroad_ca_adj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 &amp; monthly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018562262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othafdust_adj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4253064899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othar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 &amp; monthly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389847226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onroad_can</a:t>
                      </a:r>
                      <a:r>
                        <a:rPr lang="en-US" sz="1200" dirty="0">
                          <a:effectLst/>
                        </a:rPr>
                        <a:t> &amp; </a:t>
                      </a:r>
                      <a:r>
                        <a:rPr lang="en-US" sz="1200" dirty="0" err="1">
                          <a:effectLst/>
                        </a:rPr>
                        <a:t>mex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Monthly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Week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week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05165101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othpt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Mwdss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mwdss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242829569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pt_oilgas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mwdss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mwdss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1484493299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ptegu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Daily &amp; hourly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494271580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ptnonipm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Annual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mwdss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mwdss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3617850917"/>
                  </a:ext>
                </a:extLst>
              </a:tr>
              <a:tr h="1879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ptfire</a:t>
                      </a:r>
                      <a:r>
                        <a:rPr lang="en-US" sz="1200" baseline="0" dirty="0">
                          <a:effectLst/>
                        </a:rPr>
                        <a:t> and </a:t>
                      </a:r>
                      <a:r>
                        <a:rPr lang="en-US" sz="1200" baseline="0" dirty="0" err="1">
                          <a:effectLst/>
                        </a:rPr>
                        <a:t>ptfire_othna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Daily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769079438"/>
                  </a:ext>
                </a:extLst>
              </a:tr>
              <a:tr h="1794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rwc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Annual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met-based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64" marR="59364" marT="0" marB="0" anchor="b"/>
                </a:tc>
                <a:extLst>
                  <a:ext uri="{0D108BD9-81ED-4DB2-BD59-A6C34878D82A}">
                    <a16:rowId xmlns:a16="http://schemas.microsoft.com/office/drawing/2014/main" val="2488692886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Settings by Sector</a:t>
            </a:r>
          </a:p>
        </p:txBody>
      </p:sp>
    </p:spTree>
    <p:extLst>
      <p:ext uri="{BB962C8B-B14F-4D97-AF65-F5344CB8AC3E}">
        <p14:creationId xmlns:p14="http://schemas.microsoft.com/office/powerpoint/2010/main" val="777161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820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Some temporal profiles have been around a while</a:t>
            </a:r>
          </a:p>
          <a:p>
            <a:r>
              <a:rPr lang="en-US" dirty="0"/>
              <a:t>We look for data sources that can be used to update temporal profiles</a:t>
            </a:r>
          </a:p>
          <a:p>
            <a:r>
              <a:rPr lang="en-US" dirty="0"/>
              <a:t>Sometimes temporal profile updates happen as a result of reviewing model performance issues</a:t>
            </a:r>
          </a:p>
          <a:p>
            <a:pPr lvl="1"/>
            <a:r>
              <a:rPr lang="en-US" dirty="0"/>
              <a:t>Recently EGU profiles for municipal waste combustors and nonroad profiles for construction and lawn and garden sources have been updated</a:t>
            </a:r>
          </a:p>
          <a:p>
            <a:r>
              <a:rPr lang="en-US" dirty="0"/>
              <a:t>To update profiles, we use studies or data when possible (e.g., </a:t>
            </a:r>
            <a:r>
              <a:rPr lang="en-US" dirty="0" err="1"/>
              <a:t>rwc</a:t>
            </a:r>
            <a:r>
              <a:rPr lang="en-US" dirty="0"/>
              <a:t>), otherwise we try to apply common sense knowledge of the source sector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Temporal Profile Data Sources</a:t>
            </a:r>
          </a:p>
        </p:txBody>
      </p:sp>
    </p:spTree>
    <p:extLst>
      <p:ext uri="{BB962C8B-B14F-4D97-AF65-F5344CB8AC3E}">
        <p14:creationId xmlns:p14="http://schemas.microsoft.com/office/powerpoint/2010/main" val="2307958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59808"/>
            <a:ext cx="8229600" cy="4525963"/>
          </a:xfrm>
        </p:spPr>
        <p:txBody>
          <a:bodyPr/>
          <a:lstStyle/>
          <a:p>
            <a:r>
              <a:rPr lang="en-US" dirty="0"/>
              <a:t>Airport diurnal temporal profiles updated for 2014v7.0 platform based on Aviation System Performance Metrics (ASPM) Airport Analysis</a:t>
            </a:r>
          </a:p>
          <a:p>
            <a:pPr lvl="1"/>
            <a:r>
              <a:rPr lang="en-US" dirty="0">
                <a:hlinkClick r:id="rId2"/>
              </a:rPr>
              <a:t>https://aspm.faa.gov/apm/sys/AnalysisAP.asp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19457"/>
            <a:ext cx="7772400" cy="944562"/>
          </a:xfrm>
        </p:spPr>
        <p:txBody>
          <a:bodyPr>
            <a:normAutofit/>
          </a:bodyPr>
          <a:lstStyle/>
          <a:p>
            <a:r>
              <a:rPr lang="en-US" dirty="0"/>
              <a:t>Airport Temporalization (1/2)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831500736"/>
              </p:ext>
            </p:extLst>
          </p:nvPr>
        </p:nvGraphicFramePr>
        <p:xfrm>
          <a:off x="1828800" y="3200400"/>
          <a:ext cx="50292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83998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481329"/>
            <a:ext cx="8343900" cy="1490471"/>
          </a:xfrm>
        </p:spPr>
        <p:txBody>
          <a:bodyPr/>
          <a:lstStyle/>
          <a:p>
            <a:r>
              <a:rPr lang="en-US" dirty="0"/>
              <a:t>Weekly and monthly profiles based on FAA Operations Network Air Traffic Activity System</a:t>
            </a:r>
          </a:p>
          <a:p>
            <a:pPr lvl="1"/>
            <a:r>
              <a:rPr lang="en-US" dirty="0">
                <a:hlinkClick r:id="rId2"/>
              </a:rPr>
              <a:t>http://aspm.faa.gov/opsnet/sys/Terminal.asp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500" y="348806"/>
            <a:ext cx="7848600" cy="1096962"/>
          </a:xfrm>
        </p:spPr>
        <p:txBody>
          <a:bodyPr/>
          <a:lstStyle/>
          <a:p>
            <a:r>
              <a:rPr lang="en-US" dirty="0"/>
              <a:t>Airport Temporalization (2/2)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948524352"/>
              </p:ext>
            </p:extLst>
          </p:nvPr>
        </p:nvGraphicFramePr>
        <p:xfrm>
          <a:off x="0" y="3060190"/>
          <a:ext cx="4495800" cy="2807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402349155"/>
              </p:ext>
            </p:extLst>
          </p:nvPr>
        </p:nvGraphicFramePr>
        <p:xfrm>
          <a:off x="4362450" y="29413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481052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hart 2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01" y="3886200"/>
            <a:ext cx="5003628" cy="29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29" y="168533"/>
            <a:ext cx="802927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Nonroad Temporal Profile Updates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07224"/>
              </p:ext>
            </p:extLst>
          </p:nvPr>
        </p:nvGraphicFramePr>
        <p:xfrm>
          <a:off x="31955" y="1341030"/>
          <a:ext cx="4419601" cy="35255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1562">
                  <a:extLst>
                    <a:ext uri="{9D8B030D-6E8A-4147-A177-3AD203B41FA5}">
                      <a16:colId xmlns:a16="http://schemas.microsoft.com/office/drawing/2014/main" val="18595448"/>
                    </a:ext>
                  </a:extLst>
                </a:gridCol>
                <a:gridCol w="725703">
                  <a:extLst>
                    <a:ext uri="{9D8B030D-6E8A-4147-A177-3AD203B41FA5}">
                      <a16:colId xmlns:a16="http://schemas.microsoft.com/office/drawing/2014/main" val="1208192465"/>
                    </a:ext>
                  </a:extLst>
                </a:gridCol>
                <a:gridCol w="645897">
                  <a:extLst>
                    <a:ext uri="{9D8B030D-6E8A-4147-A177-3AD203B41FA5}">
                      <a16:colId xmlns:a16="http://schemas.microsoft.com/office/drawing/2014/main" val="7987642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96767148"/>
                    </a:ext>
                  </a:extLst>
                </a:gridCol>
                <a:gridCol w="636839">
                  <a:extLst>
                    <a:ext uri="{9D8B030D-6E8A-4147-A177-3AD203B41FA5}">
                      <a16:colId xmlns:a16="http://schemas.microsoft.com/office/drawing/2014/main" val="2764838486"/>
                    </a:ext>
                  </a:extLst>
                </a:gridCol>
              </a:tblGrid>
              <a:tr h="10476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Non-Road Category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Old Day of Week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New Day of Week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Old Hour of 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New Hour of Day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39546937"/>
                  </a:ext>
                </a:extLst>
              </a:tr>
              <a:tr h="2619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Construction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D792B"/>
                          </a:solidFill>
                          <a:effectLst/>
                        </a:rPr>
                        <a:t>18</a:t>
                      </a:r>
                      <a:endParaRPr lang="en-US" sz="1800" b="1" dirty="0">
                        <a:solidFill>
                          <a:srgbClr val="ED792B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19</a:t>
                      </a:r>
                      <a:endParaRPr lang="en-US" sz="1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AB200"/>
                          </a:solidFill>
                          <a:effectLst/>
                        </a:rPr>
                        <a:t>26</a:t>
                      </a:r>
                      <a:endParaRPr lang="en-US" sz="1800" b="1" dirty="0">
                        <a:solidFill>
                          <a:srgbClr val="EAB2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</a:rPr>
                        <a:t>26a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653556"/>
                  </a:ext>
                </a:extLst>
              </a:tr>
              <a:tr h="5238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Commercial Lawn and Garden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D792B"/>
                          </a:solidFill>
                          <a:effectLst/>
                        </a:rPr>
                        <a:t>18</a:t>
                      </a:r>
                      <a:endParaRPr lang="en-US" sz="1800" b="1" dirty="0">
                        <a:solidFill>
                          <a:srgbClr val="ED792B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19</a:t>
                      </a:r>
                      <a:endParaRPr lang="en-US" sz="18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AB200"/>
                          </a:solidFill>
                          <a:effectLst/>
                        </a:rPr>
                        <a:t>26</a:t>
                      </a:r>
                      <a:endParaRPr lang="en-US" sz="1800" b="1" dirty="0">
                        <a:solidFill>
                          <a:srgbClr val="EAB2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25a</a:t>
                      </a:r>
                      <a:endParaRPr 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885985"/>
                  </a:ext>
                </a:extLst>
              </a:tr>
              <a:tr h="5238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Residential Lawn and Garden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</a:rPr>
                        <a:t>9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effectLst/>
                        </a:rPr>
                        <a:t>9</a:t>
                      </a:r>
                      <a:endParaRPr lang="en-US" sz="1800" b="1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AB200"/>
                          </a:solidFill>
                          <a:effectLst/>
                        </a:rPr>
                        <a:t>26</a:t>
                      </a:r>
                      <a:endParaRPr lang="en-US" sz="1800" b="1" dirty="0">
                        <a:solidFill>
                          <a:srgbClr val="EAB2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D792B"/>
                          </a:solidFill>
                          <a:effectLst/>
                        </a:rPr>
                        <a:t>27</a:t>
                      </a:r>
                      <a:endParaRPr lang="en-US" sz="1800" b="1" dirty="0">
                        <a:solidFill>
                          <a:srgbClr val="ED792B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660174"/>
                  </a:ext>
                </a:extLst>
              </a:tr>
              <a:tr h="386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Agriculture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18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18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EAB200"/>
                          </a:solidFill>
                          <a:effectLst/>
                        </a:rPr>
                        <a:t>26</a:t>
                      </a:r>
                      <a:endParaRPr lang="en-US" sz="1800" b="1" dirty="0">
                        <a:solidFill>
                          <a:srgbClr val="EAB2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25a</a:t>
                      </a:r>
                      <a:endParaRPr 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24784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9DC8-B33C-7145-9125-54BE67D29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Chart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11533"/>
            <a:ext cx="4593029" cy="257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5882" y="1524000"/>
            <a:ext cx="4477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Construction and Comm. Lawn &amp; </a:t>
            </a:r>
            <a:r>
              <a:rPr lang="en-US" dirty="0" err="1"/>
              <a:t>Gdn</a:t>
            </a:r>
            <a:br>
              <a:rPr lang="en-US" dirty="0"/>
            </a:br>
            <a:r>
              <a:rPr lang="en-US" dirty="0"/>
              <a:t>lower on weekends in New</a:t>
            </a:r>
          </a:p>
        </p:txBody>
      </p:sp>
      <p:cxnSp>
        <p:nvCxnSpPr>
          <p:cNvPr id="7" name="Curved Connector 6"/>
          <p:cNvCxnSpPr/>
          <p:nvPr/>
        </p:nvCxnSpPr>
        <p:spPr>
          <a:xfrm rot="16200000" flipH="1">
            <a:off x="7610135" y="2143468"/>
            <a:ext cx="1086532" cy="609599"/>
          </a:xfrm>
          <a:prstGeom prst="curvedConnector3">
            <a:avLst>
              <a:gd name="adj1" fmla="val 4352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5236149"/>
            <a:ext cx="311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diurnal profiles have </a:t>
            </a:r>
            <a:br>
              <a:rPr lang="en-US" dirty="0"/>
            </a:br>
            <a:r>
              <a:rPr lang="en-US" dirty="0"/>
              <a:t>lower overnight emissions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4199222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Res. L &amp; 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7523" y="4568554"/>
            <a:ext cx="1398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ag +</a:t>
            </a:r>
          </a:p>
          <a:p>
            <a:r>
              <a:rPr lang="en-US" dirty="0" err="1"/>
              <a:t>comm</a:t>
            </a:r>
            <a:r>
              <a:rPr lang="en-US" dirty="0"/>
              <a:t> L&amp;G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638800" y="4866548"/>
            <a:ext cx="609600" cy="251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42811" y="516542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</a:t>
            </a:r>
          </a:p>
        </p:txBody>
      </p:sp>
      <p:cxnSp>
        <p:nvCxnSpPr>
          <p:cNvPr id="19" name="Curved Connector 18"/>
          <p:cNvCxnSpPr>
            <a:stCxn id="10" idx="3"/>
          </p:cNvCxnSpPr>
          <p:nvPr/>
        </p:nvCxnSpPr>
        <p:spPr>
          <a:xfrm flipH="1">
            <a:off x="7848601" y="4383888"/>
            <a:ext cx="118424" cy="507831"/>
          </a:xfrm>
          <a:prstGeom prst="curvedConnector4">
            <a:avLst>
              <a:gd name="adj1" fmla="val -193035"/>
              <a:gd name="adj2" fmla="val 6818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6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Some sectors have a significant temporal variation based on changes in the meteorology</a:t>
            </a:r>
          </a:p>
          <a:p>
            <a:r>
              <a:rPr lang="en-US" dirty="0" err="1"/>
              <a:t>GenTPRO</a:t>
            </a:r>
            <a:endParaRPr lang="en-US" dirty="0"/>
          </a:p>
          <a:p>
            <a:pPr lvl="1"/>
            <a:r>
              <a:rPr lang="en-US" dirty="0"/>
              <a:t>SMOKE program that reads gridded meteorology and spatial surrogates</a:t>
            </a:r>
          </a:p>
          <a:p>
            <a:pPr lvl="1"/>
            <a:r>
              <a:rPr lang="en-US" dirty="0"/>
              <a:t>Produces county-specific meteorology based profiles</a:t>
            </a:r>
          </a:p>
          <a:p>
            <a:pPr lvl="1"/>
            <a:r>
              <a:rPr lang="en-US" dirty="0"/>
              <a:t>Used for platform sectors: ag (month-&gt;hour) and </a:t>
            </a:r>
            <a:br>
              <a:rPr lang="en-US" dirty="0"/>
            </a:br>
            <a:r>
              <a:rPr lang="en-US" dirty="0" err="1"/>
              <a:t>rwc</a:t>
            </a:r>
            <a:r>
              <a:rPr lang="en-US" dirty="0"/>
              <a:t> (annual-&gt;day of year)</a:t>
            </a:r>
          </a:p>
          <a:p>
            <a:r>
              <a:rPr lang="en-US" dirty="0"/>
              <a:t>Other sectors influenced by meteorology</a:t>
            </a:r>
          </a:p>
          <a:p>
            <a:pPr lvl="1"/>
            <a:r>
              <a:rPr lang="en-US" dirty="0"/>
              <a:t>Area fugitive dust  (</a:t>
            </a:r>
            <a:r>
              <a:rPr lang="en-US" dirty="0" err="1"/>
              <a:t>afdust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Biogenic emissions</a:t>
            </a:r>
          </a:p>
          <a:p>
            <a:pPr lvl="1"/>
            <a:r>
              <a:rPr lang="en-US" dirty="0"/>
              <a:t>Onroad (discussed later)</a:t>
            </a:r>
          </a:p>
          <a:p>
            <a:pPr lvl="1"/>
            <a:r>
              <a:rPr lang="en-US" dirty="0"/>
              <a:t>EGUs (indirectly)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Meteorology-based </a:t>
            </a:r>
            <a:r>
              <a:rPr lang="en-US" sz="3600" dirty="0" err="1"/>
              <a:t>Temporalization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5186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38943"/>
            <a:ext cx="8305800" cy="4939067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We use the </a:t>
            </a:r>
            <a:r>
              <a:rPr lang="en-US" b="1" dirty="0"/>
              <a:t>Sparse Matrix Operator Kernel Emissions (SMOKE)</a:t>
            </a:r>
            <a:r>
              <a:rPr lang="en-US" dirty="0"/>
              <a:t> modeling system and associated tools to process our emissions into air quality model-ready files (</a:t>
            </a:r>
            <a:r>
              <a:rPr lang="en-US" dirty="0">
                <a:hlinkClick r:id="rId2"/>
              </a:rPr>
              <a:t>http://www.cmascenter.org/smoke</a:t>
            </a:r>
            <a:r>
              <a:rPr lang="en-US" dirty="0"/>
              <a:t>) </a:t>
            </a:r>
          </a:p>
          <a:p>
            <a:pPr>
              <a:spcAft>
                <a:spcPts val="600"/>
              </a:spcAft>
            </a:pPr>
            <a:r>
              <a:rPr lang="en-US" dirty="0"/>
              <a:t>The input </a:t>
            </a:r>
            <a:r>
              <a:rPr lang="en-US" b="1" dirty="0"/>
              <a:t>emission inventories </a:t>
            </a:r>
            <a:r>
              <a:rPr lang="en-US" dirty="0"/>
              <a:t>(e.g., NEI) can be annual, monthly, daily, or hourly</a:t>
            </a:r>
          </a:p>
          <a:p>
            <a:pPr>
              <a:spcAft>
                <a:spcPts val="600"/>
              </a:spcAft>
            </a:pPr>
            <a:r>
              <a:rPr lang="en-US" dirty="0"/>
              <a:t>“</a:t>
            </a:r>
            <a:r>
              <a:rPr lang="en-US" b="1" dirty="0"/>
              <a:t>Ancillary” data files </a:t>
            </a:r>
            <a:r>
              <a:rPr lang="en-US" dirty="0"/>
              <a:t>help process inventories into gridded hourly emissions of the chemical species (e.g., NO, NO</a:t>
            </a:r>
            <a:r>
              <a:rPr lang="en-US" baseline="-25000" dirty="0"/>
              <a:t>2</a:t>
            </a:r>
            <a:r>
              <a:rPr lang="en-US" dirty="0"/>
              <a:t>, ISOP) used by the air quality model</a:t>
            </a:r>
          </a:p>
          <a:p>
            <a:pPr>
              <a:spcAft>
                <a:spcPts val="600"/>
              </a:spcAft>
            </a:pPr>
            <a:r>
              <a:rPr lang="en-US" b="1" dirty="0"/>
              <a:t>Meteorological data </a:t>
            </a:r>
            <a:r>
              <a:rPr lang="en-US" dirty="0"/>
              <a:t>such as temperature,  precipitation, and radiation are needed to compute emissions and for some sectors temporalization (e.g., </a:t>
            </a:r>
            <a:r>
              <a:rPr lang="en-US" dirty="0" err="1"/>
              <a:t>onroad</a:t>
            </a:r>
            <a:r>
              <a:rPr lang="en-US" dirty="0"/>
              <a:t> mobile, biogenic, res. wood, agricultural) </a:t>
            </a:r>
          </a:p>
          <a:p>
            <a:pPr>
              <a:spcAft>
                <a:spcPts val="600"/>
              </a:spcAft>
            </a:pPr>
            <a:r>
              <a:rPr lang="en-US" b="1" dirty="0"/>
              <a:t>Quality assurance </a:t>
            </a:r>
            <a:r>
              <a:rPr lang="en-US" dirty="0"/>
              <a:t>steps and data summaries ensure data is properly transformed and mass is not lost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Performing Emissions Modeling</a:t>
            </a: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267200" y="6386867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3233702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Meteorological fields used: temperature, </a:t>
            </a:r>
            <a:br>
              <a:rPr lang="en-US" dirty="0"/>
            </a:br>
            <a:r>
              <a:rPr lang="en-US" dirty="0"/>
              <a:t>wind speed, and aerodynamic resistance</a:t>
            </a:r>
          </a:p>
          <a:p>
            <a:r>
              <a:rPr lang="en-US" dirty="0"/>
              <a:t>Allocate monthly emissions to hour of month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GenTpro</a:t>
            </a:r>
            <a:r>
              <a:rPr lang="en-US" dirty="0"/>
              <a:t>: ag livestock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364" y="3124200"/>
            <a:ext cx="8540017" cy="2209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1762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6793" y="346224"/>
            <a:ext cx="8077200" cy="1249362"/>
          </a:xfrm>
        </p:spPr>
        <p:txBody>
          <a:bodyPr>
            <a:normAutofit fontScale="90000"/>
          </a:bodyPr>
          <a:lstStyle/>
          <a:p>
            <a:r>
              <a:rPr lang="en-US" dirty="0"/>
              <a:t>Residential Wood Day-specific Temporal Allocation with </a:t>
            </a:r>
            <a:r>
              <a:rPr lang="en-US" dirty="0" err="1"/>
              <a:t>GenTpro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5562600"/>
            <a:ext cx="334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in summer RWC near 0</a:t>
            </a:r>
          </a:p>
        </p:txBody>
      </p:sp>
      <p:pic>
        <p:nvPicPr>
          <p:cNvPr id="1027" name="Chart 1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19" y="3268270"/>
            <a:ext cx="7361558" cy="27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304800" y="1608146"/>
            <a:ext cx="8077200" cy="17526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Daily minimum temperature used to help allocate annual emissions to days of year</a:t>
            </a:r>
          </a:p>
          <a:p>
            <a:r>
              <a:rPr lang="en-US" dirty="0"/>
              <a:t>If min temp. above 50 degrees, no emissions</a:t>
            </a:r>
          </a:p>
          <a:p>
            <a:pPr lvl="1"/>
            <a:r>
              <a:rPr lang="en-US" dirty="0"/>
              <a:t>Southern states use 60 degrees threshold</a:t>
            </a:r>
          </a:p>
        </p:txBody>
      </p:sp>
    </p:spTree>
    <p:extLst>
      <p:ext uri="{BB962C8B-B14F-4D97-AF65-F5344CB8AC3E}">
        <p14:creationId xmlns:p14="http://schemas.microsoft.com/office/powerpoint/2010/main" val="2999061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141" y="1295970"/>
            <a:ext cx="8763000" cy="5109179"/>
          </a:xfrm>
        </p:spPr>
        <p:txBody>
          <a:bodyPr>
            <a:normAutofit fontScale="850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dirty="0"/>
              <a:t>Separate EGUs from </a:t>
            </a:r>
            <a:r>
              <a:rPr lang="en-US" dirty="0" err="1"/>
              <a:t>nonEGUs</a:t>
            </a:r>
            <a:r>
              <a:rPr lang="en-US" dirty="0"/>
              <a:t> in EIS flat file based on whether IPM_YN column is non-blank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Download latest CEMS data for base year of interest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Review the assignments to ORIS IDs in the flat file and how they match up to the CEMS data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Identify partial year CEMS reporters and sources that should not follow CEMS data at all (e.g., MWCs, </a:t>
            </a:r>
            <a:r>
              <a:rPr lang="en-US" dirty="0" err="1"/>
              <a:t>cogens</a:t>
            </a:r>
            <a:r>
              <a:rPr lang="en-US" dirty="0"/>
              <a:t>)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Run </a:t>
            </a:r>
            <a:r>
              <a:rPr lang="en-US" dirty="0" err="1"/>
              <a:t>cemcorrect</a:t>
            </a:r>
            <a:r>
              <a:rPr lang="en-US" dirty="0"/>
              <a:t> program to remove non-measured anomalies in CEMS data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Generate region/fuel-specific average temporal profiles for temporalization of sources without CEMS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Generate region/fuel-specific seasonal hourly profiles</a:t>
            </a:r>
          </a:p>
          <a:p>
            <a:pPr marL="624078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672" y="1946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Special Steps for EGUs</a:t>
            </a:r>
          </a:p>
        </p:txBody>
      </p:sp>
    </p:spTree>
    <p:extLst>
      <p:ext uri="{BB962C8B-B14F-4D97-AF65-F5344CB8AC3E}">
        <p14:creationId xmlns:p14="http://schemas.microsoft.com/office/powerpoint/2010/main" val="28884677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9" y="1265238"/>
            <a:ext cx="6788942" cy="452596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Outputs from UNC’s CEMS Data Correction Tool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65841" y="5730240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Emissions spikes adjusted to average values when </a:t>
            </a:r>
            <a:br>
              <a:rPr lang="en-US" dirty="0"/>
            </a:br>
            <a:r>
              <a:rPr lang="en-US" dirty="0"/>
              <a:t>they are not flagged as measured in CEMS data flags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380072" y="2711827"/>
            <a:ext cx="1843371" cy="392943"/>
          </a:xfrm>
          <a:prstGeom prst="straightConnector1">
            <a:avLst/>
          </a:prstGeom>
          <a:ln w="476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924908" y="2731532"/>
            <a:ext cx="735857" cy="716902"/>
          </a:xfrm>
          <a:prstGeom prst="straightConnector1">
            <a:avLst/>
          </a:prstGeom>
          <a:ln w="476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59347" y="2743200"/>
            <a:ext cx="10142" cy="1147508"/>
          </a:xfrm>
          <a:prstGeom prst="straightConnector1">
            <a:avLst/>
          </a:prstGeom>
          <a:ln w="476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72200" y="2362200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Removes spikes</a:t>
            </a:r>
          </a:p>
        </p:txBody>
      </p:sp>
    </p:spTree>
    <p:extLst>
      <p:ext uri="{BB962C8B-B14F-4D97-AF65-F5344CB8AC3E}">
        <p14:creationId xmlns:p14="http://schemas.microsoft.com/office/powerpoint/2010/main" val="36839779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82000" cy="50718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Removed non-measured data values from CEMS data to ignore emission spikes</a:t>
            </a:r>
          </a:p>
          <a:p>
            <a:r>
              <a:rPr lang="en-US" dirty="0"/>
              <a:t>Hierarchy of CEMS assignments: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/>
              <a:t>Use CEMS for all months (units with complete CEMS data) </a:t>
            </a:r>
            <a:r>
              <a:rPr lang="en-US" b="1" dirty="0">
                <a:sym typeface="Wingdings" panose="05000000000000000000" pitchFamily="2" charset="2"/>
              </a:rPr>
              <a:t>&lt;-- Note: </a:t>
            </a:r>
            <a:r>
              <a:rPr lang="en-US" b="1" dirty="0"/>
              <a:t>CEMS data replace the annual inventory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/>
              <a:t>Use CEMS for months where there are measurements; use regional averages for periods without measurements (e.g., partial-year reporters)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/>
              <a:t>Use regional averages (units without CEMS)</a:t>
            </a:r>
          </a:p>
          <a:p>
            <a:r>
              <a:rPr lang="en-US" dirty="0"/>
              <a:t>Regional average profiles</a:t>
            </a:r>
          </a:p>
          <a:p>
            <a:pPr lvl="1"/>
            <a:r>
              <a:rPr lang="en-US" dirty="0"/>
              <a:t>IPM region- and fuel-specific average profiles used</a:t>
            </a:r>
          </a:p>
          <a:p>
            <a:pPr lvl="1"/>
            <a:r>
              <a:rPr lang="en-US" dirty="0"/>
              <a:t>Different winter and summer versions of hourly profiles</a:t>
            </a:r>
          </a:p>
          <a:p>
            <a:r>
              <a:rPr lang="en-US" dirty="0"/>
              <a:t>Matching of CEMS database units and IPM units with EIS/platform point sources is key to success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EGU Temporal Profiles and Matching</a:t>
            </a:r>
          </a:p>
        </p:txBody>
      </p:sp>
    </p:spTree>
    <p:extLst>
      <p:ext uri="{BB962C8B-B14F-4D97-AF65-F5344CB8AC3E}">
        <p14:creationId xmlns:p14="http://schemas.microsoft.com/office/powerpoint/2010/main" val="2040328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EGU Profile Regions</a:t>
            </a:r>
          </a:p>
        </p:txBody>
      </p:sp>
      <p:pic>
        <p:nvPicPr>
          <p:cNvPr id="6" name="Picture 5" descr="ICF20120928SYK002_IPM_US_Region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082335"/>
            <a:ext cx="8077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9265" y="1276994"/>
            <a:ext cx="4038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467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03530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Month-day Profiles: Region- and fuel-specific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07929" y="1828971"/>
            <a:ext cx="6477000" cy="289382"/>
          </a:xfrm>
        </p:spPr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r>
              <a:rPr lang="en-US" dirty="0"/>
              <a:t>(yellow=gas, blue=coal, black=composite)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" y="2118353"/>
            <a:ext cx="4389129" cy="32918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483969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Region in W Texas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18353"/>
            <a:ext cx="4389129" cy="3291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5410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 in E Oklahoma and W Arkansas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2384" y="1459808"/>
            <a:ext cx="3990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Profiles differ between regions</a:t>
            </a:r>
          </a:p>
        </p:txBody>
      </p:sp>
    </p:spTree>
    <p:extLst>
      <p:ext uri="{BB962C8B-B14F-4D97-AF65-F5344CB8AC3E}">
        <p14:creationId xmlns:p14="http://schemas.microsoft.com/office/powerpoint/2010/main" val="411311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288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Mid-Atlantic CEMS Examples of Annual to Day-of-Year Allocation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111001"/>
              </p:ext>
            </p:extLst>
          </p:nvPr>
        </p:nvGraphicFramePr>
        <p:xfrm>
          <a:off x="152400" y="1087028"/>
          <a:ext cx="8494872" cy="208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6166041"/>
              </p:ext>
            </p:extLst>
          </p:nvPr>
        </p:nvGraphicFramePr>
        <p:xfrm>
          <a:off x="127819" y="3034480"/>
          <a:ext cx="8494872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584983"/>
              </p:ext>
            </p:extLst>
          </p:nvPr>
        </p:nvGraphicFramePr>
        <p:xfrm>
          <a:off x="182880" y="4748084"/>
          <a:ext cx="8439811" cy="180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Oval 11"/>
          <p:cNvSpPr/>
          <p:nvPr/>
        </p:nvSpPr>
        <p:spPr>
          <a:xfrm>
            <a:off x="24581" y="5122042"/>
            <a:ext cx="813620" cy="28815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0" y="4939480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10x larger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3034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4800" y="6405149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</p:spTree>
    <p:extLst>
      <p:ext uri="{BB962C8B-B14F-4D97-AF65-F5344CB8AC3E}">
        <p14:creationId xmlns:p14="http://schemas.microsoft.com/office/powerpoint/2010/main" val="9159969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1066800"/>
            <a:ext cx="7524749" cy="50165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55832" cy="10969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Dirunal</a:t>
            </a:r>
            <a:r>
              <a:rPr lang="en-US" dirty="0"/>
              <a:t> Profiles: Winter vs. Summer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5943600"/>
            <a:ext cx="5953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IPM region- and fuel-specific profile – mid-Atlantic</a:t>
            </a:r>
          </a:p>
        </p:txBody>
      </p:sp>
    </p:spTree>
    <p:extLst>
      <p:ext uri="{BB962C8B-B14F-4D97-AF65-F5344CB8AC3E}">
        <p14:creationId xmlns:p14="http://schemas.microsoft.com/office/powerpoint/2010/main" val="2298889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17638"/>
            <a:ext cx="8229600" cy="4926616"/>
          </a:xfrm>
        </p:spPr>
        <p:txBody>
          <a:bodyPr>
            <a:normAutofit fontScale="85000" lnSpcReduction="10000"/>
          </a:bodyPr>
          <a:lstStyle/>
          <a:p>
            <a:pPr lvl="0">
              <a:spcAft>
                <a:spcPts val="600"/>
              </a:spcAft>
            </a:pPr>
            <a:r>
              <a:rPr lang="en-US" dirty="0"/>
              <a:t>Check SMOKE Temporal logs to ensure all sources are mapped to temporal profiles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Sum post-SMOKE daily emissions by sector to compare back to annual for inventory comparison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Perform various specialized analysis of EGUs (partial year reporters, spikes in CEMS data)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Check the PTSUP files to confirm that sources are using the correct temporal profiles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i.e. that SMOKE is applying the </a:t>
            </a:r>
            <a:r>
              <a:rPr lang="en-US" dirty="0" err="1"/>
              <a:t>xref</a:t>
            </a:r>
            <a:r>
              <a:rPr lang="en-US" dirty="0"/>
              <a:t> correctly</a:t>
            </a:r>
          </a:p>
          <a:p>
            <a:pPr lvl="0"/>
            <a:r>
              <a:rPr lang="en-US" dirty="0"/>
              <a:t>Compare daily </a:t>
            </a:r>
            <a:r>
              <a:rPr lang="en-US" dirty="0" err="1"/>
              <a:t>Smkmerge</a:t>
            </a:r>
            <a:r>
              <a:rPr lang="en-US" dirty="0"/>
              <a:t> reports for </a:t>
            </a:r>
            <a:r>
              <a:rPr lang="en-US" dirty="0" err="1"/>
              <a:t>rwc</a:t>
            </a:r>
            <a:r>
              <a:rPr lang="en-US" dirty="0"/>
              <a:t> and ag for two different Tuesdays (for example) in the same month as they should be different (except NH3_FERT) due to the </a:t>
            </a:r>
            <a:r>
              <a:rPr lang="en-US" dirty="0" err="1"/>
              <a:t>Gentpro</a:t>
            </a:r>
            <a:r>
              <a:rPr lang="en-US" dirty="0"/>
              <a:t> temporalization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 of Temporal Allocation</a:t>
            </a:r>
          </a:p>
        </p:txBody>
      </p:sp>
    </p:spTree>
    <p:extLst>
      <p:ext uri="{BB962C8B-B14F-4D97-AF65-F5344CB8AC3E}">
        <p14:creationId xmlns:p14="http://schemas.microsoft.com/office/powerpoint/2010/main" val="85635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85718-6F7F-4D3D-98EC-3CEAE01B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39236-CA2B-454B-AFBD-F2CFDA26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9DC1DA-63AB-4561-83D2-F1CB669C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772400" cy="1096962"/>
          </a:xfrm>
        </p:spPr>
        <p:txBody>
          <a:bodyPr>
            <a:normAutofit fontScale="90000"/>
          </a:bodyPr>
          <a:lstStyle/>
          <a:p>
            <a:r>
              <a:rPr lang="en-US" dirty="0"/>
              <a:t>Emissions Modeling Schematic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FC20A-A1B1-48BE-AF8E-0A3EFE22A6BF}"/>
              </a:ext>
            </a:extLst>
          </p:cNvPr>
          <p:cNvSpPr txBox="1"/>
          <p:nvPr/>
        </p:nvSpPr>
        <p:spPr>
          <a:xfrm>
            <a:off x="244598" y="2174806"/>
            <a:ext cx="22044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Meteorological</a:t>
            </a:r>
            <a:br>
              <a:rPr lang="en-US" sz="2200" b="1" dirty="0"/>
            </a:br>
            <a:r>
              <a:rPr lang="en-US" sz="2200" b="1" dirty="0"/>
              <a:t>Data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dirty="0"/>
              <a:t>humidity, </a:t>
            </a:r>
          </a:p>
          <a:p>
            <a:r>
              <a:rPr lang="en-US" dirty="0"/>
              <a:t>temperature,</a:t>
            </a:r>
          </a:p>
          <a:p>
            <a:r>
              <a:rPr lang="en-US" dirty="0"/>
              <a:t>radiation, …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CEE972B-7967-461F-BABA-44BBA18C16BE}"/>
              </a:ext>
            </a:extLst>
          </p:cNvPr>
          <p:cNvSpPr/>
          <p:nvPr/>
        </p:nvSpPr>
        <p:spPr>
          <a:xfrm>
            <a:off x="5074" y="1863165"/>
            <a:ext cx="2551901" cy="209923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564F875-C9BE-4555-9974-4573E337888E}"/>
              </a:ext>
            </a:extLst>
          </p:cNvPr>
          <p:cNvSpPr/>
          <p:nvPr/>
        </p:nvSpPr>
        <p:spPr>
          <a:xfrm>
            <a:off x="2489120" y="27428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F4827-61F5-4F16-B67C-D57279579DF9}"/>
              </a:ext>
            </a:extLst>
          </p:cNvPr>
          <p:cNvSpPr txBox="1"/>
          <p:nvPr/>
        </p:nvSpPr>
        <p:spPr>
          <a:xfrm>
            <a:off x="2819920" y="5047896"/>
            <a:ext cx="325922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Ancillary Data</a:t>
            </a:r>
            <a:br>
              <a:rPr lang="en-US" sz="2400" b="1" dirty="0"/>
            </a:br>
            <a:r>
              <a:rPr lang="en-US" dirty="0"/>
              <a:t>Speciation and Temporal</a:t>
            </a:r>
            <a:br>
              <a:rPr lang="en-US" dirty="0"/>
            </a:br>
            <a:r>
              <a:rPr lang="en-US" dirty="0"/>
              <a:t>Profiles, Spatial Surrogates,</a:t>
            </a:r>
            <a:br>
              <a:rPr lang="en-US" dirty="0"/>
            </a:br>
            <a:r>
              <a:rPr lang="en-US" dirty="0"/>
              <a:t>cross-references, etc.</a:t>
            </a:r>
            <a:endParaRPr lang="en-US" sz="24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50C7097-A75D-441C-8FCC-684F595E8636}"/>
              </a:ext>
            </a:extLst>
          </p:cNvPr>
          <p:cNvSpPr/>
          <p:nvPr/>
        </p:nvSpPr>
        <p:spPr>
          <a:xfrm rot="19303432">
            <a:off x="2579026" y="3789896"/>
            <a:ext cx="902208" cy="376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2BFBA8F-E7B2-413F-90D0-E2B91ED8F398}"/>
              </a:ext>
            </a:extLst>
          </p:cNvPr>
          <p:cNvSpPr/>
          <p:nvPr/>
        </p:nvSpPr>
        <p:spPr>
          <a:xfrm rot="16200000">
            <a:off x="4028548" y="4353552"/>
            <a:ext cx="902208" cy="394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F8C3F-1EBB-40E0-9936-98C6C24131B2}"/>
              </a:ext>
            </a:extLst>
          </p:cNvPr>
          <p:cNvSpPr txBox="1"/>
          <p:nvPr/>
        </p:nvSpPr>
        <p:spPr>
          <a:xfrm>
            <a:off x="928015" y="4305053"/>
            <a:ext cx="1834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Emission</a:t>
            </a:r>
          </a:p>
          <a:p>
            <a:r>
              <a:rPr lang="en-US" sz="2400" b="1" dirty="0"/>
              <a:t>Inventories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C0210D-CA5F-4E5F-B8EB-024946B2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553" y="2630799"/>
            <a:ext cx="2364992" cy="1566293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EFBFFE9-8CAA-4DAA-A0DE-B8CE899F2B52}"/>
              </a:ext>
            </a:extLst>
          </p:cNvPr>
          <p:cNvSpPr/>
          <p:nvPr/>
        </p:nvSpPr>
        <p:spPr>
          <a:xfrm>
            <a:off x="5871180" y="30706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7D4A82-2BED-4A0F-BE3E-A5981F8A7BF8}"/>
              </a:ext>
            </a:extLst>
          </p:cNvPr>
          <p:cNvSpPr txBox="1"/>
          <p:nvPr/>
        </p:nvSpPr>
        <p:spPr>
          <a:xfrm>
            <a:off x="6695839" y="1676400"/>
            <a:ext cx="2188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Hourly, speciated</a:t>
            </a:r>
          </a:p>
          <a:p>
            <a:pPr algn="ctr"/>
            <a:r>
              <a:rPr lang="en-US" b="1" dirty="0"/>
              <a:t>point and gridded</a:t>
            </a:r>
          </a:p>
          <a:p>
            <a:pPr algn="ctr"/>
            <a:r>
              <a:rPr lang="en-US" b="1" dirty="0"/>
              <a:t>emissions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0AA90C48-CC11-47DE-8DE8-3ED14D39E154}"/>
              </a:ext>
            </a:extLst>
          </p:cNvPr>
          <p:cNvSpPr/>
          <p:nvPr/>
        </p:nvSpPr>
        <p:spPr>
          <a:xfrm>
            <a:off x="3533428" y="2489997"/>
            <a:ext cx="2205952" cy="1474911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SMOKE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5D4C420-4203-4503-AA61-BF26D5BCA573}"/>
              </a:ext>
            </a:extLst>
          </p:cNvPr>
          <p:cNvSpPr/>
          <p:nvPr/>
        </p:nvSpPr>
        <p:spPr>
          <a:xfrm rot="5400000">
            <a:off x="7434834" y="4277719"/>
            <a:ext cx="710429" cy="394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C790F27C-48BA-418C-AD8D-9273B7047C65}"/>
              </a:ext>
            </a:extLst>
          </p:cNvPr>
          <p:cNvSpPr/>
          <p:nvPr/>
        </p:nvSpPr>
        <p:spPr>
          <a:xfrm rot="2651751" flipV="1">
            <a:off x="5837192" y="4199750"/>
            <a:ext cx="941580" cy="450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C0DA9C-9FB1-446F-8266-8EB18687E3AC}"/>
              </a:ext>
            </a:extLst>
          </p:cNvPr>
          <p:cNvSpPr txBox="1"/>
          <p:nvPr/>
        </p:nvSpPr>
        <p:spPr>
          <a:xfrm>
            <a:off x="5871180" y="4889387"/>
            <a:ext cx="3283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Quality Assurance</a:t>
            </a:r>
            <a:br>
              <a:rPr lang="en-US" sz="2400" b="1" dirty="0"/>
            </a:br>
            <a:r>
              <a:rPr lang="en-US" sz="2400" b="1" dirty="0"/>
              <a:t>Logs and Summaries</a:t>
            </a:r>
          </a:p>
        </p:txBody>
      </p:sp>
    </p:spTree>
    <p:extLst>
      <p:ext uri="{BB962C8B-B14F-4D97-AF65-F5344CB8AC3E}">
        <p14:creationId xmlns:p14="http://schemas.microsoft.com/office/powerpoint/2010/main" val="38286706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anyone have questions on temporal allocation?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599C42-46F9-4B6D-81A2-70FC52B1F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2822090"/>
            <a:ext cx="3276600" cy="3276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2308CC-7D2B-40DE-AB9E-EE60FA0E073A}"/>
              </a:ext>
            </a:extLst>
          </p:cNvPr>
          <p:cNvSpPr txBox="1"/>
          <p:nvPr/>
        </p:nvSpPr>
        <p:spPr>
          <a:xfrm>
            <a:off x="5867400" y="3886200"/>
            <a:ext cx="2089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828384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672" y="15240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AQ models tend to overestimate the impact of fugitive dust emissions</a:t>
            </a:r>
          </a:p>
          <a:p>
            <a:pPr lvl="1"/>
            <a:r>
              <a:rPr lang="en-US" dirty="0"/>
              <a:t>Paved and unpaved roads, construction, mining, hooves</a:t>
            </a:r>
          </a:p>
          <a:p>
            <a:r>
              <a:rPr lang="en-US" dirty="0"/>
              <a:t>Prior to modeling, </a:t>
            </a:r>
            <a:r>
              <a:rPr lang="en-US" dirty="0" err="1"/>
              <a:t>afdust</a:t>
            </a:r>
            <a:r>
              <a:rPr lang="en-US" dirty="0"/>
              <a:t> emissions are reduced according to a gridded transport fraction </a:t>
            </a:r>
          </a:p>
          <a:p>
            <a:r>
              <a:rPr lang="en-US" dirty="0"/>
              <a:t>Transport fraction reduction factors depend on land use</a:t>
            </a:r>
          </a:p>
          <a:p>
            <a:pPr lvl="1"/>
            <a:r>
              <a:rPr lang="en-US" dirty="0"/>
              <a:t>Forested areas will have a lower transport fraction (higher reduction)</a:t>
            </a:r>
          </a:p>
          <a:p>
            <a:pPr lvl="1"/>
            <a:r>
              <a:rPr lang="en-US" dirty="0"/>
              <a:t>Wide open areas will have a higher transport fraction (lower reduction)</a:t>
            </a:r>
          </a:p>
          <a:p>
            <a:r>
              <a:rPr lang="en-US" dirty="0"/>
              <a:t>Additional meteorologically-based reductions for rain and snow-cover are applied to fugitive dust emissions later in the process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73162"/>
          </a:xfrm>
        </p:spPr>
        <p:txBody>
          <a:bodyPr>
            <a:normAutofit fontScale="90000"/>
          </a:bodyPr>
          <a:lstStyle/>
          <a:p>
            <a:r>
              <a:rPr lang="en-US" dirty="0"/>
              <a:t>Area Fugitive Dust Adjustments</a:t>
            </a:r>
          </a:p>
        </p:txBody>
      </p:sp>
    </p:spTree>
    <p:extLst>
      <p:ext uri="{BB962C8B-B14F-4D97-AF65-F5344CB8AC3E}">
        <p14:creationId xmlns:p14="http://schemas.microsoft.com/office/powerpoint/2010/main" val="13957941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7924800" cy="68678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NEI and Platform, dust emissions are adjusted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Unadjusted Fugitive Dust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4" y="2001559"/>
            <a:ext cx="7688731" cy="44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872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3" y="1744249"/>
            <a:ext cx="8163957" cy="470561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Fraction Plot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1344139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Red = high level of reduction; Gray = little reduction</a:t>
            </a:r>
          </a:p>
        </p:txBody>
      </p:sp>
    </p:spTree>
    <p:extLst>
      <p:ext uri="{BB962C8B-B14F-4D97-AF65-F5344CB8AC3E}">
        <p14:creationId xmlns:p14="http://schemas.microsoft.com/office/powerpoint/2010/main" val="18403969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2602" y="1590675"/>
            <a:ext cx="4454956" cy="4953000"/>
          </a:xfrm>
        </p:spPr>
        <p:txBody>
          <a:bodyPr>
            <a:normAutofit/>
          </a:bodyPr>
          <a:lstStyle/>
          <a:p>
            <a:r>
              <a:rPr lang="en-US" sz="2400" dirty="0"/>
              <a:t>Transport fraction</a:t>
            </a:r>
          </a:p>
          <a:p>
            <a:r>
              <a:rPr lang="en-US" sz="2400" dirty="0"/>
              <a:t>Precipitation adjustment</a:t>
            </a:r>
          </a:p>
          <a:p>
            <a:pPr lvl="1"/>
            <a:r>
              <a:rPr lang="en-US" sz="2000" dirty="0"/>
              <a:t>Zero out hourly emissions when rain (&gt; 0.01 inches) or there is snow)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5181600" cy="1012364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</a:t>
            </a:r>
            <a:r>
              <a:rPr lang="en-US" dirty="0" err="1"/>
              <a:t>afdust</a:t>
            </a:r>
            <a:r>
              <a:rPr lang="en-US" dirty="0"/>
              <a:t> Adjustments</a:t>
            </a:r>
          </a:p>
        </p:txBody>
      </p:sp>
      <p:pic>
        <p:nvPicPr>
          <p:cNvPr id="6" name="Picture 5" descr="C:\DOCUMENTATIONS\2007_2020_v5\supporting materials\pm25a.01jan.gif"/>
          <p:cNvPicPr>
            <a:picLocks/>
          </p:cNvPicPr>
          <p:nvPr/>
        </p:nvPicPr>
        <p:blipFill>
          <a:blip r:embed="rId3" cstate="print"/>
          <a:srcRect t="11079" r="2403" b="4373"/>
          <a:stretch>
            <a:fillRect/>
          </a:stretch>
        </p:blipFill>
        <p:spPr bwMode="auto">
          <a:xfrm>
            <a:off x="0" y="3395568"/>
            <a:ext cx="4417514" cy="254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ATIONS\2007_2020_v5\supporting materials\pm25b.01jan.gif"/>
          <p:cNvPicPr/>
          <p:nvPr/>
        </p:nvPicPr>
        <p:blipFill>
          <a:blip r:embed="rId4" cstate="print"/>
          <a:srcRect t="11079" r="1604" b="4082"/>
          <a:stretch>
            <a:fillRect/>
          </a:stretch>
        </p:blipFill>
        <p:spPr bwMode="auto">
          <a:xfrm>
            <a:off x="4569302" y="395222"/>
            <a:ext cx="444373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DOCUMENTATIONS\2007_2020_v5\supporting materials\pm25c.01jan.gif"/>
          <p:cNvPicPr/>
          <p:nvPr/>
        </p:nvPicPr>
        <p:blipFill>
          <a:blip r:embed="rId5" cstate="print"/>
          <a:srcRect t="11079" r="1604" b="4956"/>
          <a:stretch>
            <a:fillRect/>
          </a:stretch>
        </p:blipFill>
        <p:spPr bwMode="auto">
          <a:xfrm>
            <a:off x="4676156" y="3949031"/>
            <a:ext cx="444373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17275" y="5872234"/>
            <a:ext cx="263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Unadjusted emissions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379414" y="2603699"/>
            <a:ext cx="1487986" cy="968176"/>
          </a:xfrm>
          <a:prstGeom prst="straightConnector1">
            <a:avLst/>
          </a:prstGeom>
          <a:ln w="1016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616209">
            <a:off x="4744409" y="3051138"/>
            <a:ext cx="1281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Apply </a:t>
            </a:r>
          </a:p>
          <a:p>
            <a:pPr algn="ctr"/>
            <a:r>
              <a:rPr lang="en-US" dirty="0"/>
              <a:t>Transport</a:t>
            </a:r>
          </a:p>
          <a:p>
            <a:pPr algn="ctr"/>
            <a:r>
              <a:rPr lang="en-US" dirty="0"/>
              <a:t>Fraction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467600" y="2819400"/>
            <a:ext cx="0" cy="1564481"/>
          </a:xfrm>
          <a:prstGeom prst="straightConnector1">
            <a:avLst/>
          </a:prstGeom>
          <a:ln w="1016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87093" y="3276600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</a:t>
            </a:r>
          </a:p>
          <a:p>
            <a:r>
              <a:rPr lang="en-US" dirty="0"/>
              <a:t>adjustment</a:t>
            </a:r>
          </a:p>
        </p:txBody>
      </p:sp>
    </p:spTree>
    <p:extLst>
      <p:ext uri="{BB962C8B-B14F-4D97-AF65-F5344CB8AC3E}">
        <p14:creationId xmlns:p14="http://schemas.microsoft.com/office/powerpoint/2010/main" val="31922790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7535" y="1295400"/>
            <a:ext cx="8190072" cy="492661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Updated leaf temperature algorithm in v3.6.1</a:t>
            </a:r>
          </a:p>
          <a:p>
            <a:pPr lvl="1"/>
            <a:r>
              <a:rPr lang="en-US" dirty="0"/>
              <a:t>Leaf temperature calculated using canopy model rather than 2 meter temperature</a:t>
            </a:r>
          </a:p>
          <a:p>
            <a:r>
              <a:rPr lang="en-US" dirty="0"/>
              <a:t>BELD 4.1 land use based on:</a:t>
            </a:r>
          </a:p>
          <a:p>
            <a:pPr lvl="1"/>
            <a:r>
              <a:rPr lang="en-US" dirty="0"/>
              <a:t>U.S. National Land Cover Database (NLCD</a:t>
            </a:r>
            <a:r>
              <a:rPr lang="en-US"/>
              <a:t>) 2011 </a:t>
            </a:r>
            <a:endParaRPr lang="en-US" dirty="0"/>
          </a:p>
          <a:p>
            <a:pPr lvl="1"/>
            <a:r>
              <a:rPr lang="en-US" dirty="0"/>
              <a:t>Moderate Resolution Imaging Spectroradiometer (MODIS) for Canada and Mexico</a:t>
            </a:r>
          </a:p>
          <a:p>
            <a:pPr lvl="1"/>
            <a:r>
              <a:rPr lang="en-US" dirty="0"/>
              <a:t>Forest areas constrained by canopy coverage</a:t>
            </a:r>
          </a:p>
          <a:p>
            <a:pPr lvl="1"/>
            <a:r>
              <a:rPr lang="en-US"/>
              <a:t>2011 </a:t>
            </a:r>
            <a:r>
              <a:rPr lang="en-US" dirty="0"/>
              <a:t>USDA Cropland Data Layer</a:t>
            </a:r>
          </a:p>
          <a:p>
            <a:r>
              <a:rPr lang="en-US" dirty="0"/>
              <a:t>Tree species from USFS Forest Inventory and Analysis (FIA) data </a:t>
            </a:r>
          </a:p>
          <a:p>
            <a:pPr lvl="1"/>
            <a:r>
              <a:rPr lang="en-US" dirty="0"/>
              <a:t>Selected surveys from 2001 to 2014 to get a complete decadal US survey that bounds the years being modeled</a:t>
            </a:r>
          </a:p>
          <a:p>
            <a:r>
              <a:rPr lang="en-US" dirty="0"/>
              <a:t>SMOKE programs used: </a:t>
            </a:r>
          </a:p>
          <a:p>
            <a:pPr lvl="1"/>
            <a:r>
              <a:rPr lang="en-US" dirty="0"/>
              <a:t>Normbeis3: normalized biogenic emissions </a:t>
            </a:r>
          </a:p>
          <a:p>
            <a:pPr lvl="1"/>
            <a:r>
              <a:rPr lang="en-US" dirty="0"/>
              <a:t>Tmpbeis3: outputs gridded, </a:t>
            </a:r>
            <a:r>
              <a:rPr lang="en-US" b="1" i="1" dirty="0"/>
              <a:t>speciated</a:t>
            </a:r>
            <a:r>
              <a:rPr lang="en-US" dirty="0"/>
              <a:t>, hourly emissions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" y="176981"/>
            <a:ext cx="8336280" cy="1143000"/>
          </a:xfrm>
        </p:spPr>
        <p:txBody>
          <a:bodyPr>
            <a:noAutofit/>
          </a:bodyPr>
          <a:lstStyle/>
          <a:p>
            <a:pPr algn="ctr"/>
            <a:r>
              <a:rPr lang="en-US" sz="3500" dirty="0"/>
              <a:t>BEIS 3.6.1: Updated Biogenic Emissions</a:t>
            </a:r>
          </a:p>
        </p:txBody>
      </p:sp>
    </p:spTree>
    <p:extLst>
      <p:ext uri="{BB962C8B-B14F-4D97-AF65-F5344CB8AC3E}">
        <p14:creationId xmlns:p14="http://schemas.microsoft.com/office/powerpoint/2010/main" val="27553659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644988"/>
              </p:ext>
            </p:extLst>
          </p:nvPr>
        </p:nvGraphicFramePr>
        <p:xfrm>
          <a:off x="596900" y="1600203"/>
          <a:ext cx="8050372" cy="4875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4221">
                  <a:extLst>
                    <a:ext uri="{9D8B030D-6E8A-4147-A177-3AD203B41FA5}">
                      <a16:colId xmlns:a16="http://schemas.microsoft.com/office/drawing/2014/main" val="612107225"/>
                    </a:ext>
                  </a:extLst>
                </a:gridCol>
                <a:gridCol w="5506151">
                  <a:extLst>
                    <a:ext uri="{9D8B030D-6E8A-4147-A177-3AD203B41FA5}">
                      <a16:colId xmlns:a16="http://schemas.microsoft.com/office/drawing/2014/main" val="3980734127"/>
                    </a:ext>
                  </a:extLst>
                </a:gridCol>
              </a:tblGrid>
              <a:tr h="290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Variable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96331135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leaf-area index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85830144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PRSFC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surface pressure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64169611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Q2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mixing ratio at 2 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4435808"/>
                  </a:ext>
                </a:extLst>
              </a:tr>
              <a:tr h="339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convective precipitation per met TSTEP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0198027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RGRND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solar radiation reaching surface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93517893"/>
                  </a:ext>
                </a:extLst>
              </a:tr>
              <a:tr h="339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nonconvective precipitation per met TSTEP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28906792"/>
                  </a:ext>
                </a:extLst>
              </a:tr>
              <a:tr h="339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RSTOMI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inverse of bulk stomatal resistance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1610370"/>
                  </a:ext>
                </a:extLst>
              </a:tr>
              <a:tr h="339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SLYTP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soil texture type by USDA category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5724509"/>
                  </a:ext>
                </a:extLst>
              </a:tr>
              <a:tr h="339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SOIM1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volumetric soil moisture in top cm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20732913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SOIT1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soil temperature in top cm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8092206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skin temperature at ground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2392550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USTAR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cell averaged friction velocity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42450629"/>
                  </a:ext>
                </a:extLst>
              </a:tr>
              <a:tr h="339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RADYNI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inverse of aerodynamic resistance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62875471"/>
                  </a:ext>
                </a:extLst>
              </a:tr>
              <a:tr h="2901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TEMP2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temperature at 2 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8753831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Meteorological Variables Needed for BEIS 3.6.1</a:t>
            </a:r>
          </a:p>
        </p:txBody>
      </p:sp>
    </p:spTree>
    <p:extLst>
      <p:ext uri="{BB962C8B-B14F-4D97-AF65-F5344CB8AC3E}">
        <p14:creationId xmlns:p14="http://schemas.microsoft.com/office/powerpoint/2010/main" val="9673301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7696200" cy="49238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Carbon Monoxide (CO), Nitrogen Oxide (NO)</a:t>
            </a:r>
          </a:p>
          <a:p>
            <a:r>
              <a:rPr lang="en-US" dirty="0"/>
              <a:t>Acetaldehyde (ALD2)</a:t>
            </a:r>
          </a:p>
          <a:p>
            <a:r>
              <a:rPr lang="en-US" dirty="0"/>
              <a:t>Higher acetaldehyde (ALDX)</a:t>
            </a:r>
          </a:p>
          <a:p>
            <a:r>
              <a:rPr lang="en-US" dirty="0"/>
              <a:t>Formaldehyde (FORM)</a:t>
            </a:r>
          </a:p>
          <a:p>
            <a:r>
              <a:rPr lang="en-US" dirty="0"/>
              <a:t>Isoprene (ISOP)</a:t>
            </a:r>
          </a:p>
          <a:p>
            <a:r>
              <a:rPr lang="en-US" dirty="0"/>
              <a:t>Terpene (TERP)</a:t>
            </a:r>
          </a:p>
          <a:p>
            <a:r>
              <a:rPr lang="en-US" dirty="0"/>
              <a:t>Sesquiterpene (SESQ)</a:t>
            </a:r>
          </a:p>
          <a:p>
            <a:r>
              <a:rPr lang="en-US" dirty="0"/>
              <a:t>Ethene (ETH), Ethane (ETHA)</a:t>
            </a:r>
          </a:p>
          <a:p>
            <a:r>
              <a:rPr lang="en-US" dirty="0"/>
              <a:t>Internal (IOLE) and terminal olefins (OLE)</a:t>
            </a:r>
          </a:p>
          <a:p>
            <a:r>
              <a:rPr lang="en-US" dirty="0"/>
              <a:t>Ethanol (ETOH), Methanol (MEOH)</a:t>
            </a:r>
          </a:p>
          <a:p>
            <a:r>
              <a:rPr lang="en-US" dirty="0"/>
              <a:t>Paraffins (PAR)</a:t>
            </a:r>
          </a:p>
          <a:p>
            <a:r>
              <a:rPr lang="en-US" dirty="0"/>
              <a:t>No PM species…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Produced by BEIS</a:t>
            </a:r>
          </a:p>
        </p:txBody>
      </p:sp>
    </p:spTree>
    <p:extLst>
      <p:ext uri="{BB962C8B-B14F-4D97-AF65-F5344CB8AC3E}">
        <p14:creationId xmlns:p14="http://schemas.microsoft.com/office/powerpoint/2010/main" val="305346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866" y="22325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2014 Annual Biogenic Emissions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2072" y="1450836"/>
            <a:ext cx="3505200" cy="1871471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Top: </a:t>
            </a:r>
            <a:r>
              <a:rPr lang="en-US" dirty="0"/>
              <a:t>NO from soil  (depends on temperature, precipitation, and fertilizer)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71285" y="4114801"/>
            <a:ext cx="3129115" cy="2057399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/>
          </a:p>
          <a:p>
            <a:r>
              <a:rPr lang="en-US" u="sng" dirty="0"/>
              <a:t>Bottom: </a:t>
            </a:r>
            <a:r>
              <a:rPr lang="en-US" dirty="0"/>
              <a:t>Isoprene (produced during photosynthesis)</a:t>
            </a:r>
          </a:p>
        </p:txBody>
      </p:sp>
      <p:pic>
        <p:nvPicPr>
          <p:cNvPr id="9" name="Picture 8" descr="C:\cta\crap\temp\2014fa_nata_beis_ISOP_12US2_annua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581400"/>
            <a:ext cx="5823155" cy="3143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cta\crap\temp\2014fa_nata_beis_NO_12US2_annua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5" y="1102799"/>
            <a:ext cx="5186515" cy="3012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9903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Examining MEGAN version 3 biogenic emissions estimates</a:t>
            </a:r>
          </a:p>
          <a:p>
            <a:r>
              <a:rPr lang="en-US" dirty="0"/>
              <a:t>Biogenic emissions modeling for Alaska</a:t>
            </a:r>
          </a:p>
          <a:p>
            <a:r>
              <a:rPr lang="en-US" dirty="0"/>
              <a:t>Possibly update land use used in transport fraction generation</a:t>
            </a:r>
          </a:p>
          <a:p>
            <a:r>
              <a:rPr lang="en-US" dirty="0"/>
              <a:t>Any questions on fugitive dust or biogenic emissions?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1393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Directions and 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06D08F-81F7-4FFE-80DC-E8EF4A9F5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419534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6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Emissions Modeling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47" y="1355820"/>
            <a:ext cx="8388096" cy="80987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Steps and data needed to convert emissions inventories into the resolution and formats needed by air quality models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7272" y="6407946"/>
            <a:ext cx="365760" cy="365125"/>
          </a:xfrm>
        </p:spPr>
        <p:txBody>
          <a:bodyPr/>
          <a:lstStyle/>
          <a:p>
            <a:fld id="{16D4B1CE-4584-4940-B22B-1A52A204CA1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3287" y="3356690"/>
            <a:ext cx="1495089" cy="1755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 Inventories</a:t>
            </a:r>
            <a:br>
              <a:rPr lang="en-US" dirty="0"/>
            </a:br>
            <a:r>
              <a:rPr lang="en-US" dirty="0"/>
              <a:t>(</a:t>
            </a:r>
            <a:r>
              <a:rPr lang="en-US" sz="1400" dirty="0"/>
              <a:t>annual/</a:t>
            </a:r>
            <a:br>
              <a:rPr lang="en-US" sz="1400" dirty="0"/>
            </a:br>
            <a:r>
              <a:rPr lang="en-US" sz="1400" dirty="0"/>
              <a:t>monthly/daily)</a:t>
            </a:r>
          </a:p>
          <a:p>
            <a:pPr algn="ctr"/>
            <a:r>
              <a:rPr lang="en-US" sz="1400" dirty="0"/>
              <a:t>+  </a:t>
            </a:r>
            <a:br>
              <a:rPr lang="en-US" sz="1400" dirty="0"/>
            </a:br>
            <a:r>
              <a:rPr lang="en-US" sz="1600" dirty="0"/>
              <a:t>Meteorology 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51" y="3531098"/>
            <a:ext cx="1523820" cy="107683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9004886" flipV="1">
            <a:off x="1665057" y="2810275"/>
            <a:ext cx="688655" cy="262881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2609973" flipV="1">
            <a:off x="1903443" y="4708122"/>
            <a:ext cx="688655" cy="262881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flipV="1">
            <a:off x="1840485" y="3948710"/>
            <a:ext cx="688655" cy="262881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flipV="1">
            <a:off x="5715002" y="3948710"/>
            <a:ext cx="688655" cy="262881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9196721" flipV="1">
            <a:off x="5682972" y="4800108"/>
            <a:ext cx="688655" cy="262881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360599" flipV="1">
            <a:off x="6009778" y="2837273"/>
            <a:ext cx="688655" cy="262881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63532" y="4758099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Hourly, speciated, gridded emissions for air quality modeling</a:t>
            </a:r>
          </a:p>
        </p:txBody>
      </p:sp>
      <p:sp>
        <p:nvSpPr>
          <p:cNvPr id="17" name="TextBox 16"/>
          <p:cNvSpPr txBox="1"/>
          <p:nvPr/>
        </p:nvSpPr>
        <p:spPr>
          <a:xfrm rot="18923076">
            <a:off x="909234" y="2571903"/>
            <a:ext cx="171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Temporal Profiles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8376" y="3597037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Speciation Profiles</a:t>
            </a:r>
          </a:p>
        </p:txBody>
      </p:sp>
      <p:sp>
        <p:nvSpPr>
          <p:cNvPr id="19" name="TextBox 18"/>
          <p:cNvSpPr txBox="1"/>
          <p:nvPr/>
        </p:nvSpPr>
        <p:spPr>
          <a:xfrm rot="2778875">
            <a:off x="1359892" y="5195960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Spatial Surrogates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7" y="3341011"/>
            <a:ext cx="2657475" cy="1428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882" y="4812784"/>
            <a:ext cx="2590800" cy="170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672" y="1905000"/>
            <a:ext cx="3486150" cy="1657350"/>
          </a:xfrm>
          <a:prstGeom prst="rect">
            <a:avLst/>
          </a:prstGeom>
        </p:spPr>
      </p:pic>
      <p:sp>
        <p:nvSpPr>
          <p:cNvPr id="24" name="Footer Placeholder 4"/>
          <p:cNvSpPr txBox="1">
            <a:spLocks/>
          </p:cNvSpPr>
          <p:nvPr/>
        </p:nvSpPr>
        <p:spPr>
          <a:xfrm>
            <a:off x="4267200" y="6386869"/>
            <a:ext cx="368784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384" y="2001404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Temporal Allocation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6492" y="3865046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03221" y="4607929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Spatial Allocation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0767" y="5915760"/>
            <a:ext cx="334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Note: Plume rise is typically </a:t>
            </a:r>
            <a:br>
              <a:rPr lang="en-US" i="1" dirty="0"/>
            </a:br>
            <a:r>
              <a:rPr lang="en-US" i="1" dirty="0"/>
              <a:t>handled within the AQM</a:t>
            </a:r>
          </a:p>
        </p:txBody>
      </p:sp>
    </p:spTree>
    <p:extLst>
      <p:ext uri="{BB962C8B-B14F-4D97-AF65-F5344CB8AC3E}">
        <p14:creationId xmlns:p14="http://schemas.microsoft.com/office/powerpoint/2010/main" val="8746970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300"/>
              </a:spcAft>
            </a:pPr>
            <a:r>
              <a:rPr lang="en-US" sz="2800" dirty="0"/>
              <a:t>Includes daily “point” emissions from wildfires and prescribed fires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Emissions were estimated for PM</a:t>
            </a:r>
            <a:r>
              <a:rPr lang="en-US" sz="2800" baseline="-25000" dirty="0"/>
              <a:t>2.5</a:t>
            </a:r>
            <a:r>
              <a:rPr lang="en-US" sz="2800" dirty="0"/>
              <a:t>, PM</a:t>
            </a:r>
            <a:r>
              <a:rPr lang="en-US" sz="2800" baseline="-25000" dirty="0"/>
              <a:t>10</a:t>
            </a:r>
            <a:r>
              <a:rPr lang="en-US" sz="2800" dirty="0"/>
              <a:t>, CO, CO</a:t>
            </a:r>
            <a:r>
              <a:rPr lang="en-US" sz="2800" baseline="-25000" dirty="0"/>
              <a:t>2</a:t>
            </a:r>
            <a:r>
              <a:rPr lang="en-US" sz="2800" dirty="0"/>
              <a:t>, CH</a:t>
            </a:r>
            <a:r>
              <a:rPr lang="en-US" sz="2800" baseline="-25000" dirty="0"/>
              <a:t>4</a:t>
            </a:r>
            <a:r>
              <a:rPr lang="en-US" sz="2800" dirty="0"/>
              <a:t>, NO</a:t>
            </a:r>
            <a:r>
              <a:rPr lang="en-US" sz="2800" baseline="-25000" dirty="0"/>
              <a:t>x</a:t>
            </a:r>
            <a:r>
              <a:rPr lang="en-US" sz="2800" dirty="0"/>
              <a:t>, NH</a:t>
            </a:r>
            <a:r>
              <a:rPr lang="en-US" sz="2800" baseline="-25000" dirty="0"/>
              <a:t>3</a:t>
            </a:r>
            <a:r>
              <a:rPr lang="en-US" sz="2800" dirty="0"/>
              <a:t>, SO</a:t>
            </a:r>
            <a:r>
              <a:rPr lang="en-US" sz="2800" baseline="-25000" dirty="0"/>
              <a:t>2</a:t>
            </a:r>
            <a:r>
              <a:rPr lang="en-US" sz="2800" dirty="0"/>
              <a:t>, VOC, and 34 hazardous air pollutants (HAPs). PM</a:t>
            </a:r>
            <a:r>
              <a:rPr lang="en-US" sz="2800" baseline="-25000" dirty="0"/>
              <a:t>2.5</a:t>
            </a:r>
            <a:r>
              <a:rPr lang="en-US" sz="2800" dirty="0"/>
              <a:t> emissions were further broken down into EC, OC, SO</a:t>
            </a:r>
            <a:r>
              <a:rPr lang="en-US" sz="2800" baseline="-25000" dirty="0"/>
              <a:t>4</a:t>
            </a:r>
            <a:r>
              <a:rPr lang="en-US" sz="2800" dirty="0"/>
              <a:t>, NO</a:t>
            </a:r>
            <a:r>
              <a:rPr lang="en-US" sz="2800" baseline="-25000" dirty="0"/>
              <a:t>3</a:t>
            </a:r>
            <a:r>
              <a:rPr lang="en-US" sz="2800" dirty="0"/>
              <a:t>, and PM fine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HAPs emission factors and fractions of PM</a:t>
            </a:r>
            <a:r>
              <a:rPr lang="en-US" sz="2800" baseline="-25000" dirty="0"/>
              <a:t>2.5</a:t>
            </a:r>
            <a:r>
              <a:rPr lang="en-US" sz="2800" dirty="0"/>
              <a:t> components were provided by EPA</a:t>
            </a:r>
          </a:p>
          <a:p>
            <a:pPr>
              <a:spcAft>
                <a:spcPts val="300"/>
              </a:spcAft>
            </a:pPr>
            <a:r>
              <a:rPr lang="en-US" sz="2800" dirty="0"/>
              <a:t>2014NEI made flaming and smoldering emissions available (to allow for differentiated treatment of plume rise and potentially speciation)</a:t>
            </a:r>
          </a:p>
          <a:p>
            <a:r>
              <a:rPr lang="en-US" sz="2800" dirty="0"/>
              <a:t>Fire Inventory from NCAR (FINN) is used for Hawaii and Puerto Rico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 Fire Inventory Details</a:t>
            </a:r>
          </a:p>
        </p:txBody>
      </p:sp>
    </p:spTree>
    <p:extLst>
      <p:ext uri="{BB962C8B-B14F-4D97-AF65-F5344CB8AC3E}">
        <p14:creationId xmlns:p14="http://schemas.microsoft.com/office/powerpoint/2010/main" val="33811178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/>
              <a:t>Data Sources included for NEI fire inventory development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FF0000"/>
                </a:solidFill>
              </a:rPr>
              <a:t>non-NEI years typically use only data in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red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State/local/tribal data</a:t>
            </a:r>
          </a:p>
          <a:p>
            <a:pPr lvl="1"/>
            <a:r>
              <a:rPr lang="en-US" sz="2000" dirty="0"/>
              <a:t>National Association of State Foresters (NASF) WF data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NOAA’s Hazard Mapping System (HMS) data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Incident Status Summary (ICS-209) data (wild vs prescribed)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Geospatial Multi-Agency Coordination (</a:t>
            </a:r>
            <a:r>
              <a:rPr lang="en-US" sz="2000" dirty="0" err="1">
                <a:solidFill>
                  <a:srgbClr val="FF0000"/>
                </a:solidFill>
              </a:rPr>
              <a:t>GeoMAC</a:t>
            </a:r>
            <a:r>
              <a:rPr lang="en-US" sz="2000" dirty="0">
                <a:solidFill>
                  <a:srgbClr val="FF0000"/>
                </a:solidFill>
              </a:rPr>
              <a:t>) fire perimeter Shapefiles</a:t>
            </a:r>
          </a:p>
          <a:p>
            <a:pPr lvl="1"/>
            <a:r>
              <a:rPr lang="en-US" sz="2000" dirty="0"/>
              <a:t>USDA Forest Service Activity Tracking System (FACTS) Rx fire perimeter data</a:t>
            </a:r>
          </a:p>
          <a:p>
            <a:pPr lvl="1"/>
            <a:r>
              <a:rPr lang="en-US" sz="2000" dirty="0"/>
              <a:t>U.S. Fish and Wildlife Service (USFWS) data</a:t>
            </a:r>
          </a:p>
          <a:p>
            <a:pPr lvl="1"/>
            <a:r>
              <a:rPr lang="en-US" sz="2000" dirty="0"/>
              <a:t>U.S. Department of Interior (DOI) Rx data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Ancillary data sources</a:t>
            </a:r>
          </a:p>
          <a:p>
            <a:pPr lvl="1"/>
            <a:r>
              <a:rPr lang="en-US" sz="1800" dirty="0"/>
              <a:t>Fuel moisture data from the USFS Weather Information Management System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Fuel Characteristic Classification System (FCCS) fuel loading database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 for NEI Fires</a:t>
            </a:r>
          </a:p>
        </p:txBody>
      </p:sp>
    </p:spTree>
    <p:extLst>
      <p:ext uri="{BB962C8B-B14F-4D97-AF65-F5344CB8AC3E}">
        <p14:creationId xmlns:p14="http://schemas.microsoft.com/office/powerpoint/2010/main" val="38476210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45440" cy="1249362"/>
          </a:xfrm>
        </p:spPr>
        <p:txBody>
          <a:bodyPr>
            <a:normAutofit fontScale="90000"/>
          </a:bodyPr>
          <a:lstStyle/>
          <a:p>
            <a:r>
              <a:rPr lang="en-US" dirty="0"/>
              <a:t>NEI Fire Development Overview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504"/>
            <a:ext cx="4191000" cy="410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1" y="2218911"/>
            <a:ext cx="4861354" cy="259822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590229" y="3799233"/>
            <a:ext cx="1500809" cy="1490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835267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160" y="1278365"/>
            <a:ext cx="4846986" cy="273809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3391620"/>
            <a:ext cx="4911061" cy="316158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073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2014 and 2016 Annual PM2.5 from Wild and Prescribed Fires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1756737"/>
            <a:ext cx="22284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    Top: 2014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Bottom: 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3461" y="4449763"/>
            <a:ext cx="41504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aspects of fires are similar</a:t>
            </a:r>
          </a:p>
          <a:p>
            <a:r>
              <a:rPr lang="en-US" dirty="0"/>
              <a:t>between years:</a:t>
            </a:r>
          </a:p>
          <a:p>
            <a:r>
              <a:rPr lang="en-US" dirty="0"/>
              <a:t>Prairie, gulf coast, South Florida</a:t>
            </a:r>
          </a:p>
          <a:p>
            <a:endParaRPr lang="en-US" dirty="0"/>
          </a:p>
          <a:p>
            <a:r>
              <a:rPr lang="en-US" dirty="0"/>
              <a:t>Locations of large fires vary –</a:t>
            </a:r>
          </a:p>
          <a:p>
            <a:r>
              <a:rPr lang="en-US" dirty="0"/>
              <a:t>particularly noticeable in West, MN</a:t>
            </a:r>
          </a:p>
        </p:txBody>
      </p:sp>
    </p:spTree>
    <p:extLst>
      <p:ext uri="{BB962C8B-B14F-4D97-AF65-F5344CB8AC3E}">
        <p14:creationId xmlns:p14="http://schemas.microsoft.com/office/powerpoint/2010/main" val="31476915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00600" y="6351993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298" y="1393210"/>
            <a:ext cx="3048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EPA estimates </a:t>
            </a:r>
            <a:br>
              <a:rPr lang="en-US" sz="2400" dirty="0"/>
            </a:br>
            <a:r>
              <a:rPr lang="en-US" sz="2400" dirty="0"/>
              <a:t>day-specific point-based agricultural fires based on satellite detects (Pouliot, 2017)</a:t>
            </a:r>
          </a:p>
          <a:p>
            <a:endParaRPr lang="en-US" sz="1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54" y="1295400"/>
            <a:ext cx="5460228" cy="312420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" y="3744543"/>
            <a:ext cx="5164256" cy="2954852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90072" cy="908588"/>
          </a:xfrm>
        </p:spPr>
        <p:txBody>
          <a:bodyPr>
            <a:normAutofit/>
          </a:bodyPr>
          <a:lstStyle/>
          <a:p>
            <a:r>
              <a:rPr lang="en-US" dirty="0"/>
              <a:t>Agricultural Fires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144780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 PM</a:t>
            </a:r>
            <a:r>
              <a:rPr lang="en-US" baseline="-25000" dirty="0"/>
              <a:t>2.5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32275" y="388620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 PM</a:t>
            </a:r>
            <a:r>
              <a:rPr lang="en-US" baseline="-25000" dirty="0"/>
              <a:t>2.5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10163-5A61-4438-B1B4-FA7001BF0AC1}"/>
              </a:ext>
            </a:extLst>
          </p:cNvPr>
          <p:cNvSpPr txBox="1"/>
          <p:nvPr/>
        </p:nvSpPr>
        <p:spPr>
          <a:xfrm>
            <a:off x="5309012" y="4794658"/>
            <a:ext cx="16401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Any</a:t>
            </a:r>
          </a:p>
          <a:p>
            <a:r>
              <a:rPr lang="en-US" sz="2400" dirty="0">
                <a:solidFill>
                  <a:srgbClr val="00B050"/>
                </a:solidFill>
              </a:rPr>
              <a:t>questions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on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fires??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E9AD0-0ACC-4DE8-8CF5-576820741F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1" y="4794658"/>
            <a:ext cx="1528349" cy="15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59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69087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Mapping inventory pollutants to model species</a:t>
            </a:r>
          </a:p>
          <a:p>
            <a:pPr lvl="1"/>
            <a:r>
              <a:rPr lang="en-US" dirty="0"/>
              <a:t>Model species are used in the air quality model (AQM)</a:t>
            </a:r>
          </a:p>
          <a:p>
            <a:pPr lvl="1"/>
            <a:r>
              <a:rPr lang="en-US" dirty="0"/>
              <a:t>NOx, VOC (TOG), and PM are speciated</a:t>
            </a:r>
          </a:p>
          <a:p>
            <a:pPr lvl="0"/>
            <a:r>
              <a:rPr lang="en-US" dirty="0"/>
              <a:t>There are many types of speciation profiles and each has a unique code</a:t>
            </a:r>
          </a:p>
          <a:p>
            <a:pPr lvl="1"/>
            <a:r>
              <a:rPr lang="en-US" dirty="0"/>
              <a:t>Typically use SCC </a:t>
            </a:r>
            <a:r>
              <a:rPr lang="en-US" b="1" dirty="0"/>
              <a:t>and</a:t>
            </a:r>
            <a:r>
              <a:rPr lang="en-US" dirty="0"/>
              <a:t> pollutant to X-ref speciation profile to inventory sources</a:t>
            </a:r>
          </a:p>
          <a:p>
            <a:pPr lvl="1"/>
            <a:r>
              <a:rPr lang="en-US" dirty="0"/>
              <a:t>Cross reference may also use FIPS, facility, etc.</a:t>
            </a:r>
          </a:p>
          <a:p>
            <a:pPr lvl="0"/>
            <a:r>
              <a:rPr lang="en-US" dirty="0"/>
              <a:t>Different chemical mechanisms:</a:t>
            </a:r>
          </a:p>
          <a:p>
            <a:pPr lvl="1"/>
            <a:r>
              <a:rPr lang="en-US" dirty="0"/>
              <a:t>Emissions should match chemical mechanism of AQM</a:t>
            </a:r>
          </a:p>
          <a:p>
            <a:pPr lvl="1"/>
            <a:r>
              <a:rPr lang="en-US" dirty="0"/>
              <a:t>Different mechanisms have different list of model species</a:t>
            </a:r>
          </a:p>
          <a:p>
            <a:pPr lvl="1"/>
            <a:r>
              <a:rPr lang="en-US" dirty="0"/>
              <a:t>Examples: CB05, CB6, SAPRC07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Speciation</a:t>
            </a:r>
          </a:p>
        </p:txBody>
      </p:sp>
    </p:spTree>
    <p:extLst>
      <p:ext uri="{BB962C8B-B14F-4D97-AF65-F5344CB8AC3E}">
        <p14:creationId xmlns:p14="http://schemas.microsoft.com/office/powerpoint/2010/main" val="23468973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382000" cy="4767072"/>
          </a:xfrm>
        </p:spPr>
        <p:txBody>
          <a:bodyPr>
            <a:normAutofit fontScale="92500"/>
          </a:bodyPr>
          <a:lstStyle/>
          <a:p>
            <a:r>
              <a:rPr lang="en-US" dirty="0"/>
              <a:t>SPECIATE database</a:t>
            </a:r>
          </a:p>
          <a:p>
            <a:pPr lvl="1"/>
            <a:r>
              <a:rPr lang="en-US" dirty="0"/>
              <a:t>Source of most speciation profiles in the platform</a:t>
            </a:r>
          </a:p>
          <a:p>
            <a:pPr lvl="1"/>
            <a:r>
              <a:rPr lang="en-US" dirty="0"/>
              <a:t>SPECIATE 4.5 is the most recent version: </a:t>
            </a:r>
            <a:r>
              <a:rPr lang="en-US" dirty="0">
                <a:hlinkClick r:id="rId2"/>
              </a:rPr>
              <a:t>https://www.epa.gov/air-emissions-modeling/speciate-version-45-through-40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Includes basin-specific profiles for oil and gas sources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Speciation Tool</a:t>
            </a:r>
          </a:p>
          <a:p>
            <a:pPr lvl="1"/>
            <a:r>
              <a:rPr lang="en-US" dirty="0"/>
              <a:t>Processes profiles from the SPECIATE database into the chemical mechanisms used by air quality models</a:t>
            </a:r>
          </a:p>
          <a:p>
            <a:pPr lvl="1"/>
            <a:r>
              <a:rPr lang="en-US" dirty="0"/>
              <a:t>Written in PostgreSQL and Perl</a:t>
            </a:r>
          </a:p>
          <a:p>
            <a:pPr lvl="1"/>
            <a:r>
              <a:rPr lang="en-US" dirty="0"/>
              <a:t>Available from cmascenter.org </a:t>
            </a:r>
          </a:p>
          <a:p>
            <a:pPr lvl="1"/>
            <a:r>
              <a:rPr lang="en-US" dirty="0"/>
              <a:t>Separate training class for Speciation Tool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Speciation Profiles</a:t>
            </a:r>
          </a:p>
        </p:txBody>
      </p:sp>
    </p:spTree>
    <p:extLst>
      <p:ext uri="{BB962C8B-B14F-4D97-AF65-F5344CB8AC3E}">
        <p14:creationId xmlns:p14="http://schemas.microsoft.com/office/powerpoint/2010/main" val="19278289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033272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Speciation Overview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73183"/>
              </p:ext>
            </p:extLst>
          </p:nvPr>
        </p:nvGraphicFramePr>
        <p:xfrm>
          <a:off x="2895600" y="2133600"/>
          <a:ext cx="2057400" cy="242315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559">
                <a:tc>
                  <a:txBody>
                    <a:bodyPr/>
                    <a:lstStyle/>
                    <a:p>
                      <a:r>
                        <a:rPr lang="en-US" b="0" dirty="0"/>
                        <a:t>Model species 1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9722">
                <a:tc>
                  <a:txBody>
                    <a:bodyPr/>
                    <a:lstStyle/>
                    <a:p>
                      <a:r>
                        <a:rPr lang="en-US" dirty="0"/>
                        <a:t>Model species 2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1917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  <a:r>
                        <a:rPr lang="en-US" baseline="0" dirty="0"/>
                        <a:t> species 3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59">
                <a:tc>
                  <a:txBody>
                    <a:bodyPr/>
                    <a:lstStyle/>
                    <a:p>
                      <a:r>
                        <a:rPr lang="en-US" dirty="0"/>
                        <a:t>Model species 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91106857"/>
              </p:ext>
            </p:extLst>
          </p:nvPr>
        </p:nvGraphicFramePr>
        <p:xfrm>
          <a:off x="5791200" y="1828800"/>
          <a:ext cx="1981200" cy="31851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779">
                <a:tc>
                  <a:txBody>
                    <a:bodyPr/>
                    <a:lstStyle/>
                    <a:p>
                      <a:r>
                        <a:rPr lang="en-US" b="0" dirty="0"/>
                        <a:t>Model species 1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101">
                <a:tc>
                  <a:txBody>
                    <a:bodyPr/>
                    <a:lstStyle/>
                    <a:p>
                      <a:r>
                        <a:rPr lang="en-US" dirty="0"/>
                        <a:t>Model species 2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501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  <a:r>
                        <a:rPr lang="en-US" baseline="0" dirty="0"/>
                        <a:t> species 3</a:t>
                      </a:r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779">
                <a:tc>
                  <a:txBody>
                    <a:bodyPr/>
                    <a:lstStyle/>
                    <a:p>
                      <a:r>
                        <a:rPr lang="en-US" dirty="0"/>
                        <a:t>Model species 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2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6056417"/>
              </p:ext>
            </p:extLst>
          </p:nvPr>
        </p:nvGraphicFramePr>
        <p:xfrm>
          <a:off x="76200" y="1828800"/>
          <a:ext cx="1981200" cy="31851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8516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Inventory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Poll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8692" y="162863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(%)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4621" y="1296663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Speciated</a:t>
            </a:r>
            <a:r>
              <a:rPr lang="en-US" dirty="0"/>
              <a:t> (mass)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7924800" y="1742194"/>
            <a:ext cx="1143000" cy="69620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349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MW1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3629" y="5322778"/>
            <a:ext cx="144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Conversion to moles</a:t>
            </a:r>
            <a:endParaRPr lang="en-US" sz="1600" dirty="0"/>
          </a:p>
        </p:txBody>
      </p:sp>
      <p:sp>
        <p:nvSpPr>
          <p:cNvPr id="14" name="Right Arrow 13"/>
          <p:cNvSpPr/>
          <p:nvPr/>
        </p:nvSpPr>
        <p:spPr>
          <a:xfrm>
            <a:off x="7924800" y="2656594"/>
            <a:ext cx="1143000" cy="69620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49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MW2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7924800" y="3657600"/>
            <a:ext cx="1143000" cy="696206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 w="349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MW3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7924800" y="4419600"/>
            <a:ext cx="1143000" cy="696206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 w="3492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MW4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030589" y="3182850"/>
            <a:ext cx="683021" cy="3985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49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136378" y="3182850"/>
            <a:ext cx="683021" cy="3985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4925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406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NOx is converted to following model species:</a:t>
            </a:r>
          </a:p>
          <a:p>
            <a:pPr lvl="1"/>
            <a:r>
              <a:rPr lang="en-US" dirty="0"/>
              <a:t>NO</a:t>
            </a:r>
          </a:p>
          <a:p>
            <a:pPr lvl="1"/>
            <a:r>
              <a:rPr lang="en-US" dirty="0"/>
              <a:t>NO2</a:t>
            </a:r>
          </a:p>
          <a:p>
            <a:pPr lvl="1"/>
            <a:r>
              <a:rPr lang="en-US" dirty="0"/>
              <a:t>HONO</a:t>
            </a:r>
          </a:p>
          <a:p>
            <a:r>
              <a:rPr lang="en-US" dirty="0"/>
              <a:t>Example profiles:</a:t>
            </a:r>
          </a:p>
          <a:p>
            <a:pPr marL="39319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NOx Speciation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730307"/>
              </p:ext>
            </p:extLst>
          </p:nvPr>
        </p:nvGraphicFramePr>
        <p:xfrm>
          <a:off x="2209800" y="3657601"/>
          <a:ext cx="4648200" cy="175260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208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8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profile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pollutant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species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massfrac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WHONO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0.092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WHONO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0.900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WHONO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NOX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HONO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NHONO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NHONO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NOX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0.900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272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6937" y="1242140"/>
            <a:ext cx="8497728" cy="1219200"/>
          </a:xfrm>
        </p:spPr>
        <p:txBody>
          <a:bodyPr>
            <a:normAutofit fontScale="92500"/>
          </a:bodyPr>
          <a:lstStyle/>
          <a:p>
            <a:pPr lvl="0"/>
            <a:r>
              <a:rPr lang="en-US" sz="2000" dirty="0"/>
              <a:t>Older versions of CMAQ used “simplified” PM model species (AE5)</a:t>
            </a:r>
          </a:p>
          <a:p>
            <a:pPr lvl="0"/>
            <a:r>
              <a:rPr lang="en-US" sz="2000" dirty="0"/>
              <a:t>Recent versions of CMAQ use the aerosol module ISORROPIA v2 that requires additional PM model species (AE6)</a:t>
            </a:r>
          </a:p>
          <a:p>
            <a:pPr marL="109728" indent="0">
              <a:buNone/>
            </a:pPr>
            <a:endParaRPr lang="en-US" sz="2000" dirty="0"/>
          </a:p>
          <a:p>
            <a:pPr marL="393192" lvl="1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672" y="301772"/>
            <a:ext cx="8229600" cy="1143000"/>
          </a:xfrm>
        </p:spPr>
        <p:txBody>
          <a:bodyPr/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Speciation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787176"/>
              </p:ext>
            </p:extLst>
          </p:nvPr>
        </p:nvGraphicFramePr>
        <p:xfrm>
          <a:off x="609600" y="2328041"/>
          <a:ext cx="3886201" cy="44630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0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species 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species </a:t>
                      </a:r>
                      <a:br>
                        <a:rPr lang="en-US" sz="1400" b="1" u="none" strike="noStrike" dirty="0">
                          <a:effectLst/>
                        </a:rPr>
                      </a:br>
                      <a:r>
                        <a:rPr lang="en-US" sz="1400" b="1" u="none" strike="noStrike" dirty="0">
                          <a:effectLst/>
                        </a:rPr>
                        <a:t>description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AE5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AE6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POC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organic carbon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PEC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elemental carbon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PSO4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sulfate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PNO3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nitrate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PMFINE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unspeciated PM2.5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PNH4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ammonium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PNCOM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non-carbon organic matter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PFE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iron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aluminum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silica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titanium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PCA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calcium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magnesium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potassium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manganese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sodium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PCL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chloride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78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PH2O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water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PMOTHR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unspeciated</a:t>
                      </a:r>
                      <a:r>
                        <a:rPr lang="en-US" sz="1200" u="none" strike="noStrike" dirty="0">
                          <a:effectLst/>
                        </a:rPr>
                        <a:t> PM2.5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276478"/>
              </p:ext>
            </p:extLst>
          </p:nvPr>
        </p:nvGraphicFramePr>
        <p:xfrm>
          <a:off x="5105400" y="2666998"/>
          <a:ext cx="3389472" cy="406845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7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8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pollutant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species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massfrac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POC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0.5019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PM2_5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PEC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0.1093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PSO4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PNO3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0.0107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PNH4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PCA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0.0007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PM2_5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PCL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0.0024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PFE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0.0004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0.0001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PMOTHR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0.0125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PNA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PNCOM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0.3513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PSI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0.0001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1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PM2_5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0.0007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34432" y="2292063"/>
            <a:ext cx="4575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Prescribed Burning Composite Prof. (91109)</a:t>
            </a:r>
          </a:p>
        </p:txBody>
      </p:sp>
    </p:spTree>
    <p:extLst>
      <p:ext uri="{BB962C8B-B14F-4D97-AF65-F5344CB8AC3E}">
        <p14:creationId xmlns:p14="http://schemas.microsoft.com/office/powerpoint/2010/main" val="27909347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F6417AB6-F3C9-4229-8DBF-616DEBA6320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B82ACAF-04AD-4442-A521-6F4D3590AF0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87B93B6-1821-4597-B375-D2C076BF4B0E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C20B949-F783-4383-9EEA-D773C708D7A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9539C6E-4D3C-41DA-8CF3-E38D0E013BE1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B9A4F88-8D80-4C43-B2AA-7208C5EA3862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7F5D8DD8-D05C-466D-8E73-643D00E26183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0D85AE7A-7997-451B-8D42-50EB9ED621D7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F8A05F29-B4D2-415F-9E9E-9532C691812E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40879</TotalTime>
  <Words>11645</Words>
  <Application>Microsoft Office PowerPoint</Application>
  <PresentationFormat>On-screen Show (4:3)</PresentationFormat>
  <Paragraphs>2856</Paragraphs>
  <Slides>146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5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Emissions Inventory Preparation for Air Quality Modeling (Base Year)</vt:lpstr>
      <vt:lpstr>Goals of Class</vt:lpstr>
      <vt:lpstr>Course Outline and Schedule</vt:lpstr>
      <vt:lpstr>Background: Purpose and  Contents of a Modeling Platform</vt:lpstr>
      <vt:lpstr>Air Quality Modeling Platform Components</vt:lpstr>
      <vt:lpstr>Why do Air Quality Modeling?</vt:lpstr>
      <vt:lpstr>Performing Emissions Modeling</vt:lpstr>
      <vt:lpstr>Emissions Modeling Schematic</vt:lpstr>
      <vt:lpstr>Emissions Modeling Process</vt:lpstr>
      <vt:lpstr>Emissions Modeling Platforms</vt:lpstr>
      <vt:lpstr>Base Year Emissions from the National Emissions Inventory (NEI)</vt:lpstr>
      <vt:lpstr>NEI Compilation and Schedule</vt:lpstr>
      <vt:lpstr>Recent and Upcoming Emissions Modeling Platforms</vt:lpstr>
      <vt:lpstr>2016 Platform Schedule</vt:lpstr>
      <vt:lpstr>Recent Emission Modeling Platforms and Naming Convention</vt:lpstr>
      <vt:lpstr>Emissions Modeling Case Abbreviations</vt:lpstr>
      <vt:lpstr>PowerPoint Presentation</vt:lpstr>
      <vt:lpstr>EPA US 12km Modeling Platform Domains</vt:lpstr>
      <vt:lpstr>Non-US emissions in the emissions modeling platform  </vt:lpstr>
      <vt:lpstr>2014fa NOx Emissions Outside  of the United States</vt:lpstr>
      <vt:lpstr>Emissions Modeling Platform Sectors</vt:lpstr>
      <vt:lpstr>2016 Platform Sectors:  Point and Non-U.S.</vt:lpstr>
      <vt:lpstr>2016 Platform Sectors:  Ground-level</vt:lpstr>
      <vt:lpstr>Questions?</vt:lpstr>
      <vt:lpstr>How do we Start Building a New Platform?</vt:lpstr>
      <vt:lpstr>2014 vs 2016 Comparison</vt:lpstr>
      <vt:lpstr>2014-2016 EGU comparison</vt:lpstr>
      <vt:lpstr>2014 vs 2016 County-level Comparisons</vt:lpstr>
      <vt:lpstr>County-level Base and  Difference Maps: Beef Cattle NH3</vt:lpstr>
      <vt:lpstr>Gridded Maps: Ptagfire Example</vt:lpstr>
      <vt:lpstr>Modeling Platform Data is not always the same as the NEI</vt:lpstr>
      <vt:lpstr>Questions?</vt:lpstr>
      <vt:lpstr>Emissions Modeling with SMOKE</vt:lpstr>
      <vt:lpstr>SMOKE Data Flow for a Generic Emissions Modeling Sector</vt:lpstr>
      <vt:lpstr>Special Emissions Models</vt:lpstr>
      <vt:lpstr>Other Emissions Modeling Tools</vt:lpstr>
      <vt:lpstr>Emissions Modeling Framework</vt:lpstr>
      <vt:lpstr>EMF Showing Point Inventory (FF10)</vt:lpstr>
      <vt:lpstr>Emissions Modeling Steps for Ground-level Sectors</vt:lpstr>
      <vt:lpstr>Emissions Modeling Steps for  Non-U.S. and Point Sectors</vt:lpstr>
      <vt:lpstr>Plume Rise</vt:lpstr>
      <vt:lpstr>Plume rise: Vertical allocation</vt:lpstr>
      <vt:lpstr>Plume Rise Formula</vt:lpstr>
      <vt:lpstr>Plume Rise Requirements for AQMs Differ</vt:lpstr>
      <vt:lpstr>Allocation to Layers for AQ Modeling</vt:lpstr>
      <vt:lpstr>Questions? </vt:lpstr>
      <vt:lpstr>Spatial Allocation</vt:lpstr>
      <vt:lpstr>Surrogate Tool</vt:lpstr>
      <vt:lpstr>Data Used to Create a Spatial Surrogate with Surrogate Tool</vt:lpstr>
      <vt:lpstr>Creating a Surrogate for Commercial Marine Vessels</vt:lpstr>
      <vt:lpstr>Spatial Surrogate values</vt:lpstr>
      <vt:lpstr>Updated CMV Surrogate</vt:lpstr>
      <vt:lpstr>PowerPoint Presentation</vt:lpstr>
      <vt:lpstr>Spatial Surrogate Cross reference</vt:lpstr>
      <vt:lpstr>Some Spatial Surrogate Data Sources</vt:lpstr>
      <vt:lpstr>Key Spatial Surrogates for CAPs</vt:lpstr>
      <vt:lpstr>Quality Assurance of Spatial Allocation</vt:lpstr>
      <vt:lpstr>Maps Help us to QA Spatial Surrogates: cmv_c1c2 Example</vt:lpstr>
      <vt:lpstr>Questions?</vt:lpstr>
      <vt:lpstr>Temporal Allocation</vt:lpstr>
      <vt:lpstr>Temporal Profile Examples </vt:lpstr>
      <vt:lpstr>Diurnal Temporal Profile Examples</vt:lpstr>
      <vt:lpstr>Excerpt from Temporal Cross Reference and Profile Files</vt:lpstr>
      <vt:lpstr>Temporal Settings by Sector</vt:lpstr>
      <vt:lpstr>Temporal Profile Data Sources</vt:lpstr>
      <vt:lpstr>Airport Temporalization (1/2)</vt:lpstr>
      <vt:lpstr>Airport Temporalization (2/2)</vt:lpstr>
      <vt:lpstr>Nonroad Temporal Profile Updates</vt:lpstr>
      <vt:lpstr>Meteorology-based Temporalization</vt:lpstr>
      <vt:lpstr>GenTpro: ag livestock</vt:lpstr>
      <vt:lpstr>Residential Wood Day-specific Temporal Allocation with GenTpro</vt:lpstr>
      <vt:lpstr>Special Steps for EGUs</vt:lpstr>
      <vt:lpstr>Outputs from UNC’s CEMS Data Correction Tool</vt:lpstr>
      <vt:lpstr>EGU Temporal Profiles and Matching</vt:lpstr>
      <vt:lpstr>Map of EGU Profile Regions</vt:lpstr>
      <vt:lpstr>Average Month-day Profiles: Region- and fuel-specific</vt:lpstr>
      <vt:lpstr>Mid-Atlantic CEMS Examples of Annual to Day-of-Year Allocation</vt:lpstr>
      <vt:lpstr>Dirunal Profiles: Winter vs. Summer</vt:lpstr>
      <vt:lpstr>QA of Temporal Allocation</vt:lpstr>
      <vt:lpstr>Questions?</vt:lpstr>
      <vt:lpstr>Area Fugitive Dust Adjustments</vt:lpstr>
      <vt:lpstr>Unadjusted Fugitive Dust</vt:lpstr>
      <vt:lpstr>Transport Fraction Plot</vt:lpstr>
      <vt:lpstr>Impact of afdust Adjustments</vt:lpstr>
      <vt:lpstr>BEIS 3.6.1: Updated Biogenic Emissions</vt:lpstr>
      <vt:lpstr>Meteorological Variables Needed for BEIS 3.6.1</vt:lpstr>
      <vt:lpstr>Species Produced by BEIS</vt:lpstr>
      <vt:lpstr>2014 Annual Biogenic Emissions</vt:lpstr>
      <vt:lpstr>Future Directions and Questions?</vt:lpstr>
      <vt:lpstr>NEI Fire Inventory Details</vt:lpstr>
      <vt:lpstr>Data Sources for NEI Fires</vt:lpstr>
      <vt:lpstr>NEI Fire Development Overview</vt:lpstr>
      <vt:lpstr>2014 and 2016 Annual PM2.5 from Wild and Prescribed Fires</vt:lpstr>
      <vt:lpstr>Agricultural Fires</vt:lpstr>
      <vt:lpstr>Speciation</vt:lpstr>
      <vt:lpstr>Obtaining Speciation Profiles</vt:lpstr>
      <vt:lpstr>Speciation Overview</vt:lpstr>
      <vt:lpstr>NOx Speciation</vt:lpstr>
      <vt:lpstr>PM2.5 Speciation</vt:lpstr>
      <vt:lpstr>VOC Speciation</vt:lpstr>
      <vt:lpstr>VOC Integration Overview</vt:lpstr>
      <vt:lpstr>VOC Integration Example</vt:lpstr>
      <vt:lpstr>VOC Integration by Sector</vt:lpstr>
      <vt:lpstr>Additional Speciation Concepts</vt:lpstr>
      <vt:lpstr>Onroad speciaton</vt:lpstr>
      <vt:lpstr>QA of Speciation</vt:lpstr>
      <vt:lpstr>Questions?</vt:lpstr>
      <vt:lpstr>Onroad Emissions Modeling</vt:lpstr>
      <vt:lpstr>Representative Counties</vt:lpstr>
      <vt:lpstr>Onroad Emission Processes and Inputs</vt:lpstr>
      <vt:lpstr>Running MOVES</vt:lpstr>
      <vt:lpstr>On-roadway Processing (RPD)</vt:lpstr>
      <vt:lpstr>Onroad Hoteling</vt:lpstr>
      <vt:lpstr>2014NEIv1 Onroad NOx and Changes from 2011</vt:lpstr>
      <vt:lpstr>Improved MOVES Inputs used in 2014NEIv2</vt:lpstr>
      <vt:lpstr>Input Data Updates from the CRC A-100 Study</vt:lpstr>
      <vt:lpstr>CRC A-100 Geographic Scale</vt:lpstr>
      <vt:lpstr>Spatial Groups Used</vt:lpstr>
      <vt:lpstr>Speed Results by City</vt:lpstr>
      <vt:lpstr>Speed by Vehicle Type</vt:lpstr>
      <vt:lpstr>Diurnal VMT Distributions by  Vehicle Type – Chicago example</vt:lpstr>
      <vt:lpstr>Day of Week Temporal Profiles</vt:lpstr>
      <vt:lpstr>Hoteling and On-roadway NOx by County</vt:lpstr>
      <vt:lpstr>Impacts of new Spatial Surrogates on 2011 Onroad NOx Emissions</vt:lpstr>
      <vt:lpstr>Off-network VOC by County</vt:lpstr>
      <vt:lpstr>Questions?</vt:lpstr>
      <vt:lpstr>Commercial Marine Vessels</vt:lpstr>
      <vt:lpstr>Commercial Marine Data Sources and Modeling</vt:lpstr>
      <vt:lpstr>U.S. State and Federal Waters</vt:lpstr>
      <vt:lpstr>New 12km CMV Spatial Surrogate based on marinecdaster data</vt:lpstr>
      <vt:lpstr>Modeling Ramp-up Period</vt:lpstr>
      <vt:lpstr>Final Merging and QA</vt:lpstr>
      <vt:lpstr>Final Low-level Merging</vt:lpstr>
      <vt:lpstr>Example Sector List for 2016 Alpha Case</vt:lpstr>
      <vt:lpstr>QA of Merged Emissions</vt:lpstr>
      <vt:lpstr>Base Year Anthropogenic Emissions in 2011, 2014, and 2016</vt:lpstr>
      <vt:lpstr>2014 National Emissions by Sector</vt:lpstr>
      <vt:lpstr>State-Sector Totals Report</vt:lpstr>
      <vt:lpstr>CAMx Conversion</vt:lpstr>
      <vt:lpstr>Source apportionment</vt:lpstr>
      <vt:lpstr>Emissions Modeling Software  and Data</vt:lpstr>
      <vt:lpstr>Emissions Modeling Platform  Data Availability</vt:lpstr>
      <vt:lpstr>Emissions Modeling FTP site</vt:lpstr>
      <vt:lpstr>Getting Started Running SMOKE</vt:lpstr>
      <vt:lpstr>2016 Alpha Emissions and Summary Reports</vt:lpstr>
      <vt:lpstr>Final Questions?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Houyoux</dc:creator>
  <cp:lastModifiedBy>Eyth, Alison</cp:lastModifiedBy>
  <cp:revision>881</cp:revision>
  <cp:lastPrinted>2015-02-06T14:34:34Z</cp:lastPrinted>
  <dcterms:created xsi:type="dcterms:W3CDTF">2011-06-13T20:10:16Z</dcterms:created>
  <dcterms:modified xsi:type="dcterms:W3CDTF">2018-05-16T21:23:54Z</dcterms:modified>
</cp:coreProperties>
</file>