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theme/theme9.xml" ContentType="application/vnd.openxmlformats-officedocument.theme+xml"/>
  <Override PartName="/ppt/slideLayouts/slideLayout22.xml" ContentType="application/vnd.openxmlformats-officedocument.presentationml.slideLayout+xml"/>
  <Override PartName="/ppt/theme/theme10.xml" ContentType="application/vnd.openxmlformats-officedocument.theme+xml"/>
  <Override PartName="/ppt/slideLayouts/slideLayout23.xml" ContentType="application/vnd.openxmlformats-officedocument.presentationml.slideLayout+xml"/>
  <Override PartName="/ppt/theme/theme11.xml" ContentType="application/vnd.openxmlformats-officedocument.theme+xml"/>
  <Override PartName="/ppt/slideLayouts/slideLayout24.xml" ContentType="application/vnd.openxmlformats-officedocument.presentationml.slideLayout+xml"/>
  <Override PartName="/ppt/theme/theme1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13.xml" ContentType="application/vnd.openxmlformats-officedocument.theme+xml"/>
  <Override PartName="/ppt/slideLayouts/slideLayout27.xml" ContentType="application/vnd.openxmlformats-officedocument.presentationml.slideLayout+xml"/>
  <Override PartName="/ppt/theme/theme14.xml" ContentType="application/vnd.openxmlformats-officedocument.theme+xml"/>
  <Override PartName="/ppt/slideLayouts/slideLayout28.xml" ContentType="application/vnd.openxmlformats-officedocument.presentationml.slideLayout+xml"/>
  <Override PartName="/ppt/theme/theme15.xml" ContentType="application/vnd.openxmlformats-officedocument.theme+xml"/>
  <Override PartName="/ppt/slideLayouts/slideLayout29.xml" ContentType="application/vnd.openxmlformats-officedocument.presentationml.slideLayout+xml"/>
  <Override PartName="/ppt/theme/theme16.xml" ContentType="application/vnd.openxmlformats-officedocument.theme+xml"/>
  <Override PartName="/ppt/slideLayouts/slideLayout30.xml" ContentType="application/vnd.openxmlformats-officedocument.presentationml.slideLayout+xml"/>
  <Override PartName="/ppt/theme/theme17.xml" ContentType="application/vnd.openxmlformats-officedocument.theme+xml"/>
  <Override PartName="/ppt/slideLayouts/slideLayout31.xml" ContentType="application/vnd.openxmlformats-officedocument.presentationml.slideLayout+xml"/>
  <Override PartName="/ppt/theme/theme18.xml" ContentType="application/vnd.openxmlformats-officedocument.theme+xml"/>
  <Override PartName="/ppt/slideLayouts/slideLayout32.xml" ContentType="application/vnd.openxmlformats-officedocument.presentationml.slideLayout+xml"/>
  <Override PartName="/ppt/theme/theme19.xml" ContentType="application/vnd.openxmlformats-officedocument.theme+xml"/>
  <Override PartName="/ppt/slideLayouts/slideLayout33.xml" ContentType="application/vnd.openxmlformats-officedocument.presentationml.slideLayout+xml"/>
  <Override PartName="/ppt/theme/theme20.xml" ContentType="application/vnd.openxmlformats-officedocument.theme+xml"/>
  <Override PartName="/ppt/slideLayouts/slideLayout34.xml" ContentType="application/vnd.openxmlformats-officedocument.presentationml.slideLayout+xml"/>
  <Override PartName="/ppt/theme/theme21.xml" ContentType="application/vnd.openxmlformats-officedocument.theme+xml"/>
  <Override PartName="/ppt/slideLayouts/slideLayout35.xml" ContentType="application/vnd.openxmlformats-officedocument.presentationml.slideLayout+xml"/>
  <Override PartName="/ppt/theme/theme2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6" r:id="rId4"/>
    <p:sldMasterId id="2147483668" r:id="rId5"/>
    <p:sldMasterId id="2147483670" r:id="rId6"/>
    <p:sldMasterId id="2147483672" r:id="rId7"/>
    <p:sldMasterId id="2147483674" r:id="rId8"/>
    <p:sldMasterId id="2147483676" r:id="rId9"/>
    <p:sldMasterId id="2147483682" r:id="rId10"/>
    <p:sldMasterId id="2147483684" r:id="rId11"/>
    <p:sldMasterId id="2147483686" r:id="rId12"/>
    <p:sldMasterId id="2147483688" r:id="rId13"/>
    <p:sldMasterId id="2147483690" r:id="rId14"/>
    <p:sldMasterId id="2147483694" r:id="rId15"/>
    <p:sldMasterId id="2147483696" r:id="rId16"/>
    <p:sldMasterId id="2147483700" r:id="rId17"/>
    <p:sldMasterId id="2147483702" r:id="rId18"/>
    <p:sldMasterId id="2147483704" r:id="rId19"/>
    <p:sldMasterId id="2147483706" r:id="rId20"/>
    <p:sldMasterId id="2147483708" r:id="rId21"/>
    <p:sldMasterId id="2147483716" r:id="rId22"/>
    <p:sldMasterId id="2147483721" r:id="rId23"/>
  </p:sldMasterIdLst>
  <p:notesMasterIdLst>
    <p:notesMasterId r:id="rId167"/>
  </p:notesMasterIdLst>
  <p:handoutMasterIdLst>
    <p:handoutMasterId r:id="rId168"/>
  </p:handoutMasterIdLst>
  <p:sldIdLst>
    <p:sldId id="482" r:id="rId24"/>
    <p:sldId id="343" r:id="rId25"/>
    <p:sldId id="259" r:id="rId26"/>
    <p:sldId id="258" r:id="rId27"/>
    <p:sldId id="384" r:id="rId28"/>
    <p:sldId id="256" r:id="rId29"/>
    <p:sldId id="450" r:id="rId30"/>
    <p:sldId id="449" r:id="rId31"/>
    <p:sldId id="451" r:id="rId32"/>
    <p:sldId id="452" r:id="rId33"/>
    <p:sldId id="453" r:id="rId34"/>
    <p:sldId id="454" r:id="rId35"/>
    <p:sldId id="455" r:id="rId36"/>
    <p:sldId id="456" r:id="rId37"/>
    <p:sldId id="457" r:id="rId38"/>
    <p:sldId id="458" r:id="rId39"/>
    <p:sldId id="459" r:id="rId40"/>
    <p:sldId id="460" r:id="rId41"/>
    <p:sldId id="465" r:id="rId42"/>
    <p:sldId id="260" r:id="rId43"/>
    <p:sldId id="261" r:id="rId44"/>
    <p:sldId id="262" r:id="rId45"/>
    <p:sldId id="264" r:id="rId46"/>
    <p:sldId id="263" r:id="rId47"/>
    <p:sldId id="324" r:id="rId48"/>
    <p:sldId id="345" r:id="rId49"/>
    <p:sldId id="330" r:id="rId50"/>
    <p:sldId id="333" r:id="rId51"/>
    <p:sldId id="268" r:id="rId52"/>
    <p:sldId id="350" r:id="rId53"/>
    <p:sldId id="294" r:id="rId54"/>
    <p:sldId id="346" r:id="rId55"/>
    <p:sldId id="331" r:id="rId56"/>
    <p:sldId id="334" r:id="rId57"/>
    <p:sldId id="332" r:id="rId58"/>
    <p:sldId id="335" r:id="rId59"/>
    <p:sldId id="336" r:id="rId60"/>
    <p:sldId id="351" r:id="rId61"/>
    <p:sldId id="274" r:id="rId62"/>
    <p:sldId id="276" r:id="rId63"/>
    <p:sldId id="277" r:id="rId64"/>
    <p:sldId id="278" r:id="rId65"/>
    <p:sldId id="298" r:id="rId66"/>
    <p:sldId id="280" r:id="rId67"/>
    <p:sldId id="481" r:id="rId68"/>
    <p:sldId id="466" r:id="rId69"/>
    <p:sldId id="447" r:id="rId70"/>
    <p:sldId id="364" r:id="rId71"/>
    <p:sldId id="468" r:id="rId72"/>
    <p:sldId id="467" r:id="rId73"/>
    <p:sldId id="446" r:id="rId74"/>
    <p:sldId id="340" r:id="rId75"/>
    <p:sldId id="304" r:id="rId76"/>
    <p:sldId id="363" r:id="rId77"/>
    <p:sldId id="471" r:id="rId78"/>
    <p:sldId id="365" r:id="rId79"/>
    <p:sldId id="366" r:id="rId80"/>
    <p:sldId id="367" r:id="rId81"/>
    <p:sldId id="368" r:id="rId82"/>
    <p:sldId id="369" r:id="rId83"/>
    <p:sldId id="370" r:id="rId84"/>
    <p:sldId id="379" r:id="rId85"/>
    <p:sldId id="300" r:id="rId86"/>
    <p:sldId id="301" r:id="rId87"/>
    <p:sldId id="302" r:id="rId88"/>
    <p:sldId id="303" r:id="rId89"/>
    <p:sldId id="371" r:id="rId90"/>
    <p:sldId id="307" r:id="rId91"/>
    <p:sldId id="308" r:id="rId92"/>
    <p:sldId id="296" r:id="rId93"/>
    <p:sldId id="469" r:id="rId94"/>
    <p:sldId id="470" r:id="rId95"/>
    <p:sldId id="313" r:id="rId96"/>
    <p:sldId id="375" r:id="rId97"/>
    <p:sldId id="376" r:id="rId98"/>
    <p:sldId id="377" r:id="rId99"/>
    <p:sldId id="378" r:id="rId100"/>
    <p:sldId id="381" r:id="rId101"/>
    <p:sldId id="385" r:id="rId102"/>
    <p:sldId id="386" r:id="rId103"/>
    <p:sldId id="387" r:id="rId104"/>
    <p:sldId id="388" r:id="rId105"/>
    <p:sldId id="390" r:id="rId106"/>
    <p:sldId id="392" r:id="rId107"/>
    <p:sldId id="391" r:id="rId108"/>
    <p:sldId id="393" r:id="rId109"/>
    <p:sldId id="394" r:id="rId110"/>
    <p:sldId id="477" r:id="rId111"/>
    <p:sldId id="395" r:id="rId112"/>
    <p:sldId id="396" r:id="rId113"/>
    <p:sldId id="398" r:id="rId114"/>
    <p:sldId id="399" r:id="rId115"/>
    <p:sldId id="424" r:id="rId116"/>
    <p:sldId id="425" r:id="rId117"/>
    <p:sldId id="426" r:id="rId118"/>
    <p:sldId id="427" r:id="rId119"/>
    <p:sldId id="401" r:id="rId120"/>
    <p:sldId id="402" r:id="rId121"/>
    <p:sldId id="472" r:id="rId122"/>
    <p:sldId id="473" r:id="rId123"/>
    <p:sldId id="405" r:id="rId124"/>
    <p:sldId id="478" r:id="rId125"/>
    <p:sldId id="408" r:id="rId126"/>
    <p:sldId id="409" r:id="rId127"/>
    <p:sldId id="410" r:id="rId128"/>
    <p:sldId id="413" r:id="rId129"/>
    <p:sldId id="414" r:id="rId130"/>
    <p:sldId id="415" r:id="rId131"/>
    <p:sldId id="416" r:id="rId132"/>
    <p:sldId id="417" r:id="rId133"/>
    <p:sldId id="418" r:id="rId134"/>
    <p:sldId id="419" r:id="rId135"/>
    <p:sldId id="420" r:id="rId136"/>
    <p:sldId id="422" r:id="rId137"/>
    <p:sldId id="423" r:id="rId138"/>
    <p:sldId id="479" r:id="rId139"/>
    <p:sldId id="463" r:id="rId140"/>
    <p:sldId id="441" r:id="rId141"/>
    <p:sldId id="442" r:id="rId142"/>
    <p:sldId id="443" r:id="rId143"/>
    <p:sldId id="475" r:id="rId144"/>
    <p:sldId id="462" r:id="rId145"/>
    <p:sldId id="317" r:id="rId146"/>
    <p:sldId id="464" r:id="rId147"/>
    <p:sldId id="432" r:id="rId148"/>
    <p:sldId id="433" r:id="rId149"/>
    <p:sldId id="434" r:id="rId150"/>
    <p:sldId id="435" r:id="rId151"/>
    <p:sldId id="323" r:id="rId152"/>
    <p:sldId id="437" r:id="rId153"/>
    <p:sldId id="438" r:id="rId154"/>
    <p:sldId id="319" r:id="rId155"/>
    <p:sldId id="320" r:id="rId156"/>
    <p:sldId id="476" r:id="rId157"/>
    <p:sldId id="480" r:id="rId158"/>
    <p:sldId id="439" r:id="rId159"/>
    <p:sldId id="440" r:id="rId160"/>
    <p:sldId id="474" r:id="rId161"/>
    <p:sldId id="444" r:id="rId162"/>
    <p:sldId id="374" r:id="rId163"/>
    <p:sldId id="445" r:id="rId164"/>
    <p:sldId id="448" r:id="rId165"/>
    <p:sldId id="382" r:id="rId16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mbrowski, Sally" initials="DS" lastIdx="1" clrIdx="0">
    <p:extLst>
      <p:ext uri="{19B8F6BF-5375-455C-9EA6-DF929625EA0E}">
        <p15:presenceInfo xmlns:p15="http://schemas.microsoft.com/office/powerpoint/2012/main" userId="S-1-5-21-1339303556-449845944-1601390327-164694" providerId="AD"/>
      </p:ext>
    </p:extLst>
  </p:cmAuthor>
  <p:cmAuthor id="2" name="Ryan, Ron" initials="RR" lastIdx="1" clrIdx="1">
    <p:extLst>
      <p:ext uri="{19B8F6BF-5375-455C-9EA6-DF929625EA0E}">
        <p15:presenceInfo xmlns:p15="http://schemas.microsoft.com/office/powerpoint/2012/main" userId="S-1-5-21-1339303556-449845944-1601390327-1646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91" autoAdjust="0"/>
    <p:restoredTop sz="94179" autoAdjust="0"/>
  </p:normalViewPr>
  <p:slideViewPr>
    <p:cSldViewPr showGuides="1">
      <p:cViewPr varScale="1">
        <p:scale>
          <a:sx n="84" d="100"/>
          <a:sy n="84" d="100"/>
        </p:scale>
        <p:origin x="822" y="96"/>
      </p:cViewPr>
      <p:guideLst>
        <p:guide orient="horz" pos="2160"/>
        <p:guide pos="2880"/>
      </p:guideLst>
    </p:cSldViewPr>
  </p:slideViewPr>
  <p:outlineViewPr>
    <p:cViewPr>
      <p:scale>
        <a:sx n="33" d="100"/>
        <a:sy n="33" d="100"/>
      </p:scale>
      <p:origin x="264" y="294090"/>
    </p:cViewPr>
  </p:outlineViewPr>
  <p:notesTextViewPr>
    <p:cViewPr>
      <p:scale>
        <a:sx n="100" d="100"/>
        <a:sy n="100" d="100"/>
      </p:scale>
      <p:origin x="0" y="0"/>
    </p:cViewPr>
  </p:notesTextViewPr>
  <p:sorterViewPr>
    <p:cViewPr varScale="1">
      <p:scale>
        <a:sx n="1" d="1"/>
        <a:sy n="1" d="1"/>
      </p:scale>
      <p:origin x="0" y="-26371"/>
    </p:cViewPr>
  </p:sorterViewPr>
  <p:notesViewPr>
    <p:cSldViewPr>
      <p:cViewPr>
        <p:scale>
          <a:sx n="100" d="100"/>
          <a:sy n="100" d="100"/>
        </p:scale>
        <p:origin x="566" y="-142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117" Type="http://schemas.openxmlformats.org/officeDocument/2006/relationships/slide" Target="slides/slide94.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12" Type="http://schemas.openxmlformats.org/officeDocument/2006/relationships/slide" Target="slides/slide89.xml"/><Relationship Id="rId133" Type="http://schemas.openxmlformats.org/officeDocument/2006/relationships/slide" Target="slides/slide110.xml"/><Relationship Id="rId138" Type="http://schemas.openxmlformats.org/officeDocument/2006/relationships/slide" Target="slides/slide115.xml"/><Relationship Id="rId154" Type="http://schemas.openxmlformats.org/officeDocument/2006/relationships/slide" Target="slides/slide131.xml"/><Relationship Id="rId159" Type="http://schemas.openxmlformats.org/officeDocument/2006/relationships/slide" Target="slides/slide136.xml"/><Relationship Id="rId170"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102" Type="http://schemas.openxmlformats.org/officeDocument/2006/relationships/slide" Target="slides/slide79.xml"/><Relationship Id="rId123" Type="http://schemas.openxmlformats.org/officeDocument/2006/relationships/slide" Target="slides/slide100.xml"/><Relationship Id="rId128" Type="http://schemas.openxmlformats.org/officeDocument/2006/relationships/slide" Target="slides/slide105.xml"/><Relationship Id="rId144" Type="http://schemas.openxmlformats.org/officeDocument/2006/relationships/slide" Target="slides/slide121.xml"/><Relationship Id="rId149" Type="http://schemas.openxmlformats.org/officeDocument/2006/relationships/slide" Target="slides/slide126.xml"/><Relationship Id="rId5" Type="http://schemas.openxmlformats.org/officeDocument/2006/relationships/slideMaster" Target="slideMasters/slideMaster5.xml"/><Relationship Id="rId90" Type="http://schemas.openxmlformats.org/officeDocument/2006/relationships/slide" Target="slides/slide67.xml"/><Relationship Id="rId95" Type="http://schemas.openxmlformats.org/officeDocument/2006/relationships/slide" Target="slides/slide72.xml"/><Relationship Id="rId160" Type="http://schemas.openxmlformats.org/officeDocument/2006/relationships/slide" Target="slides/slide137.xml"/><Relationship Id="rId165" Type="http://schemas.openxmlformats.org/officeDocument/2006/relationships/slide" Target="slides/slide142.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113" Type="http://schemas.openxmlformats.org/officeDocument/2006/relationships/slide" Target="slides/slide90.xml"/><Relationship Id="rId118" Type="http://schemas.openxmlformats.org/officeDocument/2006/relationships/slide" Target="slides/slide95.xml"/><Relationship Id="rId134" Type="http://schemas.openxmlformats.org/officeDocument/2006/relationships/slide" Target="slides/slide111.xml"/><Relationship Id="rId139" Type="http://schemas.openxmlformats.org/officeDocument/2006/relationships/slide" Target="slides/slide116.xml"/><Relationship Id="rId80" Type="http://schemas.openxmlformats.org/officeDocument/2006/relationships/slide" Target="slides/slide57.xml"/><Relationship Id="rId85" Type="http://schemas.openxmlformats.org/officeDocument/2006/relationships/slide" Target="slides/slide62.xml"/><Relationship Id="rId150" Type="http://schemas.openxmlformats.org/officeDocument/2006/relationships/slide" Target="slides/slide127.xml"/><Relationship Id="rId155" Type="http://schemas.openxmlformats.org/officeDocument/2006/relationships/slide" Target="slides/slide132.xml"/><Relationship Id="rId171"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0.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08" Type="http://schemas.openxmlformats.org/officeDocument/2006/relationships/slide" Target="slides/slide85.xml"/><Relationship Id="rId124" Type="http://schemas.openxmlformats.org/officeDocument/2006/relationships/slide" Target="slides/slide101.xml"/><Relationship Id="rId129" Type="http://schemas.openxmlformats.org/officeDocument/2006/relationships/slide" Target="slides/slide106.xml"/><Relationship Id="rId54" Type="http://schemas.openxmlformats.org/officeDocument/2006/relationships/slide" Target="slides/slide31.xml"/><Relationship Id="rId70" Type="http://schemas.openxmlformats.org/officeDocument/2006/relationships/slide" Target="slides/slide47.xml"/><Relationship Id="rId75" Type="http://schemas.openxmlformats.org/officeDocument/2006/relationships/slide" Target="slides/slide52.xml"/><Relationship Id="rId91" Type="http://schemas.openxmlformats.org/officeDocument/2006/relationships/slide" Target="slides/slide68.xml"/><Relationship Id="rId96" Type="http://schemas.openxmlformats.org/officeDocument/2006/relationships/slide" Target="slides/slide73.xml"/><Relationship Id="rId140" Type="http://schemas.openxmlformats.org/officeDocument/2006/relationships/slide" Target="slides/slide117.xml"/><Relationship Id="rId145" Type="http://schemas.openxmlformats.org/officeDocument/2006/relationships/slide" Target="slides/slide122.xml"/><Relationship Id="rId161" Type="http://schemas.openxmlformats.org/officeDocument/2006/relationships/slide" Target="slides/slide138.xml"/><Relationship Id="rId166"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6" Type="http://schemas.openxmlformats.org/officeDocument/2006/relationships/slide" Target="slides/slide83.xml"/><Relationship Id="rId114" Type="http://schemas.openxmlformats.org/officeDocument/2006/relationships/slide" Target="slides/slide91.xml"/><Relationship Id="rId119" Type="http://schemas.openxmlformats.org/officeDocument/2006/relationships/slide" Target="slides/slide96.xml"/><Relationship Id="rId127" Type="http://schemas.openxmlformats.org/officeDocument/2006/relationships/slide" Target="slides/slide10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122" Type="http://schemas.openxmlformats.org/officeDocument/2006/relationships/slide" Target="slides/slide99.xml"/><Relationship Id="rId130" Type="http://schemas.openxmlformats.org/officeDocument/2006/relationships/slide" Target="slides/slide107.xml"/><Relationship Id="rId135" Type="http://schemas.openxmlformats.org/officeDocument/2006/relationships/slide" Target="slides/slide112.xml"/><Relationship Id="rId143" Type="http://schemas.openxmlformats.org/officeDocument/2006/relationships/slide" Target="slides/slide120.xml"/><Relationship Id="rId148" Type="http://schemas.openxmlformats.org/officeDocument/2006/relationships/slide" Target="slides/slide125.xml"/><Relationship Id="rId151" Type="http://schemas.openxmlformats.org/officeDocument/2006/relationships/slide" Target="slides/slide128.xml"/><Relationship Id="rId156" Type="http://schemas.openxmlformats.org/officeDocument/2006/relationships/slide" Target="slides/slide133.xml"/><Relationship Id="rId164" Type="http://schemas.openxmlformats.org/officeDocument/2006/relationships/slide" Target="slides/slide141.xml"/><Relationship Id="rId169"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slide" Target="slides/slide8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120" Type="http://schemas.openxmlformats.org/officeDocument/2006/relationships/slide" Target="slides/slide97.xml"/><Relationship Id="rId125" Type="http://schemas.openxmlformats.org/officeDocument/2006/relationships/slide" Target="slides/slide102.xml"/><Relationship Id="rId141" Type="http://schemas.openxmlformats.org/officeDocument/2006/relationships/slide" Target="slides/slide118.xml"/><Relationship Id="rId146" Type="http://schemas.openxmlformats.org/officeDocument/2006/relationships/slide" Target="slides/slide123.xml"/><Relationship Id="rId16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162" Type="http://schemas.openxmlformats.org/officeDocument/2006/relationships/slide" Target="slides/slide13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slide" Target="slides/slide92.xml"/><Relationship Id="rId131" Type="http://schemas.openxmlformats.org/officeDocument/2006/relationships/slide" Target="slides/slide108.xml"/><Relationship Id="rId136" Type="http://schemas.openxmlformats.org/officeDocument/2006/relationships/slide" Target="slides/slide113.xml"/><Relationship Id="rId157" Type="http://schemas.openxmlformats.org/officeDocument/2006/relationships/slide" Target="slides/slide134.xml"/><Relationship Id="rId61" Type="http://schemas.openxmlformats.org/officeDocument/2006/relationships/slide" Target="slides/slide38.xml"/><Relationship Id="rId82" Type="http://schemas.openxmlformats.org/officeDocument/2006/relationships/slide" Target="slides/slide59.xml"/><Relationship Id="rId152" Type="http://schemas.openxmlformats.org/officeDocument/2006/relationships/slide" Target="slides/slide129.xml"/><Relationship Id="rId173"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126" Type="http://schemas.openxmlformats.org/officeDocument/2006/relationships/slide" Target="slides/slide103.xml"/><Relationship Id="rId147" Type="http://schemas.openxmlformats.org/officeDocument/2006/relationships/slide" Target="slides/slide124.xml"/><Relationship Id="rId168"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121" Type="http://schemas.openxmlformats.org/officeDocument/2006/relationships/slide" Target="slides/slide98.xml"/><Relationship Id="rId142" Type="http://schemas.openxmlformats.org/officeDocument/2006/relationships/slide" Target="slides/slide119.xml"/><Relationship Id="rId163" Type="http://schemas.openxmlformats.org/officeDocument/2006/relationships/slide" Target="slides/slide140.xml"/><Relationship Id="rId3" Type="http://schemas.openxmlformats.org/officeDocument/2006/relationships/slideMaster" Target="slideMasters/slideMaster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slide" Target="slides/slide93.xml"/><Relationship Id="rId137" Type="http://schemas.openxmlformats.org/officeDocument/2006/relationships/slide" Target="slides/slide114.xml"/><Relationship Id="rId158" Type="http://schemas.openxmlformats.org/officeDocument/2006/relationships/slide" Target="slides/slide135.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slide" Target="slides/slide88.xml"/><Relationship Id="rId132" Type="http://schemas.openxmlformats.org/officeDocument/2006/relationships/slide" Target="slides/slide109.xml"/><Relationship Id="rId153" Type="http://schemas.openxmlformats.org/officeDocument/2006/relationships/slide" Target="slides/slide13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63239489-869A-4D85-B0EE-AA9BC766BE66}" type="datetimeFigureOut">
              <a:rPr lang="en-US" smtClean="0"/>
              <a:pPr/>
              <a:t>5/15/2018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9723D4D5-5BF4-49DA-98A6-6E99C899CCF0}"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D5DDFEE-998A-4E94-B6BD-809D3820E238}" type="datetimeFigureOut">
              <a:rPr lang="en-US" smtClean="0"/>
              <a:pPr/>
              <a:t>5/15/2018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26ABC3B-2696-4D1A-AD64-426F2F3B04C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aa.epa.gov/waa/login.jsp"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eis.epa.gov/eis-system-web/welcome.html"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6ABC3B-2696-4D1A-AD64-426F2F3B04CF}"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agency facilities are identified by the existence of an Agency Identifier.  Let’s select this one for 3M.</a:t>
            </a:r>
          </a:p>
        </p:txBody>
      </p:sp>
      <p:sp>
        <p:nvSpPr>
          <p:cNvPr id="4" name="Slide Number Placeholder 3"/>
          <p:cNvSpPr>
            <a:spLocks noGrp="1"/>
          </p:cNvSpPr>
          <p:nvPr>
            <p:ph type="sldNum" sz="quarter" idx="10"/>
          </p:nvPr>
        </p:nvSpPr>
        <p:spPr/>
        <p:txBody>
          <a:bodyPr/>
          <a:lstStyle/>
          <a:p>
            <a:fld id="{078DAC69-D875-4268-93F8-82D6778C5689}" type="slidenum">
              <a:rPr lang="en-US" smtClean="0"/>
              <a:t>11</a:t>
            </a:fld>
            <a:endParaRPr lang="en-US"/>
          </a:p>
        </p:txBody>
      </p:sp>
    </p:spTree>
    <p:extLst>
      <p:ext uri="{BB962C8B-B14F-4D97-AF65-F5344CB8AC3E}">
        <p14:creationId xmlns:p14="http://schemas.microsoft.com/office/powerpoint/2010/main" val="189002976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9937C09-79BE-4F27-8F75-FE7289BC2751}" type="slidenum">
              <a:rPr lang="en-US" smtClean="0"/>
              <a:pPr>
                <a:defRPr/>
              </a:pPr>
              <a:t>107</a:t>
            </a:fld>
            <a:endParaRPr lang="en-US"/>
          </a:p>
        </p:txBody>
      </p:sp>
    </p:spTree>
    <p:extLst>
      <p:ext uri="{BB962C8B-B14F-4D97-AF65-F5344CB8AC3E}">
        <p14:creationId xmlns:p14="http://schemas.microsoft.com/office/powerpoint/2010/main" val="195298265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1179513" y="695325"/>
            <a:ext cx="4651375" cy="3487738"/>
          </a:xfrm>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lIns="92280" tIns="46141" rIns="92280" bIns="46141" numCol="1" anchor="t" anchorCtr="0" compatLnSpc="1">
            <a:prstTxWarp prst="textNoShape">
              <a:avLst/>
            </a:prstTxWarp>
          </a:bodyPr>
          <a:lstStyle/>
          <a:p>
            <a:pPr>
              <a:spcBef>
                <a:spcPct val="0"/>
              </a:spcBef>
            </a:pPr>
            <a:endParaRPr lang="en-US" dirty="0">
              <a:latin typeface="Arial" pitchFamily="34" charset="0"/>
            </a:endParaRPr>
          </a:p>
        </p:txBody>
      </p:sp>
      <p:sp>
        <p:nvSpPr>
          <p:cNvPr id="48132" name="Slide Number Placeholder 3"/>
          <p:cNvSpPr txBox="1">
            <a:spLocks noGrp="1"/>
          </p:cNvSpPr>
          <p:nvPr/>
        </p:nvSpPr>
        <p:spPr bwMode="auto">
          <a:xfrm>
            <a:off x="3970339" y="8829675"/>
            <a:ext cx="3038475" cy="465138"/>
          </a:xfrm>
          <a:prstGeom prst="rect">
            <a:avLst/>
          </a:prstGeom>
          <a:noFill/>
          <a:ln w="9525">
            <a:noFill/>
            <a:miter lim="800000"/>
            <a:headEnd/>
            <a:tailEnd/>
          </a:ln>
        </p:spPr>
        <p:txBody>
          <a:bodyPr lIns="92280" tIns="46141" rIns="92280" bIns="46141" anchor="b"/>
          <a:lstStyle/>
          <a:p>
            <a:pPr algn="r" defTabSz="912813"/>
            <a:fld id="{1DEF6579-C158-4088-85E5-16A6535B2A41}" type="slidenum">
              <a:rPr lang="en-US" sz="1200">
                <a:latin typeface="Calibri" pitchFamily="34" charset="0"/>
              </a:rPr>
              <a:pPr algn="r" defTabSz="912813"/>
              <a:t>108</a:t>
            </a:fld>
            <a:endParaRPr lang="en-US" sz="1200">
              <a:latin typeface="Calibri" pitchFamily="34" charset="0"/>
            </a:endParaRPr>
          </a:p>
        </p:txBody>
      </p:sp>
    </p:spTree>
    <p:extLst>
      <p:ext uri="{BB962C8B-B14F-4D97-AF65-F5344CB8AC3E}">
        <p14:creationId xmlns:p14="http://schemas.microsoft.com/office/powerpoint/2010/main" val="260139322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1179513" y="695325"/>
            <a:ext cx="4651375" cy="3487738"/>
          </a:xfrm>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lIns="92280" tIns="46141" rIns="92280" bIns="46141" numCol="1" anchor="t" anchorCtr="0" compatLnSpc="1">
            <a:prstTxWarp prst="textNoShape">
              <a:avLst/>
            </a:prstTxWarp>
          </a:bodyPr>
          <a:lstStyle/>
          <a:p>
            <a:pPr>
              <a:spcBef>
                <a:spcPct val="0"/>
              </a:spcBef>
            </a:pPr>
            <a:endParaRPr lang="en-US">
              <a:latin typeface="Arial" pitchFamily="34" charset="0"/>
            </a:endParaRPr>
          </a:p>
        </p:txBody>
      </p:sp>
      <p:sp>
        <p:nvSpPr>
          <p:cNvPr id="49156" name="Slide Number Placeholder 3"/>
          <p:cNvSpPr txBox="1">
            <a:spLocks noGrp="1"/>
          </p:cNvSpPr>
          <p:nvPr/>
        </p:nvSpPr>
        <p:spPr bwMode="auto">
          <a:xfrm>
            <a:off x="3970339" y="8829675"/>
            <a:ext cx="3038475" cy="465138"/>
          </a:xfrm>
          <a:prstGeom prst="rect">
            <a:avLst/>
          </a:prstGeom>
          <a:noFill/>
          <a:ln w="9525">
            <a:noFill/>
            <a:miter lim="800000"/>
            <a:headEnd/>
            <a:tailEnd/>
          </a:ln>
        </p:spPr>
        <p:txBody>
          <a:bodyPr lIns="92280" tIns="46141" rIns="92280" bIns="46141" anchor="b"/>
          <a:lstStyle/>
          <a:p>
            <a:pPr algn="r" defTabSz="912813"/>
            <a:fld id="{983E46C3-C8D3-48F2-90EC-75FC5990131B}" type="slidenum">
              <a:rPr lang="en-US" sz="1200">
                <a:latin typeface="Calibri" pitchFamily="34" charset="0"/>
              </a:rPr>
              <a:pPr algn="r" defTabSz="912813"/>
              <a:t>109</a:t>
            </a:fld>
            <a:endParaRPr lang="en-US" sz="1200">
              <a:latin typeface="Calibri" pitchFamily="34" charset="0"/>
            </a:endParaRPr>
          </a:p>
        </p:txBody>
      </p:sp>
    </p:spTree>
    <p:extLst>
      <p:ext uri="{BB962C8B-B14F-4D97-AF65-F5344CB8AC3E}">
        <p14:creationId xmlns:p14="http://schemas.microsoft.com/office/powerpoint/2010/main" val="105271335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 the metals listed here, there is only one valid</a:t>
            </a:r>
            <a:r>
              <a:rPr lang="en-US" baseline="0" dirty="0"/>
              <a:t> pollutant code which is the CAS # of the metal.</a:t>
            </a:r>
          </a:p>
          <a:p>
            <a:endParaRPr lang="en-US" baseline="0" dirty="0"/>
          </a:p>
          <a:p>
            <a:r>
              <a:rPr lang="en-US" baseline="0" dirty="0"/>
              <a:t>We have a procedure to  convert emissions from a specific metal compound such as cobalt oxide to the mass of the cobalt so that it could be reported under the cobalt pollutant code.  This procedure is provided in the hyperlinked spreadsheet that we keep up to date.</a:t>
            </a:r>
            <a:endParaRPr lang="en-US" dirty="0"/>
          </a:p>
        </p:txBody>
      </p:sp>
      <p:sp>
        <p:nvSpPr>
          <p:cNvPr id="4" name="Slide Number Placeholder 3"/>
          <p:cNvSpPr>
            <a:spLocks noGrp="1"/>
          </p:cNvSpPr>
          <p:nvPr>
            <p:ph type="sldNum" sz="quarter" idx="10"/>
          </p:nvPr>
        </p:nvSpPr>
        <p:spPr/>
        <p:txBody>
          <a:bodyPr/>
          <a:lstStyle/>
          <a:p>
            <a:pPr>
              <a:defRPr/>
            </a:pPr>
            <a:fld id="{A9937C09-79BE-4F27-8F75-FE7289BC2751}" type="slidenum">
              <a:rPr lang="en-US" smtClean="0"/>
              <a:pPr>
                <a:defRPr/>
              </a:pPr>
              <a:t>110</a:t>
            </a:fld>
            <a:endParaRPr lang="en-US"/>
          </a:p>
        </p:txBody>
      </p:sp>
    </p:spTree>
    <p:extLst>
      <p:ext uri="{BB962C8B-B14F-4D97-AF65-F5344CB8AC3E}">
        <p14:creationId xmlns:p14="http://schemas.microsoft.com/office/powerpoint/2010/main" val="169091201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 the process level, report either individual pollutants or single aggregate pollutant, </a:t>
            </a:r>
            <a:r>
              <a:rPr lang="en-US" u="sng" dirty="0"/>
              <a:t>but not a combination of both</a:t>
            </a:r>
            <a:r>
              <a:rPr lang="en-US" dirty="0"/>
              <a:t>. </a:t>
            </a:r>
            <a:endParaRPr lang="en-US" sz="1800" b="1" dirty="0">
              <a:solidFill>
                <a:srgbClr val="4040FA"/>
              </a:solidFill>
            </a:endParaRPr>
          </a:p>
          <a:p>
            <a:endParaRPr lang="en-US" dirty="0"/>
          </a:p>
        </p:txBody>
      </p:sp>
      <p:sp>
        <p:nvSpPr>
          <p:cNvPr id="4" name="Slide Number Placeholder 3"/>
          <p:cNvSpPr>
            <a:spLocks noGrp="1"/>
          </p:cNvSpPr>
          <p:nvPr>
            <p:ph type="sldNum" sz="quarter" idx="10"/>
          </p:nvPr>
        </p:nvSpPr>
        <p:spPr/>
        <p:txBody>
          <a:bodyPr/>
          <a:lstStyle/>
          <a:p>
            <a:pPr>
              <a:defRPr/>
            </a:pPr>
            <a:fld id="{A9937C09-79BE-4F27-8F75-FE7289BC2751}" type="slidenum">
              <a:rPr lang="en-US" smtClean="0"/>
              <a:pPr>
                <a:defRPr/>
              </a:pPr>
              <a:t>111</a:t>
            </a:fld>
            <a:endParaRPr lang="en-US"/>
          </a:p>
        </p:txBody>
      </p:sp>
    </p:spTree>
    <p:extLst>
      <p:ext uri="{BB962C8B-B14F-4D97-AF65-F5344CB8AC3E}">
        <p14:creationId xmlns:p14="http://schemas.microsoft.com/office/powerpoint/2010/main" val="125980787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9937C09-79BE-4F27-8F75-FE7289BC2751}" type="slidenum">
              <a:rPr lang="en-US" smtClean="0"/>
              <a:pPr>
                <a:defRPr/>
              </a:pPr>
              <a:t>112</a:t>
            </a:fld>
            <a:endParaRPr lang="en-US"/>
          </a:p>
        </p:txBody>
      </p:sp>
    </p:spTree>
    <p:extLst>
      <p:ext uri="{BB962C8B-B14F-4D97-AF65-F5344CB8AC3E}">
        <p14:creationId xmlns:p14="http://schemas.microsoft.com/office/powerpoint/2010/main" val="247773956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table</a:t>
            </a:r>
            <a:r>
              <a:rPr lang="en-US" baseline="0" dirty="0"/>
              <a:t> shows allowable pollutant codes for chromium.</a:t>
            </a:r>
          </a:p>
          <a:p>
            <a:r>
              <a:rPr lang="en-US" baseline="0" dirty="0"/>
              <a:t>Chromium VI (and chromium trioxide and chromic acid) are high risk HAPs</a:t>
            </a:r>
          </a:p>
          <a:p>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0" dirty="0">
                <a:latin typeface="Arial" charset="0"/>
              </a:rPr>
              <a:t>Chromium,</a:t>
            </a:r>
            <a:r>
              <a:rPr lang="en-US" sz="1200" kern="0" baseline="0" dirty="0">
                <a:latin typeface="Arial" charset="0"/>
              </a:rPr>
              <a:t> pollutant code 7440473, </a:t>
            </a:r>
            <a:r>
              <a:rPr lang="en-US" sz="1200" kern="0" dirty="0">
                <a:latin typeface="Arial" charset="0"/>
              </a:rPr>
              <a:t>is not speciated, and could be a mix of chromium VI and non-high risk forms of chromium</a:t>
            </a:r>
            <a:endParaRPr lang="en-US" baseline="0" dirty="0"/>
          </a:p>
          <a:p>
            <a:endParaRPr lang="en-US" baseline="0" dirty="0"/>
          </a:p>
          <a:p>
            <a:r>
              <a:rPr lang="en-US" baseline="0" dirty="0"/>
              <a:t>While we allow aggregated chromium to be reported, we’d prefer to get only speciated data.</a:t>
            </a:r>
          </a:p>
          <a:p>
            <a:r>
              <a:rPr lang="en-US" baseline="0" dirty="0"/>
              <a:t>For the time being we are accepting aggregated chromium.</a:t>
            </a:r>
          </a:p>
          <a:p>
            <a:endParaRPr lang="en-US" baseline="0" dirty="0"/>
          </a:p>
          <a:p>
            <a:r>
              <a:rPr lang="en-US" kern="0" dirty="0">
                <a:latin typeface="+mn-lt"/>
              </a:rPr>
              <a:t>If you have a chromium compound other than the ones listed, use the spreadsheet tool to convert to Chromium III or Chromium VI.</a:t>
            </a:r>
          </a:p>
          <a:p>
            <a:pPr marL="342900" indent="-342900" eaLnBrk="0" hangingPunct="0">
              <a:spcBef>
                <a:spcPct val="20000"/>
              </a:spcBef>
              <a:buClr>
                <a:srgbClr val="0071BC"/>
              </a:buClr>
              <a:buSzPct val="70000"/>
              <a:buFont typeface="GillSans"/>
              <a:buNone/>
              <a:defRPr/>
            </a:pPr>
            <a:endParaRPr lang="en-US" kern="0" dirty="0">
              <a:latin typeface="+mn-lt"/>
            </a:endParaRPr>
          </a:p>
          <a:p>
            <a:pPr marL="342900" indent="-342900" eaLnBrk="0" hangingPunct="0">
              <a:spcBef>
                <a:spcPct val="20000"/>
              </a:spcBef>
              <a:buClr>
                <a:srgbClr val="0071BC"/>
              </a:buClr>
              <a:buSzPct val="70000"/>
              <a:buFont typeface="GillSans"/>
              <a:buNone/>
              <a:defRPr/>
            </a:pPr>
            <a:r>
              <a:rPr lang="en-US" dirty="0"/>
              <a:t>DO NOT REPORT CHROMIUM and hex or tri at the same process</a:t>
            </a:r>
          </a:p>
          <a:p>
            <a:pPr marL="342900" indent="-342900" eaLnBrk="0" hangingPunct="0">
              <a:spcBef>
                <a:spcPct val="20000"/>
              </a:spcBef>
              <a:buClr>
                <a:srgbClr val="0071BC"/>
              </a:buClr>
              <a:buSzPct val="70000"/>
              <a:defRPr/>
            </a:pPr>
            <a:r>
              <a:rPr lang="en-US" kern="0" dirty="0">
                <a:solidFill>
                  <a:srgbClr val="FF0000"/>
                </a:solidFill>
                <a:latin typeface="Arial" charset="0"/>
              </a:rPr>
              <a:t>New QA check will reject all emissions for that process</a:t>
            </a:r>
          </a:p>
          <a:p>
            <a:pPr marL="342900" indent="-342900" eaLnBrk="0" hangingPunct="0">
              <a:spcBef>
                <a:spcPct val="20000"/>
              </a:spcBef>
              <a:buClr>
                <a:srgbClr val="0071BC"/>
              </a:buClr>
              <a:buSzPct val="70000"/>
              <a:defRPr/>
            </a:pPr>
            <a:endParaRPr lang="en-US" kern="0" dirty="0">
              <a:solidFill>
                <a:srgbClr val="FF0000"/>
              </a:solidFill>
              <a:latin typeface="Arial" charset="0"/>
            </a:endParaRPr>
          </a:p>
          <a:p>
            <a:pPr marL="342900" marR="0" indent="-342900" algn="l" defTabSz="914400" rtl="0" eaLnBrk="0" fontAlgn="base" latinLnBrk="0" hangingPunct="0">
              <a:lnSpc>
                <a:spcPct val="100000"/>
              </a:lnSpc>
              <a:spcBef>
                <a:spcPct val="20000"/>
              </a:spcBef>
              <a:spcAft>
                <a:spcPct val="0"/>
              </a:spcAft>
              <a:buClr>
                <a:srgbClr val="0071BC"/>
              </a:buClr>
              <a:buSzPct val="70000"/>
              <a:buFontTx/>
              <a:buNone/>
              <a:tabLst/>
              <a:defRPr/>
            </a:pPr>
            <a:r>
              <a:rPr lang="en-US" kern="0" dirty="0">
                <a:latin typeface="Arial" charset="0"/>
              </a:rPr>
              <a:t>In the 2008 NEI, EPA developed a speciated chromium dataset that contained hex and tri based on speciated SLT chromium.  Documentation is on chief.  Plan on using same approach for 2011</a:t>
            </a:r>
          </a:p>
          <a:p>
            <a:pPr marL="342900" indent="-342900" eaLnBrk="0" hangingPunct="0">
              <a:spcBef>
                <a:spcPct val="20000"/>
              </a:spcBef>
              <a:buClr>
                <a:srgbClr val="0071BC"/>
              </a:buClr>
              <a:buSzPct val="70000"/>
              <a:defRPr/>
            </a:pPr>
            <a:endParaRPr lang="en-US" kern="0" dirty="0">
              <a:latin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A9937C09-79BE-4F27-8F75-FE7289BC2751}" type="slidenum">
              <a:rPr lang="en-US" smtClean="0"/>
              <a:pPr>
                <a:defRPr/>
              </a:pPr>
              <a:t>113</a:t>
            </a:fld>
            <a:endParaRPr lang="en-US"/>
          </a:p>
        </p:txBody>
      </p:sp>
    </p:spTree>
    <p:extLst>
      <p:ext uri="{BB962C8B-B14F-4D97-AF65-F5344CB8AC3E}">
        <p14:creationId xmlns:p14="http://schemas.microsoft.com/office/powerpoint/2010/main" val="135150167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table shows the</a:t>
            </a:r>
            <a:r>
              <a:rPr lang="en-US" baseline="0" dirty="0"/>
              <a:t> allowable pollutant codes for nickel.</a:t>
            </a:r>
          </a:p>
          <a:p>
            <a:r>
              <a:rPr lang="en-US" baseline="0" dirty="0"/>
              <a:t>Where you have a nickel compound other than the ones listed, use the spreadsheet tool to convert to nickel.</a:t>
            </a:r>
          </a:p>
          <a:p>
            <a:endParaRPr lang="en-US" baseline="0" dirty="0"/>
          </a:p>
          <a:p>
            <a:r>
              <a:rPr lang="en-US" baseline="0" dirty="0"/>
              <a:t>It is ok to report more than one of these codes at the same process.  Just know that any risk will be additive.</a:t>
            </a:r>
            <a:endParaRPr lang="en-US" dirty="0"/>
          </a:p>
        </p:txBody>
      </p:sp>
      <p:sp>
        <p:nvSpPr>
          <p:cNvPr id="4" name="Slide Number Placeholder 3"/>
          <p:cNvSpPr>
            <a:spLocks noGrp="1"/>
          </p:cNvSpPr>
          <p:nvPr>
            <p:ph type="sldNum" sz="quarter" idx="10"/>
          </p:nvPr>
        </p:nvSpPr>
        <p:spPr/>
        <p:txBody>
          <a:bodyPr/>
          <a:lstStyle/>
          <a:p>
            <a:pPr>
              <a:defRPr/>
            </a:pPr>
            <a:fld id="{A9937C09-79BE-4F27-8F75-FE7289BC2751}" type="slidenum">
              <a:rPr lang="en-US" smtClean="0"/>
              <a:pPr>
                <a:defRPr/>
              </a:pPr>
              <a:t>114</a:t>
            </a:fld>
            <a:endParaRPr lang="en-US"/>
          </a:p>
        </p:txBody>
      </p:sp>
    </p:spTree>
    <p:extLst>
      <p:ext uri="{BB962C8B-B14F-4D97-AF65-F5344CB8AC3E}">
        <p14:creationId xmlns:p14="http://schemas.microsoft.com/office/powerpoint/2010/main" val="17274107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 cyanide you can report</a:t>
            </a:r>
            <a:r>
              <a:rPr lang="en-US" baseline="0" dirty="0"/>
              <a:t> as cyanide or hydrogen cyanide.  If you have other cyanides use the spreadsheet tool.</a:t>
            </a:r>
          </a:p>
          <a:p>
            <a:endParaRPr lang="en-US" baseline="0" dirty="0"/>
          </a:p>
          <a:p>
            <a:r>
              <a:rPr lang="en-US" baseline="0" dirty="0"/>
              <a:t>If you report cyanide and hydrogen cyanide at the same process, risk will be additive.</a:t>
            </a:r>
            <a:endParaRPr lang="en-US" dirty="0"/>
          </a:p>
        </p:txBody>
      </p:sp>
      <p:sp>
        <p:nvSpPr>
          <p:cNvPr id="4" name="Slide Number Placeholder 3"/>
          <p:cNvSpPr>
            <a:spLocks noGrp="1"/>
          </p:cNvSpPr>
          <p:nvPr>
            <p:ph type="sldNum" sz="quarter" idx="10"/>
          </p:nvPr>
        </p:nvSpPr>
        <p:spPr/>
        <p:txBody>
          <a:bodyPr/>
          <a:lstStyle/>
          <a:p>
            <a:pPr>
              <a:defRPr/>
            </a:pPr>
            <a:fld id="{A9937C09-79BE-4F27-8F75-FE7289BC2751}" type="slidenum">
              <a:rPr lang="en-US" smtClean="0"/>
              <a:pPr>
                <a:defRPr/>
              </a:pPr>
              <a:t>115</a:t>
            </a:fld>
            <a:endParaRPr lang="en-US"/>
          </a:p>
        </p:txBody>
      </p:sp>
    </p:spTree>
    <p:extLst>
      <p:ext uri="{BB962C8B-B14F-4D97-AF65-F5344CB8AC3E}">
        <p14:creationId xmlns:p14="http://schemas.microsoft.com/office/powerpoint/2010/main" val="45546370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8DAC69-D875-4268-93F8-82D6778C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9391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this page you can see the facility details contained in EIS.  There are three action buttons on the right hand side.  Edit Facility Site can be used to change the information in any data field.  Delete Facility Site can be used to delete a facility from EIS.  Word of caution though, EIS will not delete a facility that has emissions from any year tied to this facility ID.</a:t>
            </a:r>
          </a:p>
          <a:p>
            <a:endParaRPr lang="en-US" dirty="0"/>
          </a:p>
          <a:p>
            <a:r>
              <a:rPr lang="en-US" dirty="0"/>
              <a:t>You may also look at facility level emissions for this record by selecting the “Emissions Year” of interest.  Each level: unit, process and release point will have a view emissions option for that particular level.</a:t>
            </a:r>
          </a:p>
        </p:txBody>
      </p:sp>
      <p:sp>
        <p:nvSpPr>
          <p:cNvPr id="4" name="Slide Number Placeholder 3"/>
          <p:cNvSpPr>
            <a:spLocks noGrp="1"/>
          </p:cNvSpPr>
          <p:nvPr>
            <p:ph type="sldNum" sz="quarter" idx="10"/>
          </p:nvPr>
        </p:nvSpPr>
        <p:spPr/>
        <p:txBody>
          <a:bodyPr/>
          <a:lstStyle/>
          <a:p>
            <a:fld id="{078DAC69-D875-4268-93F8-82D6778C5689}" type="slidenum">
              <a:rPr lang="en-US" smtClean="0"/>
              <a:t>12</a:t>
            </a:fld>
            <a:endParaRPr lang="en-US"/>
          </a:p>
        </p:txBody>
      </p:sp>
    </p:spTree>
    <p:extLst>
      <p:ext uri="{BB962C8B-B14F-4D97-AF65-F5344CB8AC3E}">
        <p14:creationId xmlns:p14="http://schemas.microsoft.com/office/powerpoint/2010/main" val="17621669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EPA does a completeness check to look at those facilities which have an operating code of “OP” for which emissions were not reported.  This can be easily seen by using the Agency History Submission</a:t>
            </a:r>
            <a:r>
              <a:rPr lang="en-US" baseline="0" dirty="0"/>
              <a:t> Report and filtering by the processes reported.  Ideally Agencies will do this and either add emissions where missing or change the operating code, if incorrect.</a:t>
            </a:r>
          </a:p>
          <a:p>
            <a:endParaRPr lang="en-US" baseline="0" dirty="0"/>
          </a:p>
          <a:p>
            <a:r>
              <a:rPr lang="en-US" baseline="0" dirty="0"/>
              <a:t>We will also look for outliers by doing comparisons between data sources.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A9937C09-79BE-4F27-8F75-FE7289BC2751}" type="slidenum">
              <a:rPr lang="en-US" smtClean="0"/>
              <a:pPr>
                <a:defRPr/>
              </a:pPr>
              <a:t>118</a:t>
            </a:fld>
            <a:endParaRPr lang="en-US"/>
          </a:p>
        </p:txBody>
      </p:sp>
    </p:spTree>
    <p:extLst>
      <p:ext uri="{BB962C8B-B14F-4D97-AF65-F5344CB8AC3E}">
        <p14:creationId xmlns:p14="http://schemas.microsoft.com/office/powerpoint/2010/main" val="1081792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Other than PM augmentation</a:t>
            </a:r>
            <a:r>
              <a:rPr lang="en-US" baseline="0" dirty="0"/>
              <a:t> and the chromium speciation, SLT data has priority in the selection hierarchy.  Additionally we will use other datasets, such as the  TRI, HAP augmentation and Rule data to fill out the inventory where SLT data is missing.</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A9937C09-79BE-4F27-8F75-FE7289BC2751}" type="slidenum">
              <a:rPr lang="en-US" smtClean="0"/>
              <a:pPr>
                <a:defRPr/>
              </a:pPr>
              <a:t>119</a:t>
            </a:fld>
            <a:endParaRPr lang="en-US"/>
          </a:p>
        </p:txBody>
      </p:sp>
    </p:spTree>
    <p:extLst>
      <p:ext uri="{BB962C8B-B14F-4D97-AF65-F5344CB8AC3E}">
        <p14:creationId xmlns:p14="http://schemas.microsoft.com/office/powerpoint/2010/main" val="82566020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A9937C09-79BE-4F27-8F75-FE7289BC2751}" type="slidenum">
              <a:rPr lang="en-US" smtClean="0"/>
              <a:pPr>
                <a:defRPr/>
              </a:pPr>
              <a:t>120</a:t>
            </a:fld>
            <a:endParaRPr lang="en-US"/>
          </a:p>
        </p:txBody>
      </p:sp>
    </p:spTree>
    <p:extLst>
      <p:ext uri="{BB962C8B-B14F-4D97-AF65-F5344CB8AC3E}">
        <p14:creationId xmlns:p14="http://schemas.microsoft.com/office/powerpoint/2010/main" val="197660154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937C09-79BE-4F27-8F75-FE7289BC27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74898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8DAC69-D875-4268-93F8-82D6778C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49122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Getting data back out of EIS is done through the Request Reports section of the Gateway. </a:t>
            </a:r>
            <a:endParaRPr lang="en-US" baseline="0" dirty="0"/>
          </a:p>
          <a:p>
            <a:endParaRPr lang="en-US" baseline="0" dirty="0"/>
          </a:p>
          <a:p>
            <a:r>
              <a:rPr lang="en-US" baseline="0" dirty="0"/>
              <a:t>There are several types of reports:</a:t>
            </a:r>
          </a:p>
          <a:p>
            <a:r>
              <a:rPr lang="en-US" dirty="0"/>
              <a:t>Emission Summary</a:t>
            </a:r>
          </a:p>
          <a:p>
            <a:r>
              <a:rPr lang="en-US" dirty="0"/>
              <a:t>Facility Emissions Summary</a:t>
            </a:r>
          </a:p>
          <a:p>
            <a:r>
              <a:rPr lang="en-US" dirty="0"/>
              <a:t>Facility Configuration</a:t>
            </a:r>
          </a:p>
          <a:p>
            <a:r>
              <a:rPr lang="en-US" dirty="0"/>
              <a:t>Event</a:t>
            </a:r>
          </a:p>
          <a:p>
            <a:r>
              <a:rPr lang="en-US" dirty="0"/>
              <a:t>Data Tagging </a:t>
            </a:r>
          </a:p>
          <a:p>
            <a:r>
              <a:rPr lang="en-US" dirty="0"/>
              <a:t>SMOKE Flat Files</a:t>
            </a:r>
          </a:p>
          <a:p>
            <a:r>
              <a:rPr lang="en-US" dirty="0"/>
              <a:t>Facility and Emission Snapshots – XML</a:t>
            </a:r>
          </a:p>
          <a:p>
            <a:r>
              <a:rPr lang="en-US" dirty="0"/>
              <a:t>Comparison Report</a:t>
            </a:r>
          </a:p>
          <a:p>
            <a:endParaRPr lang="en-US" dirty="0"/>
          </a:p>
          <a:p>
            <a:r>
              <a:rPr lang="en-US" dirty="0"/>
              <a:t>For the Facility Inventory, we will look at the Facility Configuration and Facility Snapshot reports.</a:t>
            </a:r>
          </a:p>
          <a:p>
            <a:endParaRPr lang="en-US" dirty="0"/>
          </a:p>
        </p:txBody>
      </p:sp>
      <p:sp>
        <p:nvSpPr>
          <p:cNvPr id="4" name="Slide Number Placeholder 3"/>
          <p:cNvSpPr>
            <a:spLocks noGrp="1"/>
          </p:cNvSpPr>
          <p:nvPr>
            <p:ph type="sldNum" sz="quarter" idx="10"/>
          </p:nvPr>
        </p:nvSpPr>
        <p:spPr/>
        <p:txBody>
          <a:bodyPr/>
          <a:lstStyle/>
          <a:p>
            <a:fld id="{126ABC3B-2696-4D1A-AD64-426F2F3B04CF}" type="slidenum">
              <a:rPr lang="en-US" smtClean="0"/>
              <a:pPr/>
              <a:t>123</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Emissions summaries can be done at either the facility level or geographical level such as national, state or county. </a:t>
            </a:r>
            <a:r>
              <a:rPr lang="en-US" dirty="0"/>
              <a:t>A facility report will</a:t>
            </a:r>
            <a:r>
              <a:rPr lang="en-US" baseline="0" dirty="0"/>
              <a:t> likely be useful for checking your point emissions. Geographic reports if you just want a sum by </a:t>
            </a:r>
            <a:r>
              <a:rPr lang="en-US" baseline="0" dirty="0" err="1"/>
              <a:t>scc</a:t>
            </a:r>
            <a:r>
              <a:rPr lang="en-US" baseline="0" dirty="0"/>
              <a:t> sector or across the whole data category or for data categories other than POINT.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937C09-79BE-4F27-8F75-FE7289BC27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929237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a:t>
            </a:r>
            <a:r>
              <a:rPr lang="en-US" baseline="0" dirty="0"/>
              <a:t> is the screen you get when you select a facility summary report.  </a:t>
            </a:r>
            <a:r>
              <a:rPr lang="en-US" dirty="0"/>
              <a:t>At the top of the report selection are the highlighted sections which are required to run the report.  In this case you must select a report type, a emissions dataset, and at least one pollutant.</a:t>
            </a:r>
          </a:p>
          <a:p>
            <a:endParaRPr lang="en-US" dirty="0"/>
          </a:p>
          <a:p>
            <a:r>
              <a:rPr lang="en-US" dirty="0"/>
              <a:t>For</a:t>
            </a:r>
            <a:r>
              <a:rPr lang="en-US" baseline="0" dirty="0"/>
              <a:t> report type, you may select an emissions summary by facility, unit, process or release point level.</a:t>
            </a:r>
            <a:endParaRPr lang="en-US" dirty="0"/>
          </a:p>
        </p:txBody>
      </p:sp>
      <p:sp>
        <p:nvSpPr>
          <p:cNvPr id="4" name="Slide Number Placeholder 3"/>
          <p:cNvSpPr>
            <a:spLocks noGrp="1"/>
          </p:cNvSpPr>
          <p:nvPr>
            <p:ph type="sldNum" sz="quarter" idx="10"/>
          </p:nvPr>
        </p:nvSpPr>
        <p:spPr/>
        <p:txBody>
          <a:bodyPr/>
          <a:lstStyle/>
          <a:p>
            <a:fld id="{126ABC3B-2696-4D1A-AD64-426F2F3B04CF}" type="slidenum">
              <a:rPr lang="en-US" smtClean="0"/>
              <a:pPr/>
              <a:t>125</a:t>
            </a:fld>
            <a:endParaRPr lang="en-US"/>
          </a:p>
        </p:txBody>
      </p:sp>
    </p:spTree>
    <p:extLst>
      <p:ext uri="{BB962C8B-B14F-4D97-AF65-F5344CB8AC3E}">
        <p14:creationId xmlns:p14="http://schemas.microsoft.com/office/powerpoint/2010/main" val="99448237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Select the data set by typing in the inventory year and agency name in the search box.</a:t>
            </a:r>
          </a:p>
        </p:txBody>
      </p:sp>
      <p:sp>
        <p:nvSpPr>
          <p:cNvPr id="4" name="Slide Number Placeholder 3"/>
          <p:cNvSpPr>
            <a:spLocks noGrp="1"/>
          </p:cNvSpPr>
          <p:nvPr>
            <p:ph type="sldNum" sz="quarter" idx="10"/>
          </p:nvPr>
        </p:nvSpPr>
        <p:spPr/>
        <p:txBody>
          <a:bodyPr/>
          <a:lstStyle/>
          <a:p>
            <a:pPr>
              <a:defRPr/>
            </a:pPr>
            <a:fld id="{A9937C09-79BE-4F27-8F75-FE7289BC2751}" type="slidenum">
              <a:rPr lang="en-US" smtClean="0"/>
              <a:pPr>
                <a:defRPr/>
              </a:pPr>
              <a:t>126</a:t>
            </a:fld>
            <a:endParaRPr lang="en-US"/>
          </a:p>
        </p:txBody>
      </p:sp>
    </p:spTree>
    <p:extLst>
      <p:ext uri="{BB962C8B-B14F-4D97-AF65-F5344CB8AC3E}">
        <p14:creationId xmlns:p14="http://schemas.microsoft.com/office/powerpoint/2010/main" val="12131538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Select one or more</a:t>
            </a:r>
            <a:r>
              <a:rPr lang="en-US" baseline="0" dirty="0"/>
              <a:t> </a:t>
            </a:r>
            <a:r>
              <a:rPr lang="en-US" dirty="0"/>
              <a:t>pollutants.  You may use the inclusive buttons for Active CAPs or Active HAPs.</a:t>
            </a:r>
            <a:r>
              <a:rPr lang="en-US" baseline="0" dirty="0"/>
              <a:t>  An “ALL” means that the report will include both active and retired pollutant codes.  You may also select individual pollutants.</a:t>
            </a:r>
            <a:endParaRPr lang="en-US" dirty="0"/>
          </a:p>
        </p:txBody>
      </p:sp>
      <p:sp>
        <p:nvSpPr>
          <p:cNvPr id="4" name="Slide Number Placeholder 3"/>
          <p:cNvSpPr>
            <a:spLocks noGrp="1"/>
          </p:cNvSpPr>
          <p:nvPr>
            <p:ph type="sldNum" sz="quarter" idx="10"/>
          </p:nvPr>
        </p:nvSpPr>
        <p:spPr/>
        <p:txBody>
          <a:bodyPr/>
          <a:lstStyle/>
          <a:p>
            <a:pPr>
              <a:defRPr/>
            </a:pPr>
            <a:fld id="{A9937C09-79BE-4F27-8F75-FE7289BC2751}" type="slidenum">
              <a:rPr lang="en-US" smtClean="0"/>
              <a:pPr>
                <a:defRPr/>
              </a:pPr>
              <a:t>127</a:t>
            </a:fld>
            <a:endParaRPr lang="en-US"/>
          </a:p>
        </p:txBody>
      </p:sp>
    </p:spTree>
    <p:extLst>
      <p:ext uri="{BB962C8B-B14F-4D97-AF65-F5344CB8AC3E}">
        <p14:creationId xmlns:p14="http://schemas.microsoft.com/office/powerpoint/2010/main" val="3361510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information includes:</a:t>
            </a:r>
          </a:p>
          <a:p>
            <a:r>
              <a:rPr lang="en-US" dirty="0"/>
              <a:t>Geographic Coordinates</a:t>
            </a:r>
          </a:p>
          <a:p>
            <a:r>
              <a:rPr lang="en-US" dirty="0"/>
              <a:t>Alternative Facility Identifiers – such as FRS ID, TRI ID, ids previously used by the SLT Agency</a:t>
            </a:r>
          </a:p>
          <a:p>
            <a:r>
              <a:rPr lang="en-US" dirty="0"/>
              <a:t>Fugitive Release Points</a:t>
            </a:r>
          </a:p>
          <a:p>
            <a:r>
              <a:rPr lang="en-US" dirty="0"/>
              <a:t>Stack Release Points</a:t>
            </a:r>
          </a:p>
          <a:p>
            <a:r>
              <a:rPr lang="en-US" dirty="0"/>
              <a:t>Emission Units</a:t>
            </a:r>
          </a:p>
          <a:p>
            <a:r>
              <a:rPr lang="en-US" dirty="0"/>
              <a:t>Processes</a:t>
            </a:r>
          </a:p>
          <a:p>
            <a:endParaRPr lang="en-US" dirty="0"/>
          </a:p>
          <a:p>
            <a:r>
              <a:rPr lang="en-US" dirty="0"/>
              <a:t>Also included are the Facility Audit Log and Geographic Coordinates Audit Log.  These logs will tell you who and when an edit was made to this records.</a:t>
            </a:r>
          </a:p>
        </p:txBody>
      </p:sp>
      <p:sp>
        <p:nvSpPr>
          <p:cNvPr id="4" name="Slide Number Placeholder 3"/>
          <p:cNvSpPr>
            <a:spLocks noGrp="1"/>
          </p:cNvSpPr>
          <p:nvPr>
            <p:ph type="sldNum" sz="quarter" idx="10"/>
          </p:nvPr>
        </p:nvSpPr>
        <p:spPr/>
        <p:txBody>
          <a:bodyPr/>
          <a:lstStyle/>
          <a:p>
            <a:fld id="{078DAC69-D875-4268-93F8-82D6778C5689}" type="slidenum">
              <a:rPr lang="en-US" smtClean="0"/>
              <a:t>13</a:t>
            </a:fld>
            <a:endParaRPr lang="en-US"/>
          </a:p>
        </p:txBody>
      </p:sp>
    </p:spTree>
    <p:extLst>
      <p:ext uri="{BB962C8B-B14F-4D97-AF65-F5344CB8AC3E}">
        <p14:creationId xmlns:p14="http://schemas.microsoft.com/office/powerpoint/2010/main" val="269007812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can now use the optional filters to</a:t>
            </a:r>
            <a:r>
              <a:rPr lang="en-US" baseline="0" dirty="0"/>
              <a:t> filter by a particular county, facility type, NAICS code, regulation or SCC.  Then select “Run Report”.  You should receive results within a few minutes.  These results can be downloaded using the “Download Results: CSV” link.  If your report results in too many records for immediate display, you will receive a warning message.  You can then select “Request Download” to receive the complete set of records.  These reports will sometimes run in a half hour, a few hours or  run overnight depending on how big the report is and how many other reports are ahead of you.  To see the status and get the report go to “Report Downloads” If there is a very large report ahead of you or a problem with someone’s report getting stuck it may take longer than overnight.</a:t>
            </a:r>
            <a:endParaRPr lang="en-US" dirty="0"/>
          </a:p>
        </p:txBody>
      </p:sp>
      <p:sp>
        <p:nvSpPr>
          <p:cNvPr id="4" name="Slide Number Placeholder 3"/>
          <p:cNvSpPr>
            <a:spLocks noGrp="1"/>
          </p:cNvSpPr>
          <p:nvPr>
            <p:ph type="sldNum" sz="quarter" idx="10"/>
          </p:nvPr>
        </p:nvSpPr>
        <p:spPr/>
        <p:txBody>
          <a:bodyPr/>
          <a:lstStyle/>
          <a:p>
            <a:pPr>
              <a:defRPr/>
            </a:pPr>
            <a:fld id="{A9937C09-79BE-4F27-8F75-FE7289BC2751}" type="slidenum">
              <a:rPr lang="en-US" smtClean="0"/>
              <a:pPr>
                <a:defRPr/>
              </a:pPr>
              <a:t>128</a:t>
            </a:fld>
            <a:endParaRPr lang="en-US"/>
          </a:p>
        </p:txBody>
      </p:sp>
    </p:spTree>
    <p:extLst>
      <p:ext uri="{BB962C8B-B14F-4D97-AF65-F5344CB8AC3E}">
        <p14:creationId xmlns:p14="http://schemas.microsoft.com/office/powerpoint/2010/main" val="122721865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Once you have selected “Request Report” you will be able to download your report under “Report Downloads”</a:t>
            </a:r>
          </a:p>
          <a:p>
            <a:endParaRPr lang="en-US" dirty="0"/>
          </a:p>
          <a:p>
            <a:r>
              <a:rPr lang="en-US" dirty="0"/>
              <a:t>The report download sections shows all reports which have been requested by anyone in your agency.  If you select the looking glass icon you can see the criteria for each report.  This is helpful if someone else</a:t>
            </a:r>
            <a:r>
              <a:rPr lang="en-US" baseline="0" dirty="0"/>
              <a:t> as already requested a report that you may need.  The red “x” indicates that the report is not yet available.  The file icon will replace the red “x” when your report is ready.  These reports kick off every 15 minutes and are downloaded in .csv format except for the Facility Snapshot which is available in XML format.</a:t>
            </a:r>
            <a:endParaRPr lang="en-US" dirty="0"/>
          </a:p>
        </p:txBody>
      </p:sp>
      <p:sp>
        <p:nvSpPr>
          <p:cNvPr id="4" name="Slide Number Placeholder 3"/>
          <p:cNvSpPr>
            <a:spLocks noGrp="1"/>
          </p:cNvSpPr>
          <p:nvPr>
            <p:ph type="sldNum" sz="quarter" idx="10"/>
          </p:nvPr>
        </p:nvSpPr>
        <p:spPr/>
        <p:txBody>
          <a:bodyPr/>
          <a:lstStyle/>
          <a:p>
            <a:fld id="{126ABC3B-2696-4D1A-AD64-426F2F3B04CF}" type="slidenum">
              <a:rPr lang="en-US" smtClean="0"/>
              <a:pPr/>
              <a:t>129</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second report that is available is the Emissions Summary by Geography.  This report will give you National, Regional, State/Tribal</a:t>
            </a:r>
            <a:r>
              <a:rPr lang="en-US" baseline="0" dirty="0"/>
              <a:t> and County level reports by Data Category, Sector or SCC.</a:t>
            </a:r>
          </a:p>
          <a:p>
            <a:endParaRPr lang="en-US" baseline="0" dirty="0"/>
          </a:p>
          <a:p>
            <a:r>
              <a:rPr lang="en-US" baseline="0" dirty="0"/>
              <a:t>The three highlighted filters at the top of the report are required selections.  First, you would select your report type.  We will select County by data category.</a:t>
            </a:r>
            <a:endParaRPr lang="en-US" dirty="0"/>
          </a:p>
        </p:txBody>
      </p:sp>
      <p:sp>
        <p:nvSpPr>
          <p:cNvPr id="4" name="Slide Number Placeholder 3"/>
          <p:cNvSpPr>
            <a:spLocks noGrp="1"/>
          </p:cNvSpPr>
          <p:nvPr>
            <p:ph type="sldNum" sz="quarter" idx="10"/>
          </p:nvPr>
        </p:nvSpPr>
        <p:spPr/>
        <p:txBody>
          <a:bodyPr/>
          <a:lstStyle/>
          <a:p>
            <a:pPr>
              <a:defRPr/>
            </a:pPr>
            <a:fld id="{A9937C09-79BE-4F27-8F75-FE7289BC2751}" type="slidenum">
              <a:rPr lang="en-US" smtClean="0"/>
              <a:pPr>
                <a:defRPr/>
              </a:pPr>
              <a:t>130</a:t>
            </a:fld>
            <a:endParaRPr lang="en-US"/>
          </a:p>
        </p:txBody>
      </p:sp>
    </p:spTree>
    <p:extLst>
      <p:ext uri="{BB962C8B-B14F-4D97-AF65-F5344CB8AC3E}">
        <p14:creationId xmlns:p14="http://schemas.microsoft.com/office/powerpoint/2010/main" val="40209473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Next you would select your data set  by typing in the inventory year of interest and agency name into the search box.  </a:t>
            </a:r>
          </a:p>
        </p:txBody>
      </p:sp>
      <p:sp>
        <p:nvSpPr>
          <p:cNvPr id="4" name="Slide Number Placeholder 3"/>
          <p:cNvSpPr>
            <a:spLocks noGrp="1"/>
          </p:cNvSpPr>
          <p:nvPr>
            <p:ph type="sldNum" sz="quarter" idx="10"/>
          </p:nvPr>
        </p:nvSpPr>
        <p:spPr/>
        <p:txBody>
          <a:bodyPr/>
          <a:lstStyle/>
          <a:p>
            <a:pPr>
              <a:defRPr/>
            </a:pPr>
            <a:fld id="{A9937C09-79BE-4F27-8F75-FE7289BC2751}" type="slidenum">
              <a:rPr lang="en-US" smtClean="0"/>
              <a:pPr>
                <a:defRPr/>
              </a:pPr>
              <a:t>131</a:t>
            </a:fld>
            <a:endParaRPr lang="en-US"/>
          </a:p>
        </p:txBody>
      </p:sp>
    </p:spTree>
    <p:extLst>
      <p:ext uri="{BB962C8B-B14F-4D97-AF65-F5344CB8AC3E}">
        <p14:creationId xmlns:p14="http://schemas.microsoft.com/office/powerpoint/2010/main" val="109532346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Facility Snapshot.  This report pulls your data in EIS in XML format which can be imported into the Bridge Tool staging tables.  Some SLTs use this as a starting point, or resource, when developing their inventories.</a:t>
            </a:r>
          </a:p>
        </p:txBody>
      </p:sp>
      <p:sp>
        <p:nvSpPr>
          <p:cNvPr id="4" name="Slide Number Placeholder 3"/>
          <p:cNvSpPr>
            <a:spLocks noGrp="1"/>
          </p:cNvSpPr>
          <p:nvPr>
            <p:ph type="sldNum" sz="quarter" idx="10"/>
          </p:nvPr>
        </p:nvSpPr>
        <p:spPr/>
        <p:txBody>
          <a:bodyPr/>
          <a:lstStyle/>
          <a:p>
            <a:fld id="{126ABC3B-2696-4D1A-AD64-426F2F3B04CF}" type="slidenum">
              <a:rPr lang="en-US" smtClean="0"/>
              <a:pPr/>
              <a:t>132</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different filters are listed at the top.  A highlighted filter is required.  In this case, you must select a responsible agency.  </a:t>
            </a:r>
          </a:p>
          <a:p>
            <a:endParaRPr lang="en-US" dirty="0"/>
          </a:p>
          <a:p>
            <a:r>
              <a:rPr lang="en-US" dirty="0"/>
              <a:t>The other filters allow you to narrow your report to specific NAICS, Operating Status or even by an EIS Facility Identifier.  If you do not select any of these filters you will receive all the facilities under the selected jurisdiction.</a:t>
            </a:r>
          </a:p>
          <a:p>
            <a:endParaRPr lang="en-US" dirty="0"/>
          </a:p>
          <a:p>
            <a:r>
              <a:rPr lang="en-US" dirty="0"/>
              <a:t>Select “Request Report” on the bottom of the page.</a:t>
            </a:r>
          </a:p>
        </p:txBody>
      </p:sp>
      <p:sp>
        <p:nvSpPr>
          <p:cNvPr id="4" name="Slide Number Placeholder 3"/>
          <p:cNvSpPr>
            <a:spLocks noGrp="1"/>
          </p:cNvSpPr>
          <p:nvPr>
            <p:ph type="sldNum" sz="quarter" idx="10"/>
          </p:nvPr>
        </p:nvSpPr>
        <p:spPr/>
        <p:txBody>
          <a:bodyPr/>
          <a:lstStyle/>
          <a:p>
            <a:fld id="{126ABC3B-2696-4D1A-AD64-426F2F3B04CF}" type="slidenum">
              <a:rPr lang="en-US" smtClean="0"/>
              <a:pPr/>
              <a:t>133</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937C09-79BE-4F27-8F75-FE7289BC27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213903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Code tables are available on the gateway</a:t>
            </a:r>
            <a:endParaRPr lang="en-US" baseline="0" dirty="0"/>
          </a:p>
          <a:p>
            <a:endParaRPr lang="en-US" baseline="0" dirty="0"/>
          </a:p>
        </p:txBody>
      </p:sp>
      <p:sp>
        <p:nvSpPr>
          <p:cNvPr id="4" name="Slide Number Placeholder 3"/>
          <p:cNvSpPr>
            <a:spLocks noGrp="1"/>
          </p:cNvSpPr>
          <p:nvPr>
            <p:ph type="sldNum" sz="quarter" idx="10"/>
          </p:nvPr>
        </p:nvSpPr>
        <p:spPr/>
        <p:txBody>
          <a:bodyPr/>
          <a:lstStyle/>
          <a:p>
            <a:pPr>
              <a:defRPr/>
            </a:pPr>
            <a:fld id="{A9937C09-79BE-4F27-8F75-FE7289BC2751}" type="slidenum">
              <a:rPr lang="en-US" smtClean="0"/>
              <a:pPr>
                <a:defRPr/>
              </a:pPr>
              <a:t>136</a:t>
            </a:fld>
            <a:endParaRPr lang="en-US"/>
          </a:p>
        </p:txBody>
      </p:sp>
    </p:spTree>
    <p:extLst>
      <p:ext uri="{BB962C8B-B14F-4D97-AF65-F5344CB8AC3E}">
        <p14:creationId xmlns:p14="http://schemas.microsoft.com/office/powerpoint/2010/main" val="96877662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9937C09-79BE-4F27-8F75-FE7289BC2751}" type="slidenum">
              <a:rPr lang="en-US" smtClean="0"/>
              <a:pPr>
                <a:defRPr/>
              </a:pPr>
              <a:t>137</a:t>
            </a:fld>
            <a:endParaRPr lang="en-US"/>
          </a:p>
        </p:txBody>
      </p:sp>
    </p:spTree>
    <p:extLst>
      <p:ext uri="{BB962C8B-B14F-4D97-AF65-F5344CB8AC3E}">
        <p14:creationId xmlns:p14="http://schemas.microsoft.com/office/powerpoint/2010/main" val="49076187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937C09-79BE-4F27-8F75-FE7289BC27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7249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the tabs at the top of the page.  Let’s look at the smallest granularity…processes.</a:t>
            </a:r>
          </a:p>
        </p:txBody>
      </p:sp>
      <p:sp>
        <p:nvSpPr>
          <p:cNvPr id="4" name="Slide Number Placeholder 3"/>
          <p:cNvSpPr>
            <a:spLocks noGrp="1"/>
          </p:cNvSpPr>
          <p:nvPr>
            <p:ph type="sldNum" sz="quarter" idx="10"/>
          </p:nvPr>
        </p:nvSpPr>
        <p:spPr/>
        <p:txBody>
          <a:bodyPr/>
          <a:lstStyle/>
          <a:p>
            <a:fld id="{078DAC69-D875-4268-93F8-82D6778C5689}" type="slidenum">
              <a:rPr lang="en-US" smtClean="0"/>
              <a:t>14</a:t>
            </a:fld>
            <a:endParaRPr lang="en-US"/>
          </a:p>
        </p:txBody>
      </p:sp>
    </p:spTree>
    <p:extLst>
      <p:ext uri="{BB962C8B-B14F-4D97-AF65-F5344CB8AC3E}">
        <p14:creationId xmlns:p14="http://schemas.microsoft.com/office/powerpoint/2010/main" val="244987062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EIS User’s Manual is located on the CHIEF website and contains several helpful one pagers such as the ones listed on this slide.</a:t>
            </a:r>
          </a:p>
          <a:p>
            <a:r>
              <a:rPr lang="en-US" dirty="0"/>
              <a:t>Includes one pagers on how to change your</a:t>
            </a:r>
            <a:r>
              <a:rPr lang="en-US" baseline="0" dirty="0"/>
              <a:t> password</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26ABC3B-2696-4D1A-AD64-426F2F3B04CF}" type="slidenum">
              <a:rPr lang="en-US" smtClean="0"/>
              <a:pPr/>
              <a:t>139</a:t>
            </a:fld>
            <a:endParaRPr lang="en-US"/>
          </a:p>
        </p:txBody>
      </p:sp>
    </p:spTree>
    <p:extLst>
      <p:ext uri="{BB962C8B-B14F-4D97-AF65-F5344CB8AC3E}">
        <p14:creationId xmlns:p14="http://schemas.microsoft.com/office/powerpoint/2010/main" val="339668041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9937C09-79BE-4F27-8F75-FE7289BC2751}" type="slidenum">
              <a:rPr lang="en-US" smtClean="0"/>
              <a:pPr>
                <a:defRPr/>
              </a:pPr>
              <a:t>141</a:t>
            </a:fld>
            <a:endParaRPr lang="en-US"/>
          </a:p>
        </p:txBody>
      </p:sp>
    </p:spTree>
    <p:extLst>
      <p:ext uri="{BB962C8B-B14F-4D97-AF65-F5344CB8AC3E}">
        <p14:creationId xmlns:p14="http://schemas.microsoft.com/office/powerpoint/2010/main" val="266751059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5E08AE9-5ACC-4258-9178-74C61300550F}" type="slidenum">
              <a:rPr kumimoji="0" lang="en-US" sz="1200" b="0" i="0" u="none" strike="noStrike" kern="1200" cap="none" spc="0" normalizeH="0" baseline="0" noProof="0">
                <a:ln>
                  <a:noFill/>
                </a:ln>
                <a:solidFill>
                  <a:srgbClr val="000000"/>
                </a:solidFill>
                <a:effectLst/>
                <a:uLnTx/>
                <a:uFillTx/>
                <a:latin typeface="Arial" charset="0"/>
                <a:ea typeface="ＭＳ Ｐゴシック"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84" charset="-128"/>
              <a:cs typeface="+mn-cs"/>
            </a:endParaRPr>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92273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process component will open with the associated unit identifier first..  To see the process details click on the second linked identifier.</a:t>
            </a:r>
          </a:p>
        </p:txBody>
      </p:sp>
      <p:sp>
        <p:nvSpPr>
          <p:cNvPr id="4" name="Slide Number Placeholder 3"/>
          <p:cNvSpPr>
            <a:spLocks noGrp="1"/>
          </p:cNvSpPr>
          <p:nvPr>
            <p:ph type="sldNum" sz="quarter" idx="10"/>
          </p:nvPr>
        </p:nvSpPr>
        <p:spPr/>
        <p:txBody>
          <a:bodyPr/>
          <a:lstStyle/>
          <a:p>
            <a:fld id="{078DAC69-D875-4268-93F8-82D6778C5689}" type="slidenum">
              <a:rPr lang="en-US" smtClean="0"/>
              <a:t>15</a:t>
            </a:fld>
            <a:endParaRPr lang="en-US"/>
          </a:p>
        </p:txBody>
      </p:sp>
    </p:spTree>
    <p:extLst>
      <p:ext uri="{BB962C8B-B14F-4D97-AF65-F5344CB8AC3E}">
        <p14:creationId xmlns:p14="http://schemas.microsoft.com/office/powerpoint/2010/main" val="2966751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the detailed process page, there is additional information for control approaches, release point apportionment and any applicable regulations.</a:t>
            </a:r>
          </a:p>
          <a:p>
            <a:endParaRPr lang="en-US" dirty="0"/>
          </a:p>
          <a:p>
            <a:r>
              <a:rPr lang="en-US" dirty="0"/>
              <a:t>There are also action buttons to edit and delete a process.  Again, a process may not be deleted if there are emissions from any year associated with that process.</a:t>
            </a:r>
          </a:p>
          <a:p>
            <a:endParaRPr lang="en-US" dirty="0"/>
          </a:p>
          <a:p>
            <a:r>
              <a:rPr lang="en-US" dirty="0"/>
              <a:t>You may also view emissions for this process.  Processes are the most detailed records in EIS.  Let’s select View Emissions.</a:t>
            </a:r>
          </a:p>
        </p:txBody>
      </p:sp>
      <p:sp>
        <p:nvSpPr>
          <p:cNvPr id="4" name="Slide Number Placeholder 3"/>
          <p:cNvSpPr>
            <a:spLocks noGrp="1"/>
          </p:cNvSpPr>
          <p:nvPr>
            <p:ph type="sldNum" sz="quarter" idx="10"/>
          </p:nvPr>
        </p:nvSpPr>
        <p:spPr/>
        <p:txBody>
          <a:bodyPr/>
          <a:lstStyle/>
          <a:p>
            <a:fld id="{078DAC69-D875-4268-93F8-82D6778C5689}" type="slidenum">
              <a:rPr lang="en-US" smtClean="0"/>
              <a:t>16</a:t>
            </a:fld>
            <a:endParaRPr lang="en-US"/>
          </a:p>
        </p:txBody>
      </p:sp>
    </p:spTree>
    <p:extLst>
      <p:ext uri="{BB962C8B-B14F-4D97-AF65-F5344CB8AC3E}">
        <p14:creationId xmlns:p14="http://schemas.microsoft.com/office/powerpoint/2010/main" val="1974903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22584"/>
            <a:ext cx="5486400" cy="3600450"/>
          </a:xfrm>
        </p:spPr>
        <p:txBody>
          <a:bodyPr/>
          <a:lstStyle/>
          <a:p>
            <a:r>
              <a:rPr lang="en-US" dirty="0"/>
              <a:t>First you must select a data set to view.  In this case we have selected the NC 2014, NC 2011 and the 2014 NEI V1 data sets.  Selection of multiple datasets is allowed.</a:t>
            </a:r>
          </a:p>
        </p:txBody>
      </p:sp>
      <p:sp>
        <p:nvSpPr>
          <p:cNvPr id="4" name="Slide Number Placeholder 3"/>
          <p:cNvSpPr>
            <a:spLocks noGrp="1"/>
          </p:cNvSpPr>
          <p:nvPr>
            <p:ph type="sldNum" sz="quarter" idx="10"/>
          </p:nvPr>
        </p:nvSpPr>
        <p:spPr/>
        <p:txBody>
          <a:bodyPr/>
          <a:lstStyle/>
          <a:p>
            <a:fld id="{078DAC69-D875-4268-93F8-82D6778C5689}" type="slidenum">
              <a:rPr lang="en-US" smtClean="0"/>
              <a:t>17</a:t>
            </a:fld>
            <a:endParaRPr lang="en-US"/>
          </a:p>
        </p:txBody>
      </p:sp>
    </p:spTree>
    <p:extLst>
      <p:ext uri="{BB962C8B-B14F-4D97-AF65-F5344CB8AC3E}">
        <p14:creationId xmlns:p14="http://schemas.microsoft.com/office/powerpoint/2010/main" val="1593451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results from all three data sets are displayed.  Notice the Data Tag column.  The</a:t>
            </a:r>
            <a:r>
              <a:rPr lang="en-US" baseline="0" dirty="0"/>
              <a:t> triangle icon </a:t>
            </a:r>
            <a:r>
              <a:rPr lang="en-US" dirty="0"/>
              <a:t>in this column indicates that this particular pollutant/emission record will not be used in the selection of the NEI.  Instead an EPA estimate may be used</a:t>
            </a:r>
          </a:p>
          <a:p>
            <a:endParaRPr lang="en-US" dirty="0"/>
          </a:p>
          <a:p>
            <a:r>
              <a:rPr lang="en-US" dirty="0"/>
              <a:t>Note that the emission values are links.  Selecting this link will allow you to edit an emissions record, or see why the record was tagged.  This is a convenient way to change one or two emissions.  Batch submission should be used  when you have numerous changes.</a:t>
            </a:r>
          </a:p>
          <a:p>
            <a:endParaRPr lang="en-US" dirty="0"/>
          </a:p>
          <a:p>
            <a:endParaRPr lang="en-US" dirty="0"/>
          </a:p>
        </p:txBody>
      </p:sp>
      <p:sp>
        <p:nvSpPr>
          <p:cNvPr id="4" name="Slide Number Placeholder 3"/>
          <p:cNvSpPr>
            <a:spLocks noGrp="1"/>
          </p:cNvSpPr>
          <p:nvPr>
            <p:ph type="sldNum" sz="quarter" idx="10"/>
          </p:nvPr>
        </p:nvSpPr>
        <p:spPr/>
        <p:txBody>
          <a:bodyPr/>
          <a:lstStyle/>
          <a:p>
            <a:fld id="{078DAC69-D875-4268-93F8-82D6778C5689}" type="slidenum">
              <a:rPr lang="en-US" smtClean="0"/>
              <a:t>18</a:t>
            </a:fld>
            <a:endParaRPr lang="en-US"/>
          </a:p>
        </p:txBody>
      </p:sp>
      <p:sp>
        <p:nvSpPr>
          <p:cNvPr id="5" name="Oval 4"/>
          <p:cNvSpPr/>
          <p:nvPr/>
        </p:nvSpPr>
        <p:spPr>
          <a:xfrm>
            <a:off x="3884613" y="1657350"/>
            <a:ext cx="373062" cy="304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362325" y="3314700"/>
            <a:ext cx="714375" cy="1714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8543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8DAC69-D875-4268-93F8-82D6778C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962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 Facility Inventory in EIS should be up-to-date with your Agency’s facility data</a:t>
            </a:r>
          </a:p>
          <a:p>
            <a:endParaRPr lang="en-US" baseline="0" dirty="0"/>
          </a:p>
          <a:p>
            <a:r>
              <a:rPr lang="en-US" baseline="0" dirty="0"/>
              <a:t>Separating the facility inventory from the point emissions submittals reduces the burden of S/L/T’s reporting, and EPA reviewing, for completeness and errors each cycle for largely non-changing for facility data.  You only need to submit changes from your previous submittal.  </a:t>
            </a:r>
          </a:p>
          <a:p>
            <a:endParaRPr lang="en-US" baseline="0" dirty="0"/>
          </a:p>
          <a:p>
            <a:r>
              <a:rPr lang="en-US" baseline="0" dirty="0"/>
              <a:t>EIS will figure out what is a change if you maintain consistent IDs in your submittals from year to year.  Without consistent identifiers, duplicates are introduced into the EIS system.  We will talk about how you can change all of your identifiers at one time in the event that you change systems.</a:t>
            </a:r>
            <a:endParaRPr lang="en-US" dirty="0"/>
          </a:p>
        </p:txBody>
      </p:sp>
      <p:sp>
        <p:nvSpPr>
          <p:cNvPr id="4" name="Slide Number Placeholder 3"/>
          <p:cNvSpPr>
            <a:spLocks noGrp="1"/>
          </p:cNvSpPr>
          <p:nvPr>
            <p:ph type="sldNum" sz="quarter" idx="10"/>
          </p:nvPr>
        </p:nvSpPr>
        <p:spPr/>
        <p:txBody>
          <a:bodyPr/>
          <a:lstStyle/>
          <a:p>
            <a:pPr algn="r" rtl="0"/>
            <a:fld id="{335D7F30-AE34-423E-9FD4-5891CA011C78}" type="slidenum">
              <a:rPr lang="en-US">
                <a:solidFill>
                  <a:prstClr val="black"/>
                </a:solidFill>
                <a:latin typeface="Calibri"/>
              </a:rPr>
              <a:pPr algn="r" rtl="0"/>
              <a:t>20</a:t>
            </a:fld>
            <a:endParaRPr lang="en-US" dirty="0">
              <a:solidFill>
                <a:prstClr val="black"/>
              </a:solidFill>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algn="r" rtl="0"/>
            <a:fld id="{335D7F30-AE34-423E-9FD4-5891CA011C78}" type="slidenum">
              <a:rPr lang="en-US">
                <a:solidFill>
                  <a:prstClr val="black"/>
                </a:solidFill>
                <a:latin typeface="Calibri"/>
              </a:rPr>
              <a:pPr algn="r" rtl="0"/>
              <a:t>3</a:t>
            </a:fld>
            <a:endParaRPr lang="en-US" dirty="0">
              <a:solidFill>
                <a:prstClr val="black"/>
              </a:solidFill>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a graphical representation of how facilities are configured in the Emission Inventory</a:t>
            </a:r>
            <a:r>
              <a:rPr lang="en-US" baseline="0" dirty="0"/>
              <a:t> System. In this example, a facility has 3 release points (2 stack and 1 fugitive) and 2 units, Unit A and Unit B.  Each unit has 2 processes, 1 and 2.  Notice the release point apportionment of processes to release points.</a:t>
            </a:r>
          </a:p>
          <a:p>
            <a:endParaRPr lang="en-US" baseline="0" dirty="0"/>
          </a:p>
          <a:p>
            <a:r>
              <a:rPr lang="en-US" baseline="0" dirty="0"/>
              <a:t>The Processes are apportioned to the Release Points.  A single process may vent to one or many release points .  Also several processes may vent to one release point.  In the graphic above, you can see that Unit A, Process 2, is being vented to both Release Point 2 and Release Point 3.  While process 1 uses only the fugitive release point 1.</a:t>
            </a:r>
          </a:p>
          <a:p>
            <a:endParaRPr lang="en-US" baseline="0" dirty="0"/>
          </a:p>
          <a:p>
            <a:r>
              <a:rPr lang="en-US" baseline="0" dirty="0"/>
              <a:t>Controls may be applied at either the unit level or the process level.  If at the unit level it implies that all processes under that unit are controlled per the unit level information.</a:t>
            </a:r>
          </a:p>
          <a:p>
            <a:endParaRPr lang="en-US" baseline="0" dirty="0"/>
          </a:p>
          <a:p>
            <a:r>
              <a:rPr lang="en-US" baseline="0" dirty="0"/>
              <a:t>We will use this graphic as a “we are here” throughout this presentation.  Our next section is on the facility data, which is circled in blue above.</a:t>
            </a:r>
            <a:endParaRPr lang="en-US" dirty="0"/>
          </a:p>
        </p:txBody>
      </p:sp>
      <p:sp>
        <p:nvSpPr>
          <p:cNvPr id="4" name="Slide Number Placeholder 3"/>
          <p:cNvSpPr>
            <a:spLocks noGrp="1"/>
          </p:cNvSpPr>
          <p:nvPr>
            <p:ph type="sldNum" sz="quarter" idx="10"/>
          </p:nvPr>
        </p:nvSpPr>
        <p:spPr/>
        <p:txBody>
          <a:bodyPr/>
          <a:lstStyle/>
          <a:p>
            <a:pPr algn="r" rtl="0"/>
            <a:fld id="{335D7F30-AE34-423E-9FD4-5891CA011C78}" type="slidenum">
              <a:rPr lang="en-US">
                <a:solidFill>
                  <a:prstClr val="black"/>
                </a:solidFill>
                <a:latin typeface="Calibri"/>
              </a:rPr>
              <a:pPr algn="r" rtl="0"/>
              <a:t>21</a:t>
            </a:fld>
            <a:endParaRPr lang="en-US" dirty="0">
              <a:solidFill>
                <a:prstClr val="black"/>
              </a:solidFill>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During this course we will cover how to add new items (facilities, units, release points, processes) and their attributes to the Facility Inventory, and how to change existing data for existing items.  First let’s look at adding a new facility.  A new facility may be added by submission by XML batch or manually in the EIS Gateway.</a:t>
            </a:r>
          </a:p>
          <a:p>
            <a:endParaRPr lang="en-US" dirty="0"/>
          </a:p>
          <a:p>
            <a:r>
              <a:rPr lang="en-US" baseline="0" dirty="0"/>
              <a:t>As items are received into EIS, an EIS facility identifier is assigned and does not change regardless of changes in agency identifiers.  This is very important later on when we discuss how to change your IDs if you have a system change by manually changing in EIS Gateway or through a batch XML submission.</a:t>
            </a:r>
          </a:p>
          <a:p>
            <a:endParaRPr lang="en-US" baseline="0" dirty="0"/>
          </a:p>
          <a:p>
            <a:r>
              <a:rPr lang="en-US" dirty="0"/>
              <a:t>The Program System Code identifies that the ID submitted belongs to your agency’s data system, as opposed to the EIS IDs or USEPA IDs.  Your Agency PSC is usually just a simple acronym for your agency name or it may be an acronym for your data system.</a:t>
            </a:r>
          </a:p>
          <a:p>
            <a:endParaRPr lang="en-US" dirty="0"/>
          </a:p>
          <a:p>
            <a:r>
              <a:rPr lang="en-US" dirty="0"/>
              <a:t>Facility</a:t>
            </a:r>
            <a:r>
              <a:rPr lang="en-US" baseline="0" dirty="0"/>
              <a:t> Site Status Code consists of 5 codes : OP (operating); PS (permanently shutdown); TS (temporarily shutdown); ONP (operating but S/L/T includes its emissions under nonpoint).  ONRE (operating but S/L/T does not report emissions).  </a:t>
            </a:r>
          </a:p>
          <a:p>
            <a:endParaRPr lang="en-US" baseline="0" dirty="0"/>
          </a:p>
          <a:p>
            <a:r>
              <a:rPr lang="en-US" baseline="0" dirty="0"/>
              <a:t>All Facility Statuses except OP require a Facility Site Status Year.  EIS interprets this year as meaning “As of Jan 1, the facility had this status”.  So if you change status to PS with a status year of 2017, EIS will not accept any 2017 emissions.  If a facility shuts down part way thru 2017, and you will have some 2017 emissions to report, the status year should be 2018.  We prefer that you leave the status year for OP facilities null, but there is no QA check or other action by EIS that uses status year for OP facilities.  If you entered 2017 as the status year for OP facilities during the 2017 reporting cycle, you can leave that as is, or update it if you want, but a point to remember is that you can’t delete by XML batch file, only manually in Gateway.</a:t>
            </a:r>
          </a:p>
          <a:p>
            <a:endParaRPr lang="en-US" baseline="0" dirty="0"/>
          </a:p>
        </p:txBody>
      </p:sp>
      <p:sp>
        <p:nvSpPr>
          <p:cNvPr id="4" name="Slide Number Placeholder 3"/>
          <p:cNvSpPr>
            <a:spLocks noGrp="1"/>
          </p:cNvSpPr>
          <p:nvPr>
            <p:ph type="sldNum" sz="quarter" idx="10"/>
          </p:nvPr>
        </p:nvSpPr>
        <p:spPr/>
        <p:txBody>
          <a:bodyPr/>
          <a:lstStyle/>
          <a:p>
            <a:pPr algn="r" rtl="0"/>
            <a:fld id="{335D7F30-AE34-423E-9FD4-5891CA011C78}" type="slidenum">
              <a:rPr lang="en-US">
                <a:solidFill>
                  <a:prstClr val="black"/>
                </a:solidFill>
                <a:latin typeface="Calibri"/>
              </a:rPr>
              <a:pPr algn="r" rtl="0"/>
              <a:t>22</a:t>
            </a:fld>
            <a:endParaRPr lang="en-US" dirty="0">
              <a:solidFill>
                <a:prstClr val="black"/>
              </a:solidFill>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There are some exceptions to the requirement list.</a:t>
            </a:r>
          </a:p>
          <a:p>
            <a:endParaRPr lang="en-US" dirty="0"/>
          </a:p>
          <a:p>
            <a:r>
              <a:rPr lang="en-US" dirty="0"/>
              <a:t>By nature, portable facilities do not have a permanent physical location and may even move from county to county.  Therefore</a:t>
            </a:r>
            <a:r>
              <a:rPr lang="en-US" baseline="0" dirty="0"/>
              <a:t> the FIPS code should consist of the 2-digit State FIPS plus “777” as the county code.  You are then requested to provide a Facility Description of “Portable Facility”.</a:t>
            </a:r>
          </a:p>
          <a:p>
            <a:endParaRPr lang="en-US" baseline="0" dirty="0"/>
          </a:p>
          <a:p>
            <a:r>
              <a:rPr lang="en-US" baseline="0" dirty="0"/>
              <a:t>Since a portable facility is not at a fixed location, you can NOT provide a physical address or geographic coordinates.  If you wish to provide a company mailing address, you can use the Supplemental address field.</a:t>
            </a:r>
          </a:p>
          <a:p>
            <a:endParaRPr lang="en-US" baseline="0" dirty="0"/>
          </a:p>
          <a:p>
            <a:r>
              <a:rPr lang="en-US" baseline="0" dirty="0"/>
              <a:t>For State water platforms, use the on-shore county FIPs.  A site-level Lat-Lon for the actual platform location is required.  You are requested to report a Facility Site Description of “Offshore Facility”.  For the physical street address, City and zip code fields, use “N/A” and “99999”  -  do NOT put an on-shore company mailing address in the physical address fields. You can use the Supplemental address field if you wish to report mailing addresses.</a:t>
            </a:r>
          </a:p>
          <a:p>
            <a:endParaRPr lang="en-US" baseline="0" dirty="0"/>
          </a:p>
          <a:p>
            <a:r>
              <a:rPr lang="en-US" baseline="0" dirty="0"/>
              <a:t>Federal off-shore platforms are identified by a FIPS code of 85000 and will be reported by EPA.</a:t>
            </a:r>
            <a:endParaRPr lang="en-US" dirty="0"/>
          </a:p>
        </p:txBody>
      </p:sp>
      <p:sp>
        <p:nvSpPr>
          <p:cNvPr id="4" name="Slide Number Placeholder 3"/>
          <p:cNvSpPr>
            <a:spLocks noGrp="1"/>
          </p:cNvSpPr>
          <p:nvPr>
            <p:ph type="sldNum" sz="quarter" idx="10"/>
          </p:nvPr>
        </p:nvSpPr>
        <p:spPr/>
        <p:txBody>
          <a:bodyPr/>
          <a:lstStyle/>
          <a:p>
            <a:pPr algn="r" rtl="0"/>
            <a:fld id="{335D7F30-AE34-423E-9FD4-5891CA011C78}" type="slidenum">
              <a:rPr lang="en-US">
                <a:solidFill>
                  <a:prstClr val="black"/>
                </a:solidFill>
                <a:latin typeface="Calibri"/>
              </a:rPr>
              <a:pPr algn="r" rtl="0"/>
              <a:t>23</a:t>
            </a:fld>
            <a:endParaRPr lang="en-US" dirty="0">
              <a:solidFill>
                <a:prstClr val="black"/>
              </a:solidFill>
              <a:latin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a:t>
            </a:r>
            <a:r>
              <a:rPr lang="en-US" baseline="0" dirty="0"/>
              <a:t> the 2008 inventory year, EPA added ~21,000 airports to the EIS facility inventory using info received from the FAA. This data is updated for every tri-annual inventory.  The FAA data includes international airports all the way down to unpaved airstrips, private heliports, and seaplane bases.  </a:t>
            </a:r>
          </a:p>
          <a:p>
            <a:endParaRPr lang="en-US" baseline="0" dirty="0"/>
          </a:p>
          <a:p>
            <a:r>
              <a:rPr lang="en-US" baseline="0" dirty="0"/>
              <a:t>More details on the emissions reporting for these facilities will be discussed during the Point portion of this course.</a:t>
            </a:r>
            <a:endParaRPr lang="en-US" dirty="0"/>
          </a:p>
        </p:txBody>
      </p:sp>
      <p:sp>
        <p:nvSpPr>
          <p:cNvPr id="4" name="Slide Number Placeholder 3"/>
          <p:cNvSpPr>
            <a:spLocks noGrp="1"/>
          </p:cNvSpPr>
          <p:nvPr>
            <p:ph type="sldNum" sz="quarter" idx="10"/>
          </p:nvPr>
        </p:nvSpPr>
        <p:spPr/>
        <p:txBody>
          <a:bodyPr/>
          <a:lstStyle/>
          <a:p>
            <a:pPr algn="r" rtl="0"/>
            <a:fld id="{335D7F30-AE34-423E-9FD4-5891CA011C78}" type="slidenum">
              <a:rPr lang="en-US">
                <a:solidFill>
                  <a:prstClr val="black"/>
                </a:solidFill>
                <a:latin typeface="Calibri"/>
              </a:rPr>
              <a:pPr algn="r" rtl="0"/>
              <a:t>24</a:t>
            </a:fld>
            <a:endParaRPr lang="en-US" dirty="0">
              <a:solidFill>
                <a:prstClr val="black"/>
              </a:solidFill>
              <a:latin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r>
              <a:rPr lang="en-US" baseline="0" dirty="0"/>
              <a:t>The largest rail yard emissions should be reported at individual facilities, not as county nonpoint aggregates.  Emissions from locomotives underway on rail lines should be reported to specific line segment or shapefiles in the nonpoint inventory.  Reporting of the emissions from yard locomotives will be covered in more depth in the Point course, and emissions from locomotives on rail lines will be discussed in the Nonpoint course.</a:t>
            </a:r>
          </a:p>
          <a:p>
            <a:endParaRPr lang="en-US" baseline="0" dirty="0"/>
          </a:p>
        </p:txBody>
      </p:sp>
      <p:sp>
        <p:nvSpPr>
          <p:cNvPr id="4" name="Slide Number Placeholder 3"/>
          <p:cNvSpPr>
            <a:spLocks noGrp="1"/>
          </p:cNvSpPr>
          <p:nvPr>
            <p:ph type="sldNum" sz="quarter" idx="10"/>
          </p:nvPr>
        </p:nvSpPr>
        <p:spPr/>
        <p:txBody>
          <a:bodyPr/>
          <a:lstStyle/>
          <a:p>
            <a:pPr algn="r" rtl="0"/>
            <a:fld id="{335D7F30-AE34-423E-9FD4-5891CA011C78}" type="slidenum">
              <a:rPr lang="en-US">
                <a:solidFill>
                  <a:prstClr val="black"/>
                </a:solidFill>
                <a:latin typeface="Calibri"/>
              </a:rPr>
              <a:pPr algn="r" rtl="0"/>
              <a:t>25</a:t>
            </a:fld>
            <a:endParaRPr lang="en-US" dirty="0">
              <a:solidFill>
                <a:prstClr val="black"/>
              </a:solidFill>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there any questions so far?</a:t>
            </a:r>
          </a:p>
        </p:txBody>
      </p:sp>
      <p:sp>
        <p:nvSpPr>
          <p:cNvPr id="4" name="Slide Number Placeholder 3"/>
          <p:cNvSpPr>
            <a:spLocks noGrp="1"/>
          </p:cNvSpPr>
          <p:nvPr>
            <p:ph type="sldNum" sz="quarter" idx="10"/>
          </p:nvPr>
        </p:nvSpPr>
        <p:spPr/>
        <p:txBody>
          <a:bodyPr/>
          <a:lstStyle/>
          <a:p>
            <a:fld id="{126ABC3B-2696-4D1A-AD64-426F2F3B04CF}" type="slidenum">
              <a:rPr lang="en-US" smtClean="0"/>
              <a:pPr/>
              <a:t>26</a:t>
            </a:fld>
            <a:endParaRPr lang="en-US"/>
          </a:p>
        </p:txBody>
      </p:sp>
    </p:spTree>
    <p:extLst>
      <p:ext uri="{BB962C8B-B14F-4D97-AF65-F5344CB8AC3E}">
        <p14:creationId xmlns:p14="http://schemas.microsoft.com/office/powerpoint/2010/main" val="249767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Next we will discuss Release Points</a:t>
            </a:r>
          </a:p>
        </p:txBody>
      </p:sp>
      <p:sp>
        <p:nvSpPr>
          <p:cNvPr id="4" name="Slide Number Placeholder 3"/>
          <p:cNvSpPr>
            <a:spLocks noGrp="1"/>
          </p:cNvSpPr>
          <p:nvPr>
            <p:ph type="sldNum" sz="quarter" idx="10"/>
          </p:nvPr>
        </p:nvSpPr>
        <p:spPr/>
        <p:txBody>
          <a:bodyPr/>
          <a:lstStyle/>
          <a:p>
            <a:pPr algn="r" rtl="0"/>
            <a:fld id="{335D7F30-AE34-423E-9FD4-5891CA011C78}" type="slidenum">
              <a:rPr lang="en-US">
                <a:solidFill>
                  <a:prstClr val="black"/>
                </a:solidFill>
                <a:latin typeface="Calibri"/>
              </a:rPr>
              <a:pPr algn="r" rtl="0"/>
              <a:t>27</a:t>
            </a:fld>
            <a:endParaRPr lang="en-US" dirty="0">
              <a:solidFill>
                <a:prstClr val="black"/>
              </a:solidFill>
              <a:latin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Grey bullet text shows IDs and Program System Codes of the ‘parent” component in the XML or staging table file.</a:t>
            </a:r>
          </a:p>
          <a:p>
            <a:endParaRPr lang="en-US" dirty="0"/>
          </a:p>
          <a:p>
            <a:r>
              <a:rPr lang="en-US" dirty="0"/>
              <a:t>An EIS Release Point identifier is assigned to the record when initially received.</a:t>
            </a:r>
          </a:p>
          <a:p>
            <a:endParaRPr lang="en-US" dirty="0"/>
          </a:p>
          <a:p>
            <a:r>
              <a:rPr lang="en-US" dirty="0"/>
              <a:t>The Release Point Identifier Program System Code will be the same as the Facility Site Identifier Program System Code.</a:t>
            </a:r>
          </a:p>
          <a:p>
            <a:endParaRPr lang="en-US" dirty="0"/>
          </a:p>
          <a:p>
            <a:endParaRPr lang="en-US" dirty="0"/>
          </a:p>
          <a:p>
            <a:endParaRPr lang="en-US" baseline="0" dirty="0"/>
          </a:p>
        </p:txBody>
      </p:sp>
      <p:sp>
        <p:nvSpPr>
          <p:cNvPr id="4" name="Slide Number Placeholder 3"/>
          <p:cNvSpPr>
            <a:spLocks noGrp="1"/>
          </p:cNvSpPr>
          <p:nvPr>
            <p:ph type="sldNum" sz="quarter" idx="10"/>
          </p:nvPr>
        </p:nvSpPr>
        <p:spPr/>
        <p:txBody>
          <a:bodyPr/>
          <a:lstStyle/>
          <a:p>
            <a:pPr algn="r" rtl="0"/>
            <a:fld id="{335D7F30-AE34-423E-9FD4-5891CA011C78}" type="slidenum">
              <a:rPr lang="en-US">
                <a:solidFill>
                  <a:prstClr val="black"/>
                </a:solidFill>
                <a:latin typeface="Calibri"/>
              </a:rPr>
              <a:pPr algn="r" rtl="0"/>
              <a:t>28</a:t>
            </a:fld>
            <a:endParaRPr lang="en-US" dirty="0">
              <a:solidFill>
                <a:prstClr val="black"/>
              </a:solidFill>
              <a:latin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Release point parameters are required for all release points types except</a:t>
            </a:r>
            <a:r>
              <a:rPr lang="en-US" baseline="0" dirty="0"/>
              <a:t> a</a:t>
            </a:r>
            <a:r>
              <a:rPr lang="en-US" dirty="0"/>
              <a:t> release point type of 1, or Fugitive</a:t>
            </a:r>
          </a:p>
          <a:p>
            <a:endParaRPr lang="en-US" dirty="0"/>
          </a:p>
          <a:p>
            <a:r>
              <a:rPr lang="en-US" dirty="0"/>
              <a:t>Exit Gas Velocity and Exit Gas Flow Rate may both be reported,</a:t>
            </a:r>
            <a:r>
              <a:rPr lang="en-US" baseline="0" dirty="0"/>
              <a:t> but at a minimum you must give us one or the other</a:t>
            </a:r>
          </a:p>
          <a:p>
            <a:endParaRPr lang="en-US" baseline="0" dirty="0"/>
          </a:p>
          <a:p>
            <a:r>
              <a:rPr lang="en-US" baseline="0" dirty="0"/>
              <a:t>Error 192 – EIS performs a consistency check on velocity, diameter, and flow by multiplying cross-sectional area (from the diameter) times velocity and comparing to flow.  Must be within 5% tolerance, plus or minus.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a:t>
            </a:r>
            <a:r>
              <a:rPr lang="en-US" baseline="0" dirty="0"/>
              <a:t> that Lat-Lon is </a:t>
            </a:r>
            <a:r>
              <a:rPr lang="en-US" b="1" baseline="0" dirty="0"/>
              <a:t>NOT</a:t>
            </a:r>
            <a:r>
              <a:rPr lang="en-US" baseline="0" dirty="0"/>
              <a:t> required (but can be provided) for each release point in EIS.  </a:t>
            </a:r>
            <a:endParaRPr lang="en-US" dirty="0"/>
          </a:p>
          <a:p>
            <a:endParaRPr lang="en-US" dirty="0"/>
          </a:p>
        </p:txBody>
      </p:sp>
      <p:sp>
        <p:nvSpPr>
          <p:cNvPr id="4" name="Slide Number Placeholder 3"/>
          <p:cNvSpPr>
            <a:spLocks noGrp="1"/>
          </p:cNvSpPr>
          <p:nvPr>
            <p:ph type="sldNum" sz="quarter" idx="10"/>
          </p:nvPr>
        </p:nvSpPr>
        <p:spPr/>
        <p:txBody>
          <a:bodyPr/>
          <a:lstStyle/>
          <a:p>
            <a:pPr algn="r" rtl="0"/>
            <a:fld id="{335D7F30-AE34-423E-9FD4-5891CA011C78}" type="slidenum">
              <a:rPr lang="en-US">
                <a:solidFill>
                  <a:prstClr val="black"/>
                </a:solidFill>
                <a:latin typeface="Calibri"/>
              </a:rPr>
              <a:pPr algn="r" rtl="0"/>
              <a:t>29</a:t>
            </a:fld>
            <a:endParaRPr lang="en-US" dirty="0">
              <a:solidFill>
                <a:prstClr val="black"/>
              </a:solidFill>
              <a:latin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Fugitive release point type parameters are not required.  </a:t>
            </a:r>
          </a:p>
          <a:p>
            <a:endParaRPr lang="en-US" dirty="0"/>
          </a:p>
        </p:txBody>
      </p:sp>
      <p:sp>
        <p:nvSpPr>
          <p:cNvPr id="4" name="Slide Number Placeholder 3"/>
          <p:cNvSpPr>
            <a:spLocks noGrp="1"/>
          </p:cNvSpPr>
          <p:nvPr>
            <p:ph type="sldNum" sz="quarter" idx="10"/>
          </p:nvPr>
        </p:nvSpPr>
        <p:spPr/>
        <p:txBody>
          <a:bodyPr/>
          <a:lstStyle/>
          <a:p>
            <a:fld id="{126ABC3B-2696-4D1A-AD64-426F2F3B04CF}" type="slidenum">
              <a:rPr lang="en-US" smtClean="0"/>
              <a:pPr/>
              <a:t>30</a:t>
            </a:fld>
            <a:endParaRPr lang="en-US"/>
          </a:p>
        </p:txBody>
      </p:sp>
    </p:spTree>
    <p:extLst>
      <p:ext uri="{BB962C8B-B14F-4D97-AF65-F5344CB8AC3E}">
        <p14:creationId xmlns:p14="http://schemas.microsoft.com/office/powerpoint/2010/main" val="898412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Also used by S/L agencies to get emissions estimates for states</a:t>
            </a:r>
            <a:r>
              <a:rPr lang="en-US" baseline="0" dirty="0"/>
              <a:t> on their borders, by RPOs, by academic researchers, and others.</a:t>
            </a:r>
            <a:endParaRPr lang="en-US" dirty="0"/>
          </a:p>
        </p:txBody>
      </p:sp>
      <p:sp>
        <p:nvSpPr>
          <p:cNvPr id="4" name="Slide Number Placeholder 3"/>
          <p:cNvSpPr>
            <a:spLocks noGrp="1"/>
          </p:cNvSpPr>
          <p:nvPr>
            <p:ph type="sldNum" sz="quarter" idx="10"/>
          </p:nvPr>
        </p:nvSpPr>
        <p:spPr/>
        <p:txBody>
          <a:bodyPr/>
          <a:lstStyle/>
          <a:p>
            <a:pPr algn="r" rtl="0"/>
            <a:fld id="{335D7F30-AE34-423E-9FD4-5891CA011C78}" type="slidenum">
              <a:rPr lang="en-US">
                <a:solidFill>
                  <a:prstClr val="black"/>
                </a:solidFill>
                <a:latin typeface="Calibri"/>
              </a:rPr>
              <a:pPr algn="r" rtl="0"/>
              <a:t>4</a:t>
            </a:fld>
            <a:endParaRPr lang="en-US" dirty="0">
              <a:solidFill>
                <a:prstClr val="black"/>
              </a:solidFill>
              <a:latin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Geographic Coordinates are required at the site level, but NOT for each individual release point, which is different than pre-2008 NIF submittals. It is</a:t>
            </a:r>
            <a:r>
              <a:rPr lang="en-US" baseline="0" dirty="0"/>
              <a:t> </a:t>
            </a:r>
            <a:r>
              <a:rPr lang="en-US" dirty="0"/>
              <a:t>important that geographic coordinates are accurate.  These lat/</a:t>
            </a:r>
            <a:r>
              <a:rPr lang="en-US" dirty="0" err="1"/>
              <a:t>lons</a:t>
            </a:r>
            <a:r>
              <a:rPr lang="en-US" dirty="0"/>
              <a:t> are used when assigning health</a:t>
            </a:r>
            <a:r>
              <a:rPr lang="en-US" baseline="0" dirty="0"/>
              <a:t> risks and modeling.  Google Earth is an excellent tool to QA your coordinates.  Another good source is iTouchMap.com.</a:t>
            </a:r>
          </a:p>
          <a:p>
            <a:endParaRPr lang="en-US" baseline="0" dirty="0"/>
          </a:p>
          <a:p>
            <a:r>
              <a:rPr lang="en-US" baseline="0" dirty="0"/>
              <a:t>EPA checks county </a:t>
            </a:r>
            <a:r>
              <a:rPr lang="en-US" baseline="0" dirty="0" err="1"/>
              <a:t>fips</a:t>
            </a:r>
            <a:r>
              <a:rPr lang="en-US" baseline="0" dirty="0"/>
              <a:t> </a:t>
            </a:r>
            <a:r>
              <a:rPr lang="en-US" baseline="0" dirty="0" err="1"/>
              <a:t>vs</a:t>
            </a:r>
            <a:r>
              <a:rPr lang="en-US" baseline="0" dirty="0"/>
              <a:t> site </a:t>
            </a:r>
            <a:r>
              <a:rPr lang="en-US" baseline="0" dirty="0" err="1"/>
              <a:t>coords</a:t>
            </a:r>
            <a:endParaRPr lang="en-US" baseline="0" dirty="0"/>
          </a:p>
          <a:p>
            <a:r>
              <a:rPr lang="en-US" baseline="0" dirty="0"/>
              <a:t>EPA checks </a:t>
            </a:r>
            <a:r>
              <a:rPr lang="en-US" baseline="0" dirty="0" err="1"/>
              <a:t>rel</a:t>
            </a:r>
            <a:r>
              <a:rPr lang="en-US" baseline="0" dirty="0"/>
              <a:t> pt </a:t>
            </a:r>
            <a:r>
              <a:rPr lang="en-US" baseline="0" dirty="0" err="1"/>
              <a:t>coords</a:t>
            </a:r>
            <a:r>
              <a:rPr lang="en-US" baseline="0" dirty="0"/>
              <a:t> </a:t>
            </a:r>
            <a:r>
              <a:rPr lang="en-US" baseline="0" dirty="0" err="1"/>
              <a:t>vs</a:t>
            </a:r>
            <a:r>
              <a:rPr lang="en-US" baseline="0" dirty="0"/>
              <a:t> site </a:t>
            </a:r>
            <a:r>
              <a:rPr lang="en-US" baseline="0" dirty="0" err="1"/>
              <a:t>coords</a:t>
            </a:r>
            <a:r>
              <a:rPr lang="en-US" baseline="0" dirty="0"/>
              <a:t> to screen for large discrepancies</a:t>
            </a:r>
          </a:p>
          <a:p>
            <a:endParaRPr lang="en-US" dirty="0"/>
          </a:p>
          <a:p>
            <a:r>
              <a:rPr lang="en-US" dirty="0"/>
              <a:t>There are separate XML schema components and separate tables in the Bridge Tool staging tables for the site</a:t>
            </a:r>
            <a:r>
              <a:rPr lang="en-US" baseline="0" dirty="0"/>
              <a:t> level and release point level geographic coordinates.  </a:t>
            </a:r>
            <a:r>
              <a:rPr lang="en-US" dirty="0"/>
              <a:t>If a release point geographic coordinate is not provided, EIS will default the lat-</a:t>
            </a:r>
            <a:r>
              <a:rPr lang="en-US" dirty="0" err="1"/>
              <a:t>lons</a:t>
            </a:r>
            <a:r>
              <a:rPr lang="en-US" dirty="0"/>
              <a:t> to the site lat-</a:t>
            </a:r>
            <a:r>
              <a:rPr lang="en-US" dirty="0" err="1"/>
              <a:t>lon</a:t>
            </a:r>
            <a:r>
              <a:rPr lang="en-US" dirty="0"/>
              <a:t> when creating modeling files and configuration</a:t>
            </a:r>
            <a:r>
              <a:rPr lang="en-US" baseline="0" dirty="0"/>
              <a:t> reports and Gateway displays.  Do not report the release point lat/</a:t>
            </a:r>
            <a:r>
              <a:rPr lang="en-US" baseline="0" dirty="0" err="1"/>
              <a:t>lons</a:t>
            </a:r>
            <a:r>
              <a:rPr lang="en-US" baseline="0" dirty="0"/>
              <a:t> with the same coordinates as the facility lat/</a:t>
            </a:r>
            <a:r>
              <a:rPr lang="en-US" baseline="0" dirty="0" err="1"/>
              <a:t>lon</a:t>
            </a:r>
            <a:r>
              <a:rPr lang="en-US" baseline="0" dirty="0"/>
              <a:t>.  If using the facility lat/</a:t>
            </a:r>
            <a:r>
              <a:rPr lang="en-US" baseline="0" dirty="0" err="1"/>
              <a:t>lon</a:t>
            </a:r>
            <a:r>
              <a:rPr lang="en-US" baseline="0" dirty="0"/>
              <a:t> as defaults, do not report release point lat/</a:t>
            </a:r>
            <a:r>
              <a:rPr lang="en-US" baseline="0" dirty="0" err="1"/>
              <a:t>lons</a:t>
            </a:r>
            <a:r>
              <a:rPr lang="en-US" baseline="0" dirty="0"/>
              <a:t>.</a:t>
            </a:r>
          </a:p>
          <a:p>
            <a:endParaRPr lang="en-US" dirty="0"/>
          </a:p>
          <a:p>
            <a:r>
              <a:rPr lang="en-US" dirty="0"/>
              <a:t>If you have accurate release point lat/</a:t>
            </a:r>
            <a:r>
              <a:rPr lang="en-US" dirty="0" err="1"/>
              <a:t>lons</a:t>
            </a:r>
            <a:r>
              <a:rPr lang="en-US" baseline="0" dirty="0"/>
              <a:t> you can still enter them, even if site is protected.  For some sites where significant emission releases are more spread out, it would be helpful to add some individual release point </a:t>
            </a:r>
            <a:r>
              <a:rPr lang="en-US" baseline="0" dirty="0" err="1"/>
              <a:t>coords</a:t>
            </a:r>
            <a:r>
              <a:rPr lang="en-US" baseline="0" dirty="0"/>
              <a:t> if available.</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26ABC3B-2696-4D1A-AD64-426F2F3B04CF}"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questions on release points?</a:t>
            </a:r>
          </a:p>
        </p:txBody>
      </p:sp>
      <p:sp>
        <p:nvSpPr>
          <p:cNvPr id="4" name="Slide Number Placeholder 3"/>
          <p:cNvSpPr>
            <a:spLocks noGrp="1"/>
          </p:cNvSpPr>
          <p:nvPr>
            <p:ph type="sldNum" sz="quarter" idx="10"/>
          </p:nvPr>
        </p:nvSpPr>
        <p:spPr/>
        <p:txBody>
          <a:bodyPr/>
          <a:lstStyle/>
          <a:p>
            <a:fld id="{126ABC3B-2696-4D1A-AD64-426F2F3B04CF}" type="slidenum">
              <a:rPr lang="en-US" smtClean="0"/>
              <a:pPr/>
              <a:t>32</a:t>
            </a:fld>
            <a:endParaRPr lang="en-US"/>
          </a:p>
        </p:txBody>
      </p:sp>
    </p:spTree>
    <p:extLst>
      <p:ext uri="{BB962C8B-B14F-4D97-AF65-F5344CB8AC3E}">
        <p14:creationId xmlns:p14="http://schemas.microsoft.com/office/powerpoint/2010/main" val="36539579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Next we will discuss Emission Units</a:t>
            </a:r>
          </a:p>
        </p:txBody>
      </p:sp>
      <p:sp>
        <p:nvSpPr>
          <p:cNvPr id="4" name="Slide Number Placeholder 3"/>
          <p:cNvSpPr>
            <a:spLocks noGrp="1"/>
          </p:cNvSpPr>
          <p:nvPr>
            <p:ph type="sldNum" sz="quarter" idx="10"/>
          </p:nvPr>
        </p:nvSpPr>
        <p:spPr/>
        <p:txBody>
          <a:bodyPr/>
          <a:lstStyle/>
          <a:p>
            <a:pPr algn="r" rtl="0"/>
            <a:fld id="{335D7F30-AE34-423E-9FD4-5891CA011C78}" type="slidenum">
              <a:rPr lang="en-US">
                <a:solidFill>
                  <a:prstClr val="black"/>
                </a:solidFill>
                <a:latin typeface="Calibri"/>
              </a:rPr>
              <a:pPr algn="r" rtl="0"/>
              <a:t>33</a:t>
            </a:fld>
            <a:endParaRPr lang="en-US" dirty="0">
              <a:solidFill>
                <a:prstClr val="black"/>
              </a:solidFill>
              <a:latin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aseline="0" dirty="0"/>
              <a:t>An EIS Unit Identifier is assigned to the record when received.</a:t>
            </a:r>
          </a:p>
          <a:p>
            <a:endParaRPr lang="en-US" baseline="0" dirty="0"/>
          </a:p>
          <a:p>
            <a:r>
              <a:rPr lang="en-US" dirty="0"/>
              <a:t>Again,  the Unit Program System Code should be the same as the Facility Site Program</a:t>
            </a:r>
            <a:r>
              <a:rPr lang="en-US" baseline="0" dirty="0"/>
              <a:t> System Code.</a:t>
            </a:r>
          </a:p>
          <a:p>
            <a:endParaRPr lang="en-US" baseline="0" dirty="0"/>
          </a:p>
          <a:p>
            <a:r>
              <a:rPr lang="en-US" baseline="0" dirty="0"/>
              <a:t>Unit Type is required.  As with all other codes, see the EIS Gateway for the current valid list.  We do still allow a miscellaneous type code to make it possible to get data in from agency’s that don’t maintain such a unit type.  But we have tried to populate this for larger units where we could tell what they were in EIS.  For existing units, please don’t universally fill with “999”, as this will overwrite existing more specific unit types already existing in EIS.</a:t>
            </a:r>
          </a:p>
          <a:p>
            <a:endParaRPr lang="en-US" baseline="0" dirty="0"/>
          </a:p>
          <a:p>
            <a:r>
              <a:rPr lang="en-US" baseline="0" dirty="0"/>
              <a:t>The unit operation date is the date that the unit came on line and not the inventory year.</a:t>
            </a:r>
          </a:p>
          <a:p>
            <a:endParaRPr lang="en-US" baseline="0" dirty="0"/>
          </a:p>
          <a:p>
            <a:r>
              <a:rPr lang="en-US" baseline="0" dirty="0"/>
              <a:t>For some combustion unit types, you are requested to provide the design capacity.</a:t>
            </a:r>
          </a:p>
          <a:p>
            <a:endParaRPr lang="en-US" baseline="0" dirty="0"/>
          </a:p>
          <a:p>
            <a:r>
              <a:rPr lang="en-US" baseline="0" dirty="0"/>
              <a:t>Unit Status Code is similar to the Facility Site Status Code in that you have three options: OP – Operating; PS-Permanently Shutdown; TS-Temporarily Shutdown.  The Unit Status Code Year works the same as the Facility Site Status Code Year, you may not report emissions for the same inventory year as the Status Code Year.  In other words, you may not report 2017 emissions for a unit which has a status code of PS and a status code year of 2017.  If the unit closed down partially through the year, then use a status code year of 2018 which will allow you to submit emissions for 2017 but not for any subsequent years.</a:t>
            </a:r>
            <a:endParaRPr lang="en-US" dirty="0"/>
          </a:p>
        </p:txBody>
      </p:sp>
      <p:sp>
        <p:nvSpPr>
          <p:cNvPr id="4" name="Slide Number Placeholder 3"/>
          <p:cNvSpPr>
            <a:spLocks noGrp="1"/>
          </p:cNvSpPr>
          <p:nvPr>
            <p:ph type="sldNum" sz="quarter" idx="10"/>
          </p:nvPr>
        </p:nvSpPr>
        <p:spPr/>
        <p:txBody>
          <a:bodyPr/>
          <a:lstStyle/>
          <a:p>
            <a:pPr algn="r" rtl="0"/>
            <a:fld id="{335D7F30-AE34-423E-9FD4-5891CA011C78}" type="slidenum">
              <a:rPr lang="en-US">
                <a:solidFill>
                  <a:prstClr val="black"/>
                </a:solidFill>
                <a:latin typeface="Calibri"/>
              </a:rPr>
              <a:pPr algn="r" rtl="0"/>
              <a:t>34</a:t>
            </a:fld>
            <a:endParaRPr lang="en-US" dirty="0">
              <a:solidFill>
                <a:prstClr val="black"/>
              </a:solidFill>
              <a:latin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Next we will discuss Emission Processes</a:t>
            </a:r>
          </a:p>
        </p:txBody>
      </p:sp>
      <p:sp>
        <p:nvSpPr>
          <p:cNvPr id="4" name="Slide Number Placeholder 3"/>
          <p:cNvSpPr>
            <a:spLocks noGrp="1"/>
          </p:cNvSpPr>
          <p:nvPr>
            <p:ph type="sldNum" sz="quarter" idx="10"/>
          </p:nvPr>
        </p:nvSpPr>
        <p:spPr/>
        <p:txBody>
          <a:bodyPr/>
          <a:lstStyle/>
          <a:p>
            <a:pPr algn="r" rtl="0"/>
            <a:fld id="{335D7F30-AE34-423E-9FD4-5891CA011C78}" type="slidenum">
              <a:rPr lang="en-US">
                <a:solidFill>
                  <a:prstClr val="black"/>
                </a:solidFill>
                <a:latin typeface="Calibri"/>
              </a:rPr>
              <a:pPr algn="r" rtl="0"/>
              <a:t>35</a:t>
            </a:fld>
            <a:endParaRPr lang="en-US" dirty="0">
              <a:solidFill>
                <a:prstClr val="black"/>
              </a:solidFill>
              <a:latin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 EIS identifier is assigned to the emission</a:t>
            </a:r>
            <a:r>
              <a:rPr lang="en-US" baseline="0" dirty="0"/>
              <a:t> process record when received.</a:t>
            </a:r>
            <a:endParaRPr lang="en-US" dirty="0"/>
          </a:p>
          <a:p>
            <a:endParaRPr lang="en-US" dirty="0"/>
          </a:p>
          <a:p>
            <a:r>
              <a:rPr lang="en-US" dirty="0"/>
              <a:t>The Source Classification Code is an 8 or 10 digit code which describes the emissions</a:t>
            </a:r>
            <a:r>
              <a:rPr lang="en-US" baseline="0" dirty="0"/>
              <a:t>.  The most up to date list of SCCs is available on the Gateway and can be downloaded in .</a:t>
            </a:r>
            <a:r>
              <a:rPr lang="en-US" baseline="0" dirty="0" err="1"/>
              <a:t>csv</a:t>
            </a:r>
            <a:r>
              <a:rPr lang="en-US" baseline="0" dirty="0"/>
              <a:t> format.  The default view is ALL codes.  This view gives both Active and Retired SCCs and can be changed to just see Active SCCs. Only SCCs active for the inventory year being submitted can have emissions reported.  Through the E-Enterprise Combined Air Emissions Reporting, SCCs are now available as a web service to your systems.  This web service will ensure that you have the most up to date information.  Currently EIS is now using this service.  </a:t>
            </a:r>
          </a:p>
          <a:p>
            <a:endParaRPr lang="en-US" baseline="0" dirty="0"/>
          </a:p>
          <a:p>
            <a:r>
              <a:rPr lang="en-US" baseline="0" dirty="0"/>
              <a:t>There are ~23 SCCs for aircraft exhaust.  When one of these SCCs is used an Aircraft Engine Type Code is also required.  This Aircraft Engine Type Code describes the types of aircraft, and the engine type.  New required element in order for 2011 point emissions to be reported.</a:t>
            </a:r>
            <a:endParaRPr lang="en-US" dirty="0"/>
          </a:p>
          <a:p>
            <a:endParaRPr lang="en-US" dirty="0"/>
          </a:p>
        </p:txBody>
      </p:sp>
      <p:sp>
        <p:nvSpPr>
          <p:cNvPr id="4" name="Slide Number Placeholder 3"/>
          <p:cNvSpPr>
            <a:spLocks noGrp="1"/>
          </p:cNvSpPr>
          <p:nvPr>
            <p:ph type="sldNum" sz="quarter" idx="10"/>
          </p:nvPr>
        </p:nvSpPr>
        <p:spPr/>
        <p:txBody>
          <a:bodyPr/>
          <a:lstStyle/>
          <a:p>
            <a:pPr algn="r" rtl="0"/>
            <a:fld id="{335D7F30-AE34-423E-9FD4-5891CA011C78}" type="slidenum">
              <a:rPr lang="en-US">
                <a:solidFill>
                  <a:prstClr val="black"/>
                </a:solidFill>
                <a:latin typeface="Calibri"/>
              </a:rPr>
              <a:pPr algn="r" rtl="0"/>
              <a:t>36</a:t>
            </a:fld>
            <a:endParaRPr lang="en-US" dirty="0">
              <a:solidFill>
                <a:prstClr val="black"/>
              </a:solidFill>
              <a:latin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last data field on the process level is the release point apportionment.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Processes may be vented to one or more release points, but the total apportionment must equal 100.  </a:t>
            </a:r>
            <a:endParaRPr lang="en-US" dirty="0"/>
          </a:p>
          <a:p>
            <a:endParaRPr lang="en-US" dirty="0"/>
          </a:p>
        </p:txBody>
      </p:sp>
      <p:sp>
        <p:nvSpPr>
          <p:cNvPr id="4" name="Slide Number Placeholder 3"/>
          <p:cNvSpPr>
            <a:spLocks noGrp="1"/>
          </p:cNvSpPr>
          <p:nvPr>
            <p:ph type="sldNum" sz="quarter" idx="10"/>
          </p:nvPr>
        </p:nvSpPr>
        <p:spPr/>
        <p:txBody>
          <a:bodyPr/>
          <a:lstStyle/>
          <a:p>
            <a:pPr algn="r" rtl="0"/>
            <a:fld id="{335D7F30-AE34-423E-9FD4-5891CA011C78}" type="slidenum">
              <a:rPr lang="en-US">
                <a:solidFill>
                  <a:prstClr val="black"/>
                </a:solidFill>
                <a:latin typeface="Calibri"/>
              </a:rPr>
              <a:pPr algn="r" rtl="0"/>
              <a:t>37</a:t>
            </a:fld>
            <a:endParaRPr lang="en-US" dirty="0">
              <a:solidFill>
                <a:prstClr val="black"/>
              </a:solidFill>
              <a:latin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a:t>
            </a:r>
          </a:p>
        </p:txBody>
      </p:sp>
      <p:sp>
        <p:nvSpPr>
          <p:cNvPr id="4" name="Slide Number Placeholder 3"/>
          <p:cNvSpPr>
            <a:spLocks noGrp="1"/>
          </p:cNvSpPr>
          <p:nvPr>
            <p:ph type="sldNum" sz="quarter" idx="10"/>
          </p:nvPr>
        </p:nvSpPr>
        <p:spPr/>
        <p:txBody>
          <a:bodyPr/>
          <a:lstStyle/>
          <a:p>
            <a:fld id="{126ABC3B-2696-4D1A-AD64-426F2F3B04CF}" type="slidenum">
              <a:rPr lang="en-US" smtClean="0"/>
              <a:pPr/>
              <a:t>38</a:t>
            </a:fld>
            <a:endParaRPr lang="en-US"/>
          </a:p>
        </p:txBody>
      </p:sp>
    </p:spTree>
    <p:extLst>
      <p:ext uri="{BB962C8B-B14F-4D97-AF65-F5344CB8AC3E}">
        <p14:creationId xmlns:p14="http://schemas.microsoft.com/office/powerpoint/2010/main" val="13276278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Per the AERR, information on controls is required to be reported IF controls exist.  There is no</a:t>
            </a:r>
            <a:r>
              <a:rPr lang="en-US" baseline="0" dirty="0"/>
              <a:t> explicit code to be reported for “uncontrolled”.  </a:t>
            </a:r>
            <a:r>
              <a:rPr lang="en-US" dirty="0"/>
              <a:t>If a unit or process is not controlled, don’t report these EIS components.</a:t>
            </a:r>
          </a:p>
          <a:p>
            <a:endParaRPr lang="en-US" dirty="0"/>
          </a:p>
          <a:p>
            <a:r>
              <a:rPr lang="en-US" dirty="0"/>
              <a:t>Controls can be reported at either the emission unit or emission process levels.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Any new control Approach replaces any existing approach as a whole.  Controls are not assigned an EIS identifier.  Therefore all three components must be reported with each submission when changing a measure or pollutant.  </a:t>
            </a:r>
          </a:p>
          <a:p>
            <a:endParaRPr lang="en-US" baseline="0" dirty="0"/>
          </a:p>
          <a:p>
            <a:r>
              <a:rPr lang="en-US" dirty="0"/>
              <a:t>The Control Approach describes the characteristics</a:t>
            </a:r>
            <a:r>
              <a:rPr lang="en-US" baseline="0" dirty="0"/>
              <a:t> of the overall approach and is the parent to the Control Measure and Control Pollutant sections.  Every Control Approach must be associated with a minimum of one control measure (device) and at least one pollutant.</a:t>
            </a:r>
          </a:p>
          <a:p>
            <a:endParaRPr lang="en-US" baseline="0" dirty="0"/>
          </a:p>
          <a:p>
            <a:endParaRPr lang="en-US" dirty="0"/>
          </a:p>
        </p:txBody>
      </p:sp>
      <p:sp>
        <p:nvSpPr>
          <p:cNvPr id="4" name="Slide Number Placeholder 3"/>
          <p:cNvSpPr>
            <a:spLocks noGrp="1"/>
          </p:cNvSpPr>
          <p:nvPr>
            <p:ph type="sldNum" sz="quarter" idx="10"/>
          </p:nvPr>
        </p:nvSpPr>
        <p:spPr/>
        <p:txBody>
          <a:bodyPr/>
          <a:lstStyle/>
          <a:p>
            <a:pPr algn="r" rtl="0"/>
            <a:fld id="{335D7F30-AE34-423E-9FD4-5891CA011C78}" type="slidenum">
              <a:rPr lang="en-US">
                <a:solidFill>
                  <a:prstClr val="black"/>
                </a:solidFill>
                <a:latin typeface="Calibri"/>
              </a:rPr>
              <a:pPr algn="r" rtl="0"/>
              <a:t>39</a:t>
            </a:fld>
            <a:endParaRPr lang="en-US" dirty="0">
              <a:solidFill>
                <a:prstClr val="black"/>
              </a:solidFill>
              <a:latin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First Inventory Year is the first year that the control approach was operating.</a:t>
            </a:r>
          </a:p>
          <a:p>
            <a:endParaRPr lang="en-US" dirty="0"/>
          </a:p>
          <a:p>
            <a:r>
              <a:rPr lang="en-US" dirty="0"/>
              <a:t>Percent Control Approach Capture Efficiency and Percent Control Approach Effectiveness are not required data fields, but are encouraged.</a:t>
            </a:r>
          </a:p>
          <a:p>
            <a:endParaRPr lang="en-US" dirty="0"/>
          </a:p>
          <a:p>
            <a:r>
              <a:rPr lang="en-US" baseline="0" dirty="0"/>
              <a:t>Percent Control Approach Capture Efficiency is an estimate of that portion of an affected emission stream that is collected and routed to the control measures when the capture or collection system is operating as designed.  Use only where downstream control measures are present, not where stream is just vented without control.  If each device has its own separate intake, each control device will use its own capture efficiency.  If the control devices are in series, the capture efficiency of the first device is used to determine the overall control efficiency for the entire control approach.  The control approach capture efficiency is usually 100% except where process are open and have a capture hood.</a:t>
            </a:r>
          </a:p>
          <a:p>
            <a:endParaRPr lang="en-US" baseline="0" dirty="0"/>
          </a:p>
          <a:p>
            <a:r>
              <a:rPr lang="en-US" baseline="0" dirty="0"/>
              <a:t>Percent Control Effectiveness is the estimate of the portion of the reporting period’s activity for which the overall control system or approach (including capture and control measures) were operating as designed (regardless of whether the control measure is due to a rule or voluntary measure).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algn="r" rtl="0"/>
            <a:fld id="{335D7F30-AE34-423E-9FD4-5891CA011C78}" type="slidenum">
              <a:rPr lang="en-US">
                <a:solidFill>
                  <a:prstClr val="black"/>
                </a:solidFill>
                <a:latin typeface="Calibri"/>
              </a:rPr>
              <a:pPr algn="r" rtl="0"/>
              <a:t>40</a:t>
            </a:fld>
            <a:endParaRPr lang="en-US" dirty="0">
              <a:solidFill>
                <a:prstClr val="black"/>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AERR pertains to criteria pollutants only which include SO2, </a:t>
            </a:r>
            <a:r>
              <a:rPr lang="en-US" baseline="0" dirty="0" err="1"/>
              <a:t>NOx</a:t>
            </a:r>
            <a:r>
              <a:rPr lang="en-US" baseline="0" dirty="0"/>
              <a:t>, CO, VOC, PM10-FIL and PM2.5-FIL, PM-CON, ammonia and lead.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Every three years, all point sources meeting the </a:t>
            </a:r>
            <a:r>
              <a:rPr lang="en-US" u="sng" baseline="0" dirty="0"/>
              <a:t>&gt;</a:t>
            </a:r>
            <a:r>
              <a:rPr lang="en-US" baseline="0" dirty="0"/>
              <a:t> 100tpy threshold, are to be reported.</a:t>
            </a:r>
          </a:p>
          <a:p>
            <a:endParaRPr lang="en-US" dirty="0"/>
          </a:p>
          <a:p>
            <a:r>
              <a:rPr lang="en-US" dirty="0"/>
              <a:t>The AERR requires S/L/Ts to report annually all Type A facilities with the “potential to emit” various criteria </a:t>
            </a:r>
            <a:r>
              <a:rPr lang="en-US" baseline="0" dirty="0"/>
              <a:t>pollutants, at or above specified higher thresholds.  </a:t>
            </a:r>
          </a:p>
          <a:p>
            <a:endParaRPr lang="en-US" baseline="0" dirty="0"/>
          </a:p>
          <a:p>
            <a:r>
              <a:rPr lang="en-US" baseline="0" dirty="0"/>
              <a:t>HAPs are on a voluntary basis, but we receive HAP emissions from the majority of our submitters.  EPA adds HAPs from other data sources to complete coverage for HAPs, but would prefer to have S/L/T estimates.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algn="r" rtl="0"/>
            <a:fld id="{335D7F30-AE34-423E-9FD4-5891CA011C78}" type="slidenum">
              <a:rPr lang="en-US">
                <a:solidFill>
                  <a:prstClr val="black"/>
                </a:solidFill>
                <a:latin typeface="Calibri"/>
              </a:rPr>
              <a:pPr algn="r" rtl="0"/>
              <a:t>5</a:t>
            </a:fld>
            <a:endParaRPr lang="en-US" dirty="0">
              <a:solidFill>
                <a:prstClr val="black"/>
              </a:solidFill>
              <a:latin typeface="Calibri"/>
            </a:endParaRPr>
          </a:p>
        </p:txBody>
      </p:sp>
    </p:spTree>
    <p:extLst>
      <p:ext uri="{BB962C8B-B14F-4D97-AF65-F5344CB8AC3E}">
        <p14:creationId xmlns:p14="http://schemas.microsoft.com/office/powerpoint/2010/main" val="20382791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Up to date control measure codes are available under</a:t>
            </a:r>
            <a:r>
              <a:rPr lang="en-US" baseline="0" dirty="0"/>
              <a:t> Reporting Codes on the EIS Gateway.  All codes may be downloaded into .</a:t>
            </a:r>
            <a:r>
              <a:rPr lang="en-US" baseline="0" dirty="0" err="1"/>
              <a:t>csv</a:t>
            </a:r>
            <a:r>
              <a:rPr lang="en-US" baseline="0" dirty="0"/>
              <a:t>.</a:t>
            </a:r>
          </a:p>
          <a:p>
            <a:endParaRPr lang="en-US" baseline="0" dirty="0"/>
          </a:p>
        </p:txBody>
      </p:sp>
      <p:sp>
        <p:nvSpPr>
          <p:cNvPr id="4" name="Slide Number Placeholder 3"/>
          <p:cNvSpPr>
            <a:spLocks noGrp="1"/>
          </p:cNvSpPr>
          <p:nvPr>
            <p:ph type="sldNum" sz="quarter" idx="10"/>
          </p:nvPr>
        </p:nvSpPr>
        <p:spPr/>
        <p:txBody>
          <a:bodyPr/>
          <a:lstStyle/>
          <a:p>
            <a:pPr algn="r" rtl="0"/>
            <a:fld id="{335D7F30-AE34-423E-9FD4-5891CA011C78}" type="slidenum">
              <a:rPr lang="en-US">
                <a:solidFill>
                  <a:prstClr val="black"/>
                </a:solidFill>
                <a:latin typeface="Calibri"/>
              </a:rPr>
              <a:pPr algn="r" rtl="0"/>
              <a:t>41</a:t>
            </a:fld>
            <a:endParaRPr lang="en-US" dirty="0">
              <a:solidFill>
                <a:prstClr val="black"/>
              </a:solidFill>
              <a:latin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Percent Control Measures Reduction Efficiency is not a required field, but is wanted.</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Percent Control Measures Reduction Efficiency is the estimated average reduction achieved for the pollutant when all control measures</a:t>
            </a:r>
            <a:r>
              <a:rPr lang="en-US" baseline="0" dirty="0"/>
              <a:t> are operating as designed.  The reduction efficiency should not be discounted for the percent of the emissions stream which never reaches the control measures because of less-than-complete capture, control equipment downtime, malfunctions, or bypassing.  The intent is that the control measures reduction efficiency describes the REDUCTION % across just the control devices themselves, and not the remaining emitted %.  It does not consider the capture aspect at all.  The Capture Efficiency % is to be reported separately from the individual pollutant reduction % to ensure transparency of the details that may be included in estimating emissions.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lgn="r" rtl="0"/>
            <a:fld id="{335D7F30-AE34-423E-9FD4-5891CA011C78}" type="slidenum">
              <a:rPr lang="en-US">
                <a:solidFill>
                  <a:prstClr val="black"/>
                </a:solidFill>
                <a:latin typeface="Calibri"/>
              </a:rPr>
              <a:pPr algn="r" rtl="0"/>
              <a:t>42</a:t>
            </a:fld>
            <a:endParaRPr lang="en-US" dirty="0">
              <a:solidFill>
                <a:prstClr val="black"/>
              </a:solidFill>
              <a:latin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is a potential duplicate check on the facility level but does not exist for units, processes or release points.</a:t>
            </a:r>
          </a:p>
          <a:p>
            <a:endParaRPr lang="en-US" dirty="0"/>
          </a:p>
          <a:p>
            <a:r>
              <a:rPr lang="en-US" dirty="0"/>
              <a:t>Actually could be a bigger problem within a single</a:t>
            </a:r>
            <a:r>
              <a:rPr lang="en-US" baseline="0" dirty="0"/>
              <a:t> year, if S/L submits more than once</a:t>
            </a:r>
            <a:endParaRPr lang="en-US" dirty="0"/>
          </a:p>
        </p:txBody>
      </p:sp>
      <p:sp>
        <p:nvSpPr>
          <p:cNvPr id="4" name="Slide Number Placeholder 3"/>
          <p:cNvSpPr>
            <a:spLocks noGrp="1"/>
          </p:cNvSpPr>
          <p:nvPr>
            <p:ph type="sldNum" sz="quarter" idx="10"/>
          </p:nvPr>
        </p:nvSpPr>
        <p:spPr/>
        <p:txBody>
          <a:bodyPr/>
          <a:lstStyle/>
          <a:p>
            <a:fld id="{126ABC3B-2696-4D1A-AD64-426F2F3B04CF}" type="slidenum">
              <a:rPr lang="en-US" smtClean="0"/>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All changes may be done in one of two ways.  Through a batch upload or manually on the EIS Gateway.</a:t>
            </a:r>
          </a:p>
          <a:p>
            <a:endParaRPr lang="en-US" dirty="0"/>
          </a:p>
          <a:p>
            <a:r>
              <a:rPr lang="en-US" baseline="0" dirty="0"/>
              <a:t>It is </a:t>
            </a:r>
            <a:r>
              <a:rPr lang="en-US" b="1" u="sng" baseline="0" dirty="0"/>
              <a:t>extremely important </a:t>
            </a:r>
            <a:r>
              <a:rPr lang="en-US" baseline="0" dirty="0"/>
              <a:t>that the your submission </a:t>
            </a:r>
            <a:r>
              <a:rPr lang="en-US" b="1" u="sng" baseline="0" dirty="0"/>
              <a:t>contain the EIS facility identifier </a:t>
            </a:r>
            <a:r>
              <a:rPr lang="en-US" baseline="0" dirty="0"/>
              <a:t>for the facility that is being changed.  If the EIS Facility Identifier is null, EIS will look at the record as a new facility.</a:t>
            </a:r>
          </a:p>
          <a:p>
            <a:endParaRPr lang="en-US" baseline="0" dirty="0"/>
          </a:p>
          <a:p>
            <a:r>
              <a:rPr lang="en-US" baseline="0" dirty="0"/>
              <a:t>This same process would be used to change unit, process and release point identifiers as well.</a:t>
            </a:r>
          </a:p>
          <a:p>
            <a:endParaRPr lang="en-US" baseline="0" dirty="0"/>
          </a:p>
          <a:p>
            <a:r>
              <a:rPr lang="en-US" baseline="0" dirty="0"/>
              <a:t>Last Inventory Year, rather than End Date, for emissions process</a:t>
            </a:r>
            <a:endParaRPr lang="en-US" dirty="0"/>
          </a:p>
        </p:txBody>
      </p:sp>
      <p:sp>
        <p:nvSpPr>
          <p:cNvPr id="4" name="Slide Number Placeholder 3"/>
          <p:cNvSpPr>
            <a:spLocks noGrp="1"/>
          </p:cNvSpPr>
          <p:nvPr>
            <p:ph type="sldNum" sz="quarter" idx="10"/>
          </p:nvPr>
        </p:nvSpPr>
        <p:spPr/>
        <p:txBody>
          <a:bodyPr/>
          <a:lstStyle/>
          <a:p>
            <a:pPr algn="r" rtl="0"/>
            <a:fld id="{335D7F30-AE34-423E-9FD4-5891CA011C78}" type="slidenum">
              <a:rPr lang="en-US">
                <a:solidFill>
                  <a:prstClr val="black"/>
                </a:solidFill>
                <a:latin typeface="Calibri"/>
              </a:rPr>
              <a:pPr algn="r" rtl="0"/>
              <a:t>44</a:t>
            </a:fld>
            <a:endParaRPr lang="en-US" dirty="0">
              <a:solidFill>
                <a:prstClr val="black"/>
              </a:solidFill>
              <a:latin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8DAC69-D875-4268-93F8-82D6778C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5988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10"/>
          </p:nvPr>
        </p:nvSpPr>
        <p:spPr/>
        <p:txBody>
          <a:bodyPr/>
          <a:lstStyle/>
          <a:p>
            <a:fld id="{126ABC3B-2696-4D1A-AD64-426F2F3B04CF}" type="slidenum">
              <a:rPr lang="en-US" smtClean="0"/>
              <a:pPr/>
              <a:t>47</a:t>
            </a:fld>
            <a:endParaRPr lang="en-US"/>
          </a:p>
        </p:txBody>
      </p:sp>
    </p:spTree>
    <p:extLst>
      <p:ext uri="{BB962C8B-B14F-4D97-AF65-F5344CB8AC3E}">
        <p14:creationId xmlns:p14="http://schemas.microsoft.com/office/powerpoint/2010/main" val="8761032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added resource to help you with identifying which data fields are required and which are optional, a Facility and Point Staging Requirements spreadsheet can be found on our training website.</a:t>
            </a:r>
          </a:p>
        </p:txBody>
      </p:sp>
      <p:sp>
        <p:nvSpPr>
          <p:cNvPr id="4" name="Slide Number Placeholder 3"/>
          <p:cNvSpPr>
            <a:spLocks noGrp="1"/>
          </p:cNvSpPr>
          <p:nvPr>
            <p:ph type="sldNum" sz="quarter" idx="10"/>
          </p:nvPr>
        </p:nvSpPr>
        <p:spPr/>
        <p:txBody>
          <a:bodyPr/>
          <a:lstStyle/>
          <a:p>
            <a:fld id="{126ABC3B-2696-4D1A-AD64-426F2F3B04CF}" type="slidenum">
              <a:rPr lang="en-US" smtClean="0"/>
              <a:pPr/>
              <a:t>48</a:t>
            </a:fld>
            <a:endParaRPr lang="en-US"/>
          </a:p>
        </p:txBody>
      </p:sp>
    </p:spTree>
    <p:extLst>
      <p:ext uri="{BB962C8B-B14F-4D97-AF65-F5344CB8AC3E}">
        <p14:creationId xmlns:p14="http://schemas.microsoft.com/office/powerpoint/2010/main" val="9220189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are several ways to submit your data to EIS.  All of these ways require an XML file in the CERs schema format.</a:t>
            </a:r>
          </a:p>
          <a:p>
            <a:endParaRPr lang="en-US" baseline="0" dirty="0"/>
          </a:p>
          <a:p>
            <a:r>
              <a:rPr lang="en-US" dirty="0"/>
              <a:t>Many States have the ability to do a node-to-node transfer.  Without getting too geeky, a node to node transfer is your server talks to our server and the magic happens.</a:t>
            </a:r>
          </a:p>
          <a:p>
            <a:endParaRPr lang="en-US" baseline="0" dirty="0"/>
          </a:p>
          <a:p>
            <a:r>
              <a:rPr lang="en-US" dirty="0"/>
              <a:t>If your agency does not have node to node capability, then a submission may be made using EPA’s Web Client.  Your submission may be in the form of an export from the Bridge Tool or an export from your system that meets the CERs xml schema format. </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6ABC3B-2696-4D1A-AD64-426F2F3B04C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83768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not submit your POINT inventory directly after your facility inventory.  If you have a problem in your facility inventory it will cause your POINT to fail as well.  </a:t>
            </a:r>
          </a:p>
          <a:p>
            <a:endParaRPr lang="en-US" dirty="0"/>
          </a:p>
        </p:txBody>
      </p:sp>
      <p:sp>
        <p:nvSpPr>
          <p:cNvPr id="4" name="Slide Number Placeholder 3"/>
          <p:cNvSpPr>
            <a:spLocks noGrp="1"/>
          </p:cNvSpPr>
          <p:nvPr>
            <p:ph type="sldNum" sz="quarter" idx="10"/>
          </p:nvPr>
        </p:nvSpPr>
        <p:spPr/>
        <p:txBody>
          <a:bodyPr/>
          <a:lstStyle/>
          <a:p>
            <a:fld id="{126ABC3B-2696-4D1A-AD64-426F2F3B04CF}" type="slidenum">
              <a:rPr lang="en-US" smtClean="0"/>
              <a:pPr/>
              <a:t>50</a:t>
            </a:fld>
            <a:endParaRPr lang="en-US"/>
          </a:p>
        </p:txBody>
      </p:sp>
    </p:spTree>
    <p:extLst>
      <p:ext uri="{BB962C8B-B14F-4D97-AF65-F5344CB8AC3E}">
        <p14:creationId xmlns:p14="http://schemas.microsoft.com/office/powerpoint/2010/main" val="40688737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 you first open the Facility/Point Bridge Tool you must first do two things before using the application:</a:t>
            </a:r>
          </a:p>
          <a:p>
            <a:endParaRPr lang="en-US" dirty="0"/>
          </a:p>
          <a:p>
            <a:pPr marL="228600" indent="-228600">
              <a:buAutoNum type="arabicPeriod"/>
            </a:pPr>
            <a:r>
              <a:rPr lang="en-US" baseline="0" dirty="0"/>
              <a:t>Save As to your computer</a:t>
            </a:r>
          </a:p>
          <a:p>
            <a:pPr marL="228600" indent="-228600">
              <a:buAutoNum type="arabicPeriod"/>
            </a:pPr>
            <a:endParaRPr lang="en-US" baseline="0" dirty="0"/>
          </a:p>
          <a:p>
            <a:pPr marL="228600" indent="-228600">
              <a:buAutoNum type="arabicPeriod"/>
            </a:pPr>
            <a:r>
              <a:rPr lang="en-US" dirty="0"/>
              <a:t>Select “Enable Content”</a:t>
            </a:r>
          </a:p>
          <a:p>
            <a:pPr marL="228600" indent="-228600">
              <a:buAutoNum type="arabicPeriod"/>
            </a:pPr>
            <a:endParaRPr lang="en-US" baseline="0" dirty="0"/>
          </a:p>
          <a:p>
            <a:endParaRPr lang="en-US" dirty="0"/>
          </a:p>
        </p:txBody>
      </p:sp>
      <p:sp>
        <p:nvSpPr>
          <p:cNvPr id="4" name="Slide Number Placeholder 3"/>
          <p:cNvSpPr>
            <a:spLocks noGrp="1"/>
          </p:cNvSpPr>
          <p:nvPr>
            <p:ph type="sldNum" sz="quarter" idx="10"/>
          </p:nvPr>
        </p:nvSpPr>
        <p:spPr/>
        <p:txBody>
          <a:bodyPr/>
          <a:lstStyle/>
          <a:p>
            <a:fld id="{126ABC3B-2696-4D1A-AD64-426F2F3B04CF}" type="slidenum">
              <a:rPr lang="en-US" smtClean="0"/>
              <a:pPr/>
              <a:t>52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EIS or NEI.  Often used interchangeably, they are not the same.</a:t>
            </a:r>
          </a:p>
          <a:p>
            <a:endParaRPr lang="en-US" dirty="0"/>
          </a:p>
          <a:p>
            <a:r>
              <a:rPr lang="en-US" dirty="0"/>
              <a:t>The Emission Inventory System is a password protected database which receives and stores the State/Local/Tribal</a:t>
            </a:r>
            <a:r>
              <a:rPr lang="en-US" baseline="0" dirty="0"/>
              <a:t> and EPA-submitted </a:t>
            </a:r>
            <a:r>
              <a:rPr lang="en-US" dirty="0"/>
              <a:t>emission data used to create the NEI  (National</a:t>
            </a:r>
            <a:r>
              <a:rPr lang="en-US" baseline="0" dirty="0"/>
              <a:t> Emission Inventory).  </a:t>
            </a:r>
          </a:p>
          <a:p>
            <a:endParaRPr lang="en-US" baseline="0" dirty="0"/>
          </a:p>
          <a:p>
            <a:r>
              <a:rPr lang="en-US" baseline="0" dirty="0"/>
              <a:t>The EIS is capable of holding multiple alternative emission estimate from different submitters for a single process.  Both Annual emissions (at a minimum) and sub-annual emissions can be stored.</a:t>
            </a:r>
          </a:p>
          <a:p>
            <a:endParaRPr lang="en-US" baseline="0" dirty="0"/>
          </a:p>
          <a:p>
            <a:r>
              <a:rPr lang="en-US" baseline="0" dirty="0"/>
              <a:t>The National Emission Inventory is a snapshot in time of the selected emissions values for a specified inventory year.  The NEI is shared with the public and contains one selected annual emissions value per process per pollutant.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algn="r" rtl="0"/>
            <a:fld id="{335D7F30-AE34-423E-9FD4-5891CA011C78}" type="slidenum">
              <a:rPr lang="en-US">
                <a:solidFill>
                  <a:prstClr val="black"/>
                </a:solidFill>
                <a:latin typeface="Calibri"/>
              </a:rPr>
              <a:pPr algn="r" rtl="0"/>
              <a:t>6</a:t>
            </a:fld>
            <a:endParaRPr lang="en-US" dirty="0">
              <a:solidFill>
                <a:prstClr val="black"/>
              </a:solidFill>
              <a:latin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Once the Bridge Tool is enabled the Main Menu is revealed.</a:t>
            </a:r>
          </a:p>
          <a:p>
            <a:endParaRPr lang="en-US" dirty="0"/>
          </a:p>
          <a:p>
            <a:pPr marL="228600" indent="-228600">
              <a:buAutoNum type="arabicPeriod"/>
            </a:pPr>
            <a:r>
              <a:rPr lang="en-US" baseline="0" dirty="0"/>
              <a:t>Import from CERS XML function allows you to import the a facility or point emissions snapshot from EIS.  The snapshot is the only report in EIS which is downloaded in CERS XML format.</a:t>
            </a:r>
          </a:p>
          <a:p>
            <a:pPr marL="228600" indent="-228600">
              <a:buAutoNum type="arabicPeriod"/>
            </a:pPr>
            <a:endParaRPr lang="en-US" dirty="0"/>
          </a:p>
          <a:p>
            <a:pPr marL="228600" indent="-228600">
              <a:buAutoNum type="arabicPeriod"/>
            </a:pPr>
            <a:r>
              <a:rPr lang="en-US" baseline="0" dirty="0"/>
              <a:t>Export to CERS XML function allows you to export the facility or point records in the Bridge Tool staging tables into a CERS XML file for submission to the EPA Web Client.</a:t>
            </a:r>
          </a:p>
          <a:p>
            <a:pPr marL="228600" indent="-228600">
              <a:buAutoNum type="arabicPeriod"/>
            </a:pPr>
            <a:endParaRPr lang="en-US" dirty="0"/>
          </a:p>
          <a:p>
            <a:pPr marL="228600" indent="-228600">
              <a:buAutoNum type="arabicPeriod"/>
            </a:pPr>
            <a:r>
              <a:rPr lang="en-US" baseline="0" dirty="0"/>
              <a:t>The third menu item is Edit Data Staging Tables.  Allows you to Add or Edit a particular staging table.  Personally I just open the tables from the left hand side of the tool.</a:t>
            </a:r>
          </a:p>
          <a:p>
            <a:pPr marL="228600" indent="-228600">
              <a:buAutoNum type="arabicPeriod"/>
            </a:pPr>
            <a:endParaRPr lang="en-US" dirty="0"/>
          </a:p>
          <a:p>
            <a:pPr marL="228600" indent="-228600">
              <a:buAutoNum type="arabicPeriod"/>
            </a:pPr>
            <a:r>
              <a:rPr lang="en-US" baseline="0" dirty="0"/>
              <a:t>View QA Report allows you to view a report which is created through export function and identifies any errors encountered.  This report has links which brings you directly to the record in question.</a:t>
            </a:r>
          </a:p>
          <a:p>
            <a:pPr marL="228600" indent="-228600">
              <a:buAutoNum type="arabicPeriod"/>
            </a:pPr>
            <a:endParaRPr lang="en-US" dirty="0"/>
          </a:p>
          <a:p>
            <a:pPr marL="228600" indent="-228600">
              <a:buAutoNum type="arabicPeriod"/>
            </a:pPr>
            <a:r>
              <a:rPr lang="en-US" baseline="0" dirty="0"/>
              <a:t>View XML conversion report which tells you the number of records converted for each XML data component.</a:t>
            </a:r>
          </a:p>
          <a:p>
            <a:pPr marL="228600" indent="-228600">
              <a:buAutoNum type="arabicPeriod"/>
            </a:pPr>
            <a:endParaRPr lang="en-US" dirty="0"/>
          </a:p>
          <a:p>
            <a:pPr marL="228600" indent="-228600">
              <a:buAutoNum type="arabicPeriod"/>
            </a:pPr>
            <a:r>
              <a:rPr lang="en-US" baseline="0" dirty="0"/>
              <a:t>Last is the </a:t>
            </a:r>
            <a:r>
              <a:rPr lang="en-US" dirty="0"/>
              <a:t>Import Staging Tables.  This function allows you to import staging tables from another Bridge Tool file into your current file.</a:t>
            </a:r>
          </a:p>
          <a:p>
            <a:pPr marL="228600" indent="-228600">
              <a:buAutoNum type="arabicPeriod"/>
            </a:pPr>
            <a:endParaRPr lang="en-US" baseline="0" dirty="0"/>
          </a:p>
        </p:txBody>
      </p:sp>
      <p:sp>
        <p:nvSpPr>
          <p:cNvPr id="4" name="Slide Number Placeholder 3"/>
          <p:cNvSpPr>
            <a:spLocks noGrp="1"/>
          </p:cNvSpPr>
          <p:nvPr>
            <p:ph type="sldNum" sz="quarter" idx="10"/>
          </p:nvPr>
        </p:nvSpPr>
        <p:spPr/>
        <p:txBody>
          <a:bodyPr/>
          <a:lstStyle/>
          <a:p>
            <a:fld id="{126ABC3B-2696-4D1A-AD64-426F2F3B04CF}" type="slidenum">
              <a:rPr lang="en-US" smtClean="0"/>
              <a:pPr/>
              <a:t>53</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hand side of the Bridge Tool are the staging tables which represent each component of the Facility and Point Inventory.</a:t>
            </a:r>
          </a:p>
          <a:p>
            <a:endParaRPr lang="en-US" dirty="0"/>
          </a:p>
          <a:p>
            <a:r>
              <a:rPr lang="en-US" dirty="0"/>
              <a:t>If you open the Facility Site table a template opens which includes all of the required and optional fields in the Facility Site component.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26ABC3B-2696-4D1A-AD64-426F2F3B04CF}" type="slidenum">
              <a:rPr lang="en-US" smtClean="0"/>
              <a:pPr/>
              <a:t>54</a:t>
            </a:fld>
            <a:endParaRPr lang="en-US"/>
          </a:p>
        </p:txBody>
      </p:sp>
    </p:spTree>
    <p:extLst>
      <p:ext uri="{BB962C8B-B14F-4D97-AF65-F5344CB8AC3E}">
        <p14:creationId xmlns:p14="http://schemas.microsoft.com/office/powerpoint/2010/main" val="34435979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D7F30-AE34-423E-9FD4-5891CA011C7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66058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your staging tables are complete, it is time to convert your files into a viable XML format for submission to EIS.  Select Export to CERs XML.</a:t>
            </a:r>
          </a:p>
        </p:txBody>
      </p:sp>
      <p:sp>
        <p:nvSpPr>
          <p:cNvPr id="4" name="Slide Number Placeholder 3"/>
          <p:cNvSpPr>
            <a:spLocks noGrp="1"/>
          </p:cNvSpPr>
          <p:nvPr>
            <p:ph type="sldNum" sz="quarter" idx="10"/>
          </p:nvPr>
        </p:nvSpPr>
        <p:spPr/>
        <p:txBody>
          <a:bodyPr/>
          <a:lstStyle/>
          <a:p>
            <a:fld id="{126ABC3B-2696-4D1A-AD64-426F2F3B04CF}" type="slidenum">
              <a:rPr lang="en-US" smtClean="0"/>
              <a:pPr/>
              <a:t>56</a:t>
            </a:fld>
            <a:endParaRPr lang="en-US"/>
          </a:p>
        </p:txBody>
      </p:sp>
    </p:spTree>
    <p:extLst>
      <p:ext uri="{BB962C8B-B14F-4D97-AF65-F5344CB8AC3E}">
        <p14:creationId xmlns:p14="http://schemas.microsoft.com/office/powerpoint/2010/main" val="4566421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File Location is where your XML file will be saved.  This defaults to the directory that you have saved your Bridge Tool in.  You can changed this if you would want to save it elsewhere.</a:t>
            </a:r>
          </a:p>
          <a:p>
            <a:endParaRPr lang="en-US" dirty="0"/>
          </a:p>
          <a:p>
            <a:r>
              <a:rPr lang="en-US" dirty="0"/>
              <a:t>Data Category – This is a drop down with a selection for Facility and Point.  </a:t>
            </a:r>
          </a:p>
          <a:p>
            <a:r>
              <a:rPr lang="en-US" dirty="0"/>
              <a:t>Emission Year – The inventory year for the data being submitted</a:t>
            </a:r>
          </a:p>
          <a:p>
            <a:r>
              <a:rPr lang="en-US" dirty="0"/>
              <a:t>Submission Type – This is a drop down with a selection for QA and Production</a:t>
            </a:r>
          </a:p>
          <a:p>
            <a:r>
              <a:rPr lang="en-US" dirty="0"/>
              <a:t>User Identifier – Your login.  Usually your email address</a:t>
            </a:r>
          </a:p>
          <a:p>
            <a:r>
              <a:rPr lang="en-US" dirty="0"/>
              <a:t>Author Name – Your name</a:t>
            </a:r>
          </a:p>
          <a:p>
            <a:r>
              <a:rPr lang="en-US" dirty="0"/>
              <a:t>Organization Name – Your agency</a:t>
            </a:r>
          </a:p>
          <a:p>
            <a:r>
              <a:rPr lang="en-US" dirty="0"/>
              <a:t>Program System Code – This is a code which has been established in EIS and represents you agency.</a:t>
            </a:r>
          </a:p>
          <a:p>
            <a:r>
              <a:rPr lang="en-US" dirty="0"/>
              <a:t>EPA Dataset – For EPA use only</a:t>
            </a:r>
          </a:p>
          <a:p>
            <a:r>
              <a:rPr lang="en-US" dirty="0"/>
              <a:t>Keywords – Optional</a:t>
            </a:r>
          </a:p>
          <a:p>
            <a:r>
              <a:rPr lang="en-US" dirty="0"/>
              <a:t>Submission Comments – Optional</a:t>
            </a:r>
          </a:p>
          <a:p>
            <a:endParaRPr lang="en-US" dirty="0"/>
          </a:p>
          <a:p>
            <a:r>
              <a:rPr lang="en-US" dirty="0"/>
              <a:t>Then select “Begin Export”.</a:t>
            </a:r>
          </a:p>
        </p:txBody>
      </p:sp>
      <p:sp>
        <p:nvSpPr>
          <p:cNvPr id="4" name="Slide Number Placeholder 3"/>
          <p:cNvSpPr>
            <a:spLocks noGrp="1"/>
          </p:cNvSpPr>
          <p:nvPr>
            <p:ph type="sldNum" sz="quarter" idx="10"/>
          </p:nvPr>
        </p:nvSpPr>
        <p:spPr/>
        <p:txBody>
          <a:bodyPr/>
          <a:lstStyle/>
          <a:p>
            <a:fld id="{126ABC3B-2696-4D1A-AD64-426F2F3B04CF}" type="slidenum">
              <a:rPr lang="en-US" smtClean="0"/>
              <a:pPr/>
              <a:t>57</a:t>
            </a:fld>
            <a:endParaRPr lang="en-US"/>
          </a:p>
        </p:txBody>
      </p:sp>
    </p:spTree>
    <p:extLst>
      <p:ext uri="{BB962C8B-B14F-4D97-AF65-F5344CB8AC3E}">
        <p14:creationId xmlns:p14="http://schemas.microsoft.com/office/powerpoint/2010/main" val="34920281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export is being done, the Bridge Tool does some very basic QA for duplicates or referential integrity (a process record in the Emissions Process table but no corresponding Emissions Unit.)</a:t>
            </a:r>
          </a:p>
          <a:p>
            <a:endParaRPr lang="en-US" dirty="0"/>
          </a:p>
          <a:p>
            <a:r>
              <a:rPr lang="en-US" dirty="0"/>
              <a:t>If there is a problem, the Bridge Tool will produce a QA Report which identifies where the issues are that are preventing the file from completing the conversion.</a:t>
            </a:r>
          </a:p>
          <a:p>
            <a:endParaRPr lang="en-US" dirty="0"/>
          </a:p>
          <a:p>
            <a:r>
              <a:rPr lang="en-US" dirty="0"/>
              <a:t>Select View QA Report</a:t>
            </a:r>
          </a:p>
        </p:txBody>
      </p:sp>
      <p:sp>
        <p:nvSpPr>
          <p:cNvPr id="4" name="Slide Number Placeholder 3"/>
          <p:cNvSpPr>
            <a:spLocks noGrp="1"/>
          </p:cNvSpPr>
          <p:nvPr>
            <p:ph type="sldNum" sz="quarter" idx="10"/>
          </p:nvPr>
        </p:nvSpPr>
        <p:spPr/>
        <p:txBody>
          <a:bodyPr/>
          <a:lstStyle/>
          <a:p>
            <a:fld id="{126ABC3B-2696-4D1A-AD64-426F2F3B04CF}" type="slidenum">
              <a:rPr lang="en-US" smtClean="0"/>
              <a:pPr/>
              <a:t>58</a:t>
            </a:fld>
            <a:endParaRPr lang="en-US"/>
          </a:p>
        </p:txBody>
      </p:sp>
    </p:spTree>
    <p:extLst>
      <p:ext uri="{BB962C8B-B14F-4D97-AF65-F5344CB8AC3E}">
        <p14:creationId xmlns:p14="http://schemas.microsoft.com/office/powerpoint/2010/main" val="35679147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particular QA reports states that there is a duplicate record.  Select the EDIT link.</a:t>
            </a:r>
          </a:p>
        </p:txBody>
      </p:sp>
      <p:sp>
        <p:nvSpPr>
          <p:cNvPr id="4" name="Slide Number Placeholder 3"/>
          <p:cNvSpPr>
            <a:spLocks noGrp="1"/>
          </p:cNvSpPr>
          <p:nvPr>
            <p:ph type="sldNum" sz="quarter" idx="10"/>
          </p:nvPr>
        </p:nvSpPr>
        <p:spPr/>
        <p:txBody>
          <a:bodyPr/>
          <a:lstStyle/>
          <a:p>
            <a:fld id="{126ABC3B-2696-4D1A-AD64-426F2F3B04CF}" type="slidenum">
              <a:rPr lang="en-US" smtClean="0"/>
              <a:pPr/>
              <a:t>59</a:t>
            </a:fld>
            <a:endParaRPr lang="en-US"/>
          </a:p>
        </p:txBody>
      </p:sp>
    </p:spTree>
    <p:extLst>
      <p:ext uri="{BB962C8B-B14F-4D97-AF65-F5344CB8AC3E}">
        <p14:creationId xmlns:p14="http://schemas.microsoft.com/office/powerpoint/2010/main" val="42663648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records which are duplicated are pulled up from the specific staging table which contains the error.  You may correct the error from this table.  In this particular case, you would simply delete the duplicate record and return to the main menu to Export your data again.</a:t>
            </a:r>
          </a:p>
        </p:txBody>
      </p:sp>
      <p:sp>
        <p:nvSpPr>
          <p:cNvPr id="4" name="Slide Number Placeholder 3"/>
          <p:cNvSpPr>
            <a:spLocks noGrp="1"/>
          </p:cNvSpPr>
          <p:nvPr>
            <p:ph type="sldNum" sz="quarter" idx="10"/>
          </p:nvPr>
        </p:nvSpPr>
        <p:spPr/>
        <p:txBody>
          <a:bodyPr/>
          <a:lstStyle/>
          <a:p>
            <a:fld id="{126ABC3B-2696-4D1A-AD64-426F2F3B04CF}" type="slidenum">
              <a:rPr lang="en-US" smtClean="0"/>
              <a:pPr/>
              <a:t>60</a:t>
            </a:fld>
            <a:endParaRPr lang="en-US"/>
          </a:p>
        </p:txBody>
      </p:sp>
    </p:spTree>
    <p:extLst>
      <p:ext uri="{BB962C8B-B14F-4D97-AF65-F5344CB8AC3E}">
        <p14:creationId xmlns:p14="http://schemas.microsoft.com/office/powerpoint/2010/main" val="37254848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have finally received all green lights as shown here, find your XML file in your directory and ZIP the file.  </a:t>
            </a:r>
          </a:p>
        </p:txBody>
      </p:sp>
      <p:sp>
        <p:nvSpPr>
          <p:cNvPr id="4" name="Slide Number Placeholder 3"/>
          <p:cNvSpPr>
            <a:spLocks noGrp="1"/>
          </p:cNvSpPr>
          <p:nvPr>
            <p:ph type="sldNum" sz="quarter" idx="10"/>
          </p:nvPr>
        </p:nvSpPr>
        <p:spPr/>
        <p:txBody>
          <a:bodyPr/>
          <a:lstStyle/>
          <a:p>
            <a:fld id="{126ABC3B-2696-4D1A-AD64-426F2F3B04CF}" type="slidenum">
              <a:rPr lang="en-US" smtClean="0"/>
              <a:pPr/>
              <a:t>61</a:t>
            </a:fld>
            <a:endParaRPr lang="en-US"/>
          </a:p>
        </p:txBody>
      </p:sp>
    </p:spTree>
    <p:extLst>
      <p:ext uri="{BB962C8B-B14F-4D97-AF65-F5344CB8AC3E}">
        <p14:creationId xmlns:p14="http://schemas.microsoft.com/office/powerpoint/2010/main" val="32019862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have to log into the Exchange</a:t>
            </a:r>
            <a:r>
              <a:rPr lang="en-US" baseline="0" dirty="0"/>
              <a:t> network to submit your XML to EIS.</a:t>
            </a:r>
          </a:p>
          <a:p>
            <a:endParaRPr lang="en-US" dirty="0"/>
          </a:p>
          <a:p>
            <a:r>
              <a:rPr lang="en-US" dirty="0"/>
              <a:t>The URL for the web client is https://nodewebrss.epa.gov/user/Login.aspx</a:t>
            </a:r>
          </a:p>
          <a:p>
            <a:endParaRPr lang="en-US" dirty="0"/>
          </a:p>
          <a:p>
            <a:r>
              <a:rPr lang="en-US" dirty="0"/>
              <a:t>Enter your EIS account ID (the email address you registered in EIS) and password</a:t>
            </a:r>
          </a:p>
          <a:p>
            <a:endParaRPr lang="en-US" dirty="0"/>
          </a:p>
          <a:p>
            <a:r>
              <a:rPr lang="en-US" dirty="0"/>
              <a:t>Select Domain = IAMLdap (unless</a:t>
            </a:r>
            <a:r>
              <a:rPr lang="en-US" baseline="0" dirty="0"/>
              <a:t> you are using a USEPA email address as your EIS account ID)</a:t>
            </a:r>
            <a:endParaRPr lang="en-US" dirty="0"/>
          </a:p>
        </p:txBody>
      </p:sp>
      <p:sp>
        <p:nvSpPr>
          <p:cNvPr id="4" name="Slide Number Placeholder 3"/>
          <p:cNvSpPr>
            <a:spLocks noGrp="1"/>
          </p:cNvSpPr>
          <p:nvPr>
            <p:ph type="sldNum" sz="quarter" idx="10"/>
          </p:nvPr>
        </p:nvSpPr>
        <p:spPr/>
        <p:txBody>
          <a:bodyPr/>
          <a:lstStyle/>
          <a:p>
            <a:fld id="{126ABC3B-2696-4D1A-AD64-426F2F3B04CF}" type="slidenum">
              <a:rPr lang="en-US" smtClean="0"/>
              <a:pPr/>
              <a:t>63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8DAC69-D875-4268-93F8-82D6778C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34704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Select the “EIS” Data Exchange from the left hand navigation</a:t>
            </a:r>
            <a:r>
              <a:rPr lang="en-US" baseline="0" dirty="0"/>
              <a:t> menu.</a:t>
            </a:r>
            <a:endParaRPr lang="en-US" dirty="0"/>
          </a:p>
        </p:txBody>
      </p:sp>
      <p:sp>
        <p:nvSpPr>
          <p:cNvPr id="4" name="Slide Number Placeholder 3"/>
          <p:cNvSpPr>
            <a:spLocks noGrp="1"/>
          </p:cNvSpPr>
          <p:nvPr>
            <p:ph type="sldNum" sz="quarter" idx="10"/>
          </p:nvPr>
        </p:nvSpPr>
        <p:spPr/>
        <p:txBody>
          <a:bodyPr/>
          <a:lstStyle/>
          <a:p>
            <a:fld id="{126ABC3B-2696-4D1A-AD64-426F2F3B04CF}" type="slidenum">
              <a:rPr lang="en-US" smtClean="0"/>
              <a:pPr/>
              <a:t>64</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Browse for your zipped XML file and</a:t>
            </a:r>
            <a:r>
              <a:rPr lang="en-US" baseline="0" dirty="0"/>
              <a:t> click on “Submit”</a:t>
            </a:r>
            <a:r>
              <a:rPr lang="en-US" dirty="0"/>
              <a:t>.  Remember</a:t>
            </a:r>
            <a:r>
              <a:rPr lang="en-US" baseline="0" dirty="0"/>
              <a:t> that you had to zip the xml file generated from the bridge tool.</a:t>
            </a:r>
            <a:endParaRPr lang="en-US" dirty="0"/>
          </a:p>
          <a:p>
            <a:endParaRPr lang="en-US" baseline="0" dirty="0"/>
          </a:p>
          <a:p>
            <a:r>
              <a:rPr lang="en-US" baseline="0" dirty="0"/>
              <a:t>Notifications go to the registered EIS user specified in the CERS table.  Add any additional users you want to see the notifications.</a:t>
            </a:r>
          </a:p>
          <a:p>
            <a:endParaRPr lang="en-US" baseline="0" dirty="0"/>
          </a:p>
          <a:p>
            <a:r>
              <a:rPr lang="en-US" baseline="0" dirty="0"/>
              <a:t>Click Submit.</a:t>
            </a:r>
            <a:endParaRPr lang="en-US" dirty="0"/>
          </a:p>
        </p:txBody>
      </p:sp>
      <p:sp>
        <p:nvSpPr>
          <p:cNvPr id="4" name="Slide Number Placeholder 3"/>
          <p:cNvSpPr>
            <a:spLocks noGrp="1"/>
          </p:cNvSpPr>
          <p:nvPr>
            <p:ph type="sldNum" sz="quarter" idx="10"/>
          </p:nvPr>
        </p:nvSpPr>
        <p:spPr/>
        <p:txBody>
          <a:bodyPr/>
          <a:lstStyle/>
          <a:p>
            <a:fld id="{126ABC3B-2696-4D1A-AD64-426F2F3B04CF}" type="slidenum">
              <a:rPr lang="en-US" smtClean="0"/>
              <a:pPr/>
              <a:t>65</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a:t>You will receive three notifications from CDX with regard to your submission.</a:t>
            </a:r>
          </a:p>
          <a:p>
            <a:pPr rtl="0"/>
            <a:r>
              <a:rPr lang="en-US" sz="1200" kern="1200" baseline="0" dirty="0">
                <a:solidFill>
                  <a:schemeClr val="tx1"/>
                </a:solidFill>
                <a:latin typeface="+mn-lt"/>
                <a:ea typeface="+mn-ea"/>
                <a:cs typeface="+mn-cs"/>
              </a:rPr>
              <a:t>- First notification - upon submittal to Node Client, you get an email within one minute from "</a:t>
            </a:r>
            <a:r>
              <a:rPr lang="en-US" sz="1200" kern="1200" baseline="0" dirty="0" err="1">
                <a:solidFill>
                  <a:schemeClr val="tx1"/>
                </a:solidFill>
                <a:latin typeface="+mn-lt"/>
                <a:ea typeface="+mn-ea"/>
                <a:cs typeface="+mn-cs"/>
              </a:rPr>
              <a:t>CDXNotification</a:t>
            </a:r>
            <a:r>
              <a:rPr lang="en-US" sz="1200" kern="1200" baseline="0" dirty="0">
                <a:solidFill>
                  <a:schemeClr val="tx1"/>
                </a:solidFill>
                <a:latin typeface="+mn-lt"/>
                <a:ea typeface="+mn-ea"/>
                <a:cs typeface="+mn-cs"/>
              </a:rPr>
              <a:t>", Subject = "CDX Data Submission Receipt", stating that CDX node has received a file from you, and that its status is "Pending".</a:t>
            </a:r>
          </a:p>
          <a:p>
            <a:pPr rtl="0"/>
            <a:endParaRPr lang="en-US" sz="1200" kern="1200" baseline="0" dirty="0">
              <a:solidFill>
                <a:schemeClr val="tx1"/>
              </a:solidFill>
              <a:latin typeface="+mn-lt"/>
              <a:ea typeface="+mn-ea"/>
              <a:cs typeface="+mn-cs"/>
            </a:endParaRPr>
          </a:p>
          <a:p>
            <a:pPr rtl="0"/>
            <a:r>
              <a:rPr lang="en-US" sz="1200" kern="1200" baseline="0" dirty="0">
                <a:solidFill>
                  <a:schemeClr val="tx1"/>
                </a:solidFill>
                <a:latin typeface="+mn-lt"/>
                <a:ea typeface="+mn-ea"/>
                <a:cs typeface="+mn-cs"/>
              </a:rPr>
              <a:t>- Second notification - also comes from "</a:t>
            </a:r>
            <a:r>
              <a:rPr lang="en-US" sz="1200" kern="1200" baseline="0" dirty="0" err="1">
                <a:solidFill>
                  <a:schemeClr val="tx1"/>
                </a:solidFill>
                <a:latin typeface="+mn-lt"/>
                <a:ea typeface="+mn-ea"/>
                <a:cs typeface="+mn-cs"/>
              </a:rPr>
              <a:t>CDXNotification</a:t>
            </a:r>
            <a:r>
              <a:rPr lang="en-US" sz="1200" kern="1200" baseline="0" dirty="0">
                <a:solidFill>
                  <a:schemeClr val="tx1"/>
                </a:solidFill>
                <a:latin typeface="+mn-lt"/>
                <a:ea typeface="+mn-ea"/>
                <a:cs typeface="+mn-cs"/>
              </a:rPr>
              <a:t>",  Subject = "Transaction Status Notification", stating that your file has been processed and that a feedback report is available in the EIS Gateway.  This notification will be sent as soon as the EIS has finished processing the file and has created and stored the feedback report in the EIS Gateway. This CDX-generated notification does NOT indicate if your file been processed successfully or if it has failed at EIS, only that EIS has completed reading it.</a:t>
            </a:r>
            <a:endParaRPr lang="en-US" dirty="0"/>
          </a:p>
          <a:p>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a:solidFill>
                  <a:schemeClr val="tx1"/>
                </a:solidFill>
                <a:latin typeface="+mn-lt"/>
                <a:ea typeface="+mn-ea"/>
                <a:cs typeface="+mn-cs"/>
              </a:rPr>
              <a:t>Third notification - this notification comes from "</a:t>
            </a:r>
            <a:r>
              <a:rPr lang="en-US" sz="1200" kern="1200" baseline="0" dirty="0" err="1">
                <a:solidFill>
                  <a:schemeClr val="tx1"/>
                </a:solidFill>
                <a:latin typeface="+mn-lt"/>
                <a:ea typeface="+mn-ea"/>
                <a:cs typeface="+mn-cs"/>
              </a:rPr>
              <a:t>noreply</a:t>
            </a:r>
            <a:r>
              <a:rPr lang="en-US" sz="1200" kern="1200" baseline="0" dirty="0">
                <a:solidFill>
                  <a:schemeClr val="tx1"/>
                </a:solidFill>
                <a:latin typeface="+mn-lt"/>
                <a:ea typeface="+mn-ea"/>
                <a:cs typeface="+mn-cs"/>
              </a:rPr>
              <a:t>", Subject="EIS Facility Inventory submission notification",  also stating that your file has been processed and that a feedback report is available in the Gateway.  This third notification comes from the EIS Gateway itself, and will not be sent until the next quarter hour after the file has completed processing.  In addition to telling you the same "processing completed" message as the second CDX notification, this third notification (from EIS) also includes a STATUS line, which will say either COMPLETED or FAILED .  This third notification will be sent to the submitter of the file, regardless of what is set as notification preferences in your EIS account.  However, if you have selected notification preferences for your account in the EIS Gateway, you will also get this EIS-generated notification when anyone else in your Agency has a file which has completed processing.  You would not have seen either of the first two notifications (from CDX) when someone else in your Agency has submitted or completed processing of a file.</a:t>
            </a:r>
          </a:p>
          <a:p>
            <a:endParaRPr lang="en-US" dirty="0"/>
          </a:p>
          <a:p>
            <a:r>
              <a:rPr lang="en-US" dirty="0"/>
              <a:t>It is important that you do not submit your</a:t>
            </a:r>
            <a:r>
              <a:rPr lang="en-US" baseline="0" dirty="0"/>
              <a:t> point emissions file immediately following a facility submission. There may be changes needed in your facility submission to allow your point emissions to process completely. POTENTIAL DUPLICATES and CRITICAL errors in Facility feedback should be checked and resolved before submitting point emissions.  Unresolved POTENTIAL DUPLICATES and any new process IDs that did not get created due to some critical error will give you critical errors on your point emission.</a:t>
            </a:r>
            <a:endParaRPr lang="en-US" dirty="0"/>
          </a:p>
        </p:txBody>
      </p:sp>
      <p:sp>
        <p:nvSpPr>
          <p:cNvPr id="4" name="Slide Number Placeholder 3"/>
          <p:cNvSpPr>
            <a:spLocks noGrp="1"/>
          </p:cNvSpPr>
          <p:nvPr>
            <p:ph type="sldNum" sz="quarter" idx="10"/>
          </p:nvPr>
        </p:nvSpPr>
        <p:spPr/>
        <p:txBody>
          <a:bodyPr/>
          <a:lstStyle/>
          <a:p>
            <a:fld id="{126ABC3B-2696-4D1A-AD64-426F2F3B04CF}" type="slidenum">
              <a:rPr lang="en-US" smtClean="0"/>
              <a:pPr/>
              <a:t>66</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Support is the Administration Console.  The console will display ALL submissions from any SLT that are currently in the queue and waiting to be processed through EIS.  This comes in very handy when we get towards the end of a submission period and you wonder why your file is taking so long to process.</a:t>
            </a:r>
          </a:p>
          <a:p>
            <a:endParaRPr lang="en-US" dirty="0"/>
          </a:p>
          <a:p>
            <a:r>
              <a:rPr lang="en-US" dirty="0"/>
              <a:t>EIS now has multiple processing queues.</a:t>
            </a:r>
          </a:p>
        </p:txBody>
      </p:sp>
      <p:sp>
        <p:nvSpPr>
          <p:cNvPr id="4" name="Slide Number Placeholder 3"/>
          <p:cNvSpPr>
            <a:spLocks noGrp="1"/>
          </p:cNvSpPr>
          <p:nvPr>
            <p:ph type="sldNum" sz="quarter" idx="10"/>
          </p:nvPr>
        </p:nvSpPr>
        <p:spPr/>
        <p:txBody>
          <a:bodyPr/>
          <a:lstStyle/>
          <a:p>
            <a:fld id="{126ABC3B-2696-4D1A-AD64-426F2F3B04CF}" type="slidenum">
              <a:rPr lang="en-US" smtClean="0"/>
              <a:pPr/>
              <a:t>67</a:t>
            </a:fld>
            <a:endParaRPr lang="en-US"/>
          </a:p>
        </p:txBody>
      </p:sp>
    </p:spTree>
    <p:extLst>
      <p:ext uri="{BB962C8B-B14F-4D97-AF65-F5344CB8AC3E}">
        <p14:creationId xmlns:p14="http://schemas.microsoft.com/office/powerpoint/2010/main" val="40831716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900" dirty="0"/>
              <a:t>The first worksheet is the Summary page.</a:t>
            </a:r>
            <a:r>
              <a:rPr lang="en-US" sz="900" baseline="0" dirty="0"/>
              <a:t>  This page gives you the submitters id, submission date and time; the status of the submission; a CDX tracking ID; data category; total system, critical and warning errors; total number of possible duplicates, program system code, and all of the facility IDs with the total number of errors per facility.  The last column is called possible duplicates.  If you receive a number other than “0” under Total Duplicates, this column will tell you the EIS facility identifier of the facility EIS believes is being duplicated.  If you receive a possible duplicate, you need to go to the Gateway and look at the Potential Duplicate Facilities section under View/Add/Edit.  This section will show you the full detail of the two (or more) facilities which may be duplicated.  After your review, you may edit the incoming addition, delete the addition or request that the facility be added “as is”.</a:t>
            </a:r>
          </a:p>
          <a:p>
            <a:endParaRPr lang="en-US" sz="900" baseline="0" dirty="0"/>
          </a:p>
          <a:p>
            <a:r>
              <a:rPr lang="en-US" sz="900" dirty="0"/>
              <a:t>Critical errors must be addressed prior to sending your file to Production.  The worksheet provides you with the FIPS code, Program System Code, agency identifiers, Reporting Period type; pollutant code, error identifier, type of error, error message, resolution message and information about the possible location of the error.  </a:t>
            </a:r>
          </a:p>
          <a:p>
            <a:endParaRPr lang="en-US" sz="900" dirty="0"/>
          </a:p>
          <a:p>
            <a:r>
              <a:rPr lang="en-US" sz="900" dirty="0"/>
              <a:t>The easiest way of approach these errors is to sort on the critical error identifier.  This will group all like errors into one section.  Code and Present (required) errors are very obvious; you need a correct code or a required field is missing.  Less obvious are cardinality errors.  Cardinality errors are errors which identify</a:t>
            </a:r>
            <a:r>
              <a:rPr lang="en-US" sz="900" baseline="0" dirty="0"/>
              <a:t> missing links in the record.  For instance, Error 1132, “A Process must be apportioned to at least one Release Point.” states that you are trying to add a new process which has not been apportioned to a release point.  Another type of error is conditional.  Conditional errors show where due to the data that you are submitting, other data elements are affected in an incorrect manner.  For instance, Error 1031, “Emissions Unit status may not be changed if the Facility is Temporarily Shutdown (TS) or Permanently Shutdown (PS).”  In other words, you can not change the status of an emission unit if the facility is already marked as TS or PS.  You must first change the facility status to OP, then change the emission unit status; and then change the facility status back to TS or PS.  It is assumed by the system that if a facility is TS or PS, then all units/processes and release points are also TS or PS.</a:t>
            </a:r>
          </a:p>
          <a:p>
            <a:endParaRPr lang="en-US" sz="9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Protected</a:t>
            </a:r>
            <a:r>
              <a:rPr lang="en-US" sz="900" baseline="0" dirty="0"/>
              <a:t> errors are caused by new data being submitted for a data field which EPA has locked.  These will normally be seen with regard to facility or release point lat/</a:t>
            </a:r>
            <a:r>
              <a:rPr lang="en-US" sz="900" baseline="0" dirty="0" err="1"/>
              <a:t>lons</a:t>
            </a:r>
            <a:r>
              <a:rPr lang="en-US" sz="900" baseline="0" dirty="0"/>
              <a:t>.  The worksheet gives you the FIPS, agency identifiers, error number, error type, error and resolution messages, and the location of the error.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9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900" baseline="0" dirty="0"/>
              <a:t>Facility configuration report can show you the </a:t>
            </a:r>
            <a:r>
              <a:rPr lang="en-US" sz="900" baseline="0" dirty="0" err="1"/>
              <a:t>lat-lon</a:t>
            </a:r>
            <a:r>
              <a:rPr lang="en-US" sz="900" baseline="0" dirty="0"/>
              <a:t> and whether or not protected, for comparison to your system’s values.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9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Error 1989 exception: EIS is checking against release points already saved in EIS.  If you are creating the release point ID in the same XML as apportionment, this error should disappear in Production feedback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a:p>
          <a:p>
            <a:endParaRPr lang="en-US" dirty="0"/>
          </a:p>
          <a:p>
            <a:endParaRPr lang="en-US" dirty="0"/>
          </a:p>
        </p:txBody>
      </p:sp>
      <p:sp>
        <p:nvSpPr>
          <p:cNvPr id="4" name="Slide Number Placeholder 3"/>
          <p:cNvSpPr>
            <a:spLocks noGrp="1"/>
          </p:cNvSpPr>
          <p:nvPr>
            <p:ph type="sldNum" sz="quarter" idx="10"/>
          </p:nvPr>
        </p:nvSpPr>
        <p:spPr/>
        <p:txBody>
          <a:bodyPr/>
          <a:lstStyle/>
          <a:p>
            <a:fld id="{126ABC3B-2696-4D1A-AD64-426F2F3B04CF}" type="slidenum">
              <a:rPr lang="en-US" smtClean="0"/>
              <a:pPr/>
              <a:t>68</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statistics page tells you how many records in each of the components were added or updated.  These numbers should correspond</a:t>
            </a:r>
            <a:r>
              <a:rPr lang="en-US" baseline="0" dirty="0"/>
              <a:t> with the number of records in your file.</a:t>
            </a:r>
          </a:p>
          <a:p>
            <a:endParaRPr lang="en-US" baseline="0" dirty="0"/>
          </a:p>
          <a:p>
            <a:r>
              <a:rPr lang="en-US" baseline="0" dirty="0"/>
              <a:t>Note the unusual number of added </a:t>
            </a:r>
            <a:r>
              <a:rPr lang="en-US" baseline="0" dirty="0" err="1"/>
              <a:t>vs</a:t>
            </a:r>
            <a:r>
              <a:rPr lang="en-US" baseline="0" dirty="0"/>
              <a:t> updated release points in this summary compared to the one just linked to, even though not a lot of new sites or units were added.  Suggests strongly that EIS is not recognizing the IDs you are using for the release points.</a:t>
            </a:r>
            <a:endParaRPr lang="en-US" dirty="0"/>
          </a:p>
        </p:txBody>
      </p:sp>
      <p:sp>
        <p:nvSpPr>
          <p:cNvPr id="4" name="Slide Number Placeholder 3"/>
          <p:cNvSpPr>
            <a:spLocks noGrp="1"/>
          </p:cNvSpPr>
          <p:nvPr>
            <p:ph type="sldNum" sz="quarter" idx="10"/>
          </p:nvPr>
        </p:nvSpPr>
        <p:spPr/>
        <p:txBody>
          <a:bodyPr/>
          <a:lstStyle/>
          <a:p>
            <a:fld id="{126ABC3B-2696-4D1A-AD64-426F2F3B04CF}" type="slidenum">
              <a:rPr lang="en-US" smtClean="0"/>
              <a:pPr/>
              <a:t>69</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Once a site lat/</a:t>
            </a:r>
            <a:r>
              <a:rPr lang="en-US" baseline="0" dirty="0" err="1"/>
              <a:t>lon</a:t>
            </a:r>
            <a:r>
              <a:rPr lang="en-US" baseline="0" dirty="0"/>
              <a:t> is confirmed to be accurate, the site geographic coordinate will be protected, or locked.  This will prevent any accidental overwrites of these coordinates in the future.  Contact EPA if you wish to have some of your coordinates protected, or if you find protected coordinates that you believe are not accurate.  You do not have a mechanism to set or unset the protections, but we will be happy to help.</a:t>
            </a:r>
          </a:p>
          <a:p>
            <a:endParaRPr lang="en-US" dirty="0"/>
          </a:p>
          <a:p>
            <a:r>
              <a:rPr lang="en-US" dirty="0"/>
              <a:t>Critical Errors # 1230 and 1231 may be ignored unless you believe the EIS stored and protected lat/</a:t>
            </a:r>
            <a:r>
              <a:rPr lang="en-US" dirty="0" err="1"/>
              <a:t>lon</a:t>
            </a:r>
            <a:r>
              <a:rPr lang="en-US" dirty="0"/>
              <a:t> is not accurate.  All other data for that record </a:t>
            </a:r>
            <a:r>
              <a:rPr lang="en-US" u="sng" dirty="0"/>
              <a:t>will be processed</a:t>
            </a:r>
            <a:r>
              <a:rPr lang="en-US" u="none" dirty="0"/>
              <a:t> and stored if otherwise valid.</a:t>
            </a:r>
          </a:p>
          <a:p>
            <a:endParaRPr lang="en-US" baseline="0" dirty="0"/>
          </a:p>
          <a:p>
            <a:r>
              <a:rPr lang="en-US" baseline="0" dirty="0"/>
              <a:t>As part of summer 2011 revisions, EPA also removed some (not all) of the individual release point coordinates where they were equal to the site level coordinates.  When we remove the release point coordinates, the “use site coordinates” flag that you see in the EIS Gateway is set.  For these situations, the release point coordinates also inherit the protection status of the site coordinates.  You do have the ability to set the “use site coordinates” flag in the EIS gateway, on individual release points.  Please contact EPA if you are interested in setting a large batch to use site coordinates, since there is no mechanism for you to set those via a batch XML submittal.</a:t>
            </a:r>
          </a:p>
          <a:p>
            <a:endParaRPr lang="en-US" baseline="0" dirty="0"/>
          </a:p>
          <a:p>
            <a:r>
              <a:rPr lang="en-US" baseline="0" dirty="0"/>
              <a:t>Individual release point coordinates may also be protected.</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126ABC3B-2696-4D1A-AD64-426F2F3B04CF}" type="slidenum">
              <a:rPr lang="en-US" smtClean="0"/>
              <a:pPr/>
              <a:t>70</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Potential duplicate facilities are facilities that are being submitted with a different facility identifier but resembles a facility already existing in EIS.  The algorithm looks at Facility Name, address, NAICs, and </a:t>
            </a:r>
            <a:r>
              <a:rPr lang="en-US" dirty="0" err="1"/>
              <a:t>lat</a:t>
            </a:r>
            <a:r>
              <a:rPr lang="en-US" dirty="0"/>
              <a:t>/</a:t>
            </a:r>
            <a:r>
              <a:rPr lang="en-US" dirty="0" err="1"/>
              <a:t>lon</a:t>
            </a:r>
            <a:r>
              <a:rPr lang="en-US" dirty="0"/>
              <a:t>.  Each field is weighted differently.  If a facility exceeds a set limit, the record is flagged.  The record is not accepted into EIS until the issue is resolved.</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8DAC69-D875-4268-93F8-82D6778C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6805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page will display the Potential Duplicate Facility pairs and </a:t>
            </a:r>
            <a:r>
              <a:rPr lang="en-US" dirty="0"/>
              <a:t>allow you to request to merge the facility information with an already existing EIS facility; edit the submit facility, delete the submit facility, or tell us to that the submitted facility is really a new facility and should be added to EIS.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8DAC69-D875-4268-93F8-82D6778C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3271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6ABC3B-2696-4D1A-AD64-426F2F3B04CF}" type="slidenum">
              <a:rPr lang="en-US" smtClean="0"/>
              <a:pPr/>
              <a:t>73</a:t>
            </a:fld>
            <a:endParaRPr lang="en-US"/>
          </a:p>
        </p:txBody>
      </p:sp>
    </p:spTree>
    <p:extLst>
      <p:ext uri="{BB962C8B-B14F-4D97-AF65-F5344CB8AC3E}">
        <p14:creationId xmlns:p14="http://schemas.microsoft.com/office/powerpoint/2010/main" val="3441443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you do you register for EIS?  Detail instructions are located on the CHIEF website, under Emission Inventory Gateway.  You will need to first register on the EPA Portal at </a:t>
            </a:r>
            <a:r>
              <a:rPr lang="en-US" dirty="0">
                <a:hlinkClick r:id="rId3"/>
              </a:rPr>
              <a:t>https://waa.epa.gov/waa/login.jsp</a:t>
            </a:r>
            <a:r>
              <a:rPr lang="en-US" dirty="0"/>
              <a:t>   After registration, you will receive an approval email.  Next you will complete your Profile in EIS at </a:t>
            </a:r>
            <a:r>
              <a:rPr lang="en-US" dirty="0">
                <a:hlinkClick r:id="rId4"/>
              </a:rPr>
              <a:t>https://eis.epa.gov/eis-system-web/welcome.html</a:t>
            </a:r>
            <a:r>
              <a:rPr lang="en-US" dirty="0"/>
              <a:t>   Once this profile has been approved you will have full access to the system.</a:t>
            </a:r>
          </a:p>
        </p:txBody>
      </p:sp>
      <p:sp>
        <p:nvSpPr>
          <p:cNvPr id="4" name="Slide Number Placeholder 3"/>
          <p:cNvSpPr>
            <a:spLocks noGrp="1"/>
          </p:cNvSpPr>
          <p:nvPr>
            <p:ph type="sldNum" sz="quarter" idx="10"/>
          </p:nvPr>
        </p:nvSpPr>
        <p:spPr/>
        <p:txBody>
          <a:bodyPr/>
          <a:lstStyle/>
          <a:p>
            <a:fld id="{078DAC69-D875-4268-93F8-82D6778C5689}" type="slidenum">
              <a:rPr lang="en-US" smtClean="0"/>
              <a:t>8</a:t>
            </a:fld>
            <a:endParaRPr lang="en-US"/>
          </a:p>
        </p:txBody>
      </p:sp>
    </p:spTree>
    <p:extLst>
      <p:ext uri="{BB962C8B-B14F-4D97-AF65-F5344CB8AC3E}">
        <p14:creationId xmlns:p14="http://schemas.microsoft.com/office/powerpoint/2010/main" val="41728200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correct Facility data within EIS select Facility Inventory and Point Emissions under the View/Add/Edit section on the left hand sidebar.  From this point you can search for the facility by various filters such as Agency ID or Facility Name.  Additional filters such as county, facility type or operating status can further reduce the number of records returned.</a:t>
            </a:r>
          </a:p>
        </p:txBody>
      </p:sp>
      <p:sp>
        <p:nvSpPr>
          <p:cNvPr id="4" name="Slide Number Placeholder 3"/>
          <p:cNvSpPr>
            <a:spLocks noGrp="1"/>
          </p:cNvSpPr>
          <p:nvPr>
            <p:ph type="sldNum" sz="quarter" idx="10"/>
          </p:nvPr>
        </p:nvSpPr>
        <p:spPr/>
        <p:txBody>
          <a:bodyPr/>
          <a:lstStyle/>
          <a:p>
            <a:fld id="{126ABC3B-2696-4D1A-AD64-426F2F3B04CF}" type="slidenum">
              <a:rPr lang="en-US" smtClean="0"/>
              <a:pPr/>
              <a:t>74</a:t>
            </a:fld>
            <a:endParaRPr lang="en-US"/>
          </a:p>
        </p:txBody>
      </p:sp>
    </p:spTree>
    <p:extLst>
      <p:ext uri="{BB962C8B-B14F-4D97-AF65-F5344CB8AC3E}">
        <p14:creationId xmlns:p14="http://schemas.microsoft.com/office/powerpoint/2010/main" val="29757991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at the bottom of the page is a list of the facilities in your jurisdiction.  You can sort by the column headings as well.  Select the link on a particular facility to get to the details.</a:t>
            </a:r>
          </a:p>
        </p:txBody>
      </p:sp>
      <p:sp>
        <p:nvSpPr>
          <p:cNvPr id="4" name="Slide Number Placeholder 3"/>
          <p:cNvSpPr>
            <a:spLocks noGrp="1"/>
          </p:cNvSpPr>
          <p:nvPr>
            <p:ph type="sldNum" sz="quarter" idx="10"/>
          </p:nvPr>
        </p:nvSpPr>
        <p:spPr/>
        <p:txBody>
          <a:bodyPr/>
          <a:lstStyle/>
          <a:p>
            <a:fld id="{126ABC3B-2696-4D1A-AD64-426F2F3B04CF}" type="slidenum">
              <a:rPr lang="en-US" smtClean="0"/>
              <a:pPr/>
              <a:t>75</a:t>
            </a:fld>
            <a:endParaRPr lang="en-US"/>
          </a:p>
        </p:txBody>
      </p:sp>
    </p:spTree>
    <p:extLst>
      <p:ext uri="{BB962C8B-B14F-4D97-AF65-F5344CB8AC3E}">
        <p14:creationId xmlns:p14="http://schemas.microsoft.com/office/powerpoint/2010/main" val="16026553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top our tabs for each component of the facility configuration.  For this example we will demonstrate how to change the status on the facility from operating to permanently shutdown.</a:t>
            </a:r>
          </a:p>
          <a:p>
            <a:endParaRPr lang="en-US" dirty="0"/>
          </a:p>
          <a:p>
            <a:r>
              <a:rPr lang="en-US" dirty="0"/>
              <a:t>First select Edit Facility Site.</a:t>
            </a:r>
          </a:p>
        </p:txBody>
      </p:sp>
      <p:sp>
        <p:nvSpPr>
          <p:cNvPr id="4" name="Slide Number Placeholder 3"/>
          <p:cNvSpPr>
            <a:spLocks noGrp="1"/>
          </p:cNvSpPr>
          <p:nvPr>
            <p:ph type="sldNum" sz="quarter" idx="10"/>
          </p:nvPr>
        </p:nvSpPr>
        <p:spPr/>
        <p:txBody>
          <a:bodyPr/>
          <a:lstStyle/>
          <a:p>
            <a:fld id="{126ABC3B-2696-4D1A-AD64-426F2F3B04CF}" type="slidenum">
              <a:rPr lang="en-US" smtClean="0"/>
              <a:pPr/>
              <a:t>76</a:t>
            </a:fld>
            <a:endParaRPr lang="en-US"/>
          </a:p>
        </p:txBody>
      </p:sp>
    </p:spTree>
    <p:extLst>
      <p:ext uri="{BB962C8B-B14F-4D97-AF65-F5344CB8AC3E}">
        <p14:creationId xmlns:p14="http://schemas.microsoft.com/office/powerpoint/2010/main" val="28192205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red sunbursts indicate fields which are required to be populated.  To change the operating status select the drop down menu and change the status to permanently shutdown.</a:t>
            </a:r>
          </a:p>
          <a:p>
            <a:endParaRPr lang="en-US" dirty="0"/>
          </a:p>
          <a:p>
            <a:r>
              <a:rPr lang="en-US" dirty="0"/>
              <a:t>Then select Save at the bottom of the page.</a:t>
            </a:r>
          </a:p>
          <a:p>
            <a:endParaRPr lang="en-US" dirty="0"/>
          </a:p>
          <a:p>
            <a:r>
              <a:rPr lang="en-US" dirty="0"/>
              <a:t>This process is the same for each facility level.</a:t>
            </a:r>
          </a:p>
          <a:p>
            <a:endParaRPr lang="en-US" dirty="0"/>
          </a:p>
          <a:p>
            <a:r>
              <a:rPr lang="en-US" dirty="0"/>
              <a:t>There are some data fields which you will not be able to edit because they are owned by EPA.  In this screenshot one of those fields is Facility Source Type.</a:t>
            </a:r>
          </a:p>
        </p:txBody>
      </p:sp>
      <p:sp>
        <p:nvSpPr>
          <p:cNvPr id="4" name="Slide Number Placeholder 3"/>
          <p:cNvSpPr>
            <a:spLocks noGrp="1"/>
          </p:cNvSpPr>
          <p:nvPr>
            <p:ph type="sldNum" sz="quarter" idx="10"/>
          </p:nvPr>
        </p:nvSpPr>
        <p:spPr/>
        <p:txBody>
          <a:bodyPr/>
          <a:lstStyle/>
          <a:p>
            <a:fld id="{126ABC3B-2696-4D1A-AD64-426F2F3B04CF}" type="slidenum">
              <a:rPr lang="en-US" smtClean="0"/>
              <a:pPr/>
              <a:t>77</a:t>
            </a:fld>
            <a:endParaRPr lang="en-US"/>
          </a:p>
        </p:txBody>
      </p:sp>
    </p:spTree>
    <p:extLst>
      <p:ext uri="{BB962C8B-B14F-4D97-AF65-F5344CB8AC3E}">
        <p14:creationId xmlns:p14="http://schemas.microsoft.com/office/powerpoint/2010/main" val="2123609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a:t>
            </a:r>
            <a:r>
              <a:rPr lang="en-US" b="1" dirty="0"/>
              <a:t>NEI Point</a:t>
            </a:r>
            <a:r>
              <a:rPr lang="en-US" dirty="0"/>
              <a:t> data category contains emissions estimates for processes at facilities and</a:t>
            </a:r>
            <a:r>
              <a:rPr lang="en-US" baseline="0" dirty="0"/>
              <a:t> other information related to emissions that is not static but rather is specific to an inventory year</a:t>
            </a:r>
          </a:p>
          <a:p>
            <a:endParaRPr lang="en-US" dirty="0"/>
          </a:p>
          <a:p>
            <a:r>
              <a:rPr lang="en-US" dirty="0"/>
              <a:t>Emissions</a:t>
            </a:r>
            <a:r>
              <a:rPr lang="en-US" baseline="0" dirty="0"/>
              <a:t> are reported for each pollutant, by process and for a specific inventory year and reporting period, for example 2011, annual</a:t>
            </a:r>
          </a:p>
          <a:p>
            <a:endParaRPr lang="en-US" dirty="0"/>
          </a:p>
          <a:p>
            <a:r>
              <a:rPr lang="en-US" dirty="0"/>
              <a:t>The point inventory</a:t>
            </a:r>
            <a:r>
              <a:rPr lang="en-US" baseline="0" dirty="0"/>
              <a:t>  may also include other emissions-related data that depend on inventory year.  These are: throughput which depends on the inventory year and reporting period, operating details like as hours per day, and seasonal percentages and supplemental parameters such as ash or sulfur content</a:t>
            </a:r>
            <a:endParaRPr lang="en-US" dirty="0"/>
          </a:p>
          <a:p>
            <a:pPr marL="0" marR="0" lvl="1" indent="0" algn="l" defTabSz="914400" rtl="0" eaLnBrk="1" fontAlgn="base" latinLnBrk="0" hangingPunct="1">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a:defRPr/>
            </a:pPr>
            <a:fld id="{A9937C09-79BE-4F27-8F75-FE7289BC2751}" type="slidenum">
              <a:rPr lang="en-US" smtClean="0"/>
              <a:pPr>
                <a:defRPr/>
              </a:pPr>
              <a:t>79</a:t>
            </a:fld>
            <a:endParaRPr lang="en-US"/>
          </a:p>
        </p:txBody>
      </p:sp>
    </p:spTree>
    <p:extLst>
      <p:ext uri="{BB962C8B-B14F-4D97-AF65-F5344CB8AC3E}">
        <p14:creationId xmlns:p14="http://schemas.microsoft.com/office/powerpoint/2010/main" val="27841149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normAutofit fontScale="85000" lnSpcReduction="10000"/>
          </a:bodyPr>
          <a:lstStyle/>
          <a:p>
            <a:pPr>
              <a:spcBef>
                <a:spcPct val="0"/>
              </a:spcBef>
            </a:pPr>
            <a:r>
              <a:rPr lang="en-US" dirty="0"/>
              <a:t>Before we get into the mechanics of reporting emissions I want to go over some important</a:t>
            </a:r>
            <a:r>
              <a:rPr lang="en-US" baseline="0" dirty="0"/>
              <a:t> concepts – many of which stem from lessons learned during development of previous NEI. </a:t>
            </a:r>
          </a:p>
          <a:p>
            <a:pPr>
              <a:spcBef>
                <a:spcPct val="0"/>
              </a:spcBef>
            </a:pPr>
            <a:endParaRPr lang="en-US" baseline="0" dirty="0"/>
          </a:p>
          <a:p>
            <a:pPr>
              <a:spcBef>
                <a:spcPct val="0"/>
              </a:spcBef>
            </a:pPr>
            <a:r>
              <a:rPr lang="en-US" baseline="0" dirty="0"/>
              <a:t>First, it is very important that you complete the submission of any changes to your facility inventory prior to submitting your point submission.</a:t>
            </a:r>
          </a:p>
          <a:p>
            <a:pPr>
              <a:spcBef>
                <a:spcPct val="0"/>
              </a:spcBef>
            </a:pPr>
            <a:endParaRPr lang="en-US" baseline="0" dirty="0"/>
          </a:p>
          <a:p>
            <a:pPr>
              <a:spcBef>
                <a:spcPct val="0"/>
              </a:spcBef>
            </a:pPr>
            <a:r>
              <a:rPr lang="en-US" baseline="0" dirty="0"/>
              <a:t>Second, </a:t>
            </a:r>
            <a:r>
              <a:rPr lang="en-US" dirty="0"/>
              <a:t>Emissions may only be reported for an existing process.  Therefore you want to make sure that the</a:t>
            </a:r>
            <a:r>
              <a:rPr lang="en-US" baseline="0" dirty="0"/>
              <a:t> processes you are submitting emissions to are already in EIS.  If it is a new process you will need to submit it EIS as a Facility Inventory submission or add it to your facility through a gateway edit.   If you are adding a process via a submittal, you </a:t>
            </a:r>
            <a:r>
              <a:rPr lang="en-US" sz="1200" kern="1200" baseline="0" dirty="0">
                <a:solidFill>
                  <a:schemeClr val="tx1"/>
                </a:solidFill>
                <a:latin typeface="+mn-lt"/>
                <a:ea typeface="+mn-ea"/>
                <a:cs typeface="+mn-cs"/>
              </a:rPr>
              <a:t>should not submit a point file immediately after a Facility Inventory file, in case there are any critical errors or Potential Duplicate facilities in their facility inventory submittal.  These will have to be resolved before emissions will have a place to be added.</a:t>
            </a:r>
          </a:p>
          <a:p>
            <a:pPr>
              <a:spcBef>
                <a:spcPct val="0"/>
              </a:spcBef>
            </a:pPr>
            <a:endParaRPr lang="en-US" sz="1200" kern="1200" baseline="0" dirty="0">
              <a:solidFill>
                <a:schemeClr val="tx1"/>
              </a:solidFill>
              <a:latin typeface="+mn-lt"/>
              <a:ea typeface="+mn-ea"/>
              <a:cs typeface="+mn-cs"/>
            </a:endParaRPr>
          </a:p>
          <a:p>
            <a:pPr>
              <a:spcBef>
                <a:spcPct val="0"/>
              </a:spcBef>
            </a:pPr>
            <a:r>
              <a:rPr lang="en-US" sz="1200" kern="1200" baseline="0" dirty="0">
                <a:solidFill>
                  <a:schemeClr val="tx1"/>
                </a:solidFill>
                <a:latin typeface="+mn-lt"/>
                <a:ea typeface="+mn-ea"/>
                <a:cs typeface="+mn-cs"/>
              </a:rPr>
              <a:t>Emissions cannot be reported for an existing process that has a process end year prior to the year you are submitting data for.  EG you cannot submit 2011 emissions to a process that has a process end year of 2010.</a:t>
            </a:r>
          </a:p>
          <a:p>
            <a:pPr>
              <a:spcBef>
                <a:spcPct val="0"/>
              </a:spcBef>
            </a:pPr>
            <a:endParaRPr lang="en-US" sz="1200" kern="1200" baseline="0" dirty="0">
              <a:solidFill>
                <a:schemeClr val="tx1"/>
              </a:solidFill>
              <a:latin typeface="+mn-lt"/>
              <a:ea typeface="+mn-ea"/>
              <a:cs typeface="+mn-cs"/>
            </a:endParaRPr>
          </a:p>
          <a:p>
            <a:pPr>
              <a:spcBef>
                <a:spcPct val="0"/>
              </a:spcBef>
            </a:pPr>
            <a:r>
              <a:rPr lang="en-US" sz="1200" kern="1200" baseline="0" dirty="0">
                <a:solidFill>
                  <a:schemeClr val="tx1"/>
                </a:solidFill>
                <a:latin typeface="+mn-lt"/>
                <a:ea typeface="+mn-ea"/>
                <a:cs typeface="+mn-cs"/>
              </a:rPr>
              <a:t>If the unit is permanently shut down and the operating status year is equal to or prior to the year you are submitting emissions for, then you cannot submit emissions to it.  For example if the operating status year is 2011 and the unit marked “PS” then you cannot submit 2011 emissions to it.</a:t>
            </a:r>
          </a:p>
          <a:p>
            <a:pPr>
              <a:spcBef>
                <a:spcPct val="0"/>
              </a:spcBef>
            </a:pPr>
            <a:endParaRPr lang="en-US" sz="1200" kern="1200" baseline="0" dirty="0">
              <a:solidFill>
                <a:schemeClr val="tx1"/>
              </a:solidFill>
              <a:latin typeface="+mn-lt"/>
              <a:ea typeface="+mn-ea"/>
              <a:cs typeface="+mn-cs"/>
            </a:endParaRPr>
          </a:p>
          <a:p>
            <a:pPr>
              <a:spcBef>
                <a:spcPct val="0"/>
              </a:spcBef>
            </a:pPr>
            <a:r>
              <a:rPr lang="en-US" baseline="0" dirty="0"/>
              <a:t>Also </a:t>
            </a:r>
            <a:r>
              <a:rPr lang="en-US" dirty="0"/>
              <a:t>Do</a:t>
            </a:r>
            <a:r>
              <a:rPr lang="en-US" baseline="0" dirty="0"/>
              <a:t> not add a process unless it is indeed new process.  A problem we had with the 2008 NEI is that new processes were added not because they were new but because of id changes.  The facility inventory webinar shows how to change Agency ids without adding a new unit or process. </a:t>
            </a:r>
            <a:endParaRPr lang="en-US" dirty="0"/>
          </a:p>
          <a:p>
            <a:pPr>
              <a:spcBef>
                <a:spcPct val="0"/>
              </a:spcBef>
            </a:pPr>
            <a:endParaRPr lang="en-US" dirty="0"/>
          </a:p>
          <a:p>
            <a:pPr>
              <a:spcBef>
                <a:spcPct val="0"/>
              </a:spcBef>
            </a:pPr>
            <a:r>
              <a:rPr lang="en-US" dirty="0"/>
              <a:t>All pollutants, CAPs and HAPs, must be reported together.  Each submittal overwrites the last.  In other words if your first submission had only CAPs and you decided later that you wanted to add HAPs, your second submission must include the previously submitted CAPs and the new HAPs.  Just submitting the HAPs will overwrite your previous CAP submission.</a:t>
            </a:r>
          </a:p>
          <a:p>
            <a:pPr>
              <a:spcBef>
                <a:spcPct val="0"/>
              </a:spcBef>
            </a:pPr>
            <a:endParaRPr lang="en-US" dirty="0"/>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F09F271-AB64-4280-BC4F-02000C6E4ED1}" type="slidenum">
              <a:rPr lang="en-US">
                <a:latin typeface="Arial" pitchFamily="34" charset="0"/>
              </a:rPr>
              <a:pPr/>
              <a:t>80</a:t>
            </a:fld>
            <a:endParaRPr lang="en-US">
              <a:latin typeface="Arial" pitchFamily="34" charset="0"/>
            </a:endParaRPr>
          </a:p>
        </p:txBody>
      </p:sp>
    </p:spTree>
    <p:extLst>
      <p:ext uri="{BB962C8B-B14F-4D97-AF65-F5344CB8AC3E}">
        <p14:creationId xmlns:p14="http://schemas.microsoft.com/office/powerpoint/2010/main" val="20957120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a:spcBef>
                <a:spcPct val="0"/>
              </a:spcBef>
            </a:pPr>
            <a:endParaRPr lang="en-US" dirty="0"/>
          </a:p>
          <a:p>
            <a:pPr>
              <a:spcBef>
                <a:spcPct val="0"/>
              </a:spcBef>
            </a:pPr>
            <a:r>
              <a:rPr lang="en-US" dirty="0"/>
              <a:t>Your emissions will not be adjusted or changed by EPA.  If we see any outlier or problem, we will contact you to change your data.  If the data is not changed, it may not be selected in the creation of the NEI.  For example, for</a:t>
            </a:r>
            <a:r>
              <a:rPr lang="en-US" baseline="0" dirty="0"/>
              <a:t> the 2008 NEI EPA developed a dataset called overwrite which was selected ahead of SLT data.    The SLT data still resides in the EIS but the EPA overwrite dataset value was used ahead of the SLT data for the NEI.</a:t>
            </a:r>
            <a:endParaRPr lang="en-US" dirty="0"/>
          </a:p>
          <a:p>
            <a:pPr>
              <a:spcBef>
                <a:spcPct val="0"/>
              </a:spcBef>
            </a:pPr>
            <a:endParaRPr lang="en-US" dirty="0"/>
          </a:p>
          <a:p>
            <a:pPr>
              <a:spcBef>
                <a:spcPct val="0"/>
              </a:spcBef>
            </a:pPr>
            <a:r>
              <a:rPr lang="en-US" dirty="0"/>
              <a:t>EIS can support emissions values from multiple sources.  This allows you to not only see your submitted value, but also the TRI, PM Aug, or other values</a:t>
            </a:r>
            <a:r>
              <a:rPr lang="en-US" baseline="0" dirty="0"/>
              <a:t> EPA may have submitted for the process.</a:t>
            </a:r>
            <a:endParaRPr lang="en-US" dirty="0"/>
          </a:p>
          <a:p>
            <a:pPr>
              <a:spcBef>
                <a:spcPct val="0"/>
              </a:spcBef>
            </a:pPr>
            <a:endParaRPr lang="en-US" dirty="0"/>
          </a:p>
          <a:p>
            <a:pPr>
              <a:spcBef>
                <a:spcPct val="0"/>
              </a:spcBef>
            </a:pPr>
            <a:r>
              <a:rPr lang="en-US" dirty="0"/>
              <a:t>You</a:t>
            </a:r>
            <a:r>
              <a:rPr lang="en-US" baseline="0" dirty="0"/>
              <a:t> </a:t>
            </a:r>
            <a:r>
              <a:rPr lang="en-US" dirty="0"/>
              <a:t>may report in units of measure listed</a:t>
            </a:r>
            <a:r>
              <a:rPr lang="en-US" baseline="0" dirty="0"/>
              <a:t> in the code table – which includes lbs, tons and several metric units. </a:t>
            </a:r>
            <a:r>
              <a:rPr lang="en-US" dirty="0"/>
              <a:t>EIS will convert the values to tons and pounds for reporting purposes.  EIS will always display the unit of measure “as reported” under the individual process on the Gateway.  Modeling files (the ones that are</a:t>
            </a:r>
            <a:r>
              <a:rPr lang="en-US" baseline="0" dirty="0"/>
              <a:t> fed to SMOKE for use in eventual AQ modeling) use only tons.</a:t>
            </a:r>
          </a:p>
          <a:p>
            <a:pPr>
              <a:spcBef>
                <a:spcPct val="0"/>
              </a:spcBef>
            </a:pPr>
            <a:endParaRPr lang="en-US" baseline="0" dirty="0"/>
          </a:p>
          <a:p>
            <a:pPr>
              <a:spcBef>
                <a:spcPct val="0"/>
              </a:spcBef>
            </a:pPr>
            <a:r>
              <a:rPr lang="en-US" baseline="0" dirty="0"/>
              <a:t>You should report emissions after controls – i.e., controlled emissions.  The NEI intends to reflect ACTUAL emissions for a specific year, so your emissions should account for the impact of any controls  on the unit or process.  Since you are required to report controls if they exist, we can always use the information on the controls to generate uncontrolled emissions if we need them.  </a:t>
            </a:r>
            <a:endParaRPr lang="en-US" dirty="0"/>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F09F271-AB64-4280-BC4F-02000C6E4ED1}" type="slidenum">
              <a:rPr lang="en-US">
                <a:latin typeface="Arial" pitchFamily="34" charset="0"/>
              </a:rPr>
              <a:pPr/>
              <a:t>81</a:t>
            </a:fld>
            <a:endParaRPr lang="en-US">
              <a:latin typeface="Arial" pitchFamily="34" charset="0"/>
            </a:endParaRPr>
          </a:p>
        </p:txBody>
      </p:sp>
    </p:spTree>
    <p:extLst>
      <p:ext uri="{BB962C8B-B14F-4D97-AF65-F5344CB8AC3E}">
        <p14:creationId xmlns:p14="http://schemas.microsoft.com/office/powerpoint/2010/main" val="14268129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Emissions</a:t>
            </a:r>
            <a:r>
              <a:rPr lang="en-US" baseline="0" dirty="0"/>
              <a:t> are reported at the process, not facility level.  Process level emissions should be integrated across CAPS and HAPs.  While there is no current QA check in EIS for this, your VOC HAPs should sum to less than or equal to your VOC.  That is because VOC can consist of  both VOC HAPs (e.g., benzene, toluene, methanol, 1,3 butadiene, etc.) AND VOC that are not HAPs (e.g., pentane, ethanol, </a:t>
            </a:r>
            <a:r>
              <a:rPr lang="en-US" baseline="0" dirty="0" err="1"/>
              <a:t>butanol</a:t>
            </a:r>
            <a:r>
              <a:rPr lang="en-US" baseline="0" dirty="0"/>
              <a:t>, methyl ethyl </a:t>
            </a:r>
            <a:r>
              <a:rPr lang="en-US" baseline="0" dirty="0" err="1"/>
              <a:t>ketone</a:t>
            </a:r>
            <a:r>
              <a:rPr lang="en-US" baseline="0" dirty="0"/>
              <a:t>—this is no longer a HAP, etc).  It is not possible to have more benzene than VOC at a process, though we saw this when doing outlier checks of HAPs.  Generally, your PM HAPs should be less than or equal to your PM-10.  While there are many </a:t>
            </a:r>
            <a:r>
              <a:rPr lang="en-US" baseline="0" dirty="0" err="1"/>
              <a:t>semivolatile</a:t>
            </a:r>
            <a:r>
              <a:rPr lang="en-US" baseline="0" dirty="0"/>
              <a:t> HAPs for which this check would be difficult to do, you can look at particular metal HAPs (such as chromium) and compare emissions to PM-10.</a:t>
            </a:r>
          </a:p>
          <a:p>
            <a:endParaRPr lang="en-US" baseline="0" dirty="0"/>
          </a:p>
          <a:p>
            <a:r>
              <a:rPr lang="en-US" baseline="0" dirty="0"/>
              <a:t>Facility level emissions could cause double counting.  For example if EPA generates a dataset with process level emissions and there are facility level emissions at a facility-level process at the facility, then the EPA process level will be summed with the SLT facility-level causing a double count.  </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A9937C09-79BE-4F27-8F75-FE7289BC2751}" type="slidenum">
              <a:rPr lang="en-US" smtClean="0"/>
              <a:pPr>
                <a:defRPr/>
              </a:pPr>
              <a:t>82</a:t>
            </a:fld>
            <a:endParaRPr lang="en-US"/>
          </a:p>
        </p:txBody>
      </p:sp>
    </p:spTree>
    <p:extLst>
      <p:ext uri="{BB962C8B-B14F-4D97-AF65-F5344CB8AC3E}">
        <p14:creationId xmlns:p14="http://schemas.microsoft.com/office/powerpoint/2010/main" val="10036169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baseline="0" dirty="0"/>
              <a:t>you must fill in the user identifier fields and it must be a registered EIS account ID (email) and that user ID must reflect a user with CDX submittal privileges ---i.e., write access to EIS.</a:t>
            </a:r>
          </a:p>
          <a:p>
            <a:r>
              <a:rPr lang="en-US" baseline="0" dirty="0"/>
              <a:t>Also you much include the program system code that identifies your agency and the 4-digit emissions year.</a:t>
            </a:r>
          </a:p>
          <a:p>
            <a:endParaRPr lang="en-US" baseline="0" dirty="0"/>
          </a:p>
          <a:p>
            <a:r>
              <a:rPr lang="en-US" baseline="0" dirty="0"/>
              <a:t>Optional-your name, organization, a document title, keywords and comments –these are free flow text fields that don’t need to conform to particular values or format.  Other fields in this table must be specified by particular names.   </a:t>
            </a:r>
          </a:p>
          <a:p>
            <a:r>
              <a:rPr lang="en-US" sz="1200" b="0" baseline="0" dirty="0"/>
              <a:t> </a:t>
            </a:r>
            <a:endParaRPr lang="en-US" dirty="0"/>
          </a:p>
          <a:p>
            <a:pPr>
              <a:spcBef>
                <a:spcPct val="0"/>
              </a:spcBef>
            </a:pPr>
            <a:endParaRPr lang="en-US" dirty="0"/>
          </a:p>
        </p:txBody>
      </p:sp>
      <p:sp>
        <p:nvSpPr>
          <p:cNvPr id="43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9CF324A-8B03-46F1-8165-D6C69639D6B9}" type="slidenum">
              <a:rPr lang="en-US">
                <a:latin typeface="Arial" pitchFamily="34" charset="0"/>
              </a:rPr>
              <a:pPr/>
              <a:t>83</a:t>
            </a:fld>
            <a:endParaRPr lang="en-US">
              <a:latin typeface="Arial" pitchFamily="34" charset="0"/>
            </a:endParaRPr>
          </a:p>
        </p:txBody>
      </p:sp>
    </p:spTree>
    <p:extLst>
      <p:ext uri="{BB962C8B-B14F-4D97-AF65-F5344CB8AC3E}">
        <p14:creationId xmlns:p14="http://schemas.microsoft.com/office/powerpoint/2010/main" val="7950009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pPr>
              <a:spcBef>
                <a:spcPct val="0"/>
              </a:spcBef>
            </a:pPr>
            <a:r>
              <a:rPr lang="en-US" dirty="0"/>
              <a:t> all of your identifiers and state and county FIPS are included in the Emissions table, in addition to the Reporting Period Type Code and the Emissions Operating Code.</a:t>
            </a:r>
          </a:p>
          <a:p>
            <a:pPr>
              <a:spcBef>
                <a:spcPct val="0"/>
              </a:spcBef>
            </a:pPr>
            <a:endParaRPr lang="en-US" dirty="0"/>
          </a:p>
          <a:p>
            <a:pPr>
              <a:spcBef>
                <a:spcPct val="0"/>
              </a:spcBef>
            </a:pPr>
            <a:r>
              <a:rPr lang="en-US" dirty="0"/>
              <a:t>In addition to the above, you also need the Pollutant Code; Total Emissions and Unit of Measure; and the Emissions Calculation Method Code.</a:t>
            </a:r>
          </a:p>
          <a:p>
            <a:pPr>
              <a:spcBef>
                <a:spcPct val="0"/>
              </a:spcBef>
            </a:pPr>
            <a:endParaRPr lang="en-US" dirty="0"/>
          </a:p>
          <a:p>
            <a:pPr>
              <a:spcBef>
                <a:spcPct val="0"/>
              </a:spcBef>
            </a:pPr>
            <a:r>
              <a:rPr lang="en-US" dirty="0"/>
              <a:t>The Pollutant Code must be a valid code.  Codes can be found on the EIS Gateway under Reference Data.  Make sure that you filter on Active codes.  If you receive an error message when submitting your data that the pollutant code is invalid, filter the pollutant code list on All.  This will allow you to find your code and what this code as been mapped to.  Whenever we retire a code; we try to give you a map to.</a:t>
            </a:r>
          </a:p>
          <a:p>
            <a:pPr>
              <a:spcBef>
                <a:spcPct val="0"/>
              </a:spcBef>
            </a:pPr>
            <a:endParaRPr lang="en-US" dirty="0"/>
          </a:p>
          <a:p>
            <a:pPr>
              <a:spcBef>
                <a:spcPct val="0"/>
              </a:spcBef>
            </a:pPr>
            <a:r>
              <a:rPr lang="en-US" dirty="0"/>
              <a:t>If you are reporting “0” as your emissions total, it must represent zero emissions.  </a:t>
            </a:r>
            <a:r>
              <a:rPr lang="en-US" b="1" dirty="0"/>
              <a:t>DO NOT </a:t>
            </a:r>
            <a:r>
              <a:rPr lang="en-US" dirty="0"/>
              <a:t>report “0” as a placeholder.</a:t>
            </a:r>
          </a:p>
          <a:p>
            <a:pPr>
              <a:spcBef>
                <a:spcPct val="0"/>
              </a:spcBef>
            </a:pPr>
            <a:endParaRPr lang="en-US" dirty="0"/>
          </a:p>
          <a:p>
            <a:pPr>
              <a:spcBef>
                <a:spcPct val="0"/>
              </a:spcBef>
            </a:pPr>
            <a:r>
              <a:rPr lang="en-US" dirty="0"/>
              <a:t>The emissions calculation method code tells us how you calculated your emissions.  The are codes for everything from use of CEM data to engineering judgment.  Again these codes can be found on the EIS Gateway.  Please</a:t>
            </a:r>
            <a:r>
              <a:rPr lang="en-US" baseline="0" dirty="0"/>
              <a:t> fill this in as accurately as possible as we need it to learn more about the data you have reported.  </a:t>
            </a:r>
            <a:endParaRPr lang="en-US" dirty="0"/>
          </a:p>
          <a:p>
            <a:pPr>
              <a:spcBef>
                <a:spcPct val="0"/>
              </a:spcBef>
            </a:pPr>
            <a:endParaRPr lang="en-US" dirty="0"/>
          </a:p>
          <a:p>
            <a:pPr>
              <a:spcBef>
                <a:spcPct val="0"/>
              </a:spcBef>
            </a:pPr>
            <a:r>
              <a:rPr lang="en-US" dirty="0"/>
              <a:t>The emission factor is an optional data field</a:t>
            </a:r>
            <a:r>
              <a:rPr lang="en-US" baseline="0" dirty="0"/>
              <a:t> that we greatly desire to better understand the emissions being reported and being able to compare against alternative values.  Since we are going to provide additional </a:t>
            </a:r>
            <a:r>
              <a:rPr lang="en-US" baseline="0" dirty="0" err="1"/>
              <a:t>Efs</a:t>
            </a:r>
            <a:r>
              <a:rPr lang="en-US" baseline="0" dirty="0"/>
              <a:t> it would be very useful to know if you used them, so if you do, please include them in the </a:t>
            </a:r>
            <a:r>
              <a:rPr lang="en-US" baseline="0" dirty="0" err="1"/>
              <a:t>Emisison</a:t>
            </a:r>
            <a:r>
              <a:rPr lang="en-US" baseline="0" dirty="0"/>
              <a:t> Factor field.  Ideally you would report both the factor and the throughput.  </a:t>
            </a:r>
            <a:endParaRPr lang="en-US" dirty="0"/>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9AFC6D0-AC34-4452-BDBA-FCB9E0112BD6}" type="slidenum">
              <a:rPr lang="en-US">
                <a:latin typeface="Arial" pitchFamily="34" charset="0"/>
              </a:rPr>
              <a:pPr/>
              <a:t>84</a:t>
            </a:fld>
            <a:endParaRPr lang="en-US">
              <a:latin typeface="Arial" pitchFamily="34" charset="0"/>
            </a:endParaRPr>
          </a:p>
        </p:txBody>
      </p:sp>
    </p:spTree>
    <p:extLst>
      <p:ext uri="{BB962C8B-B14F-4D97-AF65-F5344CB8AC3E}">
        <p14:creationId xmlns:p14="http://schemas.microsoft.com/office/powerpoint/2010/main" val="2698947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can be used to filter for an individual facility by using EIS or Agency IDs, Facility Name, or NAICs Code.</a:t>
            </a:r>
          </a:p>
        </p:txBody>
      </p:sp>
      <p:sp>
        <p:nvSpPr>
          <p:cNvPr id="4" name="Slide Number Placeholder 3"/>
          <p:cNvSpPr>
            <a:spLocks noGrp="1"/>
          </p:cNvSpPr>
          <p:nvPr>
            <p:ph type="sldNum" sz="quarter" idx="10"/>
          </p:nvPr>
        </p:nvSpPr>
        <p:spPr/>
        <p:txBody>
          <a:bodyPr/>
          <a:lstStyle/>
          <a:p>
            <a:fld id="{078DAC69-D875-4268-93F8-82D6778C5689}" type="slidenum">
              <a:rPr lang="en-US" smtClean="0"/>
              <a:t>9</a:t>
            </a:fld>
            <a:endParaRPr lang="en-US"/>
          </a:p>
        </p:txBody>
      </p:sp>
    </p:spTree>
    <p:extLst>
      <p:ext uri="{BB962C8B-B14F-4D97-AF65-F5344CB8AC3E}">
        <p14:creationId xmlns:p14="http://schemas.microsoft.com/office/powerpoint/2010/main" val="243054225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a:spcBef>
                <a:spcPct val="0"/>
              </a:spcBef>
            </a:pPr>
            <a:r>
              <a:rPr lang="en-US" dirty="0"/>
              <a:t>The Reporting period table contains your identifiers and the State and County FIPS with the additional of the Reporting Period Type Code and the Emissions Operating Type Code.  </a:t>
            </a:r>
          </a:p>
          <a:p>
            <a:pPr>
              <a:spcBef>
                <a:spcPct val="0"/>
              </a:spcBef>
            </a:pPr>
            <a:endParaRPr lang="en-US" dirty="0"/>
          </a:p>
          <a:p>
            <a:pPr>
              <a:spcBef>
                <a:spcPct val="0"/>
              </a:spcBef>
            </a:pPr>
            <a:r>
              <a:rPr lang="en-US" dirty="0"/>
              <a:t>The Reporting Period Type Code tells us if the emissions being reported are Annual, Episodic, 5 month ozone, etc.</a:t>
            </a:r>
          </a:p>
          <a:p>
            <a:pPr>
              <a:spcBef>
                <a:spcPct val="0"/>
              </a:spcBef>
            </a:pPr>
            <a:endParaRPr lang="en-US" dirty="0"/>
          </a:p>
          <a:p>
            <a:pPr>
              <a:spcBef>
                <a:spcPct val="0"/>
              </a:spcBef>
            </a:pPr>
            <a:r>
              <a:rPr lang="en-US" dirty="0"/>
              <a:t>The second required code is the Emissions Operating Type Code.  This code indicates whether the emissions being reported are routine, upset, start-up, or shutdown.  At a minimum you must report Annual/Routine emissions.</a:t>
            </a:r>
          </a:p>
          <a:p>
            <a:pPr>
              <a:spcBef>
                <a:spcPct val="0"/>
              </a:spcBef>
            </a:pPr>
            <a:endParaRPr lang="en-US" dirty="0"/>
          </a:p>
          <a:p>
            <a:pPr>
              <a:spcBef>
                <a:spcPct val="0"/>
              </a:spcBef>
            </a:pPr>
            <a:r>
              <a:rPr lang="en-US" dirty="0"/>
              <a:t>The only time that you will use the Start Date/ End Date is when your emissions are for an episodic reporting period.  Start Date / End Date is not to indicate the inventory period such as 1/1/</a:t>
            </a:r>
            <a:r>
              <a:rPr lang="en-US" dirty="0" err="1"/>
              <a:t>xxxx</a:t>
            </a:r>
            <a:r>
              <a:rPr lang="en-US" dirty="0"/>
              <a:t> to 12/31/</a:t>
            </a:r>
            <a:r>
              <a:rPr lang="en-US" dirty="0" err="1"/>
              <a:t>xxxx</a:t>
            </a:r>
            <a:r>
              <a:rPr lang="en-US" dirty="0"/>
              <a:t>.</a:t>
            </a:r>
          </a:p>
          <a:p>
            <a:pPr>
              <a:spcBef>
                <a:spcPct val="0"/>
              </a:spcBef>
            </a:pPr>
            <a:endParaRPr lang="en-US" dirty="0"/>
          </a:p>
          <a:p>
            <a:pPr>
              <a:spcBef>
                <a:spcPct val="0"/>
              </a:spcBef>
            </a:pPr>
            <a:r>
              <a:rPr lang="en-US" dirty="0"/>
              <a:t>Currently activity </a:t>
            </a:r>
            <a:r>
              <a:rPr lang="en-US" baseline="0" dirty="0"/>
              <a:t> or </a:t>
            </a:r>
            <a:r>
              <a:rPr lang="en-US" baseline="0" dirty="0" err="1"/>
              <a:t>throughput</a:t>
            </a:r>
            <a:r>
              <a:rPr lang="en-US" dirty="0" err="1"/>
              <a:t>data</a:t>
            </a:r>
            <a:r>
              <a:rPr lang="en-US" dirty="0"/>
              <a:t> is not required in the point inventory.  If this data is available and is not confidential business data, we want it.  Never send CBI data to EPA.  All data that we receive is available to the public.</a:t>
            </a:r>
          </a:p>
          <a:p>
            <a:pPr>
              <a:spcBef>
                <a:spcPct val="0"/>
              </a:spcBef>
            </a:pPr>
            <a:r>
              <a:rPr lang="en-US" dirty="0"/>
              <a:t>If you provide activity</a:t>
            </a:r>
            <a:r>
              <a:rPr lang="en-US" baseline="0" dirty="0"/>
              <a:t> data you must provide the 4 fields listed in the slide together.  You can also provide either data year of the throughput and data source of the throughput.  </a:t>
            </a:r>
            <a:endParaRPr lang="en-US" dirty="0"/>
          </a:p>
          <a:p>
            <a:pPr>
              <a:spcBef>
                <a:spcPct val="0"/>
              </a:spcBef>
            </a:pPr>
            <a:endParaRPr lang="en-US" dirty="0"/>
          </a:p>
          <a:p>
            <a:pPr>
              <a:spcBef>
                <a:spcPct val="0"/>
              </a:spcBef>
            </a:pPr>
            <a:r>
              <a:rPr lang="en-US" dirty="0"/>
              <a:t>A good QA check is you </a:t>
            </a:r>
            <a:r>
              <a:rPr lang="en-US" u="sng" dirty="0"/>
              <a:t>should have the same number of records </a:t>
            </a:r>
            <a:r>
              <a:rPr lang="en-US" dirty="0"/>
              <a:t>in your Emissions Process table as you have in your Reporting Period table.</a:t>
            </a:r>
          </a:p>
          <a:p>
            <a:pPr>
              <a:spcBef>
                <a:spcPct val="0"/>
              </a:spcBef>
            </a:pPr>
            <a:endParaRPr lang="en-US" dirty="0"/>
          </a:p>
        </p:txBody>
      </p:sp>
      <p:sp>
        <p:nvSpPr>
          <p:cNvPr id="44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85A1C0-633D-4352-9745-3AE5569E2D1E}" type="slidenum">
              <a:rPr lang="en-US">
                <a:latin typeface="Arial" pitchFamily="34" charset="0"/>
              </a:rPr>
              <a:pPr/>
              <a:t>85</a:t>
            </a:fld>
            <a:endParaRPr lang="en-US">
              <a:latin typeface="Arial" pitchFamily="34" charset="0"/>
            </a:endParaRPr>
          </a:p>
        </p:txBody>
      </p:sp>
    </p:spTree>
    <p:extLst>
      <p:ext uri="{BB962C8B-B14F-4D97-AF65-F5344CB8AC3E}">
        <p14:creationId xmlns:p14="http://schemas.microsoft.com/office/powerpoint/2010/main" val="41945997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Operating Details is an optional table.  It is important to note that on the Seasonal Throughput you must enter a value for all seasonal data fields (Fall, Winter, Spring and Summer), and those data fields must sum to 100.</a:t>
            </a:r>
          </a:p>
        </p:txBody>
      </p:sp>
      <p:sp>
        <p:nvSpPr>
          <p:cNvPr id="46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2463FA-7141-47A8-B632-E76F2F0C2D74}" type="slidenum">
              <a:rPr lang="en-US">
                <a:latin typeface="Arial" pitchFamily="34" charset="0"/>
              </a:rPr>
              <a:pPr/>
              <a:t>86</a:t>
            </a:fld>
            <a:endParaRPr lang="en-US">
              <a:latin typeface="Arial" pitchFamily="34" charset="0"/>
            </a:endParaRPr>
          </a:p>
        </p:txBody>
      </p:sp>
    </p:spTree>
    <p:extLst>
      <p:ext uri="{BB962C8B-B14F-4D97-AF65-F5344CB8AC3E}">
        <p14:creationId xmlns:p14="http://schemas.microsoft.com/office/powerpoint/2010/main" val="131118621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Supplemental Parameters is also an optional table.  The important item to remember when using the Supplemental Parameter table is that there is no CODE for the Supplemental Calculation Parameter Type.  This value must be typed in as listed above.  Also, when reporting for heat content you may only use BTU or E6BTU.</a:t>
            </a:r>
          </a:p>
        </p:txBody>
      </p:sp>
      <p:sp>
        <p:nvSpPr>
          <p:cNvPr id="47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04F052B-D353-424B-9FE6-D055A0E9763D}" type="slidenum">
              <a:rPr lang="en-US">
                <a:latin typeface="Arial" pitchFamily="34" charset="0"/>
              </a:rPr>
              <a:pPr/>
              <a:t>87</a:t>
            </a:fld>
            <a:endParaRPr lang="en-US">
              <a:latin typeface="Arial" pitchFamily="34" charset="0"/>
            </a:endParaRPr>
          </a:p>
        </p:txBody>
      </p:sp>
    </p:spTree>
    <p:extLst>
      <p:ext uri="{BB962C8B-B14F-4D97-AF65-F5344CB8AC3E}">
        <p14:creationId xmlns:p14="http://schemas.microsoft.com/office/powerpoint/2010/main" val="20131166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first worksheet is the Summary page.</a:t>
            </a:r>
            <a:r>
              <a:rPr lang="en-US" baseline="0" dirty="0"/>
              <a:t>  This page give you the submitters id, submission date and time; the status of the submission; a CDX tracking ID; data category; total system, critical and warning errors; total number of possible duplicates, program system code, and all of the facility IDs with the total number of errors per facility.  </a:t>
            </a:r>
            <a:endParaRPr lang="en-US" dirty="0"/>
          </a:p>
        </p:txBody>
      </p:sp>
      <p:sp>
        <p:nvSpPr>
          <p:cNvPr id="4" name="Slide Number Placeholder 3"/>
          <p:cNvSpPr>
            <a:spLocks noGrp="1"/>
          </p:cNvSpPr>
          <p:nvPr>
            <p:ph type="sldNum" sz="quarter" idx="10"/>
          </p:nvPr>
        </p:nvSpPr>
        <p:spPr/>
        <p:txBody>
          <a:bodyPr/>
          <a:lstStyle/>
          <a:p>
            <a:fld id="{126ABC3B-2696-4D1A-AD64-426F2F3B04CF}" type="slidenum">
              <a:rPr lang="en-US" smtClean="0"/>
              <a:pPr/>
              <a:t>89</a:t>
            </a:fld>
            <a:endParaRPr lang="en-US"/>
          </a:p>
        </p:txBody>
      </p:sp>
    </p:spTree>
    <p:extLst>
      <p:ext uri="{BB962C8B-B14F-4D97-AF65-F5344CB8AC3E}">
        <p14:creationId xmlns:p14="http://schemas.microsoft.com/office/powerpoint/2010/main" val="15270887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statistics page tells you how many records in each of the components were added or updated.  These numbers should correspond</a:t>
            </a:r>
            <a:r>
              <a:rPr lang="en-US" baseline="0" dirty="0"/>
              <a:t> with the number of records in your file.</a:t>
            </a:r>
            <a:endParaRPr lang="en-US" dirty="0"/>
          </a:p>
        </p:txBody>
      </p:sp>
      <p:sp>
        <p:nvSpPr>
          <p:cNvPr id="4" name="Slide Number Placeholder 3"/>
          <p:cNvSpPr>
            <a:spLocks noGrp="1"/>
          </p:cNvSpPr>
          <p:nvPr>
            <p:ph type="sldNum" sz="quarter" idx="10"/>
          </p:nvPr>
        </p:nvSpPr>
        <p:spPr/>
        <p:txBody>
          <a:bodyPr/>
          <a:lstStyle/>
          <a:p>
            <a:fld id="{126ABC3B-2696-4D1A-AD64-426F2F3B04CF}" type="slidenum">
              <a:rPr lang="en-US" smtClean="0"/>
              <a:pPr/>
              <a:t>90</a:t>
            </a:fld>
            <a:endParaRPr lang="en-US"/>
          </a:p>
        </p:txBody>
      </p:sp>
    </p:spTree>
    <p:extLst>
      <p:ext uri="{BB962C8B-B14F-4D97-AF65-F5344CB8AC3E}">
        <p14:creationId xmlns:p14="http://schemas.microsoft.com/office/powerpoint/2010/main" val="87544182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Critical errors must be addressed prior to sending your file to Production.  The worksheet provides you with the FIPS code, Program System Code, agency identifiers, Reporting Period type; pollutant code, error identifier, type of error, error message, resolution message and information about the possible location of the error.  </a:t>
            </a:r>
          </a:p>
          <a:p>
            <a:endParaRPr lang="en-US" dirty="0"/>
          </a:p>
          <a:p>
            <a:r>
              <a:rPr lang="en-US" dirty="0"/>
              <a:t>The easiest way of approach these errors is to sort on the critical error identifier.  This will group all like errors into one section. </a:t>
            </a:r>
            <a:r>
              <a:rPr lang="en-US" baseline="0" dirty="0"/>
              <a:t>elements are affected in an incorrect manner.  </a:t>
            </a:r>
            <a:endParaRPr lang="en-US" dirty="0"/>
          </a:p>
        </p:txBody>
      </p:sp>
      <p:sp>
        <p:nvSpPr>
          <p:cNvPr id="4" name="Slide Number Placeholder 3"/>
          <p:cNvSpPr>
            <a:spLocks noGrp="1"/>
          </p:cNvSpPr>
          <p:nvPr>
            <p:ph type="sldNum" sz="quarter" idx="10"/>
          </p:nvPr>
        </p:nvSpPr>
        <p:spPr/>
        <p:txBody>
          <a:bodyPr/>
          <a:lstStyle/>
          <a:p>
            <a:fld id="{126ABC3B-2696-4D1A-AD64-426F2F3B04CF}" type="slidenum">
              <a:rPr lang="en-US" smtClean="0"/>
              <a:pPr/>
              <a:t>91</a:t>
            </a:fld>
            <a:endParaRPr lang="en-US"/>
          </a:p>
        </p:txBody>
      </p:sp>
    </p:spTree>
    <p:extLst>
      <p:ext uri="{BB962C8B-B14F-4D97-AF65-F5344CB8AC3E}">
        <p14:creationId xmlns:p14="http://schemas.microsoft.com/office/powerpoint/2010/main" val="39686975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9937C09-79BE-4F27-8F75-FE7289BC2751}" type="slidenum">
              <a:rPr lang="en-US" smtClean="0"/>
              <a:pPr>
                <a:defRPr/>
              </a:pPr>
              <a:t>92</a:t>
            </a:fld>
            <a:endParaRPr lang="en-US"/>
          </a:p>
        </p:txBody>
      </p:sp>
    </p:spTree>
    <p:extLst>
      <p:ext uri="{BB962C8B-B14F-4D97-AF65-F5344CB8AC3E}">
        <p14:creationId xmlns:p14="http://schemas.microsoft.com/office/powerpoint/2010/main" val="379480312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Even</a:t>
            </a:r>
            <a:r>
              <a:rPr lang="en-US" baseline="0" dirty="0"/>
              <a:t> though you’ve checked your feedback report it only provides record counts, not emissions totals.  Therefore you should also to check the data in the system via reports</a:t>
            </a:r>
          </a:p>
          <a:p>
            <a:endParaRPr lang="en-US" baseline="0" dirty="0"/>
          </a:p>
          <a:p>
            <a:r>
              <a:rPr lang="en-US" baseline="0" dirty="0"/>
              <a:t>Remember to wait overnight.  There were times that the refresh didn’t occur so if the numbers don’t check at first that is a possible explanation (call us or send support request and we can verify)</a:t>
            </a:r>
          </a:p>
          <a:p>
            <a:endParaRPr lang="en-US" baseline="0" dirty="0"/>
          </a:p>
          <a:p>
            <a:r>
              <a:rPr lang="en-US" baseline="0" dirty="0"/>
              <a:t>One important check is a completeness check.  You can get a list of  facilities with a status of operating but you have not reported emissions for them - </a:t>
            </a:r>
          </a:p>
          <a:p>
            <a:endParaRPr lang="en-US" baseline="0" dirty="0"/>
          </a:p>
          <a:p>
            <a:r>
              <a:rPr lang="en-US" baseline="0" dirty="0"/>
              <a:t>Another check is to run an emissions summary report to compare what is in EIS against what is in your data</a:t>
            </a:r>
          </a:p>
        </p:txBody>
      </p:sp>
      <p:sp>
        <p:nvSpPr>
          <p:cNvPr id="4" name="Slide Number Placeholder 3"/>
          <p:cNvSpPr>
            <a:spLocks noGrp="1"/>
          </p:cNvSpPr>
          <p:nvPr>
            <p:ph type="sldNum" sz="quarter" idx="10"/>
          </p:nvPr>
        </p:nvSpPr>
        <p:spPr/>
        <p:txBody>
          <a:bodyPr/>
          <a:lstStyle/>
          <a:p>
            <a:pPr>
              <a:defRPr/>
            </a:pPr>
            <a:fld id="{A9937C09-79BE-4F27-8F75-FE7289BC2751}" type="slidenum">
              <a:rPr lang="en-US" smtClean="0"/>
              <a:pPr>
                <a:defRPr/>
              </a:pPr>
              <a:t>93</a:t>
            </a:fld>
            <a:endParaRPr lang="en-US"/>
          </a:p>
        </p:txBody>
      </p:sp>
    </p:spTree>
    <p:extLst>
      <p:ext uri="{BB962C8B-B14F-4D97-AF65-F5344CB8AC3E}">
        <p14:creationId xmlns:p14="http://schemas.microsoft.com/office/powerpoint/2010/main" val="349492082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can</a:t>
            </a:r>
            <a:r>
              <a:rPr lang="en-US" baseline="0" dirty="0"/>
              <a:t> use the Agency submission history report to get a list of facilities for which you did and did not submit emissions</a:t>
            </a:r>
            <a:endParaRPr lang="en-US" dirty="0"/>
          </a:p>
          <a:p>
            <a:endParaRPr lang="en-US" dirty="0"/>
          </a:p>
          <a:p>
            <a:r>
              <a:rPr lang="en-US" dirty="0"/>
              <a:t>For</a:t>
            </a:r>
            <a:r>
              <a:rPr lang="en-US" baseline="0" dirty="0"/>
              <a:t> you, this page will only have your agency submittals and any other agency for which you have READ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date and time of submittal is updated immediately. The date is the date of the last submittal of the data category</a:t>
            </a:r>
          </a:p>
          <a:p>
            <a:r>
              <a:rPr lang="en-US" baseline="0" dirty="0"/>
              <a:t>Manual Gateway edits in EIS will not be reflected in this report.</a:t>
            </a:r>
          </a:p>
          <a:p>
            <a:endParaRPr lang="en-US" baseline="0" dirty="0"/>
          </a:p>
          <a:p>
            <a:r>
              <a:rPr lang="en-US" baseline="0" dirty="0"/>
              <a:t>The data/times are links which will give more detail</a:t>
            </a:r>
          </a:p>
          <a:p>
            <a:endParaRPr lang="en-US" baseline="0" dirty="0"/>
          </a:p>
          <a:p>
            <a:r>
              <a:rPr lang="en-US" baseline="0" dirty="0"/>
              <a:t>Click on Agency submission history report, choose the inventory year and click on   the date hyperlink under the Point report which provides the data of the last batch submittal for that year</a:t>
            </a:r>
            <a:endParaRPr lang="en-US" dirty="0"/>
          </a:p>
        </p:txBody>
      </p:sp>
      <p:sp>
        <p:nvSpPr>
          <p:cNvPr id="4" name="Slide Number Placeholder 3"/>
          <p:cNvSpPr>
            <a:spLocks noGrp="1"/>
          </p:cNvSpPr>
          <p:nvPr>
            <p:ph type="sldNum" sz="quarter" idx="10"/>
          </p:nvPr>
        </p:nvSpPr>
        <p:spPr/>
        <p:txBody>
          <a:bodyPr/>
          <a:lstStyle/>
          <a:p>
            <a:fld id="{126ABC3B-2696-4D1A-AD64-426F2F3B04CF}" type="slidenum">
              <a:rPr lang="en-US" smtClean="0"/>
              <a:pPr/>
              <a:t>94</a:t>
            </a:fld>
            <a:endParaRPr lang="en-US"/>
          </a:p>
        </p:txBody>
      </p:sp>
    </p:spTree>
    <p:extLst>
      <p:ext uri="{BB962C8B-B14F-4D97-AF65-F5344CB8AC3E}">
        <p14:creationId xmlns:p14="http://schemas.microsoft.com/office/powerpoint/2010/main" val="31387312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now</a:t>
            </a:r>
            <a:r>
              <a:rPr lang="en-US" baseline="0" dirty="0"/>
              <a:t> see the count of facilities within each operating status code and the number of facilities with reported emissions</a:t>
            </a:r>
          </a:p>
          <a:p>
            <a:r>
              <a:rPr lang="en-US" dirty="0"/>
              <a:t>OP-Expected – Facilities in EIS in which there is any SLT identifier</a:t>
            </a:r>
          </a:p>
          <a:p>
            <a:endParaRPr lang="en-US" dirty="0"/>
          </a:p>
          <a:p>
            <a:r>
              <a:rPr lang="en-US" dirty="0"/>
              <a:t>OP-Total – All facilities in EIS for your agency plus those facilities which have EIS facilities identifiers only and belong to EPA.</a:t>
            </a:r>
          </a:p>
          <a:p>
            <a:endParaRPr lang="en-US" dirty="0"/>
          </a:p>
          <a:p>
            <a:r>
              <a:rPr lang="en-US" dirty="0"/>
              <a:t>PS – Expected – Facilities in EIS in which there is a SLT identifier and has a operating status of “Permanently Shutdown” or PS but the Status Code Year applies to a year later than the inventory reporting year.</a:t>
            </a:r>
          </a:p>
          <a:p>
            <a:endParaRPr lang="en-US" dirty="0"/>
          </a:p>
          <a:p>
            <a:r>
              <a:rPr lang="en-US" dirty="0"/>
              <a:t>PS – Total – All facilities in EIS for your agency plus those facilities which have EIS facilities identifiers only and belong to EPA.  These facilities have an operating status of “Permanently Shutdown” or PS but the Status Code Year applies to a year later than the inventory reporting year.</a:t>
            </a:r>
          </a:p>
          <a:p>
            <a:endParaRPr lang="en-US" baseline="0" dirty="0"/>
          </a:p>
          <a:p>
            <a:r>
              <a:rPr lang="en-US" baseline="0" dirty="0"/>
              <a:t>click on OP-Expected to see if any facilities with an operating status of OP were missed</a:t>
            </a:r>
          </a:p>
        </p:txBody>
      </p:sp>
      <p:sp>
        <p:nvSpPr>
          <p:cNvPr id="4" name="Slide Number Placeholder 3"/>
          <p:cNvSpPr>
            <a:spLocks noGrp="1"/>
          </p:cNvSpPr>
          <p:nvPr>
            <p:ph type="sldNum" sz="quarter" idx="10"/>
          </p:nvPr>
        </p:nvSpPr>
        <p:spPr/>
        <p:txBody>
          <a:bodyPr/>
          <a:lstStyle/>
          <a:p>
            <a:pPr>
              <a:defRPr/>
            </a:pPr>
            <a:fld id="{A9937C09-79BE-4F27-8F75-FE7289BC2751}" type="slidenum">
              <a:rPr lang="en-US" smtClean="0"/>
              <a:pPr>
                <a:defRPr/>
              </a:pPr>
              <a:t>95</a:t>
            </a:fld>
            <a:endParaRPr lang="en-US"/>
          </a:p>
        </p:txBody>
      </p:sp>
    </p:spTree>
    <p:extLst>
      <p:ext uri="{BB962C8B-B14F-4D97-AF65-F5344CB8AC3E}">
        <p14:creationId xmlns:p14="http://schemas.microsoft.com/office/powerpoint/2010/main" val="3842588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filters include County, Facility Type and the Operating Status.  If you do not select any filters, all facilities in your jurisdiction will be listed at the bottom of the page.  This list also includes facilities added by EPA such as airports, railyards and landfills.</a:t>
            </a:r>
          </a:p>
        </p:txBody>
      </p:sp>
      <p:sp>
        <p:nvSpPr>
          <p:cNvPr id="4" name="Slide Number Placeholder 3"/>
          <p:cNvSpPr>
            <a:spLocks noGrp="1"/>
          </p:cNvSpPr>
          <p:nvPr>
            <p:ph type="sldNum" sz="quarter" idx="10"/>
          </p:nvPr>
        </p:nvSpPr>
        <p:spPr/>
        <p:txBody>
          <a:bodyPr/>
          <a:lstStyle/>
          <a:p>
            <a:fld id="{078DAC69-D875-4268-93F8-82D6778C5689}" type="slidenum">
              <a:rPr lang="en-US" smtClean="0"/>
              <a:t>10</a:t>
            </a:fld>
            <a:endParaRPr lang="en-US"/>
          </a:p>
        </p:txBody>
      </p:sp>
    </p:spTree>
    <p:extLst>
      <p:ext uri="{BB962C8B-B14F-4D97-AF65-F5344CB8AC3E}">
        <p14:creationId xmlns:p14="http://schemas.microsoft.com/office/powerpoint/2010/main" val="33544639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Sort by pollutant count and the ones with null are brought</a:t>
            </a:r>
            <a:r>
              <a:rPr lang="en-US" baseline="0" dirty="0"/>
              <a:t> to the top.</a:t>
            </a:r>
          </a:p>
          <a:p>
            <a:r>
              <a:rPr lang="en-US" baseline="0" dirty="0"/>
              <a:t>Where the pollutant count is null it means no emissions were reported.</a:t>
            </a:r>
          </a:p>
          <a:p>
            <a:r>
              <a:rPr lang="en-US" baseline="0" dirty="0"/>
              <a:t>These are expected since they have agency ids so it means either they are missing or the operating status may need to be changed</a:t>
            </a:r>
            <a:endParaRPr lang="en-US" dirty="0"/>
          </a:p>
        </p:txBody>
      </p:sp>
      <p:sp>
        <p:nvSpPr>
          <p:cNvPr id="4" name="Slide Number Placeholder 3"/>
          <p:cNvSpPr>
            <a:spLocks noGrp="1"/>
          </p:cNvSpPr>
          <p:nvPr>
            <p:ph type="sldNum" sz="quarter" idx="10"/>
          </p:nvPr>
        </p:nvSpPr>
        <p:spPr/>
        <p:txBody>
          <a:bodyPr/>
          <a:lstStyle/>
          <a:p>
            <a:pPr>
              <a:defRPr/>
            </a:pPr>
            <a:fld id="{A9937C09-79BE-4F27-8F75-FE7289BC2751}" type="slidenum">
              <a:rPr lang="en-US" smtClean="0"/>
              <a:pPr>
                <a:defRPr/>
              </a:pPr>
              <a:t>96</a:t>
            </a:fld>
            <a:endParaRPr lang="en-US"/>
          </a:p>
        </p:txBody>
      </p:sp>
    </p:spTree>
    <p:extLst>
      <p:ext uri="{BB962C8B-B14F-4D97-AF65-F5344CB8AC3E}">
        <p14:creationId xmlns:p14="http://schemas.microsoft.com/office/powerpoint/2010/main" val="36165200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Editing previously submitted emissions may be done in one of two ways.  The batch submission is basically</a:t>
            </a:r>
            <a:r>
              <a:rPr lang="en-US" baseline="0" dirty="0"/>
              <a:t> a resubmission of your emissions but with the revised values.  </a:t>
            </a:r>
            <a:r>
              <a:rPr lang="en-US" dirty="0"/>
              <a:t>You would have to be extremely careful that you</a:t>
            </a:r>
            <a:r>
              <a:rPr lang="en-US" baseline="0" dirty="0"/>
              <a:t> submitted all pollutants, including the one that was being edited.  Remember that EIS does a complete replacement of pollutant/emissions for each process.  In your batch submission you can include only the process that needs to be corrected – as long as you submit all pollutants for that process.</a:t>
            </a:r>
          </a:p>
          <a:p>
            <a:endParaRPr lang="en-US" baseline="0" dirty="0"/>
          </a:p>
          <a:p>
            <a:r>
              <a:rPr lang="en-US" baseline="0" dirty="0"/>
              <a:t>The second, and probably the easiest and safest if you only have a few corrections to make, is the Gateway.  My rule of thumb is about 30 changes which will probably take an hour and a half – possibly the same time to develop a staging table, run the bridge to convert to xml and submit via CDX</a:t>
            </a:r>
            <a:endParaRPr lang="en-US" dirty="0"/>
          </a:p>
        </p:txBody>
      </p:sp>
      <p:sp>
        <p:nvSpPr>
          <p:cNvPr id="4" name="Slide Number Placeholder 3"/>
          <p:cNvSpPr>
            <a:spLocks noGrp="1"/>
          </p:cNvSpPr>
          <p:nvPr>
            <p:ph type="sldNum" sz="quarter" idx="10"/>
          </p:nvPr>
        </p:nvSpPr>
        <p:spPr/>
        <p:txBody>
          <a:bodyPr/>
          <a:lstStyle/>
          <a:p>
            <a:pPr>
              <a:defRPr/>
            </a:pPr>
            <a:fld id="{A9937C09-79BE-4F27-8F75-FE7289BC2751}" type="slidenum">
              <a:rPr lang="en-US" smtClean="0"/>
              <a:pPr>
                <a:defRPr/>
              </a:pPr>
              <a:t>97</a:t>
            </a:fld>
            <a:endParaRPr lang="en-US"/>
          </a:p>
        </p:txBody>
      </p:sp>
    </p:spTree>
    <p:extLst>
      <p:ext uri="{BB962C8B-B14F-4D97-AF65-F5344CB8AC3E}">
        <p14:creationId xmlns:p14="http://schemas.microsoft.com/office/powerpoint/2010/main" val="14789345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next slides show the gateway editing method.  Go to the Gateway and select the facility that you wish to edit emissions for.  Next navigate down to the process and select view emissions.</a:t>
            </a:r>
          </a:p>
        </p:txBody>
      </p:sp>
      <p:sp>
        <p:nvSpPr>
          <p:cNvPr id="4" name="Slide Number Placeholder 3"/>
          <p:cNvSpPr>
            <a:spLocks noGrp="1"/>
          </p:cNvSpPr>
          <p:nvPr>
            <p:ph type="sldNum" sz="quarter" idx="10"/>
          </p:nvPr>
        </p:nvSpPr>
        <p:spPr/>
        <p:txBody>
          <a:bodyPr/>
          <a:lstStyle/>
          <a:p>
            <a:pPr>
              <a:defRPr/>
            </a:pPr>
            <a:fld id="{A9937C09-79BE-4F27-8F75-FE7289BC2751}" type="slidenum">
              <a:rPr lang="en-US" smtClean="0"/>
              <a:pPr>
                <a:defRPr/>
              </a:pPr>
              <a:t>98</a:t>
            </a:fld>
            <a:endParaRPr lang="en-US"/>
          </a:p>
        </p:txBody>
      </p:sp>
    </p:spTree>
    <p:extLst>
      <p:ext uri="{BB962C8B-B14F-4D97-AF65-F5344CB8AC3E}">
        <p14:creationId xmlns:p14="http://schemas.microsoft.com/office/powerpoint/2010/main" val="384037287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Select the dataset</a:t>
            </a:r>
            <a:r>
              <a:rPr lang="en-US" baseline="0" dirty="0"/>
              <a:t> which needs to be edited.  Note that agencies cannot edit EPA datasets and EPA cannot edit Agency datasets.  Once the dataset is selected the emissions reported for the period are displayed at the bottom of the screen.  The emissions total have an underscore to indicate a link.  Select that link.</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a:t>
            </a:r>
            <a:r>
              <a:rPr lang="en-US" baseline="0" dirty="0"/>
              <a:t> can also add a pollutant on the gateway, as long as at least one pollutant from that process and dataset has already been reported.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If there are NO pollutants already reported for that reporting period you cannot add it via the gateway.  You have to submit it via  the batch method</a:t>
            </a:r>
            <a:endParaRPr lang="en-US"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937C09-79BE-4F27-8F75-FE7289BC27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201736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screen gives you the detailed information on the</a:t>
            </a:r>
            <a:r>
              <a:rPr lang="en-US" baseline="0" dirty="0"/>
              <a:t> reported emissions.  The functionality to either edit or delete the emissions is available to you.  This functionality </a:t>
            </a:r>
            <a:r>
              <a:rPr lang="en-US" b="1" u="sng" baseline="0" dirty="0"/>
              <a:t>will not be available if the submission window is closed</a:t>
            </a:r>
            <a:r>
              <a:rPr lang="en-US" baseline="0" dirty="0"/>
              <a:t>.  Also it won’t be available if you don’t have write permission for your Agency or if you are not in your Agency’s dataset.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937C09-79BE-4F27-8F75-FE7289BC27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621752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Once you click edit, You will be then be able to change the emissions value, emission factor, emission calculation method code and emissions comment.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A9937C09-79BE-4F27-8F75-FE7289BC2751}" type="slidenum">
              <a:rPr lang="en-US" smtClean="0"/>
              <a:pPr>
                <a:defRPr/>
              </a:pPr>
              <a:t>101</a:t>
            </a:fld>
            <a:endParaRPr lang="en-US"/>
          </a:p>
        </p:txBody>
      </p:sp>
    </p:spTree>
    <p:extLst>
      <p:ext uri="{BB962C8B-B14F-4D97-AF65-F5344CB8AC3E}">
        <p14:creationId xmlns:p14="http://schemas.microsoft.com/office/powerpoint/2010/main" val="33706507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Next</a:t>
            </a:r>
            <a:r>
              <a:rPr lang="en-US" baseline="0" dirty="0"/>
              <a:t> few slides will review special types of facilities. First up is airports.  </a:t>
            </a:r>
          </a:p>
          <a:p>
            <a:endParaRPr lang="en-US" baseline="0" dirty="0"/>
          </a:p>
          <a:p>
            <a:r>
              <a:rPr lang="en-US" dirty="0"/>
              <a:t>Must be reported as point sources</a:t>
            </a:r>
          </a:p>
          <a:p>
            <a:r>
              <a:rPr lang="en-US" dirty="0"/>
              <a:t>Includes aircraft engines exhaust, auxiliary power units and ground support equipment (GSE)</a:t>
            </a:r>
          </a:p>
          <a:p>
            <a:r>
              <a:rPr lang="en-US" dirty="0"/>
              <a:t>Aviation gas distribution is reported in nonpoint</a:t>
            </a:r>
          </a:p>
          <a:p>
            <a:r>
              <a:rPr lang="en-US" dirty="0"/>
              <a:t>Although NONROAD model calculates GSE, those SCCs must be reported at the airport, and are not allowed in a </a:t>
            </a:r>
            <a:r>
              <a:rPr lang="en-US" dirty="0" err="1"/>
              <a:t>nonroad</a:t>
            </a:r>
            <a:r>
              <a:rPr lang="en-US" dirty="0"/>
              <a:t> submittal</a:t>
            </a:r>
          </a:p>
          <a:p>
            <a:r>
              <a:rPr lang="en-US" dirty="0"/>
              <a:t>Aircraft exhaust units are aircraft types by SCC (military, commercial, general aviation, etc).  Processes are aircraft make and engine type, indicated by </a:t>
            </a:r>
            <a:r>
              <a:rPr lang="en-US" dirty="0" err="1"/>
              <a:t>aircraftenginetype</a:t>
            </a:r>
            <a:r>
              <a:rPr lang="en-US" dirty="0"/>
              <a:t> code (now a required field).  </a:t>
            </a:r>
          </a:p>
          <a:p>
            <a:r>
              <a:rPr lang="en-US" dirty="0"/>
              <a:t>Submitters should not create new units and processes without first confirming you have SCC and aircraft-engine combinations that are not represented at the existing EIS airport.  EIS will not accept new submittals that duplicate units or processes. </a:t>
            </a:r>
          </a:p>
          <a:p>
            <a:endParaRPr lang="en-US" baseline="0" dirty="0"/>
          </a:p>
          <a:p>
            <a:endParaRPr lang="en-US" baseline="0" dirty="0"/>
          </a:p>
          <a:p>
            <a:endParaRPr lang="en-US" baseline="0" dirty="0"/>
          </a:p>
          <a:p>
            <a:r>
              <a:rPr lang="en-US" baseline="0" dirty="0"/>
              <a:t>EPA’s intent is for each tri-annual inventory year, to provide S/L/Ts with activity data and estimated emissions derived from the Emissions and Dispersion Modeling System (EDMS) for comment and updates. However, funding for this for 2011 NEI is uncertain.  EPA will </a:t>
            </a:r>
            <a:r>
              <a:rPr lang="en-US" b="1" baseline="0" dirty="0"/>
              <a:t>not</a:t>
            </a:r>
            <a:r>
              <a:rPr lang="en-US" baseline="0" dirty="0"/>
              <a:t> post new LTO prior to window opening.</a:t>
            </a:r>
          </a:p>
          <a:p>
            <a:endParaRPr lang="en-US" baseline="0" dirty="0"/>
          </a:p>
          <a:p>
            <a:r>
              <a:rPr lang="en-US" dirty="0"/>
              <a:t>EIS capabilities are currently insufficient to collect this activity data without emissions.</a:t>
            </a:r>
            <a:r>
              <a:rPr lang="en-US" baseline="0" dirty="0"/>
              <a:t>  So any activity collection would be outside of EIS.</a:t>
            </a:r>
          </a:p>
          <a:p>
            <a:endParaRPr lang="en-US" baseline="0" dirty="0"/>
          </a:p>
          <a:p>
            <a:r>
              <a:rPr lang="en-US" sz="1200" kern="1200" baseline="0" dirty="0">
                <a:solidFill>
                  <a:schemeClr val="tx1"/>
                </a:solidFill>
                <a:latin typeface="+mn-lt"/>
                <a:ea typeface="+mn-ea"/>
                <a:cs typeface="+mn-cs"/>
              </a:rPr>
              <a:t>You should only submit airport data if it is collected locally and superior than EPA’s estimates.  You might ask what are EPA’s estimates?  Some possibilities, depending upon funding are:  2008 pulled forward, 2008 grown with National level LTO or full rerun of 2011 with updated LTO.</a:t>
            </a:r>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algn="r" rtl="0"/>
            <a:fld id="{335D7F30-AE34-423E-9FD4-5891CA011C78}" type="slidenum">
              <a:rPr lang="en-US">
                <a:solidFill>
                  <a:prstClr val="black"/>
                </a:solidFill>
                <a:latin typeface="Calibri"/>
              </a:rPr>
              <a:pPr algn="r" rtl="0"/>
              <a:t>103</a:t>
            </a:fld>
            <a:endParaRPr lang="en-US" dirty="0">
              <a:solidFill>
                <a:prstClr val="black"/>
              </a:solidFill>
              <a:latin typeface="Calibri"/>
            </a:endParaRPr>
          </a:p>
        </p:txBody>
      </p:sp>
    </p:spTree>
    <p:extLst>
      <p:ext uri="{BB962C8B-B14F-4D97-AF65-F5344CB8AC3E}">
        <p14:creationId xmlns:p14="http://schemas.microsoft.com/office/powerpoint/2010/main" val="241677923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Unlike airports, EPA believes there are likely more rail yards than the </a:t>
            </a:r>
            <a:r>
              <a:rPr lang="en-US" baseline="0" dirty="0" err="1"/>
              <a:t>approx</a:t>
            </a:r>
            <a:r>
              <a:rPr lang="en-US" baseline="0" dirty="0"/>
              <a:t> 1240 that EPA developed facilities for.  We encourage you to add </a:t>
            </a:r>
            <a:r>
              <a:rPr lang="en-US" baseline="0" dirty="0" err="1"/>
              <a:t>railyard</a:t>
            </a:r>
            <a:r>
              <a:rPr lang="en-US" baseline="0" dirty="0"/>
              <a:t> facilities and report emissions for them.</a:t>
            </a:r>
          </a:p>
          <a:p>
            <a:endParaRPr lang="en-US" baseline="0" dirty="0"/>
          </a:p>
          <a:p>
            <a:r>
              <a:rPr lang="en-US" baseline="0" dirty="0"/>
              <a:t>Note that, </a:t>
            </a:r>
            <a:r>
              <a:rPr lang="en-US" baseline="0" dirty="0" err="1"/>
              <a:t>railyards</a:t>
            </a:r>
            <a:r>
              <a:rPr lang="en-US" baseline="0" dirty="0"/>
              <a:t> can ALSO be reported in nonpoint.  Submitters with rail yard emissions in nonpoint should make sure that the county doesn’t also have a point </a:t>
            </a:r>
            <a:r>
              <a:rPr lang="en-US" baseline="0" dirty="0" err="1"/>
              <a:t>railyard</a:t>
            </a:r>
            <a:r>
              <a:rPr lang="en-US" baseline="0" dirty="0"/>
              <a:t> facility.  If it does, there may be double counting.  </a:t>
            </a:r>
            <a:r>
              <a:rPr lang="en-US" baseline="0" dirty="0" err="1"/>
              <a:t>Shapefiles</a:t>
            </a:r>
            <a:r>
              <a:rPr lang="en-US" baseline="0" dirty="0"/>
              <a:t> are not needed for </a:t>
            </a:r>
            <a:r>
              <a:rPr lang="en-US" baseline="0" dirty="0" err="1"/>
              <a:t>railyards</a:t>
            </a:r>
            <a:r>
              <a:rPr lang="en-US" baseline="0" dirty="0"/>
              <a:t> for nonpoint.</a:t>
            </a:r>
          </a:p>
          <a:p>
            <a:endParaRPr lang="en-US" baseline="0" dirty="0"/>
          </a:p>
          <a:p>
            <a:r>
              <a:rPr lang="en-US" baseline="0" dirty="0"/>
              <a:t>the actual rail lines are reported as </a:t>
            </a:r>
            <a:r>
              <a:rPr lang="en-US" baseline="0" dirty="0" err="1"/>
              <a:t>shapefiles</a:t>
            </a:r>
            <a:r>
              <a:rPr lang="en-US" baseline="0" dirty="0"/>
              <a:t> in the nonpoint inventory.  Explanation of the process will be discussed under the nonpoint category training.</a:t>
            </a:r>
          </a:p>
        </p:txBody>
      </p:sp>
      <p:sp>
        <p:nvSpPr>
          <p:cNvPr id="4" name="Slide Number Placeholder 3"/>
          <p:cNvSpPr>
            <a:spLocks noGrp="1"/>
          </p:cNvSpPr>
          <p:nvPr>
            <p:ph type="sldNum" sz="quarter" idx="10"/>
          </p:nvPr>
        </p:nvSpPr>
        <p:spPr/>
        <p:txBody>
          <a:bodyPr/>
          <a:lstStyle/>
          <a:p>
            <a:pPr>
              <a:defRPr/>
            </a:pPr>
            <a:fld id="{A9937C09-79BE-4F27-8F75-FE7289BC2751}" type="slidenum">
              <a:rPr lang="en-US" smtClean="0"/>
              <a:pPr>
                <a:defRPr/>
              </a:pPr>
              <a:t>104</a:t>
            </a:fld>
            <a:endParaRPr lang="en-US"/>
          </a:p>
        </p:txBody>
      </p:sp>
    </p:spTree>
    <p:extLst>
      <p:ext uri="{BB962C8B-B14F-4D97-AF65-F5344CB8AC3E}">
        <p14:creationId xmlns:p14="http://schemas.microsoft.com/office/powerpoint/2010/main" val="208945982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a:defRPr/>
            </a:pPr>
            <a:fld id="{A9937C09-79BE-4F27-8F75-FE7289BC2751}" type="slidenum">
              <a:rPr lang="en-US" smtClean="0"/>
              <a:pPr>
                <a:defRPr/>
              </a:pPr>
              <a:t>105</a:t>
            </a:fld>
            <a:endParaRPr lang="en-US"/>
          </a:p>
        </p:txBody>
      </p:sp>
    </p:spTree>
    <p:extLst>
      <p:ext uri="{BB962C8B-B14F-4D97-AF65-F5344CB8AC3E}">
        <p14:creationId xmlns:p14="http://schemas.microsoft.com/office/powerpoint/2010/main" val="9179364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There are 5 species</a:t>
            </a:r>
            <a:r>
              <a:rPr lang="en-US" baseline="0" dirty="0"/>
              <a:t> of PM that are valid pollutants</a:t>
            </a:r>
          </a:p>
          <a:p>
            <a:r>
              <a:rPr lang="en-US" sz="1200" kern="1200" baseline="0" dirty="0">
                <a:solidFill>
                  <a:schemeClr val="tx1"/>
                </a:solidFill>
                <a:latin typeface="+mn-lt"/>
                <a:ea typeface="+mn-ea"/>
                <a:cs typeface="+mn-cs"/>
              </a:rPr>
              <a:t>Filterable PM - particulate matter that can be measured by being captured on a filter.  By definition, not in the vapor state. Material in a vapor state will pass through a filter. Typical stack testing techniques will have either an in-stack filter or a filter located out of the stack but heated to near stack conditions.  PM10-FIL is filterable PM where the particle sizes are less than 10 microns and PM5-FIL are filterable PM where the particle sizes are less than 5 microns </a:t>
            </a:r>
          </a:p>
          <a:p>
            <a:endParaRPr lang="en-US" sz="1200" kern="1200" baseline="0" dirty="0">
              <a:solidFill>
                <a:schemeClr val="tx1"/>
              </a:solidFill>
              <a:latin typeface="+mn-lt"/>
              <a:ea typeface="+mn-ea"/>
              <a:cs typeface="+mn-cs"/>
            </a:endParaRPr>
          </a:p>
          <a:p>
            <a:r>
              <a:rPr lang="en-US" sz="1200" kern="1200" baseline="0" dirty="0" err="1">
                <a:solidFill>
                  <a:schemeClr val="tx1"/>
                </a:solidFill>
                <a:latin typeface="+mn-lt"/>
                <a:ea typeface="+mn-ea"/>
                <a:cs typeface="+mn-cs"/>
              </a:rPr>
              <a:t>Condensible</a:t>
            </a:r>
            <a:r>
              <a:rPr lang="en-US" sz="1200" kern="1200" baseline="0" dirty="0">
                <a:solidFill>
                  <a:schemeClr val="tx1"/>
                </a:solidFill>
                <a:latin typeface="+mn-lt"/>
                <a:ea typeface="+mn-ea"/>
                <a:cs typeface="+mn-cs"/>
              </a:rPr>
              <a:t> PM - particulate matter that exists in a vapor state at stack conditions and will condense immediately upon exiting the stack after being diluted and cooled to ambient temperatures.</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Primary PM - the sum of filterable and </a:t>
            </a:r>
            <a:r>
              <a:rPr lang="en-US" sz="1200" kern="1200" baseline="0" dirty="0" err="1">
                <a:solidFill>
                  <a:schemeClr val="tx1"/>
                </a:solidFill>
                <a:latin typeface="+mn-lt"/>
                <a:ea typeface="+mn-ea"/>
                <a:cs typeface="+mn-cs"/>
              </a:rPr>
              <a:t>condensible</a:t>
            </a:r>
            <a:endParaRPr lang="en-US" sz="1200" kern="1200" baseline="0" dirty="0">
              <a:solidFill>
                <a:schemeClr val="tx1"/>
              </a:solidFill>
              <a:latin typeface="+mn-lt"/>
              <a:ea typeface="+mn-ea"/>
              <a:cs typeface="+mn-cs"/>
            </a:endParaRPr>
          </a:p>
          <a:p>
            <a:endParaRPr lang="en-US" sz="1200" b="1" kern="1200" baseline="0" dirty="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solidFill>
                  <a:srgbClr val="4040FA"/>
                </a:solidFill>
              </a:rPr>
              <a:t>Please report FIL and CON. EPA will sum</a:t>
            </a:r>
            <a:r>
              <a:rPr lang="en-US" sz="1200" baseline="0" dirty="0">
                <a:solidFill>
                  <a:srgbClr val="4040FA"/>
                </a:solidFill>
              </a:rPr>
              <a:t> the filterable and </a:t>
            </a:r>
            <a:r>
              <a:rPr lang="en-US" sz="1200" baseline="0" dirty="0" err="1">
                <a:solidFill>
                  <a:srgbClr val="4040FA"/>
                </a:solidFill>
              </a:rPr>
              <a:t>condensible</a:t>
            </a:r>
            <a:r>
              <a:rPr lang="en-US" sz="1200" baseline="0" dirty="0">
                <a:solidFill>
                  <a:srgbClr val="4040FA"/>
                </a:solidFill>
              </a:rPr>
              <a:t> in a step we call PM augmentation</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solidFill>
                  <a:srgbClr val="4040FA"/>
                </a:solidFill>
              </a:rPr>
              <a:t>  Report Primary if you don’t have anything else.  EPA will</a:t>
            </a:r>
            <a:r>
              <a:rPr lang="en-US" sz="1200" baseline="0" dirty="0">
                <a:solidFill>
                  <a:srgbClr val="4040FA"/>
                </a:solidFill>
              </a:rPr>
              <a:t> estimate condensable (where possible) using PM augmentation.</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aseline="0" dirty="0">
                <a:solidFill>
                  <a:srgbClr val="4040FA"/>
                </a:solidFill>
              </a:rPr>
              <a:t>The PM augmentation procedures are documented in the 2008 v2 NEI documentation.</a:t>
            </a:r>
            <a:endParaRPr lang="en-US" sz="1200" b="1" kern="1200" baseline="0" dirty="0">
              <a:solidFill>
                <a:schemeClr val="tx1"/>
              </a:solidFill>
              <a:latin typeface="+mn-lt"/>
              <a:ea typeface="+mn-ea"/>
              <a:cs typeface="+mn-cs"/>
            </a:endParaRPr>
          </a:p>
          <a:p>
            <a:endParaRPr lang="en-US" sz="1200" b="1" kern="1200" baseline="0" dirty="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solidFill>
                  <a:srgbClr val="FF0000"/>
                </a:solidFill>
              </a:rPr>
              <a:t>DO NOT REPORT TSP (total suspended particulates); there is NO pollutant code for that.  PM-CON is NOT TSP so if you don’t have PM-CON then leave it null and EPA will gap fill.</a:t>
            </a:r>
          </a:p>
          <a:p>
            <a:endParaRPr lang="en-US" b="1" baseline="0" dirty="0"/>
          </a:p>
        </p:txBody>
      </p:sp>
      <p:sp>
        <p:nvSpPr>
          <p:cNvPr id="4" name="Slide Number Placeholder 3"/>
          <p:cNvSpPr>
            <a:spLocks noGrp="1"/>
          </p:cNvSpPr>
          <p:nvPr>
            <p:ph type="sldNum" sz="quarter" idx="10"/>
          </p:nvPr>
        </p:nvSpPr>
        <p:spPr/>
        <p:txBody>
          <a:bodyPr/>
          <a:lstStyle/>
          <a:p>
            <a:pPr>
              <a:defRPr/>
            </a:pPr>
            <a:fld id="{A9937C09-79BE-4F27-8F75-FE7289BC2751}" type="slidenum">
              <a:rPr lang="en-US" smtClean="0"/>
              <a:pPr>
                <a:defRPr/>
              </a:pPr>
              <a:t>106</a:t>
            </a:fld>
            <a:endParaRPr lang="en-US"/>
          </a:p>
        </p:txBody>
      </p:sp>
    </p:spTree>
    <p:extLst>
      <p:ext uri="{BB962C8B-B14F-4D97-AF65-F5344CB8AC3E}">
        <p14:creationId xmlns:p14="http://schemas.microsoft.com/office/powerpoint/2010/main" val="4210233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EE7C3A-4D48-4F97-8B7F-1D0D8BB50F55}" type="datetime1">
              <a:rPr lang="en-US" smtClean="0"/>
              <a:pPr/>
              <a:t>5/15/2018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C212B1-2F49-4032-8D6D-ABFC2DA01B5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AD907D-CF65-456F-BC6C-3CB9A2F25F69}" type="datetime1">
              <a:rPr lang="en-US" smtClean="0"/>
              <a:pPr/>
              <a:t>5/15/2018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C212B1-2F49-4032-8D6D-ABFC2DA01B5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00BF80-F638-4336-8FD2-BC73B902D468}" type="datetime1">
              <a:rPr lang="en-US" smtClean="0"/>
              <a:pPr/>
              <a:t>5/15/2018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C212B1-2F49-4032-8D6D-ABFC2DA01B5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algn="l" rtl="0"/>
            <a:fld id="{D14F86BF-3488-47C9-9851-79DFDF0A8DD9}" type="datetime1">
              <a:rPr lang="en-US" sz="1200" kern="1200" smtClean="0">
                <a:solidFill>
                  <a:prstClr val="black">
                    <a:tint val="75000"/>
                  </a:prstClr>
                </a:solidFill>
                <a:latin typeface="Calibri"/>
                <a:ea typeface="+mn-ea"/>
                <a:cs typeface="+mn-cs"/>
              </a:rPr>
              <a:pPr algn="l" rtl="0"/>
              <a:t>5/15/2018</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r>
              <a:rPr lang="en-US" dirty="0">
                <a:solidFill>
                  <a:prstClr val="black">
                    <a:tint val="75000"/>
                  </a:prstClr>
                </a:solidFill>
              </a:rPr>
              <a:t>1</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628209" y="5883276"/>
            <a:ext cx="1200150" cy="365125"/>
          </a:xfrm>
          <a:prstGeom prst="rect">
            <a:avLst/>
          </a:prstGeom>
        </p:spPr>
        <p:txBody>
          <a:bodyPr/>
          <a:lstStyle/>
          <a:p>
            <a:fld id="{5D9766A2-2321-4464-B8AC-EAC297DFDFB0}" type="datetimeFigureOut">
              <a:rPr lang="en-US" smtClean="0"/>
              <a:t>5/15/2018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71032D-B8DF-42A6-BF09-C10F1C194C4E}" type="slidenum">
              <a:rPr lang="en-US" smtClean="0"/>
              <a:t>‹#›</a:t>
            </a:fld>
            <a:endParaRPr lang="en-US"/>
          </a:p>
        </p:txBody>
      </p:sp>
    </p:spTree>
    <p:extLst>
      <p:ext uri="{BB962C8B-B14F-4D97-AF65-F5344CB8AC3E}">
        <p14:creationId xmlns:p14="http://schemas.microsoft.com/office/powerpoint/2010/main" val="1385451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l" rtl="0"/>
            <a:fld id="{F2EEF526-3A52-4639-84E2-B059F0081C21}" type="datetime1">
              <a:rPr lang="en-US" sz="1200" kern="1200" smtClean="0">
                <a:solidFill>
                  <a:prstClr val="black">
                    <a:tint val="75000"/>
                  </a:prstClr>
                </a:solidFill>
                <a:latin typeface="Calibri"/>
                <a:ea typeface="+mn-ea"/>
                <a:cs typeface="+mn-cs"/>
              </a:rPr>
              <a:pPr algn="l" rtl="0"/>
              <a:t>5/15/2018</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C39D6522-33B9-456F-AB82-1F41D05D9DF9}"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l" rtl="0"/>
            <a:fld id="{1D8F07B4-0751-4CDB-A687-CA98AE5D059E}" type="datetime1">
              <a:rPr lang="en-US" sz="1200" kern="1200" smtClean="0">
                <a:solidFill>
                  <a:prstClr val="black">
                    <a:tint val="75000"/>
                  </a:prstClr>
                </a:solidFill>
                <a:latin typeface="Calibri"/>
                <a:ea typeface="+mn-ea"/>
                <a:cs typeface="+mn-cs"/>
              </a:rPr>
              <a:pPr algn="l" rtl="0"/>
              <a:t>5/15/2018</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C39D6522-33B9-456F-AB82-1F41D05D9DF9}"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l" rtl="0"/>
            <a:fld id="{B33A798F-D87D-4547-B35C-353F4906B379}" type="datetime1">
              <a:rPr lang="en-US" sz="1200" kern="1200" smtClean="0">
                <a:solidFill>
                  <a:prstClr val="black">
                    <a:tint val="75000"/>
                  </a:prstClr>
                </a:solidFill>
                <a:latin typeface="Calibri"/>
                <a:ea typeface="+mn-ea"/>
                <a:cs typeface="+mn-cs"/>
              </a:rPr>
              <a:pPr algn="l" rtl="0"/>
              <a:t>5/15/2018</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C39D6522-33B9-456F-AB82-1F41D05D9DF9}"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l" rtl="0"/>
            <a:fld id="{133D8572-3EE0-4869-98B9-E49B1F42294D}" type="datetime1">
              <a:rPr lang="en-US" sz="1200" kern="1200" smtClean="0">
                <a:solidFill>
                  <a:prstClr val="black">
                    <a:tint val="75000"/>
                  </a:prstClr>
                </a:solidFill>
                <a:latin typeface="Calibri"/>
                <a:ea typeface="+mn-ea"/>
                <a:cs typeface="+mn-cs"/>
              </a:rPr>
              <a:pPr algn="l" rtl="0"/>
              <a:t>5/15/2018</a:t>
            </a:fld>
            <a:endParaRPr lang="en-US" sz="1200"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algn="r" rtl="0"/>
            <a:fld id="{C39D6522-33B9-456F-AB82-1F41D05D9DF9}"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l" rtl="0"/>
            <a:fld id="{5AD90A02-EFF9-4D24-81FA-A0F9BCB5BD9F}" type="datetime1">
              <a:rPr lang="en-US" sz="1200" kern="1200" smtClean="0">
                <a:solidFill>
                  <a:prstClr val="black">
                    <a:tint val="75000"/>
                  </a:prstClr>
                </a:solidFill>
                <a:latin typeface="Calibri"/>
                <a:ea typeface="+mn-ea"/>
                <a:cs typeface="+mn-cs"/>
              </a:rPr>
              <a:pPr algn="l" rtl="0"/>
              <a:t>5/15/2018</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C39D6522-33B9-456F-AB82-1F41D05D9DF9}"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l" rtl="0"/>
            <a:fld id="{2C648AC2-5FF6-4756-B66B-5670A09DE1C2}" type="datetime1">
              <a:rPr lang="en-US" sz="1200" kern="1200" smtClean="0">
                <a:solidFill>
                  <a:prstClr val="black">
                    <a:tint val="75000"/>
                  </a:prstClr>
                </a:solidFill>
                <a:latin typeface="Calibri"/>
                <a:ea typeface="+mn-ea"/>
                <a:cs typeface="+mn-cs"/>
              </a:rPr>
              <a:pPr algn="l" rtl="0"/>
              <a:t>5/15/2018</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C39D6522-33B9-456F-AB82-1F41D05D9DF9}"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64E3645-BED7-4876-B86C-784869DBDDE2}" type="datetime1">
              <a:rPr lang="en-US" smtClean="0"/>
              <a:pPr/>
              <a:t>5/15/2018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C212B1-2F49-4032-8D6D-ABFC2DA01B5F}"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l" rtl="0"/>
            <a:fld id="{4C5A2D2E-D6B4-478A-BF09-C57B6071C032}" type="datetime1">
              <a:rPr lang="en-US" sz="1200" kern="1200" smtClean="0">
                <a:solidFill>
                  <a:prstClr val="black">
                    <a:tint val="75000"/>
                  </a:prstClr>
                </a:solidFill>
                <a:latin typeface="Calibri"/>
                <a:ea typeface="+mn-ea"/>
                <a:cs typeface="+mn-cs"/>
              </a:rPr>
              <a:pPr algn="l" rtl="0"/>
              <a:t>5/15/2018</a:t>
            </a:fld>
            <a:endParaRPr lang="en-US" sz="1200"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algn="r" rtl="0"/>
            <a:fld id="{C39D6522-33B9-456F-AB82-1F41D05D9DF9}"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l" rtl="0"/>
            <a:fld id="{90CC25A4-68FF-42F1-8C07-73FB3B251347}" type="datetime1">
              <a:rPr lang="en-US" sz="1200" kern="1200" smtClean="0">
                <a:solidFill>
                  <a:prstClr val="black">
                    <a:tint val="75000"/>
                  </a:prstClr>
                </a:solidFill>
                <a:latin typeface="Calibri"/>
                <a:ea typeface="+mn-ea"/>
                <a:cs typeface="+mn-cs"/>
              </a:rPr>
              <a:pPr algn="l" rtl="0"/>
              <a:t>5/15/2018</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C39D6522-33B9-456F-AB82-1F41D05D9DF9}"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l" rtl="0"/>
            <a:fld id="{DA2BF88B-4CE6-48F7-BE35-300689F91E78}" type="datetime1">
              <a:rPr lang="en-US" sz="1200" kern="1200" smtClean="0">
                <a:solidFill>
                  <a:prstClr val="black">
                    <a:tint val="75000"/>
                  </a:prstClr>
                </a:solidFill>
                <a:latin typeface="Calibri"/>
                <a:ea typeface="+mn-ea"/>
                <a:cs typeface="+mn-cs"/>
              </a:rPr>
              <a:pPr algn="l" rtl="0"/>
              <a:t>5/15/2018</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C39D6522-33B9-456F-AB82-1F41D05D9DF9}"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l" rtl="0"/>
            <a:fld id="{8FC98E61-59D7-4712-B291-31A990BAA666}" type="datetime1">
              <a:rPr lang="en-US" sz="1200" kern="1200" smtClean="0">
                <a:solidFill>
                  <a:prstClr val="black">
                    <a:tint val="75000"/>
                  </a:prstClr>
                </a:solidFill>
                <a:latin typeface="Calibri"/>
                <a:ea typeface="+mn-ea"/>
                <a:cs typeface="+mn-cs"/>
              </a:rPr>
              <a:pPr algn="l" rtl="0"/>
              <a:t>5/15/2018</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C39D6522-33B9-456F-AB82-1F41D05D9DF9}"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l" rtl="0"/>
            <a:fld id="{5A2097DB-AA4A-42B6-99FB-463DE3AA856F}" type="datetime1">
              <a:rPr lang="en-US" sz="1200" kern="1200" smtClean="0">
                <a:solidFill>
                  <a:prstClr val="black">
                    <a:tint val="75000"/>
                  </a:prstClr>
                </a:solidFill>
                <a:latin typeface="Calibri"/>
                <a:ea typeface="+mn-ea"/>
                <a:cs typeface="+mn-cs"/>
              </a:rPr>
              <a:pPr algn="l" rtl="0"/>
              <a:t>5/15/2018</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C39D6522-33B9-456F-AB82-1F41D05D9DF9}"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l" rtl="0"/>
            <a:fld id="{9506A394-DFDE-4DFE-9AD4-73B074BFA58B}" type="datetime1">
              <a:rPr lang="en-US" sz="1200" kern="1200" smtClean="0">
                <a:solidFill>
                  <a:prstClr val="black">
                    <a:tint val="75000"/>
                  </a:prstClr>
                </a:solidFill>
                <a:latin typeface="Calibri"/>
                <a:ea typeface="+mn-ea"/>
                <a:cs typeface="+mn-cs"/>
              </a:rPr>
              <a:pPr algn="l" rtl="0"/>
              <a:t>5/15/2018</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C39D6522-33B9-456F-AB82-1F41D05D9DF9}"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l" rtl="0"/>
            <a:fld id="{B9042E21-30A2-4DDE-B50D-65810A782FD2}" type="datetime1">
              <a:rPr lang="en-US" sz="1200" kern="1200" smtClean="0">
                <a:solidFill>
                  <a:prstClr val="black">
                    <a:tint val="75000"/>
                  </a:prstClr>
                </a:solidFill>
                <a:latin typeface="Calibri"/>
                <a:ea typeface="+mn-ea"/>
                <a:cs typeface="+mn-cs"/>
              </a:rPr>
              <a:pPr algn="l" rtl="0"/>
              <a:t>5/15/2018</a:t>
            </a:fld>
            <a:endParaRPr lang="en-US" sz="1200"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algn="r" rtl="0"/>
            <a:fld id="{C39D6522-33B9-456F-AB82-1F41D05D9DF9}"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l" rtl="0"/>
            <a:fld id="{B105CB9D-6A54-4750-86EF-0F482F976EC1}" type="datetime1">
              <a:rPr lang="en-US" sz="1200" kern="1200" smtClean="0">
                <a:solidFill>
                  <a:prstClr val="black">
                    <a:tint val="75000"/>
                  </a:prstClr>
                </a:solidFill>
                <a:latin typeface="Calibri"/>
                <a:ea typeface="+mn-ea"/>
                <a:cs typeface="+mn-cs"/>
              </a:rPr>
              <a:pPr algn="l" rtl="0"/>
              <a:t>5/15/2018</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C39D6522-33B9-456F-AB82-1F41D05D9DF9}"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l" rtl="0"/>
            <a:fld id="{C5C0D9E8-D167-4D47-9523-C9C66DE611F9}" type="datetime1">
              <a:rPr lang="en-US" sz="1200" kern="1200" smtClean="0">
                <a:solidFill>
                  <a:prstClr val="black">
                    <a:tint val="75000"/>
                  </a:prstClr>
                </a:solidFill>
                <a:latin typeface="Calibri"/>
                <a:ea typeface="+mn-ea"/>
                <a:cs typeface="+mn-cs"/>
              </a:rPr>
              <a:pPr algn="l" rtl="0"/>
              <a:t>5/15/2018</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C39D6522-33B9-456F-AB82-1F41D05D9DF9}"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l" rtl="0"/>
            <a:fld id="{52D24C56-752B-4711-85CD-3C7CBA7AFC53}" type="datetime1">
              <a:rPr lang="en-US" sz="1200" kern="1200" smtClean="0">
                <a:solidFill>
                  <a:prstClr val="black">
                    <a:tint val="75000"/>
                  </a:prstClr>
                </a:solidFill>
                <a:latin typeface="Calibri"/>
                <a:ea typeface="+mn-ea"/>
                <a:cs typeface="+mn-cs"/>
              </a:rPr>
              <a:pPr algn="l" rtl="0"/>
              <a:t>5/15/2018</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C39D6522-33B9-456F-AB82-1F41D05D9DF9}"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8E4F20-9287-4203-8AE7-5642A76A89DB}" type="datetime1">
              <a:rPr lang="en-US" smtClean="0"/>
              <a:pPr/>
              <a:t>5/15/2018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C212B1-2F49-4032-8D6D-ABFC2DA01B5F}"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l" rtl="0"/>
            <a:fld id="{4B4DDCD6-CE7D-40D2-9544-D9BD3C55F463}" type="datetime1">
              <a:rPr lang="en-US" sz="1200" kern="1200" smtClean="0">
                <a:solidFill>
                  <a:prstClr val="black">
                    <a:tint val="75000"/>
                  </a:prstClr>
                </a:solidFill>
                <a:latin typeface="Calibri"/>
                <a:ea typeface="+mn-ea"/>
                <a:cs typeface="+mn-cs"/>
              </a:rPr>
              <a:pPr algn="l" rtl="0"/>
              <a:t>5/15/2018</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C39D6522-33B9-456F-AB82-1F41D05D9DF9}"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l" rtl="0"/>
            <a:fld id="{EA9B44F4-E59F-4FAC-B8EE-CF7A58BB6381}" type="datetime1">
              <a:rPr lang="en-US" sz="1200" kern="1200" smtClean="0">
                <a:solidFill>
                  <a:prstClr val="black">
                    <a:tint val="75000"/>
                  </a:prstClr>
                </a:solidFill>
                <a:latin typeface="Calibri"/>
                <a:ea typeface="+mn-ea"/>
                <a:cs typeface="+mn-cs"/>
              </a:rPr>
              <a:pPr algn="l" rtl="0"/>
              <a:t>5/15/2018</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C39D6522-33B9-456F-AB82-1F41D05D9DF9}"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l" rtl="0"/>
            <a:fld id="{28086E9B-F5AA-4EC2-A23B-B1E841088465}" type="datetime1">
              <a:rPr lang="en-US" sz="1200" kern="1200" smtClean="0">
                <a:solidFill>
                  <a:prstClr val="black">
                    <a:tint val="75000"/>
                  </a:prstClr>
                </a:solidFill>
                <a:latin typeface="Calibri"/>
                <a:ea typeface="+mn-ea"/>
                <a:cs typeface="+mn-cs"/>
              </a:rPr>
              <a:pPr algn="l" rtl="0"/>
              <a:t>5/15/2018</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C39D6522-33B9-456F-AB82-1F41D05D9DF9}"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l" rtl="0"/>
            <a:fld id="{E4B83A91-90AB-407F-9BA7-2BA7C5F18DA9}" type="datetime1">
              <a:rPr lang="en-US" sz="1200" kern="1200" smtClean="0">
                <a:solidFill>
                  <a:prstClr val="black">
                    <a:tint val="75000"/>
                  </a:prstClr>
                </a:solidFill>
                <a:latin typeface="Calibri"/>
                <a:ea typeface="+mn-ea"/>
                <a:cs typeface="+mn-cs"/>
              </a:rPr>
              <a:pPr algn="l" rtl="0"/>
              <a:t>5/15/2018</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C39D6522-33B9-456F-AB82-1F41D05D9DF9}"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l" rtl="0"/>
            <a:fld id="{D3862AF5-31D1-4A24-A272-E9C87F0C180C}" type="datetime1">
              <a:rPr lang="en-US" sz="1200" kern="1200" smtClean="0">
                <a:solidFill>
                  <a:prstClr val="black">
                    <a:tint val="75000"/>
                  </a:prstClr>
                </a:solidFill>
                <a:latin typeface="Calibri"/>
                <a:ea typeface="+mn-ea"/>
                <a:cs typeface="+mn-cs"/>
              </a:rPr>
              <a:pPr algn="l" rtl="0"/>
              <a:t>5/15/2018</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C39D6522-33B9-456F-AB82-1F41D05D9DF9}"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l" rtl="0"/>
            <a:fld id="{71F0FB92-E171-45B7-A667-6203BFB07B8B}" type="datetime1">
              <a:rPr lang="en-US" sz="1200" kern="1200" smtClean="0">
                <a:solidFill>
                  <a:prstClr val="black">
                    <a:tint val="75000"/>
                  </a:prstClr>
                </a:solidFill>
                <a:latin typeface="Calibri"/>
                <a:ea typeface="+mn-ea"/>
                <a:cs typeface="+mn-cs"/>
              </a:rPr>
              <a:pPr algn="l" rtl="0"/>
              <a:t>5/15/2018</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lgn="ctr" rtl="0"/>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lgn="r" rtl="0"/>
            <a:fld id="{C39D6522-33B9-456F-AB82-1F41D05D9DF9}" type="slidenum">
              <a:rPr lang="en-US" sz="1200" kern="1200">
                <a:solidFill>
                  <a:prstClr val="black">
                    <a:tint val="75000"/>
                  </a:prstClr>
                </a:solidFill>
                <a:latin typeface="Calibri"/>
                <a:ea typeface="+mn-ea"/>
                <a:cs typeface="+mn-cs"/>
              </a:rPr>
              <a:pPr algn="r" rtl="0"/>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13259" y="609601"/>
            <a:ext cx="6507167" cy="3200400"/>
          </a:xfrm>
        </p:spPr>
        <p:txBody>
          <a:bodyPr anchor="b">
            <a:normAutofit/>
          </a:bodyPr>
          <a:lstStyle>
            <a:lvl1pPr algn="ctr">
              <a:defRPr sz="36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13259" y="3886200"/>
            <a:ext cx="6507167" cy="1905000"/>
          </a:xfrm>
        </p:spPr>
        <p:txBody>
          <a:bodyPr anchor="t">
            <a:normAutofit/>
          </a:bodyPr>
          <a:lstStyle>
            <a:lvl1pPr marL="0" indent="0" algn="ctr">
              <a:buNone/>
              <a:defRPr sz="1575">
                <a:gradFill flip="none" rotWithShape="1">
                  <a:gsLst>
                    <a:gs pos="0">
                      <a:schemeClr val="tx1"/>
                    </a:gs>
                    <a:gs pos="100000">
                      <a:schemeClr val="tx1">
                        <a:lumMod val="75000"/>
                      </a:schemeClr>
                    </a:gs>
                  </a:gsLst>
                  <a:lin ang="5400000" scaled="0"/>
                  <a:tileRect/>
                </a:gra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628209" y="5883276"/>
            <a:ext cx="1200150" cy="365125"/>
          </a:xfrm>
          <a:prstGeom prst="rect">
            <a:avLst/>
          </a:prstGeom>
        </p:spPr>
        <p:txBody>
          <a:bodyPr/>
          <a:lstStyle/>
          <a:p>
            <a:fld id="{5D9766A2-2321-4464-B8AC-EAC297DFDFB0}" type="datetimeFigureOut">
              <a:rPr lang="en-US" smtClean="0"/>
              <a:t>5/15/2018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71032D-B8DF-42A6-BF09-C10F1C194C4E}" type="slidenum">
              <a:rPr lang="en-US" smtClean="0"/>
              <a:t>‹#›</a:t>
            </a:fld>
            <a:endParaRPr lang="en-US"/>
          </a:p>
        </p:txBody>
      </p:sp>
    </p:spTree>
    <p:extLst>
      <p:ext uri="{BB962C8B-B14F-4D97-AF65-F5344CB8AC3E}">
        <p14:creationId xmlns:p14="http://schemas.microsoft.com/office/powerpoint/2010/main" val="31769106"/>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628209" y="5883276"/>
            <a:ext cx="1200150" cy="365125"/>
          </a:xfrm>
          <a:prstGeom prst="rect">
            <a:avLst/>
          </a:prstGeom>
        </p:spPr>
        <p:txBody>
          <a:bodyPr/>
          <a:lstStyle/>
          <a:p>
            <a:fld id="{5D9766A2-2321-4464-B8AC-EAC297DFDFB0}" type="datetimeFigureOut">
              <a:rPr lang="en-US" smtClean="0"/>
              <a:t>5/15/2018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71032D-B8DF-42A6-BF09-C10F1C194C4E}" type="slidenum">
              <a:rPr lang="en-US" smtClean="0"/>
              <a:t>‹#›</a:t>
            </a:fld>
            <a:endParaRPr lang="en-US"/>
          </a:p>
        </p:txBody>
      </p:sp>
    </p:spTree>
    <p:extLst>
      <p:ext uri="{BB962C8B-B14F-4D97-AF65-F5344CB8AC3E}">
        <p14:creationId xmlns:p14="http://schemas.microsoft.com/office/powerpoint/2010/main" val="1711813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13260" y="3308581"/>
            <a:ext cx="6515100" cy="1468800"/>
          </a:xfrm>
        </p:spPr>
        <p:txBody>
          <a:bodyPr anchor="b"/>
          <a:lstStyle>
            <a:lvl1pPr algn="r">
              <a:defRPr sz="3000" b="0" cap="none" baseline="0">
                <a:latin typeface="Century Schoolbook" panose="02040604050505020304" pitchFamily="18" charset="0"/>
              </a:defRPr>
            </a:lvl1pPr>
          </a:lstStyle>
          <a:p>
            <a:r>
              <a:rPr lang="en-US"/>
              <a:t>Click to edit Master title style</a:t>
            </a:r>
            <a:endParaRPr lang="en-US" dirty="0"/>
          </a:p>
        </p:txBody>
      </p:sp>
      <p:sp>
        <p:nvSpPr>
          <p:cNvPr id="3" name="Text Placeholder 2"/>
          <p:cNvSpPr>
            <a:spLocks noGrp="1"/>
          </p:cNvSpPr>
          <p:nvPr>
            <p:ph type="body" idx="1"/>
          </p:nvPr>
        </p:nvSpPr>
        <p:spPr>
          <a:xfrm>
            <a:off x="1313259" y="4777381"/>
            <a:ext cx="6515101" cy="860400"/>
          </a:xfrm>
        </p:spPr>
        <p:txBody>
          <a:bodyPr anchor="t">
            <a:normAutofit/>
          </a:bodyPr>
          <a:lstStyle>
            <a:lvl1pPr marL="0" indent="0" algn="r">
              <a:buNone/>
              <a:defRPr sz="150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628209" y="5883276"/>
            <a:ext cx="1200150" cy="365125"/>
          </a:xfrm>
          <a:prstGeom prst="rect">
            <a:avLst/>
          </a:prstGeom>
        </p:spPr>
        <p:txBody>
          <a:bodyPr/>
          <a:lstStyle/>
          <a:p>
            <a:fld id="{5D9766A2-2321-4464-B8AC-EAC297DFDFB0}" type="datetimeFigureOut">
              <a:rPr lang="en-US" smtClean="0"/>
              <a:t>5/15/2018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71032D-B8DF-42A6-BF09-C10F1C194C4E}" type="slidenum">
              <a:rPr lang="en-US" smtClean="0"/>
              <a:t>‹#›</a:t>
            </a:fld>
            <a:endParaRPr lang="en-US"/>
          </a:p>
        </p:txBody>
      </p:sp>
    </p:spTree>
    <p:extLst>
      <p:ext uri="{BB962C8B-B14F-4D97-AF65-F5344CB8AC3E}">
        <p14:creationId xmlns:p14="http://schemas.microsoft.com/office/powerpoint/2010/main" val="2429108675"/>
      </p:ext>
    </p:extLst>
  </p:cSld>
  <p:clrMapOvr>
    <a:masterClrMapping/>
  </p:clrMapOvr>
  <p:extLst mod="1">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6059" y="2667000"/>
            <a:ext cx="3657600" cy="3124201"/>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7959" y="2667000"/>
            <a:ext cx="3657600" cy="312420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628209" y="5883276"/>
            <a:ext cx="1200150" cy="365125"/>
          </a:xfrm>
          <a:prstGeom prst="rect">
            <a:avLst/>
          </a:prstGeom>
        </p:spPr>
        <p:txBody>
          <a:bodyPr/>
          <a:lstStyle/>
          <a:p>
            <a:fld id="{5D9766A2-2321-4464-B8AC-EAC297DFDFB0}" type="datetimeFigureOut">
              <a:rPr lang="en-US" smtClean="0"/>
              <a:t>5/15/2018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71032D-B8DF-42A6-BF09-C10F1C194C4E}" type="slidenum">
              <a:rPr lang="en-US" smtClean="0"/>
              <a:t>‹#›</a:t>
            </a:fld>
            <a:endParaRPr lang="en-US"/>
          </a:p>
        </p:txBody>
      </p:sp>
    </p:spTree>
    <p:extLst>
      <p:ext uri="{BB962C8B-B14F-4D97-AF65-F5344CB8AC3E}">
        <p14:creationId xmlns:p14="http://schemas.microsoft.com/office/powerpoint/2010/main" val="809303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412994-9685-4BBD-958B-2E2A0C56BAA7}" type="datetime1">
              <a:rPr lang="en-US" smtClean="0"/>
              <a:pPr/>
              <a:t>5/15/2018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C212B1-2F49-4032-8D6D-ABFC2DA01B5F}"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71961" y="2658533"/>
            <a:ext cx="3441698"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56059" y="3243263"/>
            <a:ext cx="3657600" cy="2547937"/>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32350" y="2667000"/>
            <a:ext cx="34532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7959" y="3243263"/>
            <a:ext cx="3657601" cy="2547937"/>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628209" y="5883276"/>
            <a:ext cx="1200150" cy="365125"/>
          </a:xfrm>
          <a:prstGeom prst="rect">
            <a:avLst/>
          </a:prstGeom>
        </p:spPr>
        <p:txBody>
          <a:bodyPr/>
          <a:lstStyle/>
          <a:p>
            <a:fld id="{5D9766A2-2321-4464-B8AC-EAC297DFDFB0}" type="datetimeFigureOut">
              <a:rPr lang="en-US" smtClean="0"/>
              <a:t>5/15/2018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71032D-B8DF-42A6-BF09-C10F1C194C4E}" type="slidenum">
              <a:rPr lang="en-US" smtClean="0"/>
              <a:t>‹#›</a:t>
            </a:fld>
            <a:endParaRPr lang="en-US"/>
          </a:p>
        </p:txBody>
      </p:sp>
    </p:spTree>
    <p:extLst>
      <p:ext uri="{BB962C8B-B14F-4D97-AF65-F5344CB8AC3E}">
        <p14:creationId xmlns:p14="http://schemas.microsoft.com/office/powerpoint/2010/main" val="7999537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628209" y="5883276"/>
            <a:ext cx="1200150" cy="365125"/>
          </a:xfrm>
          <a:prstGeom prst="rect">
            <a:avLst/>
          </a:prstGeom>
        </p:spPr>
        <p:txBody>
          <a:bodyPr/>
          <a:lstStyle/>
          <a:p>
            <a:fld id="{5D9766A2-2321-4464-B8AC-EAC297DFDFB0}" type="datetimeFigureOut">
              <a:rPr lang="en-US" smtClean="0"/>
              <a:t>5/15/2018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71032D-B8DF-42A6-BF09-C10F1C194C4E}" type="slidenum">
              <a:rPr lang="en-US" smtClean="0"/>
              <a:t>‹#›</a:t>
            </a:fld>
            <a:endParaRPr lang="en-US"/>
          </a:p>
        </p:txBody>
      </p:sp>
    </p:spTree>
    <p:extLst>
      <p:ext uri="{BB962C8B-B14F-4D97-AF65-F5344CB8AC3E}">
        <p14:creationId xmlns:p14="http://schemas.microsoft.com/office/powerpoint/2010/main" val="11513951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628209" y="5883276"/>
            <a:ext cx="1200150" cy="365125"/>
          </a:xfrm>
          <a:prstGeom prst="rect">
            <a:avLst/>
          </a:prstGeom>
        </p:spPr>
        <p:txBody>
          <a:bodyPr/>
          <a:lstStyle/>
          <a:p>
            <a:fld id="{5D9766A2-2321-4464-B8AC-EAC297DFDFB0}" type="datetimeFigureOut">
              <a:rPr lang="en-US" smtClean="0"/>
              <a:t>5/15/2018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71032D-B8DF-42A6-BF09-C10F1C194C4E}" type="slidenum">
              <a:rPr lang="en-US" smtClean="0"/>
              <a:t>‹#›</a:t>
            </a:fld>
            <a:endParaRPr lang="en-US"/>
          </a:p>
        </p:txBody>
      </p:sp>
    </p:spTree>
    <p:extLst>
      <p:ext uri="{BB962C8B-B14F-4D97-AF65-F5344CB8AC3E}">
        <p14:creationId xmlns:p14="http://schemas.microsoft.com/office/powerpoint/2010/main" val="11162590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1600200"/>
            <a:ext cx="2661841" cy="1371600"/>
          </a:xfrm>
        </p:spPr>
        <p:txBody>
          <a:bodyPr anchor="b">
            <a:normAutofit/>
          </a:bodyPr>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3827859" y="609601"/>
            <a:ext cx="4457701" cy="51816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6059" y="2971800"/>
            <a:ext cx="2661841" cy="1828800"/>
          </a:xfrm>
        </p:spPr>
        <p:txBody>
          <a:bodyPr>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a:xfrm>
            <a:off x="6628209" y="5883276"/>
            <a:ext cx="1200150" cy="365125"/>
          </a:xfrm>
          <a:prstGeom prst="rect">
            <a:avLst/>
          </a:prstGeom>
        </p:spPr>
        <p:txBody>
          <a:bodyPr/>
          <a:lstStyle/>
          <a:p>
            <a:fld id="{5D9766A2-2321-4464-B8AC-EAC297DFDFB0}" type="datetimeFigureOut">
              <a:rPr lang="en-US" smtClean="0"/>
              <a:t>5/15/2018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71032D-B8DF-42A6-BF09-C10F1C194C4E}" type="slidenum">
              <a:rPr lang="en-US" smtClean="0"/>
              <a:t>‹#›</a:t>
            </a:fld>
            <a:endParaRPr lang="en-US"/>
          </a:p>
        </p:txBody>
      </p:sp>
    </p:spTree>
    <p:extLst>
      <p:ext uri="{BB962C8B-B14F-4D97-AF65-F5344CB8AC3E}">
        <p14:creationId xmlns:p14="http://schemas.microsoft.com/office/powerpoint/2010/main" val="34758184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1600200"/>
            <a:ext cx="4000501" cy="1371600"/>
          </a:xfrm>
        </p:spPr>
        <p:txBody>
          <a:bodyPr anchor="b">
            <a:normAutofit/>
          </a:bodyPr>
          <a:lstStyle>
            <a:lvl1pPr algn="l">
              <a:defRPr sz="21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575300" y="-18288"/>
            <a:ext cx="245744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56059" y="2971800"/>
            <a:ext cx="4000501" cy="1828800"/>
          </a:xfrm>
        </p:spPr>
        <p:txBody>
          <a:bodyP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a:xfrm>
            <a:off x="4799409" y="5883276"/>
            <a:ext cx="685800" cy="365125"/>
          </a:xfrm>
          <a:prstGeom prst="rect">
            <a:avLst/>
          </a:prstGeom>
        </p:spPr>
        <p:txBody>
          <a:bodyPr/>
          <a:lstStyle/>
          <a:p>
            <a:fld id="{5D9766A2-2321-4464-B8AC-EAC297DFDFB0}" type="datetimeFigureOut">
              <a:rPr lang="en-US" smtClean="0"/>
              <a:t>5/15/2018</a:t>
            </a:fld>
            <a:endParaRPr lang="en-US"/>
          </a:p>
        </p:txBody>
      </p:sp>
      <p:sp>
        <p:nvSpPr>
          <p:cNvPr id="6" name="Footer Placeholder 5"/>
          <p:cNvSpPr>
            <a:spLocks noGrp="1"/>
          </p:cNvSpPr>
          <p:nvPr>
            <p:ph type="ftr" sz="quarter" idx="11"/>
          </p:nvPr>
        </p:nvSpPr>
        <p:spPr>
          <a:xfrm>
            <a:off x="856059" y="5883276"/>
            <a:ext cx="3829050" cy="365125"/>
          </a:xfrm>
        </p:spPr>
        <p:txBody>
          <a:bodyPr/>
          <a:lstStyle/>
          <a:p>
            <a:endParaRPr lang="en-US"/>
          </a:p>
        </p:txBody>
      </p:sp>
      <p:sp>
        <p:nvSpPr>
          <p:cNvPr id="7" name="Slide Number Placeholder 6"/>
          <p:cNvSpPr>
            <a:spLocks noGrp="1"/>
          </p:cNvSpPr>
          <p:nvPr>
            <p:ph type="sldNum" sz="quarter" idx="12"/>
          </p:nvPr>
        </p:nvSpPr>
        <p:spPr>
          <a:xfrm>
            <a:off x="8056960" y="5883276"/>
            <a:ext cx="241925" cy="365125"/>
          </a:xfrm>
        </p:spPr>
        <p:txBody>
          <a:bodyPr/>
          <a:lstStyle/>
          <a:p>
            <a:fld id="{8371032D-B8DF-42A6-BF09-C10F1C194C4E}" type="slidenum">
              <a:rPr lang="en-US" smtClean="0"/>
              <a:t>‹#›</a:t>
            </a:fld>
            <a:endParaRPr lang="en-US"/>
          </a:p>
        </p:txBody>
      </p:sp>
    </p:spTree>
    <p:extLst>
      <p:ext uri="{BB962C8B-B14F-4D97-AF65-F5344CB8AC3E}">
        <p14:creationId xmlns:p14="http://schemas.microsoft.com/office/powerpoint/2010/main" val="40148437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0" y="4732865"/>
            <a:ext cx="7429500"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484709" y="932112"/>
            <a:ext cx="6169458"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56060" y="5299603"/>
            <a:ext cx="7429500" cy="493712"/>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a:xfrm>
            <a:off x="6628209" y="5883276"/>
            <a:ext cx="1200150" cy="365125"/>
          </a:xfrm>
          <a:prstGeom prst="rect">
            <a:avLst/>
          </a:prstGeom>
        </p:spPr>
        <p:txBody>
          <a:bodyPr/>
          <a:lstStyle/>
          <a:p>
            <a:fld id="{5D9766A2-2321-4464-B8AC-EAC297DFDFB0}" type="datetimeFigureOut">
              <a:rPr lang="en-US" smtClean="0"/>
              <a:t>5/15/2018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71032D-B8DF-42A6-BF09-C10F1C194C4E}" type="slidenum">
              <a:rPr lang="en-US" smtClean="0"/>
              <a:t>‹#›</a:t>
            </a:fld>
            <a:endParaRPr lang="en-US"/>
          </a:p>
        </p:txBody>
      </p:sp>
    </p:spTree>
    <p:extLst>
      <p:ext uri="{BB962C8B-B14F-4D97-AF65-F5344CB8AC3E}">
        <p14:creationId xmlns:p14="http://schemas.microsoft.com/office/powerpoint/2010/main" val="3127306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0" y="609602"/>
            <a:ext cx="7429499" cy="3124199"/>
          </a:xfrm>
        </p:spPr>
        <p:txBody>
          <a:bodyPr anchor="ctr">
            <a:normAutofit/>
          </a:bodyPr>
          <a:lstStyle>
            <a:lvl1pPr algn="l">
              <a:defRPr sz="24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856058" y="4343400"/>
            <a:ext cx="7429500" cy="1447800"/>
          </a:xfrm>
        </p:spPr>
        <p:txBody>
          <a:bodyPr anchor="ctr">
            <a:normAutofit/>
          </a:bodyPr>
          <a:lstStyle>
            <a:lvl1pPr marL="0" indent="0" algn="l">
              <a:buNone/>
              <a:defRPr sz="150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628209" y="5883276"/>
            <a:ext cx="1200150" cy="365125"/>
          </a:xfrm>
          <a:prstGeom prst="rect">
            <a:avLst/>
          </a:prstGeom>
        </p:spPr>
        <p:txBody>
          <a:bodyPr/>
          <a:lstStyle/>
          <a:p>
            <a:fld id="{5D9766A2-2321-4464-B8AC-EAC297DFDFB0}" type="datetimeFigureOut">
              <a:rPr lang="en-US" smtClean="0"/>
              <a:t>5/15/2018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71032D-B8DF-42A6-BF09-C10F1C194C4E}" type="slidenum">
              <a:rPr lang="en-US" smtClean="0"/>
              <a:t>‹#›</a:t>
            </a:fld>
            <a:endParaRPr lang="en-US"/>
          </a:p>
        </p:txBody>
      </p:sp>
    </p:spTree>
    <p:extLst>
      <p:ext uri="{BB962C8B-B14F-4D97-AF65-F5344CB8AC3E}">
        <p14:creationId xmlns:p14="http://schemas.microsoft.com/office/powerpoint/2010/main" val="38216907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59" y="3308581"/>
            <a:ext cx="7429500" cy="1468800"/>
          </a:xfrm>
        </p:spPr>
        <p:txBody>
          <a:bodyPr anchor="b">
            <a:normAutofit/>
          </a:bodyPr>
          <a:lstStyle>
            <a:lvl1pPr algn="l">
              <a:defRPr sz="24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856058" y="4777381"/>
            <a:ext cx="7429501" cy="860400"/>
          </a:xfrm>
        </p:spPr>
        <p:txBody>
          <a:bodyPr vert="horz" lIns="91440" tIns="45720" rIns="91440" bIns="45720" rtlCol="0" anchor="t">
            <a:normAutofit/>
          </a:bodyPr>
          <a:lstStyle>
            <a:lvl1pPr>
              <a:defRPr lang="en-US" sz="15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a:xfrm>
            <a:off x="6628209" y="5883276"/>
            <a:ext cx="1200150" cy="365125"/>
          </a:xfrm>
          <a:prstGeom prst="rect">
            <a:avLst/>
          </a:prstGeom>
        </p:spPr>
        <p:txBody>
          <a:bodyPr/>
          <a:lstStyle/>
          <a:p>
            <a:fld id="{5D9766A2-2321-4464-B8AC-EAC297DFDFB0}" type="datetimeFigureOut">
              <a:rPr lang="en-US" smtClean="0"/>
              <a:t>5/15/2018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71032D-B8DF-42A6-BF09-C10F1C194C4E}" type="slidenum">
              <a:rPr lang="en-US" smtClean="0"/>
              <a:t>‹#›</a:t>
            </a:fld>
            <a:endParaRPr lang="en-US"/>
          </a:p>
        </p:txBody>
      </p:sp>
    </p:spTree>
    <p:extLst>
      <p:ext uri="{BB962C8B-B14F-4D97-AF65-F5344CB8AC3E}">
        <p14:creationId xmlns:p14="http://schemas.microsoft.com/office/powerpoint/2010/main" val="29186495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627459"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accent1"/>
                </a:solidFill>
              </a:rPr>
              <a:t>“</a:t>
            </a:r>
          </a:p>
        </p:txBody>
      </p:sp>
      <p:sp>
        <p:nvSpPr>
          <p:cNvPr id="15" name="TextBox 14"/>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accent1"/>
                </a:solidFill>
              </a:rPr>
              <a:t>”</a:t>
            </a:r>
          </a:p>
        </p:txBody>
      </p:sp>
      <p:sp>
        <p:nvSpPr>
          <p:cNvPr id="2" name="Title 1"/>
          <p:cNvSpPr>
            <a:spLocks noGrp="1"/>
          </p:cNvSpPr>
          <p:nvPr>
            <p:ph type="title"/>
          </p:nvPr>
        </p:nvSpPr>
        <p:spPr>
          <a:xfrm>
            <a:off x="1084660" y="609602"/>
            <a:ext cx="6972299" cy="2743199"/>
          </a:xfrm>
        </p:spPr>
        <p:txBody>
          <a:bodyPr anchor="ctr">
            <a:normAutofit/>
          </a:bodyPr>
          <a:lstStyle>
            <a:lvl1pPr algn="l">
              <a:defRPr sz="2400" b="0" cap="none" baseline="0">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256109" y="3352800"/>
            <a:ext cx="6629402"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856058" y="4343400"/>
            <a:ext cx="7429500" cy="1447800"/>
          </a:xfrm>
        </p:spPr>
        <p:txBody>
          <a:bodyPr vert="horz" lIns="91440" tIns="45720" rIns="91440" bIns="45720" rtlCol="0" anchor="ctr">
            <a:normAutofit/>
          </a:bodyPr>
          <a:lstStyle>
            <a:lvl1pPr>
              <a:buNone/>
              <a:defRPr lang="en-US" sz="15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a:xfrm>
            <a:off x="6628209" y="5883276"/>
            <a:ext cx="1200150" cy="365125"/>
          </a:xfrm>
          <a:prstGeom prst="rect">
            <a:avLst/>
          </a:prstGeom>
        </p:spPr>
        <p:txBody>
          <a:bodyPr/>
          <a:lstStyle/>
          <a:p>
            <a:fld id="{5D9766A2-2321-4464-B8AC-EAC297DFDFB0}" type="datetimeFigureOut">
              <a:rPr lang="en-US" smtClean="0"/>
              <a:t>5/15/2018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71032D-B8DF-42A6-BF09-C10F1C194C4E}" type="slidenum">
              <a:rPr lang="en-US" smtClean="0"/>
              <a:t>‹#›</a:t>
            </a:fld>
            <a:endParaRPr lang="en-US"/>
          </a:p>
        </p:txBody>
      </p:sp>
    </p:spTree>
    <p:extLst>
      <p:ext uri="{BB962C8B-B14F-4D97-AF65-F5344CB8AC3E}">
        <p14:creationId xmlns:p14="http://schemas.microsoft.com/office/powerpoint/2010/main" val="32764494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627459"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accent1"/>
                </a:solidFill>
              </a:rPr>
              <a:t>“</a:t>
            </a:r>
          </a:p>
        </p:txBody>
      </p:sp>
      <p:sp>
        <p:nvSpPr>
          <p:cNvPr id="15" name="TextBox 14"/>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accent1"/>
                </a:solidFill>
              </a:rPr>
              <a:t>”</a:t>
            </a:r>
          </a:p>
        </p:txBody>
      </p:sp>
      <p:sp>
        <p:nvSpPr>
          <p:cNvPr id="2" name="Title 1"/>
          <p:cNvSpPr>
            <a:spLocks noGrp="1"/>
          </p:cNvSpPr>
          <p:nvPr>
            <p:ph type="title"/>
          </p:nvPr>
        </p:nvSpPr>
        <p:spPr>
          <a:xfrm>
            <a:off x="1084660" y="609602"/>
            <a:ext cx="6972299" cy="2743199"/>
          </a:xfrm>
        </p:spPr>
        <p:txBody>
          <a:bodyPr anchor="ctr">
            <a:normAutofit/>
          </a:bodyPr>
          <a:lstStyle>
            <a:lvl1pPr algn="l">
              <a:defRPr sz="2400" b="0" cap="none" baseline="0">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856059" y="3886200"/>
            <a:ext cx="7429500" cy="889000"/>
          </a:xfrm>
        </p:spPr>
        <p:txBody>
          <a:bodyPr vert="horz" lIns="91440" tIns="45720" rIns="91440" bIns="45720" rtlCol="0" anchor="b">
            <a:normAutofit/>
          </a:bodyPr>
          <a:lstStyle>
            <a:lvl1pPr>
              <a:buNone/>
              <a:defRPr lang="en-US" sz="1800" b="0" cap="none" baseline="0"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856058" y="4775200"/>
            <a:ext cx="7429500" cy="1016000"/>
          </a:xfrm>
        </p:spPr>
        <p:txBody>
          <a:bodyPr anchor="t">
            <a:normAutofit/>
          </a:bodyPr>
          <a:lstStyle>
            <a:lvl1pPr marL="0" indent="0" algn="l">
              <a:buNone/>
              <a:defRPr sz="135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628209" y="5883276"/>
            <a:ext cx="1200150" cy="365125"/>
          </a:xfrm>
          <a:prstGeom prst="rect">
            <a:avLst/>
          </a:prstGeom>
        </p:spPr>
        <p:txBody>
          <a:bodyPr/>
          <a:lstStyle/>
          <a:p>
            <a:fld id="{5D9766A2-2321-4464-B8AC-EAC297DFDFB0}" type="datetimeFigureOut">
              <a:rPr lang="en-US" smtClean="0"/>
              <a:t>5/15/2018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71032D-B8DF-42A6-BF09-C10F1C194C4E}" type="slidenum">
              <a:rPr lang="en-US" smtClean="0"/>
              <a:t>‹#›</a:t>
            </a:fld>
            <a:endParaRPr lang="en-US"/>
          </a:p>
        </p:txBody>
      </p:sp>
    </p:spTree>
    <p:extLst>
      <p:ext uri="{BB962C8B-B14F-4D97-AF65-F5344CB8AC3E}">
        <p14:creationId xmlns:p14="http://schemas.microsoft.com/office/powerpoint/2010/main" val="3285505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03C0F4-9537-4163-97B2-AA302ABEBFE0}" type="datetime1">
              <a:rPr lang="en-US" smtClean="0"/>
              <a:pPr/>
              <a:t>5/15/2018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C212B1-2F49-4032-8D6D-ABFC2DA01B5F}"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56060" y="609602"/>
            <a:ext cx="74294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856059" y="3505200"/>
            <a:ext cx="7429500" cy="838200"/>
          </a:xfrm>
        </p:spPr>
        <p:txBody>
          <a:bodyPr vert="horz" lIns="91440" tIns="45720" rIns="91440" bIns="45720" rtlCol="0" anchor="b">
            <a:normAutofit/>
          </a:bodyPr>
          <a:lstStyle>
            <a:lvl1pPr>
              <a:buNone/>
              <a:defRPr lang="en-US" sz="2100" b="0" cap="none" baseline="0"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856058" y="4343400"/>
            <a:ext cx="7429500" cy="1447800"/>
          </a:xfrm>
        </p:spPr>
        <p:txBody>
          <a:bodyPr anchor="t">
            <a:normAutofit/>
          </a:bodyPr>
          <a:lstStyle>
            <a:lvl1pPr marL="0" indent="0" algn="l">
              <a:buNone/>
              <a:defRPr sz="135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628209" y="5883276"/>
            <a:ext cx="1200150" cy="365125"/>
          </a:xfrm>
          <a:prstGeom prst="rect">
            <a:avLst/>
          </a:prstGeom>
        </p:spPr>
        <p:txBody>
          <a:bodyPr/>
          <a:lstStyle/>
          <a:p>
            <a:fld id="{5D9766A2-2321-4464-B8AC-EAC297DFDFB0}" type="datetimeFigureOut">
              <a:rPr lang="en-US" smtClean="0"/>
              <a:t>5/15/2018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71032D-B8DF-42A6-BF09-C10F1C194C4E}" type="slidenum">
              <a:rPr lang="en-US" smtClean="0"/>
              <a:t>‹#›</a:t>
            </a:fld>
            <a:endParaRPr lang="en-US"/>
          </a:p>
        </p:txBody>
      </p:sp>
    </p:spTree>
    <p:extLst>
      <p:ext uri="{BB962C8B-B14F-4D97-AF65-F5344CB8AC3E}">
        <p14:creationId xmlns:p14="http://schemas.microsoft.com/office/powerpoint/2010/main" val="2925090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56060" y="609600"/>
            <a:ext cx="7429499"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628209" y="5883276"/>
            <a:ext cx="1200150" cy="365125"/>
          </a:xfrm>
          <a:prstGeom prst="rect">
            <a:avLst/>
          </a:prstGeom>
        </p:spPr>
        <p:txBody>
          <a:bodyPr/>
          <a:lstStyle/>
          <a:p>
            <a:fld id="{5D9766A2-2321-4464-B8AC-EAC297DFDFB0}" type="datetimeFigureOut">
              <a:rPr lang="en-US" smtClean="0"/>
              <a:t>5/15/2018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71032D-B8DF-42A6-BF09-C10F1C194C4E}" type="slidenum">
              <a:rPr lang="en-US" smtClean="0"/>
              <a:t>‹#›</a:t>
            </a:fld>
            <a:endParaRPr lang="en-US"/>
          </a:p>
        </p:txBody>
      </p:sp>
    </p:spTree>
    <p:extLst>
      <p:ext uri="{BB962C8B-B14F-4D97-AF65-F5344CB8AC3E}">
        <p14:creationId xmlns:p14="http://schemas.microsoft.com/office/powerpoint/2010/main" val="1195364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673" y="609600"/>
            <a:ext cx="1657886"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6059" y="609600"/>
            <a:ext cx="565785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628209" y="5883276"/>
            <a:ext cx="1200150" cy="365125"/>
          </a:xfrm>
          <a:prstGeom prst="rect">
            <a:avLst/>
          </a:prstGeom>
        </p:spPr>
        <p:txBody>
          <a:bodyPr/>
          <a:lstStyle/>
          <a:p>
            <a:fld id="{5D9766A2-2321-4464-B8AC-EAC297DFDFB0}" type="datetimeFigureOut">
              <a:rPr lang="en-US" smtClean="0"/>
              <a:t>5/15/2018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71032D-B8DF-42A6-BF09-C10F1C194C4E}" type="slidenum">
              <a:rPr lang="en-US" smtClean="0"/>
              <a:t>‹#›</a:t>
            </a:fld>
            <a:endParaRPr lang="en-US"/>
          </a:p>
        </p:txBody>
      </p:sp>
    </p:spTree>
    <p:extLst>
      <p:ext uri="{BB962C8B-B14F-4D97-AF65-F5344CB8AC3E}">
        <p14:creationId xmlns:p14="http://schemas.microsoft.com/office/powerpoint/2010/main" val="118931081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99AA3E-709B-4533-AA9C-6F36E528FFBC}" type="datetime1">
              <a:rPr lang="en-US" smtClean="0"/>
              <a:pPr/>
              <a:t>5/15/2018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C212B1-2F49-4032-8D6D-ABFC2DA01B5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426E7D-54B1-4905-8E94-E3F940287E6A}" type="datetime1">
              <a:rPr lang="en-US" smtClean="0"/>
              <a:pPr/>
              <a:t>5/15/2018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C212B1-2F49-4032-8D6D-ABFC2DA01B5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55D684-75D0-4547-ACDB-34437A938289}" type="datetime1">
              <a:rPr lang="en-US" smtClean="0"/>
              <a:pPr/>
              <a:t>5/15/2018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C212B1-2F49-4032-8D6D-ABFC2DA01B5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C556F3-C514-4AE2-863F-777BB227FD81}" type="datetime1">
              <a:rPr lang="en-US" smtClean="0"/>
              <a:pPr/>
              <a:t>5/15/2018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C212B1-2F49-4032-8D6D-ABFC2DA01B5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2.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3.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4.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7.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8.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9.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30.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31.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3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3.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4.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2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image" Target="../media/image2.pn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8.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E0F91A-C9B3-473C-B9E5-C8402BE4D696}" type="datetime1">
              <a:rPr lang="en-US" smtClean="0"/>
              <a:pPr/>
              <a:t>5/15/2018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C212B1-2F49-4032-8D6D-ABFC2DA01B5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335C14CD-7C9C-488F-AFA0-1F61101592D3}" type="datetime1">
              <a:rPr lang="en-US" kern="1200" smtClean="0">
                <a:solidFill>
                  <a:prstClr val="black">
                    <a:tint val="75000"/>
                  </a:prstClr>
                </a:solidFill>
                <a:latin typeface="Calibri"/>
                <a:ea typeface="+mn-ea"/>
                <a:cs typeface="+mn-cs"/>
              </a:rPr>
              <a:pPr rtl="0"/>
              <a:t>5/15/2018</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C39D6522-33B9-456F-AB82-1F41D05D9DF9}" type="slidenum">
              <a:rPr lang="en-US" kern="1200" smtClean="0">
                <a:solidFill>
                  <a:prstClr val="black">
                    <a:tint val="75000"/>
                  </a:prstClr>
                </a:solidFill>
                <a:latin typeface="Calibri"/>
                <a:ea typeface="+mn-ea"/>
                <a:cs typeface="+mn-cs"/>
              </a:rPr>
              <a:pPr rtl="0"/>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683"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A210C696-E19F-443D-84A2-04F15BCE3A6B}" type="datetime1">
              <a:rPr lang="en-US" kern="1200" smtClean="0">
                <a:solidFill>
                  <a:prstClr val="black">
                    <a:tint val="75000"/>
                  </a:prstClr>
                </a:solidFill>
                <a:latin typeface="Calibri"/>
                <a:ea typeface="+mn-ea"/>
                <a:cs typeface="+mn-cs"/>
              </a:rPr>
              <a:pPr rtl="0"/>
              <a:t>5/15/2018</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C39D6522-33B9-456F-AB82-1F41D05D9DF9}" type="slidenum">
              <a:rPr lang="en-US" kern="1200" smtClean="0">
                <a:solidFill>
                  <a:prstClr val="black">
                    <a:tint val="75000"/>
                  </a:prstClr>
                </a:solidFill>
                <a:latin typeface="Calibri"/>
                <a:ea typeface="+mn-ea"/>
                <a:cs typeface="+mn-cs"/>
              </a:rPr>
              <a:pPr rtl="0"/>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685"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9729EFA2-E9D5-4E54-BEBE-797C127CBE22}" type="datetime1">
              <a:rPr lang="en-US" kern="1200" smtClean="0">
                <a:solidFill>
                  <a:prstClr val="black">
                    <a:tint val="75000"/>
                  </a:prstClr>
                </a:solidFill>
                <a:latin typeface="Calibri"/>
                <a:ea typeface="+mn-ea"/>
                <a:cs typeface="+mn-cs"/>
              </a:rPr>
              <a:pPr rtl="0"/>
              <a:t>5/15/2018</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C39D6522-33B9-456F-AB82-1F41D05D9DF9}" type="slidenum">
              <a:rPr lang="en-US" kern="1200" smtClean="0">
                <a:solidFill>
                  <a:prstClr val="black">
                    <a:tint val="75000"/>
                  </a:prstClr>
                </a:solidFill>
                <a:latin typeface="Calibri"/>
                <a:ea typeface="+mn-ea"/>
                <a:cs typeface="+mn-cs"/>
              </a:rPr>
              <a:pPr rtl="0"/>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687"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7166C92B-3911-4327-AFC9-EA3F45C9A096}" type="datetime1">
              <a:rPr lang="en-US" kern="1200" smtClean="0">
                <a:solidFill>
                  <a:prstClr val="black">
                    <a:tint val="75000"/>
                  </a:prstClr>
                </a:solidFill>
                <a:latin typeface="Calibri"/>
                <a:ea typeface="+mn-ea"/>
                <a:cs typeface="+mn-cs"/>
              </a:rPr>
              <a:pPr rtl="0"/>
              <a:t>5/15/2018</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C39D6522-33B9-456F-AB82-1F41D05D9DF9}" type="slidenum">
              <a:rPr lang="en-US" kern="1200" smtClean="0">
                <a:solidFill>
                  <a:prstClr val="black">
                    <a:tint val="75000"/>
                  </a:prstClr>
                </a:solidFill>
                <a:latin typeface="Calibri"/>
                <a:ea typeface="+mn-ea"/>
                <a:cs typeface="+mn-cs"/>
              </a:rPr>
              <a:pPr rtl="0"/>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689" r:id="rId1"/>
    <p:sldLayoutId id="2147483719"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230B4026-E011-4FC3-9C5B-3D3D8ECC9960}" type="datetime1">
              <a:rPr lang="en-US" kern="1200" smtClean="0">
                <a:solidFill>
                  <a:prstClr val="black">
                    <a:tint val="75000"/>
                  </a:prstClr>
                </a:solidFill>
                <a:latin typeface="Calibri"/>
                <a:ea typeface="+mn-ea"/>
                <a:cs typeface="+mn-cs"/>
              </a:rPr>
              <a:pPr rtl="0"/>
              <a:t>5/15/2018</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C39D6522-33B9-456F-AB82-1F41D05D9DF9}" type="slidenum">
              <a:rPr lang="en-US" kern="1200" smtClean="0">
                <a:solidFill>
                  <a:prstClr val="black">
                    <a:tint val="75000"/>
                  </a:prstClr>
                </a:solidFill>
                <a:latin typeface="Calibri"/>
                <a:ea typeface="+mn-ea"/>
                <a:cs typeface="+mn-cs"/>
              </a:rPr>
              <a:pPr rtl="0"/>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691"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EC4A8AFE-0183-4E1C-8695-821F25BAF056}" type="datetime1">
              <a:rPr lang="en-US" kern="1200" smtClean="0">
                <a:solidFill>
                  <a:prstClr val="black">
                    <a:tint val="75000"/>
                  </a:prstClr>
                </a:solidFill>
                <a:latin typeface="Calibri"/>
                <a:ea typeface="+mn-ea"/>
                <a:cs typeface="+mn-cs"/>
              </a:rPr>
              <a:pPr rtl="0"/>
              <a:t>5/15/2018</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C39D6522-33B9-456F-AB82-1F41D05D9DF9}" type="slidenum">
              <a:rPr lang="en-US" kern="1200" smtClean="0">
                <a:solidFill>
                  <a:prstClr val="black">
                    <a:tint val="75000"/>
                  </a:prstClr>
                </a:solidFill>
                <a:latin typeface="Calibri"/>
                <a:ea typeface="+mn-ea"/>
                <a:cs typeface="+mn-cs"/>
              </a:rPr>
              <a:pPr rtl="0"/>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695"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5ABF2FE9-ACFF-4305-BE5A-296429712D02}" type="datetime1">
              <a:rPr lang="en-US" kern="1200" smtClean="0">
                <a:solidFill>
                  <a:prstClr val="black">
                    <a:tint val="75000"/>
                  </a:prstClr>
                </a:solidFill>
                <a:latin typeface="Calibri"/>
                <a:ea typeface="+mn-ea"/>
                <a:cs typeface="+mn-cs"/>
              </a:rPr>
              <a:pPr rtl="0"/>
              <a:t>5/15/2018</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C39D6522-33B9-456F-AB82-1F41D05D9DF9}" type="slidenum">
              <a:rPr lang="en-US" kern="1200" smtClean="0">
                <a:solidFill>
                  <a:prstClr val="black">
                    <a:tint val="75000"/>
                  </a:prstClr>
                </a:solidFill>
                <a:latin typeface="Calibri"/>
                <a:ea typeface="+mn-ea"/>
                <a:cs typeface="+mn-cs"/>
              </a:rPr>
              <a:pPr rtl="0"/>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697"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6F97A9CA-B9C2-494D-B742-5BEF5B4A75A2}" type="datetime1">
              <a:rPr lang="en-US" kern="1200" smtClean="0">
                <a:solidFill>
                  <a:prstClr val="black">
                    <a:tint val="75000"/>
                  </a:prstClr>
                </a:solidFill>
                <a:latin typeface="Calibri"/>
                <a:ea typeface="+mn-ea"/>
                <a:cs typeface="+mn-cs"/>
              </a:rPr>
              <a:pPr rtl="0"/>
              <a:t>5/15/2018</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C39D6522-33B9-456F-AB82-1F41D05D9DF9}" type="slidenum">
              <a:rPr lang="en-US" kern="1200" smtClean="0">
                <a:solidFill>
                  <a:prstClr val="black">
                    <a:tint val="75000"/>
                  </a:prstClr>
                </a:solidFill>
                <a:latin typeface="Calibri"/>
                <a:ea typeface="+mn-ea"/>
                <a:cs typeface="+mn-cs"/>
              </a:rPr>
              <a:pPr rtl="0"/>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701"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E517C768-D4A8-4FCC-AC27-6605E06E8364}" type="datetime1">
              <a:rPr lang="en-US" kern="1200" smtClean="0">
                <a:solidFill>
                  <a:prstClr val="black">
                    <a:tint val="75000"/>
                  </a:prstClr>
                </a:solidFill>
                <a:latin typeface="Calibri"/>
                <a:ea typeface="+mn-ea"/>
                <a:cs typeface="+mn-cs"/>
              </a:rPr>
              <a:pPr rtl="0"/>
              <a:t>5/15/2018</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C39D6522-33B9-456F-AB82-1F41D05D9DF9}" type="slidenum">
              <a:rPr lang="en-US" kern="1200" smtClean="0">
                <a:solidFill>
                  <a:prstClr val="black">
                    <a:tint val="75000"/>
                  </a:prstClr>
                </a:solidFill>
                <a:latin typeface="Calibri"/>
                <a:ea typeface="+mn-ea"/>
                <a:cs typeface="+mn-cs"/>
              </a:rPr>
              <a:pPr rtl="0"/>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703"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165B8E50-7B48-4137-8544-07DB68E0106B}" type="datetime1">
              <a:rPr lang="en-US" kern="1200" smtClean="0">
                <a:solidFill>
                  <a:prstClr val="black">
                    <a:tint val="75000"/>
                  </a:prstClr>
                </a:solidFill>
                <a:latin typeface="Calibri"/>
                <a:ea typeface="+mn-ea"/>
                <a:cs typeface="+mn-cs"/>
              </a:rPr>
              <a:pPr rtl="0"/>
              <a:t>5/15/2018</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C39D6522-33B9-456F-AB82-1F41D05D9DF9}" type="slidenum">
              <a:rPr lang="en-US" kern="1200" smtClean="0">
                <a:solidFill>
                  <a:prstClr val="black">
                    <a:tint val="75000"/>
                  </a:prstClr>
                </a:solidFill>
                <a:latin typeface="Calibri"/>
                <a:ea typeface="+mn-ea"/>
                <a:cs typeface="+mn-cs"/>
              </a:rPr>
              <a:pPr rtl="0"/>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705"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373F1171-1902-415B-90CB-79F2E9B1C7BD}" type="datetime1">
              <a:rPr lang="en-US" kern="1200" smtClean="0">
                <a:solidFill>
                  <a:prstClr val="black">
                    <a:tint val="75000"/>
                  </a:prstClr>
                </a:solidFill>
                <a:latin typeface="Calibri"/>
                <a:ea typeface="+mn-ea"/>
                <a:cs typeface="+mn-cs"/>
              </a:rPr>
              <a:pPr rtl="0"/>
              <a:t>5/15/2018</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C39D6522-33B9-456F-AB82-1F41D05D9DF9}" type="slidenum">
              <a:rPr lang="en-US" kern="1200" smtClean="0">
                <a:solidFill>
                  <a:prstClr val="black">
                    <a:tint val="75000"/>
                  </a:prstClr>
                </a:solidFill>
                <a:latin typeface="Calibri"/>
                <a:ea typeface="+mn-ea"/>
                <a:cs typeface="+mn-cs"/>
              </a:rPr>
              <a:pPr rtl="0"/>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720"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311716CA-3098-41E6-BD30-D0EE2FE3362D}" type="datetime1">
              <a:rPr lang="en-US" kern="1200" smtClean="0">
                <a:solidFill>
                  <a:prstClr val="black">
                    <a:tint val="75000"/>
                  </a:prstClr>
                </a:solidFill>
                <a:latin typeface="Calibri"/>
                <a:ea typeface="+mn-ea"/>
                <a:cs typeface="+mn-cs"/>
              </a:rPr>
              <a:pPr rtl="0"/>
              <a:t>5/15/2018</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C39D6522-33B9-456F-AB82-1F41D05D9DF9}" type="slidenum">
              <a:rPr lang="en-US" kern="1200" smtClean="0">
                <a:solidFill>
                  <a:prstClr val="black">
                    <a:tint val="75000"/>
                  </a:prstClr>
                </a:solidFill>
                <a:latin typeface="Calibri"/>
                <a:ea typeface="+mn-ea"/>
                <a:cs typeface="+mn-cs"/>
              </a:rPr>
              <a:pPr rtl="0"/>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707"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D2436F3E-5D67-4265-B5BD-66AAB8D096DB}" type="datetime1">
              <a:rPr lang="en-US" kern="1200" smtClean="0">
                <a:solidFill>
                  <a:prstClr val="black">
                    <a:tint val="75000"/>
                  </a:prstClr>
                </a:solidFill>
                <a:latin typeface="Calibri"/>
                <a:ea typeface="+mn-ea"/>
                <a:cs typeface="+mn-cs"/>
              </a:rPr>
              <a:pPr rtl="0"/>
              <a:t>5/15/2018</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C39D6522-33B9-456F-AB82-1F41D05D9DF9}" type="slidenum">
              <a:rPr lang="en-US" kern="1200" smtClean="0">
                <a:solidFill>
                  <a:prstClr val="black">
                    <a:tint val="75000"/>
                  </a:prstClr>
                </a:solidFill>
                <a:latin typeface="Calibri"/>
                <a:ea typeface="+mn-ea"/>
                <a:cs typeface="+mn-cs"/>
              </a:rPr>
              <a:pPr rtl="0"/>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709"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EFD324F1-9E88-450D-B238-46C1847142F7}" type="datetime1">
              <a:rPr lang="en-US" kern="1200" smtClean="0">
                <a:solidFill>
                  <a:prstClr val="black">
                    <a:tint val="75000"/>
                  </a:prstClr>
                </a:solidFill>
                <a:latin typeface="Calibri"/>
                <a:ea typeface="+mn-ea"/>
                <a:cs typeface="+mn-cs"/>
              </a:rPr>
              <a:pPr rtl="0"/>
              <a:t>5/15/2018</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C39D6522-33B9-456F-AB82-1F41D05D9DF9}" type="slidenum">
              <a:rPr lang="en-US" kern="1200" smtClean="0">
                <a:solidFill>
                  <a:prstClr val="black">
                    <a:tint val="75000"/>
                  </a:prstClr>
                </a:solidFill>
                <a:latin typeface="Calibri"/>
                <a:ea typeface="+mn-ea"/>
                <a:cs typeface="+mn-cs"/>
              </a:rPr>
              <a:pPr rtl="0"/>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717"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a:gsLst>
            <a:gs pos="0">
              <a:schemeClr val="accent6"/>
            </a:gs>
            <a:gs pos="37000">
              <a:schemeClr val="accent6">
                <a:lumMod val="50000"/>
              </a:schemeClr>
            </a:gs>
            <a:gs pos="85000">
              <a:schemeClr val="accent6">
                <a:lumMod val="50000"/>
              </a:schemeClr>
            </a:gs>
            <a:gs pos="100000">
              <a:schemeClr val="tx2">
                <a:lumMod val="25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6060" y="609600"/>
            <a:ext cx="7429499"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6060" y="2667000"/>
            <a:ext cx="7429499"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856059" y="5883276"/>
            <a:ext cx="5657850" cy="365125"/>
          </a:xfrm>
          <a:prstGeom prst="rect">
            <a:avLst/>
          </a:prstGeom>
        </p:spPr>
        <p:txBody>
          <a:bodyPr vert="horz" lIns="91440" tIns="45720" rIns="91440" bIns="45720" rtlCol="0" anchor="ctr"/>
          <a:lstStyle>
            <a:lvl1pPr algn="l">
              <a:defRPr sz="750" b="1" i="0">
                <a:solidFill>
                  <a:schemeClr val="tx1">
                    <a:lumMod val="75000"/>
                  </a:schemeClr>
                </a:solidFill>
                <a:effectLst>
                  <a:outerShdw blurRad="50800" dist="38100" dir="2700000" algn="tl" rotWithShape="0">
                    <a:srgbClr val="000000">
                      <a:alpha val="43000"/>
                    </a:srgbClr>
                  </a:outerShdw>
                </a:effectLst>
                <a:latin typeface="+mn-lt"/>
              </a:defRPr>
            </a:lvl1pPr>
          </a:lstStyle>
          <a:p>
            <a:r>
              <a:rPr lang="en-US" dirty="0"/>
              <a:t>Environmental Protection Agency</a:t>
            </a:r>
          </a:p>
        </p:txBody>
      </p:sp>
      <p:sp>
        <p:nvSpPr>
          <p:cNvPr id="6" name="Slide Number Placeholder 5"/>
          <p:cNvSpPr>
            <a:spLocks noGrp="1"/>
          </p:cNvSpPr>
          <p:nvPr>
            <p:ph type="sldNum" sz="quarter" idx="4"/>
          </p:nvPr>
        </p:nvSpPr>
        <p:spPr>
          <a:xfrm>
            <a:off x="7885510" y="5883276"/>
            <a:ext cx="413375" cy="365125"/>
          </a:xfrm>
          <a:prstGeom prst="rect">
            <a:avLst/>
          </a:prstGeom>
        </p:spPr>
        <p:txBody>
          <a:bodyPr vert="horz" lIns="91440" tIns="45720" rIns="91440" bIns="45720" rtlCol="0" anchor="ctr"/>
          <a:lstStyle>
            <a:lvl1pPr algn="r">
              <a:defRPr sz="788" b="1" i="0">
                <a:solidFill>
                  <a:schemeClr val="tx1">
                    <a:lumMod val="75000"/>
                  </a:schemeClr>
                </a:solidFill>
                <a:effectLst>
                  <a:outerShdw blurRad="50800" dist="38100" dir="2700000" algn="tl" rotWithShape="0">
                    <a:srgbClr val="000000">
                      <a:alpha val="43000"/>
                    </a:srgbClr>
                  </a:outerShdw>
                </a:effectLst>
                <a:latin typeface="+mn-lt"/>
              </a:defRPr>
            </a:lvl1pPr>
          </a:lstStyle>
          <a:p>
            <a:fld id="{8371032D-B8DF-42A6-BF09-C10F1C194C4E}" type="slidenum">
              <a:rPr lang="en-US" smtClean="0"/>
              <a:pPr/>
              <a:t>‹#›</a:t>
            </a:fld>
            <a:endParaRPr lang="en-US"/>
          </a:p>
        </p:txBody>
      </p:sp>
      <p:pic>
        <p:nvPicPr>
          <p:cNvPr id="7" name="Picture 4" descr="EPA seal"/>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8058150" y="323850"/>
            <a:ext cx="84296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3292149"/>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Lst>
  <p:txStyles>
    <p:titleStyle>
      <a:lvl1pPr algn="l" defTabSz="342900" rtl="0" eaLnBrk="1" latinLnBrk="0" hangingPunct="1">
        <a:spcBef>
          <a:spcPct val="0"/>
        </a:spcBef>
        <a:buNone/>
        <a:defRPr sz="2400" kern="1200" cap="none" baseline="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Century Schoolbook" panose="02040604050505020304" pitchFamily="18"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tx1"/>
        </a:buClr>
        <a:buSzPct val="100000"/>
        <a:buFont typeface="Arial"/>
        <a:buChar char="•"/>
        <a:defRPr sz="1500" kern="1200" cap="none"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entury Schoolbook" panose="02040604050505020304" pitchFamily="18" charset="0"/>
          <a:ea typeface="+mn-ea"/>
          <a:cs typeface="+mn-cs"/>
        </a:defRPr>
      </a:lvl1pPr>
      <a:lvl2pPr marL="557213" indent="-214313" algn="l" defTabSz="342900" rtl="0" eaLnBrk="1" latinLnBrk="0" hangingPunct="1">
        <a:spcBef>
          <a:spcPct val="20000"/>
        </a:spcBef>
        <a:spcAft>
          <a:spcPts val="450"/>
        </a:spcAft>
        <a:buClr>
          <a:schemeClr val="tx1"/>
        </a:buClr>
        <a:buSzPct val="100000"/>
        <a:buFont typeface="Arial"/>
        <a:buChar char="•"/>
        <a:defRPr sz="1350" kern="1200" cap="none"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entury Schoolbook" panose="02040604050505020304" pitchFamily="18" charset="0"/>
          <a:ea typeface="+mn-ea"/>
          <a:cs typeface="+mn-cs"/>
        </a:defRPr>
      </a:lvl2pPr>
      <a:lvl3pPr marL="900113" indent="-214313" algn="l" defTabSz="342900" rtl="0" eaLnBrk="1" latinLnBrk="0" hangingPunct="1">
        <a:spcBef>
          <a:spcPct val="20000"/>
        </a:spcBef>
        <a:spcAft>
          <a:spcPts val="450"/>
        </a:spcAft>
        <a:buClr>
          <a:schemeClr val="tx1"/>
        </a:buClr>
        <a:buSzPct val="100000"/>
        <a:buFont typeface="Arial"/>
        <a:buChar char="•"/>
        <a:defRPr sz="1200" kern="1200" cap="none"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entury Schoolbook" panose="02040604050505020304" pitchFamily="18" charset="0"/>
          <a:ea typeface="+mn-ea"/>
          <a:cs typeface="+mn-cs"/>
        </a:defRPr>
      </a:lvl3pPr>
      <a:lvl4pPr marL="1157288" indent="-128588" algn="l" defTabSz="342900" rtl="0" eaLnBrk="1" latinLnBrk="0" hangingPunct="1">
        <a:spcBef>
          <a:spcPct val="20000"/>
        </a:spcBef>
        <a:spcAft>
          <a:spcPts val="450"/>
        </a:spcAft>
        <a:buClr>
          <a:schemeClr val="tx1"/>
        </a:buClr>
        <a:buSzPct val="100000"/>
        <a:buFont typeface="Arial"/>
        <a:buChar char="•"/>
        <a:defRPr sz="1050" kern="1200" cap="none"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entury Schoolbook" panose="02040604050505020304" pitchFamily="18" charset="0"/>
          <a:ea typeface="+mn-ea"/>
          <a:cs typeface="+mn-cs"/>
        </a:defRPr>
      </a:lvl4pPr>
      <a:lvl5pPr marL="1500188" indent="-128588" algn="l" defTabSz="342900" rtl="0" eaLnBrk="1" latinLnBrk="0" hangingPunct="1">
        <a:spcBef>
          <a:spcPct val="20000"/>
        </a:spcBef>
        <a:spcAft>
          <a:spcPts val="450"/>
        </a:spcAft>
        <a:buClr>
          <a:schemeClr val="tx1"/>
        </a:buClr>
        <a:buSzPct val="100000"/>
        <a:buFont typeface="Arial"/>
        <a:buChar char="•"/>
        <a:defRPr sz="1050" kern="1200" cap="none" baseline="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Century Schoolbook" panose="02040604050505020304" pitchFamily="18" charset="0"/>
          <a:ea typeface="+mn-ea"/>
          <a:cs typeface="+mn-cs"/>
        </a:defRPr>
      </a:lvl5pPr>
      <a:lvl6pPr marL="18859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E726542A-2426-4B02-B475-439A17F5F9C6}" type="datetime1">
              <a:rPr lang="en-US" kern="1200" smtClean="0">
                <a:solidFill>
                  <a:prstClr val="black">
                    <a:tint val="75000"/>
                  </a:prstClr>
                </a:solidFill>
                <a:latin typeface="Calibri"/>
                <a:ea typeface="+mn-ea"/>
                <a:cs typeface="+mn-cs"/>
              </a:rPr>
              <a:pPr rtl="0"/>
              <a:t>5/15/2018</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C39D6522-33B9-456F-AB82-1F41D05D9DF9}" type="slidenum">
              <a:rPr lang="en-US" kern="1200" smtClean="0">
                <a:solidFill>
                  <a:prstClr val="black">
                    <a:tint val="75000"/>
                  </a:prstClr>
                </a:solidFill>
                <a:latin typeface="Calibri"/>
                <a:ea typeface="+mn-ea"/>
                <a:cs typeface="+mn-cs"/>
              </a:rPr>
              <a:pPr rtl="0"/>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665"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6426F8DA-7A84-4522-BCD2-63BEF4D25B6A}" type="datetime1">
              <a:rPr lang="en-US" kern="1200" smtClean="0">
                <a:solidFill>
                  <a:prstClr val="black">
                    <a:tint val="75000"/>
                  </a:prstClr>
                </a:solidFill>
                <a:latin typeface="Calibri"/>
                <a:ea typeface="+mn-ea"/>
                <a:cs typeface="+mn-cs"/>
              </a:rPr>
              <a:pPr rtl="0"/>
              <a:t>5/15/2018</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C39D6522-33B9-456F-AB82-1F41D05D9DF9}" type="slidenum">
              <a:rPr lang="en-US" kern="1200" smtClean="0">
                <a:solidFill>
                  <a:prstClr val="black">
                    <a:tint val="75000"/>
                  </a:prstClr>
                </a:solidFill>
                <a:latin typeface="Calibri"/>
                <a:ea typeface="+mn-ea"/>
                <a:cs typeface="+mn-cs"/>
              </a:rPr>
              <a:pPr rtl="0"/>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667"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4ABC6A02-16F1-4C8C-A5AA-2DB04E0434EF}" type="datetime1">
              <a:rPr lang="en-US" kern="1200" smtClean="0">
                <a:solidFill>
                  <a:prstClr val="black">
                    <a:tint val="75000"/>
                  </a:prstClr>
                </a:solidFill>
                <a:latin typeface="Calibri"/>
                <a:ea typeface="+mn-ea"/>
                <a:cs typeface="+mn-cs"/>
              </a:rPr>
              <a:pPr rtl="0"/>
              <a:t>5/15/2018</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C39D6522-33B9-456F-AB82-1F41D05D9DF9}" type="slidenum">
              <a:rPr lang="en-US" kern="1200" smtClean="0">
                <a:solidFill>
                  <a:prstClr val="black">
                    <a:tint val="75000"/>
                  </a:prstClr>
                </a:solidFill>
                <a:latin typeface="Calibri"/>
                <a:ea typeface="+mn-ea"/>
                <a:cs typeface="+mn-cs"/>
              </a:rPr>
              <a:pPr rtl="0"/>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669"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8D150232-92FD-41C2-98AF-0C2CE47EBFE8}" type="datetime1">
              <a:rPr lang="en-US" kern="1200" smtClean="0">
                <a:solidFill>
                  <a:prstClr val="black">
                    <a:tint val="75000"/>
                  </a:prstClr>
                </a:solidFill>
                <a:latin typeface="Calibri"/>
                <a:ea typeface="+mn-ea"/>
                <a:cs typeface="+mn-cs"/>
              </a:rPr>
              <a:pPr rtl="0"/>
              <a:t>5/15/2018</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C39D6522-33B9-456F-AB82-1F41D05D9DF9}" type="slidenum">
              <a:rPr lang="en-US" kern="1200" smtClean="0">
                <a:solidFill>
                  <a:prstClr val="black">
                    <a:tint val="75000"/>
                  </a:prstClr>
                </a:solidFill>
                <a:latin typeface="Calibri"/>
                <a:ea typeface="+mn-ea"/>
                <a:cs typeface="+mn-cs"/>
              </a:rPr>
              <a:pPr rtl="0"/>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671"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B53749FF-DB02-49C4-9C00-BA95C17EEA2C}" type="datetime1">
              <a:rPr lang="en-US" kern="1200" smtClean="0">
                <a:solidFill>
                  <a:prstClr val="black">
                    <a:tint val="75000"/>
                  </a:prstClr>
                </a:solidFill>
                <a:latin typeface="Calibri"/>
                <a:ea typeface="+mn-ea"/>
                <a:cs typeface="+mn-cs"/>
              </a:rPr>
              <a:pPr rtl="0"/>
              <a:t>5/15/2018</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C39D6522-33B9-456F-AB82-1F41D05D9DF9}" type="slidenum">
              <a:rPr lang="en-US" kern="1200" smtClean="0">
                <a:solidFill>
                  <a:prstClr val="black">
                    <a:tint val="75000"/>
                  </a:prstClr>
                </a:solidFill>
                <a:latin typeface="Calibri"/>
                <a:ea typeface="+mn-ea"/>
                <a:cs typeface="+mn-cs"/>
              </a:rPr>
              <a:pPr rtl="0"/>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673"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D49FA4C7-2E20-4E13-8DBC-DA982D6EEABF}" type="datetime1">
              <a:rPr lang="en-US" kern="1200" smtClean="0">
                <a:solidFill>
                  <a:prstClr val="black">
                    <a:tint val="75000"/>
                  </a:prstClr>
                </a:solidFill>
                <a:latin typeface="Calibri"/>
                <a:ea typeface="+mn-ea"/>
                <a:cs typeface="+mn-cs"/>
              </a:rPr>
              <a:pPr rtl="0"/>
              <a:t>5/15/2018</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C39D6522-33B9-456F-AB82-1F41D05D9DF9}" type="slidenum">
              <a:rPr lang="en-US" kern="1200" smtClean="0">
                <a:solidFill>
                  <a:prstClr val="black">
                    <a:tint val="75000"/>
                  </a:prstClr>
                </a:solidFill>
                <a:latin typeface="Calibri"/>
                <a:ea typeface="+mn-ea"/>
                <a:cs typeface="+mn-cs"/>
              </a:rPr>
              <a:pPr rtl="0"/>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675" r:id="rId1"/>
    <p:sldLayoutId id="2147483718"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D9B4E7A6-ADF0-49C1-8C11-183D0FDFBDD6}" type="datetime1">
              <a:rPr lang="en-US" kern="1200" smtClean="0">
                <a:solidFill>
                  <a:prstClr val="black">
                    <a:tint val="75000"/>
                  </a:prstClr>
                </a:solidFill>
                <a:latin typeface="Calibri"/>
                <a:ea typeface="+mn-ea"/>
                <a:cs typeface="+mn-cs"/>
              </a:rPr>
              <a:pPr rtl="0"/>
              <a:t>5/15/2018</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C39D6522-33B9-456F-AB82-1F41D05D9DF9}" type="slidenum">
              <a:rPr lang="en-US" kern="1200" smtClean="0">
                <a:solidFill>
                  <a:prstClr val="black">
                    <a:tint val="75000"/>
                  </a:prstClr>
                </a:solidFill>
                <a:latin typeface="Calibri"/>
                <a:ea typeface="+mn-ea"/>
                <a:cs typeface="+mn-cs"/>
              </a:rPr>
              <a:pPr rtl="0"/>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677"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10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10.xml.rels><?xml version="1.0" encoding="UTF-8" standalone="yes"?>
<Relationships xmlns="http://schemas.openxmlformats.org/package/2006/relationships"><Relationship Id="rId3" Type="http://schemas.openxmlformats.org/officeDocument/2006/relationships/hyperlink" Target="https://www.epa.gov/sites/production/files/2015-09/pollutant_code_conversion_spreadsheet05012012_0.xls" TargetMode="External"/><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6.xml"/></Relationships>
</file>

<file path=ppt/slides/_rels/slide1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hyperlink" Target="http://www.epa.gov/ttn/chief/eis/index.html" TargetMode="External"/><Relationship Id="rId2" Type="http://schemas.openxmlformats.org/officeDocument/2006/relationships/notesSlide" Target="../notesSlides/notesSlide130.xml"/><Relationship Id="rId1" Type="http://schemas.openxmlformats.org/officeDocument/2006/relationships/slideLayout" Target="../slideLayouts/slideLayout35.xml"/><Relationship Id="rId5" Type="http://schemas.openxmlformats.org/officeDocument/2006/relationships/hyperlink" Target="https://www.epa.gov/air-emissions-inventories/2017-national-emissions-inventory-nei-documentation" TargetMode="External"/><Relationship Id="rId4" Type="http://schemas.openxmlformats.org/officeDocument/2006/relationships/hyperlink" Target="http://www.epa.gov/ttn/chief/net/2011inventory.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hyperlink" Target="mailto:dombrowski.sally@epa.gov" TargetMode="External"/><Relationship Id="rId2" Type="http://schemas.openxmlformats.org/officeDocument/2006/relationships/notesSlide" Target="../notesSlides/notesSlide131.xml"/><Relationship Id="rId1" Type="http://schemas.openxmlformats.org/officeDocument/2006/relationships/slideLayout" Target="../slideLayouts/slideLayout35.xml"/><Relationship Id="rId5" Type="http://schemas.openxmlformats.org/officeDocument/2006/relationships/hyperlink" Target="mailto:driver.laurel@epa.gov" TargetMode="External"/><Relationship Id="rId4" Type="http://schemas.openxmlformats.org/officeDocument/2006/relationships/hyperlink" Target="mailto:ryan.ron@epa.gov"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2.xml"/><Relationship Id="rId1" Type="http://schemas.openxmlformats.org/officeDocument/2006/relationships/slideLayout" Target="../slideLayouts/slideLayout35.xml"/></Relationships>
</file>

<file path=ppt/slides/_rels/slide1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hyperlink" Target="https://ofmpub.epa.gov/sccwebservices/sccsearch/" TargetMode="External"/><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3" Type="http://schemas.openxmlformats.org/officeDocument/2006/relationships/hyperlink" Target="https://www.epa.gov/air-emissions-inventories/air-emissions-inventory-training" TargetMode="External"/><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hyperlink" Target="https://www.epa.gov/air-emissions-inventories/air-emissions-inventory-training"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epa.gov/air-emissions-inventories/air-emissions-inventory-tools" TargetMode="External"/><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hyperlink" Target="https://www.epa.gov/air-emissions-inventories/air-emissions-reporting-requirements-aerr"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hyperlink" Target="https://nodewebrss.epa.gov/user/Login.aspx" TargetMode="External"/><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eis.epa.gov/eis-system-web/welcome.html"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3.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7.xml"/><Relationship Id="rId1" Type="http://schemas.openxmlformats.org/officeDocument/2006/relationships/slideLayout" Target="../slideLayouts/slideLayout42.xml"/><Relationship Id="rId4" Type="http://schemas.openxmlformats.org/officeDocument/2006/relationships/image" Target="../media/image35.png"/></Relationships>
</file>

<file path=ppt/slides/_rels/slide7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8.xml"/><Relationship Id="rId1" Type="http://schemas.openxmlformats.org/officeDocument/2006/relationships/slideLayout" Target="../slideLayouts/slideLayout4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D4B60-5B64-4826-85C0-2C9D86ADD64C}"/>
              </a:ext>
            </a:extLst>
          </p:cNvPr>
          <p:cNvSpPr>
            <a:spLocks noGrp="1"/>
          </p:cNvSpPr>
          <p:nvPr>
            <p:ph type="ctrTitle"/>
          </p:nvPr>
        </p:nvSpPr>
        <p:spPr/>
        <p:txBody>
          <a:bodyPr/>
          <a:lstStyle/>
          <a:p>
            <a:r>
              <a:rPr lang="en-US" dirty="0"/>
              <a:t>NEI Point Inventory</a:t>
            </a:r>
          </a:p>
        </p:txBody>
      </p:sp>
      <p:sp>
        <p:nvSpPr>
          <p:cNvPr id="3" name="Subtitle 2">
            <a:extLst>
              <a:ext uri="{FF2B5EF4-FFF2-40B4-BE49-F238E27FC236}">
                <a16:creationId xmlns:a16="http://schemas.microsoft.com/office/drawing/2014/main" id="{C9ECC902-18AB-41AE-A625-75BECB777A05}"/>
              </a:ext>
            </a:extLst>
          </p:cNvPr>
          <p:cNvSpPr>
            <a:spLocks noGrp="1"/>
          </p:cNvSpPr>
          <p:nvPr>
            <p:ph type="subTitle" idx="1"/>
          </p:nvPr>
        </p:nvSpPr>
        <p:spPr/>
        <p:txBody>
          <a:bodyPr/>
          <a:lstStyle/>
          <a:p>
            <a:r>
              <a:rPr lang="en-US" dirty="0"/>
              <a:t>May 15, 2018</a:t>
            </a:r>
          </a:p>
          <a:p>
            <a:r>
              <a:rPr lang="en-US" dirty="0"/>
              <a:t>RTP, NC</a:t>
            </a:r>
          </a:p>
        </p:txBody>
      </p:sp>
      <p:sp>
        <p:nvSpPr>
          <p:cNvPr id="4" name="Slide Number Placeholder 3">
            <a:extLst>
              <a:ext uri="{FF2B5EF4-FFF2-40B4-BE49-F238E27FC236}">
                <a16:creationId xmlns:a16="http://schemas.microsoft.com/office/drawing/2014/main" id="{CA815CC1-29B7-4D4A-BB45-62F8E25A858F}"/>
              </a:ext>
            </a:extLst>
          </p:cNvPr>
          <p:cNvSpPr>
            <a:spLocks noGrp="1"/>
          </p:cNvSpPr>
          <p:nvPr>
            <p:ph type="sldNum" sz="quarter" idx="12"/>
          </p:nvPr>
        </p:nvSpPr>
        <p:spPr/>
        <p:txBody>
          <a:bodyPr/>
          <a:lstStyle/>
          <a:p>
            <a:fld id="{F4C212B1-2F49-4032-8D6D-ABFC2DA01B5F}" type="slidenum">
              <a:rPr lang="en-US" smtClean="0"/>
              <a:pPr/>
              <a:t>1</a:t>
            </a:fld>
            <a:endParaRPr lang="en-US"/>
          </a:p>
        </p:txBody>
      </p:sp>
    </p:spTree>
    <p:extLst>
      <p:ext uri="{BB962C8B-B14F-4D97-AF65-F5344CB8AC3E}">
        <p14:creationId xmlns:p14="http://schemas.microsoft.com/office/powerpoint/2010/main" val="771081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2736" y="857250"/>
            <a:ext cx="8988137" cy="5053359"/>
          </a:xfrm>
          <a:prstGeom prst="rect">
            <a:avLst/>
          </a:prstGeom>
        </p:spPr>
      </p:pic>
    </p:spTree>
    <p:extLst>
      <p:ext uri="{BB962C8B-B14F-4D97-AF65-F5344CB8AC3E}">
        <p14:creationId xmlns:p14="http://schemas.microsoft.com/office/powerpoint/2010/main" val="38919258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Editing Emissions on the Gateway(3)</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482766-1B3B-4603-A771-D270E25208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C9BEEC88-886D-48F1-A430-83D2C891C628}"/>
              </a:ext>
            </a:extLst>
          </p:cNvPr>
          <p:cNvPicPr>
            <a:picLocks noChangeAspect="1"/>
          </p:cNvPicPr>
          <p:nvPr/>
        </p:nvPicPr>
        <p:blipFill>
          <a:blip r:embed="rId3"/>
          <a:stretch>
            <a:fillRect/>
          </a:stretch>
        </p:blipFill>
        <p:spPr>
          <a:xfrm>
            <a:off x="0" y="1295400"/>
            <a:ext cx="9144000" cy="5426074"/>
          </a:xfrm>
          <a:prstGeom prst="rect">
            <a:avLst/>
          </a:prstGeom>
        </p:spPr>
      </p:pic>
    </p:spTree>
    <p:extLst>
      <p:ext uri="{BB962C8B-B14F-4D97-AF65-F5344CB8AC3E}">
        <p14:creationId xmlns:p14="http://schemas.microsoft.com/office/powerpoint/2010/main" val="8708089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a:t>Editing Emissions on the Gateway (4)</a:t>
            </a:r>
          </a:p>
        </p:txBody>
      </p:sp>
      <p:pic>
        <p:nvPicPr>
          <p:cNvPr id="2050" name="Picture 2"/>
          <p:cNvPicPr>
            <a:picLocks noChangeAspect="1" noChangeArrowheads="1"/>
          </p:cNvPicPr>
          <p:nvPr/>
        </p:nvPicPr>
        <p:blipFill>
          <a:blip r:embed="rId3" cstate="print"/>
          <a:srcRect l="18125" t="29000" r="32500" b="10000"/>
          <a:stretch>
            <a:fillRect/>
          </a:stretch>
        </p:blipFill>
        <p:spPr bwMode="auto">
          <a:xfrm>
            <a:off x="1295400" y="1600200"/>
            <a:ext cx="6553200" cy="5060066"/>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1D73F25F-5ECE-4050-A7F8-054E977CA458}" type="slidenum">
              <a:rPr lang="en-US" smtClean="0"/>
              <a:pPr>
                <a:defRPr/>
              </a:pPr>
              <a:t>101</a:t>
            </a:fld>
            <a:endParaRPr lang="en-US"/>
          </a:p>
        </p:txBody>
      </p:sp>
    </p:spTree>
    <p:extLst>
      <p:ext uri="{BB962C8B-B14F-4D97-AF65-F5344CB8AC3E}">
        <p14:creationId xmlns:p14="http://schemas.microsoft.com/office/powerpoint/2010/main" val="22123164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1488FA-D457-4D20-B72B-C892DF3D64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12B1-2F49-4032-8D6D-ABFC2DA01B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1FFAAB-E0F1-4079-9281-0AF07F1BE0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1" y="1752599"/>
            <a:ext cx="3276600" cy="3276600"/>
          </a:xfrm>
          <a:prstGeom prst="rect">
            <a:avLst/>
          </a:prstGeom>
        </p:spPr>
      </p:pic>
    </p:spTree>
    <p:extLst>
      <p:ext uri="{BB962C8B-B14F-4D97-AF65-F5344CB8AC3E}">
        <p14:creationId xmlns:p14="http://schemas.microsoft.com/office/powerpoint/2010/main" val="40960320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Aircraft LTOs are Point Sources</a:t>
            </a:r>
          </a:p>
        </p:txBody>
      </p:sp>
      <p:sp>
        <p:nvSpPr>
          <p:cNvPr id="3" name="Content Placeholder 2"/>
          <p:cNvSpPr>
            <a:spLocks noGrp="1"/>
          </p:cNvSpPr>
          <p:nvPr>
            <p:ph idx="1"/>
          </p:nvPr>
        </p:nvSpPr>
        <p:spPr>
          <a:xfrm>
            <a:off x="457200" y="1371600"/>
            <a:ext cx="8229600" cy="5257800"/>
          </a:xfrm>
        </p:spPr>
        <p:txBody>
          <a:bodyPr>
            <a:normAutofit fontScale="70000" lnSpcReduction="20000"/>
          </a:bodyPr>
          <a:lstStyle/>
          <a:p>
            <a:r>
              <a:rPr lang="en-US" dirty="0"/>
              <a:t>Includes aircraft engines exhaust, auxiliary power units and ground support equipment (GSE).  Excludes aviation gas distribution (nonpoint)</a:t>
            </a:r>
          </a:p>
          <a:p>
            <a:r>
              <a:rPr lang="en-US" dirty="0"/>
              <a:t>Although NONROAD model calculates GSE, those SCCs must be reported at the airport, and are not allowed in a </a:t>
            </a:r>
            <a:r>
              <a:rPr lang="en-US" dirty="0" err="1"/>
              <a:t>nonroad</a:t>
            </a:r>
            <a:r>
              <a:rPr lang="en-US" dirty="0"/>
              <a:t> submittal</a:t>
            </a:r>
          </a:p>
          <a:p>
            <a:endParaRPr lang="en-US" dirty="0"/>
          </a:p>
          <a:p>
            <a:r>
              <a:rPr lang="en-US" dirty="0"/>
              <a:t>Aircraft exhaust units are aircraft types by SCC (military, commercial, general aviation, etc).  Processes are aircraft make and engine type, indicated by </a:t>
            </a:r>
            <a:r>
              <a:rPr lang="en-US" dirty="0" err="1"/>
              <a:t>aircraftenginetype</a:t>
            </a:r>
            <a:r>
              <a:rPr lang="en-US" dirty="0"/>
              <a:t> code</a:t>
            </a:r>
            <a:endParaRPr lang="en-US" dirty="0">
              <a:solidFill>
                <a:srgbClr val="FF0000"/>
              </a:solidFill>
            </a:endParaRPr>
          </a:p>
          <a:p>
            <a:r>
              <a:rPr lang="en-US" dirty="0"/>
              <a:t>Submitters should not create new units and processes without first confirming you have SCC and aircraft-engine combinations that are not represented at the existing EIS airport.  EIS will not accept new submittals that duplicate units or processes.</a:t>
            </a:r>
            <a:endParaRPr lang="en-US" dirty="0">
              <a:sym typeface="Wingdings" pitchFamily="2" charset="2"/>
            </a:endParaRPr>
          </a:p>
          <a:p>
            <a:pPr marL="0" indent="0">
              <a:buNone/>
            </a:pPr>
            <a:endParaRPr lang="en-US" dirty="0"/>
          </a:p>
        </p:txBody>
      </p:sp>
    </p:spTree>
    <p:extLst>
      <p:ext uri="{BB962C8B-B14F-4D97-AF65-F5344CB8AC3E}">
        <p14:creationId xmlns:p14="http://schemas.microsoft.com/office/powerpoint/2010/main" val="21574211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609600"/>
            <a:ext cx="8229600" cy="762000"/>
          </a:xfrm>
        </p:spPr>
        <p:txBody>
          <a:bodyPr>
            <a:noAutofit/>
          </a:bodyPr>
          <a:lstStyle/>
          <a:p>
            <a:r>
              <a:rPr lang="en-US" sz="5400" dirty="0"/>
              <a:t>Rail Yards </a:t>
            </a:r>
          </a:p>
        </p:txBody>
      </p:sp>
      <p:sp>
        <p:nvSpPr>
          <p:cNvPr id="33795" name="Rectangle 3"/>
          <p:cNvSpPr>
            <a:spLocks noGrp="1" noChangeArrowheads="1"/>
          </p:cNvSpPr>
          <p:nvPr>
            <p:ph type="body" idx="1"/>
          </p:nvPr>
        </p:nvSpPr>
        <p:spPr/>
        <p:txBody>
          <a:bodyPr>
            <a:normAutofit/>
          </a:bodyPr>
          <a:lstStyle/>
          <a:p>
            <a:r>
              <a:rPr lang="en-US" dirty="0"/>
              <a:t>EPA has developed facilities for 1240 large yards.  Nonpoint yard emissions are also allowed, but submitters should first look for facility yards to avoid double counting, before reporting as nonpoint.  </a:t>
            </a:r>
          </a:p>
          <a:p>
            <a:r>
              <a:rPr lang="en-US" dirty="0"/>
              <a:t>All yards are not yet in EIS, thus additional facilities are desired. </a:t>
            </a:r>
          </a:p>
          <a:p>
            <a:r>
              <a:rPr lang="en-US" dirty="0"/>
              <a:t>Rails lines are reported in nonpoint</a:t>
            </a:r>
          </a:p>
          <a:p>
            <a:pPr>
              <a:buNone/>
            </a:pPr>
            <a:endParaRPr lang="en-US" dirty="0"/>
          </a:p>
          <a:p>
            <a:endParaRPr lang="en-US" dirty="0"/>
          </a:p>
          <a:p>
            <a:pPr lvl="1">
              <a:buNone/>
            </a:pPr>
            <a:endParaRPr lang="en-US" dirty="0"/>
          </a:p>
          <a:p>
            <a:pPr eaLnBrk="1" hangingPunct="1"/>
            <a:endParaRPr lang="en-US" sz="2400" dirty="0"/>
          </a:p>
        </p:txBody>
      </p:sp>
    </p:spTree>
    <p:extLst>
      <p:ext uri="{BB962C8B-B14F-4D97-AF65-F5344CB8AC3E}">
        <p14:creationId xmlns:p14="http://schemas.microsoft.com/office/powerpoint/2010/main" val="7331279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a:t>EGUs</a:t>
            </a:r>
          </a:p>
        </p:txBody>
      </p:sp>
      <p:sp>
        <p:nvSpPr>
          <p:cNvPr id="3" name="Content Placeholder 2"/>
          <p:cNvSpPr>
            <a:spLocks noGrp="1"/>
          </p:cNvSpPr>
          <p:nvPr>
            <p:ph idx="1"/>
          </p:nvPr>
        </p:nvSpPr>
        <p:spPr>
          <a:xfrm>
            <a:off x="457200" y="1295400"/>
            <a:ext cx="8229600" cy="4114800"/>
          </a:xfrm>
        </p:spPr>
        <p:txBody>
          <a:bodyPr/>
          <a:lstStyle/>
          <a:p>
            <a:r>
              <a:rPr lang="en-US" sz="2400" dirty="0"/>
              <a:t>SLT responsible for reporting emissions</a:t>
            </a:r>
          </a:p>
          <a:p>
            <a:r>
              <a:rPr lang="en-US" sz="2400" dirty="0"/>
              <a:t>USEPA also estimates emissions for most units, based on facility reported heat inputs to CAMD (w/SO2 and NOx CEMS)</a:t>
            </a:r>
          </a:p>
          <a:p>
            <a:r>
              <a:rPr lang="en-US" sz="2400" dirty="0"/>
              <a:t>We use the SLT values in the NEI if available.  Rare cases where we will use CAMD SO2 or NOx values if very different</a:t>
            </a:r>
          </a:p>
          <a:p>
            <a:r>
              <a:rPr lang="en-US" sz="2400" dirty="0"/>
              <a:t>The ORIS Facility and ORIS Unit IDs used for CEM reporting are stored in EIS as Alternate Unit IDs.  If you re-arrange the way you report EGU Units, or need to change your Agency IDs, please let us know.</a:t>
            </a:r>
          </a:p>
        </p:txBody>
      </p:sp>
      <p:sp>
        <p:nvSpPr>
          <p:cNvPr id="4" name="Slide Number Placeholder 3"/>
          <p:cNvSpPr>
            <a:spLocks noGrp="1"/>
          </p:cNvSpPr>
          <p:nvPr>
            <p:ph type="sldNum" sz="quarter" idx="12"/>
          </p:nvPr>
        </p:nvSpPr>
        <p:spPr>
          <a:xfrm>
            <a:off x="7010400" y="6381750"/>
            <a:ext cx="2133600" cy="476250"/>
          </a:xfrm>
        </p:spPr>
        <p:txBody>
          <a:bodyPr/>
          <a:lstStyle/>
          <a:p>
            <a:pPr>
              <a:defRPr/>
            </a:pPr>
            <a:fld id="{23482766-1B3B-4603-A771-D270E25208ED}" type="slidenum">
              <a:rPr lang="en-US" smtClean="0"/>
              <a:pPr>
                <a:defRPr/>
              </a:pPr>
              <a:t>105</a:t>
            </a:fld>
            <a:endParaRPr lang="en-US" dirty="0"/>
          </a:p>
        </p:txBody>
      </p:sp>
    </p:spTree>
    <p:extLst>
      <p:ext uri="{BB962C8B-B14F-4D97-AF65-F5344CB8AC3E}">
        <p14:creationId xmlns:p14="http://schemas.microsoft.com/office/powerpoint/2010/main" val="416804869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Species of PM</a:t>
            </a:r>
          </a:p>
        </p:txBody>
      </p:sp>
      <p:sp>
        <p:nvSpPr>
          <p:cNvPr id="3" name="Content Placeholder 2"/>
          <p:cNvSpPr>
            <a:spLocks noGrp="1"/>
          </p:cNvSpPr>
          <p:nvPr>
            <p:ph idx="1"/>
          </p:nvPr>
        </p:nvSpPr>
        <p:spPr>
          <a:xfrm>
            <a:off x="457200" y="1371600"/>
            <a:ext cx="8382000" cy="4724400"/>
          </a:xfrm>
        </p:spPr>
        <p:txBody>
          <a:bodyPr>
            <a:normAutofit/>
          </a:bodyPr>
          <a:lstStyle/>
          <a:p>
            <a:r>
              <a:rPr lang="en-US" dirty="0"/>
              <a:t>Filterable:  PM10-FIL; PM25-FIL</a:t>
            </a:r>
          </a:p>
          <a:p>
            <a:r>
              <a:rPr lang="en-US" dirty="0"/>
              <a:t>Condensable:  PM-CON</a:t>
            </a:r>
          </a:p>
          <a:p>
            <a:r>
              <a:rPr lang="en-US" dirty="0"/>
              <a:t>Primary:  PM10-PRI; PM25-PRI</a:t>
            </a:r>
          </a:p>
          <a:p>
            <a:pPr>
              <a:buNone/>
            </a:pPr>
            <a:r>
              <a:rPr lang="en-US" sz="2400" dirty="0"/>
              <a:t>Please report FIL species and PM-CON.  Report Primary species if you don’t have anything else.  </a:t>
            </a:r>
          </a:p>
          <a:p>
            <a:pPr>
              <a:buNone/>
            </a:pPr>
            <a:r>
              <a:rPr lang="en-US" sz="2400" dirty="0"/>
              <a:t>Most important thing is to use the codes correctly – Don’t call it PRI if it only includes the FIL portion</a:t>
            </a:r>
          </a:p>
          <a:p>
            <a:pPr>
              <a:buNone/>
            </a:pPr>
            <a:r>
              <a:rPr lang="en-US" sz="2400" dirty="0"/>
              <a:t>If you don’t report all 5 flavors, EPA will gap fill based on the values of the PM species you do report – PM Augmentation</a:t>
            </a:r>
          </a:p>
        </p:txBody>
      </p:sp>
      <p:sp>
        <p:nvSpPr>
          <p:cNvPr id="5" name="TextBox 4"/>
          <p:cNvSpPr txBox="1"/>
          <p:nvPr/>
        </p:nvSpPr>
        <p:spPr>
          <a:xfrm>
            <a:off x="5334000" y="381000"/>
            <a:ext cx="8763000" cy="923330"/>
          </a:xfrm>
          <a:prstGeom prst="rect">
            <a:avLst/>
          </a:prstGeom>
          <a:noFill/>
        </p:spPr>
        <p:txBody>
          <a:bodyPr wrap="square" rtlCol="0">
            <a:spAutoFit/>
          </a:bodyPr>
          <a:lstStyle/>
          <a:p>
            <a:endParaRPr lang="en-US" dirty="0">
              <a:solidFill>
                <a:srgbClr val="FF0000"/>
              </a:solidFill>
            </a:endParaRPr>
          </a:p>
          <a:p>
            <a:endParaRPr lang="en-US" dirty="0">
              <a:solidFill>
                <a:srgbClr val="FF0000"/>
              </a:solidFill>
            </a:endParaRPr>
          </a:p>
          <a:p>
            <a:endParaRPr lang="en-US" dirty="0"/>
          </a:p>
        </p:txBody>
      </p:sp>
      <p:sp>
        <p:nvSpPr>
          <p:cNvPr id="6" name="Slide Number Placeholder 5"/>
          <p:cNvSpPr>
            <a:spLocks noGrp="1"/>
          </p:cNvSpPr>
          <p:nvPr>
            <p:ph type="sldNum" sz="quarter" idx="12"/>
          </p:nvPr>
        </p:nvSpPr>
        <p:spPr/>
        <p:txBody>
          <a:bodyPr/>
          <a:lstStyle/>
          <a:p>
            <a:pPr>
              <a:defRPr/>
            </a:pPr>
            <a:fld id="{23482766-1B3B-4603-A771-D270E25208ED}" type="slidenum">
              <a:rPr lang="en-US" smtClean="0"/>
              <a:pPr>
                <a:defRPr/>
              </a:pPr>
              <a:t>106</a:t>
            </a:fld>
            <a:endParaRPr lang="en-US"/>
          </a:p>
        </p:txBody>
      </p:sp>
    </p:spTree>
    <p:extLst>
      <p:ext uri="{BB962C8B-B14F-4D97-AF65-F5344CB8AC3E}">
        <p14:creationId xmlns:p14="http://schemas.microsoft.com/office/powerpoint/2010/main" val="101113553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 Checks for PM</a:t>
            </a:r>
          </a:p>
        </p:txBody>
      </p:sp>
      <p:sp>
        <p:nvSpPr>
          <p:cNvPr id="3" name="Content Placeholder 2"/>
          <p:cNvSpPr>
            <a:spLocks noGrp="1"/>
          </p:cNvSpPr>
          <p:nvPr>
            <p:ph idx="1"/>
          </p:nvPr>
        </p:nvSpPr>
        <p:spPr/>
        <p:txBody>
          <a:bodyPr>
            <a:normAutofit fontScale="92500" lnSpcReduction="10000"/>
          </a:bodyPr>
          <a:lstStyle/>
          <a:p>
            <a:pPr marL="0" indent="0">
              <a:buNone/>
            </a:pPr>
            <a:r>
              <a:rPr lang="en-US" sz="2800" dirty="0"/>
              <a:t>Critical Checks - ALL pollutants for emissions process will be rejected IF:</a:t>
            </a:r>
          </a:p>
          <a:p>
            <a:r>
              <a:rPr lang="en-US" sz="2800" dirty="0"/>
              <a:t>PM25-FIL &gt; PM25-PRI</a:t>
            </a:r>
          </a:p>
          <a:p>
            <a:r>
              <a:rPr lang="en-US" sz="2800" dirty="0"/>
              <a:t>PM10-FIL &gt; PM10-PRI</a:t>
            </a:r>
          </a:p>
          <a:p>
            <a:r>
              <a:rPr lang="en-US" sz="2800" dirty="0"/>
              <a:t>PM-CON &gt; either PRI</a:t>
            </a:r>
          </a:p>
          <a:p>
            <a:r>
              <a:rPr lang="en-US" sz="2800" dirty="0"/>
              <a:t>PM25-FIL &gt; PM10-FIL</a:t>
            </a:r>
          </a:p>
          <a:p>
            <a:r>
              <a:rPr lang="en-US" sz="2800" dirty="0"/>
              <a:t>PM25-PRI &gt; PM10-PRI</a:t>
            </a:r>
          </a:p>
          <a:p>
            <a:pPr marL="0" indent="0">
              <a:buNone/>
            </a:pPr>
            <a:endParaRPr lang="en-US" sz="2800" dirty="0"/>
          </a:p>
          <a:p>
            <a:pPr marL="0" indent="0">
              <a:buNone/>
            </a:pPr>
            <a:r>
              <a:rPr lang="en-US" sz="2800" dirty="0"/>
              <a:t>Warning Check</a:t>
            </a:r>
          </a:p>
          <a:p>
            <a:r>
              <a:rPr lang="en-US" sz="2800" dirty="0"/>
              <a:t>Sum of FIL + CON not equal to PRI</a:t>
            </a:r>
            <a:endParaRPr lang="en-US" dirty="0"/>
          </a:p>
        </p:txBody>
      </p:sp>
      <p:sp>
        <p:nvSpPr>
          <p:cNvPr id="4" name="Slide Number Placeholder 3"/>
          <p:cNvSpPr>
            <a:spLocks noGrp="1"/>
          </p:cNvSpPr>
          <p:nvPr>
            <p:ph type="sldNum" sz="quarter" idx="12"/>
          </p:nvPr>
        </p:nvSpPr>
        <p:spPr/>
        <p:txBody>
          <a:bodyPr/>
          <a:lstStyle/>
          <a:p>
            <a:pPr>
              <a:defRPr/>
            </a:pPr>
            <a:fld id="{23482766-1B3B-4603-A771-D270E25208ED}" type="slidenum">
              <a:rPr lang="en-US" smtClean="0"/>
              <a:pPr>
                <a:defRPr/>
              </a:pPr>
              <a:t>107</a:t>
            </a:fld>
            <a:endParaRPr lang="en-US"/>
          </a:p>
        </p:txBody>
      </p:sp>
    </p:spTree>
    <p:extLst>
      <p:ext uri="{BB962C8B-B14F-4D97-AF65-F5344CB8AC3E}">
        <p14:creationId xmlns:p14="http://schemas.microsoft.com/office/powerpoint/2010/main" val="41790348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idx="4294967295"/>
          </p:nvPr>
        </p:nvSpPr>
        <p:spPr/>
        <p:txBody>
          <a:bodyPr/>
          <a:lstStyle/>
          <a:p>
            <a:pPr eaLnBrk="1" hangingPunct="1"/>
            <a:r>
              <a:rPr lang="en-US" sz="3200" dirty="0">
                <a:solidFill>
                  <a:schemeClr val="tx1"/>
                </a:solidFill>
              </a:rPr>
              <a:t>The Types of HAPs</a:t>
            </a:r>
          </a:p>
        </p:txBody>
      </p:sp>
      <p:sp>
        <p:nvSpPr>
          <p:cNvPr id="17411" name="Content Placeholder 2"/>
          <p:cNvSpPr>
            <a:spLocks noGrp="1"/>
          </p:cNvSpPr>
          <p:nvPr>
            <p:ph idx="4294967295"/>
          </p:nvPr>
        </p:nvSpPr>
        <p:spPr>
          <a:xfrm>
            <a:off x="457200" y="1295400"/>
            <a:ext cx="8229600" cy="4038600"/>
          </a:xfrm>
        </p:spPr>
        <p:txBody>
          <a:bodyPr/>
          <a:lstStyle/>
          <a:p>
            <a:pPr eaLnBrk="1" hangingPunct="1"/>
            <a:endParaRPr lang="en-US" sz="2400" dirty="0"/>
          </a:p>
          <a:p>
            <a:pPr eaLnBrk="1" hangingPunct="1"/>
            <a:r>
              <a:rPr lang="en-US" sz="2400" dirty="0"/>
              <a:t>Listed HAPs reported as individual pollutants</a:t>
            </a:r>
          </a:p>
          <a:p>
            <a:pPr eaLnBrk="1" hangingPunct="1"/>
            <a:endParaRPr lang="en-US" sz="2400" dirty="0"/>
          </a:p>
          <a:p>
            <a:pPr eaLnBrk="1" hangingPunct="1"/>
            <a:r>
              <a:rPr lang="en-US" sz="2400" dirty="0"/>
              <a:t>Metals reported as a single pollutant code</a:t>
            </a:r>
          </a:p>
          <a:p>
            <a:pPr eaLnBrk="1" hangingPunct="1">
              <a:buFont typeface="GillSans"/>
              <a:buNone/>
            </a:pPr>
            <a:endParaRPr lang="en-US" sz="2400" dirty="0"/>
          </a:p>
          <a:p>
            <a:pPr eaLnBrk="1" hangingPunct="1"/>
            <a:r>
              <a:rPr lang="en-US" sz="2400" dirty="0"/>
              <a:t>Listed HAPs that can be reported as either individual pollutants or as a single aggregate pollutant</a:t>
            </a:r>
          </a:p>
          <a:p>
            <a:pPr eaLnBrk="1" hangingPunct="1"/>
            <a:endParaRPr lang="en-US" sz="2400" dirty="0"/>
          </a:p>
          <a:p>
            <a:pPr eaLnBrk="1" hangingPunct="1"/>
            <a:r>
              <a:rPr lang="en-US" sz="2400" dirty="0"/>
              <a:t>Special Cases</a:t>
            </a:r>
          </a:p>
          <a:p>
            <a:pPr eaLnBrk="1" hangingPunct="1">
              <a:buFont typeface="GillSans"/>
              <a:buNone/>
            </a:pPr>
            <a:endParaRPr lang="en-US" sz="2200" dirty="0"/>
          </a:p>
        </p:txBody>
      </p:sp>
      <p:sp>
        <p:nvSpPr>
          <p:cNvPr id="17412" name="Slide Number Placeholder 5"/>
          <p:cNvSpPr txBox="1">
            <a:spLocks noGrp="1"/>
          </p:cNvSpPr>
          <p:nvPr/>
        </p:nvSpPr>
        <p:spPr bwMode="auto">
          <a:xfrm>
            <a:off x="6705600" y="6356350"/>
            <a:ext cx="2133600" cy="365125"/>
          </a:xfrm>
          <a:prstGeom prst="rect">
            <a:avLst/>
          </a:prstGeom>
          <a:noFill/>
          <a:ln w="9525">
            <a:noFill/>
            <a:miter lim="800000"/>
            <a:headEnd/>
            <a:tailEnd/>
          </a:ln>
        </p:spPr>
        <p:txBody>
          <a:bodyPr anchor="ctr"/>
          <a:lstStyle/>
          <a:p>
            <a:pPr algn="r"/>
            <a:fld id="{520B98B2-0BF8-4DAD-A16A-4585F04B53D1}" type="slidenum">
              <a:rPr lang="en-US" sz="1400">
                <a:latin typeface="Century Gothic" pitchFamily="34" charset="0"/>
              </a:rPr>
              <a:pPr algn="r"/>
              <a:t>108</a:t>
            </a:fld>
            <a:endParaRPr lang="en-US" sz="1400">
              <a:latin typeface="Century Gothic" pitchFamily="34" charset="0"/>
            </a:endParaRPr>
          </a:p>
        </p:txBody>
      </p:sp>
    </p:spTree>
    <p:extLst>
      <p:ext uri="{BB962C8B-B14F-4D97-AF65-F5344CB8AC3E}">
        <p14:creationId xmlns:p14="http://schemas.microsoft.com/office/powerpoint/2010/main" val="1013745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p:txBody>
          <a:bodyPr/>
          <a:lstStyle/>
          <a:p>
            <a:pPr eaLnBrk="1" hangingPunct="1"/>
            <a:r>
              <a:rPr lang="en-US" sz="3200">
                <a:solidFill>
                  <a:schemeClr val="tx1"/>
                </a:solidFill>
              </a:rPr>
              <a:t>HAPs Reported as Individual Pollutants</a:t>
            </a:r>
          </a:p>
        </p:txBody>
      </p:sp>
      <p:sp>
        <p:nvSpPr>
          <p:cNvPr id="18435" name="Content Placeholder 2"/>
          <p:cNvSpPr>
            <a:spLocks noGrp="1"/>
          </p:cNvSpPr>
          <p:nvPr>
            <p:ph idx="4294967295"/>
          </p:nvPr>
        </p:nvSpPr>
        <p:spPr>
          <a:xfrm>
            <a:off x="533400" y="1600200"/>
            <a:ext cx="8229600" cy="4419600"/>
          </a:xfrm>
        </p:spPr>
        <p:txBody>
          <a:bodyPr/>
          <a:lstStyle/>
          <a:p>
            <a:pPr eaLnBrk="1" hangingPunct="1">
              <a:lnSpc>
                <a:spcPct val="85000"/>
              </a:lnSpc>
              <a:spcBef>
                <a:spcPts val="475"/>
              </a:spcBef>
            </a:pPr>
            <a:r>
              <a:rPr lang="en-US" sz="2800" dirty="0"/>
              <a:t>Easiest HAPs to report</a:t>
            </a:r>
          </a:p>
          <a:p>
            <a:pPr eaLnBrk="1" hangingPunct="1">
              <a:lnSpc>
                <a:spcPct val="85000"/>
              </a:lnSpc>
              <a:spcBef>
                <a:spcPts val="475"/>
              </a:spcBef>
            </a:pPr>
            <a:r>
              <a:rPr lang="en-US" sz="2800" dirty="0"/>
              <a:t>One pollutant code per HAP: E.G.; benzene, 1,3 butadiene, hydrochloric acid, and about 160 others</a:t>
            </a:r>
          </a:p>
          <a:p>
            <a:pPr eaLnBrk="1" hangingPunct="1">
              <a:lnSpc>
                <a:spcPct val="85000"/>
              </a:lnSpc>
              <a:spcBef>
                <a:spcPts val="475"/>
              </a:spcBef>
            </a:pPr>
            <a:r>
              <a:rPr lang="en-US" sz="2800" dirty="0"/>
              <a:t>Pollutant code is chemical abstract system # (no dashes)</a:t>
            </a:r>
          </a:p>
          <a:p>
            <a:pPr eaLnBrk="1" hangingPunct="1">
              <a:lnSpc>
                <a:spcPct val="85000"/>
              </a:lnSpc>
              <a:spcBef>
                <a:spcPts val="475"/>
              </a:spcBef>
            </a:pPr>
            <a:r>
              <a:rPr lang="en-US" sz="2800" dirty="0"/>
              <a:t>Still need to be aware of synonyms</a:t>
            </a:r>
          </a:p>
          <a:p>
            <a:pPr lvl="1" eaLnBrk="1" hangingPunct="1">
              <a:lnSpc>
                <a:spcPct val="85000"/>
              </a:lnSpc>
              <a:spcBef>
                <a:spcPts val="475"/>
              </a:spcBef>
            </a:pPr>
            <a:r>
              <a:rPr lang="en-US" sz="1800" dirty="0" err="1"/>
              <a:t>Perchloroethylene</a:t>
            </a:r>
            <a:r>
              <a:rPr lang="en-US" sz="1800" dirty="0"/>
              <a:t> = </a:t>
            </a:r>
            <a:r>
              <a:rPr lang="en-US" sz="1800" dirty="0" err="1"/>
              <a:t>tetrachlorethylene</a:t>
            </a:r>
            <a:endParaRPr lang="en-US" sz="1800" dirty="0"/>
          </a:p>
          <a:p>
            <a:pPr lvl="1" eaLnBrk="1" hangingPunct="1">
              <a:lnSpc>
                <a:spcPct val="85000"/>
              </a:lnSpc>
              <a:spcBef>
                <a:spcPts val="475"/>
              </a:spcBef>
            </a:pPr>
            <a:r>
              <a:rPr lang="en-US" sz="1800" dirty="0" err="1"/>
              <a:t>Methylene</a:t>
            </a:r>
            <a:r>
              <a:rPr lang="en-US" sz="1800" dirty="0"/>
              <a:t> chloride = dichloromethane</a:t>
            </a:r>
          </a:p>
          <a:p>
            <a:pPr lvl="1" eaLnBrk="1" hangingPunct="1">
              <a:lnSpc>
                <a:spcPct val="85000"/>
              </a:lnSpc>
              <a:spcBef>
                <a:spcPts val="475"/>
              </a:spcBef>
            </a:pPr>
            <a:r>
              <a:rPr lang="en-US" sz="1800" dirty="0"/>
              <a:t>1,2 –</a:t>
            </a:r>
            <a:r>
              <a:rPr lang="en-US" sz="1800" dirty="0" err="1"/>
              <a:t>dibromoethane</a:t>
            </a:r>
            <a:r>
              <a:rPr lang="en-US" sz="1800" dirty="0"/>
              <a:t> = ethylene </a:t>
            </a:r>
            <a:r>
              <a:rPr lang="en-US" sz="1800" dirty="0" err="1"/>
              <a:t>dibromide</a:t>
            </a:r>
            <a:endParaRPr lang="en-US" sz="1800" dirty="0"/>
          </a:p>
          <a:p>
            <a:pPr lvl="1" eaLnBrk="1" hangingPunct="1">
              <a:lnSpc>
                <a:spcPct val="85000"/>
              </a:lnSpc>
              <a:spcBef>
                <a:spcPts val="475"/>
              </a:spcBef>
            </a:pPr>
            <a:r>
              <a:rPr lang="en-US" sz="1800" dirty="0"/>
              <a:t>1,2-dichloroethane = ethylene dichloride</a:t>
            </a:r>
          </a:p>
        </p:txBody>
      </p:sp>
      <p:sp>
        <p:nvSpPr>
          <p:cNvPr id="18436" name="Slide Number Placeholder 5"/>
          <p:cNvSpPr txBox="1">
            <a:spLocks noGrp="1"/>
          </p:cNvSpPr>
          <p:nvPr/>
        </p:nvSpPr>
        <p:spPr bwMode="auto">
          <a:xfrm>
            <a:off x="6705600" y="6356350"/>
            <a:ext cx="2133600" cy="365125"/>
          </a:xfrm>
          <a:prstGeom prst="rect">
            <a:avLst/>
          </a:prstGeom>
          <a:noFill/>
          <a:ln w="9525">
            <a:noFill/>
            <a:miter lim="800000"/>
            <a:headEnd/>
            <a:tailEnd/>
          </a:ln>
        </p:spPr>
        <p:txBody>
          <a:bodyPr anchor="ctr"/>
          <a:lstStyle/>
          <a:p>
            <a:pPr algn="r"/>
            <a:fld id="{1A295891-9998-422D-B363-741D5FDEF8EE}" type="slidenum">
              <a:rPr lang="en-US" sz="1400">
                <a:latin typeface="Century Gothic" pitchFamily="34" charset="0"/>
              </a:rPr>
              <a:pPr algn="r"/>
              <a:t>109</a:t>
            </a:fld>
            <a:endParaRPr lang="en-US" sz="1400">
              <a:latin typeface="Century Gothic" pitchFamily="34" charset="0"/>
            </a:endParaRPr>
          </a:p>
        </p:txBody>
      </p:sp>
    </p:spTree>
    <p:extLst>
      <p:ext uri="{BB962C8B-B14F-4D97-AF65-F5344CB8AC3E}">
        <p14:creationId xmlns:p14="http://schemas.microsoft.com/office/powerpoint/2010/main" val="3240936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875696"/>
            <a:ext cx="9008918" cy="5065043"/>
          </a:xfrm>
          <a:prstGeom prst="rect">
            <a:avLst/>
          </a:prstGeom>
        </p:spPr>
      </p:pic>
      <p:sp>
        <p:nvSpPr>
          <p:cNvPr id="3" name="Oval 2"/>
          <p:cNvSpPr/>
          <p:nvPr/>
        </p:nvSpPr>
        <p:spPr>
          <a:xfrm>
            <a:off x="1693718" y="2925040"/>
            <a:ext cx="1226128" cy="77931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0167077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sz="3200" dirty="0">
                <a:solidFill>
                  <a:schemeClr val="tx1"/>
                </a:solidFill>
              </a:rPr>
              <a:t>“Metal and compounds” reported </a:t>
            </a:r>
            <a:br>
              <a:rPr lang="en-US" sz="3200" dirty="0">
                <a:solidFill>
                  <a:schemeClr val="tx1"/>
                </a:solidFill>
              </a:rPr>
            </a:br>
            <a:r>
              <a:rPr lang="en-US" sz="3200" dirty="0">
                <a:solidFill>
                  <a:schemeClr val="tx1"/>
                </a:solidFill>
              </a:rPr>
              <a:t>as single aggregated Element</a:t>
            </a:r>
            <a:endParaRPr lang="en-US" sz="3200" dirty="0"/>
          </a:p>
        </p:txBody>
      </p:sp>
      <p:sp>
        <p:nvSpPr>
          <p:cNvPr id="1028" name="Content Placeholder 2"/>
          <p:cNvSpPr>
            <a:spLocks noGrp="1"/>
          </p:cNvSpPr>
          <p:nvPr>
            <p:ph idx="1"/>
          </p:nvPr>
        </p:nvSpPr>
        <p:spPr>
          <a:xfrm>
            <a:off x="228600" y="1143000"/>
            <a:ext cx="7467600" cy="5334000"/>
          </a:xfrm>
        </p:spPr>
        <p:txBody>
          <a:bodyPr/>
          <a:lstStyle/>
          <a:p>
            <a:pPr eaLnBrk="1" hangingPunct="1">
              <a:defRPr/>
            </a:pPr>
            <a:endParaRPr lang="en-US" sz="1600" dirty="0"/>
          </a:p>
          <a:p>
            <a:pPr eaLnBrk="1" hangingPunct="1">
              <a:defRPr/>
            </a:pPr>
            <a:r>
              <a:rPr lang="en-US" sz="2400" dirty="0"/>
              <a:t>Includes: </a:t>
            </a:r>
          </a:p>
          <a:p>
            <a:pPr lvl="1" eaLnBrk="1" hangingPunct="1">
              <a:defRPr/>
            </a:pPr>
            <a:r>
              <a:rPr lang="en-US" sz="2400" dirty="0">
                <a:ea typeface="+mn-ea"/>
                <a:cs typeface="+mn-cs"/>
              </a:rPr>
              <a:t>Antimony, Arsenic , Beryllium</a:t>
            </a:r>
          </a:p>
          <a:p>
            <a:pPr lvl="1" eaLnBrk="1" hangingPunct="1">
              <a:defRPr/>
            </a:pPr>
            <a:r>
              <a:rPr lang="en-US" sz="2400" dirty="0">
                <a:ea typeface="+mn-ea"/>
                <a:cs typeface="+mn-cs"/>
              </a:rPr>
              <a:t>Cadmium, Cobalt, Lead</a:t>
            </a:r>
          </a:p>
          <a:p>
            <a:pPr lvl="1" eaLnBrk="1" hangingPunct="1">
              <a:defRPr/>
            </a:pPr>
            <a:r>
              <a:rPr lang="en-US" sz="2400" dirty="0">
                <a:ea typeface="+mn-ea"/>
                <a:cs typeface="+mn-cs"/>
              </a:rPr>
              <a:t>Manganese, Mercury, Selenium</a:t>
            </a:r>
          </a:p>
          <a:p>
            <a:pPr eaLnBrk="1" hangingPunct="1">
              <a:defRPr/>
            </a:pPr>
            <a:endParaRPr lang="en-US" sz="2400" dirty="0"/>
          </a:p>
          <a:p>
            <a:pPr marL="228600" indent="-228600" eaLnBrk="1" hangingPunct="1">
              <a:lnSpc>
                <a:spcPct val="85000"/>
              </a:lnSpc>
              <a:spcBef>
                <a:spcPts val="475"/>
              </a:spcBef>
              <a:defRPr/>
            </a:pPr>
            <a:r>
              <a:rPr lang="en-US" sz="2400" dirty="0"/>
              <a:t>Can only use one code (CAS # of the metal)</a:t>
            </a:r>
          </a:p>
          <a:p>
            <a:pPr eaLnBrk="1" hangingPunct="1">
              <a:defRPr/>
            </a:pPr>
            <a:endParaRPr lang="en-US" sz="2400" dirty="0"/>
          </a:p>
          <a:p>
            <a:pPr>
              <a:defRPr/>
            </a:pPr>
            <a:r>
              <a:rPr lang="en-US" sz="2400" dirty="0"/>
              <a:t>Spreadsheet tool provides instructions for converting compounds into single aggregate pollutant: </a:t>
            </a:r>
            <a:r>
              <a:rPr lang="en-US" sz="2400" dirty="0">
                <a:hlinkClick r:id="rId3"/>
              </a:rPr>
              <a:t>https://www.epa.gov/sites/production/files/2015-09/pollutant_code_conversion_spreadsheet05012012_0.xls</a:t>
            </a:r>
            <a:r>
              <a:rPr lang="en-US" sz="2400" dirty="0"/>
              <a:t> </a:t>
            </a:r>
          </a:p>
          <a:p>
            <a:pPr marL="457200" lvl="1" indent="-228600" eaLnBrk="1" hangingPunct="1">
              <a:lnSpc>
                <a:spcPct val="85000"/>
              </a:lnSpc>
              <a:spcBef>
                <a:spcPts val="475"/>
              </a:spcBef>
              <a:defRPr/>
            </a:pPr>
            <a:endParaRPr lang="en-US" sz="1400" dirty="0"/>
          </a:p>
        </p:txBody>
      </p:sp>
      <p:sp>
        <p:nvSpPr>
          <p:cNvPr id="19460" name="Slide Number Placeholder 5"/>
          <p:cNvSpPr txBox="1">
            <a:spLocks noGrp="1"/>
          </p:cNvSpPr>
          <p:nvPr/>
        </p:nvSpPr>
        <p:spPr bwMode="auto">
          <a:xfrm>
            <a:off x="6705600" y="6356350"/>
            <a:ext cx="2133600" cy="365125"/>
          </a:xfrm>
          <a:prstGeom prst="rect">
            <a:avLst/>
          </a:prstGeom>
          <a:noFill/>
          <a:ln w="9525">
            <a:noFill/>
            <a:miter lim="800000"/>
            <a:headEnd/>
            <a:tailEnd/>
          </a:ln>
        </p:spPr>
        <p:txBody>
          <a:bodyPr anchor="ctr"/>
          <a:lstStyle/>
          <a:p>
            <a:pPr algn="r"/>
            <a:fld id="{CA42B6E5-290B-4D05-89F5-9F719E4B1CCB}" type="slidenum">
              <a:rPr lang="en-US" sz="1400">
                <a:latin typeface="Century Gothic" pitchFamily="34" charset="0"/>
              </a:rPr>
              <a:pPr algn="r"/>
              <a:t>110</a:t>
            </a:fld>
            <a:endParaRPr lang="en-US" sz="1400">
              <a:latin typeface="Century Gothic" pitchFamily="34" charset="0"/>
            </a:endParaRPr>
          </a:p>
        </p:txBody>
      </p:sp>
      <p:sp>
        <p:nvSpPr>
          <p:cNvPr id="19461" name="Right Arrow 9"/>
          <p:cNvSpPr>
            <a:spLocks noChangeArrowheads="1"/>
          </p:cNvSpPr>
          <p:nvPr/>
        </p:nvSpPr>
        <p:spPr bwMode="auto">
          <a:xfrm>
            <a:off x="2667000" y="3276600"/>
            <a:ext cx="914400" cy="457200"/>
          </a:xfrm>
          <a:prstGeom prst="rightArrow">
            <a:avLst>
              <a:gd name="adj1" fmla="val 50000"/>
              <a:gd name="adj2" fmla="val 50000"/>
            </a:avLst>
          </a:prstGeom>
          <a:noFill/>
          <a:ln w="9525" algn="ctr">
            <a:noFill/>
            <a:round/>
            <a:headEnd/>
            <a:tailEnd/>
          </a:ln>
        </p:spPr>
        <p:txBody>
          <a:bodyPr wrap="none" lIns="0"/>
          <a:lstStyle/>
          <a:p>
            <a:endParaRPr lang="en-US">
              <a:latin typeface="Century Gothic" pitchFamily="34" charset="0"/>
            </a:endParaRPr>
          </a:p>
        </p:txBody>
      </p:sp>
      <p:sp>
        <p:nvSpPr>
          <p:cNvPr id="19462" name="Down Arrow 10"/>
          <p:cNvSpPr>
            <a:spLocks noChangeArrowheads="1"/>
          </p:cNvSpPr>
          <p:nvPr/>
        </p:nvSpPr>
        <p:spPr bwMode="auto">
          <a:xfrm>
            <a:off x="7772400" y="2590800"/>
            <a:ext cx="457200" cy="1219200"/>
          </a:xfrm>
          <a:prstGeom prst="downArrow">
            <a:avLst>
              <a:gd name="adj1" fmla="val 50000"/>
              <a:gd name="adj2" fmla="val 50000"/>
            </a:avLst>
          </a:prstGeom>
          <a:noFill/>
          <a:ln w="9525" algn="ctr">
            <a:noFill/>
            <a:round/>
            <a:headEnd/>
            <a:tailEnd/>
          </a:ln>
        </p:spPr>
        <p:txBody>
          <a:bodyPr wrap="none" lIns="0"/>
          <a:lstStyle/>
          <a:p>
            <a:endParaRPr lang="en-US">
              <a:latin typeface="Century Gothic" pitchFamily="34" charset="0"/>
            </a:endParaRPr>
          </a:p>
        </p:txBody>
      </p:sp>
      <p:sp>
        <p:nvSpPr>
          <p:cNvPr id="19463" name="Right Arrow 11"/>
          <p:cNvSpPr>
            <a:spLocks noChangeArrowheads="1"/>
          </p:cNvSpPr>
          <p:nvPr/>
        </p:nvSpPr>
        <p:spPr bwMode="auto">
          <a:xfrm>
            <a:off x="4648200" y="2743200"/>
            <a:ext cx="1143000" cy="304800"/>
          </a:xfrm>
          <a:prstGeom prst="rightArrow">
            <a:avLst>
              <a:gd name="adj1" fmla="val 50000"/>
              <a:gd name="adj2" fmla="val 50000"/>
            </a:avLst>
          </a:prstGeom>
          <a:noFill/>
          <a:ln w="9525" algn="ctr">
            <a:noFill/>
            <a:round/>
            <a:headEnd/>
            <a:tailEnd/>
          </a:ln>
        </p:spPr>
        <p:txBody>
          <a:bodyPr wrap="none" lIns="0"/>
          <a:lstStyle/>
          <a:p>
            <a:endParaRPr lang="en-US">
              <a:latin typeface="Century Gothic" pitchFamily="34" charset="0"/>
            </a:endParaRPr>
          </a:p>
        </p:txBody>
      </p:sp>
    </p:spTree>
    <p:extLst>
      <p:ext uri="{BB962C8B-B14F-4D97-AF65-F5344CB8AC3E}">
        <p14:creationId xmlns:p14="http://schemas.microsoft.com/office/powerpoint/2010/main" val="118309341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0"/>
            <a:ext cx="8229600" cy="1143000"/>
          </a:xfrm>
        </p:spPr>
        <p:txBody>
          <a:bodyPr/>
          <a:lstStyle/>
          <a:p>
            <a:pPr eaLnBrk="1" hangingPunct="1"/>
            <a:r>
              <a:rPr lang="en-US" sz="2800" b="1" dirty="0">
                <a:solidFill>
                  <a:schemeClr val="tx1"/>
                </a:solidFill>
              </a:rPr>
              <a:t>HAPs that can be Reported as either Single species or aggregate group</a:t>
            </a:r>
            <a:endParaRPr lang="en-US" sz="2800" b="1" dirty="0"/>
          </a:p>
        </p:txBody>
      </p:sp>
      <p:sp>
        <p:nvSpPr>
          <p:cNvPr id="1028" name="Content Placeholder 2"/>
          <p:cNvSpPr>
            <a:spLocks noGrp="1"/>
          </p:cNvSpPr>
          <p:nvPr>
            <p:ph idx="1"/>
          </p:nvPr>
        </p:nvSpPr>
        <p:spPr>
          <a:xfrm>
            <a:off x="228600" y="609600"/>
            <a:ext cx="8610600" cy="5562600"/>
          </a:xfrm>
        </p:spPr>
        <p:txBody>
          <a:bodyPr>
            <a:normAutofit/>
          </a:bodyPr>
          <a:lstStyle/>
          <a:p>
            <a:pPr eaLnBrk="1" hangingPunct="1">
              <a:buFont typeface="GillSans"/>
              <a:buNone/>
              <a:defRPr/>
            </a:pPr>
            <a:endParaRPr lang="en-US" sz="2800" dirty="0"/>
          </a:p>
          <a:p>
            <a:pPr marL="633413" lvl="1" indent="-176213" eaLnBrk="1" hangingPunct="1">
              <a:defRPr/>
            </a:pPr>
            <a:r>
              <a:rPr lang="en-US" sz="1800" b="1" dirty="0"/>
              <a:t>Cresols</a:t>
            </a:r>
            <a:r>
              <a:rPr lang="en-US" sz="1800" dirty="0"/>
              <a:t>:  p-cresol, m-cresol, o-cresol and cresols (Includes </a:t>
            </a:r>
            <a:r>
              <a:rPr lang="en-US" sz="1800" dirty="0" err="1"/>
              <a:t>o,m</a:t>
            </a:r>
            <a:r>
              <a:rPr lang="en-US" sz="1800" dirty="0"/>
              <a:t> &amp;p)</a:t>
            </a:r>
          </a:p>
          <a:p>
            <a:pPr marL="628650" lvl="1" indent="-228600" eaLnBrk="1" hangingPunct="1">
              <a:lnSpc>
                <a:spcPct val="85000"/>
              </a:lnSpc>
              <a:spcBef>
                <a:spcPts val="475"/>
              </a:spcBef>
              <a:defRPr/>
            </a:pPr>
            <a:r>
              <a:rPr lang="en-US" sz="1800" b="1" dirty="0"/>
              <a:t>Fine Mineral Fibers</a:t>
            </a:r>
            <a:r>
              <a:rPr lang="en-US" sz="1800" dirty="0"/>
              <a:t>:  “Fine Mineral Fibers” and the following 4 specific ones:  Ceramic Fibers (Man-Made Fibers), </a:t>
            </a:r>
            <a:r>
              <a:rPr lang="en-US" sz="1800" dirty="0" err="1"/>
              <a:t>Glasswool</a:t>
            </a:r>
            <a:r>
              <a:rPr lang="en-US" sz="1800" dirty="0"/>
              <a:t> (Man-Made Fibers), </a:t>
            </a:r>
            <a:r>
              <a:rPr lang="en-US" sz="1800" dirty="0" err="1"/>
              <a:t>Slagwool</a:t>
            </a:r>
            <a:r>
              <a:rPr lang="en-US" sz="1800" dirty="0"/>
              <a:t> (Man-Made Fibers), Rockwool (Man-Made Fibers)</a:t>
            </a:r>
          </a:p>
          <a:p>
            <a:pPr lvl="1" eaLnBrk="1" hangingPunct="1">
              <a:defRPr/>
            </a:pPr>
            <a:r>
              <a:rPr lang="en-US" sz="1800" b="1" dirty="0"/>
              <a:t>Glycol Ethers</a:t>
            </a:r>
            <a:r>
              <a:rPr lang="en-US" sz="1800" dirty="0"/>
              <a:t>:  Glycol Ethers and 52 specific glycol ether compounds</a:t>
            </a:r>
          </a:p>
          <a:p>
            <a:pPr lvl="1" eaLnBrk="1" hangingPunct="1">
              <a:defRPr/>
            </a:pPr>
            <a:r>
              <a:rPr lang="en-US" sz="1800" b="1" dirty="0"/>
              <a:t>PCBs</a:t>
            </a:r>
            <a:r>
              <a:rPr lang="en-US" sz="1800" dirty="0"/>
              <a:t>:  Polychlorinated Biphenyls and 10 specific PCBs</a:t>
            </a:r>
          </a:p>
          <a:p>
            <a:pPr lvl="1" eaLnBrk="1" hangingPunct="1">
              <a:defRPr/>
            </a:pPr>
            <a:r>
              <a:rPr lang="en-US" sz="1800" b="1" dirty="0"/>
              <a:t>POM/PAHs</a:t>
            </a:r>
            <a:r>
              <a:rPr lang="en-US" sz="1800" dirty="0"/>
              <a:t>:  “PAH, total”, “PAH/POM – Unspecified”, “coal tar” , EOM and 50 specific PAHs</a:t>
            </a:r>
          </a:p>
          <a:p>
            <a:pPr lvl="1" eaLnBrk="1" hangingPunct="1">
              <a:defRPr/>
            </a:pPr>
            <a:r>
              <a:rPr lang="en-US" sz="1800" b="1" dirty="0" err="1"/>
              <a:t>Xylenes</a:t>
            </a:r>
            <a:r>
              <a:rPr lang="en-US" sz="1800" dirty="0"/>
              <a:t>:  “</a:t>
            </a:r>
            <a:r>
              <a:rPr lang="en-US" sz="1800" dirty="0" err="1"/>
              <a:t>Xylenes</a:t>
            </a:r>
            <a:r>
              <a:rPr lang="en-US" sz="1800" dirty="0"/>
              <a:t> (Mixed Isomers)” and the 3 </a:t>
            </a:r>
            <a:r>
              <a:rPr lang="en-US" sz="1800" dirty="0" err="1"/>
              <a:t>xylene</a:t>
            </a:r>
            <a:r>
              <a:rPr lang="en-US" sz="1800" dirty="0"/>
              <a:t> isomers:  o-</a:t>
            </a:r>
            <a:r>
              <a:rPr lang="en-US" sz="1800" dirty="0" err="1"/>
              <a:t>xylene</a:t>
            </a:r>
            <a:r>
              <a:rPr lang="en-US" sz="1800" dirty="0"/>
              <a:t>, m-</a:t>
            </a:r>
            <a:r>
              <a:rPr lang="en-US" sz="1800" dirty="0" err="1"/>
              <a:t>xylene</a:t>
            </a:r>
            <a:r>
              <a:rPr lang="en-US" sz="1800" dirty="0"/>
              <a:t> and p-</a:t>
            </a:r>
            <a:r>
              <a:rPr lang="en-US" sz="1800" dirty="0" err="1"/>
              <a:t>xylene</a:t>
            </a:r>
            <a:endParaRPr lang="en-US" sz="1800" dirty="0"/>
          </a:p>
          <a:p>
            <a:pPr lvl="1" eaLnBrk="1" hangingPunct="1">
              <a:defRPr/>
            </a:pPr>
            <a:r>
              <a:rPr lang="en-US" sz="1800" b="1" dirty="0" err="1"/>
              <a:t>Radionuclides</a:t>
            </a:r>
            <a:r>
              <a:rPr lang="en-US" sz="1800" dirty="0"/>
              <a:t>:  “</a:t>
            </a:r>
            <a:r>
              <a:rPr lang="en-US" sz="1800" dirty="0" err="1"/>
              <a:t>Radionuclides</a:t>
            </a:r>
            <a:r>
              <a:rPr lang="en-US" sz="1800" dirty="0"/>
              <a:t> (Including Radon)” and 10 specific ones</a:t>
            </a:r>
          </a:p>
          <a:p>
            <a:pPr lvl="1" eaLnBrk="1" hangingPunct="1">
              <a:defRPr/>
            </a:pPr>
            <a:r>
              <a:rPr lang="en-US" sz="1800" b="1" dirty="0"/>
              <a:t>Dioxins/Furans:  </a:t>
            </a:r>
            <a:r>
              <a:rPr lang="en-US" sz="1800" dirty="0"/>
              <a:t>three aggregate pollutants (e.g. “dioxins/furans as 2,3,7,8-TCDD TEQs-I/98”) and 17 specific ones</a:t>
            </a:r>
          </a:p>
          <a:p>
            <a:pPr marL="342900" lvl="1" indent="-342900" eaLnBrk="1" hangingPunct="1">
              <a:buNone/>
              <a:defRPr/>
            </a:pPr>
            <a:r>
              <a:rPr lang="en-US" sz="1800" dirty="0">
                <a:solidFill>
                  <a:srgbClr val="FF0000"/>
                </a:solidFill>
              </a:rPr>
              <a:t>CRITICAL Error if the grouped pollutant  and any of the specific members reported at same process.  ALL pollutants for that process rejected.</a:t>
            </a:r>
            <a:endParaRPr lang="en-US" sz="1800" dirty="0"/>
          </a:p>
        </p:txBody>
      </p:sp>
      <p:sp>
        <p:nvSpPr>
          <p:cNvPr id="20485" name="Slide Number Placeholder 5"/>
          <p:cNvSpPr txBox="1">
            <a:spLocks noGrp="1"/>
          </p:cNvSpPr>
          <p:nvPr/>
        </p:nvSpPr>
        <p:spPr bwMode="auto">
          <a:xfrm>
            <a:off x="6705600" y="6356350"/>
            <a:ext cx="2133600" cy="365125"/>
          </a:xfrm>
          <a:prstGeom prst="rect">
            <a:avLst/>
          </a:prstGeom>
          <a:noFill/>
          <a:ln w="9525">
            <a:noFill/>
            <a:miter lim="800000"/>
            <a:headEnd/>
            <a:tailEnd/>
          </a:ln>
        </p:spPr>
        <p:txBody>
          <a:bodyPr anchor="ctr"/>
          <a:lstStyle/>
          <a:p>
            <a:pPr algn="r"/>
            <a:fld id="{DEF7DDE0-DC47-4ED7-83C0-B24B8BE13816}" type="slidenum">
              <a:rPr lang="en-US" sz="1400">
                <a:latin typeface="Century Gothic" pitchFamily="34" charset="0"/>
              </a:rPr>
              <a:pPr algn="r"/>
              <a:t>111</a:t>
            </a:fld>
            <a:endParaRPr lang="en-US" sz="1400">
              <a:latin typeface="Century Gothic" pitchFamily="34" charset="0"/>
            </a:endParaRPr>
          </a:p>
        </p:txBody>
      </p:sp>
      <p:sp>
        <p:nvSpPr>
          <p:cNvPr id="20486" name="Right Arrow 9"/>
          <p:cNvSpPr>
            <a:spLocks noChangeArrowheads="1"/>
          </p:cNvSpPr>
          <p:nvPr/>
        </p:nvSpPr>
        <p:spPr bwMode="auto">
          <a:xfrm>
            <a:off x="2667000" y="3276600"/>
            <a:ext cx="914400" cy="457200"/>
          </a:xfrm>
          <a:prstGeom prst="rightArrow">
            <a:avLst>
              <a:gd name="adj1" fmla="val 50000"/>
              <a:gd name="adj2" fmla="val 50000"/>
            </a:avLst>
          </a:prstGeom>
          <a:noFill/>
          <a:ln w="9525" algn="ctr">
            <a:noFill/>
            <a:round/>
            <a:headEnd/>
            <a:tailEnd/>
          </a:ln>
        </p:spPr>
        <p:txBody>
          <a:bodyPr wrap="none" lIns="0"/>
          <a:lstStyle/>
          <a:p>
            <a:endParaRPr lang="en-US">
              <a:latin typeface="Century Gothic" pitchFamily="34" charset="0"/>
            </a:endParaRPr>
          </a:p>
        </p:txBody>
      </p:sp>
      <p:sp>
        <p:nvSpPr>
          <p:cNvPr id="20487" name="Down Arrow 10"/>
          <p:cNvSpPr>
            <a:spLocks noChangeArrowheads="1"/>
          </p:cNvSpPr>
          <p:nvPr/>
        </p:nvSpPr>
        <p:spPr bwMode="auto">
          <a:xfrm>
            <a:off x="7772400" y="2590800"/>
            <a:ext cx="457200" cy="1219200"/>
          </a:xfrm>
          <a:prstGeom prst="downArrow">
            <a:avLst>
              <a:gd name="adj1" fmla="val 50000"/>
              <a:gd name="adj2" fmla="val 50000"/>
            </a:avLst>
          </a:prstGeom>
          <a:noFill/>
          <a:ln w="9525" algn="ctr">
            <a:noFill/>
            <a:round/>
            <a:headEnd/>
            <a:tailEnd/>
          </a:ln>
        </p:spPr>
        <p:txBody>
          <a:bodyPr wrap="none" lIns="0"/>
          <a:lstStyle/>
          <a:p>
            <a:endParaRPr lang="en-US">
              <a:latin typeface="Century Gothic" pitchFamily="34" charset="0"/>
            </a:endParaRPr>
          </a:p>
        </p:txBody>
      </p:sp>
      <p:sp>
        <p:nvSpPr>
          <p:cNvPr id="20488" name="Right Arrow 11"/>
          <p:cNvSpPr>
            <a:spLocks noChangeArrowheads="1"/>
          </p:cNvSpPr>
          <p:nvPr/>
        </p:nvSpPr>
        <p:spPr bwMode="auto">
          <a:xfrm>
            <a:off x="4648200" y="2743200"/>
            <a:ext cx="1143000" cy="304800"/>
          </a:xfrm>
          <a:prstGeom prst="rightArrow">
            <a:avLst>
              <a:gd name="adj1" fmla="val 50000"/>
              <a:gd name="adj2" fmla="val 50000"/>
            </a:avLst>
          </a:prstGeom>
          <a:noFill/>
          <a:ln w="9525" algn="ctr">
            <a:noFill/>
            <a:round/>
            <a:headEnd/>
            <a:tailEnd/>
          </a:ln>
        </p:spPr>
        <p:txBody>
          <a:bodyPr wrap="none" lIns="0"/>
          <a:lstStyle/>
          <a:p>
            <a:endParaRPr lang="en-US">
              <a:latin typeface="Century Gothic" pitchFamily="34" charset="0"/>
            </a:endParaRPr>
          </a:p>
        </p:txBody>
      </p:sp>
    </p:spTree>
    <p:extLst>
      <p:ext uri="{BB962C8B-B14F-4D97-AF65-F5344CB8AC3E}">
        <p14:creationId xmlns:p14="http://schemas.microsoft.com/office/powerpoint/2010/main" val="32396642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sz="2800">
                <a:solidFill>
                  <a:schemeClr val="tx1"/>
                </a:solidFill>
              </a:rPr>
              <a:t>Special Cases</a:t>
            </a:r>
            <a:endParaRPr lang="en-US" sz="2800"/>
          </a:p>
        </p:txBody>
      </p:sp>
      <p:sp>
        <p:nvSpPr>
          <p:cNvPr id="1028" name="Content Placeholder 2"/>
          <p:cNvSpPr>
            <a:spLocks noGrp="1"/>
          </p:cNvSpPr>
          <p:nvPr>
            <p:ph idx="1"/>
          </p:nvPr>
        </p:nvSpPr>
        <p:spPr>
          <a:xfrm>
            <a:off x="152400" y="990600"/>
            <a:ext cx="8610600" cy="4343400"/>
          </a:xfrm>
        </p:spPr>
        <p:txBody>
          <a:bodyPr/>
          <a:lstStyle/>
          <a:p>
            <a:pPr eaLnBrk="1" hangingPunct="1">
              <a:buFont typeface="GillSans"/>
              <a:buNone/>
              <a:defRPr/>
            </a:pPr>
            <a:endParaRPr lang="en-US" sz="1600" dirty="0"/>
          </a:p>
          <a:p>
            <a:pPr eaLnBrk="1" hangingPunct="1">
              <a:defRPr/>
            </a:pPr>
            <a:r>
              <a:rPr lang="en-US" sz="3600" b="1" dirty="0"/>
              <a:t>Chromium</a:t>
            </a:r>
            <a:endParaRPr lang="en-US" sz="3600" dirty="0"/>
          </a:p>
          <a:p>
            <a:pPr marL="228600" indent="-228600" eaLnBrk="1" hangingPunct="1">
              <a:lnSpc>
                <a:spcPct val="85000"/>
              </a:lnSpc>
              <a:spcBef>
                <a:spcPts val="475"/>
              </a:spcBef>
              <a:defRPr/>
            </a:pPr>
            <a:r>
              <a:rPr lang="en-US" sz="3600" b="1" dirty="0"/>
              <a:t> Nickel</a:t>
            </a:r>
          </a:p>
          <a:p>
            <a:pPr marL="228600" indent="-228600" eaLnBrk="1" hangingPunct="1">
              <a:lnSpc>
                <a:spcPct val="85000"/>
              </a:lnSpc>
              <a:spcBef>
                <a:spcPts val="475"/>
              </a:spcBef>
              <a:defRPr/>
            </a:pPr>
            <a:r>
              <a:rPr lang="en-US" sz="3600" b="1" dirty="0"/>
              <a:t>Cyanide</a:t>
            </a:r>
          </a:p>
        </p:txBody>
      </p:sp>
      <p:sp>
        <p:nvSpPr>
          <p:cNvPr id="21509" name="Slide Number Placeholder 5"/>
          <p:cNvSpPr txBox="1">
            <a:spLocks noGrp="1"/>
          </p:cNvSpPr>
          <p:nvPr/>
        </p:nvSpPr>
        <p:spPr bwMode="auto">
          <a:xfrm>
            <a:off x="6705600" y="6356350"/>
            <a:ext cx="2133600" cy="365125"/>
          </a:xfrm>
          <a:prstGeom prst="rect">
            <a:avLst/>
          </a:prstGeom>
          <a:noFill/>
          <a:ln w="9525">
            <a:noFill/>
            <a:miter lim="800000"/>
            <a:headEnd/>
            <a:tailEnd/>
          </a:ln>
        </p:spPr>
        <p:txBody>
          <a:bodyPr anchor="ctr"/>
          <a:lstStyle/>
          <a:p>
            <a:pPr algn="r"/>
            <a:fld id="{F6C38A45-5359-49D6-A6E1-ACE043B594A6}" type="slidenum">
              <a:rPr lang="en-US" sz="1400">
                <a:latin typeface="Century Gothic" pitchFamily="34" charset="0"/>
              </a:rPr>
              <a:pPr algn="r"/>
              <a:t>112</a:t>
            </a:fld>
            <a:endParaRPr lang="en-US" sz="1400">
              <a:latin typeface="Century Gothic" pitchFamily="34" charset="0"/>
            </a:endParaRPr>
          </a:p>
        </p:txBody>
      </p:sp>
      <p:sp>
        <p:nvSpPr>
          <p:cNvPr id="21510" name="Right Arrow 9"/>
          <p:cNvSpPr>
            <a:spLocks noChangeArrowheads="1"/>
          </p:cNvSpPr>
          <p:nvPr/>
        </p:nvSpPr>
        <p:spPr bwMode="auto">
          <a:xfrm>
            <a:off x="2667000" y="3276600"/>
            <a:ext cx="914400" cy="457200"/>
          </a:xfrm>
          <a:prstGeom prst="rightArrow">
            <a:avLst>
              <a:gd name="adj1" fmla="val 50000"/>
              <a:gd name="adj2" fmla="val 50000"/>
            </a:avLst>
          </a:prstGeom>
          <a:noFill/>
          <a:ln w="9525" algn="ctr">
            <a:noFill/>
            <a:round/>
            <a:headEnd/>
            <a:tailEnd/>
          </a:ln>
        </p:spPr>
        <p:txBody>
          <a:bodyPr wrap="none" lIns="0"/>
          <a:lstStyle/>
          <a:p>
            <a:endParaRPr lang="en-US">
              <a:latin typeface="Century Gothic" pitchFamily="34" charset="0"/>
            </a:endParaRPr>
          </a:p>
        </p:txBody>
      </p:sp>
      <p:sp>
        <p:nvSpPr>
          <p:cNvPr id="21511" name="Down Arrow 10"/>
          <p:cNvSpPr>
            <a:spLocks noChangeArrowheads="1"/>
          </p:cNvSpPr>
          <p:nvPr/>
        </p:nvSpPr>
        <p:spPr bwMode="auto">
          <a:xfrm>
            <a:off x="7772400" y="2590800"/>
            <a:ext cx="457200" cy="1219200"/>
          </a:xfrm>
          <a:prstGeom prst="downArrow">
            <a:avLst>
              <a:gd name="adj1" fmla="val 50000"/>
              <a:gd name="adj2" fmla="val 50000"/>
            </a:avLst>
          </a:prstGeom>
          <a:noFill/>
          <a:ln w="9525" algn="ctr">
            <a:noFill/>
            <a:round/>
            <a:headEnd/>
            <a:tailEnd/>
          </a:ln>
        </p:spPr>
        <p:txBody>
          <a:bodyPr wrap="none" lIns="0"/>
          <a:lstStyle/>
          <a:p>
            <a:endParaRPr lang="en-US">
              <a:latin typeface="Century Gothic" pitchFamily="34" charset="0"/>
            </a:endParaRPr>
          </a:p>
        </p:txBody>
      </p:sp>
      <p:sp>
        <p:nvSpPr>
          <p:cNvPr id="21512" name="Right Arrow 11"/>
          <p:cNvSpPr>
            <a:spLocks noChangeArrowheads="1"/>
          </p:cNvSpPr>
          <p:nvPr/>
        </p:nvSpPr>
        <p:spPr bwMode="auto">
          <a:xfrm>
            <a:off x="4648200" y="2743200"/>
            <a:ext cx="1143000" cy="304800"/>
          </a:xfrm>
          <a:prstGeom prst="rightArrow">
            <a:avLst>
              <a:gd name="adj1" fmla="val 50000"/>
              <a:gd name="adj2" fmla="val 50000"/>
            </a:avLst>
          </a:prstGeom>
          <a:noFill/>
          <a:ln w="9525" algn="ctr">
            <a:noFill/>
            <a:round/>
            <a:headEnd/>
            <a:tailEnd/>
          </a:ln>
        </p:spPr>
        <p:txBody>
          <a:bodyPr wrap="none" lIns="0"/>
          <a:lstStyle/>
          <a:p>
            <a:endParaRPr lang="en-US">
              <a:latin typeface="Century Gothic" pitchFamily="34" charset="0"/>
            </a:endParaRPr>
          </a:p>
        </p:txBody>
      </p:sp>
      <p:sp>
        <p:nvSpPr>
          <p:cNvPr id="8" name="Slide Number Placeholder 7"/>
          <p:cNvSpPr>
            <a:spLocks noGrp="1"/>
          </p:cNvSpPr>
          <p:nvPr>
            <p:ph type="sldNum" sz="quarter" idx="12"/>
          </p:nvPr>
        </p:nvSpPr>
        <p:spPr/>
        <p:txBody>
          <a:bodyPr/>
          <a:lstStyle/>
          <a:p>
            <a:pPr>
              <a:defRPr/>
            </a:pPr>
            <a:fld id="{23482766-1B3B-4603-A771-D270E25208ED}" type="slidenum">
              <a:rPr lang="en-US" smtClean="0"/>
              <a:pPr>
                <a:defRPr/>
              </a:pPr>
              <a:t>112</a:t>
            </a:fld>
            <a:endParaRPr lang="en-US"/>
          </a:p>
        </p:txBody>
      </p:sp>
    </p:spTree>
    <p:extLst>
      <p:ext uri="{BB962C8B-B14F-4D97-AF65-F5344CB8AC3E}">
        <p14:creationId xmlns:p14="http://schemas.microsoft.com/office/powerpoint/2010/main" val="18081397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sz="2800" dirty="0">
                <a:solidFill>
                  <a:schemeClr val="tx1"/>
                </a:solidFill>
              </a:rPr>
              <a:t>Chromium</a:t>
            </a:r>
            <a:endParaRPr lang="en-US" sz="2800" dirty="0">
              <a:solidFill>
                <a:srgbClr val="FF0000"/>
              </a:solidFill>
            </a:endParaRPr>
          </a:p>
        </p:txBody>
      </p:sp>
      <p:sp>
        <p:nvSpPr>
          <p:cNvPr id="24579" name="Content Placeholder 2"/>
          <p:cNvSpPr>
            <a:spLocks noGrp="1"/>
          </p:cNvSpPr>
          <p:nvPr>
            <p:ph idx="1"/>
          </p:nvPr>
        </p:nvSpPr>
        <p:spPr>
          <a:xfrm>
            <a:off x="152400" y="990600"/>
            <a:ext cx="3505200" cy="2133600"/>
          </a:xfrm>
        </p:spPr>
        <p:txBody>
          <a:bodyPr/>
          <a:lstStyle/>
          <a:p>
            <a:pPr eaLnBrk="1" hangingPunct="1">
              <a:buFont typeface="GillSans"/>
              <a:buNone/>
            </a:pPr>
            <a:endParaRPr lang="en-US" sz="1600"/>
          </a:p>
          <a:p>
            <a:pPr eaLnBrk="1" hangingPunct="1"/>
            <a:r>
              <a:rPr lang="en-US" sz="1800" b="1"/>
              <a:t>Allowable Pollutant Codes</a:t>
            </a:r>
          </a:p>
        </p:txBody>
      </p:sp>
      <p:sp>
        <p:nvSpPr>
          <p:cNvPr id="24581" name="Slide Number Placeholder 5"/>
          <p:cNvSpPr txBox="1">
            <a:spLocks noGrp="1"/>
          </p:cNvSpPr>
          <p:nvPr/>
        </p:nvSpPr>
        <p:spPr bwMode="auto">
          <a:xfrm>
            <a:off x="6705600" y="6356350"/>
            <a:ext cx="2133600" cy="365125"/>
          </a:xfrm>
          <a:prstGeom prst="rect">
            <a:avLst/>
          </a:prstGeom>
          <a:noFill/>
          <a:ln w="9525">
            <a:noFill/>
            <a:miter lim="800000"/>
            <a:headEnd/>
            <a:tailEnd/>
          </a:ln>
        </p:spPr>
        <p:txBody>
          <a:bodyPr anchor="ctr"/>
          <a:lstStyle/>
          <a:p>
            <a:pPr algn="r"/>
            <a:fld id="{EF8E97DD-3E14-4D82-8778-4A02873A6DFC}" type="slidenum">
              <a:rPr lang="en-US" sz="1400">
                <a:latin typeface="Century Gothic" pitchFamily="34" charset="0"/>
              </a:rPr>
              <a:pPr algn="r"/>
              <a:t>113</a:t>
            </a:fld>
            <a:endParaRPr lang="en-US" sz="1400">
              <a:latin typeface="Century Gothic" pitchFamily="34" charset="0"/>
            </a:endParaRPr>
          </a:p>
        </p:txBody>
      </p:sp>
      <p:sp>
        <p:nvSpPr>
          <p:cNvPr id="24582" name="Right Arrow 9"/>
          <p:cNvSpPr>
            <a:spLocks noChangeArrowheads="1"/>
          </p:cNvSpPr>
          <p:nvPr/>
        </p:nvSpPr>
        <p:spPr bwMode="auto">
          <a:xfrm>
            <a:off x="2667000" y="3276600"/>
            <a:ext cx="914400" cy="457200"/>
          </a:xfrm>
          <a:prstGeom prst="rightArrow">
            <a:avLst>
              <a:gd name="adj1" fmla="val 50000"/>
              <a:gd name="adj2" fmla="val 50000"/>
            </a:avLst>
          </a:prstGeom>
          <a:noFill/>
          <a:ln w="9525" algn="ctr">
            <a:noFill/>
            <a:round/>
            <a:headEnd/>
            <a:tailEnd/>
          </a:ln>
        </p:spPr>
        <p:txBody>
          <a:bodyPr wrap="none" lIns="0"/>
          <a:lstStyle/>
          <a:p>
            <a:endParaRPr lang="en-US">
              <a:latin typeface="Century Gothic" pitchFamily="34" charset="0"/>
            </a:endParaRPr>
          </a:p>
        </p:txBody>
      </p:sp>
      <p:sp>
        <p:nvSpPr>
          <p:cNvPr id="24583" name="Down Arrow 10"/>
          <p:cNvSpPr>
            <a:spLocks noChangeArrowheads="1"/>
          </p:cNvSpPr>
          <p:nvPr/>
        </p:nvSpPr>
        <p:spPr bwMode="auto">
          <a:xfrm>
            <a:off x="7772400" y="2590800"/>
            <a:ext cx="457200" cy="1219200"/>
          </a:xfrm>
          <a:prstGeom prst="downArrow">
            <a:avLst>
              <a:gd name="adj1" fmla="val 50000"/>
              <a:gd name="adj2" fmla="val 50000"/>
            </a:avLst>
          </a:prstGeom>
          <a:noFill/>
          <a:ln w="9525" algn="ctr">
            <a:noFill/>
            <a:round/>
            <a:headEnd/>
            <a:tailEnd/>
          </a:ln>
        </p:spPr>
        <p:txBody>
          <a:bodyPr wrap="none" lIns="0"/>
          <a:lstStyle/>
          <a:p>
            <a:endParaRPr lang="en-US">
              <a:latin typeface="Century Gothic" pitchFamily="34" charset="0"/>
            </a:endParaRPr>
          </a:p>
        </p:txBody>
      </p:sp>
      <p:sp>
        <p:nvSpPr>
          <p:cNvPr id="24584" name="Right Arrow 11"/>
          <p:cNvSpPr>
            <a:spLocks noChangeArrowheads="1"/>
          </p:cNvSpPr>
          <p:nvPr/>
        </p:nvSpPr>
        <p:spPr bwMode="auto">
          <a:xfrm>
            <a:off x="4648200" y="2743200"/>
            <a:ext cx="1143000" cy="304800"/>
          </a:xfrm>
          <a:prstGeom prst="rightArrow">
            <a:avLst>
              <a:gd name="adj1" fmla="val 50000"/>
              <a:gd name="adj2" fmla="val 50000"/>
            </a:avLst>
          </a:prstGeom>
          <a:noFill/>
          <a:ln w="9525" algn="ctr">
            <a:noFill/>
            <a:round/>
            <a:headEnd/>
            <a:tailEnd/>
          </a:ln>
        </p:spPr>
        <p:txBody>
          <a:bodyPr wrap="none" lIns="0"/>
          <a:lstStyle/>
          <a:p>
            <a:endParaRPr lang="en-US">
              <a:latin typeface="Century Gothic" pitchFamily="34" charset="0"/>
            </a:endParaRPr>
          </a:p>
        </p:txBody>
      </p:sp>
      <p:graphicFrame>
        <p:nvGraphicFramePr>
          <p:cNvPr id="11" name="Table 10"/>
          <p:cNvGraphicFramePr>
            <a:graphicFrameLocks noGrp="1"/>
          </p:cNvGraphicFramePr>
          <p:nvPr/>
        </p:nvGraphicFramePr>
        <p:xfrm>
          <a:off x="457200" y="1752600"/>
          <a:ext cx="2743200" cy="1120140"/>
        </p:xfrm>
        <a:graphic>
          <a:graphicData uri="http://schemas.openxmlformats.org/drawingml/2006/table">
            <a:tbl>
              <a:tblPr firstRow="1" firstCol="1" lastCol="1">
                <a:tableStyleId>{2D5ABB26-0587-4C30-8999-92F81FD0307C}</a:tableStyleId>
              </a:tblPr>
              <a:tblGrid>
                <a:gridCol w="990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tblGrid>
              <a:tr h="110490">
                <a:tc>
                  <a:txBody>
                    <a:bodyPr/>
                    <a:lstStyle/>
                    <a:p>
                      <a:pPr marL="0" marR="0" algn="ctr">
                        <a:spcBef>
                          <a:spcPts val="0"/>
                        </a:spcBef>
                        <a:spcAft>
                          <a:spcPts val="0"/>
                        </a:spcAft>
                      </a:pPr>
                      <a:r>
                        <a:rPr lang="en-US" sz="1100" dirty="0"/>
                        <a:t>Pollutant Code</a:t>
                      </a:r>
                      <a:endParaRPr lang="en-US" sz="1200" dirty="0">
                        <a:latin typeface="Times New Roman"/>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100" dirty="0"/>
                        <a:t>Description</a:t>
                      </a:r>
                      <a:endParaRPr lang="en-US" sz="1200" dirty="0">
                        <a:latin typeface="Times New Roman"/>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marR="0">
                        <a:spcBef>
                          <a:spcPts val="0"/>
                        </a:spcBef>
                        <a:spcAft>
                          <a:spcPts val="0"/>
                        </a:spcAft>
                      </a:pPr>
                      <a:r>
                        <a:rPr lang="en-US" sz="1100"/>
                        <a:t>1333820</a:t>
                      </a:r>
                      <a:endParaRPr lang="en-US" sz="1200">
                        <a:latin typeface="Times New Roman"/>
                        <a:ea typeface="Calibri"/>
                        <a:cs typeface="Times New Roman"/>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100" dirty="0"/>
                        <a:t>Chromium Trioxide</a:t>
                      </a:r>
                      <a:endParaRPr lang="en-US" sz="1200" dirty="0">
                        <a:latin typeface="Times New Roman"/>
                        <a:ea typeface="Calibri"/>
                        <a:cs typeface="Times New Roman"/>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marL="0" marR="0">
                        <a:spcBef>
                          <a:spcPts val="0"/>
                        </a:spcBef>
                        <a:spcAft>
                          <a:spcPts val="0"/>
                        </a:spcAft>
                      </a:pPr>
                      <a:r>
                        <a:rPr lang="en-US" sz="1100"/>
                        <a:t>16065831</a:t>
                      </a:r>
                      <a:endParaRPr lang="en-US" sz="1200">
                        <a:latin typeface="Times New Roman"/>
                        <a:ea typeface="Calibri"/>
                        <a:cs typeface="Times New Roman"/>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100" dirty="0"/>
                        <a:t>Chromium III</a:t>
                      </a:r>
                      <a:endParaRPr lang="en-US" sz="1200" dirty="0">
                        <a:latin typeface="Times New Roman"/>
                        <a:ea typeface="Calibri"/>
                        <a:cs typeface="Times New Roman"/>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L="0" marR="0">
                        <a:spcBef>
                          <a:spcPts val="0"/>
                        </a:spcBef>
                        <a:spcAft>
                          <a:spcPts val="0"/>
                        </a:spcAft>
                      </a:pPr>
                      <a:r>
                        <a:rPr lang="en-US" sz="1100"/>
                        <a:t>18540299</a:t>
                      </a:r>
                      <a:endParaRPr lang="en-US" sz="1200">
                        <a:latin typeface="Times New Roman"/>
                        <a:ea typeface="Calibri"/>
                        <a:cs typeface="Times New Roman"/>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100" dirty="0"/>
                        <a:t>Chromium (VI)</a:t>
                      </a:r>
                      <a:endParaRPr lang="en-US" sz="1200" dirty="0">
                        <a:latin typeface="Times New Roman"/>
                        <a:ea typeface="Calibri"/>
                        <a:cs typeface="Times New Roman"/>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marL="0" marR="0">
                        <a:spcBef>
                          <a:spcPts val="0"/>
                        </a:spcBef>
                        <a:spcAft>
                          <a:spcPts val="0"/>
                        </a:spcAft>
                      </a:pPr>
                      <a:r>
                        <a:rPr lang="en-US" sz="1100" dirty="0"/>
                        <a:t>7440473</a:t>
                      </a:r>
                      <a:endParaRPr lang="en-US" sz="1200" dirty="0">
                        <a:latin typeface="Times New Roman"/>
                        <a:ea typeface="Calibri"/>
                        <a:cs typeface="Times New Roman"/>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100" dirty="0"/>
                        <a:t>Chromium</a:t>
                      </a:r>
                      <a:endParaRPr lang="en-US" sz="1200" dirty="0">
                        <a:latin typeface="Times New Roman"/>
                        <a:ea typeface="Calibri"/>
                        <a:cs typeface="Times New Roman"/>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marL="0" marR="0">
                        <a:spcBef>
                          <a:spcPts val="0"/>
                        </a:spcBef>
                        <a:spcAft>
                          <a:spcPts val="0"/>
                        </a:spcAft>
                      </a:pPr>
                      <a:r>
                        <a:rPr lang="en-US" sz="1100"/>
                        <a:t>7738945</a:t>
                      </a:r>
                      <a:endParaRPr lang="en-US" sz="1200">
                        <a:latin typeface="Times New Roman"/>
                        <a:ea typeface="Calibri"/>
                        <a:cs typeface="Times New Roman"/>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100" dirty="0"/>
                        <a:t>Chromic Acid (VI)</a:t>
                      </a:r>
                      <a:endParaRPr lang="en-US" sz="1200" dirty="0">
                        <a:latin typeface="Times New Roman"/>
                        <a:ea typeface="Calibri"/>
                        <a:cs typeface="Times New Roman"/>
                      </a:endParaRP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2" name="Content Placeholder 2"/>
          <p:cNvSpPr txBox="1">
            <a:spLocks/>
          </p:cNvSpPr>
          <p:nvPr/>
        </p:nvSpPr>
        <p:spPr bwMode="auto">
          <a:xfrm>
            <a:off x="457200" y="2590800"/>
            <a:ext cx="8153400" cy="2286000"/>
          </a:xfrm>
          <a:prstGeom prst="rect">
            <a:avLst/>
          </a:prstGeom>
          <a:noFill/>
          <a:ln w="9525">
            <a:noFill/>
            <a:miter lim="800000"/>
            <a:headEnd/>
            <a:tailEnd/>
          </a:ln>
        </p:spPr>
        <p:txBody>
          <a:bodyPr/>
          <a:lstStyle/>
          <a:p>
            <a:pPr marL="342900" indent="-342900" eaLnBrk="0" hangingPunct="0">
              <a:spcBef>
                <a:spcPct val="20000"/>
              </a:spcBef>
              <a:buClr>
                <a:srgbClr val="0071BC"/>
              </a:buClr>
              <a:buSzPct val="70000"/>
              <a:buFont typeface="GillSans"/>
              <a:buNone/>
              <a:defRPr/>
            </a:pPr>
            <a:endParaRPr lang="en-US" sz="1600" kern="0" dirty="0">
              <a:latin typeface="+mn-lt"/>
            </a:endParaRPr>
          </a:p>
          <a:p>
            <a:pPr marL="342900" indent="-342900" eaLnBrk="0" hangingPunct="0">
              <a:spcBef>
                <a:spcPct val="20000"/>
              </a:spcBef>
              <a:buClr>
                <a:srgbClr val="0071BC"/>
              </a:buClr>
              <a:buSzPct val="70000"/>
              <a:buFont typeface="GillSans"/>
              <a:buChar char="►"/>
              <a:defRPr/>
            </a:pPr>
            <a:endParaRPr lang="en-US" kern="0" dirty="0">
              <a:latin typeface="+mn-lt"/>
            </a:endParaRPr>
          </a:p>
          <a:p>
            <a:pPr marL="342900" indent="-342900" eaLnBrk="0" hangingPunct="0">
              <a:spcBef>
                <a:spcPct val="20000"/>
              </a:spcBef>
              <a:buClr>
                <a:srgbClr val="0071BC"/>
              </a:buClr>
              <a:buSzPct val="70000"/>
              <a:buFont typeface="GillSans"/>
              <a:buChar char="►"/>
              <a:defRPr/>
            </a:pPr>
            <a:r>
              <a:rPr lang="en-US" kern="0" dirty="0">
                <a:latin typeface="+mn-lt"/>
              </a:rPr>
              <a:t>If you have a chromium compound other than the ones listed, use the spreadsheet tool to convert to Chromium III or Chromium VI.</a:t>
            </a:r>
          </a:p>
          <a:p>
            <a:pPr marL="342900" indent="-342900" eaLnBrk="0" hangingPunct="0">
              <a:spcBef>
                <a:spcPct val="20000"/>
              </a:spcBef>
              <a:buClr>
                <a:srgbClr val="0071BC"/>
              </a:buClr>
              <a:buSzPct val="70000"/>
              <a:defRPr/>
            </a:pPr>
            <a:endParaRPr lang="en-US" kern="0" dirty="0">
              <a:latin typeface="+mn-lt"/>
            </a:endParaRPr>
          </a:p>
          <a:p>
            <a:pPr marL="342900" indent="-342900" eaLnBrk="0" hangingPunct="0">
              <a:spcBef>
                <a:spcPct val="20000"/>
              </a:spcBef>
              <a:buClr>
                <a:srgbClr val="0071BC"/>
              </a:buClr>
              <a:buSzPct val="70000"/>
              <a:buFont typeface="GillSans"/>
              <a:buChar char="►"/>
              <a:defRPr/>
            </a:pPr>
            <a:r>
              <a:rPr lang="en-US" dirty="0"/>
              <a:t>DO NOT REPORT CHROMIUM and hex or tri at the same process</a:t>
            </a:r>
          </a:p>
          <a:p>
            <a:pPr marL="342900" indent="-342900" eaLnBrk="0" hangingPunct="0">
              <a:spcBef>
                <a:spcPct val="20000"/>
              </a:spcBef>
              <a:buClr>
                <a:srgbClr val="0071BC"/>
              </a:buClr>
              <a:buSzPct val="70000"/>
              <a:defRPr/>
            </a:pPr>
            <a:r>
              <a:rPr lang="en-US" kern="0" dirty="0">
                <a:solidFill>
                  <a:srgbClr val="FF0000"/>
                </a:solidFill>
                <a:latin typeface="Arial" charset="0"/>
              </a:rPr>
              <a:t>CRITICAL QA check will reject all emissions for that process</a:t>
            </a:r>
            <a:endParaRPr lang="en-US" kern="0" dirty="0">
              <a:latin typeface="Arial" charset="0"/>
            </a:endParaRPr>
          </a:p>
          <a:p>
            <a:pPr marL="342900" indent="-342900" eaLnBrk="0" hangingPunct="0">
              <a:spcBef>
                <a:spcPct val="20000"/>
              </a:spcBef>
              <a:buClr>
                <a:srgbClr val="0071BC"/>
              </a:buClr>
              <a:buSzPct val="70000"/>
              <a:defRPr/>
            </a:pPr>
            <a:endParaRPr lang="en-US" kern="0" dirty="0">
              <a:solidFill>
                <a:srgbClr val="FF0000"/>
              </a:solidFill>
              <a:latin typeface="Arial" charset="0"/>
            </a:endParaRPr>
          </a:p>
          <a:p>
            <a:pPr marL="342900" indent="-342900" eaLnBrk="0" hangingPunct="0">
              <a:spcBef>
                <a:spcPct val="20000"/>
              </a:spcBef>
              <a:buClr>
                <a:srgbClr val="0071BC"/>
              </a:buClr>
              <a:buSzPct val="70000"/>
              <a:defRPr/>
            </a:pPr>
            <a:r>
              <a:rPr lang="en-US" kern="0" dirty="0">
                <a:latin typeface="Arial" charset="0"/>
              </a:rPr>
              <a:t>In the 2008 NEI, EPA developed a speciated chromium dataset that contained hex and tri based on speciated SLT chromium.  Documentation is on CHIEF</a:t>
            </a:r>
          </a:p>
          <a:p>
            <a:pPr marL="342900" indent="-342900" eaLnBrk="0" hangingPunct="0">
              <a:spcBef>
                <a:spcPct val="20000"/>
              </a:spcBef>
              <a:buClr>
                <a:srgbClr val="0071BC"/>
              </a:buClr>
              <a:buSzPct val="70000"/>
              <a:defRPr/>
            </a:pPr>
            <a:endParaRPr lang="en-US" kern="0" dirty="0">
              <a:solidFill>
                <a:srgbClr val="FF0000"/>
              </a:solidFill>
              <a:latin typeface="Arial" charset="0"/>
            </a:endParaRPr>
          </a:p>
          <a:p>
            <a:pPr marL="342900" indent="-342900" eaLnBrk="0" hangingPunct="0">
              <a:spcBef>
                <a:spcPct val="20000"/>
              </a:spcBef>
              <a:buClr>
                <a:srgbClr val="0071BC"/>
              </a:buClr>
              <a:buSzPct val="70000"/>
              <a:defRPr/>
            </a:pPr>
            <a:endParaRPr lang="en-US" kern="0" dirty="0">
              <a:solidFill>
                <a:srgbClr val="FF0000"/>
              </a:solidFill>
              <a:latin typeface="Arial" charset="0"/>
            </a:endParaRPr>
          </a:p>
          <a:p>
            <a:pPr marL="342900" indent="-342900" eaLnBrk="0" hangingPunct="0">
              <a:spcBef>
                <a:spcPct val="20000"/>
              </a:spcBef>
              <a:buClr>
                <a:srgbClr val="0071BC"/>
              </a:buClr>
              <a:buSzPct val="70000"/>
              <a:defRPr/>
            </a:pPr>
            <a:endParaRPr lang="en-US" kern="0" dirty="0">
              <a:solidFill>
                <a:srgbClr val="FF0000"/>
              </a:solidFill>
              <a:latin typeface="Arial" charset="0"/>
            </a:endParaRPr>
          </a:p>
          <a:p>
            <a:pPr marL="342900" indent="-342900" eaLnBrk="0" hangingPunct="0">
              <a:spcBef>
                <a:spcPct val="20000"/>
              </a:spcBef>
              <a:buClr>
                <a:srgbClr val="0071BC"/>
              </a:buClr>
              <a:buSzPct val="70000"/>
              <a:defRPr/>
            </a:pPr>
            <a:endParaRPr lang="en-US" kern="0" dirty="0">
              <a:solidFill>
                <a:srgbClr val="FF0000"/>
              </a:solidFill>
              <a:latin typeface="+mn-lt"/>
            </a:endParaRPr>
          </a:p>
          <a:p>
            <a:pPr>
              <a:defRPr/>
            </a:pPr>
            <a:r>
              <a:rPr lang="en-US" dirty="0">
                <a:latin typeface="Arial" charset="0"/>
              </a:rPr>
              <a:t> </a:t>
            </a:r>
          </a:p>
          <a:p>
            <a:pPr marL="228600" indent="-228600">
              <a:lnSpc>
                <a:spcPct val="85000"/>
              </a:lnSpc>
              <a:spcBef>
                <a:spcPts val="475"/>
              </a:spcBef>
              <a:buClr>
                <a:srgbClr val="0071BC"/>
              </a:buClr>
              <a:buSzPct val="70000"/>
              <a:defRPr/>
            </a:pPr>
            <a:endParaRPr lang="en-US" sz="1400" kern="0" dirty="0">
              <a:latin typeface="+mn-lt"/>
            </a:endParaRPr>
          </a:p>
        </p:txBody>
      </p:sp>
      <p:sp>
        <p:nvSpPr>
          <p:cNvPr id="15" name="Content Placeholder 2"/>
          <p:cNvSpPr txBox="1">
            <a:spLocks/>
          </p:cNvSpPr>
          <p:nvPr/>
        </p:nvSpPr>
        <p:spPr bwMode="auto">
          <a:xfrm>
            <a:off x="3581400" y="1295400"/>
            <a:ext cx="4495800" cy="914400"/>
          </a:xfrm>
          <a:prstGeom prst="rect">
            <a:avLst/>
          </a:prstGeom>
          <a:noFill/>
          <a:ln w="9525">
            <a:noFill/>
            <a:miter lim="800000"/>
            <a:headEnd/>
            <a:tailEnd/>
          </a:ln>
        </p:spPr>
        <p:txBody>
          <a:bodyPr/>
          <a:lstStyle/>
          <a:p>
            <a:pPr marL="342900" indent="-342900" eaLnBrk="0" hangingPunct="0">
              <a:spcBef>
                <a:spcPct val="20000"/>
              </a:spcBef>
              <a:buClr>
                <a:srgbClr val="0071BC"/>
              </a:buClr>
              <a:buSzPct val="70000"/>
              <a:buFont typeface="GillSans"/>
              <a:buChar char="►"/>
              <a:defRPr/>
            </a:pPr>
            <a:endParaRPr lang="en-US" sz="1600" kern="0" dirty="0">
              <a:latin typeface="Arial" charset="0"/>
            </a:endParaRPr>
          </a:p>
          <a:p>
            <a:pPr marL="342900" indent="-342900" eaLnBrk="0" hangingPunct="0">
              <a:spcBef>
                <a:spcPct val="20000"/>
              </a:spcBef>
              <a:buClr>
                <a:srgbClr val="0071BC"/>
              </a:buClr>
              <a:buSzPct val="70000"/>
              <a:buFont typeface="GillSans"/>
              <a:buChar char="►"/>
              <a:defRPr/>
            </a:pPr>
            <a:r>
              <a:rPr lang="en-US" kern="0" dirty="0">
                <a:latin typeface="Arial" charset="0"/>
              </a:rPr>
              <a:t>Chromium VI (and chromium trioxide and chromic acid) are high risk HAPs.</a:t>
            </a:r>
          </a:p>
          <a:p>
            <a:pPr marL="342900" indent="-342900" eaLnBrk="0" hangingPunct="0">
              <a:spcBef>
                <a:spcPct val="20000"/>
              </a:spcBef>
              <a:buClr>
                <a:srgbClr val="0071BC"/>
              </a:buClr>
              <a:buSzPct val="70000"/>
              <a:buFont typeface="GillSans"/>
              <a:buChar char="►"/>
              <a:defRPr/>
            </a:pPr>
            <a:r>
              <a:rPr lang="en-US" kern="0" dirty="0">
                <a:latin typeface="Arial" charset="0"/>
              </a:rPr>
              <a:t>Chromium (</a:t>
            </a:r>
            <a:r>
              <a:rPr lang="en-US" dirty="0"/>
              <a:t>7440473</a:t>
            </a:r>
            <a:r>
              <a:rPr lang="en-US" sz="2000" dirty="0">
                <a:latin typeface="Times New Roman"/>
                <a:cs typeface="Times New Roman"/>
              </a:rPr>
              <a:t>) </a:t>
            </a:r>
            <a:r>
              <a:rPr lang="en-US" kern="0" dirty="0">
                <a:latin typeface="Arial" charset="0"/>
              </a:rPr>
              <a:t>is not speciated, and could be a mix of chromium VI and non-high risk forms of chromium</a:t>
            </a:r>
          </a:p>
          <a:p>
            <a:pPr marL="342900" indent="-342900" eaLnBrk="0" hangingPunct="0">
              <a:spcBef>
                <a:spcPct val="20000"/>
              </a:spcBef>
              <a:buClr>
                <a:srgbClr val="0071BC"/>
              </a:buClr>
              <a:buSzPct val="70000"/>
              <a:defRPr/>
            </a:pPr>
            <a:endParaRPr lang="en-US" sz="1400" kern="0" dirty="0">
              <a:latin typeface="Arial" charset="0"/>
            </a:endParaRPr>
          </a:p>
          <a:p>
            <a:pPr marL="228600" indent="-228600">
              <a:lnSpc>
                <a:spcPct val="85000"/>
              </a:lnSpc>
              <a:spcBef>
                <a:spcPts val="475"/>
              </a:spcBef>
              <a:buClr>
                <a:srgbClr val="0071BC"/>
              </a:buClr>
              <a:buSzPct val="70000"/>
              <a:buFont typeface="GillSans"/>
              <a:buChar char="►"/>
              <a:defRPr/>
            </a:pPr>
            <a:endParaRPr lang="en-US" sz="1400" kern="0" dirty="0">
              <a:latin typeface="Arial" charset="0"/>
            </a:endParaRPr>
          </a:p>
        </p:txBody>
      </p:sp>
    </p:spTree>
    <p:extLst>
      <p:ext uri="{BB962C8B-B14F-4D97-AF65-F5344CB8AC3E}">
        <p14:creationId xmlns:p14="http://schemas.microsoft.com/office/powerpoint/2010/main" val="160250957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sz="2800">
                <a:solidFill>
                  <a:schemeClr val="tx1"/>
                </a:solidFill>
              </a:rPr>
              <a:t>Nickel</a:t>
            </a:r>
            <a:endParaRPr lang="en-US" sz="2800"/>
          </a:p>
        </p:txBody>
      </p:sp>
      <p:sp>
        <p:nvSpPr>
          <p:cNvPr id="1028" name="Content Placeholder 2"/>
          <p:cNvSpPr>
            <a:spLocks noGrp="1"/>
          </p:cNvSpPr>
          <p:nvPr>
            <p:ph idx="1"/>
          </p:nvPr>
        </p:nvSpPr>
        <p:spPr>
          <a:xfrm>
            <a:off x="152400" y="990600"/>
            <a:ext cx="3505200" cy="2133600"/>
          </a:xfrm>
        </p:spPr>
        <p:txBody>
          <a:bodyPr/>
          <a:lstStyle/>
          <a:p>
            <a:pPr eaLnBrk="1" hangingPunct="1">
              <a:buFont typeface="GillSans"/>
              <a:buNone/>
              <a:defRPr/>
            </a:pPr>
            <a:endParaRPr lang="en-US" sz="1600" dirty="0"/>
          </a:p>
          <a:p>
            <a:pPr eaLnBrk="1" hangingPunct="1">
              <a:defRPr/>
            </a:pPr>
            <a:r>
              <a:rPr lang="en-US" sz="1800" b="1" dirty="0"/>
              <a:t>Allowable Pollutant Codes</a:t>
            </a:r>
          </a:p>
          <a:p>
            <a:pPr eaLnBrk="1" hangingPunct="1">
              <a:defRPr/>
            </a:pPr>
            <a:endParaRPr lang="en-US" sz="1800" b="1" dirty="0"/>
          </a:p>
          <a:p>
            <a:pPr eaLnBrk="1" hangingPunct="1">
              <a:defRPr/>
            </a:pPr>
            <a:r>
              <a:rPr lang="en-US" sz="1800" kern="1200" dirty="0"/>
              <a:t>Pollutant Code</a:t>
            </a:r>
          </a:p>
          <a:p>
            <a:pPr eaLnBrk="1" hangingPunct="1">
              <a:defRPr/>
            </a:pPr>
            <a:endParaRPr lang="en-US" sz="1800" b="1" dirty="0"/>
          </a:p>
        </p:txBody>
      </p:sp>
      <p:sp>
        <p:nvSpPr>
          <p:cNvPr id="23557" name="Slide Number Placeholder 5"/>
          <p:cNvSpPr txBox="1">
            <a:spLocks noGrp="1"/>
          </p:cNvSpPr>
          <p:nvPr/>
        </p:nvSpPr>
        <p:spPr bwMode="auto">
          <a:xfrm>
            <a:off x="6705600" y="6356350"/>
            <a:ext cx="2133600" cy="365125"/>
          </a:xfrm>
          <a:prstGeom prst="rect">
            <a:avLst/>
          </a:prstGeom>
          <a:noFill/>
          <a:ln w="9525">
            <a:noFill/>
            <a:miter lim="800000"/>
            <a:headEnd/>
            <a:tailEnd/>
          </a:ln>
        </p:spPr>
        <p:txBody>
          <a:bodyPr anchor="ctr"/>
          <a:lstStyle/>
          <a:p>
            <a:pPr algn="r"/>
            <a:fld id="{825B926C-2A4C-4BD5-87C6-D97BE6CB4724}" type="slidenum">
              <a:rPr lang="en-US" sz="1400">
                <a:latin typeface="Century Gothic" pitchFamily="34" charset="0"/>
              </a:rPr>
              <a:pPr algn="r"/>
              <a:t>114</a:t>
            </a:fld>
            <a:endParaRPr lang="en-US" sz="1400">
              <a:latin typeface="Century Gothic" pitchFamily="34" charset="0"/>
            </a:endParaRPr>
          </a:p>
        </p:txBody>
      </p:sp>
      <p:sp>
        <p:nvSpPr>
          <p:cNvPr id="23558" name="Right Arrow 9"/>
          <p:cNvSpPr>
            <a:spLocks noChangeArrowheads="1"/>
          </p:cNvSpPr>
          <p:nvPr/>
        </p:nvSpPr>
        <p:spPr bwMode="auto">
          <a:xfrm>
            <a:off x="2667000" y="3276600"/>
            <a:ext cx="914400" cy="457200"/>
          </a:xfrm>
          <a:prstGeom prst="rightArrow">
            <a:avLst>
              <a:gd name="adj1" fmla="val 50000"/>
              <a:gd name="adj2" fmla="val 50000"/>
            </a:avLst>
          </a:prstGeom>
          <a:noFill/>
          <a:ln w="9525" algn="ctr">
            <a:noFill/>
            <a:round/>
            <a:headEnd/>
            <a:tailEnd/>
          </a:ln>
        </p:spPr>
        <p:txBody>
          <a:bodyPr wrap="none" lIns="0"/>
          <a:lstStyle/>
          <a:p>
            <a:endParaRPr lang="en-US">
              <a:latin typeface="Century Gothic" pitchFamily="34" charset="0"/>
            </a:endParaRPr>
          </a:p>
        </p:txBody>
      </p:sp>
      <p:sp>
        <p:nvSpPr>
          <p:cNvPr id="23559" name="Down Arrow 10"/>
          <p:cNvSpPr>
            <a:spLocks noChangeArrowheads="1"/>
          </p:cNvSpPr>
          <p:nvPr/>
        </p:nvSpPr>
        <p:spPr bwMode="auto">
          <a:xfrm>
            <a:off x="7772400" y="2590800"/>
            <a:ext cx="457200" cy="1219200"/>
          </a:xfrm>
          <a:prstGeom prst="downArrow">
            <a:avLst>
              <a:gd name="adj1" fmla="val 50000"/>
              <a:gd name="adj2" fmla="val 50000"/>
            </a:avLst>
          </a:prstGeom>
          <a:noFill/>
          <a:ln w="9525" algn="ctr">
            <a:noFill/>
            <a:round/>
            <a:headEnd/>
            <a:tailEnd/>
          </a:ln>
        </p:spPr>
        <p:txBody>
          <a:bodyPr wrap="none" lIns="0"/>
          <a:lstStyle/>
          <a:p>
            <a:endParaRPr lang="en-US">
              <a:latin typeface="Century Gothic" pitchFamily="34" charset="0"/>
            </a:endParaRPr>
          </a:p>
        </p:txBody>
      </p:sp>
      <p:sp>
        <p:nvSpPr>
          <p:cNvPr id="23560" name="Right Arrow 11"/>
          <p:cNvSpPr>
            <a:spLocks noChangeArrowheads="1"/>
          </p:cNvSpPr>
          <p:nvPr/>
        </p:nvSpPr>
        <p:spPr bwMode="auto">
          <a:xfrm>
            <a:off x="4648200" y="2743200"/>
            <a:ext cx="1143000" cy="304800"/>
          </a:xfrm>
          <a:prstGeom prst="rightArrow">
            <a:avLst>
              <a:gd name="adj1" fmla="val 50000"/>
              <a:gd name="adj2" fmla="val 50000"/>
            </a:avLst>
          </a:prstGeom>
          <a:noFill/>
          <a:ln w="9525" algn="ctr">
            <a:noFill/>
            <a:round/>
            <a:headEnd/>
            <a:tailEnd/>
          </a:ln>
        </p:spPr>
        <p:txBody>
          <a:bodyPr wrap="none" lIns="0"/>
          <a:lstStyle/>
          <a:p>
            <a:endParaRPr lang="en-US">
              <a:latin typeface="Century Gothic" pitchFamily="34" charset="0"/>
            </a:endParaRPr>
          </a:p>
        </p:txBody>
      </p:sp>
      <p:sp>
        <p:nvSpPr>
          <p:cNvPr id="12" name="Content Placeholder 2"/>
          <p:cNvSpPr txBox="1">
            <a:spLocks/>
          </p:cNvSpPr>
          <p:nvPr/>
        </p:nvSpPr>
        <p:spPr bwMode="auto">
          <a:xfrm>
            <a:off x="304800" y="2819400"/>
            <a:ext cx="8153400" cy="2286000"/>
          </a:xfrm>
          <a:prstGeom prst="rect">
            <a:avLst/>
          </a:prstGeom>
          <a:noFill/>
          <a:ln w="9525">
            <a:noFill/>
            <a:miter lim="800000"/>
            <a:headEnd/>
            <a:tailEnd/>
          </a:ln>
        </p:spPr>
        <p:txBody>
          <a:bodyPr/>
          <a:lstStyle/>
          <a:p>
            <a:pPr marL="342900" indent="-342900" eaLnBrk="0" hangingPunct="0">
              <a:spcBef>
                <a:spcPct val="20000"/>
              </a:spcBef>
              <a:buClr>
                <a:srgbClr val="0071BC"/>
              </a:buClr>
              <a:buSzPct val="70000"/>
              <a:buFont typeface="GillSans"/>
              <a:buNone/>
              <a:defRPr/>
            </a:pPr>
            <a:endParaRPr lang="en-US" sz="1600" kern="0" dirty="0">
              <a:latin typeface="+mn-lt"/>
            </a:endParaRPr>
          </a:p>
          <a:p>
            <a:pPr marL="342900" indent="-342900" eaLnBrk="0" hangingPunct="0">
              <a:spcBef>
                <a:spcPct val="20000"/>
              </a:spcBef>
              <a:buClr>
                <a:srgbClr val="0071BC"/>
              </a:buClr>
              <a:buSzPct val="70000"/>
              <a:buFont typeface="GillSans"/>
              <a:buChar char="►"/>
              <a:defRPr/>
            </a:pPr>
            <a:endParaRPr lang="en-US" kern="0" dirty="0">
              <a:latin typeface="+mn-lt"/>
            </a:endParaRPr>
          </a:p>
          <a:p>
            <a:pPr marL="342900" indent="-342900" eaLnBrk="0" hangingPunct="0">
              <a:spcBef>
                <a:spcPct val="20000"/>
              </a:spcBef>
              <a:buClr>
                <a:srgbClr val="0071BC"/>
              </a:buClr>
              <a:buSzPct val="70000"/>
              <a:buFont typeface="GillSans"/>
              <a:buChar char="►"/>
              <a:defRPr/>
            </a:pPr>
            <a:r>
              <a:rPr lang="en-US" sz="1600" kern="0" dirty="0">
                <a:latin typeface="+mn-lt"/>
              </a:rPr>
              <a:t>If you have a nickel compound other than the ones listed, use the spreadsheet tool to convert to nickel.</a:t>
            </a:r>
          </a:p>
          <a:p>
            <a:pPr marL="342900" indent="-342900" eaLnBrk="0" hangingPunct="0">
              <a:spcBef>
                <a:spcPct val="20000"/>
              </a:spcBef>
              <a:buClr>
                <a:srgbClr val="0071BC"/>
              </a:buClr>
              <a:buSzPct val="70000"/>
              <a:buFont typeface="GillSans"/>
              <a:buChar char="►"/>
              <a:defRPr/>
            </a:pPr>
            <a:endParaRPr lang="en-US" sz="1600" kern="0" dirty="0">
              <a:latin typeface="+mn-lt"/>
            </a:endParaRPr>
          </a:p>
          <a:p>
            <a:pPr marL="342900" indent="-342900" eaLnBrk="0" hangingPunct="0">
              <a:spcBef>
                <a:spcPct val="20000"/>
              </a:spcBef>
              <a:buClr>
                <a:srgbClr val="0071BC"/>
              </a:buClr>
              <a:buSzPct val="70000"/>
              <a:buFont typeface="GillSans"/>
              <a:buChar char="►"/>
              <a:defRPr/>
            </a:pPr>
            <a:r>
              <a:rPr lang="en-US" sz="1600" kern="0" dirty="0">
                <a:latin typeface="+mn-lt"/>
              </a:rPr>
              <a:t>Ok to report nickel with any of the other flavors.  Just know that any risk will be additive</a:t>
            </a:r>
          </a:p>
        </p:txBody>
      </p:sp>
      <p:graphicFrame>
        <p:nvGraphicFramePr>
          <p:cNvPr id="16" name="Table 15"/>
          <p:cNvGraphicFramePr>
            <a:graphicFrameLocks noGrp="1"/>
          </p:cNvGraphicFramePr>
          <p:nvPr/>
        </p:nvGraphicFramePr>
        <p:xfrm>
          <a:off x="381000" y="1676400"/>
          <a:ext cx="3048000" cy="1295400"/>
        </p:xfrm>
        <a:graphic>
          <a:graphicData uri="http://schemas.openxmlformats.org/drawingml/2006/table">
            <a:tbl>
              <a:tblPr/>
              <a:tblGrid>
                <a:gridCol w="1401379">
                  <a:extLst>
                    <a:ext uri="{9D8B030D-6E8A-4147-A177-3AD203B41FA5}">
                      <a16:colId xmlns:a16="http://schemas.microsoft.com/office/drawing/2014/main" val="20000"/>
                    </a:ext>
                  </a:extLst>
                </a:gridCol>
                <a:gridCol w="1646621">
                  <a:extLst>
                    <a:ext uri="{9D8B030D-6E8A-4147-A177-3AD203B41FA5}">
                      <a16:colId xmlns:a16="http://schemas.microsoft.com/office/drawing/2014/main" val="20001"/>
                    </a:ext>
                  </a:extLst>
                </a:gridCol>
              </a:tblGrid>
              <a:tr h="0">
                <a:tc>
                  <a:txBody>
                    <a:bodyPr/>
                    <a:lstStyle/>
                    <a:p>
                      <a:r>
                        <a:rPr lang="en-US" sz="1100" dirty="0"/>
                        <a:t>Pollutant Code</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c>
                  <a:txBody>
                    <a:bodyPr/>
                    <a:lstStyle/>
                    <a:p>
                      <a:r>
                        <a:rPr lang="en-US" sz="1100" dirty="0"/>
                        <a:t>Description</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extLst>
                  <a:ext uri="{0D108BD9-81ED-4DB2-BD59-A6C34878D82A}">
                    <a16:rowId xmlns:a16="http://schemas.microsoft.com/office/drawing/2014/main" val="10000"/>
                  </a:ext>
                </a:extLst>
              </a:tr>
              <a:tr h="0">
                <a:tc>
                  <a:txBody>
                    <a:bodyPr/>
                    <a:lstStyle/>
                    <a:p>
                      <a:r>
                        <a:rPr lang="en-US" sz="1100" dirty="0"/>
                        <a:t>12035722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US" sz="1100" dirty="0"/>
                        <a:t>Nickel </a:t>
                      </a:r>
                      <a:r>
                        <a:rPr lang="en-US" sz="1100" dirty="0" err="1"/>
                        <a:t>Subsulfide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0">
                <a:tc>
                  <a:txBody>
                    <a:bodyPr/>
                    <a:lstStyle/>
                    <a:p>
                      <a:r>
                        <a:rPr lang="en-US" sz="1100"/>
                        <a:t>1313991</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US" sz="1100" dirty="0"/>
                        <a:t>Nickel Oxide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0">
                <a:tc>
                  <a:txBody>
                    <a:bodyPr/>
                    <a:lstStyle/>
                    <a:p>
                      <a:r>
                        <a:rPr lang="en-US" sz="1100"/>
                        <a:t>604</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US" sz="1100" dirty="0"/>
                        <a:t>Nickel Refinery Dust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0">
                <a:tc>
                  <a:txBody>
                    <a:bodyPr/>
                    <a:lstStyle/>
                    <a:p>
                      <a:r>
                        <a:rPr lang="en-US" sz="1100"/>
                        <a:t>7440020</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US" sz="1100" dirty="0"/>
                        <a:t>Nickel</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1415398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en-US" sz="2800">
                <a:solidFill>
                  <a:schemeClr val="tx1"/>
                </a:solidFill>
              </a:rPr>
              <a:t>Cyanide</a:t>
            </a:r>
            <a:endParaRPr lang="en-US" sz="2800"/>
          </a:p>
        </p:txBody>
      </p:sp>
      <p:sp>
        <p:nvSpPr>
          <p:cNvPr id="1028" name="Content Placeholder 2"/>
          <p:cNvSpPr>
            <a:spLocks noGrp="1"/>
          </p:cNvSpPr>
          <p:nvPr>
            <p:ph idx="1"/>
          </p:nvPr>
        </p:nvSpPr>
        <p:spPr>
          <a:xfrm>
            <a:off x="152400" y="990600"/>
            <a:ext cx="3505200" cy="2133600"/>
          </a:xfrm>
        </p:spPr>
        <p:txBody>
          <a:bodyPr/>
          <a:lstStyle/>
          <a:p>
            <a:pPr eaLnBrk="1" hangingPunct="1">
              <a:buFont typeface="GillSans"/>
              <a:buNone/>
              <a:defRPr/>
            </a:pPr>
            <a:endParaRPr lang="en-US" sz="1600" dirty="0"/>
          </a:p>
          <a:p>
            <a:pPr eaLnBrk="1" hangingPunct="1">
              <a:defRPr/>
            </a:pPr>
            <a:r>
              <a:rPr lang="en-US" sz="1800" b="1" dirty="0"/>
              <a:t>Allowable Pollutant Codes</a:t>
            </a:r>
          </a:p>
          <a:p>
            <a:pPr eaLnBrk="1" hangingPunct="1">
              <a:defRPr/>
            </a:pPr>
            <a:endParaRPr lang="en-US" sz="1800" b="1" dirty="0"/>
          </a:p>
          <a:p>
            <a:pPr eaLnBrk="1" hangingPunct="1">
              <a:defRPr/>
            </a:pPr>
            <a:r>
              <a:rPr lang="en-US" sz="1800" kern="1200" dirty="0"/>
              <a:t>Pollutant Code</a:t>
            </a:r>
          </a:p>
          <a:p>
            <a:pPr eaLnBrk="1" hangingPunct="1">
              <a:defRPr/>
            </a:pPr>
            <a:endParaRPr lang="en-US" sz="1800" b="1" dirty="0"/>
          </a:p>
        </p:txBody>
      </p:sp>
      <p:sp>
        <p:nvSpPr>
          <p:cNvPr id="25605" name="Slide Number Placeholder 5"/>
          <p:cNvSpPr txBox="1">
            <a:spLocks noGrp="1"/>
          </p:cNvSpPr>
          <p:nvPr/>
        </p:nvSpPr>
        <p:spPr bwMode="auto">
          <a:xfrm>
            <a:off x="6705600" y="6356350"/>
            <a:ext cx="2133600" cy="365125"/>
          </a:xfrm>
          <a:prstGeom prst="rect">
            <a:avLst/>
          </a:prstGeom>
          <a:noFill/>
          <a:ln w="9525">
            <a:noFill/>
            <a:miter lim="800000"/>
            <a:headEnd/>
            <a:tailEnd/>
          </a:ln>
        </p:spPr>
        <p:txBody>
          <a:bodyPr anchor="ctr"/>
          <a:lstStyle/>
          <a:p>
            <a:pPr algn="r"/>
            <a:fld id="{475AA7E0-B848-4380-9DD8-D4F7DA523477}" type="slidenum">
              <a:rPr lang="en-US" sz="1400">
                <a:latin typeface="Century Gothic" pitchFamily="34" charset="0"/>
              </a:rPr>
              <a:pPr algn="r"/>
              <a:t>115</a:t>
            </a:fld>
            <a:endParaRPr lang="en-US" sz="1400">
              <a:latin typeface="Century Gothic" pitchFamily="34" charset="0"/>
            </a:endParaRPr>
          </a:p>
        </p:txBody>
      </p:sp>
      <p:sp>
        <p:nvSpPr>
          <p:cNvPr id="25606" name="Right Arrow 9"/>
          <p:cNvSpPr>
            <a:spLocks noChangeArrowheads="1"/>
          </p:cNvSpPr>
          <p:nvPr/>
        </p:nvSpPr>
        <p:spPr bwMode="auto">
          <a:xfrm>
            <a:off x="2667000" y="3276600"/>
            <a:ext cx="914400" cy="457200"/>
          </a:xfrm>
          <a:prstGeom prst="rightArrow">
            <a:avLst>
              <a:gd name="adj1" fmla="val 50000"/>
              <a:gd name="adj2" fmla="val 50000"/>
            </a:avLst>
          </a:prstGeom>
          <a:noFill/>
          <a:ln w="9525" algn="ctr">
            <a:noFill/>
            <a:round/>
            <a:headEnd/>
            <a:tailEnd/>
          </a:ln>
        </p:spPr>
        <p:txBody>
          <a:bodyPr wrap="none" lIns="0"/>
          <a:lstStyle/>
          <a:p>
            <a:endParaRPr lang="en-US">
              <a:latin typeface="Century Gothic" pitchFamily="34" charset="0"/>
            </a:endParaRPr>
          </a:p>
        </p:txBody>
      </p:sp>
      <p:sp>
        <p:nvSpPr>
          <p:cNvPr id="25607" name="Down Arrow 10"/>
          <p:cNvSpPr>
            <a:spLocks noChangeArrowheads="1"/>
          </p:cNvSpPr>
          <p:nvPr/>
        </p:nvSpPr>
        <p:spPr bwMode="auto">
          <a:xfrm>
            <a:off x="7772400" y="2590800"/>
            <a:ext cx="457200" cy="1219200"/>
          </a:xfrm>
          <a:prstGeom prst="downArrow">
            <a:avLst>
              <a:gd name="adj1" fmla="val 50000"/>
              <a:gd name="adj2" fmla="val 50000"/>
            </a:avLst>
          </a:prstGeom>
          <a:noFill/>
          <a:ln w="9525" algn="ctr">
            <a:noFill/>
            <a:round/>
            <a:headEnd/>
            <a:tailEnd/>
          </a:ln>
        </p:spPr>
        <p:txBody>
          <a:bodyPr wrap="none" lIns="0"/>
          <a:lstStyle/>
          <a:p>
            <a:endParaRPr lang="en-US">
              <a:latin typeface="Century Gothic" pitchFamily="34" charset="0"/>
            </a:endParaRPr>
          </a:p>
        </p:txBody>
      </p:sp>
      <p:sp>
        <p:nvSpPr>
          <p:cNvPr id="25608" name="Right Arrow 11"/>
          <p:cNvSpPr>
            <a:spLocks noChangeArrowheads="1"/>
          </p:cNvSpPr>
          <p:nvPr/>
        </p:nvSpPr>
        <p:spPr bwMode="auto">
          <a:xfrm>
            <a:off x="4648200" y="2743200"/>
            <a:ext cx="1143000" cy="304800"/>
          </a:xfrm>
          <a:prstGeom prst="rightArrow">
            <a:avLst>
              <a:gd name="adj1" fmla="val 50000"/>
              <a:gd name="adj2" fmla="val 50000"/>
            </a:avLst>
          </a:prstGeom>
          <a:noFill/>
          <a:ln w="9525" algn="ctr">
            <a:noFill/>
            <a:round/>
            <a:headEnd/>
            <a:tailEnd/>
          </a:ln>
        </p:spPr>
        <p:txBody>
          <a:bodyPr wrap="none" lIns="0"/>
          <a:lstStyle/>
          <a:p>
            <a:endParaRPr lang="en-US">
              <a:latin typeface="Century Gothic" pitchFamily="34" charset="0"/>
            </a:endParaRPr>
          </a:p>
        </p:txBody>
      </p:sp>
      <p:sp>
        <p:nvSpPr>
          <p:cNvPr id="12" name="Content Placeholder 2"/>
          <p:cNvSpPr txBox="1">
            <a:spLocks/>
          </p:cNvSpPr>
          <p:nvPr/>
        </p:nvSpPr>
        <p:spPr bwMode="auto">
          <a:xfrm>
            <a:off x="685800" y="2819400"/>
            <a:ext cx="8153400" cy="2286000"/>
          </a:xfrm>
          <a:prstGeom prst="rect">
            <a:avLst/>
          </a:prstGeom>
          <a:noFill/>
          <a:ln w="9525">
            <a:noFill/>
            <a:miter lim="800000"/>
            <a:headEnd/>
            <a:tailEnd/>
          </a:ln>
        </p:spPr>
        <p:txBody>
          <a:bodyPr/>
          <a:lstStyle/>
          <a:p>
            <a:pPr marL="342900" indent="-342900" eaLnBrk="0" hangingPunct="0">
              <a:spcBef>
                <a:spcPct val="20000"/>
              </a:spcBef>
              <a:buClr>
                <a:srgbClr val="0071BC"/>
              </a:buClr>
              <a:buSzPct val="70000"/>
              <a:defRPr/>
            </a:pPr>
            <a:endParaRPr lang="en-US" sz="1600" kern="0" dirty="0">
              <a:latin typeface="+mn-lt"/>
            </a:endParaRPr>
          </a:p>
          <a:p>
            <a:pPr marL="342900" indent="-342900" eaLnBrk="0" hangingPunct="0">
              <a:spcBef>
                <a:spcPct val="20000"/>
              </a:spcBef>
              <a:buClr>
                <a:srgbClr val="0071BC"/>
              </a:buClr>
              <a:buSzPct val="70000"/>
              <a:buFont typeface="GillSans"/>
              <a:buChar char="►"/>
              <a:defRPr/>
            </a:pPr>
            <a:r>
              <a:rPr lang="en-US" kern="0" dirty="0">
                <a:latin typeface="+mn-lt"/>
              </a:rPr>
              <a:t>Can report cyanide or hydrogen cyanide</a:t>
            </a:r>
          </a:p>
          <a:p>
            <a:pPr marL="342900" indent="-342900" eaLnBrk="0" hangingPunct="0">
              <a:spcBef>
                <a:spcPct val="20000"/>
              </a:spcBef>
              <a:buClr>
                <a:srgbClr val="0071BC"/>
              </a:buClr>
              <a:buSzPct val="70000"/>
              <a:buFont typeface="GillSans"/>
              <a:buChar char="►"/>
              <a:defRPr/>
            </a:pPr>
            <a:endParaRPr lang="en-US" kern="0" dirty="0">
              <a:latin typeface="+mn-lt"/>
            </a:endParaRPr>
          </a:p>
          <a:p>
            <a:pPr marL="342900" indent="-342900" eaLnBrk="0" hangingPunct="0">
              <a:spcBef>
                <a:spcPct val="20000"/>
              </a:spcBef>
              <a:buClr>
                <a:srgbClr val="0071BC"/>
              </a:buClr>
              <a:buSzPct val="70000"/>
              <a:buFont typeface="GillSans"/>
              <a:buChar char="►"/>
              <a:defRPr/>
            </a:pPr>
            <a:r>
              <a:rPr lang="en-US" kern="0" dirty="0">
                <a:latin typeface="+mn-lt"/>
              </a:rPr>
              <a:t>Spreadsheet tool provides instructions/data for converting other cyanide compounds (such as Potassium cyanide) to a valid pollutant.</a:t>
            </a:r>
          </a:p>
        </p:txBody>
      </p:sp>
      <p:graphicFrame>
        <p:nvGraphicFramePr>
          <p:cNvPr id="16" name="Table 15"/>
          <p:cNvGraphicFramePr>
            <a:graphicFrameLocks noGrp="1"/>
          </p:cNvGraphicFramePr>
          <p:nvPr/>
        </p:nvGraphicFramePr>
        <p:xfrm>
          <a:off x="381000" y="1676400"/>
          <a:ext cx="3048000" cy="777240"/>
        </p:xfrm>
        <a:graphic>
          <a:graphicData uri="http://schemas.openxmlformats.org/drawingml/2006/table">
            <a:tbl>
              <a:tblPr/>
              <a:tblGrid>
                <a:gridCol w="1401379">
                  <a:extLst>
                    <a:ext uri="{9D8B030D-6E8A-4147-A177-3AD203B41FA5}">
                      <a16:colId xmlns:a16="http://schemas.microsoft.com/office/drawing/2014/main" val="20000"/>
                    </a:ext>
                  </a:extLst>
                </a:gridCol>
                <a:gridCol w="1646621">
                  <a:extLst>
                    <a:ext uri="{9D8B030D-6E8A-4147-A177-3AD203B41FA5}">
                      <a16:colId xmlns:a16="http://schemas.microsoft.com/office/drawing/2014/main" val="20001"/>
                    </a:ext>
                  </a:extLst>
                </a:gridCol>
              </a:tblGrid>
              <a:tr h="0">
                <a:tc>
                  <a:txBody>
                    <a:bodyPr/>
                    <a:lstStyle/>
                    <a:p>
                      <a:r>
                        <a:rPr lang="en-US" sz="1100" dirty="0"/>
                        <a:t>Pollutant Code</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c>
                  <a:txBody>
                    <a:bodyPr/>
                    <a:lstStyle/>
                    <a:p>
                      <a:r>
                        <a:rPr lang="en-US" sz="1100" dirty="0"/>
                        <a:t>Description</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extLst>
                  <a:ext uri="{0D108BD9-81ED-4DB2-BD59-A6C34878D82A}">
                    <a16:rowId xmlns:a16="http://schemas.microsoft.com/office/drawing/2014/main" val="10000"/>
                  </a:ext>
                </a:extLst>
              </a:tr>
              <a:tr h="0">
                <a:tc>
                  <a:txBody>
                    <a:bodyPr/>
                    <a:lstStyle/>
                    <a:p>
                      <a:r>
                        <a:rPr lang="en-US" sz="1100" dirty="0"/>
                        <a:t>57125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US" sz="1100" dirty="0"/>
                        <a:t>Cyanide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0">
                <a:tc>
                  <a:txBody>
                    <a:bodyPr/>
                    <a:lstStyle/>
                    <a:p>
                      <a:r>
                        <a:rPr lang="en-US" sz="1100" dirty="0"/>
                        <a:t>74908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US" sz="1100" dirty="0"/>
                        <a:t>Hydrogen Cyanide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
        <p:nvSpPr>
          <p:cNvPr id="10" name="Slide Number Placeholder 9"/>
          <p:cNvSpPr>
            <a:spLocks noGrp="1"/>
          </p:cNvSpPr>
          <p:nvPr>
            <p:ph type="sldNum" sz="quarter" idx="12"/>
          </p:nvPr>
        </p:nvSpPr>
        <p:spPr/>
        <p:txBody>
          <a:bodyPr/>
          <a:lstStyle/>
          <a:p>
            <a:pPr>
              <a:defRPr/>
            </a:pPr>
            <a:fld id="{23482766-1B3B-4603-A771-D270E25208ED}" type="slidenum">
              <a:rPr lang="en-US" smtClean="0"/>
              <a:pPr>
                <a:defRPr/>
              </a:pPr>
              <a:t>115</a:t>
            </a:fld>
            <a:endParaRPr lang="en-US"/>
          </a:p>
        </p:txBody>
      </p:sp>
    </p:spTree>
    <p:extLst>
      <p:ext uri="{BB962C8B-B14F-4D97-AF65-F5344CB8AC3E}">
        <p14:creationId xmlns:p14="http://schemas.microsoft.com/office/powerpoint/2010/main" val="154237159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1488FA-D457-4D20-B72B-C892DF3D64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12B1-2F49-4032-8D6D-ABFC2DA01B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1FFAAB-E0F1-4079-9281-0AF07F1BE0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1" y="1752599"/>
            <a:ext cx="3276600" cy="3276600"/>
          </a:xfrm>
          <a:prstGeom prst="rect">
            <a:avLst/>
          </a:prstGeom>
        </p:spPr>
      </p:pic>
    </p:spTree>
    <p:extLst>
      <p:ext uri="{BB962C8B-B14F-4D97-AF65-F5344CB8AC3E}">
        <p14:creationId xmlns:p14="http://schemas.microsoft.com/office/powerpoint/2010/main" val="21018010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36419" y="1699022"/>
            <a:ext cx="8094518" cy="2491978"/>
          </a:xfrm>
        </p:spPr>
        <p:txBody>
          <a:bodyPr/>
          <a:lstStyle/>
          <a:p>
            <a:r>
              <a:rPr lang="en-US" dirty="0"/>
              <a:t>EPA Review, Augmentation, Selection</a:t>
            </a:r>
          </a:p>
        </p:txBody>
      </p:sp>
    </p:spTree>
    <p:extLst>
      <p:ext uri="{BB962C8B-B14F-4D97-AF65-F5344CB8AC3E}">
        <p14:creationId xmlns:p14="http://schemas.microsoft.com/office/powerpoint/2010/main" val="17619259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EPA Review of Your data </a:t>
            </a:r>
          </a:p>
        </p:txBody>
      </p:sp>
      <p:sp>
        <p:nvSpPr>
          <p:cNvPr id="3" name="Content Placeholder 2"/>
          <p:cNvSpPr>
            <a:spLocks noGrp="1"/>
          </p:cNvSpPr>
          <p:nvPr>
            <p:ph idx="1"/>
          </p:nvPr>
        </p:nvSpPr>
        <p:spPr>
          <a:xfrm>
            <a:off x="457200" y="1447800"/>
            <a:ext cx="8229600" cy="4525963"/>
          </a:xfrm>
        </p:spPr>
        <p:txBody>
          <a:bodyPr/>
          <a:lstStyle/>
          <a:p>
            <a:r>
              <a:rPr lang="en-US" sz="2800" dirty="0"/>
              <a:t>Completeness</a:t>
            </a:r>
          </a:p>
          <a:p>
            <a:r>
              <a:rPr lang="en-US" sz="2800" dirty="0"/>
              <a:t>Outliers</a:t>
            </a:r>
          </a:p>
          <a:p>
            <a:r>
              <a:rPr lang="en-US" dirty="0"/>
              <a:t>Comparison to Earlier Years and other data sets</a:t>
            </a:r>
          </a:p>
          <a:p>
            <a:pPr lvl="1"/>
            <a:r>
              <a:rPr lang="en-US" dirty="0"/>
              <a:t>At Facility Level</a:t>
            </a:r>
          </a:p>
          <a:p>
            <a:pPr lvl="1"/>
            <a:r>
              <a:rPr lang="en-US" dirty="0"/>
              <a:t>Filtered for largest % plus absolute deltas</a:t>
            </a:r>
          </a:p>
          <a:p>
            <a:pPr lvl="1"/>
            <a:r>
              <a:rPr lang="en-US" dirty="0"/>
              <a:t>CAMD and TRI data sets used in addition to previous NEI</a:t>
            </a:r>
          </a:p>
          <a:p>
            <a:pPr lvl="1">
              <a:buNone/>
            </a:pPr>
            <a:endParaRPr lang="en-US" dirty="0"/>
          </a:p>
          <a:p>
            <a:pPr>
              <a:buNone/>
            </a:pPr>
            <a:endParaRPr lang="en-US" dirty="0"/>
          </a:p>
          <a:p>
            <a:pPr>
              <a:buNone/>
            </a:pPr>
            <a:endParaRPr lang="en-US" sz="2400" dirty="0"/>
          </a:p>
          <a:p>
            <a:endParaRPr lang="en-US" sz="2400" dirty="0"/>
          </a:p>
        </p:txBody>
      </p:sp>
      <p:sp>
        <p:nvSpPr>
          <p:cNvPr id="4" name="Slide Number Placeholder 3"/>
          <p:cNvSpPr>
            <a:spLocks noGrp="1"/>
          </p:cNvSpPr>
          <p:nvPr>
            <p:ph type="sldNum" sz="quarter" idx="12"/>
          </p:nvPr>
        </p:nvSpPr>
        <p:spPr/>
        <p:txBody>
          <a:bodyPr/>
          <a:lstStyle/>
          <a:p>
            <a:pPr>
              <a:defRPr/>
            </a:pPr>
            <a:fld id="{23482766-1B3B-4603-A771-D270E25208ED}" type="slidenum">
              <a:rPr lang="en-US" smtClean="0"/>
              <a:pPr>
                <a:defRPr/>
              </a:pPr>
              <a:t>118</a:t>
            </a:fld>
            <a:endParaRPr lang="en-US"/>
          </a:p>
        </p:txBody>
      </p:sp>
    </p:spTree>
    <p:extLst>
      <p:ext uri="{BB962C8B-B14F-4D97-AF65-F5344CB8AC3E}">
        <p14:creationId xmlns:p14="http://schemas.microsoft.com/office/powerpoint/2010/main" val="23117976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a:t>Tagging and Augmentation</a:t>
            </a:r>
          </a:p>
        </p:txBody>
      </p:sp>
      <p:sp>
        <p:nvSpPr>
          <p:cNvPr id="3" name="Content Placeholder 2"/>
          <p:cNvSpPr>
            <a:spLocks noGrp="1"/>
          </p:cNvSpPr>
          <p:nvPr>
            <p:ph idx="1"/>
          </p:nvPr>
        </p:nvSpPr>
        <p:spPr/>
        <p:txBody>
          <a:bodyPr/>
          <a:lstStyle/>
          <a:p>
            <a:r>
              <a:rPr lang="en-US" sz="2800" dirty="0"/>
              <a:t>EPA will not change your emissions data</a:t>
            </a:r>
          </a:p>
          <a:p>
            <a:pPr lvl="1"/>
            <a:r>
              <a:rPr lang="en-US" sz="2400" dirty="0"/>
              <a:t>But we may “tag out” outliers if not resolved</a:t>
            </a:r>
          </a:p>
          <a:p>
            <a:r>
              <a:rPr lang="en-US" sz="2800" dirty="0"/>
              <a:t>EPA will Augment to build a complete inventory</a:t>
            </a:r>
            <a:endParaRPr lang="en-US" sz="2000" dirty="0"/>
          </a:p>
          <a:p>
            <a:pPr lvl="1"/>
            <a:r>
              <a:rPr lang="en-US" sz="2400" dirty="0"/>
              <a:t>Chrome speciation</a:t>
            </a:r>
          </a:p>
          <a:p>
            <a:pPr lvl="1"/>
            <a:r>
              <a:rPr lang="en-US" sz="2400" dirty="0"/>
              <a:t>PM Augmentation</a:t>
            </a:r>
          </a:p>
          <a:p>
            <a:pPr lvl="1"/>
            <a:r>
              <a:rPr lang="en-US" sz="2400" dirty="0"/>
              <a:t>TRI, CAMD-EGUs, Landfills, GHGRP</a:t>
            </a:r>
          </a:p>
          <a:p>
            <a:pPr lvl="1"/>
            <a:r>
              <a:rPr lang="en-US" sz="2400" dirty="0"/>
              <a:t>HAP Augmentation</a:t>
            </a:r>
          </a:p>
        </p:txBody>
      </p:sp>
      <p:sp>
        <p:nvSpPr>
          <p:cNvPr id="4" name="Slide Number Placeholder 3"/>
          <p:cNvSpPr>
            <a:spLocks noGrp="1"/>
          </p:cNvSpPr>
          <p:nvPr>
            <p:ph type="sldNum" sz="quarter" idx="12"/>
          </p:nvPr>
        </p:nvSpPr>
        <p:spPr/>
        <p:txBody>
          <a:bodyPr/>
          <a:lstStyle/>
          <a:p>
            <a:pPr>
              <a:defRPr/>
            </a:pPr>
            <a:fld id="{23482766-1B3B-4603-A771-D270E25208ED}" type="slidenum">
              <a:rPr lang="en-US" smtClean="0"/>
              <a:pPr>
                <a:defRPr/>
              </a:pPr>
              <a:t>119</a:t>
            </a:fld>
            <a:endParaRPr lang="en-US"/>
          </a:p>
        </p:txBody>
      </p:sp>
    </p:spTree>
    <p:extLst>
      <p:ext uri="{BB962C8B-B14F-4D97-AF65-F5344CB8AC3E}">
        <p14:creationId xmlns:p14="http://schemas.microsoft.com/office/powerpoint/2010/main" val="2143359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9744" y="857250"/>
            <a:ext cx="8937172" cy="5024706"/>
          </a:xfrm>
          <a:prstGeom prst="rect">
            <a:avLst/>
          </a:prstGeom>
        </p:spPr>
      </p:pic>
      <p:sp>
        <p:nvSpPr>
          <p:cNvPr id="5" name="Oval 4"/>
          <p:cNvSpPr/>
          <p:nvPr/>
        </p:nvSpPr>
        <p:spPr>
          <a:xfrm>
            <a:off x="6961909" y="1871601"/>
            <a:ext cx="1724891" cy="9287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8520602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a:t>Putting it all Together- the “Selection”</a:t>
            </a:r>
          </a:p>
        </p:txBody>
      </p:sp>
      <p:sp>
        <p:nvSpPr>
          <p:cNvPr id="3" name="Content Placeholder 2"/>
          <p:cNvSpPr>
            <a:spLocks noGrp="1"/>
          </p:cNvSpPr>
          <p:nvPr>
            <p:ph idx="1"/>
          </p:nvPr>
        </p:nvSpPr>
        <p:spPr/>
        <p:txBody>
          <a:bodyPr/>
          <a:lstStyle/>
          <a:p>
            <a:r>
              <a:rPr lang="en-US" sz="2800" dirty="0"/>
              <a:t>Preference is to use the S/L/T data first in the hierarchy</a:t>
            </a:r>
          </a:p>
          <a:p>
            <a:r>
              <a:rPr lang="en-US" sz="2800" dirty="0"/>
              <a:t>Other data sources used lower in hierarchy</a:t>
            </a:r>
            <a:endParaRPr lang="en-US" sz="2000" dirty="0"/>
          </a:p>
          <a:p>
            <a:pPr lvl="1"/>
            <a:r>
              <a:rPr lang="en-US" sz="2000" dirty="0"/>
              <a:t>Chrome speciation</a:t>
            </a:r>
          </a:p>
          <a:p>
            <a:pPr lvl="1"/>
            <a:r>
              <a:rPr lang="en-US" sz="2000" dirty="0"/>
              <a:t>PM Augmentation</a:t>
            </a:r>
          </a:p>
          <a:p>
            <a:pPr lvl="1"/>
            <a:r>
              <a:rPr lang="en-US" sz="2000" dirty="0"/>
              <a:t>TRI, EGU</a:t>
            </a:r>
          </a:p>
          <a:p>
            <a:pPr lvl="1"/>
            <a:r>
              <a:rPr lang="en-US" sz="2000" dirty="0"/>
              <a:t>HAP Augmentation</a:t>
            </a:r>
          </a:p>
          <a:p>
            <a:r>
              <a:rPr lang="en-US" sz="2800" dirty="0"/>
              <a:t>Data sources that may be used above S/L/T</a:t>
            </a:r>
            <a:endParaRPr lang="en-US" sz="2000" dirty="0"/>
          </a:p>
          <a:p>
            <a:pPr lvl="1"/>
            <a:r>
              <a:rPr lang="en-US" sz="2000" dirty="0"/>
              <a:t>Some rule data</a:t>
            </a:r>
          </a:p>
          <a:p>
            <a:r>
              <a:rPr lang="en-US" sz="2800" dirty="0"/>
              <a:t>Draft release for SLT review </a:t>
            </a:r>
          </a:p>
        </p:txBody>
      </p:sp>
      <p:sp>
        <p:nvSpPr>
          <p:cNvPr id="4" name="Slide Number Placeholder 3"/>
          <p:cNvSpPr>
            <a:spLocks noGrp="1"/>
          </p:cNvSpPr>
          <p:nvPr>
            <p:ph type="sldNum" sz="quarter" idx="12"/>
          </p:nvPr>
        </p:nvSpPr>
        <p:spPr/>
        <p:txBody>
          <a:bodyPr/>
          <a:lstStyle/>
          <a:p>
            <a:pPr>
              <a:defRPr/>
            </a:pPr>
            <a:fld id="{23482766-1B3B-4603-A771-D270E25208ED}" type="slidenum">
              <a:rPr lang="en-US" smtClean="0"/>
              <a:pPr>
                <a:defRPr/>
              </a:pPr>
              <a:t>120</a:t>
            </a:fld>
            <a:endParaRPr lang="en-US"/>
          </a:p>
        </p:txBody>
      </p:sp>
    </p:spTree>
    <p:extLst>
      <p:ext uri="{BB962C8B-B14F-4D97-AF65-F5344CB8AC3E}">
        <p14:creationId xmlns:p14="http://schemas.microsoft.com/office/powerpoint/2010/main" val="13834765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a:t>Timeline</a:t>
            </a:r>
          </a:p>
        </p:txBody>
      </p:sp>
      <p:sp>
        <p:nvSpPr>
          <p:cNvPr id="3" name="Content Placeholder 2"/>
          <p:cNvSpPr>
            <a:spLocks noGrp="1"/>
          </p:cNvSpPr>
          <p:nvPr>
            <p:ph idx="1"/>
          </p:nvPr>
        </p:nvSpPr>
        <p:spPr/>
        <p:txBody>
          <a:bodyPr>
            <a:normAutofit/>
          </a:bodyPr>
          <a:lstStyle/>
          <a:p>
            <a:r>
              <a:rPr lang="en-US" sz="2800" dirty="0"/>
              <a:t>S/L/T submittals for 2017 Inventory due Dec-31-2018</a:t>
            </a:r>
          </a:p>
          <a:p>
            <a:pPr lvl="1"/>
            <a:r>
              <a:rPr lang="en-US" sz="2400" dirty="0"/>
              <a:t>Grace period for Facility Inventory - Jan 7, 2019</a:t>
            </a:r>
          </a:p>
          <a:p>
            <a:pPr lvl="1"/>
            <a:r>
              <a:rPr lang="en-US" sz="2400" dirty="0"/>
              <a:t>Grace period for Point Emissions – Jan 15, 2019</a:t>
            </a:r>
          </a:p>
          <a:p>
            <a:r>
              <a:rPr lang="en-US" sz="2800" dirty="0"/>
              <a:t>EPA sends out comparison file (</a:t>
            </a:r>
            <a:r>
              <a:rPr lang="en-US" sz="2800" dirty="0" err="1"/>
              <a:t>xls</a:t>
            </a:r>
            <a:r>
              <a:rPr lang="en-US" sz="2800" dirty="0"/>
              <a:t>) – Feb 22, 2019</a:t>
            </a:r>
          </a:p>
          <a:p>
            <a:r>
              <a:rPr lang="en-US" sz="2800" dirty="0"/>
              <a:t>All EPA Augmentation datasets by April 1, 2019</a:t>
            </a:r>
            <a:endParaRPr lang="en-US" sz="2000" dirty="0"/>
          </a:p>
          <a:p>
            <a:r>
              <a:rPr lang="en-US" sz="2800" dirty="0"/>
              <a:t>S/L/Ts make edits to their data by May 15, 2019</a:t>
            </a:r>
            <a:endParaRPr lang="en-US" sz="2000" dirty="0"/>
          </a:p>
          <a:p>
            <a:r>
              <a:rPr lang="en-US" sz="2800" dirty="0"/>
              <a:t>Draft selection of NEI v1 Point Inventory in EIS for review June 15, 2019</a:t>
            </a:r>
          </a:p>
          <a:p>
            <a:r>
              <a:rPr lang="en-US" sz="2800" dirty="0"/>
              <a:t>Final NEI v1 Point Inventory in EIS July 1, 2019</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482766-1B3B-4603-A771-D270E25208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7916881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36419" y="1699022"/>
            <a:ext cx="8094518" cy="1790700"/>
          </a:xfrm>
        </p:spPr>
        <p:txBody>
          <a:bodyPr>
            <a:normAutofit/>
          </a:bodyPr>
          <a:lstStyle/>
          <a:p>
            <a:r>
              <a:rPr lang="en-US" sz="6000" dirty="0"/>
              <a:t>Reports</a:t>
            </a:r>
          </a:p>
        </p:txBody>
      </p:sp>
    </p:spTree>
    <p:extLst>
      <p:ext uri="{BB962C8B-B14F-4D97-AF65-F5344CB8AC3E}">
        <p14:creationId xmlns:p14="http://schemas.microsoft.com/office/powerpoint/2010/main" val="35641037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How do I get data out of EIS?</a:t>
            </a:r>
          </a:p>
        </p:txBody>
      </p:sp>
      <p:sp>
        <p:nvSpPr>
          <p:cNvPr id="6" name="Slide Number Placeholder 5"/>
          <p:cNvSpPr>
            <a:spLocks noGrp="1"/>
          </p:cNvSpPr>
          <p:nvPr>
            <p:ph type="sldNum" sz="quarter" idx="12"/>
          </p:nvPr>
        </p:nvSpPr>
        <p:spPr/>
        <p:txBody>
          <a:bodyPr/>
          <a:lstStyle/>
          <a:p>
            <a:fld id="{F4C212B1-2F49-4032-8D6D-ABFC2DA01B5F}" type="slidenum">
              <a:rPr lang="en-US" smtClean="0"/>
              <a:pPr/>
              <a:t>123</a:t>
            </a:fld>
            <a:endParaRPr lang="en-US"/>
          </a:p>
        </p:txBody>
      </p:sp>
      <p:sp>
        <p:nvSpPr>
          <p:cNvPr id="4" name="Content Placeholder 3">
            <a:extLst>
              <a:ext uri="{FF2B5EF4-FFF2-40B4-BE49-F238E27FC236}">
                <a16:creationId xmlns:a16="http://schemas.microsoft.com/office/drawing/2014/main" id="{4F4F7A2C-9042-4538-8ABE-C0EAD2173792}"/>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013D84AB-2635-415D-B3A8-B7717B6DBD95}"/>
              </a:ext>
            </a:extLst>
          </p:cNvPr>
          <p:cNvPicPr>
            <a:picLocks noChangeAspect="1"/>
          </p:cNvPicPr>
          <p:nvPr/>
        </p:nvPicPr>
        <p:blipFill>
          <a:blip r:embed="rId3"/>
          <a:stretch>
            <a:fillRect/>
          </a:stretch>
        </p:blipFill>
        <p:spPr>
          <a:xfrm>
            <a:off x="0" y="1066799"/>
            <a:ext cx="9144000" cy="4932695"/>
          </a:xfrm>
          <a:prstGeom prst="rect">
            <a:avLst/>
          </a:prstGeom>
        </p:spPr>
      </p:pic>
      <p:sp>
        <p:nvSpPr>
          <p:cNvPr id="5" name="Oval 4"/>
          <p:cNvSpPr/>
          <p:nvPr/>
        </p:nvSpPr>
        <p:spPr>
          <a:xfrm>
            <a:off x="0" y="3200400"/>
            <a:ext cx="1447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a:t>Reports</a:t>
            </a:r>
          </a:p>
        </p:txBody>
      </p:sp>
      <p:sp>
        <p:nvSpPr>
          <p:cNvPr id="3" name="Content Placeholder 2"/>
          <p:cNvSpPr>
            <a:spLocks noGrp="1"/>
          </p:cNvSpPr>
          <p:nvPr>
            <p:ph idx="1"/>
          </p:nvPr>
        </p:nvSpPr>
        <p:spPr/>
        <p:txBody>
          <a:bodyPr>
            <a:normAutofit fontScale="92500" lnSpcReduction="10000"/>
          </a:bodyPr>
          <a:lstStyle/>
          <a:p>
            <a:r>
              <a:rPr lang="en-US" sz="2800" dirty="0"/>
              <a:t>Emissions Summaries – by Geography</a:t>
            </a:r>
          </a:p>
          <a:p>
            <a:pPr lvl="1"/>
            <a:r>
              <a:rPr lang="en-US" sz="2400" dirty="0"/>
              <a:t>National, State/Tribe, or County</a:t>
            </a:r>
          </a:p>
          <a:p>
            <a:pPr lvl="1"/>
            <a:r>
              <a:rPr lang="en-US" sz="2400" dirty="0"/>
              <a:t>Data Category, Sector, or SCC</a:t>
            </a:r>
          </a:p>
          <a:p>
            <a:r>
              <a:rPr lang="en-US" sz="2800" dirty="0"/>
              <a:t>Emissions Summaries – by Facility</a:t>
            </a:r>
            <a:endParaRPr lang="en-US" sz="2000" dirty="0"/>
          </a:p>
          <a:p>
            <a:pPr lvl="1"/>
            <a:r>
              <a:rPr lang="en-US" sz="2800" dirty="0"/>
              <a:t>Facility, Unit, Process or Release Pt Level</a:t>
            </a:r>
            <a:endParaRPr lang="en-US" sz="2000" dirty="0"/>
          </a:p>
          <a:p>
            <a:r>
              <a:rPr lang="en-US" sz="2800" dirty="0"/>
              <a:t>Configuration Reports (CSV flat files)</a:t>
            </a:r>
          </a:p>
          <a:p>
            <a:r>
              <a:rPr lang="en-US" sz="2800" dirty="0"/>
              <a:t>Snapshots (XML files in CERS Schema)</a:t>
            </a:r>
          </a:p>
          <a:p>
            <a:r>
              <a:rPr lang="en-US" sz="2800" dirty="0"/>
              <a:t>SMOKE Flat Files (csv modeling format)</a:t>
            </a:r>
          </a:p>
          <a:p>
            <a:r>
              <a:rPr lang="en-US" sz="2800" dirty="0"/>
              <a:t>Comparison Reports (multiple data sets)</a:t>
            </a:r>
          </a:p>
          <a:p>
            <a:r>
              <a:rPr lang="en-US" sz="2800" dirty="0"/>
              <a:t>Data Tagging</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482766-1B3B-4603-A771-D270E25208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26691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r>
              <a:rPr lang="en-US" sz="3600" dirty="0"/>
              <a:t>Emissions Summary </a:t>
            </a:r>
            <a:br>
              <a:rPr lang="en-US" sz="3600" dirty="0"/>
            </a:br>
            <a:r>
              <a:rPr lang="en-US" sz="3600" dirty="0"/>
              <a:t>by Facility (1)</a:t>
            </a:r>
          </a:p>
        </p:txBody>
      </p:sp>
      <p:pic>
        <p:nvPicPr>
          <p:cNvPr id="66562" name="Picture 2"/>
          <p:cNvPicPr>
            <a:picLocks noChangeAspect="1" noChangeArrowheads="1"/>
          </p:cNvPicPr>
          <p:nvPr/>
        </p:nvPicPr>
        <p:blipFill>
          <a:blip r:embed="rId3" cstate="print"/>
          <a:srcRect/>
          <a:stretch>
            <a:fillRect/>
          </a:stretch>
        </p:blipFill>
        <p:spPr bwMode="auto">
          <a:xfrm>
            <a:off x="304800" y="1295400"/>
            <a:ext cx="8534400" cy="5359499"/>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23482766-1B3B-4603-A771-D270E25208ED}" type="slidenum">
              <a:rPr lang="en-US" smtClean="0"/>
              <a:pPr>
                <a:defRPr/>
              </a:pPr>
              <a:t>125</a:t>
            </a:fld>
            <a:endParaRPr lang="en-US"/>
          </a:p>
        </p:txBody>
      </p:sp>
    </p:spTree>
    <p:extLst>
      <p:ext uri="{BB962C8B-B14F-4D97-AF65-F5344CB8AC3E}">
        <p14:creationId xmlns:p14="http://schemas.microsoft.com/office/powerpoint/2010/main" val="258518051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sz="3600" dirty="0"/>
              <a:t>Emissions Summary </a:t>
            </a:r>
            <a:br>
              <a:rPr lang="en-US" sz="3600" dirty="0"/>
            </a:br>
            <a:r>
              <a:rPr lang="en-US" sz="3600" dirty="0"/>
              <a:t>by Facility (select a dataset)</a:t>
            </a:r>
          </a:p>
        </p:txBody>
      </p:sp>
      <p:pic>
        <p:nvPicPr>
          <p:cNvPr id="67586" name="Picture 2"/>
          <p:cNvPicPr>
            <a:picLocks noChangeAspect="1" noChangeArrowheads="1"/>
          </p:cNvPicPr>
          <p:nvPr/>
        </p:nvPicPr>
        <p:blipFill>
          <a:blip r:embed="rId3" cstate="print"/>
          <a:srcRect/>
          <a:stretch>
            <a:fillRect/>
          </a:stretch>
        </p:blipFill>
        <p:spPr bwMode="auto">
          <a:xfrm>
            <a:off x="304800" y="1193701"/>
            <a:ext cx="8534400" cy="5283299"/>
          </a:xfrm>
          <a:prstGeom prst="rect">
            <a:avLst/>
          </a:prstGeom>
          <a:noFill/>
          <a:ln w="9525">
            <a:noFill/>
            <a:miter lim="800000"/>
            <a:headEnd/>
            <a:tailEnd/>
          </a:ln>
        </p:spPr>
      </p:pic>
      <p:sp>
        <p:nvSpPr>
          <p:cNvPr id="4" name="Slide Number Placeholder 3"/>
          <p:cNvSpPr>
            <a:spLocks noGrp="1"/>
          </p:cNvSpPr>
          <p:nvPr>
            <p:ph type="sldNum" sz="quarter" idx="12"/>
          </p:nvPr>
        </p:nvSpPr>
        <p:spPr>
          <a:xfrm>
            <a:off x="7010400" y="6381750"/>
            <a:ext cx="2133600" cy="476250"/>
          </a:xfrm>
        </p:spPr>
        <p:txBody>
          <a:bodyPr/>
          <a:lstStyle/>
          <a:p>
            <a:pPr>
              <a:defRPr/>
            </a:pPr>
            <a:fld id="{23482766-1B3B-4603-A771-D270E25208ED}" type="slidenum">
              <a:rPr lang="en-US" smtClean="0"/>
              <a:pPr>
                <a:defRPr/>
              </a:pPr>
              <a:t>126</a:t>
            </a:fld>
            <a:endParaRPr lang="en-US" dirty="0"/>
          </a:p>
        </p:txBody>
      </p:sp>
    </p:spTree>
    <p:extLst>
      <p:ext uri="{BB962C8B-B14F-4D97-AF65-F5344CB8AC3E}">
        <p14:creationId xmlns:p14="http://schemas.microsoft.com/office/powerpoint/2010/main" val="76253072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sz="3600" dirty="0"/>
              <a:t>Emissions Summary </a:t>
            </a:r>
            <a:br>
              <a:rPr lang="en-US" sz="3600" dirty="0"/>
            </a:br>
            <a:r>
              <a:rPr lang="en-US" sz="3600" dirty="0"/>
              <a:t>by Facility (select pollutants)</a:t>
            </a:r>
          </a:p>
        </p:txBody>
      </p:sp>
      <p:pic>
        <p:nvPicPr>
          <p:cNvPr id="68610" name="Picture 2"/>
          <p:cNvPicPr>
            <a:picLocks noChangeAspect="1" noChangeArrowheads="1"/>
          </p:cNvPicPr>
          <p:nvPr/>
        </p:nvPicPr>
        <p:blipFill>
          <a:blip r:embed="rId3" cstate="print"/>
          <a:srcRect/>
          <a:stretch>
            <a:fillRect/>
          </a:stretch>
        </p:blipFill>
        <p:spPr bwMode="auto">
          <a:xfrm>
            <a:off x="228600" y="1421412"/>
            <a:ext cx="8686800" cy="4903188"/>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23482766-1B3B-4603-A771-D270E25208ED}" type="slidenum">
              <a:rPr lang="en-US" smtClean="0"/>
              <a:pPr>
                <a:defRPr/>
              </a:pPr>
              <a:t>127</a:t>
            </a:fld>
            <a:endParaRPr lang="en-US"/>
          </a:p>
        </p:txBody>
      </p:sp>
    </p:spTree>
    <p:extLst>
      <p:ext uri="{BB962C8B-B14F-4D97-AF65-F5344CB8AC3E}">
        <p14:creationId xmlns:p14="http://schemas.microsoft.com/office/powerpoint/2010/main" val="192967587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cstate="print"/>
          <a:srcRect/>
          <a:stretch>
            <a:fillRect/>
          </a:stretch>
        </p:blipFill>
        <p:spPr bwMode="auto">
          <a:xfrm>
            <a:off x="304800" y="1343008"/>
            <a:ext cx="8534400" cy="5332053"/>
          </a:xfrm>
          <a:prstGeom prst="rect">
            <a:avLst/>
          </a:prstGeom>
          <a:noFill/>
          <a:ln w="9525">
            <a:noFill/>
            <a:miter lim="800000"/>
            <a:headEnd/>
            <a:tailEnd/>
          </a:ln>
        </p:spPr>
      </p:pic>
      <p:sp>
        <p:nvSpPr>
          <p:cNvPr id="6" name="Title 1"/>
          <p:cNvSpPr>
            <a:spLocks noGrp="1"/>
          </p:cNvSpPr>
          <p:nvPr>
            <p:ph type="title"/>
          </p:nvPr>
        </p:nvSpPr>
        <p:spPr>
          <a:xfrm>
            <a:off x="457200" y="274638"/>
            <a:ext cx="8229600" cy="1143000"/>
          </a:xfrm>
        </p:spPr>
        <p:txBody>
          <a:bodyPr>
            <a:normAutofit fontScale="90000"/>
          </a:bodyPr>
          <a:lstStyle/>
          <a:p>
            <a:r>
              <a:rPr lang="en-US" sz="3600" dirty="0"/>
              <a:t>Emissions Summary </a:t>
            </a:r>
            <a:br>
              <a:rPr lang="en-US" sz="3600" dirty="0"/>
            </a:br>
            <a:r>
              <a:rPr lang="en-US" sz="3600" dirty="0"/>
              <a:t>by Facility (optional filters)</a:t>
            </a:r>
          </a:p>
        </p:txBody>
      </p:sp>
      <p:sp>
        <p:nvSpPr>
          <p:cNvPr id="4" name="Slide Number Placeholder 3"/>
          <p:cNvSpPr>
            <a:spLocks noGrp="1"/>
          </p:cNvSpPr>
          <p:nvPr>
            <p:ph type="sldNum" sz="quarter" idx="12"/>
          </p:nvPr>
        </p:nvSpPr>
        <p:spPr/>
        <p:txBody>
          <a:bodyPr/>
          <a:lstStyle/>
          <a:p>
            <a:pPr>
              <a:defRPr/>
            </a:pPr>
            <a:fld id="{23482766-1B3B-4603-A771-D270E25208ED}" type="slidenum">
              <a:rPr lang="en-US" smtClean="0"/>
              <a:pPr>
                <a:defRPr/>
              </a:pPr>
              <a:t>128</a:t>
            </a:fld>
            <a:endParaRPr lang="en-US"/>
          </a:p>
        </p:txBody>
      </p:sp>
    </p:spTree>
    <p:extLst>
      <p:ext uri="{BB962C8B-B14F-4D97-AF65-F5344CB8AC3E}">
        <p14:creationId xmlns:p14="http://schemas.microsoft.com/office/powerpoint/2010/main" val="399654602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 Downloads</a:t>
            </a:r>
          </a:p>
        </p:txBody>
      </p:sp>
      <p:pic>
        <p:nvPicPr>
          <p:cNvPr id="16387" name="Picture 3"/>
          <p:cNvPicPr>
            <a:picLocks noGrp="1" noChangeAspect="1" noChangeArrowheads="1"/>
          </p:cNvPicPr>
          <p:nvPr>
            <p:ph idx="1"/>
          </p:nvPr>
        </p:nvPicPr>
        <p:blipFill>
          <a:blip r:embed="rId3" cstate="print"/>
          <a:srcRect/>
          <a:stretch>
            <a:fillRect/>
          </a:stretch>
        </p:blipFill>
        <p:spPr bwMode="auto">
          <a:xfrm>
            <a:off x="914400" y="1130655"/>
            <a:ext cx="7360299" cy="549874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F4C212B1-2F49-4032-8D6D-ABFC2DA01B5F}" type="slidenum">
              <a:rPr lang="en-US" smtClean="0"/>
              <a:pPr/>
              <a:t>129</a:t>
            </a:fld>
            <a:endParaRPr lang="en-US"/>
          </a:p>
        </p:txBody>
      </p:sp>
      <p:sp>
        <p:nvSpPr>
          <p:cNvPr id="3" name="Oval 2">
            <a:extLst>
              <a:ext uri="{FF2B5EF4-FFF2-40B4-BE49-F238E27FC236}">
                <a16:creationId xmlns:a16="http://schemas.microsoft.com/office/drawing/2014/main" id="{A87AC801-BF43-4FD9-B669-B7BAB51043EF}"/>
              </a:ext>
            </a:extLst>
          </p:cNvPr>
          <p:cNvSpPr/>
          <p:nvPr/>
        </p:nvSpPr>
        <p:spPr>
          <a:xfrm>
            <a:off x="914400" y="5334000"/>
            <a:ext cx="12954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4300" y="963616"/>
            <a:ext cx="8790709" cy="4942361"/>
          </a:xfrm>
          <a:prstGeom prst="rect">
            <a:avLst/>
          </a:prstGeom>
        </p:spPr>
      </p:pic>
    </p:spTree>
    <p:extLst>
      <p:ext uri="{BB962C8B-B14F-4D97-AF65-F5344CB8AC3E}">
        <p14:creationId xmlns:p14="http://schemas.microsoft.com/office/powerpoint/2010/main" val="114129085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Emission Summary </a:t>
            </a:r>
            <a:br>
              <a:rPr lang="en-US" sz="4000" dirty="0"/>
            </a:br>
            <a:r>
              <a:rPr lang="en-US" sz="4000" dirty="0"/>
              <a:t>by Geography (1)</a:t>
            </a:r>
          </a:p>
        </p:txBody>
      </p:sp>
      <p:pic>
        <p:nvPicPr>
          <p:cNvPr id="70658" name="Picture 2"/>
          <p:cNvPicPr>
            <a:picLocks noChangeAspect="1" noChangeArrowheads="1"/>
          </p:cNvPicPr>
          <p:nvPr/>
        </p:nvPicPr>
        <p:blipFill>
          <a:blip r:embed="rId3" cstate="print"/>
          <a:srcRect/>
          <a:stretch>
            <a:fillRect/>
          </a:stretch>
        </p:blipFill>
        <p:spPr bwMode="auto">
          <a:xfrm>
            <a:off x="304800" y="1524000"/>
            <a:ext cx="8610600" cy="4981167"/>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23482766-1B3B-4603-A771-D270E25208ED}" type="slidenum">
              <a:rPr lang="en-US" smtClean="0"/>
              <a:pPr>
                <a:defRPr/>
              </a:pPr>
              <a:t>130</a:t>
            </a:fld>
            <a:endParaRPr lang="en-US"/>
          </a:p>
        </p:txBody>
      </p:sp>
    </p:spTree>
    <p:extLst>
      <p:ext uri="{BB962C8B-B14F-4D97-AF65-F5344CB8AC3E}">
        <p14:creationId xmlns:p14="http://schemas.microsoft.com/office/powerpoint/2010/main" val="106890011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609600" y="4270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chemeClr val="tx2"/>
                </a:solidFill>
                <a:effectLst/>
                <a:uLnTx/>
                <a:uFillTx/>
                <a:latin typeface="+mj-lt"/>
                <a:ea typeface="+mj-ea"/>
                <a:cs typeface="+mj-cs"/>
              </a:rPr>
              <a:t>Emission Summary </a:t>
            </a:r>
            <a:br>
              <a:rPr kumimoji="0" lang="en-US" sz="4000" b="0" i="0" u="none" strike="noStrike" kern="0" cap="none" spc="0" normalizeH="0" baseline="0" noProof="0" dirty="0">
                <a:ln>
                  <a:noFill/>
                </a:ln>
                <a:solidFill>
                  <a:schemeClr val="tx2"/>
                </a:solidFill>
                <a:effectLst/>
                <a:uLnTx/>
                <a:uFillTx/>
                <a:latin typeface="+mj-lt"/>
                <a:ea typeface="+mj-ea"/>
                <a:cs typeface="+mj-cs"/>
              </a:rPr>
            </a:br>
            <a:r>
              <a:rPr kumimoji="0" lang="en-US" sz="4000" b="0" i="0" u="none" strike="noStrike" kern="0" cap="none" spc="0" normalizeH="0" baseline="0" noProof="0" dirty="0">
                <a:ln>
                  <a:noFill/>
                </a:ln>
                <a:solidFill>
                  <a:schemeClr val="tx2"/>
                </a:solidFill>
                <a:effectLst/>
                <a:uLnTx/>
                <a:uFillTx/>
                <a:latin typeface="+mj-lt"/>
                <a:ea typeface="+mj-ea"/>
                <a:cs typeface="+mj-cs"/>
              </a:rPr>
              <a:t>by Geography (2)</a:t>
            </a:r>
          </a:p>
        </p:txBody>
      </p:sp>
      <p:pic>
        <p:nvPicPr>
          <p:cNvPr id="71682" name="Picture 2"/>
          <p:cNvPicPr>
            <a:picLocks noChangeAspect="1" noChangeArrowheads="1"/>
          </p:cNvPicPr>
          <p:nvPr/>
        </p:nvPicPr>
        <p:blipFill>
          <a:blip r:embed="rId3" cstate="print"/>
          <a:srcRect/>
          <a:stretch>
            <a:fillRect/>
          </a:stretch>
        </p:blipFill>
        <p:spPr bwMode="auto">
          <a:xfrm>
            <a:off x="381000" y="1600200"/>
            <a:ext cx="8382000" cy="486731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23482766-1B3B-4603-A771-D270E25208ED}" type="slidenum">
              <a:rPr lang="en-US" smtClean="0"/>
              <a:pPr>
                <a:defRPr/>
              </a:pPr>
              <a:t>131</a:t>
            </a:fld>
            <a:endParaRPr lang="en-US"/>
          </a:p>
        </p:txBody>
      </p:sp>
    </p:spTree>
    <p:extLst>
      <p:ext uri="{BB962C8B-B14F-4D97-AF65-F5344CB8AC3E}">
        <p14:creationId xmlns:p14="http://schemas.microsoft.com/office/powerpoint/2010/main" val="6229458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Reports - Snapshots</a:t>
            </a:r>
          </a:p>
        </p:txBody>
      </p:sp>
      <p:sp>
        <p:nvSpPr>
          <p:cNvPr id="4" name="Slide Number Placeholder 3"/>
          <p:cNvSpPr>
            <a:spLocks noGrp="1"/>
          </p:cNvSpPr>
          <p:nvPr>
            <p:ph type="sldNum" sz="quarter" idx="12"/>
          </p:nvPr>
        </p:nvSpPr>
        <p:spPr/>
        <p:txBody>
          <a:bodyPr/>
          <a:lstStyle/>
          <a:p>
            <a:fld id="{F4C212B1-2F49-4032-8D6D-ABFC2DA01B5F}" type="slidenum">
              <a:rPr lang="en-US" smtClean="0"/>
              <a:pPr/>
              <a:t>132</a:t>
            </a:fld>
            <a:endParaRPr lang="en-US"/>
          </a:p>
        </p:txBody>
      </p:sp>
      <p:sp>
        <p:nvSpPr>
          <p:cNvPr id="5" name="Content Placeholder 4">
            <a:extLst>
              <a:ext uri="{FF2B5EF4-FFF2-40B4-BE49-F238E27FC236}">
                <a16:creationId xmlns:a16="http://schemas.microsoft.com/office/drawing/2014/main" id="{A9D4D5B7-E903-4E30-91BE-65688B2E9F5F}"/>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9FF266BB-D80B-487F-8F92-27F66A6BCA02}"/>
              </a:ext>
            </a:extLst>
          </p:cNvPr>
          <p:cNvPicPr>
            <a:picLocks noChangeAspect="1"/>
          </p:cNvPicPr>
          <p:nvPr/>
        </p:nvPicPr>
        <p:blipFill>
          <a:blip r:embed="rId3"/>
          <a:stretch>
            <a:fillRect/>
          </a:stretch>
        </p:blipFill>
        <p:spPr>
          <a:xfrm>
            <a:off x="0" y="1219199"/>
            <a:ext cx="9144000" cy="5334001"/>
          </a:xfrm>
          <a:prstGeom prst="rect">
            <a:avLst/>
          </a:prstGeom>
        </p:spPr>
      </p:pic>
      <p:sp>
        <p:nvSpPr>
          <p:cNvPr id="7" name="Oval 6">
            <a:extLst>
              <a:ext uri="{FF2B5EF4-FFF2-40B4-BE49-F238E27FC236}">
                <a16:creationId xmlns:a16="http://schemas.microsoft.com/office/drawing/2014/main" id="{88B6ECFF-748F-4E49-AB7C-C944E0CE8643}"/>
              </a:ext>
            </a:extLst>
          </p:cNvPr>
          <p:cNvSpPr/>
          <p:nvPr/>
        </p:nvSpPr>
        <p:spPr>
          <a:xfrm>
            <a:off x="1828800" y="3200400"/>
            <a:ext cx="1143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639762"/>
          </a:xfrm>
        </p:spPr>
        <p:txBody>
          <a:bodyPr>
            <a:normAutofit fontScale="90000"/>
          </a:bodyPr>
          <a:lstStyle/>
          <a:p>
            <a:r>
              <a:rPr lang="en-US" dirty="0"/>
              <a:t>Reports - Snapshots</a:t>
            </a:r>
          </a:p>
        </p:txBody>
      </p:sp>
      <p:sp>
        <p:nvSpPr>
          <p:cNvPr id="6" name="Slide Number Placeholder 5"/>
          <p:cNvSpPr>
            <a:spLocks noGrp="1"/>
          </p:cNvSpPr>
          <p:nvPr>
            <p:ph type="sldNum" sz="quarter" idx="12"/>
          </p:nvPr>
        </p:nvSpPr>
        <p:spPr/>
        <p:txBody>
          <a:bodyPr/>
          <a:lstStyle/>
          <a:p>
            <a:fld id="{F4C212B1-2F49-4032-8D6D-ABFC2DA01B5F}" type="slidenum">
              <a:rPr lang="en-US" smtClean="0"/>
              <a:pPr/>
              <a:t>133</a:t>
            </a:fld>
            <a:endParaRPr lang="en-US"/>
          </a:p>
        </p:txBody>
      </p:sp>
      <p:sp>
        <p:nvSpPr>
          <p:cNvPr id="4" name="Content Placeholder 3">
            <a:extLst>
              <a:ext uri="{FF2B5EF4-FFF2-40B4-BE49-F238E27FC236}">
                <a16:creationId xmlns:a16="http://schemas.microsoft.com/office/drawing/2014/main" id="{75DA6554-819D-4CDE-87C6-7DA8965E341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0D14231-D5A3-41CD-B409-8E080C76F9DD}"/>
              </a:ext>
            </a:extLst>
          </p:cNvPr>
          <p:cNvPicPr>
            <a:picLocks noChangeAspect="1"/>
          </p:cNvPicPr>
          <p:nvPr/>
        </p:nvPicPr>
        <p:blipFill>
          <a:blip r:embed="rId3"/>
          <a:stretch>
            <a:fillRect/>
          </a:stretch>
        </p:blipFill>
        <p:spPr>
          <a:xfrm>
            <a:off x="0" y="858505"/>
            <a:ext cx="9144000" cy="5140990"/>
          </a:xfrm>
          <a:prstGeom prst="rect">
            <a:avLst/>
          </a:prstGeom>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a:t>Reports – of note</a:t>
            </a:r>
          </a:p>
        </p:txBody>
      </p:sp>
      <p:sp>
        <p:nvSpPr>
          <p:cNvPr id="3" name="Content Placeholder 2"/>
          <p:cNvSpPr>
            <a:spLocks noGrp="1"/>
          </p:cNvSpPr>
          <p:nvPr>
            <p:ph idx="1"/>
          </p:nvPr>
        </p:nvSpPr>
        <p:spPr/>
        <p:txBody>
          <a:bodyPr>
            <a:normAutofit/>
          </a:bodyPr>
          <a:lstStyle/>
          <a:p>
            <a:r>
              <a:rPr lang="en-US" sz="2800" dirty="0"/>
              <a:t>Process Level – Data Source column (selection reviews)</a:t>
            </a:r>
            <a:endParaRPr lang="en-US" sz="2400" dirty="0"/>
          </a:p>
          <a:p>
            <a:r>
              <a:rPr lang="en-US" sz="2800" dirty="0"/>
              <a:t>Comparison Reports (selection review, your QA, etc)</a:t>
            </a:r>
            <a:endParaRPr lang="en-US" sz="2000" dirty="0"/>
          </a:p>
          <a:p>
            <a:r>
              <a:rPr lang="en-US" sz="2800" dirty="0"/>
              <a:t>Custom Choice of Columns/Data Fields</a:t>
            </a:r>
          </a:p>
          <a:p>
            <a:r>
              <a:rPr lang="en-US" sz="2800" dirty="0"/>
              <a:t>Email now sent to you when report is ready</a:t>
            </a:r>
          </a:p>
          <a:p>
            <a:r>
              <a:rPr lang="en-US" sz="2800" dirty="0"/>
              <a:t>Geographic filters are not a drill-down – all levels chosen are “anded” together.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482766-1B3B-4603-A771-D270E25208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0261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1488FA-D457-4D20-B72B-C892DF3D64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12B1-2F49-4032-8D6D-ABFC2DA01B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1FFAAB-E0F1-4079-9281-0AF07F1BE0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1" y="1752599"/>
            <a:ext cx="3276600" cy="3276600"/>
          </a:xfrm>
          <a:prstGeom prst="rect">
            <a:avLst/>
          </a:prstGeom>
        </p:spPr>
      </p:pic>
    </p:spTree>
    <p:extLst>
      <p:ext uri="{BB962C8B-B14F-4D97-AF65-F5344CB8AC3E}">
        <p14:creationId xmlns:p14="http://schemas.microsoft.com/office/powerpoint/2010/main" val="172281100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610600" cy="1143000"/>
          </a:xfrm>
        </p:spPr>
        <p:txBody>
          <a:bodyPr/>
          <a:lstStyle/>
          <a:p>
            <a:r>
              <a:rPr lang="en-US" sz="3200" dirty="0"/>
              <a:t>Where do I find Codes? </a:t>
            </a:r>
          </a:p>
        </p:txBody>
      </p:sp>
      <p:sp>
        <p:nvSpPr>
          <p:cNvPr id="4" name="Content Placeholder 3"/>
          <p:cNvSpPr>
            <a:spLocks noGrp="1"/>
          </p:cNvSpPr>
          <p:nvPr>
            <p:ph idx="1"/>
          </p:nvPr>
        </p:nvSpPr>
        <p:spPr/>
        <p:txBody>
          <a:bodyPr/>
          <a:lstStyle/>
          <a:p>
            <a:endParaRPr lang="en-US"/>
          </a:p>
        </p:txBody>
      </p:sp>
      <p:pic>
        <p:nvPicPr>
          <p:cNvPr id="5" name="Picture 2"/>
          <p:cNvPicPr>
            <a:picLocks noChangeAspect="1" noChangeArrowheads="1"/>
          </p:cNvPicPr>
          <p:nvPr/>
        </p:nvPicPr>
        <p:blipFill>
          <a:blip r:embed="rId3" cstate="print"/>
          <a:srcRect t="6250" b="13393"/>
          <a:stretch>
            <a:fillRect/>
          </a:stretch>
        </p:blipFill>
        <p:spPr bwMode="auto">
          <a:xfrm>
            <a:off x="228600" y="1219200"/>
            <a:ext cx="8534400" cy="5486400"/>
          </a:xfrm>
          <a:prstGeom prst="rect">
            <a:avLst/>
          </a:prstGeom>
          <a:noFill/>
          <a:ln w="9525">
            <a:noFill/>
            <a:miter lim="800000"/>
            <a:headEnd/>
            <a:tailEnd/>
          </a:ln>
        </p:spPr>
      </p:pic>
      <p:sp>
        <p:nvSpPr>
          <p:cNvPr id="6" name="Oval 5"/>
          <p:cNvSpPr/>
          <p:nvPr/>
        </p:nvSpPr>
        <p:spPr>
          <a:xfrm>
            <a:off x="0" y="2667000"/>
            <a:ext cx="2133600" cy="3810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447800" y="6172200"/>
            <a:ext cx="2133600" cy="2286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pPr>
              <a:defRPr/>
            </a:pPr>
            <a:fld id="{23482766-1B3B-4603-A771-D270E25208ED}" type="slidenum">
              <a:rPr lang="en-US" smtClean="0"/>
              <a:pPr>
                <a:defRPr/>
              </a:pPr>
              <a:t>136</a:t>
            </a:fld>
            <a:endParaRPr lang="en-US"/>
          </a:p>
        </p:txBody>
      </p:sp>
    </p:spTree>
    <p:extLst>
      <p:ext uri="{BB962C8B-B14F-4D97-AF65-F5344CB8AC3E}">
        <p14:creationId xmlns:p14="http://schemas.microsoft.com/office/powerpoint/2010/main" val="396592852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477962"/>
          </a:xfrm>
        </p:spPr>
        <p:txBody>
          <a:bodyPr/>
          <a:lstStyle/>
          <a:p>
            <a:r>
              <a:rPr lang="en-US" sz="3600" dirty="0"/>
              <a:t>Pollutant codes-example</a:t>
            </a:r>
            <a:br>
              <a:rPr lang="en-US" sz="3600" dirty="0"/>
            </a:br>
            <a:r>
              <a:rPr lang="en-US" sz="3600" dirty="0"/>
              <a:t>See what is retired and what is not</a:t>
            </a:r>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3" cstate="print"/>
          <a:srcRect l="17500" t="21875" r="2500" b="26563"/>
          <a:stretch>
            <a:fillRect/>
          </a:stretch>
        </p:blipFill>
        <p:spPr bwMode="auto">
          <a:xfrm>
            <a:off x="457200" y="1600200"/>
            <a:ext cx="8686800" cy="4479131"/>
          </a:xfrm>
          <a:prstGeom prst="rect">
            <a:avLst/>
          </a:prstGeom>
          <a:noFill/>
          <a:ln w="9525">
            <a:noFill/>
            <a:miter lim="800000"/>
            <a:headEnd/>
            <a:tailEnd/>
          </a:ln>
        </p:spPr>
      </p:pic>
      <p:sp>
        <p:nvSpPr>
          <p:cNvPr id="5" name="Oval 4"/>
          <p:cNvSpPr/>
          <p:nvPr/>
        </p:nvSpPr>
        <p:spPr>
          <a:xfrm>
            <a:off x="7696200" y="1981200"/>
            <a:ext cx="1447800" cy="20574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pPr>
              <a:defRPr/>
            </a:pPr>
            <a:fld id="{23482766-1B3B-4603-A771-D270E25208ED}" type="slidenum">
              <a:rPr lang="en-US" smtClean="0"/>
              <a:pPr>
                <a:defRPr/>
              </a:pPr>
              <a:t>137</a:t>
            </a:fld>
            <a:endParaRPr lang="en-US"/>
          </a:p>
        </p:txBody>
      </p:sp>
    </p:spTree>
    <p:extLst>
      <p:ext uri="{BB962C8B-B14F-4D97-AF65-F5344CB8AC3E}">
        <p14:creationId xmlns:p14="http://schemas.microsoft.com/office/powerpoint/2010/main" val="404331533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477962"/>
          </a:xfrm>
        </p:spPr>
        <p:txBody>
          <a:bodyPr>
            <a:normAutofit/>
          </a:bodyPr>
          <a:lstStyle/>
          <a:p>
            <a:r>
              <a:rPr lang="en-US" sz="3200" dirty="0"/>
              <a:t>Emissions QA Values – Warning Check # 474</a:t>
            </a:r>
          </a:p>
        </p:txBody>
      </p:sp>
      <p:pic>
        <p:nvPicPr>
          <p:cNvPr id="7" name="Content Placeholder 6">
            <a:extLst>
              <a:ext uri="{FF2B5EF4-FFF2-40B4-BE49-F238E27FC236}">
                <a16:creationId xmlns:a16="http://schemas.microsoft.com/office/drawing/2014/main" id="{38F02913-6BAE-4DF7-A324-573706DA5AA6}"/>
              </a:ext>
            </a:extLst>
          </p:cNvPr>
          <p:cNvPicPr>
            <a:picLocks noGrp="1" noChangeAspect="1"/>
          </p:cNvPicPr>
          <p:nvPr>
            <p:ph idx="1"/>
          </p:nvPr>
        </p:nvPicPr>
        <p:blipFill>
          <a:blip r:embed="rId3"/>
          <a:stretch>
            <a:fillRect/>
          </a:stretch>
        </p:blipFill>
        <p:spPr>
          <a:xfrm>
            <a:off x="548922" y="1600200"/>
            <a:ext cx="8046156" cy="4525963"/>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482766-1B3B-4603-A771-D270E25208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184559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Resources</a:t>
            </a:r>
          </a:p>
        </p:txBody>
      </p:sp>
      <p:sp>
        <p:nvSpPr>
          <p:cNvPr id="3" name="Content Placeholder 2"/>
          <p:cNvSpPr>
            <a:spLocks noGrp="1"/>
          </p:cNvSpPr>
          <p:nvPr>
            <p:ph idx="1"/>
          </p:nvPr>
        </p:nvSpPr>
        <p:spPr>
          <a:xfrm>
            <a:off x="457200" y="1371600"/>
            <a:ext cx="8229600" cy="4525963"/>
          </a:xfrm>
        </p:spPr>
        <p:txBody>
          <a:bodyPr>
            <a:normAutofit fontScale="92500" lnSpcReduction="20000"/>
          </a:bodyPr>
          <a:lstStyle/>
          <a:p>
            <a:r>
              <a:rPr lang="en-US" dirty="0"/>
              <a:t>One pagers</a:t>
            </a:r>
          </a:p>
          <a:p>
            <a:pPr lvl="1"/>
            <a:r>
              <a:rPr lang="en-US" dirty="0"/>
              <a:t>How to gain access to the Gateway</a:t>
            </a:r>
          </a:p>
          <a:p>
            <a:pPr lvl="1"/>
            <a:r>
              <a:rPr lang="en-US" dirty="0"/>
              <a:t>How to change your password</a:t>
            </a:r>
          </a:p>
          <a:p>
            <a:pPr lvl="1"/>
            <a:r>
              <a:rPr lang="en-US" dirty="0"/>
              <a:t>How to submit data using the Web Client</a:t>
            </a:r>
          </a:p>
          <a:p>
            <a:pPr>
              <a:buNone/>
            </a:pPr>
            <a:r>
              <a:rPr lang="en-US" sz="2800" dirty="0">
                <a:hlinkClick r:id="rId3"/>
              </a:rPr>
              <a:t>http://www.epa.gov/ttn/chief/eis/index.html</a:t>
            </a:r>
            <a:endParaRPr lang="en-US" sz="2800" dirty="0"/>
          </a:p>
          <a:p>
            <a:r>
              <a:rPr lang="en-US" sz="2800" dirty="0"/>
              <a:t>2017 –specific information </a:t>
            </a:r>
            <a:r>
              <a:rPr lang="en-US" sz="2400" dirty="0">
                <a:hlinkClick r:id="rId4"/>
              </a:rPr>
              <a:t>http://www.epa.gov/ttn/chief/net/2017inventory.html</a:t>
            </a:r>
            <a:r>
              <a:rPr lang="en-US" sz="2400" dirty="0"/>
              <a:t> </a:t>
            </a:r>
          </a:p>
          <a:p>
            <a:r>
              <a:rPr lang="en-US" dirty="0"/>
              <a:t>2017 NEI/EIS Implementation Plan </a:t>
            </a:r>
            <a:r>
              <a:rPr lang="en-US" dirty="0">
                <a:hlinkClick r:id="rId5"/>
              </a:rPr>
              <a:t>https://www.epa.gov/air-emissions-inventories/2017-national-emissions-inventory-nei-documentation</a:t>
            </a:r>
            <a:r>
              <a:rPr lang="en-US" dirty="0"/>
              <a:t> </a:t>
            </a:r>
          </a:p>
          <a:p>
            <a:endParaRPr lang="en-US" dirty="0"/>
          </a:p>
        </p:txBody>
      </p:sp>
      <p:sp>
        <p:nvSpPr>
          <p:cNvPr id="4" name="Slide Number Placeholder 3"/>
          <p:cNvSpPr>
            <a:spLocks noGrp="1"/>
          </p:cNvSpPr>
          <p:nvPr>
            <p:ph type="sldNum" sz="quarter" idx="12"/>
          </p:nvPr>
        </p:nvSpPr>
        <p:spPr/>
        <p:txBody>
          <a:bodyPr/>
          <a:lstStyle/>
          <a:p>
            <a:pPr>
              <a:defRPr/>
            </a:pPr>
            <a:fld id="{23482766-1B3B-4603-A771-D270E25208ED}" type="slidenum">
              <a:rPr lang="en-US" smtClean="0"/>
              <a:pPr>
                <a:defRPr/>
              </a:pPr>
              <a:t>139</a:t>
            </a:fld>
            <a:endParaRPr lang="en-US" dirty="0"/>
          </a:p>
        </p:txBody>
      </p:sp>
    </p:spTree>
    <p:extLst>
      <p:ext uri="{BB962C8B-B14F-4D97-AF65-F5344CB8AC3E}">
        <p14:creationId xmlns:p14="http://schemas.microsoft.com/office/powerpoint/2010/main" val="2866056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7250"/>
            <a:ext cx="8998527" cy="5059201"/>
          </a:xfrm>
          <a:prstGeom prst="rect">
            <a:avLst/>
          </a:prstGeom>
        </p:spPr>
      </p:pic>
      <p:sp>
        <p:nvSpPr>
          <p:cNvPr id="5" name="Oval 4"/>
          <p:cNvSpPr/>
          <p:nvPr/>
        </p:nvSpPr>
        <p:spPr>
          <a:xfrm>
            <a:off x="4405745" y="1782042"/>
            <a:ext cx="904010" cy="4468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2059169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3D40FF-89F7-461C-A696-1D352BA54ED8}"/>
              </a:ext>
            </a:extLst>
          </p:cNvPr>
          <p:cNvSpPr>
            <a:spLocks noGrp="1"/>
          </p:cNvSpPr>
          <p:nvPr>
            <p:ph type="sldNum" sz="quarter" idx="12"/>
          </p:nvPr>
        </p:nvSpPr>
        <p:spPr/>
        <p:txBody>
          <a:bodyPr/>
          <a:lstStyle/>
          <a:p>
            <a:pPr algn="r" rtl="0"/>
            <a:fld id="{C39D6522-33B9-456F-AB82-1F41D05D9DF9}" type="slidenum">
              <a:rPr lang="en-US" sz="1200" kern="1200" smtClean="0">
                <a:solidFill>
                  <a:prstClr val="black">
                    <a:tint val="75000"/>
                  </a:prstClr>
                </a:solidFill>
                <a:latin typeface="Calibri"/>
                <a:ea typeface="+mn-ea"/>
                <a:cs typeface="+mn-cs"/>
              </a:rPr>
              <a:pPr algn="r" rtl="0"/>
              <a:t>140</a:t>
            </a:fld>
            <a:endParaRPr lang="en-US" sz="1200" kern="1200">
              <a:solidFill>
                <a:prstClr val="black">
                  <a:tint val="75000"/>
                </a:prstClr>
              </a:solidFill>
              <a:latin typeface="Calibri"/>
              <a:ea typeface="+mn-ea"/>
              <a:cs typeface="+mn-cs"/>
            </a:endParaRPr>
          </a:p>
        </p:txBody>
      </p:sp>
      <p:pic>
        <p:nvPicPr>
          <p:cNvPr id="5" name="Picture 4">
            <a:extLst>
              <a:ext uri="{FF2B5EF4-FFF2-40B4-BE49-F238E27FC236}">
                <a16:creationId xmlns:a16="http://schemas.microsoft.com/office/drawing/2014/main" id="{C5784CA5-3EB0-4094-9886-80B383E345A3}"/>
              </a:ext>
            </a:extLst>
          </p:cNvPr>
          <p:cNvPicPr>
            <a:picLocks noChangeAspect="1"/>
          </p:cNvPicPr>
          <p:nvPr/>
        </p:nvPicPr>
        <p:blipFill>
          <a:blip r:embed="rId2"/>
          <a:stretch>
            <a:fillRect/>
          </a:stretch>
        </p:blipFill>
        <p:spPr>
          <a:xfrm>
            <a:off x="0" y="858505"/>
            <a:ext cx="9144000" cy="5140990"/>
          </a:xfrm>
          <a:prstGeom prst="rect">
            <a:avLst/>
          </a:prstGeom>
        </p:spPr>
      </p:pic>
    </p:spTree>
    <p:extLst>
      <p:ext uri="{BB962C8B-B14F-4D97-AF65-F5344CB8AC3E}">
        <p14:creationId xmlns:p14="http://schemas.microsoft.com/office/powerpoint/2010/main" val="65436376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Contacts</a:t>
            </a:r>
          </a:p>
        </p:txBody>
      </p:sp>
      <p:sp>
        <p:nvSpPr>
          <p:cNvPr id="3" name="Content Placeholder 2"/>
          <p:cNvSpPr>
            <a:spLocks noGrp="1"/>
          </p:cNvSpPr>
          <p:nvPr>
            <p:ph idx="1"/>
          </p:nvPr>
        </p:nvSpPr>
        <p:spPr>
          <a:xfrm>
            <a:off x="457200" y="1600200"/>
            <a:ext cx="8458200" cy="4525963"/>
          </a:xfrm>
        </p:spPr>
        <p:txBody>
          <a:bodyPr>
            <a:normAutofit lnSpcReduction="10000"/>
          </a:bodyPr>
          <a:lstStyle/>
          <a:p>
            <a:r>
              <a:rPr lang="en-US" dirty="0"/>
              <a:t>File Submittal Issues</a:t>
            </a:r>
          </a:p>
          <a:p>
            <a:pPr lvl="1"/>
            <a:r>
              <a:rPr lang="en-US" dirty="0"/>
              <a:t>Sally Dombrowski – </a:t>
            </a:r>
            <a:r>
              <a:rPr lang="en-US" dirty="0">
                <a:hlinkClick r:id="rId3"/>
              </a:rPr>
              <a:t>dombrowski.sally@epa.gov</a:t>
            </a:r>
            <a:r>
              <a:rPr lang="en-US" dirty="0"/>
              <a:t> 919-541-3269</a:t>
            </a:r>
          </a:p>
          <a:p>
            <a:r>
              <a:rPr lang="en-US" dirty="0"/>
              <a:t>Most Data Issues</a:t>
            </a:r>
          </a:p>
          <a:p>
            <a:pPr lvl="1"/>
            <a:r>
              <a:rPr lang="en-US" dirty="0"/>
              <a:t>Ron Ryan – </a:t>
            </a:r>
            <a:r>
              <a:rPr lang="en-US" dirty="0">
                <a:hlinkClick r:id="rId4"/>
              </a:rPr>
              <a:t>ryan.ron@epa.gov</a:t>
            </a:r>
            <a:endParaRPr lang="en-US" dirty="0"/>
          </a:p>
          <a:p>
            <a:pPr marL="457200" lvl="1" indent="0">
              <a:buNone/>
            </a:pPr>
            <a:r>
              <a:rPr lang="en-US" dirty="0"/>
              <a:t>919-541-4330</a:t>
            </a:r>
          </a:p>
          <a:p>
            <a:r>
              <a:rPr lang="en-US" dirty="0"/>
              <a:t>Aircraft and Rail Yard Issues</a:t>
            </a:r>
          </a:p>
          <a:p>
            <a:pPr lvl="1"/>
            <a:r>
              <a:rPr lang="en-US" dirty="0"/>
              <a:t>Laurel Driver– </a:t>
            </a:r>
            <a:r>
              <a:rPr lang="en-US" dirty="0">
                <a:hlinkClick r:id="rId5"/>
              </a:rPr>
              <a:t>driver.laurel@epa.gov</a:t>
            </a:r>
            <a:endParaRPr lang="en-US" dirty="0"/>
          </a:p>
          <a:p>
            <a:pPr marL="457200" lvl="1" indent="0">
              <a:buNone/>
            </a:pPr>
            <a:r>
              <a:rPr lang="en-US" dirty="0"/>
              <a:t>919-541-2859</a:t>
            </a:r>
          </a:p>
          <a:p>
            <a:pPr marL="457200" lvl="1" indent="0">
              <a:buNone/>
            </a:pPr>
            <a:endParaRPr lang="en-US" dirty="0"/>
          </a:p>
        </p:txBody>
      </p:sp>
      <p:sp>
        <p:nvSpPr>
          <p:cNvPr id="4" name="Slide Number Placeholder 3"/>
          <p:cNvSpPr>
            <a:spLocks noGrp="1"/>
          </p:cNvSpPr>
          <p:nvPr>
            <p:ph type="sldNum" sz="quarter" idx="12"/>
          </p:nvPr>
        </p:nvSpPr>
        <p:spPr/>
        <p:txBody>
          <a:bodyPr/>
          <a:lstStyle/>
          <a:p>
            <a:pPr>
              <a:defRPr/>
            </a:pPr>
            <a:fld id="{23482766-1B3B-4603-A771-D270E25208ED}" type="slidenum">
              <a:rPr lang="en-US" smtClean="0"/>
              <a:pPr>
                <a:defRPr/>
              </a:pPr>
              <a:t>141</a:t>
            </a:fld>
            <a:endParaRPr lang="en-US"/>
          </a:p>
        </p:txBody>
      </p:sp>
    </p:spTree>
    <p:extLst>
      <p:ext uri="{BB962C8B-B14F-4D97-AF65-F5344CB8AC3E}">
        <p14:creationId xmlns:p14="http://schemas.microsoft.com/office/powerpoint/2010/main" val="162724837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0B4C-127E-40EC-9FCE-8AC095A31C43}"/>
              </a:ext>
            </a:extLst>
          </p:cNvPr>
          <p:cNvSpPr>
            <a:spLocks noGrp="1"/>
          </p:cNvSpPr>
          <p:nvPr>
            <p:ph type="title"/>
          </p:nvPr>
        </p:nvSpPr>
        <p:spPr/>
        <p:txBody>
          <a:bodyPr/>
          <a:lstStyle/>
          <a:p>
            <a:r>
              <a:rPr lang="en-US" dirty="0"/>
              <a:t>Help us Improve!</a:t>
            </a:r>
          </a:p>
        </p:txBody>
      </p:sp>
      <p:sp>
        <p:nvSpPr>
          <p:cNvPr id="3" name="Content Placeholder 2">
            <a:extLst>
              <a:ext uri="{FF2B5EF4-FFF2-40B4-BE49-F238E27FC236}">
                <a16:creationId xmlns:a16="http://schemas.microsoft.com/office/drawing/2014/main" id="{C35EE272-0B2F-48E1-83EC-0DCDA65FA722}"/>
              </a:ext>
            </a:extLst>
          </p:cNvPr>
          <p:cNvSpPr>
            <a:spLocks noGrp="1"/>
          </p:cNvSpPr>
          <p:nvPr>
            <p:ph idx="1"/>
          </p:nvPr>
        </p:nvSpPr>
        <p:spPr/>
        <p:txBody>
          <a:bodyPr>
            <a:normAutofit/>
          </a:bodyPr>
          <a:lstStyle/>
          <a:p>
            <a:pPr marL="0" indent="0" algn="ctr">
              <a:buNone/>
            </a:pPr>
            <a:r>
              <a:rPr lang="en-US" dirty="0"/>
              <a:t>You will receive an email with a link to a survey to review the course(s) you attend at the Emissions Inventory Training Workshop.</a:t>
            </a:r>
          </a:p>
          <a:p>
            <a:pPr marL="0" indent="0" algn="ctr">
              <a:buNone/>
            </a:pPr>
            <a:endParaRPr lang="en-US" dirty="0"/>
          </a:p>
          <a:p>
            <a:pPr marL="0" indent="0" algn="ctr">
              <a:buNone/>
            </a:pPr>
            <a:r>
              <a:rPr lang="en-US" dirty="0"/>
              <a:t>Please take a few moments to let us know about your experience this week.</a:t>
            </a:r>
          </a:p>
          <a:p>
            <a:pPr marL="0" indent="0">
              <a:buNone/>
            </a:pPr>
            <a:endParaRPr lang="en-US" dirty="0"/>
          </a:p>
          <a:p>
            <a:pPr marL="0" indent="0" algn="ctr">
              <a:buNone/>
            </a:pPr>
            <a:r>
              <a:rPr lang="en-US" dirty="0"/>
              <a:t>We welcome your feedback!</a:t>
            </a:r>
          </a:p>
        </p:txBody>
      </p:sp>
      <p:pic>
        <p:nvPicPr>
          <p:cNvPr id="6" name="Picture 4" descr="colorchange_epa_seal pantone tri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228600"/>
            <a:ext cx="1676400" cy="1676400"/>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292100" dist="25399" dir="2700000" algn="ctr" rotWithShape="0">
                    <a:srgbClr val="1E1F1F">
                      <a:alpha val="81000"/>
                    </a:srgbClr>
                  </a:outerShdw>
                </a:effectLst>
              </a14:hiddenEffects>
            </a:ext>
          </a:extLst>
        </p:spPr>
      </p:pic>
    </p:spTree>
    <p:extLst>
      <p:ext uri="{BB962C8B-B14F-4D97-AF65-F5344CB8AC3E}">
        <p14:creationId xmlns:p14="http://schemas.microsoft.com/office/powerpoint/2010/main" val="218080769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831B79-92DE-4659-A371-2FE9414D2525}"/>
              </a:ext>
            </a:extLst>
          </p:cNvPr>
          <p:cNvSpPr>
            <a:spLocks noGrp="1"/>
          </p:cNvSpPr>
          <p:nvPr>
            <p:ph type="sldNum" sz="quarter" idx="12"/>
          </p:nvPr>
        </p:nvSpPr>
        <p:spPr/>
        <p:txBody>
          <a:bodyPr/>
          <a:lstStyle/>
          <a:p>
            <a:pPr algn="r" rtl="0"/>
            <a:fld id="{C39D6522-33B9-456F-AB82-1F41D05D9DF9}" type="slidenum">
              <a:rPr lang="en-US" sz="1200" kern="1200" smtClean="0">
                <a:solidFill>
                  <a:prstClr val="black">
                    <a:tint val="75000"/>
                  </a:prstClr>
                </a:solidFill>
                <a:latin typeface="Calibri"/>
                <a:ea typeface="+mn-ea"/>
                <a:cs typeface="+mn-cs"/>
              </a:rPr>
              <a:pPr algn="r" rtl="0"/>
              <a:t>143</a:t>
            </a:fld>
            <a:endParaRPr lang="en-US" sz="1200" kern="1200">
              <a:solidFill>
                <a:prstClr val="black">
                  <a:tint val="75000"/>
                </a:prstClr>
              </a:solidFill>
              <a:latin typeface="Calibri"/>
              <a:ea typeface="+mn-ea"/>
              <a:cs typeface="+mn-cs"/>
            </a:endParaRPr>
          </a:p>
        </p:txBody>
      </p:sp>
      <p:pic>
        <p:nvPicPr>
          <p:cNvPr id="6" name="Picture 5">
            <a:extLst>
              <a:ext uri="{FF2B5EF4-FFF2-40B4-BE49-F238E27FC236}">
                <a16:creationId xmlns:a16="http://schemas.microsoft.com/office/drawing/2014/main" id="{82EA26F2-D229-4B78-A278-BC0BFB1C7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954" y="155448"/>
            <a:ext cx="6278091" cy="6364414"/>
          </a:xfrm>
          <a:prstGeom prst="rect">
            <a:avLst/>
          </a:prstGeom>
        </p:spPr>
      </p:pic>
    </p:spTree>
    <p:extLst>
      <p:ext uri="{BB962C8B-B14F-4D97-AF65-F5344CB8AC3E}">
        <p14:creationId xmlns:p14="http://schemas.microsoft.com/office/powerpoint/2010/main" val="1091392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127" y="857250"/>
            <a:ext cx="8967355" cy="5041676"/>
          </a:xfrm>
          <a:prstGeom prst="rect">
            <a:avLst/>
          </a:prstGeom>
        </p:spPr>
      </p:pic>
      <p:sp>
        <p:nvSpPr>
          <p:cNvPr id="3" name="Oval 2"/>
          <p:cNvSpPr/>
          <p:nvPr/>
        </p:nvSpPr>
        <p:spPr>
          <a:xfrm>
            <a:off x="4478482" y="2883478"/>
            <a:ext cx="810491" cy="3532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58102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8505"/>
            <a:ext cx="9144000" cy="5140990"/>
          </a:xfrm>
          <a:prstGeom prst="rect">
            <a:avLst/>
          </a:prstGeom>
        </p:spPr>
      </p:pic>
      <p:sp>
        <p:nvSpPr>
          <p:cNvPr id="3" name="Oval 2"/>
          <p:cNvSpPr/>
          <p:nvPr/>
        </p:nvSpPr>
        <p:spPr>
          <a:xfrm>
            <a:off x="7429501" y="2291196"/>
            <a:ext cx="1007918" cy="2389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82333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858505"/>
            <a:ext cx="9144000" cy="5140990"/>
          </a:xfrm>
          <a:prstGeom prst="rect">
            <a:avLst/>
          </a:prstGeom>
        </p:spPr>
      </p:pic>
      <p:sp>
        <p:nvSpPr>
          <p:cNvPr id="9" name="Oval 8"/>
          <p:cNvSpPr/>
          <p:nvPr/>
        </p:nvSpPr>
        <p:spPr>
          <a:xfrm>
            <a:off x="1750594" y="1624263"/>
            <a:ext cx="739943" cy="2526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930521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3"/>
          <a:stretch>
            <a:fillRect/>
          </a:stretch>
        </p:blipFill>
        <p:spPr>
          <a:xfrm>
            <a:off x="0" y="857250"/>
            <a:ext cx="9151144" cy="5150644"/>
          </a:xfrm>
          <a:prstGeom prst="rect">
            <a:avLst/>
          </a:prstGeom>
        </p:spPr>
      </p:pic>
      <p:sp>
        <p:nvSpPr>
          <p:cNvPr id="4" name="Oval 3"/>
          <p:cNvSpPr/>
          <p:nvPr/>
        </p:nvSpPr>
        <p:spPr>
          <a:xfrm>
            <a:off x="6840682" y="2628901"/>
            <a:ext cx="388793" cy="2268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endParaRPr lang="en-US" sz="1350" dirty="0"/>
          </a:p>
          <a:p>
            <a:pPr algn="ctr"/>
            <a:r>
              <a:rPr lang="en-US" sz="1350" dirty="0"/>
              <a:t>.</a:t>
            </a:r>
          </a:p>
        </p:txBody>
      </p:sp>
    </p:spTree>
    <p:extLst>
      <p:ext uri="{BB962C8B-B14F-4D97-AF65-F5344CB8AC3E}">
        <p14:creationId xmlns:p14="http://schemas.microsoft.com/office/powerpoint/2010/main" val="3491237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9768" y="3060954"/>
            <a:ext cx="8257032" cy="600164"/>
          </a:xfrm>
          <a:prstGeom prst="rect">
            <a:avLst/>
          </a:prstGeom>
          <a:noFill/>
        </p:spPr>
        <p:txBody>
          <a:bodyPr wrap="square" rtlCol="0">
            <a:spAutoFit/>
          </a:bodyPr>
          <a:lstStyle/>
          <a:p>
            <a:pPr algn="ctr" defTabSz="342900"/>
            <a:r>
              <a:rPr lang="en-US" sz="3300" dirty="0">
                <a:solidFill>
                  <a:prstClr val="white"/>
                </a:solidFill>
                <a:latin typeface="Century Gothic" panose="020B0502020202020204"/>
              </a:rPr>
              <a:t>The Facility Inventory</a:t>
            </a:r>
          </a:p>
        </p:txBody>
      </p:sp>
    </p:spTree>
    <p:extLst>
      <p:ext uri="{BB962C8B-B14F-4D97-AF65-F5344CB8AC3E}">
        <p14:creationId xmlns:p14="http://schemas.microsoft.com/office/powerpoint/2010/main" val="4082538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a:t> Today’s Agenda</a:t>
            </a:r>
          </a:p>
        </p:txBody>
      </p:sp>
      <p:sp>
        <p:nvSpPr>
          <p:cNvPr id="3" name="Content Placeholder 2"/>
          <p:cNvSpPr>
            <a:spLocks noGrp="1"/>
          </p:cNvSpPr>
          <p:nvPr>
            <p:ph idx="1"/>
          </p:nvPr>
        </p:nvSpPr>
        <p:spPr>
          <a:xfrm>
            <a:off x="533400" y="990600"/>
            <a:ext cx="8305800" cy="5562600"/>
          </a:xfrm>
        </p:spPr>
        <p:txBody>
          <a:bodyPr>
            <a:normAutofit/>
          </a:bodyPr>
          <a:lstStyle/>
          <a:p>
            <a:endParaRPr lang="en-US" dirty="0"/>
          </a:p>
          <a:p>
            <a:r>
              <a:rPr lang="en-US" dirty="0"/>
              <a:t>NEI and EIS Background Intro</a:t>
            </a:r>
          </a:p>
          <a:p>
            <a:r>
              <a:rPr lang="en-US" dirty="0"/>
              <a:t>EIS Gateway</a:t>
            </a:r>
          </a:p>
          <a:p>
            <a:r>
              <a:rPr lang="en-US" dirty="0"/>
              <a:t>Facility Inventory</a:t>
            </a:r>
          </a:p>
          <a:p>
            <a:r>
              <a:rPr lang="en-US" dirty="0"/>
              <a:t>Submitting Your Data to EIS</a:t>
            </a:r>
          </a:p>
          <a:p>
            <a:r>
              <a:rPr lang="en-US" dirty="0"/>
              <a:t>Lunch 12:45-1:45</a:t>
            </a:r>
          </a:p>
          <a:p>
            <a:r>
              <a:rPr lang="en-US" dirty="0"/>
              <a:t>Point Emissions</a:t>
            </a:r>
          </a:p>
          <a:p>
            <a:r>
              <a:rPr lang="en-US" dirty="0"/>
              <a:t>EPA Augmentation and Selection</a:t>
            </a:r>
          </a:p>
          <a:p>
            <a:r>
              <a:rPr lang="en-US" dirty="0"/>
              <a:t>EIS Data Reports</a:t>
            </a:r>
          </a:p>
          <a:p>
            <a:endParaRPr lang="en-US" dirty="0"/>
          </a:p>
          <a:p>
            <a:endParaRPr lang="en-US" dirty="0"/>
          </a:p>
          <a:p>
            <a:pPr>
              <a:buNone/>
            </a:pPr>
            <a:endParaRPr lang="en-US" dirty="0"/>
          </a:p>
        </p:txBody>
      </p:sp>
      <p:sp>
        <p:nvSpPr>
          <p:cNvPr id="4" name="Slide Number Placeholder 3"/>
          <p:cNvSpPr>
            <a:spLocks noGrp="1"/>
          </p:cNvSpPr>
          <p:nvPr>
            <p:ph type="sldNum" sz="quarter" idx="12"/>
          </p:nvPr>
        </p:nvSpPr>
        <p:spPr/>
        <p:txBody>
          <a:bodyPr/>
          <a:lstStyle/>
          <a:p>
            <a:r>
              <a:rPr lang="en-US" dirty="0">
                <a:solidFill>
                  <a:prstClr val="black">
                    <a:tint val="75000"/>
                  </a:prstClr>
                </a:solidFill>
              </a:rPr>
              <a:t>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Facility Inventory</a:t>
            </a:r>
          </a:p>
        </p:txBody>
      </p:sp>
      <p:sp>
        <p:nvSpPr>
          <p:cNvPr id="3" name="Content Placeholder 2"/>
          <p:cNvSpPr>
            <a:spLocks noGrp="1"/>
          </p:cNvSpPr>
          <p:nvPr>
            <p:ph idx="1"/>
          </p:nvPr>
        </p:nvSpPr>
        <p:spPr/>
        <p:txBody>
          <a:bodyPr>
            <a:normAutofit fontScale="70000" lnSpcReduction="20000"/>
          </a:bodyPr>
          <a:lstStyle/>
          <a:p>
            <a:r>
              <a:rPr lang="en-US" dirty="0"/>
              <a:t>Information on the physical facility, as opposed to the annual throughputs and emissions.  Provides the static framework to which point emissions can be reported each year.</a:t>
            </a:r>
          </a:p>
          <a:p>
            <a:pPr lvl="1"/>
            <a:r>
              <a:rPr lang="en-US" dirty="0"/>
              <a:t>Site-level information and location</a:t>
            </a:r>
          </a:p>
          <a:p>
            <a:pPr lvl="1"/>
            <a:r>
              <a:rPr lang="en-US" dirty="0"/>
              <a:t>Release point parameters and locations</a:t>
            </a:r>
          </a:p>
          <a:p>
            <a:pPr lvl="1"/>
            <a:r>
              <a:rPr lang="en-US" dirty="0"/>
              <a:t>Emission unit information (unit type, design capacity)</a:t>
            </a:r>
          </a:p>
          <a:p>
            <a:pPr lvl="1"/>
            <a:r>
              <a:rPr lang="en-US" dirty="0"/>
              <a:t>Emission process information (SCC)</a:t>
            </a:r>
          </a:p>
          <a:p>
            <a:pPr lvl="1"/>
            <a:r>
              <a:rPr lang="en-US" dirty="0"/>
              <a:t>Control devices or measures</a:t>
            </a:r>
          </a:p>
          <a:p>
            <a:pPr lvl="1"/>
            <a:r>
              <a:rPr lang="en-US" dirty="0"/>
              <a:t>Regulations</a:t>
            </a:r>
          </a:p>
          <a:p>
            <a:r>
              <a:rPr lang="en-US" dirty="0"/>
              <a:t>Only changes or additions from year to year need to be reported.</a:t>
            </a:r>
          </a:p>
          <a:p>
            <a:pPr lvl="1"/>
            <a:r>
              <a:rPr lang="en-US" dirty="0"/>
              <a:t>EIS will recognize what the changes are if you maintain consistent facility/unit/process/release point IDs each year</a:t>
            </a:r>
          </a:p>
          <a:p>
            <a:r>
              <a:rPr lang="en-US" dirty="0"/>
              <a:t>The Facility Inventory provides the common framework between your Agency’s data system and USEPA’s for inventories</a:t>
            </a:r>
          </a:p>
          <a:p>
            <a:pPr>
              <a:buNone/>
            </a:pPr>
            <a:endParaRPr lang="en-US" dirty="0"/>
          </a:p>
        </p:txBody>
      </p:sp>
      <p:sp>
        <p:nvSpPr>
          <p:cNvPr id="4" name="Slide Number Placeholder 3"/>
          <p:cNvSpPr>
            <a:spLocks noGrp="1"/>
          </p:cNvSpPr>
          <p:nvPr>
            <p:ph type="sldNum" sz="quarter" idx="12"/>
          </p:nvPr>
        </p:nvSpPr>
        <p:spPr/>
        <p:txBody>
          <a:bodyPr/>
          <a:lstStyle/>
          <a:p>
            <a:pPr algn="r" rtl="0"/>
            <a:fld id="{C39D6522-33B9-456F-AB82-1F41D05D9DF9}" type="slidenum">
              <a:rPr lang="en-US" sz="1200" kern="1200" smtClean="0">
                <a:solidFill>
                  <a:prstClr val="black">
                    <a:tint val="75000"/>
                  </a:prstClr>
                </a:solidFill>
                <a:latin typeface="Calibri"/>
                <a:ea typeface="+mn-ea"/>
                <a:cs typeface="+mn-cs"/>
              </a:rPr>
              <a:pPr algn="r" rtl="0"/>
              <a:t>20</a:t>
            </a:fld>
            <a:endParaRPr lang="en-US" sz="1200" kern="1200">
              <a:solidFill>
                <a:prstClr val="black">
                  <a:tint val="75000"/>
                </a:prstClr>
              </a:solidFill>
              <a:latin typeface="Calibri"/>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Oval 121"/>
          <p:cNvSpPr/>
          <p:nvPr/>
        </p:nvSpPr>
        <p:spPr>
          <a:xfrm>
            <a:off x="4846319" y="365760"/>
            <a:ext cx="4113154" cy="325892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Arrow Connector 89"/>
          <p:cNvCxnSpPr/>
          <p:nvPr/>
        </p:nvCxnSpPr>
        <p:spPr>
          <a:xfrm rot="10800000">
            <a:off x="2895600" y="2209800"/>
            <a:ext cx="3505200" cy="3124200"/>
          </a:xfrm>
          <a:prstGeom prst="straightConnector1">
            <a:avLst/>
          </a:prstGeom>
          <a:ln w="25400">
            <a:solidFill>
              <a:schemeClr val="tx2">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7" name="Can 6"/>
          <p:cNvSpPr/>
          <p:nvPr/>
        </p:nvSpPr>
        <p:spPr>
          <a:xfrm>
            <a:off x="1676400" y="533400"/>
            <a:ext cx="381000" cy="2362200"/>
          </a:xfrm>
          <a:prstGeom prst="can">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white"/>
                </a:solidFill>
                <a:latin typeface="Calibri"/>
                <a:ea typeface="+mn-ea"/>
                <a:cs typeface="+mn-cs"/>
              </a:rPr>
              <a:t>2</a:t>
            </a:r>
          </a:p>
        </p:txBody>
      </p:sp>
      <p:sp>
        <p:nvSpPr>
          <p:cNvPr id="8" name="Can 7"/>
          <p:cNvSpPr/>
          <p:nvPr/>
        </p:nvSpPr>
        <p:spPr>
          <a:xfrm>
            <a:off x="838200" y="533400"/>
            <a:ext cx="381000" cy="2362200"/>
          </a:xfrm>
          <a:prstGeom prst="can">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white"/>
                </a:solidFill>
                <a:latin typeface="Calibri"/>
                <a:ea typeface="+mn-ea"/>
                <a:cs typeface="+mn-cs"/>
              </a:rPr>
              <a:t>3</a:t>
            </a:r>
          </a:p>
        </p:txBody>
      </p:sp>
      <p:sp>
        <p:nvSpPr>
          <p:cNvPr id="11" name="Cube 10"/>
          <p:cNvSpPr/>
          <p:nvPr/>
        </p:nvSpPr>
        <p:spPr>
          <a:xfrm>
            <a:off x="4648200" y="3733800"/>
            <a:ext cx="1295400" cy="1143000"/>
          </a:xfrm>
          <a:prstGeom prst="cub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white"/>
                </a:solidFill>
                <a:latin typeface="Calibri"/>
                <a:ea typeface="+mn-ea"/>
                <a:cs typeface="+mn-cs"/>
              </a:rPr>
              <a:t>Unit A</a:t>
            </a:r>
          </a:p>
        </p:txBody>
      </p:sp>
      <p:sp>
        <p:nvSpPr>
          <p:cNvPr id="12" name="Cube 11"/>
          <p:cNvSpPr/>
          <p:nvPr/>
        </p:nvSpPr>
        <p:spPr>
          <a:xfrm>
            <a:off x="7162800" y="3657600"/>
            <a:ext cx="1295400" cy="1143000"/>
          </a:xfrm>
          <a:prstGeom prst="cub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white"/>
                </a:solidFill>
                <a:latin typeface="Calibri"/>
                <a:ea typeface="+mn-ea"/>
                <a:cs typeface="+mn-cs"/>
              </a:rPr>
              <a:t>Unit B</a:t>
            </a:r>
          </a:p>
        </p:txBody>
      </p:sp>
      <p:sp>
        <p:nvSpPr>
          <p:cNvPr id="13" name="Oval 12"/>
          <p:cNvSpPr/>
          <p:nvPr/>
        </p:nvSpPr>
        <p:spPr>
          <a:xfrm>
            <a:off x="4495800" y="5181600"/>
            <a:ext cx="1295400" cy="60960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white"/>
                </a:solidFill>
                <a:latin typeface="Calibri"/>
                <a:ea typeface="+mn-ea"/>
                <a:cs typeface="+mn-cs"/>
              </a:rPr>
              <a:t>Process 1</a:t>
            </a:r>
          </a:p>
        </p:txBody>
      </p:sp>
      <p:sp>
        <p:nvSpPr>
          <p:cNvPr id="20" name="Oval 19"/>
          <p:cNvSpPr/>
          <p:nvPr/>
        </p:nvSpPr>
        <p:spPr>
          <a:xfrm>
            <a:off x="7010400" y="5029200"/>
            <a:ext cx="1295400" cy="60960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white"/>
                </a:solidFill>
                <a:latin typeface="Calibri"/>
                <a:ea typeface="+mn-ea"/>
                <a:cs typeface="+mn-cs"/>
              </a:rPr>
              <a:t>Process 1</a:t>
            </a:r>
          </a:p>
        </p:txBody>
      </p:sp>
      <p:sp>
        <p:nvSpPr>
          <p:cNvPr id="22" name="Oval 21"/>
          <p:cNvSpPr/>
          <p:nvPr/>
        </p:nvSpPr>
        <p:spPr>
          <a:xfrm>
            <a:off x="4572000" y="5867400"/>
            <a:ext cx="1295400" cy="60960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white"/>
                </a:solidFill>
                <a:latin typeface="Calibri"/>
                <a:ea typeface="+mn-ea"/>
                <a:cs typeface="+mn-cs"/>
              </a:rPr>
              <a:t>Process 2</a:t>
            </a:r>
          </a:p>
        </p:txBody>
      </p:sp>
      <p:sp>
        <p:nvSpPr>
          <p:cNvPr id="31" name="Cloud 30"/>
          <p:cNvSpPr/>
          <p:nvPr/>
        </p:nvSpPr>
        <p:spPr>
          <a:xfrm>
            <a:off x="762000" y="152400"/>
            <a:ext cx="457200" cy="381000"/>
          </a:xfrm>
          <a:prstGeom prst="cloud">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Calibri"/>
              <a:ea typeface="+mn-ea"/>
              <a:cs typeface="+mn-cs"/>
            </a:endParaRPr>
          </a:p>
        </p:txBody>
      </p:sp>
      <p:sp>
        <p:nvSpPr>
          <p:cNvPr id="32" name="Cloud 31"/>
          <p:cNvSpPr/>
          <p:nvPr/>
        </p:nvSpPr>
        <p:spPr>
          <a:xfrm>
            <a:off x="1676400" y="152400"/>
            <a:ext cx="457200" cy="381000"/>
          </a:xfrm>
          <a:prstGeom prst="cloud">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Calibri"/>
              <a:ea typeface="+mn-ea"/>
              <a:cs typeface="+mn-cs"/>
            </a:endParaRPr>
          </a:p>
        </p:txBody>
      </p:sp>
      <p:sp>
        <p:nvSpPr>
          <p:cNvPr id="33" name="Cloud 32"/>
          <p:cNvSpPr/>
          <p:nvPr/>
        </p:nvSpPr>
        <p:spPr>
          <a:xfrm>
            <a:off x="2133600" y="1524000"/>
            <a:ext cx="914400" cy="1295400"/>
          </a:xfrm>
          <a:prstGeom prst="cloud">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black"/>
                </a:solidFill>
                <a:latin typeface="Calibri"/>
                <a:ea typeface="+mn-ea"/>
                <a:cs typeface="+mn-cs"/>
              </a:rPr>
              <a:t>1</a:t>
            </a:r>
          </a:p>
        </p:txBody>
      </p:sp>
      <p:sp>
        <p:nvSpPr>
          <p:cNvPr id="43" name="Oval 42"/>
          <p:cNvSpPr/>
          <p:nvPr/>
        </p:nvSpPr>
        <p:spPr>
          <a:xfrm>
            <a:off x="7010400" y="5867400"/>
            <a:ext cx="1295400" cy="60960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white"/>
                </a:solidFill>
                <a:latin typeface="Calibri"/>
                <a:ea typeface="+mn-ea"/>
                <a:cs typeface="+mn-cs"/>
              </a:rPr>
              <a:t>Process 2</a:t>
            </a:r>
          </a:p>
        </p:txBody>
      </p:sp>
      <p:cxnSp>
        <p:nvCxnSpPr>
          <p:cNvPr id="71" name="Straight Connector 70"/>
          <p:cNvCxnSpPr/>
          <p:nvPr/>
        </p:nvCxnSpPr>
        <p:spPr>
          <a:xfrm flipH="1">
            <a:off x="990600" y="6172200"/>
            <a:ext cx="3581400" cy="0"/>
          </a:xfrm>
          <a:prstGeom prst="line">
            <a:avLst/>
          </a:prstGeom>
          <a:ln w="25400">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V="1">
            <a:off x="990600" y="2971800"/>
            <a:ext cx="0" cy="3124200"/>
          </a:xfrm>
          <a:prstGeom prst="straightConnector1">
            <a:avLst/>
          </a:prstGeom>
          <a:ln w="25400">
            <a:solidFill>
              <a:schemeClr val="accent3">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5400000" flipH="1" flipV="1">
            <a:off x="1009650" y="3028950"/>
            <a:ext cx="914400" cy="800100"/>
          </a:xfrm>
          <a:prstGeom prst="straightConnector1">
            <a:avLst/>
          </a:prstGeom>
          <a:ln w="25400">
            <a:solidFill>
              <a:schemeClr val="accent3">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13" idx="2"/>
          </p:cNvCxnSpPr>
          <p:nvPr/>
        </p:nvCxnSpPr>
        <p:spPr>
          <a:xfrm flipH="1">
            <a:off x="2590800" y="5486400"/>
            <a:ext cx="1905000" cy="0"/>
          </a:xfrm>
          <a:prstGeom prst="line">
            <a:avLst/>
          </a:prstGeom>
          <a:ln w="25400">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2590800" y="2819402"/>
            <a:ext cx="0" cy="2666998"/>
          </a:xfrm>
          <a:prstGeom prst="straightConnector1">
            <a:avLst/>
          </a:prstGeom>
          <a:ln w="25400">
            <a:solidFill>
              <a:schemeClr val="accent4">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2590800" y="4495800"/>
            <a:ext cx="1981199" cy="738664"/>
          </a:xfrm>
          <a:prstGeom prst="rect">
            <a:avLst/>
          </a:prstGeom>
          <a:noFill/>
        </p:spPr>
        <p:txBody>
          <a:bodyPr wrap="square" rtlCol="0">
            <a:spAutoFit/>
          </a:bodyPr>
          <a:lstStyle/>
          <a:p>
            <a:pPr algn="l" rtl="0"/>
            <a:r>
              <a:rPr lang="en-US" sz="1400" kern="1200" dirty="0">
                <a:solidFill>
                  <a:prstClr val="black"/>
                </a:solidFill>
                <a:latin typeface="Calibri"/>
                <a:ea typeface="+mn-ea"/>
                <a:cs typeface="+mn-cs"/>
              </a:rPr>
              <a:t>Unit A, Process 1, is</a:t>
            </a:r>
          </a:p>
          <a:p>
            <a:pPr algn="l" rtl="0"/>
            <a:r>
              <a:rPr lang="en-US" sz="1400" kern="1200" dirty="0">
                <a:solidFill>
                  <a:prstClr val="black"/>
                </a:solidFill>
                <a:latin typeface="Calibri"/>
                <a:ea typeface="+mn-ea"/>
                <a:cs typeface="+mn-cs"/>
              </a:rPr>
              <a:t>apportioned to Release</a:t>
            </a:r>
          </a:p>
          <a:p>
            <a:pPr algn="l" rtl="0"/>
            <a:r>
              <a:rPr lang="en-US" sz="1400" kern="1200" dirty="0">
                <a:solidFill>
                  <a:prstClr val="black"/>
                </a:solidFill>
                <a:latin typeface="Calibri"/>
                <a:ea typeface="+mn-ea"/>
                <a:cs typeface="+mn-cs"/>
              </a:rPr>
              <a:t>Point 1 100%.</a:t>
            </a:r>
          </a:p>
        </p:txBody>
      </p:sp>
      <p:sp>
        <p:nvSpPr>
          <p:cNvPr id="81" name="TextBox 80"/>
          <p:cNvSpPr txBox="1"/>
          <p:nvPr/>
        </p:nvSpPr>
        <p:spPr>
          <a:xfrm>
            <a:off x="76200" y="3962400"/>
            <a:ext cx="2441759" cy="954107"/>
          </a:xfrm>
          <a:prstGeom prst="rect">
            <a:avLst/>
          </a:prstGeom>
          <a:solidFill>
            <a:schemeClr val="bg1"/>
          </a:solidFill>
        </p:spPr>
        <p:txBody>
          <a:bodyPr wrap="none" rtlCol="0">
            <a:spAutoFit/>
          </a:bodyPr>
          <a:lstStyle/>
          <a:p>
            <a:pPr algn="l" rtl="0"/>
            <a:r>
              <a:rPr lang="en-US" sz="1400" kern="1200" dirty="0">
                <a:solidFill>
                  <a:prstClr val="black"/>
                </a:solidFill>
                <a:latin typeface="Calibri"/>
                <a:ea typeface="+mn-ea"/>
                <a:cs typeface="+mn-cs"/>
              </a:rPr>
              <a:t>Unit A, Process 2, is</a:t>
            </a:r>
          </a:p>
          <a:p>
            <a:pPr algn="l" rtl="0"/>
            <a:r>
              <a:rPr lang="en-US" sz="1400" kern="1200" dirty="0">
                <a:solidFill>
                  <a:prstClr val="black"/>
                </a:solidFill>
                <a:latin typeface="Calibri"/>
                <a:ea typeface="+mn-ea"/>
                <a:cs typeface="+mn-cs"/>
              </a:rPr>
              <a:t>apportioned to Release</a:t>
            </a:r>
          </a:p>
          <a:p>
            <a:pPr algn="l" rtl="0"/>
            <a:r>
              <a:rPr lang="en-US" sz="1400" kern="1200" dirty="0">
                <a:solidFill>
                  <a:prstClr val="black"/>
                </a:solidFill>
                <a:latin typeface="Calibri"/>
                <a:ea typeface="+mn-ea"/>
                <a:cs typeface="+mn-cs"/>
              </a:rPr>
              <a:t>Point 3 60% and Release </a:t>
            </a:r>
          </a:p>
          <a:p>
            <a:pPr algn="l" rtl="0"/>
            <a:r>
              <a:rPr lang="en-US" sz="1400" kern="1200" dirty="0">
                <a:solidFill>
                  <a:prstClr val="black"/>
                </a:solidFill>
                <a:latin typeface="Calibri"/>
                <a:ea typeface="+mn-ea"/>
                <a:cs typeface="+mn-cs"/>
              </a:rPr>
              <a:t>Point 2 40% (Must total 100%).</a:t>
            </a:r>
          </a:p>
        </p:txBody>
      </p:sp>
      <p:cxnSp>
        <p:nvCxnSpPr>
          <p:cNvPr id="84" name="Straight Connector 83"/>
          <p:cNvCxnSpPr>
            <a:stCxn id="20" idx="2"/>
          </p:cNvCxnSpPr>
          <p:nvPr/>
        </p:nvCxnSpPr>
        <p:spPr>
          <a:xfrm flipH="1">
            <a:off x="6400800" y="5334000"/>
            <a:ext cx="609600" cy="0"/>
          </a:xfrm>
          <a:prstGeom prst="line">
            <a:avLst/>
          </a:prstGeom>
          <a:ln w="254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43" idx="2"/>
          </p:cNvCxnSpPr>
          <p:nvPr/>
        </p:nvCxnSpPr>
        <p:spPr>
          <a:xfrm rot="10800000">
            <a:off x="6400800" y="6172200"/>
            <a:ext cx="609600" cy="1588"/>
          </a:xfrm>
          <a:prstGeom prst="line">
            <a:avLst/>
          </a:prstGeom>
          <a:ln w="254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flipH="1" flipV="1">
            <a:off x="5981700" y="5753100"/>
            <a:ext cx="838200" cy="1588"/>
          </a:xfrm>
          <a:prstGeom prst="line">
            <a:avLst/>
          </a:prstGeom>
          <a:ln w="254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2895600" y="2667000"/>
            <a:ext cx="2133600" cy="738664"/>
          </a:xfrm>
          <a:prstGeom prst="rect">
            <a:avLst/>
          </a:prstGeom>
          <a:solidFill>
            <a:schemeClr val="bg1"/>
          </a:solidFill>
        </p:spPr>
        <p:txBody>
          <a:bodyPr wrap="square" rtlCol="0">
            <a:spAutoFit/>
          </a:bodyPr>
          <a:lstStyle/>
          <a:p>
            <a:pPr algn="l" rtl="0"/>
            <a:r>
              <a:rPr lang="en-US" sz="1400" kern="1200" dirty="0">
                <a:solidFill>
                  <a:prstClr val="black"/>
                </a:solidFill>
                <a:latin typeface="Calibri"/>
                <a:ea typeface="+mn-ea"/>
                <a:cs typeface="+mn-cs"/>
              </a:rPr>
              <a:t>Unit B, Processes 1 and 2,</a:t>
            </a:r>
          </a:p>
          <a:p>
            <a:pPr algn="l" rtl="0"/>
            <a:r>
              <a:rPr lang="en-US" sz="1400" kern="1200" dirty="0">
                <a:solidFill>
                  <a:prstClr val="black"/>
                </a:solidFill>
                <a:latin typeface="Calibri"/>
                <a:ea typeface="+mn-ea"/>
                <a:cs typeface="+mn-cs"/>
              </a:rPr>
              <a:t>are apportioned to </a:t>
            </a:r>
          </a:p>
          <a:p>
            <a:pPr algn="l" rtl="0"/>
            <a:r>
              <a:rPr lang="en-US" sz="1400" kern="1200" dirty="0">
                <a:solidFill>
                  <a:prstClr val="black"/>
                </a:solidFill>
                <a:latin typeface="Calibri"/>
                <a:ea typeface="+mn-ea"/>
                <a:cs typeface="+mn-cs"/>
              </a:rPr>
              <a:t>Release Point 1, 100%</a:t>
            </a:r>
          </a:p>
        </p:txBody>
      </p:sp>
      <p:grpSp>
        <p:nvGrpSpPr>
          <p:cNvPr id="117" name="Group 4"/>
          <p:cNvGrpSpPr>
            <a:grpSpLocks noChangeAspect="1"/>
          </p:cNvGrpSpPr>
          <p:nvPr/>
        </p:nvGrpSpPr>
        <p:grpSpPr bwMode="auto">
          <a:xfrm>
            <a:off x="4937760" y="91440"/>
            <a:ext cx="3909060" cy="2948940"/>
            <a:chOff x="2880" y="0"/>
            <a:chExt cx="2736" cy="2064"/>
          </a:xfrm>
        </p:grpSpPr>
        <p:sp>
          <p:nvSpPr>
            <p:cNvPr id="118" name="AutoShape 3"/>
            <p:cNvSpPr>
              <a:spLocks noChangeAspect="1" noChangeArrowheads="1" noTextEdit="1"/>
            </p:cNvSpPr>
            <p:nvPr/>
          </p:nvSpPr>
          <p:spPr bwMode="auto">
            <a:xfrm>
              <a:off x="2880" y="0"/>
              <a:ext cx="2736" cy="20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10"/>
            <p:cNvSpPr>
              <a:spLocks/>
            </p:cNvSpPr>
            <p:nvPr/>
          </p:nvSpPr>
          <p:spPr bwMode="auto">
            <a:xfrm>
              <a:off x="3146" y="331"/>
              <a:ext cx="2204" cy="1733"/>
            </a:xfrm>
            <a:custGeom>
              <a:avLst/>
              <a:gdLst/>
              <a:ahLst/>
              <a:cxnLst>
                <a:cxn ang="0">
                  <a:pos x="1857" y="845"/>
                </a:cxn>
                <a:cxn ang="0">
                  <a:pos x="1857" y="395"/>
                </a:cxn>
                <a:cxn ang="0">
                  <a:pos x="1536" y="322"/>
                </a:cxn>
                <a:cxn ang="0">
                  <a:pos x="1536" y="142"/>
                </a:cxn>
                <a:cxn ang="0">
                  <a:pos x="1128" y="0"/>
                </a:cxn>
                <a:cxn ang="0">
                  <a:pos x="687" y="68"/>
                </a:cxn>
                <a:cxn ang="0">
                  <a:pos x="687" y="324"/>
                </a:cxn>
                <a:cxn ang="0">
                  <a:pos x="337" y="367"/>
                </a:cxn>
                <a:cxn ang="0">
                  <a:pos x="337" y="875"/>
                </a:cxn>
                <a:cxn ang="0">
                  <a:pos x="0" y="903"/>
                </a:cxn>
                <a:cxn ang="0">
                  <a:pos x="0" y="1728"/>
                </a:cxn>
                <a:cxn ang="0">
                  <a:pos x="2204" y="1733"/>
                </a:cxn>
                <a:cxn ang="0">
                  <a:pos x="2204" y="904"/>
                </a:cxn>
                <a:cxn ang="0">
                  <a:pos x="1857" y="845"/>
                </a:cxn>
              </a:cxnLst>
              <a:rect l="0" t="0" r="r" b="b"/>
              <a:pathLst>
                <a:path w="2204" h="1733">
                  <a:moveTo>
                    <a:pt x="1857" y="845"/>
                  </a:moveTo>
                  <a:lnTo>
                    <a:pt x="1857" y="395"/>
                  </a:lnTo>
                  <a:lnTo>
                    <a:pt x="1536" y="322"/>
                  </a:lnTo>
                  <a:lnTo>
                    <a:pt x="1536" y="142"/>
                  </a:lnTo>
                  <a:lnTo>
                    <a:pt x="1128" y="0"/>
                  </a:lnTo>
                  <a:lnTo>
                    <a:pt x="687" y="68"/>
                  </a:lnTo>
                  <a:lnTo>
                    <a:pt x="687" y="324"/>
                  </a:lnTo>
                  <a:lnTo>
                    <a:pt x="337" y="367"/>
                  </a:lnTo>
                  <a:lnTo>
                    <a:pt x="337" y="875"/>
                  </a:lnTo>
                  <a:lnTo>
                    <a:pt x="0" y="903"/>
                  </a:lnTo>
                  <a:lnTo>
                    <a:pt x="0" y="1728"/>
                  </a:lnTo>
                  <a:lnTo>
                    <a:pt x="2204" y="1733"/>
                  </a:lnTo>
                  <a:lnTo>
                    <a:pt x="2204" y="904"/>
                  </a:lnTo>
                  <a:lnTo>
                    <a:pt x="1857" y="84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11"/>
            <p:cNvSpPr>
              <a:spLocks/>
            </p:cNvSpPr>
            <p:nvPr/>
          </p:nvSpPr>
          <p:spPr bwMode="auto">
            <a:xfrm>
              <a:off x="3199" y="364"/>
              <a:ext cx="2098" cy="1666"/>
            </a:xfrm>
            <a:custGeom>
              <a:avLst/>
              <a:gdLst/>
              <a:ahLst/>
              <a:cxnLst>
                <a:cxn ang="0">
                  <a:pos x="1751" y="835"/>
                </a:cxn>
                <a:cxn ang="0">
                  <a:pos x="1751" y="384"/>
                </a:cxn>
                <a:cxn ang="0">
                  <a:pos x="1431" y="311"/>
                </a:cxn>
                <a:cxn ang="0">
                  <a:pos x="1431" y="127"/>
                </a:cxn>
                <a:cxn ang="0">
                  <a:pos x="1068" y="0"/>
                </a:cxn>
                <a:cxn ang="0">
                  <a:pos x="685" y="60"/>
                </a:cxn>
                <a:cxn ang="0">
                  <a:pos x="685" y="318"/>
                </a:cxn>
                <a:cxn ang="0">
                  <a:pos x="336" y="360"/>
                </a:cxn>
                <a:cxn ang="0">
                  <a:pos x="336" y="868"/>
                </a:cxn>
                <a:cxn ang="0">
                  <a:pos x="0" y="898"/>
                </a:cxn>
                <a:cxn ang="0">
                  <a:pos x="0" y="1666"/>
                </a:cxn>
                <a:cxn ang="0">
                  <a:pos x="2098" y="1666"/>
                </a:cxn>
                <a:cxn ang="0">
                  <a:pos x="2098" y="895"/>
                </a:cxn>
                <a:cxn ang="0">
                  <a:pos x="1751" y="835"/>
                </a:cxn>
              </a:cxnLst>
              <a:rect l="0" t="0" r="r" b="b"/>
              <a:pathLst>
                <a:path w="2098" h="1666">
                  <a:moveTo>
                    <a:pt x="1751" y="835"/>
                  </a:moveTo>
                  <a:lnTo>
                    <a:pt x="1751" y="384"/>
                  </a:lnTo>
                  <a:lnTo>
                    <a:pt x="1431" y="311"/>
                  </a:lnTo>
                  <a:lnTo>
                    <a:pt x="1431" y="127"/>
                  </a:lnTo>
                  <a:lnTo>
                    <a:pt x="1068" y="0"/>
                  </a:lnTo>
                  <a:lnTo>
                    <a:pt x="685" y="60"/>
                  </a:lnTo>
                  <a:lnTo>
                    <a:pt x="685" y="318"/>
                  </a:lnTo>
                  <a:lnTo>
                    <a:pt x="336" y="360"/>
                  </a:lnTo>
                  <a:lnTo>
                    <a:pt x="336" y="868"/>
                  </a:lnTo>
                  <a:lnTo>
                    <a:pt x="0" y="898"/>
                  </a:lnTo>
                  <a:lnTo>
                    <a:pt x="0" y="1666"/>
                  </a:lnTo>
                  <a:lnTo>
                    <a:pt x="2098" y="1666"/>
                  </a:lnTo>
                  <a:lnTo>
                    <a:pt x="2098" y="895"/>
                  </a:lnTo>
                  <a:lnTo>
                    <a:pt x="1751" y="83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12"/>
            <p:cNvSpPr>
              <a:spLocks/>
            </p:cNvSpPr>
            <p:nvPr/>
          </p:nvSpPr>
          <p:spPr bwMode="auto">
            <a:xfrm>
              <a:off x="3278" y="1192"/>
              <a:ext cx="1271" cy="789"/>
            </a:xfrm>
            <a:custGeom>
              <a:avLst/>
              <a:gdLst/>
              <a:ahLst/>
              <a:cxnLst>
                <a:cxn ang="0">
                  <a:pos x="1271" y="0"/>
                </a:cxn>
                <a:cxn ang="0">
                  <a:pos x="1271" y="789"/>
                </a:cxn>
                <a:cxn ang="0">
                  <a:pos x="0" y="789"/>
                </a:cxn>
                <a:cxn ang="0">
                  <a:pos x="0" y="111"/>
                </a:cxn>
                <a:cxn ang="0">
                  <a:pos x="1271" y="0"/>
                </a:cxn>
              </a:cxnLst>
              <a:rect l="0" t="0" r="r" b="b"/>
              <a:pathLst>
                <a:path w="1271" h="789">
                  <a:moveTo>
                    <a:pt x="1271" y="0"/>
                  </a:moveTo>
                  <a:lnTo>
                    <a:pt x="1271" y="789"/>
                  </a:lnTo>
                  <a:lnTo>
                    <a:pt x="0" y="789"/>
                  </a:lnTo>
                  <a:lnTo>
                    <a:pt x="0" y="111"/>
                  </a:lnTo>
                  <a:lnTo>
                    <a:pt x="1271" y="0"/>
                  </a:lnTo>
                  <a:close/>
                </a:path>
              </a:pathLst>
            </a:custGeom>
            <a:solidFill>
              <a:srgbClr val="AAB7C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13"/>
            <p:cNvSpPr>
              <a:spLocks/>
            </p:cNvSpPr>
            <p:nvPr/>
          </p:nvSpPr>
          <p:spPr bwMode="auto">
            <a:xfrm>
              <a:off x="3278" y="1286"/>
              <a:ext cx="1271" cy="695"/>
            </a:xfrm>
            <a:custGeom>
              <a:avLst/>
              <a:gdLst/>
              <a:ahLst/>
              <a:cxnLst>
                <a:cxn ang="0">
                  <a:pos x="1271" y="695"/>
                </a:cxn>
                <a:cxn ang="0">
                  <a:pos x="1271" y="611"/>
                </a:cxn>
                <a:cxn ang="0">
                  <a:pos x="191" y="0"/>
                </a:cxn>
                <a:cxn ang="0">
                  <a:pos x="0" y="17"/>
                </a:cxn>
                <a:cxn ang="0">
                  <a:pos x="0" y="164"/>
                </a:cxn>
                <a:cxn ang="0">
                  <a:pos x="937" y="695"/>
                </a:cxn>
                <a:cxn ang="0">
                  <a:pos x="1271" y="695"/>
                </a:cxn>
              </a:cxnLst>
              <a:rect l="0" t="0" r="r" b="b"/>
              <a:pathLst>
                <a:path w="1271" h="695">
                  <a:moveTo>
                    <a:pt x="1271" y="695"/>
                  </a:moveTo>
                  <a:lnTo>
                    <a:pt x="1271" y="611"/>
                  </a:lnTo>
                  <a:lnTo>
                    <a:pt x="191" y="0"/>
                  </a:lnTo>
                  <a:lnTo>
                    <a:pt x="0" y="17"/>
                  </a:lnTo>
                  <a:lnTo>
                    <a:pt x="0" y="164"/>
                  </a:lnTo>
                  <a:lnTo>
                    <a:pt x="937" y="695"/>
                  </a:lnTo>
                  <a:lnTo>
                    <a:pt x="1271" y="695"/>
                  </a:lnTo>
                  <a:close/>
                </a:path>
              </a:pathLst>
            </a:custGeom>
            <a:solidFill>
              <a:srgbClr val="F4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14"/>
            <p:cNvSpPr>
              <a:spLocks/>
            </p:cNvSpPr>
            <p:nvPr/>
          </p:nvSpPr>
          <p:spPr bwMode="auto">
            <a:xfrm>
              <a:off x="3278" y="1477"/>
              <a:ext cx="889" cy="504"/>
            </a:xfrm>
            <a:custGeom>
              <a:avLst/>
              <a:gdLst/>
              <a:ahLst/>
              <a:cxnLst>
                <a:cxn ang="0">
                  <a:pos x="889" y="504"/>
                </a:cxn>
                <a:cxn ang="0">
                  <a:pos x="0" y="0"/>
                </a:cxn>
                <a:cxn ang="0">
                  <a:pos x="0" y="48"/>
                </a:cxn>
                <a:cxn ang="0">
                  <a:pos x="804" y="504"/>
                </a:cxn>
                <a:cxn ang="0">
                  <a:pos x="889" y="504"/>
                </a:cxn>
              </a:cxnLst>
              <a:rect l="0" t="0" r="r" b="b"/>
              <a:pathLst>
                <a:path w="889" h="504">
                  <a:moveTo>
                    <a:pt x="889" y="504"/>
                  </a:moveTo>
                  <a:lnTo>
                    <a:pt x="0" y="0"/>
                  </a:lnTo>
                  <a:lnTo>
                    <a:pt x="0" y="48"/>
                  </a:lnTo>
                  <a:lnTo>
                    <a:pt x="804" y="504"/>
                  </a:lnTo>
                  <a:lnTo>
                    <a:pt x="889" y="504"/>
                  </a:lnTo>
                  <a:close/>
                </a:path>
              </a:pathLst>
            </a:custGeom>
            <a:solidFill>
              <a:srgbClr val="F4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5"/>
            <p:cNvSpPr>
              <a:spLocks/>
            </p:cNvSpPr>
            <p:nvPr/>
          </p:nvSpPr>
          <p:spPr bwMode="auto">
            <a:xfrm>
              <a:off x="3593" y="1263"/>
              <a:ext cx="956" cy="555"/>
            </a:xfrm>
            <a:custGeom>
              <a:avLst/>
              <a:gdLst/>
              <a:ahLst/>
              <a:cxnLst>
                <a:cxn ang="0">
                  <a:pos x="956" y="463"/>
                </a:cxn>
                <a:cxn ang="0">
                  <a:pos x="138" y="0"/>
                </a:cxn>
                <a:cxn ang="0">
                  <a:pos x="0" y="12"/>
                </a:cxn>
                <a:cxn ang="0">
                  <a:pos x="956" y="555"/>
                </a:cxn>
                <a:cxn ang="0">
                  <a:pos x="956" y="463"/>
                </a:cxn>
              </a:cxnLst>
              <a:rect l="0" t="0" r="r" b="b"/>
              <a:pathLst>
                <a:path w="956" h="555">
                  <a:moveTo>
                    <a:pt x="956" y="463"/>
                  </a:moveTo>
                  <a:lnTo>
                    <a:pt x="138" y="0"/>
                  </a:lnTo>
                  <a:lnTo>
                    <a:pt x="0" y="12"/>
                  </a:lnTo>
                  <a:lnTo>
                    <a:pt x="956" y="555"/>
                  </a:lnTo>
                  <a:lnTo>
                    <a:pt x="956" y="463"/>
                  </a:lnTo>
                  <a:close/>
                </a:path>
              </a:pathLst>
            </a:custGeom>
            <a:solidFill>
              <a:srgbClr val="F4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6"/>
            <p:cNvSpPr>
              <a:spLocks/>
            </p:cNvSpPr>
            <p:nvPr/>
          </p:nvSpPr>
          <p:spPr bwMode="auto">
            <a:xfrm>
              <a:off x="4626" y="1196"/>
              <a:ext cx="594" cy="790"/>
            </a:xfrm>
            <a:custGeom>
              <a:avLst/>
              <a:gdLst/>
              <a:ahLst/>
              <a:cxnLst>
                <a:cxn ang="0">
                  <a:pos x="0" y="0"/>
                </a:cxn>
                <a:cxn ang="0">
                  <a:pos x="594" y="98"/>
                </a:cxn>
                <a:cxn ang="0">
                  <a:pos x="594" y="790"/>
                </a:cxn>
                <a:cxn ang="0">
                  <a:pos x="0" y="790"/>
                </a:cxn>
                <a:cxn ang="0">
                  <a:pos x="0" y="0"/>
                </a:cxn>
              </a:cxnLst>
              <a:rect l="0" t="0" r="r" b="b"/>
              <a:pathLst>
                <a:path w="594" h="790">
                  <a:moveTo>
                    <a:pt x="0" y="0"/>
                  </a:moveTo>
                  <a:lnTo>
                    <a:pt x="594" y="98"/>
                  </a:lnTo>
                  <a:lnTo>
                    <a:pt x="594" y="790"/>
                  </a:lnTo>
                  <a:lnTo>
                    <a:pt x="0" y="790"/>
                  </a:lnTo>
                  <a:lnTo>
                    <a:pt x="0" y="0"/>
                  </a:lnTo>
                  <a:close/>
                </a:path>
              </a:pathLst>
            </a:custGeom>
            <a:solidFill>
              <a:srgbClr val="5477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17"/>
            <p:cNvSpPr>
              <a:spLocks/>
            </p:cNvSpPr>
            <p:nvPr/>
          </p:nvSpPr>
          <p:spPr bwMode="auto">
            <a:xfrm>
              <a:off x="4626" y="1196"/>
              <a:ext cx="594" cy="790"/>
            </a:xfrm>
            <a:custGeom>
              <a:avLst/>
              <a:gdLst/>
              <a:ahLst/>
              <a:cxnLst>
                <a:cxn ang="0">
                  <a:pos x="0" y="0"/>
                </a:cxn>
                <a:cxn ang="0">
                  <a:pos x="0" y="31"/>
                </a:cxn>
                <a:cxn ang="0">
                  <a:pos x="549" y="122"/>
                </a:cxn>
                <a:cxn ang="0">
                  <a:pos x="549" y="790"/>
                </a:cxn>
                <a:cxn ang="0">
                  <a:pos x="594" y="790"/>
                </a:cxn>
                <a:cxn ang="0">
                  <a:pos x="594" y="98"/>
                </a:cxn>
                <a:cxn ang="0">
                  <a:pos x="0" y="0"/>
                </a:cxn>
              </a:cxnLst>
              <a:rect l="0" t="0" r="r" b="b"/>
              <a:pathLst>
                <a:path w="594" h="790">
                  <a:moveTo>
                    <a:pt x="0" y="0"/>
                  </a:moveTo>
                  <a:lnTo>
                    <a:pt x="0" y="31"/>
                  </a:lnTo>
                  <a:lnTo>
                    <a:pt x="549" y="122"/>
                  </a:lnTo>
                  <a:lnTo>
                    <a:pt x="549" y="790"/>
                  </a:lnTo>
                  <a:lnTo>
                    <a:pt x="594" y="790"/>
                  </a:lnTo>
                  <a:lnTo>
                    <a:pt x="594" y="98"/>
                  </a:lnTo>
                  <a:lnTo>
                    <a:pt x="0" y="0"/>
                  </a:lnTo>
                  <a:close/>
                </a:path>
              </a:pathLst>
            </a:custGeom>
            <a:solidFill>
              <a:srgbClr val="AAB7C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18"/>
            <p:cNvSpPr>
              <a:spLocks/>
            </p:cNvSpPr>
            <p:nvPr/>
          </p:nvSpPr>
          <p:spPr bwMode="auto">
            <a:xfrm>
              <a:off x="4371" y="672"/>
              <a:ext cx="502" cy="516"/>
            </a:xfrm>
            <a:custGeom>
              <a:avLst/>
              <a:gdLst/>
              <a:ahLst/>
              <a:cxnLst>
                <a:cxn ang="0">
                  <a:pos x="250" y="471"/>
                </a:cxn>
                <a:cxn ang="0">
                  <a:pos x="0" y="488"/>
                </a:cxn>
                <a:cxn ang="0">
                  <a:pos x="0" y="0"/>
                </a:cxn>
                <a:cxn ang="0">
                  <a:pos x="502" y="108"/>
                </a:cxn>
                <a:cxn ang="0">
                  <a:pos x="502" y="516"/>
                </a:cxn>
                <a:cxn ang="0">
                  <a:pos x="250" y="471"/>
                </a:cxn>
              </a:cxnLst>
              <a:rect l="0" t="0" r="r" b="b"/>
              <a:pathLst>
                <a:path w="502" h="516">
                  <a:moveTo>
                    <a:pt x="250" y="471"/>
                  </a:moveTo>
                  <a:lnTo>
                    <a:pt x="0" y="488"/>
                  </a:lnTo>
                  <a:lnTo>
                    <a:pt x="0" y="0"/>
                  </a:lnTo>
                  <a:lnTo>
                    <a:pt x="502" y="108"/>
                  </a:lnTo>
                  <a:lnTo>
                    <a:pt x="502" y="516"/>
                  </a:lnTo>
                  <a:lnTo>
                    <a:pt x="250" y="471"/>
                  </a:lnTo>
                  <a:close/>
                </a:path>
              </a:pathLst>
            </a:custGeom>
            <a:solidFill>
              <a:srgbClr val="5477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19"/>
            <p:cNvSpPr>
              <a:spLocks/>
            </p:cNvSpPr>
            <p:nvPr/>
          </p:nvSpPr>
          <p:spPr bwMode="auto">
            <a:xfrm>
              <a:off x="4371" y="672"/>
              <a:ext cx="502" cy="516"/>
            </a:xfrm>
            <a:custGeom>
              <a:avLst/>
              <a:gdLst/>
              <a:ahLst/>
              <a:cxnLst>
                <a:cxn ang="0">
                  <a:pos x="0" y="0"/>
                </a:cxn>
                <a:cxn ang="0">
                  <a:pos x="0" y="22"/>
                </a:cxn>
                <a:cxn ang="0">
                  <a:pos x="469" y="124"/>
                </a:cxn>
                <a:cxn ang="0">
                  <a:pos x="469" y="510"/>
                </a:cxn>
                <a:cxn ang="0">
                  <a:pos x="502" y="516"/>
                </a:cxn>
                <a:cxn ang="0">
                  <a:pos x="502" y="108"/>
                </a:cxn>
                <a:cxn ang="0">
                  <a:pos x="0" y="0"/>
                </a:cxn>
              </a:cxnLst>
              <a:rect l="0" t="0" r="r" b="b"/>
              <a:pathLst>
                <a:path w="502" h="516">
                  <a:moveTo>
                    <a:pt x="0" y="0"/>
                  </a:moveTo>
                  <a:lnTo>
                    <a:pt x="0" y="22"/>
                  </a:lnTo>
                  <a:lnTo>
                    <a:pt x="469" y="124"/>
                  </a:lnTo>
                  <a:lnTo>
                    <a:pt x="469" y="510"/>
                  </a:lnTo>
                  <a:lnTo>
                    <a:pt x="502" y="516"/>
                  </a:lnTo>
                  <a:lnTo>
                    <a:pt x="502" y="108"/>
                  </a:lnTo>
                  <a:lnTo>
                    <a:pt x="0" y="0"/>
                  </a:lnTo>
                  <a:close/>
                </a:path>
              </a:pathLst>
            </a:custGeom>
            <a:solidFill>
              <a:srgbClr val="AAB7C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20"/>
            <p:cNvSpPr>
              <a:spLocks/>
            </p:cNvSpPr>
            <p:nvPr/>
          </p:nvSpPr>
          <p:spPr bwMode="auto">
            <a:xfrm>
              <a:off x="3962" y="414"/>
              <a:ext cx="591" cy="258"/>
            </a:xfrm>
            <a:custGeom>
              <a:avLst/>
              <a:gdLst/>
              <a:ahLst/>
              <a:cxnLst>
                <a:cxn ang="0">
                  <a:pos x="0" y="45"/>
                </a:cxn>
                <a:cxn ang="0">
                  <a:pos x="295" y="0"/>
                </a:cxn>
                <a:cxn ang="0">
                  <a:pos x="591" y="103"/>
                </a:cxn>
                <a:cxn ang="0">
                  <a:pos x="591" y="248"/>
                </a:cxn>
                <a:cxn ang="0">
                  <a:pos x="407" y="208"/>
                </a:cxn>
                <a:cxn ang="0">
                  <a:pos x="407" y="209"/>
                </a:cxn>
                <a:cxn ang="0">
                  <a:pos x="0" y="258"/>
                </a:cxn>
                <a:cxn ang="0">
                  <a:pos x="0" y="45"/>
                </a:cxn>
              </a:cxnLst>
              <a:rect l="0" t="0" r="r" b="b"/>
              <a:pathLst>
                <a:path w="591" h="258">
                  <a:moveTo>
                    <a:pt x="0" y="45"/>
                  </a:moveTo>
                  <a:lnTo>
                    <a:pt x="295" y="0"/>
                  </a:lnTo>
                  <a:lnTo>
                    <a:pt x="591" y="103"/>
                  </a:lnTo>
                  <a:lnTo>
                    <a:pt x="591" y="248"/>
                  </a:lnTo>
                  <a:lnTo>
                    <a:pt x="407" y="208"/>
                  </a:lnTo>
                  <a:lnTo>
                    <a:pt x="407" y="209"/>
                  </a:lnTo>
                  <a:lnTo>
                    <a:pt x="0" y="258"/>
                  </a:lnTo>
                  <a:lnTo>
                    <a:pt x="0" y="45"/>
                  </a:lnTo>
                  <a:close/>
                </a:path>
              </a:pathLst>
            </a:custGeom>
            <a:solidFill>
              <a:srgbClr val="AAB7C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21"/>
            <p:cNvSpPr>
              <a:spLocks/>
            </p:cNvSpPr>
            <p:nvPr/>
          </p:nvSpPr>
          <p:spPr bwMode="auto">
            <a:xfrm>
              <a:off x="3962" y="451"/>
              <a:ext cx="367" cy="191"/>
            </a:xfrm>
            <a:custGeom>
              <a:avLst/>
              <a:gdLst/>
              <a:ahLst/>
              <a:cxnLst>
                <a:cxn ang="0">
                  <a:pos x="0" y="8"/>
                </a:cxn>
                <a:cxn ang="0">
                  <a:pos x="0" y="46"/>
                </a:cxn>
                <a:cxn ang="0">
                  <a:pos x="251" y="191"/>
                </a:cxn>
                <a:cxn ang="0">
                  <a:pos x="367" y="177"/>
                </a:cxn>
                <a:cxn ang="0">
                  <a:pos x="60" y="0"/>
                </a:cxn>
                <a:cxn ang="0">
                  <a:pos x="0" y="8"/>
                </a:cxn>
              </a:cxnLst>
              <a:rect l="0" t="0" r="r" b="b"/>
              <a:pathLst>
                <a:path w="367" h="191">
                  <a:moveTo>
                    <a:pt x="0" y="8"/>
                  </a:moveTo>
                  <a:lnTo>
                    <a:pt x="0" y="46"/>
                  </a:lnTo>
                  <a:lnTo>
                    <a:pt x="251" y="191"/>
                  </a:lnTo>
                  <a:lnTo>
                    <a:pt x="367" y="177"/>
                  </a:lnTo>
                  <a:lnTo>
                    <a:pt x="60" y="0"/>
                  </a:lnTo>
                  <a:lnTo>
                    <a:pt x="0" y="8"/>
                  </a:lnTo>
                  <a:close/>
                </a:path>
              </a:pathLst>
            </a:custGeom>
            <a:solidFill>
              <a:srgbClr val="F4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22"/>
            <p:cNvSpPr>
              <a:spLocks/>
            </p:cNvSpPr>
            <p:nvPr/>
          </p:nvSpPr>
          <p:spPr bwMode="auto">
            <a:xfrm>
              <a:off x="4266" y="417"/>
              <a:ext cx="287" cy="245"/>
            </a:xfrm>
            <a:custGeom>
              <a:avLst/>
              <a:gdLst/>
              <a:ahLst/>
              <a:cxnLst>
                <a:cxn ang="0">
                  <a:pos x="103" y="206"/>
                </a:cxn>
                <a:cxn ang="0">
                  <a:pos x="103" y="205"/>
                </a:cxn>
                <a:cxn ang="0">
                  <a:pos x="287" y="245"/>
                </a:cxn>
                <a:cxn ang="0">
                  <a:pos x="287" y="100"/>
                </a:cxn>
                <a:cxn ang="0">
                  <a:pos x="0" y="0"/>
                </a:cxn>
                <a:cxn ang="0">
                  <a:pos x="8" y="218"/>
                </a:cxn>
                <a:cxn ang="0">
                  <a:pos x="103" y="206"/>
                </a:cxn>
              </a:cxnLst>
              <a:rect l="0" t="0" r="r" b="b"/>
              <a:pathLst>
                <a:path w="287" h="245">
                  <a:moveTo>
                    <a:pt x="103" y="206"/>
                  </a:moveTo>
                  <a:lnTo>
                    <a:pt x="103" y="205"/>
                  </a:lnTo>
                  <a:lnTo>
                    <a:pt x="287" y="245"/>
                  </a:lnTo>
                  <a:lnTo>
                    <a:pt x="287" y="100"/>
                  </a:lnTo>
                  <a:lnTo>
                    <a:pt x="0" y="0"/>
                  </a:lnTo>
                  <a:lnTo>
                    <a:pt x="8" y="218"/>
                  </a:lnTo>
                  <a:lnTo>
                    <a:pt x="103" y="206"/>
                  </a:lnTo>
                  <a:close/>
                </a:path>
              </a:pathLst>
            </a:custGeom>
            <a:solidFill>
              <a:srgbClr val="5477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23"/>
            <p:cNvSpPr>
              <a:spLocks/>
            </p:cNvSpPr>
            <p:nvPr/>
          </p:nvSpPr>
          <p:spPr bwMode="auto">
            <a:xfrm>
              <a:off x="4266" y="417"/>
              <a:ext cx="287" cy="245"/>
            </a:xfrm>
            <a:custGeom>
              <a:avLst/>
              <a:gdLst/>
              <a:ahLst/>
              <a:cxnLst>
                <a:cxn ang="0">
                  <a:pos x="0" y="0"/>
                </a:cxn>
                <a:cxn ang="0">
                  <a:pos x="1" y="18"/>
                </a:cxn>
                <a:cxn ang="0">
                  <a:pos x="261" y="108"/>
                </a:cxn>
                <a:cxn ang="0">
                  <a:pos x="261" y="238"/>
                </a:cxn>
                <a:cxn ang="0">
                  <a:pos x="287" y="245"/>
                </a:cxn>
                <a:cxn ang="0">
                  <a:pos x="287" y="100"/>
                </a:cxn>
                <a:cxn ang="0">
                  <a:pos x="0" y="0"/>
                </a:cxn>
              </a:cxnLst>
              <a:rect l="0" t="0" r="r" b="b"/>
              <a:pathLst>
                <a:path w="287" h="245">
                  <a:moveTo>
                    <a:pt x="0" y="0"/>
                  </a:moveTo>
                  <a:lnTo>
                    <a:pt x="1" y="18"/>
                  </a:lnTo>
                  <a:lnTo>
                    <a:pt x="261" y="108"/>
                  </a:lnTo>
                  <a:lnTo>
                    <a:pt x="261" y="238"/>
                  </a:lnTo>
                  <a:lnTo>
                    <a:pt x="287" y="245"/>
                  </a:lnTo>
                  <a:lnTo>
                    <a:pt x="287" y="100"/>
                  </a:lnTo>
                  <a:lnTo>
                    <a:pt x="0" y="0"/>
                  </a:lnTo>
                  <a:close/>
                </a:path>
              </a:pathLst>
            </a:custGeom>
            <a:solidFill>
              <a:srgbClr val="AAB7C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24"/>
            <p:cNvSpPr>
              <a:spLocks/>
            </p:cNvSpPr>
            <p:nvPr/>
          </p:nvSpPr>
          <p:spPr bwMode="auto">
            <a:xfrm>
              <a:off x="3614" y="680"/>
              <a:ext cx="680" cy="546"/>
            </a:xfrm>
            <a:custGeom>
              <a:avLst/>
              <a:gdLst/>
              <a:ahLst/>
              <a:cxnLst>
                <a:cxn ang="0">
                  <a:pos x="0" y="81"/>
                </a:cxn>
                <a:cxn ang="0">
                  <a:pos x="680" y="0"/>
                </a:cxn>
                <a:cxn ang="0">
                  <a:pos x="680" y="487"/>
                </a:cxn>
                <a:cxn ang="0">
                  <a:pos x="0" y="546"/>
                </a:cxn>
                <a:cxn ang="0">
                  <a:pos x="0" y="81"/>
                </a:cxn>
              </a:cxnLst>
              <a:rect l="0" t="0" r="r" b="b"/>
              <a:pathLst>
                <a:path w="680" h="546">
                  <a:moveTo>
                    <a:pt x="0" y="81"/>
                  </a:moveTo>
                  <a:lnTo>
                    <a:pt x="680" y="0"/>
                  </a:lnTo>
                  <a:lnTo>
                    <a:pt x="680" y="487"/>
                  </a:lnTo>
                  <a:lnTo>
                    <a:pt x="0" y="546"/>
                  </a:lnTo>
                  <a:lnTo>
                    <a:pt x="0" y="81"/>
                  </a:lnTo>
                  <a:close/>
                </a:path>
              </a:pathLst>
            </a:custGeom>
            <a:solidFill>
              <a:srgbClr val="AAB7C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25"/>
            <p:cNvSpPr>
              <a:spLocks/>
            </p:cNvSpPr>
            <p:nvPr/>
          </p:nvSpPr>
          <p:spPr bwMode="auto">
            <a:xfrm>
              <a:off x="3614" y="747"/>
              <a:ext cx="680" cy="429"/>
            </a:xfrm>
            <a:custGeom>
              <a:avLst/>
              <a:gdLst/>
              <a:ahLst/>
              <a:cxnLst>
                <a:cxn ang="0">
                  <a:pos x="680" y="420"/>
                </a:cxn>
                <a:cxn ang="0">
                  <a:pos x="680" y="322"/>
                </a:cxn>
                <a:cxn ang="0">
                  <a:pos x="123" y="0"/>
                </a:cxn>
                <a:cxn ang="0">
                  <a:pos x="0" y="14"/>
                </a:cxn>
                <a:cxn ang="0">
                  <a:pos x="0" y="97"/>
                </a:cxn>
                <a:cxn ang="0">
                  <a:pos x="578" y="429"/>
                </a:cxn>
                <a:cxn ang="0">
                  <a:pos x="680" y="420"/>
                </a:cxn>
              </a:cxnLst>
              <a:rect l="0" t="0" r="r" b="b"/>
              <a:pathLst>
                <a:path w="680" h="429">
                  <a:moveTo>
                    <a:pt x="680" y="420"/>
                  </a:moveTo>
                  <a:lnTo>
                    <a:pt x="680" y="322"/>
                  </a:lnTo>
                  <a:lnTo>
                    <a:pt x="123" y="0"/>
                  </a:lnTo>
                  <a:lnTo>
                    <a:pt x="0" y="14"/>
                  </a:lnTo>
                  <a:lnTo>
                    <a:pt x="0" y="97"/>
                  </a:lnTo>
                  <a:lnTo>
                    <a:pt x="578" y="429"/>
                  </a:lnTo>
                  <a:lnTo>
                    <a:pt x="680" y="420"/>
                  </a:lnTo>
                  <a:close/>
                </a:path>
              </a:pathLst>
            </a:custGeom>
            <a:solidFill>
              <a:srgbClr val="F4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26"/>
            <p:cNvSpPr>
              <a:spLocks/>
            </p:cNvSpPr>
            <p:nvPr/>
          </p:nvSpPr>
          <p:spPr bwMode="auto">
            <a:xfrm>
              <a:off x="3614" y="887"/>
              <a:ext cx="511" cy="305"/>
            </a:xfrm>
            <a:custGeom>
              <a:avLst/>
              <a:gdLst/>
              <a:ahLst/>
              <a:cxnLst>
                <a:cxn ang="0">
                  <a:pos x="511" y="295"/>
                </a:cxn>
                <a:cxn ang="0">
                  <a:pos x="0" y="0"/>
                </a:cxn>
                <a:cxn ang="0">
                  <a:pos x="0" y="81"/>
                </a:cxn>
                <a:cxn ang="0">
                  <a:pos x="389" y="305"/>
                </a:cxn>
                <a:cxn ang="0">
                  <a:pos x="511" y="295"/>
                </a:cxn>
              </a:cxnLst>
              <a:rect l="0" t="0" r="r" b="b"/>
              <a:pathLst>
                <a:path w="511" h="305">
                  <a:moveTo>
                    <a:pt x="511" y="295"/>
                  </a:moveTo>
                  <a:lnTo>
                    <a:pt x="0" y="0"/>
                  </a:lnTo>
                  <a:lnTo>
                    <a:pt x="0" y="81"/>
                  </a:lnTo>
                  <a:lnTo>
                    <a:pt x="389" y="305"/>
                  </a:lnTo>
                  <a:lnTo>
                    <a:pt x="511" y="295"/>
                  </a:lnTo>
                  <a:close/>
                </a:path>
              </a:pathLst>
            </a:custGeom>
            <a:solidFill>
              <a:srgbClr val="F4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27"/>
            <p:cNvSpPr>
              <a:spLocks/>
            </p:cNvSpPr>
            <p:nvPr/>
          </p:nvSpPr>
          <p:spPr bwMode="auto">
            <a:xfrm>
              <a:off x="3775" y="737"/>
              <a:ext cx="519" cy="304"/>
            </a:xfrm>
            <a:custGeom>
              <a:avLst/>
              <a:gdLst/>
              <a:ahLst/>
              <a:cxnLst>
                <a:cxn ang="0">
                  <a:pos x="519" y="272"/>
                </a:cxn>
                <a:cxn ang="0">
                  <a:pos x="46" y="0"/>
                </a:cxn>
                <a:cxn ang="0">
                  <a:pos x="0" y="6"/>
                </a:cxn>
                <a:cxn ang="0">
                  <a:pos x="519" y="304"/>
                </a:cxn>
                <a:cxn ang="0">
                  <a:pos x="519" y="272"/>
                </a:cxn>
              </a:cxnLst>
              <a:rect l="0" t="0" r="r" b="b"/>
              <a:pathLst>
                <a:path w="519" h="304">
                  <a:moveTo>
                    <a:pt x="519" y="272"/>
                  </a:moveTo>
                  <a:lnTo>
                    <a:pt x="46" y="0"/>
                  </a:lnTo>
                  <a:lnTo>
                    <a:pt x="0" y="6"/>
                  </a:lnTo>
                  <a:lnTo>
                    <a:pt x="519" y="304"/>
                  </a:lnTo>
                  <a:lnTo>
                    <a:pt x="519" y="272"/>
                  </a:lnTo>
                  <a:close/>
                </a:path>
              </a:pathLst>
            </a:custGeom>
            <a:solidFill>
              <a:srgbClr val="F4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Rectangle 29"/>
            <p:cNvSpPr>
              <a:spLocks noChangeArrowheads="1"/>
            </p:cNvSpPr>
            <p:nvPr/>
          </p:nvSpPr>
          <p:spPr bwMode="auto">
            <a:xfrm>
              <a:off x="4243" y="379"/>
              <a:ext cx="51" cy="263"/>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30"/>
            <p:cNvSpPr>
              <a:spLocks/>
            </p:cNvSpPr>
            <p:nvPr/>
          </p:nvSpPr>
          <p:spPr bwMode="auto">
            <a:xfrm>
              <a:off x="4171" y="1015"/>
              <a:ext cx="45" cy="62"/>
            </a:xfrm>
            <a:custGeom>
              <a:avLst/>
              <a:gdLst/>
              <a:ahLst/>
              <a:cxnLst>
                <a:cxn ang="0">
                  <a:pos x="45" y="59"/>
                </a:cxn>
                <a:cxn ang="0">
                  <a:pos x="45" y="0"/>
                </a:cxn>
                <a:cxn ang="0">
                  <a:pos x="0" y="3"/>
                </a:cxn>
                <a:cxn ang="0">
                  <a:pos x="0" y="62"/>
                </a:cxn>
                <a:cxn ang="0">
                  <a:pos x="45" y="59"/>
                </a:cxn>
              </a:cxnLst>
              <a:rect l="0" t="0" r="r" b="b"/>
              <a:pathLst>
                <a:path w="45" h="62">
                  <a:moveTo>
                    <a:pt x="45" y="59"/>
                  </a:moveTo>
                  <a:lnTo>
                    <a:pt x="45" y="0"/>
                  </a:lnTo>
                  <a:lnTo>
                    <a:pt x="0" y="3"/>
                  </a:lnTo>
                  <a:lnTo>
                    <a:pt x="0" y="62"/>
                  </a:lnTo>
                  <a:lnTo>
                    <a:pt x="45" y="59"/>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31"/>
            <p:cNvSpPr>
              <a:spLocks/>
            </p:cNvSpPr>
            <p:nvPr/>
          </p:nvSpPr>
          <p:spPr bwMode="auto">
            <a:xfrm>
              <a:off x="4054" y="1030"/>
              <a:ext cx="45" cy="62"/>
            </a:xfrm>
            <a:custGeom>
              <a:avLst/>
              <a:gdLst/>
              <a:ahLst/>
              <a:cxnLst>
                <a:cxn ang="0">
                  <a:pos x="45" y="59"/>
                </a:cxn>
                <a:cxn ang="0">
                  <a:pos x="45" y="0"/>
                </a:cxn>
                <a:cxn ang="0">
                  <a:pos x="0" y="3"/>
                </a:cxn>
                <a:cxn ang="0">
                  <a:pos x="0" y="62"/>
                </a:cxn>
                <a:cxn ang="0">
                  <a:pos x="45" y="59"/>
                </a:cxn>
              </a:cxnLst>
              <a:rect l="0" t="0" r="r" b="b"/>
              <a:pathLst>
                <a:path w="45" h="62">
                  <a:moveTo>
                    <a:pt x="45" y="59"/>
                  </a:moveTo>
                  <a:lnTo>
                    <a:pt x="45" y="0"/>
                  </a:lnTo>
                  <a:lnTo>
                    <a:pt x="0" y="3"/>
                  </a:lnTo>
                  <a:lnTo>
                    <a:pt x="0" y="62"/>
                  </a:lnTo>
                  <a:lnTo>
                    <a:pt x="45" y="59"/>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32"/>
            <p:cNvSpPr>
              <a:spLocks/>
            </p:cNvSpPr>
            <p:nvPr/>
          </p:nvSpPr>
          <p:spPr bwMode="auto">
            <a:xfrm>
              <a:off x="3936" y="1045"/>
              <a:ext cx="46" cy="61"/>
            </a:xfrm>
            <a:custGeom>
              <a:avLst/>
              <a:gdLst/>
              <a:ahLst/>
              <a:cxnLst>
                <a:cxn ang="0">
                  <a:pos x="46" y="58"/>
                </a:cxn>
                <a:cxn ang="0">
                  <a:pos x="46" y="0"/>
                </a:cxn>
                <a:cxn ang="0">
                  <a:pos x="0" y="3"/>
                </a:cxn>
                <a:cxn ang="0">
                  <a:pos x="0" y="61"/>
                </a:cxn>
                <a:cxn ang="0">
                  <a:pos x="46" y="58"/>
                </a:cxn>
              </a:cxnLst>
              <a:rect l="0" t="0" r="r" b="b"/>
              <a:pathLst>
                <a:path w="46" h="61">
                  <a:moveTo>
                    <a:pt x="46" y="58"/>
                  </a:moveTo>
                  <a:lnTo>
                    <a:pt x="46" y="0"/>
                  </a:lnTo>
                  <a:lnTo>
                    <a:pt x="0" y="3"/>
                  </a:lnTo>
                  <a:lnTo>
                    <a:pt x="0" y="61"/>
                  </a:lnTo>
                  <a:lnTo>
                    <a:pt x="46" y="5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33"/>
            <p:cNvSpPr>
              <a:spLocks/>
            </p:cNvSpPr>
            <p:nvPr/>
          </p:nvSpPr>
          <p:spPr bwMode="auto">
            <a:xfrm>
              <a:off x="3819" y="1059"/>
              <a:ext cx="45" cy="62"/>
            </a:xfrm>
            <a:custGeom>
              <a:avLst/>
              <a:gdLst/>
              <a:ahLst/>
              <a:cxnLst>
                <a:cxn ang="0">
                  <a:pos x="45" y="59"/>
                </a:cxn>
                <a:cxn ang="0">
                  <a:pos x="45" y="0"/>
                </a:cxn>
                <a:cxn ang="0">
                  <a:pos x="0" y="3"/>
                </a:cxn>
                <a:cxn ang="0">
                  <a:pos x="0" y="62"/>
                </a:cxn>
                <a:cxn ang="0">
                  <a:pos x="45" y="59"/>
                </a:cxn>
              </a:cxnLst>
              <a:rect l="0" t="0" r="r" b="b"/>
              <a:pathLst>
                <a:path w="45" h="62">
                  <a:moveTo>
                    <a:pt x="45" y="59"/>
                  </a:moveTo>
                  <a:lnTo>
                    <a:pt x="45" y="0"/>
                  </a:lnTo>
                  <a:lnTo>
                    <a:pt x="0" y="3"/>
                  </a:lnTo>
                  <a:lnTo>
                    <a:pt x="0" y="62"/>
                  </a:lnTo>
                  <a:lnTo>
                    <a:pt x="45" y="59"/>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34"/>
            <p:cNvSpPr>
              <a:spLocks/>
            </p:cNvSpPr>
            <p:nvPr/>
          </p:nvSpPr>
          <p:spPr bwMode="auto">
            <a:xfrm>
              <a:off x="3702" y="1074"/>
              <a:ext cx="45" cy="62"/>
            </a:xfrm>
            <a:custGeom>
              <a:avLst/>
              <a:gdLst/>
              <a:ahLst/>
              <a:cxnLst>
                <a:cxn ang="0">
                  <a:pos x="45" y="59"/>
                </a:cxn>
                <a:cxn ang="0">
                  <a:pos x="45" y="0"/>
                </a:cxn>
                <a:cxn ang="0">
                  <a:pos x="0" y="3"/>
                </a:cxn>
                <a:cxn ang="0">
                  <a:pos x="1" y="62"/>
                </a:cxn>
                <a:cxn ang="0">
                  <a:pos x="45" y="59"/>
                </a:cxn>
              </a:cxnLst>
              <a:rect l="0" t="0" r="r" b="b"/>
              <a:pathLst>
                <a:path w="45" h="62">
                  <a:moveTo>
                    <a:pt x="45" y="59"/>
                  </a:moveTo>
                  <a:lnTo>
                    <a:pt x="45" y="0"/>
                  </a:lnTo>
                  <a:lnTo>
                    <a:pt x="0" y="3"/>
                  </a:lnTo>
                  <a:lnTo>
                    <a:pt x="1" y="62"/>
                  </a:lnTo>
                  <a:lnTo>
                    <a:pt x="45" y="59"/>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35"/>
            <p:cNvSpPr>
              <a:spLocks/>
            </p:cNvSpPr>
            <p:nvPr/>
          </p:nvSpPr>
          <p:spPr bwMode="auto">
            <a:xfrm>
              <a:off x="4171" y="893"/>
              <a:ext cx="45" cy="60"/>
            </a:xfrm>
            <a:custGeom>
              <a:avLst/>
              <a:gdLst/>
              <a:ahLst/>
              <a:cxnLst>
                <a:cxn ang="0">
                  <a:pos x="45" y="57"/>
                </a:cxn>
                <a:cxn ang="0">
                  <a:pos x="45" y="0"/>
                </a:cxn>
                <a:cxn ang="0">
                  <a:pos x="0" y="3"/>
                </a:cxn>
                <a:cxn ang="0">
                  <a:pos x="0" y="60"/>
                </a:cxn>
                <a:cxn ang="0">
                  <a:pos x="45" y="57"/>
                </a:cxn>
              </a:cxnLst>
              <a:rect l="0" t="0" r="r" b="b"/>
              <a:pathLst>
                <a:path w="45" h="60">
                  <a:moveTo>
                    <a:pt x="45" y="57"/>
                  </a:moveTo>
                  <a:lnTo>
                    <a:pt x="45" y="0"/>
                  </a:lnTo>
                  <a:lnTo>
                    <a:pt x="0" y="3"/>
                  </a:lnTo>
                  <a:lnTo>
                    <a:pt x="0" y="60"/>
                  </a:lnTo>
                  <a:lnTo>
                    <a:pt x="45" y="57"/>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36"/>
            <p:cNvSpPr>
              <a:spLocks/>
            </p:cNvSpPr>
            <p:nvPr/>
          </p:nvSpPr>
          <p:spPr bwMode="auto">
            <a:xfrm>
              <a:off x="4054" y="907"/>
              <a:ext cx="45" cy="61"/>
            </a:xfrm>
            <a:custGeom>
              <a:avLst/>
              <a:gdLst/>
              <a:ahLst/>
              <a:cxnLst>
                <a:cxn ang="0">
                  <a:pos x="45" y="58"/>
                </a:cxn>
                <a:cxn ang="0">
                  <a:pos x="45" y="0"/>
                </a:cxn>
                <a:cxn ang="0">
                  <a:pos x="0" y="3"/>
                </a:cxn>
                <a:cxn ang="0">
                  <a:pos x="0" y="61"/>
                </a:cxn>
                <a:cxn ang="0">
                  <a:pos x="45" y="58"/>
                </a:cxn>
              </a:cxnLst>
              <a:rect l="0" t="0" r="r" b="b"/>
              <a:pathLst>
                <a:path w="45" h="61">
                  <a:moveTo>
                    <a:pt x="45" y="58"/>
                  </a:moveTo>
                  <a:lnTo>
                    <a:pt x="45" y="0"/>
                  </a:lnTo>
                  <a:lnTo>
                    <a:pt x="0" y="3"/>
                  </a:lnTo>
                  <a:lnTo>
                    <a:pt x="0" y="61"/>
                  </a:lnTo>
                  <a:lnTo>
                    <a:pt x="45" y="5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37"/>
            <p:cNvSpPr>
              <a:spLocks/>
            </p:cNvSpPr>
            <p:nvPr/>
          </p:nvSpPr>
          <p:spPr bwMode="auto">
            <a:xfrm>
              <a:off x="3936" y="922"/>
              <a:ext cx="46" cy="61"/>
            </a:xfrm>
            <a:custGeom>
              <a:avLst/>
              <a:gdLst/>
              <a:ahLst/>
              <a:cxnLst>
                <a:cxn ang="0">
                  <a:pos x="46" y="58"/>
                </a:cxn>
                <a:cxn ang="0">
                  <a:pos x="46" y="0"/>
                </a:cxn>
                <a:cxn ang="0">
                  <a:pos x="0" y="3"/>
                </a:cxn>
                <a:cxn ang="0">
                  <a:pos x="0" y="61"/>
                </a:cxn>
                <a:cxn ang="0">
                  <a:pos x="46" y="58"/>
                </a:cxn>
              </a:cxnLst>
              <a:rect l="0" t="0" r="r" b="b"/>
              <a:pathLst>
                <a:path w="46" h="61">
                  <a:moveTo>
                    <a:pt x="46" y="58"/>
                  </a:moveTo>
                  <a:lnTo>
                    <a:pt x="46" y="0"/>
                  </a:lnTo>
                  <a:lnTo>
                    <a:pt x="0" y="3"/>
                  </a:lnTo>
                  <a:lnTo>
                    <a:pt x="0" y="61"/>
                  </a:lnTo>
                  <a:lnTo>
                    <a:pt x="46" y="5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38"/>
            <p:cNvSpPr>
              <a:spLocks/>
            </p:cNvSpPr>
            <p:nvPr/>
          </p:nvSpPr>
          <p:spPr bwMode="auto">
            <a:xfrm>
              <a:off x="3819" y="937"/>
              <a:ext cx="45" cy="60"/>
            </a:xfrm>
            <a:custGeom>
              <a:avLst/>
              <a:gdLst/>
              <a:ahLst/>
              <a:cxnLst>
                <a:cxn ang="0">
                  <a:pos x="45" y="57"/>
                </a:cxn>
                <a:cxn ang="0">
                  <a:pos x="45" y="0"/>
                </a:cxn>
                <a:cxn ang="0">
                  <a:pos x="0" y="3"/>
                </a:cxn>
                <a:cxn ang="0">
                  <a:pos x="0" y="60"/>
                </a:cxn>
                <a:cxn ang="0">
                  <a:pos x="45" y="57"/>
                </a:cxn>
              </a:cxnLst>
              <a:rect l="0" t="0" r="r" b="b"/>
              <a:pathLst>
                <a:path w="45" h="60">
                  <a:moveTo>
                    <a:pt x="45" y="57"/>
                  </a:moveTo>
                  <a:lnTo>
                    <a:pt x="45" y="0"/>
                  </a:lnTo>
                  <a:lnTo>
                    <a:pt x="0" y="3"/>
                  </a:lnTo>
                  <a:lnTo>
                    <a:pt x="0" y="60"/>
                  </a:lnTo>
                  <a:lnTo>
                    <a:pt x="45" y="57"/>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39"/>
            <p:cNvSpPr>
              <a:spLocks/>
            </p:cNvSpPr>
            <p:nvPr/>
          </p:nvSpPr>
          <p:spPr bwMode="auto">
            <a:xfrm>
              <a:off x="3702" y="951"/>
              <a:ext cx="45" cy="61"/>
            </a:xfrm>
            <a:custGeom>
              <a:avLst/>
              <a:gdLst/>
              <a:ahLst/>
              <a:cxnLst>
                <a:cxn ang="0">
                  <a:pos x="45" y="58"/>
                </a:cxn>
                <a:cxn ang="0">
                  <a:pos x="45" y="0"/>
                </a:cxn>
                <a:cxn ang="0">
                  <a:pos x="0" y="3"/>
                </a:cxn>
                <a:cxn ang="0">
                  <a:pos x="1" y="61"/>
                </a:cxn>
                <a:cxn ang="0">
                  <a:pos x="45" y="58"/>
                </a:cxn>
              </a:cxnLst>
              <a:rect l="0" t="0" r="r" b="b"/>
              <a:pathLst>
                <a:path w="45" h="61">
                  <a:moveTo>
                    <a:pt x="45" y="58"/>
                  </a:moveTo>
                  <a:lnTo>
                    <a:pt x="45" y="0"/>
                  </a:lnTo>
                  <a:lnTo>
                    <a:pt x="0" y="3"/>
                  </a:lnTo>
                  <a:lnTo>
                    <a:pt x="1" y="61"/>
                  </a:lnTo>
                  <a:lnTo>
                    <a:pt x="45" y="5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40"/>
            <p:cNvSpPr>
              <a:spLocks/>
            </p:cNvSpPr>
            <p:nvPr/>
          </p:nvSpPr>
          <p:spPr bwMode="auto">
            <a:xfrm>
              <a:off x="4171" y="769"/>
              <a:ext cx="45" cy="61"/>
            </a:xfrm>
            <a:custGeom>
              <a:avLst/>
              <a:gdLst/>
              <a:ahLst/>
              <a:cxnLst>
                <a:cxn ang="0">
                  <a:pos x="45" y="57"/>
                </a:cxn>
                <a:cxn ang="0">
                  <a:pos x="45" y="0"/>
                </a:cxn>
                <a:cxn ang="0">
                  <a:pos x="0" y="3"/>
                </a:cxn>
                <a:cxn ang="0">
                  <a:pos x="0" y="61"/>
                </a:cxn>
                <a:cxn ang="0">
                  <a:pos x="45" y="57"/>
                </a:cxn>
              </a:cxnLst>
              <a:rect l="0" t="0" r="r" b="b"/>
              <a:pathLst>
                <a:path w="45" h="61">
                  <a:moveTo>
                    <a:pt x="45" y="57"/>
                  </a:moveTo>
                  <a:lnTo>
                    <a:pt x="45" y="0"/>
                  </a:lnTo>
                  <a:lnTo>
                    <a:pt x="0" y="3"/>
                  </a:lnTo>
                  <a:lnTo>
                    <a:pt x="0" y="61"/>
                  </a:lnTo>
                  <a:lnTo>
                    <a:pt x="45" y="57"/>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41"/>
            <p:cNvSpPr>
              <a:spLocks/>
            </p:cNvSpPr>
            <p:nvPr/>
          </p:nvSpPr>
          <p:spPr bwMode="auto">
            <a:xfrm>
              <a:off x="4054" y="783"/>
              <a:ext cx="45" cy="61"/>
            </a:xfrm>
            <a:custGeom>
              <a:avLst/>
              <a:gdLst/>
              <a:ahLst/>
              <a:cxnLst>
                <a:cxn ang="0">
                  <a:pos x="45" y="58"/>
                </a:cxn>
                <a:cxn ang="0">
                  <a:pos x="45" y="0"/>
                </a:cxn>
                <a:cxn ang="0">
                  <a:pos x="0" y="4"/>
                </a:cxn>
                <a:cxn ang="0">
                  <a:pos x="0" y="61"/>
                </a:cxn>
                <a:cxn ang="0">
                  <a:pos x="45" y="58"/>
                </a:cxn>
              </a:cxnLst>
              <a:rect l="0" t="0" r="r" b="b"/>
              <a:pathLst>
                <a:path w="45" h="61">
                  <a:moveTo>
                    <a:pt x="45" y="58"/>
                  </a:moveTo>
                  <a:lnTo>
                    <a:pt x="45" y="0"/>
                  </a:lnTo>
                  <a:lnTo>
                    <a:pt x="0" y="4"/>
                  </a:lnTo>
                  <a:lnTo>
                    <a:pt x="0" y="61"/>
                  </a:lnTo>
                  <a:lnTo>
                    <a:pt x="45" y="5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42"/>
            <p:cNvSpPr>
              <a:spLocks/>
            </p:cNvSpPr>
            <p:nvPr/>
          </p:nvSpPr>
          <p:spPr bwMode="auto">
            <a:xfrm>
              <a:off x="4057" y="519"/>
              <a:ext cx="35" cy="50"/>
            </a:xfrm>
            <a:custGeom>
              <a:avLst/>
              <a:gdLst/>
              <a:ahLst/>
              <a:cxnLst>
                <a:cxn ang="0">
                  <a:pos x="35" y="47"/>
                </a:cxn>
                <a:cxn ang="0">
                  <a:pos x="35" y="0"/>
                </a:cxn>
                <a:cxn ang="0">
                  <a:pos x="0" y="3"/>
                </a:cxn>
                <a:cxn ang="0">
                  <a:pos x="0" y="50"/>
                </a:cxn>
                <a:cxn ang="0">
                  <a:pos x="35" y="47"/>
                </a:cxn>
              </a:cxnLst>
              <a:rect l="0" t="0" r="r" b="b"/>
              <a:pathLst>
                <a:path w="35" h="50">
                  <a:moveTo>
                    <a:pt x="35" y="47"/>
                  </a:moveTo>
                  <a:lnTo>
                    <a:pt x="35" y="0"/>
                  </a:lnTo>
                  <a:lnTo>
                    <a:pt x="0" y="3"/>
                  </a:lnTo>
                  <a:lnTo>
                    <a:pt x="0" y="50"/>
                  </a:lnTo>
                  <a:lnTo>
                    <a:pt x="35" y="47"/>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43"/>
            <p:cNvSpPr>
              <a:spLocks/>
            </p:cNvSpPr>
            <p:nvPr/>
          </p:nvSpPr>
          <p:spPr bwMode="auto">
            <a:xfrm>
              <a:off x="4125" y="551"/>
              <a:ext cx="37" cy="49"/>
            </a:xfrm>
            <a:custGeom>
              <a:avLst/>
              <a:gdLst/>
              <a:ahLst/>
              <a:cxnLst>
                <a:cxn ang="0">
                  <a:pos x="37" y="46"/>
                </a:cxn>
                <a:cxn ang="0">
                  <a:pos x="37" y="0"/>
                </a:cxn>
                <a:cxn ang="0">
                  <a:pos x="0" y="2"/>
                </a:cxn>
                <a:cxn ang="0">
                  <a:pos x="0" y="49"/>
                </a:cxn>
                <a:cxn ang="0">
                  <a:pos x="37" y="46"/>
                </a:cxn>
              </a:cxnLst>
              <a:rect l="0" t="0" r="r" b="b"/>
              <a:pathLst>
                <a:path w="37" h="49">
                  <a:moveTo>
                    <a:pt x="37" y="46"/>
                  </a:moveTo>
                  <a:lnTo>
                    <a:pt x="37" y="0"/>
                  </a:lnTo>
                  <a:lnTo>
                    <a:pt x="0" y="2"/>
                  </a:lnTo>
                  <a:lnTo>
                    <a:pt x="0" y="49"/>
                  </a:lnTo>
                  <a:lnTo>
                    <a:pt x="37" y="46"/>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44"/>
            <p:cNvSpPr>
              <a:spLocks/>
            </p:cNvSpPr>
            <p:nvPr/>
          </p:nvSpPr>
          <p:spPr bwMode="auto">
            <a:xfrm>
              <a:off x="3936" y="798"/>
              <a:ext cx="46" cy="62"/>
            </a:xfrm>
            <a:custGeom>
              <a:avLst/>
              <a:gdLst/>
              <a:ahLst/>
              <a:cxnLst>
                <a:cxn ang="0">
                  <a:pos x="46" y="58"/>
                </a:cxn>
                <a:cxn ang="0">
                  <a:pos x="46" y="0"/>
                </a:cxn>
                <a:cxn ang="0">
                  <a:pos x="0" y="3"/>
                </a:cxn>
                <a:cxn ang="0">
                  <a:pos x="0" y="62"/>
                </a:cxn>
                <a:cxn ang="0">
                  <a:pos x="46" y="58"/>
                </a:cxn>
              </a:cxnLst>
              <a:rect l="0" t="0" r="r" b="b"/>
              <a:pathLst>
                <a:path w="46" h="62">
                  <a:moveTo>
                    <a:pt x="46" y="58"/>
                  </a:moveTo>
                  <a:lnTo>
                    <a:pt x="46" y="0"/>
                  </a:lnTo>
                  <a:lnTo>
                    <a:pt x="0" y="3"/>
                  </a:lnTo>
                  <a:lnTo>
                    <a:pt x="0" y="62"/>
                  </a:lnTo>
                  <a:lnTo>
                    <a:pt x="46" y="5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45"/>
            <p:cNvSpPr>
              <a:spLocks/>
            </p:cNvSpPr>
            <p:nvPr/>
          </p:nvSpPr>
          <p:spPr bwMode="auto">
            <a:xfrm>
              <a:off x="3819" y="813"/>
              <a:ext cx="45" cy="62"/>
            </a:xfrm>
            <a:custGeom>
              <a:avLst/>
              <a:gdLst/>
              <a:ahLst/>
              <a:cxnLst>
                <a:cxn ang="0">
                  <a:pos x="45" y="57"/>
                </a:cxn>
                <a:cxn ang="0">
                  <a:pos x="45" y="0"/>
                </a:cxn>
                <a:cxn ang="0">
                  <a:pos x="0" y="3"/>
                </a:cxn>
                <a:cxn ang="0">
                  <a:pos x="0" y="62"/>
                </a:cxn>
                <a:cxn ang="0">
                  <a:pos x="45" y="57"/>
                </a:cxn>
              </a:cxnLst>
              <a:rect l="0" t="0" r="r" b="b"/>
              <a:pathLst>
                <a:path w="45" h="62">
                  <a:moveTo>
                    <a:pt x="45" y="57"/>
                  </a:moveTo>
                  <a:lnTo>
                    <a:pt x="45" y="0"/>
                  </a:lnTo>
                  <a:lnTo>
                    <a:pt x="0" y="3"/>
                  </a:lnTo>
                  <a:lnTo>
                    <a:pt x="0" y="62"/>
                  </a:lnTo>
                  <a:lnTo>
                    <a:pt x="45" y="57"/>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46"/>
            <p:cNvSpPr>
              <a:spLocks/>
            </p:cNvSpPr>
            <p:nvPr/>
          </p:nvSpPr>
          <p:spPr bwMode="auto">
            <a:xfrm>
              <a:off x="3702" y="827"/>
              <a:ext cx="45" cy="62"/>
            </a:xfrm>
            <a:custGeom>
              <a:avLst/>
              <a:gdLst/>
              <a:ahLst/>
              <a:cxnLst>
                <a:cxn ang="0">
                  <a:pos x="45" y="58"/>
                </a:cxn>
                <a:cxn ang="0">
                  <a:pos x="45" y="0"/>
                </a:cxn>
                <a:cxn ang="0">
                  <a:pos x="0" y="4"/>
                </a:cxn>
                <a:cxn ang="0">
                  <a:pos x="1" y="62"/>
                </a:cxn>
                <a:cxn ang="0">
                  <a:pos x="45" y="58"/>
                </a:cxn>
              </a:cxnLst>
              <a:rect l="0" t="0" r="r" b="b"/>
              <a:pathLst>
                <a:path w="45" h="62">
                  <a:moveTo>
                    <a:pt x="45" y="58"/>
                  </a:moveTo>
                  <a:lnTo>
                    <a:pt x="45" y="0"/>
                  </a:lnTo>
                  <a:lnTo>
                    <a:pt x="0" y="4"/>
                  </a:lnTo>
                  <a:lnTo>
                    <a:pt x="1" y="62"/>
                  </a:lnTo>
                  <a:lnTo>
                    <a:pt x="45" y="5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47"/>
            <p:cNvSpPr>
              <a:spLocks/>
            </p:cNvSpPr>
            <p:nvPr/>
          </p:nvSpPr>
          <p:spPr bwMode="auto">
            <a:xfrm>
              <a:off x="4477" y="1039"/>
              <a:ext cx="46" cy="62"/>
            </a:xfrm>
            <a:custGeom>
              <a:avLst/>
              <a:gdLst/>
              <a:ahLst/>
              <a:cxnLst>
                <a:cxn ang="0">
                  <a:pos x="0" y="59"/>
                </a:cxn>
                <a:cxn ang="0">
                  <a:pos x="0" y="0"/>
                </a:cxn>
                <a:cxn ang="0">
                  <a:pos x="46" y="5"/>
                </a:cxn>
                <a:cxn ang="0">
                  <a:pos x="44" y="62"/>
                </a:cxn>
                <a:cxn ang="0">
                  <a:pos x="0" y="59"/>
                </a:cxn>
              </a:cxnLst>
              <a:rect l="0" t="0" r="r" b="b"/>
              <a:pathLst>
                <a:path w="46" h="62">
                  <a:moveTo>
                    <a:pt x="0" y="59"/>
                  </a:moveTo>
                  <a:lnTo>
                    <a:pt x="0" y="0"/>
                  </a:lnTo>
                  <a:lnTo>
                    <a:pt x="46" y="5"/>
                  </a:lnTo>
                  <a:lnTo>
                    <a:pt x="44" y="62"/>
                  </a:lnTo>
                  <a:lnTo>
                    <a:pt x="0" y="5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48"/>
            <p:cNvSpPr>
              <a:spLocks/>
            </p:cNvSpPr>
            <p:nvPr/>
          </p:nvSpPr>
          <p:spPr bwMode="auto">
            <a:xfrm>
              <a:off x="4595" y="1054"/>
              <a:ext cx="45" cy="62"/>
            </a:xfrm>
            <a:custGeom>
              <a:avLst/>
              <a:gdLst/>
              <a:ahLst/>
              <a:cxnLst>
                <a:cxn ang="0">
                  <a:pos x="0" y="59"/>
                </a:cxn>
                <a:cxn ang="0">
                  <a:pos x="0" y="0"/>
                </a:cxn>
                <a:cxn ang="0">
                  <a:pos x="45" y="4"/>
                </a:cxn>
                <a:cxn ang="0">
                  <a:pos x="44" y="62"/>
                </a:cxn>
                <a:cxn ang="0">
                  <a:pos x="0" y="59"/>
                </a:cxn>
              </a:cxnLst>
              <a:rect l="0" t="0" r="r" b="b"/>
              <a:pathLst>
                <a:path w="45" h="62">
                  <a:moveTo>
                    <a:pt x="0" y="59"/>
                  </a:moveTo>
                  <a:lnTo>
                    <a:pt x="0" y="0"/>
                  </a:lnTo>
                  <a:lnTo>
                    <a:pt x="45" y="4"/>
                  </a:lnTo>
                  <a:lnTo>
                    <a:pt x="44" y="62"/>
                  </a:lnTo>
                  <a:lnTo>
                    <a:pt x="0" y="5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49"/>
            <p:cNvSpPr>
              <a:spLocks/>
            </p:cNvSpPr>
            <p:nvPr/>
          </p:nvSpPr>
          <p:spPr bwMode="auto">
            <a:xfrm>
              <a:off x="4710" y="1070"/>
              <a:ext cx="46" cy="61"/>
            </a:xfrm>
            <a:custGeom>
              <a:avLst/>
              <a:gdLst/>
              <a:ahLst/>
              <a:cxnLst>
                <a:cxn ang="0">
                  <a:pos x="0" y="57"/>
                </a:cxn>
                <a:cxn ang="0">
                  <a:pos x="2" y="0"/>
                </a:cxn>
                <a:cxn ang="0">
                  <a:pos x="46" y="3"/>
                </a:cxn>
                <a:cxn ang="0">
                  <a:pos x="46" y="61"/>
                </a:cxn>
                <a:cxn ang="0">
                  <a:pos x="0" y="57"/>
                </a:cxn>
              </a:cxnLst>
              <a:rect l="0" t="0" r="r" b="b"/>
              <a:pathLst>
                <a:path w="46" h="61">
                  <a:moveTo>
                    <a:pt x="0" y="57"/>
                  </a:moveTo>
                  <a:lnTo>
                    <a:pt x="2" y="0"/>
                  </a:lnTo>
                  <a:lnTo>
                    <a:pt x="46" y="3"/>
                  </a:lnTo>
                  <a:lnTo>
                    <a:pt x="46" y="61"/>
                  </a:lnTo>
                  <a:lnTo>
                    <a:pt x="0" y="5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50"/>
            <p:cNvSpPr>
              <a:spLocks/>
            </p:cNvSpPr>
            <p:nvPr/>
          </p:nvSpPr>
          <p:spPr bwMode="auto">
            <a:xfrm>
              <a:off x="4477" y="917"/>
              <a:ext cx="46" cy="62"/>
            </a:xfrm>
            <a:custGeom>
              <a:avLst/>
              <a:gdLst/>
              <a:ahLst/>
              <a:cxnLst>
                <a:cxn ang="0">
                  <a:pos x="0" y="58"/>
                </a:cxn>
                <a:cxn ang="0">
                  <a:pos x="0" y="0"/>
                </a:cxn>
                <a:cxn ang="0">
                  <a:pos x="46" y="3"/>
                </a:cxn>
                <a:cxn ang="0">
                  <a:pos x="44" y="62"/>
                </a:cxn>
                <a:cxn ang="0">
                  <a:pos x="0" y="58"/>
                </a:cxn>
              </a:cxnLst>
              <a:rect l="0" t="0" r="r" b="b"/>
              <a:pathLst>
                <a:path w="46" h="62">
                  <a:moveTo>
                    <a:pt x="0" y="58"/>
                  </a:moveTo>
                  <a:lnTo>
                    <a:pt x="0" y="0"/>
                  </a:lnTo>
                  <a:lnTo>
                    <a:pt x="46" y="3"/>
                  </a:lnTo>
                  <a:lnTo>
                    <a:pt x="44" y="62"/>
                  </a:lnTo>
                  <a:lnTo>
                    <a:pt x="0" y="5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51"/>
            <p:cNvSpPr>
              <a:spLocks/>
            </p:cNvSpPr>
            <p:nvPr/>
          </p:nvSpPr>
          <p:spPr bwMode="auto">
            <a:xfrm>
              <a:off x="4595" y="931"/>
              <a:ext cx="45" cy="62"/>
            </a:xfrm>
            <a:custGeom>
              <a:avLst/>
              <a:gdLst/>
              <a:ahLst/>
              <a:cxnLst>
                <a:cxn ang="0">
                  <a:pos x="0" y="59"/>
                </a:cxn>
                <a:cxn ang="0">
                  <a:pos x="0" y="0"/>
                </a:cxn>
                <a:cxn ang="0">
                  <a:pos x="45" y="3"/>
                </a:cxn>
                <a:cxn ang="0">
                  <a:pos x="44" y="62"/>
                </a:cxn>
                <a:cxn ang="0">
                  <a:pos x="0" y="59"/>
                </a:cxn>
              </a:cxnLst>
              <a:rect l="0" t="0" r="r" b="b"/>
              <a:pathLst>
                <a:path w="45" h="62">
                  <a:moveTo>
                    <a:pt x="0" y="59"/>
                  </a:moveTo>
                  <a:lnTo>
                    <a:pt x="0" y="0"/>
                  </a:lnTo>
                  <a:lnTo>
                    <a:pt x="45" y="3"/>
                  </a:lnTo>
                  <a:lnTo>
                    <a:pt x="44" y="62"/>
                  </a:lnTo>
                  <a:lnTo>
                    <a:pt x="0" y="5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52"/>
            <p:cNvSpPr>
              <a:spLocks/>
            </p:cNvSpPr>
            <p:nvPr/>
          </p:nvSpPr>
          <p:spPr bwMode="auto">
            <a:xfrm>
              <a:off x="4710" y="946"/>
              <a:ext cx="46" cy="62"/>
            </a:xfrm>
            <a:custGeom>
              <a:avLst/>
              <a:gdLst/>
              <a:ahLst/>
              <a:cxnLst>
                <a:cxn ang="0">
                  <a:pos x="0" y="59"/>
                </a:cxn>
                <a:cxn ang="0">
                  <a:pos x="2" y="0"/>
                </a:cxn>
                <a:cxn ang="0">
                  <a:pos x="46" y="3"/>
                </a:cxn>
                <a:cxn ang="0">
                  <a:pos x="46" y="62"/>
                </a:cxn>
                <a:cxn ang="0">
                  <a:pos x="0" y="59"/>
                </a:cxn>
              </a:cxnLst>
              <a:rect l="0" t="0" r="r" b="b"/>
              <a:pathLst>
                <a:path w="46" h="62">
                  <a:moveTo>
                    <a:pt x="0" y="59"/>
                  </a:moveTo>
                  <a:lnTo>
                    <a:pt x="2" y="0"/>
                  </a:lnTo>
                  <a:lnTo>
                    <a:pt x="46" y="3"/>
                  </a:lnTo>
                  <a:lnTo>
                    <a:pt x="46" y="62"/>
                  </a:lnTo>
                  <a:lnTo>
                    <a:pt x="0" y="5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53"/>
            <p:cNvSpPr>
              <a:spLocks/>
            </p:cNvSpPr>
            <p:nvPr/>
          </p:nvSpPr>
          <p:spPr bwMode="auto">
            <a:xfrm>
              <a:off x="4404" y="535"/>
              <a:ext cx="35" cy="49"/>
            </a:xfrm>
            <a:custGeom>
              <a:avLst/>
              <a:gdLst/>
              <a:ahLst/>
              <a:cxnLst>
                <a:cxn ang="0">
                  <a:pos x="0" y="47"/>
                </a:cxn>
                <a:cxn ang="0">
                  <a:pos x="0" y="0"/>
                </a:cxn>
                <a:cxn ang="0">
                  <a:pos x="35" y="3"/>
                </a:cxn>
                <a:cxn ang="0">
                  <a:pos x="35" y="49"/>
                </a:cxn>
                <a:cxn ang="0">
                  <a:pos x="0" y="47"/>
                </a:cxn>
              </a:cxnLst>
              <a:rect l="0" t="0" r="r" b="b"/>
              <a:pathLst>
                <a:path w="35" h="49">
                  <a:moveTo>
                    <a:pt x="0" y="47"/>
                  </a:moveTo>
                  <a:lnTo>
                    <a:pt x="0" y="0"/>
                  </a:lnTo>
                  <a:lnTo>
                    <a:pt x="35" y="3"/>
                  </a:lnTo>
                  <a:lnTo>
                    <a:pt x="35" y="49"/>
                  </a:lnTo>
                  <a:lnTo>
                    <a:pt x="0" y="4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54"/>
            <p:cNvSpPr>
              <a:spLocks/>
            </p:cNvSpPr>
            <p:nvPr/>
          </p:nvSpPr>
          <p:spPr bwMode="auto">
            <a:xfrm>
              <a:off x="4477" y="793"/>
              <a:ext cx="46" cy="62"/>
            </a:xfrm>
            <a:custGeom>
              <a:avLst/>
              <a:gdLst/>
              <a:ahLst/>
              <a:cxnLst>
                <a:cxn ang="0">
                  <a:pos x="0" y="59"/>
                </a:cxn>
                <a:cxn ang="0">
                  <a:pos x="0" y="0"/>
                </a:cxn>
                <a:cxn ang="0">
                  <a:pos x="46" y="3"/>
                </a:cxn>
                <a:cxn ang="0">
                  <a:pos x="44" y="62"/>
                </a:cxn>
                <a:cxn ang="0">
                  <a:pos x="0" y="59"/>
                </a:cxn>
              </a:cxnLst>
              <a:rect l="0" t="0" r="r" b="b"/>
              <a:pathLst>
                <a:path w="46" h="62">
                  <a:moveTo>
                    <a:pt x="0" y="59"/>
                  </a:moveTo>
                  <a:lnTo>
                    <a:pt x="0" y="0"/>
                  </a:lnTo>
                  <a:lnTo>
                    <a:pt x="46" y="3"/>
                  </a:lnTo>
                  <a:lnTo>
                    <a:pt x="44" y="62"/>
                  </a:lnTo>
                  <a:lnTo>
                    <a:pt x="0" y="5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55"/>
            <p:cNvSpPr>
              <a:spLocks/>
            </p:cNvSpPr>
            <p:nvPr/>
          </p:nvSpPr>
          <p:spPr bwMode="auto">
            <a:xfrm>
              <a:off x="4595" y="808"/>
              <a:ext cx="45" cy="61"/>
            </a:xfrm>
            <a:custGeom>
              <a:avLst/>
              <a:gdLst/>
              <a:ahLst/>
              <a:cxnLst>
                <a:cxn ang="0">
                  <a:pos x="0" y="58"/>
                </a:cxn>
                <a:cxn ang="0">
                  <a:pos x="0" y="0"/>
                </a:cxn>
                <a:cxn ang="0">
                  <a:pos x="45" y="3"/>
                </a:cxn>
                <a:cxn ang="0">
                  <a:pos x="44" y="61"/>
                </a:cxn>
                <a:cxn ang="0">
                  <a:pos x="0" y="58"/>
                </a:cxn>
              </a:cxnLst>
              <a:rect l="0" t="0" r="r" b="b"/>
              <a:pathLst>
                <a:path w="45" h="61">
                  <a:moveTo>
                    <a:pt x="0" y="58"/>
                  </a:moveTo>
                  <a:lnTo>
                    <a:pt x="0" y="0"/>
                  </a:lnTo>
                  <a:lnTo>
                    <a:pt x="45" y="3"/>
                  </a:lnTo>
                  <a:lnTo>
                    <a:pt x="44" y="61"/>
                  </a:lnTo>
                  <a:lnTo>
                    <a:pt x="0" y="5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56"/>
            <p:cNvSpPr>
              <a:spLocks/>
            </p:cNvSpPr>
            <p:nvPr/>
          </p:nvSpPr>
          <p:spPr bwMode="auto">
            <a:xfrm>
              <a:off x="4710" y="822"/>
              <a:ext cx="46" cy="62"/>
            </a:xfrm>
            <a:custGeom>
              <a:avLst/>
              <a:gdLst/>
              <a:ahLst/>
              <a:cxnLst>
                <a:cxn ang="0">
                  <a:pos x="0" y="59"/>
                </a:cxn>
                <a:cxn ang="0">
                  <a:pos x="2" y="0"/>
                </a:cxn>
                <a:cxn ang="0">
                  <a:pos x="46" y="3"/>
                </a:cxn>
                <a:cxn ang="0">
                  <a:pos x="46" y="62"/>
                </a:cxn>
                <a:cxn ang="0">
                  <a:pos x="0" y="59"/>
                </a:cxn>
              </a:cxnLst>
              <a:rect l="0" t="0" r="r" b="b"/>
              <a:pathLst>
                <a:path w="46" h="62">
                  <a:moveTo>
                    <a:pt x="0" y="59"/>
                  </a:moveTo>
                  <a:lnTo>
                    <a:pt x="2" y="0"/>
                  </a:lnTo>
                  <a:lnTo>
                    <a:pt x="46" y="3"/>
                  </a:lnTo>
                  <a:lnTo>
                    <a:pt x="46" y="62"/>
                  </a:lnTo>
                  <a:lnTo>
                    <a:pt x="0" y="5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Rectangle 59"/>
            <p:cNvSpPr>
              <a:spLocks noChangeArrowheads="1"/>
            </p:cNvSpPr>
            <p:nvPr/>
          </p:nvSpPr>
          <p:spPr bwMode="auto">
            <a:xfrm>
              <a:off x="3446" y="1767"/>
              <a:ext cx="63" cy="76"/>
            </a:xfrm>
            <a:prstGeom prst="rect">
              <a:avLst/>
            </a:prstGeom>
            <a:solidFill>
              <a:srgbClr val="072B35"/>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60"/>
            <p:cNvSpPr>
              <a:spLocks/>
            </p:cNvSpPr>
            <p:nvPr/>
          </p:nvSpPr>
          <p:spPr bwMode="auto">
            <a:xfrm>
              <a:off x="3624" y="1765"/>
              <a:ext cx="62" cy="78"/>
            </a:xfrm>
            <a:custGeom>
              <a:avLst/>
              <a:gdLst/>
              <a:ahLst/>
              <a:cxnLst>
                <a:cxn ang="0">
                  <a:pos x="62" y="78"/>
                </a:cxn>
                <a:cxn ang="0">
                  <a:pos x="62" y="0"/>
                </a:cxn>
                <a:cxn ang="0">
                  <a:pos x="0" y="1"/>
                </a:cxn>
                <a:cxn ang="0">
                  <a:pos x="0" y="78"/>
                </a:cxn>
                <a:cxn ang="0">
                  <a:pos x="62" y="78"/>
                </a:cxn>
              </a:cxnLst>
              <a:rect l="0" t="0" r="r" b="b"/>
              <a:pathLst>
                <a:path w="62" h="78">
                  <a:moveTo>
                    <a:pt x="62" y="78"/>
                  </a:moveTo>
                  <a:lnTo>
                    <a:pt x="62" y="0"/>
                  </a:lnTo>
                  <a:lnTo>
                    <a:pt x="0" y="1"/>
                  </a:lnTo>
                  <a:lnTo>
                    <a:pt x="0" y="78"/>
                  </a:lnTo>
                  <a:lnTo>
                    <a:pt x="62" y="7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Rectangle 61"/>
            <p:cNvSpPr>
              <a:spLocks noChangeArrowheads="1"/>
            </p:cNvSpPr>
            <p:nvPr/>
          </p:nvSpPr>
          <p:spPr bwMode="auto">
            <a:xfrm>
              <a:off x="3801" y="1764"/>
              <a:ext cx="63" cy="79"/>
            </a:xfrm>
            <a:prstGeom prst="rect">
              <a:avLst/>
            </a:prstGeom>
            <a:solidFill>
              <a:srgbClr val="072B35"/>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5" name="Rectangle 62"/>
            <p:cNvSpPr>
              <a:spLocks noChangeArrowheads="1"/>
            </p:cNvSpPr>
            <p:nvPr/>
          </p:nvSpPr>
          <p:spPr bwMode="auto">
            <a:xfrm>
              <a:off x="3980" y="1762"/>
              <a:ext cx="63" cy="81"/>
            </a:xfrm>
            <a:prstGeom prst="rect">
              <a:avLst/>
            </a:prstGeom>
            <a:solidFill>
              <a:srgbClr val="072B35"/>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63"/>
            <p:cNvSpPr>
              <a:spLocks/>
            </p:cNvSpPr>
            <p:nvPr/>
          </p:nvSpPr>
          <p:spPr bwMode="auto">
            <a:xfrm>
              <a:off x="4159" y="1760"/>
              <a:ext cx="63" cy="83"/>
            </a:xfrm>
            <a:custGeom>
              <a:avLst/>
              <a:gdLst/>
              <a:ahLst/>
              <a:cxnLst>
                <a:cxn ang="0">
                  <a:pos x="63" y="83"/>
                </a:cxn>
                <a:cxn ang="0">
                  <a:pos x="63" y="0"/>
                </a:cxn>
                <a:cxn ang="0">
                  <a:pos x="0" y="1"/>
                </a:cxn>
                <a:cxn ang="0">
                  <a:pos x="0" y="83"/>
                </a:cxn>
                <a:cxn ang="0">
                  <a:pos x="63" y="83"/>
                </a:cxn>
              </a:cxnLst>
              <a:rect l="0" t="0" r="r" b="b"/>
              <a:pathLst>
                <a:path w="63" h="83">
                  <a:moveTo>
                    <a:pt x="63" y="83"/>
                  </a:moveTo>
                  <a:lnTo>
                    <a:pt x="63" y="0"/>
                  </a:lnTo>
                  <a:lnTo>
                    <a:pt x="0" y="1"/>
                  </a:lnTo>
                  <a:lnTo>
                    <a:pt x="0" y="83"/>
                  </a:lnTo>
                  <a:lnTo>
                    <a:pt x="63" y="83"/>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64"/>
            <p:cNvSpPr>
              <a:spLocks/>
            </p:cNvSpPr>
            <p:nvPr/>
          </p:nvSpPr>
          <p:spPr bwMode="auto">
            <a:xfrm>
              <a:off x="4337" y="1758"/>
              <a:ext cx="62" cy="85"/>
            </a:xfrm>
            <a:custGeom>
              <a:avLst/>
              <a:gdLst/>
              <a:ahLst/>
              <a:cxnLst>
                <a:cxn ang="0">
                  <a:pos x="62" y="85"/>
                </a:cxn>
                <a:cxn ang="0">
                  <a:pos x="62" y="0"/>
                </a:cxn>
                <a:cxn ang="0">
                  <a:pos x="0" y="1"/>
                </a:cxn>
                <a:cxn ang="0">
                  <a:pos x="0" y="85"/>
                </a:cxn>
                <a:cxn ang="0">
                  <a:pos x="62" y="85"/>
                </a:cxn>
              </a:cxnLst>
              <a:rect l="0" t="0" r="r" b="b"/>
              <a:pathLst>
                <a:path w="62" h="85">
                  <a:moveTo>
                    <a:pt x="62" y="85"/>
                  </a:moveTo>
                  <a:lnTo>
                    <a:pt x="62" y="0"/>
                  </a:lnTo>
                  <a:lnTo>
                    <a:pt x="0" y="1"/>
                  </a:lnTo>
                  <a:lnTo>
                    <a:pt x="0" y="85"/>
                  </a:lnTo>
                  <a:lnTo>
                    <a:pt x="62" y="85"/>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65"/>
            <p:cNvSpPr>
              <a:spLocks/>
            </p:cNvSpPr>
            <p:nvPr/>
          </p:nvSpPr>
          <p:spPr bwMode="auto">
            <a:xfrm>
              <a:off x="3446" y="1635"/>
              <a:ext cx="63" cy="77"/>
            </a:xfrm>
            <a:custGeom>
              <a:avLst/>
              <a:gdLst/>
              <a:ahLst/>
              <a:cxnLst>
                <a:cxn ang="0">
                  <a:pos x="63" y="76"/>
                </a:cxn>
                <a:cxn ang="0">
                  <a:pos x="63" y="0"/>
                </a:cxn>
                <a:cxn ang="0">
                  <a:pos x="0" y="2"/>
                </a:cxn>
                <a:cxn ang="0">
                  <a:pos x="0" y="77"/>
                </a:cxn>
                <a:cxn ang="0">
                  <a:pos x="63" y="76"/>
                </a:cxn>
              </a:cxnLst>
              <a:rect l="0" t="0" r="r" b="b"/>
              <a:pathLst>
                <a:path w="63" h="77">
                  <a:moveTo>
                    <a:pt x="63" y="76"/>
                  </a:moveTo>
                  <a:lnTo>
                    <a:pt x="63" y="0"/>
                  </a:lnTo>
                  <a:lnTo>
                    <a:pt x="0" y="2"/>
                  </a:lnTo>
                  <a:lnTo>
                    <a:pt x="0" y="77"/>
                  </a:lnTo>
                  <a:lnTo>
                    <a:pt x="63" y="76"/>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66"/>
            <p:cNvSpPr>
              <a:spLocks/>
            </p:cNvSpPr>
            <p:nvPr/>
          </p:nvSpPr>
          <p:spPr bwMode="auto">
            <a:xfrm>
              <a:off x="3624" y="1631"/>
              <a:ext cx="62" cy="77"/>
            </a:xfrm>
            <a:custGeom>
              <a:avLst/>
              <a:gdLst/>
              <a:ahLst/>
              <a:cxnLst>
                <a:cxn ang="0">
                  <a:pos x="62" y="76"/>
                </a:cxn>
                <a:cxn ang="0">
                  <a:pos x="62" y="0"/>
                </a:cxn>
                <a:cxn ang="0">
                  <a:pos x="0" y="1"/>
                </a:cxn>
                <a:cxn ang="0">
                  <a:pos x="0" y="77"/>
                </a:cxn>
                <a:cxn ang="0">
                  <a:pos x="62" y="76"/>
                </a:cxn>
              </a:cxnLst>
              <a:rect l="0" t="0" r="r" b="b"/>
              <a:pathLst>
                <a:path w="62" h="77">
                  <a:moveTo>
                    <a:pt x="62" y="76"/>
                  </a:moveTo>
                  <a:lnTo>
                    <a:pt x="62" y="0"/>
                  </a:lnTo>
                  <a:lnTo>
                    <a:pt x="0" y="1"/>
                  </a:lnTo>
                  <a:lnTo>
                    <a:pt x="0" y="77"/>
                  </a:lnTo>
                  <a:lnTo>
                    <a:pt x="62" y="76"/>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67"/>
            <p:cNvSpPr>
              <a:spLocks/>
            </p:cNvSpPr>
            <p:nvPr/>
          </p:nvSpPr>
          <p:spPr bwMode="auto">
            <a:xfrm>
              <a:off x="3801" y="1626"/>
              <a:ext cx="63" cy="79"/>
            </a:xfrm>
            <a:custGeom>
              <a:avLst/>
              <a:gdLst/>
              <a:ahLst/>
              <a:cxnLst>
                <a:cxn ang="0">
                  <a:pos x="63" y="78"/>
                </a:cxn>
                <a:cxn ang="0">
                  <a:pos x="63" y="0"/>
                </a:cxn>
                <a:cxn ang="0">
                  <a:pos x="0" y="2"/>
                </a:cxn>
                <a:cxn ang="0">
                  <a:pos x="0" y="79"/>
                </a:cxn>
                <a:cxn ang="0">
                  <a:pos x="63" y="78"/>
                </a:cxn>
              </a:cxnLst>
              <a:rect l="0" t="0" r="r" b="b"/>
              <a:pathLst>
                <a:path w="63" h="79">
                  <a:moveTo>
                    <a:pt x="63" y="78"/>
                  </a:moveTo>
                  <a:lnTo>
                    <a:pt x="63" y="0"/>
                  </a:lnTo>
                  <a:lnTo>
                    <a:pt x="0" y="2"/>
                  </a:lnTo>
                  <a:lnTo>
                    <a:pt x="0" y="79"/>
                  </a:lnTo>
                  <a:lnTo>
                    <a:pt x="63" y="7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68"/>
            <p:cNvSpPr>
              <a:spLocks/>
            </p:cNvSpPr>
            <p:nvPr/>
          </p:nvSpPr>
          <p:spPr bwMode="auto">
            <a:xfrm>
              <a:off x="3980" y="1620"/>
              <a:ext cx="63" cy="82"/>
            </a:xfrm>
            <a:custGeom>
              <a:avLst/>
              <a:gdLst/>
              <a:ahLst/>
              <a:cxnLst>
                <a:cxn ang="0">
                  <a:pos x="63" y="81"/>
                </a:cxn>
                <a:cxn ang="0">
                  <a:pos x="63" y="0"/>
                </a:cxn>
                <a:cxn ang="0">
                  <a:pos x="0" y="2"/>
                </a:cxn>
                <a:cxn ang="0">
                  <a:pos x="0" y="82"/>
                </a:cxn>
                <a:cxn ang="0">
                  <a:pos x="63" y="81"/>
                </a:cxn>
              </a:cxnLst>
              <a:rect l="0" t="0" r="r" b="b"/>
              <a:pathLst>
                <a:path w="63" h="82">
                  <a:moveTo>
                    <a:pt x="63" y="81"/>
                  </a:moveTo>
                  <a:lnTo>
                    <a:pt x="63" y="0"/>
                  </a:lnTo>
                  <a:lnTo>
                    <a:pt x="0" y="2"/>
                  </a:lnTo>
                  <a:lnTo>
                    <a:pt x="0" y="82"/>
                  </a:lnTo>
                  <a:lnTo>
                    <a:pt x="63" y="81"/>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69"/>
            <p:cNvSpPr>
              <a:spLocks/>
            </p:cNvSpPr>
            <p:nvPr/>
          </p:nvSpPr>
          <p:spPr bwMode="auto">
            <a:xfrm>
              <a:off x="4159" y="1616"/>
              <a:ext cx="63" cy="83"/>
            </a:xfrm>
            <a:custGeom>
              <a:avLst/>
              <a:gdLst/>
              <a:ahLst/>
              <a:cxnLst>
                <a:cxn ang="0">
                  <a:pos x="63" y="82"/>
                </a:cxn>
                <a:cxn ang="0">
                  <a:pos x="63" y="0"/>
                </a:cxn>
                <a:cxn ang="0">
                  <a:pos x="0" y="1"/>
                </a:cxn>
                <a:cxn ang="0">
                  <a:pos x="0" y="83"/>
                </a:cxn>
                <a:cxn ang="0">
                  <a:pos x="63" y="82"/>
                </a:cxn>
              </a:cxnLst>
              <a:rect l="0" t="0" r="r" b="b"/>
              <a:pathLst>
                <a:path w="63" h="83">
                  <a:moveTo>
                    <a:pt x="63" y="82"/>
                  </a:moveTo>
                  <a:lnTo>
                    <a:pt x="63" y="0"/>
                  </a:lnTo>
                  <a:lnTo>
                    <a:pt x="0" y="1"/>
                  </a:lnTo>
                  <a:lnTo>
                    <a:pt x="0" y="83"/>
                  </a:lnTo>
                  <a:lnTo>
                    <a:pt x="63" y="82"/>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70"/>
            <p:cNvSpPr>
              <a:spLocks/>
            </p:cNvSpPr>
            <p:nvPr/>
          </p:nvSpPr>
          <p:spPr bwMode="auto">
            <a:xfrm>
              <a:off x="4337" y="1611"/>
              <a:ext cx="62" cy="86"/>
            </a:xfrm>
            <a:custGeom>
              <a:avLst/>
              <a:gdLst/>
              <a:ahLst/>
              <a:cxnLst>
                <a:cxn ang="0">
                  <a:pos x="62" y="85"/>
                </a:cxn>
                <a:cxn ang="0">
                  <a:pos x="62" y="0"/>
                </a:cxn>
                <a:cxn ang="0">
                  <a:pos x="0" y="2"/>
                </a:cxn>
                <a:cxn ang="0">
                  <a:pos x="0" y="86"/>
                </a:cxn>
                <a:cxn ang="0">
                  <a:pos x="62" y="85"/>
                </a:cxn>
              </a:cxnLst>
              <a:rect l="0" t="0" r="r" b="b"/>
              <a:pathLst>
                <a:path w="62" h="86">
                  <a:moveTo>
                    <a:pt x="62" y="85"/>
                  </a:moveTo>
                  <a:lnTo>
                    <a:pt x="62" y="0"/>
                  </a:lnTo>
                  <a:lnTo>
                    <a:pt x="0" y="2"/>
                  </a:lnTo>
                  <a:lnTo>
                    <a:pt x="0" y="86"/>
                  </a:lnTo>
                  <a:lnTo>
                    <a:pt x="62" y="85"/>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71"/>
            <p:cNvSpPr>
              <a:spLocks/>
            </p:cNvSpPr>
            <p:nvPr/>
          </p:nvSpPr>
          <p:spPr bwMode="auto">
            <a:xfrm>
              <a:off x="3446" y="1503"/>
              <a:ext cx="63" cy="78"/>
            </a:xfrm>
            <a:custGeom>
              <a:avLst/>
              <a:gdLst/>
              <a:ahLst/>
              <a:cxnLst>
                <a:cxn ang="0">
                  <a:pos x="63" y="75"/>
                </a:cxn>
                <a:cxn ang="0">
                  <a:pos x="63" y="0"/>
                </a:cxn>
                <a:cxn ang="0">
                  <a:pos x="0" y="3"/>
                </a:cxn>
                <a:cxn ang="0">
                  <a:pos x="0" y="78"/>
                </a:cxn>
                <a:cxn ang="0">
                  <a:pos x="63" y="75"/>
                </a:cxn>
              </a:cxnLst>
              <a:rect l="0" t="0" r="r" b="b"/>
              <a:pathLst>
                <a:path w="63" h="78">
                  <a:moveTo>
                    <a:pt x="63" y="75"/>
                  </a:moveTo>
                  <a:lnTo>
                    <a:pt x="63" y="0"/>
                  </a:lnTo>
                  <a:lnTo>
                    <a:pt x="0" y="3"/>
                  </a:lnTo>
                  <a:lnTo>
                    <a:pt x="0" y="78"/>
                  </a:lnTo>
                  <a:lnTo>
                    <a:pt x="63" y="75"/>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72"/>
            <p:cNvSpPr>
              <a:spLocks/>
            </p:cNvSpPr>
            <p:nvPr/>
          </p:nvSpPr>
          <p:spPr bwMode="auto">
            <a:xfrm>
              <a:off x="3624" y="1496"/>
              <a:ext cx="62" cy="78"/>
            </a:xfrm>
            <a:custGeom>
              <a:avLst/>
              <a:gdLst/>
              <a:ahLst/>
              <a:cxnLst>
                <a:cxn ang="0">
                  <a:pos x="62" y="76"/>
                </a:cxn>
                <a:cxn ang="0">
                  <a:pos x="62" y="0"/>
                </a:cxn>
                <a:cxn ang="0">
                  <a:pos x="0" y="2"/>
                </a:cxn>
                <a:cxn ang="0">
                  <a:pos x="0" y="78"/>
                </a:cxn>
                <a:cxn ang="0">
                  <a:pos x="62" y="76"/>
                </a:cxn>
              </a:cxnLst>
              <a:rect l="0" t="0" r="r" b="b"/>
              <a:pathLst>
                <a:path w="62" h="78">
                  <a:moveTo>
                    <a:pt x="62" y="76"/>
                  </a:moveTo>
                  <a:lnTo>
                    <a:pt x="62" y="0"/>
                  </a:lnTo>
                  <a:lnTo>
                    <a:pt x="0" y="2"/>
                  </a:lnTo>
                  <a:lnTo>
                    <a:pt x="0" y="78"/>
                  </a:lnTo>
                  <a:lnTo>
                    <a:pt x="62" y="76"/>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73"/>
            <p:cNvSpPr>
              <a:spLocks/>
            </p:cNvSpPr>
            <p:nvPr/>
          </p:nvSpPr>
          <p:spPr bwMode="auto">
            <a:xfrm>
              <a:off x="3801" y="1487"/>
              <a:ext cx="63" cy="81"/>
            </a:xfrm>
            <a:custGeom>
              <a:avLst/>
              <a:gdLst/>
              <a:ahLst/>
              <a:cxnLst>
                <a:cxn ang="0">
                  <a:pos x="63" y="79"/>
                </a:cxn>
                <a:cxn ang="0">
                  <a:pos x="63" y="0"/>
                </a:cxn>
                <a:cxn ang="0">
                  <a:pos x="0" y="3"/>
                </a:cxn>
                <a:cxn ang="0">
                  <a:pos x="0" y="81"/>
                </a:cxn>
                <a:cxn ang="0">
                  <a:pos x="63" y="79"/>
                </a:cxn>
              </a:cxnLst>
              <a:rect l="0" t="0" r="r" b="b"/>
              <a:pathLst>
                <a:path w="63" h="81">
                  <a:moveTo>
                    <a:pt x="63" y="79"/>
                  </a:moveTo>
                  <a:lnTo>
                    <a:pt x="63" y="0"/>
                  </a:lnTo>
                  <a:lnTo>
                    <a:pt x="0" y="3"/>
                  </a:lnTo>
                  <a:lnTo>
                    <a:pt x="0" y="81"/>
                  </a:lnTo>
                  <a:lnTo>
                    <a:pt x="63" y="79"/>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74"/>
            <p:cNvSpPr>
              <a:spLocks/>
            </p:cNvSpPr>
            <p:nvPr/>
          </p:nvSpPr>
          <p:spPr bwMode="auto">
            <a:xfrm>
              <a:off x="3980" y="1479"/>
              <a:ext cx="63" cy="83"/>
            </a:xfrm>
            <a:custGeom>
              <a:avLst/>
              <a:gdLst/>
              <a:ahLst/>
              <a:cxnLst>
                <a:cxn ang="0">
                  <a:pos x="63" y="81"/>
                </a:cxn>
                <a:cxn ang="0">
                  <a:pos x="63" y="0"/>
                </a:cxn>
                <a:cxn ang="0">
                  <a:pos x="0" y="3"/>
                </a:cxn>
                <a:cxn ang="0">
                  <a:pos x="0" y="83"/>
                </a:cxn>
                <a:cxn ang="0">
                  <a:pos x="63" y="81"/>
                </a:cxn>
              </a:cxnLst>
              <a:rect l="0" t="0" r="r" b="b"/>
              <a:pathLst>
                <a:path w="63" h="83">
                  <a:moveTo>
                    <a:pt x="63" y="81"/>
                  </a:moveTo>
                  <a:lnTo>
                    <a:pt x="63" y="0"/>
                  </a:lnTo>
                  <a:lnTo>
                    <a:pt x="0" y="3"/>
                  </a:lnTo>
                  <a:lnTo>
                    <a:pt x="0" y="83"/>
                  </a:lnTo>
                  <a:lnTo>
                    <a:pt x="63" y="81"/>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75"/>
            <p:cNvSpPr>
              <a:spLocks/>
            </p:cNvSpPr>
            <p:nvPr/>
          </p:nvSpPr>
          <p:spPr bwMode="auto">
            <a:xfrm>
              <a:off x="4159" y="1471"/>
              <a:ext cx="63" cy="85"/>
            </a:xfrm>
            <a:custGeom>
              <a:avLst/>
              <a:gdLst/>
              <a:ahLst/>
              <a:cxnLst>
                <a:cxn ang="0">
                  <a:pos x="63" y="82"/>
                </a:cxn>
                <a:cxn ang="0">
                  <a:pos x="63" y="0"/>
                </a:cxn>
                <a:cxn ang="0">
                  <a:pos x="0" y="3"/>
                </a:cxn>
                <a:cxn ang="0">
                  <a:pos x="0" y="85"/>
                </a:cxn>
                <a:cxn ang="0">
                  <a:pos x="63" y="82"/>
                </a:cxn>
              </a:cxnLst>
              <a:rect l="0" t="0" r="r" b="b"/>
              <a:pathLst>
                <a:path w="63" h="85">
                  <a:moveTo>
                    <a:pt x="63" y="82"/>
                  </a:moveTo>
                  <a:lnTo>
                    <a:pt x="63" y="0"/>
                  </a:lnTo>
                  <a:lnTo>
                    <a:pt x="0" y="3"/>
                  </a:lnTo>
                  <a:lnTo>
                    <a:pt x="0" y="85"/>
                  </a:lnTo>
                  <a:lnTo>
                    <a:pt x="63" y="82"/>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76"/>
            <p:cNvSpPr>
              <a:spLocks/>
            </p:cNvSpPr>
            <p:nvPr/>
          </p:nvSpPr>
          <p:spPr bwMode="auto">
            <a:xfrm>
              <a:off x="4337" y="1463"/>
              <a:ext cx="62" cy="87"/>
            </a:xfrm>
            <a:custGeom>
              <a:avLst/>
              <a:gdLst/>
              <a:ahLst/>
              <a:cxnLst>
                <a:cxn ang="0">
                  <a:pos x="62" y="85"/>
                </a:cxn>
                <a:cxn ang="0">
                  <a:pos x="62" y="0"/>
                </a:cxn>
                <a:cxn ang="0">
                  <a:pos x="0" y="3"/>
                </a:cxn>
                <a:cxn ang="0">
                  <a:pos x="0" y="87"/>
                </a:cxn>
                <a:cxn ang="0">
                  <a:pos x="62" y="85"/>
                </a:cxn>
              </a:cxnLst>
              <a:rect l="0" t="0" r="r" b="b"/>
              <a:pathLst>
                <a:path w="62" h="87">
                  <a:moveTo>
                    <a:pt x="62" y="85"/>
                  </a:moveTo>
                  <a:lnTo>
                    <a:pt x="62" y="0"/>
                  </a:lnTo>
                  <a:lnTo>
                    <a:pt x="0" y="3"/>
                  </a:lnTo>
                  <a:lnTo>
                    <a:pt x="0" y="87"/>
                  </a:lnTo>
                  <a:lnTo>
                    <a:pt x="62" y="85"/>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77"/>
            <p:cNvSpPr>
              <a:spLocks/>
            </p:cNvSpPr>
            <p:nvPr/>
          </p:nvSpPr>
          <p:spPr bwMode="auto">
            <a:xfrm>
              <a:off x="3446" y="1372"/>
              <a:ext cx="63" cy="78"/>
            </a:xfrm>
            <a:custGeom>
              <a:avLst/>
              <a:gdLst/>
              <a:ahLst/>
              <a:cxnLst>
                <a:cxn ang="0">
                  <a:pos x="63" y="74"/>
                </a:cxn>
                <a:cxn ang="0">
                  <a:pos x="63" y="0"/>
                </a:cxn>
                <a:cxn ang="0">
                  <a:pos x="0" y="3"/>
                </a:cxn>
                <a:cxn ang="0">
                  <a:pos x="0" y="78"/>
                </a:cxn>
                <a:cxn ang="0">
                  <a:pos x="63" y="74"/>
                </a:cxn>
              </a:cxnLst>
              <a:rect l="0" t="0" r="r" b="b"/>
              <a:pathLst>
                <a:path w="63" h="78">
                  <a:moveTo>
                    <a:pt x="63" y="74"/>
                  </a:moveTo>
                  <a:lnTo>
                    <a:pt x="63" y="0"/>
                  </a:lnTo>
                  <a:lnTo>
                    <a:pt x="0" y="3"/>
                  </a:lnTo>
                  <a:lnTo>
                    <a:pt x="0" y="78"/>
                  </a:lnTo>
                  <a:lnTo>
                    <a:pt x="63" y="74"/>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78"/>
            <p:cNvSpPr>
              <a:spLocks/>
            </p:cNvSpPr>
            <p:nvPr/>
          </p:nvSpPr>
          <p:spPr bwMode="auto">
            <a:xfrm>
              <a:off x="3624" y="1360"/>
              <a:ext cx="62" cy="81"/>
            </a:xfrm>
            <a:custGeom>
              <a:avLst/>
              <a:gdLst/>
              <a:ahLst/>
              <a:cxnLst>
                <a:cxn ang="0">
                  <a:pos x="62" y="78"/>
                </a:cxn>
                <a:cxn ang="0">
                  <a:pos x="62" y="0"/>
                </a:cxn>
                <a:cxn ang="0">
                  <a:pos x="0" y="4"/>
                </a:cxn>
                <a:cxn ang="0">
                  <a:pos x="0" y="81"/>
                </a:cxn>
                <a:cxn ang="0">
                  <a:pos x="62" y="78"/>
                </a:cxn>
              </a:cxnLst>
              <a:rect l="0" t="0" r="r" b="b"/>
              <a:pathLst>
                <a:path w="62" h="81">
                  <a:moveTo>
                    <a:pt x="62" y="78"/>
                  </a:moveTo>
                  <a:lnTo>
                    <a:pt x="62" y="0"/>
                  </a:lnTo>
                  <a:lnTo>
                    <a:pt x="0" y="4"/>
                  </a:lnTo>
                  <a:lnTo>
                    <a:pt x="0" y="81"/>
                  </a:lnTo>
                  <a:lnTo>
                    <a:pt x="62" y="7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79"/>
            <p:cNvSpPr>
              <a:spLocks/>
            </p:cNvSpPr>
            <p:nvPr/>
          </p:nvSpPr>
          <p:spPr bwMode="auto">
            <a:xfrm>
              <a:off x="3801" y="1349"/>
              <a:ext cx="63" cy="83"/>
            </a:xfrm>
            <a:custGeom>
              <a:avLst/>
              <a:gdLst/>
              <a:ahLst/>
              <a:cxnLst>
                <a:cxn ang="0">
                  <a:pos x="63" y="79"/>
                </a:cxn>
                <a:cxn ang="0">
                  <a:pos x="63" y="0"/>
                </a:cxn>
                <a:cxn ang="0">
                  <a:pos x="0" y="4"/>
                </a:cxn>
                <a:cxn ang="0">
                  <a:pos x="0" y="83"/>
                </a:cxn>
                <a:cxn ang="0">
                  <a:pos x="63" y="79"/>
                </a:cxn>
              </a:cxnLst>
              <a:rect l="0" t="0" r="r" b="b"/>
              <a:pathLst>
                <a:path w="63" h="83">
                  <a:moveTo>
                    <a:pt x="63" y="79"/>
                  </a:moveTo>
                  <a:lnTo>
                    <a:pt x="63" y="0"/>
                  </a:lnTo>
                  <a:lnTo>
                    <a:pt x="0" y="4"/>
                  </a:lnTo>
                  <a:lnTo>
                    <a:pt x="0" y="83"/>
                  </a:lnTo>
                  <a:lnTo>
                    <a:pt x="63" y="79"/>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Freeform 80"/>
            <p:cNvSpPr>
              <a:spLocks/>
            </p:cNvSpPr>
            <p:nvPr/>
          </p:nvSpPr>
          <p:spPr bwMode="auto">
            <a:xfrm>
              <a:off x="3980" y="1338"/>
              <a:ext cx="63" cy="84"/>
            </a:xfrm>
            <a:custGeom>
              <a:avLst/>
              <a:gdLst/>
              <a:ahLst/>
              <a:cxnLst>
                <a:cxn ang="0">
                  <a:pos x="63" y="81"/>
                </a:cxn>
                <a:cxn ang="0">
                  <a:pos x="63" y="0"/>
                </a:cxn>
                <a:cxn ang="0">
                  <a:pos x="0" y="4"/>
                </a:cxn>
                <a:cxn ang="0">
                  <a:pos x="0" y="84"/>
                </a:cxn>
                <a:cxn ang="0">
                  <a:pos x="63" y="81"/>
                </a:cxn>
              </a:cxnLst>
              <a:rect l="0" t="0" r="r" b="b"/>
              <a:pathLst>
                <a:path w="63" h="84">
                  <a:moveTo>
                    <a:pt x="63" y="81"/>
                  </a:moveTo>
                  <a:lnTo>
                    <a:pt x="63" y="0"/>
                  </a:lnTo>
                  <a:lnTo>
                    <a:pt x="0" y="4"/>
                  </a:lnTo>
                  <a:lnTo>
                    <a:pt x="0" y="84"/>
                  </a:lnTo>
                  <a:lnTo>
                    <a:pt x="63" y="81"/>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81"/>
            <p:cNvSpPr>
              <a:spLocks/>
            </p:cNvSpPr>
            <p:nvPr/>
          </p:nvSpPr>
          <p:spPr bwMode="auto">
            <a:xfrm>
              <a:off x="4159" y="1327"/>
              <a:ext cx="63" cy="86"/>
            </a:xfrm>
            <a:custGeom>
              <a:avLst/>
              <a:gdLst/>
              <a:ahLst/>
              <a:cxnLst>
                <a:cxn ang="0">
                  <a:pos x="63" y="83"/>
                </a:cxn>
                <a:cxn ang="0">
                  <a:pos x="63" y="0"/>
                </a:cxn>
                <a:cxn ang="0">
                  <a:pos x="0" y="4"/>
                </a:cxn>
                <a:cxn ang="0">
                  <a:pos x="0" y="86"/>
                </a:cxn>
                <a:cxn ang="0">
                  <a:pos x="63" y="83"/>
                </a:cxn>
              </a:cxnLst>
              <a:rect l="0" t="0" r="r" b="b"/>
              <a:pathLst>
                <a:path w="63" h="86">
                  <a:moveTo>
                    <a:pt x="63" y="83"/>
                  </a:moveTo>
                  <a:lnTo>
                    <a:pt x="63" y="0"/>
                  </a:lnTo>
                  <a:lnTo>
                    <a:pt x="0" y="4"/>
                  </a:lnTo>
                  <a:lnTo>
                    <a:pt x="0" y="86"/>
                  </a:lnTo>
                  <a:lnTo>
                    <a:pt x="63" y="83"/>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82"/>
            <p:cNvSpPr>
              <a:spLocks/>
            </p:cNvSpPr>
            <p:nvPr/>
          </p:nvSpPr>
          <p:spPr bwMode="auto">
            <a:xfrm>
              <a:off x="4337" y="1316"/>
              <a:ext cx="62" cy="87"/>
            </a:xfrm>
            <a:custGeom>
              <a:avLst/>
              <a:gdLst/>
              <a:ahLst/>
              <a:cxnLst>
                <a:cxn ang="0">
                  <a:pos x="62" y="84"/>
                </a:cxn>
                <a:cxn ang="0">
                  <a:pos x="62" y="0"/>
                </a:cxn>
                <a:cxn ang="0">
                  <a:pos x="0" y="4"/>
                </a:cxn>
                <a:cxn ang="0">
                  <a:pos x="0" y="87"/>
                </a:cxn>
                <a:cxn ang="0">
                  <a:pos x="62" y="84"/>
                </a:cxn>
              </a:cxnLst>
              <a:rect l="0" t="0" r="r" b="b"/>
              <a:pathLst>
                <a:path w="62" h="87">
                  <a:moveTo>
                    <a:pt x="62" y="84"/>
                  </a:moveTo>
                  <a:lnTo>
                    <a:pt x="62" y="0"/>
                  </a:lnTo>
                  <a:lnTo>
                    <a:pt x="0" y="4"/>
                  </a:lnTo>
                  <a:lnTo>
                    <a:pt x="0" y="87"/>
                  </a:lnTo>
                  <a:lnTo>
                    <a:pt x="62" y="84"/>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83"/>
            <p:cNvSpPr>
              <a:spLocks/>
            </p:cNvSpPr>
            <p:nvPr/>
          </p:nvSpPr>
          <p:spPr bwMode="auto">
            <a:xfrm>
              <a:off x="5036" y="1759"/>
              <a:ext cx="49" cy="68"/>
            </a:xfrm>
            <a:custGeom>
              <a:avLst/>
              <a:gdLst/>
              <a:ahLst/>
              <a:cxnLst>
                <a:cxn ang="0">
                  <a:pos x="0" y="68"/>
                </a:cxn>
                <a:cxn ang="0">
                  <a:pos x="0" y="0"/>
                </a:cxn>
                <a:cxn ang="0">
                  <a:pos x="49" y="1"/>
                </a:cxn>
                <a:cxn ang="0">
                  <a:pos x="49" y="68"/>
                </a:cxn>
                <a:cxn ang="0">
                  <a:pos x="0" y="68"/>
                </a:cxn>
              </a:cxnLst>
              <a:rect l="0" t="0" r="r" b="b"/>
              <a:pathLst>
                <a:path w="49" h="68">
                  <a:moveTo>
                    <a:pt x="0" y="68"/>
                  </a:moveTo>
                  <a:lnTo>
                    <a:pt x="0" y="0"/>
                  </a:lnTo>
                  <a:lnTo>
                    <a:pt x="49" y="1"/>
                  </a:lnTo>
                  <a:lnTo>
                    <a:pt x="49" y="68"/>
                  </a:lnTo>
                  <a:lnTo>
                    <a:pt x="0" y="6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84"/>
            <p:cNvSpPr>
              <a:spLocks/>
            </p:cNvSpPr>
            <p:nvPr/>
          </p:nvSpPr>
          <p:spPr bwMode="auto">
            <a:xfrm>
              <a:off x="4894" y="1756"/>
              <a:ext cx="49" cy="71"/>
            </a:xfrm>
            <a:custGeom>
              <a:avLst/>
              <a:gdLst/>
              <a:ahLst/>
              <a:cxnLst>
                <a:cxn ang="0">
                  <a:pos x="0" y="71"/>
                </a:cxn>
                <a:cxn ang="0">
                  <a:pos x="0" y="0"/>
                </a:cxn>
                <a:cxn ang="0">
                  <a:pos x="49" y="1"/>
                </a:cxn>
                <a:cxn ang="0">
                  <a:pos x="49" y="71"/>
                </a:cxn>
                <a:cxn ang="0">
                  <a:pos x="0" y="71"/>
                </a:cxn>
              </a:cxnLst>
              <a:rect l="0" t="0" r="r" b="b"/>
              <a:pathLst>
                <a:path w="49" h="71">
                  <a:moveTo>
                    <a:pt x="0" y="71"/>
                  </a:moveTo>
                  <a:lnTo>
                    <a:pt x="0" y="0"/>
                  </a:lnTo>
                  <a:lnTo>
                    <a:pt x="49" y="1"/>
                  </a:lnTo>
                  <a:lnTo>
                    <a:pt x="49" y="71"/>
                  </a:lnTo>
                  <a:lnTo>
                    <a:pt x="0" y="7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85"/>
            <p:cNvSpPr>
              <a:spLocks/>
            </p:cNvSpPr>
            <p:nvPr/>
          </p:nvSpPr>
          <p:spPr bwMode="auto">
            <a:xfrm>
              <a:off x="4752" y="1754"/>
              <a:ext cx="51" cy="73"/>
            </a:xfrm>
            <a:custGeom>
              <a:avLst/>
              <a:gdLst/>
              <a:ahLst/>
              <a:cxnLst>
                <a:cxn ang="0">
                  <a:pos x="0" y="73"/>
                </a:cxn>
                <a:cxn ang="0">
                  <a:pos x="0" y="0"/>
                </a:cxn>
                <a:cxn ang="0">
                  <a:pos x="51" y="1"/>
                </a:cxn>
                <a:cxn ang="0">
                  <a:pos x="51" y="73"/>
                </a:cxn>
                <a:cxn ang="0">
                  <a:pos x="0" y="73"/>
                </a:cxn>
              </a:cxnLst>
              <a:rect l="0" t="0" r="r" b="b"/>
              <a:pathLst>
                <a:path w="51" h="73">
                  <a:moveTo>
                    <a:pt x="0" y="73"/>
                  </a:moveTo>
                  <a:lnTo>
                    <a:pt x="0" y="0"/>
                  </a:lnTo>
                  <a:lnTo>
                    <a:pt x="51" y="1"/>
                  </a:lnTo>
                  <a:lnTo>
                    <a:pt x="51" y="73"/>
                  </a:lnTo>
                  <a:lnTo>
                    <a:pt x="0" y="7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86"/>
            <p:cNvSpPr>
              <a:spLocks/>
            </p:cNvSpPr>
            <p:nvPr/>
          </p:nvSpPr>
          <p:spPr bwMode="auto">
            <a:xfrm>
              <a:off x="5036" y="1639"/>
              <a:ext cx="49" cy="71"/>
            </a:xfrm>
            <a:custGeom>
              <a:avLst/>
              <a:gdLst/>
              <a:ahLst/>
              <a:cxnLst>
                <a:cxn ang="0">
                  <a:pos x="0" y="68"/>
                </a:cxn>
                <a:cxn ang="0">
                  <a:pos x="0" y="0"/>
                </a:cxn>
                <a:cxn ang="0">
                  <a:pos x="49" y="3"/>
                </a:cxn>
                <a:cxn ang="0">
                  <a:pos x="49" y="71"/>
                </a:cxn>
                <a:cxn ang="0">
                  <a:pos x="0" y="68"/>
                </a:cxn>
              </a:cxnLst>
              <a:rect l="0" t="0" r="r" b="b"/>
              <a:pathLst>
                <a:path w="49" h="71">
                  <a:moveTo>
                    <a:pt x="0" y="68"/>
                  </a:moveTo>
                  <a:lnTo>
                    <a:pt x="0" y="0"/>
                  </a:lnTo>
                  <a:lnTo>
                    <a:pt x="49" y="3"/>
                  </a:lnTo>
                  <a:lnTo>
                    <a:pt x="49" y="71"/>
                  </a:lnTo>
                  <a:lnTo>
                    <a:pt x="0" y="6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87"/>
            <p:cNvSpPr>
              <a:spLocks/>
            </p:cNvSpPr>
            <p:nvPr/>
          </p:nvSpPr>
          <p:spPr bwMode="auto">
            <a:xfrm>
              <a:off x="4894" y="1632"/>
              <a:ext cx="49" cy="72"/>
            </a:xfrm>
            <a:custGeom>
              <a:avLst/>
              <a:gdLst/>
              <a:ahLst/>
              <a:cxnLst>
                <a:cxn ang="0">
                  <a:pos x="0" y="71"/>
                </a:cxn>
                <a:cxn ang="0">
                  <a:pos x="0" y="0"/>
                </a:cxn>
                <a:cxn ang="0">
                  <a:pos x="49" y="3"/>
                </a:cxn>
                <a:cxn ang="0">
                  <a:pos x="49" y="72"/>
                </a:cxn>
                <a:cxn ang="0">
                  <a:pos x="0" y="71"/>
                </a:cxn>
              </a:cxnLst>
              <a:rect l="0" t="0" r="r" b="b"/>
              <a:pathLst>
                <a:path w="49" h="72">
                  <a:moveTo>
                    <a:pt x="0" y="71"/>
                  </a:moveTo>
                  <a:lnTo>
                    <a:pt x="0" y="0"/>
                  </a:lnTo>
                  <a:lnTo>
                    <a:pt x="49" y="3"/>
                  </a:lnTo>
                  <a:lnTo>
                    <a:pt x="49" y="72"/>
                  </a:lnTo>
                  <a:lnTo>
                    <a:pt x="0" y="7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Freeform 88"/>
            <p:cNvSpPr>
              <a:spLocks/>
            </p:cNvSpPr>
            <p:nvPr/>
          </p:nvSpPr>
          <p:spPr bwMode="auto">
            <a:xfrm>
              <a:off x="4752" y="1624"/>
              <a:ext cx="51" cy="76"/>
            </a:xfrm>
            <a:custGeom>
              <a:avLst/>
              <a:gdLst/>
              <a:ahLst/>
              <a:cxnLst>
                <a:cxn ang="0">
                  <a:pos x="0" y="74"/>
                </a:cxn>
                <a:cxn ang="0">
                  <a:pos x="0" y="0"/>
                </a:cxn>
                <a:cxn ang="0">
                  <a:pos x="51" y="3"/>
                </a:cxn>
                <a:cxn ang="0">
                  <a:pos x="51" y="76"/>
                </a:cxn>
                <a:cxn ang="0">
                  <a:pos x="0" y="74"/>
                </a:cxn>
              </a:cxnLst>
              <a:rect l="0" t="0" r="r" b="b"/>
              <a:pathLst>
                <a:path w="51" h="76">
                  <a:moveTo>
                    <a:pt x="0" y="74"/>
                  </a:moveTo>
                  <a:lnTo>
                    <a:pt x="0" y="0"/>
                  </a:lnTo>
                  <a:lnTo>
                    <a:pt x="51" y="3"/>
                  </a:lnTo>
                  <a:lnTo>
                    <a:pt x="51" y="76"/>
                  </a:lnTo>
                  <a:lnTo>
                    <a:pt x="0" y="7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89"/>
            <p:cNvSpPr>
              <a:spLocks/>
            </p:cNvSpPr>
            <p:nvPr/>
          </p:nvSpPr>
          <p:spPr bwMode="auto">
            <a:xfrm>
              <a:off x="5036" y="1520"/>
              <a:ext cx="49" cy="72"/>
            </a:xfrm>
            <a:custGeom>
              <a:avLst/>
              <a:gdLst/>
              <a:ahLst/>
              <a:cxnLst>
                <a:cxn ang="0">
                  <a:pos x="0" y="68"/>
                </a:cxn>
                <a:cxn ang="0">
                  <a:pos x="0" y="0"/>
                </a:cxn>
                <a:cxn ang="0">
                  <a:pos x="49" y="4"/>
                </a:cxn>
                <a:cxn ang="0">
                  <a:pos x="49" y="72"/>
                </a:cxn>
                <a:cxn ang="0">
                  <a:pos x="0" y="68"/>
                </a:cxn>
              </a:cxnLst>
              <a:rect l="0" t="0" r="r" b="b"/>
              <a:pathLst>
                <a:path w="49" h="72">
                  <a:moveTo>
                    <a:pt x="0" y="68"/>
                  </a:moveTo>
                  <a:lnTo>
                    <a:pt x="0" y="0"/>
                  </a:lnTo>
                  <a:lnTo>
                    <a:pt x="49" y="4"/>
                  </a:lnTo>
                  <a:lnTo>
                    <a:pt x="49" y="72"/>
                  </a:lnTo>
                  <a:lnTo>
                    <a:pt x="0" y="6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Freeform 90"/>
            <p:cNvSpPr>
              <a:spLocks/>
            </p:cNvSpPr>
            <p:nvPr/>
          </p:nvSpPr>
          <p:spPr bwMode="auto">
            <a:xfrm>
              <a:off x="4894" y="1507"/>
              <a:ext cx="49" cy="75"/>
            </a:xfrm>
            <a:custGeom>
              <a:avLst/>
              <a:gdLst/>
              <a:ahLst/>
              <a:cxnLst>
                <a:cxn ang="0">
                  <a:pos x="0" y="71"/>
                </a:cxn>
                <a:cxn ang="0">
                  <a:pos x="0" y="0"/>
                </a:cxn>
                <a:cxn ang="0">
                  <a:pos x="49" y="4"/>
                </a:cxn>
                <a:cxn ang="0">
                  <a:pos x="49" y="75"/>
                </a:cxn>
                <a:cxn ang="0">
                  <a:pos x="0" y="71"/>
                </a:cxn>
              </a:cxnLst>
              <a:rect l="0" t="0" r="r" b="b"/>
              <a:pathLst>
                <a:path w="49" h="75">
                  <a:moveTo>
                    <a:pt x="0" y="71"/>
                  </a:moveTo>
                  <a:lnTo>
                    <a:pt x="0" y="0"/>
                  </a:lnTo>
                  <a:lnTo>
                    <a:pt x="49" y="4"/>
                  </a:lnTo>
                  <a:lnTo>
                    <a:pt x="49" y="75"/>
                  </a:lnTo>
                  <a:lnTo>
                    <a:pt x="0" y="7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91"/>
            <p:cNvSpPr>
              <a:spLocks/>
            </p:cNvSpPr>
            <p:nvPr/>
          </p:nvSpPr>
          <p:spPr bwMode="auto">
            <a:xfrm>
              <a:off x="4752" y="1495"/>
              <a:ext cx="51" cy="77"/>
            </a:xfrm>
            <a:custGeom>
              <a:avLst/>
              <a:gdLst/>
              <a:ahLst/>
              <a:cxnLst>
                <a:cxn ang="0">
                  <a:pos x="0" y="73"/>
                </a:cxn>
                <a:cxn ang="0">
                  <a:pos x="0" y="0"/>
                </a:cxn>
                <a:cxn ang="0">
                  <a:pos x="51" y="4"/>
                </a:cxn>
                <a:cxn ang="0">
                  <a:pos x="51" y="77"/>
                </a:cxn>
                <a:cxn ang="0">
                  <a:pos x="0" y="73"/>
                </a:cxn>
              </a:cxnLst>
              <a:rect l="0" t="0" r="r" b="b"/>
              <a:pathLst>
                <a:path w="51" h="77">
                  <a:moveTo>
                    <a:pt x="0" y="73"/>
                  </a:moveTo>
                  <a:lnTo>
                    <a:pt x="0" y="0"/>
                  </a:lnTo>
                  <a:lnTo>
                    <a:pt x="51" y="4"/>
                  </a:lnTo>
                  <a:lnTo>
                    <a:pt x="51" y="77"/>
                  </a:lnTo>
                  <a:lnTo>
                    <a:pt x="0" y="7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92"/>
            <p:cNvSpPr>
              <a:spLocks/>
            </p:cNvSpPr>
            <p:nvPr/>
          </p:nvSpPr>
          <p:spPr bwMode="auto">
            <a:xfrm>
              <a:off x="5036" y="1400"/>
              <a:ext cx="49" cy="74"/>
            </a:xfrm>
            <a:custGeom>
              <a:avLst/>
              <a:gdLst/>
              <a:ahLst/>
              <a:cxnLst>
                <a:cxn ang="0">
                  <a:pos x="0" y="69"/>
                </a:cxn>
                <a:cxn ang="0">
                  <a:pos x="0" y="0"/>
                </a:cxn>
                <a:cxn ang="0">
                  <a:pos x="49" y="6"/>
                </a:cxn>
                <a:cxn ang="0">
                  <a:pos x="49" y="74"/>
                </a:cxn>
                <a:cxn ang="0">
                  <a:pos x="0" y="69"/>
                </a:cxn>
              </a:cxnLst>
              <a:rect l="0" t="0" r="r" b="b"/>
              <a:pathLst>
                <a:path w="49" h="74">
                  <a:moveTo>
                    <a:pt x="0" y="69"/>
                  </a:moveTo>
                  <a:lnTo>
                    <a:pt x="0" y="0"/>
                  </a:lnTo>
                  <a:lnTo>
                    <a:pt x="49" y="6"/>
                  </a:lnTo>
                  <a:lnTo>
                    <a:pt x="49" y="74"/>
                  </a:lnTo>
                  <a:lnTo>
                    <a:pt x="0" y="6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93"/>
            <p:cNvSpPr>
              <a:spLocks/>
            </p:cNvSpPr>
            <p:nvPr/>
          </p:nvSpPr>
          <p:spPr bwMode="auto">
            <a:xfrm>
              <a:off x="4894" y="1383"/>
              <a:ext cx="49" cy="76"/>
            </a:xfrm>
            <a:custGeom>
              <a:avLst/>
              <a:gdLst/>
              <a:ahLst/>
              <a:cxnLst>
                <a:cxn ang="0">
                  <a:pos x="0" y="71"/>
                </a:cxn>
                <a:cxn ang="0">
                  <a:pos x="0" y="0"/>
                </a:cxn>
                <a:cxn ang="0">
                  <a:pos x="49" y="7"/>
                </a:cxn>
                <a:cxn ang="0">
                  <a:pos x="49" y="76"/>
                </a:cxn>
                <a:cxn ang="0">
                  <a:pos x="0" y="71"/>
                </a:cxn>
              </a:cxnLst>
              <a:rect l="0" t="0" r="r" b="b"/>
              <a:pathLst>
                <a:path w="49" h="76">
                  <a:moveTo>
                    <a:pt x="0" y="71"/>
                  </a:moveTo>
                  <a:lnTo>
                    <a:pt x="0" y="0"/>
                  </a:lnTo>
                  <a:lnTo>
                    <a:pt x="49" y="7"/>
                  </a:lnTo>
                  <a:lnTo>
                    <a:pt x="49" y="76"/>
                  </a:lnTo>
                  <a:lnTo>
                    <a:pt x="0" y="7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94"/>
            <p:cNvSpPr>
              <a:spLocks/>
            </p:cNvSpPr>
            <p:nvPr/>
          </p:nvSpPr>
          <p:spPr bwMode="auto">
            <a:xfrm>
              <a:off x="4752" y="1364"/>
              <a:ext cx="51" cy="80"/>
            </a:xfrm>
            <a:custGeom>
              <a:avLst/>
              <a:gdLst/>
              <a:ahLst/>
              <a:cxnLst>
                <a:cxn ang="0">
                  <a:pos x="0" y="75"/>
                </a:cxn>
                <a:cxn ang="0">
                  <a:pos x="0" y="0"/>
                </a:cxn>
                <a:cxn ang="0">
                  <a:pos x="51" y="8"/>
                </a:cxn>
                <a:cxn ang="0">
                  <a:pos x="51" y="80"/>
                </a:cxn>
                <a:cxn ang="0">
                  <a:pos x="0" y="75"/>
                </a:cxn>
              </a:cxnLst>
              <a:rect l="0" t="0" r="r" b="b"/>
              <a:pathLst>
                <a:path w="51" h="80">
                  <a:moveTo>
                    <a:pt x="0" y="75"/>
                  </a:moveTo>
                  <a:lnTo>
                    <a:pt x="0" y="0"/>
                  </a:lnTo>
                  <a:lnTo>
                    <a:pt x="51" y="8"/>
                  </a:lnTo>
                  <a:lnTo>
                    <a:pt x="51" y="80"/>
                  </a:lnTo>
                  <a:lnTo>
                    <a:pt x="0" y="7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12" name="TextBox 211"/>
          <p:cNvSpPr txBox="1"/>
          <p:nvPr/>
        </p:nvSpPr>
        <p:spPr>
          <a:xfrm>
            <a:off x="2133600" y="1066800"/>
            <a:ext cx="1676400" cy="381000"/>
          </a:xfrm>
          <a:prstGeom prst="rect">
            <a:avLst/>
          </a:prstGeom>
          <a:noFill/>
        </p:spPr>
        <p:txBody>
          <a:bodyPr wrap="square" rtlCol="0">
            <a:spAutoFit/>
          </a:bodyPr>
          <a:lstStyle/>
          <a:p>
            <a:r>
              <a:rPr lang="en-US" dirty="0"/>
              <a:t>Release Points</a:t>
            </a:r>
          </a:p>
        </p:txBody>
      </p:sp>
      <p:sp>
        <p:nvSpPr>
          <p:cNvPr id="111" name="Slide Number Placeholder 110"/>
          <p:cNvSpPr>
            <a:spLocks noGrp="1"/>
          </p:cNvSpPr>
          <p:nvPr>
            <p:ph type="sldNum" sz="quarter" idx="12"/>
          </p:nvPr>
        </p:nvSpPr>
        <p:spPr/>
        <p:txBody>
          <a:bodyPr/>
          <a:lstStyle/>
          <a:p>
            <a:pPr algn="r" rtl="0"/>
            <a:fld id="{C39D6522-33B9-456F-AB82-1F41D05D9DF9}" type="slidenum">
              <a:rPr lang="en-US" sz="1200" kern="1200" smtClean="0">
                <a:solidFill>
                  <a:prstClr val="black">
                    <a:tint val="75000"/>
                  </a:prstClr>
                </a:solidFill>
                <a:latin typeface="Calibri"/>
                <a:ea typeface="+mn-ea"/>
                <a:cs typeface="+mn-cs"/>
              </a:rPr>
              <a:pPr algn="r" rtl="0"/>
              <a:t>21</a:t>
            </a:fld>
            <a:endParaRPr lang="en-US" sz="1200" kern="1200">
              <a:solidFill>
                <a:prstClr val="black">
                  <a:tint val="75000"/>
                </a:prstClr>
              </a:solidFill>
              <a:latin typeface="Calibri"/>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Site-level Info Required for New Facility</a:t>
            </a:r>
          </a:p>
        </p:txBody>
      </p:sp>
      <p:sp>
        <p:nvSpPr>
          <p:cNvPr id="3" name="Content Placeholder 2"/>
          <p:cNvSpPr>
            <a:spLocks noGrp="1"/>
          </p:cNvSpPr>
          <p:nvPr>
            <p:ph idx="1"/>
          </p:nvPr>
        </p:nvSpPr>
        <p:spPr/>
        <p:txBody>
          <a:bodyPr>
            <a:noAutofit/>
          </a:bodyPr>
          <a:lstStyle/>
          <a:p>
            <a:pPr lvl="2"/>
            <a:r>
              <a:rPr lang="en-US" sz="2600" dirty="0"/>
              <a:t>State and County FIPS or Tribal Code </a:t>
            </a:r>
          </a:p>
          <a:p>
            <a:pPr lvl="2"/>
            <a:r>
              <a:rPr lang="en-US" sz="2600" dirty="0"/>
              <a:t>Facility Site Identifier (your Agency’s ID)</a:t>
            </a:r>
          </a:p>
          <a:p>
            <a:pPr lvl="2"/>
            <a:r>
              <a:rPr lang="en-US" sz="2600" dirty="0"/>
              <a:t>Facility Site Identifier Program System Code</a:t>
            </a:r>
          </a:p>
          <a:p>
            <a:pPr lvl="2"/>
            <a:r>
              <a:rPr lang="en-US" sz="2600" dirty="0"/>
              <a:t>Facility Site Name</a:t>
            </a:r>
          </a:p>
          <a:p>
            <a:pPr lvl="2"/>
            <a:r>
              <a:rPr lang="en-US" sz="2600" dirty="0"/>
              <a:t>Facility Site Status Code (and Status Year if not=“OP”)</a:t>
            </a:r>
          </a:p>
          <a:p>
            <a:pPr lvl="2"/>
            <a:r>
              <a:rPr lang="en-US" sz="2600" dirty="0"/>
              <a:t>NAICS </a:t>
            </a:r>
          </a:p>
          <a:p>
            <a:pPr lvl="2"/>
            <a:r>
              <a:rPr lang="en-US" sz="2600" dirty="0"/>
              <a:t>4 </a:t>
            </a:r>
            <a:r>
              <a:rPr lang="en-US" sz="2600" b="1" dirty="0"/>
              <a:t>Physical</a:t>
            </a:r>
            <a:r>
              <a:rPr lang="en-US" sz="2600" dirty="0"/>
              <a:t> Address Fields : Street, City, State, Zip</a:t>
            </a:r>
          </a:p>
          <a:p>
            <a:pPr lvl="2"/>
            <a:r>
              <a:rPr lang="en-US" sz="2600" dirty="0"/>
              <a:t>Site-level Latitude and Longitude</a:t>
            </a:r>
          </a:p>
          <a:p>
            <a:pPr lvl="3"/>
            <a:r>
              <a:rPr lang="en-US" sz="2200" dirty="0"/>
              <a:t>must be </a:t>
            </a:r>
            <a:r>
              <a:rPr lang="en-US" sz="2200" b="1" dirty="0"/>
              <a:t>Decimal Degrees  </a:t>
            </a:r>
            <a:r>
              <a:rPr lang="en-US" sz="1600" i="1" dirty="0"/>
              <a:t>(NOT </a:t>
            </a:r>
            <a:r>
              <a:rPr lang="en-US" sz="1600" i="1" dirty="0" err="1"/>
              <a:t>Degrees.MinuteSecond</a:t>
            </a:r>
            <a:r>
              <a:rPr lang="en-US" sz="1600" i="1" dirty="0"/>
              <a:t>)</a:t>
            </a:r>
          </a:p>
        </p:txBody>
      </p:sp>
      <p:sp>
        <p:nvSpPr>
          <p:cNvPr id="4" name="Slide Number Placeholder 3"/>
          <p:cNvSpPr>
            <a:spLocks noGrp="1"/>
          </p:cNvSpPr>
          <p:nvPr>
            <p:ph type="sldNum" sz="quarter" idx="12"/>
          </p:nvPr>
        </p:nvSpPr>
        <p:spPr/>
        <p:txBody>
          <a:bodyPr/>
          <a:lstStyle/>
          <a:p>
            <a:pPr algn="r" rtl="0"/>
            <a:fld id="{C39D6522-33B9-456F-AB82-1F41D05D9DF9}" type="slidenum">
              <a:rPr lang="en-US" sz="1200" kern="1200" smtClean="0">
                <a:solidFill>
                  <a:prstClr val="black">
                    <a:tint val="75000"/>
                  </a:prstClr>
                </a:solidFill>
                <a:latin typeface="Calibri"/>
                <a:ea typeface="+mn-ea"/>
                <a:cs typeface="+mn-cs"/>
              </a:rPr>
              <a:pPr algn="r" rtl="0"/>
              <a:t>22</a:t>
            </a:fld>
            <a:endParaRPr lang="en-US" sz="1200" kern="1200">
              <a:solidFill>
                <a:prstClr val="black">
                  <a:tint val="75000"/>
                </a:prstClr>
              </a:solidFill>
              <a:latin typeface="Calibri"/>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62000"/>
          </a:xfrm>
        </p:spPr>
        <p:txBody>
          <a:bodyPr>
            <a:noAutofit/>
          </a:bodyPr>
          <a:lstStyle/>
          <a:p>
            <a:pPr lvl="2" algn="ctr" rtl="0">
              <a:spcBef>
                <a:spcPct val="0"/>
              </a:spcBef>
            </a:pPr>
            <a:r>
              <a:rPr lang="en-US" sz="2400" dirty="0"/>
              <a:t>Exceptions for Portable Facilities and Off-Shore Platforms</a:t>
            </a:r>
            <a:br>
              <a:rPr lang="en-US" sz="2400" dirty="0"/>
            </a:br>
            <a:endParaRPr lang="en-US" sz="2400" dirty="0"/>
          </a:p>
        </p:txBody>
      </p:sp>
      <p:sp>
        <p:nvSpPr>
          <p:cNvPr id="3" name="Content Placeholder 2"/>
          <p:cNvSpPr>
            <a:spLocks noGrp="1"/>
          </p:cNvSpPr>
          <p:nvPr>
            <p:ph idx="1"/>
          </p:nvPr>
        </p:nvSpPr>
        <p:spPr>
          <a:xfrm>
            <a:off x="457200" y="1219200"/>
            <a:ext cx="8229600" cy="5029200"/>
          </a:xfrm>
        </p:spPr>
        <p:txBody>
          <a:bodyPr>
            <a:normAutofit fontScale="92500" lnSpcReduction="10000"/>
          </a:bodyPr>
          <a:lstStyle/>
          <a:p>
            <a:pPr>
              <a:lnSpc>
                <a:spcPct val="90000"/>
              </a:lnSpc>
            </a:pPr>
            <a:r>
              <a:rPr lang="en-US" sz="3000" dirty="0"/>
              <a:t>Portable Facilities</a:t>
            </a:r>
          </a:p>
          <a:p>
            <a:pPr lvl="1">
              <a:lnSpc>
                <a:spcPct val="90000"/>
              </a:lnSpc>
            </a:pPr>
            <a:r>
              <a:rPr lang="en-US" sz="2200" dirty="0"/>
              <a:t>State FIPS + 777</a:t>
            </a:r>
            <a:endParaRPr lang="en-US" sz="2200" strike="sngStrike" dirty="0"/>
          </a:p>
          <a:p>
            <a:pPr lvl="1">
              <a:lnSpc>
                <a:spcPct val="90000"/>
              </a:lnSpc>
            </a:pPr>
            <a:r>
              <a:rPr lang="en-US" sz="2200" dirty="0"/>
              <a:t>Use “Portable Facility” for Facility Site Description</a:t>
            </a:r>
          </a:p>
          <a:p>
            <a:pPr lvl="1">
              <a:lnSpc>
                <a:spcPct val="90000"/>
              </a:lnSpc>
            </a:pPr>
            <a:r>
              <a:rPr lang="en-US" sz="2200" dirty="0"/>
              <a:t>Geographic Coordinates and Physical Address can not be reported.</a:t>
            </a:r>
          </a:p>
          <a:p>
            <a:pPr>
              <a:lnSpc>
                <a:spcPct val="90000"/>
              </a:lnSpc>
            </a:pPr>
            <a:r>
              <a:rPr lang="en-US" sz="3000" dirty="0"/>
              <a:t>Off-shore Platforms in State Waters</a:t>
            </a:r>
          </a:p>
          <a:p>
            <a:pPr lvl="1">
              <a:lnSpc>
                <a:spcPct val="90000"/>
              </a:lnSpc>
            </a:pPr>
            <a:r>
              <a:rPr lang="en-US" sz="2200" dirty="0"/>
              <a:t>Provide the 5-digit FIPS </a:t>
            </a:r>
          </a:p>
          <a:p>
            <a:pPr lvl="1">
              <a:lnSpc>
                <a:spcPct val="90000"/>
              </a:lnSpc>
            </a:pPr>
            <a:r>
              <a:rPr lang="en-US" sz="2200" dirty="0"/>
              <a:t>Use “Offshore Facility” for Facility Site Description</a:t>
            </a:r>
          </a:p>
          <a:p>
            <a:pPr lvl="1">
              <a:lnSpc>
                <a:spcPct val="90000"/>
              </a:lnSpc>
            </a:pPr>
            <a:r>
              <a:rPr lang="en-US" sz="2200" dirty="0"/>
              <a:t>Provide the Site-level Geographic Coordinates</a:t>
            </a:r>
          </a:p>
          <a:p>
            <a:pPr lvl="1">
              <a:lnSpc>
                <a:spcPct val="90000"/>
              </a:lnSpc>
            </a:pPr>
            <a:r>
              <a:rPr lang="en-US" sz="2200" dirty="0"/>
              <a:t>Use “N/A” for Physical Street Address and City</a:t>
            </a:r>
          </a:p>
          <a:p>
            <a:pPr lvl="1">
              <a:lnSpc>
                <a:spcPct val="90000"/>
              </a:lnSpc>
            </a:pPr>
            <a:r>
              <a:rPr lang="en-US" sz="2200" dirty="0"/>
              <a:t>Provide State Abbreviation</a:t>
            </a:r>
          </a:p>
          <a:p>
            <a:pPr lvl="1">
              <a:lnSpc>
                <a:spcPct val="90000"/>
              </a:lnSpc>
            </a:pPr>
            <a:r>
              <a:rPr lang="en-US" sz="2200" dirty="0"/>
              <a:t>Use “99999” for Zip Code</a:t>
            </a:r>
          </a:p>
          <a:p>
            <a:pPr>
              <a:lnSpc>
                <a:spcPct val="90000"/>
              </a:lnSpc>
            </a:pPr>
            <a:r>
              <a:rPr lang="en-US" sz="3000" dirty="0"/>
              <a:t>Off-shore Platforms in Federal Waters</a:t>
            </a:r>
          </a:p>
          <a:p>
            <a:pPr lvl="1">
              <a:lnSpc>
                <a:spcPct val="90000"/>
              </a:lnSpc>
            </a:pPr>
            <a:r>
              <a:rPr lang="en-US" sz="2200" dirty="0"/>
              <a:t>State and County FIPS = 85000</a:t>
            </a:r>
          </a:p>
          <a:p>
            <a:pPr lvl="1">
              <a:lnSpc>
                <a:spcPct val="90000"/>
              </a:lnSpc>
            </a:pPr>
            <a:r>
              <a:rPr lang="en-US" sz="2200" dirty="0"/>
              <a:t>USEPA loads emissions estimated by Dept of Interior to EIS</a:t>
            </a:r>
          </a:p>
        </p:txBody>
      </p:sp>
      <p:sp>
        <p:nvSpPr>
          <p:cNvPr id="4" name="Slide Number Placeholder 3"/>
          <p:cNvSpPr>
            <a:spLocks noGrp="1"/>
          </p:cNvSpPr>
          <p:nvPr>
            <p:ph type="sldNum" sz="quarter" idx="12"/>
          </p:nvPr>
        </p:nvSpPr>
        <p:spPr/>
        <p:txBody>
          <a:bodyPr/>
          <a:lstStyle/>
          <a:p>
            <a:pPr algn="r" rtl="0"/>
            <a:fld id="{C39D6522-33B9-456F-AB82-1F41D05D9DF9}" type="slidenum">
              <a:rPr lang="en-US" sz="1200" kern="1200" smtClean="0">
                <a:solidFill>
                  <a:prstClr val="black">
                    <a:tint val="75000"/>
                  </a:prstClr>
                </a:solidFill>
                <a:latin typeface="Calibri"/>
                <a:ea typeface="+mn-ea"/>
                <a:cs typeface="+mn-cs"/>
              </a:rPr>
              <a:pPr algn="r" rtl="0"/>
              <a:t>23</a:t>
            </a:fld>
            <a:endParaRPr lang="en-US" sz="1200" kern="1200">
              <a:solidFill>
                <a:prstClr val="black">
                  <a:tint val="75000"/>
                </a:prstClr>
              </a:solidFill>
              <a:latin typeface="Calibri"/>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868362"/>
          </a:xfrm>
        </p:spPr>
        <p:txBody>
          <a:bodyPr>
            <a:normAutofit/>
          </a:bodyPr>
          <a:lstStyle/>
          <a:p>
            <a:r>
              <a:rPr lang="en-US" sz="3200" dirty="0"/>
              <a:t>Airports</a:t>
            </a:r>
          </a:p>
        </p:txBody>
      </p:sp>
      <p:sp>
        <p:nvSpPr>
          <p:cNvPr id="3" name="Content Placeholder 2"/>
          <p:cNvSpPr>
            <a:spLocks noGrp="1"/>
          </p:cNvSpPr>
          <p:nvPr>
            <p:ph idx="1"/>
          </p:nvPr>
        </p:nvSpPr>
        <p:spPr>
          <a:xfrm>
            <a:off x="457200" y="1219200"/>
            <a:ext cx="8077200" cy="5029200"/>
          </a:xfrm>
        </p:spPr>
        <p:txBody>
          <a:bodyPr>
            <a:normAutofit fontScale="70000" lnSpcReduction="20000"/>
          </a:bodyPr>
          <a:lstStyle/>
          <a:p>
            <a:r>
              <a:rPr lang="en-US" sz="3100" dirty="0"/>
              <a:t>Prior to 2008 NEI, reported by USEPA as nonpoint county sums</a:t>
            </a:r>
          </a:p>
          <a:p>
            <a:r>
              <a:rPr lang="en-US" sz="3100" dirty="0"/>
              <a:t>EPA has created 21,000 airport facilities in EIS.  ALL airports, helipads, seaplane bases now in Facility/Point</a:t>
            </a:r>
            <a:endParaRPr lang="en-US" dirty="0"/>
          </a:p>
          <a:p>
            <a:pPr lvl="1"/>
            <a:r>
              <a:rPr lang="en-US" sz="2600" dirty="0"/>
              <a:t>EPA provides estimates for LTOs and aircraft-related emissions, so only improved or missing local data need be reported</a:t>
            </a:r>
          </a:p>
          <a:p>
            <a:r>
              <a:rPr lang="en-US" dirty="0"/>
              <a:t>Nonpoint or nonroad emissions NOT accepted for aircraft engine exhaust, auxiliary power units or ground support equipment, even though </a:t>
            </a:r>
            <a:r>
              <a:rPr lang="en-US" dirty="0">
                <a:solidFill>
                  <a:srgbClr val="FF0000"/>
                </a:solidFill>
              </a:rPr>
              <a:t>NONROAD model </a:t>
            </a:r>
            <a:r>
              <a:rPr lang="en-US" dirty="0"/>
              <a:t>calculates APU and GSE</a:t>
            </a:r>
          </a:p>
          <a:p>
            <a:pPr lvl="1"/>
            <a:r>
              <a:rPr lang="en-US" sz="2600" dirty="0"/>
              <a:t>aviation gas distribution and filling emissions continue to be reported as nonpoint county sums</a:t>
            </a:r>
          </a:p>
          <a:p>
            <a:r>
              <a:rPr lang="en-US" dirty="0"/>
              <a:t>IF S/L/Ts report, use the existing EPA unit and process ID framework to place emissions at same processes as USEPA</a:t>
            </a:r>
          </a:p>
          <a:p>
            <a:pPr lvl="1"/>
            <a:r>
              <a:rPr lang="en-US" sz="2600" dirty="0"/>
              <a:t>Units are aircraft types (military, commercial, general aviation, etc)</a:t>
            </a:r>
            <a:endParaRPr lang="en-US" sz="2600" i="1" dirty="0"/>
          </a:p>
          <a:p>
            <a:pPr lvl="1"/>
            <a:r>
              <a:rPr lang="en-US" sz="2600" dirty="0"/>
              <a:t>Processes are aircraft make and engine type, indicated by </a:t>
            </a:r>
            <a:r>
              <a:rPr lang="en-US" sz="2600" b="1" dirty="0"/>
              <a:t>aircraft engine type code</a:t>
            </a:r>
            <a:r>
              <a:rPr lang="en-US" sz="2600" dirty="0"/>
              <a:t>.  This is a required field</a:t>
            </a:r>
          </a:p>
          <a:p>
            <a:pPr lvl="1"/>
            <a:r>
              <a:rPr lang="en-US" sz="2600" dirty="0"/>
              <a:t>Combinations of SCC plus </a:t>
            </a:r>
            <a:r>
              <a:rPr lang="en-US" sz="2600" b="1" dirty="0"/>
              <a:t>aircraft engine type code</a:t>
            </a:r>
            <a:r>
              <a:rPr lang="en-US" sz="2600" dirty="0"/>
              <a:t>  that duplicate existing processes will NOT be accepted as new processes</a:t>
            </a:r>
          </a:p>
          <a:p>
            <a:endParaRPr lang="en-US" dirty="0"/>
          </a:p>
        </p:txBody>
      </p:sp>
      <p:sp>
        <p:nvSpPr>
          <p:cNvPr id="4" name="Slide Number Placeholder 3"/>
          <p:cNvSpPr>
            <a:spLocks noGrp="1"/>
          </p:cNvSpPr>
          <p:nvPr>
            <p:ph type="sldNum" sz="quarter" idx="12"/>
          </p:nvPr>
        </p:nvSpPr>
        <p:spPr/>
        <p:txBody>
          <a:bodyPr/>
          <a:lstStyle/>
          <a:p>
            <a:pPr algn="r" rtl="0"/>
            <a:fld id="{C39D6522-33B9-456F-AB82-1F41D05D9DF9}" type="slidenum">
              <a:rPr lang="en-US" sz="1200" kern="1200" smtClean="0">
                <a:solidFill>
                  <a:prstClr val="black">
                    <a:tint val="75000"/>
                  </a:prstClr>
                </a:solidFill>
                <a:latin typeface="Calibri"/>
                <a:ea typeface="+mn-ea"/>
                <a:cs typeface="+mn-cs"/>
              </a:rPr>
              <a:pPr algn="r" rtl="0"/>
              <a:t>24</a:t>
            </a:fld>
            <a:endParaRPr lang="en-US" sz="1200" kern="1200">
              <a:solidFill>
                <a:prstClr val="black">
                  <a:tint val="75000"/>
                </a:prstClr>
              </a:solidFill>
              <a:latin typeface="Calibri"/>
              <a:ea typeface="+mn-ea"/>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Rail Yards</a:t>
            </a:r>
          </a:p>
        </p:txBody>
      </p:sp>
      <p:sp>
        <p:nvSpPr>
          <p:cNvPr id="3" name="Content Placeholder 2"/>
          <p:cNvSpPr>
            <a:spLocks noGrp="1"/>
          </p:cNvSpPr>
          <p:nvPr>
            <p:ph idx="1"/>
          </p:nvPr>
        </p:nvSpPr>
        <p:spPr/>
        <p:txBody>
          <a:bodyPr>
            <a:normAutofit lnSpcReduction="10000"/>
          </a:bodyPr>
          <a:lstStyle/>
          <a:p>
            <a:r>
              <a:rPr lang="en-US" dirty="0"/>
              <a:t>EPA has added 1240 largest facilities to EIS</a:t>
            </a:r>
          </a:p>
          <a:p>
            <a:r>
              <a:rPr lang="en-US" dirty="0"/>
              <a:t>There may be smaller rail yards.  </a:t>
            </a:r>
          </a:p>
          <a:p>
            <a:pPr lvl="1"/>
            <a:r>
              <a:rPr lang="en-US" dirty="0"/>
              <a:t>S/L/Ts may add these as Facility/Point or report in nonpoint</a:t>
            </a:r>
          </a:p>
          <a:p>
            <a:pPr lvl="1"/>
            <a:r>
              <a:rPr lang="en-US" dirty="0"/>
              <a:t>Check Facility Inventory for duplication</a:t>
            </a:r>
          </a:p>
          <a:p>
            <a:r>
              <a:rPr lang="en-US" dirty="0"/>
              <a:t>Emissions from yard locomotives only.</a:t>
            </a:r>
          </a:p>
          <a:p>
            <a:r>
              <a:rPr lang="en-US" dirty="0"/>
              <a:t>Emissions from locomotives on rail lines are reported in nonpoint using line segment shapefiles</a:t>
            </a:r>
          </a:p>
          <a:p>
            <a:endParaRPr lang="en-US" dirty="0"/>
          </a:p>
        </p:txBody>
      </p:sp>
      <p:sp>
        <p:nvSpPr>
          <p:cNvPr id="4" name="Slide Number Placeholder 3"/>
          <p:cNvSpPr>
            <a:spLocks noGrp="1"/>
          </p:cNvSpPr>
          <p:nvPr>
            <p:ph type="sldNum" sz="quarter" idx="12"/>
          </p:nvPr>
        </p:nvSpPr>
        <p:spPr/>
        <p:txBody>
          <a:bodyPr/>
          <a:lstStyle/>
          <a:p>
            <a:pPr algn="r" rtl="0"/>
            <a:fld id="{C39D6522-33B9-456F-AB82-1F41D05D9DF9}" type="slidenum">
              <a:rPr lang="en-US" sz="1200" kern="1200" smtClean="0">
                <a:solidFill>
                  <a:prstClr val="black">
                    <a:tint val="75000"/>
                  </a:prstClr>
                </a:solidFill>
                <a:latin typeface="Calibri"/>
                <a:ea typeface="+mn-ea"/>
                <a:cs typeface="+mn-cs"/>
              </a:rPr>
              <a:pPr algn="r" rtl="0"/>
              <a:t>25</a:t>
            </a:fld>
            <a:endParaRPr lang="en-US" sz="1200" kern="1200">
              <a:solidFill>
                <a:prstClr val="black">
                  <a:tint val="75000"/>
                </a:prstClr>
              </a:solidFill>
              <a:latin typeface="Calibri"/>
              <a:ea typeface="+mn-ea"/>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FEC7FB-600B-4E59-9A54-DE5BA5E6AEE7}"/>
              </a:ext>
            </a:extLst>
          </p:cNvPr>
          <p:cNvSpPr>
            <a:spLocks noGrp="1"/>
          </p:cNvSpPr>
          <p:nvPr>
            <p:ph type="sldNum" sz="quarter" idx="12"/>
          </p:nvPr>
        </p:nvSpPr>
        <p:spPr/>
        <p:txBody>
          <a:bodyPr/>
          <a:lstStyle/>
          <a:p>
            <a:pPr algn="r" rtl="0"/>
            <a:fld id="{C39D6522-33B9-456F-AB82-1F41D05D9DF9}" type="slidenum">
              <a:rPr lang="en-US" sz="1200" kern="1200" smtClean="0">
                <a:solidFill>
                  <a:prstClr val="black">
                    <a:tint val="75000"/>
                  </a:prstClr>
                </a:solidFill>
                <a:latin typeface="Calibri"/>
                <a:ea typeface="+mn-ea"/>
                <a:cs typeface="+mn-cs"/>
              </a:rPr>
              <a:pPr algn="r" rtl="0"/>
              <a:t>26</a:t>
            </a:fld>
            <a:endParaRPr lang="en-US" sz="1200" kern="1200">
              <a:solidFill>
                <a:prstClr val="black">
                  <a:tint val="75000"/>
                </a:prstClr>
              </a:solidFill>
              <a:latin typeface="Calibri"/>
              <a:ea typeface="+mn-ea"/>
              <a:cs typeface="+mn-cs"/>
            </a:endParaRPr>
          </a:p>
        </p:txBody>
      </p:sp>
      <p:pic>
        <p:nvPicPr>
          <p:cNvPr id="4" name="Picture 3">
            <a:extLst>
              <a:ext uri="{FF2B5EF4-FFF2-40B4-BE49-F238E27FC236}">
                <a16:creationId xmlns:a16="http://schemas.microsoft.com/office/drawing/2014/main" id="{6A65A242-F353-42F7-90F5-31653E4BC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4016" y="1600200"/>
            <a:ext cx="4315968" cy="3657600"/>
          </a:xfrm>
          <a:prstGeom prst="rect">
            <a:avLst/>
          </a:prstGeom>
        </p:spPr>
      </p:pic>
    </p:spTree>
    <p:extLst>
      <p:ext uri="{BB962C8B-B14F-4D97-AF65-F5344CB8AC3E}">
        <p14:creationId xmlns:p14="http://schemas.microsoft.com/office/powerpoint/2010/main" val="3163865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Oval 121"/>
          <p:cNvSpPr/>
          <p:nvPr/>
        </p:nvSpPr>
        <p:spPr>
          <a:xfrm>
            <a:off x="91440" y="91440"/>
            <a:ext cx="3614166" cy="310896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Arrow Connector 89"/>
          <p:cNvCxnSpPr/>
          <p:nvPr/>
        </p:nvCxnSpPr>
        <p:spPr>
          <a:xfrm rot="10800000">
            <a:off x="2895600" y="2209800"/>
            <a:ext cx="3505200" cy="3124200"/>
          </a:xfrm>
          <a:prstGeom prst="straightConnector1">
            <a:avLst/>
          </a:prstGeom>
          <a:ln w="25400">
            <a:solidFill>
              <a:schemeClr val="tx2">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7" name="Can 6"/>
          <p:cNvSpPr/>
          <p:nvPr/>
        </p:nvSpPr>
        <p:spPr>
          <a:xfrm>
            <a:off x="1676400" y="533400"/>
            <a:ext cx="381000" cy="2362200"/>
          </a:xfrm>
          <a:prstGeom prst="can">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white"/>
                </a:solidFill>
                <a:latin typeface="Calibri"/>
                <a:ea typeface="+mn-ea"/>
                <a:cs typeface="+mn-cs"/>
              </a:rPr>
              <a:t>2</a:t>
            </a:r>
          </a:p>
        </p:txBody>
      </p:sp>
      <p:sp>
        <p:nvSpPr>
          <p:cNvPr id="8" name="Can 7"/>
          <p:cNvSpPr/>
          <p:nvPr/>
        </p:nvSpPr>
        <p:spPr>
          <a:xfrm>
            <a:off x="838200" y="533400"/>
            <a:ext cx="381000" cy="2362200"/>
          </a:xfrm>
          <a:prstGeom prst="can">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white"/>
                </a:solidFill>
                <a:latin typeface="Calibri"/>
                <a:ea typeface="+mn-ea"/>
                <a:cs typeface="+mn-cs"/>
              </a:rPr>
              <a:t>3</a:t>
            </a:r>
          </a:p>
        </p:txBody>
      </p:sp>
      <p:sp>
        <p:nvSpPr>
          <p:cNvPr id="11" name="Cube 10"/>
          <p:cNvSpPr/>
          <p:nvPr/>
        </p:nvSpPr>
        <p:spPr>
          <a:xfrm>
            <a:off x="4648200" y="3733800"/>
            <a:ext cx="1295400" cy="1143000"/>
          </a:xfrm>
          <a:prstGeom prst="cub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white"/>
                </a:solidFill>
                <a:latin typeface="Calibri"/>
                <a:ea typeface="+mn-ea"/>
                <a:cs typeface="+mn-cs"/>
              </a:rPr>
              <a:t>Unit A</a:t>
            </a:r>
          </a:p>
        </p:txBody>
      </p:sp>
      <p:sp>
        <p:nvSpPr>
          <p:cNvPr id="12" name="Cube 11"/>
          <p:cNvSpPr/>
          <p:nvPr/>
        </p:nvSpPr>
        <p:spPr>
          <a:xfrm>
            <a:off x="7162800" y="3657600"/>
            <a:ext cx="1295400" cy="1143000"/>
          </a:xfrm>
          <a:prstGeom prst="cub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white"/>
                </a:solidFill>
                <a:latin typeface="Calibri"/>
                <a:ea typeface="+mn-ea"/>
                <a:cs typeface="+mn-cs"/>
              </a:rPr>
              <a:t>Unit B</a:t>
            </a:r>
          </a:p>
        </p:txBody>
      </p:sp>
      <p:sp>
        <p:nvSpPr>
          <p:cNvPr id="13" name="Oval 12"/>
          <p:cNvSpPr/>
          <p:nvPr/>
        </p:nvSpPr>
        <p:spPr>
          <a:xfrm>
            <a:off x="4495800" y="5181600"/>
            <a:ext cx="1295400" cy="60960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white"/>
                </a:solidFill>
                <a:latin typeface="Calibri"/>
                <a:ea typeface="+mn-ea"/>
                <a:cs typeface="+mn-cs"/>
              </a:rPr>
              <a:t>Process 1</a:t>
            </a:r>
          </a:p>
        </p:txBody>
      </p:sp>
      <p:sp>
        <p:nvSpPr>
          <p:cNvPr id="20" name="Oval 19"/>
          <p:cNvSpPr/>
          <p:nvPr/>
        </p:nvSpPr>
        <p:spPr>
          <a:xfrm>
            <a:off x="7010400" y="5029200"/>
            <a:ext cx="1295400" cy="60960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white"/>
                </a:solidFill>
                <a:latin typeface="Calibri"/>
                <a:ea typeface="+mn-ea"/>
                <a:cs typeface="+mn-cs"/>
              </a:rPr>
              <a:t>Process 1</a:t>
            </a:r>
          </a:p>
        </p:txBody>
      </p:sp>
      <p:sp>
        <p:nvSpPr>
          <p:cNvPr id="22" name="Oval 21"/>
          <p:cNvSpPr/>
          <p:nvPr/>
        </p:nvSpPr>
        <p:spPr>
          <a:xfrm>
            <a:off x="4572000" y="5867400"/>
            <a:ext cx="1295400" cy="60960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white"/>
                </a:solidFill>
                <a:latin typeface="Calibri"/>
                <a:ea typeface="+mn-ea"/>
                <a:cs typeface="+mn-cs"/>
              </a:rPr>
              <a:t>Process 2</a:t>
            </a:r>
          </a:p>
        </p:txBody>
      </p:sp>
      <p:sp>
        <p:nvSpPr>
          <p:cNvPr id="31" name="Cloud 30"/>
          <p:cNvSpPr/>
          <p:nvPr/>
        </p:nvSpPr>
        <p:spPr>
          <a:xfrm>
            <a:off x="762000" y="152400"/>
            <a:ext cx="457200" cy="381000"/>
          </a:xfrm>
          <a:prstGeom prst="cloud">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Calibri"/>
              <a:ea typeface="+mn-ea"/>
              <a:cs typeface="+mn-cs"/>
            </a:endParaRPr>
          </a:p>
        </p:txBody>
      </p:sp>
      <p:sp>
        <p:nvSpPr>
          <p:cNvPr id="32" name="Cloud 31"/>
          <p:cNvSpPr/>
          <p:nvPr/>
        </p:nvSpPr>
        <p:spPr>
          <a:xfrm>
            <a:off x="1676400" y="152400"/>
            <a:ext cx="457200" cy="381000"/>
          </a:xfrm>
          <a:prstGeom prst="cloud">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Calibri"/>
              <a:ea typeface="+mn-ea"/>
              <a:cs typeface="+mn-cs"/>
            </a:endParaRPr>
          </a:p>
        </p:txBody>
      </p:sp>
      <p:sp>
        <p:nvSpPr>
          <p:cNvPr id="33" name="Cloud 32"/>
          <p:cNvSpPr/>
          <p:nvPr/>
        </p:nvSpPr>
        <p:spPr>
          <a:xfrm>
            <a:off x="2133600" y="1524000"/>
            <a:ext cx="914400" cy="1295400"/>
          </a:xfrm>
          <a:prstGeom prst="cloud">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black"/>
                </a:solidFill>
                <a:latin typeface="Calibri"/>
                <a:ea typeface="+mn-ea"/>
                <a:cs typeface="+mn-cs"/>
              </a:rPr>
              <a:t>1</a:t>
            </a:r>
          </a:p>
        </p:txBody>
      </p:sp>
      <p:sp>
        <p:nvSpPr>
          <p:cNvPr id="43" name="Oval 42"/>
          <p:cNvSpPr/>
          <p:nvPr/>
        </p:nvSpPr>
        <p:spPr>
          <a:xfrm>
            <a:off x="7010400" y="5867400"/>
            <a:ext cx="1295400" cy="60960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white"/>
                </a:solidFill>
                <a:latin typeface="Calibri"/>
                <a:ea typeface="+mn-ea"/>
                <a:cs typeface="+mn-cs"/>
              </a:rPr>
              <a:t>Process 2</a:t>
            </a:r>
          </a:p>
        </p:txBody>
      </p:sp>
      <p:cxnSp>
        <p:nvCxnSpPr>
          <p:cNvPr id="71" name="Straight Connector 70"/>
          <p:cNvCxnSpPr/>
          <p:nvPr/>
        </p:nvCxnSpPr>
        <p:spPr>
          <a:xfrm flipH="1">
            <a:off x="990600" y="6172200"/>
            <a:ext cx="3581400" cy="0"/>
          </a:xfrm>
          <a:prstGeom prst="line">
            <a:avLst/>
          </a:prstGeom>
          <a:ln w="25400">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V="1">
            <a:off x="990600" y="2971800"/>
            <a:ext cx="0" cy="3124200"/>
          </a:xfrm>
          <a:prstGeom prst="straightConnector1">
            <a:avLst/>
          </a:prstGeom>
          <a:ln w="25400">
            <a:solidFill>
              <a:schemeClr val="accent3">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5400000" flipH="1" flipV="1">
            <a:off x="1009650" y="3028950"/>
            <a:ext cx="914400" cy="800100"/>
          </a:xfrm>
          <a:prstGeom prst="straightConnector1">
            <a:avLst/>
          </a:prstGeom>
          <a:ln w="25400">
            <a:solidFill>
              <a:schemeClr val="accent3">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13" idx="2"/>
          </p:cNvCxnSpPr>
          <p:nvPr/>
        </p:nvCxnSpPr>
        <p:spPr>
          <a:xfrm flipH="1">
            <a:off x="2590800" y="5486400"/>
            <a:ext cx="1905000" cy="0"/>
          </a:xfrm>
          <a:prstGeom prst="line">
            <a:avLst/>
          </a:prstGeom>
          <a:ln w="25400">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2590800" y="2819402"/>
            <a:ext cx="0" cy="2666998"/>
          </a:xfrm>
          <a:prstGeom prst="straightConnector1">
            <a:avLst/>
          </a:prstGeom>
          <a:ln w="25400">
            <a:solidFill>
              <a:schemeClr val="accent4">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2590800" y="4495800"/>
            <a:ext cx="1981199" cy="738664"/>
          </a:xfrm>
          <a:prstGeom prst="rect">
            <a:avLst/>
          </a:prstGeom>
          <a:noFill/>
        </p:spPr>
        <p:txBody>
          <a:bodyPr wrap="square" rtlCol="0">
            <a:spAutoFit/>
          </a:bodyPr>
          <a:lstStyle/>
          <a:p>
            <a:pPr algn="l" rtl="0"/>
            <a:r>
              <a:rPr lang="en-US" sz="1400" kern="1200" dirty="0">
                <a:solidFill>
                  <a:prstClr val="black"/>
                </a:solidFill>
                <a:latin typeface="Calibri"/>
                <a:ea typeface="+mn-ea"/>
                <a:cs typeface="+mn-cs"/>
              </a:rPr>
              <a:t>Unit A, Process 1, is</a:t>
            </a:r>
          </a:p>
          <a:p>
            <a:pPr algn="l" rtl="0"/>
            <a:r>
              <a:rPr lang="en-US" sz="1400" kern="1200" dirty="0">
                <a:solidFill>
                  <a:prstClr val="black"/>
                </a:solidFill>
                <a:latin typeface="Calibri"/>
                <a:ea typeface="+mn-ea"/>
                <a:cs typeface="+mn-cs"/>
              </a:rPr>
              <a:t>apportioned to Release</a:t>
            </a:r>
          </a:p>
          <a:p>
            <a:pPr algn="l" rtl="0"/>
            <a:r>
              <a:rPr lang="en-US" sz="1400" kern="1200" dirty="0">
                <a:solidFill>
                  <a:prstClr val="black"/>
                </a:solidFill>
                <a:latin typeface="Calibri"/>
                <a:ea typeface="+mn-ea"/>
                <a:cs typeface="+mn-cs"/>
              </a:rPr>
              <a:t>Point 1 100%.</a:t>
            </a:r>
          </a:p>
        </p:txBody>
      </p:sp>
      <p:sp>
        <p:nvSpPr>
          <p:cNvPr id="81" name="TextBox 80"/>
          <p:cNvSpPr txBox="1"/>
          <p:nvPr/>
        </p:nvSpPr>
        <p:spPr>
          <a:xfrm>
            <a:off x="76200" y="3962400"/>
            <a:ext cx="2441759" cy="954107"/>
          </a:xfrm>
          <a:prstGeom prst="rect">
            <a:avLst/>
          </a:prstGeom>
          <a:solidFill>
            <a:schemeClr val="bg1"/>
          </a:solidFill>
        </p:spPr>
        <p:txBody>
          <a:bodyPr wrap="none" rtlCol="0">
            <a:spAutoFit/>
          </a:bodyPr>
          <a:lstStyle/>
          <a:p>
            <a:pPr algn="l" rtl="0"/>
            <a:r>
              <a:rPr lang="en-US" sz="1400" kern="1200" dirty="0">
                <a:solidFill>
                  <a:prstClr val="black"/>
                </a:solidFill>
                <a:latin typeface="Calibri"/>
                <a:ea typeface="+mn-ea"/>
                <a:cs typeface="+mn-cs"/>
              </a:rPr>
              <a:t>Unit A, Process 2, is</a:t>
            </a:r>
          </a:p>
          <a:p>
            <a:pPr algn="l" rtl="0"/>
            <a:r>
              <a:rPr lang="en-US" sz="1400" kern="1200" dirty="0">
                <a:solidFill>
                  <a:prstClr val="black"/>
                </a:solidFill>
                <a:latin typeface="Calibri"/>
                <a:ea typeface="+mn-ea"/>
                <a:cs typeface="+mn-cs"/>
              </a:rPr>
              <a:t>apportioned to Release</a:t>
            </a:r>
          </a:p>
          <a:p>
            <a:pPr algn="l" rtl="0"/>
            <a:r>
              <a:rPr lang="en-US" sz="1400" kern="1200" dirty="0">
                <a:solidFill>
                  <a:prstClr val="black"/>
                </a:solidFill>
                <a:latin typeface="Calibri"/>
                <a:ea typeface="+mn-ea"/>
                <a:cs typeface="+mn-cs"/>
              </a:rPr>
              <a:t>Point 3 60% and Release </a:t>
            </a:r>
          </a:p>
          <a:p>
            <a:pPr algn="l" rtl="0"/>
            <a:r>
              <a:rPr lang="en-US" sz="1400" kern="1200" dirty="0">
                <a:solidFill>
                  <a:prstClr val="black"/>
                </a:solidFill>
                <a:latin typeface="Calibri"/>
                <a:ea typeface="+mn-ea"/>
                <a:cs typeface="+mn-cs"/>
              </a:rPr>
              <a:t>Point 2 40% (Must total 100%).</a:t>
            </a:r>
          </a:p>
        </p:txBody>
      </p:sp>
      <p:cxnSp>
        <p:nvCxnSpPr>
          <p:cNvPr id="84" name="Straight Connector 83"/>
          <p:cNvCxnSpPr>
            <a:stCxn id="20" idx="2"/>
          </p:cNvCxnSpPr>
          <p:nvPr/>
        </p:nvCxnSpPr>
        <p:spPr>
          <a:xfrm flipH="1">
            <a:off x="6400800" y="5334000"/>
            <a:ext cx="609600" cy="0"/>
          </a:xfrm>
          <a:prstGeom prst="line">
            <a:avLst/>
          </a:prstGeom>
          <a:ln w="254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43" idx="2"/>
          </p:cNvCxnSpPr>
          <p:nvPr/>
        </p:nvCxnSpPr>
        <p:spPr>
          <a:xfrm rot="10800000">
            <a:off x="6400800" y="6172200"/>
            <a:ext cx="609600" cy="1588"/>
          </a:xfrm>
          <a:prstGeom prst="line">
            <a:avLst/>
          </a:prstGeom>
          <a:ln w="254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flipH="1" flipV="1">
            <a:off x="5981700" y="5753100"/>
            <a:ext cx="838200" cy="1588"/>
          </a:xfrm>
          <a:prstGeom prst="line">
            <a:avLst/>
          </a:prstGeom>
          <a:ln w="254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2971800" y="2590800"/>
            <a:ext cx="2054858" cy="738664"/>
          </a:xfrm>
          <a:prstGeom prst="rect">
            <a:avLst/>
          </a:prstGeom>
          <a:solidFill>
            <a:schemeClr val="bg1"/>
          </a:solidFill>
        </p:spPr>
        <p:txBody>
          <a:bodyPr wrap="none" rtlCol="0">
            <a:spAutoFit/>
          </a:bodyPr>
          <a:lstStyle/>
          <a:p>
            <a:pPr algn="l" rtl="0"/>
            <a:r>
              <a:rPr lang="en-US" sz="1400" kern="1200" dirty="0">
                <a:solidFill>
                  <a:prstClr val="black"/>
                </a:solidFill>
                <a:latin typeface="Calibri"/>
                <a:ea typeface="+mn-ea"/>
                <a:cs typeface="+mn-cs"/>
              </a:rPr>
              <a:t>Unit B, Processes 1 and 2,</a:t>
            </a:r>
          </a:p>
          <a:p>
            <a:pPr algn="l" rtl="0"/>
            <a:r>
              <a:rPr lang="en-US" sz="1400" kern="1200" dirty="0">
                <a:solidFill>
                  <a:prstClr val="black"/>
                </a:solidFill>
                <a:latin typeface="Calibri"/>
                <a:ea typeface="+mn-ea"/>
                <a:cs typeface="+mn-cs"/>
              </a:rPr>
              <a:t>are apportioned to </a:t>
            </a:r>
          </a:p>
          <a:p>
            <a:pPr algn="l" rtl="0"/>
            <a:r>
              <a:rPr lang="en-US" sz="1400" kern="1200" dirty="0">
                <a:solidFill>
                  <a:prstClr val="black"/>
                </a:solidFill>
                <a:latin typeface="Calibri"/>
                <a:ea typeface="+mn-ea"/>
                <a:cs typeface="+mn-cs"/>
              </a:rPr>
              <a:t>Release Point 1, 100%</a:t>
            </a:r>
          </a:p>
        </p:txBody>
      </p:sp>
      <p:grpSp>
        <p:nvGrpSpPr>
          <p:cNvPr id="2" name="Group 4"/>
          <p:cNvGrpSpPr>
            <a:grpSpLocks noChangeAspect="1"/>
          </p:cNvGrpSpPr>
          <p:nvPr/>
        </p:nvGrpSpPr>
        <p:grpSpPr bwMode="auto">
          <a:xfrm>
            <a:off x="4937760" y="91440"/>
            <a:ext cx="3909060" cy="2948940"/>
            <a:chOff x="2880" y="0"/>
            <a:chExt cx="2736" cy="2064"/>
          </a:xfrm>
        </p:grpSpPr>
        <p:sp>
          <p:nvSpPr>
            <p:cNvPr id="118" name="AutoShape 3"/>
            <p:cNvSpPr>
              <a:spLocks noChangeAspect="1" noChangeArrowheads="1" noTextEdit="1"/>
            </p:cNvSpPr>
            <p:nvPr/>
          </p:nvSpPr>
          <p:spPr bwMode="auto">
            <a:xfrm>
              <a:off x="2880" y="0"/>
              <a:ext cx="2736" cy="20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10"/>
            <p:cNvSpPr>
              <a:spLocks/>
            </p:cNvSpPr>
            <p:nvPr/>
          </p:nvSpPr>
          <p:spPr bwMode="auto">
            <a:xfrm>
              <a:off x="3146" y="331"/>
              <a:ext cx="2204" cy="1733"/>
            </a:xfrm>
            <a:custGeom>
              <a:avLst/>
              <a:gdLst/>
              <a:ahLst/>
              <a:cxnLst>
                <a:cxn ang="0">
                  <a:pos x="1857" y="845"/>
                </a:cxn>
                <a:cxn ang="0">
                  <a:pos x="1857" y="395"/>
                </a:cxn>
                <a:cxn ang="0">
                  <a:pos x="1536" y="322"/>
                </a:cxn>
                <a:cxn ang="0">
                  <a:pos x="1536" y="142"/>
                </a:cxn>
                <a:cxn ang="0">
                  <a:pos x="1128" y="0"/>
                </a:cxn>
                <a:cxn ang="0">
                  <a:pos x="687" y="68"/>
                </a:cxn>
                <a:cxn ang="0">
                  <a:pos x="687" y="324"/>
                </a:cxn>
                <a:cxn ang="0">
                  <a:pos x="337" y="367"/>
                </a:cxn>
                <a:cxn ang="0">
                  <a:pos x="337" y="875"/>
                </a:cxn>
                <a:cxn ang="0">
                  <a:pos x="0" y="903"/>
                </a:cxn>
                <a:cxn ang="0">
                  <a:pos x="0" y="1728"/>
                </a:cxn>
                <a:cxn ang="0">
                  <a:pos x="2204" y="1733"/>
                </a:cxn>
                <a:cxn ang="0">
                  <a:pos x="2204" y="904"/>
                </a:cxn>
                <a:cxn ang="0">
                  <a:pos x="1857" y="845"/>
                </a:cxn>
              </a:cxnLst>
              <a:rect l="0" t="0" r="r" b="b"/>
              <a:pathLst>
                <a:path w="2204" h="1733">
                  <a:moveTo>
                    <a:pt x="1857" y="845"/>
                  </a:moveTo>
                  <a:lnTo>
                    <a:pt x="1857" y="395"/>
                  </a:lnTo>
                  <a:lnTo>
                    <a:pt x="1536" y="322"/>
                  </a:lnTo>
                  <a:lnTo>
                    <a:pt x="1536" y="142"/>
                  </a:lnTo>
                  <a:lnTo>
                    <a:pt x="1128" y="0"/>
                  </a:lnTo>
                  <a:lnTo>
                    <a:pt x="687" y="68"/>
                  </a:lnTo>
                  <a:lnTo>
                    <a:pt x="687" y="324"/>
                  </a:lnTo>
                  <a:lnTo>
                    <a:pt x="337" y="367"/>
                  </a:lnTo>
                  <a:lnTo>
                    <a:pt x="337" y="875"/>
                  </a:lnTo>
                  <a:lnTo>
                    <a:pt x="0" y="903"/>
                  </a:lnTo>
                  <a:lnTo>
                    <a:pt x="0" y="1728"/>
                  </a:lnTo>
                  <a:lnTo>
                    <a:pt x="2204" y="1733"/>
                  </a:lnTo>
                  <a:lnTo>
                    <a:pt x="2204" y="904"/>
                  </a:lnTo>
                  <a:lnTo>
                    <a:pt x="1857" y="84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11"/>
            <p:cNvSpPr>
              <a:spLocks/>
            </p:cNvSpPr>
            <p:nvPr/>
          </p:nvSpPr>
          <p:spPr bwMode="auto">
            <a:xfrm>
              <a:off x="3199" y="364"/>
              <a:ext cx="2098" cy="1666"/>
            </a:xfrm>
            <a:custGeom>
              <a:avLst/>
              <a:gdLst/>
              <a:ahLst/>
              <a:cxnLst>
                <a:cxn ang="0">
                  <a:pos x="1751" y="835"/>
                </a:cxn>
                <a:cxn ang="0">
                  <a:pos x="1751" y="384"/>
                </a:cxn>
                <a:cxn ang="0">
                  <a:pos x="1431" y="311"/>
                </a:cxn>
                <a:cxn ang="0">
                  <a:pos x="1431" y="127"/>
                </a:cxn>
                <a:cxn ang="0">
                  <a:pos x="1068" y="0"/>
                </a:cxn>
                <a:cxn ang="0">
                  <a:pos x="685" y="60"/>
                </a:cxn>
                <a:cxn ang="0">
                  <a:pos x="685" y="318"/>
                </a:cxn>
                <a:cxn ang="0">
                  <a:pos x="336" y="360"/>
                </a:cxn>
                <a:cxn ang="0">
                  <a:pos x="336" y="868"/>
                </a:cxn>
                <a:cxn ang="0">
                  <a:pos x="0" y="898"/>
                </a:cxn>
                <a:cxn ang="0">
                  <a:pos x="0" y="1666"/>
                </a:cxn>
                <a:cxn ang="0">
                  <a:pos x="2098" y="1666"/>
                </a:cxn>
                <a:cxn ang="0">
                  <a:pos x="2098" y="895"/>
                </a:cxn>
                <a:cxn ang="0">
                  <a:pos x="1751" y="835"/>
                </a:cxn>
              </a:cxnLst>
              <a:rect l="0" t="0" r="r" b="b"/>
              <a:pathLst>
                <a:path w="2098" h="1666">
                  <a:moveTo>
                    <a:pt x="1751" y="835"/>
                  </a:moveTo>
                  <a:lnTo>
                    <a:pt x="1751" y="384"/>
                  </a:lnTo>
                  <a:lnTo>
                    <a:pt x="1431" y="311"/>
                  </a:lnTo>
                  <a:lnTo>
                    <a:pt x="1431" y="127"/>
                  </a:lnTo>
                  <a:lnTo>
                    <a:pt x="1068" y="0"/>
                  </a:lnTo>
                  <a:lnTo>
                    <a:pt x="685" y="60"/>
                  </a:lnTo>
                  <a:lnTo>
                    <a:pt x="685" y="318"/>
                  </a:lnTo>
                  <a:lnTo>
                    <a:pt x="336" y="360"/>
                  </a:lnTo>
                  <a:lnTo>
                    <a:pt x="336" y="868"/>
                  </a:lnTo>
                  <a:lnTo>
                    <a:pt x="0" y="898"/>
                  </a:lnTo>
                  <a:lnTo>
                    <a:pt x="0" y="1666"/>
                  </a:lnTo>
                  <a:lnTo>
                    <a:pt x="2098" y="1666"/>
                  </a:lnTo>
                  <a:lnTo>
                    <a:pt x="2098" y="895"/>
                  </a:lnTo>
                  <a:lnTo>
                    <a:pt x="1751" y="83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12"/>
            <p:cNvSpPr>
              <a:spLocks/>
            </p:cNvSpPr>
            <p:nvPr/>
          </p:nvSpPr>
          <p:spPr bwMode="auto">
            <a:xfrm>
              <a:off x="3278" y="1192"/>
              <a:ext cx="1271" cy="789"/>
            </a:xfrm>
            <a:custGeom>
              <a:avLst/>
              <a:gdLst/>
              <a:ahLst/>
              <a:cxnLst>
                <a:cxn ang="0">
                  <a:pos x="1271" y="0"/>
                </a:cxn>
                <a:cxn ang="0">
                  <a:pos x="1271" y="789"/>
                </a:cxn>
                <a:cxn ang="0">
                  <a:pos x="0" y="789"/>
                </a:cxn>
                <a:cxn ang="0">
                  <a:pos x="0" y="111"/>
                </a:cxn>
                <a:cxn ang="0">
                  <a:pos x="1271" y="0"/>
                </a:cxn>
              </a:cxnLst>
              <a:rect l="0" t="0" r="r" b="b"/>
              <a:pathLst>
                <a:path w="1271" h="789">
                  <a:moveTo>
                    <a:pt x="1271" y="0"/>
                  </a:moveTo>
                  <a:lnTo>
                    <a:pt x="1271" y="789"/>
                  </a:lnTo>
                  <a:lnTo>
                    <a:pt x="0" y="789"/>
                  </a:lnTo>
                  <a:lnTo>
                    <a:pt x="0" y="111"/>
                  </a:lnTo>
                  <a:lnTo>
                    <a:pt x="1271" y="0"/>
                  </a:lnTo>
                  <a:close/>
                </a:path>
              </a:pathLst>
            </a:custGeom>
            <a:solidFill>
              <a:srgbClr val="AAB7C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13"/>
            <p:cNvSpPr>
              <a:spLocks/>
            </p:cNvSpPr>
            <p:nvPr/>
          </p:nvSpPr>
          <p:spPr bwMode="auto">
            <a:xfrm>
              <a:off x="3278" y="1286"/>
              <a:ext cx="1271" cy="695"/>
            </a:xfrm>
            <a:custGeom>
              <a:avLst/>
              <a:gdLst/>
              <a:ahLst/>
              <a:cxnLst>
                <a:cxn ang="0">
                  <a:pos x="1271" y="695"/>
                </a:cxn>
                <a:cxn ang="0">
                  <a:pos x="1271" y="611"/>
                </a:cxn>
                <a:cxn ang="0">
                  <a:pos x="191" y="0"/>
                </a:cxn>
                <a:cxn ang="0">
                  <a:pos x="0" y="17"/>
                </a:cxn>
                <a:cxn ang="0">
                  <a:pos x="0" y="164"/>
                </a:cxn>
                <a:cxn ang="0">
                  <a:pos x="937" y="695"/>
                </a:cxn>
                <a:cxn ang="0">
                  <a:pos x="1271" y="695"/>
                </a:cxn>
              </a:cxnLst>
              <a:rect l="0" t="0" r="r" b="b"/>
              <a:pathLst>
                <a:path w="1271" h="695">
                  <a:moveTo>
                    <a:pt x="1271" y="695"/>
                  </a:moveTo>
                  <a:lnTo>
                    <a:pt x="1271" y="611"/>
                  </a:lnTo>
                  <a:lnTo>
                    <a:pt x="191" y="0"/>
                  </a:lnTo>
                  <a:lnTo>
                    <a:pt x="0" y="17"/>
                  </a:lnTo>
                  <a:lnTo>
                    <a:pt x="0" y="164"/>
                  </a:lnTo>
                  <a:lnTo>
                    <a:pt x="937" y="695"/>
                  </a:lnTo>
                  <a:lnTo>
                    <a:pt x="1271" y="695"/>
                  </a:lnTo>
                  <a:close/>
                </a:path>
              </a:pathLst>
            </a:custGeom>
            <a:solidFill>
              <a:srgbClr val="F4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14"/>
            <p:cNvSpPr>
              <a:spLocks/>
            </p:cNvSpPr>
            <p:nvPr/>
          </p:nvSpPr>
          <p:spPr bwMode="auto">
            <a:xfrm>
              <a:off x="3278" y="1477"/>
              <a:ext cx="889" cy="504"/>
            </a:xfrm>
            <a:custGeom>
              <a:avLst/>
              <a:gdLst/>
              <a:ahLst/>
              <a:cxnLst>
                <a:cxn ang="0">
                  <a:pos x="889" y="504"/>
                </a:cxn>
                <a:cxn ang="0">
                  <a:pos x="0" y="0"/>
                </a:cxn>
                <a:cxn ang="0">
                  <a:pos x="0" y="48"/>
                </a:cxn>
                <a:cxn ang="0">
                  <a:pos x="804" y="504"/>
                </a:cxn>
                <a:cxn ang="0">
                  <a:pos x="889" y="504"/>
                </a:cxn>
              </a:cxnLst>
              <a:rect l="0" t="0" r="r" b="b"/>
              <a:pathLst>
                <a:path w="889" h="504">
                  <a:moveTo>
                    <a:pt x="889" y="504"/>
                  </a:moveTo>
                  <a:lnTo>
                    <a:pt x="0" y="0"/>
                  </a:lnTo>
                  <a:lnTo>
                    <a:pt x="0" y="48"/>
                  </a:lnTo>
                  <a:lnTo>
                    <a:pt x="804" y="504"/>
                  </a:lnTo>
                  <a:lnTo>
                    <a:pt x="889" y="504"/>
                  </a:lnTo>
                  <a:close/>
                </a:path>
              </a:pathLst>
            </a:custGeom>
            <a:solidFill>
              <a:srgbClr val="F4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5"/>
            <p:cNvSpPr>
              <a:spLocks/>
            </p:cNvSpPr>
            <p:nvPr/>
          </p:nvSpPr>
          <p:spPr bwMode="auto">
            <a:xfrm>
              <a:off x="3593" y="1263"/>
              <a:ext cx="956" cy="555"/>
            </a:xfrm>
            <a:custGeom>
              <a:avLst/>
              <a:gdLst/>
              <a:ahLst/>
              <a:cxnLst>
                <a:cxn ang="0">
                  <a:pos x="956" y="463"/>
                </a:cxn>
                <a:cxn ang="0">
                  <a:pos x="138" y="0"/>
                </a:cxn>
                <a:cxn ang="0">
                  <a:pos x="0" y="12"/>
                </a:cxn>
                <a:cxn ang="0">
                  <a:pos x="956" y="555"/>
                </a:cxn>
                <a:cxn ang="0">
                  <a:pos x="956" y="463"/>
                </a:cxn>
              </a:cxnLst>
              <a:rect l="0" t="0" r="r" b="b"/>
              <a:pathLst>
                <a:path w="956" h="555">
                  <a:moveTo>
                    <a:pt x="956" y="463"/>
                  </a:moveTo>
                  <a:lnTo>
                    <a:pt x="138" y="0"/>
                  </a:lnTo>
                  <a:lnTo>
                    <a:pt x="0" y="12"/>
                  </a:lnTo>
                  <a:lnTo>
                    <a:pt x="956" y="555"/>
                  </a:lnTo>
                  <a:lnTo>
                    <a:pt x="956" y="463"/>
                  </a:lnTo>
                  <a:close/>
                </a:path>
              </a:pathLst>
            </a:custGeom>
            <a:solidFill>
              <a:srgbClr val="F4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6"/>
            <p:cNvSpPr>
              <a:spLocks/>
            </p:cNvSpPr>
            <p:nvPr/>
          </p:nvSpPr>
          <p:spPr bwMode="auto">
            <a:xfrm>
              <a:off x="4626" y="1196"/>
              <a:ext cx="594" cy="790"/>
            </a:xfrm>
            <a:custGeom>
              <a:avLst/>
              <a:gdLst/>
              <a:ahLst/>
              <a:cxnLst>
                <a:cxn ang="0">
                  <a:pos x="0" y="0"/>
                </a:cxn>
                <a:cxn ang="0">
                  <a:pos x="594" y="98"/>
                </a:cxn>
                <a:cxn ang="0">
                  <a:pos x="594" y="790"/>
                </a:cxn>
                <a:cxn ang="0">
                  <a:pos x="0" y="790"/>
                </a:cxn>
                <a:cxn ang="0">
                  <a:pos x="0" y="0"/>
                </a:cxn>
              </a:cxnLst>
              <a:rect l="0" t="0" r="r" b="b"/>
              <a:pathLst>
                <a:path w="594" h="790">
                  <a:moveTo>
                    <a:pt x="0" y="0"/>
                  </a:moveTo>
                  <a:lnTo>
                    <a:pt x="594" y="98"/>
                  </a:lnTo>
                  <a:lnTo>
                    <a:pt x="594" y="790"/>
                  </a:lnTo>
                  <a:lnTo>
                    <a:pt x="0" y="790"/>
                  </a:lnTo>
                  <a:lnTo>
                    <a:pt x="0" y="0"/>
                  </a:lnTo>
                  <a:close/>
                </a:path>
              </a:pathLst>
            </a:custGeom>
            <a:solidFill>
              <a:srgbClr val="5477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17"/>
            <p:cNvSpPr>
              <a:spLocks/>
            </p:cNvSpPr>
            <p:nvPr/>
          </p:nvSpPr>
          <p:spPr bwMode="auto">
            <a:xfrm>
              <a:off x="4626" y="1196"/>
              <a:ext cx="594" cy="790"/>
            </a:xfrm>
            <a:custGeom>
              <a:avLst/>
              <a:gdLst/>
              <a:ahLst/>
              <a:cxnLst>
                <a:cxn ang="0">
                  <a:pos x="0" y="0"/>
                </a:cxn>
                <a:cxn ang="0">
                  <a:pos x="0" y="31"/>
                </a:cxn>
                <a:cxn ang="0">
                  <a:pos x="549" y="122"/>
                </a:cxn>
                <a:cxn ang="0">
                  <a:pos x="549" y="790"/>
                </a:cxn>
                <a:cxn ang="0">
                  <a:pos x="594" y="790"/>
                </a:cxn>
                <a:cxn ang="0">
                  <a:pos x="594" y="98"/>
                </a:cxn>
                <a:cxn ang="0">
                  <a:pos x="0" y="0"/>
                </a:cxn>
              </a:cxnLst>
              <a:rect l="0" t="0" r="r" b="b"/>
              <a:pathLst>
                <a:path w="594" h="790">
                  <a:moveTo>
                    <a:pt x="0" y="0"/>
                  </a:moveTo>
                  <a:lnTo>
                    <a:pt x="0" y="31"/>
                  </a:lnTo>
                  <a:lnTo>
                    <a:pt x="549" y="122"/>
                  </a:lnTo>
                  <a:lnTo>
                    <a:pt x="549" y="790"/>
                  </a:lnTo>
                  <a:lnTo>
                    <a:pt x="594" y="790"/>
                  </a:lnTo>
                  <a:lnTo>
                    <a:pt x="594" y="98"/>
                  </a:lnTo>
                  <a:lnTo>
                    <a:pt x="0" y="0"/>
                  </a:lnTo>
                  <a:close/>
                </a:path>
              </a:pathLst>
            </a:custGeom>
            <a:solidFill>
              <a:srgbClr val="AAB7C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18"/>
            <p:cNvSpPr>
              <a:spLocks/>
            </p:cNvSpPr>
            <p:nvPr/>
          </p:nvSpPr>
          <p:spPr bwMode="auto">
            <a:xfrm>
              <a:off x="4371" y="672"/>
              <a:ext cx="502" cy="516"/>
            </a:xfrm>
            <a:custGeom>
              <a:avLst/>
              <a:gdLst/>
              <a:ahLst/>
              <a:cxnLst>
                <a:cxn ang="0">
                  <a:pos x="250" y="471"/>
                </a:cxn>
                <a:cxn ang="0">
                  <a:pos x="0" y="488"/>
                </a:cxn>
                <a:cxn ang="0">
                  <a:pos x="0" y="0"/>
                </a:cxn>
                <a:cxn ang="0">
                  <a:pos x="502" y="108"/>
                </a:cxn>
                <a:cxn ang="0">
                  <a:pos x="502" y="516"/>
                </a:cxn>
                <a:cxn ang="0">
                  <a:pos x="250" y="471"/>
                </a:cxn>
              </a:cxnLst>
              <a:rect l="0" t="0" r="r" b="b"/>
              <a:pathLst>
                <a:path w="502" h="516">
                  <a:moveTo>
                    <a:pt x="250" y="471"/>
                  </a:moveTo>
                  <a:lnTo>
                    <a:pt x="0" y="488"/>
                  </a:lnTo>
                  <a:lnTo>
                    <a:pt x="0" y="0"/>
                  </a:lnTo>
                  <a:lnTo>
                    <a:pt x="502" y="108"/>
                  </a:lnTo>
                  <a:lnTo>
                    <a:pt x="502" y="516"/>
                  </a:lnTo>
                  <a:lnTo>
                    <a:pt x="250" y="471"/>
                  </a:lnTo>
                  <a:close/>
                </a:path>
              </a:pathLst>
            </a:custGeom>
            <a:solidFill>
              <a:srgbClr val="5477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19"/>
            <p:cNvSpPr>
              <a:spLocks/>
            </p:cNvSpPr>
            <p:nvPr/>
          </p:nvSpPr>
          <p:spPr bwMode="auto">
            <a:xfrm>
              <a:off x="4371" y="672"/>
              <a:ext cx="502" cy="516"/>
            </a:xfrm>
            <a:custGeom>
              <a:avLst/>
              <a:gdLst/>
              <a:ahLst/>
              <a:cxnLst>
                <a:cxn ang="0">
                  <a:pos x="0" y="0"/>
                </a:cxn>
                <a:cxn ang="0">
                  <a:pos x="0" y="22"/>
                </a:cxn>
                <a:cxn ang="0">
                  <a:pos x="469" y="124"/>
                </a:cxn>
                <a:cxn ang="0">
                  <a:pos x="469" y="510"/>
                </a:cxn>
                <a:cxn ang="0">
                  <a:pos x="502" y="516"/>
                </a:cxn>
                <a:cxn ang="0">
                  <a:pos x="502" y="108"/>
                </a:cxn>
                <a:cxn ang="0">
                  <a:pos x="0" y="0"/>
                </a:cxn>
              </a:cxnLst>
              <a:rect l="0" t="0" r="r" b="b"/>
              <a:pathLst>
                <a:path w="502" h="516">
                  <a:moveTo>
                    <a:pt x="0" y="0"/>
                  </a:moveTo>
                  <a:lnTo>
                    <a:pt x="0" y="22"/>
                  </a:lnTo>
                  <a:lnTo>
                    <a:pt x="469" y="124"/>
                  </a:lnTo>
                  <a:lnTo>
                    <a:pt x="469" y="510"/>
                  </a:lnTo>
                  <a:lnTo>
                    <a:pt x="502" y="516"/>
                  </a:lnTo>
                  <a:lnTo>
                    <a:pt x="502" y="108"/>
                  </a:lnTo>
                  <a:lnTo>
                    <a:pt x="0" y="0"/>
                  </a:lnTo>
                  <a:close/>
                </a:path>
              </a:pathLst>
            </a:custGeom>
            <a:solidFill>
              <a:srgbClr val="AAB7C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20"/>
            <p:cNvSpPr>
              <a:spLocks/>
            </p:cNvSpPr>
            <p:nvPr/>
          </p:nvSpPr>
          <p:spPr bwMode="auto">
            <a:xfrm>
              <a:off x="3962" y="414"/>
              <a:ext cx="591" cy="258"/>
            </a:xfrm>
            <a:custGeom>
              <a:avLst/>
              <a:gdLst/>
              <a:ahLst/>
              <a:cxnLst>
                <a:cxn ang="0">
                  <a:pos x="0" y="45"/>
                </a:cxn>
                <a:cxn ang="0">
                  <a:pos x="295" y="0"/>
                </a:cxn>
                <a:cxn ang="0">
                  <a:pos x="591" y="103"/>
                </a:cxn>
                <a:cxn ang="0">
                  <a:pos x="591" y="248"/>
                </a:cxn>
                <a:cxn ang="0">
                  <a:pos x="407" y="208"/>
                </a:cxn>
                <a:cxn ang="0">
                  <a:pos x="407" y="209"/>
                </a:cxn>
                <a:cxn ang="0">
                  <a:pos x="0" y="258"/>
                </a:cxn>
                <a:cxn ang="0">
                  <a:pos x="0" y="45"/>
                </a:cxn>
              </a:cxnLst>
              <a:rect l="0" t="0" r="r" b="b"/>
              <a:pathLst>
                <a:path w="591" h="258">
                  <a:moveTo>
                    <a:pt x="0" y="45"/>
                  </a:moveTo>
                  <a:lnTo>
                    <a:pt x="295" y="0"/>
                  </a:lnTo>
                  <a:lnTo>
                    <a:pt x="591" y="103"/>
                  </a:lnTo>
                  <a:lnTo>
                    <a:pt x="591" y="248"/>
                  </a:lnTo>
                  <a:lnTo>
                    <a:pt x="407" y="208"/>
                  </a:lnTo>
                  <a:lnTo>
                    <a:pt x="407" y="209"/>
                  </a:lnTo>
                  <a:lnTo>
                    <a:pt x="0" y="258"/>
                  </a:lnTo>
                  <a:lnTo>
                    <a:pt x="0" y="45"/>
                  </a:lnTo>
                  <a:close/>
                </a:path>
              </a:pathLst>
            </a:custGeom>
            <a:solidFill>
              <a:srgbClr val="AAB7C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21"/>
            <p:cNvSpPr>
              <a:spLocks/>
            </p:cNvSpPr>
            <p:nvPr/>
          </p:nvSpPr>
          <p:spPr bwMode="auto">
            <a:xfrm>
              <a:off x="3962" y="451"/>
              <a:ext cx="367" cy="191"/>
            </a:xfrm>
            <a:custGeom>
              <a:avLst/>
              <a:gdLst/>
              <a:ahLst/>
              <a:cxnLst>
                <a:cxn ang="0">
                  <a:pos x="0" y="8"/>
                </a:cxn>
                <a:cxn ang="0">
                  <a:pos x="0" y="46"/>
                </a:cxn>
                <a:cxn ang="0">
                  <a:pos x="251" y="191"/>
                </a:cxn>
                <a:cxn ang="0">
                  <a:pos x="367" y="177"/>
                </a:cxn>
                <a:cxn ang="0">
                  <a:pos x="60" y="0"/>
                </a:cxn>
                <a:cxn ang="0">
                  <a:pos x="0" y="8"/>
                </a:cxn>
              </a:cxnLst>
              <a:rect l="0" t="0" r="r" b="b"/>
              <a:pathLst>
                <a:path w="367" h="191">
                  <a:moveTo>
                    <a:pt x="0" y="8"/>
                  </a:moveTo>
                  <a:lnTo>
                    <a:pt x="0" y="46"/>
                  </a:lnTo>
                  <a:lnTo>
                    <a:pt x="251" y="191"/>
                  </a:lnTo>
                  <a:lnTo>
                    <a:pt x="367" y="177"/>
                  </a:lnTo>
                  <a:lnTo>
                    <a:pt x="60" y="0"/>
                  </a:lnTo>
                  <a:lnTo>
                    <a:pt x="0" y="8"/>
                  </a:lnTo>
                  <a:close/>
                </a:path>
              </a:pathLst>
            </a:custGeom>
            <a:solidFill>
              <a:srgbClr val="F4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22"/>
            <p:cNvSpPr>
              <a:spLocks/>
            </p:cNvSpPr>
            <p:nvPr/>
          </p:nvSpPr>
          <p:spPr bwMode="auto">
            <a:xfrm>
              <a:off x="4266" y="417"/>
              <a:ext cx="287" cy="245"/>
            </a:xfrm>
            <a:custGeom>
              <a:avLst/>
              <a:gdLst/>
              <a:ahLst/>
              <a:cxnLst>
                <a:cxn ang="0">
                  <a:pos x="103" y="206"/>
                </a:cxn>
                <a:cxn ang="0">
                  <a:pos x="103" y="205"/>
                </a:cxn>
                <a:cxn ang="0">
                  <a:pos x="287" y="245"/>
                </a:cxn>
                <a:cxn ang="0">
                  <a:pos x="287" y="100"/>
                </a:cxn>
                <a:cxn ang="0">
                  <a:pos x="0" y="0"/>
                </a:cxn>
                <a:cxn ang="0">
                  <a:pos x="8" y="218"/>
                </a:cxn>
                <a:cxn ang="0">
                  <a:pos x="103" y="206"/>
                </a:cxn>
              </a:cxnLst>
              <a:rect l="0" t="0" r="r" b="b"/>
              <a:pathLst>
                <a:path w="287" h="245">
                  <a:moveTo>
                    <a:pt x="103" y="206"/>
                  </a:moveTo>
                  <a:lnTo>
                    <a:pt x="103" y="205"/>
                  </a:lnTo>
                  <a:lnTo>
                    <a:pt x="287" y="245"/>
                  </a:lnTo>
                  <a:lnTo>
                    <a:pt x="287" y="100"/>
                  </a:lnTo>
                  <a:lnTo>
                    <a:pt x="0" y="0"/>
                  </a:lnTo>
                  <a:lnTo>
                    <a:pt x="8" y="218"/>
                  </a:lnTo>
                  <a:lnTo>
                    <a:pt x="103" y="206"/>
                  </a:lnTo>
                  <a:close/>
                </a:path>
              </a:pathLst>
            </a:custGeom>
            <a:solidFill>
              <a:srgbClr val="5477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23"/>
            <p:cNvSpPr>
              <a:spLocks/>
            </p:cNvSpPr>
            <p:nvPr/>
          </p:nvSpPr>
          <p:spPr bwMode="auto">
            <a:xfrm>
              <a:off x="4266" y="417"/>
              <a:ext cx="287" cy="245"/>
            </a:xfrm>
            <a:custGeom>
              <a:avLst/>
              <a:gdLst/>
              <a:ahLst/>
              <a:cxnLst>
                <a:cxn ang="0">
                  <a:pos x="0" y="0"/>
                </a:cxn>
                <a:cxn ang="0">
                  <a:pos x="1" y="18"/>
                </a:cxn>
                <a:cxn ang="0">
                  <a:pos x="261" y="108"/>
                </a:cxn>
                <a:cxn ang="0">
                  <a:pos x="261" y="238"/>
                </a:cxn>
                <a:cxn ang="0">
                  <a:pos x="287" y="245"/>
                </a:cxn>
                <a:cxn ang="0">
                  <a:pos x="287" y="100"/>
                </a:cxn>
                <a:cxn ang="0">
                  <a:pos x="0" y="0"/>
                </a:cxn>
              </a:cxnLst>
              <a:rect l="0" t="0" r="r" b="b"/>
              <a:pathLst>
                <a:path w="287" h="245">
                  <a:moveTo>
                    <a:pt x="0" y="0"/>
                  </a:moveTo>
                  <a:lnTo>
                    <a:pt x="1" y="18"/>
                  </a:lnTo>
                  <a:lnTo>
                    <a:pt x="261" y="108"/>
                  </a:lnTo>
                  <a:lnTo>
                    <a:pt x="261" y="238"/>
                  </a:lnTo>
                  <a:lnTo>
                    <a:pt x="287" y="245"/>
                  </a:lnTo>
                  <a:lnTo>
                    <a:pt x="287" y="100"/>
                  </a:lnTo>
                  <a:lnTo>
                    <a:pt x="0" y="0"/>
                  </a:lnTo>
                  <a:close/>
                </a:path>
              </a:pathLst>
            </a:custGeom>
            <a:solidFill>
              <a:srgbClr val="AAB7C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24"/>
            <p:cNvSpPr>
              <a:spLocks/>
            </p:cNvSpPr>
            <p:nvPr/>
          </p:nvSpPr>
          <p:spPr bwMode="auto">
            <a:xfrm>
              <a:off x="3614" y="680"/>
              <a:ext cx="680" cy="546"/>
            </a:xfrm>
            <a:custGeom>
              <a:avLst/>
              <a:gdLst/>
              <a:ahLst/>
              <a:cxnLst>
                <a:cxn ang="0">
                  <a:pos x="0" y="81"/>
                </a:cxn>
                <a:cxn ang="0">
                  <a:pos x="680" y="0"/>
                </a:cxn>
                <a:cxn ang="0">
                  <a:pos x="680" y="487"/>
                </a:cxn>
                <a:cxn ang="0">
                  <a:pos x="0" y="546"/>
                </a:cxn>
                <a:cxn ang="0">
                  <a:pos x="0" y="81"/>
                </a:cxn>
              </a:cxnLst>
              <a:rect l="0" t="0" r="r" b="b"/>
              <a:pathLst>
                <a:path w="680" h="546">
                  <a:moveTo>
                    <a:pt x="0" y="81"/>
                  </a:moveTo>
                  <a:lnTo>
                    <a:pt x="680" y="0"/>
                  </a:lnTo>
                  <a:lnTo>
                    <a:pt x="680" y="487"/>
                  </a:lnTo>
                  <a:lnTo>
                    <a:pt x="0" y="546"/>
                  </a:lnTo>
                  <a:lnTo>
                    <a:pt x="0" y="81"/>
                  </a:lnTo>
                  <a:close/>
                </a:path>
              </a:pathLst>
            </a:custGeom>
            <a:solidFill>
              <a:srgbClr val="AAB7C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25"/>
            <p:cNvSpPr>
              <a:spLocks/>
            </p:cNvSpPr>
            <p:nvPr/>
          </p:nvSpPr>
          <p:spPr bwMode="auto">
            <a:xfrm>
              <a:off x="3614" y="747"/>
              <a:ext cx="680" cy="429"/>
            </a:xfrm>
            <a:custGeom>
              <a:avLst/>
              <a:gdLst/>
              <a:ahLst/>
              <a:cxnLst>
                <a:cxn ang="0">
                  <a:pos x="680" y="420"/>
                </a:cxn>
                <a:cxn ang="0">
                  <a:pos x="680" y="322"/>
                </a:cxn>
                <a:cxn ang="0">
                  <a:pos x="123" y="0"/>
                </a:cxn>
                <a:cxn ang="0">
                  <a:pos x="0" y="14"/>
                </a:cxn>
                <a:cxn ang="0">
                  <a:pos x="0" y="97"/>
                </a:cxn>
                <a:cxn ang="0">
                  <a:pos x="578" y="429"/>
                </a:cxn>
                <a:cxn ang="0">
                  <a:pos x="680" y="420"/>
                </a:cxn>
              </a:cxnLst>
              <a:rect l="0" t="0" r="r" b="b"/>
              <a:pathLst>
                <a:path w="680" h="429">
                  <a:moveTo>
                    <a:pt x="680" y="420"/>
                  </a:moveTo>
                  <a:lnTo>
                    <a:pt x="680" y="322"/>
                  </a:lnTo>
                  <a:lnTo>
                    <a:pt x="123" y="0"/>
                  </a:lnTo>
                  <a:lnTo>
                    <a:pt x="0" y="14"/>
                  </a:lnTo>
                  <a:lnTo>
                    <a:pt x="0" y="97"/>
                  </a:lnTo>
                  <a:lnTo>
                    <a:pt x="578" y="429"/>
                  </a:lnTo>
                  <a:lnTo>
                    <a:pt x="680" y="420"/>
                  </a:lnTo>
                  <a:close/>
                </a:path>
              </a:pathLst>
            </a:custGeom>
            <a:solidFill>
              <a:srgbClr val="F4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26"/>
            <p:cNvSpPr>
              <a:spLocks/>
            </p:cNvSpPr>
            <p:nvPr/>
          </p:nvSpPr>
          <p:spPr bwMode="auto">
            <a:xfrm>
              <a:off x="3614" y="887"/>
              <a:ext cx="511" cy="305"/>
            </a:xfrm>
            <a:custGeom>
              <a:avLst/>
              <a:gdLst/>
              <a:ahLst/>
              <a:cxnLst>
                <a:cxn ang="0">
                  <a:pos x="511" y="295"/>
                </a:cxn>
                <a:cxn ang="0">
                  <a:pos x="0" y="0"/>
                </a:cxn>
                <a:cxn ang="0">
                  <a:pos x="0" y="81"/>
                </a:cxn>
                <a:cxn ang="0">
                  <a:pos x="389" y="305"/>
                </a:cxn>
                <a:cxn ang="0">
                  <a:pos x="511" y="295"/>
                </a:cxn>
              </a:cxnLst>
              <a:rect l="0" t="0" r="r" b="b"/>
              <a:pathLst>
                <a:path w="511" h="305">
                  <a:moveTo>
                    <a:pt x="511" y="295"/>
                  </a:moveTo>
                  <a:lnTo>
                    <a:pt x="0" y="0"/>
                  </a:lnTo>
                  <a:lnTo>
                    <a:pt x="0" y="81"/>
                  </a:lnTo>
                  <a:lnTo>
                    <a:pt x="389" y="305"/>
                  </a:lnTo>
                  <a:lnTo>
                    <a:pt x="511" y="295"/>
                  </a:lnTo>
                  <a:close/>
                </a:path>
              </a:pathLst>
            </a:custGeom>
            <a:solidFill>
              <a:srgbClr val="F4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27"/>
            <p:cNvSpPr>
              <a:spLocks/>
            </p:cNvSpPr>
            <p:nvPr/>
          </p:nvSpPr>
          <p:spPr bwMode="auto">
            <a:xfrm>
              <a:off x="3775" y="737"/>
              <a:ext cx="519" cy="304"/>
            </a:xfrm>
            <a:custGeom>
              <a:avLst/>
              <a:gdLst/>
              <a:ahLst/>
              <a:cxnLst>
                <a:cxn ang="0">
                  <a:pos x="519" y="272"/>
                </a:cxn>
                <a:cxn ang="0">
                  <a:pos x="46" y="0"/>
                </a:cxn>
                <a:cxn ang="0">
                  <a:pos x="0" y="6"/>
                </a:cxn>
                <a:cxn ang="0">
                  <a:pos x="519" y="304"/>
                </a:cxn>
                <a:cxn ang="0">
                  <a:pos x="519" y="272"/>
                </a:cxn>
              </a:cxnLst>
              <a:rect l="0" t="0" r="r" b="b"/>
              <a:pathLst>
                <a:path w="519" h="304">
                  <a:moveTo>
                    <a:pt x="519" y="272"/>
                  </a:moveTo>
                  <a:lnTo>
                    <a:pt x="46" y="0"/>
                  </a:lnTo>
                  <a:lnTo>
                    <a:pt x="0" y="6"/>
                  </a:lnTo>
                  <a:lnTo>
                    <a:pt x="519" y="304"/>
                  </a:lnTo>
                  <a:lnTo>
                    <a:pt x="519" y="272"/>
                  </a:lnTo>
                  <a:close/>
                </a:path>
              </a:pathLst>
            </a:custGeom>
            <a:solidFill>
              <a:srgbClr val="F4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Rectangle 29"/>
            <p:cNvSpPr>
              <a:spLocks noChangeArrowheads="1"/>
            </p:cNvSpPr>
            <p:nvPr/>
          </p:nvSpPr>
          <p:spPr bwMode="auto">
            <a:xfrm>
              <a:off x="4243" y="379"/>
              <a:ext cx="51" cy="263"/>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30"/>
            <p:cNvSpPr>
              <a:spLocks/>
            </p:cNvSpPr>
            <p:nvPr/>
          </p:nvSpPr>
          <p:spPr bwMode="auto">
            <a:xfrm>
              <a:off x="4171" y="1015"/>
              <a:ext cx="45" cy="62"/>
            </a:xfrm>
            <a:custGeom>
              <a:avLst/>
              <a:gdLst/>
              <a:ahLst/>
              <a:cxnLst>
                <a:cxn ang="0">
                  <a:pos x="45" y="59"/>
                </a:cxn>
                <a:cxn ang="0">
                  <a:pos x="45" y="0"/>
                </a:cxn>
                <a:cxn ang="0">
                  <a:pos x="0" y="3"/>
                </a:cxn>
                <a:cxn ang="0">
                  <a:pos x="0" y="62"/>
                </a:cxn>
                <a:cxn ang="0">
                  <a:pos x="45" y="59"/>
                </a:cxn>
              </a:cxnLst>
              <a:rect l="0" t="0" r="r" b="b"/>
              <a:pathLst>
                <a:path w="45" h="62">
                  <a:moveTo>
                    <a:pt x="45" y="59"/>
                  </a:moveTo>
                  <a:lnTo>
                    <a:pt x="45" y="0"/>
                  </a:lnTo>
                  <a:lnTo>
                    <a:pt x="0" y="3"/>
                  </a:lnTo>
                  <a:lnTo>
                    <a:pt x="0" y="62"/>
                  </a:lnTo>
                  <a:lnTo>
                    <a:pt x="45" y="59"/>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31"/>
            <p:cNvSpPr>
              <a:spLocks/>
            </p:cNvSpPr>
            <p:nvPr/>
          </p:nvSpPr>
          <p:spPr bwMode="auto">
            <a:xfrm>
              <a:off x="4054" y="1030"/>
              <a:ext cx="45" cy="62"/>
            </a:xfrm>
            <a:custGeom>
              <a:avLst/>
              <a:gdLst/>
              <a:ahLst/>
              <a:cxnLst>
                <a:cxn ang="0">
                  <a:pos x="45" y="59"/>
                </a:cxn>
                <a:cxn ang="0">
                  <a:pos x="45" y="0"/>
                </a:cxn>
                <a:cxn ang="0">
                  <a:pos x="0" y="3"/>
                </a:cxn>
                <a:cxn ang="0">
                  <a:pos x="0" y="62"/>
                </a:cxn>
                <a:cxn ang="0">
                  <a:pos x="45" y="59"/>
                </a:cxn>
              </a:cxnLst>
              <a:rect l="0" t="0" r="r" b="b"/>
              <a:pathLst>
                <a:path w="45" h="62">
                  <a:moveTo>
                    <a:pt x="45" y="59"/>
                  </a:moveTo>
                  <a:lnTo>
                    <a:pt x="45" y="0"/>
                  </a:lnTo>
                  <a:lnTo>
                    <a:pt x="0" y="3"/>
                  </a:lnTo>
                  <a:lnTo>
                    <a:pt x="0" y="62"/>
                  </a:lnTo>
                  <a:lnTo>
                    <a:pt x="45" y="59"/>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32"/>
            <p:cNvSpPr>
              <a:spLocks/>
            </p:cNvSpPr>
            <p:nvPr/>
          </p:nvSpPr>
          <p:spPr bwMode="auto">
            <a:xfrm>
              <a:off x="3936" y="1045"/>
              <a:ext cx="46" cy="61"/>
            </a:xfrm>
            <a:custGeom>
              <a:avLst/>
              <a:gdLst/>
              <a:ahLst/>
              <a:cxnLst>
                <a:cxn ang="0">
                  <a:pos x="46" y="58"/>
                </a:cxn>
                <a:cxn ang="0">
                  <a:pos x="46" y="0"/>
                </a:cxn>
                <a:cxn ang="0">
                  <a:pos x="0" y="3"/>
                </a:cxn>
                <a:cxn ang="0">
                  <a:pos x="0" y="61"/>
                </a:cxn>
                <a:cxn ang="0">
                  <a:pos x="46" y="58"/>
                </a:cxn>
              </a:cxnLst>
              <a:rect l="0" t="0" r="r" b="b"/>
              <a:pathLst>
                <a:path w="46" h="61">
                  <a:moveTo>
                    <a:pt x="46" y="58"/>
                  </a:moveTo>
                  <a:lnTo>
                    <a:pt x="46" y="0"/>
                  </a:lnTo>
                  <a:lnTo>
                    <a:pt x="0" y="3"/>
                  </a:lnTo>
                  <a:lnTo>
                    <a:pt x="0" y="61"/>
                  </a:lnTo>
                  <a:lnTo>
                    <a:pt x="46" y="5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33"/>
            <p:cNvSpPr>
              <a:spLocks/>
            </p:cNvSpPr>
            <p:nvPr/>
          </p:nvSpPr>
          <p:spPr bwMode="auto">
            <a:xfrm>
              <a:off x="3819" y="1059"/>
              <a:ext cx="45" cy="62"/>
            </a:xfrm>
            <a:custGeom>
              <a:avLst/>
              <a:gdLst/>
              <a:ahLst/>
              <a:cxnLst>
                <a:cxn ang="0">
                  <a:pos x="45" y="59"/>
                </a:cxn>
                <a:cxn ang="0">
                  <a:pos x="45" y="0"/>
                </a:cxn>
                <a:cxn ang="0">
                  <a:pos x="0" y="3"/>
                </a:cxn>
                <a:cxn ang="0">
                  <a:pos x="0" y="62"/>
                </a:cxn>
                <a:cxn ang="0">
                  <a:pos x="45" y="59"/>
                </a:cxn>
              </a:cxnLst>
              <a:rect l="0" t="0" r="r" b="b"/>
              <a:pathLst>
                <a:path w="45" h="62">
                  <a:moveTo>
                    <a:pt x="45" y="59"/>
                  </a:moveTo>
                  <a:lnTo>
                    <a:pt x="45" y="0"/>
                  </a:lnTo>
                  <a:lnTo>
                    <a:pt x="0" y="3"/>
                  </a:lnTo>
                  <a:lnTo>
                    <a:pt x="0" y="62"/>
                  </a:lnTo>
                  <a:lnTo>
                    <a:pt x="45" y="59"/>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34"/>
            <p:cNvSpPr>
              <a:spLocks/>
            </p:cNvSpPr>
            <p:nvPr/>
          </p:nvSpPr>
          <p:spPr bwMode="auto">
            <a:xfrm>
              <a:off x="3702" y="1074"/>
              <a:ext cx="45" cy="62"/>
            </a:xfrm>
            <a:custGeom>
              <a:avLst/>
              <a:gdLst/>
              <a:ahLst/>
              <a:cxnLst>
                <a:cxn ang="0">
                  <a:pos x="45" y="59"/>
                </a:cxn>
                <a:cxn ang="0">
                  <a:pos x="45" y="0"/>
                </a:cxn>
                <a:cxn ang="0">
                  <a:pos x="0" y="3"/>
                </a:cxn>
                <a:cxn ang="0">
                  <a:pos x="1" y="62"/>
                </a:cxn>
                <a:cxn ang="0">
                  <a:pos x="45" y="59"/>
                </a:cxn>
              </a:cxnLst>
              <a:rect l="0" t="0" r="r" b="b"/>
              <a:pathLst>
                <a:path w="45" h="62">
                  <a:moveTo>
                    <a:pt x="45" y="59"/>
                  </a:moveTo>
                  <a:lnTo>
                    <a:pt x="45" y="0"/>
                  </a:lnTo>
                  <a:lnTo>
                    <a:pt x="0" y="3"/>
                  </a:lnTo>
                  <a:lnTo>
                    <a:pt x="1" y="62"/>
                  </a:lnTo>
                  <a:lnTo>
                    <a:pt x="45" y="59"/>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35"/>
            <p:cNvSpPr>
              <a:spLocks/>
            </p:cNvSpPr>
            <p:nvPr/>
          </p:nvSpPr>
          <p:spPr bwMode="auto">
            <a:xfrm>
              <a:off x="4171" y="893"/>
              <a:ext cx="45" cy="60"/>
            </a:xfrm>
            <a:custGeom>
              <a:avLst/>
              <a:gdLst/>
              <a:ahLst/>
              <a:cxnLst>
                <a:cxn ang="0">
                  <a:pos x="45" y="57"/>
                </a:cxn>
                <a:cxn ang="0">
                  <a:pos x="45" y="0"/>
                </a:cxn>
                <a:cxn ang="0">
                  <a:pos x="0" y="3"/>
                </a:cxn>
                <a:cxn ang="0">
                  <a:pos x="0" y="60"/>
                </a:cxn>
                <a:cxn ang="0">
                  <a:pos x="45" y="57"/>
                </a:cxn>
              </a:cxnLst>
              <a:rect l="0" t="0" r="r" b="b"/>
              <a:pathLst>
                <a:path w="45" h="60">
                  <a:moveTo>
                    <a:pt x="45" y="57"/>
                  </a:moveTo>
                  <a:lnTo>
                    <a:pt x="45" y="0"/>
                  </a:lnTo>
                  <a:lnTo>
                    <a:pt x="0" y="3"/>
                  </a:lnTo>
                  <a:lnTo>
                    <a:pt x="0" y="60"/>
                  </a:lnTo>
                  <a:lnTo>
                    <a:pt x="45" y="57"/>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36"/>
            <p:cNvSpPr>
              <a:spLocks/>
            </p:cNvSpPr>
            <p:nvPr/>
          </p:nvSpPr>
          <p:spPr bwMode="auto">
            <a:xfrm>
              <a:off x="4054" y="907"/>
              <a:ext cx="45" cy="61"/>
            </a:xfrm>
            <a:custGeom>
              <a:avLst/>
              <a:gdLst/>
              <a:ahLst/>
              <a:cxnLst>
                <a:cxn ang="0">
                  <a:pos x="45" y="58"/>
                </a:cxn>
                <a:cxn ang="0">
                  <a:pos x="45" y="0"/>
                </a:cxn>
                <a:cxn ang="0">
                  <a:pos x="0" y="3"/>
                </a:cxn>
                <a:cxn ang="0">
                  <a:pos x="0" y="61"/>
                </a:cxn>
                <a:cxn ang="0">
                  <a:pos x="45" y="58"/>
                </a:cxn>
              </a:cxnLst>
              <a:rect l="0" t="0" r="r" b="b"/>
              <a:pathLst>
                <a:path w="45" h="61">
                  <a:moveTo>
                    <a:pt x="45" y="58"/>
                  </a:moveTo>
                  <a:lnTo>
                    <a:pt x="45" y="0"/>
                  </a:lnTo>
                  <a:lnTo>
                    <a:pt x="0" y="3"/>
                  </a:lnTo>
                  <a:lnTo>
                    <a:pt x="0" y="61"/>
                  </a:lnTo>
                  <a:lnTo>
                    <a:pt x="45" y="5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37"/>
            <p:cNvSpPr>
              <a:spLocks/>
            </p:cNvSpPr>
            <p:nvPr/>
          </p:nvSpPr>
          <p:spPr bwMode="auto">
            <a:xfrm>
              <a:off x="3936" y="922"/>
              <a:ext cx="46" cy="61"/>
            </a:xfrm>
            <a:custGeom>
              <a:avLst/>
              <a:gdLst/>
              <a:ahLst/>
              <a:cxnLst>
                <a:cxn ang="0">
                  <a:pos x="46" y="58"/>
                </a:cxn>
                <a:cxn ang="0">
                  <a:pos x="46" y="0"/>
                </a:cxn>
                <a:cxn ang="0">
                  <a:pos x="0" y="3"/>
                </a:cxn>
                <a:cxn ang="0">
                  <a:pos x="0" y="61"/>
                </a:cxn>
                <a:cxn ang="0">
                  <a:pos x="46" y="58"/>
                </a:cxn>
              </a:cxnLst>
              <a:rect l="0" t="0" r="r" b="b"/>
              <a:pathLst>
                <a:path w="46" h="61">
                  <a:moveTo>
                    <a:pt x="46" y="58"/>
                  </a:moveTo>
                  <a:lnTo>
                    <a:pt x="46" y="0"/>
                  </a:lnTo>
                  <a:lnTo>
                    <a:pt x="0" y="3"/>
                  </a:lnTo>
                  <a:lnTo>
                    <a:pt x="0" y="61"/>
                  </a:lnTo>
                  <a:lnTo>
                    <a:pt x="46" y="5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38"/>
            <p:cNvSpPr>
              <a:spLocks/>
            </p:cNvSpPr>
            <p:nvPr/>
          </p:nvSpPr>
          <p:spPr bwMode="auto">
            <a:xfrm>
              <a:off x="3819" y="937"/>
              <a:ext cx="45" cy="60"/>
            </a:xfrm>
            <a:custGeom>
              <a:avLst/>
              <a:gdLst/>
              <a:ahLst/>
              <a:cxnLst>
                <a:cxn ang="0">
                  <a:pos x="45" y="57"/>
                </a:cxn>
                <a:cxn ang="0">
                  <a:pos x="45" y="0"/>
                </a:cxn>
                <a:cxn ang="0">
                  <a:pos x="0" y="3"/>
                </a:cxn>
                <a:cxn ang="0">
                  <a:pos x="0" y="60"/>
                </a:cxn>
                <a:cxn ang="0">
                  <a:pos x="45" y="57"/>
                </a:cxn>
              </a:cxnLst>
              <a:rect l="0" t="0" r="r" b="b"/>
              <a:pathLst>
                <a:path w="45" h="60">
                  <a:moveTo>
                    <a:pt x="45" y="57"/>
                  </a:moveTo>
                  <a:lnTo>
                    <a:pt x="45" y="0"/>
                  </a:lnTo>
                  <a:lnTo>
                    <a:pt x="0" y="3"/>
                  </a:lnTo>
                  <a:lnTo>
                    <a:pt x="0" y="60"/>
                  </a:lnTo>
                  <a:lnTo>
                    <a:pt x="45" y="57"/>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39"/>
            <p:cNvSpPr>
              <a:spLocks/>
            </p:cNvSpPr>
            <p:nvPr/>
          </p:nvSpPr>
          <p:spPr bwMode="auto">
            <a:xfrm>
              <a:off x="3702" y="951"/>
              <a:ext cx="45" cy="61"/>
            </a:xfrm>
            <a:custGeom>
              <a:avLst/>
              <a:gdLst/>
              <a:ahLst/>
              <a:cxnLst>
                <a:cxn ang="0">
                  <a:pos x="45" y="58"/>
                </a:cxn>
                <a:cxn ang="0">
                  <a:pos x="45" y="0"/>
                </a:cxn>
                <a:cxn ang="0">
                  <a:pos x="0" y="3"/>
                </a:cxn>
                <a:cxn ang="0">
                  <a:pos x="1" y="61"/>
                </a:cxn>
                <a:cxn ang="0">
                  <a:pos x="45" y="58"/>
                </a:cxn>
              </a:cxnLst>
              <a:rect l="0" t="0" r="r" b="b"/>
              <a:pathLst>
                <a:path w="45" h="61">
                  <a:moveTo>
                    <a:pt x="45" y="58"/>
                  </a:moveTo>
                  <a:lnTo>
                    <a:pt x="45" y="0"/>
                  </a:lnTo>
                  <a:lnTo>
                    <a:pt x="0" y="3"/>
                  </a:lnTo>
                  <a:lnTo>
                    <a:pt x="1" y="61"/>
                  </a:lnTo>
                  <a:lnTo>
                    <a:pt x="45" y="5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40"/>
            <p:cNvSpPr>
              <a:spLocks/>
            </p:cNvSpPr>
            <p:nvPr/>
          </p:nvSpPr>
          <p:spPr bwMode="auto">
            <a:xfrm>
              <a:off x="4171" y="769"/>
              <a:ext cx="45" cy="61"/>
            </a:xfrm>
            <a:custGeom>
              <a:avLst/>
              <a:gdLst/>
              <a:ahLst/>
              <a:cxnLst>
                <a:cxn ang="0">
                  <a:pos x="45" y="57"/>
                </a:cxn>
                <a:cxn ang="0">
                  <a:pos x="45" y="0"/>
                </a:cxn>
                <a:cxn ang="0">
                  <a:pos x="0" y="3"/>
                </a:cxn>
                <a:cxn ang="0">
                  <a:pos x="0" y="61"/>
                </a:cxn>
                <a:cxn ang="0">
                  <a:pos x="45" y="57"/>
                </a:cxn>
              </a:cxnLst>
              <a:rect l="0" t="0" r="r" b="b"/>
              <a:pathLst>
                <a:path w="45" h="61">
                  <a:moveTo>
                    <a:pt x="45" y="57"/>
                  </a:moveTo>
                  <a:lnTo>
                    <a:pt x="45" y="0"/>
                  </a:lnTo>
                  <a:lnTo>
                    <a:pt x="0" y="3"/>
                  </a:lnTo>
                  <a:lnTo>
                    <a:pt x="0" y="61"/>
                  </a:lnTo>
                  <a:lnTo>
                    <a:pt x="45" y="57"/>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41"/>
            <p:cNvSpPr>
              <a:spLocks/>
            </p:cNvSpPr>
            <p:nvPr/>
          </p:nvSpPr>
          <p:spPr bwMode="auto">
            <a:xfrm>
              <a:off x="4054" y="783"/>
              <a:ext cx="45" cy="61"/>
            </a:xfrm>
            <a:custGeom>
              <a:avLst/>
              <a:gdLst/>
              <a:ahLst/>
              <a:cxnLst>
                <a:cxn ang="0">
                  <a:pos x="45" y="58"/>
                </a:cxn>
                <a:cxn ang="0">
                  <a:pos x="45" y="0"/>
                </a:cxn>
                <a:cxn ang="0">
                  <a:pos x="0" y="4"/>
                </a:cxn>
                <a:cxn ang="0">
                  <a:pos x="0" y="61"/>
                </a:cxn>
                <a:cxn ang="0">
                  <a:pos x="45" y="58"/>
                </a:cxn>
              </a:cxnLst>
              <a:rect l="0" t="0" r="r" b="b"/>
              <a:pathLst>
                <a:path w="45" h="61">
                  <a:moveTo>
                    <a:pt x="45" y="58"/>
                  </a:moveTo>
                  <a:lnTo>
                    <a:pt x="45" y="0"/>
                  </a:lnTo>
                  <a:lnTo>
                    <a:pt x="0" y="4"/>
                  </a:lnTo>
                  <a:lnTo>
                    <a:pt x="0" y="61"/>
                  </a:lnTo>
                  <a:lnTo>
                    <a:pt x="45" y="5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42"/>
            <p:cNvSpPr>
              <a:spLocks/>
            </p:cNvSpPr>
            <p:nvPr/>
          </p:nvSpPr>
          <p:spPr bwMode="auto">
            <a:xfrm>
              <a:off x="4057" y="519"/>
              <a:ext cx="35" cy="50"/>
            </a:xfrm>
            <a:custGeom>
              <a:avLst/>
              <a:gdLst/>
              <a:ahLst/>
              <a:cxnLst>
                <a:cxn ang="0">
                  <a:pos x="35" y="47"/>
                </a:cxn>
                <a:cxn ang="0">
                  <a:pos x="35" y="0"/>
                </a:cxn>
                <a:cxn ang="0">
                  <a:pos x="0" y="3"/>
                </a:cxn>
                <a:cxn ang="0">
                  <a:pos x="0" y="50"/>
                </a:cxn>
                <a:cxn ang="0">
                  <a:pos x="35" y="47"/>
                </a:cxn>
              </a:cxnLst>
              <a:rect l="0" t="0" r="r" b="b"/>
              <a:pathLst>
                <a:path w="35" h="50">
                  <a:moveTo>
                    <a:pt x="35" y="47"/>
                  </a:moveTo>
                  <a:lnTo>
                    <a:pt x="35" y="0"/>
                  </a:lnTo>
                  <a:lnTo>
                    <a:pt x="0" y="3"/>
                  </a:lnTo>
                  <a:lnTo>
                    <a:pt x="0" y="50"/>
                  </a:lnTo>
                  <a:lnTo>
                    <a:pt x="35" y="47"/>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43"/>
            <p:cNvSpPr>
              <a:spLocks/>
            </p:cNvSpPr>
            <p:nvPr/>
          </p:nvSpPr>
          <p:spPr bwMode="auto">
            <a:xfrm>
              <a:off x="4125" y="551"/>
              <a:ext cx="37" cy="49"/>
            </a:xfrm>
            <a:custGeom>
              <a:avLst/>
              <a:gdLst/>
              <a:ahLst/>
              <a:cxnLst>
                <a:cxn ang="0">
                  <a:pos x="37" y="46"/>
                </a:cxn>
                <a:cxn ang="0">
                  <a:pos x="37" y="0"/>
                </a:cxn>
                <a:cxn ang="0">
                  <a:pos x="0" y="2"/>
                </a:cxn>
                <a:cxn ang="0">
                  <a:pos x="0" y="49"/>
                </a:cxn>
                <a:cxn ang="0">
                  <a:pos x="37" y="46"/>
                </a:cxn>
              </a:cxnLst>
              <a:rect l="0" t="0" r="r" b="b"/>
              <a:pathLst>
                <a:path w="37" h="49">
                  <a:moveTo>
                    <a:pt x="37" y="46"/>
                  </a:moveTo>
                  <a:lnTo>
                    <a:pt x="37" y="0"/>
                  </a:lnTo>
                  <a:lnTo>
                    <a:pt x="0" y="2"/>
                  </a:lnTo>
                  <a:lnTo>
                    <a:pt x="0" y="49"/>
                  </a:lnTo>
                  <a:lnTo>
                    <a:pt x="37" y="46"/>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44"/>
            <p:cNvSpPr>
              <a:spLocks/>
            </p:cNvSpPr>
            <p:nvPr/>
          </p:nvSpPr>
          <p:spPr bwMode="auto">
            <a:xfrm>
              <a:off x="3936" y="798"/>
              <a:ext cx="46" cy="62"/>
            </a:xfrm>
            <a:custGeom>
              <a:avLst/>
              <a:gdLst/>
              <a:ahLst/>
              <a:cxnLst>
                <a:cxn ang="0">
                  <a:pos x="46" y="58"/>
                </a:cxn>
                <a:cxn ang="0">
                  <a:pos x="46" y="0"/>
                </a:cxn>
                <a:cxn ang="0">
                  <a:pos x="0" y="3"/>
                </a:cxn>
                <a:cxn ang="0">
                  <a:pos x="0" y="62"/>
                </a:cxn>
                <a:cxn ang="0">
                  <a:pos x="46" y="58"/>
                </a:cxn>
              </a:cxnLst>
              <a:rect l="0" t="0" r="r" b="b"/>
              <a:pathLst>
                <a:path w="46" h="62">
                  <a:moveTo>
                    <a:pt x="46" y="58"/>
                  </a:moveTo>
                  <a:lnTo>
                    <a:pt x="46" y="0"/>
                  </a:lnTo>
                  <a:lnTo>
                    <a:pt x="0" y="3"/>
                  </a:lnTo>
                  <a:lnTo>
                    <a:pt x="0" y="62"/>
                  </a:lnTo>
                  <a:lnTo>
                    <a:pt x="46" y="5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45"/>
            <p:cNvSpPr>
              <a:spLocks/>
            </p:cNvSpPr>
            <p:nvPr/>
          </p:nvSpPr>
          <p:spPr bwMode="auto">
            <a:xfrm>
              <a:off x="3819" y="813"/>
              <a:ext cx="45" cy="62"/>
            </a:xfrm>
            <a:custGeom>
              <a:avLst/>
              <a:gdLst/>
              <a:ahLst/>
              <a:cxnLst>
                <a:cxn ang="0">
                  <a:pos x="45" y="57"/>
                </a:cxn>
                <a:cxn ang="0">
                  <a:pos x="45" y="0"/>
                </a:cxn>
                <a:cxn ang="0">
                  <a:pos x="0" y="3"/>
                </a:cxn>
                <a:cxn ang="0">
                  <a:pos x="0" y="62"/>
                </a:cxn>
                <a:cxn ang="0">
                  <a:pos x="45" y="57"/>
                </a:cxn>
              </a:cxnLst>
              <a:rect l="0" t="0" r="r" b="b"/>
              <a:pathLst>
                <a:path w="45" h="62">
                  <a:moveTo>
                    <a:pt x="45" y="57"/>
                  </a:moveTo>
                  <a:lnTo>
                    <a:pt x="45" y="0"/>
                  </a:lnTo>
                  <a:lnTo>
                    <a:pt x="0" y="3"/>
                  </a:lnTo>
                  <a:lnTo>
                    <a:pt x="0" y="62"/>
                  </a:lnTo>
                  <a:lnTo>
                    <a:pt x="45" y="57"/>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46"/>
            <p:cNvSpPr>
              <a:spLocks/>
            </p:cNvSpPr>
            <p:nvPr/>
          </p:nvSpPr>
          <p:spPr bwMode="auto">
            <a:xfrm>
              <a:off x="3702" y="827"/>
              <a:ext cx="45" cy="62"/>
            </a:xfrm>
            <a:custGeom>
              <a:avLst/>
              <a:gdLst/>
              <a:ahLst/>
              <a:cxnLst>
                <a:cxn ang="0">
                  <a:pos x="45" y="58"/>
                </a:cxn>
                <a:cxn ang="0">
                  <a:pos x="45" y="0"/>
                </a:cxn>
                <a:cxn ang="0">
                  <a:pos x="0" y="4"/>
                </a:cxn>
                <a:cxn ang="0">
                  <a:pos x="1" y="62"/>
                </a:cxn>
                <a:cxn ang="0">
                  <a:pos x="45" y="58"/>
                </a:cxn>
              </a:cxnLst>
              <a:rect l="0" t="0" r="r" b="b"/>
              <a:pathLst>
                <a:path w="45" h="62">
                  <a:moveTo>
                    <a:pt x="45" y="58"/>
                  </a:moveTo>
                  <a:lnTo>
                    <a:pt x="45" y="0"/>
                  </a:lnTo>
                  <a:lnTo>
                    <a:pt x="0" y="4"/>
                  </a:lnTo>
                  <a:lnTo>
                    <a:pt x="1" y="62"/>
                  </a:lnTo>
                  <a:lnTo>
                    <a:pt x="45" y="5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47"/>
            <p:cNvSpPr>
              <a:spLocks/>
            </p:cNvSpPr>
            <p:nvPr/>
          </p:nvSpPr>
          <p:spPr bwMode="auto">
            <a:xfrm>
              <a:off x="4477" y="1039"/>
              <a:ext cx="46" cy="62"/>
            </a:xfrm>
            <a:custGeom>
              <a:avLst/>
              <a:gdLst/>
              <a:ahLst/>
              <a:cxnLst>
                <a:cxn ang="0">
                  <a:pos x="0" y="59"/>
                </a:cxn>
                <a:cxn ang="0">
                  <a:pos x="0" y="0"/>
                </a:cxn>
                <a:cxn ang="0">
                  <a:pos x="46" y="5"/>
                </a:cxn>
                <a:cxn ang="0">
                  <a:pos x="44" y="62"/>
                </a:cxn>
                <a:cxn ang="0">
                  <a:pos x="0" y="59"/>
                </a:cxn>
              </a:cxnLst>
              <a:rect l="0" t="0" r="r" b="b"/>
              <a:pathLst>
                <a:path w="46" h="62">
                  <a:moveTo>
                    <a:pt x="0" y="59"/>
                  </a:moveTo>
                  <a:lnTo>
                    <a:pt x="0" y="0"/>
                  </a:lnTo>
                  <a:lnTo>
                    <a:pt x="46" y="5"/>
                  </a:lnTo>
                  <a:lnTo>
                    <a:pt x="44" y="62"/>
                  </a:lnTo>
                  <a:lnTo>
                    <a:pt x="0" y="5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48"/>
            <p:cNvSpPr>
              <a:spLocks/>
            </p:cNvSpPr>
            <p:nvPr/>
          </p:nvSpPr>
          <p:spPr bwMode="auto">
            <a:xfrm>
              <a:off x="4595" y="1054"/>
              <a:ext cx="45" cy="62"/>
            </a:xfrm>
            <a:custGeom>
              <a:avLst/>
              <a:gdLst/>
              <a:ahLst/>
              <a:cxnLst>
                <a:cxn ang="0">
                  <a:pos x="0" y="59"/>
                </a:cxn>
                <a:cxn ang="0">
                  <a:pos x="0" y="0"/>
                </a:cxn>
                <a:cxn ang="0">
                  <a:pos x="45" y="4"/>
                </a:cxn>
                <a:cxn ang="0">
                  <a:pos x="44" y="62"/>
                </a:cxn>
                <a:cxn ang="0">
                  <a:pos x="0" y="59"/>
                </a:cxn>
              </a:cxnLst>
              <a:rect l="0" t="0" r="r" b="b"/>
              <a:pathLst>
                <a:path w="45" h="62">
                  <a:moveTo>
                    <a:pt x="0" y="59"/>
                  </a:moveTo>
                  <a:lnTo>
                    <a:pt x="0" y="0"/>
                  </a:lnTo>
                  <a:lnTo>
                    <a:pt x="45" y="4"/>
                  </a:lnTo>
                  <a:lnTo>
                    <a:pt x="44" y="62"/>
                  </a:lnTo>
                  <a:lnTo>
                    <a:pt x="0" y="5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49"/>
            <p:cNvSpPr>
              <a:spLocks/>
            </p:cNvSpPr>
            <p:nvPr/>
          </p:nvSpPr>
          <p:spPr bwMode="auto">
            <a:xfrm>
              <a:off x="4710" y="1070"/>
              <a:ext cx="46" cy="61"/>
            </a:xfrm>
            <a:custGeom>
              <a:avLst/>
              <a:gdLst/>
              <a:ahLst/>
              <a:cxnLst>
                <a:cxn ang="0">
                  <a:pos x="0" y="57"/>
                </a:cxn>
                <a:cxn ang="0">
                  <a:pos x="2" y="0"/>
                </a:cxn>
                <a:cxn ang="0">
                  <a:pos x="46" y="3"/>
                </a:cxn>
                <a:cxn ang="0">
                  <a:pos x="46" y="61"/>
                </a:cxn>
                <a:cxn ang="0">
                  <a:pos x="0" y="57"/>
                </a:cxn>
              </a:cxnLst>
              <a:rect l="0" t="0" r="r" b="b"/>
              <a:pathLst>
                <a:path w="46" h="61">
                  <a:moveTo>
                    <a:pt x="0" y="57"/>
                  </a:moveTo>
                  <a:lnTo>
                    <a:pt x="2" y="0"/>
                  </a:lnTo>
                  <a:lnTo>
                    <a:pt x="46" y="3"/>
                  </a:lnTo>
                  <a:lnTo>
                    <a:pt x="46" y="61"/>
                  </a:lnTo>
                  <a:lnTo>
                    <a:pt x="0" y="5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50"/>
            <p:cNvSpPr>
              <a:spLocks/>
            </p:cNvSpPr>
            <p:nvPr/>
          </p:nvSpPr>
          <p:spPr bwMode="auto">
            <a:xfrm>
              <a:off x="4477" y="917"/>
              <a:ext cx="46" cy="62"/>
            </a:xfrm>
            <a:custGeom>
              <a:avLst/>
              <a:gdLst/>
              <a:ahLst/>
              <a:cxnLst>
                <a:cxn ang="0">
                  <a:pos x="0" y="58"/>
                </a:cxn>
                <a:cxn ang="0">
                  <a:pos x="0" y="0"/>
                </a:cxn>
                <a:cxn ang="0">
                  <a:pos x="46" y="3"/>
                </a:cxn>
                <a:cxn ang="0">
                  <a:pos x="44" y="62"/>
                </a:cxn>
                <a:cxn ang="0">
                  <a:pos x="0" y="58"/>
                </a:cxn>
              </a:cxnLst>
              <a:rect l="0" t="0" r="r" b="b"/>
              <a:pathLst>
                <a:path w="46" h="62">
                  <a:moveTo>
                    <a:pt x="0" y="58"/>
                  </a:moveTo>
                  <a:lnTo>
                    <a:pt x="0" y="0"/>
                  </a:lnTo>
                  <a:lnTo>
                    <a:pt x="46" y="3"/>
                  </a:lnTo>
                  <a:lnTo>
                    <a:pt x="44" y="62"/>
                  </a:lnTo>
                  <a:lnTo>
                    <a:pt x="0" y="5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51"/>
            <p:cNvSpPr>
              <a:spLocks/>
            </p:cNvSpPr>
            <p:nvPr/>
          </p:nvSpPr>
          <p:spPr bwMode="auto">
            <a:xfrm>
              <a:off x="4595" y="931"/>
              <a:ext cx="45" cy="62"/>
            </a:xfrm>
            <a:custGeom>
              <a:avLst/>
              <a:gdLst/>
              <a:ahLst/>
              <a:cxnLst>
                <a:cxn ang="0">
                  <a:pos x="0" y="59"/>
                </a:cxn>
                <a:cxn ang="0">
                  <a:pos x="0" y="0"/>
                </a:cxn>
                <a:cxn ang="0">
                  <a:pos x="45" y="3"/>
                </a:cxn>
                <a:cxn ang="0">
                  <a:pos x="44" y="62"/>
                </a:cxn>
                <a:cxn ang="0">
                  <a:pos x="0" y="59"/>
                </a:cxn>
              </a:cxnLst>
              <a:rect l="0" t="0" r="r" b="b"/>
              <a:pathLst>
                <a:path w="45" h="62">
                  <a:moveTo>
                    <a:pt x="0" y="59"/>
                  </a:moveTo>
                  <a:lnTo>
                    <a:pt x="0" y="0"/>
                  </a:lnTo>
                  <a:lnTo>
                    <a:pt x="45" y="3"/>
                  </a:lnTo>
                  <a:lnTo>
                    <a:pt x="44" y="62"/>
                  </a:lnTo>
                  <a:lnTo>
                    <a:pt x="0" y="5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52"/>
            <p:cNvSpPr>
              <a:spLocks/>
            </p:cNvSpPr>
            <p:nvPr/>
          </p:nvSpPr>
          <p:spPr bwMode="auto">
            <a:xfrm>
              <a:off x="4710" y="946"/>
              <a:ext cx="46" cy="62"/>
            </a:xfrm>
            <a:custGeom>
              <a:avLst/>
              <a:gdLst/>
              <a:ahLst/>
              <a:cxnLst>
                <a:cxn ang="0">
                  <a:pos x="0" y="59"/>
                </a:cxn>
                <a:cxn ang="0">
                  <a:pos x="2" y="0"/>
                </a:cxn>
                <a:cxn ang="0">
                  <a:pos x="46" y="3"/>
                </a:cxn>
                <a:cxn ang="0">
                  <a:pos x="46" y="62"/>
                </a:cxn>
                <a:cxn ang="0">
                  <a:pos x="0" y="59"/>
                </a:cxn>
              </a:cxnLst>
              <a:rect l="0" t="0" r="r" b="b"/>
              <a:pathLst>
                <a:path w="46" h="62">
                  <a:moveTo>
                    <a:pt x="0" y="59"/>
                  </a:moveTo>
                  <a:lnTo>
                    <a:pt x="2" y="0"/>
                  </a:lnTo>
                  <a:lnTo>
                    <a:pt x="46" y="3"/>
                  </a:lnTo>
                  <a:lnTo>
                    <a:pt x="46" y="62"/>
                  </a:lnTo>
                  <a:lnTo>
                    <a:pt x="0" y="5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53"/>
            <p:cNvSpPr>
              <a:spLocks/>
            </p:cNvSpPr>
            <p:nvPr/>
          </p:nvSpPr>
          <p:spPr bwMode="auto">
            <a:xfrm>
              <a:off x="4404" y="535"/>
              <a:ext cx="35" cy="49"/>
            </a:xfrm>
            <a:custGeom>
              <a:avLst/>
              <a:gdLst/>
              <a:ahLst/>
              <a:cxnLst>
                <a:cxn ang="0">
                  <a:pos x="0" y="47"/>
                </a:cxn>
                <a:cxn ang="0">
                  <a:pos x="0" y="0"/>
                </a:cxn>
                <a:cxn ang="0">
                  <a:pos x="35" y="3"/>
                </a:cxn>
                <a:cxn ang="0">
                  <a:pos x="35" y="49"/>
                </a:cxn>
                <a:cxn ang="0">
                  <a:pos x="0" y="47"/>
                </a:cxn>
              </a:cxnLst>
              <a:rect l="0" t="0" r="r" b="b"/>
              <a:pathLst>
                <a:path w="35" h="49">
                  <a:moveTo>
                    <a:pt x="0" y="47"/>
                  </a:moveTo>
                  <a:lnTo>
                    <a:pt x="0" y="0"/>
                  </a:lnTo>
                  <a:lnTo>
                    <a:pt x="35" y="3"/>
                  </a:lnTo>
                  <a:lnTo>
                    <a:pt x="35" y="49"/>
                  </a:lnTo>
                  <a:lnTo>
                    <a:pt x="0" y="4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54"/>
            <p:cNvSpPr>
              <a:spLocks/>
            </p:cNvSpPr>
            <p:nvPr/>
          </p:nvSpPr>
          <p:spPr bwMode="auto">
            <a:xfrm>
              <a:off x="4477" y="793"/>
              <a:ext cx="46" cy="62"/>
            </a:xfrm>
            <a:custGeom>
              <a:avLst/>
              <a:gdLst/>
              <a:ahLst/>
              <a:cxnLst>
                <a:cxn ang="0">
                  <a:pos x="0" y="59"/>
                </a:cxn>
                <a:cxn ang="0">
                  <a:pos x="0" y="0"/>
                </a:cxn>
                <a:cxn ang="0">
                  <a:pos x="46" y="3"/>
                </a:cxn>
                <a:cxn ang="0">
                  <a:pos x="44" y="62"/>
                </a:cxn>
                <a:cxn ang="0">
                  <a:pos x="0" y="59"/>
                </a:cxn>
              </a:cxnLst>
              <a:rect l="0" t="0" r="r" b="b"/>
              <a:pathLst>
                <a:path w="46" h="62">
                  <a:moveTo>
                    <a:pt x="0" y="59"/>
                  </a:moveTo>
                  <a:lnTo>
                    <a:pt x="0" y="0"/>
                  </a:lnTo>
                  <a:lnTo>
                    <a:pt x="46" y="3"/>
                  </a:lnTo>
                  <a:lnTo>
                    <a:pt x="44" y="62"/>
                  </a:lnTo>
                  <a:lnTo>
                    <a:pt x="0" y="5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55"/>
            <p:cNvSpPr>
              <a:spLocks/>
            </p:cNvSpPr>
            <p:nvPr/>
          </p:nvSpPr>
          <p:spPr bwMode="auto">
            <a:xfrm>
              <a:off x="4595" y="808"/>
              <a:ext cx="45" cy="61"/>
            </a:xfrm>
            <a:custGeom>
              <a:avLst/>
              <a:gdLst/>
              <a:ahLst/>
              <a:cxnLst>
                <a:cxn ang="0">
                  <a:pos x="0" y="58"/>
                </a:cxn>
                <a:cxn ang="0">
                  <a:pos x="0" y="0"/>
                </a:cxn>
                <a:cxn ang="0">
                  <a:pos x="45" y="3"/>
                </a:cxn>
                <a:cxn ang="0">
                  <a:pos x="44" y="61"/>
                </a:cxn>
                <a:cxn ang="0">
                  <a:pos x="0" y="58"/>
                </a:cxn>
              </a:cxnLst>
              <a:rect l="0" t="0" r="r" b="b"/>
              <a:pathLst>
                <a:path w="45" h="61">
                  <a:moveTo>
                    <a:pt x="0" y="58"/>
                  </a:moveTo>
                  <a:lnTo>
                    <a:pt x="0" y="0"/>
                  </a:lnTo>
                  <a:lnTo>
                    <a:pt x="45" y="3"/>
                  </a:lnTo>
                  <a:lnTo>
                    <a:pt x="44" y="61"/>
                  </a:lnTo>
                  <a:lnTo>
                    <a:pt x="0" y="5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56"/>
            <p:cNvSpPr>
              <a:spLocks/>
            </p:cNvSpPr>
            <p:nvPr/>
          </p:nvSpPr>
          <p:spPr bwMode="auto">
            <a:xfrm>
              <a:off x="4710" y="822"/>
              <a:ext cx="46" cy="62"/>
            </a:xfrm>
            <a:custGeom>
              <a:avLst/>
              <a:gdLst/>
              <a:ahLst/>
              <a:cxnLst>
                <a:cxn ang="0">
                  <a:pos x="0" y="59"/>
                </a:cxn>
                <a:cxn ang="0">
                  <a:pos x="2" y="0"/>
                </a:cxn>
                <a:cxn ang="0">
                  <a:pos x="46" y="3"/>
                </a:cxn>
                <a:cxn ang="0">
                  <a:pos x="46" y="62"/>
                </a:cxn>
                <a:cxn ang="0">
                  <a:pos x="0" y="59"/>
                </a:cxn>
              </a:cxnLst>
              <a:rect l="0" t="0" r="r" b="b"/>
              <a:pathLst>
                <a:path w="46" h="62">
                  <a:moveTo>
                    <a:pt x="0" y="59"/>
                  </a:moveTo>
                  <a:lnTo>
                    <a:pt x="2" y="0"/>
                  </a:lnTo>
                  <a:lnTo>
                    <a:pt x="46" y="3"/>
                  </a:lnTo>
                  <a:lnTo>
                    <a:pt x="46" y="62"/>
                  </a:lnTo>
                  <a:lnTo>
                    <a:pt x="0" y="5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Rectangle 59"/>
            <p:cNvSpPr>
              <a:spLocks noChangeArrowheads="1"/>
            </p:cNvSpPr>
            <p:nvPr/>
          </p:nvSpPr>
          <p:spPr bwMode="auto">
            <a:xfrm>
              <a:off x="3446" y="1767"/>
              <a:ext cx="63" cy="76"/>
            </a:xfrm>
            <a:prstGeom prst="rect">
              <a:avLst/>
            </a:prstGeom>
            <a:solidFill>
              <a:srgbClr val="072B35"/>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60"/>
            <p:cNvSpPr>
              <a:spLocks/>
            </p:cNvSpPr>
            <p:nvPr/>
          </p:nvSpPr>
          <p:spPr bwMode="auto">
            <a:xfrm>
              <a:off x="3624" y="1765"/>
              <a:ext cx="62" cy="78"/>
            </a:xfrm>
            <a:custGeom>
              <a:avLst/>
              <a:gdLst/>
              <a:ahLst/>
              <a:cxnLst>
                <a:cxn ang="0">
                  <a:pos x="62" y="78"/>
                </a:cxn>
                <a:cxn ang="0">
                  <a:pos x="62" y="0"/>
                </a:cxn>
                <a:cxn ang="0">
                  <a:pos x="0" y="1"/>
                </a:cxn>
                <a:cxn ang="0">
                  <a:pos x="0" y="78"/>
                </a:cxn>
                <a:cxn ang="0">
                  <a:pos x="62" y="78"/>
                </a:cxn>
              </a:cxnLst>
              <a:rect l="0" t="0" r="r" b="b"/>
              <a:pathLst>
                <a:path w="62" h="78">
                  <a:moveTo>
                    <a:pt x="62" y="78"/>
                  </a:moveTo>
                  <a:lnTo>
                    <a:pt x="62" y="0"/>
                  </a:lnTo>
                  <a:lnTo>
                    <a:pt x="0" y="1"/>
                  </a:lnTo>
                  <a:lnTo>
                    <a:pt x="0" y="78"/>
                  </a:lnTo>
                  <a:lnTo>
                    <a:pt x="62" y="7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Rectangle 61"/>
            <p:cNvSpPr>
              <a:spLocks noChangeArrowheads="1"/>
            </p:cNvSpPr>
            <p:nvPr/>
          </p:nvSpPr>
          <p:spPr bwMode="auto">
            <a:xfrm>
              <a:off x="3801" y="1764"/>
              <a:ext cx="63" cy="79"/>
            </a:xfrm>
            <a:prstGeom prst="rect">
              <a:avLst/>
            </a:prstGeom>
            <a:solidFill>
              <a:srgbClr val="072B35"/>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5" name="Rectangle 62"/>
            <p:cNvSpPr>
              <a:spLocks noChangeArrowheads="1"/>
            </p:cNvSpPr>
            <p:nvPr/>
          </p:nvSpPr>
          <p:spPr bwMode="auto">
            <a:xfrm>
              <a:off x="3980" y="1762"/>
              <a:ext cx="63" cy="81"/>
            </a:xfrm>
            <a:prstGeom prst="rect">
              <a:avLst/>
            </a:prstGeom>
            <a:solidFill>
              <a:srgbClr val="072B35"/>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63"/>
            <p:cNvSpPr>
              <a:spLocks/>
            </p:cNvSpPr>
            <p:nvPr/>
          </p:nvSpPr>
          <p:spPr bwMode="auto">
            <a:xfrm>
              <a:off x="4159" y="1760"/>
              <a:ext cx="63" cy="83"/>
            </a:xfrm>
            <a:custGeom>
              <a:avLst/>
              <a:gdLst/>
              <a:ahLst/>
              <a:cxnLst>
                <a:cxn ang="0">
                  <a:pos x="63" y="83"/>
                </a:cxn>
                <a:cxn ang="0">
                  <a:pos x="63" y="0"/>
                </a:cxn>
                <a:cxn ang="0">
                  <a:pos x="0" y="1"/>
                </a:cxn>
                <a:cxn ang="0">
                  <a:pos x="0" y="83"/>
                </a:cxn>
                <a:cxn ang="0">
                  <a:pos x="63" y="83"/>
                </a:cxn>
              </a:cxnLst>
              <a:rect l="0" t="0" r="r" b="b"/>
              <a:pathLst>
                <a:path w="63" h="83">
                  <a:moveTo>
                    <a:pt x="63" y="83"/>
                  </a:moveTo>
                  <a:lnTo>
                    <a:pt x="63" y="0"/>
                  </a:lnTo>
                  <a:lnTo>
                    <a:pt x="0" y="1"/>
                  </a:lnTo>
                  <a:lnTo>
                    <a:pt x="0" y="83"/>
                  </a:lnTo>
                  <a:lnTo>
                    <a:pt x="63" y="83"/>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64"/>
            <p:cNvSpPr>
              <a:spLocks/>
            </p:cNvSpPr>
            <p:nvPr/>
          </p:nvSpPr>
          <p:spPr bwMode="auto">
            <a:xfrm>
              <a:off x="4337" y="1758"/>
              <a:ext cx="62" cy="85"/>
            </a:xfrm>
            <a:custGeom>
              <a:avLst/>
              <a:gdLst/>
              <a:ahLst/>
              <a:cxnLst>
                <a:cxn ang="0">
                  <a:pos x="62" y="85"/>
                </a:cxn>
                <a:cxn ang="0">
                  <a:pos x="62" y="0"/>
                </a:cxn>
                <a:cxn ang="0">
                  <a:pos x="0" y="1"/>
                </a:cxn>
                <a:cxn ang="0">
                  <a:pos x="0" y="85"/>
                </a:cxn>
                <a:cxn ang="0">
                  <a:pos x="62" y="85"/>
                </a:cxn>
              </a:cxnLst>
              <a:rect l="0" t="0" r="r" b="b"/>
              <a:pathLst>
                <a:path w="62" h="85">
                  <a:moveTo>
                    <a:pt x="62" y="85"/>
                  </a:moveTo>
                  <a:lnTo>
                    <a:pt x="62" y="0"/>
                  </a:lnTo>
                  <a:lnTo>
                    <a:pt x="0" y="1"/>
                  </a:lnTo>
                  <a:lnTo>
                    <a:pt x="0" y="85"/>
                  </a:lnTo>
                  <a:lnTo>
                    <a:pt x="62" y="85"/>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65"/>
            <p:cNvSpPr>
              <a:spLocks/>
            </p:cNvSpPr>
            <p:nvPr/>
          </p:nvSpPr>
          <p:spPr bwMode="auto">
            <a:xfrm>
              <a:off x="3446" y="1635"/>
              <a:ext cx="63" cy="77"/>
            </a:xfrm>
            <a:custGeom>
              <a:avLst/>
              <a:gdLst/>
              <a:ahLst/>
              <a:cxnLst>
                <a:cxn ang="0">
                  <a:pos x="63" y="76"/>
                </a:cxn>
                <a:cxn ang="0">
                  <a:pos x="63" y="0"/>
                </a:cxn>
                <a:cxn ang="0">
                  <a:pos x="0" y="2"/>
                </a:cxn>
                <a:cxn ang="0">
                  <a:pos x="0" y="77"/>
                </a:cxn>
                <a:cxn ang="0">
                  <a:pos x="63" y="76"/>
                </a:cxn>
              </a:cxnLst>
              <a:rect l="0" t="0" r="r" b="b"/>
              <a:pathLst>
                <a:path w="63" h="77">
                  <a:moveTo>
                    <a:pt x="63" y="76"/>
                  </a:moveTo>
                  <a:lnTo>
                    <a:pt x="63" y="0"/>
                  </a:lnTo>
                  <a:lnTo>
                    <a:pt x="0" y="2"/>
                  </a:lnTo>
                  <a:lnTo>
                    <a:pt x="0" y="77"/>
                  </a:lnTo>
                  <a:lnTo>
                    <a:pt x="63" y="76"/>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66"/>
            <p:cNvSpPr>
              <a:spLocks/>
            </p:cNvSpPr>
            <p:nvPr/>
          </p:nvSpPr>
          <p:spPr bwMode="auto">
            <a:xfrm>
              <a:off x="3624" y="1631"/>
              <a:ext cx="62" cy="77"/>
            </a:xfrm>
            <a:custGeom>
              <a:avLst/>
              <a:gdLst/>
              <a:ahLst/>
              <a:cxnLst>
                <a:cxn ang="0">
                  <a:pos x="62" y="76"/>
                </a:cxn>
                <a:cxn ang="0">
                  <a:pos x="62" y="0"/>
                </a:cxn>
                <a:cxn ang="0">
                  <a:pos x="0" y="1"/>
                </a:cxn>
                <a:cxn ang="0">
                  <a:pos x="0" y="77"/>
                </a:cxn>
                <a:cxn ang="0">
                  <a:pos x="62" y="76"/>
                </a:cxn>
              </a:cxnLst>
              <a:rect l="0" t="0" r="r" b="b"/>
              <a:pathLst>
                <a:path w="62" h="77">
                  <a:moveTo>
                    <a:pt x="62" y="76"/>
                  </a:moveTo>
                  <a:lnTo>
                    <a:pt x="62" y="0"/>
                  </a:lnTo>
                  <a:lnTo>
                    <a:pt x="0" y="1"/>
                  </a:lnTo>
                  <a:lnTo>
                    <a:pt x="0" y="77"/>
                  </a:lnTo>
                  <a:lnTo>
                    <a:pt x="62" y="76"/>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67"/>
            <p:cNvSpPr>
              <a:spLocks/>
            </p:cNvSpPr>
            <p:nvPr/>
          </p:nvSpPr>
          <p:spPr bwMode="auto">
            <a:xfrm>
              <a:off x="3801" y="1626"/>
              <a:ext cx="63" cy="79"/>
            </a:xfrm>
            <a:custGeom>
              <a:avLst/>
              <a:gdLst/>
              <a:ahLst/>
              <a:cxnLst>
                <a:cxn ang="0">
                  <a:pos x="63" y="78"/>
                </a:cxn>
                <a:cxn ang="0">
                  <a:pos x="63" y="0"/>
                </a:cxn>
                <a:cxn ang="0">
                  <a:pos x="0" y="2"/>
                </a:cxn>
                <a:cxn ang="0">
                  <a:pos x="0" y="79"/>
                </a:cxn>
                <a:cxn ang="0">
                  <a:pos x="63" y="78"/>
                </a:cxn>
              </a:cxnLst>
              <a:rect l="0" t="0" r="r" b="b"/>
              <a:pathLst>
                <a:path w="63" h="79">
                  <a:moveTo>
                    <a:pt x="63" y="78"/>
                  </a:moveTo>
                  <a:lnTo>
                    <a:pt x="63" y="0"/>
                  </a:lnTo>
                  <a:lnTo>
                    <a:pt x="0" y="2"/>
                  </a:lnTo>
                  <a:lnTo>
                    <a:pt x="0" y="79"/>
                  </a:lnTo>
                  <a:lnTo>
                    <a:pt x="63" y="7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68"/>
            <p:cNvSpPr>
              <a:spLocks/>
            </p:cNvSpPr>
            <p:nvPr/>
          </p:nvSpPr>
          <p:spPr bwMode="auto">
            <a:xfrm>
              <a:off x="3980" y="1620"/>
              <a:ext cx="63" cy="82"/>
            </a:xfrm>
            <a:custGeom>
              <a:avLst/>
              <a:gdLst/>
              <a:ahLst/>
              <a:cxnLst>
                <a:cxn ang="0">
                  <a:pos x="63" y="81"/>
                </a:cxn>
                <a:cxn ang="0">
                  <a:pos x="63" y="0"/>
                </a:cxn>
                <a:cxn ang="0">
                  <a:pos x="0" y="2"/>
                </a:cxn>
                <a:cxn ang="0">
                  <a:pos x="0" y="82"/>
                </a:cxn>
                <a:cxn ang="0">
                  <a:pos x="63" y="81"/>
                </a:cxn>
              </a:cxnLst>
              <a:rect l="0" t="0" r="r" b="b"/>
              <a:pathLst>
                <a:path w="63" h="82">
                  <a:moveTo>
                    <a:pt x="63" y="81"/>
                  </a:moveTo>
                  <a:lnTo>
                    <a:pt x="63" y="0"/>
                  </a:lnTo>
                  <a:lnTo>
                    <a:pt x="0" y="2"/>
                  </a:lnTo>
                  <a:lnTo>
                    <a:pt x="0" y="82"/>
                  </a:lnTo>
                  <a:lnTo>
                    <a:pt x="63" y="81"/>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69"/>
            <p:cNvSpPr>
              <a:spLocks/>
            </p:cNvSpPr>
            <p:nvPr/>
          </p:nvSpPr>
          <p:spPr bwMode="auto">
            <a:xfrm>
              <a:off x="4159" y="1616"/>
              <a:ext cx="63" cy="83"/>
            </a:xfrm>
            <a:custGeom>
              <a:avLst/>
              <a:gdLst/>
              <a:ahLst/>
              <a:cxnLst>
                <a:cxn ang="0">
                  <a:pos x="63" y="82"/>
                </a:cxn>
                <a:cxn ang="0">
                  <a:pos x="63" y="0"/>
                </a:cxn>
                <a:cxn ang="0">
                  <a:pos x="0" y="1"/>
                </a:cxn>
                <a:cxn ang="0">
                  <a:pos x="0" y="83"/>
                </a:cxn>
                <a:cxn ang="0">
                  <a:pos x="63" y="82"/>
                </a:cxn>
              </a:cxnLst>
              <a:rect l="0" t="0" r="r" b="b"/>
              <a:pathLst>
                <a:path w="63" h="83">
                  <a:moveTo>
                    <a:pt x="63" y="82"/>
                  </a:moveTo>
                  <a:lnTo>
                    <a:pt x="63" y="0"/>
                  </a:lnTo>
                  <a:lnTo>
                    <a:pt x="0" y="1"/>
                  </a:lnTo>
                  <a:lnTo>
                    <a:pt x="0" y="83"/>
                  </a:lnTo>
                  <a:lnTo>
                    <a:pt x="63" y="82"/>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70"/>
            <p:cNvSpPr>
              <a:spLocks/>
            </p:cNvSpPr>
            <p:nvPr/>
          </p:nvSpPr>
          <p:spPr bwMode="auto">
            <a:xfrm>
              <a:off x="4337" y="1611"/>
              <a:ext cx="62" cy="86"/>
            </a:xfrm>
            <a:custGeom>
              <a:avLst/>
              <a:gdLst/>
              <a:ahLst/>
              <a:cxnLst>
                <a:cxn ang="0">
                  <a:pos x="62" y="85"/>
                </a:cxn>
                <a:cxn ang="0">
                  <a:pos x="62" y="0"/>
                </a:cxn>
                <a:cxn ang="0">
                  <a:pos x="0" y="2"/>
                </a:cxn>
                <a:cxn ang="0">
                  <a:pos x="0" y="86"/>
                </a:cxn>
                <a:cxn ang="0">
                  <a:pos x="62" y="85"/>
                </a:cxn>
              </a:cxnLst>
              <a:rect l="0" t="0" r="r" b="b"/>
              <a:pathLst>
                <a:path w="62" h="86">
                  <a:moveTo>
                    <a:pt x="62" y="85"/>
                  </a:moveTo>
                  <a:lnTo>
                    <a:pt x="62" y="0"/>
                  </a:lnTo>
                  <a:lnTo>
                    <a:pt x="0" y="2"/>
                  </a:lnTo>
                  <a:lnTo>
                    <a:pt x="0" y="86"/>
                  </a:lnTo>
                  <a:lnTo>
                    <a:pt x="62" y="85"/>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71"/>
            <p:cNvSpPr>
              <a:spLocks/>
            </p:cNvSpPr>
            <p:nvPr/>
          </p:nvSpPr>
          <p:spPr bwMode="auto">
            <a:xfrm>
              <a:off x="3446" y="1503"/>
              <a:ext cx="63" cy="78"/>
            </a:xfrm>
            <a:custGeom>
              <a:avLst/>
              <a:gdLst/>
              <a:ahLst/>
              <a:cxnLst>
                <a:cxn ang="0">
                  <a:pos x="63" y="75"/>
                </a:cxn>
                <a:cxn ang="0">
                  <a:pos x="63" y="0"/>
                </a:cxn>
                <a:cxn ang="0">
                  <a:pos x="0" y="3"/>
                </a:cxn>
                <a:cxn ang="0">
                  <a:pos x="0" y="78"/>
                </a:cxn>
                <a:cxn ang="0">
                  <a:pos x="63" y="75"/>
                </a:cxn>
              </a:cxnLst>
              <a:rect l="0" t="0" r="r" b="b"/>
              <a:pathLst>
                <a:path w="63" h="78">
                  <a:moveTo>
                    <a:pt x="63" y="75"/>
                  </a:moveTo>
                  <a:lnTo>
                    <a:pt x="63" y="0"/>
                  </a:lnTo>
                  <a:lnTo>
                    <a:pt x="0" y="3"/>
                  </a:lnTo>
                  <a:lnTo>
                    <a:pt x="0" y="78"/>
                  </a:lnTo>
                  <a:lnTo>
                    <a:pt x="63" y="75"/>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72"/>
            <p:cNvSpPr>
              <a:spLocks/>
            </p:cNvSpPr>
            <p:nvPr/>
          </p:nvSpPr>
          <p:spPr bwMode="auto">
            <a:xfrm>
              <a:off x="3624" y="1496"/>
              <a:ext cx="62" cy="78"/>
            </a:xfrm>
            <a:custGeom>
              <a:avLst/>
              <a:gdLst/>
              <a:ahLst/>
              <a:cxnLst>
                <a:cxn ang="0">
                  <a:pos x="62" y="76"/>
                </a:cxn>
                <a:cxn ang="0">
                  <a:pos x="62" y="0"/>
                </a:cxn>
                <a:cxn ang="0">
                  <a:pos x="0" y="2"/>
                </a:cxn>
                <a:cxn ang="0">
                  <a:pos x="0" y="78"/>
                </a:cxn>
                <a:cxn ang="0">
                  <a:pos x="62" y="76"/>
                </a:cxn>
              </a:cxnLst>
              <a:rect l="0" t="0" r="r" b="b"/>
              <a:pathLst>
                <a:path w="62" h="78">
                  <a:moveTo>
                    <a:pt x="62" y="76"/>
                  </a:moveTo>
                  <a:lnTo>
                    <a:pt x="62" y="0"/>
                  </a:lnTo>
                  <a:lnTo>
                    <a:pt x="0" y="2"/>
                  </a:lnTo>
                  <a:lnTo>
                    <a:pt x="0" y="78"/>
                  </a:lnTo>
                  <a:lnTo>
                    <a:pt x="62" y="76"/>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73"/>
            <p:cNvSpPr>
              <a:spLocks/>
            </p:cNvSpPr>
            <p:nvPr/>
          </p:nvSpPr>
          <p:spPr bwMode="auto">
            <a:xfrm>
              <a:off x="3801" y="1487"/>
              <a:ext cx="63" cy="81"/>
            </a:xfrm>
            <a:custGeom>
              <a:avLst/>
              <a:gdLst/>
              <a:ahLst/>
              <a:cxnLst>
                <a:cxn ang="0">
                  <a:pos x="63" y="79"/>
                </a:cxn>
                <a:cxn ang="0">
                  <a:pos x="63" y="0"/>
                </a:cxn>
                <a:cxn ang="0">
                  <a:pos x="0" y="3"/>
                </a:cxn>
                <a:cxn ang="0">
                  <a:pos x="0" y="81"/>
                </a:cxn>
                <a:cxn ang="0">
                  <a:pos x="63" y="79"/>
                </a:cxn>
              </a:cxnLst>
              <a:rect l="0" t="0" r="r" b="b"/>
              <a:pathLst>
                <a:path w="63" h="81">
                  <a:moveTo>
                    <a:pt x="63" y="79"/>
                  </a:moveTo>
                  <a:lnTo>
                    <a:pt x="63" y="0"/>
                  </a:lnTo>
                  <a:lnTo>
                    <a:pt x="0" y="3"/>
                  </a:lnTo>
                  <a:lnTo>
                    <a:pt x="0" y="81"/>
                  </a:lnTo>
                  <a:lnTo>
                    <a:pt x="63" y="79"/>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74"/>
            <p:cNvSpPr>
              <a:spLocks/>
            </p:cNvSpPr>
            <p:nvPr/>
          </p:nvSpPr>
          <p:spPr bwMode="auto">
            <a:xfrm>
              <a:off x="3980" y="1479"/>
              <a:ext cx="63" cy="83"/>
            </a:xfrm>
            <a:custGeom>
              <a:avLst/>
              <a:gdLst/>
              <a:ahLst/>
              <a:cxnLst>
                <a:cxn ang="0">
                  <a:pos x="63" y="81"/>
                </a:cxn>
                <a:cxn ang="0">
                  <a:pos x="63" y="0"/>
                </a:cxn>
                <a:cxn ang="0">
                  <a:pos x="0" y="3"/>
                </a:cxn>
                <a:cxn ang="0">
                  <a:pos x="0" y="83"/>
                </a:cxn>
                <a:cxn ang="0">
                  <a:pos x="63" y="81"/>
                </a:cxn>
              </a:cxnLst>
              <a:rect l="0" t="0" r="r" b="b"/>
              <a:pathLst>
                <a:path w="63" h="83">
                  <a:moveTo>
                    <a:pt x="63" y="81"/>
                  </a:moveTo>
                  <a:lnTo>
                    <a:pt x="63" y="0"/>
                  </a:lnTo>
                  <a:lnTo>
                    <a:pt x="0" y="3"/>
                  </a:lnTo>
                  <a:lnTo>
                    <a:pt x="0" y="83"/>
                  </a:lnTo>
                  <a:lnTo>
                    <a:pt x="63" y="81"/>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75"/>
            <p:cNvSpPr>
              <a:spLocks/>
            </p:cNvSpPr>
            <p:nvPr/>
          </p:nvSpPr>
          <p:spPr bwMode="auto">
            <a:xfrm>
              <a:off x="4159" y="1471"/>
              <a:ext cx="63" cy="85"/>
            </a:xfrm>
            <a:custGeom>
              <a:avLst/>
              <a:gdLst/>
              <a:ahLst/>
              <a:cxnLst>
                <a:cxn ang="0">
                  <a:pos x="63" y="82"/>
                </a:cxn>
                <a:cxn ang="0">
                  <a:pos x="63" y="0"/>
                </a:cxn>
                <a:cxn ang="0">
                  <a:pos x="0" y="3"/>
                </a:cxn>
                <a:cxn ang="0">
                  <a:pos x="0" y="85"/>
                </a:cxn>
                <a:cxn ang="0">
                  <a:pos x="63" y="82"/>
                </a:cxn>
              </a:cxnLst>
              <a:rect l="0" t="0" r="r" b="b"/>
              <a:pathLst>
                <a:path w="63" h="85">
                  <a:moveTo>
                    <a:pt x="63" y="82"/>
                  </a:moveTo>
                  <a:lnTo>
                    <a:pt x="63" y="0"/>
                  </a:lnTo>
                  <a:lnTo>
                    <a:pt x="0" y="3"/>
                  </a:lnTo>
                  <a:lnTo>
                    <a:pt x="0" y="85"/>
                  </a:lnTo>
                  <a:lnTo>
                    <a:pt x="63" y="82"/>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76"/>
            <p:cNvSpPr>
              <a:spLocks/>
            </p:cNvSpPr>
            <p:nvPr/>
          </p:nvSpPr>
          <p:spPr bwMode="auto">
            <a:xfrm>
              <a:off x="4337" y="1463"/>
              <a:ext cx="62" cy="87"/>
            </a:xfrm>
            <a:custGeom>
              <a:avLst/>
              <a:gdLst/>
              <a:ahLst/>
              <a:cxnLst>
                <a:cxn ang="0">
                  <a:pos x="62" y="85"/>
                </a:cxn>
                <a:cxn ang="0">
                  <a:pos x="62" y="0"/>
                </a:cxn>
                <a:cxn ang="0">
                  <a:pos x="0" y="3"/>
                </a:cxn>
                <a:cxn ang="0">
                  <a:pos x="0" y="87"/>
                </a:cxn>
                <a:cxn ang="0">
                  <a:pos x="62" y="85"/>
                </a:cxn>
              </a:cxnLst>
              <a:rect l="0" t="0" r="r" b="b"/>
              <a:pathLst>
                <a:path w="62" h="87">
                  <a:moveTo>
                    <a:pt x="62" y="85"/>
                  </a:moveTo>
                  <a:lnTo>
                    <a:pt x="62" y="0"/>
                  </a:lnTo>
                  <a:lnTo>
                    <a:pt x="0" y="3"/>
                  </a:lnTo>
                  <a:lnTo>
                    <a:pt x="0" y="87"/>
                  </a:lnTo>
                  <a:lnTo>
                    <a:pt x="62" y="85"/>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77"/>
            <p:cNvSpPr>
              <a:spLocks/>
            </p:cNvSpPr>
            <p:nvPr/>
          </p:nvSpPr>
          <p:spPr bwMode="auto">
            <a:xfrm>
              <a:off x="3446" y="1372"/>
              <a:ext cx="63" cy="78"/>
            </a:xfrm>
            <a:custGeom>
              <a:avLst/>
              <a:gdLst/>
              <a:ahLst/>
              <a:cxnLst>
                <a:cxn ang="0">
                  <a:pos x="63" y="74"/>
                </a:cxn>
                <a:cxn ang="0">
                  <a:pos x="63" y="0"/>
                </a:cxn>
                <a:cxn ang="0">
                  <a:pos x="0" y="3"/>
                </a:cxn>
                <a:cxn ang="0">
                  <a:pos x="0" y="78"/>
                </a:cxn>
                <a:cxn ang="0">
                  <a:pos x="63" y="74"/>
                </a:cxn>
              </a:cxnLst>
              <a:rect l="0" t="0" r="r" b="b"/>
              <a:pathLst>
                <a:path w="63" h="78">
                  <a:moveTo>
                    <a:pt x="63" y="74"/>
                  </a:moveTo>
                  <a:lnTo>
                    <a:pt x="63" y="0"/>
                  </a:lnTo>
                  <a:lnTo>
                    <a:pt x="0" y="3"/>
                  </a:lnTo>
                  <a:lnTo>
                    <a:pt x="0" y="78"/>
                  </a:lnTo>
                  <a:lnTo>
                    <a:pt x="63" y="74"/>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78"/>
            <p:cNvSpPr>
              <a:spLocks/>
            </p:cNvSpPr>
            <p:nvPr/>
          </p:nvSpPr>
          <p:spPr bwMode="auto">
            <a:xfrm>
              <a:off x="3624" y="1360"/>
              <a:ext cx="62" cy="81"/>
            </a:xfrm>
            <a:custGeom>
              <a:avLst/>
              <a:gdLst/>
              <a:ahLst/>
              <a:cxnLst>
                <a:cxn ang="0">
                  <a:pos x="62" y="78"/>
                </a:cxn>
                <a:cxn ang="0">
                  <a:pos x="62" y="0"/>
                </a:cxn>
                <a:cxn ang="0">
                  <a:pos x="0" y="4"/>
                </a:cxn>
                <a:cxn ang="0">
                  <a:pos x="0" y="81"/>
                </a:cxn>
                <a:cxn ang="0">
                  <a:pos x="62" y="78"/>
                </a:cxn>
              </a:cxnLst>
              <a:rect l="0" t="0" r="r" b="b"/>
              <a:pathLst>
                <a:path w="62" h="81">
                  <a:moveTo>
                    <a:pt x="62" y="78"/>
                  </a:moveTo>
                  <a:lnTo>
                    <a:pt x="62" y="0"/>
                  </a:lnTo>
                  <a:lnTo>
                    <a:pt x="0" y="4"/>
                  </a:lnTo>
                  <a:lnTo>
                    <a:pt x="0" y="81"/>
                  </a:lnTo>
                  <a:lnTo>
                    <a:pt x="62" y="7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79"/>
            <p:cNvSpPr>
              <a:spLocks/>
            </p:cNvSpPr>
            <p:nvPr/>
          </p:nvSpPr>
          <p:spPr bwMode="auto">
            <a:xfrm>
              <a:off x="3801" y="1349"/>
              <a:ext cx="63" cy="83"/>
            </a:xfrm>
            <a:custGeom>
              <a:avLst/>
              <a:gdLst/>
              <a:ahLst/>
              <a:cxnLst>
                <a:cxn ang="0">
                  <a:pos x="63" y="79"/>
                </a:cxn>
                <a:cxn ang="0">
                  <a:pos x="63" y="0"/>
                </a:cxn>
                <a:cxn ang="0">
                  <a:pos x="0" y="4"/>
                </a:cxn>
                <a:cxn ang="0">
                  <a:pos x="0" y="83"/>
                </a:cxn>
                <a:cxn ang="0">
                  <a:pos x="63" y="79"/>
                </a:cxn>
              </a:cxnLst>
              <a:rect l="0" t="0" r="r" b="b"/>
              <a:pathLst>
                <a:path w="63" h="83">
                  <a:moveTo>
                    <a:pt x="63" y="79"/>
                  </a:moveTo>
                  <a:lnTo>
                    <a:pt x="63" y="0"/>
                  </a:lnTo>
                  <a:lnTo>
                    <a:pt x="0" y="4"/>
                  </a:lnTo>
                  <a:lnTo>
                    <a:pt x="0" y="83"/>
                  </a:lnTo>
                  <a:lnTo>
                    <a:pt x="63" y="79"/>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Freeform 80"/>
            <p:cNvSpPr>
              <a:spLocks/>
            </p:cNvSpPr>
            <p:nvPr/>
          </p:nvSpPr>
          <p:spPr bwMode="auto">
            <a:xfrm>
              <a:off x="3980" y="1338"/>
              <a:ext cx="63" cy="84"/>
            </a:xfrm>
            <a:custGeom>
              <a:avLst/>
              <a:gdLst/>
              <a:ahLst/>
              <a:cxnLst>
                <a:cxn ang="0">
                  <a:pos x="63" y="81"/>
                </a:cxn>
                <a:cxn ang="0">
                  <a:pos x="63" y="0"/>
                </a:cxn>
                <a:cxn ang="0">
                  <a:pos x="0" y="4"/>
                </a:cxn>
                <a:cxn ang="0">
                  <a:pos x="0" y="84"/>
                </a:cxn>
                <a:cxn ang="0">
                  <a:pos x="63" y="81"/>
                </a:cxn>
              </a:cxnLst>
              <a:rect l="0" t="0" r="r" b="b"/>
              <a:pathLst>
                <a:path w="63" h="84">
                  <a:moveTo>
                    <a:pt x="63" y="81"/>
                  </a:moveTo>
                  <a:lnTo>
                    <a:pt x="63" y="0"/>
                  </a:lnTo>
                  <a:lnTo>
                    <a:pt x="0" y="4"/>
                  </a:lnTo>
                  <a:lnTo>
                    <a:pt x="0" y="84"/>
                  </a:lnTo>
                  <a:lnTo>
                    <a:pt x="63" y="81"/>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81"/>
            <p:cNvSpPr>
              <a:spLocks/>
            </p:cNvSpPr>
            <p:nvPr/>
          </p:nvSpPr>
          <p:spPr bwMode="auto">
            <a:xfrm>
              <a:off x="4159" y="1327"/>
              <a:ext cx="63" cy="86"/>
            </a:xfrm>
            <a:custGeom>
              <a:avLst/>
              <a:gdLst/>
              <a:ahLst/>
              <a:cxnLst>
                <a:cxn ang="0">
                  <a:pos x="63" y="83"/>
                </a:cxn>
                <a:cxn ang="0">
                  <a:pos x="63" y="0"/>
                </a:cxn>
                <a:cxn ang="0">
                  <a:pos x="0" y="4"/>
                </a:cxn>
                <a:cxn ang="0">
                  <a:pos x="0" y="86"/>
                </a:cxn>
                <a:cxn ang="0">
                  <a:pos x="63" y="83"/>
                </a:cxn>
              </a:cxnLst>
              <a:rect l="0" t="0" r="r" b="b"/>
              <a:pathLst>
                <a:path w="63" h="86">
                  <a:moveTo>
                    <a:pt x="63" y="83"/>
                  </a:moveTo>
                  <a:lnTo>
                    <a:pt x="63" y="0"/>
                  </a:lnTo>
                  <a:lnTo>
                    <a:pt x="0" y="4"/>
                  </a:lnTo>
                  <a:lnTo>
                    <a:pt x="0" y="86"/>
                  </a:lnTo>
                  <a:lnTo>
                    <a:pt x="63" y="83"/>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82"/>
            <p:cNvSpPr>
              <a:spLocks/>
            </p:cNvSpPr>
            <p:nvPr/>
          </p:nvSpPr>
          <p:spPr bwMode="auto">
            <a:xfrm>
              <a:off x="4337" y="1316"/>
              <a:ext cx="62" cy="87"/>
            </a:xfrm>
            <a:custGeom>
              <a:avLst/>
              <a:gdLst/>
              <a:ahLst/>
              <a:cxnLst>
                <a:cxn ang="0">
                  <a:pos x="62" y="84"/>
                </a:cxn>
                <a:cxn ang="0">
                  <a:pos x="62" y="0"/>
                </a:cxn>
                <a:cxn ang="0">
                  <a:pos x="0" y="4"/>
                </a:cxn>
                <a:cxn ang="0">
                  <a:pos x="0" y="87"/>
                </a:cxn>
                <a:cxn ang="0">
                  <a:pos x="62" y="84"/>
                </a:cxn>
              </a:cxnLst>
              <a:rect l="0" t="0" r="r" b="b"/>
              <a:pathLst>
                <a:path w="62" h="87">
                  <a:moveTo>
                    <a:pt x="62" y="84"/>
                  </a:moveTo>
                  <a:lnTo>
                    <a:pt x="62" y="0"/>
                  </a:lnTo>
                  <a:lnTo>
                    <a:pt x="0" y="4"/>
                  </a:lnTo>
                  <a:lnTo>
                    <a:pt x="0" y="87"/>
                  </a:lnTo>
                  <a:lnTo>
                    <a:pt x="62" y="84"/>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83"/>
            <p:cNvSpPr>
              <a:spLocks/>
            </p:cNvSpPr>
            <p:nvPr/>
          </p:nvSpPr>
          <p:spPr bwMode="auto">
            <a:xfrm>
              <a:off x="5036" y="1759"/>
              <a:ext cx="49" cy="68"/>
            </a:xfrm>
            <a:custGeom>
              <a:avLst/>
              <a:gdLst/>
              <a:ahLst/>
              <a:cxnLst>
                <a:cxn ang="0">
                  <a:pos x="0" y="68"/>
                </a:cxn>
                <a:cxn ang="0">
                  <a:pos x="0" y="0"/>
                </a:cxn>
                <a:cxn ang="0">
                  <a:pos x="49" y="1"/>
                </a:cxn>
                <a:cxn ang="0">
                  <a:pos x="49" y="68"/>
                </a:cxn>
                <a:cxn ang="0">
                  <a:pos x="0" y="68"/>
                </a:cxn>
              </a:cxnLst>
              <a:rect l="0" t="0" r="r" b="b"/>
              <a:pathLst>
                <a:path w="49" h="68">
                  <a:moveTo>
                    <a:pt x="0" y="68"/>
                  </a:moveTo>
                  <a:lnTo>
                    <a:pt x="0" y="0"/>
                  </a:lnTo>
                  <a:lnTo>
                    <a:pt x="49" y="1"/>
                  </a:lnTo>
                  <a:lnTo>
                    <a:pt x="49" y="68"/>
                  </a:lnTo>
                  <a:lnTo>
                    <a:pt x="0" y="6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84"/>
            <p:cNvSpPr>
              <a:spLocks/>
            </p:cNvSpPr>
            <p:nvPr/>
          </p:nvSpPr>
          <p:spPr bwMode="auto">
            <a:xfrm>
              <a:off x="4894" y="1756"/>
              <a:ext cx="49" cy="71"/>
            </a:xfrm>
            <a:custGeom>
              <a:avLst/>
              <a:gdLst/>
              <a:ahLst/>
              <a:cxnLst>
                <a:cxn ang="0">
                  <a:pos x="0" y="71"/>
                </a:cxn>
                <a:cxn ang="0">
                  <a:pos x="0" y="0"/>
                </a:cxn>
                <a:cxn ang="0">
                  <a:pos x="49" y="1"/>
                </a:cxn>
                <a:cxn ang="0">
                  <a:pos x="49" y="71"/>
                </a:cxn>
                <a:cxn ang="0">
                  <a:pos x="0" y="71"/>
                </a:cxn>
              </a:cxnLst>
              <a:rect l="0" t="0" r="r" b="b"/>
              <a:pathLst>
                <a:path w="49" h="71">
                  <a:moveTo>
                    <a:pt x="0" y="71"/>
                  </a:moveTo>
                  <a:lnTo>
                    <a:pt x="0" y="0"/>
                  </a:lnTo>
                  <a:lnTo>
                    <a:pt x="49" y="1"/>
                  </a:lnTo>
                  <a:lnTo>
                    <a:pt x="49" y="71"/>
                  </a:lnTo>
                  <a:lnTo>
                    <a:pt x="0" y="7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85"/>
            <p:cNvSpPr>
              <a:spLocks/>
            </p:cNvSpPr>
            <p:nvPr/>
          </p:nvSpPr>
          <p:spPr bwMode="auto">
            <a:xfrm>
              <a:off x="4752" y="1754"/>
              <a:ext cx="51" cy="73"/>
            </a:xfrm>
            <a:custGeom>
              <a:avLst/>
              <a:gdLst/>
              <a:ahLst/>
              <a:cxnLst>
                <a:cxn ang="0">
                  <a:pos x="0" y="73"/>
                </a:cxn>
                <a:cxn ang="0">
                  <a:pos x="0" y="0"/>
                </a:cxn>
                <a:cxn ang="0">
                  <a:pos x="51" y="1"/>
                </a:cxn>
                <a:cxn ang="0">
                  <a:pos x="51" y="73"/>
                </a:cxn>
                <a:cxn ang="0">
                  <a:pos x="0" y="73"/>
                </a:cxn>
              </a:cxnLst>
              <a:rect l="0" t="0" r="r" b="b"/>
              <a:pathLst>
                <a:path w="51" h="73">
                  <a:moveTo>
                    <a:pt x="0" y="73"/>
                  </a:moveTo>
                  <a:lnTo>
                    <a:pt x="0" y="0"/>
                  </a:lnTo>
                  <a:lnTo>
                    <a:pt x="51" y="1"/>
                  </a:lnTo>
                  <a:lnTo>
                    <a:pt x="51" y="73"/>
                  </a:lnTo>
                  <a:lnTo>
                    <a:pt x="0" y="7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86"/>
            <p:cNvSpPr>
              <a:spLocks/>
            </p:cNvSpPr>
            <p:nvPr/>
          </p:nvSpPr>
          <p:spPr bwMode="auto">
            <a:xfrm>
              <a:off x="5036" y="1639"/>
              <a:ext cx="49" cy="71"/>
            </a:xfrm>
            <a:custGeom>
              <a:avLst/>
              <a:gdLst/>
              <a:ahLst/>
              <a:cxnLst>
                <a:cxn ang="0">
                  <a:pos x="0" y="68"/>
                </a:cxn>
                <a:cxn ang="0">
                  <a:pos x="0" y="0"/>
                </a:cxn>
                <a:cxn ang="0">
                  <a:pos x="49" y="3"/>
                </a:cxn>
                <a:cxn ang="0">
                  <a:pos x="49" y="71"/>
                </a:cxn>
                <a:cxn ang="0">
                  <a:pos x="0" y="68"/>
                </a:cxn>
              </a:cxnLst>
              <a:rect l="0" t="0" r="r" b="b"/>
              <a:pathLst>
                <a:path w="49" h="71">
                  <a:moveTo>
                    <a:pt x="0" y="68"/>
                  </a:moveTo>
                  <a:lnTo>
                    <a:pt x="0" y="0"/>
                  </a:lnTo>
                  <a:lnTo>
                    <a:pt x="49" y="3"/>
                  </a:lnTo>
                  <a:lnTo>
                    <a:pt x="49" y="71"/>
                  </a:lnTo>
                  <a:lnTo>
                    <a:pt x="0" y="6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87"/>
            <p:cNvSpPr>
              <a:spLocks/>
            </p:cNvSpPr>
            <p:nvPr/>
          </p:nvSpPr>
          <p:spPr bwMode="auto">
            <a:xfrm>
              <a:off x="4894" y="1632"/>
              <a:ext cx="49" cy="72"/>
            </a:xfrm>
            <a:custGeom>
              <a:avLst/>
              <a:gdLst/>
              <a:ahLst/>
              <a:cxnLst>
                <a:cxn ang="0">
                  <a:pos x="0" y="71"/>
                </a:cxn>
                <a:cxn ang="0">
                  <a:pos x="0" y="0"/>
                </a:cxn>
                <a:cxn ang="0">
                  <a:pos x="49" y="3"/>
                </a:cxn>
                <a:cxn ang="0">
                  <a:pos x="49" y="72"/>
                </a:cxn>
                <a:cxn ang="0">
                  <a:pos x="0" y="71"/>
                </a:cxn>
              </a:cxnLst>
              <a:rect l="0" t="0" r="r" b="b"/>
              <a:pathLst>
                <a:path w="49" h="72">
                  <a:moveTo>
                    <a:pt x="0" y="71"/>
                  </a:moveTo>
                  <a:lnTo>
                    <a:pt x="0" y="0"/>
                  </a:lnTo>
                  <a:lnTo>
                    <a:pt x="49" y="3"/>
                  </a:lnTo>
                  <a:lnTo>
                    <a:pt x="49" y="72"/>
                  </a:lnTo>
                  <a:lnTo>
                    <a:pt x="0" y="7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Freeform 88"/>
            <p:cNvSpPr>
              <a:spLocks/>
            </p:cNvSpPr>
            <p:nvPr/>
          </p:nvSpPr>
          <p:spPr bwMode="auto">
            <a:xfrm>
              <a:off x="4752" y="1624"/>
              <a:ext cx="51" cy="76"/>
            </a:xfrm>
            <a:custGeom>
              <a:avLst/>
              <a:gdLst/>
              <a:ahLst/>
              <a:cxnLst>
                <a:cxn ang="0">
                  <a:pos x="0" y="74"/>
                </a:cxn>
                <a:cxn ang="0">
                  <a:pos x="0" y="0"/>
                </a:cxn>
                <a:cxn ang="0">
                  <a:pos x="51" y="3"/>
                </a:cxn>
                <a:cxn ang="0">
                  <a:pos x="51" y="76"/>
                </a:cxn>
                <a:cxn ang="0">
                  <a:pos x="0" y="74"/>
                </a:cxn>
              </a:cxnLst>
              <a:rect l="0" t="0" r="r" b="b"/>
              <a:pathLst>
                <a:path w="51" h="76">
                  <a:moveTo>
                    <a:pt x="0" y="74"/>
                  </a:moveTo>
                  <a:lnTo>
                    <a:pt x="0" y="0"/>
                  </a:lnTo>
                  <a:lnTo>
                    <a:pt x="51" y="3"/>
                  </a:lnTo>
                  <a:lnTo>
                    <a:pt x="51" y="76"/>
                  </a:lnTo>
                  <a:lnTo>
                    <a:pt x="0" y="7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89"/>
            <p:cNvSpPr>
              <a:spLocks/>
            </p:cNvSpPr>
            <p:nvPr/>
          </p:nvSpPr>
          <p:spPr bwMode="auto">
            <a:xfrm>
              <a:off x="5036" y="1520"/>
              <a:ext cx="49" cy="72"/>
            </a:xfrm>
            <a:custGeom>
              <a:avLst/>
              <a:gdLst/>
              <a:ahLst/>
              <a:cxnLst>
                <a:cxn ang="0">
                  <a:pos x="0" y="68"/>
                </a:cxn>
                <a:cxn ang="0">
                  <a:pos x="0" y="0"/>
                </a:cxn>
                <a:cxn ang="0">
                  <a:pos x="49" y="4"/>
                </a:cxn>
                <a:cxn ang="0">
                  <a:pos x="49" y="72"/>
                </a:cxn>
                <a:cxn ang="0">
                  <a:pos x="0" y="68"/>
                </a:cxn>
              </a:cxnLst>
              <a:rect l="0" t="0" r="r" b="b"/>
              <a:pathLst>
                <a:path w="49" h="72">
                  <a:moveTo>
                    <a:pt x="0" y="68"/>
                  </a:moveTo>
                  <a:lnTo>
                    <a:pt x="0" y="0"/>
                  </a:lnTo>
                  <a:lnTo>
                    <a:pt x="49" y="4"/>
                  </a:lnTo>
                  <a:lnTo>
                    <a:pt x="49" y="72"/>
                  </a:lnTo>
                  <a:lnTo>
                    <a:pt x="0" y="6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Freeform 90"/>
            <p:cNvSpPr>
              <a:spLocks/>
            </p:cNvSpPr>
            <p:nvPr/>
          </p:nvSpPr>
          <p:spPr bwMode="auto">
            <a:xfrm>
              <a:off x="4894" y="1507"/>
              <a:ext cx="49" cy="75"/>
            </a:xfrm>
            <a:custGeom>
              <a:avLst/>
              <a:gdLst/>
              <a:ahLst/>
              <a:cxnLst>
                <a:cxn ang="0">
                  <a:pos x="0" y="71"/>
                </a:cxn>
                <a:cxn ang="0">
                  <a:pos x="0" y="0"/>
                </a:cxn>
                <a:cxn ang="0">
                  <a:pos x="49" y="4"/>
                </a:cxn>
                <a:cxn ang="0">
                  <a:pos x="49" y="75"/>
                </a:cxn>
                <a:cxn ang="0">
                  <a:pos x="0" y="71"/>
                </a:cxn>
              </a:cxnLst>
              <a:rect l="0" t="0" r="r" b="b"/>
              <a:pathLst>
                <a:path w="49" h="75">
                  <a:moveTo>
                    <a:pt x="0" y="71"/>
                  </a:moveTo>
                  <a:lnTo>
                    <a:pt x="0" y="0"/>
                  </a:lnTo>
                  <a:lnTo>
                    <a:pt x="49" y="4"/>
                  </a:lnTo>
                  <a:lnTo>
                    <a:pt x="49" y="75"/>
                  </a:lnTo>
                  <a:lnTo>
                    <a:pt x="0" y="7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91"/>
            <p:cNvSpPr>
              <a:spLocks/>
            </p:cNvSpPr>
            <p:nvPr/>
          </p:nvSpPr>
          <p:spPr bwMode="auto">
            <a:xfrm>
              <a:off x="4752" y="1495"/>
              <a:ext cx="51" cy="77"/>
            </a:xfrm>
            <a:custGeom>
              <a:avLst/>
              <a:gdLst/>
              <a:ahLst/>
              <a:cxnLst>
                <a:cxn ang="0">
                  <a:pos x="0" y="73"/>
                </a:cxn>
                <a:cxn ang="0">
                  <a:pos x="0" y="0"/>
                </a:cxn>
                <a:cxn ang="0">
                  <a:pos x="51" y="4"/>
                </a:cxn>
                <a:cxn ang="0">
                  <a:pos x="51" y="77"/>
                </a:cxn>
                <a:cxn ang="0">
                  <a:pos x="0" y="73"/>
                </a:cxn>
              </a:cxnLst>
              <a:rect l="0" t="0" r="r" b="b"/>
              <a:pathLst>
                <a:path w="51" h="77">
                  <a:moveTo>
                    <a:pt x="0" y="73"/>
                  </a:moveTo>
                  <a:lnTo>
                    <a:pt x="0" y="0"/>
                  </a:lnTo>
                  <a:lnTo>
                    <a:pt x="51" y="4"/>
                  </a:lnTo>
                  <a:lnTo>
                    <a:pt x="51" y="77"/>
                  </a:lnTo>
                  <a:lnTo>
                    <a:pt x="0" y="7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92"/>
            <p:cNvSpPr>
              <a:spLocks/>
            </p:cNvSpPr>
            <p:nvPr/>
          </p:nvSpPr>
          <p:spPr bwMode="auto">
            <a:xfrm>
              <a:off x="5036" y="1400"/>
              <a:ext cx="49" cy="74"/>
            </a:xfrm>
            <a:custGeom>
              <a:avLst/>
              <a:gdLst/>
              <a:ahLst/>
              <a:cxnLst>
                <a:cxn ang="0">
                  <a:pos x="0" y="69"/>
                </a:cxn>
                <a:cxn ang="0">
                  <a:pos x="0" y="0"/>
                </a:cxn>
                <a:cxn ang="0">
                  <a:pos x="49" y="6"/>
                </a:cxn>
                <a:cxn ang="0">
                  <a:pos x="49" y="74"/>
                </a:cxn>
                <a:cxn ang="0">
                  <a:pos x="0" y="69"/>
                </a:cxn>
              </a:cxnLst>
              <a:rect l="0" t="0" r="r" b="b"/>
              <a:pathLst>
                <a:path w="49" h="74">
                  <a:moveTo>
                    <a:pt x="0" y="69"/>
                  </a:moveTo>
                  <a:lnTo>
                    <a:pt x="0" y="0"/>
                  </a:lnTo>
                  <a:lnTo>
                    <a:pt x="49" y="6"/>
                  </a:lnTo>
                  <a:lnTo>
                    <a:pt x="49" y="74"/>
                  </a:lnTo>
                  <a:lnTo>
                    <a:pt x="0" y="6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93"/>
            <p:cNvSpPr>
              <a:spLocks/>
            </p:cNvSpPr>
            <p:nvPr/>
          </p:nvSpPr>
          <p:spPr bwMode="auto">
            <a:xfrm>
              <a:off x="4894" y="1383"/>
              <a:ext cx="49" cy="76"/>
            </a:xfrm>
            <a:custGeom>
              <a:avLst/>
              <a:gdLst/>
              <a:ahLst/>
              <a:cxnLst>
                <a:cxn ang="0">
                  <a:pos x="0" y="71"/>
                </a:cxn>
                <a:cxn ang="0">
                  <a:pos x="0" y="0"/>
                </a:cxn>
                <a:cxn ang="0">
                  <a:pos x="49" y="7"/>
                </a:cxn>
                <a:cxn ang="0">
                  <a:pos x="49" y="76"/>
                </a:cxn>
                <a:cxn ang="0">
                  <a:pos x="0" y="71"/>
                </a:cxn>
              </a:cxnLst>
              <a:rect l="0" t="0" r="r" b="b"/>
              <a:pathLst>
                <a:path w="49" h="76">
                  <a:moveTo>
                    <a:pt x="0" y="71"/>
                  </a:moveTo>
                  <a:lnTo>
                    <a:pt x="0" y="0"/>
                  </a:lnTo>
                  <a:lnTo>
                    <a:pt x="49" y="7"/>
                  </a:lnTo>
                  <a:lnTo>
                    <a:pt x="49" y="76"/>
                  </a:lnTo>
                  <a:lnTo>
                    <a:pt x="0" y="7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94"/>
            <p:cNvSpPr>
              <a:spLocks/>
            </p:cNvSpPr>
            <p:nvPr/>
          </p:nvSpPr>
          <p:spPr bwMode="auto">
            <a:xfrm>
              <a:off x="4752" y="1364"/>
              <a:ext cx="51" cy="80"/>
            </a:xfrm>
            <a:custGeom>
              <a:avLst/>
              <a:gdLst/>
              <a:ahLst/>
              <a:cxnLst>
                <a:cxn ang="0">
                  <a:pos x="0" y="75"/>
                </a:cxn>
                <a:cxn ang="0">
                  <a:pos x="0" y="0"/>
                </a:cxn>
                <a:cxn ang="0">
                  <a:pos x="51" y="8"/>
                </a:cxn>
                <a:cxn ang="0">
                  <a:pos x="51" y="80"/>
                </a:cxn>
                <a:cxn ang="0">
                  <a:pos x="0" y="75"/>
                </a:cxn>
              </a:cxnLst>
              <a:rect l="0" t="0" r="r" b="b"/>
              <a:pathLst>
                <a:path w="51" h="80">
                  <a:moveTo>
                    <a:pt x="0" y="75"/>
                  </a:moveTo>
                  <a:lnTo>
                    <a:pt x="0" y="0"/>
                  </a:lnTo>
                  <a:lnTo>
                    <a:pt x="51" y="8"/>
                  </a:lnTo>
                  <a:lnTo>
                    <a:pt x="51" y="80"/>
                  </a:lnTo>
                  <a:lnTo>
                    <a:pt x="0" y="7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12" name="TextBox 211"/>
          <p:cNvSpPr txBox="1"/>
          <p:nvPr/>
        </p:nvSpPr>
        <p:spPr>
          <a:xfrm>
            <a:off x="2133600" y="1066800"/>
            <a:ext cx="1676400" cy="381000"/>
          </a:xfrm>
          <a:prstGeom prst="rect">
            <a:avLst/>
          </a:prstGeom>
          <a:noFill/>
        </p:spPr>
        <p:txBody>
          <a:bodyPr wrap="square" rtlCol="0">
            <a:spAutoFit/>
          </a:bodyPr>
          <a:lstStyle/>
          <a:p>
            <a:r>
              <a:rPr lang="en-US" dirty="0"/>
              <a:t>Release Points</a:t>
            </a:r>
          </a:p>
        </p:txBody>
      </p:sp>
      <p:sp>
        <p:nvSpPr>
          <p:cNvPr id="111" name="Slide Number Placeholder 110"/>
          <p:cNvSpPr>
            <a:spLocks noGrp="1"/>
          </p:cNvSpPr>
          <p:nvPr>
            <p:ph type="sldNum" sz="quarter" idx="12"/>
          </p:nvPr>
        </p:nvSpPr>
        <p:spPr/>
        <p:txBody>
          <a:bodyPr/>
          <a:lstStyle/>
          <a:p>
            <a:pPr algn="r" rtl="0"/>
            <a:fld id="{C39D6522-33B9-456F-AB82-1F41D05D9DF9}" type="slidenum">
              <a:rPr lang="en-US" sz="1200" kern="1200" smtClean="0">
                <a:solidFill>
                  <a:prstClr val="black">
                    <a:tint val="75000"/>
                  </a:prstClr>
                </a:solidFill>
                <a:latin typeface="Calibri"/>
                <a:ea typeface="+mn-ea"/>
                <a:cs typeface="+mn-cs"/>
              </a:rPr>
              <a:pPr algn="r" rtl="0"/>
              <a:t>27</a:t>
            </a:fld>
            <a:endParaRPr lang="en-US" sz="1200" kern="1200">
              <a:solidFill>
                <a:prstClr val="black">
                  <a:tint val="75000"/>
                </a:prstClr>
              </a:solidFill>
              <a:latin typeface="Calibri"/>
              <a:ea typeface="+mn-ea"/>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3600" dirty="0"/>
              <a:t>Info Required for New Release Point</a:t>
            </a:r>
          </a:p>
        </p:txBody>
      </p:sp>
      <p:sp>
        <p:nvSpPr>
          <p:cNvPr id="3" name="Content Placeholder 2"/>
          <p:cNvSpPr>
            <a:spLocks noGrp="1"/>
          </p:cNvSpPr>
          <p:nvPr>
            <p:ph idx="1"/>
          </p:nvPr>
        </p:nvSpPr>
        <p:spPr>
          <a:xfrm>
            <a:off x="457200" y="1143000"/>
            <a:ext cx="8229600" cy="5181600"/>
          </a:xfrm>
        </p:spPr>
        <p:txBody>
          <a:bodyPr>
            <a:noAutofit/>
          </a:bodyPr>
          <a:lstStyle/>
          <a:p>
            <a:pPr lvl="1">
              <a:buFont typeface="Arial" pitchFamily="34" charset="0"/>
              <a:buChar char="•"/>
            </a:pPr>
            <a:r>
              <a:rPr lang="en-US" sz="2600" dirty="0">
                <a:solidFill>
                  <a:schemeClr val="tx1">
                    <a:lumMod val="50000"/>
                    <a:lumOff val="50000"/>
                  </a:schemeClr>
                </a:solidFill>
              </a:rPr>
              <a:t>State and County FIPS or Tribal Code </a:t>
            </a:r>
          </a:p>
          <a:p>
            <a:pPr lvl="1">
              <a:buFont typeface="Arial" pitchFamily="34" charset="0"/>
              <a:buChar char="•"/>
            </a:pPr>
            <a:r>
              <a:rPr lang="en-US" sz="2600" dirty="0">
                <a:solidFill>
                  <a:schemeClr val="tx1">
                    <a:lumMod val="50000"/>
                    <a:lumOff val="50000"/>
                  </a:schemeClr>
                </a:solidFill>
              </a:rPr>
              <a:t>Facility Site Identifier and Program System Code</a:t>
            </a:r>
          </a:p>
          <a:p>
            <a:pPr lvl="1">
              <a:buFont typeface="Arial" pitchFamily="34" charset="0"/>
              <a:buChar char="•"/>
            </a:pPr>
            <a:r>
              <a:rPr lang="en-US" dirty="0"/>
              <a:t>Release Point Identifier</a:t>
            </a:r>
            <a:r>
              <a:rPr lang="en-US" dirty="0">
                <a:solidFill>
                  <a:schemeClr val="tx1">
                    <a:lumMod val="50000"/>
                    <a:lumOff val="50000"/>
                  </a:schemeClr>
                </a:solidFill>
              </a:rPr>
              <a:t> </a:t>
            </a:r>
            <a:r>
              <a:rPr lang="en-US" dirty="0"/>
              <a:t>(your Agency’s ID)</a:t>
            </a:r>
          </a:p>
          <a:p>
            <a:pPr lvl="1">
              <a:buFont typeface="Arial" pitchFamily="34" charset="0"/>
              <a:buChar char="•"/>
            </a:pPr>
            <a:r>
              <a:rPr lang="en-US" dirty="0"/>
              <a:t>Release Point Identifier Program System Code</a:t>
            </a:r>
          </a:p>
          <a:p>
            <a:pPr lvl="1">
              <a:buFont typeface="Arial" pitchFamily="34" charset="0"/>
              <a:buChar char="•"/>
            </a:pPr>
            <a:r>
              <a:rPr lang="en-US" dirty="0"/>
              <a:t>Operating Status (and Status Year if not=“OP”</a:t>
            </a:r>
            <a:r>
              <a:rPr lang="en-US" sz="3000" dirty="0"/>
              <a:t>)</a:t>
            </a:r>
          </a:p>
          <a:p>
            <a:pPr lvl="3">
              <a:buFont typeface="Calibri" pitchFamily="34" charset="0"/>
              <a:buChar char="–"/>
            </a:pPr>
            <a:r>
              <a:rPr lang="en-US" sz="1800" dirty="0"/>
              <a:t>OP, PS, TS</a:t>
            </a:r>
          </a:p>
          <a:p>
            <a:pPr lvl="1">
              <a:buFont typeface="Arial" pitchFamily="34" charset="0"/>
              <a:buChar char="•"/>
            </a:pPr>
            <a:r>
              <a:rPr lang="en-US" dirty="0"/>
              <a:t>Release Point Type Code</a:t>
            </a:r>
          </a:p>
          <a:p>
            <a:pPr lvl="3">
              <a:buFont typeface="Arial" pitchFamily="34" charset="0"/>
              <a:buChar char="•"/>
            </a:pPr>
            <a:r>
              <a:rPr lang="en-US" sz="1600" dirty="0"/>
              <a:t>1 – Fugitive</a:t>
            </a:r>
          </a:p>
          <a:p>
            <a:pPr lvl="3">
              <a:buFont typeface="Arial" pitchFamily="34" charset="0"/>
              <a:buChar char="•"/>
            </a:pPr>
            <a:r>
              <a:rPr lang="en-US" sz="1600" dirty="0"/>
              <a:t>2 – Vertical</a:t>
            </a:r>
          </a:p>
          <a:p>
            <a:pPr lvl="3">
              <a:buFont typeface="Arial" pitchFamily="34" charset="0"/>
              <a:buChar char="•"/>
            </a:pPr>
            <a:r>
              <a:rPr lang="en-US" sz="1600" dirty="0"/>
              <a:t>3 – Horizontal</a:t>
            </a:r>
          </a:p>
          <a:p>
            <a:pPr lvl="3">
              <a:buFont typeface="Arial" pitchFamily="34" charset="0"/>
              <a:buChar char="•"/>
            </a:pPr>
            <a:r>
              <a:rPr lang="en-US" sz="1600" dirty="0"/>
              <a:t>4 – Goose Neck</a:t>
            </a:r>
          </a:p>
          <a:p>
            <a:pPr lvl="3">
              <a:buFont typeface="Arial" pitchFamily="34" charset="0"/>
              <a:buChar char="•"/>
            </a:pPr>
            <a:r>
              <a:rPr lang="en-US" sz="1600" dirty="0"/>
              <a:t>5 – Vertical with Rain Cap</a:t>
            </a:r>
          </a:p>
          <a:p>
            <a:pPr lvl="3">
              <a:buFont typeface="Arial" pitchFamily="34" charset="0"/>
              <a:buChar char="•"/>
            </a:pPr>
            <a:r>
              <a:rPr lang="en-US" sz="1600" dirty="0"/>
              <a:t>6 – Downward-Facing Vent</a:t>
            </a:r>
          </a:p>
          <a:p>
            <a:pPr lvl="2"/>
            <a:endParaRPr lang="en-US" sz="2600" dirty="0"/>
          </a:p>
        </p:txBody>
      </p:sp>
      <p:sp>
        <p:nvSpPr>
          <p:cNvPr id="4" name="Slide Number Placeholder 3"/>
          <p:cNvSpPr>
            <a:spLocks noGrp="1"/>
          </p:cNvSpPr>
          <p:nvPr>
            <p:ph type="sldNum" sz="quarter" idx="12"/>
          </p:nvPr>
        </p:nvSpPr>
        <p:spPr/>
        <p:txBody>
          <a:bodyPr/>
          <a:lstStyle/>
          <a:p>
            <a:pPr algn="r" rtl="0"/>
            <a:fld id="{C39D6522-33B9-456F-AB82-1F41D05D9DF9}" type="slidenum">
              <a:rPr lang="en-US" sz="1200" kern="1200" smtClean="0">
                <a:solidFill>
                  <a:prstClr val="black">
                    <a:tint val="75000"/>
                  </a:prstClr>
                </a:solidFill>
                <a:latin typeface="Calibri"/>
                <a:ea typeface="+mn-ea"/>
                <a:cs typeface="+mn-cs"/>
              </a:rPr>
              <a:pPr algn="r" rtl="0"/>
              <a:t>28</a:t>
            </a:fld>
            <a:endParaRPr lang="en-US" sz="1200" kern="1200">
              <a:solidFill>
                <a:prstClr val="black">
                  <a:tint val="75000"/>
                </a:prstClr>
              </a:solidFill>
              <a:latin typeface="Calibri"/>
              <a:ea typeface="+mn-ea"/>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Required if Release Point is a Stack</a:t>
            </a:r>
          </a:p>
        </p:txBody>
      </p:sp>
      <p:sp>
        <p:nvSpPr>
          <p:cNvPr id="3" name="Content Placeholder 2"/>
          <p:cNvSpPr>
            <a:spLocks noGrp="1"/>
          </p:cNvSpPr>
          <p:nvPr>
            <p:ph idx="1"/>
          </p:nvPr>
        </p:nvSpPr>
        <p:spPr>
          <a:xfrm>
            <a:off x="457200" y="1600200"/>
            <a:ext cx="8229600" cy="4953000"/>
          </a:xfrm>
        </p:spPr>
        <p:txBody>
          <a:bodyPr>
            <a:normAutofit/>
          </a:bodyPr>
          <a:lstStyle/>
          <a:p>
            <a:pPr lvl="1">
              <a:buFont typeface="Arial" pitchFamily="34" charset="0"/>
              <a:buChar char="•"/>
            </a:pPr>
            <a:r>
              <a:rPr lang="en-US" dirty="0"/>
              <a:t>Height &amp; Unit of Measure (FT)</a:t>
            </a:r>
          </a:p>
          <a:p>
            <a:pPr lvl="1">
              <a:buFont typeface="Arial" pitchFamily="34" charset="0"/>
              <a:buChar char="•"/>
            </a:pPr>
            <a:r>
              <a:rPr lang="en-US" dirty="0"/>
              <a:t>Diameter &amp; Unit of Measure (FT)</a:t>
            </a:r>
          </a:p>
          <a:p>
            <a:pPr lvl="1">
              <a:buFont typeface="Arial" pitchFamily="34" charset="0"/>
              <a:buChar char="•"/>
            </a:pPr>
            <a:r>
              <a:rPr lang="en-US" dirty="0"/>
              <a:t>Exit Gas Velocity &amp; Unit of Measure (FPS or FPM) </a:t>
            </a:r>
            <a:r>
              <a:rPr lang="en-US" b="1" dirty="0"/>
              <a:t>AND/OR </a:t>
            </a:r>
            <a:r>
              <a:rPr lang="en-US" dirty="0"/>
              <a:t>Exit Gas Flow Rate &amp; Unit of Measure (ACFS or ACFM) or both</a:t>
            </a:r>
          </a:p>
          <a:p>
            <a:pPr lvl="2">
              <a:buFont typeface="Calibri" pitchFamily="34" charset="0"/>
              <a:buChar char="–"/>
            </a:pPr>
            <a:r>
              <a:rPr lang="en-US" dirty="0"/>
              <a:t>Error 192 – consistency of Diameter, Velocity, and Flow</a:t>
            </a:r>
          </a:p>
          <a:p>
            <a:pPr lvl="1">
              <a:buFont typeface="Arial" pitchFamily="34" charset="0"/>
              <a:buChar char="•"/>
            </a:pPr>
            <a:r>
              <a:rPr lang="en-US" dirty="0"/>
              <a:t>Exit Gas Temperature (in Degrees F)</a:t>
            </a:r>
          </a:p>
          <a:p>
            <a:pPr lvl="1">
              <a:buFont typeface="Arial" pitchFamily="34" charset="0"/>
              <a:buChar char="•"/>
            </a:pPr>
            <a:r>
              <a:rPr lang="en-US" u="sng" dirty="0"/>
              <a:t>Optional</a:t>
            </a:r>
            <a:r>
              <a:rPr lang="en-US" dirty="0"/>
              <a:t> : Release Point Lat-Lon Coordinates</a:t>
            </a:r>
          </a:p>
          <a:p>
            <a:pPr lvl="2">
              <a:buFont typeface="Calibri" pitchFamily="34" charset="0"/>
              <a:buChar char="–"/>
            </a:pPr>
            <a:r>
              <a:rPr lang="en-US" sz="2000" dirty="0"/>
              <a:t>must be </a:t>
            </a:r>
            <a:r>
              <a:rPr lang="en-US" sz="2000" b="1" dirty="0"/>
              <a:t>Decimal Degrees  </a:t>
            </a:r>
            <a:r>
              <a:rPr lang="en-US" sz="2000" i="1" dirty="0"/>
              <a:t>(NOT </a:t>
            </a:r>
            <a:r>
              <a:rPr lang="en-US" sz="2000" i="1" dirty="0" err="1"/>
              <a:t>Degrees.MinuteSecond</a:t>
            </a:r>
            <a:r>
              <a:rPr lang="en-US" sz="2000" i="1" dirty="0"/>
              <a:t>)</a:t>
            </a:r>
            <a:endParaRPr lang="en-US" sz="2000" dirty="0"/>
          </a:p>
        </p:txBody>
      </p:sp>
      <p:sp>
        <p:nvSpPr>
          <p:cNvPr id="4" name="Slide Number Placeholder 3"/>
          <p:cNvSpPr>
            <a:spLocks noGrp="1"/>
          </p:cNvSpPr>
          <p:nvPr>
            <p:ph type="sldNum" sz="quarter" idx="12"/>
          </p:nvPr>
        </p:nvSpPr>
        <p:spPr/>
        <p:txBody>
          <a:bodyPr/>
          <a:lstStyle/>
          <a:p>
            <a:pPr algn="r" rtl="0"/>
            <a:fld id="{C39D6522-33B9-456F-AB82-1F41D05D9DF9}" type="slidenum">
              <a:rPr lang="en-US" sz="1200" kern="1200" smtClean="0">
                <a:solidFill>
                  <a:prstClr val="black">
                    <a:tint val="75000"/>
                  </a:prstClr>
                </a:solidFill>
                <a:latin typeface="Calibri"/>
                <a:ea typeface="+mn-ea"/>
                <a:cs typeface="+mn-cs"/>
              </a:rPr>
              <a:pPr algn="r" rtl="0"/>
              <a:t>29</a:t>
            </a:fld>
            <a:endParaRPr lang="en-US" sz="1200" kern="1200">
              <a:solidFill>
                <a:prstClr val="black">
                  <a:tint val="75000"/>
                </a:prstClr>
              </a:solidFill>
              <a:latin typeface="Calibri"/>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Components of the NEI</a:t>
            </a:r>
          </a:p>
        </p:txBody>
      </p:sp>
      <p:sp>
        <p:nvSpPr>
          <p:cNvPr id="3" name="Content Placeholder 2"/>
          <p:cNvSpPr>
            <a:spLocks noGrp="1"/>
          </p:cNvSpPr>
          <p:nvPr>
            <p:ph idx="1"/>
          </p:nvPr>
        </p:nvSpPr>
        <p:spPr/>
        <p:txBody>
          <a:bodyPr>
            <a:normAutofit/>
          </a:bodyPr>
          <a:lstStyle/>
          <a:p>
            <a:r>
              <a:rPr lang="en-US" dirty="0"/>
              <a:t>Five Emissions data categories</a:t>
            </a:r>
          </a:p>
          <a:p>
            <a:pPr lvl="1"/>
            <a:r>
              <a:rPr lang="en-US" b="1" dirty="0"/>
              <a:t>Point Emissions (attached to Facility Inventory)</a:t>
            </a:r>
          </a:p>
          <a:p>
            <a:pPr lvl="1"/>
            <a:r>
              <a:rPr lang="en-US" dirty="0"/>
              <a:t>Nonpoint Emissions</a:t>
            </a:r>
          </a:p>
          <a:p>
            <a:pPr lvl="1"/>
            <a:r>
              <a:rPr lang="en-US" dirty="0" err="1"/>
              <a:t>Onroad</a:t>
            </a:r>
            <a:r>
              <a:rPr lang="en-US" dirty="0"/>
              <a:t> Emissions</a:t>
            </a:r>
          </a:p>
          <a:p>
            <a:pPr lvl="1"/>
            <a:r>
              <a:rPr lang="en-US" dirty="0" err="1"/>
              <a:t>Nonroad</a:t>
            </a:r>
            <a:r>
              <a:rPr lang="en-US" dirty="0"/>
              <a:t> Emissions</a:t>
            </a:r>
          </a:p>
          <a:p>
            <a:pPr lvl="1"/>
            <a:r>
              <a:rPr lang="en-US" dirty="0"/>
              <a:t>Event Emissions (wildfires and prescribed fires)</a:t>
            </a:r>
          </a:p>
          <a:p>
            <a:pPr marL="457200" lvl="1" indent="0">
              <a:buNone/>
            </a:pPr>
            <a:endParaRPr lang="en-US" dirty="0"/>
          </a:p>
          <a:p>
            <a:pPr lvl="1"/>
            <a:r>
              <a:rPr lang="en-US" sz="2400" dirty="0"/>
              <a:t>No biogenic emissions, although these are part of EPA’s modeling files</a:t>
            </a:r>
          </a:p>
        </p:txBody>
      </p:sp>
      <p:sp>
        <p:nvSpPr>
          <p:cNvPr id="4" name="Slide Number Placeholder 3"/>
          <p:cNvSpPr>
            <a:spLocks noGrp="1"/>
          </p:cNvSpPr>
          <p:nvPr>
            <p:ph type="sldNum" sz="quarter" idx="12"/>
          </p:nvPr>
        </p:nvSpPr>
        <p:spPr/>
        <p:txBody>
          <a:bodyPr/>
          <a:lstStyle/>
          <a:p>
            <a:pPr algn="r" rtl="0"/>
            <a:fld id="{C39D6522-33B9-456F-AB82-1F41D05D9DF9}" type="slidenum">
              <a:rPr lang="en-US" sz="1200" kern="1200" smtClean="0">
                <a:solidFill>
                  <a:prstClr val="black">
                    <a:tint val="75000"/>
                  </a:prstClr>
                </a:solidFill>
                <a:latin typeface="Calibri"/>
                <a:ea typeface="+mn-ea"/>
                <a:cs typeface="+mn-cs"/>
              </a:rPr>
              <a:pPr algn="r" rtl="0"/>
              <a:t>3</a:t>
            </a:fld>
            <a:endParaRPr lang="en-US" sz="1200" kern="1200">
              <a:solidFill>
                <a:prstClr val="black">
                  <a:tint val="75000"/>
                </a:prstClr>
              </a:solidFill>
              <a:latin typeface="Calibri"/>
              <a:ea typeface="+mn-ea"/>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FFE18-A10D-43A0-A25A-4F878B131E32}"/>
              </a:ext>
            </a:extLst>
          </p:cNvPr>
          <p:cNvSpPr>
            <a:spLocks noGrp="1"/>
          </p:cNvSpPr>
          <p:nvPr>
            <p:ph type="title"/>
          </p:nvPr>
        </p:nvSpPr>
        <p:spPr/>
        <p:txBody>
          <a:bodyPr/>
          <a:lstStyle/>
          <a:p>
            <a:r>
              <a:rPr lang="en-US" dirty="0"/>
              <a:t>Fugitive Releases</a:t>
            </a:r>
          </a:p>
        </p:txBody>
      </p:sp>
      <p:sp>
        <p:nvSpPr>
          <p:cNvPr id="3" name="Content Placeholder 2">
            <a:extLst>
              <a:ext uri="{FF2B5EF4-FFF2-40B4-BE49-F238E27FC236}">
                <a16:creationId xmlns:a16="http://schemas.microsoft.com/office/drawing/2014/main" id="{552704B0-4FA7-4536-94FC-3547FD106285}"/>
              </a:ext>
            </a:extLst>
          </p:cNvPr>
          <p:cNvSpPr>
            <a:spLocks noGrp="1"/>
          </p:cNvSpPr>
          <p:nvPr>
            <p:ph idx="1"/>
          </p:nvPr>
        </p:nvSpPr>
        <p:spPr/>
        <p:txBody>
          <a:bodyPr/>
          <a:lstStyle/>
          <a:p>
            <a:r>
              <a:rPr lang="en-US" dirty="0"/>
              <a:t>Fugitive parameters are optional</a:t>
            </a:r>
          </a:p>
          <a:p>
            <a:r>
              <a:rPr lang="en-US" dirty="0"/>
              <a:t>Height and Unit of Measure (FT)</a:t>
            </a:r>
          </a:p>
          <a:p>
            <a:r>
              <a:rPr lang="en-US" dirty="0"/>
              <a:t>Width and Unit of Measure (FT)</a:t>
            </a:r>
          </a:p>
          <a:p>
            <a:r>
              <a:rPr lang="en-US" dirty="0"/>
              <a:t>Length and Unit of Measure (FT)</a:t>
            </a:r>
          </a:p>
          <a:p>
            <a:r>
              <a:rPr lang="en-US" dirty="0"/>
              <a:t>Angle tilted from true North (in Degrees)</a:t>
            </a:r>
          </a:p>
          <a:p>
            <a:pPr marL="0" indent="0">
              <a:buNone/>
            </a:pPr>
            <a:endParaRPr lang="en-US" dirty="0"/>
          </a:p>
        </p:txBody>
      </p:sp>
      <p:sp>
        <p:nvSpPr>
          <p:cNvPr id="4" name="Slide Number Placeholder 3">
            <a:extLst>
              <a:ext uri="{FF2B5EF4-FFF2-40B4-BE49-F238E27FC236}">
                <a16:creationId xmlns:a16="http://schemas.microsoft.com/office/drawing/2014/main" id="{81766414-7708-4A83-82E4-A6162CA49DDC}"/>
              </a:ext>
            </a:extLst>
          </p:cNvPr>
          <p:cNvSpPr>
            <a:spLocks noGrp="1"/>
          </p:cNvSpPr>
          <p:nvPr>
            <p:ph type="sldNum" sz="quarter" idx="12"/>
          </p:nvPr>
        </p:nvSpPr>
        <p:spPr/>
        <p:txBody>
          <a:bodyPr/>
          <a:lstStyle/>
          <a:p>
            <a:pPr algn="r" rtl="0"/>
            <a:fld id="{C39D6522-33B9-456F-AB82-1F41D05D9DF9}" type="slidenum">
              <a:rPr lang="en-US" sz="1200" kern="1200" smtClean="0">
                <a:solidFill>
                  <a:prstClr val="black">
                    <a:tint val="75000"/>
                  </a:prstClr>
                </a:solidFill>
                <a:latin typeface="Calibri"/>
                <a:ea typeface="+mn-ea"/>
                <a:cs typeface="+mn-cs"/>
              </a:rPr>
              <a:pPr algn="r" rtl="0"/>
              <a:t>30</a:t>
            </a:fld>
            <a:endParaRPr lang="en-US" sz="1200"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44044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944562"/>
          </a:xfrm>
        </p:spPr>
        <p:txBody>
          <a:bodyPr>
            <a:normAutofit/>
          </a:bodyPr>
          <a:lstStyle/>
          <a:p>
            <a:r>
              <a:rPr lang="en-US" dirty="0"/>
              <a:t>Geo Coordinates - Lat &amp; Lon</a:t>
            </a:r>
          </a:p>
        </p:txBody>
      </p:sp>
      <p:sp>
        <p:nvSpPr>
          <p:cNvPr id="3" name="Content Placeholder 2"/>
          <p:cNvSpPr>
            <a:spLocks noGrp="1"/>
          </p:cNvSpPr>
          <p:nvPr>
            <p:ph idx="1"/>
          </p:nvPr>
        </p:nvSpPr>
        <p:spPr>
          <a:xfrm>
            <a:off x="457200" y="1295400"/>
            <a:ext cx="8077200" cy="4495800"/>
          </a:xfrm>
        </p:spPr>
        <p:txBody>
          <a:bodyPr>
            <a:normAutofit fontScale="70000" lnSpcReduction="20000"/>
          </a:bodyPr>
          <a:lstStyle/>
          <a:p>
            <a:r>
              <a:rPr lang="en-US" u="sng" dirty="0"/>
              <a:t>Required</a:t>
            </a:r>
            <a:r>
              <a:rPr lang="en-US" dirty="0"/>
              <a:t> at Site Level</a:t>
            </a:r>
          </a:p>
          <a:p>
            <a:r>
              <a:rPr lang="en-US" u="sng" dirty="0"/>
              <a:t>Optional</a:t>
            </a:r>
            <a:r>
              <a:rPr lang="en-US" dirty="0"/>
              <a:t> at Release Point Level </a:t>
            </a:r>
          </a:p>
          <a:p>
            <a:r>
              <a:rPr lang="en-US" dirty="0"/>
              <a:t>Unless you have actual release point coordinates for some of your larger facilities, we suggest reporting Site level only</a:t>
            </a:r>
          </a:p>
          <a:p>
            <a:pPr lvl="1"/>
            <a:r>
              <a:rPr lang="en-US" dirty="0"/>
              <a:t>Modeling files will use Site </a:t>
            </a:r>
            <a:r>
              <a:rPr lang="en-US" dirty="0" err="1"/>
              <a:t>coords</a:t>
            </a:r>
            <a:r>
              <a:rPr lang="en-US" dirty="0"/>
              <a:t> for any missing Release Point </a:t>
            </a:r>
            <a:r>
              <a:rPr lang="en-US" dirty="0" err="1"/>
              <a:t>coords</a:t>
            </a:r>
            <a:endParaRPr lang="en-US" dirty="0"/>
          </a:p>
          <a:p>
            <a:pPr lvl="1"/>
            <a:r>
              <a:rPr lang="en-US" dirty="0"/>
              <a:t>Site center or main emitting point </a:t>
            </a:r>
            <a:r>
              <a:rPr lang="en-US" dirty="0" err="1"/>
              <a:t>coords</a:t>
            </a:r>
            <a:r>
              <a:rPr lang="en-US" dirty="0"/>
              <a:t> preferred</a:t>
            </a:r>
          </a:p>
          <a:p>
            <a:pPr lvl="2"/>
            <a:r>
              <a:rPr lang="en-US" dirty="0"/>
              <a:t>Use the Geo Reference Point Code to indicate that your measurement is the entrance or site center or other</a:t>
            </a:r>
          </a:p>
          <a:p>
            <a:r>
              <a:rPr lang="en-US" dirty="0"/>
              <a:t>Be careful with any conversions from your system’s data</a:t>
            </a:r>
          </a:p>
          <a:p>
            <a:pPr lvl="1"/>
            <a:r>
              <a:rPr lang="en-US" b="1" dirty="0"/>
              <a:t>Decimal Degrees  </a:t>
            </a:r>
            <a:r>
              <a:rPr lang="en-US" i="1" dirty="0"/>
              <a:t>(NOT </a:t>
            </a:r>
            <a:r>
              <a:rPr lang="en-US" i="1" dirty="0" err="1"/>
              <a:t>Degrees.MinuteSecond</a:t>
            </a:r>
            <a:r>
              <a:rPr lang="en-US" i="1" dirty="0"/>
              <a:t>) </a:t>
            </a:r>
          </a:p>
          <a:p>
            <a:pPr lvl="1"/>
            <a:r>
              <a:rPr lang="en-US" dirty="0"/>
              <a:t>Sum Longitude whole degrees and decimal portion correctly</a:t>
            </a:r>
          </a:p>
          <a:p>
            <a:pPr lvl="1"/>
            <a:r>
              <a:rPr lang="en-US" dirty="0"/>
              <a:t>UTM zone errors</a:t>
            </a:r>
          </a:p>
          <a:p>
            <a:pPr>
              <a:buNone/>
            </a:pPr>
            <a:endParaRPr lang="en-US" dirty="0"/>
          </a:p>
        </p:txBody>
      </p:sp>
      <p:sp>
        <p:nvSpPr>
          <p:cNvPr id="4" name="Slide Number Placeholder 3"/>
          <p:cNvSpPr>
            <a:spLocks noGrp="1"/>
          </p:cNvSpPr>
          <p:nvPr>
            <p:ph type="sldNum" sz="quarter" idx="12"/>
          </p:nvPr>
        </p:nvSpPr>
        <p:spPr/>
        <p:txBody>
          <a:bodyPr/>
          <a:lstStyle/>
          <a:p>
            <a:pPr algn="r" rtl="0"/>
            <a:fld id="{C39D6522-33B9-456F-AB82-1F41D05D9DF9}" type="slidenum">
              <a:rPr lang="en-US" sz="1200" kern="1200" smtClean="0">
                <a:solidFill>
                  <a:prstClr val="black">
                    <a:tint val="75000"/>
                  </a:prstClr>
                </a:solidFill>
                <a:latin typeface="Calibri"/>
                <a:ea typeface="+mn-ea"/>
                <a:cs typeface="+mn-cs"/>
              </a:rPr>
              <a:pPr algn="r" rtl="0"/>
              <a:t>31</a:t>
            </a:fld>
            <a:endParaRPr lang="en-US" sz="1200" kern="1200">
              <a:solidFill>
                <a:prstClr val="black">
                  <a:tint val="75000"/>
                </a:prstClr>
              </a:solidFill>
              <a:latin typeface="Calibri"/>
              <a:ea typeface="+mn-ea"/>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9286DB-7ADD-4722-A52D-7250345CC72B}"/>
              </a:ext>
            </a:extLst>
          </p:cNvPr>
          <p:cNvSpPr>
            <a:spLocks noGrp="1"/>
          </p:cNvSpPr>
          <p:nvPr>
            <p:ph type="sldNum" sz="quarter" idx="12"/>
          </p:nvPr>
        </p:nvSpPr>
        <p:spPr/>
        <p:txBody>
          <a:bodyPr/>
          <a:lstStyle/>
          <a:p>
            <a:pPr algn="r" rtl="0"/>
            <a:fld id="{C39D6522-33B9-456F-AB82-1F41D05D9DF9}" type="slidenum">
              <a:rPr lang="en-US" sz="1200" kern="1200" smtClean="0">
                <a:solidFill>
                  <a:prstClr val="black">
                    <a:tint val="75000"/>
                  </a:prstClr>
                </a:solidFill>
                <a:latin typeface="Calibri"/>
                <a:ea typeface="+mn-ea"/>
                <a:cs typeface="+mn-cs"/>
              </a:rPr>
              <a:pPr algn="r" rtl="0"/>
              <a:t>32</a:t>
            </a:fld>
            <a:endParaRPr lang="en-US" sz="1200" kern="1200">
              <a:solidFill>
                <a:prstClr val="black">
                  <a:tint val="75000"/>
                </a:prstClr>
              </a:solidFill>
              <a:latin typeface="Calibri"/>
              <a:ea typeface="+mn-ea"/>
              <a:cs typeface="+mn-cs"/>
            </a:endParaRPr>
          </a:p>
        </p:txBody>
      </p:sp>
      <p:pic>
        <p:nvPicPr>
          <p:cNvPr id="6" name="Picture 5">
            <a:extLst>
              <a:ext uri="{FF2B5EF4-FFF2-40B4-BE49-F238E27FC236}">
                <a16:creationId xmlns:a16="http://schemas.microsoft.com/office/drawing/2014/main" id="{A4654CE4-A1BE-4C89-AD89-39CCC6B42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1" y="954983"/>
            <a:ext cx="6705600" cy="5063104"/>
          </a:xfrm>
          <a:prstGeom prst="rect">
            <a:avLst/>
          </a:prstGeom>
        </p:spPr>
      </p:pic>
    </p:spTree>
    <p:extLst>
      <p:ext uri="{BB962C8B-B14F-4D97-AF65-F5344CB8AC3E}">
        <p14:creationId xmlns:p14="http://schemas.microsoft.com/office/powerpoint/2010/main" val="1560088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Oval 121"/>
          <p:cNvSpPr/>
          <p:nvPr/>
        </p:nvSpPr>
        <p:spPr>
          <a:xfrm>
            <a:off x="4389120" y="3352800"/>
            <a:ext cx="4430268" cy="174101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Arrow Connector 89"/>
          <p:cNvCxnSpPr/>
          <p:nvPr/>
        </p:nvCxnSpPr>
        <p:spPr>
          <a:xfrm rot="10800000">
            <a:off x="2895600" y="2209800"/>
            <a:ext cx="3505200" cy="3124200"/>
          </a:xfrm>
          <a:prstGeom prst="straightConnector1">
            <a:avLst/>
          </a:prstGeom>
          <a:ln w="25400">
            <a:solidFill>
              <a:schemeClr val="tx2">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7" name="Can 6"/>
          <p:cNvSpPr/>
          <p:nvPr/>
        </p:nvSpPr>
        <p:spPr>
          <a:xfrm>
            <a:off x="1676400" y="533400"/>
            <a:ext cx="381000" cy="2362200"/>
          </a:xfrm>
          <a:prstGeom prst="can">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white"/>
                </a:solidFill>
                <a:latin typeface="Calibri"/>
                <a:ea typeface="+mn-ea"/>
                <a:cs typeface="+mn-cs"/>
              </a:rPr>
              <a:t>2</a:t>
            </a:r>
          </a:p>
        </p:txBody>
      </p:sp>
      <p:sp>
        <p:nvSpPr>
          <p:cNvPr id="8" name="Can 7"/>
          <p:cNvSpPr/>
          <p:nvPr/>
        </p:nvSpPr>
        <p:spPr>
          <a:xfrm>
            <a:off x="838200" y="533400"/>
            <a:ext cx="381000" cy="2362200"/>
          </a:xfrm>
          <a:prstGeom prst="can">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white"/>
                </a:solidFill>
                <a:latin typeface="Calibri"/>
                <a:ea typeface="+mn-ea"/>
                <a:cs typeface="+mn-cs"/>
              </a:rPr>
              <a:t>3</a:t>
            </a:r>
          </a:p>
        </p:txBody>
      </p:sp>
      <p:sp>
        <p:nvSpPr>
          <p:cNvPr id="11" name="Cube 10"/>
          <p:cNvSpPr/>
          <p:nvPr/>
        </p:nvSpPr>
        <p:spPr>
          <a:xfrm>
            <a:off x="4648200" y="3733800"/>
            <a:ext cx="1295400" cy="1143000"/>
          </a:xfrm>
          <a:prstGeom prst="cub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white"/>
                </a:solidFill>
                <a:latin typeface="Calibri"/>
                <a:ea typeface="+mn-ea"/>
                <a:cs typeface="+mn-cs"/>
              </a:rPr>
              <a:t>Unit A</a:t>
            </a:r>
          </a:p>
        </p:txBody>
      </p:sp>
      <p:sp>
        <p:nvSpPr>
          <p:cNvPr id="12" name="Cube 11"/>
          <p:cNvSpPr/>
          <p:nvPr/>
        </p:nvSpPr>
        <p:spPr>
          <a:xfrm>
            <a:off x="7162800" y="3657600"/>
            <a:ext cx="1295400" cy="1143000"/>
          </a:xfrm>
          <a:prstGeom prst="cub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white"/>
                </a:solidFill>
                <a:latin typeface="Calibri"/>
                <a:ea typeface="+mn-ea"/>
                <a:cs typeface="+mn-cs"/>
              </a:rPr>
              <a:t>Unit B</a:t>
            </a:r>
          </a:p>
        </p:txBody>
      </p:sp>
      <p:sp>
        <p:nvSpPr>
          <p:cNvPr id="13" name="Oval 12"/>
          <p:cNvSpPr/>
          <p:nvPr/>
        </p:nvSpPr>
        <p:spPr>
          <a:xfrm>
            <a:off x="4495800" y="5181600"/>
            <a:ext cx="1295400" cy="60960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white"/>
                </a:solidFill>
                <a:latin typeface="Calibri"/>
                <a:ea typeface="+mn-ea"/>
                <a:cs typeface="+mn-cs"/>
              </a:rPr>
              <a:t>Process 1</a:t>
            </a:r>
          </a:p>
        </p:txBody>
      </p:sp>
      <p:sp>
        <p:nvSpPr>
          <p:cNvPr id="20" name="Oval 19"/>
          <p:cNvSpPr/>
          <p:nvPr/>
        </p:nvSpPr>
        <p:spPr>
          <a:xfrm>
            <a:off x="7010400" y="5029200"/>
            <a:ext cx="1295400" cy="60960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white"/>
                </a:solidFill>
                <a:latin typeface="Calibri"/>
                <a:ea typeface="+mn-ea"/>
                <a:cs typeface="+mn-cs"/>
              </a:rPr>
              <a:t>Process 1</a:t>
            </a:r>
          </a:p>
        </p:txBody>
      </p:sp>
      <p:sp>
        <p:nvSpPr>
          <p:cNvPr id="22" name="Oval 21"/>
          <p:cNvSpPr/>
          <p:nvPr/>
        </p:nvSpPr>
        <p:spPr>
          <a:xfrm>
            <a:off x="4572000" y="5867400"/>
            <a:ext cx="1295400" cy="60960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white"/>
                </a:solidFill>
                <a:latin typeface="Calibri"/>
                <a:ea typeface="+mn-ea"/>
                <a:cs typeface="+mn-cs"/>
              </a:rPr>
              <a:t>Process 2</a:t>
            </a:r>
          </a:p>
        </p:txBody>
      </p:sp>
      <p:sp>
        <p:nvSpPr>
          <p:cNvPr id="31" name="Cloud 30"/>
          <p:cNvSpPr/>
          <p:nvPr/>
        </p:nvSpPr>
        <p:spPr>
          <a:xfrm>
            <a:off x="762000" y="152400"/>
            <a:ext cx="457200" cy="381000"/>
          </a:xfrm>
          <a:prstGeom prst="cloud">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Calibri"/>
              <a:ea typeface="+mn-ea"/>
              <a:cs typeface="+mn-cs"/>
            </a:endParaRPr>
          </a:p>
        </p:txBody>
      </p:sp>
      <p:sp>
        <p:nvSpPr>
          <p:cNvPr id="32" name="Cloud 31"/>
          <p:cNvSpPr/>
          <p:nvPr/>
        </p:nvSpPr>
        <p:spPr>
          <a:xfrm>
            <a:off x="1676400" y="152400"/>
            <a:ext cx="457200" cy="381000"/>
          </a:xfrm>
          <a:prstGeom prst="cloud">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Calibri"/>
              <a:ea typeface="+mn-ea"/>
              <a:cs typeface="+mn-cs"/>
            </a:endParaRPr>
          </a:p>
        </p:txBody>
      </p:sp>
      <p:sp>
        <p:nvSpPr>
          <p:cNvPr id="33" name="Cloud 32"/>
          <p:cNvSpPr/>
          <p:nvPr/>
        </p:nvSpPr>
        <p:spPr>
          <a:xfrm>
            <a:off x="2133600" y="1524000"/>
            <a:ext cx="914400" cy="1295400"/>
          </a:xfrm>
          <a:prstGeom prst="cloud">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black"/>
                </a:solidFill>
                <a:latin typeface="Calibri"/>
                <a:ea typeface="+mn-ea"/>
                <a:cs typeface="+mn-cs"/>
              </a:rPr>
              <a:t>1</a:t>
            </a:r>
          </a:p>
        </p:txBody>
      </p:sp>
      <p:sp>
        <p:nvSpPr>
          <p:cNvPr id="43" name="Oval 42"/>
          <p:cNvSpPr/>
          <p:nvPr/>
        </p:nvSpPr>
        <p:spPr>
          <a:xfrm>
            <a:off x="7010400" y="5867400"/>
            <a:ext cx="1295400" cy="60960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white"/>
                </a:solidFill>
                <a:latin typeface="Calibri"/>
                <a:ea typeface="+mn-ea"/>
                <a:cs typeface="+mn-cs"/>
              </a:rPr>
              <a:t>Process 2</a:t>
            </a:r>
          </a:p>
        </p:txBody>
      </p:sp>
      <p:cxnSp>
        <p:nvCxnSpPr>
          <p:cNvPr id="71" name="Straight Connector 70"/>
          <p:cNvCxnSpPr/>
          <p:nvPr/>
        </p:nvCxnSpPr>
        <p:spPr>
          <a:xfrm flipH="1">
            <a:off x="990600" y="6172200"/>
            <a:ext cx="3581400" cy="0"/>
          </a:xfrm>
          <a:prstGeom prst="line">
            <a:avLst/>
          </a:prstGeom>
          <a:ln w="25400">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V="1">
            <a:off x="990600" y="2971800"/>
            <a:ext cx="0" cy="3124200"/>
          </a:xfrm>
          <a:prstGeom prst="straightConnector1">
            <a:avLst/>
          </a:prstGeom>
          <a:ln w="25400">
            <a:solidFill>
              <a:schemeClr val="accent3">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5400000" flipH="1" flipV="1">
            <a:off x="1009650" y="3028950"/>
            <a:ext cx="914400" cy="800100"/>
          </a:xfrm>
          <a:prstGeom prst="straightConnector1">
            <a:avLst/>
          </a:prstGeom>
          <a:ln w="25400">
            <a:solidFill>
              <a:schemeClr val="accent3">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13" idx="2"/>
          </p:cNvCxnSpPr>
          <p:nvPr/>
        </p:nvCxnSpPr>
        <p:spPr>
          <a:xfrm flipH="1">
            <a:off x="2590800" y="5486400"/>
            <a:ext cx="1905000" cy="0"/>
          </a:xfrm>
          <a:prstGeom prst="line">
            <a:avLst/>
          </a:prstGeom>
          <a:ln w="25400">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2590800" y="2819402"/>
            <a:ext cx="0" cy="2666998"/>
          </a:xfrm>
          <a:prstGeom prst="straightConnector1">
            <a:avLst/>
          </a:prstGeom>
          <a:ln w="25400">
            <a:solidFill>
              <a:schemeClr val="accent4">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2590800" y="4495800"/>
            <a:ext cx="1981199" cy="738664"/>
          </a:xfrm>
          <a:prstGeom prst="rect">
            <a:avLst/>
          </a:prstGeom>
          <a:noFill/>
        </p:spPr>
        <p:txBody>
          <a:bodyPr wrap="square" rtlCol="0">
            <a:spAutoFit/>
          </a:bodyPr>
          <a:lstStyle/>
          <a:p>
            <a:pPr algn="l" rtl="0"/>
            <a:r>
              <a:rPr lang="en-US" sz="1400" kern="1200" dirty="0">
                <a:solidFill>
                  <a:prstClr val="black"/>
                </a:solidFill>
                <a:latin typeface="Calibri"/>
                <a:ea typeface="+mn-ea"/>
                <a:cs typeface="+mn-cs"/>
              </a:rPr>
              <a:t>Unit A, Process 1, is</a:t>
            </a:r>
          </a:p>
          <a:p>
            <a:pPr algn="l" rtl="0"/>
            <a:r>
              <a:rPr lang="en-US" sz="1400" kern="1200" dirty="0">
                <a:solidFill>
                  <a:prstClr val="black"/>
                </a:solidFill>
                <a:latin typeface="Calibri"/>
                <a:ea typeface="+mn-ea"/>
                <a:cs typeface="+mn-cs"/>
              </a:rPr>
              <a:t>apportioned to Release</a:t>
            </a:r>
          </a:p>
          <a:p>
            <a:pPr algn="l" rtl="0"/>
            <a:r>
              <a:rPr lang="en-US" sz="1400" kern="1200" dirty="0">
                <a:solidFill>
                  <a:prstClr val="black"/>
                </a:solidFill>
                <a:latin typeface="Calibri"/>
                <a:ea typeface="+mn-ea"/>
                <a:cs typeface="+mn-cs"/>
              </a:rPr>
              <a:t>Point 1 100%.</a:t>
            </a:r>
          </a:p>
        </p:txBody>
      </p:sp>
      <p:sp>
        <p:nvSpPr>
          <p:cNvPr id="81" name="TextBox 80"/>
          <p:cNvSpPr txBox="1"/>
          <p:nvPr/>
        </p:nvSpPr>
        <p:spPr>
          <a:xfrm>
            <a:off x="76200" y="3962400"/>
            <a:ext cx="2441759" cy="954107"/>
          </a:xfrm>
          <a:prstGeom prst="rect">
            <a:avLst/>
          </a:prstGeom>
          <a:solidFill>
            <a:schemeClr val="bg1"/>
          </a:solidFill>
        </p:spPr>
        <p:txBody>
          <a:bodyPr wrap="none" rtlCol="0">
            <a:spAutoFit/>
          </a:bodyPr>
          <a:lstStyle/>
          <a:p>
            <a:pPr algn="l" rtl="0"/>
            <a:r>
              <a:rPr lang="en-US" sz="1400" kern="1200" dirty="0">
                <a:solidFill>
                  <a:prstClr val="black"/>
                </a:solidFill>
                <a:latin typeface="Calibri"/>
                <a:ea typeface="+mn-ea"/>
                <a:cs typeface="+mn-cs"/>
              </a:rPr>
              <a:t>Unit A, Process 2, is</a:t>
            </a:r>
          </a:p>
          <a:p>
            <a:pPr algn="l" rtl="0"/>
            <a:r>
              <a:rPr lang="en-US" sz="1400" kern="1200" dirty="0">
                <a:solidFill>
                  <a:prstClr val="black"/>
                </a:solidFill>
                <a:latin typeface="Calibri"/>
                <a:ea typeface="+mn-ea"/>
                <a:cs typeface="+mn-cs"/>
              </a:rPr>
              <a:t>apportioned to Release</a:t>
            </a:r>
          </a:p>
          <a:p>
            <a:pPr algn="l" rtl="0"/>
            <a:r>
              <a:rPr lang="en-US" sz="1400" kern="1200" dirty="0">
                <a:solidFill>
                  <a:prstClr val="black"/>
                </a:solidFill>
                <a:latin typeface="Calibri"/>
                <a:ea typeface="+mn-ea"/>
                <a:cs typeface="+mn-cs"/>
              </a:rPr>
              <a:t>Point 3 60% and Release </a:t>
            </a:r>
          </a:p>
          <a:p>
            <a:pPr algn="l" rtl="0"/>
            <a:r>
              <a:rPr lang="en-US" sz="1400" kern="1200" dirty="0">
                <a:solidFill>
                  <a:prstClr val="black"/>
                </a:solidFill>
                <a:latin typeface="Calibri"/>
                <a:ea typeface="+mn-ea"/>
                <a:cs typeface="+mn-cs"/>
              </a:rPr>
              <a:t>Point 2 40% (Must total 100%).</a:t>
            </a:r>
          </a:p>
        </p:txBody>
      </p:sp>
      <p:cxnSp>
        <p:nvCxnSpPr>
          <p:cNvPr id="84" name="Straight Connector 83"/>
          <p:cNvCxnSpPr>
            <a:stCxn id="20" idx="2"/>
          </p:cNvCxnSpPr>
          <p:nvPr/>
        </p:nvCxnSpPr>
        <p:spPr>
          <a:xfrm flipH="1">
            <a:off x="6400800" y="5334000"/>
            <a:ext cx="609600" cy="0"/>
          </a:xfrm>
          <a:prstGeom prst="line">
            <a:avLst/>
          </a:prstGeom>
          <a:ln w="254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43" idx="2"/>
          </p:cNvCxnSpPr>
          <p:nvPr/>
        </p:nvCxnSpPr>
        <p:spPr>
          <a:xfrm rot="10800000">
            <a:off x="6400800" y="6172200"/>
            <a:ext cx="609600" cy="1588"/>
          </a:xfrm>
          <a:prstGeom prst="line">
            <a:avLst/>
          </a:prstGeom>
          <a:ln w="254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flipH="1" flipV="1">
            <a:off x="5981700" y="5753100"/>
            <a:ext cx="838200" cy="1588"/>
          </a:xfrm>
          <a:prstGeom prst="line">
            <a:avLst/>
          </a:prstGeom>
          <a:ln w="254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2971800" y="2590800"/>
            <a:ext cx="2054858" cy="738664"/>
          </a:xfrm>
          <a:prstGeom prst="rect">
            <a:avLst/>
          </a:prstGeom>
          <a:solidFill>
            <a:schemeClr val="bg1"/>
          </a:solidFill>
        </p:spPr>
        <p:txBody>
          <a:bodyPr wrap="none" rtlCol="0">
            <a:spAutoFit/>
          </a:bodyPr>
          <a:lstStyle/>
          <a:p>
            <a:pPr algn="l" rtl="0"/>
            <a:r>
              <a:rPr lang="en-US" sz="1400" kern="1200" dirty="0">
                <a:solidFill>
                  <a:prstClr val="black"/>
                </a:solidFill>
                <a:latin typeface="Calibri"/>
                <a:ea typeface="+mn-ea"/>
                <a:cs typeface="+mn-cs"/>
              </a:rPr>
              <a:t>Unit B, Processes 1 and 2,</a:t>
            </a:r>
          </a:p>
          <a:p>
            <a:pPr algn="l" rtl="0"/>
            <a:r>
              <a:rPr lang="en-US" sz="1400" kern="1200" dirty="0">
                <a:solidFill>
                  <a:prstClr val="black"/>
                </a:solidFill>
                <a:latin typeface="Calibri"/>
                <a:ea typeface="+mn-ea"/>
                <a:cs typeface="+mn-cs"/>
              </a:rPr>
              <a:t>are apportioned to </a:t>
            </a:r>
          </a:p>
          <a:p>
            <a:pPr algn="l" rtl="0"/>
            <a:r>
              <a:rPr lang="en-US" sz="1400" kern="1200" dirty="0">
                <a:solidFill>
                  <a:prstClr val="black"/>
                </a:solidFill>
                <a:latin typeface="Calibri"/>
                <a:ea typeface="+mn-ea"/>
                <a:cs typeface="+mn-cs"/>
              </a:rPr>
              <a:t>Release Point 1, 100%</a:t>
            </a:r>
          </a:p>
        </p:txBody>
      </p:sp>
      <p:grpSp>
        <p:nvGrpSpPr>
          <p:cNvPr id="2" name="Group 4"/>
          <p:cNvGrpSpPr>
            <a:grpSpLocks noChangeAspect="1"/>
          </p:cNvGrpSpPr>
          <p:nvPr/>
        </p:nvGrpSpPr>
        <p:grpSpPr bwMode="auto">
          <a:xfrm>
            <a:off x="4937760" y="91440"/>
            <a:ext cx="3909060" cy="2948940"/>
            <a:chOff x="2880" y="0"/>
            <a:chExt cx="2736" cy="2064"/>
          </a:xfrm>
        </p:grpSpPr>
        <p:sp>
          <p:nvSpPr>
            <p:cNvPr id="118" name="AutoShape 3"/>
            <p:cNvSpPr>
              <a:spLocks noChangeAspect="1" noChangeArrowheads="1" noTextEdit="1"/>
            </p:cNvSpPr>
            <p:nvPr/>
          </p:nvSpPr>
          <p:spPr bwMode="auto">
            <a:xfrm>
              <a:off x="2880" y="0"/>
              <a:ext cx="2736" cy="20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10"/>
            <p:cNvSpPr>
              <a:spLocks/>
            </p:cNvSpPr>
            <p:nvPr/>
          </p:nvSpPr>
          <p:spPr bwMode="auto">
            <a:xfrm>
              <a:off x="3146" y="331"/>
              <a:ext cx="2204" cy="1733"/>
            </a:xfrm>
            <a:custGeom>
              <a:avLst/>
              <a:gdLst/>
              <a:ahLst/>
              <a:cxnLst>
                <a:cxn ang="0">
                  <a:pos x="1857" y="845"/>
                </a:cxn>
                <a:cxn ang="0">
                  <a:pos x="1857" y="395"/>
                </a:cxn>
                <a:cxn ang="0">
                  <a:pos x="1536" y="322"/>
                </a:cxn>
                <a:cxn ang="0">
                  <a:pos x="1536" y="142"/>
                </a:cxn>
                <a:cxn ang="0">
                  <a:pos x="1128" y="0"/>
                </a:cxn>
                <a:cxn ang="0">
                  <a:pos x="687" y="68"/>
                </a:cxn>
                <a:cxn ang="0">
                  <a:pos x="687" y="324"/>
                </a:cxn>
                <a:cxn ang="0">
                  <a:pos x="337" y="367"/>
                </a:cxn>
                <a:cxn ang="0">
                  <a:pos x="337" y="875"/>
                </a:cxn>
                <a:cxn ang="0">
                  <a:pos x="0" y="903"/>
                </a:cxn>
                <a:cxn ang="0">
                  <a:pos x="0" y="1728"/>
                </a:cxn>
                <a:cxn ang="0">
                  <a:pos x="2204" y="1733"/>
                </a:cxn>
                <a:cxn ang="0">
                  <a:pos x="2204" y="904"/>
                </a:cxn>
                <a:cxn ang="0">
                  <a:pos x="1857" y="845"/>
                </a:cxn>
              </a:cxnLst>
              <a:rect l="0" t="0" r="r" b="b"/>
              <a:pathLst>
                <a:path w="2204" h="1733">
                  <a:moveTo>
                    <a:pt x="1857" y="845"/>
                  </a:moveTo>
                  <a:lnTo>
                    <a:pt x="1857" y="395"/>
                  </a:lnTo>
                  <a:lnTo>
                    <a:pt x="1536" y="322"/>
                  </a:lnTo>
                  <a:lnTo>
                    <a:pt x="1536" y="142"/>
                  </a:lnTo>
                  <a:lnTo>
                    <a:pt x="1128" y="0"/>
                  </a:lnTo>
                  <a:lnTo>
                    <a:pt x="687" y="68"/>
                  </a:lnTo>
                  <a:lnTo>
                    <a:pt x="687" y="324"/>
                  </a:lnTo>
                  <a:lnTo>
                    <a:pt x="337" y="367"/>
                  </a:lnTo>
                  <a:lnTo>
                    <a:pt x="337" y="875"/>
                  </a:lnTo>
                  <a:lnTo>
                    <a:pt x="0" y="903"/>
                  </a:lnTo>
                  <a:lnTo>
                    <a:pt x="0" y="1728"/>
                  </a:lnTo>
                  <a:lnTo>
                    <a:pt x="2204" y="1733"/>
                  </a:lnTo>
                  <a:lnTo>
                    <a:pt x="2204" y="904"/>
                  </a:lnTo>
                  <a:lnTo>
                    <a:pt x="1857" y="84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11"/>
            <p:cNvSpPr>
              <a:spLocks/>
            </p:cNvSpPr>
            <p:nvPr/>
          </p:nvSpPr>
          <p:spPr bwMode="auto">
            <a:xfrm>
              <a:off x="3199" y="364"/>
              <a:ext cx="2098" cy="1666"/>
            </a:xfrm>
            <a:custGeom>
              <a:avLst/>
              <a:gdLst/>
              <a:ahLst/>
              <a:cxnLst>
                <a:cxn ang="0">
                  <a:pos x="1751" y="835"/>
                </a:cxn>
                <a:cxn ang="0">
                  <a:pos x="1751" y="384"/>
                </a:cxn>
                <a:cxn ang="0">
                  <a:pos x="1431" y="311"/>
                </a:cxn>
                <a:cxn ang="0">
                  <a:pos x="1431" y="127"/>
                </a:cxn>
                <a:cxn ang="0">
                  <a:pos x="1068" y="0"/>
                </a:cxn>
                <a:cxn ang="0">
                  <a:pos x="685" y="60"/>
                </a:cxn>
                <a:cxn ang="0">
                  <a:pos x="685" y="318"/>
                </a:cxn>
                <a:cxn ang="0">
                  <a:pos x="336" y="360"/>
                </a:cxn>
                <a:cxn ang="0">
                  <a:pos x="336" y="868"/>
                </a:cxn>
                <a:cxn ang="0">
                  <a:pos x="0" y="898"/>
                </a:cxn>
                <a:cxn ang="0">
                  <a:pos x="0" y="1666"/>
                </a:cxn>
                <a:cxn ang="0">
                  <a:pos x="2098" y="1666"/>
                </a:cxn>
                <a:cxn ang="0">
                  <a:pos x="2098" y="895"/>
                </a:cxn>
                <a:cxn ang="0">
                  <a:pos x="1751" y="835"/>
                </a:cxn>
              </a:cxnLst>
              <a:rect l="0" t="0" r="r" b="b"/>
              <a:pathLst>
                <a:path w="2098" h="1666">
                  <a:moveTo>
                    <a:pt x="1751" y="835"/>
                  </a:moveTo>
                  <a:lnTo>
                    <a:pt x="1751" y="384"/>
                  </a:lnTo>
                  <a:lnTo>
                    <a:pt x="1431" y="311"/>
                  </a:lnTo>
                  <a:lnTo>
                    <a:pt x="1431" y="127"/>
                  </a:lnTo>
                  <a:lnTo>
                    <a:pt x="1068" y="0"/>
                  </a:lnTo>
                  <a:lnTo>
                    <a:pt x="685" y="60"/>
                  </a:lnTo>
                  <a:lnTo>
                    <a:pt x="685" y="318"/>
                  </a:lnTo>
                  <a:lnTo>
                    <a:pt x="336" y="360"/>
                  </a:lnTo>
                  <a:lnTo>
                    <a:pt x="336" y="868"/>
                  </a:lnTo>
                  <a:lnTo>
                    <a:pt x="0" y="898"/>
                  </a:lnTo>
                  <a:lnTo>
                    <a:pt x="0" y="1666"/>
                  </a:lnTo>
                  <a:lnTo>
                    <a:pt x="2098" y="1666"/>
                  </a:lnTo>
                  <a:lnTo>
                    <a:pt x="2098" y="895"/>
                  </a:lnTo>
                  <a:lnTo>
                    <a:pt x="1751" y="83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12"/>
            <p:cNvSpPr>
              <a:spLocks/>
            </p:cNvSpPr>
            <p:nvPr/>
          </p:nvSpPr>
          <p:spPr bwMode="auto">
            <a:xfrm>
              <a:off x="3278" y="1192"/>
              <a:ext cx="1271" cy="789"/>
            </a:xfrm>
            <a:custGeom>
              <a:avLst/>
              <a:gdLst/>
              <a:ahLst/>
              <a:cxnLst>
                <a:cxn ang="0">
                  <a:pos x="1271" y="0"/>
                </a:cxn>
                <a:cxn ang="0">
                  <a:pos x="1271" y="789"/>
                </a:cxn>
                <a:cxn ang="0">
                  <a:pos x="0" y="789"/>
                </a:cxn>
                <a:cxn ang="0">
                  <a:pos x="0" y="111"/>
                </a:cxn>
                <a:cxn ang="0">
                  <a:pos x="1271" y="0"/>
                </a:cxn>
              </a:cxnLst>
              <a:rect l="0" t="0" r="r" b="b"/>
              <a:pathLst>
                <a:path w="1271" h="789">
                  <a:moveTo>
                    <a:pt x="1271" y="0"/>
                  </a:moveTo>
                  <a:lnTo>
                    <a:pt x="1271" y="789"/>
                  </a:lnTo>
                  <a:lnTo>
                    <a:pt x="0" y="789"/>
                  </a:lnTo>
                  <a:lnTo>
                    <a:pt x="0" y="111"/>
                  </a:lnTo>
                  <a:lnTo>
                    <a:pt x="1271" y="0"/>
                  </a:lnTo>
                  <a:close/>
                </a:path>
              </a:pathLst>
            </a:custGeom>
            <a:solidFill>
              <a:srgbClr val="AAB7C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13"/>
            <p:cNvSpPr>
              <a:spLocks/>
            </p:cNvSpPr>
            <p:nvPr/>
          </p:nvSpPr>
          <p:spPr bwMode="auto">
            <a:xfrm>
              <a:off x="3278" y="1286"/>
              <a:ext cx="1271" cy="695"/>
            </a:xfrm>
            <a:custGeom>
              <a:avLst/>
              <a:gdLst/>
              <a:ahLst/>
              <a:cxnLst>
                <a:cxn ang="0">
                  <a:pos x="1271" y="695"/>
                </a:cxn>
                <a:cxn ang="0">
                  <a:pos x="1271" y="611"/>
                </a:cxn>
                <a:cxn ang="0">
                  <a:pos x="191" y="0"/>
                </a:cxn>
                <a:cxn ang="0">
                  <a:pos x="0" y="17"/>
                </a:cxn>
                <a:cxn ang="0">
                  <a:pos x="0" y="164"/>
                </a:cxn>
                <a:cxn ang="0">
                  <a:pos x="937" y="695"/>
                </a:cxn>
                <a:cxn ang="0">
                  <a:pos x="1271" y="695"/>
                </a:cxn>
              </a:cxnLst>
              <a:rect l="0" t="0" r="r" b="b"/>
              <a:pathLst>
                <a:path w="1271" h="695">
                  <a:moveTo>
                    <a:pt x="1271" y="695"/>
                  </a:moveTo>
                  <a:lnTo>
                    <a:pt x="1271" y="611"/>
                  </a:lnTo>
                  <a:lnTo>
                    <a:pt x="191" y="0"/>
                  </a:lnTo>
                  <a:lnTo>
                    <a:pt x="0" y="17"/>
                  </a:lnTo>
                  <a:lnTo>
                    <a:pt x="0" y="164"/>
                  </a:lnTo>
                  <a:lnTo>
                    <a:pt x="937" y="695"/>
                  </a:lnTo>
                  <a:lnTo>
                    <a:pt x="1271" y="695"/>
                  </a:lnTo>
                  <a:close/>
                </a:path>
              </a:pathLst>
            </a:custGeom>
            <a:solidFill>
              <a:srgbClr val="F4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14"/>
            <p:cNvSpPr>
              <a:spLocks/>
            </p:cNvSpPr>
            <p:nvPr/>
          </p:nvSpPr>
          <p:spPr bwMode="auto">
            <a:xfrm>
              <a:off x="3278" y="1477"/>
              <a:ext cx="889" cy="504"/>
            </a:xfrm>
            <a:custGeom>
              <a:avLst/>
              <a:gdLst/>
              <a:ahLst/>
              <a:cxnLst>
                <a:cxn ang="0">
                  <a:pos x="889" y="504"/>
                </a:cxn>
                <a:cxn ang="0">
                  <a:pos x="0" y="0"/>
                </a:cxn>
                <a:cxn ang="0">
                  <a:pos x="0" y="48"/>
                </a:cxn>
                <a:cxn ang="0">
                  <a:pos x="804" y="504"/>
                </a:cxn>
                <a:cxn ang="0">
                  <a:pos x="889" y="504"/>
                </a:cxn>
              </a:cxnLst>
              <a:rect l="0" t="0" r="r" b="b"/>
              <a:pathLst>
                <a:path w="889" h="504">
                  <a:moveTo>
                    <a:pt x="889" y="504"/>
                  </a:moveTo>
                  <a:lnTo>
                    <a:pt x="0" y="0"/>
                  </a:lnTo>
                  <a:lnTo>
                    <a:pt x="0" y="48"/>
                  </a:lnTo>
                  <a:lnTo>
                    <a:pt x="804" y="504"/>
                  </a:lnTo>
                  <a:lnTo>
                    <a:pt x="889" y="504"/>
                  </a:lnTo>
                  <a:close/>
                </a:path>
              </a:pathLst>
            </a:custGeom>
            <a:solidFill>
              <a:srgbClr val="F4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5"/>
            <p:cNvSpPr>
              <a:spLocks/>
            </p:cNvSpPr>
            <p:nvPr/>
          </p:nvSpPr>
          <p:spPr bwMode="auto">
            <a:xfrm>
              <a:off x="3593" y="1263"/>
              <a:ext cx="956" cy="555"/>
            </a:xfrm>
            <a:custGeom>
              <a:avLst/>
              <a:gdLst/>
              <a:ahLst/>
              <a:cxnLst>
                <a:cxn ang="0">
                  <a:pos x="956" y="463"/>
                </a:cxn>
                <a:cxn ang="0">
                  <a:pos x="138" y="0"/>
                </a:cxn>
                <a:cxn ang="0">
                  <a:pos x="0" y="12"/>
                </a:cxn>
                <a:cxn ang="0">
                  <a:pos x="956" y="555"/>
                </a:cxn>
                <a:cxn ang="0">
                  <a:pos x="956" y="463"/>
                </a:cxn>
              </a:cxnLst>
              <a:rect l="0" t="0" r="r" b="b"/>
              <a:pathLst>
                <a:path w="956" h="555">
                  <a:moveTo>
                    <a:pt x="956" y="463"/>
                  </a:moveTo>
                  <a:lnTo>
                    <a:pt x="138" y="0"/>
                  </a:lnTo>
                  <a:lnTo>
                    <a:pt x="0" y="12"/>
                  </a:lnTo>
                  <a:lnTo>
                    <a:pt x="956" y="555"/>
                  </a:lnTo>
                  <a:lnTo>
                    <a:pt x="956" y="463"/>
                  </a:lnTo>
                  <a:close/>
                </a:path>
              </a:pathLst>
            </a:custGeom>
            <a:solidFill>
              <a:srgbClr val="F4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6"/>
            <p:cNvSpPr>
              <a:spLocks/>
            </p:cNvSpPr>
            <p:nvPr/>
          </p:nvSpPr>
          <p:spPr bwMode="auto">
            <a:xfrm>
              <a:off x="4626" y="1196"/>
              <a:ext cx="594" cy="790"/>
            </a:xfrm>
            <a:custGeom>
              <a:avLst/>
              <a:gdLst/>
              <a:ahLst/>
              <a:cxnLst>
                <a:cxn ang="0">
                  <a:pos x="0" y="0"/>
                </a:cxn>
                <a:cxn ang="0">
                  <a:pos x="594" y="98"/>
                </a:cxn>
                <a:cxn ang="0">
                  <a:pos x="594" y="790"/>
                </a:cxn>
                <a:cxn ang="0">
                  <a:pos x="0" y="790"/>
                </a:cxn>
                <a:cxn ang="0">
                  <a:pos x="0" y="0"/>
                </a:cxn>
              </a:cxnLst>
              <a:rect l="0" t="0" r="r" b="b"/>
              <a:pathLst>
                <a:path w="594" h="790">
                  <a:moveTo>
                    <a:pt x="0" y="0"/>
                  </a:moveTo>
                  <a:lnTo>
                    <a:pt x="594" y="98"/>
                  </a:lnTo>
                  <a:lnTo>
                    <a:pt x="594" y="790"/>
                  </a:lnTo>
                  <a:lnTo>
                    <a:pt x="0" y="790"/>
                  </a:lnTo>
                  <a:lnTo>
                    <a:pt x="0" y="0"/>
                  </a:lnTo>
                  <a:close/>
                </a:path>
              </a:pathLst>
            </a:custGeom>
            <a:solidFill>
              <a:srgbClr val="5477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17"/>
            <p:cNvSpPr>
              <a:spLocks/>
            </p:cNvSpPr>
            <p:nvPr/>
          </p:nvSpPr>
          <p:spPr bwMode="auto">
            <a:xfrm>
              <a:off x="4626" y="1196"/>
              <a:ext cx="594" cy="790"/>
            </a:xfrm>
            <a:custGeom>
              <a:avLst/>
              <a:gdLst/>
              <a:ahLst/>
              <a:cxnLst>
                <a:cxn ang="0">
                  <a:pos x="0" y="0"/>
                </a:cxn>
                <a:cxn ang="0">
                  <a:pos x="0" y="31"/>
                </a:cxn>
                <a:cxn ang="0">
                  <a:pos x="549" y="122"/>
                </a:cxn>
                <a:cxn ang="0">
                  <a:pos x="549" y="790"/>
                </a:cxn>
                <a:cxn ang="0">
                  <a:pos x="594" y="790"/>
                </a:cxn>
                <a:cxn ang="0">
                  <a:pos x="594" y="98"/>
                </a:cxn>
                <a:cxn ang="0">
                  <a:pos x="0" y="0"/>
                </a:cxn>
              </a:cxnLst>
              <a:rect l="0" t="0" r="r" b="b"/>
              <a:pathLst>
                <a:path w="594" h="790">
                  <a:moveTo>
                    <a:pt x="0" y="0"/>
                  </a:moveTo>
                  <a:lnTo>
                    <a:pt x="0" y="31"/>
                  </a:lnTo>
                  <a:lnTo>
                    <a:pt x="549" y="122"/>
                  </a:lnTo>
                  <a:lnTo>
                    <a:pt x="549" y="790"/>
                  </a:lnTo>
                  <a:lnTo>
                    <a:pt x="594" y="790"/>
                  </a:lnTo>
                  <a:lnTo>
                    <a:pt x="594" y="98"/>
                  </a:lnTo>
                  <a:lnTo>
                    <a:pt x="0" y="0"/>
                  </a:lnTo>
                  <a:close/>
                </a:path>
              </a:pathLst>
            </a:custGeom>
            <a:solidFill>
              <a:srgbClr val="AAB7C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18"/>
            <p:cNvSpPr>
              <a:spLocks/>
            </p:cNvSpPr>
            <p:nvPr/>
          </p:nvSpPr>
          <p:spPr bwMode="auto">
            <a:xfrm>
              <a:off x="4371" y="672"/>
              <a:ext cx="502" cy="516"/>
            </a:xfrm>
            <a:custGeom>
              <a:avLst/>
              <a:gdLst/>
              <a:ahLst/>
              <a:cxnLst>
                <a:cxn ang="0">
                  <a:pos x="250" y="471"/>
                </a:cxn>
                <a:cxn ang="0">
                  <a:pos x="0" y="488"/>
                </a:cxn>
                <a:cxn ang="0">
                  <a:pos x="0" y="0"/>
                </a:cxn>
                <a:cxn ang="0">
                  <a:pos x="502" y="108"/>
                </a:cxn>
                <a:cxn ang="0">
                  <a:pos x="502" y="516"/>
                </a:cxn>
                <a:cxn ang="0">
                  <a:pos x="250" y="471"/>
                </a:cxn>
              </a:cxnLst>
              <a:rect l="0" t="0" r="r" b="b"/>
              <a:pathLst>
                <a:path w="502" h="516">
                  <a:moveTo>
                    <a:pt x="250" y="471"/>
                  </a:moveTo>
                  <a:lnTo>
                    <a:pt x="0" y="488"/>
                  </a:lnTo>
                  <a:lnTo>
                    <a:pt x="0" y="0"/>
                  </a:lnTo>
                  <a:lnTo>
                    <a:pt x="502" y="108"/>
                  </a:lnTo>
                  <a:lnTo>
                    <a:pt x="502" y="516"/>
                  </a:lnTo>
                  <a:lnTo>
                    <a:pt x="250" y="471"/>
                  </a:lnTo>
                  <a:close/>
                </a:path>
              </a:pathLst>
            </a:custGeom>
            <a:solidFill>
              <a:srgbClr val="5477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19"/>
            <p:cNvSpPr>
              <a:spLocks/>
            </p:cNvSpPr>
            <p:nvPr/>
          </p:nvSpPr>
          <p:spPr bwMode="auto">
            <a:xfrm>
              <a:off x="4371" y="672"/>
              <a:ext cx="502" cy="516"/>
            </a:xfrm>
            <a:custGeom>
              <a:avLst/>
              <a:gdLst/>
              <a:ahLst/>
              <a:cxnLst>
                <a:cxn ang="0">
                  <a:pos x="0" y="0"/>
                </a:cxn>
                <a:cxn ang="0">
                  <a:pos x="0" y="22"/>
                </a:cxn>
                <a:cxn ang="0">
                  <a:pos x="469" y="124"/>
                </a:cxn>
                <a:cxn ang="0">
                  <a:pos x="469" y="510"/>
                </a:cxn>
                <a:cxn ang="0">
                  <a:pos x="502" y="516"/>
                </a:cxn>
                <a:cxn ang="0">
                  <a:pos x="502" y="108"/>
                </a:cxn>
                <a:cxn ang="0">
                  <a:pos x="0" y="0"/>
                </a:cxn>
              </a:cxnLst>
              <a:rect l="0" t="0" r="r" b="b"/>
              <a:pathLst>
                <a:path w="502" h="516">
                  <a:moveTo>
                    <a:pt x="0" y="0"/>
                  </a:moveTo>
                  <a:lnTo>
                    <a:pt x="0" y="22"/>
                  </a:lnTo>
                  <a:lnTo>
                    <a:pt x="469" y="124"/>
                  </a:lnTo>
                  <a:lnTo>
                    <a:pt x="469" y="510"/>
                  </a:lnTo>
                  <a:lnTo>
                    <a:pt x="502" y="516"/>
                  </a:lnTo>
                  <a:lnTo>
                    <a:pt x="502" y="108"/>
                  </a:lnTo>
                  <a:lnTo>
                    <a:pt x="0" y="0"/>
                  </a:lnTo>
                  <a:close/>
                </a:path>
              </a:pathLst>
            </a:custGeom>
            <a:solidFill>
              <a:srgbClr val="AAB7C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20"/>
            <p:cNvSpPr>
              <a:spLocks/>
            </p:cNvSpPr>
            <p:nvPr/>
          </p:nvSpPr>
          <p:spPr bwMode="auto">
            <a:xfrm>
              <a:off x="3962" y="414"/>
              <a:ext cx="591" cy="258"/>
            </a:xfrm>
            <a:custGeom>
              <a:avLst/>
              <a:gdLst/>
              <a:ahLst/>
              <a:cxnLst>
                <a:cxn ang="0">
                  <a:pos x="0" y="45"/>
                </a:cxn>
                <a:cxn ang="0">
                  <a:pos x="295" y="0"/>
                </a:cxn>
                <a:cxn ang="0">
                  <a:pos x="591" y="103"/>
                </a:cxn>
                <a:cxn ang="0">
                  <a:pos x="591" y="248"/>
                </a:cxn>
                <a:cxn ang="0">
                  <a:pos x="407" y="208"/>
                </a:cxn>
                <a:cxn ang="0">
                  <a:pos x="407" y="209"/>
                </a:cxn>
                <a:cxn ang="0">
                  <a:pos x="0" y="258"/>
                </a:cxn>
                <a:cxn ang="0">
                  <a:pos x="0" y="45"/>
                </a:cxn>
              </a:cxnLst>
              <a:rect l="0" t="0" r="r" b="b"/>
              <a:pathLst>
                <a:path w="591" h="258">
                  <a:moveTo>
                    <a:pt x="0" y="45"/>
                  </a:moveTo>
                  <a:lnTo>
                    <a:pt x="295" y="0"/>
                  </a:lnTo>
                  <a:lnTo>
                    <a:pt x="591" y="103"/>
                  </a:lnTo>
                  <a:lnTo>
                    <a:pt x="591" y="248"/>
                  </a:lnTo>
                  <a:lnTo>
                    <a:pt x="407" y="208"/>
                  </a:lnTo>
                  <a:lnTo>
                    <a:pt x="407" y="209"/>
                  </a:lnTo>
                  <a:lnTo>
                    <a:pt x="0" y="258"/>
                  </a:lnTo>
                  <a:lnTo>
                    <a:pt x="0" y="45"/>
                  </a:lnTo>
                  <a:close/>
                </a:path>
              </a:pathLst>
            </a:custGeom>
            <a:solidFill>
              <a:srgbClr val="AAB7C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21"/>
            <p:cNvSpPr>
              <a:spLocks/>
            </p:cNvSpPr>
            <p:nvPr/>
          </p:nvSpPr>
          <p:spPr bwMode="auto">
            <a:xfrm>
              <a:off x="3962" y="451"/>
              <a:ext cx="367" cy="191"/>
            </a:xfrm>
            <a:custGeom>
              <a:avLst/>
              <a:gdLst/>
              <a:ahLst/>
              <a:cxnLst>
                <a:cxn ang="0">
                  <a:pos x="0" y="8"/>
                </a:cxn>
                <a:cxn ang="0">
                  <a:pos x="0" y="46"/>
                </a:cxn>
                <a:cxn ang="0">
                  <a:pos x="251" y="191"/>
                </a:cxn>
                <a:cxn ang="0">
                  <a:pos x="367" y="177"/>
                </a:cxn>
                <a:cxn ang="0">
                  <a:pos x="60" y="0"/>
                </a:cxn>
                <a:cxn ang="0">
                  <a:pos x="0" y="8"/>
                </a:cxn>
              </a:cxnLst>
              <a:rect l="0" t="0" r="r" b="b"/>
              <a:pathLst>
                <a:path w="367" h="191">
                  <a:moveTo>
                    <a:pt x="0" y="8"/>
                  </a:moveTo>
                  <a:lnTo>
                    <a:pt x="0" y="46"/>
                  </a:lnTo>
                  <a:lnTo>
                    <a:pt x="251" y="191"/>
                  </a:lnTo>
                  <a:lnTo>
                    <a:pt x="367" y="177"/>
                  </a:lnTo>
                  <a:lnTo>
                    <a:pt x="60" y="0"/>
                  </a:lnTo>
                  <a:lnTo>
                    <a:pt x="0" y="8"/>
                  </a:lnTo>
                  <a:close/>
                </a:path>
              </a:pathLst>
            </a:custGeom>
            <a:solidFill>
              <a:srgbClr val="F4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22"/>
            <p:cNvSpPr>
              <a:spLocks/>
            </p:cNvSpPr>
            <p:nvPr/>
          </p:nvSpPr>
          <p:spPr bwMode="auto">
            <a:xfrm>
              <a:off x="4266" y="417"/>
              <a:ext cx="287" cy="245"/>
            </a:xfrm>
            <a:custGeom>
              <a:avLst/>
              <a:gdLst/>
              <a:ahLst/>
              <a:cxnLst>
                <a:cxn ang="0">
                  <a:pos x="103" y="206"/>
                </a:cxn>
                <a:cxn ang="0">
                  <a:pos x="103" y="205"/>
                </a:cxn>
                <a:cxn ang="0">
                  <a:pos x="287" y="245"/>
                </a:cxn>
                <a:cxn ang="0">
                  <a:pos x="287" y="100"/>
                </a:cxn>
                <a:cxn ang="0">
                  <a:pos x="0" y="0"/>
                </a:cxn>
                <a:cxn ang="0">
                  <a:pos x="8" y="218"/>
                </a:cxn>
                <a:cxn ang="0">
                  <a:pos x="103" y="206"/>
                </a:cxn>
              </a:cxnLst>
              <a:rect l="0" t="0" r="r" b="b"/>
              <a:pathLst>
                <a:path w="287" h="245">
                  <a:moveTo>
                    <a:pt x="103" y="206"/>
                  </a:moveTo>
                  <a:lnTo>
                    <a:pt x="103" y="205"/>
                  </a:lnTo>
                  <a:lnTo>
                    <a:pt x="287" y="245"/>
                  </a:lnTo>
                  <a:lnTo>
                    <a:pt x="287" y="100"/>
                  </a:lnTo>
                  <a:lnTo>
                    <a:pt x="0" y="0"/>
                  </a:lnTo>
                  <a:lnTo>
                    <a:pt x="8" y="218"/>
                  </a:lnTo>
                  <a:lnTo>
                    <a:pt x="103" y="206"/>
                  </a:lnTo>
                  <a:close/>
                </a:path>
              </a:pathLst>
            </a:custGeom>
            <a:solidFill>
              <a:srgbClr val="5477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23"/>
            <p:cNvSpPr>
              <a:spLocks/>
            </p:cNvSpPr>
            <p:nvPr/>
          </p:nvSpPr>
          <p:spPr bwMode="auto">
            <a:xfrm>
              <a:off x="4266" y="417"/>
              <a:ext cx="287" cy="245"/>
            </a:xfrm>
            <a:custGeom>
              <a:avLst/>
              <a:gdLst/>
              <a:ahLst/>
              <a:cxnLst>
                <a:cxn ang="0">
                  <a:pos x="0" y="0"/>
                </a:cxn>
                <a:cxn ang="0">
                  <a:pos x="1" y="18"/>
                </a:cxn>
                <a:cxn ang="0">
                  <a:pos x="261" y="108"/>
                </a:cxn>
                <a:cxn ang="0">
                  <a:pos x="261" y="238"/>
                </a:cxn>
                <a:cxn ang="0">
                  <a:pos x="287" y="245"/>
                </a:cxn>
                <a:cxn ang="0">
                  <a:pos x="287" y="100"/>
                </a:cxn>
                <a:cxn ang="0">
                  <a:pos x="0" y="0"/>
                </a:cxn>
              </a:cxnLst>
              <a:rect l="0" t="0" r="r" b="b"/>
              <a:pathLst>
                <a:path w="287" h="245">
                  <a:moveTo>
                    <a:pt x="0" y="0"/>
                  </a:moveTo>
                  <a:lnTo>
                    <a:pt x="1" y="18"/>
                  </a:lnTo>
                  <a:lnTo>
                    <a:pt x="261" y="108"/>
                  </a:lnTo>
                  <a:lnTo>
                    <a:pt x="261" y="238"/>
                  </a:lnTo>
                  <a:lnTo>
                    <a:pt x="287" y="245"/>
                  </a:lnTo>
                  <a:lnTo>
                    <a:pt x="287" y="100"/>
                  </a:lnTo>
                  <a:lnTo>
                    <a:pt x="0" y="0"/>
                  </a:lnTo>
                  <a:close/>
                </a:path>
              </a:pathLst>
            </a:custGeom>
            <a:solidFill>
              <a:srgbClr val="AAB7C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24"/>
            <p:cNvSpPr>
              <a:spLocks/>
            </p:cNvSpPr>
            <p:nvPr/>
          </p:nvSpPr>
          <p:spPr bwMode="auto">
            <a:xfrm>
              <a:off x="3614" y="680"/>
              <a:ext cx="680" cy="546"/>
            </a:xfrm>
            <a:custGeom>
              <a:avLst/>
              <a:gdLst/>
              <a:ahLst/>
              <a:cxnLst>
                <a:cxn ang="0">
                  <a:pos x="0" y="81"/>
                </a:cxn>
                <a:cxn ang="0">
                  <a:pos x="680" y="0"/>
                </a:cxn>
                <a:cxn ang="0">
                  <a:pos x="680" y="487"/>
                </a:cxn>
                <a:cxn ang="0">
                  <a:pos x="0" y="546"/>
                </a:cxn>
                <a:cxn ang="0">
                  <a:pos x="0" y="81"/>
                </a:cxn>
              </a:cxnLst>
              <a:rect l="0" t="0" r="r" b="b"/>
              <a:pathLst>
                <a:path w="680" h="546">
                  <a:moveTo>
                    <a:pt x="0" y="81"/>
                  </a:moveTo>
                  <a:lnTo>
                    <a:pt x="680" y="0"/>
                  </a:lnTo>
                  <a:lnTo>
                    <a:pt x="680" y="487"/>
                  </a:lnTo>
                  <a:lnTo>
                    <a:pt x="0" y="546"/>
                  </a:lnTo>
                  <a:lnTo>
                    <a:pt x="0" y="81"/>
                  </a:lnTo>
                  <a:close/>
                </a:path>
              </a:pathLst>
            </a:custGeom>
            <a:solidFill>
              <a:srgbClr val="AAB7C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25"/>
            <p:cNvSpPr>
              <a:spLocks/>
            </p:cNvSpPr>
            <p:nvPr/>
          </p:nvSpPr>
          <p:spPr bwMode="auto">
            <a:xfrm>
              <a:off x="3614" y="747"/>
              <a:ext cx="680" cy="429"/>
            </a:xfrm>
            <a:custGeom>
              <a:avLst/>
              <a:gdLst/>
              <a:ahLst/>
              <a:cxnLst>
                <a:cxn ang="0">
                  <a:pos x="680" y="420"/>
                </a:cxn>
                <a:cxn ang="0">
                  <a:pos x="680" y="322"/>
                </a:cxn>
                <a:cxn ang="0">
                  <a:pos x="123" y="0"/>
                </a:cxn>
                <a:cxn ang="0">
                  <a:pos x="0" y="14"/>
                </a:cxn>
                <a:cxn ang="0">
                  <a:pos x="0" y="97"/>
                </a:cxn>
                <a:cxn ang="0">
                  <a:pos x="578" y="429"/>
                </a:cxn>
                <a:cxn ang="0">
                  <a:pos x="680" y="420"/>
                </a:cxn>
              </a:cxnLst>
              <a:rect l="0" t="0" r="r" b="b"/>
              <a:pathLst>
                <a:path w="680" h="429">
                  <a:moveTo>
                    <a:pt x="680" y="420"/>
                  </a:moveTo>
                  <a:lnTo>
                    <a:pt x="680" y="322"/>
                  </a:lnTo>
                  <a:lnTo>
                    <a:pt x="123" y="0"/>
                  </a:lnTo>
                  <a:lnTo>
                    <a:pt x="0" y="14"/>
                  </a:lnTo>
                  <a:lnTo>
                    <a:pt x="0" y="97"/>
                  </a:lnTo>
                  <a:lnTo>
                    <a:pt x="578" y="429"/>
                  </a:lnTo>
                  <a:lnTo>
                    <a:pt x="680" y="420"/>
                  </a:lnTo>
                  <a:close/>
                </a:path>
              </a:pathLst>
            </a:custGeom>
            <a:solidFill>
              <a:srgbClr val="F4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26"/>
            <p:cNvSpPr>
              <a:spLocks/>
            </p:cNvSpPr>
            <p:nvPr/>
          </p:nvSpPr>
          <p:spPr bwMode="auto">
            <a:xfrm>
              <a:off x="3614" y="887"/>
              <a:ext cx="511" cy="305"/>
            </a:xfrm>
            <a:custGeom>
              <a:avLst/>
              <a:gdLst/>
              <a:ahLst/>
              <a:cxnLst>
                <a:cxn ang="0">
                  <a:pos x="511" y="295"/>
                </a:cxn>
                <a:cxn ang="0">
                  <a:pos x="0" y="0"/>
                </a:cxn>
                <a:cxn ang="0">
                  <a:pos x="0" y="81"/>
                </a:cxn>
                <a:cxn ang="0">
                  <a:pos x="389" y="305"/>
                </a:cxn>
                <a:cxn ang="0">
                  <a:pos x="511" y="295"/>
                </a:cxn>
              </a:cxnLst>
              <a:rect l="0" t="0" r="r" b="b"/>
              <a:pathLst>
                <a:path w="511" h="305">
                  <a:moveTo>
                    <a:pt x="511" y="295"/>
                  </a:moveTo>
                  <a:lnTo>
                    <a:pt x="0" y="0"/>
                  </a:lnTo>
                  <a:lnTo>
                    <a:pt x="0" y="81"/>
                  </a:lnTo>
                  <a:lnTo>
                    <a:pt x="389" y="305"/>
                  </a:lnTo>
                  <a:lnTo>
                    <a:pt x="511" y="295"/>
                  </a:lnTo>
                  <a:close/>
                </a:path>
              </a:pathLst>
            </a:custGeom>
            <a:solidFill>
              <a:srgbClr val="F4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27"/>
            <p:cNvSpPr>
              <a:spLocks/>
            </p:cNvSpPr>
            <p:nvPr/>
          </p:nvSpPr>
          <p:spPr bwMode="auto">
            <a:xfrm>
              <a:off x="3775" y="737"/>
              <a:ext cx="519" cy="304"/>
            </a:xfrm>
            <a:custGeom>
              <a:avLst/>
              <a:gdLst/>
              <a:ahLst/>
              <a:cxnLst>
                <a:cxn ang="0">
                  <a:pos x="519" y="272"/>
                </a:cxn>
                <a:cxn ang="0">
                  <a:pos x="46" y="0"/>
                </a:cxn>
                <a:cxn ang="0">
                  <a:pos x="0" y="6"/>
                </a:cxn>
                <a:cxn ang="0">
                  <a:pos x="519" y="304"/>
                </a:cxn>
                <a:cxn ang="0">
                  <a:pos x="519" y="272"/>
                </a:cxn>
              </a:cxnLst>
              <a:rect l="0" t="0" r="r" b="b"/>
              <a:pathLst>
                <a:path w="519" h="304">
                  <a:moveTo>
                    <a:pt x="519" y="272"/>
                  </a:moveTo>
                  <a:lnTo>
                    <a:pt x="46" y="0"/>
                  </a:lnTo>
                  <a:lnTo>
                    <a:pt x="0" y="6"/>
                  </a:lnTo>
                  <a:lnTo>
                    <a:pt x="519" y="304"/>
                  </a:lnTo>
                  <a:lnTo>
                    <a:pt x="519" y="272"/>
                  </a:lnTo>
                  <a:close/>
                </a:path>
              </a:pathLst>
            </a:custGeom>
            <a:solidFill>
              <a:srgbClr val="F4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Rectangle 29"/>
            <p:cNvSpPr>
              <a:spLocks noChangeArrowheads="1"/>
            </p:cNvSpPr>
            <p:nvPr/>
          </p:nvSpPr>
          <p:spPr bwMode="auto">
            <a:xfrm>
              <a:off x="4243" y="379"/>
              <a:ext cx="51" cy="263"/>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30"/>
            <p:cNvSpPr>
              <a:spLocks/>
            </p:cNvSpPr>
            <p:nvPr/>
          </p:nvSpPr>
          <p:spPr bwMode="auto">
            <a:xfrm>
              <a:off x="4171" y="1015"/>
              <a:ext cx="45" cy="62"/>
            </a:xfrm>
            <a:custGeom>
              <a:avLst/>
              <a:gdLst/>
              <a:ahLst/>
              <a:cxnLst>
                <a:cxn ang="0">
                  <a:pos x="45" y="59"/>
                </a:cxn>
                <a:cxn ang="0">
                  <a:pos x="45" y="0"/>
                </a:cxn>
                <a:cxn ang="0">
                  <a:pos x="0" y="3"/>
                </a:cxn>
                <a:cxn ang="0">
                  <a:pos x="0" y="62"/>
                </a:cxn>
                <a:cxn ang="0">
                  <a:pos x="45" y="59"/>
                </a:cxn>
              </a:cxnLst>
              <a:rect l="0" t="0" r="r" b="b"/>
              <a:pathLst>
                <a:path w="45" h="62">
                  <a:moveTo>
                    <a:pt x="45" y="59"/>
                  </a:moveTo>
                  <a:lnTo>
                    <a:pt x="45" y="0"/>
                  </a:lnTo>
                  <a:lnTo>
                    <a:pt x="0" y="3"/>
                  </a:lnTo>
                  <a:lnTo>
                    <a:pt x="0" y="62"/>
                  </a:lnTo>
                  <a:lnTo>
                    <a:pt x="45" y="59"/>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31"/>
            <p:cNvSpPr>
              <a:spLocks/>
            </p:cNvSpPr>
            <p:nvPr/>
          </p:nvSpPr>
          <p:spPr bwMode="auto">
            <a:xfrm>
              <a:off x="4054" y="1030"/>
              <a:ext cx="45" cy="62"/>
            </a:xfrm>
            <a:custGeom>
              <a:avLst/>
              <a:gdLst/>
              <a:ahLst/>
              <a:cxnLst>
                <a:cxn ang="0">
                  <a:pos x="45" y="59"/>
                </a:cxn>
                <a:cxn ang="0">
                  <a:pos x="45" y="0"/>
                </a:cxn>
                <a:cxn ang="0">
                  <a:pos x="0" y="3"/>
                </a:cxn>
                <a:cxn ang="0">
                  <a:pos x="0" y="62"/>
                </a:cxn>
                <a:cxn ang="0">
                  <a:pos x="45" y="59"/>
                </a:cxn>
              </a:cxnLst>
              <a:rect l="0" t="0" r="r" b="b"/>
              <a:pathLst>
                <a:path w="45" h="62">
                  <a:moveTo>
                    <a:pt x="45" y="59"/>
                  </a:moveTo>
                  <a:lnTo>
                    <a:pt x="45" y="0"/>
                  </a:lnTo>
                  <a:lnTo>
                    <a:pt x="0" y="3"/>
                  </a:lnTo>
                  <a:lnTo>
                    <a:pt x="0" y="62"/>
                  </a:lnTo>
                  <a:lnTo>
                    <a:pt x="45" y="59"/>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32"/>
            <p:cNvSpPr>
              <a:spLocks/>
            </p:cNvSpPr>
            <p:nvPr/>
          </p:nvSpPr>
          <p:spPr bwMode="auto">
            <a:xfrm>
              <a:off x="3936" y="1045"/>
              <a:ext cx="46" cy="61"/>
            </a:xfrm>
            <a:custGeom>
              <a:avLst/>
              <a:gdLst/>
              <a:ahLst/>
              <a:cxnLst>
                <a:cxn ang="0">
                  <a:pos x="46" y="58"/>
                </a:cxn>
                <a:cxn ang="0">
                  <a:pos x="46" y="0"/>
                </a:cxn>
                <a:cxn ang="0">
                  <a:pos x="0" y="3"/>
                </a:cxn>
                <a:cxn ang="0">
                  <a:pos x="0" y="61"/>
                </a:cxn>
                <a:cxn ang="0">
                  <a:pos x="46" y="58"/>
                </a:cxn>
              </a:cxnLst>
              <a:rect l="0" t="0" r="r" b="b"/>
              <a:pathLst>
                <a:path w="46" h="61">
                  <a:moveTo>
                    <a:pt x="46" y="58"/>
                  </a:moveTo>
                  <a:lnTo>
                    <a:pt x="46" y="0"/>
                  </a:lnTo>
                  <a:lnTo>
                    <a:pt x="0" y="3"/>
                  </a:lnTo>
                  <a:lnTo>
                    <a:pt x="0" y="61"/>
                  </a:lnTo>
                  <a:lnTo>
                    <a:pt x="46" y="5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33"/>
            <p:cNvSpPr>
              <a:spLocks/>
            </p:cNvSpPr>
            <p:nvPr/>
          </p:nvSpPr>
          <p:spPr bwMode="auto">
            <a:xfrm>
              <a:off x="3819" y="1059"/>
              <a:ext cx="45" cy="62"/>
            </a:xfrm>
            <a:custGeom>
              <a:avLst/>
              <a:gdLst/>
              <a:ahLst/>
              <a:cxnLst>
                <a:cxn ang="0">
                  <a:pos x="45" y="59"/>
                </a:cxn>
                <a:cxn ang="0">
                  <a:pos x="45" y="0"/>
                </a:cxn>
                <a:cxn ang="0">
                  <a:pos x="0" y="3"/>
                </a:cxn>
                <a:cxn ang="0">
                  <a:pos x="0" y="62"/>
                </a:cxn>
                <a:cxn ang="0">
                  <a:pos x="45" y="59"/>
                </a:cxn>
              </a:cxnLst>
              <a:rect l="0" t="0" r="r" b="b"/>
              <a:pathLst>
                <a:path w="45" h="62">
                  <a:moveTo>
                    <a:pt x="45" y="59"/>
                  </a:moveTo>
                  <a:lnTo>
                    <a:pt x="45" y="0"/>
                  </a:lnTo>
                  <a:lnTo>
                    <a:pt x="0" y="3"/>
                  </a:lnTo>
                  <a:lnTo>
                    <a:pt x="0" y="62"/>
                  </a:lnTo>
                  <a:lnTo>
                    <a:pt x="45" y="59"/>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34"/>
            <p:cNvSpPr>
              <a:spLocks/>
            </p:cNvSpPr>
            <p:nvPr/>
          </p:nvSpPr>
          <p:spPr bwMode="auto">
            <a:xfrm>
              <a:off x="3702" y="1074"/>
              <a:ext cx="45" cy="62"/>
            </a:xfrm>
            <a:custGeom>
              <a:avLst/>
              <a:gdLst/>
              <a:ahLst/>
              <a:cxnLst>
                <a:cxn ang="0">
                  <a:pos x="45" y="59"/>
                </a:cxn>
                <a:cxn ang="0">
                  <a:pos x="45" y="0"/>
                </a:cxn>
                <a:cxn ang="0">
                  <a:pos x="0" y="3"/>
                </a:cxn>
                <a:cxn ang="0">
                  <a:pos x="1" y="62"/>
                </a:cxn>
                <a:cxn ang="0">
                  <a:pos x="45" y="59"/>
                </a:cxn>
              </a:cxnLst>
              <a:rect l="0" t="0" r="r" b="b"/>
              <a:pathLst>
                <a:path w="45" h="62">
                  <a:moveTo>
                    <a:pt x="45" y="59"/>
                  </a:moveTo>
                  <a:lnTo>
                    <a:pt x="45" y="0"/>
                  </a:lnTo>
                  <a:lnTo>
                    <a:pt x="0" y="3"/>
                  </a:lnTo>
                  <a:lnTo>
                    <a:pt x="1" y="62"/>
                  </a:lnTo>
                  <a:lnTo>
                    <a:pt x="45" y="59"/>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35"/>
            <p:cNvSpPr>
              <a:spLocks/>
            </p:cNvSpPr>
            <p:nvPr/>
          </p:nvSpPr>
          <p:spPr bwMode="auto">
            <a:xfrm>
              <a:off x="4171" y="893"/>
              <a:ext cx="45" cy="60"/>
            </a:xfrm>
            <a:custGeom>
              <a:avLst/>
              <a:gdLst/>
              <a:ahLst/>
              <a:cxnLst>
                <a:cxn ang="0">
                  <a:pos x="45" y="57"/>
                </a:cxn>
                <a:cxn ang="0">
                  <a:pos x="45" y="0"/>
                </a:cxn>
                <a:cxn ang="0">
                  <a:pos x="0" y="3"/>
                </a:cxn>
                <a:cxn ang="0">
                  <a:pos x="0" y="60"/>
                </a:cxn>
                <a:cxn ang="0">
                  <a:pos x="45" y="57"/>
                </a:cxn>
              </a:cxnLst>
              <a:rect l="0" t="0" r="r" b="b"/>
              <a:pathLst>
                <a:path w="45" h="60">
                  <a:moveTo>
                    <a:pt x="45" y="57"/>
                  </a:moveTo>
                  <a:lnTo>
                    <a:pt x="45" y="0"/>
                  </a:lnTo>
                  <a:lnTo>
                    <a:pt x="0" y="3"/>
                  </a:lnTo>
                  <a:lnTo>
                    <a:pt x="0" y="60"/>
                  </a:lnTo>
                  <a:lnTo>
                    <a:pt x="45" y="57"/>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36"/>
            <p:cNvSpPr>
              <a:spLocks/>
            </p:cNvSpPr>
            <p:nvPr/>
          </p:nvSpPr>
          <p:spPr bwMode="auto">
            <a:xfrm>
              <a:off x="4054" y="907"/>
              <a:ext cx="45" cy="61"/>
            </a:xfrm>
            <a:custGeom>
              <a:avLst/>
              <a:gdLst/>
              <a:ahLst/>
              <a:cxnLst>
                <a:cxn ang="0">
                  <a:pos x="45" y="58"/>
                </a:cxn>
                <a:cxn ang="0">
                  <a:pos x="45" y="0"/>
                </a:cxn>
                <a:cxn ang="0">
                  <a:pos x="0" y="3"/>
                </a:cxn>
                <a:cxn ang="0">
                  <a:pos x="0" y="61"/>
                </a:cxn>
                <a:cxn ang="0">
                  <a:pos x="45" y="58"/>
                </a:cxn>
              </a:cxnLst>
              <a:rect l="0" t="0" r="r" b="b"/>
              <a:pathLst>
                <a:path w="45" h="61">
                  <a:moveTo>
                    <a:pt x="45" y="58"/>
                  </a:moveTo>
                  <a:lnTo>
                    <a:pt x="45" y="0"/>
                  </a:lnTo>
                  <a:lnTo>
                    <a:pt x="0" y="3"/>
                  </a:lnTo>
                  <a:lnTo>
                    <a:pt x="0" y="61"/>
                  </a:lnTo>
                  <a:lnTo>
                    <a:pt x="45" y="5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37"/>
            <p:cNvSpPr>
              <a:spLocks/>
            </p:cNvSpPr>
            <p:nvPr/>
          </p:nvSpPr>
          <p:spPr bwMode="auto">
            <a:xfrm>
              <a:off x="3936" y="922"/>
              <a:ext cx="46" cy="61"/>
            </a:xfrm>
            <a:custGeom>
              <a:avLst/>
              <a:gdLst/>
              <a:ahLst/>
              <a:cxnLst>
                <a:cxn ang="0">
                  <a:pos x="46" y="58"/>
                </a:cxn>
                <a:cxn ang="0">
                  <a:pos x="46" y="0"/>
                </a:cxn>
                <a:cxn ang="0">
                  <a:pos x="0" y="3"/>
                </a:cxn>
                <a:cxn ang="0">
                  <a:pos x="0" y="61"/>
                </a:cxn>
                <a:cxn ang="0">
                  <a:pos x="46" y="58"/>
                </a:cxn>
              </a:cxnLst>
              <a:rect l="0" t="0" r="r" b="b"/>
              <a:pathLst>
                <a:path w="46" h="61">
                  <a:moveTo>
                    <a:pt x="46" y="58"/>
                  </a:moveTo>
                  <a:lnTo>
                    <a:pt x="46" y="0"/>
                  </a:lnTo>
                  <a:lnTo>
                    <a:pt x="0" y="3"/>
                  </a:lnTo>
                  <a:lnTo>
                    <a:pt x="0" y="61"/>
                  </a:lnTo>
                  <a:lnTo>
                    <a:pt x="46" y="5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38"/>
            <p:cNvSpPr>
              <a:spLocks/>
            </p:cNvSpPr>
            <p:nvPr/>
          </p:nvSpPr>
          <p:spPr bwMode="auto">
            <a:xfrm>
              <a:off x="3819" y="937"/>
              <a:ext cx="45" cy="60"/>
            </a:xfrm>
            <a:custGeom>
              <a:avLst/>
              <a:gdLst/>
              <a:ahLst/>
              <a:cxnLst>
                <a:cxn ang="0">
                  <a:pos x="45" y="57"/>
                </a:cxn>
                <a:cxn ang="0">
                  <a:pos x="45" y="0"/>
                </a:cxn>
                <a:cxn ang="0">
                  <a:pos x="0" y="3"/>
                </a:cxn>
                <a:cxn ang="0">
                  <a:pos x="0" y="60"/>
                </a:cxn>
                <a:cxn ang="0">
                  <a:pos x="45" y="57"/>
                </a:cxn>
              </a:cxnLst>
              <a:rect l="0" t="0" r="r" b="b"/>
              <a:pathLst>
                <a:path w="45" h="60">
                  <a:moveTo>
                    <a:pt x="45" y="57"/>
                  </a:moveTo>
                  <a:lnTo>
                    <a:pt x="45" y="0"/>
                  </a:lnTo>
                  <a:lnTo>
                    <a:pt x="0" y="3"/>
                  </a:lnTo>
                  <a:lnTo>
                    <a:pt x="0" y="60"/>
                  </a:lnTo>
                  <a:lnTo>
                    <a:pt x="45" y="57"/>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39"/>
            <p:cNvSpPr>
              <a:spLocks/>
            </p:cNvSpPr>
            <p:nvPr/>
          </p:nvSpPr>
          <p:spPr bwMode="auto">
            <a:xfrm>
              <a:off x="3702" y="951"/>
              <a:ext cx="45" cy="61"/>
            </a:xfrm>
            <a:custGeom>
              <a:avLst/>
              <a:gdLst/>
              <a:ahLst/>
              <a:cxnLst>
                <a:cxn ang="0">
                  <a:pos x="45" y="58"/>
                </a:cxn>
                <a:cxn ang="0">
                  <a:pos x="45" y="0"/>
                </a:cxn>
                <a:cxn ang="0">
                  <a:pos x="0" y="3"/>
                </a:cxn>
                <a:cxn ang="0">
                  <a:pos x="1" y="61"/>
                </a:cxn>
                <a:cxn ang="0">
                  <a:pos x="45" y="58"/>
                </a:cxn>
              </a:cxnLst>
              <a:rect l="0" t="0" r="r" b="b"/>
              <a:pathLst>
                <a:path w="45" h="61">
                  <a:moveTo>
                    <a:pt x="45" y="58"/>
                  </a:moveTo>
                  <a:lnTo>
                    <a:pt x="45" y="0"/>
                  </a:lnTo>
                  <a:lnTo>
                    <a:pt x="0" y="3"/>
                  </a:lnTo>
                  <a:lnTo>
                    <a:pt x="1" y="61"/>
                  </a:lnTo>
                  <a:lnTo>
                    <a:pt x="45" y="5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40"/>
            <p:cNvSpPr>
              <a:spLocks/>
            </p:cNvSpPr>
            <p:nvPr/>
          </p:nvSpPr>
          <p:spPr bwMode="auto">
            <a:xfrm>
              <a:off x="4171" y="769"/>
              <a:ext cx="45" cy="61"/>
            </a:xfrm>
            <a:custGeom>
              <a:avLst/>
              <a:gdLst/>
              <a:ahLst/>
              <a:cxnLst>
                <a:cxn ang="0">
                  <a:pos x="45" y="57"/>
                </a:cxn>
                <a:cxn ang="0">
                  <a:pos x="45" y="0"/>
                </a:cxn>
                <a:cxn ang="0">
                  <a:pos x="0" y="3"/>
                </a:cxn>
                <a:cxn ang="0">
                  <a:pos x="0" y="61"/>
                </a:cxn>
                <a:cxn ang="0">
                  <a:pos x="45" y="57"/>
                </a:cxn>
              </a:cxnLst>
              <a:rect l="0" t="0" r="r" b="b"/>
              <a:pathLst>
                <a:path w="45" h="61">
                  <a:moveTo>
                    <a:pt x="45" y="57"/>
                  </a:moveTo>
                  <a:lnTo>
                    <a:pt x="45" y="0"/>
                  </a:lnTo>
                  <a:lnTo>
                    <a:pt x="0" y="3"/>
                  </a:lnTo>
                  <a:lnTo>
                    <a:pt x="0" y="61"/>
                  </a:lnTo>
                  <a:lnTo>
                    <a:pt x="45" y="57"/>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41"/>
            <p:cNvSpPr>
              <a:spLocks/>
            </p:cNvSpPr>
            <p:nvPr/>
          </p:nvSpPr>
          <p:spPr bwMode="auto">
            <a:xfrm>
              <a:off x="4054" y="783"/>
              <a:ext cx="45" cy="61"/>
            </a:xfrm>
            <a:custGeom>
              <a:avLst/>
              <a:gdLst/>
              <a:ahLst/>
              <a:cxnLst>
                <a:cxn ang="0">
                  <a:pos x="45" y="58"/>
                </a:cxn>
                <a:cxn ang="0">
                  <a:pos x="45" y="0"/>
                </a:cxn>
                <a:cxn ang="0">
                  <a:pos x="0" y="4"/>
                </a:cxn>
                <a:cxn ang="0">
                  <a:pos x="0" y="61"/>
                </a:cxn>
                <a:cxn ang="0">
                  <a:pos x="45" y="58"/>
                </a:cxn>
              </a:cxnLst>
              <a:rect l="0" t="0" r="r" b="b"/>
              <a:pathLst>
                <a:path w="45" h="61">
                  <a:moveTo>
                    <a:pt x="45" y="58"/>
                  </a:moveTo>
                  <a:lnTo>
                    <a:pt x="45" y="0"/>
                  </a:lnTo>
                  <a:lnTo>
                    <a:pt x="0" y="4"/>
                  </a:lnTo>
                  <a:lnTo>
                    <a:pt x="0" y="61"/>
                  </a:lnTo>
                  <a:lnTo>
                    <a:pt x="45" y="5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42"/>
            <p:cNvSpPr>
              <a:spLocks/>
            </p:cNvSpPr>
            <p:nvPr/>
          </p:nvSpPr>
          <p:spPr bwMode="auto">
            <a:xfrm>
              <a:off x="4057" y="519"/>
              <a:ext cx="35" cy="50"/>
            </a:xfrm>
            <a:custGeom>
              <a:avLst/>
              <a:gdLst/>
              <a:ahLst/>
              <a:cxnLst>
                <a:cxn ang="0">
                  <a:pos x="35" y="47"/>
                </a:cxn>
                <a:cxn ang="0">
                  <a:pos x="35" y="0"/>
                </a:cxn>
                <a:cxn ang="0">
                  <a:pos x="0" y="3"/>
                </a:cxn>
                <a:cxn ang="0">
                  <a:pos x="0" y="50"/>
                </a:cxn>
                <a:cxn ang="0">
                  <a:pos x="35" y="47"/>
                </a:cxn>
              </a:cxnLst>
              <a:rect l="0" t="0" r="r" b="b"/>
              <a:pathLst>
                <a:path w="35" h="50">
                  <a:moveTo>
                    <a:pt x="35" y="47"/>
                  </a:moveTo>
                  <a:lnTo>
                    <a:pt x="35" y="0"/>
                  </a:lnTo>
                  <a:lnTo>
                    <a:pt x="0" y="3"/>
                  </a:lnTo>
                  <a:lnTo>
                    <a:pt x="0" y="50"/>
                  </a:lnTo>
                  <a:lnTo>
                    <a:pt x="35" y="47"/>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43"/>
            <p:cNvSpPr>
              <a:spLocks/>
            </p:cNvSpPr>
            <p:nvPr/>
          </p:nvSpPr>
          <p:spPr bwMode="auto">
            <a:xfrm>
              <a:off x="4125" y="551"/>
              <a:ext cx="37" cy="49"/>
            </a:xfrm>
            <a:custGeom>
              <a:avLst/>
              <a:gdLst/>
              <a:ahLst/>
              <a:cxnLst>
                <a:cxn ang="0">
                  <a:pos x="37" y="46"/>
                </a:cxn>
                <a:cxn ang="0">
                  <a:pos x="37" y="0"/>
                </a:cxn>
                <a:cxn ang="0">
                  <a:pos x="0" y="2"/>
                </a:cxn>
                <a:cxn ang="0">
                  <a:pos x="0" y="49"/>
                </a:cxn>
                <a:cxn ang="0">
                  <a:pos x="37" y="46"/>
                </a:cxn>
              </a:cxnLst>
              <a:rect l="0" t="0" r="r" b="b"/>
              <a:pathLst>
                <a:path w="37" h="49">
                  <a:moveTo>
                    <a:pt x="37" y="46"/>
                  </a:moveTo>
                  <a:lnTo>
                    <a:pt x="37" y="0"/>
                  </a:lnTo>
                  <a:lnTo>
                    <a:pt x="0" y="2"/>
                  </a:lnTo>
                  <a:lnTo>
                    <a:pt x="0" y="49"/>
                  </a:lnTo>
                  <a:lnTo>
                    <a:pt x="37" y="46"/>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44"/>
            <p:cNvSpPr>
              <a:spLocks/>
            </p:cNvSpPr>
            <p:nvPr/>
          </p:nvSpPr>
          <p:spPr bwMode="auto">
            <a:xfrm>
              <a:off x="3936" y="798"/>
              <a:ext cx="46" cy="62"/>
            </a:xfrm>
            <a:custGeom>
              <a:avLst/>
              <a:gdLst/>
              <a:ahLst/>
              <a:cxnLst>
                <a:cxn ang="0">
                  <a:pos x="46" y="58"/>
                </a:cxn>
                <a:cxn ang="0">
                  <a:pos x="46" y="0"/>
                </a:cxn>
                <a:cxn ang="0">
                  <a:pos x="0" y="3"/>
                </a:cxn>
                <a:cxn ang="0">
                  <a:pos x="0" y="62"/>
                </a:cxn>
                <a:cxn ang="0">
                  <a:pos x="46" y="58"/>
                </a:cxn>
              </a:cxnLst>
              <a:rect l="0" t="0" r="r" b="b"/>
              <a:pathLst>
                <a:path w="46" h="62">
                  <a:moveTo>
                    <a:pt x="46" y="58"/>
                  </a:moveTo>
                  <a:lnTo>
                    <a:pt x="46" y="0"/>
                  </a:lnTo>
                  <a:lnTo>
                    <a:pt x="0" y="3"/>
                  </a:lnTo>
                  <a:lnTo>
                    <a:pt x="0" y="62"/>
                  </a:lnTo>
                  <a:lnTo>
                    <a:pt x="46" y="5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45"/>
            <p:cNvSpPr>
              <a:spLocks/>
            </p:cNvSpPr>
            <p:nvPr/>
          </p:nvSpPr>
          <p:spPr bwMode="auto">
            <a:xfrm>
              <a:off x="3819" y="813"/>
              <a:ext cx="45" cy="62"/>
            </a:xfrm>
            <a:custGeom>
              <a:avLst/>
              <a:gdLst/>
              <a:ahLst/>
              <a:cxnLst>
                <a:cxn ang="0">
                  <a:pos x="45" y="57"/>
                </a:cxn>
                <a:cxn ang="0">
                  <a:pos x="45" y="0"/>
                </a:cxn>
                <a:cxn ang="0">
                  <a:pos x="0" y="3"/>
                </a:cxn>
                <a:cxn ang="0">
                  <a:pos x="0" y="62"/>
                </a:cxn>
                <a:cxn ang="0">
                  <a:pos x="45" y="57"/>
                </a:cxn>
              </a:cxnLst>
              <a:rect l="0" t="0" r="r" b="b"/>
              <a:pathLst>
                <a:path w="45" h="62">
                  <a:moveTo>
                    <a:pt x="45" y="57"/>
                  </a:moveTo>
                  <a:lnTo>
                    <a:pt x="45" y="0"/>
                  </a:lnTo>
                  <a:lnTo>
                    <a:pt x="0" y="3"/>
                  </a:lnTo>
                  <a:lnTo>
                    <a:pt x="0" y="62"/>
                  </a:lnTo>
                  <a:lnTo>
                    <a:pt x="45" y="57"/>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46"/>
            <p:cNvSpPr>
              <a:spLocks/>
            </p:cNvSpPr>
            <p:nvPr/>
          </p:nvSpPr>
          <p:spPr bwMode="auto">
            <a:xfrm>
              <a:off x="3702" y="827"/>
              <a:ext cx="45" cy="62"/>
            </a:xfrm>
            <a:custGeom>
              <a:avLst/>
              <a:gdLst/>
              <a:ahLst/>
              <a:cxnLst>
                <a:cxn ang="0">
                  <a:pos x="45" y="58"/>
                </a:cxn>
                <a:cxn ang="0">
                  <a:pos x="45" y="0"/>
                </a:cxn>
                <a:cxn ang="0">
                  <a:pos x="0" y="4"/>
                </a:cxn>
                <a:cxn ang="0">
                  <a:pos x="1" y="62"/>
                </a:cxn>
                <a:cxn ang="0">
                  <a:pos x="45" y="58"/>
                </a:cxn>
              </a:cxnLst>
              <a:rect l="0" t="0" r="r" b="b"/>
              <a:pathLst>
                <a:path w="45" h="62">
                  <a:moveTo>
                    <a:pt x="45" y="58"/>
                  </a:moveTo>
                  <a:lnTo>
                    <a:pt x="45" y="0"/>
                  </a:lnTo>
                  <a:lnTo>
                    <a:pt x="0" y="4"/>
                  </a:lnTo>
                  <a:lnTo>
                    <a:pt x="1" y="62"/>
                  </a:lnTo>
                  <a:lnTo>
                    <a:pt x="45" y="5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47"/>
            <p:cNvSpPr>
              <a:spLocks/>
            </p:cNvSpPr>
            <p:nvPr/>
          </p:nvSpPr>
          <p:spPr bwMode="auto">
            <a:xfrm>
              <a:off x="4477" y="1039"/>
              <a:ext cx="46" cy="62"/>
            </a:xfrm>
            <a:custGeom>
              <a:avLst/>
              <a:gdLst/>
              <a:ahLst/>
              <a:cxnLst>
                <a:cxn ang="0">
                  <a:pos x="0" y="59"/>
                </a:cxn>
                <a:cxn ang="0">
                  <a:pos x="0" y="0"/>
                </a:cxn>
                <a:cxn ang="0">
                  <a:pos x="46" y="5"/>
                </a:cxn>
                <a:cxn ang="0">
                  <a:pos x="44" y="62"/>
                </a:cxn>
                <a:cxn ang="0">
                  <a:pos x="0" y="59"/>
                </a:cxn>
              </a:cxnLst>
              <a:rect l="0" t="0" r="r" b="b"/>
              <a:pathLst>
                <a:path w="46" h="62">
                  <a:moveTo>
                    <a:pt x="0" y="59"/>
                  </a:moveTo>
                  <a:lnTo>
                    <a:pt x="0" y="0"/>
                  </a:lnTo>
                  <a:lnTo>
                    <a:pt x="46" y="5"/>
                  </a:lnTo>
                  <a:lnTo>
                    <a:pt x="44" y="62"/>
                  </a:lnTo>
                  <a:lnTo>
                    <a:pt x="0" y="5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48"/>
            <p:cNvSpPr>
              <a:spLocks/>
            </p:cNvSpPr>
            <p:nvPr/>
          </p:nvSpPr>
          <p:spPr bwMode="auto">
            <a:xfrm>
              <a:off x="4595" y="1054"/>
              <a:ext cx="45" cy="62"/>
            </a:xfrm>
            <a:custGeom>
              <a:avLst/>
              <a:gdLst/>
              <a:ahLst/>
              <a:cxnLst>
                <a:cxn ang="0">
                  <a:pos x="0" y="59"/>
                </a:cxn>
                <a:cxn ang="0">
                  <a:pos x="0" y="0"/>
                </a:cxn>
                <a:cxn ang="0">
                  <a:pos x="45" y="4"/>
                </a:cxn>
                <a:cxn ang="0">
                  <a:pos x="44" y="62"/>
                </a:cxn>
                <a:cxn ang="0">
                  <a:pos x="0" y="59"/>
                </a:cxn>
              </a:cxnLst>
              <a:rect l="0" t="0" r="r" b="b"/>
              <a:pathLst>
                <a:path w="45" h="62">
                  <a:moveTo>
                    <a:pt x="0" y="59"/>
                  </a:moveTo>
                  <a:lnTo>
                    <a:pt x="0" y="0"/>
                  </a:lnTo>
                  <a:lnTo>
                    <a:pt x="45" y="4"/>
                  </a:lnTo>
                  <a:lnTo>
                    <a:pt x="44" y="62"/>
                  </a:lnTo>
                  <a:lnTo>
                    <a:pt x="0" y="5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49"/>
            <p:cNvSpPr>
              <a:spLocks/>
            </p:cNvSpPr>
            <p:nvPr/>
          </p:nvSpPr>
          <p:spPr bwMode="auto">
            <a:xfrm>
              <a:off x="4710" y="1070"/>
              <a:ext cx="46" cy="61"/>
            </a:xfrm>
            <a:custGeom>
              <a:avLst/>
              <a:gdLst/>
              <a:ahLst/>
              <a:cxnLst>
                <a:cxn ang="0">
                  <a:pos x="0" y="57"/>
                </a:cxn>
                <a:cxn ang="0">
                  <a:pos x="2" y="0"/>
                </a:cxn>
                <a:cxn ang="0">
                  <a:pos x="46" y="3"/>
                </a:cxn>
                <a:cxn ang="0">
                  <a:pos x="46" y="61"/>
                </a:cxn>
                <a:cxn ang="0">
                  <a:pos x="0" y="57"/>
                </a:cxn>
              </a:cxnLst>
              <a:rect l="0" t="0" r="r" b="b"/>
              <a:pathLst>
                <a:path w="46" h="61">
                  <a:moveTo>
                    <a:pt x="0" y="57"/>
                  </a:moveTo>
                  <a:lnTo>
                    <a:pt x="2" y="0"/>
                  </a:lnTo>
                  <a:lnTo>
                    <a:pt x="46" y="3"/>
                  </a:lnTo>
                  <a:lnTo>
                    <a:pt x="46" y="61"/>
                  </a:lnTo>
                  <a:lnTo>
                    <a:pt x="0" y="5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50"/>
            <p:cNvSpPr>
              <a:spLocks/>
            </p:cNvSpPr>
            <p:nvPr/>
          </p:nvSpPr>
          <p:spPr bwMode="auto">
            <a:xfrm>
              <a:off x="4477" y="917"/>
              <a:ext cx="46" cy="62"/>
            </a:xfrm>
            <a:custGeom>
              <a:avLst/>
              <a:gdLst/>
              <a:ahLst/>
              <a:cxnLst>
                <a:cxn ang="0">
                  <a:pos x="0" y="58"/>
                </a:cxn>
                <a:cxn ang="0">
                  <a:pos x="0" y="0"/>
                </a:cxn>
                <a:cxn ang="0">
                  <a:pos x="46" y="3"/>
                </a:cxn>
                <a:cxn ang="0">
                  <a:pos x="44" y="62"/>
                </a:cxn>
                <a:cxn ang="0">
                  <a:pos x="0" y="58"/>
                </a:cxn>
              </a:cxnLst>
              <a:rect l="0" t="0" r="r" b="b"/>
              <a:pathLst>
                <a:path w="46" h="62">
                  <a:moveTo>
                    <a:pt x="0" y="58"/>
                  </a:moveTo>
                  <a:lnTo>
                    <a:pt x="0" y="0"/>
                  </a:lnTo>
                  <a:lnTo>
                    <a:pt x="46" y="3"/>
                  </a:lnTo>
                  <a:lnTo>
                    <a:pt x="44" y="62"/>
                  </a:lnTo>
                  <a:lnTo>
                    <a:pt x="0" y="5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51"/>
            <p:cNvSpPr>
              <a:spLocks/>
            </p:cNvSpPr>
            <p:nvPr/>
          </p:nvSpPr>
          <p:spPr bwMode="auto">
            <a:xfrm>
              <a:off x="4595" y="931"/>
              <a:ext cx="45" cy="62"/>
            </a:xfrm>
            <a:custGeom>
              <a:avLst/>
              <a:gdLst/>
              <a:ahLst/>
              <a:cxnLst>
                <a:cxn ang="0">
                  <a:pos x="0" y="59"/>
                </a:cxn>
                <a:cxn ang="0">
                  <a:pos x="0" y="0"/>
                </a:cxn>
                <a:cxn ang="0">
                  <a:pos x="45" y="3"/>
                </a:cxn>
                <a:cxn ang="0">
                  <a:pos x="44" y="62"/>
                </a:cxn>
                <a:cxn ang="0">
                  <a:pos x="0" y="59"/>
                </a:cxn>
              </a:cxnLst>
              <a:rect l="0" t="0" r="r" b="b"/>
              <a:pathLst>
                <a:path w="45" h="62">
                  <a:moveTo>
                    <a:pt x="0" y="59"/>
                  </a:moveTo>
                  <a:lnTo>
                    <a:pt x="0" y="0"/>
                  </a:lnTo>
                  <a:lnTo>
                    <a:pt x="45" y="3"/>
                  </a:lnTo>
                  <a:lnTo>
                    <a:pt x="44" y="62"/>
                  </a:lnTo>
                  <a:lnTo>
                    <a:pt x="0" y="5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52"/>
            <p:cNvSpPr>
              <a:spLocks/>
            </p:cNvSpPr>
            <p:nvPr/>
          </p:nvSpPr>
          <p:spPr bwMode="auto">
            <a:xfrm>
              <a:off x="4710" y="946"/>
              <a:ext cx="46" cy="62"/>
            </a:xfrm>
            <a:custGeom>
              <a:avLst/>
              <a:gdLst/>
              <a:ahLst/>
              <a:cxnLst>
                <a:cxn ang="0">
                  <a:pos x="0" y="59"/>
                </a:cxn>
                <a:cxn ang="0">
                  <a:pos x="2" y="0"/>
                </a:cxn>
                <a:cxn ang="0">
                  <a:pos x="46" y="3"/>
                </a:cxn>
                <a:cxn ang="0">
                  <a:pos x="46" y="62"/>
                </a:cxn>
                <a:cxn ang="0">
                  <a:pos x="0" y="59"/>
                </a:cxn>
              </a:cxnLst>
              <a:rect l="0" t="0" r="r" b="b"/>
              <a:pathLst>
                <a:path w="46" h="62">
                  <a:moveTo>
                    <a:pt x="0" y="59"/>
                  </a:moveTo>
                  <a:lnTo>
                    <a:pt x="2" y="0"/>
                  </a:lnTo>
                  <a:lnTo>
                    <a:pt x="46" y="3"/>
                  </a:lnTo>
                  <a:lnTo>
                    <a:pt x="46" y="62"/>
                  </a:lnTo>
                  <a:lnTo>
                    <a:pt x="0" y="5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53"/>
            <p:cNvSpPr>
              <a:spLocks/>
            </p:cNvSpPr>
            <p:nvPr/>
          </p:nvSpPr>
          <p:spPr bwMode="auto">
            <a:xfrm>
              <a:off x="4404" y="535"/>
              <a:ext cx="35" cy="49"/>
            </a:xfrm>
            <a:custGeom>
              <a:avLst/>
              <a:gdLst/>
              <a:ahLst/>
              <a:cxnLst>
                <a:cxn ang="0">
                  <a:pos x="0" y="47"/>
                </a:cxn>
                <a:cxn ang="0">
                  <a:pos x="0" y="0"/>
                </a:cxn>
                <a:cxn ang="0">
                  <a:pos x="35" y="3"/>
                </a:cxn>
                <a:cxn ang="0">
                  <a:pos x="35" y="49"/>
                </a:cxn>
                <a:cxn ang="0">
                  <a:pos x="0" y="47"/>
                </a:cxn>
              </a:cxnLst>
              <a:rect l="0" t="0" r="r" b="b"/>
              <a:pathLst>
                <a:path w="35" h="49">
                  <a:moveTo>
                    <a:pt x="0" y="47"/>
                  </a:moveTo>
                  <a:lnTo>
                    <a:pt x="0" y="0"/>
                  </a:lnTo>
                  <a:lnTo>
                    <a:pt x="35" y="3"/>
                  </a:lnTo>
                  <a:lnTo>
                    <a:pt x="35" y="49"/>
                  </a:lnTo>
                  <a:lnTo>
                    <a:pt x="0" y="4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54"/>
            <p:cNvSpPr>
              <a:spLocks/>
            </p:cNvSpPr>
            <p:nvPr/>
          </p:nvSpPr>
          <p:spPr bwMode="auto">
            <a:xfrm>
              <a:off x="4477" y="793"/>
              <a:ext cx="46" cy="62"/>
            </a:xfrm>
            <a:custGeom>
              <a:avLst/>
              <a:gdLst/>
              <a:ahLst/>
              <a:cxnLst>
                <a:cxn ang="0">
                  <a:pos x="0" y="59"/>
                </a:cxn>
                <a:cxn ang="0">
                  <a:pos x="0" y="0"/>
                </a:cxn>
                <a:cxn ang="0">
                  <a:pos x="46" y="3"/>
                </a:cxn>
                <a:cxn ang="0">
                  <a:pos x="44" y="62"/>
                </a:cxn>
                <a:cxn ang="0">
                  <a:pos x="0" y="59"/>
                </a:cxn>
              </a:cxnLst>
              <a:rect l="0" t="0" r="r" b="b"/>
              <a:pathLst>
                <a:path w="46" h="62">
                  <a:moveTo>
                    <a:pt x="0" y="59"/>
                  </a:moveTo>
                  <a:lnTo>
                    <a:pt x="0" y="0"/>
                  </a:lnTo>
                  <a:lnTo>
                    <a:pt x="46" y="3"/>
                  </a:lnTo>
                  <a:lnTo>
                    <a:pt x="44" y="62"/>
                  </a:lnTo>
                  <a:lnTo>
                    <a:pt x="0" y="5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55"/>
            <p:cNvSpPr>
              <a:spLocks/>
            </p:cNvSpPr>
            <p:nvPr/>
          </p:nvSpPr>
          <p:spPr bwMode="auto">
            <a:xfrm>
              <a:off x="4595" y="808"/>
              <a:ext cx="45" cy="61"/>
            </a:xfrm>
            <a:custGeom>
              <a:avLst/>
              <a:gdLst/>
              <a:ahLst/>
              <a:cxnLst>
                <a:cxn ang="0">
                  <a:pos x="0" y="58"/>
                </a:cxn>
                <a:cxn ang="0">
                  <a:pos x="0" y="0"/>
                </a:cxn>
                <a:cxn ang="0">
                  <a:pos x="45" y="3"/>
                </a:cxn>
                <a:cxn ang="0">
                  <a:pos x="44" y="61"/>
                </a:cxn>
                <a:cxn ang="0">
                  <a:pos x="0" y="58"/>
                </a:cxn>
              </a:cxnLst>
              <a:rect l="0" t="0" r="r" b="b"/>
              <a:pathLst>
                <a:path w="45" h="61">
                  <a:moveTo>
                    <a:pt x="0" y="58"/>
                  </a:moveTo>
                  <a:lnTo>
                    <a:pt x="0" y="0"/>
                  </a:lnTo>
                  <a:lnTo>
                    <a:pt x="45" y="3"/>
                  </a:lnTo>
                  <a:lnTo>
                    <a:pt x="44" y="61"/>
                  </a:lnTo>
                  <a:lnTo>
                    <a:pt x="0" y="5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56"/>
            <p:cNvSpPr>
              <a:spLocks/>
            </p:cNvSpPr>
            <p:nvPr/>
          </p:nvSpPr>
          <p:spPr bwMode="auto">
            <a:xfrm>
              <a:off x="4710" y="822"/>
              <a:ext cx="46" cy="62"/>
            </a:xfrm>
            <a:custGeom>
              <a:avLst/>
              <a:gdLst/>
              <a:ahLst/>
              <a:cxnLst>
                <a:cxn ang="0">
                  <a:pos x="0" y="59"/>
                </a:cxn>
                <a:cxn ang="0">
                  <a:pos x="2" y="0"/>
                </a:cxn>
                <a:cxn ang="0">
                  <a:pos x="46" y="3"/>
                </a:cxn>
                <a:cxn ang="0">
                  <a:pos x="46" y="62"/>
                </a:cxn>
                <a:cxn ang="0">
                  <a:pos x="0" y="59"/>
                </a:cxn>
              </a:cxnLst>
              <a:rect l="0" t="0" r="r" b="b"/>
              <a:pathLst>
                <a:path w="46" h="62">
                  <a:moveTo>
                    <a:pt x="0" y="59"/>
                  </a:moveTo>
                  <a:lnTo>
                    <a:pt x="2" y="0"/>
                  </a:lnTo>
                  <a:lnTo>
                    <a:pt x="46" y="3"/>
                  </a:lnTo>
                  <a:lnTo>
                    <a:pt x="46" y="62"/>
                  </a:lnTo>
                  <a:lnTo>
                    <a:pt x="0" y="5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Rectangle 59"/>
            <p:cNvSpPr>
              <a:spLocks noChangeArrowheads="1"/>
            </p:cNvSpPr>
            <p:nvPr/>
          </p:nvSpPr>
          <p:spPr bwMode="auto">
            <a:xfrm>
              <a:off x="3446" y="1767"/>
              <a:ext cx="63" cy="76"/>
            </a:xfrm>
            <a:prstGeom prst="rect">
              <a:avLst/>
            </a:prstGeom>
            <a:solidFill>
              <a:srgbClr val="072B35"/>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60"/>
            <p:cNvSpPr>
              <a:spLocks/>
            </p:cNvSpPr>
            <p:nvPr/>
          </p:nvSpPr>
          <p:spPr bwMode="auto">
            <a:xfrm>
              <a:off x="3624" y="1765"/>
              <a:ext cx="62" cy="78"/>
            </a:xfrm>
            <a:custGeom>
              <a:avLst/>
              <a:gdLst/>
              <a:ahLst/>
              <a:cxnLst>
                <a:cxn ang="0">
                  <a:pos x="62" y="78"/>
                </a:cxn>
                <a:cxn ang="0">
                  <a:pos x="62" y="0"/>
                </a:cxn>
                <a:cxn ang="0">
                  <a:pos x="0" y="1"/>
                </a:cxn>
                <a:cxn ang="0">
                  <a:pos x="0" y="78"/>
                </a:cxn>
                <a:cxn ang="0">
                  <a:pos x="62" y="78"/>
                </a:cxn>
              </a:cxnLst>
              <a:rect l="0" t="0" r="r" b="b"/>
              <a:pathLst>
                <a:path w="62" h="78">
                  <a:moveTo>
                    <a:pt x="62" y="78"/>
                  </a:moveTo>
                  <a:lnTo>
                    <a:pt x="62" y="0"/>
                  </a:lnTo>
                  <a:lnTo>
                    <a:pt x="0" y="1"/>
                  </a:lnTo>
                  <a:lnTo>
                    <a:pt x="0" y="78"/>
                  </a:lnTo>
                  <a:lnTo>
                    <a:pt x="62" y="7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Rectangle 61"/>
            <p:cNvSpPr>
              <a:spLocks noChangeArrowheads="1"/>
            </p:cNvSpPr>
            <p:nvPr/>
          </p:nvSpPr>
          <p:spPr bwMode="auto">
            <a:xfrm>
              <a:off x="3801" y="1764"/>
              <a:ext cx="63" cy="79"/>
            </a:xfrm>
            <a:prstGeom prst="rect">
              <a:avLst/>
            </a:prstGeom>
            <a:solidFill>
              <a:srgbClr val="072B35"/>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5" name="Rectangle 62"/>
            <p:cNvSpPr>
              <a:spLocks noChangeArrowheads="1"/>
            </p:cNvSpPr>
            <p:nvPr/>
          </p:nvSpPr>
          <p:spPr bwMode="auto">
            <a:xfrm>
              <a:off x="3980" y="1762"/>
              <a:ext cx="63" cy="81"/>
            </a:xfrm>
            <a:prstGeom prst="rect">
              <a:avLst/>
            </a:prstGeom>
            <a:solidFill>
              <a:srgbClr val="072B35"/>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63"/>
            <p:cNvSpPr>
              <a:spLocks/>
            </p:cNvSpPr>
            <p:nvPr/>
          </p:nvSpPr>
          <p:spPr bwMode="auto">
            <a:xfrm>
              <a:off x="4159" y="1760"/>
              <a:ext cx="63" cy="83"/>
            </a:xfrm>
            <a:custGeom>
              <a:avLst/>
              <a:gdLst/>
              <a:ahLst/>
              <a:cxnLst>
                <a:cxn ang="0">
                  <a:pos x="63" y="83"/>
                </a:cxn>
                <a:cxn ang="0">
                  <a:pos x="63" y="0"/>
                </a:cxn>
                <a:cxn ang="0">
                  <a:pos x="0" y="1"/>
                </a:cxn>
                <a:cxn ang="0">
                  <a:pos x="0" y="83"/>
                </a:cxn>
                <a:cxn ang="0">
                  <a:pos x="63" y="83"/>
                </a:cxn>
              </a:cxnLst>
              <a:rect l="0" t="0" r="r" b="b"/>
              <a:pathLst>
                <a:path w="63" h="83">
                  <a:moveTo>
                    <a:pt x="63" y="83"/>
                  </a:moveTo>
                  <a:lnTo>
                    <a:pt x="63" y="0"/>
                  </a:lnTo>
                  <a:lnTo>
                    <a:pt x="0" y="1"/>
                  </a:lnTo>
                  <a:lnTo>
                    <a:pt x="0" y="83"/>
                  </a:lnTo>
                  <a:lnTo>
                    <a:pt x="63" y="83"/>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64"/>
            <p:cNvSpPr>
              <a:spLocks/>
            </p:cNvSpPr>
            <p:nvPr/>
          </p:nvSpPr>
          <p:spPr bwMode="auto">
            <a:xfrm>
              <a:off x="4337" y="1758"/>
              <a:ext cx="62" cy="85"/>
            </a:xfrm>
            <a:custGeom>
              <a:avLst/>
              <a:gdLst/>
              <a:ahLst/>
              <a:cxnLst>
                <a:cxn ang="0">
                  <a:pos x="62" y="85"/>
                </a:cxn>
                <a:cxn ang="0">
                  <a:pos x="62" y="0"/>
                </a:cxn>
                <a:cxn ang="0">
                  <a:pos x="0" y="1"/>
                </a:cxn>
                <a:cxn ang="0">
                  <a:pos x="0" y="85"/>
                </a:cxn>
                <a:cxn ang="0">
                  <a:pos x="62" y="85"/>
                </a:cxn>
              </a:cxnLst>
              <a:rect l="0" t="0" r="r" b="b"/>
              <a:pathLst>
                <a:path w="62" h="85">
                  <a:moveTo>
                    <a:pt x="62" y="85"/>
                  </a:moveTo>
                  <a:lnTo>
                    <a:pt x="62" y="0"/>
                  </a:lnTo>
                  <a:lnTo>
                    <a:pt x="0" y="1"/>
                  </a:lnTo>
                  <a:lnTo>
                    <a:pt x="0" y="85"/>
                  </a:lnTo>
                  <a:lnTo>
                    <a:pt x="62" y="85"/>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65"/>
            <p:cNvSpPr>
              <a:spLocks/>
            </p:cNvSpPr>
            <p:nvPr/>
          </p:nvSpPr>
          <p:spPr bwMode="auto">
            <a:xfrm>
              <a:off x="3446" y="1635"/>
              <a:ext cx="63" cy="77"/>
            </a:xfrm>
            <a:custGeom>
              <a:avLst/>
              <a:gdLst/>
              <a:ahLst/>
              <a:cxnLst>
                <a:cxn ang="0">
                  <a:pos x="63" y="76"/>
                </a:cxn>
                <a:cxn ang="0">
                  <a:pos x="63" y="0"/>
                </a:cxn>
                <a:cxn ang="0">
                  <a:pos x="0" y="2"/>
                </a:cxn>
                <a:cxn ang="0">
                  <a:pos x="0" y="77"/>
                </a:cxn>
                <a:cxn ang="0">
                  <a:pos x="63" y="76"/>
                </a:cxn>
              </a:cxnLst>
              <a:rect l="0" t="0" r="r" b="b"/>
              <a:pathLst>
                <a:path w="63" h="77">
                  <a:moveTo>
                    <a:pt x="63" y="76"/>
                  </a:moveTo>
                  <a:lnTo>
                    <a:pt x="63" y="0"/>
                  </a:lnTo>
                  <a:lnTo>
                    <a:pt x="0" y="2"/>
                  </a:lnTo>
                  <a:lnTo>
                    <a:pt x="0" y="77"/>
                  </a:lnTo>
                  <a:lnTo>
                    <a:pt x="63" y="76"/>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66"/>
            <p:cNvSpPr>
              <a:spLocks/>
            </p:cNvSpPr>
            <p:nvPr/>
          </p:nvSpPr>
          <p:spPr bwMode="auto">
            <a:xfrm>
              <a:off x="3624" y="1631"/>
              <a:ext cx="62" cy="77"/>
            </a:xfrm>
            <a:custGeom>
              <a:avLst/>
              <a:gdLst/>
              <a:ahLst/>
              <a:cxnLst>
                <a:cxn ang="0">
                  <a:pos x="62" y="76"/>
                </a:cxn>
                <a:cxn ang="0">
                  <a:pos x="62" y="0"/>
                </a:cxn>
                <a:cxn ang="0">
                  <a:pos x="0" y="1"/>
                </a:cxn>
                <a:cxn ang="0">
                  <a:pos x="0" y="77"/>
                </a:cxn>
                <a:cxn ang="0">
                  <a:pos x="62" y="76"/>
                </a:cxn>
              </a:cxnLst>
              <a:rect l="0" t="0" r="r" b="b"/>
              <a:pathLst>
                <a:path w="62" h="77">
                  <a:moveTo>
                    <a:pt x="62" y="76"/>
                  </a:moveTo>
                  <a:lnTo>
                    <a:pt x="62" y="0"/>
                  </a:lnTo>
                  <a:lnTo>
                    <a:pt x="0" y="1"/>
                  </a:lnTo>
                  <a:lnTo>
                    <a:pt x="0" y="77"/>
                  </a:lnTo>
                  <a:lnTo>
                    <a:pt x="62" y="76"/>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67"/>
            <p:cNvSpPr>
              <a:spLocks/>
            </p:cNvSpPr>
            <p:nvPr/>
          </p:nvSpPr>
          <p:spPr bwMode="auto">
            <a:xfrm>
              <a:off x="3801" y="1626"/>
              <a:ext cx="63" cy="79"/>
            </a:xfrm>
            <a:custGeom>
              <a:avLst/>
              <a:gdLst/>
              <a:ahLst/>
              <a:cxnLst>
                <a:cxn ang="0">
                  <a:pos x="63" y="78"/>
                </a:cxn>
                <a:cxn ang="0">
                  <a:pos x="63" y="0"/>
                </a:cxn>
                <a:cxn ang="0">
                  <a:pos x="0" y="2"/>
                </a:cxn>
                <a:cxn ang="0">
                  <a:pos x="0" y="79"/>
                </a:cxn>
                <a:cxn ang="0">
                  <a:pos x="63" y="78"/>
                </a:cxn>
              </a:cxnLst>
              <a:rect l="0" t="0" r="r" b="b"/>
              <a:pathLst>
                <a:path w="63" h="79">
                  <a:moveTo>
                    <a:pt x="63" y="78"/>
                  </a:moveTo>
                  <a:lnTo>
                    <a:pt x="63" y="0"/>
                  </a:lnTo>
                  <a:lnTo>
                    <a:pt x="0" y="2"/>
                  </a:lnTo>
                  <a:lnTo>
                    <a:pt x="0" y="79"/>
                  </a:lnTo>
                  <a:lnTo>
                    <a:pt x="63" y="7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68"/>
            <p:cNvSpPr>
              <a:spLocks/>
            </p:cNvSpPr>
            <p:nvPr/>
          </p:nvSpPr>
          <p:spPr bwMode="auto">
            <a:xfrm>
              <a:off x="3980" y="1620"/>
              <a:ext cx="63" cy="82"/>
            </a:xfrm>
            <a:custGeom>
              <a:avLst/>
              <a:gdLst/>
              <a:ahLst/>
              <a:cxnLst>
                <a:cxn ang="0">
                  <a:pos x="63" y="81"/>
                </a:cxn>
                <a:cxn ang="0">
                  <a:pos x="63" y="0"/>
                </a:cxn>
                <a:cxn ang="0">
                  <a:pos x="0" y="2"/>
                </a:cxn>
                <a:cxn ang="0">
                  <a:pos x="0" y="82"/>
                </a:cxn>
                <a:cxn ang="0">
                  <a:pos x="63" y="81"/>
                </a:cxn>
              </a:cxnLst>
              <a:rect l="0" t="0" r="r" b="b"/>
              <a:pathLst>
                <a:path w="63" h="82">
                  <a:moveTo>
                    <a:pt x="63" y="81"/>
                  </a:moveTo>
                  <a:lnTo>
                    <a:pt x="63" y="0"/>
                  </a:lnTo>
                  <a:lnTo>
                    <a:pt x="0" y="2"/>
                  </a:lnTo>
                  <a:lnTo>
                    <a:pt x="0" y="82"/>
                  </a:lnTo>
                  <a:lnTo>
                    <a:pt x="63" y="81"/>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69"/>
            <p:cNvSpPr>
              <a:spLocks/>
            </p:cNvSpPr>
            <p:nvPr/>
          </p:nvSpPr>
          <p:spPr bwMode="auto">
            <a:xfrm>
              <a:off x="4159" y="1616"/>
              <a:ext cx="63" cy="83"/>
            </a:xfrm>
            <a:custGeom>
              <a:avLst/>
              <a:gdLst/>
              <a:ahLst/>
              <a:cxnLst>
                <a:cxn ang="0">
                  <a:pos x="63" y="82"/>
                </a:cxn>
                <a:cxn ang="0">
                  <a:pos x="63" y="0"/>
                </a:cxn>
                <a:cxn ang="0">
                  <a:pos x="0" y="1"/>
                </a:cxn>
                <a:cxn ang="0">
                  <a:pos x="0" y="83"/>
                </a:cxn>
                <a:cxn ang="0">
                  <a:pos x="63" y="82"/>
                </a:cxn>
              </a:cxnLst>
              <a:rect l="0" t="0" r="r" b="b"/>
              <a:pathLst>
                <a:path w="63" h="83">
                  <a:moveTo>
                    <a:pt x="63" y="82"/>
                  </a:moveTo>
                  <a:lnTo>
                    <a:pt x="63" y="0"/>
                  </a:lnTo>
                  <a:lnTo>
                    <a:pt x="0" y="1"/>
                  </a:lnTo>
                  <a:lnTo>
                    <a:pt x="0" y="83"/>
                  </a:lnTo>
                  <a:lnTo>
                    <a:pt x="63" y="82"/>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70"/>
            <p:cNvSpPr>
              <a:spLocks/>
            </p:cNvSpPr>
            <p:nvPr/>
          </p:nvSpPr>
          <p:spPr bwMode="auto">
            <a:xfrm>
              <a:off x="4337" y="1611"/>
              <a:ext cx="62" cy="86"/>
            </a:xfrm>
            <a:custGeom>
              <a:avLst/>
              <a:gdLst/>
              <a:ahLst/>
              <a:cxnLst>
                <a:cxn ang="0">
                  <a:pos x="62" y="85"/>
                </a:cxn>
                <a:cxn ang="0">
                  <a:pos x="62" y="0"/>
                </a:cxn>
                <a:cxn ang="0">
                  <a:pos x="0" y="2"/>
                </a:cxn>
                <a:cxn ang="0">
                  <a:pos x="0" y="86"/>
                </a:cxn>
                <a:cxn ang="0">
                  <a:pos x="62" y="85"/>
                </a:cxn>
              </a:cxnLst>
              <a:rect l="0" t="0" r="r" b="b"/>
              <a:pathLst>
                <a:path w="62" h="86">
                  <a:moveTo>
                    <a:pt x="62" y="85"/>
                  </a:moveTo>
                  <a:lnTo>
                    <a:pt x="62" y="0"/>
                  </a:lnTo>
                  <a:lnTo>
                    <a:pt x="0" y="2"/>
                  </a:lnTo>
                  <a:lnTo>
                    <a:pt x="0" y="86"/>
                  </a:lnTo>
                  <a:lnTo>
                    <a:pt x="62" y="85"/>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71"/>
            <p:cNvSpPr>
              <a:spLocks/>
            </p:cNvSpPr>
            <p:nvPr/>
          </p:nvSpPr>
          <p:spPr bwMode="auto">
            <a:xfrm>
              <a:off x="3446" y="1503"/>
              <a:ext cx="63" cy="78"/>
            </a:xfrm>
            <a:custGeom>
              <a:avLst/>
              <a:gdLst/>
              <a:ahLst/>
              <a:cxnLst>
                <a:cxn ang="0">
                  <a:pos x="63" y="75"/>
                </a:cxn>
                <a:cxn ang="0">
                  <a:pos x="63" y="0"/>
                </a:cxn>
                <a:cxn ang="0">
                  <a:pos x="0" y="3"/>
                </a:cxn>
                <a:cxn ang="0">
                  <a:pos x="0" y="78"/>
                </a:cxn>
                <a:cxn ang="0">
                  <a:pos x="63" y="75"/>
                </a:cxn>
              </a:cxnLst>
              <a:rect l="0" t="0" r="r" b="b"/>
              <a:pathLst>
                <a:path w="63" h="78">
                  <a:moveTo>
                    <a:pt x="63" y="75"/>
                  </a:moveTo>
                  <a:lnTo>
                    <a:pt x="63" y="0"/>
                  </a:lnTo>
                  <a:lnTo>
                    <a:pt x="0" y="3"/>
                  </a:lnTo>
                  <a:lnTo>
                    <a:pt x="0" y="78"/>
                  </a:lnTo>
                  <a:lnTo>
                    <a:pt x="63" y="75"/>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72"/>
            <p:cNvSpPr>
              <a:spLocks/>
            </p:cNvSpPr>
            <p:nvPr/>
          </p:nvSpPr>
          <p:spPr bwMode="auto">
            <a:xfrm>
              <a:off x="3624" y="1496"/>
              <a:ext cx="62" cy="78"/>
            </a:xfrm>
            <a:custGeom>
              <a:avLst/>
              <a:gdLst/>
              <a:ahLst/>
              <a:cxnLst>
                <a:cxn ang="0">
                  <a:pos x="62" y="76"/>
                </a:cxn>
                <a:cxn ang="0">
                  <a:pos x="62" y="0"/>
                </a:cxn>
                <a:cxn ang="0">
                  <a:pos x="0" y="2"/>
                </a:cxn>
                <a:cxn ang="0">
                  <a:pos x="0" y="78"/>
                </a:cxn>
                <a:cxn ang="0">
                  <a:pos x="62" y="76"/>
                </a:cxn>
              </a:cxnLst>
              <a:rect l="0" t="0" r="r" b="b"/>
              <a:pathLst>
                <a:path w="62" h="78">
                  <a:moveTo>
                    <a:pt x="62" y="76"/>
                  </a:moveTo>
                  <a:lnTo>
                    <a:pt x="62" y="0"/>
                  </a:lnTo>
                  <a:lnTo>
                    <a:pt x="0" y="2"/>
                  </a:lnTo>
                  <a:lnTo>
                    <a:pt x="0" y="78"/>
                  </a:lnTo>
                  <a:lnTo>
                    <a:pt x="62" y="76"/>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73"/>
            <p:cNvSpPr>
              <a:spLocks/>
            </p:cNvSpPr>
            <p:nvPr/>
          </p:nvSpPr>
          <p:spPr bwMode="auto">
            <a:xfrm>
              <a:off x="3801" y="1487"/>
              <a:ext cx="63" cy="81"/>
            </a:xfrm>
            <a:custGeom>
              <a:avLst/>
              <a:gdLst/>
              <a:ahLst/>
              <a:cxnLst>
                <a:cxn ang="0">
                  <a:pos x="63" y="79"/>
                </a:cxn>
                <a:cxn ang="0">
                  <a:pos x="63" y="0"/>
                </a:cxn>
                <a:cxn ang="0">
                  <a:pos x="0" y="3"/>
                </a:cxn>
                <a:cxn ang="0">
                  <a:pos x="0" y="81"/>
                </a:cxn>
                <a:cxn ang="0">
                  <a:pos x="63" y="79"/>
                </a:cxn>
              </a:cxnLst>
              <a:rect l="0" t="0" r="r" b="b"/>
              <a:pathLst>
                <a:path w="63" h="81">
                  <a:moveTo>
                    <a:pt x="63" y="79"/>
                  </a:moveTo>
                  <a:lnTo>
                    <a:pt x="63" y="0"/>
                  </a:lnTo>
                  <a:lnTo>
                    <a:pt x="0" y="3"/>
                  </a:lnTo>
                  <a:lnTo>
                    <a:pt x="0" y="81"/>
                  </a:lnTo>
                  <a:lnTo>
                    <a:pt x="63" y="79"/>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74"/>
            <p:cNvSpPr>
              <a:spLocks/>
            </p:cNvSpPr>
            <p:nvPr/>
          </p:nvSpPr>
          <p:spPr bwMode="auto">
            <a:xfrm>
              <a:off x="3980" y="1479"/>
              <a:ext cx="63" cy="83"/>
            </a:xfrm>
            <a:custGeom>
              <a:avLst/>
              <a:gdLst/>
              <a:ahLst/>
              <a:cxnLst>
                <a:cxn ang="0">
                  <a:pos x="63" y="81"/>
                </a:cxn>
                <a:cxn ang="0">
                  <a:pos x="63" y="0"/>
                </a:cxn>
                <a:cxn ang="0">
                  <a:pos x="0" y="3"/>
                </a:cxn>
                <a:cxn ang="0">
                  <a:pos x="0" y="83"/>
                </a:cxn>
                <a:cxn ang="0">
                  <a:pos x="63" y="81"/>
                </a:cxn>
              </a:cxnLst>
              <a:rect l="0" t="0" r="r" b="b"/>
              <a:pathLst>
                <a:path w="63" h="83">
                  <a:moveTo>
                    <a:pt x="63" y="81"/>
                  </a:moveTo>
                  <a:lnTo>
                    <a:pt x="63" y="0"/>
                  </a:lnTo>
                  <a:lnTo>
                    <a:pt x="0" y="3"/>
                  </a:lnTo>
                  <a:lnTo>
                    <a:pt x="0" y="83"/>
                  </a:lnTo>
                  <a:lnTo>
                    <a:pt x="63" y="81"/>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75"/>
            <p:cNvSpPr>
              <a:spLocks/>
            </p:cNvSpPr>
            <p:nvPr/>
          </p:nvSpPr>
          <p:spPr bwMode="auto">
            <a:xfrm>
              <a:off x="4159" y="1471"/>
              <a:ext cx="63" cy="85"/>
            </a:xfrm>
            <a:custGeom>
              <a:avLst/>
              <a:gdLst/>
              <a:ahLst/>
              <a:cxnLst>
                <a:cxn ang="0">
                  <a:pos x="63" y="82"/>
                </a:cxn>
                <a:cxn ang="0">
                  <a:pos x="63" y="0"/>
                </a:cxn>
                <a:cxn ang="0">
                  <a:pos x="0" y="3"/>
                </a:cxn>
                <a:cxn ang="0">
                  <a:pos x="0" y="85"/>
                </a:cxn>
                <a:cxn ang="0">
                  <a:pos x="63" y="82"/>
                </a:cxn>
              </a:cxnLst>
              <a:rect l="0" t="0" r="r" b="b"/>
              <a:pathLst>
                <a:path w="63" h="85">
                  <a:moveTo>
                    <a:pt x="63" y="82"/>
                  </a:moveTo>
                  <a:lnTo>
                    <a:pt x="63" y="0"/>
                  </a:lnTo>
                  <a:lnTo>
                    <a:pt x="0" y="3"/>
                  </a:lnTo>
                  <a:lnTo>
                    <a:pt x="0" y="85"/>
                  </a:lnTo>
                  <a:lnTo>
                    <a:pt x="63" y="82"/>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76"/>
            <p:cNvSpPr>
              <a:spLocks/>
            </p:cNvSpPr>
            <p:nvPr/>
          </p:nvSpPr>
          <p:spPr bwMode="auto">
            <a:xfrm>
              <a:off x="4337" y="1463"/>
              <a:ext cx="62" cy="87"/>
            </a:xfrm>
            <a:custGeom>
              <a:avLst/>
              <a:gdLst/>
              <a:ahLst/>
              <a:cxnLst>
                <a:cxn ang="0">
                  <a:pos x="62" y="85"/>
                </a:cxn>
                <a:cxn ang="0">
                  <a:pos x="62" y="0"/>
                </a:cxn>
                <a:cxn ang="0">
                  <a:pos x="0" y="3"/>
                </a:cxn>
                <a:cxn ang="0">
                  <a:pos x="0" y="87"/>
                </a:cxn>
                <a:cxn ang="0">
                  <a:pos x="62" y="85"/>
                </a:cxn>
              </a:cxnLst>
              <a:rect l="0" t="0" r="r" b="b"/>
              <a:pathLst>
                <a:path w="62" h="87">
                  <a:moveTo>
                    <a:pt x="62" y="85"/>
                  </a:moveTo>
                  <a:lnTo>
                    <a:pt x="62" y="0"/>
                  </a:lnTo>
                  <a:lnTo>
                    <a:pt x="0" y="3"/>
                  </a:lnTo>
                  <a:lnTo>
                    <a:pt x="0" y="87"/>
                  </a:lnTo>
                  <a:lnTo>
                    <a:pt x="62" y="85"/>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77"/>
            <p:cNvSpPr>
              <a:spLocks/>
            </p:cNvSpPr>
            <p:nvPr/>
          </p:nvSpPr>
          <p:spPr bwMode="auto">
            <a:xfrm>
              <a:off x="3446" y="1372"/>
              <a:ext cx="63" cy="78"/>
            </a:xfrm>
            <a:custGeom>
              <a:avLst/>
              <a:gdLst/>
              <a:ahLst/>
              <a:cxnLst>
                <a:cxn ang="0">
                  <a:pos x="63" y="74"/>
                </a:cxn>
                <a:cxn ang="0">
                  <a:pos x="63" y="0"/>
                </a:cxn>
                <a:cxn ang="0">
                  <a:pos x="0" y="3"/>
                </a:cxn>
                <a:cxn ang="0">
                  <a:pos x="0" y="78"/>
                </a:cxn>
                <a:cxn ang="0">
                  <a:pos x="63" y="74"/>
                </a:cxn>
              </a:cxnLst>
              <a:rect l="0" t="0" r="r" b="b"/>
              <a:pathLst>
                <a:path w="63" h="78">
                  <a:moveTo>
                    <a:pt x="63" y="74"/>
                  </a:moveTo>
                  <a:lnTo>
                    <a:pt x="63" y="0"/>
                  </a:lnTo>
                  <a:lnTo>
                    <a:pt x="0" y="3"/>
                  </a:lnTo>
                  <a:lnTo>
                    <a:pt x="0" y="78"/>
                  </a:lnTo>
                  <a:lnTo>
                    <a:pt x="63" y="74"/>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78"/>
            <p:cNvSpPr>
              <a:spLocks/>
            </p:cNvSpPr>
            <p:nvPr/>
          </p:nvSpPr>
          <p:spPr bwMode="auto">
            <a:xfrm>
              <a:off x="3624" y="1360"/>
              <a:ext cx="62" cy="81"/>
            </a:xfrm>
            <a:custGeom>
              <a:avLst/>
              <a:gdLst/>
              <a:ahLst/>
              <a:cxnLst>
                <a:cxn ang="0">
                  <a:pos x="62" y="78"/>
                </a:cxn>
                <a:cxn ang="0">
                  <a:pos x="62" y="0"/>
                </a:cxn>
                <a:cxn ang="0">
                  <a:pos x="0" y="4"/>
                </a:cxn>
                <a:cxn ang="0">
                  <a:pos x="0" y="81"/>
                </a:cxn>
                <a:cxn ang="0">
                  <a:pos x="62" y="78"/>
                </a:cxn>
              </a:cxnLst>
              <a:rect l="0" t="0" r="r" b="b"/>
              <a:pathLst>
                <a:path w="62" h="81">
                  <a:moveTo>
                    <a:pt x="62" y="78"/>
                  </a:moveTo>
                  <a:lnTo>
                    <a:pt x="62" y="0"/>
                  </a:lnTo>
                  <a:lnTo>
                    <a:pt x="0" y="4"/>
                  </a:lnTo>
                  <a:lnTo>
                    <a:pt x="0" y="81"/>
                  </a:lnTo>
                  <a:lnTo>
                    <a:pt x="62" y="7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79"/>
            <p:cNvSpPr>
              <a:spLocks/>
            </p:cNvSpPr>
            <p:nvPr/>
          </p:nvSpPr>
          <p:spPr bwMode="auto">
            <a:xfrm>
              <a:off x="3801" y="1349"/>
              <a:ext cx="63" cy="83"/>
            </a:xfrm>
            <a:custGeom>
              <a:avLst/>
              <a:gdLst/>
              <a:ahLst/>
              <a:cxnLst>
                <a:cxn ang="0">
                  <a:pos x="63" y="79"/>
                </a:cxn>
                <a:cxn ang="0">
                  <a:pos x="63" y="0"/>
                </a:cxn>
                <a:cxn ang="0">
                  <a:pos x="0" y="4"/>
                </a:cxn>
                <a:cxn ang="0">
                  <a:pos x="0" y="83"/>
                </a:cxn>
                <a:cxn ang="0">
                  <a:pos x="63" y="79"/>
                </a:cxn>
              </a:cxnLst>
              <a:rect l="0" t="0" r="r" b="b"/>
              <a:pathLst>
                <a:path w="63" h="83">
                  <a:moveTo>
                    <a:pt x="63" y="79"/>
                  </a:moveTo>
                  <a:lnTo>
                    <a:pt x="63" y="0"/>
                  </a:lnTo>
                  <a:lnTo>
                    <a:pt x="0" y="4"/>
                  </a:lnTo>
                  <a:lnTo>
                    <a:pt x="0" y="83"/>
                  </a:lnTo>
                  <a:lnTo>
                    <a:pt x="63" y="79"/>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Freeform 80"/>
            <p:cNvSpPr>
              <a:spLocks/>
            </p:cNvSpPr>
            <p:nvPr/>
          </p:nvSpPr>
          <p:spPr bwMode="auto">
            <a:xfrm>
              <a:off x="3980" y="1338"/>
              <a:ext cx="63" cy="84"/>
            </a:xfrm>
            <a:custGeom>
              <a:avLst/>
              <a:gdLst/>
              <a:ahLst/>
              <a:cxnLst>
                <a:cxn ang="0">
                  <a:pos x="63" y="81"/>
                </a:cxn>
                <a:cxn ang="0">
                  <a:pos x="63" y="0"/>
                </a:cxn>
                <a:cxn ang="0">
                  <a:pos x="0" y="4"/>
                </a:cxn>
                <a:cxn ang="0">
                  <a:pos x="0" y="84"/>
                </a:cxn>
                <a:cxn ang="0">
                  <a:pos x="63" y="81"/>
                </a:cxn>
              </a:cxnLst>
              <a:rect l="0" t="0" r="r" b="b"/>
              <a:pathLst>
                <a:path w="63" h="84">
                  <a:moveTo>
                    <a:pt x="63" y="81"/>
                  </a:moveTo>
                  <a:lnTo>
                    <a:pt x="63" y="0"/>
                  </a:lnTo>
                  <a:lnTo>
                    <a:pt x="0" y="4"/>
                  </a:lnTo>
                  <a:lnTo>
                    <a:pt x="0" y="84"/>
                  </a:lnTo>
                  <a:lnTo>
                    <a:pt x="63" y="81"/>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81"/>
            <p:cNvSpPr>
              <a:spLocks/>
            </p:cNvSpPr>
            <p:nvPr/>
          </p:nvSpPr>
          <p:spPr bwMode="auto">
            <a:xfrm>
              <a:off x="4159" y="1327"/>
              <a:ext cx="63" cy="86"/>
            </a:xfrm>
            <a:custGeom>
              <a:avLst/>
              <a:gdLst/>
              <a:ahLst/>
              <a:cxnLst>
                <a:cxn ang="0">
                  <a:pos x="63" y="83"/>
                </a:cxn>
                <a:cxn ang="0">
                  <a:pos x="63" y="0"/>
                </a:cxn>
                <a:cxn ang="0">
                  <a:pos x="0" y="4"/>
                </a:cxn>
                <a:cxn ang="0">
                  <a:pos x="0" y="86"/>
                </a:cxn>
                <a:cxn ang="0">
                  <a:pos x="63" y="83"/>
                </a:cxn>
              </a:cxnLst>
              <a:rect l="0" t="0" r="r" b="b"/>
              <a:pathLst>
                <a:path w="63" h="86">
                  <a:moveTo>
                    <a:pt x="63" y="83"/>
                  </a:moveTo>
                  <a:lnTo>
                    <a:pt x="63" y="0"/>
                  </a:lnTo>
                  <a:lnTo>
                    <a:pt x="0" y="4"/>
                  </a:lnTo>
                  <a:lnTo>
                    <a:pt x="0" y="86"/>
                  </a:lnTo>
                  <a:lnTo>
                    <a:pt x="63" y="83"/>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82"/>
            <p:cNvSpPr>
              <a:spLocks/>
            </p:cNvSpPr>
            <p:nvPr/>
          </p:nvSpPr>
          <p:spPr bwMode="auto">
            <a:xfrm>
              <a:off x="4337" y="1316"/>
              <a:ext cx="62" cy="87"/>
            </a:xfrm>
            <a:custGeom>
              <a:avLst/>
              <a:gdLst/>
              <a:ahLst/>
              <a:cxnLst>
                <a:cxn ang="0">
                  <a:pos x="62" y="84"/>
                </a:cxn>
                <a:cxn ang="0">
                  <a:pos x="62" y="0"/>
                </a:cxn>
                <a:cxn ang="0">
                  <a:pos x="0" y="4"/>
                </a:cxn>
                <a:cxn ang="0">
                  <a:pos x="0" y="87"/>
                </a:cxn>
                <a:cxn ang="0">
                  <a:pos x="62" y="84"/>
                </a:cxn>
              </a:cxnLst>
              <a:rect l="0" t="0" r="r" b="b"/>
              <a:pathLst>
                <a:path w="62" h="87">
                  <a:moveTo>
                    <a:pt x="62" y="84"/>
                  </a:moveTo>
                  <a:lnTo>
                    <a:pt x="62" y="0"/>
                  </a:lnTo>
                  <a:lnTo>
                    <a:pt x="0" y="4"/>
                  </a:lnTo>
                  <a:lnTo>
                    <a:pt x="0" y="87"/>
                  </a:lnTo>
                  <a:lnTo>
                    <a:pt x="62" y="84"/>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83"/>
            <p:cNvSpPr>
              <a:spLocks/>
            </p:cNvSpPr>
            <p:nvPr/>
          </p:nvSpPr>
          <p:spPr bwMode="auto">
            <a:xfrm>
              <a:off x="5036" y="1759"/>
              <a:ext cx="49" cy="68"/>
            </a:xfrm>
            <a:custGeom>
              <a:avLst/>
              <a:gdLst/>
              <a:ahLst/>
              <a:cxnLst>
                <a:cxn ang="0">
                  <a:pos x="0" y="68"/>
                </a:cxn>
                <a:cxn ang="0">
                  <a:pos x="0" y="0"/>
                </a:cxn>
                <a:cxn ang="0">
                  <a:pos x="49" y="1"/>
                </a:cxn>
                <a:cxn ang="0">
                  <a:pos x="49" y="68"/>
                </a:cxn>
                <a:cxn ang="0">
                  <a:pos x="0" y="68"/>
                </a:cxn>
              </a:cxnLst>
              <a:rect l="0" t="0" r="r" b="b"/>
              <a:pathLst>
                <a:path w="49" h="68">
                  <a:moveTo>
                    <a:pt x="0" y="68"/>
                  </a:moveTo>
                  <a:lnTo>
                    <a:pt x="0" y="0"/>
                  </a:lnTo>
                  <a:lnTo>
                    <a:pt x="49" y="1"/>
                  </a:lnTo>
                  <a:lnTo>
                    <a:pt x="49" y="68"/>
                  </a:lnTo>
                  <a:lnTo>
                    <a:pt x="0" y="6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84"/>
            <p:cNvSpPr>
              <a:spLocks/>
            </p:cNvSpPr>
            <p:nvPr/>
          </p:nvSpPr>
          <p:spPr bwMode="auto">
            <a:xfrm>
              <a:off x="4894" y="1756"/>
              <a:ext cx="49" cy="71"/>
            </a:xfrm>
            <a:custGeom>
              <a:avLst/>
              <a:gdLst/>
              <a:ahLst/>
              <a:cxnLst>
                <a:cxn ang="0">
                  <a:pos x="0" y="71"/>
                </a:cxn>
                <a:cxn ang="0">
                  <a:pos x="0" y="0"/>
                </a:cxn>
                <a:cxn ang="0">
                  <a:pos x="49" y="1"/>
                </a:cxn>
                <a:cxn ang="0">
                  <a:pos x="49" y="71"/>
                </a:cxn>
                <a:cxn ang="0">
                  <a:pos x="0" y="71"/>
                </a:cxn>
              </a:cxnLst>
              <a:rect l="0" t="0" r="r" b="b"/>
              <a:pathLst>
                <a:path w="49" h="71">
                  <a:moveTo>
                    <a:pt x="0" y="71"/>
                  </a:moveTo>
                  <a:lnTo>
                    <a:pt x="0" y="0"/>
                  </a:lnTo>
                  <a:lnTo>
                    <a:pt x="49" y="1"/>
                  </a:lnTo>
                  <a:lnTo>
                    <a:pt x="49" y="71"/>
                  </a:lnTo>
                  <a:lnTo>
                    <a:pt x="0" y="7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85"/>
            <p:cNvSpPr>
              <a:spLocks/>
            </p:cNvSpPr>
            <p:nvPr/>
          </p:nvSpPr>
          <p:spPr bwMode="auto">
            <a:xfrm>
              <a:off x="4752" y="1754"/>
              <a:ext cx="51" cy="73"/>
            </a:xfrm>
            <a:custGeom>
              <a:avLst/>
              <a:gdLst/>
              <a:ahLst/>
              <a:cxnLst>
                <a:cxn ang="0">
                  <a:pos x="0" y="73"/>
                </a:cxn>
                <a:cxn ang="0">
                  <a:pos x="0" y="0"/>
                </a:cxn>
                <a:cxn ang="0">
                  <a:pos x="51" y="1"/>
                </a:cxn>
                <a:cxn ang="0">
                  <a:pos x="51" y="73"/>
                </a:cxn>
                <a:cxn ang="0">
                  <a:pos x="0" y="73"/>
                </a:cxn>
              </a:cxnLst>
              <a:rect l="0" t="0" r="r" b="b"/>
              <a:pathLst>
                <a:path w="51" h="73">
                  <a:moveTo>
                    <a:pt x="0" y="73"/>
                  </a:moveTo>
                  <a:lnTo>
                    <a:pt x="0" y="0"/>
                  </a:lnTo>
                  <a:lnTo>
                    <a:pt x="51" y="1"/>
                  </a:lnTo>
                  <a:lnTo>
                    <a:pt x="51" y="73"/>
                  </a:lnTo>
                  <a:lnTo>
                    <a:pt x="0" y="7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86"/>
            <p:cNvSpPr>
              <a:spLocks/>
            </p:cNvSpPr>
            <p:nvPr/>
          </p:nvSpPr>
          <p:spPr bwMode="auto">
            <a:xfrm>
              <a:off x="5036" y="1639"/>
              <a:ext cx="49" cy="71"/>
            </a:xfrm>
            <a:custGeom>
              <a:avLst/>
              <a:gdLst/>
              <a:ahLst/>
              <a:cxnLst>
                <a:cxn ang="0">
                  <a:pos x="0" y="68"/>
                </a:cxn>
                <a:cxn ang="0">
                  <a:pos x="0" y="0"/>
                </a:cxn>
                <a:cxn ang="0">
                  <a:pos x="49" y="3"/>
                </a:cxn>
                <a:cxn ang="0">
                  <a:pos x="49" y="71"/>
                </a:cxn>
                <a:cxn ang="0">
                  <a:pos x="0" y="68"/>
                </a:cxn>
              </a:cxnLst>
              <a:rect l="0" t="0" r="r" b="b"/>
              <a:pathLst>
                <a:path w="49" h="71">
                  <a:moveTo>
                    <a:pt x="0" y="68"/>
                  </a:moveTo>
                  <a:lnTo>
                    <a:pt x="0" y="0"/>
                  </a:lnTo>
                  <a:lnTo>
                    <a:pt x="49" y="3"/>
                  </a:lnTo>
                  <a:lnTo>
                    <a:pt x="49" y="71"/>
                  </a:lnTo>
                  <a:lnTo>
                    <a:pt x="0" y="6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87"/>
            <p:cNvSpPr>
              <a:spLocks/>
            </p:cNvSpPr>
            <p:nvPr/>
          </p:nvSpPr>
          <p:spPr bwMode="auto">
            <a:xfrm>
              <a:off x="4894" y="1632"/>
              <a:ext cx="49" cy="72"/>
            </a:xfrm>
            <a:custGeom>
              <a:avLst/>
              <a:gdLst/>
              <a:ahLst/>
              <a:cxnLst>
                <a:cxn ang="0">
                  <a:pos x="0" y="71"/>
                </a:cxn>
                <a:cxn ang="0">
                  <a:pos x="0" y="0"/>
                </a:cxn>
                <a:cxn ang="0">
                  <a:pos x="49" y="3"/>
                </a:cxn>
                <a:cxn ang="0">
                  <a:pos x="49" y="72"/>
                </a:cxn>
                <a:cxn ang="0">
                  <a:pos x="0" y="71"/>
                </a:cxn>
              </a:cxnLst>
              <a:rect l="0" t="0" r="r" b="b"/>
              <a:pathLst>
                <a:path w="49" h="72">
                  <a:moveTo>
                    <a:pt x="0" y="71"/>
                  </a:moveTo>
                  <a:lnTo>
                    <a:pt x="0" y="0"/>
                  </a:lnTo>
                  <a:lnTo>
                    <a:pt x="49" y="3"/>
                  </a:lnTo>
                  <a:lnTo>
                    <a:pt x="49" y="72"/>
                  </a:lnTo>
                  <a:lnTo>
                    <a:pt x="0" y="7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Freeform 88"/>
            <p:cNvSpPr>
              <a:spLocks/>
            </p:cNvSpPr>
            <p:nvPr/>
          </p:nvSpPr>
          <p:spPr bwMode="auto">
            <a:xfrm>
              <a:off x="4752" y="1624"/>
              <a:ext cx="51" cy="76"/>
            </a:xfrm>
            <a:custGeom>
              <a:avLst/>
              <a:gdLst/>
              <a:ahLst/>
              <a:cxnLst>
                <a:cxn ang="0">
                  <a:pos x="0" y="74"/>
                </a:cxn>
                <a:cxn ang="0">
                  <a:pos x="0" y="0"/>
                </a:cxn>
                <a:cxn ang="0">
                  <a:pos x="51" y="3"/>
                </a:cxn>
                <a:cxn ang="0">
                  <a:pos x="51" y="76"/>
                </a:cxn>
                <a:cxn ang="0">
                  <a:pos x="0" y="74"/>
                </a:cxn>
              </a:cxnLst>
              <a:rect l="0" t="0" r="r" b="b"/>
              <a:pathLst>
                <a:path w="51" h="76">
                  <a:moveTo>
                    <a:pt x="0" y="74"/>
                  </a:moveTo>
                  <a:lnTo>
                    <a:pt x="0" y="0"/>
                  </a:lnTo>
                  <a:lnTo>
                    <a:pt x="51" y="3"/>
                  </a:lnTo>
                  <a:lnTo>
                    <a:pt x="51" y="76"/>
                  </a:lnTo>
                  <a:lnTo>
                    <a:pt x="0" y="7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89"/>
            <p:cNvSpPr>
              <a:spLocks/>
            </p:cNvSpPr>
            <p:nvPr/>
          </p:nvSpPr>
          <p:spPr bwMode="auto">
            <a:xfrm>
              <a:off x="5036" y="1520"/>
              <a:ext cx="49" cy="72"/>
            </a:xfrm>
            <a:custGeom>
              <a:avLst/>
              <a:gdLst/>
              <a:ahLst/>
              <a:cxnLst>
                <a:cxn ang="0">
                  <a:pos x="0" y="68"/>
                </a:cxn>
                <a:cxn ang="0">
                  <a:pos x="0" y="0"/>
                </a:cxn>
                <a:cxn ang="0">
                  <a:pos x="49" y="4"/>
                </a:cxn>
                <a:cxn ang="0">
                  <a:pos x="49" y="72"/>
                </a:cxn>
                <a:cxn ang="0">
                  <a:pos x="0" y="68"/>
                </a:cxn>
              </a:cxnLst>
              <a:rect l="0" t="0" r="r" b="b"/>
              <a:pathLst>
                <a:path w="49" h="72">
                  <a:moveTo>
                    <a:pt x="0" y="68"/>
                  </a:moveTo>
                  <a:lnTo>
                    <a:pt x="0" y="0"/>
                  </a:lnTo>
                  <a:lnTo>
                    <a:pt x="49" y="4"/>
                  </a:lnTo>
                  <a:lnTo>
                    <a:pt x="49" y="72"/>
                  </a:lnTo>
                  <a:lnTo>
                    <a:pt x="0" y="6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Freeform 90"/>
            <p:cNvSpPr>
              <a:spLocks/>
            </p:cNvSpPr>
            <p:nvPr/>
          </p:nvSpPr>
          <p:spPr bwMode="auto">
            <a:xfrm>
              <a:off x="4894" y="1507"/>
              <a:ext cx="49" cy="75"/>
            </a:xfrm>
            <a:custGeom>
              <a:avLst/>
              <a:gdLst/>
              <a:ahLst/>
              <a:cxnLst>
                <a:cxn ang="0">
                  <a:pos x="0" y="71"/>
                </a:cxn>
                <a:cxn ang="0">
                  <a:pos x="0" y="0"/>
                </a:cxn>
                <a:cxn ang="0">
                  <a:pos x="49" y="4"/>
                </a:cxn>
                <a:cxn ang="0">
                  <a:pos x="49" y="75"/>
                </a:cxn>
                <a:cxn ang="0">
                  <a:pos x="0" y="71"/>
                </a:cxn>
              </a:cxnLst>
              <a:rect l="0" t="0" r="r" b="b"/>
              <a:pathLst>
                <a:path w="49" h="75">
                  <a:moveTo>
                    <a:pt x="0" y="71"/>
                  </a:moveTo>
                  <a:lnTo>
                    <a:pt x="0" y="0"/>
                  </a:lnTo>
                  <a:lnTo>
                    <a:pt x="49" y="4"/>
                  </a:lnTo>
                  <a:lnTo>
                    <a:pt x="49" y="75"/>
                  </a:lnTo>
                  <a:lnTo>
                    <a:pt x="0" y="7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91"/>
            <p:cNvSpPr>
              <a:spLocks/>
            </p:cNvSpPr>
            <p:nvPr/>
          </p:nvSpPr>
          <p:spPr bwMode="auto">
            <a:xfrm>
              <a:off x="4752" y="1495"/>
              <a:ext cx="51" cy="77"/>
            </a:xfrm>
            <a:custGeom>
              <a:avLst/>
              <a:gdLst/>
              <a:ahLst/>
              <a:cxnLst>
                <a:cxn ang="0">
                  <a:pos x="0" y="73"/>
                </a:cxn>
                <a:cxn ang="0">
                  <a:pos x="0" y="0"/>
                </a:cxn>
                <a:cxn ang="0">
                  <a:pos x="51" y="4"/>
                </a:cxn>
                <a:cxn ang="0">
                  <a:pos x="51" y="77"/>
                </a:cxn>
                <a:cxn ang="0">
                  <a:pos x="0" y="73"/>
                </a:cxn>
              </a:cxnLst>
              <a:rect l="0" t="0" r="r" b="b"/>
              <a:pathLst>
                <a:path w="51" h="77">
                  <a:moveTo>
                    <a:pt x="0" y="73"/>
                  </a:moveTo>
                  <a:lnTo>
                    <a:pt x="0" y="0"/>
                  </a:lnTo>
                  <a:lnTo>
                    <a:pt x="51" y="4"/>
                  </a:lnTo>
                  <a:lnTo>
                    <a:pt x="51" y="77"/>
                  </a:lnTo>
                  <a:lnTo>
                    <a:pt x="0" y="7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92"/>
            <p:cNvSpPr>
              <a:spLocks/>
            </p:cNvSpPr>
            <p:nvPr/>
          </p:nvSpPr>
          <p:spPr bwMode="auto">
            <a:xfrm>
              <a:off x="5036" y="1400"/>
              <a:ext cx="49" cy="74"/>
            </a:xfrm>
            <a:custGeom>
              <a:avLst/>
              <a:gdLst/>
              <a:ahLst/>
              <a:cxnLst>
                <a:cxn ang="0">
                  <a:pos x="0" y="69"/>
                </a:cxn>
                <a:cxn ang="0">
                  <a:pos x="0" y="0"/>
                </a:cxn>
                <a:cxn ang="0">
                  <a:pos x="49" y="6"/>
                </a:cxn>
                <a:cxn ang="0">
                  <a:pos x="49" y="74"/>
                </a:cxn>
                <a:cxn ang="0">
                  <a:pos x="0" y="69"/>
                </a:cxn>
              </a:cxnLst>
              <a:rect l="0" t="0" r="r" b="b"/>
              <a:pathLst>
                <a:path w="49" h="74">
                  <a:moveTo>
                    <a:pt x="0" y="69"/>
                  </a:moveTo>
                  <a:lnTo>
                    <a:pt x="0" y="0"/>
                  </a:lnTo>
                  <a:lnTo>
                    <a:pt x="49" y="6"/>
                  </a:lnTo>
                  <a:lnTo>
                    <a:pt x="49" y="74"/>
                  </a:lnTo>
                  <a:lnTo>
                    <a:pt x="0" y="6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93"/>
            <p:cNvSpPr>
              <a:spLocks/>
            </p:cNvSpPr>
            <p:nvPr/>
          </p:nvSpPr>
          <p:spPr bwMode="auto">
            <a:xfrm>
              <a:off x="4894" y="1383"/>
              <a:ext cx="49" cy="76"/>
            </a:xfrm>
            <a:custGeom>
              <a:avLst/>
              <a:gdLst/>
              <a:ahLst/>
              <a:cxnLst>
                <a:cxn ang="0">
                  <a:pos x="0" y="71"/>
                </a:cxn>
                <a:cxn ang="0">
                  <a:pos x="0" y="0"/>
                </a:cxn>
                <a:cxn ang="0">
                  <a:pos x="49" y="7"/>
                </a:cxn>
                <a:cxn ang="0">
                  <a:pos x="49" y="76"/>
                </a:cxn>
                <a:cxn ang="0">
                  <a:pos x="0" y="71"/>
                </a:cxn>
              </a:cxnLst>
              <a:rect l="0" t="0" r="r" b="b"/>
              <a:pathLst>
                <a:path w="49" h="76">
                  <a:moveTo>
                    <a:pt x="0" y="71"/>
                  </a:moveTo>
                  <a:lnTo>
                    <a:pt x="0" y="0"/>
                  </a:lnTo>
                  <a:lnTo>
                    <a:pt x="49" y="7"/>
                  </a:lnTo>
                  <a:lnTo>
                    <a:pt x="49" y="76"/>
                  </a:lnTo>
                  <a:lnTo>
                    <a:pt x="0" y="7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94"/>
            <p:cNvSpPr>
              <a:spLocks/>
            </p:cNvSpPr>
            <p:nvPr/>
          </p:nvSpPr>
          <p:spPr bwMode="auto">
            <a:xfrm>
              <a:off x="4752" y="1364"/>
              <a:ext cx="51" cy="80"/>
            </a:xfrm>
            <a:custGeom>
              <a:avLst/>
              <a:gdLst/>
              <a:ahLst/>
              <a:cxnLst>
                <a:cxn ang="0">
                  <a:pos x="0" y="75"/>
                </a:cxn>
                <a:cxn ang="0">
                  <a:pos x="0" y="0"/>
                </a:cxn>
                <a:cxn ang="0">
                  <a:pos x="51" y="8"/>
                </a:cxn>
                <a:cxn ang="0">
                  <a:pos x="51" y="80"/>
                </a:cxn>
                <a:cxn ang="0">
                  <a:pos x="0" y="75"/>
                </a:cxn>
              </a:cxnLst>
              <a:rect l="0" t="0" r="r" b="b"/>
              <a:pathLst>
                <a:path w="51" h="80">
                  <a:moveTo>
                    <a:pt x="0" y="75"/>
                  </a:moveTo>
                  <a:lnTo>
                    <a:pt x="0" y="0"/>
                  </a:lnTo>
                  <a:lnTo>
                    <a:pt x="51" y="8"/>
                  </a:lnTo>
                  <a:lnTo>
                    <a:pt x="51" y="80"/>
                  </a:lnTo>
                  <a:lnTo>
                    <a:pt x="0" y="7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12" name="TextBox 211"/>
          <p:cNvSpPr txBox="1"/>
          <p:nvPr/>
        </p:nvSpPr>
        <p:spPr>
          <a:xfrm>
            <a:off x="2133600" y="1066800"/>
            <a:ext cx="1676400" cy="381000"/>
          </a:xfrm>
          <a:prstGeom prst="rect">
            <a:avLst/>
          </a:prstGeom>
          <a:noFill/>
        </p:spPr>
        <p:txBody>
          <a:bodyPr wrap="square" rtlCol="0">
            <a:spAutoFit/>
          </a:bodyPr>
          <a:lstStyle/>
          <a:p>
            <a:r>
              <a:rPr lang="en-US" dirty="0"/>
              <a:t>Release Points</a:t>
            </a:r>
          </a:p>
        </p:txBody>
      </p:sp>
      <p:sp>
        <p:nvSpPr>
          <p:cNvPr id="111" name="Slide Number Placeholder 110"/>
          <p:cNvSpPr>
            <a:spLocks noGrp="1"/>
          </p:cNvSpPr>
          <p:nvPr>
            <p:ph type="sldNum" sz="quarter" idx="12"/>
          </p:nvPr>
        </p:nvSpPr>
        <p:spPr/>
        <p:txBody>
          <a:bodyPr/>
          <a:lstStyle/>
          <a:p>
            <a:pPr algn="r" rtl="0"/>
            <a:fld id="{C39D6522-33B9-456F-AB82-1F41D05D9DF9}" type="slidenum">
              <a:rPr lang="en-US" sz="1200" kern="1200" smtClean="0">
                <a:solidFill>
                  <a:prstClr val="black">
                    <a:tint val="75000"/>
                  </a:prstClr>
                </a:solidFill>
                <a:latin typeface="Calibri"/>
                <a:ea typeface="+mn-ea"/>
                <a:cs typeface="+mn-cs"/>
              </a:rPr>
              <a:pPr algn="r" rtl="0"/>
              <a:t>33</a:t>
            </a:fld>
            <a:endParaRPr lang="en-US" sz="1200" kern="1200">
              <a:solidFill>
                <a:prstClr val="black">
                  <a:tint val="75000"/>
                </a:prstClr>
              </a:solidFill>
              <a:latin typeface="Calibri"/>
              <a:ea typeface="+mn-ea"/>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a:bodyPr>
          <a:lstStyle/>
          <a:p>
            <a:r>
              <a:rPr lang="en-US" sz="3600" dirty="0"/>
              <a:t>Info Required for New Emission Unit</a:t>
            </a:r>
          </a:p>
        </p:txBody>
      </p:sp>
      <p:sp>
        <p:nvSpPr>
          <p:cNvPr id="3" name="Content Placeholder 2"/>
          <p:cNvSpPr>
            <a:spLocks noGrp="1"/>
          </p:cNvSpPr>
          <p:nvPr>
            <p:ph idx="1"/>
          </p:nvPr>
        </p:nvSpPr>
        <p:spPr>
          <a:xfrm>
            <a:off x="457200" y="1143000"/>
            <a:ext cx="8229600" cy="5029200"/>
          </a:xfrm>
        </p:spPr>
        <p:txBody>
          <a:bodyPr>
            <a:noAutofit/>
          </a:bodyPr>
          <a:lstStyle/>
          <a:p>
            <a:pPr lvl="1">
              <a:buFont typeface="Arial" pitchFamily="34" charset="0"/>
              <a:buChar char="•"/>
            </a:pPr>
            <a:r>
              <a:rPr lang="en-US" sz="2400" dirty="0">
                <a:solidFill>
                  <a:schemeClr val="tx1">
                    <a:lumMod val="50000"/>
                    <a:lumOff val="50000"/>
                  </a:schemeClr>
                </a:solidFill>
              </a:rPr>
              <a:t>State and County FIPS or Tribal Code </a:t>
            </a:r>
          </a:p>
          <a:p>
            <a:pPr lvl="1">
              <a:buFont typeface="Arial" pitchFamily="34" charset="0"/>
              <a:buChar char="•"/>
            </a:pPr>
            <a:r>
              <a:rPr lang="en-US" sz="2400" dirty="0">
                <a:solidFill>
                  <a:schemeClr val="tx1">
                    <a:lumMod val="50000"/>
                    <a:lumOff val="50000"/>
                  </a:schemeClr>
                </a:solidFill>
              </a:rPr>
              <a:t>Facility Site Identifier and Program System Code</a:t>
            </a:r>
          </a:p>
          <a:p>
            <a:pPr lvl="1">
              <a:buFont typeface="Arial" pitchFamily="34" charset="0"/>
              <a:buChar char="•"/>
            </a:pPr>
            <a:r>
              <a:rPr lang="en-US" dirty="0"/>
              <a:t>Unit Identifier</a:t>
            </a:r>
            <a:r>
              <a:rPr lang="en-US" dirty="0">
                <a:solidFill>
                  <a:schemeClr val="tx1">
                    <a:lumMod val="50000"/>
                    <a:lumOff val="50000"/>
                  </a:schemeClr>
                </a:solidFill>
              </a:rPr>
              <a:t> </a:t>
            </a:r>
            <a:r>
              <a:rPr lang="en-US" dirty="0"/>
              <a:t>(your Agency’s ID)</a:t>
            </a:r>
          </a:p>
          <a:p>
            <a:pPr lvl="1">
              <a:buFont typeface="Arial" pitchFamily="34" charset="0"/>
              <a:buChar char="•"/>
            </a:pPr>
            <a:r>
              <a:rPr lang="en-US" dirty="0"/>
              <a:t>Unit Identifier Program System Code</a:t>
            </a:r>
          </a:p>
          <a:p>
            <a:pPr lvl="1">
              <a:buFont typeface="Arial" pitchFamily="34" charset="0"/>
              <a:buChar char="•"/>
            </a:pPr>
            <a:r>
              <a:rPr lang="en-US" dirty="0"/>
              <a:t>Operating Status (and Status Year if not=“OP”)</a:t>
            </a:r>
          </a:p>
          <a:p>
            <a:pPr lvl="2">
              <a:buFont typeface="Calibri" pitchFamily="34" charset="0"/>
              <a:buChar char="–"/>
            </a:pPr>
            <a:r>
              <a:rPr lang="en-US" sz="2000" dirty="0"/>
              <a:t>OP, PS, TS</a:t>
            </a:r>
          </a:p>
          <a:p>
            <a:pPr lvl="1">
              <a:buFont typeface="Arial" pitchFamily="34" charset="0"/>
              <a:buChar char="•"/>
            </a:pPr>
            <a:r>
              <a:rPr lang="en-US" dirty="0"/>
              <a:t>Unit Type Code</a:t>
            </a:r>
          </a:p>
          <a:p>
            <a:pPr lvl="2">
              <a:buFont typeface="Calibri" pitchFamily="34" charset="0"/>
              <a:buChar char="–"/>
            </a:pPr>
            <a:r>
              <a:rPr lang="en-US" sz="2000" dirty="0"/>
              <a:t>999 = “Miscellaneous” is available if necessary.  Don’t include this for existing units to avoid overwriting all with 999</a:t>
            </a:r>
          </a:p>
          <a:p>
            <a:pPr lvl="1">
              <a:buFont typeface="Arial" pitchFamily="34" charset="0"/>
              <a:buChar char="•"/>
            </a:pPr>
            <a:r>
              <a:rPr lang="en-US" sz="2600" dirty="0"/>
              <a:t>Design Capacity &amp; Unit of Measure is requested for boilers, turbines, engines, heaters,  and is a warning check</a:t>
            </a:r>
          </a:p>
          <a:p>
            <a:pPr lvl="2">
              <a:buFont typeface="Wingdings" pitchFamily="2" charset="2"/>
              <a:buChar char="v"/>
            </a:pPr>
            <a:endParaRPr lang="en-US" sz="2200" dirty="0"/>
          </a:p>
        </p:txBody>
      </p:sp>
      <p:sp>
        <p:nvSpPr>
          <p:cNvPr id="4" name="Slide Number Placeholder 3"/>
          <p:cNvSpPr>
            <a:spLocks noGrp="1"/>
          </p:cNvSpPr>
          <p:nvPr>
            <p:ph type="sldNum" sz="quarter" idx="12"/>
          </p:nvPr>
        </p:nvSpPr>
        <p:spPr/>
        <p:txBody>
          <a:bodyPr/>
          <a:lstStyle/>
          <a:p>
            <a:pPr algn="r" rtl="0"/>
            <a:fld id="{C39D6522-33B9-456F-AB82-1F41D05D9DF9}" type="slidenum">
              <a:rPr lang="en-US" sz="1200" kern="1200" smtClean="0">
                <a:solidFill>
                  <a:prstClr val="black">
                    <a:tint val="75000"/>
                  </a:prstClr>
                </a:solidFill>
                <a:latin typeface="Calibri"/>
                <a:ea typeface="+mn-ea"/>
                <a:cs typeface="+mn-cs"/>
              </a:rPr>
              <a:pPr algn="r" rtl="0"/>
              <a:t>34</a:t>
            </a:fld>
            <a:endParaRPr lang="en-US" sz="1200" kern="1200">
              <a:solidFill>
                <a:prstClr val="black">
                  <a:tint val="75000"/>
                </a:prstClr>
              </a:solidFill>
              <a:latin typeface="Calibri"/>
              <a:ea typeface="+mn-ea"/>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Oval 121"/>
          <p:cNvSpPr/>
          <p:nvPr/>
        </p:nvSpPr>
        <p:spPr>
          <a:xfrm>
            <a:off x="4114800" y="4937760"/>
            <a:ext cx="4651781" cy="1793249"/>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Arrow Connector 89"/>
          <p:cNvCxnSpPr/>
          <p:nvPr/>
        </p:nvCxnSpPr>
        <p:spPr>
          <a:xfrm rot="10800000">
            <a:off x="2895600" y="2209800"/>
            <a:ext cx="3505200" cy="3124200"/>
          </a:xfrm>
          <a:prstGeom prst="straightConnector1">
            <a:avLst/>
          </a:prstGeom>
          <a:ln w="25400">
            <a:solidFill>
              <a:schemeClr val="tx2">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7" name="Can 6"/>
          <p:cNvSpPr/>
          <p:nvPr/>
        </p:nvSpPr>
        <p:spPr>
          <a:xfrm>
            <a:off x="1676400" y="533400"/>
            <a:ext cx="381000" cy="2362200"/>
          </a:xfrm>
          <a:prstGeom prst="can">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white"/>
                </a:solidFill>
                <a:latin typeface="Calibri"/>
                <a:ea typeface="+mn-ea"/>
                <a:cs typeface="+mn-cs"/>
              </a:rPr>
              <a:t>2</a:t>
            </a:r>
          </a:p>
        </p:txBody>
      </p:sp>
      <p:sp>
        <p:nvSpPr>
          <p:cNvPr id="8" name="Can 7"/>
          <p:cNvSpPr/>
          <p:nvPr/>
        </p:nvSpPr>
        <p:spPr>
          <a:xfrm>
            <a:off x="838200" y="533400"/>
            <a:ext cx="381000" cy="2362200"/>
          </a:xfrm>
          <a:prstGeom prst="can">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white"/>
                </a:solidFill>
                <a:latin typeface="Calibri"/>
                <a:ea typeface="+mn-ea"/>
                <a:cs typeface="+mn-cs"/>
              </a:rPr>
              <a:t>3</a:t>
            </a:r>
          </a:p>
        </p:txBody>
      </p:sp>
      <p:sp>
        <p:nvSpPr>
          <p:cNvPr id="11" name="Cube 10"/>
          <p:cNvSpPr/>
          <p:nvPr/>
        </p:nvSpPr>
        <p:spPr>
          <a:xfrm>
            <a:off x="4648200" y="3733800"/>
            <a:ext cx="1295400" cy="1143000"/>
          </a:xfrm>
          <a:prstGeom prst="cub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white"/>
                </a:solidFill>
                <a:latin typeface="Calibri"/>
                <a:ea typeface="+mn-ea"/>
                <a:cs typeface="+mn-cs"/>
              </a:rPr>
              <a:t>Unit A</a:t>
            </a:r>
          </a:p>
        </p:txBody>
      </p:sp>
      <p:sp>
        <p:nvSpPr>
          <p:cNvPr id="12" name="Cube 11"/>
          <p:cNvSpPr/>
          <p:nvPr/>
        </p:nvSpPr>
        <p:spPr>
          <a:xfrm>
            <a:off x="7162800" y="3657600"/>
            <a:ext cx="1295400" cy="1143000"/>
          </a:xfrm>
          <a:prstGeom prst="cub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white"/>
                </a:solidFill>
                <a:latin typeface="Calibri"/>
                <a:ea typeface="+mn-ea"/>
                <a:cs typeface="+mn-cs"/>
              </a:rPr>
              <a:t>Unit B</a:t>
            </a:r>
          </a:p>
        </p:txBody>
      </p:sp>
      <p:sp>
        <p:nvSpPr>
          <p:cNvPr id="13" name="Oval 12"/>
          <p:cNvSpPr/>
          <p:nvPr/>
        </p:nvSpPr>
        <p:spPr>
          <a:xfrm>
            <a:off x="4495800" y="5181600"/>
            <a:ext cx="1295400" cy="60960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white"/>
                </a:solidFill>
                <a:latin typeface="Calibri"/>
                <a:ea typeface="+mn-ea"/>
                <a:cs typeface="+mn-cs"/>
              </a:rPr>
              <a:t>Process 1</a:t>
            </a:r>
          </a:p>
        </p:txBody>
      </p:sp>
      <p:sp>
        <p:nvSpPr>
          <p:cNvPr id="20" name="Oval 19"/>
          <p:cNvSpPr/>
          <p:nvPr/>
        </p:nvSpPr>
        <p:spPr>
          <a:xfrm>
            <a:off x="7010400" y="5029200"/>
            <a:ext cx="1295400" cy="60960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white"/>
                </a:solidFill>
                <a:latin typeface="Calibri"/>
                <a:ea typeface="+mn-ea"/>
                <a:cs typeface="+mn-cs"/>
              </a:rPr>
              <a:t>Process 1</a:t>
            </a:r>
          </a:p>
        </p:txBody>
      </p:sp>
      <p:sp>
        <p:nvSpPr>
          <p:cNvPr id="22" name="Oval 21"/>
          <p:cNvSpPr/>
          <p:nvPr/>
        </p:nvSpPr>
        <p:spPr>
          <a:xfrm>
            <a:off x="4572000" y="5867400"/>
            <a:ext cx="1295400" cy="60960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white"/>
                </a:solidFill>
                <a:latin typeface="Calibri"/>
                <a:ea typeface="+mn-ea"/>
                <a:cs typeface="+mn-cs"/>
              </a:rPr>
              <a:t>Process 2</a:t>
            </a:r>
          </a:p>
        </p:txBody>
      </p:sp>
      <p:sp>
        <p:nvSpPr>
          <p:cNvPr id="31" name="Cloud 30"/>
          <p:cNvSpPr/>
          <p:nvPr/>
        </p:nvSpPr>
        <p:spPr>
          <a:xfrm>
            <a:off x="762000" y="152400"/>
            <a:ext cx="457200" cy="381000"/>
          </a:xfrm>
          <a:prstGeom prst="cloud">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Calibri"/>
              <a:ea typeface="+mn-ea"/>
              <a:cs typeface="+mn-cs"/>
            </a:endParaRPr>
          </a:p>
        </p:txBody>
      </p:sp>
      <p:sp>
        <p:nvSpPr>
          <p:cNvPr id="32" name="Cloud 31"/>
          <p:cNvSpPr/>
          <p:nvPr/>
        </p:nvSpPr>
        <p:spPr>
          <a:xfrm>
            <a:off x="1676400" y="152400"/>
            <a:ext cx="457200" cy="381000"/>
          </a:xfrm>
          <a:prstGeom prst="cloud">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Calibri"/>
              <a:ea typeface="+mn-ea"/>
              <a:cs typeface="+mn-cs"/>
            </a:endParaRPr>
          </a:p>
        </p:txBody>
      </p:sp>
      <p:sp>
        <p:nvSpPr>
          <p:cNvPr id="33" name="Cloud 32"/>
          <p:cNvSpPr/>
          <p:nvPr/>
        </p:nvSpPr>
        <p:spPr>
          <a:xfrm>
            <a:off x="2133600" y="1524000"/>
            <a:ext cx="914400" cy="1295400"/>
          </a:xfrm>
          <a:prstGeom prst="cloud">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black"/>
                </a:solidFill>
                <a:latin typeface="Calibri"/>
                <a:ea typeface="+mn-ea"/>
                <a:cs typeface="+mn-cs"/>
              </a:rPr>
              <a:t>1</a:t>
            </a:r>
          </a:p>
        </p:txBody>
      </p:sp>
      <p:sp>
        <p:nvSpPr>
          <p:cNvPr id="43" name="Oval 42"/>
          <p:cNvSpPr/>
          <p:nvPr/>
        </p:nvSpPr>
        <p:spPr>
          <a:xfrm>
            <a:off x="7010400" y="5867400"/>
            <a:ext cx="1295400" cy="60960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kern="1200" dirty="0">
                <a:solidFill>
                  <a:prstClr val="white"/>
                </a:solidFill>
                <a:latin typeface="Calibri"/>
                <a:ea typeface="+mn-ea"/>
                <a:cs typeface="+mn-cs"/>
              </a:rPr>
              <a:t>Process 2</a:t>
            </a:r>
          </a:p>
        </p:txBody>
      </p:sp>
      <p:cxnSp>
        <p:nvCxnSpPr>
          <p:cNvPr id="71" name="Straight Connector 70"/>
          <p:cNvCxnSpPr/>
          <p:nvPr/>
        </p:nvCxnSpPr>
        <p:spPr>
          <a:xfrm flipH="1">
            <a:off x="990600" y="6172200"/>
            <a:ext cx="3581400" cy="0"/>
          </a:xfrm>
          <a:prstGeom prst="line">
            <a:avLst/>
          </a:prstGeom>
          <a:ln w="25400">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V="1">
            <a:off x="990600" y="2971800"/>
            <a:ext cx="0" cy="3124200"/>
          </a:xfrm>
          <a:prstGeom prst="straightConnector1">
            <a:avLst/>
          </a:prstGeom>
          <a:ln w="25400">
            <a:solidFill>
              <a:schemeClr val="accent3">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5400000" flipH="1" flipV="1">
            <a:off x="1009650" y="3028950"/>
            <a:ext cx="914400" cy="800100"/>
          </a:xfrm>
          <a:prstGeom prst="straightConnector1">
            <a:avLst/>
          </a:prstGeom>
          <a:ln w="25400">
            <a:solidFill>
              <a:schemeClr val="accent3">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13" idx="2"/>
          </p:cNvCxnSpPr>
          <p:nvPr/>
        </p:nvCxnSpPr>
        <p:spPr>
          <a:xfrm flipH="1">
            <a:off x="2590800" y="5486400"/>
            <a:ext cx="1905000" cy="0"/>
          </a:xfrm>
          <a:prstGeom prst="line">
            <a:avLst/>
          </a:prstGeom>
          <a:ln w="25400">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2590800" y="2819402"/>
            <a:ext cx="0" cy="2666998"/>
          </a:xfrm>
          <a:prstGeom prst="straightConnector1">
            <a:avLst/>
          </a:prstGeom>
          <a:ln w="25400">
            <a:solidFill>
              <a:schemeClr val="accent4">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2590800" y="4495800"/>
            <a:ext cx="1981199" cy="738664"/>
          </a:xfrm>
          <a:prstGeom prst="rect">
            <a:avLst/>
          </a:prstGeom>
          <a:noFill/>
        </p:spPr>
        <p:txBody>
          <a:bodyPr wrap="square" rtlCol="0">
            <a:spAutoFit/>
          </a:bodyPr>
          <a:lstStyle/>
          <a:p>
            <a:pPr algn="l" rtl="0"/>
            <a:r>
              <a:rPr lang="en-US" sz="1400" kern="1200" dirty="0">
                <a:solidFill>
                  <a:prstClr val="black"/>
                </a:solidFill>
                <a:latin typeface="Calibri"/>
                <a:ea typeface="+mn-ea"/>
                <a:cs typeface="+mn-cs"/>
              </a:rPr>
              <a:t>Unit A, Process 1, is</a:t>
            </a:r>
          </a:p>
          <a:p>
            <a:pPr algn="l" rtl="0"/>
            <a:r>
              <a:rPr lang="en-US" sz="1400" kern="1200" dirty="0">
                <a:solidFill>
                  <a:prstClr val="black"/>
                </a:solidFill>
                <a:latin typeface="Calibri"/>
                <a:ea typeface="+mn-ea"/>
                <a:cs typeface="+mn-cs"/>
              </a:rPr>
              <a:t>apportioned to Release</a:t>
            </a:r>
          </a:p>
          <a:p>
            <a:pPr algn="l" rtl="0"/>
            <a:r>
              <a:rPr lang="en-US" sz="1400" kern="1200" dirty="0">
                <a:solidFill>
                  <a:prstClr val="black"/>
                </a:solidFill>
                <a:latin typeface="Calibri"/>
                <a:ea typeface="+mn-ea"/>
                <a:cs typeface="+mn-cs"/>
              </a:rPr>
              <a:t>Point 1 100%.</a:t>
            </a:r>
          </a:p>
        </p:txBody>
      </p:sp>
      <p:sp>
        <p:nvSpPr>
          <p:cNvPr id="81" name="TextBox 80"/>
          <p:cNvSpPr txBox="1"/>
          <p:nvPr/>
        </p:nvSpPr>
        <p:spPr>
          <a:xfrm>
            <a:off x="76200" y="3962400"/>
            <a:ext cx="2441759" cy="954107"/>
          </a:xfrm>
          <a:prstGeom prst="rect">
            <a:avLst/>
          </a:prstGeom>
          <a:solidFill>
            <a:schemeClr val="bg1"/>
          </a:solidFill>
        </p:spPr>
        <p:txBody>
          <a:bodyPr wrap="none" rtlCol="0">
            <a:spAutoFit/>
          </a:bodyPr>
          <a:lstStyle/>
          <a:p>
            <a:pPr algn="l" rtl="0"/>
            <a:r>
              <a:rPr lang="en-US" sz="1400" kern="1200" dirty="0">
                <a:solidFill>
                  <a:prstClr val="black"/>
                </a:solidFill>
                <a:latin typeface="Calibri"/>
                <a:ea typeface="+mn-ea"/>
                <a:cs typeface="+mn-cs"/>
              </a:rPr>
              <a:t>Unit A, Process 2, is</a:t>
            </a:r>
          </a:p>
          <a:p>
            <a:pPr algn="l" rtl="0"/>
            <a:r>
              <a:rPr lang="en-US" sz="1400" kern="1200" dirty="0">
                <a:solidFill>
                  <a:prstClr val="black"/>
                </a:solidFill>
                <a:latin typeface="Calibri"/>
                <a:ea typeface="+mn-ea"/>
                <a:cs typeface="+mn-cs"/>
              </a:rPr>
              <a:t>apportioned to Release</a:t>
            </a:r>
          </a:p>
          <a:p>
            <a:pPr algn="l" rtl="0"/>
            <a:r>
              <a:rPr lang="en-US" sz="1400" kern="1200" dirty="0">
                <a:solidFill>
                  <a:prstClr val="black"/>
                </a:solidFill>
                <a:latin typeface="Calibri"/>
                <a:ea typeface="+mn-ea"/>
                <a:cs typeface="+mn-cs"/>
              </a:rPr>
              <a:t>Point 3 60% and Release </a:t>
            </a:r>
          </a:p>
          <a:p>
            <a:pPr algn="l" rtl="0"/>
            <a:r>
              <a:rPr lang="en-US" sz="1400" kern="1200" dirty="0">
                <a:solidFill>
                  <a:prstClr val="black"/>
                </a:solidFill>
                <a:latin typeface="Calibri"/>
                <a:ea typeface="+mn-ea"/>
                <a:cs typeface="+mn-cs"/>
              </a:rPr>
              <a:t>Point 2 40% (Must total 100%).</a:t>
            </a:r>
          </a:p>
        </p:txBody>
      </p:sp>
      <p:cxnSp>
        <p:nvCxnSpPr>
          <p:cNvPr id="84" name="Straight Connector 83"/>
          <p:cNvCxnSpPr>
            <a:stCxn id="20" idx="2"/>
          </p:cNvCxnSpPr>
          <p:nvPr/>
        </p:nvCxnSpPr>
        <p:spPr>
          <a:xfrm flipH="1">
            <a:off x="6400800" y="5334000"/>
            <a:ext cx="609600" cy="0"/>
          </a:xfrm>
          <a:prstGeom prst="line">
            <a:avLst/>
          </a:prstGeom>
          <a:ln w="254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43" idx="2"/>
          </p:cNvCxnSpPr>
          <p:nvPr/>
        </p:nvCxnSpPr>
        <p:spPr>
          <a:xfrm rot="10800000">
            <a:off x="6400800" y="6172200"/>
            <a:ext cx="609600" cy="1588"/>
          </a:xfrm>
          <a:prstGeom prst="line">
            <a:avLst/>
          </a:prstGeom>
          <a:ln w="254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flipH="1" flipV="1">
            <a:off x="5981700" y="5753100"/>
            <a:ext cx="838200" cy="1588"/>
          </a:xfrm>
          <a:prstGeom prst="line">
            <a:avLst/>
          </a:prstGeom>
          <a:ln w="25400">
            <a:solidFill>
              <a:schemeClr val="tx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2971800" y="2590800"/>
            <a:ext cx="2054858" cy="738664"/>
          </a:xfrm>
          <a:prstGeom prst="rect">
            <a:avLst/>
          </a:prstGeom>
          <a:solidFill>
            <a:schemeClr val="bg1"/>
          </a:solidFill>
        </p:spPr>
        <p:txBody>
          <a:bodyPr wrap="none" rtlCol="0">
            <a:spAutoFit/>
          </a:bodyPr>
          <a:lstStyle/>
          <a:p>
            <a:pPr algn="l" rtl="0"/>
            <a:r>
              <a:rPr lang="en-US" sz="1400" kern="1200" dirty="0">
                <a:solidFill>
                  <a:prstClr val="black"/>
                </a:solidFill>
                <a:latin typeface="Calibri"/>
                <a:ea typeface="+mn-ea"/>
                <a:cs typeface="+mn-cs"/>
              </a:rPr>
              <a:t>Unit B, Processes 1 and 2,</a:t>
            </a:r>
          </a:p>
          <a:p>
            <a:pPr algn="l" rtl="0"/>
            <a:r>
              <a:rPr lang="en-US" sz="1400" kern="1200" dirty="0">
                <a:solidFill>
                  <a:prstClr val="black"/>
                </a:solidFill>
                <a:latin typeface="Calibri"/>
                <a:ea typeface="+mn-ea"/>
                <a:cs typeface="+mn-cs"/>
              </a:rPr>
              <a:t>are apportioned to </a:t>
            </a:r>
          </a:p>
          <a:p>
            <a:pPr algn="l" rtl="0"/>
            <a:r>
              <a:rPr lang="en-US" sz="1400" kern="1200" dirty="0">
                <a:solidFill>
                  <a:prstClr val="black"/>
                </a:solidFill>
                <a:latin typeface="Calibri"/>
                <a:ea typeface="+mn-ea"/>
                <a:cs typeface="+mn-cs"/>
              </a:rPr>
              <a:t>Release Point 1, 100%</a:t>
            </a:r>
          </a:p>
        </p:txBody>
      </p:sp>
      <p:grpSp>
        <p:nvGrpSpPr>
          <p:cNvPr id="2" name="Group 4"/>
          <p:cNvGrpSpPr>
            <a:grpSpLocks noChangeAspect="1"/>
          </p:cNvGrpSpPr>
          <p:nvPr/>
        </p:nvGrpSpPr>
        <p:grpSpPr bwMode="auto">
          <a:xfrm>
            <a:off x="4937760" y="91440"/>
            <a:ext cx="3909060" cy="2948940"/>
            <a:chOff x="2880" y="0"/>
            <a:chExt cx="2736" cy="2064"/>
          </a:xfrm>
        </p:grpSpPr>
        <p:sp>
          <p:nvSpPr>
            <p:cNvPr id="118" name="AutoShape 3"/>
            <p:cNvSpPr>
              <a:spLocks noChangeAspect="1" noChangeArrowheads="1" noTextEdit="1"/>
            </p:cNvSpPr>
            <p:nvPr/>
          </p:nvSpPr>
          <p:spPr bwMode="auto">
            <a:xfrm>
              <a:off x="2880" y="0"/>
              <a:ext cx="2736" cy="20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10"/>
            <p:cNvSpPr>
              <a:spLocks/>
            </p:cNvSpPr>
            <p:nvPr/>
          </p:nvSpPr>
          <p:spPr bwMode="auto">
            <a:xfrm>
              <a:off x="3146" y="331"/>
              <a:ext cx="2204" cy="1733"/>
            </a:xfrm>
            <a:custGeom>
              <a:avLst/>
              <a:gdLst/>
              <a:ahLst/>
              <a:cxnLst>
                <a:cxn ang="0">
                  <a:pos x="1857" y="845"/>
                </a:cxn>
                <a:cxn ang="0">
                  <a:pos x="1857" y="395"/>
                </a:cxn>
                <a:cxn ang="0">
                  <a:pos x="1536" y="322"/>
                </a:cxn>
                <a:cxn ang="0">
                  <a:pos x="1536" y="142"/>
                </a:cxn>
                <a:cxn ang="0">
                  <a:pos x="1128" y="0"/>
                </a:cxn>
                <a:cxn ang="0">
                  <a:pos x="687" y="68"/>
                </a:cxn>
                <a:cxn ang="0">
                  <a:pos x="687" y="324"/>
                </a:cxn>
                <a:cxn ang="0">
                  <a:pos x="337" y="367"/>
                </a:cxn>
                <a:cxn ang="0">
                  <a:pos x="337" y="875"/>
                </a:cxn>
                <a:cxn ang="0">
                  <a:pos x="0" y="903"/>
                </a:cxn>
                <a:cxn ang="0">
                  <a:pos x="0" y="1728"/>
                </a:cxn>
                <a:cxn ang="0">
                  <a:pos x="2204" y="1733"/>
                </a:cxn>
                <a:cxn ang="0">
                  <a:pos x="2204" y="904"/>
                </a:cxn>
                <a:cxn ang="0">
                  <a:pos x="1857" y="845"/>
                </a:cxn>
              </a:cxnLst>
              <a:rect l="0" t="0" r="r" b="b"/>
              <a:pathLst>
                <a:path w="2204" h="1733">
                  <a:moveTo>
                    <a:pt x="1857" y="845"/>
                  </a:moveTo>
                  <a:lnTo>
                    <a:pt x="1857" y="395"/>
                  </a:lnTo>
                  <a:lnTo>
                    <a:pt x="1536" y="322"/>
                  </a:lnTo>
                  <a:lnTo>
                    <a:pt x="1536" y="142"/>
                  </a:lnTo>
                  <a:lnTo>
                    <a:pt x="1128" y="0"/>
                  </a:lnTo>
                  <a:lnTo>
                    <a:pt x="687" y="68"/>
                  </a:lnTo>
                  <a:lnTo>
                    <a:pt x="687" y="324"/>
                  </a:lnTo>
                  <a:lnTo>
                    <a:pt x="337" y="367"/>
                  </a:lnTo>
                  <a:lnTo>
                    <a:pt x="337" y="875"/>
                  </a:lnTo>
                  <a:lnTo>
                    <a:pt x="0" y="903"/>
                  </a:lnTo>
                  <a:lnTo>
                    <a:pt x="0" y="1728"/>
                  </a:lnTo>
                  <a:lnTo>
                    <a:pt x="2204" y="1733"/>
                  </a:lnTo>
                  <a:lnTo>
                    <a:pt x="2204" y="904"/>
                  </a:lnTo>
                  <a:lnTo>
                    <a:pt x="1857" y="84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11"/>
            <p:cNvSpPr>
              <a:spLocks/>
            </p:cNvSpPr>
            <p:nvPr/>
          </p:nvSpPr>
          <p:spPr bwMode="auto">
            <a:xfrm>
              <a:off x="3199" y="364"/>
              <a:ext cx="2098" cy="1666"/>
            </a:xfrm>
            <a:custGeom>
              <a:avLst/>
              <a:gdLst/>
              <a:ahLst/>
              <a:cxnLst>
                <a:cxn ang="0">
                  <a:pos x="1751" y="835"/>
                </a:cxn>
                <a:cxn ang="0">
                  <a:pos x="1751" y="384"/>
                </a:cxn>
                <a:cxn ang="0">
                  <a:pos x="1431" y="311"/>
                </a:cxn>
                <a:cxn ang="0">
                  <a:pos x="1431" y="127"/>
                </a:cxn>
                <a:cxn ang="0">
                  <a:pos x="1068" y="0"/>
                </a:cxn>
                <a:cxn ang="0">
                  <a:pos x="685" y="60"/>
                </a:cxn>
                <a:cxn ang="0">
                  <a:pos x="685" y="318"/>
                </a:cxn>
                <a:cxn ang="0">
                  <a:pos x="336" y="360"/>
                </a:cxn>
                <a:cxn ang="0">
                  <a:pos x="336" y="868"/>
                </a:cxn>
                <a:cxn ang="0">
                  <a:pos x="0" y="898"/>
                </a:cxn>
                <a:cxn ang="0">
                  <a:pos x="0" y="1666"/>
                </a:cxn>
                <a:cxn ang="0">
                  <a:pos x="2098" y="1666"/>
                </a:cxn>
                <a:cxn ang="0">
                  <a:pos x="2098" y="895"/>
                </a:cxn>
                <a:cxn ang="0">
                  <a:pos x="1751" y="835"/>
                </a:cxn>
              </a:cxnLst>
              <a:rect l="0" t="0" r="r" b="b"/>
              <a:pathLst>
                <a:path w="2098" h="1666">
                  <a:moveTo>
                    <a:pt x="1751" y="835"/>
                  </a:moveTo>
                  <a:lnTo>
                    <a:pt x="1751" y="384"/>
                  </a:lnTo>
                  <a:lnTo>
                    <a:pt x="1431" y="311"/>
                  </a:lnTo>
                  <a:lnTo>
                    <a:pt x="1431" y="127"/>
                  </a:lnTo>
                  <a:lnTo>
                    <a:pt x="1068" y="0"/>
                  </a:lnTo>
                  <a:lnTo>
                    <a:pt x="685" y="60"/>
                  </a:lnTo>
                  <a:lnTo>
                    <a:pt x="685" y="318"/>
                  </a:lnTo>
                  <a:lnTo>
                    <a:pt x="336" y="360"/>
                  </a:lnTo>
                  <a:lnTo>
                    <a:pt x="336" y="868"/>
                  </a:lnTo>
                  <a:lnTo>
                    <a:pt x="0" y="898"/>
                  </a:lnTo>
                  <a:lnTo>
                    <a:pt x="0" y="1666"/>
                  </a:lnTo>
                  <a:lnTo>
                    <a:pt x="2098" y="1666"/>
                  </a:lnTo>
                  <a:lnTo>
                    <a:pt x="2098" y="895"/>
                  </a:lnTo>
                  <a:lnTo>
                    <a:pt x="1751" y="83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12"/>
            <p:cNvSpPr>
              <a:spLocks/>
            </p:cNvSpPr>
            <p:nvPr/>
          </p:nvSpPr>
          <p:spPr bwMode="auto">
            <a:xfrm>
              <a:off x="3278" y="1192"/>
              <a:ext cx="1271" cy="789"/>
            </a:xfrm>
            <a:custGeom>
              <a:avLst/>
              <a:gdLst/>
              <a:ahLst/>
              <a:cxnLst>
                <a:cxn ang="0">
                  <a:pos x="1271" y="0"/>
                </a:cxn>
                <a:cxn ang="0">
                  <a:pos x="1271" y="789"/>
                </a:cxn>
                <a:cxn ang="0">
                  <a:pos x="0" y="789"/>
                </a:cxn>
                <a:cxn ang="0">
                  <a:pos x="0" y="111"/>
                </a:cxn>
                <a:cxn ang="0">
                  <a:pos x="1271" y="0"/>
                </a:cxn>
              </a:cxnLst>
              <a:rect l="0" t="0" r="r" b="b"/>
              <a:pathLst>
                <a:path w="1271" h="789">
                  <a:moveTo>
                    <a:pt x="1271" y="0"/>
                  </a:moveTo>
                  <a:lnTo>
                    <a:pt x="1271" y="789"/>
                  </a:lnTo>
                  <a:lnTo>
                    <a:pt x="0" y="789"/>
                  </a:lnTo>
                  <a:lnTo>
                    <a:pt x="0" y="111"/>
                  </a:lnTo>
                  <a:lnTo>
                    <a:pt x="1271" y="0"/>
                  </a:lnTo>
                  <a:close/>
                </a:path>
              </a:pathLst>
            </a:custGeom>
            <a:solidFill>
              <a:srgbClr val="AAB7C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13"/>
            <p:cNvSpPr>
              <a:spLocks/>
            </p:cNvSpPr>
            <p:nvPr/>
          </p:nvSpPr>
          <p:spPr bwMode="auto">
            <a:xfrm>
              <a:off x="3278" y="1286"/>
              <a:ext cx="1271" cy="695"/>
            </a:xfrm>
            <a:custGeom>
              <a:avLst/>
              <a:gdLst/>
              <a:ahLst/>
              <a:cxnLst>
                <a:cxn ang="0">
                  <a:pos x="1271" y="695"/>
                </a:cxn>
                <a:cxn ang="0">
                  <a:pos x="1271" y="611"/>
                </a:cxn>
                <a:cxn ang="0">
                  <a:pos x="191" y="0"/>
                </a:cxn>
                <a:cxn ang="0">
                  <a:pos x="0" y="17"/>
                </a:cxn>
                <a:cxn ang="0">
                  <a:pos x="0" y="164"/>
                </a:cxn>
                <a:cxn ang="0">
                  <a:pos x="937" y="695"/>
                </a:cxn>
                <a:cxn ang="0">
                  <a:pos x="1271" y="695"/>
                </a:cxn>
              </a:cxnLst>
              <a:rect l="0" t="0" r="r" b="b"/>
              <a:pathLst>
                <a:path w="1271" h="695">
                  <a:moveTo>
                    <a:pt x="1271" y="695"/>
                  </a:moveTo>
                  <a:lnTo>
                    <a:pt x="1271" y="611"/>
                  </a:lnTo>
                  <a:lnTo>
                    <a:pt x="191" y="0"/>
                  </a:lnTo>
                  <a:lnTo>
                    <a:pt x="0" y="17"/>
                  </a:lnTo>
                  <a:lnTo>
                    <a:pt x="0" y="164"/>
                  </a:lnTo>
                  <a:lnTo>
                    <a:pt x="937" y="695"/>
                  </a:lnTo>
                  <a:lnTo>
                    <a:pt x="1271" y="695"/>
                  </a:lnTo>
                  <a:close/>
                </a:path>
              </a:pathLst>
            </a:custGeom>
            <a:solidFill>
              <a:srgbClr val="F4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14"/>
            <p:cNvSpPr>
              <a:spLocks/>
            </p:cNvSpPr>
            <p:nvPr/>
          </p:nvSpPr>
          <p:spPr bwMode="auto">
            <a:xfrm>
              <a:off x="3278" y="1477"/>
              <a:ext cx="889" cy="504"/>
            </a:xfrm>
            <a:custGeom>
              <a:avLst/>
              <a:gdLst/>
              <a:ahLst/>
              <a:cxnLst>
                <a:cxn ang="0">
                  <a:pos x="889" y="504"/>
                </a:cxn>
                <a:cxn ang="0">
                  <a:pos x="0" y="0"/>
                </a:cxn>
                <a:cxn ang="0">
                  <a:pos x="0" y="48"/>
                </a:cxn>
                <a:cxn ang="0">
                  <a:pos x="804" y="504"/>
                </a:cxn>
                <a:cxn ang="0">
                  <a:pos x="889" y="504"/>
                </a:cxn>
              </a:cxnLst>
              <a:rect l="0" t="0" r="r" b="b"/>
              <a:pathLst>
                <a:path w="889" h="504">
                  <a:moveTo>
                    <a:pt x="889" y="504"/>
                  </a:moveTo>
                  <a:lnTo>
                    <a:pt x="0" y="0"/>
                  </a:lnTo>
                  <a:lnTo>
                    <a:pt x="0" y="48"/>
                  </a:lnTo>
                  <a:lnTo>
                    <a:pt x="804" y="504"/>
                  </a:lnTo>
                  <a:lnTo>
                    <a:pt x="889" y="504"/>
                  </a:lnTo>
                  <a:close/>
                </a:path>
              </a:pathLst>
            </a:custGeom>
            <a:solidFill>
              <a:srgbClr val="F4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15"/>
            <p:cNvSpPr>
              <a:spLocks/>
            </p:cNvSpPr>
            <p:nvPr/>
          </p:nvSpPr>
          <p:spPr bwMode="auto">
            <a:xfrm>
              <a:off x="3593" y="1263"/>
              <a:ext cx="956" cy="555"/>
            </a:xfrm>
            <a:custGeom>
              <a:avLst/>
              <a:gdLst/>
              <a:ahLst/>
              <a:cxnLst>
                <a:cxn ang="0">
                  <a:pos x="956" y="463"/>
                </a:cxn>
                <a:cxn ang="0">
                  <a:pos x="138" y="0"/>
                </a:cxn>
                <a:cxn ang="0">
                  <a:pos x="0" y="12"/>
                </a:cxn>
                <a:cxn ang="0">
                  <a:pos x="956" y="555"/>
                </a:cxn>
                <a:cxn ang="0">
                  <a:pos x="956" y="463"/>
                </a:cxn>
              </a:cxnLst>
              <a:rect l="0" t="0" r="r" b="b"/>
              <a:pathLst>
                <a:path w="956" h="555">
                  <a:moveTo>
                    <a:pt x="956" y="463"/>
                  </a:moveTo>
                  <a:lnTo>
                    <a:pt x="138" y="0"/>
                  </a:lnTo>
                  <a:lnTo>
                    <a:pt x="0" y="12"/>
                  </a:lnTo>
                  <a:lnTo>
                    <a:pt x="956" y="555"/>
                  </a:lnTo>
                  <a:lnTo>
                    <a:pt x="956" y="463"/>
                  </a:lnTo>
                  <a:close/>
                </a:path>
              </a:pathLst>
            </a:custGeom>
            <a:solidFill>
              <a:srgbClr val="F4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16"/>
            <p:cNvSpPr>
              <a:spLocks/>
            </p:cNvSpPr>
            <p:nvPr/>
          </p:nvSpPr>
          <p:spPr bwMode="auto">
            <a:xfrm>
              <a:off x="4626" y="1196"/>
              <a:ext cx="594" cy="790"/>
            </a:xfrm>
            <a:custGeom>
              <a:avLst/>
              <a:gdLst/>
              <a:ahLst/>
              <a:cxnLst>
                <a:cxn ang="0">
                  <a:pos x="0" y="0"/>
                </a:cxn>
                <a:cxn ang="0">
                  <a:pos x="594" y="98"/>
                </a:cxn>
                <a:cxn ang="0">
                  <a:pos x="594" y="790"/>
                </a:cxn>
                <a:cxn ang="0">
                  <a:pos x="0" y="790"/>
                </a:cxn>
                <a:cxn ang="0">
                  <a:pos x="0" y="0"/>
                </a:cxn>
              </a:cxnLst>
              <a:rect l="0" t="0" r="r" b="b"/>
              <a:pathLst>
                <a:path w="594" h="790">
                  <a:moveTo>
                    <a:pt x="0" y="0"/>
                  </a:moveTo>
                  <a:lnTo>
                    <a:pt x="594" y="98"/>
                  </a:lnTo>
                  <a:lnTo>
                    <a:pt x="594" y="790"/>
                  </a:lnTo>
                  <a:lnTo>
                    <a:pt x="0" y="790"/>
                  </a:lnTo>
                  <a:lnTo>
                    <a:pt x="0" y="0"/>
                  </a:lnTo>
                  <a:close/>
                </a:path>
              </a:pathLst>
            </a:custGeom>
            <a:solidFill>
              <a:srgbClr val="5477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17"/>
            <p:cNvSpPr>
              <a:spLocks/>
            </p:cNvSpPr>
            <p:nvPr/>
          </p:nvSpPr>
          <p:spPr bwMode="auto">
            <a:xfrm>
              <a:off x="4626" y="1196"/>
              <a:ext cx="594" cy="790"/>
            </a:xfrm>
            <a:custGeom>
              <a:avLst/>
              <a:gdLst/>
              <a:ahLst/>
              <a:cxnLst>
                <a:cxn ang="0">
                  <a:pos x="0" y="0"/>
                </a:cxn>
                <a:cxn ang="0">
                  <a:pos x="0" y="31"/>
                </a:cxn>
                <a:cxn ang="0">
                  <a:pos x="549" y="122"/>
                </a:cxn>
                <a:cxn ang="0">
                  <a:pos x="549" y="790"/>
                </a:cxn>
                <a:cxn ang="0">
                  <a:pos x="594" y="790"/>
                </a:cxn>
                <a:cxn ang="0">
                  <a:pos x="594" y="98"/>
                </a:cxn>
                <a:cxn ang="0">
                  <a:pos x="0" y="0"/>
                </a:cxn>
              </a:cxnLst>
              <a:rect l="0" t="0" r="r" b="b"/>
              <a:pathLst>
                <a:path w="594" h="790">
                  <a:moveTo>
                    <a:pt x="0" y="0"/>
                  </a:moveTo>
                  <a:lnTo>
                    <a:pt x="0" y="31"/>
                  </a:lnTo>
                  <a:lnTo>
                    <a:pt x="549" y="122"/>
                  </a:lnTo>
                  <a:lnTo>
                    <a:pt x="549" y="790"/>
                  </a:lnTo>
                  <a:lnTo>
                    <a:pt x="594" y="790"/>
                  </a:lnTo>
                  <a:lnTo>
                    <a:pt x="594" y="98"/>
                  </a:lnTo>
                  <a:lnTo>
                    <a:pt x="0" y="0"/>
                  </a:lnTo>
                  <a:close/>
                </a:path>
              </a:pathLst>
            </a:custGeom>
            <a:solidFill>
              <a:srgbClr val="AAB7C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18"/>
            <p:cNvSpPr>
              <a:spLocks/>
            </p:cNvSpPr>
            <p:nvPr/>
          </p:nvSpPr>
          <p:spPr bwMode="auto">
            <a:xfrm>
              <a:off x="4371" y="672"/>
              <a:ext cx="502" cy="516"/>
            </a:xfrm>
            <a:custGeom>
              <a:avLst/>
              <a:gdLst/>
              <a:ahLst/>
              <a:cxnLst>
                <a:cxn ang="0">
                  <a:pos x="250" y="471"/>
                </a:cxn>
                <a:cxn ang="0">
                  <a:pos x="0" y="488"/>
                </a:cxn>
                <a:cxn ang="0">
                  <a:pos x="0" y="0"/>
                </a:cxn>
                <a:cxn ang="0">
                  <a:pos x="502" y="108"/>
                </a:cxn>
                <a:cxn ang="0">
                  <a:pos x="502" y="516"/>
                </a:cxn>
                <a:cxn ang="0">
                  <a:pos x="250" y="471"/>
                </a:cxn>
              </a:cxnLst>
              <a:rect l="0" t="0" r="r" b="b"/>
              <a:pathLst>
                <a:path w="502" h="516">
                  <a:moveTo>
                    <a:pt x="250" y="471"/>
                  </a:moveTo>
                  <a:lnTo>
                    <a:pt x="0" y="488"/>
                  </a:lnTo>
                  <a:lnTo>
                    <a:pt x="0" y="0"/>
                  </a:lnTo>
                  <a:lnTo>
                    <a:pt x="502" y="108"/>
                  </a:lnTo>
                  <a:lnTo>
                    <a:pt x="502" y="516"/>
                  </a:lnTo>
                  <a:lnTo>
                    <a:pt x="250" y="471"/>
                  </a:lnTo>
                  <a:close/>
                </a:path>
              </a:pathLst>
            </a:custGeom>
            <a:solidFill>
              <a:srgbClr val="5477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19"/>
            <p:cNvSpPr>
              <a:spLocks/>
            </p:cNvSpPr>
            <p:nvPr/>
          </p:nvSpPr>
          <p:spPr bwMode="auto">
            <a:xfrm>
              <a:off x="4371" y="672"/>
              <a:ext cx="502" cy="516"/>
            </a:xfrm>
            <a:custGeom>
              <a:avLst/>
              <a:gdLst/>
              <a:ahLst/>
              <a:cxnLst>
                <a:cxn ang="0">
                  <a:pos x="0" y="0"/>
                </a:cxn>
                <a:cxn ang="0">
                  <a:pos x="0" y="22"/>
                </a:cxn>
                <a:cxn ang="0">
                  <a:pos x="469" y="124"/>
                </a:cxn>
                <a:cxn ang="0">
                  <a:pos x="469" y="510"/>
                </a:cxn>
                <a:cxn ang="0">
                  <a:pos x="502" y="516"/>
                </a:cxn>
                <a:cxn ang="0">
                  <a:pos x="502" y="108"/>
                </a:cxn>
                <a:cxn ang="0">
                  <a:pos x="0" y="0"/>
                </a:cxn>
              </a:cxnLst>
              <a:rect l="0" t="0" r="r" b="b"/>
              <a:pathLst>
                <a:path w="502" h="516">
                  <a:moveTo>
                    <a:pt x="0" y="0"/>
                  </a:moveTo>
                  <a:lnTo>
                    <a:pt x="0" y="22"/>
                  </a:lnTo>
                  <a:lnTo>
                    <a:pt x="469" y="124"/>
                  </a:lnTo>
                  <a:lnTo>
                    <a:pt x="469" y="510"/>
                  </a:lnTo>
                  <a:lnTo>
                    <a:pt x="502" y="516"/>
                  </a:lnTo>
                  <a:lnTo>
                    <a:pt x="502" y="108"/>
                  </a:lnTo>
                  <a:lnTo>
                    <a:pt x="0" y="0"/>
                  </a:lnTo>
                  <a:close/>
                </a:path>
              </a:pathLst>
            </a:custGeom>
            <a:solidFill>
              <a:srgbClr val="AAB7C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20"/>
            <p:cNvSpPr>
              <a:spLocks/>
            </p:cNvSpPr>
            <p:nvPr/>
          </p:nvSpPr>
          <p:spPr bwMode="auto">
            <a:xfrm>
              <a:off x="3962" y="414"/>
              <a:ext cx="591" cy="258"/>
            </a:xfrm>
            <a:custGeom>
              <a:avLst/>
              <a:gdLst/>
              <a:ahLst/>
              <a:cxnLst>
                <a:cxn ang="0">
                  <a:pos x="0" y="45"/>
                </a:cxn>
                <a:cxn ang="0">
                  <a:pos x="295" y="0"/>
                </a:cxn>
                <a:cxn ang="0">
                  <a:pos x="591" y="103"/>
                </a:cxn>
                <a:cxn ang="0">
                  <a:pos x="591" y="248"/>
                </a:cxn>
                <a:cxn ang="0">
                  <a:pos x="407" y="208"/>
                </a:cxn>
                <a:cxn ang="0">
                  <a:pos x="407" y="209"/>
                </a:cxn>
                <a:cxn ang="0">
                  <a:pos x="0" y="258"/>
                </a:cxn>
                <a:cxn ang="0">
                  <a:pos x="0" y="45"/>
                </a:cxn>
              </a:cxnLst>
              <a:rect l="0" t="0" r="r" b="b"/>
              <a:pathLst>
                <a:path w="591" h="258">
                  <a:moveTo>
                    <a:pt x="0" y="45"/>
                  </a:moveTo>
                  <a:lnTo>
                    <a:pt x="295" y="0"/>
                  </a:lnTo>
                  <a:lnTo>
                    <a:pt x="591" y="103"/>
                  </a:lnTo>
                  <a:lnTo>
                    <a:pt x="591" y="248"/>
                  </a:lnTo>
                  <a:lnTo>
                    <a:pt x="407" y="208"/>
                  </a:lnTo>
                  <a:lnTo>
                    <a:pt x="407" y="209"/>
                  </a:lnTo>
                  <a:lnTo>
                    <a:pt x="0" y="258"/>
                  </a:lnTo>
                  <a:lnTo>
                    <a:pt x="0" y="45"/>
                  </a:lnTo>
                  <a:close/>
                </a:path>
              </a:pathLst>
            </a:custGeom>
            <a:solidFill>
              <a:srgbClr val="AAB7C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21"/>
            <p:cNvSpPr>
              <a:spLocks/>
            </p:cNvSpPr>
            <p:nvPr/>
          </p:nvSpPr>
          <p:spPr bwMode="auto">
            <a:xfrm>
              <a:off x="3962" y="451"/>
              <a:ext cx="367" cy="191"/>
            </a:xfrm>
            <a:custGeom>
              <a:avLst/>
              <a:gdLst/>
              <a:ahLst/>
              <a:cxnLst>
                <a:cxn ang="0">
                  <a:pos x="0" y="8"/>
                </a:cxn>
                <a:cxn ang="0">
                  <a:pos x="0" y="46"/>
                </a:cxn>
                <a:cxn ang="0">
                  <a:pos x="251" y="191"/>
                </a:cxn>
                <a:cxn ang="0">
                  <a:pos x="367" y="177"/>
                </a:cxn>
                <a:cxn ang="0">
                  <a:pos x="60" y="0"/>
                </a:cxn>
                <a:cxn ang="0">
                  <a:pos x="0" y="8"/>
                </a:cxn>
              </a:cxnLst>
              <a:rect l="0" t="0" r="r" b="b"/>
              <a:pathLst>
                <a:path w="367" h="191">
                  <a:moveTo>
                    <a:pt x="0" y="8"/>
                  </a:moveTo>
                  <a:lnTo>
                    <a:pt x="0" y="46"/>
                  </a:lnTo>
                  <a:lnTo>
                    <a:pt x="251" y="191"/>
                  </a:lnTo>
                  <a:lnTo>
                    <a:pt x="367" y="177"/>
                  </a:lnTo>
                  <a:lnTo>
                    <a:pt x="60" y="0"/>
                  </a:lnTo>
                  <a:lnTo>
                    <a:pt x="0" y="8"/>
                  </a:lnTo>
                  <a:close/>
                </a:path>
              </a:pathLst>
            </a:custGeom>
            <a:solidFill>
              <a:srgbClr val="F4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22"/>
            <p:cNvSpPr>
              <a:spLocks/>
            </p:cNvSpPr>
            <p:nvPr/>
          </p:nvSpPr>
          <p:spPr bwMode="auto">
            <a:xfrm>
              <a:off x="4266" y="417"/>
              <a:ext cx="287" cy="245"/>
            </a:xfrm>
            <a:custGeom>
              <a:avLst/>
              <a:gdLst/>
              <a:ahLst/>
              <a:cxnLst>
                <a:cxn ang="0">
                  <a:pos x="103" y="206"/>
                </a:cxn>
                <a:cxn ang="0">
                  <a:pos x="103" y="205"/>
                </a:cxn>
                <a:cxn ang="0">
                  <a:pos x="287" y="245"/>
                </a:cxn>
                <a:cxn ang="0">
                  <a:pos x="287" y="100"/>
                </a:cxn>
                <a:cxn ang="0">
                  <a:pos x="0" y="0"/>
                </a:cxn>
                <a:cxn ang="0">
                  <a:pos x="8" y="218"/>
                </a:cxn>
                <a:cxn ang="0">
                  <a:pos x="103" y="206"/>
                </a:cxn>
              </a:cxnLst>
              <a:rect l="0" t="0" r="r" b="b"/>
              <a:pathLst>
                <a:path w="287" h="245">
                  <a:moveTo>
                    <a:pt x="103" y="206"/>
                  </a:moveTo>
                  <a:lnTo>
                    <a:pt x="103" y="205"/>
                  </a:lnTo>
                  <a:lnTo>
                    <a:pt x="287" y="245"/>
                  </a:lnTo>
                  <a:lnTo>
                    <a:pt x="287" y="100"/>
                  </a:lnTo>
                  <a:lnTo>
                    <a:pt x="0" y="0"/>
                  </a:lnTo>
                  <a:lnTo>
                    <a:pt x="8" y="218"/>
                  </a:lnTo>
                  <a:lnTo>
                    <a:pt x="103" y="206"/>
                  </a:lnTo>
                  <a:close/>
                </a:path>
              </a:pathLst>
            </a:custGeom>
            <a:solidFill>
              <a:srgbClr val="54778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23"/>
            <p:cNvSpPr>
              <a:spLocks/>
            </p:cNvSpPr>
            <p:nvPr/>
          </p:nvSpPr>
          <p:spPr bwMode="auto">
            <a:xfrm>
              <a:off x="4266" y="417"/>
              <a:ext cx="287" cy="245"/>
            </a:xfrm>
            <a:custGeom>
              <a:avLst/>
              <a:gdLst/>
              <a:ahLst/>
              <a:cxnLst>
                <a:cxn ang="0">
                  <a:pos x="0" y="0"/>
                </a:cxn>
                <a:cxn ang="0">
                  <a:pos x="1" y="18"/>
                </a:cxn>
                <a:cxn ang="0">
                  <a:pos x="261" y="108"/>
                </a:cxn>
                <a:cxn ang="0">
                  <a:pos x="261" y="238"/>
                </a:cxn>
                <a:cxn ang="0">
                  <a:pos x="287" y="245"/>
                </a:cxn>
                <a:cxn ang="0">
                  <a:pos x="287" y="100"/>
                </a:cxn>
                <a:cxn ang="0">
                  <a:pos x="0" y="0"/>
                </a:cxn>
              </a:cxnLst>
              <a:rect l="0" t="0" r="r" b="b"/>
              <a:pathLst>
                <a:path w="287" h="245">
                  <a:moveTo>
                    <a:pt x="0" y="0"/>
                  </a:moveTo>
                  <a:lnTo>
                    <a:pt x="1" y="18"/>
                  </a:lnTo>
                  <a:lnTo>
                    <a:pt x="261" y="108"/>
                  </a:lnTo>
                  <a:lnTo>
                    <a:pt x="261" y="238"/>
                  </a:lnTo>
                  <a:lnTo>
                    <a:pt x="287" y="245"/>
                  </a:lnTo>
                  <a:lnTo>
                    <a:pt x="287" y="100"/>
                  </a:lnTo>
                  <a:lnTo>
                    <a:pt x="0" y="0"/>
                  </a:lnTo>
                  <a:close/>
                </a:path>
              </a:pathLst>
            </a:custGeom>
            <a:solidFill>
              <a:srgbClr val="AAB7C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24"/>
            <p:cNvSpPr>
              <a:spLocks/>
            </p:cNvSpPr>
            <p:nvPr/>
          </p:nvSpPr>
          <p:spPr bwMode="auto">
            <a:xfrm>
              <a:off x="3614" y="680"/>
              <a:ext cx="680" cy="546"/>
            </a:xfrm>
            <a:custGeom>
              <a:avLst/>
              <a:gdLst/>
              <a:ahLst/>
              <a:cxnLst>
                <a:cxn ang="0">
                  <a:pos x="0" y="81"/>
                </a:cxn>
                <a:cxn ang="0">
                  <a:pos x="680" y="0"/>
                </a:cxn>
                <a:cxn ang="0">
                  <a:pos x="680" y="487"/>
                </a:cxn>
                <a:cxn ang="0">
                  <a:pos x="0" y="546"/>
                </a:cxn>
                <a:cxn ang="0">
                  <a:pos x="0" y="81"/>
                </a:cxn>
              </a:cxnLst>
              <a:rect l="0" t="0" r="r" b="b"/>
              <a:pathLst>
                <a:path w="680" h="546">
                  <a:moveTo>
                    <a:pt x="0" y="81"/>
                  </a:moveTo>
                  <a:lnTo>
                    <a:pt x="680" y="0"/>
                  </a:lnTo>
                  <a:lnTo>
                    <a:pt x="680" y="487"/>
                  </a:lnTo>
                  <a:lnTo>
                    <a:pt x="0" y="546"/>
                  </a:lnTo>
                  <a:lnTo>
                    <a:pt x="0" y="81"/>
                  </a:lnTo>
                  <a:close/>
                </a:path>
              </a:pathLst>
            </a:custGeom>
            <a:solidFill>
              <a:srgbClr val="AAB7C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25"/>
            <p:cNvSpPr>
              <a:spLocks/>
            </p:cNvSpPr>
            <p:nvPr/>
          </p:nvSpPr>
          <p:spPr bwMode="auto">
            <a:xfrm>
              <a:off x="3614" y="747"/>
              <a:ext cx="680" cy="429"/>
            </a:xfrm>
            <a:custGeom>
              <a:avLst/>
              <a:gdLst/>
              <a:ahLst/>
              <a:cxnLst>
                <a:cxn ang="0">
                  <a:pos x="680" y="420"/>
                </a:cxn>
                <a:cxn ang="0">
                  <a:pos x="680" y="322"/>
                </a:cxn>
                <a:cxn ang="0">
                  <a:pos x="123" y="0"/>
                </a:cxn>
                <a:cxn ang="0">
                  <a:pos x="0" y="14"/>
                </a:cxn>
                <a:cxn ang="0">
                  <a:pos x="0" y="97"/>
                </a:cxn>
                <a:cxn ang="0">
                  <a:pos x="578" y="429"/>
                </a:cxn>
                <a:cxn ang="0">
                  <a:pos x="680" y="420"/>
                </a:cxn>
              </a:cxnLst>
              <a:rect l="0" t="0" r="r" b="b"/>
              <a:pathLst>
                <a:path w="680" h="429">
                  <a:moveTo>
                    <a:pt x="680" y="420"/>
                  </a:moveTo>
                  <a:lnTo>
                    <a:pt x="680" y="322"/>
                  </a:lnTo>
                  <a:lnTo>
                    <a:pt x="123" y="0"/>
                  </a:lnTo>
                  <a:lnTo>
                    <a:pt x="0" y="14"/>
                  </a:lnTo>
                  <a:lnTo>
                    <a:pt x="0" y="97"/>
                  </a:lnTo>
                  <a:lnTo>
                    <a:pt x="578" y="429"/>
                  </a:lnTo>
                  <a:lnTo>
                    <a:pt x="680" y="420"/>
                  </a:lnTo>
                  <a:close/>
                </a:path>
              </a:pathLst>
            </a:custGeom>
            <a:solidFill>
              <a:srgbClr val="F4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26"/>
            <p:cNvSpPr>
              <a:spLocks/>
            </p:cNvSpPr>
            <p:nvPr/>
          </p:nvSpPr>
          <p:spPr bwMode="auto">
            <a:xfrm>
              <a:off x="3614" y="887"/>
              <a:ext cx="511" cy="305"/>
            </a:xfrm>
            <a:custGeom>
              <a:avLst/>
              <a:gdLst/>
              <a:ahLst/>
              <a:cxnLst>
                <a:cxn ang="0">
                  <a:pos x="511" y="295"/>
                </a:cxn>
                <a:cxn ang="0">
                  <a:pos x="0" y="0"/>
                </a:cxn>
                <a:cxn ang="0">
                  <a:pos x="0" y="81"/>
                </a:cxn>
                <a:cxn ang="0">
                  <a:pos x="389" y="305"/>
                </a:cxn>
                <a:cxn ang="0">
                  <a:pos x="511" y="295"/>
                </a:cxn>
              </a:cxnLst>
              <a:rect l="0" t="0" r="r" b="b"/>
              <a:pathLst>
                <a:path w="511" h="305">
                  <a:moveTo>
                    <a:pt x="511" y="295"/>
                  </a:moveTo>
                  <a:lnTo>
                    <a:pt x="0" y="0"/>
                  </a:lnTo>
                  <a:lnTo>
                    <a:pt x="0" y="81"/>
                  </a:lnTo>
                  <a:lnTo>
                    <a:pt x="389" y="305"/>
                  </a:lnTo>
                  <a:lnTo>
                    <a:pt x="511" y="295"/>
                  </a:lnTo>
                  <a:close/>
                </a:path>
              </a:pathLst>
            </a:custGeom>
            <a:solidFill>
              <a:srgbClr val="F4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27"/>
            <p:cNvSpPr>
              <a:spLocks/>
            </p:cNvSpPr>
            <p:nvPr/>
          </p:nvSpPr>
          <p:spPr bwMode="auto">
            <a:xfrm>
              <a:off x="3775" y="737"/>
              <a:ext cx="519" cy="304"/>
            </a:xfrm>
            <a:custGeom>
              <a:avLst/>
              <a:gdLst/>
              <a:ahLst/>
              <a:cxnLst>
                <a:cxn ang="0">
                  <a:pos x="519" y="272"/>
                </a:cxn>
                <a:cxn ang="0">
                  <a:pos x="46" y="0"/>
                </a:cxn>
                <a:cxn ang="0">
                  <a:pos x="0" y="6"/>
                </a:cxn>
                <a:cxn ang="0">
                  <a:pos x="519" y="304"/>
                </a:cxn>
                <a:cxn ang="0">
                  <a:pos x="519" y="272"/>
                </a:cxn>
              </a:cxnLst>
              <a:rect l="0" t="0" r="r" b="b"/>
              <a:pathLst>
                <a:path w="519" h="304">
                  <a:moveTo>
                    <a:pt x="519" y="272"/>
                  </a:moveTo>
                  <a:lnTo>
                    <a:pt x="46" y="0"/>
                  </a:lnTo>
                  <a:lnTo>
                    <a:pt x="0" y="6"/>
                  </a:lnTo>
                  <a:lnTo>
                    <a:pt x="519" y="304"/>
                  </a:lnTo>
                  <a:lnTo>
                    <a:pt x="519" y="272"/>
                  </a:lnTo>
                  <a:close/>
                </a:path>
              </a:pathLst>
            </a:custGeom>
            <a:solidFill>
              <a:srgbClr val="F4F7F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Rectangle 29"/>
            <p:cNvSpPr>
              <a:spLocks noChangeArrowheads="1"/>
            </p:cNvSpPr>
            <p:nvPr/>
          </p:nvSpPr>
          <p:spPr bwMode="auto">
            <a:xfrm>
              <a:off x="4243" y="379"/>
              <a:ext cx="51" cy="263"/>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30"/>
            <p:cNvSpPr>
              <a:spLocks/>
            </p:cNvSpPr>
            <p:nvPr/>
          </p:nvSpPr>
          <p:spPr bwMode="auto">
            <a:xfrm>
              <a:off x="4171" y="1015"/>
              <a:ext cx="45" cy="62"/>
            </a:xfrm>
            <a:custGeom>
              <a:avLst/>
              <a:gdLst/>
              <a:ahLst/>
              <a:cxnLst>
                <a:cxn ang="0">
                  <a:pos x="45" y="59"/>
                </a:cxn>
                <a:cxn ang="0">
                  <a:pos x="45" y="0"/>
                </a:cxn>
                <a:cxn ang="0">
                  <a:pos x="0" y="3"/>
                </a:cxn>
                <a:cxn ang="0">
                  <a:pos x="0" y="62"/>
                </a:cxn>
                <a:cxn ang="0">
                  <a:pos x="45" y="59"/>
                </a:cxn>
              </a:cxnLst>
              <a:rect l="0" t="0" r="r" b="b"/>
              <a:pathLst>
                <a:path w="45" h="62">
                  <a:moveTo>
                    <a:pt x="45" y="59"/>
                  </a:moveTo>
                  <a:lnTo>
                    <a:pt x="45" y="0"/>
                  </a:lnTo>
                  <a:lnTo>
                    <a:pt x="0" y="3"/>
                  </a:lnTo>
                  <a:lnTo>
                    <a:pt x="0" y="62"/>
                  </a:lnTo>
                  <a:lnTo>
                    <a:pt x="45" y="59"/>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31"/>
            <p:cNvSpPr>
              <a:spLocks/>
            </p:cNvSpPr>
            <p:nvPr/>
          </p:nvSpPr>
          <p:spPr bwMode="auto">
            <a:xfrm>
              <a:off x="4054" y="1030"/>
              <a:ext cx="45" cy="62"/>
            </a:xfrm>
            <a:custGeom>
              <a:avLst/>
              <a:gdLst/>
              <a:ahLst/>
              <a:cxnLst>
                <a:cxn ang="0">
                  <a:pos x="45" y="59"/>
                </a:cxn>
                <a:cxn ang="0">
                  <a:pos x="45" y="0"/>
                </a:cxn>
                <a:cxn ang="0">
                  <a:pos x="0" y="3"/>
                </a:cxn>
                <a:cxn ang="0">
                  <a:pos x="0" y="62"/>
                </a:cxn>
                <a:cxn ang="0">
                  <a:pos x="45" y="59"/>
                </a:cxn>
              </a:cxnLst>
              <a:rect l="0" t="0" r="r" b="b"/>
              <a:pathLst>
                <a:path w="45" h="62">
                  <a:moveTo>
                    <a:pt x="45" y="59"/>
                  </a:moveTo>
                  <a:lnTo>
                    <a:pt x="45" y="0"/>
                  </a:lnTo>
                  <a:lnTo>
                    <a:pt x="0" y="3"/>
                  </a:lnTo>
                  <a:lnTo>
                    <a:pt x="0" y="62"/>
                  </a:lnTo>
                  <a:lnTo>
                    <a:pt x="45" y="59"/>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32"/>
            <p:cNvSpPr>
              <a:spLocks/>
            </p:cNvSpPr>
            <p:nvPr/>
          </p:nvSpPr>
          <p:spPr bwMode="auto">
            <a:xfrm>
              <a:off x="3936" y="1045"/>
              <a:ext cx="46" cy="61"/>
            </a:xfrm>
            <a:custGeom>
              <a:avLst/>
              <a:gdLst/>
              <a:ahLst/>
              <a:cxnLst>
                <a:cxn ang="0">
                  <a:pos x="46" y="58"/>
                </a:cxn>
                <a:cxn ang="0">
                  <a:pos x="46" y="0"/>
                </a:cxn>
                <a:cxn ang="0">
                  <a:pos x="0" y="3"/>
                </a:cxn>
                <a:cxn ang="0">
                  <a:pos x="0" y="61"/>
                </a:cxn>
                <a:cxn ang="0">
                  <a:pos x="46" y="58"/>
                </a:cxn>
              </a:cxnLst>
              <a:rect l="0" t="0" r="r" b="b"/>
              <a:pathLst>
                <a:path w="46" h="61">
                  <a:moveTo>
                    <a:pt x="46" y="58"/>
                  </a:moveTo>
                  <a:lnTo>
                    <a:pt x="46" y="0"/>
                  </a:lnTo>
                  <a:lnTo>
                    <a:pt x="0" y="3"/>
                  </a:lnTo>
                  <a:lnTo>
                    <a:pt x="0" y="61"/>
                  </a:lnTo>
                  <a:lnTo>
                    <a:pt x="46" y="5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33"/>
            <p:cNvSpPr>
              <a:spLocks/>
            </p:cNvSpPr>
            <p:nvPr/>
          </p:nvSpPr>
          <p:spPr bwMode="auto">
            <a:xfrm>
              <a:off x="3819" y="1059"/>
              <a:ext cx="45" cy="62"/>
            </a:xfrm>
            <a:custGeom>
              <a:avLst/>
              <a:gdLst/>
              <a:ahLst/>
              <a:cxnLst>
                <a:cxn ang="0">
                  <a:pos x="45" y="59"/>
                </a:cxn>
                <a:cxn ang="0">
                  <a:pos x="45" y="0"/>
                </a:cxn>
                <a:cxn ang="0">
                  <a:pos x="0" y="3"/>
                </a:cxn>
                <a:cxn ang="0">
                  <a:pos x="0" y="62"/>
                </a:cxn>
                <a:cxn ang="0">
                  <a:pos x="45" y="59"/>
                </a:cxn>
              </a:cxnLst>
              <a:rect l="0" t="0" r="r" b="b"/>
              <a:pathLst>
                <a:path w="45" h="62">
                  <a:moveTo>
                    <a:pt x="45" y="59"/>
                  </a:moveTo>
                  <a:lnTo>
                    <a:pt x="45" y="0"/>
                  </a:lnTo>
                  <a:lnTo>
                    <a:pt x="0" y="3"/>
                  </a:lnTo>
                  <a:lnTo>
                    <a:pt x="0" y="62"/>
                  </a:lnTo>
                  <a:lnTo>
                    <a:pt x="45" y="59"/>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34"/>
            <p:cNvSpPr>
              <a:spLocks/>
            </p:cNvSpPr>
            <p:nvPr/>
          </p:nvSpPr>
          <p:spPr bwMode="auto">
            <a:xfrm>
              <a:off x="3702" y="1074"/>
              <a:ext cx="45" cy="62"/>
            </a:xfrm>
            <a:custGeom>
              <a:avLst/>
              <a:gdLst/>
              <a:ahLst/>
              <a:cxnLst>
                <a:cxn ang="0">
                  <a:pos x="45" y="59"/>
                </a:cxn>
                <a:cxn ang="0">
                  <a:pos x="45" y="0"/>
                </a:cxn>
                <a:cxn ang="0">
                  <a:pos x="0" y="3"/>
                </a:cxn>
                <a:cxn ang="0">
                  <a:pos x="1" y="62"/>
                </a:cxn>
                <a:cxn ang="0">
                  <a:pos x="45" y="59"/>
                </a:cxn>
              </a:cxnLst>
              <a:rect l="0" t="0" r="r" b="b"/>
              <a:pathLst>
                <a:path w="45" h="62">
                  <a:moveTo>
                    <a:pt x="45" y="59"/>
                  </a:moveTo>
                  <a:lnTo>
                    <a:pt x="45" y="0"/>
                  </a:lnTo>
                  <a:lnTo>
                    <a:pt x="0" y="3"/>
                  </a:lnTo>
                  <a:lnTo>
                    <a:pt x="1" y="62"/>
                  </a:lnTo>
                  <a:lnTo>
                    <a:pt x="45" y="59"/>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35"/>
            <p:cNvSpPr>
              <a:spLocks/>
            </p:cNvSpPr>
            <p:nvPr/>
          </p:nvSpPr>
          <p:spPr bwMode="auto">
            <a:xfrm>
              <a:off x="4171" y="893"/>
              <a:ext cx="45" cy="60"/>
            </a:xfrm>
            <a:custGeom>
              <a:avLst/>
              <a:gdLst/>
              <a:ahLst/>
              <a:cxnLst>
                <a:cxn ang="0">
                  <a:pos x="45" y="57"/>
                </a:cxn>
                <a:cxn ang="0">
                  <a:pos x="45" y="0"/>
                </a:cxn>
                <a:cxn ang="0">
                  <a:pos x="0" y="3"/>
                </a:cxn>
                <a:cxn ang="0">
                  <a:pos x="0" y="60"/>
                </a:cxn>
                <a:cxn ang="0">
                  <a:pos x="45" y="57"/>
                </a:cxn>
              </a:cxnLst>
              <a:rect l="0" t="0" r="r" b="b"/>
              <a:pathLst>
                <a:path w="45" h="60">
                  <a:moveTo>
                    <a:pt x="45" y="57"/>
                  </a:moveTo>
                  <a:lnTo>
                    <a:pt x="45" y="0"/>
                  </a:lnTo>
                  <a:lnTo>
                    <a:pt x="0" y="3"/>
                  </a:lnTo>
                  <a:lnTo>
                    <a:pt x="0" y="60"/>
                  </a:lnTo>
                  <a:lnTo>
                    <a:pt x="45" y="57"/>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36"/>
            <p:cNvSpPr>
              <a:spLocks/>
            </p:cNvSpPr>
            <p:nvPr/>
          </p:nvSpPr>
          <p:spPr bwMode="auto">
            <a:xfrm>
              <a:off x="4054" y="907"/>
              <a:ext cx="45" cy="61"/>
            </a:xfrm>
            <a:custGeom>
              <a:avLst/>
              <a:gdLst/>
              <a:ahLst/>
              <a:cxnLst>
                <a:cxn ang="0">
                  <a:pos x="45" y="58"/>
                </a:cxn>
                <a:cxn ang="0">
                  <a:pos x="45" y="0"/>
                </a:cxn>
                <a:cxn ang="0">
                  <a:pos x="0" y="3"/>
                </a:cxn>
                <a:cxn ang="0">
                  <a:pos x="0" y="61"/>
                </a:cxn>
                <a:cxn ang="0">
                  <a:pos x="45" y="58"/>
                </a:cxn>
              </a:cxnLst>
              <a:rect l="0" t="0" r="r" b="b"/>
              <a:pathLst>
                <a:path w="45" h="61">
                  <a:moveTo>
                    <a:pt x="45" y="58"/>
                  </a:moveTo>
                  <a:lnTo>
                    <a:pt x="45" y="0"/>
                  </a:lnTo>
                  <a:lnTo>
                    <a:pt x="0" y="3"/>
                  </a:lnTo>
                  <a:lnTo>
                    <a:pt x="0" y="61"/>
                  </a:lnTo>
                  <a:lnTo>
                    <a:pt x="45" y="5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37"/>
            <p:cNvSpPr>
              <a:spLocks/>
            </p:cNvSpPr>
            <p:nvPr/>
          </p:nvSpPr>
          <p:spPr bwMode="auto">
            <a:xfrm>
              <a:off x="3936" y="922"/>
              <a:ext cx="46" cy="61"/>
            </a:xfrm>
            <a:custGeom>
              <a:avLst/>
              <a:gdLst/>
              <a:ahLst/>
              <a:cxnLst>
                <a:cxn ang="0">
                  <a:pos x="46" y="58"/>
                </a:cxn>
                <a:cxn ang="0">
                  <a:pos x="46" y="0"/>
                </a:cxn>
                <a:cxn ang="0">
                  <a:pos x="0" y="3"/>
                </a:cxn>
                <a:cxn ang="0">
                  <a:pos x="0" y="61"/>
                </a:cxn>
                <a:cxn ang="0">
                  <a:pos x="46" y="58"/>
                </a:cxn>
              </a:cxnLst>
              <a:rect l="0" t="0" r="r" b="b"/>
              <a:pathLst>
                <a:path w="46" h="61">
                  <a:moveTo>
                    <a:pt x="46" y="58"/>
                  </a:moveTo>
                  <a:lnTo>
                    <a:pt x="46" y="0"/>
                  </a:lnTo>
                  <a:lnTo>
                    <a:pt x="0" y="3"/>
                  </a:lnTo>
                  <a:lnTo>
                    <a:pt x="0" y="61"/>
                  </a:lnTo>
                  <a:lnTo>
                    <a:pt x="46" y="5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38"/>
            <p:cNvSpPr>
              <a:spLocks/>
            </p:cNvSpPr>
            <p:nvPr/>
          </p:nvSpPr>
          <p:spPr bwMode="auto">
            <a:xfrm>
              <a:off x="3819" y="937"/>
              <a:ext cx="45" cy="60"/>
            </a:xfrm>
            <a:custGeom>
              <a:avLst/>
              <a:gdLst/>
              <a:ahLst/>
              <a:cxnLst>
                <a:cxn ang="0">
                  <a:pos x="45" y="57"/>
                </a:cxn>
                <a:cxn ang="0">
                  <a:pos x="45" y="0"/>
                </a:cxn>
                <a:cxn ang="0">
                  <a:pos x="0" y="3"/>
                </a:cxn>
                <a:cxn ang="0">
                  <a:pos x="0" y="60"/>
                </a:cxn>
                <a:cxn ang="0">
                  <a:pos x="45" y="57"/>
                </a:cxn>
              </a:cxnLst>
              <a:rect l="0" t="0" r="r" b="b"/>
              <a:pathLst>
                <a:path w="45" h="60">
                  <a:moveTo>
                    <a:pt x="45" y="57"/>
                  </a:moveTo>
                  <a:lnTo>
                    <a:pt x="45" y="0"/>
                  </a:lnTo>
                  <a:lnTo>
                    <a:pt x="0" y="3"/>
                  </a:lnTo>
                  <a:lnTo>
                    <a:pt x="0" y="60"/>
                  </a:lnTo>
                  <a:lnTo>
                    <a:pt x="45" y="57"/>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39"/>
            <p:cNvSpPr>
              <a:spLocks/>
            </p:cNvSpPr>
            <p:nvPr/>
          </p:nvSpPr>
          <p:spPr bwMode="auto">
            <a:xfrm>
              <a:off x="3702" y="951"/>
              <a:ext cx="45" cy="61"/>
            </a:xfrm>
            <a:custGeom>
              <a:avLst/>
              <a:gdLst/>
              <a:ahLst/>
              <a:cxnLst>
                <a:cxn ang="0">
                  <a:pos x="45" y="58"/>
                </a:cxn>
                <a:cxn ang="0">
                  <a:pos x="45" y="0"/>
                </a:cxn>
                <a:cxn ang="0">
                  <a:pos x="0" y="3"/>
                </a:cxn>
                <a:cxn ang="0">
                  <a:pos x="1" y="61"/>
                </a:cxn>
                <a:cxn ang="0">
                  <a:pos x="45" y="58"/>
                </a:cxn>
              </a:cxnLst>
              <a:rect l="0" t="0" r="r" b="b"/>
              <a:pathLst>
                <a:path w="45" h="61">
                  <a:moveTo>
                    <a:pt x="45" y="58"/>
                  </a:moveTo>
                  <a:lnTo>
                    <a:pt x="45" y="0"/>
                  </a:lnTo>
                  <a:lnTo>
                    <a:pt x="0" y="3"/>
                  </a:lnTo>
                  <a:lnTo>
                    <a:pt x="1" y="61"/>
                  </a:lnTo>
                  <a:lnTo>
                    <a:pt x="45" y="5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40"/>
            <p:cNvSpPr>
              <a:spLocks/>
            </p:cNvSpPr>
            <p:nvPr/>
          </p:nvSpPr>
          <p:spPr bwMode="auto">
            <a:xfrm>
              <a:off x="4171" y="769"/>
              <a:ext cx="45" cy="61"/>
            </a:xfrm>
            <a:custGeom>
              <a:avLst/>
              <a:gdLst/>
              <a:ahLst/>
              <a:cxnLst>
                <a:cxn ang="0">
                  <a:pos x="45" y="57"/>
                </a:cxn>
                <a:cxn ang="0">
                  <a:pos x="45" y="0"/>
                </a:cxn>
                <a:cxn ang="0">
                  <a:pos x="0" y="3"/>
                </a:cxn>
                <a:cxn ang="0">
                  <a:pos x="0" y="61"/>
                </a:cxn>
                <a:cxn ang="0">
                  <a:pos x="45" y="57"/>
                </a:cxn>
              </a:cxnLst>
              <a:rect l="0" t="0" r="r" b="b"/>
              <a:pathLst>
                <a:path w="45" h="61">
                  <a:moveTo>
                    <a:pt x="45" y="57"/>
                  </a:moveTo>
                  <a:lnTo>
                    <a:pt x="45" y="0"/>
                  </a:lnTo>
                  <a:lnTo>
                    <a:pt x="0" y="3"/>
                  </a:lnTo>
                  <a:lnTo>
                    <a:pt x="0" y="61"/>
                  </a:lnTo>
                  <a:lnTo>
                    <a:pt x="45" y="57"/>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41"/>
            <p:cNvSpPr>
              <a:spLocks/>
            </p:cNvSpPr>
            <p:nvPr/>
          </p:nvSpPr>
          <p:spPr bwMode="auto">
            <a:xfrm>
              <a:off x="4054" y="783"/>
              <a:ext cx="45" cy="61"/>
            </a:xfrm>
            <a:custGeom>
              <a:avLst/>
              <a:gdLst/>
              <a:ahLst/>
              <a:cxnLst>
                <a:cxn ang="0">
                  <a:pos x="45" y="58"/>
                </a:cxn>
                <a:cxn ang="0">
                  <a:pos x="45" y="0"/>
                </a:cxn>
                <a:cxn ang="0">
                  <a:pos x="0" y="4"/>
                </a:cxn>
                <a:cxn ang="0">
                  <a:pos x="0" y="61"/>
                </a:cxn>
                <a:cxn ang="0">
                  <a:pos x="45" y="58"/>
                </a:cxn>
              </a:cxnLst>
              <a:rect l="0" t="0" r="r" b="b"/>
              <a:pathLst>
                <a:path w="45" h="61">
                  <a:moveTo>
                    <a:pt x="45" y="58"/>
                  </a:moveTo>
                  <a:lnTo>
                    <a:pt x="45" y="0"/>
                  </a:lnTo>
                  <a:lnTo>
                    <a:pt x="0" y="4"/>
                  </a:lnTo>
                  <a:lnTo>
                    <a:pt x="0" y="61"/>
                  </a:lnTo>
                  <a:lnTo>
                    <a:pt x="45" y="5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42"/>
            <p:cNvSpPr>
              <a:spLocks/>
            </p:cNvSpPr>
            <p:nvPr/>
          </p:nvSpPr>
          <p:spPr bwMode="auto">
            <a:xfrm>
              <a:off x="4057" y="519"/>
              <a:ext cx="35" cy="50"/>
            </a:xfrm>
            <a:custGeom>
              <a:avLst/>
              <a:gdLst/>
              <a:ahLst/>
              <a:cxnLst>
                <a:cxn ang="0">
                  <a:pos x="35" y="47"/>
                </a:cxn>
                <a:cxn ang="0">
                  <a:pos x="35" y="0"/>
                </a:cxn>
                <a:cxn ang="0">
                  <a:pos x="0" y="3"/>
                </a:cxn>
                <a:cxn ang="0">
                  <a:pos x="0" y="50"/>
                </a:cxn>
                <a:cxn ang="0">
                  <a:pos x="35" y="47"/>
                </a:cxn>
              </a:cxnLst>
              <a:rect l="0" t="0" r="r" b="b"/>
              <a:pathLst>
                <a:path w="35" h="50">
                  <a:moveTo>
                    <a:pt x="35" y="47"/>
                  </a:moveTo>
                  <a:lnTo>
                    <a:pt x="35" y="0"/>
                  </a:lnTo>
                  <a:lnTo>
                    <a:pt x="0" y="3"/>
                  </a:lnTo>
                  <a:lnTo>
                    <a:pt x="0" y="50"/>
                  </a:lnTo>
                  <a:lnTo>
                    <a:pt x="35" y="47"/>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43"/>
            <p:cNvSpPr>
              <a:spLocks/>
            </p:cNvSpPr>
            <p:nvPr/>
          </p:nvSpPr>
          <p:spPr bwMode="auto">
            <a:xfrm>
              <a:off x="4125" y="551"/>
              <a:ext cx="37" cy="49"/>
            </a:xfrm>
            <a:custGeom>
              <a:avLst/>
              <a:gdLst/>
              <a:ahLst/>
              <a:cxnLst>
                <a:cxn ang="0">
                  <a:pos x="37" y="46"/>
                </a:cxn>
                <a:cxn ang="0">
                  <a:pos x="37" y="0"/>
                </a:cxn>
                <a:cxn ang="0">
                  <a:pos x="0" y="2"/>
                </a:cxn>
                <a:cxn ang="0">
                  <a:pos x="0" y="49"/>
                </a:cxn>
                <a:cxn ang="0">
                  <a:pos x="37" y="46"/>
                </a:cxn>
              </a:cxnLst>
              <a:rect l="0" t="0" r="r" b="b"/>
              <a:pathLst>
                <a:path w="37" h="49">
                  <a:moveTo>
                    <a:pt x="37" y="46"/>
                  </a:moveTo>
                  <a:lnTo>
                    <a:pt x="37" y="0"/>
                  </a:lnTo>
                  <a:lnTo>
                    <a:pt x="0" y="2"/>
                  </a:lnTo>
                  <a:lnTo>
                    <a:pt x="0" y="49"/>
                  </a:lnTo>
                  <a:lnTo>
                    <a:pt x="37" y="46"/>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44"/>
            <p:cNvSpPr>
              <a:spLocks/>
            </p:cNvSpPr>
            <p:nvPr/>
          </p:nvSpPr>
          <p:spPr bwMode="auto">
            <a:xfrm>
              <a:off x="3936" y="798"/>
              <a:ext cx="46" cy="62"/>
            </a:xfrm>
            <a:custGeom>
              <a:avLst/>
              <a:gdLst/>
              <a:ahLst/>
              <a:cxnLst>
                <a:cxn ang="0">
                  <a:pos x="46" y="58"/>
                </a:cxn>
                <a:cxn ang="0">
                  <a:pos x="46" y="0"/>
                </a:cxn>
                <a:cxn ang="0">
                  <a:pos x="0" y="3"/>
                </a:cxn>
                <a:cxn ang="0">
                  <a:pos x="0" y="62"/>
                </a:cxn>
                <a:cxn ang="0">
                  <a:pos x="46" y="58"/>
                </a:cxn>
              </a:cxnLst>
              <a:rect l="0" t="0" r="r" b="b"/>
              <a:pathLst>
                <a:path w="46" h="62">
                  <a:moveTo>
                    <a:pt x="46" y="58"/>
                  </a:moveTo>
                  <a:lnTo>
                    <a:pt x="46" y="0"/>
                  </a:lnTo>
                  <a:lnTo>
                    <a:pt x="0" y="3"/>
                  </a:lnTo>
                  <a:lnTo>
                    <a:pt x="0" y="62"/>
                  </a:lnTo>
                  <a:lnTo>
                    <a:pt x="46" y="5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45"/>
            <p:cNvSpPr>
              <a:spLocks/>
            </p:cNvSpPr>
            <p:nvPr/>
          </p:nvSpPr>
          <p:spPr bwMode="auto">
            <a:xfrm>
              <a:off x="3819" y="813"/>
              <a:ext cx="45" cy="62"/>
            </a:xfrm>
            <a:custGeom>
              <a:avLst/>
              <a:gdLst/>
              <a:ahLst/>
              <a:cxnLst>
                <a:cxn ang="0">
                  <a:pos x="45" y="57"/>
                </a:cxn>
                <a:cxn ang="0">
                  <a:pos x="45" y="0"/>
                </a:cxn>
                <a:cxn ang="0">
                  <a:pos x="0" y="3"/>
                </a:cxn>
                <a:cxn ang="0">
                  <a:pos x="0" y="62"/>
                </a:cxn>
                <a:cxn ang="0">
                  <a:pos x="45" y="57"/>
                </a:cxn>
              </a:cxnLst>
              <a:rect l="0" t="0" r="r" b="b"/>
              <a:pathLst>
                <a:path w="45" h="62">
                  <a:moveTo>
                    <a:pt x="45" y="57"/>
                  </a:moveTo>
                  <a:lnTo>
                    <a:pt x="45" y="0"/>
                  </a:lnTo>
                  <a:lnTo>
                    <a:pt x="0" y="3"/>
                  </a:lnTo>
                  <a:lnTo>
                    <a:pt x="0" y="62"/>
                  </a:lnTo>
                  <a:lnTo>
                    <a:pt x="45" y="57"/>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46"/>
            <p:cNvSpPr>
              <a:spLocks/>
            </p:cNvSpPr>
            <p:nvPr/>
          </p:nvSpPr>
          <p:spPr bwMode="auto">
            <a:xfrm>
              <a:off x="3702" y="827"/>
              <a:ext cx="45" cy="62"/>
            </a:xfrm>
            <a:custGeom>
              <a:avLst/>
              <a:gdLst/>
              <a:ahLst/>
              <a:cxnLst>
                <a:cxn ang="0">
                  <a:pos x="45" y="58"/>
                </a:cxn>
                <a:cxn ang="0">
                  <a:pos x="45" y="0"/>
                </a:cxn>
                <a:cxn ang="0">
                  <a:pos x="0" y="4"/>
                </a:cxn>
                <a:cxn ang="0">
                  <a:pos x="1" y="62"/>
                </a:cxn>
                <a:cxn ang="0">
                  <a:pos x="45" y="58"/>
                </a:cxn>
              </a:cxnLst>
              <a:rect l="0" t="0" r="r" b="b"/>
              <a:pathLst>
                <a:path w="45" h="62">
                  <a:moveTo>
                    <a:pt x="45" y="58"/>
                  </a:moveTo>
                  <a:lnTo>
                    <a:pt x="45" y="0"/>
                  </a:lnTo>
                  <a:lnTo>
                    <a:pt x="0" y="4"/>
                  </a:lnTo>
                  <a:lnTo>
                    <a:pt x="1" y="62"/>
                  </a:lnTo>
                  <a:lnTo>
                    <a:pt x="45" y="5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47"/>
            <p:cNvSpPr>
              <a:spLocks/>
            </p:cNvSpPr>
            <p:nvPr/>
          </p:nvSpPr>
          <p:spPr bwMode="auto">
            <a:xfrm>
              <a:off x="4477" y="1039"/>
              <a:ext cx="46" cy="62"/>
            </a:xfrm>
            <a:custGeom>
              <a:avLst/>
              <a:gdLst/>
              <a:ahLst/>
              <a:cxnLst>
                <a:cxn ang="0">
                  <a:pos x="0" y="59"/>
                </a:cxn>
                <a:cxn ang="0">
                  <a:pos x="0" y="0"/>
                </a:cxn>
                <a:cxn ang="0">
                  <a:pos x="46" y="5"/>
                </a:cxn>
                <a:cxn ang="0">
                  <a:pos x="44" y="62"/>
                </a:cxn>
                <a:cxn ang="0">
                  <a:pos x="0" y="59"/>
                </a:cxn>
              </a:cxnLst>
              <a:rect l="0" t="0" r="r" b="b"/>
              <a:pathLst>
                <a:path w="46" h="62">
                  <a:moveTo>
                    <a:pt x="0" y="59"/>
                  </a:moveTo>
                  <a:lnTo>
                    <a:pt x="0" y="0"/>
                  </a:lnTo>
                  <a:lnTo>
                    <a:pt x="46" y="5"/>
                  </a:lnTo>
                  <a:lnTo>
                    <a:pt x="44" y="62"/>
                  </a:lnTo>
                  <a:lnTo>
                    <a:pt x="0" y="5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48"/>
            <p:cNvSpPr>
              <a:spLocks/>
            </p:cNvSpPr>
            <p:nvPr/>
          </p:nvSpPr>
          <p:spPr bwMode="auto">
            <a:xfrm>
              <a:off x="4595" y="1054"/>
              <a:ext cx="45" cy="62"/>
            </a:xfrm>
            <a:custGeom>
              <a:avLst/>
              <a:gdLst/>
              <a:ahLst/>
              <a:cxnLst>
                <a:cxn ang="0">
                  <a:pos x="0" y="59"/>
                </a:cxn>
                <a:cxn ang="0">
                  <a:pos x="0" y="0"/>
                </a:cxn>
                <a:cxn ang="0">
                  <a:pos x="45" y="4"/>
                </a:cxn>
                <a:cxn ang="0">
                  <a:pos x="44" y="62"/>
                </a:cxn>
                <a:cxn ang="0">
                  <a:pos x="0" y="59"/>
                </a:cxn>
              </a:cxnLst>
              <a:rect l="0" t="0" r="r" b="b"/>
              <a:pathLst>
                <a:path w="45" h="62">
                  <a:moveTo>
                    <a:pt x="0" y="59"/>
                  </a:moveTo>
                  <a:lnTo>
                    <a:pt x="0" y="0"/>
                  </a:lnTo>
                  <a:lnTo>
                    <a:pt x="45" y="4"/>
                  </a:lnTo>
                  <a:lnTo>
                    <a:pt x="44" y="62"/>
                  </a:lnTo>
                  <a:lnTo>
                    <a:pt x="0" y="5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49"/>
            <p:cNvSpPr>
              <a:spLocks/>
            </p:cNvSpPr>
            <p:nvPr/>
          </p:nvSpPr>
          <p:spPr bwMode="auto">
            <a:xfrm>
              <a:off x="4710" y="1070"/>
              <a:ext cx="46" cy="61"/>
            </a:xfrm>
            <a:custGeom>
              <a:avLst/>
              <a:gdLst/>
              <a:ahLst/>
              <a:cxnLst>
                <a:cxn ang="0">
                  <a:pos x="0" y="57"/>
                </a:cxn>
                <a:cxn ang="0">
                  <a:pos x="2" y="0"/>
                </a:cxn>
                <a:cxn ang="0">
                  <a:pos x="46" y="3"/>
                </a:cxn>
                <a:cxn ang="0">
                  <a:pos x="46" y="61"/>
                </a:cxn>
                <a:cxn ang="0">
                  <a:pos x="0" y="57"/>
                </a:cxn>
              </a:cxnLst>
              <a:rect l="0" t="0" r="r" b="b"/>
              <a:pathLst>
                <a:path w="46" h="61">
                  <a:moveTo>
                    <a:pt x="0" y="57"/>
                  </a:moveTo>
                  <a:lnTo>
                    <a:pt x="2" y="0"/>
                  </a:lnTo>
                  <a:lnTo>
                    <a:pt x="46" y="3"/>
                  </a:lnTo>
                  <a:lnTo>
                    <a:pt x="46" y="61"/>
                  </a:lnTo>
                  <a:lnTo>
                    <a:pt x="0" y="5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50"/>
            <p:cNvSpPr>
              <a:spLocks/>
            </p:cNvSpPr>
            <p:nvPr/>
          </p:nvSpPr>
          <p:spPr bwMode="auto">
            <a:xfrm>
              <a:off x="4477" y="917"/>
              <a:ext cx="46" cy="62"/>
            </a:xfrm>
            <a:custGeom>
              <a:avLst/>
              <a:gdLst/>
              <a:ahLst/>
              <a:cxnLst>
                <a:cxn ang="0">
                  <a:pos x="0" y="58"/>
                </a:cxn>
                <a:cxn ang="0">
                  <a:pos x="0" y="0"/>
                </a:cxn>
                <a:cxn ang="0">
                  <a:pos x="46" y="3"/>
                </a:cxn>
                <a:cxn ang="0">
                  <a:pos x="44" y="62"/>
                </a:cxn>
                <a:cxn ang="0">
                  <a:pos x="0" y="58"/>
                </a:cxn>
              </a:cxnLst>
              <a:rect l="0" t="0" r="r" b="b"/>
              <a:pathLst>
                <a:path w="46" h="62">
                  <a:moveTo>
                    <a:pt x="0" y="58"/>
                  </a:moveTo>
                  <a:lnTo>
                    <a:pt x="0" y="0"/>
                  </a:lnTo>
                  <a:lnTo>
                    <a:pt x="46" y="3"/>
                  </a:lnTo>
                  <a:lnTo>
                    <a:pt x="44" y="62"/>
                  </a:lnTo>
                  <a:lnTo>
                    <a:pt x="0" y="5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51"/>
            <p:cNvSpPr>
              <a:spLocks/>
            </p:cNvSpPr>
            <p:nvPr/>
          </p:nvSpPr>
          <p:spPr bwMode="auto">
            <a:xfrm>
              <a:off x="4595" y="931"/>
              <a:ext cx="45" cy="62"/>
            </a:xfrm>
            <a:custGeom>
              <a:avLst/>
              <a:gdLst/>
              <a:ahLst/>
              <a:cxnLst>
                <a:cxn ang="0">
                  <a:pos x="0" y="59"/>
                </a:cxn>
                <a:cxn ang="0">
                  <a:pos x="0" y="0"/>
                </a:cxn>
                <a:cxn ang="0">
                  <a:pos x="45" y="3"/>
                </a:cxn>
                <a:cxn ang="0">
                  <a:pos x="44" y="62"/>
                </a:cxn>
                <a:cxn ang="0">
                  <a:pos x="0" y="59"/>
                </a:cxn>
              </a:cxnLst>
              <a:rect l="0" t="0" r="r" b="b"/>
              <a:pathLst>
                <a:path w="45" h="62">
                  <a:moveTo>
                    <a:pt x="0" y="59"/>
                  </a:moveTo>
                  <a:lnTo>
                    <a:pt x="0" y="0"/>
                  </a:lnTo>
                  <a:lnTo>
                    <a:pt x="45" y="3"/>
                  </a:lnTo>
                  <a:lnTo>
                    <a:pt x="44" y="62"/>
                  </a:lnTo>
                  <a:lnTo>
                    <a:pt x="0" y="5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52"/>
            <p:cNvSpPr>
              <a:spLocks/>
            </p:cNvSpPr>
            <p:nvPr/>
          </p:nvSpPr>
          <p:spPr bwMode="auto">
            <a:xfrm>
              <a:off x="4710" y="946"/>
              <a:ext cx="46" cy="62"/>
            </a:xfrm>
            <a:custGeom>
              <a:avLst/>
              <a:gdLst/>
              <a:ahLst/>
              <a:cxnLst>
                <a:cxn ang="0">
                  <a:pos x="0" y="59"/>
                </a:cxn>
                <a:cxn ang="0">
                  <a:pos x="2" y="0"/>
                </a:cxn>
                <a:cxn ang="0">
                  <a:pos x="46" y="3"/>
                </a:cxn>
                <a:cxn ang="0">
                  <a:pos x="46" y="62"/>
                </a:cxn>
                <a:cxn ang="0">
                  <a:pos x="0" y="59"/>
                </a:cxn>
              </a:cxnLst>
              <a:rect l="0" t="0" r="r" b="b"/>
              <a:pathLst>
                <a:path w="46" h="62">
                  <a:moveTo>
                    <a:pt x="0" y="59"/>
                  </a:moveTo>
                  <a:lnTo>
                    <a:pt x="2" y="0"/>
                  </a:lnTo>
                  <a:lnTo>
                    <a:pt x="46" y="3"/>
                  </a:lnTo>
                  <a:lnTo>
                    <a:pt x="46" y="62"/>
                  </a:lnTo>
                  <a:lnTo>
                    <a:pt x="0" y="5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53"/>
            <p:cNvSpPr>
              <a:spLocks/>
            </p:cNvSpPr>
            <p:nvPr/>
          </p:nvSpPr>
          <p:spPr bwMode="auto">
            <a:xfrm>
              <a:off x="4404" y="535"/>
              <a:ext cx="35" cy="49"/>
            </a:xfrm>
            <a:custGeom>
              <a:avLst/>
              <a:gdLst/>
              <a:ahLst/>
              <a:cxnLst>
                <a:cxn ang="0">
                  <a:pos x="0" y="47"/>
                </a:cxn>
                <a:cxn ang="0">
                  <a:pos x="0" y="0"/>
                </a:cxn>
                <a:cxn ang="0">
                  <a:pos x="35" y="3"/>
                </a:cxn>
                <a:cxn ang="0">
                  <a:pos x="35" y="49"/>
                </a:cxn>
                <a:cxn ang="0">
                  <a:pos x="0" y="47"/>
                </a:cxn>
              </a:cxnLst>
              <a:rect l="0" t="0" r="r" b="b"/>
              <a:pathLst>
                <a:path w="35" h="49">
                  <a:moveTo>
                    <a:pt x="0" y="47"/>
                  </a:moveTo>
                  <a:lnTo>
                    <a:pt x="0" y="0"/>
                  </a:lnTo>
                  <a:lnTo>
                    <a:pt x="35" y="3"/>
                  </a:lnTo>
                  <a:lnTo>
                    <a:pt x="35" y="49"/>
                  </a:lnTo>
                  <a:lnTo>
                    <a:pt x="0" y="4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54"/>
            <p:cNvSpPr>
              <a:spLocks/>
            </p:cNvSpPr>
            <p:nvPr/>
          </p:nvSpPr>
          <p:spPr bwMode="auto">
            <a:xfrm>
              <a:off x="4477" y="793"/>
              <a:ext cx="46" cy="62"/>
            </a:xfrm>
            <a:custGeom>
              <a:avLst/>
              <a:gdLst/>
              <a:ahLst/>
              <a:cxnLst>
                <a:cxn ang="0">
                  <a:pos x="0" y="59"/>
                </a:cxn>
                <a:cxn ang="0">
                  <a:pos x="0" y="0"/>
                </a:cxn>
                <a:cxn ang="0">
                  <a:pos x="46" y="3"/>
                </a:cxn>
                <a:cxn ang="0">
                  <a:pos x="44" y="62"/>
                </a:cxn>
                <a:cxn ang="0">
                  <a:pos x="0" y="59"/>
                </a:cxn>
              </a:cxnLst>
              <a:rect l="0" t="0" r="r" b="b"/>
              <a:pathLst>
                <a:path w="46" h="62">
                  <a:moveTo>
                    <a:pt x="0" y="59"/>
                  </a:moveTo>
                  <a:lnTo>
                    <a:pt x="0" y="0"/>
                  </a:lnTo>
                  <a:lnTo>
                    <a:pt x="46" y="3"/>
                  </a:lnTo>
                  <a:lnTo>
                    <a:pt x="44" y="62"/>
                  </a:lnTo>
                  <a:lnTo>
                    <a:pt x="0" y="5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55"/>
            <p:cNvSpPr>
              <a:spLocks/>
            </p:cNvSpPr>
            <p:nvPr/>
          </p:nvSpPr>
          <p:spPr bwMode="auto">
            <a:xfrm>
              <a:off x="4595" y="808"/>
              <a:ext cx="45" cy="61"/>
            </a:xfrm>
            <a:custGeom>
              <a:avLst/>
              <a:gdLst/>
              <a:ahLst/>
              <a:cxnLst>
                <a:cxn ang="0">
                  <a:pos x="0" y="58"/>
                </a:cxn>
                <a:cxn ang="0">
                  <a:pos x="0" y="0"/>
                </a:cxn>
                <a:cxn ang="0">
                  <a:pos x="45" y="3"/>
                </a:cxn>
                <a:cxn ang="0">
                  <a:pos x="44" y="61"/>
                </a:cxn>
                <a:cxn ang="0">
                  <a:pos x="0" y="58"/>
                </a:cxn>
              </a:cxnLst>
              <a:rect l="0" t="0" r="r" b="b"/>
              <a:pathLst>
                <a:path w="45" h="61">
                  <a:moveTo>
                    <a:pt x="0" y="58"/>
                  </a:moveTo>
                  <a:lnTo>
                    <a:pt x="0" y="0"/>
                  </a:lnTo>
                  <a:lnTo>
                    <a:pt x="45" y="3"/>
                  </a:lnTo>
                  <a:lnTo>
                    <a:pt x="44" y="61"/>
                  </a:lnTo>
                  <a:lnTo>
                    <a:pt x="0" y="5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56"/>
            <p:cNvSpPr>
              <a:spLocks/>
            </p:cNvSpPr>
            <p:nvPr/>
          </p:nvSpPr>
          <p:spPr bwMode="auto">
            <a:xfrm>
              <a:off x="4710" y="822"/>
              <a:ext cx="46" cy="62"/>
            </a:xfrm>
            <a:custGeom>
              <a:avLst/>
              <a:gdLst/>
              <a:ahLst/>
              <a:cxnLst>
                <a:cxn ang="0">
                  <a:pos x="0" y="59"/>
                </a:cxn>
                <a:cxn ang="0">
                  <a:pos x="2" y="0"/>
                </a:cxn>
                <a:cxn ang="0">
                  <a:pos x="46" y="3"/>
                </a:cxn>
                <a:cxn ang="0">
                  <a:pos x="46" y="62"/>
                </a:cxn>
                <a:cxn ang="0">
                  <a:pos x="0" y="59"/>
                </a:cxn>
              </a:cxnLst>
              <a:rect l="0" t="0" r="r" b="b"/>
              <a:pathLst>
                <a:path w="46" h="62">
                  <a:moveTo>
                    <a:pt x="0" y="59"/>
                  </a:moveTo>
                  <a:lnTo>
                    <a:pt x="2" y="0"/>
                  </a:lnTo>
                  <a:lnTo>
                    <a:pt x="46" y="3"/>
                  </a:lnTo>
                  <a:lnTo>
                    <a:pt x="46" y="62"/>
                  </a:lnTo>
                  <a:lnTo>
                    <a:pt x="0" y="5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Rectangle 59"/>
            <p:cNvSpPr>
              <a:spLocks noChangeArrowheads="1"/>
            </p:cNvSpPr>
            <p:nvPr/>
          </p:nvSpPr>
          <p:spPr bwMode="auto">
            <a:xfrm>
              <a:off x="3446" y="1767"/>
              <a:ext cx="63" cy="76"/>
            </a:xfrm>
            <a:prstGeom prst="rect">
              <a:avLst/>
            </a:prstGeom>
            <a:solidFill>
              <a:srgbClr val="072B35"/>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60"/>
            <p:cNvSpPr>
              <a:spLocks/>
            </p:cNvSpPr>
            <p:nvPr/>
          </p:nvSpPr>
          <p:spPr bwMode="auto">
            <a:xfrm>
              <a:off x="3624" y="1765"/>
              <a:ext cx="62" cy="78"/>
            </a:xfrm>
            <a:custGeom>
              <a:avLst/>
              <a:gdLst/>
              <a:ahLst/>
              <a:cxnLst>
                <a:cxn ang="0">
                  <a:pos x="62" y="78"/>
                </a:cxn>
                <a:cxn ang="0">
                  <a:pos x="62" y="0"/>
                </a:cxn>
                <a:cxn ang="0">
                  <a:pos x="0" y="1"/>
                </a:cxn>
                <a:cxn ang="0">
                  <a:pos x="0" y="78"/>
                </a:cxn>
                <a:cxn ang="0">
                  <a:pos x="62" y="78"/>
                </a:cxn>
              </a:cxnLst>
              <a:rect l="0" t="0" r="r" b="b"/>
              <a:pathLst>
                <a:path w="62" h="78">
                  <a:moveTo>
                    <a:pt x="62" y="78"/>
                  </a:moveTo>
                  <a:lnTo>
                    <a:pt x="62" y="0"/>
                  </a:lnTo>
                  <a:lnTo>
                    <a:pt x="0" y="1"/>
                  </a:lnTo>
                  <a:lnTo>
                    <a:pt x="0" y="78"/>
                  </a:lnTo>
                  <a:lnTo>
                    <a:pt x="62" y="7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Rectangle 61"/>
            <p:cNvSpPr>
              <a:spLocks noChangeArrowheads="1"/>
            </p:cNvSpPr>
            <p:nvPr/>
          </p:nvSpPr>
          <p:spPr bwMode="auto">
            <a:xfrm>
              <a:off x="3801" y="1764"/>
              <a:ext cx="63" cy="79"/>
            </a:xfrm>
            <a:prstGeom prst="rect">
              <a:avLst/>
            </a:prstGeom>
            <a:solidFill>
              <a:srgbClr val="072B35"/>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5" name="Rectangle 62"/>
            <p:cNvSpPr>
              <a:spLocks noChangeArrowheads="1"/>
            </p:cNvSpPr>
            <p:nvPr/>
          </p:nvSpPr>
          <p:spPr bwMode="auto">
            <a:xfrm>
              <a:off x="3980" y="1762"/>
              <a:ext cx="63" cy="81"/>
            </a:xfrm>
            <a:prstGeom prst="rect">
              <a:avLst/>
            </a:prstGeom>
            <a:solidFill>
              <a:srgbClr val="072B35"/>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63"/>
            <p:cNvSpPr>
              <a:spLocks/>
            </p:cNvSpPr>
            <p:nvPr/>
          </p:nvSpPr>
          <p:spPr bwMode="auto">
            <a:xfrm>
              <a:off x="4159" y="1760"/>
              <a:ext cx="63" cy="83"/>
            </a:xfrm>
            <a:custGeom>
              <a:avLst/>
              <a:gdLst/>
              <a:ahLst/>
              <a:cxnLst>
                <a:cxn ang="0">
                  <a:pos x="63" y="83"/>
                </a:cxn>
                <a:cxn ang="0">
                  <a:pos x="63" y="0"/>
                </a:cxn>
                <a:cxn ang="0">
                  <a:pos x="0" y="1"/>
                </a:cxn>
                <a:cxn ang="0">
                  <a:pos x="0" y="83"/>
                </a:cxn>
                <a:cxn ang="0">
                  <a:pos x="63" y="83"/>
                </a:cxn>
              </a:cxnLst>
              <a:rect l="0" t="0" r="r" b="b"/>
              <a:pathLst>
                <a:path w="63" h="83">
                  <a:moveTo>
                    <a:pt x="63" y="83"/>
                  </a:moveTo>
                  <a:lnTo>
                    <a:pt x="63" y="0"/>
                  </a:lnTo>
                  <a:lnTo>
                    <a:pt x="0" y="1"/>
                  </a:lnTo>
                  <a:lnTo>
                    <a:pt x="0" y="83"/>
                  </a:lnTo>
                  <a:lnTo>
                    <a:pt x="63" y="83"/>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64"/>
            <p:cNvSpPr>
              <a:spLocks/>
            </p:cNvSpPr>
            <p:nvPr/>
          </p:nvSpPr>
          <p:spPr bwMode="auto">
            <a:xfrm>
              <a:off x="4337" y="1758"/>
              <a:ext cx="62" cy="85"/>
            </a:xfrm>
            <a:custGeom>
              <a:avLst/>
              <a:gdLst/>
              <a:ahLst/>
              <a:cxnLst>
                <a:cxn ang="0">
                  <a:pos x="62" y="85"/>
                </a:cxn>
                <a:cxn ang="0">
                  <a:pos x="62" y="0"/>
                </a:cxn>
                <a:cxn ang="0">
                  <a:pos x="0" y="1"/>
                </a:cxn>
                <a:cxn ang="0">
                  <a:pos x="0" y="85"/>
                </a:cxn>
                <a:cxn ang="0">
                  <a:pos x="62" y="85"/>
                </a:cxn>
              </a:cxnLst>
              <a:rect l="0" t="0" r="r" b="b"/>
              <a:pathLst>
                <a:path w="62" h="85">
                  <a:moveTo>
                    <a:pt x="62" y="85"/>
                  </a:moveTo>
                  <a:lnTo>
                    <a:pt x="62" y="0"/>
                  </a:lnTo>
                  <a:lnTo>
                    <a:pt x="0" y="1"/>
                  </a:lnTo>
                  <a:lnTo>
                    <a:pt x="0" y="85"/>
                  </a:lnTo>
                  <a:lnTo>
                    <a:pt x="62" y="85"/>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65"/>
            <p:cNvSpPr>
              <a:spLocks/>
            </p:cNvSpPr>
            <p:nvPr/>
          </p:nvSpPr>
          <p:spPr bwMode="auto">
            <a:xfrm>
              <a:off x="3446" y="1635"/>
              <a:ext cx="63" cy="77"/>
            </a:xfrm>
            <a:custGeom>
              <a:avLst/>
              <a:gdLst/>
              <a:ahLst/>
              <a:cxnLst>
                <a:cxn ang="0">
                  <a:pos x="63" y="76"/>
                </a:cxn>
                <a:cxn ang="0">
                  <a:pos x="63" y="0"/>
                </a:cxn>
                <a:cxn ang="0">
                  <a:pos x="0" y="2"/>
                </a:cxn>
                <a:cxn ang="0">
                  <a:pos x="0" y="77"/>
                </a:cxn>
                <a:cxn ang="0">
                  <a:pos x="63" y="76"/>
                </a:cxn>
              </a:cxnLst>
              <a:rect l="0" t="0" r="r" b="b"/>
              <a:pathLst>
                <a:path w="63" h="77">
                  <a:moveTo>
                    <a:pt x="63" y="76"/>
                  </a:moveTo>
                  <a:lnTo>
                    <a:pt x="63" y="0"/>
                  </a:lnTo>
                  <a:lnTo>
                    <a:pt x="0" y="2"/>
                  </a:lnTo>
                  <a:lnTo>
                    <a:pt x="0" y="77"/>
                  </a:lnTo>
                  <a:lnTo>
                    <a:pt x="63" y="76"/>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66"/>
            <p:cNvSpPr>
              <a:spLocks/>
            </p:cNvSpPr>
            <p:nvPr/>
          </p:nvSpPr>
          <p:spPr bwMode="auto">
            <a:xfrm>
              <a:off x="3624" y="1631"/>
              <a:ext cx="62" cy="77"/>
            </a:xfrm>
            <a:custGeom>
              <a:avLst/>
              <a:gdLst/>
              <a:ahLst/>
              <a:cxnLst>
                <a:cxn ang="0">
                  <a:pos x="62" y="76"/>
                </a:cxn>
                <a:cxn ang="0">
                  <a:pos x="62" y="0"/>
                </a:cxn>
                <a:cxn ang="0">
                  <a:pos x="0" y="1"/>
                </a:cxn>
                <a:cxn ang="0">
                  <a:pos x="0" y="77"/>
                </a:cxn>
                <a:cxn ang="0">
                  <a:pos x="62" y="76"/>
                </a:cxn>
              </a:cxnLst>
              <a:rect l="0" t="0" r="r" b="b"/>
              <a:pathLst>
                <a:path w="62" h="77">
                  <a:moveTo>
                    <a:pt x="62" y="76"/>
                  </a:moveTo>
                  <a:lnTo>
                    <a:pt x="62" y="0"/>
                  </a:lnTo>
                  <a:lnTo>
                    <a:pt x="0" y="1"/>
                  </a:lnTo>
                  <a:lnTo>
                    <a:pt x="0" y="77"/>
                  </a:lnTo>
                  <a:lnTo>
                    <a:pt x="62" y="76"/>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67"/>
            <p:cNvSpPr>
              <a:spLocks/>
            </p:cNvSpPr>
            <p:nvPr/>
          </p:nvSpPr>
          <p:spPr bwMode="auto">
            <a:xfrm>
              <a:off x="3801" y="1626"/>
              <a:ext cx="63" cy="79"/>
            </a:xfrm>
            <a:custGeom>
              <a:avLst/>
              <a:gdLst/>
              <a:ahLst/>
              <a:cxnLst>
                <a:cxn ang="0">
                  <a:pos x="63" y="78"/>
                </a:cxn>
                <a:cxn ang="0">
                  <a:pos x="63" y="0"/>
                </a:cxn>
                <a:cxn ang="0">
                  <a:pos x="0" y="2"/>
                </a:cxn>
                <a:cxn ang="0">
                  <a:pos x="0" y="79"/>
                </a:cxn>
                <a:cxn ang="0">
                  <a:pos x="63" y="78"/>
                </a:cxn>
              </a:cxnLst>
              <a:rect l="0" t="0" r="r" b="b"/>
              <a:pathLst>
                <a:path w="63" h="79">
                  <a:moveTo>
                    <a:pt x="63" y="78"/>
                  </a:moveTo>
                  <a:lnTo>
                    <a:pt x="63" y="0"/>
                  </a:lnTo>
                  <a:lnTo>
                    <a:pt x="0" y="2"/>
                  </a:lnTo>
                  <a:lnTo>
                    <a:pt x="0" y="79"/>
                  </a:lnTo>
                  <a:lnTo>
                    <a:pt x="63" y="7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68"/>
            <p:cNvSpPr>
              <a:spLocks/>
            </p:cNvSpPr>
            <p:nvPr/>
          </p:nvSpPr>
          <p:spPr bwMode="auto">
            <a:xfrm>
              <a:off x="3980" y="1620"/>
              <a:ext cx="63" cy="82"/>
            </a:xfrm>
            <a:custGeom>
              <a:avLst/>
              <a:gdLst/>
              <a:ahLst/>
              <a:cxnLst>
                <a:cxn ang="0">
                  <a:pos x="63" y="81"/>
                </a:cxn>
                <a:cxn ang="0">
                  <a:pos x="63" y="0"/>
                </a:cxn>
                <a:cxn ang="0">
                  <a:pos x="0" y="2"/>
                </a:cxn>
                <a:cxn ang="0">
                  <a:pos x="0" y="82"/>
                </a:cxn>
                <a:cxn ang="0">
                  <a:pos x="63" y="81"/>
                </a:cxn>
              </a:cxnLst>
              <a:rect l="0" t="0" r="r" b="b"/>
              <a:pathLst>
                <a:path w="63" h="82">
                  <a:moveTo>
                    <a:pt x="63" y="81"/>
                  </a:moveTo>
                  <a:lnTo>
                    <a:pt x="63" y="0"/>
                  </a:lnTo>
                  <a:lnTo>
                    <a:pt x="0" y="2"/>
                  </a:lnTo>
                  <a:lnTo>
                    <a:pt x="0" y="82"/>
                  </a:lnTo>
                  <a:lnTo>
                    <a:pt x="63" y="81"/>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69"/>
            <p:cNvSpPr>
              <a:spLocks/>
            </p:cNvSpPr>
            <p:nvPr/>
          </p:nvSpPr>
          <p:spPr bwMode="auto">
            <a:xfrm>
              <a:off x="4159" y="1616"/>
              <a:ext cx="63" cy="83"/>
            </a:xfrm>
            <a:custGeom>
              <a:avLst/>
              <a:gdLst/>
              <a:ahLst/>
              <a:cxnLst>
                <a:cxn ang="0">
                  <a:pos x="63" y="82"/>
                </a:cxn>
                <a:cxn ang="0">
                  <a:pos x="63" y="0"/>
                </a:cxn>
                <a:cxn ang="0">
                  <a:pos x="0" y="1"/>
                </a:cxn>
                <a:cxn ang="0">
                  <a:pos x="0" y="83"/>
                </a:cxn>
                <a:cxn ang="0">
                  <a:pos x="63" y="82"/>
                </a:cxn>
              </a:cxnLst>
              <a:rect l="0" t="0" r="r" b="b"/>
              <a:pathLst>
                <a:path w="63" h="83">
                  <a:moveTo>
                    <a:pt x="63" y="82"/>
                  </a:moveTo>
                  <a:lnTo>
                    <a:pt x="63" y="0"/>
                  </a:lnTo>
                  <a:lnTo>
                    <a:pt x="0" y="1"/>
                  </a:lnTo>
                  <a:lnTo>
                    <a:pt x="0" y="83"/>
                  </a:lnTo>
                  <a:lnTo>
                    <a:pt x="63" y="82"/>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70"/>
            <p:cNvSpPr>
              <a:spLocks/>
            </p:cNvSpPr>
            <p:nvPr/>
          </p:nvSpPr>
          <p:spPr bwMode="auto">
            <a:xfrm>
              <a:off x="4337" y="1611"/>
              <a:ext cx="62" cy="86"/>
            </a:xfrm>
            <a:custGeom>
              <a:avLst/>
              <a:gdLst/>
              <a:ahLst/>
              <a:cxnLst>
                <a:cxn ang="0">
                  <a:pos x="62" y="85"/>
                </a:cxn>
                <a:cxn ang="0">
                  <a:pos x="62" y="0"/>
                </a:cxn>
                <a:cxn ang="0">
                  <a:pos x="0" y="2"/>
                </a:cxn>
                <a:cxn ang="0">
                  <a:pos x="0" y="86"/>
                </a:cxn>
                <a:cxn ang="0">
                  <a:pos x="62" y="85"/>
                </a:cxn>
              </a:cxnLst>
              <a:rect l="0" t="0" r="r" b="b"/>
              <a:pathLst>
                <a:path w="62" h="86">
                  <a:moveTo>
                    <a:pt x="62" y="85"/>
                  </a:moveTo>
                  <a:lnTo>
                    <a:pt x="62" y="0"/>
                  </a:lnTo>
                  <a:lnTo>
                    <a:pt x="0" y="2"/>
                  </a:lnTo>
                  <a:lnTo>
                    <a:pt x="0" y="86"/>
                  </a:lnTo>
                  <a:lnTo>
                    <a:pt x="62" y="85"/>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71"/>
            <p:cNvSpPr>
              <a:spLocks/>
            </p:cNvSpPr>
            <p:nvPr/>
          </p:nvSpPr>
          <p:spPr bwMode="auto">
            <a:xfrm>
              <a:off x="3446" y="1503"/>
              <a:ext cx="63" cy="78"/>
            </a:xfrm>
            <a:custGeom>
              <a:avLst/>
              <a:gdLst/>
              <a:ahLst/>
              <a:cxnLst>
                <a:cxn ang="0">
                  <a:pos x="63" y="75"/>
                </a:cxn>
                <a:cxn ang="0">
                  <a:pos x="63" y="0"/>
                </a:cxn>
                <a:cxn ang="0">
                  <a:pos x="0" y="3"/>
                </a:cxn>
                <a:cxn ang="0">
                  <a:pos x="0" y="78"/>
                </a:cxn>
                <a:cxn ang="0">
                  <a:pos x="63" y="75"/>
                </a:cxn>
              </a:cxnLst>
              <a:rect l="0" t="0" r="r" b="b"/>
              <a:pathLst>
                <a:path w="63" h="78">
                  <a:moveTo>
                    <a:pt x="63" y="75"/>
                  </a:moveTo>
                  <a:lnTo>
                    <a:pt x="63" y="0"/>
                  </a:lnTo>
                  <a:lnTo>
                    <a:pt x="0" y="3"/>
                  </a:lnTo>
                  <a:lnTo>
                    <a:pt x="0" y="78"/>
                  </a:lnTo>
                  <a:lnTo>
                    <a:pt x="63" y="75"/>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72"/>
            <p:cNvSpPr>
              <a:spLocks/>
            </p:cNvSpPr>
            <p:nvPr/>
          </p:nvSpPr>
          <p:spPr bwMode="auto">
            <a:xfrm>
              <a:off x="3624" y="1496"/>
              <a:ext cx="62" cy="78"/>
            </a:xfrm>
            <a:custGeom>
              <a:avLst/>
              <a:gdLst/>
              <a:ahLst/>
              <a:cxnLst>
                <a:cxn ang="0">
                  <a:pos x="62" y="76"/>
                </a:cxn>
                <a:cxn ang="0">
                  <a:pos x="62" y="0"/>
                </a:cxn>
                <a:cxn ang="0">
                  <a:pos x="0" y="2"/>
                </a:cxn>
                <a:cxn ang="0">
                  <a:pos x="0" y="78"/>
                </a:cxn>
                <a:cxn ang="0">
                  <a:pos x="62" y="76"/>
                </a:cxn>
              </a:cxnLst>
              <a:rect l="0" t="0" r="r" b="b"/>
              <a:pathLst>
                <a:path w="62" h="78">
                  <a:moveTo>
                    <a:pt x="62" y="76"/>
                  </a:moveTo>
                  <a:lnTo>
                    <a:pt x="62" y="0"/>
                  </a:lnTo>
                  <a:lnTo>
                    <a:pt x="0" y="2"/>
                  </a:lnTo>
                  <a:lnTo>
                    <a:pt x="0" y="78"/>
                  </a:lnTo>
                  <a:lnTo>
                    <a:pt x="62" y="76"/>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73"/>
            <p:cNvSpPr>
              <a:spLocks/>
            </p:cNvSpPr>
            <p:nvPr/>
          </p:nvSpPr>
          <p:spPr bwMode="auto">
            <a:xfrm>
              <a:off x="3801" y="1487"/>
              <a:ext cx="63" cy="81"/>
            </a:xfrm>
            <a:custGeom>
              <a:avLst/>
              <a:gdLst/>
              <a:ahLst/>
              <a:cxnLst>
                <a:cxn ang="0">
                  <a:pos x="63" y="79"/>
                </a:cxn>
                <a:cxn ang="0">
                  <a:pos x="63" y="0"/>
                </a:cxn>
                <a:cxn ang="0">
                  <a:pos x="0" y="3"/>
                </a:cxn>
                <a:cxn ang="0">
                  <a:pos x="0" y="81"/>
                </a:cxn>
                <a:cxn ang="0">
                  <a:pos x="63" y="79"/>
                </a:cxn>
              </a:cxnLst>
              <a:rect l="0" t="0" r="r" b="b"/>
              <a:pathLst>
                <a:path w="63" h="81">
                  <a:moveTo>
                    <a:pt x="63" y="79"/>
                  </a:moveTo>
                  <a:lnTo>
                    <a:pt x="63" y="0"/>
                  </a:lnTo>
                  <a:lnTo>
                    <a:pt x="0" y="3"/>
                  </a:lnTo>
                  <a:lnTo>
                    <a:pt x="0" y="81"/>
                  </a:lnTo>
                  <a:lnTo>
                    <a:pt x="63" y="79"/>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74"/>
            <p:cNvSpPr>
              <a:spLocks/>
            </p:cNvSpPr>
            <p:nvPr/>
          </p:nvSpPr>
          <p:spPr bwMode="auto">
            <a:xfrm>
              <a:off x="3980" y="1479"/>
              <a:ext cx="63" cy="83"/>
            </a:xfrm>
            <a:custGeom>
              <a:avLst/>
              <a:gdLst/>
              <a:ahLst/>
              <a:cxnLst>
                <a:cxn ang="0">
                  <a:pos x="63" y="81"/>
                </a:cxn>
                <a:cxn ang="0">
                  <a:pos x="63" y="0"/>
                </a:cxn>
                <a:cxn ang="0">
                  <a:pos x="0" y="3"/>
                </a:cxn>
                <a:cxn ang="0">
                  <a:pos x="0" y="83"/>
                </a:cxn>
                <a:cxn ang="0">
                  <a:pos x="63" y="81"/>
                </a:cxn>
              </a:cxnLst>
              <a:rect l="0" t="0" r="r" b="b"/>
              <a:pathLst>
                <a:path w="63" h="83">
                  <a:moveTo>
                    <a:pt x="63" y="81"/>
                  </a:moveTo>
                  <a:lnTo>
                    <a:pt x="63" y="0"/>
                  </a:lnTo>
                  <a:lnTo>
                    <a:pt x="0" y="3"/>
                  </a:lnTo>
                  <a:lnTo>
                    <a:pt x="0" y="83"/>
                  </a:lnTo>
                  <a:lnTo>
                    <a:pt x="63" y="81"/>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75"/>
            <p:cNvSpPr>
              <a:spLocks/>
            </p:cNvSpPr>
            <p:nvPr/>
          </p:nvSpPr>
          <p:spPr bwMode="auto">
            <a:xfrm>
              <a:off x="4159" y="1471"/>
              <a:ext cx="63" cy="85"/>
            </a:xfrm>
            <a:custGeom>
              <a:avLst/>
              <a:gdLst/>
              <a:ahLst/>
              <a:cxnLst>
                <a:cxn ang="0">
                  <a:pos x="63" y="82"/>
                </a:cxn>
                <a:cxn ang="0">
                  <a:pos x="63" y="0"/>
                </a:cxn>
                <a:cxn ang="0">
                  <a:pos x="0" y="3"/>
                </a:cxn>
                <a:cxn ang="0">
                  <a:pos x="0" y="85"/>
                </a:cxn>
                <a:cxn ang="0">
                  <a:pos x="63" y="82"/>
                </a:cxn>
              </a:cxnLst>
              <a:rect l="0" t="0" r="r" b="b"/>
              <a:pathLst>
                <a:path w="63" h="85">
                  <a:moveTo>
                    <a:pt x="63" y="82"/>
                  </a:moveTo>
                  <a:lnTo>
                    <a:pt x="63" y="0"/>
                  </a:lnTo>
                  <a:lnTo>
                    <a:pt x="0" y="3"/>
                  </a:lnTo>
                  <a:lnTo>
                    <a:pt x="0" y="85"/>
                  </a:lnTo>
                  <a:lnTo>
                    <a:pt x="63" y="82"/>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76"/>
            <p:cNvSpPr>
              <a:spLocks/>
            </p:cNvSpPr>
            <p:nvPr/>
          </p:nvSpPr>
          <p:spPr bwMode="auto">
            <a:xfrm>
              <a:off x="4337" y="1463"/>
              <a:ext cx="62" cy="87"/>
            </a:xfrm>
            <a:custGeom>
              <a:avLst/>
              <a:gdLst/>
              <a:ahLst/>
              <a:cxnLst>
                <a:cxn ang="0">
                  <a:pos x="62" y="85"/>
                </a:cxn>
                <a:cxn ang="0">
                  <a:pos x="62" y="0"/>
                </a:cxn>
                <a:cxn ang="0">
                  <a:pos x="0" y="3"/>
                </a:cxn>
                <a:cxn ang="0">
                  <a:pos x="0" y="87"/>
                </a:cxn>
                <a:cxn ang="0">
                  <a:pos x="62" y="85"/>
                </a:cxn>
              </a:cxnLst>
              <a:rect l="0" t="0" r="r" b="b"/>
              <a:pathLst>
                <a:path w="62" h="87">
                  <a:moveTo>
                    <a:pt x="62" y="85"/>
                  </a:moveTo>
                  <a:lnTo>
                    <a:pt x="62" y="0"/>
                  </a:lnTo>
                  <a:lnTo>
                    <a:pt x="0" y="3"/>
                  </a:lnTo>
                  <a:lnTo>
                    <a:pt x="0" y="87"/>
                  </a:lnTo>
                  <a:lnTo>
                    <a:pt x="62" y="85"/>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77"/>
            <p:cNvSpPr>
              <a:spLocks/>
            </p:cNvSpPr>
            <p:nvPr/>
          </p:nvSpPr>
          <p:spPr bwMode="auto">
            <a:xfrm>
              <a:off x="3446" y="1372"/>
              <a:ext cx="63" cy="78"/>
            </a:xfrm>
            <a:custGeom>
              <a:avLst/>
              <a:gdLst/>
              <a:ahLst/>
              <a:cxnLst>
                <a:cxn ang="0">
                  <a:pos x="63" y="74"/>
                </a:cxn>
                <a:cxn ang="0">
                  <a:pos x="63" y="0"/>
                </a:cxn>
                <a:cxn ang="0">
                  <a:pos x="0" y="3"/>
                </a:cxn>
                <a:cxn ang="0">
                  <a:pos x="0" y="78"/>
                </a:cxn>
                <a:cxn ang="0">
                  <a:pos x="63" y="74"/>
                </a:cxn>
              </a:cxnLst>
              <a:rect l="0" t="0" r="r" b="b"/>
              <a:pathLst>
                <a:path w="63" h="78">
                  <a:moveTo>
                    <a:pt x="63" y="74"/>
                  </a:moveTo>
                  <a:lnTo>
                    <a:pt x="63" y="0"/>
                  </a:lnTo>
                  <a:lnTo>
                    <a:pt x="0" y="3"/>
                  </a:lnTo>
                  <a:lnTo>
                    <a:pt x="0" y="78"/>
                  </a:lnTo>
                  <a:lnTo>
                    <a:pt x="63" y="74"/>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78"/>
            <p:cNvSpPr>
              <a:spLocks/>
            </p:cNvSpPr>
            <p:nvPr/>
          </p:nvSpPr>
          <p:spPr bwMode="auto">
            <a:xfrm>
              <a:off x="3624" y="1360"/>
              <a:ext cx="62" cy="81"/>
            </a:xfrm>
            <a:custGeom>
              <a:avLst/>
              <a:gdLst/>
              <a:ahLst/>
              <a:cxnLst>
                <a:cxn ang="0">
                  <a:pos x="62" y="78"/>
                </a:cxn>
                <a:cxn ang="0">
                  <a:pos x="62" y="0"/>
                </a:cxn>
                <a:cxn ang="0">
                  <a:pos x="0" y="4"/>
                </a:cxn>
                <a:cxn ang="0">
                  <a:pos x="0" y="81"/>
                </a:cxn>
                <a:cxn ang="0">
                  <a:pos x="62" y="78"/>
                </a:cxn>
              </a:cxnLst>
              <a:rect l="0" t="0" r="r" b="b"/>
              <a:pathLst>
                <a:path w="62" h="81">
                  <a:moveTo>
                    <a:pt x="62" y="78"/>
                  </a:moveTo>
                  <a:lnTo>
                    <a:pt x="62" y="0"/>
                  </a:lnTo>
                  <a:lnTo>
                    <a:pt x="0" y="4"/>
                  </a:lnTo>
                  <a:lnTo>
                    <a:pt x="0" y="81"/>
                  </a:lnTo>
                  <a:lnTo>
                    <a:pt x="62" y="78"/>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79"/>
            <p:cNvSpPr>
              <a:spLocks/>
            </p:cNvSpPr>
            <p:nvPr/>
          </p:nvSpPr>
          <p:spPr bwMode="auto">
            <a:xfrm>
              <a:off x="3801" y="1349"/>
              <a:ext cx="63" cy="83"/>
            </a:xfrm>
            <a:custGeom>
              <a:avLst/>
              <a:gdLst/>
              <a:ahLst/>
              <a:cxnLst>
                <a:cxn ang="0">
                  <a:pos x="63" y="79"/>
                </a:cxn>
                <a:cxn ang="0">
                  <a:pos x="63" y="0"/>
                </a:cxn>
                <a:cxn ang="0">
                  <a:pos x="0" y="4"/>
                </a:cxn>
                <a:cxn ang="0">
                  <a:pos x="0" y="83"/>
                </a:cxn>
                <a:cxn ang="0">
                  <a:pos x="63" y="79"/>
                </a:cxn>
              </a:cxnLst>
              <a:rect l="0" t="0" r="r" b="b"/>
              <a:pathLst>
                <a:path w="63" h="83">
                  <a:moveTo>
                    <a:pt x="63" y="79"/>
                  </a:moveTo>
                  <a:lnTo>
                    <a:pt x="63" y="0"/>
                  </a:lnTo>
                  <a:lnTo>
                    <a:pt x="0" y="4"/>
                  </a:lnTo>
                  <a:lnTo>
                    <a:pt x="0" y="83"/>
                  </a:lnTo>
                  <a:lnTo>
                    <a:pt x="63" y="79"/>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Freeform 80"/>
            <p:cNvSpPr>
              <a:spLocks/>
            </p:cNvSpPr>
            <p:nvPr/>
          </p:nvSpPr>
          <p:spPr bwMode="auto">
            <a:xfrm>
              <a:off x="3980" y="1338"/>
              <a:ext cx="63" cy="84"/>
            </a:xfrm>
            <a:custGeom>
              <a:avLst/>
              <a:gdLst/>
              <a:ahLst/>
              <a:cxnLst>
                <a:cxn ang="0">
                  <a:pos x="63" y="81"/>
                </a:cxn>
                <a:cxn ang="0">
                  <a:pos x="63" y="0"/>
                </a:cxn>
                <a:cxn ang="0">
                  <a:pos x="0" y="4"/>
                </a:cxn>
                <a:cxn ang="0">
                  <a:pos x="0" y="84"/>
                </a:cxn>
                <a:cxn ang="0">
                  <a:pos x="63" y="81"/>
                </a:cxn>
              </a:cxnLst>
              <a:rect l="0" t="0" r="r" b="b"/>
              <a:pathLst>
                <a:path w="63" h="84">
                  <a:moveTo>
                    <a:pt x="63" y="81"/>
                  </a:moveTo>
                  <a:lnTo>
                    <a:pt x="63" y="0"/>
                  </a:lnTo>
                  <a:lnTo>
                    <a:pt x="0" y="4"/>
                  </a:lnTo>
                  <a:lnTo>
                    <a:pt x="0" y="84"/>
                  </a:lnTo>
                  <a:lnTo>
                    <a:pt x="63" y="81"/>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81"/>
            <p:cNvSpPr>
              <a:spLocks/>
            </p:cNvSpPr>
            <p:nvPr/>
          </p:nvSpPr>
          <p:spPr bwMode="auto">
            <a:xfrm>
              <a:off x="4159" y="1327"/>
              <a:ext cx="63" cy="86"/>
            </a:xfrm>
            <a:custGeom>
              <a:avLst/>
              <a:gdLst/>
              <a:ahLst/>
              <a:cxnLst>
                <a:cxn ang="0">
                  <a:pos x="63" y="83"/>
                </a:cxn>
                <a:cxn ang="0">
                  <a:pos x="63" y="0"/>
                </a:cxn>
                <a:cxn ang="0">
                  <a:pos x="0" y="4"/>
                </a:cxn>
                <a:cxn ang="0">
                  <a:pos x="0" y="86"/>
                </a:cxn>
                <a:cxn ang="0">
                  <a:pos x="63" y="83"/>
                </a:cxn>
              </a:cxnLst>
              <a:rect l="0" t="0" r="r" b="b"/>
              <a:pathLst>
                <a:path w="63" h="86">
                  <a:moveTo>
                    <a:pt x="63" y="83"/>
                  </a:moveTo>
                  <a:lnTo>
                    <a:pt x="63" y="0"/>
                  </a:lnTo>
                  <a:lnTo>
                    <a:pt x="0" y="4"/>
                  </a:lnTo>
                  <a:lnTo>
                    <a:pt x="0" y="86"/>
                  </a:lnTo>
                  <a:lnTo>
                    <a:pt x="63" y="83"/>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82"/>
            <p:cNvSpPr>
              <a:spLocks/>
            </p:cNvSpPr>
            <p:nvPr/>
          </p:nvSpPr>
          <p:spPr bwMode="auto">
            <a:xfrm>
              <a:off x="4337" y="1316"/>
              <a:ext cx="62" cy="87"/>
            </a:xfrm>
            <a:custGeom>
              <a:avLst/>
              <a:gdLst/>
              <a:ahLst/>
              <a:cxnLst>
                <a:cxn ang="0">
                  <a:pos x="62" y="84"/>
                </a:cxn>
                <a:cxn ang="0">
                  <a:pos x="62" y="0"/>
                </a:cxn>
                <a:cxn ang="0">
                  <a:pos x="0" y="4"/>
                </a:cxn>
                <a:cxn ang="0">
                  <a:pos x="0" y="87"/>
                </a:cxn>
                <a:cxn ang="0">
                  <a:pos x="62" y="84"/>
                </a:cxn>
              </a:cxnLst>
              <a:rect l="0" t="0" r="r" b="b"/>
              <a:pathLst>
                <a:path w="62" h="87">
                  <a:moveTo>
                    <a:pt x="62" y="84"/>
                  </a:moveTo>
                  <a:lnTo>
                    <a:pt x="62" y="0"/>
                  </a:lnTo>
                  <a:lnTo>
                    <a:pt x="0" y="4"/>
                  </a:lnTo>
                  <a:lnTo>
                    <a:pt x="0" y="87"/>
                  </a:lnTo>
                  <a:lnTo>
                    <a:pt x="62" y="84"/>
                  </a:lnTo>
                  <a:close/>
                </a:path>
              </a:pathLst>
            </a:custGeom>
            <a:solidFill>
              <a:srgbClr val="072B3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83"/>
            <p:cNvSpPr>
              <a:spLocks/>
            </p:cNvSpPr>
            <p:nvPr/>
          </p:nvSpPr>
          <p:spPr bwMode="auto">
            <a:xfrm>
              <a:off x="5036" y="1759"/>
              <a:ext cx="49" cy="68"/>
            </a:xfrm>
            <a:custGeom>
              <a:avLst/>
              <a:gdLst/>
              <a:ahLst/>
              <a:cxnLst>
                <a:cxn ang="0">
                  <a:pos x="0" y="68"/>
                </a:cxn>
                <a:cxn ang="0">
                  <a:pos x="0" y="0"/>
                </a:cxn>
                <a:cxn ang="0">
                  <a:pos x="49" y="1"/>
                </a:cxn>
                <a:cxn ang="0">
                  <a:pos x="49" y="68"/>
                </a:cxn>
                <a:cxn ang="0">
                  <a:pos x="0" y="68"/>
                </a:cxn>
              </a:cxnLst>
              <a:rect l="0" t="0" r="r" b="b"/>
              <a:pathLst>
                <a:path w="49" h="68">
                  <a:moveTo>
                    <a:pt x="0" y="68"/>
                  </a:moveTo>
                  <a:lnTo>
                    <a:pt x="0" y="0"/>
                  </a:lnTo>
                  <a:lnTo>
                    <a:pt x="49" y="1"/>
                  </a:lnTo>
                  <a:lnTo>
                    <a:pt x="49" y="68"/>
                  </a:lnTo>
                  <a:lnTo>
                    <a:pt x="0" y="6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84"/>
            <p:cNvSpPr>
              <a:spLocks/>
            </p:cNvSpPr>
            <p:nvPr/>
          </p:nvSpPr>
          <p:spPr bwMode="auto">
            <a:xfrm>
              <a:off x="4894" y="1756"/>
              <a:ext cx="49" cy="71"/>
            </a:xfrm>
            <a:custGeom>
              <a:avLst/>
              <a:gdLst/>
              <a:ahLst/>
              <a:cxnLst>
                <a:cxn ang="0">
                  <a:pos x="0" y="71"/>
                </a:cxn>
                <a:cxn ang="0">
                  <a:pos x="0" y="0"/>
                </a:cxn>
                <a:cxn ang="0">
                  <a:pos x="49" y="1"/>
                </a:cxn>
                <a:cxn ang="0">
                  <a:pos x="49" y="71"/>
                </a:cxn>
                <a:cxn ang="0">
                  <a:pos x="0" y="71"/>
                </a:cxn>
              </a:cxnLst>
              <a:rect l="0" t="0" r="r" b="b"/>
              <a:pathLst>
                <a:path w="49" h="71">
                  <a:moveTo>
                    <a:pt x="0" y="71"/>
                  </a:moveTo>
                  <a:lnTo>
                    <a:pt x="0" y="0"/>
                  </a:lnTo>
                  <a:lnTo>
                    <a:pt x="49" y="1"/>
                  </a:lnTo>
                  <a:lnTo>
                    <a:pt x="49" y="71"/>
                  </a:lnTo>
                  <a:lnTo>
                    <a:pt x="0" y="7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85"/>
            <p:cNvSpPr>
              <a:spLocks/>
            </p:cNvSpPr>
            <p:nvPr/>
          </p:nvSpPr>
          <p:spPr bwMode="auto">
            <a:xfrm>
              <a:off x="4752" y="1754"/>
              <a:ext cx="51" cy="73"/>
            </a:xfrm>
            <a:custGeom>
              <a:avLst/>
              <a:gdLst/>
              <a:ahLst/>
              <a:cxnLst>
                <a:cxn ang="0">
                  <a:pos x="0" y="73"/>
                </a:cxn>
                <a:cxn ang="0">
                  <a:pos x="0" y="0"/>
                </a:cxn>
                <a:cxn ang="0">
                  <a:pos x="51" y="1"/>
                </a:cxn>
                <a:cxn ang="0">
                  <a:pos x="51" y="73"/>
                </a:cxn>
                <a:cxn ang="0">
                  <a:pos x="0" y="73"/>
                </a:cxn>
              </a:cxnLst>
              <a:rect l="0" t="0" r="r" b="b"/>
              <a:pathLst>
                <a:path w="51" h="73">
                  <a:moveTo>
                    <a:pt x="0" y="73"/>
                  </a:moveTo>
                  <a:lnTo>
                    <a:pt x="0" y="0"/>
                  </a:lnTo>
                  <a:lnTo>
                    <a:pt x="51" y="1"/>
                  </a:lnTo>
                  <a:lnTo>
                    <a:pt x="51" y="73"/>
                  </a:lnTo>
                  <a:lnTo>
                    <a:pt x="0" y="7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86"/>
            <p:cNvSpPr>
              <a:spLocks/>
            </p:cNvSpPr>
            <p:nvPr/>
          </p:nvSpPr>
          <p:spPr bwMode="auto">
            <a:xfrm>
              <a:off x="5036" y="1639"/>
              <a:ext cx="49" cy="71"/>
            </a:xfrm>
            <a:custGeom>
              <a:avLst/>
              <a:gdLst/>
              <a:ahLst/>
              <a:cxnLst>
                <a:cxn ang="0">
                  <a:pos x="0" y="68"/>
                </a:cxn>
                <a:cxn ang="0">
                  <a:pos x="0" y="0"/>
                </a:cxn>
                <a:cxn ang="0">
                  <a:pos x="49" y="3"/>
                </a:cxn>
                <a:cxn ang="0">
                  <a:pos x="49" y="71"/>
                </a:cxn>
                <a:cxn ang="0">
                  <a:pos x="0" y="68"/>
                </a:cxn>
              </a:cxnLst>
              <a:rect l="0" t="0" r="r" b="b"/>
              <a:pathLst>
                <a:path w="49" h="71">
                  <a:moveTo>
                    <a:pt x="0" y="68"/>
                  </a:moveTo>
                  <a:lnTo>
                    <a:pt x="0" y="0"/>
                  </a:lnTo>
                  <a:lnTo>
                    <a:pt x="49" y="3"/>
                  </a:lnTo>
                  <a:lnTo>
                    <a:pt x="49" y="71"/>
                  </a:lnTo>
                  <a:lnTo>
                    <a:pt x="0" y="6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87"/>
            <p:cNvSpPr>
              <a:spLocks/>
            </p:cNvSpPr>
            <p:nvPr/>
          </p:nvSpPr>
          <p:spPr bwMode="auto">
            <a:xfrm>
              <a:off x="4894" y="1632"/>
              <a:ext cx="49" cy="72"/>
            </a:xfrm>
            <a:custGeom>
              <a:avLst/>
              <a:gdLst/>
              <a:ahLst/>
              <a:cxnLst>
                <a:cxn ang="0">
                  <a:pos x="0" y="71"/>
                </a:cxn>
                <a:cxn ang="0">
                  <a:pos x="0" y="0"/>
                </a:cxn>
                <a:cxn ang="0">
                  <a:pos x="49" y="3"/>
                </a:cxn>
                <a:cxn ang="0">
                  <a:pos x="49" y="72"/>
                </a:cxn>
                <a:cxn ang="0">
                  <a:pos x="0" y="71"/>
                </a:cxn>
              </a:cxnLst>
              <a:rect l="0" t="0" r="r" b="b"/>
              <a:pathLst>
                <a:path w="49" h="72">
                  <a:moveTo>
                    <a:pt x="0" y="71"/>
                  </a:moveTo>
                  <a:lnTo>
                    <a:pt x="0" y="0"/>
                  </a:lnTo>
                  <a:lnTo>
                    <a:pt x="49" y="3"/>
                  </a:lnTo>
                  <a:lnTo>
                    <a:pt x="49" y="72"/>
                  </a:lnTo>
                  <a:lnTo>
                    <a:pt x="0" y="7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Freeform 88"/>
            <p:cNvSpPr>
              <a:spLocks/>
            </p:cNvSpPr>
            <p:nvPr/>
          </p:nvSpPr>
          <p:spPr bwMode="auto">
            <a:xfrm>
              <a:off x="4752" y="1624"/>
              <a:ext cx="51" cy="76"/>
            </a:xfrm>
            <a:custGeom>
              <a:avLst/>
              <a:gdLst/>
              <a:ahLst/>
              <a:cxnLst>
                <a:cxn ang="0">
                  <a:pos x="0" y="74"/>
                </a:cxn>
                <a:cxn ang="0">
                  <a:pos x="0" y="0"/>
                </a:cxn>
                <a:cxn ang="0">
                  <a:pos x="51" y="3"/>
                </a:cxn>
                <a:cxn ang="0">
                  <a:pos x="51" y="76"/>
                </a:cxn>
                <a:cxn ang="0">
                  <a:pos x="0" y="74"/>
                </a:cxn>
              </a:cxnLst>
              <a:rect l="0" t="0" r="r" b="b"/>
              <a:pathLst>
                <a:path w="51" h="76">
                  <a:moveTo>
                    <a:pt x="0" y="74"/>
                  </a:moveTo>
                  <a:lnTo>
                    <a:pt x="0" y="0"/>
                  </a:lnTo>
                  <a:lnTo>
                    <a:pt x="51" y="3"/>
                  </a:lnTo>
                  <a:lnTo>
                    <a:pt x="51" y="76"/>
                  </a:lnTo>
                  <a:lnTo>
                    <a:pt x="0" y="7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89"/>
            <p:cNvSpPr>
              <a:spLocks/>
            </p:cNvSpPr>
            <p:nvPr/>
          </p:nvSpPr>
          <p:spPr bwMode="auto">
            <a:xfrm>
              <a:off x="5036" y="1520"/>
              <a:ext cx="49" cy="72"/>
            </a:xfrm>
            <a:custGeom>
              <a:avLst/>
              <a:gdLst/>
              <a:ahLst/>
              <a:cxnLst>
                <a:cxn ang="0">
                  <a:pos x="0" y="68"/>
                </a:cxn>
                <a:cxn ang="0">
                  <a:pos x="0" y="0"/>
                </a:cxn>
                <a:cxn ang="0">
                  <a:pos x="49" y="4"/>
                </a:cxn>
                <a:cxn ang="0">
                  <a:pos x="49" y="72"/>
                </a:cxn>
                <a:cxn ang="0">
                  <a:pos x="0" y="68"/>
                </a:cxn>
              </a:cxnLst>
              <a:rect l="0" t="0" r="r" b="b"/>
              <a:pathLst>
                <a:path w="49" h="72">
                  <a:moveTo>
                    <a:pt x="0" y="68"/>
                  </a:moveTo>
                  <a:lnTo>
                    <a:pt x="0" y="0"/>
                  </a:lnTo>
                  <a:lnTo>
                    <a:pt x="49" y="4"/>
                  </a:lnTo>
                  <a:lnTo>
                    <a:pt x="49" y="72"/>
                  </a:lnTo>
                  <a:lnTo>
                    <a:pt x="0" y="6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Freeform 90"/>
            <p:cNvSpPr>
              <a:spLocks/>
            </p:cNvSpPr>
            <p:nvPr/>
          </p:nvSpPr>
          <p:spPr bwMode="auto">
            <a:xfrm>
              <a:off x="4894" y="1507"/>
              <a:ext cx="49" cy="75"/>
            </a:xfrm>
            <a:custGeom>
              <a:avLst/>
              <a:gdLst/>
              <a:ahLst/>
              <a:cxnLst>
                <a:cxn ang="0">
                  <a:pos x="0" y="71"/>
                </a:cxn>
                <a:cxn ang="0">
                  <a:pos x="0" y="0"/>
                </a:cxn>
                <a:cxn ang="0">
                  <a:pos x="49" y="4"/>
                </a:cxn>
                <a:cxn ang="0">
                  <a:pos x="49" y="75"/>
                </a:cxn>
                <a:cxn ang="0">
                  <a:pos x="0" y="71"/>
                </a:cxn>
              </a:cxnLst>
              <a:rect l="0" t="0" r="r" b="b"/>
              <a:pathLst>
                <a:path w="49" h="75">
                  <a:moveTo>
                    <a:pt x="0" y="71"/>
                  </a:moveTo>
                  <a:lnTo>
                    <a:pt x="0" y="0"/>
                  </a:lnTo>
                  <a:lnTo>
                    <a:pt x="49" y="4"/>
                  </a:lnTo>
                  <a:lnTo>
                    <a:pt x="49" y="75"/>
                  </a:lnTo>
                  <a:lnTo>
                    <a:pt x="0" y="7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91"/>
            <p:cNvSpPr>
              <a:spLocks/>
            </p:cNvSpPr>
            <p:nvPr/>
          </p:nvSpPr>
          <p:spPr bwMode="auto">
            <a:xfrm>
              <a:off x="4752" y="1495"/>
              <a:ext cx="51" cy="77"/>
            </a:xfrm>
            <a:custGeom>
              <a:avLst/>
              <a:gdLst/>
              <a:ahLst/>
              <a:cxnLst>
                <a:cxn ang="0">
                  <a:pos x="0" y="73"/>
                </a:cxn>
                <a:cxn ang="0">
                  <a:pos x="0" y="0"/>
                </a:cxn>
                <a:cxn ang="0">
                  <a:pos x="51" y="4"/>
                </a:cxn>
                <a:cxn ang="0">
                  <a:pos x="51" y="77"/>
                </a:cxn>
                <a:cxn ang="0">
                  <a:pos x="0" y="73"/>
                </a:cxn>
              </a:cxnLst>
              <a:rect l="0" t="0" r="r" b="b"/>
              <a:pathLst>
                <a:path w="51" h="77">
                  <a:moveTo>
                    <a:pt x="0" y="73"/>
                  </a:moveTo>
                  <a:lnTo>
                    <a:pt x="0" y="0"/>
                  </a:lnTo>
                  <a:lnTo>
                    <a:pt x="51" y="4"/>
                  </a:lnTo>
                  <a:lnTo>
                    <a:pt x="51" y="77"/>
                  </a:lnTo>
                  <a:lnTo>
                    <a:pt x="0" y="7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92"/>
            <p:cNvSpPr>
              <a:spLocks/>
            </p:cNvSpPr>
            <p:nvPr/>
          </p:nvSpPr>
          <p:spPr bwMode="auto">
            <a:xfrm>
              <a:off x="5036" y="1400"/>
              <a:ext cx="49" cy="74"/>
            </a:xfrm>
            <a:custGeom>
              <a:avLst/>
              <a:gdLst/>
              <a:ahLst/>
              <a:cxnLst>
                <a:cxn ang="0">
                  <a:pos x="0" y="69"/>
                </a:cxn>
                <a:cxn ang="0">
                  <a:pos x="0" y="0"/>
                </a:cxn>
                <a:cxn ang="0">
                  <a:pos x="49" y="6"/>
                </a:cxn>
                <a:cxn ang="0">
                  <a:pos x="49" y="74"/>
                </a:cxn>
                <a:cxn ang="0">
                  <a:pos x="0" y="69"/>
                </a:cxn>
              </a:cxnLst>
              <a:rect l="0" t="0" r="r" b="b"/>
              <a:pathLst>
                <a:path w="49" h="74">
                  <a:moveTo>
                    <a:pt x="0" y="69"/>
                  </a:moveTo>
                  <a:lnTo>
                    <a:pt x="0" y="0"/>
                  </a:lnTo>
                  <a:lnTo>
                    <a:pt x="49" y="6"/>
                  </a:lnTo>
                  <a:lnTo>
                    <a:pt x="49" y="74"/>
                  </a:lnTo>
                  <a:lnTo>
                    <a:pt x="0" y="6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93"/>
            <p:cNvSpPr>
              <a:spLocks/>
            </p:cNvSpPr>
            <p:nvPr/>
          </p:nvSpPr>
          <p:spPr bwMode="auto">
            <a:xfrm>
              <a:off x="4894" y="1383"/>
              <a:ext cx="49" cy="76"/>
            </a:xfrm>
            <a:custGeom>
              <a:avLst/>
              <a:gdLst/>
              <a:ahLst/>
              <a:cxnLst>
                <a:cxn ang="0">
                  <a:pos x="0" y="71"/>
                </a:cxn>
                <a:cxn ang="0">
                  <a:pos x="0" y="0"/>
                </a:cxn>
                <a:cxn ang="0">
                  <a:pos x="49" y="7"/>
                </a:cxn>
                <a:cxn ang="0">
                  <a:pos x="49" y="76"/>
                </a:cxn>
                <a:cxn ang="0">
                  <a:pos x="0" y="71"/>
                </a:cxn>
              </a:cxnLst>
              <a:rect l="0" t="0" r="r" b="b"/>
              <a:pathLst>
                <a:path w="49" h="76">
                  <a:moveTo>
                    <a:pt x="0" y="71"/>
                  </a:moveTo>
                  <a:lnTo>
                    <a:pt x="0" y="0"/>
                  </a:lnTo>
                  <a:lnTo>
                    <a:pt x="49" y="7"/>
                  </a:lnTo>
                  <a:lnTo>
                    <a:pt x="49" y="76"/>
                  </a:lnTo>
                  <a:lnTo>
                    <a:pt x="0" y="7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94"/>
            <p:cNvSpPr>
              <a:spLocks/>
            </p:cNvSpPr>
            <p:nvPr/>
          </p:nvSpPr>
          <p:spPr bwMode="auto">
            <a:xfrm>
              <a:off x="4752" y="1364"/>
              <a:ext cx="51" cy="80"/>
            </a:xfrm>
            <a:custGeom>
              <a:avLst/>
              <a:gdLst/>
              <a:ahLst/>
              <a:cxnLst>
                <a:cxn ang="0">
                  <a:pos x="0" y="75"/>
                </a:cxn>
                <a:cxn ang="0">
                  <a:pos x="0" y="0"/>
                </a:cxn>
                <a:cxn ang="0">
                  <a:pos x="51" y="8"/>
                </a:cxn>
                <a:cxn ang="0">
                  <a:pos x="51" y="80"/>
                </a:cxn>
                <a:cxn ang="0">
                  <a:pos x="0" y="75"/>
                </a:cxn>
              </a:cxnLst>
              <a:rect l="0" t="0" r="r" b="b"/>
              <a:pathLst>
                <a:path w="51" h="80">
                  <a:moveTo>
                    <a:pt x="0" y="75"/>
                  </a:moveTo>
                  <a:lnTo>
                    <a:pt x="0" y="0"/>
                  </a:lnTo>
                  <a:lnTo>
                    <a:pt x="51" y="8"/>
                  </a:lnTo>
                  <a:lnTo>
                    <a:pt x="51" y="80"/>
                  </a:lnTo>
                  <a:lnTo>
                    <a:pt x="0" y="7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12" name="TextBox 211"/>
          <p:cNvSpPr txBox="1"/>
          <p:nvPr/>
        </p:nvSpPr>
        <p:spPr>
          <a:xfrm>
            <a:off x="2133600" y="1066800"/>
            <a:ext cx="1676400" cy="381000"/>
          </a:xfrm>
          <a:prstGeom prst="rect">
            <a:avLst/>
          </a:prstGeom>
          <a:noFill/>
        </p:spPr>
        <p:txBody>
          <a:bodyPr wrap="square" rtlCol="0">
            <a:spAutoFit/>
          </a:bodyPr>
          <a:lstStyle/>
          <a:p>
            <a:r>
              <a:rPr lang="en-US" dirty="0"/>
              <a:t>Release Points</a:t>
            </a:r>
          </a:p>
        </p:txBody>
      </p:sp>
      <p:sp>
        <p:nvSpPr>
          <p:cNvPr id="111" name="Slide Number Placeholder 110"/>
          <p:cNvSpPr>
            <a:spLocks noGrp="1"/>
          </p:cNvSpPr>
          <p:nvPr>
            <p:ph type="sldNum" sz="quarter" idx="12"/>
          </p:nvPr>
        </p:nvSpPr>
        <p:spPr/>
        <p:txBody>
          <a:bodyPr/>
          <a:lstStyle/>
          <a:p>
            <a:pPr algn="r" rtl="0"/>
            <a:fld id="{C39D6522-33B9-456F-AB82-1F41D05D9DF9}" type="slidenum">
              <a:rPr lang="en-US" sz="1200" kern="1200" smtClean="0">
                <a:solidFill>
                  <a:prstClr val="black">
                    <a:tint val="75000"/>
                  </a:prstClr>
                </a:solidFill>
                <a:latin typeface="Calibri"/>
                <a:ea typeface="+mn-ea"/>
                <a:cs typeface="+mn-cs"/>
              </a:rPr>
              <a:pPr algn="r" rtl="0"/>
              <a:t>35</a:t>
            </a:fld>
            <a:endParaRPr lang="en-US" sz="1200" kern="1200">
              <a:solidFill>
                <a:prstClr val="black">
                  <a:tint val="75000"/>
                </a:prstClr>
              </a:solidFill>
              <a:latin typeface="Calibri"/>
              <a:ea typeface="+mn-ea"/>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944562"/>
          </a:xfrm>
        </p:spPr>
        <p:txBody>
          <a:bodyPr>
            <a:normAutofit/>
          </a:bodyPr>
          <a:lstStyle/>
          <a:p>
            <a:r>
              <a:rPr lang="en-US" sz="3600" dirty="0"/>
              <a:t>Info Required for New Emission Process</a:t>
            </a:r>
          </a:p>
        </p:txBody>
      </p:sp>
      <p:sp>
        <p:nvSpPr>
          <p:cNvPr id="3" name="Content Placeholder 2"/>
          <p:cNvSpPr>
            <a:spLocks noGrp="1"/>
          </p:cNvSpPr>
          <p:nvPr>
            <p:ph idx="1"/>
          </p:nvPr>
        </p:nvSpPr>
        <p:spPr>
          <a:xfrm>
            <a:off x="457200" y="1295400"/>
            <a:ext cx="8229600" cy="5181600"/>
          </a:xfrm>
        </p:spPr>
        <p:txBody>
          <a:bodyPr>
            <a:noAutofit/>
          </a:bodyPr>
          <a:lstStyle/>
          <a:p>
            <a:pPr lvl="1">
              <a:buFont typeface="Arial" pitchFamily="34" charset="0"/>
              <a:buChar char="•"/>
            </a:pPr>
            <a:r>
              <a:rPr lang="en-US" sz="2400" dirty="0">
                <a:solidFill>
                  <a:schemeClr val="tx1">
                    <a:lumMod val="50000"/>
                    <a:lumOff val="50000"/>
                  </a:schemeClr>
                </a:solidFill>
              </a:rPr>
              <a:t>State and County FIPS or Tribal Code </a:t>
            </a:r>
          </a:p>
          <a:p>
            <a:pPr lvl="1">
              <a:buFont typeface="Arial" pitchFamily="34" charset="0"/>
              <a:buChar char="•"/>
            </a:pPr>
            <a:r>
              <a:rPr lang="en-US" sz="2400" dirty="0">
                <a:solidFill>
                  <a:schemeClr val="tx1">
                    <a:lumMod val="50000"/>
                    <a:lumOff val="50000"/>
                  </a:schemeClr>
                </a:solidFill>
              </a:rPr>
              <a:t>Facility Site Identifier and Program System Code</a:t>
            </a:r>
          </a:p>
          <a:p>
            <a:pPr lvl="1">
              <a:buFont typeface="Arial" pitchFamily="34" charset="0"/>
              <a:buChar char="•"/>
            </a:pPr>
            <a:r>
              <a:rPr lang="en-US" sz="2400" dirty="0">
                <a:solidFill>
                  <a:schemeClr val="tx1">
                    <a:lumMod val="50000"/>
                    <a:lumOff val="50000"/>
                  </a:schemeClr>
                </a:solidFill>
              </a:rPr>
              <a:t>Unit Identifier and Program System Code</a:t>
            </a:r>
          </a:p>
          <a:p>
            <a:pPr lvl="1">
              <a:buFont typeface="Arial" pitchFamily="34" charset="0"/>
              <a:buChar char="•"/>
            </a:pPr>
            <a:r>
              <a:rPr lang="en-US" sz="2600" dirty="0"/>
              <a:t>Emissions Process Identifier (your Agency’s ID)</a:t>
            </a:r>
          </a:p>
          <a:p>
            <a:pPr lvl="1">
              <a:buFont typeface="Arial" pitchFamily="34" charset="0"/>
              <a:buChar char="•"/>
            </a:pPr>
            <a:r>
              <a:rPr lang="en-US" sz="2600" dirty="0"/>
              <a:t>Emissions Process Identifier Program System Code</a:t>
            </a:r>
          </a:p>
          <a:p>
            <a:pPr lvl="1">
              <a:buFont typeface="Arial" pitchFamily="34" charset="0"/>
              <a:buChar char="•"/>
            </a:pPr>
            <a:r>
              <a:rPr lang="en-US" sz="2600" dirty="0"/>
              <a:t>Aircraft Engine Type Code –R</a:t>
            </a:r>
            <a:r>
              <a:rPr lang="en-US" sz="2600" u="sng" dirty="0"/>
              <a:t>equired</a:t>
            </a:r>
            <a:r>
              <a:rPr lang="en-US" sz="2600" dirty="0"/>
              <a:t> for aircraft SCCs</a:t>
            </a:r>
          </a:p>
          <a:p>
            <a:pPr lvl="1">
              <a:buFont typeface="Arial" pitchFamily="34" charset="0"/>
              <a:buChar char="•"/>
            </a:pPr>
            <a:r>
              <a:rPr lang="en-US" sz="2600" dirty="0"/>
              <a:t>One or more Release Point Apportionments</a:t>
            </a:r>
          </a:p>
          <a:p>
            <a:pPr lvl="1">
              <a:buFont typeface="Arial" pitchFamily="34" charset="0"/>
              <a:buChar char="•"/>
            </a:pPr>
            <a:r>
              <a:rPr lang="en-US" sz="2600" dirty="0"/>
              <a:t>Source Classification Code</a:t>
            </a:r>
          </a:p>
          <a:p>
            <a:pPr lvl="2">
              <a:buFont typeface="Calibri" pitchFamily="34" charset="0"/>
              <a:buChar char="–"/>
            </a:pPr>
            <a:r>
              <a:rPr lang="en-US" sz="2200" dirty="0"/>
              <a:t>Avoid using non-specific codes such as 399999xx if possible</a:t>
            </a:r>
          </a:p>
          <a:p>
            <a:pPr lvl="2">
              <a:buFont typeface="Calibri" pitchFamily="34" charset="0"/>
              <a:buChar char="–"/>
            </a:pPr>
            <a:r>
              <a:rPr lang="en-US" sz="2200" dirty="0"/>
              <a:t>Now available as a web service for your system. </a:t>
            </a:r>
            <a:r>
              <a:rPr lang="en-US" sz="2200" dirty="0">
                <a:hlinkClick r:id="rId3"/>
              </a:rPr>
              <a:t>https://ofmpub.epa.gov/sccwebservices/sccsearch/</a:t>
            </a:r>
            <a:r>
              <a:rPr lang="en-US" sz="2200" dirty="0"/>
              <a:t> </a:t>
            </a:r>
            <a:endParaRPr lang="en-US" sz="2600" dirty="0"/>
          </a:p>
        </p:txBody>
      </p:sp>
      <p:sp>
        <p:nvSpPr>
          <p:cNvPr id="4" name="Slide Number Placeholder 3"/>
          <p:cNvSpPr>
            <a:spLocks noGrp="1"/>
          </p:cNvSpPr>
          <p:nvPr>
            <p:ph type="sldNum" sz="quarter" idx="12"/>
          </p:nvPr>
        </p:nvSpPr>
        <p:spPr/>
        <p:txBody>
          <a:bodyPr/>
          <a:lstStyle/>
          <a:p>
            <a:pPr algn="r" rtl="0"/>
            <a:fld id="{C39D6522-33B9-456F-AB82-1F41D05D9DF9}" type="slidenum">
              <a:rPr lang="en-US" sz="1200" kern="1200" smtClean="0">
                <a:solidFill>
                  <a:prstClr val="black">
                    <a:tint val="75000"/>
                  </a:prstClr>
                </a:solidFill>
                <a:latin typeface="Calibri"/>
                <a:ea typeface="+mn-ea"/>
                <a:cs typeface="+mn-cs"/>
              </a:rPr>
              <a:pPr algn="r" rtl="0"/>
              <a:t>36</a:t>
            </a:fld>
            <a:endParaRPr lang="en-US" sz="1200" kern="1200">
              <a:solidFill>
                <a:prstClr val="black">
                  <a:tint val="75000"/>
                </a:prstClr>
              </a:solidFill>
              <a:latin typeface="Calibri"/>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944562"/>
          </a:xfrm>
        </p:spPr>
        <p:txBody>
          <a:bodyPr>
            <a:normAutofit/>
          </a:bodyPr>
          <a:lstStyle/>
          <a:p>
            <a:r>
              <a:rPr lang="en-US" sz="3600" dirty="0"/>
              <a:t>Release Point Apportionment</a:t>
            </a:r>
          </a:p>
        </p:txBody>
      </p:sp>
      <p:sp>
        <p:nvSpPr>
          <p:cNvPr id="3" name="Content Placeholder 2"/>
          <p:cNvSpPr>
            <a:spLocks noGrp="1"/>
          </p:cNvSpPr>
          <p:nvPr>
            <p:ph idx="1"/>
          </p:nvPr>
        </p:nvSpPr>
        <p:spPr>
          <a:xfrm>
            <a:off x="457200" y="1066800"/>
            <a:ext cx="8229600" cy="5181600"/>
          </a:xfrm>
        </p:spPr>
        <p:txBody>
          <a:bodyPr>
            <a:noAutofit/>
          </a:bodyPr>
          <a:lstStyle/>
          <a:p>
            <a:pPr lvl="1">
              <a:buFont typeface="Arial" pitchFamily="34" charset="0"/>
              <a:buChar char="•"/>
            </a:pPr>
            <a:r>
              <a:rPr lang="en-US" sz="2400" dirty="0">
                <a:solidFill>
                  <a:schemeClr val="tx1">
                    <a:lumMod val="50000"/>
                    <a:lumOff val="50000"/>
                  </a:schemeClr>
                </a:solidFill>
              </a:rPr>
              <a:t>State and County FIPS or Tribal Code </a:t>
            </a:r>
          </a:p>
          <a:p>
            <a:pPr lvl="1">
              <a:buFont typeface="Arial" pitchFamily="34" charset="0"/>
              <a:buChar char="•"/>
            </a:pPr>
            <a:r>
              <a:rPr lang="en-US" sz="2400" dirty="0">
                <a:solidFill>
                  <a:schemeClr val="tx1">
                    <a:lumMod val="50000"/>
                    <a:lumOff val="50000"/>
                  </a:schemeClr>
                </a:solidFill>
              </a:rPr>
              <a:t>Facility Site Identifier and Program System Code</a:t>
            </a:r>
          </a:p>
          <a:p>
            <a:pPr lvl="1">
              <a:buFont typeface="Arial" pitchFamily="34" charset="0"/>
              <a:buChar char="•"/>
            </a:pPr>
            <a:r>
              <a:rPr lang="en-US" sz="2400" dirty="0">
                <a:solidFill>
                  <a:schemeClr val="tx1">
                    <a:lumMod val="50000"/>
                    <a:lumOff val="50000"/>
                  </a:schemeClr>
                </a:solidFill>
              </a:rPr>
              <a:t>Unit Identifier and Program System Code</a:t>
            </a:r>
          </a:p>
          <a:p>
            <a:pPr lvl="1">
              <a:buFont typeface="Arial" pitchFamily="34" charset="0"/>
              <a:buChar char="•"/>
            </a:pPr>
            <a:r>
              <a:rPr lang="en-US" sz="2400" dirty="0">
                <a:solidFill>
                  <a:schemeClr val="tx1">
                    <a:lumMod val="50000"/>
                    <a:lumOff val="50000"/>
                  </a:schemeClr>
                </a:solidFill>
              </a:rPr>
              <a:t>Emissions Process Identifier (your Agency’s ID) and Program System Code</a:t>
            </a:r>
          </a:p>
          <a:p>
            <a:pPr lvl="1">
              <a:buFont typeface="Arial" pitchFamily="34" charset="0"/>
              <a:buChar char="•"/>
            </a:pPr>
            <a:r>
              <a:rPr lang="en-US" dirty="0"/>
              <a:t>Release Point Identifier (your Agency’s ID)</a:t>
            </a:r>
          </a:p>
          <a:p>
            <a:pPr lvl="1">
              <a:buFont typeface="Arial" pitchFamily="34" charset="0"/>
              <a:buChar char="•"/>
            </a:pPr>
            <a:r>
              <a:rPr lang="en-US" dirty="0"/>
              <a:t>Release Point Identifier Program System Code</a:t>
            </a:r>
          </a:p>
          <a:p>
            <a:pPr lvl="1">
              <a:buFont typeface="Arial" pitchFamily="34" charset="0"/>
              <a:buChar char="•"/>
            </a:pPr>
            <a:r>
              <a:rPr lang="en-US" dirty="0"/>
              <a:t>Percent of process venting to release point</a:t>
            </a:r>
          </a:p>
          <a:p>
            <a:pPr lvl="1">
              <a:buFont typeface="Arial" pitchFamily="34" charset="0"/>
              <a:buChar char="•"/>
            </a:pPr>
            <a:r>
              <a:rPr lang="en-US" dirty="0"/>
              <a:t>A process may be vented to one or more release points</a:t>
            </a:r>
          </a:p>
          <a:p>
            <a:pPr lvl="1">
              <a:buFont typeface="Arial" pitchFamily="34" charset="0"/>
              <a:buChar char="•"/>
            </a:pPr>
            <a:r>
              <a:rPr lang="en-US" dirty="0"/>
              <a:t>Total percentages must equal 100</a:t>
            </a:r>
          </a:p>
          <a:p>
            <a:pPr lvl="2"/>
            <a:endParaRPr lang="en-US" sz="2200" dirty="0"/>
          </a:p>
        </p:txBody>
      </p:sp>
      <p:sp>
        <p:nvSpPr>
          <p:cNvPr id="4" name="Slide Number Placeholder 3"/>
          <p:cNvSpPr>
            <a:spLocks noGrp="1"/>
          </p:cNvSpPr>
          <p:nvPr>
            <p:ph type="sldNum" sz="quarter" idx="12"/>
          </p:nvPr>
        </p:nvSpPr>
        <p:spPr/>
        <p:txBody>
          <a:bodyPr/>
          <a:lstStyle/>
          <a:p>
            <a:pPr algn="r" rtl="0"/>
            <a:fld id="{C39D6522-33B9-456F-AB82-1F41D05D9DF9}" type="slidenum">
              <a:rPr lang="en-US" sz="1200" kern="1200" smtClean="0">
                <a:solidFill>
                  <a:prstClr val="black">
                    <a:tint val="75000"/>
                  </a:prstClr>
                </a:solidFill>
                <a:latin typeface="Calibri"/>
                <a:ea typeface="+mn-ea"/>
                <a:cs typeface="+mn-cs"/>
              </a:rPr>
              <a:pPr algn="r" rtl="0"/>
              <a:t>37</a:t>
            </a:fld>
            <a:endParaRPr lang="en-US" sz="1200" kern="1200">
              <a:solidFill>
                <a:prstClr val="black">
                  <a:tint val="75000"/>
                </a:prstClr>
              </a:solidFill>
              <a:latin typeface="Calibri"/>
              <a:ea typeface="+mn-ea"/>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11F39DE-1400-4F57-BA45-48951749D0C1}"/>
              </a:ext>
            </a:extLst>
          </p:cNvPr>
          <p:cNvSpPr>
            <a:spLocks noGrp="1"/>
          </p:cNvSpPr>
          <p:nvPr>
            <p:ph type="sldNum" sz="quarter" idx="12"/>
          </p:nvPr>
        </p:nvSpPr>
        <p:spPr/>
        <p:txBody>
          <a:bodyPr/>
          <a:lstStyle/>
          <a:p>
            <a:pPr algn="r" rtl="0"/>
            <a:fld id="{C39D6522-33B9-456F-AB82-1F41D05D9DF9}" type="slidenum">
              <a:rPr lang="en-US" sz="1200" kern="1200" smtClean="0">
                <a:solidFill>
                  <a:prstClr val="black">
                    <a:tint val="75000"/>
                  </a:prstClr>
                </a:solidFill>
                <a:latin typeface="Calibri"/>
                <a:ea typeface="+mn-ea"/>
                <a:cs typeface="+mn-cs"/>
              </a:rPr>
              <a:pPr algn="r" rtl="0"/>
              <a:t>38</a:t>
            </a:fld>
            <a:endParaRPr lang="en-US" sz="1200" kern="1200">
              <a:solidFill>
                <a:prstClr val="black">
                  <a:tint val="75000"/>
                </a:prstClr>
              </a:solidFill>
              <a:latin typeface="Calibri"/>
              <a:ea typeface="+mn-ea"/>
              <a:cs typeface="+mn-cs"/>
            </a:endParaRPr>
          </a:p>
        </p:txBody>
      </p:sp>
      <p:pic>
        <p:nvPicPr>
          <p:cNvPr id="6" name="Picture 5">
            <a:extLst>
              <a:ext uri="{FF2B5EF4-FFF2-40B4-BE49-F238E27FC236}">
                <a16:creationId xmlns:a16="http://schemas.microsoft.com/office/drawing/2014/main" id="{C5724B4B-F5CB-4A18-B89C-7830B3FC8F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1" y="1511363"/>
            <a:ext cx="3352800" cy="3245231"/>
          </a:xfrm>
          <a:prstGeom prst="rect">
            <a:avLst/>
          </a:prstGeom>
        </p:spPr>
      </p:pic>
    </p:spTree>
    <p:extLst>
      <p:ext uri="{BB962C8B-B14F-4D97-AF65-F5344CB8AC3E}">
        <p14:creationId xmlns:p14="http://schemas.microsoft.com/office/powerpoint/2010/main" val="3195440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Controls</a:t>
            </a:r>
          </a:p>
        </p:txBody>
      </p:sp>
      <p:sp>
        <p:nvSpPr>
          <p:cNvPr id="3" name="Content Placeholder 2"/>
          <p:cNvSpPr>
            <a:spLocks noGrp="1"/>
          </p:cNvSpPr>
          <p:nvPr>
            <p:ph idx="1"/>
          </p:nvPr>
        </p:nvSpPr>
        <p:spPr>
          <a:xfrm>
            <a:off x="457200" y="990600"/>
            <a:ext cx="8305800" cy="5410200"/>
          </a:xfrm>
        </p:spPr>
        <p:txBody>
          <a:bodyPr>
            <a:normAutofit fontScale="92500"/>
          </a:bodyPr>
          <a:lstStyle/>
          <a:p>
            <a:r>
              <a:rPr lang="en-US" sz="2400" dirty="0"/>
              <a:t>Controls are required by AERR to be reported if they exist</a:t>
            </a:r>
          </a:p>
          <a:p>
            <a:pPr lvl="1">
              <a:buFont typeface="Calibri" pitchFamily="34" charset="0"/>
              <a:buChar char="–"/>
            </a:pPr>
            <a:r>
              <a:rPr lang="en-US" sz="2000" dirty="0"/>
              <a:t>No uncontrolled code</a:t>
            </a:r>
          </a:p>
          <a:p>
            <a:pPr marL="342900" lvl="1" indent="-342900">
              <a:buFont typeface="Arial" pitchFamily="34" charset="0"/>
              <a:buChar char="•"/>
            </a:pPr>
            <a:r>
              <a:rPr lang="en-US" sz="2400" dirty="0"/>
              <a:t>Either unit </a:t>
            </a:r>
            <a:r>
              <a:rPr lang="en-US" sz="2400" b="1" dirty="0"/>
              <a:t>OR</a:t>
            </a:r>
            <a:r>
              <a:rPr lang="en-US" sz="2400" dirty="0"/>
              <a:t> process level</a:t>
            </a:r>
          </a:p>
          <a:p>
            <a:pPr marL="342900" lvl="1" indent="-342900">
              <a:buFont typeface="Arial" pitchFamily="34" charset="0"/>
              <a:buChar char="•"/>
            </a:pPr>
            <a:r>
              <a:rPr lang="en-US" sz="2400" dirty="0"/>
              <a:t>Only one control approach may be active at any given  time – any new controls submitted replaces the existing controls in EIS</a:t>
            </a:r>
          </a:p>
          <a:p>
            <a:r>
              <a:rPr lang="en-US" sz="2400" dirty="0"/>
              <a:t>Three components must be reported together :</a:t>
            </a:r>
          </a:p>
          <a:p>
            <a:pPr lvl="1"/>
            <a:r>
              <a:rPr lang="en-US" sz="2400" dirty="0"/>
              <a:t>Control Approach Component</a:t>
            </a:r>
            <a:endParaRPr lang="en-US" sz="2400" dirty="0">
              <a:solidFill>
                <a:srgbClr val="FF0000"/>
              </a:solidFill>
            </a:endParaRPr>
          </a:p>
          <a:p>
            <a:pPr lvl="2"/>
            <a:r>
              <a:rPr lang="en-US" sz="2000" dirty="0"/>
              <a:t>The “parent” of the control group</a:t>
            </a:r>
          </a:p>
          <a:p>
            <a:pPr lvl="2"/>
            <a:r>
              <a:rPr lang="en-US" sz="2000" dirty="0"/>
              <a:t>non-pollutant specific percentages – capture, effectiveness</a:t>
            </a:r>
          </a:p>
          <a:p>
            <a:pPr lvl="1"/>
            <a:r>
              <a:rPr lang="en-US" sz="2400" dirty="0"/>
              <a:t>Control Measure Component</a:t>
            </a:r>
          </a:p>
          <a:p>
            <a:pPr lvl="2"/>
            <a:r>
              <a:rPr lang="en-US" sz="2000" dirty="0"/>
              <a:t>control device codes that make up the control approach</a:t>
            </a:r>
          </a:p>
          <a:p>
            <a:pPr lvl="1"/>
            <a:r>
              <a:rPr lang="en-US" sz="2400" dirty="0"/>
              <a:t>Control Pollutant Component</a:t>
            </a:r>
          </a:p>
          <a:p>
            <a:pPr lvl="2"/>
            <a:r>
              <a:rPr lang="en-US" sz="2000" dirty="0"/>
              <a:t>Pollutants controlled by the all devices in the overall approach</a:t>
            </a:r>
          </a:p>
          <a:p>
            <a:pPr lvl="2"/>
            <a:r>
              <a:rPr lang="en-US" sz="2000" dirty="0"/>
              <a:t>Percent Reduction Efficiency for each pollutant, if available</a:t>
            </a:r>
          </a:p>
          <a:p>
            <a:pPr lvl="1"/>
            <a:endParaRPr lang="en-US" dirty="0"/>
          </a:p>
          <a:p>
            <a:pPr lvl="2">
              <a:buNone/>
            </a:pPr>
            <a:endParaRPr lang="en-US" dirty="0"/>
          </a:p>
        </p:txBody>
      </p:sp>
      <p:sp>
        <p:nvSpPr>
          <p:cNvPr id="4" name="Slide Number Placeholder 3"/>
          <p:cNvSpPr>
            <a:spLocks noGrp="1"/>
          </p:cNvSpPr>
          <p:nvPr>
            <p:ph type="sldNum" sz="quarter" idx="12"/>
          </p:nvPr>
        </p:nvSpPr>
        <p:spPr/>
        <p:txBody>
          <a:bodyPr/>
          <a:lstStyle/>
          <a:p>
            <a:pPr algn="r" rtl="0"/>
            <a:fld id="{C39D6522-33B9-456F-AB82-1F41D05D9DF9}" type="slidenum">
              <a:rPr lang="en-US" sz="1200" kern="1200" smtClean="0">
                <a:solidFill>
                  <a:prstClr val="black">
                    <a:tint val="75000"/>
                  </a:prstClr>
                </a:solidFill>
                <a:latin typeface="Calibri"/>
                <a:ea typeface="+mn-ea"/>
                <a:cs typeface="+mn-cs"/>
              </a:rPr>
              <a:pPr algn="r" rtl="0"/>
              <a:t>39</a:t>
            </a:fld>
            <a:endParaRPr lang="en-US" sz="1200" kern="1200">
              <a:solidFill>
                <a:prstClr val="black">
                  <a:tint val="75000"/>
                </a:prstClr>
              </a:solidFill>
              <a:latin typeface="Calibri"/>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of the NEI</a:t>
            </a:r>
          </a:p>
        </p:txBody>
      </p:sp>
      <p:sp>
        <p:nvSpPr>
          <p:cNvPr id="3" name="Content Placeholder 2"/>
          <p:cNvSpPr>
            <a:spLocks noGrp="1"/>
          </p:cNvSpPr>
          <p:nvPr>
            <p:ph idx="1"/>
          </p:nvPr>
        </p:nvSpPr>
        <p:spPr/>
        <p:txBody>
          <a:bodyPr/>
          <a:lstStyle/>
          <a:p>
            <a:r>
              <a:rPr lang="en-US" dirty="0"/>
              <a:t>The NEI is one of the key inputs for :</a:t>
            </a:r>
          </a:p>
          <a:p>
            <a:pPr lvl="1"/>
            <a:r>
              <a:rPr lang="en-US" dirty="0"/>
              <a:t>Modeling of national rules – NAAQS reviews, CSAPR, etc</a:t>
            </a:r>
          </a:p>
          <a:p>
            <a:pPr lvl="1"/>
            <a:r>
              <a:rPr lang="en-US" dirty="0"/>
              <a:t>Non-attainment designations</a:t>
            </a:r>
          </a:p>
          <a:p>
            <a:pPr lvl="1"/>
            <a:r>
              <a:rPr lang="en-US" dirty="0"/>
              <a:t>NATA Review – toxics risk modeling</a:t>
            </a:r>
          </a:p>
          <a:p>
            <a:pPr lvl="1"/>
            <a:r>
              <a:rPr lang="en-US" dirty="0"/>
              <a:t>Trends reports and analyses</a:t>
            </a:r>
          </a:p>
        </p:txBody>
      </p:sp>
      <p:sp>
        <p:nvSpPr>
          <p:cNvPr id="4" name="Slide Number Placeholder 3"/>
          <p:cNvSpPr>
            <a:spLocks noGrp="1"/>
          </p:cNvSpPr>
          <p:nvPr>
            <p:ph type="sldNum" sz="quarter" idx="12"/>
          </p:nvPr>
        </p:nvSpPr>
        <p:spPr/>
        <p:txBody>
          <a:bodyPr/>
          <a:lstStyle/>
          <a:p>
            <a:pPr algn="r" rtl="0"/>
            <a:fld id="{C39D6522-33B9-456F-AB82-1F41D05D9DF9}" type="slidenum">
              <a:rPr lang="en-US" sz="1200" kern="1200" smtClean="0">
                <a:solidFill>
                  <a:prstClr val="black">
                    <a:tint val="75000"/>
                  </a:prstClr>
                </a:solidFill>
                <a:latin typeface="Calibri"/>
                <a:ea typeface="+mn-ea"/>
                <a:cs typeface="+mn-cs"/>
              </a:rPr>
              <a:pPr algn="r" rtl="0"/>
              <a:t>4</a:t>
            </a:fld>
            <a:endParaRPr lang="en-US" sz="1200" kern="1200">
              <a:solidFill>
                <a:prstClr val="black">
                  <a:tint val="75000"/>
                </a:prstClr>
              </a:solidFill>
              <a:latin typeface="Calibri"/>
              <a:ea typeface="+mn-ea"/>
              <a:cs typeface="+mn-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Approach Component</a:t>
            </a:r>
          </a:p>
        </p:txBody>
      </p:sp>
      <p:sp>
        <p:nvSpPr>
          <p:cNvPr id="3" name="Content Placeholder 2"/>
          <p:cNvSpPr>
            <a:spLocks noGrp="1"/>
          </p:cNvSpPr>
          <p:nvPr>
            <p:ph idx="1"/>
          </p:nvPr>
        </p:nvSpPr>
        <p:spPr/>
        <p:txBody>
          <a:bodyPr>
            <a:normAutofit/>
          </a:bodyPr>
          <a:lstStyle/>
          <a:p>
            <a:pPr lvl="1">
              <a:buFont typeface="Arial" pitchFamily="34" charset="0"/>
              <a:buChar char="•"/>
            </a:pPr>
            <a:r>
              <a:rPr lang="en-US" sz="2400" dirty="0">
                <a:solidFill>
                  <a:schemeClr val="tx1">
                    <a:lumMod val="50000"/>
                    <a:lumOff val="50000"/>
                  </a:schemeClr>
                </a:solidFill>
              </a:rPr>
              <a:t>Facility Site Identifier and Program System Code</a:t>
            </a:r>
          </a:p>
          <a:p>
            <a:pPr lvl="1">
              <a:buFont typeface="Arial" pitchFamily="34" charset="0"/>
              <a:buChar char="•"/>
            </a:pPr>
            <a:r>
              <a:rPr lang="en-US" sz="2400" dirty="0">
                <a:solidFill>
                  <a:schemeClr val="tx1">
                    <a:lumMod val="50000"/>
                    <a:lumOff val="50000"/>
                  </a:schemeClr>
                </a:solidFill>
              </a:rPr>
              <a:t>Unit Identifier and Program System Code</a:t>
            </a:r>
          </a:p>
          <a:p>
            <a:pPr lvl="1">
              <a:buFont typeface="Arial" pitchFamily="34" charset="0"/>
              <a:buChar char="•"/>
            </a:pPr>
            <a:r>
              <a:rPr lang="en-US" sz="2400" dirty="0">
                <a:solidFill>
                  <a:schemeClr val="tx1">
                    <a:lumMod val="50000"/>
                    <a:lumOff val="50000"/>
                  </a:schemeClr>
                </a:solidFill>
              </a:rPr>
              <a:t>Emissions Process Identifier and Program System Code</a:t>
            </a:r>
          </a:p>
          <a:p>
            <a:pPr lvl="2">
              <a:buFont typeface="Calibri" pitchFamily="34" charset="0"/>
              <a:buChar char="–"/>
            </a:pPr>
            <a:r>
              <a:rPr lang="en-US" dirty="0">
                <a:solidFill>
                  <a:schemeClr val="tx1">
                    <a:lumMod val="50000"/>
                    <a:lumOff val="50000"/>
                  </a:schemeClr>
                </a:solidFill>
              </a:rPr>
              <a:t>Reported only if the control approach is at the process level</a:t>
            </a:r>
          </a:p>
          <a:p>
            <a:pPr lvl="1">
              <a:buFont typeface="Arial" pitchFamily="34" charset="0"/>
              <a:buChar char="•"/>
            </a:pPr>
            <a:r>
              <a:rPr lang="en-US" dirty="0"/>
              <a:t>First Inventory Year</a:t>
            </a:r>
          </a:p>
          <a:p>
            <a:pPr lvl="1">
              <a:buFont typeface="Arial" pitchFamily="34" charset="0"/>
              <a:buChar char="•"/>
            </a:pPr>
            <a:r>
              <a:rPr lang="en-US" dirty="0"/>
              <a:t>Percent Control Approach Capture Efficiency</a:t>
            </a:r>
          </a:p>
          <a:p>
            <a:pPr lvl="1">
              <a:buFont typeface="Arial" pitchFamily="34" charset="0"/>
              <a:buChar char="•"/>
            </a:pPr>
            <a:r>
              <a:rPr lang="en-US" dirty="0"/>
              <a:t>Percent Control Approach Effectiveness</a:t>
            </a:r>
          </a:p>
          <a:p>
            <a:pPr lvl="1"/>
            <a:endParaRPr lang="en-US" dirty="0"/>
          </a:p>
          <a:p>
            <a:pPr lvl="1">
              <a:buNone/>
            </a:pPr>
            <a:endParaRPr lang="en-US" sz="2000" dirty="0"/>
          </a:p>
        </p:txBody>
      </p:sp>
      <p:sp>
        <p:nvSpPr>
          <p:cNvPr id="4" name="Slide Number Placeholder 3"/>
          <p:cNvSpPr>
            <a:spLocks noGrp="1"/>
          </p:cNvSpPr>
          <p:nvPr>
            <p:ph type="sldNum" sz="quarter" idx="12"/>
          </p:nvPr>
        </p:nvSpPr>
        <p:spPr/>
        <p:txBody>
          <a:bodyPr/>
          <a:lstStyle/>
          <a:p>
            <a:pPr algn="r" rtl="0"/>
            <a:fld id="{C39D6522-33B9-456F-AB82-1F41D05D9DF9}" type="slidenum">
              <a:rPr lang="en-US" sz="1200" kern="1200" smtClean="0">
                <a:solidFill>
                  <a:prstClr val="black">
                    <a:tint val="75000"/>
                  </a:prstClr>
                </a:solidFill>
                <a:latin typeface="Calibri"/>
                <a:ea typeface="+mn-ea"/>
                <a:cs typeface="+mn-cs"/>
              </a:rPr>
              <a:pPr algn="r" rtl="0"/>
              <a:t>40</a:t>
            </a:fld>
            <a:endParaRPr lang="en-US" sz="1200" kern="1200">
              <a:solidFill>
                <a:prstClr val="black">
                  <a:tint val="75000"/>
                </a:prstClr>
              </a:solidFill>
              <a:latin typeface="Calibri"/>
              <a:ea typeface="+mn-ea"/>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Measure Component</a:t>
            </a:r>
          </a:p>
        </p:txBody>
      </p:sp>
      <p:sp>
        <p:nvSpPr>
          <p:cNvPr id="3" name="Content Placeholder 2"/>
          <p:cNvSpPr>
            <a:spLocks noGrp="1"/>
          </p:cNvSpPr>
          <p:nvPr>
            <p:ph idx="1"/>
          </p:nvPr>
        </p:nvSpPr>
        <p:spPr/>
        <p:txBody>
          <a:bodyPr/>
          <a:lstStyle/>
          <a:p>
            <a:pPr lvl="1">
              <a:buFont typeface="Arial" pitchFamily="34" charset="0"/>
              <a:buChar char="•"/>
            </a:pPr>
            <a:r>
              <a:rPr lang="en-US" dirty="0">
                <a:solidFill>
                  <a:schemeClr val="tx1">
                    <a:lumMod val="50000"/>
                    <a:lumOff val="50000"/>
                  </a:schemeClr>
                </a:solidFill>
              </a:rPr>
              <a:t>Facility Site Identifier and Program System Code</a:t>
            </a:r>
          </a:p>
          <a:p>
            <a:pPr lvl="1">
              <a:buFont typeface="Arial" pitchFamily="34" charset="0"/>
              <a:buChar char="•"/>
            </a:pPr>
            <a:r>
              <a:rPr lang="en-US" dirty="0">
                <a:solidFill>
                  <a:schemeClr val="tx1">
                    <a:lumMod val="50000"/>
                    <a:lumOff val="50000"/>
                  </a:schemeClr>
                </a:solidFill>
              </a:rPr>
              <a:t>Unit Identifier and Program System Code</a:t>
            </a:r>
          </a:p>
          <a:p>
            <a:pPr lvl="1">
              <a:buFont typeface="Arial" pitchFamily="34" charset="0"/>
              <a:buChar char="•"/>
            </a:pPr>
            <a:r>
              <a:rPr lang="en-US" dirty="0">
                <a:solidFill>
                  <a:schemeClr val="tx1">
                    <a:lumMod val="50000"/>
                    <a:lumOff val="50000"/>
                  </a:schemeClr>
                </a:solidFill>
              </a:rPr>
              <a:t>Emissions Process Identifier and Program System Code</a:t>
            </a:r>
          </a:p>
          <a:p>
            <a:pPr lvl="2">
              <a:buFont typeface="Calibri" pitchFamily="34" charset="0"/>
              <a:buChar char="–"/>
            </a:pPr>
            <a:r>
              <a:rPr lang="en-US" dirty="0">
                <a:solidFill>
                  <a:schemeClr val="tx1">
                    <a:lumMod val="50000"/>
                    <a:lumOff val="50000"/>
                  </a:schemeClr>
                </a:solidFill>
              </a:rPr>
              <a:t>Reported only if the control approach is at the process level</a:t>
            </a:r>
          </a:p>
          <a:p>
            <a:pPr lvl="1">
              <a:buFont typeface="Arial" pitchFamily="34" charset="0"/>
              <a:buChar char="•"/>
            </a:pPr>
            <a:r>
              <a:rPr lang="en-US" dirty="0"/>
              <a:t>Control Measure Code(s) – at least one required</a:t>
            </a:r>
          </a:p>
        </p:txBody>
      </p:sp>
      <p:sp>
        <p:nvSpPr>
          <p:cNvPr id="4" name="Slide Number Placeholder 3"/>
          <p:cNvSpPr>
            <a:spLocks noGrp="1"/>
          </p:cNvSpPr>
          <p:nvPr>
            <p:ph type="sldNum" sz="quarter" idx="12"/>
          </p:nvPr>
        </p:nvSpPr>
        <p:spPr/>
        <p:txBody>
          <a:bodyPr/>
          <a:lstStyle/>
          <a:p>
            <a:pPr algn="r" rtl="0"/>
            <a:fld id="{C39D6522-33B9-456F-AB82-1F41D05D9DF9}" type="slidenum">
              <a:rPr lang="en-US" sz="1200" kern="1200" smtClean="0">
                <a:solidFill>
                  <a:prstClr val="black">
                    <a:tint val="75000"/>
                  </a:prstClr>
                </a:solidFill>
                <a:latin typeface="Calibri"/>
                <a:ea typeface="+mn-ea"/>
                <a:cs typeface="+mn-cs"/>
              </a:rPr>
              <a:pPr algn="r" rtl="0"/>
              <a:t>41</a:t>
            </a:fld>
            <a:endParaRPr lang="en-US" sz="1200" kern="1200">
              <a:solidFill>
                <a:prstClr val="black">
                  <a:tint val="75000"/>
                </a:prstClr>
              </a:solidFill>
              <a:latin typeface="Calibri"/>
              <a:ea typeface="+mn-ea"/>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Pollutant</a:t>
            </a:r>
          </a:p>
        </p:txBody>
      </p:sp>
      <p:sp>
        <p:nvSpPr>
          <p:cNvPr id="3" name="Content Placeholder 2"/>
          <p:cNvSpPr>
            <a:spLocks noGrp="1"/>
          </p:cNvSpPr>
          <p:nvPr>
            <p:ph idx="1"/>
          </p:nvPr>
        </p:nvSpPr>
        <p:spPr/>
        <p:txBody>
          <a:bodyPr>
            <a:normAutofit fontScale="92500"/>
          </a:bodyPr>
          <a:lstStyle/>
          <a:p>
            <a:pPr lvl="1">
              <a:buFont typeface="Arial" pitchFamily="34" charset="0"/>
              <a:buChar char="•"/>
            </a:pPr>
            <a:r>
              <a:rPr lang="en-US" dirty="0">
                <a:solidFill>
                  <a:schemeClr val="tx1">
                    <a:lumMod val="50000"/>
                    <a:lumOff val="50000"/>
                  </a:schemeClr>
                </a:solidFill>
              </a:rPr>
              <a:t>Facility Site Identifier and Program System Code</a:t>
            </a:r>
          </a:p>
          <a:p>
            <a:pPr lvl="1">
              <a:buFont typeface="Arial" pitchFamily="34" charset="0"/>
              <a:buChar char="•"/>
            </a:pPr>
            <a:r>
              <a:rPr lang="en-US" dirty="0">
                <a:solidFill>
                  <a:schemeClr val="tx1">
                    <a:lumMod val="50000"/>
                    <a:lumOff val="50000"/>
                  </a:schemeClr>
                </a:solidFill>
              </a:rPr>
              <a:t>Unit Identifier and Program System Code</a:t>
            </a:r>
          </a:p>
          <a:p>
            <a:pPr lvl="1">
              <a:buFont typeface="Arial" pitchFamily="34" charset="0"/>
              <a:buChar char="•"/>
            </a:pPr>
            <a:r>
              <a:rPr lang="en-US" dirty="0">
                <a:solidFill>
                  <a:schemeClr val="tx1">
                    <a:lumMod val="50000"/>
                    <a:lumOff val="50000"/>
                  </a:schemeClr>
                </a:solidFill>
              </a:rPr>
              <a:t>Emissions Process Identifier and Program System Code</a:t>
            </a:r>
          </a:p>
          <a:p>
            <a:pPr lvl="2">
              <a:buFont typeface="Calibri" pitchFamily="34" charset="0"/>
              <a:buChar char="–"/>
            </a:pPr>
            <a:r>
              <a:rPr lang="en-US" dirty="0">
                <a:solidFill>
                  <a:schemeClr val="tx1">
                    <a:lumMod val="50000"/>
                    <a:lumOff val="50000"/>
                  </a:schemeClr>
                </a:solidFill>
              </a:rPr>
              <a:t>Reported only if the control approach is at the process level</a:t>
            </a:r>
          </a:p>
          <a:p>
            <a:pPr lvl="1">
              <a:buFont typeface="Arial" pitchFamily="34" charset="0"/>
              <a:buChar char="•"/>
            </a:pPr>
            <a:r>
              <a:rPr lang="en-US" dirty="0"/>
              <a:t>Pollutant Code(s) – at least one required</a:t>
            </a:r>
          </a:p>
          <a:p>
            <a:pPr lvl="1">
              <a:buFont typeface="Arial" pitchFamily="34" charset="0"/>
              <a:buChar char="•"/>
            </a:pPr>
            <a:r>
              <a:rPr lang="en-US" dirty="0"/>
              <a:t>Optional, and desirable, per pollutant : % reduction achieved by the combination of all control measures</a:t>
            </a:r>
          </a:p>
          <a:p>
            <a:pPr lvl="1">
              <a:buFont typeface="Arial" pitchFamily="34" charset="0"/>
              <a:buChar char="•"/>
            </a:pPr>
            <a:r>
              <a:rPr lang="en-US" dirty="0"/>
              <a:t>If reported, Percent Control Measures Reduction Efficiency cannot be 100% unless there is a ban in use.</a:t>
            </a:r>
          </a:p>
        </p:txBody>
      </p:sp>
      <p:sp>
        <p:nvSpPr>
          <p:cNvPr id="4" name="Slide Number Placeholder 3"/>
          <p:cNvSpPr>
            <a:spLocks noGrp="1"/>
          </p:cNvSpPr>
          <p:nvPr>
            <p:ph type="sldNum" sz="quarter" idx="12"/>
          </p:nvPr>
        </p:nvSpPr>
        <p:spPr/>
        <p:txBody>
          <a:bodyPr/>
          <a:lstStyle/>
          <a:p>
            <a:pPr algn="r" rtl="0"/>
            <a:fld id="{C39D6522-33B9-456F-AB82-1F41D05D9DF9}" type="slidenum">
              <a:rPr lang="en-US" sz="1200" kern="1200" smtClean="0">
                <a:solidFill>
                  <a:prstClr val="black">
                    <a:tint val="75000"/>
                  </a:prstClr>
                </a:solidFill>
                <a:latin typeface="Calibri"/>
                <a:ea typeface="+mn-ea"/>
                <a:cs typeface="+mn-cs"/>
              </a:rPr>
              <a:pPr algn="r" rtl="0"/>
              <a:t>42</a:t>
            </a:fld>
            <a:endParaRPr lang="en-US" sz="1200" kern="1200" dirty="0">
              <a:solidFill>
                <a:prstClr val="black">
                  <a:tint val="75000"/>
                </a:prstClr>
              </a:solidFill>
              <a:latin typeface="Calibri"/>
              <a:ea typeface="+mn-ea"/>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020762"/>
          </a:xfrm>
        </p:spPr>
        <p:txBody>
          <a:bodyPr>
            <a:normAutofit/>
          </a:bodyPr>
          <a:lstStyle/>
          <a:p>
            <a:r>
              <a:rPr lang="en-US" dirty="0"/>
              <a:t>Maintaining Identifiers Across Years</a:t>
            </a:r>
          </a:p>
        </p:txBody>
      </p:sp>
      <p:sp>
        <p:nvSpPr>
          <p:cNvPr id="3" name="Content Placeholder 2"/>
          <p:cNvSpPr>
            <a:spLocks noGrp="1"/>
          </p:cNvSpPr>
          <p:nvPr>
            <p:ph idx="1"/>
          </p:nvPr>
        </p:nvSpPr>
        <p:spPr>
          <a:xfrm>
            <a:off x="457200" y="1371600"/>
            <a:ext cx="8382000" cy="4876800"/>
          </a:xfrm>
        </p:spPr>
        <p:txBody>
          <a:bodyPr>
            <a:normAutofit/>
          </a:bodyPr>
          <a:lstStyle/>
          <a:p>
            <a:r>
              <a:rPr lang="en-US" dirty="0"/>
              <a:t>You may submit data to EIS using EITHER your Agency’s IDs OR the EIS IDs</a:t>
            </a:r>
          </a:p>
          <a:p>
            <a:r>
              <a:rPr lang="en-US" dirty="0"/>
              <a:t>Unique and recognized IDs for Sites, Units, Emission Processes and Release Points </a:t>
            </a:r>
          </a:p>
          <a:p>
            <a:r>
              <a:rPr lang="en-US" dirty="0"/>
              <a:t>If a Site ID is not recognized by EIS, it checks existing for Potential Duplicate site.  </a:t>
            </a:r>
          </a:p>
          <a:p>
            <a:r>
              <a:rPr lang="en-US" dirty="0"/>
              <a:t>No duplicate checking below Site Level</a:t>
            </a:r>
          </a:p>
          <a:p>
            <a:pPr lvl="1"/>
            <a:r>
              <a:rPr lang="en-US" dirty="0"/>
              <a:t>New emission units for EGUs may create duplicated emissions</a:t>
            </a:r>
          </a:p>
        </p:txBody>
      </p:sp>
      <p:sp>
        <p:nvSpPr>
          <p:cNvPr id="4" name="Slide Number Placeholder 3"/>
          <p:cNvSpPr>
            <a:spLocks noGrp="1"/>
          </p:cNvSpPr>
          <p:nvPr>
            <p:ph type="sldNum" sz="quarter" idx="12"/>
          </p:nvPr>
        </p:nvSpPr>
        <p:spPr/>
        <p:txBody>
          <a:bodyPr/>
          <a:lstStyle/>
          <a:p>
            <a:fld id="{F4C212B1-2F49-4032-8D6D-ABFC2DA01B5F}" type="slidenum">
              <a:rPr lang="en-US" smtClean="0"/>
              <a:pPr/>
              <a:t>43</a:t>
            </a:fld>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944562"/>
          </a:xfrm>
        </p:spPr>
        <p:txBody>
          <a:bodyPr/>
          <a:lstStyle/>
          <a:p>
            <a:r>
              <a:rPr lang="en-US" dirty="0"/>
              <a:t>If You Must Revise Your IDs</a:t>
            </a:r>
          </a:p>
        </p:txBody>
      </p:sp>
      <p:sp>
        <p:nvSpPr>
          <p:cNvPr id="3" name="Content Placeholder 2"/>
          <p:cNvSpPr>
            <a:spLocks noGrp="1"/>
          </p:cNvSpPr>
          <p:nvPr>
            <p:ph idx="1"/>
          </p:nvPr>
        </p:nvSpPr>
        <p:spPr>
          <a:xfrm>
            <a:off x="457200" y="1219200"/>
            <a:ext cx="8305800" cy="5334000"/>
          </a:xfrm>
        </p:spPr>
        <p:txBody>
          <a:bodyPr>
            <a:normAutofit/>
          </a:bodyPr>
          <a:lstStyle/>
          <a:p>
            <a:r>
              <a:rPr lang="en-US" dirty="0"/>
              <a:t>Individually via EIS Gateway</a:t>
            </a:r>
          </a:p>
          <a:p>
            <a:r>
              <a:rPr lang="en-US" dirty="0"/>
              <a:t>Or large batch </a:t>
            </a:r>
          </a:p>
          <a:p>
            <a:pPr lvl="1"/>
            <a:r>
              <a:rPr lang="en-US" dirty="0"/>
              <a:t>Must use </a:t>
            </a:r>
            <a:r>
              <a:rPr lang="en-US" b="1" u="sng" dirty="0"/>
              <a:t>EIS Identifiers</a:t>
            </a:r>
          </a:p>
          <a:p>
            <a:pPr lvl="1"/>
            <a:r>
              <a:rPr lang="en-US" dirty="0"/>
              <a:t>Provide New ID under Agency ID data fields (facility, unit, process and release point)</a:t>
            </a:r>
          </a:p>
          <a:p>
            <a:pPr lvl="1"/>
            <a:r>
              <a:rPr lang="en-US" dirty="0"/>
              <a:t>EIS will automatically place an end date on the current identifier and replace it with the new identifier.</a:t>
            </a:r>
          </a:p>
        </p:txBody>
      </p:sp>
      <p:sp>
        <p:nvSpPr>
          <p:cNvPr id="4" name="Slide Number Placeholder 3"/>
          <p:cNvSpPr>
            <a:spLocks noGrp="1"/>
          </p:cNvSpPr>
          <p:nvPr>
            <p:ph type="sldNum" sz="quarter" idx="12"/>
          </p:nvPr>
        </p:nvSpPr>
        <p:spPr/>
        <p:txBody>
          <a:bodyPr/>
          <a:lstStyle/>
          <a:p>
            <a:pPr algn="r" rtl="0"/>
            <a:fld id="{C39D6522-33B9-456F-AB82-1F41D05D9DF9}" type="slidenum">
              <a:rPr lang="en-US" sz="1200" kern="1200" smtClean="0">
                <a:solidFill>
                  <a:prstClr val="black">
                    <a:tint val="75000"/>
                  </a:prstClr>
                </a:solidFill>
                <a:latin typeface="Calibri"/>
                <a:ea typeface="+mn-ea"/>
                <a:cs typeface="+mn-cs"/>
              </a:rPr>
              <a:pPr algn="r" rtl="0"/>
              <a:t>44</a:t>
            </a:fld>
            <a:endParaRPr lang="en-US" sz="1200" kern="1200">
              <a:solidFill>
                <a:prstClr val="black">
                  <a:tint val="75000"/>
                </a:prstClr>
              </a:solidFill>
              <a:latin typeface="Calibri"/>
              <a:ea typeface="+mn-ea"/>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6459CB-1F48-4B1D-BEC7-865B293E44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9D6522-33B9-456F-AB82-1F41D05D9D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7D348B0-0E67-4436-89A0-DACF67743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1" y="1011620"/>
            <a:ext cx="3657600" cy="5044966"/>
          </a:xfrm>
          <a:prstGeom prst="rect">
            <a:avLst/>
          </a:prstGeom>
        </p:spPr>
      </p:pic>
    </p:spTree>
    <p:extLst>
      <p:ext uri="{BB962C8B-B14F-4D97-AF65-F5344CB8AC3E}">
        <p14:creationId xmlns:p14="http://schemas.microsoft.com/office/powerpoint/2010/main" val="21958841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9768" y="3060954"/>
            <a:ext cx="8257032" cy="600164"/>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prstClr val="white"/>
                </a:solidFill>
                <a:effectLst/>
                <a:uLnTx/>
                <a:uFillTx/>
                <a:latin typeface="Century Gothic" panose="020B0502020202020204"/>
                <a:ea typeface="+mn-ea"/>
                <a:cs typeface="+mn-cs"/>
              </a:rPr>
              <a:t>Submitting your data to EIS</a:t>
            </a:r>
          </a:p>
        </p:txBody>
      </p:sp>
    </p:spTree>
    <p:extLst>
      <p:ext uri="{BB962C8B-B14F-4D97-AF65-F5344CB8AC3E}">
        <p14:creationId xmlns:p14="http://schemas.microsoft.com/office/powerpoint/2010/main" val="11688412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Submittal Process</a:t>
            </a:r>
          </a:p>
        </p:txBody>
      </p:sp>
      <p:sp>
        <p:nvSpPr>
          <p:cNvPr id="3" name="Content Placeholder 2"/>
          <p:cNvSpPr>
            <a:spLocks noGrp="1"/>
          </p:cNvSpPr>
          <p:nvPr>
            <p:ph idx="1"/>
          </p:nvPr>
        </p:nvSpPr>
        <p:spPr>
          <a:xfrm>
            <a:off x="457200" y="1600200"/>
            <a:ext cx="8229600" cy="4800600"/>
          </a:xfrm>
        </p:spPr>
        <p:txBody>
          <a:bodyPr>
            <a:normAutofit fontScale="92500" lnSpcReduction="10000"/>
          </a:bodyPr>
          <a:lstStyle/>
          <a:p>
            <a:r>
              <a:rPr lang="en-US" dirty="0"/>
              <a:t>Must be an XML file in EIS CERS schema format</a:t>
            </a:r>
          </a:p>
          <a:p>
            <a:pPr lvl="1"/>
            <a:r>
              <a:rPr lang="en-US" dirty="0">
                <a:hlinkClick r:id="rId3"/>
              </a:rPr>
              <a:t>https://www.epa.gov/air-emissions-inventories/air-emissions-inventory-training</a:t>
            </a:r>
            <a:r>
              <a:rPr lang="en-US" dirty="0"/>
              <a:t> </a:t>
            </a:r>
          </a:p>
          <a:p>
            <a:pPr marL="457200" lvl="1" indent="0">
              <a:buNone/>
            </a:pPr>
            <a:endParaRPr lang="en-US" dirty="0"/>
          </a:p>
          <a:p>
            <a:r>
              <a:rPr lang="en-US" dirty="0"/>
              <a:t>Submit zipped XML file to EPA CDX Node</a:t>
            </a:r>
          </a:p>
          <a:p>
            <a:pPr marL="914400" lvl="2" indent="0">
              <a:buNone/>
            </a:pPr>
            <a:endParaRPr lang="en-US" dirty="0"/>
          </a:p>
          <a:p>
            <a:r>
              <a:rPr lang="en-US" dirty="0"/>
              <a:t>QA or Production Environment</a:t>
            </a:r>
          </a:p>
          <a:p>
            <a:pPr lvl="1"/>
            <a:r>
              <a:rPr lang="en-US" dirty="0"/>
              <a:t>QA is always open to check your data.  Does not change anything in the EIS</a:t>
            </a:r>
          </a:p>
          <a:p>
            <a:pPr lvl="1"/>
            <a:r>
              <a:rPr lang="en-US" dirty="0"/>
              <a:t>Same QA checks are applied in either environment</a:t>
            </a:r>
          </a:p>
          <a:p>
            <a:pPr lvl="1"/>
            <a:r>
              <a:rPr lang="en-US" dirty="0"/>
              <a:t>Production submission will update the EIS  </a:t>
            </a:r>
          </a:p>
        </p:txBody>
      </p:sp>
      <p:sp>
        <p:nvSpPr>
          <p:cNvPr id="4" name="Slide Number Placeholder 3"/>
          <p:cNvSpPr>
            <a:spLocks noGrp="1"/>
          </p:cNvSpPr>
          <p:nvPr>
            <p:ph type="sldNum" sz="quarter" idx="12"/>
          </p:nvPr>
        </p:nvSpPr>
        <p:spPr/>
        <p:txBody>
          <a:bodyPr/>
          <a:lstStyle/>
          <a:p>
            <a:pPr>
              <a:defRPr/>
            </a:pPr>
            <a:fld id="{23482766-1B3B-4603-A771-D270E25208ED}" type="slidenum">
              <a:rPr lang="en-US" smtClean="0"/>
              <a:pPr>
                <a:defRPr/>
              </a:pPr>
              <a:t>47</a:t>
            </a:fld>
            <a:endParaRPr lang="en-US"/>
          </a:p>
        </p:txBody>
      </p:sp>
    </p:spTree>
    <p:extLst>
      <p:ext uri="{BB962C8B-B14F-4D97-AF65-F5344CB8AC3E}">
        <p14:creationId xmlns:p14="http://schemas.microsoft.com/office/powerpoint/2010/main" val="28439376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E5A2D3-50D1-452F-8CD9-8BBF68381A73}"/>
              </a:ext>
            </a:extLst>
          </p:cNvPr>
          <p:cNvSpPr>
            <a:spLocks noGrp="1"/>
          </p:cNvSpPr>
          <p:nvPr>
            <p:ph type="title"/>
          </p:nvPr>
        </p:nvSpPr>
        <p:spPr/>
        <p:txBody>
          <a:bodyPr/>
          <a:lstStyle/>
          <a:p>
            <a:r>
              <a:rPr lang="en-US" dirty="0"/>
              <a:t>Requirements Spreadsheet</a:t>
            </a:r>
          </a:p>
        </p:txBody>
      </p:sp>
      <p:sp>
        <p:nvSpPr>
          <p:cNvPr id="2" name="Slide Number Placeholder 1">
            <a:extLst>
              <a:ext uri="{FF2B5EF4-FFF2-40B4-BE49-F238E27FC236}">
                <a16:creationId xmlns:a16="http://schemas.microsoft.com/office/drawing/2014/main" id="{F6DD8D86-B9D5-4585-90DB-120202831C5B}"/>
              </a:ext>
            </a:extLst>
          </p:cNvPr>
          <p:cNvSpPr>
            <a:spLocks noGrp="1"/>
          </p:cNvSpPr>
          <p:nvPr>
            <p:ph type="sldNum" sz="quarter" idx="12"/>
          </p:nvPr>
        </p:nvSpPr>
        <p:spPr/>
        <p:txBody>
          <a:bodyPr/>
          <a:lstStyle/>
          <a:p>
            <a:fld id="{F4C212B1-2F49-4032-8D6D-ABFC2DA01B5F}" type="slidenum">
              <a:rPr lang="en-US" smtClean="0"/>
              <a:pPr/>
              <a:t>48</a:t>
            </a:fld>
            <a:endParaRPr lang="en-US"/>
          </a:p>
        </p:txBody>
      </p:sp>
      <p:pic>
        <p:nvPicPr>
          <p:cNvPr id="5" name="Picture 4">
            <a:extLst>
              <a:ext uri="{FF2B5EF4-FFF2-40B4-BE49-F238E27FC236}">
                <a16:creationId xmlns:a16="http://schemas.microsoft.com/office/drawing/2014/main" id="{42A8D13C-3867-4955-8815-B5D92F85268C}"/>
              </a:ext>
            </a:extLst>
          </p:cNvPr>
          <p:cNvPicPr>
            <a:picLocks noChangeAspect="1"/>
          </p:cNvPicPr>
          <p:nvPr/>
        </p:nvPicPr>
        <p:blipFill>
          <a:blip r:embed="rId3"/>
          <a:stretch>
            <a:fillRect/>
          </a:stretch>
        </p:blipFill>
        <p:spPr>
          <a:xfrm>
            <a:off x="0" y="1523999"/>
            <a:ext cx="9144000" cy="5197475"/>
          </a:xfrm>
          <a:prstGeom prst="rect">
            <a:avLst/>
          </a:prstGeom>
        </p:spPr>
      </p:pic>
      <p:sp>
        <p:nvSpPr>
          <p:cNvPr id="6" name="TextBox 5">
            <a:extLst>
              <a:ext uri="{FF2B5EF4-FFF2-40B4-BE49-F238E27FC236}">
                <a16:creationId xmlns:a16="http://schemas.microsoft.com/office/drawing/2014/main" id="{80B6E968-3EBC-4FEB-9124-6DAC051DD417}"/>
              </a:ext>
            </a:extLst>
          </p:cNvPr>
          <p:cNvSpPr txBox="1"/>
          <p:nvPr/>
        </p:nvSpPr>
        <p:spPr>
          <a:xfrm>
            <a:off x="990600" y="1066800"/>
            <a:ext cx="7690375" cy="369332"/>
          </a:xfrm>
          <a:prstGeom prst="rect">
            <a:avLst/>
          </a:prstGeom>
          <a:noFill/>
        </p:spPr>
        <p:txBody>
          <a:bodyPr wrap="none" rtlCol="0">
            <a:spAutoFit/>
          </a:bodyPr>
          <a:lstStyle/>
          <a:p>
            <a:r>
              <a:rPr lang="en-US" dirty="0">
                <a:hlinkClick r:id="rId4"/>
              </a:rPr>
              <a:t>https://www.epa.gov/air-emissions-inventories/air-emissions-inventory-training</a:t>
            </a:r>
            <a:r>
              <a:rPr lang="en-US" dirty="0"/>
              <a:t> </a:t>
            </a:r>
          </a:p>
        </p:txBody>
      </p:sp>
    </p:spTree>
    <p:extLst>
      <p:ext uri="{BB962C8B-B14F-4D97-AF65-F5344CB8AC3E}">
        <p14:creationId xmlns:p14="http://schemas.microsoft.com/office/powerpoint/2010/main" val="37074053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I create an XML file</a:t>
            </a:r>
          </a:p>
        </p:txBody>
      </p:sp>
      <p:sp>
        <p:nvSpPr>
          <p:cNvPr id="3" name="Content Placeholder 2"/>
          <p:cNvSpPr>
            <a:spLocks noGrp="1"/>
          </p:cNvSpPr>
          <p:nvPr>
            <p:ph idx="1"/>
          </p:nvPr>
        </p:nvSpPr>
        <p:spPr>
          <a:xfrm>
            <a:off x="457200" y="1371600"/>
            <a:ext cx="8229600" cy="4724400"/>
          </a:xfrm>
        </p:spPr>
        <p:txBody>
          <a:bodyPr>
            <a:normAutofit/>
          </a:bodyPr>
          <a:lstStyle/>
          <a:p>
            <a:r>
              <a:rPr lang="en-US" dirty="0"/>
              <a:t>Direct Export Feature in your SLT system</a:t>
            </a:r>
          </a:p>
          <a:p>
            <a:pPr lvl="1"/>
            <a:r>
              <a:rPr lang="en-US" dirty="0"/>
              <a:t>Mainframes or desktop software packages</a:t>
            </a:r>
          </a:p>
          <a:p>
            <a:pPr marL="457200" lvl="1" indent="0">
              <a:buNone/>
            </a:pPr>
            <a:endParaRPr lang="en-US" dirty="0"/>
          </a:p>
          <a:p>
            <a:pPr marL="457200" lvl="1" indent="0">
              <a:buNone/>
            </a:pPr>
            <a:r>
              <a:rPr lang="en-US" dirty="0"/>
              <a:t>	</a:t>
            </a:r>
            <a:r>
              <a:rPr lang="en-US" sz="3600" dirty="0"/>
              <a:t>or</a:t>
            </a:r>
          </a:p>
          <a:p>
            <a:pPr marL="457200" lvl="1" indent="0">
              <a:buNone/>
            </a:pPr>
            <a:endParaRPr lang="en-US" dirty="0"/>
          </a:p>
          <a:p>
            <a:r>
              <a:rPr lang="en-US" dirty="0"/>
              <a:t>Get your updated data into the EIS Bridge Tool</a:t>
            </a:r>
          </a:p>
          <a:p>
            <a:pPr lvl="2"/>
            <a:r>
              <a:rPr lang="en-US" dirty="0">
                <a:hlinkClick r:id="rId3"/>
              </a:rPr>
              <a:t>https://www.epa.gov/air-emissions-inventories/air-emissions-inventory-tools</a:t>
            </a:r>
            <a:r>
              <a:rPr lang="en-US" dirty="0"/>
              <a:t>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9D6522-33B9-456F-AB82-1F41D05D9D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6261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POINT - S/L/T Reporting Requirement</a:t>
            </a:r>
          </a:p>
        </p:txBody>
      </p:sp>
      <p:sp>
        <p:nvSpPr>
          <p:cNvPr id="3" name="Content Placeholder 2"/>
          <p:cNvSpPr>
            <a:spLocks noGrp="1"/>
          </p:cNvSpPr>
          <p:nvPr>
            <p:ph idx="1"/>
          </p:nvPr>
        </p:nvSpPr>
        <p:spPr/>
        <p:txBody>
          <a:bodyPr>
            <a:normAutofit fontScale="92500" lnSpcReduction="20000"/>
          </a:bodyPr>
          <a:lstStyle/>
          <a:p>
            <a:r>
              <a:rPr lang="en-US" dirty="0"/>
              <a:t>Air Emissions Reporting Rule (AERR) </a:t>
            </a:r>
            <a:r>
              <a:rPr lang="en-US" sz="2400" dirty="0">
                <a:hlinkClick r:id="rId3"/>
              </a:rPr>
              <a:t>https://www.epa.gov/air-emissions-inventories/air-emissions-reporting-requirements-aerr</a:t>
            </a:r>
            <a:r>
              <a:rPr lang="en-US" sz="2400" dirty="0"/>
              <a:t> </a:t>
            </a:r>
          </a:p>
          <a:p>
            <a:r>
              <a:rPr lang="en-US" dirty="0"/>
              <a:t>Complete criteria pollutant inventory every 3 years  (all data categories)</a:t>
            </a:r>
          </a:p>
          <a:p>
            <a:pPr lvl="2"/>
            <a:r>
              <a:rPr lang="en-US" dirty="0"/>
              <a:t>All point sources with PTE &gt; 100 Ton/year</a:t>
            </a:r>
          </a:p>
          <a:p>
            <a:pPr lvl="2"/>
            <a:r>
              <a:rPr lang="en-US" dirty="0"/>
              <a:t>2017 Emissions due 12/31/2018</a:t>
            </a:r>
          </a:p>
          <a:p>
            <a:pPr lvl="1"/>
            <a:r>
              <a:rPr lang="en-US" dirty="0"/>
              <a:t>Annual reporting for Type A facilities</a:t>
            </a:r>
          </a:p>
          <a:p>
            <a:pPr lvl="3"/>
            <a:r>
              <a:rPr lang="en-US" dirty="0"/>
              <a:t>SO2, NOx, CO  with PTE &gt; 2,500 Ton/year</a:t>
            </a:r>
          </a:p>
          <a:p>
            <a:pPr lvl="3"/>
            <a:r>
              <a:rPr lang="en-US" dirty="0"/>
              <a:t>VOC, PM, NH3 with PTE &gt; 250 Ton/year</a:t>
            </a:r>
          </a:p>
          <a:p>
            <a:pPr lvl="3"/>
            <a:r>
              <a:rPr lang="en-US" dirty="0"/>
              <a:t>Pb with </a:t>
            </a:r>
            <a:r>
              <a:rPr lang="en-US" u="sng" dirty="0"/>
              <a:t>Actual</a:t>
            </a:r>
            <a:r>
              <a:rPr lang="en-US" dirty="0"/>
              <a:t> Emissions &gt; a Half Ton/year</a:t>
            </a:r>
          </a:p>
          <a:p>
            <a:pPr lvl="1"/>
            <a:r>
              <a:rPr lang="en-US" dirty="0"/>
              <a:t>HAPs are submitted voluntarily by many S/L/Ts and are encouraged as part of an integrated report</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pPr algn="r" rtl="0"/>
            <a:fld id="{C39D6522-33B9-456F-AB82-1F41D05D9DF9}" type="slidenum">
              <a:rPr lang="en-US" sz="1200" kern="1200" smtClean="0">
                <a:solidFill>
                  <a:prstClr val="black">
                    <a:tint val="75000"/>
                  </a:prstClr>
                </a:solidFill>
                <a:latin typeface="Calibri"/>
                <a:ea typeface="+mn-ea"/>
                <a:cs typeface="+mn-cs"/>
              </a:rPr>
              <a:pPr algn="r" rtl="0"/>
              <a:t>5</a:t>
            </a:fld>
            <a:endParaRPr lang="en-US" sz="1200"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85400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Send XML to EPA CDX Node</a:t>
            </a:r>
          </a:p>
        </p:txBody>
      </p:sp>
      <p:sp>
        <p:nvSpPr>
          <p:cNvPr id="3" name="Content Placeholder 2"/>
          <p:cNvSpPr>
            <a:spLocks noGrp="1"/>
          </p:cNvSpPr>
          <p:nvPr>
            <p:ph idx="1"/>
          </p:nvPr>
        </p:nvSpPr>
        <p:spPr>
          <a:xfrm>
            <a:off x="457200" y="1600200"/>
            <a:ext cx="8229600" cy="4800600"/>
          </a:xfrm>
        </p:spPr>
        <p:txBody>
          <a:bodyPr>
            <a:normAutofit/>
          </a:bodyPr>
          <a:lstStyle/>
          <a:p>
            <a:pPr lvl="1"/>
            <a:endParaRPr lang="en-US" dirty="0"/>
          </a:p>
          <a:p>
            <a:pPr lvl="1"/>
            <a:r>
              <a:rPr lang="en-US" sz="3200" dirty="0"/>
              <a:t>Node-to-node transfer</a:t>
            </a:r>
          </a:p>
          <a:p>
            <a:pPr marL="457200" lvl="1" indent="0">
              <a:buNone/>
            </a:pPr>
            <a:endParaRPr lang="en-US" dirty="0"/>
          </a:p>
          <a:p>
            <a:pPr marL="914400" lvl="2" indent="0">
              <a:buNone/>
            </a:pPr>
            <a:r>
              <a:rPr lang="en-US" sz="3200" dirty="0"/>
              <a:t>or</a:t>
            </a:r>
          </a:p>
          <a:p>
            <a:pPr marL="457200" lvl="1" indent="0">
              <a:buNone/>
            </a:pPr>
            <a:endParaRPr lang="en-US" dirty="0"/>
          </a:p>
          <a:p>
            <a:pPr lvl="1"/>
            <a:r>
              <a:rPr lang="en-US" sz="3200" dirty="0"/>
              <a:t>CDX web client</a:t>
            </a:r>
          </a:p>
          <a:p>
            <a:pPr lvl="2"/>
            <a:r>
              <a:rPr lang="en-US" dirty="0">
                <a:hlinkClick r:id="rId3"/>
              </a:rPr>
              <a:t>https://nodewebrss.epa.gov/user/Login.aspx</a:t>
            </a:r>
            <a:endParaRPr lang="en-US" dirty="0"/>
          </a:p>
          <a:p>
            <a:pPr lvl="2"/>
            <a:r>
              <a:rPr lang="en-US" dirty="0"/>
              <a:t>Use Gateway login and password</a:t>
            </a:r>
          </a:p>
          <a:p>
            <a:pPr marL="914400" lvl="2" indent="0">
              <a:buNone/>
            </a:pPr>
            <a:endParaRPr lang="en-US" dirty="0"/>
          </a:p>
        </p:txBody>
      </p:sp>
      <p:sp>
        <p:nvSpPr>
          <p:cNvPr id="4" name="Slide Number Placeholder 3"/>
          <p:cNvSpPr>
            <a:spLocks noGrp="1"/>
          </p:cNvSpPr>
          <p:nvPr>
            <p:ph type="sldNum" sz="quarter" idx="12"/>
          </p:nvPr>
        </p:nvSpPr>
        <p:spPr/>
        <p:txBody>
          <a:bodyPr/>
          <a:lstStyle/>
          <a:p>
            <a:pPr>
              <a:defRPr/>
            </a:pPr>
            <a:fld id="{23482766-1B3B-4603-A771-D270E25208ED}" type="slidenum">
              <a:rPr lang="en-US" smtClean="0"/>
              <a:pPr>
                <a:defRPr/>
              </a:pPr>
              <a:t>50</a:t>
            </a:fld>
            <a:endParaRPr lang="en-US"/>
          </a:p>
        </p:txBody>
      </p:sp>
    </p:spTree>
    <p:extLst>
      <p:ext uri="{BB962C8B-B14F-4D97-AF65-F5344CB8AC3E}">
        <p14:creationId xmlns:p14="http://schemas.microsoft.com/office/powerpoint/2010/main" val="9281532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B9219C-5079-45A3-A8C4-56EDEA7A82D2}"/>
              </a:ext>
            </a:extLst>
          </p:cNvPr>
          <p:cNvSpPr>
            <a:spLocks noGrp="1"/>
          </p:cNvSpPr>
          <p:nvPr>
            <p:ph type="title"/>
          </p:nvPr>
        </p:nvSpPr>
        <p:spPr>
          <a:xfrm>
            <a:off x="722313" y="2819400"/>
            <a:ext cx="7772400" cy="2949575"/>
          </a:xfrm>
        </p:spPr>
        <p:txBody>
          <a:bodyPr/>
          <a:lstStyle/>
          <a:p>
            <a:r>
              <a:rPr lang="en-US" dirty="0"/>
              <a:t>The EIS Bridge Tool</a:t>
            </a:r>
          </a:p>
        </p:txBody>
      </p:sp>
      <p:sp>
        <p:nvSpPr>
          <p:cNvPr id="4" name="Text Placeholder 3">
            <a:extLst>
              <a:ext uri="{FF2B5EF4-FFF2-40B4-BE49-F238E27FC236}">
                <a16:creationId xmlns:a16="http://schemas.microsoft.com/office/drawing/2014/main" id="{2273A16A-5A43-4736-A7EC-1CE961693538}"/>
              </a:ext>
            </a:extLst>
          </p:cNvPr>
          <p:cNvSpPr>
            <a:spLocks noGrp="1"/>
          </p:cNvSpPr>
          <p:nvPr>
            <p:ph type="body" idx="1"/>
          </p:nvPr>
        </p:nvSpPr>
        <p:spPr/>
        <p:txBody>
          <a:bodyPr>
            <a:normAutofit/>
          </a:bodyPr>
          <a:lstStyle/>
          <a:p>
            <a:endParaRPr lang="en-US" sz="4400" b="1" dirty="0"/>
          </a:p>
        </p:txBody>
      </p:sp>
      <p:sp>
        <p:nvSpPr>
          <p:cNvPr id="2" name="Slide Number Placeholder 1">
            <a:extLst>
              <a:ext uri="{FF2B5EF4-FFF2-40B4-BE49-F238E27FC236}">
                <a16:creationId xmlns:a16="http://schemas.microsoft.com/office/drawing/2014/main" id="{680F4BF5-D556-482B-8B97-AE26ACDC7408}"/>
              </a:ext>
            </a:extLst>
          </p:cNvPr>
          <p:cNvSpPr>
            <a:spLocks noGrp="1"/>
          </p:cNvSpPr>
          <p:nvPr>
            <p:ph type="sldNum" sz="quarter" idx="12"/>
          </p:nvPr>
        </p:nvSpPr>
        <p:spPr/>
        <p:txBody>
          <a:bodyPr/>
          <a:lstStyle/>
          <a:p>
            <a:fld id="{F4C212B1-2F49-4032-8D6D-ABFC2DA01B5F}" type="slidenum">
              <a:rPr lang="en-US" smtClean="0"/>
              <a:pPr/>
              <a:t>51</a:t>
            </a:fld>
            <a:endParaRPr lang="en-US"/>
          </a:p>
        </p:txBody>
      </p:sp>
    </p:spTree>
    <p:extLst>
      <p:ext uri="{BB962C8B-B14F-4D97-AF65-F5344CB8AC3E}">
        <p14:creationId xmlns:p14="http://schemas.microsoft.com/office/powerpoint/2010/main" val="31642047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rtl="0"/>
            <a:fld id="{C39D6522-33B9-456F-AB82-1F41D05D9DF9}" type="slidenum">
              <a:rPr lang="en-US" sz="1200" kern="1200" smtClean="0">
                <a:solidFill>
                  <a:prstClr val="black">
                    <a:tint val="75000"/>
                  </a:prstClr>
                </a:solidFill>
                <a:latin typeface="Calibri"/>
                <a:ea typeface="+mn-ea"/>
                <a:cs typeface="+mn-cs"/>
              </a:rPr>
              <a:pPr algn="r" rtl="0"/>
              <a:t>52</a:t>
            </a:fld>
            <a:endParaRPr lang="en-US" sz="1200" kern="1200">
              <a:solidFill>
                <a:prstClr val="black">
                  <a:tint val="75000"/>
                </a:prstClr>
              </a:solidFill>
              <a:latin typeface="Calibri"/>
              <a:ea typeface="+mn-ea"/>
              <a:cs typeface="+mn-cs"/>
            </a:endParaRPr>
          </a:p>
        </p:txBody>
      </p:sp>
      <p:pic>
        <p:nvPicPr>
          <p:cNvPr id="5" name="Picture 4">
            <a:extLst>
              <a:ext uri="{FF2B5EF4-FFF2-40B4-BE49-F238E27FC236}">
                <a16:creationId xmlns:a16="http://schemas.microsoft.com/office/drawing/2014/main" id="{897C3DD7-FACB-472A-BFF7-CDB1E9831441}"/>
              </a:ext>
            </a:extLst>
          </p:cNvPr>
          <p:cNvPicPr>
            <a:picLocks noChangeAspect="1"/>
          </p:cNvPicPr>
          <p:nvPr/>
        </p:nvPicPr>
        <p:blipFill>
          <a:blip r:embed="rId3"/>
          <a:stretch>
            <a:fillRect/>
          </a:stretch>
        </p:blipFill>
        <p:spPr>
          <a:xfrm>
            <a:off x="268236" y="92075"/>
            <a:ext cx="8607528" cy="66294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lgn="r" rtl="0"/>
            <a:fld id="{C39D6522-33B9-456F-AB82-1F41D05D9DF9}" type="slidenum">
              <a:rPr lang="en-US" sz="1200" kern="1200" smtClean="0">
                <a:solidFill>
                  <a:prstClr val="black">
                    <a:tint val="75000"/>
                  </a:prstClr>
                </a:solidFill>
                <a:latin typeface="Calibri"/>
                <a:ea typeface="+mn-ea"/>
                <a:cs typeface="+mn-cs"/>
              </a:rPr>
              <a:pPr algn="r" rtl="0"/>
              <a:t>53</a:t>
            </a:fld>
            <a:endParaRPr lang="en-US" sz="1200" kern="1200">
              <a:solidFill>
                <a:prstClr val="black">
                  <a:tint val="75000"/>
                </a:prstClr>
              </a:solidFill>
              <a:latin typeface="Calibri"/>
              <a:ea typeface="+mn-ea"/>
              <a:cs typeface="+mn-cs"/>
            </a:endParaRPr>
          </a:p>
        </p:txBody>
      </p:sp>
      <p:pic>
        <p:nvPicPr>
          <p:cNvPr id="12" name="Picture 11">
            <a:extLst>
              <a:ext uri="{FF2B5EF4-FFF2-40B4-BE49-F238E27FC236}">
                <a16:creationId xmlns:a16="http://schemas.microsoft.com/office/drawing/2014/main" id="{A671F178-4EB5-4130-837B-965F368365A3}"/>
              </a:ext>
            </a:extLst>
          </p:cNvPr>
          <p:cNvPicPr>
            <a:picLocks noChangeAspect="1"/>
          </p:cNvPicPr>
          <p:nvPr/>
        </p:nvPicPr>
        <p:blipFill>
          <a:blip r:embed="rId3"/>
          <a:stretch>
            <a:fillRect/>
          </a:stretch>
        </p:blipFill>
        <p:spPr>
          <a:xfrm>
            <a:off x="119831" y="25084"/>
            <a:ext cx="8871770" cy="6832916"/>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11360C-BEF3-4494-80BD-227CB94A6F19}"/>
              </a:ext>
            </a:extLst>
          </p:cNvPr>
          <p:cNvSpPr>
            <a:spLocks noGrp="1"/>
          </p:cNvSpPr>
          <p:nvPr>
            <p:ph type="sldNum" sz="quarter" idx="12"/>
          </p:nvPr>
        </p:nvSpPr>
        <p:spPr/>
        <p:txBody>
          <a:bodyPr/>
          <a:lstStyle/>
          <a:p>
            <a:fld id="{F4C212B1-2F49-4032-8D6D-ABFC2DA01B5F}" type="slidenum">
              <a:rPr lang="en-US" smtClean="0"/>
              <a:pPr/>
              <a:t>54</a:t>
            </a:fld>
            <a:endParaRPr lang="en-US"/>
          </a:p>
        </p:txBody>
      </p:sp>
      <p:pic>
        <p:nvPicPr>
          <p:cNvPr id="3" name="Picture 2">
            <a:extLst>
              <a:ext uri="{FF2B5EF4-FFF2-40B4-BE49-F238E27FC236}">
                <a16:creationId xmlns:a16="http://schemas.microsoft.com/office/drawing/2014/main" id="{8D809ADE-6CA2-4D06-A44B-11D3B2AFB60F}"/>
              </a:ext>
            </a:extLst>
          </p:cNvPr>
          <p:cNvPicPr>
            <a:picLocks noChangeAspect="1"/>
          </p:cNvPicPr>
          <p:nvPr/>
        </p:nvPicPr>
        <p:blipFill>
          <a:blip r:embed="rId3"/>
          <a:stretch>
            <a:fillRect/>
          </a:stretch>
        </p:blipFill>
        <p:spPr>
          <a:xfrm>
            <a:off x="0" y="381000"/>
            <a:ext cx="9144000" cy="5618495"/>
          </a:xfrm>
          <a:prstGeom prst="rect">
            <a:avLst/>
          </a:prstGeom>
        </p:spPr>
      </p:pic>
    </p:spTree>
    <p:extLst>
      <p:ext uri="{BB962C8B-B14F-4D97-AF65-F5344CB8AC3E}">
        <p14:creationId xmlns:p14="http://schemas.microsoft.com/office/powerpoint/2010/main" val="24382827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Facility Inventory Tables</a:t>
            </a:r>
          </a:p>
        </p:txBody>
      </p:sp>
      <p:sp>
        <p:nvSpPr>
          <p:cNvPr id="3" name="Content Placeholder 2"/>
          <p:cNvSpPr>
            <a:spLocks noGrp="1"/>
          </p:cNvSpPr>
          <p:nvPr>
            <p:ph idx="1"/>
          </p:nvPr>
        </p:nvSpPr>
        <p:spPr/>
        <p:txBody>
          <a:bodyPr>
            <a:normAutofit fontScale="92500"/>
          </a:bodyPr>
          <a:lstStyle/>
          <a:p>
            <a:pPr lvl="1">
              <a:buFont typeface="Arial" pitchFamily="34" charset="0"/>
              <a:buChar char="•"/>
            </a:pPr>
            <a:r>
              <a:rPr lang="en-US" dirty="0">
                <a:solidFill>
                  <a:schemeClr val="tx1">
                    <a:lumMod val="50000"/>
                    <a:lumOff val="50000"/>
                  </a:schemeClr>
                </a:solidFill>
              </a:rPr>
              <a:t>Document Header</a:t>
            </a:r>
          </a:p>
          <a:p>
            <a:pPr lvl="1">
              <a:buFont typeface="Arial" pitchFamily="34" charset="0"/>
              <a:buChar char="•"/>
            </a:pPr>
            <a:r>
              <a:rPr lang="en-US" dirty="0">
                <a:solidFill>
                  <a:schemeClr val="tx1">
                    <a:lumMod val="50000"/>
                    <a:lumOff val="50000"/>
                  </a:schemeClr>
                </a:solidFill>
              </a:rPr>
              <a:t>Facility Site</a:t>
            </a:r>
          </a:p>
          <a:p>
            <a:pPr lvl="2"/>
            <a:r>
              <a:rPr lang="en-US" dirty="0">
                <a:solidFill>
                  <a:schemeClr val="tx1">
                    <a:lumMod val="50000"/>
                    <a:lumOff val="50000"/>
                  </a:schemeClr>
                </a:solidFill>
              </a:rPr>
              <a:t>Unit Identifier</a:t>
            </a:r>
          </a:p>
          <a:p>
            <a:pPr lvl="3"/>
            <a:r>
              <a:rPr lang="en-US" dirty="0">
                <a:solidFill>
                  <a:schemeClr val="tx1">
                    <a:lumMod val="50000"/>
                    <a:lumOff val="50000"/>
                  </a:schemeClr>
                </a:solidFill>
              </a:rPr>
              <a:t>Emissions Process</a:t>
            </a:r>
          </a:p>
          <a:p>
            <a:pPr lvl="4"/>
            <a:r>
              <a:rPr lang="en-US" dirty="0">
                <a:solidFill>
                  <a:schemeClr val="tx1">
                    <a:lumMod val="50000"/>
                    <a:lumOff val="50000"/>
                  </a:schemeClr>
                </a:solidFill>
              </a:rPr>
              <a:t>Release Point Apportionment</a:t>
            </a:r>
          </a:p>
          <a:p>
            <a:pPr lvl="2"/>
            <a:r>
              <a:rPr lang="en-US" dirty="0"/>
              <a:t>Release Point</a:t>
            </a:r>
          </a:p>
          <a:p>
            <a:pPr lvl="1">
              <a:buFont typeface="Arial" pitchFamily="34" charset="0"/>
              <a:buChar char="•"/>
            </a:pPr>
            <a:r>
              <a:rPr lang="en-US" dirty="0"/>
              <a:t>Optional – Control Approach (under unit or process)</a:t>
            </a:r>
          </a:p>
          <a:p>
            <a:pPr lvl="2"/>
            <a:r>
              <a:rPr lang="en-US" dirty="0"/>
              <a:t>Control Measures</a:t>
            </a:r>
          </a:p>
          <a:p>
            <a:pPr lvl="2"/>
            <a:r>
              <a:rPr lang="en-US" dirty="0"/>
              <a:t>Control Pollutant</a:t>
            </a:r>
          </a:p>
          <a:p>
            <a:pPr lvl="1">
              <a:buFont typeface="Arial" pitchFamily="34" charset="0"/>
              <a:buChar char="•"/>
            </a:pPr>
            <a:r>
              <a:rPr lang="en-US" dirty="0"/>
              <a:t>Optional – Regulations (under unit or process)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9D6522-33B9-456F-AB82-1F41D05D9D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418886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11A5EF-09DC-4BEF-8E3B-50EFACAE3106}"/>
              </a:ext>
            </a:extLst>
          </p:cNvPr>
          <p:cNvSpPr>
            <a:spLocks noGrp="1"/>
          </p:cNvSpPr>
          <p:nvPr>
            <p:ph type="sldNum" sz="quarter" idx="12"/>
          </p:nvPr>
        </p:nvSpPr>
        <p:spPr/>
        <p:txBody>
          <a:bodyPr/>
          <a:lstStyle/>
          <a:p>
            <a:fld id="{F4C212B1-2F49-4032-8D6D-ABFC2DA01B5F}" type="slidenum">
              <a:rPr lang="en-US" smtClean="0"/>
              <a:pPr/>
              <a:t>56</a:t>
            </a:fld>
            <a:endParaRPr lang="en-US"/>
          </a:p>
        </p:txBody>
      </p:sp>
      <p:pic>
        <p:nvPicPr>
          <p:cNvPr id="4" name="Picture 3">
            <a:extLst>
              <a:ext uri="{FF2B5EF4-FFF2-40B4-BE49-F238E27FC236}">
                <a16:creationId xmlns:a16="http://schemas.microsoft.com/office/drawing/2014/main" id="{3473F37B-B99C-4B03-B616-8D27F0D17BFE}"/>
              </a:ext>
            </a:extLst>
          </p:cNvPr>
          <p:cNvPicPr>
            <a:picLocks noChangeAspect="1"/>
          </p:cNvPicPr>
          <p:nvPr/>
        </p:nvPicPr>
        <p:blipFill>
          <a:blip r:embed="rId3"/>
          <a:stretch>
            <a:fillRect/>
          </a:stretch>
        </p:blipFill>
        <p:spPr>
          <a:xfrm>
            <a:off x="0" y="858504"/>
            <a:ext cx="9144000" cy="5770895"/>
          </a:xfrm>
          <a:prstGeom prst="rect">
            <a:avLst/>
          </a:prstGeom>
        </p:spPr>
      </p:pic>
      <p:sp>
        <p:nvSpPr>
          <p:cNvPr id="5" name="Oval 4">
            <a:extLst>
              <a:ext uri="{FF2B5EF4-FFF2-40B4-BE49-F238E27FC236}">
                <a16:creationId xmlns:a16="http://schemas.microsoft.com/office/drawing/2014/main" id="{55258F1B-8C64-4AC3-862C-7CDAB9EB69AB}"/>
              </a:ext>
            </a:extLst>
          </p:cNvPr>
          <p:cNvSpPr/>
          <p:nvPr/>
        </p:nvSpPr>
        <p:spPr>
          <a:xfrm>
            <a:off x="2438400" y="4038600"/>
            <a:ext cx="33528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63336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301144-03AA-4199-9218-FBDE5EDD00E7}"/>
              </a:ext>
            </a:extLst>
          </p:cNvPr>
          <p:cNvSpPr>
            <a:spLocks noGrp="1"/>
          </p:cNvSpPr>
          <p:nvPr>
            <p:ph type="sldNum" sz="quarter" idx="12"/>
          </p:nvPr>
        </p:nvSpPr>
        <p:spPr/>
        <p:txBody>
          <a:bodyPr/>
          <a:lstStyle/>
          <a:p>
            <a:fld id="{F4C212B1-2F49-4032-8D6D-ABFC2DA01B5F}" type="slidenum">
              <a:rPr lang="en-US" smtClean="0"/>
              <a:pPr/>
              <a:t>57</a:t>
            </a:fld>
            <a:endParaRPr lang="en-US"/>
          </a:p>
        </p:txBody>
      </p:sp>
      <p:pic>
        <p:nvPicPr>
          <p:cNvPr id="5" name="Picture 4">
            <a:extLst>
              <a:ext uri="{FF2B5EF4-FFF2-40B4-BE49-F238E27FC236}">
                <a16:creationId xmlns:a16="http://schemas.microsoft.com/office/drawing/2014/main" id="{609612C9-82BE-4343-B6F3-B8D093F007FD}"/>
              </a:ext>
            </a:extLst>
          </p:cNvPr>
          <p:cNvPicPr>
            <a:picLocks noChangeAspect="1"/>
          </p:cNvPicPr>
          <p:nvPr/>
        </p:nvPicPr>
        <p:blipFill>
          <a:blip r:embed="rId3"/>
          <a:stretch>
            <a:fillRect/>
          </a:stretch>
        </p:blipFill>
        <p:spPr>
          <a:xfrm>
            <a:off x="0" y="858505"/>
            <a:ext cx="9144000" cy="5140990"/>
          </a:xfrm>
          <a:prstGeom prst="rect">
            <a:avLst/>
          </a:prstGeom>
        </p:spPr>
      </p:pic>
    </p:spTree>
    <p:extLst>
      <p:ext uri="{BB962C8B-B14F-4D97-AF65-F5344CB8AC3E}">
        <p14:creationId xmlns:p14="http://schemas.microsoft.com/office/powerpoint/2010/main" val="37814190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5F6627-B22A-44A4-BC73-8B3AD0573877}"/>
              </a:ext>
            </a:extLst>
          </p:cNvPr>
          <p:cNvSpPr>
            <a:spLocks noGrp="1"/>
          </p:cNvSpPr>
          <p:nvPr>
            <p:ph type="sldNum" sz="quarter" idx="12"/>
          </p:nvPr>
        </p:nvSpPr>
        <p:spPr/>
        <p:txBody>
          <a:bodyPr/>
          <a:lstStyle/>
          <a:p>
            <a:fld id="{F4C212B1-2F49-4032-8D6D-ABFC2DA01B5F}" type="slidenum">
              <a:rPr lang="en-US" smtClean="0"/>
              <a:pPr/>
              <a:t>58</a:t>
            </a:fld>
            <a:endParaRPr lang="en-US"/>
          </a:p>
        </p:txBody>
      </p:sp>
      <p:pic>
        <p:nvPicPr>
          <p:cNvPr id="3" name="Picture 2">
            <a:extLst>
              <a:ext uri="{FF2B5EF4-FFF2-40B4-BE49-F238E27FC236}">
                <a16:creationId xmlns:a16="http://schemas.microsoft.com/office/drawing/2014/main" id="{10209DF6-9AFF-4AE5-935E-034A4249F90E}"/>
              </a:ext>
            </a:extLst>
          </p:cNvPr>
          <p:cNvPicPr>
            <a:picLocks noChangeAspect="1"/>
          </p:cNvPicPr>
          <p:nvPr/>
        </p:nvPicPr>
        <p:blipFill>
          <a:blip r:embed="rId3"/>
          <a:stretch>
            <a:fillRect/>
          </a:stretch>
        </p:blipFill>
        <p:spPr>
          <a:xfrm>
            <a:off x="0" y="858505"/>
            <a:ext cx="9144000" cy="5140990"/>
          </a:xfrm>
          <a:prstGeom prst="rect">
            <a:avLst/>
          </a:prstGeom>
        </p:spPr>
      </p:pic>
      <p:sp>
        <p:nvSpPr>
          <p:cNvPr id="4" name="Oval 3">
            <a:extLst>
              <a:ext uri="{FF2B5EF4-FFF2-40B4-BE49-F238E27FC236}">
                <a16:creationId xmlns:a16="http://schemas.microsoft.com/office/drawing/2014/main" id="{365192FC-3704-41C6-9D39-536620CD43EB}"/>
              </a:ext>
            </a:extLst>
          </p:cNvPr>
          <p:cNvSpPr/>
          <p:nvPr/>
        </p:nvSpPr>
        <p:spPr>
          <a:xfrm>
            <a:off x="4800600" y="3200400"/>
            <a:ext cx="14478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44035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F84703-EA28-4216-BE8C-469C1C035F59}"/>
              </a:ext>
            </a:extLst>
          </p:cNvPr>
          <p:cNvSpPr>
            <a:spLocks noGrp="1"/>
          </p:cNvSpPr>
          <p:nvPr>
            <p:ph type="sldNum" sz="quarter" idx="12"/>
          </p:nvPr>
        </p:nvSpPr>
        <p:spPr/>
        <p:txBody>
          <a:bodyPr/>
          <a:lstStyle/>
          <a:p>
            <a:fld id="{F4C212B1-2F49-4032-8D6D-ABFC2DA01B5F}" type="slidenum">
              <a:rPr lang="en-US" smtClean="0"/>
              <a:pPr/>
              <a:t>59</a:t>
            </a:fld>
            <a:endParaRPr lang="en-US"/>
          </a:p>
        </p:txBody>
      </p:sp>
      <p:pic>
        <p:nvPicPr>
          <p:cNvPr id="4" name="Picture 3">
            <a:extLst>
              <a:ext uri="{FF2B5EF4-FFF2-40B4-BE49-F238E27FC236}">
                <a16:creationId xmlns:a16="http://schemas.microsoft.com/office/drawing/2014/main" id="{5BC01E7F-2F40-4D61-AD5E-C17B88C21C32}"/>
              </a:ext>
            </a:extLst>
          </p:cNvPr>
          <p:cNvPicPr>
            <a:picLocks noChangeAspect="1"/>
          </p:cNvPicPr>
          <p:nvPr/>
        </p:nvPicPr>
        <p:blipFill>
          <a:blip r:embed="rId3"/>
          <a:stretch>
            <a:fillRect/>
          </a:stretch>
        </p:blipFill>
        <p:spPr>
          <a:xfrm>
            <a:off x="0" y="858505"/>
            <a:ext cx="9144000" cy="5140990"/>
          </a:xfrm>
          <a:prstGeom prst="rect">
            <a:avLst/>
          </a:prstGeom>
        </p:spPr>
      </p:pic>
      <p:sp>
        <p:nvSpPr>
          <p:cNvPr id="5" name="Oval 4">
            <a:extLst>
              <a:ext uri="{FF2B5EF4-FFF2-40B4-BE49-F238E27FC236}">
                <a16:creationId xmlns:a16="http://schemas.microsoft.com/office/drawing/2014/main" id="{A5E4B578-6C9B-48E7-AB36-B9977A5A4DB7}"/>
              </a:ext>
            </a:extLst>
          </p:cNvPr>
          <p:cNvSpPr/>
          <p:nvPr/>
        </p:nvSpPr>
        <p:spPr>
          <a:xfrm>
            <a:off x="1828800" y="2362200"/>
            <a:ext cx="9906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5063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 - EIS or NEI?</a:t>
            </a:r>
          </a:p>
        </p:txBody>
      </p:sp>
      <p:sp>
        <p:nvSpPr>
          <p:cNvPr id="3" name="Content Placeholder 2"/>
          <p:cNvSpPr>
            <a:spLocks noGrp="1"/>
          </p:cNvSpPr>
          <p:nvPr>
            <p:ph idx="1"/>
          </p:nvPr>
        </p:nvSpPr>
        <p:spPr>
          <a:xfrm>
            <a:off x="470263" y="1244714"/>
            <a:ext cx="8229600" cy="5349875"/>
          </a:xfrm>
        </p:spPr>
        <p:txBody>
          <a:bodyPr>
            <a:normAutofit fontScale="85000" lnSpcReduction="20000"/>
          </a:bodyPr>
          <a:lstStyle/>
          <a:p>
            <a:r>
              <a:rPr lang="en-US" dirty="0"/>
              <a:t>Emission Inventory System (EIS)</a:t>
            </a:r>
          </a:p>
          <a:p>
            <a:pPr lvl="1"/>
            <a:r>
              <a:rPr lang="en-US" dirty="0"/>
              <a:t>Data repository for air emissions data used to create the NEI</a:t>
            </a:r>
          </a:p>
          <a:p>
            <a:pPr lvl="1"/>
            <a:r>
              <a:rPr lang="en-US" dirty="0"/>
              <a:t>Contains  State, Local, Tribal and EPA-submitted data</a:t>
            </a:r>
          </a:p>
          <a:p>
            <a:pPr lvl="1"/>
            <a:r>
              <a:rPr lang="en-US" dirty="0"/>
              <a:t>Can be multiple emissions values for the same unit/process</a:t>
            </a:r>
          </a:p>
          <a:p>
            <a:pPr lvl="1"/>
            <a:r>
              <a:rPr lang="en-US" dirty="0"/>
              <a:t>Annual, monthly, ozone season, and daily data</a:t>
            </a:r>
          </a:p>
          <a:p>
            <a:pPr lvl="1"/>
            <a:r>
              <a:rPr lang="en-US" dirty="0"/>
              <a:t>EIS Gateway interface </a:t>
            </a:r>
            <a:r>
              <a:rPr lang="en-US" dirty="0">
                <a:hlinkClick r:id="rId3"/>
              </a:rPr>
              <a:t>https://eis.epa.gov/eis-system-web/welcome.html</a:t>
            </a:r>
            <a:r>
              <a:rPr lang="en-US" dirty="0"/>
              <a:t> </a:t>
            </a:r>
          </a:p>
          <a:p>
            <a:r>
              <a:rPr lang="en-US" dirty="0"/>
              <a:t>National Emission Inventory (NEI)</a:t>
            </a:r>
          </a:p>
          <a:p>
            <a:pPr lvl="1"/>
            <a:r>
              <a:rPr lang="en-US" dirty="0"/>
              <a:t>Snapshot in time from EIS</a:t>
            </a:r>
          </a:p>
          <a:p>
            <a:pPr lvl="1"/>
            <a:r>
              <a:rPr lang="en-US" dirty="0"/>
              <a:t>Inventory version shared with the public</a:t>
            </a:r>
          </a:p>
          <a:p>
            <a:pPr lvl="1"/>
            <a:r>
              <a:rPr lang="en-US" dirty="0"/>
              <a:t>One emissions value per process selected</a:t>
            </a:r>
          </a:p>
          <a:p>
            <a:pPr lvl="1"/>
            <a:r>
              <a:rPr lang="en-US" dirty="0"/>
              <a:t>Annual emissions values</a:t>
            </a:r>
          </a:p>
          <a:p>
            <a:pPr>
              <a:buNone/>
            </a:pPr>
            <a:endParaRPr lang="en-US" dirty="0">
              <a:solidFill>
                <a:srgbClr val="FF0000"/>
              </a:solidFill>
            </a:endParaRPr>
          </a:p>
        </p:txBody>
      </p:sp>
      <p:sp>
        <p:nvSpPr>
          <p:cNvPr id="4" name="Slide Number Placeholder 3"/>
          <p:cNvSpPr>
            <a:spLocks noGrp="1"/>
          </p:cNvSpPr>
          <p:nvPr>
            <p:ph type="sldNum" sz="quarter" idx="12"/>
          </p:nvPr>
        </p:nvSpPr>
        <p:spPr/>
        <p:txBody>
          <a:bodyPr/>
          <a:lstStyle/>
          <a:p>
            <a:r>
              <a:rPr lang="en-US" dirty="0">
                <a:solidFill>
                  <a:prstClr val="black">
                    <a:tint val="75000"/>
                  </a:prstClr>
                </a:solidFill>
              </a:rPr>
              <a:t>3</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9C4DC7-ACB2-431E-9D14-B1D468900F72}"/>
              </a:ext>
            </a:extLst>
          </p:cNvPr>
          <p:cNvSpPr>
            <a:spLocks noGrp="1"/>
          </p:cNvSpPr>
          <p:nvPr>
            <p:ph type="sldNum" sz="quarter" idx="12"/>
          </p:nvPr>
        </p:nvSpPr>
        <p:spPr/>
        <p:txBody>
          <a:bodyPr/>
          <a:lstStyle/>
          <a:p>
            <a:fld id="{F4C212B1-2F49-4032-8D6D-ABFC2DA01B5F}" type="slidenum">
              <a:rPr lang="en-US" smtClean="0"/>
              <a:pPr/>
              <a:t>60</a:t>
            </a:fld>
            <a:endParaRPr lang="en-US"/>
          </a:p>
        </p:txBody>
      </p:sp>
      <p:pic>
        <p:nvPicPr>
          <p:cNvPr id="4" name="Picture 3">
            <a:extLst>
              <a:ext uri="{FF2B5EF4-FFF2-40B4-BE49-F238E27FC236}">
                <a16:creationId xmlns:a16="http://schemas.microsoft.com/office/drawing/2014/main" id="{33FF89D1-947D-40A3-AEF9-69E8CFF7DB34}"/>
              </a:ext>
            </a:extLst>
          </p:cNvPr>
          <p:cNvPicPr>
            <a:picLocks noChangeAspect="1"/>
          </p:cNvPicPr>
          <p:nvPr/>
        </p:nvPicPr>
        <p:blipFill>
          <a:blip r:embed="rId3"/>
          <a:stretch>
            <a:fillRect/>
          </a:stretch>
        </p:blipFill>
        <p:spPr>
          <a:xfrm>
            <a:off x="0" y="858505"/>
            <a:ext cx="9144000" cy="5140990"/>
          </a:xfrm>
          <a:prstGeom prst="rect">
            <a:avLst/>
          </a:prstGeom>
        </p:spPr>
      </p:pic>
    </p:spTree>
    <p:extLst>
      <p:ext uri="{BB962C8B-B14F-4D97-AF65-F5344CB8AC3E}">
        <p14:creationId xmlns:p14="http://schemas.microsoft.com/office/powerpoint/2010/main" val="11787271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7A1223-CAA0-43D0-B12B-79BA1356207E}"/>
              </a:ext>
            </a:extLst>
          </p:cNvPr>
          <p:cNvSpPr>
            <a:spLocks noGrp="1"/>
          </p:cNvSpPr>
          <p:nvPr>
            <p:ph type="sldNum" sz="quarter" idx="12"/>
          </p:nvPr>
        </p:nvSpPr>
        <p:spPr/>
        <p:txBody>
          <a:bodyPr/>
          <a:lstStyle/>
          <a:p>
            <a:fld id="{F4C212B1-2F49-4032-8D6D-ABFC2DA01B5F}" type="slidenum">
              <a:rPr lang="en-US" smtClean="0"/>
              <a:pPr/>
              <a:t>61</a:t>
            </a:fld>
            <a:endParaRPr lang="en-US"/>
          </a:p>
        </p:txBody>
      </p:sp>
      <p:pic>
        <p:nvPicPr>
          <p:cNvPr id="3" name="Picture 2">
            <a:extLst>
              <a:ext uri="{FF2B5EF4-FFF2-40B4-BE49-F238E27FC236}">
                <a16:creationId xmlns:a16="http://schemas.microsoft.com/office/drawing/2014/main" id="{387B5D4F-4AEA-4395-9F21-AFA539CE6F15}"/>
              </a:ext>
            </a:extLst>
          </p:cNvPr>
          <p:cNvPicPr>
            <a:picLocks noChangeAspect="1"/>
          </p:cNvPicPr>
          <p:nvPr/>
        </p:nvPicPr>
        <p:blipFill>
          <a:blip r:embed="rId3"/>
          <a:stretch>
            <a:fillRect/>
          </a:stretch>
        </p:blipFill>
        <p:spPr>
          <a:xfrm>
            <a:off x="0" y="858505"/>
            <a:ext cx="9144000" cy="5140990"/>
          </a:xfrm>
          <a:prstGeom prst="rect">
            <a:avLst/>
          </a:prstGeom>
        </p:spPr>
      </p:pic>
    </p:spTree>
    <p:extLst>
      <p:ext uri="{BB962C8B-B14F-4D97-AF65-F5344CB8AC3E}">
        <p14:creationId xmlns:p14="http://schemas.microsoft.com/office/powerpoint/2010/main" val="5859895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3773CA-21C3-42EB-8E37-E3A2C0E9019D}"/>
              </a:ext>
            </a:extLst>
          </p:cNvPr>
          <p:cNvSpPr>
            <a:spLocks noGrp="1"/>
          </p:cNvSpPr>
          <p:nvPr>
            <p:ph type="sldNum" sz="quarter" idx="12"/>
          </p:nvPr>
        </p:nvSpPr>
        <p:spPr/>
        <p:txBody>
          <a:bodyPr/>
          <a:lstStyle/>
          <a:p>
            <a:fld id="{F4C212B1-2F49-4032-8D6D-ABFC2DA01B5F}" type="slidenum">
              <a:rPr lang="en-US" smtClean="0"/>
              <a:pPr/>
              <a:t>62</a:t>
            </a:fld>
            <a:endParaRPr lang="en-US"/>
          </a:p>
        </p:txBody>
      </p:sp>
      <p:pic>
        <p:nvPicPr>
          <p:cNvPr id="4" name="Picture 3">
            <a:extLst>
              <a:ext uri="{FF2B5EF4-FFF2-40B4-BE49-F238E27FC236}">
                <a16:creationId xmlns:a16="http://schemas.microsoft.com/office/drawing/2014/main" id="{284F8B88-28D5-44DB-B363-900319D55F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2057400"/>
            <a:ext cx="3929525" cy="2565654"/>
          </a:xfrm>
          <a:prstGeom prst="rect">
            <a:avLst/>
          </a:prstGeom>
        </p:spPr>
      </p:pic>
    </p:spTree>
    <p:extLst>
      <p:ext uri="{BB962C8B-B14F-4D97-AF65-F5344CB8AC3E}">
        <p14:creationId xmlns:p14="http://schemas.microsoft.com/office/powerpoint/2010/main" val="31799451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1"/>
            <a:ext cx="9179719" cy="6858000"/>
          </a:xfrm>
          <a:prstGeom prst="rect">
            <a:avLst/>
          </a:prstGeom>
          <a:noFill/>
          <a:ln w="9525">
            <a:noFill/>
            <a:miter lim="800000"/>
            <a:headEnd/>
            <a:tailEnd/>
          </a:ln>
        </p:spPr>
      </p:pic>
      <p:sp>
        <p:nvSpPr>
          <p:cNvPr id="5" name="Oval 4"/>
          <p:cNvSpPr/>
          <p:nvPr/>
        </p:nvSpPr>
        <p:spPr>
          <a:xfrm>
            <a:off x="4343400" y="3733800"/>
            <a:ext cx="914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F4C212B1-2F49-4032-8D6D-ABFC2DA01B5F}" type="slidenum">
              <a:rPr lang="en-US" smtClean="0"/>
              <a:pPr/>
              <a:t>63</a:t>
            </a:fld>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0" y="0"/>
            <a:ext cx="9179719" cy="6858000"/>
          </a:xfrm>
          <a:prstGeom prst="rect">
            <a:avLst/>
          </a:prstGeom>
          <a:noFill/>
          <a:ln w="9525">
            <a:noFill/>
            <a:miter lim="800000"/>
            <a:headEnd/>
            <a:tailEnd/>
          </a:ln>
        </p:spPr>
      </p:pic>
      <p:sp>
        <p:nvSpPr>
          <p:cNvPr id="3" name="Oval 2"/>
          <p:cNvSpPr/>
          <p:nvPr/>
        </p:nvSpPr>
        <p:spPr>
          <a:xfrm>
            <a:off x="76200" y="3810000"/>
            <a:ext cx="609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38200" y="3733800"/>
            <a:ext cx="3662221" cy="369332"/>
          </a:xfrm>
          <a:prstGeom prst="rect">
            <a:avLst/>
          </a:prstGeom>
          <a:solidFill>
            <a:schemeClr val="bg1"/>
          </a:solidFill>
        </p:spPr>
        <p:txBody>
          <a:bodyPr wrap="none" rtlCol="0">
            <a:spAutoFit/>
          </a:bodyPr>
          <a:lstStyle/>
          <a:p>
            <a:r>
              <a:rPr lang="en-US" dirty="0"/>
              <a:t>Select EIS from the left-hand side bar</a:t>
            </a:r>
          </a:p>
        </p:txBody>
      </p:sp>
      <p:sp>
        <p:nvSpPr>
          <p:cNvPr id="5" name="Slide Number Placeholder 4"/>
          <p:cNvSpPr>
            <a:spLocks noGrp="1"/>
          </p:cNvSpPr>
          <p:nvPr>
            <p:ph type="sldNum" sz="quarter" idx="12"/>
          </p:nvPr>
        </p:nvSpPr>
        <p:spPr/>
        <p:txBody>
          <a:bodyPr/>
          <a:lstStyle/>
          <a:p>
            <a:fld id="{F4C212B1-2F49-4032-8D6D-ABFC2DA01B5F}" type="slidenum">
              <a:rPr lang="en-US" smtClean="0"/>
              <a:pPr/>
              <a:t>64</a:t>
            </a:fld>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0" y="0"/>
            <a:ext cx="9179719" cy="6858000"/>
          </a:xfrm>
          <a:prstGeom prst="rect">
            <a:avLst/>
          </a:prstGeom>
          <a:noFill/>
          <a:ln w="9525">
            <a:noFill/>
            <a:miter lim="800000"/>
            <a:headEnd/>
            <a:tailEnd/>
          </a:ln>
        </p:spPr>
      </p:pic>
      <p:sp>
        <p:nvSpPr>
          <p:cNvPr id="3" name="TextBox 2"/>
          <p:cNvSpPr txBox="1"/>
          <p:nvPr/>
        </p:nvSpPr>
        <p:spPr>
          <a:xfrm>
            <a:off x="2667001" y="4953000"/>
            <a:ext cx="5562600" cy="923330"/>
          </a:xfrm>
          <a:prstGeom prst="rect">
            <a:avLst/>
          </a:prstGeom>
          <a:noFill/>
        </p:spPr>
        <p:txBody>
          <a:bodyPr wrap="square" rtlCol="0">
            <a:spAutoFit/>
          </a:bodyPr>
          <a:lstStyle/>
          <a:p>
            <a:r>
              <a:rPr lang="en-US" dirty="0"/>
              <a:t>Browse for your </a:t>
            </a:r>
            <a:r>
              <a:rPr lang="en-US" b="1" u="sng" dirty="0"/>
              <a:t>ZIPPED XML </a:t>
            </a:r>
            <a:r>
              <a:rPr lang="en-US" dirty="0"/>
              <a:t>submission file.</a:t>
            </a:r>
          </a:p>
          <a:p>
            <a:r>
              <a:rPr lang="en-US" dirty="0"/>
              <a:t>Add any emails besides the one given in the CERS table. </a:t>
            </a:r>
          </a:p>
          <a:p>
            <a:r>
              <a:rPr lang="en-US" dirty="0"/>
              <a:t>Then select “Submit”.</a:t>
            </a:r>
          </a:p>
        </p:txBody>
      </p:sp>
      <p:sp>
        <p:nvSpPr>
          <p:cNvPr id="4" name="Slide Number Placeholder 3"/>
          <p:cNvSpPr>
            <a:spLocks noGrp="1"/>
          </p:cNvSpPr>
          <p:nvPr>
            <p:ph type="sldNum" sz="quarter" idx="12"/>
          </p:nvPr>
        </p:nvSpPr>
        <p:spPr/>
        <p:txBody>
          <a:bodyPr/>
          <a:lstStyle/>
          <a:p>
            <a:fld id="{F4C212B1-2F49-4032-8D6D-ABFC2DA01B5F}" type="slidenum">
              <a:rPr lang="en-US" smtClean="0"/>
              <a:pPr/>
              <a:t>65</a:t>
            </a:fld>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Email Notifications</a:t>
            </a:r>
          </a:p>
        </p:txBody>
      </p:sp>
      <p:sp>
        <p:nvSpPr>
          <p:cNvPr id="3" name="Content Placeholder 2"/>
          <p:cNvSpPr>
            <a:spLocks noGrp="1"/>
          </p:cNvSpPr>
          <p:nvPr>
            <p:ph idx="1"/>
          </p:nvPr>
        </p:nvSpPr>
        <p:spPr>
          <a:xfrm>
            <a:off x="457200" y="1219200"/>
            <a:ext cx="8305800" cy="5410200"/>
          </a:xfrm>
        </p:spPr>
        <p:txBody>
          <a:bodyPr>
            <a:normAutofit fontScale="62500" lnSpcReduction="20000"/>
          </a:bodyPr>
          <a:lstStyle/>
          <a:p>
            <a:r>
              <a:rPr lang="en-US" dirty="0"/>
              <a:t>First email, from “</a:t>
            </a:r>
            <a:r>
              <a:rPr lang="en-US" dirty="0" err="1"/>
              <a:t>CDXNotification</a:t>
            </a:r>
            <a:r>
              <a:rPr lang="en-US" dirty="0"/>
              <a:t>”, immediate</a:t>
            </a:r>
          </a:p>
          <a:p>
            <a:pPr lvl="1">
              <a:buNone/>
            </a:pPr>
            <a:r>
              <a:rPr lang="en-US" dirty="0"/>
              <a:t>– Transaction Status: </a:t>
            </a:r>
            <a:r>
              <a:rPr lang="en-US" b="1" dirty="0"/>
              <a:t>Pending</a:t>
            </a:r>
          </a:p>
          <a:p>
            <a:pPr lvl="1">
              <a:buNone/>
            </a:pPr>
            <a:endParaRPr lang="en-US" b="1" dirty="0"/>
          </a:p>
          <a:p>
            <a:r>
              <a:rPr lang="en-US" dirty="0"/>
              <a:t>Second email, also from “</a:t>
            </a:r>
            <a:r>
              <a:rPr lang="en-US" dirty="0" err="1"/>
              <a:t>CDXNotification</a:t>
            </a:r>
            <a:r>
              <a:rPr lang="en-US" dirty="0"/>
              <a:t>” , when EIS completes processing</a:t>
            </a:r>
          </a:p>
          <a:p>
            <a:pPr lvl="1"/>
            <a:r>
              <a:rPr lang="en-US" dirty="0"/>
              <a:t>Transaction Status: </a:t>
            </a:r>
            <a:r>
              <a:rPr lang="en-US" b="1" dirty="0"/>
              <a:t>Completed</a:t>
            </a:r>
            <a:r>
              <a:rPr lang="en-US" dirty="0"/>
              <a:t>.  Feedback report is available at EIS Gateway</a:t>
            </a:r>
          </a:p>
          <a:p>
            <a:pPr lvl="1">
              <a:buNone/>
            </a:pPr>
            <a:endParaRPr lang="en-US" dirty="0"/>
          </a:p>
          <a:p>
            <a:r>
              <a:rPr lang="en-US" dirty="0"/>
              <a:t>Third email, from “</a:t>
            </a:r>
            <a:r>
              <a:rPr lang="en-US" dirty="0" err="1"/>
              <a:t>noreply</a:t>
            </a:r>
            <a:r>
              <a:rPr lang="en-US" dirty="0"/>
              <a:t>” (EIS Gateway) , on quarter hours</a:t>
            </a:r>
          </a:p>
          <a:p>
            <a:pPr lvl="1"/>
            <a:r>
              <a:rPr lang="en-US" dirty="0"/>
              <a:t>Status : </a:t>
            </a:r>
            <a:r>
              <a:rPr lang="en-US" b="1" dirty="0"/>
              <a:t>Completed</a:t>
            </a:r>
            <a:r>
              <a:rPr lang="en-US" dirty="0"/>
              <a:t> or </a:t>
            </a:r>
            <a:r>
              <a:rPr lang="en-US" b="1" dirty="0"/>
              <a:t>Failed</a:t>
            </a:r>
          </a:p>
          <a:p>
            <a:pPr lvl="2"/>
            <a:r>
              <a:rPr lang="en-US" sz="2900" dirty="0"/>
              <a:t>Wrong file submission error – Usually a zipped Access file is submitted instead of the xml file</a:t>
            </a:r>
          </a:p>
          <a:p>
            <a:pPr lvl="2"/>
            <a:r>
              <a:rPr lang="en-US" sz="2900" dirty="0"/>
              <a:t>Window closed error – “User, agency, submission year not authorized”</a:t>
            </a:r>
          </a:p>
          <a:p>
            <a:pPr lvl="2"/>
            <a:r>
              <a:rPr lang="en-US" sz="2900" dirty="0"/>
              <a:t>Completed might be for an XML file containing no data</a:t>
            </a:r>
          </a:p>
          <a:p>
            <a:pPr lvl="2"/>
            <a:endParaRPr lang="en-US" sz="2900" dirty="0"/>
          </a:p>
          <a:p>
            <a:r>
              <a:rPr lang="en-US" dirty="0"/>
              <a:t>Go to EIS Gateway and read the Feedback Report and resolve any critical errors and Potential Duplicates</a:t>
            </a:r>
          </a:p>
          <a:p>
            <a:pPr lvl="1"/>
            <a:endParaRPr lang="en-US" dirty="0"/>
          </a:p>
          <a:p>
            <a:r>
              <a:rPr lang="en-US" dirty="0"/>
              <a:t>DO NOT SUBMIT A POINT EMISSIONS FILE IMMEDIATELY FOLLOWING A FACILITY SUBMISSION</a:t>
            </a:r>
          </a:p>
        </p:txBody>
      </p:sp>
      <p:sp>
        <p:nvSpPr>
          <p:cNvPr id="4" name="Slide Number Placeholder 3"/>
          <p:cNvSpPr>
            <a:spLocks noGrp="1"/>
          </p:cNvSpPr>
          <p:nvPr>
            <p:ph type="sldNum" sz="quarter" idx="12"/>
          </p:nvPr>
        </p:nvSpPr>
        <p:spPr/>
        <p:txBody>
          <a:bodyPr/>
          <a:lstStyle/>
          <a:p>
            <a:fld id="{F4C212B1-2F49-4032-8D6D-ABFC2DA01B5F}" type="slidenum">
              <a:rPr lang="en-US" smtClean="0"/>
              <a:pPr/>
              <a:t>66</a:t>
            </a:fld>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221EF-1C13-4461-9790-DC5D0CDE7E48}"/>
              </a:ext>
            </a:extLst>
          </p:cNvPr>
          <p:cNvSpPr>
            <a:spLocks noGrp="1"/>
          </p:cNvSpPr>
          <p:nvPr>
            <p:ph type="title"/>
          </p:nvPr>
        </p:nvSpPr>
        <p:spPr/>
        <p:txBody>
          <a:bodyPr>
            <a:normAutofit fontScale="90000"/>
          </a:bodyPr>
          <a:lstStyle/>
          <a:p>
            <a:r>
              <a:rPr lang="en-US" dirty="0"/>
              <a:t>The Queue – Where is my submission?</a:t>
            </a:r>
          </a:p>
        </p:txBody>
      </p:sp>
      <p:sp>
        <p:nvSpPr>
          <p:cNvPr id="4" name="Slide Number Placeholder 3">
            <a:extLst>
              <a:ext uri="{FF2B5EF4-FFF2-40B4-BE49-F238E27FC236}">
                <a16:creationId xmlns:a16="http://schemas.microsoft.com/office/drawing/2014/main" id="{F0A3A0FC-778A-4C54-B1DA-D907FD331758}"/>
              </a:ext>
            </a:extLst>
          </p:cNvPr>
          <p:cNvSpPr>
            <a:spLocks noGrp="1"/>
          </p:cNvSpPr>
          <p:nvPr>
            <p:ph type="sldNum" sz="quarter" idx="12"/>
          </p:nvPr>
        </p:nvSpPr>
        <p:spPr/>
        <p:txBody>
          <a:bodyPr/>
          <a:lstStyle/>
          <a:p>
            <a:fld id="{F4C212B1-2F49-4032-8D6D-ABFC2DA01B5F}" type="slidenum">
              <a:rPr lang="en-US" smtClean="0"/>
              <a:pPr/>
              <a:t>67</a:t>
            </a:fld>
            <a:endParaRPr lang="en-US"/>
          </a:p>
        </p:txBody>
      </p:sp>
      <p:pic>
        <p:nvPicPr>
          <p:cNvPr id="10" name="Content Placeholder 9">
            <a:extLst>
              <a:ext uri="{FF2B5EF4-FFF2-40B4-BE49-F238E27FC236}">
                <a16:creationId xmlns:a16="http://schemas.microsoft.com/office/drawing/2014/main" id="{A60DD058-86BC-45C7-AEB0-C44AD874CCEA}"/>
              </a:ext>
            </a:extLst>
          </p:cNvPr>
          <p:cNvPicPr>
            <a:picLocks noGrp="1" noChangeAspect="1"/>
          </p:cNvPicPr>
          <p:nvPr>
            <p:ph idx="1"/>
          </p:nvPr>
        </p:nvPicPr>
        <p:blipFill>
          <a:blip r:embed="rId3"/>
          <a:stretch>
            <a:fillRect/>
          </a:stretch>
        </p:blipFill>
        <p:spPr>
          <a:xfrm>
            <a:off x="548922" y="1600200"/>
            <a:ext cx="8046156" cy="4525963"/>
          </a:xfrm>
          <a:prstGeom prst="rect">
            <a:avLst/>
          </a:prstGeom>
        </p:spPr>
      </p:pic>
    </p:spTree>
    <p:extLst>
      <p:ext uri="{BB962C8B-B14F-4D97-AF65-F5344CB8AC3E}">
        <p14:creationId xmlns:p14="http://schemas.microsoft.com/office/powerpoint/2010/main" val="16578190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Submittal Feedback Report</a:t>
            </a:r>
          </a:p>
        </p:txBody>
      </p:sp>
      <p:sp>
        <p:nvSpPr>
          <p:cNvPr id="4" name="Content Placeholder 3"/>
          <p:cNvSpPr>
            <a:spLocks noGrp="1"/>
          </p:cNvSpPr>
          <p:nvPr>
            <p:ph idx="1"/>
          </p:nvPr>
        </p:nvSpPr>
        <p:spPr/>
        <p:txBody>
          <a:bodyPr>
            <a:normAutofit/>
          </a:bodyPr>
          <a:lstStyle/>
          <a:p>
            <a:pPr lvl="1"/>
            <a:r>
              <a:rPr lang="en-US" dirty="0"/>
              <a:t>compare the add and update counts in Statistics tab versus your staging tables</a:t>
            </a:r>
          </a:p>
          <a:p>
            <a:pPr lvl="2"/>
            <a:r>
              <a:rPr lang="en-US" dirty="0"/>
              <a:t>Be wary of too many adds – you are mostly updating existing EIS facilities</a:t>
            </a:r>
          </a:p>
          <a:p>
            <a:pPr lvl="1"/>
            <a:r>
              <a:rPr lang="en-US" dirty="0"/>
              <a:t>All critical errors (except protected </a:t>
            </a:r>
            <a:r>
              <a:rPr lang="en-US" dirty="0" err="1"/>
              <a:t>lat-lon</a:t>
            </a:r>
            <a:r>
              <a:rPr lang="en-US" dirty="0"/>
              <a:t>) should be addressed prior to your Production submission</a:t>
            </a:r>
          </a:p>
          <a:p>
            <a:pPr lvl="2"/>
            <a:r>
              <a:rPr lang="en-US" dirty="0"/>
              <a:t>Except Error 1989 : release point ID in apportionment must exist</a:t>
            </a:r>
          </a:p>
          <a:p>
            <a:pPr lvl="1"/>
            <a:r>
              <a:rPr lang="en-US" dirty="0"/>
              <a:t>Check and resolve the potential duplicates</a:t>
            </a:r>
          </a:p>
          <a:p>
            <a:pPr lvl="1"/>
            <a:r>
              <a:rPr lang="en-US" dirty="0"/>
              <a:t>Review the warning messages too</a:t>
            </a:r>
          </a:p>
        </p:txBody>
      </p:sp>
      <p:sp>
        <p:nvSpPr>
          <p:cNvPr id="5" name="Slide Number Placeholder 4"/>
          <p:cNvSpPr>
            <a:spLocks noGrp="1"/>
          </p:cNvSpPr>
          <p:nvPr>
            <p:ph type="sldNum" sz="quarter" idx="12"/>
          </p:nvPr>
        </p:nvSpPr>
        <p:spPr/>
        <p:txBody>
          <a:bodyPr/>
          <a:lstStyle/>
          <a:p>
            <a:fld id="{F4C212B1-2F49-4032-8D6D-ABFC2DA01B5F}" type="slidenum">
              <a:rPr lang="en-US" smtClean="0"/>
              <a:pPr/>
              <a:t>68</a:t>
            </a:fld>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Feedback Report </a:t>
            </a:r>
            <a:br>
              <a:rPr lang="en-US" dirty="0"/>
            </a:br>
            <a:r>
              <a:rPr lang="en-US" dirty="0"/>
              <a:t>Statistics </a:t>
            </a:r>
          </a:p>
        </p:txBody>
      </p:sp>
      <p:graphicFrame>
        <p:nvGraphicFramePr>
          <p:cNvPr id="4" name="Content Placeholder 3"/>
          <p:cNvGraphicFramePr>
            <a:graphicFrameLocks noGrp="1" noChangeAspect="1"/>
          </p:cNvGraphicFramePr>
          <p:nvPr>
            <p:ph idx="1"/>
          </p:nvPr>
        </p:nvGraphicFramePr>
        <p:xfrm>
          <a:off x="990600" y="1676400"/>
          <a:ext cx="7193053" cy="4355246"/>
        </p:xfrm>
        <a:graphic>
          <a:graphicData uri="http://schemas.openxmlformats.org/presentationml/2006/ole">
            <mc:AlternateContent xmlns:mc="http://schemas.openxmlformats.org/markup-compatibility/2006">
              <mc:Choice xmlns:v="urn:schemas-microsoft-com:vml" Requires="v">
                <p:oleObj spid="_x0000_s1026" name="Worksheet" r:id="rId4" imgW="3476549" imgH="2105076" progId="Excel.Sheet.8">
                  <p:embed/>
                </p:oleObj>
              </mc:Choice>
              <mc:Fallback>
                <p:oleObj name="Worksheet" r:id="rId4" imgW="3476549" imgH="2105076" progId="Excel.Sheet.8">
                  <p:embed/>
                  <p:pic>
                    <p:nvPicPr>
                      <p:cNvPr id="4" name="Content Placeholder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676400"/>
                        <a:ext cx="7193053" cy="435524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4"/>
          <p:cNvSpPr>
            <a:spLocks noGrp="1"/>
          </p:cNvSpPr>
          <p:nvPr>
            <p:ph type="sldNum" sz="quarter" idx="12"/>
          </p:nvPr>
        </p:nvSpPr>
        <p:spPr/>
        <p:txBody>
          <a:bodyPr/>
          <a:lstStyle/>
          <a:p>
            <a:fld id="{F4C212B1-2F49-4032-8D6D-ABFC2DA01B5F}" type="slidenum">
              <a:rPr lang="en-US" smtClean="0"/>
              <a:pPr/>
              <a:t>69</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36419" y="1699022"/>
            <a:ext cx="8094518" cy="1790700"/>
          </a:xfrm>
        </p:spPr>
        <p:txBody>
          <a:bodyPr/>
          <a:lstStyle/>
          <a:p>
            <a:r>
              <a:rPr lang="en-US" dirty="0"/>
              <a:t>EIS Gateway</a:t>
            </a:r>
          </a:p>
        </p:txBody>
      </p:sp>
    </p:spTree>
    <p:extLst>
      <p:ext uri="{BB962C8B-B14F-4D97-AF65-F5344CB8AC3E}">
        <p14:creationId xmlns:p14="http://schemas.microsoft.com/office/powerpoint/2010/main" val="1995987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944562"/>
          </a:xfrm>
        </p:spPr>
        <p:txBody>
          <a:bodyPr/>
          <a:lstStyle/>
          <a:p>
            <a:r>
              <a:rPr lang="en-US" dirty="0"/>
              <a:t>Protected Lat-Lon Coordinates</a:t>
            </a:r>
          </a:p>
        </p:txBody>
      </p:sp>
      <p:sp>
        <p:nvSpPr>
          <p:cNvPr id="3" name="Content Placeholder 2"/>
          <p:cNvSpPr>
            <a:spLocks noGrp="1"/>
          </p:cNvSpPr>
          <p:nvPr>
            <p:ph idx="1"/>
          </p:nvPr>
        </p:nvSpPr>
        <p:spPr>
          <a:xfrm>
            <a:off x="457200" y="1295400"/>
            <a:ext cx="8229600" cy="5334000"/>
          </a:xfrm>
        </p:spPr>
        <p:txBody>
          <a:bodyPr>
            <a:normAutofit fontScale="85000" lnSpcReduction="10000"/>
          </a:bodyPr>
          <a:lstStyle/>
          <a:p>
            <a:r>
              <a:rPr lang="en-US" dirty="0"/>
              <a:t>Have been verified using Google Earth for accuracy</a:t>
            </a:r>
          </a:p>
          <a:p>
            <a:r>
              <a:rPr lang="en-US" dirty="0"/>
              <a:t>Mostly from S/L/T responses to EPA review package in Summer 2011.  Some due to later identified discrepancies</a:t>
            </a:r>
          </a:p>
          <a:p>
            <a:r>
              <a:rPr lang="en-US" dirty="0"/>
              <a:t>Cannot be overwritten or edited until unprotected by EPA</a:t>
            </a:r>
          </a:p>
          <a:p>
            <a:r>
              <a:rPr lang="en-US" dirty="0"/>
              <a:t>Does NOT prevent other data edits to the site or release point</a:t>
            </a:r>
          </a:p>
          <a:p>
            <a:r>
              <a:rPr lang="en-US" dirty="0"/>
              <a:t>Errors 1230 and 1231 “… geographic coordinates are protected, the data will not be stored…”</a:t>
            </a:r>
          </a:p>
          <a:p>
            <a:pPr lvl="1"/>
            <a:r>
              <a:rPr lang="en-US" dirty="0"/>
              <a:t>Appear as a separate worksheet in the feedback report</a:t>
            </a:r>
          </a:p>
          <a:p>
            <a:pPr lvl="1"/>
            <a:r>
              <a:rPr lang="en-US" dirty="0"/>
              <a:t>Use config reports or Gateway main site list to get </a:t>
            </a:r>
            <a:r>
              <a:rPr lang="en-US" dirty="0" err="1"/>
              <a:t>coords</a:t>
            </a:r>
            <a:endParaRPr lang="en-US" dirty="0"/>
          </a:p>
        </p:txBody>
      </p:sp>
      <p:sp>
        <p:nvSpPr>
          <p:cNvPr id="4" name="Slide Number Placeholder 3"/>
          <p:cNvSpPr>
            <a:spLocks noGrp="1"/>
          </p:cNvSpPr>
          <p:nvPr>
            <p:ph type="sldNum" sz="quarter" idx="12"/>
          </p:nvPr>
        </p:nvSpPr>
        <p:spPr/>
        <p:txBody>
          <a:bodyPr/>
          <a:lstStyle/>
          <a:p>
            <a:pPr algn="r" rtl="0"/>
            <a:fld id="{C39D6522-33B9-456F-AB82-1F41D05D9DF9}" type="slidenum">
              <a:rPr lang="en-US" sz="1200" kern="1200" smtClean="0">
                <a:solidFill>
                  <a:prstClr val="black">
                    <a:tint val="75000"/>
                  </a:prstClr>
                </a:solidFill>
                <a:latin typeface="Calibri"/>
                <a:ea typeface="+mn-ea"/>
                <a:cs typeface="+mn-cs"/>
              </a:rPr>
              <a:pPr algn="r" rtl="0"/>
              <a:t>70</a:t>
            </a:fld>
            <a:endParaRPr lang="en-US" sz="1200" kern="1200">
              <a:solidFill>
                <a:prstClr val="black">
                  <a:tint val="75000"/>
                </a:prstClr>
              </a:solidFill>
              <a:latin typeface="Calibri"/>
              <a:ea typeface="+mn-ea"/>
              <a:cs typeface="+mn-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866802"/>
            <a:ext cx="9144000" cy="5043488"/>
          </a:xfrm>
          <a:prstGeom prst="rect">
            <a:avLst/>
          </a:prstGeom>
        </p:spPr>
      </p:pic>
      <p:pic>
        <p:nvPicPr>
          <p:cNvPr id="6" name="Picture 3"/>
          <p:cNvPicPr>
            <a:picLocks noChangeAspect="1"/>
          </p:cNvPicPr>
          <p:nvPr/>
        </p:nvPicPr>
        <p:blipFill>
          <a:blip r:embed="rId4"/>
          <a:stretch>
            <a:fillRect/>
          </a:stretch>
        </p:blipFill>
        <p:spPr>
          <a:xfrm>
            <a:off x="0" y="857251"/>
            <a:ext cx="9144000" cy="5143500"/>
          </a:xfrm>
          <a:prstGeom prst="rect">
            <a:avLst/>
          </a:prstGeom>
        </p:spPr>
      </p:pic>
      <p:sp>
        <p:nvSpPr>
          <p:cNvPr id="3" name="Oval 2"/>
          <p:cNvSpPr/>
          <p:nvPr/>
        </p:nvSpPr>
        <p:spPr>
          <a:xfrm>
            <a:off x="1" y="2110155"/>
            <a:ext cx="1413578" cy="35375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entury Gothic" panose="020B0502020202020204"/>
            </a:endParaRPr>
          </a:p>
        </p:txBody>
      </p:sp>
      <p:sp>
        <p:nvSpPr>
          <p:cNvPr id="5" name="Oval 4"/>
          <p:cNvSpPr/>
          <p:nvPr/>
        </p:nvSpPr>
        <p:spPr>
          <a:xfrm>
            <a:off x="3788229" y="2246567"/>
            <a:ext cx="1747157" cy="39319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entury Gothic" panose="020B0502020202020204"/>
            </a:endParaRPr>
          </a:p>
        </p:txBody>
      </p:sp>
    </p:spTree>
    <p:extLst>
      <p:ext uri="{BB962C8B-B14F-4D97-AF65-F5344CB8AC3E}">
        <p14:creationId xmlns:p14="http://schemas.microsoft.com/office/powerpoint/2010/main" val="16092290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658" y="857250"/>
            <a:ext cx="9074634" cy="5053693"/>
          </a:xfrm>
          <a:prstGeom prst="rect">
            <a:avLst/>
          </a:prstGeom>
        </p:spPr>
      </p:pic>
      <p:sp>
        <p:nvSpPr>
          <p:cNvPr id="4" name="Oval 3"/>
          <p:cNvSpPr/>
          <p:nvPr/>
        </p:nvSpPr>
        <p:spPr>
          <a:xfrm>
            <a:off x="7739742" y="1543051"/>
            <a:ext cx="1126672" cy="19863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entury Gothic" panose="020B0502020202020204"/>
            </a:endParaRPr>
          </a:p>
        </p:txBody>
      </p:sp>
    </p:spTree>
    <p:extLst>
      <p:ext uri="{BB962C8B-B14F-4D97-AF65-F5344CB8AC3E}">
        <p14:creationId xmlns:p14="http://schemas.microsoft.com/office/powerpoint/2010/main" val="37594139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will my data show up in EIS?</a:t>
            </a:r>
          </a:p>
        </p:txBody>
      </p:sp>
      <p:sp>
        <p:nvSpPr>
          <p:cNvPr id="3" name="Content Placeholder 2"/>
          <p:cNvSpPr>
            <a:spLocks noGrp="1"/>
          </p:cNvSpPr>
          <p:nvPr>
            <p:ph idx="1"/>
          </p:nvPr>
        </p:nvSpPr>
        <p:spPr/>
        <p:txBody>
          <a:bodyPr>
            <a:normAutofit fontScale="92500"/>
          </a:bodyPr>
          <a:lstStyle/>
          <a:p>
            <a:r>
              <a:rPr lang="en-US" dirty="0"/>
              <a:t>Immediately</a:t>
            </a:r>
          </a:p>
          <a:p>
            <a:pPr lvl="1"/>
            <a:r>
              <a:rPr lang="en-US" dirty="0"/>
              <a:t>Facility Inventory data will show in the Gateway view screens and in the Facility Configuration Reports immediately</a:t>
            </a:r>
          </a:p>
          <a:p>
            <a:pPr lvl="1"/>
            <a:r>
              <a:rPr lang="en-US" dirty="0"/>
              <a:t>Individual Emissions values at the process level will show in the Gateway screens and reports immediately</a:t>
            </a:r>
          </a:p>
          <a:p>
            <a:pPr lvl="1"/>
            <a:r>
              <a:rPr lang="en-US" dirty="0"/>
              <a:t>Any Emissions Sums (Facility, Unit, </a:t>
            </a:r>
            <a:r>
              <a:rPr lang="en-US" dirty="0" err="1"/>
              <a:t>RelPt</a:t>
            </a:r>
            <a:r>
              <a:rPr lang="en-US" dirty="0"/>
              <a:t> sums on Gateway or Reports) immediately</a:t>
            </a:r>
          </a:p>
          <a:p>
            <a:pPr lvl="1"/>
            <a:r>
              <a:rPr lang="en-US" dirty="0"/>
              <a:t>XML Snapshots – updated facility or point snapshots can be requested as reports immediately</a:t>
            </a:r>
          </a:p>
        </p:txBody>
      </p:sp>
      <p:sp>
        <p:nvSpPr>
          <p:cNvPr id="4" name="Slide Number Placeholder 3"/>
          <p:cNvSpPr>
            <a:spLocks noGrp="1"/>
          </p:cNvSpPr>
          <p:nvPr>
            <p:ph type="sldNum" sz="quarter" idx="12"/>
          </p:nvPr>
        </p:nvSpPr>
        <p:spPr/>
        <p:txBody>
          <a:bodyPr/>
          <a:lstStyle/>
          <a:p>
            <a:fld id="{F4C212B1-2F49-4032-8D6D-ABFC2DA01B5F}" type="slidenum">
              <a:rPr lang="en-US" smtClean="0"/>
              <a:pPr/>
              <a:t>73</a:t>
            </a:fld>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3C8C-4AF9-448C-8A9E-A52626183B12}"/>
              </a:ext>
            </a:extLst>
          </p:cNvPr>
          <p:cNvSpPr>
            <a:spLocks noGrp="1"/>
          </p:cNvSpPr>
          <p:nvPr>
            <p:ph type="title"/>
          </p:nvPr>
        </p:nvSpPr>
        <p:spPr>
          <a:xfrm>
            <a:off x="457200" y="274638"/>
            <a:ext cx="8229600" cy="639762"/>
          </a:xfrm>
        </p:spPr>
        <p:txBody>
          <a:bodyPr>
            <a:normAutofit fontScale="90000"/>
          </a:bodyPr>
          <a:lstStyle/>
          <a:p>
            <a:r>
              <a:rPr lang="en-US" dirty="0"/>
              <a:t>Correcting Data in EIS</a:t>
            </a:r>
          </a:p>
        </p:txBody>
      </p:sp>
      <p:sp>
        <p:nvSpPr>
          <p:cNvPr id="4" name="Slide Number Placeholder 3">
            <a:extLst>
              <a:ext uri="{FF2B5EF4-FFF2-40B4-BE49-F238E27FC236}">
                <a16:creationId xmlns:a16="http://schemas.microsoft.com/office/drawing/2014/main" id="{35B06DFF-8F2C-4690-90B7-91C26EFFC9E1}"/>
              </a:ext>
            </a:extLst>
          </p:cNvPr>
          <p:cNvSpPr>
            <a:spLocks noGrp="1"/>
          </p:cNvSpPr>
          <p:nvPr>
            <p:ph type="sldNum" sz="quarter" idx="12"/>
          </p:nvPr>
        </p:nvSpPr>
        <p:spPr/>
        <p:txBody>
          <a:bodyPr/>
          <a:lstStyle/>
          <a:p>
            <a:fld id="{F4C212B1-2F49-4032-8D6D-ABFC2DA01B5F}" type="slidenum">
              <a:rPr lang="en-US" smtClean="0"/>
              <a:pPr/>
              <a:t>74</a:t>
            </a:fld>
            <a:endParaRPr lang="en-US"/>
          </a:p>
        </p:txBody>
      </p:sp>
      <p:pic>
        <p:nvPicPr>
          <p:cNvPr id="9" name="Content Placeholder 8">
            <a:extLst>
              <a:ext uri="{FF2B5EF4-FFF2-40B4-BE49-F238E27FC236}">
                <a16:creationId xmlns:a16="http://schemas.microsoft.com/office/drawing/2014/main" id="{CEF3E689-777B-4F4C-B06C-2A21DCB7FC77}"/>
              </a:ext>
            </a:extLst>
          </p:cNvPr>
          <p:cNvPicPr>
            <a:picLocks noGrp="1" noChangeAspect="1"/>
          </p:cNvPicPr>
          <p:nvPr>
            <p:ph idx="1"/>
          </p:nvPr>
        </p:nvPicPr>
        <p:blipFill>
          <a:blip r:embed="rId3"/>
          <a:stretch>
            <a:fillRect/>
          </a:stretch>
        </p:blipFill>
        <p:spPr>
          <a:xfrm>
            <a:off x="546957" y="914400"/>
            <a:ext cx="8050085" cy="5211763"/>
          </a:xfrm>
          <a:prstGeom prst="rect">
            <a:avLst/>
          </a:prstGeom>
        </p:spPr>
      </p:pic>
      <p:sp>
        <p:nvSpPr>
          <p:cNvPr id="10" name="Oval 9">
            <a:extLst>
              <a:ext uri="{FF2B5EF4-FFF2-40B4-BE49-F238E27FC236}">
                <a16:creationId xmlns:a16="http://schemas.microsoft.com/office/drawing/2014/main" id="{122EE2FA-0F00-4B69-93FA-A9A8ED1A5718}"/>
              </a:ext>
            </a:extLst>
          </p:cNvPr>
          <p:cNvSpPr/>
          <p:nvPr/>
        </p:nvSpPr>
        <p:spPr>
          <a:xfrm>
            <a:off x="457200" y="1828800"/>
            <a:ext cx="1447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25707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07ACB5-46E2-49BB-8A87-D0DE13D78BE6}"/>
              </a:ext>
            </a:extLst>
          </p:cNvPr>
          <p:cNvSpPr>
            <a:spLocks noGrp="1"/>
          </p:cNvSpPr>
          <p:nvPr>
            <p:ph type="sldNum" sz="quarter" idx="12"/>
          </p:nvPr>
        </p:nvSpPr>
        <p:spPr/>
        <p:txBody>
          <a:bodyPr/>
          <a:lstStyle/>
          <a:p>
            <a:fld id="{F4C212B1-2F49-4032-8D6D-ABFC2DA01B5F}" type="slidenum">
              <a:rPr lang="en-US" smtClean="0"/>
              <a:pPr/>
              <a:t>75</a:t>
            </a:fld>
            <a:endParaRPr lang="en-US"/>
          </a:p>
        </p:txBody>
      </p:sp>
      <p:pic>
        <p:nvPicPr>
          <p:cNvPr id="5" name="Picture 4">
            <a:extLst>
              <a:ext uri="{FF2B5EF4-FFF2-40B4-BE49-F238E27FC236}">
                <a16:creationId xmlns:a16="http://schemas.microsoft.com/office/drawing/2014/main" id="{32EEFA3E-44A3-4761-840F-949476421AB9}"/>
              </a:ext>
            </a:extLst>
          </p:cNvPr>
          <p:cNvPicPr>
            <a:picLocks noChangeAspect="1"/>
          </p:cNvPicPr>
          <p:nvPr/>
        </p:nvPicPr>
        <p:blipFill>
          <a:blip r:embed="rId3"/>
          <a:stretch>
            <a:fillRect/>
          </a:stretch>
        </p:blipFill>
        <p:spPr>
          <a:xfrm>
            <a:off x="0" y="858505"/>
            <a:ext cx="9144000" cy="5140990"/>
          </a:xfrm>
          <a:prstGeom prst="rect">
            <a:avLst/>
          </a:prstGeom>
        </p:spPr>
      </p:pic>
      <p:sp>
        <p:nvSpPr>
          <p:cNvPr id="6" name="Oval 5">
            <a:extLst>
              <a:ext uri="{FF2B5EF4-FFF2-40B4-BE49-F238E27FC236}">
                <a16:creationId xmlns:a16="http://schemas.microsoft.com/office/drawing/2014/main" id="{EA8E04A9-FF4E-4C21-BF37-1E8200D3ABD4}"/>
              </a:ext>
            </a:extLst>
          </p:cNvPr>
          <p:cNvSpPr/>
          <p:nvPr/>
        </p:nvSpPr>
        <p:spPr>
          <a:xfrm>
            <a:off x="1676400" y="3352800"/>
            <a:ext cx="6096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35726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AC2296-FCCD-447C-8288-2BA8E4DFC5C8}"/>
              </a:ext>
            </a:extLst>
          </p:cNvPr>
          <p:cNvSpPr>
            <a:spLocks noGrp="1"/>
          </p:cNvSpPr>
          <p:nvPr>
            <p:ph type="sldNum" sz="quarter" idx="12"/>
          </p:nvPr>
        </p:nvSpPr>
        <p:spPr/>
        <p:txBody>
          <a:bodyPr/>
          <a:lstStyle/>
          <a:p>
            <a:fld id="{F4C212B1-2F49-4032-8D6D-ABFC2DA01B5F}" type="slidenum">
              <a:rPr lang="en-US" smtClean="0"/>
              <a:pPr/>
              <a:t>76</a:t>
            </a:fld>
            <a:endParaRPr lang="en-US"/>
          </a:p>
        </p:txBody>
      </p:sp>
      <p:pic>
        <p:nvPicPr>
          <p:cNvPr id="5" name="Picture 4">
            <a:extLst>
              <a:ext uri="{FF2B5EF4-FFF2-40B4-BE49-F238E27FC236}">
                <a16:creationId xmlns:a16="http://schemas.microsoft.com/office/drawing/2014/main" id="{CCDD63F6-E79B-47FF-9EF9-B748F6BA1B4E}"/>
              </a:ext>
            </a:extLst>
          </p:cNvPr>
          <p:cNvPicPr>
            <a:picLocks noChangeAspect="1"/>
          </p:cNvPicPr>
          <p:nvPr/>
        </p:nvPicPr>
        <p:blipFill>
          <a:blip r:embed="rId3"/>
          <a:stretch>
            <a:fillRect/>
          </a:stretch>
        </p:blipFill>
        <p:spPr>
          <a:xfrm>
            <a:off x="0" y="858505"/>
            <a:ext cx="9144000" cy="5140990"/>
          </a:xfrm>
          <a:prstGeom prst="rect">
            <a:avLst/>
          </a:prstGeom>
        </p:spPr>
      </p:pic>
      <p:sp>
        <p:nvSpPr>
          <p:cNvPr id="6" name="Oval 5">
            <a:extLst>
              <a:ext uri="{FF2B5EF4-FFF2-40B4-BE49-F238E27FC236}">
                <a16:creationId xmlns:a16="http://schemas.microsoft.com/office/drawing/2014/main" id="{49042186-1F77-4D6F-8D57-082A4006EF6A}"/>
              </a:ext>
            </a:extLst>
          </p:cNvPr>
          <p:cNvSpPr/>
          <p:nvPr/>
        </p:nvSpPr>
        <p:spPr>
          <a:xfrm>
            <a:off x="7391400" y="2057400"/>
            <a:ext cx="914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7945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60BB50-8175-4EBF-A236-136465231062}"/>
              </a:ext>
            </a:extLst>
          </p:cNvPr>
          <p:cNvSpPr>
            <a:spLocks noGrp="1"/>
          </p:cNvSpPr>
          <p:nvPr>
            <p:ph type="sldNum" sz="quarter" idx="12"/>
          </p:nvPr>
        </p:nvSpPr>
        <p:spPr/>
        <p:txBody>
          <a:bodyPr/>
          <a:lstStyle/>
          <a:p>
            <a:fld id="{F4C212B1-2F49-4032-8D6D-ABFC2DA01B5F}" type="slidenum">
              <a:rPr lang="en-US" smtClean="0"/>
              <a:pPr/>
              <a:t>77</a:t>
            </a:fld>
            <a:endParaRPr lang="en-US"/>
          </a:p>
        </p:txBody>
      </p:sp>
      <p:pic>
        <p:nvPicPr>
          <p:cNvPr id="5" name="Picture 4">
            <a:extLst>
              <a:ext uri="{FF2B5EF4-FFF2-40B4-BE49-F238E27FC236}">
                <a16:creationId xmlns:a16="http://schemas.microsoft.com/office/drawing/2014/main" id="{FF5EE01F-DF08-42F9-922A-6B3A246607DA}"/>
              </a:ext>
            </a:extLst>
          </p:cNvPr>
          <p:cNvPicPr>
            <a:picLocks noChangeAspect="1"/>
          </p:cNvPicPr>
          <p:nvPr/>
        </p:nvPicPr>
        <p:blipFill>
          <a:blip r:embed="rId3"/>
          <a:stretch>
            <a:fillRect/>
          </a:stretch>
        </p:blipFill>
        <p:spPr>
          <a:xfrm>
            <a:off x="0" y="858505"/>
            <a:ext cx="9144000" cy="5140990"/>
          </a:xfrm>
          <a:prstGeom prst="rect">
            <a:avLst/>
          </a:prstGeom>
        </p:spPr>
      </p:pic>
      <p:sp>
        <p:nvSpPr>
          <p:cNvPr id="6" name="Oval 5">
            <a:extLst>
              <a:ext uri="{FF2B5EF4-FFF2-40B4-BE49-F238E27FC236}">
                <a16:creationId xmlns:a16="http://schemas.microsoft.com/office/drawing/2014/main" id="{EE7D92A9-6501-4010-97EC-9E67DE422C01}"/>
              </a:ext>
            </a:extLst>
          </p:cNvPr>
          <p:cNvSpPr/>
          <p:nvPr/>
        </p:nvSpPr>
        <p:spPr>
          <a:xfrm>
            <a:off x="3429000" y="3962400"/>
            <a:ext cx="11430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58513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F364AE-9939-49FA-9264-D89A7E3C8236}"/>
              </a:ext>
            </a:extLst>
          </p:cNvPr>
          <p:cNvSpPr>
            <a:spLocks noGrp="1"/>
          </p:cNvSpPr>
          <p:nvPr>
            <p:ph type="sldNum" sz="quarter" idx="12"/>
          </p:nvPr>
        </p:nvSpPr>
        <p:spPr/>
        <p:txBody>
          <a:bodyPr/>
          <a:lstStyle/>
          <a:p>
            <a:fld id="{F4C212B1-2F49-4032-8D6D-ABFC2DA01B5F}" type="slidenum">
              <a:rPr lang="en-US" smtClean="0"/>
              <a:pPr/>
              <a:t>78</a:t>
            </a:fld>
            <a:endParaRPr lang="en-US"/>
          </a:p>
        </p:txBody>
      </p:sp>
      <p:pic>
        <p:nvPicPr>
          <p:cNvPr id="4" name="Picture 3">
            <a:extLst>
              <a:ext uri="{FF2B5EF4-FFF2-40B4-BE49-F238E27FC236}">
                <a16:creationId xmlns:a16="http://schemas.microsoft.com/office/drawing/2014/main" id="{370D499A-2D68-42DB-8A35-4E4D855426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685800"/>
            <a:ext cx="6172200" cy="6172200"/>
          </a:xfrm>
          <a:prstGeom prst="rect">
            <a:avLst/>
          </a:prstGeom>
        </p:spPr>
      </p:pic>
    </p:spTree>
    <p:extLst>
      <p:ext uri="{BB962C8B-B14F-4D97-AF65-F5344CB8AC3E}">
        <p14:creationId xmlns:p14="http://schemas.microsoft.com/office/powerpoint/2010/main" val="12928499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dirty="0"/>
              <a:t>What is the Point Inventory?</a:t>
            </a:r>
          </a:p>
        </p:txBody>
      </p:sp>
      <p:sp>
        <p:nvSpPr>
          <p:cNvPr id="7171" name="Content Placeholder 2"/>
          <p:cNvSpPr>
            <a:spLocks noGrp="1"/>
          </p:cNvSpPr>
          <p:nvPr>
            <p:ph idx="1"/>
          </p:nvPr>
        </p:nvSpPr>
        <p:spPr>
          <a:xfrm>
            <a:off x="457200" y="1600201"/>
            <a:ext cx="8458200" cy="4645024"/>
          </a:xfrm>
        </p:spPr>
        <p:txBody>
          <a:bodyPr/>
          <a:lstStyle/>
          <a:p>
            <a:pPr eaLnBrk="1" hangingPunct="1"/>
            <a:r>
              <a:rPr lang="en-US" sz="2800" dirty="0"/>
              <a:t>Emissions estimates for the facility inventory</a:t>
            </a:r>
          </a:p>
          <a:p>
            <a:pPr lvl="1" eaLnBrk="1" hangingPunct="1"/>
            <a:r>
              <a:rPr lang="en-US" sz="2400" dirty="0"/>
              <a:t>By pollutant</a:t>
            </a:r>
          </a:p>
          <a:p>
            <a:pPr lvl="1" eaLnBrk="1" hangingPunct="1"/>
            <a:r>
              <a:rPr lang="en-US" sz="2400" dirty="0"/>
              <a:t>By process</a:t>
            </a:r>
          </a:p>
          <a:p>
            <a:pPr lvl="1" eaLnBrk="1" hangingPunct="1"/>
            <a:r>
              <a:rPr lang="en-US" sz="2400" dirty="0"/>
              <a:t>By inventory year/reporting period (e.g., 2017 / annual)</a:t>
            </a:r>
          </a:p>
          <a:p>
            <a:pPr eaLnBrk="1" hangingPunct="1"/>
            <a:r>
              <a:rPr lang="en-US" sz="2800" dirty="0"/>
              <a:t>In addition to emissions, point data may include</a:t>
            </a:r>
          </a:p>
          <a:p>
            <a:pPr lvl="1" eaLnBrk="1" hangingPunct="1"/>
            <a:r>
              <a:rPr lang="en-US" sz="2400" dirty="0"/>
              <a:t>Throughput (by process and inventory/year reporting period)</a:t>
            </a:r>
          </a:p>
          <a:p>
            <a:pPr lvl="1" eaLnBrk="1" hangingPunct="1"/>
            <a:r>
              <a:rPr lang="en-US" sz="2400" dirty="0"/>
              <a:t> Operating details</a:t>
            </a:r>
          </a:p>
          <a:p>
            <a:pPr lvl="1" eaLnBrk="1" hangingPunct="1"/>
            <a:r>
              <a:rPr lang="en-US" sz="2400" dirty="0"/>
              <a:t> Supplemental parameters</a:t>
            </a:r>
          </a:p>
          <a:p>
            <a:pPr lvl="1" eaLnBrk="1" hangingPunct="1"/>
            <a:endParaRPr lang="en-US" dirty="0"/>
          </a:p>
          <a:p>
            <a:pPr lvl="1" eaLnBrk="1" hangingPunct="1"/>
            <a:endParaRPr lang="en-US" dirty="0"/>
          </a:p>
          <a:p>
            <a:pPr lvl="1" eaLnBrk="1" hangingPunct="1"/>
            <a:endParaRPr lang="en-US" dirty="0"/>
          </a:p>
        </p:txBody>
      </p:sp>
      <p:sp>
        <p:nvSpPr>
          <p:cNvPr id="4" name="Slide Number Placeholder 3"/>
          <p:cNvSpPr>
            <a:spLocks noGrp="1"/>
          </p:cNvSpPr>
          <p:nvPr>
            <p:ph type="sldNum" sz="quarter" idx="12"/>
          </p:nvPr>
        </p:nvSpPr>
        <p:spPr/>
        <p:txBody>
          <a:bodyPr/>
          <a:lstStyle/>
          <a:p>
            <a:pPr>
              <a:defRPr/>
            </a:pPr>
            <a:fld id="{23482766-1B3B-4603-A771-D270E25208ED}" type="slidenum">
              <a:rPr lang="en-US" smtClean="0"/>
              <a:pPr>
                <a:defRPr/>
              </a:pPr>
              <a:t>79</a:t>
            </a:fld>
            <a:endParaRPr lang="en-US"/>
          </a:p>
        </p:txBody>
      </p:sp>
    </p:spTree>
    <p:extLst>
      <p:ext uri="{BB962C8B-B14F-4D97-AF65-F5344CB8AC3E}">
        <p14:creationId xmlns:p14="http://schemas.microsoft.com/office/powerpoint/2010/main" val="1486038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858505"/>
            <a:ext cx="9144000" cy="5140990"/>
          </a:xfrm>
          <a:prstGeom prst="rect">
            <a:avLst/>
          </a:prstGeom>
        </p:spPr>
      </p:pic>
      <p:sp>
        <p:nvSpPr>
          <p:cNvPr id="5" name="Rectangle 4"/>
          <p:cNvSpPr/>
          <p:nvPr/>
        </p:nvSpPr>
        <p:spPr>
          <a:xfrm>
            <a:off x="3647209" y="2475310"/>
            <a:ext cx="4530437" cy="8143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https://www.epa.gov/air-emissions-inventories/emissions-inventory-system-eis-users-manual-and-how-tos</a:t>
            </a:r>
          </a:p>
        </p:txBody>
      </p:sp>
      <p:sp>
        <p:nvSpPr>
          <p:cNvPr id="8" name="Oval 7"/>
          <p:cNvSpPr/>
          <p:nvPr/>
        </p:nvSpPr>
        <p:spPr>
          <a:xfrm>
            <a:off x="207819" y="4982442"/>
            <a:ext cx="1776845" cy="62345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904794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pPr eaLnBrk="1" hangingPunct="1"/>
            <a:r>
              <a:rPr lang="en-US" dirty="0"/>
              <a:t>Important Concepts (1)</a:t>
            </a:r>
          </a:p>
        </p:txBody>
      </p:sp>
      <p:sp>
        <p:nvSpPr>
          <p:cNvPr id="8195" name="Rectangle 3"/>
          <p:cNvSpPr>
            <a:spLocks noGrp="1" noChangeArrowheads="1"/>
          </p:cNvSpPr>
          <p:nvPr>
            <p:ph type="body" idx="1"/>
          </p:nvPr>
        </p:nvSpPr>
        <p:spPr>
          <a:xfrm>
            <a:off x="457200" y="1066800"/>
            <a:ext cx="8229600" cy="4525963"/>
          </a:xfrm>
        </p:spPr>
        <p:txBody>
          <a:bodyPr/>
          <a:lstStyle/>
          <a:p>
            <a:pPr eaLnBrk="1" hangingPunct="1">
              <a:lnSpc>
                <a:spcPct val="80000"/>
              </a:lnSpc>
            </a:pPr>
            <a:r>
              <a:rPr lang="en-US" sz="2800" dirty="0"/>
              <a:t>Update your Facility inventory prior to submitting  Point emissions</a:t>
            </a:r>
          </a:p>
          <a:p>
            <a:pPr lvl="1" eaLnBrk="1" hangingPunct="1">
              <a:lnSpc>
                <a:spcPct val="80000"/>
              </a:lnSpc>
            </a:pPr>
            <a:r>
              <a:rPr lang="en-US" sz="2400" dirty="0"/>
              <a:t>Emissions may only be reported for an existing process</a:t>
            </a:r>
          </a:p>
          <a:p>
            <a:pPr lvl="1" eaLnBrk="1" hangingPunct="1">
              <a:lnSpc>
                <a:spcPct val="80000"/>
              </a:lnSpc>
            </a:pPr>
            <a:r>
              <a:rPr lang="en-US" sz="2400" dirty="0"/>
              <a:t>Existing process cannot have a </a:t>
            </a:r>
            <a:r>
              <a:rPr lang="en-US" sz="2400" dirty="0" err="1"/>
              <a:t>LastEmissionsYear</a:t>
            </a:r>
            <a:r>
              <a:rPr lang="en-US" sz="2400" dirty="0"/>
              <a:t> less than the inventory year</a:t>
            </a:r>
          </a:p>
          <a:p>
            <a:pPr lvl="1" eaLnBrk="1" hangingPunct="1">
              <a:lnSpc>
                <a:spcPct val="80000"/>
              </a:lnSpc>
            </a:pPr>
            <a:r>
              <a:rPr lang="en-US" sz="2400" dirty="0"/>
              <a:t>SCC code for process must still be valid and active</a:t>
            </a:r>
          </a:p>
          <a:p>
            <a:pPr lvl="1" eaLnBrk="1" hangingPunct="1">
              <a:lnSpc>
                <a:spcPct val="80000"/>
              </a:lnSpc>
            </a:pPr>
            <a:r>
              <a:rPr lang="en-US" sz="2400" dirty="0"/>
              <a:t>Emission Unit and Facility must be </a:t>
            </a:r>
            <a:r>
              <a:rPr lang="en-US" sz="2400" dirty="0" err="1"/>
              <a:t>OPerating</a:t>
            </a:r>
            <a:r>
              <a:rPr lang="en-US" sz="2400" dirty="0"/>
              <a:t> for the inventory year (can’t be PS or TS Status with Status Year = inventory year)</a:t>
            </a:r>
          </a:p>
        </p:txBody>
      </p:sp>
      <p:sp>
        <p:nvSpPr>
          <p:cNvPr id="4" name="Slide Number Placeholder 3"/>
          <p:cNvSpPr>
            <a:spLocks noGrp="1"/>
          </p:cNvSpPr>
          <p:nvPr>
            <p:ph type="sldNum" sz="quarter" idx="12"/>
          </p:nvPr>
        </p:nvSpPr>
        <p:spPr/>
        <p:txBody>
          <a:bodyPr/>
          <a:lstStyle/>
          <a:p>
            <a:pPr>
              <a:defRPr/>
            </a:pPr>
            <a:fld id="{23482766-1B3B-4603-A771-D270E25208ED}" type="slidenum">
              <a:rPr lang="en-US" smtClean="0"/>
              <a:pPr>
                <a:defRPr/>
              </a:pPr>
              <a:t>80</a:t>
            </a:fld>
            <a:endParaRPr lang="en-US"/>
          </a:p>
        </p:txBody>
      </p:sp>
    </p:spTree>
    <p:extLst>
      <p:ext uri="{BB962C8B-B14F-4D97-AF65-F5344CB8AC3E}">
        <p14:creationId xmlns:p14="http://schemas.microsoft.com/office/powerpoint/2010/main" val="42662149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pPr eaLnBrk="1" hangingPunct="1"/>
            <a:r>
              <a:rPr lang="en-US" dirty="0"/>
              <a:t>Important Concepts (2) </a:t>
            </a:r>
          </a:p>
        </p:txBody>
      </p:sp>
      <p:sp>
        <p:nvSpPr>
          <p:cNvPr id="8195" name="Rectangle 3"/>
          <p:cNvSpPr>
            <a:spLocks noGrp="1" noChangeArrowheads="1"/>
          </p:cNvSpPr>
          <p:nvPr>
            <p:ph type="body" idx="1"/>
          </p:nvPr>
        </p:nvSpPr>
        <p:spPr>
          <a:xfrm>
            <a:off x="457200" y="1066800"/>
            <a:ext cx="8229600" cy="4525963"/>
          </a:xfrm>
        </p:spPr>
        <p:txBody>
          <a:bodyPr/>
          <a:lstStyle/>
          <a:p>
            <a:pPr eaLnBrk="1" hangingPunct="1">
              <a:lnSpc>
                <a:spcPct val="80000"/>
              </a:lnSpc>
            </a:pPr>
            <a:r>
              <a:rPr lang="en-US" sz="2800" dirty="0"/>
              <a:t>Can use LB, TON or metric to submit emissions</a:t>
            </a:r>
          </a:p>
          <a:p>
            <a:pPr lvl="1" eaLnBrk="1" hangingPunct="1">
              <a:lnSpc>
                <a:spcPct val="80000"/>
              </a:lnSpc>
            </a:pPr>
            <a:r>
              <a:rPr lang="en-US" sz="2400" dirty="0"/>
              <a:t>EIS reports show HAPs in LB and CAPs in TON</a:t>
            </a:r>
          </a:p>
          <a:p>
            <a:pPr eaLnBrk="1" hangingPunct="1">
              <a:lnSpc>
                <a:spcPct val="80000"/>
              </a:lnSpc>
            </a:pPr>
            <a:r>
              <a:rPr lang="en-US" dirty="0"/>
              <a:t>Report controlled emissions, not uncontrolled –even if you don’t report controls or %s</a:t>
            </a:r>
          </a:p>
          <a:p>
            <a:pPr eaLnBrk="1" hangingPunct="1">
              <a:lnSpc>
                <a:spcPct val="80000"/>
              </a:lnSpc>
            </a:pPr>
            <a:r>
              <a:rPr lang="en-US" dirty="0"/>
              <a:t>All pollutants for a given process must be reported together</a:t>
            </a:r>
            <a:endParaRPr lang="en-US" sz="2400" dirty="0"/>
          </a:p>
          <a:p>
            <a:pPr lvl="1" eaLnBrk="1" hangingPunct="1">
              <a:lnSpc>
                <a:spcPct val="80000"/>
              </a:lnSpc>
            </a:pPr>
            <a:r>
              <a:rPr lang="en-US" sz="2400" dirty="0"/>
              <a:t>Each submittal overwrites the last for a given process</a:t>
            </a:r>
            <a:endParaRPr lang="en-US" sz="2400" dirty="0">
              <a:solidFill>
                <a:srgbClr val="FF0000"/>
              </a:solidFill>
            </a:endParaRPr>
          </a:p>
          <a:p>
            <a:pPr lvl="1" eaLnBrk="1" hangingPunct="1">
              <a:lnSpc>
                <a:spcPct val="80000"/>
              </a:lnSpc>
            </a:pPr>
            <a:r>
              <a:rPr lang="en-US" sz="2400" dirty="0"/>
              <a:t>You can submit different facilities or different processes at a facility in separate submittals</a:t>
            </a:r>
            <a:endParaRPr lang="en-US" dirty="0"/>
          </a:p>
          <a:p>
            <a:pPr eaLnBrk="1" hangingPunct="1">
              <a:lnSpc>
                <a:spcPct val="80000"/>
              </a:lnSpc>
            </a:pPr>
            <a:endParaRPr lang="en-US" dirty="0"/>
          </a:p>
          <a:p>
            <a:pPr eaLnBrk="1" hangingPunct="1">
              <a:lnSpc>
                <a:spcPct val="80000"/>
              </a:lnSpc>
            </a:pPr>
            <a:endParaRPr lang="en-US" sz="2800" dirty="0"/>
          </a:p>
        </p:txBody>
      </p:sp>
      <p:sp>
        <p:nvSpPr>
          <p:cNvPr id="4" name="Slide Number Placeholder 3"/>
          <p:cNvSpPr>
            <a:spLocks noGrp="1"/>
          </p:cNvSpPr>
          <p:nvPr>
            <p:ph type="sldNum" sz="quarter" idx="12"/>
          </p:nvPr>
        </p:nvSpPr>
        <p:spPr/>
        <p:txBody>
          <a:bodyPr/>
          <a:lstStyle/>
          <a:p>
            <a:pPr>
              <a:defRPr/>
            </a:pPr>
            <a:fld id="{23482766-1B3B-4603-A771-D270E25208ED}" type="slidenum">
              <a:rPr lang="en-US" smtClean="0"/>
              <a:pPr>
                <a:defRPr/>
              </a:pPr>
              <a:t>81</a:t>
            </a:fld>
            <a:endParaRPr lang="en-US"/>
          </a:p>
        </p:txBody>
      </p:sp>
    </p:spTree>
    <p:extLst>
      <p:ext uri="{BB962C8B-B14F-4D97-AF65-F5344CB8AC3E}">
        <p14:creationId xmlns:p14="http://schemas.microsoft.com/office/powerpoint/2010/main" val="21524417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 Concepts (3)</a:t>
            </a:r>
          </a:p>
        </p:txBody>
      </p:sp>
      <p:sp>
        <p:nvSpPr>
          <p:cNvPr id="3" name="Content Placeholder 2"/>
          <p:cNvSpPr>
            <a:spLocks noGrp="1"/>
          </p:cNvSpPr>
          <p:nvPr>
            <p:ph idx="1"/>
          </p:nvPr>
        </p:nvSpPr>
        <p:spPr>
          <a:xfrm>
            <a:off x="457200" y="1447800"/>
            <a:ext cx="8229600" cy="4525963"/>
          </a:xfrm>
        </p:spPr>
        <p:txBody>
          <a:bodyPr/>
          <a:lstStyle/>
          <a:p>
            <a:r>
              <a:rPr lang="en-US" sz="2800" dirty="0"/>
              <a:t>Report Process-level, not facility level </a:t>
            </a:r>
          </a:p>
          <a:p>
            <a:r>
              <a:rPr lang="en-US" sz="2800" dirty="0"/>
              <a:t>If you report any pollutants at the facility-level, emissions could cause potential double counting and other problems –</a:t>
            </a:r>
          </a:p>
          <a:p>
            <a:pPr>
              <a:buNone/>
            </a:pPr>
            <a:endParaRPr lang="en-US" dirty="0"/>
          </a:p>
          <a:p>
            <a:pPr>
              <a:buNone/>
            </a:pPr>
            <a:endParaRPr lang="en-US" dirty="0"/>
          </a:p>
        </p:txBody>
      </p:sp>
      <p:sp>
        <p:nvSpPr>
          <p:cNvPr id="4" name="Slide Number Placeholder 3"/>
          <p:cNvSpPr>
            <a:spLocks noGrp="1"/>
          </p:cNvSpPr>
          <p:nvPr>
            <p:ph type="sldNum" sz="quarter" idx="12"/>
          </p:nvPr>
        </p:nvSpPr>
        <p:spPr/>
        <p:txBody>
          <a:bodyPr/>
          <a:lstStyle/>
          <a:p>
            <a:pPr>
              <a:defRPr/>
            </a:pPr>
            <a:fld id="{23482766-1B3B-4603-A771-D270E25208ED}" type="slidenum">
              <a:rPr lang="en-US" smtClean="0"/>
              <a:pPr>
                <a:defRPr/>
              </a:pPr>
              <a:t>82</a:t>
            </a:fld>
            <a:endParaRPr lang="en-US" dirty="0"/>
          </a:p>
        </p:txBody>
      </p:sp>
    </p:spTree>
    <p:extLst>
      <p:ext uri="{BB962C8B-B14F-4D97-AF65-F5344CB8AC3E}">
        <p14:creationId xmlns:p14="http://schemas.microsoft.com/office/powerpoint/2010/main" val="29712385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715962"/>
          </a:xfrm>
        </p:spPr>
        <p:txBody>
          <a:bodyPr>
            <a:normAutofit/>
          </a:bodyPr>
          <a:lstStyle/>
          <a:p>
            <a:pPr eaLnBrk="1" hangingPunct="1"/>
            <a:r>
              <a:rPr lang="en-US" sz="3600" dirty="0"/>
              <a:t>Point Emissions Tables – Bridge Tool</a:t>
            </a:r>
          </a:p>
        </p:txBody>
      </p:sp>
      <p:sp>
        <p:nvSpPr>
          <p:cNvPr id="11267" name="Rectangle 3"/>
          <p:cNvSpPr>
            <a:spLocks noGrp="1" noChangeArrowheads="1"/>
          </p:cNvSpPr>
          <p:nvPr>
            <p:ph type="body" idx="1"/>
          </p:nvPr>
        </p:nvSpPr>
        <p:spPr>
          <a:xfrm>
            <a:off x="381000" y="1142999"/>
            <a:ext cx="8229600" cy="4876801"/>
          </a:xfrm>
        </p:spPr>
        <p:txBody>
          <a:bodyPr>
            <a:normAutofit lnSpcReduction="10000"/>
          </a:bodyPr>
          <a:lstStyle/>
          <a:p>
            <a:pPr eaLnBrk="1" hangingPunct="1">
              <a:lnSpc>
                <a:spcPct val="80000"/>
              </a:lnSpc>
            </a:pPr>
            <a:r>
              <a:rPr lang="en-US" sz="2800" dirty="0"/>
              <a:t>Document Header - Required</a:t>
            </a:r>
          </a:p>
          <a:p>
            <a:pPr lvl="1" eaLnBrk="1" hangingPunct="1">
              <a:lnSpc>
                <a:spcPct val="80000"/>
              </a:lnSpc>
            </a:pPr>
            <a:r>
              <a:rPr lang="en-US" sz="2400" dirty="0" err="1"/>
              <a:t>DataFlowName</a:t>
            </a:r>
            <a:r>
              <a:rPr lang="en-US" sz="2400" dirty="0"/>
              <a:t> – </a:t>
            </a:r>
            <a:r>
              <a:rPr lang="en-US" sz="2400" b="1" dirty="0"/>
              <a:t>EIS_v1_0</a:t>
            </a:r>
          </a:p>
          <a:p>
            <a:pPr lvl="1">
              <a:lnSpc>
                <a:spcPct val="80000"/>
              </a:lnSpc>
            </a:pPr>
            <a:r>
              <a:rPr lang="en-US" sz="2400" dirty="0"/>
              <a:t>Property-</a:t>
            </a:r>
            <a:r>
              <a:rPr lang="en-US" sz="2400" dirty="0" err="1"/>
              <a:t>SubmissionType</a:t>
            </a:r>
            <a:r>
              <a:rPr lang="en-US" sz="2400" dirty="0"/>
              <a:t> - either </a:t>
            </a:r>
            <a:r>
              <a:rPr lang="en-US" sz="2400" b="1" dirty="0"/>
              <a:t>QA</a:t>
            </a:r>
            <a:r>
              <a:rPr lang="en-US" sz="2400" dirty="0"/>
              <a:t> or </a:t>
            </a:r>
            <a:r>
              <a:rPr lang="en-US" sz="2400" b="1" dirty="0"/>
              <a:t>Production</a:t>
            </a:r>
            <a:endParaRPr lang="en-US" sz="2400" dirty="0"/>
          </a:p>
          <a:p>
            <a:pPr lvl="1">
              <a:lnSpc>
                <a:spcPct val="80000"/>
              </a:lnSpc>
            </a:pPr>
            <a:r>
              <a:rPr lang="en-US" sz="2400" dirty="0"/>
              <a:t>Property-</a:t>
            </a:r>
            <a:r>
              <a:rPr lang="en-US" sz="2400" dirty="0" err="1"/>
              <a:t>DataCategory</a:t>
            </a:r>
            <a:r>
              <a:rPr lang="en-US" sz="2400" dirty="0"/>
              <a:t> - </a:t>
            </a:r>
            <a:r>
              <a:rPr lang="en-US" sz="2400" b="1" dirty="0"/>
              <a:t>Point</a:t>
            </a:r>
          </a:p>
          <a:p>
            <a:pPr lvl="1">
              <a:lnSpc>
                <a:spcPct val="80000"/>
              </a:lnSpc>
            </a:pPr>
            <a:r>
              <a:rPr lang="en-US" sz="2400" dirty="0" err="1"/>
              <a:t>UserIdentifier</a:t>
            </a:r>
            <a:r>
              <a:rPr lang="en-US" sz="2400" dirty="0"/>
              <a:t> – your EIS registered acct ID (email)</a:t>
            </a:r>
          </a:p>
          <a:p>
            <a:pPr lvl="1">
              <a:lnSpc>
                <a:spcPct val="80000"/>
              </a:lnSpc>
            </a:pPr>
            <a:r>
              <a:rPr lang="en-US" sz="2400" dirty="0" err="1"/>
              <a:t>ProgramSystemCode</a:t>
            </a:r>
            <a:r>
              <a:rPr lang="en-US" sz="2400" dirty="0"/>
              <a:t> – your Agency’s PSC</a:t>
            </a:r>
          </a:p>
          <a:p>
            <a:pPr lvl="1">
              <a:lnSpc>
                <a:spcPct val="80000"/>
              </a:lnSpc>
            </a:pPr>
            <a:r>
              <a:rPr lang="en-US" sz="2400" dirty="0" err="1"/>
              <a:t>EmissionsYear</a:t>
            </a:r>
            <a:r>
              <a:rPr lang="en-US" sz="2400" dirty="0"/>
              <a:t> - </a:t>
            </a:r>
            <a:r>
              <a:rPr lang="en-US" sz="2400" b="1" dirty="0"/>
              <a:t>2017</a:t>
            </a:r>
          </a:p>
          <a:p>
            <a:pPr marL="457200" lvl="1" indent="0">
              <a:lnSpc>
                <a:spcPct val="80000"/>
              </a:lnSpc>
              <a:buNone/>
            </a:pPr>
            <a:endParaRPr lang="en-US" sz="2400" dirty="0"/>
          </a:p>
          <a:p>
            <a:pPr eaLnBrk="1" hangingPunct="1">
              <a:lnSpc>
                <a:spcPct val="80000"/>
              </a:lnSpc>
            </a:pPr>
            <a:r>
              <a:rPr lang="en-US" sz="2800" dirty="0"/>
              <a:t>Emissions  - Required</a:t>
            </a:r>
          </a:p>
          <a:p>
            <a:pPr marL="0" indent="0" eaLnBrk="1" hangingPunct="1">
              <a:lnSpc>
                <a:spcPct val="80000"/>
              </a:lnSpc>
              <a:buNone/>
            </a:pPr>
            <a:endParaRPr lang="en-US" sz="2800" dirty="0"/>
          </a:p>
          <a:p>
            <a:pPr eaLnBrk="1" hangingPunct="1">
              <a:lnSpc>
                <a:spcPct val="80000"/>
              </a:lnSpc>
            </a:pPr>
            <a:r>
              <a:rPr lang="en-US" sz="2800" dirty="0"/>
              <a:t>Reporting Period - Optional</a:t>
            </a:r>
          </a:p>
          <a:p>
            <a:pPr eaLnBrk="1" hangingPunct="1">
              <a:lnSpc>
                <a:spcPct val="80000"/>
              </a:lnSpc>
            </a:pPr>
            <a:r>
              <a:rPr lang="en-US" sz="2800" dirty="0"/>
              <a:t>Operating Details - Optional</a:t>
            </a:r>
          </a:p>
          <a:p>
            <a:pPr eaLnBrk="1" hangingPunct="1">
              <a:lnSpc>
                <a:spcPct val="80000"/>
              </a:lnSpc>
            </a:pPr>
            <a:r>
              <a:rPr lang="en-US" sz="2800" dirty="0"/>
              <a:t>Supplemental Parameters - Optional</a:t>
            </a:r>
          </a:p>
        </p:txBody>
      </p:sp>
      <p:sp>
        <p:nvSpPr>
          <p:cNvPr id="4" name="Slide Number Placeholder 3"/>
          <p:cNvSpPr>
            <a:spLocks noGrp="1"/>
          </p:cNvSpPr>
          <p:nvPr>
            <p:ph type="sldNum" sz="quarter" idx="12"/>
          </p:nvPr>
        </p:nvSpPr>
        <p:spPr/>
        <p:txBody>
          <a:bodyPr/>
          <a:lstStyle/>
          <a:p>
            <a:pPr>
              <a:defRPr/>
            </a:pPr>
            <a:fld id="{23482766-1B3B-4603-A771-D270E25208ED}" type="slidenum">
              <a:rPr lang="en-US" smtClean="0"/>
              <a:pPr>
                <a:defRPr/>
              </a:pPr>
              <a:t>83</a:t>
            </a:fld>
            <a:endParaRPr lang="en-US"/>
          </a:p>
        </p:txBody>
      </p:sp>
    </p:spTree>
    <p:extLst>
      <p:ext uri="{BB962C8B-B14F-4D97-AF65-F5344CB8AC3E}">
        <p14:creationId xmlns:p14="http://schemas.microsoft.com/office/powerpoint/2010/main" val="14328007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152400"/>
            <a:ext cx="8229600" cy="639762"/>
          </a:xfrm>
        </p:spPr>
        <p:txBody>
          <a:bodyPr>
            <a:normAutofit/>
          </a:bodyPr>
          <a:lstStyle/>
          <a:p>
            <a:pPr eaLnBrk="1" hangingPunct="1"/>
            <a:r>
              <a:rPr lang="en-US" sz="3200" dirty="0"/>
              <a:t>Emissions Table</a:t>
            </a:r>
          </a:p>
        </p:txBody>
      </p:sp>
      <p:sp>
        <p:nvSpPr>
          <p:cNvPr id="13315" name="Rectangle 3"/>
          <p:cNvSpPr>
            <a:spLocks noGrp="1" noChangeArrowheads="1"/>
          </p:cNvSpPr>
          <p:nvPr>
            <p:ph type="body" idx="1"/>
          </p:nvPr>
        </p:nvSpPr>
        <p:spPr>
          <a:xfrm>
            <a:off x="457200" y="1066800"/>
            <a:ext cx="8229600" cy="5486400"/>
          </a:xfrm>
        </p:spPr>
        <p:txBody>
          <a:bodyPr/>
          <a:lstStyle/>
          <a:p>
            <a:pPr eaLnBrk="1" hangingPunct="1">
              <a:lnSpc>
                <a:spcPct val="90000"/>
              </a:lnSpc>
            </a:pPr>
            <a:r>
              <a:rPr lang="en-US" sz="2800" dirty="0"/>
              <a:t>Emissions – Required</a:t>
            </a:r>
          </a:p>
          <a:p>
            <a:pPr lvl="1">
              <a:lnSpc>
                <a:spcPct val="80000"/>
              </a:lnSpc>
            </a:pPr>
            <a:r>
              <a:rPr lang="en-US" sz="2400" dirty="0"/>
              <a:t>Site, Unit, and Process Identifiers </a:t>
            </a:r>
          </a:p>
          <a:p>
            <a:pPr lvl="2">
              <a:lnSpc>
                <a:spcPct val="80000"/>
              </a:lnSpc>
            </a:pPr>
            <a:r>
              <a:rPr lang="en-US" dirty="0"/>
              <a:t>EIS or your Agency’s IDs (w/PSC)</a:t>
            </a:r>
            <a:endParaRPr lang="en-US" b="1" dirty="0"/>
          </a:p>
          <a:p>
            <a:pPr lvl="2">
              <a:lnSpc>
                <a:spcPct val="80000"/>
              </a:lnSpc>
            </a:pPr>
            <a:r>
              <a:rPr lang="en-US" dirty="0"/>
              <a:t>State/County FIPS or Tribal Code if your Agency’s IDs</a:t>
            </a:r>
          </a:p>
          <a:p>
            <a:pPr lvl="1">
              <a:lnSpc>
                <a:spcPct val="80000"/>
              </a:lnSpc>
            </a:pPr>
            <a:r>
              <a:rPr lang="en-US" dirty="0"/>
              <a:t> </a:t>
            </a:r>
            <a:r>
              <a:rPr lang="en-US" sz="2400" dirty="0"/>
              <a:t>Pollutant Code</a:t>
            </a:r>
          </a:p>
          <a:p>
            <a:pPr lvl="1">
              <a:lnSpc>
                <a:spcPct val="90000"/>
              </a:lnSpc>
            </a:pPr>
            <a:r>
              <a:rPr lang="en-US" sz="2400" dirty="0"/>
              <a:t>Total Emissions and UOM</a:t>
            </a:r>
          </a:p>
          <a:p>
            <a:pPr lvl="1" eaLnBrk="1" hangingPunct="1">
              <a:lnSpc>
                <a:spcPct val="90000"/>
              </a:lnSpc>
            </a:pPr>
            <a:r>
              <a:rPr lang="en-US" sz="2400" dirty="0"/>
              <a:t>Reporting Period Type Code - “A” (annual) at minimum</a:t>
            </a:r>
          </a:p>
          <a:p>
            <a:pPr lvl="1" eaLnBrk="1" hangingPunct="1">
              <a:lnSpc>
                <a:spcPct val="90000"/>
              </a:lnSpc>
            </a:pPr>
            <a:r>
              <a:rPr lang="en-US" sz="2400" dirty="0"/>
              <a:t>Emissions Operating Type Code - “R” (routine) at minimum</a:t>
            </a:r>
          </a:p>
          <a:p>
            <a:pPr lvl="1" eaLnBrk="1" hangingPunct="1">
              <a:lnSpc>
                <a:spcPct val="90000"/>
              </a:lnSpc>
            </a:pPr>
            <a:r>
              <a:rPr lang="en-US" sz="2400" dirty="0"/>
              <a:t>Emission Calculation Method Code</a:t>
            </a:r>
          </a:p>
          <a:p>
            <a:pPr eaLnBrk="1" hangingPunct="1">
              <a:lnSpc>
                <a:spcPct val="90000"/>
              </a:lnSpc>
            </a:pPr>
            <a:r>
              <a:rPr lang="en-US" sz="2800" dirty="0"/>
              <a:t>Optional - but desired</a:t>
            </a:r>
          </a:p>
          <a:p>
            <a:pPr lvl="1" eaLnBrk="1" hangingPunct="1">
              <a:lnSpc>
                <a:spcPct val="90000"/>
              </a:lnSpc>
            </a:pPr>
            <a:r>
              <a:rPr lang="en-US" sz="2000" dirty="0"/>
              <a:t>Emission Factor, EF Numerator and Denominator, Factor Text</a:t>
            </a:r>
          </a:p>
          <a:p>
            <a:pPr lvl="1" eaLnBrk="1" hangingPunct="1">
              <a:lnSpc>
                <a:spcPct val="90000"/>
              </a:lnSpc>
            </a:pPr>
            <a:r>
              <a:rPr lang="en-US" sz="2000" dirty="0"/>
              <a:t>Emissions Comment</a:t>
            </a:r>
          </a:p>
          <a:p>
            <a:pPr lvl="1" eaLnBrk="1" hangingPunct="1">
              <a:lnSpc>
                <a:spcPct val="90000"/>
              </a:lnSpc>
              <a:buFontTx/>
              <a:buNone/>
            </a:pPr>
            <a:endParaRPr lang="en-US" sz="1800" dirty="0"/>
          </a:p>
        </p:txBody>
      </p:sp>
      <p:sp>
        <p:nvSpPr>
          <p:cNvPr id="4" name="Slide Number Placeholder 3"/>
          <p:cNvSpPr>
            <a:spLocks noGrp="1"/>
          </p:cNvSpPr>
          <p:nvPr>
            <p:ph type="sldNum" sz="quarter" idx="12"/>
          </p:nvPr>
        </p:nvSpPr>
        <p:spPr/>
        <p:txBody>
          <a:bodyPr/>
          <a:lstStyle/>
          <a:p>
            <a:pPr>
              <a:defRPr/>
            </a:pPr>
            <a:fld id="{23482766-1B3B-4603-A771-D270E25208ED}" type="slidenum">
              <a:rPr lang="en-US" smtClean="0"/>
              <a:pPr>
                <a:defRPr/>
              </a:pPr>
              <a:t>84</a:t>
            </a:fld>
            <a:endParaRPr lang="en-US"/>
          </a:p>
        </p:txBody>
      </p:sp>
    </p:spTree>
    <p:extLst>
      <p:ext uri="{BB962C8B-B14F-4D97-AF65-F5344CB8AC3E}">
        <p14:creationId xmlns:p14="http://schemas.microsoft.com/office/powerpoint/2010/main" val="16314743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pPr eaLnBrk="1" hangingPunct="1"/>
            <a:r>
              <a:rPr lang="en-US" sz="3600" dirty="0"/>
              <a:t>Reporting Period Table</a:t>
            </a:r>
          </a:p>
        </p:txBody>
      </p:sp>
      <p:sp>
        <p:nvSpPr>
          <p:cNvPr id="12291" name="Rectangle 3"/>
          <p:cNvSpPr>
            <a:spLocks noGrp="1" noChangeArrowheads="1"/>
          </p:cNvSpPr>
          <p:nvPr>
            <p:ph type="body" idx="1"/>
          </p:nvPr>
        </p:nvSpPr>
        <p:spPr>
          <a:xfrm>
            <a:off x="304800" y="1752600"/>
            <a:ext cx="8229600" cy="4525963"/>
          </a:xfrm>
        </p:spPr>
        <p:txBody>
          <a:bodyPr>
            <a:normAutofit/>
          </a:bodyPr>
          <a:lstStyle/>
          <a:p>
            <a:pPr eaLnBrk="1" hangingPunct="1">
              <a:lnSpc>
                <a:spcPct val="80000"/>
              </a:lnSpc>
            </a:pPr>
            <a:r>
              <a:rPr lang="en-US" sz="2400" dirty="0"/>
              <a:t>Required fields, IF you report this table</a:t>
            </a:r>
          </a:p>
          <a:p>
            <a:pPr lvl="1">
              <a:lnSpc>
                <a:spcPct val="80000"/>
              </a:lnSpc>
            </a:pPr>
            <a:r>
              <a:rPr lang="en-US" sz="2400" dirty="0"/>
              <a:t>Site, Unit, and Process Identifiers </a:t>
            </a:r>
          </a:p>
          <a:p>
            <a:pPr lvl="2">
              <a:lnSpc>
                <a:spcPct val="80000"/>
              </a:lnSpc>
            </a:pPr>
            <a:r>
              <a:rPr lang="en-US" dirty="0"/>
              <a:t>EIS or your Agency’s IDs (w/PSC)</a:t>
            </a:r>
            <a:endParaRPr lang="en-US" b="1" dirty="0"/>
          </a:p>
          <a:p>
            <a:pPr lvl="2">
              <a:lnSpc>
                <a:spcPct val="80000"/>
              </a:lnSpc>
            </a:pPr>
            <a:r>
              <a:rPr lang="en-US" dirty="0"/>
              <a:t>State/County FIPS or Tribal Code if your Agency’s IDs</a:t>
            </a:r>
          </a:p>
          <a:p>
            <a:pPr lvl="1">
              <a:lnSpc>
                <a:spcPct val="80000"/>
              </a:lnSpc>
            </a:pPr>
            <a:r>
              <a:rPr lang="en-US" sz="2400" dirty="0"/>
              <a:t>Reporting Period Type Code  - “A” (annual) at minimum</a:t>
            </a:r>
          </a:p>
          <a:p>
            <a:pPr lvl="1">
              <a:lnSpc>
                <a:spcPct val="80000"/>
              </a:lnSpc>
            </a:pPr>
            <a:r>
              <a:rPr lang="en-US" sz="2400" dirty="0"/>
              <a:t>Emissions Operating Type Code - “R” (routine) at minimum</a:t>
            </a:r>
          </a:p>
          <a:p>
            <a:pPr eaLnBrk="1" hangingPunct="1">
              <a:lnSpc>
                <a:spcPct val="80000"/>
              </a:lnSpc>
            </a:pPr>
            <a:r>
              <a:rPr lang="en-US" sz="2400" dirty="0"/>
              <a:t>Optional additional fields</a:t>
            </a:r>
          </a:p>
          <a:p>
            <a:pPr lvl="1" eaLnBrk="1" hangingPunct="1">
              <a:lnSpc>
                <a:spcPct val="80000"/>
              </a:lnSpc>
            </a:pPr>
            <a:r>
              <a:rPr lang="en-US" sz="2000" dirty="0"/>
              <a:t>Start Date / End Date for </a:t>
            </a:r>
            <a:r>
              <a:rPr lang="en-US" sz="2000" u="sng" dirty="0"/>
              <a:t>episodic reporting only</a:t>
            </a:r>
          </a:p>
          <a:p>
            <a:pPr lvl="1" eaLnBrk="1" hangingPunct="1">
              <a:lnSpc>
                <a:spcPct val="80000"/>
              </a:lnSpc>
            </a:pPr>
            <a:r>
              <a:rPr lang="en-US" sz="2000" dirty="0"/>
              <a:t>Activity (e.g., throughput ) fields– if you provide, must have these all 4 together (1) Calculation parameter value, (2) Calculation Material Code, (3)Calculation Parameter Type Code, (4) Calculation UOM</a:t>
            </a:r>
          </a:p>
          <a:p>
            <a:pPr lvl="1" eaLnBrk="1" hangingPunct="1">
              <a:lnSpc>
                <a:spcPct val="80000"/>
              </a:lnSpc>
            </a:pPr>
            <a:r>
              <a:rPr lang="en-US" sz="2000" dirty="0"/>
              <a:t>Optional Activity fields --  Data Year, Data Source</a:t>
            </a:r>
          </a:p>
          <a:p>
            <a:pPr lvl="1" eaLnBrk="1" hangingPunct="1">
              <a:lnSpc>
                <a:spcPct val="80000"/>
              </a:lnSpc>
            </a:pPr>
            <a:r>
              <a:rPr lang="en-US" sz="2000" dirty="0"/>
              <a:t>Reporting Period Comment</a:t>
            </a:r>
          </a:p>
        </p:txBody>
      </p:sp>
      <p:sp>
        <p:nvSpPr>
          <p:cNvPr id="4" name="Slide Number Placeholder 3"/>
          <p:cNvSpPr>
            <a:spLocks noGrp="1"/>
          </p:cNvSpPr>
          <p:nvPr>
            <p:ph type="sldNum" sz="quarter" idx="12"/>
          </p:nvPr>
        </p:nvSpPr>
        <p:spPr/>
        <p:txBody>
          <a:bodyPr/>
          <a:lstStyle/>
          <a:p>
            <a:pPr>
              <a:defRPr/>
            </a:pPr>
            <a:fld id="{23482766-1B3B-4603-A771-D270E25208ED}" type="slidenum">
              <a:rPr lang="en-US" smtClean="0"/>
              <a:pPr>
                <a:defRPr/>
              </a:pPr>
              <a:t>85</a:t>
            </a:fld>
            <a:endParaRPr lang="en-US"/>
          </a:p>
        </p:txBody>
      </p:sp>
    </p:spTree>
    <p:extLst>
      <p:ext uri="{BB962C8B-B14F-4D97-AF65-F5344CB8AC3E}">
        <p14:creationId xmlns:p14="http://schemas.microsoft.com/office/powerpoint/2010/main" val="8755469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74638"/>
            <a:ext cx="8229600" cy="639762"/>
          </a:xfrm>
        </p:spPr>
        <p:txBody>
          <a:bodyPr>
            <a:normAutofit/>
          </a:bodyPr>
          <a:lstStyle/>
          <a:p>
            <a:pPr eaLnBrk="1" hangingPunct="1"/>
            <a:r>
              <a:rPr lang="en-US" sz="3200" dirty="0"/>
              <a:t>Operating Details Table</a:t>
            </a:r>
          </a:p>
        </p:txBody>
      </p:sp>
      <p:sp>
        <p:nvSpPr>
          <p:cNvPr id="14339" name="Rectangle 3"/>
          <p:cNvSpPr>
            <a:spLocks noGrp="1" noChangeArrowheads="1"/>
          </p:cNvSpPr>
          <p:nvPr>
            <p:ph type="body" idx="1"/>
          </p:nvPr>
        </p:nvSpPr>
        <p:spPr>
          <a:xfrm>
            <a:off x="457200" y="1066800"/>
            <a:ext cx="8229600" cy="5410200"/>
          </a:xfrm>
        </p:spPr>
        <p:txBody>
          <a:bodyPr>
            <a:normAutofit/>
          </a:bodyPr>
          <a:lstStyle/>
          <a:p>
            <a:pPr>
              <a:lnSpc>
                <a:spcPct val="80000"/>
              </a:lnSpc>
            </a:pPr>
            <a:r>
              <a:rPr lang="en-US" sz="2800" dirty="0"/>
              <a:t>Required fields, IF you report this table</a:t>
            </a:r>
          </a:p>
          <a:p>
            <a:pPr lvl="1">
              <a:lnSpc>
                <a:spcPct val="80000"/>
              </a:lnSpc>
            </a:pPr>
            <a:r>
              <a:rPr lang="en-US" sz="2400" dirty="0"/>
              <a:t>Site, Unit, and Process Identifiers </a:t>
            </a:r>
          </a:p>
          <a:p>
            <a:pPr lvl="2">
              <a:lnSpc>
                <a:spcPct val="80000"/>
              </a:lnSpc>
            </a:pPr>
            <a:r>
              <a:rPr lang="en-US" dirty="0"/>
              <a:t>EIS or your Agency’s IDs (w/PSC)</a:t>
            </a:r>
            <a:endParaRPr lang="en-US" b="1" dirty="0"/>
          </a:p>
          <a:p>
            <a:pPr lvl="2">
              <a:lnSpc>
                <a:spcPct val="80000"/>
              </a:lnSpc>
            </a:pPr>
            <a:r>
              <a:rPr lang="en-US" dirty="0"/>
              <a:t>State/County FIPS or Tribal Code if your Agency’s IDs</a:t>
            </a:r>
          </a:p>
          <a:p>
            <a:pPr lvl="1">
              <a:lnSpc>
                <a:spcPct val="80000"/>
              </a:lnSpc>
            </a:pPr>
            <a:r>
              <a:rPr lang="en-US" sz="2400" dirty="0"/>
              <a:t>Reporting Period Type Code  - “A” (annual) at minimum</a:t>
            </a:r>
          </a:p>
          <a:p>
            <a:pPr lvl="1">
              <a:lnSpc>
                <a:spcPct val="80000"/>
              </a:lnSpc>
            </a:pPr>
            <a:r>
              <a:rPr lang="en-US" sz="2400" dirty="0"/>
              <a:t>Emissions Operating Type Code - “R” (routine) at minimum</a:t>
            </a:r>
          </a:p>
          <a:p>
            <a:pPr marL="457200" lvl="1" indent="0">
              <a:lnSpc>
                <a:spcPct val="80000"/>
              </a:lnSpc>
              <a:buNone/>
            </a:pPr>
            <a:endParaRPr lang="en-US" sz="2400" dirty="0"/>
          </a:p>
          <a:p>
            <a:pPr>
              <a:lnSpc>
                <a:spcPct val="80000"/>
              </a:lnSpc>
            </a:pPr>
            <a:r>
              <a:rPr lang="en-US" sz="2800" dirty="0"/>
              <a:t>Optional additional fields</a:t>
            </a:r>
          </a:p>
          <a:p>
            <a:pPr lvl="1" eaLnBrk="1" hangingPunct="1"/>
            <a:r>
              <a:rPr lang="en-US" sz="2400" dirty="0"/>
              <a:t>Actual Hours Per Period, Average Days Per Week, Average Weeks Per Period</a:t>
            </a:r>
          </a:p>
          <a:p>
            <a:pPr lvl="1" eaLnBrk="1" hangingPunct="1"/>
            <a:r>
              <a:rPr lang="en-US" sz="2400" dirty="0"/>
              <a:t>Seasonal Throughputs – Must equal 100</a:t>
            </a:r>
          </a:p>
        </p:txBody>
      </p:sp>
      <p:sp>
        <p:nvSpPr>
          <p:cNvPr id="4" name="Slide Number Placeholder 3"/>
          <p:cNvSpPr>
            <a:spLocks noGrp="1"/>
          </p:cNvSpPr>
          <p:nvPr>
            <p:ph type="sldNum" sz="quarter" idx="12"/>
          </p:nvPr>
        </p:nvSpPr>
        <p:spPr/>
        <p:txBody>
          <a:bodyPr/>
          <a:lstStyle/>
          <a:p>
            <a:pPr>
              <a:defRPr/>
            </a:pPr>
            <a:fld id="{23482766-1B3B-4603-A771-D270E25208ED}" type="slidenum">
              <a:rPr lang="en-US" smtClean="0"/>
              <a:pPr>
                <a:defRPr/>
              </a:pPr>
              <a:t>86</a:t>
            </a:fld>
            <a:endParaRPr lang="en-US"/>
          </a:p>
        </p:txBody>
      </p:sp>
    </p:spTree>
    <p:extLst>
      <p:ext uri="{BB962C8B-B14F-4D97-AF65-F5344CB8AC3E}">
        <p14:creationId xmlns:p14="http://schemas.microsoft.com/office/powerpoint/2010/main" val="1262450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639762"/>
          </a:xfrm>
        </p:spPr>
        <p:txBody>
          <a:bodyPr>
            <a:normAutofit/>
          </a:bodyPr>
          <a:lstStyle/>
          <a:p>
            <a:pPr eaLnBrk="1" hangingPunct="1"/>
            <a:r>
              <a:rPr lang="en-US" sz="3200" dirty="0"/>
              <a:t>Supplemental Parameters Table</a:t>
            </a:r>
          </a:p>
        </p:txBody>
      </p:sp>
      <p:sp>
        <p:nvSpPr>
          <p:cNvPr id="15363" name="Rectangle 3"/>
          <p:cNvSpPr>
            <a:spLocks noGrp="1" noChangeArrowheads="1"/>
          </p:cNvSpPr>
          <p:nvPr>
            <p:ph type="body" idx="1"/>
          </p:nvPr>
        </p:nvSpPr>
        <p:spPr>
          <a:xfrm>
            <a:off x="457200" y="1219200"/>
            <a:ext cx="8229600" cy="5638800"/>
          </a:xfrm>
        </p:spPr>
        <p:txBody>
          <a:bodyPr/>
          <a:lstStyle/>
          <a:p>
            <a:pPr>
              <a:lnSpc>
                <a:spcPct val="80000"/>
              </a:lnSpc>
            </a:pPr>
            <a:r>
              <a:rPr lang="en-US" sz="2800" dirty="0"/>
              <a:t>Required fields, IF you report this table</a:t>
            </a:r>
          </a:p>
          <a:p>
            <a:pPr lvl="1">
              <a:lnSpc>
                <a:spcPct val="80000"/>
              </a:lnSpc>
            </a:pPr>
            <a:r>
              <a:rPr lang="en-US" sz="2400" dirty="0"/>
              <a:t>Site, Unit, and Process Identifiers </a:t>
            </a:r>
          </a:p>
          <a:p>
            <a:pPr lvl="2">
              <a:lnSpc>
                <a:spcPct val="80000"/>
              </a:lnSpc>
            </a:pPr>
            <a:r>
              <a:rPr lang="en-US" dirty="0"/>
              <a:t>EIS or your Agency’s IDs (w/PSC)</a:t>
            </a:r>
            <a:endParaRPr lang="en-US" b="1" dirty="0"/>
          </a:p>
          <a:p>
            <a:pPr lvl="2">
              <a:lnSpc>
                <a:spcPct val="80000"/>
              </a:lnSpc>
            </a:pPr>
            <a:r>
              <a:rPr lang="en-US" dirty="0"/>
              <a:t>State/County FIPS or Tribal Code if your Agency’s IDs</a:t>
            </a:r>
          </a:p>
          <a:p>
            <a:pPr lvl="1">
              <a:lnSpc>
                <a:spcPct val="80000"/>
              </a:lnSpc>
            </a:pPr>
            <a:r>
              <a:rPr lang="en-US" sz="2400" dirty="0"/>
              <a:t>Reporting Period Type Code  - “A” (annual) at minimum</a:t>
            </a:r>
          </a:p>
          <a:p>
            <a:pPr lvl="1">
              <a:lnSpc>
                <a:spcPct val="80000"/>
              </a:lnSpc>
            </a:pPr>
            <a:r>
              <a:rPr lang="en-US" sz="2400" dirty="0"/>
              <a:t>Emissions Operating Type Code - R for routine</a:t>
            </a:r>
          </a:p>
          <a:p>
            <a:pPr>
              <a:lnSpc>
                <a:spcPct val="80000"/>
              </a:lnSpc>
            </a:pPr>
            <a:r>
              <a:rPr lang="en-US" sz="2800" dirty="0"/>
              <a:t>Optional additional fields</a:t>
            </a:r>
          </a:p>
          <a:p>
            <a:pPr lvl="1" eaLnBrk="1" hangingPunct="1">
              <a:lnSpc>
                <a:spcPct val="80000"/>
              </a:lnSpc>
            </a:pPr>
            <a:r>
              <a:rPr lang="en-US" sz="1800" dirty="0"/>
              <a:t>Supplemental Calculation Parameter Type </a:t>
            </a:r>
          </a:p>
          <a:p>
            <a:pPr lvl="2" eaLnBrk="1" hangingPunct="1">
              <a:lnSpc>
                <a:spcPct val="80000"/>
              </a:lnSpc>
            </a:pPr>
            <a:r>
              <a:rPr lang="en-US" sz="1600" dirty="0"/>
              <a:t>Heat Content, Percent Sulfur Content, or Percent Ash Content only</a:t>
            </a:r>
          </a:p>
          <a:p>
            <a:pPr lvl="1" eaLnBrk="1" hangingPunct="1">
              <a:lnSpc>
                <a:spcPct val="80000"/>
              </a:lnSpc>
            </a:pPr>
            <a:r>
              <a:rPr lang="en-US" sz="1800" dirty="0"/>
              <a:t>Supplemental Calculation Parameter Value</a:t>
            </a:r>
          </a:p>
          <a:p>
            <a:pPr lvl="1" eaLnBrk="1" hangingPunct="1">
              <a:lnSpc>
                <a:spcPct val="80000"/>
              </a:lnSpc>
            </a:pPr>
            <a:r>
              <a:rPr lang="en-US" sz="1800" dirty="0"/>
              <a:t>Supplemental Calculation Parameter Numerator and Denominator</a:t>
            </a:r>
          </a:p>
          <a:p>
            <a:pPr lvl="2" eaLnBrk="1" hangingPunct="1">
              <a:lnSpc>
                <a:spcPct val="80000"/>
              </a:lnSpc>
            </a:pPr>
            <a:r>
              <a:rPr lang="en-US" sz="1600" dirty="0"/>
              <a:t>Heat Content must be BTU or E6BTU</a:t>
            </a:r>
          </a:p>
          <a:p>
            <a:pPr lvl="1" eaLnBrk="1" hangingPunct="1">
              <a:lnSpc>
                <a:spcPct val="80000"/>
              </a:lnSpc>
            </a:pPr>
            <a:r>
              <a:rPr lang="en-US" sz="1800" dirty="0"/>
              <a:t>Supplemental Calculation Parameter Data year</a:t>
            </a:r>
          </a:p>
          <a:p>
            <a:pPr lvl="1" eaLnBrk="1" hangingPunct="1">
              <a:lnSpc>
                <a:spcPct val="80000"/>
              </a:lnSpc>
            </a:pPr>
            <a:r>
              <a:rPr lang="en-US" sz="1800" dirty="0"/>
              <a:t>Supplemental Calculation Parameter Data Source</a:t>
            </a:r>
          </a:p>
          <a:p>
            <a:pPr lvl="1" eaLnBrk="1" hangingPunct="1">
              <a:lnSpc>
                <a:spcPct val="80000"/>
              </a:lnSpc>
            </a:pPr>
            <a:r>
              <a:rPr lang="en-US" sz="1800" dirty="0"/>
              <a:t>Supplemental Calculation Parameter Comment</a:t>
            </a:r>
          </a:p>
        </p:txBody>
      </p:sp>
      <p:sp>
        <p:nvSpPr>
          <p:cNvPr id="4" name="Slide Number Placeholder 3"/>
          <p:cNvSpPr>
            <a:spLocks noGrp="1"/>
          </p:cNvSpPr>
          <p:nvPr>
            <p:ph type="sldNum" sz="quarter" idx="12"/>
          </p:nvPr>
        </p:nvSpPr>
        <p:spPr/>
        <p:txBody>
          <a:bodyPr/>
          <a:lstStyle/>
          <a:p>
            <a:pPr>
              <a:defRPr/>
            </a:pPr>
            <a:fld id="{23482766-1B3B-4603-A771-D270E25208ED}" type="slidenum">
              <a:rPr lang="en-US" smtClean="0"/>
              <a:pPr>
                <a:defRPr/>
              </a:pPr>
              <a:t>87</a:t>
            </a:fld>
            <a:endParaRPr lang="en-US"/>
          </a:p>
        </p:txBody>
      </p:sp>
    </p:spTree>
    <p:extLst>
      <p:ext uri="{BB962C8B-B14F-4D97-AF65-F5344CB8AC3E}">
        <p14:creationId xmlns:p14="http://schemas.microsoft.com/office/powerpoint/2010/main" val="31595646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F364AE-9939-49FA-9264-D89A7E3C82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C212B1-2F49-4032-8D6D-ABFC2DA01B5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370D499A-2D68-42DB-8A35-4E4D855426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685800"/>
            <a:ext cx="6172200" cy="6172200"/>
          </a:xfrm>
          <a:prstGeom prst="rect">
            <a:avLst/>
          </a:prstGeom>
        </p:spPr>
      </p:pic>
    </p:spTree>
    <p:extLst>
      <p:ext uri="{BB962C8B-B14F-4D97-AF65-F5344CB8AC3E}">
        <p14:creationId xmlns:p14="http://schemas.microsoft.com/office/powerpoint/2010/main" val="10940242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Feedback Report </a:t>
            </a:r>
            <a:br>
              <a:rPr lang="en-US" dirty="0"/>
            </a:br>
            <a:r>
              <a:rPr lang="en-US" dirty="0"/>
              <a:t>Summary Tab</a:t>
            </a:r>
          </a:p>
        </p:txBody>
      </p:sp>
      <p:graphicFrame>
        <p:nvGraphicFramePr>
          <p:cNvPr id="5" name="Table 4"/>
          <p:cNvGraphicFramePr>
            <a:graphicFrameLocks noGrp="1"/>
          </p:cNvGraphicFramePr>
          <p:nvPr/>
        </p:nvGraphicFramePr>
        <p:xfrm>
          <a:off x="228600" y="2286000"/>
          <a:ext cx="8915400" cy="4424420"/>
        </p:xfrm>
        <a:graphic>
          <a:graphicData uri="http://schemas.openxmlformats.org/drawingml/2006/table">
            <a:tbl>
              <a:tblPr/>
              <a:tblGrid>
                <a:gridCol w="685801">
                  <a:extLst>
                    <a:ext uri="{9D8B030D-6E8A-4147-A177-3AD203B41FA5}">
                      <a16:colId xmlns:a16="http://schemas.microsoft.com/office/drawing/2014/main" val="20000"/>
                    </a:ext>
                  </a:extLst>
                </a:gridCol>
                <a:gridCol w="447071">
                  <a:extLst>
                    <a:ext uri="{9D8B030D-6E8A-4147-A177-3AD203B41FA5}">
                      <a16:colId xmlns:a16="http://schemas.microsoft.com/office/drawing/2014/main" val="20001"/>
                    </a:ext>
                  </a:extLst>
                </a:gridCol>
                <a:gridCol w="558458">
                  <a:extLst>
                    <a:ext uri="{9D8B030D-6E8A-4147-A177-3AD203B41FA5}">
                      <a16:colId xmlns:a16="http://schemas.microsoft.com/office/drawing/2014/main" val="20002"/>
                    </a:ext>
                  </a:extLst>
                </a:gridCol>
                <a:gridCol w="594670">
                  <a:extLst>
                    <a:ext uri="{9D8B030D-6E8A-4147-A177-3AD203B41FA5}">
                      <a16:colId xmlns:a16="http://schemas.microsoft.com/office/drawing/2014/main" val="20003"/>
                    </a:ext>
                  </a:extLst>
                </a:gridCol>
                <a:gridCol w="609601">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609600">
                  <a:extLst>
                    <a:ext uri="{9D8B030D-6E8A-4147-A177-3AD203B41FA5}">
                      <a16:colId xmlns:a16="http://schemas.microsoft.com/office/drawing/2014/main" val="20006"/>
                    </a:ext>
                  </a:extLst>
                </a:gridCol>
                <a:gridCol w="611747">
                  <a:extLst>
                    <a:ext uri="{9D8B030D-6E8A-4147-A177-3AD203B41FA5}">
                      <a16:colId xmlns:a16="http://schemas.microsoft.com/office/drawing/2014/main" val="20007"/>
                    </a:ext>
                  </a:extLst>
                </a:gridCol>
                <a:gridCol w="478680">
                  <a:extLst>
                    <a:ext uri="{9D8B030D-6E8A-4147-A177-3AD203B41FA5}">
                      <a16:colId xmlns:a16="http://schemas.microsoft.com/office/drawing/2014/main" val="20008"/>
                    </a:ext>
                  </a:extLst>
                </a:gridCol>
                <a:gridCol w="292526">
                  <a:extLst>
                    <a:ext uri="{9D8B030D-6E8A-4147-A177-3AD203B41FA5}">
                      <a16:colId xmlns:a16="http://schemas.microsoft.com/office/drawing/2014/main" val="20009"/>
                    </a:ext>
                  </a:extLst>
                </a:gridCol>
                <a:gridCol w="347041">
                  <a:extLst>
                    <a:ext uri="{9D8B030D-6E8A-4147-A177-3AD203B41FA5}">
                      <a16:colId xmlns:a16="http://schemas.microsoft.com/office/drawing/2014/main" val="20010"/>
                    </a:ext>
                  </a:extLst>
                </a:gridCol>
                <a:gridCol w="430811">
                  <a:extLst>
                    <a:ext uri="{9D8B030D-6E8A-4147-A177-3AD203B41FA5}">
                      <a16:colId xmlns:a16="http://schemas.microsoft.com/office/drawing/2014/main" val="20011"/>
                    </a:ext>
                  </a:extLst>
                </a:gridCol>
                <a:gridCol w="430811">
                  <a:extLst>
                    <a:ext uri="{9D8B030D-6E8A-4147-A177-3AD203B41FA5}">
                      <a16:colId xmlns:a16="http://schemas.microsoft.com/office/drawing/2014/main" val="20012"/>
                    </a:ext>
                  </a:extLst>
                </a:gridCol>
                <a:gridCol w="430811">
                  <a:extLst>
                    <a:ext uri="{9D8B030D-6E8A-4147-A177-3AD203B41FA5}">
                      <a16:colId xmlns:a16="http://schemas.microsoft.com/office/drawing/2014/main" val="20013"/>
                    </a:ext>
                  </a:extLst>
                </a:gridCol>
                <a:gridCol w="531867">
                  <a:extLst>
                    <a:ext uri="{9D8B030D-6E8A-4147-A177-3AD203B41FA5}">
                      <a16:colId xmlns:a16="http://schemas.microsoft.com/office/drawing/2014/main" val="20014"/>
                    </a:ext>
                  </a:extLst>
                </a:gridCol>
                <a:gridCol w="636706">
                  <a:extLst>
                    <a:ext uri="{9D8B030D-6E8A-4147-A177-3AD203B41FA5}">
                      <a16:colId xmlns:a16="http://schemas.microsoft.com/office/drawing/2014/main" val="20015"/>
                    </a:ext>
                  </a:extLst>
                </a:gridCol>
                <a:gridCol w="533399">
                  <a:extLst>
                    <a:ext uri="{9D8B030D-6E8A-4147-A177-3AD203B41FA5}">
                      <a16:colId xmlns:a16="http://schemas.microsoft.com/office/drawing/2014/main" val="20016"/>
                    </a:ext>
                  </a:extLst>
                </a:gridCol>
              </a:tblGrid>
              <a:tr h="1547231">
                <a:tc>
                  <a:txBody>
                    <a:bodyPr/>
                    <a:lstStyle/>
                    <a:p>
                      <a:pPr algn="l" fontAlgn="b"/>
                      <a:r>
                        <a:rPr lang="en-US" sz="1100" b="1" i="0" u="none" strike="noStrike" dirty="0">
                          <a:solidFill>
                            <a:srgbClr val="000000"/>
                          </a:solidFill>
                          <a:latin typeface="Arial"/>
                        </a:rPr>
                        <a:t>Submitter ID</a:t>
                      </a:r>
                    </a:p>
                  </a:txBody>
                  <a:tcPr marL="2728" marR="2728" marT="2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b="1" i="0" u="none" strike="noStrike" dirty="0">
                          <a:solidFill>
                            <a:srgbClr val="000000"/>
                          </a:solidFill>
                          <a:latin typeface="Arial"/>
                        </a:rPr>
                        <a:t>Submission Date</a:t>
                      </a:r>
                    </a:p>
                  </a:txBody>
                  <a:tcPr marL="2728" marR="2728" marT="2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b="1" i="0" u="none" strike="noStrike" dirty="0">
                          <a:solidFill>
                            <a:srgbClr val="000000"/>
                          </a:solidFill>
                          <a:latin typeface="Arial"/>
                        </a:rPr>
                        <a:t>Submission Status</a:t>
                      </a:r>
                    </a:p>
                  </a:txBody>
                  <a:tcPr marL="2728" marR="2728" marT="2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b="1" i="0" u="none" strike="noStrike" dirty="0">
                          <a:solidFill>
                            <a:srgbClr val="000000"/>
                          </a:solidFill>
                          <a:latin typeface="Arial"/>
                        </a:rPr>
                        <a:t>CDX Submission ID</a:t>
                      </a:r>
                    </a:p>
                  </a:txBody>
                  <a:tcPr marL="2728" marR="2728" marT="2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b="1" i="0" u="none" strike="noStrike" dirty="0">
                          <a:solidFill>
                            <a:srgbClr val="000000"/>
                          </a:solidFill>
                          <a:latin typeface="Arial"/>
                        </a:rPr>
                        <a:t>Submitted to</a:t>
                      </a:r>
                    </a:p>
                  </a:txBody>
                  <a:tcPr marL="2728" marR="2728" marT="2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b="1" i="0" u="none" strike="noStrike">
                          <a:solidFill>
                            <a:srgbClr val="000000"/>
                          </a:solidFill>
                          <a:latin typeface="Arial"/>
                        </a:rPr>
                        <a:t>Data Category</a:t>
                      </a:r>
                    </a:p>
                  </a:txBody>
                  <a:tcPr marL="2728" marR="2728" marT="2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b="1" i="0" u="none" strike="noStrike">
                          <a:solidFill>
                            <a:srgbClr val="000000"/>
                          </a:solidFill>
                          <a:latin typeface="Arial"/>
                        </a:rPr>
                        <a:t>Total System Errors</a:t>
                      </a:r>
                    </a:p>
                  </a:txBody>
                  <a:tcPr marL="2728" marR="2728" marT="2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b="1" i="0" u="none" strike="noStrike" dirty="0">
                          <a:solidFill>
                            <a:srgbClr val="000000"/>
                          </a:solidFill>
                          <a:latin typeface="Arial"/>
                        </a:rPr>
                        <a:t>Total Critical Errors</a:t>
                      </a:r>
                    </a:p>
                  </a:txBody>
                  <a:tcPr marL="2728" marR="2728" marT="2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b="1" i="0" u="none" strike="noStrike">
                          <a:solidFill>
                            <a:srgbClr val="000000"/>
                          </a:solidFill>
                          <a:latin typeface="Arial"/>
                        </a:rPr>
                        <a:t>Total Protected Errors</a:t>
                      </a:r>
                    </a:p>
                  </a:txBody>
                  <a:tcPr marL="2728" marR="2728" marT="2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b="1" i="0" u="none" strike="noStrike">
                          <a:solidFill>
                            <a:srgbClr val="000000"/>
                          </a:solidFill>
                          <a:latin typeface="Arial"/>
                        </a:rPr>
                        <a:t>Total Warnings</a:t>
                      </a:r>
                    </a:p>
                  </a:txBody>
                  <a:tcPr marL="2728" marR="2728" marT="2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b="1" i="0" u="none" strike="noStrike">
                          <a:solidFill>
                            <a:srgbClr val="000000"/>
                          </a:solidFill>
                          <a:latin typeface="Arial"/>
                        </a:rPr>
                        <a:t>Total Duplicates</a:t>
                      </a:r>
                    </a:p>
                  </a:txBody>
                  <a:tcPr marL="2728" marR="2728" marT="2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b="1" i="0" u="none" strike="noStrike">
                          <a:solidFill>
                            <a:srgbClr val="000000"/>
                          </a:solidFill>
                          <a:latin typeface="Arial"/>
                        </a:rPr>
                        <a:t>Program System Code</a:t>
                      </a:r>
                    </a:p>
                  </a:txBody>
                  <a:tcPr marL="2728" marR="2728" marT="2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b="1" i="0" u="none" strike="noStrike">
                          <a:solidFill>
                            <a:srgbClr val="000000"/>
                          </a:solidFill>
                          <a:latin typeface="Arial"/>
                        </a:rPr>
                        <a:t>Facility Site ID</a:t>
                      </a:r>
                    </a:p>
                  </a:txBody>
                  <a:tcPr marL="2728" marR="2728" marT="2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b="1" i="0" u="none" strike="noStrike">
                          <a:solidFill>
                            <a:srgbClr val="000000"/>
                          </a:solidFill>
                          <a:latin typeface="Arial"/>
                        </a:rPr>
                        <a:t>System Errors per Facility</a:t>
                      </a:r>
                    </a:p>
                  </a:txBody>
                  <a:tcPr marL="2728" marR="2728" marT="2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b="1" i="0" u="none" strike="noStrike">
                          <a:solidFill>
                            <a:srgbClr val="000000"/>
                          </a:solidFill>
                          <a:latin typeface="Arial"/>
                        </a:rPr>
                        <a:t>Critical Errors per Facility</a:t>
                      </a:r>
                    </a:p>
                  </a:txBody>
                  <a:tcPr marL="2728" marR="2728" marT="2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b="1" i="0" u="none" strike="noStrike">
                          <a:solidFill>
                            <a:srgbClr val="000000"/>
                          </a:solidFill>
                          <a:latin typeface="Arial"/>
                        </a:rPr>
                        <a:t>Protected Errors per Facility</a:t>
                      </a:r>
                    </a:p>
                  </a:txBody>
                  <a:tcPr marL="2728" marR="2728" marT="2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00" b="1" i="0" u="none" strike="noStrike">
                          <a:solidFill>
                            <a:srgbClr val="000000"/>
                          </a:solidFill>
                          <a:latin typeface="Arial"/>
                        </a:rPr>
                        <a:t>Warnings per Facility</a:t>
                      </a:r>
                    </a:p>
                  </a:txBody>
                  <a:tcPr marL="2728" marR="2728" marT="272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547231">
                <a:tc>
                  <a:txBody>
                    <a:bodyPr/>
                    <a:lstStyle/>
                    <a:p>
                      <a:pPr algn="l" fontAlgn="t"/>
                      <a:r>
                        <a:rPr lang="en-US" sz="1100" b="0" i="0" u="none" strike="noStrike">
                          <a:latin typeface="Arial"/>
                        </a:rPr>
                        <a:t>brandon.porter@dep.state.fl.us</a:t>
                      </a: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a:latin typeface="Arial"/>
                        </a:rPr>
                        <a:t>2012-01-31 01:14 PM</a:t>
                      </a: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a:latin typeface="Arial"/>
                        </a:rPr>
                        <a:t>COMPLETED</a:t>
                      </a: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latin typeface="Arial"/>
                        </a:rPr>
                        <a:t>_4755be18-6c14-454a-b37a-f29e4c834fce</a:t>
                      </a: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latin typeface="Arial"/>
                        </a:rPr>
                        <a:t>QA</a:t>
                      </a: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latin typeface="Arial"/>
                        </a:rPr>
                        <a:t>Point</a:t>
                      </a: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latin typeface="Arial"/>
                        </a:rPr>
                        <a:t>0</a:t>
                      </a: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latin typeface="Arial"/>
                        </a:rPr>
                        <a:t>37</a:t>
                      </a: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latin typeface="Arial"/>
                        </a:rPr>
                        <a:t>0</a:t>
                      </a: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latin typeface="Arial"/>
                        </a:rPr>
                        <a:t>29</a:t>
                      </a: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latin typeface="Arial"/>
                        </a:rPr>
                        <a:t>0</a:t>
                      </a: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100" b="0" i="0" u="none" strike="noStrike" dirty="0">
                        <a:latin typeface="Arial"/>
                      </a:endParaRP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100" b="0" i="0" u="none" strike="noStrike" dirty="0">
                        <a:latin typeface="Arial"/>
                      </a:endParaRP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100" b="0" i="0" u="none" strike="noStrike" dirty="0">
                        <a:latin typeface="Arial"/>
                      </a:endParaRP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100" b="0" i="0" u="none" strike="noStrike" dirty="0">
                        <a:latin typeface="Arial"/>
                      </a:endParaRP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100" b="0" i="0" u="none" strike="noStrike">
                        <a:latin typeface="Arial"/>
                      </a:endParaRP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100" b="0" i="0" u="none" strike="noStrike">
                        <a:latin typeface="Arial"/>
                      </a:endParaRP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4979">
                <a:tc>
                  <a:txBody>
                    <a:bodyPr/>
                    <a:lstStyle/>
                    <a:p>
                      <a:pPr algn="l" fontAlgn="t"/>
                      <a:endParaRPr lang="en-US" sz="1100" b="0" i="0" u="none" strike="noStrike">
                        <a:latin typeface="Arial"/>
                      </a:endParaRP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100" b="0" i="0" u="none" strike="noStrike">
                        <a:latin typeface="Arial"/>
                      </a:endParaRP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100" b="0" i="0" u="none" strike="noStrike">
                        <a:latin typeface="Arial"/>
                      </a:endParaRP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100" b="0" i="0" u="none" strike="noStrike">
                        <a:latin typeface="Arial"/>
                      </a:endParaRP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100" b="0" i="0" u="none" strike="noStrike">
                        <a:latin typeface="Arial"/>
                      </a:endParaRP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100" b="0" i="0" u="none" strike="noStrike">
                        <a:latin typeface="Arial"/>
                      </a:endParaRP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100" b="0" i="0" u="none" strike="noStrike">
                        <a:latin typeface="Arial"/>
                      </a:endParaRP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100" b="0" i="0" u="none" strike="noStrike">
                        <a:latin typeface="Arial"/>
                      </a:endParaRP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100" b="0" i="0" u="none" strike="noStrike">
                        <a:latin typeface="Arial"/>
                      </a:endParaRP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100" b="0" i="0" u="none" strike="noStrike">
                        <a:latin typeface="Arial"/>
                      </a:endParaRP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100" b="0" i="0" u="none" strike="noStrike" dirty="0">
                        <a:latin typeface="Arial"/>
                      </a:endParaRP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latin typeface="Arial"/>
                        </a:rPr>
                        <a:t>FLDEP</a:t>
                      </a: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latin typeface="Arial"/>
                        </a:rPr>
                        <a:t>0010129</a:t>
                      </a: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latin typeface="Arial"/>
                        </a:rPr>
                        <a:t>0</a:t>
                      </a: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latin typeface="Arial"/>
                        </a:rPr>
                        <a:t>2</a:t>
                      </a: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latin typeface="Arial"/>
                        </a:rPr>
                        <a:t>0</a:t>
                      </a: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a:latin typeface="Arial"/>
                        </a:rPr>
                        <a:t>0</a:t>
                      </a: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4979">
                <a:tc>
                  <a:txBody>
                    <a:bodyPr/>
                    <a:lstStyle/>
                    <a:p>
                      <a:pPr algn="l" fontAlgn="t"/>
                      <a:endParaRPr lang="en-US" sz="1100" b="0" i="0" u="none" strike="noStrike">
                        <a:latin typeface="Arial"/>
                      </a:endParaRP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100" b="0" i="0" u="none" strike="noStrike">
                        <a:latin typeface="Arial"/>
                      </a:endParaRP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100" b="0" i="0" u="none" strike="noStrike">
                        <a:latin typeface="Arial"/>
                      </a:endParaRP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100" b="0" i="0" u="none" strike="noStrike">
                        <a:latin typeface="Arial"/>
                      </a:endParaRP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100" b="0" i="0" u="none" strike="noStrike">
                        <a:latin typeface="Arial"/>
                      </a:endParaRP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100" b="0" i="0" u="none" strike="noStrike">
                        <a:latin typeface="Arial"/>
                      </a:endParaRP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100" b="0" i="0" u="none" strike="noStrike">
                        <a:latin typeface="Arial"/>
                      </a:endParaRP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100" b="0" i="0" u="none" strike="noStrike">
                        <a:latin typeface="Arial"/>
                      </a:endParaRP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100" b="0" i="0" u="none" strike="noStrike">
                        <a:latin typeface="Arial"/>
                      </a:endParaRP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100" b="0" i="0" u="none" strike="noStrike">
                        <a:latin typeface="Arial"/>
                      </a:endParaRP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100" b="0" i="0" u="none" strike="noStrike">
                        <a:latin typeface="Arial"/>
                      </a:endParaRP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a:latin typeface="Arial"/>
                        </a:rPr>
                        <a:t>FLDEP</a:t>
                      </a: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a:latin typeface="Arial"/>
                        </a:rPr>
                        <a:t>1050422</a:t>
                      </a: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latin typeface="Arial"/>
                        </a:rPr>
                        <a:t>0</a:t>
                      </a: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latin typeface="Arial"/>
                        </a:rPr>
                        <a:t>0</a:t>
                      </a: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latin typeface="Arial"/>
                        </a:rPr>
                        <a:t>0</a:t>
                      </a: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latin typeface="Arial"/>
                        </a:rPr>
                        <a:t>1</a:t>
                      </a:r>
                    </a:p>
                  </a:txBody>
                  <a:tcPr marL="2728" marR="2728" marT="272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Oval 5"/>
          <p:cNvSpPr/>
          <p:nvPr/>
        </p:nvSpPr>
        <p:spPr>
          <a:xfrm>
            <a:off x="4343400" y="2743200"/>
            <a:ext cx="685800" cy="2133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781800" y="1447800"/>
            <a:ext cx="1371600" cy="646331"/>
          </a:xfrm>
          <a:prstGeom prst="rect">
            <a:avLst/>
          </a:prstGeom>
          <a:noFill/>
          <a:ln>
            <a:solidFill>
              <a:srgbClr val="FF0000"/>
            </a:solidFill>
          </a:ln>
        </p:spPr>
        <p:txBody>
          <a:bodyPr wrap="square" rtlCol="0">
            <a:spAutoFit/>
          </a:bodyPr>
          <a:lstStyle/>
          <a:p>
            <a:r>
              <a:rPr lang="en-US" dirty="0"/>
              <a:t>Look here first</a:t>
            </a:r>
          </a:p>
        </p:txBody>
      </p:sp>
      <p:cxnSp>
        <p:nvCxnSpPr>
          <p:cNvPr id="9" name="Straight Arrow Connector 8"/>
          <p:cNvCxnSpPr/>
          <p:nvPr/>
        </p:nvCxnSpPr>
        <p:spPr>
          <a:xfrm rot="10800000" flipV="1">
            <a:off x="4876800" y="2133600"/>
            <a:ext cx="1981200" cy="76200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a:xfrm>
            <a:off x="6705600" y="6619875"/>
            <a:ext cx="2133600" cy="476250"/>
          </a:xfrm>
        </p:spPr>
        <p:txBody>
          <a:bodyPr/>
          <a:lstStyle/>
          <a:p>
            <a:pPr>
              <a:defRPr/>
            </a:pPr>
            <a:fld id="{23482766-1B3B-4603-A771-D270E25208ED}" type="slidenum">
              <a:rPr lang="en-US" smtClean="0"/>
              <a:pPr>
                <a:defRPr/>
              </a:pPr>
              <a:t>89</a:t>
            </a:fld>
            <a:endParaRPr lang="en-US" dirty="0"/>
          </a:p>
        </p:txBody>
      </p:sp>
    </p:spTree>
    <p:extLst>
      <p:ext uri="{BB962C8B-B14F-4D97-AF65-F5344CB8AC3E}">
        <p14:creationId xmlns:p14="http://schemas.microsoft.com/office/powerpoint/2010/main" val="2951213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2348" y="929865"/>
            <a:ext cx="9019309" cy="5070885"/>
          </a:xfrm>
          <a:prstGeom prst="rect">
            <a:avLst/>
          </a:prstGeom>
        </p:spPr>
      </p:pic>
      <p:sp>
        <p:nvSpPr>
          <p:cNvPr id="3" name="Oval 2"/>
          <p:cNvSpPr/>
          <p:nvPr/>
        </p:nvSpPr>
        <p:spPr>
          <a:xfrm>
            <a:off x="62348" y="2921496"/>
            <a:ext cx="1485900" cy="5299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306658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Feedback Report </a:t>
            </a:r>
            <a:br>
              <a:rPr lang="en-US" dirty="0"/>
            </a:br>
            <a:r>
              <a:rPr lang="en-US" dirty="0"/>
              <a:t>Statistics Tab </a:t>
            </a:r>
          </a:p>
        </p:txBody>
      </p:sp>
      <p:graphicFrame>
        <p:nvGraphicFramePr>
          <p:cNvPr id="5" name="Table 4"/>
          <p:cNvGraphicFramePr>
            <a:graphicFrameLocks noGrp="1"/>
          </p:cNvGraphicFramePr>
          <p:nvPr/>
        </p:nvGraphicFramePr>
        <p:xfrm>
          <a:off x="990600" y="2514602"/>
          <a:ext cx="6553200" cy="2305339"/>
        </p:xfrm>
        <a:graphic>
          <a:graphicData uri="http://schemas.openxmlformats.org/drawingml/2006/table">
            <a:tbl>
              <a:tblPr/>
              <a:tblGrid>
                <a:gridCol w="4392804">
                  <a:extLst>
                    <a:ext uri="{9D8B030D-6E8A-4147-A177-3AD203B41FA5}">
                      <a16:colId xmlns:a16="http://schemas.microsoft.com/office/drawing/2014/main" val="20000"/>
                    </a:ext>
                  </a:extLst>
                </a:gridCol>
                <a:gridCol w="936171">
                  <a:extLst>
                    <a:ext uri="{9D8B030D-6E8A-4147-A177-3AD203B41FA5}">
                      <a16:colId xmlns:a16="http://schemas.microsoft.com/office/drawing/2014/main" val="20001"/>
                    </a:ext>
                  </a:extLst>
                </a:gridCol>
                <a:gridCol w="1224225">
                  <a:extLst>
                    <a:ext uri="{9D8B030D-6E8A-4147-A177-3AD203B41FA5}">
                      <a16:colId xmlns:a16="http://schemas.microsoft.com/office/drawing/2014/main" val="20002"/>
                    </a:ext>
                  </a:extLst>
                </a:gridCol>
              </a:tblGrid>
              <a:tr h="656934">
                <a:tc>
                  <a:txBody>
                    <a:bodyPr/>
                    <a:lstStyle/>
                    <a:p>
                      <a:pPr algn="l" fontAlgn="b"/>
                      <a:r>
                        <a:rPr lang="en-US" sz="2000" b="1" i="0" u="none" strike="noStrike" dirty="0">
                          <a:solidFill>
                            <a:srgbClr val="000000"/>
                          </a:solidFill>
                          <a:latin typeface="Arial"/>
                        </a:rPr>
                        <a:t>Component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000" b="1" i="0" u="none" strike="noStrike">
                          <a:solidFill>
                            <a:srgbClr val="000000"/>
                          </a:solidFill>
                          <a:latin typeface="Arial"/>
                        </a:rPr>
                        <a:t>Added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000" b="1" i="0" u="none" strike="noStrike">
                          <a:solidFill>
                            <a:srgbClr val="000000"/>
                          </a:solidFill>
                          <a:latin typeface="Arial"/>
                        </a:rPr>
                        <a:t>Updated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33520">
                <a:tc>
                  <a:txBody>
                    <a:bodyPr/>
                    <a:lstStyle/>
                    <a:p>
                      <a:pPr algn="l" fontAlgn="t"/>
                      <a:r>
                        <a:rPr lang="en-US" sz="2000" b="0" i="0" u="none" strike="noStrike" dirty="0" err="1">
                          <a:latin typeface="Arial"/>
                        </a:rPr>
                        <a:t>ReportingPeriod</a:t>
                      </a:r>
                      <a:endParaRPr lang="en-US" sz="2000" b="0" i="0" u="none" strike="noStrike" dirty="0">
                        <a:latin typeface="Arial"/>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r>
                        <a:rPr lang="en-US" sz="2000" b="0" i="0" u="none" strike="noStrike">
                          <a:latin typeface="Arial"/>
                        </a:rPr>
                        <a:t>1157</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r>
                        <a:rPr lang="en-US" sz="2000" b="0" i="0" u="none" strike="noStrike">
                          <a:latin typeface="Arial"/>
                        </a:rPr>
                        <a:t>0</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33520">
                <a:tc>
                  <a:txBody>
                    <a:bodyPr/>
                    <a:lstStyle/>
                    <a:p>
                      <a:pPr algn="l" fontAlgn="t"/>
                      <a:r>
                        <a:rPr lang="en-US" sz="2000" b="0" i="0" u="none" strike="noStrike" dirty="0" err="1">
                          <a:latin typeface="Arial"/>
                        </a:rPr>
                        <a:t>OperatingDetails</a:t>
                      </a:r>
                      <a:endParaRPr lang="en-US" sz="2000" b="0" i="0" u="none" strike="noStrike" dirty="0">
                        <a:latin typeface="Arial"/>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r>
                        <a:rPr lang="en-US" sz="2000" b="0" i="0" u="none" strike="noStrike">
                          <a:latin typeface="Arial"/>
                        </a:rPr>
                        <a:t>1157</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r>
                        <a:rPr lang="en-US" sz="2000" b="0" i="0" u="none" strike="noStrike">
                          <a:latin typeface="Arial"/>
                        </a:rPr>
                        <a:t>0</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76224">
                <a:tc>
                  <a:txBody>
                    <a:bodyPr/>
                    <a:lstStyle/>
                    <a:p>
                      <a:pPr algn="l" fontAlgn="t"/>
                      <a:r>
                        <a:rPr lang="en-US" sz="2000" b="0" i="0" u="none" strike="noStrike" dirty="0" err="1">
                          <a:latin typeface="Arial"/>
                        </a:rPr>
                        <a:t>SupplementalCalculationParameter</a:t>
                      </a:r>
                      <a:endParaRPr lang="en-US" sz="2000" b="0" i="0" u="none" strike="noStrike" dirty="0">
                        <a:latin typeface="Arial"/>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r>
                        <a:rPr lang="en-US" sz="2000" b="0" i="0" u="none" strike="noStrike">
                          <a:latin typeface="Arial"/>
                        </a:rPr>
                        <a:t>437</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r>
                        <a:rPr lang="en-US" sz="2000" b="0" i="0" u="none" strike="noStrike">
                          <a:latin typeface="Arial"/>
                        </a:rPr>
                        <a:t>0</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33520">
                <a:tc>
                  <a:txBody>
                    <a:bodyPr/>
                    <a:lstStyle/>
                    <a:p>
                      <a:pPr algn="l" fontAlgn="t"/>
                      <a:r>
                        <a:rPr lang="en-US" sz="2000" b="0" i="0" u="none" strike="noStrike" dirty="0">
                          <a:latin typeface="Arial"/>
                        </a:rPr>
                        <a:t>Emissions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r>
                        <a:rPr lang="en-US" sz="2000" b="0" i="0" u="none" strike="noStrike" dirty="0">
                          <a:latin typeface="Arial"/>
                        </a:rPr>
                        <a:t>4077</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t"/>
                      <a:r>
                        <a:rPr lang="en-US" sz="2000" b="0" i="0" u="none" strike="noStrike" dirty="0">
                          <a:latin typeface="Arial"/>
                        </a:rPr>
                        <a:t>0</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33520">
                <a:tc>
                  <a:txBody>
                    <a:bodyPr/>
                    <a:lstStyle/>
                    <a:p>
                      <a:pPr algn="l" fontAlgn="b"/>
                      <a:r>
                        <a:rPr lang="en-US" sz="2000" b="1" i="0" u="none" strike="noStrike" dirty="0">
                          <a:solidFill>
                            <a:srgbClr val="000000"/>
                          </a:solidFill>
                          <a:latin typeface="Arial"/>
                        </a:rPr>
                        <a:t>Total</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000" b="1" i="0" u="none" strike="noStrike">
                          <a:solidFill>
                            <a:srgbClr val="000000"/>
                          </a:solidFill>
                          <a:latin typeface="Arial"/>
                        </a:rPr>
                        <a:t>6828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000" b="1" i="0" u="none" strike="noStrike" dirty="0">
                          <a:solidFill>
                            <a:srgbClr val="000000"/>
                          </a:solidFill>
                          <a:latin typeface="Arial"/>
                        </a:rPr>
                        <a:t>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TextBox 5"/>
          <p:cNvSpPr txBox="1"/>
          <p:nvPr/>
        </p:nvSpPr>
        <p:spPr>
          <a:xfrm>
            <a:off x="5638800" y="1524000"/>
            <a:ext cx="3200400" cy="923330"/>
          </a:xfrm>
          <a:prstGeom prst="rect">
            <a:avLst/>
          </a:prstGeom>
          <a:noFill/>
        </p:spPr>
        <p:txBody>
          <a:bodyPr wrap="square" rtlCol="0">
            <a:spAutoFit/>
          </a:bodyPr>
          <a:lstStyle/>
          <a:p>
            <a:r>
              <a:rPr lang="en-US" dirty="0"/>
              <a:t>Nothing was really added for a </a:t>
            </a:r>
            <a:r>
              <a:rPr lang="en-US" dirty="0">
                <a:solidFill>
                  <a:srgbClr val="FF0000"/>
                </a:solidFill>
              </a:rPr>
              <a:t>QA</a:t>
            </a:r>
            <a:r>
              <a:rPr lang="en-US" dirty="0"/>
              <a:t> submittal, but it is for a </a:t>
            </a:r>
            <a:r>
              <a:rPr lang="en-US" dirty="0">
                <a:solidFill>
                  <a:srgbClr val="FF0000"/>
                </a:solidFill>
              </a:rPr>
              <a:t>Production</a:t>
            </a:r>
            <a:r>
              <a:rPr lang="en-US" dirty="0"/>
              <a:t> submittal</a:t>
            </a:r>
          </a:p>
        </p:txBody>
      </p:sp>
      <p:sp>
        <p:nvSpPr>
          <p:cNvPr id="7" name="Down Arrow 6"/>
          <p:cNvSpPr/>
          <p:nvPr/>
        </p:nvSpPr>
        <p:spPr>
          <a:xfrm rot="14111298">
            <a:off x="5011186" y="4172988"/>
            <a:ext cx="6858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752600" y="5029200"/>
            <a:ext cx="5562600" cy="1754326"/>
          </a:xfrm>
          <a:prstGeom prst="rect">
            <a:avLst/>
          </a:prstGeom>
          <a:noFill/>
        </p:spPr>
        <p:txBody>
          <a:bodyPr wrap="square" rtlCol="0">
            <a:spAutoFit/>
          </a:bodyPr>
          <a:lstStyle/>
          <a:p>
            <a:r>
              <a:rPr lang="en-US" dirty="0"/>
              <a:t>If all went well, this should match the number of records in your emissions table.  If it is less, then you had critical errors.   Don’t correct just those errors and resubmit because whenever you submit emissions for a process, if you don’t submit all pollutants they will get wiped out.</a:t>
            </a:r>
          </a:p>
        </p:txBody>
      </p:sp>
      <p:sp>
        <p:nvSpPr>
          <p:cNvPr id="9" name="Slide Number Placeholder 8"/>
          <p:cNvSpPr>
            <a:spLocks noGrp="1"/>
          </p:cNvSpPr>
          <p:nvPr>
            <p:ph type="sldNum" sz="quarter" idx="12"/>
          </p:nvPr>
        </p:nvSpPr>
        <p:spPr/>
        <p:txBody>
          <a:bodyPr/>
          <a:lstStyle/>
          <a:p>
            <a:pPr>
              <a:defRPr/>
            </a:pPr>
            <a:fld id="{23482766-1B3B-4603-A771-D270E25208ED}" type="slidenum">
              <a:rPr lang="en-US" smtClean="0"/>
              <a:pPr>
                <a:defRPr/>
              </a:pPr>
              <a:t>90</a:t>
            </a:fld>
            <a:endParaRPr lang="en-US"/>
          </a:p>
        </p:txBody>
      </p:sp>
    </p:spTree>
    <p:extLst>
      <p:ext uri="{BB962C8B-B14F-4D97-AF65-F5344CB8AC3E}">
        <p14:creationId xmlns:p14="http://schemas.microsoft.com/office/powerpoint/2010/main" val="8078215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Feedback Report-Critical Errors</a:t>
            </a:r>
          </a:p>
        </p:txBody>
      </p:sp>
      <p:sp>
        <p:nvSpPr>
          <p:cNvPr id="4" name="Slide Number Placeholder 3"/>
          <p:cNvSpPr>
            <a:spLocks noGrp="1"/>
          </p:cNvSpPr>
          <p:nvPr>
            <p:ph type="sldNum" sz="quarter" idx="12"/>
          </p:nvPr>
        </p:nvSpPr>
        <p:spPr/>
        <p:txBody>
          <a:bodyPr/>
          <a:lstStyle/>
          <a:p>
            <a:pPr>
              <a:defRPr/>
            </a:pPr>
            <a:fld id="{23482766-1B3B-4603-A771-D270E25208ED}" type="slidenum">
              <a:rPr lang="en-US" smtClean="0"/>
              <a:pPr>
                <a:defRPr/>
              </a:pPr>
              <a:t>91</a:t>
            </a:fld>
            <a:endParaRPr lang="en-US"/>
          </a:p>
        </p:txBody>
      </p:sp>
      <p:graphicFrame>
        <p:nvGraphicFramePr>
          <p:cNvPr id="5" name="Table 4"/>
          <p:cNvGraphicFramePr>
            <a:graphicFrameLocks noGrp="1"/>
          </p:cNvGraphicFramePr>
          <p:nvPr/>
        </p:nvGraphicFramePr>
        <p:xfrm>
          <a:off x="304800" y="1676400"/>
          <a:ext cx="8458201" cy="2905728"/>
        </p:xfrm>
        <a:graphic>
          <a:graphicData uri="http://schemas.openxmlformats.org/drawingml/2006/table">
            <a:tbl>
              <a:tblPr/>
              <a:tblGrid>
                <a:gridCol w="468274">
                  <a:extLst>
                    <a:ext uri="{9D8B030D-6E8A-4147-A177-3AD203B41FA5}">
                      <a16:colId xmlns:a16="http://schemas.microsoft.com/office/drawing/2014/main" val="20000"/>
                    </a:ext>
                  </a:extLst>
                </a:gridCol>
                <a:gridCol w="379303">
                  <a:extLst>
                    <a:ext uri="{9D8B030D-6E8A-4147-A177-3AD203B41FA5}">
                      <a16:colId xmlns:a16="http://schemas.microsoft.com/office/drawing/2014/main" val="20001"/>
                    </a:ext>
                  </a:extLst>
                </a:gridCol>
                <a:gridCol w="477639">
                  <a:extLst>
                    <a:ext uri="{9D8B030D-6E8A-4147-A177-3AD203B41FA5}">
                      <a16:colId xmlns:a16="http://schemas.microsoft.com/office/drawing/2014/main" val="20002"/>
                    </a:ext>
                  </a:extLst>
                </a:gridCol>
                <a:gridCol w="449544">
                  <a:extLst>
                    <a:ext uri="{9D8B030D-6E8A-4147-A177-3AD203B41FA5}">
                      <a16:colId xmlns:a16="http://schemas.microsoft.com/office/drawing/2014/main" val="20003"/>
                    </a:ext>
                  </a:extLst>
                </a:gridCol>
                <a:gridCol w="309061">
                  <a:extLst>
                    <a:ext uri="{9D8B030D-6E8A-4147-A177-3AD203B41FA5}">
                      <a16:colId xmlns:a16="http://schemas.microsoft.com/office/drawing/2014/main" val="20004"/>
                    </a:ext>
                  </a:extLst>
                </a:gridCol>
                <a:gridCol w="506979">
                  <a:extLst>
                    <a:ext uri="{9D8B030D-6E8A-4147-A177-3AD203B41FA5}">
                      <a16:colId xmlns:a16="http://schemas.microsoft.com/office/drawing/2014/main" val="20005"/>
                    </a:ext>
                  </a:extLst>
                </a:gridCol>
                <a:gridCol w="410838">
                  <a:extLst>
                    <a:ext uri="{9D8B030D-6E8A-4147-A177-3AD203B41FA5}">
                      <a16:colId xmlns:a16="http://schemas.microsoft.com/office/drawing/2014/main" val="20006"/>
                    </a:ext>
                  </a:extLst>
                </a:gridCol>
                <a:gridCol w="398033">
                  <a:extLst>
                    <a:ext uri="{9D8B030D-6E8A-4147-A177-3AD203B41FA5}">
                      <a16:colId xmlns:a16="http://schemas.microsoft.com/office/drawing/2014/main" val="20007"/>
                    </a:ext>
                  </a:extLst>
                </a:gridCol>
                <a:gridCol w="351205">
                  <a:extLst>
                    <a:ext uri="{9D8B030D-6E8A-4147-A177-3AD203B41FA5}">
                      <a16:colId xmlns:a16="http://schemas.microsoft.com/office/drawing/2014/main" val="20008"/>
                    </a:ext>
                  </a:extLst>
                </a:gridCol>
                <a:gridCol w="491688">
                  <a:extLst>
                    <a:ext uri="{9D8B030D-6E8A-4147-A177-3AD203B41FA5}">
                      <a16:colId xmlns:a16="http://schemas.microsoft.com/office/drawing/2014/main" val="20009"/>
                    </a:ext>
                  </a:extLst>
                </a:gridCol>
                <a:gridCol w="1320036">
                  <a:extLst>
                    <a:ext uri="{9D8B030D-6E8A-4147-A177-3AD203B41FA5}">
                      <a16:colId xmlns:a16="http://schemas.microsoft.com/office/drawing/2014/main" val="20010"/>
                    </a:ext>
                  </a:extLst>
                </a:gridCol>
                <a:gridCol w="599888">
                  <a:extLst>
                    <a:ext uri="{9D8B030D-6E8A-4147-A177-3AD203B41FA5}">
                      <a16:colId xmlns:a16="http://schemas.microsoft.com/office/drawing/2014/main" val="20011"/>
                    </a:ext>
                  </a:extLst>
                </a:gridCol>
                <a:gridCol w="749238">
                  <a:extLst>
                    <a:ext uri="{9D8B030D-6E8A-4147-A177-3AD203B41FA5}">
                      <a16:colId xmlns:a16="http://schemas.microsoft.com/office/drawing/2014/main" val="20012"/>
                    </a:ext>
                  </a:extLst>
                </a:gridCol>
                <a:gridCol w="811285">
                  <a:extLst>
                    <a:ext uri="{9D8B030D-6E8A-4147-A177-3AD203B41FA5}">
                      <a16:colId xmlns:a16="http://schemas.microsoft.com/office/drawing/2014/main" val="20013"/>
                    </a:ext>
                  </a:extLst>
                </a:gridCol>
                <a:gridCol w="735190">
                  <a:extLst>
                    <a:ext uri="{9D8B030D-6E8A-4147-A177-3AD203B41FA5}">
                      <a16:colId xmlns:a16="http://schemas.microsoft.com/office/drawing/2014/main" val="20014"/>
                    </a:ext>
                  </a:extLst>
                </a:gridCol>
              </a:tblGrid>
              <a:tr h="155098">
                <a:tc>
                  <a:txBody>
                    <a:bodyPr/>
                    <a:lstStyle/>
                    <a:p>
                      <a:pPr algn="l" fontAlgn="b"/>
                      <a:r>
                        <a:rPr lang="en-US" sz="1000" b="1" i="0" u="none" strike="noStrike" dirty="0">
                          <a:solidFill>
                            <a:srgbClr val="000000"/>
                          </a:solidFill>
                          <a:latin typeface="Arial"/>
                        </a:rPr>
                        <a:t>FIPS/Tribal Code</a:t>
                      </a:r>
                    </a:p>
                  </a:txBody>
                  <a:tcPr marL="2532" marR="2532" marT="25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000" b="1" i="0" u="none" strike="noStrike" dirty="0">
                          <a:solidFill>
                            <a:srgbClr val="000000"/>
                          </a:solidFill>
                          <a:latin typeface="Arial"/>
                        </a:rPr>
                        <a:t>Facility Site ID</a:t>
                      </a:r>
                    </a:p>
                  </a:txBody>
                  <a:tcPr marL="2532" marR="2532" marT="25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000" b="1" i="0" u="none" strike="noStrike" dirty="0">
                          <a:solidFill>
                            <a:srgbClr val="000000"/>
                          </a:solidFill>
                          <a:latin typeface="Arial"/>
                        </a:rPr>
                        <a:t>Emissions Unit ID</a:t>
                      </a:r>
                    </a:p>
                  </a:txBody>
                  <a:tcPr marL="2532" marR="2532" marT="25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000" b="1" i="0" u="none" strike="noStrike" dirty="0">
                          <a:solidFill>
                            <a:srgbClr val="000000"/>
                          </a:solidFill>
                          <a:latin typeface="Arial"/>
                        </a:rPr>
                        <a:t>Release Point ID</a:t>
                      </a:r>
                    </a:p>
                  </a:txBody>
                  <a:tcPr marL="2532" marR="2532" marT="25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000" b="1" i="0" u="none" strike="noStrike" dirty="0">
                          <a:solidFill>
                            <a:srgbClr val="000000"/>
                          </a:solidFill>
                          <a:latin typeface="Arial"/>
                        </a:rPr>
                        <a:t>Process ID</a:t>
                      </a:r>
                    </a:p>
                  </a:txBody>
                  <a:tcPr marL="2532" marR="2532" marT="25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000" b="1" i="0" u="none" strike="noStrike" dirty="0" err="1">
                          <a:solidFill>
                            <a:srgbClr val="000000"/>
                          </a:solidFill>
                          <a:latin typeface="Arial"/>
                        </a:rPr>
                        <a:t>processid</a:t>
                      </a:r>
                      <a:endParaRPr lang="en-US" sz="1000" b="1" i="0" u="none" strike="noStrike" dirty="0">
                        <a:solidFill>
                          <a:srgbClr val="000000"/>
                        </a:solidFill>
                        <a:latin typeface="Arial"/>
                      </a:endParaRPr>
                    </a:p>
                  </a:txBody>
                  <a:tcPr marL="2532" marR="2532" marT="25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000" b="1" i="0" u="none" strike="noStrike" dirty="0">
                          <a:solidFill>
                            <a:srgbClr val="000000"/>
                          </a:solidFill>
                          <a:latin typeface="Arial"/>
                        </a:rPr>
                        <a:t>Reporting Period Type</a:t>
                      </a:r>
                    </a:p>
                  </a:txBody>
                  <a:tcPr marL="2532" marR="2532" marT="25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000" b="1" i="0" u="none" strike="noStrike" dirty="0">
                          <a:solidFill>
                            <a:srgbClr val="000000"/>
                          </a:solidFill>
                          <a:latin typeface="Arial"/>
                        </a:rPr>
                        <a:t>Pollutant Code</a:t>
                      </a:r>
                    </a:p>
                  </a:txBody>
                  <a:tcPr marL="2532" marR="2532" marT="25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000" b="1" i="0" u="none" strike="noStrike" dirty="0">
                          <a:solidFill>
                            <a:srgbClr val="000000"/>
                          </a:solidFill>
                          <a:latin typeface="Arial"/>
                        </a:rPr>
                        <a:t>Critical Error</a:t>
                      </a:r>
                    </a:p>
                  </a:txBody>
                  <a:tcPr marL="2532" marR="2532" marT="25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000" b="1" i="0" u="none" strike="noStrike" dirty="0">
                          <a:solidFill>
                            <a:srgbClr val="000000"/>
                          </a:solidFill>
                          <a:latin typeface="Arial"/>
                        </a:rPr>
                        <a:t>Critical Error Type</a:t>
                      </a:r>
                    </a:p>
                  </a:txBody>
                  <a:tcPr marL="2532" marR="2532" marT="25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000" b="1" i="0" u="none" strike="noStrike" dirty="0">
                          <a:solidFill>
                            <a:srgbClr val="000000"/>
                          </a:solidFill>
                          <a:latin typeface="Arial"/>
                        </a:rPr>
                        <a:t>Critical Error Message</a:t>
                      </a:r>
                    </a:p>
                  </a:txBody>
                  <a:tcPr marL="2532" marR="2532" marT="25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000" b="1" i="0" u="none" strike="noStrike" dirty="0">
                          <a:solidFill>
                            <a:srgbClr val="000000"/>
                          </a:solidFill>
                          <a:latin typeface="Arial"/>
                        </a:rPr>
                        <a:t>Resolution Message</a:t>
                      </a:r>
                    </a:p>
                  </a:txBody>
                  <a:tcPr marL="2532" marR="2532" marT="25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000" b="1" i="0" u="none" strike="noStrike">
                          <a:solidFill>
                            <a:srgbClr val="000000"/>
                          </a:solidFill>
                          <a:latin typeface="Arial"/>
                        </a:rPr>
                        <a:t>Associated Data Component</a:t>
                      </a:r>
                    </a:p>
                  </a:txBody>
                  <a:tcPr marL="2532" marR="2532" marT="25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000" b="1" i="0" u="none" strike="noStrike">
                          <a:solidFill>
                            <a:srgbClr val="000000"/>
                          </a:solidFill>
                          <a:latin typeface="Arial"/>
                        </a:rPr>
                        <a:t>Associated Data Component ID</a:t>
                      </a:r>
                    </a:p>
                  </a:txBody>
                  <a:tcPr marL="2532" marR="2532" marT="25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000" b="1" i="0" u="none" strike="noStrike">
                          <a:solidFill>
                            <a:srgbClr val="000000"/>
                          </a:solidFill>
                          <a:latin typeface="Arial"/>
                        </a:rPr>
                        <a:t>Associated Data Element</a:t>
                      </a:r>
                    </a:p>
                  </a:txBody>
                  <a:tcPr marL="2532" marR="2532" marT="253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42032">
                <a:tc>
                  <a:txBody>
                    <a:bodyPr/>
                    <a:lstStyle/>
                    <a:p>
                      <a:pPr algn="l" fontAlgn="t"/>
                      <a:r>
                        <a:rPr lang="en-US" sz="1000" b="0" i="0" u="none" strike="noStrike">
                          <a:latin typeface="Arial"/>
                        </a:rPr>
                        <a:t>06011</a:t>
                      </a: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0" b="0" i="0" u="none" strike="noStrike">
                          <a:latin typeface="Arial"/>
                        </a:rPr>
                        <a:t>EIS-76611</a:t>
                      </a: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0" b="0" i="0" u="none" strike="noStrike">
                          <a:latin typeface="Arial"/>
                        </a:rPr>
                        <a:t>EIS-51948213</a:t>
                      </a: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000" b="0" i="0" u="none" strike="noStrike" dirty="0">
                        <a:latin typeface="Arial"/>
                      </a:endParaRP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0" b="0" i="0" u="none" strike="noStrike">
                          <a:latin typeface="Arial"/>
                        </a:rPr>
                        <a:t>EIS-59563014</a:t>
                      </a: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0" b="0" i="0" u="none" strike="noStrike">
                          <a:latin typeface="Arial"/>
                        </a:rPr>
                        <a:t>59563014</a:t>
                      </a: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0" b="0" i="0" u="none" strike="noStrike">
                          <a:latin typeface="Arial"/>
                        </a:rPr>
                        <a:t>A</a:t>
                      </a: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000" b="0" i="0" u="none" strike="noStrike" dirty="0">
                        <a:latin typeface="Arial"/>
                      </a:endParaRP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0" b="0" i="0" u="none" strike="noStrike">
                          <a:latin typeface="Arial"/>
                        </a:rPr>
                        <a:t>1930</a:t>
                      </a: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0" b="0" i="0" u="none" strike="noStrike">
                          <a:latin typeface="Arial"/>
                        </a:rPr>
                        <a:t>Cardinality</a:t>
                      </a: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0" b="0" i="0" u="none" strike="noStrike" dirty="0">
                          <a:latin typeface="Arial"/>
                        </a:rPr>
                        <a:t>When reporting emissions, a pollutant may not reported multiple times under a single reporting period.</a:t>
                      </a: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000" b="0" i="0" u="none" strike="noStrike" dirty="0">
                        <a:latin typeface="Arial"/>
                      </a:endParaRP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0" b="0" i="0" u="none" strike="noStrike" dirty="0">
                          <a:latin typeface="Arial"/>
                        </a:rPr>
                        <a:t>Reporting Period</a:t>
                      </a: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000" b="0" i="0" u="none" strike="noStrike" dirty="0">
                        <a:latin typeface="Arial"/>
                      </a:endParaRP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000" b="0" i="0" u="none" strike="noStrike" dirty="0">
                        <a:latin typeface="Arial"/>
                      </a:endParaRP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42032">
                <a:tc>
                  <a:txBody>
                    <a:bodyPr/>
                    <a:lstStyle/>
                    <a:p>
                      <a:pPr algn="l" fontAlgn="t"/>
                      <a:r>
                        <a:rPr lang="en-US" sz="1000" b="0" i="0" u="none" strike="noStrike">
                          <a:latin typeface="Arial"/>
                        </a:rPr>
                        <a:t>06011</a:t>
                      </a: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0" b="0" i="0" u="none" strike="noStrike">
                          <a:latin typeface="Arial"/>
                        </a:rPr>
                        <a:t>EIS-76611</a:t>
                      </a: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0" b="0" i="0" u="none" strike="noStrike">
                          <a:latin typeface="Arial"/>
                        </a:rPr>
                        <a:t>EIS-51948313</a:t>
                      </a: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000" b="0" i="0" u="none" strike="noStrike">
                        <a:latin typeface="Arial"/>
                      </a:endParaRP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0" b="0" i="0" u="none" strike="noStrike" dirty="0">
                          <a:latin typeface="Arial"/>
                        </a:rPr>
                        <a:t>EIS-59562914</a:t>
                      </a: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0" b="0" i="0" u="none" strike="noStrike">
                          <a:latin typeface="Arial"/>
                        </a:rPr>
                        <a:t>59562914</a:t>
                      </a: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0" b="0" i="0" u="none" strike="noStrike">
                          <a:latin typeface="Arial"/>
                        </a:rPr>
                        <a:t>A</a:t>
                      </a: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000" b="0" i="0" u="none" strike="noStrike">
                        <a:latin typeface="Arial"/>
                      </a:endParaRP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0" b="0" i="0" u="none" strike="noStrike">
                          <a:latin typeface="Arial"/>
                        </a:rPr>
                        <a:t>1930</a:t>
                      </a: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0" b="0" i="0" u="none" strike="noStrike">
                          <a:latin typeface="Arial"/>
                        </a:rPr>
                        <a:t>Cardinality</a:t>
                      </a: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0" b="0" i="0" u="none" strike="noStrike">
                          <a:latin typeface="Arial"/>
                        </a:rPr>
                        <a:t>When reporting emissions, a pollutant may not reported multiple times under a single reporting period.</a:t>
                      </a: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000" b="0" i="0" u="none" strike="noStrike">
                        <a:latin typeface="Arial"/>
                      </a:endParaRP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0" b="0" i="0" u="none" strike="noStrike">
                          <a:latin typeface="Arial"/>
                        </a:rPr>
                        <a:t>Reporting Period</a:t>
                      </a: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000" b="0" i="0" u="none" strike="noStrike">
                        <a:latin typeface="Arial"/>
                      </a:endParaRP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000" b="0" i="0" u="none" strike="noStrike" dirty="0">
                        <a:latin typeface="Arial"/>
                      </a:endParaRP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42032">
                <a:tc>
                  <a:txBody>
                    <a:bodyPr/>
                    <a:lstStyle/>
                    <a:p>
                      <a:pPr algn="l" fontAlgn="t"/>
                      <a:r>
                        <a:rPr lang="en-US" sz="1000" b="0" i="0" u="none" strike="noStrike">
                          <a:latin typeface="Arial"/>
                        </a:rPr>
                        <a:t>06011</a:t>
                      </a: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0" b="0" i="0" u="none" strike="noStrike">
                          <a:latin typeface="Arial"/>
                        </a:rPr>
                        <a:t>EIS-76611</a:t>
                      </a: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0" b="0" i="0" u="none" strike="noStrike">
                          <a:latin typeface="Arial"/>
                        </a:rPr>
                        <a:t>EIS-51948613</a:t>
                      </a: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000" b="0" i="0" u="none" strike="noStrike">
                        <a:latin typeface="Arial"/>
                      </a:endParaRP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0" b="0" i="0" u="none" strike="noStrike">
                          <a:latin typeface="Arial"/>
                        </a:rPr>
                        <a:t>EIS-59562614</a:t>
                      </a: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0" b="0" i="0" u="none" strike="noStrike">
                          <a:latin typeface="Arial"/>
                        </a:rPr>
                        <a:t>59562614</a:t>
                      </a: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0" b="0" i="0" u="none" strike="noStrike">
                          <a:latin typeface="Arial"/>
                        </a:rPr>
                        <a:t>A</a:t>
                      </a: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000" b="0" i="0" u="none" strike="noStrike">
                        <a:latin typeface="Arial"/>
                      </a:endParaRP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0" b="0" i="0" u="none" strike="noStrike">
                          <a:latin typeface="Arial"/>
                        </a:rPr>
                        <a:t>1930</a:t>
                      </a: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0" b="0" i="0" u="none" strike="noStrike">
                          <a:latin typeface="Arial"/>
                        </a:rPr>
                        <a:t>Cardinality</a:t>
                      </a: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0" b="0" i="0" u="none" strike="noStrike">
                          <a:latin typeface="Arial"/>
                        </a:rPr>
                        <a:t>When reporting emissions, a pollutant may not reported multiple times under a single reporting period.</a:t>
                      </a: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000" b="0" i="0" u="none" strike="noStrike">
                        <a:latin typeface="Arial"/>
                      </a:endParaRP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0" b="0" i="0" u="none" strike="noStrike">
                          <a:latin typeface="Arial"/>
                        </a:rPr>
                        <a:t>Reporting Period</a:t>
                      </a: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000" b="0" i="0" u="none" strike="noStrike">
                        <a:latin typeface="Arial"/>
                      </a:endParaRP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endParaRPr lang="en-US" sz="1000" b="0" i="0" u="none" strike="noStrike" dirty="0">
                        <a:latin typeface="Arial"/>
                      </a:endParaRPr>
                    </a:p>
                  </a:txBody>
                  <a:tcPr marL="2532" marR="2532" marT="253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570784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Critical Errors</a:t>
            </a:r>
          </a:p>
        </p:txBody>
      </p:sp>
      <p:sp>
        <p:nvSpPr>
          <p:cNvPr id="3" name="Content Placeholder 2"/>
          <p:cNvSpPr>
            <a:spLocks noGrp="1"/>
          </p:cNvSpPr>
          <p:nvPr>
            <p:ph idx="1"/>
          </p:nvPr>
        </p:nvSpPr>
        <p:spPr/>
        <p:txBody>
          <a:bodyPr>
            <a:normAutofit fontScale="92500"/>
          </a:bodyPr>
          <a:lstStyle/>
          <a:p>
            <a:r>
              <a:rPr lang="en-US" dirty="0"/>
              <a:t>Error 1770 - Process ID does not exist.</a:t>
            </a:r>
          </a:p>
          <a:p>
            <a:pPr lvl="1"/>
            <a:r>
              <a:rPr lang="en-US" dirty="0"/>
              <a:t>Might be occurring if you submit your Point right after your facility inventory and you did not resolve critical errors or the Potential Duplicate Facilities error</a:t>
            </a:r>
          </a:p>
          <a:p>
            <a:r>
              <a:rPr lang="en-US" dirty="0"/>
              <a:t>Error 2319 – Emissions Year must not be greater than Last Inventory Year</a:t>
            </a:r>
          </a:p>
          <a:p>
            <a:pPr lvl="1"/>
            <a:endParaRPr lang="en-US" dirty="0"/>
          </a:p>
          <a:p>
            <a:r>
              <a:rPr lang="en-US" dirty="0"/>
              <a:t>Error 486 - Emission calculation method code is required</a:t>
            </a:r>
          </a:p>
        </p:txBody>
      </p:sp>
      <p:sp>
        <p:nvSpPr>
          <p:cNvPr id="4" name="Slide Number Placeholder 3"/>
          <p:cNvSpPr>
            <a:spLocks noGrp="1"/>
          </p:cNvSpPr>
          <p:nvPr>
            <p:ph type="sldNum" sz="quarter" idx="12"/>
          </p:nvPr>
        </p:nvSpPr>
        <p:spPr/>
        <p:txBody>
          <a:bodyPr/>
          <a:lstStyle/>
          <a:p>
            <a:pPr>
              <a:defRPr/>
            </a:pPr>
            <a:fld id="{23482766-1B3B-4603-A771-D270E25208ED}" type="slidenum">
              <a:rPr lang="en-US" smtClean="0"/>
              <a:pPr>
                <a:defRPr/>
              </a:pPr>
              <a:t>92</a:t>
            </a:fld>
            <a:endParaRPr lang="en-US"/>
          </a:p>
        </p:txBody>
      </p:sp>
    </p:spTree>
    <p:extLst>
      <p:ext uri="{BB962C8B-B14F-4D97-AF65-F5344CB8AC3E}">
        <p14:creationId xmlns:p14="http://schemas.microsoft.com/office/powerpoint/2010/main" val="23988228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Checking Your Data</a:t>
            </a:r>
          </a:p>
        </p:txBody>
      </p:sp>
      <p:sp>
        <p:nvSpPr>
          <p:cNvPr id="3" name="Content Placeholder 2"/>
          <p:cNvSpPr>
            <a:spLocks noGrp="1"/>
          </p:cNvSpPr>
          <p:nvPr>
            <p:ph idx="1"/>
          </p:nvPr>
        </p:nvSpPr>
        <p:spPr/>
        <p:txBody>
          <a:bodyPr/>
          <a:lstStyle/>
          <a:p>
            <a:pPr>
              <a:buNone/>
            </a:pPr>
            <a:endParaRPr lang="en-US" dirty="0"/>
          </a:p>
          <a:p>
            <a:r>
              <a:rPr lang="en-US" dirty="0"/>
              <a:t>Completeness:  Are there facilities that are operating but do not have emissions?</a:t>
            </a:r>
          </a:p>
          <a:p>
            <a:endParaRPr lang="en-US" dirty="0"/>
          </a:p>
          <a:p>
            <a:r>
              <a:rPr lang="en-US" dirty="0"/>
              <a:t>Emissions Values:  Run an emissions summary report to compare what is in the system with your data</a:t>
            </a:r>
          </a:p>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23482766-1B3B-4603-A771-D270E25208ED}" type="slidenum">
              <a:rPr lang="en-US" smtClean="0"/>
              <a:pPr>
                <a:defRPr/>
              </a:pPr>
              <a:t>93</a:t>
            </a:fld>
            <a:endParaRPr lang="en-US"/>
          </a:p>
        </p:txBody>
      </p:sp>
    </p:spTree>
    <p:extLst>
      <p:ext uri="{BB962C8B-B14F-4D97-AF65-F5344CB8AC3E}">
        <p14:creationId xmlns:p14="http://schemas.microsoft.com/office/powerpoint/2010/main" val="9241976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a:t>Agency Submission History Report</a:t>
            </a:r>
          </a:p>
        </p:txBody>
      </p:sp>
      <p:pic>
        <p:nvPicPr>
          <p:cNvPr id="8194" name="Picture 2"/>
          <p:cNvPicPr>
            <a:picLocks noGrp="1" noChangeAspect="1" noChangeArrowheads="1"/>
          </p:cNvPicPr>
          <p:nvPr>
            <p:ph idx="1"/>
          </p:nvPr>
        </p:nvPicPr>
        <p:blipFill>
          <a:blip r:embed="rId3" cstate="print"/>
          <a:srcRect/>
          <a:stretch>
            <a:fillRect/>
          </a:stretch>
        </p:blipFill>
        <p:spPr bwMode="auto">
          <a:xfrm>
            <a:off x="762000" y="1016802"/>
            <a:ext cx="7543799" cy="5635834"/>
          </a:xfrm>
          <a:prstGeom prst="rect">
            <a:avLst/>
          </a:prstGeom>
          <a:noFill/>
          <a:ln w="9525">
            <a:noFill/>
            <a:miter lim="800000"/>
            <a:headEnd/>
            <a:tailEnd/>
          </a:ln>
        </p:spPr>
      </p:pic>
      <p:sp>
        <p:nvSpPr>
          <p:cNvPr id="5" name="Oval 4"/>
          <p:cNvSpPr/>
          <p:nvPr/>
        </p:nvSpPr>
        <p:spPr>
          <a:xfrm>
            <a:off x="609600" y="4876800"/>
            <a:ext cx="1447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257800" y="3352800"/>
            <a:ext cx="9144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267200" y="2438400"/>
            <a:ext cx="3536674" cy="369332"/>
          </a:xfrm>
          <a:prstGeom prst="rect">
            <a:avLst/>
          </a:prstGeom>
          <a:noFill/>
        </p:spPr>
        <p:txBody>
          <a:bodyPr wrap="none" rtlCol="0">
            <a:spAutoFit/>
          </a:bodyPr>
          <a:lstStyle/>
          <a:p>
            <a:r>
              <a:rPr lang="en-US" dirty="0"/>
              <a:t>Select the inventory year of interest</a:t>
            </a:r>
          </a:p>
        </p:txBody>
      </p:sp>
      <p:sp>
        <p:nvSpPr>
          <p:cNvPr id="8" name="Oval 7"/>
          <p:cNvSpPr/>
          <p:nvPr/>
        </p:nvSpPr>
        <p:spPr>
          <a:xfrm>
            <a:off x="2514600" y="2438400"/>
            <a:ext cx="1981200"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p:txBody>
          <a:bodyPr/>
          <a:lstStyle/>
          <a:p>
            <a:pPr>
              <a:defRPr/>
            </a:pPr>
            <a:fld id="{23482766-1B3B-4603-A771-D270E25208ED}" type="slidenum">
              <a:rPr lang="en-US" smtClean="0"/>
              <a:pPr>
                <a:defRPr/>
              </a:pPr>
              <a:t>94</a:t>
            </a:fld>
            <a:endParaRPr lang="en-US"/>
          </a:p>
        </p:txBody>
      </p:sp>
    </p:spTree>
    <p:extLst>
      <p:ext uri="{BB962C8B-B14F-4D97-AF65-F5344CB8AC3E}">
        <p14:creationId xmlns:p14="http://schemas.microsoft.com/office/powerpoint/2010/main" val="585987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Agency Submission History Report</a:t>
            </a:r>
          </a:p>
        </p:txBody>
      </p:sp>
      <p:pic>
        <p:nvPicPr>
          <p:cNvPr id="9218" name="Picture 2"/>
          <p:cNvPicPr>
            <a:picLocks noGrp="1" noChangeAspect="1" noChangeArrowheads="1"/>
          </p:cNvPicPr>
          <p:nvPr>
            <p:ph idx="1"/>
          </p:nvPr>
        </p:nvPicPr>
        <p:blipFill>
          <a:blip r:embed="rId3" cstate="print"/>
          <a:srcRect l="17905" t="32371"/>
          <a:stretch>
            <a:fillRect/>
          </a:stretch>
        </p:blipFill>
        <p:spPr bwMode="auto">
          <a:xfrm>
            <a:off x="228600" y="1524000"/>
            <a:ext cx="8685315" cy="4347363"/>
          </a:xfrm>
          <a:prstGeom prst="rect">
            <a:avLst/>
          </a:prstGeom>
          <a:noFill/>
          <a:ln w="9525">
            <a:noFill/>
            <a:miter lim="800000"/>
            <a:headEnd/>
            <a:tailEnd/>
          </a:ln>
        </p:spPr>
      </p:pic>
      <p:sp>
        <p:nvSpPr>
          <p:cNvPr id="5" name="Oval 4"/>
          <p:cNvSpPr/>
          <p:nvPr/>
        </p:nvSpPr>
        <p:spPr>
          <a:xfrm>
            <a:off x="0" y="3352800"/>
            <a:ext cx="1524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pPr>
              <a:defRPr/>
            </a:pPr>
            <a:fld id="{23482766-1B3B-4603-A771-D270E25208ED}" type="slidenum">
              <a:rPr lang="en-US" smtClean="0"/>
              <a:pPr>
                <a:defRPr/>
              </a:pPr>
              <a:t>95</a:t>
            </a:fld>
            <a:endParaRPr lang="en-US"/>
          </a:p>
        </p:txBody>
      </p:sp>
    </p:spTree>
    <p:extLst>
      <p:ext uri="{BB962C8B-B14F-4D97-AF65-F5344CB8AC3E}">
        <p14:creationId xmlns:p14="http://schemas.microsoft.com/office/powerpoint/2010/main" val="1972048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74638"/>
            <a:ext cx="8458200" cy="1143000"/>
          </a:xfrm>
        </p:spPr>
        <p:txBody>
          <a:bodyPr>
            <a:normAutofit fontScale="90000"/>
          </a:bodyPr>
          <a:lstStyle/>
          <a:p>
            <a:r>
              <a:rPr lang="en-US" sz="3600" dirty="0"/>
              <a:t>List of facilities for which emissions were expected but no emissions reported</a:t>
            </a:r>
          </a:p>
        </p:txBody>
      </p:sp>
      <p:pic>
        <p:nvPicPr>
          <p:cNvPr id="1026" name="Picture 2"/>
          <p:cNvPicPr>
            <a:picLocks noChangeAspect="1" noChangeArrowheads="1"/>
          </p:cNvPicPr>
          <p:nvPr/>
        </p:nvPicPr>
        <p:blipFill>
          <a:blip r:embed="rId3" cstate="print"/>
          <a:srcRect l="20000" t="25781" r="4375" b="23438"/>
          <a:stretch>
            <a:fillRect/>
          </a:stretch>
        </p:blipFill>
        <p:spPr bwMode="auto">
          <a:xfrm>
            <a:off x="0" y="1676400"/>
            <a:ext cx="9144000" cy="4953000"/>
          </a:xfrm>
          <a:prstGeom prst="rect">
            <a:avLst/>
          </a:prstGeom>
          <a:noFill/>
          <a:ln w="9525">
            <a:noFill/>
            <a:miter lim="800000"/>
            <a:headEnd/>
            <a:tailEnd/>
          </a:ln>
        </p:spPr>
      </p:pic>
      <p:sp>
        <p:nvSpPr>
          <p:cNvPr id="6" name="Oval 5"/>
          <p:cNvSpPr/>
          <p:nvPr/>
        </p:nvSpPr>
        <p:spPr>
          <a:xfrm>
            <a:off x="8305800" y="3352800"/>
            <a:ext cx="8382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781800" y="2743200"/>
            <a:ext cx="2362200" cy="646331"/>
          </a:xfrm>
          <a:prstGeom prst="rect">
            <a:avLst/>
          </a:prstGeom>
          <a:noFill/>
        </p:spPr>
        <p:txBody>
          <a:bodyPr wrap="square" rtlCol="0">
            <a:spAutoFit/>
          </a:bodyPr>
          <a:lstStyle/>
          <a:p>
            <a:r>
              <a:rPr lang="en-US" dirty="0">
                <a:solidFill>
                  <a:srgbClr val="FF0000"/>
                </a:solidFill>
              </a:rPr>
              <a:t>Sort by Pollutant count</a:t>
            </a:r>
          </a:p>
        </p:txBody>
      </p:sp>
      <p:cxnSp>
        <p:nvCxnSpPr>
          <p:cNvPr id="9" name="Straight Arrow Connector 8"/>
          <p:cNvCxnSpPr/>
          <p:nvPr/>
        </p:nvCxnSpPr>
        <p:spPr>
          <a:xfrm>
            <a:off x="7696200" y="3124200"/>
            <a:ext cx="762000"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pPr>
              <a:defRPr/>
            </a:pPr>
            <a:fld id="{1D73F25F-5ECE-4050-A7F8-054E977CA458}" type="slidenum">
              <a:rPr lang="en-US" smtClean="0"/>
              <a:pPr>
                <a:defRPr/>
              </a:pPr>
              <a:t>96</a:t>
            </a:fld>
            <a:endParaRPr lang="en-US"/>
          </a:p>
        </p:txBody>
      </p:sp>
    </p:spTree>
    <p:extLst>
      <p:ext uri="{BB962C8B-B14F-4D97-AF65-F5344CB8AC3E}">
        <p14:creationId xmlns:p14="http://schemas.microsoft.com/office/powerpoint/2010/main" val="6166815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How do I edit an emissions value?</a:t>
            </a:r>
          </a:p>
        </p:txBody>
      </p:sp>
      <p:sp>
        <p:nvSpPr>
          <p:cNvPr id="3" name="Content Placeholder 2"/>
          <p:cNvSpPr>
            <a:spLocks noGrp="1"/>
          </p:cNvSpPr>
          <p:nvPr>
            <p:ph idx="1"/>
          </p:nvPr>
        </p:nvSpPr>
        <p:spPr>
          <a:xfrm>
            <a:off x="609600" y="1371600"/>
            <a:ext cx="8229600" cy="4525963"/>
          </a:xfrm>
        </p:spPr>
        <p:txBody>
          <a:bodyPr/>
          <a:lstStyle/>
          <a:p>
            <a:r>
              <a:rPr lang="en-US" dirty="0"/>
              <a:t>Edit emissions values by</a:t>
            </a:r>
          </a:p>
          <a:p>
            <a:pPr lvl="1"/>
            <a:r>
              <a:rPr lang="en-US" dirty="0"/>
              <a:t>XML Batch (Staging Tables)</a:t>
            </a:r>
          </a:p>
          <a:p>
            <a:pPr lvl="2"/>
            <a:r>
              <a:rPr lang="en-US" dirty="0"/>
              <a:t>Remember to include all pollutants previously reported, not just the pollutant to be changed</a:t>
            </a:r>
          </a:p>
          <a:p>
            <a:pPr lvl="1"/>
            <a:r>
              <a:rPr lang="en-US" dirty="0"/>
              <a:t>Gateway</a:t>
            </a:r>
          </a:p>
          <a:p>
            <a:pPr lvl="2"/>
            <a:r>
              <a:rPr lang="en-US" dirty="0"/>
              <a:t>Easiest and safest if you only have a few changes</a:t>
            </a:r>
          </a:p>
        </p:txBody>
      </p:sp>
      <p:sp>
        <p:nvSpPr>
          <p:cNvPr id="4" name="Slide Number Placeholder 3"/>
          <p:cNvSpPr>
            <a:spLocks noGrp="1"/>
          </p:cNvSpPr>
          <p:nvPr>
            <p:ph type="sldNum" sz="quarter" idx="12"/>
          </p:nvPr>
        </p:nvSpPr>
        <p:spPr/>
        <p:txBody>
          <a:bodyPr/>
          <a:lstStyle/>
          <a:p>
            <a:pPr>
              <a:defRPr/>
            </a:pPr>
            <a:fld id="{23482766-1B3B-4603-A771-D270E25208ED}" type="slidenum">
              <a:rPr lang="en-US" smtClean="0"/>
              <a:pPr>
                <a:defRPr/>
              </a:pPr>
              <a:t>97</a:t>
            </a:fld>
            <a:endParaRPr lang="en-US"/>
          </a:p>
        </p:txBody>
      </p:sp>
    </p:spTree>
    <p:extLst>
      <p:ext uri="{BB962C8B-B14F-4D97-AF65-F5344CB8AC3E}">
        <p14:creationId xmlns:p14="http://schemas.microsoft.com/office/powerpoint/2010/main" val="15855543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3600" dirty="0"/>
              <a:t>Editing Emissions on the Gateway (1)</a:t>
            </a:r>
            <a:endParaRPr lang="en-US" dirty="0"/>
          </a:p>
        </p:txBody>
      </p:sp>
      <p:pic>
        <p:nvPicPr>
          <p:cNvPr id="153602" name="Picture 2"/>
          <p:cNvPicPr>
            <a:picLocks noChangeAspect="1" noChangeArrowheads="1"/>
          </p:cNvPicPr>
          <p:nvPr/>
        </p:nvPicPr>
        <p:blipFill>
          <a:blip r:embed="rId3" cstate="print"/>
          <a:srcRect/>
          <a:stretch>
            <a:fillRect/>
          </a:stretch>
        </p:blipFill>
        <p:spPr bwMode="auto">
          <a:xfrm>
            <a:off x="304800" y="1143000"/>
            <a:ext cx="8534400" cy="5436588"/>
          </a:xfrm>
          <a:prstGeom prst="rect">
            <a:avLst/>
          </a:prstGeom>
          <a:noFill/>
          <a:ln w="9525">
            <a:noFill/>
            <a:miter lim="800000"/>
            <a:headEnd/>
            <a:tailEnd/>
          </a:ln>
        </p:spPr>
      </p:pic>
      <p:sp>
        <p:nvSpPr>
          <p:cNvPr id="5" name="Oval 4"/>
          <p:cNvSpPr/>
          <p:nvPr/>
        </p:nvSpPr>
        <p:spPr>
          <a:xfrm>
            <a:off x="6934200" y="3276600"/>
            <a:ext cx="11430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pPr>
              <a:defRPr/>
            </a:pPr>
            <a:fld id="{23482766-1B3B-4603-A771-D270E25208ED}" type="slidenum">
              <a:rPr lang="en-US" smtClean="0"/>
              <a:pPr>
                <a:defRPr/>
              </a:pPr>
              <a:t>98</a:t>
            </a:fld>
            <a:endParaRPr lang="en-US"/>
          </a:p>
        </p:txBody>
      </p:sp>
    </p:spTree>
    <p:extLst>
      <p:ext uri="{BB962C8B-B14F-4D97-AF65-F5344CB8AC3E}">
        <p14:creationId xmlns:p14="http://schemas.microsoft.com/office/powerpoint/2010/main" val="2618715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Editing Emissions on the Gateway (2)</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482766-1B3B-4603-A771-D270E25208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2BE817DC-711A-45CD-BD00-437BD08D93FA}"/>
              </a:ext>
            </a:extLst>
          </p:cNvPr>
          <p:cNvPicPr>
            <a:picLocks noChangeAspect="1"/>
          </p:cNvPicPr>
          <p:nvPr/>
        </p:nvPicPr>
        <p:blipFill>
          <a:blip r:embed="rId3"/>
          <a:stretch>
            <a:fillRect/>
          </a:stretch>
        </p:blipFill>
        <p:spPr>
          <a:xfrm>
            <a:off x="0" y="1219199"/>
            <a:ext cx="9144000" cy="5502275"/>
          </a:xfrm>
          <a:prstGeom prst="rect">
            <a:avLst/>
          </a:prstGeom>
        </p:spPr>
      </p:pic>
    </p:spTree>
    <p:extLst>
      <p:ext uri="{BB962C8B-B14F-4D97-AF65-F5344CB8AC3E}">
        <p14:creationId xmlns:p14="http://schemas.microsoft.com/office/powerpoint/2010/main" val="1067538823"/>
      </p:ext>
    </p:extLst>
  </p:cSld>
  <p:clrMapOvr>
    <a:masterClrMapping/>
  </p:clrMapOvr>
</p:sld>
</file>

<file path=ppt/theme/_rels/theme2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Mesh">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Presentation1" id="{C8C52EE4-AD54-4AEE-B8CB-A38C4D4F9EBC}" vid="{774EFC1F-923E-47CC-AE59-F10F93C49D5C}"/>
    </a:ext>
  </a:ext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18705</TotalTime>
  <Words>16680</Words>
  <Application>Microsoft Office PowerPoint</Application>
  <PresentationFormat>On-screen Show (4:3)</PresentationFormat>
  <Paragraphs>1616</Paragraphs>
  <Slides>143</Slides>
  <Notes>132</Notes>
  <HiddenSlides>0</HiddenSlides>
  <MMClips>0</MMClips>
  <ScaleCrop>false</ScaleCrop>
  <HeadingPairs>
    <vt:vector size="8" baseType="variant">
      <vt:variant>
        <vt:lpstr>Fonts Used</vt:lpstr>
      </vt:variant>
      <vt:variant>
        <vt:i4>8</vt:i4>
      </vt:variant>
      <vt:variant>
        <vt:lpstr>Theme</vt:lpstr>
      </vt:variant>
      <vt:variant>
        <vt:i4>23</vt:i4>
      </vt:variant>
      <vt:variant>
        <vt:lpstr>Embedded OLE Servers</vt:lpstr>
      </vt:variant>
      <vt:variant>
        <vt:i4>1</vt:i4>
      </vt:variant>
      <vt:variant>
        <vt:lpstr>Slide Titles</vt:lpstr>
      </vt:variant>
      <vt:variant>
        <vt:i4>143</vt:i4>
      </vt:variant>
    </vt:vector>
  </HeadingPairs>
  <TitlesOfParts>
    <vt:vector size="175" baseType="lpstr">
      <vt:lpstr>ＭＳ Ｐゴシック</vt:lpstr>
      <vt:lpstr>Arial</vt:lpstr>
      <vt:lpstr>Calibri</vt:lpstr>
      <vt:lpstr>Century Gothic</vt:lpstr>
      <vt:lpstr>Century Schoolbook</vt:lpstr>
      <vt:lpstr>GillSans</vt:lpstr>
      <vt:lpstr>Times New Roman</vt:lpstr>
      <vt:lpstr>Wingdings</vt:lpstr>
      <vt:lpstr>Office Theme</vt:lpstr>
      <vt:lpstr>1_Office Theme</vt:lpstr>
      <vt:lpstr>3_Office Theme</vt:lpstr>
      <vt:lpstr>4_Office Theme</vt:lpstr>
      <vt:lpstr>5_Office Theme</vt:lpstr>
      <vt:lpstr>6_Office Theme</vt:lpstr>
      <vt:lpstr>7_Office Theme</vt:lpstr>
      <vt:lpstr>8_Office Theme</vt:lpstr>
      <vt:lpstr>9_Office Theme</vt:lpstr>
      <vt:lpstr>12_Office Theme</vt:lpstr>
      <vt:lpstr>13_Office Theme</vt:lpstr>
      <vt:lpstr>14_Office Theme</vt:lpstr>
      <vt:lpstr>15_Office Theme</vt:lpstr>
      <vt:lpstr>16_Office Theme</vt:lpstr>
      <vt:lpstr>18_Office Theme</vt:lpstr>
      <vt:lpstr>19_Office Theme</vt:lpstr>
      <vt:lpstr>21_Office Theme</vt:lpstr>
      <vt:lpstr>22_Office Theme</vt:lpstr>
      <vt:lpstr>23_Office Theme</vt:lpstr>
      <vt:lpstr>24_Office Theme</vt:lpstr>
      <vt:lpstr>25_Office Theme</vt:lpstr>
      <vt:lpstr>29_Office Theme</vt:lpstr>
      <vt:lpstr>Mesh</vt:lpstr>
      <vt:lpstr>Worksheet</vt:lpstr>
      <vt:lpstr>NEI Point Inventory</vt:lpstr>
      <vt:lpstr> Today’s Agenda</vt:lpstr>
      <vt:lpstr>Components of the NEI</vt:lpstr>
      <vt:lpstr>Uses of the NEI</vt:lpstr>
      <vt:lpstr>POINT - S/L/T Reporting Requirement</vt:lpstr>
      <vt:lpstr>Terminology - EIS or NEI?</vt:lpstr>
      <vt:lpstr>EIS Gateway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Facility Inventory</vt:lpstr>
      <vt:lpstr>PowerPoint Presentation</vt:lpstr>
      <vt:lpstr>Site-level Info Required for New Facility</vt:lpstr>
      <vt:lpstr>Exceptions for Portable Facilities and Off-Shore Platforms </vt:lpstr>
      <vt:lpstr>Airports</vt:lpstr>
      <vt:lpstr>Rail Yards</vt:lpstr>
      <vt:lpstr>PowerPoint Presentation</vt:lpstr>
      <vt:lpstr>PowerPoint Presentation</vt:lpstr>
      <vt:lpstr>Info Required for New Release Point</vt:lpstr>
      <vt:lpstr>Required if Release Point is a Stack</vt:lpstr>
      <vt:lpstr>Fugitive Releases</vt:lpstr>
      <vt:lpstr>Geo Coordinates - Lat &amp; Lon</vt:lpstr>
      <vt:lpstr>PowerPoint Presentation</vt:lpstr>
      <vt:lpstr>PowerPoint Presentation</vt:lpstr>
      <vt:lpstr>Info Required for New Emission Unit</vt:lpstr>
      <vt:lpstr>PowerPoint Presentation</vt:lpstr>
      <vt:lpstr>Info Required for New Emission Process</vt:lpstr>
      <vt:lpstr>Release Point Apportionment</vt:lpstr>
      <vt:lpstr>PowerPoint Presentation</vt:lpstr>
      <vt:lpstr>Controls</vt:lpstr>
      <vt:lpstr>Control Approach Component</vt:lpstr>
      <vt:lpstr>Control Measure Component</vt:lpstr>
      <vt:lpstr>Control Pollutant</vt:lpstr>
      <vt:lpstr>Maintaining Identifiers Across Years</vt:lpstr>
      <vt:lpstr>If You Must Revise Your IDs</vt:lpstr>
      <vt:lpstr>PowerPoint Presentation</vt:lpstr>
      <vt:lpstr>PowerPoint Presentation</vt:lpstr>
      <vt:lpstr>Submittal Process</vt:lpstr>
      <vt:lpstr>Requirements Spreadsheet</vt:lpstr>
      <vt:lpstr>How do I create an XML file</vt:lpstr>
      <vt:lpstr>Send XML to EPA CDX Node</vt:lpstr>
      <vt:lpstr>The EIS Bridge Tool</vt:lpstr>
      <vt:lpstr>PowerPoint Presentation</vt:lpstr>
      <vt:lpstr>PowerPoint Presentation</vt:lpstr>
      <vt:lpstr>PowerPoint Presentation</vt:lpstr>
      <vt:lpstr>Facility Inventory Tables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Email Notifications</vt:lpstr>
      <vt:lpstr>The Queue – Where is my submission?</vt:lpstr>
      <vt:lpstr>The Submittal Feedback Report</vt:lpstr>
      <vt:lpstr>Feedback Report  Statistics </vt:lpstr>
      <vt:lpstr>Protected Lat-Lon Coordinates</vt:lpstr>
      <vt:lpstr>PowerPoint Presentation</vt:lpstr>
      <vt:lpstr>PowerPoint Presentation</vt:lpstr>
      <vt:lpstr>When will my data show up in EIS?</vt:lpstr>
      <vt:lpstr>Correcting Data in EIS</vt:lpstr>
      <vt:lpstr>PowerPoint Presentation</vt:lpstr>
      <vt:lpstr>PowerPoint Presentation</vt:lpstr>
      <vt:lpstr>PowerPoint Presentation</vt:lpstr>
      <vt:lpstr>PowerPoint Presentation</vt:lpstr>
      <vt:lpstr>What is the Point Inventory?</vt:lpstr>
      <vt:lpstr>Important Concepts (1)</vt:lpstr>
      <vt:lpstr>Important Concepts (2) </vt:lpstr>
      <vt:lpstr>Important Concepts (3)</vt:lpstr>
      <vt:lpstr>Point Emissions Tables – Bridge Tool</vt:lpstr>
      <vt:lpstr>Emissions Table</vt:lpstr>
      <vt:lpstr>Reporting Period Table</vt:lpstr>
      <vt:lpstr>Operating Details Table</vt:lpstr>
      <vt:lpstr>Supplemental Parameters Table</vt:lpstr>
      <vt:lpstr>PowerPoint Presentation</vt:lpstr>
      <vt:lpstr>The Feedback Report  Summary Tab</vt:lpstr>
      <vt:lpstr>Feedback Report  Statistics Tab </vt:lpstr>
      <vt:lpstr>Feedback Report-Critical Errors</vt:lpstr>
      <vt:lpstr>Common Critical Errors</vt:lpstr>
      <vt:lpstr>Checking Your Data</vt:lpstr>
      <vt:lpstr>Agency Submission History Report</vt:lpstr>
      <vt:lpstr>Agency Submission History Report</vt:lpstr>
      <vt:lpstr>List of facilities for which emissions were expected but no emissions reported</vt:lpstr>
      <vt:lpstr>How do I edit an emissions value?</vt:lpstr>
      <vt:lpstr>Editing Emissions on the Gateway (1)</vt:lpstr>
      <vt:lpstr>Editing Emissions on the Gateway (2)</vt:lpstr>
      <vt:lpstr>Editing Emissions on the Gateway(3)</vt:lpstr>
      <vt:lpstr>Editing Emissions on the Gateway (4)</vt:lpstr>
      <vt:lpstr>PowerPoint Presentation</vt:lpstr>
      <vt:lpstr>Aircraft LTOs are Point Sources</vt:lpstr>
      <vt:lpstr>Rail Yards </vt:lpstr>
      <vt:lpstr>EGUs</vt:lpstr>
      <vt:lpstr>Species of PM</vt:lpstr>
      <vt:lpstr>QA Checks for PM</vt:lpstr>
      <vt:lpstr>The Types of HAPs</vt:lpstr>
      <vt:lpstr>HAPs Reported as Individual Pollutants</vt:lpstr>
      <vt:lpstr>“Metal and compounds” reported  as single aggregated Element</vt:lpstr>
      <vt:lpstr>HAPs that can be Reported as either Single species or aggregate group</vt:lpstr>
      <vt:lpstr>Special Cases</vt:lpstr>
      <vt:lpstr>Chromium</vt:lpstr>
      <vt:lpstr>Nickel</vt:lpstr>
      <vt:lpstr>Cyanide</vt:lpstr>
      <vt:lpstr>PowerPoint Presentation</vt:lpstr>
      <vt:lpstr>EPA Review, Augmentation, Selection</vt:lpstr>
      <vt:lpstr>EPA Review of Your data </vt:lpstr>
      <vt:lpstr>Tagging and Augmentation</vt:lpstr>
      <vt:lpstr>Putting it all Together- the “Selection”</vt:lpstr>
      <vt:lpstr>Timeline</vt:lpstr>
      <vt:lpstr>Reports</vt:lpstr>
      <vt:lpstr>How do I get data out of EIS?</vt:lpstr>
      <vt:lpstr>Reports</vt:lpstr>
      <vt:lpstr>Emissions Summary  by Facility (1)</vt:lpstr>
      <vt:lpstr>Emissions Summary  by Facility (select a dataset)</vt:lpstr>
      <vt:lpstr>Emissions Summary  by Facility (select pollutants)</vt:lpstr>
      <vt:lpstr>Emissions Summary  by Facility (optional filters)</vt:lpstr>
      <vt:lpstr>Report Downloads</vt:lpstr>
      <vt:lpstr>Emission Summary  by Geography (1)</vt:lpstr>
      <vt:lpstr>PowerPoint Presentation</vt:lpstr>
      <vt:lpstr>Reports - Snapshots</vt:lpstr>
      <vt:lpstr>Reports - Snapshots</vt:lpstr>
      <vt:lpstr>Reports – of note</vt:lpstr>
      <vt:lpstr>PowerPoint Presentation</vt:lpstr>
      <vt:lpstr>Where do I find Codes? </vt:lpstr>
      <vt:lpstr>Pollutant codes-example See what is retired and what is not</vt:lpstr>
      <vt:lpstr>Emissions QA Values – Warning Check # 474</vt:lpstr>
      <vt:lpstr>Web Resources</vt:lpstr>
      <vt:lpstr>PowerPoint Presentation</vt:lpstr>
      <vt:lpstr>Contacts</vt:lpstr>
      <vt:lpstr>Help us Improve!</vt:lpstr>
      <vt:lpstr>PowerPoint Presentation</vt:lpstr>
    </vt:vector>
  </TitlesOfParts>
  <Company>US-EPA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EIS vs NEI</dc:title>
  <dc:creator>ctsuser</dc:creator>
  <cp:lastModifiedBy>Mason, Rich</cp:lastModifiedBy>
  <cp:revision>497</cp:revision>
  <cp:lastPrinted>2018-05-09T19:59:43Z</cp:lastPrinted>
  <dcterms:created xsi:type="dcterms:W3CDTF">2012-01-18T20:47:54Z</dcterms:created>
  <dcterms:modified xsi:type="dcterms:W3CDTF">2018-05-15T18:14:33Z</dcterms:modified>
</cp:coreProperties>
</file>