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9"/>
  </p:sldMasterIdLst>
  <p:notesMasterIdLst>
    <p:notesMasterId r:id="rId147"/>
  </p:notesMasterIdLst>
  <p:handoutMasterIdLst>
    <p:handoutMasterId r:id="rId148"/>
  </p:handoutMasterIdLst>
  <p:sldIdLst>
    <p:sldId id="540" r:id="rId10"/>
    <p:sldId id="628" r:id="rId11"/>
    <p:sldId id="639" r:id="rId12"/>
    <p:sldId id="640" r:id="rId13"/>
    <p:sldId id="641" r:id="rId14"/>
    <p:sldId id="642" r:id="rId15"/>
    <p:sldId id="643" r:id="rId16"/>
    <p:sldId id="644" r:id="rId17"/>
    <p:sldId id="661" r:id="rId18"/>
    <p:sldId id="662" r:id="rId19"/>
    <p:sldId id="649" r:id="rId20"/>
    <p:sldId id="663" r:id="rId21"/>
    <p:sldId id="664" r:id="rId22"/>
    <p:sldId id="652" r:id="rId23"/>
    <p:sldId id="559" r:id="rId24"/>
    <p:sldId id="665" r:id="rId25"/>
    <p:sldId id="653" r:id="rId26"/>
    <p:sldId id="666" r:id="rId27"/>
    <p:sldId id="667" r:id="rId28"/>
    <p:sldId id="668" r:id="rId29"/>
    <p:sldId id="627" r:id="rId30"/>
    <p:sldId id="660" r:id="rId31"/>
    <p:sldId id="524" r:id="rId32"/>
    <p:sldId id="465" r:id="rId33"/>
    <p:sldId id="542" r:id="rId34"/>
    <p:sldId id="506" r:id="rId35"/>
    <p:sldId id="525" r:id="rId36"/>
    <p:sldId id="527" r:id="rId37"/>
    <p:sldId id="670" r:id="rId38"/>
    <p:sldId id="669" r:id="rId39"/>
    <p:sldId id="541" r:id="rId40"/>
    <p:sldId id="466" r:id="rId41"/>
    <p:sldId id="471" r:id="rId42"/>
    <p:sldId id="504" r:id="rId43"/>
    <p:sldId id="520" r:id="rId44"/>
    <p:sldId id="468" r:id="rId45"/>
    <p:sldId id="478" r:id="rId46"/>
    <p:sldId id="580" r:id="rId47"/>
    <p:sldId id="581" r:id="rId48"/>
    <p:sldId id="582" r:id="rId49"/>
    <p:sldId id="583" r:id="rId50"/>
    <p:sldId id="584" r:id="rId51"/>
    <p:sldId id="563" r:id="rId52"/>
    <p:sldId id="564" r:id="rId53"/>
    <p:sldId id="565" r:id="rId54"/>
    <p:sldId id="566" r:id="rId55"/>
    <p:sldId id="568" r:id="rId56"/>
    <p:sldId id="550" r:id="rId57"/>
    <p:sldId id="484" r:id="rId58"/>
    <p:sldId id="605" r:id="rId59"/>
    <p:sldId id="572" r:id="rId60"/>
    <p:sldId id="490" r:id="rId61"/>
    <p:sldId id="480" r:id="rId62"/>
    <p:sldId id="485" r:id="rId63"/>
    <p:sldId id="632" r:id="rId64"/>
    <p:sldId id="569" r:id="rId65"/>
    <p:sldId id="633" r:id="rId66"/>
    <p:sldId id="570" r:id="rId67"/>
    <p:sldId id="486" r:id="rId68"/>
    <p:sldId id="547" r:id="rId69"/>
    <p:sldId id="589" r:id="rId70"/>
    <p:sldId id="656" r:id="rId71"/>
    <p:sldId id="616" r:id="rId72"/>
    <p:sldId id="617" r:id="rId73"/>
    <p:sldId id="545" r:id="rId74"/>
    <p:sldId id="600" r:id="rId75"/>
    <p:sldId id="601" r:id="rId76"/>
    <p:sldId id="620" r:id="rId77"/>
    <p:sldId id="621" r:id="rId78"/>
    <p:sldId id="603" r:id="rId79"/>
    <p:sldId id="622" r:id="rId80"/>
    <p:sldId id="604" r:id="rId81"/>
    <p:sldId id="523" r:id="rId82"/>
    <p:sldId id="410" r:id="rId83"/>
    <p:sldId id="591" r:id="rId84"/>
    <p:sldId id="526" r:id="rId85"/>
    <p:sldId id="529" r:id="rId86"/>
    <p:sldId id="474" r:id="rId87"/>
    <p:sldId id="530" r:id="rId88"/>
    <p:sldId id="531" r:id="rId89"/>
    <p:sldId id="590" r:id="rId90"/>
    <p:sldId id="630" r:id="rId91"/>
    <p:sldId id="533" r:id="rId92"/>
    <p:sldId id="532" r:id="rId93"/>
    <p:sldId id="534" r:id="rId94"/>
    <p:sldId id="618" r:id="rId95"/>
    <p:sldId id="619" r:id="rId96"/>
    <p:sldId id="548" r:id="rId97"/>
    <p:sldId id="543" r:id="rId98"/>
    <p:sldId id="536" r:id="rId99"/>
    <p:sldId id="553" r:id="rId100"/>
    <p:sldId id="608" r:id="rId101"/>
    <p:sldId id="482" r:id="rId102"/>
    <p:sldId id="489" r:id="rId103"/>
    <p:sldId id="634" r:id="rId104"/>
    <p:sldId id="635" r:id="rId105"/>
    <p:sldId id="623" r:id="rId106"/>
    <p:sldId id="488" r:id="rId107"/>
    <p:sldId id="483" r:id="rId108"/>
    <p:sldId id="636" r:id="rId109"/>
    <p:sldId id="637" r:id="rId110"/>
    <p:sldId id="467" r:id="rId111"/>
    <p:sldId id="599" r:id="rId112"/>
    <p:sldId id="575" r:id="rId113"/>
    <p:sldId id="505" r:id="rId114"/>
    <p:sldId id="492" r:id="rId115"/>
    <p:sldId id="503" r:id="rId116"/>
    <p:sldId id="659" r:id="rId117"/>
    <p:sldId id="658" r:id="rId118"/>
    <p:sldId id="609" r:id="rId119"/>
    <p:sldId id="611" r:id="rId120"/>
    <p:sldId id="517" r:id="rId121"/>
    <p:sldId id="578" r:id="rId122"/>
    <p:sldId id="576" r:id="rId123"/>
    <p:sldId id="528" r:id="rId124"/>
    <p:sldId id="612" r:id="rId125"/>
    <p:sldId id="596" r:id="rId126"/>
    <p:sldId id="577" r:id="rId127"/>
    <p:sldId id="595" r:id="rId128"/>
    <p:sldId id="626" r:id="rId129"/>
    <p:sldId id="597" r:id="rId130"/>
    <p:sldId id="509" r:id="rId131"/>
    <p:sldId id="587" r:id="rId132"/>
    <p:sldId id="631" r:id="rId133"/>
    <p:sldId id="510" r:id="rId134"/>
    <p:sldId id="511" r:id="rId135"/>
    <p:sldId id="514" r:id="rId136"/>
    <p:sldId id="579" r:id="rId137"/>
    <p:sldId id="613" r:id="rId138"/>
    <p:sldId id="614" r:id="rId139"/>
    <p:sldId id="615" r:id="rId140"/>
    <p:sldId id="638" r:id="rId141"/>
    <p:sldId id="521" r:id="rId142"/>
    <p:sldId id="518" r:id="rId143"/>
    <p:sldId id="586" r:id="rId144"/>
    <p:sldId id="507" r:id="rId145"/>
    <p:sldId id="585" r:id="rId146"/>
  </p:sldIdLst>
  <p:sldSz cx="9144000" cy="6858000" type="screen4x3"/>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1">
          <p15:clr>
            <a:srgbClr val="A4A3A4"/>
          </p15:clr>
        </p15:guide>
        <p15:guide id="2" pos="221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yth, Alison" initials="AME" lastIdx="1" clrIdx="0"/>
  <p:cmAuthor id="1" name="Rich Mason" initials="ram" lastIdx="2" clrIdx="1"/>
  <p:cmAuthor id="2" name="newuser" initials="n" lastIdx="1" clrIdx="2"/>
  <p:cmAuthor id="3" name="Eyth, Alison" initials="EA" lastIdx="54" clrIdx="3">
    <p:extLst>
      <p:ext uri="{19B8F6BF-5375-455C-9EA6-DF929625EA0E}">
        <p15:presenceInfo xmlns:p15="http://schemas.microsoft.com/office/powerpoint/2012/main" userId="S-1-5-21-1339303556-449845944-1601390327-223308" providerId="AD"/>
      </p:ext>
    </p:extLst>
  </p:cmAuthor>
  <p:cmAuthor id="4" name="Vukovich, Jeffrey" initials="VJ" lastIdx="2" clrIdx="4">
    <p:extLst>
      <p:ext uri="{19B8F6BF-5375-455C-9EA6-DF929625EA0E}">
        <p15:presenceInfo xmlns:p15="http://schemas.microsoft.com/office/powerpoint/2012/main" userId="S-1-5-21-1339303556-449845944-1601390327-374485" providerId="AD"/>
      </p:ext>
    </p:extLst>
  </p:cmAuthor>
  <p:cmAuthor id="5" name="Farkas, Caroline" initials="FC" lastIdx="2" clrIdx="5">
    <p:extLst>
      <p:ext uri="{19B8F6BF-5375-455C-9EA6-DF929625EA0E}">
        <p15:presenceInfo xmlns:p15="http://schemas.microsoft.com/office/powerpoint/2012/main" userId="S-1-5-21-1339303556-449845944-1601390327-3951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10" autoAdjust="0"/>
    <p:restoredTop sz="81664" autoAdjust="0"/>
  </p:normalViewPr>
  <p:slideViewPr>
    <p:cSldViewPr>
      <p:cViewPr varScale="1">
        <p:scale>
          <a:sx n="64" d="100"/>
          <a:sy n="64" d="100"/>
        </p:scale>
        <p:origin x="778"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0" d="100"/>
          <a:sy n="60" d="100"/>
        </p:scale>
        <p:origin x="-2004" y="-72"/>
      </p:cViewPr>
      <p:guideLst>
        <p:guide orient="horz" pos="2931"/>
        <p:guide pos="221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38" Type="http://schemas.openxmlformats.org/officeDocument/2006/relationships/slide" Target="slides/slide129.xml"/><Relationship Id="rId154" Type="http://schemas.microsoft.com/office/2015/10/relationships/revisionInfo" Target="revisionInfo.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commentAuthors" Target="commentAuthors.xml"/><Relationship Id="rId5" Type="http://schemas.openxmlformats.org/officeDocument/2006/relationships/customXml" Target="../customXml/item5.xml"/><Relationship Id="rId90" Type="http://schemas.openxmlformats.org/officeDocument/2006/relationships/slide" Target="slides/slide81.xml"/><Relationship Id="rId95" Type="http://schemas.openxmlformats.org/officeDocument/2006/relationships/slide" Target="slides/slide86.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presProps" Target="presProps.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slide" Target="slides/slide94.xml"/><Relationship Id="rId108" Type="http://schemas.openxmlformats.org/officeDocument/2006/relationships/slide" Target="slides/slide99.xml"/><Relationship Id="rId116" Type="http://schemas.openxmlformats.org/officeDocument/2006/relationships/slide" Target="slides/slide107.xml"/><Relationship Id="rId124" Type="http://schemas.openxmlformats.org/officeDocument/2006/relationships/slide" Target="slides/slide115.xml"/><Relationship Id="rId129" Type="http://schemas.openxmlformats.org/officeDocument/2006/relationships/slide" Target="slides/slide120.xml"/><Relationship Id="rId137" Type="http://schemas.openxmlformats.org/officeDocument/2006/relationships/slide" Target="slides/slide12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11" Type="http://schemas.openxmlformats.org/officeDocument/2006/relationships/slide" Target="slides/slide102.xml"/><Relationship Id="rId132" Type="http://schemas.openxmlformats.org/officeDocument/2006/relationships/slide" Target="slides/slide123.xml"/><Relationship Id="rId140" Type="http://schemas.openxmlformats.org/officeDocument/2006/relationships/slide" Target="slides/slide131.xml"/><Relationship Id="rId145" Type="http://schemas.openxmlformats.org/officeDocument/2006/relationships/slide" Target="slides/slide136.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slide" Target="slides/slide97.xml"/><Relationship Id="rId114" Type="http://schemas.openxmlformats.org/officeDocument/2006/relationships/slide" Target="slides/slide105.xml"/><Relationship Id="rId119" Type="http://schemas.openxmlformats.org/officeDocument/2006/relationships/slide" Target="slides/slide110.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30" Type="http://schemas.openxmlformats.org/officeDocument/2006/relationships/slide" Target="slides/slide121.xml"/><Relationship Id="rId135" Type="http://schemas.openxmlformats.org/officeDocument/2006/relationships/slide" Target="slides/slide126.xml"/><Relationship Id="rId143" Type="http://schemas.openxmlformats.org/officeDocument/2006/relationships/slide" Target="slides/slide134.xml"/><Relationship Id="rId148" Type="http://schemas.openxmlformats.org/officeDocument/2006/relationships/handoutMaster" Target="handoutMasters/handoutMaster1.xml"/><Relationship Id="rId15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7" Type="http://schemas.openxmlformats.org/officeDocument/2006/relationships/customXml" Target="../customXml/item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notesMaster" Target="notesMasters/notesMaster1.xml"/><Relationship Id="rId8" Type="http://schemas.openxmlformats.org/officeDocument/2006/relationships/customXml" Target="../customXml/item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MASON\Documents\Work%20NOV%202014\DOCUMENTATION\2011v6.2%20platform\Tables%20and%20supporting%20materials\TSD_tables_2011v6.2_Section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usepa-my.sharepoint.com/personal/eyth_alison_epa_gov/Documents/EMT/Plots/2016fd%20onroad%20versus%202014v2/onroad%20state-county%202014v2%202011el%202016f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2025 minus 2011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ptnonipm_NOXimpacts!$C$46</c:f>
              <c:strCache>
                <c:ptCount val="1"/>
                <c:pt idx="0">
                  <c:v>Emissions</c:v>
                </c:pt>
              </c:strCache>
            </c:strRef>
          </c:tx>
          <c:spPr>
            <a:solidFill>
              <a:schemeClr val="accent1"/>
            </a:solidFill>
            <a:ln>
              <a:noFill/>
            </a:ln>
            <a:effectLst/>
          </c:spPr>
          <c:invertIfNegative val="0"/>
          <c:cat>
            <c:strRef>
              <c:f>ptnonipm_NOXimpacts!$B$49:$B$61</c:f>
              <c:strCache>
                <c:ptCount val="13"/>
                <c:pt idx="0">
                  <c:v>CLOSURES</c:v>
                </c:pt>
                <c:pt idx="1">
                  <c:v>CONTROL: ICI Boiler MACT</c:v>
                </c:pt>
                <c:pt idx="2">
                  <c:v>CONTROL: Comments and consent decrees</c:v>
                </c:pt>
                <c:pt idx="3">
                  <c:v>CONTROL: RICE NESHAP</c:v>
                </c:pt>
                <c:pt idx="4">
                  <c:v>CONTROL: Nat. Gas Turbines NSPS</c:v>
                </c:pt>
                <c:pt idx="5">
                  <c:v>CONTROL: Proc. Heaters NSPS</c:v>
                </c:pt>
                <c:pt idx="6">
                  <c:v>PROJECTION: Industrial/AEO</c:v>
                </c:pt>
                <c:pt idx="7">
                  <c:v>PROJECTION: state comments</c:v>
                </c:pt>
                <c:pt idx="8">
                  <c:v>PROJECTION: aircraft</c:v>
                </c:pt>
                <c:pt idx="9">
                  <c:v>PROJECTION: ISIS cement</c:v>
                </c:pt>
                <c:pt idx="10">
                  <c:v>CONTROL: RICE NSPS</c:v>
                </c:pt>
                <c:pt idx="11">
                  <c:v>PROJECTION: Upstream Dist., pipes &amp; refineries</c:v>
                </c:pt>
                <c:pt idx="12">
                  <c:v>PROJECTION: railyards</c:v>
                </c:pt>
              </c:strCache>
            </c:strRef>
          </c:cat>
          <c:val>
            <c:numRef>
              <c:f>ptnonipm_NOXimpacts!$C$49:$C$61</c:f>
              <c:numCache>
                <c:formatCode>#,##0</c:formatCode>
                <c:ptCount val="13"/>
                <c:pt idx="0">
                  <c:v>-12250.482819184899</c:v>
                </c:pt>
                <c:pt idx="1">
                  <c:v>-43344.887508946398</c:v>
                </c:pt>
                <c:pt idx="2">
                  <c:v>-45794.949855892715</c:v>
                </c:pt>
                <c:pt idx="3">
                  <c:v>-83.981331821179992</c:v>
                </c:pt>
                <c:pt idx="4">
                  <c:v>-4404.9211269246989</c:v>
                </c:pt>
                <c:pt idx="5">
                  <c:v>-21306.329764717098</c:v>
                </c:pt>
                <c:pt idx="6">
                  <c:v>40437.155999255163</c:v>
                </c:pt>
                <c:pt idx="7">
                  <c:v>34088.745804353297</c:v>
                </c:pt>
                <c:pt idx="8">
                  <c:v>40328.345802251017</c:v>
                </c:pt>
                <c:pt idx="9">
                  <c:v>22440.3836400242</c:v>
                </c:pt>
                <c:pt idx="10">
                  <c:v>-2062.5215729070205</c:v>
                </c:pt>
                <c:pt idx="11">
                  <c:v>-5099.1799680441982</c:v>
                </c:pt>
                <c:pt idx="12">
                  <c:v>-10854.381336251201</c:v>
                </c:pt>
              </c:numCache>
            </c:numRef>
          </c:val>
          <c:extLst>
            <c:ext xmlns:c16="http://schemas.microsoft.com/office/drawing/2014/chart" uri="{C3380CC4-5D6E-409C-BE32-E72D297353CC}">
              <c16:uniqueId val="{00000000-F4FE-4FAC-A4F2-4E50096D6E08}"/>
            </c:ext>
          </c:extLst>
        </c:ser>
        <c:dLbls>
          <c:showLegendKey val="0"/>
          <c:showVal val="0"/>
          <c:showCatName val="0"/>
          <c:showSerName val="0"/>
          <c:showPercent val="0"/>
          <c:showBubbleSize val="0"/>
        </c:dLbls>
        <c:gapWidth val="219"/>
        <c:overlap val="-27"/>
        <c:axId val="160161168"/>
        <c:axId val="160163600"/>
      </c:barChart>
      <c:catAx>
        <c:axId val="160161168"/>
        <c:scaling>
          <c:orientation val="minMax"/>
        </c:scaling>
        <c:delete val="0"/>
        <c:axPos val="b"/>
        <c:numFmt formatCode="#,##0.00"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163600"/>
        <c:crosses val="autoZero"/>
        <c:auto val="1"/>
        <c:lblAlgn val="ctr"/>
        <c:lblOffset val="100"/>
        <c:noMultiLvlLbl val="0"/>
      </c:catAx>
      <c:valAx>
        <c:axId val="160163600"/>
        <c:scaling>
          <c:orientation val="minMax"/>
          <c:max val="41000"/>
          <c:min val="-500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0161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Onroad CAP Emissions in 2011,</a:t>
            </a:r>
            <a:r>
              <a:rPr lang="en-US" baseline="0"/>
              <a:t> 2014, and 2016</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National!$B$2</c:f>
              <c:strCache>
                <c:ptCount val="1"/>
                <c:pt idx="0">
                  <c:v>2011el</c:v>
                </c:pt>
              </c:strCache>
            </c:strRef>
          </c:tx>
          <c:spPr>
            <a:solidFill>
              <a:schemeClr val="accent1"/>
            </a:solidFill>
            <a:ln>
              <a:noFill/>
            </a:ln>
            <a:effectLst/>
          </c:spPr>
          <c:invertIfNegative val="0"/>
          <c:cat>
            <c:strRef>
              <c:f>National!$A$3:$A$8</c:f>
              <c:strCache>
                <c:ptCount val="6"/>
                <c:pt idx="0">
                  <c:v>NH3</c:v>
                </c:pt>
                <c:pt idx="1">
                  <c:v>NOX</c:v>
                </c:pt>
                <c:pt idx="2">
                  <c:v>PM10</c:v>
                </c:pt>
                <c:pt idx="3">
                  <c:v>PM2_5</c:v>
                </c:pt>
                <c:pt idx="4">
                  <c:v>SO2</c:v>
                </c:pt>
                <c:pt idx="5">
                  <c:v>VOC</c:v>
                </c:pt>
              </c:strCache>
            </c:strRef>
          </c:cat>
          <c:val>
            <c:numRef>
              <c:f>National!$B$3:$B$8</c:f>
              <c:numCache>
                <c:formatCode>#,##0</c:formatCode>
                <c:ptCount val="6"/>
                <c:pt idx="0">
                  <c:v>120859.29038931611</c:v>
                </c:pt>
                <c:pt idx="1">
                  <c:v>5707938.9755742215</c:v>
                </c:pt>
                <c:pt idx="2">
                  <c:v>336423.0543101973</c:v>
                </c:pt>
                <c:pt idx="3">
                  <c:v>188925.22500402838</c:v>
                </c:pt>
                <c:pt idx="4">
                  <c:v>28194.846053385405</c:v>
                </c:pt>
                <c:pt idx="5">
                  <c:v>2713180.806335527</c:v>
                </c:pt>
              </c:numCache>
            </c:numRef>
          </c:val>
          <c:extLst>
            <c:ext xmlns:c16="http://schemas.microsoft.com/office/drawing/2014/chart" uri="{C3380CC4-5D6E-409C-BE32-E72D297353CC}">
              <c16:uniqueId val="{00000000-460C-4822-BD59-B7250D651898}"/>
            </c:ext>
          </c:extLst>
        </c:ser>
        <c:ser>
          <c:idx val="1"/>
          <c:order val="1"/>
          <c:tx>
            <c:strRef>
              <c:f>National!$C$2</c:f>
              <c:strCache>
                <c:ptCount val="1"/>
                <c:pt idx="0">
                  <c:v>2014v2</c:v>
                </c:pt>
              </c:strCache>
            </c:strRef>
          </c:tx>
          <c:spPr>
            <a:solidFill>
              <a:schemeClr val="accent2"/>
            </a:solidFill>
            <a:ln>
              <a:noFill/>
            </a:ln>
            <a:effectLst/>
          </c:spPr>
          <c:invertIfNegative val="0"/>
          <c:cat>
            <c:strRef>
              <c:f>National!$A$3:$A$8</c:f>
              <c:strCache>
                <c:ptCount val="6"/>
                <c:pt idx="0">
                  <c:v>NH3</c:v>
                </c:pt>
                <c:pt idx="1">
                  <c:v>NOX</c:v>
                </c:pt>
                <c:pt idx="2">
                  <c:v>PM10</c:v>
                </c:pt>
                <c:pt idx="3">
                  <c:v>PM2_5</c:v>
                </c:pt>
                <c:pt idx="4">
                  <c:v>SO2</c:v>
                </c:pt>
                <c:pt idx="5">
                  <c:v>VOC</c:v>
                </c:pt>
              </c:strCache>
            </c:strRef>
          </c:cat>
          <c:val>
            <c:numRef>
              <c:f>National!$C$3:$C$8</c:f>
              <c:numCache>
                <c:formatCode>#,##0</c:formatCode>
                <c:ptCount val="6"/>
                <c:pt idx="0">
                  <c:v>107683.97541312876</c:v>
                </c:pt>
                <c:pt idx="1">
                  <c:v>4835396.3777034869</c:v>
                </c:pt>
                <c:pt idx="2">
                  <c:v>301466.74400763313</c:v>
                </c:pt>
                <c:pt idx="3">
                  <c:v>161732.351500007</c:v>
                </c:pt>
                <c:pt idx="4">
                  <c:v>28093.877034989153</c:v>
                </c:pt>
                <c:pt idx="5">
                  <c:v>2346619.7921624179</c:v>
                </c:pt>
              </c:numCache>
            </c:numRef>
          </c:val>
          <c:extLst>
            <c:ext xmlns:c16="http://schemas.microsoft.com/office/drawing/2014/chart" uri="{C3380CC4-5D6E-409C-BE32-E72D297353CC}">
              <c16:uniqueId val="{00000001-460C-4822-BD59-B7250D651898}"/>
            </c:ext>
          </c:extLst>
        </c:ser>
        <c:ser>
          <c:idx val="2"/>
          <c:order val="2"/>
          <c:tx>
            <c:strRef>
              <c:f>National!$D$2</c:f>
              <c:strCache>
                <c:ptCount val="1"/>
                <c:pt idx="0">
                  <c:v>2016 alpha</c:v>
                </c:pt>
              </c:strCache>
            </c:strRef>
          </c:tx>
          <c:spPr>
            <a:solidFill>
              <a:schemeClr val="accent3"/>
            </a:solidFill>
            <a:ln>
              <a:noFill/>
            </a:ln>
            <a:effectLst/>
          </c:spPr>
          <c:invertIfNegative val="0"/>
          <c:cat>
            <c:strRef>
              <c:f>National!$A$3:$A$8</c:f>
              <c:strCache>
                <c:ptCount val="6"/>
                <c:pt idx="0">
                  <c:v>NH3</c:v>
                </c:pt>
                <c:pt idx="1">
                  <c:v>NOX</c:v>
                </c:pt>
                <c:pt idx="2">
                  <c:v>PM10</c:v>
                </c:pt>
                <c:pt idx="3">
                  <c:v>PM2_5</c:v>
                </c:pt>
                <c:pt idx="4">
                  <c:v>SO2</c:v>
                </c:pt>
                <c:pt idx="5">
                  <c:v>VOC</c:v>
                </c:pt>
              </c:strCache>
            </c:strRef>
          </c:cat>
          <c:val>
            <c:numRef>
              <c:f>National!$D$3:$D$8</c:f>
              <c:numCache>
                <c:formatCode>#,##0</c:formatCode>
                <c:ptCount val="6"/>
                <c:pt idx="0">
                  <c:v>101229.68258164178</c:v>
                </c:pt>
                <c:pt idx="1">
                  <c:v>4045836.1122598881</c:v>
                </c:pt>
                <c:pt idx="2">
                  <c:v>272854.88249457645</c:v>
                </c:pt>
                <c:pt idx="3">
                  <c:v>130262.64962922967</c:v>
                </c:pt>
                <c:pt idx="4">
                  <c:v>27355.697232459559</c:v>
                </c:pt>
                <c:pt idx="5">
                  <c:v>1961994.5389828149</c:v>
                </c:pt>
              </c:numCache>
            </c:numRef>
          </c:val>
          <c:extLst>
            <c:ext xmlns:c16="http://schemas.microsoft.com/office/drawing/2014/chart" uri="{C3380CC4-5D6E-409C-BE32-E72D297353CC}">
              <c16:uniqueId val="{00000002-460C-4822-BD59-B7250D651898}"/>
            </c:ext>
          </c:extLst>
        </c:ser>
        <c:dLbls>
          <c:showLegendKey val="0"/>
          <c:showVal val="0"/>
          <c:showCatName val="0"/>
          <c:showSerName val="0"/>
          <c:showPercent val="0"/>
          <c:showBubbleSize val="0"/>
        </c:dLbls>
        <c:gapWidth val="219"/>
        <c:overlap val="-27"/>
        <c:axId val="760554872"/>
        <c:axId val="760553888"/>
      </c:barChart>
      <c:catAx>
        <c:axId val="7605548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553888"/>
        <c:crosses val="autoZero"/>
        <c:auto val="1"/>
        <c:lblAlgn val="ctr"/>
        <c:lblOffset val="100"/>
        <c:noMultiLvlLbl val="0"/>
      </c:catAx>
      <c:valAx>
        <c:axId val="760553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60554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650"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6688" y="0"/>
            <a:ext cx="3041650" cy="465138"/>
          </a:xfrm>
          <a:prstGeom prst="rect">
            <a:avLst/>
          </a:prstGeom>
        </p:spPr>
        <p:txBody>
          <a:bodyPr vert="horz" lIns="91440" tIns="45720" rIns="91440" bIns="45720" rtlCol="0"/>
          <a:lstStyle>
            <a:lvl1pPr algn="r">
              <a:defRPr sz="1200"/>
            </a:lvl1pPr>
          </a:lstStyle>
          <a:p>
            <a:fld id="{7782BE8E-4388-45F4-AC55-867814BF78B0}" type="datetimeFigureOut">
              <a:rPr lang="en-US" smtClean="0"/>
              <a:pPr/>
              <a:t>5/16/2018</a:t>
            </a:fld>
            <a:endParaRPr lang="en-US" dirty="0"/>
          </a:p>
        </p:txBody>
      </p:sp>
      <p:sp>
        <p:nvSpPr>
          <p:cNvPr id="4" name="Footer Placeholder 3"/>
          <p:cNvSpPr>
            <a:spLocks noGrp="1"/>
          </p:cNvSpPr>
          <p:nvPr>
            <p:ph type="ftr" sz="quarter" idx="2"/>
          </p:nvPr>
        </p:nvSpPr>
        <p:spPr>
          <a:xfrm>
            <a:off x="0" y="8839200"/>
            <a:ext cx="3041650"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6688" y="8839200"/>
            <a:ext cx="3041650" cy="465138"/>
          </a:xfrm>
          <a:prstGeom prst="rect">
            <a:avLst/>
          </a:prstGeom>
        </p:spPr>
        <p:txBody>
          <a:bodyPr vert="horz" lIns="91440" tIns="45720" rIns="91440" bIns="45720" rtlCol="0" anchor="b"/>
          <a:lstStyle>
            <a:lvl1pPr algn="r">
              <a:defRPr sz="1200"/>
            </a:lvl1pPr>
          </a:lstStyle>
          <a:p>
            <a:fld id="{AB22A806-AAAB-4323-9C5A-E0AE9330274B}" type="slidenum">
              <a:rPr lang="en-US" smtClean="0"/>
              <a:pPr/>
              <a:t>‹#›</a:t>
            </a:fld>
            <a:endParaRPr lang="en-US" dirty="0"/>
          </a:p>
        </p:txBody>
      </p:sp>
    </p:spTree>
    <p:extLst>
      <p:ext uri="{BB962C8B-B14F-4D97-AF65-F5344CB8AC3E}">
        <p14:creationId xmlns:p14="http://schemas.microsoft.com/office/powerpoint/2010/main" val="5497326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1968" cy="4652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3976333" y="0"/>
            <a:ext cx="3041968" cy="465296"/>
          </a:xfrm>
          <a:prstGeom prst="rect">
            <a:avLst/>
          </a:prstGeom>
        </p:spPr>
        <p:txBody>
          <a:bodyPr vert="horz" lIns="93287" tIns="46644" rIns="93287" bIns="46644" rtlCol="0"/>
          <a:lstStyle>
            <a:lvl1pPr algn="r">
              <a:defRPr sz="1200"/>
            </a:lvl1pPr>
          </a:lstStyle>
          <a:p>
            <a:fld id="{E768F8DF-0D6B-466A-A773-FCAEDD85D409}" type="datetimeFigureOut">
              <a:rPr lang="en-US" smtClean="0"/>
              <a:pPr/>
              <a:t>5/16/2018</a:t>
            </a:fld>
            <a:endParaRPr lang="en-US" dirty="0"/>
          </a:p>
        </p:txBody>
      </p:sp>
      <p:sp>
        <p:nvSpPr>
          <p:cNvPr id="4" name="Slide Image Placeholder 3"/>
          <p:cNvSpPr>
            <a:spLocks noGrp="1" noRot="1" noChangeAspect="1"/>
          </p:cNvSpPr>
          <p:nvPr>
            <p:ph type="sldImg" idx="2"/>
          </p:nvPr>
        </p:nvSpPr>
        <p:spPr>
          <a:xfrm>
            <a:off x="1184275" y="698500"/>
            <a:ext cx="4651375" cy="3489325"/>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701993" y="4420315"/>
            <a:ext cx="5615940" cy="4187666"/>
          </a:xfrm>
          <a:prstGeom prst="rect">
            <a:avLst/>
          </a:prstGeom>
        </p:spPr>
        <p:txBody>
          <a:bodyPr vert="horz" lIns="93287" tIns="46644" rIns="93287" bIns="4664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9014"/>
            <a:ext cx="3041968" cy="465296"/>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6333" y="8839014"/>
            <a:ext cx="3041968" cy="465296"/>
          </a:xfrm>
          <a:prstGeom prst="rect">
            <a:avLst/>
          </a:prstGeom>
        </p:spPr>
        <p:txBody>
          <a:bodyPr vert="horz" lIns="93287" tIns="46644" rIns="93287" bIns="46644" rtlCol="0" anchor="b"/>
          <a:lstStyle>
            <a:lvl1pPr algn="r">
              <a:defRPr sz="1200"/>
            </a:lvl1pPr>
          </a:lstStyle>
          <a:p>
            <a:fld id="{E49FF909-214C-4283-A38D-5D8E6479E603}" type="slidenum">
              <a:rPr lang="en-US" smtClean="0"/>
              <a:pPr/>
              <a:t>‹#›</a:t>
            </a:fld>
            <a:endParaRPr lang="en-US" dirty="0"/>
          </a:p>
        </p:txBody>
      </p:sp>
    </p:spTree>
    <p:extLst>
      <p:ext uri="{BB962C8B-B14F-4D97-AF65-F5344CB8AC3E}">
        <p14:creationId xmlns:p14="http://schemas.microsoft.com/office/powerpoint/2010/main" val="2607649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a:t>
            </a:fld>
            <a:endParaRPr lang="en-US"/>
          </a:p>
        </p:txBody>
      </p:sp>
    </p:spTree>
    <p:extLst>
      <p:ext uri="{BB962C8B-B14F-4D97-AF65-F5344CB8AC3E}">
        <p14:creationId xmlns:p14="http://schemas.microsoft.com/office/powerpoint/2010/main" val="2016818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job as emissions modelers is to ensure there are quality inventories and ancillary data going into all of these sectors…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19</a:t>
            </a:fld>
            <a:endParaRPr lang="en-US"/>
          </a:p>
        </p:txBody>
      </p:sp>
    </p:spTree>
    <p:extLst>
      <p:ext uri="{BB962C8B-B14F-4D97-AF65-F5344CB8AC3E}">
        <p14:creationId xmlns:p14="http://schemas.microsoft.com/office/powerpoint/2010/main" val="10894830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Jeff</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20</a:t>
            </a:fld>
            <a:endParaRPr lang="en-US"/>
          </a:p>
        </p:txBody>
      </p:sp>
    </p:spTree>
    <p:extLst>
      <p:ext uri="{BB962C8B-B14F-4D97-AF65-F5344CB8AC3E}">
        <p14:creationId xmlns:p14="http://schemas.microsoft.com/office/powerpoint/2010/main" val="1642185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 Intro, EGU, Onroad</a:t>
            </a:r>
          </a:p>
          <a:p>
            <a:r>
              <a:rPr lang="en-US" dirty="0"/>
              <a:t>Caroline: </a:t>
            </a:r>
            <a:r>
              <a:rPr lang="en-US" dirty="0" err="1"/>
              <a:t>CoST</a:t>
            </a:r>
            <a:r>
              <a:rPr lang="en-US" dirty="0"/>
              <a:t>, </a:t>
            </a:r>
            <a:r>
              <a:rPr lang="en-US" dirty="0" err="1"/>
              <a:t>nonEGU</a:t>
            </a:r>
            <a:r>
              <a:rPr lang="en-US" dirty="0"/>
              <a:t> point, Ag, fugitive dust, Aviation</a:t>
            </a:r>
          </a:p>
          <a:p>
            <a:r>
              <a:rPr lang="en-US" dirty="0"/>
              <a:t>Jeff: O&amp;G, RWC, CMV</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21</a:t>
            </a:fld>
            <a:endParaRPr lang="en-US" dirty="0"/>
          </a:p>
        </p:txBody>
      </p:sp>
    </p:spTree>
    <p:extLst>
      <p:ext uri="{BB962C8B-B14F-4D97-AF65-F5344CB8AC3E}">
        <p14:creationId xmlns:p14="http://schemas.microsoft.com/office/powerpoint/2010/main" val="1940379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25</a:t>
            </a:fld>
            <a:endParaRPr lang="en-US" dirty="0"/>
          </a:p>
        </p:txBody>
      </p:sp>
    </p:spTree>
    <p:extLst>
      <p:ext uri="{BB962C8B-B14F-4D97-AF65-F5344CB8AC3E}">
        <p14:creationId xmlns:p14="http://schemas.microsoft.com/office/powerpoint/2010/main" val="778790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49FF909-214C-4283-A38D-5D8E6479E603}" type="slidenum">
              <a:rPr lang="en-US" smtClean="0"/>
              <a:pPr/>
              <a:t>29</a:t>
            </a:fld>
            <a:endParaRPr lang="en-US" dirty="0"/>
          </a:p>
        </p:txBody>
      </p:sp>
    </p:spTree>
    <p:extLst>
      <p:ext uri="{BB962C8B-B14F-4D97-AF65-F5344CB8AC3E}">
        <p14:creationId xmlns:p14="http://schemas.microsoft.com/office/powerpoint/2010/main" val="18040040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these use older terminology of plant/point/stack/segment instead of facility/unit/release point process and that we’re in the middle of updating this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38</a:t>
            </a:fld>
            <a:endParaRPr lang="en-US" dirty="0"/>
          </a:p>
        </p:txBody>
      </p:sp>
    </p:spTree>
    <p:extLst>
      <p:ext uri="{BB962C8B-B14F-4D97-AF65-F5344CB8AC3E}">
        <p14:creationId xmlns:p14="http://schemas.microsoft.com/office/powerpoint/2010/main" val="3624965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 efficiency</a:t>
            </a:r>
            <a:r>
              <a:rPr lang="en-US" baseline="0" dirty="0"/>
              <a:t> is the key attribute, plus the setting of the attributes to specify what is controlled</a:t>
            </a:r>
          </a:p>
        </p:txBody>
      </p:sp>
      <p:sp>
        <p:nvSpPr>
          <p:cNvPr id="4" name="Slide Number Placeholder 3"/>
          <p:cNvSpPr>
            <a:spLocks noGrp="1"/>
          </p:cNvSpPr>
          <p:nvPr>
            <p:ph type="sldNum" sz="quarter" idx="10"/>
          </p:nvPr>
        </p:nvSpPr>
        <p:spPr/>
        <p:txBody>
          <a:bodyPr/>
          <a:lstStyle/>
          <a:p>
            <a:fld id="{E49FF909-214C-4283-A38D-5D8E6479E603}" type="slidenum">
              <a:rPr lang="en-US" smtClean="0"/>
              <a:pPr/>
              <a:t>40</a:t>
            </a:fld>
            <a:endParaRPr lang="en-US" dirty="0"/>
          </a:p>
        </p:txBody>
      </p:sp>
    </p:spTree>
    <p:extLst>
      <p:ext uri="{BB962C8B-B14F-4D97-AF65-F5344CB8AC3E}">
        <p14:creationId xmlns:p14="http://schemas.microsoft.com/office/powerpoint/2010/main" val="10488265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this at a general</a:t>
            </a:r>
            <a:r>
              <a:rPr lang="en-US" baseline="0" dirty="0"/>
              <a:t> level but  not in detail.  That more specific controls are applied first</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42</a:t>
            </a:fld>
            <a:endParaRPr lang="en-US" dirty="0"/>
          </a:p>
        </p:txBody>
      </p:sp>
    </p:spTree>
    <p:extLst>
      <p:ext uri="{BB962C8B-B14F-4D97-AF65-F5344CB8AC3E}">
        <p14:creationId xmlns:p14="http://schemas.microsoft.com/office/powerpoint/2010/main" val="10061730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54</a:t>
            </a:fld>
            <a:endParaRPr lang="en-US" dirty="0"/>
          </a:p>
        </p:txBody>
      </p:sp>
    </p:spTree>
    <p:extLst>
      <p:ext uri="{BB962C8B-B14F-4D97-AF65-F5344CB8AC3E}">
        <p14:creationId xmlns:p14="http://schemas.microsoft.com/office/powerpoint/2010/main" val="11657925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negatives are blue and means emissions are decreasing, red increasing</a:t>
            </a:r>
          </a:p>
        </p:txBody>
      </p:sp>
      <p:sp>
        <p:nvSpPr>
          <p:cNvPr id="4" name="Slide Number Placeholder 3"/>
          <p:cNvSpPr>
            <a:spLocks noGrp="1"/>
          </p:cNvSpPr>
          <p:nvPr>
            <p:ph type="sldNum" sz="quarter" idx="10"/>
          </p:nvPr>
        </p:nvSpPr>
        <p:spPr/>
        <p:txBody>
          <a:bodyPr/>
          <a:lstStyle/>
          <a:p>
            <a:fld id="{E49FF909-214C-4283-A38D-5D8E6479E603}" type="slidenum">
              <a:rPr lang="en-US" smtClean="0"/>
              <a:pPr/>
              <a:t>63</a:t>
            </a:fld>
            <a:endParaRPr lang="en-US" dirty="0"/>
          </a:p>
        </p:txBody>
      </p:sp>
    </p:spTree>
    <p:extLst>
      <p:ext uri="{BB962C8B-B14F-4D97-AF65-F5344CB8AC3E}">
        <p14:creationId xmlns:p14="http://schemas.microsoft.com/office/powerpoint/2010/main" val="3814798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Alison: Intro, EGU, Onroad</a:t>
            </a:r>
          </a:p>
          <a:p>
            <a:r>
              <a:rPr lang="en-US" dirty="0"/>
              <a:t>Caroline: </a:t>
            </a:r>
            <a:r>
              <a:rPr lang="en-US" dirty="0" err="1"/>
              <a:t>CoST</a:t>
            </a:r>
            <a:r>
              <a:rPr lang="en-US" dirty="0"/>
              <a:t>, </a:t>
            </a:r>
            <a:r>
              <a:rPr lang="en-US" dirty="0" err="1"/>
              <a:t>nonEGU</a:t>
            </a:r>
            <a:r>
              <a:rPr lang="en-US" dirty="0"/>
              <a:t> point, Ag, fugitive dust, Aviation</a:t>
            </a:r>
          </a:p>
          <a:p>
            <a:r>
              <a:rPr lang="en-US" dirty="0"/>
              <a:t>Jeff: O&amp;G, RWC, CMV</a:t>
            </a:r>
          </a:p>
        </p:txBody>
      </p:sp>
      <p:sp>
        <p:nvSpPr>
          <p:cNvPr id="4" name="Slide Number Placeholder 3"/>
          <p:cNvSpPr>
            <a:spLocks noGrp="1"/>
          </p:cNvSpPr>
          <p:nvPr>
            <p:ph type="sldNum" sz="quarter" idx="10"/>
          </p:nvPr>
        </p:nvSpPr>
        <p:spPr/>
        <p:txBody>
          <a:bodyPr/>
          <a:lstStyle/>
          <a:p>
            <a:fld id="{E49FF909-214C-4283-A38D-5D8E6479E603}" type="slidenum">
              <a:rPr lang="en-US" smtClean="0"/>
              <a:pPr/>
              <a:t>2</a:t>
            </a:fld>
            <a:endParaRPr lang="en-US" dirty="0"/>
          </a:p>
        </p:txBody>
      </p:sp>
    </p:spTree>
    <p:extLst>
      <p:ext uri="{BB962C8B-B14F-4D97-AF65-F5344CB8AC3E}">
        <p14:creationId xmlns:p14="http://schemas.microsoft.com/office/powerpoint/2010/main" val="2606657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differences by pollutant and different factors for California</a:t>
            </a:r>
          </a:p>
        </p:txBody>
      </p:sp>
      <p:sp>
        <p:nvSpPr>
          <p:cNvPr id="4" name="Slide Number Placeholder 3"/>
          <p:cNvSpPr>
            <a:spLocks noGrp="1"/>
          </p:cNvSpPr>
          <p:nvPr>
            <p:ph type="sldNum" sz="quarter" idx="10"/>
          </p:nvPr>
        </p:nvSpPr>
        <p:spPr/>
        <p:txBody>
          <a:bodyPr/>
          <a:lstStyle/>
          <a:p>
            <a:fld id="{E49FF909-214C-4283-A38D-5D8E6479E603}" type="slidenum">
              <a:rPr lang="en-US" smtClean="0"/>
              <a:pPr/>
              <a:t>70</a:t>
            </a:fld>
            <a:endParaRPr lang="en-US" dirty="0"/>
          </a:p>
        </p:txBody>
      </p:sp>
    </p:spTree>
    <p:extLst>
      <p:ext uri="{BB962C8B-B14F-4D97-AF65-F5344CB8AC3E}">
        <p14:creationId xmlns:p14="http://schemas.microsoft.com/office/powerpoint/2010/main" val="22740998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86</a:t>
            </a:fld>
            <a:endParaRPr lang="en-US" dirty="0"/>
          </a:p>
        </p:txBody>
      </p:sp>
    </p:spTree>
    <p:extLst>
      <p:ext uri="{BB962C8B-B14F-4D97-AF65-F5344CB8AC3E}">
        <p14:creationId xmlns:p14="http://schemas.microsoft.com/office/powerpoint/2010/main" val="2604909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RPO to state map is in ag/</a:t>
            </a:r>
            <a:r>
              <a:rPr lang="en-US" dirty="0" err="1"/>
              <a:t>afdust</a:t>
            </a:r>
            <a:r>
              <a:rPr lang="en-US" dirty="0"/>
              <a:t> section</a:t>
            </a:r>
          </a:p>
          <a:p>
            <a:r>
              <a:rPr lang="en-US" dirty="0"/>
              <a:t>Note: CENRAP includes some states going up and others going down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87</a:t>
            </a:fld>
            <a:endParaRPr lang="en-US" dirty="0"/>
          </a:p>
        </p:txBody>
      </p:sp>
    </p:spTree>
    <p:extLst>
      <p:ext uri="{BB962C8B-B14F-4D97-AF65-F5344CB8AC3E}">
        <p14:creationId xmlns:p14="http://schemas.microsoft.com/office/powerpoint/2010/main" val="1319129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source data for background info</a:t>
            </a:r>
          </a:p>
        </p:txBody>
      </p:sp>
      <p:sp>
        <p:nvSpPr>
          <p:cNvPr id="4" name="Slide Number Placeholder 3"/>
          <p:cNvSpPr>
            <a:spLocks noGrp="1"/>
          </p:cNvSpPr>
          <p:nvPr>
            <p:ph type="sldNum" sz="quarter" idx="10"/>
          </p:nvPr>
        </p:nvSpPr>
        <p:spPr/>
        <p:txBody>
          <a:bodyPr/>
          <a:lstStyle/>
          <a:p>
            <a:fld id="{E49FF909-214C-4283-A38D-5D8E6479E603}" type="slidenum">
              <a:rPr lang="en-US" smtClean="0"/>
              <a:pPr/>
              <a:t>90</a:t>
            </a:fld>
            <a:endParaRPr lang="en-US" dirty="0"/>
          </a:p>
        </p:txBody>
      </p:sp>
    </p:spTree>
    <p:extLst>
      <p:ext uri="{BB962C8B-B14F-4D97-AF65-F5344CB8AC3E}">
        <p14:creationId xmlns:p14="http://schemas.microsoft.com/office/powerpoint/2010/main" val="33426254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97</a:t>
            </a:fld>
            <a:endParaRPr lang="en-US" dirty="0"/>
          </a:p>
        </p:txBody>
      </p:sp>
    </p:spTree>
    <p:extLst>
      <p:ext uri="{BB962C8B-B14F-4D97-AF65-F5344CB8AC3E}">
        <p14:creationId xmlns:p14="http://schemas.microsoft.com/office/powerpoint/2010/main" val="944199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110</a:t>
            </a:fld>
            <a:endParaRPr lang="en-US" dirty="0"/>
          </a:p>
        </p:txBody>
      </p:sp>
    </p:spTree>
    <p:extLst>
      <p:ext uri="{BB962C8B-B14F-4D97-AF65-F5344CB8AC3E}">
        <p14:creationId xmlns:p14="http://schemas.microsoft.com/office/powerpoint/2010/main" val="12996298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a:t>
            </a:r>
            <a:r>
              <a:rPr lang="en-US"/>
              <a:t> the county specific activity and the grid specific meteorology is used even if using rep counties.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114</a:t>
            </a:fld>
            <a:endParaRPr lang="en-US"/>
          </a:p>
        </p:txBody>
      </p:sp>
    </p:spTree>
    <p:extLst>
      <p:ext uri="{BB962C8B-B14F-4D97-AF65-F5344CB8AC3E}">
        <p14:creationId xmlns:p14="http://schemas.microsoft.com/office/powerpoint/2010/main" val="26641005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CDB is where</a:t>
            </a:r>
            <a:r>
              <a:rPr lang="en-US" baseline="0" dirty="0"/>
              <a:t> you update age distribution/fleet mix, I/M program.  MOVES databases for LEV standards and regional fuel changes by year.  Regulations are controlled by MOVES; NC provided separate speed data for 2011 vs 2017</a:t>
            </a:r>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116</a:t>
            </a:fld>
            <a:endParaRPr lang="en-US" dirty="0"/>
          </a:p>
        </p:txBody>
      </p:sp>
    </p:spTree>
    <p:extLst>
      <p:ext uri="{BB962C8B-B14F-4D97-AF65-F5344CB8AC3E}">
        <p14:creationId xmlns:p14="http://schemas.microsoft.com/office/powerpoint/2010/main" val="3068914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2688" y="698500"/>
            <a:ext cx="4645025" cy="3484563"/>
          </a:xfrm>
        </p:spPr>
      </p:sp>
      <p:sp>
        <p:nvSpPr>
          <p:cNvPr id="3" name="Notes Placeholder 2"/>
          <p:cNvSpPr>
            <a:spLocks noGrp="1"/>
          </p:cNvSpPr>
          <p:nvPr>
            <p:ph type="body" idx="1"/>
          </p:nvPr>
        </p:nvSpPr>
        <p:spPr/>
        <p:txBody>
          <a:bodyPr/>
          <a:lstStyle/>
          <a:p>
            <a:r>
              <a:rPr lang="en-US" dirty="0"/>
              <a:t>VMT and HOTELLING are</a:t>
            </a:r>
            <a:r>
              <a:rPr lang="en-US" baseline="0" dirty="0"/>
              <a:t> temporalized, others aren’t</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117</a:t>
            </a:fld>
            <a:endParaRPr lang="en-US"/>
          </a:p>
        </p:txBody>
      </p:sp>
    </p:spTree>
    <p:extLst>
      <p:ext uri="{BB962C8B-B14F-4D97-AF65-F5344CB8AC3E}">
        <p14:creationId xmlns:p14="http://schemas.microsoft.com/office/powerpoint/2010/main" val="36528419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CDB is where</a:t>
            </a:r>
            <a:r>
              <a:rPr lang="en-US" baseline="0" dirty="0"/>
              <a:t> you update age distribution/fleet mix, I/M program.  MOVES databases for LEV standards and regional fuel changes by year.  Regulations are controlled by MOVES; NC provided separate speed data for 2011 vs 2017</a:t>
            </a:r>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118</a:t>
            </a:fld>
            <a:endParaRPr lang="en-US" dirty="0"/>
          </a:p>
        </p:txBody>
      </p:sp>
    </p:spTree>
    <p:extLst>
      <p:ext uri="{BB962C8B-B14F-4D97-AF65-F5344CB8AC3E}">
        <p14:creationId xmlns:p14="http://schemas.microsoft.com/office/powerpoint/2010/main" val="3580438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TextEdit="1"/>
          </p:cNvSpPr>
          <p:nvPr>
            <p:ph type="sldImg"/>
          </p:nvPr>
        </p:nvSpPr>
        <p:spPr bwMode="auto">
          <a:noFill/>
          <a:ln>
            <a:solidFill>
              <a:srgbClr val="000000"/>
            </a:solidFill>
            <a:miter lim="800000"/>
            <a:headEnd/>
            <a:tailEnd/>
          </a:ln>
        </p:spPr>
      </p:sp>
      <p:sp>
        <p:nvSpPr>
          <p:cNvPr id="19458"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extLst>
      <p:ext uri="{BB962C8B-B14F-4D97-AF65-F5344CB8AC3E}">
        <p14:creationId xmlns:p14="http://schemas.microsoft.com/office/powerpoint/2010/main" val="3133137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Numbers aren’t important, changes due to fleet turnover – newer vehicles more efficient; ND VMT is going down</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120</a:t>
            </a:fld>
            <a:endParaRPr lang="en-US" dirty="0"/>
          </a:p>
        </p:txBody>
      </p:sp>
    </p:spTree>
    <p:extLst>
      <p:ext uri="{BB962C8B-B14F-4D97-AF65-F5344CB8AC3E}">
        <p14:creationId xmlns:p14="http://schemas.microsoft.com/office/powerpoint/2010/main" val="19244035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122</a:t>
            </a:fld>
            <a:endParaRPr lang="en-US" dirty="0"/>
          </a:p>
        </p:txBody>
      </p:sp>
    </p:spTree>
    <p:extLst>
      <p:ext uri="{BB962C8B-B14F-4D97-AF65-F5344CB8AC3E}">
        <p14:creationId xmlns:p14="http://schemas.microsoft.com/office/powerpoint/2010/main" val="12346430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125</a:t>
            </a:fld>
            <a:endParaRPr lang="en-US" dirty="0"/>
          </a:p>
        </p:txBody>
      </p:sp>
    </p:spTree>
    <p:extLst>
      <p:ext uri="{BB962C8B-B14F-4D97-AF65-F5344CB8AC3E}">
        <p14:creationId xmlns:p14="http://schemas.microsoft.com/office/powerpoint/2010/main" val="1261420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that</a:t>
            </a:r>
            <a:r>
              <a:rPr lang="en-US" baseline="0" dirty="0"/>
              <a:t> there is variation even in the national projection b/c of difference mix of vehicle/fuels by state/county</a:t>
            </a:r>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126</a:t>
            </a:fld>
            <a:endParaRPr lang="en-US" dirty="0"/>
          </a:p>
        </p:txBody>
      </p:sp>
    </p:spTree>
    <p:extLst>
      <p:ext uri="{BB962C8B-B14F-4D97-AF65-F5344CB8AC3E}">
        <p14:creationId xmlns:p14="http://schemas.microsoft.com/office/powerpoint/2010/main" val="1915416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idling at ports or bus stops,</a:t>
            </a:r>
            <a:r>
              <a:rPr lang="en-US" baseline="0" dirty="0"/>
              <a:t> really about requirement to hotel for the long-haul trucks</a:t>
            </a:r>
          </a:p>
          <a:p>
            <a:r>
              <a:rPr lang="en-US" baseline="0" dirty="0"/>
              <a:t>Consider mentioning APU splits</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128</a:t>
            </a:fld>
            <a:endParaRPr lang="en-US"/>
          </a:p>
        </p:txBody>
      </p:sp>
    </p:spTree>
    <p:extLst>
      <p:ext uri="{BB962C8B-B14F-4D97-AF65-F5344CB8AC3E}">
        <p14:creationId xmlns:p14="http://schemas.microsoft.com/office/powerpoint/2010/main" val="3789242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134</a:t>
            </a:fld>
            <a:endParaRPr lang="en-US" dirty="0"/>
          </a:p>
        </p:txBody>
      </p:sp>
    </p:spTree>
    <p:extLst>
      <p:ext uri="{BB962C8B-B14F-4D97-AF65-F5344CB8AC3E}">
        <p14:creationId xmlns:p14="http://schemas.microsoft.com/office/powerpoint/2010/main" val="3682743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1375" cy="3489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819CB-6F14-4D87-803E-DB34D9D9F35F}" type="slidenum">
              <a:rPr lang="en-US" smtClean="0"/>
              <a:pPr/>
              <a:t>8</a:t>
            </a:fld>
            <a:endParaRPr lang="en-US"/>
          </a:p>
        </p:txBody>
      </p:sp>
    </p:spTree>
    <p:extLst>
      <p:ext uri="{BB962C8B-B14F-4D97-AF65-F5344CB8AC3E}">
        <p14:creationId xmlns:p14="http://schemas.microsoft.com/office/powerpoint/2010/main" val="3118845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HAP platform from NATA affects some inputs and scripts compared to CAP-platforms</a:t>
            </a:r>
          </a:p>
          <a:p>
            <a:r>
              <a:rPr lang="en-US" dirty="0"/>
              <a:t>Some files different than CAP-focused platforms</a:t>
            </a:r>
          </a:p>
        </p:txBody>
      </p:sp>
      <p:sp>
        <p:nvSpPr>
          <p:cNvPr id="4" name="Slide Number Placeholder 3"/>
          <p:cNvSpPr>
            <a:spLocks noGrp="1"/>
          </p:cNvSpPr>
          <p:nvPr>
            <p:ph type="sldNum" sz="quarter" idx="10"/>
          </p:nvPr>
        </p:nvSpPr>
        <p:spPr/>
        <p:txBody>
          <a:bodyPr/>
          <a:lstStyle/>
          <a:p>
            <a:fld id="{E49FF909-214C-4283-A38D-5D8E6479E603}" type="slidenum">
              <a:rPr lang="en-US" smtClean="0"/>
              <a:pPr/>
              <a:t>10</a:t>
            </a:fld>
            <a:endParaRPr lang="en-US"/>
          </a:p>
        </p:txBody>
      </p:sp>
    </p:spTree>
    <p:extLst>
      <p:ext uri="{BB962C8B-B14F-4D97-AF65-F5344CB8AC3E}">
        <p14:creationId xmlns:p14="http://schemas.microsoft.com/office/powerpoint/2010/main" val="964287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12</a:t>
            </a:fld>
            <a:endParaRPr lang="en-US"/>
          </a:p>
        </p:txBody>
      </p:sp>
    </p:spTree>
    <p:extLst>
      <p:ext uri="{BB962C8B-B14F-4D97-AF65-F5344CB8AC3E}">
        <p14:creationId xmlns:p14="http://schemas.microsoft.com/office/powerpoint/2010/main" val="899011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13</a:t>
            </a:fld>
            <a:endParaRPr lang="en-US"/>
          </a:p>
        </p:txBody>
      </p:sp>
    </p:spTree>
    <p:extLst>
      <p:ext uri="{BB962C8B-B14F-4D97-AF65-F5344CB8AC3E}">
        <p14:creationId xmlns:p14="http://schemas.microsoft.com/office/powerpoint/2010/main" val="703950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a:t>
            </a:r>
            <a:r>
              <a:rPr lang="en-US" baseline="0" dirty="0"/>
              <a:t> is to show that we also need to worry about future year emissions in Canada and Mexico</a:t>
            </a:r>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15</a:t>
            </a:fld>
            <a:endParaRPr lang="en-US" dirty="0"/>
          </a:p>
        </p:txBody>
      </p:sp>
    </p:spTree>
    <p:extLst>
      <p:ext uri="{BB962C8B-B14F-4D97-AF65-F5344CB8AC3E}">
        <p14:creationId xmlns:p14="http://schemas.microsoft.com/office/powerpoint/2010/main" val="2793748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9FF909-214C-4283-A38D-5D8E6479E603}" type="slidenum">
              <a:rPr lang="en-US" smtClean="0"/>
              <a:pPr/>
              <a:t>16</a:t>
            </a:fld>
            <a:endParaRPr lang="en-US"/>
          </a:p>
        </p:txBody>
      </p:sp>
    </p:spTree>
    <p:extLst>
      <p:ext uri="{BB962C8B-B14F-4D97-AF65-F5344CB8AC3E}">
        <p14:creationId xmlns:p14="http://schemas.microsoft.com/office/powerpoint/2010/main" val="26752396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dirty="0"/>
              <a:t>Click to edit Master title style</a:t>
            </a:r>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19163" y="4945912"/>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a:xfrm>
            <a:off x="7696200" y="6407944"/>
            <a:ext cx="951072" cy="365760"/>
          </a:xfrm>
        </p:spPr>
        <p:txBody>
          <a:bodyPr/>
          <a:lstStyle>
            <a:lvl1pPr>
              <a:defRPr>
                <a:solidFill>
                  <a:srgbClr val="FFFFFF"/>
                </a:solidFill>
              </a:defRPr>
            </a:lvl1pPr>
            <a:extLst/>
          </a:lstStyle>
          <a:p>
            <a:r>
              <a:rPr lang="en-US" dirty="0"/>
              <a:t>8/14/2017</a:t>
            </a:r>
          </a:p>
        </p:txBody>
      </p:sp>
      <p:sp>
        <p:nvSpPr>
          <p:cNvPr id="19" name="Footer Placeholder 18"/>
          <p:cNvSpPr>
            <a:spLocks noGrp="1"/>
          </p:cNvSpPr>
          <p:nvPr>
            <p:ph type="ftr" sz="quarter" idx="11"/>
          </p:nvPr>
        </p:nvSpPr>
        <p:spPr>
          <a:xfrm>
            <a:off x="0" y="6492875"/>
            <a:ext cx="3657600" cy="365125"/>
          </a:xfrm>
        </p:spPr>
        <p:txBody>
          <a:bodyPr/>
          <a:lstStyle>
            <a:lvl1pPr>
              <a:defRPr sz="1000">
                <a:solidFill>
                  <a:schemeClr val="accent1">
                    <a:tint val="20000"/>
                  </a:schemeClr>
                </a:solidFill>
              </a:defRPr>
            </a:lvl1pPr>
            <a:extLst/>
          </a:lstStyle>
          <a:p>
            <a:r>
              <a:rPr lang="en-US" dirty="0"/>
              <a:t>US EPA US EPA OAQPS, Emission Inventory and Analysis Group</a:t>
            </a: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61C894BD-DCE2-4A96-A9AF-225BBEAC2A40}" type="slidenum">
              <a:rPr lang="en-US" smtClean="0"/>
              <a:pPr/>
              <a:t>‹#›</a:t>
            </a:fld>
            <a:endParaRPr lang="en-US" dirty="0"/>
          </a:p>
        </p:txBody>
      </p:sp>
      <p:pic>
        <p:nvPicPr>
          <p:cNvPr id="13" name="Picture 4" descr="EPA sea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889082" y="157052"/>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3891E54-FDBA-45F8-91F6-5708D7EC203B}" type="datetime1">
              <a:rPr lang="en-US" smtClean="0"/>
              <a:pPr/>
              <a:t>5/16/2018</a:t>
            </a:fld>
            <a:endParaRPr lang="en-US" dirty="0"/>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B4B6E3F2-AFAA-4D24-8B99-FEF50B4E69E7}" type="datetime1">
              <a:rPr lang="en-US" smtClean="0"/>
              <a:pPr/>
              <a:t>5/16/2018</a:t>
            </a:fld>
            <a:endParaRPr lang="en-US" dirty="0"/>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696200" y="6407944"/>
            <a:ext cx="951072" cy="365760"/>
          </a:xfrm>
        </p:spPr>
        <p:txBody>
          <a:bodyPr/>
          <a:lstStyle>
            <a:lvl1pPr>
              <a:defRPr/>
            </a:lvl1pPr>
          </a:lstStyle>
          <a:p>
            <a:r>
              <a:rPr lang="en-US" dirty="0"/>
              <a:t>8/14/2017</a:t>
            </a:r>
          </a:p>
        </p:txBody>
      </p:sp>
      <p:sp>
        <p:nvSpPr>
          <p:cNvPr id="5" name="Footer Placeholder 4"/>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
        <p:nvSpPr>
          <p:cNvPr id="6" name="Slide Number Placeholder 5"/>
          <p:cNvSpPr>
            <a:spLocks noGrp="1"/>
          </p:cNvSpPr>
          <p:nvPr>
            <p:ph type="sldNum" sz="quarter" idx="12"/>
          </p:nvPr>
        </p:nvSpPr>
        <p:spPr>
          <a:xfrm>
            <a:off x="8647272" y="6407944"/>
            <a:ext cx="496728" cy="365125"/>
          </a:xfrm>
        </p:spPr>
        <p:txBody>
          <a:bodyPr/>
          <a:lstStyle/>
          <a:p>
            <a:fld id="{61C894BD-DCE2-4A96-A9AF-225BBEAC2A40}" type="slidenum">
              <a:rPr lang="en-US" smtClean="0"/>
              <a:pPr/>
              <a:t>‹#›</a:t>
            </a:fld>
            <a:endParaRPr lang="en-US" dirty="0"/>
          </a:p>
        </p:txBody>
      </p:sp>
      <p:sp>
        <p:nvSpPr>
          <p:cNvPr id="7" name="Title 6"/>
          <p:cNvSpPr>
            <a:spLocks noGrp="1"/>
          </p:cNvSpPr>
          <p:nvPr>
            <p:ph type="title"/>
          </p:nvPr>
        </p:nvSpPr>
        <p:spPr/>
        <p:txBody>
          <a:bodyPr rtlCol="0"/>
          <a:lstStyle/>
          <a:p>
            <a:r>
              <a:rPr kumimoji="0" lang="en-US"/>
              <a:t>Click to edit Master title style</a:t>
            </a:r>
          </a:p>
        </p:txBody>
      </p:sp>
      <p:pic>
        <p:nvPicPr>
          <p:cNvPr id="8" name="Picture 4" descr="EPA seal"/>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889082" y="157052"/>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64779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88AF2F83-966E-4094-B6DF-D5B25EAF193A}" type="datetime1">
              <a:rPr lang="en-US" smtClean="0"/>
              <a:pPr/>
              <a:t>5/16/2018</a:t>
            </a:fld>
            <a:endParaRPr lang="en-US" dirty="0"/>
          </a:p>
        </p:txBody>
      </p:sp>
      <p:sp>
        <p:nvSpPr>
          <p:cNvPr id="5" name="Footer Placeholder 4"/>
          <p:cNvSpPr>
            <a:spLocks noGrp="1"/>
          </p:cNvSpPr>
          <p:nvPr>
            <p:ph type="ftr" sz="quarter" idx="11"/>
          </p:nvPr>
        </p:nvSpPr>
        <p:spPr/>
        <p:txBody>
          <a:bodyPr/>
          <a:lstStyle/>
          <a:p>
            <a:r>
              <a:rPr lang="en-US" dirty="0"/>
              <a:t>US EPA OAQPS, Emission Inventory and Analysis Group</a:t>
            </a:r>
          </a:p>
        </p:txBody>
      </p:sp>
      <p:sp>
        <p:nvSpPr>
          <p:cNvPr id="6" name="Slide Number Placeholder 5"/>
          <p:cNvSpPr>
            <a:spLocks noGrp="1"/>
          </p:cNvSpPr>
          <p:nvPr>
            <p:ph type="sldNum" sz="quarter" idx="12"/>
          </p:nvPr>
        </p:nvSpPr>
        <p:spPr/>
        <p:txBody>
          <a:bodyPr/>
          <a:lstStyle/>
          <a:p>
            <a:fld id="{61C894BD-DCE2-4A96-A9AF-225BBEAC2A40}" type="slidenum">
              <a:rPr lang="en-US" smtClean="0"/>
              <a:pPr/>
              <a:t>‹#›</a:t>
            </a:fld>
            <a:endParaRPr lang="en-US" dirty="0"/>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4D54C6A6-87B3-41A2-A18F-7E4E7206EED7}" type="datetime1">
              <a:rPr lang="en-US" smtClean="0"/>
              <a:pPr/>
              <a:t>5/16/2018</a:t>
            </a:fld>
            <a:endParaRPr lang="en-US" dirty="0"/>
          </a:p>
        </p:txBody>
      </p:sp>
      <p:sp>
        <p:nvSpPr>
          <p:cNvPr id="6" name="Footer Placeholder 5"/>
          <p:cNvSpPr>
            <a:spLocks noGrp="1"/>
          </p:cNvSpPr>
          <p:nvPr>
            <p:ph type="ftr" sz="quarter" idx="11"/>
          </p:nvPr>
        </p:nvSpPr>
        <p:spPr/>
        <p:txBody>
          <a:bodyPr/>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p>
            <a:fld id="{61C894BD-DCE2-4A96-A9AF-225BBEAC2A40}" type="slidenum">
              <a:rPr lang="en-US" smtClean="0"/>
              <a:pPr/>
              <a:t>‹#›</a:t>
            </a:fld>
            <a:endParaRPr lang="en-US" dirty="0"/>
          </a:p>
        </p:txBody>
      </p:sp>
      <p:sp>
        <p:nvSpPr>
          <p:cNvPr id="8" name="Title 7"/>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73F539EC-FA9C-4557-ADEF-16E6D24D8931}" type="datetime1">
              <a:rPr lang="en-US" smtClean="0"/>
              <a:pPr/>
              <a:t>5/16/2018</a:t>
            </a:fld>
            <a:endParaRPr lang="en-US" dirty="0"/>
          </a:p>
        </p:txBody>
      </p:sp>
      <p:sp>
        <p:nvSpPr>
          <p:cNvPr id="8" name="Footer Placeholder 7"/>
          <p:cNvSpPr>
            <a:spLocks noGrp="1"/>
          </p:cNvSpPr>
          <p:nvPr>
            <p:ph type="ftr" sz="quarter" idx="11"/>
          </p:nvPr>
        </p:nvSpPr>
        <p:spPr/>
        <p:txBody>
          <a:bodyPr/>
          <a:lstStyle/>
          <a:p>
            <a:r>
              <a:rPr lang="en-US" dirty="0"/>
              <a:t>US EPA OAQPS, Emission Inventory and Analysis Group</a:t>
            </a:r>
          </a:p>
        </p:txBody>
      </p:sp>
      <p:sp>
        <p:nvSpPr>
          <p:cNvPr id="9" name="Slide Number Placeholder 8"/>
          <p:cNvSpPr>
            <a:spLocks noGrp="1"/>
          </p:cNvSpPr>
          <p:nvPr>
            <p:ph type="sldNum" sz="quarter" idx="12"/>
          </p:nvPr>
        </p:nvSpPr>
        <p:spPr/>
        <p:txBody>
          <a:bodyPr/>
          <a:lstStyle/>
          <a:p>
            <a:fld id="{61C894BD-DCE2-4A96-A9AF-225BBEAC2A4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5DBA3DEE-D6A2-4108-BF0D-8CD761C1BB4E}" type="datetime1">
              <a:rPr lang="en-US" smtClean="0"/>
              <a:pPr/>
              <a:t>5/16/2018</a:t>
            </a:fld>
            <a:endParaRPr lang="en-US" dirty="0"/>
          </a:p>
        </p:txBody>
      </p:sp>
      <p:sp>
        <p:nvSpPr>
          <p:cNvPr id="4" name="Footer Placeholder 3"/>
          <p:cNvSpPr>
            <a:spLocks noGrp="1"/>
          </p:cNvSpPr>
          <p:nvPr>
            <p:ph type="ftr" sz="quarter" idx="11"/>
          </p:nvPr>
        </p:nvSpPr>
        <p:spPr/>
        <p:txBody>
          <a:bodyPr/>
          <a:lstStyle/>
          <a:p>
            <a:r>
              <a:rPr lang="en-US" dirty="0"/>
              <a:t>US EPA OAQPS, Emission Inventory and Analysis Group</a:t>
            </a:r>
          </a:p>
        </p:txBody>
      </p:sp>
      <p:sp>
        <p:nvSpPr>
          <p:cNvPr id="5" name="Slide Number Placeholder 4"/>
          <p:cNvSpPr>
            <a:spLocks noGrp="1"/>
          </p:cNvSpPr>
          <p:nvPr>
            <p:ph type="sldNum" sz="quarter" idx="12"/>
          </p:nvPr>
        </p:nvSpPr>
        <p:spPr/>
        <p:txBody>
          <a:bodyPr/>
          <a:lstStyle/>
          <a:p>
            <a:fld id="{61C894BD-DCE2-4A96-A9AF-225BBEAC2A40}" type="slidenum">
              <a:rPr lang="en-US" smtClean="0"/>
              <a:pPr/>
              <a:t>‹#›</a:t>
            </a:fld>
            <a:endParaRPr lang="en-US" dirty="0"/>
          </a:p>
        </p:txBody>
      </p:sp>
      <p:sp>
        <p:nvSpPr>
          <p:cNvPr id="6" name="Title 5"/>
          <p:cNvSpPr>
            <a:spLocks noGrp="1"/>
          </p:cNvSpPr>
          <p:nvPr>
            <p:ph type="title"/>
          </p:nvPr>
        </p:nvSpPr>
        <p:spPr/>
        <p:txBody>
          <a:bodyPr rtlCol="0"/>
          <a:lstStyle/>
          <a:p>
            <a:r>
              <a:rPr kumimoji="0" lang="en-US"/>
              <a:t>Click to edit Master title style</a:t>
            </a:r>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68D2DA-F72F-4073-86DF-B0C2701F745E}" type="datetime1">
              <a:rPr lang="en-US" smtClean="0"/>
              <a:pPr/>
              <a:t>5/16/2018</a:t>
            </a:fld>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647271" y="6407944"/>
            <a:ext cx="430441" cy="365125"/>
          </a:xfrm>
        </p:spPr>
        <p:txBody>
          <a:bodyPr/>
          <a:lstStyle/>
          <a:p>
            <a:fld id="{61C894BD-DCE2-4A96-A9AF-225BBEAC2A4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BDBE3D3F-4CC0-49A9-B7A6-D83A4BA290F6}" type="datetime1">
              <a:rPr lang="en-US" smtClean="0"/>
              <a:pPr/>
              <a:t>5/16/2018</a:t>
            </a:fld>
            <a:endParaRPr lang="en-US" dirty="0"/>
          </a:p>
        </p:txBody>
      </p:sp>
      <p:sp>
        <p:nvSpPr>
          <p:cNvPr id="6" name="Footer Placeholder 5"/>
          <p:cNvSpPr>
            <a:spLocks noGrp="1"/>
          </p:cNvSpPr>
          <p:nvPr>
            <p:ph type="ftr" sz="quarter" idx="11"/>
          </p:nvPr>
        </p:nvSpPr>
        <p:spPr/>
        <p:txBody>
          <a:bodyPr/>
          <a:lstStyle/>
          <a:p>
            <a:r>
              <a:rPr lang="en-US" dirty="0"/>
              <a:t>US EPA OAQPS, Emission Inventory and Analysis Group</a:t>
            </a:r>
          </a:p>
        </p:txBody>
      </p:sp>
      <p:sp>
        <p:nvSpPr>
          <p:cNvPr id="7" name="Slide Number Placeholder 6"/>
          <p:cNvSpPr>
            <a:spLocks noGrp="1"/>
          </p:cNvSpPr>
          <p:nvPr>
            <p:ph type="sldNum" sz="quarter" idx="12"/>
          </p:nvPr>
        </p:nvSpPr>
        <p:spPr>
          <a:xfrm>
            <a:off x="8647271" y="6407944"/>
            <a:ext cx="430441" cy="365125"/>
          </a:xfrm>
        </p:spPr>
        <p:txBody>
          <a:bodyPr/>
          <a:lstStyle/>
          <a:p>
            <a:fld id="{61C894BD-DCE2-4A96-A9AF-225BBEAC2A40}"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dirty="0"/>
              <a:t>Click icon to add picture</a:t>
            </a:r>
          </a:p>
        </p:txBody>
      </p:sp>
      <p:sp>
        <p:nvSpPr>
          <p:cNvPr id="5" name="Date Placeholder 4"/>
          <p:cNvSpPr>
            <a:spLocks noGrp="1"/>
          </p:cNvSpPr>
          <p:nvPr>
            <p:ph type="dt" sz="half" idx="10"/>
          </p:nvPr>
        </p:nvSpPr>
        <p:spPr/>
        <p:txBody>
          <a:bodyPr/>
          <a:lstStyle>
            <a:lvl1pPr>
              <a:defRPr>
                <a:solidFill>
                  <a:schemeClr val="tx1"/>
                </a:solidFill>
              </a:defRPr>
            </a:lvl1pPr>
            <a:extLst/>
          </a:lstStyle>
          <a:p>
            <a:fld id="{67F70F5D-DBD7-4E1C-AE9A-5E07E8AC14F9}" type="datetime1">
              <a:rPr lang="en-US" smtClean="0"/>
              <a:pPr/>
              <a:t>5/16/2018</a:t>
            </a:fld>
            <a:endParaRPr lang="en-US" dirty="0"/>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dirty="0"/>
              <a:t>US EPA OAQPS, Emission Inventory and Analysis Group</a:t>
            </a: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61C894BD-DCE2-4A96-A9AF-225BBEAC2A40}" type="slidenum">
              <a:rPr lang="en-US" smtClean="0"/>
              <a:pPr/>
              <a:t>‹#›</a:t>
            </a:fld>
            <a:endParaRPr lang="en-US" dirty="0"/>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dirty="0"/>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D9A2A93-CF92-4B7B-BCF1-09FEFD2E7F45}" type="datetime1">
              <a:rPr lang="en-US" smtClean="0"/>
              <a:pPr/>
              <a:t>5/16/2018</a:t>
            </a:fld>
            <a:endParaRPr lang="en-US" dirty="0"/>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dirty="0"/>
              <a:t>US EPA OAQPS, Emission Inventory and Analysis Group</a:t>
            </a: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61C894BD-DCE2-4A96-A9AF-225BBEAC2A4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7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hyperlink" Target="https://www.epa.gov/airmarkets/clean-air-markets-power-sector-modeling"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png"/></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fhwa.dot.gov/policyinformation/statistics/2016/vm2.cfm" TargetMode="External"/><Relationship Id="rId2" Type="http://schemas.openxmlformats.org/officeDocument/2006/relationships/hyperlink" Target="https://www.fhwa.dot.gov/policyinformation/statistics/2014/vm2.cf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2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10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13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cmascenter.org/smoke" TargetMode="External"/><Relationship Id="rId2" Type="http://schemas.openxmlformats.org/officeDocument/2006/relationships/hyperlink" Target="https://www.cmascenter.org/" TargetMode="External"/><Relationship Id="rId1" Type="http://schemas.openxmlformats.org/officeDocument/2006/relationships/slideLayout" Target="../slideLayouts/slideLayout2.xml"/><Relationship Id="rId4" Type="http://schemas.openxmlformats.org/officeDocument/2006/relationships/hyperlink" Target="https://www.airqualitymodeling.org/index.php" TargetMode="External"/></Relationships>
</file>

<file path=ppt/slides/_rels/slide136.xml.rels><?xml version="1.0" encoding="UTF-8" standalone="yes"?>
<Relationships xmlns="http://schemas.openxmlformats.org/package/2006/relationships"><Relationship Id="rId2" Type="http://schemas.openxmlformats.org/officeDocument/2006/relationships/hyperlink" Target="https://www.epa.gov/air-emissions-modeling" TargetMode="Externa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hyperlink" Target="mailto:eyth.alison@epa.gov" TargetMode="External"/><Relationship Id="rId7" Type="http://schemas.openxmlformats.org/officeDocument/2006/relationships/image" Target="../media/image106.png"/><Relationship Id="rId2" Type="http://schemas.openxmlformats.org/officeDocument/2006/relationships/hyperlink" Target="http://www.tinyurl.com/EIAGsurvey" TargetMode="External"/><Relationship Id="rId1" Type="http://schemas.openxmlformats.org/officeDocument/2006/relationships/slideLayout" Target="../slideLayouts/slideLayout2.xml"/><Relationship Id="rId6" Type="http://schemas.openxmlformats.org/officeDocument/2006/relationships/hyperlink" Target="mailto:farkas.caroline@epa.gov" TargetMode="External"/><Relationship Id="rId5" Type="http://schemas.openxmlformats.org/officeDocument/2006/relationships/hyperlink" Target="mailto:ukovich.jeffrey@epa.gov" TargetMode="External"/><Relationship Id="rId4" Type="http://schemas.openxmlformats.org/officeDocument/2006/relationships/hyperlink" Target="mailto:Vukovich.jeffrey@epa.gov"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ftp://newftp.epa.gov/Air/nei/ei_training_may2018/projecting_ei/"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www.epa.gov/air-emissions-modeling/2011-version-63-platfor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ftp://newftp.epa.gov/air/emismod"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www.cmascenter.org/cost/documentation/2.12/html/"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www.cmascenter.org/smok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www2.epa.gov/residential-wood-heaters/final-new-source-performance-standards-residential-wood-heaters"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www.eia.gov/dnav/pet/pet_crd_crpdn_adc_mbbl_a.htm" TargetMode="External"/><Relationship Id="rId2" Type="http://schemas.openxmlformats.org/officeDocument/2006/relationships/hyperlink" Target="http://www.eia.gov/dnav/ng/ng_sum_lsum_a_epg0_r20_bcf_a.htm"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8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s://www.faa.gov/data_research/aviation/ta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9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9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9639"/>
            <a:ext cx="7772400" cy="1829761"/>
          </a:xfrm>
        </p:spPr>
        <p:txBody>
          <a:bodyPr>
            <a:normAutofit fontScale="90000"/>
          </a:bodyPr>
          <a:lstStyle/>
          <a:p>
            <a:pPr algn="ctr"/>
            <a:r>
              <a:rPr lang="en-US" b="0" dirty="0"/>
              <a:t>Projecting Emissions Inventories for Air Quality Modeling of Future Years </a:t>
            </a:r>
            <a:endParaRPr lang="en-US" dirty="0"/>
          </a:p>
        </p:txBody>
      </p:sp>
      <p:sp>
        <p:nvSpPr>
          <p:cNvPr id="3" name="Subtitle 2"/>
          <p:cNvSpPr>
            <a:spLocks noGrp="1"/>
          </p:cNvSpPr>
          <p:nvPr>
            <p:ph type="subTitle" idx="1"/>
          </p:nvPr>
        </p:nvSpPr>
        <p:spPr>
          <a:xfrm>
            <a:off x="304800" y="3124200"/>
            <a:ext cx="8686800" cy="2743200"/>
          </a:xfrm>
        </p:spPr>
        <p:txBody>
          <a:bodyPr>
            <a:normAutofit fontScale="92500" lnSpcReduction="20000"/>
          </a:bodyPr>
          <a:lstStyle/>
          <a:p>
            <a:pPr algn="ctr"/>
            <a:endParaRPr lang="en-US" dirty="0"/>
          </a:p>
          <a:p>
            <a:pPr algn="ctr"/>
            <a:r>
              <a:rPr lang="en-US" dirty="0"/>
              <a:t>May 17, 2018</a:t>
            </a:r>
          </a:p>
          <a:p>
            <a:pPr algn="ctr"/>
            <a:r>
              <a:rPr lang="en-US" dirty="0"/>
              <a:t>Alison Eyth, Jeff Vukovich, Caroline Farkas</a:t>
            </a:r>
          </a:p>
          <a:p>
            <a:pPr algn="ctr"/>
            <a:r>
              <a:rPr lang="en-US" dirty="0"/>
              <a:t>EPA Office of Air Quality Planning and Standards</a:t>
            </a:r>
          </a:p>
          <a:p>
            <a:pPr algn="ctr"/>
            <a:r>
              <a:rPr lang="en-US" dirty="0"/>
              <a:t>Emission Inventory and Analysis Group</a:t>
            </a:r>
          </a:p>
          <a:p>
            <a:pPr algn="ctr"/>
            <a:br>
              <a:rPr lang="en-US" dirty="0"/>
            </a:br>
            <a:endParaRPr lang="en-US" dirty="0"/>
          </a:p>
        </p:txBody>
      </p:sp>
    </p:spTree>
    <p:extLst>
      <p:ext uri="{BB962C8B-B14F-4D97-AF65-F5344CB8AC3E}">
        <p14:creationId xmlns:p14="http://schemas.microsoft.com/office/powerpoint/2010/main" val="3027353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7"/>
            <a:ext cx="8382000" cy="4923822"/>
          </a:xfrm>
        </p:spPr>
        <p:txBody>
          <a:bodyPr>
            <a:normAutofit fontScale="92500"/>
          </a:bodyPr>
          <a:lstStyle/>
          <a:p>
            <a:pPr>
              <a:spcAft>
                <a:spcPts val="300"/>
              </a:spcAft>
            </a:pPr>
            <a:r>
              <a:rPr lang="en-US" dirty="0"/>
              <a:t>Multiple 2011 Platforms are available</a:t>
            </a:r>
          </a:p>
          <a:p>
            <a:pPr>
              <a:spcAft>
                <a:spcPts val="300"/>
              </a:spcAft>
            </a:pPr>
            <a:r>
              <a:rPr lang="en-US" dirty="0"/>
              <a:t>Working on the 2014 NATA Platform </a:t>
            </a:r>
          </a:p>
          <a:p>
            <a:pPr lvl="1">
              <a:spcAft>
                <a:spcPts val="300"/>
              </a:spcAft>
            </a:pPr>
            <a:r>
              <a:rPr lang="en-US" dirty="0"/>
              <a:t>Based on 2014NEIv2  (</a:t>
            </a:r>
            <a:r>
              <a:rPr lang="en-US" b="1" dirty="0"/>
              <a:t>2014 only, no future years)</a:t>
            </a:r>
            <a:endParaRPr lang="en-US" dirty="0"/>
          </a:p>
          <a:p>
            <a:pPr lvl="1">
              <a:spcAft>
                <a:spcPts val="300"/>
              </a:spcAft>
            </a:pPr>
            <a:r>
              <a:rPr lang="en-US" dirty="0"/>
              <a:t>Includes updated spatial surrogates, temporal profiles, and speciation profiles versus 2011 platforms</a:t>
            </a:r>
          </a:p>
          <a:p>
            <a:pPr lvl="1">
              <a:spcAft>
                <a:spcPts val="300"/>
              </a:spcAft>
            </a:pPr>
            <a:r>
              <a:rPr lang="en-US" dirty="0"/>
              <a:t>Focus is hazardous air pollutants (HAPs)</a:t>
            </a:r>
          </a:p>
          <a:p>
            <a:pPr>
              <a:spcAft>
                <a:spcPts val="300"/>
              </a:spcAft>
            </a:pPr>
            <a:r>
              <a:rPr lang="en-US" dirty="0"/>
              <a:t>Collaborative Effort for a new base year</a:t>
            </a:r>
          </a:p>
          <a:p>
            <a:pPr lvl="1">
              <a:spcAft>
                <a:spcPts val="300"/>
              </a:spcAft>
            </a:pPr>
            <a:r>
              <a:rPr lang="en-US" dirty="0"/>
              <a:t>Not much ozone in the east in 2014</a:t>
            </a:r>
          </a:p>
          <a:p>
            <a:pPr lvl="1">
              <a:spcAft>
                <a:spcPts val="300"/>
              </a:spcAft>
            </a:pPr>
            <a:r>
              <a:rPr lang="en-US" dirty="0"/>
              <a:t>The year </a:t>
            </a:r>
            <a:r>
              <a:rPr lang="en-US" b="1" dirty="0"/>
              <a:t>2016 was selected </a:t>
            </a:r>
            <a:r>
              <a:rPr lang="en-US" dirty="0"/>
              <a:t>through a collaborative process between states, regional organizations and EPA</a:t>
            </a:r>
          </a:p>
          <a:p>
            <a:pPr lvl="1">
              <a:spcAft>
                <a:spcPts val="300"/>
              </a:spcAft>
            </a:pPr>
            <a:r>
              <a:rPr lang="en-US" dirty="0"/>
              <a:t>States and MJOs wanted to be more involved in development of the next modeling platform</a:t>
            </a:r>
          </a:p>
          <a:p>
            <a:endParaRPr lang="en-US"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10</a:t>
            </a:fld>
            <a:endParaRPr lang="en-US"/>
          </a:p>
        </p:txBody>
      </p:sp>
      <p:sp>
        <p:nvSpPr>
          <p:cNvPr id="5" name="Title 4"/>
          <p:cNvSpPr>
            <a:spLocks noGrp="1"/>
          </p:cNvSpPr>
          <p:nvPr>
            <p:ph type="title"/>
          </p:nvPr>
        </p:nvSpPr>
        <p:spPr/>
        <p:txBody>
          <a:bodyPr>
            <a:normAutofit fontScale="90000"/>
          </a:bodyPr>
          <a:lstStyle/>
          <a:p>
            <a:r>
              <a:rPr lang="en-US" dirty="0"/>
              <a:t>Recent and Upcoming Emissions Modeling Platforms</a:t>
            </a:r>
          </a:p>
        </p:txBody>
      </p:sp>
    </p:spTree>
    <p:extLst>
      <p:ext uri="{BB962C8B-B14F-4D97-AF65-F5344CB8AC3E}">
        <p14:creationId xmlns:p14="http://schemas.microsoft.com/office/powerpoint/2010/main" val="3803257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40CAC5C-1BD5-40AF-A848-55FAE8476AC8}"/>
              </a:ext>
            </a:extLst>
          </p:cNvPr>
          <p:cNvSpPr>
            <a:spLocks noGrp="1"/>
          </p:cNvSpPr>
          <p:nvPr>
            <p:ph idx="1"/>
          </p:nvPr>
        </p:nvSpPr>
        <p:spPr/>
        <p:txBody>
          <a:bodyPr/>
          <a:lstStyle/>
          <a:p>
            <a:endParaRPr lang="en-US" dirty="0"/>
          </a:p>
        </p:txBody>
      </p:sp>
      <p:sp>
        <p:nvSpPr>
          <p:cNvPr id="3" name="Footer Placeholder 2">
            <a:extLst>
              <a:ext uri="{FF2B5EF4-FFF2-40B4-BE49-F238E27FC236}">
                <a16:creationId xmlns:a16="http://schemas.microsoft.com/office/drawing/2014/main" id="{80A3D3E0-AC15-40AE-A3ED-2309C80A1696}"/>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2164972A-20AF-45AA-AC4A-BA73683E0BFD}"/>
              </a:ext>
            </a:extLst>
          </p:cNvPr>
          <p:cNvSpPr>
            <a:spLocks noGrp="1"/>
          </p:cNvSpPr>
          <p:nvPr>
            <p:ph type="sldNum" sz="quarter" idx="12"/>
          </p:nvPr>
        </p:nvSpPr>
        <p:spPr/>
        <p:txBody>
          <a:bodyPr/>
          <a:lstStyle/>
          <a:p>
            <a:fld id="{61C894BD-DCE2-4A96-A9AF-225BBEAC2A40}" type="slidenum">
              <a:rPr lang="en-US" smtClean="0"/>
              <a:pPr/>
              <a:t>100</a:t>
            </a:fld>
            <a:endParaRPr lang="en-US" dirty="0"/>
          </a:p>
        </p:txBody>
      </p:sp>
      <p:sp>
        <p:nvSpPr>
          <p:cNvPr id="5" name="Title 4">
            <a:extLst>
              <a:ext uri="{FF2B5EF4-FFF2-40B4-BE49-F238E27FC236}">
                <a16:creationId xmlns:a16="http://schemas.microsoft.com/office/drawing/2014/main" id="{09B6246F-5EE9-4D0E-9081-AA257467A6E2}"/>
              </a:ext>
            </a:extLst>
          </p:cNvPr>
          <p:cNvSpPr>
            <a:spLocks noGrp="1"/>
          </p:cNvSpPr>
          <p:nvPr>
            <p:ph type="title"/>
          </p:nvPr>
        </p:nvSpPr>
        <p:spPr>
          <a:xfrm>
            <a:off x="457200" y="274638"/>
            <a:ext cx="7696200" cy="1096962"/>
          </a:xfrm>
        </p:spPr>
        <p:txBody>
          <a:bodyPr>
            <a:normAutofit fontScale="90000"/>
          </a:bodyPr>
          <a:lstStyle/>
          <a:p>
            <a:r>
              <a:rPr lang="en-US" dirty="0"/>
              <a:t>Questions on Non-EGU Point?</a:t>
            </a:r>
          </a:p>
        </p:txBody>
      </p:sp>
    </p:spTree>
    <p:extLst>
      <p:ext uri="{BB962C8B-B14F-4D97-AF65-F5344CB8AC3E}">
        <p14:creationId xmlns:p14="http://schemas.microsoft.com/office/powerpoint/2010/main" val="22011053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A77459D-FF62-4337-84B3-8CF2B394943E}"/>
              </a:ext>
            </a:extLst>
          </p:cNvPr>
          <p:cNvSpPr>
            <a:spLocks noGrp="1"/>
          </p:cNvSpPr>
          <p:nvPr>
            <p:ph idx="1"/>
          </p:nvPr>
        </p:nvSpPr>
        <p:spPr>
          <a:xfrm>
            <a:off x="457200" y="1481328"/>
            <a:ext cx="8229600" cy="4843272"/>
          </a:xfrm>
        </p:spPr>
        <p:txBody>
          <a:bodyPr>
            <a:normAutofit fontScale="92500" lnSpcReduction="10000"/>
          </a:bodyPr>
          <a:lstStyle/>
          <a:p>
            <a:r>
              <a:rPr lang="en-US" dirty="0"/>
              <a:t>EPA historically used the Integrated Planning Model (IPM)</a:t>
            </a:r>
          </a:p>
          <a:p>
            <a:pPr lvl="1"/>
            <a:r>
              <a:rPr lang="en-US" dirty="0"/>
              <a:t>IPM models sources that exist in the National Electric Energy Data System (NEEDS) database</a:t>
            </a:r>
          </a:p>
          <a:p>
            <a:pPr lvl="1"/>
            <a:r>
              <a:rPr lang="en-US" dirty="0"/>
              <a:t>Versions upgraded over time to account for new AEO data and comments on units retiring and implementing controls</a:t>
            </a:r>
          </a:p>
          <a:p>
            <a:pPr lvl="1"/>
            <a:r>
              <a:rPr lang="en-US" dirty="0"/>
              <a:t>Output emissions are “dropped in” to replace </a:t>
            </a:r>
            <a:r>
              <a:rPr lang="en-US" dirty="0" err="1"/>
              <a:t>ptegu</a:t>
            </a:r>
            <a:r>
              <a:rPr lang="en-US" dirty="0"/>
              <a:t> emissions that were used in the base year</a:t>
            </a:r>
          </a:p>
          <a:p>
            <a:r>
              <a:rPr lang="en-US" dirty="0"/>
              <a:t>For 2023en case, engineering analysis was used</a:t>
            </a:r>
          </a:p>
          <a:p>
            <a:pPr lvl="1"/>
            <a:r>
              <a:rPr lang="en-US" dirty="0"/>
              <a:t>Incorporated historic 2016 emissions and other known upcoming changes to project to 2023</a:t>
            </a:r>
          </a:p>
          <a:p>
            <a:r>
              <a:rPr lang="en-US" dirty="0"/>
              <a:t>ERTAC EGU was developed by MJOs </a:t>
            </a:r>
          </a:p>
          <a:p>
            <a:pPr lvl="1"/>
            <a:r>
              <a:rPr lang="en-US" dirty="0"/>
              <a:t>Used for planning purposes</a:t>
            </a:r>
          </a:p>
          <a:p>
            <a:pPr lvl="1"/>
            <a:endParaRPr lang="en-US" dirty="0"/>
          </a:p>
        </p:txBody>
      </p:sp>
      <p:sp>
        <p:nvSpPr>
          <p:cNvPr id="3" name="Footer Placeholder 2">
            <a:extLst>
              <a:ext uri="{FF2B5EF4-FFF2-40B4-BE49-F238E27FC236}">
                <a16:creationId xmlns:a16="http://schemas.microsoft.com/office/drawing/2014/main" id="{94A9F164-8F39-43BC-B00D-5CBECE839AA2}"/>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3CB67F5B-5E75-4E68-94D6-868667060D40}"/>
              </a:ext>
            </a:extLst>
          </p:cNvPr>
          <p:cNvSpPr>
            <a:spLocks noGrp="1"/>
          </p:cNvSpPr>
          <p:nvPr>
            <p:ph type="sldNum" sz="quarter" idx="12"/>
          </p:nvPr>
        </p:nvSpPr>
        <p:spPr/>
        <p:txBody>
          <a:bodyPr/>
          <a:lstStyle/>
          <a:p>
            <a:fld id="{61C894BD-DCE2-4A96-A9AF-225BBEAC2A40}" type="slidenum">
              <a:rPr lang="en-US" smtClean="0"/>
              <a:pPr/>
              <a:t>101</a:t>
            </a:fld>
            <a:endParaRPr lang="en-US" dirty="0"/>
          </a:p>
        </p:txBody>
      </p:sp>
      <p:sp>
        <p:nvSpPr>
          <p:cNvPr id="5" name="Title 4">
            <a:extLst>
              <a:ext uri="{FF2B5EF4-FFF2-40B4-BE49-F238E27FC236}">
                <a16:creationId xmlns:a16="http://schemas.microsoft.com/office/drawing/2014/main" id="{817A4D8A-D80E-4219-B964-FA091CAE5D0A}"/>
              </a:ext>
            </a:extLst>
          </p:cNvPr>
          <p:cNvSpPr>
            <a:spLocks noGrp="1"/>
          </p:cNvSpPr>
          <p:nvPr>
            <p:ph type="title"/>
          </p:nvPr>
        </p:nvSpPr>
        <p:spPr/>
        <p:txBody>
          <a:bodyPr/>
          <a:lstStyle/>
          <a:p>
            <a:r>
              <a:rPr lang="en-US" dirty="0"/>
              <a:t>EGU Projection Methods</a:t>
            </a:r>
          </a:p>
        </p:txBody>
      </p:sp>
    </p:spTree>
    <p:extLst>
      <p:ext uri="{BB962C8B-B14F-4D97-AF65-F5344CB8AC3E}">
        <p14:creationId xmlns:p14="http://schemas.microsoft.com/office/powerpoint/2010/main" val="37417103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417638"/>
            <a:ext cx="8708232" cy="4767072"/>
          </a:xfrm>
        </p:spPr>
        <p:txBody>
          <a:bodyPr>
            <a:normAutofit lnSpcReduction="10000"/>
          </a:bodyPr>
          <a:lstStyle/>
          <a:p>
            <a:r>
              <a:rPr lang="en-US" dirty="0"/>
              <a:t>EGUs are identified in the NEI point inventory by filling in the IPM_YN column of the flat file</a:t>
            </a:r>
          </a:p>
          <a:p>
            <a:pPr lvl="1"/>
            <a:r>
              <a:rPr lang="en-US" dirty="0"/>
              <a:t>Populated from a set of alternate IDs stored in EIS</a:t>
            </a:r>
          </a:p>
          <a:p>
            <a:pPr lvl="1"/>
            <a:r>
              <a:rPr lang="en-US" dirty="0"/>
              <a:t>Sometimes there are not 1-1 matches between NEI and NEEDS database used by IPM </a:t>
            </a:r>
          </a:p>
          <a:p>
            <a:r>
              <a:rPr lang="en-US" dirty="0"/>
              <a:t>IPM reflects impacts of rules in intervening years</a:t>
            </a:r>
          </a:p>
          <a:p>
            <a:r>
              <a:rPr lang="en-US" dirty="0"/>
              <a:t>IPM 5.16 produces outputs for these years: </a:t>
            </a:r>
          </a:p>
          <a:p>
            <a:pPr lvl="1"/>
            <a:r>
              <a:rPr lang="en-US" dirty="0"/>
              <a:t>2020, 2023, 2025, 2028, 2030, 2035, 2040, 2045 </a:t>
            </a:r>
          </a:p>
          <a:p>
            <a:r>
              <a:rPr lang="en-US" dirty="0"/>
              <a:t>IPMv6 (coming soon) outputs for 2021-2050</a:t>
            </a:r>
          </a:p>
          <a:p>
            <a:pPr lvl="1"/>
            <a:r>
              <a:rPr lang="en-US" dirty="0"/>
              <a:t>Updated inputs, assumptions, and features</a:t>
            </a:r>
          </a:p>
          <a:p>
            <a:r>
              <a:rPr lang="en-US" sz="3100" dirty="0"/>
              <a:t>More information on IPM is available here: </a:t>
            </a:r>
            <a:r>
              <a:rPr lang="en-US" sz="1600" dirty="0">
                <a:hlinkClick r:id="rId2"/>
              </a:rPr>
              <a:t>https://www.epa.gov/airmarkets/clean-air-markets-power-sector-modeling</a:t>
            </a:r>
            <a:endParaRPr lang="en-US" sz="1600" dirty="0"/>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102</a:t>
            </a:fld>
            <a:endParaRPr lang="en-US" dirty="0"/>
          </a:p>
        </p:txBody>
      </p:sp>
      <p:sp>
        <p:nvSpPr>
          <p:cNvPr id="5" name="Title 4"/>
          <p:cNvSpPr>
            <a:spLocks noGrp="1"/>
          </p:cNvSpPr>
          <p:nvPr>
            <p:ph type="title"/>
          </p:nvPr>
        </p:nvSpPr>
        <p:spPr/>
        <p:txBody>
          <a:bodyPr/>
          <a:lstStyle/>
          <a:p>
            <a:r>
              <a:rPr lang="en-US" dirty="0"/>
              <a:t>EGU Projections with IPM</a:t>
            </a:r>
          </a:p>
        </p:txBody>
      </p:sp>
    </p:spTree>
    <p:extLst>
      <p:ext uri="{BB962C8B-B14F-4D97-AF65-F5344CB8AC3E}">
        <p14:creationId xmlns:p14="http://schemas.microsoft.com/office/powerpoint/2010/main" val="141142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103</a:t>
            </a:fld>
            <a:endParaRPr lang="en-US" dirty="0"/>
          </a:p>
        </p:txBody>
      </p:sp>
      <p:sp>
        <p:nvSpPr>
          <p:cNvPr id="5" name="Title 4"/>
          <p:cNvSpPr>
            <a:spLocks noGrp="1"/>
          </p:cNvSpPr>
          <p:nvPr>
            <p:ph type="title"/>
          </p:nvPr>
        </p:nvSpPr>
        <p:spPr>
          <a:xfrm>
            <a:off x="381000" y="304800"/>
            <a:ext cx="8229600" cy="1143000"/>
          </a:xfrm>
        </p:spPr>
        <p:txBody>
          <a:bodyPr>
            <a:normAutofit fontScale="90000"/>
          </a:bodyPr>
          <a:lstStyle/>
          <a:p>
            <a:r>
              <a:rPr lang="en-US" dirty="0"/>
              <a:t>Future year EGU Processing </a:t>
            </a:r>
            <a:br>
              <a:rPr lang="en-US" dirty="0"/>
            </a:br>
            <a:r>
              <a:rPr lang="en-US" dirty="0"/>
              <a:t>with IPM </a:t>
            </a:r>
          </a:p>
        </p:txBody>
      </p:sp>
      <p:sp>
        <p:nvSpPr>
          <p:cNvPr id="29" name="TextBox 28">
            <a:extLst>
              <a:ext uri="{FF2B5EF4-FFF2-40B4-BE49-F238E27FC236}">
                <a16:creationId xmlns:a16="http://schemas.microsoft.com/office/drawing/2014/main" id="{C77826AA-4530-41C0-A042-63F24BA53AE6}"/>
              </a:ext>
            </a:extLst>
          </p:cNvPr>
          <p:cNvSpPr txBox="1"/>
          <p:nvPr/>
        </p:nvSpPr>
        <p:spPr>
          <a:xfrm>
            <a:off x="4648200" y="3762673"/>
            <a:ext cx="1135247" cy="923330"/>
          </a:xfrm>
          <a:prstGeom prst="rect">
            <a:avLst/>
          </a:prstGeom>
          <a:noFill/>
        </p:spPr>
        <p:txBody>
          <a:bodyPr wrap="none" rtlCol="0">
            <a:spAutoFit/>
          </a:bodyPr>
          <a:lstStyle/>
          <a:p>
            <a:r>
              <a:rPr lang="en-US" dirty="0"/>
              <a:t>Parsing </a:t>
            </a:r>
          </a:p>
          <a:p>
            <a:r>
              <a:rPr lang="en-US" dirty="0"/>
              <a:t>happens</a:t>
            </a:r>
          </a:p>
          <a:p>
            <a:r>
              <a:rPr lang="en-US" dirty="0"/>
              <a:t>here</a:t>
            </a:r>
          </a:p>
        </p:txBody>
      </p:sp>
      <p:pic>
        <p:nvPicPr>
          <p:cNvPr id="42" name="Picture 41">
            <a:extLst>
              <a:ext uri="{FF2B5EF4-FFF2-40B4-BE49-F238E27FC236}">
                <a16:creationId xmlns:a16="http://schemas.microsoft.com/office/drawing/2014/main" id="{D4A4A4CC-6986-4426-9823-C62C5F0B1579}"/>
              </a:ext>
            </a:extLst>
          </p:cNvPr>
          <p:cNvPicPr>
            <a:picLocks noChangeAspect="1"/>
          </p:cNvPicPr>
          <p:nvPr/>
        </p:nvPicPr>
        <p:blipFill>
          <a:blip r:embed="rId2"/>
          <a:stretch>
            <a:fillRect/>
          </a:stretch>
        </p:blipFill>
        <p:spPr>
          <a:xfrm>
            <a:off x="76200" y="2514600"/>
            <a:ext cx="8911389" cy="2328650"/>
          </a:xfrm>
          <a:prstGeom prst="rect">
            <a:avLst/>
          </a:prstGeom>
        </p:spPr>
      </p:pic>
    </p:spTree>
    <p:extLst>
      <p:ext uri="{BB962C8B-B14F-4D97-AF65-F5344CB8AC3E}">
        <p14:creationId xmlns:p14="http://schemas.microsoft.com/office/powerpoint/2010/main" val="774468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CF20120928SYK002_IPM_US_Regions.JPG"/>
          <p:cNvPicPr/>
          <p:nvPr/>
        </p:nvPicPr>
        <p:blipFill>
          <a:blip r:embed="rId2" cstate="print"/>
          <a:stretch>
            <a:fillRect/>
          </a:stretch>
        </p:blipFill>
        <p:spPr>
          <a:xfrm>
            <a:off x="533400" y="1082335"/>
            <a:ext cx="8077200" cy="5486400"/>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458200" y="6407945"/>
            <a:ext cx="554832" cy="365124"/>
          </a:xfrm>
        </p:spPr>
        <p:txBody>
          <a:bodyPr/>
          <a:lstStyle/>
          <a:p>
            <a:fld id="{61C894BD-DCE2-4A96-A9AF-225BBEAC2A40}" type="slidenum">
              <a:rPr lang="en-US" smtClean="0"/>
              <a:pPr/>
              <a:t>104</a:t>
            </a:fld>
            <a:endParaRPr lang="en-US" dirty="0"/>
          </a:p>
        </p:txBody>
      </p:sp>
      <p:sp>
        <p:nvSpPr>
          <p:cNvPr id="5" name="Title 4"/>
          <p:cNvSpPr>
            <a:spLocks noGrp="1"/>
          </p:cNvSpPr>
          <p:nvPr>
            <p:ph type="title"/>
          </p:nvPr>
        </p:nvSpPr>
        <p:spPr>
          <a:xfrm>
            <a:off x="228600" y="133994"/>
            <a:ext cx="8229600" cy="1143000"/>
          </a:xfrm>
        </p:spPr>
        <p:txBody>
          <a:bodyPr>
            <a:noAutofit/>
          </a:bodyPr>
          <a:lstStyle/>
          <a:p>
            <a:r>
              <a:rPr lang="en-US" sz="3200" dirty="0"/>
              <a:t>Map of IPM Output Regions – also </a:t>
            </a:r>
            <a:br>
              <a:rPr lang="en-US" sz="3200" dirty="0"/>
            </a:br>
            <a:r>
              <a:rPr lang="en-US" sz="3200" dirty="0"/>
              <a:t>used to create Non-CEMS profiles </a:t>
            </a:r>
          </a:p>
        </p:txBody>
      </p:sp>
      <p:sp>
        <p:nvSpPr>
          <p:cNvPr id="7" name="TextBox 6"/>
          <p:cNvSpPr txBox="1"/>
          <p:nvPr/>
        </p:nvSpPr>
        <p:spPr>
          <a:xfrm>
            <a:off x="2549265" y="1276994"/>
            <a:ext cx="4038600" cy="369332"/>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23084326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229600" cy="5181600"/>
          </a:xfrm>
        </p:spPr>
        <p:txBody>
          <a:bodyPr>
            <a:normAutofit fontScale="92500" lnSpcReduction="10000"/>
          </a:bodyPr>
          <a:lstStyle/>
          <a:p>
            <a:pPr lvl="0"/>
            <a:r>
              <a:rPr lang="en-US" dirty="0"/>
              <a:t>IPM regional, seasonal outputs are converted to a Flat File format that can be input to SMOKE</a:t>
            </a:r>
          </a:p>
          <a:p>
            <a:pPr marL="850392" lvl="1" indent="-457200">
              <a:buAutoNum type="arabicPeriod"/>
            </a:pPr>
            <a:r>
              <a:rPr lang="en-US" dirty="0"/>
              <a:t>For a specific model output year, parse results to unit-level for each season (Pollutants = NO</a:t>
            </a:r>
            <a:r>
              <a:rPr lang="en-US" baseline="-25000" dirty="0"/>
              <a:t>x</a:t>
            </a:r>
            <a:r>
              <a:rPr lang="en-US" dirty="0"/>
              <a:t>, SO</a:t>
            </a:r>
            <a:r>
              <a:rPr lang="en-US" baseline="-25000" dirty="0"/>
              <a:t>2</a:t>
            </a:r>
            <a:r>
              <a:rPr lang="en-US" dirty="0"/>
              <a:t>, Hg, CO</a:t>
            </a:r>
            <a:r>
              <a:rPr lang="en-US" baseline="-25000" dirty="0"/>
              <a:t>2</a:t>
            </a:r>
            <a:r>
              <a:rPr lang="en-US" dirty="0"/>
              <a:t>) </a:t>
            </a:r>
          </a:p>
          <a:p>
            <a:pPr marL="850392" lvl="1" indent="-457200">
              <a:buAutoNum type="arabicPeriod"/>
            </a:pPr>
            <a:r>
              <a:rPr lang="en-US" dirty="0"/>
              <a:t>SMOKE-ready Flat file is created from parsed file </a:t>
            </a:r>
          </a:p>
          <a:p>
            <a:pPr lvl="2"/>
            <a:r>
              <a:rPr lang="en-US" dirty="0"/>
              <a:t>Cross reference from National Electric Energy Data System (NEEDS) to NEI units is used to assign NEI-compatible IDs, locations, stack parameters (improved with state review)</a:t>
            </a:r>
          </a:p>
          <a:p>
            <a:pPr lvl="2"/>
            <a:r>
              <a:rPr lang="en-US" dirty="0"/>
              <a:t>PM emissions are created as a postprocess based on emission factors, fuel, and control information</a:t>
            </a:r>
          </a:p>
          <a:p>
            <a:r>
              <a:rPr lang="en-US" dirty="0"/>
              <a:t>The base year EGU inventory is fully replaced by the flat file inventory output from IPM</a:t>
            </a:r>
          </a:p>
          <a:p>
            <a:pPr lvl="1"/>
            <a:r>
              <a:rPr lang="en-US" dirty="0"/>
              <a:t>IPM results not used in air quality modeling for municipal waste combustors, geothermal, nuclear, wind, solar, or hydro</a:t>
            </a:r>
          </a:p>
          <a:p>
            <a:pPr lvl="1"/>
            <a:endParaRPr lang="en-US" dirty="0"/>
          </a:p>
          <a:p>
            <a:pPr lvl="2"/>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105</a:t>
            </a:fld>
            <a:endParaRPr lang="en-US" dirty="0"/>
          </a:p>
        </p:txBody>
      </p:sp>
      <p:sp>
        <p:nvSpPr>
          <p:cNvPr id="5" name="Title 4"/>
          <p:cNvSpPr>
            <a:spLocks noGrp="1"/>
          </p:cNvSpPr>
          <p:nvPr>
            <p:ph type="title"/>
          </p:nvPr>
        </p:nvSpPr>
        <p:spPr>
          <a:xfrm>
            <a:off x="-152400" y="14068"/>
            <a:ext cx="8610600" cy="1265238"/>
          </a:xfrm>
        </p:spPr>
        <p:txBody>
          <a:bodyPr>
            <a:normAutofit/>
          </a:bodyPr>
          <a:lstStyle/>
          <a:p>
            <a:pPr algn="ctr"/>
            <a:r>
              <a:rPr lang="en-US" sz="3200" dirty="0"/>
              <a:t>Flat Files Created from IPM Outputs</a:t>
            </a:r>
          </a:p>
        </p:txBody>
      </p:sp>
    </p:spTree>
    <p:extLst>
      <p:ext uri="{BB962C8B-B14F-4D97-AF65-F5344CB8AC3E}">
        <p14:creationId xmlns:p14="http://schemas.microsoft.com/office/powerpoint/2010/main" val="3143598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lvl="0">
              <a:spcAft>
                <a:spcPts val="600"/>
              </a:spcAft>
            </a:pPr>
            <a:r>
              <a:rPr lang="en-US" dirty="0"/>
              <a:t>For sources with CEMS that exist in both base and future years, allocate seasonal emissions to base year (2011 or 2016) hourly temporal pattern of CEMS data by pollutant (i.e., NOx, SO2)</a:t>
            </a:r>
          </a:p>
          <a:p>
            <a:pPr lvl="1">
              <a:spcAft>
                <a:spcPts val="600"/>
              </a:spcAft>
            </a:pPr>
            <a:r>
              <a:rPr lang="en-US" dirty="0"/>
              <a:t>Compute hourly ratio for each hour of season in base year and multiply that by the seasonal total to get the future year hourly emissions</a:t>
            </a:r>
          </a:p>
          <a:p>
            <a:pPr lvl="0">
              <a:spcAft>
                <a:spcPts val="600"/>
              </a:spcAft>
            </a:pPr>
            <a:r>
              <a:rPr lang="en-US" dirty="0"/>
              <a:t>Units not matched to CEMS data (aka “non-CEMS”) are temporalized using fuel- and pollutant-specific regional average profiles to allocate emissions to month, then day, then hour</a:t>
            </a:r>
          </a:p>
          <a:p>
            <a:pPr lvl="1"/>
            <a:r>
              <a:rPr lang="en-US" dirty="0"/>
              <a:t>Method is also used for new units, units with no base year emissions, units that change fuels from base to future, and units with large predicted increases in emissions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106</a:t>
            </a:fld>
            <a:endParaRPr lang="en-US" dirty="0"/>
          </a:p>
        </p:txBody>
      </p:sp>
      <p:sp>
        <p:nvSpPr>
          <p:cNvPr id="5" name="Title 4"/>
          <p:cNvSpPr>
            <a:spLocks noGrp="1"/>
          </p:cNvSpPr>
          <p:nvPr>
            <p:ph type="title"/>
          </p:nvPr>
        </p:nvSpPr>
        <p:spPr/>
        <p:txBody>
          <a:bodyPr>
            <a:normAutofit fontScale="90000"/>
          </a:bodyPr>
          <a:lstStyle/>
          <a:p>
            <a:r>
              <a:rPr lang="en-US" dirty="0"/>
              <a:t>EGU Temporal Allocation for Future Years</a:t>
            </a:r>
          </a:p>
        </p:txBody>
      </p:sp>
    </p:spTree>
    <p:extLst>
      <p:ext uri="{BB962C8B-B14F-4D97-AF65-F5344CB8AC3E}">
        <p14:creationId xmlns:p14="http://schemas.microsoft.com/office/powerpoint/2010/main" val="38254279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237" y="1468542"/>
            <a:ext cx="6788942" cy="4525962"/>
          </a:xfrm>
        </p:spPr>
      </p:pic>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474430" y="6407944"/>
            <a:ext cx="538602" cy="365125"/>
          </a:xfrm>
        </p:spPr>
        <p:txBody>
          <a:bodyPr/>
          <a:lstStyle/>
          <a:p>
            <a:fld id="{61C894BD-DCE2-4A96-A9AF-225BBEAC2A40}" type="slidenum">
              <a:rPr lang="en-US" smtClean="0"/>
              <a:pPr/>
              <a:t>107</a:t>
            </a:fld>
            <a:endParaRPr lang="en-US" dirty="0"/>
          </a:p>
        </p:txBody>
      </p:sp>
      <p:sp>
        <p:nvSpPr>
          <p:cNvPr id="5" name="Title 4"/>
          <p:cNvSpPr>
            <a:spLocks noGrp="1"/>
          </p:cNvSpPr>
          <p:nvPr>
            <p:ph type="title"/>
          </p:nvPr>
        </p:nvSpPr>
        <p:spPr/>
        <p:txBody>
          <a:bodyPr>
            <a:normAutofit fontScale="90000"/>
          </a:bodyPr>
          <a:lstStyle/>
          <a:p>
            <a:r>
              <a:rPr lang="en-US" dirty="0"/>
              <a:t>Example Temporal Plots: base year, unit-specific, regional</a:t>
            </a:r>
          </a:p>
        </p:txBody>
      </p:sp>
      <p:sp>
        <p:nvSpPr>
          <p:cNvPr id="7" name="Down Arrow 6"/>
          <p:cNvSpPr/>
          <p:nvPr/>
        </p:nvSpPr>
        <p:spPr>
          <a:xfrm>
            <a:off x="6260275" y="3836174"/>
            <a:ext cx="457200" cy="1396919"/>
          </a:xfrm>
          <a:prstGeom prst="downArrow">
            <a:avLst/>
          </a:prstGeom>
          <a:solidFill>
            <a:schemeClr val="accent6">
              <a:lumMod val="75000"/>
            </a:schemeClr>
          </a:solidFill>
          <a:ln w="38100"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817299" y="4020340"/>
            <a:ext cx="1926432" cy="1200329"/>
          </a:xfrm>
          <a:prstGeom prst="rect">
            <a:avLst/>
          </a:prstGeom>
          <a:noFill/>
        </p:spPr>
        <p:txBody>
          <a:bodyPr wrap="square" rtlCol="0">
            <a:spAutoFit/>
          </a:bodyPr>
          <a:lstStyle/>
          <a:p>
            <a:r>
              <a:rPr lang="en-US" dirty="0"/>
              <a:t>Seasonal emissions going down in</a:t>
            </a:r>
          </a:p>
          <a:p>
            <a:r>
              <a:rPr lang="en-US" dirty="0"/>
              <a:t>this example</a:t>
            </a:r>
          </a:p>
        </p:txBody>
      </p:sp>
      <p:sp>
        <p:nvSpPr>
          <p:cNvPr id="2" name="TextBox 1">
            <a:extLst>
              <a:ext uri="{FF2B5EF4-FFF2-40B4-BE49-F238E27FC236}">
                <a16:creationId xmlns:a16="http://schemas.microsoft.com/office/drawing/2014/main" id="{36B3BA39-9187-47E4-A061-652070ACD387}"/>
              </a:ext>
            </a:extLst>
          </p:cNvPr>
          <p:cNvSpPr txBox="1"/>
          <p:nvPr/>
        </p:nvSpPr>
        <p:spPr>
          <a:xfrm>
            <a:off x="5334000" y="5634108"/>
            <a:ext cx="2286000" cy="923330"/>
          </a:xfrm>
          <a:prstGeom prst="rect">
            <a:avLst/>
          </a:prstGeom>
          <a:noFill/>
        </p:spPr>
        <p:txBody>
          <a:bodyPr wrap="square" rtlCol="0">
            <a:spAutoFit/>
          </a:bodyPr>
          <a:lstStyle/>
          <a:p>
            <a:r>
              <a:rPr lang="en-US" dirty="0"/>
              <a:t>Regional average profile (red) does not include gaps</a:t>
            </a:r>
          </a:p>
        </p:txBody>
      </p:sp>
      <p:cxnSp>
        <p:nvCxnSpPr>
          <p:cNvPr id="10" name="Straight Arrow Connector 9">
            <a:extLst>
              <a:ext uri="{FF2B5EF4-FFF2-40B4-BE49-F238E27FC236}">
                <a16:creationId xmlns:a16="http://schemas.microsoft.com/office/drawing/2014/main" id="{AF974468-1D74-44E0-8B1F-1323521F5852}"/>
              </a:ext>
            </a:extLst>
          </p:cNvPr>
          <p:cNvCxnSpPr>
            <a:cxnSpLocks/>
            <a:stCxn id="2" idx="0"/>
          </p:cNvCxnSpPr>
          <p:nvPr/>
        </p:nvCxnSpPr>
        <p:spPr>
          <a:xfrm flipH="1" flipV="1">
            <a:off x="6019800" y="5410200"/>
            <a:ext cx="457200" cy="22390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930F5D2-8A56-4304-948A-71D5E68FDB0E}"/>
              </a:ext>
            </a:extLst>
          </p:cNvPr>
          <p:cNvSpPr txBox="1"/>
          <p:nvPr/>
        </p:nvSpPr>
        <p:spPr>
          <a:xfrm>
            <a:off x="6260275" y="1515818"/>
            <a:ext cx="2991525" cy="2308324"/>
          </a:xfrm>
          <a:prstGeom prst="rect">
            <a:avLst/>
          </a:prstGeom>
          <a:noFill/>
        </p:spPr>
        <p:txBody>
          <a:bodyPr wrap="none" rtlCol="0">
            <a:spAutoFit/>
          </a:bodyPr>
          <a:lstStyle/>
          <a:p>
            <a:pPr marL="342900" indent="-342900">
              <a:buAutoNum type="arabicPeriod"/>
            </a:pPr>
            <a:r>
              <a:rPr lang="en-US" dirty="0"/>
              <a:t>Compute fraction </a:t>
            </a:r>
          </a:p>
          <a:p>
            <a:r>
              <a:rPr lang="en-US" dirty="0"/>
              <a:t>of emissions @ each </a:t>
            </a:r>
          </a:p>
          <a:p>
            <a:r>
              <a:rPr lang="en-US" dirty="0"/>
              <a:t>hour of the season</a:t>
            </a:r>
            <a:br>
              <a:rPr lang="en-US" dirty="0"/>
            </a:br>
            <a:r>
              <a:rPr lang="en-US" dirty="0"/>
              <a:t>(winter/summer)</a:t>
            </a:r>
            <a:br>
              <a:rPr lang="en-US" dirty="0"/>
            </a:br>
            <a:endParaRPr lang="en-US" dirty="0"/>
          </a:p>
          <a:p>
            <a:r>
              <a:rPr lang="en-US" dirty="0"/>
              <a:t>2. Future emissions @</a:t>
            </a:r>
          </a:p>
          <a:p>
            <a:r>
              <a:rPr lang="en-US" dirty="0"/>
              <a:t>each hour = seasonal</a:t>
            </a:r>
          </a:p>
          <a:p>
            <a:r>
              <a:rPr lang="en-US" dirty="0"/>
              <a:t>emissions * hourly factor</a:t>
            </a:r>
          </a:p>
        </p:txBody>
      </p:sp>
      <p:sp>
        <p:nvSpPr>
          <p:cNvPr id="16" name="TextBox 15">
            <a:extLst>
              <a:ext uri="{FF2B5EF4-FFF2-40B4-BE49-F238E27FC236}">
                <a16:creationId xmlns:a16="http://schemas.microsoft.com/office/drawing/2014/main" id="{D6186781-0390-4B12-8E4F-B5D759134BC3}"/>
              </a:ext>
            </a:extLst>
          </p:cNvPr>
          <p:cNvSpPr txBox="1"/>
          <p:nvPr/>
        </p:nvSpPr>
        <p:spPr>
          <a:xfrm>
            <a:off x="3276600" y="5619545"/>
            <a:ext cx="2057400" cy="923330"/>
          </a:xfrm>
          <a:prstGeom prst="rect">
            <a:avLst/>
          </a:prstGeom>
          <a:noFill/>
        </p:spPr>
        <p:txBody>
          <a:bodyPr wrap="square" rtlCol="0">
            <a:spAutoFit/>
          </a:bodyPr>
          <a:lstStyle/>
          <a:p>
            <a:r>
              <a:rPr lang="en-US" dirty="0"/>
              <a:t>CEMS-based profile (green) has service gaps</a:t>
            </a:r>
          </a:p>
        </p:txBody>
      </p:sp>
      <p:cxnSp>
        <p:nvCxnSpPr>
          <p:cNvPr id="18" name="Straight Arrow Connector 17">
            <a:extLst>
              <a:ext uri="{FF2B5EF4-FFF2-40B4-BE49-F238E27FC236}">
                <a16:creationId xmlns:a16="http://schemas.microsoft.com/office/drawing/2014/main" id="{B0438FAA-3914-4472-8288-632C6E6D1439}"/>
              </a:ext>
            </a:extLst>
          </p:cNvPr>
          <p:cNvCxnSpPr>
            <a:cxnSpLocks/>
          </p:cNvCxnSpPr>
          <p:nvPr/>
        </p:nvCxnSpPr>
        <p:spPr>
          <a:xfrm flipV="1">
            <a:off x="4914900" y="4998448"/>
            <a:ext cx="178970" cy="7797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1954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EBC71E5F-A7F1-49CC-B4ED-950C60A28CB7}"/>
              </a:ext>
            </a:extLst>
          </p:cNvPr>
          <p:cNvPicPr>
            <a:picLocks noGrp="1" noChangeAspect="1"/>
          </p:cNvPicPr>
          <p:nvPr>
            <p:ph idx="1"/>
          </p:nvPr>
        </p:nvPicPr>
        <p:blipFill>
          <a:blip r:embed="rId2"/>
          <a:stretch>
            <a:fillRect/>
          </a:stretch>
        </p:blipFill>
        <p:spPr>
          <a:xfrm>
            <a:off x="2355058" y="1649809"/>
            <a:ext cx="6788942" cy="4525962"/>
          </a:xfrm>
          <a:prstGeom prst="rect">
            <a:avLst/>
          </a:prstGeom>
        </p:spPr>
      </p:pic>
      <p:sp>
        <p:nvSpPr>
          <p:cNvPr id="3" name="Footer Placeholder 2">
            <a:extLst>
              <a:ext uri="{FF2B5EF4-FFF2-40B4-BE49-F238E27FC236}">
                <a16:creationId xmlns:a16="http://schemas.microsoft.com/office/drawing/2014/main" id="{E42A9C3D-B4A1-4D65-96E3-9EB38C8228E2}"/>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A825210E-9F5F-4894-AF90-941656AE0132}"/>
              </a:ext>
            </a:extLst>
          </p:cNvPr>
          <p:cNvSpPr>
            <a:spLocks noGrp="1"/>
          </p:cNvSpPr>
          <p:nvPr>
            <p:ph type="sldNum" sz="quarter" idx="12"/>
          </p:nvPr>
        </p:nvSpPr>
        <p:spPr/>
        <p:txBody>
          <a:bodyPr/>
          <a:lstStyle/>
          <a:p>
            <a:fld id="{61C894BD-DCE2-4A96-A9AF-225BBEAC2A40}" type="slidenum">
              <a:rPr lang="en-US" smtClean="0"/>
              <a:pPr/>
              <a:t>108</a:t>
            </a:fld>
            <a:endParaRPr lang="en-US" dirty="0"/>
          </a:p>
        </p:txBody>
      </p:sp>
      <p:sp>
        <p:nvSpPr>
          <p:cNvPr id="5" name="Title 4">
            <a:extLst>
              <a:ext uri="{FF2B5EF4-FFF2-40B4-BE49-F238E27FC236}">
                <a16:creationId xmlns:a16="http://schemas.microsoft.com/office/drawing/2014/main" id="{697A6BE0-5DA8-465F-9A8D-687CB45FBCC9}"/>
              </a:ext>
            </a:extLst>
          </p:cNvPr>
          <p:cNvSpPr>
            <a:spLocks noGrp="1"/>
          </p:cNvSpPr>
          <p:nvPr>
            <p:ph type="title"/>
          </p:nvPr>
        </p:nvSpPr>
        <p:spPr/>
        <p:txBody>
          <a:bodyPr>
            <a:normAutofit fontScale="90000"/>
          </a:bodyPr>
          <a:lstStyle/>
          <a:p>
            <a:r>
              <a:rPr lang="en-US" dirty="0"/>
              <a:t>Adjust Emissions Below Historic Maximum</a:t>
            </a:r>
          </a:p>
        </p:txBody>
      </p:sp>
      <p:sp>
        <p:nvSpPr>
          <p:cNvPr id="7" name="TextBox 6">
            <a:extLst>
              <a:ext uri="{FF2B5EF4-FFF2-40B4-BE49-F238E27FC236}">
                <a16:creationId xmlns:a16="http://schemas.microsoft.com/office/drawing/2014/main" id="{A655F1D9-D1D8-418D-B028-E2E2F3EC5F13}"/>
              </a:ext>
            </a:extLst>
          </p:cNvPr>
          <p:cNvSpPr txBox="1"/>
          <p:nvPr/>
        </p:nvSpPr>
        <p:spPr>
          <a:xfrm>
            <a:off x="26532" y="2215323"/>
            <a:ext cx="2722220" cy="1477328"/>
          </a:xfrm>
          <a:prstGeom prst="rect">
            <a:avLst/>
          </a:prstGeom>
          <a:noFill/>
        </p:spPr>
        <p:txBody>
          <a:bodyPr wrap="none" rtlCol="0">
            <a:spAutoFit/>
          </a:bodyPr>
          <a:lstStyle/>
          <a:p>
            <a:r>
              <a:rPr lang="en-US" dirty="0"/>
              <a:t>When emissions</a:t>
            </a:r>
            <a:br>
              <a:rPr lang="en-US" dirty="0"/>
            </a:br>
            <a:r>
              <a:rPr lang="en-US" dirty="0"/>
              <a:t>are found to go above</a:t>
            </a:r>
            <a:br>
              <a:rPr lang="en-US" dirty="0"/>
            </a:br>
            <a:r>
              <a:rPr lang="en-US" dirty="0"/>
              <a:t>the historic maximum,</a:t>
            </a:r>
            <a:br>
              <a:rPr lang="en-US" dirty="0"/>
            </a:br>
            <a:r>
              <a:rPr lang="en-US" dirty="0"/>
              <a:t>allocate the excess </a:t>
            </a:r>
            <a:br>
              <a:rPr lang="en-US" dirty="0"/>
            </a:br>
            <a:r>
              <a:rPr lang="en-US" dirty="0"/>
              <a:t>evenly to other hours</a:t>
            </a:r>
          </a:p>
        </p:txBody>
      </p:sp>
    </p:spTree>
    <p:extLst>
      <p:ext uri="{BB962C8B-B14F-4D97-AF65-F5344CB8AC3E}">
        <p14:creationId xmlns:p14="http://schemas.microsoft.com/office/powerpoint/2010/main" val="9410240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457EFE3-8A53-4DDA-A703-03AF0386978B}"/>
              </a:ext>
            </a:extLst>
          </p:cNvPr>
          <p:cNvPicPr>
            <a:picLocks noGrp="1" noChangeAspect="1"/>
          </p:cNvPicPr>
          <p:nvPr>
            <p:ph idx="1"/>
          </p:nvPr>
        </p:nvPicPr>
        <p:blipFill>
          <a:blip r:embed="rId2"/>
          <a:stretch>
            <a:fillRect/>
          </a:stretch>
        </p:blipFill>
        <p:spPr>
          <a:xfrm>
            <a:off x="1177529" y="1481138"/>
            <a:ext cx="6788942" cy="4525962"/>
          </a:xfrm>
          <a:prstGeom prst="rect">
            <a:avLst/>
          </a:prstGeom>
        </p:spPr>
      </p:pic>
      <p:sp>
        <p:nvSpPr>
          <p:cNvPr id="3" name="Footer Placeholder 2">
            <a:extLst>
              <a:ext uri="{FF2B5EF4-FFF2-40B4-BE49-F238E27FC236}">
                <a16:creationId xmlns:a16="http://schemas.microsoft.com/office/drawing/2014/main" id="{D75EAD86-5230-41F7-B457-22A18577531A}"/>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CDEB115B-9C64-4BCC-A66F-8AE022011D25}"/>
              </a:ext>
            </a:extLst>
          </p:cNvPr>
          <p:cNvSpPr>
            <a:spLocks noGrp="1"/>
          </p:cNvSpPr>
          <p:nvPr>
            <p:ph type="sldNum" sz="quarter" idx="12"/>
          </p:nvPr>
        </p:nvSpPr>
        <p:spPr/>
        <p:txBody>
          <a:bodyPr/>
          <a:lstStyle/>
          <a:p>
            <a:fld id="{61C894BD-DCE2-4A96-A9AF-225BBEAC2A40}" type="slidenum">
              <a:rPr lang="en-US" smtClean="0"/>
              <a:pPr/>
              <a:t>109</a:t>
            </a:fld>
            <a:endParaRPr lang="en-US" dirty="0"/>
          </a:p>
        </p:txBody>
      </p:sp>
      <p:sp>
        <p:nvSpPr>
          <p:cNvPr id="5" name="Title 4">
            <a:extLst>
              <a:ext uri="{FF2B5EF4-FFF2-40B4-BE49-F238E27FC236}">
                <a16:creationId xmlns:a16="http://schemas.microsoft.com/office/drawing/2014/main" id="{469A8749-9307-4BBA-A0A5-BA710A30DDD9}"/>
              </a:ext>
            </a:extLst>
          </p:cNvPr>
          <p:cNvSpPr>
            <a:spLocks noGrp="1"/>
          </p:cNvSpPr>
          <p:nvPr>
            <p:ph type="title"/>
          </p:nvPr>
        </p:nvSpPr>
        <p:spPr/>
        <p:txBody>
          <a:bodyPr>
            <a:normAutofit fontScale="90000"/>
          </a:bodyPr>
          <a:lstStyle/>
          <a:p>
            <a:r>
              <a:rPr lang="en-US" dirty="0"/>
              <a:t>Regional Profile Applied that Exceeds Historic Maximum</a:t>
            </a:r>
          </a:p>
        </p:txBody>
      </p:sp>
    </p:spTree>
    <p:extLst>
      <p:ext uri="{BB962C8B-B14F-4D97-AF65-F5344CB8AC3E}">
        <p14:creationId xmlns:p14="http://schemas.microsoft.com/office/powerpoint/2010/main" val="3088815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30"/>
            <a:ext cx="8229600" cy="4767070"/>
          </a:xfrm>
        </p:spPr>
        <p:txBody>
          <a:bodyPr>
            <a:normAutofit/>
          </a:bodyPr>
          <a:lstStyle/>
          <a:p>
            <a:r>
              <a:rPr lang="en-US" dirty="0"/>
              <a:t>Several versions of 2016 platform will be developed</a:t>
            </a:r>
          </a:p>
          <a:p>
            <a:pPr lvl="1">
              <a:spcBef>
                <a:spcPts val="400"/>
              </a:spcBef>
              <a:spcAft>
                <a:spcPts val="300"/>
              </a:spcAft>
            </a:pPr>
            <a:r>
              <a:rPr lang="en-US" b="1" u="sng" dirty="0"/>
              <a:t>Alpha</a:t>
            </a:r>
            <a:r>
              <a:rPr lang="en-US" dirty="0"/>
              <a:t>: preliminary version with 2016 emissions for some sectors and 2014 for the rest </a:t>
            </a:r>
            <a:br>
              <a:rPr lang="en-US" dirty="0"/>
            </a:br>
            <a:r>
              <a:rPr lang="en-US" dirty="0"/>
              <a:t>(February, 2018)</a:t>
            </a:r>
          </a:p>
          <a:p>
            <a:pPr lvl="1">
              <a:spcBef>
                <a:spcPts val="400"/>
              </a:spcBef>
              <a:spcAft>
                <a:spcPts val="300"/>
              </a:spcAft>
            </a:pPr>
            <a:r>
              <a:rPr lang="en-US" b="1" u="sng" dirty="0"/>
              <a:t>Beta</a:t>
            </a:r>
            <a:r>
              <a:rPr lang="en-US" dirty="0"/>
              <a:t>: improved version of 2016 emissions for most sectors and preliminary projected emissions to 2023 and 2028 (Summer-Fall, 2018)</a:t>
            </a:r>
          </a:p>
          <a:p>
            <a:pPr lvl="2">
              <a:spcBef>
                <a:spcPts val="400"/>
              </a:spcBef>
              <a:spcAft>
                <a:spcPts val="300"/>
              </a:spcAft>
            </a:pPr>
            <a:r>
              <a:rPr lang="en-US" dirty="0"/>
              <a:t>Timing of projections is uncertain </a:t>
            </a:r>
          </a:p>
          <a:p>
            <a:pPr lvl="1">
              <a:spcBef>
                <a:spcPts val="400"/>
              </a:spcBef>
              <a:spcAft>
                <a:spcPts val="300"/>
              </a:spcAft>
            </a:pPr>
            <a:r>
              <a:rPr lang="en-US" b="1" u="sng" dirty="0"/>
              <a:t>V1.0</a:t>
            </a:r>
            <a:r>
              <a:rPr lang="en-US" dirty="0"/>
              <a:t>: fully updated 2016 emissions and complete projected emissions for 2023 and 2028 </a:t>
            </a:r>
            <a:br>
              <a:rPr lang="en-US" dirty="0"/>
            </a:br>
            <a:r>
              <a:rPr lang="en-US" dirty="0"/>
              <a:t>(Winter, 2019)</a:t>
            </a:r>
          </a:p>
          <a:p>
            <a:pPr lvl="1"/>
            <a:endParaRPr lang="en-US"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11</a:t>
            </a:fld>
            <a:endParaRPr lang="en-US"/>
          </a:p>
        </p:txBody>
      </p:sp>
      <p:sp>
        <p:nvSpPr>
          <p:cNvPr id="5" name="Title 4"/>
          <p:cNvSpPr>
            <a:spLocks noGrp="1"/>
          </p:cNvSpPr>
          <p:nvPr>
            <p:ph type="title"/>
          </p:nvPr>
        </p:nvSpPr>
        <p:spPr/>
        <p:txBody>
          <a:bodyPr/>
          <a:lstStyle/>
          <a:p>
            <a:r>
              <a:rPr lang="en-US" dirty="0"/>
              <a:t>2016 Platform Schedule</a:t>
            </a:r>
          </a:p>
        </p:txBody>
      </p:sp>
    </p:spTree>
    <p:extLst>
      <p:ext uri="{BB962C8B-B14F-4D97-AF65-F5344CB8AC3E}">
        <p14:creationId xmlns:p14="http://schemas.microsoft.com/office/powerpoint/2010/main" val="35323824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E155CFA-18DA-45BB-AF96-A568D4EEAA2B}"/>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EBC82499-829E-44E6-9C76-050E149682A4}"/>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110</a:t>
            </a:fld>
            <a:endParaRPr lang="en-US" dirty="0"/>
          </a:p>
        </p:txBody>
      </p:sp>
      <p:sp>
        <p:nvSpPr>
          <p:cNvPr id="5" name="Title 4">
            <a:extLst>
              <a:ext uri="{FF2B5EF4-FFF2-40B4-BE49-F238E27FC236}">
                <a16:creationId xmlns:a16="http://schemas.microsoft.com/office/drawing/2014/main" id="{CD6368D6-D314-4137-A7C1-8FF1CF263EF4}"/>
              </a:ext>
            </a:extLst>
          </p:cNvPr>
          <p:cNvSpPr>
            <a:spLocks noGrp="1"/>
          </p:cNvSpPr>
          <p:nvPr>
            <p:ph type="title"/>
          </p:nvPr>
        </p:nvSpPr>
        <p:spPr/>
        <p:txBody>
          <a:bodyPr>
            <a:normAutofit fontScale="90000"/>
          </a:bodyPr>
          <a:lstStyle/>
          <a:p>
            <a:r>
              <a:rPr lang="en-US" dirty="0"/>
              <a:t>Use Regional Profile when Cannot Adjust below Historic Maximum</a:t>
            </a:r>
          </a:p>
        </p:txBody>
      </p:sp>
      <p:sp>
        <p:nvSpPr>
          <p:cNvPr id="7" name="TextBox 6">
            <a:extLst>
              <a:ext uri="{FF2B5EF4-FFF2-40B4-BE49-F238E27FC236}">
                <a16:creationId xmlns:a16="http://schemas.microsoft.com/office/drawing/2014/main" id="{6D523DE6-8F6C-40C3-9B83-D5734F5B4921}"/>
              </a:ext>
            </a:extLst>
          </p:cNvPr>
          <p:cNvSpPr txBox="1"/>
          <p:nvPr/>
        </p:nvSpPr>
        <p:spPr>
          <a:xfrm>
            <a:off x="2133600" y="6003136"/>
            <a:ext cx="6184706" cy="646331"/>
          </a:xfrm>
          <a:prstGeom prst="rect">
            <a:avLst/>
          </a:prstGeom>
          <a:noFill/>
        </p:spPr>
        <p:txBody>
          <a:bodyPr wrap="none" rtlCol="0">
            <a:spAutoFit/>
          </a:bodyPr>
          <a:lstStyle/>
          <a:p>
            <a:r>
              <a:rPr lang="en-US" dirty="0"/>
              <a:t>See 2023en emissions modeling TSD for more details</a:t>
            </a:r>
            <a:br>
              <a:rPr lang="en-US" dirty="0"/>
            </a:br>
            <a:endParaRPr lang="en-US" dirty="0"/>
          </a:p>
        </p:txBody>
      </p:sp>
      <p:pic>
        <p:nvPicPr>
          <p:cNvPr id="11" name="Content Placeholder 10">
            <a:extLst>
              <a:ext uri="{FF2B5EF4-FFF2-40B4-BE49-F238E27FC236}">
                <a16:creationId xmlns:a16="http://schemas.microsoft.com/office/drawing/2014/main" id="{9D23476B-781F-4258-9E7B-278AF90B1562}"/>
              </a:ext>
            </a:extLst>
          </p:cNvPr>
          <p:cNvPicPr>
            <a:picLocks noGrp="1" noChangeAspect="1"/>
          </p:cNvPicPr>
          <p:nvPr>
            <p:ph idx="1"/>
          </p:nvPr>
        </p:nvPicPr>
        <p:blipFill>
          <a:blip r:embed="rId3"/>
          <a:stretch>
            <a:fillRect/>
          </a:stretch>
        </p:blipFill>
        <p:spPr>
          <a:xfrm>
            <a:off x="1177529" y="1481138"/>
            <a:ext cx="6788942" cy="4525962"/>
          </a:xfrm>
          <a:prstGeom prst="rect">
            <a:avLst/>
          </a:prstGeom>
        </p:spPr>
      </p:pic>
    </p:spTree>
    <p:extLst>
      <p:ext uri="{BB962C8B-B14F-4D97-AF65-F5344CB8AC3E}">
        <p14:creationId xmlns:p14="http://schemas.microsoft.com/office/powerpoint/2010/main" val="183411321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402994" y="6361784"/>
            <a:ext cx="3902806" cy="411285"/>
          </a:xfrm>
        </p:spPr>
        <p:txBody>
          <a:bodyPr/>
          <a:lstStyle/>
          <a:p>
            <a:r>
              <a:rPr lang="en-US"/>
              <a:t>US EPA OAQPS, Emission Inventory and Analysis Group</a:t>
            </a:r>
            <a:endParaRPr lang="en-US" dirty="0"/>
          </a:p>
        </p:txBody>
      </p:sp>
      <p:sp>
        <p:nvSpPr>
          <p:cNvPr id="3" name="Slide Number Placeholder 2"/>
          <p:cNvSpPr>
            <a:spLocks noGrp="1"/>
          </p:cNvSpPr>
          <p:nvPr>
            <p:ph type="sldNum" sz="quarter" idx="12"/>
          </p:nvPr>
        </p:nvSpPr>
        <p:spPr>
          <a:xfrm>
            <a:off x="8382000" y="6407944"/>
            <a:ext cx="631032" cy="365125"/>
          </a:xfrm>
        </p:spPr>
        <p:txBody>
          <a:bodyPr/>
          <a:lstStyle/>
          <a:p>
            <a:fld id="{61C894BD-DCE2-4A96-A9AF-225BBEAC2A40}" type="slidenum">
              <a:rPr lang="en-US" smtClean="0"/>
              <a:pPr/>
              <a:t>111</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5733" y="3828807"/>
            <a:ext cx="4147873" cy="241959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175" y="1157379"/>
            <a:ext cx="3894207" cy="2271621"/>
          </a:xfrm>
          <a:prstGeom prst="rect">
            <a:avLst/>
          </a:prstGeom>
        </p:spPr>
      </p:pic>
      <p:sp>
        <p:nvSpPr>
          <p:cNvPr id="8" name="TextBox 7"/>
          <p:cNvSpPr txBox="1"/>
          <p:nvPr/>
        </p:nvSpPr>
        <p:spPr>
          <a:xfrm>
            <a:off x="5304594" y="3502223"/>
            <a:ext cx="3549370" cy="307777"/>
          </a:xfrm>
          <a:prstGeom prst="rect">
            <a:avLst/>
          </a:prstGeom>
          <a:noFill/>
        </p:spPr>
        <p:txBody>
          <a:bodyPr wrap="none" rtlCol="0">
            <a:spAutoFit/>
          </a:bodyPr>
          <a:lstStyle/>
          <a:p>
            <a:r>
              <a:rPr lang="en-US" sz="1400" dirty="0"/>
              <a:t>CENRAP MANE-VU MRPO VISTAS WRAP</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8" y="928688"/>
            <a:ext cx="5070021" cy="2957512"/>
          </a:xfrm>
          <a:prstGeom prst="rect">
            <a:avLst/>
          </a:prstGeom>
        </p:spPr>
      </p:pic>
      <p:sp>
        <p:nvSpPr>
          <p:cNvPr id="10" name="TextBox 9"/>
          <p:cNvSpPr txBox="1"/>
          <p:nvPr/>
        </p:nvSpPr>
        <p:spPr>
          <a:xfrm>
            <a:off x="4803764" y="4173379"/>
            <a:ext cx="871274" cy="246221"/>
          </a:xfrm>
          <a:prstGeom prst="rect">
            <a:avLst/>
          </a:prstGeom>
          <a:noFill/>
        </p:spPr>
        <p:txBody>
          <a:bodyPr wrap="square" rtlCol="0">
            <a:spAutoFit/>
          </a:bodyPr>
          <a:lstStyle/>
          <a:p>
            <a:r>
              <a:rPr lang="en-US" sz="1000" dirty="0"/>
              <a:t>500,000</a:t>
            </a:r>
          </a:p>
        </p:txBody>
      </p:sp>
      <p:sp>
        <p:nvSpPr>
          <p:cNvPr id="11" name="TextBox 10"/>
          <p:cNvSpPr txBox="1"/>
          <p:nvPr/>
        </p:nvSpPr>
        <p:spPr>
          <a:xfrm>
            <a:off x="4803764" y="1369368"/>
            <a:ext cx="774571" cy="230832"/>
          </a:xfrm>
          <a:prstGeom prst="rect">
            <a:avLst/>
          </a:prstGeom>
          <a:solidFill>
            <a:schemeClr val="bg1"/>
          </a:solidFill>
        </p:spPr>
        <p:txBody>
          <a:bodyPr wrap="none" rtlCol="0">
            <a:spAutoFit/>
          </a:bodyPr>
          <a:lstStyle/>
          <a:p>
            <a:r>
              <a:rPr lang="en-US" sz="900" dirty="0"/>
              <a:t>1,500,000</a:t>
            </a:r>
          </a:p>
        </p:txBody>
      </p:sp>
      <p:sp>
        <p:nvSpPr>
          <p:cNvPr id="12" name="Title 4"/>
          <p:cNvSpPr txBox="1">
            <a:spLocks/>
          </p:cNvSpPr>
          <p:nvPr/>
        </p:nvSpPr>
        <p:spPr>
          <a:xfrm>
            <a:off x="457200" y="274638"/>
            <a:ext cx="8229600"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t>Changes in EGU emissions 2011-2028</a:t>
            </a: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358" y="3644438"/>
            <a:ext cx="4693541" cy="2737899"/>
          </a:xfrm>
          <a:prstGeom prst="rect">
            <a:avLst/>
          </a:prstGeom>
        </p:spPr>
      </p:pic>
    </p:spTree>
    <p:extLst>
      <p:ext uri="{BB962C8B-B14F-4D97-AF65-F5344CB8AC3E}">
        <p14:creationId xmlns:p14="http://schemas.microsoft.com/office/powerpoint/2010/main" val="1757325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Any questions on EGU projections?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382000" y="6407944"/>
            <a:ext cx="631032" cy="365125"/>
          </a:xfrm>
        </p:spPr>
        <p:txBody>
          <a:bodyPr/>
          <a:lstStyle/>
          <a:p>
            <a:fld id="{61C894BD-DCE2-4A96-A9AF-225BBEAC2A40}" type="slidenum">
              <a:rPr lang="en-US" smtClean="0"/>
              <a:pPr/>
              <a:t>112</a:t>
            </a:fld>
            <a:endParaRPr lang="en-US" dirty="0"/>
          </a:p>
        </p:txBody>
      </p:sp>
      <p:sp>
        <p:nvSpPr>
          <p:cNvPr id="5" name="Title 4"/>
          <p:cNvSpPr>
            <a:spLocks noGrp="1"/>
          </p:cNvSpPr>
          <p:nvPr>
            <p:ph type="title"/>
          </p:nvPr>
        </p:nvSpPr>
        <p:spPr/>
        <p:txBody>
          <a:bodyPr/>
          <a:lstStyle/>
          <a:p>
            <a:pPr algn="ctr"/>
            <a:r>
              <a:rPr lang="en-US" dirty="0"/>
              <a:t>Questions?</a:t>
            </a:r>
          </a:p>
        </p:txBody>
      </p:sp>
      <p:pic>
        <p:nvPicPr>
          <p:cNvPr id="7" name="Picture 6">
            <a:extLst>
              <a:ext uri="{FF2B5EF4-FFF2-40B4-BE49-F238E27FC236}">
                <a16:creationId xmlns:a16="http://schemas.microsoft.com/office/drawing/2014/main" id="{80C3A09A-E178-43B3-A25F-06EF973932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4220" y="2312640"/>
            <a:ext cx="3429000" cy="3789514"/>
          </a:xfrm>
          <a:prstGeom prst="rect">
            <a:avLst/>
          </a:prstGeom>
        </p:spPr>
      </p:pic>
    </p:spTree>
    <p:extLst>
      <p:ext uri="{BB962C8B-B14F-4D97-AF65-F5344CB8AC3E}">
        <p14:creationId xmlns:p14="http://schemas.microsoft.com/office/powerpoint/2010/main" val="9983655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458200" y="6407944"/>
            <a:ext cx="554832" cy="365125"/>
          </a:xfrm>
        </p:spPr>
        <p:txBody>
          <a:bodyPr/>
          <a:lstStyle/>
          <a:p>
            <a:fld id="{16D4B1CE-4584-4940-B22B-1A52A204CA10}" type="slidenum">
              <a:rPr lang="en-US" smtClean="0"/>
              <a:pPr/>
              <a:t>113</a:t>
            </a:fld>
            <a:endParaRPr lang="en-US" dirty="0"/>
          </a:p>
        </p:txBody>
      </p:sp>
      <p:sp>
        <p:nvSpPr>
          <p:cNvPr id="2" name="Title 1"/>
          <p:cNvSpPr>
            <a:spLocks noGrp="1"/>
          </p:cNvSpPr>
          <p:nvPr>
            <p:ph type="title"/>
          </p:nvPr>
        </p:nvSpPr>
        <p:spPr/>
        <p:txBody>
          <a:bodyPr>
            <a:normAutofit/>
          </a:bodyPr>
          <a:lstStyle/>
          <a:p>
            <a:r>
              <a:rPr lang="en-US" dirty="0"/>
              <a:t>Onroad Emissions Modeling</a:t>
            </a:r>
          </a:p>
        </p:txBody>
      </p:sp>
      <p:sp>
        <p:nvSpPr>
          <p:cNvPr id="6" name="Content Placeholder 2"/>
          <p:cNvSpPr>
            <a:spLocks noGrp="1"/>
          </p:cNvSpPr>
          <p:nvPr>
            <p:ph idx="1"/>
          </p:nvPr>
        </p:nvSpPr>
        <p:spPr>
          <a:xfrm>
            <a:off x="524181" y="4098294"/>
            <a:ext cx="2836873" cy="2015387"/>
          </a:xfrm>
        </p:spPr>
        <p:txBody>
          <a:bodyPr>
            <a:normAutofit fontScale="77500" lnSpcReduction="20000"/>
          </a:bodyPr>
          <a:lstStyle/>
          <a:p>
            <a:pPr marL="0" indent="0">
              <a:buNone/>
            </a:pPr>
            <a:r>
              <a:rPr lang="en-US" sz="2800" dirty="0"/>
              <a:t>Use representative EFs and county/ grid-specific activity data and meteorology to create emissions  for all counties</a:t>
            </a:r>
          </a:p>
        </p:txBody>
      </p:sp>
      <p:sp>
        <p:nvSpPr>
          <p:cNvPr id="7" name="Rounded Rectangle 6"/>
          <p:cNvSpPr/>
          <p:nvPr/>
        </p:nvSpPr>
        <p:spPr bwMode="auto">
          <a:xfrm>
            <a:off x="1523728" y="1272817"/>
            <a:ext cx="1981200" cy="1084914"/>
          </a:xfrm>
          <a:prstGeom prst="roundRect">
            <a:avLst>
              <a:gd name="adj" fmla="val 28959"/>
            </a:avLst>
          </a:prstGeom>
          <a:solidFill>
            <a:srgbClr val="FFC000"/>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0" i="0" u="none" strike="noStrike" cap="none" normalizeH="0" baseline="0" dirty="0">
                <a:ln>
                  <a:noFill/>
                </a:ln>
                <a:solidFill>
                  <a:schemeClr val="tx1"/>
                </a:solidFill>
                <a:effectLst/>
                <a:latin typeface="Times New Roman" pitchFamily="18" charset="0"/>
              </a:rPr>
              <a:t>Meteorological</a:t>
            </a:r>
            <a:r>
              <a:rPr kumimoji="1" lang="en-US" sz="1800" b="0" i="0" u="none" strike="noStrike" cap="none" normalizeH="0" dirty="0">
                <a:ln>
                  <a:noFill/>
                </a:ln>
                <a:solidFill>
                  <a:schemeClr val="tx1"/>
                </a:solidFill>
                <a:effectLst/>
                <a:latin typeface="Times New Roman" pitchFamily="18" charset="0"/>
              </a:rPr>
              <a:t> </a:t>
            </a:r>
            <a:br>
              <a:rPr kumimoji="1" lang="en-US" sz="1800" b="0" i="0" u="none" strike="noStrike" cap="none" normalizeH="0" dirty="0">
                <a:ln>
                  <a:noFill/>
                </a:ln>
                <a:solidFill>
                  <a:schemeClr val="tx1"/>
                </a:solidFill>
                <a:effectLst/>
                <a:latin typeface="Times New Roman" pitchFamily="18" charset="0"/>
              </a:rPr>
            </a:br>
            <a:r>
              <a:rPr kumimoji="1" lang="en-US" sz="1800" b="0" i="0" u="none" strike="noStrike" cap="none" normalizeH="0" dirty="0">
                <a:ln>
                  <a:noFill/>
                </a:ln>
                <a:solidFill>
                  <a:schemeClr val="tx1"/>
                </a:solidFill>
                <a:effectLst/>
                <a:latin typeface="Times New Roman" pitchFamily="18" charset="0"/>
              </a:rPr>
              <a:t>Preprocessor</a:t>
            </a:r>
            <a:br>
              <a:rPr kumimoji="1" lang="en-US" sz="1800" b="0" i="0" u="none" strike="noStrike" cap="none" normalizeH="0" dirty="0">
                <a:ln>
                  <a:noFill/>
                </a:ln>
                <a:solidFill>
                  <a:schemeClr val="tx1"/>
                </a:solidFill>
                <a:effectLst/>
                <a:latin typeface="Times New Roman" pitchFamily="18" charset="0"/>
              </a:rPr>
            </a:br>
            <a:r>
              <a:rPr kumimoji="1" lang="en-US" sz="1800" b="0" i="0" u="none" strike="noStrike" cap="none" normalizeH="0" dirty="0">
                <a:ln>
                  <a:noFill/>
                </a:ln>
                <a:solidFill>
                  <a:schemeClr val="tx1"/>
                </a:solidFill>
                <a:effectLst/>
                <a:latin typeface="Times New Roman" pitchFamily="18" charset="0"/>
              </a:rPr>
              <a:t>(Met4Moves)</a:t>
            </a:r>
            <a:endParaRPr kumimoji="1" lang="en-US" sz="1800" b="0" i="0" u="none" strike="noStrike" cap="none" normalizeH="0" baseline="0" dirty="0">
              <a:ln>
                <a:noFill/>
              </a:ln>
              <a:solidFill>
                <a:schemeClr val="tx1"/>
              </a:solidFill>
              <a:effectLst/>
              <a:latin typeface="Times New Roman" pitchFamily="18" charset="0"/>
            </a:endParaRPr>
          </a:p>
        </p:txBody>
      </p:sp>
      <p:sp>
        <p:nvSpPr>
          <p:cNvPr id="8" name="Rounded Rectangle 7"/>
          <p:cNvSpPr/>
          <p:nvPr/>
        </p:nvSpPr>
        <p:spPr bwMode="auto">
          <a:xfrm>
            <a:off x="6477000" y="1364455"/>
            <a:ext cx="2209800" cy="838200"/>
          </a:xfrm>
          <a:prstGeom prst="roundRect">
            <a:avLst>
              <a:gd name="adj" fmla="val 28959"/>
            </a:avLst>
          </a:prstGeom>
          <a:solidFill>
            <a:schemeClr val="accent6">
              <a:lumMod val="75000"/>
            </a:schemeClr>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0" i="0" u="none" strike="noStrike" cap="none" normalizeH="0" baseline="0" dirty="0">
                <a:ln>
                  <a:noFill/>
                </a:ln>
                <a:solidFill>
                  <a:schemeClr val="bg1"/>
                </a:solidFill>
                <a:effectLst/>
                <a:latin typeface="Times New Roman" pitchFamily="18" charset="0"/>
              </a:rPr>
              <a:t>MOVES</a:t>
            </a:r>
          </a:p>
        </p:txBody>
      </p:sp>
      <p:sp>
        <p:nvSpPr>
          <p:cNvPr id="9" name="Rounded Rectangle 8"/>
          <p:cNvSpPr/>
          <p:nvPr/>
        </p:nvSpPr>
        <p:spPr bwMode="auto">
          <a:xfrm>
            <a:off x="3481938" y="4330834"/>
            <a:ext cx="2209800" cy="838200"/>
          </a:xfrm>
          <a:prstGeom prst="roundRect">
            <a:avLst>
              <a:gd name="adj" fmla="val 28959"/>
            </a:avLst>
          </a:prstGeom>
          <a:solidFill>
            <a:srgbClr val="B61A0A"/>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1800" b="0" i="0" u="none" strike="noStrike" cap="none" normalizeH="0" baseline="0" dirty="0">
                <a:ln>
                  <a:noFill/>
                </a:ln>
                <a:solidFill>
                  <a:schemeClr val="bg1"/>
                </a:solidFill>
                <a:effectLst/>
                <a:latin typeface="Times New Roman" pitchFamily="18" charset="0"/>
              </a:rPr>
              <a:t>SMOKE</a:t>
            </a:r>
          </a:p>
        </p:txBody>
      </p:sp>
      <p:sp>
        <p:nvSpPr>
          <p:cNvPr id="10" name="Rectangle 9"/>
          <p:cNvSpPr/>
          <p:nvPr/>
        </p:nvSpPr>
        <p:spPr bwMode="auto">
          <a:xfrm>
            <a:off x="3062838" y="6192629"/>
            <a:ext cx="3048000" cy="533400"/>
          </a:xfrm>
          <a:prstGeom prst="rect">
            <a:avLst/>
          </a:prstGeom>
          <a:solidFill>
            <a:schemeClr val="bg1"/>
          </a:solidFill>
          <a:ln w="9525" cap="flat" cmpd="sng" algn="ctr">
            <a:solidFill>
              <a:srgbClr val="0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sz="2400" b="0" i="0" u="none" strike="noStrike" cap="none" normalizeH="0" baseline="0" dirty="0">
                <a:ln>
                  <a:noFill/>
                </a:ln>
                <a:solidFill>
                  <a:srgbClr val="000000"/>
                </a:solidFill>
                <a:effectLst/>
                <a:latin typeface="Times New Roman" pitchFamily="18" charset="0"/>
              </a:rPr>
              <a:t>AQ model-ready files</a:t>
            </a:r>
          </a:p>
        </p:txBody>
      </p:sp>
      <p:cxnSp>
        <p:nvCxnSpPr>
          <p:cNvPr id="13" name="Straight Arrow Connector 12"/>
          <p:cNvCxnSpPr>
            <a:stCxn id="7" idx="2"/>
          </p:cNvCxnSpPr>
          <p:nvPr/>
        </p:nvCxnSpPr>
        <p:spPr bwMode="auto">
          <a:xfrm>
            <a:off x="2514328" y="2357731"/>
            <a:ext cx="1295400" cy="820086"/>
          </a:xfrm>
          <a:prstGeom prst="straightConnector1">
            <a:avLst/>
          </a:prstGeom>
          <a:solidFill>
            <a:schemeClr val="bg1"/>
          </a:solidFill>
          <a:ln w="9525" cap="flat" cmpd="sng" algn="ctr">
            <a:noFill/>
            <a:prstDash val="solid"/>
            <a:round/>
            <a:headEnd type="none" w="med" len="med"/>
            <a:tailEnd type="arrow"/>
          </a:ln>
          <a:effectLst/>
        </p:spPr>
      </p:cxnSp>
      <p:sp>
        <p:nvSpPr>
          <p:cNvPr id="20" name="Right Arrow 19"/>
          <p:cNvSpPr/>
          <p:nvPr/>
        </p:nvSpPr>
        <p:spPr>
          <a:xfrm>
            <a:off x="3505200" y="1545482"/>
            <a:ext cx="2971800" cy="636727"/>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3348286">
            <a:off x="2213332" y="3090253"/>
            <a:ext cx="2086840" cy="638763"/>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rot="7449904">
            <a:off x="4770885" y="2929703"/>
            <a:ext cx="2409782" cy="636727"/>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rot="5400000">
            <a:off x="4135494" y="5377793"/>
            <a:ext cx="873011" cy="636727"/>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3443227" y="2182209"/>
            <a:ext cx="2525050" cy="646331"/>
          </a:xfrm>
          <a:prstGeom prst="rect">
            <a:avLst/>
          </a:prstGeom>
          <a:noFill/>
        </p:spPr>
        <p:txBody>
          <a:bodyPr wrap="none" rtlCol="0">
            <a:spAutoFit/>
          </a:bodyPr>
          <a:lstStyle/>
          <a:p>
            <a:r>
              <a:rPr lang="en-US" dirty="0"/>
              <a:t>Temperature ranges,</a:t>
            </a:r>
          </a:p>
          <a:p>
            <a:r>
              <a:rPr lang="en-US"/>
              <a:t>rel</a:t>
            </a:r>
            <a:r>
              <a:rPr lang="en-US" dirty="0"/>
              <a:t>. humidity</a:t>
            </a:r>
          </a:p>
        </p:txBody>
      </p:sp>
      <p:sp>
        <p:nvSpPr>
          <p:cNvPr id="26" name="TextBox 25"/>
          <p:cNvSpPr txBox="1"/>
          <p:nvPr/>
        </p:nvSpPr>
        <p:spPr>
          <a:xfrm rot="18273211">
            <a:off x="5827593" y="3207080"/>
            <a:ext cx="1180131" cy="369332"/>
          </a:xfrm>
          <a:prstGeom prst="rect">
            <a:avLst/>
          </a:prstGeom>
          <a:noFill/>
        </p:spPr>
        <p:txBody>
          <a:bodyPr wrap="none" rtlCol="0">
            <a:spAutoFit/>
          </a:bodyPr>
          <a:lstStyle/>
          <a:p>
            <a:r>
              <a:rPr lang="en-US" dirty="0"/>
              <a:t>EF tables</a:t>
            </a:r>
          </a:p>
        </p:txBody>
      </p:sp>
      <p:sp>
        <p:nvSpPr>
          <p:cNvPr id="27" name="TextBox 26"/>
          <p:cNvSpPr txBox="1"/>
          <p:nvPr/>
        </p:nvSpPr>
        <p:spPr>
          <a:xfrm rot="3357269">
            <a:off x="1953041" y="3303739"/>
            <a:ext cx="1582484" cy="369332"/>
          </a:xfrm>
          <a:prstGeom prst="rect">
            <a:avLst/>
          </a:prstGeom>
          <a:noFill/>
        </p:spPr>
        <p:txBody>
          <a:bodyPr wrap="none" rtlCol="0">
            <a:spAutoFit/>
          </a:bodyPr>
          <a:lstStyle/>
          <a:p>
            <a:r>
              <a:rPr lang="en-US" dirty="0"/>
              <a:t>Gridded met</a:t>
            </a:r>
          </a:p>
        </p:txBody>
      </p:sp>
      <p:sp>
        <p:nvSpPr>
          <p:cNvPr id="17" name="Content Placeholder 2"/>
          <p:cNvSpPr txBox="1">
            <a:spLocks/>
          </p:cNvSpPr>
          <p:nvPr/>
        </p:nvSpPr>
        <p:spPr>
          <a:xfrm>
            <a:off x="6773815" y="2324586"/>
            <a:ext cx="2074415" cy="1922823"/>
          </a:xfrm>
          <a:prstGeom prst="rect">
            <a:avLst/>
          </a:prstGeom>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buNone/>
            </a:pPr>
            <a:r>
              <a:rPr lang="en-US" sz="1600" dirty="0"/>
              <a:t>Run MOVES to get emission factors (EF) for representative counties for each temperature and speed needed</a:t>
            </a:r>
          </a:p>
        </p:txBody>
      </p:sp>
      <p:sp>
        <p:nvSpPr>
          <p:cNvPr id="5" name="Rectangle 4"/>
          <p:cNvSpPr/>
          <p:nvPr/>
        </p:nvSpPr>
        <p:spPr>
          <a:xfrm>
            <a:off x="9968" y="1219200"/>
            <a:ext cx="1132395" cy="118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Met. Data from WRF </a:t>
            </a:r>
          </a:p>
        </p:txBody>
      </p:sp>
      <p:cxnSp>
        <p:nvCxnSpPr>
          <p:cNvPr id="12" name="Straight Arrow Connector 11"/>
          <p:cNvCxnSpPr>
            <a:stCxn id="5" idx="3"/>
            <a:endCxn id="7" idx="1"/>
          </p:cNvCxnSpPr>
          <p:nvPr/>
        </p:nvCxnSpPr>
        <p:spPr>
          <a:xfrm>
            <a:off x="1142363" y="1811312"/>
            <a:ext cx="381365" cy="3962"/>
          </a:xfrm>
          <a:prstGeom prst="straightConnector1">
            <a:avLst/>
          </a:prstGeom>
          <a:ln w="82550">
            <a:tailEnd type="triangle"/>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7015702" y="4157822"/>
            <a:ext cx="1132395" cy="11842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Activity Data</a:t>
            </a:r>
          </a:p>
        </p:txBody>
      </p:sp>
      <p:sp>
        <p:nvSpPr>
          <p:cNvPr id="28" name="Right Arrow 27"/>
          <p:cNvSpPr/>
          <p:nvPr/>
        </p:nvSpPr>
        <p:spPr>
          <a:xfrm rot="10800000">
            <a:off x="5691950" y="4419332"/>
            <a:ext cx="1323752" cy="531319"/>
          </a:xfrm>
          <a:prstGeom prst="rightArrow">
            <a:avLst/>
          </a:prstGeom>
          <a:solidFill>
            <a:schemeClr val="accent3">
              <a:lumMod val="75000"/>
            </a:schemeClr>
          </a:solidFill>
          <a:ln cmpd="sng">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ooter Placeholder 2"/>
          <p:cNvSpPr>
            <a:spLocks noGrp="1"/>
          </p:cNvSpPr>
          <p:nvPr>
            <p:ph type="ftr" sz="quarter" idx="11"/>
          </p:nvPr>
        </p:nvSpPr>
        <p:spPr>
          <a:xfrm>
            <a:off x="5171782" y="6567713"/>
            <a:ext cx="3687840" cy="365125"/>
          </a:xfrm>
        </p:spPr>
        <p:txBody>
          <a:bodyPr/>
          <a:lstStyle/>
          <a:p>
            <a:r>
              <a:rPr lang="en-US" dirty="0"/>
              <a:t>US EPA OAQPS, Emission Inventory and Analysis Group</a:t>
            </a:r>
          </a:p>
        </p:txBody>
      </p:sp>
    </p:spTree>
    <p:extLst>
      <p:ext uri="{BB962C8B-B14F-4D97-AF65-F5344CB8AC3E}">
        <p14:creationId xmlns:p14="http://schemas.microsoft.com/office/powerpoint/2010/main" val="34575626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229600" y="6407944"/>
            <a:ext cx="783432" cy="365125"/>
          </a:xfrm>
        </p:spPr>
        <p:txBody>
          <a:bodyPr/>
          <a:lstStyle/>
          <a:p>
            <a:fld id="{16D4B1CE-4584-4940-B22B-1A52A204CA10}" type="slidenum">
              <a:rPr lang="en-US" smtClean="0"/>
              <a:pPr/>
              <a:t>114</a:t>
            </a:fld>
            <a:endParaRPr lang="en-US" dirty="0"/>
          </a:p>
        </p:txBody>
      </p:sp>
      <p:sp>
        <p:nvSpPr>
          <p:cNvPr id="2" name="Title 1"/>
          <p:cNvSpPr>
            <a:spLocks noGrp="1"/>
          </p:cNvSpPr>
          <p:nvPr>
            <p:ph type="title"/>
          </p:nvPr>
        </p:nvSpPr>
        <p:spPr/>
        <p:txBody>
          <a:bodyPr>
            <a:normAutofit/>
          </a:bodyPr>
          <a:lstStyle/>
          <a:p>
            <a:r>
              <a:rPr lang="en-US" dirty="0"/>
              <a:t>Representative Counties</a:t>
            </a:r>
          </a:p>
        </p:txBody>
      </p:sp>
      <p:sp>
        <p:nvSpPr>
          <p:cNvPr id="3" name="TextBox 2"/>
          <p:cNvSpPr txBox="1"/>
          <p:nvPr/>
        </p:nvSpPr>
        <p:spPr>
          <a:xfrm>
            <a:off x="685800" y="1219200"/>
            <a:ext cx="7961472" cy="969496"/>
          </a:xfrm>
          <a:prstGeom prst="rect">
            <a:avLst/>
          </a:prstGeom>
          <a:noFill/>
        </p:spPr>
        <p:txBody>
          <a:bodyPr wrap="square" rtlCol="0">
            <a:spAutoFit/>
          </a:bodyPr>
          <a:lstStyle/>
          <a:p>
            <a:pPr marL="342900" indent="-342900">
              <a:buFont typeface="Arial" panose="020B0604020202020204" pitchFamily="34" charset="0"/>
              <a:buChar char="•"/>
            </a:pPr>
            <a:r>
              <a:rPr lang="en-US" sz="1900" dirty="0"/>
              <a:t>3000+ counties are mapped to approx. 300 representative counties according to: state, fuels, light duty age distribution, ramp fraction, I/M programs, emissions standards</a:t>
            </a:r>
          </a:p>
        </p:txBody>
      </p:sp>
      <p:sp>
        <p:nvSpPr>
          <p:cNvPr id="6" name="Footer Placeholder 2"/>
          <p:cNvSpPr>
            <a:spLocks noGrp="1"/>
          </p:cNvSpPr>
          <p:nvPr>
            <p:ph type="ftr" sz="quarter" idx="11"/>
          </p:nvPr>
        </p:nvSpPr>
        <p:spPr>
          <a:xfrm>
            <a:off x="4193692" y="6492875"/>
            <a:ext cx="3687840" cy="365125"/>
          </a:xfrm>
        </p:spPr>
        <p:txBody>
          <a:bodyPr/>
          <a:lstStyle/>
          <a:p>
            <a:r>
              <a:rPr lang="en-US" dirty="0"/>
              <a:t>US EPA OAQPS, Emission Inventory and Analysis Group</a:t>
            </a:r>
          </a:p>
        </p:txBody>
      </p:sp>
      <p:pic>
        <p:nvPicPr>
          <p:cNvPr id="8" name="Picture 7">
            <a:extLst>
              <a:ext uri="{FF2B5EF4-FFF2-40B4-BE49-F238E27FC236}">
                <a16:creationId xmlns:a16="http://schemas.microsoft.com/office/drawing/2014/main" id="{BFE48957-4361-4117-947C-38BD76789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2" y="2140529"/>
            <a:ext cx="6104965" cy="4717473"/>
          </a:xfrm>
          <a:prstGeom prst="rect">
            <a:avLst/>
          </a:prstGeom>
        </p:spPr>
      </p:pic>
    </p:spTree>
    <p:extLst>
      <p:ext uri="{BB962C8B-B14F-4D97-AF65-F5344CB8AC3E}">
        <p14:creationId xmlns:p14="http://schemas.microsoft.com/office/powerpoint/2010/main" val="1586774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115</a:t>
            </a:fld>
            <a:endParaRPr lang="en-US" dirty="0"/>
          </a:p>
        </p:txBody>
      </p:sp>
      <p:sp>
        <p:nvSpPr>
          <p:cNvPr id="5" name="Title 4"/>
          <p:cNvSpPr>
            <a:spLocks noGrp="1"/>
          </p:cNvSpPr>
          <p:nvPr>
            <p:ph type="title"/>
          </p:nvPr>
        </p:nvSpPr>
        <p:spPr>
          <a:xfrm>
            <a:off x="-3517" y="323727"/>
            <a:ext cx="8229600" cy="1143000"/>
          </a:xfrm>
        </p:spPr>
        <p:txBody>
          <a:bodyPr>
            <a:normAutofit/>
          </a:bodyPr>
          <a:lstStyle/>
          <a:p>
            <a:r>
              <a:rPr lang="en-US" dirty="0"/>
              <a:t>Onroad Projections Overview</a:t>
            </a:r>
          </a:p>
        </p:txBody>
      </p:sp>
      <p:pic>
        <p:nvPicPr>
          <p:cNvPr id="17" name="Picture 16"/>
          <p:cNvPicPr>
            <a:picLocks noChangeAspect="1"/>
          </p:cNvPicPr>
          <p:nvPr/>
        </p:nvPicPr>
        <p:blipFill>
          <a:blip r:embed="rId2"/>
          <a:stretch>
            <a:fillRect/>
          </a:stretch>
        </p:blipFill>
        <p:spPr>
          <a:xfrm>
            <a:off x="295285" y="1752600"/>
            <a:ext cx="8553429" cy="3231160"/>
          </a:xfrm>
          <a:prstGeom prst="rect">
            <a:avLst/>
          </a:prstGeom>
        </p:spPr>
      </p:pic>
    </p:spTree>
    <p:extLst>
      <p:ext uri="{BB962C8B-B14F-4D97-AF65-F5344CB8AC3E}">
        <p14:creationId xmlns:p14="http://schemas.microsoft.com/office/powerpoint/2010/main" val="416364494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1281002"/>
            <a:ext cx="8841582" cy="4957652"/>
          </a:xfrm>
        </p:spPr>
        <p:txBody>
          <a:bodyPr>
            <a:normAutofit fontScale="92500" lnSpcReduction="10000"/>
          </a:bodyPr>
          <a:lstStyle/>
          <a:p>
            <a:r>
              <a:rPr lang="en-US" dirty="0"/>
              <a:t>MOVES2014a is used to develop emission factors for light-duty and heavy-duty vehicles</a:t>
            </a:r>
          </a:p>
          <a:p>
            <a:r>
              <a:rPr lang="en-US" dirty="0"/>
              <a:t>Main components adjusted for projections:</a:t>
            </a:r>
          </a:p>
          <a:p>
            <a:pPr lvl="1">
              <a:spcAft>
                <a:spcPts val="300"/>
              </a:spcAft>
            </a:pPr>
            <a:r>
              <a:rPr lang="en-US" dirty="0"/>
              <a:t>Regulatory impacts (e.g., Tier-3, LD &amp; HD GHG/CAFE standards, Modifications to Renewable Fuel Standard (RFS2), Mobile Source Air Toxics Rule (MSAT), California LEVIII)</a:t>
            </a:r>
          </a:p>
          <a:p>
            <a:pPr lvl="1">
              <a:spcAft>
                <a:spcPts val="300"/>
              </a:spcAft>
            </a:pPr>
            <a:r>
              <a:rPr lang="en-US" dirty="0"/>
              <a:t>Fuel composition changes </a:t>
            </a:r>
          </a:p>
          <a:p>
            <a:pPr lvl="1">
              <a:spcAft>
                <a:spcPts val="300"/>
              </a:spcAft>
            </a:pPr>
            <a:r>
              <a:rPr lang="en-US" dirty="0"/>
              <a:t>Inspection and Maintenance (I/M) programs</a:t>
            </a:r>
          </a:p>
          <a:p>
            <a:pPr lvl="1">
              <a:spcAft>
                <a:spcPts val="300"/>
              </a:spcAft>
            </a:pPr>
            <a:r>
              <a:rPr lang="en-US" dirty="0"/>
              <a:t>Vehicle age distributions (in some cases)</a:t>
            </a:r>
          </a:p>
          <a:p>
            <a:pPr lvl="1">
              <a:spcAft>
                <a:spcPts val="300"/>
              </a:spcAft>
            </a:pPr>
            <a:r>
              <a:rPr lang="en-US" dirty="0"/>
              <a:t>Vehicle Miles Traveled (VMT) and other activity data</a:t>
            </a:r>
          </a:p>
          <a:p>
            <a:pPr lvl="1">
              <a:spcAft>
                <a:spcPts val="300"/>
              </a:spcAft>
            </a:pPr>
            <a:r>
              <a:rPr lang="en-US" dirty="0"/>
              <a:t>Most of these changes are included in the approximately 300 representative county databases from which emission factors are computed</a:t>
            </a:r>
          </a:p>
          <a:p>
            <a:pPr lvl="1"/>
            <a:r>
              <a:rPr lang="en-US" dirty="0"/>
              <a:t>SMOKE combines activity data and emission factors</a:t>
            </a:r>
          </a:p>
        </p:txBody>
      </p:sp>
      <p:sp>
        <p:nvSpPr>
          <p:cNvPr id="4" name="Slide Number Placeholder 3"/>
          <p:cNvSpPr>
            <a:spLocks noGrp="1"/>
          </p:cNvSpPr>
          <p:nvPr>
            <p:ph type="sldNum" sz="quarter" idx="12"/>
          </p:nvPr>
        </p:nvSpPr>
        <p:spPr>
          <a:xfrm>
            <a:off x="8458200" y="6407944"/>
            <a:ext cx="554832" cy="365125"/>
          </a:xfrm>
        </p:spPr>
        <p:txBody>
          <a:bodyPr/>
          <a:lstStyle/>
          <a:p>
            <a:fld id="{16D4B1CE-4584-4940-B22B-1A52A204CA10}" type="slidenum">
              <a:rPr lang="en-US" smtClean="0"/>
              <a:pPr/>
              <a:t>116</a:t>
            </a:fld>
            <a:endParaRPr lang="en-US" dirty="0"/>
          </a:p>
        </p:txBody>
      </p:sp>
      <p:sp>
        <p:nvSpPr>
          <p:cNvPr id="2" name="Title 1"/>
          <p:cNvSpPr>
            <a:spLocks noGrp="1"/>
          </p:cNvSpPr>
          <p:nvPr>
            <p:ph type="title"/>
          </p:nvPr>
        </p:nvSpPr>
        <p:spPr>
          <a:xfrm>
            <a:off x="476250" y="138002"/>
            <a:ext cx="8229600" cy="1143000"/>
          </a:xfrm>
        </p:spPr>
        <p:txBody>
          <a:bodyPr>
            <a:normAutofit/>
          </a:bodyPr>
          <a:lstStyle/>
          <a:p>
            <a:r>
              <a:rPr lang="en-US" dirty="0"/>
              <a:t>Onroad Projections Overview</a:t>
            </a:r>
          </a:p>
        </p:txBody>
      </p:sp>
      <p:sp>
        <p:nvSpPr>
          <p:cNvPr id="5" name="Footer Placeholder 2"/>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30098812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 y="152400"/>
            <a:ext cx="8229600" cy="1143000"/>
          </a:xfrm>
        </p:spPr>
        <p:txBody>
          <a:bodyPr>
            <a:normAutofit/>
          </a:bodyPr>
          <a:lstStyle/>
          <a:p>
            <a:r>
              <a:rPr lang="en-US" sz="3200" dirty="0"/>
              <a:t>Onroad Emission Processes and Inputs</a:t>
            </a:r>
          </a:p>
        </p:txBody>
      </p:sp>
      <p:sp>
        <p:nvSpPr>
          <p:cNvPr id="3" name="Content Placeholder 2"/>
          <p:cNvSpPr>
            <a:spLocks noGrp="1"/>
          </p:cNvSpPr>
          <p:nvPr>
            <p:ph idx="1"/>
          </p:nvPr>
        </p:nvSpPr>
        <p:spPr>
          <a:xfrm>
            <a:off x="250032" y="1265241"/>
            <a:ext cx="8665368" cy="5139910"/>
          </a:xfrm>
        </p:spPr>
        <p:txBody>
          <a:bodyPr>
            <a:normAutofit fontScale="85000" lnSpcReduction="20000"/>
          </a:bodyPr>
          <a:lstStyle/>
          <a:p>
            <a:r>
              <a:rPr lang="en-US" dirty="0"/>
              <a:t>On-roadway emissions</a:t>
            </a:r>
          </a:p>
          <a:p>
            <a:pPr lvl="1"/>
            <a:r>
              <a:rPr lang="en-US" dirty="0"/>
              <a:t>Exhaust, evaporative, evaporative permeation, refueling, brake and tire wear</a:t>
            </a:r>
          </a:p>
          <a:p>
            <a:pPr lvl="1"/>
            <a:r>
              <a:rPr lang="en-US" i="1" dirty="0"/>
              <a:t>Primary inputs</a:t>
            </a:r>
            <a:r>
              <a:rPr lang="en-US" dirty="0"/>
              <a:t>: </a:t>
            </a:r>
            <a:r>
              <a:rPr lang="en-US" b="1" u="sng" dirty="0"/>
              <a:t>vehicle miles traveled </a:t>
            </a:r>
            <a:r>
              <a:rPr lang="en-US" dirty="0"/>
              <a:t>(VMT), average speeds, speed profiles, and temperature (gridded, hourly)</a:t>
            </a:r>
          </a:p>
          <a:p>
            <a:pPr lvl="1"/>
            <a:r>
              <a:rPr lang="en-US" dirty="0"/>
              <a:t>Known as rate-per-distance (RPD)</a:t>
            </a:r>
          </a:p>
          <a:p>
            <a:r>
              <a:rPr lang="en-US" dirty="0"/>
              <a:t>Off-network emissions (i.e. parked vehicles)</a:t>
            </a:r>
          </a:p>
          <a:p>
            <a:pPr lvl="1"/>
            <a:r>
              <a:rPr lang="en-US" dirty="0"/>
              <a:t>Exhaust from starts, evaporative, evaporative permeation, refueling, hot soak (after a trip) [rate-per-vehicle (RPV)]</a:t>
            </a:r>
          </a:p>
          <a:p>
            <a:pPr lvl="1"/>
            <a:r>
              <a:rPr lang="en-US" dirty="0"/>
              <a:t>Evaporative fuel vapor venting and diurnal (when vehicles are parked for a long period) [rate-per-profile (RPP)]</a:t>
            </a:r>
          </a:p>
          <a:p>
            <a:pPr lvl="1"/>
            <a:r>
              <a:rPr lang="en-US" i="1" dirty="0"/>
              <a:t>Primary inputs</a:t>
            </a:r>
            <a:r>
              <a:rPr lang="en-US" dirty="0"/>
              <a:t>: </a:t>
            </a:r>
            <a:r>
              <a:rPr lang="en-US" b="1" u="sng" dirty="0"/>
              <a:t>vehicle population </a:t>
            </a:r>
            <a:r>
              <a:rPr lang="en-US" dirty="0"/>
              <a:t>(VPOP) and Temperature (gridded, hourly, daily min/max)</a:t>
            </a:r>
          </a:p>
          <a:p>
            <a:r>
              <a:rPr lang="en-US" dirty="0"/>
              <a:t>Hoteling: </a:t>
            </a:r>
          </a:p>
          <a:p>
            <a:pPr lvl="1"/>
            <a:r>
              <a:rPr lang="en-US" dirty="0"/>
              <a:t>Extended idle and auxiliary power units (APU) for combination long-haul trucks</a:t>
            </a:r>
          </a:p>
          <a:p>
            <a:pPr lvl="1"/>
            <a:r>
              <a:rPr lang="en-US" i="1" dirty="0"/>
              <a:t>Primary inputs</a:t>
            </a:r>
            <a:r>
              <a:rPr lang="en-US" dirty="0"/>
              <a:t>: </a:t>
            </a:r>
            <a:r>
              <a:rPr lang="en-US" b="1" u="sng" dirty="0"/>
              <a:t>Hoteling hours</a:t>
            </a:r>
            <a:r>
              <a:rPr lang="en-US" b="1" dirty="0"/>
              <a:t> </a:t>
            </a:r>
            <a:r>
              <a:rPr lang="en-US" dirty="0"/>
              <a:t>and T (gridded, hourly) [rate-per-hour (RPH)]</a:t>
            </a:r>
          </a:p>
          <a:p>
            <a:pPr>
              <a:buNone/>
            </a:pPr>
            <a:endParaRPr lang="en-US" dirty="0"/>
          </a:p>
          <a:p>
            <a:endParaRPr lang="en-US" dirty="0"/>
          </a:p>
        </p:txBody>
      </p:sp>
      <p:sp>
        <p:nvSpPr>
          <p:cNvPr id="4" name="Footer Placeholder 2"/>
          <p:cNvSpPr>
            <a:spLocks noGrp="1"/>
          </p:cNvSpPr>
          <p:nvPr>
            <p:ph type="ftr" sz="quarter" idx="11"/>
          </p:nvPr>
        </p:nvSpPr>
        <p:spPr>
          <a:xfrm>
            <a:off x="4114800" y="6405151"/>
            <a:ext cx="3687840" cy="365125"/>
          </a:xfrm>
        </p:spPr>
        <p:txBody>
          <a:bodyPr/>
          <a:lstStyle/>
          <a:p>
            <a:r>
              <a:rPr lang="en-US" dirty="0"/>
              <a:t>US EPA OAQPS, Emission Inventory and Analysis Group</a:t>
            </a:r>
          </a:p>
        </p:txBody>
      </p:sp>
      <p:sp>
        <p:nvSpPr>
          <p:cNvPr id="5" name="Slide Number Placeholder 3"/>
          <p:cNvSpPr>
            <a:spLocks noGrp="1"/>
          </p:cNvSpPr>
          <p:nvPr>
            <p:ph type="sldNum" sz="quarter" idx="12"/>
          </p:nvPr>
        </p:nvSpPr>
        <p:spPr>
          <a:xfrm>
            <a:off x="8382000" y="6407948"/>
            <a:ext cx="631032" cy="365125"/>
          </a:xfrm>
        </p:spPr>
        <p:txBody>
          <a:bodyPr/>
          <a:lstStyle/>
          <a:p>
            <a:fld id="{16D4B1CE-4584-4940-B22B-1A52A204CA10}" type="slidenum">
              <a:rPr lang="en-US" smtClean="0"/>
              <a:pPr/>
              <a:t>117</a:t>
            </a:fld>
            <a:endParaRPr lang="en-US" dirty="0"/>
          </a:p>
        </p:txBody>
      </p:sp>
    </p:spTree>
    <p:extLst>
      <p:ext uri="{BB962C8B-B14F-4D97-AF65-F5344CB8AC3E}">
        <p14:creationId xmlns:p14="http://schemas.microsoft.com/office/powerpoint/2010/main" val="68144587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0" y="1281002"/>
            <a:ext cx="8534400" cy="4957652"/>
          </a:xfrm>
        </p:spPr>
        <p:txBody>
          <a:bodyPr>
            <a:normAutofit/>
          </a:bodyPr>
          <a:lstStyle/>
          <a:p>
            <a:r>
              <a:rPr lang="en-US" dirty="0"/>
              <a:t>Constant between base year and future year</a:t>
            </a:r>
          </a:p>
          <a:p>
            <a:pPr lvl="1"/>
            <a:r>
              <a:rPr lang="en-US" dirty="0"/>
              <a:t>Meteorology</a:t>
            </a:r>
          </a:p>
          <a:p>
            <a:pPr lvl="1"/>
            <a:r>
              <a:rPr lang="en-US" dirty="0"/>
              <a:t>Representative counties</a:t>
            </a:r>
          </a:p>
          <a:p>
            <a:pPr lvl="2"/>
            <a:r>
              <a:rPr lang="en-US" dirty="0"/>
              <a:t>If change representative counties, will create artificial spatial inconsistencies between base and future years</a:t>
            </a:r>
          </a:p>
          <a:p>
            <a:pPr lvl="1"/>
            <a:r>
              <a:rPr lang="en-US" dirty="0"/>
              <a:t>Spatial surrogates for gridding</a:t>
            </a:r>
          </a:p>
          <a:p>
            <a:pPr lvl="1"/>
            <a:r>
              <a:rPr lang="en-US" dirty="0"/>
              <a:t>Speeds (usually)</a:t>
            </a:r>
          </a:p>
          <a:p>
            <a:pPr lvl="1"/>
            <a:r>
              <a:rPr lang="en-US" dirty="0"/>
              <a:t>Temporal profiles</a:t>
            </a:r>
          </a:p>
          <a:p>
            <a:r>
              <a:rPr lang="en-US" dirty="0"/>
              <a:t>Speciation is not constant</a:t>
            </a:r>
          </a:p>
          <a:p>
            <a:pPr lvl="1"/>
            <a:r>
              <a:rPr lang="en-US" dirty="0"/>
              <a:t>Dependent on model year, fuel, etc.</a:t>
            </a:r>
          </a:p>
          <a:p>
            <a:r>
              <a:rPr lang="en-US" dirty="0"/>
              <a:t>Approaches differ for short-term vs mid-term</a:t>
            </a:r>
          </a:p>
          <a:p>
            <a:pPr lvl="1"/>
            <a:r>
              <a:rPr lang="en-US" dirty="0"/>
              <a:t>MOVES CDBs updated and runs done for both</a:t>
            </a:r>
          </a:p>
        </p:txBody>
      </p:sp>
      <p:sp>
        <p:nvSpPr>
          <p:cNvPr id="4" name="Slide Number Placeholder 3"/>
          <p:cNvSpPr>
            <a:spLocks noGrp="1"/>
          </p:cNvSpPr>
          <p:nvPr>
            <p:ph type="sldNum" sz="quarter" idx="12"/>
          </p:nvPr>
        </p:nvSpPr>
        <p:spPr>
          <a:xfrm>
            <a:off x="8305800" y="6407944"/>
            <a:ext cx="707232" cy="365125"/>
          </a:xfrm>
        </p:spPr>
        <p:txBody>
          <a:bodyPr/>
          <a:lstStyle/>
          <a:p>
            <a:fld id="{16D4B1CE-4584-4940-B22B-1A52A204CA10}" type="slidenum">
              <a:rPr lang="en-US" smtClean="0"/>
              <a:pPr/>
              <a:t>118</a:t>
            </a:fld>
            <a:endParaRPr lang="en-US" dirty="0"/>
          </a:p>
        </p:txBody>
      </p:sp>
      <p:sp>
        <p:nvSpPr>
          <p:cNvPr id="2" name="Title 1"/>
          <p:cNvSpPr>
            <a:spLocks noGrp="1"/>
          </p:cNvSpPr>
          <p:nvPr>
            <p:ph type="title"/>
          </p:nvPr>
        </p:nvSpPr>
        <p:spPr>
          <a:xfrm>
            <a:off x="171450" y="173861"/>
            <a:ext cx="8229600" cy="1143000"/>
          </a:xfrm>
        </p:spPr>
        <p:txBody>
          <a:bodyPr>
            <a:normAutofit/>
          </a:bodyPr>
          <a:lstStyle/>
          <a:p>
            <a:r>
              <a:rPr lang="en-US" dirty="0"/>
              <a:t>Onroad Projections Details</a:t>
            </a:r>
          </a:p>
        </p:txBody>
      </p:sp>
      <p:sp>
        <p:nvSpPr>
          <p:cNvPr id="5" name="Footer Placeholder 2"/>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13649593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666" y="1447800"/>
            <a:ext cx="8632032" cy="4960143"/>
          </a:xfrm>
        </p:spPr>
        <p:txBody>
          <a:bodyPr>
            <a:normAutofit fontScale="85000" lnSpcReduction="10000"/>
          </a:bodyPr>
          <a:lstStyle/>
          <a:p>
            <a:r>
              <a:rPr lang="en-US" dirty="0"/>
              <a:t>FHWA provided urban / rural county-level VMT for 2016</a:t>
            </a:r>
          </a:p>
          <a:p>
            <a:pPr lvl="1"/>
            <a:r>
              <a:rPr lang="en-US" dirty="0"/>
              <a:t>By road type: interstate, freeways, arterials, collectors, local</a:t>
            </a:r>
          </a:p>
          <a:p>
            <a:r>
              <a:rPr lang="en-US" dirty="0"/>
              <a:t>2016 VMT projected from 2014NEIv2 using </a:t>
            </a:r>
            <a:r>
              <a:rPr lang="en-US" dirty="0" err="1"/>
              <a:t>state+urban</a:t>
            </a:r>
            <a:r>
              <a:rPr lang="en-US" dirty="0"/>
              <a:t> and </a:t>
            </a:r>
            <a:r>
              <a:rPr lang="en-US" dirty="0" err="1"/>
              <a:t>state+rural</a:t>
            </a:r>
            <a:r>
              <a:rPr lang="en-US" dirty="0"/>
              <a:t> factors derived from FHWA VM-2 tables</a:t>
            </a:r>
          </a:p>
          <a:p>
            <a:pPr lvl="1"/>
            <a:r>
              <a:rPr lang="en-US" sz="1900" dirty="0">
                <a:hlinkClick r:id="rId2"/>
              </a:rPr>
              <a:t>https://www.fhwa.dot.gov/policyinformation/statistics/2014/vm2.cfm</a:t>
            </a:r>
            <a:r>
              <a:rPr lang="en-US" sz="1900" dirty="0"/>
              <a:t> </a:t>
            </a:r>
          </a:p>
          <a:p>
            <a:pPr lvl="1"/>
            <a:r>
              <a:rPr lang="en-US" sz="1900" dirty="0">
                <a:hlinkClick r:id="rId3"/>
              </a:rPr>
              <a:t>https://www.fhwa.dot.gov/policyinformation/statistics/2016/vm2.cfm</a:t>
            </a:r>
            <a:r>
              <a:rPr lang="en-US" sz="1900" dirty="0"/>
              <a:t> </a:t>
            </a:r>
          </a:p>
          <a:p>
            <a:pPr lvl="1"/>
            <a:r>
              <a:rPr lang="en-US" sz="2100" dirty="0"/>
              <a:t>Use state overall factors when changes in urban/rural definitions between caused factors to be more different than they should be for two years of change</a:t>
            </a:r>
            <a:endParaRPr lang="en-US" sz="1900" dirty="0"/>
          </a:p>
          <a:p>
            <a:pPr lvl="1"/>
            <a:r>
              <a:rPr lang="en-US" sz="2100" dirty="0"/>
              <a:t>State DOT web sites can sometimes have different trends than FHWA</a:t>
            </a:r>
          </a:p>
          <a:p>
            <a:r>
              <a:rPr lang="en-US" dirty="0"/>
              <a:t>Preserved 2014v2 ratio of VMT/hoteling hour for long-haul combination trucks in 2016</a:t>
            </a:r>
          </a:p>
          <a:p>
            <a:r>
              <a:rPr lang="en-US" dirty="0"/>
              <a:t>Preserved 2014v2 ratio of VMT/vehicle was in the 2016 vehicle Population (VPOP)</a:t>
            </a:r>
          </a:p>
          <a:p>
            <a:r>
              <a:rPr lang="en-US" dirty="0"/>
              <a:t>           QA: Compare original and projected activity data</a:t>
            </a:r>
            <a:endParaRPr lang="en-US" u="sng"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119</a:t>
            </a:fld>
            <a:endParaRPr lang="en-US" dirty="0"/>
          </a:p>
        </p:txBody>
      </p:sp>
      <p:sp>
        <p:nvSpPr>
          <p:cNvPr id="5" name="Title 4"/>
          <p:cNvSpPr>
            <a:spLocks noGrp="1"/>
          </p:cNvSpPr>
          <p:nvPr>
            <p:ph type="title"/>
          </p:nvPr>
        </p:nvSpPr>
        <p:spPr>
          <a:xfrm>
            <a:off x="457200" y="274638"/>
            <a:ext cx="7345440" cy="1173162"/>
          </a:xfrm>
        </p:spPr>
        <p:txBody>
          <a:bodyPr>
            <a:normAutofit fontScale="90000"/>
          </a:bodyPr>
          <a:lstStyle/>
          <a:p>
            <a:r>
              <a:rPr lang="en-US" dirty="0"/>
              <a:t>Short-term Projection for 2016 </a:t>
            </a:r>
          </a:p>
        </p:txBody>
      </p:sp>
    </p:spTree>
    <p:extLst>
      <p:ext uri="{BB962C8B-B14F-4D97-AF65-F5344CB8AC3E}">
        <p14:creationId xmlns:p14="http://schemas.microsoft.com/office/powerpoint/2010/main" val="456410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12</a:t>
            </a:fld>
            <a:endParaRPr lang="en-US"/>
          </a:p>
        </p:txBody>
      </p:sp>
      <p:sp>
        <p:nvSpPr>
          <p:cNvPr id="2" name="Title 1"/>
          <p:cNvSpPr>
            <a:spLocks noGrp="1"/>
          </p:cNvSpPr>
          <p:nvPr>
            <p:ph type="title"/>
          </p:nvPr>
        </p:nvSpPr>
        <p:spPr>
          <a:xfrm>
            <a:off x="304800" y="263742"/>
            <a:ext cx="7924800" cy="1068223"/>
          </a:xfrm>
        </p:spPr>
        <p:txBody>
          <a:bodyPr>
            <a:noAutofit/>
          </a:bodyPr>
          <a:lstStyle/>
          <a:p>
            <a:r>
              <a:rPr lang="en-US" sz="3600" dirty="0"/>
              <a:t>Recent Emission Modeling Platforms and Naming Convention</a:t>
            </a:r>
          </a:p>
        </p:txBody>
      </p:sp>
      <p:sp>
        <p:nvSpPr>
          <p:cNvPr id="6"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
        <p:nvSpPr>
          <p:cNvPr id="8" name="Content Placeholder 2">
            <a:extLst>
              <a:ext uri="{FF2B5EF4-FFF2-40B4-BE49-F238E27FC236}">
                <a16:creationId xmlns:a16="http://schemas.microsoft.com/office/drawing/2014/main" id="{1069EC92-8DB9-4166-810F-AB1F576CF2CF}"/>
              </a:ext>
            </a:extLst>
          </p:cNvPr>
          <p:cNvSpPr>
            <a:spLocks noGrp="1"/>
          </p:cNvSpPr>
          <p:nvPr>
            <p:ph idx="1"/>
          </p:nvPr>
        </p:nvSpPr>
        <p:spPr>
          <a:xfrm>
            <a:off x="457200" y="1481328"/>
            <a:ext cx="8229600" cy="4767072"/>
          </a:xfrm>
        </p:spPr>
        <p:txBody>
          <a:bodyPr>
            <a:noAutofit/>
          </a:bodyPr>
          <a:lstStyle/>
          <a:p>
            <a:r>
              <a:rPr lang="en-US" sz="2400" dirty="0"/>
              <a:t>2011v6.3 platform is based on updated 2011NEIv2</a:t>
            </a:r>
          </a:p>
          <a:p>
            <a:endParaRPr lang="en-US" sz="800" dirty="0"/>
          </a:p>
          <a:p>
            <a:pPr marL="109728" indent="0" algn="ctr">
              <a:buNone/>
            </a:pPr>
            <a:r>
              <a:rPr lang="en-US" sz="4800" dirty="0"/>
              <a:t>2011v6.3</a:t>
            </a:r>
          </a:p>
          <a:p>
            <a:pPr marL="393192" lvl="1" indent="0">
              <a:buNone/>
            </a:pPr>
            <a:endParaRPr lang="en-US" dirty="0"/>
          </a:p>
          <a:p>
            <a:pPr lvl="1"/>
            <a:endParaRPr lang="en-US" dirty="0"/>
          </a:p>
          <a:p>
            <a:pPr marL="393192" lvl="1" indent="0">
              <a:buNone/>
            </a:pPr>
            <a:endParaRPr lang="en-US" sz="1200" dirty="0"/>
          </a:p>
          <a:p>
            <a:pPr marL="393192" lvl="1" indent="0">
              <a:buNone/>
            </a:pPr>
            <a:endParaRPr lang="en-US" sz="1200" dirty="0"/>
          </a:p>
          <a:p>
            <a:pPr marL="393192" lvl="1" indent="0">
              <a:buNone/>
            </a:pPr>
            <a:endParaRPr lang="en-US" sz="600" dirty="0"/>
          </a:p>
          <a:p>
            <a:pPr lvl="1"/>
            <a:r>
              <a:rPr lang="en-US" sz="2000" dirty="0"/>
              <a:t>Emission modeling platforms have base years and can have future years that go with them  (e.g., 2017, 2023)</a:t>
            </a:r>
          </a:p>
          <a:p>
            <a:r>
              <a:rPr lang="en-US" sz="2000" dirty="0"/>
              <a:t>2014v7.0 is the initial 2014 NATA modeling platform based on 2014NEIv1</a:t>
            </a:r>
          </a:p>
          <a:p>
            <a:r>
              <a:rPr lang="en-US" sz="2000" dirty="0"/>
              <a:t>2016 Platform is currently under development and uses a different nomenclature (i.e., alpha, beta, v1.0)</a:t>
            </a:r>
          </a:p>
        </p:txBody>
      </p:sp>
      <p:sp>
        <p:nvSpPr>
          <p:cNvPr id="9" name="Rectangle 8">
            <a:extLst>
              <a:ext uri="{FF2B5EF4-FFF2-40B4-BE49-F238E27FC236}">
                <a16:creationId xmlns:a16="http://schemas.microsoft.com/office/drawing/2014/main" id="{F0DB6D69-B343-4CEE-90CA-713E3B8E8A99}"/>
              </a:ext>
            </a:extLst>
          </p:cNvPr>
          <p:cNvSpPr/>
          <p:nvPr/>
        </p:nvSpPr>
        <p:spPr>
          <a:xfrm>
            <a:off x="3200400" y="2111066"/>
            <a:ext cx="1481410" cy="632134"/>
          </a:xfrm>
          <a:prstGeom prst="rect">
            <a:avLst/>
          </a:prstGeom>
          <a:noFill/>
          <a:ln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DF2B9F-6785-47D2-AB29-BD753140D300}"/>
              </a:ext>
            </a:extLst>
          </p:cNvPr>
          <p:cNvSpPr/>
          <p:nvPr/>
        </p:nvSpPr>
        <p:spPr>
          <a:xfrm>
            <a:off x="5065776" y="2111066"/>
            <a:ext cx="411480" cy="632134"/>
          </a:xfrm>
          <a:prstGeom prst="rect">
            <a:avLst/>
          </a:prstGeom>
          <a:noFill/>
          <a:ln cmpd="sng">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43A9CE-33BE-4EEC-8B88-D7A09BA22383}"/>
              </a:ext>
            </a:extLst>
          </p:cNvPr>
          <p:cNvSpPr/>
          <p:nvPr/>
        </p:nvSpPr>
        <p:spPr>
          <a:xfrm>
            <a:off x="5638800" y="2110201"/>
            <a:ext cx="392038" cy="632999"/>
          </a:xfrm>
          <a:prstGeom prst="rect">
            <a:avLst/>
          </a:prstGeom>
          <a:noFill/>
          <a:ln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A5A09B-DAB1-4CEC-A20D-34FB211CDEE6}"/>
              </a:ext>
            </a:extLst>
          </p:cNvPr>
          <p:cNvSpPr txBox="1"/>
          <p:nvPr/>
        </p:nvSpPr>
        <p:spPr>
          <a:xfrm>
            <a:off x="1219200" y="3254117"/>
            <a:ext cx="1924334" cy="646331"/>
          </a:xfrm>
          <a:prstGeom prst="rect">
            <a:avLst/>
          </a:prstGeom>
          <a:noFill/>
        </p:spPr>
        <p:txBody>
          <a:bodyPr wrap="square" rtlCol="0">
            <a:spAutoFit/>
          </a:bodyPr>
          <a:lstStyle/>
          <a:p>
            <a:pPr algn="ctr"/>
            <a:r>
              <a:rPr lang="en-US" dirty="0">
                <a:solidFill>
                  <a:schemeClr val="tx2"/>
                </a:solidFill>
              </a:rPr>
              <a:t>Base year being modeled</a:t>
            </a:r>
          </a:p>
        </p:txBody>
      </p:sp>
      <p:sp>
        <p:nvSpPr>
          <p:cNvPr id="13" name="TextBox 12">
            <a:extLst>
              <a:ext uri="{FF2B5EF4-FFF2-40B4-BE49-F238E27FC236}">
                <a16:creationId xmlns:a16="http://schemas.microsoft.com/office/drawing/2014/main" id="{4A2DFF3F-F6FA-4754-A17A-C5683CB436B4}"/>
              </a:ext>
            </a:extLst>
          </p:cNvPr>
          <p:cNvSpPr txBox="1"/>
          <p:nvPr/>
        </p:nvSpPr>
        <p:spPr>
          <a:xfrm>
            <a:off x="3628657" y="3211475"/>
            <a:ext cx="2370427" cy="923330"/>
          </a:xfrm>
          <a:prstGeom prst="rect">
            <a:avLst/>
          </a:prstGeom>
          <a:noFill/>
        </p:spPr>
        <p:txBody>
          <a:bodyPr wrap="square" rtlCol="0">
            <a:spAutoFit/>
          </a:bodyPr>
          <a:lstStyle/>
          <a:p>
            <a:pPr algn="ctr"/>
            <a:r>
              <a:rPr lang="en-US" dirty="0">
                <a:solidFill>
                  <a:schemeClr val="accent3">
                    <a:lumMod val="50000"/>
                  </a:schemeClr>
                </a:solidFill>
              </a:rPr>
              <a:t>Specific NEI year (e.g., 6 </a:t>
            </a:r>
            <a:r>
              <a:rPr lang="en-US">
                <a:solidFill>
                  <a:schemeClr val="accent3">
                    <a:lumMod val="50000"/>
                  </a:schemeClr>
                </a:solidFill>
              </a:rPr>
              <a:t>means 2011 </a:t>
            </a:r>
            <a:r>
              <a:rPr lang="en-US" dirty="0">
                <a:solidFill>
                  <a:schemeClr val="accent3">
                    <a:lumMod val="50000"/>
                  </a:schemeClr>
                </a:solidFill>
              </a:rPr>
              <a:t>NEI was used)</a:t>
            </a:r>
          </a:p>
        </p:txBody>
      </p:sp>
      <p:sp>
        <p:nvSpPr>
          <p:cNvPr id="14" name="TextBox 13">
            <a:extLst>
              <a:ext uri="{FF2B5EF4-FFF2-40B4-BE49-F238E27FC236}">
                <a16:creationId xmlns:a16="http://schemas.microsoft.com/office/drawing/2014/main" id="{B2FE0703-38BA-44AD-B5D7-902E87BB22A2}"/>
              </a:ext>
            </a:extLst>
          </p:cNvPr>
          <p:cNvSpPr txBox="1"/>
          <p:nvPr/>
        </p:nvSpPr>
        <p:spPr>
          <a:xfrm>
            <a:off x="6067323" y="3200400"/>
            <a:ext cx="2482767" cy="923330"/>
          </a:xfrm>
          <a:prstGeom prst="rect">
            <a:avLst/>
          </a:prstGeom>
          <a:noFill/>
        </p:spPr>
        <p:txBody>
          <a:bodyPr wrap="square" rtlCol="0">
            <a:spAutoFit/>
          </a:bodyPr>
          <a:lstStyle/>
          <a:p>
            <a:pPr algn="ctr"/>
            <a:r>
              <a:rPr lang="en-US" dirty="0">
                <a:solidFill>
                  <a:schemeClr val="accent6">
                    <a:lumMod val="75000"/>
                  </a:schemeClr>
                </a:solidFill>
              </a:rPr>
              <a:t>Iteration of platform </a:t>
            </a:r>
          </a:p>
          <a:p>
            <a:pPr algn="ctr"/>
            <a:r>
              <a:rPr lang="en-US" dirty="0">
                <a:solidFill>
                  <a:schemeClr val="accent6">
                    <a:lumMod val="75000"/>
                  </a:schemeClr>
                </a:solidFill>
              </a:rPr>
              <a:t>(e.g., 3 is the third platform for 2011)</a:t>
            </a:r>
          </a:p>
        </p:txBody>
      </p:sp>
      <p:cxnSp>
        <p:nvCxnSpPr>
          <p:cNvPr id="15" name="Straight Arrow Connector 14">
            <a:extLst>
              <a:ext uri="{FF2B5EF4-FFF2-40B4-BE49-F238E27FC236}">
                <a16:creationId xmlns:a16="http://schemas.microsoft.com/office/drawing/2014/main" id="{83EB1382-9C5D-43F5-B382-CC4936E1B991}"/>
              </a:ext>
            </a:extLst>
          </p:cNvPr>
          <p:cNvCxnSpPr>
            <a:cxnSpLocks/>
            <a:stCxn id="12" idx="0"/>
          </p:cNvCxnSpPr>
          <p:nvPr/>
        </p:nvCxnSpPr>
        <p:spPr>
          <a:xfrm flipV="1">
            <a:off x="2181367" y="2661415"/>
            <a:ext cx="989909" cy="59270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3F84939-A4A4-442A-95F4-AFD4570E7486}"/>
              </a:ext>
            </a:extLst>
          </p:cNvPr>
          <p:cNvCxnSpPr>
            <a:cxnSpLocks/>
            <a:stCxn id="13" idx="0"/>
            <a:endCxn id="10" idx="2"/>
          </p:cNvCxnSpPr>
          <p:nvPr/>
        </p:nvCxnSpPr>
        <p:spPr>
          <a:xfrm flipV="1">
            <a:off x="4813871" y="2743200"/>
            <a:ext cx="457645" cy="468275"/>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FBFACC-FF68-40C4-8622-FD2D10F8E978}"/>
              </a:ext>
            </a:extLst>
          </p:cNvPr>
          <p:cNvCxnSpPr>
            <a:cxnSpLocks/>
            <a:stCxn id="14" idx="0"/>
          </p:cNvCxnSpPr>
          <p:nvPr/>
        </p:nvCxnSpPr>
        <p:spPr>
          <a:xfrm flipH="1" flipV="1">
            <a:off x="6030839" y="2493030"/>
            <a:ext cx="1277868" cy="70737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59816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120</a:t>
            </a:fld>
            <a:endParaRPr lang="en-US"/>
          </a:p>
        </p:txBody>
      </p:sp>
      <p:sp>
        <p:nvSpPr>
          <p:cNvPr id="5" name="Title 4"/>
          <p:cNvSpPr>
            <a:spLocks noGrp="1"/>
          </p:cNvSpPr>
          <p:nvPr>
            <p:ph type="title"/>
          </p:nvPr>
        </p:nvSpPr>
        <p:spPr>
          <a:xfrm>
            <a:off x="139876" y="96971"/>
            <a:ext cx="7837948" cy="909940"/>
          </a:xfrm>
        </p:spPr>
        <p:txBody>
          <a:bodyPr>
            <a:normAutofit fontScale="90000"/>
          </a:bodyPr>
          <a:lstStyle/>
          <a:p>
            <a:r>
              <a:rPr lang="en-US" dirty="0"/>
              <a:t>Onroad NOx: 2016 vs 2014NEIv2</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988326"/>
            <a:ext cx="4735404" cy="2940047"/>
          </a:xfrm>
          <a:prstGeom prst="rect">
            <a:avLst/>
          </a:prstGeom>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0" y="1006911"/>
            <a:ext cx="4953000" cy="3075145"/>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9913" y="3928373"/>
            <a:ext cx="4849091" cy="302088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753" y="4063565"/>
            <a:ext cx="4495800" cy="2841905"/>
          </a:xfrm>
          <a:prstGeom prst="rect">
            <a:avLst/>
          </a:prstGeom>
        </p:spPr>
      </p:pic>
    </p:spTree>
    <p:extLst>
      <p:ext uri="{BB962C8B-B14F-4D97-AF65-F5344CB8AC3E}">
        <p14:creationId xmlns:p14="http://schemas.microsoft.com/office/powerpoint/2010/main" val="1383637474"/>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60A67E-57BD-4878-99FF-384764E2E5D5}"/>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029115C1-9D8B-4AE4-A427-4A65EE01245E}"/>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121</a:t>
            </a:fld>
            <a:endParaRPr lang="en-US" dirty="0"/>
          </a:p>
        </p:txBody>
      </p:sp>
      <p:sp>
        <p:nvSpPr>
          <p:cNvPr id="5" name="Title 4">
            <a:extLst>
              <a:ext uri="{FF2B5EF4-FFF2-40B4-BE49-F238E27FC236}">
                <a16:creationId xmlns:a16="http://schemas.microsoft.com/office/drawing/2014/main" id="{D88495F2-AE10-4FB8-9385-D29E5152E3FA}"/>
              </a:ext>
            </a:extLst>
          </p:cNvPr>
          <p:cNvSpPr>
            <a:spLocks noGrp="1"/>
          </p:cNvSpPr>
          <p:nvPr>
            <p:ph type="title"/>
          </p:nvPr>
        </p:nvSpPr>
        <p:spPr>
          <a:xfrm>
            <a:off x="76200" y="137716"/>
            <a:ext cx="7772400" cy="1233883"/>
          </a:xfrm>
        </p:spPr>
        <p:txBody>
          <a:bodyPr>
            <a:normAutofit fontScale="90000"/>
          </a:bodyPr>
          <a:lstStyle/>
          <a:p>
            <a:r>
              <a:rPr lang="en-US" dirty="0"/>
              <a:t>Onroad Changes 2011 to 2016 </a:t>
            </a:r>
          </a:p>
        </p:txBody>
      </p:sp>
      <p:graphicFrame>
        <p:nvGraphicFramePr>
          <p:cNvPr id="7" name="Content Placeholder 5">
            <a:extLst>
              <a:ext uri="{FF2B5EF4-FFF2-40B4-BE49-F238E27FC236}">
                <a16:creationId xmlns:a16="http://schemas.microsoft.com/office/drawing/2014/main" id="{CE0C2BA6-A051-4EED-8B4F-08BB2CC8961B}"/>
              </a:ext>
            </a:extLst>
          </p:cNvPr>
          <p:cNvGraphicFramePr>
            <a:graphicFrameLocks noGrp="1"/>
          </p:cNvGraphicFramePr>
          <p:nvPr>
            <p:ph idx="1"/>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19654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447800"/>
            <a:ext cx="8229600" cy="4525963"/>
          </a:xfrm>
        </p:spPr>
        <p:txBody>
          <a:bodyPr>
            <a:normAutofit/>
          </a:bodyPr>
          <a:lstStyle/>
          <a:p>
            <a:r>
              <a:rPr lang="en-US" dirty="0"/>
              <a:t>Activity data for mid-term projections based on AEO2016</a:t>
            </a:r>
          </a:p>
          <a:p>
            <a:pPr lvl="1"/>
            <a:r>
              <a:rPr lang="en-US" dirty="0"/>
              <a:t>Light-Duty gas, diesel and E-85</a:t>
            </a:r>
          </a:p>
          <a:p>
            <a:pPr lvl="2"/>
            <a:r>
              <a:rPr lang="en-US" u="sng" dirty="0"/>
              <a:t>Table 42</a:t>
            </a:r>
            <a:r>
              <a:rPr lang="en-US" dirty="0"/>
              <a:t>: LD vehicle miles travelled by technology type</a:t>
            </a:r>
          </a:p>
          <a:p>
            <a:pPr lvl="3"/>
            <a:r>
              <a:rPr lang="en-US" dirty="0"/>
              <a:t>Motorcycles, cars, light-duty trucks</a:t>
            </a:r>
          </a:p>
          <a:p>
            <a:pPr lvl="1"/>
            <a:r>
              <a:rPr lang="en-US" dirty="0"/>
              <a:t>Heavy-Duty gas and diesel, Bus CNG</a:t>
            </a:r>
          </a:p>
          <a:p>
            <a:pPr lvl="2"/>
            <a:r>
              <a:rPr lang="en-US" u="sng" dirty="0"/>
              <a:t>Table 50</a:t>
            </a:r>
            <a:r>
              <a:rPr lang="en-US" dirty="0"/>
              <a:t>: Freight Transportation Energy Use</a:t>
            </a:r>
          </a:p>
          <a:p>
            <a:pPr lvl="3"/>
            <a:r>
              <a:rPr lang="en-US" dirty="0"/>
              <a:t>Heavy-Medium (Buses and Single Unit trucks)</a:t>
            </a:r>
          </a:p>
          <a:p>
            <a:pPr lvl="3"/>
            <a:r>
              <a:rPr lang="en-US" dirty="0"/>
              <a:t>Heavy (Combo Unit Trucks) </a:t>
            </a:r>
          </a:p>
          <a:p>
            <a:pPr lvl="1"/>
            <a:r>
              <a:rPr lang="en-US" dirty="0"/>
              <a:t>Geographic variation using projected</a:t>
            </a:r>
            <a:br>
              <a:rPr lang="en-US" dirty="0"/>
            </a:br>
            <a:r>
              <a:rPr lang="en-US" dirty="0"/>
              <a:t> human population data</a:t>
            </a:r>
          </a:p>
        </p:txBody>
      </p:sp>
      <p:sp>
        <p:nvSpPr>
          <p:cNvPr id="4" name="Slide Number Placeholder 3"/>
          <p:cNvSpPr>
            <a:spLocks noGrp="1"/>
          </p:cNvSpPr>
          <p:nvPr>
            <p:ph type="sldNum" sz="quarter" idx="12"/>
          </p:nvPr>
        </p:nvSpPr>
        <p:spPr>
          <a:xfrm>
            <a:off x="8458200" y="6407944"/>
            <a:ext cx="554832" cy="365125"/>
          </a:xfrm>
        </p:spPr>
        <p:txBody>
          <a:bodyPr/>
          <a:lstStyle/>
          <a:p>
            <a:fld id="{16D4B1CE-4584-4940-B22B-1A52A204CA10}" type="slidenum">
              <a:rPr lang="en-US" smtClean="0"/>
              <a:pPr/>
              <a:t>122</a:t>
            </a:fld>
            <a:endParaRPr lang="en-US" dirty="0"/>
          </a:p>
        </p:txBody>
      </p:sp>
      <p:sp>
        <p:nvSpPr>
          <p:cNvPr id="2" name="Title 1"/>
          <p:cNvSpPr>
            <a:spLocks noGrp="1"/>
          </p:cNvSpPr>
          <p:nvPr>
            <p:ph type="title"/>
          </p:nvPr>
        </p:nvSpPr>
        <p:spPr>
          <a:xfrm>
            <a:off x="152400" y="143931"/>
            <a:ext cx="7620000" cy="1143000"/>
          </a:xfrm>
        </p:spPr>
        <p:txBody>
          <a:bodyPr>
            <a:normAutofit fontScale="90000"/>
          </a:bodyPr>
          <a:lstStyle/>
          <a:p>
            <a:r>
              <a:rPr lang="en-US" dirty="0"/>
              <a:t>Mid-term VMT projections 2011v6.3 Platform</a:t>
            </a:r>
          </a:p>
        </p:txBody>
      </p:sp>
      <p:pic>
        <p:nvPicPr>
          <p:cNvPr id="5" name="Picture 4"/>
          <p:cNvPicPr>
            <a:picLocks noChangeAspect="1"/>
          </p:cNvPicPr>
          <p:nvPr/>
        </p:nvPicPr>
        <p:blipFill>
          <a:blip r:embed="rId3"/>
          <a:stretch>
            <a:fillRect/>
          </a:stretch>
        </p:blipFill>
        <p:spPr>
          <a:xfrm>
            <a:off x="6400800" y="4749688"/>
            <a:ext cx="2487384" cy="1658256"/>
          </a:xfrm>
          <a:prstGeom prst="rect">
            <a:avLst/>
          </a:prstGeom>
        </p:spPr>
      </p:pic>
      <p:sp>
        <p:nvSpPr>
          <p:cNvPr id="6" name="Footer Placeholder 2"/>
          <p:cNvSpPr>
            <a:spLocks noGrp="1"/>
          </p:cNvSpPr>
          <p:nvPr>
            <p:ph type="ftr" sz="quarter" idx="11"/>
          </p:nvPr>
        </p:nvSpPr>
        <p:spPr>
          <a:xfrm>
            <a:off x="3776628" y="6429156"/>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101062063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60A67E-57BD-4878-99FF-384764E2E5D5}"/>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029115C1-9D8B-4AE4-A427-4A65EE01245E}"/>
              </a:ext>
            </a:extLst>
          </p:cNvPr>
          <p:cNvSpPr>
            <a:spLocks noGrp="1"/>
          </p:cNvSpPr>
          <p:nvPr>
            <p:ph type="sldNum" sz="quarter" idx="12"/>
          </p:nvPr>
        </p:nvSpPr>
        <p:spPr>
          <a:xfrm>
            <a:off x="8458200" y="6407944"/>
            <a:ext cx="554832" cy="365125"/>
          </a:xfrm>
        </p:spPr>
        <p:txBody>
          <a:bodyPr/>
          <a:lstStyle/>
          <a:p>
            <a:fld id="{61C894BD-DCE2-4A96-A9AF-225BBEAC2A40}" type="slidenum">
              <a:rPr lang="en-US" smtClean="0"/>
              <a:pPr/>
              <a:t>123</a:t>
            </a:fld>
            <a:endParaRPr lang="en-US" dirty="0"/>
          </a:p>
        </p:txBody>
      </p:sp>
      <p:sp>
        <p:nvSpPr>
          <p:cNvPr id="5" name="Title 4">
            <a:extLst>
              <a:ext uri="{FF2B5EF4-FFF2-40B4-BE49-F238E27FC236}">
                <a16:creationId xmlns:a16="http://schemas.microsoft.com/office/drawing/2014/main" id="{D88495F2-AE10-4FB8-9385-D29E5152E3FA}"/>
              </a:ext>
            </a:extLst>
          </p:cNvPr>
          <p:cNvSpPr>
            <a:spLocks noGrp="1"/>
          </p:cNvSpPr>
          <p:nvPr>
            <p:ph type="title"/>
          </p:nvPr>
        </p:nvSpPr>
        <p:spPr/>
        <p:txBody>
          <a:bodyPr/>
          <a:lstStyle/>
          <a:p>
            <a:r>
              <a:rPr lang="en-US" dirty="0"/>
              <a:t>AEO example</a:t>
            </a:r>
          </a:p>
        </p:txBody>
      </p:sp>
      <p:pic>
        <p:nvPicPr>
          <p:cNvPr id="6" name="Picture 5">
            <a:extLst>
              <a:ext uri="{FF2B5EF4-FFF2-40B4-BE49-F238E27FC236}">
                <a16:creationId xmlns:a16="http://schemas.microsoft.com/office/drawing/2014/main" id="{2BFEA6B6-10DF-41E1-A9C8-FB8423A26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030" y="1422326"/>
            <a:ext cx="8138131" cy="4064073"/>
          </a:xfrm>
          <a:prstGeom prst="rect">
            <a:avLst/>
          </a:prstGeom>
        </p:spPr>
      </p:pic>
    </p:spTree>
    <p:extLst>
      <p:ext uri="{BB962C8B-B14F-4D97-AF65-F5344CB8AC3E}">
        <p14:creationId xmlns:p14="http://schemas.microsoft.com/office/powerpoint/2010/main" val="168062317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60A67E-57BD-4878-99FF-384764E2E5D5}"/>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029115C1-9D8B-4AE4-A427-4A65EE01245E}"/>
              </a:ext>
            </a:extLst>
          </p:cNvPr>
          <p:cNvSpPr>
            <a:spLocks noGrp="1"/>
          </p:cNvSpPr>
          <p:nvPr>
            <p:ph type="sldNum" sz="quarter" idx="12"/>
          </p:nvPr>
        </p:nvSpPr>
        <p:spPr>
          <a:xfrm>
            <a:off x="8305800" y="6407944"/>
            <a:ext cx="707232" cy="365125"/>
          </a:xfrm>
        </p:spPr>
        <p:txBody>
          <a:bodyPr/>
          <a:lstStyle/>
          <a:p>
            <a:fld id="{61C894BD-DCE2-4A96-A9AF-225BBEAC2A40}" type="slidenum">
              <a:rPr lang="en-US" smtClean="0"/>
              <a:pPr/>
              <a:t>124</a:t>
            </a:fld>
            <a:endParaRPr lang="en-US" dirty="0"/>
          </a:p>
        </p:txBody>
      </p:sp>
      <p:sp>
        <p:nvSpPr>
          <p:cNvPr id="5" name="Title 4">
            <a:extLst>
              <a:ext uri="{FF2B5EF4-FFF2-40B4-BE49-F238E27FC236}">
                <a16:creationId xmlns:a16="http://schemas.microsoft.com/office/drawing/2014/main" id="{D88495F2-AE10-4FB8-9385-D29E5152E3FA}"/>
              </a:ext>
            </a:extLst>
          </p:cNvPr>
          <p:cNvSpPr>
            <a:spLocks noGrp="1"/>
          </p:cNvSpPr>
          <p:nvPr>
            <p:ph type="title"/>
          </p:nvPr>
        </p:nvSpPr>
        <p:spPr/>
        <p:txBody>
          <a:bodyPr/>
          <a:lstStyle/>
          <a:p>
            <a:r>
              <a:rPr lang="en-US" dirty="0"/>
              <a:t>AEO example</a:t>
            </a:r>
          </a:p>
        </p:txBody>
      </p:sp>
      <p:pic>
        <p:nvPicPr>
          <p:cNvPr id="9" name="Picture 8">
            <a:extLst>
              <a:ext uri="{FF2B5EF4-FFF2-40B4-BE49-F238E27FC236}">
                <a16:creationId xmlns:a16="http://schemas.microsoft.com/office/drawing/2014/main" id="{01467D12-A8F8-4A31-8DF4-483A52EA3B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578" y="1752600"/>
            <a:ext cx="8811386" cy="3548281"/>
          </a:xfrm>
          <a:prstGeom prst="rect">
            <a:avLst/>
          </a:prstGeom>
        </p:spPr>
      </p:pic>
      <p:cxnSp>
        <p:nvCxnSpPr>
          <p:cNvPr id="6" name="Straight Connector 5">
            <a:extLst>
              <a:ext uri="{FF2B5EF4-FFF2-40B4-BE49-F238E27FC236}">
                <a16:creationId xmlns:a16="http://schemas.microsoft.com/office/drawing/2014/main" id="{FFA46827-CBFE-4BD0-A98B-05FA855AAC5E}"/>
              </a:ext>
            </a:extLst>
          </p:cNvPr>
          <p:cNvCxnSpPr/>
          <p:nvPr/>
        </p:nvCxnSpPr>
        <p:spPr>
          <a:xfrm>
            <a:off x="0" y="4572000"/>
            <a:ext cx="9144000" cy="0"/>
          </a:xfrm>
          <a:prstGeom prst="line">
            <a:avLst/>
          </a:prstGeom>
          <a:ln w="349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735776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Use AEO2016 to get magnitude of change</a:t>
            </a:r>
          </a:p>
          <a:p>
            <a:r>
              <a:rPr lang="en-US" dirty="0"/>
              <a:t>Adjust light duty (LD) VMT projections geographically based on expected human population changes</a:t>
            </a:r>
          </a:p>
          <a:p>
            <a:r>
              <a:rPr lang="en-US" dirty="0"/>
              <a:t>Analysis indicated strong correlation between population and LD VMT </a:t>
            </a:r>
          </a:p>
          <a:p>
            <a:r>
              <a:rPr lang="en-US" dirty="0"/>
              <a:t>Correlation between population and medium and heavy duty (MD/HD) VMT is not as strong</a:t>
            </a:r>
          </a:p>
          <a:p>
            <a:pPr lvl="1"/>
            <a:r>
              <a:rPr lang="en-US" dirty="0"/>
              <a:t>Use national factors for medium and heavy duty</a:t>
            </a:r>
          </a:p>
        </p:txBody>
      </p:sp>
      <p:sp>
        <p:nvSpPr>
          <p:cNvPr id="4" name="Slide Number Placeholder 3"/>
          <p:cNvSpPr>
            <a:spLocks noGrp="1"/>
          </p:cNvSpPr>
          <p:nvPr>
            <p:ph type="sldNum" sz="quarter" idx="12"/>
          </p:nvPr>
        </p:nvSpPr>
        <p:spPr>
          <a:xfrm>
            <a:off x="8534400" y="6407944"/>
            <a:ext cx="478632" cy="365125"/>
          </a:xfrm>
        </p:spPr>
        <p:txBody>
          <a:bodyPr/>
          <a:lstStyle/>
          <a:p>
            <a:fld id="{16D4B1CE-4584-4940-B22B-1A52A204CA10}" type="slidenum">
              <a:rPr lang="en-US" smtClean="0"/>
              <a:pPr/>
              <a:t>125</a:t>
            </a:fld>
            <a:endParaRPr lang="en-US" dirty="0"/>
          </a:p>
        </p:txBody>
      </p:sp>
      <p:sp>
        <p:nvSpPr>
          <p:cNvPr id="2" name="Title 1"/>
          <p:cNvSpPr>
            <a:spLocks noGrp="1"/>
          </p:cNvSpPr>
          <p:nvPr>
            <p:ph type="title"/>
          </p:nvPr>
        </p:nvSpPr>
        <p:spPr>
          <a:xfrm>
            <a:off x="152400" y="328803"/>
            <a:ext cx="8229600" cy="1143000"/>
          </a:xfrm>
        </p:spPr>
        <p:txBody>
          <a:bodyPr>
            <a:normAutofit fontScale="90000"/>
          </a:bodyPr>
          <a:lstStyle/>
          <a:p>
            <a:r>
              <a:rPr lang="en-US" dirty="0"/>
              <a:t>VMT projections variation (1 of 2)</a:t>
            </a:r>
          </a:p>
        </p:txBody>
      </p:sp>
      <p:sp>
        <p:nvSpPr>
          <p:cNvPr id="5" name="Footer Placeholder 2"/>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3750016593"/>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LD VMT projections for 2025</a:t>
            </a:r>
          </a:p>
        </p:txBody>
      </p:sp>
      <p:sp>
        <p:nvSpPr>
          <p:cNvPr id="4" name="Slide Number Placeholder 3"/>
          <p:cNvSpPr>
            <a:spLocks noGrp="1"/>
          </p:cNvSpPr>
          <p:nvPr>
            <p:ph type="sldNum" sz="quarter" idx="12"/>
          </p:nvPr>
        </p:nvSpPr>
        <p:spPr>
          <a:xfrm>
            <a:off x="8534400" y="6407944"/>
            <a:ext cx="478632" cy="365125"/>
          </a:xfrm>
        </p:spPr>
        <p:txBody>
          <a:bodyPr/>
          <a:lstStyle/>
          <a:p>
            <a:fld id="{16D4B1CE-4584-4940-B22B-1A52A204CA10}" type="slidenum">
              <a:rPr lang="en-US" smtClean="0"/>
              <a:pPr/>
              <a:t>126</a:t>
            </a:fld>
            <a:endParaRPr lang="en-US" dirty="0"/>
          </a:p>
        </p:txBody>
      </p:sp>
      <p:sp>
        <p:nvSpPr>
          <p:cNvPr id="2" name="Title 1"/>
          <p:cNvSpPr>
            <a:spLocks noGrp="1"/>
          </p:cNvSpPr>
          <p:nvPr>
            <p:ph type="title"/>
          </p:nvPr>
        </p:nvSpPr>
        <p:spPr>
          <a:xfrm>
            <a:off x="31623" y="291234"/>
            <a:ext cx="8229600" cy="1143000"/>
          </a:xfrm>
        </p:spPr>
        <p:txBody>
          <a:bodyPr>
            <a:normAutofit fontScale="90000"/>
          </a:bodyPr>
          <a:lstStyle/>
          <a:p>
            <a:r>
              <a:rPr lang="en-US" dirty="0"/>
              <a:t>VMT projections variation (2 of 2)</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 y="2743200"/>
            <a:ext cx="4439604" cy="2603850"/>
          </a:xfrm>
          <a:prstGeom prst="rect">
            <a:avLst/>
          </a:prstGeom>
        </p:spPr>
      </p:pic>
      <p:sp>
        <p:nvSpPr>
          <p:cNvPr id="7" name="TextBox 6"/>
          <p:cNvSpPr txBox="1"/>
          <p:nvPr/>
        </p:nvSpPr>
        <p:spPr>
          <a:xfrm>
            <a:off x="721722" y="2286000"/>
            <a:ext cx="2326278" cy="369332"/>
          </a:xfrm>
          <a:prstGeom prst="rect">
            <a:avLst/>
          </a:prstGeom>
          <a:noFill/>
        </p:spPr>
        <p:txBody>
          <a:bodyPr wrap="none" rtlCol="0">
            <a:spAutoFit/>
          </a:bodyPr>
          <a:lstStyle/>
          <a:p>
            <a:r>
              <a:rPr lang="en-US" dirty="0"/>
              <a:t>National projection</a:t>
            </a:r>
          </a:p>
        </p:txBody>
      </p:sp>
      <p:sp>
        <p:nvSpPr>
          <p:cNvPr id="8" name="TextBox 7"/>
          <p:cNvSpPr txBox="1"/>
          <p:nvPr/>
        </p:nvSpPr>
        <p:spPr>
          <a:xfrm>
            <a:off x="5181600" y="2286000"/>
            <a:ext cx="2840842" cy="369332"/>
          </a:xfrm>
          <a:prstGeom prst="rect">
            <a:avLst/>
          </a:prstGeom>
          <a:noFill/>
        </p:spPr>
        <p:txBody>
          <a:bodyPr wrap="none" rtlCol="0">
            <a:spAutoFit/>
          </a:bodyPr>
          <a:lstStyle/>
          <a:p>
            <a:r>
              <a:rPr lang="en-US" dirty="0"/>
              <a:t>With county adjustment</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8196" y="2749520"/>
            <a:ext cx="4439604" cy="2603850"/>
          </a:xfrm>
          <a:prstGeom prst="rect">
            <a:avLst/>
          </a:prstGeom>
        </p:spPr>
      </p:pic>
      <p:sp>
        <p:nvSpPr>
          <p:cNvPr id="10" name="Footer Placeholder 2"/>
          <p:cNvSpPr>
            <a:spLocks noGrp="1"/>
          </p:cNvSpPr>
          <p:nvPr>
            <p:ph type="ftr" sz="quarter" idx="11"/>
          </p:nvPr>
        </p:nvSpPr>
        <p:spPr>
          <a:xfrm>
            <a:off x="3200400" y="6407943"/>
            <a:ext cx="4495800" cy="365125"/>
          </a:xfrm>
        </p:spPr>
        <p:txBody>
          <a:bodyPr/>
          <a:lstStyle/>
          <a:p>
            <a:r>
              <a:rPr lang="en-US" dirty="0"/>
              <a:t>US EPA OAQPS, Emission Inventory and Analysis Group</a:t>
            </a:r>
          </a:p>
        </p:txBody>
      </p:sp>
    </p:spTree>
    <p:extLst>
      <p:ext uri="{BB962C8B-B14F-4D97-AF65-F5344CB8AC3E}">
        <p14:creationId xmlns:p14="http://schemas.microsoft.com/office/powerpoint/2010/main" val="200050538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Vehicle Population (VPOP) uses same projection factors as VMT</a:t>
            </a:r>
          </a:p>
          <a:p>
            <a:r>
              <a:rPr lang="en-US" dirty="0"/>
              <a:t>Speciation</a:t>
            </a:r>
          </a:p>
          <a:p>
            <a:pPr lvl="1"/>
            <a:r>
              <a:rPr lang="en-US" dirty="0"/>
              <a:t>Changes in model year and fuels impacts not only the emissions but the speciation</a:t>
            </a:r>
          </a:p>
          <a:p>
            <a:pPr lvl="1"/>
            <a:r>
              <a:rPr lang="en-US" dirty="0"/>
              <a:t>Speciation internal to MOVES2014- makes it possible to consider detailed model year, regulatory class, and fuel information</a:t>
            </a:r>
          </a:p>
          <a:p>
            <a:r>
              <a:rPr lang="en-US" dirty="0"/>
              <a:t>Hoteling</a:t>
            </a:r>
          </a:p>
          <a:p>
            <a:pPr lvl="1"/>
            <a:r>
              <a:rPr lang="en-US" dirty="0"/>
              <a:t>Calculate the total hoteling hours from future year combination long-haul restricted VMT </a:t>
            </a:r>
          </a:p>
          <a:p>
            <a:pPr lvl="1"/>
            <a:r>
              <a:rPr lang="en-US" dirty="0"/>
              <a:t>Split between auxiliary power units (APUs) and extended idling (EXT) changes in future years due to greater penetration of APUs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127</a:t>
            </a:fld>
            <a:endParaRPr lang="en-US" dirty="0"/>
          </a:p>
        </p:txBody>
      </p:sp>
      <p:sp>
        <p:nvSpPr>
          <p:cNvPr id="5" name="Title 4"/>
          <p:cNvSpPr>
            <a:spLocks noGrp="1"/>
          </p:cNvSpPr>
          <p:nvPr>
            <p:ph type="title"/>
          </p:nvPr>
        </p:nvSpPr>
        <p:spPr/>
        <p:txBody>
          <a:bodyPr/>
          <a:lstStyle/>
          <a:p>
            <a:r>
              <a:rPr lang="en-US" dirty="0"/>
              <a:t>Onroad Projection Details</a:t>
            </a:r>
          </a:p>
        </p:txBody>
      </p:sp>
    </p:spTree>
    <p:extLst>
      <p:ext uri="{BB962C8B-B14F-4D97-AF65-F5344CB8AC3E}">
        <p14:creationId xmlns:p14="http://schemas.microsoft.com/office/powerpoint/2010/main" val="25848137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1734344"/>
            <a:ext cx="8077200" cy="5384800"/>
          </a:xfrm>
          <a:prstGeom prst="rect">
            <a:avLst/>
          </a:prstGeom>
        </p:spPr>
      </p:pic>
      <p:sp>
        <p:nvSpPr>
          <p:cNvPr id="2" name="Content Placeholder 1"/>
          <p:cNvSpPr>
            <a:spLocks noGrp="1"/>
          </p:cNvSpPr>
          <p:nvPr>
            <p:ph idx="1"/>
          </p:nvPr>
        </p:nvSpPr>
        <p:spPr>
          <a:xfrm>
            <a:off x="228600" y="1295400"/>
            <a:ext cx="8305800" cy="838201"/>
          </a:xfrm>
        </p:spPr>
        <p:txBody>
          <a:bodyPr>
            <a:normAutofit fontScale="47500" lnSpcReduction="20000"/>
          </a:bodyPr>
          <a:lstStyle/>
          <a:p>
            <a:r>
              <a:rPr lang="en-US" sz="3400" dirty="0"/>
              <a:t>Hoteling = Overnight truck idling: extended idle and APU</a:t>
            </a:r>
          </a:p>
          <a:p>
            <a:r>
              <a:rPr lang="en-US" sz="3400" dirty="0"/>
              <a:t>Temporal profile opposite of truck driving hours</a:t>
            </a:r>
          </a:p>
          <a:p>
            <a:r>
              <a:rPr lang="en-US" sz="3400" dirty="0"/>
              <a:t>Spatial surrogate is based on truck parking spaces</a:t>
            </a:r>
          </a:p>
          <a:p>
            <a:pPr marL="393192" lvl="1" indent="0">
              <a:buNone/>
            </a:pPr>
            <a:endParaRPr lang="en-US" dirty="0"/>
          </a:p>
          <a:p>
            <a:endParaRPr lang="en-US" dirty="0"/>
          </a:p>
        </p:txBody>
      </p:sp>
      <p:sp>
        <p:nvSpPr>
          <p:cNvPr id="4" name="Slide Number Placeholder 3"/>
          <p:cNvSpPr>
            <a:spLocks noGrp="1"/>
          </p:cNvSpPr>
          <p:nvPr>
            <p:ph type="sldNum" sz="quarter" idx="12"/>
          </p:nvPr>
        </p:nvSpPr>
        <p:spPr>
          <a:xfrm>
            <a:off x="8647272" y="6407944"/>
            <a:ext cx="496728" cy="365125"/>
          </a:xfrm>
        </p:spPr>
        <p:txBody>
          <a:bodyPr/>
          <a:lstStyle/>
          <a:p>
            <a:fld id="{61C894BD-DCE2-4A96-A9AF-225BBEAC2A40}" type="slidenum">
              <a:rPr lang="en-US" smtClean="0"/>
              <a:pPr/>
              <a:t>128</a:t>
            </a:fld>
            <a:endParaRPr lang="en-US" dirty="0"/>
          </a:p>
        </p:txBody>
      </p:sp>
      <p:sp>
        <p:nvSpPr>
          <p:cNvPr id="5" name="Title 4"/>
          <p:cNvSpPr>
            <a:spLocks noGrp="1"/>
          </p:cNvSpPr>
          <p:nvPr>
            <p:ph type="title"/>
          </p:nvPr>
        </p:nvSpPr>
        <p:spPr/>
        <p:txBody>
          <a:bodyPr>
            <a:normAutofit/>
          </a:bodyPr>
          <a:lstStyle/>
          <a:p>
            <a:r>
              <a:rPr lang="en-US" dirty="0"/>
              <a:t>Onroad Hoteling</a:t>
            </a:r>
          </a:p>
        </p:txBody>
      </p:sp>
    </p:spTree>
    <p:extLst>
      <p:ext uri="{BB962C8B-B14F-4D97-AF65-F5344CB8AC3E}">
        <p14:creationId xmlns:p14="http://schemas.microsoft.com/office/powerpoint/2010/main" val="33784129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380072"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a:xfrm>
            <a:off x="8458200" y="6407944"/>
            <a:ext cx="554832" cy="365125"/>
          </a:xfrm>
        </p:spPr>
        <p:txBody>
          <a:bodyPr/>
          <a:lstStyle/>
          <a:p>
            <a:fld id="{61C894BD-DCE2-4A96-A9AF-225BBEAC2A40}" type="slidenum">
              <a:rPr lang="en-US" smtClean="0"/>
              <a:pPr/>
              <a:t>129</a:t>
            </a:fld>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517" y="1219200"/>
            <a:ext cx="4024995" cy="234791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0418" y="4023360"/>
            <a:ext cx="3944982" cy="2301240"/>
          </a:xfrm>
          <a:prstGeom prst="rect">
            <a:avLst/>
          </a:prstGeom>
        </p:spPr>
      </p:pic>
      <p:sp>
        <p:nvSpPr>
          <p:cNvPr id="9" name="Title 4"/>
          <p:cNvSpPr txBox="1">
            <a:spLocks/>
          </p:cNvSpPr>
          <p:nvPr/>
        </p:nvSpPr>
        <p:spPr>
          <a:xfrm>
            <a:off x="317657" y="226455"/>
            <a:ext cx="8555832"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t>Changes in Onroad emissions 2011-2028</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28" y="1071441"/>
            <a:ext cx="4937556" cy="2880241"/>
          </a:xfrm>
          <a:prstGeom prst="rect">
            <a:avLst/>
          </a:prstGeom>
        </p:spPr>
      </p:pic>
      <p:sp>
        <p:nvSpPr>
          <p:cNvPr id="11" name="TextBox 10"/>
          <p:cNvSpPr txBox="1"/>
          <p:nvPr/>
        </p:nvSpPr>
        <p:spPr>
          <a:xfrm>
            <a:off x="5304594" y="3657600"/>
            <a:ext cx="3549370" cy="307777"/>
          </a:xfrm>
          <a:prstGeom prst="rect">
            <a:avLst/>
          </a:prstGeom>
          <a:noFill/>
        </p:spPr>
        <p:txBody>
          <a:bodyPr wrap="none" rtlCol="0">
            <a:spAutoFit/>
          </a:bodyPr>
          <a:lstStyle/>
          <a:p>
            <a:r>
              <a:rPr lang="en-US" sz="1400" dirty="0"/>
              <a:t>CENRAP MANE-VU MRPO VISTAS WRAP</a:t>
            </a:r>
          </a:p>
        </p:txBody>
      </p:sp>
      <p:sp>
        <p:nvSpPr>
          <p:cNvPr id="12" name="TextBox 11"/>
          <p:cNvSpPr txBox="1"/>
          <p:nvPr/>
        </p:nvSpPr>
        <p:spPr>
          <a:xfrm>
            <a:off x="4651762" y="1482162"/>
            <a:ext cx="682238" cy="230832"/>
          </a:xfrm>
          <a:prstGeom prst="rect">
            <a:avLst/>
          </a:prstGeom>
          <a:solidFill>
            <a:schemeClr val="bg1"/>
          </a:solidFill>
        </p:spPr>
        <p:txBody>
          <a:bodyPr wrap="none" rIns="0" rtlCol="0">
            <a:spAutoFit/>
          </a:bodyPr>
          <a:lstStyle/>
          <a:p>
            <a:r>
              <a:rPr lang="en-US" sz="900" dirty="0"/>
              <a:t>1,500,000</a:t>
            </a:r>
          </a:p>
        </p:txBody>
      </p:sp>
      <p:sp>
        <p:nvSpPr>
          <p:cNvPr id="13" name="TextBox 12"/>
          <p:cNvSpPr txBox="1"/>
          <p:nvPr/>
        </p:nvSpPr>
        <p:spPr>
          <a:xfrm>
            <a:off x="4836107" y="4210285"/>
            <a:ext cx="497893" cy="230832"/>
          </a:xfrm>
          <a:prstGeom prst="rect">
            <a:avLst/>
          </a:prstGeom>
          <a:solidFill>
            <a:schemeClr val="bg1"/>
          </a:solidFill>
        </p:spPr>
        <p:txBody>
          <a:bodyPr wrap="none" rIns="0" rtlCol="0">
            <a:spAutoFit/>
          </a:bodyPr>
          <a:lstStyle/>
          <a:p>
            <a:r>
              <a:rPr lang="en-US" sz="900" dirty="0"/>
              <a:t>50,000</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98" y="3799225"/>
            <a:ext cx="4845033" cy="2826269"/>
          </a:xfrm>
          <a:prstGeom prst="rect">
            <a:avLst/>
          </a:prstGeom>
        </p:spPr>
      </p:pic>
    </p:spTree>
    <p:extLst>
      <p:ext uri="{BB962C8B-B14F-4D97-AF65-F5344CB8AC3E}">
        <p14:creationId xmlns:p14="http://schemas.microsoft.com/office/powerpoint/2010/main" val="3586858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1C894BD-DCE2-4A96-A9AF-225BBEAC2A40}" type="slidenum">
              <a:rPr lang="en-US" smtClean="0"/>
              <a:pPr/>
              <a:t>13</a:t>
            </a:fld>
            <a:endParaRPr lang="en-US"/>
          </a:p>
        </p:txBody>
      </p:sp>
      <p:sp>
        <p:nvSpPr>
          <p:cNvPr id="2" name="Title 1"/>
          <p:cNvSpPr>
            <a:spLocks noGrp="1"/>
          </p:cNvSpPr>
          <p:nvPr>
            <p:ph type="title"/>
          </p:nvPr>
        </p:nvSpPr>
        <p:spPr/>
        <p:txBody>
          <a:bodyPr>
            <a:normAutofit fontScale="90000"/>
          </a:bodyPr>
          <a:lstStyle/>
          <a:p>
            <a:r>
              <a:rPr lang="en-US" dirty="0"/>
              <a:t>Emissions Modeling Case Abbreviations</a:t>
            </a:r>
          </a:p>
        </p:txBody>
      </p:sp>
      <p:sp>
        <p:nvSpPr>
          <p:cNvPr id="6"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
        <p:nvSpPr>
          <p:cNvPr id="8" name="Content Placeholder 2">
            <a:extLst>
              <a:ext uri="{FF2B5EF4-FFF2-40B4-BE49-F238E27FC236}">
                <a16:creationId xmlns:a16="http://schemas.microsoft.com/office/drawing/2014/main" id="{1069EC92-8DB9-4166-810F-AB1F576CF2CF}"/>
              </a:ext>
            </a:extLst>
          </p:cNvPr>
          <p:cNvSpPr>
            <a:spLocks noGrp="1"/>
          </p:cNvSpPr>
          <p:nvPr>
            <p:ph idx="1"/>
          </p:nvPr>
        </p:nvSpPr>
        <p:spPr>
          <a:xfrm>
            <a:off x="457200" y="1481328"/>
            <a:ext cx="8229600" cy="4767072"/>
          </a:xfrm>
        </p:spPr>
        <p:txBody>
          <a:bodyPr>
            <a:noAutofit/>
          </a:bodyPr>
          <a:lstStyle/>
          <a:p>
            <a:r>
              <a:rPr lang="en-US" sz="2400" dirty="0"/>
              <a:t>A “case” is a specific set of AQM-ready emissions inputs and has an abbreviation or nickname</a:t>
            </a:r>
          </a:p>
          <a:p>
            <a:endParaRPr lang="en-US" sz="800" dirty="0"/>
          </a:p>
          <a:p>
            <a:pPr marL="109728" indent="0" algn="ctr">
              <a:buNone/>
            </a:pPr>
            <a:r>
              <a:rPr lang="en-US" sz="4800" dirty="0"/>
              <a:t>2011ek</a:t>
            </a:r>
          </a:p>
          <a:p>
            <a:pPr marL="393192" lvl="1" indent="0">
              <a:buNone/>
            </a:pPr>
            <a:endParaRPr lang="en-US" dirty="0"/>
          </a:p>
          <a:p>
            <a:pPr lvl="1"/>
            <a:endParaRPr lang="en-US" dirty="0"/>
          </a:p>
          <a:p>
            <a:pPr marL="393192" lvl="1" indent="0">
              <a:buNone/>
            </a:pPr>
            <a:endParaRPr lang="en-US" sz="1200" dirty="0"/>
          </a:p>
          <a:p>
            <a:pPr marL="393192" lvl="1" indent="0">
              <a:buNone/>
            </a:pPr>
            <a:endParaRPr lang="en-US" sz="1200" dirty="0"/>
          </a:p>
          <a:p>
            <a:pPr marL="393192" lvl="1" indent="0">
              <a:buNone/>
            </a:pPr>
            <a:endParaRPr lang="en-US" sz="600" dirty="0"/>
          </a:p>
          <a:p>
            <a:r>
              <a:rPr lang="en-US" sz="2400" dirty="0"/>
              <a:t>Additional information can follow the main abbreviation and differs by case</a:t>
            </a:r>
          </a:p>
          <a:p>
            <a:pPr lvl="1"/>
            <a:r>
              <a:rPr lang="en-US" sz="2000" dirty="0"/>
              <a:t>Speciation, control case, sensitivity adjustments, meteorological model configuration (e.g., 11g)</a:t>
            </a:r>
          </a:p>
          <a:p>
            <a:pPr lvl="3"/>
            <a:r>
              <a:rPr lang="en-US" sz="1600" dirty="0"/>
              <a:t>Such as cb6, </a:t>
            </a:r>
            <a:r>
              <a:rPr lang="en-US" sz="1600" dirty="0" err="1"/>
              <a:t>ctl</a:t>
            </a:r>
            <a:r>
              <a:rPr lang="en-US" sz="1600" dirty="0"/>
              <a:t>, nox50   (e.g., 2011ek_cb6_11g)</a:t>
            </a:r>
          </a:p>
        </p:txBody>
      </p:sp>
      <p:sp>
        <p:nvSpPr>
          <p:cNvPr id="9" name="Rectangle 8">
            <a:extLst>
              <a:ext uri="{FF2B5EF4-FFF2-40B4-BE49-F238E27FC236}">
                <a16:creationId xmlns:a16="http://schemas.microsoft.com/office/drawing/2014/main" id="{F0DB6D69-B343-4CEE-90CA-713E3B8E8A99}"/>
              </a:ext>
            </a:extLst>
          </p:cNvPr>
          <p:cNvSpPr/>
          <p:nvPr/>
        </p:nvSpPr>
        <p:spPr>
          <a:xfrm>
            <a:off x="3437212" y="2485739"/>
            <a:ext cx="1481410" cy="632134"/>
          </a:xfrm>
          <a:prstGeom prst="rect">
            <a:avLst/>
          </a:prstGeom>
          <a:noFill/>
          <a:ln cmpd="sng">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EDF2B9F-6785-47D2-AB29-BD753140D300}"/>
              </a:ext>
            </a:extLst>
          </p:cNvPr>
          <p:cNvSpPr/>
          <p:nvPr/>
        </p:nvSpPr>
        <p:spPr>
          <a:xfrm>
            <a:off x="4952959" y="2468278"/>
            <a:ext cx="411480" cy="632134"/>
          </a:xfrm>
          <a:prstGeom prst="rect">
            <a:avLst/>
          </a:prstGeom>
          <a:noFill/>
          <a:ln cmpd="sng">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143A9CE-33BE-4EEC-8B88-D7A09BA22383}"/>
              </a:ext>
            </a:extLst>
          </p:cNvPr>
          <p:cNvSpPr/>
          <p:nvPr/>
        </p:nvSpPr>
        <p:spPr>
          <a:xfrm>
            <a:off x="5401115" y="2465101"/>
            <a:ext cx="392038" cy="632999"/>
          </a:xfrm>
          <a:prstGeom prst="rect">
            <a:avLst/>
          </a:prstGeom>
          <a:noFill/>
          <a:ln cmpd="sng">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8A5A09B-DAB1-4CEC-A20D-34FB211CDEE6}"/>
              </a:ext>
            </a:extLst>
          </p:cNvPr>
          <p:cNvSpPr txBox="1"/>
          <p:nvPr/>
        </p:nvSpPr>
        <p:spPr>
          <a:xfrm>
            <a:off x="1219200" y="3254117"/>
            <a:ext cx="1924334" cy="646331"/>
          </a:xfrm>
          <a:prstGeom prst="rect">
            <a:avLst/>
          </a:prstGeom>
          <a:noFill/>
        </p:spPr>
        <p:txBody>
          <a:bodyPr wrap="square" rtlCol="0">
            <a:spAutoFit/>
          </a:bodyPr>
          <a:lstStyle/>
          <a:p>
            <a:pPr algn="ctr"/>
            <a:r>
              <a:rPr lang="en-US" dirty="0">
                <a:solidFill>
                  <a:schemeClr val="tx2"/>
                </a:solidFill>
              </a:rPr>
              <a:t>Year being modeled</a:t>
            </a:r>
          </a:p>
        </p:txBody>
      </p:sp>
      <p:sp>
        <p:nvSpPr>
          <p:cNvPr id="13" name="TextBox 12">
            <a:extLst>
              <a:ext uri="{FF2B5EF4-FFF2-40B4-BE49-F238E27FC236}">
                <a16:creationId xmlns:a16="http://schemas.microsoft.com/office/drawing/2014/main" id="{4A2DFF3F-F6FA-4754-A17A-C5683CB436B4}"/>
              </a:ext>
            </a:extLst>
          </p:cNvPr>
          <p:cNvSpPr txBox="1"/>
          <p:nvPr/>
        </p:nvSpPr>
        <p:spPr>
          <a:xfrm>
            <a:off x="3628657" y="3211475"/>
            <a:ext cx="2370427" cy="923330"/>
          </a:xfrm>
          <a:prstGeom prst="rect">
            <a:avLst/>
          </a:prstGeom>
          <a:noFill/>
        </p:spPr>
        <p:txBody>
          <a:bodyPr wrap="square" rtlCol="0">
            <a:spAutoFit/>
          </a:bodyPr>
          <a:lstStyle/>
          <a:p>
            <a:pPr algn="ctr"/>
            <a:r>
              <a:rPr lang="en-US" dirty="0">
                <a:solidFill>
                  <a:schemeClr val="accent3">
                    <a:lumMod val="50000"/>
                  </a:schemeClr>
                </a:solidFill>
              </a:rPr>
              <a:t>NEI base year </a:t>
            </a:r>
            <a:br>
              <a:rPr lang="en-US" dirty="0">
                <a:solidFill>
                  <a:schemeClr val="accent3">
                    <a:lumMod val="50000"/>
                  </a:schemeClr>
                </a:solidFill>
              </a:rPr>
            </a:br>
            <a:r>
              <a:rPr lang="en-US" dirty="0">
                <a:solidFill>
                  <a:schemeClr val="accent3">
                    <a:lumMod val="50000"/>
                  </a:schemeClr>
                </a:solidFill>
              </a:rPr>
              <a:t>(e.g., e=2011 NEI, f=2014 NEI)</a:t>
            </a:r>
          </a:p>
        </p:txBody>
      </p:sp>
      <p:sp>
        <p:nvSpPr>
          <p:cNvPr id="14" name="TextBox 13">
            <a:extLst>
              <a:ext uri="{FF2B5EF4-FFF2-40B4-BE49-F238E27FC236}">
                <a16:creationId xmlns:a16="http://schemas.microsoft.com/office/drawing/2014/main" id="{B2FE0703-38BA-44AD-B5D7-902E87BB22A2}"/>
              </a:ext>
            </a:extLst>
          </p:cNvPr>
          <p:cNvSpPr txBox="1"/>
          <p:nvPr/>
        </p:nvSpPr>
        <p:spPr>
          <a:xfrm>
            <a:off x="6067323" y="3200400"/>
            <a:ext cx="2482767" cy="1200329"/>
          </a:xfrm>
          <a:prstGeom prst="rect">
            <a:avLst/>
          </a:prstGeom>
          <a:noFill/>
        </p:spPr>
        <p:txBody>
          <a:bodyPr wrap="square" rtlCol="0">
            <a:spAutoFit/>
          </a:bodyPr>
          <a:lstStyle/>
          <a:p>
            <a:pPr algn="ctr"/>
            <a:r>
              <a:rPr lang="en-US" dirty="0">
                <a:solidFill>
                  <a:schemeClr val="accent6">
                    <a:lumMod val="75000"/>
                  </a:schemeClr>
                </a:solidFill>
              </a:rPr>
              <a:t>Configuration of emissions inputs</a:t>
            </a:r>
          </a:p>
          <a:p>
            <a:pPr algn="ctr"/>
            <a:r>
              <a:rPr lang="en-US" dirty="0">
                <a:solidFill>
                  <a:schemeClr val="accent6">
                    <a:lumMod val="75000"/>
                  </a:schemeClr>
                </a:solidFill>
              </a:rPr>
              <a:t>(e.g., k is the 11</a:t>
            </a:r>
            <a:r>
              <a:rPr lang="en-US" baseline="30000" dirty="0">
                <a:solidFill>
                  <a:schemeClr val="accent6">
                    <a:lumMod val="75000"/>
                  </a:schemeClr>
                </a:solidFill>
              </a:rPr>
              <a:t>th</a:t>
            </a:r>
            <a:r>
              <a:rPr lang="en-US" dirty="0">
                <a:solidFill>
                  <a:schemeClr val="accent6">
                    <a:lumMod val="75000"/>
                  </a:schemeClr>
                </a:solidFill>
              </a:rPr>
              <a:t>  version </a:t>
            </a:r>
            <a:r>
              <a:rPr lang="en-US">
                <a:solidFill>
                  <a:schemeClr val="accent6">
                    <a:lumMod val="75000"/>
                  </a:schemeClr>
                </a:solidFill>
              </a:rPr>
              <a:t>for 2011)</a:t>
            </a:r>
            <a:endParaRPr lang="en-US" dirty="0">
              <a:solidFill>
                <a:schemeClr val="accent6">
                  <a:lumMod val="75000"/>
                </a:schemeClr>
              </a:solidFill>
            </a:endParaRPr>
          </a:p>
        </p:txBody>
      </p:sp>
      <p:cxnSp>
        <p:nvCxnSpPr>
          <p:cNvPr id="15" name="Straight Arrow Connector 14">
            <a:extLst>
              <a:ext uri="{FF2B5EF4-FFF2-40B4-BE49-F238E27FC236}">
                <a16:creationId xmlns:a16="http://schemas.microsoft.com/office/drawing/2014/main" id="{83EB1382-9C5D-43F5-B382-CC4936E1B991}"/>
              </a:ext>
            </a:extLst>
          </p:cNvPr>
          <p:cNvCxnSpPr>
            <a:cxnSpLocks/>
            <a:stCxn id="12" idx="0"/>
          </p:cNvCxnSpPr>
          <p:nvPr/>
        </p:nvCxnSpPr>
        <p:spPr>
          <a:xfrm flipV="1">
            <a:off x="2181367" y="2895600"/>
            <a:ext cx="1219170" cy="35851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3F84939-A4A4-442A-95F4-AFD4570E7486}"/>
              </a:ext>
            </a:extLst>
          </p:cNvPr>
          <p:cNvCxnSpPr>
            <a:cxnSpLocks/>
            <a:stCxn id="13" idx="0"/>
            <a:endCxn id="10" idx="2"/>
          </p:cNvCxnSpPr>
          <p:nvPr/>
        </p:nvCxnSpPr>
        <p:spPr>
          <a:xfrm flipV="1">
            <a:off x="4813871" y="3100412"/>
            <a:ext cx="344828" cy="111063"/>
          </a:xfrm>
          <a:prstGeom prst="straightConnector1">
            <a:avLst/>
          </a:prstGeom>
          <a:ln w="38100">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1FBFACC-FF68-40C4-8622-FD2D10F8E978}"/>
              </a:ext>
            </a:extLst>
          </p:cNvPr>
          <p:cNvCxnSpPr>
            <a:cxnSpLocks/>
            <a:stCxn id="14" idx="0"/>
          </p:cNvCxnSpPr>
          <p:nvPr/>
        </p:nvCxnSpPr>
        <p:spPr>
          <a:xfrm flipH="1" flipV="1">
            <a:off x="5829829" y="2895600"/>
            <a:ext cx="1478878" cy="304800"/>
          </a:xfrm>
          <a:prstGeom prst="straightConnector1">
            <a:avLst/>
          </a:prstGeom>
          <a:ln w="381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328626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17638"/>
            <a:ext cx="8229600" cy="4754562"/>
          </a:xfrm>
        </p:spPr>
        <p:txBody>
          <a:bodyPr>
            <a:normAutofit fontScale="70000" lnSpcReduction="20000"/>
          </a:bodyPr>
          <a:lstStyle/>
          <a:p>
            <a:r>
              <a:rPr lang="en-US" dirty="0"/>
              <a:t>Nonroad sector = Exhaust, evaporative, and refueling emissions from nonroad engines (not including CMV, aircraft and locomotives)</a:t>
            </a:r>
          </a:p>
          <a:p>
            <a:pPr lvl="1"/>
            <a:r>
              <a:rPr lang="en-US" dirty="0"/>
              <a:t>Construction equipment, recreational marine, lawn &amp; garden</a:t>
            </a:r>
          </a:p>
          <a:p>
            <a:r>
              <a:rPr lang="en-US" dirty="0"/>
              <a:t>Now within MOVES2014a, previously used National Mobile Inventory Model (NMIM)</a:t>
            </a:r>
          </a:p>
          <a:p>
            <a:r>
              <a:rPr lang="en-US" dirty="0"/>
              <a:t>Regulatory programs: </a:t>
            </a:r>
          </a:p>
          <a:p>
            <a:pPr lvl="1"/>
            <a:r>
              <a:rPr lang="en-US" dirty="0"/>
              <a:t>Nonroad spark-ignition engines</a:t>
            </a:r>
          </a:p>
          <a:p>
            <a:pPr lvl="1"/>
            <a:r>
              <a:rPr lang="en-US" dirty="0"/>
              <a:t>Locomotive &amp; marine engines less than 30L/cylinder</a:t>
            </a:r>
          </a:p>
          <a:p>
            <a:pPr lvl="1"/>
            <a:r>
              <a:rPr lang="en-US" dirty="0"/>
              <a:t>Clean Air Nonroad Diesel Final Rule</a:t>
            </a:r>
          </a:p>
          <a:p>
            <a:r>
              <a:rPr lang="en-US" dirty="0"/>
              <a:t>Same input county databases as base year</a:t>
            </a:r>
          </a:p>
          <a:p>
            <a:r>
              <a:rPr lang="en-US" dirty="0"/>
              <a:t>Run for future year with appropriate MET/fuels</a:t>
            </a:r>
          </a:p>
          <a:p>
            <a:pPr lvl="1"/>
            <a:r>
              <a:rPr lang="en-US" dirty="0"/>
              <a:t>Meteorology is consistent with base year</a:t>
            </a:r>
          </a:p>
          <a:p>
            <a:pPr lvl="1"/>
            <a:r>
              <a:rPr lang="en-US" dirty="0"/>
              <a:t>Fuels should be consistent with future year and ideally with </a:t>
            </a:r>
            <a:r>
              <a:rPr lang="en-US" dirty="0" err="1"/>
              <a:t>onroad</a:t>
            </a:r>
            <a:r>
              <a:rPr lang="en-US" dirty="0"/>
              <a:t> fuels</a:t>
            </a:r>
          </a:p>
          <a:p>
            <a:r>
              <a:rPr lang="en-US" dirty="0"/>
              <a:t>Use CARB data for California</a:t>
            </a:r>
          </a:p>
          <a:p>
            <a:r>
              <a:rPr lang="en-US" dirty="0"/>
              <a:t>Change VOC speciation to account for shift toward 10% ethanol fuels</a:t>
            </a:r>
          </a:p>
          <a:p>
            <a:r>
              <a:rPr lang="en-US" dirty="0"/>
              <a:t>MOVES2014b coming this summer has updated growth factors</a:t>
            </a:r>
          </a:p>
          <a:p>
            <a:pPr marL="109728" indent="0">
              <a:buNone/>
            </a:pPr>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458200" y="6407944"/>
            <a:ext cx="554832" cy="365125"/>
          </a:xfrm>
        </p:spPr>
        <p:txBody>
          <a:bodyPr/>
          <a:lstStyle/>
          <a:p>
            <a:fld id="{61C894BD-DCE2-4A96-A9AF-225BBEAC2A40}" type="slidenum">
              <a:rPr lang="en-US" smtClean="0"/>
              <a:pPr/>
              <a:t>130</a:t>
            </a:fld>
            <a:endParaRPr lang="en-US" dirty="0"/>
          </a:p>
        </p:txBody>
      </p:sp>
      <p:sp>
        <p:nvSpPr>
          <p:cNvPr id="5" name="Title 4"/>
          <p:cNvSpPr>
            <a:spLocks noGrp="1"/>
          </p:cNvSpPr>
          <p:nvPr>
            <p:ph type="title"/>
          </p:nvPr>
        </p:nvSpPr>
        <p:spPr/>
        <p:txBody>
          <a:bodyPr/>
          <a:lstStyle/>
          <a:p>
            <a:r>
              <a:rPr lang="en-US" dirty="0"/>
              <a:t>Nonroad Projections</a:t>
            </a:r>
          </a:p>
        </p:txBody>
      </p:sp>
    </p:spTree>
    <p:extLst>
      <p:ext uri="{BB962C8B-B14F-4D97-AF65-F5344CB8AC3E}">
        <p14:creationId xmlns:p14="http://schemas.microsoft.com/office/powerpoint/2010/main" val="14338468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899325"/>
            <a:ext cx="4899923" cy="2858288"/>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0403" y="4102416"/>
            <a:ext cx="4044570" cy="235933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6808" y="1028701"/>
            <a:ext cx="4271761" cy="2491860"/>
          </a:xfrm>
          <a:prstGeom prst="rect">
            <a:avLst/>
          </a:prstGeom>
        </p:spPr>
      </p:pic>
      <p:sp>
        <p:nvSpPr>
          <p:cNvPr id="12" name="TextBox 11"/>
          <p:cNvSpPr txBox="1"/>
          <p:nvPr/>
        </p:nvSpPr>
        <p:spPr>
          <a:xfrm>
            <a:off x="4684602" y="1368069"/>
            <a:ext cx="571631" cy="230832"/>
          </a:xfrm>
          <a:prstGeom prst="rect">
            <a:avLst/>
          </a:prstGeom>
          <a:solidFill>
            <a:schemeClr val="bg1"/>
          </a:solidFill>
        </p:spPr>
        <p:txBody>
          <a:bodyPr wrap="none" rIns="0" rtlCol="0">
            <a:spAutoFit/>
          </a:bodyPr>
          <a:lstStyle/>
          <a:p>
            <a:r>
              <a:rPr lang="en-US" sz="900" dirty="0"/>
              <a:t>400,000</a:t>
            </a:r>
          </a:p>
        </p:txBody>
      </p:sp>
      <p:sp>
        <p:nvSpPr>
          <p:cNvPr id="2" name="Footer Placeholder 1"/>
          <p:cNvSpPr>
            <a:spLocks noGrp="1"/>
          </p:cNvSpPr>
          <p:nvPr>
            <p:ph type="ftr" sz="quarter" idx="11"/>
          </p:nvPr>
        </p:nvSpPr>
        <p:spPr>
          <a:xfrm>
            <a:off x="4380072"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a:xfrm>
            <a:off x="8458200" y="6407944"/>
            <a:ext cx="554832" cy="365125"/>
          </a:xfrm>
        </p:spPr>
        <p:txBody>
          <a:bodyPr/>
          <a:lstStyle/>
          <a:p>
            <a:fld id="{61C894BD-DCE2-4A96-A9AF-225BBEAC2A40}" type="slidenum">
              <a:rPr lang="en-US" smtClean="0"/>
              <a:pPr/>
              <a:t>131</a:t>
            </a:fld>
            <a:endParaRPr lang="en-US" dirty="0"/>
          </a:p>
        </p:txBody>
      </p:sp>
      <p:sp>
        <p:nvSpPr>
          <p:cNvPr id="9" name="Title 4"/>
          <p:cNvSpPr txBox="1">
            <a:spLocks/>
          </p:cNvSpPr>
          <p:nvPr/>
        </p:nvSpPr>
        <p:spPr>
          <a:xfrm>
            <a:off x="152400" y="226455"/>
            <a:ext cx="8826343"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t>Changes in Nonroad emissions 2011-2028</a:t>
            </a:r>
          </a:p>
        </p:txBody>
      </p:sp>
      <p:sp>
        <p:nvSpPr>
          <p:cNvPr id="11" name="TextBox 10"/>
          <p:cNvSpPr txBox="1"/>
          <p:nvPr/>
        </p:nvSpPr>
        <p:spPr>
          <a:xfrm>
            <a:off x="5304594" y="3657600"/>
            <a:ext cx="3549370" cy="307777"/>
          </a:xfrm>
          <a:prstGeom prst="rect">
            <a:avLst/>
          </a:prstGeom>
          <a:noFill/>
        </p:spPr>
        <p:txBody>
          <a:bodyPr wrap="none" rtlCol="0">
            <a:spAutoFit/>
          </a:bodyPr>
          <a:lstStyle/>
          <a:p>
            <a:r>
              <a:rPr lang="en-US" sz="1400" dirty="0"/>
              <a:t>CENRAP MANE-VU MRPO VISTAS WRAP</a:t>
            </a:r>
          </a:p>
        </p:txBody>
      </p:sp>
      <p:sp>
        <p:nvSpPr>
          <p:cNvPr id="13" name="TextBox 12"/>
          <p:cNvSpPr txBox="1"/>
          <p:nvPr/>
        </p:nvSpPr>
        <p:spPr>
          <a:xfrm>
            <a:off x="4836107" y="4264968"/>
            <a:ext cx="497893" cy="230832"/>
          </a:xfrm>
          <a:prstGeom prst="rect">
            <a:avLst/>
          </a:prstGeom>
          <a:solidFill>
            <a:schemeClr val="bg1"/>
          </a:solidFill>
        </p:spPr>
        <p:txBody>
          <a:bodyPr wrap="none" rIns="0" rtlCol="0">
            <a:spAutoFit/>
          </a:bodyPr>
          <a:lstStyle/>
          <a:p>
            <a:r>
              <a:rPr lang="en-US" sz="900" dirty="0"/>
              <a:t>40,000</a:t>
            </a: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48" y="3904429"/>
            <a:ext cx="4778623" cy="2787530"/>
          </a:xfrm>
          <a:prstGeom prst="rect">
            <a:avLst/>
          </a:prstGeom>
        </p:spPr>
      </p:pic>
    </p:spTree>
    <p:extLst>
      <p:ext uri="{BB962C8B-B14F-4D97-AF65-F5344CB8AC3E}">
        <p14:creationId xmlns:p14="http://schemas.microsoft.com/office/powerpoint/2010/main" val="19119377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132</a:t>
            </a:fld>
            <a:endParaRPr lang="en-US" dirty="0"/>
          </a:p>
        </p:txBody>
      </p:sp>
      <p:sp>
        <p:nvSpPr>
          <p:cNvPr id="5" name="Title 4"/>
          <p:cNvSpPr>
            <a:spLocks noGrp="1"/>
          </p:cNvSpPr>
          <p:nvPr>
            <p:ph type="title"/>
          </p:nvPr>
        </p:nvSpPr>
        <p:spPr>
          <a:xfrm>
            <a:off x="-3517" y="323727"/>
            <a:ext cx="8229600" cy="1143000"/>
          </a:xfrm>
        </p:spPr>
        <p:txBody>
          <a:bodyPr>
            <a:normAutofit fontScale="90000"/>
          </a:bodyPr>
          <a:lstStyle/>
          <a:p>
            <a:r>
              <a:rPr lang="en-US" dirty="0"/>
              <a:t>Questions on </a:t>
            </a:r>
            <a:r>
              <a:rPr lang="en-US" dirty="0" err="1"/>
              <a:t>onroad</a:t>
            </a:r>
            <a:r>
              <a:rPr lang="en-US" dirty="0"/>
              <a:t> or nonroad</a:t>
            </a:r>
            <a:br>
              <a:rPr lang="en-US" dirty="0"/>
            </a:br>
            <a:r>
              <a:rPr lang="en-US" dirty="0"/>
              <a:t>projections?</a:t>
            </a:r>
          </a:p>
        </p:txBody>
      </p:sp>
      <p:pic>
        <p:nvPicPr>
          <p:cNvPr id="17" name="Picture 16"/>
          <p:cNvPicPr>
            <a:picLocks noChangeAspect="1"/>
          </p:cNvPicPr>
          <p:nvPr/>
        </p:nvPicPr>
        <p:blipFill>
          <a:blip r:embed="rId2"/>
          <a:stretch>
            <a:fillRect/>
          </a:stretch>
        </p:blipFill>
        <p:spPr>
          <a:xfrm>
            <a:off x="256382" y="2819400"/>
            <a:ext cx="8553429" cy="3231160"/>
          </a:xfrm>
          <a:prstGeom prst="rect">
            <a:avLst/>
          </a:prstGeom>
        </p:spPr>
      </p:pic>
    </p:spTree>
    <p:extLst>
      <p:ext uri="{BB962C8B-B14F-4D97-AF65-F5344CB8AC3E}">
        <p14:creationId xmlns:p14="http://schemas.microsoft.com/office/powerpoint/2010/main" val="264147372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Canada</a:t>
            </a:r>
          </a:p>
          <a:p>
            <a:pPr lvl="1"/>
            <a:r>
              <a:rPr lang="en-US" dirty="0"/>
              <a:t>Base year is 2013</a:t>
            </a:r>
          </a:p>
          <a:p>
            <a:pPr lvl="1"/>
            <a:r>
              <a:rPr lang="en-US" dirty="0"/>
              <a:t>Projected 2025 Canadian inventory</a:t>
            </a:r>
          </a:p>
          <a:p>
            <a:pPr lvl="1"/>
            <a:r>
              <a:rPr lang="en-US" dirty="0"/>
              <a:t>Interpolate to intervening years</a:t>
            </a:r>
          </a:p>
          <a:p>
            <a:pPr marL="630936" lvl="2" indent="0">
              <a:buNone/>
            </a:pPr>
            <a:endParaRPr lang="en-US" dirty="0"/>
          </a:p>
          <a:p>
            <a:r>
              <a:rPr lang="en-US" dirty="0"/>
              <a:t>Mexico </a:t>
            </a:r>
          </a:p>
          <a:p>
            <a:pPr lvl="1"/>
            <a:r>
              <a:rPr lang="en-US" dirty="0"/>
              <a:t>Interpolate MOVES-Mexico as needed between 2014, 2017, 2020, 2023 and 2028</a:t>
            </a:r>
          </a:p>
          <a:p>
            <a:pPr lvl="1"/>
            <a:r>
              <a:rPr lang="en-US" dirty="0"/>
              <a:t>Mexico point, nonpoint, nonroad inventories projected to years 2018, 2025 and 2030 and interpolate as needed</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133</a:t>
            </a:fld>
            <a:endParaRPr lang="en-US" dirty="0"/>
          </a:p>
        </p:txBody>
      </p:sp>
      <p:sp>
        <p:nvSpPr>
          <p:cNvPr id="5" name="Title 4"/>
          <p:cNvSpPr>
            <a:spLocks noGrp="1"/>
          </p:cNvSpPr>
          <p:nvPr>
            <p:ph type="title"/>
          </p:nvPr>
        </p:nvSpPr>
        <p:spPr/>
        <p:txBody>
          <a:bodyPr>
            <a:normAutofit/>
          </a:bodyPr>
          <a:lstStyle/>
          <a:p>
            <a:r>
              <a:rPr lang="en-US" dirty="0"/>
              <a:t>International Projections</a:t>
            </a:r>
          </a:p>
        </p:txBody>
      </p:sp>
    </p:spTree>
    <p:extLst>
      <p:ext uri="{BB962C8B-B14F-4D97-AF65-F5344CB8AC3E}">
        <p14:creationId xmlns:p14="http://schemas.microsoft.com/office/powerpoint/2010/main" val="25031344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2016 modeling platform</a:t>
            </a:r>
          </a:p>
          <a:p>
            <a:pPr lvl="1"/>
            <a:r>
              <a:rPr lang="en-US" dirty="0"/>
              <a:t>Workgroups underway </a:t>
            </a:r>
          </a:p>
          <a:p>
            <a:pPr lvl="1"/>
            <a:r>
              <a:rPr lang="en-US" dirty="0"/>
              <a:t>Preparing emissions for 2016, 2023, 2028</a:t>
            </a:r>
          </a:p>
          <a:p>
            <a:pPr lvl="1"/>
            <a:r>
              <a:rPr lang="en-US" dirty="0"/>
              <a:t>Alpha platform for 2016 only currently available</a:t>
            </a:r>
          </a:p>
          <a:p>
            <a:pPr lvl="1"/>
            <a:r>
              <a:rPr lang="en-US" dirty="0"/>
              <a:t>Beta platform expected summer-fall</a:t>
            </a:r>
          </a:p>
          <a:p>
            <a:pPr lvl="1"/>
            <a:r>
              <a:rPr lang="en-US" dirty="0"/>
              <a:t>V1.0 platform expected winter, 2019</a:t>
            </a:r>
          </a:p>
          <a:p>
            <a:r>
              <a:rPr lang="en-US" dirty="0"/>
              <a:t>Possible New Directions</a:t>
            </a:r>
          </a:p>
          <a:p>
            <a:pPr lvl="2"/>
            <a:r>
              <a:rPr lang="en-US" dirty="0"/>
              <a:t>Projections of changes in land use/population</a:t>
            </a:r>
          </a:p>
          <a:p>
            <a:pPr lvl="3"/>
            <a:r>
              <a:rPr lang="en-US" dirty="0"/>
              <a:t>Surrogates, New sources, </a:t>
            </a:r>
            <a:r>
              <a:rPr lang="en-US" dirty="0" err="1"/>
              <a:t>Biogenics</a:t>
            </a:r>
            <a:r>
              <a:rPr lang="en-US" dirty="0"/>
              <a:t>, Ag fertilizer</a:t>
            </a:r>
          </a:p>
          <a:p>
            <a:pPr lvl="2"/>
            <a:r>
              <a:rPr lang="en-US" dirty="0"/>
              <a:t>Fires: Impact on </a:t>
            </a:r>
            <a:r>
              <a:rPr lang="en-US" dirty="0" err="1"/>
              <a:t>biogenics</a:t>
            </a:r>
            <a:r>
              <a:rPr lang="en-US" dirty="0"/>
              <a:t>, future year modeling treatment</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134</a:t>
            </a:fld>
            <a:endParaRPr lang="en-US" dirty="0"/>
          </a:p>
        </p:txBody>
      </p:sp>
      <p:sp>
        <p:nvSpPr>
          <p:cNvPr id="5" name="Title 4"/>
          <p:cNvSpPr>
            <a:spLocks noGrp="1"/>
          </p:cNvSpPr>
          <p:nvPr>
            <p:ph type="title"/>
          </p:nvPr>
        </p:nvSpPr>
        <p:spPr/>
        <p:txBody>
          <a:bodyPr>
            <a:normAutofit fontScale="90000"/>
          </a:bodyPr>
          <a:lstStyle/>
          <a:p>
            <a:r>
              <a:rPr lang="en-US" dirty="0"/>
              <a:t>Ongoing work and New Directions</a:t>
            </a:r>
          </a:p>
        </p:txBody>
      </p:sp>
    </p:spTree>
    <p:extLst>
      <p:ext uri="{BB962C8B-B14F-4D97-AF65-F5344CB8AC3E}">
        <p14:creationId xmlns:p14="http://schemas.microsoft.com/office/powerpoint/2010/main" val="40520311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7"/>
            <a:ext cx="8555832" cy="4923821"/>
          </a:xfrm>
        </p:spPr>
        <p:txBody>
          <a:bodyPr>
            <a:normAutofit/>
          </a:bodyPr>
          <a:lstStyle/>
          <a:p>
            <a:r>
              <a:rPr lang="en-US" dirty="0"/>
              <a:t>The CMAS Center distributes many tools (</a:t>
            </a:r>
            <a:r>
              <a:rPr lang="en-US" dirty="0">
                <a:hlinkClick r:id="rId2"/>
              </a:rPr>
              <a:t>https://www.cmascenter.org/</a:t>
            </a:r>
            <a:r>
              <a:rPr lang="en-US" dirty="0"/>
              <a:t>)</a:t>
            </a:r>
          </a:p>
          <a:p>
            <a:pPr lvl="1"/>
            <a:r>
              <a:rPr lang="en-US" dirty="0"/>
              <a:t> SMOKE, CMAQ, VERDI (visualization), the Surrogate Tool, Spatial Allocator, Speciation Tool, and the Control Strategy Tool which includes the Emissions Modeling Framework</a:t>
            </a:r>
          </a:p>
          <a:p>
            <a:r>
              <a:rPr lang="en-US" dirty="0"/>
              <a:t>SMOKE software and documentation is available from </a:t>
            </a:r>
            <a:r>
              <a:rPr lang="en-US" dirty="0">
                <a:hlinkClick r:id="rId3"/>
              </a:rPr>
              <a:t>http://www.cmascenter.org/smoke</a:t>
            </a:r>
            <a:r>
              <a:rPr lang="en-US" dirty="0"/>
              <a:t> </a:t>
            </a:r>
          </a:p>
          <a:p>
            <a:pPr lvl="1"/>
            <a:r>
              <a:rPr lang="en-US" dirty="0"/>
              <a:t>A WIKI for SMOKE that answers common questions about emissions modeling is here: </a:t>
            </a:r>
            <a:r>
              <a:rPr lang="en-US" dirty="0">
                <a:hlinkClick r:id="rId4"/>
              </a:rPr>
              <a:t>https://www.airqualitymodeling.org/index.php</a:t>
            </a:r>
            <a:endParaRPr lang="en-US" dirty="0"/>
          </a:p>
          <a:p>
            <a:pPr marL="109728"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382000" y="6407944"/>
            <a:ext cx="631032" cy="365125"/>
          </a:xfrm>
        </p:spPr>
        <p:txBody>
          <a:bodyPr/>
          <a:lstStyle/>
          <a:p>
            <a:fld id="{61C894BD-DCE2-4A96-A9AF-225BBEAC2A40}" type="slidenum">
              <a:rPr lang="en-US" smtClean="0"/>
              <a:pPr/>
              <a:t>135</a:t>
            </a:fld>
            <a:endParaRPr lang="en-US" dirty="0"/>
          </a:p>
        </p:txBody>
      </p:sp>
      <p:sp>
        <p:nvSpPr>
          <p:cNvPr id="5" name="Title 4"/>
          <p:cNvSpPr>
            <a:spLocks noGrp="1"/>
          </p:cNvSpPr>
          <p:nvPr>
            <p:ph type="title"/>
          </p:nvPr>
        </p:nvSpPr>
        <p:spPr/>
        <p:txBody>
          <a:bodyPr>
            <a:normAutofit fontScale="90000"/>
          </a:bodyPr>
          <a:lstStyle/>
          <a:p>
            <a:r>
              <a:rPr lang="en-US" dirty="0"/>
              <a:t>Emissions Modeling Software </a:t>
            </a:r>
            <a:br>
              <a:rPr lang="en-US" dirty="0"/>
            </a:br>
            <a:r>
              <a:rPr lang="en-US" dirty="0"/>
              <a:t>and Data Downloads</a:t>
            </a:r>
          </a:p>
        </p:txBody>
      </p:sp>
    </p:spTree>
    <p:extLst>
      <p:ext uri="{BB962C8B-B14F-4D97-AF65-F5344CB8AC3E}">
        <p14:creationId xmlns:p14="http://schemas.microsoft.com/office/powerpoint/2010/main" val="374089875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6296" y="1600200"/>
            <a:ext cx="8229600" cy="4525963"/>
          </a:xfrm>
        </p:spPr>
        <p:txBody>
          <a:bodyPr>
            <a:normAutofit fontScale="92500" lnSpcReduction="10000"/>
          </a:bodyPr>
          <a:lstStyle/>
          <a:p>
            <a:r>
              <a:rPr lang="en-US" dirty="0"/>
              <a:t>EPA’s modeling platform data, documentation, scripts available from</a:t>
            </a:r>
          </a:p>
          <a:p>
            <a:pPr lvl="1">
              <a:spcAft>
                <a:spcPts val="600"/>
              </a:spcAft>
            </a:pPr>
            <a:r>
              <a:rPr lang="en-US" dirty="0">
                <a:hlinkClick r:id="rId2"/>
              </a:rPr>
              <a:t>https://www.epa.gov/air-emissions-modeling</a:t>
            </a:r>
            <a:r>
              <a:rPr lang="en-US" dirty="0"/>
              <a:t> </a:t>
            </a:r>
          </a:p>
          <a:p>
            <a:pPr lvl="1"/>
            <a:r>
              <a:rPr lang="en-US" dirty="0"/>
              <a:t>Version 6 platforms include:</a:t>
            </a:r>
          </a:p>
          <a:p>
            <a:pPr lvl="2">
              <a:spcAft>
                <a:spcPts val="600"/>
              </a:spcAft>
            </a:pPr>
            <a:r>
              <a:rPr lang="en-US" u="sng" dirty="0"/>
              <a:t>2011v6.3</a:t>
            </a:r>
            <a:r>
              <a:rPr lang="en-US" dirty="0"/>
              <a:t>: January 2017 NODA (2011el/2023el), </a:t>
            </a:r>
            <a:br>
              <a:rPr lang="en-US" dirty="0"/>
            </a:br>
            <a:r>
              <a:rPr lang="en-US" dirty="0"/>
              <a:t>Final Cross-State Air Pollution Rule (CSAPR) Update  (2011ek/2017ek), hemispheric case</a:t>
            </a:r>
          </a:p>
          <a:p>
            <a:pPr lvl="1">
              <a:spcAft>
                <a:spcPts val="600"/>
              </a:spcAft>
            </a:pPr>
            <a:r>
              <a:rPr lang="en-US" dirty="0"/>
              <a:t>Version 7.0 platform for NATA based on 2014NEIv1</a:t>
            </a:r>
          </a:p>
          <a:p>
            <a:pPr lvl="1">
              <a:spcAft>
                <a:spcPts val="600"/>
              </a:spcAft>
            </a:pPr>
            <a:r>
              <a:rPr lang="en-US" dirty="0"/>
              <a:t>2016 alpha platform with compatible 2014 and 2015</a:t>
            </a:r>
          </a:p>
          <a:p>
            <a:pPr lvl="1">
              <a:spcAft>
                <a:spcPts val="600"/>
              </a:spcAft>
            </a:pPr>
            <a:r>
              <a:rPr lang="en-US" dirty="0"/>
              <a:t>Spatial surrogates available for 4km, 12km, 36km</a:t>
            </a:r>
          </a:p>
          <a:p>
            <a:pPr lvl="1">
              <a:spcAft>
                <a:spcPts val="600"/>
              </a:spcAft>
            </a:pPr>
            <a:r>
              <a:rPr lang="en-US" dirty="0"/>
              <a:t>Speciation data for CB05, CB6, SAPRC07TB</a:t>
            </a:r>
          </a:p>
          <a:p>
            <a:pPr lvl="1">
              <a:spcAft>
                <a:spcPts val="600"/>
              </a:spcAft>
            </a:pPr>
            <a:r>
              <a:rPr lang="en-US" dirty="0"/>
              <a:t>Temporal profiles for all sectors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136</a:t>
            </a:fld>
            <a:endParaRPr lang="en-US" dirty="0"/>
          </a:p>
        </p:txBody>
      </p:sp>
      <p:sp>
        <p:nvSpPr>
          <p:cNvPr id="5" name="Title 4"/>
          <p:cNvSpPr>
            <a:spLocks noGrp="1"/>
          </p:cNvSpPr>
          <p:nvPr>
            <p:ph type="title"/>
          </p:nvPr>
        </p:nvSpPr>
        <p:spPr/>
        <p:txBody>
          <a:bodyPr>
            <a:normAutofit fontScale="90000"/>
          </a:bodyPr>
          <a:lstStyle/>
          <a:p>
            <a:r>
              <a:rPr lang="en-US" dirty="0"/>
              <a:t>Emissions Modeling Platform </a:t>
            </a:r>
            <a:br>
              <a:rPr lang="en-US" dirty="0"/>
            </a:br>
            <a:r>
              <a:rPr lang="en-US" dirty="0"/>
              <a:t>Data Availability</a:t>
            </a:r>
          </a:p>
        </p:txBody>
      </p:sp>
    </p:spTree>
    <p:extLst>
      <p:ext uri="{BB962C8B-B14F-4D97-AF65-F5344CB8AC3E}">
        <p14:creationId xmlns:p14="http://schemas.microsoft.com/office/powerpoint/2010/main" val="18309303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Any final questions on the base year part of the training?</a:t>
            </a:r>
            <a:br>
              <a:rPr lang="en-US" dirty="0"/>
            </a:br>
            <a:endParaRPr lang="en-US" dirty="0"/>
          </a:p>
          <a:p>
            <a:r>
              <a:rPr lang="en-US" dirty="0"/>
              <a:t>Please complete the course </a:t>
            </a:r>
            <a:br>
              <a:rPr lang="en-US" dirty="0"/>
            </a:br>
            <a:r>
              <a:rPr lang="en-US" dirty="0"/>
              <a:t>evaluation at </a:t>
            </a:r>
            <a:br>
              <a:rPr lang="en-US" dirty="0"/>
            </a:br>
            <a:r>
              <a:rPr lang="en-US" u="sng" dirty="0">
                <a:hlinkClick r:id="rId2"/>
              </a:rPr>
              <a:t>www.tinyurl.com/EIAGsurvey</a:t>
            </a:r>
            <a:endParaRPr lang="en-US" dirty="0"/>
          </a:p>
          <a:p>
            <a:endParaRPr lang="en-US" dirty="0"/>
          </a:p>
          <a:p>
            <a:r>
              <a:rPr lang="en-US" dirty="0"/>
              <a:t>Contacts: </a:t>
            </a:r>
            <a:br>
              <a:rPr lang="en-US" dirty="0"/>
            </a:br>
            <a:r>
              <a:rPr lang="en-US" dirty="0">
                <a:hlinkClick r:id="rId3"/>
              </a:rPr>
              <a:t>eyth.alison@epa.gov</a:t>
            </a:r>
            <a:r>
              <a:rPr lang="en-US" dirty="0"/>
              <a:t>, </a:t>
            </a:r>
            <a:r>
              <a:rPr lang="en-US" dirty="0">
                <a:hlinkClick r:id="rId4"/>
              </a:rPr>
              <a:t>V</a:t>
            </a:r>
            <a:r>
              <a:rPr lang="en-US" dirty="0">
                <a:hlinkClick r:id="rId5"/>
              </a:rPr>
              <a:t>ukovich.jeffrey@epa.gov</a:t>
            </a:r>
            <a:r>
              <a:rPr lang="en-US" dirty="0"/>
              <a:t>, </a:t>
            </a:r>
            <a:r>
              <a:rPr lang="en-US" dirty="0">
                <a:hlinkClick r:id="rId6"/>
              </a:rPr>
              <a:t>farkas.caroline@epa.gov</a:t>
            </a:r>
            <a:r>
              <a:rPr lang="en-US" dirty="0"/>
              <a:t> </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a:xfrm>
            <a:off x="8534400" y="6407944"/>
            <a:ext cx="478632" cy="365125"/>
          </a:xfrm>
        </p:spPr>
        <p:txBody>
          <a:bodyPr/>
          <a:lstStyle/>
          <a:p>
            <a:fld id="{61C894BD-DCE2-4A96-A9AF-225BBEAC2A40}" type="slidenum">
              <a:rPr lang="en-US" smtClean="0"/>
              <a:pPr/>
              <a:t>137</a:t>
            </a:fld>
            <a:endParaRPr lang="en-US" dirty="0"/>
          </a:p>
        </p:txBody>
      </p:sp>
      <p:sp>
        <p:nvSpPr>
          <p:cNvPr id="5" name="Title 4"/>
          <p:cNvSpPr>
            <a:spLocks noGrp="1"/>
          </p:cNvSpPr>
          <p:nvPr>
            <p:ph type="title"/>
          </p:nvPr>
        </p:nvSpPr>
        <p:spPr/>
        <p:txBody>
          <a:bodyPr/>
          <a:lstStyle/>
          <a:p>
            <a:r>
              <a:rPr lang="en-US" dirty="0"/>
              <a:t>Questions?</a:t>
            </a:r>
          </a:p>
        </p:txBody>
      </p:sp>
      <p:pic>
        <p:nvPicPr>
          <p:cNvPr id="6" name="Picture 5">
            <a:extLst>
              <a:ext uri="{FF2B5EF4-FFF2-40B4-BE49-F238E27FC236}">
                <a16:creationId xmlns:a16="http://schemas.microsoft.com/office/drawing/2014/main" id="{A108F174-0DCA-4FA8-9AE7-9B7CEF0AC2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78642" y="3276600"/>
            <a:ext cx="2971800" cy="2638711"/>
          </a:xfrm>
          <a:prstGeom prst="rect">
            <a:avLst/>
          </a:prstGeom>
        </p:spPr>
      </p:pic>
    </p:spTree>
    <p:extLst>
      <p:ext uri="{BB962C8B-B14F-4D97-AF65-F5344CB8AC3E}">
        <p14:creationId xmlns:p14="http://schemas.microsoft.com/office/powerpoint/2010/main" val="2525852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0168236-050B-4B81-8908-42675FC2BD60}"/>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BAF67AA3-03E8-4C2F-B907-4EBA1EDE1A08}"/>
              </a:ext>
            </a:extLst>
          </p:cNvPr>
          <p:cNvSpPr>
            <a:spLocks noGrp="1"/>
          </p:cNvSpPr>
          <p:nvPr>
            <p:ph type="sldNum" sz="quarter" idx="12"/>
          </p:nvPr>
        </p:nvSpPr>
        <p:spPr/>
        <p:txBody>
          <a:bodyPr/>
          <a:lstStyle/>
          <a:p>
            <a:fld id="{61C894BD-DCE2-4A96-A9AF-225BBEAC2A40}" type="slidenum">
              <a:rPr lang="en-US" smtClean="0"/>
              <a:pPr/>
              <a:t>14</a:t>
            </a:fld>
            <a:endParaRPr lang="en-US"/>
          </a:p>
        </p:txBody>
      </p:sp>
      <p:pic>
        <p:nvPicPr>
          <p:cNvPr id="11" name="Content Placeholder 10">
            <a:extLst>
              <a:ext uri="{FF2B5EF4-FFF2-40B4-BE49-F238E27FC236}">
                <a16:creationId xmlns:a16="http://schemas.microsoft.com/office/drawing/2014/main" id="{E5877745-2F0F-41BC-A973-BD3469582B93}"/>
              </a:ext>
            </a:extLst>
          </p:cNvPr>
          <p:cNvPicPr>
            <a:picLocks noGrp="1" noChangeAspect="1"/>
          </p:cNvPicPr>
          <p:nvPr>
            <p:ph idx="1"/>
          </p:nvPr>
        </p:nvPicPr>
        <p:blipFill>
          <a:blip r:embed="rId2"/>
          <a:stretch>
            <a:fillRect/>
          </a:stretch>
        </p:blipFill>
        <p:spPr>
          <a:xfrm>
            <a:off x="332020" y="702849"/>
            <a:ext cx="8315252" cy="5702300"/>
          </a:xfrm>
          <a:prstGeom prst="rect">
            <a:avLst/>
          </a:prstGeom>
        </p:spPr>
      </p:pic>
      <p:sp>
        <p:nvSpPr>
          <p:cNvPr id="12" name="TextBox 11">
            <a:extLst>
              <a:ext uri="{FF2B5EF4-FFF2-40B4-BE49-F238E27FC236}">
                <a16:creationId xmlns:a16="http://schemas.microsoft.com/office/drawing/2014/main" id="{E563B5BE-B62C-4FD8-8CA5-C382B78795CE}"/>
              </a:ext>
            </a:extLst>
          </p:cNvPr>
          <p:cNvSpPr txBox="1"/>
          <p:nvPr/>
        </p:nvSpPr>
        <p:spPr>
          <a:xfrm>
            <a:off x="168046" y="330722"/>
            <a:ext cx="7893508" cy="369332"/>
          </a:xfrm>
          <a:prstGeom prst="rect">
            <a:avLst/>
          </a:prstGeom>
          <a:noFill/>
        </p:spPr>
        <p:txBody>
          <a:bodyPr wrap="none" rtlCol="0">
            <a:spAutoFit/>
          </a:bodyPr>
          <a:lstStyle/>
          <a:p>
            <a:r>
              <a:rPr lang="en-US" dirty="0"/>
              <a:t>Case names appear on the web and FTP sites and in input file names</a:t>
            </a:r>
          </a:p>
        </p:txBody>
      </p:sp>
    </p:spTree>
    <p:extLst>
      <p:ext uri="{BB962C8B-B14F-4D97-AF65-F5344CB8AC3E}">
        <p14:creationId xmlns:p14="http://schemas.microsoft.com/office/powerpoint/2010/main" val="1259151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752600" y="2246276"/>
            <a:ext cx="5630149" cy="4295146"/>
          </a:xfrm>
          <a:prstGeom prst="rect">
            <a:avLst/>
          </a:prstGeom>
        </p:spPr>
      </p:pic>
      <p:sp>
        <p:nvSpPr>
          <p:cNvPr id="2" name="Content Placeholder 1"/>
          <p:cNvSpPr>
            <a:spLocks noGrp="1"/>
          </p:cNvSpPr>
          <p:nvPr>
            <p:ph idx="1"/>
          </p:nvPr>
        </p:nvSpPr>
        <p:spPr>
          <a:xfrm>
            <a:off x="332424" y="1397318"/>
            <a:ext cx="8314848" cy="964882"/>
          </a:xfrm>
        </p:spPr>
        <p:txBody>
          <a:bodyPr>
            <a:normAutofit fontScale="70000" lnSpcReduction="20000"/>
          </a:bodyPr>
          <a:lstStyle/>
          <a:p>
            <a:r>
              <a:rPr lang="en-US" dirty="0"/>
              <a:t>US domains / grids use consistent map projections (Lambert)</a:t>
            </a:r>
          </a:p>
          <a:p>
            <a:r>
              <a:rPr lang="en-US" dirty="0"/>
              <a:t>Other domains also exist (e.g., 36km, 4km, hemispheric)	</a:t>
            </a:r>
          </a:p>
          <a:p>
            <a:r>
              <a:rPr lang="en-US" b="1" dirty="0"/>
              <a:t>Many US domains include parts of Canada and/or Mexico</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15</a:t>
            </a:fld>
            <a:endParaRPr lang="en-US"/>
          </a:p>
        </p:txBody>
      </p:sp>
      <p:sp>
        <p:nvSpPr>
          <p:cNvPr id="5" name="Title 4"/>
          <p:cNvSpPr>
            <a:spLocks noGrp="1"/>
          </p:cNvSpPr>
          <p:nvPr>
            <p:ph type="title"/>
          </p:nvPr>
        </p:nvSpPr>
        <p:spPr>
          <a:xfrm>
            <a:off x="332424" y="356236"/>
            <a:ext cx="8125776" cy="939164"/>
          </a:xfrm>
        </p:spPr>
        <p:txBody>
          <a:bodyPr>
            <a:normAutofit fontScale="90000"/>
          </a:bodyPr>
          <a:lstStyle/>
          <a:p>
            <a:r>
              <a:rPr lang="en-US" dirty="0"/>
              <a:t>EPA US 12km Modeling Platform Domains</a:t>
            </a:r>
          </a:p>
        </p:txBody>
      </p:sp>
      <p:sp>
        <p:nvSpPr>
          <p:cNvPr id="7"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a:t>
            </a:r>
            <a:r>
              <a:rPr lang="en-US"/>
              <a:t>EPA OAQPS</a:t>
            </a:r>
            <a:r>
              <a:rPr lang="en-US" dirty="0"/>
              <a:t>, Emission Inventory and Analysis Group</a:t>
            </a:r>
          </a:p>
        </p:txBody>
      </p:sp>
    </p:spTree>
    <p:extLst>
      <p:ext uri="{BB962C8B-B14F-4D97-AF65-F5344CB8AC3E}">
        <p14:creationId xmlns:p14="http://schemas.microsoft.com/office/powerpoint/2010/main" val="3531011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481328"/>
            <a:ext cx="8860632" cy="4843272"/>
          </a:xfrm>
        </p:spPr>
        <p:txBody>
          <a:bodyPr>
            <a:normAutofit fontScale="92500" lnSpcReduction="10000"/>
          </a:bodyPr>
          <a:lstStyle/>
          <a:p>
            <a:r>
              <a:rPr lang="en-US" dirty="0"/>
              <a:t>Canada emissions &amp; ancillary data (e.g., surrogates)</a:t>
            </a:r>
          </a:p>
          <a:p>
            <a:pPr lvl="1"/>
            <a:r>
              <a:rPr lang="en-US" dirty="0"/>
              <a:t>Courtesy Environment Canada</a:t>
            </a:r>
          </a:p>
          <a:p>
            <a:pPr lvl="1"/>
            <a:r>
              <a:rPr lang="en-US" dirty="0"/>
              <a:t>Used 2010 until 2013 and 2025 data provided in April, 2017</a:t>
            </a:r>
          </a:p>
          <a:p>
            <a:pPr lvl="1"/>
            <a:r>
              <a:rPr lang="en-US" dirty="0"/>
              <a:t>Fire emissions provided for summer 2011 and other years</a:t>
            </a:r>
          </a:p>
          <a:p>
            <a:r>
              <a:rPr lang="en-US" dirty="0"/>
              <a:t>Mexico 2008 emissions and projections of these</a:t>
            </a:r>
          </a:p>
          <a:p>
            <a:pPr lvl="1"/>
            <a:r>
              <a:rPr lang="en-US" dirty="0"/>
              <a:t>Based on </a:t>
            </a:r>
            <a:r>
              <a:rPr lang="en-US" dirty="0" err="1"/>
              <a:t>Inventario</a:t>
            </a:r>
            <a:r>
              <a:rPr lang="en-US" dirty="0"/>
              <a:t> Nacional de Emisiones de Mexico, 2008</a:t>
            </a:r>
          </a:p>
          <a:p>
            <a:pPr lvl="1"/>
            <a:r>
              <a:rPr lang="en-US" dirty="0"/>
              <a:t>MOVES-Mexico data was developed for key years</a:t>
            </a:r>
          </a:p>
          <a:p>
            <a:pPr lvl="1"/>
            <a:r>
              <a:rPr lang="en-US" dirty="0"/>
              <a:t>Base year fire emissions for Mexico derived from </a:t>
            </a:r>
            <a:br>
              <a:rPr lang="en-US" dirty="0"/>
            </a:br>
            <a:r>
              <a:rPr lang="en-US" b="1" dirty="0"/>
              <a:t>F</a:t>
            </a:r>
            <a:r>
              <a:rPr lang="en-US" dirty="0"/>
              <a:t>ire </a:t>
            </a:r>
            <a:r>
              <a:rPr lang="en-US" b="1" dirty="0" err="1"/>
              <a:t>IN</a:t>
            </a:r>
            <a:r>
              <a:rPr lang="en-US" dirty="0" err="1"/>
              <a:t>ventory</a:t>
            </a:r>
            <a:r>
              <a:rPr lang="en-US" dirty="0"/>
              <a:t> from </a:t>
            </a:r>
            <a:r>
              <a:rPr lang="en-US" b="1" dirty="0"/>
              <a:t>N</a:t>
            </a:r>
            <a:r>
              <a:rPr lang="en-US" dirty="0"/>
              <a:t>CAR (</a:t>
            </a:r>
            <a:r>
              <a:rPr lang="en-US" b="1" dirty="0"/>
              <a:t>FINN</a:t>
            </a:r>
            <a:r>
              <a:rPr lang="en-US" dirty="0"/>
              <a:t>):</a:t>
            </a:r>
          </a:p>
          <a:p>
            <a:pPr lvl="2"/>
            <a:r>
              <a:rPr lang="en-US" dirty="0"/>
              <a:t> A daily fire emissions product for atmospheric chemistry models [also used for winter in Canada]</a:t>
            </a:r>
          </a:p>
          <a:p>
            <a:r>
              <a:rPr lang="en-US" dirty="0"/>
              <a:t>Hemispheric Transport of Air Pollution (HTAP) </a:t>
            </a:r>
            <a:br>
              <a:rPr lang="en-US" dirty="0"/>
            </a:br>
            <a:r>
              <a:rPr lang="en-US" dirty="0"/>
              <a:t>version 2 inventories used outside of North America in hemispheric runs</a:t>
            </a:r>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16</a:t>
            </a:fld>
            <a:endParaRPr lang="en-US"/>
          </a:p>
        </p:txBody>
      </p:sp>
      <p:sp>
        <p:nvSpPr>
          <p:cNvPr id="5" name="Title 4"/>
          <p:cNvSpPr>
            <a:spLocks noGrp="1"/>
          </p:cNvSpPr>
          <p:nvPr>
            <p:ph type="title"/>
          </p:nvPr>
        </p:nvSpPr>
        <p:spPr/>
        <p:txBody>
          <a:bodyPr>
            <a:normAutofit fontScale="90000"/>
          </a:bodyPr>
          <a:lstStyle/>
          <a:p>
            <a:r>
              <a:rPr lang="en-US" sz="4400" dirty="0"/>
              <a:t>Non-US emissions in the emissions modeling platform </a:t>
            </a:r>
            <a:r>
              <a:rPr lang="en-US" sz="4800" dirty="0"/>
              <a:t> </a:t>
            </a:r>
            <a:endParaRPr lang="en-US" dirty="0"/>
          </a:p>
        </p:txBody>
      </p:sp>
      <p:sp>
        <p:nvSpPr>
          <p:cNvPr id="6"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31077592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64857"/>
            <a:ext cx="8382000" cy="4690872"/>
          </a:xfrm>
        </p:spPr>
        <p:txBody>
          <a:bodyPr>
            <a:normAutofit fontScale="92500" lnSpcReduction="20000"/>
          </a:bodyPr>
          <a:lstStyle/>
          <a:p>
            <a:r>
              <a:rPr lang="en-US" dirty="0"/>
              <a:t>Emission inventories are broken down into “sectors” used to prepare AQM-ready emissions for different parts of the inventory</a:t>
            </a:r>
          </a:p>
          <a:p>
            <a:r>
              <a:rPr lang="en-US" dirty="0"/>
              <a:t>Each sector has unique processing or inventory characteristics and names are lowercase (e.g., </a:t>
            </a:r>
            <a:r>
              <a:rPr lang="en-US" dirty="0" err="1"/>
              <a:t>rwc</a:t>
            </a:r>
            <a:r>
              <a:rPr lang="en-US" dirty="0"/>
              <a:t>)</a:t>
            </a:r>
          </a:p>
          <a:p>
            <a:r>
              <a:rPr lang="en-US" dirty="0"/>
              <a:t>Specific sectors vary by modeling platform but cover all sources in the inventory</a:t>
            </a:r>
          </a:p>
          <a:p>
            <a:r>
              <a:rPr lang="en-US" dirty="0"/>
              <a:t>Point source sectors keep their specific latitude-longitude locations throughout the process</a:t>
            </a:r>
          </a:p>
          <a:p>
            <a:r>
              <a:rPr lang="en-US" dirty="0"/>
              <a:t>Nonpoint sectors are allocated to grid cells using spatial surrogates</a:t>
            </a:r>
          </a:p>
          <a:p>
            <a:r>
              <a:rPr lang="en-US" b="1" u="sng" dirty="0"/>
              <a:t>EPA processes emissions separately for each sector then merges the ground-level emissions for a case together to create final AQM-ready files</a:t>
            </a:r>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17</a:t>
            </a:fld>
            <a:endParaRPr lang="en-US"/>
          </a:p>
        </p:txBody>
      </p:sp>
      <p:sp>
        <p:nvSpPr>
          <p:cNvPr id="5" name="Title 4"/>
          <p:cNvSpPr>
            <a:spLocks noGrp="1"/>
          </p:cNvSpPr>
          <p:nvPr>
            <p:ph type="title"/>
          </p:nvPr>
        </p:nvSpPr>
        <p:spPr/>
        <p:txBody>
          <a:bodyPr>
            <a:normAutofit fontScale="90000"/>
          </a:bodyPr>
          <a:lstStyle/>
          <a:p>
            <a:r>
              <a:rPr lang="en-US" dirty="0"/>
              <a:t>Emissions Modeling Platform Sectors</a:t>
            </a:r>
          </a:p>
        </p:txBody>
      </p:sp>
    </p:spTree>
    <p:extLst>
      <p:ext uri="{BB962C8B-B14F-4D97-AF65-F5344CB8AC3E}">
        <p14:creationId xmlns:p14="http://schemas.microsoft.com/office/powerpoint/2010/main" val="3961758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7848600" cy="868362"/>
          </a:xfrm>
        </p:spPr>
        <p:txBody>
          <a:bodyPr>
            <a:normAutofit fontScale="90000"/>
          </a:bodyPr>
          <a:lstStyle/>
          <a:p>
            <a:r>
              <a:rPr lang="en-US" dirty="0"/>
              <a:t>2016 Platform Sectors: </a:t>
            </a:r>
            <a:br>
              <a:rPr lang="en-US" dirty="0"/>
            </a:br>
            <a:r>
              <a:rPr lang="en-US" dirty="0"/>
              <a:t>Point and Non-U.S.</a:t>
            </a:r>
          </a:p>
        </p:txBody>
      </p:sp>
      <p:graphicFrame>
        <p:nvGraphicFramePr>
          <p:cNvPr id="6" name="Content Placeholder 5"/>
          <p:cNvGraphicFramePr>
            <a:graphicFrameLocks noGrp="1"/>
          </p:cNvGraphicFramePr>
          <p:nvPr>
            <p:ph idx="1"/>
            <p:extLst/>
          </p:nvPr>
        </p:nvGraphicFramePr>
        <p:xfrm>
          <a:off x="304800" y="1325149"/>
          <a:ext cx="8497728" cy="5070571"/>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299662685"/>
                    </a:ext>
                  </a:extLst>
                </a:gridCol>
                <a:gridCol w="6592728">
                  <a:extLst>
                    <a:ext uri="{9D8B030D-6E8A-4147-A177-3AD203B41FA5}">
                      <a16:colId xmlns:a16="http://schemas.microsoft.com/office/drawing/2014/main" val="2779531736"/>
                    </a:ext>
                  </a:extLst>
                </a:gridCol>
              </a:tblGrid>
              <a:tr h="370840">
                <a:tc>
                  <a:txBody>
                    <a:bodyPr/>
                    <a:lstStyle/>
                    <a:p>
                      <a:r>
                        <a:rPr lang="en-US" dirty="0"/>
                        <a:t>Point</a:t>
                      </a:r>
                      <a:r>
                        <a:rPr lang="en-US" baseline="0" dirty="0"/>
                        <a:t> and non-US Sectors</a:t>
                      </a:r>
                      <a:endParaRPr lang="en-US" dirty="0"/>
                    </a:p>
                  </a:txBody>
                  <a:tcPr/>
                </a:tc>
                <a:tc>
                  <a:txBody>
                    <a:bodyPr/>
                    <a:lstStyle/>
                    <a:p>
                      <a:endParaRPr lang="en-US" dirty="0"/>
                    </a:p>
                    <a:p>
                      <a:r>
                        <a:rPr lang="en-US" dirty="0"/>
                        <a:t>Sector Description</a:t>
                      </a:r>
                    </a:p>
                  </a:txBody>
                  <a:tcPr/>
                </a:tc>
                <a:extLst>
                  <a:ext uri="{0D108BD9-81ED-4DB2-BD59-A6C34878D82A}">
                    <a16:rowId xmlns:a16="http://schemas.microsoft.com/office/drawing/2014/main" val="4229289442"/>
                  </a:ext>
                </a:extLst>
              </a:tr>
              <a:tr h="370840">
                <a:tc>
                  <a:txBody>
                    <a:bodyPr/>
                    <a:lstStyle/>
                    <a:p>
                      <a:r>
                        <a:rPr lang="en-US" dirty="0" err="1"/>
                        <a:t>ptegu</a:t>
                      </a:r>
                      <a:endParaRPr lang="en-US" dirty="0"/>
                    </a:p>
                  </a:txBody>
                  <a:tcPr/>
                </a:tc>
                <a:tc>
                  <a:txBody>
                    <a:bodyPr/>
                    <a:lstStyle/>
                    <a:p>
                      <a:r>
                        <a:rPr lang="en-US" dirty="0"/>
                        <a:t>Point sources that are Electric</a:t>
                      </a:r>
                      <a:r>
                        <a:rPr lang="en-US" baseline="0" dirty="0"/>
                        <a:t> generating units (EGUs)</a:t>
                      </a:r>
                      <a:endParaRPr lang="en-US" dirty="0"/>
                    </a:p>
                  </a:txBody>
                  <a:tcPr/>
                </a:tc>
                <a:extLst>
                  <a:ext uri="{0D108BD9-81ED-4DB2-BD59-A6C34878D82A}">
                    <a16:rowId xmlns:a16="http://schemas.microsoft.com/office/drawing/2014/main" val="1853976937"/>
                  </a:ext>
                </a:extLst>
              </a:tr>
              <a:tr h="370840">
                <a:tc>
                  <a:txBody>
                    <a:bodyPr/>
                    <a:lstStyle/>
                    <a:p>
                      <a:r>
                        <a:rPr lang="en-US" dirty="0" err="1"/>
                        <a:t>pt_oilgas</a:t>
                      </a:r>
                      <a:endParaRPr lang="en-US" dirty="0"/>
                    </a:p>
                  </a:txBody>
                  <a:tcPr/>
                </a:tc>
                <a:tc>
                  <a:txBody>
                    <a:bodyPr/>
                    <a:lstStyle/>
                    <a:p>
                      <a:r>
                        <a:rPr lang="en-US" dirty="0"/>
                        <a:t>Point sources related to oil and gas production</a:t>
                      </a:r>
                    </a:p>
                  </a:txBody>
                  <a:tcPr/>
                </a:tc>
                <a:extLst>
                  <a:ext uri="{0D108BD9-81ED-4DB2-BD59-A6C34878D82A}">
                    <a16:rowId xmlns:a16="http://schemas.microsoft.com/office/drawing/2014/main" val="3445358502"/>
                  </a:ext>
                </a:extLst>
              </a:tr>
              <a:tr h="370840">
                <a:tc>
                  <a:txBody>
                    <a:bodyPr/>
                    <a:lstStyle/>
                    <a:p>
                      <a:r>
                        <a:rPr lang="en-US" dirty="0" err="1"/>
                        <a:t>ptnonipm</a:t>
                      </a:r>
                      <a:endParaRPr lang="en-US" dirty="0"/>
                    </a:p>
                  </a:txBody>
                  <a:tcPr/>
                </a:tc>
                <a:tc>
                  <a:txBody>
                    <a:bodyPr/>
                    <a:lstStyle/>
                    <a:p>
                      <a:r>
                        <a:rPr lang="en-US" dirty="0"/>
                        <a:t>Point sources</a:t>
                      </a:r>
                      <a:r>
                        <a:rPr lang="en-US" baseline="0" dirty="0"/>
                        <a:t> that are not EGUs nor related to oil and gas</a:t>
                      </a:r>
                      <a:endParaRPr lang="en-US" dirty="0"/>
                    </a:p>
                  </a:txBody>
                  <a:tcPr/>
                </a:tc>
                <a:extLst>
                  <a:ext uri="{0D108BD9-81ED-4DB2-BD59-A6C34878D82A}">
                    <a16:rowId xmlns:a16="http://schemas.microsoft.com/office/drawing/2014/main" val="3914949797"/>
                  </a:ext>
                </a:extLst>
              </a:tr>
              <a:tr h="370840">
                <a:tc>
                  <a:txBody>
                    <a:bodyPr/>
                    <a:lstStyle/>
                    <a:p>
                      <a:r>
                        <a:rPr lang="en-US" b="0" dirty="0" err="1"/>
                        <a:t>ptagfire</a:t>
                      </a:r>
                      <a:endParaRPr lang="en-US" b="0" dirty="0"/>
                    </a:p>
                  </a:txBody>
                  <a:tcPr/>
                </a:tc>
                <a:tc>
                  <a:txBody>
                    <a:bodyPr/>
                    <a:lstStyle/>
                    <a:p>
                      <a:r>
                        <a:rPr lang="en-US" b="0" dirty="0"/>
                        <a:t>Point</a:t>
                      </a:r>
                      <a:r>
                        <a:rPr lang="en-US" b="0" baseline="0" dirty="0"/>
                        <a:t> source day-specific agricultural fires (was </a:t>
                      </a:r>
                      <a:r>
                        <a:rPr lang="en-US" b="0" baseline="0" dirty="0" err="1"/>
                        <a:t>agfire</a:t>
                      </a:r>
                      <a:r>
                        <a:rPr lang="en-US" b="0" baseline="0" dirty="0"/>
                        <a:t>)</a:t>
                      </a:r>
                      <a:endParaRPr lang="en-US" b="0" dirty="0"/>
                    </a:p>
                  </a:txBody>
                  <a:tcPr/>
                </a:tc>
                <a:extLst>
                  <a:ext uri="{0D108BD9-81ED-4DB2-BD59-A6C34878D82A}">
                    <a16:rowId xmlns:a16="http://schemas.microsoft.com/office/drawing/2014/main" val="2359575282"/>
                  </a:ext>
                </a:extLst>
              </a:tr>
              <a:tr h="357187">
                <a:tc>
                  <a:txBody>
                    <a:bodyPr/>
                    <a:lstStyle/>
                    <a:p>
                      <a:r>
                        <a:rPr lang="en-US" dirty="0" err="1"/>
                        <a:t>ptfire</a:t>
                      </a:r>
                      <a:endParaRPr lang="en-US" dirty="0"/>
                    </a:p>
                  </a:txBody>
                  <a:tcPr/>
                </a:tc>
                <a:tc>
                  <a:txBody>
                    <a:bodyPr/>
                    <a:lstStyle/>
                    <a:p>
                      <a:r>
                        <a:rPr lang="en-US" b="0" dirty="0"/>
                        <a:t>Point</a:t>
                      </a:r>
                      <a:r>
                        <a:rPr lang="en-US" b="0" baseline="0" dirty="0"/>
                        <a:t> source day-specific wild and prescribed fires</a:t>
                      </a:r>
                      <a:endParaRPr lang="en-US" b="0" dirty="0"/>
                    </a:p>
                  </a:txBody>
                  <a:tcPr/>
                </a:tc>
                <a:extLst>
                  <a:ext uri="{0D108BD9-81ED-4DB2-BD59-A6C34878D82A}">
                    <a16:rowId xmlns:a16="http://schemas.microsoft.com/office/drawing/2014/main" val="2130306348"/>
                  </a:ext>
                </a:extLst>
              </a:tr>
              <a:tr h="357187">
                <a:tc>
                  <a:txBody>
                    <a:bodyPr/>
                    <a:lstStyle/>
                    <a:p>
                      <a:r>
                        <a:rPr lang="en-US" dirty="0" err="1"/>
                        <a:t>ptfire_othna</a:t>
                      </a:r>
                      <a:endParaRPr lang="en-US" dirty="0"/>
                    </a:p>
                  </a:txBody>
                  <a:tcPr/>
                </a:tc>
                <a:tc>
                  <a:txBody>
                    <a:bodyPr/>
                    <a:lstStyle/>
                    <a:p>
                      <a:r>
                        <a:rPr lang="en-US" dirty="0"/>
                        <a:t>Non-US point</a:t>
                      </a:r>
                      <a:r>
                        <a:rPr lang="en-US" baseline="0" dirty="0"/>
                        <a:t> source day-specific fires in North America</a:t>
                      </a:r>
                      <a:endParaRPr lang="en-US" dirty="0"/>
                    </a:p>
                  </a:txBody>
                  <a:tcPr/>
                </a:tc>
                <a:extLst>
                  <a:ext uri="{0D108BD9-81ED-4DB2-BD59-A6C34878D82A}">
                    <a16:rowId xmlns:a16="http://schemas.microsoft.com/office/drawing/2014/main" val="969669306"/>
                  </a:ext>
                </a:extLst>
              </a:tr>
              <a:tr h="370840">
                <a:tc>
                  <a:txBody>
                    <a:bodyPr/>
                    <a:lstStyle/>
                    <a:p>
                      <a:r>
                        <a:rPr lang="en-US" b="0" dirty="0"/>
                        <a:t>cmv_c3</a:t>
                      </a:r>
                    </a:p>
                  </a:txBody>
                  <a:tcPr/>
                </a:tc>
                <a:tc>
                  <a:txBody>
                    <a:bodyPr/>
                    <a:lstStyle/>
                    <a:p>
                      <a:r>
                        <a:rPr lang="en-US" dirty="0"/>
                        <a:t>Category 3 (large) Commercial</a:t>
                      </a:r>
                      <a:r>
                        <a:rPr lang="en-US" baseline="0" dirty="0"/>
                        <a:t> Marine Vessels as points</a:t>
                      </a:r>
                      <a:endParaRPr lang="en-US" dirty="0"/>
                    </a:p>
                  </a:txBody>
                  <a:tcPr/>
                </a:tc>
                <a:extLst>
                  <a:ext uri="{0D108BD9-81ED-4DB2-BD59-A6C34878D82A}">
                    <a16:rowId xmlns:a16="http://schemas.microsoft.com/office/drawing/2014/main" val="2707735355"/>
                  </a:ext>
                </a:extLst>
              </a:tr>
              <a:tr h="370840">
                <a:tc>
                  <a:txBody>
                    <a:bodyPr/>
                    <a:lstStyle/>
                    <a:p>
                      <a:r>
                        <a:rPr lang="en-US" dirty="0" err="1"/>
                        <a:t>othpt</a:t>
                      </a:r>
                      <a:endParaRPr lang="en-US" dirty="0"/>
                    </a:p>
                  </a:txBody>
                  <a:tcPr/>
                </a:tc>
                <a:tc>
                  <a:txBody>
                    <a:bodyPr/>
                    <a:lstStyle/>
                    <a:p>
                      <a:r>
                        <a:rPr lang="en-US" dirty="0"/>
                        <a:t>Non-US</a:t>
                      </a:r>
                      <a:r>
                        <a:rPr lang="en-US" baseline="0" dirty="0"/>
                        <a:t> point sources</a:t>
                      </a:r>
                      <a:endParaRPr lang="en-US" dirty="0"/>
                    </a:p>
                  </a:txBody>
                  <a:tcPr/>
                </a:tc>
                <a:extLst>
                  <a:ext uri="{0D108BD9-81ED-4DB2-BD59-A6C34878D82A}">
                    <a16:rowId xmlns:a16="http://schemas.microsoft.com/office/drawing/2014/main" val="2571429127"/>
                  </a:ext>
                </a:extLst>
              </a:tr>
              <a:tr h="370840">
                <a:tc>
                  <a:txBody>
                    <a:bodyPr/>
                    <a:lstStyle/>
                    <a:p>
                      <a:r>
                        <a:rPr lang="en-US" dirty="0" err="1"/>
                        <a:t>othafdust_adj</a:t>
                      </a:r>
                      <a:endParaRPr lang="en-US" dirty="0"/>
                    </a:p>
                  </a:txBody>
                  <a:tcPr/>
                </a:tc>
                <a:tc>
                  <a:txBody>
                    <a:bodyPr/>
                    <a:lstStyle/>
                    <a:p>
                      <a:r>
                        <a:rPr lang="en-US" dirty="0"/>
                        <a:t>Non-US area fugitive</a:t>
                      </a:r>
                      <a:r>
                        <a:rPr lang="en-US" baseline="0" dirty="0"/>
                        <a:t> dust sources (Canada only)</a:t>
                      </a:r>
                      <a:endParaRPr lang="en-US" dirty="0"/>
                    </a:p>
                  </a:txBody>
                  <a:tcPr/>
                </a:tc>
                <a:extLst>
                  <a:ext uri="{0D108BD9-81ED-4DB2-BD59-A6C34878D82A}">
                    <a16:rowId xmlns:a16="http://schemas.microsoft.com/office/drawing/2014/main" val="2272314925"/>
                  </a:ext>
                </a:extLst>
              </a:tr>
              <a:tr h="370840">
                <a:tc>
                  <a:txBody>
                    <a:bodyPr/>
                    <a:lstStyle/>
                    <a:p>
                      <a:r>
                        <a:rPr lang="en-US" dirty="0" err="1"/>
                        <a:t>othar</a:t>
                      </a:r>
                      <a:endParaRPr lang="en-US" dirty="0"/>
                    </a:p>
                  </a:txBody>
                  <a:tcPr/>
                </a:tc>
                <a:tc>
                  <a:txBody>
                    <a:bodyPr/>
                    <a:lstStyle/>
                    <a:p>
                      <a:r>
                        <a:rPr lang="en-US" dirty="0"/>
                        <a:t>Non-US area (i.e., nonpoint)</a:t>
                      </a:r>
                      <a:r>
                        <a:rPr lang="en-US" baseline="0" dirty="0"/>
                        <a:t> </a:t>
                      </a:r>
                      <a:r>
                        <a:rPr lang="en-US" dirty="0"/>
                        <a:t>sources </a:t>
                      </a:r>
                    </a:p>
                  </a:txBody>
                  <a:tcPr/>
                </a:tc>
                <a:extLst>
                  <a:ext uri="{0D108BD9-81ED-4DB2-BD59-A6C34878D82A}">
                    <a16:rowId xmlns:a16="http://schemas.microsoft.com/office/drawing/2014/main" val="955562191"/>
                  </a:ext>
                </a:extLst>
              </a:tr>
              <a:tr h="354905">
                <a:tc>
                  <a:txBody>
                    <a:bodyPr/>
                    <a:lstStyle/>
                    <a:p>
                      <a:r>
                        <a:rPr lang="en-US" b="0" dirty="0" err="1"/>
                        <a:t>onroad_can</a:t>
                      </a:r>
                      <a:endParaRPr lang="en-US" b="0" dirty="0"/>
                    </a:p>
                  </a:txBody>
                  <a:tcPr/>
                </a:tc>
                <a:tc>
                  <a:txBody>
                    <a:bodyPr/>
                    <a:lstStyle/>
                    <a:p>
                      <a:r>
                        <a:rPr lang="en-US" dirty="0"/>
                        <a:t>Onroad</a:t>
                      </a:r>
                      <a:r>
                        <a:rPr lang="en-US" baseline="0" dirty="0"/>
                        <a:t> mobile sources for Canada (was </a:t>
                      </a:r>
                      <a:r>
                        <a:rPr lang="en-US" baseline="0" dirty="0" err="1"/>
                        <a:t>othon</a:t>
                      </a:r>
                      <a:r>
                        <a:rPr lang="en-US" baseline="0" dirty="0"/>
                        <a:t>)</a:t>
                      </a:r>
                      <a:endParaRPr lang="en-US" dirty="0"/>
                    </a:p>
                  </a:txBody>
                  <a:tcPr/>
                </a:tc>
                <a:extLst>
                  <a:ext uri="{0D108BD9-81ED-4DB2-BD59-A6C34878D82A}">
                    <a16:rowId xmlns:a16="http://schemas.microsoft.com/office/drawing/2014/main" val="2319364514"/>
                  </a:ext>
                </a:extLst>
              </a:tr>
              <a:tr h="366491">
                <a:tc>
                  <a:txBody>
                    <a:bodyPr/>
                    <a:lstStyle/>
                    <a:p>
                      <a:r>
                        <a:rPr lang="en-US" b="0" dirty="0" err="1"/>
                        <a:t>onroad_mex</a:t>
                      </a:r>
                      <a:endParaRPr lang="en-US" b="0" dirty="0"/>
                    </a:p>
                  </a:txBody>
                  <a:tcPr/>
                </a:tc>
                <a:tc>
                  <a:txBody>
                    <a:bodyPr/>
                    <a:lstStyle/>
                    <a:p>
                      <a:r>
                        <a:rPr lang="en-US" dirty="0"/>
                        <a:t>Onroad mobile sources for Mexico  (was </a:t>
                      </a:r>
                      <a:r>
                        <a:rPr lang="en-US" dirty="0" err="1"/>
                        <a:t>othon</a:t>
                      </a:r>
                      <a:r>
                        <a:rPr lang="en-US" dirty="0"/>
                        <a:t>)</a:t>
                      </a:r>
                    </a:p>
                  </a:txBody>
                  <a:tcPr/>
                </a:tc>
                <a:extLst>
                  <a:ext uri="{0D108BD9-81ED-4DB2-BD59-A6C34878D82A}">
                    <a16:rowId xmlns:a16="http://schemas.microsoft.com/office/drawing/2014/main" val="688914304"/>
                  </a:ext>
                </a:extLst>
              </a:tr>
            </a:tbl>
          </a:graphicData>
        </a:graphic>
      </p:graphicFrame>
      <p:sp>
        <p:nvSpPr>
          <p:cNvPr id="5" name="Slide Number Placeholder 4"/>
          <p:cNvSpPr>
            <a:spLocks noGrp="1"/>
          </p:cNvSpPr>
          <p:nvPr>
            <p:ph type="sldNum" sz="quarter" idx="12"/>
          </p:nvPr>
        </p:nvSpPr>
        <p:spPr/>
        <p:txBody>
          <a:bodyPr/>
          <a:lstStyle/>
          <a:p>
            <a:fld id="{44789DC8-B33C-7145-9125-54BE67D297D6}" type="slidenum">
              <a:rPr lang="en-US" smtClean="0"/>
              <a:pPr/>
              <a:t>18</a:t>
            </a:fld>
            <a:endParaRPr lang="en-US" dirty="0"/>
          </a:p>
        </p:txBody>
      </p:sp>
      <p:sp>
        <p:nvSpPr>
          <p:cNvPr id="8" name="Footer Placeholder 2"/>
          <p:cNvSpPr txBox="1">
            <a:spLocks/>
          </p:cNvSpPr>
          <p:nvPr/>
        </p:nvSpPr>
        <p:spPr>
          <a:xfrm>
            <a:off x="4114800" y="6405149"/>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3650928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2016 Platform Sectors: </a:t>
            </a:r>
            <a:br>
              <a:rPr lang="en-US" dirty="0"/>
            </a:br>
            <a:r>
              <a:rPr lang="en-US" dirty="0"/>
              <a:t>Ground-level</a:t>
            </a:r>
          </a:p>
        </p:txBody>
      </p:sp>
      <p:graphicFrame>
        <p:nvGraphicFramePr>
          <p:cNvPr id="6" name="Content Placeholder 5"/>
          <p:cNvGraphicFramePr>
            <a:graphicFrameLocks noGrp="1"/>
          </p:cNvGraphicFramePr>
          <p:nvPr>
            <p:ph idx="1"/>
            <p:extLst/>
          </p:nvPr>
        </p:nvGraphicFramePr>
        <p:xfrm>
          <a:off x="533400" y="1522413"/>
          <a:ext cx="8153400" cy="471932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299662685"/>
                    </a:ext>
                  </a:extLst>
                </a:gridCol>
                <a:gridCol w="5715000">
                  <a:extLst>
                    <a:ext uri="{9D8B030D-6E8A-4147-A177-3AD203B41FA5}">
                      <a16:colId xmlns:a16="http://schemas.microsoft.com/office/drawing/2014/main" val="2779531736"/>
                    </a:ext>
                  </a:extLst>
                </a:gridCol>
              </a:tblGrid>
              <a:tr h="370840">
                <a:tc>
                  <a:txBody>
                    <a:bodyPr/>
                    <a:lstStyle/>
                    <a:p>
                      <a:r>
                        <a:rPr lang="en-US" dirty="0"/>
                        <a:t>Nonpoint Sectors</a:t>
                      </a:r>
                    </a:p>
                  </a:txBody>
                  <a:tcPr/>
                </a:tc>
                <a:tc>
                  <a:txBody>
                    <a:bodyPr/>
                    <a:lstStyle/>
                    <a:p>
                      <a:r>
                        <a:rPr lang="en-US" dirty="0"/>
                        <a:t>Sector Description</a:t>
                      </a:r>
                    </a:p>
                  </a:txBody>
                  <a:tcPr/>
                </a:tc>
                <a:extLst>
                  <a:ext uri="{0D108BD9-81ED-4DB2-BD59-A6C34878D82A}">
                    <a16:rowId xmlns:a16="http://schemas.microsoft.com/office/drawing/2014/main" val="4229289442"/>
                  </a:ext>
                </a:extLst>
              </a:tr>
              <a:tr h="370840">
                <a:tc>
                  <a:txBody>
                    <a:bodyPr/>
                    <a:lstStyle/>
                    <a:p>
                      <a:r>
                        <a:rPr lang="en-US" dirty="0" err="1"/>
                        <a:t>afdust_adj</a:t>
                      </a:r>
                      <a:endParaRPr lang="en-US" dirty="0"/>
                    </a:p>
                  </a:txBody>
                  <a:tcPr/>
                </a:tc>
                <a:tc>
                  <a:txBody>
                    <a:bodyPr/>
                    <a:lstStyle/>
                    <a:p>
                      <a:r>
                        <a:rPr lang="en-US" dirty="0"/>
                        <a:t>Met.-adjusted area fugitive dust emissions</a:t>
                      </a:r>
                    </a:p>
                  </a:txBody>
                  <a:tcPr/>
                </a:tc>
                <a:extLst>
                  <a:ext uri="{0D108BD9-81ED-4DB2-BD59-A6C34878D82A}">
                    <a16:rowId xmlns:a16="http://schemas.microsoft.com/office/drawing/2014/main" val="1853976937"/>
                  </a:ext>
                </a:extLst>
              </a:tr>
              <a:tr h="370840">
                <a:tc>
                  <a:txBody>
                    <a:bodyPr/>
                    <a:lstStyle/>
                    <a:p>
                      <a:r>
                        <a:rPr lang="en-US" dirty="0"/>
                        <a:t>ag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Agricultural ammonia</a:t>
                      </a:r>
                      <a:r>
                        <a:rPr lang="en-US" baseline="0" dirty="0"/>
                        <a:t> sources</a:t>
                      </a:r>
                      <a:endParaRPr lang="en-US" dirty="0"/>
                    </a:p>
                  </a:txBody>
                  <a:tcPr/>
                </a:tc>
                <a:extLst>
                  <a:ext uri="{0D108BD9-81ED-4DB2-BD59-A6C34878D82A}">
                    <a16:rowId xmlns:a16="http://schemas.microsoft.com/office/drawing/2014/main" val="3445358502"/>
                  </a:ext>
                </a:extLst>
              </a:tr>
              <a:tr h="370840">
                <a:tc>
                  <a:txBody>
                    <a:bodyPr/>
                    <a:lstStyle/>
                    <a:p>
                      <a:r>
                        <a:rPr lang="en-US" dirty="0" err="1"/>
                        <a:t>beis</a:t>
                      </a:r>
                      <a:endParaRPr lang="en-US" dirty="0"/>
                    </a:p>
                  </a:txBody>
                  <a:tcPr/>
                </a:tc>
                <a:tc>
                  <a:txBody>
                    <a:bodyPr/>
                    <a:lstStyle/>
                    <a:p>
                      <a:r>
                        <a:rPr lang="en-US" dirty="0"/>
                        <a:t>Biogenic</a:t>
                      </a:r>
                      <a:r>
                        <a:rPr lang="en-US" baseline="0" dirty="0"/>
                        <a:t> emissions based on the BEIS model</a:t>
                      </a:r>
                      <a:endParaRPr lang="en-US" dirty="0"/>
                    </a:p>
                  </a:txBody>
                  <a:tcPr/>
                </a:tc>
                <a:extLst>
                  <a:ext uri="{0D108BD9-81ED-4DB2-BD59-A6C34878D82A}">
                    <a16:rowId xmlns:a16="http://schemas.microsoft.com/office/drawing/2014/main" val="3914949797"/>
                  </a:ext>
                </a:extLst>
              </a:tr>
              <a:tr h="370840">
                <a:tc>
                  <a:txBody>
                    <a:bodyPr/>
                    <a:lstStyle/>
                    <a:p>
                      <a:r>
                        <a:rPr lang="en-US" b="0" dirty="0"/>
                        <a:t>cmv_c1c2</a:t>
                      </a:r>
                    </a:p>
                  </a:txBody>
                  <a:tcPr/>
                </a:tc>
                <a:tc>
                  <a:txBody>
                    <a:bodyPr/>
                    <a:lstStyle/>
                    <a:p>
                      <a:r>
                        <a:rPr lang="en-US" b="0" dirty="0"/>
                        <a:t>C1</a:t>
                      </a:r>
                      <a:r>
                        <a:rPr lang="en-US" b="0"/>
                        <a:t>&amp;C2 </a:t>
                      </a:r>
                      <a:r>
                        <a:rPr lang="en-US" b="0" dirty="0"/>
                        <a:t>Commercial marine vessels (nonpoint)</a:t>
                      </a:r>
                    </a:p>
                  </a:txBody>
                  <a:tcPr/>
                </a:tc>
                <a:extLst>
                  <a:ext uri="{0D108BD9-81ED-4DB2-BD59-A6C34878D82A}">
                    <a16:rowId xmlns:a16="http://schemas.microsoft.com/office/drawing/2014/main" val="2359575282"/>
                  </a:ext>
                </a:extLst>
              </a:tr>
              <a:tr h="370840">
                <a:tc>
                  <a:txBody>
                    <a:bodyPr/>
                    <a:lstStyle/>
                    <a:p>
                      <a:r>
                        <a:rPr lang="en-US" dirty="0" err="1"/>
                        <a:t>nonpt</a:t>
                      </a:r>
                      <a:endParaRPr lang="en-US" dirty="0"/>
                    </a:p>
                  </a:txBody>
                  <a:tcPr/>
                </a:tc>
                <a:tc>
                  <a:txBody>
                    <a:bodyPr/>
                    <a:lstStyle/>
                    <a:p>
                      <a:r>
                        <a:rPr lang="en-US" dirty="0"/>
                        <a:t>Nonpoint</a:t>
                      </a:r>
                      <a:r>
                        <a:rPr lang="en-US" baseline="0" dirty="0"/>
                        <a:t> sources not in other sectors</a:t>
                      </a:r>
                      <a:endParaRPr lang="en-US" dirty="0"/>
                    </a:p>
                  </a:txBody>
                  <a:tcPr/>
                </a:tc>
                <a:extLst>
                  <a:ext uri="{0D108BD9-81ED-4DB2-BD59-A6C34878D82A}">
                    <a16:rowId xmlns:a16="http://schemas.microsoft.com/office/drawing/2014/main" val="2571429127"/>
                  </a:ext>
                </a:extLst>
              </a:tr>
              <a:tr h="370840">
                <a:tc>
                  <a:txBody>
                    <a:bodyPr/>
                    <a:lstStyle/>
                    <a:p>
                      <a:r>
                        <a:rPr lang="en-US" dirty="0"/>
                        <a:t>nonroad</a:t>
                      </a:r>
                    </a:p>
                  </a:txBody>
                  <a:tcPr/>
                </a:tc>
                <a:tc>
                  <a:txBody>
                    <a:bodyPr/>
                    <a:lstStyle/>
                    <a:p>
                      <a:r>
                        <a:rPr lang="en-US" dirty="0"/>
                        <a:t>Mobile</a:t>
                      </a:r>
                      <a:r>
                        <a:rPr lang="en-US" baseline="0" dirty="0"/>
                        <a:t> sources that do not drive on roads or railroads, including recreational </a:t>
                      </a:r>
                      <a:r>
                        <a:rPr lang="en-US" baseline="0" dirty="0" err="1"/>
                        <a:t>pleasurecraft</a:t>
                      </a:r>
                      <a:endParaRPr lang="en-US" dirty="0"/>
                    </a:p>
                  </a:txBody>
                  <a:tcPr/>
                </a:tc>
                <a:extLst>
                  <a:ext uri="{0D108BD9-81ED-4DB2-BD59-A6C34878D82A}">
                    <a16:rowId xmlns:a16="http://schemas.microsoft.com/office/drawing/2014/main" val="458436282"/>
                  </a:ext>
                </a:extLst>
              </a:tr>
              <a:tr h="370840">
                <a:tc>
                  <a:txBody>
                    <a:bodyPr/>
                    <a:lstStyle/>
                    <a:p>
                      <a:r>
                        <a:rPr lang="en-US" dirty="0" err="1"/>
                        <a:t>np_oilgas</a:t>
                      </a:r>
                      <a:endParaRPr lang="en-US" dirty="0"/>
                    </a:p>
                  </a:txBody>
                  <a:tcPr/>
                </a:tc>
                <a:tc>
                  <a:txBody>
                    <a:bodyPr/>
                    <a:lstStyle/>
                    <a:p>
                      <a:r>
                        <a:rPr lang="en-US" dirty="0"/>
                        <a:t>Nonpoint oil and gas production-related sources</a:t>
                      </a:r>
                    </a:p>
                  </a:txBody>
                  <a:tcPr/>
                </a:tc>
                <a:extLst>
                  <a:ext uri="{0D108BD9-81ED-4DB2-BD59-A6C34878D82A}">
                    <a16:rowId xmlns:a16="http://schemas.microsoft.com/office/drawing/2014/main" val="2272314925"/>
                  </a:ext>
                </a:extLst>
              </a:tr>
              <a:tr h="370840">
                <a:tc>
                  <a:txBody>
                    <a:bodyPr/>
                    <a:lstStyle/>
                    <a:p>
                      <a:r>
                        <a:rPr lang="en-US" dirty="0" err="1"/>
                        <a:t>onroad</a:t>
                      </a:r>
                      <a:endParaRPr lang="en-US" dirty="0"/>
                    </a:p>
                  </a:txBody>
                  <a:tcPr/>
                </a:tc>
                <a:tc>
                  <a:txBody>
                    <a:bodyPr/>
                    <a:lstStyle/>
                    <a:p>
                      <a:r>
                        <a:rPr lang="en-US" dirty="0"/>
                        <a:t>On-land</a:t>
                      </a:r>
                      <a:r>
                        <a:rPr lang="en-US" baseline="0" dirty="0"/>
                        <a:t> mobile sources that drive on roads</a:t>
                      </a:r>
                      <a:endParaRPr lang="en-US" dirty="0"/>
                    </a:p>
                  </a:txBody>
                  <a:tcPr/>
                </a:tc>
                <a:extLst>
                  <a:ext uri="{0D108BD9-81ED-4DB2-BD59-A6C34878D82A}">
                    <a16:rowId xmlns:a16="http://schemas.microsoft.com/office/drawing/2014/main" val="955562191"/>
                  </a:ext>
                </a:extLst>
              </a:tr>
              <a:tr h="370840">
                <a:tc>
                  <a:txBody>
                    <a:bodyPr/>
                    <a:lstStyle/>
                    <a:p>
                      <a:r>
                        <a:rPr lang="en-US" dirty="0" err="1"/>
                        <a:t>onroad_ca_adj</a:t>
                      </a:r>
                      <a:endParaRPr lang="en-US" dirty="0"/>
                    </a:p>
                  </a:txBody>
                  <a:tcPr/>
                </a:tc>
                <a:tc>
                  <a:txBody>
                    <a:bodyPr/>
                    <a:lstStyle/>
                    <a:p>
                      <a:r>
                        <a:rPr lang="en-US" dirty="0"/>
                        <a:t>Onroad</a:t>
                      </a:r>
                      <a:r>
                        <a:rPr lang="en-US" baseline="0" dirty="0"/>
                        <a:t> mobile sources in California</a:t>
                      </a:r>
                      <a:endParaRPr lang="en-US" dirty="0"/>
                    </a:p>
                  </a:txBody>
                  <a:tcPr/>
                </a:tc>
                <a:extLst>
                  <a:ext uri="{0D108BD9-81ED-4DB2-BD59-A6C34878D82A}">
                    <a16:rowId xmlns:a16="http://schemas.microsoft.com/office/drawing/2014/main" val="2319364514"/>
                  </a:ext>
                </a:extLst>
              </a:tr>
              <a:tr h="370840">
                <a:tc>
                  <a:txBody>
                    <a:bodyPr/>
                    <a:lstStyle/>
                    <a:p>
                      <a:r>
                        <a:rPr lang="en-US" dirty="0"/>
                        <a:t>rail</a:t>
                      </a:r>
                    </a:p>
                  </a:txBody>
                  <a:tcPr/>
                </a:tc>
                <a:tc>
                  <a:txBody>
                    <a:bodyPr/>
                    <a:lstStyle/>
                    <a:p>
                      <a:r>
                        <a:rPr lang="en-US" dirty="0"/>
                        <a:t>Locomotive</a:t>
                      </a:r>
                      <a:r>
                        <a:rPr lang="en-US" baseline="0" dirty="0"/>
                        <a:t> sources on railroads</a:t>
                      </a:r>
                      <a:endParaRPr lang="en-US" dirty="0"/>
                    </a:p>
                  </a:txBody>
                  <a:tcPr/>
                </a:tc>
                <a:extLst>
                  <a:ext uri="{0D108BD9-81ED-4DB2-BD59-A6C34878D82A}">
                    <a16:rowId xmlns:a16="http://schemas.microsoft.com/office/drawing/2014/main" val="688914304"/>
                  </a:ext>
                </a:extLst>
              </a:tr>
              <a:tr h="370840">
                <a:tc>
                  <a:txBody>
                    <a:bodyPr/>
                    <a:lstStyle/>
                    <a:p>
                      <a:r>
                        <a:rPr lang="en-US" dirty="0" err="1"/>
                        <a:t>rwc</a:t>
                      </a:r>
                      <a:endParaRPr lang="en-US" dirty="0"/>
                    </a:p>
                  </a:txBody>
                  <a:tcPr/>
                </a:tc>
                <a:tc>
                  <a:txBody>
                    <a:bodyPr/>
                    <a:lstStyle/>
                    <a:p>
                      <a:r>
                        <a:rPr lang="en-US" dirty="0"/>
                        <a:t>Residential</a:t>
                      </a:r>
                      <a:r>
                        <a:rPr lang="en-US" baseline="0" dirty="0"/>
                        <a:t> wood combustion sources</a:t>
                      </a:r>
                      <a:endParaRPr lang="en-US" dirty="0"/>
                    </a:p>
                  </a:txBody>
                  <a:tcPr/>
                </a:tc>
                <a:extLst>
                  <a:ext uri="{0D108BD9-81ED-4DB2-BD59-A6C34878D82A}">
                    <a16:rowId xmlns:a16="http://schemas.microsoft.com/office/drawing/2014/main" val="849277209"/>
                  </a:ext>
                </a:extLst>
              </a:tr>
            </a:tbl>
          </a:graphicData>
        </a:graphic>
      </p:graphicFrame>
      <p:sp>
        <p:nvSpPr>
          <p:cNvPr id="5" name="Slide Number Placeholder 4"/>
          <p:cNvSpPr>
            <a:spLocks noGrp="1"/>
          </p:cNvSpPr>
          <p:nvPr>
            <p:ph type="sldNum" sz="quarter" idx="12"/>
          </p:nvPr>
        </p:nvSpPr>
        <p:spPr/>
        <p:txBody>
          <a:bodyPr/>
          <a:lstStyle/>
          <a:p>
            <a:fld id="{44789DC8-B33C-7145-9125-54BE67D297D6}" type="slidenum">
              <a:rPr lang="en-US" smtClean="0"/>
              <a:pPr/>
              <a:t>19</a:t>
            </a:fld>
            <a:endParaRPr lang="en-US" dirty="0"/>
          </a:p>
        </p:txBody>
      </p:sp>
      <p:sp>
        <p:nvSpPr>
          <p:cNvPr id="7" name="Footer Placeholder 2"/>
          <p:cNvSpPr txBox="1">
            <a:spLocks/>
          </p:cNvSpPr>
          <p:nvPr/>
        </p:nvSpPr>
        <p:spPr>
          <a:xfrm>
            <a:off x="4114800" y="6405149"/>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2128121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9809"/>
            <a:ext cx="8229600" cy="4525963"/>
          </a:xfrm>
        </p:spPr>
        <p:txBody>
          <a:bodyPr>
            <a:normAutofit fontScale="92500" lnSpcReduction="20000"/>
          </a:bodyPr>
          <a:lstStyle/>
          <a:p>
            <a:r>
              <a:rPr lang="en-US" dirty="0"/>
              <a:t>8:30 Background Refresher</a:t>
            </a:r>
          </a:p>
          <a:p>
            <a:r>
              <a:rPr lang="en-US" dirty="0"/>
              <a:t>9:00 Introduction to projections</a:t>
            </a:r>
          </a:p>
          <a:p>
            <a:r>
              <a:rPr lang="en-US" dirty="0"/>
              <a:t>9:20 Control Strategy Tool overview </a:t>
            </a:r>
          </a:p>
          <a:p>
            <a:r>
              <a:rPr lang="en-US" dirty="0"/>
              <a:t>9:40 Agricultural and fugitive dust projections </a:t>
            </a:r>
          </a:p>
          <a:p>
            <a:r>
              <a:rPr lang="en-US" dirty="0"/>
              <a:t>10:00 Residential wood, commercial marine vessels, rail </a:t>
            </a:r>
          </a:p>
          <a:p>
            <a:r>
              <a:rPr lang="en-US" dirty="0"/>
              <a:t>10:15 Break</a:t>
            </a:r>
          </a:p>
          <a:p>
            <a:r>
              <a:rPr lang="en-US" dirty="0"/>
              <a:t>10:30 Oil and gas projections</a:t>
            </a:r>
          </a:p>
          <a:p>
            <a:r>
              <a:rPr lang="en-US" dirty="0"/>
              <a:t>10:55 </a:t>
            </a:r>
            <a:r>
              <a:rPr lang="en-US" dirty="0" err="1"/>
              <a:t>NonEGU</a:t>
            </a:r>
            <a:r>
              <a:rPr lang="en-US" dirty="0"/>
              <a:t> point, Aviation </a:t>
            </a:r>
          </a:p>
          <a:p>
            <a:r>
              <a:rPr lang="en-US" dirty="0"/>
              <a:t>11:10 EGU </a:t>
            </a:r>
          </a:p>
          <a:p>
            <a:r>
              <a:rPr lang="en-US" dirty="0"/>
              <a:t>11:30 Onroad mobile source projections </a:t>
            </a:r>
          </a:p>
          <a:p>
            <a:r>
              <a:rPr lang="en-US" dirty="0"/>
              <a:t>11:45 Wrap up and final questions </a:t>
            </a:r>
          </a:p>
        </p:txBody>
      </p:sp>
      <p:sp>
        <p:nvSpPr>
          <p:cNvPr id="3" name="Footer Placeholder 2"/>
          <p:cNvSpPr>
            <a:spLocks noGrp="1"/>
          </p:cNvSpPr>
          <p:nvPr>
            <p:ph type="ftr" sz="quarter" idx="11"/>
          </p:nvPr>
        </p:nvSpPr>
        <p:spPr/>
        <p:txBody>
          <a:bodyPr/>
          <a:lstStyle/>
          <a:p>
            <a:r>
              <a:rPr lang="en-US"/>
              <a:t>US EPA 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2</a:t>
            </a:fld>
            <a:endParaRPr lang="en-US" dirty="0"/>
          </a:p>
        </p:txBody>
      </p:sp>
      <p:sp>
        <p:nvSpPr>
          <p:cNvPr id="5" name="Title 4"/>
          <p:cNvSpPr>
            <a:spLocks noGrp="1"/>
          </p:cNvSpPr>
          <p:nvPr>
            <p:ph type="title"/>
          </p:nvPr>
        </p:nvSpPr>
        <p:spPr/>
        <p:txBody>
          <a:bodyPr>
            <a:normAutofit fontScale="90000"/>
          </a:bodyPr>
          <a:lstStyle/>
          <a:p>
            <a:r>
              <a:rPr lang="en-US" dirty="0"/>
              <a:t>Future Year Projections </a:t>
            </a:r>
            <a:br>
              <a:rPr lang="en-US" dirty="0"/>
            </a:br>
            <a:r>
              <a:rPr lang="en-US" dirty="0"/>
              <a:t>Course Outline and Schedule</a:t>
            </a:r>
          </a:p>
        </p:txBody>
      </p:sp>
    </p:spTree>
    <p:extLst>
      <p:ext uri="{BB962C8B-B14F-4D97-AF65-F5344CB8AC3E}">
        <p14:creationId xmlns:p14="http://schemas.microsoft.com/office/powerpoint/2010/main" val="408431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71AC137-84A1-4707-9A9B-CD231EA12F80}"/>
              </a:ext>
            </a:extLst>
          </p:cNvPr>
          <p:cNvSpPr>
            <a:spLocks noGrp="1"/>
          </p:cNvSpPr>
          <p:nvPr>
            <p:ph idx="1"/>
          </p:nvPr>
        </p:nvSpPr>
        <p:spPr/>
        <p:txBody>
          <a:bodyPr/>
          <a:lstStyle/>
          <a:p>
            <a:r>
              <a:rPr lang="en-US" dirty="0"/>
              <a:t>Any questions on basic concepts of emissions modeling? </a:t>
            </a:r>
          </a:p>
        </p:txBody>
      </p:sp>
      <p:sp>
        <p:nvSpPr>
          <p:cNvPr id="3" name="Footer Placeholder 2">
            <a:extLst>
              <a:ext uri="{FF2B5EF4-FFF2-40B4-BE49-F238E27FC236}">
                <a16:creationId xmlns:a16="http://schemas.microsoft.com/office/drawing/2014/main" id="{72C28927-7ED9-41B2-8B4D-2DC0989AA795}"/>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7330CD92-B61B-46E3-9402-5BED830482DB}"/>
              </a:ext>
            </a:extLst>
          </p:cNvPr>
          <p:cNvSpPr>
            <a:spLocks noGrp="1"/>
          </p:cNvSpPr>
          <p:nvPr>
            <p:ph type="sldNum" sz="quarter" idx="12"/>
          </p:nvPr>
        </p:nvSpPr>
        <p:spPr/>
        <p:txBody>
          <a:bodyPr/>
          <a:lstStyle/>
          <a:p>
            <a:fld id="{61C894BD-DCE2-4A96-A9AF-225BBEAC2A40}" type="slidenum">
              <a:rPr lang="en-US" smtClean="0"/>
              <a:pPr/>
              <a:t>20</a:t>
            </a:fld>
            <a:endParaRPr lang="en-US"/>
          </a:p>
        </p:txBody>
      </p:sp>
      <p:sp>
        <p:nvSpPr>
          <p:cNvPr id="5" name="Title 4">
            <a:extLst>
              <a:ext uri="{FF2B5EF4-FFF2-40B4-BE49-F238E27FC236}">
                <a16:creationId xmlns:a16="http://schemas.microsoft.com/office/drawing/2014/main" id="{4F819023-FCC6-4073-B752-9D3E2ED46F72}"/>
              </a:ext>
            </a:extLst>
          </p:cNvPr>
          <p:cNvSpPr>
            <a:spLocks noGrp="1"/>
          </p:cNvSpPr>
          <p:nvPr>
            <p:ph type="title"/>
          </p:nvPr>
        </p:nvSpPr>
        <p:spPr/>
        <p:txBody>
          <a:bodyPr/>
          <a:lstStyle/>
          <a:p>
            <a:r>
              <a:rPr lang="en-US" dirty="0"/>
              <a:t>Questions?</a:t>
            </a:r>
          </a:p>
        </p:txBody>
      </p:sp>
      <p:pic>
        <p:nvPicPr>
          <p:cNvPr id="9" name="Picture 8">
            <a:extLst>
              <a:ext uri="{FF2B5EF4-FFF2-40B4-BE49-F238E27FC236}">
                <a16:creationId xmlns:a16="http://schemas.microsoft.com/office/drawing/2014/main" id="{7DF727D4-9407-4E32-AE8B-F15BFF8689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471827"/>
            <a:ext cx="3200400" cy="3620925"/>
          </a:xfrm>
          <a:prstGeom prst="rect">
            <a:avLst/>
          </a:prstGeom>
        </p:spPr>
      </p:pic>
    </p:spTree>
    <p:extLst>
      <p:ext uri="{BB962C8B-B14F-4D97-AF65-F5344CB8AC3E}">
        <p14:creationId xmlns:p14="http://schemas.microsoft.com/office/powerpoint/2010/main" val="2529662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9809"/>
            <a:ext cx="8229600" cy="4525963"/>
          </a:xfrm>
        </p:spPr>
        <p:txBody>
          <a:bodyPr>
            <a:normAutofit fontScale="92500" lnSpcReduction="20000"/>
          </a:bodyPr>
          <a:lstStyle/>
          <a:p>
            <a:r>
              <a:rPr lang="en-US" dirty="0"/>
              <a:t>8:30 Background Refresher</a:t>
            </a:r>
          </a:p>
          <a:p>
            <a:r>
              <a:rPr lang="en-US" dirty="0"/>
              <a:t>9:00 Introduction to projections</a:t>
            </a:r>
          </a:p>
          <a:p>
            <a:r>
              <a:rPr lang="en-US" dirty="0"/>
              <a:t>9:20 Control Strategy Tool overview </a:t>
            </a:r>
          </a:p>
          <a:p>
            <a:r>
              <a:rPr lang="en-US" dirty="0"/>
              <a:t>9:40 Agricultural and fugitive dust projections </a:t>
            </a:r>
          </a:p>
          <a:p>
            <a:r>
              <a:rPr lang="en-US" dirty="0"/>
              <a:t>10:00 Residential wood, commercial marine vessel, rail </a:t>
            </a:r>
          </a:p>
          <a:p>
            <a:r>
              <a:rPr lang="en-US" dirty="0"/>
              <a:t>10:15 Break</a:t>
            </a:r>
          </a:p>
          <a:p>
            <a:r>
              <a:rPr lang="en-US" dirty="0"/>
              <a:t>10:30 Oil and gas projections</a:t>
            </a:r>
          </a:p>
          <a:p>
            <a:r>
              <a:rPr lang="en-US" dirty="0"/>
              <a:t>10:55 </a:t>
            </a:r>
            <a:r>
              <a:rPr lang="en-US" dirty="0" err="1"/>
              <a:t>NonEGU</a:t>
            </a:r>
            <a:r>
              <a:rPr lang="en-US" dirty="0"/>
              <a:t> point, Aviation </a:t>
            </a:r>
          </a:p>
          <a:p>
            <a:r>
              <a:rPr lang="en-US" dirty="0"/>
              <a:t>11:10 EGU </a:t>
            </a:r>
          </a:p>
          <a:p>
            <a:r>
              <a:rPr lang="en-US" dirty="0"/>
              <a:t>11:30 Onroad mobile source projections </a:t>
            </a:r>
          </a:p>
          <a:p>
            <a:r>
              <a:rPr lang="en-US" dirty="0"/>
              <a:t>11:45 Wrap up and final questions </a:t>
            </a:r>
          </a:p>
        </p:txBody>
      </p:sp>
      <p:sp>
        <p:nvSpPr>
          <p:cNvPr id="3" name="Footer Placeholder 2"/>
          <p:cNvSpPr>
            <a:spLocks noGrp="1"/>
          </p:cNvSpPr>
          <p:nvPr>
            <p:ph type="ftr" sz="quarter" idx="11"/>
          </p:nvPr>
        </p:nvSpPr>
        <p:spPr/>
        <p:txBody>
          <a:bodyPr/>
          <a:lstStyle/>
          <a:p>
            <a:r>
              <a:rPr lang="en-US"/>
              <a:t>US EPA 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21</a:t>
            </a:fld>
            <a:endParaRPr lang="en-US" dirty="0"/>
          </a:p>
        </p:txBody>
      </p:sp>
      <p:sp>
        <p:nvSpPr>
          <p:cNvPr id="5" name="Title 4"/>
          <p:cNvSpPr>
            <a:spLocks noGrp="1"/>
          </p:cNvSpPr>
          <p:nvPr>
            <p:ph type="title"/>
          </p:nvPr>
        </p:nvSpPr>
        <p:spPr/>
        <p:txBody>
          <a:bodyPr>
            <a:normAutofit fontScale="90000"/>
          </a:bodyPr>
          <a:lstStyle/>
          <a:p>
            <a:r>
              <a:rPr lang="en-US" dirty="0"/>
              <a:t>Future Year Projections </a:t>
            </a:r>
            <a:br>
              <a:rPr lang="en-US" dirty="0"/>
            </a:br>
            <a:r>
              <a:rPr lang="en-US" dirty="0"/>
              <a:t>Course Outline and Schedule</a:t>
            </a:r>
          </a:p>
        </p:txBody>
      </p:sp>
    </p:spTree>
    <p:extLst>
      <p:ext uri="{BB962C8B-B14F-4D97-AF65-F5344CB8AC3E}">
        <p14:creationId xmlns:p14="http://schemas.microsoft.com/office/powerpoint/2010/main" val="223572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Aft>
                <a:spcPts val="600"/>
              </a:spcAft>
            </a:pPr>
            <a:r>
              <a:rPr lang="en-US" dirty="0"/>
              <a:t>To introduce you to the various tasks involved with preparing emissions inputs to air quality models for future years</a:t>
            </a:r>
          </a:p>
          <a:p>
            <a:pPr lvl="1">
              <a:spcAft>
                <a:spcPts val="600"/>
              </a:spcAft>
            </a:pPr>
            <a:r>
              <a:rPr lang="en-US" dirty="0"/>
              <a:t>Focus is on the steps and data involved, not the details of running the scripts</a:t>
            </a:r>
          </a:p>
          <a:p>
            <a:pPr marL="109728" indent="0">
              <a:buNone/>
            </a:pPr>
            <a:endParaRPr lang="en-US" dirty="0"/>
          </a:p>
          <a:p>
            <a:r>
              <a:rPr lang="en-US" dirty="0"/>
              <a:t>Note: presentation is available for download: </a:t>
            </a:r>
            <a:r>
              <a:rPr lang="en-US" dirty="0">
                <a:hlinkClick r:id="rId2"/>
              </a:rPr>
              <a:t>ftp://newftp.epa.gov/Air/nei/ei_training_may2018/projecting_ei/</a:t>
            </a:r>
            <a:r>
              <a:rPr lang="en-US" dirty="0"/>
              <a:t> </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22</a:t>
            </a:fld>
            <a:endParaRPr lang="en-US"/>
          </a:p>
        </p:txBody>
      </p:sp>
      <p:sp>
        <p:nvSpPr>
          <p:cNvPr id="5" name="Title 4"/>
          <p:cNvSpPr>
            <a:spLocks noGrp="1"/>
          </p:cNvSpPr>
          <p:nvPr>
            <p:ph type="title"/>
          </p:nvPr>
        </p:nvSpPr>
        <p:spPr/>
        <p:txBody>
          <a:bodyPr/>
          <a:lstStyle/>
          <a:p>
            <a:r>
              <a:rPr lang="en-US" dirty="0"/>
              <a:t>Goals of Class</a:t>
            </a:r>
          </a:p>
        </p:txBody>
      </p:sp>
      <p:sp>
        <p:nvSpPr>
          <p:cNvPr id="6" name="Footer Placeholder 4"/>
          <p:cNvSpPr txBox="1">
            <a:spLocks/>
          </p:cNvSpPr>
          <p:nvPr/>
        </p:nvSpPr>
        <p:spPr>
          <a:xfrm>
            <a:off x="4800600" y="6407943"/>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2495948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5746" y="1437691"/>
            <a:ext cx="8229600" cy="4926615"/>
          </a:xfrm>
        </p:spPr>
        <p:txBody>
          <a:bodyPr>
            <a:normAutofit fontScale="92500" lnSpcReduction="10000"/>
          </a:bodyPr>
          <a:lstStyle/>
          <a:p>
            <a:r>
              <a:rPr lang="en-US" dirty="0"/>
              <a:t>Overview</a:t>
            </a:r>
          </a:p>
          <a:p>
            <a:pPr lvl="1"/>
            <a:r>
              <a:rPr lang="en-US" dirty="0"/>
              <a:t>Projections require inventories and ancillary data</a:t>
            </a:r>
          </a:p>
          <a:p>
            <a:pPr lvl="1"/>
            <a:r>
              <a:rPr lang="en-US" dirty="0"/>
              <a:t>Strive for consistency in methods when there are multiple future years</a:t>
            </a:r>
          </a:p>
          <a:p>
            <a:pPr lvl="0"/>
            <a:r>
              <a:rPr lang="en-US" dirty="0"/>
              <a:t>Estimate changes between base and future years</a:t>
            </a:r>
          </a:p>
          <a:p>
            <a:pPr lvl="1"/>
            <a:r>
              <a:rPr lang="en-US" dirty="0"/>
              <a:t>Activity changes</a:t>
            </a:r>
          </a:p>
          <a:p>
            <a:pPr lvl="1"/>
            <a:r>
              <a:rPr lang="en-US" dirty="0"/>
              <a:t>Rules / technology changes in intervening years</a:t>
            </a:r>
          </a:p>
          <a:p>
            <a:pPr lvl="1"/>
            <a:r>
              <a:rPr lang="en-US" dirty="0"/>
              <a:t>Facility and unit closures</a:t>
            </a:r>
          </a:p>
          <a:p>
            <a:pPr lvl="1"/>
            <a:r>
              <a:rPr lang="en-US" dirty="0"/>
              <a:t>Interpolation / extrapolation often difficult</a:t>
            </a:r>
          </a:p>
          <a:p>
            <a:pPr lvl="0"/>
            <a:r>
              <a:rPr lang="en-US" dirty="0"/>
              <a:t>Projection techniques</a:t>
            </a:r>
          </a:p>
          <a:p>
            <a:pPr lvl="1"/>
            <a:r>
              <a:rPr lang="en-US" dirty="0"/>
              <a:t>Replace the sector inventory or section thereof</a:t>
            </a:r>
          </a:p>
          <a:p>
            <a:pPr lvl="1"/>
            <a:r>
              <a:rPr lang="en-US" dirty="0"/>
              <a:t>Have a set of sources that factors are applied to – </a:t>
            </a:r>
            <a:br>
              <a:rPr lang="en-US" dirty="0"/>
            </a:br>
            <a:r>
              <a:rPr lang="en-US" dirty="0"/>
              <a:t>to account for activity change and controls </a:t>
            </a:r>
          </a:p>
          <a:p>
            <a:pPr lvl="1"/>
            <a:r>
              <a:rPr lang="en-US" dirty="0"/>
              <a:t>Model-based categories/sectors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23</a:t>
            </a:fld>
            <a:endParaRPr lang="en-US" dirty="0"/>
          </a:p>
        </p:txBody>
      </p:sp>
      <p:sp>
        <p:nvSpPr>
          <p:cNvPr id="5" name="Title 4"/>
          <p:cNvSpPr>
            <a:spLocks noGrp="1"/>
          </p:cNvSpPr>
          <p:nvPr>
            <p:ph type="title"/>
          </p:nvPr>
        </p:nvSpPr>
        <p:spPr/>
        <p:txBody>
          <a:bodyPr/>
          <a:lstStyle/>
          <a:p>
            <a:r>
              <a:rPr lang="en-US" dirty="0"/>
              <a:t>Future Year Projections</a:t>
            </a:r>
          </a:p>
        </p:txBody>
      </p:sp>
    </p:spTree>
    <p:extLst>
      <p:ext uri="{BB962C8B-B14F-4D97-AF65-F5344CB8AC3E}">
        <p14:creationId xmlns:p14="http://schemas.microsoft.com/office/powerpoint/2010/main" val="373571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24</a:t>
            </a:fld>
            <a:endParaRPr lang="en-US" dirty="0"/>
          </a:p>
        </p:txBody>
      </p:sp>
      <p:sp>
        <p:nvSpPr>
          <p:cNvPr id="5" name="Title 4"/>
          <p:cNvSpPr>
            <a:spLocks noGrp="1"/>
          </p:cNvSpPr>
          <p:nvPr>
            <p:ph type="title"/>
          </p:nvPr>
        </p:nvSpPr>
        <p:spPr/>
        <p:txBody>
          <a:bodyPr/>
          <a:lstStyle/>
          <a:p>
            <a:pPr algn="ctr"/>
            <a:r>
              <a:rPr lang="en-US" dirty="0"/>
              <a:t>Future Year Projections</a:t>
            </a:r>
          </a:p>
        </p:txBody>
      </p:sp>
      <p:pic>
        <p:nvPicPr>
          <p:cNvPr id="2" name="Picture 1"/>
          <p:cNvPicPr>
            <a:picLocks noChangeAspect="1"/>
          </p:cNvPicPr>
          <p:nvPr/>
        </p:nvPicPr>
        <p:blipFill>
          <a:blip r:embed="rId2"/>
          <a:stretch>
            <a:fillRect/>
          </a:stretch>
        </p:blipFill>
        <p:spPr>
          <a:xfrm>
            <a:off x="459634" y="1905000"/>
            <a:ext cx="8187638" cy="3054361"/>
          </a:xfrm>
          <a:prstGeom prst="rect">
            <a:avLst/>
          </a:prstGeom>
        </p:spPr>
      </p:pic>
      <p:sp>
        <p:nvSpPr>
          <p:cNvPr id="6" name="TextBox 5">
            <a:extLst>
              <a:ext uri="{FF2B5EF4-FFF2-40B4-BE49-F238E27FC236}">
                <a16:creationId xmlns:a16="http://schemas.microsoft.com/office/drawing/2014/main" id="{1D9F522D-BBB3-4E3D-846F-95452E8BE4B6}"/>
              </a:ext>
            </a:extLst>
          </p:cNvPr>
          <p:cNvSpPr txBox="1"/>
          <p:nvPr/>
        </p:nvSpPr>
        <p:spPr>
          <a:xfrm>
            <a:off x="1524000" y="5360486"/>
            <a:ext cx="6811480" cy="646331"/>
          </a:xfrm>
          <a:prstGeom prst="rect">
            <a:avLst/>
          </a:prstGeom>
          <a:noFill/>
        </p:spPr>
        <p:txBody>
          <a:bodyPr wrap="none" rtlCol="0">
            <a:spAutoFit/>
          </a:bodyPr>
          <a:lstStyle/>
          <a:p>
            <a:r>
              <a:rPr lang="en-US" dirty="0"/>
              <a:t>The future year inventory is then processed by SMOKE in a </a:t>
            </a:r>
          </a:p>
          <a:p>
            <a:r>
              <a:rPr lang="en-US" dirty="0"/>
              <a:t>similar way as if it were a base year inventory</a:t>
            </a:r>
          </a:p>
        </p:txBody>
      </p:sp>
    </p:spTree>
    <p:extLst>
      <p:ext uri="{BB962C8B-B14F-4D97-AF65-F5344CB8AC3E}">
        <p14:creationId xmlns:p14="http://schemas.microsoft.com/office/powerpoint/2010/main" val="24889133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8438" y="1073943"/>
            <a:ext cx="8860632" cy="5334000"/>
          </a:xfrm>
        </p:spPr>
        <p:txBody>
          <a:bodyPr>
            <a:normAutofit fontScale="92500" lnSpcReduction="20000"/>
          </a:bodyPr>
          <a:lstStyle/>
          <a:p>
            <a:r>
              <a:rPr lang="en-US" dirty="0"/>
              <a:t>Near-term projections</a:t>
            </a:r>
          </a:p>
          <a:p>
            <a:pPr lvl="1"/>
            <a:r>
              <a:rPr lang="en-US" dirty="0"/>
              <a:t>The full NEI is developed every three years (2011, 2014, 2017, …) but we often need to do air quality modeling for years other than NEI years (e.g., 2016)</a:t>
            </a:r>
            <a:br>
              <a:rPr lang="en-US" dirty="0"/>
            </a:br>
            <a:endParaRPr lang="en-US" sz="1000" dirty="0"/>
          </a:p>
          <a:p>
            <a:r>
              <a:rPr lang="en-US" dirty="0"/>
              <a:t>Mid-term future projections (e.g., through 2028)</a:t>
            </a:r>
            <a:br>
              <a:rPr lang="en-US" sz="1100" dirty="0"/>
            </a:br>
            <a:endParaRPr lang="en-US" sz="1100" dirty="0"/>
          </a:p>
          <a:p>
            <a:pPr lvl="1"/>
            <a:r>
              <a:rPr lang="en-US" dirty="0"/>
              <a:t>We need to evaluate policy options and impacts of changing emissions and use the results in a relative sense </a:t>
            </a:r>
            <a:br>
              <a:rPr lang="en-US" dirty="0"/>
            </a:br>
            <a:endParaRPr lang="en-US" sz="1100" dirty="0"/>
          </a:p>
          <a:p>
            <a:pPr lvl="1"/>
            <a:r>
              <a:rPr lang="en-US" dirty="0"/>
              <a:t>EPA develops Regulatory Impact Analyses (RIAs) for regulations</a:t>
            </a:r>
          </a:p>
          <a:p>
            <a:pPr lvl="2"/>
            <a:r>
              <a:rPr lang="en-US" dirty="0"/>
              <a:t>Describe the potential social benefits and social costs</a:t>
            </a:r>
            <a:br>
              <a:rPr lang="en-US" dirty="0"/>
            </a:br>
            <a:endParaRPr lang="en-US" sz="1000" dirty="0"/>
          </a:p>
          <a:p>
            <a:pPr lvl="1"/>
            <a:r>
              <a:rPr lang="en-US" b="1" dirty="0"/>
              <a:t>Interstate transport: </a:t>
            </a:r>
            <a:r>
              <a:rPr lang="en-US" dirty="0"/>
              <a:t>The Clean Air Act’s "good neighbor" provision requires EPA and states to address interstate transport of air pollution that affects downwind states' ability to attain and maintain National Ambient Air Quality Standards (NAAQS)</a:t>
            </a:r>
          </a:p>
          <a:p>
            <a:pPr lvl="1"/>
            <a:endParaRPr lang="en-US" sz="900" dirty="0"/>
          </a:p>
          <a:p>
            <a:pPr lvl="1"/>
            <a:r>
              <a:rPr lang="en-US" dirty="0"/>
              <a:t>Other types of analyses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25</a:t>
            </a:fld>
            <a:endParaRPr lang="en-US" dirty="0"/>
          </a:p>
        </p:txBody>
      </p:sp>
      <p:sp>
        <p:nvSpPr>
          <p:cNvPr id="5" name="Title 4"/>
          <p:cNvSpPr>
            <a:spLocks noGrp="1"/>
          </p:cNvSpPr>
          <p:nvPr>
            <p:ph type="title"/>
          </p:nvPr>
        </p:nvSpPr>
        <p:spPr>
          <a:xfrm>
            <a:off x="32238" y="0"/>
            <a:ext cx="9013032" cy="1143000"/>
          </a:xfrm>
        </p:spPr>
        <p:txBody>
          <a:bodyPr>
            <a:normAutofit/>
          </a:bodyPr>
          <a:lstStyle/>
          <a:p>
            <a:r>
              <a:rPr lang="en-US" sz="2800" dirty="0"/>
              <a:t>Why Develop Projected Emission Inventories?</a:t>
            </a:r>
          </a:p>
        </p:txBody>
      </p:sp>
    </p:spTree>
    <p:extLst>
      <p:ext uri="{BB962C8B-B14F-4D97-AF65-F5344CB8AC3E}">
        <p14:creationId xmlns:p14="http://schemas.microsoft.com/office/powerpoint/2010/main" val="21765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Future year emission inventories are developed starting with the </a:t>
            </a:r>
            <a:r>
              <a:rPr lang="en-US" b="1" dirty="0"/>
              <a:t>base-year inventory and modeling platform</a:t>
            </a:r>
          </a:p>
          <a:p>
            <a:pPr lvl="1"/>
            <a:r>
              <a:rPr lang="en-US" dirty="0"/>
              <a:t>Techniques vary by sector</a:t>
            </a:r>
          </a:p>
          <a:p>
            <a:r>
              <a:rPr lang="en-US" dirty="0"/>
              <a:t>For mid-term projections, base year-specific fires and biogenic emissions are typically also used in the future years</a:t>
            </a:r>
          </a:p>
          <a:p>
            <a:pPr marL="393192" lvl="1"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26</a:t>
            </a:fld>
            <a:endParaRPr lang="en-US" dirty="0"/>
          </a:p>
        </p:txBody>
      </p:sp>
      <p:sp>
        <p:nvSpPr>
          <p:cNvPr id="5" name="Title 4"/>
          <p:cNvSpPr>
            <a:spLocks noGrp="1"/>
          </p:cNvSpPr>
          <p:nvPr>
            <p:ph type="title"/>
          </p:nvPr>
        </p:nvSpPr>
        <p:spPr/>
        <p:txBody>
          <a:bodyPr/>
          <a:lstStyle/>
          <a:p>
            <a:r>
              <a:rPr lang="en-US"/>
              <a:t>Developing Projections</a:t>
            </a:r>
            <a:r>
              <a:rPr lang="en-US" dirty="0"/>
              <a:t> </a:t>
            </a:r>
            <a:r>
              <a:rPr lang="en-US"/>
              <a:t>(</a:t>
            </a:r>
            <a:r>
              <a:rPr lang="en-US" dirty="0"/>
              <a:t>1/2</a:t>
            </a:r>
            <a:r>
              <a:rPr lang="en-US"/>
              <a:t>)</a:t>
            </a:r>
            <a:endParaRPr lang="en-US" dirty="0"/>
          </a:p>
        </p:txBody>
      </p:sp>
    </p:spTree>
    <p:extLst>
      <p:ext uri="{BB962C8B-B14F-4D97-AF65-F5344CB8AC3E}">
        <p14:creationId xmlns:p14="http://schemas.microsoft.com/office/powerpoint/2010/main" val="247758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229600" cy="4767072"/>
          </a:xfrm>
        </p:spPr>
        <p:txBody>
          <a:bodyPr>
            <a:normAutofit fontScale="92500" lnSpcReduction="10000"/>
          </a:bodyPr>
          <a:lstStyle/>
          <a:p>
            <a:pPr>
              <a:spcAft>
                <a:spcPts val="600"/>
              </a:spcAft>
            </a:pPr>
            <a:r>
              <a:rPr lang="en-US" dirty="0"/>
              <a:t>Factors to consider for each sector include:</a:t>
            </a:r>
          </a:p>
          <a:p>
            <a:pPr lvl="1">
              <a:spcAft>
                <a:spcPts val="600"/>
              </a:spcAft>
            </a:pPr>
            <a:r>
              <a:rPr lang="en-US" dirty="0"/>
              <a:t>Confidence in base year inventory data</a:t>
            </a:r>
          </a:p>
          <a:p>
            <a:pPr lvl="1">
              <a:spcAft>
                <a:spcPts val="600"/>
              </a:spcAft>
            </a:pPr>
            <a:r>
              <a:rPr lang="en-US" dirty="0"/>
              <a:t>Historical data available since base year </a:t>
            </a:r>
          </a:p>
          <a:p>
            <a:pPr lvl="1">
              <a:spcAft>
                <a:spcPts val="600"/>
              </a:spcAft>
            </a:pPr>
            <a:r>
              <a:rPr lang="en-US" dirty="0"/>
              <a:t>What sources of information are available for each sector</a:t>
            </a:r>
          </a:p>
          <a:p>
            <a:pPr lvl="2">
              <a:spcAft>
                <a:spcPts val="600"/>
              </a:spcAft>
            </a:pPr>
            <a:r>
              <a:rPr lang="en-US" dirty="0"/>
              <a:t>Databases (e.g. Annual Energy Outlook (AEO))</a:t>
            </a:r>
          </a:p>
          <a:p>
            <a:pPr lvl="2">
              <a:spcAft>
                <a:spcPts val="600"/>
              </a:spcAft>
            </a:pPr>
            <a:r>
              <a:rPr lang="en-US" dirty="0"/>
              <a:t>Models (e.g. Integrated Planning Model (IPM) for EGUs)</a:t>
            </a:r>
          </a:p>
          <a:p>
            <a:pPr lvl="1">
              <a:spcAft>
                <a:spcPts val="600"/>
              </a:spcAft>
            </a:pPr>
            <a:r>
              <a:rPr lang="en-US" dirty="0"/>
              <a:t>How can these sources of information be used for estimating emissions? (e.g., to update activity data)</a:t>
            </a:r>
          </a:p>
          <a:p>
            <a:pPr lvl="1">
              <a:spcAft>
                <a:spcPts val="600"/>
              </a:spcAft>
            </a:pPr>
            <a:r>
              <a:rPr lang="en-US" dirty="0"/>
              <a:t>Spatial and temporal resolution of information</a:t>
            </a:r>
          </a:p>
          <a:p>
            <a:pPr lvl="1">
              <a:spcAft>
                <a:spcPts val="600"/>
              </a:spcAft>
            </a:pPr>
            <a:r>
              <a:rPr lang="en-US" dirty="0"/>
              <a:t>Federal and state rules that go into effect in the intervening years are considered</a:t>
            </a:r>
          </a:p>
          <a:p>
            <a:pPr lvl="1">
              <a:spcAft>
                <a:spcPts val="600"/>
              </a:spcAft>
            </a:pPr>
            <a:r>
              <a:rPr lang="en-US" dirty="0"/>
              <a:t>Point sources: consent decrees, planned shutdowns, etc.</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27</a:t>
            </a:fld>
            <a:endParaRPr lang="en-US" dirty="0"/>
          </a:p>
        </p:txBody>
      </p:sp>
      <p:sp>
        <p:nvSpPr>
          <p:cNvPr id="5" name="Title 4"/>
          <p:cNvSpPr>
            <a:spLocks noGrp="1"/>
          </p:cNvSpPr>
          <p:nvPr>
            <p:ph type="title"/>
          </p:nvPr>
        </p:nvSpPr>
        <p:spPr/>
        <p:txBody>
          <a:bodyPr/>
          <a:lstStyle/>
          <a:p>
            <a:r>
              <a:rPr lang="en-US" dirty="0"/>
              <a:t>Developing </a:t>
            </a:r>
            <a:r>
              <a:rPr lang="en-US"/>
              <a:t>Projections </a:t>
            </a:r>
            <a:r>
              <a:rPr lang="en-US" dirty="0"/>
              <a:t>(</a:t>
            </a:r>
            <a:r>
              <a:rPr lang="en-US"/>
              <a:t>2/2)</a:t>
            </a:r>
            <a:endParaRPr lang="en-US" dirty="0"/>
          </a:p>
        </p:txBody>
      </p:sp>
    </p:spTree>
    <p:extLst>
      <p:ext uri="{BB962C8B-B14F-4D97-AF65-F5344CB8AC3E}">
        <p14:creationId xmlns:p14="http://schemas.microsoft.com/office/powerpoint/2010/main" val="36453467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7020" y="1219200"/>
            <a:ext cx="8555832" cy="5071872"/>
          </a:xfrm>
        </p:spPr>
        <p:txBody>
          <a:bodyPr>
            <a:normAutofit fontScale="85000" lnSpcReduction="20000"/>
          </a:bodyPr>
          <a:lstStyle/>
          <a:p>
            <a:pPr>
              <a:spcAft>
                <a:spcPts val="600"/>
              </a:spcAft>
            </a:pPr>
            <a:r>
              <a:rPr lang="en-US" dirty="0"/>
              <a:t>2011v6.3 platform</a:t>
            </a:r>
          </a:p>
          <a:p>
            <a:pPr lvl="1">
              <a:spcAft>
                <a:spcPts val="600"/>
              </a:spcAft>
            </a:pPr>
            <a:r>
              <a:rPr lang="en-US" dirty="0">
                <a:hlinkClick r:id="rId2"/>
              </a:rPr>
              <a:t>https://www.epa.gov/air-emissions-modeling/2011-version-63-platform</a:t>
            </a:r>
            <a:r>
              <a:rPr lang="en-US" dirty="0"/>
              <a:t> </a:t>
            </a:r>
          </a:p>
          <a:p>
            <a:pPr lvl="1">
              <a:spcAft>
                <a:spcPts val="600"/>
              </a:spcAft>
            </a:pPr>
            <a:r>
              <a:rPr lang="en-US" dirty="0"/>
              <a:t>Based on 2011 NEI version 2 with updates (used 5+ years)</a:t>
            </a:r>
          </a:p>
          <a:p>
            <a:pPr lvl="1">
              <a:spcAft>
                <a:spcPts val="600"/>
              </a:spcAft>
            </a:pPr>
            <a:r>
              <a:rPr lang="en-US" dirty="0"/>
              <a:t>Originally supported the Final Cross-State Air Pollution Rule (CSAPR) Update with cases </a:t>
            </a:r>
            <a:r>
              <a:rPr lang="en-US" b="1" dirty="0"/>
              <a:t>2011ek</a:t>
            </a:r>
            <a:r>
              <a:rPr lang="en-US" dirty="0"/>
              <a:t> and </a:t>
            </a:r>
            <a:r>
              <a:rPr lang="en-US" b="1" dirty="0"/>
              <a:t>2017ek</a:t>
            </a:r>
            <a:r>
              <a:rPr lang="en-US" dirty="0"/>
              <a:t>, and </a:t>
            </a:r>
            <a:r>
              <a:rPr lang="en-US" b="1" dirty="0"/>
              <a:t>2017ek_cntl</a:t>
            </a:r>
          </a:p>
          <a:p>
            <a:pPr lvl="1">
              <a:spcAft>
                <a:spcPts val="600"/>
              </a:spcAft>
            </a:pPr>
            <a:r>
              <a:rPr lang="en-US" dirty="0"/>
              <a:t>Added </a:t>
            </a:r>
            <a:r>
              <a:rPr lang="en-US" b="1" dirty="0"/>
              <a:t>2011el</a:t>
            </a:r>
            <a:r>
              <a:rPr lang="en-US" dirty="0"/>
              <a:t> and </a:t>
            </a:r>
            <a:r>
              <a:rPr lang="en-US" b="1" dirty="0"/>
              <a:t>2023el</a:t>
            </a:r>
            <a:r>
              <a:rPr lang="en-US" dirty="0"/>
              <a:t> for a preliminary analysis of ozone transport with respect to the 2015 National Ambient Air Quality Standard (NAAQS) for ozone</a:t>
            </a:r>
          </a:p>
          <a:p>
            <a:pPr lvl="2">
              <a:spcAft>
                <a:spcPts val="600"/>
              </a:spcAft>
            </a:pPr>
            <a:r>
              <a:rPr lang="en-US" b="1" dirty="0"/>
              <a:t>2011en </a:t>
            </a:r>
            <a:r>
              <a:rPr lang="en-US" dirty="0"/>
              <a:t>and</a:t>
            </a:r>
            <a:r>
              <a:rPr lang="en-US" b="1" dirty="0"/>
              <a:t> 2023en </a:t>
            </a:r>
            <a:r>
              <a:rPr lang="en-US" dirty="0"/>
              <a:t>provided updates</a:t>
            </a:r>
            <a:endParaRPr lang="en-US" b="1" dirty="0"/>
          </a:p>
          <a:p>
            <a:pPr lvl="1">
              <a:spcAft>
                <a:spcPts val="600"/>
              </a:spcAft>
            </a:pPr>
            <a:r>
              <a:rPr lang="en-US" dirty="0"/>
              <a:t>Added </a:t>
            </a:r>
            <a:r>
              <a:rPr lang="en-US" b="1" dirty="0"/>
              <a:t>2028el</a:t>
            </a:r>
            <a:r>
              <a:rPr lang="en-US" dirty="0"/>
              <a:t> for regional haze</a:t>
            </a:r>
          </a:p>
          <a:p>
            <a:pPr>
              <a:spcAft>
                <a:spcPts val="600"/>
              </a:spcAft>
            </a:pPr>
            <a:r>
              <a:rPr lang="en-US" dirty="0"/>
              <a:t>Working towards projections based on 2014 NEI</a:t>
            </a:r>
          </a:p>
          <a:p>
            <a:pPr lvl="1">
              <a:spcAft>
                <a:spcPts val="600"/>
              </a:spcAft>
            </a:pPr>
            <a:r>
              <a:rPr lang="en-US" dirty="0"/>
              <a:t>Need short-term (historical) projections to year 2016</a:t>
            </a:r>
          </a:p>
          <a:p>
            <a:pPr lvl="1">
              <a:spcAft>
                <a:spcPts val="600"/>
              </a:spcAft>
            </a:pPr>
            <a:r>
              <a:rPr lang="en-US" dirty="0"/>
              <a:t>Gathering data sources and information for mid-term</a:t>
            </a:r>
          </a:p>
          <a:p>
            <a:pPr lvl="1"/>
            <a:endParaRPr lang="en-US" dirty="0"/>
          </a:p>
          <a:p>
            <a:pPr marL="393192" lvl="1" indent="0">
              <a:buNone/>
            </a:pPr>
            <a:endParaRPr lang="en-US" dirty="0"/>
          </a:p>
          <a:p>
            <a:pPr marL="393192" lvl="1"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28</a:t>
            </a:fld>
            <a:endParaRPr lang="en-US" dirty="0"/>
          </a:p>
        </p:txBody>
      </p:sp>
      <p:sp>
        <p:nvSpPr>
          <p:cNvPr id="5" name="Title 4"/>
          <p:cNvSpPr>
            <a:spLocks noGrp="1"/>
          </p:cNvSpPr>
          <p:nvPr>
            <p:ph type="title"/>
          </p:nvPr>
        </p:nvSpPr>
        <p:spPr>
          <a:xfrm>
            <a:off x="228600" y="152400"/>
            <a:ext cx="8418672" cy="1143000"/>
          </a:xfrm>
        </p:spPr>
        <p:txBody>
          <a:bodyPr>
            <a:normAutofit fontScale="90000"/>
          </a:bodyPr>
          <a:lstStyle/>
          <a:p>
            <a:r>
              <a:rPr lang="en-US" dirty="0"/>
              <a:t>Modeling Platforms with Projections</a:t>
            </a:r>
          </a:p>
        </p:txBody>
      </p:sp>
    </p:spTree>
    <p:extLst>
      <p:ext uri="{BB962C8B-B14F-4D97-AF65-F5344CB8AC3E}">
        <p14:creationId xmlns:p14="http://schemas.microsoft.com/office/powerpoint/2010/main" val="3929826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58FAB89-0AFD-4A5F-91A1-7ADF02D4057C}"/>
              </a:ext>
            </a:extLst>
          </p:cNvPr>
          <p:cNvPicPr>
            <a:picLocks noGrp="1" noChangeAspect="1"/>
          </p:cNvPicPr>
          <p:nvPr>
            <p:ph idx="1"/>
          </p:nvPr>
        </p:nvPicPr>
        <p:blipFill>
          <a:blip r:embed="rId3"/>
          <a:stretch>
            <a:fillRect/>
          </a:stretch>
        </p:blipFill>
        <p:spPr>
          <a:xfrm>
            <a:off x="533400" y="1184561"/>
            <a:ext cx="7470714" cy="5405944"/>
          </a:xfrm>
          <a:prstGeom prst="rect">
            <a:avLst/>
          </a:prstGeom>
        </p:spPr>
      </p:pic>
      <p:sp>
        <p:nvSpPr>
          <p:cNvPr id="3" name="Footer Placeholder 2">
            <a:extLst>
              <a:ext uri="{FF2B5EF4-FFF2-40B4-BE49-F238E27FC236}">
                <a16:creationId xmlns:a16="http://schemas.microsoft.com/office/drawing/2014/main" id="{B2612ABA-4EAB-40A1-BD7B-8F140DD0CB44}"/>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CB999A13-1681-4432-94CE-869B8911013E}"/>
              </a:ext>
            </a:extLst>
          </p:cNvPr>
          <p:cNvSpPr>
            <a:spLocks noGrp="1"/>
          </p:cNvSpPr>
          <p:nvPr>
            <p:ph type="sldNum" sz="quarter" idx="12"/>
          </p:nvPr>
        </p:nvSpPr>
        <p:spPr/>
        <p:txBody>
          <a:bodyPr/>
          <a:lstStyle/>
          <a:p>
            <a:fld id="{61C894BD-DCE2-4A96-A9AF-225BBEAC2A40}" type="slidenum">
              <a:rPr lang="en-US" smtClean="0"/>
              <a:pPr/>
              <a:t>29</a:t>
            </a:fld>
            <a:endParaRPr lang="en-US" dirty="0"/>
          </a:p>
        </p:txBody>
      </p:sp>
      <p:sp>
        <p:nvSpPr>
          <p:cNvPr id="5" name="Title 4">
            <a:extLst>
              <a:ext uri="{FF2B5EF4-FFF2-40B4-BE49-F238E27FC236}">
                <a16:creationId xmlns:a16="http://schemas.microsoft.com/office/drawing/2014/main" id="{FE2AC434-F07B-48DA-8696-1EAFC449DC38}"/>
              </a:ext>
            </a:extLst>
          </p:cNvPr>
          <p:cNvSpPr>
            <a:spLocks noGrp="1"/>
          </p:cNvSpPr>
          <p:nvPr>
            <p:ph type="title"/>
          </p:nvPr>
        </p:nvSpPr>
        <p:spPr/>
        <p:txBody>
          <a:bodyPr/>
          <a:lstStyle/>
          <a:p>
            <a:r>
              <a:rPr lang="en-US" dirty="0"/>
              <a:t>2011v6.3 Data on FTP site</a:t>
            </a:r>
          </a:p>
        </p:txBody>
      </p:sp>
      <p:sp>
        <p:nvSpPr>
          <p:cNvPr id="7" name="TextBox 6">
            <a:extLst>
              <a:ext uri="{FF2B5EF4-FFF2-40B4-BE49-F238E27FC236}">
                <a16:creationId xmlns:a16="http://schemas.microsoft.com/office/drawing/2014/main" id="{064BA600-ABB8-4AB0-9105-9A37EA4CCBA8}"/>
              </a:ext>
            </a:extLst>
          </p:cNvPr>
          <p:cNvSpPr txBox="1"/>
          <p:nvPr/>
        </p:nvSpPr>
        <p:spPr>
          <a:xfrm>
            <a:off x="6221506" y="3429000"/>
            <a:ext cx="2674130" cy="1477328"/>
          </a:xfrm>
          <a:prstGeom prst="rect">
            <a:avLst/>
          </a:prstGeom>
          <a:solidFill>
            <a:schemeClr val="bg1"/>
          </a:solidFill>
        </p:spPr>
        <p:txBody>
          <a:bodyPr wrap="none" rtlCol="0">
            <a:spAutoFit/>
          </a:bodyPr>
          <a:lstStyle/>
          <a:p>
            <a:r>
              <a:rPr lang="en-US" dirty="0"/>
              <a:t>2011v6.3 is the </a:t>
            </a:r>
          </a:p>
          <a:p>
            <a:r>
              <a:rPr lang="en-US" dirty="0"/>
              <a:t>latest with projections</a:t>
            </a:r>
            <a:br>
              <a:rPr lang="en-US" dirty="0"/>
            </a:br>
            <a:endParaRPr lang="en-US" dirty="0"/>
          </a:p>
          <a:p>
            <a:r>
              <a:rPr lang="en-US" dirty="0"/>
              <a:t>See the README and </a:t>
            </a:r>
            <a:br>
              <a:rPr lang="en-US" dirty="0"/>
            </a:br>
            <a:r>
              <a:rPr lang="en-US" dirty="0"/>
              <a:t>zip files for the case</a:t>
            </a:r>
          </a:p>
        </p:txBody>
      </p:sp>
    </p:spTree>
    <p:extLst>
      <p:ext uri="{BB962C8B-B14F-4D97-AF65-F5344CB8AC3E}">
        <p14:creationId xmlns:p14="http://schemas.microsoft.com/office/powerpoint/2010/main" val="3902930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a:xfrm>
            <a:off x="228600" y="152400"/>
            <a:ext cx="8458200" cy="1143000"/>
          </a:xfrm>
        </p:spPr>
        <p:txBody>
          <a:bodyPr>
            <a:normAutofit fontScale="90000"/>
          </a:bodyPr>
          <a:lstStyle/>
          <a:p>
            <a:pPr eaLnBrk="1" hangingPunct="1"/>
            <a:r>
              <a:rPr lang="en-US" sz="4000" dirty="0">
                <a:solidFill>
                  <a:schemeClr val="tx2"/>
                </a:solidFill>
              </a:rPr>
              <a:t>Background: Purpose and </a:t>
            </a:r>
            <a:br>
              <a:rPr lang="en-US" sz="4000" dirty="0">
                <a:solidFill>
                  <a:schemeClr val="tx2"/>
                </a:solidFill>
              </a:rPr>
            </a:br>
            <a:r>
              <a:rPr lang="en-US" sz="4000" dirty="0">
                <a:solidFill>
                  <a:schemeClr val="tx2"/>
                </a:solidFill>
              </a:rPr>
              <a:t>Contents of a Modeling Platform</a:t>
            </a:r>
          </a:p>
        </p:txBody>
      </p:sp>
      <p:sp>
        <p:nvSpPr>
          <p:cNvPr id="18434" name="Content Placeholder 2"/>
          <p:cNvSpPr>
            <a:spLocks noGrp="1"/>
          </p:cNvSpPr>
          <p:nvPr>
            <p:ph idx="1"/>
          </p:nvPr>
        </p:nvSpPr>
        <p:spPr>
          <a:xfrm>
            <a:off x="228600" y="1481328"/>
            <a:ext cx="8784432" cy="4614672"/>
          </a:xfrm>
        </p:spPr>
        <p:txBody>
          <a:bodyPr>
            <a:normAutofit fontScale="92500"/>
          </a:bodyPr>
          <a:lstStyle/>
          <a:p>
            <a:r>
              <a:rPr lang="en-US" sz="2800" dirty="0"/>
              <a:t>Air quality modeling platforms are used to support air quality studies</a:t>
            </a:r>
            <a:endParaRPr lang="en-US" sz="2400" dirty="0"/>
          </a:p>
          <a:p>
            <a:pPr lvl="1"/>
            <a:r>
              <a:rPr lang="en-US" sz="2400" dirty="0"/>
              <a:t>Use technically sound data and state-of-the-science tools</a:t>
            </a:r>
          </a:p>
          <a:p>
            <a:pPr>
              <a:spcBef>
                <a:spcPts val="1200"/>
              </a:spcBef>
            </a:pPr>
            <a:r>
              <a:rPr lang="en-US" dirty="0"/>
              <a:t>Major components of a modeling platform:</a:t>
            </a:r>
          </a:p>
          <a:p>
            <a:pPr lvl="1"/>
            <a:r>
              <a:rPr lang="en-US" sz="2400" dirty="0"/>
              <a:t>Meteorological models (WRF) and met. data </a:t>
            </a:r>
          </a:p>
          <a:p>
            <a:pPr lvl="1"/>
            <a:r>
              <a:rPr lang="en-US" sz="2400" dirty="0"/>
              <a:t>Boundary conditions (GEOS-Chem/Hemispheric CMAQ)</a:t>
            </a:r>
          </a:p>
          <a:p>
            <a:pPr lvl="1"/>
            <a:r>
              <a:rPr lang="en-US" sz="2400" b="1" dirty="0"/>
              <a:t>Emissions</a:t>
            </a:r>
            <a:r>
              <a:rPr lang="en-US" sz="2400" dirty="0"/>
              <a:t>: base year (NEI)+</a:t>
            </a:r>
            <a:r>
              <a:rPr lang="en-US" sz="2400" dirty="0" err="1"/>
              <a:t>NonUS</a:t>
            </a:r>
            <a:r>
              <a:rPr lang="en-US" sz="2400" dirty="0"/>
              <a:t>, future year projections</a:t>
            </a:r>
          </a:p>
          <a:p>
            <a:pPr lvl="1"/>
            <a:r>
              <a:rPr lang="en-US" sz="2400" dirty="0"/>
              <a:t>Air quality models (CMAQ, </a:t>
            </a:r>
            <a:r>
              <a:rPr lang="en-US" sz="2400" dirty="0" err="1"/>
              <a:t>CAMx</a:t>
            </a:r>
            <a:r>
              <a:rPr lang="en-US" sz="2400" dirty="0"/>
              <a:t>)</a:t>
            </a:r>
          </a:p>
          <a:p>
            <a:pPr lvl="1"/>
            <a:r>
              <a:rPr lang="en-US" sz="2400" b="1" dirty="0"/>
              <a:t>Other</a:t>
            </a:r>
            <a:r>
              <a:rPr lang="en-US" sz="2400" dirty="0"/>
              <a:t>: ancillary data for emissions modeling, projections data, emissions modeling tools (SMOKE, etc) and scripts</a:t>
            </a:r>
          </a:p>
        </p:txBody>
      </p:sp>
      <p:sp>
        <p:nvSpPr>
          <p:cNvPr id="4" name="Slide Number Placeholder 3"/>
          <p:cNvSpPr>
            <a:spLocks noGrp="1"/>
          </p:cNvSpPr>
          <p:nvPr>
            <p:ph type="sldNum" sz="quarter" idx="12"/>
          </p:nvPr>
        </p:nvSpPr>
        <p:spPr/>
        <p:txBody>
          <a:bodyPr/>
          <a:lstStyle/>
          <a:p>
            <a:pPr>
              <a:defRPr/>
            </a:pPr>
            <a:fld id="{CF3CE924-6627-4B59-8F3C-20967CA8848A}" type="slidenum">
              <a:rPr lang="en-US"/>
              <a:pPr>
                <a:defRPr/>
              </a:pPr>
              <a:t>3</a:t>
            </a:fld>
            <a:endParaRPr lang="en-US" dirty="0"/>
          </a:p>
        </p:txBody>
      </p:sp>
      <p:sp>
        <p:nvSpPr>
          <p:cNvPr id="5" name="Footer Placeholder 4"/>
          <p:cNvSpPr txBox="1">
            <a:spLocks/>
          </p:cNvSpPr>
          <p:nvPr/>
        </p:nvSpPr>
        <p:spPr>
          <a:xfrm>
            <a:off x="4800600" y="6407944"/>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40322212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D0AD789-F379-4D5B-84B6-F1F87C6F95C5}"/>
              </a:ext>
            </a:extLst>
          </p:cNvPr>
          <p:cNvPicPr>
            <a:picLocks noGrp="1" noChangeAspect="1"/>
          </p:cNvPicPr>
          <p:nvPr>
            <p:ph idx="1"/>
          </p:nvPr>
        </p:nvPicPr>
        <p:blipFill>
          <a:blip r:embed="rId2"/>
          <a:stretch>
            <a:fillRect/>
          </a:stretch>
        </p:blipFill>
        <p:spPr>
          <a:xfrm>
            <a:off x="5511349" y="1266278"/>
            <a:ext cx="3124200" cy="5138871"/>
          </a:xfrm>
          <a:prstGeom prst="rect">
            <a:avLst/>
          </a:prstGeom>
        </p:spPr>
      </p:pic>
      <p:sp>
        <p:nvSpPr>
          <p:cNvPr id="3" name="Footer Placeholder 2">
            <a:extLst>
              <a:ext uri="{FF2B5EF4-FFF2-40B4-BE49-F238E27FC236}">
                <a16:creationId xmlns:a16="http://schemas.microsoft.com/office/drawing/2014/main" id="{C3D803FD-8C1D-465F-8F6D-27CBEF6E9159}"/>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B133DCFD-56CD-405B-B0F3-EB4E6E456C41}"/>
              </a:ext>
            </a:extLst>
          </p:cNvPr>
          <p:cNvSpPr>
            <a:spLocks noGrp="1"/>
          </p:cNvSpPr>
          <p:nvPr>
            <p:ph type="sldNum" sz="quarter" idx="12"/>
          </p:nvPr>
        </p:nvSpPr>
        <p:spPr>
          <a:xfrm>
            <a:off x="8534400" y="6407944"/>
            <a:ext cx="478632" cy="365125"/>
          </a:xfrm>
        </p:spPr>
        <p:txBody>
          <a:bodyPr/>
          <a:lstStyle/>
          <a:p>
            <a:fld id="{61C894BD-DCE2-4A96-A9AF-225BBEAC2A40}" type="slidenum">
              <a:rPr lang="en-US" smtClean="0"/>
              <a:pPr/>
              <a:t>30</a:t>
            </a:fld>
            <a:endParaRPr lang="en-US" dirty="0"/>
          </a:p>
        </p:txBody>
      </p:sp>
      <p:sp>
        <p:nvSpPr>
          <p:cNvPr id="5" name="Title 4">
            <a:extLst>
              <a:ext uri="{FF2B5EF4-FFF2-40B4-BE49-F238E27FC236}">
                <a16:creationId xmlns:a16="http://schemas.microsoft.com/office/drawing/2014/main" id="{90358512-9F54-4BE6-B26E-B77226A688AB}"/>
              </a:ext>
            </a:extLst>
          </p:cNvPr>
          <p:cNvSpPr>
            <a:spLocks noGrp="1"/>
          </p:cNvSpPr>
          <p:nvPr>
            <p:ph type="title"/>
          </p:nvPr>
        </p:nvSpPr>
        <p:spPr/>
        <p:txBody>
          <a:bodyPr/>
          <a:lstStyle/>
          <a:p>
            <a:r>
              <a:rPr lang="en-US" dirty="0"/>
              <a:t>Emissions Modeling FTP site</a:t>
            </a:r>
          </a:p>
        </p:txBody>
      </p:sp>
      <p:sp>
        <p:nvSpPr>
          <p:cNvPr id="7" name="TextBox 6">
            <a:extLst>
              <a:ext uri="{FF2B5EF4-FFF2-40B4-BE49-F238E27FC236}">
                <a16:creationId xmlns:a16="http://schemas.microsoft.com/office/drawing/2014/main" id="{E13091EB-4C47-480C-9410-8F729DB9D3EE}"/>
              </a:ext>
            </a:extLst>
          </p:cNvPr>
          <p:cNvSpPr txBox="1"/>
          <p:nvPr/>
        </p:nvSpPr>
        <p:spPr>
          <a:xfrm>
            <a:off x="143254" y="1972400"/>
            <a:ext cx="5368095" cy="1938992"/>
          </a:xfrm>
          <a:prstGeom prst="rect">
            <a:avLst/>
          </a:prstGeom>
          <a:noFill/>
        </p:spPr>
        <p:txBody>
          <a:bodyPr wrap="square" rtlCol="0">
            <a:spAutoFit/>
          </a:bodyPr>
          <a:lstStyle/>
          <a:p>
            <a:r>
              <a:rPr lang="en-US" sz="2400" dirty="0"/>
              <a:t>Several versions of the 2011 </a:t>
            </a:r>
            <a:br>
              <a:rPr lang="en-US" sz="2400" dirty="0"/>
            </a:br>
            <a:r>
              <a:rPr lang="en-US" sz="2400" dirty="0"/>
              <a:t>platform and preliminary versions of 2014,2015, and 2016 are available on the FTP site:</a:t>
            </a:r>
          </a:p>
          <a:p>
            <a:r>
              <a:rPr lang="en-US" sz="2400" dirty="0">
                <a:hlinkClick r:id="rId3"/>
              </a:rPr>
              <a:t>ftp://newftp.epa.gov/air/emismod</a:t>
            </a:r>
            <a:r>
              <a:rPr lang="en-US" sz="2400" dirty="0"/>
              <a:t> </a:t>
            </a:r>
          </a:p>
        </p:txBody>
      </p:sp>
    </p:spTree>
    <p:extLst>
      <p:ext uri="{BB962C8B-B14F-4D97-AF65-F5344CB8AC3E}">
        <p14:creationId xmlns:p14="http://schemas.microsoft.com/office/powerpoint/2010/main" val="298904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Inventory projection techniques differ for different modeling platform sectors</a:t>
            </a:r>
          </a:p>
          <a:p>
            <a:pPr lvl="1"/>
            <a:r>
              <a:rPr lang="en-US" dirty="0"/>
              <a:t>Some done using the </a:t>
            </a:r>
            <a:r>
              <a:rPr lang="en-US" b="1" dirty="0"/>
              <a:t>Control Strategy Tool</a:t>
            </a:r>
            <a:r>
              <a:rPr lang="en-US" dirty="0"/>
              <a:t> (</a:t>
            </a:r>
            <a:r>
              <a:rPr lang="en-US" dirty="0" err="1"/>
              <a:t>CoST</a:t>
            </a:r>
            <a:r>
              <a:rPr lang="en-US" dirty="0"/>
              <a:t>) within the Emissions Modeling Framework (EMF)</a:t>
            </a:r>
          </a:p>
          <a:p>
            <a:pPr lvl="1"/>
            <a:r>
              <a:rPr lang="en-US" dirty="0"/>
              <a:t>Others are taken as outputs from models</a:t>
            </a:r>
          </a:p>
          <a:p>
            <a:r>
              <a:rPr lang="en-US" dirty="0"/>
              <a:t>Sparse Matrix Operator Kernel Emissions (SMOKE) modeling system is used to prepare the emissions for air quality models (e.g. CMAQ, </a:t>
            </a:r>
            <a:r>
              <a:rPr lang="en-US" dirty="0" err="1"/>
              <a:t>CAMx</a:t>
            </a:r>
            <a:r>
              <a:rPr lang="en-US" dirty="0"/>
              <a:t>)</a:t>
            </a:r>
          </a:p>
          <a:p>
            <a:pPr marL="393192" lvl="1"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31</a:t>
            </a:fld>
            <a:endParaRPr lang="en-US" dirty="0"/>
          </a:p>
        </p:txBody>
      </p:sp>
      <p:sp>
        <p:nvSpPr>
          <p:cNvPr id="5" name="Title 4"/>
          <p:cNvSpPr>
            <a:spLocks noGrp="1"/>
          </p:cNvSpPr>
          <p:nvPr>
            <p:ph type="title"/>
          </p:nvPr>
        </p:nvSpPr>
        <p:spPr/>
        <p:txBody>
          <a:bodyPr/>
          <a:lstStyle/>
          <a:p>
            <a:r>
              <a:rPr lang="en-US" dirty="0"/>
              <a:t>Projection Techniques</a:t>
            </a:r>
          </a:p>
        </p:txBody>
      </p:sp>
    </p:spTree>
    <p:extLst>
      <p:ext uri="{BB962C8B-B14F-4D97-AF65-F5344CB8AC3E}">
        <p14:creationId xmlns:p14="http://schemas.microsoft.com/office/powerpoint/2010/main" val="40050959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4005450405"/>
              </p:ext>
            </p:extLst>
          </p:nvPr>
        </p:nvGraphicFramePr>
        <p:xfrm>
          <a:off x="457200" y="1417638"/>
          <a:ext cx="8229600" cy="519176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6019800">
                  <a:extLst>
                    <a:ext uri="{9D8B030D-6E8A-4147-A177-3AD203B41FA5}">
                      <a16:colId xmlns:a16="http://schemas.microsoft.com/office/drawing/2014/main" val="20001"/>
                    </a:ext>
                  </a:extLst>
                </a:gridCol>
              </a:tblGrid>
              <a:tr h="370840">
                <a:tc>
                  <a:txBody>
                    <a:bodyPr/>
                    <a:lstStyle/>
                    <a:p>
                      <a:r>
                        <a:rPr lang="en-US" sz="1600" dirty="0"/>
                        <a:t>Sector(s)</a:t>
                      </a:r>
                    </a:p>
                  </a:txBody>
                  <a:tcPr marL="45720" marR="45720"/>
                </a:tc>
                <a:tc>
                  <a:txBody>
                    <a:bodyPr/>
                    <a:lstStyle/>
                    <a:p>
                      <a:r>
                        <a:rPr lang="en-US" sz="1600" dirty="0"/>
                        <a:t>Data</a:t>
                      </a:r>
                      <a:r>
                        <a:rPr lang="en-US" sz="1600" baseline="0" dirty="0"/>
                        <a:t> sources and techniques used</a:t>
                      </a:r>
                      <a:endParaRPr lang="en-US" sz="1600" dirty="0"/>
                    </a:p>
                  </a:txBody>
                  <a:tcPr marL="45720" marR="45720"/>
                </a:tc>
                <a:extLst>
                  <a:ext uri="{0D108BD9-81ED-4DB2-BD59-A6C34878D82A}">
                    <a16:rowId xmlns:a16="http://schemas.microsoft.com/office/drawing/2014/main" val="10000"/>
                  </a:ext>
                </a:extLst>
              </a:tr>
              <a:tr h="370840">
                <a:tc>
                  <a:txBody>
                    <a:bodyPr/>
                    <a:lstStyle/>
                    <a:p>
                      <a:r>
                        <a:rPr lang="en-US" sz="1600" dirty="0"/>
                        <a:t>Agricultural NH3 (ag)</a:t>
                      </a:r>
                    </a:p>
                  </a:txBody>
                  <a:tcPr marL="45720" marR="45720"/>
                </a:tc>
                <a:tc>
                  <a:txBody>
                    <a:bodyPr/>
                    <a:lstStyle/>
                    <a:p>
                      <a:r>
                        <a:rPr lang="en-US" sz="1600" dirty="0"/>
                        <a:t>USDA animal population growth estimates,</a:t>
                      </a:r>
                      <a:r>
                        <a:rPr lang="en-US" sz="1600" baseline="0" dirty="0"/>
                        <a:t> livestock only.</a:t>
                      </a:r>
                      <a:endParaRPr lang="en-US" sz="1600" dirty="0"/>
                    </a:p>
                  </a:txBody>
                  <a:tcPr marL="45720" marR="45720"/>
                </a:tc>
                <a:extLst>
                  <a:ext uri="{0D108BD9-81ED-4DB2-BD59-A6C34878D82A}">
                    <a16:rowId xmlns:a16="http://schemas.microsoft.com/office/drawing/2014/main" val="10001"/>
                  </a:ext>
                </a:extLst>
              </a:tr>
              <a:tr h="370840">
                <a:tc>
                  <a:txBody>
                    <a:bodyPr/>
                    <a:lstStyle/>
                    <a:p>
                      <a:r>
                        <a:rPr lang="en-US" sz="1600" dirty="0"/>
                        <a:t>Fugitive</a:t>
                      </a:r>
                      <a:r>
                        <a:rPr lang="en-US" sz="1600" baseline="0" dirty="0"/>
                        <a:t> dust (afdust)</a:t>
                      </a:r>
                      <a:endParaRPr lang="en-US" sz="1600" dirty="0"/>
                    </a:p>
                  </a:txBody>
                  <a:tcPr marL="45720" marR="45720"/>
                </a:tc>
                <a:tc>
                  <a:txBody>
                    <a:bodyPr/>
                    <a:lstStyle/>
                    <a:p>
                      <a:r>
                        <a:rPr lang="en-US" sz="1600" dirty="0"/>
                        <a:t>County-level</a:t>
                      </a:r>
                      <a:r>
                        <a:rPr lang="en-US" sz="1600" baseline="0" dirty="0"/>
                        <a:t> VMT and population Annual Energy Outlook (AEO)-based projections to unpaved/paved roads.  Note: Canadian fugitive dust (othafdust) not projected.</a:t>
                      </a:r>
                      <a:endParaRPr lang="en-US" sz="1600" dirty="0"/>
                    </a:p>
                  </a:txBody>
                  <a:tcPr marL="45720" marR="45720"/>
                </a:tc>
                <a:extLst>
                  <a:ext uri="{0D108BD9-81ED-4DB2-BD59-A6C34878D82A}">
                    <a16:rowId xmlns:a16="http://schemas.microsoft.com/office/drawing/2014/main" val="10002"/>
                  </a:ext>
                </a:extLst>
              </a:tr>
              <a:tr h="370840">
                <a:tc>
                  <a:txBody>
                    <a:bodyPr/>
                    <a:lstStyle/>
                    <a:p>
                      <a:r>
                        <a:rPr lang="en-US" sz="1600" dirty="0"/>
                        <a:t>Residential Wood Combustion (rwc)</a:t>
                      </a:r>
                    </a:p>
                  </a:txBody>
                  <a:tcPr marL="45720" marR="45720"/>
                </a:tc>
                <a:tc>
                  <a:txBody>
                    <a:bodyPr/>
                    <a:lstStyle/>
                    <a:p>
                      <a:r>
                        <a:rPr lang="en-US" sz="1600" dirty="0"/>
                        <a:t>2015 Wood heaters New Source Performance Standards (NSPS) with growth and appliance</a:t>
                      </a:r>
                      <a:r>
                        <a:rPr lang="en-US" sz="1600" baseline="0" dirty="0"/>
                        <a:t> change-outs/retirement assumptions.</a:t>
                      </a:r>
                      <a:endParaRPr lang="en-US" sz="1600" dirty="0"/>
                    </a:p>
                  </a:txBody>
                  <a:tcPr marL="45720" marR="45720"/>
                </a:tc>
                <a:extLst>
                  <a:ext uri="{0D108BD9-81ED-4DB2-BD59-A6C34878D82A}">
                    <a16:rowId xmlns:a16="http://schemas.microsoft.com/office/drawing/2014/main" val="10003"/>
                  </a:ext>
                </a:extLst>
              </a:tr>
              <a:tr h="370840">
                <a:tc>
                  <a:txBody>
                    <a:bodyPr/>
                    <a:lstStyle/>
                    <a:p>
                      <a:r>
                        <a:rPr lang="en-US" sz="1600" dirty="0"/>
                        <a:t>Class</a:t>
                      </a:r>
                      <a:r>
                        <a:rPr lang="en-US" sz="1600" baseline="0" dirty="0"/>
                        <a:t> 1&amp;2 CMV + trains (cmv, rail)</a:t>
                      </a:r>
                      <a:endParaRPr lang="en-US" sz="1600" dirty="0"/>
                    </a:p>
                  </a:txBody>
                  <a:tcPr marL="45720" marR="45720"/>
                </a:tc>
                <a:tc>
                  <a:txBody>
                    <a:bodyPr/>
                    <a:lstStyle/>
                    <a:p>
                      <a:r>
                        <a:rPr lang="en-US" sz="1600" baseline="0" dirty="0"/>
                        <a:t>Locomotive and Marine (RIA-based) rule growth and controls; California data scaled from CARB inventories.</a:t>
                      </a:r>
                      <a:endParaRPr lang="en-US" sz="1600" dirty="0"/>
                    </a:p>
                  </a:txBody>
                  <a:tcPr marL="45720" marR="45720"/>
                </a:tc>
                <a:extLst>
                  <a:ext uri="{0D108BD9-81ED-4DB2-BD59-A6C34878D82A}">
                    <a16:rowId xmlns:a16="http://schemas.microsoft.com/office/drawing/2014/main" val="10004"/>
                  </a:ext>
                </a:extLst>
              </a:tr>
              <a:tr h="370840">
                <a:tc>
                  <a:txBody>
                    <a:bodyPr/>
                    <a:lstStyle/>
                    <a:p>
                      <a:r>
                        <a:rPr lang="en-US" sz="1600" dirty="0"/>
                        <a:t>Class</a:t>
                      </a:r>
                      <a:r>
                        <a:rPr lang="en-US" sz="1600" baseline="0" dirty="0"/>
                        <a:t> 3 CMV (cmv, othpt*)</a:t>
                      </a:r>
                      <a:endParaRPr lang="en-US" sz="1600" dirty="0"/>
                    </a:p>
                  </a:txBody>
                  <a:tcPr marL="45720" marR="45720"/>
                </a:tc>
                <a:tc>
                  <a:txBody>
                    <a:bodyPr/>
                    <a:lstStyle/>
                    <a:p>
                      <a:r>
                        <a:rPr lang="en-US" sz="1600" baseline="0" dirty="0"/>
                        <a:t>Regional-based growth factors + ECA-IMO engine and fuel controls, extending from ports (state), to near-offshore (EEZ) to global; California scaled from CARB data.</a:t>
                      </a:r>
                      <a:endParaRPr lang="en-US" sz="1600" dirty="0"/>
                    </a:p>
                  </a:txBody>
                  <a:tcPr marL="45720" marR="45720"/>
                </a:tc>
                <a:extLst>
                  <a:ext uri="{0D108BD9-81ED-4DB2-BD59-A6C34878D82A}">
                    <a16:rowId xmlns:a16="http://schemas.microsoft.com/office/drawing/2014/main" val="10005"/>
                  </a:ext>
                </a:extLst>
              </a:tr>
              <a:tr h="370840">
                <a:tc>
                  <a:txBody>
                    <a:bodyPr/>
                    <a:lstStyle/>
                    <a:p>
                      <a:r>
                        <a:rPr lang="en-US" sz="1600" dirty="0"/>
                        <a:t>Oil and Gas (pt_oilgas, np_oilgas)</a:t>
                      </a:r>
                    </a:p>
                  </a:txBody>
                  <a:tcPr marL="45720" marR="45720"/>
                </a:tc>
                <a:tc>
                  <a:txBody>
                    <a:bodyPr/>
                    <a:lstStyle/>
                    <a:p>
                      <a:r>
                        <a:rPr lang="en-US" sz="1600"/>
                        <a:t>AEO production,</a:t>
                      </a:r>
                      <a:r>
                        <a:rPr lang="en-US" sz="1600" baseline="0"/>
                        <a:t> consumption fuel-based growth. </a:t>
                      </a:r>
                      <a:br>
                        <a:rPr lang="en-US" sz="1600" baseline="0"/>
                      </a:br>
                      <a:r>
                        <a:rPr lang="en-US" sz="1600" baseline="0"/>
                        <a:t>Various NSPS impacts + local information.</a:t>
                      </a:r>
                      <a:endParaRPr lang="en-US" sz="1600" dirty="0"/>
                    </a:p>
                  </a:txBody>
                  <a:tcPr marL="45720" marR="45720"/>
                </a:tc>
                <a:extLst>
                  <a:ext uri="{0D108BD9-81ED-4DB2-BD59-A6C34878D82A}">
                    <a16:rowId xmlns:a16="http://schemas.microsoft.com/office/drawing/2014/main" val="10006"/>
                  </a:ext>
                </a:extLst>
              </a:tr>
              <a:tr h="370840">
                <a:tc>
                  <a:txBody>
                    <a:bodyPr/>
                    <a:lstStyle/>
                    <a:p>
                      <a:r>
                        <a:rPr lang="en-US" sz="1600" dirty="0"/>
                        <a:t>Remaining non-EGU</a:t>
                      </a:r>
                      <a:r>
                        <a:rPr lang="en-US" sz="1600" baseline="0" dirty="0"/>
                        <a:t>s (ptnonipm, nonpt)</a:t>
                      </a:r>
                      <a:endParaRPr lang="en-US" sz="1600" dirty="0"/>
                    </a:p>
                  </a:txBody>
                  <a:tcPr marL="45720" marR="45720"/>
                </a:tc>
                <a:tc>
                  <a:txBody>
                    <a:bodyPr/>
                    <a:lstStyle/>
                    <a:p>
                      <a:r>
                        <a:rPr lang="en-US" sz="1600" dirty="0"/>
                        <a:t>AEO production,</a:t>
                      </a:r>
                      <a:r>
                        <a:rPr lang="en-US" sz="1600" baseline="0" dirty="0"/>
                        <a:t> consumption fuel-based growth. Various NSPS impacts + local information. Numerous additional growth/control/closure information</a:t>
                      </a:r>
                      <a:endParaRPr lang="en-US" sz="1600" dirty="0"/>
                    </a:p>
                  </a:txBody>
                  <a:tcPr marL="45720" marR="45720"/>
                </a:tc>
                <a:extLst>
                  <a:ext uri="{0D108BD9-81ED-4DB2-BD59-A6C34878D82A}">
                    <a16:rowId xmlns:a16="http://schemas.microsoft.com/office/drawing/2014/main" val="10007"/>
                  </a:ext>
                </a:extLst>
              </a:tr>
            </a:tbl>
          </a:graphicData>
        </a:graphic>
      </p:graphicFrame>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32</a:t>
            </a:fld>
            <a:endParaRPr lang="en-US" dirty="0"/>
          </a:p>
        </p:txBody>
      </p:sp>
      <p:sp>
        <p:nvSpPr>
          <p:cNvPr id="5" name="Title 4"/>
          <p:cNvSpPr>
            <a:spLocks noGrp="1"/>
          </p:cNvSpPr>
          <p:nvPr>
            <p:ph type="title"/>
          </p:nvPr>
        </p:nvSpPr>
        <p:spPr>
          <a:xfrm>
            <a:off x="169143" y="120345"/>
            <a:ext cx="8458200" cy="1143000"/>
          </a:xfrm>
        </p:spPr>
        <p:txBody>
          <a:bodyPr>
            <a:normAutofit fontScale="90000"/>
          </a:bodyPr>
          <a:lstStyle/>
          <a:p>
            <a:r>
              <a:rPr lang="en-US" dirty="0"/>
              <a:t>Projections overview: Sectors projected based on NEI emissions</a:t>
            </a:r>
          </a:p>
        </p:txBody>
      </p:sp>
    </p:spTree>
    <p:extLst>
      <p:ext uri="{BB962C8B-B14F-4D97-AF65-F5344CB8AC3E}">
        <p14:creationId xmlns:p14="http://schemas.microsoft.com/office/powerpoint/2010/main" val="4106518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val="3414498021"/>
              </p:ext>
            </p:extLst>
          </p:nvPr>
        </p:nvGraphicFramePr>
        <p:xfrm>
          <a:off x="417672" y="1363344"/>
          <a:ext cx="8229600" cy="4976654"/>
        </p:xfrm>
        <a:graphic>
          <a:graphicData uri="http://schemas.openxmlformats.org/drawingml/2006/table">
            <a:tbl>
              <a:tblPr firstRow="1" bandRow="1">
                <a:tableStyleId>{5C22544A-7EE6-4342-B048-85BDC9FD1C3A}</a:tableStyleId>
              </a:tblPr>
              <a:tblGrid>
                <a:gridCol w="1981200">
                  <a:extLst>
                    <a:ext uri="{9D8B030D-6E8A-4147-A177-3AD203B41FA5}">
                      <a16:colId xmlns:a16="http://schemas.microsoft.com/office/drawing/2014/main" val="20000"/>
                    </a:ext>
                  </a:extLst>
                </a:gridCol>
                <a:gridCol w="6248400">
                  <a:extLst>
                    <a:ext uri="{9D8B030D-6E8A-4147-A177-3AD203B41FA5}">
                      <a16:colId xmlns:a16="http://schemas.microsoft.com/office/drawing/2014/main" val="20001"/>
                    </a:ext>
                  </a:extLst>
                </a:gridCol>
              </a:tblGrid>
              <a:tr h="370840">
                <a:tc>
                  <a:txBody>
                    <a:bodyPr/>
                    <a:lstStyle/>
                    <a:p>
                      <a:r>
                        <a:rPr lang="en-US" dirty="0"/>
                        <a:t>Sector(s)</a:t>
                      </a:r>
                    </a:p>
                  </a:txBody>
                  <a:tcPr/>
                </a:tc>
                <a:tc>
                  <a:txBody>
                    <a:bodyPr/>
                    <a:lstStyle/>
                    <a:p>
                      <a:r>
                        <a:rPr lang="en-US" dirty="0"/>
                        <a:t>Data sources and techniques</a:t>
                      </a:r>
                      <a:r>
                        <a:rPr lang="en-US" baseline="0" dirty="0"/>
                        <a:t> used</a:t>
                      </a:r>
                      <a:endParaRPr lang="en-US" dirty="0"/>
                    </a:p>
                  </a:txBody>
                  <a:tcPr/>
                </a:tc>
                <a:extLst>
                  <a:ext uri="{0D108BD9-81ED-4DB2-BD59-A6C34878D82A}">
                    <a16:rowId xmlns:a16="http://schemas.microsoft.com/office/drawing/2014/main" val="10000"/>
                  </a:ext>
                </a:extLst>
              </a:tr>
              <a:tr h="370840">
                <a:tc>
                  <a:txBody>
                    <a:bodyPr/>
                    <a:lstStyle/>
                    <a:p>
                      <a:r>
                        <a:rPr lang="en-US" dirty="0"/>
                        <a:t>EGUs (</a:t>
                      </a:r>
                      <a:r>
                        <a:rPr lang="en-US" dirty="0" err="1"/>
                        <a:t>ptegu</a:t>
                      </a:r>
                      <a:r>
                        <a:rPr lang="en-US" dirty="0"/>
                        <a:t>)</a:t>
                      </a:r>
                    </a:p>
                  </a:txBody>
                  <a:tcPr/>
                </a:tc>
                <a:tc>
                  <a:txBody>
                    <a:bodyPr/>
                    <a:lstStyle/>
                    <a:p>
                      <a:r>
                        <a:rPr lang="en-US" dirty="0"/>
                        <a:t>Engineering Approach or Integrated Planning Model</a:t>
                      </a:r>
                    </a:p>
                  </a:txBody>
                  <a:tcPr/>
                </a:tc>
                <a:extLst>
                  <a:ext uri="{0D108BD9-81ED-4DB2-BD59-A6C34878D82A}">
                    <a16:rowId xmlns:a16="http://schemas.microsoft.com/office/drawing/2014/main" val="10001"/>
                  </a:ext>
                </a:extLst>
              </a:tr>
              <a:tr h="370840">
                <a:tc>
                  <a:txBody>
                    <a:bodyPr/>
                    <a:lstStyle/>
                    <a:p>
                      <a:r>
                        <a:rPr lang="en-US" dirty="0"/>
                        <a:t>Onroad mobile (onroad)</a:t>
                      </a:r>
                    </a:p>
                  </a:txBody>
                  <a:tcPr/>
                </a:tc>
                <a:tc>
                  <a:txBody>
                    <a:bodyPr/>
                    <a:lstStyle/>
                    <a:p>
                      <a:r>
                        <a:rPr lang="en-US" dirty="0"/>
                        <a:t>MOVES</a:t>
                      </a:r>
                      <a:r>
                        <a:rPr lang="en-US" baseline="0" dirty="0"/>
                        <a:t> 2014a w/ projected activity, fuels, inspection and maintenance, controls, speciation; California magnitude from CARB but temporalized based on SMOKE-MOVES</a:t>
                      </a:r>
                      <a:endParaRPr lang="en-US" dirty="0"/>
                    </a:p>
                  </a:txBody>
                  <a:tcPr/>
                </a:tc>
                <a:extLst>
                  <a:ext uri="{0D108BD9-81ED-4DB2-BD59-A6C34878D82A}">
                    <a16:rowId xmlns:a16="http://schemas.microsoft.com/office/drawing/2014/main" val="10002"/>
                  </a:ext>
                </a:extLst>
              </a:tr>
              <a:tr h="943134">
                <a:tc>
                  <a:txBody>
                    <a:bodyPr/>
                    <a:lstStyle/>
                    <a:p>
                      <a:r>
                        <a:rPr lang="en-US" dirty="0"/>
                        <a:t>Nonroad mobile (nonroad)</a:t>
                      </a:r>
                    </a:p>
                  </a:txBody>
                  <a:tcPr/>
                </a:tc>
                <a:tc>
                  <a:txBody>
                    <a:bodyPr/>
                    <a:lstStyle/>
                    <a:p>
                      <a:r>
                        <a:rPr lang="en-US" dirty="0"/>
                        <a:t>MOVES projected</a:t>
                      </a:r>
                      <a:r>
                        <a:rPr lang="en-US" baseline="0" dirty="0"/>
                        <a:t> inventories </a:t>
                      </a:r>
                      <a:r>
                        <a:rPr lang="en-US" dirty="0"/>
                        <a:t>(previously NMIM/NONROAD),</a:t>
                      </a:r>
                      <a:r>
                        <a:rPr lang="en-US" baseline="0" dirty="0"/>
                        <a:t> except for California data provided by CARB</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Canada/Mexico (othar, othpt,</a:t>
                      </a:r>
                      <a:r>
                        <a:rPr lang="en-US" baseline="0" dirty="0"/>
                        <a:t> othon)</a:t>
                      </a:r>
                      <a:endParaRPr lang="en-US" dirty="0"/>
                    </a:p>
                  </a:txBody>
                  <a:tcPr/>
                </a:tc>
                <a:tc>
                  <a:txBody>
                    <a:bodyPr/>
                    <a:lstStyle/>
                    <a:p>
                      <a:r>
                        <a:rPr lang="en-US" dirty="0"/>
                        <a:t>Canada: hold constant or interpolate; sometimes adjust based on changes to U.S. inventories</a:t>
                      </a:r>
                    </a:p>
                    <a:p>
                      <a:r>
                        <a:rPr lang="en-US" dirty="0"/>
                        <a:t>Mexico:</a:t>
                      </a:r>
                      <a:r>
                        <a:rPr lang="en-US" baseline="0" dirty="0"/>
                        <a:t> F</a:t>
                      </a:r>
                      <a:r>
                        <a:rPr lang="en-US" dirty="0"/>
                        <a:t>uture-year</a:t>
                      </a:r>
                      <a:r>
                        <a:rPr lang="en-US" baseline="0" dirty="0"/>
                        <a:t> inventories projected from 2008 base year inventory plus MOVES-Mexico</a:t>
                      </a:r>
                      <a:endParaRPr lang="en-US" dirty="0"/>
                    </a:p>
                  </a:txBody>
                  <a:tcPr/>
                </a:tc>
                <a:extLst>
                  <a:ext uri="{0D108BD9-81ED-4DB2-BD59-A6C34878D82A}">
                    <a16:rowId xmlns:a16="http://schemas.microsoft.com/office/drawing/2014/main" val="10004"/>
                  </a:ext>
                </a:extLst>
              </a:tr>
              <a:tr h="370840">
                <a:tc>
                  <a:txBody>
                    <a:bodyPr/>
                    <a:lstStyle/>
                    <a:p>
                      <a:r>
                        <a:rPr lang="en-US" dirty="0"/>
                        <a:t>Biogenics</a:t>
                      </a:r>
                      <a:r>
                        <a:rPr lang="en-US" baseline="0" dirty="0"/>
                        <a:t> &amp; Fires</a:t>
                      </a:r>
                      <a:r>
                        <a:rPr lang="en-US" dirty="0"/>
                        <a:t> (beis, agfire, ptfire)</a:t>
                      </a:r>
                    </a:p>
                  </a:txBody>
                  <a:tcPr/>
                </a:tc>
                <a:tc>
                  <a:txBody>
                    <a:bodyPr/>
                    <a:lstStyle/>
                    <a:p>
                      <a:r>
                        <a:rPr lang="en-US" dirty="0"/>
                        <a:t>No</a:t>
                      </a:r>
                      <a:r>
                        <a:rPr lang="en-US" baseline="0" dirty="0"/>
                        <a:t> projections, same as base year in mid-term projections due to constant meteorology</a:t>
                      </a:r>
                      <a:endParaRPr lang="en-US" dirty="0"/>
                    </a:p>
                  </a:txBody>
                  <a:tcPr/>
                </a:tc>
                <a:extLst>
                  <a:ext uri="{0D108BD9-81ED-4DB2-BD59-A6C34878D82A}">
                    <a16:rowId xmlns:a16="http://schemas.microsoft.com/office/drawing/2014/main" val="10005"/>
                  </a:ext>
                </a:extLst>
              </a:tr>
            </a:tbl>
          </a:graphicData>
        </a:graphic>
      </p:graphicFrame>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33</a:t>
            </a:fld>
            <a:endParaRPr lang="en-US" dirty="0"/>
          </a:p>
        </p:txBody>
      </p:sp>
      <p:sp>
        <p:nvSpPr>
          <p:cNvPr id="5" name="Title 4"/>
          <p:cNvSpPr>
            <a:spLocks noGrp="1"/>
          </p:cNvSpPr>
          <p:nvPr>
            <p:ph type="title"/>
          </p:nvPr>
        </p:nvSpPr>
        <p:spPr>
          <a:xfrm>
            <a:off x="0" y="152400"/>
            <a:ext cx="8240993" cy="1143000"/>
          </a:xfrm>
        </p:spPr>
        <p:txBody>
          <a:bodyPr>
            <a:normAutofit/>
          </a:bodyPr>
          <a:lstStyle/>
          <a:p>
            <a:r>
              <a:rPr lang="en-US" sz="3200" dirty="0"/>
              <a:t>Projections overview: Sectors not projected from NEI base year emissions</a:t>
            </a:r>
          </a:p>
        </p:txBody>
      </p:sp>
    </p:spTree>
    <p:extLst>
      <p:ext uri="{BB962C8B-B14F-4D97-AF65-F5344CB8AC3E}">
        <p14:creationId xmlns:p14="http://schemas.microsoft.com/office/powerpoint/2010/main" val="2148299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Most ancillary (i.e., non-inventory) data stays the same in the base and future year modeling</a:t>
            </a:r>
          </a:p>
          <a:p>
            <a:r>
              <a:rPr lang="en-US" dirty="0"/>
              <a:t>Meteorology is held constant</a:t>
            </a:r>
          </a:p>
          <a:p>
            <a:r>
              <a:rPr lang="en-US" dirty="0"/>
              <a:t>Spatial surrogates are constant</a:t>
            </a:r>
          </a:p>
          <a:p>
            <a:r>
              <a:rPr lang="en-US" dirty="0"/>
              <a:t>Temporal profiles are constant for most sectors (except for EGUs)</a:t>
            </a:r>
          </a:p>
          <a:p>
            <a:r>
              <a:rPr lang="en-US" dirty="0"/>
              <a:t>Speciation profiles are constant for many sources</a:t>
            </a:r>
          </a:p>
          <a:p>
            <a:pPr lvl="1"/>
            <a:r>
              <a:rPr lang="en-US" dirty="0"/>
              <a:t>Updated in future year for mobile sources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34</a:t>
            </a:fld>
            <a:endParaRPr lang="en-US" dirty="0"/>
          </a:p>
        </p:txBody>
      </p:sp>
      <p:sp>
        <p:nvSpPr>
          <p:cNvPr id="5" name="Title 4"/>
          <p:cNvSpPr>
            <a:spLocks noGrp="1"/>
          </p:cNvSpPr>
          <p:nvPr>
            <p:ph type="title"/>
          </p:nvPr>
        </p:nvSpPr>
        <p:spPr/>
        <p:txBody>
          <a:bodyPr>
            <a:normAutofit fontScale="90000"/>
          </a:bodyPr>
          <a:lstStyle/>
          <a:p>
            <a:r>
              <a:rPr lang="en-US" dirty="0"/>
              <a:t>Future-year Emissions Modeling Ancillary Data</a:t>
            </a:r>
          </a:p>
        </p:txBody>
      </p:sp>
    </p:spTree>
    <p:extLst>
      <p:ext uri="{BB962C8B-B14F-4D97-AF65-F5344CB8AC3E}">
        <p14:creationId xmlns:p14="http://schemas.microsoft.com/office/powerpoint/2010/main" val="21944243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4533899"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p:txBody>
          <a:bodyPr/>
          <a:lstStyle/>
          <a:p>
            <a:fld id="{61C894BD-DCE2-4A96-A9AF-225BBEAC2A40}" type="slidenum">
              <a:rPr lang="en-US" smtClean="0"/>
              <a:pPr/>
              <a:t>35</a:t>
            </a:fld>
            <a:endParaRPr lang="en-US" dirty="0"/>
          </a:p>
        </p:txBody>
      </p:sp>
      <p:pic>
        <p:nvPicPr>
          <p:cNvPr id="15" name="Picture 14"/>
          <p:cNvPicPr>
            <a:picLocks noChangeAspect="1"/>
          </p:cNvPicPr>
          <p:nvPr/>
        </p:nvPicPr>
        <p:blipFill>
          <a:blip r:embed="rId2"/>
          <a:stretch>
            <a:fillRect/>
          </a:stretch>
        </p:blipFill>
        <p:spPr>
          <a:xfrm>
            <a:off x="-10551" y="1600200"/>
            <a:ext cx="9141655" cy="1519614"/>
          </a:xfrm>
          <a:prstGeom prst="rect">
            <a:avLst/>
          </a:prstGeom>
        </p:spPr>
      </p:pic>
      <p:sp>
        <p:nvSpPr>
          <p:cNvPr id="18" name="TextBox 17"/>
          <p:cNvSpPr txBox="1"/>
          <p:nvPr/>
        </p:nvSpPr>
        <p:spPr>
          <a:xfrm>
            <a:off x="152400" y="0"/>
            <a:ext cx="8763000" cy="830997"/>
          </a:xfrm>
          <a:prstGeom prst="rect">
            <a:avLst/>
          </a:prstGeom>
          <a:noFill/>
        </p:spPr>
        <p:txBody>
          <a:bodyPr wrap="square" rtlCol="0">
            <a:spAutoFit/>
          </a:bodyPr>
          <a:lstStyle/>
          <a:p>
            <a:pPr algn="ctr"/>
            <a:r>
              <a:rPr lang="en-US" sz="2400" dirty="0"/>
              <a:t>Available Tools for Projection of non-EGU Point/Nonpoint Projections</a:t>
            </a:r>
          </a:p>
        </p:txBody>
      </p:sp>
      <p:sp>
        <p:nvSpPr>
          <p:cNvPr id="19" name="TextBox 18"/>
          <p:cNvSpPr txBox="1"/>
          <p:nvPr/>
        </p:nvSpPr>
        <p:spPr>
          <a:xfrm>
            <a:off x="556792" y="1091132"/>
            <a:ext cx="8327232" cy="369332"/>
          </a:xfrm>
          <a:prstGeom prst="rect">
            <a:avLst/>
          </a:prstGeom>
          <a:noFill/>
        </p:spPr>
        <p:txBody>
          <a:bodyPr wrap="square" rtlCol="0">
            <a:spAutoFit/>
          </a:bodyPr>
          <a:lstStyle/>
          <a:p>
            <a:r>
              <a:rPr lang="en-US" dirty="0"/>
              <a:t>Control Strategy Tool (</a:t>
            </a:r>
            <a:r>
              <a:rPr lang="en-US" dirty="0" err="1"/>
              <a:t>CoST</a:t>
            </a:r>
            <a:r>
              <a:rPr lang="en-US" dirty="0"/>
              <a:t>) – a good organizational and reporting tool</a:t>
            </a:r>
          </a:p>
        </p:txBody>
      </p:sp>
      <p:sp>
        <p:nvSpPr>
          <p:cNvPr id="20" name="TextBox 19"/>
          <p:cNvSpPr txBox="1"/>
          <p:nvPr/>
        </p:nvSpPr>
        <p:spPr>
          <a:xfrm>
            <a:off x="757280" y="3845878"/>
            <a:ext cx="8001000" cy="369332"/>
          </a:xfrm>
          <a:prstGeom prst="rect">
            <a:avLst/>
          </a:prstGeom>
          <a:noFill/>
        </p:spPr>
        <p:txBody>
          <a:bodyPr wrap="square" rtlCol="0">
            <a:spAutoFit/>
          </a:bodyPr>
          <a:lstStyle/>
          <a:p>
            <a:r>
              <a:rPr lang="en-US" dirty="0"/>
              <a:t>SMOKE – traditional approach; good for simplified projection tasks</a:t>
            </a:r>
          </a:p>
        </p:txBody>
      </p:sp>
      <p:pic>
        <p:nvPicPr>
          <p:cNvPr id="21" name="Picture 20"/>
          <p:cNvPicPr>
            <a:picLocks noChangeAspect="1"/>
          </p:cNvPicPr>
          <p:nvPr/>
        </p:nvPicPr>
        <p:blipFill>
          <a:blip r:embed="rId3"/>
          <a:stretch>
            <a:fillRect/>
          </a:stretch>
        </p:blipFill>
        <p:spPr>
          <a:xfrm>
            <a:off x="766245" y="4215210"/>
            <a:ext cx="7535309" cy="1932599"/>
          </a:xfrm>
          <a:prstGeom prst="rect">
            <a:avLst/>
          </a:prstGeom>
        </p:spPr>
      </p:pic>
    </p:spTree>
    <p:extLst>
      <p:ext uri="{BB962C8B-B14F-4D97-AF65-F5344CB8AC3E}">
        <p14:creationId xmlns:p14="http://schemas.microsoft.com/office/powerpoint/2010/main" val="2578471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lvl="0"/>
            <a:r>
              <a:rPr lang="en-US" dirty="0"/>
              <a:t>Part of the Emissions Modeling Framework (EMF)</a:t>
            </a:r>
          </a:p>
          <a:p>
            <a:pPr lvl="1"/>
            <a:r>
              <a:rPr lang="en-US" sz="2100" dirty="0">
                <a:hlinkClick r:id="rId2"/>
              </a:rPr>
              <a:t>https://www.cmascenter.org/cost/documentation/2.12/html/</a:t>
            </a:r>
            <a:endParaRPr lang="en-US" dirty="0"/>
          </a:p>
          <a:p>
            <a:pPr lvl="0"/>
            <a:r>
              <a:rPr lang="en-US" dirty="0"/>
              <a:t>Used to project most NEI non-EGU point and nonpoint inventories</a:t>
            </a:r>
          </a:p>
          <a:p>
            <a:pPr lvl="1"/>
            <a:r>
              <a:rPr lang="en-US" dirty="0"/>
              <a:t>Exceptions include stand-alone future year inventories (e.g., biodiesel and cellulosic plants, new cement kilns)</a:t>
            </a:r>
          </a:p>
          <a:p>
            <a:pPr lvl="0"/>
            <a:r>
              <a:rPr lang="en-US" dirty="0"/>
              <a:t>Has a hierarchy for how “packets” are applied</a:t>
            </a:r>
          </a:p>
          <a:p>
            <a:pPr lvl="0"/>
            <a:r>
              <a:rPr lang="en-US" dirty="0"/>
              <a:t>Tracks the impact of each packet on the inventory</a:t>
            </a:r>
          </a:p>
          <a:p>
            <a:pPr lvl="0"/>
            <a:r>
              <a:rPr lang="en-US" dirty="0"/>
              <a:t>Used for projections, but also includes algorithms for other analyses like maximum emissions reduction and least-cost</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36</a:t>
            </a:fld>
            <a:endParaRPr lang="en-US" dirty="0"/>
          </a:p>
        </p:txBody>
      </p:sp>
      <p:sp>
        <p:nvSpPr>
          <p:cNvPr id="5" name="Title 4"/>
          <p:cNvSpPr>
            <a:spLocks noGrp="1"/>
          </p:cNvSpPr>
          <p:nvPr>
            <p:ph type="title"/>
          </p:nvPr>
        </p:nvSpPr>
        <p:spPr/>
        <p:txBody>
          <a:bodyPr/>
          <a:lstStyle/>
          <a:p>
            <a:r>
              <a:rPr lang="en-US" dirty="0"/>
              <a:t>Control Strategy Tool (</a:t>
            </a:r>
            <a:r>
              <a:rPr lang="en-US" dirty="0" err="1"/>
              <a:t>CoST</a:t>
            </a:r>
            <a:r>
              <a:rPr lang="en-US" dirty="0"/>
              <a:t>)</a:t>
            </a:r>
          </a:p>
        </p:txBody>
      </p:sp>
    </p:spTree>
    <p:extLst>
      <p:ext uri="{BB962C8B-B14F-4D97-AF65-F5344CB8AC3E}">
        <p14:creationId xmlns:p14="http://schemas.microsoft.com/office/powerpoint/2010/main" val="86013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Plant CLOSURE</a:t>
            </a:r>
          </a:p>
          <a:p>
            <a:pPr lvl="1"/>
            <a:r>
              <a:rPr lang="en-US" dirty="0"/>
              <a:t>Facility, unit, stack and/or process-level</a:t>
            </a:r>
          </a:p>
          <a:p>
            <a:pPr lvl="1"/>
            <a:r>
              <a:rPr lang="en-US" dirty="0"/>
              <a:t>Effective date needed</a:t>
            </a:r>
          </a:p>
          <a:p>
            <a:pPr lvl="1"/>
            <a:r>
              <a:rPr lang="en-US" dirty="0"/>
              <a:t>July 1 cut-off</a:t>
            </a:r>
          </a:p>
          <a:p>
            <a:r>
              <a:rPr lang="en-US" dirty="0"/>
              <a:t>PROJECTION</a:t>
            </a:r>
          </a:p>
          <a:p>
            <a:pPr lvl="1"/>
            <a:r>
              <a:rPr lang="en-US" dirty="0"/>
              <a:t>Scalars (e.g., 0.3 = 70% reduction, 2.0=100% increase)</a:t>
            </a:r>
          </a:p>
          <a:p>
            <a:pPr lvl="1"/>
            <a:r>
              <a:rPr lang="en-US" u="sng" dirty="0"/>
              <a:t>All inventories</a:t>
            </a:r>
            <a:r>
              <a:rPr lang="en-US" dirty="0"/>
              <a:t>: geographic (FIPS state / county), pollutant, source classification code (SCC)</a:t>
            </a:r>
          </a:p>
          <a:p>
            <a:pPr lvl="1"/>
            <a:r>
              <a:rPr lang="en-US" u="sng" dirty="0"/>
              <a:t>Point only</a:t>
            </a:r>
            <a:r>
              <a:rPr lang="en-US" dirty="0"/>
              <a:t>: target a facility/sub-facility / or North American Industry Classification System (NAICS)</a:t>
            </a:r>
          </a:p>
          <a:p>
            <a:r>
              <a:rPr lang="en-US" dirty="0"/>
              <a:t>CONTROL</a:t>
            </a:r>
          </a:p>
          <a:p>
            <a:pPr lvl="1"/>
            <a:r>
              <a:rPr lang="en-US" dirty="0"/>
              <a:t>Similar facility/geographic/SCC/pollutant applicability as PROJECTION packets</a:t>
            </a:r>
          </a:p>
          <a:p>
            <a:pPr lvl="1"/>
            <a:r>
              <a:rPr lang="en-US" dirty="0"/>
              <a:t>Percent reductions (0-100), optional rule effectiveness and rule penetration</a:t>
            </a:r>
          </a:p>
          <a:p>
            <a:pPr lvl="1"/>
            <a:r>
              <a:rPr lang="en-US" dirty="0"/>
              <a:t>Compliance date optional</a:t>
            </a:r>
          </a:p>
          <a:p>
            <a:pPr lvl="1"/>
            <a:r>
              <a:rPr lang="en-US" dirty="0"/>
              <a:t>July 1 cut-off (before July 1 of year is applied, after is not applied)</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37</a:t>
            </a:fld>
            <a:endParaRPr lang="en-US" dirty="0"/>
          </a:p>
        </p:txBody>
      </p:sp>
      <p:sp>
        <p:nvSpPr>
          <p:cNvPr id="5" name="Title 4"/>
          <p:cNvSpPr>
            <a:spLocks noGrp="1"/>
          </p:cNvSpPr>
          <p:nvPr>
            <p:ph type="title"/>
          </p:nvPr>
        </p:nvSpPr>
        <p:spPr/>
        <p:txBody>
          <a:bodyPr>
            <a:normAutofit fontScale="90000"/>
          </a:bodyPr>
          <a:lstStyle/>
          <a:p>
            <a:r>
              <a:rPr lang="en-US" dirty="0"/>
              <a:t>Control Strategy Tool:</a:t>
            </a:r>
            <a:br>
              <a:rPr lang="en-US" dirty="0"/>
            </a:br>
            <a:r>
              <a:rPr lang="en-US" dirty="0"/>
              <a:t>Packet Types</a:t>
            </a:r>
          </a:p>
        </p:txBody>
      </p:sp>
    </p:spTree>
    <p:extLst>
      <p:ext uri="{BB962C8B-B14F-4D97-AF65-F5344CB8AC3E}">
        <p14:creationId xmlns:p14="http://schemas.microsoft.com/office/powerpoint/2010/main" val="2558020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38</a:t>
            </a:fld>
            <a:endParaRPr lang="en-US" dirty="0"/>
          </a:p>
        </p:txBody>
      </p:sp>
      <p:sp>
        <p:nvSpPr>
          <p:cNvPr id="7" name="Title 4"/>
          <p:cNvSpPr>
            <a:spLocks noGrp="1"/>
          </p:cNvSpPr>
          <p:nvPr>
            <p:ph type="title"/>
          </p:nvPr>
        </p:nvSpPr>
        <p:spPr/>
        <p:txBody>
          <a:bodyPr>
            <a:normAutofit/>
          </a:bodyPr>
          <a:lstStyle/>
          <a:p>
            <a:r>
              <a:rPr lang="en-US" dirty="0"/>
              <a:t>Closure Packet Example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9200"/>
            <a:ext cx="9013032" cy="3322898"/>
          </a:xfrm>
          <a:prstGeom prst="rect">
            <a:avLst/>
          </a:prstGeom>
        </p:spPr>
      </p:pic>
      <p:sp>
        <p:nvSpPr>
          <p:cNvPr id="5" name="TextBox 4"/>
          <p:cNvSpPr txBox="1"/>
          <p:nvPr/>
        </p:nvSpPr>
        <p:spPr>
          <a:xfrm>
            <a:off x="4191000" y="4653617"/>
            <a:ext cx="5029200" cy="1754326"/>
          </a:xfrm>
          <a:prstGeom prst="rect">
            <a:avLst/>
          </a:prstGeom>
          <a:noFill/>
        </p:spPr>
        <p:txBody>
          <a:bodyPr wrap="square" rtlCol="0">
            <a:spAutoFit/>
          </a:bodyPr>
          <a:lstStyle/>
          <a:p>
            <a:r>
              <a:rPr lang="en-US" dirty="0"/>
              <a:t>Closures can be applied at multiple levels:</a:t>
            </a:r>
          </a:p>
          <a:p>
            <a:pPr marL="285750" indent="-285750">
              <a:buFontTx/>
              <a:buChar char="-"/>
            </a:pPr>
            <a:r>
              <a:rPr lang="en-US" dirty="0" err="1"/>
              <a:t>Region_cd</a:t>
            </a:r>
            <a:r>
              <a:rPr lang="en-US" dirty="0"/>
              <a:t> = FIPS state &amp; county</a:t>
            </a:r>
          </a:p>
          <a:p>
            <a:pPr marL="285750" indent="-285750">
              <a:buFontTx/>
              <a:buChar char="-"/>
            </a:pPr>
            <a:r>
              <a:rPr lang="en-US" dirty="0"/>
              <a:t>Facility = plant</a:t>
            </a:r>
          </a:p>
          <a:p>
            <a:pPr marL="285750" indent="-285750">
              <a:buFontTx/>
              <a:buChar char="-"/>
            </a:pPr>
            <a:r>
              <a:rPr lang="en-US" dirty="0"/>
              <a:t>Unit = point</a:t>
            </a:r>
          </a:p>
          <a:p>
            <a:pPr marL="285750" indent="-285750">
              <a:buFontTx/>
              <a:buChar char="-"/>
            </a:pPr>
            <a:r>
              <a:rPr lang="en-US" dirty="0"/>
              <a:t>Release point = stack</a:t>
            </a:r>
          </a:p>
          <a:p>
            <a:pPr marL="285750" indent="-285750">
              <a:buFontTx/>
              <a:buChar char="-"/>
            </a:pPr>
            <a:r>
              <a:rPr lang="en-US" dirty="0"/>
              <a:t>Process = segment</a:t>
            </a:r>
          </a:p>
        </p:txBody>
      </p:sp>
      <p:sp>
        <p:nvSpPr>
          <p:cNvPr id="8" name="TextBox 7"/>
          <p:cNvSpPr txBox="1"/>
          <p:nvPr/>
        </p:nvSpPr>
        <p:spPr>
          <a:xfrm>
            <a:off x="685800" y="4653617"/>
            <a:ext cx="3191899" cy="1477328"/>
          </a:xfrm>
          <a:prstGeom prst="rect">
            <a:avLst/>
          </a:prstGeom>
          <a:noFill/>
        </p:spPr>
        <p:txBody>
          <a:bodyPr wrap="none" rtlCol="0">
            <a:spAutoFit/>
          </a:bodyPr>
          <a:lstStyle/>
          <a:p>
            <a:r>
              <a:rPr lang="en-US" dirty="0"/>
              <a:t>Closures are applied for</a:t>
            </a:r>
          </a:p>
          <a:p>
            <a:r>
              <a:rPr lang="en-US" dirty="0"/>
              <a:t>a target year (e.g., 2020):</a:t>
            </a:r>
          </a:p>
          <a:p>
            <a:r>
              <a:rPr lang="en-US" dirty="0"/>
              <a:t>Records with effective </a:t>
            </a:r>
          </a:p>
          <a:p>
            <a:r>
              <a:rPr lang="en-US" dirty="0"/>
              <a:t>dates up to July 1 of target</a:t>
            </a:r>
          </a:p>
          <a:p>
            <a:r>
              <a:rPr lang="en-US" dirty="0"/>
              <a:t>year will be applied</a:t>
            </a:r>
          </a:p>
        </p:txBody>
      </p:sp>
    </p:spTree>
    <p:extLst>
      <p:ext uri="{BB962C8B-B14F-4D97-AF65-F5344CB8AC3E}">
        <p14:creationId xmlns:p14="http://schemas.microsoft.com/office/powerpoint/2010/main" val="1078843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39</a:t>
            </a:fld>
            <a:endParaRPr lang="en-US" dirty="0"/>
          </a:p>
        </p:txBody>
      </p:sp>
      <p:sp>
        <p:nvSpPr>
          <p:cNvPr id="9" name="Title 4"/>
          <p:cNvSpPr>
            <a:spLocks noGrp="1"/>
          </p:cNvSpPr>
          <p:nvPr>
            <p:ph type="title"/>
          </p:nvPr>
        </p:nvSpPr>
        <p:spPr/>
        <p:txBody>
          <a:bodyPr>
            <a:normAutofit/>
          </a:bodyPr>
          <a:lstStyle/>
          <a:p>
            <a:r>
              <a:rPr lang="en-US" dirty="0"/>
              <a:t>Projection Packet Example</a:t>
            </a:r>
          </a:p>
        </p:txBody>
      </p:sp>
      <p:pic>
        <p:nvPicPr>
          <p:cNvPr id="8" name="Picture 7"/>
          <p:cNvPicPr>
            <a:picLocks noChangeAspect="1"/>
          </p:cNvPicPr>
          <p:nvPr/>
        </p:nvPicPr>
        <p:blipFill>
          <a:blip r:embed="rId2"/>
          <a:stretch>
            <a:fillRect/>
          </a:stretch>
        </p:blipFill>
        <p:spPr>
          <a:xfrm>
            <a:off x="122939" y="1505634"/>
            <a:ext cx="8890093" cy="4224022"/>
          </a:xfrm>
          <a:prstGeom prst="rect">
            <a:avLst/>
          </a:prstGeom>
        </p:spPr>
      </p:pic>
      <p:sp>
        <p:nvSpPr>
          <p:cNvPr id="10" name="TextBox 9"/>
          <p:cNvSpPr txBox="1"/>
          <p:nvPr/>
        </p:nvSpPr>
        <p:spPr>
          <a:xfrm>
            <a:off x="1752600" y="5884133"/>
            <a:ext cx="6542176" cy="369332"/>
          </a:xfrm>
          <a:prstGeom prst="rect">
            <a:avLst/>
          </a:prstGeom>
          <a:noFill/>
        </p:spPr>
        <p:txBody>
          <a:bodyPr wrap="none" rtlCol="0">
            <a:spAutoFit/>
          </a:bodyPr>
          <a:lstStyle/>
          <a:p>
            <a:r>
              <a:rPr lang="en-US" dirty="0"/>
              <a:t>Projection entries can also be specified at multiple levels</a:t>
            </a:r>
          </a:p>
        </p:txBody>
      </p:sp>
      <p:sp>
        <p:nvSpPr>
          <p:cNvPr id="11" name="TextBox 10"/>
          <p:cNvSpPr txBox="1"/>
          <p:nvPr/>
        </p:nvSpPr>
        <p:spPr>
          <a:xfrm>
            <a:off x="6781800" y="2286000"/>
            <a:ext cx="1093569" cy="923330"/>
          </a:xfrm>
          <a:prstGeom prst="rect">
            <a:avLst/>
          </a:prstGeom>
          <a:noFill/>
          <a:ln>
            <a:solidFill>
              <a:schemeClr val="accent1">
                <a:shade val="50000"/>
              </a:schemeClr>
            </a:solidFill>
          </a:ln>
        </p:spPr>
        <p:txBody>
          <a:bodyPr wrap="none" rtlCol="0">
            <a:spAutoFit/>
          </a:bodyPr>
          <a:lstStyle/>
          <a:p>
            <a:r>
              <a:rPr lang="en-US" dirty="0">
                <a:solidFill>
                  <a:schemeClr val="accent1"/>
                </a:solidFill>
              </a:rPr>
              <a:t>Factors </a:t>
            </a:r>
          </a:p>
          <a:p>
            <a:r>
              <a:rPr lang="en-US" dirty="0">
                <a:solidFill>
                  <a:schemeClr val="accent1"/>
                </a:solidFill>
              </a:rPr>
              <a:t>to apply</a:t>
            </a:r>
          </a:p>
          <a:p>
            <a:r>
              <a:rPr lang="en-US" dirty="0">
                <a:solidFill>
                  <a:schemeClr val="accent1"/>
                </a:solidFill>
              </a:rPr>
              <a:t>are here</a:t>
            </a:r>
          </a:p>
        </p:txBody>
      </p:sp>
      <p:cxnSp>
        <p:nvCxnSpPr>
          <p:cNvPr id="13" name="Straight Arrow Connector 12"/>
          <p:cNvCxnSpPr>
            <a:stCxn id="11" idx="3"/>
          </p:cNvCxnSpPr>
          <p:nvPr/>
        </p:nvCxnSpPr>
        <p:spPr>
          <a:xfrm>
            <a:off x="7875369" y="2747665"/>
            <a:ext cx="582831"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8649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7" name="Group 376">
            <a:extLst>
              <a:ext uri="{FF2B5EF4-FFF2-40B4-BE49-F238E27FC236}">
                <a16:creationId xmlns:a16="http://schemas.microsoft.com/office/drawing/2014/main" id="{6FCE8A56-D6E8-452A-B00F-58B9EAFE889F}"/>
              </a:ext>
            </a:extLst>
          </p:cNvPr>
          <p:cNvGrpSpPr/>
          <p:nvPr/>
        </p:nvGrpSpPr>
        <p:grpSpPr>
          <a:xfrm>
            <a:off x="3081579" y="2848891"/>
            <a:ext cx="3116642" cy="2916235"/>
            <a:chOff x="3152775" y="66674"/>
            <a:chExt cx="6486525" cy="6486525"/>
          </a:xfrm>
          <a:scene3d>
            <a:camera prst="isometricOffAxis1Top"/>
            <a:lightRig rig="threePt" dir="t"/>
          </a:scene3d>
        </p:grpSpPr>
        <p:pic>
          <p:nvPicPr>
            <p:cNvPr id="378" name="Picture 377">
              <a:extLst>
                <a:ext uri="{FF2B5EF4-FFF2-40B4-BE49-F238E27FC236}">
                  <a16:creationId xmlns:a16="http://schemas.microsoft.com/office/drawing/2014/main" id="{AE9D31D0-03D5-4243-8BAA-D6BD532DE5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2775" y="66674"/>
              <a:ext cx="6486525" cy="6486525"/>
            </a:xfrm>
            <a:prstGeom prst="rect">
              <a:avLst/>
            </a:prstGeom>
          </p:spPr>
        </p:pic>
        <p:grpSp>
          <p:nvGrpSpPr>
            <p:cNvPr id="379" name="Group 378">
              <a:extLst>
                <a:ext uri="{FF2B5EF4-FFF2-40B4-BE49-F238E27FC236}">
                  <a16:creationId xmlns:a16="http://schemas.microsoft.com/office/drawing/2014/main" id="{0D3064B2-611B-4A8B-B9D7-C9D1F02FFD17}"/>
                </a:ext>
              </a:extLst>
            </p:cNvPr>
            <p:cNvGrpSpPr/>
            <p:nvPr/>
          </p:nvGrpSpPr>
          <p:grpSpPr>
            <a:xfrm rot="16200000">
              <a:off x="6088286" y="2997636"/>
              <a:ext cx="4417417" cy="381024"/>
              <a:chOff x="852659" y="5927388"/>
              <a:chExt cx="4417417" cy="381024"/>
            </a:xfrm>
          </p:grpSpPr>
          <p:sp>
            <p:nvSpPr>
              <p:cNvPr id="563" name="Rectangle 562">
                <a:extLst>
                  <a:ext uri="{FF2B5EF4-FFF2-40B4-BE49-F238E27FC236}">
                    <a16:creationId xmlns:a16="http://schemas.microsoft.com/office/drawing/2014/main" id="{24B49BA4-C926-4879-89C4-996BE70F33ED}"/>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4" name="Rectangle 563">
                <a:extLst>
                  <a:ext uri="{FF2B5EF4-FFF2-40B4-BE49-F238E27FC236}">
                    <a16:creationId xmlns:a16="http://schemas.microsoft.com/office/drawing/2014/main" id="{5D29775B-7961-4E4B-88EC-500C8BFCA515}"/>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5" name="Rectangle 564">
                <a:extLst>
                  <a:ext uri="{FF2B5EF4-FFF2-40B4-BE49-F238E27FC236}">
                    <a16:creationId xmlns:a16="http://schemas.microsoft.com/office/drawing/2014/main" id="{B5B6FE49-1728-4FE8-B5A9-2039A2C867F3}"/>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6" name="Rectangle 565">
                <a:extLst>
                  <a:ext uri="{FF2B5EF4-FFF2-40B4-BE49-F238E27FC236}">
                    <a16:creationId xmlns:a16="http://schemas.microsoft.com/office/drawing/2014/main" id="{E26C5159-DF55-4083-9733-621108CFD53B}"/>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7" name="Rectangle 566">
                <a:extLst>
                  <a:ext uri="{FF2B5EF4-FFF2-40B4-BE49-F238E27FC236}">
                    <a16:creationId xmlns:a16="http://schemas.microsoft.com/office/drawing/2014/main" id="{C66454A7-E60D-4462-983D-B5A0E04227C7}"/>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8" name="Rectangle 567">
                <a:extLst>
                  <a:ext uri="{FF2B5EF4-FFF2-40B4-BE49-F238E27FC236}">
                    <a16:creationId xmlns:a16="http://schemas.microsoft.com/office/drawing/2014/main" id="{3B422EE9-755D-4192-B03D-CF147BE8170F}"/>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9" name="Rectangle 568">
                <a:extLst>
                  <a:ext uri="{FF2B5EF4-FFF2-40B4-BE49-F238E27FC236}">
                    <a16:creationId xmlns:a16="http://schemas.microsoft.com/office/drawing/2014/main" id="{BDD35FC8-1F75-4707-BFFD-9D31218D5597}"/>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0" name="Rectangle 569">
                <a:extLst>
                  <a:ext uri="{FF2B5EF4-FFF2-40B4-BE49-F238E27FC236}">
                    <a16:creationId xmlns:a16="http://schemas.microsoft.com/office/drawing/2014/main" id="{1AF9271C-20BD-47D5-A0F6-607A48BBE3FC}"/>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1" name="Rectangle 570">
                <a:extLst>
                  <a:ext uri="{FF2B5EF4-FFF2-40B4-BE49-F238E27FC236}">
                    <a16:creationId xmlns:a16="http://schemas.microsoft.com/office/drawing/2014/main" id="{9DFD9872-7B7E-4FF8-A00D-D5BCBF79BCC3}"/>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2" name="Rectangle 571">
                <a:extLst>
                  <a:ext uri="{FF2B5EF4-FFF2-40B4-BE49-F238E27FC236}">
                    <a16:creationId xmlns:a16="http://schemas.microsoft.com/office/drawing/2014/main" id="{50283EEA-CF36-4041-9C7B-C85A0F8E7D6B}"/>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3" name="Rectangle 572">
                <a:extLst>
                  <a:ext uri="{FF2B5EF4-FFF2-40B4-BE49-F238E27FC236}">
                    <a16:creationId xmlns:a16="http://schemas.microsoft.com/office/drawing/2014/main" id="{32AD43A0-5D6F-46F0-B2F4-65852E073BE1}"/>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74" name="Rectangle 573">
                <a:extLst>
                  <a:ext uri="{FF2B5EF4-FFF2-40B4-BE49-F238E27FC236}">
                    <a16:creationId xmlns:a16="http://schemas.microsoft.com/office/drawing/2014/main" id="{2984A877-C714-4F5F-B061-A1D99AAEB9D9}"/>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0" name="Group 379">
              <a:extLst>
                <a:ext uri="{FF2B5EF4-FFF2-40B4-BE49-F238E27FC236}">
                  <a16:creationId xmlns:a16="http://schemas.microsoft.com/office/drawing/2014/main" id="{78767ABE-B17C-4FE5-935A-7CD80D98A04F}"/>
                </a:ext>
              </a:extLst>
            </p:cNvPr>
            <p:cNvGrpSpPr/>
            <p:nvPr/>
          </p:nvGrpSpPr>
          <p:grpSpPr>
            <a:xfrm rot="16200000">
              <a:off x="5706536" y="2999546"/>
              <a:ext cx="4417417" cy="381024"/>
              <a:chOff x="852659" y="5927388"/>
              <a:chExt cx="4417417" cy="381024"/>
            </a:xfrm>
          </p:grpSpPr>
          <p:sp>
            <p:nvSpPr>
              <p:cNvPr id="551" name="Rectangle 550">
                <a:extLst>
                  <a:ext uri="{FF2B5EF4-FFF2-40B4-BE49-F238E27FC236}">
                    <a16:creationId xmlns:a16="http://schemas.microsoft.com/office/drawing/2014/main" id="{B7D415EE-143E-4995-8F16-13A46F20D4C2}"/>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2" name="Rectangle 551">
                <a:extLst>
                  <a:ext uri="{FF2B5EF4-FFF2-40B4-BE49-F238E27FC236}">
                    <a16:creationId xmlns:a16="http://schemas.microsoft.com/office/drawing/2014/main" id="{AF490938-C728-4332-84FA-B2A510A40E6B}"/>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3" name="Rectangle 552">
                <a:extLst>
                  <a:ext uri="{FF2B5EF4-FFF2-40B4-BE49-F238E27FC236}">
                    <a16:creationId xmlns:a16="http://schemas.microsoft.com/office/drawing/2014/main" id="{CBBD3885-18D7-44D9-893C-7DC975455C67}"/>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4" name="Rectangle 553">
                <a:extLst>
                  <a:ext uri="{FF2B5EF4-FFF2-40B4-BE49-F238E27FC236}">
                    <a16:creationId xmlns:a16="http://schemas.microsoft.com/office/drawing/2014/main" id="{3D22E4A4-CD95-461C-968E-C8EF31176782}"/>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5" name="Rectangle 554">
                <a:extLst>
                  <a:ext uri="{FF2B5EF4-FFF2-40B4-BE49-F238E27FC236}">
                    <a16:creationId xmlns:a16="http://schemas.microsoft.com/office/drawing/2014/main" id="{310D6B6A-BE17-4D9D-917C-B04540434ED3}"/>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6" name="Rectangle 555">
                <a:extLst>
                  <a:ext uri="{FF2B5EF4-FFF2-40B4-BE49-F238E27FC236}">
                    <a16:creationId xmlns:a16="http://schemas.microsoft.com/office/drawing/2014/main" id="{ED487CE6-FD98-468B-8F04-429D4C5FF5C7}"/>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7" name="Rectangle 556">
                <a:extLst>
                  <a:ext uri="{FF2B5EF4-FFF2-40B4-BE49-F238E27FC236}">
                    <a16:creationId xmlns:a16="http://schemas.microsoft.com/office/drawing/2014/main" id="{724D6FFA-7CF8-4E6C-8C89-B87D288843B8}"/>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8" name="Rectangle 557">
                <a:extLst>
                  <a:ext uri="{FF2B5EF4-FFF2-40B4-BE49-F238E27FC236}">
                    <a16:creationId xmlns:a16="http://schemas.microsoft.com/office/drawing/2014/main" id="{14F19660-6D5C-4A2D-8100-0C64557CEDD4}"/>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9" name="Rectangle 558">
                <a:extLst>
                  <a:ext uri="{FF2B5EF4-FFF2-40B4-BE49-F238E27FC236}">
                    <a16:creationId xmlns:a16="http://schemas.microsoft.com/office/drawing/2014/main" id="{A5031F5A-6B00-4BBB-BF06-B50BE6F9DBAD}"/>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0" name="Rectangle 559">
                <a:extLst>
                  <a:ext uri="{FF2B5EF4-FFF2-40B4-BE49-F238E27FC236}">
                    <a16:creationId xmlns:a16="http://schemas.microsoft.com/office/drawing/2014/main" id="{79B7C77D-2EB8-481D-94D4-F4B9700EC944}"/>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1" name="Rectangle 560">
                <a:extLst>
                  <a:ext uri="{FF2B5EF4-FFF2-40B4-BE49-F238E27FC236}">
                    <a16:creationId xmlns:a16="http://schemas.microsoft.com/office/drawing/2014/main" id="{7B8DAAD9-A776-4C4B-990A-9C777352BD99}"/>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62" name="Rectangle 561">
                <a:extLst>
                  <a:ext uri="{FF2B5EF4-FFF2-40B4-BE49-F238E27FC236}">
                    <a16:creationId xmlns:a16="http://schemas.microsoft.com/office/drawing/2014/main" id="{2BAE45D5-F01E-4C14-9EC2-14605E89C990}"/>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1" name="Group 380">
              <a:extLst>
                <a:ext uri="{FF2B5EF4-FFF2-40B4-BE49-F238E27FC236}">
                  <a16:creationId xmlns:a16="http://schemas.microsoft.com/office/drawing/2014/main" id="{7C83BB90-5881-4167-9982-5F926CBB3052}"/>
                </a:ext>
              </a:extLst>
            </p:cNvPr>
            <p:cNvGrpSpPr/>
            <p:nvPr/>
          </p:nvGrpSpPr>
          <p:grpSpPr>
            <a:xfrm rot="16200000">
              <a:off x="5325512" y="3004385"/>
              <a:ext cx="4417417" cy="381024"/>
              <a:chOff x="852659" y="5927388"/>
              <a:chExt cx="4417417" cy="381024"/>
            </a:xfrm>
          </p:grpSpPr>
          <p:sp>
            <p:nvSpPr>
              <p:cNvPr id="539" name="Rectangle 538">
                <a:extLst>
                  <a:ext uri="{FF2B5EF4-FFF2-40B4-BE49-F238E27FC236}">
                    <a16:creationId xmlns:a16="http://schemas.microsoft.com/office/drawing/2014/main" id="{B64B5237-DE19-40EA-9639-FFF86DFFBF16}"/>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0" name="Rectangle 539">
                <a:extLst>
                  <a:ext uri="{FF2B5EF4-FFF2-40B4-BE49-F238E27FC236}">
                    <a16:creationId xmlns:a16="http://schemas.microsoft.com/office/drawing/2014/main" id="{175596A9-5404-4799-80F7-B46810FAAB6B}"/>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1" name="Rectangle 540">
                <a:extLst>
                  <a:ext uri="{FF2B5EF4-FFF2-40B4-BE49-F238E27FC236}">
                    <a16:creationId xmlns:a16="http://schemas.microsoft.com/office/drawing/2014/main" id="{B0A2211D-25EA-44B5-A320-A4F94CB4ECE1}"/>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2" name="Rectangle 541">
                <a:extLst>
                  <a:ext uri="{FF2B5EF4-FFF2-40B4-BE49-F238E27FC236}">
                    <a16:creationId xmlns:a16="http://schemas.microsoft.com/office/drawing/2014/main" id="{32D61883-9993-4D9B-83D4-010FC99623D8}"/>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3" name="Rectangle 542">
                <a:extLst>
                  <a:ext uri="{FF2B5EF4-FFF2-40B4-BE49-F238E27FC236}">
                    <a16:creationId xmlns:a16="http://schemas.microsoft.com/office/drawing/2014/main" id="{A0D9F0DA-6D79-43DF-B9FC-6861D4DA372E}"/>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4" name="Rectangle 543">
                <a:extLst>
                  <a:ext uri="{FF2B5EF4-FFF2-40B4-BE49-F238E27FC236}">
                    <a16:creationId xmlns:a16="http://schemas.microsoft.com/office/drawing/2014/main" id="{2DF730D6-EDF1-4A0F-86AC-26FCAC405B5B}"/>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5" name="Rectangle 544">
                <a:extLst>
                  <a:ext uri="{FF2B5EF4-FFF2-40B4-BE49-F238E27FC236}">
                    <a16:creationId xmlns:a16="http://schemas.microsoft.com/office/drawing/2014/main" id="{9717C486-62B5-4B96-8031-92830E71D881}"/>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6" name="Rectangle 545">
                <a:extLst>
                  <a:ext uri="{FF2B5EF4-FFF2-40B4-BE49-F238E27FC236}">
                    <a16:creationId xmlns:a16="http://schemas.microsoft.com/office/drawing/2014/main" id="{6A5B81AC-8B64-4938-A43F-323675688F72}"/>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7" name="Rectangle 546">
                <a:extLst>
                  <a:ext uri="{FF2B5EF4-FFF2-40B4-BE49-F238E27FC236}">
                    <a16:creationId xmlns:a16="http://schemas.microsoft.com/office/drawing/2014/main" id="{EFDA92A7-4584-4308-A50D-DCC1B0D36786}"/>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8" name="Rectangle 547">
                <a:extLst>
                  <a:ext uri="{FF2B5EF4-FFF2-40B4-BE49-F238E27FC236}">
                    <a16:creationId xmlns:a16="http://schemas.microsoft.com/office/drawing/2014/main" id="{629D107E-B5D8-4AAB-B962-F639C5EB8494}"/>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49" name="Rectangle 548">
                <a:extLst>
                  <a:ext uri="{FF2B5EF4-FFF2-40B4-BE49-F238E27FC236}">
                    <a16:creationId xmlns:a16="http://schemas.microsoft.com/office/drawing/2014/main" id="{80FA8D5C-D283-4BCC-9BC9-64D803C4D109}"/>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50" name="Rectangle 549">
                <a:extLst>
                  <a:ext uri="{FF2B5EF4-FFF2-40B4-BE49-F238E27FC236}">
                    <a16:creationId xmlns:a16="http://schemas.microsoft.com/office/drawing/2014/main" id="{38AD553B-761B-4B2D-8485-334E454DA840}"/>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2" name="Group 381">
              <a:extLst>
                <a:ext uri="{FF2B5EF4-FFF2-40B4-BE49-F238E27FC236}">
                  <a16:creationId xmlns:a16="http://schemas.microsoft.com/office/drawing/2014/main" id="{A3517CC0-A117-49A4-B03F-74E6C923A48A}"/>
                </a:ext>
              </a:extLst>
            </p:cNvPr>
            <p:cNvGrpSpPr/>
            <p:nvPr/>
          </p:nvGrpSpPr>
          <p:grpSpPr>
            <a:xfrm rot="16200000">
              <a:off x="4944488" y="3005365"/>
              <a:ext cx="4417417" cy="381024"/>
              <a:chOff x="852659" y="5927388"/>
              <a:chExt cx="4417417" cy="381024"/>
            </a:xfrm>
          </p:grpSpPr>
          <p:sp>
            <p:nvSpPr>
              <p:cNvPr id="527" name="Rectangle 526">
                <a:extLst>
                  <a:ext uri="{FF2B5EF4-FFF2-40B4-BE49-F238E27FC236}">
                    <a16:creationId xmlns:a16="http://schemas.microsoft.com/office/drawing/2014/main" id="{FE89E207-C339-4138-B1E5-D69086ED1124}"/>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8" name="Rectangle 527">
                <a:extLst>
                  <a:ext uri="{FF2B5EF4-FFF2-40B4-BE49-F238E27FC236}">
                    <a16:creationId xmlns:a16="http://schemas.microsoft.com/office/drawing/2014/main" id="{91147DDD-36DC-41E6-A0A0-5BCD76D4C3EE}"/>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9" name="Rectangle 528">
                <a:extLst>
                  <a:ext uri="{FF2B5EF4-FFF2-40B4-BE49-F238E27FC236}">
                    <a16:creationId xmlns:a16="http://schemas.microsoft.com/office/drawing/2014/main" id="{5777E130-1EDB-464C-8B2D-17F4C3DDC62D}"/>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0" name="Rectangle 529">
                <a:extLst>
                  <a:ext uri="{FF2B5EF4-FFF2-40B4-BE49-F238E27FC236}">
                    <a16:creationId xmlns:a16="http://schemas.microsoft.com/office/drawing/2014/main" id="{9AF2BBD4-D233-4F4F-9722-BBED166C21DB}"/>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1" name="Rectangle 530">
                <a:extLst>
                  <a:ext uri="{FF2B5EF4-FFF2-40B4-BE49-F238E27FC236}">
                    <a16:creationId xmlns:a16="http://schemas.microsoft.com/office/drawing/2014/main" id="{DE2E2906-F838-4CB8-8B44-2CD499C88118}"/>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2" name="Rectangle 531">
                <a:extLst>
                  <a:ext uri="{FF2B5EF4-FFF2-40B4-BE49-F238E27FC236}">
                    <a16:creationId xmlns:a16="http://schemas.microsoft.com/office/drawing/2014/main" id="{89EAEC90-CC12-4A06-BF6E-C69F04AF6F0B}"/>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3" name="Rectangle 532">
                <a:extLst>
                  <a:ext uri="{FF2B5EF4-FFF2-40B4-BE49-F238E27FC236}">
                    <a16:creationId xmlns:a16="http://schemas.microsoft.com/office/drawing/2014/main" id="{499725D8-1F75-47A8-8C7A-B8E3CE8CC49C}"/>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4" name="Rectangle 533">
                <a:extLst>
                  <a:ext uri="{FF2B5EF4-FFF2-40B4-BE49-F238E27FC236}">
                    <a16:creationId xmlns:a16="http://schemas.microsoft.com/office/drawing/2014/main" id="{0930820F-A8C2-404C-94A4-807E69EE5FA5}"/>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5" name="Rectangle 534">
                <a:extLst>
                  <a:ext uri="{FF2B5EF4-FFF2-40B4-BE49-F238E27FC236}">
                    <a16:creationId xmlns:a16="http://schemas.microsoft.com/office/drawing/2014/main" id="{CE773BBB-CA4B-4ABC-979B-CB610F3D81B5}"/>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6" name="Rectangle 535">
                <a:extLst>
                  <a:ext uri="{FF2B5EF4-FFF2-40B4-BE49-F238E27FC236}">
                    <a16:creationId xmlns:a16="http://schemas.microsoft.com/office/drawing/2014/main" id="{EAA7D02B-4D9B-48C2-9006-EB9E8A121CB0}"/>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7" name="Rectangle 536">
                <a:extLst>
                  <a:ext uri="{FF2B5EF4-FFF2-40B4-BE49-F238E27FC236}">
                    <a16:creationId xmlns:a16="http://schemas.microsoft.com/office/drawing/2014/main" id="{7DD3625A-16E8-45AE-A640-A4E4D7840716}"/>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38" name="Rectangle 537">
                <a:extLst>
                  <a:ext uri="{FF2B5EF4-FFF2-40B4-BE49-F238E27FC236}">
                    <a16:creationId xmlns:a16="http://schemas.microsoft.com/office/drawing/2014/main" id="{2EE99D7F-3479-4926-83A7-ACE1BE2C4379}"/>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3" name="Group 382">
              <a:extLst>
                <a:ext uri="{FF2B5EF4-FFF2-40B4-BE49-F238E27FC236}">
                  <a16:creationId xmlns:a16="http://schemas.microsoft.com/office/drawing/2014/main" id="{16CF052B-4CDA-4C32-8D73-F749A0E3AFCB}"/>
                </a:ext>
              </a:extLst>
            </p:cNvPr>
            <p:cNvGrpSpPr/>
            <p:nvPr/>
          </p:nvGrpSpPr>
          <p:grpSpPr>
            <a:xfrm rot="16200000">
              <a:off x="4569256" y="2999546"/>
              <a:ext cx="4417417" cy="381024"/>
              <a:chOff x="852659" y="5927388"/>
              <a:chExt cx="4417417" cy="381024"/>
            </a:xfrm>
          </p:grpSpPr>
          <p:sp>
            <p:nvSpPr>
              <p:cNvPr id="515" name="Rectangle 514">
                <a:extLst>
                  <a:ext uri="{FF2B5EF4-FFF2-40B4-BE49-F238E27FC236}">
                    <a16:creationId xmlns:a16="http://schemas.microsoft.com/office/drawing/2014/main" id="{50E1CB7A-F873-4E71-A2D4-A7F413EBE4C5}"/>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6" name="Rectangle 515">
                <a:extLst>
                  <a:ext uri="{FF2B5EF4-FFF2-40B4-BE49-F238E27FC236}">
                    <a16:creationId xmlns:a16="http://schemas.microsoft.com/office/drawing/2014/main" id="{B1419672-8E30-41B0-AD25-F149899F9358}"/>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7" name="Rectangle 516">
                <a:extLst>
                  <a:ext uri="{FF2B5EF4-FFF2-40B4-BE49-F238E27FC236}">
                    <a16:creationId xmlns:a16="http://schemas.microsoft.com/office/drawing/2014/main" id="{E515AD36-04C0-47A6-AB85-83C8482FC838}"/>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8" name="Rectangle 517">
                <a:extLst>
                  <a:ext uri="{FF2B5EF4-FFF2-40B4-BE49-F238E27FC236}">
                    <a16:creationId xmlns:a16="http://schemas.microsoft.com/office/drawing/2014/main" id="{B6C868EF-BDD6-4B21-AA77-0ED5DC2D11EC}"/>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9" name="Rectangle 518">
                <a:extLst>
                  <a:ext uri="{FF2B5EF4-FFF2-40B4-BE49-F238E27FC236}">
                    <a16:creationId xmlns:a16="http://schemas.microsoft.com/office/drawing/2014/main" id="{68F1A1EF-9459-4E39-926A-3C7C3FDD2BD9}"/>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0" name="Rectangle 519">
                <a:extLst>
                  <a:ext uri="{FF2B5EF4-FFF2-40B4-BE49-F238E27FC236}">
                    <a16:creationId xmlns:a16="http://schemas.microsoft.com/office/drawing/2014/main" id="{7EDD0924-9B22-4272-ACF3-3C1BB1809997}"/>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1" name="Rectangle 520">
                <a:extLst>
                  <a:ext uri="{FF2B5EF4-FFF2-40B4-BE49-F238E27FC236}">
                    <a16:creationId xmlns:a16="http://schemas.microsoft.com/office/drawing/2014/main" id="{538E4FEE-BDF7-4119-AAC2-B1917DDF1E43}"/>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2" name="Rectangle 521">
                <a:extLst>
                  <a:ext uri="{FF2B5EF4-FFF2-40B4-BE49-F238E27FC236}">
                    <a16:creationId xmlns:a16="http://schemas.microsoft.com/office/drawing/2014/main" id="{5BBA9289-2F2C-424E-824E-942289D8B73C}"/>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3" name="Rectangle 522">
                <a:extLst>
                  <a:ext uri="{FF2B5EF4-FFF2-40B4-BE49-F238E27FC236}">
                    <a16:creationId xmlns:a16="http://schemas.microsoft.com/office/drawing/2014/main" id="{C99C10FF-F5C7-4292-904D-CF71D5AA76C0}"/>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4" name="Rectangle 523">
                <a:extLst>
                  <a:ext uri="{FF2B5EF4-FFF2-40B4-BE49-F238E27FC236}">
                    <a16:creationId xmlns:a16="http://schemas.microsoft.com/office/drawing/2014/main" id="{59496BC2-E25D-4260-A472-CD3C3C033E8F}"/>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5" name="Rectangle 524">
                <a:extLst>
                  <a:ext uri="{FF2B5EF4-FFF2-40B4-BE49-F238E27FC236}">
                    <a16:creationId xmlns:a16="http://schemas.microsoft.com/office/drawing/2014/main" id="{91F93742-1101-41F1-ADD3-894FDF8BAF9F}"/>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26" name="Rectangle 525">
                <a:extLst>
                  <a:ext uri="{FF2B5EF4-FFF2-40B4-BE49-F238E27FC236}">
                    <a16:creationId xmlns:a16="http://schemas.microsoft.com/office/drawing/2014/main" id="{053C9F01-AD91-4231-AE14-CCDE00F6F264}"/>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4" name="Group 383">
              <a:extLst>
                <a:ext uri="{FF2B5EF4-FFF2-40B4-BE49-F238E27FC236}">
                  <a16:creationId xmlns:a16="http://schemas.microsoft.com/office/drawing/2014/main" id="{B87E2605-056A-46BA-A811-15DAAEA2511C}"/>
                </a:ext>
              </a:extLst>
            </p:cNvPr>
            <p:cNvGrpSpPr/>
            <p:nvPr/>
          </p:nvGrpSpPr>
          <p:grpSpPr>
            <a:xfrm rot="16200000">
              <a:off x="4160159" y="2971473"/>
              <a:ext cx="4417417" cy="437170"/>
              <a:chOff x="852659" y="5871242"/>
              <a:chExt cx="4417417" cy="437170"/>
            </a:xfrm>
          </p:grpSpPr>
          <p:sp>
            <p:nvSpPr>
              <p:cNvPr id="503" name="Rectangle 502">
                <a:extLst>
                  <a:ext uri="{FF2B5EF4-FFF2-40B4-BE49-F238E27FC236}">
                    <a16:creationId xmlns:a16="http://schemas.microsoft.com/office/drawing/2014/main" id="{FE76D968-FFAF-4ACC-A397-94D783D744C5}"/>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4" name="Rectangle 503">
                <a:extLst>
                  <a:ext uri="{FF2B5EF4-FFF2-40B4-BE49-F238E27FC236}">
                    <a16:creationId xmlns:a16="http://schemas.microsoft.com/office/drawing/2014/main" id="{1CE91C29-8EBA-4227-9A8A-5F8F91D716A9}"/>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5" name="Rectangle 504">
                <a:extLst>
                  <a:ext uri="{FF2B5EF4-FFF2-40B4-BE49-F238E27FC236}">
                    <a16:creationId xmlns:a16="http://schemas.microsoft.com/office/drawing/2014/main" id="{F54120F0-D98F-4973-83CC-0CF24F2E5946}"/>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6" name="Rectangle 505">
                <a:extLst>
                  <a:ext uri="{FF2B5EF4-FFF2-40B4-BE49-F238E27FC236}">
                    <a16:creationId xmlns:a16="http://schemas.microsoft.com/office/drawing/2014/main" id="{E31B045F-18F4-40B3-8E7B-FB6526D8D4C1}"/>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7" name="Rectangle 506">
                <a:extLst>
                  <a:ext uri="{FF2B5EF4-FFF2-40B4-BE49-F238E27FC236}">
                    <a16:creationId xmlns:a16="http://schemas.microsoft.com/office/drawing/2014/main" id="{07610F3A-21CB-49CB-9865-2BEA94528A70}"/>
                  </a:ext>
                </a:extLst>
              </p:cNvPr>
              <p:cNvSpPr/>
              <p:nvPr/>
            </p:nvSpPr>
            <p:spPr>
              <a:xfrm>
                <a:off x="2324523" y="5871242"/>
                <a:ext cx="369865"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8" name="Rectangle 507">
                <a:extLst>
                  <a:ext uri="{FF2B5EF4-FFF2-40B4-BE49-F238E27FC236}">
                    <a16:creationId xmlns:a16="http://schemas.microsoft.com/office/drawing/2014/main" id="{7F9C7966-BB6B-4893-B836-86CC935F7886}"/>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9" name="Rectangle 508">
                <a:extLst>
                  <a:ext uri="{FF2B5EF4-FFF2-40B4-BE49-F238E27FC236}">
                    <a16:creationId xmlns:a16="http://schemas.microsoft.com/office/drawing/2014/main" id="{776FBEF1-54CF-4928-8794-564E56E08BEA}"/>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0" name="Rectangle 509">
                <a:extLst>
                  <a:ext uri="{FF2B5EF4-FFF2-40B4-BE49-F238E27FC236}">
                    <a16:creationId xmlns:a16="http://schemas.microsoft.com/office/drawing/2014/main" id="{822F03FF-897C-4062-90CA-1AE327E0E332}"/>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1" name="Rectangle 510">
                <a:extLst>
                  <a:ext uri="{FF2B5EF4-FFF2-40B4-BE49-F238E27FC236}">
                    <a16:creationId xmlns:a16="http://schemas.microsoft.com/office/drawing/2014/main" id="{62CE2DA1-583D-4A7E-9F1D-C6912B5B5DA8}"/>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2" name="Rectangle 511">
                <a:extLst>
                  <a:ext uri="{FF2B5EF4-FFF2-40B4-BE49-F238E27FC236}">
                    <a16:creationId xmlns:a16="http://schemas.microsoft.com/office/drawing/2014/main" id="{118CF135-A562-4181-9F96-EDDB2145D368}"/>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3" name="Rectangle 512">
                <a:extLst>
                  <a:ext uri="{FF2B5EF4-FFF2-40B4-BE49-F238E27FC236}">
                    <a16:creationId xmlns:a16="http://schemas.microsoft.com/office/drawing/2014/main" id="{AA8FFC43-1345-4F88-9E73-65704FE56030}"/>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14" name="Rectangle 513">
                <a:extLst>
                  <a:ext uri="{FF2B5EF4-FFF2-40B4-BE49-F238E27FC236}">
                    <a16:creationId xmlns:a16="http://schemas.microsoft.com/office/drawing/2014/main" id="{85645A59-E621-44D9-8253-C3B14433DA10}"/>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5" name="Group 384">
              <a:extLst>
                <a:ext uri="{FF2B5EF4-FFF2-40B4-BE49-F238E27FC236}">
                  <a16:creationId xmlns:a16="http://schemas.microsoft.com/office/drawing/2014/main" id="{9E71FADF-61EF-40E1-816D-35C0F51D7D79}"/>
                </a:ext>
              </a:extLst>
            </p:cNvPr>
            <p:cNvGrpSpPr/>
            <p:nvPr/>
          </p:nvGrpSpPr>
          <p:grpSpPr>
            <a:xfrm rot="16200000">
              <a:off x="3807208" y="3006346"/>
              <a:ext cx="4417417" cy="381024"/>
              <a:chOff x="852659" y="5927388"/>
              <a:chExt cx="4417417" cy="381024"/>
            </a:xfrm>
          </p:grpSpPr>
          <p:sp>
            <p:nvSpPr>
              <p:cNvPr id="491" name="Rectangle 490">
                <a:extLst>
                  <a:ext uri="{FF2B5EF4-FFF2-40B4-BE49-F238E27FC236}">
                    <a16:creationId xmlns:a16="http://schemas.microsoft.com/office/drawing/2014/main" id="{F09A7957-E463-459A-A2F7-E0F5CBAEED28}"/>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2" name="Rectangle 491">
                <a:extLst>
                  <a:ext uri="{FF2B5EF4-FFF2-40B4-BE49-F238E27FC236}">
                    <a16:creationId xmlns:a16="http://schemas.microsoft.com/office/drawing/2014/main" id="{F491CF69-17A1-43AB-8A4D-3F52DD75CD19}"/>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3" name="Rectangle 492">
                <a:extLst>
                  <a:ext uri="{FF2B5EF4-FFF2-40B4-BE49-F238E27FC236}">
                    <a16:creationId xmlns:a16="http://schemas.microsoft.com/office/drawing/2014/main" id="{21CB4E85-85F5-4B50-BF67-5F6B6789EF48}"/>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4" name="Rectangle 493">
                <a:extLst>
                  <a:ext uri="{FF2B5EF4-FFF2-40B4-BE49-F238E27FC236}">
                    <a16:creationId xmlns:a16="http://schemas.microsoft.com/office/drawing/2014/main" id="{BDC3F7E8-32C0-4189-B4B0-BEF27F0CD98F}"/>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5" name="Rectangle 494">
                <a:extLst>
                  <a:ext uri="{FF2B5EF4-FFF2-40B4-BE49-F238E27FC236}">
                    <a16:creationId xmlns:a16="http://schemas.microsoft.com/office/drawing/2014/main" id="{D93B11F1-0F91-4441-8F38-CD96A1FA3F93}"/>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6" name="Rectangle 495">
                <a:extLst>
                  <a:ext uri="{FF2B5EF4-FFF2-40B4-BE49-F238E27FC236}">
                    <a16:creationId xmlns:a16="http://schemas.microsoft.com/office/drawing/2014/main" id="{6B54099E-5A96-48EB-9413-5BA15E6009C8}"/>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7" name="Rectangle 496">
                <a:extLst>
                  <a:ext uri="{FF2B5EF4-FFF2-40B4-BE49-F238E27FC236}">
                    <a16:creationId xmlns:a16="http://schemas.microsoft.com/office/drawing/2014/main" id="{95B39A6F-C0B7-4C54-AC15-FA1AF48C9AA4}"/>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8" name="Rectangle 497">
                <a:extLst>
                  <a:ext uri="{FF2B5EF4-FFF2-40B4-BE49-F238E27FC236}">
                    <a16:creationId xmlns:a16="http://schemas.microsoft.com/office/drawing/2014/main" id="{1C263513-9149-4D8A-9529-EEBCB69DFED1}"/>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9" name="Rectangle 498">
                <a:extLst>
                  <a:ext uri="{FF2B5EF4-FFF2-40B4-BE49-F238E27FC236}">
                    <a16:creationId xmlns:a16="http://schemas.microsoft.com/office/drawing/2014/main" id="{A3C3429E-2A5D-4C68-B8CA-7260D9A3D9DE}"/>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0" name="Rectangle 499">
                <a:extLst>
                  <a:ext uri="{FF2B5EF4-FFF2-40B4-BE49-F238E27FC236}">
                    <a16:creationId xmlns:a16="http://schemas.microsoft.com/office/drawing/2014/main" id="{DFD5F102-C875-42A5-A528-86AD168B938B}"/>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1" name="Rectangle 500">
                <a:extLst>
                  <a:ext uri="{FF2B5EF4-FFF2-40B4-BE49-F238E27FC236}">
                    <a16:creationId xmlns:a16="http://schemas.microsoft.com/office/drawing/2014/main" id="{DFCE3494-0F5A-4464-ABA7-F395040D6AB2}"/>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502" name="Rectangle 501">
                <a:extLst>
                  <a:ext uri="{FF2B5EF4-FFF2-40B4-BE49-F238E27FC236}">
                    <a16:creationId xmlns:a16="http://schemas.microsoft.com/office/drawing/2014/main" id="{D591D8C4-4E3E-409A-BC2C-5D3516C56E27}"/>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6" name="Group 385">
              <a:extLst>
                <a:ext uri="{FF2B5EF4-FFF2-40B4-BE49-F238E27FC236}">
                  <a16:creationId xmlns:a16="http://schemas.microsoft.com/office/drawing/2014/main" id="{1DE66CA2-2EE3-4416-91A9-83CAB56699D8}"/>
                </a:ext>
              </a:extLst>
            </p:cNvPr>
            <p:cNvGrpSpPr/>
            <p:nvPr/>
          </p:nvGrpSpPr>
          <p:grpSpPr>
            <a:xfrm rot="16200000">
              <a:off x="3431977" y="3007326"/>
              <a:ext cx="4417417" cy="381024"/>
              <a:chOff x="852659" y="5927388"/>
              <a:chExt cx="4417417" cy="381024"/>
            </a:xfrm>
          </p:grpSpPr>
          <p:sp>
            <p:nvSpPr>
              <p:cNvPr id="479" name="Rectangle 478">
                <a:extLst>
                  <a:ext uri="{FF2B5EF4-FFF2-40B4-BE49-F238E27FC236}">
                    <a16:creationId xmlns:a16="http://schemas.microsoft.com/office/drawing/2014/main" id="{C9FF9422-8C0C-43AB-927F-DFD3D8738EDF}"/>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0" name="Rectangle 479">
                <a:extLst>
                  <a:ext uri="{FF2B5EF4-FFF2-40B4-BE49-F238E27FC236}">
                    <a16:creationId xmlns:a16="http://schemas.microsoft.com/office/drawing/2014/main" id="{16914752-4757-4199-BB4A-318E1B2144CC}"/>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1" name="Rectangle 480">
                <a:extLst>
                  <a:ext uri="{FF2B5EF4-FFF2-40B4-BE49-F238E27FC236}">
                    <a16:creationId xmlns:a16="http://schemas.microsoft.com/office/drawing/2014/main" id="{3561620C-9A80-45C7-90D8-2038A94D99F3}"/>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2" name="Rectangle 481">
                <a:extLst>
                  <a:ext uri="{FF2B5EF4-FFF2-40B4-BE49-F238E27FC236}">
                    <a16:creationId xmlns:a16="http://schemas.microsoft.com/office/drawing/2014/main" id="{8A2EB556-4117-4AA1-BB75-20E08C3F6E5D}"/>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3" name="Rectangle 482">
                <a:extLst>
                  <a:ext uri="{FF2B5EF4-FFF2-40B4-BE49-F238E27FC236}">
                    <a16:creationId xmlns:a16="http://schemas.microsoft.com/office/drawing/2014/main" id="{2E8F9F60-F547-4F21-84D6-97A3F747752B}"/>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4" name="Rectangle 483">
                <a:extLst>
                  <a:ext uri="{FF2B5EF4-FFF2-40B4-BE49-F238E27FC236}">
                    <a16:creationId xmlns:a16="http://schemas.microsoft.com/office/drawing/2014/main" id="{178A8EA0-5493-429F-92F5-1BC9BF3A8F38}"/>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5" name="Rectangle 484">
                <a:extLst>
                  <a:ext uri="{FF2B5EF4-FFF2-40B4-BE49-F238E27FC236}">
                    <a16:creationId xmlns:a16="http://schemas.microsoft.com/office/drawing/2014/main" id="{AA9B1AA9-0D98-4BD9-8BA8-26039925573C}"/>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6" name="Rectangle 485">
                <a:extLst>
                  <a:ext uri="{FF2B5EF4-FFF2-40B4-BE49-F238E27FC236}">
                    <a16:creationId xmlns:a16="http://schemas.microsoft.com/office/drawing/2014/main" id="{086EEED8-19B7-4E39-A4F5-9D69BD29E5C1}"/>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7" name="Rectangle 486">
                <a:extLst>
                  <a:ext uri="{FF2B5EF4-FFF2-40B4-BE49-F238E27FC236}">
                    <a16:creationId xmlns:a16="http://schemas.microsoft.com/office/drawing/2014/main" id="{636CD652-6137-425B-AC9A-B40FB1B02832}"/>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8" name="Rectangle 487">
                <a:extLst>
                  <a:ext uri="{FF2B5EF4-FFF2-40B4-BE49-F238E27FC236}">
                    <a16:creationId xmlns:a16="http://schemas.microsoft.com/office/drawing/2014/main" id="{42B34D7C-C461-429F-9265-E1FD8BDC0DDE}"/>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9" name="Rectangle 488">
                <a:extLst>
                  <a:ext uri="{FF2B5EF4-FFF2-40B4-BE49-F238E27FC236}">
                    <a16:creationId xmlns:a16="http://schemas.microsoft.com/office/drawing/2014/main" id="{C40F3A87-B8F4-4A16-B916-F65CAF6ADF0C}"/>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90" name="Rectangle 489">
                <a:extLst>
                  <a:ext uri="{FF2B5EF4-FFF2-40B4-BE49-F238E27FC236}">
                    <a16:creationId xmlns:a16="http://schemas.microsoft.com/office/drawing/2014/main" id="{676B215F-B08B-4131-B633-C2C2B689F664}"/>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7" name="Group 386">
              <a:extLst>
                <a:ext uri="{FF2B5EF4-FFF2-40B4-BE49-F238E27FC236}">
                  <a16:creationId xmlns:a16="http://schemas.microsoft.com/office/drawing/2014/main" id="{6B51428E-1F42-4D98-975A-A4208AB496D4}"/>
                </a:ext>
              </a:extLst>
            </p:cNvPr>
            <p:cNvGrpSpPr/>
            <p:nvPr/>
          </p:nvGrpSpPr>
          <p:grpSpPr>
            <a:xfrm rot="16200000">
              <a:off x="3057222" y="3008307"/>
              <a:ext cx="4417417" cy="381024"/>
              <a:chOff x="852659" y="5927388"/>
              <a:chExt cx="4417417" cy="381024"/>
            </a:xfrm>
          </p:grpSpPr>
          <p:sp>
            <p:nvSpPr>
              <p:cNvPr id="467" name="Rectangle 466">
                <a:extLst>
                  <a:ext uri="{FF2B5EF4-FFF2-40B4-BE49-F238E27FC236}">
                    <a16:creationId xmlns:a16="http://schemas.microsoft.com/office/drawing/2014/main" id="{3679E428-2E43-43A9-A726-3E9E1F7F8EAA}"/>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8" name="Rectangle 467">
                <a:extLst>
                  <a:ext uri="{FF2B5EF4-FFF2-40B4-BE49-F238E27FC236}">
                    <a16:creationId xmlns:a16="http://schemas.microsoft.com/office/drawing/2014/main" id="{A2E73835-E226-47F1-873B-38F941379209}"/>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9" name="Rectangle 468">
                <a:extLst>
                  <a:ext uri="{FF2B5EF4-FFF2-40B4-BE49-F238E27FC236}">
                    <a16:creationId xmlns:a16="http://schemas.microsoft.com/office/drawing/2014/main" id="{3708DDDF-8F16-4135-AC86-710E88151D5E}"/>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0" name="Rectangle 469">
                <a:extLst>
                  <a:ext uri="{FF2B5EF4-FFF2-40B4-BE49-F238E27FC236}">
                    <a16:creationId xmlns:a16="http://schemas.microsoft.com/office/drawing/2014/main" id="{EA99D98B-8102-4601-83C7-6348F5514D28}"/>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1" name="Rectangle 470">
                <a:extLst>
                  <a:ext uri="{FF2B5EF4-FFF2-40B4-BE49-F238E27FC236}">
                    <a16:creationId xmlns:a16="http://schemas.microsoft.com/office/drawing/2014/main" id="{0A8F7153-79B4-465E-92CE-60B707BB6E22}"/>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2" name="Rectangle 471">
                <a:extLst>
                  <a:ext uri="{FF2B5EF4-FFF2-40B4-BE49-F238E27FC236}">
                    <a16:creationId xmlns:a16="http://schemas.microsoft.com/office/drawing/2014/main" id="{8DDB5AD2-12C4-4594-B1B5-95AEC981C51C}"/>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3" name="Rectangle 472">
                <a:extLst>
                  <a:ext uri="{FF2B5EF4-FFF2-40B4-BE49-F238E27FC236}">
                    <a16:creationId xmlns:a16="http://schemas.microsoft.com/office/drawing/2014/main" id="{266BC8D7-8764-4334-A58F-5226A53F13D1}"/>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4" name="Rectangle 473">
                <a:extLst>
                  <a:ext uri="{FF2B5EF4-FFF2-40B4-BE49-F238E27FC236}">
                    <a16:creationId xmlns:a16="http://schemas.microsoft.com/office/drawing/2014/main" id="{9768D157-0105-421D-9F15-2646B45F7C7E}"/>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5" name="Rectangle 474">
                <a:extLst>
                  <a:ext uri="{FF2B5EF4-FFF2-40B4-BE49-F238E27FC236}">
                    <a16:creationId xmlns:a16="http://schemas.microsoft.com/office/drawing/2014/main" id="{32D59152-8D87-4342-BBED-F296CC318370}"/>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6" name="Rectangle 475">
                <a:extLst>
                  <a:ext uri="{FF2B5EF4-FFF2-40B4-BE49-F238E27FC236}">
                    <a16:creationId xmlns:a16="http://schemas.microsoft.com/office/drawing/2014/main" id="{4C63A3F4-91F4-45DC-906B-B105C8A3B09A}"/>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7" name="Rectangle 476">
                <a:extLst>
                  <a:ext uri="{FF2B5EF4-FFF2-40B4-BE49-F238E27FC236}">
                    <a16:creationId xmlns:a16="http://schemas.microsoft.com/office/drawing/2014/main" id="{22E78AAD-532A-49DC-B2AB-724971BED960}"/>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8" name="Rectangle 477">
                <a:extLst>
                  <a:ext uri="{FF2B5EF4-FFF2-40B4-BE49-F238E27FC236}">
                    <a16:creationId xmlns:a16="http://schemas.microsoft.com/office/drawing/2014/main" id="{3EEF851F-5FF4-4565-B721-A476680E00F0}"/>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8" name="Group 387">
              <a:extLst>
                <a:ext uri="{FF2B5EF4-FFF2-40B4-BE49-F238E27FC236}">
                  <a16:creationId xmlns:a16="http://schemas.microsoft.com/office/drawing/2014/main" id="{74702467-61D8-4C0A-81FE-44ABCB03D81E}"/>
                </a:ext>
              </a:extLst>
            </p:cNvPr>
            <p:cNvGrpSpPr/>
            <p:nvPr/>
          </p:nvGrpSpPr>
          <p:grpSpPr>
            <a:xfrm rot="16200000">
              <a:off x="2676199" y="3004387"/>
              <a:ext cx="4417417" cy="381024"/>
              <a:chOff x="852659" y="5927388"/>
              <a:chExt cx="4417417" cy="381024"/>
            </a:xfrm>
          </p:grpSpPr>
          <p:sp>
            <p:nvSpPr>
              <p:cNvPr id="455" name="Rectangle 454">
                <a:extLst>
                  <a:ext uri="{FF2B5EF4-FFF2-40B4-BE49-F238E27FC236}">
                    <a16:creationId xmlns:a16="http://schemas.microsoft.com/office/drawing/2014/main" id="{67267B7C-8349-401D-8573-0E7A6B963E87}"/>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6" name="Rectangle 455">
                <a:extLst>
                  <a:ext uri="{FF2B5EF4-FFF2-40B4-BE49-F238E27FC236}">
                    <a16:creationId xmlns:a16="http://schemas.microsoft.com/office/drawing/2014/main" id="{13689219-7F3C-4719-A341-C835DAD0BA48}"/>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7" name="Rectangle 456">
                <a:extLst>
                  <a:ext uri="{FF2B5EF4-FFF2-40B4-BE49-F238E27FC236}">
                    <a16:creationId xmlns:a16="http://schemas.microsoft.com/office/drawing/2014/main" id="{567EBA42-748E-47C0-A708-20EA48E110D8}"/>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8" name="Rectangle 457">
                <a:extLst>
                  <a:ext uri="{FF2B5EF4-FFF2-40B4-BE49-F238E27FC236}">
                    <a16:creationId xmlns:a16="http://schemas.microsoft.com/office/drawing/2014/main" id="{96329859-9B50-471E-B517-8D085F0BB1A6}"/>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9" name="Rectangle 458">
                <a:extLst>
                  <a:ext uri="{FF2B5EF4-FFF2-40B4-BE49-F238E27FC236}">
                    <a16:creationId xmlns:a16="http://schemas.microsoft.com/office/drawing/2014/main" id="{AD44FE5E-6F01-4D88-BC7D-C35B2E0301C8}"/>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0" name="Rectangle 459">
                <a:extLst>
                  <a:ext uri="{FF2B5EF4-FFF2-40B4-BE49-F238E27FC236}">
                    <a16:creationId xmlns:a16="http://schemas.microsoft.com/office/drawing/2014/main" id="{FB5DE12A-7877-40CF-8380-B01CB07DEBA3}"/>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1" name="Rectangle 460">
                <a:extLst>
                  <a:ext uri="{FF2B5EF4-FFF2-40B4-BE49-F238E27FC236}">
                    <a16:creationId xmlns:a16="http://schemas.microsoft.com/office/drawing/2014/main" id="{AAC01864-1D31-4706-9939-86EAA33558C0}"/>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2" name="Rectangle 461">
                <a:extLst>
                  <a:ext uri="{FF2B5EF4-FFF2-40B4-BE49-F238E27FC236}">
                    <a16:creationId xmlns:a16="http://schemas.microsoft.com/office/drawing/2014/main" id="{2F5C2C3A-5033-464F-9B8B-65DB722E8096}"/>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3" name="Rectangle 462">
                <a:extLst>
                  <a:ext uri="{FF2B5EF4-FFF2-40B4-BE49-F238E27FC236}">
                    <a16:creationId xmlns:a16="http://schemas.microsoft.com/office/drawing/2014/main" id="{26A998AA-6A65-4DEA-B7A2-8F091FC70B9F}"/>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4" name="Rectangle 463">
                <a:extLst>
                  <a:ext uri="{FF2B5EF4-FFF2-40B4-BE49-F238E27FC236}">
                    <a16:creationId xmlns:a16="http://schemas.microsoft.com/office/drawing/2014/main" id="{42EAE1ED-046C-49E2-9E82-E666D457B77C}"/>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5" name="Rectangle 464">
                <a:extLst>
                  <a:ext uri="{FF2B5EF4-FFF2-40B4-BE49-F238E27FC236}">
                    <a16:creationId xmlns:a16="http://schemas.microsoft.com/office/drawing/2014/main" id="{B9CF3DF3-40CF-4A52-8FA2-A8B039F0FCCD}"/>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6" name="Rectangle 465">
                <a:extLst>
                  <a:ext uri="{FF2B5EF4-FFF2-40B4-BE49-F238E27FC236}">
                    <a16:creationId xmlns:a16="http://schemas.microsoft.com/office/drawing/2014/main" id="{AED17D1B-7495-4EF4-8B06-08B410045368}"/>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89" name="Group 388">
              <a:extLst>
                <a:ext uri="{FF2B5EF4-FFF2-40B4-BE49-F238E27FC236}">
                  <a16:creationId xmlns:a16="http://schemas.microsoft.com/office/drawing/2014/main" id="{5E2000AB-1C60-4DE0-B7C6-95676A80DF36}"/>
                </a:ext>
              </a:extLst>
            </p:cNvPr>
            <p:cNvGrpSpPr/>
            <p:nvPr/>
          </p:nvGrpSpPr>
          <p:grpSpPr>
            <a:xfrm rot="16200000">
              <a:off x="2300967" y="2996660"/>
              <a:ext cx="4417417" cy="381024"/>
              <a:chOff x="852659" y="5927388"/>
              <a:chExt cx="4417417" cy="381024"/>
            </a:xfrm>
          </p:grpSpPr>
          <p:sp>
            <p:nvSpPr>
              <p:cNvPr id="443" name="Rectangle 442">
                <a:extLst>
                  <a:ext uri="{FF2B5EF4-FFF2-40B4-BE49-F238E27FC236}">
                    <a16:creationId xmlns:a16="http://schemas.microsoft.com/office/drawing/2014/main" id="{B120AB13-C975-4C2A-9EE9-F70C87865C29}"/>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4" name="Rectangle 443">
                <a:extLst>
                  <a:ext uri="{FF2B5EF4-FFF2-40B4-BE49-F238E27FC236}">
                    <a16:creationId xmlns:a16="http://schemas.microsoft.com/office/drawing/2014/main" id="{E9A9C955-032D-4130-BF17-324372DB8EC2}"/>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5" name="Rectangle 444">
                <a:extLst>
                  <a:ext uri="{FF2B5EF4-FFF2-40B4-BE49-F238E27FC236}">
                    <a16:creationId xmlns:a16="http://schemas.microsoft.com/office/drawing/2014/main" id="{01C6A49F-7602-4F5A-A485-6F9BDEF892DD}"/>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6" name="Rectangle 445">
                <a:extLst>
                  <a:ext uri="{FF2B5EF4-FFF2-40B4-BE49-F238E27FC236}">
                    <a16:creationId xmlns:a16="http://schemas.microsoft.com/office/drawing/2014/main" id="{65883462-E149-436A-9ADB-663DDAF4E340}"/>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7" name="Rectangle 446">
                <a:extLst>
                  <a:ext uri="{FF2B5EF4-FFF2-40B4-BE49-F238E27FC236}">
                    <a16:creationId xmlns:a16="http://schemas.microsoft.com/office/drawing/2014/main" id="{4073157D-DE1F-473B-AA31-8391330FF688}"/>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8" name="Rectangle 447">
                <a:extLst>
                  <a:ext uri="{FF2B5EF4-FFF2-40B4-BE49-F238E27FC236}">
                    <a16:creationId xmlns:a16="http://schemas.microsoft.com/office/drawing/2014/main" id="{020A4519-607E-4814-939B-5DEE16F4FFE2}"/>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9" name="Rectangle 448">
                <a:extLst>
                  <a:ext uri="{FF2B5EF4-FFF2-40B4-BE49-F238E27FC236}">
                    <a16:creationId xmlns:a16="http://schemas.microsoft.com/office/drawing/2014/main" id="{3590C0F2-44CB-41C3-A678-B5D64E81221F}"/>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0" name="Rectangle 449">
                <a:extLst>
                  <a:ext uri="{FF2B5EF4-FFF2-40B4-BE49-F238E27FC236}">
                    <a16:creationId xmlns:a16="http://schemas.microsoft.com/office/drawing/2014/main" id="{688D0634-A5D5-4DD3-BBAB-E65FCD659CF4}"/>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1" name="Rectangle 450">
                <a:extLst>
                  <a:ext uri="{FF2B5EF4-FFF2-40B4-BE49-F238E27FC236}">
                    <a16:creationId xmlns:a16="http://schemas.microsoft.com/office/drawing/2014/main" id="{219B6B65-358A-4E1F-BEF0-F210F2E306BA}"/>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2" name="Rectangle 451">
                <a:extLst>
                  <a:ext uri="{FF2B5EF4-FFF2-40B4-BE49-F238E27FC236}">
                    <a16:creationId xmlns:a16="http://schemas.microsoft.com/office/drawing/2014/main" id="{FDD6560C-A13E-465E-80D9-E7C3F6C3AB4B}"/>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3" name="Rectangle 452">
                <a:extLst>
                  <a:ext uri="{FF2B5EF4-FFF2-40B4-BE49-F238E27FC236}">
                    <a16:creationId xmlns:a16="http://schemas.microsoft.com/office/drawing/2014/main" id="{E1CBCED5-34B6-4900-96B9-D3B1CC5D0D9B}"/>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54" name="Rectangle 453">
                <a:extLst>
                  <a:ext uri="{FF2B5EF4-FFF2-40B4-BE49-F238E27FC236}">
                    <a16:creationId xmlns:a16="http://schemas.microsoft.com/office/drawing/2014/main" id="{325E02FB-EA53-462D-9670-1D41EA0CB0D5}"/>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90" name="Group 389">
              <a:extLst>
                <a:ext uri="{FF2B5EF4-FFF2-40B4-BE49-F238E27FC236}">
                  <a16:creationId xmlns:a16="http://schemas.microsoft.com/office/drawing/2014/main" id="{E0A6DB7A-A689-4A73-9F3C-8AD7EC6E4C6C}"/>
                </a:ext>
              </a:extLst>
            </p:cNvPr>
            <p:cNvGrpSpPr/>
            <p:nvPr/>
          </p:nvGrpSpPr>
          <p:grpSpPr>
            <a:xfrm rot="16200000">
              <a:off x="1919944" y="2998570"/>
              <a:ext cx="4417417" cy="381024"/>
              <a:chOff x="852659" y="5927388"/>
              <a:chExt cx="4417417" cy="381024"/>
            </a:xfrm>
          </p:grpSpPr>
          <p:sp>
            <p:nvSpPr>
              <p:cNvPr id="431" name="Rectangle 430">
                <a:extLst>
                  <a:ext uri="{FF2B5EF4-FFF2-40B4-BE49-F238E27FC236}">
                    <a16:creationId xmlns:a16="http://schemas.microsoft.com/office/drawing/2014/main" id="{880D2146-091C-4A42-89A6-A3D3CE49C827}"/>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2" name="Rectangle 431">
                <a:extLst>
                  <a:ext uri="{FF2B5EF4-FFF2-40B4-BE49-F238E27FC236}">
                    <a16:creationId xmlns:a16="http://schemas.microsoft.com/office/drawing/2014/main" id="{43B02B66-9948-4600-98A3-2B4B78EAC7C2}"/>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3" name="Rectangle 432">
                <a:extLst>
                  <a:ext uri="{FF2B5EF4-FFF2-40B4-BE49-F238E27FC236}">
                    <a16:creationId xmlns:a16="http://schemas.microsoft.com/office/drawing/2014/main" id="{4E18D0F8-BB30-4B1F-B545-240D425BA087}"/>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4" name="Rectangle 433">
                <a:extLst>
                  <a:ext uri="{FF2B5EF4-FFF2-40B4-BE49-F238E27FC236}">
                    <a16:creationId xmlns:a16="http://schemas.microsoft.com/office/drawing/2014/main" id="{C4A883B6-9928-427C-819E-FE00A5E6211B}"/>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5" name="Rectangle 434">
                <a:extLst>
                  <a:ext uri="{FF2B5EF4-FFF2-40B4-BE49-F238E27FC236}">
                    <a16:creationId xmlns:a16="http://schemas.microsoft.com/office/drawing/2014/main" id="{880AE35D-2512-4BF9-AF9D-93EBCF41E26E}"/>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6" name="Rectangle 435">
                <a:extLst>
                  <a:ext uri="{FF2B5EF4-FFF2-40B4-BE49-F238E27FC236}">
                    <a16:creationId xmlns:a16="http://schemas.microsoft.com/office/drawing/2014/main" id="{DB7F7505-BA18-4D25-BC9A-9DF11C5182D5}"/>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7" name="Rectangle 436">
                <a:extLst>
                  <a:ext uri="{FF2B5EF4-FFF2-40B4-BE49-F238E27FC236}">
                    <a16:creationId xmlns:a16="http://schemas.microsoft.com/office/drawing/2014/main" id="{ABB9A9F1-F888-4EE1-85B5-D8EA188BFADB}"/>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8" name="Rectangle 437">
                <a:extLst>
                  <a:ext uri="{FF2B5EF4-FFF2-40B4-BE49-F238E27FC236}">
                    <a16:creationId xmlns:a16="http://schemas.microsoft.com/office/drawing/2014/main" id="{D8068ABF-DDC8-42A9-B36A-F5997A84141E}"/>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9" name="Rectangle 438">
                <a:extLst>
                  <a:ext uri="{FF2B5EF4-FFF2-40B4-BE49-F238E27FC236}">
                    <a16:creationId xmlns:a16="http://schemas.microsoft.com/office/drawing/2014/main" id="{D45DD8C9-D29A-4491-8B3C-CF4EC536A7AD}"/>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0" name="Rectangle 439">
                <a:extLst>
                  <a:ext uri="{FF2B5EF4-FFF2-40B4-BE49-F238E27FC236}">
                    <a16:creationId xmlns:a16="http://schemas.microsoft.com/office/drawing/2014/main" id="{3BD5BBBE-3E75-4590-B733-FCB2E78FC6CE}"/>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1" name="Rectangle 440">
                <a:extLst>
                  <a:ext uri="{FF2B5EF4-FFF2-40B4-BE49-F238E27FC236}">
                    <a16:creationId xmlns:a16="http://schemas.microsoft.com/office/drawing/2014/main" id="{3BD0942C-365C-4E36-8815-B3D3990BDDE4}"/>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2" name="Rectangle 441">
                <a:extLst>
                  <a:ext uri="{FF2B5EF4-FFF2-40B4-BE49-F238E27FC236}">
                    <a16:creationId xmlns:a16="http://schemas.microsoft.com/office/drawing/2014/main" id="{00F2F8CD-DA24-45C5-A8EB-B1AC756F95FA}"/>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91" name="Group 390">
              <a:extLst>
                <a:ext uri="{FF2B5EF4-FFF2-40B4-BE49-F238E27FC236}">
                  <a16:creationId xmlns:a16="http://schemas.microsoft.com/office/drawing/2014/main" id="{99DE4438-DEC7-49C0-8C6D-C771A86057C8}"/>
                </a:ext>
              </a:extLst>
            </p:cNvPr>
            <p:cNvGrpSpPr/>
            <p:nvPr/>
          </p:nvGrpSpPr>
          <p:grpSpPr>
            <a:xfrm rot="16200000">
              <a:off x="1538921" y="2994650"/>
              <a:ext cx="4417417" cy="381024"/>
              <a:chOff x="852659" y="5927388"/>
              <a:chExt cx="4417417" cy="381024"/>
            </a:xfrm>
          </p:grpSpPr>
          <p:sp>
            <p:nvSpPr>
              <p:cNvPr id="419" name="Rectangle 418">
                <a:extLst>
                  <a:ext uri="{FF2B5EF4-FFF2-40B4-BE49-F238E27FC236}">
                    <a16:creationId xmlns:a16="http://schemas.microsoft.com/office/drawing/2014/main" id="{F4DA5970-606D-4636-AB84-439136B088AB}"/>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0" name="Rectangle 419">
                <a:extLst>
                  <a:ext uri="{FF2B5EF4-FFF2-40B4-BE49-F238E27FC236}">
                    <a16:creationId xmlns:a16="http://schemas.microsoft.com/office/drawing/2014/main" id="{B7DA480B-DE35-4149-9169-680F1AB1FF4B}"/>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1" name="Rectangle 420">
                <a:extLst>
                  <a:ext uri="{FF2B5EF4-FFF2-40B4-BE49-F238E27FC236}">
                    <a16:creationId xmlns:a16="http://schemas.microsoft.com/office/drawing/2014/main" id="{64497660-7185-48A3-9C0A-95C9196D5598}"/>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2" name="Rectangle 421">
                <a:extLst>
                  <a:ext uri="{FF2B5EF4-FFF2-40B4-BE49-F238E27FC236}">
                    <a16:creationId xmlns:a16="http://schemas.microsoft.com/office/drawing/2014/main" id="{F19E6C0B-8185-4AE3-9D16-8B34C3D94B14}"/>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3" name="Rectangle 422">
                <a:extLst>
                  <a:ext uri="{FF2B5EF4-FFF2-40B4-BE49-F238E27FC236}">
                    <a16:creationId xmlns:a16="http://schemas.microsoft.com/office/drawing/2014/main" id="{255270C0-48F2-406D-8473-3EEC24773752}"/>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4" name="Rectangle 423">
                <a:extLst>
                  <a:ext uri="{FF2B5EF4-FFF2-40B4-BE49-F238E27FC236}">
                    <a16:creationId xmlns:a16="http://schemas.microsoft.com/office/drawing/2014/main" id="{E32736CB-6B1A-40CA-A284-638D3B6EB3BE}"/>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5" name="Rectangle 424">
                <a:extLst>
                  <a:ext uri="{FF2B5EF4-FFF2-40B4-BE49-F238E27FC236}">
                    <a16:creationId xmlns:a16="http://schemas.microsoft.com/office/drawing/2014/main" id="{FAC8B7DA-D709-463C-90C5-987CAC4A56B0}"/>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6" name="Rectangle 425">
                <a:extLst>
                  <a:ext uri="{FF2B5EF4-FFF2-40B4-BE49-F238E27FC236}">
                    <a16:creationId xmlns:a16="http://schemas.microsoft.com/office/drawing/2014/main" id="{CFDE6540-D8CA-4C6F-8B64-EF5822129598}"/>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7" name="Rectangle 426">
                <a:extLst>
                  <a:ext uri="{FF2B5EF4-FFF2-40B4-BE49-F238E27FC236}">
                    <a16:creationId xmlns:a16="http://schemas.microsoft.com/office/drawing/2014/main" id="{C045D1D0-9AF0-4C8B-AAEC-876082A4A8CE}"/>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8" name="Rectangle 427">
                <a:extLst>
                  <a:ext uri="{FF2B5EF4-FFF2-40B4-BE49-F238E27FC236}">
                    <a16:creationId xmlns:a16="http://schemas.microsoft.com/office/drawing/2014/main" id="{10F67AA9-2304-4ACE-B7E6-5D4A90871CCB}"/>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29" name="Rectangle 428">
                <a:extLst>
                  <a:ext uri="{FF2B5EF4-FFF2-40B4-BE49-F238E27FC236}">
                    <a16:creationId xmlns:a16="http://schemas.microsoft.com/office/drawing/2014/main" id="{FA23C766-AAA9-4FCD-95A2-F9623CFF5AF8}"/>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30" name="Rectangle 429">
                <a:extLst>
                  <a:ext uri="{FF2B5EF4-FFF2-40B4-BE49-F238E27FC236}">
                    <a16:creationId xmlns:a16="http://schemas.microsoft.com/office/drawing/2014/main" id="{C4CFB80E-A387-4D8F-90F0-E76E8D4C3396}"/>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92" name="Group 391">
              <a:extLst>
                <a:ext uri="{FF2B5EF4-FFF2-40B4-BE49-F238E27FC236}">
                  <a16:creationId xmlns:a16="http://schemas.microsoft.com/office/drawing/2014/main" id="{26BA0E4A-C93D-4BD3-86AE-601B6BFC97FB}"/>
                </a:ext>
              </a:extLst>
            </p:cNvPr>
            <p:cNvGrpSpPr/>
            <p:nvPr/>
          </p:nvGrpSpPr>
          <p:grpSpPr>
            <a:xfrm rot="16200000">
              <a:off x="6850333" y="3000525"/>
              <a:ext cx="4417417" cy="381024"/>
              <a:chOff x="852659" y="5927388"/>
              <a:chExt cx="4417417" cy="381024"/>
            </a:xfrm>
          </p:grpSpPr>
          <p:sp>
            <p:nvSpPr>
              <p:cNvPr id="407" name="Rectangle 406">
                <a:extLst>
                  <a:ext uri="{FF2B5EF4-FFF2-40B4-BE49-F238E27FC236}">
                    <a16:creationId xmlns:a16="http://schemas.microsoft.com/office/drawing/2014/main" id="{2C80CCD9-7E77-4839-8352-10DD760938FC}"/>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8" name="Rectangle 407">
                <a:extLst>
                  <a:ext uri="{FF2B5EF4-FFF2-40B4-BE49-F238E27FC236}">
                    <a16:creationId xmlns:a16="http://schemas.microsoft.com/office/drawing/2014/main" id="{18AED6EC-889C-494A-87CA-5DED4EC88422}"/>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9" name="Rectangle 408">
                <a:extLst>
                  <a:ext uri="{FF2B5EF4-FFF2-40B4-BE49-F238E27FC236}">
                    <a16:creationId xmlns:a16="http://schemas.microsoft.com/office/drawing/2014/main" id="{42D6C89E-28D9-4B39-841A-14DC6B269B92}"/>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0" name="Rectangle 409">
                <a:extLst>
                  <a:ext uri="{FF2B5EF4-FFF2-40B4-BE49-F238E27FC236}">
                    <a16:creationId xmlns:a16="http://schemas.microsoft.com/office/drawing/2014/main" id="{BACC19BF-869E-4175-8E5A-B72739EB4641}"/>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1" name="Rectangle 410">
                <a:extLst>
                  <a:ext uri="{FF2B5EF4-FFF2-40B4-BE49-F238E27FC236}">
                    <a16:creationId xmlns:a16="http://schemas.microsoft.com/office/drawing/2014/main" id="{E544F584-EC5F-43F5-BA10-54C8B42532C9}"/>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2" name="Rectangle 411">
                <a:extLst>
                  <a:ext uri="{FF2B5EF4-FFF2-40B4-BE49-F238E27FC236}">
                    <a16:creationId xmlns:a16="http://schemas.microsoft.com/office/drawing/2014/main" id="{0C71D719-0454-4945-B519-F5262163F759}"/>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3" name="Rectangle 412">
                <a:extLst>
                  <a:ext uri="{FF2B5EF4-FFF2-40B4-BE49-F238E27FC236}">
                    <a16:creationId xmlns:a16="http://schemas.microsoft.com/office/drawing/2014/main" id="{93734ECD-8986-4022-B661-FB9453A7D5B7}"/>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4" name="Rectangle 413">
                <a:extLst>
                  <a:ext uri="{FF2B5EF4-FFF2-40B4-BE49-F238E27FC236}">
                    <a16:creationId xmlns:a16="http://schemas.microsoft.com/office/drawing/2014/main" id="{4B675650-00C1-4262-8D96-7377578CF88E}"/>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5" name="Rectangle 414">
                <a:extLst>
                  <a:ext uri="{FF2B5EF4-FFF2-40B4-BE49-F238E27FC236}">
                    <a16:creationId xmlns:a16="http://schemas.microsoft.com/office/drawing/2014/main" id="{A1BC0371-E29F-41F5-B0EA-2755D4E55D2F}"/>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6" name="Rectangle 415">
                <a:extLst>
                  <a:ext uri="{FF2B5EF4-FFF2-40B4-BE49-F238E27FC236}">
                    <a16:creationId xmlns:a16="http://schemas.microsoft.com/office/drawing/2014/main" id="{EC665832-A672-409C-B0E4-249BA1EF9AFA}"/>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7" name="Rectangle 416">
                <a:extLst>
                  <a:ext uri="{FF2B5EF4-FFF2-40B4-BE49-F238E27FC236}">
                    <a16:creationId xmlns:a16="http://schemas.microsoft.com/office/drawing/2014/main" id="{C1FC508B-77D4-40AE-8214-B12663A2E54F}"/>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18" name="Rectangle 417">
                <a:extLst>
                  <a:ext uri="{FF2B5EF4-FFF2-40B4-BE49-F238E27FC236}">
                    <a16:creationId xmlns:a16="http://schemas.microsoft.com/office/drawing/2014/main" id="{409677F1-DA22-44AC-9626-1295E27EDD22}"/>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grpSp>
          <p:nvGrpSpPr>
            <p:cNvPr id="393" name="Group 392">
              <a:extLst>
                <a:ext uri="{FF2B5EF4-FFF2-40B4-BE49-F238E27FC236}">
                  <a16:creationId xmlns:a16="http://schemas.microsoft.com/office/drawing/2014/main" id="{03978C0B-485D-4A5C-86C2-239C49E7C45C}"/>
                </a:ext>
              </a:extLst>
            </p:cNvPr>
            <p:cNvGrpSpPr/>
            <p:nvPr/>
          </p:nvGrpSpPr>
          <p:grpSpPr>
            <a:xfrm rot="16200000">
              <a:off x="6468583" y="3002435"/>
              <a:ext cx="4417417" cy="381024"/>
              <a:chOff x="852659" y="5927388"/>
              <a:chExt cx="4417417" cy="381024"/>
            </a:xfrm>
          </p:grpSpPr>
          <p:sp>
            <p:nvSpPr>
              <p:cNvPr id="395" name="Rectangle 394">
                <a:extLst>
                  <a:ext uri="{FF2B5EF4-FFF2-40B4-BE49-F238E27FC236}">
                    <a16:creationId xmlns:a16="http://schemas.microsoft.com/office/drawing/2014/main" id="{A2EE0E2C-AF1C-4067-87F2-238EE7F4E3D8}"/>
                  </a:ext>
                </a:extLst>
              </p:cNvPr>
              <p:cNvSpPr/>
              <p:nvPr/>
            </p:nvSpPr>
            <p:spPr>
              <a:xfrm>
                <a:off x="852659"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96" name="Rectangle 395">
                <a:extLst>
                  <a:ext uri="{FF2B5EF4-FFF2-40B4-BE49-F238E27FC236}">
                    <a16:creationId xmlns:a16="http://schemas.microsoft.com/office/drawing/2014/main" id="{D82407F1-9EA5-4760-9BD4-DADE9241204B}"/>
                  </a:ext>
                </a:extLst>
              </p:cNvPr>
              <p:cNvSpPr/>
              <p:nvPr/>
            </p:nvSpPr>
            <p:spPr>
              <a:xfrm>
                <a:off x="1222523" y="593318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97" name="Rectangle 396">
                <a:extLst>
                  <a:ext uri="{FF2B5EF4-FFF2-40B4-BE49-F238E27FC236}">
                    <a16:creationId xmlns:a16="http://schemas.microsoft.com/office/drawing/2014/main" id="{B2D007B7-55EE-4BDA-83E2-BBE9176CA340}"/>
                  </a:ext>
                </a:extLst>
              </p:cNvPr>
              <p:cNvSpPr/>
              <p:nvPr/>
            </p:nvSpPr>
            <p:spPr>
              <a:xfrm>
                <a:off x="1590483"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98" name="Rectangle 397">
                <a:extLst>
                  <a:ext uri="{FF2B5EF4-FFF2-40B4-BE49-F238E27FC236}">
                    <a16:creationId xmlns:a16="http://schemas.microsoft.com/office/drawing/2014/main" id="{71585919-4367-41F4-B792-56FB272D022B}"/>
                  </a:ext>
                </a:extLst>
              </p:cNvPr>
              <p:cNvSpPr/>
              <p:nvPr/>
            </p:nvSpPr>
            <p:spPr>
              <a:xfrm>
                <a:off x="1954659"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399" name="Rectangle 398">
                <a:extLst>
                  <a:ext uri="{FF2B5EF4-FFF2-40B4-BE49-F238E27FC236}">
                    <a16:creationId xmlns:a16="http://schemas.microsoft.com/office/drawing/2014/main" id="{57E49070-B104-4F2F-8975-D92AAECB2DE9}"/>
                  </a:ext>
                </a:extLst>
              </p:cNvPr>
              <p:cNvSpPr/>
              <p:nvPr/>
            </p:nvSpPr>
            <p:spPr>
              <a:xfrm>
                <a:off x="2324523" y="5931270"/>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0" name="Rectangle 399">
                <a:extLst>
                  <a:ext uri="{FF2B5EF4-FFF2-40B4-BE49-F238E27FC236}">
                    <a16:creationId xmlns:a16="http://schemas.microsoft.com/office/drawing/2014/main" id="{2D6EE0F3-E84C-428C-8DA3-3AAED29F3D82}"/>
                  </a:ext>
                </a:extLst>
              </p:cNvPr>
              <p:cNvSpPr/>
              <p:nvPr/>
            </p:nvSpPr>
            <p:spPr>
              <a:xfrm>
                <a:off x="2692483"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1" name="Rectangle 400">
                <a:extLst>
                  <a:ext uri="{FF2B5EF4-FFF2-40B4-BE49-F238E27FC236}">
                    <a16:creationId xmlns:a16="http://schemas.microsoft.com/office/drawing/2014/main" id="{EA1A462A-D0FE-4CAC-8762-2EC06A4E1CE8}"/>
                  </a:ext>
                </a:extLst>
              </p:cNvPr>
              <p:cNvSpPr/>
              <p:nvPr/>
            </p:nvSpPr>
            <p:spPr>
              <a:xfrm>
                <a:off x="3060388"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2" name="Rectangle 401">
                <a:extLst>
                  <a:ext uri="{FF2B5EF4-FFF2-40B4-BE49-F238E27FC236}">
                    <a16:creationId xmlns:a16="http://schemas.microsoft.com/office/drawing/2014/main" id="{A3DA1F75-A0E9-4F57-A8CC-88912F752D43}"/>
                  </a:ext>
                </a:extLst>
              </p:cNvPr>
              <p:cNvSpPr/>
              <p:nvPr/>
            </p:nvSpPr>
            <p:spPr>
              <a:xfrm>
                <a:off x="3430252" y="593123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3" name="Rectangle 402">
                <a:extLst>
                  <a:ext uri="{FF2B5EF4-FFF2-40B4-BE49-F238E27FC236}">
                    <a16:creationId xmlns:a16="http://schemas.microsoft.com/office/drawing/2014/main" id="{19C0B62F-40E1-4042-BAAD-34410EC09A41}"/>
                  </a:ext>
                </a:extLst>
              </p:cNvPr>
              <p:cNvSpPr/>
              <p:nvPr/>
            </p:nvSpPr>
            <p:spPr>
              <a:xfrm>
                <a:off x="3798212" y="592929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4" name="Rectangle 403">
                <a:extLst>
                  <a:ext uri="{FF2B5EF4-FFF2-40B4-BE49-F238E27FC236}">
                    <a16:creationId xmlns:a16="http://schemas.microsoft.com/office/drawing/2014/main" id="{7C378F1A-68B2-4C36-A5DB-7C24C5A1B435}"/>
                  </a:ext>
                </a:extLst>
              </p:cNvPr>
              <p:cNvSpPr/>
              <p:nvPr/>
            </p:nvSpPr>
            <p:spPr>
              <a:xfrm>
                <a:off x="4162388"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5" name="Rectangle 404">
                <a:extLst>
                  <a:ext uri="{FF2B5EF4-FFF2-40B4-BE49-F238E27FC236}">
                    <a16:creationId xmlns:a16="http://schemas.microsoft.com/office/drawing/2014/main" id="{D95B52DC-14BD-4F4F-848B-491082E944EC}"/>
                  </a:ext>
                </a:extLst>
              </p:cNvPr>
              <p:cNvSpPr/>
              <p:nvPr/>
            </p:nvSpPr>
            <p:spPr>
              <a:xfrm>
                <a:off x="4532252" y="5929329"/>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6" name="Rectangle 405">
                <a:extLst>
                  <a:ext uri="{FF2B5EF4-FFF2-40B4-BE49-F238E27FC236}">
                    <a16:creationId xmlns:a16="http://schemas.microsoft.com/office/drawing/2014/main" id="{F50076E3-B40F-475A-A658-CA33DB2FDB1B}"/>
                  </a:ext>
                </a:extLst>
              </p:cNvPr>
              <p:cNvSpPr/>
              <p:nvPr/>
            </p:nvSpPr>
            <p:spPr>
              <a:xfrm>
                <a:off x="4900212" y="5927388"/>
                <a:ext cx="369864" cy="375232"/>
              </a:xfrm>
              <a:prstGeom prst="rect">
                <a:avLst/>
              </a:prstGeom>
              <a:noFill/>
              <a:ln w="28575" cap="flat" cmpd="sng" algn="ctr">
                <a:solidFill>
                  <a:srgbClr val="333399"/>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394" name="Rectangle 393">
              <a:extLst>
                <a:ext uri="{FF2B5EF4-FFF2-40B4-BE49-F238E27FC236}">
                  <a16:creationId xmlns:a16="http://schemas.microsoft.com/office/drawing/2014/main" id="{F805CCF6-16E8-4CBD-A7A8-8EA54A3EEE42}"/>
                </a:ext>
              </a:extLst>
            </p:cNvPr>
            <p:cNvSpPr/>
            <p:nvPr/>
          </p:nvSpPr>
          <p:spPr>
            <a:xfrm>
              <a:off x="6400800" y="2171700"/>
              <a:ext cx="85725" cy="123825"/>
            </a:xfrm>
            <a:prstGeom prst="rect">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D0785718-6F7F-4D3D-98EC-3CEAE01B42C9}"/>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A7739236-CA2B-454B-AFBD-F2CFDA26B717}"/>
              </a:ext>
            </a:extLst>
          </p:cNvPr>
          <p:cNvSpPr>
            <a:spLocks noGrp="1"/>
          </p:cNvSpPr>
          <p:nvPr>
            <p:ph type="sldNum" sz="quarter" idx="12"/>
          </p:nvPr>
        </p:nvSpPr>
        <p:spPr/>
        <p:txBody>
          <a:bodyPr/>
          <a:lstStyle/>
          <a:p>
            <a:fld id="{61C894BD-DCE2-4A96-A9AF-225BBEAC2A40}" type="slidenum">
              <a:rPr lang="en-US" smtClean="0"/>
              <a:pPr/>
              <a:t>4</a:t>
            </a:fld>
            <a:endParaRPr lang="en-US"/>
          </a:p>
        </p:txBody>
      </p:sp>
      <p:sp>
        <p:nvSpPr>
          <p:cNvPr id="5" name="Title 4">
            <a:extLst>
              <a:ext uri="{FF2B5EF4-FFF2-40B4-BE49-F238E27FC236}">
                <a16:creationId xmlns:a16="http://schemas.microsoft.com/office/drawing/2014/main" id="{2D9DC1DA-63AB-4561-83D2-F1CB669C49FB}"/>
              </a:ext>
            </a:extLst>
          </p:cNvPr>
          <p:cNvSpPr>
            <a:spLocks noGrp="1"/>
          </p:cNvSpPr>
          <p:nvPr>
            <p:ph type="title"/>
          </p:nvPr>
        </p:nvSpPr>
        <p:spPr>
          <a:xfrm>
            <a:off x="457200" y="274638"/>
            <a:ext cx="7772400" cy="1096962"/>
          </a:xfrm>
        </p:spPr>
        <p:txBody>
          <a:bodyPr>
            <a:normAutofit fontScale="90000"/>
          </a:bodyPr>
          <a:lstStyle/>
          <a:p>
            <a:r>
              <a:rPr lang="en-US" dirty="0"/>
              <a:t>Air Quality Modeling Platform Components</a:t>
            </a:r>
          </a:p>
        </p:txBody>
      </p:sp>
      <p:sp>
        <p:nvSpPr>
          <p:cNvPr id="7" name="TextBox 6">
            <a:extLst>
              <a:ext uri="{FF2B5EF4-FFF2-40B4-BE49-F238E27FC236}">
                <a16:creationId xmlns:a16="http://schemas.microsoft.com/office/drawing/2014/main" id="{2364C180-44C7-4AF6-8FDF-42788BE47C3C}"/>
              </a:ext>
            </a:extLst>
          </p:cNvPr>
          <p:cNvSpPr txBox="1"/>
          <p:nvPr/>
        </p:nvSpPr>
        <p:spPr>
          <a:xfrm>
            <a:off x="3143026" y="1688497"/>
            <a:ext cx="2773516" cy="461665"/>
          </a:xfrm>
          <a:prstGeom prst="rect">
            <a:avLst/>
          </a:prstGeom>
          <a:noFill/>
        </p:spPr>
        <p:txBody>
          <a:bodyPr wrap="none" rtlCol="0">
            <a:spAutoFit/>
          </a:bodyPr>
          <a:lstStyle/>
          <a:p>
            <a:r>
              <a:rPr lang="en-US" sz="2400" b="1" dirty="0"/>
              <a:t>Air Quality Model</a:t>
            </a:r>
          </a:p>
        </p:txBody>
      </p:sp>
      <p:sp>
        <p:nvSpPr>
          <p:cNvPr id="8" name="TextBox 7">
            <a:extLst>
              <a:ext uri="{FF2B5EF4-FFF2-40B4-BE49-F238E27FC236}">
                <a16:creationId xmlns:a16="http://schemas.microsoft.com/office/drawing/2014/main" id="{DA4FC20A-A1B1-48BE-AF8E-0A3EFE22A6BF}"/>
              </a:ext>
            </a:extLst>
          </p:cNvPr>
          <p:cNvSpPr txBox="1"/>
          <p:nvPr/>
        </p:nvSpPr>
        <p:spPr>
          <a:xfrm>
            <a:off x="257010" y="2777201"/>
            <a:ext cx="2204450" cy="1600438"/>
          </a:xfrm>
          <a:prstGeom prst="rect">
            <a:avLst/>
          </a:prstGeom>
          <a:noFill/>
        </p:spPr>
        <p:txBody>
          <a:bodyPr wrap="none" rtlCol="0">
            <a:spAutoFit/>
          </a:bodyPr>
          <a:lstStyle/>
          <a:p>
            <a:r>
              <a:rPr lang="en-US" sz="2200" b="1" dirty="0"/>
              <a:t>Meteorological</a:t>
            </a:r>
            <a:br>
              <a:rPr lang="en-US" sz="2200" b="1" dirty="0"/>
            </a:br>
            <a:r>
              <a:rPr lang="en-US" sz="2200" b="1" dirty="0"/>
              <a:t>Model</a:t>
            </a:r>
            <a:r>
              <a:rPr lang="en-US" sz="2000" b="1" dirty="0"/>
              <a:t>:</a:t>
            </a:r>
            <a:r>
              <a:rPr lang="en-US" sz="2000" dirty="0"/>
              <a:t> </a:t>
            </a:r>
            <a:r>
              <a:rPr lang="en-US" dirty="0"/>
              <a:t>wind, </a:t>
            </a:r>
          </a:p>
          <a:p>
            <a:r>
              <a:rPr lang="en-US" dirty="0"/>
              <a:t>temperature,</a:t>
            </a:r>
          </a:p>
          <a:p>
            <a:r>
              <a:rPr lang="en-US" dirty="0"/>
              <a:t>precipitation, </a:t>
            </a:r>
          </a:p>
          <a:p>
            <a:r>
              <a:rPr lang="en-US" dirty="0"/>
              <a:t>radiation, …</a:t>
            </a:r>
          </a:p>
        </p:txBody>
      </p:sp>
      <p:sp>
        <p:nvSpPr>
          <p:cNvPr id="9" name="Cloud 8">
            <a:extLst>
              <a:ext uri="{FF2B5EF4-FFF2-40B4-BE49-F238E27FC236}">
                <a16:creationId xmlns:a16="http://schemas.microsoft.com/office/drawing/2014/main" id="{9CEE972B-7967-461F-BABA-44BBA18C16BE}"/>
              </a:ext>
            </a:extLst>
          </p:cNvPr>
          <p:cNvSpPr/>
          <p:nvPr/>
        </p:nvSpPr>
        <p:spPr>
          <a:xfrm>
            <a:off x="-1" y="2514600"/>
            <a:ext cx="2551901" cy="209923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1F4827-61F5-4F16-B67C-D57279579DF9}"/>
              </a:ext>
            </a:extLst>
          </p:cNvPr>
          <p:cNvSpPr txBox="1"/>
          <p:nvPr/>
        </p:nvSpPr>
        <p:spPr>
          <a:xfrm>
            <a:off x="324113" y="5227543"/>
            <a:ext cx="3300904" cy="1015663"/>
          </a:xfrm>
          <a:prstGeom prst="rect">
            <a:avLst/>
          </a:prstGeom>
          <a:noFill/>
        </p:spPr>
        <p:txBody>
          <a:bodyPr wrap="none" rtlCol="0">
            <a:spAutoFit/>
          </a:bodyPr>
          <a:lstStyle/>
          <a:p>
            <a:pPr algn="ctr"/>
            <a:r>
              <a:rPr lang="en-US" sz="2400" b="1" dirty="0"/>
              <a:t>Boundary Conditions</a:t>
            </a:r>
            <a:br>
              <a:rPr lang="en-US" sz="2400" b="1" dirty="0"/>
            </a:br>
            <a:r>
              <a:rPr lang="en-US" dirty="0"/>
              <a:t>Concentrations of species</a:t>
            </a:r>
            <a:br>
              <a:rPr lang="en-US" dirty="0"/>
            </a:br>
            <a:r>
              <a:rPr lang="en-US" dirty="0"/>
              <a:t>at boundaries</a:t>
            </a:r>
            <a:endParaRPr lang="en-US" sz="2400" dirty="0"/>
          </a:p>
        </p:txBody>
      </p:sp>
      <p:sp>
        <p:nvSpPr>
          <p:cNvPr id="12" name="Arrow: Right 11">
            <a:extLst>
              <a:ext uri="{FF2B5EF4-FFF2-40B4-BE49-F238E27FC236}">
                <a16:creationId xmlns:a16="http://schemas.microsoft.com/office/drawing/2014/main" id="{650C7097-A75D-441C-8FCC-684F595E8636}"/>
              </a:ext>
            </a:extLst>
          </p:cNvPr>
          <p:cNvSpPr/>
          <p:nvPr/>
        </p:nvSpPr>
        <p:spPr>
          <a:xfrm rot="19303432">
            <a:off x="2482242" y="4619138"/>
            <a:ext cx="902208" cy="394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2BFBA8F-E7B2-413F-90D0-E2B91ED8F398}"/>
              </a:ext>
            </a:extLst>
          </p:cNvPr>
          <p:cNvSpPr/>
          <p:nvPr/>
        </p:nvSpPr>
        <p:spPr>
          <a:xfrm rot="16200000">
            <a:off x="4291447" y="4809995"/>
            <a:ext cx="902208" cy="394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FF8C3F-1EBB-40E0-9936-98C6C24131B2}"/>
              </a:ext>
            </a:extLst>
          </p:cNvPr>
          <p:cNvSpPr txBox="1"/>
          <p:nvPr/>
        </p:nvSpPr>
        <p:spPr>
          <a:xfrm>
            <a:off x="3886200" y="5514975"/>
            <a:ext cx="1907895" cy="1077218"/>
          </a:xfrm>
          <a:prstGeom prst="rect">
            <a:avLst/>
          </a:prstGeom>
          <a:noFill/>
        </p:spPr>
        <p:txBody>
          <a:bodyPr wrap="none" rtlCol="0">
            <a:spAutoFit/>
          </a:bodyPr>
          <a:lstStyle/>
          <a:p>
            <a:r>
              <a:rPr lang="en-US" sz="2400" b="1" dirty="0"/>
              <a:t>Emissions</a:t>
            </a:r>
          </a:p>
          <a:p>
            <a:r>
              <a:rPr lang="en-US" sz="2000" dirty="0"/>
              <a:t>Ground-level </a:t>
            </a:r>
            <a:br>
              <a:rPr lang="en-US" sz="2000" dirty="0"/>
            </a:br>
            <a:r>
              <a:rPr lang="en-US" sz="2000" dirty="0"/>
              <a:t>and elevated</a:t>
            </a:r>
          </a:p>
        </p:txBody>
      </p:sp>
      <p:pic>
        <p:nvPicPr>
          <p:cNvPr id="15" name="Picture 14">
            <a:extLst>
              <a:ext uri="{FF2B5EF4-FFF2-40B4-BE49-F238E27FC236}">
                <a16:creationId xmlns:a16="http://schemas.microsoft.com/office/drawing/2014/main" id="{1FC0210D-CA5F-4E5F-B8EB-024946B23587}"/>
              </a:ext>
            </a:extLst>
          </p:cNvPr>
          <p:cNvPicPr>
            <a:picLocks noChangeAspect="1"/>
          </p:cNvPicPr>
          <p:nvPr/>
        </p:nvPicPr>
        <p:blipFill>
          <a:blip r:embed="rId3"/>
          <a:stretch>
            <a:fillRect/>
          </a:stretch>
        </p:blipFill>
        <p:spPr>
          <a:xfrm>
            <a:off x="6607553" y="3058390"/>
            <a:ext cx="2364992" cy="1566293"/>
          </a:xfrm>
          <a:prstGeom prst="rect">
            <a:avLst/>
          </a:prstGeom>
        </p:spPr>
      </p:pic>
      <p:sp>
        <p:nvSpPr>
          <p:cNvPr id="16" name="Arrow: Right 15">
            <a:extLst>
              <a:ext uri="{FF2B5EF4-FFF2-40B4-BE49-F238E27FC236}">
                <a16:creationId xmlns:a16="http://schemas.microsoft.com/office/drawing/2014/main" id="{3EFBFFE9-8CAA-4DAA-A0DE-B8CE899F2B52}"/>
              </a:ext>
            </a:extLst>
          </p:cNvPr>
          <p:cNvSpPr/>
          <p:nvPr/>
        </p:nvSpPr>
        <p:spPr>
          <a:xfrm>
            <a:off x="5871180" y="3498259"/>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7D4A82-2BED-4A0F-BE3E-A5981F8A7BF8}"/>
              </a:ext>
            </a:extLst>
          </p:cNvPr>
          <p:cNvSpPr txBox="1"/>
          <p:nvPr/>
        </p:nvSpPr>
        <p:spPr>
          <a:xfrm>
            <a:off x="6564393" y="2301307"/>
            <a:ext cx="2451312" cy="830997"/>
          </a:xfrm>
          <a:prstGeom prst="rect">
            <a:avLst/>
          </a:prstGeom>
          <a:noFill/>
        </p:spPr>
        <p:txBody>
          <a:bodyPr wrap="none" rtlCol="0">
            <a:spAutoFit/>
          </a:bodyPr>
          <a:lstStyle/>
          <a:p>
            <a:pPr algn="ctr"/>
            <a:r>
              <a:rPr lang="en-US" sz="2400" b="1" dirty="0"/>
              <a:t>Pollutant</a:t>
            </a:r>
            <a:br>
              <a:rPr lang="en-US" sz="2400" b="1" dirty="0"/>
            </a:br>
            <a:r>
              <a:rPr lang="en-US" sz="2400" b="1" dirty="0"/>
              <a:t>Concentrations</a:t>
            </a:r>
          </a:p>
        </p:txBody>
      </p:sp>
      <p:grpSp>
        <p:nvGrpSpPr>
          <p:cNvPr id="626" name="Group 625">
            <a:extLst>
              <a:ext uri="{FF2B5EF4-FFF2-40B4-BE49-F238E27FC236}">
                <a16:creationId xmlns:a16="http://schemas.microsoft.com/office/drawing/2014/main" id="{F66D0268-F62C-4461-B9FB-5F907683F5E2}"/>
              </a:ext>
            </a:extLst>
          </p:cNvPr>
          <p:cNvGrpSpPr/>
          <p:nvPr/>
        </p:nvGrpSpPr>
        <p:grpSpPr>
          <a:xfrm>
            <a:off x="2973692" y="2262788"/>
            <a:ext cx="3254480" cy="2515429"/>
            <a:chOff x="2920123" y="253699"/>
            <a:chExt cx="7077683" cy="5247463"/>
          </a:xfrm>
        </p:grpSpPr>
        <p:cxnSp>
          <p:nvCxnSpPr>
            <p:cNvPr id="575" name="Straight Connector 574">
              <a:extLst>
                <a:ext uri="{FF2B5EF4-FFF2-40B4-BE49-F238E27FC236}">
                  <a16:creationId xmlns:a16="http://schemas.microsoft.com/office/drawing/2014/main" id="{2B2D57D2-647D-409C-A15B-40F0F706CAC2}"/>
                </a:ext>
              </a:extLst>
            </p:cNvPr>
            <p:cNvCxnSpPr/>
            <p:nvPr/>
          </p:nvCxnSpPr>
          <p:spPr>
            <a:xfrm flipV="1">
              <a:off x="2930147" y="1044918"/>
              <a:ext cx="0" cy="3234212"/>
            </a:xfrm>
            <a:prstGeom prst="line">
              <a:avLst/>
            </a:prstGeom>
            <a:ln w="28575">
              <a:solidFill>
                <a:srgbClr val="0070C0"/>
              </a:solidFill>
            </a:ln>
          </p:spPr>
          <p:style>
            <a:lnRef idx="1">
              <a:schemeClr val="accent5"/>
            </a:lnRef>
            <a:fillRef idx="0">
              <a:schemeClr val="accent5"/>
            </a:fillRef>
            <a:effectRef idx="0">
              <a:schemeClr val="accent5"/>
            </a:effectRef>
            <a:fontRef idx="minor">
              <a:schemeClr val="tx1"/>
            </a:fontRef>
          </p:style>
        </p:cxnSp>
        <p:cxnSp>
          <p:nvCxnSpPr>
            <p:cNvPr id="576" name="Straight Connector 575">
              <a:extLst>
                <a:ext uri="{FF2B5EF4-FFF2-40B4-BE49-F238E27FC236}">
                  <a16:creationId xmlns:a16="http://schemas.microsoft.com/office/drawing/2014/main" id="{8CA25A33-5262-49CB-8970-17EA5A58837F}"/>
                </a:ext>
              </a:extLst>
            </p:cNvPr>
            <p:cNvCxnSpPr/>
            <p:nvPr/>
          </p:nvCxnSpPr>
          <p:spPr>
            <a:xfrm flipV="1">
              <a:off x="8045072" y="255587"/>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77" name="Straight Connector 576">
              <a:extLst>
                <a:ext uri="{FF2B5EF4-FFF2-40B4-BE49-F238E27FC236}">
                  <a16:creationId xmlns:a16="http://schemas.microsoft.com/office/drawing/2014/main" id="{AE9A76A7-42B2-4A22-8378-86ABAA8E272E}"/>
                </a:ext>
              </a:extLst>
            </p:cNvPr>
            <p:cNvCxnSpPr/>
            <p:nvPr/>
          </p:nvCxnSpPr>
          <p:spPr>
            <a:xfrm flipV="1">
              <a:off x="2928650" y="265274"/>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C5AE9F87-0296-4C74-9006-E9AA00AA839B}"/>
                </a:ext>
              </a:extLst>
            </p:cNvPr>
            <p:cNvCxnSpPr/>
            <p:nvPr/>
          </p:nvCxnSpPr>
          <p:spPr>
            <a:xfrm>
              <a:off x="8043793" y="253699"/>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FD05AD6D-9A8B-4673-8415-E48DCF413283}"/>
                </a:ext>
              </a:extLst>
            </p:cNvPr>
            <p:cNvCxnSpPr/>
            <p:nvPr/>
          </p:nvCxnSpPr>
          <p:spPr>
            <a:xfrm flipV="1">
              <a:off x="2947768" y="3322147"/>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63BDF1F2-49CB-42B7-9D46-83F37DEBA77A}"/>
                </a:ext>
              </a:extLst>
            </p:cNvPr>
            <p:cNvCxnSpPr/>
            <p:nvPr/>
          </p:nvCxnSpPr>
          <p:spPr>
            <a:xfrm flipV="1">
              <a:off x="2928650" y="3064735"/>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02111FA9-93A0-43AE-BB57-21E95B00F26A}"/>
                </a:ext>
              </a:extLst>
            </p:cNvPr>
            <p:cNvCxnSpPr/>
            <p:nvPr/>
          </p:nvCxnSpPr>
          <p:spPr>
            <a:xfrm flipV="1">
              <a:off x="2948132" y="2789353"/>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70E1D565-A89F-42D9-9B45-4D7A5FC88147}"/>
                </a:ext>
              </a:extLst>
            </p:cNvPr>
            <p:cNvCxnSpPr/>
            <p:nvPr/>
          </p:nvCxnSpPr>
          <p:spPr>
            <a:xfrm flipV="1">
              <a:off x="2951938" y="2512359"/>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BCFA1223-7084-4610-8D19-DC4ED1D78ADE}"/>
                </a:ext>
              </a:extLst>
            </p:cNvPr>
            <p:cNvCxnSpPr/>
            <p:nvPr/>
          </p:nvCxnSpPr>
          <p:spPr>
            <a:xfrm flipV="1">
              <a:off x="2942345" y="2254947"/>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E3EECBF2-6BBB-4E01-B790-E1FE93C48CDA}"/>
                </a:ext>
              </a:extLst>
            </p:cNvPr>
            <p:cNvCxnSpPr/>
            <p:nvPr/>
          </p:nvCxnSpPr>
          <p:spPr>
            <a:xfrm flipV="1">
              <a:off x="2952302" y="1950990"/>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a:extLst>
                <a:ext uri="{FF2B5EF4-FFF2-40B4-BE49-F238E27FC236}">
                  <a16:creationId xmlns:a16="http://schemas.microsoft.com/office/drawing/2014/main" id="{703E464F-40EB-4AC7-B2AE-3BD42A1FCFCF}"/>
                </a:ext>
              </a:extLst>
            </p:cNvPr>
            <p:cNvCxnSpPr/>
            <p:nvPr/>
          </p:nvCxnSpPr>
          <p:spPr>
            <a:xfrm flipV="1">
              <a:off x="2947836" y="1589430"/>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6" name="Straight Connector 585">
              <a:extLst>
                <a:ext uri="{FF2B5EF4-FFF2-40B4-BE49-F238E27FC236}">
                  <a16:creationId xmlns:a16="http://schemas.microsoft.com/office/drawing/2014/main" id="{5EF02CCF-D13B-4AFC-B5F1-947823FED1C7}"/>
                </a:ext>
              </a:extLst>
            </p:cNvPr>
            <p:cNvCxnSpPr/>
            <p:nvPr/>
          </p:nvCxnSpPr>
          <p:spPr>
            <a:xfrm flipV="1">
              <a:off x="2920123" y="1150309"/>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199E8E47-D25E-4DCB-BD38-04158DC6984A}"/>
                </a:ext>
              </a:extLst>
            </p:cNvPr>
            <p:cNvCxnSpPr/>
            <p:nvPr/>
          </p:nvCxnSpPr>
          <p:spPr>
            <a:xfrm flipV="1">
              <a:off x="2927741" y="637023"/>
              <a:ext cx="5105400" cy="772777"/>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a:extLst>
                <a:ext uri="{FF2B5EF4-FFF2-40B4-BE49-F238E27FC236}">
                  <a16:creationId xmlns:a16="http://schemas.microsoft.com/office/drawing/2014/main" id="{1AF0E967-B884-4152-BEFC-1B1DAD9170C4}"/>
                </a:ext>
              </a:extLst>
            </p:cNvPr>
            <p:cNvCxnSpPr/>
            <p:nvPr/>
          </p:nvCxnSpPr>
          <p:spPr>
            <a:xfrm flipV="1">
              <a:off x="4873247" y="2266950"/>
              <a:ext cx="0" cy="3234212"/>
            </a:xfrm>
            <a:prstGeom prst="line">
              <a:avLst/>
            </a:prstGeom>
            <a:ln w="28575">
              <a:solidFill>
                <a:srgbClr val="0070C0"/>
              </a:solidFill>
            </a:ln>
          </p:spPr>
          <p:style>
            <a:lnRef idx="1">
              <a:schemeClr val="accent5"/>
            </a:lnRef>
            <a:fillRef idx="0">
              <a:schemeClr val="accent5"/>
            </a:fillRef>
            <a:effectRef idx="0">
              <a:schemeClr val="accent5"/>
            </a:effectRef>
            <a:fontRef idx="minor">
              <a:schemeClr val="tx1"/>
            </a:fontRef>
          </p:style>
        </p:cxnSp>
        <p:cxnSp>
          <p:nvCxnSpPr>
            <p:cNvPr id="589" name="Straight Connector 588">
              <a:extLst>
                <a:ext uri="{FF2B5EF4-FFF2-40B4-BE49-F238E27FC236}">
                  <a16:creationId xmlns:a16="http://schemas.microsoft.com/office/drawing/2014/main" id="{2CBE911B-21B3-4BB4-B229-2D1D445F231A}"/>
                </a:ext>
              </a:extLst>
            </p:cNvPr>
            <p:cNvCxnSpPr/>
            <p:nvPr/>
          </p:nvCxnSpPr>
          <p:spPr>
            <a:xfrm flipV="1">
              <a:off x="3264951" y="972453"/>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0" name="Straight Connector 589">
              <a:extLst>
                <a:ext uri="{FF2B5EF4-FFF2-40B4-BE49-F238E27FC236}">
                  <a16:creationId xmlns:a16="http://schemas.microsoft.com/office/drawing/2014/main" id="{52D2FA34-838E-44EC-B548-0C82CA8E7E58}"/>
                </a:ext>
              </a:extLst>
            </p:cNvPr>
            <p:cNvCxnSpPr/>
            <p:nvPr/>
          </p:nvCxnSpPr>
          <p:spPr>
            <a:xfrm flipV="1">
              <a:off x="3598326" y="914062"/>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1" name="Straight Connector 590">
              <a:extLst>
                <a:ext uri="{FF2B5EF4-FFF2-40B4-BE49-F238E27FC236}">
                  <a16:creationId xmlns:a16="http://schemas.microsoft.com/office/drawing/2014/main" id="{0A9361F1-0E1E-4777-98A3-79E47D8460BA}"/>
                </a:ext>
              </a:extLst>
            </p:cNvPr>
            <p:cNvCxnSpPr/>
            <p:nvPr/>
          </p:nvCxnSpPr>
          <p:spPr>
            <a:xfrm flipV="1">
              <a:off x="3961708" y="864672"/>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2" name="Straight Connector 591">
              <a:extLst>
                <a:ext uri="{FF2B5EF4-FFF2-40B4-BE49-F238E27FC236}">
                  <a16:creationId xmlns:a16="http://schemas.microsoft.com/office/drawing/2014/main" id="{FB77C8EC-16EE-4898-8D4C-A3AC5434400A}"/>
                </a:ext>
              </a:extLst>
            </p:cNvPr>
            <p:cNvCxnSpPr/>
            <p:nvPr/>
          </p:nvCxnSpPr>
          <p:spPr>
            <a:xfrm flipV="1">
              <a:off x="4304608" y="815806"/>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3" name="Straight Connector 592">
              <a:extLst>
                <a:ext uri="{FF2B5EF4-FFF2-40B4-BE49-F238E27FC236}">
                  <a16:creationId xmlns:a16="http://schemas.microsoft.com/office/drawing/2014/main" id="{11D009F3-E63B-4CFD-B672-EAE9747F29AD}"/>
                </a:ext>
              </a:extLst>
            </p:cNvPr>
            <p:cNvCxnSpPr/>
            <p:nvPr/>
          </p:nvCxnSpPr>
          <p:spPr>
            <a:xfrm flipV="1">
              <a:off x="4649164" y="77673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4" name="Straight Connector 593">
              <a:extLst>
                <a:ext uri="{FF2B5EF4-FFF2-40B4-BE49-F238E27FC236}">
                  <a16:creationId xmlns:a16="http://schemas.microsoft.com/office/drawing/2014/main" id="{CB0BF5BC-BFE2-42DD-8B57-C18102CDE921}"/>
                </a:ext>
              </a:extLst>
            </p:cNvPr>
            <p:cNvCxnSpPr/>
            <p:nvPr/>
          </p:nvCxnSpPr>
          <p:spPr>
            <a:xfrm flipV="1">
              <a:off x="4982539" y="718340"/>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5" name="Straight Connector 594">
              <a:extLst>
                <a:ext uri="{FF2B5EF4-FFF2-40B4-BE49-F238E27FC236}">
                  <a16:creationId xmlns:a16="http://schemas.microsoft.com/office/drawing/2014/main" id="{F2C86AAC-5520-495F-B0BC-B2D422FBC16D}"/>
                </a:ext>
              </a:extLst>
            </p:cNvPr>
            <p:cNvCxnSpPr/>
            <p:nvPr/>
          </p:nvCxnSpPr>
          <p:spPr>
            <a:xfrm flipV="1">
              <a:off x="5312826" y="665175"/>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6" name="Straight Connector 595">
              <a:extLst>
                <a:ext uri="{FF2B5EF4-FFF2-40B4-BE49-F238E27FC236}">
                  <a16:creationId xmlns:a16="http://schemas.microsoft.com/office/drawing/2014/main" id="{0BA6B038-1F51-4BEA-8030-1D40215F09DE}"/>
                </a:ext>
              </a:extLst>
            </p:cNvPr>
            <p:cNvCxnSpPr/>
            <p:nvPr/>
          </p:nvCxnSpPr>
          <p:spPr>
            <a:xfrm flipV="1">
              <a:off x="5646201" y="606784"/>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7" name="Straight Connector 596">
              <a:extLst>
                <a:ext uri="{FF2B5EF4-FFF2-40B4-BE49-F238E27FC236}">
                  <a16:creationId xmlns:a16="http://schemas.microsoft.com/office/drawing/2014/main" id="{475A0E98-56FC-4E26-BE7C-523C151070D8}"/>
                </a:ext>
              </a:extLst>
            </p:cNvPr>
            <p:cNvCxnSpPr/>
            <p:nvPr/>
          </p:nvCxnSpPr>
          <p:spPr>
            <a:xfrm flipV="1">
              <a:off x="6006190" y="56867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8" name="Straight Connector 597">
              <a:extLst>
                <a:ext uri="{FF2B5EF4-FFF2-40B4-BE49-F238E27FC236}">
                  <a16:creationId xmlns:a16="http://schemas.microsoft.com/office/drawing/2014/main" id="{74F56AFE-7AF0-4813-A496-1959267315F9}"/>
                </a:ext>
              </a:extLst>
            </p:cNvPr>
            <p:cNvCxnSpPr/>
            <p:nvPr/>
          </p:nvCxnSpPr>
          <p:spPr>
            <a:xfrm flipV="1">
              <a:off x="6339565" y="510280"/>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599" name="Straight Connector 598">
              <a:extLst>
                <a:ext uri="{FF2B5EF4-FFF2-40B4-BE49-F238E27FC236}">
                  <a16:creationId xmlns:a16="http://schemas.microsoft.com/office/drawing/2014/main" id="{6D2A0E74-80FA-4228-9C4A-1C5E27F8DC7C}"/>
                </a:ext>
              </a:extLst>
            </p:cNvPr>
            <p:cNvCxnSpPr/>
            <p:nvPr/>
          </p:nvCxnSpPr>
          <p:spPr>
            <a:xfrm flipV="1">
              <a:off x="6682212" y="466523"/>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0" name="Straight Connector 599">
              <a:extLst>
                <a:ext uri="{FF2B5EF4-FFF2-40B4-BE49-F238E27FC236}">
                  <a16:creationId xmlns:a16="http://schemas.microsoft.com/office/drawing/2014/main" id="{8FFC6CF0-C1E3-4BF1-9E32-7864C961D6C0}"/>
                </a:ext>
              </a:extLst>
            </p:cNvPr>
            <p:cNvCxnSpPr/>
            <p:nvPr/>
          </p:nvCxnSpPr>
          <p:spPr>
            <a:xfrm flipV="1">
              <a:off x="7015587" y="408132"/>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1" name="Straight Connector 600">
              <a:extLst>
                <a:ext uri="{FF2B5EF4-FFF2-40B4-BE49-F238E27FC236}">
                  <a16:creationId xmlns:a16="http://schemas.microsoft.com/office/drawing/2014/main" id="{A1FB8B1D-25C0-49C6-A960-278755991D9C}"/>
                </a:ext>
              </a:extLst>
            </p:cNvPr>
            <p:cNvCxnSpPr/>
            <p:nvPr/>
          </p:nvCxnSpPr>
          <p:spPr>
            <a:xfrm flipV="1">
              <a:off x="7379751" y="36437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2" name="Straight Connector 601">
              <a:extLst>
                <a:ext uri="{FF2B5EF4-FFF2-40B4-BE49-F238E27FC236}">
                  <a16:creationId xmlns:a16="http://schemas.microsoft.com/office/drawing/2014/main" id="{487128BB-0E65-4642-9402-798E56F083B5}"/>
                </a:ext>
              </a:extLst>
            </p:cNvPr>
            <p:cNvCxnSpPr/>
            <p:nvPr/>
          </p:nvCxnSpPr>
          <p:spPr>
            <a:xfrm flipV="1">
              <a:off x="7713126" y="305980"/>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3" name="Straight Connector 602">
              <a:extLst>
                <a:ext uri="{FF2B5EF4-FFF2-40B4-BE49-F238E27FC236}">
                  <a16:creationId xmlns:a16="http://schemas.microsoft.com/office/drawing/2014/main" id="{88BD58FA-9C71-48B6-BFDD-80A5AC321416}"/>
                </a:ext>
              </a:extLst>
            </p:cNvPr>
            <p:cNvCxnSpPr/>
            <p:nvPr/>
          </p:nvCxnSpPr>
          <p:spPr>
            <a:xfrm flipV="1">
              <a:off x="4873247" y="1494173"/>
              <a:ext cx="5105400" cy="772777"/>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8232BB9D-A9BC-4566-B492-3E065D53AB5E}"/>
                </a:ext>
              </a:extLst>
            </p:cNvPr>
            <p:cNvCxnSpPr/>
            <p:nvPr/>
          </p:nvCxnSpPr>
          <p:spPr>
            <a:xfrm>
              <a:off x="2928650" y="1044918"/>
              <a:ext cx="1944597" cy="1222032"/>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231BB2AB-B6CC-4FC5-98B3-91B8B6DC8F9C}"/>
                </a:ext>
              </a:extLst>
            </p:cNvPr>
            <p:cNvCxnSpPr/>
            <p:nvPr/>
          </p:nvCxnSpPr>
          <p:spPr>
            <a:xfrm flipV="1">
              <a:off x="8199063" y="36339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6" name="Straight Connector 605">
              <a:extLst>
                <a:ext uri="{FF2B5EF4-FFF2-40B4-BE49-F238E27FC236}">
                  <a16:creationId xmlns:a16="http://schemas.microsoft.com/office/drawing/2014/main" id="{EC283B7E-D07F-4990-BAA7-BD29640233C7}"/>
                </a:ext>
              </a:extLst>
            </p:cNvPr>
            <p:cNvCxnSpPr/>
            <p:nvPr/>
          </p:nvCxnSpPr>
          <p:spPr>
            <a:xfrm flipV="1">
              <a:off x="8351463" y="446493"/>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7" name="Straight Connector 606">
              <a:extLst>
                <a:ext uri="{FF2B5EF4-FFF2-40B4-BE49-F238E27FC236}">
                  <a16:creationId xmlns:a16="http://schemas.microsoft.com/office/drawing/2014/main" id="{E5558E5C-0371-4F2E-B78F-6D586DACEBD3}"/>
                </a:ext>
              </a:extLst>
            </p:cNvPr>
            <p:cNvCxnSpPr/>
            <p:nvPr/>
          </p:nvCxnSpPr>
          <p:spPr>
            <a:xfrm flipV="1">
              <a:off x="8513388" y="54962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8" name="Straight Connector 607">
              <a:extLst>
                <a:ext uri="{FF2B5EF4-FFF2-40B4-BE49-F238E27FC236}">
                  <a16:creationId xmlns:a16="http://schemas.microsoft.com/office/drawing/2014/main" id="{DE8D00DB-0426-4288-9F14-CA962AD9A19E}"/>
                </a:ext>
              </a:extLst>
            </p:cNvPr>
            <p:cNvCxnSpPr/>
            <p:nvPr/>
          </p:nvCxnSpPr>
          <p:spPr>
            <a:xfrm flipV="1">
              <a:off x="8684838" y="661187"/>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09" name="Straight Connector 608">
              <a:extLst>
                <a:ext uri="{FF2B5EF4-FFF2-40B4-BE49-F238E27FC236}">
                  <a16:creationId xmlns:a16="http://schemas.microsoft.com/office/drawing/2014/main" id="{C90EDED6-7B81-457E-B572-A6173D10DC25}"/>
                </a:ext>
              </a:extLst>
            </p:cNvPr>
            <p:cNvCxnSpPr/>
            <p:nvPr/>
          </p:nvCxnSpPr>
          <p:spPr>
            <a:xfrm flipV="1">
              <a:off x="8858676" y="777515"/>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0" name="Straight Connector 609">
              <a:extLst>
                <a:ext uri="{FF2B5EF4-FFF2-40B4-BE49-F238E27FC236}">
                  <a16:creationId xmlns:a16="http://schemas.microsoft.com/office/drawing/2014/main" id="{A69D0810-930A-4E34-BDE4-94CB7B2657E1}"/>
                </a:ext>
              </a:extLst>
            </p:cNvPr>
            <p:cNvCxnSpPr/>
            <p:nvPr/>
          </p:nvCxnSpPr>
          <p:spPr>
            <a:xfrm flipV="1">
              <a:off x="9011076" y="860617"/>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1" name="Straight Connector 610">
              <a:extLst>
                <a:ext uri="{FF2B5EF4-FFF2-40B4-BE49-F238E27FC236}">
                  <a16:creationId xmlns:a16="http://schemas.microsoft.com/office/drawing/2014/main" id="{63B36652-32B8-4B3F-BA44-9A79935390F5}"/>
                </a:ext>
              </a:extLst>
            </p:cNvPr>
            <p:cNvCxnSpPr/>
            <p:nvPr/>
          </p:nvCxnSpPr>
          <p:spPr>
            <a:xfrm flipV="1">
              <a:off x="9173001" y="963745"/>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2" name="Straight Connector 611">
              <a:extLst>
                <a:ext uri="{FF2B5EF4-FFF2-40B4-BE49-F238E27FC236}">
                  <a16:creationId xmlns:a16="http://schemas.microsoft.com/office/drawing/2014/main" id="{3AAAC794-B0CE-40CB-BB39-C4EE6DB39E42}"/>
                </a:ext>
              </a:extLst>
            </p:cNvPr>
            <p:cNvCxnSpPr/>
            <p:nvPr/>
          </p:nvCxnSpPr>
          <p:spPr>
            <a:xfrm flipV="1">
              <a:off x="9344451" y="1075311"/>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3" name="Straight Connector 612">
              <a:extLst>
                <a:ext uri="{FF2B5EF4-FFF2-40B4-BE49-F238E27FC236}">
                  <a16:creationId xmlns:a16="http://schemas.microsoft.com/office/drawing/2014/main" id="{609F4742-2D10-4D3E-B239-AF09C6DD75CE}"/>
                </a:ext>
              </a:extLst>
            </p:cNvPr>
            <p:cNvCxnSpPr/>
            <p:nvPr/>
          </p:nvCxnSpPr>
          <p:spPr>
            <a:xfrm flipV="1">
              <a:off x="9487326" y="1176056"/>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4" name="Straight Connector 613">
              <a:extLst>
                <a:ext uri="{FF2B5EF4-FFF2-40B4-BE49-F238E27FC236}">
                  <a16:creationId xmlns:a16="http://schemas.microsoft.com/office/drawing/2014/main" id="{F38906AE-3F87-47D2-95D1-BBE252E20A79}"/>
                </a:ext>
              </a:extLst>
            </p:cNvPr>
            <p:cNvCxnSpPr/>
            <p:nvPr/>
          </p:nvCxnSpPr>
          <p:spPr>
            <a:xfrm flipV="1">
              <a:off x="9649251" y="1279184"/>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5" name="Straight Connector 614">
              <a:extLst>
                <a:ext uri="{FF2B5EF4-FFF2-40B4-BE49-F238E27FC236}">
                  <a16:creationId xmlns:a16="http://schemas.microsoft.com/office/drawing/2014/main" id="{7654ED5F-8E7F-4CA6-A940-0F82A6EB9ACE}"/>
                </a:ext>
              </a:extLst>
            </p:cNvPr>
            <p:cNvCxnSpPr/>
            <p:nvPr/>
          </p:nvCxnSpPr>
          <p:spPr>
            <a:xfrm flipV="1">
              <a:off x="9820701" y="1390750"/>
              <a:ext cx="0" cy="3234212"/>
            </a:xfrm>
            <a:prstGeom prst="line">
              <a:avLst/>
            </a:prstGeom>
            <a:ln w="28575">
              <a:solidFill>
                <a:schemeClr val="accent5">
                  <a:lumMod val="60000"/>
                  <a:lumOff val="40000"/>
                </a:schemeClr>
              </a:solidFill>
            </a:ln>
          </p:spPr>
          <p:style>
            <a:lnRef idx="1">
              <a:schemeClr val="accent5"/>
            </a:lnRef>
            <a:fillRef idx="0">
              <a:schemeClr val="accent5"/>
            </a:fillRef>
            <a:effectRef idx="0">
              <a:schemeClr val="accent5"/>
            </a:effectRef>
            <a:fontRef idx="minor">
              <a:schemeClr val="tx1"/>
            </a:fontRef>
          </p:style>
        </p:cxnSp>
        <p:cxnSp>
          <p:nvCxnSpPr>
            <p:cNvPr id="616" name="Straight Connector 615">
              <a:extLst>
                <a:ext uri="{FF2B5EF4-FFF2-40B4-BE49-F238E27FC236}">
                  <a16:creationId xmlns:a16="http://schemas.microsoft.com/office/drawing/2014/main" id="{835FBB5F-6CE9-40B8-AE67-6EC2ECCB515E}"/>
                </a:ext>
              </a:extLst>
            </p:cNvPr>
            <p:cNvCxnSpPr/>
            <p:nvPr/>
          </p:nvCxnSpPr>
          <p:spPr>
            <a:xfrm>
              <a:off x="8033141" y="3302330"/>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4B95C442-C66D-4EF6-BEB9-5570E11AB233}"/>
                </a:ext>
              </a:extLst>
            </p:cNvPr>
            <p:cNvCxnSpPr/>
            <p:nvPr/>
          </p:nvCxnSpPr>
          <p:spPr>
            <a:xfrm>
              <a:off x="8049723" y="3064853"/>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BC8C7E42-D387-43CD-8D21-2C27B5D4331C}"/>
                </a:ext>
              </a:extLst>
            </p:cNvPr>
            <p:cNvCxnSpPr/>
            <p:nvPr/>
          </p:nvCxnSpPr>
          <p:spPr>
            <a:xfrm>
              <a:off x="8053204" y="2778118"/>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1CFB01F6-B991-4876-A5D5-D6989EB8B695}"/>
                </a:ext>
              </a:extLst>
            </p:cNvPr>
            <p:cNvCxnSpPr/>
            <p:nvPr/>
          </p:nvCxnSpPr>
          <p:spPr>
            <a:xfrm>
              <a:off x="8050736" y="2512066"/>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28F6C8CF-4108-4FBE-8A46-88CE83C06561}"/>
                </a:ext>
              </a:extLst>
            </p:cNvPr>
            <p:cNvCxnSpPr/>
            <p:nvPr/>
          </p:nvCxnSpPr>
          <p:spPr>
            <a:xfrm>
              <a:off x="8053209" y="2253175"/>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015CD1B8-5AD0-4C8D-AB5F-1597593ED699}"/>
                </a:ext>
              </a:extLst>
            </p:cNvPr>
            <p:cNvCxnSpPr/>
            <p:nvPr/>
          </p:nvCxnSpPr>
          <p:spPr>
            <a:xfrm>
              <a:off x="8041216" y="1949023"/>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F1683825-5E24-4D5A-A784-4C51CF1F76A9}"/>
                </a:ext>
              </a:extLst>
            </p:cNvPr>
            <p:cNvCxnSpPr/>
            <p:nvPr/>
          </p:nvCxnSpPr>
          <p:spPr>
            <a:xfrm>
              <a:off x="8044459" y="1578213"/>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3C2EA055-407B-4929-AB57-FF06C3BCC57D}"/>
                </a:ext>
              </a:extLst>
            </p:cNvPr>
            <p:cNvCxnSpPr/>
            <p:nvPr/>
          </p:nvCxnSpPr>
          <p:spPr>
            <a:xfrm>
              <a:off x="8043084" y="1141590"/>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B972217E-1D67-4132-8DC8-3FAEB5AB50CE}"/>
                </a:ext>
              </a:extLst>
            </p:cNvPr>
            <p:cNvCxnSpPr/>
            <p:nvPr/>
          </p:nvCxnSpPr>
          <p:spPr>
            <a:xfrm>
              <a:off x="8043793" y="635554"/>
              <a:ext cx="1944597" cy="1222032"/>
            </a:xfrm>
            <a:prstGeom prst="line">
              <a:avLst/>
            </a:prstGeom>
            <a:ln w="285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E4DF1F99-F624-4788-A2B4-9B49B00AE041}"/>
                </a:ext>
              </a:extLst>
            </p:cNvPr>
            <p:cNvCxnSpPr/>
            <p:nvPr/>
          </p:nvCxnSpPr>
          <p:spPr>
            <a:xfrm flipV="1">
              <a:off x="9978647" y="1494173"/>
              <a:ext cx="0" cy="3234212"/>
            </a:xfrm>
            <a:prstGeom prst="line">
              <a:avLst/>
            </a:prstGeom>
            <a:ln w="28575">
              <a:solidFill>
                <a:srgbClr val="0070C0"/>
              </a:solidFill>
            </a:ln>
          </p:spPr>
          <p:style>
            <a:lnRef idx="1">
              <a:schemeClr val="accent5"/>
            </a:lnRef>
            <a:fillRef idx="0">
              <a:schemeClr val="accent5"/>
            </a:fillRef>
            <a:effectRef idx="0">
              <a:schemeClr val="accent5"/>
            </a:effectRef>
            <a:fontRef idx="minor">
              <a:schemeClr val="tx1"/>
            </a:fontRef>
          </p:style>
        </p:cxnSp>
      </p:grpSp>
      <p:sp>
        <p:nvSpPr>
          <p:cNvPr id="10" name="Arrow: Right 9">
            <a:extLst>
              <a:ext uri="{FF2B5EF4-FFF2-40B4-BE49-F238E27FC236}">
                <a16:creationId xmlns:a16="http://schemas.microsoft.com/office/drawing/2014/main" id="{9564F875-C9BE-4555-9974-4573E337888E}"/>
              </a:ext>
            </a:extLst>
          </p:cNvPr>
          <p:cNvSpPr/>
          <p:nvPr/>
        </p:nvSpPr>
        <p:spPr>
          <a:xfrm>
            <a:off x="2145792" y="349826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395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40</a:t>
            </a:fld>
            <a:endParaRPr lang="en-US" dirty="0"/>
          </a:p>
        </p:txBody>
      </p:sp>
      <p:sp>
        <p:nvSpPr>
          <p:cNvPr id="7" name="Title 4"/>
          <p:cNvSpPr>
            <a:spLocks noGrp="1"/>
          </p:cNvSpPr>
          <p:nvPr>
            <p:ph type="title"/>
          </p:nvPr>
        </p:nvSpPr>
        <p:spPr/>
        <p:txBody>
          <a:bodyPr>
            <a:normAutofit/>
          </a:bodyPr>
          <a:lstStyle/>
          <a:p>
            <a:r>
              <a:rPr lang="en-US" dirty="0"/>
              <a:t>Control Packet Example</a:t>
            </a:r>
          </a:p>
        </p:txBody>
      </p:sp>
      <p:pic>
        <p:nvPicPr>
          <p:cNvPr id="9" name="Picture 8"/>
          <p:cNvPicPr>
            <a:picLocks noChangeAspect="1"/>
          </p:cNvPicPr>
          <p:nvPr/>
        </p:nvPicPr>
        <p:blipFill>
          <a:blip r:embed="rId3"/>
          <a:stretch>
            <a:fillRect/>
          </a:stretch>
        </p:blipFill>
        <p:spPr>
          <a:xfrm>
            <a:off x="0" y="1600200"/>
            <a:ext cx="9010650" cy="3276600"/>
          </a:xfrm>
          <a:prstGeom prst="rect">
            <a:avLst/>
          </a:prstGeom>
        </p:spPr>
      </p:pic>
      <p:sp>
        <p:nvSpPr>
          <p:cNvPr id="10" name="TextBox 9"/>
          <p:cNvSpPr txBox="1"/>
          <p:nvPr/>
        </p:nvSpPr>
        <p:spPr>
          <a:xfrm>
            <a:off x="1869548" y="4930615"/>
            <a:ext cx="7277954" cy="1477328"/>
          </a:xfrm>
          <a:prstGeom prst="rect">
            <a:avLst/>
          </a:prstGeom>
          <a:noFill/>
        </p:spPr>
        <p:txBody>
          <a:bodyPr wrap="none" rtlCol="0">
            <a:spAutoFit/>
          </a:bodyPr>
          <a:lstStyle/>
          <a:p>
            <a:r>
              <a:rPr lang="en-US" dirty="0"/>
              <a:t>Ending FIPS with 000 applies to entire state</a:t>
            </a:r>
          </a:p>
          <a:p>
            <a:r>
              <a:rPr lang="en-US" dirty="0"/>
              <a:t>Rule effectiveness and penetration usually 100</a:t>
            </a:r>
          </a:p>
          <a:p>
            <a:r>
              <a:rPr lang="en-US" dirty="0"/>
              <a:t>APPFLAG of Y means to apply it</a:t>
            </a:r>
          </a:p>
          <a:p>
            <a:r>
              <a:rPr lang="en-US" dirty="0"/>
              <a:t>REPFLAG of R means replace existing controls, A means add on</a:t>
            </a:r>
          </a:p>
          <a:p>
            <a:r>
              <a:rPr lang="en-US" dirty="0"/>
              <a:t>Records applied if </a:t>
            </a:r>
            <a:r>
              <a:rPr lang="en-US" dirty="0" err="1"/>
              <a:t>compliance_date</a:t>
            </a:r>
            <a:r>
              <a:rPr lang="en-US" dirty="0"/>
              <a:t>  before July 1 of target year</a:t>
            </a:r>
          </a:p>
        </p:txBody>
      </p:sp>
      <p:sp>
        <p:nvSpPr>
          <p:cNvPr id="11" name="Oval 10"/>
          <p:cNvSpPr/>
          <p:nvPr/>
        </p:nvSpPr>
        <p:spPr>
          <a:xfrm>
            <a:off x="2209799" y="1480583"/>
            <a:ext cx="1000125" cy="3406615"/>
          </a:xfrm>
          <a:prstGeom prst="ellipse">
            <a:avLst/>
          </a:prstGeom>
          <a:noFill/>
          <a:ln w="44450"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2476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0191" y="1752600"/>
            <a:ext cx="8229600" cy="4525963"/>
          </a:xfrm>
        </p:spPr>
        <p:txBody>
          <a:bodyPr>
            <a:normAutofit fontScale="92500"/>
          </a:bodyPr>
          <a:lstStyle/>
          <a:p>
            <a:r>
              <a:rPr lang="en-US" dirty="0"/>
              <a:t>CLOSURES, PROJECTION, CONTROL packet types applied separately in a run</a:t>
            </a:r>
          </a:p>
          <a:p>
            <a:r>
              <a:rPr lang="en-US" dirty="0"/>
              <a:t>All packets for each type concatenated and QA’d</a:t>
            </a:r>
          </a:p>
          <a:p>
            <a:r>
              <a:rPr lang="en-US" dirty="0"/>
              <a:t>Most-specific applicable row (compliance date, application flag) supersedes more general entries</a:t>
            </a:r>
          </a:p>
          <a:p>
            <a:r>
              <a:rPr lang="en-US" dirty="0"/>
              <a:t>Care needed when there are overlapping consent decrees, comments, broad control programs</a:t>
            </a:r>
          </a:p>
          <a:p>
            <a:pPr lvl="1"/>
            <a:r>
              <a:rPr lang="en-US" dirty="0"/>
              <a:t>Need to be careful how you build packets</a:t>
            </a:r>
          </a:p>
          <a:p>
            <a:pPr lvl="1"/>
            <a:r>
              <a:rPr lang="en-US" b="1" dirty="0"/>
              <a:t>QA very important to ensure output from strategy matches intended inputs – especially where the same sources are impacted by multiple packets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41</a:t>
            </a:fld>
            <a:endParaRPr lang="en-US" dirty="0"/>
          </a:p>
        </p:txBody>
      </p:sp>
      <p:sp>
        <p:nvSpPr>
          <p:cNvPr id="5" name="Title 4"/>
          <p:cNvSpPr>
            <a:spLocks noGrp="1"/>
          </p:cNvSpPr>
          <p:nvPr>
            <p:ph type="title"/>
          </p:nvPr>
        </p:nvSpPr>
        <p:spPr/>
        <p:txBody>
          <a:bodyPr>
            <a:normAutofit fontScale="90000"/>
          </a:bodyPr>
          <a:lstStyle/>
          <a:p>
            <a:r>
              <a:rPr lang="en-US" dirty="0"/>
              <a:t>Control Strategy Tool:</a:t>
            </a:r>
            <a:br>
              <a:rPr lang="en-US" dirty="0"/>
            </a:br>
            <a:r>
              <a:rPr lang="en-US" dirty="0"/>
              <a:t>Hierarchy</a:t>
            </a:r>
          </a:p>
        </p:txBody>
      </p:sp>
    </p:spTree>
    <p:extLst>
      <p:ext uri="{BB962C8B-B14F-4D97-AF65-F5344CB8AC3E}">
        <p14:creationId xmlns:p14="http://schemas.microsoft.com/office/powerpoint/2010/main" val="1580531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1C894BD-DCE2-4A96-A9AF-225BBEAC2A40}" type="slidenum">
              <a:rPr lang="en-US" smtClean="0"/>
              <a:pPr/>
              <a:t>42</a:t>
            </a:fld>
            <a:endParaRPr lang="en-US" dirty="0"/>
          </a:p>
        </p:txBody>
      </p:sp>
      <p:pic>
        <p:nvPicPr>
          <p:cNvPr id="4" name="Picture 3"/>
          <p:cNvPicPr>
            <a:picLocks noChangeAspect="1"/>
          </p:cNvPicPr>
          <p:nvPr/>
        </p:nvPicPr>
        <p:blipFill>
          <a:blip r:embed="rId3"/>
          <a:stretch>
            <a:fillRect/>
          </a:stretch>
        </p:blipFill>
        <p:spPr>
          <a:xfrm>
            <a:off x="1295400" y="0"/>
            <a:ext cx="5638800" cy="6576766"/>
          </a:xfrm>
          <a:prstGeom prst="rect">
            <a:avLst/>
          </a:prstGeom>
          <a:solidFill>
            <a:schemeClr val="bg2"/>
          </a:solidFill>
          <a:effectLst>
            <a:outerShdw blurRad="50800" dist="50800" dir="5400000" algn="ctr" rotWithShape="0">
              <a:schemeClr val="bg1">
                <a:alpha val="78000"/>
              </a:schemeClr>
            </a:outerShdw>
          </a:effectLst>
        </p:spPr>
      </p:pic>
      <p:sp>
        <p:nvSpPr>
          <p:cNvPr id="5" name="TextBox 4"/>
          <p:cNvSpPr txBox="1"/>
          <p:nvPr/>
        </p:nvSpPr>
        <p:spPr>
          <a:xfrm rot="16200000">
            <a:off x="-1042790" y="2431482"/>
            <a:ext cx="3568606" cy="523220"/>
          </a:xfrm>
          <a:prstGeom prst="rect">
            <a:avLst/>
          </a:prstGeom>
          <a:noFill/>
        </p:spPr>
        <p:txBody>
          <a:bodyPr wrap="none" rtlCol="0">
            <a:spAutoFit/>
          </a:bodyPr>
          <a:lstStyle/>
          <a:p>
            <a:r>
              <a:rPr lang="en-US" sz="2800" dirty="0"/>
              <a:t>General -&gt; Specific</a:t>
            </a:r>
          </a:p>
        </p:txBody>
      </p:sp>
      <p:sp>
        <p:nvSpPr>
          <p:cNvPr id="6" name="TextBox 5"/>
          <p:cNvSpPr txBox="1"/>
          <p:nvPr/>
        </p:nvSpPr>
        <p:spPr>
          <a:xfrm>
            <a:off x="7467601" y="1143000"/>
            <a:ext cx="1371600" cy="3785652"/>
          </a:xfrm>
          <a:prstGeom prst="rect">
            <a:avLst/>
          </a:prstGeom>
          <a:noFill/>
        </p:spPr>
        <p:txBody>
          <a:bodyPr wrap="square" rtlCol="0">
            <a:spAutoFit/>
          </a:bodyPr>
          <a:lstStyle/>
          <a:p>
            <a:r>
              <a:rPr lang="en-US" sz="2000" dirty="0"/>
              <a:t>Entries in packets that are more specific have </a:t>
            </a:r>
            <a:r>
              <a:rPr lang="en-US" sz="2000" b="1" dirty="0"/>
              <a:t>higher priority </a:t>
            </a:r>
            <a:r>
              <a:rPr lang="en-US" sz="2000" dirty="0"/>
              <a:t>than the more general ones</a:t>
            </a:r>
          </a:p>
        </p:txBody>
      </p:sp>
      <p:sp>
        <p:nvSpPr>
          <p:cNvPr id="7" name="Footer Placeholder 2"/>
          <p:cNvSpPr txBox="1">
            <a:spLocks/>
          </p:cNvSpPr>
          <p:nvPr/>
        </p:nvSpPr>
        <p:spPr>
          <a:xfrm>
            <a:off x="4151472" y="6492875"/>
            <a:ext cx="449580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420230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stretch>
            <a:fillRect/>
          </a:stretch>
        </p:blipFill>
        <p:spPr>
          <a:xfrm>
            <a:off x="519112" y="1581944"/>
            <a:ext cx="8105775" cy="4324350"/>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43</a:t>
            </a:fld>
            <a:endParaRPr lang="en-US" dirty="0"/>
          </a:p>
        </p:txBody>
      </p:sp>
      <p:sp>
        <p:nvSpPr>
          <p:cNvPr id="5" name="Title 4"/>
          <p:cNvSpPr>
            <a:spLocks noGrp="1"/>
          </p:cNvSpPr>
          <p:nvPr>
            <p:ph type="title"/>
          </p:nvPr>
        </p:nvSpPr>
        <p:spPr/>
        <p:txBody>
          <a:bodyPr>
            <a:normAutofit fontScale="90000"/>
          </a:bodyPr>
          <a:lstStyle/>
          <a:p>
            <a:r>
              <a:rPr lang="en-US" dirty="0"/>
              <a:t>Control Strategies within the </a:t>
            </a:r>
            <a:br>
              <a:rPr lang="en-US" dirty="0"/>
            </a:br>
            <a:r>
              <a:rPr lang="en-US" dirty="0"/>
              <a:t>Emissions Modeling Framework</a:t>
            </a:r>
          </a:p>
        </p:txBody>
      </p:sp>
      <p:sp>
        <p:nvSpPr>
          <p:cNvPr id="7" name="Rectangle 6"/>
          <p:cNvSpPr/>
          <p:nvPr/>
        </p:nvSpPr>
        <p:spPr>
          <a:xfrm>
            <a:off x="4572000" y="1676400"/>
            <a:ext cx="990600" cy="1524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7D91339-9FCF-4C54-9175-8E61CCD903C1}"/>
              </a:ext>
            </a:extLst>
          </p:cNvPr>
          <p:cNvSpPr/>
          <p:nvPr/>
        </p:nvSpPr>
        <p:spPr>
          <a:xfrm>
            <a:off x="1143000" y="5334000"/>
            <a:ext cx="685800" cy="304800"/>
          </a:xfrm>
          <a:prstGeom prst="ellipse">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4737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0975" y="3260324"/>
            <a:ext cx="1600200" cy="1354535"/>
          </a:xfrm>
        </p:spPr>
        <p:txBody>
          <a:bodyPr>
            <a:normAutofit fontScale="85000" lnSpcReduction="10000"/>
          </a:bodyPr>
          <a:lstStyle/>
          <a:p>
            <a:pPr marL="109728" indent="0">
              <a:buNone/>
            </a:pPr>
            <a:r>
              <a:rPr lang="en-US" sz="2000" dirty="0"/>
              <a:t>Type of Analysis and Target Year are key parameters</a:t>
            </a:r>
          </a:p>
          <a:p>
            <a:endParaRPr lang="en-US" dirty="0"/>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44</a:t>
            </a:fld>
            <a:endParaRPr lang="en-US" dirty="0"/>
          </a:p>
        </p:txBody>
      </p:sp>
      <p:sp>
        <p:nvSpPr>
          <p:cNvPr id="5" name="Title 4"/>
          <p:cNvSpPr>
            <a:spLocks noGrp="1"/>
          </p:cNvSpPr>
          <p:nvPr>
            <p:ph type="title"/>
          </p:nvPr>
        </p:nvSpPr>
        <p:spPr/>
        <p:txBody>
          <a:bodyPr/>
          <a:lstStyle/>
          <a:p>
            <a:r>
              <a:rPr lang="en-US" dirty="0"/>
              <a:t>Editing a Control Strategy</a:t>
            </a:r>
          </a:p>
        </p:txBody>
      </p:sp>
      <p:pic>
        <p:nvPicPr>
          <p:cNvPr id="9" name="Picture 8"/>
          <p:cNvPicPr>
            <a:picLocks noChangeAspect="1"/>
          </p:cNvPicPr>
          <p:nvPr/>
        </p:nvPicPr>
        <p:blipFill>
          <a:blip r:embed="rId2"/>
          <a:stretch>
            <a:fillRect/>
          </a:stretch>
        </p:blipFill>
        <p:spPr>
          <a:xfrm>
            <a:off x="1752600" y="1375569"/>
            <a:ext cx="6239393" cy="5070474"/>
          </a:xfrm>
          <a:prstGeom prst="rect">
            <a:avLst/>
          </a:prstGeom>
        </p:spPr>
      </p:pic>
      <p:cxnSp>
        <p:nvCxnSpPr>
          <p:cNvPr id="11" name="Straight Arrow Connector 10"/>
          <p:cNvCxnSpPr>
            <a:cxnSpLocks/>
          </p:cNvCxnSpPr>
          <p:nvPr/>
        </p:nvCxnSpPr>
        <p:spPr>
          <a:xfrm>
            <a:off x="1413564" y="4343401"/>
            <a:ext cx="619125"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A63787DD-61AF-4DC4-8DEE-740B539672CD}"/>
              </a:ext>
            </a:extLst>
          </p:cNvPr>
          <p:cNvCxnSpPr>
            <a:cxnSpLocks/>
          </p:cNvCxnSpPr>
          <p:nvPr/>
        </p:nvCxnSpPr>
        <p:spPr>
          <a:xfrm>
            <a:off x="990600" y="3429001"/>
            <a:ext cx="845928" cy="0"/>
          </a:xfrm>
          <a:prstGeom prst="straightConnector1">
            <a:avLst/>
          </a:prstGeom>
          <a:ln w="4762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44407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45</a:t>
            </a:fld>
            <a:endParaRPr lang="en-US" dirty="0"/>
          </a:p>
        </p:txBody>
      </p:sp>
      <p:sp>
        <p:nvSpPr>
          <p:cNvPr id="5" name="Title 4"/>
          <p:cNvSpPr>
            <a:spLocks noGrp="1"/>
          </p:cNvSpPr>
          <p:nvPr>
            <p:ph type="title"/>
          </p:nvPr>
        </p:nvSpPr>
        <p:spPr>
          <a:xfrm>
            <a:off x="457200" y="274638"/>
            <a:ext cx="7467600" cy="1024127"/>
          </a:xfrm>
        </p:spPr>
        <p:txBody>
          <a:bodyPr>
            <a:normAutofit fontScale="90000"/>
          </a:bodyPr>
          <a:lstStyle/>
          <a:p>
            <a:r>
              <a:rPr lang="en-US" dirty="0"/>
              <a:t>Select Inventories for Strategy</a:t>
            </a:r>
          </a:p>
        </p:txBody>
      </p:sp>
      <p:pic>
        <p:nvPicPr>
          <p:cNvPr id="11" name="Picture 10"/>
          <p:cNvPicPr>
            <a:picLocks noChangeAspect="1"/>
          </p:cNvPicPr>
          <p:nvPr/>
        </p:nvPicPr>
        <p:blipFill>
          <a:blip r:embed="rId2"/>
          <a:stretch>
            <a:fillRect/>
          </a:stretch>
        </p:blipFill>
        <p:spPr>
          <a:xfrm>
            <a:off x="428625" y="1105524"/>
            <a:ext cx="7115175" cy="5423863"/>
          </a:xfrm>
          <a:prstGeom prst="rect">
            <a:avLst/>
          </a:prstGeom>
        </p:spPr>
      </p:pic>
      <p:sp>
        <p:nvSpPr>
          <p:cNvPr id="12" name="TextBox 11"/>
          <p:cNvSpPr txBox="1"/>
          <p:nvPr/>
        </p:nvSpPr>
        <p:spPr>
          <a:xfrm>
            <a:off x="7573400" y="2362200"/>
            <a:ext cx="1556836" cy="1323439"/>
          </a:xfrm>
          <a:prstGeom prst="rect">
            <a:avLst/>
          </a:prstGeom>
          <a:noFill/>
        </p:spPr>
        <p:txBody>
          <a:bodyPr wrap="none" rtlCol="0">
            <a:spAutoFit/>
          </a:bodyPr>
          <a:lstStyle/>
          <a:p>
            <a:r>
              <a:rPr lang="en-US" sz="2000" dirty="0"/>
              <a:t>Select one</a:t>
            </a:r>
          </a:p>
          <a:p>
            <a:r>
              <a:rPr lang="en-US" sz="2000" dirty="0"/>
              <a:t>or more </a:t>
            </a:r>
          </a:p>
          <a:p>
            <a:r>
              <a:rPr lang="en-US" sz="2000" dirty="0"/>
              <a:t>inventories</a:t>
            </a:r>
          </a:p>
          <a:p>
            <a:r>
              <a:rPr lang="en-US" sz="2000" dirty="0"/>
              <a:t>to project</a:t>
            </a:r>
          </a:p>
        </p:txBody>
      </p:sp>
    </p:spTree>
    <p:extLst>
      <p:ext uri="{BB962C8B-B14F-4D97-AF65-F5344CB8AC3E}">
        <p14:creationId xmlns:p14="http://schemas.microsoft.com/office/powerpoint/2010/main" val="137987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Footer Placeholder 2"/>
          <p:cNvSpPr>
            <a:spLocks noGrp="1"/>
          </p:cNvSpPr>
          <p:nvPr>
            <p:ph type="ftr" sz="quarter" idx="11"/>
          </p:nvPr>
        </p:nvSpPr>
        <p:spPr>
          <a:xfrm>
            <a:off x="3810000" y="6451643"/>
            <a:ext cx="4495800" cy="365125"/>
          </a:xfrm>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46</a:t>
            </a:fld>
            <a:endParaRPr lang="en-US" dirty="0"/>
          </a:p>
        </p:txBody>
      </p:sp>
      <p:sp>
        <p:nvSpPr>
          <p:cNvPr id="5" name="Title 4"/>
          <p:cNvSpPr>
            <a:spLocks noGrp="1"/>
          </p:cNvSpPr>
          <p:nvPr>
            <p:ph type="title"/>
          </p:nvPr>
        </p:nvSpPr>
        <p:spPr>
          <a:xfrm>
            <a:off x="79075" y="191951"/>
            <a:ext cx="8229600" cy="1143000"/>
          </a:xfrm>
        </p:spPr>
        <p:txBody>
          <a:bodyPr>
            <a:normAutofit fontScale="90000"/>
          </a:bodyPr>
          <a:lstStyle/>
          <a:p>
            <a:r>
              <a:rPr lang="en-US" dirty="0"/>
              <a:t>Select Control Programs to Apply</a:t>
            </a:r>
          </a:p>
        </p:txBody>
      </p:sp>
      <p:pic>
        <p:nvPicPr>
          <p:cNvPr id="10" name="Picture 9"/>
          <p:cNvPicPr>
            <a:picLocks noChangeAspect="1"/>
          </p:cNvPicPr>
          <p:nvPr/>
        </p:nvPicPr>
        <p:blipFill>
          <a:blip r:embed="rId2"/>
          <a:stretch>
            <a:fillRect/>
          </a:stretch>
        </p:blipFill>
        <p:spPr>
          <a:xfrm>
            <a:off x="228600" y="1223989"/>
            <a:ext cx="7924800" cy="5374661"/>
          </a:xfrm>
          <a:prstGeom prst="rect">
            <a:avLst/>
          </a:prstGeom>
        </p:spPr>
      </p:pic>
      <p:sp>
        <p:nvSpPr>
          <p:cNvPr id="11" name="Rectangle 10"/>
          <p:cNvSpPr/>
          <p:nvPr/>
        </p:nvSpPr>
        <p:spPr>
          <a:xfrm>
            <a:off x="7086600" y="2057400"/>
            <a:ext cx="10668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00080" y="1622987"/>
            <a:ext cx="1725152" cy="1938992"/>
          </a:xfrm>
          <a:prstGeom prst="rect">
            <a:avLst/>
          </a:prstGeom>
          <a:noFill/>
        </p:spPr>
        <p:txBody>
          <a:bodyPr wrap="none" rtlCol="0">
            <a:spAutoFit/>
          </a:bodyPr>
          <a:lstStyle/>
          <a:p>
            <a:r>
              <a:rPr lang="en-US" sz="2400" dirty="0"/>
              <a:t>Select all</a:t>
            </a:r>
          </a:p>
          <a:p>
            <a:r>
              <a:rPr lang="en-US" sz="2400" dirty="0"/>
              <a:t>relevant</a:t>
            </a:r>
          </a:p>
          <a:p>
            <a:r>
              <a:rPr lang="en-US" sz="2400" dirty="0"/>
              <a:t>control</a:t>
            </a:r>
          </a:p>
          <a:p>
            <a:r>
              <a:rPr lang="en-US" sz="2400" dirty="0"/>
              <a:t>programs </a:t>
            </a:r>
          </a:p>
          <a:p>
            <a:r>
              <a:rPr lang="en-US" sz="2400" dirty="0"/>
              <a:t>for sector</a:t>
            </a:r>
          </a:p>
        </p:txBody>
      </p:sp>
    </p:spTree>
    <p:extLst>
      <p:ext uri="{BB962C8B-B14F-4D97-AF65-F5344CB8AC3E}">
        <p14:creationId xmlns:p14="http://schemas.microsoft.com/office/powerpoint/2010/main" val="39114568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183530" y="1630759"/>
            <a:ext cx="6826870" cy="4525962"/>
          </a:xfrm>
          <a:prstGeom prst="rect">
            <a:avLst/>
          </a:prstGeom>
        </p:spPr>
      </p:pic>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47</a:t>
            </a:fld>
            <a:endParaRPr lang="en-US" dirty="0"/>
          </a:p>
        </p:txBody>
      </p:sp>
      <p:sp>
        <p:nvSpPr>
          <p:cNvPr id="5" name="Title 4"/>
          <p:cNvSpPr>
            <a:spLocks noGrp="1"/>
          </p:cNvSpPr>
          <p:nvPr>
            <p:ph type="title"/>
          </p:nvPr>
        </p:nvSpPr>
        <p:spPr>
          <a:xfrm>
            <a:off x="457200" y="274638"/>
            <a:ext cx="7848600" cy="1014433"/>
          </a:xfrm>
        </p:spPr>
        <p:txBody>
          <a:bodyPr>
            <a:normAutofit fontScale="90000"/>
          </a:bodyPr>
          <a:lstStyle/>
          <a:p>
            <a:r>
              <a:rPr lang="en-US" dirty="0"/>
              <a:t>Control Strategy Tool: Outputs</a:t>
            </a:r>
          </a:p>
        </p:txBody>
      </p:sp>
      <p:sp>
        <p:nvSpPr>
          <p:cNvPr id="7" name="Oval 6"/>
          <p:cNvSpPr/>
          <p:nvPr/>
        </p:nvSpPr>
        <p:spPr>
          <a:xfrm>
            <a:off x="3368365" y="5645444"/>
            <a:ext cx="762000" cy="457200"/>
          </a:xfrm>
          <a:prstGeom prst="ellipse">
            <a:avLst/>
          </a:prstGeom>
          <a:noFill/>
          <a:ln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62800" y="1540293"/>
            <a:ext cx="2012089" cy="4801314"/>
          </a:xfrm>
          <a:prstGeom prst="rect">
            <a:avLst/>
          </a:prstGeom>
          <a:noFill/>
        </p:spPr>
        <p:txBody>
          <a:bodyPr wrap="none" rtlCol="0">
            <a:spAutoFit/>
          </a:bodyPr>
          <a:lstStyle/>
          <a:p>
            <a:r>
              <a:rPr lang="en-US" dirty="0"/>
              <a:t>After strategy</a:t>
            </a:r>
          </a:p>
          <a:p>
            <a:r>
              <a:rPr lang="en-US" dirty="0"/>
              <a:t>is run, outputs</a:t>
            </a:r>
          </a:p>
          <a:p>
            <a:r>
              <a:rPr lang="en-US" dirty="0"/>
              <a:t>will appear:</a:t>
            </a:r>
          </a:p>
          <a:p>
            <a:r>
              <a:rPr lang="en-US" dirty="0"/>
              <a:t>Detailed result</a:t>
            </a:r>
          </a:p>
          <a:p>
            <a:r>
              <a:rPr lang="en-US" dirty="0"/>
              <a:t>and Messages</a:t>
            </a:r>
          </a:p>
          <a:p>
            <a:endParaRPr lang="en-US" dirty="0"/>
          </a:p>
          <a:p>
            <a:r>
              <a:rPr lang="en-US" dirty="0"/>
              <a:t>It is important</a:t>
            </a:r>
          </a:p>
          <a:p>
            <a:r>
              <a:rPr lang="en-US" dirty="0"/>
              <a:t>To review these </a:t>
            </a:r>
          </a:p>
          <a:p>
            <a:r>
              <a:rPr lang="en-US" dirty="0"/>
              <a:t>outputs</a:t>
            </a:r>
          </a:p>
          <a:p>
            <a:endParaRPr lang="en-US" dirty="0"/>
          </a:p>
          <a:p>
            <a:r>
              <a:rPr lang="en-US" dirty="0"/>
              <a:t>Summaries of</a:t>
            </a:r>
          </a:p>
          <a:p>
            <a:r>
              <a:rPr lang="en-US" dirty="0"/>
              <a:t>detailed result</a:t>
            </a:r>
          </a:p>
          <a:p>
            <a:r>
              <a:rPr lang="en-US" dirty="0"/>
              <a:t>are also helpful</a:t>
            </a:r>
          </a:p>
          <a:p>
            <a:endParaRPr lang="en-US" dirty="0"/>
          </a:p>
          <a:p>
            <a:r>
              <a:rPr lang="en-US" dirty="0"/>
              <a:t>After QA, create</a:t>
            </a:r>
          </a:p>
          <a:p>
            <a:r>
              <a:rPr lang="en-US" dirty="0"/>
              <a:t>a controlled</a:t>
            </a:r>
          </a:p>
          <a:p>
            <a:r>
              <a:rPr lang="en-US" dirty="0"/>
              <a:t>inventory</a:t>
            </a:r>
          </a:p>
        </p:txBody>
      </p:sp>
    </p:spTree>
    <p:extLst>
      <p:ext uri="{BB962C8B-B14F-4D97-AF65-F5344CB8AC3E}">
        <p14:creationId xmlns:p14="http://schemas.microsoft.com/office/powerpoint/2010/main" val="7080466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48</a:t>
            </a:fld>
            <a:endParaRPr lang="en-US" dirty="0"/>
          </a:p>
        </p:txBody>
      </p:sp>
      <p:sp>
        <p:nvSpPr>
          <p:cNvPr id="5" name="Title 4"/>
          <p:cNvSpPr>
            <a:spLocks noGrp="1"/>
          </p:cNvSpPr>
          <p:nvPr>
            <p:ph type="title"/>
          </p:nvPr>
        </p:nvSpPr>
        <p:spPr/>
        <p:txBody>
          <a:bodyPr>
            <a:normAutofit fontScale="90000"/>
          </a:bodyPr>
          <a:lstStyle/>
          <a:p>
            <a:r>
              <a:rPr lang="en-US" dirty="0"/>
              <a:t>Example Detailed Result </a:t>
            </a:r>
            <a:br>
              <a:rPr lang="en-US" dirty="0"/>
            </a:br>
            <a:r>
              <a:rPr lang="en-US" dirty="0"/>
              <a:t>(selected columns)</a:t>
            </a:r>
          </a:p>
        </p:txBody>
      </p:sp>
      <p:pic>
        <p:nvPicPr>
          <p:cNvPr id="7" name="Picture 6">
            <a:extLst>
              <a:ext uri="{FF2B5EF4-FFF2-40B4-BE49-F238E27FC236}">
                <a16:creationId xmlns:a16="http://schemas.microsoft.com/office/drawing/2014/main" id="{15978E9C-8B92-4D15-B15F-03B7E1201766}"/>
              </a:ext>
            </a:extLst>
          </p:cNvPr>
          <p:cNvPicPr>
            <a:picLocks noChangeAspect="1"/>
          </p:cNvPicPr>
          <p:nvPr/>
        </p:nvPicPr>
        <p:blipFill>
          <a:blip r:embed="rId2"/>
          <a:stretch>
            <a:fillRect/>
          </a:stretch>
        </p:blipFill>
        <p:spPr>
          <a:xfrm>
            <a:off x="58229" y="1415396"/>
            <a:ext cx="9027542" cy="5395772"/>
          </a:xfrm>
          <a:prstGeom prst="rect">
            <a:avLst/>
          </a:prstGeom>
        </p:spPr>
      </p:pic>
    </p:spTree>
    <p:extLst>
      <p:ext uri="{BB962C8B-B14F-4D97-AF65-F5344CB8AC3E}">
        <p14:creationId xmlns:p14="http://schemas.microsoft.com/office/powerpoint/2010/main" val="20003027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10000"/>
          </a:bodyPr>
          <a:lstStyle/>
          <a:p>
            <a:r>
              <a:rPr lang="en-US" dirty="0"/>
              <a:t>Some packets shared over multiple sectors, some packets contain several sources of data/programs</a:t>
            </a:r>
          </a:p>
          <a:p>
            <a:r>
              <a:rPr lang="en-US" dirty="0"/>
              <a:t>Fugitive dust (</a:t>
            </a:r>
            <a:r>
              <a:rPr lang="en-US" dirty="0" err="1"/>
              <a:t>afdust</a:t>
            </a:r>
            <a:r>
              <a:rPr lang="en-US" dirty="0"/>
              <a:t>), ag NH3 (ag), RWC, CMV &amp; trains (cmv, rail, </a:t>
            </a:r>
            <a:r>
              <a:rPr lang="en-US" dirty="0" err="1"/>
              <a:t>othpt</a:t>
            </a:r>
            <a:r>
              <a:rPr lang="en-US" dirty="0"/>
              <a:t>):</a:t>
            </a:r>
          </a:p>
          <a:p>
            <a:pPr lvl="1"/>
            <a:r>
              <a:rPr lang="en-US" dirty="0"/>
              <a:t>1 projection packet for each sector</a:t>
            </a:r>
          </a:p>
          <a:p>
            <a:r>
              <a:rPr lang="en-US" dirty="0"/>
              <a:t>Oil &amp; gas nonpoint (</a:t>
            </a:r>
            <a:r>
              <a:rPr lang="en-US" dirty="0" err="1"/>
              <a:t>np_oilgas</a:t>
            </a:r>
            <a:r>
              <a:rPr lang="en-US" dirty="0"/>
              <a:t>):</a:t>
            </a:r>
          </a:p>
          <a:p>
            <a:pPr lvl="1"/>
            <a:r>
              <a:rPr lang="en-US" dirty="0"/>
              <a:t>4 packets</a:t>
            </a:r>
          </a:p>
          <a:p>
            <a:r>
              <a:rPr lang="en-US" dirty="0"/>
              <a:t>Remaining nonpoint (</a:t>
            </a:r>
            <a:r>
              <a:rPr lang="en-US" dirty="0" err="1"/>
              <a:t>nonpt</a:t>
            </a:r>
            <a:r>
              <a:rPr lang="en-US" dirty="0"/>
              <a:t>):</a:t>
            </a:r>
          </a:p>
          <a:p>
            <a:pPr lvl="1"/>
            <a:r>
              <a:rPr lang="en-US" dirty="0"/>
              <a:t>10 packets</a:t>
            </a:r>
          </a:p>
          <a:p>
            <a:r>
              <a:rPr lang="en-US" dirty="0"/>
              <a:t>Oil &amp; gas point (</a:t>
            </a:r>
            <a:r>
              <a:rPr lang="en-US" dirty="0" err="1"/>
              <a:t>pt_oilgas</a:t>
            </a:r>
            <a:r>
              <a:rPr lang="en-US" dirty="0"/>
              <a:t>):</a:t>
            </a:r>
          </a:p>
          <a:p>
            <a:pPr lvl="1"/>
            <a:r>
              <a:rPr lang="en-US" dirty="0"/>
              <a:t>15 packets</a:t>
            </a:r>
          </a:p>
          <a:p>
            <a:r>
              <a:rPr lang="en-US" dirty="0"/>
              <a:t>Non-EGU point, not oil &amp; gas (ptnonipm):</a:t>
            </a:r>
          </a:p>
          <a:p>
            <a:pPr lvl="1"/>
            <a:r>
              <a:rPr lang="en-US" dirty="0"/>
              <a:t>22 packets</a:t>
            </a:r>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49</a:t>
            </a:fld>
            <a:endParaRPr lang="en-US" dirty="0"/>
          </a:p>
        </p:txBody>
      </p:sp>
      <p:sp>
        <p:nvSpPr>
          <p:cNvPr id="5" name="Title 4"/>
          <p:cNvSpPr>
            <a:spLocks noGrp="1"/>
          </p:cNvSpPr>
          <p:nvPr>
            <p:ph type="title"/>
          </p:nvPr>
        </p:nvSpPr>
        <p:spPr/>
        <p:txBody>
          <a:bodyPr>
            <a:normAutofit fontScale="90000"/>
          </a:bodyPr>
          <a:lstStyle/>
          <a:p>
            <a:r>
              <a:rPr lang="en-US" dirty="0"/>
              <a:t>Control Strategy Tool:</a:t>
            </a:r>
            <a:br>
              <a:rPr lang="en-US" dirty="0"/>
            </a:br>
            <a:r>
              <a:rPr lang="en-US" dirty="0"/>
              <a:t>Sectors/ Relative Complexity</a:t>
            </a:r>
          </a:p>
        </p:txBody>
      </p:sp>
    </p:spTree>
    <p:extLst>
      <p:ext uri="{BB962C8B-B14F-4D97-AF65-F5344CB8AC3E}">
        <p14:creationId xmlns:p14="http://schemas.microsoft.com/office/powerpoint/2010/main" val="14908461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295400"/>
            <a:ext cx="8610600" cy="4843272"/>
          </a:xfrm>
        </p:spPr>
        <p:txBody>
          <a:bodyPr>
            <a:normAutofit fontScale="92500"/>
          </a:bodyPr>
          <a:lstStyle/>
          <a:p>
            <a:r>
              <a:rPr lang="en-US" dirty="0"/>
              <a:t>Regulatory Impact Assessments (RIAs)</a:t>
            </a:r>
          </a:p>
          <a:p>
            <a:pPr lvl="1"/>
            <a:r>
              <a:rPr lang="en-US" dirty="0"/>
              <a:t>Model a base year focused on Criteria Air Pollutants (CAPs)</a:t>
            </a:r>
          </a:p>
          <a:p>
            <a:pPr lvl="1"/>
            <a:r>
              <a:rPr lang="en-US" dirty="0"/>
              <a:t>Model a future year base case with on-the-books rules</a:t>
            </a:r>
          </a:p>
          <a:p>
            <a:pPr lvl="1"/>
            <a:r>
              <a:rPr lang="en-US" dirty="0"/>
              <a:t>Model one or more cases that represent the rule</a:t>
            </a:r>
          </a:p>
          <a:p>
            <a:pPr lvl="1"/>
            <a:r>
              <a:rPr lang="en-US" dirty="0"/>
              <a:t>Estimate costs and benefits of rule</a:t>
            </a:r>
          </a:p>
          <a:p>
            <a:r>
              <a:rPr lang="en-US" dirty="0"/>
              <a:t>National Air Toxics Assessment (NATA)</a:t>
            </a:r>
          </a:p>
          <a:p>
            <a:pPr lvl="1"/>
            <a:r>
              <a:rPr lang="en-US" dirty="0"/>
              <a:t>Model a base year including as many </a:t>
            </a:r>
            <a:br>
              <a:rPr lang="en-US" dirty="0"/>
            </a:br>
            <a:r>
              <a:rPr lang="en-US" b="1" dirty="0"/>
              <a:t>Hazardous Air Pollutants</a:t>
            </a:r>
            <a:r>
              <a:rPr lang="en-US" dirty="0"/>
              <a:t> (HAPs) as possible</a:t>
            </a:r>
          </a:p>
          <a:p>
            <a:pPr lvl="1"/>
            <a:r>
              <a:rPr lang="en-US" dirty="0"/>
              <a:t>Compute risk based on CMAQ and AERMOD concentrations</a:t>
            </a:r>
          </a:p>
          <a:p>
            <a:r>
              <a:rPr lang="en-US" dirty="0"/>
              <a:t>Transport and Regional Haze Modeling</a:t>
            </a:r>
          </a:p>
          <a:p>
            <a:pPr lvl="1"/>
            <a:r>
              <a:rPr lang="en-US" dirty="0"/>
              <a:t>Model a base year and a future year base case</a:t>
            </a:r>
          </a:p>
          <a:p>
            <a:pPr lvl="1"/>
            <a:r>
              <a:rPr lang="en-US" dirty="0"/>
              <a:t>Perform source apportionment modeling to determine contribution of states and/or sectors to air quality issues</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a:t>
            </a:fld>
            <a:endParaRPr lang="en-US"/>
          </a:p>
        </p:txBody>
      </p:sp>
      <p:sp>
        <p:nvSpPr>
          <p:cNvPr id="5" name="Title 4"/>
          <p:cNvSpPr>
            <a:spLocks noGrp="1"/>
          </p:cNvSpPr>
          <p:nvPr>
            <p:ph type="title"/>
          </p:nvPr>
        </p:nvSpPr>
        <p:spPr>
          <a:xfrm>
            <a:off x="457200" y="350838"/>
            <a:ext cx="7848600" cy="1173162"/>
          </a:xfrm>
        </p:spPr>
        <p:txBody>
          <a:bodyPr>
            <a:normAutofit/>
          </a:bodyPr>
          <a:lstStyle/>
          <a:p>
            <a:r>
              <a:rPr lang="en-US" dirty="0"/>
              <a:t>Why do Air Quality Modeling?</a:t>
            </a:r>
          </a:p>
        </p:txBody>
      </p:sp>
      <p:sp>
        <p:nvSpPr>
          <p:cNvPr id="7" name="Footer Placeholder 4"/>
          <p:cNvSpPr txBox="1">
            <a:spLocks/>
          </p:cNvSpPr>
          <p:nvPr/>
        </p:nvSpPr>
        <p:spPr>
          <a:xfrm>
            <a:off x="4267200" y="6400802"/>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7054368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r>
              <a:rPr lang="en-US" dirty="0"/>
              <a:t>CoST detailed summaries</a:t>
            </a:r>
          </a:p>
          <a:p>
            <a:r>
              <a:rPr lang="en-US" dirty="0"/>
              <a:t>Numerous template options in EMF for Structured Query Language (SQL)-based QA reports</a:t>
            </a:r>
          </a:p>
          <a:p>
            <a:pPr lvl="1"/>
            <a:r>
              <a:rPr lang="en-US" dirty="0"/>
              <a:t>By control program</a:t>
            </a:r>
          </a:p>
          <a:p>
            <a:pPr lvl="1"/>
            <a:r>
              <a:rPr lang="en-US" dirty="0"/>
              <a:t>Geography (e.g., state, county)</a:t>
            </a:r>
          </a:p>
          <a:p>
            <a:pPr lvl="1"/>
            <a:r>
              <a:rPr lang="en-US" dirty="0"/>
              <a:t>Source classification code (SCC)</a:t>
            </a:r>
          </a:p>
          <a:p>
            <a:pPr lvl="1"/>
            <a:r>
              <a:rPr lang="en-US" dirty="0"/>
              <a:t>Can limit pollutants in summary</a:t>
            </a:r>
          </a:p>
          <a:p>
            <a:pPr lvl="1"/>
            <a:r>
              <a:rPr lang="en-US" dirty="0"/>
              <a:t>Option to show “unaffected” sources</a:t>
            </a:r>
          </a:p>
          <a:p>
            <a:r>
              <a:rPr lang="en-US" dirty="0"/>
              <a:t>Can also create custom reports and summaries</a:t>
            </a:r>
          </a:p>
          <a:p>
            <a:r>
              <a:rPr lang="en-US" dirty="0"/>
              <a:t>CoST filter/sorts, export to CSV</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50</a:t>
            </a:fld>
            <a:endParaRPr lang="en-US" dirty="0"/>
          </a:p>
        </p:txBody>
      </p:sp>
      <p:sp>
        <p:nvSpPr>
          <p:cNvPr id="5" name="Title 4"/>
          <p:cNvSpPr>
            <a:spLocks noGrp="1"/>
          </p:cNvSpPr>
          <p:nvPr>
            <p:ph type="title"/>
          </p:nvPr>
        </p:nvSpPr>
        <p:spPr/>
        <p:txBody>
          <a:bodyPr>
            <a:normAutofit fontScale="90000"/>
          </a:bodyPr>
          <a:lstStyle/>
          <a:p>
            <a:r>
              <a:rPr lang="en-US" dirty="0"/>
              <a:t>Projections:</a:t>
            </a:r>
            <a:br>
              <a:rPr lang="en-US" dirty="0"/>
            </a:br>
            <a:r>
              <a:rPr lang="en-US" dirty="0"/>
              <a:t>Quality Assurance</a:t>
            </a:r>
          </a:p>
        </p:txBody>
      </p:sp>
    </p:spTree>
    <p:extLst>
      <p:ext uri="{BB962C8B-B14F-4D97-AF65-F5344CB8AC3E}">
        <p14:creationId xmlns:p14="http://schemas.microsoft.com/office/powerpoint/2010/main" val="42528900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Any questions on the Control Strategy Tool?</a:t>
            </a:r>
          </a:p>
        </p:txBody>
      </p:sp>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51</a:t>
            </a:fld>
            <a:endParaRPr lang="en-US" dirty="0"/>
          </a:p>
        </p:txBody>
      </p:sp>
      <p:sp>
        <p:nvSpPr>
          <p:cNvPr id="5" name="Title 4"/>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1267106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581400"/>
            <a:ext cx="8229600" cy="2425891"/>
          </a:xfrm>
        </p:spPr>
        <p:txBody>
          <a:bodyPr/>
          <a:lstStyle/>
          <a:p>
            <a:pPr marL="109728" indent="0">
              <a:buNone/>
            </a:pPr>
            <a:endParaRPr lang="en-US" i="1"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52</a:t>
            </a:fld>
            <a:endParaRPr lang="en-US" dirty="0"/>
          </a:p>
        </p:txBody>
      </p:sp>
      <p:sp>
        <p:nvSpPr>
          <p:cNvPr id="5" name="Title 4"/>
          <p:cNvSpPr>
            <a:spLocks noGrp="1"/>
          </p:cNvSpPr>
          <p:nvPr>
            <p:ph type="title"/>
          </p:nvPr>
        </p:nvSpPr>
        <p:spPr>
          <a:xfrm>
            <a:off x="457200" y="1752600"/>
            <a:ext cx="8229600" cy="1143000"/>
          </a:xfrm>
        </p:spPr>
        <p:txBody>
          <a:bodyPr>
            <a:normAutofit fontScale="90000"/>
          </a:bodyPr>
          <a:lstStyle/>
          <a:p>
            <a:pPr algn="ctr"/>
            <a:br>
              <a:rPr lang="en-US" dirty="0"/>
            </a:br>
            <a:r>
              <a:rPr lang="en-US" dirty="0"/>
              <a:t>Nonpoint Projections</a:t>
            </a:r>
          </a:p>
        </p:txBody>
      </p:sp>
    </p:spTree>
    <p:extLst>
      <p:ext uri="{BB962C8B-B14F-4D97-AF65-F5344CB8AC3E}">
        <p14:creationId xmlns:p14="http://schemas.microsoft.com/office/powerpoint/2010/main" val="17084386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5745" y="1376854"/>
            <a:ext cx="8555832" cy="5071872"/>
          </a:xfrm>
        </p:spPr>
        <p:txBody>
          <a:bodyPr>
            <a:normAutofit fontScale="77500" lnSpcReduction="20000"/>
          </a:bodyPr>
          <a:lstStyle/>
          <a:p>
            <a:r>
              <a:rPr lang="en-US" dirty="0"/>
              <a:t>Energy Information Administration/Annual Energy Outlook</a:t>
            </a:r>
          </a:p>
          <a:p>
            <a:pPr lvl="1"/>
            <a:r>
              <a:rPr lang="en-US" dirty="0"/>
              <a:t>Oil &amp; gas, industrial sources, VMT</a:t>
            </a:r>
          </a:p>
          <a:p>
            <a:r>
              <a:rPr lang="en-US" dirty="0"/>
              <a:t>Data from multiple EPA offices</a:t>
            </a:r>
          </a:p>
          <a:p>
            <a:pPr lvl="1"/>
            <a:r>
              <a:rPr lang="en-US" dirty="0"/>
              <a:t>Office of Research and Development: animal NH3</a:t>
            </a:r>
          </a:p>
          <a:p>
            <a:pPr lvl="1"/>
            <a:r>
              <a:rPr lang="en-US" dirty="0"/>
              <a:t>Office of Air Quality Planning and Standards: RICE NESHAPs, regional haze, consent decrees, oil &amp; gas, RWC, CISWI</a:t>
            </a:r>
          </a:p>
          <a:p>
            <a:pPr lvl="1"/>
            <a:r>
              <a:rPr lang="en-US" dirty="0"/>
              <a:t>Office of Transportation and Air Quality: commercial marine vessels, trains, portable fuel containers (PFCs), upstream emissions</a:t>
            </a:r>
          </a:p>
          <a:p>
            <a:pPr lvl="1"/>
            <a:r>
              <a:rPr lang="en-US" dirty="0"/>
              <a:t>Office of Atmospheric Programs: oil &amp; gas</a:t>
            </a:r>
          </a:p>
          <a:p>
            <a:pPr lvl="1"/>
            <a:r>
              <a:rPr lang="en-US" dirty="0"/>
              <a:t>Office of Enforcement and Compliance Assurance (OECA): consent decrees</a:t>
            </a:r>
          </a:p>
          <a:p>
            <a:r>
              <a:rPr lang="en-US" dirty="0"/>
              <a:t>Outside agencies</a:t>
            </a:r>
          </a:p>
          <a:p>
            <a:pPr lvl="1"/>
            <a:r>
              <a:rPr lang="en-US" dirty="0"/>
              <a:t>State/local/regional: closures, projections, ICI boilers, fuel sulfur</a:t>
            </a:r>
          </a:p>
          <a:p>
            <a:pPr lvl="1"/>
            <a:r>
              <a:rPr lang="en-US" dirty="0"/>
              <a:t>Federal Aviation Administration: aircraft</a:t>
            </a:r>
          </a:p>
          <a:p>
            <a:pPr lvl="1"/>
            <a:r>
              <a:rPr lang="en-US" dirty="0"/>
              <a:t>Contractors: projections and controls for industrial sources including oil &amp; gas, RWC</a:t>
            </a:r>
          </a:p>
          <a:p>
            <a:r>
              <a:rPr lang="en-US" dirty="0"/>
              <a:t>Collaboration needed to determine “most-appropriate” data   	for each source category</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53</a:t>
            </a:fld>
            <a:endParaRPr lang="en-US" dirty="0"/>
          </a:p>
        </p:txBody>
      </p:sp>
      <p:sp>
        <p:nvSpPr>
          <p:cNvPr id="5" name="Title 4"/>
          <p:cNvSpPr>
            <a:spLocks noGrp="1"/>
          </p:cNvSpPr>
          <p:nvPr>
            <p:ph type="title"/>
          </p:nvPr>
        </p:nvSpPr>
        <p:spPr/>
        <p:txBody>
          <a:bodyPr>
            <a:normAutofit fontScale="90000"/>
          </a:bodyPr>
          <a:lstStyle/>
          <a:p>
            <a:r>
              <a:rPr lang="en-US" dirty="0"/>
              <a:t>Data Sources for Nonpoint Projections</a:t>
            </a:r>
          </a:p>
        </p:txBody>
      </p:sp>
    </p:spTree>
    <p:extLst>
      <p:ext uri="{BB962C8B-B14F-4D97-AF65-F5344CB8AC3E}">
        <p14:creationId xmlns:p14="http://schemas.microsoft.com/office/powerpoint/2010/main" val="494536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54</a:t>
            </a:fld>
            <a:endParaRPr lang="en-US" dirty="0"/>
          </a:p>
        </p:txBody>
      </p:sp>
      <p:sp>
        <p:nvSpPr>
          <p:cNvPr id="5" name="Title 4"/>
          <p:cNvSpPr>
            <a:spLocks noGrp="1"/>
          </p:cNvSpPr>
          <p:nvPr>
            <p:ph type="title"/>
          </p:nvPr>
        </p:nvSpPr>
        <p:spPr>
          <a:xfrm>
            <a:off x="384334" y="138002"/>
            <a:ext cx="8229600" cy="1143000"/>
          </a:xfrm>
        </p:spPr>
        <p:txBody>
          <a:bodyPr>
            <a:normAutofit fontScale="90000"/>
          </a:bodyPr>
          <a:lstStyle/>
          <a:p>
            <a:r>
              <a:rPr lang="en-US" sz="3600" dirty="0"/>
              <a:t>Nonpoint Projections:</a:t>
            </a:r>
            <a:br>
              <a:rPr lang="en-US" sz="3600" dirty="0"/>
            </a:br>
            <a:r>
              <a:rPr lang="en-US" dirty="0"/>
              <a:t>Ag NH3</a:t>
            </a:r>
          </a:p>
        </p:txBody>
      </p:sp>
      <p:pic>
        <p:nvPicPr>
          <p:cNvPr id="6" name="Picture 5">
            <a:extLst>
              <a:ext uri="{FF2B5EF4-FFF2-40B4-BE49-F238E27FC236}">
                <a16:creationId xmlns:a16="http://schemas.microsoft.com/office/drawing/2014/main" id="{4FAF5E8B-9895-4232-9026-6C319763E1AA}"/>
              </a:ext>
            </a:extLst>
          </p:cNvPr>
          <p:cNvPicPr>
            <a:picLocks noChangeAspect="1"/>
          </p:cNvPicPr>
          <p:nvPr/>
        </p:nvPicPr>
        <p:blipFill>
          <a:blip r:embed="rId3"/>
          <a:stretch>
            <a:fillRect/>
          </a:stretch>
        </p:blipFill>
        <p:spPr>
          <a:xfrm>
            <a:off x="6324600" y="4367021"/>
            <a:ext cx="2688432" cy="2062531"/>
          </a:xfrm>
          <a:prstGeom prst="rect">
            <a:avLst/>
          </a:prstGeom>
        </p:spPr>
      </p:pic>
      <p:sp>
        <p:nvSpPr>
          <p:cNvPr id="2" name="Content Placeholder 1"/>
          <p:cNvSpPr>
            <a:spLocks noGrp="1"/>
          </p:cNvSpPr>
          <p:nvPr>
            <p:ph idx="1"/>
          </p:nvPr>
        </p:nvSpPr>
        <p:spPr>
          <a:xfrm>
            <a:off x="152400" y="1281002"/>
            <a:ext cx="8494872" cy="4814998"/>
          </a:xfrm>
        </p:spPr>
        <p:txBody>
          <a:bodyPr>
            <a:normAutofit/>
          </a:bodyPr>
          <a:lstStyle/>
          <a:p>
            <a:r>
              <a:rPr lang="en-US" dirty="0"/>
              <a:t>Animal-specific livestock only (no fertilizer approach; fertilizer future year = base year)</a:t>
            </a:r>
          </a:p>
          <a:p>
            <a:r>
              <a:rPr lang="en-US" dirty="0"/>
              <a:t>Based on </a:t>
            </a:r>
            <a:r>
              <a:rPr lang="en-US" b="1" i="1" dirty="0"/>
              <a:t>national</a:t>
            </a:r>
            <a:r>
              <a:rPr lang="en-US" dirty="0"/>
              <a:t> population estimates from the USDA and Food and Agriculture Policy and Research Institute (FAPRI)</a:t>
            </a:r>
          </a:p>
          <a:p>
            <a:r>
              <a:rPr lang="en-US" dirty="0"/>
              <a:t>Historical trends comparing number of animals vs production rates, net impact through 2027:</a:t>
            </a:r>
          </a:p>
          <a:p>
            <a:pPr lvl="1"/>
            <a:r>
              <a:rPr lang="en-US" dirty="0"/>
              <a:t>Little/no change (growth) for dairy cows, turkey</a:t>
            </a:r>
          </a:p>
          <a:p>
            <a:pPr lvl="1"/>
            <a:r>
              <a:rPr lang="en-US" dirty="0"/>
              <a:t>Very slight increase beef</a:t>
            </a:r>
          </a:p>
          <a:p>
            <a:pPr lvl="1"/>
            <a:r>
              <a:rPr lang="en-US" dirty="0"/>
              <a:t>Increases in pork, broilers, layers </a:t>
            </a:r>
          </a:p>
          <a:p>
            <a:pPr marL="393192" lvl="1" indent="0">
              <a:buNone/>
            </a:pPr>
            <a:r>
              <a:rPr lang="en-US" dirty="0"/>
              <a:t>   and poultry</a:t>
            </a:r>
          </a:p>
          <a:p>
            <a:pPr lvl="1"/>
            <a:endParaRPr lang="en-US" sz="2000" dirty="0"/>
          </a:p>
          <a:p>
            <a:pPr lvl="1"/>
            <a:endParaRPr lang="en-US" sz="2000" dirty="0"/>
          </a:p>
          <a:p>
            <a:pPr lvl="1"/>
            <a:endParaRPr lang="en-US" dirty="0"/>
          </a:p>
        </p:txBody>
      </p:sp>
    </p:spTree>
    <p:extLst>
      <p:ext uri="{BB962C8B-B14F-4D97-AF65-F5344CB8AC3E}">
        <p14:creationId xmlns:p14="http://schemas.microsoft.com/office/powerpoint/2010/main" val="537307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a:xfrm>
                <a:off x="457200" y="1535758"/>
                <a:ext cx="8229600" cy="4525963"/>
              </a:xfrm>
            </p:spPr>
            <p:txBody>
              <a:bodyPr>
                <a:normAutofit/>
              </a:bodyPr>
              <a:lstStyle/>
              <a:p>
                <a:pPr marL="393192" lvl="1" indent="0">
                  <a:buNone/>
                </a:pPr>
                <a:endParaRPr lang="en-US" dirty="0"/>
              </a:p>
              <a:p>
                <a:pPr marL="393192" lvl="1" indent="0">
                  <a:buNone/>
                </a:pPr>
                <a:endParaRPr lang="en-US" dirty="0"/>
              </a:p>
              <a:p>
                <a:pPr marL="393192" lvl="1" indent="0">
                  <a:buNone/>
                </a:pPr>
                <a:endParaRPr lang="en-US" dirty="0"/>
              </a:p>
              <a:p>
                <a:pPr marL="393192" lvl="1" indent="0">
                  <a:buNone/>
                </a:pPr>
                <a:r>
                  <a:rPr lang="en-US" dirty="0"/>
                  <a:t>Projection Factor:</a:t>
                </a:r>
              </a:p>
              <a:p>
                <a:pPr marL="393192" lvl="1" indent="0">
                  <a:buNone/>
                </a:pPr>
                <a:endParaRPr lang="en-US" dirty="0"/>
              </a:p>
              <a:p>
                <a:pPr marL="393192"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𝑃𝑟𝑜𝑗𝑒𝑐𝑡𝑖𝑜𝑛</m:t>
                          </m:r>
                          <m:r>
                            <a:rPr lang="en-US" b="0" i="1" smtClean="0">
                              <a:latin typeface="Cambria Math" panose="02040503050406030204" pitchFamily="18" charset="0"/>
                            </a:rPr>
                            <m:t> </m:t>
                          </m:r>
                          <m:r>
                            <a:rPr lang="en-US" b="0" i="1" smtClean="0">
                              <a:latin typeface="Cambria Math" panose="02040503050406030204" pitchFamily="18" charset="0"/>
                            </a:rPr>
                            <m:t>𝑦𝑒𝑎𝑟</m:t>
                          </m:r>
                          <m:r>
                            <a:rPr lang="en-US" b="0" i="1" smtClean="0">
                              <a:latin typeface="Cambria Math" panose="02040503050406030204" pitchFamily="18" charset="0"/>
                            </a:rPr>
                            <m:t> </m:t>
                          </m:r>
                          <m:r>
                            <a:rPr lang="en-US" b="0" i="1" smtClean="0">
                              <a:latin typeface="Cambria Math" panose="02040503050406030204" pitchFamily="18" charset="0"/>
                            </a:rPr>
                            <m:t>𝑣𝑎𝑙𝑢𝑒</m:t>
                          </m:r>
                          <m:r>
                            <a:rPr lang="en-US" b="0" i="1" smtClean="0">
                              <a:latin typeface="Cambria Math" panose="02040503050406030204" pitchFamily="18" charset="0"/>
                            </a:rPr>
                            <m:t> −</m:t>
                          </m:r>
                          <m:r>
                            <a:rPr lang="en-US" b="0" i="1" smtClean="0">
                              <a:latin typeface="Cambria Math" panose="02040503050406030204" pitchFamily="18" charset="0"/>
                            </a:rPr>
                            <m:t>𝐵𝑎𝑠𝑒</m:t>
                          </m:r>
                          <m:r>
                            <a:rPr lang="en-US" b="0" i="1" smtClean="0">
                              <a:latin typeface="Cambria Math" panose="02040503050406030204" pitchFamily="18" charset="0"/>
                            </a:rPr>
                            <m:t> </m:t>
                          </m:r>
                          <m:r>
                            <a:rPr lang="en-US" b="0" i="1" smtClean="0">
                              <a:latin typeface="Cambria Math" panose="02040503050406030204" pitchFamily="18" charset="0"/>
                            </a:rPr>
                            <m:t>𝑦𝑒𝑎𝑟</m:t>
                          </m:r>
                          <m:r>
                            <a:rPr lang="en-US" b="0" i="1" smtClean="0">
                              <a:latin typeface="Cambria Math" panose="02040503050406030204" pitchFamily="18" charset="0"/>
                            </a:rPr>
                            <m:t> </m:t>
                          </m:r>
                          <m:r>
                            <a:rPr lang="en-US" b="0" i="1" smtClean="0">
                              <a:latin typeface="Cambria Math" panose="02040503050406030204" pitchFamily="18" charset="0"/>
                            </a:rPr>
                            <m:t>𝑣𝑎𝑙𝑢𝑒</m:t>
                          </m:r>
                        </m:num>
                        <m:den>
                          <m:r>
                            <a:rPr lang="en-US" b="0" i="1" smtClean="0">
                              <a:latin typeface="Cambria Math" panose="02040503050406030204" pitchFamily="18" charset="0"/>
                            </a:rPr>
                            <m:t>𝐵𝑎𝑠𝑒</m:t>
                          </m:r>
                          <m:r>
                            <a:rPr lang="en-US" b="0" i="1" smtClean="0">
                              <a:latin typeface="Cambria Math" panose="02040503050406030204" pitchFamily="18" charset="0"/>
                            </a:rPr>
                            <m:t> </m:t>
                          </m:r>
                          <m:r>
                            <a:rPr lang="en-US" b="0" i="1" smtClean="0">
                              <a:latin typeface="Cambria Math" panose="02040503050406030204" pitchFamily="18" charset="0"/>
                            </a:rPr>
                            <m:t>𝑦𝑒𝑎𝑟</m:t>
                          </m:r>
                          <m:r>
                            <a:rPr lang="en-US" b="0" i="1" smtClean="0">
                              <a:latin typeface="Cambria Math" panose="02040503050406030204" pitchFamily="18" charset="0"/>
                            </a:rPr>
                            <m:t> </m:t>
                          </m:r>
                          <m:r>
                            <a:rPr lang="en-US" b="0" i="1" smtClean="0">
                              <a:latin typeface="Cambria Math" panose="02040503050406030204" pitchFamily="18" charset="0"/>
                            </a:rPr>
                            <m:t>𝑣𝑎𝑙𝑢𝑒</m:t>
                          </m:r>
                        </m:den>
                      </m:f>
                    </m:oMath>
                  </m:oMathPara>
                </a14:m>
                <a:endParaRPr lang="en-US" dirty="0"/>
              </a:p>
              <a:p>
                <a:pPr marL="393192" lvl="1" indent="0">
                  <a:buNone/>
                </a:pPr>
                <a:endParaRPr lang="en-US" dirty="0"/>
              </a:p>
              <a:p>
                <a:pPr marL="393192" lvl="1" indent="0">
                  <a:buNone/>
                </a:pPr>
                <a:r>
                  <a:rPr lang="en-US" dirty="0"/>
                  <a:t>Example: 2014 projected to 2016</a:t>
                </a:r>
              </a:p>
              <a:p>
                <a:pPr marL="393192" lvl="1" indent="0" algn="ctr">
                  <a:buNone/>
                </a:pPr>
                <a14:m>
                  <m:oMath xmlns:m="http://schemas.openxmlformats.org/officeDocument/2006/math">
                    <m:r>
                      <a:rPr lang="en-US" b="0" i="1" smtClean="0">
                        <a:latin typeface="Cambria Math" panose="02040503050406030204" pitchFamily="18" charset="0"/>
                      </a:rPr>
                      <m:t>1+</m:t>
                    </m:r>
                    <m:f>
                      <m:fPr>
                        <m:ctrlPr>
                          <a:rPr lang="en-US" b="0" i="1" smtClean="0">
                            <a:latin typeface="Cambria Math" panose="02040503050406030204" pitchFamily="18" charset="0"/>
                          </a:rPr>
                        </m:ctrlPr>
                      </m:fPr>
                      <m:num>
                        <m:r>
                          <a:rPr lang="en-US" b="0" i="1" smtClean="0">
                            <a:latin typeface="Cambria Math" panose="02040503050406030204" pitchFamily="18" charset="0"/>
                          </a:rPr>
                          <m:t>(30,382−29,086)</m:t>
                        </m:r>
                      </m:num>
                      <m:den>
                        <m:r>
                          <a:rPr lang="en-US" b="0" i="1" smtClean="0">
                            <a:latin typeface="Cambria Math" panose="02040503050406030204" pitchFamily="18" charset="0"/>
                          </a:rPr>
                          <m:t>29,086</m:t>
                        </m:r>
                      </m:den>
                    </m:f>
                  </m:oMath>
                </a14:m>
                <a:r>
                  <a:rPr lang="en-US" dirty="0"/>
                  <a:t> = 1.04</a:t>
                </a:r>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xfrm>
                <a:off x="457200" y="1535758"/>
                <a:ext cx="8229600" cy="4525963"/>
              </a:xfrm>
              <a:blipFill>
                <a:blip r:embed="rId2"/>
                <a:stretch>
                  <a:fillRect/>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ucida Sans Unicode"/>
                <a:ea typeface="+mn-ea"/>
                <a:cs typeface="+mn-cs"/>
              </a:rPr>
              <a:t>US EPA OAQPS, Emission Inventory and Analysis Group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Title 4"/>
          <p:cNvSpPr>
            <a:spLocks noGrp="1"/>
          </p:cNvSpPr>
          <p:nvPr>
            <p:ph type="title"/>
          </p:nvPr>
        </p:nvSpPr>
        <p:spPr/>
        <p:txBody>
          <a:bodyPr>
            <a:normAutofit fontScale="90000"/>
          </a:bodyPr>
          <a:lstStyle/>
          <a:p>
            <a:r>
              <a:rPr lang="en-US" sz="3600" dirty="0"/>
              <a:t>Nonpoint Projections:</a:t>
            </a:r>
            <a:br>
              <a:rPr lang="en-US" sz="3600" dirty="0"/>
            </a:br>
            <a:r>
              <a:rPr lang="en-US" dirty="0"/>
              <a:t>Ag NH3 (continued)</a:t>
            </a:r>
          </a:p>
        </p:txBody>
      </p:sp>
      <p:sp>
        <p:nvSpPr>
          <p:cNvPr id="6" name="TextBox 5">
            <a:extLst>
              <a:ext uri="{FF2B5EF4-FFF2-40B4-BE49-F238E27FC236}">
                <a16:creationId xmlns:a16="http://schemas.microsoft.com/office/drawing/2014/main" id="{FF69C8E6-C00E-4CEF-AD13-0FB05AFAF589}"/>
              </a:ext>
            </a:extLst>
          </p:cNvPr>
          <p:cNvSpPr txBox="1"/>
          <p:nvPr/>
        </p:nvSpPr>
        <p:spPr>
          <a:xfrm>
            <a:off x="2862943" y="2862943"/>
            <a:ext cx="184731" cy="369332"/>
          </a:xfrm>
          <a:prstGeom prst="rect">
            <a:avLst/>
          </a:prstGeom>
          <a:noFill/>
        </p:spPr>
        <p:txBody>
          <a:bodyPr wrap="none" rtlCol="0">
            <a:spAutoFit/>
          </a:bodyPr>
          <a:lstStyle/>
          <a:p>
            <a:endParaRPr lang="en-US" dirty="0"/>
          </a:p>
        </p:txBody>
      </p:sp>
      <p:sp>
        <p:nvSpPr>
          <p:cNvPr id="11" name="TextBox 10">
            <a:extLst>
              <a:ext uri="{FF2B5EF4-FFF2-40B4-BE49-F238E27FC236}">
                <a16:creationId xmlns:a16="http://schemas.microsoft.com/office/drawing/2014/main" id="{BC9B72AC-059C-4C63-9AD0-A130BC1323FA}"/>
              </a:ext>
            </a:extLst>
          </p:cNvPr>
          <p:cNvSpPr txBox="1"/>
          <p:nvPr/>
        </p:nvSpPr>
        <p:spPr>
          <a:xfrm>
            <a:off x="1240289" y="1762178"/>
            <a:ext cx="6619875" cy="369332"/>
          </a:xfrm>
          <a:prstGeom prst="rect">
            <a:avLst/>
          </a:prstGeom>
          <a:noFill/>
        </p:spPr>
        <p:txBody>
          <a:bodyPr wrap="square" rtlCol="0">
            <a:spAutoFit/>
          </a:bodyPr>
          <a:lstStyle/>
          <a:p>
            <a:pPr algn="ctr"/>
            <a:r>
              <a:rPr lang="en-US" dirty="0"/>
              <a:t>~</a:t>
            </a:r>
          </a:p>
        </p:txBody>
      </p:sp>
      <p:grpSp>
        <p:nvGrpSpPr>
          <p:cNvPr id="9" name="Group 8">
            <a:extLst>
              <a:ext uri="{FF2B5EF4-FFF2-40B4-BE49-F238E27FC236}">
                <a16:creationId xmlns:a16="http://schemas.microsoft.com/office/drawing/2014/main" id="{32639A0C-FC64-44CE-89BB-B0E25EB82A99}"/>
              </a:ext>
            </a:extLst>
          </p:cNvPr>
          <p:cNvGrpSpPr/>
          <p:nvPr/>
        </p:nvGrpSpPr>
        <p:grpSpPr>
          <a:xfrm>
            <a:off x="-76200" y="1345295"/>
            <a:ext cx="9372600" cy="1344537"/>
            <a:chOff x="-76200" y="1345295"/>
            <a:chExt cx="9372600" cy="1344537"/>
          </a:xfrm>
        </p:grpSpPr>
        <p:pic>
          <p:nvPicPr>
            <p:cNvPr id="7" name="Picture 6">
              <a:extLst>
                <a:ext uri="{FF2B5EF4-FFF2-40B4-BE49-F238E27FC236}">
                  <a16:creationId xmlns:a16="http://schemas.microsoft.com/office/drawing/2014/main" id="{00DBB53B-5FD0-49D8-A865-F2A1E708792B}"/>
                </a:ext>
              </a:extLst>
            </p:cNvPr>
            <p:cNvPicPr>
              <a:picLocks noChangeAspect="1"/>
            </p:cNvPicPr>
            <p:nvPr/>
          </p:nvPicPr>
          <p:blipFill rotWithShape="1">
            <a:blip r:embed="rId3"/>
            <a:srcRect t="86912"/>
            <a:stretch/>
          </p:blipFill>
          <p:spPr>
            <a:xfrm>
              <a:off x="-76200" y="1837348"/>
              <a:ext cx="9372509" cy="852484"/>
            </a:xfrm>
            <a:prstGeom prst="rect">
              <a:avLst/>
            </a:prstGeom>
          </p:spPr>
        </p:pic>
        <p:pic>
          <p:nvPicPr>
            <p:cNvPr id="8" name="Picture 7">
              <a:extLst>
                <a:ext uri="{FF2B5EF4-FFF2-40B4-BE49-F238E27FC236}">
                  <a16:creationId xmlns:a16="http://schemas.microsoft.com/office/drawing/2014/main" id="{0B6C8464-4D2E-4872-8BCF-DBA7BF3F2083}"/>
                </a:ext>
              </a:extLst>
            </p:cNvPr>
            <p:cNvPicPr>
              <a:picLocks noChangeAspect="1"/>
            </p:cNvPicPr>
            <p:nvPr/>
          </p:nvPicPr>
          <p:blipFill rotWithShape="1">
            <a:blip r:embed="rId3"/>
            <a:srcRect b="92335"/>
            <a:stretch/>
          </p:blipFill>
          <p:spPr>
            <a:xfrm>
              <a:off x="-76200" y="1345295"/>
              <a:ext cx="9372600" cy="499243"/>
            </a:xfrm>
            <a:prstGeom prst="rect">
              <a:avLst/>
            </a:prstGeom>
          </p:spPr>
        </p:pic>
        <p:sp>
          <p:nvSpPr>
            <p:cNvPr id="13" name="Rectangle 12">
              <a:extLst>
                <a:ext uri="{FF2B5EF4-FFF2-40B4-BE49-F238E27FC236}">
                  <a16:creationId xmlns:a16="http://schemas.microsoft.com/office/drawing/2014/main" id="{C28E0EB3-7A9A-4828-B97E-A4951300A96D}"/>
                </a:ext>
              </a:extLst>
            </p:cNvPr>
            <p:cNvSpPr/>
            <p:nvPr/>
          </p:nvSpPr>
          <p:spPr>
            <a:xfrm>
              <a:off x="-21772" y="2057400"/>
              <a:ext cx="9165772" cy="228681"/>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91840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685800" y="1493838"/>
            <a:ext cx="5987714" cy="4525962"/>
          </a:xfrm>
          <a:prstGeom prst="rect">
            <a:avLst/>
          </a:prstGeom>
        </p:spPr>
      </p:pic>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56</a:t>
            </a:fld>
            <a:endParaRPr lang="en-US" dirty="0"/>
          </a:p>
        </p:txBody>
      </p:sp>
      <p:sp>
        <p:nvSpPr>
          <p:cNvPr id="5" name="Title 4"/>
          <p:cNvSpPr>
            <a:spLocks noGrp="1"/>
          </p:cNvSpPr>
          <p:nvPr>
            <p:ph type="title"/>
          </p:nvPr>
        </p:nvSpPr>
        <p:spPr/>
        <p:txBody>
          <a:bodyPr/>
          <a:lstStyle/>
          <a:p>
            <a:r>
              <a:rPr lang="en-US" dirty="0"/>
              <a:t>Ag Control Program</a:t>
            </a:r>
          </a:p>
        </p:txBody>
      </p:sp>
      <p:sp>
        <p:nvSpPr>
          <p:cNvPr id="8" name="Oval 7"/>
          <p:cNvSpPr/>
          <p:nvPr/>
        </p:nvSpPr>
        <p:spPr>
          <a:xfrm>
            <a:off x="5448300" y="4724400"/>
            <a:ext cx="647700" cy="381000"/>
          </a:xfrm>
          <a:prstGeom prst="ellipse">
            <a:avLst/>
          </a:prstGeom>
          <a:noFill/>
          <a:ln cmpd="sng">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728627" y="2819400"/>
            <a:ext cx="2124299" cy="1323439"/>
          </a:xfrm>
          <a:prstGeom prst="rect">
            <a:avLst/>
          </a:prstGeom>
          <a:noFill/>
        </p:spPr>
        <p:txBody>
          <a:bodyPr wrap="none" rtlCol="0">
            <a:spAutoFit/>
          </a:bodyPr>
          <a:lstStyle/>
          <a:p>
            <a:r>
              <a:rPr lang="en-US" sz="2000" dirty="0"/>
              <a:t>Select a dataset</a:t>
            </a:r>
          </a:p>
          <a:p>
            <a:r>
              <a:rPr lang="en-US" sz="2000" dirty="0"/>
              <a:t>for the control</a:t>
            </a:r>
          </a:p>
          <a:p>
            <a:r>
              <a:rPr lang="en-US" sz="2000" dirty="0"/>
              <a:t>program then </a:t>
            </a:r>
          </a:p>
          <a:p>
            <a:r>
              <a:rPr lang="en-US" sz="2000" dirty="0"/>
              <a:t>view the data…</a:t>
            </a:r>
          </a:p>
        </p:txBody>
      </p:sp>
    </p:spTree>
    <p:extLst>
      <p:ext uri="{BB962C8B-B14F-4D97-AF65-F5344CB8AC3E}">
        <p14:creationId xmlns:p14="http://schemas.microsoft.com/office/powerpoint/2010/main" val="17544808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idx="1"/>
              </p:nvPr>
            </p:nvSpPr>
            <p:spPr/>
            <p:txBody>
              <a:bodyPr>
                <a:normAutofit fontScale="92500" lnSpcReduction="10000"/>
              </a:bodyPr>
              <a:lstStyle/>
              <a:p>
                <a:pPr marL="393192" lvl="1" indent="0">
                  <a:buNone/>
                </a:pPr>
                <a:endParaRPr lang="en-US" dirty="0"/>
              </a:p>
              <a:p>
                <a:pPr marL="393192" lvl="1" indent="0">
                  <a:buNone/>
                </a:pPr>
                <a:endParaRPr lang="en-US" dirty="0"/>
              </a:p>
              <a:p>
                <a:pPr marL="393192" lvl="1" indent="0">
                  <a:buNone/>
                </a:pPr>
                <a:endParaRPr lang="en-US" dirty="0"/>
              </a:p>
              <a:p>
                <a:pPr marL="393192" lvl="1" indent="0">
                  <a:buNone/>
                </a:pPr>
                <a:endParaRPr lang="en-US" dirty="0"/>
              </a:p>
              <a:p>
                <a:pPr marL="393192" lvl="1" indent="0">
                  <a:buNone/>
                </a:pPr>
                <a:endParaRPr lang="en-US" dirty="0"/>
              </a:p>
              <a:p>
                <a:pPr marL="393192" lvl="1" indent="0">
                  <a:buNone/>
                </a:pPr>
                <a:endParaRPr lang="en-US" dirty="0"/>
              </a:p>
              <a:p>
                <a:pPr marL="393192" lvl="1" indent="0">
                  <a:buNone/>
                </a:pPr>
                <a:endParaRPr lang="en-US" dirty="0"/>
              </a:p>
              <a:p>
                <a:pPr marL="393192" lvl="1" indent="0">
                  <a:buNone/>
                </a:pPr>
                <a:r>
                  <a:rPr lang="en-US" dirty="0"/>
                  <a:t>Emissions Example (projecting 2014 to 2016):</a:t>
                </a:r>
              </a:p>
              <a:p>
                <a:pPr marL="393192" lvl="1" indent="0">
                  <a:buNone/>
                </a:pPr>
                <a:r>
                  <a:rPr lang="en-US" dirty="0"/>
                  <a:t>By corresponding SCC:</a:t>
                </a:r>
              </a:p>
              <a:p>
                <a:pPr marL="393192" lvl="1" indent="0">
                  <a:buNone/>
                </a:pPr>
                <a:endParaRPr lang="en-US" dirty="0"/>
              </a:p>
              <a:p>
                <a:pPr marL="393192" lvl="1" indent="0">
                  <a:buNone/>
                </a:pPr>
                <a14:m>
                  <m:oMathPara xmlns:m="http://schemas.openxmlformats.org/officeDocument/2006/math">
                    <m:oMathParaPr>
                      <m:jc m:val="center"/>
                    </m:oMathParaPr>
                    <m:oMath xmlns:m="http://schemas.openxmlformats.org/officeDocument/2006/math">
                      <m:r>
                        <a:rPr lang="en-US" sz="2200" b="0" i="1" smtClean="0">
                          <a:latin typeface="Cambria Math" panose="02040503050406030204" pitchFamily="18" charset="0"/>
                        </a:rPr>
                        <m:t>         2014 </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𝑁𝐻</m:t>
                          </m:r>
                        </m:e>
                        <m:sub>
                          <m:r>
                            <a:rPr lang="en-US" sz="2200" b="0" i="1" smtClean="0">
                              <a:latin typeface="Cambria Math" panose="02040503050406030204" pitchFamily="18" charset="0"/>
                            </a:rPr>
                            <m:t>3</m:t>
                          </m:r>
                        </m:sub>
                      </m:sSub>
                      <m:r>
                        <a:rPr lang="en-US" sz="2200" b="0" i="1" smtClean="0">
                          <a:latin typeface="Cambria Math" panose="02040503050406030204" pitchFamily="18" charset="0"/>
                        </a:rPr>
                        <m:t> </m:t>
                      </m:r>
                      <m:r>
                        <a:rPr lang="en-US" sz="2200" b="0" i="1" smtClean="0">
                          <a:latin typeface="Cambria Math" panose="02040503050406030204" pitchFamily="18" charset="0"/>
                        </a:rPr>
                        <m:t>𝐸𝑚𝑖𝑠𝑠𝑖𝑜𝑛𝑠</m:t>
                      </m:r>
                      <m:r>
                        <a:rPr lang="en-US" sz="2200" b="0" i="1" smtClean="0">
                          <a:latin typeface="Cambria Math" panose="02040503050406030204" pitchFamily="18" charset="0"/>
                        </a:rPr>
                        <m:t> </m:t>
                      </m:r>
                      <m:r>
                        <a:rPr lang="en-US" sz="2200" b="0" i="1" smtClean="0">
                          <a:latin typeface="Cambria Math" panose="02040503050406030204" pitchFamily="18" charset="0"/>
                        </a:rPr>
                        <m:t>𝑥</m:t>
                      </m:r>
                      <m:r>
                        <a:rPr lang="en-US" sz="2200" b="0" i="1" smtClean="0">
                          <a:latin typeface="Cambria Math" panose="02040503050406030204" pitchFamily="18" charset="0"/>
                        </a:rPr>
                        <m:t> </m:t>
                      </m:r>
                      <m:r>
                        <m:rPr>
                          <m:nor/>
                        </m:rPr>
                        <a:rPr lang="en-US" sz="2200" b="0" i="0" smtClean="0">
                          <a:latin typeface="Cambria Math" panose="02040503050406030204" pitchFamily="18" charset="0"/>
                        </a:rPr>
                        <m:t>PROJ</m:t>
                      </m:r>
                      <m:r>
                        <m:rPr>
                          <m:nor/>
                        </m:rPr>
                        <a:rPr lang="en-US" sz="2200" b="0" i="0" smtClean="0">
                          <a:latin typeface="Cambria Math" panose="02040503050406030204" pitchFamily="18" charset="0"/>
                        </a:rPr>
                        <m:t>_</m:t>
                      </m:r>
                      <m:r>
                        <m:rPr>
                          <m:nor/>
                        </m:rPr>
                        <a:rPr lang="en-US" sz="2200" b="0" i="0" smtClean="0">
                          <a:latin typeface="Cambria Math" panose="02040503050406030204" pitchFamily="18" charset="0"/>
                        </a:rPr>
                        <m:t>FACTOR</m:t>
                      </m:r>
                      <m:r>
                        <a:rPr lang="en-US" sz="2200" b="0" i="1" smtClean="0">
                          <a:latin typeface="Cambria Math" panose="02040503050406030204" pitchFamily="18" charset="0"/>
                        </a:rPr>
                        <m:t>=2016 </m:t>
                      </m:r>
                      <m:sSub>
                        <m:sSubPr>
                          <m:ctrlPr>
                            <a:rPr lang="en-US" sz="2200" b="0" i="1" smtClean="0">
                              <a:latin typeface="Cambria Math" panose="02040503050406030204" pitchFamily="18" charset="0"/>
                            </a:rPr>
                          </m:ctrlPr>
                        </m:sSubPr>
                        <m:e>
                          <m:r>
                            <a:rPr lang="en-US" sz="2200" b="0" i="1" smtClean="0">
                              <a:latin typeface="Cambria Math" panose="02040503050406030204" pitchFamily="18" charset="0"/>
                            </a:rPr>
                            <m:t>𝑁𝐻</m:t>
                          </m:r>
                        </m:e>
                        <m:sub>
                          <m:r>
                            <a:rPr lang="en-US" sz="2200" b="0" i="1" smtClean="0">
                              <a:latin typeface="Cambria Math" panose="02040503050406030204" pitchFamily="18" charset="0"/>
                            </a:rPr>
                            <m:t>3</m:t>
                          </m:r>
                        </m:sub>
                      </m:sSub>
                      <m:r>
                        <a:rPr lang="en-US" sz="2200" b="0" i="1" smtClean="0">
                          <a:latin typeface="Cambria Math" panose="02040503050406030204" pitchFamily="18" charset="0"/>
                        </a:rPr>
                        <m:t> </m:t>
                      </m:r>
                      <m:r>
                        <a:rPr lang="en-US" sz="2200" b="0" i="1" smtClean="0">
                          <a:latin typeface="Cambria Math" panose="02040503050406030204" pitchFamily="18" charset="0"/>
                        </a:rPr>
                        <m:t>𝐸𝑚𝑖𝑠𝑠𝑖𝑜𝑛𝑠</m:t>
                      </m:r>
                    </m:oMath>
                  </m:oMathPara>
                </a14:m>
                <a:endParaRPr lang="en-US" sz="2200" dirty="0"/>
              </a:p>
              <a:p>
                <a:pPr marL="393192" lvl="1" indent="0">
                  <a:buNone/>
                </a:pPr>
                <a:endParaRPr lang="en-US" sz="2000" dirty="0"/>
              </a:p>
              <a:p>
                <a:pPr marL="393192" lvl="1" indent="0">
                  <a:buNone/>
                </a:pPr>
                <a:r>
                  <a:rPr lang="en-US" sz="1700" dirty="0"/>
                  <a:t>* If State or Regional data were available, this calculation would apply the corresponding projection factor based on FIPS </a:t>
                </a:r>
                <a:r>
                  <a:rPr lang="en-US" sz="1700" u="sng" dirty="0"/>
                  <a:t>and</a:t>
                </a:r>
                <a:r>
                  <a:rPr lang="en-US" sz="1700" dirty="0"/>
                  <a:t> SCC</a:t>
                </a:r>
              </a:p>
              <a:p>
                <a:pPr marL="393192" lvl="1" indent="0">
                  <a:buNone/>
                </a:pPr>
                <a:endParaRPr lang="en-US" dirty="0"/>
              </a:p>
            </p:txBody>
          </p:sp>
        </mc:Choice>
        <mc:Fallback xmlns="">
          <p:sp>
            <p:nvSpPr>
              <p:cNvPr id="2" name="Content Placeholder 1"/>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ucida Sans Unicode"/>
                <a:ea typeface="+mn-ea"/>
                <a:cs typeface="+mn-cs"/>
              </a:rPr>
              <a:t>US EPA OAQPS, Emission Inventory and Analysis Group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Title 4"/>
          <p:cNvSpPr>
            <a:spLocks noGrp="1"/>
          </p:cNvSpPr>
          <p:nvPr>
            <p:ph type="title"/>
          </p:nvPr>
        </p:nvSpPr>
        <p:spPr/>
        <p:txBody>
          <a:bodyPr>
            <a:normAutofit fontScale="90000"/>
          </a:bodyPr>
          <a:lstStyle/>
          <a:p>
            <a:r>
              <a:rPr lang="en-US" sz="3600" dirty="0"/>
              <a:t>Nonpoint Projections:</a:t>
            </a:r>
            <a:br>
              <a:rPr lang="en-US" sz="3600" dirty="0"/>
            </a:br>
            <a:r>
              <a:rPr lang="en-US" dirty="0"/>
              <a:t>Ag NH3 (continued)</a:t>
            </a:r>
          </a:p>
        </p:txBody>
      </p:sp>
      <p:sp>
        <p:nvSpPr>
          <p:cNvPr id="6" name="TextBox 5">
            <a:extLst>
              <a:ext uri="{FF2B5EF4-FFF2-40B4-BE49-F238E27FC236}">
                <a16:creationId xmlns:a16="http://schemas.microsoft.com/office/drawing/2014/main" id="{FF69C8E6-C00E-4CEF-AD13-0FB05AFAF589}"/>
              </a:ext>
            </a:extLst>
          </p:cNvPr>
          <p:cNvSpPr txBox="1"/>
          <p:nvPr/>
        </p:nvSpPr>
        <p:spPr>
          <a:xfrm>
            <a:off x="2862943" y="2862943"/>
            <a:ext cx="184731" cy="369332"/>
          </a:xfrm>
          <a:prstGeom prst="rect">
            <a:avLst/>
          </a:prstGeom>
          <a:noFill/>
        </p:spPr>
        <p:txBody>
          <a:bodyPr wrap="none" rtlCol="0">
            <a:spAutoFit/>
          </a:bodyPr>
          <a:lstStyle/>
          <a:p>
            <a:endParaRPr lang="en-US" dirty="0"/>
          </a:p>
        </p:txBody>
      </p:sp>
      <p:pic>
        <p:nvPicPr>
          <p:cNvPr id="9" name="Picture 8">
            <a:extLst>
              <a:ext uri="{FF2B5EF4-FFF2-40B4-BE49-F238E27FC236}">
                <a16:creationId xmlns:a16="http://schemas.microsoft.com/office/drawing/2014/main" id="{73586B6A-8224-453D-8CF2-B239A46E6A18}"/>
              </a:ext>
            </a:extLst>
          </p:cNvPr>
          <p:cNvPicPr>
            <a:picLocks noChangeAspect="1"/>
          </p:cNvPicPr>
          <p:nvPr/>
        </p:nvPicPr>
        <p:blipFill>
          <a:blip r:embed="rId3"/>
          <a:stretch>
            <a:fillRect/>
          </a:stretch>
        </p:blipFill>
        <p:spPr>
          <a:xfrm>
            <a:off x="174171" y="1481328"/>
            <a:ext cx="8795657" cy="1965903"/>
          </a:xfrm>
          <a:prstGeom prst="rect">
            <a:avLst/>
          </a:prstGeom>
          <a:ln w="28575">
            <a:solidFill>
              <a:schemeClr val="tx1"/>
            </a:solidFill>
          </a:ln>
        </p:spPr>
      </p:pic>
      <p:sp>
        <p:nvSpPr>
          <p:cNvPr id="14" name="Rectangle 13">
            <a:extLst>
              <a:ext uri="{FF2B5EF4-FFF2-40B4-BE49-F238E27FC236}">
                <a16:creationId xmlns:a16="http://schemas.microsoft.com/office/drawing/2014/main" id="{795474A1-7E4E-48B0-BB41-7EA16DA92571}"/>
              </a:ext>
            </a:extLst>
          </p:cNvPr>
          <p:cNvSpPr/>
          <p:nvPr/>
        </p:nvSpPr>
        <p:spPr>
          <a:xfrm>
            <a:off x="1349829" y="2329543"/>
            <a:ext cx="1066801" cy="11813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DE8AF3A-B131-41CF-A598-8FA858C8C042}"/>
              </a:ext>
            </a:extLst>
          </p:cNvPr>
          <p:cNvSpPr/>
          <p:nvPr/>
        </p:nvSpPr>
        <p:spPr>
          <a:xfrm>
            <a:off x="489857" y="2329543"/>
            <a:ext cx="751114" cy="1181378"/>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24926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664409" y="1417638"/>
            <a:ext cx="7815182" cy="5319335"/>
          </a:xfrm>
          <a:prstGeom prst="rect">
            <a:avLst/>
          </a:prstGeom>
        </p:spPr>
      </p:pic>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58</a:t>
            </a:fld>
            <a:endParaRPr lang="en-US" dirty="0"/>
          </a:p>
        </p:txBody>
      </p:sp>
      <p:sp>
        <p:nvSpPr>
          <p:cNvPr id="5" name="Title 4"/>
          <p:cNvSpPr>
            <a:spLocks noGrp="1"/>
          </p:cNvSpPr>
          <p:nvPr>
            <p:ph type="title"/>
          </p:nvPr>
        </p:nvSpPr>
        <p:spPr/>
        <p:txBody>
          <a:bodyPr>
            <a:normAutofit fontScale="90000"/>
          </a:bodyPr>
          <a:lstStyle/>
          <a:p>
            <a:r>
              <a:rPr lang="en-US" dirty="0"/>
              <a:t>Example Ag Projection Packet </a:t>
            </a:r>
            <a:br>
              <a:rPr lang="en-US" dirty="0"/>
            </a:br>
            <a:r>
              <a:rPr lang="en-US" dirty="0"/>
              <a:t>(selected columns)</a:t>
            </a:r>
          </a:p>
        </p:txBody>
      </p:sp>
    </p:spTree>
    <p:extLst>
      <p:ext uri="{BB962C8B-B14F-4D97-AF65-F5344CB8AC3E}">
        <p14:creationId xmlns:p14="http://schemas.microsoft.com/office/powerpoint/2010/main" val="41278994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1"/>
            <a:r>
              <a:rPr lang="en-US" dirty="0"/>
              <a:t>Impacts unpaved and paved road dust only</a:t>
            </a:r>
          </a:p>
          <a:p>
            <a:pPr lvl="1"/>
            <a:r>
              <a:rPr lang="en-US" dirty="0"/>
              <a:t>Function of VMT on roads</a:t>
            </a:r>
          </a:p>
          <a:p>
            <a:pPr lvl="1"/>
            <a:r>
              <a:rPr lang="en-US" dirty="0"/>
              <a:t>Onroad VMT projected to future year using AEO  </a:t>
            </a:r>
          </a:p>
          <a:p>
            <a:pPr lvl="1"/>
            <a:r>
              <a:rPr lang="en-US" dirty="0"/>
              <a:t>County projection factor equation</a:t>
            </a:r>
          </a:p>
          <a:p>
            <a:pPr lvl="1"/>
            <a:endParaRPr lang="en-US" dirty="0"/>
          </a:p>
          <a:p>
            <a:pPr marL="630936" lvl="2" indent="0">
              <a:buNone/>
            </a:pPr>
            <a:r>
              <a:rPr lang="en-US" dirty="0"/>
              <a:t>PROJFAC =  </a:t>
            </a:r>
            <a:r>
              <a:rPr lang="en-US" sz="2200" u="sng" dirty="0"/>
              <a:t>(Future-year total county VMT)</a:t>
            </a:r>
          </a:p>
          <a:p>
            <a:pPr marL="2057400" lvl="8" indent="0">
              <a:buNone/>
            </a:pPr>
            <a:r>
              <a:rPr lang="en-US" sz="2400" dirty="0"/>
              <a:t>   </a:t>
            </a:r>
            <a:r>
              <a:rPr lang="en-US" sz="2200" dirty="0"/>
              <a:t>(Base-year total county VMT)</a:t>
            </a:r>
          </a:p>
          <a:p>
            <a:pPr marL="393192" lvl="1" indent="0">
              <a:buNone/>
            </a:pPr>
            <a:endParaRPr lang="en-US" dirty="0"/>
          </a:p>
          <a:p>
            <a:pPr marL="393192" lvl="1" indent="0">
              <a:buNone/>
            </a:pPr>
            <a:r>
              <a:rPr lang="en-US" dirty="0"/>
              <a:t>   Future </a:t>
            </a:r>
            <a:r>
              <a:rPr lang="en-US" dirty="0" err="1"/>
              <a:t>emis</a:t>
            </a:r>
            <a:r>
              <a:rPr lang="en-US" dirty="0"/>
              <a:t> = PROJFAC * base </a:t>
            </a:r>
            <a:r>
              <a:rPr lang="en-US" dirty="0" err="1"/>
              <a:t>emis</a:t>
            </a:r>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59</a:t>
            </a:fld>
            <a:endParaRPr lang="en-US" dirty="0"/>
          </a:p>
        </p:txBody>
      </p:sp>
      <p:sp>
        <p:nvSpPr>
          <p:cNvPr id="5" name="Title 4"/>
          <p:cNvSpPr>
            <a:spLocks noGrp="1"/>
          </p:cNvSpPr>
          <p:nvPr>
            <p:ph type="title"/>
          </p:nvPr>
        </p:nvSpPr>
        <p:spPr/>
        <p:txBody>
          <a:bodyPr>
            <a:normAutofit fontScale="90000"/>
          </a:bodyPr>
          <a:lstStyle/>
          <a:p>
            <a:r>
              <a:rPr lang="en-US" sz="3600" dirty="0"/>
              <a:t>Nonpoint Projections:</a:t>
            </a:r>
            <a:br>
              <a:rPr lang="en-US" sz="3600" dirty="0"/>
            </a:br>
            <a:r>
              <a:rPr lang="en-US" dirty="0"/>
              <a:t>Fugitive Dust</a:t>
            </a:r>
          </a:p>
        </p:txBody>
      </p:sp>
      <p:pic>
        <p:nvPicPr>
          <p:cNvPr id="6" name="Picture 5"/>
          <p:cNvPicPr>
            <a:picLocks noChangeAspect="1"/>
          </p:cNvPicPr>
          <p:nvPr/>
        </p:nvPicPr>
        <p:blipFill>
          <a:blip r:embed="rId2"/>
          <a:stretch>
            <a:fillRect/>
          </a:stretch>
        </p:blipFill>
        <p:spPr>
          <a:xfrm>
            <a:off x="6324600" y="4793800"/>
            <a:ext cx="2322672" cy="1739892"/>
          </a:xfrm>
          <a:prstGeom prst="rect">
            <a:avLst/>
          </a:prstGeom>
        </p:spPr>
      </p:pic>
    </p:spTree>
    <p:extLst>
      <p:ext uri="{BB962C8B-B14F-4D97-AF65-F5344CB8AC3E}">
        <p14:creationId xmlns:p14="http://schemas.microsoft.com/office/powerpoint/2010/main" val="3371743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47800"/>
            <a:ext cx="8305800" cy="4939067"/>
          </a:xfrm>
        </p:spPr>
        <p:txBody>
          <a:bodyPr>
            <a:normAutofit fontScale="85000" lnSpcReduction="20000"/>
          </a:bodyPr>
          <a:lstStyle/>
          <a:p>
            <a:pPr>
              <a:spcAft>
                <a:spcPts val="600"/>
              </a:spcAft>
            </a:pPr>
            <a:r>
              <a:rPr lang="en-US" dirty="0"/>
              <a:t>We use the </a:t>
            </a:r>
            <a:r>
              <a:rPr lang="en-US" b="1" dirty="0"/>
              <a:t>Sparse Matrix Operator Kernel Emissions (SMOKE)</a:t>
            </a:r>
            <a:r>
              <a:rPr lang="en-US" dirty="0"/>
              <a:t> modeling system and associated tools to process our emissions into air quality model-ready files (</a:t>
            </a:r>
            <a:r>
              <a:rPr lang="en-US" dirty="0">
                <a:hlinkClick r:id="rId2"/>
              </a:rPr>
              <a:t>http://www.cmascenter.org/smoke</a:t>
            </a:r>
            <a:r>
              <a:rPr lang="en-US" dirty="0"/>
              <a:t>) </a:t>
            </a:r>
          </a:p>
          <a:p>
            <a:pPr>
              <a:spcAft>
                <a:spcPts val="600"/>
              </a:spcAft>
            </a:pPr>
            <a:r>
              <a:rPr lang="en-US" dirty="0"/>
              <a:t>The input </a:t>
            </a:r>
            <a:r>
              <a:rPr lang="en-US" b="1" dirty="0"/>
              <a:t>emission inventories </a:t>
            </a:r>
            <a:r>
              <a:rPr lang="en-US" dirty="0"/>
              <a:t>(e.g., NEI) can be annual, monthly, daily, or hourly</a:t>
            </a:r>
          </a:p>
          <a:p>
            <a:pPr>
              <a:spcAft>
                <a:spcPts val="600"/>
              </a:spcAft>
            </a:pPr>
            <a:r>
              <a:rPr lang="en-US" dirty="0"/>
              <a:t>“</a:t>
            </a:r>
            <a:r>
              <a:rPr lang="en-US" b="1" dirty="0"/>
              <a:t>Ancillary” data files </a:t>
            </a:r>
            <a:r>
              <a:rPr lang="en-US" dirty="0"/>
              <a:t>help process inventories into gridded hourly emissions of the chemical species (e.g., NO, NO</a:t>
            </a:r>
            <a:r>
              <a:rPr lang="en-US" baseline="-25000" dirty="0"/>
              <a:t>2</a:t>
            </a:r>
            <a:r>
              <a:rPr lang="en-US" dirty="0"/>
              <a:t>, ISOP) used by the air quality model</a:t>
            </a:r>
          </a:p>
          <a:p>
            <a:pPr>
              <a:spcAft>
                <a:spcPts val="600"/>
              </a:spcAft>
            </a:pPr>
            <a:r>
              <a:rPr lang="en-US" b="1" dirty="0"/>
              <a:t>Meteorological data </a:t>
            </a:r>
            <a:r>
              <a:rPr lang="en-US" dirty="0"/>
              <a:t>such as temperature,  precipitation, and radiation are needed to compute emissions and for some sectors temporalization (e.g., </a:t>
            </a:r>
            <a:r>
              <a:rPr lang="en-US" dirty="0" err="1"/>
              <a:t>onroad</a:t>
            </a:r>
            <a:r>
              <a:rPr lang="en-US" dirty="0"/>
              <a:t> mobile, biogenic, res. wood, agricultural) </a:t>
            </a:r>
          </a:p>
          <a:p>
            <a:pPr>
              <a:spcAft>
                <a:spcPts val="600"/>
              </a:spcAft>
            </a:pPr>
            <a:r>
              <a:rPr lang="en-US" b="1" dirty="0"/>
              <a:t>Quality assurance </a:t>
            </a:r>
            <a:r>
              <a:rPr lang="en-US" dirty="0"/>
              <a:t>steps and data summaries ensure data is properly transformed and mass is not lost</a:t>
            </a:r>
          </a:p>
          <a:p>
            <a:endParaRPr lang="en-US" dirty="0"/>
          </a:p>
          <a:p>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6</a:t>
            </a:fld>
            <a:endParaRPr lang="en-US"/>
          </a:p>
        </p:txBody>
      </p:sp>
      <p:sp>
        <p:nvSpPr>
          <p:cNvPr id="5" name="Title 4"/>
          <p:cNvSpPr>
            <a:spLocks noGrp="1"/>
          </p:cNvSpPr>
          <p:nvPr>
            <p:ph type="title"/>
          </p:nvPr>
        </p:nvSpPr>
        <p:spPr>
          <a:xfrm>
            <a:off x="457200" y="274638"/>
            <a:ext cx="7391400" cy="1096962"/>
          </a:xfrm>
        </p:spPr>
        <p:txBody>
          <a:bodyPr>
            <a:normAutofit fontScale="90000"/>
          </a:bodyPr>
          <a:lstStyle/>
          <a:p>
            <a:r>
              <a:rPr lang="en-US" dirty="0"/>
              <a:t>Performing Emissions Modeling</a:t>
            </a:r>
          </a:p>
        </p:txBody>
      </p:sp>
      <p:sp>
        <p:nvSpPr>
          <p:cNvPr id="7" name="Footer Placeholder 4"/>
          <p:cNvSpPr txBox="1">
            <a:spLocks/>
          </p:cNvSpPr>
          <p:nvPr/>
        </p:nvSpPr>
        <p:spPr>
          <a:xfrm>
            <a:off x="4267200" y="6386867"/>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Tree>
    <p:extLst>
      <p:ext uri="{BB962C8B-B14F-4D97-AF65-F5344CB8AC3E}">
        <p14:creationId xmlns:p14="http://schemas.microsoft.com/office/powerpoint/2010/main" val="3233702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60</a:t>
            </a:fld>
            <a:endParaRPr lang="en-US" dirty="0"/>
          </a:p>
        </p:txBody>
      </p:sp>
      <p:sp>
        <p:nvSpPr>
          <p:cNvPr id="5" name="Title 4"/>
          <p:cNvSpPr>
            <a:spLocks noGrp="1"/>
          </p:cNvSpPr>
          <p:nvPr>
            <p:ph type="title"/>
          </p:nvPr>
        </p:nvSpPr>
        <p:spPr>
          <a:xfrm>
            <a:off x="228600" y="236553"/>
            <a:ext cx="8229600" cy="1143000"/>
          </a:xfrm>
        </p:spPr>
        <p:txBody>
          <a:bodyPr>
            <a:normAutofit/>
          </a:bodyPr>
          <a:lstStyle/>
          <a:p>
            <a:r>
              <a:rPr lang="en-US" dirty="0"/>
              <a:t>Example Fugitive Dust Packet</a:t>
            </a:r>
          </a:p>
        </p:txBody>
      </p:sp>
      <p:pic>
        <p:nvPicPr>
          <p:cNvPr id="2" name="Picture 1">
            <a:extLst>
              <a:ext uri="{FF2B5EF4-FFF2-40B4-BE49-F238E27FC236}">
                <a16:creationId xmlns:a16="http://schemas.microsoft.com/office/drawing/2014/main" id="{669F1CB4-86EB-418E-B268-0CB4399F4A90}"/>
              </a:ext>
            </a:extLst>
          </p:cNvPr>
          <p:cNvPicPr>
            <a:picLocks noChangeAspect="1"/>
          </p:cNvPicPr>
          <p:nvPr/>
        </p:nvPicPr>
        <p:blipFill>
          <a:blip r:embed="rId2"/>
          <a:stretch>
            <a:fillRect/>
          </a:stretch>
        </p:blipFill>
        <p:spPr>
          <a:xfrm>
            <a:off x="76200" y="1524000"/>
            <a:ext cx="8858250" cy="4429125"/>
          </a:xfrm>
          <a:prstGeom prst="rect">
            <a:avLst/>
          </a:prstGeom>
        </p:spPr>
      </p:pic>
    </p:spTree>
    <p:extLst>
      <p:ext uri="{BB962C8B-B14F-4D97-AF65-F5344CB8AC3E}">
        <p14:creationId xmlns:p14="http://schemas.microsoft.com/office/powerpoint/2010/main" val="40001408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22543FC-F7E4-4B52-B7DB-D14D8A7754F0}"/>
              </a:ext>
            </a:extLst>
          </p:cNvPr>
          <p:cNvSpPr>
            <a:spLocks noGrp="1"/>
          </p:cNvSpPr>
          <p:nvPr>
            <p:ph idx="1"/>
          </p:nvPr>
        </p:nvSpPr>
        <p:spPr/>
        <p:txBody>
          <a:bodyPr/>
          <a:lstStyle/>
          <a:p>
            <a:r>
              <a:rPr lang="en-US" dirty="0"/>
              <a:t>Compare base and future year emissions to ensure that factors were properly applied</a:t>
            </a:r>
          </a:p>
          <a:p>
            <a:r>
              <a:rPr lang="en-US" dirty="0"/>
              <a:t>Create percent and absolute difference maps to make sure that results are as expected</a:t>
            </a:r>
          </a:p>
          <a:p>
            <a:r>
              <a:rPr lang="en-US" dirty="0"/>
              <a:t>Note: Future year fugitive dust inventories undergo meteorological and transport fraction reductions like the base year ones do</a:t>
            </a:r>
          </a:p>
        </p:txBody>
      </p:sp>
      <p:sp>
        <p:nvSpPr>
          <p:cNvPr id="3" name="Footer Placeholder 2">
            <a:extLst>
              <a:ext uri="{FF2B5EF4-FFF2-40B4-BE49-F238E27FC236}">
                <a16:creationId xmlns:a16="http://schemas.microsoft.com/office/drawing/2014/main" id="{22CD84A2-1F8E-4F9F-8D9A-800707008D69}"/>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C21FE56C-DB64-4141-9F2B-83570F43F3F6}"/>
              </a:ext>
            </a:extLst>
          </p:cNvPr>
          <p:cNvSpPr>
            <a:spLocks noGrp="1"/>
          </p:cNvSpPr>
          <p:nvPr>
            <p:ph type="sldNum" sz="quarter" idx="12"/>
          </p:nvPr>
        </p:nvSpPr>
        <p:spPr/>
        <p:txBody>
          <a:bodyPr/>
          <a:lstStyle/>
          <a:p>
            <a:fld id="{61C894BD-DCE2-4A96-A9AF-225BBEAC2A40}" type="slidenum">
              <a:rPr lang="en-US" smtClean="0"/>
              <a:pPr/>
              <a:t>61</a:t>
            </a:fld>
            <a:endParaRPr lang="en-US" dirty="0"/>
          </a:p>
        </p:txBody>
      </p:sp>
      <p:sp>
        <p:nvSpPr>
          <p:cNvPr id="5" name="Title 4">
            <a:extLst>
              <a:ext uri="{FF2B5EF4-FFF2-40B4-BE49-F238E27FC236}">
                <a16:creationId xmlns:a16="http://schemas.microsoft.com/office/drawing/2014/main" id="{FB715A68-16E1-4CE1-BCE9-82CA56271FFE}"/>
              </a:ext>
            </a:extLst>
          </p:cNvPr>
          <p:cNvSpPr>
            <a:spLocks noGrp="1"/>
          </p:cNvSpPr>
          <p:nvPr>
            <p:ph type="title"/>
          </p:nvPr>
        </p:nvSpPr>
        <p:spPr/>
        <p:txBody>
          <a:bodyPr/>
          <a:lstStyle/>
          <a:p>
            <a:r>
              <a:rPr lang="en-US" dirty="0"/>
              <a:t>QA of ag/</a:t>
            </a:r>
            <a:r>
              <a:rPr lang="en-US" dirty="0" err="1"/>
              <a:t>afdust</a:t>
            </a:r>
            <a:r>
              <a:rPr lang="en-US" dirty="0"/>
              <a:t> Projections</a:t>
            </a:r>
          </a:p>
        </p:txBody>
      </p:sp>
    </p:spTree>
    <p:extLst>
      <p:ext uri="{BB962C8B-B14F-4D97-AF65-F5344CB8AC3E}">
        <p14:creationId xmlns:p14="http://schemas.microsoft.com/office/powerpoint/2010/main" val="30342025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38300" y="1295400"/>
            <a:ext cx="6057900" cy="4609272"/>
          </a:xfrm>
        </p:spPr>
      </p:pic>
      <p:sp>
        <p:nvSpPr>
          <p:cNvPr id="3" name="Footer Placeholder 2"/>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p:cNvSpPr>
            <a:spLocks noGrp="1"/>
          </p:cNvSpPr>
          <p:nvPr>
            <p:ph type="sldNum" sz="quarter" idx="12"/>
          </p:nvPr>
        </p:nvSpPr>
        <p:spPr/>
        <p:txBody>
          <a:bodyPr/>
          <a:lstStyle/>
          <a:p>
            <a:fld id="{61C894BD-DCE2-4A96-A9AF-225BBEAC2A40}" type="slidenum">
              <a:rPr lang="en-US" smtClean="0"/>
              <a:pPr/>
              <a:t>62</a:t>
            </a:fld>
            <a:endParaRPr lang="en-US"/>
          </a:p>
        </p:txBody>
      </p:sp>
      <p:sp>
        <p:nvSpPr>
          <p:cNvPr id="5" name="Title 4"/>
          <p:cNvSpPr>
            <a:spLocks noGrp="1"/>
          </p:cNvSpPr>
          <p:nvPr>
            <p:ph type="title"/>
          </p:nvPr>
        </p:nvSpPr>
        <p:spPr/>
        <p:txBody>
          <a:bodyPr/>
          <a:lstStyle/>
          <a:p>
            <a:r>
              <a:rPr lang="en-US" dirty="0"/>
              <a:t>Regional Haze RPOs</a:t>
            </a:r>
          </a:p>
        </p:txBody>
      </p:sp>
      <p:sp>
        <p:nvSpPr>
          <p:cNvPr id="6" name="TextBox 5"/>
          <p:cNvSpPr txBox="1"/>
          <p:nvPr/>
        </p:nvSpPr>
        <p:spPr>
          <a:xfrm>
            <a:off x="2438400" y="5941382"/>
            <a:ext cx="5904072" cy="646331"/>
          </a:xfrm>
          <a:prstGeom prst="rect">
            <a:avLst/>
          </a:prstGeom>
          <a:noFill/>
        </p:spPr>
        <p:txBody>
          <a:bodyPr wrap="square" rtlCol="0">
            <a:spAutoFit/>
          </a:bodyPr>
          <a:lstStyle/>
          <a:p>
            <a:r>
              <a:rPr lang="en-US" dirty="0"/>
              <a:t>Source: https://www.epa.gov/visibility/</a:t>
            </a:r>
            <a:br>
              <a:rPr lang="en-US" dirty="0"/>
            </a:br>
            <a:r>
              <a:rPr lang="en-US" dirty="0"/>
              <a:t>visibility-regional-planning-organizations</a:t>
            </a:r>
          </a:p>
        </p:txBody>
      </p:sp>
    </p:spTree>
    <p:extLst>
      <p:ext uri="{BB962C8B-B14F-4D97-AF65-F5344CB8AC3E}">
        <p14:creationId xmlns:p14="http://schemas.microsoft.com/office/powerpoint/2010/main" val="22359447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0922" y="970024"/>
            <a:ext cx="4416878" cy="2576512"/>
          </a:xfrm>
          <a:prstGeom prst="rect">
            <a:avLst/>
          </a:prstGeom>
        </p:spPr>
      </p:pic>
      <p:sp>
        <p:nvSpPr>
          <p:cNvPr id="2" name="Footer Placeholder 1"/>
          <p:cNvSpPr>
            <a:spLocks noGrp="1"/>
          </p:cNvSpPr>
          <p:nvPr>
            <p:ph type="ftr" sz="quarter" idx="11"/>
          </p:nvPr>
        </p:nvSpPr>
        <p:spPr>
          <a:xfrm>
            <a:off x="4380072"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p:txBody>
          <a:bodyPr/>
          <a:lstStyle/>
          <a:p>
            <a:fld id="{61C894BD-DCE2-4A96-A9AF-225BBEAC2A40}" type="slidenum">
              <a:rPr lang="en-US" smtClean="0"/>
              <a:pPr/>
              <a:t>63</a:t>
            </a:fld>
            <a:endParaRPr lang="en-US" dirty="0"/>
          </a:p>
        </p:txBody>
      </p:sp>
      <p:sp>
        <p:nvSpPr>
          <p:cNvPr id="9" name="Title 4"/>
          <p:cNvSpPr txBox="1">
            <a:spLocks/>
          </p:cNvSpPr>
          <p:nvPr/>
        </p:nvSpPr>
        <p:spPr>
          <a:xfrm>
            <a:off x="152400" y="226455"/>
            <a:ext cx="8826343"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t>Changes in ag emissions 2011-2028</a:t>
            </a:r>
          </a:p>
        </p:txBody>
      </p:sp>
      <p:sp>
        <p:nvSpPr>
          <p:cNvPr id="11" name="TextBox 10"/>
          <p:cNvSpPr txBox="1"/>
          <p:nvPr/>
        </p:nvSpPr>
        <p:spPr>
          <a:xfrm>
            <a:off x="5105400" y="3657600"/>
            <a:ext cx="3549370" cy="307777"/>
          </a:xfrm>
          <a:prstGeom prst="rect">
            <a:avLst/>
          </a:prstGeom>
          <a:noFill/>
        </p:spPr>
        <p:txBody>
          <a:bodyPr wrap="none" rtlCol="0">
            <a:spAutoFit/>
          </a:bodyPr>
          <a:lstStyle/>
          <a:p>
            <a:r>
              <a:rPr lang="en-US" sz="1400" dirty="0"/>
              <a:t>CENRAP MANE-VU MRPO VISTAS WRAP</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06463"/>
            <a:ext cx="4846863" cy="2827337"/>
          </a:xfrm>
          <a:prstGeom prst="rect">
            <a:avLst/>
          </a:prstGeom>
        </p:spPr>
      </p:pic>
      <p:sp>
        <p:nvSpPr>
          <p:cNvPr id="12" name="TextBox 11"/>
          <p:cNvSpPr txBox="1"/>
          <p:nvPr/>
        </p:nvSpPr>
        <p:spPr>
          <a:xfrm>
            <a:off x="4499362" y="1254039"/>
            <a:ext cx="682238" cy="230832"/>
          </a:xfrm>
          <a:prstGeom prst="rect">
            <a:avLst/>
          </a:prstGeom>
          <a:solidFill>
            <a:schemeClr val="bg1"/>
          </a:solidFill>
        </p:spPr>
        <p:txBody>
          <a:bodyPr wrap="none" rIns="0" rtlCol="0">
            <a:spAutoFit/>
          </a:bodyPr>
          <a:lstStyle/>
          <a:p>
            <a:r>
              <a:rPr lang="en-US" sz="900" dirty="0"/>
              <a:t>1,500,000</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 y="3660201"/>
            <a:ext cx="4710417" cy="2747743"/>
          </a:xfrm>
          <a:prstGeom prst="rect">
            <a:avLst/>
          </a:prstGeom>
        </p:spPr>
      </p:pic>
    </p:spTree>
    <p:extLst>
      <p:ext uri="{BB962C8B-B14F-4D97-AF65-F5344CB8AC3E}">
        <p14:creationId xmlns:p14="http://schemas.microsoft.com/office/powerpoint/2010/main" val="323327017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1" y="4032448"/>
            <a:ext cx="4060032" cy="2368352"/>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659" y="1020249"/>
            <a:ext cx="4286249" cy="2500312"/>
          </a:xfrm>
          <a:prstGeom prst="rect">
            <a:avLst/>
          </a:prstGeom>
        </p:spPr>
      </p:pic>
      <p:sp>
        <p:nvSpPr>
          <p:cNvPr id="12" name="TextBox 11"/>
          <p:cNvSpPr txBox="1"/>
          <p:nvPr/>
        </p:nvSpPr>
        <p:spPr>
          <a:xfrm>
            <a:off x="4684602" y="1219200"/>
            <a:ext cx="571631" cy="230832"/>
          </a:xfrm>
          <a:prstGeom prst="rect">
            <a:avLst/>
          </a:prstGeom>
          <a:solidFill>
            <a:schemeClr val="bg1"/>
          </a:solidFill>
        </p:spPr>
        <p:txBody>
          <a:bodyPr wrap="none" rIns="0" rtlCol="0">
            <a:spAutoFit/>
          </a:bodyPr>
          <a:lstStyle/>
          <a:p>
            <a:r>
              <a:rPr lang="en-US" sz="900" dirty="0"/>
              <a:t>500,000</a:t>
            </a:r>
          </a:p>
        </p:txBody>
      </p:sp>
      <p:sp>
        <p:nvSpPr>
          <p:cNvPr id="2" name="Footer Placeholder 1"/>
          <p:cNvSpPr>
            <a:spLocks noGrp="1"/>
          </p:cNvSpPr>
          <p:nvPr>
            <p:ph type="ftr" sz="quarter" idx="11"/>
          </p:nvPr>
        </p:nvSpPr>
        <p:spPr>
          <a:xfrm>
            <a:off x="4380072"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p:txBody>
          <a:bodyPr/>
          <a:lstStyle/>
          <a:p>
            <a:fld id="{61C894BD-DCE2-4A96-A9AF-225BBEAC2A40}" type="slidenum">
              <a:rPr lang="en-US" smtClean="0"/>
              <a:pPr/>
              <a:t>64</a:t>
            </a:fld>
            <a:endParaRPr lang="en-US" dirty="0"/>
          </a:p>
        </p:txBody>
      </p:sp>
      <p:sp>
        <p:nvSpPr>
          <p:cNvPr id="9" name="Title 4"/>
          <p:cNvSpPr txBox="1">
            <a:spLocks/>
          </p:cNvSpPr>
          <p:nvPr/>
        </p:nvSpPr>
        <p:spPr>
          <a:xfrm>
            <a:off x="152400" y="226455"/>
            <a:ext cx="8826343"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t>Changes in </a:t>
            </a:r>
            <a:r>
              <a:rPr lang="en-US" sz="3200" b="0" dirty="0" err="1"/>
              <a:t>afdust</a:t>
            </a:r>
            <a:r>
              <a:rPr lang="en-US" sz="3200" b="0" dirty="0"/>
              <a:t> emissions 2011-2028</a:t>
            </a:r>
          </a:p>
        </p:txBody>
      </p:sp>
      <p:sp>
        <p:nvSpPr>
          <p:cNvPr id="11" name="TextBox 10"/>
          <p:cNvSpPr txBox="1"/>
          <p:nvPr/>
        </p:nvSpPr>
        <p:spPr>
          <a:xfrm>
            <a:off x="5304594" y="3657600"/>
            <a:ext cx="3549370" cy="307777"/>
          </a:xfrm>
          <a:prstGeom prst="rect">
            <a:avLst/>
          </a:prstGeom>
          <a:noFill/>
        </p:spPr>
        <p:txBody>
          <a:bodyPr wrap="none" rtlCol="0">
            <a:spAutoFit/>
          </a:bodyPr>
          <a:lstStyle/>
          <a:p>
            <a:r>
              <a:rPr lang="en-US" sz="1400" dirty="0"/>
              <a:t>CENRAP MANE-VU MRPO VISTAS WRAP</a:t>
            </a:r>
          </a:p>
        </p:txBody>
      </p:sp>
      <p:sp>
        <p:nvSpPr>
          <p:cNvPr id="13" name="TextBox 12"/>
          <p:cNvSpPr txBox="1"/>
          <p:nvPr/>
        </p:nvSpPr>
        <p:spPr>
          <a:xfrm>
            <a:off x="4741853" y="4221999"/>
            <a:ext cx="682238" cy="230832"/>
          </a:xfrm>
          <a:prstGeom prst="rect">
            <a:avLst/>
          </a:prstGeom>
          <a:solidFill>
            <a:schemeClr val="bg1"/>
          </a:solidFill>
        </p:spPr>
        <p:txBody>
          <a:bodyPr wrap="none" rIns="0" rtlCol="0">
            <a:spAutoFit/>
          </a:bodyPr>
          <a:lstStyle/>
          <a:p>
            <a:r>
              <a:rPr lang="en-US" sz="900" dirty="0"/>
              <a:t>3,000,000</a:t>
            </a: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8" y="997256"/>
            <a:ext cx="4787075" cy="279246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67" y="3792030"/>
            <a:ext cx="4725470" cy="2756524"/>
          </a:xfrm>
          <a:prstGeom prst="rect">
            <a:avLst/>
          </a:prstGeom>
        </p:spPr>
      </p:pic>
    </p:spTree>
    <p:extLst>
      <p:ext uri="{BB962C8B-B14F-4D97-AF65-F5344CB8AC3E}">
        <p14:creationId xmlns:p14="http://schemas.microsoft.com/office/powerpoint/2010/main" val="31257161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Any questions on ag or fugitive dust projections?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65</a:t>
            </a:fld>
            <a:endParaRPr lang="en-US" dirty="0"/>
          </a:p>
        </p:txBody>
      </p:sp>
      <p:sp>
        <p:nvSpPr>
          <p:cNvPr id="5" name="Title 4"/>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54529094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spcAft>
                <a:spcPts val="600"/>
              </a:spcAft>
            </a:pPr>
            <a:r>
              <a:rPr lang="en-US" dirty="0"/>
              <a:t>Growth derived from year 2012 appliance shipments and forecast revenue forecasts (e.g. US Bureau of Economic Analysis)</a:t>
            </a:r>
          </a:p>
          <a:p>
            <a:pPr>
              <a:spcAft>
                <a:spcPts val="600"/>
              </a:spcAft>
            </a:pPr>
            <a:r>
              <a:rPr lang="en-US" dirty="0"/>
              <a:t>Updated to include recently promulgated NSPS for ‘wood heaters’: </a:t>
            </a:r>
            <a:r>
              <a:rPr lang="en-US" sz="1800" dirty="0">
                <a:hlinkClick r:id="rId2"/>
              </a:rPr>
              <a:t>http://www2.epa.gov/residential-wood-heaters/final-new-source-performance-standards-residential-wood-heaters</a:t>
            </a:r>
            <a:r>
              <a:rPr lang="en-US" sz="1800" dirty="0"/>
              <a:t> </a:t>
            </a:r>
          </a:p>
          <a:p>
            <a:pPr>
              <a:spcAft>
                <a:spcPts val="600"/>
              </a:spcAft>
            </a:pPr>
            <a:r>
              <a:rPr lang="en-US" dirty="0"/>
              <a:t>Net decrease rather than increase in RWC emissions vs business as usual approach in prior platform</a:t>
            </a:r>
          </a:p>
          <a:p>
            <a:pPr>
              <a:spcAft>
                <a:spcPts val="600"/>
              </a:spcAft>
            </a:pPr>
            <a:r>
              <a:rPr lang="en-US" dirty="0"/>
              <a:t>Reflect year 2015 rulemaking and minor corrections</a:t>
            </a:r>
          </a:p>
          <a:p>
            <a:pPr>
              <a:spcAft>
                <a:spcPts val="600"/>
              </a:spcAft>
            </a:pPr>
            <a:r>
              <a:rPr lang="en-US" dirty="0"/>
              <a:t>Appliance-specific retirement/replacement rates for most sources</a:t>
            </a:r>
          </a:p>
          <a:p>
            <a:pPr>
              <a:spcAft>
                <a:spcPts val="600"/>
              </a:spcAft>
            </a:pPr>
            <a:r>
              <a:rPr lang="en-US" dirty="0"/>
              <a:t>“No-change” assumption used in western states: WA, OR, CA</a:t>
            </a:r>
          </a:p>
          <a:p>
            <a:r>
              <a:rPr lang="en-US" dirty="0"/>
              <a:t>Burn bans not addressed in 2011 platforms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66</a:t>
            </a:fld>
            <a:endParaRPr lang="en-US" dirty="0"/>
          </a:p>
        </p:txBody>
      </p:sp>
      <p:sp>
        <p:nvSpPr>
          <p:cNvPr id="5" name="Title 4"/>
          <p:cNvSpPr>
            <a:spLocks noGrp="1"/>
          </p:cNvSpPr>
          <p:nvPr>
            <p:ph type="title"/>
          </p:nvPr>
        </p:nvSpPr>
        <p:spPr/>
        <p:txBody>
          <a:bodyPr>
            <a:normAutofit fontScale="90000"/>
          </a:bodyPr>
          <a:lstStyle/>
          <a:p>
            <a:r>
              <a:rPr lang="en-US" dirty="0"/>
              <a:t>Nonpoint Projections:</a:t>
            </a:r>
            <a:br>
              <a:rPr lang="en-US" dirty="0"/>
            </a:br>
            <a:r>
              <a:rPr lang="en-US" dirty="0"/>
              <a:t>Residential Wood Combustion</a:t>
            </a:r>
          </a:p>
        </p:txBody>
      </p:sp>
    </p:spTree>
    <p:extLst>
      <p:ext uri="{BB962C8B-B14F-4D97-AF65-F5344CB8AC3E}">
        <p14:creationId xmlns:p14="http://schemas.microsoft.com/office/powerpoint/2010/main" val="22495986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417638"/>
            <a:ext cx="9220200" cy="4525963"/>
          </a:xfrm>
        </p:spPr>
        <p:txBody>
          <a:bodyPr/>
          <a:lstStyle/>
          <a:p>
            <a:r>
              <a:rPr lang="en-US" sz="2000" dirty="0"/>
              <a:t>PROJECTION_2011_2023_RWC_2011v6_3_csv_02sep2016_v0.txt</a:t>
            </a:r>
          </a:p>
          <a:p>
            <a:r>
              <a:rPr lang="en-US" sz="2000" dirty="0"/>
              <a:t>BETA_Projections_RWC_2023_18apr2016_emf_csv_02sep2016_v0.txt</a:t>
            </a:r>
          </a:p>
          <a:p>
            <a:pPr marL="109728" indent="0">
              <a:buNone/>
            </a:pPr>
            <a:endParaRPr lang="en-US" dirty="0"/>
          </a:p>
          <a:p>
            <a:r>
              <a:rPr lang="en-US" dirty="0"/>
              <a:t> List the packets from our platform</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67</a:t>
            </a:fld>
            <a:endParaRPr lang="en-US" dirty="0"/>
          </a:p>
        </p:txBody>
      </p:sp>
      <p:sp>
        <p:nvSpPr>
          <p:cNvPr id="5" name="Title 4"/>
          <p:cNvSpPr>
            <a:spLocks noGrp="1"/>
          </p:cNvSpPr>
          <p:nvPr>
            <p:ph type="title"/>
          </p:nvPr>
        </p:nvSpPr>
        <p:spPr/>
        <p:txBody>
          <a:bodyPr/>
          <a:lstStyle/>
          <a:p>
            <a:r>
              <a:rPr lang="en-US" dirty="0"/>
              <a:t>Packets for RWC projections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156" y="2328466"/>
            <a:ext cx="8816396" cy="3847306"/>
          </a:xfrm>
          <a:prstGeom prst="rect">
            <a:avLst/>
          </a:prstGeom>
        </p:spPr>
      </p:pic>
    </p:spTree>
    <p:extLst>
      <p:ext uri="{BB962C8B-B14F-4D97-AF65-F5344CB8AC3E}">
        <p14:creationId xmlns:p14="http://schemas.microsoft.com/office/powerpoint/2010/main" val="26565488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27760"/>
            <a:ext cx="4772439" cy="2783923"/>
          </a:xfrm>
          <a:prstGeom prst="rect">
            <a:avLst/>
          </a:prstGeom>
        </p:spPr>
      </p:pic>
      <p:pic>
        <p:nvPicPr>
          <p:cNvPr id="17"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2289" y="1143000"/>
            <a:ext cx="4310743" cy="2514600"/>
          </a:xfrm>
          <a:prstGeom prst="rect">
            <a:avLst/>
          </a:prstGeom>
        </p:spPr>
      </p:pic>
      <p:sp>
        <p:nvSpPr>
          <p:cNvPr id="2" name="Footer Placeholder 1"/>
          <p:cNvSpPr>
            <a:spLocks noGrp="1"/>
          </p:cNvSpPr>
          <p:nvPr>
            <p:ph type="ftr" sz="quarter" idx="11"/>
          </p:nvPr>
        </p:nvSpPr>
        <p:spPr>
          <a:xfrm>
            <a:off x="4380072"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p:txBody>
          <a:bodyPr/>
          <a:lstStyle/>
          <a:p>
            <a:fld id="{61C894BD-DCE2-4A96-A9AF-225BBEAC2A40}" type="slidenum">
              <a:rPr lang="en-US" smtClean="0"/>
              <a:pPr/>
              <a:t>68</a:t>
            </a:fld>
            <a:endParaRPr lang="en-US" dirty="0"/>
          </a:p>
        </p:txBody>
      </p:sp>
      <p:sp>
        <p:nvSpPr>
          <p:cNvPr id="9" name="Title 4"/>
          <p:cNvSpPr txBox="1">
            <a:spLocks/>
          </p:cNvSpPr>
          <p:nvPr/>
        </p:nvSpPr>
        <p:spPr>
          <a:xfrm>
            <a:off x="152400" y="226455"/>
            <a:ext cx="8826343"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effectLst/>
              </a:rPr>
              <a:t>Changes in RWC Emissions 2011-2028</a:t>
            </a:r>
          </a:p>
        </p:txBody>
      </p:sp>
      <p:sp>
        <p:nvSpPr>
          <p:cNvPr id="11" name="TextBox 10"/>
          <p:cNvSpPr txBox="1"/>
          <p:nvPr/>
        </p:nvSpPr>
        <p:spPr>
          <a:xfrm>
            <a:off x="4900141" y="3656903"/>
            <a:ext cx="3549370" cy="307777"/>
          </a:xfrm>
          <a:prstGeom prst="rect">
            <a:avLst/>
          </a:prstGeom>
          <a:noFill/>
        </p:spPr>
        <p:txBody>
          <a:bodyPr wrap="none" rtlCol="0">
            <a:spAutoFit/>
          </a:bodyPr>
          <a:lstStyle/>
          <a:p>
            <a:r>
              <a:rPr lang="en-US" sz="1400" dirty="0"/>
              <a:t>CENRAP MANE-VU MRPO VISTAS WRAP</a:t>
            </a:r>
          </a:p>
        </p:txBody>
      </p:sp>
      <p:sp>
        <p:nvSpPr>
          <p:cNvPr id="12" name="TextBox 11"/>
          <p:cNvSpPr txBox="1"/>
          <p:nvPr/>
        </p:nvSpPr>
        <p:spPr>
          <a:xfrm>
            <a:off x="4574587" y="1371600"/>
            <a:ext cx="607013" cy="230832"/>
          </a:xfrm>
          <a:prstGeom prst="rect">
            <a:avLst/>
          </a:prstGeom>
          <a:solidFill>
            <a:schemeClr val="bg1"/>
          </a:solidFill>
        </p:spPr>
        <p:txBody>
          <a:bodyPr wrap="square" rIns="0" rtlCol="0">
            <a:spAutoFit/>
          </a:bodyPr>
          <a:lstStyle/>
          <a:p>
            <a:r>
              <a:rPr lang="en-US" sz="900" dirty="0"/>
              <a:t>120,000</a:t>
            </a:r>
          </a:p>
        </p:txBody>
      </p:sp>
      <p:sp>
        <p:nvSpPr>
          <p:cNvPr id="18" name="TextBox 17"/>
          <p:cNvSpPr txBox="1"/>
          <p:nvPr/>
        </p:nvSpPr>
        <p:spPr>
          <a:xfrm>
            <a:off x="4971541" y="4279067"/>
            <a:ext cx="4041491" cy="1200329"/>
          </a:xfrm>
          <a:prstGeom prst="rect">
            <a:avLst/>
          </a:prstGeom>
          <a:noFill/>
        </p:spPr>
        <p:txBody>
          <a:bodyPr wrap="none" rtlCol="0">
            <a:spAutoFit/>
          </a:bodyPr>
          <a:lstStyle/>
          <a:p>
            <a:r>
              <a:rPr lang="en-US" dirty="0"/>
              <a:t>Change in methodology </a:t>
            </a:r>
          </a:p>
          <a:p>
            <a:r>
              <a:rPr lang="en-US" dirty="0"/>
              <a:t>between 2011 and 2014 NEI </a:t>
            </a:r>
            <a:br>
              <a:rPr lang="en-US" dirty="0"/>
            </a:br>
            <a:r>
              <a:rPr lang="en-US" dirty="0"/>
              <a:t>causes inconsistencies between </a:t>
            </a:r>
            <a:br>
              <a:rPr lang="en-US" dirty="0"/>
            </a:br>
            <a:r>
              <a:rPr lang="en-US" dirty="0"/>
              <a:t>2014 and 2011-based projections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898" y="3636319"/>
            <a:ext cx="4614391" cy="2691728"/>
          </a:xfrm>
          <a:prstGeom prst="rect">
            <a:avLst/>
          </a:prstGeom>
        </p:spPr>
      </p:pic>
    </p:spTree>
    <p:extLst>
      <p:ext uri="{BB962C8B-B14F-4D97-AF65-F5344CB8AC3E}">
        <p14:creationId xmlns:p14="http://schemas.microsoft.com/office/powerpoint/2010/main" val="27620641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a:t>Rail includes on-rail line locomotives</a:t>
            </a:r>
          </a:p>
          <a:p>
            <a:pPr lvl="1"/>
            <a:r>
              <a:rPr lang="en-US" dirty="0"/>
              <a:t>Yard Locomotives in point source inventory</a:t>
            </a:r>
          </a:p>
          <a:p>
            <a:r>
              <a:rPr lang="en-US" dirty="0"/>
              <a:t>The future year cmv and rail emissions account for increased fuel consumption based on Energy Information Administration (EIA) fuel consumption projections for freight</a:t>
            </a:r>
          </a:p>
          <a:p>
            <a:r>
              <a:rPr lang="en-US" dirty="0"/>
              <a:t>Regulatory programs: </a:t>
            </a:r>
          </a:p>
          <a:p>
            <a:pPr lvl="1"/>
            <a:r>
              <a:rPr lang="en-US" dirty="0"/>
              <a:t>Final Locomotive-Marine rule for engines less than 30L/cylinder, Clean Air Nonroad Diesel Rule</a:t>
            </a:r>
          </a:p>
          <a:p>
            <a:pPr lvl="1"/>
            <a:r>
              <a:rPr lang="en-US" dirty="0"/>
              <a:t>Category 3 marine diesel engines Clean Air Act and International Maritime Organization Standards</a:t>
            </a:r>
          </a:p>
          <a:p>
            <a:pPr lvl="2"/>
            <a:r>
              <a:rPr lang="en-US" dirty="0"/>
              <a:t>CMV Exclusive Economic Zone (EEZ) reductions:</a:t>
            </a:r>
            <a:br>
              <a:rPr lang="en-US" dirty="0"/>
            </a:br>
            <a:r>
              <a:rPr lang="en-US" dirty="0"/>
              <a:t>SO2 reductions in EEZ 200 nautical miles from state waters by 2015, and implemented globally by 2020</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69</a:t>
            </a:fld>
            <a:endParaRPr lang="en-US" dirty="0"/>
          </a:p>
        </p:txBody>
      </p:sp>
      <p:sp>
        <p:nvSpPr>
          <p:cNvPr id="5" name="Title 4"/>
          <p:cNvSpPr>
            <a:spLocks noGrp="1"/>
          </p:cNvSpPr>
          <p:nvPr>
            <p:ph type="title"/>
          </p:nvPr>
        </p:nvSpPr>
        <p:spPr/>
        <p:txBody>
          <a:bodyPr>
            <a:normAutofit fontScale="90000"/>
          </a:bodyPr>
          <a:lstStyle/>
          <a:p>
            <a:r>
              <a:rPr lang="en-US" dirty="0"/>
              <a:t>Non-EGU Projections:</a:t>
            </a:r>
            <a:br>
              <a:rPr lang="en-US" dirty="0"/>
            </a:br>
            <a:r>
              <a:rPr lang="en-US" dirty="0"/>
              <a:t>CMV and rail</a:t>
            </a:r>
          </a:p>
        </p:txBody>
      </p:sp>
    </p:spTree>
    <p:extLst>
      <p:ext uri="{BB962C8B-B14F-4D97-AF65-F5344CB8AC3E}">
        <p14:creationId xmlns:p14="http://schemas.microsoft.com/office/powerpoint/2010/main" val="4078076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0785718-6F7F-4D3D-98EC-3CEAE01B42C9}"/>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A7739236-CA2B-454B-AFBD-F2CFDA26B717}"/>
              </a:ext>
            </a:extLst>
          </p:cNvPr>
          <p:cNvSpPr>
            <a:spLocks noGrp="1"/>
          </p:cNvSpPr>
          <p:nvPr>
            <p:ph type="sldNum" sz="quarter" idx="12"/>
          </p:nvPr>
        </p:nvSpPr>
        <p:spPr/>
        <p:txBody>
          <a:bodyPr/>
          <a:lstStyle/>
          <a:p>
            <a:fld id="{61C894BD-DCE2-4A96-A9AF-225BBEAC2A40}" type="slidenum">
              <a:rPr lang="en-US" smtClean="0"/>
              <a:pPr/>
              <a:t>7</a:t>
            </a:fld>
            <a:endParaRPr lang="en-US"/>
          </a:p>
        </p:txBody>
      </p:sp>
      <p:sp>
        <p:nvSpPr>
          <p:cNvPr id="5" name="Title 4">
            <a:extLst>
              <a:ext uri="{FF2B5EF4-FFF2-40B4-BE49-F238E27FC236}">
                <a16:creationId xmlns:a16="http://schemas.microsoft.com/office/drawing/2014/main" id="{2D9DC1DA-63AB-4561-83D2-F1CB669C49FB}"/>
              </a:ext>
            </a:extLst>
          </p:cNvPr>
          <p:cNvSpPr>
            <a:spLocks noGrp="1"/>
          </p:cNvSpPr>
          <p:nvPr>
            <p:ph type="title"/>
          </p:nvPr>
        </p:nvSpPr>
        <p:spPr>
          <a:xfrm>
            <a:off x="457200" y="274638"/>
            <a:ext cx="7772400" cy="1096962"/>
          </a:xfrm>
        </p:spPr>
        <p:txBody>
          <a:bodyPr>
            <a:normAutofit fontScale="90000"/>
          </a:bodyPr>
          <a:lstStyle/>
          <a:p>
            <a:r>
              <a:rPr lang="en-US" dirty="0"/>
              <a:t>Emissions Modeling Schematic</a:t>
            </a:r>
          </a:p>
        </p:txBody>
      </p:sp>
      <p:sp>
        <p:nvSpPr>
          <p:cNvPr id="8" name="TextBox 7">
            <a:extLst>
              <a:ext uri="{FF2B5EF4-FFF2-40B4-BE49-F238E27FC236}">
                <a16:creationId xmlns:a16="http://schemas.microsoft.com/office/drawing/2014/main" id="{DA4FC20A-A1B1-48BE-AF8E-0A3EFE22A6BF}"/>
              </a:ext>
            </a:extLst>
          </p:cNvPr>
          <p:cNvSpPr txBox="1"/>
          <p:nvPr/>
        </p:nvSpPr>
        <p:spPr>
          <a:xfrm>
            <a:off x="244598" y="2174806"/>
            <a:ext cx="2204450" cy="1323439"/>
          </a:xfrm>
          <a:prstGeom prst="rect">
            <a:avLst/>
          </a:prstGeom>
          <a:noFill/>
        </p:spPr>
        <p:txBody>
          <a:bodyPr wrap="none" rtlCol="0">
            <a:spAutoFit/>
          </a:bodyPr>
          <a:lstStyle/>
          <a:p>
            <a:r>
              <a:rPr lang="en-US" sz="2200" b="1" dirty="0"/>
              <a:t>Meteorological</a:t>
            </a:r>
            <a:br>
              <a:rPr lang="en-US" sz="2200" b="1" dirty="0"/>
            </a:br>
            <a:r>
              <a:rPr lang="en-US" sz="2200" b="1" dirty="0"/>
              <a:t>Data</a:t>
            </a:r>
            <a:r>
              <a:rPr lang="en-US" sz="2000" b="1" dirty="0"/>
              <a:t>:</a:t>
            </a:r>
            <a:r>
              <a:rPr lang="en-US" sz="2000" dirty="0"/>
              <a:t> </a:t>
            </a:r>
            <a:r>
              <a:rPr lang="en-US" dirty="0"/>
              <a:t>humidity, </a:t>
            </a:r>
          </a:p>
          <a:p>
            <a:r>
              <a:rPr lang="en-US" dirty="0"/>
              <a:t>temperature,</a:t>
            </a:r>
          </a:p>
          <a:p>
            <a:r>
              <a:rPr lang="en-US" dirty="0"/>
              <a:t>radiation, …</a:t>
            </a:r>
          </a:p>
        </p:txBody>
      </p:sp>
      <p:sp>
        <p:nvSpPr>
          <p:cNvPr id="9" name="Cloud 8">
            <a:extLst>
              <a:ext uri="{FF2B5EF4-FFF2-40B4-BE49-F238E27FC236}">
                <a16:creationId xmlns:a16="http://schemas.microsoft.com/office/drawing/2014/main" id="{9CEE972B-7967-461F-BABA-44BBA18C16BE}"/>
              </a:ext>
            </a:extLst>
          </p:cNvPr>
          <p:cNvSpPr/>
          <p:nvPr/>
        </p:nvSpPr>
        <p:spPr>
          <a:xfrm>
            <a:off x="5074" y="1786907"/>
            <a:ext cx="2551901" cy="2099235"/>
          </a:xfrm>
          <a:prstGeom prst="clou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9564F875-C9BE-4555-9974-4573E337888E}"/>
              </a:ext>
            </a:extLst>
          </p:cNvPr>
          <p:cNvSpPr/>
          <p:nvPr/>
        </p:nvSpPr>
        <p:spPr>
          <a:xfrm>
            <a:off x="2489120" y="2742820"/>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1F4827-61F5-4F16-B67C-D57279579DF9}"/>
              </a:ext>
            </a:extLst>
          </p:cNvPr>
          <p:cNvSpPr txBox="1"/>
          <p:nvPr/>
        </p:nvSpPr>
        <p:spPr>
          <a:xfrm>
            <a:off x="66123" y="4349268"/>
            <a:ext cx="3259226" cy="1292662"/>
          </a:xfrm>
          <a:prstGeom prst="rect">
            <a:avLst/>
          </a:prstGeom>
          <a:noFill/>
        </p:spPr>
        <p:txBody>
          <a:bodyPr wrap="none" rtlCol="0">
            <a:spAutoFit/>
          </a:bodyPr>
          <a:lstStyle/>
          <a:p>
            <a:pPr algn="ctr"/>
            <a:r>
              <a:rPr lang="en-US" sz="2400" b="1" dirty="0"/>
              <a:t>Ancillary Data</a:t>
            </a:r>
            <a:br>
              <a:rPr lang="en-US" sz="2400" b="1" dirty="0"/>
            </a:br>
            <a:r>
              <a:rPr lang="en-US" dirty="0"/>
              <a:t>Speciation and Temporal</a:t>
            </a:r>
            <a:br>
              <a:rPr lang="en-US" dirty="0"/>
            </a:br>
            <a:r>
              <a:rPr lang="en-US" dirty="0"/>
              <a:t>Profiles, Spatial Surrogates,</a:t>
            </a:r>
            <a:br>
              <a:rPr lang="en-US" dirty="0"/>
            </a:br>
            <a:r>
              <a:rPr lang="en-US" dirty="0"/>
              <a:t>cross-references, etc.</a:t>
            </a:r>
            <a:endParaRPr lang="en-US" sz="2400" dirty="0"/>
          </a:p>
        </p:txBody>
      </p:sp>
      <p:sp>
        <p:nvSpPr>
          <p:cNvPr id="12" name="Arrow: Right 11">
            <a:extLst>
              <a:ext uri="{FF2B5EF4-FFF2-40B4-BE49-F238E27FC236}">
                <a16:creationId xmlns:a16="http://schemas.microsoft.com/office/drawing/2014/main" id="{650C7097-A75D-441C-8FCC-684F595E8636}"/>
              </a:ext>
            </a:extLst>
          </p:cNvPr>
          <p:cNvSpPr/>
          <p:nvPr/>
        </p:nvSpPr>
        <p:spPr>
          <a:xfrm rot="19303432">
            <a:off x="2579026" y="3789896"/>
            <a:ext cx="902208" cy="3768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52BFBA8F-E7B2-413F-90D0-E2B91ED8F398}"/>
              </a:ext>
            </a:extLst>
          </p:cNvPr>
          <p:cNvSpPr/>
          <p:nvPr/>
        </p:nvSpPr>
        <p:spPr>
          <a:xfrm rot="16200000">
            <a:off x="4028548" y="4353552"/>
            <a:ext cx="902208" cy="394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FF8C3F-1EBB-40E0-9936-98C6C24131B2}"/>
              </a:ext>
            </a:extLst>
          </p:cNvPr>
          <p:cNvSpPr txBox="1"/>
          <p:nvPr/>
        </p:nvSpPr>
        <p:spPr>
          <a:xfrm>
            <a:off x="3562574" y="5068901"/>
            <a:ext cx="1834156" cy="830997"/>
          </a:xfrm>
          <a:prstGeom prst="rect">
            <a:avLst/>
          </a:prstGeom>
          <a:noFill/>
        </p:spPr>
        <p:txBody>
          <a:bodyPr wrap="none" rtlCol="0">
            <a:spAutoFit/>
          </a:bodyPr>
          <a:lstStyle/>
          <a:p>
            <a:r>
              <a:rPr lang="en-US" sz="2400" b="1" dirty="0"/>
              <a:t>Emission</a:t>
            </a:r>
          </a:p>
          <a:p>
            <a:r>
              <a:rPr lang="en-US" sz="2400" b="1" dirty="0"/>
              <a:t>Inventories</a:t>
            </a:r>
          </a:p>
        </p:txBody>
      </p:sp>
      <p:pic>
        <p:nvPicPr>
          <p:cNvPr id="15" name="Picture 14">
            <a:extLst>
              <a:ext uri="{FF2B5EF4-FFF2-40B4-BE49-F238E27FC236}">
                <a16:creationId xmlns:a16="http://schemas.microsoft.com/office/drawing/2014/main" id="{1FC0210D-CA5F-4E5F-B8EB-024946B23587}"/>
              </a:ext>
            </a:extLst>
          </p:cNvPr>
          <p:cNvPicPr>
            <a:picLocks noChangeAspect="1"/>
          </p:cNvPicPr>
          <p:nvPr/>
        </p:nvPicPr>
        <p:blipFill>
          <a:blip r:embed="rId2"/>
          <a:stretch>
            <a:fillRect/>
          </a:stretch>
        </p:blipFill>
        <p:spPr>
          <a:xfrm>
            <a:off x="6607553" y="2630799"/>
            <a:ext cx="2364992" cy="1566293"/>
          </a:xfrm>
          <a:prstGeom prst="rect">
            <a:avLst/>
          </a:prstGeom>
        </p:spPr>
      </p:pic>
      <p:sp>
        <p:nvSpPr>
          <p:cNvPr id="16" name="Arrow: Right 15">
            <a:extLst>
              <a:ext uri="{FF2B5EF4-FFF2-40B4-BE49-F238E27FC236}">
                <a16:creationId xmlns:a16="http://schemas.microsoft.com/office/drawing/2014/main" id="{3EFBFFE9-8CAA-4DAA-A0DE-B8CE899F2B52}"/>
              </a:ext>
            </a:extLst>
          </p:cNvPr>
          <p:cNvSpPr/>
          <p:nvPr/>
        </p:nvSpPr>
        <p:spPr>
          <a:xfrm>
            <a:off x="5871180" y="30706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A7D4A82-2BED-4A0F-BE3E-A5981F8A7BF8}"/>
              </a:ext>
            </a:extLst>
          </p:cNvPr>
          <p:cNvSpPr txBox="1"/>
          <p:nvPr/>
        </p:nvSpPr>
        <p:spPr>
          <a:xfrm>
            <a:off x="6695839" y="1676400"/>
            <a:ext cx="2188420" cy="923330"/>
          </a:xfrm>
          <a:prstGeom prst="rect">
            <a:avLst/>
          </a:prstGeom>
          <a:noFill/>
        </p:spPr>
        <p:txBody>
          <a:bodyPr wrap="none" rtlCol="0">
            <a:spAutoFit/>
          </a:bodyPr>
          <a:lstStyle/>
          <a:p>
            <a:pPr algn="ctr"/>
            <a:r>
              <a:rPr lang="en-US" b="1" dirty="0"/>
              <a:t>Hourly, speciated</a:t>
            </a:r>
          </a:p>
          <a:p>
            <a:pPr algn="ctr"/>
            <a:r>
              <a:rPr lang="en-US" b="1" dirty="0"/>
              <a:t>point and gridded</a:t>
            </a:r>
          </a:p>
          <a:p>
            <a:pPr algn="ctr"/>
            <a:r>
              <a:rPr lang="en-US" b="1" dirty="0"/>
              <a:t>emissions</a:t>
            </a:r>
          </a:p>
        </p:txBody>
      </p:sp>
      <p:sp>
        <p:nvSpPr>
          <p:cNvPr id="19" name="Cube 18">
            <a:extLst>
              <a:ext uri="{FF2B5EF4-FFF2-40B4-BE49-F238E27FC236}">
                <a16:creationId xmlns:a16="http://schemas.microsoft.com/office/drawing/2014/main" id="{0AA90C48-CC11-47DE-8DE8-3ED14D39E154}"/>
              </a:ext>
            </a:extLst>
          </p:cNvPr>
          <p:cNvSpPr/>
          <p:nvPr/>
        </p:nvSpPr>
        <p:spPr>
          <a:xfrm>
            <a:off x="3533428" y="2489997"/>
            <a:ext cx="2205952" cy="1474911"/>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SMOKE</a:t>
            </a:r>
          </a:p>
        </p:txBody>
      </p:sp>
      <p:sp>
        <p:nvSpPr>
          <p:cNvPr id="20" name="Arrow: Right 19">
            <a:extLst>
              <a:ext uri="{FF2B5EF4-FFF2-40B4-BE49-F238E27FC236}">
                <a16:creationId xmlns:a16="http://schemas.microsoft.com/office/drawing/2014/main" id="{D5D4C420-4203-4503-AA61-BF26D5BCA573}"/>
              </a:ext>
            </a:extLst>
          </p:cNvPr>
          <p:cNvSpPr/>
          <p:nvPr/>
        </p:nvSpPr>
        <p:spPr>
          <a:xfrm rot="5400000">
            <a:off x="7434834" y="4277719"/>
            <a:ext cx="710429" cy="394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C790F27C-48BA-418C-AD8D-9273B7047C65}"/>
              </a:ext>
            </a:extLst>
          </p:cNvPr>
          <p:cNvSpPr/>
          <p:nvPr/>
        </p:nvSpPr>
        <p:spPr>
          <a:xfrm rot="2651751" flipV="1">
            <a:off x="5837192" y="4199750"/>
            <a:ext cx="941580" cy="4504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5C0DA9C-9FB1-446F-8266-8EB18687E3AC}"/>
              </a:ext>
            </a:extLst>
          </p:cNvPr>
          <p:cNvSpPr txBox="1"/>
          <p:nvPr/>
        </p:nvSpPr>
        <p:spPr>
          <a:xfrm>
            <a:off x="5871180" y="4889387"/>
            <a:ext cx="3283271" cy="830997"/>
          </a:xfrm>
          <a:prstGeom prst="rect">
            <a:avLst/>
          </a:prstGeom>
          <a:noFill/>
        </p:spPr>
        <p:txBody>
          <a:bodyPr wrap="none" rtlCol="0">
            <a:spAutoFit/>
          </a:bodyPr>
          <a:lstStyle/>
          <a:p>
            <a:r>
              <a:rPr lang="en-US" sz="2400" b="1" dirty="0"/>
              <a:t>Quality Assurance</a:t>
            </a:r>
            <a:br>
              <a:rPr lang="en-US" sz="2400" b="1" dirty="0"/>
            </a:br>
            <a:r>
              <a:rPr lang="en-US" sz="2400" b="1" dirty="0"/>
              <a:t>Logs and Summaries</a:t>
            </a:r>
          </a:p>
        </p:txBody>
      </p:sp>
    </p:spTree>
    <p:extLst>
      <p:ext uri="{BB962C8B-B14F-4D97-AF65-F5344CB8AC3E}">
        <p14:creationId xmlns:p14="http://schemas.microsoft.com/office/powerpoint/2010/main" val="38286706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70</a:t>
            </a:fld>
            <a:endParaRPr lang="en-US" dirty="0"/>
          </a:p>
        </p:txBody>
      </p:sp>
      <p:sp>
        <p:nvSpPr>
          <p:cNvPr id="5" name="Title 4"/>
          <p:cNvSpPr>
            <a:spLocks noGrp="1"/>
          </p:cNvSpPr>
          <p:nvPr>
            <p:ph type="title"/>
          </p:nvPr>
        </p:nvSpPr>
        <p:spPr>
          <a:xfrm>
            <a:off x="152400" y="304800"/>
            <a:ext cx="8229600" cy="1143000"/>
          </a:xfrm>
        </p:spPr>
        <p:txBody>
          <a:bodyPr>
            <a:normAutofit fontScale="90000"/>
          </a:bodyPr>
          <a:lstStyle/>
          <a:p>
            <a:r>
              <a:rPr lang="en-US" dirty="0"/>
              <a:t>Example Projections for CMV/rail</a:t>
            </a:r>
          </a:p>
        </p:txBody>
      </p:sp>
      <p:pic>
        <p:nvPicPr>
          <p:cNvPr id="2" name="Picture 1">
            <a:extLst>
              <a:ext uri="{FF2B5EF4-FFF2-40B4-BE49-F238E27FC236}">
                <a16:creationId xmlns:a16="http://schemas.microsoft.com/office/drawing/2014/main" id="{412E6159-A31E-4633-B637-5B3D683BDB9F}"/>
              </a:ext>
            </a:extLst>
          </p:cNvPr>
          <p:cNvPicPr>
            <a:picLocks noChangeAspect="1"/>
          </p:cNvPicPr>
          <p:nvPr/>
        </p:nvPicPr>
        <p:blipFill>
          <a:blip r:embed="rId3"/>
          <a:stretch>
            <a:fillRect/>
          </a:stretch>
        </p:blipFill>
        <p:spPr>
          <a:xfrm>
            <a:off x="116305" y="1460091"/>
            <a:ext cx="8991600" cy="4935560"/>
          </a:xfrm>
          <a:prstGeom prst="rect">
            <a:avLst/>
          </a:prstGeom>
        </p:spPr>
      </p:pic>
    </p:spTree>
    <p:extLst>
      <p:ext uri="{BB962C8B-B14F-4D97-AF65-F5344CB8AC3E}">
        <p14:creationId xmlns:p14="http://schemas.microsoft.com/office/powerpoint/2010/main" val="42429562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82" y="3997845"/>
            <a:ext cx="4750809" cy="277130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7571" y="1181546"/>
            <a:ext cx="4426357" cy="258204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08" y="1181545"/>
            <a:ext cx="4772283" cy="2783832"/>
          </a:xfrm>
          <a:prstGeom prst="rect">
            <a:avLst/>
          </a:prstGeom>
        </p:spPr>
      </p:pic>
      <p:sp>
        <p:nvSpPr>
          <p:cNvPr id="2" name="Footer Placeholder 1"/>
          <p:cNvSpPr>
            <a:spLocks noGrp="1"/>
          </p:cNvSpPr>
          <p:nvPr>
            <p:ph type="ftr" sz="quarter" idx="11"/>
          </p:nvPr>
        </p:nvSpPr>
        <p:spPr>
          <a:xfrm>
            <a:off x="4380072"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p:txBody>
          <a:bodyPr/>
          <a:lstStyle/>
          <a:p>
            <a:fld id="{61C894BD-DCE2-4A96-A9AF-225BBEAC2A40}" type="slidenum">
              <a:rPr lang="en-US" smtClean="0"/>
              <a:pPr/>
              <a:t>71</a:t>
            </a:fld>
            <a:endParaRPr lang="en-US" dirty="0"/>
          </a:p>
        </p:txBody>
      </p:sp>
      <p:sp>
        <p:nvSpPr>
          <p:cNvPr id="9" name="Title 4"/>
          <p:cNvSpPr txBox="1">
            <a:spLocks/>
          </p:cNvSpPr>
          <p:nvPr/>
        </p:nvSpPr>
        <p:spPr>
          <a:xfrm>
            <a:off x="152400" y="226455"/>
            <a:ext cx="8826343"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effectLst/>
              </a:rPr>
              <a:t>Changes in CMV/Rail NOx 2011-2028</a:t>
            </a:r>
          </a:p>
        </p:txBody>
      </p:sp>
      <p:sp>
        <p:nvSpPr>
          <p:cNvPr id="11" name="TextBox 10"/>
          <p:cNvSpPr txBox="1"/>
          <p:nvPr/>
        </p:nvSpPr>
        <p:spPr>
          <a:xfrm>
            <a:off x="5105400" y="3807023"/>
            <a:ext cx="3549370" cy="307777"/>
          </a:xfrm>
          <a:prstGeom prst="rect">
            <a:avLst/>
          </a:prstGeom>
          <a:noFill/>
        </p:spPr>
        <p:txBody>
          <a:bodyPr wrap="none" rtlCol="0">
            <a:spAutoFit/>
          </a:bodyPr>
          <a:lstStyle/>
          <a:p>
            <a:r>
              <a:rPr lang="en-US" sz="1400" dirty="0"/>
              <a:t>CENRAP MANE-VU MRPO VISTAS WRAP</a:t>
            </a:r>
          </a:p>
        </p:txBody>
      </p:sp>
      <p:sp>
        <p:nvSpPr>
          <p:cNvPr id="12" name="TextBox 11"/>
          <p:cNvSpPr txBox="1"/>
          <p:nvPr/>
        </p:nvSpPr>
        <p:spPr>
          <a:xfrm>
            <a:off x="4419600" y="1412890"/>
            <a:ext cx="607013" cy="230832"/>
          </a:xfrm>
          <a:prstGeom prst="rect">
            <a:avLst/>
          </a:prstGeom>
          <a:solidFill>
            <a:schemeClr val="bg1"/>
          </a:solidFill>
        </p:spPr>
        <p:txBody>
          <a:bodyPr wrap="square" rIns="0" rtlCol="0">
            <a:spAutoFit/>
          </a:bodyPr>
          <a:lstStyle/>
          <a:p>
            <a:r>
              <a:rPr lang="en-US" sz="900" dirty="0"/>
              <a:t>700,000</a:t>
            </a:r>
          </a:p>
        </p:txBody>
      </p:sp>
      <p:pic>
        <p:nvPicPr>
          <p:cNvPr id="14" name="Content Placeholder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597" y="4035423"/>
            <a:ext cx="4323331" cy="2521944"/>
          </a:xfrm>
          <a:prstGeom prst="rect">
            <a:avLst/>
          </a:prstGeom>
        </p:spPr>
      </p:pic>
      <p:sp>
        <p:nvSpPr>
          <p:cNvPr id="15" name="TextBox 14"/>
          <p:cNvSpPr txBox="1"/>
          <p:nvPr/>
        </p:nvSpPr>
        <p:spPr>
          <a:xfrm>
            <a:off x="4498387" y="4255313"/>
            <a:ext cx="607013" cy="230832"/>
          </a:xfrm>
          <a:prstGeom prst="rect">
            <a:avLst/>
          </a:prstGeom>
          <a:solidFill>
            <a:schemeClr val="bg1"/>
          </a:solidFill>
        </p:spPr>
        <p:txBody>
          <a:bodyPr wrap="square" rIns="0" rtlCol="0">
            <a:spAutoFit/>
          </a:bodyPr>
          <a:lstStyle/>
          <a:p>
            <a:r>
              <a:rPr lang="en-US" sz="900" dirty="0"/>
              <a:t>60,000</a:t>
            </a:r>
          </a:p>
        </p:txBody>
      </p:sp>
    </p:spTree>
    <p:extLst>
      <p:ext uri="{BB962C8B-B14F-4D97-AF65-F5344CB8AC3E}">
        <p14:creationId xmlns:p14="http://schemas.microsoft.com/office/powerpoint/2010/main" val="23714788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8C4D9A-7D49-4022-B8C1-3EB5373F0FC5}"/>
              </a:ext>
            </a:extLst>
          </p:cNvPr>
          <p:cNvSpPr>
            <a:spLocks noGrp="1"/>
          </p:cNvSpPr>
          <p:nvPr>
            <p:ph idx="1"/>
          </p:nvPr>
        </p:nvSpPr>
        <p:spPr/>
        <p:txBody>
          <a:bodyPr/>
          <a:lstStyle/>
          <a:p>
            <a:r>
              <a:rPr lang="en-US" dirty="0"/>
              <a:t>Any questions on RWC, CMV, or rail projections? </a:t>
            </a:r>
          </a:p>
          <a:p>
            <a:endParaRPr lang="en-US" dirty="0"/>
          </a:p>
          <a:p>
            <a:r>
              <a:rPr lang="en-US" dirty="0"/>
              <a:t>Break</a:t>
            </a:r>
          </a:p>
        </p:txBody>
      </p:sp>
      <p:sp>
        <p:nvSpPr>
          <p:cNvPr id="3" name="Footer Placeholder 2">
            <a:extLst>
              <a:ext uri="{FF2B5EF4-FFF2-40B4-BE49-F238E27FC236}">
                <a16:creationId xmlns:a16="http://schemas.microsoft.com/office/drawing/2014/main" id="{9A799158-FEE8-4EB3-BFF5-2BC579F12389}"/>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87D3A05D-E086-4DD4-89F9-99829569EDE0}"/>
              </a:ext>
            </a:extLst>
          </p:cNvPr>
          <p:cNvSpPr>
            <a:spLocks noGrp="1"/>
          </p:cNvSpPr>
          <p:nvPr>
            <p:ph type="sldNum" sz="quarter" idx="12"/>
          </p:nvPr>
        </p:nvSpPr>
        <p:spPr/>
        <p:txBody>
          <a:bodyPr/>
          <a:lstStyle/>
          <a:p>
            <a:fld id="{61C894BD-DCE2-4A96-A9AF-225BBEAC2A40}" type="slidenum">
              <a:rPr lang="en-US" smtClean="0"/>
              <a:pPr/>
              <a:t>72</a:t>
            </a:fld>
            <a:endParaRPr lang="en-US" dirty="0"/>
          </a:p>
        </p:txBody>
      </p:sp>
      <p:sp>
        <p:nvSpPr>
          <p:cNvPr id="5" name="Title 4">
            <a:extLst>
              <a:ext uri="{FF2B5EF4-FFF2-40B4-BE49-F238E27FC236}">
                <a16:creationId xmlns:a16="http://schemas.microsoft.com/office/drawing/2014/main" id="{DC1A60F5-5637-4EB3-862C-3833AD515412}"/>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307268904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Volatile sector; growth changing frequently</a:t>
            </a:r>
          </a:p>
          <a:p>
            <a:r>
              <a:rPr lang="en-US" dirty="0"/>
              <a:t>Various approaches</a:t>
            </a:r>
          </a:p>
          <a:p>
            <a:pPr lvl="1"/>
            <a:r>
              <a:rPr lang="en-US" dirty="0"/>
              <a:t>Pros and cons of each</a:t>
            </a:r>
          </a:p>
          <a:p>
            <a:r>
              <a:rPr lang="en-US" dirty="0"/>
              <a:t>Various data sources</a:t>
            </a:r>
          </a:p>
          <a:p>
            <a:pPr lvl="1"/>
            <a:r>
              <a:rPr lang="en-US" dirty="0"/>
              <a:t>State historical data</a:t>
            </a:r>
          </a:p>
          <a:p>
            <a:pPr lvl="1"/>
            <a:r>
              <a:rPr lang="en-US" dirty="0"/>
              <a:t>AEO publicly available tables</a:t>
            </a:r>
          </a:p>
          <a:p>
            <a:pPr lvl="1"/>
            <a:r>
              <a:rPr lang="en-US" dirty="0"/>
              <a:t>AEO internal tables (EIA)</a:t>
            </a:r>
          </a:p>
          <a:p>
            <a:pPr marL="393192" lvl="1" indent="0">
              <a:buNone/>
            </a:pPr>
            <a:endParaRPr lang="en-US" dirty="0"/>
          </a:p>
          <a:p>
            <a:pPr lvl="1"/>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73</a:t>
            </a:fld>
            <a:endParaRPr lang="en-US" dirty="0"/>
          </a:p>
        </p:txBody>
      </p:sp>
      <p:sp>
        <p:nvSpPr>
          <p:cNvPr id="5" name="Title 4"/>
          <p:cNvSpPr>
            <a:spLocks noGrp="1"/>
          </p:cNvSpPr>
          <p:nvPr>
            <p:ph type="title"/>
          </p:nvPr>
        </p:nvSpPr>
        <p:spPr/>
        <p:txBody>
          <a:bodyPr/>
          <a:lstStyle/>
          <a:p>
            <a:r>
              <a:rPr lang="en-US" dirty="0"/>
              <a:t>Oil and Gas Projections</a:t>
            </a:r>
          </a:p>
        </p:txBody>
      </p:sp>
    </p:spTree>
    <p:extLst>
      <p:ext uri="{BB962C8B-B14F-4D97-AF65-F5344CB8AC3E}">
        <p14:creationId xmlns:p14="http://schemas.microsoft.com/office/powerpoint/2010/main" val="7573057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1004" y="1143000"/>
            <a:ext cx="8429148" cy="5036343"/>
          </a:xfrm>
        </p:spPr>
        <p:txBody>
          <a:bodyPr>
            <a:normAutofit fontScale="85000" lnSpcReduction="20000"/>
          </a:bodyPr>
          <a:lstStyle/>
          <a:p>
            <a:pPr lvl="1"/>
            <a:endParaRPr lang="en-US" dirty="0"/>
          </a:p>
          <a:p>
            <a:pPr>
              <a:spcAft>
                <a:spcPts val="600"/>
              </a:spcAft>
            </a:pPr>
            <a:r>
              <a:rPr lang="en-US" dirty="0"/>
              <a:t>Recent platforms use 2016/2017 AEO production data to estimate activity in future years</a:t>
            </a:r>
          </a:p>
          <a:p>
            <a:pPr>
              <a:spcAft>
                <a:spcPts val="600"/>
              </a:spcAft>
            </a:pPr>
            <a:r>
              <a:rPr lang="en-US" dirty="0"/>
              <a:t>Use of state historical production data to capture growth from 2011 to 2015 or 2016</a:t>
            </a:r>
          </a:p>
          <a:p>
            <a:pPr>
              <a:spcAft>
                <a:spcPts val="600"/>
              </a:spcAft>
            </a:pPr>
            <a:r>
              <a:rPr lang="en-US" dirty="0"/>
              <a:t>O&amp;G VOC New Source Performance Standards (NSPS) application</a:t>
            </a:r>
          </a:p>
          <a:p>
            <a:pPr>
              <a:spcAft>
                <a:spcPts val="600"/>
              </a:spcAft>
            </a:pPr>
            <a:r>
              <a:rPr lang="en-US" dirty="0"/>
              <a:t>NSPS (NOX) for Process Heaters, Internal Combustion (IC) Engines and Turbines</a:t>
            </a:r>
          </a:p>
          <a:p>
            <a:pPr>
              <a:spcAft>
                <a:spcPts val="600"/>
              </a:spcAft>
            </a:pPr>
            <a:r>
              <a:rPr lang="en-US" dirty="0"/>
              <a:t>Includes both point and nonpoint sources</a:t>
            </a:r>
          </a:p>
          <a:p>
            <a:pPr lvl="1">
              <a:spcAft>
                <a:spcPts val="600"/>
              </a:spcAft>
            </a:pPr>
            <a:r>
              <a:rPr lang="en-US" dirty="0"/>
              <a:t>Point: Production, Pipelines, other supporting activities</a:t>
            </a:r>
          </a:p>
          <a:p>
            <a:pPr lvl="1">
              <a:spcAft>
                <a:spcPts val="600"/>
              </a:spcAft>
            </a:pPr>
            <a:r>
              <a:rPr lang="en-US" dirty="0"/>
              <a:t>Non-point: Production</a:t>
            </a:r>
          </a:p>
          <a:p>
            <a:r>
              <a:rPr lang="en-US" dirty="0"/>
              <a:t>Includes comments from states and regional planning organizations on the 2011 platform</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74</a:t>
            </a:fld>
            <a:endParaRPr lang="en-US" dirty="0"/>
          </a:p>
        </p:txBody>
      </p:sp>
      <p:sp>
        <p:nvSpPr>
          <p:cNvPr id="5" name="Title 4"/>
          <p:cNvSpPr>
            <a:spLocks noGrp="1"/>
          </p:cNvSpPr>
          <p:nvPr>
            <p:ph type="title"/>
          </p:nvPr>
        </p:nvSpPr>
        <p:spPr>
          <a:xfrm>
            <a:off x="228600" y="328803"/>
            <a:ext cx="8229600" cy="1143000"/>
          </a:xfrm>
        </p:spPr>
        <p:txBody>
          <a:bodyPr>
            <a:normAutofit fontScale="90000"/>
          </a:bodyPr>
          <a:lstStyle/>
          <a:p>
            <a:r>
              <a:rPr lang="en-US" dirty="0"/>
              <a:t>Oil and Gas Projections Overview</a:t>
            </a:r>
          </a:p>
        </p:txBody>
      </p:sp>
    </p:spTree>
    <p:extLst>
      <p:ext uri="{BB962C8B-B14F-4D97-AF65-F5344CB8AC3E}">
        <p14:creationId xmlns:p14="http://schemas.microsoft.com/office/powerpoint/2010/main" val="18004770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196C038-9F65-4C15-AD56-B38EB9BE7C8E}"/>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9DC5D0C6-CF55-4B50-9A70-F86836CAB079}"/>
              </a:ext>
            </a:extLst>
          </p:cNvPr>
          <p:cNvSpPr>
            <a:spLocks noGrp="1"/>
          </p:cNvSpPr>
          <p:nvPr>
            <p:ph type="sldNum" sz="quarter" idx="12"/>
          </p:nvPr>
        </p:nvSpPr>
        <p:spPr/>
        <p:txBody>
          <a:bodyPr/>
          <a:lstStyle/>
          <a:p>
            <a:fld id="{61C894BD-DCE2-4A96-A9AF-225BBEAC2A40}" type="slidenum">
              <a:rPr lang="en-US" smtClean="0"/>
              <a:pPr/>
              <a:t>75</a:t>
            </a:fld>
            <a:endParaRPr lang="en-US" dirty="0"/>
          </a:p>
        </p:txBody>
      </p:sp>
      <p:sp>
        <p:nvSpPr>
          <p:cNvPr id="5" name="Title 4">
            <a:extLst>
              <a:ext uri="{FF2B5EF4-FFF2-40B4-BE49-F238E27FC236}">
                <a16:creationId xmlns:a16="http://schemas.microsoft.com/office/drawing/2014/main" id="{FA91ED32-035E-4DB4-A945-3E864173E58E}"/>
              </a:ext>
            </a:extLst>
          </p:cNvPr>
          <p:cNvSpPr>
            <a:spLocks noGrp="1"/>
          </p:cNvSpPr>
          <p:nvPr>
            <p:ph type="title"/>
          </p:nvPr>
        </p:nvSpPr>
        <p:spPr>
          <a:xfrm>
            <a:off x="457200" y="381000"/>
            <a:ext cx="8229600" cy="1143000"/>
          </a:xfrm>
        </p:spPr>
        <p:txBody>
          <a:bodyPr>
            <a:normAutofit fontScale="90000"/>
          </a:bodyPr>
          <a:lstStyle/>
          <a:p>
            <a:r>
              <a:rPr lang="en-US" dirty="0"/>
              <a:t>How growth factors are applied and emissions are then reduced</a:t>
            </a:r>
          </a:p>
        </p:txBody>
      </p:sp>
      <p:pic>
        <p:nvPicPr>
          <p:cNvPr id="6" name="Picture 5">
            <a:extLst>
              <a:ext uri="{FF2B5EF4-FFF2-40B4-BE49-F238E27FC236}">
                <a16:creationId xmlns:a16="http://schemas.microsoft.com/office/drawing/2014/main" id="{3A6F7D04-C17C-4FAD-A429-D41CBEEA3C26}"/>
              </a:ext>
            </a:extLst>
          </p:cNvPr>
          <p:cNvPicPr>
            <a:picLocks noChangeAspect="1"/>
          </p:cNvPicPr>
          <p:nvPr/>
        </p:nvPicPr>
        <p:blipFill>
          <a:blip r:embed="rId2"/>
          <a:stretch>
            <a:fillRect/>
          </a:stretch>
        </p:blipFill>
        <p:spPr>
          <a:xfrm>
            <a:off x="0" y="2029724"/>
            <a:ext cx="9144000" cy="2798551"/>
          </a:xfrm>
          <a:prstGeom prst="rect">
            <a:avLst/>
          </a:prstGeom>
        </p:spPr>
      </p:pic>
    </p:spTree>
    <p:extLst>
      <p:ext uri="{BB962C8B-B14F-4D97-AF65-F5344CB8AC3E}">
        <p14:creationId xmlns:p14="http://schemas.microsoft.com/office/powerpoint/2010/main" val="29324153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76</a:t>
            </a:fld>
            <a:endParaRPr lang="en-US" dirty="0"/>
          </a:p>
        </p:txBody>
      </p:sp>
      <p:sp>
        <p:nvSpPr>
          <p:cNvPr id="5" name="Title 4"/>
          <p:cNvSpPr>
            <a:spLocks noGrp="1"/>
          </p:cNvSpPr>
          <p:nvPr>
            <p:ph type="title"/>
          </p:nvPr>
        </p:nvSpPr>
        <p:spPr>
          <a:xfrm>
            <a:off x="228600" y="304800"/>
            <a:ext cx="8229600" cy="1143000"/>
          </a:xfrm>
        </p:spPr>
        <p:txBody>
          <a:bodyPr>
            <a:normAutofit/>
          </a:bodyPr>
          <a:lstStyle/>
          <a:p>
            <a:r>
              <a:rPr lang="en-US" sz="3200" dirty="0"/>
              <a:t>Oil and Gas Projections: Basin level production forecasts from 2011v6.2</a:t>
            </a:r>
          </a:p>
        </p:txBody>
      </p:sp>
      <p:pic>
        <p:nvPicPr>
          <p:cNvPr id="6" name="Picture 5"/>
          <p:cNvPicPr>
            <a:picLocks noChangeAspect="1"/>
          </p:cNvPicPr>
          <p:nvPr/>
        </p:nvPicPr>
        <p:blipFill>
          <a:blip r:embed="rId2"/>
          <a:stretch>
            <a:fillRect/>
          </a:stretch>
        </p:blipFill>
        <p:spPr>
          <a:xfrm>
            <a:off x="658897" y="1295400"/>
            <a:ext cx="7988375" cy="4925925"/>
          </a:xfrm>
          <a:prstGeom prst="rect">
            <a:avLst/>
          </a:prstGeom>
        </p:spPr>
      </p:pic>
    </p:spTree>
    <p:extLst>
      <p:ext uri="{BB962C8B-B14F-4D97-AF65-F5344CB8AC3E}">
        <p14:creationId xmlns:p14="http://schemas.microsoft.com/office/powerpoint/2010/main" val="2182053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AEO table/data generated internally by EIA; not always readily available to public</a:t>
            </a:r>
          </a:p>
          <a:p>
            <a:r>
              <a:rPr lang="en-US" dirty="0"/>
              <a:t>Presents detailed information for some portions of the oil and gas sector</a:t>
            </a:r>
          </a:p>
          <a:p>
            <a:r>
              <a:rPr lang="en-US" dirty="0"/>
              <a:t>This approach can result in some “mass balance” issues when trying to match up with the total US production</a:t>
            </a:r>
          </a:p>
          <a:p>
            <a:pPr lvl="1"/>
            <a:r>
              <a:rPr lang="en-US" dirty="0"/>
              <a:t>Some unrealistic changes outside of the basins</a:t>
            </a:r>
          </a:p>
          <a:p>
            <a:r>
              <a:rPr lang="en-US" dirty="0"/>
              <a:t>Used this approach using 2011v6.2 modeling platform</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77</a:t>
            </a:fld>
            <a:endParaRPr lang="en-US" dirty="0"/>
          </a:p>
        </p:txBody>
      </p:sp>
      <p:sp>
        <p:nvSpPr>
          <p:cNvPr id="5" name="Title 4"/>
          <p:cNvSpPr>
            <a:spLocks noGrp="1"/>
          </p:cNvSpPr>
          <p:nvPr>
            <p:ph type="title"/>
          </p:nvPr>
        </p:nvSpPr>
        <p:spPr/>
        <p:txBody>
          <a:bodyPr>
            <a:normAutofit/>
          </a:bodyPr>
          <a:lstStyle/>
          <a:p>
            <a:r>
              <a:rPr lang="en-US" sz="3200" dirty="0"/>
              <a:t>Oil and Gas Projections: Basin-level </a:t>
            </a:r>
          </a:p>
        </p:txBody>
      </p:sp>
    </p:spTree>
    <p:extLst>
      <p:ext uri="{BB962C8B-B14F-4D97-AF65-F5344CB8AC3E}">
        <p14:creationId xmlns:p14="http://schemas.microsoft.com/office/powerpoint/2010/main" val="28479834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78</a:t>
            </a:fld>
            <a:endParaRPr lang="en-US" dirty="0"/>
          </a:p>
        </p:txBody>
      </p:sp>
      <p:sp>
        <p:nvSpPr>
          <p:cNvPr id="5" name="Title 4"/>
          <p:cNvSpPr>
            <a:spLocks noGrp="1"/>
          </p:cNvSpPr>
          <p:nvPr>
            <p:ph type="title"/>
          </p:nvPr>
        </p:nvSpPr>
        <p:spPr/>
        <p:txBody>
          <a:bodyPr>
            <a:normAutofit fontScale="90000"/>
          </a:bodyPr>
          <a:lstStyle/>
          <a:p>
            <a:r>
              <a:rPr lang="en-US" dirty="0"/>
              <a:t>Oil and Gas Projections:</a:t>
            </a:r>
            <a:br>
              <a:rPr lang="en-US" dirty="0"/>
            </a:br>
            <a:r>
              <a:rPr lang="en-US" dirty="0"/>
              <a:t>NEMS (or Supply) Regions</a:t>
            </a:r>
          </a:p>
        </p:txBody>
      </p:sp>
      <p:pic>
        <p:nvPicPr>
          <p:cNvPr id="2" name="Picture 1"/>
          <p:cNvPicPr>
            <a:picLocks noChangeAspect="1"/>
          </p:cNvPicPr>
          <p:nvPr/>
        </p:nvPicPr>
        <p:blipFill>
          <a:blip r:embed="rId2"/>
          <a:stretch>
            <a:fillRect/>
          </a:stretch>
        </p:blipFill>
        <p:spPr>
          <a:xfrm>
            <a:off x="1219200" y="1448117"/>
            <a:ext cx="6705600" cy="4719679"/>
          </a:xfrm>
          <a:prstGeom prst="rect">
            <a:avLst/>
          </a:prstGeom>
        </p:spPr>
      </p:pic>
    </p:spTree>
    <p:extLst>
      <p:ext uri="{BB962C8B-B14F-4D97-AF65-F5344CB8AC3E}">
        <p14:creationId xmlns:p14="http://schemas.microsoft.com/office/powerpoint/2010/main" val="118332465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9809"/>
            <a:ext cx="8229600" cy="4525963"/>
          </a:xfrm>
        </p:spPr>
        <p:txBody>
          <a:bodyPr>
            <a:normAutofit/>
          </a:bodyPr>
          <a:lstStyle/>
          <a:p>
            <a:r>
              <a:rPr lang="en-US" dirty="0"/>
              <a:t>AEO2016 Tables: Region production</a:t>
            </a:r>
          </a:p>
          <a:p>
            <a:pPr lvl="1"/>
            <a:r>
              <a:rPr lang="en-US" dirty="0"/>
              <a:t>Table 60: Lower 48 Crude Oil Production</a:t>
            </a:r>
          </a:p>
          <a:p>
            <a:pPr lvl="1"/>
            <a:r>
              <a:rPr lang="en-US" dirty="0"/>
              <a:t>Table 61: Lower 48 Natural Gas Production</a:t>
            </a:r>
          </a:p>
          <a:p>
            <a:r>
              <a:rPr lang="en-US" dirty="0"/>
              <a:t>AEO2016 Tables: National production</a:t>
            </a:r>
          </a:p>
          <a:p>
            <a:pPr lvl="1"/>
            <a:r>
              <a:rPr lang="en-US" dirty="0"/>
              <a:t>Table 14: Oil and Gas Supply</a:t>
            </a:r>
          </a:p>
          <a:p>
            <a:pPr lvl="2"/>
            <a:r>
              <a:rPr lang="en-US" dirty="0"/>
              <a:t>Coalbed Methane production</a:t>
            </a:r>
          </a:p>
          <a:p>
            <a:pPr lvl="2"/>
            <a:r>
              <a:rPr lang="en-US" dirty="0"/>
              <a:t>Natural Gas Liquids production</a:t>
            </a:r>
          </a:p>
          <a:p>
            <a:pPr lvl="2"/>
            <a:r>
              <a:rPr lang="en-US" dirty="0"/>
              <a:t>Offshore production: State-owned sources only</a:t>
            </a:r>
          </a:p>
          <a:p>
            <a:r>
              <a:rPr lang="en-US" dirty="0"/>
              <a:t>Develop SCC-oil/gas/both cross-reference to apply regional/national factors</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79</a:t>
            </a:fld>
            <a:endParaRPr lang="en-US" dirty="0"/>
          </a:p>
        </p:txBody>
      </p:sp>
      <p:sp>
        <p:nvSpPr>
          <p:cNvPr id="5" name="Title 4"/>
          <p:cNvSpPr>
            <a:spLocks noGrp="1"/>
          </p:cNvSpPr>
          <p:nvPr>
            <p:ph type="title"/>
          </p:nvPr>
        </p:nvSpPr>
        <p:spPr/>
        <p:txBody>
          <a:bodyPr>
            <a:normAutofit/>
          </a:bodyPr>
          <a:lstStyle/>
          <a:p>
            <a:r>
              <a:rPr lang="en-US" sz="3200" dirty="0"/>
              <a:t>Oil and Gas Projections: </a:t>
            </a:r>
            <a:br>
              <a:rPr lang="en-US" sz="3200" dirty="0"/>
            </a:br>
            <a:r>
              <a:rPr lang="en-US" sz="3200" dirty="0"/>
              <a:t>Supply Region-level (2011v6.3 2023) </a:t>
            </a:r>
          </a:p>
        </p:txBody>
      </p:sp>
    </p:spTree>
    <p:extLst>
      <p:ext uri="{BB962C8B-B14F-4D97-AF65-F5344CB8AC3E}">
        <p14:creationId xmlns:p14="http://schemas.microsoft.com/office/powerpoint/2010/main" val="3461762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Emissions Modeling Process</a:t>
            </a:r>
          </a:p>
        </p:txBody>
      </p:sp>
      <p:sp>
        <p:nvSpPr>
          <p:cNvPr id="3" name="Content Placeholder 2"/>
          <p:cNvSpPr>
            <a:spLocks noGrp="1"/>
          </p:cNvSpPr>
          <p:nvPr>
            <p:ph idx="1"/>
          </p:nvPr>
        </p:nvSpPr>
        <p:spPr>
          <a:xfrm>
            <a:off x="237647" y="1355820"/>
            <a:ext cx="8388096" cy="809871"/>
          </a:xfrm>
        </p:spPr>
        <p:txBody>
          <a:bodyPr>
            <a:normAutofit fontScale="77500" lnSpcReduction="20000"/>
          </a:bodyPr>
          <a:lstStyle/>
          <a:p>
            <a:r>
              <a:rPr lang="en-US" dirty="0"/>
              <a:t>Steps and data needed to convert emissions inventories into the resolution and formats needed by air quality models</a:t>
            </a:r>
          </a:p>
          <a:p>
            <a:pPr lvl="1"/>
            <a:endParaRPr lang="en-US" dirty="0"/>
          </a:p>
        </p:txBody>
      </p:sp>
      <p:sp>
        <p:nvSpPr>
          <p:cNvPr id="4" name="Slide Number Placeholder 2"/>
          <p:cNvSpPr>
            <a:spLocks noGrp="1"/>
          </p:cNvSpPr>
          <p:nvPr>
            <p:ph type="sldNum" sz="quarter" idx="12"/>
          </p:nvPr>
        </p:nvSpPr>
        <p:spPr>
          <a:xfrm>
            <a:off x="8647272" y="6407946"/>
            <a:ext cx="365760" cy="365125"/>
          </a:xfrm>
        </p:spPr>
        <p:txBody>
          <a:bodyPr/>
          <a:lstStyle/>
          <a:p>
            <a:fld id="{16D4B1CE-4584-4940-B22B-1A52A204CA10}" type="slidenum">
              <a:rPr lang="en-US" smtClean="0"/>
              <a:pPr/>
              <a:t>8</a:t>
            </a:fld>
            <a:endParaRPr lang="en-US" dirty="0"/>
          </a:p>
        </p:txBody>
      </p:sp>
      <p:sp>
        <p:nvSpPr>
          <p:cNvPr id="6" name="Rectangle 5"/>
          <p:cNvSpPr/>
          <p:nvPr/>
        </p:nvSpPr>
        <p:spPr>
          <a:xfrm>
            <a:off x="133287" y="3356690"/>
            <a:ext cx="1495089" cy="17553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Emission Inventories</a:t>
            </a:r>
            <a:br>
              <a:rPr lang="en-US" dirty="0"/>
            </a:br>
            <a:r>
              <a:rPr lang="en-US" dirty="0"/>
              <a:t>(</a:t>
            </a:r>
            <a:r>
              <a:rPr lang="en-US" sz="1400" dirty="0"/>
              <a:t>annual/</a:t>
            </a:r>
            <a:br>
              <a:rPr lang="en-US" sz="1400" dirty="0"/>
            </a:br>
            <a:r>
              <a:rPr lang="en-US" sz="1400" dirty="0"/>
              <a:t>monthly/daily)</a:t>
            </a:r>
          </a:p>
          <a:p>
            <a:pPr algn="ctr"/>
            <a:r>
              <a:rPr lang="en-US" sz="1400" dirty="0"/>
              <a:t>+  </a:t>
            </a:r>
            <a:br>
              <a:rPr lang="en-US" sz="1400" dirty="0"/>
            </a:br>
            <a:r>
              <a:rPr lang="en-US" sz="1600" dirty="0"/>
              <a:t>Meteorology  </a:t>
            </a:r>
            <a:endParaRPr lang="en-US" sz="14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7751" y="3531098"/>
            <a:ext cx="1523820" cy="1076833"/>
          </a:xfrm>
          <a:prstGeom prst="rect">
            <a:avLst/>
          </a:prstGeom>
        </p:spPr>
      </p:pic>
      <p:sp>
        <p:nvSpPr>
          <p:cNvPr id="10" name="Right Arrow 9"/>
          <p:cNvSpPr/>
          <p:nvPr/>
        </p:nvSpPr>
        <p:spPr>
          <a:xfrm rot="19004886" flipV="1">
            <a:off x="1665057" y="2810275"/>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ight Arrow 10"/>
          <p:cNvSpPr/>
          <p:nvPr/>
        </p:nvSpPr>
        <p:spPr>
          <a:xfrm rot="2609973" flipV="1">
            <a:off x="1903443" y="4708122"/>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Arrow 11"/>
          <p:cNvSpPr/>
          <p:nvPr/>
        </p:nvSpPr>
        <p:spPr>
          <a:xfrm flipV="1">
            <a:off x="1840485" y="3948710"/>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ight Arrow 12"/>
          <p:cNvSpPr/>
          <p:nvPr/>
        </p:nvSpPr>
        <p:spPr>
          <a:xfrm flipV="1">
            <a:off x="5715002" y="3948710"/>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rot="19196721" flipV="1">
            <a:off x="5682972" y="4800108"/>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rot="2360599" flipV="1">
            <a:off x="6009778" y="2837273"/>
            <a:ext cx="688655" cy="262881"/>
          </a:xfrm>
          <a:prstGeom prst="rightArrow">
            <a:avLst/>
          </a:prstGeom>
          <a:solidFill>
            <a:schemeClr val="bg2">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663532" y="4758099"/>
            <a:ext cx="2362200" cy="1200329"/>
          </a:xfrm>
          <a:prstGeom prst="rect">
            <a:avLst/>
          </a:prstGeom>
          <a:noFill/>
        </p:spPr>
        <p:txBody>
          <a:bodyPr wrap="square" rtlCol="0">
            <a:spAutoFit/>
          </a:bodyPr>
          <a:lstStyle/>
          <a:p>
            <a:r>
              <a:rPr lang="en-US" dirty="0"/>
              <a:t>Hourly, speciated, gridded emissions for air quality modeling</a:t>
            </a:r>
          </a:p>
        </p:txBody>
      </p:sp>
      <p:sp>
        <p:nvSpPr>
          <p:cNvPr id="17" name="TextBox 16"/>
          <p:cNvSpPr txBox="1"/>
          <p:nvPr/>
        </p:nvSpPr>
        <p:spPr>
          <a:xfrm rot="18923076">
            <a:off x="909234" y="2571903"/>
            <a:ext cx="1712328" cy="307777"/>
          </a:xfrm>
          <a:prstGeom prst="rect">
            <a:avLst/>
          </a:prstGeom>
          <a:noFill/>
        </p:spPr>
        <p:txBody>
          <a:bodyPr wrap="none" rtlCol="0">
            <a:spAutoFit/>
          </a:bodyPr>
          <a:lstStyle/>
          <a:p>
            <a:r>
              <a:rPr lang="en-US" sz="1400" dirty="0"/>
              <a:t>Temporal Profiles</a:t>
            </a:r>
          </a:p>
        </p:txBody>
      </p:sp>
      <p:sp>
        <p:nvSpPr>
          <p:cNvPr id="18" name="TextBox 17"/>
          <p:cNvSpPr txBox="1"/>
          <p:nvPr/>
        </p:nvSpPr>
        <p:spPr>
          <a:xfrm>
            <a:off x="1628376" y="3597037"/>
            <a:ext cx="1774845" cy="307777"/>
          </a:xfrm>
          <a:prstGeom prst="rect">
            <a:avLst/>
          </a:prstGeom>
          <a:noFill/>
        </p:spPr>
        <p:txBody>
          <a:bodyPr wrap="none" rtlCol="0">
            <a:spAutoFit/>
          </a:bodyPr>
          <a:lstStyle/>
          <a:p>
            <a:r>
              <a:rPr lang="en-US" sz="1400" dirty="0"/>
              <a:t>Speciation Profiles</a:t>
            </a:r>
          </a:p>
        </p:txBody>
      </p:sp>
      <p:sp>
        <p:nvSpPr>
          <p:cNvPr id="19" name="TextBox 18"/>
          <p:cNvSpPr txBox="1"/>
          <p:nvPr/>
        </p:nvSpPr>
        <p:spPr>
          <a:xfrm rot="2778875">
            <a:off x="1359892" y="5195960"/>
            <a:ext cx="1754006" cy="307777"/>
          </a:xfrm>
          <a:prstGeom prst="rect">
            <a:avLst/>
          </a:prstGeom>
          <a:noFill/>
        </p:spPr>
        <p:txBody>
          <a:bodyPr wrap="none" rtlCol="0">
            <a:spAutoFit/>
          </a:bodyPr>
          <a:lstStyle/>
          <a:p>
            <a:r>
              <a:rPr lang="en-US" sz="1400" dirty="0"/>
              <a:t>Spatial Surrogates</a:t>
            </a:r>
          </a:p>
        </p:txBody>
      </p:sp>
      <p:pic>
        <p:nvPicPr>
          <p:cNvPr id="21" name="Picture 20"/>
          <p:cNvPicPr>
            <a:picLocks noChangeAspect="1"/>
          </p:cNvPicPr>
          <p:nvPr/>
        </p:nvPicPr>
        <p:blipFill>
          <a:blip r:embed="rId4"/>
          <a:stretch>
            <a:fillRect/>
          </a:stretch>
        </p:blipFill>
        <p:spPr>
          <a:xfrm>
            <a:off x="6486527" y="3341011"/>
            <a:ext cx="2657475" cy="1428750"/>
          </a:xfrm>
          <a:prstGeom prst="rect">
            <a:avLst/>
          </a:prstGeom>
        </p:spPr>
      </p:pic>
      <p:pic>
        <p:nvPicPr>
          <p:cNvPr id="22" name="Picture 21"/>
          <p:cNvPicPr>
            <a:picLocks noChangeAspect="1"/>
          </p:cNvPicPr>
          <p:nvPr/>
        </p:nvPicPr>
        <p:blipFill>
          <a:blip r:embed="rId5"/>
          <a:stretch>
            <a:fillRect/>
          </a:stretch>
        </p:blipFill>
        <p:spPr>
          <a:xfrm>
            <a:off x="3087882" y="4812784"/>
            <a:ext cx="2590800" cy="1704975"/>
          </a:xfrm>
          <a:prstGeom prst="rect">
            <a:avLst/>
          </a:prstGeom>
        </p:spPr>
      </p:pic>
      <p:pic>
        <p:nvPicPr>
          <p:cNvPr id="23" name="Picture 22"/>
          <p:cNvPicPr>
            <a:picLocks noChangeAspect="1"/>
          </p:cNvPicPr>
          <p:nvPr/>
        </p:nvPicPr>
        <p:blipFill>
          <a:blip r:embed="rId6"/>
          <a:stretch>
            <a:fillRect/>
          </a:stretch>
        </p:blipFill>
        <p:spPr>
          <a:xfrm>
            <a:off x="2539672" y="1905000"/>
            <a:ext cx="3486150" cy="1657350"/>
          </a:xfrm>
          <a:prstGeom prst="rect">
            <a:avLst/>
          </a:prstGeom>
        </p:spPr>
      </p:pic>
      <p:sp>
        <p:nvSpPr>
          <p:cNvPr id="24" name="Footer Placeholder 4"/>
          <p:cNvSpPr txBox="1">
            <a:spLocks/>
          </p:cNvSpPr>
          <p:nvPr/>
        </p:nvSpPr>
        <p:spPr>
          <a:xfrm>
            <a:off x="4267200" y="6386869"/>
            <a:ext cx="3687840" cy="365125"/>
          </a:xfrm>
          <a:prstGeom prst="rect">
            <a:avLst/>
          </a:prstGeom>
        </p:spPr>
        <p:txBody>
          <a:bodyPr vert="horz" anchor="b"/>
          <a:lstStyle>
            <a:defPPr>
              <a:defRPr lang="en-US"/>
            </a:defPPr>
            <a:lvl1pPr marL="0" algn="r" defTabSz="914400" rtl="0" eaLnBrk="1" latinLnBrk="0" hangingPunct="1">
              <a:defRPr kumimoji="0"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US EPA OAQPS, Emission Inventory and Analysis Group</a:t>
            </a:r>
          </a:p>
        </p:txBody>
      </p:sp>
      <p:sp>
        <p:nvSpPr>
          <p:cNvPr id="5" name="TextBox 4"/>
          <p:cNvSpPr txBox="1"/>
          <p:nvPr/>
        </p:nvSpPr>
        <p:spPr>
          <a:xfrm>
            <a:off x="3235384" y="2001404"/>
            <a:ext cx="2443298" cy="369332"/>
          </a:xfrm>
          <a:prstGeom prst="rect">
            <a:avLst/>
          </a:prstGeom>
          <a:noFill/>
        </p:spPr>
        <p:txBody>
          <a:bodyPr wrap="none" rtlCol="0">
            <a:spAutoFit/>
          </a:bodyPr>
          <a:lstStyle/>
          <a:p>
            <a:r>
              <a:rPr lang="en-US" dirty="0"/>
              <a:t>Temporal Allocation</a:t>
            </a:r>
          </a:p>
        </p:txBody>
      </p:sp>
      <p:sp>
        <p:nvSpPr>
          <p:cNvPr id="7" name="TextBox 6"/>
          <p:cNvSpPr txBox="1"/>
          <p:nvPr/>
        </p:nvSpPr>
        <p:spPr>
          <a:xfrm>
            <a:off x="2846492" y="3865046"/>
            <a:ext cx="1335622" cy="369332"/>
          </a:xfrm>
          <a:prstGeom prst="rect">
            <a:avLst/>
          </a:prstGeom>
          <a:noFill/>
        </p:spPr>
        <p:txBody>
          <a:bodyPr wrap="none" rtlCol="0">
            <a:spAutoFit/>
          </a:bodyPr>
          <a:lstStyle/>
          <a:p>
            <a:r>
              <a:rPr lang="en-US" dirty="0"/>
              <a:t>Speciation</a:t>
            </a:r>
          </a:p>
        </p:txBody>
      </p:sp>
      <p:sp>
        <p:nvSpPr>
          <p:cNvPr id="9" name="TextBox 8"/>
          <p:cNvSpPr txBox="1"/>
          <p:nvPr/>
        </p:nvSpPr>
        <p:spPr>
          <a:xfrm>
            <a:off x="3403221" y="4607929"/>
            <a:ext cx="2125903" cy="369332"/>
          </a:xfrm>
          <a:prstGeom prst="rect">
            <a:avLst/>
          </a:prstGeom>
          <a:noFill/>
        </p:spPr>
        <p:txBody>
          <a:bodyPr wrap="none" rtlCol="0">
            <a:spAutoFit/>
          </a:bodyPr>
          <a:lstStyle/>
          <a:p>
            <a:r>
              <a:rPr lang="en-US" dirty="0"/>
              <a:t>Spatial Allocation</a:t>
            </a:r>
          </a:p>
        </p:txBody>
      </p:sp>
      <p:sp>
        <p:nvSpPr>
          <p:cNvPr id="20" name="TextBox 19"/>
          <p:cNvSpPr txBox="1"/>
          <p:nvPr/>
        </p:nvSpPr>
        <p:spPr>
          <a:xfrm>
            <a:off x="5710767" y="5915760"/>
            <a:ext cx="3347391" cy="646331"/>
          </a:xfrm>
          <a:prstGeom prst="rect">
            <a:avLst/>
          </a:prstGeom>
          <a:noFill/>
        </p:spPr>
        <p:txBody>
          <a:bodyPr wrap="none" rtlCol="0">
            <a:spAutoFit/>
          </a:bodyPr>
          <a:lstStyle/>
          <a:p>
            <a:r>
              <a:rPr lang="en-US" i="1" dirty="0"/>
              <a:t>Note: Plume rise is typically </a:t>
            </a:r>
            <a:br>
              <a:rPr lang="en-US" i="1" dirty="0"/>
            </a:br>
            <a:r>
              <a:rPr lang="en-US" i="1" dirty="0"/>
              <a:t>handled within the AQM</a:t>
            </a:r>
          </a:p>
        </p:txBody>
      </p:sp>
    </p:spTree>
    <p:extLst>
      <p:ext uri="{BB962C8B-B14F-4D97-AF65-F5344CB8AC3E}">
        <p14:creationId xmlns:p14="http://schemas.microsoft.com/office/powerpoint/2010/main" val="87469703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7962" y="1152378"/>
            <a:ext cx="4541190" cy="4791222"/>
          </a:xfrm>
        </p:spPr>
        <p:txBody>
          <a:bodyPr>
            <a:normAutofit fontScale="92500"/>
          </a:bodyPr>
          <a:lstStyle/>
          <a:p>
            <a:pPr marL="109728" indent="0">
              <a:buNone/>
            </a:pPr>
            <a:endParaRPr lang="en-US" dirty="0"/>
          </a:p>
          <a:p>
            <a:r>
              <a:rPr lang="en-US" dirty="0"/>
              <a:t>Applied this method for 2011v6.3 modeling platform along with state-specific factors supplied from MARAMA</a:t>
            </a:r>
          </a:p>
          <a:p>
            <a:r>
              <a:rPr lang="en-US" dirty="0"/>
              <a:t>Large regions where only 2-3 states make up the bulk of the production can cause issues with smaller-producing states in the region </a:t>
            </a:r>
          </a:p>
          <a:p>
            <a:pPr marL="630936" lvl="2" indent="0">
              <a:buNone/>
            </a:pPr>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80</a:t>
            </a:fld>
            <a:endParaRPr lang="en-US" dirty="0"/>
          </a:p>
        </p:txBody>
      </p:sp>
      <p:sp>
        <p:nvSpPr>
          <p:cNvPr id="5" name="Title 4"/>
          <p:cNvSpPr>
            <a:spLocks noGrp="1"/>
          </p:cNvSpPr>
          <p:nvPr>
            <p:ph type="title"/>
          </p:nvPr>
        </p:nvSpPr>
        <p:spPr>
          <a:xfrm>
            <a:off x="265272" y="9378"/>
            <a:ext cx="7735728" cy="1286022"/>
          </a:xfrm>
        </p:spPr>
        <p:txBody>
          <a:bodyPr>
            <a:normAutofit/>
          </a:bodyPr>
          <a:lstStyle/>
          <a:p>
            <a:r>
              <a:rPr lang="en-US" sz="2800" dirty="0"/>
              <a:t>Oil and Gas Projections: </a:t>
            </a:r>
            <a:br>
              <a:rPr lang="en-US" sz="2800" dirty="0"/>
            </a:br>
            <a:r>
              <a:rPr lang="en-US" sz="2800" dirty="0"/>
              <a:t>Supply Region-level </a:t>
            </a:r>
          </a:p>
        </p:txBody>
      </p:sp>
      <p:pic>
        <p:nvPicPr>
          <p:cNvPr id="6" name="Picture 5"/>
          <p:cNvPicPr>
            <a:picLocks noChangeAspect="1"/>
          </p:cNvPicPr>
          <p:nvPr/>
        </p:nvPicPr>
        <p:blipFill>
          <a:blip r:embed="rId2"/>
          <a:stretch>
            <a:fillRect/>
          </a:stretch>
        </p:blipFill>
        <p:spPr>
          <a:xfrm>
            <a:off x="4670382" y="871182"/>
            <a:ext cx="4499493" cy="2938817"/>
          </a:xfrm>
          <a:prstGeom prst="rect">
            <a:avLst/>
          </a:prstGeom>
        </p:spPr>
      </p:pic>
      <p:pic>
        <p:nvPicPr>
          <p:cNvPr id="7" name="Picture 6"/>
          <p:cNvPicPr>
            <a:picLocks noChangeAspect="1"/>
          </p:cNvPicPr>
          <p:nvPr/>
        </p:nvPicPr>
        <p:blipFill>
          <a:blip r:embed="rId3"/>
          <a:stretch>
            <a:fillRect/>
          </a:stretch>
        </p:blipFill>
        <p:spPr>
          <a:xfrm>
            <a:off x="4621302" y="3809999"/>
            <a:ext cx="4548573" cy="2929388"/>
          </a:xfrm>
          <a:prstGeom prst="rect">
            <a:avLst/>
          </a:prstGeom>
        </p:spPr>
      </p:pic>
    </p:spTree>
    <p:extLst>
      <p:ext uri="{BB962C8B-B14F-4D97-AF65-F5344CB8AC3E}">
        <p14:creationId xmlns:p14="http://schemas.microsoft.com/office/powerpoint/2010/main" val="9461525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B5D3D5-9DEF-4CAB-9858-F19EFCE907FA}"/>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DE17CFB8-7680-4D30-ABA3-052E06C880F8}"/>
              </a:ext>
            </a:extLst>
          </p:cNvPr>
          <p:cNvSpPr>
            <a:spLocks noGrp="1"/>
          </p:cNvSpPr>
          <p:nvPr>
            <p:ph type="sldNum" sz="quarter" idx="12"/>
          </p:nvPr>
        </p:nvSpPr>
        <p:spPr/>
        <p:txBody>
          <a:bodyPr/>
          <a:lstStyle/>
          <a:p>
            <a:fld id="{61C894BD-DCE2-4A96-A9AF-225BBEAC2A40}" type="slidenum">
              <a:rPr lang="en-US" smtClean="0"/>
              <a:pPr/>
              <a:t>81</a:t>
            </a:fld>
            <a:endParaRPr lang="en-US" dirty="0"/>
          </a:p>
        </p:txBody>
      </p:sp>
      <p:sp>
        <p:nvSpPr>
          <p:cNvPr id="5" name="Title 4">
            <a:extLst>
              <a:ext uri="{FF2B5EF4-FFF2-40B4-BE49-F238E27FC236}">
                <a16:creationId xmlns:a16="http://schemas.microsoft.com/office/drawing/2014/main" id="{63969981-B0A7-4EFB-8E75-475A471E0568}"/>
              </a:ext>
            </a:extLst>
          </p:cNvPr>
          <p:cNvSpPr>
            <a:spLocks noGrp="1"/>
          </p:cNvSpPr>
          <p:nvPr>
            <p:ph type="title"/>
          </p:nvPr>
        </p:nvSpPr>
        <p:spPr/>
        <p:txBody>
          <a:bodyPr/>
          <a:lstStyle/>
          <a:p>
            <a:r>
              <a:rPr lang="en-US" dirty="0"/>
              <a:t>AEO Supply Region example</a:t>
            </a:r>
          </a:p>
        </p:txBody>
      </p:sp>
      <p:pic>
        <p:nvPicPr>
          <p:cNvPr id="7" name="Picture 6">
            <a:extLst>
              <a:ext uri="{FF2B5EF4-FFF2-40B4-BE49-F238E27FC236}">
                <a16:creationId xmlns:a16="http://schemas.microsoft.com/office/drawing/2014/main" id="{6B06B000-023D-4143-8BD5-C0E48328F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24" y="1417638"/>
            <a:ext cx="8702224" cy="4830762"/>
          </a:xfrm>
          <a:prstGeom prst="rect">
            <a:avLst/>
          </a:prstGeom>
        </p:spPr>
      </p:pic>
    </p:spTree>
    <p:extLst>
      <p:ext uri="{BB962C8B-B14F-4D97-AF65-F5344CB8AC3E}">
        <p14:creationId xmlns:p14="http://schemas.microsoft.com/office/powerpoint/2010/main" val="20746784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8B5D3D5-9DEF-4CAB-9858-F19EFCE907FA}"/>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DE17CFB8-7680-4D30-ABA3-052E06C880F8}"/>
              </a:ext>
            </a:extLst>
          </p:cNvPr>
          <p:cNvSpPr>
            <a:spLocks noGrp="1"/>
          </p:cNvSpPr>
          <p:nvPr>
            <p:ph type="sldNum" sz="quarter" idx="12"/>
          </p:nvPr>
        </p:nvSpPr>
        <p:spPr/>
        <p:txBody>
          <a:bodyPr/>
          <a:lstStyle/>
          <a:p>
            <a:fld id="{61C894BD-DCE2-4A96-A9AF-225BBEAC2A40}" type="slidenum">
              <a:rPr lang="en-US" smtClean="0"/>
              <a:pPr/>
              <a:t>82</a:t>
            </a:fld>
            <a:endParaRPr lang="en-US" dirty="0"/>
          </a:p>
        </p:txBody>
      </p:sp>
      <p:sp>
        <p:nvSpPr>
          <p:cNvPr id="5" name="Title 4">
            <a:extLst>
              <a:ext uri="{FF2B5EF4-FFF2-40B4-BE49-F238E27FC236}">
                <a16:creationId xmlns:a16="http://schemas.microsoft.com/office/drawing/2014/main" id="{63969981-B0A7-4EFB-8E75-475A471E0568}"/>
              </a:ext>
            </a:extLst>
          </p:cNvPr>
          <p:cNvSpPr>
            <a:spLocks noGrp="1"/>
          </p:cNvSpPr>
          <p:nvPr>
            <p:ph type="title"/>
          </p:nvPr>
        </p:nvSpPr>
        <p:spPr>
          <a:xfrm>
            <a:off x="308180" y="168161"/>
            <a:ext cx="8229600" cy="1143000"/>
          </a:xfrm>
        </p:spPr>
        <p:txBody>
          <a:bodyPr/>
          <a:lstStyle/>
          <a:p>
            <a:r>
              <a:rPr lang="en-US" dirty="0"/>
              <a:t>AEO Supply Region Example (2)</a:t>
            </a:r>
          </a:p>
        </p:txBody>
      </p:sp>
      <p:pic>
        <p:nvPicPr>
          <p:cNvPr id="9" name="Picture 8">
            <a:extLst>
              <a:ext uri="{FF2B5EF4-FFF2-40B4-BE49-F238E27FC236}">
                <a16:creationId xmlns:a16="http://schemas.microsoft.com/office/drawing/2014/main" id="{7C31E91D-8DF8-4543-8AF4-506C3C8DB8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311161"/>
            <a:ext cx="8118680" cy="5157540"/>
          </a:xfrm>
          <a:prstGeom prst="rect">
            <a:avLst/>
          </a:prstGeom>
        </p:spPr>
      </p:pic>
    </p:spTree>
    <p:extLst>
      <p:ext uri="{BB962C8B-B14F-4D97-AF65-F5344CB8AC3E}">
        <p14:creationId xmlns:p14="http://schemas.microsoft.com/office/powerpoint/2010/main" val="36237552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17672" y="1681654"/>
            <a:ext cx="8229600" cy="4525963"/>
          </a:xfrm>
        </p:spPr>
        <p:txBody>
          <a:bodyPr>
            <a:normAutofit fontScale="77500" lnSpcReduction="20000"/>
          </a:bodyPr>
          <a:lstStyle/>
          <a:p>
            <a:r>
              <a:rPr lang="en-US" dirty="0"/>
              <a:t>Historical state production data publicly available on EIA website used to project sources from base year to a recent year (e.g. 2015 or 2016)</a:t>
            </a:r>
          </a:p>
          <a:p>
            <a:r>
              <a:rPr lang="en-US" sz="2300" dirty="0">
                <a:hlinkClick r:id="rId2"/>
              </a:rPr>
              <a:t>http://www.eia.gov/dnav/ng/ng_sum_lsum_a_epg0_r20_bcf_a.htm</a:t>
            </a:r>
            <a:endParaRPr lang="en-US" sz="2300" dirty="0"/>
          </a:p>
          <a:p>
            <a:r>
              <a:rPr lang="en-US" sz="2300" dirty="0">
                <a:hlinkClick r:id="rId3"/>
              </a:rPr>
              <a:t>http://www.eia.gov/dnav/pet/pet_crd_crpdn_adc_mbbl_a.htm</a:t>
            </a:r>
            <a:endParaRPr lang="en-US" sz="2300" dirty="0"/>
          </a:p>
          <a:p>
            <a:endParaRPr lang="en-US" dirty="0"/>
          </a:p>
          <a:p>
            <a:r>
              <a:rPr lang="en-US" dirty="0"/>
              <a:t>Can then use AEO Supply Region production forecasts to project from 2015 to desired future year</a:t>
            </a:r>
          </a:p>
          <a:p>
            <a:r>
              <a:rPr lang="en-US" dirty="0"/>
              <a:t>Some adjustments based on historical trends for “low production” states may be needed</a:t>
            </a:r>
          </a:p>
          <a:p>
            <a:r>
              <a:rPr lang="en-US" dirty="0"/>
              <a:t>Combine factors to get a state-specific projection factor from base year to desired future year</a:t>
            </a:r>
          </a:p>
          <a:p>
            <a:r>
              <a:rPr lang="en-US" dirty="0"/>
              <a:t>Use SCC-oil/gas/both cross-reference to apply state-specific factors</a:t>
            </a:r>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83</a:t>
            </a:fld>
            <a:endParaRPr lang="en-US" dirty="0"/>
          </a:p>
        </p:txBody>
      </p:sp>
      <p:sp>
        <p:nvSpPr>
          <p:cNvPr id="5" name="Title 4"/>
          <p:cNvSpPr>
            <a:spLocks noGrp="1"/>
          </p:cNvSpPr>
          <p:nvPr>
            <p:ph type="title"/>
          </p:nvPr>
        </p:nvSpPr>
        <p:spPr>
          <a:xfrm>
            <a:off x="152400" y="338328"/>
            <a:ext cx="8229600" cy="1143000"/>
          </a:xfrm>
        </p:spPr>
        <p:txBody>
          <a:bodyPr>
            <a:normAutofit fontScale="90000"/>
          </a:bodyPr>
          <a:lstStyle/>
          <a:p>
            <a:r>
              <a:rPr lang="en-US" sz="3200" dirty="0"/>
              <a:t>Oil and Gas Projections: Historical state </a:t>
            </a:r>
            <a:br>
              <a:rPr lang="en-US" sz="3200" dirty="0"/>
            </a:br>
            <a:r>
              <a:rPr lang="en-US" sz="3200" dirty="0"/>
              <a:t>data bridge to Supply Region-level forecast</a:t>
            </a:r>
          </a:p>
        </p:txBody>
      </p:sp>
    </p:spTree>
    <p:extLst>
      <p:ext uri="{BB962C8B-B14F-4D97-AF65-F5344CB8AC3E}">
        <p14:creationId xmlns:p14="http://schemas.microsoft.com/office/powerpoint/2010/main" val="29620888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84</a:t>
            </a:fld>
            <a:endParaRPr lang="en-US" dirty="0"/>
          </a:p>
        </p:txBody>
      </p:sp>
      <p:sp>
        <p:nvSpPr>
          <p:cNvPr id="5" name="Title 4"/>
          <p:cNvSpPr>
            <a:spLocks noGrp="1"/>
          </p:cNvSpPr>
          <p:nvPr>
            <p:ph type="title"/>
          </p:nvPr>
        </p:nvSpPr>
        <p:spPr>
          <a:xfrm>
            <a:off x="265272" y="9378"/>
            <a:ext cx="8686800" cy="1143000"/>
          </a:xfrm>
        </p:spPr>
        <p:txBody>
          <a:bodyPr>
            <a:normAutofit/>
          </a:bodyPr>
          <a:lstStyle/>
          <a:p>
            <a:pPr algn="ctr"/>
            <a:r>
              <a:rPr lang="en-US" sz="2800" dirty="0"/>
              <a:t>Oil and Gas Projections: Historical state data + AEO Supply Region</a:t>
            </a:r>
          </a:p>
        </p:txBody>
      </p:sp>
      <p:pic>
        <p:nvPicPr>
          <p:cNvPr id="10" name="Picture 9"/>
          <p:cNvPicPr>
            <a:picLocks noChangeAspect="1"/>
          </p:cNvPicPr>
          <p:nvPr/>
        </p:nvPicPr>
        <p:blipFill>
          <a:blip r:embed="rId2"/>
          <a:stretch>
            <a:fillRect/>
          </a:stretch>
        </p:blipFill>
        <p:spPr>
          <a:xfrm>
            <a:off x="594467" y="2467486"/>
            <a:ext cx="3548180" cy="1463167"/>
          </a:xfrm>
          <a:prstGeom prst="rect">
            <a:avLst/>
          </a:prstGeom>
        </p:spPr>
      </p:pic>
      <p:sp>
        <p:nvSpPr>
          <p:cNvPr id="12" name="TextBox 11"/>
          <p:cNvSpPr txBox="1"/>
          <p:nvPr/>
        </p:nvSpPr>
        <p:spPr>
          <a:xfrm>
            <a:off x="762000" y="1697533"/>
            <a:ext cx="3048000" cy="369332"/>
          </a:xfrm>
          <a:prstGeom prst="rect">
            <a:avLst/>
          </a:prstGeom>
          <a:noFill/>
        </p:spPr>
        <p:txBody>
          <a:bodyPr wrap="square" rtlCol="0">
            <a:spAutoFit/>
          </a:bodyPr>
          <a:lstStyle/>
          <a:p>
            <a:r>
              <a:rPr lang="en-US" dirty="0"/>
              <a:t>Historical state change</a:t>
            </a:r>
          </a:p>
        </p:txBody>
      </p:sp>
      <p:sp>
        <p:nvSpPr>
          <p:cNvPr id="13" name="TextBox 12"/>
          <p:cNvSpPr txBox="1"/>
          <p:nvPr/>
        </p:nvSpPr>
        <p:spPr>
          <a:xfrm>
            <a:off x="5181600" y="1625266"/>
            <a:ext cx="3465672" cy="369332"/>
          </a:xfrm>
          <a:prstGeom prst="rect">
            <a:avLst/>
          </a:prstGeom>
          <a:noFill/>
        </p:spPr>
        <p:txBody>
          <a:bodyPr wrap="square" rtlCol="0">
            <a:spAutoFit/>
          </a:bodyPr>
          <a:lstStyle/>
          <a:p>
            <a:r>
              <a:rPr lang="en-US" dirty="0"/>
              <a:t>AEO Supply Region change</a:t>
            </a:r>
          </a:p>
        </p:txBody>
      </p:sp>
      <p:sp>
        <p:nvSpPr>
          <p:cNvPr id="14" name="TextBox 13"/>
          <p:cNvSpPr txBox="1"/>
          <p:nvPr/>
        </p:nvSpPr>
        <p:spPr>
          <a:xfrm flipH="1">
            <a:off x="4489959" y="2449543"/>
            <a:ext cx="344328" cy="707886"/>
          </a:xfrm>
          <a:prstGeom prst="rect">
            <a:avLst/>
          </a:prstGeom>
          <a:noFill/>
        </p:spPr>
        <p:txBody>
          <a:bodyPr wrap="square" rtlCol="0">
            <a:spAutoFit/>
          </a:bodyPr>
          <a:lstStyle/>
          <a:p>
            <a:r>
              <a:rPr lang="en-US" sz="4000" dirty="0"/>
              <a:t>X</a:t>
            </a:r>
          </a:p>
        </p:txBody>
      </p:sp>
      <p:sp>
        <p:nvSpPr>
          <p:cNvPr id="15" name="Down Arrow 14"/>
          <p:cNvSpPr/>
          <p:nvPr/>
        </p:nvSpPr>
        <p:spPr>
          <a:xfrm>
            <a:off x="4260323" y="4124888"/>
            <a:ext cx="921277" cy="5301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310287" y="4910324"/>
            <a:ext cx="3048000" cy="1477328"/>
          </a:xfrm>
          <a:prstGeom prst="rect">
            <a:avLst/>
          </a:prstGeom>
          <a:noFill/>
        </p:spPr>
        <p:txBody>
          <a:bodyPr wrap="square" rtlCol="0">
            <a:spAutoFit/>
          </a:bodyPr>
          <a:lstStyle/>
          <a:p>
            <a:pPr algn="ctr"/>
            <a:r>
              <a:rPr lang="en-US" dirty="0"/>
              <a:t>Combined Factors representing both historical state data and AEO supply region change for each state</a:t>
            </a:r>
          </a:p>
        </p:txBody>
      </p:sp>
      <p:pic>
        <p:nvPicPr>
          <p:cNvPr id="17" name="Picture 16"/>
          <p:cNvPicPr>
            <a:picLocks noChangeAspect="1"/>
          </p:cNvPicPr>
          <p:nvPr/>
        </p:nvPicPr>
        <p:blipFill>
          <a:blip r:embed="rId3"/>
          <a:stretch>
            <a:fillRect/>
          </a:stretch>
        </p:blipFill>
        <p:spPr>
          <a:xfrm>
            <a:off x="5173682" y="2066865"/>
            <a:ext cx="3375660" cy="2174004"/>
          </a:xfrm>
          <a:prstGeom prst="rect">
            <a:avLst/>
          </a:prstGeom>
        </p:spPr>
      </p:pic>
      <p:cxnSp>
        <p:nvCxnSpPr>
          <p:cNvPr id="6" name="Straight Connector 5">
            <a:extLst>
              <a:ext uri="{FF2B5EF4-FFF2-40B4-BE49-F238E27FC236}">
                <a16:creationId xmlns:a16="http://schemas.microsoft.com/office/drawing/2014/main" id="{52B618BB-FB89-4083-9F0A-DD07E88BEA4C}"/>
              </a:ext>
            </a:extLst>
          </p:cNvPr>
          <p:cNvCxnSpPr/>
          <p:nvPr/>
        </p:nvCxnSpPr>
        <p:spPr>
          <a:xfrm>
            <a:off x="6096000" y="2362200"/>
            <a:ext cx="0" cy="137160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52861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9013032" cy="4800600"/>
          </a:xfrm>
        </p:spPr>
        <p:txBody>
          <a:bodyPr>
            <a:normAutofit fontScale="92500"/>
          </a:bodyPr>
          <a:lstStyle/>
          <a:p>
            <a:pPr lvl="1"/>
            <a:endParaRPr lang="en-US" dirty="0"/>
          </a:p>
          <a:p>
            <a:r>
              <a:rPr lang="en-US" dirty="0"/>
              <a:t>For future-year NSPS controls (oil and gas, RICE, Natural Gas Turbines, and Process Heaters), we attempted to control </a:t>
            </a:r>
            <a:r>
              <a:rPr lang="en-US" u="sng" dirty="0"/>
              <a:t>only new sources/equipment </a:t>
            </a:r>
          </a:p>
          <a:p>
            <a:pPr lvl="1"/>
            <a:r>
              <a:rPr lang="en-US" dirty="0"/>
              <a:t>Accounts for growth and retirement of existing sources and the differences between the new and existing source emission rates</a:t>
            </a:r>
          </a:p>
          <a:p>
            <a:r>
              <a:rPr lang="en-US" sz="2200" dirty="0" err="1">
                <a:solidFill>
                  <a:srgbClr val="000000"/>
                </a:solidFill>
                <a:latin typeface="Times New Roman" panose="02020603050405020304" pitchFamily="18" charset="0"/>
              </a:rPr>
              <a:t>Control_Efficiency</a:t>
            </a:r>
            <a:r>
              <a:rPr lang="en-US" sz="2200" dirty="0">
                <a:solidFill>
                  <a:srgbClr val="000000"/>
                </a:solidFill>
                <a:latin typeface="Times New Roman" panose="02020603050405020304" pitchFamily="18" charset="0"/>
              </a:rPr>
              <a:t> (%) = 100 * (1- [(P</a:t>
            </a:r>
            <a:r>
              <a:rPr lang="en-US" sz="2200" baseline="-25000" dirty="0">
                <a:solidFill>
                  <a:srgbClr val="000000"/>
                </a:solidFill>
                <a:latin typeface="Times New Roman" panose="02020603050405020304" pitchFamily="18" charset="0"/>
              </a:rPr>
              <a:t>f</a:t>
            </a:r>
            <a:r>
              <a:rPr lang="en-US" sz="2200" dirty="0">
                <a:solidFill>
                  <a:srgbClr val="000000"/>
                </a:solidFill>
                <a:latin typeface="Times New Roman" panose="02020603050405020304" pitchFamily="18" charset="0"/>
              </a:rPr>
              <a:t>-1)*</a:t>
            </a:r>
            <a:r>
              <a:rPr lang="en-US" sz="2200" dirty="0" err="1">
                <a:solidFill>
                  <a:srgbClr val="000000"/>
                </a:solidFill>
                <a:latin typeface="Times New Roman" panose="02020603050405020304" pitchFamily="18" charset="0"/>
              </a:rPr>
              <a:t>Fn</a:t>
            </a:r>
            <a:r>
              <a:rPr lang="en-US" sz="2200" dirty="0">
                <a:solidFill>
                  <a:srgbClr val="000000"/>
                </a:solidFill>
                <a:latin typeface="Times New Roman" panose="02020603050405020304" pitchFamily="18" charset="0"/>
              </a:rPr>
              <a:t> + (1-Ri)</a:t>
            </a:r>
            <a:r>
              <a:rPr lang="en-US" sz="2200" baseline="30000" dirty="0">
                <a:solidFill>
                  <a:srgbClr val="000000"/>
                </a:solidFill>
                <a:latin typeface="Times New Roman" panose="02020603050405020304" pitchFamily="18" charset="0"/>
              </a:rPr>
              <a:t>t</a:t>
            </a:r>
            <a:r>
              <a:rPr lang="en-US" sz="2200" dirty="0">
                <a:solidFill>
                  <a:srgbClr val="000000"/>
                </a:solidFill>
                <a:latin typeface="Times New Roman" panose="02020603050405020304" pitchFamily="18" charset="0"/>
              </a:rPr>
              <a:t> + (1-(1-Ri)</a:t>
            </a:r>
            <a:r>
              <a:rPr lang="en-US" sz="2200" baseline="30000" dirty="0">
                <a:solidFill>
                  <a:srgbClr val="000000"/>
                </a:solidFill>
                <a:latin typeface="Times New Roman" panose="02020603050405020304" pitchFamily="18" charset="0"/>
              </a:rPr>
              <a:t>t</a:t>
            </a:r>
            <a:r>
              <a:rPr lang="en-US" sz="2200" dirty="0">
                <a:solidFill>
                  <a:srgbClr val="000000"/>
                </a:solidFill>
                <a:latin typeface="Times New Roman" panose="02020603050405020304" pitchFamily="18" charset="0"/>
              </a:rPr>
              <a:t>)*</a:t>
            </a:r>
            <a:r>
              <a:rPr lang="en-US" sz="2200" dirty="0" err="1">
                <a:solidFill>
                  <a:srgbClr val="000000"/>
                </a:solidFill>
                <a:latin typeface="Times New Roman" panose="02020603050405020304" pitchFamily="18" charset="0"/>
              </a:rPr>
              <a:t>Fn</a:t>
            </a:r>
            <a:r>
              <a:rPr lang="en-US" sz="2200" dirty="0">
                <a:solidFill>
                  <a:srgbClr val="000000"/>
                </a:solidFill>
                <a:latin typeface="Times New Roman" panose="02020603050405020304" pitchFamily="18" charset="0"/>
              </a:rPr>
              <a:t>]/ P</a:t>
            </a:r>
            <a:r>
              <a:rPr lang="en-US" sz="2200" baseline="-25000" dirty="0">
                <a:solidFill>
                  <a:srgbClr val="000000"/>
                </a:solidFill>
                <a:latin typeface="Times New Roman" panose="02020603050405020304" pitchFamily="18" charset="0"/>
              </a:rPr>
              <a:t>f</a:t>
            </a:r>
            <a:r>
              <a:rPr lang="en-US" sz="2200" dirty="0">
                <a:solidFill>
                  <a:srgbClr val="000000"/>
                </a:solidFill>
                <a:latin typeface="Times New Roman" panose="02020603050405020304" pitchFamily="18" charset="0"/>
              </a:rPr>
              <a:t>) </a:t>
            </a:r>
            <a:endParaRPr lang="en-US" sz="2200" dirty="0"/>
          </a:p>
          <a:p>
            <a:pPr lvl="1"/>
            <a:r>
              <a:rPr lang="en-US" sz="2400" dirty="0">
                <a:solidFill>
                  <a:srgbClr val="000000"/>
                </a:solidFill>
                <a:latin typeface="Times New Roman" panose="02020603050405020304" pitchFamily="18" charset="0"/>
              </a:rPr>
              <a:t>P</a:t>
            </a:r>
            <a:r>
              <a:rPr lang="en-US" sz="2400" baseline="-25000" dirty="0">
                <a:solidFill>
                  <a:srgbClr val="000000"/>
                </a:solidFill>
                <a:latin typeface="Times New Roman" panose="02020603050405020304" pitchFamily="18" charset="0"/>
              </a:rPr>
              <a:t>f </a:t>
            </a:r>
            <a:r>
              <a:rPr lang="en-US" sz="2400" dirty="0">
                <a:solidFill>
                  <a:srgbClr val="000000"/>
                </a:solidFill>
                <a:latin typeface="Times New Roman" panose="02020603050405020304" pitchFamily="18" charset="0"/>
              </a:rPr>
              <a:t>= growth rate expressed as ratio (e.g., 1.5=50% cumulative growth) </a:t>
            </a:r>
          </a:p>
          <a:p>
            <a:pPr lvl="1"/>
            <a:r>
              <a:rPr lang="en-US" sz="2400" dirty="0">
                <a:solidFill>
                  <a:srgbClr val="000000"/>
                </a:solidFill>
                <a:latin typeface="Times New Roman" panose="02020603050405020304" pitchFamily="18" charset="0"/>
              </a:rPr>
              <a:t>t = number of years between base and future years </a:t>
            </a:r>
          </a:p>
          <a:p>
            <a:pPr lvl="1"/>
            <a:r>
              <a:rPr lang="en-US" sz="2400" dirty="0" err="1">
                <a:solidFill>
                  <a:srgbClr val="000000"/>
                </a:solidFill>
                <a:latin typeface="Times New Roman" panose="02020603050405020304" pitchFamily="18" charset="0"/>
              </a:rPr>
              <a:t>Fn</a:t>
            </a:r>
            <a:r>
              <a:rPr lang="en-US" sz="2400" dirty="0">
                <a:solidFill>
                  <a:srgbClr val="000000"/>
                </a:solidFill>
                <a:latin typeface="Times New Roman" panose="02020603050405020304" pitchFamily="18" charset="0"/>
              </a:rPr>
              <a:t> = emission factor ratio for new sources </a:t>
            </a:r>
          </a:p>
          <a:p>
            <a:pPr lvl="1"/>
            <a:r>
              <a:rPr lang="en-US" sz="2400" dirty="0">
                <a:solidFill>
                  <a:srgbClr val="000000"/>
                </a:solidFill>
                <a:latin typeface="Times New Roman" panose="02020603050405020304" pitchFamily="18" charset="0"/>
              </a:rPr>
              <a:t>Ri = retirement rate, expressed as decimal (e.g., 3.3%=0.033) </a:t>
            </a:r>
            <a:endParaRPr lang="en-US" sz="2400"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85</a:t>
            </a:fld>
            <a:endParaRPr lang="en-US" dirty="0"/>
          </a:p>
        </p:txBody>
      </p:sp>
      <p:sp>
        <p:nvSpPr>
          <p:cNvPr id="5" name="Title 4"/>
          <p:cNvSpPr>
            <a:spLocks noGrp="1"/>
          </p:cNvSpPr>
          <p:nvPr>
            <p:ph type="title"/>
          </p:nvPr>
        </p:nvSpPr>
        <p:spPr>
          <a:xfrm>
            <a:off x="304800" y="228600"/>
            <a:ext cx="8839200" cy="1143000"/>
          </a:xfrm>
        </p:spPr>
        <p:txBody>
          <a:bodyPr>
            <a:normAutofit fontScale="90000"/>
          </a:bodyPr>
          <a:lstStyle/>
          <a:p>
            <a:r>
              <a:rPr lang="en-US" dirty="0"/>
              <a:t>Oil and Gas Projections: </a:t>
            </a:r>
            <a:br>
              <a:rPr lang="en-US" dirty="0"/>
            </a:br>
            <a:r>
              <a:rPr lang="en-US" dirty="0"/>
              <a:t>NSPS Controls</a:t>
            </a:r>
          </a:p>
        </p:txBody>
      </p:sp>
    </p:spTree>
    <p:extLst>
      <p:ext uri="{BB962C8B-B14F-4D97-AF65-F5344CB8AC3E}">
        <p14:creationId xmlns:p14="http://schemas.microsoft.com/office/powerpoint/2010/main" val="18980948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FE8B608-3C7B-4511-98E5-CBFA9A425C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203" y="3962400"/>
            <a:ext cx="4738501" cy="2764126"/>
          </a:xfrm>
          <a:prstGeom prst="rect">
            <a:avLst/>
          </a:prstGeom>
        </p:spPr>
      </p:pic>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2489" y="3914744"/>
            <a:ext cx="4478178" cy="2612271"/>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257" y="1139590"/>
            <a:ext cx="4294775" cy="2505285"/>
          </a:xfrm>
          <a:prstGeom prst="rect">
            <a:avLst/>
          </a:prstGeom>
        </p:spPr>
      </p:pic>
      <p:sp>
        <p:nvSpPr>
          <p:cNvPr id="2" name="Footer Placeholder 1"/>
          <p:cNvSpPr>
            <a:spLocks noGrp="1"/>
          </p:cNvSpPr>
          <p:nvPr>
            <p:ph type="ftr" sz="quarter" idx="11"/>
          </p:nvPr>
        </p:nvSpPr>
        <p:spPr>
          <a:xfrm>
            <a:off x="4380072"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p:txBody>
          <a:bodyPr/>
          <a:lstStyle/>
          <a:p>
            <a:fld id="{61C894BD-DCE2-4A96-A9AF-225BBEAC2A40}" type="slidenum">
              <a:rPr lang="en-US" smtClean="0"/>
              <a:pPr/>
              <a:t>86</a:t>
            </a:fld>
            <a:endParaRPr lang="en-US" dirty="0"/>
          </a:p>
        </p:txBody>
      </p:sp>
      <p:sp>
        <p:nvSpPr>
          <p:cNvPr id="9" name="Title 4"/>
          <p:cNvSpPr txBox="1">
            <a:spLocks/>
          </p:cNvSpPr>
          <p:nvPr/>
        </p:nvSpPr>
        <p:spPr>
          <a:xfrm>
            <a:off x="152400" y="226455"/>
            <a:ext cx="8826343"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t>Changes in Nonpoint Oil/Gas 2011-2028</a:t>
            </a:r>
          </a:p>
        </p:txBody>
      </p:sp>
      <p:sp>
        <p:nvSpPr>
          <p:cNvPr id="11" name="TextBox 10"/>
          <p:cNvSpPr txBox="1"/>
          <p:nvPr/>
        </p:nvSpPr>
        <p:spPr>
          <a:xfrm>
            <a:off x="5105400" y="3657600"/>
            <a:ext cx="3549370" cy="307777"/>
          </a:xfrm>
          <a:prstGeom prst="rect">
            <a:avLst/>
          </a:prstGeom>
          <a:noFill/>
        </p:spPr>
        <p:txBody>
          <a:bodyPr wrap="none" rtlCol="0">
            <a:spAutoFit/>
          </a:bodyPr>
          <a:lstStyle/>
          <a:p>
            <a:r>
              <a:rPr lang="en-US" sz="1400" dirty="0"/>
              <a:t>CENRAP MANE-VU MRPO VISTAS WRAP</a:t>
            </a:r>
          </a:p>
        </p:txBody>
      </p:sp>
      <p:sp>
        <p:nvSpPr>
          <p:cNvPr id="13" name="TextBox 12"/>
          <p:cNvSpPr txBox="1"/>
          <p:nvPr/>
        </p:nvSpPr>
        <p:spPr>
          <a:xfrm>
            <a:off x="4498387" y="4153378"/>
            <a:ext cx="682238" cy="230832"/>
          </a:xfrm>
          <a:prstGeom prst="rect">
            <a:avLst/>
          </a:prstGeom>
          <a:solidFill>
            <a:schemeClr val="bg1"/>
          </a:solidFill>
        </p:spPr>
        <p:txBody>
          <a:bodyPr wrap="none" rIns="0" rtlCol="0">
            <a:spAutoFit/>
          </a:bodyPr>
          <a:lstStyle/>
          <a:p>
            <a:r>
              <a:rPr lang="en-US" sz="900" dirty="0"/>
              <a:t>1,500,000</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88" y="1022181"/>
            <a:ext cx="4983098" cy="2906807"/>
          </a:xfrm>
          <a:prstGeom prst="rect">
            <a:avLst/>
          </a:prstGeom>
        </p:spPr>
      </p:pic>
      <p:sp>
        <p:nvSpPr>
          <p:cNvPr id="12" name="TextBox 11"/>
          <p:cNvSpPr txBox="1"/>
          <p:nvPr/>
        </p:nvSpPr>
        <p:spPr>
          <a:xfrm>
            <a:off x="4608994" y="1559006"/>
            <a:ext cx="571631" cy="230832"/>
          </a:xfrm>
          <a:prstGeom prst="rect">
            <a:avLst/>
          </a:prstGeom>
          <a:solidFill>
            <a:schemeClr val="bg1"/>
          </a:solidFill>
        </p:spPr>
        <p:txBody>
          <a:bodyPr wrap="none" rIns="0" rtlCol="0">
            <a:spAutoFit/>
          </a:bodyPr>
          <a:lstStyle/>
          <a:p>
            <a:r>
              <a:rPr lang="en-US" sz="900" dirty="0"/>
              <a:t>400,000</a:t>
            </a:r>
          </a:p>
        </p:txBody>
      </p:sp>
    </p:spTree>
    <p:extLst>
      <p:ext uri="{BB962C8B-B14F-4D97-AF65-F5344CB8AC3E}">
        <p14:creationId xmlns:p14="http://schemas.microsoft.com/office/powerpoint/2010/main" val="25856376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696" y="3987831"/>
            <a:ext cx="4157816" cy="242539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8" y="894399"/>
            <a:ext cx="4763043" cy="277844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1" y="3602832"/>
            <a:ext cx="4808763" cy="2805112"/>
          </a:xfrm>
          <a:prstGeom prst="rect">
            <a:avLst/>
          </a:prstGeom>
        </p:spPr>
      </p:pic>
      <p:sp>
        <p:nvSpPr>
          <p:cNvPr id="2" name="Footer Placeholder 1"/>
          <p:cNvSpPr>
            <a:spLocks noGrp="1"/>
          </p:cNvSpPr>
          <p:nvPr>
            <p:ph type="ftr" sz="quarter" idx="11"/>
          </p:nvPr>
        </p:nvSpPr>
        <p:spPr>
          <a:xfrm>
            <a:off x="4380072"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p:txBody>
          <a:bodyPr/>
          <a:lstStyle/>
          <a:p>
            <a:fld id="{61C894BD-DCE2-4A96-A9AF-225BBEAC2A40}" type="slidenum">
              <a:rPr lang="en-US" smtClean="0"/>
              <a:pPr/>
              <a:t>87</a:t>
            </a:fld>
            <a:endParaRPr lang="en-US" dirty="0"/>
          </a:p>
        </p:txBody>
      </p:sp>
      <p:sp>
        <p:nvSpPr>
          <p:cNvPr id="9" name="Title 4"/>
          <p:cNvSpPr txBox="1">
            <a:spLocks/>
          </p:cNvSpPr>
          <p:nvPr/>
        </p:nvSpPr>
        <p:spPr>
          <a:xfrm>
            <a:off x="152400" y="226455"/>
            <a:ext cx="8826343"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t>Changes in Point Oil/Gas 2011-2028</a:t>
            </a:r>
          </a:p>
        </p:txBody>
      </p:sp>
      <p:sp>
        <p:nvSpPr>
          <p:cNvPr id="11" name="TextBox 10"/>
          <p:cNvSpPr txBox="1"/>
          <p:nvPr/>
        </p:nvSpPr>
        <p:spPr>
          <a:xfrm>
            <a:off x="5105400" y="3657600"/>
            <a:ext cx="3549370" cy="307777"/>
          </a:xfrm>
          <a:prstGeom prst="rect">
            <a:avLst/>
          </a:prstGeom>
          <a:noFill/>
        </p:spPr>
        <p:txBody>
          <a:bodyPr wrap="none" rtlCol="0">
            <a:spAutoFit/>
          </a:bodyPr>
          <a:lstStyle/>
          <a:p>
            <a:r>
              <a:rPr lang="en-US" sz="1400" dirty="0"/>
              <a:t>CENRAP MANE-VU MRPO VISTAS WRAP</a:t>
            </a:r>
          </a:p>
        </p:txBody>
      </p:sp>
      <p:sp>
        <p:nvSpPr>
          <p:cNvPr id="13" name="TextBox 12"/>
          <p:cNvSpPr txBox="1"/>
          <p:nvPr/>
        </p:nvSpPr>
        <p:spPr>
          <a:xfrm>
            <a:off x="4661112" y="4182720"/>
            <a:ext cx="571631" cy="230832"/>
          </a:xfrm>
          <a:prstGeom prst="rect">
            <a:avLst/>
          </a:prstGeom>
          <a:solidFill>
            <a:schemeClr val="bg1"/>
          </a:solidFill>
        </p:spPr>
        <p:txBody>
          <a:bodyPr wrap="none" rIns="0" rtlCol="0">
            <a:spAutoFit/>
          </a:bodyPr>
          <a:lstStyle/>
          <a:p>
            <a:r>
              <a:rPr lang="en-US" sz="900" dirty="0"/>
              <a:t>100,000</a:t>
            </a:r>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9496" y="1050682"/>
            <a:ext cx="4249256" cy="2478733"/>
          </a:xfrm>
          <a:prstGeom prst="rect">
            <a:avLst/>
          </a:prstGeom>
        </p:spPr>
      </p:pic>
      <p:sp>
        <p:nvSpPr>
          <p:cNvPr id="12" name="TextBox 11"/>
          <p:cNvSpPr txBox="1"/>
          <p:nvPr/>
        </p:nvSpPr>
        <p:spPr>
          <a:xfrm>
            <a:off x="4700434" y="1314432"/>
            <a:ext cx="571631" cy="230832"/>
          </a:xfrm>
          <a:prstGeom prst="rect">
            <a:avLst/>
          </a:prstGeom>
          <a:solidFill>
            <a:schemeClr val="bg1"/>
          </a:solidFill>
        </p:spPr>
        <p:txBody>
          <a:bodyPr wrap="none" rIns="0" rtlCol="0">
            <a:spAutoFit/>
          </a:bodyPr>
          <a:lstStyle/>
          <a:p>
            <a:r>
              <a:rPr lang="en-US" sz="900" dirty="0"/>
              <a:t>250,000</a:t>
            </a:r>
          </a:p>
        </p:txBody>
      </p:sp>
    </p:spTree>
    <p:extLst>
      <p:ext uri="{BB962C8B-B14F-4D97-AF65-F5344CB8AC3E}">
        <p14:creationId xmlns:p14="http://schemas.microsoft.com/office/powerpoint/2010/main" val="111700093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Examine methods to take basin-level information into account where possible</a:t>
            </a:r>
          </a:p>
          <a:p>
            <a:r>
              <a:rPr lang="en-US" dirty="0"/>
              <a:t>Include state historical data</a:t>
            </a:r>
          </a:p>
          <a:p>
            <a:r>
              <a:rPr lang="en-US" dirty="0"/>
              <a:t>Better incorporate state and any updated federal regulations on emissions</a:t>
            </a:r>
          </a:p>
          <a:p>
            <a:r>
              <a:rPr lang="en-US" dirty="0"/>
              <a:t>Improve SCC cross references to account variability in state-provided SCCs</a:t>
            </a:r>
          </a:p>
          <a:p>
            <a:pPr lvl="1"/>
            <a:r>
              <a:rPr lang="en-US" dirty="0"/>
              <a:t>Some states submit with different SCCs than others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88</a:t>
            </a:fld>
            <a:endParaRPr lang="en-US" dirty="0"/>
          </a:p>
        </p:txBody>
      </p:sp>
      <p:sp>
        <p:nvSpPr>
          <p:cNvPr id="5" name="Title 4"/>
          <p:cNvSpPr>
            <a:spLocks noGrp="1"/>
          </p:cNvSpPr>
          <p:nvPr>
            <p:ph type="title"/>
          </p:nvPr>
        </p:nvSpPr>
        <p:spPr/>
        <p:txBody>
          <a:bodyPr>
            <a:normAutofit fontScale="90000"/>
          </a:bodyPr>
          <a:lstStyle/>
          <a:p>
            <a:r>
              <a:rPr lang="en-US" dirty="0"/>
              <a:t>Possible Future work for Oil and Gas Projections</a:t>
            </a:r>
          </a:p>
        </p:txBody>
      </p:sp>
    </p:spTree>
    <p:extLst>
      <p:ext uri="{BB962C8B-B14F-4D97-AF65-F5344CB8AC3E}">
        <p14:creationId xmlns:p14="http://schemas.microsoft.com/office/powerpoint/2010/main" val="29887247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89</a:t>
            </a:fld>
            <a:endParaRPr lang="en-US" dirty="0"/>
          </a:p>
        </p:txBody>
      </p:sp>
      <p:sp>
        <p:nvSpPr>
          <p:cNvPr id="5" name="Title 4"/>
          <p:cNvSpPr>
            <a:spLocks noGrp="1"/>
          </p:cNvSpPr>
          <p:nvPr>
            <p:ph type="title"/>
          </p:nvPr>
        </p:nvSpPr>
        <p:spPr/>
        <p:txBody>
          <a:bodyPr>
            <a:normAutofit fontScale="90000"/>
          </a:bodyPr>
          <a:lstStyle/>
          <a:p>
            <a:r>
              <a:rPr lang="en-US" dirty="0"/>
              <a:t>Questions on Oil and Gas Projections?</a:t>
            </a:r>
          </a:p>
        </p:txBody>
      </p:sp>
    </p:spTree>
    <p:extLst>
      <p:ext uri="{BB962C8B-B14F-4D97-AF65-F5344CB8AC3E}">
        <p14:creationId xmlns:p14="http://schemas.microsoft.com/office/powerpoint/2010/main" val="2244126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7620000" cy="1096963"/>
          </a:xfrm>
        </p:spPr>
        <p:txBody>
          <a:bodyPr>
            <a:normAutofit fontScale="90000"/>
          </a:bodyPr>
          <a:lstStyle/>
          <a:p>
            <a:r>
              <a:rPr lang="en-US" dirty="0"/>
              <a:t>Emissions Modeling Platforms</a:t>
            </a:r>
          </a:p>
        </p:txBody>
      </p:sp>
      <p:sp>
        <p:nvSpPr>
          <p:cNvPr id="3" name="Content Placeholder 2"/>
          <p:cNvSpPr>
            <a:spLocks noGrp="1"/>
          </p:cNvSpPr>
          <p:nvPr>
            <p:ph idx="1"/>
          </p:nvPr>
        </p:nvSpPr>
        <p:spPr>
          <a:xfrm>
            <a:off x="508000" y="1417639"/>
            <a:ext cx="8026400" cy="4754563"/>
          </a:xfrm>
        </p:spPr>
        <p:txBody>
          <a:bodyPr>
            <a:normAutofit/>
          </a:bodyPr>
          <a:lstStyle/>
          <a:p>
            <a:r>
              <a:rPr lang="en-US" sz="2400" dirty="0"/>
              <a:t>Contents:</a:t>
            </a:r>
          </a:p>
          <a:p>
            <a:pPr lvl="1"/>
            <a:r>
              <a:rPr lang="en-US" sz="1800" dirty="0"/>
              <a:t>Starting point is a version of the National Emissions Inventory (e.g., 2014 NEI version 2)</a:t>
            </a:r>
          </a:p>
          <a:p>
            <a:pPr lvl="1"/>
            <a:r>
              <a:rPr lang="en-US" sz="1800" dirty="0"/>
              <a:t>Related data sets needed for processing are also included</a:t>
            </a:r>
          </a:p>
          <a:p>
            <a:pPr lvl="1"/>
            <a:r>
              <a:rPr lang="en-US" sz="1800" dirty="0"/>
              <a:t>Software and scripts that process inventories into AQM inputs</a:t>
            </a:r>
          </a:p>
          <a:p>
            <a:pPr lvl="1"/>
            <a:r>
              <a:rPr lang="en-US" sz="1800" dirty="0"/>
              <a:t>Typically have a historic or “base” year and one or more future years</a:t>
            </a:r>
          </a:p>
          <a:p>
            <a:r>
              <a:rPr lang="en-US" sz="2400" dirty="0"/>
              <a:t>Historic platform development process:</a:t>
            </a:r>
          </a:p>
          <a:p>
            <a:pPr lvl="1"/>
            <a:r>
              <a:rPr lang="en-US" sz="1800" dirty="0"/>
              <a:t>Base and future year inventories and met. data developed by EPA</a:t>
            </a:r>
          </a:p>
          <a:p>
            <a:pPr lvl="1"/>
            <a:r>
              <a:rPr lang="en-US" sz="1800" dirty="0"/>
              <a:t>Data and software needed to process the inventories for AQM developed by EPA</a:t>
            </a:r>
          </a:p>
          <a:p>
            <a:pPr lvl="1"/>
            <a:r>
              <a:rPr lang="en-US" sz="1800" dirty="0"/>
              <a:t>Platform released for public comment </a:t>
            </a:r>
          </a:p>
          <a:p>
            <a:pPr lvl="1"/>
            <a:r>
              <a:rPr lang="en-US" sz="1800" dirty="0"/>
              <a:t>EPA incorporates comments into a new version of the platform</a:t>
            </a:r>
          </a:p>
          <a:p>
            <a:r>
              <a:rPr lang="en-US" sz="2400" dirty="0"/>
              <a:t>Now working on a more collaborative process</a:t>
            </a:r>
          </a:p>
          <a:p>
            <a:endParaRPr lang="en-US" dirty="0"/>
          </a:p>
        </p:txBody>
      </p:sp>
      <p:sp>
        <p:nvSpPr>
          <p:cNvPr id="7" name="Curved Left Arrow 6"/>
          <p:cNvSpPr/>
          <p:nvPr/>
        </p:nvSpPr>
        <p:spPr>
          <a:xfrm>
            <a:off x="540656" y="4948000"/>
            <a:ext cx="368300" cy="521855"/>
          </a:xfrm>
          <a:prstGeom prst="curvedLeftArrow">
            <a:avLst/>
          </a:prstGeom>
          <a:scene3d>
            <a:camera prst="orthographicFront">
              <a:rot lat="10800000" lon="108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1"/>
              </a:solidFill>
            </a:endParaRPr>
          </a:p>
        </p:txBody>
      </p:sp>
      <p:sp>
        <p:nvSpPr>
          <p:cNvPr id="8" name="TextBox 7"/>
          <p:cNvSpPr txBox="1"/>
          <p:nvPr/>
        </p:nvSpPr>
        <p:spPr>
          <a:xfrm rot="16012290">
            <a:off x="-67990" y="5209662"/>
            <a:ext cx="808235" cy="300082"/>
          </a:xfrm>
          <a:prstGeom prst="rect">
            <a:avLst/>
          </a:prstGeom>
          <a:noFill/>
        </p:spPr>
        <p:txBody>
          <a:bodyPr wrap="none" rtlCol="0">
            <a:spAutoFit/>
          </a:bodyPr>
          <a:lstStyle/>
          <a:p>
            <a:r>
              <a:rPr lang="en-US" sz="1350" dirty="0"/>
              <a:t>REPEAT</a:t>
            </a:r>
          </a:p>
        </p:txBody>
      </p:sp>
    </p:spTree>
    <p:extLst>
      <p:ext uri="{BB962C8B-B14F-4D97-AF65-F5344CB8AC3E}">
        <p14:creationId xmlns:p14="http://schemas.microsoft.com/office/powerpoint/2010/main" val="13027981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382000" cy="4525963"/>
          </a:xfrm>
        </p:spPr>
        <p:txBody>
          <a:bodyPr>
            <a:normAutofit/>
          </a:bodyPr>
          <a:lstStyle/>
          <a:p>
            <a:r>
              <a:rPr lang="en-US" dirty="0"/>
              <a:t>Aircraft emissions are in </a:t>
            </a:r>
            <a:r>
              <a:rPr lang="en-US" dirty="0" err="1"/>
              <a:t>ptnonipm</a:t>
            </a:r>
            <a:r>
              <a:rPr lang="en-US" dirty="0"/>
              <a:t> sector</a:t>
            </a:r>
          </a:p>
          <a:p>
            <a:r>
              <a:rPr lang="en-US" dirty="0"/>
              <a:t>Projected itinerant ITN (i.e., take off and landing) operations information available from the Federal Aviation Administration’s (FAA) Terminal Area Forecast (TAF) System: 	</a:t>
            </a:r>
          </a:p>
          <a:p>
            <a:r>
              <a:rPr lang="en-US" sz="2400" dirty="0">
                <a:hlinkClick r:id="rId3"/>
              </a:rPr>
              <a:t>https://www.faa.gov/data_research/aviation/taf/</a:t>
            </a:r>
            <a:r>
              <a:rPr lang="en-US" sz="2400" dirty="0"/>
              <a:t> </a:t>
            </a:r>
          </a:p>
          <a:p>
            <a:r>
              <a:rPr lang="en-US" sz="2400" dirty="0"/>
              <a:t>Two sets of projections factors used:</a:t>
            </a:r>
          </a:p>
          <a:p>
            <a:pPr lvl="1"/>
            <a:r>
              <a:rPr lang="en-US" sz="2000" dirty="0"/>
              <a:t>State-level for low traffic airports</a:t>
            </a:r>
          </a:p>
          <a:p>
            <a:pPr lvl="1"/>
            <a:r>
              <a:rPr lang="en-US" sz="2000" dirty="0"/>
              <a:t>Airport specific factors for larger airports</a:t>
            </a:r>
          </a:p>
          <a:p>
            <a:endParaRPr lang="en-US" sz="2400"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90</a:t>
            </a:fld>
            <a:endParaRPr lang="en-US" dirty="0"/>
          </a:p>
        </p:txBody>
      </p:sp>
      <p:sp>
        <p:nvSpPr>
          <p:cNvPr id="5" name="Title 4"/>
          <p:cNvSpPr>
            <a:spLocks noGrp="1"/>
          </p:cNvSpPr>
          <p:nvPr>
            <p:ph type="title"/>
          </p:nvPr>
        </p:nvSpPr>
        <p:spPr/>
        <p:txBody>
          <a:bodyPr>
            <a:normAutofit fontScale="90000"/>
          </a:bodyPr>
          <a:lstStyle/>
          <a:p>
            <a:r>
              <a:rPr lang="en-US" dirty="0"/>
              <a:t>Non-EGU Point Projections:</a:t>
            </a:r>
            <a:br>
              <a:rPr lang="en-US" dirty="0"/>
            </a:br>
            <a:r>
              <a:rPr lang="en-US" dirty="0"/>
              <a:t>Aviation</a:t>
            </a:r>
          </a:p>
        </p:txBody>
      </p:sp>
    </p:spTree>
    <p:extLst>
      <p:ext uri="{BB962C8B-B14F-4D97-AF65-F5344CB8AC3E}">
        <p14:creationId xmlns:p14="http://schemas.microsoft.com/office/powerpoint/2010/main" val="255846475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91</a:t>
            </a:fld>
            <a:endParaRPr lang="en-US" dirty="0"/>
          </a:p>
        </p:txBody>
      </p:sp>
      <p:sp>
        <p:nvSpPr>
          <p:cNvPr id="5" name="Title 4"/>
          <p:cNvSpPr>
            <a:spLocks noGrp="1"/>
          </p:cNvSpPr>
          <p:nvPr>
            <p:ph type="title"/>
          </p:nvPr>
        </p:nvSpPr>
        <p:spPr/>
        <p:txBody>
          <a:bodyPr>
            <a:normAutofit fontScale="90000"/>
          </a:bodyPr>
          <a:lstStyle/>
          <a:p>
            <a:r>
              <a:rPr lang="en-US" dirty="0"/>
              <a:t>Example Projection Factors for Aviation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0"/>
            <a:ext cx="8686800" cy="3736779"/>
          </a:xfrm>
          <a:prstGeom prst="rect">
            <a:avLst/>
          </a:prstGeom>
        </p:spPr>
      </p:pic>
    </p:spTree>
    <p:extLst>
      <p:ext uri="{BB962C8B-B14F-4D97-AF65-F5344CB8AC3E}">
        <p14:creationId xmlns:p14="http://schemas.microsoft.com/office/powerpoint/2010/main" val="3447136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25A34E-5157-475E-9C40-9888507D4ABA}"/>
              </a:ext>
            </a:extLst>
          </p:cNvPr>
          <p:cNvSpPr>
            <a:spLocks noGrp="1"/>
          </p:cNvSpPr>
          <p:nvPr>
            <p:ph idx="1"/>
          </p:nvPr>
        </p:nvSpPr>
        <p:spPr>
          <a:xfrm>
            <a:off x="457200" y="1143000"/>
            <a:ext cx="8229600" cy="4800600"/>
          </a:xfrm>
        </p:spPr>
        <p:txBody>
          <a:bodyPr>
            <a:noAutofit/>
          </a:bodyPr>
          <a:lstStyle/>
          <a:p>
            <a:pPr marL="109728" indent="0">
              <a:buNone/>
            </a:pPr>
            <a:r>
              <a:rPr lang="en-US" sz="1200" dirty="0"/>
              <a:t>Name</a:t>
            </a:r>
          </a:p>
          <a:p>
            <a:pPr marL="109728" indent="0">
              <a:buNone/>
            </a:pPr>
            <a:r>
              <a:rPr lang="en-US" sz="1200" dirty="0"/>
              <a:t>CLOSURES 2011v6.2 ALL: dates corrected 31aug2015</a:t>
            </a:r>
          </a:p>
          <a:p>
            <a:pPr marL="109728" indent="0">
              <a:buNone/>
            </a:pPr>
            <a:r>
              <a:rPr lang="en-US" sz="1200" dirty="0"/>
              <a:t>CONTROL 2011v6.2: 2014+ Fuel Sulfur Rules</a:t>
            </a:r>
          </a:p>
          <a:p>
            <a:pPr marL="109728" indent="0">
              <a:buNone/>
            </a:pPr>
            <a:r>
              <a:rPr lang="en-US" sz="1200" dirty="0"/>
              <a:t>CONTROL 2011v6.2: MARAMA-EPA Hybrid ICI Boiler MACT</a:t>
            </a:r>
          </a:p>
          <a:p>
            <a:pPr marL="109728" indent="0">
              <a:buNone/>
            </a:pPr>
            <a:r>
              <a:rPr lang="en-US" sz="1200" dirty="0"/>
              <a:t>CONTROL 2011v6.2: </a:t>
            </a:r>
            <a:r>
              <a:rPr lang="en-US" sz="1200" dirty="0" err="1"/>
              <a:t>OilGas</a:t>
            </a:r>
            <a:r>
              <a:rPr lang="en-US" sz="1200" dirty="0"/>
              <a:t> VOC NSPS for 2018</a:t>
            </a:r>
          </a:p>
          <a:p>
            <a:pPr marL="109728" indent="0">
              <a:buNone/>
            </a:pPr>
            <a:r>
              <a:rPr lang="en-US" sz="1200" dirty="0"/>
              <a:t>CONTROL 2011v6.2: POINT, 2011 to 2017 Consent decrees and (2018 docket) comments</a:t>
            </a:r>
          </a:p>
          <a:p>
            <a:pPr marL="109728" indent="0">
              <a:buNone/>
            </a:pPr>
            <a:r>
              <a:rPr lang="en-US" sz="1200" dirty="0"/>
              <a:t>CONTROL 2011v6.2: POINT, 2011 to 20XX AZ Regional Haze</a:t>
            </a:r>
          </a:p>
          <a:p>
            <a:pPr marL="109728" indent="0">
              <a:buNone/>
            </a:pPr>
            <a:r>
              <a:rPr lang="en-US" sz="1200" dirty="0"/>
              <a:t>CONTROL 2011v6.2: RICE NESHAP Final Amendments</a:t>
            </a:r>
          </a:p>
          <a:p>
            <a:pPr marL="109728" indent="0">
              <a:buNone/>
            </a:pPr>
            <a:r>
              <a:rPr lang="en-US" sz="1200" dirty="0"/>
              <a:t>CONTROL 2011v6.2: SCA Gas Turbines NSPS NOX for 2018</a:t>
            </a:r>
          </a:p>
          <a:p>
            <a:pPr marL="109728" indent="0">
              <a:buNone/>
            </a:pPr>
            <a:r>
              <a:rPr lang="en-US" sz="1200" dirty="0"/>
              <a:t>CONTROL 2011v6.2: SCA Process Heaters NSPS NOX for 2018</a:t>
            </a:r>
          </a:p>
          <a:p>
            <a:pPr marL="109728" indent="0">
              <a:buNone/>
            </a:pPr>
            <a:r>
              <a:rPr lang="en-US" sz="1200" dirty="0"/>
              <a:t>CONTROL 2011v6: CISWI</a:t>
            </a:r>
          </a:p>
          <a:p>
            <a:pPr marL="109728" indent="0">
              <a:buNone/>
            </a:pPr>
            <a:r>
              <a:rPr lang="en-US" sz="1200" dirty="0"/>
              <a:t>CONTROL: NCDAQ_CONTROL_2011v6_2_2017_BoilerMACT_POINT_v2_102315</a:t>
            </a:r>
          </a:p>
          <a:p>
            <a:pPr marL="109728" indent="0">
              <a:buNone/>
            </a:pPr>
            <a:r>
              <a:rPr lang="en-US" sz="1200" dirty="0"/>
              <a:t>PROJECTION 2011v6.2: 2011 to 2017 Aircraft BY AIRPORT and state-level</a:t>
            </a:r>
          </a:p>
          <a:p>
            <a:pPr marL="109728" indent="0">
              <a:buNone/>
            </a:pPr>
            <a:r>
              <a:rPr lang="en-US" sz="1200" dirty="0"/>
              <a:t>PROJECTION 2011v6.2: 2011 to 2018 LADCO POINT</a:t>
            </a:r>
          </a:p>
          <a:p>
            <a:pPr marL="109728" indent="0">
              <a:buNone/>
            </a:pPr>
            <a:r>
              <a:rPr lang="en-US" sz="1200" dirty="0"/>
              <a:t>PROJECTION 2011v6.2: 2011 to 2018 SCA NAICS/SCC-level CAPPED2.5</a:t>
            </a:r>
          </a:p>
          <a:p>
            <a:pPr marL="109728" indent="0">
              <a:buNone/>
            </a:pPr>
            <a:r>
              <a:rPr lang="en-US" sz="1200" dirty="0"/>
              <a:t>PROJECTION 2011v6.2: 2011 to 2018 SCA POINT SCC-level CAPPED</a:t>
            </a:r>
          </a:p>
          <a:p>
            <a:pPr marL="109728" indent="0">
              <a:buNone/>
            </a:pPr>
            <a:r>
              <a:rPr lang="en-US" sz="1200" dirty="0"/>
              <a:t>PROJECTION 2011v6.2: 2011 to 2018 SRA POINT CAPPED</a:t>
            </a:r>
          </a:p>
          <a:p>
            <a:pPr marL="109728" indent="0">
              <a:buNone/>
            </a:pPr>
            <a:r>
              <a:rPr lang="en-US" sz="1200" dirty="0"/>
              <a:t>PROJECTION 2011v6.3: 2011 to 2017 OK Source from NODA</a:t>
            </a:r>
          </a:p>
          <a:p>
            <a:pPr marL="109728" indent="0">
              <a:buNone/>
            </a:pPr>
            <a:r>
              <a:rPr lang="en-US" sz="1200" dirty="0"/>
              <a:t>PROJECTION 2011v6: 2011 to 2018 TCEQ </a:t>
            </a:r>
            <a:r>
              <a:rPr lang="en-US" sz="1200" dirty="0" err="1"/>
              <a:t>ptnonipm</a:t>
            </a:r>
            <a:r>
              <a:rPr lang="en-US" sz="1200" dirty="0"/>
              <a:t> NAICS</a:t>
            </a:r>
          </a:p>
          <a:p>
            <a:pPr marL="109728" indent="0">
              <a:buNone/>
            </a:pPr>
            <a:r>
              <a:rPr lang="en-US" sz="1200" dirty="0"/>
              <a:t>PROJECTION 2011v6: 2011 to 2018 state comments</a:t>
            </a:r>
          </a:p>
          <a:p>
            <a:pPr marL="109728" indent="0">
              <a:buNone/>
            </a:pPr>
            <a:r>
              <a:rPr lang="en-US" sz="1200" dirty="0"/>
              <a:t>PROJECTION by CENSUS DIVISION: 2011 v1 to 2018 ISIS cement policy</a:t>
            </a:r>
          </a:p>
        </p:txBody>
      </p:sp>
      <p:sp>
        <p:nvSpPr>
          <p:cNvPr id="3" name="Footer Placeholder 2">
            <a:extLst>
              <a:ext uri="{FF2B5EF4-FFF2-40B4-BE49-F238E27FC236}">
                <a16:creationId xmlns:a16="http://schemas.microsoft.com/office/drawing/2014/main" id="{677B370D-884C-4408-8812-A137A5EA72C8}"/>
              </a:ext>
            </a:extLst>
          </p:cNvPr>
          <p:cNvSpPr>
            <a:spLocks noGrp="1"/>
          </p:cNvSpPr>
          <p:nvPr>
            <p:ph type="ftr" sz="quarter" idx="11"/>
          </p:nvPr>
        </p:nvSpPr>
        <p:spPr/>
        <p:txBody>
          <a:bodyPr/>
          <a:lstStyle/>
          <a:p>
            <a:r>
              <a:rPr lang="en-US"/>
              <a:t>US EPA OAQPS, Emission Inventory and Analysis Group</a:t>
            </a:r>
            <a:endParaRPr lang="en-US" dirty="0"/>
          </a:p>
        </p:txBody>
      </p:sp>
      <p:sp>
        <p:nvSpPr>
          <p:cNvPr id="4" name="Slide Number Placeholder 3">
            <a:extLst>
              <a:ext uri="{FF2B5EF4-FFF2-40B4-BE49-F238E27FC236}">
                <a16:creationId xmlns:a16="http://schemas.microsoft.com/office/drawing/2014/main" id="{2FF5C401-8B5F-4768-BA01-71E8B399C49D}"/>
              </a:ext>
            </a:extLst>
          </p:cNvPr>
          <p:cNvSpPr>
            <a:spLocks noGrp="1"/>
          </p:cNvSpPr>
          <p:nvPr>
            <p:ph type="sldNum" sz="quarter" idx="12"/>
          </p:nvPr>
        </p:nvSpPr>
        <p:spPr/>
        <p:txBody>
          <a:bodyPr/>
          <a:lstStyle/>
          <a:p>
            <a:fld id="{61C894BD-DCE2-4A96-A9AF-225BBEAC2A40}" type="slidenum">
              <a:rPr lang="en-US" smtClean="0"/>
              <a:pPr/>
              <a:t>92</a:t>
            </a:fld>
            <a:endParaRPr lang="en-US" dirty="0"/>
          </a:p>
        </p:txBody>
      </p:sp>
      <p:sp>
        <p:nvSpPr>
          <p:cNvPr id="5" name="Title 4">
            <a:extLst>
              <a:ext uri="{FF2B5EF4-FFF2-40B4-BE49-F238E27FC236}">
                <a16:creationId xmlns:a16="http://schemas.microsoft.com/office/drawing/2014/main" id="{64DF61B7-7E87-4C62-B2EF-8FB30060BDA4}"/>
              </a:ext>
            </a:extLst>
          </p:cNvPr>
          <p:cNvSpPr>
            <a:spLocks noGrp="1"/>
          </p:cNvSpPr>
          <p:nvPr>
            <p:ph type="title"/>
          </p:nvPr>
        </p:nvSpPr>
        <p:spPr/>
        <p:txBody>
          <a:bodyPr/>
          <a:lstStyle/>
          <a:p>
            <a:r>
              <a:rPr lang="en-US" dirty="0"/>
              <a:t>Non-EGU </a:t>
            </a:r>
            <a:r>
              <a:rPr lang="en-US" dirty="0" err="1"/>
              <a:t>CoST</a:t>
            </a:r>
            <a:r>
              <a:rPr lang="en-US" dirty="0"/>
              <a:t> Packets</a:t>
            </a:r>
          </a:p>
        </p:txBody>
      </p:sp>
    </p:spTree>
    <p:extLst>
      <p:ext uri="{BB962C8B-B14F-4D97-AF65-F5344CB8AC3E}">
        <p14:creationId xmlns:p14="http://schemas.microsoft.com/office/powerpoint/2010/main" val="172272275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EPA-MJO “hybrid” method:</a:t>
            </a:r>
          </a:p>
          <a:p>
            <a:pPr lvl="1"/>
            <a:r>
              <a:rPr lang="en-US" dirty="0"/>
              <a:t>Council of Industrial Boiler Owners (CIBO) data was collected and analyzed to determine how boiler emissions might change due to regulations and economics (i.e., replacements and conversions)</a:t>
            </a:r>
          </a:p>
          <a:p>
            <a:pPr lvl="1"/>
            <a:r>
              <a:rPr lang="en-US" dirty="0"/>
              <a:t>Impacts nonpoint and specific point sources</a:t>
            </a:r>
          </a:p>
          <a:p>
            <a:pPr lvl="1"/>
            <a:r>
              <a:rPr lang="en-US" dirty="0"/>
              <a:t>Includes NO</a:t>
            </a:r>
            <a:r>
              <a:rPr lang="en-US" baseline="-25000" dirty="0"/>
              <a:t>X</a:t>
            </a:r>
            <a:r>
              <a:rPr lang="en-US" dirty="0"/>
              <a:t> cobenefits</a:t>
            </a:r>
          </a:p>
          <a:p>
            <a:pPr lvl="1"/>
            <a:r>
              <a:rPr lang="en-US" dirty="0"/>
              <a:t>Set of fuel-based control assumptions (i.e., coal, distillate and residual)</a:t>
            </a:r>
          </a:p>
          <a:p>
            <a:r>
              <a:rPr lang="en-US" dirty="0"/>
              <a:t>Includes some state comments plus rules for NY, NJ</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93</a:t>
            </a:fld>
            <a:endParaRPr lang="en-US" dirty="0"/>
          </a:p>
        </p:txBody>
      </p:sp>
      <p:sp>
        <p:nvSpPr>
          <p:cNvPr id="5" name="Title 4"/>
          <p:cNvSpPr>
            <a:spLocks noGrp="1"/>
          </p:cNvSpPr>
          <p:nvPr>
            <p:ph type="title"/>
          </p:nvPr>
        </p:nvSpPr>
        <p:spPr/>
        <p:txBody>
          <a:bodyPr>
            <a:normAutofit fontScale="90000"/>
          </a:bodyPr>
          <a:lstStyle/>
          <a:p>
            <a:r>
              <a:rPr lang="en-US" dirty="0"/>
              <a:t>Non-EGU Control Packet:</a:t>
            </a:r>
            <a:br>
              <a:rPr lang="en-US" dirty="0"/>
            </a:br>
            <a:r>
              <a:rPr lang="en-US" dirty="0"/>
              <a:t>ICI Boiler (MACT)</a:t>
            </a:r>
          </a:p>
        </p:txBody>
      </p:sp>
    </p:spTree>
    <p:extLst>
      <p:ext uri="{BB962C8B-B14F-4D97-AF65-F5344CB8AC3E}">
        <p14:creationId xmlns:p14="http://schemas.microsoft.com/office/powerpoint/2010/main" val="25797537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Some future-year sources do not exist in the NEI for the base year</a:t>
            </a:r>
          </a:p>
          <a:p>
            <a:pPr lvl="1"/>
            <a:r>
              <a:rPr lang="en-US" dirty="0"/>
              <a:t>Biodiesel and cellulosic ethanol plants</a:t>
            </a:r>
          </a:p>
          <a:p>
            <a:pPr lvl="1"/>
            <a:r>
              <a:rPr lang="en-US" dirty="0"/>
              <a:t>Other sources added based on comments</a:t>
            </a:r>
          </a:p>
          <a:p>
            <a:r>
              <a:rPr lang="en-US" dirty="0"/>
              <a:t>Take emissions for these sources as they are reported / provided</a:t>
            </a:r>
          </a:p>
          <a:p>
            <a:pPr lvl="1"/>
            <a:r>
              <a:rPr lang="en-US" dirty="0"/>
              <a:t>These are put into separate inventory files</a:t>
            </a:r>
          </a:p>
          <a:p>
            <a:pPr lvl="1"/>
            <a:r>
              <a:rPr lang="en-US" dirty="0"/>
              <a:t>Hard to project to additional future years</a:t>
            </a:r>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94</a:t>
            </a:fld>
            <a:endParaRPr lang="en-US" dirty="0"/>
          </a:p>
        </p:txBody>
      </p:sp>
      <p:sp>
        <p:nvSpPr>
          <p:cNvPr id="5" name="Title 4"/>
          <p:cNvSpPr>
            <a:spLocks noGrp="1"/>
          </p:cNvSpPr>
          <p:nvPr>
            <p:ph type="title"/>
          </p:nvPr>
        </p:nvSpPr>
        <p:spPr/>
        <p:txBody>
          <a:bodyPr>
            <a:normAutofit fontScale="90000"/>
          </a:bodyPr>
          <a:lstStyle/>
          <a:p>
            <a:r>
              <a:rPr lang="en-US" dirty="0"/>
              <a:t>Non-EGU Projections:</a:t>
            </a:r>
            <a:br>
              <a:rPr lang="en-US" dirty="0"/>
            </a:br>
            <a:r>
              <a:rPr lang="en-US" dirty="0"/>
              <a:t>Non-CoST</a:t>
            </a:r>
          </a:p>
        </p:txBody>
      </p:sp>
    </p:spTree>
    <p:extLst>
      <p:ext uri="{BB962C8B-B14F-4D97-AF65-F5344CB8AC3E}">
        <p14:creationId xmlns:p14="http://schemas.microsoft.com/office/powerpoint/2010/main" val="23616932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35758"/>
            <a:ext cx="8229600" cy="4525963"/>
          </a:xfrm>
        </p:spPr>
        <p:txBody>
          <a:bodyPr>
            <a:normAutofit/>
          </a:bodyPr>
          <a:lstStyle/>
          <a:p>
            <a:pPr marL="393192" lvl="1" indent="0">
              <a:buNone/>
            </a:pPr>
            <a:r>
              <a:rPr lang="en-US" dirty="0"/>
              <a:t>Rule effective February 2016 – VOC reductions from controls at delayed coking units and storage vessels</a:t>
            </a:r>
          </a:p>
          <a:p>
            <a:pPr marL="393192" lvl="1" indent="0">
              <a:buNone/>
            </a:pPr>
            <a:endParaRPr lang="en-US" sz="1200" dirty="0"/>
          </a:p>
          <a:p>
            <a:pPr lvl="1">
              <a:buFontTx/>
              <a:buChar char="-"/>
            </a:pPr>
            <a:r>
              <a:rPr lang="en-US" sz="2000" dirty="0"/>
              <a:t>Across-the-board control factor for impacted units</a:t>
            </a:r>
          </a:p>
          <a:p>
            <a:pPr lvl="2">
              <a:buFontTx/>
              <a:buChar char="-"/>
            </a:pPr>
            <a:r>
              <a:rPr lang="en-US" sz="1600" dirty="0"/>
              <a:t>84% for delayed coking units; 49% for storage vessels</a:t>
            </a:r>
          </a:p>
          <a:p>
            <a:pPr marL="393192" lvl="1" indent="0">
              <a:buNone/>
            </a:pPr>
            <a:endParaRPr lang="en-US" dirty="0"/>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ucida Sans Unicode"/>
                <a:ea typeface="+mn-ea"/>
                <a:cs typeface="+mn-cs"/>
              </a:rPr>
              <a:t>US EPA OAQPS, Emission Inventory and Analysis Group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0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Title 4"/>
          <p:cNvSpPr>
            <a:spLocks noGrp="1"/>
          </p:cNvSpPr>
          <p:nvPr>
            <p:ph type="title"/>
          </p:nvPr>
        </p:nvSpPr>
        <p:spPr/>
        <p:txBody>
          <a:bodyPr>
            <a:normAutofit/>
          </a:bodyPr>
          <a:lstStyle/>
          <a:p>
            <a:r>
              <a:rPr lang="en-US" sz="3600" dirty="0"/>
              <a:t>Non-EGU Projections:</a:t>
            </a:r>
            <a:br>
              <a:rPr lang="en-US" sz="3600" dirty="0"/>
            </a:br>
            <a:r>
              <a:rPr lang="en-US" sz="3100" dirty="0"/>
              <a:t>Petroleum Refineries – NESHAP RTR</a:t>
            </a:r>
          </a:p>
        </p:txBody>
      </p:sp>
      <p:sp>
        <p:nvSpPr>
          <p:cNvPr id="6" name="TextBox 5">
            <a:extLst>
              <a:ext uri="{FF2B5EF4-FFF2-40B4-BE49-F238E27FC236}">
                <a16:creationId xmlns:a16="http://schemas.microsoft.com/office/drawing/2014/main" id="{FF69C8E6-C00E-4CEF-AD13-0FB05AFAF589}"/>
              </a:ext>
            </a:extLst>
          </p:cNvPr>
          <p:cNvSpPr txBox="1"/>
          <p:nvPr/>
        </p:nvSpPr>
        <p:spPr>
          <a:xfrm>
            <a:off x="2862943" y="2862943"/>
            <a:ext cx="184731" cy="369332"/>
          </a:xfrm>
          <a:prstGeom prst="rect">
            <a:avLst/>
          </a:prstGeom>
          <a:noFill/>
        </p:spPr>
        <p:txBody>
          <a:bodyPr wrap="none" rtlCol="0">
            <a:spAutoFit/>
          </a:bodyPr>
          <a:lstStyle/>
          <a:p>
            <a:endParaRPr lang="en-US" dirty="0"/>
          </a:p>
        </p:txBody>
      </p:sp>
      <p:pic>
        <p:nvPicPr>
          <p:cNvPr id="18" name="Picture 17">
            <a:extLst>
              <a:ext uri="{FF2B5EF4-FFF2-40B4-BE49-F238E27FC236}">
                <a16:creationId xmlns:a16="http://schemas.microsoft.com/office/drawing/2014/main" id="{F5E0400D-A691-4C7D-BA77-E9DBF9BAA9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62" b="2458"/>
          <a:stretch/>
        </p:blipFill>
        <p:spPr>
          <a:xfrm>
            <a:off x="402770" y="3486653"/>
            <a:ext cx="3902049" cy="2575067"/>
          </a:xfrm>
          <a:prstGeom prst="rect">
            <a:avLst/>
          </a:prstGeom>
        </p:spPr>
      </p:pic>
      <p:pic>
        <p:nvPicPr>
          <p:cNvPr id="19" name="Picture 18">
            <a:extLst>
              <a:ext uri="{FF2B5EF4-FFF2-40B4-BE49-F238E27FC236}">
                <a16:creationId xmlns:a16="http://schemas.microsoft.com/office/drawing/2014/main" id="{B9F0A167-F53B-49BF-BC1B-CCFFF069C98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042" t="54549"/>
          <a:stretch/>
        </p:blipFill>
        <p:spPr>
          <a:xfrm>
            <a:off x="3688350" y="4618538"/>
            <a:ext cx="1039387" cy="1727584"/>
          </a:xfrm>
          <a:prstGeom prst="rect">
            <a:avLst/>
          </a:prstGeom>
        </p:spPr>
      </p:pic>
      <p:pic>
        <p:nvPicPr>
          <p:cNvPr id="20" name="Picture 19">
            <a:extLst>
              <a:ext uri="{FF2B5EF4-FFF2-40B4-BE49-F238E27FC236}">
                <a16:creationId xmlns:a16="http://schemas.microsoft.com/office/drawing/2014/main" id="{C813C780-645B-45A8-A2E2-E53ADDB8D6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7585" y="3351029"/>
            <a:ext cx="2882738" cy="2882738"/>
          </a:xfrm>
          <a:prstGeom prst="rect">
            <a:avLst/>
          </a:prstGeom>
        </p:spPr>
      </p:pic>
    </p:spTree>
    <p:extLst>
      <p:ext uri="{BB962C8B-B14F-4D97-AF65-F5344CB8AC3E}">
        <p14:creationId xmlns:p14="http://schemas.microsoft.com/office/powerpoint/2010/main" val="20759710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35758"/>
            <a:ext cx="8229600" cy="4525963"/>
          </a:xfrm>
        </p:spPr>
        <p:txBody>
          <a:bodyPr>
            <a:normAutofit/>
          </a:bodyPr>
          <a:lstStyle/>
          <a:p>
            <a:pPr lvl="1">
              <a:buFontTx/>
              <a:buChar char="-"/>
            </a:pPr>
            <a:r>
              <a:rPr lang="en-US" sz="1800" dirty="0"/>
              <a:t>Considers the MACT for incinerators, energy recovery units, waste-burning kilns, small, remote incinerators</a:t>
            </a:r>
          </a:p>
          <a:p>
            <a:pPr lvl="1">
              <a:buFontTx/>
              <a:buChar char="-"/>
            </a:pPr>
            <a:r>
              <a:rPr lang="en-US" sz="1800" dirty="0"/>
              <a:t>All impacted units are to have control devices in place by 2018</a:t>
            </a:r>
          </a:p>
          <a:p>
            <a:pPr marL="393192" lvl="1" indent="0">
              <a:buNone/>
            </a:pPr>
            <a:endParaRPr lang="en-US" sz="1200" dirty="0"/>
          </a:p>
          <a:p>
            <a:pPr marL="393192" lvl="1" indent="0">
              <a:buNone/>
            </a:pPr>
            <a:endParaRPr lang="en-US" dirty="0"/>
          </a:p>
        </p:txBody>
      </p:sp>
      <p:sp>
        <p:nvSpPr>
          <p:cNvPr id="3" name="Footer Placeholder 2"/>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Lucida Sans Unicode"/>
                <a:ea typeface="+mn-ea"/>
                <a:cs typeface="+mn-cs"/>
              </a:rPr>
              <a:t>US EPA OAQPS, Emission Inventory and Analysis Group</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C894BD-DCE2-4A96-A9AF-225BBEAC2A40}" type="slidenum">
              <a:rPr kumimoji="0" lang="en-US" sz="1000" b="0" i="0" u="none" strike="noStrike" kern="1200" cap="none" spc="0" normalizeH="0" baseline="0" noProof="0" smtClean="0">
                <a:ln>
                  <a:noFill/>
                </a:ln>
                <a:solidFill>
                  <a:prstClr val="black"/>
                </a:solidFill>
                <a:effectLst/>
                <a:uLnTx/>
                <a:uFillTx/>
                <a:latin typeface="Lucida Sans Unicode"/>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000" b="0" i="0" u="none" strike="noStrike" kern="1200" cap="none" spc="0" normalizeH="0" baseline="0" noProof="0" dirty="0">
              <a:ln>
                <a:noFill/>
              </a:ln>
              <a:solidFill>
                <a:prstClr val="black"/>
              </a:solidFill>
              <a:effectLst/>
              <a:uLnTx/>
              <a:uFillTx/>
              <a:latin typeface="Lucida Sans Unicode"/>
              <a:ea typeface="+mn-ea"/>
              <a:cs typeface="+mn-cs"/>
            </a:endParaRPr>
          </a:p>
        </p:txBody>
      </p:sp>
      <p:sp>
        <p:nvSpPr>
          <p:cNvPr id="5" name="Title 4"/>
          <p:cNvSpPr>
            <a:spLocks noGrp="1"/>
          </p:cNvSpPr>
          <p:nvPr>
            <p:ph type="title"/>
          </p:nvPr>
        </p:nvSpPr>
        <p:spPr/>
        <p:txBody>
          <a:bodyPr>
            <a:normAutofit/>
          </a:bodyPr>
          <a:lstStyle/>
          <a:p>
            <a:r>
              <a:rPr lang="en-US" sz="3600" dirty="0"/>
              <a:t>Non-EGU Projections:</a:t>
            </a:r>
            <a:br>
              <a:rPr lang="en-US" sz="3600" dirty="0"/>
            </a:br>
            <a:r>
              <a:rPr lang="en-US" sz="2700" dirty="0"/>
              <a:t>CISWI Units – NSPS and Emission Guidelines</a:t>
            </a:r>
          </a:p>
        </p:txBody>
      </p:sp>
      <p:sp>
        <p:nvSpPr>
          <p:cNvPr id="6" name="TextBox 5">
            <a:extLst>
              <a:ext uri="{FF2B5EF4-FFF2-40B4-BE49-F238E27FC236}">
                <a16:creationId xmlns:a16="http://schemas.microsoft.com/office/drawing/2014/main" id="{FF69C8E6-C00E-4CEF-AD13-0FB05AFAF589}"/>
              </a:ext>
            </a:extLst>
          </p:cNvPr>
          <p:cNvSpPr txBox="1"/>
          <p:nvPr/>
        </p:nvSpPr>
        <p:spPr>
          <a:xfrm>
            <a:off x="2862943" y="2862943"/>
            <a:ext cx="184731" cy="369332"/>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3BEC4167-9B7C-44DC-89A6-4DB81871B6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6210" y="2661620"/>
            <a:ext cx="3746323" cy="3746323"/>
          </a:xfrm>
          <a:prstGeom prst="rect">
            <a:avLst/>
          </a:prstGeom>
        </p:spPr>
      </p:pic>
      <p:sp>
        <p:nvSpPr>
          <p:cNvPr id="7" name="TextBox 6">
            <a:extLst>
              <a:ext uri="{FF2B5EF4-FFF2-40B4-BE49-F238E27FC236}">
                <a16:creationId xmlns:a16="http://schemas.microsoft.com/office/drawing/2014/main" id="{5BD65792-D41B-411A-BD77-DCC6515CA7B5}"/>
              </a:ext>
            </a:extLst>
          </p:cNvPr>
          <p:cNvSpPr txBox="1"/>
          <p:nvPr/>
        </p:nvSpPr>
        <p:spPr>
          <a:xfrm>
            <a:off x="5931112" y="2867175"/>
            <a:ext cx="2595224" cy="1323439"/>
          </a:xfrm>
          <a:prstGeom prst="rect">
            <a:avLst/>
          </a:prstGeom>
          <a:noFill/>
        </p:spPr>
        <p:txBody>
          <a:bodyPr wrap="square" rtlCol="0">
            <a:spAutoFit/>
          </a:bodyPr>
          <a:lstStyle/>
          <a:p>
            <a:r>
              <a:rPr lang="en-US" sz="1600" dirty="0"/>
              <a:t>Existing control devices and baseline emissions based on a 2008-2009 Information Collection Request</a:t>
            </a:r>
          </a:p>
        </p:txBody>
      </p:sp>
      <p:sp>
        <p:nvSpPr>
          <p:cNvPr id="12" name="TextBox 11">
            <a:extLst>
              <a:ext uri="{FF2B5EF4-FFF2-40B4-BE49-F238E27FC236}">
                <a16:creationId xmlns:a16="http://schemas.microsoft.com/office/drawing/2014/main" id="{86635EA1-8422-48D9-B87F-85D6E4B38429}"/>
              </a:ext>
            </a:extLst>
          </p:cNvPr>
          <p:cNvSpPr txBox="1"/>
          <p:nvPr/>
        </p:nvSpPr>
        <p:spPr>
          <a:xfrm>
            <a:off x="5931112" y="4665172"/>
            <a:ext cx="2595224" cy="1569660"/>
          </a:xfrm>
          <a:prstGeom prst="rect">
            <a:avLst/>
          </a:prstGeom>
          <a:noFill/>
        </p:spPr>
        <p:txBody>
          <a:bodyPr wrap="square" rtlCol="0">
            <a:spAutoFit/>
          </a:bodyPr>
          <a:lstStyle/>
          <a:p>
            <a:r>
              <a:rPr lang="en-US" sz="1600" dirty="0"/>
              <a:t>Floor emissions represent all units’ emissions after employing least-cost controls to meet MACT standard</a:t>
            </a:r>
          </a:p>
        </p:txBody>
      </p:sp>
    </p:spTree>
    <p:extLst>
      <p:ext uri="{BB962C8B-B14F-4D97-AF65-F5344CB8AC3E}">
        <p14:creationId xmlns:p14="http://schemas.microsoft.com/office/powerpoint/2010/main" val="2757119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202423"/>
            <a:ext cx="4942104" cy="2882894"/>
          </a:xfrm>
          <a:prstGeom prst="rect">
            <a:avLst/>
          </a:prstGeom>
        </p:spPr>
      </p:pic>
      <p:pic>
        <p:nvPicPr>
          <p:cNvPr id="17" name="Content Placeholder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1893" y="4058841"/>
            <a:ext cx="4342107" cy="240506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8050" y="1171943"/>
            <a:ext cx="4438650" cy="2589213"/>
          </a:xfrm>
          <a:prstGeom prst="rect">
            <a:avLst/>
          </a:prstGeom>
        </p:spPr>
      </p:pic>
      <p:sp>
        <p:nvSpPr>
          <p:cNvPr id="2" name="Footer Placeholder 1"/>
          <p:cNvSpPr>
            <a:spLocks noGrp="1"/>
          </p:cNvSpPr>
          <p:nvPr>
            <p:ph type="ftr" sz="quarter" idx="11"/>
          </p:nvPr>
        </p:nvSpPr>
        <p:spPr>
          <a:xfrm>
            <a:off x="4380072" y="6407944"/>
            <a:ext cx="3544728" cy="365125"/>
          </a:xfrm>
        </p:spPr>
        <p:txBody>
          <a:bodyPr/>
          <a:lstStyle/>
          <a:p>
            <a:r>
              <a:rPr lang="en-US" dirty="0"/>
              <a:t>US EPA OAQPS, Emission Inventory and Analysis Group</a:t>
            </a:r>
          </a:p>
        </p:txBody>
      </p:sp>
      <p:sp>
        <p:nvSpPr>
          <p:cNvPr id="3" name="Slide Number Placeholder 2"/>
          <p:cNvSpPr>
            <a:spLocks noGrp="1"/>
          </p:cNvSpPr>
          <p:nvPr>
            <p:ph type="sldNum" sz="quarter" idx="12"/>
          </p:nvPr>
        </p:nvSpPr>
        <p:spPr/>
        <p:txBody>
          <a:bodyPr/>
          <a:lstStyle/>
          <a:p>
            <a:fld id="{61C894BD-DCE2-4A96-A9AF-225BBEAC2A40}" type="slidenum">
              <a:rPr lang="en-US" smtClean="0"/>
              <a:pPr/>
              <a:t>97</a:t>
            </a:fld>
            <a:endParaRPr lang="en-US" dirty="0"/>
          </a:p>
        </p:txBody>
      </p:sp>
      <p:sp>
        <p:nvSpPr>
          <p:cNvPr id="9" name="Title 4"/>
          <p:cNvSpPr txBox="1">
            <a:spLocks/>
          </p:cNvSpPr>
          <p:nvPr/>
        </p:nvSpPr>
        <p:spPr>
          <a:xfrm>
            <a:off x="152400" y="226455"/>
            <a:ext cx="8826343" cy="1143000"/>
          </a:xfrm>
          <a:prstGeom prst="rect">
            <a:avLst/>
          </a:prstGeom>
        </p:spPr>
        <p:txBody>
          <a:bodyPr/>
          <a:lst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r>
              <a:rPr lang="en-US" sz="3200" b="0" dirty="0">
                <a:effectLst/>
              </a:rPr>
              <a:t>Changes in Non-EGU Point 2011-2028</a:t>
            </a:r>
          </a:p>
        </p:txBody>
      </p:sp>
      <p:sp>
        <p:nvSpPr>
          <p:cNvPr id="11" name="TextBox 10"/>
          <p:cNvSpPr txBox="1"/>
          <p:nvPr/>
        </p:nvSpPr>
        <p:spPr>
          <a:xfrm>
            <a:off x="5105400" y="3807023"/>
            <a:ext cx="3549370" cy="307777"/>
          </a:xfrm>
          <a:prstGeom prst="rect">
            <a:avLst/>
          </a:prstGeom>
          <a:noFill/>
        </p:spPr>
        <p:txBody>
          <a:bodyPr wrap="none" rtlCol="0">
            <a:spAutoFit/>
          </a:bodyPr>
          <a:lstStyle/>
          <a:p>
            <a:r>
              <a:rPr lang="en-US" sz="1400" dirty="0"/>
              <a:t>CENRAP MANE-VU MRPO VISTAS WRAP</a:t>
            </a:r>
          </a:p>
        </p:txBody>
      </p:sp>
      <p:sp>
        <p:nvSpPr>
          <p:cNvPr id="12" name="TextBox 11"/>
          <p:cNvSpPr txBox="1"/>
          <p:nvPr/>
        </p:nvSpPr>
        <p:spPr>
          <a:xfrm>
            <a:off x="4570651" y="1505033"/>
            <a:ext cx="607013" cy="230832"/>
          </a:xfrm>
          <a:prstGeom prst="rect">
            <a:avLst/>
          </a:prstGeom>
          <a:solidFill>
            <a:schemeClr val="bg1"/>
          </a:solidFill>
        </p:spPr>
        <p:txBody>
          <a:bodyPr wrap="square" rIns="0" rtlCol="0">
            <a:spAutoFit/>
          </a:bodyPr>
          <a:lstStyle/>
          <a:p>
            <a:r>
              <a:rPr lang="en-US" sz="900" dirty="0"/>
              <a:t>300,000</a:t>
            </a:r>
          </a:p>
        </p:txBody>
      </p:sp>
      <p:sp>
        <p:nvSpPr>
          <p:cNvPr id="15" name="TextBox 14"/>
          <p:cNvSpPr txBox="1"/>
          <p:nvPr/>
        </p:nvSpPr>
        <p:spPr>
          <a:xfrm>
            <a:off x="4613784" y="4493976"/>
            <a:ext cx="607013" cy="230832"/>
          </a:xfrm>
          <a:prstGeom prst="rect">
            <a:avLst/>
          </a:prstGeom>
          <a:solidFill>
            <a:schemeClr val="bg1"/>
          </a:solidFill>
        </p:spPr>
        <p:txBody>
          <a:bodyPr wrap="square" rIns="0" rtlCol="0">
            <a:spAutoFit/>
          </a:bodyPr>
          <a:lstStyle/>
          <a:p>
            <a:r>
              <a:rPr lang="en-US" sz="900" dirty="0"/>
              <a:t>300,000</a:t>
            </a:r>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1" y="3950475"/>
            <a:ext cx="4559017" cy="2659426"/>
          </a:xfrm>
          <a:prstGeom prst="rect">
            <a:avLst/>
          </a:prstGeom>
        </p:spPr>
      </p:pic>
    </p:spTree>
    <p:extLst>
      <p:ext uri="{BB962C8B-B14F-4D97-AF65-F5344CB8AC3E}">
        <p14:creationId xmlns:p14="http://schemas.microsoft.com/office/powerpoint/2010/main" val="225278880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98</a:t>
            </a:fld>
            <a:endParaRPr lang="en-US" dirty="0"/>
          </a:p>
        </p:txBody>
      </p:sp>
      <p:sp>
        <p:nvSpPr>
          <p:cNvPr id="5" name="Title 4"/>
          <p:cNvSpPr>
            <a:spLocks noGrp="1"/>
          </p:cNvSpPr>
          <p:nvPr>
            <p:ph type="title"/>
          </p:nvPr>
        </p:nvSpPr>
        <p:spPr/>
        <p:txBody>
          <a:bodyPr>
            <a:normAutofit fontScale="90000"/>
          </a:bodyPr>
          <a:lstStyle/>
          <a:p>
            <a:r>
              <a:rPr lang="en-US" dirty="0"/>
              <a:t>Projections High-level impacts:</a:t>
            </a:r>
            <a:br>
              <a:rPr lang="en-US" dirty="0"/>
            </a:br>
            <a:r>
              <a:rPr lang="en-US" dirty="0"/>
              <a:t>ptnonipm sector NO</a:t>
            </a:r>
            <a:r>
              <a:rPr lang="en-US" baseline="-25000" dirty="0"/>
              <a:t>X</a:t>
            </a:r>
          </a:p>
        </p:txBody>
      </p:sp>
      <p:sp>
        <p:nvSpPr>
          <p:cNvPr id="7" name="TextBox 6"/>
          <p:cNvSpPr txBox="1"/>
          <p:nvPr/>
        </p:nvSpPr>
        <p:spPr>
          <a:xfrm>
            <a:off x="4197192" y="5761613"/>
            <a:ext cx="4800600" cy="646331"/>
          </a:xfrm>
          <a:prstGeom prst="rect">
            <a:avLst/>
          </a:prstGeom>
          <a:noFill/>
        </p:spPr>
        <p:txBody>
          <a:bodyPr wrap="square" rtlCol="0">
            <a:spAutoFit/>
          </a:bodyPr>
          <a:lstStyle/>
          <a:p>
            <a:r>
              <a:rPr lang="en-US" dirty="0"/>
              <a:t>CoST can isolate the impact of each control/projection packet</a:t>
            </a:r>
          </a:p>
        </p:txBody>
      </p:sp>
      <p:graphicFrame>
        <p:nvGraphicFramePr>
          <p:cNvPr id="9" name="Chart 8"/>
          <p:cNvGraphicFramePr>
            <a:graphicFrameLocks/>
          </p:cNvGraphicFramePr>
          <p:nvPr>
            <p:extLst>
              <p:ext uri="{D42A27DB-BD31-4B8C-83A1-F6EECF244321}">
                <p14:modId xmlns:p14="http://schemas.microsoft.com/office/powerpoint/2010/main" val="3379340191"/>
              </p:ext>
            </p:extLst>
          </p:nvPr>
        </p:nvGraphicFramePr>
        <p:xfrm>
          <a:off x="609600" y="1474390"/>
          <a:ext cx="8403432" cy="454541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rot="19271255">
            <a:off x="6246840" y="4404892"/>
            <a:ext cx="214271" cy="369332"/>
          </a:xfrm>
          <a:prstGeom prst="rect">
            <a:avLst/>
          </a:prstGeom>
          <a:solidFill>
            <a:schemeClr val="bg1"/>
          </a:solidFill>
        </p:spPr>
        <p:txBody>
          <a:bodyPr wrap="square" rtlCol="0">
            <a:spAutoFit/>
          </a:bodyPr>
          <a:lstStyle/>
          <a:p>
            <a:r>
              <a:rPr lang="en-US" dirty="0"/>
              <a:t>    </a:t>
            </a:r>
          </a:p>
        </p:txBody>
      </p:sp>
    </p:spTree>
    <p:extLst>
      <p:ext uri="{BB962C8B-B14F-4D97-AF65-F5344CB8AC3E}">
        <p14:creationId xmlns:p14="http://schemas.microsoft.com/office/powerpoint/2010/main" val="6339908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Response to comments on prior platforms:</a:t>
            </a:r>
          </a:p>
          <a:p>
            <a:pPr lvl="1"/>
            <a:r>
              <a:rPr lang="en-US" dirty="0"/>
              <a:t>Many different sources of data – need to correctly layer these so appropriate controls/projections apply</a:t>
            </a:r>
          </a:p>
          <a:p>
            <a:pPr lvl="1"/>
            <a:r>
              <a:rPr lang="en-US" dirty="0"/>
              <a:t>Some data provided for a complete range of years, but other data provided for 2023 and 2025 and not for 2028</a:t>
            </a:r>
          </a:p>
          <a:p>
            <a:r>
              <a:rPr lang="en-US" dirty="0"/>
              <a:t>Promulgated vs proposed rules vs SIP inventories are confusing</a:t>
            </a:r>
          </a:p>
          <a:p>
            <a:r>
              <a:rPr lang="en-US" dirty="0"/>
              <a:t>Rapidly-changing world!</a:t>
            </a:r>
          </a:p>
          <a:p>
            <a:pPr lvl="1"/>
            <a:r>
              <a:rPr lang="en-US" dirty="0"/>
              <a:t>2018 AEO recently out + 2014 NEI v2 just released</a:t>
            </a:r>
          </a:p>
          <a:p>
            <a:endParaRPr lang="en-US" dirty="0"/>
          </a:p>
          <a:p>
            <a:endParaRPr lang="en-US" dirty="0"/>
          </a:p>
        </p:txBody>
      </p:sp>
      <p:sp>
        <p:nvSpPr>
          <p:cNvPr id="3" name="Footer Placeholder 2"/>
          <p:cNvSpPr>
            <a:spLocks noGrp="1"/>
          </p:cNvSpPr>
          <p:nvPr>
            <p:ph type="ftr" sz="quarter" idx="11"/>
          </p:nvPr>
        </p:nvSpPr>
        <p:spPr/>
        <p:txBody>
          <a:bodyPr/>
          <a:lstStyle/>
          <a:p>
            <a:r>
              <a:rPr lang="en-US" dirty="0"/>
              <a:t>US EPA OAQPS, Emission Inventory and Analysis Group</a:t>
            </a:r>
          </a:p>
        </p:txBody>
      </p:sp>
      <p:sp>
        <p:nvSpPr>
          <p:cNvPr id="4" name="Slide Number Placeholder 3"/>
          <p:cNvSpPr>
            <a:spLocks noGrp="1"/>
          </p:cNvSpPr>
          <p:nvPr>
            <p:ph type="sldNum" sz="quarter" idx="12"/>
          </p:nvPr>
        </p:nvSpPr>
        <p:spPr/>
        <p:txBody>
          <a:bodyPr/>
          <a:lstStyle/>
          <a:p>
            <a:fld id="{61C894BD-DCE2-4A96-A9AF-225BBEAC2A40}" type="slidenum">
              <a:rPr lang="en-US" smtClean="0"/>
              <a:pPr/>
              <a:t>99</a:t>
            </a:fld>
            <a:endParaRPr lang="en-US" dirty="0"/>
          </a:p>
        </p:txBody>
      </p:sp>
      <p:sp>
        <p:nvSpPr>
          <p:cNvPr id="5" name="Title 4"/>
          <p:cNvSpPr>
            <a:spLocks noGrp="1"/>
          </p:cNvSpPr>
          <p:nvPr>
            <p:ph type="title"/>
          </p:nvPr>
        </p:nvSpPr>
        <p:spPr/>
        <p:txBody>
          <a:bodyPr>
            <a:normAutofit fontScale="90000"/>
          </a:bodyPr>
          <a:lstStyle/>
          <a:p>
            <a:r>
              <a:rPr lang="en-US" dirty="0"/>
              <a:t>Non-EGU Projections:</a:t>
            </a:r>
            <a:br>
              <a:rPr lang="en-US" dirty="0"/>
            </a:br>
            <a:r>
              <a:rPr lang="en-US" dirty="0"/>
              <a:t>Challenges/Limitations</a:t>
            </a:r>
          </a:p>
        </p:txBody>
      </p:sp>
    </p:spTree>
    <p:extLst>
      <p:ext uri="{BB962C8B-B14F-4D97-AF65-F5344CB8AC3E}">
        <p14:creationId xmlns:p14="http://schemas.microsoft.com/office/powerpoint/2010/main" val="20679891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EsriMapsInfo xmlns="ESRI.ArcGIS.Mapping.OfficeIntegration.PowerPointInfo">
  <Version>Version1</Version>
  <RequiresSignIn>False</RequiresSignIn>
</EsriMapsInfo>
</file>

<file path=customXml/item2.xml><?xml version="1.0" encoding="utf-8"?>
<EsriMapsInfo xmlns="ESRI.ArcGIS.Mapping.OfficeIntegration.PowerPointInfo">
  <Version>Version1</Version>
  <RequiresSignIn>False</RequiresSignIn>
</EsriMapsInfo>
</file>

<file path=customXml/item3.xml><?xml version="1.0" encoding="utf-8"?>
<EsriMapsInfo xmlns="ESRI.ArcGIS.Mapping.OfficeIntegration.PowerPointInfo">
  <Version>Version1</Version>
  <RequiresSignIn>False</RequiresSignIn>
</EsriMapsInfo>
</file>

<file path=customXml/item4.xml><?xml version="1.0" encoding="utf-8"?>
<EsriMapsInfo xmlns="ESRI.ArcGIS.Mapping.OfficeIntegration.PowerPointInfo">
  <Version>Version1</Version>
  <RequiresSignIn>False</RequiresSignIn>
</EsriMapsInfo>
</file>

<file path=customXml/item5.xml><?xml version="1.0" encoding="utf-8"?>
<EsriMapsInfo xmlns="ESRI.ArcGIS.Mapping.OfficeIntegration.PowerPointInfo">
  <Version>Version1</Version>
  <RequiresSignIn>False</RequiresSignIn>
</EsriMapsInfo>
</file>

<file path=customXml/item6.xml><?xml version="1.0" encoding="utf-8"?>
<EsriMapsInfo xmlns="ESRI.ArcGIS.Mapping.OfficeIntegration.PowerPointInfo">
  <Version>Version1</Version>
  <RequiresSignIn>False</RequiresSignIn>
</EsriMapsInfo>
</file>

<file path=customXml/item7.xml><?xml version="1.0" encoding="utf-8"?>
<EsriMapsInfo xmlns="ESRI.ArcGIS.Mapping.OfficeIntegration.PowerPointInfo">
  <Version>Version1</Version>
  <RequiresSignIn>False</RequiresSignIn>
</EsriMapsInfo>
</file>

<file path=customXml/item8.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F639FE92-0C9B-4BB5-963A-CAB7DE42142B}">
  <ds:schemaRefs>
    <ds:schemaRef ds:uri="ESRI.ArcGIS.Mapping.OfficeIntegration.PowerPointInfo"/>
  </ds:schemaRefs>
</ds:datastoreItem>
</file>

<file path=customXml/itemProps2.xml><?xml version="1.0" encoding="utf-8"?>
<ds:datastoreItem xmlns:ds="http://schemas.openxmlformats.org/officeDocument/2006/customXml" ds:itemID="{4DE33BFA-502A-4C78-95B3-84837995D0E3}">
  <ds:schemaRefs>
    <ds:schemaRef ds:uri="ESRI.ArcGIS.Mapping.OfficeIntegration.PowerPointInfo"/>
  </ds:schemaRefs>
</ds:datastoreItem>
</file>

<file path=customXml/itemProps3.xml><?xml version="1.0" encoding="utf-8"?>
<ds:datastoreItem xmlns:ds="http://schemas.openxmlformats.org/officeDocument/2006/customXml" ds:itemID="{FBB2C345-DDA1-4623-A553-16E4C07438C1}">
  <ds:schemaRefs>
    <ds:schemaRef ds:uri="ESRI.ArcGIS.Mapping.OfficeIntegration.PowerPointInfo"/>
  </ds:schemaRefs>
</ds:datastoreItem>
</file>

<file path=customXml/itemProps4.xml><?xml version="1.0" encoding="utf-8"?>
<ds:datastoreItem xmlns:ds="http://schemas.openxmlformats.org/officeDocument/2006/customXml" ds:itemID="{4822E069-52AC-4B2D-920D-0F45A73B9417}">
  <ds:schemaRefs>
    <ds:schemaRef ds:uri="ESRI.ArcGIS.Mapping.OfficeIntegration.PowerPointInfo"/>
  </ds:schemaRefs>
</ds:datastoreItem>
</file>

<file path=customXml/itemProps5.xml><?xml version="1.0" encoding="utf-8"?>
<ds:datastoreItem xmlns:ds="http://schemas.openxmlformats.org/officeDocument/2006/customXml" ds:itemID="{E2281B0B-859B-48CA-97C6-8B88ADEACF50}">
  <ds:schemaRefs>
    <ds:schemaRef ds:uri="ESRI.ArcGIS.Mapping.OfficeIntegration.PowerPointInfo"/>
  </ds:schemaRefs>
</ds:datastoreItem>
</file>

<file path=customXml/itemProps6.xml><?xml version="1.0" encoding="utf-8"?>
<ds:datastoreItem xmlns:ds="http://schemas.openxmlformats.org/officeDocument/2006/customXml" ds:itemID="{F9432546-50AD-46D9-8B13-4481F9AD9CB0}">
  <ds:schemaRefs>
    <ds:schemaRef ds:uri="ESRI.ArcGIS.Mapping.OfficeIntegration.PowerPointInfo"/>
  </ds:schemaRefs>
</ds:datastoreItem>
</file>

<file path=customXml/itemProps7.xml><?xml version="1.0" encoding="utf-8"?>
<ds:datastoreItem xmlns:ds="http://schemas.openxmlformats.org/officeDocument/2006/customXml" ds:itemID="{6E624249-81D5-4D51-AD62-464551B8F4A0}">
  <ds:schemaRefs>
    <ds:schemaRef ds:uri="ESRI.ArcGIS.Mapping.OfficeIntegration.PowerPointInfo"/>
  </ds:schemaRefs>
</ds:datastoreItem>
</file>

<file path=customXml/itemProps8.xml><?xml version="1.0" encoding="utf-8"?>
<ds:datastoreItem xmlns:ds="http://schemas.openxmlformats.org/officeDocument/2006/customXml" ds:itemID="{642F4504-133D-4677-B40D-B6A6C24B79F7}">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Concourse</Template>
  <TotalTime>45045</TotalTime>
  <Words>8838</Words>
  <Application>Microsoft Office PowerPoint</Application>
  <PresentationFormat>On-screen Show (4:3)</PresentationFormat>
  <Paragraphs>1273</Paragraphs>
  <Slides>137</Slides>
  <Notes>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137</vt:i4>
      </vt:variant>
    </vt:vector>
  </HeadingPairs>
  <TitlesOfParts>
    <vt:vector size="146" baseType="lpstr">
      <vt:lpstr>Arial</vt:lpstr>
      <vt:lpstr>Calibri</vt:lpstr>
      <vt:lpstr>Cambria Math</vt:lpstr>
      <vt:lpstr>Lucida Sans Unicode</vt:lpstr>
      <vt:lpstr>Times New Roman</vt:lpstr>
      <vt:lpstr>Verdana</vt:lpstr>
      <vt:lpstr>Wingdings 2</vt:lpstr>
      <vt:lpstr>Wingdings 3</vt:lpstr>
      <vt:lpstr>Concourse</vt:lpstr>
      <vt:lpstr>Projecting Emissions Inventories for Air Quality Modeling of Future Years </vt:lpstr>
      <vt:lpstr>Future Year Projections  Course Outline and Schedule</vt:lpstr>
      <vt:lpstr>Background: Purpose and  Contents of a Modeling Platform</vt:lpstr>
      <vt:lpstr>Air Quality Modeling Platform Components</vt:lpstr>
      <vt:lpstr>Why do Air Quality Modeling?</vt:lpstr>
      <vt:lpstr>Performing Emissions Modeling</vt:lpstr>
      <vt:lpstr>Emissions Modeling Schematic</vt:lpstr>
      <vt:lpstr>Emissions Modeling Process</vt:lpstr>
      <vt:lpstr>Emissions Modeling Platforms</vt:lpstr>
      <vt:lpstr>Recent and Upcoming Emissions Modeling Platforms</vt:lpstr>
      <vt:lpstr>2016 Platform Schedule</vt:lpstr>
      <vt:lpstr>Recent Emission Modeling Platforms and Naming Convention</vt:lpstr>
      <vt:lpstr>Emissions Modeling Case Abbreviations</vt:lpstr>
      <vt:lpstr>PowerPoint Presentation</vt:lpstr>
      <vt:lpstr>EPA US 12km Modeling Platform Domains</vt:lpstr>
      <vt:lpstr>Non-US emissions in the emissions modeling platform  </vt:lpstr>
      <vt:lpstr>Emissions Modeling Platform Sectors</vt:lpstr>
      <vt:lpstr>2016 Platform Sectors:  Point and Non-U.S.</vt:lpstr>
      <vt:lpstr>2016 Platform Sectors:  Ground-level</vt:lpstr>
      <vt:lpstr>Questions?</vt:lpstr>
      <vt:lpstr>Future Year Projections  Course Outline and Schedule</vt:lpstr>
      <vt:lpstr>Goals of Class</vt:lpstr>
      <vt:lpstr>Future Year Projections</vt:lpstr>
      <vt:lpstr>Future Year Projections</vt:lpstr>
      <vt:lpstr>Why Develop Projected Emission Inventories?</vt:lpstr>
      <vt:lpstr>Developing Projections (1/2)</vt:lpstr>
      <vt:lpstr>Developing Projections (2/2)</vt:lpstr>
      <vt:lpstr>Modeling Platforms with Projections</vt:lpstr>
      <vt:lpstr>2011v6.3 Data on FTP site</vt:lpstr>
      <vt:lpstr>Emissions Modeling FTP site</vt:lpstr>
      <vt:lpstr>Projection Techniques</vt:lpstr>
      <vt:lpstr>Projections overview: Sectors projected based on NEI emissions</vt:lpstr>
      <vt:lpstr>Projections overview: Sectors not projected from NEI base year emissions</vt:lpstr>
      <vt:lpstr>Future-year Emissions Modeling Ancillary Data</vt:lpstr>
      <vt:lpstr>PowerPoint Presentation</vt:lpstr>
      <vt:lpstr>Control Strategy Tool (CoST)</vt:lpstr>
      <vt:lpstr>Control Strategy Tool: Packet Types</vt:lpstr>
      <vt:lpstr>Closure Packet Example</vt:lpstr>
      <vt:lpstr>Projection Packet Example</vt:lpstr>
      <vt:lpstr>Control Packet Example</vt:lpstr>
      <vt:lpstr>Control Strategy Tool: Hierarchy</vt:lpstr>
      <vt:lpstr>PowerPoint Presentation</vt:lpstr>
      <vt:lpstr>Control Strategies within the  Emissions Modeling Framework</vt:lpstr>
      <vt:lpstr>Editing a Control Strategy</vt:lpstr>
      <vt:lpstr>Select Inventories for Strategy</vt:lpstr>
      <vt:lpstr>Select Control Programs to Apply</vt:lpstr>
      <vt:lpstr>Control Strategy Tool: Outputs</vt:lpstr>
      <vt:lpstr>Example Detailed Result  (selected columns)</vt:lpstr>
      <vt:lpstr>Control Strategy Tool: Sectors/ Relative Complexity</vt:lpstr>
      <vt:lpstr>Projections: Quality Assurance</vt:lpstr>
      <vt:lpstr>Questions?</vt:lpstr>
      <vt:lpstr> Nonpoint Projections</vt:lpstr>
      <vt:lpstr>Data Sources for Nonpoint Projections</vt:lpstr>
      <vt:lpstr>Nonpoint Projections: Ag NH3</vt:lpstr>
      <vt:lpstr>Nonpoint Projections: Ag NH3 (continued)</vt:lpstr>
      <vt:lpstr>Ag Control Program</vt:lpstr>
      <vt:lpstr>Nonpoint Projections: Ag NH3 (continued)</vt:lpstr>
      <vt:lpstr>Example Ag Projection Packet  (selected columns)</vt:lpstr>
      <vt:lpstr>Nonpoint Projections: Fugitive Dust</vt:lpstr>
      <vt:lpstr>Example Fugitive Dust Packet</vt:lpstr>
      <vt:lpstr>QA of ag/afdust Projections</vt:lpstr>
      <vt:lpstr>Regional Haze RPOs</vt:lpstr>
      <vt:lpstr>PowerPoint Presentation</vt:lpstr>
      <vt:lpstr>PowerPoint Presentation</vt:lpstr>
      <vt:lpstr>Questions?</vt:lpstr>
      <vt:lpstr>Nonpoint Projections: Residential Wood Combustion</vt:lpstr>
      <vt:lpstr>Packets for RWC projections</vt:lpstr>
      <vt:lpstr>PowerPoint Presentation</vt:lpstr>
      <vt:lpstr>Non-EGU Projections: CMV and rail</vt:lpstr>
      <vt:lpstr>Example Projections for CMV/rail</vt:lpstr>
      <vt:lpstr>PowerPoint Presentation</vt:lpstr>
      <vt:lpstr>Questions?</vt:lpstr>
      <vt:lpstr>Oil and Gas Projections</vt:lpstr>
      <vt:lpstr>Oil and Gas Projections Overview</vt:lpstr>
      <vt:lpstr>How growth factors are applied and emissions are then reduced</vt:lpstr>
      <vt:lpstr>Oil and Gas Projections: Basin level production forecasts from 2011v6.2</vt:lpstr>
      <vt:lpstr>Oil and Gas Projections: Basin-level </vt:lpstr>
      <vt:lpstr>Oil and Gas Projections: NEMS (or Supply) Regions</vt:lpstr>
      <vt:lpstr>Oil and Gas Projections:  Supply Region-level (2011v6.3 2023) </vt:lpstr>
      <vt:lpstr>Oil and Gas Projections:  Supply Region-level </vt:lpstr>
      <vt:lpstr>AEO Supply Region example</vt:lpstr>
      <vt:lpstr>AEO Supply Region Example (2)</vt:lpstr>
      <vt:lpstr>Oil and Gas Projections: Historical state  data bridge to Supply Region-level forecast</vt:lpstr>
      <vt:lpstr>Oil and Gas Projections: Historical state data + AEO Supply Region</vt:lpstr>
      <vt:lpstr>Oil and Gas Projections:  NSPS Controls</vt:lpstr>
      <vt:lpstr>PowerPoint Presentation</vt:lpstr>
      <vt:lpstr>PowerPoint Presentation</vt:lpstr>
      <vt:lpstr>Possible Future work for Oil and Gas Projections</vt:lpstr>
      <vt:lpstr>Questions on Oil and Gas Projections?</vt:lpstr>
      <vt:lpstr>Non-EGU Point Projections: Aviation</vt:lpstr>
      <vt:lpstr>Example Projection Factors for Aviation</vt:lpstr>
      <vt:lpstr>Non-EGU CoST Packets</vt:lpstr>
      <vt:lpstr>Non-EGU Control Packet: ICI Boiler (MACT)</vt:lpstr>
      <vt:lpstr>Non-EGU Projections: Non-CoST</vt:lpstr>
      <vt:lpstr>Non-EGU Projections: Petroleum Refineries – NESHAP RTR</vt:lpstr>
      <vt:lpstr>Non-EGU Projections: CISWI Units – NSPS and Emission Guidelines</vt:lpstr>
      <vt:lpstr>PowerPoint Presentation</vt:lpstr>
      <vt:lpstr>Projections High-level impacts: ptnonipm sector NOX</vt:lpstr>
      <vt:lpstr>Non-EGU Projections: Challenges/Limitations</vt:lpstr>
      <vt:lpstr>Questions on Non-EGU Point?</vt:lpstr>
      <vt:lpstr>EGU Projection Methods</vt:lpstr>
      <vt:lpstr>EGU Projections with IPM</vt:lpstr>
      <vt:lpstr>Future year EGU Processing  with IPM </vt:lpstr>
      <vt:lpstr>Map of IPM Output Regions – also  used to create Non-CEMS profiles </vt:lpstr>
      <vt:lpstr>Flat Files Created from IPM Outputs</vt:lpstr>
      <vt:lpstr>EGU Temporal Allocation for Future Years</vt:lpstr>
      <vt:lpstr>Example Temporal Plots: base year, unit-specific, regional</vt:lpstr>
      <vt:lpstr>Adjust Emissions Below Historic Maximum</vt:lpstr>
      <vt:lpstr>Regional Profile Applied that Exceeds Historic Maximum</vt:lpstr>
      <vt:lpstr>Use Regional Profile when Cannot Adjust below Historic Maximum</vt:lpstr>
      <vt:lpstr>PowerPoint Presentation</vt:lpstr>
      <vt:lpstr>Questions?</vt:lpstr>
      <vt:lpstr>Onroad Emissions Modeling</vt:lpstr>
      <vt:lpstr>Representative Counties</vt:lpstr>
      <vt:lpstr>Onroad Projections Overview</vt:lpstr>
      <vt:lpstr>Onroad Projections Overview</vt:lpstr>
      <vt:lpstr>Onroad Emission Processes and Inputs</vt:lpstr>
      <vt:lpstr>Onroad Projections Details</vt:lpstr>
      <vt:lpstr>Short-term Projection for 2016 </vt:lpstr>
      <vt:lpstr>Onroad NOx: 2016 vs 2014NEIv2</vt:lpstr>
      <vt:lpstr>Onroad Changes 2011 to 2016 </vt:lpstr>
      <vt:lpstr>Mid-term VMT projections 2011v6.3 Platform</vt:lpstr>
      <vt:lpstr>AEO example</vt:lpstr>
      <vt:lpstr>AEO example</vt:lpstr>
      <vt:lpstr>VMT projections variation (1 of 2)</vt:lpstr>
      <vt:lpstr>VMT projections variation (2 of 2)</vt:lpstr>
      <vt:lpstr>Onroad Projection Details</vt:lpstr>
      <vt:lpstr>Onroad Hoteling</vt:lpstr>
      <vt:lpstr>PowerPoint Presentation</vt:lpstr>
      <vt:lpstr>Nonroad Projections</vt:lpstr>
      <vt:lpstr>PowerPoint Presentation</vt:lpstr>
      <vt:lpstr>Questions on onroad or nonroad projections?</vt:lpstr>
      <vt:lpstr>International Projections</vt:lpstr>
      <vt:lpstr>Ongoing work and New Directions</vt:lpstr>
      <vt:lpstr>Emissions Modeling Software  and Data Downloads</vt:lpstr>
      <vt:lpstr>Emissions Modeling Platform  Data Availability</vt:lpstr>
      <vt:lpstr>Questions?</vt:lpstr>
    </vt:vector>
  </TitlesOfParts>
  <Company>US-EPA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Marc Houyoux</dc:creator>
  <cp:lastModifiedBy>Eyth, Alison</cp:lastModifiedBy>
  <cp:revision>815</cp:revision>
  <cp:lastPrinted>2015-03-30T14:59:10Z</cp:lastPrinted>
  <dcterms:created xsi:type="dcterms:W3CDTF">2011-06-13T20:10:16Z</dcterms:created>
  <dcterms:modified xsi:type="dcterms:W3CDTF">2018-05-17T14:43:48Z</dcterms:modified>
</cp:coreProperties>
</file>