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4"/>
    <p:sldMasterId id="2147483677" r:id="rId5"/>
  </p:sldMasterIdLst>
  <p:notesMasterIdLst>
    <p:notesMasterId r:id="rId88"/>
  </p:notesMasterIdLst>
  <p:handoutMasterIdLst>
    <p:handoutMasterId r:id="rId89"/>
  </p:handoutMasterIdLst>
  <p:sldIdLst>
    <p:sldId id="498" r:id="rId6"/>
    <p:sldId id="350" r:id="rId7"/>
    <p:sldId id="455" r:id="rId8"/>
    <p:sldId id="392" r:id="rId9"/>
    <p:sldId id="471" r:id="rId10"/>
    <p:sldId id="387" r:id="rId11"/>
    <p:sldId id="361" r:id="rId12"/>
    <p:sldId id="381" r:id="rId13"/>
    <p:sldId id="382" r:id="rId14"/>
    <p:sldId id="273" r:id="rId15"/>
    <p:sldId id="271" r:id="rId16"/>
    <p:sldId id="394" r:id="rId17"/>
    <p:sldId id="351" r:id="rId18"/>
    <p:sldId id="384" r:id="rId19"/>
    <p:sldId id="395" r:id="rId20"/>
    <p:sldId id="452" r:id="rId21"/>
    <p:sldId id="472" r:id="rId22"/>
    <p:sldId id="354" r:id="rId23"/>
    <p:sldId id="396" r:id="rId24"/>
    <p:sldId id="277" r:id="rId25"/>
    <p:sldId id="484" r:id="rId26"/>
    <p:sldId id="473" r:id="rId27"/>
    <p:sldId id="386" r:id="rId28"/>
    <p:sldId id="389" r:id="rId29"/>
    <p:sldId id="485" r:id="rId30"/>
    <p:sldId id="447" r:id="rId31"/>
    <p:sldId id="449" r:id="rId32"/>
    <p:sldId id="448" r:id="rId33"/>
    <p:sldId id="450" r:id="rId34"/>
    <p:sldId id="362" r:id="rId35"/>
    <p:sldId id="475" r:id="rId36"/>
    <p:sldId id="499" r:id="rId37"/>
    <p:sldId id="366" r:id="rId38"/>
    <p:sldId id="404" r:id="rId39"/>
    <p:sldId id="391" r:id="rId40"/>
    <p:sldId id="442" r:id="rId41"/>
    <p:sldId id="443" r:id="rId42"/>
    <p:sldId id="398" r:id="rId43"/>
    <p:sldId id="451" r:id="rId44"/>
    <p:sldId id="476" r:id="rId45"/>
    <p:sldId id="367" r:id="rId46"/>
    <p:sldId id="481" r:id="rId47"/>
    <p:sldId id="368" r:id="rId48"/>
    <p:sldId id="478" r:id="rId49"/>
    <p:sldId id="479" r:id="rId50"/>
    <p:sldId id="369" r:id="rId51"/>
    <p:sldId id="371" r:id="rId52"/>
    <p:sldId id="470" r:id="rId53"/>
    <p:sldId id="405" r:id="rId54"/>
    <p:sldId id="399" r:id="rId55"/>
    <p:sldId id="401" r:id="rId56"/>
    <p:sldId id="474" r:id="rId57"/>
    <p:sldId id="397" r:id="rId58"/>
    <p:sldId id="406" r:id="rId59"/>
    <p:sldId id="373" r:id="rId60"/>
    <p:sldId id="340" r:id="rId61"/>
    <p:sldId id="306" r:id="rId62"/>
    <p:sldId id="345" r:id="rId63"/>
    <p:sldId id="402" r:id="rId64"/>
    <p:sldId id="374" r:id="rId65"/>
    <p:sldId id="378" r:id="rId66"/>
    <p:sldId id="480" r:id="rId67"/>
    <p:sldId id="375" r:id="rId68"/>
    <p:sldId id="457" r:id="rId69"/>
    <p:sldId id="456" r:id="rId70"/>
    <p:sldId id="459" r:id="rId71"/>
    <p:sldId id="440" r:id="rId72"/>
    <p:sldId id="439" r:id="rId73"/>
    <p:sldId id="407" r:id="rId74"/>
    <p:sldId id="428" r:id="rId75"/>
    <p:sldId id="458" r:id="rId76"/>
    <p:sldId id="487" r:id="rId77"/>
    <p:sldId id="488" r:id="rId78"/>
    <p:sldId id="492" r:id="rId79"/>
    <p:sldId id="489" r:id="rId80"/>
    <p:sldId id="491" r:id="rId81"/>
    <p:sldId id="494" r:id="rId82"/>
    <p:sldId id="495" r:id="rId83"/>
    <p:sldId id="408" r:id="rId84"/>
    <p:sldId id="421" r:id="rId85"/>
    <p:sldId id="438" r:id="rId86"/>
    <p:sldId id="469" r:id="rId8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usko, Mike" initials="KM" lastIdx="14" clrIdx="0">
    <p:extLst/>
  </p:cmAuthor>
  <p:cmAuthor id="2" name="Madeleine Strum" initials="MS" lastIdx="1" clrIdx="1">
    <p:extLst/>
  </p:cmAuthor>
  <p:cmAuthor id="3" name="Strum, Madeleine" initials="SM" lastIdx="12" clrIdx="2">
    <p:extLst>
      <p:ext uri="{19B8F6BF-5375-455C-9EA6-DF929625EA0E}">
        <p15:presenceInfo xmlns:p15="http://schemas.microsoft.com/office/powerpoint/2012/main" userId="S-1-5-21-1339303556-449845944-1601390327-164701" providerId="AD"/>
      </p:ext>
    </p:extLst>
  </p:cmAuthor>
  <p:cmAuthor id="4" name="Eyth, Alison" initials="EA" lastIdx="4" clrIdx="3"/>
  <p:cmAuthor id="5" name="Tejas Shah" initials="TS"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56CB6"/>
    <a:srgbClr val="026CB6"/>
    <a:srgbClr val="003F69"/>
    <a:srgbClr val="0070B9"/>
    <a:srgbClr val="669900"/>
    <a:srgbClr val="0B5AA5"/>
    <a:srgbClr val="355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0" autoAdjust="0"/>
    <p:restoredTop sz="94913" autoAdjust="0"/>
  </p:normalViewPr>
  <p:slideViewPr>
    <p:cSldViewPr>
      <p:cViewPr varScale="1">
        <p:scale>
          <a:sx n="81" d="100"/>
          <a:sy n="81" d="100"/>
        </p:scale>
        <p:origin x="972" y="78"/>
      </p:cViewPr>
      <p:guideLst>
        <p:guide orient="horz" pos="2160"/>
        <p:guide pos="2880"/>
      </p:guideLst>
    </p:cSldViewPr>
  </p:slideViewPr>
  <p:outlineViewPr>
    <p:cViewPr>
      <p:scale>
        <a:sx n="33" d="100"/>
        <a:sy n="33" d="100"/>
      </p:scale>
      <p:origin x="0" y="584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029" y="-10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ehgal\Documents\allVOCinf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Chemical Composition: </a:t>
            </a:r>
            <a:r>
              <a:rPr lang="en-US" sz="2000" b="1" dirty="0"/>
              <a:t>Coal-Fired Boiler - Industrial </a:t>
            </a:r>
            <a:r>
              <a:rPr lang="en-US" sz="2000" b="1" i="1" dirty="0"/>
              <a:t>vs. </a:t>
            </a:r>
            <a:r>
              <a:rPr lang="en-US" sz="2000" b="1" dirty="0"/>
              <a:t>Pulp &amp; Paper</a:t>
            </a:r>
            <a:r>
              <a:rPr lang="en-US" sz="2000" b="1" baseline="0" dirty="0"/>
              <a:t> Mills - Kraft Mill Bleach Plants (wt.%)</a:t>
            </a:r>
            <a:endParaRPr lang="en-US" sz="2000" b="1" dirty="0"/>
          </a:p>
        </c:rich>
      </c:tx>
      <c:layout>
        <c:manualLayout>
          <c:xMode val="edge"/>
          <c:yMode val="edge"/>
          <c:x val="0.11190191503839797"/>
          <c:y val="1.7334775926409553E-2"/>
        </c:manualLayout>
      </c:layout>
      <c:overlay val="0"/>
    </c:title>
    <c:autoTitleDeleted val="0"/>
    <c:plotArea>
      <c:layout>
        <c:manualLayout>
          <c:layoutTarget val="inner"/>
          <c:xMode val="edge"/>
          <c:yMode val="edge"/>
          <c:x val="7.3364430941859474E-2"/>
          <c:y val="0.19129416766721671"/>
          <c:w val="0.91885365680641273"/>
          <c:h val="0.34045313301354596"/>
        </c:manualLayout>
      </c:layout>
      <c:barChart>
        <c:barDir val="col"/>
        <c:grouping val="clustered"/>
        <c:varyColors val="0"/>
        <c:ser>
          <c:idx val="0"/>
          <c:order val="0"/>
          <c:tx>
            <c:strRef>
              <c:f>Sheet7!$L$2</c:f>
              <c:strCache>
                <c:ptCount val="1"/>
                <c:pt idx="0">
                  <c:v>Coal-Fired Boiler - Industrial</c:v>
                </c:pt>
              </c:strCache>
            </c:strRef>
          </c:tx>
          <c:spPr>
            <a:solidFill>
              <a:srgbClr val="FF0000"/>
            </a:solidFill>
          </c:spPr>
          <c:invertIfNegative val="0"/>
          <c:cat>
            <c:strRef>
              <c:f>Sheet7!$K$3:$K$62</c:f>
              <c:strCache>
                <c:ptCount val="60"/>
                <c:pt idx="0">
                  <c:v>Methyl alcohol</c:v>
                </c:pt>
                <c:pt idx="1">
                  <c:v>Chloroform</c:v>
                </c:pt>
                <c:pt idx="2">
                  <c:v>Terpenes</c:v>
                </c:pt>
                <c:pt idx="3">
                  <c:v>Alpha-terpineol</c:v>
                </c:pt>
                <c:pt idx="4">
                  <c:v>M-cresol (3-methyl-benzenol)</c:v>
                </c:pt>
                <c:pt idx="5">
                  <c:v>Acetone</c:v>
                </c:pt>
                <c:pt idx="6">
                  <c:v>Bromodichloromethane</c:v>
                </c:pt>
                <c:pt idx="7">
                  <c:v>Acetaldehyde</c:v>
                </c:pt>
                <c:pt idx="8">
                  <c:v>Hexachloroethane</c:v>
                </c:pt>
                <c:pt idx="9">
                  <c:v>Methyl mercaptan</c:v>
                </c:pt>
                <c:pt idx="10">
                  <c:v>Methyl ethyl ketone (2-butanone)</c:v>
                </c:pt>
                <c:pt idx="11">
                  <c:v>Hexachlorocyclopentadiene</c:v>
                </c:pt>
                <c:pt idx="12">
                  <c:v>Dimethyl Disulfide</c:v>
                </c:pt>
                <c:pt idx="13">
                  <c:v>Dimethyl sulfide</c:v>
                </c:pt>
                <c:pt idx="14">
                  <c:v>O-cresol (2-Methylphenol)</c:v>
                </c:pt>
                <c:pt idx="15">
                  <c:v>Propionaldehyde</c:v>
                </c:pt>
                <c:pt idx="16">
                  <c:v>Formaldehyde</c:v>
                </c:pt>
                <c:pt idx="17">
                  <c:v>Ethyl alcohol</c:v>
                </c:pt>
                <c:pt idx="18">
                  <c:v>Phenol (carbolic acid)</c:v>
                </c:pt>
                <c:pt idx="19">
                  <c:v>Valeraldehyde</c:v>
                </c:pt>
                <c:pt idx="20">
                  <c:v>1,2-Dichloroethene</c:v>
                </c:pt>
                <c:pt idx="21">
                  <c:v>Ethylene dibromide</c:v>
                </c:pt>
                <c:pt idx="22">
                  <c:v>Alpha-pinene</c:v>
                </c:pt>
                <c:pt idx="23">
                  <c:v>Styrene</c:v>
                </c:pt>
                <c:pt idx="24">
                  <c:v>Benzaldehyde</c:v>
                </c:pt>
                <c:pt idx="25">
                  <c:v>Isomers of xylene</c:v>
                </c:pt>
                <c:pt idx="26">
                  <c:v>3-Carene</c:v>
                </c:pt>
                <c:pt idx="27">
                  <c:v>Perchloroethylene</c:v>
                </c:pt>
                <c:pt idx="28">
                  <c:v>1,2,4-Trichlorobenzene</c:v>
                </c:pt>
                <c:pt idx="29">
                  <c:v>Dichloromethane (methylene chloride)</c:v>
                </c:pt>
                <c:pt idx="30">
                  <c:v>Cyclohexanone</c:v>
                </c:pt>
                <c:pt idx="31">
                  <c:v>Methyl isobutyl ketone</c:v>
                </c:pt>
                <c:pt idx="32">
                  <c:v>Trichloroethylene</c:v>
                </c:pt>
                <c:pt idx="33">
                  <c:v>Beta-pinene</c:v>
                </c:pt>
                <c:pt idx="34">
                  <c:v>Ethylene dichloride</c:v>
                </c:pt>
                <c:pt idx="35">
                  <c:v>Acetophenone</c:v>
                </c:pt>
                <c:pt idx="36">
                  <c:v>Toluene</c:v>
                </c:pt>
                <c:pt idx="37">
                  <c:v>1,1,1-trichloroethane</c:v>
                </c:pt>
                <c:pt idx="38">
                  <c:v>1-Methyl-4-isopropylbenzene</c:v>
                </c:pt>
                <c:pt idx="39">
                  <c:v>Chlorobenzene</c:v>
                </c:pt>
                <c:pt idx="40">
                  <c:v>Isopropylbenzene (cumene)</c:v>
                </c:pt>
                <c:pt idx="41">
                  <c:v>1,1,2-trichloroethane</c:v>
                </c:pt>
                <c:pt idx="42">
                  <c:v>O-xylene</c:v>
                </c:pt>
                <c:pt idx="43">
                  <c:v>M &amp; p-xylene</c:v>
                </c:pt>
                <c:pt idx="44">
                  <c:v>Crotonaldehyde</c:v>
                </c:pt>
                <c:pt idx="45">
                  <c:v>Benzene</c:v>
                </c:pt>
                <c:pt idx="46">
                  <c:v>Acrolein (2-propenal)</c:v>
                </c:pt>
                <c:pt idx="47">
                  <c:v>Isopropyl alcohol</c:v>
                </c:pt>
                <c:pt idx="48">
                  <c:v>Ethylbenzene</c:v>
                </c:pt>
                <c:pt idx="49">
                  <c:v>N-hexane</c:v>
                </c:pt>
                <c:pt idx="50">
                  <c:v>1-butene</c:v>
                </c:pt>
                <c:pt idx="51">
                  <c:v>Acetylene</c:v>
                </c:pt>
                <c:pt idx="52">
                  <c:v>Ethane</c:v>
                </c:pt>
                <c:pt idx="53">
                  <c:v>Isobutane</c:v>
                </c:pt>
                <c:pt idx="54">
                  <c:v>Isopentane (2-Methylbutane)</c:v>
                </c:pt>
                <c:pt idx="55">
                  <c:v>Methylcyclopentane</c:v>
                </c:pt>
                <c:pt idx="56">
                  <c:v>N-butane</c:v>
                </c:pt>
                <c:pt idx="57">
                  <c:v>N-pentane</c:v>
                </c:pt>
                <c:pt idx="58">
                  <c:v>Propane</c:v>
                </c:pt>
                <c:pt idx="59">
                  <c:v>Propylene</c:v>
                </c:pt>
              </c:strCache>
            </c:strRef>
          </c:cat>
          <c:val>
            <c:numRef>
              <c:f>Sheet7!$L$3:$L$62</c:f>
              <c:numCache>
                <c:formatCode>General</c:formatCode>
                <c:ptCount val="60"/>
                <c:pt idx="36">
                  <c:v>8.39</c:v>
                </c:pt>
                <c:pt idx="42">
                  <c:v>2.6</c:v>
                </c:pt>
                <c:pt idx="43">
                  <c:v>11.76</c:v>
                </c:pt>
                <c:pt idx="45">
                  <c:v>3.7800000000000002</c:v>
                </c:pt>
                <c:pt idx="48">
                  <c:v>5.67</c:v>
                </c:pt>
                <c:pt idx="49">
                  <c:v>7.8</c:v>
                </c:pt>
                <c:pt idx="50">
                  <c:v>6.09</c:v>
                </c:pt>
                <c:pt idx="51">
                  <c:v>15.43</c:v>
                </c:pt>
                <c:pt idx="52">
                  <c:v>17.809999999999999</c:v>
                </c:pt>
                <c:pt idx="53">
                  <c:v>3</c:v>
                </c:pt>
                <c:pt idx="54">
                  <c:v>1.24</c:v>
                </c:pt>
                <c:pt idx="55">
                  <c:v>2.9</c:v>
                </c:pt>
                <c:pt idx="56">
                  <c:v>6.38</c:v>
                </c:pt>
                <c:pt idx="57">
                  <c:v>1.1800000000000028</c:v>
                </c:pt>
                <c:pt idx="58">
                  <c:v>5.1999999999999975</c:v>
                </c:pt>
                <c:pt idx="59">
                  <c:v>0.77000000000000124</c:v>
                </c:pt>
              </c:numCache>
            </c:numRef>
          </c:val>
          <c:extLst>
            <c:ext xmlns:c16="http://schemas.microsoft.com/office/drawing/2014/chart" uri="{C3380CC4-5D6E-409C-BE32-E72D297353CC}">
              <c16:uniqueId val="{00000000-B51C-438B-A957-708672E3F92C}"/>
            </c:ext>
          </c:extLst>
        </c:ser>
        <c:ser>
          <c:idx val="1"/>
          <c:order val="1"/>
          <c:tx>
            <c:strRef>
              <c:f>Sheet7!$M$2</c:f>
              <c:strCache>
                <c:ptCount val="1"/>
                <c:pt idx="0">
                  <c:v>Pulp and Paper Mills - Kraft Mill Bleach Plants</c:v>
                </c:pt>
              </c:strCache>
            </c:strRef>
          </c:tx>
          <c:invertIfNegative val="0"/>
          <c:cat>
            <c:strRef>
              <c:f>Sheet7!$K$3:$K$62</c:f>
              <c:strCache>
                <c:ptCount val="60"/>
                <c:pt idx="0">
                  <c:v>Methyl alcohol</c:v>
                </c:pt>
                <c:pt idx="1">
                  <c:v>Chloroform</c:v>
                </c:pt>
                <c:pt idx="2">
                  <c:v>Terpenes</c:v>
                </c:pt>
                <c:pt idx="3">
                  <c:v>Alpha-terpineol</c:v>
                </c:pt>
                <c:pt idx="4">
                  <c:v>M-cresol (3-methyl-benzenol)</c:v>
                </c:pt>
                <c:pt idx="5">
                  <c:v>Acetone</c:v>
                </c:pt>
                <c:pt idx="6">
                  <c:v>Bromodichloromethane</c:v>
                </c:pt>
                <c:pt idx="7">
                  <c:v>Acetaldehyde</c:v>
                </c:pt>
                <c:pt idx="8">
                  <c:v>Hexachloroethane</c:v>
                </c:pt>
                <c:pt idx="9">
                  <c:v>Methyl mercaptan</c:v>
                </c:pt>
                <c:pt idx="10">
                  <c:v>Methyl ethyl ketone (2-butanone)</c:v>
                </c:pt>
                <c:pt idx="11">
                  <c:v>Hexachlorocyclopentadiene</c:v>
                </c:pt>
                <c:pt idx="12">
                  <c:v>Dimethyl Disulfide</c:v>
                </c:pt>
                <c:pt idx="13">
                  <c:v>Dimethyl sulfide</c:v>
                </c:pt>
                <c:pt idx="14">
                  <c:v>O-cresol (2-Methylphenol)</c:v>
                </c:pt>
                <c:pt idx="15">
                  <c:v>Propionaldehyde</c:v>
                </c:pt>
                <c:pt idx="16">
                  <c:v>Formaldehyde</c:v>
                </c:pt>
                <c:pt idx="17">
                  <c:v>Ethyl alcohol</c:v>
                </c:pt>
                <c:pt idx="18">
                  <c:v>Phenol (carbolic acid)</c:v>
                </c:pt>
                <c:pt idx="19">
                  <c:v>Valeraldehyde</c:v>
                </c:pt>
                <c:pt idx="20">
                  <c:v>1,2-Dichloroethene</c:v>
                </c:pt>
                <c:pt idx="21">
                  <c:v>Ethylene dibromide</c:v>
                </c:pt>
                <c:pt idx="22">
                  <c:v>Alpha-pinene</c:v>
                </c:pt>
                <c:pt idx="23">
                  <c:v>Styrene</c:v>
                </c:pt>
                <c:pt idx="24">
                  <c:v>Benzaldehyde</c:v>
                </c:pt>
                <c:pt idx="25">
                  <c:v>Isomers of xylene</c:v>
                </c:pt>
                <c:pt idx="26">
                  <c:v>3-Carene</c:v>
                </c:pt>
                <c:pt idx="27">
                  <c:v>Perchloroethylene</c:v>
                </c:pt>
                <c:pt idx="28">
                  <c:v>1,2,4-Trichlorobenzene</c:v>
                </c:pt>
                <c:pt idx="29">
                  <c:v>Dichloromethane (methylene chloride)</c:v>
                </c:pt>
                <c:pt idx="30">
                  <c:v>Cyclohexanone</c:v>
                </c:pt>
                <c:pt idx="31">
                  <c:v>Methyl isobutyl ketone</c:v>
                </c:pt>
                <c:pt idx="32">
                  <c:v>Trichloroethylene</c:v>
                </c:pt>
                <c:pt idx="33">
                  <c:v>Beta-pinene</c:v>
                </c:pt>
                <c:pt idx="34">
                  <c:v>Ethylene dichloride</c:v>
                </c:pt>
                <c:pt idx="35">
                  <c:v>Acetophenone</c:v>
                </c:pt>
                <c:pt idx="36">
                  <c:v>Toluene</c:v>
                </c:pt>
                <c:pt idx="37">
                  <c:v>1,1,1-trichloroethane</c:v>
                </c:pt>
                <c:pt idx="38">
                  <c:v>1-Methyl-4-isopropylbenzene</c:v>
                </c:pt>
                <c:pt idx="39">
                  <c:v>Chlorobenzene</c:v>
                </c:pt>
                <c:pt idx="40">
                  <c:v>Isopropylbenzene (cumene)</c:v>
                </c:pt>
                <c:pt idx="41">
                  <c:v>1,1,2-trichloroethane</c:v>
                </c:pt>
                <c:pt idx="42">
                  <c:v>O-xylene</c:v>
                </c:pt>
                <c:pt idx="43">
                  <c:v>M &amp; p-xylene</c:v>
                </c:pt>
                <c:pt idx="44">
                  <c:v>Crotonaldehyde</c:v>
                </c:pt>
                <c:pt idx="45">
                  <c:v>Benzene</c:v>
                </c:pt>
                <c:pt idx="46">
                  <c:v>Acrolein (2-propenal)</c:v>
                </c:pt>
                <c:pt idx="47">
                  <c:v>Isopropyl alcohol</c:v>
                </c:pt>
                <c:pt idx="48">
                  <c:v>Ethylbenzene</c:v>
                </c:pt>
                <c:pt idx="49">
                  <c:v>N-hexane</c:v>
                </c:pt>
                <c:pt idx="50">
                  <c:v>1-butene</c:v>
                </c:pt>
                <c:pt idx="51">
                  <c:v>Acetylene</c:v>
                </c:pt>
                <c:pt idx="52">
                  <c:v>Ethane</c:v>
                </c:pt>
                <c:pt idx="53">
                  <c:v>Isobutane</c:v>
                </c:pt>
                <c:pt idx="54">
                  <c:v>Isopentane (2-Methylbutane)</c:v>
                </c:pt>
                <c:pt idx="55">
                  <c:v>Methylcyclopentane</c:v>
                </c:pt>
                <c:pt idx="56">
                  <c:v>N-butane</c:v>
                </c:pt>
                <c:pt idx="57">
                  <c:v>N-pentane</c:v>
                </c:pt>
                <c:pt idx="58">
                  <c:v>Propane</c:v>
                </c:pt>
                <c:pt idx="59">
                  <c:v>Propylene</c:v>
                </c:pt>
              </c:strCache>
            </c:strRef>
          </c:cat>
          <c:val>
            <c:numRef>
              <c:f>Sheet7!$M$3:$M$62</c:f>
              <c:numCache>
                <c:formatCode>General</c:formatCode>
                <c:ptCount val="60"/>
                <c:pt idx="0">
                  <c:v>51.407525187759546</c:v>
                </c:pt>
                <c:pt idx="1">
                  <c:v>30.416119069424408</c:v>
                </c:pt>
                <c:pt idx="2">
                  <c:v>4.2839604323132994</c:v>
                </c:pt>
                <c:pt idx="3">
                  <c:v>2.570376259387984</c:v>
                </c:pt>
                <c:pt idx="4">
                  <c:v>1.8421029858947209</c:v>
                </c:pt>
                <c:pt idx="5">
                  <c:v>1.7992633815715851</c:v>
                </c:pt>
                <c:pt idx="6">
                  <c:v>1.0709901080783242</c:v>
                </c:pt>
                <c:pt idx="7">
                  <c:v>0.89963169078579341</c:v>
                </c:pt>
                <c:pt idx="8">
                  <c:v>0.81395248213952665</c:v>
                </c:pt>
                <c:pt idx="9">
                  <c:v>0.7711128778163937</c:v>
                </c:pt>
                <c:pt idx="10">
                  <c:v>0.68543366917012749</c:v>
                </c:pt>
                <c:pt idx="11">
                  <c:v>0.59975446052386183</c:v>
                </c:pt>
                <c:pt idx="12">
                  <c:v>0.55691485620073022</c:v>
                </c:pt>
                <c:pt idx="13">
                  <c:v>0.55691485620073022</c:v>
                </c:pt>
                <c:pt idx="14">
                  <c:v>0.22704990291260491</c:v>
                </c:pt>
                <c:pt idx="15">
                  <c:v>0.22276594248029208</c:v>
                </c:pt>
                <c:pt idx="16">
                  <c:v>0.1842102985894728</c:v>
                </c:pt>
                <c:pt idx="17">
                  <c:v>0.14565465469865166</c:v>
                </c:pt>
                <c:pt idx="18">
                  <c:v>0.11995089210477194</c:v>
                </c:pt>
                <c:pt idx="19">
                  <c:v>0.10281505037551938</c:v>
                </c:pt>
                <c:pt idx="20">
                  <c:v>9.8531089943205974E-2</c:v>
                </c:pt>
                <c:pt idx="21">
                  <c:v>9.8531089943205974E-2</c:v>
                </c:pt>
                <c:pt idx="22">
                  <c:v>7.2827327349326343E-2</c:v>
                </c:pt>
                <c:pt idx="23">
                  <c:v>7.2827327349326343E-2</c:v>
                </c:pt>
                <c:pt idx="24">
                  <c:v>6.854336691701278E-2</c:v>
                </c:pt>
                <c:pt idx="25">
                  <c:v>5.5691485620072853E-2</c:v>
                </c:pt>
                <c:pt idx="26">
                  <c:v>5.1407525187759547E-2</c:v>
                </c:pt>
                <c:pt idx="27">
                  <c:v>3.8984039934050994E-2</c:v>
                </c:pt>
                <c:pt idx="28">
                  <c:v>2.5703762593879891E-2</c:v>
                </c:pt>
                <c:pt idx="29">
                  <c:v>1.9277821945409886E-2</c:v>
                </c:pt>
                <c:pt idx="30">
                  <c:v>1.5850653599559207E-2</c:v>
                </c:pt>
                <c:pt idx="31">
                  <c:v>1.5850653599559207E-2</c:v>
                </c:pt>
                <c:pt idx="32">
                  <c:v>1.5850653599559207E-2</c:v>
                </c:pt>
                <c:pt idx="33">
                  <c:v>9.8531089943206113E-3</c:v>
                </c:pt>
                <c:pt idx="34">
                  <c:v>8.139524821395289E-3</c:v>
                </c:pt>
                <c:pt idx="35">
                  <c:v>7.7111287781639519E-3</c:v>
                </c:pt>
                <c:pt idx="36">
                  <c:v>6.8543366917012821E-3</c:v>
                </c:pt>
                <c:pt idx="37">
                  <c:v>5.9975446052386357E-3</c:v>
                </c:pt>
                <c:pt idx="38">
                  <c:v>5.5691485620072874E-3</c:v>
                </c:pt>
                <c:pt idx="39">
                  <c:v>5.5691485620072874E-3</c:v>
                </c:pt>
                <c:pt idx="40">
                  <c:v>5.1407525187759555E-3</c:v>
                </c:pt>
                <c:pt idx="41">
                  <c:v>4.7123564755446488E-3</c:v>
                </c:pt>
                <c:pt idx="42">
                  <c:v>4.2839604323133213E-3</c:v>
                </c:pt>
                <c:pt idx="43">
                  <c:v>3.4700079501737719E-3</c:v>
                </c:pt>
                <c:pt idx="44">
                  <c:v>2.0563010075103898E-3</c:v>
                </c:pt>
                <c:pt idx="45">
                  <c:v>1.9706217988641169E-3</c:v>
                </c:pt>
                <c:pt idx="46">
                  <c:v>9.8531089943206299E-4</c:v>
                </c:pt>
                <c:pt idx="47">
                  <c:v>5.1407525187759562E-4</c:v>
                </c:pt>
                <c:pt idx="48">
                  <c:v>4.2839604323133236E-4</c:v>
                </c:pt>
                <c:pt idx="49">
                  <c:v>3.6842059717894475E-4</c:v>
                </c:pt>
              </c:numCache>
            </c:numRef>
          </c:val>
          <c:extLst>
            <c:ext xmlns:c16="http://schemas.microsoft.com/office/drawing/2014/chart" uri="{C3380CC4-5D6E-409C-BE32-E72D297353CC}">
              <c16:uniqueId val="{00000001-B51C-438B-A957-708672E3F92C}"/>
            </c:ext>
          </c:extLst>
        </c:ser>
        <c:dLbls>
          <c:showLegendKey val="0"/>
          <c:showVal val="0"/>
          <c:showCatName val="0"/>
          <c:showSerName val="0"/>
          <c:showPercent val="0"/>
          <c:showBubbleSize val="0"/>
        </c:dLbls>
        <c:gapWidth val="150"/>
        <c:axId val="351394816"/>
        <c:axId val="351662848"/>
      </c:barChart>
      <c:catAx>
        <c:axId val="351394816"/>
        <c:scaling>
          <c:orientation val="minMax"/>
        </c:scaling>
        <c:delete val="0"/>
        <c:axPos val="b"/>
        <c:numFmt formatCode="General" sourceLinked="0"/>
        <c:majorTickMark val="out"/>
        <c:minorTickMark val="none"/>
        <c:tickLblPos val="nextTo"/>
        <c:txPr>
          <a:bodyPr/>
          <a:lstStyle/>
          <a:p>
            <a:pPr>
              <a:defRPr sz="950"/>
            </a:pPr>
            <a:endParaRPr lang="en-US"/>
          </a:p>
        </c:txPr>
        <c:crossAx val="351662848"/>
        <c:crossesAt val="1.0000000000000047E-4"/>
        <c:auto val="1"/>
        <c:lblAlgn val="ctr"/>
        <c:lblOffset val="100"/>
        <c:noMultiLvlLbl val="0"/>
      </c:catAx>
      <c:valAx>
        <c:axId val="351662848"/>
        <c:scaling>
          <c:logBase val="10"/>
          <c:orientation val="minMax"/>
        </c:scaling>
        <c:delete val="0"/>
        <c:axPos val="l"/>
        <c:majorGridlines/>
        <c:numFmt formatCode="General" sourceLinked="1"/>
        <c:majorTickMark val="out"/>
        <c:minorTickMark val="none"/>
        <c:tickLblPos val="nextTo"/>
        <c:txPr>
          <a:bodyPr/>
          <a:lstStyle/>
          <a:p>
            <a:pPr>
              <a:defRPr sz="1000" b="1"/>
            </a:pPr>
            <a:endParaRPr lang="en-US"/>
          </a:p>
        </c:txPr>
        <c:crossAx val="351394816"/>
        <c:crosses val="autoZero"/>
        <c:crossBetween val="between"/>
      </c:valAx>
    </c:plotArea>
    <c:legend>
      <c:legendPos val="b"/>
      <c:layout>
        <c:manualLayout>
          <c:xMode val="edge"/>
          <c:yMode val="edge"/>
          <c:x val="0.17071406614713769"/>
          <c:y val="0.89920630649259403"/>
          <c:w val="0.65857186770572662"/>
          <c:h val="0.10079369350740586"/>
        </c:manualLayout>
      </c:layout>
      <c:overlay val="0"/>
      <c:txPr>
        <a:bodyPr/>
        <a:lstStyle/>
        <a:p>
          <a:pPr>
            <a:defRPr sz="1200"/>
          </a:pPr>
          <a:endParaRPr lang="en-US"/>
        </a:p>
      </c:txPr>
    </c:legend>
    <c:plotVisOnly val="1"/>
    <c:dispBlanksAs val="gap"/>
    <c:showDLblsOverMax val="0"/>
  </c:chart>
  <c:spPr>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278" tIns="46639" rIns="93278" bIns="4663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278" tIns="46639" rIns="93278" bIns="46639" rtlCol="0"/>
          <a:lstStyle>
            <a:lvl1pPr algn="r">
              <a:defRPr sz="1200" smtClean="0"/>
            </a:lvl1pPr>
          </a:lstStyle>
          <a:p>
            <a:pPr>
              <a:defRPr/>
            </a:pPr>
            <a:fld id="{C3F119CC-0E9C-4303-8FC0-FA6C67E0699C}" type="datetimeFigureOut">
              <a:rPr lang="en-US"/>
              <a:pPr>
                <a:defRPr/>
              </a:pPr>
              <a:t>5/2/2018</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278" tIns="46639" rIns="93278" bIns="4663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278" tIns="46639" rIns="93278" bIns="46639"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1" y="4415791"/>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39023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4FF25-EF22-4DDA-AA84-002C4FE54335}" type="slidenum">
              <a:rPr lang="en-US"/>
              <a:pPr/>
              <a:t>11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616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106131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13</a:t>
            </a:fld>
            <a:endParaRPr lang="en-US"/>
          </a:p>
        </p:txBody>
      </p:sp>
    </p:spTree>
    <p:extLst>
      <p:ext uri="{BB962C8B-B14F-4D97-AF65-F5344CB8AC3E}">
        <p14:creationId xmlns:p14="http://schemas.microsoft.com/office/powerpoint/2010/main" val="1971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14</a:t>
            </a:fld>
            <a:endParaRPr lang="en-US"/>
          </a:p>
        </p:txBody>
      </p:sp>
    </p:spTree>
    <p:extLst>
      <p:ext uri="{BB962C8B-B14F-4D97-AF65-F5344CB8AC3E}">
        <p14:creationId xmlns:p14="http://schemas.microsoft.com/office/powerpoint/2010/main" val="109673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16</a:t>
            </a:fld>
            <a:endParaRPr lang="en-US"/>
          </a:p>
        </p:txBody>
      </p:sp>
    </p:spTree>
    <p:extLst>
      <p:ext uri="{BB962C8B-B14F-4D97-AF65-F5344CB8AC3E}">
        <p14:creationId xmlns:p14="http://schemas.microsoft.com/office/powerpoint/2010/main" val="64217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17</a:t>
            </a:fld>
            <a:endParaRPr lang="en-US"/>
          </a:p>
        </p:txBody>
      </p:sp>
    </p:spTree>
    <p:extLst>
      <p:ext uri="{BB962C8B-B14F-4D97-AF65-F5344CB8AC3E}">
        <p14:creationId xmlns:p14="http://schemas.microsoft.com/office/powerpoint/2010/main" val="94200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18</a:t>
            </a:fld>
            <a:endParaRPr lang="en-US"/>
          </a:p>
        </p:txBody>
      </p:sp>
    </p:spTree>
    <p:extLst>
      <p:ext uri="{BB962C8B-B14F-4D97-AF65-F5344CB8AC3E}">
        <p14:creationId xmlns:p14="http://schemas.microsoft.com/office/powerpoint/2010/main" val="335476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E19C6-022C-4906-81C8-F06C68A28E3E}" type="slidenum">
              <a:rPr lang="en-US"/>
              <a:pPr/>
              <a:t>19</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548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21</a:t>
            </a:fld>
            <a:endParaRPr lang="en-US"/>
          </a:p>
        </p:txBody>
      </p:sp>
    </p:spTree>
    <p:extLst>
      <p:ext uri="{BB962C8B-B14F-4D97-AF65-F5344CB8AC3E}">
        <p14:creationId xmlns:p14="http://schemas.microsoft.com/office/powerpoint/2010/main" val="235122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22</a:t>
            </a:fld>
            <a:endParaRPr lang="en-US"/>
          </a:p>
        </p:txBody>
      </p:sp>
    </p:spTree>
    <p:extLst>
      <p:ext uri="{BB962C8B-B14F-4D97-AF65-F5344CB8AC3E}">
        <p14:creationId xmlns:p14="http://schemas.microsoft.com/office/powerpoint/2010/main" val="166735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a:t>
            </a:fld>
            <a:endParaRPr lang="en-US"/>
          </a:p>
        </p:txBody>
      </p:sp>
    </p:spTree>
    <p:extLst>
      <p:ext uri="{BB962C8B-B14F-4D97-AF65-F5344CB8AC3E}">
        <p14:creationId xmlns:p14="http://schemas.microsoft.com/office/powerpoint/2010/main" val="44296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23</a:t>
            </a:fld>
            <a:endParaRPr lang="en-US"/>
          </a:p>
        </p:txBody>
      </p:sp>
    </p:spTree>
    <p:extLst>
      <p:ext uri="{BB962C8B-B14F-4D97-AF65-F5344CB8AC3E}">
        <p14:creationId xmlns:p14="http://schemas.microsoft.com/office/powerpoint/2010/main" val="336759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25</a:t>
            </a:fld>
            <a:endParaRPr lang="en-US"/>
          </a:p>
        </p:txBody>
      </p:sp>
    </p:spTree>
    <p:extLst>
      <p:ext uri="{BB962C8B-B14F-4D97-AF65-F5344CB8AC3E}">
        <p14:creationId xmlns:p14="http://schemas.microsoft.com/office/powerpoint/2010/main" val="28730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28</a:t>
            </a:fld>
            <a:endParaRPr lang="en-US"/>
          </a:p>
        </p:txBody>
      </p:sp>
    </p:spTree>
    <p:extLst>
      <p:ext uri="{BB962C8B-B14F-4D97-AF65-F5344CB8AC3E}">
        <p14:creationId xmlns:p14="http://schemas.microsoft.com/office/powerpoint/2010/main" val="3323475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29</a:t>
            </a:fld>
            <a:endParaRPr lang="en-US"/>
          </a:p>
        </p:txBody>
      </p:sp>
    </p:spTree>
    <p:extLst>
      <p:ext uri="{BB962C8B-B14F-4D97-AF65-F5344CB8AC3E}">
        <p14:creationId xmlns:p14="http://schemas.microsoft.com/office/powerpoint/2010/main" val="3071412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30</a:t>
            </a:fld>
            <a:endParaRPr lang="en-US"/>
          </a:p>
        </p:txBody>
      </p:sp>
    </p:spTree>
    <p:extLst>
      <p:ext uri="{BB962C8B-B14F-4D97-AF65-F5344CB8AC3E}">
        <p14:creationId xmlns:p14="http://schemas.microsoft.com/office/powerpoint/2010/main" val="3047057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78E819CB-6F14-4D87-803E-DB34D9D9F35F}" type="slidenum">
              <a:rPr lang="en-US" sz="1800" kern="0">
                <a:solidFill>
                  <a:sysClr val="windowText" lastClr="000000"/>
                </a:solidFill>
              </a:rPr>
              <a:pPr defTabSz="913303" eaLnBrk="1" fontAlgn="auto" hangingPunct="1">
                <a:spcBef>
                  <a:spcPts val="0"/>
                </a:spcBef>
                <a:spcAft>
                  <a:spcPts val="0"/>
                </a:spcAft>
                <a:defRPr/>
              </a:pPr>
              <a:t>31</a:t>
            </a:fld>
            <a:endParaRPr lang="en-US" sz="1800" kern="0">
              <a:solidFill>
                <a:sysClr val="windowText" lastClr="000000"/>
              </a:solidFill>
            </a:endParaRPr>
          </a:p>
        </p:txBody>
      </p:sp>
    </p:spTree>
    <p:extLst>
      <p:ext uri="{BB962C8B-B14F-4D97-AF65-F5344CB8AC3E}">
        <p14:creationId xmlns:p14="http://schemas.microsoft.com/office/powerpoint/2010/main" val="3056096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32</a:t>
            </a:fld>
            <a:endParaRPr lang="en-US" sz="1800" kern="0">
              <a:solidFill>
                <a:sysClr val="windowText" lastClr="000000"/>
              </a:solidFill>
            </a:endParaRPr>
          </a:p>
        </p:txBody>
      </p:sp>
    </p:spTree>
    <p:extLst>
      <p:ext uri="{BB962C8B-B14F-4D97-AF65-F5344CB8AC3E}">
        <p14:creationId xmlns:p14="http://schemas.microsoft.com/office/powerpoint/2010/main" val="3662119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33</a:t>
            </a:fld>
            <a:endParaRPr lang="en-US"/>
          </a:p>
        </p:txBody>
      </p:sp>
    </p:spTree>
    <p:extLst>
      <p:ext uri="{BB962C8B-B14F-4D97-AF65-F5344CB8AC3E}">
        <p14:creationId xmlns:p14="http://schemas.microsoft.com/office/powerpoint/2010/main" val="2243008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34</a:t>
            </a:fld>
            <a:endParaRPr lang="en-US"/>
          </a:p>
        </p:txBody>
      </p:sp>
    </p:spTree>
    <p:extLst>
      <p:ext uri="{BB962C8B-B14F-4D97-AF65-F5344CB8AC3E}">
        <p14:creationId xmlns:p14="http://schemas.microsoft.com/office/powerpoint/2010/main" val="3990897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37</a:t>
            </a:fld>
            <a:endParaRPr lang="en-US"/>
          </a:p>
        </p:txBody>
      </p:sp>
    </p:spTree>
    <p:extLst>
      <p:ext uri="{BB962C8B-B14F-4D97-AF65-F5344CB8AC3E}">
        <p14:creationId xmlns:p14="http://schemas.microsoft.com/office/powerpoint/2010/main" val="175828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4</a:t>
            </a:fld>
            <a:endParaRPr lang="en-US"/>
          </a:p>
        </p:txBody>
      </p:sp>
    </p:spTree>
    <p:extLst>
      <p:ext uri="{BB962C8B-B14F-4D97-AF65-F5344CB8AC3E}">
        <p14:creationId xmlns:p14="http://schemas.microsoft.com/office/powerpoint/2010/main" val="3329925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39</a:t>
            </a:fld>
            <a:endParaRPr lang="en-US"/>
          </a:p>
        </p:txBody>
      </p:sp>
    </p:spTree>
    <p:extLst>
      <p:ext uri="{BB962C8B-B14F-4D97-AF65-F5344CB8AC3E}">
        <p14:creationId xmlns:p14="http://schemas.microsoft.com/office/powerpoint/2010/main" val="4029719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40</a:t>
            </a:fld>
            <a:endParaRPr lang="en-US" sz="1800" kern="0">
              <a:solidFill>
                <a:sysClr val="windowText" lastClr="000000"/>
              </a:solidFill>
            </a:endParaRPr>
          </a:p>
        </p:txBody>
      </p:sp>
    </p:spTree>
    <p:extLst>
      <p:ext uri="{BB962C8B-B14F-4D97-AF65-F5344CB8AC3E}">
        <p14:creationId xmlns:p14="http://schemas.microsoft.com/office/powerpoint/2010/main" val="2519171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a:t>
            </a:r>
            <a:r>
              <a:rPr lang="en-US" baseline="0" dirty="0"/>
              <a:t> </a:t>
            </a:r>
            <a:r>
              <a:rPr lang="en-US" baseline="0" dirty="0" err="1"/>
              <a:t>massfrac</a:t>
            </a:r>
            <a:r>
              <a:rPr lang="en-US" baseline="0" dirty="0"/>
              <a:t> = 1 for both profiles</a:t>
            </a:r>
          </a:p>
          <a:p>
            <a:r>
              <a:rPr lang="en-US" baseline="0" dirty="0"/>
              <a:t>Still have FORM and ALD2 b/c of secondary formation, note much smaller</a:t>
            </a:r>
          </a:p>
          <a:p>
            <a:r>
              <a:rPr lang="en-US" baseline="0" dirty="0"/>
              <a:t>Note NONHAPTOG, i.e. need to go from NONHAPVOC -&gt; NONHAPTOG</a:t>
            </a:r>
          </a:p>
          <a:p>
            <a:r>
              <a:rPr lang="en-US" baseline="0" dirty="0"/>
              <a:t>So have 2 sets of profiles: integrate and no integrate</a:t>
            </a:r>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42</a:t>
            </a:fld>
            <a:endParaRPr lang="en-US" sz="1800" kern="0">
              <a:solidFill>
                <a:sysClr val="windowText" lastClr="000000"/>
              </a:solidFill>
            </a:endParaRPr>
          </a:p>
        </p:txBody>
      </p:sp>
    </p:spTree>
    <p:extLst>
      <p:ext uri="{BB962C8B-B14F-4D97-AF65-F5344CB8AC3E}">
        <p14:creationId xmlns:p14="http://schemas.microsoft.com/office/powerpoint/2010/main" val="1934143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 integration: means</a:t>
            </a:r>
            <a:r>
              <a:rPr lang="en-US" baseline="0" dirty="0"/>
              <a:t> some sources are integrated and others aren’t</a:t>
            </a:r>
          </a:p>
          <a:p>
            <a:r>
              <a:rPr lang="en-US" baseline="0" dirty="0" err="1"/>
              <a:t>Biog</a:t>
            </a:r>
            <a:r>
              <a:rPr lang="en-US" baseline="0" dirty="0"/>
              <a:t> – </a:t>
            </a:r>
            <a:r>
              <a:rPr lang="en-US" baseline="0" dirty="0" err="1"/>
              <a:t>beis</a:t>
            </a:r>
            <a:r>
              <a:rPr lang="en-US" baseline="0" dirty="0"/>
              <a:t> creates model species explicitly</a:t>
            </a:r>
          </a:p>
          <a:p>
            <a:r>
              <a:rPr lang="en-US" baseline="0" dirty="0" err="1"/>
              <a:t>Onroad</a:t>
            </a:r>
            <a:r>
              <a:rPr lang="en-US" baseline="0" dirty="0"/>
              <a:t>: MOVES2014 doing integration within model (next slide)</a:t>
            </a:r>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45</a:t>
            </a:fld>
            <a:endParaRPr lang="en-US" sz="1800" kern="0">
              <a:solidFill>
                <a:sysClr val="windowText" lastClr="000000"/>
              </a:solidFill>
            </a:endParaRPr>
          </a:p>
        </p:txBody>
      </p:sp>
    </p:spTree>
    <p:extLst>
      <p:ext uri="{BB962C8B-B14F-4D97-AF65-F5344CB8AC3E}">
        <p14:creationId xmlns:p14="http://schemas.microsoft.com/office/powerpoint/2010/main" val="489962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PM2.5: previous inventory polls from</a:t>
            </a:r>
            <a:r>
              <a:rPr lang="en-US" baseline="0" dirty="0"/>
              <a:t> MOVES didn’t map cleanly to AE5 species</a:t>
            </a:r>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46</a:t>
            </a:fld>
            <a:endParaRPr lang="en-US" sz="1800" kern="0">
              <a:solidFill>
                <a:sysClr val="windowText" lastClr="000000"/>
              </a:solidFill>
            </a:endParaRPr>
          </a:p>
        </p:txBody>
      </p:sp>
    </p:spTree>
    <p:extLst>
      <p:ext uri="{BB962C8B-B14F-4D97-AF65-F5344CB8AC3E}">
        <p14:creationId xmlns:p14="http://schemas.microsoft.com/office/powerpoint/2010/main" val="4037742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69A063-EF9A-42FB-8069-1D52A818D291}" type="slidenum">
              <a:rPr lang="en-US" smtClean="0"/>
              <a:t>47</a:t>
            </a:fld>
            <a:endParaRPr lang="en-US"/>
          </a:p>
        </p:txBody>
      </p:sp>
    </p:spTree>
    <p:extLst>
      <p:ext uri="{BB962C8B-B14F-4D97-AF65-F5344CB8AC3E}">
        <p14:creationId xmlns:p14="http://schemas.microsoft.com/office/powerpoint/2010/main" val="1546919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48</a:t>
            </a:fld>
            <a:endParaRPr lang="en-US"/>
          </a:p>
        </p:txBody>
      </p:sp>
    </p:spTree>
    <p:extLst>
      <p:ext uri="{BB962C8B-B14F-4D97-AF65-F5344CB8AC3E}">
        <p14:creationId xmlns:p14="http://schemas.microsoft.com/office/powerpoint/2010/main" val="598144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49</a:t>
            </a:fld>
            <a:endParaRPr lang="en-US" sz="1800" kern="0">
              <a:solidFill>
                <a:sysClr val="windowText" lastClr="000000"/>
              </a:solidFill>
            </a:endParaRPr>
          </a:p>
        </p:txBody>
      </p:sp>
    </p:spTree>
    <p:extLst>
      <p:ext uri="{BB962C8B-B14F-4D97-AF65-F5344CB8AC3E}">
        <p14:creationId xmlns:p14="http://schemas.microsoft.com/office/powerpoint/2010/main" val="420287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50</a:t>
            </a:fld>
            <a:endParaRPr lang="en-US" sz="1800" kern="0">
              <a:solidFill>
                <a:sysClr val="windowText" lastClr="000000"/>
              </a:solidFill>
            </a:endParaRPr>
          </a:p>
        </p:txBody>
      </p:sp>
    </p:spTree>
    <p:extLst>
      <p:ext uri="{BB962C8B-B14F-4D97-AF65-F5344CB8AC3E}">
        <p14:creationId xmlns:p14="http://schemas.microsoft.com/office/powerpoint/2010/main" val="2242959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51</a:t>
            </a:fld>
            <a:endParaRPr lang="en-US"/>
          </a:p>
        </p:txBody>
      </p:sp>
    </p:spTree>
    <p:extLst>
      <p:ext uri="{BB962C8B-B14F-4D97-AF65-F5344CB8AC3E}">
        <p14:creationId xmlns:p14="http://schemas.microsoft.com/office/powerpoint/2010/main" val="13567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a:t>
            </a:fld>
            <a:endParaRPr lang="en-US"/>
          </a:p>
        </p:txBody>
      </p:sp>
    </p:spTree>
    <p:extLst>
      <p:ext uri="{BB962C8B-B14F-4D97-AF65-F5344CB8AC3E}">
        <p14:creationId xmlns:p14="http://schemas.microsoft.com/office/powerpoint/2010/main" val="1062495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52</a:t>
            </a:fld>
            <a:endParaRPr lang="en-US"/>
          </a:p>
        </p:txBody>
      </p:sp>
    </p:spTree>
    <p:extLst>
      <p:ext uri="{BB962C8B-B14F-4D97-AF65-F5344CB8AC3E}">
        <p14:creationId xmlns:p14="http://schemas.microsoft.com/office/powerpoint/2010/main" val="2304077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53</a:t>
            </a:fld>
            <a:endParaRPr lang="en-US"/>
          </a:p>
        </p:txBody>
      </p:sp>
    </p:spTree>
    <p:extLst>
      <p:ext uri="{BB962C8B-B14F-4D97-AF65-F5344CB8AC3E}">
        <p14:creationId xmlns:p14="http://schemas.microsoft.com/office/powerpoint/2010/main" val="2053249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54</a:t>
            </a:fld>
            <a:endParaRPr lang="en-US"/>
          </a:p>
        </p:txBody>
      </p:sp>
    </p:spTree>
    <p:extLst>
      <p:ext uri="{BB962C8B-B14F-4D97-AF65-F5344CB8AC3E}">
        <p14:creationId xmlns:p14="http://schemas.microsoft.com/office/powerpoint/2010/main" val="3960935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dirty="0">
                <a:solidFill>
                  <a:srgbClr val="00B050"/>
                </a:solidFill>
              </a:rPr>
              <a:t>Same idea as Reff, et.al. 2009 for PM profiles, but done superficially</a:t>
            </a:r>
            <a:r>
              <a:rPr lang="en-US" dirty="0"/>
              <a:t>]</a:t>
            </a:r>
          </a:p>
          <a:p>
            <a:endParaRPr lang="en-US" dirty="0"/>
          </a:p>
          <a:p>
            <a:r>
              <a:rPr lang="en-US" dirty="0"/>
              <a:t>Reff et al., 2009: Reff, A., Bhave, P.V., Simon, H., Pace, T.G., Pouliot, G.A., Mobley, J.D., and Houyoux, M., Emissions Inventory of PM</a:t>
            </a:r>
            <a:r>
              <a:rPr lang="en-US" baseline="-25000" dirty="0"/>
              <a:t>2.5 </a:t>
            </a:r>
            <a:r>
              <a:rPr lang="en-US" dirty="0"/>
              <a:t>Trace Elements across the United States, </a:t>
            </a:r>
            <a:r>
              <a:rPr lang="en-US" i="1" dirty="0"/>
              <a:t>Environmental Science and Technology</a:t>
            </a:r>
            <a:r>
              <a:rPr lang="en-US" dirty="0"/>
              <a:t>, 43: 5790–5796, 2009.</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55</a:t>
            </a:fld>
            <a:endParaRPr lang="en-US"/>
          </a:p>
        </p:txBody>
      </p:sp>
    </p:spTree>
    <p:extLst>
      <p:ext uri="{BB962C8B-B14F-4D97-AF65-F5344CB8AC3E}">
        <p14:creationId xmlns:p14="http://schemas.microsoft.com/office/powerpoint/2010/main" val="1249342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56</a:t>
            </a:fld>
            <a:endParaRPr lang="en-US"/>
          </a:p>
        </p:txBody>
      </p:sp>
    </p:spTree>
    <p:extLst>
      <p:ext uri="{BB962C8B-B14F-4D97-AF65-F5344CB8AC3E}">
        <p14:creationId xmlns:p14="http://schemas.microsoft.com/office/powerpoint/2010/main" val="531642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dirty="0">
                <a:solidFill>
                  <a:srgbClr val="00B050"/>
                </a:solidFill>
              </a:rPr>
              <a:t>Same idea as Reff, et.al. 2009 for PM profiles, but done superficially</a:t>
            </a:r>
            <a:r>
              <a:rPr lang="en-US" dirty="0"/>
              <a:t>]</a:t>
            </a:r>
          </a:p>
          <a:p>
            <a:endParaRPr lang="en-US" dirty="0"/>
          </a:p>
          <a:p>
            <a:r>
              <a:rPr lang="en-US" dirty="0"/>
              <a:t>Reff et al., 2009: Reff, A., Bhave, P.V., Simon, H., Pace, T.G., Pouliot, G.A., Mobley, J.D., and Houyoux, M., Emissions Inventory of PM</a:t>
            </a:r>
            <a:r>
              <a:rPr lang="en-US" baseline="-25000" dirty="0"/>
              <a:t>2.5 </a:t>
            </a:r>
            <a:r>
              <a:rPr lang="en-US" dirty="0"/>
              <a:t>Trace Elements across the United States, </a:t>
            </a:r>
            <a:r>
              <a:rPr lang="en-US" i="1" dirty="0"/>
              <a:t>Environmental Science and Technology</a:t>
            </a:r>
            <a:r>
              <a:rPr lang="en-US" dirty="0"/>
              <a:t>, 43: 5790–5796, 2009.</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57</a:t>
            </a:fld>
            <a:endParaRPr lang="en-US"/>
          </a:p>
        </p:txBody>
      </p:sp>
    </p:spTree>
    <p:extLst>
      <p:ext uri="{BB962C8B-B14F-4D97-AF65-F5344CB8AC3E}">
        <p14:creationId xmlns:p14="http://schemas.microsoft.com/office/powerpoint/2010/main" val="3086540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58</a:t>
            </a:fld>
            <a:endParaRPr lang="en-US"/>
          </a:p>
        </p:txBody>
      </p:sp>
    </p:spTree>
    <p:extLst>
      <p:ext uri="{BB962C8B-B14F-4D97-AF65-F5344CB8AC3E}">
        <p14:creationId xmlns:p14="http://schemas.microsoft.com/office/powerpoint/2010/main" val="1035929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59</a:t>
            </a:fld>
            <a:endParaRPr lang="en-US"/>
          </a:p>
        </p:txBody>
      </p:sp>
    </p:spTree>
    <p:extLst>
      <p:ext uri="{BB962C8B-B14F-4D97-AF65-F5344CB8AC3E}">
        <p14:creationId xmlns:p14="http://schemas.microsoft.com/office/powerpoint/2010/main" val="4128546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60</a:t>
            </a:fld>
            <a:endParaRPr lang="en-US"/>
          </a:p>
        </p:txBody>
      </p:sp>
    </p:spTree>
    <p:extLst>
      <p:ext uri="{BB962C8B-B14F-4D97-AF65-F5344CB8AC3E}">
        <p14:creationId xmlns:p14="http://schemas.microsoft.com/office/powerpoint/2010/main" val="2889773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91633A1B-E4ED-4A2A-87DF-7B125DA7738F}" type="slidenum">
              <a:rPr lang="en-US" sz="1800" kern="0">
                <a:solidFill>
                  <a:sysClr val="windowText" lastClr="000000"/>
                </a:solidFill>
              </a:rPr>
              <a:pPr defTabSz="913303" eaLnBrk="1" fontAlgn="auto" hangingPunct="1">
                <a:spcBef>
                  <a:spcPts val="0"/>
                </a:spcBef>
                <a:spcAft>
                  <a:spcPts val="0"/>
                </a:spcAft>
                <a:defRPr/>
              </a:pPr>
              <a:t>61</a:t>
            </a:fld>
            <a:endParaRPr lang="en-US" sz="1800" kern="0">
              <a:solidFill>
                <a:sysClr val="windowText" lastClr="000000"/>
              </a:solidFill>
            </a:endParaRPr>
          </a:p>
        </p:txBody>
      </p:sp>
    </p:spTree>
    <p:extLst>
      <p:ext uri="{BB962C8B-B14F-4D97-AF65-F5344CB8AC3E}">
        <p14:creationId xmlns:p14="http://schemas.microsoft.com/office/powerpoint/2010/main" val="317503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3283019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62</a:t>
            </a:fld>
            <a:endParaRPr lang="en-US"/>
          </a:p>
        </p:txBody>
      </p:sp>
    </p:spTree>
    <p:extLst>
      <p:ext uri="{BB962C8B-B14F-4D97-AF65-F5344CB8AC3E}">
        <p14:creationId xmlns:p14="http://schemas.microsoft.com/office/powerpoint/2010/main" val="2641361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63</a:t>
            </a:fld>
            <a:endParaRPr lang="en-US" sz="1800" kern="0" dirty="0">
              <a:solidFill>
                <a:sysClr val="windowText" lastClr="000000"/>
              </a:solidFill>
            </a:endParaRPr>
          </a:p>
        </p:txBody>
      </p:sp>
    </p:spTree>
    <p:extLst>
      <p:ext uri="{BB962C8B-B14F-4D97-AF65-F5344CB8AC3E}">
        <p14:creationId xmlns:p14="http://schemas.microsoft.com/office/powerpoint/2010/main" val="1697566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64</a:t>
            </a:fld>
            <a:endParaRPr lang="en-US"/>
          </a:p>
        </p:txBody>
      </p:sp>
    </p:spTree>
    <p:extLst>
      <p:ext uri="{BB962C8B-B14F-4D97-AF65-F5344CB8AC3E}">
        <p14:creationId xmlns:p14="http://schemas.microsoft.com/office/powerpoint/2010/main" val="3579557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65</a:t>
            </a:fld>
            <a:endParaRPr lang="en-US"/>
          </a:p>
        </p:txBody>
      </p:sp>
    </p:spTree>
    <p:extLst>
      <p:ext uri="{BB962C8B-B14F-4D97-AF65-F5344CB8AC3E}">
        <p14:creationId xmlns:p14="http://schemas.microsoft.com/office/powerpoint/2010/main" val="5262275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67</a:t>
            </a:fld>
            <a:endParaRPr lang="en-US"/>
          </a:p>
        </p:txBody>
      </p:sp>
    </p:spTree>
    <p:extLst>
      <p:ext uri="{BB962C8B-B14F-4D97-AF65-F5344CB8AC3E}">
        <p14:creationId xmlns:p14="http://schemas.microsoft.com/office/powerpoint/2010/main" val="1732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68</a:t>
            </a:fld>
            <a:endParaRPr lang="en-US"/>
          </a:p>
        </p:txBody>
      </p:sp>
    </p:spTree>
    <p:extLst>
      <p:ext uri="{BB962C8B-B14F-4D97-AF65-F5344CB8AC3E}">
        <p14:creationId xmlns:p14="http://schemas.microsoft.com/office/powerpoint/2010/main" val="3068999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69</a:t>
            </a:fld>
            <a:endParaRPr lang="en-US"/>
          </a:p>
        </p:txBody>
      </p:sp>
    </p:spTree>
    <p:extLst>
      <p:ext uri="{BB962C8B-B14F-4D97-AF65-F5344CB8AC3E}">
        <p14:creationId xmlns:p14="http://schemas.microsoft.com/office/powerpoint/2010/main" val="12856147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70</a:t>
            </a:fld>
            <a:endParaRPr lang="en-US"/>
          </a:p>
        </p:txBody>
      </p:sp>
    </p:spTree>
    <p:extLst>
      <p:ext uri="{BB962C8B-B14F-4D97-AF65-F5344CB8AC3E}">
        <p14:creationId xmlns:p14="http://schemas.microsoft.com/office/powerpoint/2010/main" val="3882608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78</a:t>
            </a:fld>
            <a:endParaRPr lang="en-US"/>
          </a:p>
        </p:txBody>
      </p:sp>
    </p:spTree>
    <p:extLst>
      <p:ext uri="{BB962C8B-B14F-4D97-AF65-F5344CB8AC3E}">
        <p14:creationId xmlns:p14="http://schemas.microsoft.com/office/powerpoint/2010/main" val="789045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79</a:t>
            </a:fld>
            <a:endParaRPr lang="en-US"/>
          </a:p>
        </p:txBody>
      </p:sp>
    </p:spTree>
    <p:extLst>
      <p:ext uri="{BB962C8B-B14F-4D97-AF65-F5344CB8AC3E}">
        <p14:creationId xmlns:p14="http://schemas.microsoft.com/office/powerpoint/2010/main" val="296333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348076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80</a:t>
            </a:fld>
            <a:endParaRPr lang="en-US"/>
          </a:p>
        </p:txBody>
      </p:sp>
    </p:spTree>
    <p:extLst>
      <p:ext uri="{BB962C8B-B14F-4D97-AF65-F5344CB8AC3E}">
        <p14:creationId xmlns:p14="http://schemas.microsoft.com/office/powerpoint/2010/main" val="3214371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81</a:t>
            </a:fld>
            <a:endParaRPr lang="en-US"/>
          </a:p>
        </p:txBody>
      </p:sp>
    </p:spTree>
    <p:extLst>
      <p:ext uri="{BB962C8B-B14F-4D97-AF65-F5344CB8AC3E}">
        <p14:creationId xmlns:p14="http://schemas.microsoft.com/office/powerpoint/2010/main" val="128032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130489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A4CB3-3685-4AF0-B8D4-FCFAF6332968}" type="slidenum">
              <a:rPr lang="en-US"/>
              <a:pPr/>
              <a:t>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565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4FF25-EF22-4DDA-AA84-002C4FE54335}" type="slidenum">
              <a:rPr lang="en-US"/>
              <a:pPr/>
              <a:t>10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5806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
        <p:nvSpPr>
          <p:cNvPr id="7" name="Footer Placeholder 4"/>
          <p:cNvSpPr>
            <a:spLocks noGrp="1"/>
          </p:cNvSpPr>
          <p:nvPr>
            <p:ph type="ftr" sz="quarter" idx="11"/>
          </p:nvPr>
        </p:nvSpPr>
        <p:spPr>
          <a:xfrm>
            <a:off x="1905000" y="6248400"/>
            <a:ext cx="6172200" cy="457200"/>
          </a:xfrm>
          <a:prstGeom prst="rect">
            <a:avLst/>
          </a:prstGeom>
        </p:spPr>
        <p:txBody>
          <a:bodyPr/>
          <a:lstStyle>
            <a:lvl1pPr>
              <a:defRPr sz="1200"/>
            </a:lvl1p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415387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Emission Inventory Training Workshop May 17, 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81720280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Emission Inventory Training Workshop May 17, 2018</a:t>
            </a:r>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31506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Emission Inventory Training Workshop May 17, 2018</a:t>
            </a:r>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74047146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Emission Inventory Training Workshop May 17, 2018</a:t>
            </a:r>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106384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r>
              <a:rPr lang="en-US"/>
              <a:t>Emission Inventory Training Workshop May 17, 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294760912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Emission Inventory Training Workshop May 17, 2018</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7458895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Emission Inventory Training Workshop May 17, 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1835369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Emission Inventory Training Workshop May 17, 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25643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
        <p:nvSpPr>
          <p:cNvPr id="3" name="Footer Placeholder 4"/>
          <p:cNvSpPr>
            <a:spLocks noGrp="1"/>
          </p:cNvSpPr>
          <p:nvPr>
            <p:ph type="ftr" sz="quarter" idx="11"/>
          </p:nvPr>
        </p:nvSpPr>
        <p:spPr>
          <a:xfrm>
            <a:off x="1905000" y="6248400"/>
            <a:ext cx="6172200" cy="457200"/>
          </a:xfrm>
          <a:prstGeom prst="rect">
            <a:avLst/>
          </a:prstGeom>
        </p:spPr>
        <p:txBody>
          <a:bodyPr/>
          <a:lstStyle>
            <a:lvl1pPr>
              <a:defRPr sz="1200"/>
            </a:lvl1p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ClipArt Placeholder 2"/>
          <p:cNvSpPr>
            <a:spLocks noGrp="1"/>
          </p:cNvSpPr>
          <p:nvPr>
            <p:ph type="clipArt" sz="half" idx="1"/>
          </p:nvPr>
        </p:nvSpPr>
        <p:spPr>
          <a:xfrm>
            <a:off x="685800" y="2667000"/>
            <a:ext cx="3810000" cy="3429000"/>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2667000"/>
            <a:ext cx="3810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a:t>Emission Inventory Training Workshop May 17, 2018</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BC5BD19D-1AD5-4CAC-89D1-B34F8F03A7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733097" y="6248400"/>
            <a:ext cx="1019503" cy="457200"/>
          </a:xfrm>
          <a:prstGeom prst="rect">
            <a:avLst/>
          </a:prstGeom>
        </p:spPr>
        <p:txBody>
          <a:bodyPr/>
          <a:lstStyle>
            <a:lvl1pPr>
              <a:defRPr sz="1200"/>
            </a:lvl1pPr>
          </a:lstStyle>
          <a:p>
            <a:pPr>
              <a:defRPr/>
            </a:pPr>
            <a:endParaRPr lang="en-US" dirty="0"/>
          </a:p>
        </p:txBody>
      </p:sp>
      <p:sp>
        <p:nvSpPr>
          <p:cNvPr id="6" name="Footer Placeholder 4"/>
          <p:cNvSpPr>
            <a:spLocks noGrp="1"/>
          </p:cNvSpPr>
          <p:nvPr>
            <p:ph type="ftr" sz="quarter" idx="11"/>
          </p:nvPr>
        </p:nvSpPr>
        <p:spPr>
          <a:xfrm>
            <a:off x="1905000" y="6248400"/>
            <a:ext cx="6172200" cy="457200"/>
          </a:xfrm>
          <a:prstGeom prst="rect">
            <a:avLst/>
          </a:prstGeom>
        </p:spPr>
        <p:txBody>
          <a:bodyPr/>
          <a:lstStyle>
            <a:lvl1pPr>
              <a:defRPr sz="1200"/>
            </a:lvl1pPr>
          </a:lstStyle>
          <a:p>
            <a:pPr>
              <a:defRPr/>
            </a:pPr>
            <a:r>
              <a:rPr lang="en-US"/>
              <a:t>Emission Inventory Training Workshop May 17, 2018</a:t>
            </a:r>
            <a:endParaRPr lang="en-US" dirty="0"/>
          </a:p>
        </p:txBody>
      </p:sp>
      <p:sp>
        <p:nvSpPr>
          <p:cNvPr id="7" name="Slide Number Placeholder 5"/>
          <p:cNvSpPr>
            <a:spLocks noGrp="1"/>
          </p:cNvSpPr>
          <p:nvPr>
            <p:ph type="sldNum" sz="quarter" idx="12"/>
          </p:nvPr>
        </p:nvSpPr>
        <p:spPr>
          <a:xfrm>
            <a:off x="26276" y="6248400"/>
            <a:ext cx="609600" cy="228600"/>
          </a:xfrm>
        </p:spPr>
        <p:txBody>
          <a:bodyPr/>
          <a:lstStyle>
            <a:lvl1pPr>
              <a:defRPr/>
            </a:lvl1pPr>
          </a:lstStyle>
          <a:p>
            <a:pPr>
              <a:defRPr/>
            </a:pPr>
            <a:fld id="{BEF2A795-0D1C-4340-A163-773CC4D3E4EC}" type="slidenum">
              <a:rPr lang="en-US"/>
              <a:pPr>
                <a:defRPr/>
              </a:pPr>
              <a:t>‹#›</a:t>
            </a:fld>
            <a:endParaRPr lang="en-US" dirty="0"/>
          </a:p>
        </p:txBody>
      </p:sp>
      <p:pic>
        <p:nvPicPr>
          <p:cNvPr id="8" name="Content Placeholder 6"/>
          <p:cNvPicPr>
            <a:picLocks noChangeAspect="1"/>
          </p:cNvPicPr>
          <p:nvPr userDrawn="1"/>
        </p:nvPicPr>
        <p:blipFill>
          <a:blip r:embed="rId2"/>
          <a:stretch>
            <a:fillRect/>
          </a:stretch>
        </p:blipFill>
        <p:spPr>
          <a:xfrm>
            <a:off x="7585881" y="18393"/>
            <a:ext cx="872319" cy="8723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Text Placeholder 2"/>
          <p:cNvSpPr>
            <a:spLocks noGrp="1"/>
          </p:cNvSpPr>
          <p:nvPr>
            <p:ph type="body" sz="half" idx="1"/>
          </p:nvPr>
        </p:nvSpPr>
        <p:spPr>
          <a:xfrm>
            <a:off x="685800" y="2667000"/>
            <a:ext cx="3810000" cy="3429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7000"/>
            <a:ext cx="3810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a:t>Emission Inventory Training Workshop May 17, 2018</a:t>
            </a:r>
          </a:p>
        </p:txBody>
      </p:sp>
      <p:sp>
        <p:nvSpPr>
          <p:cNvPr id="8" name="Slide Number Placeholder 6"/>
          <p:cNvSpPr>
            <a:spLocks noGrp="1"/>
          </p:cNvSpPr>
          <p:nvPr>
            <p:ph type="sldNum" sz="quarter" idx="12"/>
          </p:nvPr>
        </p:nvSpPr>
        <p:spPr/>
        <p:txBody>
          <a:bodyPr/>
          <a:lstStyle>
            <a:lvl1pPr>
              <a:defRPr/>
            </a:lvl1pPr>
          </a:lstStyle>
          <a:p>
            <a:pPr>
              <a:defRPr/>
            </a:pPr>
            <a:fld id="{FED7B663-3EE9-463C-A8C9-133C96238C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Emission Inventory Training Workshop May 17, 2018</a:t>
            </a:r>
          </a:p>
        </p:txBody>
      </p:sp>
      <p:sp>
        <p:nvSpPr>
          <p:cNvPr id="4" name="Slide Number Placeholder 3"/>
          <p:cNvSpPr>
            <a:spLocks noGrp="1"/>
          </p:cNvSpPr>
          <p:nvPr>
            <p:ph type="sldNum" sz="quarter" idx="12"/>
          </p:nvPr>
        </p:nvSpPr>
        <p:spPr/>
        <p:txBody>
          <a:bodyPr/>
          <a:lstStyle>
            <a:lvl1pPr>
              <a:defRPr/>
            </a:lvl1pPr>
          </a:lstStyle>
          <a:p>
            <a:fld id="{A6526C35-2573-4272-BEF4-FB45D82CB04A}" type="slidenum">
              <a:rPr lang="en-US" altLang="en-US"/>
              <a:pPr/>
              <a:t>‹#›</a:t>
            </a:fld>
            <a:endParaRPr lang="en-US" altLang="en-US"/>
          </a:p>
        </p:txBody>
      </p:sp>
    </p:spTree>
    <p:extLst>
      <p:ext uri="{BB962C8B-B14F-4D97-AF65-F5344CB8AC3E}">
        <p14:creationId xmlns:p14="http://schemas.microsoft.com/office/powerpoint/2010/main" val="78393220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rgbClr val="026CB6"/>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924800" y="6407944"/>
            <a:ext cx="722472" cy="365760"/>
          </a:xfrm>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a:xfrm>
            <a:off x="0" y="6492875"/>
            <a:ext cx="3163728" cy="365125"/>
          </a:xfrm>
        </p:spPr>
        <p:txBody>
          <a:bodyPr/>
          <a:lstStyle>
            <a:lvl1pPr>
              <a:defRPr sz="1000">
                <a:solidFill>
                  <a:schemeClr val="accent1">
                    <a:tint val="20000"/>
                  </a:schemeClr>
                </a:solidFill>
              </a:defRPr>
            </a:lvl1pPr>
            <a:extLst/>
          </a:lstStyle>
          <a:p>
            <a:r>
              <a:rPr lang="en-US"/>
              <a:t>Emission Inventory Training Workshop May 17, 2018</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extLst>
      <p:ext uri="{BB962C8B-B14F-4D97-AF65-F5344CB8AC3E}">
        <p14:creationId xmlns:p14="http://schemas.microsoft.com/office/powerpoint/2010/main" val="423558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380072" y="6407944"/>
            <a:ext cx="3316128" cy="365125"/>
          </a:xfrm>
        </p:spPr>
        <p:txBody>
          <a:bodyPr/>
          <a:lstStyle/>
          <a:p>
            <a:r>
              <a:rPr lang="en-US"/>
              <a:t>Emission Inventory Training Workshop May 17, 2018</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dirty="0"/>
              <a:t>Click to edit Master title style</a:t>
            </a:r>
          </a:p>
        </p:txBody>
      </p:sp>
    </p:spTree>
    <p:extLst>
      <p:ext uri="{BB962C8B-B14F-4D97-AF65-F5344CB8AC3E}">
        <p14:creationId xmlns:p14="http://schemas.microsoft.com/office/powerpoint/2010/main" val="249373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Emission Inventory Training Workshop May 17, 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95704980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a:extLst/>
        </p:spPr>
        <p:txBody>
          <a:bodyPr wrap="none" anchor="ctr"/>
          <a:lstStyle/>
          <a:p>
            <a:endParaRPr lang="en-US">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a:spLocks noGrp="1"/>
          </p:cNvSpPr>
          <p:nvPr>
            <p:ph type="ftr" sz="quarter" idx="3"/>
          </p:nvPr>
        </p:nvSpPr>
        <p:spPr>
          <a:xfrm>
            <a:off x="1905000" y="6248400"/>
            <a:ext cx="6172200" cy="457200"/>
          </a:xfrm>
          <a:prstGeom prst="rect">
            <a:avLst/>
          </a:prstGeom>
        </p:spPr>
        <p:txBody>
          <a:bodyPr/>
          <a:lstStyle>
            <a:lvl1pPr>
              <a:defRPr sz="1200"/>
            </a:lvl1pPr>
          </a:lstStyle>
          <a:p>
            <a:pPr>
              <a:defRPr/>
            </a:pPr>
            <a:r>
              <a:rPr lang="en-US"/>
              <a:t>Emission Inventory Training Workshop May 17, 2018</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72" r:id="rId4"/>
    <p:sldLayoutId id="2147483675" r:id="rId5"/>
    <p:sldLayoutId id="2147483689" r:id="rId6"/>
  </p:sldLayoutIdLst>
  <p:hf hdr="0" dt="0"/>
  <p:txStyles>
    <p:titleStyle>
      <a:lvl1pPr algn="l" rtl="0" eaLnBrk="0" fontAlgn="base" hangingPunct="0">
        <a:spcBef>
          <a:spcPct val="0"/>
        </a:spcBef>
        <a:spcAft>
          <a:spcPct val="0"/>
        </a:spcAft>
        <a:defRPr sz="3400" b="1">
          <a:solidFill>
            <a:srgbClr val="355777"/>
          </a:solidFill>
          <a:latin typeface="+mj-lt"/>
          <a:ea typeface="+mj-ea"/>
          <a:cs typeface="+mj-cs"/>
        </a:defRPr>
      </a:lvl1pPr>
      <a:lvl2pPr algn="l" rtl="0" eaLnBrk="0" fontAlgn="base" hangingPunct="0">
        <a:spcBef>
          <a:spcPct val="0"/>
        </a:spcBef>
        <a:spcAft>
          <a:spcPct val="0"/>
        </a:spcAft>
        <a:defRPr sz="3400" b="1">
          <a:solidFill>
            <a:srgbClr val="355777"/>
          </a:solidFill>
          <a:latin typeface="Arial" charset="0"/>
          <a:ea typeface="ＭＳ Ｐゴシック" pitchFamily="1" charset="-128"/>
        </a:defRPr>
      </a:lvl2pPr>
      <a:lvl3pPr algn="l" rtl="0" eaLnBrk="0" fontAlgn="base" hangingPunct="0">
        <a:spcBef>
          <a:spcPct val="0"/>
        </a:spcBef>
        <a:spcAft>
          <a:spcPct val="0"/>
        </a:spcAft>
        <a:defRPr sz="3400" b="1">
          <a:solidFill>
            <a:srgbClr val="355777"/>
          </a:solidFill>
          <a:latin typeface="Arial" charset="0"/>
          <a:ea typeface="ＭＳ Ｐゴシック" pitchFamily="1" charset="-128"/>
        </a:defRPr>
      </a:lvl3pPr>
      <a:lvl4pPr algn="l" rtl="0" eaLnBrk="0" fontAlgn="base" hangingPunct="0">
        <a:spcBef>
          <a:spcPct val="0"/>
        </a:spcBef>
        <a:spcAft>
          <a:spcPct val="0"/>
        </a:spcAft>
        <a:defRPr sz="3400" b="1">
          <a:solidFill>
            <a:srgbClr val="355777"/>
          </a:solidFill>
          <a:latin typeface="Arial" charset="0"/>
          <a:ea typeface="ＭＳ Ｐゴシック" pitchFamily="1" charset="-128"/>
        </a:defRPr>
      </a:lvl4pPr>
      <a:lvl5pPr algn="l" rtl="0" eaLnBrk="0" fontAlgn="base" hangingPunct="0">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Emission Inventory Training Workshop May 17, 2018</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extLst>
      <p:ext uri="{BB962C8B-B14F-4D97-AF65-F5344CB8AC3E}">
        <p14:creationId xmlns:p14="http://schemas.microsoft.com/office/powerpoint/2010/main" val="13913713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air-emissions-modeling/speciate-version-45-through-4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cfpub.epa.gov/speciat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sites/production/files/2016-09/documents/speciate_4.5.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ecfr.gov/cgi-bin/text-idx?SID=b77fd17146a534c225c8557b5ed4a469&amp;node=40:2.0.1.1.2.3.8.1&amp;rgn=div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hyperlink" Target="http://www.ecfr.gov/cgi-bin/text-idx?SID=b77fd17146a534c225c8557b5ed4a469&amp;node=40:2.0.1.1.2.3.8.1&amp;rgn=div8"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epa.gov/air-emissions-modeling"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hyperlink" Target="https://www.cmascenter.org/help/documentation.cfm?MODEL=speciation_tool&amp;VERSION=4.0" TargetMode="External"/><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hyperlink" Target="http://www.postgresql.org/" TargetMode="External"/><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hyperlink" Target="http://www.perl.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26557-5CA8-4264-9F1F-B48B582A7510}"/>
              </a:ext>
            </a:extLst>
          </p:cNvPr>
          <p:cNvPicPr>
            <a:picLocks noChangeAspect="1"/>
          </p:cNvPicPr>
          <p:nvPr/>
        </p:nvPicPr>
        <p:blipFill>
          <a:blip r:embed="rId2"/>
          <a:stretch>
            <a:fillRect/>
          </a:stretch>
        </p:blipFill>
        <p:spPr>
          <a:xfrm>
            <a:off x="1224023" y="857250"/>
            <a:ext cx="6695955" cy="5143500"/>
          </a:xfrm>
          <a:prstGeom prst="rect">
            <a:avLst/>
          </a:prstGeom>
        </p:spPr>
      </p:pic>
      <p:sp>
        <p:nvSpPr>
          <p:cNvPr id="5" name="Oval 4">
            <a:extLst>
              <a:ext uri="{FF2B5EF4-FFF2-40B4-BE49-F238E27FC236}">
                <a16:creationId xmlns:a16="http://schemas.microsoft.com/office/drawing/2014/main" id="{B7778CB9-628B-4E05-AAA7-233B3804CFD6}"/>
              </a:ext>
            </a:extLst>
          </p:cNvPr>
          <p:cNvSpPr/>
          <p:nvPr/>
        </p:nvSpPr>
        <p:spPr>
          <a:xfrm>
            <a:off x="2038082" y="1465777"/>
            <a:ext cx="1893194" cy="17096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481200C3-5392-4F45-9C69-0AA8541BAC91}"/>
              </a:ext>
            </a:extLst>
          </p:cNvPr>
          <p:cNvSpPr txBox="1"/>
          <p:nvPr/>
        </p:nvSpPr>
        <p:spPr>
          <a:xfrm>
            <a:off x="1905000" y="76200"/>
            <a:ext cx="5638800" cy="1200329"/>
          </a:xfrm>
          <a:prstGeom prst="rect">
            <a:avLst/>
          </a:prstGeom>
          <a:noFill/>
        </p:spPr>
        <p:txBody>
          <a:bodyPr wrap="square" rtlCol="0">
            <a:spAutoFit/>
          </a:bodyPr>
          <a:lstStyle/>
          <a:p>
            <a:pPr algn="ctr"/>
            <a:r>
              <a:rPr lang="en-US" b="1" dirty="0"/>
              <a:t>SPECIATE TRAINING </a:t>
            </a:r>
          </a:p>
          <a:p>
            <a:pPr algn="ctr"/>
            <a:r>
              <a:rPr lang="en-US" b="1" dirty="0"/>
              <a:t>THURSDAY MAY 17, 1pm to 4:30pm</a:t>
            </a:r>
          </a:p>
          <a:p>
            <a:pPr algn="ctr"/>
            <a:r>
              <a:rPr lang="en-US" b="1" dirty="0"/>
              <a:t> ROOM C111B</a:t>
            </a:r>
            <a:endParaRPr lang="en-US" dirty="0"/>
          </a:p>
        </p:txBody>
      </p:sp>
    </p:spTree>
    <p:extLst>
      <p:ext uri="{BB962C8B-B14F-4D97-AF65-F5344CB8AC3E}">
        <p14:creationId xmlns:p14="http://schemas.microsoft.com/office/powerpoint/2010/main" val="252850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752475"/>
            <a:ext cx="9144000" cy="609600"/>
          </a:xfrm>
        </p:spPr>
        <p:txBody>
          <a:bodyPr/>
          <a:lstStyle/>
          <a:p>
            <a:pPr algn="ctr"/>
            <a:r>
              <a:rPr lang="en-US" sz="3600" dirty="0"/>
              <a:t>WHAT IS SPECIATE?</a:t>
            </a:r>
          </a:p>
        </p:txBody>
      </p:sp>
      <p:sp>
        <p:nvSpPr>
          <p:cNvPr id="87043" name="Rectangle 3"/>
          <p:cNvSpPr>
            <a:spLocks noGrp="1" noChangeArrowheads="1"/>
          </p:cNvSpPr>
          <p:nvPr>
            <p:ph type="body" sz="half" idx="1"/>
          </p:nvPr>
        </p:nvSpPr>
        <p:spPr>
          <a:xfrm>
            <a:off x="228600" y="1600200"/>
            <a:ext cx="8763000" cy="4648200"/>
          </a:xfrm>
          <a:noFill/>
        </p:spPr>
        <p:txBody>
          <a:bodyPr/>
          <a:lstStyle/>
          <a:p>
            <a:pPr marL="0" indent="0">
              <a:buNone/>
              <a:tabLst>
                <a:tab pos="4114800" algn="ctr"/>
                <a:tab pos="8229600" algn="r"/>
              </a:tabLst>
            </a:pPr>
            <a:r>
              <a:rPr lang="en-US" sz="2800" b="1" dirty="0"/>
              <a:t>DATA SOURCES	SPECIATE</a:t>
            </a:r>
            <a:r>
              <a:rPr lang="en-US" sz="2800" dirty="0"/>
              <a:t>	</a:t>
            </a:r>
            <a:r>
              <a:rPr lang="en-US" sz="2800" b="1" dirty="0"/>
              <a:t>DATA USERS</a:t>
            </a:r>
          </a:p>
          <a:p>
            <a:pPr marL="174625" indent="0">
              <a:buNone/>
              <a:tabLst>
                <a:tab pos="3543300" algn="ctr"/>
                <a:tab pos="8343900" algn="r"/>
              </a:tabLst>
            </a:pPr>
            <a:endParaRPr lang="en-US" sz="1800" dirty="0"/>
          </a:p>
          <a:p>
            <a:pPr marL="174625" indent="0">
              <a:buNone/>
              <a:tabLst>
                <a:tab pos="3543300" algn="ctr"/>
                <a:tab pos="8343900" algn="r"/>
              </a:tabLst>
            </a:pPr>
            <a:r>
              <a:rPr lang="en-US" sz="1800" dirty="0"/>
              <a:t>		</a:t>
            </a:r>
          </a:p>
          <a:p>
            <a:pPr marL="0" indent="0" algn="ctr">
              <a:buNone/>
              <a:tabLst>
                <a:tab pos="3543300" algn="ctr"/>
                <a:tab pos="8115300" algn="r"/>
              </a:tabLst>
            </a:pPr>
            <a:endParaRPr lang="en-US" sz="2800" b="1" dirty="0"/>
          </a:p>
          <a:p>
            <a:pPr marL="0" indent="0" algn="ctr">
              <a:buNone/>
              <a:tabLst>
                <a:tab pos="3543300" algn="ctr"/>
                <a:tab pos="8115300" algn="r"/>
              </a:tabLst>
            </a:pPr>
            <a:endParaRPr lang="en-US" sz="2800" b="1" dirty="0"/>
          </a:p>
          <a:p>
            <a:pPr marL="0" indent="0" algn="ctr">
              <a:buNone/>
              <a:tabLst>
                <a:tab pos="3543300" algn="ctr"/>
                <a:tab pos="8115300" algn="r"/>
              </a:tabLst>
            </a:pPr>
            <a:endParaRPr lang="en-US" sz="2800" b="1" dirty="0"/>
          </a:p>
          <a:p>
            <a:pPr marL="0" indent="0" algn="ctr">
              <a:buNone/>
              <a:tabLst>
                <a:tab pos="3543300" algn="ctr"/>
                <a:tab pos="8115300" algn="r"/>
              </a:tabLst>
            </a:pPr>
            <a:endParaRPr lang="en-US" sz="2800" b="1" dirty="0"/>
          </a:p>
          <a:p>
            <a:pPr marL="0" indent="0" algn="ctr">
              <a:buNone/>
              <a:tabLst>
                <a:tab pos="3543300" algn="ctr"/>
                <a:tab pos="8115300" algn="r"/>
              </a:tabLst>
            </a:pPr>
            <a:endParaRPr lang="en-US" sz="2800" b="1" dirty="0"/>
          </a:p>
          <a:p>
            <a:pPr marL="0" indent="0" algn="ctr">
              <a:buNone/>
              <a:tabLst>
                <a:tab pos="3543300" algn="ctr"/>
                <a:tab pos="8115300" algn="r"/>
              </a:tabLst>
            </a:pPr>
            <a:endParaRPr lang="en-US" sz="2000" b="1" dirty="0"/>
          </a:p>
          <a:p>
            <a:pPr marL="0" indent="0" algn="ctr">
              <a:buNone/>
              <a:tabLst>
                <a:tab pos="3543300" algn="ctr"/>
                <a:tab pos="8115300" algn="r"/>
              </a:tabLst>
            </a:pPr>
            <a:r>
              <a:rPr lang="en-US" sz="2800" b="1" dirty="0"/>
              <a:t>Feedback on Data Gaps</a:t>
            </a:r>
          </a:p>
          <a:p>
            <a:pPr marL="0" indent="0">
              <a:buNone/>
              <a:tabLst>
                <a:tab pos="3543300" algn="ctr"/>
                <a:tab pos="8115300" algn="r"/>
              </a:tabLst>
            </a:pPr>
            <a:r>
              <a:rPr lang="en-US" sz="2200" dirty="0"/>
              <a:t>		</a:t>
            </a:r>
          </a:p>
          <a:p>
            <a:pPr marL="0" indent="0">
              <a:buNone/>
              <a:tabLst>
                <a:tab pos="7947025" algn="r"/>
              </a:tabLst>
            </a:pPr>
            <a:r>
              <a:rPr lang="en-US" sz="2000" dirty="0">
                <a:solidFill>
                  <a:srgbClr val="00B050"/>
                </a:solidFill>
              </a:rPr>
              <a:t>	</a:t>
            </a:r>
          </a:p>
          <a:p>
            <a:pPr marL="0" indent="0">
              <a:buNone/>
              <a:tabLst>
                <a:tab pos="7947025" algn="r"/>
              </a:tabLst>
            </a:pPr>
            <a:r>
              <a:rPr lang="en-US" sz="2000" dirty="0">
                <a:solidFill>
                  <a:srgbClr val="00B050"/>
                </a:solidFill>
              </a:rPr>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52011" y="2446421"/>
            <a:ext cx="2743200" cy="2743200"/>
          </a:xfrm>
          <a:prstGeom prst="rect">
            <a:avLst/>
          </a:prstGeom>
          <a:noFill/>
          <a:ln w="9525">
            <a:noFill/>
            <a:miter lim="800000"/>
            <a:headEnd/>
            <a:tailEnd/>
          </a:ln>
        </p:spPr>
      </p:pic>
      <p:cxnSp>
        <p:nvCxnSpPr>
          <p:cNvPr id="7" name="Straight Arrow Connector 6"/>
          <p:cNvCxnSpPr/>
          <p:nvPr/>
        </p:nvCxnSpPr>
        <p:spPr bwMode="auto">
          <a:xfrm flipH="1">
            <a:off x="1181100" y="6112203"/>
            <a:ext cx="60960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3200400" y="1828800"/>
            <a:ext cx="304800" cy="0"/>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a:off x="5410200" y="1828800"/>
            <a:ext cx="762000" cy="0"/>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pPr>
              <a:defRPr/>
            </a:pPr>
            <a:fld id="{FED7B663-3EE9-463C-A8C9-133C96238CD8}" type="slidenum">
              <a:rPr lang="en-US" smtClean="0"/>
              <a:pPr>
                <a:defRPr/>
              </a:pPr>
              <a:t>9</a:t>
            </a:fld>
            <a:endParaRPr lang="en-US"/>
          </a:p>
        </p:txBody>
      </p:sp>
      <p:sp>
        <p:nvSpPr>
          <p:cNvPr id="6" name="Footer Placeholder 5"/>
          <p:cNvSpPr>
            <a:spLocks noGrp="1"/>
          </p:cNvSpPr>
          <p:nvPr>
            <p:ph type="ftr" sz="quarter" idx="11"/>
          </p:nvPr>
        </p:nvSpPr>
        <p:spPr>
          <a:xfrm>
            <a:off x="3657600" y="6324600"/>
            <a:ext cx="5486400" cy="457200"/>
          </a:xfrm>
        </p:spPr>
        <p:txBody>
          <a:bodyPr/>
          <a:lstStyle/>
          <a:p>
            <a:pPr>
              <a:defRPr/>
            </a:pPr>
            <a:r>
              <a:rPr lang="en-US"/>
              <a:t>Emission Inventory Training Workshop May 17, 2018</a:t>
            </a:r>
            <a:endParaRPr lang="en-US" dirty="0"/>
          </a:p>
        </p:txBody>
      </p:sp>
      <p:sp>
        <p:nvSpPr>
          <p:cNvPr id="2" name="TextBox 1"/>
          <p:cNvSpPr txBox="1"/>
          <p:nvPr/>
        </p:nvSpPr>
        <p:spPr>
          <a:xfrm>
            <a:off x="5791200" y="2462362"/>
            <a:ext cx="3152273" cy="3662541"/>
          </a:xfrm>
          <a:prstGeom prst="rect">
            <a:avLst/>
          </a:prstGeom>
          <a:noFill/>
        </p:spPr>
        <p:txBody>
          <a:bodyPr wrap="square" rtlCol="0">
            <a:spAutoFit/>
          </a:bodyPr>
          <a:lstStyle/>
          <a:p>
            <a:r>
              <a:rPr lang="en-US" sz="2000" dirty="0"/>
              <a:t>Input to Air Quality Models</a:t>
            </a:r>
          </a:p>
          <a:p>
            <a:r>
              <a:rPr lang="en-US" sz="2000" dirty="0"/>
              <a:t>-- NEI </a:t>
            </a:r>
            <a:r>
              <a:rPr lang="en-US" sz="2000" dirty="0">
                <a:solidFill>
                  <a:srgbClr val="FF0000"/>
                </a:solidFill>
              </a:rPr>
              <a:t>Modeling Platform</a:t>
            </a:r>
          </a:p>
          <a:p>
            <a:endParaRPr lang="en-US" sz="800" dirty="0">
              <a:solidFill>
                <a:srgbClr val="FF0000"/>
              </a:solidFill>
            </a:endParaRPr>
          </a:p>
          <a:p>
            <a:r>
              <a:rPr lang="en-US" sz="2000" dirty="0"/>
              <a:t>NEI PM species (EC, OC, </a:t>
            </a:r>
            <a:r>
              <a:rPr lang="en-US" sz="2000" dirty="0" err="1"/>
              <a:t>etc</a:t>
            </a:r>
            <a:r>
              <a:rPr lang="en-US" sz="2000" dirty="0"/>
              <a:t>)</a:t>
            </a:r>
          </a:p>
          <a:p>
            <a:pPr marL="342900" indent="-342900">
              <a:buFont typeface="Arial" panose="020B0604020202020204" pitchFamily="34" charset="0"/>
              <a:buChar char="•"/>
            </a:pPr>
            <a:endParaRPr lang="en-US" sz="800" dirty="0"/>
          </a:p>
          <a:p>
            <a:r>
              <a:rPr lang="en-US" sz="2000" dirty="0"/>
              <a:t>Source Apportionment/</a:t>
            </a:r>
          </a:p>
          <a:p>
            <a:r>
              <a:rPr lang="en-US" sz="2000" dirty="0"/>
              <a:t>Source Receptor Models</a:t>
            </a:r>
          </a:p>
          <a:p>
            <a:endParaRPr lang="en-US" sz="800" dirty="0"/>
          </a:p>
          <a:p>
            <a:r>
              <a:rPr lang="en-US" sz="2000" dirty="0"/>
              <a:t>Black Carbon Report to Congress</a:t>
            </a:r>
          </a:p>
          <a:p>
            <a:endParaRPr lang="en-US" sz="800" dirty="0"/>
          </a:p>
          <a:p>
            <a:r>
              <a:rPr lang="en-US" sz="2000" dirty="0"/>
              <a:t>Air Toxics Inventories</a:t>
            </a:r>
          </a:p>
          <a:p>
            <a:endParaRPr lang="en-US" sz="2000" dirty="0"/>
          </a:p>
        </p:txBody>
      </p:sp>
      <p:sp>
        <p:nvSpPr>
          <p:cNvPr id="12" name="TextBox 11"/>
          <p:cNvSpPr txBox="1"/>
          <p:nvPr/>
        </p:nvSpPr>
        <p:spPr>
          <a:xfrm>
            <a:off x="172454" y="2743200"/>
            <a:ext cx="3152273" cy="2246769"/>
          </a:xfrm>
          <a:prstGeom prst="rect">
            <a:avLst/>
          </a:prstGeom>
          <a:noFill/>
        </p:spPr>
        <p:txBody>
          <a:bodyPr wrap="square" rtlCol="0">
            <a:spAutoFit/>
          </a:bodyPr>
          <a:lstStyle/>
          <a:p>
            <a:r>
              <a:rPr lang="en-US" sz="2000" dirty="0"/>
              <a:t>Peer-reviewed literature</a:t>
            </a:r>
          </a:p>
          <a:p>
            <a:endParaRPr lang="en-US" sz="2000" dirty="0"/>
          </a:p>
          <a:p>
            <a:r>
              <a:rPr lang="en-US" sz="2000" dirty="0"/>
              <a:t>Source testing of speciated emissions</a:t>
            </a:r>
          </a:p>
          <a:p>
            <a:endParaRPr lang="en-US" sz="2000" dirty="0"/>
          </a:p>
          <a:p>
            <a:r>
              <a:rPr lang="en-US" sz="2000" dirty="0"/>
              <a:t>Other</a:t>
            </a:r>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7772400" cy="609600"/>
          </a:xfrm>
        </p:spPr>
        <p:txBody>
          <a:bodyPr/>
          <a:lstStyle/>
          <a:p>
            <a:r>
              <a:rPr lang="en-US" sz="3600" dirty="0"/>
              <a:t>WHAT IS SPECIATE? (continued)</a:t>
            </a:r>
          </a:p>
        </p:txBody>
      </p:sp>
      <p:sp>
        <p:nvSpPr>
          <p:cNvPr id="6147" name="Rectangle 3"/>
          <p:cNvSpPr>
            <a:spLocks noGrp="1" noChangeArrowheads="1"/>
          </p:cNvSpPr>
          <p:nvPr>
            <p:ph type="body" idx="1"/>
            <p:extLst>
              <p:ext uri="{D42A27DB-BD31-4B8C-83A1-F6EECF244321}">
                <p14:modId xmlns:p14="http://schemas.microsoft.com/office/powerpoint/2010/main" val="2308858051"/>
              </p:ext>
            </p:extLst>
          </p:nvPr>
        </p:nvSpPr>
        <p:spPr>
          <a:xfrm>
            <a:off x="609600" y="2133600"/>
            <a:ext cx="7848600" cy="3714750"/>
          </a:xfrm>
          <a:noFill/>
        </p:spPr>
        <p:txBody>
          <a:bodyPr anchor="t"/>
          <a:lstStyle/>
          <a:p>
            <a:pPr marL="288925" indent="-288925">
              <a:spcBef>
                <a:spcPct val="0"/>
              </a:spcBef>
              <a:buClr>
                <a:srgbClr val="4D71C1"/>
              </a:buClr>
              <a:buSzPct val="125000"/>
            </a:pPr>
            <a:r>
              <a:rPr lang="en-US" sz="2600" dirty="0"/>
              <a:t>A repository for speciated emissions profiles</a:t>
            </a:r>
          </a:p>
          <a:p>
            <a:pPr marL="288925" indent="-288925">
              <a:spcBef>
                <a:spcPct val="0"/>
              </a:spcBef>
              <a:buClr>
                <a:srgbClr val="4D71C1"/>
              </a:buClr>
              <a:buSzPct val="125000"/>
            </a:pPr>
            <a:r>
              <a:rPr lang="en-US" sz="2600" dirty="0"/>
              <a:t>A searchable Microsoft Access database</a:t>
            </a:r>
          </a:p>
          <a:p>
            <a:pPr marL="288925" indent="-288925">
              <a:spcBef>
                <a:spcPct val="0"/>
              </a:spcBef>
              <a:buClr>
                <a:srgbClr val="4D71C1"/>
              </a:buClr>
              <a:buSzPct val="125000"/>
            </a:pPr>
            <a:r>
              <a:rPr lang="en-US" sz="2600" dirty="0"/>
              <a:t>Profiles for three air pollution emission types:</a:t>
            </a:r>
          </a:p>
          <a:p>
            <a:pPr marL="571500" lvl="1" indent="-287020">
              <a:spcBef>
                <a:spcPct val="0"/>
              </a:spcBef>
              <a:buClr>
                <a:srgbClr val="4D71C1"/>
              </a:buClr>
              <a:buSzPct val="125000"/>
            </a:pPr>
            <a:r>
              <a:rPr lang="en-US" sz="1800" dirty="0"/>
              <a:t>Particulate Matter (PM)</a:t>
            </a:r>
            <a:endParaRPr lang="en-US" sz="1800" dirty="0">
              <a:cs typeface="Arial"/>
            </a:endParaRPr>
          </a:p>
          <a:p>
            <a:pPr marL="571500" lvl="1" indent="-287020">
              <a:spcBef>
                <a:spcPct val="0"/>
              </a:spcBef>
              <a:buClr>
                <a:srgbClr val="4D71C1"/>
              </a:buClr>
              <a:buSzPct val="125000"/>
            </a:pPr>
            <a:r>
              <a:rPr lang="en-US" sz="1800" dirty="0"/>
              <a:t>Total Organic Gases (TOG)</a:t>
            </a:r>
            <a:endParaRPr lang="en-US" sz="1800" dirty="0">
              <a:cs typeface="Arial"/>
            </a:endParaRPr>
          </a:p>
          <a:p>
            <a:pPr marL="571500" lvl="1" indent="-287020">
              <a:spcBef>
                <a:spcPct val="0"/>
              </a:spcBef>
              <a:buClr>
                <a:srgbClr val="4D71C1"/>
              </a:buClr>
              <a:buSzPct val="125000"/>
            </a:pPr>
            <a:r>
              <a:rPr lang="en-US" sz="1800" dirty="0"/>
              <a:t>Other Gases [Hg, NO/NO</a:t>
            </a:r>
            <a:r>
              <a:rPr lang="en-US" sz="1800" baseline="-25000" dirty="0"/>
              <a:t>2</a:t>
            </a:r>
            <a:r>
              <a:rPr lang="en-US" sz="1800" dirty="0"/>
              <a:t>/HONO, semivolatile organic compounds (SVOC)]</a:t>
            </a:r>
            <a:endParaRPr lang="en-US" sz="1800" dirty="0">
              <a:cs typeface="Arial"/>
            </a:endParaRPr>
          </a:p>
          <a:p>
            <a:pPr marL="280670" indent="-287020">
              <a:spcBef>
                <a:spcPct val="0"/>
              </a:spcBef>
              <a:buClr>
                <a:srgbClr val="4D71C1"/>
              </a:buClr>
              <a:buSzPct val="125000"/>
            </a:pPr>
            <a:r>
              <a:rPr lang="en-US" sz="2600" dirty="0"/>
              <a:t>Available on EPA Website: </a:t>
            </a:r>
            <a:r>
              <a:rPr lang="en-US" sz="2600" dirty="0">
                <a:hlinkClick r:id="rId3"/>
              </a:rPr>
              <a:t>https://www.epa.gov/air-emissions-modeling/speciate-version-45-through-40</a:t>
            </a:r>
            <a:endParaRPr lang="en-US" sz="2600" dirty="0">
              <a:cs typeface="Arial"/>
            </a:endParaRPr>
          </a:p>
        </p:txBody>
      </p:sp>
      <p:sp>
        <p:nvSpPr>
          <p:cNvPr id="3" name="Slide Number Placeholder 2"/>
          <p:cNvSpPr>
            <a:spLocks noGrp="1"/>
          </p:cNvSpPr>
          <p:nvPr>
            <p:ph type="sldNum" sz="quarter" idx="12"/>
          </p:nvPr>
        </p:nvSpPr>
        <p:spPr/>
        <p:txBody>
          <a:bodyPr/>
          <a:lstStyle/>
          <a:p>
            <a:pPr>
              <a:defRPr/>
            </a:pPr>
            <a:fld id="{BEF2A795-0D1C-4340-A163-773CC4D3E4EC}" type="slidenum">
              <a:rPr lang="en-US" smtClean="0"/>
              <a:pPr>
                <a:defRPr/>
              </a:pPr>
              <a:t>10</a:t>
            </a:fld>
            <a:endParaRPr lang="en-US" dirty="0"/>
          </a:p>
        </p:txBody>
      </p:sp>
      <p:sp>
        <p:nvSpPr>
          <p:cNvPr id="5" name="Footer Placeholder 4"/>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7772400" cy="609600"/>
          </a:xfrm>
        </p:spPr>
        <p:txBody>
          <a:bodyPr/>
          <a:lstStyle/>
          <a:p>
            <a:r>
              <a:rPr lang="en-US" sz="3600" dirty="0"/>
              <a:t>WHAT IS SPECIATE? (continued)</a:t>
            </a:r>
          </a:p>
        </p:txBody>
      </p:sp>
      <p:sp>
        <p:nvSpPr>
          <p:cNvPr id="6147" name="Rectangle 3"/>
          <p:cNvSpPr>
            <a:spLocks noGrp="1" noChangeArrowheads="1"/>
          </p:cNvSpPr>
          <p:nvPr>
            <p:ph type="body" idx="1"/>
            <p:extLst>
              <p:ext uri="{D42A27DB-BD31-4B8C-83A1-F6EECF244321}">
                <p14:modId xmlns:p14="http://schemas.microsoft.com/office/powerpoint/2010/main" val="2010815414"/>
              </p:ext>
            </p:extLst>
          </p:nvPr>
        </p:nvSpPr>
        <p:spPr>
          <a:xfrm>
            <a:off x="571500" y="2371725"/>
            <a:ext cx="7848600" cy="2903220"/>
          </a:xfrm>
          <a:noFill/>
        </p:spPr>
        <p:txBody>
          <a:bodyPr anchor="t"/>
          <a:lstStyle/>
          <a:p>
            <a:pPr marL="280670" indent="-287020">
              <a:spcBef>
                <a:spcPct val="0"/>
              </a:spcBef>
              <a:buClr>
                <a:srgbClr val="4D71C1"/>
              </a:buClr>
              <a:buSzPct val="125000"/>
            </a:pPr>
            <a:r>
              <a:rPr lang="en-US" sz="2600" dirty="0"/>
              <a:t>Species include metals, ions, elements, organic and inorganic compounds</a:t>
            </a:r>
            <a:endParaRPr lang="en-US" dirty="0"/>
          </a:p>
          <a:p>
            <a:pPr marL="280670" indent="-287020">
              <a:spcBef>
                <a:spcPct val="0"/>
              </a:spcBef>
              <a:buClr>
                <a:srgbClr val="4D71C1"/>
              </a:buClr>
              <a:buSzPct val="125000"/>
            </a:pPr>
            <a:r>
              <a:rPr lang="en-US" sz="2600" dirty="0"/>
              <a:t>PM profiles are size-segregated (PM</a:t>
            </a:r>
            <a:r>
              <a:rPr lang="en-US" sz="2600" baseline="-25000" dirty="0"/>
              <a:t>10</a:t>
            </a:r>
            <a:r>
              <a:rPr lang="en-US" sz="2600" dirty="0"/>
              <a:t>, PM</a:t>
            </a:r>
            <a:r>
              <a:rPr lang="en-US" sz="2600" baseline="-25000" dirty="0"/>
              <a:t>2.5</a:t>
            </a:r>
            <a:r>
              <a:rPr lang="en-US" sz="2600" dirty="0"/>
              <a:t>)</a:t>
            </a:r>
            <a:endParaRPr lang="en-US" sz="2600" dirty="0">
              <a:cs typeface="Arial"/>
            </a:endParaRPr>
          </a:p>
          <a:p>
            <a:pPr marL="280670" indent="-287020">
              <a:spcBef>
                <a:spcPct val="0"/>
              </a:spcBef>
              <a:buClr>
                <a:srgbClr val="4D71C1"/>
              </a:buClr>
              <a:buSzPct val="125000"/>
            </a:pPr>
            <a:r>
              <a:rPr lang="en-US" sz="2600" dirty="0"/>
              <a:t>Lots of metadata (references, test methods, notes, geographic region…)</a:t>
            </a:r>
          </a:p>
          <a:p>
            <a:pPr marL="280670" indent="-287020">
              <a:spcBef>
                <a:spcPct val="0"/>
              </a:spcBef>
              <a:buClr>
                <a:srgbClr val="4D71C1"/>
              </a:buClr>
              <a:buSzPct val="125000"/>
            </a:pPr>
            <a:r>
              <a:rPr lang="en-US" sz="2600" dirty="0"/>
              <a:t>Profiles are rated for quality – judgement (J), vintage (V), number of data points (D) </a:t>
            </a:r>
            <a:endParaRPr lang="en-US" sz="2600" dirty="0">
              <a:cs typeface="Arial"/>
            </a:endParaRPr>
          </a:p>
          <a:p>
            <a:pPr marL="280670" indent="-287020">
              <a:spcBef>
                <a:spcPct val="0"/>
              </a:spcBef>
              <a:buClr>
                <a:srgbClr val="4D71C1"/>
              </a:buClr>
              <a:buSzPct val="125000"/>
            </a:pPr>
            <a:endParaRPr lang="en-US" sz="2600" dirty="0">
              <a:cs typeface="Arial"/>
            </a:endParaRPr>
          </a:p>
          <a:p>
            <a:endParaRPr lang="en-US" sz="1400" dirty="0"/>
          </a:p>
        </p:txBody>
      </p:sp>
      <p:sp>
        <p:nvSpPr>
          <p:cNvPr id="3" name="Slide Number Placeholder 2"/>
          <p:cNvSpPr>
            <a:spLocks noGrp="1"/>
          </p:cNvSpPr>
          <p:nvPr>
            <p:ph type="sldNum" sz="quarter" idx="12"/>
          </p:nvPr>
        </p:nvSpPr>
        <p:spPr/>
        <p:txBody>
          <a:bodyPr/>
          <a:lstStyle/>
          <a:p>
            <a:pPr>
              <a:defRPr/>
            </a:pPr>
            <a:fld id="{BEF2A795-0D1C-4340-A163-773CC4D3E4EC}" type="slidenum">
              <a:rPr lang="en-US" smtClean="0"/>
              <a:pPr>
                <a:defRPr/>
              </a:pPr>
              <a:t>11</a:t>
            </a:fld>
            <a:endParaRPr lang="en-US" dirty="0"/>
          </a:p>
        </p:txBody>
      </p:sp>
      <p:sp>
        <p:nvSpPr>
          <p:cNvPr id="5" name="Footer Placeholder 4"/>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200999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543800" cy="990600"/>
          </a:xfrm>
        </p:spPr>
        <p:txBody>
          <a:bodyPr/>
          <a:lstStyle/>
          <a:p>
            <a:r>
              <a:rPr lang="en-US" dirty="0"/>
              <a:t>KEY TABLES IN SPECIATE</a:t>
            </a:r>
          </a:p>
        </p:txBody>
      </p:sp>
      <p:sp>
        <p:nvSpPr>
          <p:cNvPr id="3" name="Content Placeholder 2"/>
          <p:cNvSpPr>
            <a:spLocks noGrp="1"/>
          </p:cNvSpPr>
          <p:nvPr>
            <p:ph idx="1"/>
          </p:nvPr>
        </p:nvSpPr>
        <p:spPr>
          <a:xfrm>
            <a:off x="381000" y="1752600"/>
            <a:ext cx="7772400" cy="4343400"/>
          </a:xfrm>
        </p:spPr>
        <p:txBody>
          <a:bodyPr/>
          <a:lstStyle/>
          <a:p>
            <a:r>
              <a:rPr lang="en-US" dirty="0"/>
              <a:t>PM_PROFILE  </a:t>
            </a:r>
          </a:p>
          <a:p>
            <a:r>
              <a:rPr lang="en-US" dirty="0"/>
              <a:t>GAS_PROFILE</a:t>
            </a:r>
          </a:p>
          <a:p>
            <a:endParaRPr lang="en-US" dirty="0"/>
          </a:p>
          <a:p>
            <a:r>
              <a:rPr lang="en-US" dirty="0"/>
              <a:t>PM_SPECIES</a:t>
            </a:r>
          </a:p>
          <a:p>
            <a:r>
              <a:rPr lang="en-US" dirty="0"/>
              <a:t>GAS_SPECIES</a:t>
            </a:r>
          </a:p>
          <a:p>
            <a:endParaRPr lang="en-US" dirty="0"/>
          </a:p>
          <a:p>
            <a:r>
              <a:rPr lang="en-US" dirty="0"/>
              <a:t>SPECIES_PROPERTIES</a:t>
            </a:r>
          </a:p>
          <a:p>
            <a:endParaRPr lang="en-US" dirty="0"/>
          </a:p>
          <a:p>
            <a:r>
              <a:rPr lang="en-US" dirty="0"/>
              <a:t>REFERENCE</a:t>
            </a:r>
          </a:p>
          <a:p>
            <a:endParaRPr lang="en-US"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12</a:t>
            </a:fld>
            <a:endParaRPr lang="en-US" dirty="0"/>
          </a:p>
        </p:txBody>
      </p:sp>
      <p:sp>
        <p:nvSpPr>
          <p:cNvPr id="7" name="Footer Placeholder 6"/>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4" name="Right Brace 3"/>
          <p:cNvSpPr/>
          <p:nvPr/>
        </p:nvSpPr>
        <p:spPr bwMode="auto">
          <a:xfrm>
            <a:off x="2971800" y="1776046"/>
            <a:ext cx="457200" cy="838200"/>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 name="TextBox 4"/>
          <p:cNvSpPr txBox="1"/>
          <p:nvPr/>
        </p:nvSpPr>
        <p:spPr>
          <a:xfrm>
            <a:off x="3700725" y="5239938"/>
            <a:ext cx="3766875" cy="461665"/>
          </a:xfrm>
          <a:prstGeom prst="rect">
            <a:avLst/>
          </a:prstGeom>
          <a:noFill/>
        </p:spPr>
        <p:txBody>
          <a:bodyPr wrap="square" rtlCol="0">
            <a:spAutoFit/>
          </a:bodyPr>
          <a:lstStyle/>
          <a:p>
            <a:r>
              <a:rPr lang="en-US" dirty="0"/>
              <a:t>Citation or source of data</a:t>
            </a:r>
          </a:p>
        </p:txBody>
      </p:sp>
      <p:sp>
        <p:nvSpPr>
          <p:cNvPr id="8" name="Right Brace 7"/>
          <p:cNvSpPr/>
          <p:nvPr/>
        </p:nvSpPr>
        <p:spPr bwMode="auto">
          <a:xfrm>
            <a:off x="2971800" y="3109546"/>
            <a:ext cx="457200" cy="838200"/>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TextBox 8"/>
          <p:cNvSpPr txBox="1"/>
          <p:nvPr/>
        </p:nvSpPr>
        <p:spPr>
          <a:xfrm>
            <a:off x="3733800" y="3131403"/>
            <a:ext cx="4707653" cy="830997"/>
          </a:xfrm>
          <a:prstGeom prst="rect">
            <a:avLst/>
          </a:prstGeom>
          <a:noFill/>
        </p:spPr>
        <p:txBody>
          <a:bodyPr wrap="square" rtlCol="0">
            <a:spAutoFit/>
          </a:bodyPr>
          <a:lstStyle/>
          <a:p>
            <a:r>
              <a:rPr lang="en-US" dirty="0"/>
              <a:t>Weight percents by profile and species ID</a:t>
            </a:r>
          </a:p>
        </p:txBody>
      </p:sp>
      <p:sp>
        <p:nvSpPr>
          <p:cNvPr id="10" name="Right Brace 9"/>
          <p:cNvSpPr/>
          <p:nvPr/>
        </p:nvSpPr>
        <p:spPr bwMode="auto">
          <a:xfrm>
            <a:off x="4114800" y="4192983"/>
            <a:ext cx="457200" cy="838200"/>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1" name="TextBox 10"/>
          <p:cNvSpPr txBox="1"/>
          <p:nvPr/>
        </p:nvSpPr>
        <p:spPr>
          <a:xfrm>
            <a:off x="4572000" y="4011918"/>
            <a:ext cx="4267200" cy="1200329"/>
          </a:xfrm>
          <a:prstGeom prst="rect">
            <a:avLst/>
          </a:prstGeom>
          <a:noFill/>
        </p:spPr>
        <p:txBody>
          <a:bodyPr wrap="square" rtlCol="0">
            <a:spAutoFit/>
          </a:bodyPr>
          <a:lstStyle/>
          <a:p>
            <a:r>
              <a:rPr lang="en-US" dirty="0"/>
              <a:t>Species ID, name, molecular weight, other IDs, formula, whether it is a HAP, non-VOC</a:t>
            </a:r>
          </a:p>
        </p:txBody>
      </p:sp>
      <p:sp>
        <p:nvSpPr>
          <p:cNvPr id="12" name="Right Brace 11"/>
          <p:cNvSpPr/>
          <p:nvPr/>
        </p:nvSpPr>
        <p:spPr bwMode="auto">
          <a:xfrm>
            <a:off x="2973474" y="5294812"/>
            <a:ext cx="226926" cy="397412"/>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3" name="TextBox 12"/>
          <p:cNvSpPr txBox="1"/>
          <p:nvPr/>
        </p:nvSpPr>
        <p:spPr>
          <a:xfrm>
            <a:off x="3733800" y="1981200"/>
            <a:ext cx="2247900" cy="461665"/>
          </a:xfrm>
          <a:prstGeom prst="rect">
            <a:avLst/>
          </a:prstGeom>
          <a:noFill/>
        </p:spPr>
        <p:txBody>
          <a:bodyPr wrap="square" rtlCol="0">
            <a:spAutoFit/>
          </a:bodyPr>
          <a:lstStyle/>
          <a:p>
            <a:r>
              <a:rPr lang="en-US" dirty="0"/>
              <a:t>List of profiles</a:t>
            </a:r>
          </a:p>
        </p:txBody>
      </p:sp>
    </p:spTree>
    <p:extLst>
      <p:ext uri="{BB962C8B-B14F-4D97-AF65-F5344CB8AC3E}">
        <p14:creationId xmlns:p14="http://schemas.microsoft.com/office/powerpoint/2010/main" val="95033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88304"/>
            <a:ext cx="8991600" cy="711896"/>
          </a:xfrm>
        </p:spPr>
        <p:txBody>
          <a:bodyPr/>
          <a:lstStyle/>
          <a:p>
            <a:pPr algn="ctr"/>
            <a:r>
              <a:rPr lang="en-US" dirty="0"/>
              <a:t>KEY SPECIATE QUERIES </a:t>
            </a:r>
            <a:br>
              <a:rPr lang="en-US" dirty="0"/>
            </a:br>
            <a:endParaRPr lang="en-US" dirty="0"/>
          </a:p>
        </p:txBody>
      </p:sp>
      <p:sp>
        <p:nvSpPr>
          <p:cNvPr id="3" name="Content Placeholder 2"/>
          <p:cNvSpPr>
            <a:spLocks noGrp="1"/>
          </p:cNvSpPr>
          <p:nvPr>
            <p:ph idx="1"/>
          </p:nvPr>
        </p:nvSpPr>
        <p:spPr>
          <a:xfrm>
            <a:off x="1295400" y="2120552"/>
            <a:ext cx="7772400" cy="3429000"/>
          </a:xfrm>
        </p:spPr>
        <p:txBody>
          <a:bodyPr/>
          <a:lstStyle/>
          <a:p>
            <a:pPr marL="0" indent="0">
              <a:buNone/>
            </a:pPr>
            <a:endParaRPr lang="en-US" dirty="0"/>
          </a:p>
        </p:txBody>
      </p:sp>
      <p:pic>
        <p:nvPicPr>
          <p:cNvPr id="5" name="Picture 4"/>
          <p:cNvPicPr>
            <a:picLocks noChangeAspect="1"/>
          </p:cNvPicPr>
          <p:nvPr/>
        </p:nvPicPr>
        <p:blipFill rotWithShape="1">
          <a:blip r:embed="rId3"/>
          <a:srcRect l="9519" t="7317" r="3628" b="7317"/>
          <a:stretch/>
        </p:blipFill>
        <p:spPr>
          <a:xfrm>
            <a:off x="914400" y="1676400"/>
            <a:ext cx="7162800" cy="4317304"/>
          </a:xfrm>
          <a:prstGeom prst="rect">
            <a:avLst/>
          </a:prstGeom>
        </p:spPr>
      </p:pic>
      <p:sp>
        <p:nvSpPr>
          <p:cNvPr id="7" name="Slide Number Placeholder 6"/>
          <p:cNvSpPr>
            <a:spLocks noGrp="1"/>
          </p:cNvSpPr>
          <p:nvPr>
            <p:ph type="sldNum" sz="quarter" idx="12"/>
          </p:nvPr>
        </p:nvSpPr>
        <p:spPr/>
        <p:txBody>
          <a:bodyPr/>
          <a:lstStyle/>
          <a:p>
            <a:pPr>
              <a:defRPr/>
            </a:pPr>
            <a:fld id="{BEF2A795-0D1C-4340-A163-773CC4D3E4EC}" type="slidenum">
              <a:rPr lang="en-US" smtClean="0"/>
              <a:pPr>
                <a:defRPr/>
              </a:pPr>
              <a:t>13</a:t>
            </a:fld>
            <a:endParaRPr lang="en-US" dirty="0"/>
          </a:p>
        </p:txBody>
      </p:sp>
      <p:sp>
        <p:nvSpPr>
          <p:cNvPr id="8" name="Footer Placeholder 7"/>
          <p:cNvSpPr>
            <a:spLocks noGrp="1"/>
          </p:cNvSpPr>
          <p:nvPr>
            <p:ph type="ftr" sz="quarter" idx="11"/>
          </p:nvPr>
        </p:nvSpPr>
        <p:spPr>
          <a:xfrm>
            <a:off x="2971800" y="62484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53011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ext uri="{D42A27DB-BD31-4B8C-83A1-F6EECF244321}">
                <p14:modId xmlns:p14="http://schemas.microsoft.com/office/powerpoint/2010/main" val="2714904386"/>
              </p:ext>
            </p:extLst>
          </p:nvPr>
        </p:nvSpPr>
        <p:spPr/>
        <p:txBody>
          <a:bodyPr anchor="t">
            <a:normAutofit/>
          </a:bodyPr>
          <a:lstStyle/>
          <a:p>
            <a:r>
              <a:rPr lang="en-US" dirty="0"/>
              <a:t>EXAMPLES – USING MS ACCESS</a:t>
            </a:r>
          </a:p>
        </p:txBody>
      </p:sp>
      <p:sp>
        <p:nvSpPr>
          <p:cNvPr id="2" name="Content Placeholder 1"/>
          <p:cNvSpPr>
            <a:spLocks noGrp="1"/>
          </p:cNvSpPr>
          <p:nvPr>
            <p:ph idx="1"/>
            <p:extLst>
              <p:ext uri="{D42A27DB-BD31-4B8C-83A1-F6EECF244321}">
                <p14:modId xmlns:p14="http://schemas.microsoft.com/office/powerpoint/2010/main" val="3219943747"/>
              </p:ext>
            </p:extLst>
          </p:nvPr>
        </p:nvSpPr>
        <p:spPr>
          <a:xfrm>
            <a:off x="635876" y="1981200"/>
            <a:ext cx="7517524" cy="4267200"/>
          </a:xfrm>
        </p:spPr>
        <p:txBody>
          <a:bodyPr anchor="t"/>
          <a:lstStyle/>
          <a:p>
            <a:pPr marL="0" indent="0">
              <a:buNone/>
            </a:pPr>
            <a:r>
              <a:rPr lang="en-US" sz="2000" dirty="0">
                <a:cs typeface="Arial"/>
              </a:rPr>
              <a:t>1. </a:t>
            </a:r>
            <a:r>
              <a:rPr lang="en-US" sz="2000" dirty="0"/>
              <a:t>How do I find a VOC profile that has “Oil and Gas” in the title? (</a:t>
            </a:r>
            <a:r>
              <a:rPr lang="en-US" sz="1600" dirty="0"/>
              <a:t>106 of them, example: “95420 Oil and Gas Production - Composite Profile - Glycol Dehydrator, Uinta Basin”</a:t>
            </a:r>
            <a:r>
              <a:rPr lang="en-US" sz="2000" dirty="0"/>
              <a:t>)</a:t>
            </a:r>
            <a:endParaRPr lang="en-US" sz="1600" dirty="0">
              <a:cs typeface="Arial"/>
            </a:endParaRPr>
          </a:p>
          <a:p>
            <a:pPr marL="0" indent="0">
              <a:buNone/>
            </a:pPr>
            <a:r>
              <a:rPr lang="en-US" sz="2000" dirty="0"/>
              <a:t>  A. How</a:t>
            </a:r>
            <a:r>
              <a:rPr lang="en-US" sz="2000" dirty="0">
                <a:cs typeface="Arial"/>
              </a:rPr>
              <a:t> do I find the latest profiles?</a:t>
            </a:r>
          </a:p>
          <a:p>
            <a:pPr marL="0" indent="0">
              <a:buNone/>
            </a:pPr>
            <a:r>
              <a:rPr lang="en-US" sz="2000" dirty="0"/>
              <a:t>  B. How would I know if a profile is for a specific geographic</a:t>
            </a:r>
          </a:p>
          <a:p>
            <a:pPr marL="0" indent="0">
              <a:spcBef>
                <a:spcPts val="0"/>
              </a:spcBef>
              <a:buNone/>
            </a:pPr>
            <a:r>
              <a:rPr lang="en-US" sz="2000" dirty="0"/>
              <a:t>      region? (</a:t>
            </a:r>
            <a:r>
              <a:rPr lang="en-US" sz="1400" dirty="0"/>
              <a:t>Look at Region field for where test was conducted</a:t>
            </a:r>
            <a:r>
              <a:rPr lang="en-US" sz="2000" dirty="0"/>
              <a:t>) </a:t>
            </a:r>
            <a:endParaRPr dirty="0">
              <a:cs typeface="Arial"/>
            </a:endParaRPr>
          </a:p>
          <a:p>
            <a:pPr marL="0" indent="0">
              <a:buNone/>
            </a:pPr>
            <a:r>
              <a:rPr lang="en-US" sz="2000" dirty="0"/>
              <a:t>  C. How do I get out the weight percentages for any one</a:t>
            </a:r>
          </a:p>
          <a:p>
            <a:pPr marL="0" indent="0">
              <a:spcBef>
                <a:spcPts val="0"/>
              </a:spcBef>
              <a:buNone/>
            </a:pPr>
            <a:r>
              <a:rPr lang="en-US" sz="2000" dirty="0"/>
              <a:t>      profile? (</a:t>
            </a:r>
            <a:r>
              <a:rPr lang="en-US" sz="1400" dirty="0"/>
              <a:t>View gas profiles or view PM profiles, filter on profile ID</a:t>
            </a:r>
            <a:r>
              <a:rPr lang="en-US" sz="2000" dirty="0"/>
              <a:t>)</a:t>
            </a:r>
            <a:endParaRPr lang="en-US" sz="2000" dirty="0">
              <a:cs typeface="Arial"/>
            </a:endParaRPr>
          </a:p>
          <a:p>
            <a:pPr marL="0" indent="0">
              <a:buNone/>
            </a:pPr>
            <a:r>
              <a:rPr lang="en-US" sz="2000" dirty="0">
                <a:cs typeface="Arial"/>
              </a:rPr>
              <a:t>2. How do I find a PM profile that has "Combustion" in the title?</a:t>
            </a:r>
            <a:r>
              <a:rPr lang="en-US" sz="1600" dirty="0">
                <a:cs typeface="Arial"/>
              </a:rPr>
              <a:t> (There are 248 of them, example: 91105, Residential Wood Combustion -- Composite)</a:t>
            </a: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14</a:t>
            </a:fld>
            <a:endParaRPr lang="en-US"/>
          </a:p>
        </p:txBody>
      </p:sp>
    </p:spTree>
    <p:extLst>
      <p:ext uri="{BB962C8B-B14F-4D97-AF65-F5344CB8AC3E}">
        <p14:creationId xmlns:p14="http://schemas.microsoft.com/office/powerpoint/2010/main" val="419038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216181477"/>
              </p:ext>
            </p:extLst>
          </p:nvPr>
        </p:nvSpPr>
        <p:spPr>
          <a:xfrm>
            <a:off x="685800" y="930322"/>
            <a:ext cx="7620000" cy="990600"/>
          </a:xfrm>
        </p:spPr>
        <p:txBody>
          <a:bodyPr anchor="t"/>
          <a:lstStyle/>
          <a:p>
            <a:r>
              <a:rPr lang="en-US" dirty="0"/>
              <a:t>KEY METADATA COLUMNS</a:t>
            </a:r>
          </a:p>
        </p:txBody>
      </p:sp>
      <p:sp>
        <p:nvSpPr>
          <p:cNvPr id="3" name="Content Placeholder 2"/>
          <p:cNvSpPr>
            <a:spLocks noGrp="1"/>
          </p:cNvSpPr>
          <p:nvPr>
            <p:ph idx="1"/>
          </p:nvPr>
        </p:nvSpPr>
        <p:spPr>
          <a:xfrm>
            <a:off x="635876" y="1524000"/>
            <a:ext cx="7772400" cy="4038600"/>
          </a:xfrm>
        </p:spPr>
        <p:txBody>
          <a:bodyPr/>
          <a:lstStyle/>
          <a:p>
            <a:r>
              <a:rPr lang="en-US" sz="1800" dirty="0"/>
              <a:t>NOTES</a:t>
            </a:r>
          </a:p>
          <a:p>
            <a:r>
              <a:rPr lang="en-US" sz="1800" dirty="0"/>
              <a:t>REGION</a:t>
            </a:r>
          </a:p>
          <a:p>
            <a:r>
              <a:rPr lang="en-US" sz="1800" dirty="0"/>
              <a:t>T_METHOD (Test method for profile)</a:t>
            </a:r>
          </a:p>
          <a:p>
            <a:r>
              <a:rPr lang="en-US" sz="1800" dirty="0"/>
              <a:t>ANYLMETHOD (analytical method – specific to species in profile)</a:t>
            </a:r>
          </a:p>
          <a:p>
            <a:r>
              <a:rPr lang="en-US" sz="1800" dirty="0"/>
              <a:t>DOCUMENT (Reference)</a:t>
            </a:r>
          </a:p>
          <a:p>
            <a:r>
              <a:rPr lang="en-US" sz="1800" dirty="0"/>
              <a:t>TEST_YEAR</a:t>
            </a:r>
          </a:p>
          <a:p>
            <a:r>
              <a:rPr lang="en-US" sz="1800" dirty="0"/>
              <a:t>P_DATE (Profile date)</a:t>
            </a:r>
          </a:p>
          <a:p>
            <a:r>
              <a:rPr lang="en-US" sz="1800" dirty="0"/>
              <a:t>QUALITY</a:t>
            </a:r>
          </a:p>
          <a:p>
            <a:r>
              <a:rPr lang="en-US" sz="1800" dirty="0"/>
              <a:t>CONTROLS</a:t>
            </a:r>
          </a:p>
          <a:p>
            <a:r>
              <a:rPr lang="en-US" sz="1800" dirty="0"/>
              <a:t>ORIG_COMPO (original or composite)</a:t>
            </a:r>
          </a:p>
          <a:p>
            <a:r>
              <a:rPr lang="en-US" sz="1800" dirty="0"/>
              <a:t>MASTER_POL</a:t>
            </a:r>
          </a:p>
          <a:p>
            <a:r>
              <a:rPr lang="en-US" sz="1800" dirty="0"/>
              <a:t>LOWER_SIZE (PM only)</a:t>
            </a:r>
          </a:p>
          <a:p>
            <a:r>
              <a:rPr lang="en-US" sz="1800" dirty="0"/>
              <a:t>UPPER_SIZE (PM only)</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15</a:t>
            </a:fld>
            <a:endParaRPr lang="en-US" dirty="0"/>
          </a:p>
        </p:txBody>
      </p:sp>
    </p:spTree>
    <p:extLst>
      <p:ext uri="{BB962C8B-B14F-4D97-AF65-F5344CB8AC3E}">
        <p14:creationId xmlns:p14="http://schemas.microsoft.com/office/powerpoint/2010/main" val="85833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926101678"/>
              </p:ext>
            </p:extLst>
          </p:nvPr>
        </p:nvSpPr>
        <p:spPr/>
        <p:txBody>
          <a:bodyPr anchor="t"/>
          <a:lstStyle/>
          <a:p>
            <a:r>
              <a:rPr lang="en-US" sz="4000" dirty="0">
                <a:cs typeface="Arial"/>
              </a:rPr>
              <a:t>QUESTIONS?</a:t>
            </a:r>
          </a:p>
        </p:txBody>
      </p:sp>
      <p:sp>
        <p:nvSpPr>
          <p:cNvPr id="3" name="Content Placeholder 2"/>
          <p:cNvSpPr>
            <a:spLocks noGrp="1"/>
          </p:cNvSpPr>
          <p:nvPr>
            <p:ph idx="1"/>
            <p:extLst>
              <p:ext uri="{D42A27DB-BD31-4B8C-83A1-F6EECF244321}">
                <p14:modId xmlns:p14="http://schemas.microsoft.com/office/powerpoint/2010/main" val="2731850551"/>
              </p:ext>
            </p:extLst>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16</a:t>
            </a:fld>
            <a:endParaRPr lang="en-US" dirty="0"/>
          </a:p>
        </p:txBody>
      </p:sp>
    </p:spTree>
    <p:extLst>
      <p:ext uri="{BB962C8B-B14F-4D97-AF65-F5344CB8AC3E}">
        <p14:creationId xmlns:p14="http://schemas.microsoft.com/office/powerpoint/2010/main" val="72569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620000" cy="1219200"/>
          </a:xfrm>
        </p:spPr>
        <p:txBody>
          <a:bodyPr/>
          <a:lstStyle/>
          <a:p>
            <a:r>
              <a:rPr lang="en-US" dirty="0"/>
              <a:t>THE SPECIATE DATA BROWSER</a:t>
            </a:r>
          </a:p>
        </p:txBody>
      </p:sp>
      <p:sp>
        <p:nvSpPr>
          <p:cNvPr id="3" name="Content Placeholder 2"/>
          <p:cNvSpPr>
            <a:spLocks noGrp="1"/>
          </p:cNvSpPr>
          <p:nvPr>
            <p:ph idx="1"/>
            <p:extLst>
              <p:ext uri="{D42A27DB-BD31-4B8C-83A1-F6EECF244321}">
                <p14:modId xmlns:p14="http://schemas.microsoft.com/office/powerpoint/2010/main" val="1898273463"/>
              </p:ext>
            </p:extLst>
          </p:nvPr>
        </p:nvSpPr>
        <p:spPr>
          <a:xfrm>
            <a:off x="608118" y="2409824"/>
            <a:ext cx="7772400" cy="3228975"/>
          </a:xfrm>
        </p:spPr>
        <p:txBody>
          <a:bodyPr anchor="t"/>
          <a:lstStyle/>
          <a:p>
            <a:r>
              <a:rPr lang="en-US" dirty="0"/>
              <a:t>Provides database access for the non-MS Access user</a:t>
            </a:r>
          </a:p>
          <a:p>
            <a:pPr lvl="1"/>
            <a:r>
              <a:rPr lang="en-US" dirty="0">
                <a:cs typeface="Arial"/>
              </a:rPr>
              <a:t>URL:     </a:t>
            </a:r>
            <a:r>
              <a:rPr lang="en-US" dirty="0">
                <a:hlinkClick r:id="rId3"/>
              </a:rPr>
              <a:t>https://cfpub.epa.gov/speciate/</a:t>
            </a:r>
            <a:endParaRPr lang="en-US" dirty="0"/>
          </a:p>
          <a:p>
            <a:r>
              <a:rPr lang="en-US" dirty="0"/>
              <a:t>On-Line</a:t>
            </a:r>
            <a:r>
              <a:rPr lang="en-US" dirty="0">
                <a:cs typeface="Arial"/>
              </a:rPr>
              <a:t> demo</a:t>
            </a:r>
            <a:endParaRPr dirty="0">
              <a:cs typeface="Arial"/>
            </a:endParaRPr>
          </a:p>
          <a:p>
            <a:pPr marL="458470" lvl="1"/>
            <a:r>
              <a:rPr lang="en-US" dirty="0">
                <a:cs typeface="Arial"/>
              </a:rPr>
              <a:t>Key strength of the browser is the ability to search for profiles,</a:t>
            </a:r>
            <a:endParaRPr dirty="0">
              <a:cs typeface="Arial"/>
            </a:endParaRPr>
          </a:p>
          <a:p>
            <a:pPr marL="458470" lvl="1"/>
            <a:r>
              <a:rPr lang="en-US" dirty="0">
                <a:cs typeface="Arial"/>
              </a:rPr>
              <a:t>View them, and</a:t>
            </a:r>
          </a:p>
          <a:p>
            <a:pPr marL="458470" lvl="1"/>
            <a:r>
              <a:rPr lang="en-US" dirty="0">
                <a:cs typeface="Arial"/>
              </a:rPr>
              <a:t>Download them to MS Excel for further manipulation</a:t>
            </a:r>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17</a:t>
            </a:fld>
            <a:endParaRPr lang="en-US" dirty="0"/>
          </a:p>
        </p:txBody>
      </p:sp>
      <p:sp>
        <p:nvSpPr>
          <p:cNvPr id="7" name="Footer Placeholder 6"/>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192261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216270"/>
            <a:ext cx="7772400" cy="990600"/>
          </a:xfrm>
        </p:spPr>
        <p:txBody>
          <a:bodyPr/>
          <a:lstStyle/>
          <a:p>
            <a:r>
              <a:rPr lang="en-US" dirty="0"/>
              <a:t>SPECIATE DATA BROWSER QUERY</a:t>
            </a:r>
          </a:p>
        </p:txBody>
      </p:sp>
      <p:sp>
        <p:nvSpPr>
          <p:cNvPr id="6" name="TextBox 5"/>
          <p:cNvSpPr txBox="1"/>
          <p:nvPr>
            <p:extLst>
              <p:ext uri="{D42A27DB-BD31-4B8C-83A1-F6EECF244321}">
                <p14:modId xmlns:p14="http://schemas.microsoft.com/office/powerpoint/2010/main" val="2687840123"/>
              </p:ext>
            </p:extLst>
          </p:nvPr>
        </p:nvSpPr>
        <p:spPr>
          <a:xfrm>
            <a:off x="6712014" y="533400"/>
            <a:ext cx="69786" cy="61571"/>
          </a:xfrm>
          <a:prstGeom prst="rect">
            <a:avLst/>
          </a:prstGeom>
          <a:noFill/>
        </p:spPr>
        <p:txBody>
          <a:bodyPr wrap="square" rtlCol="0" anchor="t">
            <a:spAutoFit/>
          </a:bodyPr>
          <a:lstStyle/>
          <a:p>
            <a:endParaRPr lang="en-US" dirty="0">
              <a:cs typeface="Arial"/>
            </a:endParaRPr>
          </a:p>
        </p:txBody>
      </p:sp>
      <p:sp>
        <p:nvSpPr>
          <p:cNvPr id="8" name="Slide Number Placeholder 7"/>
          <p:cNvSpPr>
            <a:spLocks noGrp="1"/>
          </p:cNvSpPr>
          <p:nvPr>
            <p:ph type="sldNum" sz="quarter" idx="12"/>
          </p:nvPr>
        </p:nvSpPr>
        <p:spPr/>
        <p:txBody>
          <a:bodyPr/>
          <a:lstStyle/>
          <a:p>
            <a:pPr>
              <a:defRPr/>
            </a:pPr>
            <a:fld id="{BEF2A795-0D1C-4340-A163-773CC4D3E4EC}" type="slidenum">
              <a:rPr lang="en-US" smtClean="0"/>
              <a:pPr>
                <a:defRPr/>
              </a:pPr>
              <a:t>18</a:t>
            </a:fld>
            <a:endParaRPr lang="en-US" dirty="0"/>
          </a:p>
        </p:txBody>
      </p:sp>
      <p:sp>
        <p:nvSpPr>
          <p:cNvPr id="9" name="Footer Placeholder 8"/>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7" name="Content Placeholder 1"/>
          <p:cNvSpPr txBox="1">
            <a:spLocks/>
          </p:cNvSpPr>
          <p:nvPr>
            <p:extLst>
              <p:ext uri="{D42A27DB-BD31-4B8C-83A1-F6EECF244321}">
                <p14:modId xmlns:p14="http://schemas.microsoft.com/office/powerpoint/2010/main" val="94240712"/>
              </p:ext>
            </p:extLst>
          </p:nvPr>
        </p:nvSpPr>
        <p:spPr>
          <a:xfrm>
            <a:off x="609600" y="2185951"/>
            <a:ext cx="7772400" cy="3757649"/>
          </a:xfrm>
          <a:prstGeom prst="rect">
            <a:avLst/>
          </a:prstGeom>
        </p:spPr>
        <p:txBody>
          <a:bodyPr anchor="t"/>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r>
              <a:rPr lang="en-US" kern="0" dirty="0"/>
              <a:t>How do I find a VOC profile that has “Oil and Gas” in its title? </a:t>
            </a:r>
            <a:r>
              <a:rPr lang="en-US" sz="1800" kern="0" dirty="0"/>
              <a:t>[Use Keyword Search]</a:t>
            </a:r>
          </a:p>
          <a:p>
            <a:r>
              <a:rPr lang="en-US" kern="0" dirty="0"/>
              <a:t>How would I know if a profile is for a specific geographic region? </a:t>
            </a:r>
            <a:r>
              <a:rPr lang="en-US" sz="1800" kern="0" dirty="0"/>
              <a:t>[View profile information. See 4</a:t>
            </a:r>
            <a:r>
              <a:rPr lang="en-US" sz="1800" kern="0" baseline="30000" dirty="0"/>
              <a:t>th</a:t>
            </a:r>
            <a:r>
              <a:rPr lang="en-US" sz="1800" kern="0" dirty="0"/>
              <a:t> row.]</a:t>
            </a:r>
          </a:p>
          <a:p>
            <a:r>
              <a:rPr lang="en-US" kern="0" dirty="0"/>
              <a:t>How do I download profiles to MS Excel? </a:t>
            </a:r>
            <a:r>
              <a:rPr lang="en-US" sz="1800" kern="0" dirty="0"/>
              <a:t>[Add to “Shopping Cart” (but note it’s free) from Search page. Download cart.]</a:t>
            </a:r>
          </a:p>
          <a:p>
            <a:endParaRPr lang="en-US" sz="1800" kern="0" dirty="0"/>
          </a:p>
          <a:p>
            <a:endParaRPr lang="en-US" kern="0" dirty="0"/>
          </a:p>
        </p:txBody>
      </p:sp>
    </p:spTree>
    <p:extLst>
      <p:ext uri="{BB962C8B-B14F-4D97-AF65-F5344CB8AC3E}">
        <p14:creationId xmlns:p14="http://schemas.microsoft.com/office/powerpoint/2010/main" val="416913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71525"/>
            <a:ext cx="8153521" cy="1905535"/>
          </a:xfrm>
        </p:spPr>
        <p:txBody>
          <a:bodyPr/>
          <a:lstStyle/>
          <a:p>
            <a:r>
              <a:rPr lang="en-US" sz="3200" dirty="0"/>
              <a:t>SPECIATE and Preparing VOC and PM chemical speciation profiles for air quality modeling</a:t>
            </a:r>
            <a:br>
              <a:rPr lang="en-US"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7" name="Content Placeholder 6"/>
          <p:cNvPicPr>
            <a:picLocks noGrp="1" noChangeAspect="1"/>
          </p:cNvPicPr>
          <p:nvPr>
            <p:ph idx="1"/>
          </p:nvPr>
        </p:nvPicPr>
        <p:blipFill>
          <a:blip r:embed="rId3"/>
          <a:stretch>
            <a:fillRect/>
          </a:stretch>
        </p:blipFill>
        <p:spPr>
          <a:xfrm>
            <a:off x="2895600" y="2602706"/>
            <a:ext cx="2814638" cy="2814638"/>
          </a:xfrm>
          <a:prstGeom prst="rect">
            <a:avLst/>
          </a:prstGeom>
        </p:spPr>
      </p:pic>
      <p:sp>
        <p:nvSpPr>
          <p:cNvPr id="5" name="TextBox 4"/>
          <p:cNvSpPr txBox="1"/>
          <p:nvPr>
            <p:extLst>
              <p:ext uri="{D42A27DB-BD31-4B8C-83A1-F6EECF244321}">
                <p14:modId xmlns:p14="http://schemas.microsoft.com/office/powerpoint/2010/main" val="1674971402"/>
              </p:ext>
            </p:extLst>
          </p:nvPr>
        </p:nvSpPr>
        <p:spPr>
          <a:xfrm>
            <a:off x="1595438" y="5816814"/>
            <a:ext cx="8229600" cy="338554"/>
          </a:xfrm>
          <a:prstGeom prst="rect">
            <a:avLst/>
          </a:prstGeom>
          <a:noFill/>
        </p:spPr>
        <p:txBody>
          <a:bodyPr wrap="square" rtlCol="0" anchor="t">
            <a:spAutoFit/>
          </a:bodyPr>
          <a:lstStyle/>
          <a:p>
            <a:r>
              <a:rPr lang="en-US" sz="1600" dirty="0"/>
              <a:t>Madeleine Strum, EPA/OAQPS; Marc Menetrez, EPA/ORD</a:t>
            </a:r>
          </a:p>
        </p:txBody>
      </p:sp>
      <p:sp>
        <p:nvSpPr>
          <p:cNvPr id="8" name="Slide Number Placeholder 7"/>
          <p:cNvSpPr>
            <a:spLocks noGrp="1"/>
          </p:cNvSpPr>
          <p:nvPr>
            <p:ph type="sldNum" sz="quarter" idx="12"/>
          </p:nvPr>
        </p:nvSpPr>
        <p:spPr/>
        <p:txBody>
          <a:bodyPr/>
          <a:lstStyle/>
          <a:p>
            <a:pPr>
              <a:defRPr/>
            </a:pPr>
            <a:fld id="{BEF2A795-0D1C-4340-A163-773CC4D3E4EC}" type="slidenum">
              <a:rPr lang="en-US" smtClean="0"/>
              <a:pPr>
                <a:defRPr/>
              </a:pPr>
              <a:t>1</a:t>
            </a:fld>
            <a:endParaRPr lang="en-US" dirty="0"/>
          </a:p>
        </p:txBody>
      </p:sp>
      <p:sp>
        <p:nvSpPr>
          <p:cNvPr id="9" name="Footer Placeholder 8"/>
          <p:cNvSpPr>
            <a:spLocks noGrp="1"/>
          </p:cNvSpPr>
          <p:nvPr>
            <p:ph type="ftr" sz="quarter" idx="11"/>
          </p:nvPr>
        </p:nvSpPr>
        <p:spPr>
          <a:xfrm>
            <a:off x="1905000" y="6171202"/>
            <a:ext cx="6629400" cy="457200"/>
          </a:xfrm>
        </p:spPr>
        <p:txBody>
          <a:bodyPr/>
          <a:lstStyle/>
          <a:p>
            <a:pPr>
              <a:defRPr/>
            </a:pPr>
            <a:r>
              <a:rPr lang="en-US" sz="1400"/>
              <a:t>Emission Inventory Training Workshop May 17, 2018</a:t>
            </a:r>
            <a:endParaRPr lang="en-US" sz="1400" dirty="0"/>
          </a:p>
        </p:txBody>
      </p:sp>
    </p:spTree>
    <p:extLst>
      <p:ext uri="{BB962C8B-B14F-4D97-AF65-F5344CB8AC3E}">
        <p14:creationId xmlns:p14="http://schemas.microsoft.com/office/powerpoint/2010/main" val="316695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609600"/>
            <a:ext cx="7086600" cy="533400"/>
          </a:xfrm>
        </p:spPr>
        <p:txBody>
          <a:bodyPr/>
          <a:lstStyle/>
          <a:p>
            <a:r>
              <a:rPr lang="en-US" sz="3600" dirty="0">
                <a:hlinkClick r:id="rId3"/>
              </a:rPr>
              <a:t>SPECIATE 4.5 HIGHLIGHTS</a:t>
            </a:r>
            <a:endParaRPr lang="en-US" sz="3600" dirty="0"/>
          </a:p>
        </p:txBody>
      </p:sp>
      <p:sp>
        <p:nvSpPr>
          <p:cNvPr id="168963" name="Rectangle 3"/>
          <p:cNvSpPr>
            <a:spLocks noGrp="1" noChangeArrowheads="1"/>
          </p:cNvSpPr>
          <p:nvPr>
            <p:ph type="body" idx="1"/>
          </p:nvPr>
        </p:nvSpPr>
        <p:spPr>
          <a:xfrm>
            <a:off x="603638" y="1351085"/>
            <a:ext cx="8387962" cy="4724400"/>
          </a:xfrm>
        </p:spPr>
        <p:txBody>
          <a:bodyPr/>
          <a:lstStyle/>
          <a:p>
            <a:pPr marL="288925" indent="-288925">
              <a:buFont typeface="Arial" pitchFamily="34" charset="0"/>
              <a:buChar char="•"/>
              <a:tabLst>
                <a:tab pos="571500" algn="l"/>
              </a:tabLst>
            </a:pPr>
            <a:r>
              <a:rPr lang="en-US" sz="2800" dirty="0"/>
              <a:t>New Profiles (September 2016)</a:t>
            </a:r>
          </a:p>
          <a:p>
            <a:pPr marL="517525" lvl="1" indent="-233363"/>
            <a:r>
              <a:rPr lang="en-US" sz="2000" dirty="0"/>
              <a:t>182 new PM profiles for a total of 3,782</a:t>
            </a:r>
          </a:p>
          <a:p>
            <a:pPr marL="517525" lvl="1" indent="-233363"/>
            <a:r>
              <a:rPr lang="en-US" sz="2000" dirty="0"/>
              <a:t>291 new TOG profiles for a total of 2,170 </a:t>
            </a:r>
          </a:p>
          <a:p>
            <a:pPr marL="517525" lvl="1" indent="-233363"/>
            <a:r>
              <a:rPr lang="en-US" sz="2000" dirty="0"/>
              <a:t>No new Other Gases profiles for a total of 249</a:t>
            </a:r>
          </a:p>
          <a:p>
            <a:pPr marL="517525" lvl="1" indent="-233363"/>
            <a:r>
              <a:rPr lang="en-US" sz="2000" dirty="0"/>
              <a:t>2,602 unique species</a:t>
            </a:r>
          </a:p>
          <a:p>
            <a:pPr marL="517525" lvl="1" indent="-233363"/>
            <a:r>
              <a:rPr lang="en-US" sz="2000" dirty="0"/>
              <a:t>Composite profiles for 85 source categories</a:t>
            </a:r>
          </a:p>
          <a:p>
            <a:pPr marL="227012" indent="-233363"/>
            <a:r>
              <a:rPr lang="en-US" dirty="0"/>
              <a:t>SPECIATE4.5 Profiles being used in modeling:</a:t>
            </a:r>
          </a:p>
          <a:p>
            <a:pPr marL="515938" lvl="1" indent="-225425">
              <a:buFont typeface="Symbol" pitchFamily="18" charset="2"/>
              <a:buChar char=""/>
              <a:tabLst>
                <a:tab pos="571500" algn="l"/>
              </a:tabLst>
            </a:pPr>
            <a:r>
              <a:rPr lang="en-US" sz="1800" dirty="0"/>
              <a:t>Oil and Gas (TOG)</a:t>
            </a:r>
          </a:p>
          <a:p>
            <a:pPr marL="515938" lvl="1" indent="-225425">
              <a:buFont typeface="Symbol" pitchFamily="18" charset="2"/>
              <a:buChar char=""/>
              <a:tabLst>
                <a:tab pos="571500" algn="l"/>
              </a:tabLst>
            </a:pPr>
            <a:r>
              <a:rPr lang="en-US" sz="1800" dirty="0"/>
              <a:t>Prescribed/wildfires (TOG)</a:t>
            </a:r>
          </a:p>
          <a:p>
            <a:pPr marL="515938" lvl="1" indent="-225425">
              <a:buFont typeface="Symbol" pitchFamily="18" charset="2"/>
              <a:buChar char=""/>
              <a:tabLst>
                <a:tab pos="571500" algn="l"/>
              </a:tabLst>
            </a:pPr>
            <a:r>
              <a:rPr lang="en-US" sz="1800" dirty="0"/>
              <a:t>Brake &amp; Tire (PM)</a:t>
            </a:r>
          </a:p>
          <a:p>
            <a:pPr marL="515938" lvl="1" indent="-225425">
              <a:buFont typeface="Symbol" pitchFamily="18" charset="2"/>
              <a:buChar char=""/>
              <a:tabLst>
                <a:tab pos="571500" algn="l"/>
              </a:tabLst>
            </a:pPr>
            <a:r>
              <a:rPr lang="en-US" sz="1800" dirty="0"/>
              <a:t>Nonroad  gas &amp; diesel (TOG)</a:t>
            </a:r>
          </a:p>
          <a:p>
            <a:pPr marL="515938" lvl="1" indent="-225425">
              <a:buFont typeface="Symbol" pitchFamily="18" charset="2"/>
              <a:buChar char=""/>
              <a:tabLst>
                <a:tab pos="571500" algn="l"/>
              </a:tabLst>
            </a:pPr>
            <a:r>
              <a:rPr lang="en-US" sz="1800" dirty="0" err="1"/>
              <a:t>Onroad</a:t>
            </a:r>
            <a:r>
              <a:rPr lang="en-US" sz="1800" dirty="0"/>
              <a:t> CNG transit buses (PM)</a:t>
            </a:r>
          </a:p>
          <a:p>
            <a:pPr marL="515938" lvl="1" indent="-225425">
              <a:buFont typeface="Symbol" pitchFamily="18" charset="2"/>
              <a:buChar char=""/>
              <a:tabLst>
                <a:tab pos="571500" algn="l"/>
              </a:tabLst>
            </a:pPr>
            <a:r>
              <a:rPr lang="en-US" sz="1800" dirty="0"/>
              <a:t>Natural gas combustion (PM)</a:t>
            </a:r>
            <a:endParaRPr lang="en-US" sz="2000" dirty="0"/>
          </a:p>
          <a:p>
            <a:pPr marL="290513" lvl="1" indent="0">
              <a:buNone/>
              <a:tabLst>
                <a:tab pos="571500" algn="l"/>
              </a:tabLst>
            </a:pPr>
            <a:endParaRPr lang="en-US" sz="2000" dirty="0"/>
          </a:p>
          <a:p>
            <a:pPr marL="515938" lvl="1" indent="-225425">
              <a:buFont typeface="Symbol" pitchFamily="18" charset="2"/>
              <a:buChar char=""/>
              <a:tabLst>
                <a:tab pos="571500" algn="l"/>
              </a:tabLst>
            </a:pPr>
            <a:endParaRPr lang="en-US" sz="2000" dirty="0"/>
          </a:p>
        </p:txBody>
      </p:sp>
      <p:sp>
        <p:nvSpPr>
          <p:cNvPr id="3" name="Slide Number Placeholder 2"/>
          <p:cNvSpPr>
            <a:spLocks noGrp="1"/>
          </p:cNvSpPr>
          <p:nvPr>
            <p:ph type="sldNum" sz="quarter" idx="12"/>
          </p:nvPr>
        </p:nvSpPr>
        <p:spPr/>
        <p:txBody>
          <a:bodyPr/>
          <a:lstStyle/>
          <a:p>
            <a:pPr>
              <a:defRPr/>
            </a:pPr>
            <a:fld id="{BEF2A795-0D1C-4340-A163-773CC4D3E4EC}" type="slidenum">
              <a:rPr lang="en-US" smtClean="0"/>
              <a:pPr>
                <a:defRPr/>
              </a:pPr>
              <a:t>19</a:t>
            </a:fld>
            <a:endParaRPr lang="en-US" dirty="0"/>
          </a:p>
        </p:txBody>
      </p:sp>
      <p:sp>
        <p:nvSpPr>
          <p:cNvPr id="5" name="Footer Placeholder 4"/>
          <p:cNvSpPr>
            <a:spLocks noGrp="1"/>
          </p:cNvSpPr>
          <p:nvPr>
            <p:ph type="ftr" sz="quarter" idx="11"/>
          </p:nvPr>
        </p:nvSpPr>
        <p:spPr>
          <a:xfrm>
            <a:off x="2984500" y="6477000"/>
            <a:ext cx="6172200" cy="457200"/>
          </a:xfrm>
        </p:spPr>
        <p:txBody>
          <a:bodyPr/>
          <a:lstStyle/>
          <a:p>
            <a:pPr>
              <a:defRPr/>
            </a:pPr>
            <a:r>
              <a:rPr lang="en-US" dirty="0"/>
              <a:t>Emission Inventory Training Workshop May 17, 2018</a:t>
            </a:r>
          </a:p>
        </p:txBody>
      </p:sp>
    </p:spTree>
    <p:extLst>
      <p:ext uri="{BB962C8B-B14F-4D97-AF65-F5344CB8AC3E}">
        <p14:creationId xmlns:p14="http://schemas.microsoft.com/office/powerpoint/2010/main" val="142853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B818-7887-4A4E-B4E8-3EEAF9382B12}"/>
              </a:ext>
            </a:extLst>
          </p:cNvPr>
          <p:cNvSpPr>
            <a:spLocks noGrp="1"/>
          </p:cNvSpPr>
          <p:nvPr>
            <p:ph type="title"/>
          </p:nvPr>
        </p:nvSpPr>
        <p:spPr/>
        <p:txBody>
          <a:bodyPr/>
          <a:lstStyle/>
          <a:p>
            <a:r>
              <a:rPr lang="en-US" dirty="0"/>
              <a:t>Profiles for SPECIATE5.0 (Spring 2019 release)</a:t>
            </a:r>
          </a:p>
        </p:txBody>
      </p:sp>
      <p:sp>
        <p:nvSpPr>
          <p:cNvPr id="3" name="Content Placeholder 2">
            <a:extLst>
              <a:ext uri="{FF2B5EF4-FFF2-40B4-BE49-F238E27FC236}">
                <a16:creationId xmlns:a16="http://schemas.microsoft.com/office/drawing/2014/main" id="{71D109B1-0C12-487E-8C17-DEBE1BBE2244}"/>
              </a:ext>
            </a:extLst>
          </p:cNvPr>
          <p:cNvSpPr>
            <a:spLocks noGrp="1"/>
          </p:cNvSpPr>
          <p:nvPr>
            <p:ph idx="1"/>
          </p:nvPr>
        </p:nvSpPr>
        <p:spPr>
          <a:xfrm>
            <a:off x="685800" y="2082800"/>
            <a:ext cx="7772400" cy="3429000"/>
          </a:xfrm>
        </p:spPr>
        <p:txBody>
          <a:bodyPr/>
          <a:lstStyle/>
          <a:p>
            <a:pPr marL="0" indent="0">
              <a:buNone/>
            </a:pPr>
            <a:endParaRPr lang="en-US" dirty="0"/>
          </a:p>
          <a:p>
            <a:r>
              <a:rPr lang="en-US" dirty="0"/>
              <a:t>Gas combustion composite (already using)</a:t>
            </a:r>
          </a:p>
          <a:p>
            <a:r>
              <a:rPr lang="en-US" dirty="0"/>
              <a:t>Consumer Product and architectural coatings </a:t>
            </a:r>
          </a:p>
          <a:p>
            <a:r>
              <a:rPr lang="en-US" dirty="0"/>
              <a:t>More region-specific oil &amp; gas profiles (WY)</a:t>
            </a:r>
          </a:p>
          <a:p>
            <a:r>
              <a:rPr lang="en-US" dirty="0"/>
              <a:t>Residential wood combustion profiles</a:t>
            </a:r>
          </a:p>
          <a:p>
            <a:r>
              <a:rPr lang="en-US" dirty="0"/>
              <a:t>Coal combustion</a:t>
            </a:r>
          </a:p>
          <a:p>
            <a:r>
              <a:rPr lang="en-US" dirty="0"/>
              <a:t>Midwest soil and road dust</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27E1804E-C646-40D0-A8E7-AF188BEFA52C}"/>
              </a:ext>
            </a:extLst>
          </p:cNvPr>
          <p:cNvSpPr>
            <a:spLocks noGrp="1"/>
          </p:cNvSpPr>
          <p:nvPr>
            <p:ph type="ftr" sz="quarter" idx="11"/>
          </p:nvPr>
        </p:nvSpPr>
        <p:spPr/>
        <p:txBody>
          <a:bodyPr/>
          <a:lstStyle/>
          <a:p>
            <a:pPr>
              <a:defRPr/>
            </a:pPr>
            <a:r>
              <a:rPr lang="en-US" dirty="0"/>
              <a:t>Emission Inventory Training Workshop May 17, 2018</a:t>
            </a:r>
          </a:p>
        </p:txBody>
      </p:sp>
      <p:sp>
        <p:nvSpPr>
          <p:cNvPr id="5" name="Slide Number Placeholder 4">
            <a:extLst>
              <a:ext uri="{FF2B5EF4-FFF2-40B4-BE49-F238E27FC236}">
                <a16:creationId xmlns:a16="http://schemas.microsoft.com/office/drawing/2014/main" id="{F341FCA0-C24C-420C-8EA6-D7E3AE4915DA}"/>
              </a:ext>
            </a:extLst>
          </p:cNvPr>
          <p:cNvSpPr>
            <a:spLocks noGrp="1"/>
          </p:cNvSpPr>
          <p:nvPr>
            <p:ph type="sldNum" sz="quarter" idx="12"/>
          </p:nvPr>
        </p:nvSpPr>
        <p:spPr/>
        <p:txBody>
          <a:bodyPr/>
          <a:lstStyle/>
          <a:p>
            <a:pPr>
              <a:defRPr/>
            </a:pPr>
            <a:fld id="{BEF2A795-0D1C-4340-A163-773CC4D3E4EC}" type="slidenum">
              <a:rPr lang="en-US" smtClean="0"/>
              <a:pPr>
                <a:defRPr/>
              </a:pPr>
              <a:t>20</a:t>
            </a:fld>
            <a:endParaRPr lang="en-US" dirty="0"/>
          </a:p>
        </p:txBody>
      </p:sp>
    </p:spTree>
    <p:extLst>
      <p:ext uri="{BB962C8B-B14F-4D97-AF65-F5344CB8AC3E}">
        <p14:creationId xmlns:p14="http://schemas.microsoft.com/office/powerpoint/2010/main" val="48293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cs typeface="Arial"/>
              </a:rPr>
              <a:t>QUESTIONS?</a:t>
            </a:r>
          </a:p>
        </p:txBody>
      </p:sp>
      <p:sp>
        <p:nvSpPr>
          <p:cNvPr id="3" name="Content Placeholder 2"/>
          <p:cNvSpPr>
            <a:spLocks noGrp="1"/>
          </p:cNvSpPr>
          <p:nvPr>
            <p:ph idx="1"/>
          </p:nvPr>
        </p:nvSpPr>
        <p:spPr>
          <a:xfrm>
            <a:off x="2028825" y="2647950"/>
            <a:ext cx="5210175" cy="3429000"/>
          </a:xfrm>
        </p:spPr>
        <p:txBody>
          <a:bodyPr anchor="t"/>
          <a:lstStyle/>
          <a:p>
            <a:pPr marL="0" indent="0">
              <a:buNone/>
            </a:pPr>
            <a:r>
              <a:rPr lang="en-US" sz="3200" dirty="0">
                <a:cs typeface="Arial"/>
              </a:rPr>
              <a:t>Are there any questions on what we've covered so far?</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21</a:t>
            </a:fld>
            <a:endParaRPr lang="en-US" dirty="0"/>
          </a:p>
        </p:txBody>
      </p:sp>
    </p:spTree>
    <p:extLst>
      <p:ext uri="{BB962C8B-B14F-4D97-AF65-F5344CB8AC3E}">
        <p14:creationId xmlns:p14="http://schemas.microsoft.com/office/powerpoint/2010/main" val="86942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620000" cy="990600"/>
          </a:xfrm>
        </p:spPr>
        <p:txBody>
          <a:bodyPr/>
          <a:lstStyle/>
          <a:p>
            <a:r>
              <a:rPr lang="en-US" dirty="0"/>
              <a:t>SPECIATION CONCEPTS</a:t>
            </a:r>
          </a:p>
        </p:txBody>
      </p:sp>
      <p:sp>
        <p:nvSpPr>
          <p:cNvPr id="3" name="Content Placeholder 2"/>
          <p:cNvSpPr>
            <a:spLocks noGrp="1"/>
          </p:cNvSpPr>
          <p:nvPr>
            <p:ph idx="1"/>
            <p:extLst>
              <p:ext uri="{D42A27DB-BD31-4B8C-83A1-F6EECF244321}">
                <p14:modId xmlns:p14="http://schemas.microsoft.com/office/powerpoint/2010/main" val="2405243808"/>
              </p:ext>
            </p:extLst>
          </p:nvPr>
        </p:nvSpPr>
        <p:spPr>
          <a:xfrm>
            <a:off x="682978" y="1828800"/>
            <a:ext cx="7772400" cy="4038600"/>
          </a:xfrm>
        </p:spPr>
        <p:txBody>
          <a:bodyPr anchor="t"/>
          <a:lstStyle/>
          <a:p>
            <a:pPr marL="457200" indent="-457200">
              <a:buFont typeface="+mj-lt"/>
              <a:buAutoNum type="arabicPeriod"/>
            </a:pPr>
            <a:r>
              <a:rPr lang="en-US" dirty="0"/>
              <a:t>TOG (VOC) “Gas" Profiles”</a:t>
            </a:r>
            <a:r>
              <a:rPr lang="en-US" dirty="0">
                <a:cs typeface="Arial"/>
              </a:rPr>
              <a:t> Terminology</a:t>
            </a:r>
            <a:endParaRPr lang="en-US" dirty="0"/>
          </a:p>
          <a:p>
            <a:pPr marL="457200" indent="-457200">
              <a:buFont typeface="+mj-lt"/>
              <a:buAutoNum type="arabicPeriod"/>
            </a:pPr>
            <a:r>
              <a:rPr lang="en-US" dirty="0"/>
              <a:t>PM Profiles and AE6</a:t>
            </a:r>
          </a:p>
          <a:p>
            <a:pPr marL="457200" indent="-457200">
              <a:buFont typeface="+mj-lt"/>
              <a:buAutoNum type="arabicPeriod"/>
            </a:pPr>
            <a:r>
              <a:rPr lang="en-US" dirty="0"/>
              <a:t>Assigning Inventory Sources to Profiles</a:t>
            </a:r>
          </a:p>
          <a:p>
            <a:pPr marL="457200" indent="-457200">
              <a:buFont typeface="+mj-lt"/>
              <a:buAutoNum type="arabicPeriod"/>
            </a:pPr>
            <a:r>
              <a:rPr lang="en-US" dirty="0"/>
              <a:t>VOC Integration</a:t>
            </a:r>
          </a:p>
          <a:p>
            <a:pPr marL="457200" indent="-457200">
              <a:buFont typeface="+mj-lt"/>
              <a:buAutoNum type="arabicPeriod"/>
            </a:pPr>
            <a:r>
              <a:rPr lang="en-US" dirty="0"/>
              <a:t>Composite Profiles</a:t>
            </a:r>
          </a:p>
          <a:p>
            <a:pPr marL="457200" indent="-457200">
              <a:buFont typeface="+mj-lt"/>
              <a:buAutoNum type="arabicPeriod"/>
            </a:pPr>
            <a:r>
              <a:rPr lang="en-US" dirty="0"/>
              <a:t>“Gap-Filling” Profiles</a:t>
            </a:r>
          </a:p>
          <a:p>
            <a:pPr marL="457200" indent="-457200">
              <a:buFont typeface="+mj-lt"/>
              <a:buAutoNum type="arabicPeriod"/>
            </a:pPr>
            <a:r>
              <a:rPr lang="en-US" dirty="0"/>
              <a:t>On-Road Speciation</a:t>
            </a:r>
            <a:endParaRPr lang="en-US" dirty="0">
              <a:cs typeface="Arial"/>
            </a:endParaRPr>
          </a:p>
          <a:p>
            <a:pPr marL="457200" indent="-457200">
              <a:buFont typeface="+mj-lt"/>
              <a:buAutoNum type="arabicPeriod"/>
            </a:pPr>
            <a:r>
              <a:rPr lang="en-US" dirty="0">
                <a:cs typeface="Arial"/>
              </a:rPr>
              <a:t>Nonroad Speciation</a:t>
            </a:r>
          </a:p>
          <a:p>
            <a:pPr marL="457200" indent="-457200">
              <a:buFont typeface="+mj-lt"/>
              <a:buAutoNum type="arabicPeriod"/>
            </a:pPr>
            <a:r>
              <a:rPr lang="en-US" dirty="0">
                <a:cs typeface="Arial"/>
              </a:rPr>
              <a:t>Combination Profiles</a:t>
            </a:r>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22</a:t>
            </a:fld>
            <a:endParaRPr lang="en-US" dirty="0"/>
          </a:p>
        </p:txBody>
      </p:sp>
      <p:sp>
        <p:nvSpPr>
          <p:cNvPr id="7" name="Footer Placeholder 6"/>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224269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8335" y="833624"/>
            <a:ext cx="7620000" cy="990600"/>
          </a:xfrm>
        </p:spPr>
        <p:txBody>
          <a:bodyPr/>
          <a:lstStyle/>
          <a:p>
            <a:r>
              <a:rPr lang="en-US" dirty="0"/>
              <a:t>VOC/TOG TERMINOLOGY</a:t>
            </a:r>
          </a:p>
        </p:txBody>
      </p:sp>
      <p:sp>
        <p:nvSpPr>
          <p:cNvPr id="2" name="Content Placeholder 1"/>
          <p:cNvSpPr>
            <a:spLocks noGrp="1"/>
          </p:cNvSpPr>
          <p:nvPr>
            <p:ph idx="1"/>
          </p:nvPr>
        </p:nvSpPr>
        <p:spPr>
          <a:xfrm>
            <a:off x="3674100" y="1600200"/>
            <a:ext cx="5108736" cy="3962400"/>
          </a:xfrm>
        </p:spPr>
        <p:txBody>
          <a:bodyPr>
            <a:normAutofit/>
          </a:bodyPr>
          <a:lstStyle/>
          <a:p>
            <a:r>
              <a:rPr lang="en-US" sz="2000" dirty="0"/>
              <a:t>Gas Profiles in SPECIATE can be based on VOC or TOG               </a:t>
            </a:r>
            <a:r>
              <a:rPr lang="en-US" sz="1200" dirty="0"/>
              <a:t>(see MASTER_POL field)</a:t>
            </a:r>
          </a:p>
          <a:p>
            <a:r>
              <a:rPr lang="en-US" sz="2000" dirty="0"/>
              <a:t>Inventories have VOC (regulatory definition)</a:t>
            </a:r>
          </a:p>
          <a:p>
            <a:r>
              <a:rPr lang="en-US" sz="2000" dirty="0"/>
              <a:t>TOG is “Total Organic Gases” </a:t>
            </a:r>
          </a:p>
          <a:p>
            <a:r>
              <a:rPr lang="en-US" sz="2000" dirty="0"/>
              <a:t>TOG =VOC + exempt compounds </a:t>
            </a:r>
            <a:r>
              <a:rPr lang="en-US" sz="1600" dirty="0"/>
              <a:t>(e.g., methane, ethane, various chlorinated fluorocarbons, acetone, perchloroethylene, volatile methyl siloxanes, etc.) </a:t>
            </a:r>
          </a:p>
          <a:p>
            <a:r>
              <a:rPr lang="en-US" sz="2000" dirty="0"/>
              <a:t>TOG profiles have a factor that allow you to convert VOC to TOG.</a:t>
            </a: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23</a:t>
            </a:fld>
            <a:endParaRPr lang="en-US"/>
          </a:p>
        </p:txBody>
      </p:sp>
      <p:pic>
        <p:nvPicPr>
          <p:cNvPr id="3" name="Picture 2"/>
          <p:cNvPicPr>
            <a:picLocks noChangeAspect="1"/>
          </p:cNvPicPr>
          <p:nvPr/>
        </p:nvPicPr>
        <p:blipFill>
          <a:blip r:embed="rId3"/>
          <a:stretch>
            <a:fillRect/>
          </a:stretch>
        </p:blipFill>
        <p:spPr>
          <a:xfrm>
            <a:off x="173733" y="5372649"/>
            <a:ext cx="7446268" cy="684702"/>
          </a:xfrm>
          <a:prstGeom prst="rect">
            <a:avLst/>
          </a:prstGeom>
        </p:spPr>
      </p:pic>
      <p:sp>
        <p:nvSpPr>
          <p:cNvPr id="4" name="Left Arrow 3"/>
          <p:cNvSpPr/>
          <p:nvPr/>
        </p:nvSpPr>
        <p:spPr bwMode="auto">
          <a:xfrm rot="19928814">
            <a:off x="273511" y="5282705"/>
            <a:ext cx="376938" cy="284523"/>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TextBox 5"/>
          <p:cNvSpPr txBox="1"/>
          <p:nvPr/>
        </p:nvSpPr>
        <p:spPr>
          <a:xfrm>
            <a:off x="609600" y="4992339"/>
            <a:ext cx="1676400" cy="461665"/>
          </a:xfrm>
          <a:prstGeom prst="rect">
            <a:avLst/>
          </a:prstGeom>
          <a:noFill/>
        </p:spPr>
        <p:txBody>
          <a:bodyPr wrap="square" rtlCol="0">
            <a:spAutoFit/>
          </a:bodyPr>
          <a:lstStyle/>
          <a:p>
            <a:r>
              <a:rPr lang="en-US" sz="1200" dirty="0"/>
              <a:t>Googled and got this from CARB fact sheet</a:t>
            </a:r>
          </a:p>
        </p:txBody>
      </p:sp>
      <p:sp>
        <p:nvSpPr>
          <p:cNvPr id="9" name="Oval 8"/>
          <p:cNvSpPr/>
          <p:nvPr/>
        </p:nvSpPr>
        <p:spPr bwMode="auto">
          <a:xfrm>
            <a:off x="457200" y="1828800"/>
            <a:ext cx="3124200" cy="304397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0" name="Oval 9"/>
          <p:cNvSpPr/>
          <p:nvPr/>
        </p:nvSpPr>
        <p:spPr bwMode="auto">
          <a:xfrm>
            <a:off x="1122154" y="2636208"/>
            <a:ext cx="2152495" cy="2157633"/>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t>     </a:t>
            </a:r>
            <a:r>
              <a:rPr kumimoji="0" lang="en-US" sz="2400" b="0" i="0" u="none" strike="noStrike" cap="none" normalizeH="0" baseline="0" dirty="0">
                <a:ln>
                  <a:noFill/>
                </a:ln>
                <a:solidFill>
                  <a:schemeClr val="tx1"/>
                </a:solidFill>
                <a:effectLst/>
                <a:latin typeface="Arial" charset="0"/>
                <a:ea typeface="ＭＳ Ｐゴシック" pitchFamily="1" charset="-128"/>
              </a:rPr>
              <a:t>VOC</a:t>
            </a:r>
          </a:p>
        </p:txBody>
      </p:sp>
      <p:sp>
        <p:nvSpPr>
          <p:cNvPr id="11" name="TextBox 10"/>
          <p:cNvSpPr txBox="1"/>
          <p:nvPr/>
        </p:nvSpPr>
        <p:spPr>
          <a:xfrm>
            <a:off x="1214854" y="1905499"/>
            <a:ext cx="1936047" cy="461665"/>
          </a:xfrm>
          <a:prstGeom prst="rect">
            <a:avLst/>
          </a:prstGeom>
          <a:noFill/>
        </p:spPr>
        <p:txBody>
          <a:bodyPr wrap="square" rtlCol="0">
            <a:spAutoFit/>
          </a:bodyPr>
          <a:lstStyle/>
          <a:p>
            <a:r>
              <a:rPr lang="en-US" sz="1000" dirty="0"/>
              <a:t>Methane, ethane, acetone </a:t>
            </a:r>
            <a:r>
              <a:rPr lang="en-US" dirty="0"/>
              <a:t> </a:t>
            </a:r>
          </a:p>
        </p:txBody>
      </p:sp>
      <p:sp>
        <p:nvSpPr>
          <p:cNvPr id="12" name="TextBox 11"/>
          <p:cNvSpPr txBox="1"/>
          <p:nvPr/>
        </p:nvSpPr>
        <p:spPr>
          <a:xfrm>
            <a:off x="1122154" y="2211420"/>
            <a:ext cx="2185494" cy="400110"/>
          </a:xfrm>
          <a:prstGeom prst="rect">
            <a:avLst/>
          </a:prstGeom>
          <a:noFill/>
        </p:spPr>
        <p:txBody>
          <a:bodyPr wrap="square" rtlCol="0">
            <a:spAutoFit/>
          </a:bodyPr>
          <a:lstStyle/>
          <a:p>
            <a:r>
              <a:rPr lang="en-US" sz="1000" dirty="0"/>
              <a:t>Numerous CFCs and HCFCs</a:t>
            </a:r>
          </a:p>
          <a:p>
            <a:r>
              <a:rPr lang="en-US" sz="1000" dirty="0"/>
              <a:t>Many other “exempt” compounds</a:t>
            </a:r>
            <a:endParaRPr lang="en-US" dirty="0"/>
          </a:p>
        </p:txBody>
      </p:sp>
      <p:sp>
        <p:nvSpPr>
          <p:cNvPr id="13" name="TextBox 12"/>
          <p:cNvSpPr txBox="1"/>
          <p:nvPr/>
        </p:nvSpPr>
        <p:spPr>
          <a:xfrm>
            <a:off x="757654" y="3581400"/>
            <a:ext cx="1066800" cy="461665"/>
          </a:xfrm>
          <a:prstGeom prst="rect">
            <a:avLst/>
          </a:prstGeom>
          <a:noFill/>
        </p:spPr>
        <p:txBody>
          <a:bodyPr wrap="square" rtlCol="0">
            <a:spAutoFit/>
          </a:bodyPr>
          <a:lstStyle/>
          <a:p>
            <a:r>
              <a:rPr lang="en-US" dirty="0"/>
              <a:t>TOG</a:t>
            </a:r>
          </a:p>
        </p:txBody>
      </p:sp>
    </p:spTree>
    <p:extLst>
      <p:ext uri="{BB962C8B-B14F-4D97-AF65-F5344CB8AC3E}">
        <p14:creationId xmlns:p14="http://schemas.microsoft.com/office/powerpoint/2010/main" val="381781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A54D23-1AB9-4491-BF8A-8448E99A1292}"/>
              </a:ext>
            </a:extLst>
          </p:cNvPr>
          <p:cNvSpPr>
            <a:spLocks noGrp="1"/>
          </p:cNvSpPr>
          <p:nvPr>
            <p:ph type="ftr" sz="quarter" idx="11"/>
          </p:nvPr>
        </p:nvSpPr>
        <p:spPr>
          <a:xfrm>
            <a:off x="1945005" y="6391590"/>
            <a:ext cx="6172200" cy="457200"/>
          </a:xfrm>
        </p:spPr>
        <p:txBody>
          <a:bodyPr/>
          <a:lstStyle/>
          <a:p>
            <a:r>
              <a:rPr lang="en-US" altLang="en-US" dirty="0"/>
              <a:t>Emission Inventory Training Workshop May 17, 2018</a:t>
            </a:r>
          </a:p>
        </p:txBody>
      </p:sp>
      <p:sp>
        <p:nvSpPr>
          <p:cNvPr id="3" name="Slide Number Placeholder 2">
            <a:extLst>
              <a:ext uri="{FF2B5EF4-FFF2-40B4-BE49-F238E27FC236}">
                <a16:creationId xmlns:a16="http://schemas.microsoft.com/office/drawing/2014/main" id="{965A3729-4492-4C81-9123-2A2FD5E83491}"/>
              </a:ext>
            </a:extLst>
          </p:cNvPr>
          <p:cNvSpPr>
            <a:spLocks noGrp="1"/>
          </p:cNvSpPr>
          <p:nvPr>
            <p:ph type="sldNum" sz="quarter" idx="12"/>
          </p:nvPr>
        </p:nvSpPr>
        <p:spPr/>
        <p:txBody>
          <a:bodyPr/>
          <a:lstStyle/>
          <a:p>
            <a:fld id="{A6526C35-2573-4272-BEF4-FB45D82CB04A}" type="slidenum">
              <a:rPr lang="en-US" altLang="en-US" smtClean="0"/>
              <a:pPr/>
              <a:t>24</a:t>
            </a:fld>
            <a:endParaRPr lang="en-US" altLang="en-US"/>
          </a:p>
        </p:txBody>
      </p:sp>
      <p:sp>
        <p:nvSpPr>
          <p:cNvPr id="4" name="Rectangle 3">
            <a:extLst>
              <a:ext uri="{FF2B5EF4-FFF2-40B4-BE49-F238E27FC236}">
                <a16:creationId xmlns:a16="http://schemas.microsoft.com/office/drawing/2014/main" id="{12C8DA50-8628-43DB-B657-D73FF9EE7293}"/>
              </a:ext>
            </a:extLst>
          </p:cNvPr>
          <p:cNvSpPr/>
          <p:nvPr/>
        </p:nvSpPr>
        <p:spPr bwMode="auto">
          <a:xfrm>
            <a:off x="1752600" y="228600"/>
            <a:ext cx="3048000"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 name="Rectangle 4">
            <a:extLst>
              <a:ext uri="{FF2B5EF4-FFF2-40B4-BE49-F238E27FC236}">
                <a16:creationId xmlns:a16="http://schemas.microsoft.com/office/drawing/2014/main" id="{1AB323D7-D091-4208-A425-27F4EE691C3D}"/>
              </a:ext>
            </a:extLst>
          </p:cNvPr>
          <p:cNvSpPr/>
          <p:nvPr/>
        </p:nvSpPr>
        <p:spPr bwMode="auto">
          <a:xfrm>
            <a:off x="5257800" y="228600"/>
            <a:ext cx="3657600"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a:extLst>
              <a:ext uri="{FF2B5EF4-FFF2-40B4-BE49-F238E27FC236}">
                <a16:creationId xmlns:a16="http://schemas.microsoft.com/office/drawing/2014/main" id="{D84421B3-F4D8-42B7-A8A8-C18240F7E635}"/>
              </a:ext>
            </a:extLst>
          </p:cNvPr>
          <p:cNvSpPr/>
          <p:nvPr/>
        </p:nvSpPr>
        <p:spPr bwMode="auto">
          <a:xfrm>
            <a:off x="-1" y="3238500"/>
            <a:ext cx="2941319"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7" name="Rectangle 6">
            <a:extLst>
              <a:ext uri="{FF2B5EF4-FFF2-40B4-BE49-F238E27FC236}">
                <a16:creationId xmlns:a16="http://schemas.microsoft.com/office/drawing/2014/main" id="{E9D573A8-0D50-412E-9270-9B2A7DAA90EC}"/>
              </a:ext>
            </a:extLst>
          </p:cNvPr>
          <p:cNvSpPr/>
          <p:nvPr/>
        </p:nvSpPr>
        <p:spPr bwMode="auto">
          <a:xfrm>
            <a:off x="3044188" y="3238500"/>
            <a:ext cx="2899412" cy="291010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a:extLst>
              <a:ext uri="{FF2B5EF4-FFF2-40B4-BE49-F238E27FC236}">
                <a16:creationId xmlns:a16="http://schemas.microsoft.com/office/drawing/2014/main" id="{BAFE274A-3A7B-4018-8D82-18873AA70E26}"/>
              </a:ext>
            </a:extLst>
          </p:cNvPr>
          <p:cNvSpPr/>
          <p:nvPr/>
        </p:nvSpPr>
        <p:spPr bwMode="auto">
          <a:xfrm>
            <a:off x="6057900" y="3238500"/>
            <a:ext cx="3033712"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TextBox 8">
            <a:extLst>
              <a:ext uri="{FF2B5EF4-FFF2-40B4-BE49-F238E27FC236}">
                <a16:creationId xmlns:a16="http://schemas.microsoft.com/office/drawing/2014/main" id="{30D8F5AA-7570-4E8E-81BE-2FDB34162118}"/>
              </a:ext>
            </a:extLst>
          </p:cNvPr>
          <p:cNvSpPr txBox="1"/>
          <p:nvPr/>
        </p:nvSpPr>
        <p:spPr>
          <a:xfrm>
            <a:off x="1767840" y="228600"/>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14" name="Oval 13">
            <a:extLst>
              <a:ext uri="{FF2B5EF4-FFF2-40B4-BE49-F238E27FC236}">
                <a16:creationId xmlns:a16="http://schemas.microsoft.com/office/drawing/2014/main" id="{BCD36176-C176-4D70-A257-346D7456744E}"/>
              </a:ext>
            </a:extLst>
          </p:cNvPr>
          <p:cNvSpPr/>
          <p:nvPr/>
        </p:nvSpPr>
        <p:spPr bwMode="auto">
          <a:xfrm>
            <a:off x="1752599" y="814463"/>
            <a:ext cx="3036569" cy="22335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5" name="TextBox 14">
            <a:extLst>
              <a:ext uri="{FF2B5EF4-FFF2-40B4-BE49-F238E27FC236}">
                <a16:creationId xmlns:a16="http://schemas.microsoft.com/office/drawing/2014/main" id="{793AD11D-3253-4C4D-8B49-1FA8A7836DDB}"/>
              </a:ext>
            </a:extLst>
          </p:cNvPr>
          <p:cNvSpPr txBox="1"/>
          <p:nvPr/>
        </p:nvSpPr>
        <p:spPr>
          <a:xfrm>
            <a:off x="2682240" y="814463"/>
            <a:ext cx="1272540" cy="261610"/>
          </a:xfrm>
          <a:prstGeom prst="rect">
            <a:avLst/>
          </a:prstGeom>
          <a:noFill/>
        </p:spPr>
        <p:txBody>
          <a:bodyPr wrap="square" rtlCol="0">
            <a:spAutoFit/>
          </a:bodyPr>
          <a:lstStyle/>
          <a:p>
            <a:r>
              <a:rPr lang="en-US" sz="1100" dirty="0"/>
              <a:t>Methane</a:t>
            </a:r>
          </a:p>
        </p:txBody>
      </p:sp>
      <p:sp>
        <p:nvSpPr>
          <p:cNvPr id="16" name="TextBox 15">
            <a:extLst>
              <a:ext uri="{FF2B5EF4-FFF2-40B4-BE49-F238E27FC236}">
                <a16:creationId xmlns:a16="http://schemas.microsoft.com/office/drawing/2014/main" id="{80DD999B-9122-44A2-B8D8-1BFCB4D29C9D}"/>
              </a:ext>
            </a:extLst>
          </p:cNvPr>
          <p:cNvSpPr txBox="1"/>
          <p:nvPr/>
        </p:nvSpPr>
        <p:spPr>
          <a:xfrm>
            <a:off x="3446145" y="985441"/>
            <a:ext cx="1272540" cy="261610"/>
          </a:xfrm>
          <a:prstGeom prst="rect">
            <a:avLst/>
          </a:prstGeom>
          <a:noFill/>
        </p:spPr>
        <p:txBody>
          <a:bodyPr wrap="square" rtlCol="0">
            <a:spAutoFit/>
          </a:bodyPr>
          <a:lstStyle/>
          <a:p>
            <a:r>
              <a:rPr lang="en-US" sz="1100" dirty="0"/>
              <a:t>Ethane</a:t>
            </a:r>
          </a:p>
        </p:txBody>
      </p:sp>
      <p:sp>
        <p:nvSpPr>
          <p:cNvPr id="20" name="Oval 19">
            <a:extLst>
              <a:ext uri="{FF2B5EF4-FFF2-40B4-BE49-F238E27FC236}">
                <a16:creationId xmlns:a16="http://schemas.microsoft.com/office/drawing/2014/main" id="{DF8A5D88-3BCB-488B-8D5A-26AD029A4955}"/>
              </a:ext>
            </a:extLst>
          </p:cNvPr>
          <p:cNvSpPr/>
          <p:nvPr/>
        </p:nvSpPr>
        <p:spPr bwMode="auto">
          <a:xfrm>
            <a:off x="3108959" y="3967072"/>
            <a:ext cx="1707356" cy="18989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1" name="TextBox 20">
            <a:extLst>
              <a:ext uri="{FF2B5EF4-FFF2-40B4-BE49-F238E27FC236}">
                <a16:creationId xmlns:a16="http://schemas.microsoft.com/office/drawing/2014/main" id="{58829629-3581-4CAB-A90E-4C174C009912}"/>
              </a:ext>
            </a:extLst>
          </p:cNvPr>
          <p:cNvSpPr txBox="1"/>
          <p:nvPr/>
        </p:nvSpPr>
        <p:spPr>
          <a:xfrm>
            <a:off x="4175760" y="3691873"/>
            <a:ext cx="1272540" cy="276999"/>
          </a:xfrm>
          <a:prstGeom prst="rect">
            <a:avLst/>
          </a:prstGeom>
          <a:noFill/>
        </p:spPr>
        <p:txBody>
          <a:bodyPr wrap="square" rtlCol="0">
            <a:spAutoFit/>
          </a:bodyPr>
          <a:lstStyle/>
          <a:p>
            <a:r>
              <a:rPr lang="en-US" sz="1200" dirty="0"/>
              <a:t>Methane</a:t>
            </a:r>
          </a:p>
        </p:txBody>
      </p:sp>
      <p:sp>
        <p:nvSpPr>
          <p:cNvPr id="22" name="TextBox 21">
            <a:extLst>
              <a:ext uri="{FF2B5EF4-FFF2-40B4-BE49-F238E27FC236}">
                <a16:creationId xmlns:a16="http://schemas.microsoft.com/office/drawing/2014/main" id="{A6FD5947-971D-4D99-8C05-58445148783F}"/>
              </a:ext>
            </a:extLst>
          </p:cNvPr>
          <p:cNvSpPr txBox="1"/>
          <p:nvPr/>
        </p:nvSpPr>
        <p:spPr>
          <a:xfrm>
            <a:off x="3802380" y="4098907"/>
            <a:ext cx="1272540" cy="276999"/>
          </a:xfrm>
          <a:prstGeom prst="rect">
            <a:avLst/>
          </a:prstGeom>
          <a:noFill/>
        </p:spPr>
        <p:txBody>
          <a:bodyPr wrap="square" rtlCol="0">
            <a:spAutoFit/>
          </a:bodyPr>
          <a:lstStyle/>
          <a:p>
            <a:r>
              <a:rPr lang="en-US" sz="1200" dirty="0"/>
              <a:t>Ethane</a:t>
            </a:r>
          </a:p>
        </p:txBody>
      </p:sp>
      <p:sp>
        <p:nvSpPr>
          <p:cNvPr id="24" name="TextBox 23">
            <a:extLst>
              <a:ext uri="{FF2B5EF4-FFF2-40B4-BE49-F238E27FC236}">
                <a16:creationId xmlns:a16="http://schemas.microsoft.com/office/drawing/2014/main" id="{62D388BA-558C-45F7-88C3-6D9FFAD9C7E3}"/>
              </a:ext>
            </a:extLst>
          </p:cNvPr>
          <p:cNvSpPr txBox="1"/>
          <p:nvPr/>
        </p:nvSpPr>
        <p:spPr>
          <a:xfrm>
            <a:off x="1283970" y="4053364"/>
            <a:ext cx="1272540" cy="276999"/>
          </a:xfrm>
          <a:prstGeom prst="rect">
            <a:avLst/>
          </a:prstGeom>
          <a:noFill/>
        </p:spPr>
        <p:txBody>
          <a:bodyPr wrap="square" rtlCol="0">
            <a:spAutoFit/>
          </a:bodyPr>
          <a:lstStyle/>
          <a:p>
            <a:r>
              <a:rPr lang="en-US" sz="1200" dirty="0"/>
              <a:t>Methane</a:t>
            </a:r>
          </a:p>
        </p:txBody>
      </p:sp>
      <p:sp>
        <p:nvSpPr>
          <p:cNvPr id="25" name="TextBox 24">
            <a:extLst>
              <a:ext uri="{FF2B5EF4-FFF2-40B4-BE49-F238E27FC236}">
                <a16:creationId xmlns:a16="http://schemas.microsoft.com/office/drawing/2014/main" id="{F1161C10-1A6D-4AED-BCAF-2E44425E115F}"/>
              </a:ext>
            </a:extLst>
          </p:cNvPr>
          <p:cNvSpPr txBox="1"/>
          <p:nvPr/>
        </p:nvSpPr>
        <p:spPr>
          <a:xfrm>
            <a:off x="1283970" y="4330363"/>
            <a:ext cx="1272540" cy="276999"/>
          </a:xfrm>
          <a:prstGeom prst="rect">
            <a:avLst/>
          </a:prstGeom>
          <a:noFill/>
        </p:spPr>
        <p:txBody>
          <a:bodyPr wrap="square" rtlCol="0">
            <a:spAutoFit/>
          </a:bodyPr>
          <a:lstStyle/>
          <a:p>
            <a:r>
              <a:rPr lang="en-US" sz="1200" dirty="0"/>
              <a:t>Ethane</a:t>
            </a:r>
          </a:p>
        </p:txBody>
      </p:sp>
      <p:sp>
        <p:nvSpPr>
          <p:cNvPr id="26" name="Oval 25">
            <a:extLst>
              <a:ext uri="{FF2B5EF4-FFF2-40B4-BE49-F238E27FC236}">
                <a16:creationId xmlns:a16="http://schemas.microsoft.com/office/drawing/2014/main" id="{73840814-CB47-475B-88FC-ADEFC943B8BC}"/>
              </a:ext>
            </a:extLst>
          </p:cNvPr>
          <p:cNvSpPr/>
          <p:nvPr/>
        </p:nvSpPr>
        <p:spPr bwMode="auto">
          <a:xfrm>
            <a:off x="6072190" y="3784569"/>
            <a:ext cx="1852610" cy="2133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7" name="TextBox 26">
            <a:extLst>
              <a:ext uri="{FF2B5EF4-FFF2-40B4-BE49-F238E27FC236}">
                <a16:creationId xmlns:a16="http://schemas.microsoft.com/office/drawing/2014/main" id="{80A3A23D-0026-404B-BA63-56EFC2914E7A}"/>
              </a:ext>
            </a:extLst>
          </p:cNvPr>
          <p:cNvSpPr txBox="1"/>
          <p:nvPr/>
        </p:nvSpPr>
        <p:spPr>
          <a:xfrm>
            <a:off x="6463193" y="3886718"/>
            <a:ext cx="1272540" cy="276999"/>
          </a:xfrm>
          <a:prstGeom prst="rect">
            <a:avLst/>
          </a:prstGeom>
          <a:noFill/>
        </p:spPr>
        <p:txBody>
          <a:bodyPr wrap="square" rtlCol="0">
            <a:spAutoFit/>
          </a:bodyPr>
          <a:lstStyle/>
          <a:p>
            <a:r>
              <a:rPr lang="en-US" sz="1200" dirty="0"/>
              <a:t>Methane</a:t>
            </a:r>
          </a:p>
        </p:txBody>
      </p:sp>
      <p:sp>
        <p:nvSpPr>
          <p:cNvPr id="28" name="TextBox 27">
            <a:extLst>
              <a:ext uri="{FF2B5EF4-FFF2-40B4-BE49-F238E27FC236}">
                <a16:creationId xmlns:a16="http://schemas.microsoft.com/office/drawing/2014/main" id="{8297C6E4-89F2-4813-A9F0-EB1A8304A4E9}"/>
              </a:ext>
            </a:extLst>
          </p:cNvPr>
          <p:cNvSpPr txBox="1"/>
          <p:nvPr/>
        </p:nvSpPr>
        <p:spPr>
          <a:xfrm>
            <a:off x="6593683" y="4148462"/>
            <a:ext cx="1272540" cy="276999"/>
          </a:xfrm>
          <a:prstGeom prst="rect">
            <a:avLst/>
          </a:prstGeom>
          <a:noFill/>
        </p:spPr>
        <p:txBody>
          <a:bodyPr wrap="square" rtlCol="0">
            <a:spAutoFit/>
          </a:bodyPr>
          <a:lstStyle/>
          <a:p>
            <a:r>
              <a:rPr lang="en-US" sz="1200" dirty="0"/>
              <a:t>Ethane</a:t>
            </a:r>
          </a:p>
        </p:txBody>
      </p:sp>
      <p:sp>
        <p:nvSpPr>
          <p:cNvPr id="29" name="TextBox 28">
            <a:extLst>
              <a:ext uri="{FF2B5EF4-FFF2-40B4-BE49-F238E27FC236}">
                <a16:creationId xmlns:a16="http://schemas.microsoft.com/office/drawing/2014/main" id="{E0E46840-F516-4ACF-9F1C-116B480B6AD8}"/>
              </a:ext>
            </a:extLst>
          </p:cNvPr>
          <p:cNvSpPr txBox="1"/>
          <p:nvPr/>
        </p:nvSpPr>
        <p:spPr>
          <a:xfrm>
            <a:off x="1931669" y="1330902"/>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30" name="TextBox 29">
            <a:extLst>
              <a:ext uri="{FF2B5EF4-FFF2-40B4-BE49-F238E27FC236}">
                <a16:creationId xmlns:a16="http://schemas.microsoft.com/office/drawing/2014/main" id="{B4187366-D73B-44A0-A72C-1306AAF4067E}"/>
              </a:ext>
            </a:extLst>
          </p:cNvPr>
          <p:cNvSpPr txBox="1"/>
          <p:nvPr/>
        </p:nvSpPr>
        <p:spPr>
          <a:xfrm>
            <a:off x="2567940" y="1209246"/>
            <a:ext cx="1680209" cy="461665"/>
          </a:xfrm>
          <a:prstGeom prst="rect">
            <a:avLst/>
          </a:prstGeom>
          <a:noFill/>
        </p:spPr>
        <p:txBody>
          <a:bodyPr wrap="square" rtlCol="0">
            <a:spAutoFit/>
          </a:bodyPr>
          <a:lstStyle/>
          <a:p>
            <a:r>
              <a:rPr lang="en-US" dirty="0">
                <a:solidFill>
                  <a:schemeClr val="accent6">
                    <a:lumMod val="60000"/>
                    <a:lumOff val="40000"/>
                  </a:schemeClr>
                </a:solidFill>
              </a:rPr>
              <a:t>TOG/TOC</a:t>
            </a:r>
          </a:p>
        </p:txBody>
      </p:sp>
      <p:sp>
        <p:nvSpPr>
          <p:cNvPr id="31" name="TextBox 30">
            <a:extLst>
              <a:ext uri="{FF2B5EF4-FFF2-40B4-BE49-F238E27FC236}">
                <a16:creationId xmlns:a16="http://schemas.microsoft.com/office/drawing/2014/main" id="{75212229-3A21-410F-8A2A-2284AF0B4F01}"/>
              </a:ext>
            </a:extLst>
          </p:cNvPr>
          <p:cNvSpPr txBox="1"/>
          <p:nvPr/>
        </p:nvSpPr>
        <p:spPr>
          <a:xfrm>
            <a:off x="2567940" y="2607398"/>
            <a:ext cx="1272540" cy="261610"/>
          </a:xfrm>
          <a:prstGeom prst="rect">
            <a:avLst/>
          </a:prstGeom>
          <a:noFill/>
        </p:spPr>
        <p:txBody>
          <a:bodyPr wrap="square" rtlCol="0">
            <a:spAutoFit/>
          </a:bodyPr>
          <a:lstStyle/>
          <a:p>
            <a:r>
              <a:rPr lang="en-US" sz="1100" dirty="0"/>
              <a:t>Aldehydes</a:t>
            </a:r>
          </a:p>
        </p:txBody>
      </p:sp>
      <p:sp>
        <p:nvSpPr>
          <p:cNvPr id="32" name="TextBox 31">
            <a:extLst>
              <a:ext uri="{FF2B5EF4-FFF2-40B4-BE49-F238E27FC236}">
                <a16:creationId xmlns:a16="http://schemas.microsoft.com/office/drawing/2014/main" id="{5C33A0AD-BDAA-4C3F-A159-04B9285B3BCC}"/>
              </a:ext>
            </a:extLst>
          </p:cNvPr>
          <p:cNvSpPr txBox="1"/>
          <p:nvPr/>
        </p:nvSpPr>
        <p:spPr>
          <a:xfrm>
            <a:off x="3362324" y="1620101"/>
            <a:ext cx="1426845" cy="1277273"/>
          </a:xfrm>
          <a:prstGeom prst="rect">
            <a:avLst/>
          </a:prstGeom>
          <a:noFill/>
        </p:spPr>
        <p:txBody>
          <a:bodyPr wrap="square" rtlCol="0">
            <a:spAutoFit/>
          </a:bodyPr>
          <a:lstStyle/>
          <a:p>
            <a:r>
              <a:rPr lang="en-US" sz="1100" dirty="0"/>
              <a:t>Acetone</a:t>
            </a:r>
          </a:p>
          <a:p>
            <a:r>
              <a:rPr lang="en-US" sz="1100" dirty="0"/>
              <a:t>Perchloroethylene</a:t>
            </a:r>
          </a:p>
          <a:p>
            <a:r>
              <a:rPr lang="en-US" sz="1100" dirty="0"/>
              <a:t>Methylene Chloride</a:t>
            </a:r>
          </a:p>
          <a:p>
            <a:r>
              <a:rPr lang="en-US" sz="1100" dirty="0"/>
              <a:t>CFCs</a:t>
            </a:r>
          </a:p>
          <a:p>
            <a:r>
              <a:rPr lang="en-US" sz="1100" dirty="0"/>
              <a:t>HCFs</a:t>
            </a:r>
          </a:p>
          <a:p>
            <a:r>
              <a:rPr lang="en-US" sz="1100" dirty="0"/>
              <a:t>PFCs</a:t>
            </a:r>
          </a:p>
          <a:p>
            <a:endParaRPr lang="en-US" sz="1100" dirty="0"/>
          </a:p>
        </p:txBody>
      </p:sp>
      <p:sp>
        <p:nvSpPr>
          <p:cNvPr id="33" name="TextBox 32">
            <a:extLst>
              <a:ext uri="{FF2B5EF4-FFF2-40B4-BE49-F238E27FC236}">
                <a16:creationId xmlns:a16="http://schemas.microsoft.com/office/drawing/2014/main" id="{8BF0D281-443B-450C-8D25-00CBE6C21A3C}"/>
              </a:ext>
            </a:extLst>
          </p:cNvPr>
          <p:cNvSpPr txBox="1"/>
          <p:nvPr/>
        </p:nvSpPr>
        <p:spPr>
          <a:xfrm>
            <a:off x="5312093" y="270510"/>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34" name="Oval 33">
            <a:extLst>
              <a:ext uri="{FF2B5EF4-FFF2-40B4-BE49-F238E27FC236}">
                <a16:creationId xmlns:a16="http://schemas.microsoft.com/office/drawing/2014/main" id="{612B9FA4-B7D9-4E20-A43E-AEBC37F8A9AB}"/>
              </a:ext>
            </a:extLst>
          </p:cNvPr>
          <p:cNvSpPr/>
          <p:nvPr/>
        </p:nvSpPr>
        <p:spPr bwMode="auto">
          <a:xfrm>
            <a:off x="5296852" y="1076074"/>
            <a:ext cx="2246948" cy="186437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5" name="TextBox 34">
            <a:extLst>
              <a:ext uri="{FF2B5EF4-FFF2-40B4-BE49-F238E27FC236}">
                <a16:creationId xmlns:a16="http://schemas.microsoft.com/office/drawing/2014/main" id="{BA7CC930-D806-48F0-8E81-A300A32661A6}"/>
              </a:ext>
            </a:extLst>
          </p:cNvPr>
          <p:cNvSpPr txBox="1"/>
          <p:nvPr/>
        </p:nvSpPr>
        <p:spPr>
          <a:xfrm>
            <a:off x="6111240" y="748871"/>
            <a:ext cx="1272540" cy="261610"/>
          </a:xfrm>
          <a:prstGeom prst="rect">
            <a:avLst/>
          </a:prstGeom>
          <a:noFill/>
        </p:spPr>
        <p:txBody>
          <a:bodyPr wrap="square" rtlCol="0">
            <a:spAutoFit/>
          </a:bodyPr>
          <a:lstStyle/>
          <a:p>
            <a:r>
              <a:rPr lang="en-US" sz="1100" dirty="0"/>
              <a:t>Methane</a:t>
            </a:r>
          </a:p>
        </p:txBody>
      </p:sp>
      <p:sp>
        <p:nvSpPr>
          <p:cNvPr id="36" name="TextBox 35">
            <a:extLst>
              <a:ext uri="{FF2B5EF4-FFF2-40B4-BE49-F238E27FC236}">
                <a16:creationId xmlns:a16="http://schemas.microsoft.com/office/drawing/2014/main" id="{2D85C376-28CB-472A-8AC9-59DAD5D0D9C2}"/>
              </a:ext>
            </a:extLst>
          </p:cNvPr>
          <p:cNvSpPr txBox="1"/>
          <p:nvPr/>
        </p:nvSpPr>
        <p:spPr>
          <a:xfrm>
            <a:off x="6990398" y="1027351"/>
            <a:ext cx="1272540" cy="261610"/>
          </a:xfrm>
          <a:prstGeom prst="rect">
            <a:avLst/>
          </a:prstGeom>
          <a:noFill/>
        </p:spPr>
        <p:txBody>
          <a:bodyPr wrap="square" rtlCol="0">
            <a:spAutoFit/>
          </a:bodyPr>
          <a:lstStyle/>
          <a:p>
            <a:r>
              <a:rPr lang="en-US" sz="1100" dirty="0"/>
              <a:t>Ethane</a:t>
            </a:r>
          </a:p>
        </p:txBody>
      </p:sp>
      <p:sp>
        <p:nvSpPr>
          <p:cNvPr id="37" name="TextBox 36">
            <a:extLst>
              <a:ext uri="{FF2B5EF4-FFF2-40B4-BE49-F238E27FC236}">
                <a16:creationId xmlns:a16="http://schemas.microsoft.com/office/drawing/2014/main" id="{F254EE8D-8B39-43C0-8CCF-79E2C1385695}"/>
              </a:ext>
            </a:extLst>
          </p:cNvPr>
          <p:cNvSpPr txBox="1"/>
          <p:nvPr/>
        </p:nvSpPr>
        <p:spPr>
          <a:xfrm>
            <a:off x="5463540" y="1634981"/>
            <a:ext cx="1689260" cy="930540"/>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38" name="TextBox 37">
            <a:extLst>
              <a:ext uri="{FF2B5EF4-FFF2-40B4-BE49-F238E27FC236}">
                <a16:creationId xmlns:a16="http://schemas.microsoft.com/office/drawing/2014/main" id="{93A76763-DC30-408C-86FC-5F5AA3B36D17}"/>
              </a:ext>
            </a:extLst>
          </p:cNvPr>
          <p:cNvSpPr txBox="1"/>
          <p:nvPr/>
        </p:nvSpPr>
        <p:spPr>
          <a:xfrm>
            <a:off x="5524501" y="1242186"/>
            <a:ext cx="1680209" cy="461665"/>
          </a:xfrm>
          <a:prstGeom prst="rect">
            <a:avLst/>
          </a:prstGeom>
          <a:noFill/>
        </p:spPr>
        <p:txBody>
          <a:bodyPr wrap="square" rtlCol="0">
            <a:spAutoFit/>
          </a:bodyPr>
          <a:lstStyle/>
          <a:p>
            <a:r>
              <a:rPr lang="en-US" dirty="0">
                <a:solidFill>
                  <a:schemeClr val="accent6">
                    <a:lumMod val="60000"/>
                    <a:lumOff val="40000"/>
                  </a:schemeClr>
                </a:solidFill>
              </a:rPr>
              <a:t>ROG/VOC</a:t>
            </a:r>
          </a:p>
        </p:txBody>
      </p:sp>
      <p:sp>
        <p:nvSpPr>
          <p:cNvPr id="39" name="TextBox 38">
            <a:extLst>
              <a:ext uri="{FF2B5EF4-FFF2-40B4-BE49-F238E27FC236}">
                <a16:creationId xmlns:a16="http://schemas.microsoft.com/office/drawing/2014/main" id="{B26E8A4A-16A4-4C0F-ADA8-1CD75822EEA1}"/>
              </a:ext>
            </a:extLst>
          </p:cNvPr>
          <p:cNvSpPr txBox="1"/>
          <p:nvPr/>
        </p:nvSpPr>
        <p:spPr>
          <a:xfrm>
            <a:off x="6067425" y="2590645"/>
            <a:ext cx="1272540" cy="261610"/>
          </a:xfrm>
          <a:prstGeom prst="rect">
            <a:avLst/>
          </a:prstGeom>
          <a:noFill/>
        </p:spPr>
        <p:txBody>
          <a:bodyPr wrap="square" rtlCol="0">
            <a:spAutoFit/>
          </a:bodyPr>
          <a:lstStyle/>
          <a:p>
            <a:r>
              <a:rPr lang="en-US" sz="1100" dirty="0"/>
              <a:t>Aldehydes</a:t>
            </a:r>
          </a:p>
        </p:txBody>
      </p:sp>
      <p:sp>
        <p:nvSpPr>
          <p:cNvPr id="40" name="TextBox 39">
            <a:extLst>
              <a:ext uri="{FF2B5EF4-FFF2-40B4-BE49-F238E27FC236}">
                <a16:creationId xmlns:a16="http://schemas.microsoft.com/office/drawing/2014/main" id="{8C46A1F4-0398-4776-B8CB-FF1C3A6F0B98}"/>
              </a:ext>
            </a:extLst>
          </p:cNvPr>
          <p:cNvSpPr txBox="1"/>
          <p:nvPr/>
        </p:nvSpPr>
        <p:spPr>
          <a:xfrm>
            <a:off x="7475220" y="1346235"/>
            <a:ext cx="1426845" cy="1277273"/>
          </a:xfrm>
          <a:prstGeom prst="rect">
            <a:avLst/>
          </a:prstGeom>
          <a:noFill/>
        </p:spPr>
        <p:txBody>
          <a:bodyPr wrap="square" rtlCol="0">
            <a:spAutoFit/>
          </a:bodyPr>
          <a:lstStyle/>
          <a:p>
            <a:r>
              <a:rPr lang="en-US" sz="1100" dirty="0"/>
              <a:t>Acetone</a:t>
            </a:r>
          </a:p>
          <a:p>
            <a:r>
              <a:rPr lang="en-US" sz="1100" dirty="0"/>
              <a:t>Perchloroethylene</a:t>
            </a:r>
          </a:p>
          <a:p>
            <a:r>
              <a:rPr lang="en-US" sz="1100" dirty="0"/>
              <a:t>Methylene Chloride</a:t>
            </a:r>
          </a:p>
          <a:p>
            <a:r>
              <a:rPr lang="en-US" sz="1100" dirty="0"/>
              <a:t>CFCs</a:t>
            </a:r>
          </a:p>
          <a:p>
            <a:r>
              <a:rPr lang="en-US" sz="1100" dirty="0"/>
              <a:t>HCFs</a:t>
            </a:r>
          </a:p>
          <a:p>
            <a:r>
              <a:rPr lang="en-US" sz="1100" dirty="0"/>
              <a:t>PFCs</a:t>
            </a:r>
          </a:p>
          <a:p>
            <a:endParaRPr lang="en-US" sz="1100" dirty="0"/>
          </a:p>
        </p:txBody>
      </p:sp>
      <p:sp>
        <p:nvSpPr>
          <p:cNvPr id="41" name="Oval 40">
            <a:extLst>
              <a:ext uri="{FF2B5EF4-FFF2-40B4-BE49-F238E27FC236}">
                <a16:creationId xmlns:a16="http://schemas.microsoft.com/office/drawing/2014/main" id="{606A543B-869C-4713-AA6E-481FF0C560BF}"/>
              </a:ext>
            </a:extLst>
          </p:cNvPr>
          <p:cNvSpPr/>
          <p:nvPr/>
        </p:nvSpPr>
        <p:spPr bwMode="auto">
          <a:xfrm>
            <a:off x="5276034" y="657290"/>
            <a:ext cx="3541739" cy="2479825"/>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2" name="TextBox 41">
            <a:extLst>
              <a:ext uri="{FF2B5EF4-FFF2-40B4-BE49-F238E27FC236}">
                <a16:creationId xmlns:a16="http://schemas.microsoft.com/office/drawing/2014/main" id="{C92B7059-7AE8-45E2-BE78-A715DB1B6881}"/>
              </a:ext>
            </a:extLst>
          </p:cNvPr>
          <p:cNvSpPr txBox="1"/>
          <p:nvPr/>
        </p:nvSpPr>
        <p:spPr>
          <a:xfrm>
            <a:off x="-64770" y="3229366"/>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43" name="Oval 42">
            <a:extLst>
              <a:ext uri="{FF2B5EF4-FFF2-40B4-BE49-F238E27FC236}">
                <a16:creationId xmlns:a16="http://schemas.microsoft.com/office/drawing/2014/main" id="{A7BCB992-1EB3-4F14-AD72-FBA1915E7F4D}"/>
              </a:ext>
            </a:extLst>
          </p:cNvPr>
          <p:cNvSpPr/>
          <p:nvPr/>
        </p:nvSpPr>
        <p:spPr bwMode="auto">
          <a:xfrm>
            <a:off x="83819" y="4064921"/>
            <a:ext cx="2800351" cy="193608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4" name="TextBox 43">
            <a:extLst>
              <a:ext uri="{FF2B5EF4-FFF2-40B4-BE49-F238E27FC236}">
                <a16:creationId xmlns:a16="http://schemas.microsoft.com/office/drawing/2014/main" id="{C15AA0C1-5CF1-48BF-8CCF-355F6E44D939}"/>
              </a:ext>
            </a:extLst>
          </p:cNvPr>
          <p:cNvSpPr txBox="1"/>
          <p:nvPr/>
        </p:nvSpPr>
        <p:spPr>
          <a:xfrm>
            <a:off x="1066799" y="3842782"/>
            <a:ext cx="1272540" cy="261610"/>
          </a:xfrm>
          <a:prstGeom prst="rect">
            <a:avLst/>
          </a:prstGeom>
          <a:noFill/>
        </p:spPr>
        <p:txBody>
          <a:bodyPr wrap="square" rtlCol="0">
            <a:spAutoFit/>
          </a:bodyPr>
          <a:lstStyle/>
          <a:p>
            <a:r>
              <a:rPr lang="en-US" sz="1100" dirty="0"/>
              <a:t>Methane</a:t>
            </a:r>
          </a:p>
        </p:txBody>
      </p:sp>
      <p:sp>
        <p:nvSpPr>
          <p:cNvPr id="45" name="TextBox 44">
            <a:extLst>
              <a:ext uri="{FF2B5EF4-FFF2-40B4-BE49-F238E27FC236}">
                <a16:creationId xmlns:a16="http://schemas.microsoft.com/office/drawing/2014/main" id="{FC373470-7399-4736-B378-1DBC819FB591}"/>
              </a:ext>
            </a:extLst>
          </p:cNvPr>
          <p:cNvSpPr txBox="1"/>
          <p:nvPr/>
        </p:nvSpPr>
        <p:spPr>
          <a:xfrm>
            <a:off x="1497330" y="4330124"/>
            <a:ext cx="1272540" cy="261610"/>
          </a:xfrm>
          <a:prstGeom prst="rect">
            <a:avLst/>
          </a:prstGeom>
          <a:noFill/>
        </p:spPr>
        <p:txBody>
          <a:bodyPr wrap="square" rtlCol="0">
            <a:spAutoFit/>
          </a:bodyPr>
          <a:lstStyle/>
          <a:p>
            <a:r>
              <a:rPr lang="en-US" sz="1100" dirty="0"/>
              <a:t>Ethane</a:t>
            </a:r>
          </a:p>
        </p:txBody>
      </p:sp>
      <p:sp>
        <p:nvSpPr>
          <p:cNvPr id="46" name="TextBox 45">
            <a:extLst>
              <a:ext uri="{FF2B5EF4-FFF2-40B4-BE49-F238E27FC236}">
                <a16:creationId xmlns:a16="http://schemas.microsoft.com/office/drawing/2014/main" id="{0FC6E62D-51DD-4488-8232-7F73063B6197}"/>
              </a:ext>
            </a:extLst>
          </p:cNvPr>
          <p:cNvSpPr txBox="1"/>
          <p:nvPr/>
        </p:nvSpPr>
        <p:spPr>
          <a:xfrm>
            <a:off x="83819" y="4613665"/>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47" name="TextBox 46">
            <a:extLst>
              <a:ext uri="{FF2B5EF4-FFF2-40B4-BE49-F238E27FC236}">
                <a16:creationId xmlns:a16="http://schemas.microsoft.com/office/drawing/2014/main" id="{DA4E0DED-E92E-4F62-89AB-FE071945C15B}"/>
              </a:ext>
            </a:extLst>
          </p:cNvPr>
          <p:cNvSpPr txBox="1"/>
          <p:nvPr/>
        </p:nvSpPr>
        <p:spPr>
          <a:xfrm>
            <a:off x="678652" y="4542296"/>
            <a:ext cx="2164080" cy="461665"/>
          </a:xfrm>
          <a:prstGeom prst="rect">
            <a:avLst/>
          </a:prstGeom>
          <a:noFill/>
        </p:spPr>
        <p:txBody>
          <a:bodyPr wrap="square" rtlCol="0">
            <a:spAutoFit/>
          </a:bodyPr>
          <a:lstStyle/>
          <a:p>
            <a:r>
              <a:rPr lang="en-US" dirty="0">
                <a:solidFill>
                  <a:schemeClr val="accent6">
                    <a:lumMod val="60000"/>
                    <a:lumOff val="40000"/>
                  </a:schemeClr>
                </a:solidFill>
              </a:rPr>
              <a:t>NMOG/NMOC</a:t>
            </a:r>
          </a:p>
        </p:txBody>
      </p:sp>
      <p:sp>
        <p:nvSpPr>
          <p:cNvPr id="48" name="TextBox 47">
            <a:extLst>
              <a:ext uri="{FF2B5EF4-FFF2-40B4-BE49-F238E27FC236}">
                <a16:creationId xmlns:a16="http://schemas.microsoft.com/office/drawing/2014/main" id="{09612B6F-2B11-411D-AA94-F2CFF99DE734}"/>
              </a:ext>
            </a:extLst>
          </p:cNvPr>
          <p:cNvSpPr txBox="1"/>
          <p:nvPr/>
        </p:nvSpPr>
        <p:spPr>
          <a:xfrm>
            <a:off x="561974" y="5587069"/>
            <a:ext cx="1272540" cy="261610"/>
          </a:xfrm>
          <a:prstGeom prst="rect">
            <a:avLst/>
          </a:prstGeom>
          <a:noFill/>
        </p:spPr>
        <p:txBody>
          <a:bodyPr wrap="square" rtlCol="0">
            <a:spAutoFit/>
          </a:bodyPr>
          <a:lstStyle/>
          <a:p>
            <a:r>
              <a:rPr lang="en-US" sz="1100" dirty="0"/>
              <a:t>Aldehydes</a:t>
            </a:r>
          </a:p>
        </p:txBody>
      </p:sp>
      <p:sp>
        <p:nvSpPr>
          <p:cNvPr id="49" name="TextBox 48">
            <a:extLst>
              <a:ext uri="{FF2B5EF4-FFF2-40B4-BE49-F238E27FC236}">
                <a16:creationId xmlns:a16="http://schemas.microsoft.com/office/drawing/2014/main" id="{5C1B94CD-8B96-494E-95DA-4FC73002E513}"/>
              </a:ext>
            </a:extLst>
          </p:cNvPr>
          <p:cNvSpPr txBox="1"/>
          <p:nvPr/>
        </p:nvSpPr>
        <p:spPr>
          <a:xfrm>
            <a:off x="1514474" y="4902864"/>
            <a:ext cx="1426845" cy="1277273"/>
          </a:xfrm>
          <a:prstGeom prst="rect">
            <a:avLst/>
          </a:prstGeom>
          <a:noFill/>
        </p:spPr>
        <p:txBody>
          <a:bodyPr wrap="square" rtlCol="0">
            <a:spAutoFit/>
          </a:bodyPr>
          <a:lstStyle/>
          <a:p>
            <a:r>
              <a:rPr lang="en-US" sz="1100" dirty="0"/>
              <a:t>Acetone</a:t>
            </a:r>
          </a:p>
          <a:p>
            <a:r>
              <a:rPr lang="en-US" sz="1100" dirty="0"/>
              <a:t>Perchloroethylene</a:t>
            </a:r>
          </a:p>
          <a:p>
            <a:r>
              <a:rPr lang="en-US" sz="1100" dirty="0"/>
              <a:t>Methylene Chloride</a:t>
            </a:r>
          </a:p>
          <a:p>
            <a:r>
              <a:rPr lang="en-US" sz="1100" dirty="0"/>
              <a:t>CFCs</a:t>
            </a:r>
          </a:p>
          <a:p>
            <a:r>
              <a:rPr lang="en-US" sz="1100" dirty="0"/>
              <a:t>HCFs</a:t>
            </a:r>
          </a:p>
          <a:p>
            <a:r>
              <a:rPr lang="en-US" sz="1100" dirty="0"/>
              <a:t>PFCs</a:t>
            </a:r>
          </a:p>
          <a:p>
            <a:endParaRPr lang="en-US" sz="1100" dirty="0"/>
          </a:p>
        </p:txBody>
      </p:sp>
      <p:sp>
        <p:nvSpPr>
          <p:cNvPr id="50" name="Oval 49">
            <a:extLst>
              <a:ext uri="{FF2B5EF4-FFF2-40B4-BE49-F238E27FC236}">
                <a16:creationId xmlns:a16="http://schemas.microsoft.com/office/drawing/2014/main" id="{BBE031C0-3B5C-4A31-8867-117CF46C7D9D}"/>
              </a:ext>
            </a:extLst>
          </p:cNvPr>
          <p:cNvSpPr/>
          <p:nvPr/>
        </p:nvSpPr>
        <p:spPr bwMode="auto">
          <a:xfrm>
            <a:off x="45720" y="3841619"/>
            <a:ext cx="2884169" cy="2167283"/>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1" name="TextBox 50">
            <a:extLst>
              <a:ext uri="{FF2B5EF4-FFF2-40B4-BE49-F238E27FC236}">
                <a16:creationId xmlns:a16="http://schemas.microsoft.com/office/drawing/2014/main" id="{508D3410-68CF-4A41-A7D5-152AB78CB9C8}"/>
              </a:ext>
            </a:extLst>
          </p:cNvPr>
          <p:cNvSpPr txBox="1"/>
          <p:nvPr/>
        </p:nvSpPr>
        <p:spPr>
          <a:xfrm>
            <a:off x="2958464" y="3229366"/>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52" name="TextBox 51">
            <a:extLst>
              <a:ext uri="{FF2B5EF4-FFF2-40B4-BE49-F238E27FC236}">
                <a16:creationId xmlns:a16="http://schemas.microsoft.com/office/drawing/2014/main" id="{7D587D10-B71B-4F55-98F4-AC15F8EE35EF}"/>
              </a:ext>
            </a:extLst>
          </p:cNvPr>
          <p:cNvSpPr txBox="1"/>
          <p:nvPr/>
        </p:nvSpPr>
        <p:spPr>
          <a:xfrm>
            <a:off x="3773803" y="4620538"/>
            <a:ext cx="1120140" cy="461665"/>
          </a:xfrm>
          <a:prstGeom prst="rect">
            <a:avLst/>
          </a:prstGeom>
          <a:noFill/>
        </p:spPr>
        <p:txBody>
          <a:bodyPr wrap="square" rtlCol="0">
            <a:spAutoFit/>
          </a:bodyPr>
          <a:lstStyle/>
          <a:p>
            <a:r>
              <a:rPr lang="en-US" dirty="0">
                <a:solidFill>
                  <a:schemeClr val="accent6">
                    <a:lumMod val="60000"/>
                    <a:lumOff val="40000"/>
                  </a:schemeClr>
                </a:solidFill>
              </a:rPr>
              <a:t>NMHC</a:t>
            </a:r>
          </a:p>
        </p:txBody>
      </p:sp>
      <p:sp>
        <p:nvSpPr>
          <p:cNvPr id="54" name="Oval 53">
            <a:extLst>
              <a:ext uri="{FF2B5EF4-FFF2-40B4-BE49-F238E27FC236}">
                <a16:creationId xmlns:a16="http://schemas.microsoft.com/office/drawing/2014/main" id="{B36416C1-A06A-4ACB-9E74-AD4906E64ADD}"/>
              </a:ext>
            </a:extLst>
          </p:cNvPr>
          <p:cNvSpPr/>
          <p:nvPr/>
        </p:nvSpPr>
        <p:spPr bwMode="auto">
          <a:xfrm>
            <a:off x="3108959" y="3640639"/>
            <a:ext cx="2798446" cy="246202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5" name="TextBox 54">
            <a:extLst>
              <a:ext uri="{FF2B5EF4-FFF2-40B4-BE49-F238E27FC236}">
                <a16:creationId xmlns:a16="http://schemas.microsoft.com/office/drawing/2014/main" id="{BBAA59C8-773E-4B55-9B01-2785E1154DB9}"/>
              </a:ext>
            </a:extLst>
          </p:cNvPr>
          <p:cNvSpPr txBox="1"/>
          <p:nvPr/>
        </p:nvSpPr>
        <p:spPr>
          <a:xfrm>
            <a:off x="4134802" y="5788501"/>
            <a:ext cx="1272540" cy="261610"/>
          </a:xfrm>
          <a:prstGeom prst="rect">
            <a:avLst/>
          </a:prstGeom>
          <a:noFill/>
        </p:spPr>
        <p:txBody>
          <a:bodyPr wrap="square" rtlCol="0">
            <a:spAutoFit/>
          </a:bodyPr>
          <a:lstStyle/>
          <a:p>
            <a:r>
              <a:rPr lang="en-US" sz="1100" dirty="0"/>
              <a:t>Aldehydes</a:t>
            </a:r>
          </a:p>
        </p:txBody>
      </p:sp>
      <p:sp>
        <p:nvSpPr>
          <p:cNvPr id="57" name="TextBox 56">
            <a:extLst>
              <a:ext uri="{FF2B5EF4-FFF2-40B4-BE49-F238E27FC236}">
                <a16:creationId xmlns:a16="http://schemas.microsoft.com/office/drawing/2014/main" id="{187F7DC2-4CDC-484E-AF44-3B35DE832EB9}"/>
              </a:ext>
            </a:extLst>
          </p:cNvPr>
          <p:cNvSpPr txBox="1"/>
          <p:nvPr/>
        </p:nvSpPr>
        <p:spPr>
          <a:xfrm>
            <a:off x="3200874" y="4501981"/>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58" name="TextBox 57">
            <a:extLst>
              <a:ext uri="{FF2B5EF4-FFF2-40B4-BE49-F238E27FC236}">
                <a16:creationId xmlns:a16="http://schemas.microsoft.com/office/drawing/2014/main" id="{7BE5785D-9C16-4312-AD77-083713D41306}"/>
              </a:ext>
            </a:extLst>
          </p:cNvPr>
          <p:cNvSpPr txBox="1"/>
          <p:nvPr/>
        </p:nvSpPr>
        <p:spPr>
          <a:xfrm>
            <a:off x="6028371" y="3221210"/>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59" name="Oval 58">
            <a:extLst>
              <a:ext uri="{FF2B5EF4-FFF2-40B4-BE49-F238E27FC236}">
                <a16:creationId xmlns:a16="http://schemas.microsoft.com/office/drawing/2014/main" id="{4E6F21E1-E98E-44BB-8BBE-45327DE3641F}"/>
              </a:ext>
            </a:extLst>
          </p:cNvPr>
          <p:cNvSpPr/>
          <p:nvPr/>
        </p:nvSpPr>
        <p:spPr bwMode="auto">
          <a:xfrm>
            <a:off x="6057899" y="3620356"/>
            <a:ext cx="2993705" cy="2482312"/>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0" name="TextBox 59">
            <a:extLst>
              <a:ext uri="{FF2B5EF4-FFF2-40B4-BE49-F238E27FC236}">
                <a16:creationId xmlns:a16="http://schemas.microsoft.com/office/drawing/2014/main" id="{638775AF-3B9B-4326-B989-5EA127B34AAE}"/>
              </a:ext>
            </a:extLst>
          </p:cNvPr>
          <p:cNvSpPr txBox="1"/>
          <p:nvPr/>
        </p:nvSpPr>
        <p:spPr>
          <a:xfrm>
            <a:off x="7414260" y="5748809"/>
            <a:ext cx="1272540" cy="261610"/>
          </a:xfrm>
          <a:prstGeom prst="rect">
            <a:avLst/>
          </a:prstGeom>
          <a:noFill/>
        </p:spPr>
        <p:txBody>
          <a:bodyPr wrap="square" rtlCol="0">
            <a:spAutoFit/>
          </a:bodyPr>
          <a:lstStyle/>
          <a:p>
            <a:r>
              <a:rPr lang="en-US" sz="1100" dirty="0"/>
              <a:t>Aldehydes</a:t>
            </a:r>
          </a:p>
        </p:txBody>
      </p:sp>
      <p:sp>
        <p:nvSpPr>
          <p:cNvPr id="61" name="TextBox 60">
            <a:extLst>
              <a:ext uri="{FF2B5EF4-FFF2-40B4-BE49-F238E27FC236}">
                <a16:creationId xmlns:a16="http://schemas.microsoft.com/office/drawing/2014/main" id="{7A2A7E03-01A3-4793-9FA9-9377C5799A56}"/>
              </a:ext>
            </a:extLst>
          </p:cNvPr>
          <p:cNvSpPr txBox="1"/>
          <p:nvPr/>
        </p:nvSpPr>
        <p:spPr>
          <a:xfrm>
            <a:off x="6104336" y="4439606"/>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62" name="TextBox 61">
            <a:extLst>
              <a:ext uri="{FF2B5EF4-FFF2-40B4-BE49-F238E27FC236}">
                <a16:creationId xmlns:a16="http://schemas.microsoft.com/office/drawing/2014/main" id="{992589AB-50C1-4696-BFA3-68E87F431ADD}"/>
              </a:ext>
            </a:extLst>
          </p:cNvPr>
          <p:cNvSpPr txBox="1"/>
          <p:nvPr/>
        </p:nvSpPr>
        <p:spPr>
          <a:xfrm>
            <a:off x="4745355" y="4344981"/>
            <a:ext cx="1426845" cy="1184940"/>
          </a:xfrm>
          <a:prstGeom prst="rect">
            <a:avLst/>
          </a:prstGeom>
          <a:noFill/>
        </p:spPr>
        <p:txBody>
          <a:bodyPr wrap="square" rtlCol="0">
            <a:spAutoFit/>
          </a:bodyPr>
          <a:lstStyle/>
          <a:p>
            <a:r>
              <a:rPr lang="en-US" sz="1000" dirty="0"/>
              <a:t>Acetone</a:t>
            </a:r>
          </a:p>
          <a:p>
            <a:r>
              <a:rPr lang="en-US" sz="1000" dirty="0"/>
              <a:t>Perchloroethylene</a:t>
            </a:r>
          </a:p>
          <a:p>
            <a:r>
              <a:rPr lang="en-US" sz="1000" dirty="0"/>
              <a:t>Methylene Chloride</a:t>
            </a:r>
          </a:p>
          <a:p>
            <a:r>
              <a:rPr lang="en-US" sz="1000" dirty="0"/>
              <a:t>CFCs</a:t>
            </a:r>
          </a:p>
          <a:p>
            <a:r>
              <a:rPr lang="en-US" sz="1000" dirty="0"/>
              <a:t>HCFs</a:t>
            </a:r>
          </a:p>
          <a:p>
            <a:r>
              <a:rPr lang="en-US" sz="1000" dirty="0"/>
              <a:t>PFCs</a:t>
            </a:r>
          </a:p>
          <a:p>
            <a:endParaRPr lang="en-US" sz="1100" dirty="0"/>
          </a:p>
        </p:txBody>
      </p:sp>
      <p:sp>
        <p:nvSpPr>
          <p:cNvPr id="64" name="TextBox 63">
            <a:extLst>
              <a:ext uri="{FF2B5EF4-FFF2-40B4-BE49-F238E27FC236}">
                <a16:creationId xmlns:a16="http://schemas.microsoft.com/office/drawing/2014/main" id="{EA6DE00B-3E5D-48FF-B912-99899EE71FBA}"/>
              </a:ext>
            </a:extLst>
          </p:cNvPr>
          <p:cNvSpPr txBox="1"/>
          <p:nvPr/>
        </p:nvSpPr>
        <p:spPr>
          <a:xfrm>
            <a:off x="6653693" y="4475786"/>
            <a:ext cx="2164080" cy="461665"/>
          </a:xfrm>
          <a:prstGeom prst="rect">
            <a:avLst/>
          </a:prstGeom>
          <a:noFill/>
        </p:spPr>
        <p:txBody>
          <a:bodyPr wrap="square" rtlCol="0">
            <a:spAutoFit/>
          </a:bodyPr>
          <a:lstStyle/>
          <a:p>
            <a:r>
              <a:rPr lang="en-US" dirty="0">
                <a:solidFill>
                  <a:schemeClr val="accent6">
                    <a:lumMod val="60000"/>
                    <a:lumOff val="40000"/>
                  </a:schemeClr>
                </a:solidFill>
              </a:rPr>
              <a:t>THC/HC</a:t>
            </a:r>
          </a:p>
        </p:txBody>
      </p:sp>
      <p:sp>
        <p:nvSpPr>
          <p:cNvPr id="65" name="TextBox 64">
            <a:extLst>
              <a:ext uri="{FF2B5EF4-FFF2-40B4-BE49-F238E27FC236}">
                <a16:creationId xmlns:a16="http://schemas.microsoft.com/office/drawing/2014/main" id="{5EEDEE9F-F6DD-4140-B23D-39B4899A2EA9}"/>
              </a:ext>
            </a:extLst>
          </p:cNvPr>
          <p:cNvSpPr txBox="1"/>
          <p:nvPr/>
        </p:nvSpPr>
        <p:spPr>
          <a:xfrm>
            <a:off x="7866223" y="4365789"/>
            <a:ext cx="1426845" cy="1184940"/>
          </a:xfrm>
          <a:prstGeom prst="rect">
            <a:avLst/>
          </a:prstGeom>
          <a:noFill/>
        </p:spPr>
        <p:txBody>
          <a:bodyPr wrap="square" rtlCol="0">
            <a:spAutoFit/>
          </a:bodyPr>
          <a:lstStyle/>
          <a:p>
            <a:r>
              <a:rPr lang="en-US" sz="1000" dirty="0"/>
              <a:t>Acetone</a:t>
            </a:r>
          </a:p>
          <a:p>
            <a:r>
              <a:rPr lang="en-US" sz="1000" dirty="0"/>
              <a:t>Perchloroethylene</a:t>
            </a:r>
          </a:p>
          <a:p>
            <a:r>
              <a:rPr lang="en-US" sz="1000" dirty="0"/>
              <a:t>Methylene Chloride</a:t>
            </a:r>
          </a:p>
          <a:p>
            <a:r>
              <a:rPr lang="en-US" sz="1000" dirty="0"/>
              <a:t>CFCs</a:t>
            </a:r>
          </a:p>
          <a:p>
            <a:r>
              <a:rPr lang="en-US" sz="1000" dirty="0"/>
              <a:t>HCFs</a:t>
            </a:r>
          </a:p>
          <a:p>
            <a:r>
              <a:rPr lang="en-US" sz="1000" dirty="0"/>
              <a:t>PFCs</a:t>
            </a:r>
          </a:p>
          <a:p>
            <a:endParaRPr lang="en-US" sz="1100" dirty="0"/>
          </a:p>
        </p:txBody>
      </p:sp>
    </p:spTree>
    <p:extLst>
      <p:ext uri="{BB962C8B-B14F-4D97-AF65-F5344CB8AC3E}">
        <p14:creationId xmlns:p14="http://schemas.microsoft.com/office/powerpoint/2010/main" val="2349782474"/>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988741108"/>
              </p:ext>
            </p:extLst>
          </p:nvPr>
        </p:nvSpPr>
        <p:spPr>
          <a:xfrm>
            <a:off x="874475" y="850900"/>
            <a:ext cx="7672625" cy="990600"/>
          </a:xfrm>
        </p:spPr>
        <p:txBody>
          <a:bodyPr anchor="t"/>
          <a:lstStyle/>
          <a:p>
            <a:r>
              <a:rPr lang="en-US" sz="3600" dirty="0"/>
              <a:t>VOC EXEMPTION INFORMATION</a:t>
            </a:r>
            <a:endParaRPr lang="en-US" dirty="0"/>
          </a:p>
        </p:txBody>
      </p:sp>
      <p:sp>
        <p:nvSpPr>
          <p:cNvPr id="4" name="Footer Placeholder 3"/>
          <p:cNvSpPr>
            <a:spLocks noGrp="1"/>
          </p:cNvSpPr>
          <p:nvPr>
            <p:ph type="ftr" sz="quarter" idx="11"/>
          </p:nvPr>
        </p:nvSpPr>
        <p:spPr>
          <a:xfrm>
            <a:off x="2971800" y="6451600"/>
            <a:ext cx="6172200" cy="457200"/>
          </a:xfrm>
        </p:spPr>
        <p:txBody>
          <a:bodyPr/>
          <a:lstStyle/>
          <a:p>
            <a:pPr>
              <a:defRPr/>
            </a:pPr>
            <a:r>
              <a:rPr lang="en-US" dirty="0"/>
              <a:t>Emission Inventory Training Workshop May 17, 2018</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25</a:t>
            </a:fld>
            <a:endParaRPr lang="en-US" dirty="0"/>
          </a:p>
        </p:txBody>
      </p:sp>
      <p:sp>
        <p:nvSpPr>
          <p:cNvPr id="6" name="Text Placeholder 2"/>
          <p:cNvSpPr txBox="1">
            <a:spLocks/>
          </p:cNvSpPr>
          <p:nvPr/>
        </p:nvSpPr>
        <p:spPr>
          <a:xfrm>
            <a:off x="152400" y="1621632"/>
            <a:ext cx="4036828" cy="823912"/>
          </a:xfrm>
          <a:prstGeom prst="rect">
            <a:avLst/>
          </a:prstGeom>
        </p:spPr>
        <p:txBody>
          <a:bodyPr>
            <a:noAutofit/>
          </a:bodyPr>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r>
              <a:rPr lang="en-US" sz="1200" kern="0" dirty="0"/>
              <a:t>Electronic Code of Federal Register where the VOC information is available under Title 40 → Chapter I → Subchapter C → Part 51 → Subpart F → §51.100</a:t>
            </a:r>
          </a:p>
          <a:p>
            <a:r>
              <a:rPr lang="en-US" sz="1000" u="sng" kern="0" dirty="0">
                <a:hlinkClick r:id="rId3"/>
              </a:rPr>
              <a:t>http://www.ecfr.gov/cgi-bin/text-idx?SID=b77fd17146a534c225c8557b5ed4a469&amp;node=40:2.0.1.1.2.3.8.1&amp;rgn=div8</a:t>
            </a:r>
            <a:endParaRPr lang="en-US" sz="1000" kern="0" dirty="0"/>
          </a:p>
        </p:txBody>
      </p:sp>
      <p:pic>
        <p:nvPicPr>
          <p:cNvPr id="7" name="Content Placeholder 6"/>
          <p:cNvPicPr>
            <a:picLocks noGrp="1" noChangeAspect="1"/>
          </p:cNvPicPr>
          <p:nvPr>
            <p:ph sz="half" idx="4294967295"/>
          </p:nvPr>
        </p:nvPicPr>
        <p:blipFill>
          <a:blip r:embed="rId4"/>
          <a:stretch>
            <a:fillRect/>
          </a:stretch>
        </p:blipFill>
        <p:spPr>
          <a:xfrm>
            <a:off x="320942" y="2956262"/>
            <a:ext cx="4048153" cy="3196888"/>
          </a:xfrm>
          <a:prstGeom prst="rect">
            <a:avLst/>
          </a:prstGeom>
        </p:spPr>
      </p:pic>
      <p:pic>
        <p:nvPicPr>
          <p:cNvPr id="8" name="Content Placeholder 9"/>
          <p:cNvPicPr>
            <a:picLocks noGrp="1" noChangeAspect="1"/>
          </p:cNvPicPr>
          <p:nvPr>
            <p:ph sz="quarter" idx="4294967295"/>
          </p:nvPr>
        </p:nvPicPr>
        <p:blipFill>
          <a:blip r:embed="rId5"/>
          <a:stretch>
            <a:fillRect/>
          </a:stretch>
        </p:blipFill>
        <p:spPr>
          <a:xfrm>
            <a:off x="4813300" y="3581400"/>
            <a:ext cx="3254796" cy="2679700"/>
          </a:xfrm>
          <a:prstGeom prst="rect">
            <a:avLst/>
          </a:prstGeom>
        </p:spPr>
      </p:pic>
      <p:sp>
        <p:nvSpPr>
          <p:cNvPr id="9" name="Text Placeholder 4"/>
          <p:cNvSpPr txBox="1">
            <a:spLocks/>
          </p:cNvSpPr>
          <p:nvPr/>
        </p:nvSpPr>
        <p:spPr>
          <a:xfrm>
            <a:off x="4548962" y="1447800"/>
            <a:ext cx="4495800" cy="2057400"/>
          </a:xfrm>
          <a:prstGeom prst="rect">
            <a:avLst/>
          </a:prstGeom>
        </p:spPr>
        <p:txBody>
          <a:bodyPr>
            <a:normAutofit fontScale="77500" lnSpcReduction="20000"/>
          </a:bodyPr>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pPr marL="0" indent="0" algn="ctr">
              <a:buNone/>
            </a:pPr>
            <a:r>
              <a:rPr lang="en-US" sz="2000" kern="0" dirty="0"/>
              <a:t> </a:t>
            </a:r>
            <a:r>
              <a:rPr lang="en-US" sz="2000" b="1" kern="0" dirty="0"/>
              <a:t>EPA’s Regulatory Definition of VOC</a:t>
            </a:r>
          </a:p>
          <a:p>
            <a:pPr marL="0" indent="0">
              <a:buNone/>
            </a:pPr>
            <a:r>
              <a:rPr lang="en-US" sz="1800" kern="0" dirty="0"/>
              <a:t>VOC means </a:t>
            </a:r>
            <a:r>
              <a:rPr lang="en-US" sz="1800" dirty="0"/>
              <a:t>any compound of carbon, excluding carbon monoxide, carbon dioxide, carbonic acid, metallic carbides or carbonates, and ammonium carbonate, which participates in atmospheric photochemical reactions.</a:t>
            </a:r>
          </a:p>
          <a:p>
            <a:pPr marL="0" indent="0">
              <a:buNone/>
            </a:pPr>
            <a:endParaRPr lang="en-US" sz="1800" dirty="0"/>
          </a:p>
          <a:p>
            <a:pPr marL="0" indent="0">
              <a:buNone/>
            </a:pPr>
            <a:r>
              <a:rPr lang="en-US" sz="1800" kern="0" dirty="0"/>
              <a:t>This includes </a:t>
            </a:r>
            <a:r>
              <a:rPr lang="en-US" sz="1800" dirty="0"/>
              <a:t>any such organic compound other than the following, which have been determined to have negligible photochemical reactivity: ……..</a:t>
            </a:r>
            <a:endParaRPr lang="en-US" sz="1800" kern="0" dirty="0"/>
          </a:p>
        </p:txBody>
      </p:sp>
      <p:sp>
        <p:nvSpPr>
          <p:cNvPr id="3" name="Arrow: Curved Left 2">
            <a:extLst>
              <a:ext uri="{FF2B5EF4-FFF2-40B4-BE49-F238E27FC236}">
                <a16:creationId xmlns:a16="http://schemas.microsoft.com/office/drawing/2014/main" id="{AABA0F09-311E-4F6D-B36A-C75764E4A25D}"/>
              </a:ext>
            </a:extLst>
          </p:cNvPr>
          <p:cNvSpPr/>
          <p:nvPr/>
        </p:nvSpPr>
        <p:spPr bwMode="auto">
          <a:xfrm>
            <a:off x="8068096" y="3200400"/>
            <a:ext cx="694904" cy="167640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92625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20705155"/>
              </p:ext>
            </p:extLst>
          </p:nvPr>
        </p:nvSpPr>
        <p:spPr>
          <a:xfrm>
            <a:off x="-7938" y="1066800"/>
            <a:ext cx="9150351" cy="672578"/>
          </a:xfrm>
        </p:spPr>
        <p:txBody>
          <a:bodyPr anchor="t"/>
          <a:lstStyle/>
          <a:p>
            <a:pPr algn="ctr"/>
            <a:r>
              <a:rPr lang="en-US" sz="3200" dirty="0"/>
              <a:t>CURRENT STATUS OF VOC EXEMPTION</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26</a:t>
            </a:fld>
            <a:endParaRPr lang="en-US" dirty="0"/>
          </a:p>
        </p:txBody>
      </p:sp>
      <p:sp>
        <p:nvSpPr>
          <p:cNvPr id="6" name="Rectangle 5"/>
          <p:cNvSpPr/>
          <p:nvPr/>
        </p:nvSpPr>
        <p:spPr>
          <a:xfrm>
            <a:off x="536895" y="2057400"/>
            <a:ext cx="8070209" cy="3416320"/>
          </a:xfrm>
          <a:prstGeom prst="rect">
            <a:avLst/>
          </a:prstGeom>
        </p:spPr>
        <p:txBody>
          <a:bodyPr wrap="square">
            <a:spAutoFit/>
          </a:bodyPr>
          <a:lstStyle/>
          <a:p>
            <a:r>
              <a:rPr lang="en-US" sz="2400" dirty="0"/>
              <a:t>A VOC is exempt based on O</a:t>
            </a:r>
            <a:r>
              <a:rPr lang="en-US" sz="2400" baseline="-25000" dirty="0"/>
              <a:t>3</a:t>
            </a:r>
            <a:r>
              <a:rPr lang="en-US" sz="2400" dirty="0"/>
              <a:t> formation</a:t>
            </a:r>
          </a:p>
          <a:p>
            <a:r>
              <a:rPr lang="en-US" sz="2400" dirty="0"/>
              <a:t>List of Exempt VOC:</a:t>
            </a:r>
          </a:p>
          <a:p>
            <a:pPr marL="342900" indent="-342900">
              <a:buFont typeface="+mj-lt"/>
              <a:buAutoNum type="arabicPeriod"/>
            </a:pPr>
            <a:r>
              <a:rPr lang="en-US" sz="2400" u="sng" dirty="0">
                <a:hlinkClick r:id="rId2"/>
              </a:rPr>
              <a:t>http://www.ecfr.gov/cgi-bin/text-idx?SID=b77fd17146a534c225c8557b5ed4a469&amp;node=40:2.0.1.1.2.3.8.1&amp;rgn=div8</a:t>
            </a:r>
            <a:endParaRPr lang="en-US" sz="2400" dirty="0"/>
          </a:p>
          <a:p>
            <a:pPr marL="342900" indent="-342900">
              <a:buFont typeface="+mj-lt"/>
              <a:buAutoNum type="arabicPeriod"/>
            </a:pPr>
            <a:r>
              <a:rPr lang="en-US" sz="2400" dirty="0"/>
              <a:t>Currently, we have about 70 exempt chemicals including methane and ethane.</a:t>
            </a:r>
          </a:p>
          <a:p>
            <a:pPr marL="342900" indent="-342900">
              <a:buFont typeface="+mj-lt"/>
              <a:buAutoNum type="arabicPeriod"/>
            </a:pPr>
            <a:r>
              <a:rPr lang="en-US" sz="2400" dirty="0"/>
              <a:t>More chemicals could be added to the list in future assessments.</a:t>
            </a:r>
          </a:p>
        </p:txBody>
      </p:sp>
    </p:spTree>
    <p:extLst>
      <p:ext uri="{BB962C8B-B14F-4D97-AF65-F5344CB8AC3E}">
        <p14:creationId xmlns:p14="http://schemas.microsoft.com/office/powerpoint/2010/main" val="1811036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BEF2A795-0D1C-4340-A163-773CC4D3E4EC}" type="slidenum">
              <a:rPr lang="en-US" smtClean="0"/>
              <a:pPr>
                <a:defRPr/>
              </a:pPr>
              <a:t>27</a:t>
            </a:fld>
            <a:endParaRPr lang="en-US" dirty="0"/>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8" name="Title 1"/>
          <p:cNvSpPr txBox="1">
            <a:spLocks/>
          </p:cNvSpPr>
          <p:nvPr>
            <p:extLst>
              <p:ext uri="{D42A27DB-BD31-4B8C-83A1-F6EECF244321}">
                <p14:modId xmlns:p14="http://schemas.microsoft.com/office/powerpoint/2010/main" val="2023681014"/>
              </p:ext>
            </p:extLst>
          </p:nvPr>
        </p:nvSpPr>
        <p:spPr>
          <a:xfrm>
            <a:off x="390525" y="781050"/>
            <a:ext cx="6672263" cy="704552"/>
          </a:xfrm>
          <a:prstGeom prst="rect">
            <a:avLst/>
          </a:prstGeom>
        </p:spPr>
        <p:txBody>
          <a:bodyPr anchor="ctr"/>
          <a:lstStyle>
            <a:lvl1pPr algn="l" rtl="0" eaLnBrk="0" fontAlgn="base" hangingPunct="0">
              <a:spcBef>
                <a:spcPct val="0"/>
              </a:spcBef>
              <a:spcAft>
                <a:spcPct val="0"/>
              </a:spcAft>
              <a:defRPr sz="3400" b="1">
                <a:solidFill>
                  <a:srgbClr val="355777"/>
                </a:solidFill>
                <a:latin typeface="+mj-lt"/>
                <a:ea typeface="+mj-ea"/>
                <a:cs typeface="+mj-cs"/>
              </a:defRPr>
            </a:lvl1pPr>
            <a:lvl2pPr algn="l" rtl="0" eaLnBrk="0" fontAlgn="base" hangingPunct="0">
              <a:spcBef>
                <a:spcPct val="0"/>
              </a:spcBef>
              <a:spcAft>
                <a:spcPct val="0"/>
              </a:spcAft>
              <a:defRPr sz="3400" b="1">
                <a:solidFill>
                  <a:srgbClr val="355777"/>
                </a:solidFill>
                <a:latin typeface="Arial" charset="0"/>
                <a:ea typeface="ＭＳ Ｐゴシック" pitchFamily="1" charset="-128"/>
              </a:defRPr>
            </a:lvl2pPr>
            <a:lvl3pPr algn="l" rtl="0" eaLnBrk="0" fontAlgn="base" hangingPunct="0">
              <a:spcBef>
                <a:spcPct val="0"/>
              </a:spcBef>
              <a:spcAft>
                <a:spcPct val="0"/>
              </a:spcAft>
              <a:defRPr sz="3400" b="1">
                <a:solidFill>
                  <a:srgbClr val="355777"/>
                </a:solidFill>
                <a:latin typeface="Arial" charset="0"/>
                <a:ea typeface="ＭＳ Ｐゴシック" pitchFamily="1" charset="-128"/>
              </a:defRPr>
            </a:lvl3pPr>
            <a:lvl4pPr algn="l" rtl="0" eaLnBrk="0" fontAlgn="base" hangingPunct="0">
              <a:spcBef>
                <a:spcPct val="0"/>
              </a:spcBef>
              <a:spcAft>
                <a:spcPct val="0"/>
              </a:spcAft>
              <a:defRPr sz="3400" b="1">
                <a:solidFill>
                  <a:srgbClr val="355777"/>
                </a:solidFill>
                <a:latin typeface="Arial" charset="0"/>
                <a:ea typeface="ＭＳ Ｐゴシック" pitchFamily="1" charset="-128"/>
              </a:defRPr>
            </a:lvl4pPr>
            <a:lvl5pPr algn="l" rtl="0" eaLnBrk="0" fontAlgn="base" hangingPunct="0">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t>PROCESS OF VOC EXEMPTION</a:t>
            </a:r>
            <a:endParaRPr lang="en-US" sz="3200">
              <a:cs typeface="Arial"/>
            </a:endParaRPr>
          </a:p>
        </p:txBody>
      </p:sp>
      <p:sp>
        <p:nvSpPr>
          <p:cNvPr id="9" name="Text Placeholder 3"/>
          <p:cNvSpPr txBox="1">
            <a:spLocks/>
          </p:cNvSpPr>
          <p:nvPr/>
        </p:nvSpPr>
        <p:spPr>
          <a:xfrm>
            <a:off x="116958" y="2075851"/>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Interim Guidance of 2005 (</a:t>
            </a:r>
            <a:r>
              <a:rPr lang="en-US" dirty="0">
                <a:solidFill>
                  <a:srgbClr val="0070C0"/>
                </a:solidFill>
              </a:rPr>
              <a:t>70 FR 54046-54051</a:t>
            </a:r>
            <a:r>
              <a:rPr lang="en-US" dirty="0"/>
              <a:t>) is the guiding process to assess the viability of a VOC exemption based on:</a:t>
            </a:r>
          </a:p>
          <a:p>
            <a:pPr marL="342900" indent="-342900">
              <a:buFont typeface="Arial" panose="020B0604020202020204" pitchFamily="34" charset="0"/>
              <a:buAutoNum type="arabicPeriod"/>
            </a:pPr>
            <a:r>
              <a:rPr lang="en-US" dirty="0"/>
              <a:t>K</a:t>
            </a:r>
            <a:r>
              <a:rPr lang="en-US" baseline="-25000" dirty="0"/>
              <a:t>OH</a:t>
            </a:r>
            <a:r>
              <a:rPr lang="en-US" dirty="0"/>
              <a:t>: Reactivity with OH</a:t>
            </a:r>
          </a:p>
          <a:p>
            <a:pPr marL="342900" indent="-342900">
              <a:buFont typeface="Arial" panose="020B0604020202020204" pitchFamily="34" charset="0"/>
              <a:buAutoNum type="arabicPeriod"/>
            </a:pPr>
            <a:r>
              <a:rPr lang="en-US" dirty="0"/>
              <a:t>MIR: Maximum Incremental Reactivity to form O</a:t>
            </a:r>
            <a:r>
              <a:rPr lang="en-US" baseline="-25000" dirty="0"/>
              <a:t>3</a:t>
            </a:r>
          </a:p>
          <a:p>
            <a:pPr marL="342900" indent="-342900">
              <a:buFont typeface="Arial" panose="020B0604020202020204" pitchFamily="34" charset="0"/>
              <a:buAutoNum type="arabicPeriod"/>
            </a:pPr>
            <a:r>
              <a:rPr lang="en-US" dirty="0"/>
              <a:t>Toxicity and environmental fate</a:t>
            </a:r>
          </a:p>
          <a:p>
            <a:pPr marL="342900" indent="-342900">
              <a:buFont typeface="Arial" panose="020B0604020202020204" pitchFamily="34" charset="0"/>
              <a:buAutoNum type="arabicPeriod"/>
            </a:pPr>
            <a:r>
              <a:rPr lang="en-US" dirty="0"/>
              <a:t>GWP: Global Warming Potential</a:t>
            </a:r>
          </a:p>
          <a:p>
            <a:pPr marL="342900" indent="-342900">
              <a:buFont typeface="Arial" panose="020B0604020202020204" pitchFamily="34" charset="0"/>
              <a:buAutoNum type="arabicPeriod"/>
            </a:pPr>
            <a:r>
              <a:rPr lang="en-US" dirty="0"/>
              <a:t>ODP: Ozone Depletion Potential</a:t>
            </a:r>
          </a:p>
          <a:p>
            <a:pPr marL="342900" indent="-342900">
              <a:buFont typeface="Arial" panose="020B0604020202020204" pitchFamily="34" charset="0"/>
              <a:buAutoNum type="arabicPeriod"/>
            </a:pPr>
            <a:r>
              <a:rPr lang="en-US" dirty="0"/>
              <a:t>Viability as a better substitute for the same end-uses of other chemicals</a:t>
            </a:r>
          </a:p>
        </p:txBody>
      </p:sp>
      <p:pic>
        <p:nvPicPr>
          <p:cNvPr id="11" name="Picture 10"/>
          <p:cNvPicPr>
            <a:picLocks noChangeAspect="1"/>
          </p:cNvPicPr>
          <p:nvPr/>
        </p:nvPicPr>
        <p:blipFill>
          <a:blip r:embed="rId2"/>
          <a:stretch>
            <a:fillRect/>
          </a:stretch>
        </p:blipFill>
        <p:spPr>
          <a:xfrm>
            <a:off x="4049195" y="1600200"/>
            <a:ext cx="4932541" cy="2965112"/>
          </a:xfrm>
          <a:prstGeom prst="rect">
            <a:avLst/>
          </a:prstGeom>
        </p:spPr>
      </p:pic>
    </p:spTree>
    <p:extLst>
      <p:ext uri="{BB962C8B-B14F-4D97-AF65-F5344CB8AC3E}">
        <p14:creationId xmlns:p14="http://schemas.microsoft.com/office/powerpoint/2010/main" val="273892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CONVERTING VOC TO TOG</a:t>
            </a:r>
          </a:p>
        </p:txBody>
      </p:sp>
      <p:sp>
        <p:nvSpPr>
          <p:cNvPr id="2" name="Content Placeholder 1"/>
          <p:cNvSpPr>
            <a:spLocks noGrp="1"/>
          </p:cNvSpPr>
          <p:nvPr>
            <p:ph idx="1"/>
          </p:nvPr>
        </p:nvSpPr>
        <p:spPr>
          <a:xfrm>
            <a:off x="190500" y="1905000"/>
            <a:ext cx="8648700" cy="3962400"/>
          </a:xfrm>
        </p:spPr>
        <p:txBody>
          <a:bodyPr>
            <a:normAutofit/>
          </a:bodyPr>
          <a:lstStyle/>
          <a:p>
            <a:r>
              <a:rPr lang="en-US" dirty="0"/>
              <a:t>Ideally, when modeling you want TOG so you get all the species.</a:t>
            </a:r>
          </a:p>
          <a:p>
            <a:r>
              <a:rPr lang="en-US" dirty="0"/>
              <a:t>TOG profiles have a factor that allow you to convert VOC to TOG.</a:t>
            </a:r>
          </a:p>
          <a:p>
            <a:r>
              <a:rPr lang="en-US" dirty="0"/>
              <a:t>You can compute it</a:t>
            </a:r>
          </a:p>
          <a:p>
            <a:pPr marL="284163" lvl="1" indent="0">
              <a:buNone/>
            </a:pPr>
            <a:r>
              <a:rPr lang="en-US" dirty="0"/>
              <a:t>	VOC-to-TOG = 100/(sum of VOC percent)</a:t>
            </a:r>
          </a:p>
          <a:p>
            <a:r>
              <a:rPr lang="en-US" dirty="0"/>
              <a:t>These factors are in the GSCNV SMOKE ancillary file.</a:t>
            </a: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28</a:t>
            </a:fld>
            <a:endParaRPr lang="en-US"/>
          </a:p>
        </p:txBody>
      </p:sp>
    </p:spTree>
    <p:extLst>
      <p:ext uri="{BB962C8B-B14F-4D97-AF65-F5344CB8AC3E}">
        <p14:creationId xmlns:p14="http://schemas.microsoft.com/office/powerpoint/2010/main" val="98056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930275791"/>
              </p:ext>
            </p:extLst>
          </p:nvPr>
        </p:nvSpPr>
        <p:spPr/>
        <p:txBody>
          <a:bodyPr anchor="t"/>
          <a:lstStyle/>
          <a:p>
            <a:r>
              <a:rPr lang="en-US" dirty="0"/>
              <a:t>TRAINERS</a:t>
            </a:r>
          </a:p>
        </p:txBody>
      </p:sp>
      <p:sp>
        <p:nvSpPr>
          <p:cNvPr id="3" name="Content Placeholder 2"/>
          <p:cNvSpPr>
            <a:spLocks noGrp="1"/>
          </p:cNvSpPr>
          <p:nvPr>
            <p:ph idx="1"/>
          </p:nvPr>
        </p:nvSpPr>
        <p:spPr>
          <a:xfrm>
            <a:off x="619125" y="2066925"/>
            <a:ext cx="7772400" cy="3429000"/>
          </a:xfrm>
        </p:spPr>
        <p:txBody>
          <a:bodyPr/>
          <a:lstStyle/>
          <a:p>
            <a:r>
              <a:rPr lang="en-US" dirty="0"/>
              <a:t>Marc Menetrez, EPA ORD</a:t>
            </a:r>
          </a:p>
          <a:p>
            <a:r>
              <a:rPr lang="en-US" dirty="0"/>
              <a:t>Madeleine Strum, EPA OAQPS</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2</a:t>
            </a:fld>
            <a:endParaRPr lang="en-US" dirty="0"/>
          </a:p>
        </p:txBody>
      </p:sp>
      <p:sp>
        <p:nvSpPr>
          <p:cNvPr id="7" name="Footer Placeholder 6">
            <a:extLst>
              <a:ext uri="{FF2B5EF4-FFF2-40B4-BE49-F238E27FC236}">
                <a16:creationId xmlns:a16="http://schemas.microsoft.com/office/drawing/2014/main" id="{FDB025C3-5E37-483F-A2CE-1E85AEB5F0F5}"/>
              </a:ext>
            </a:extLst>
          </p:cNvPr>
          <p:cNvSpPr>
            <a:spLocks noGrp="1"/>
          </p:cNvSpPr>
          <p:nvPr>
            <p:ph type="ftr" sz="quarter" idx="11"/>
          </p:nvPr>
        </p:nvSpPr>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1214630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47266735"/>
              </p:ext>
            </p:extLst>
          </p:nvPr>
        </p:nvGraphicFramePr>
        <p:xfrm>
          <a:off x="1020272" y="1638300"/>
          <a:ext cx="7209328" cy="30861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44227457"/>
                    </a:ext>
                  </a:extLst>
                </a:gridCol>
                <a:gridCol w="914400">
                  <a:extLst>
                    <a:ext uri="{9D8B030D-6E8A-4147-A177-3AD203B41FA5}">
                      <a16:colId xmlns:a16="http://schemas.microsoft.com/office/drawing/2014/main" val="2088514575"/>
                    </a:ext>
                  </a:extLst>
                </a:gridCol>
                <a:gridCol w="533400">
                  <a:extLst>
                    <a:ext uri="{9D8B030D-6E8A-4147-A177-3AD203B41FA5}">
                      <a16:colId xmlns:a16="http://schemas.microsoft.com/office/drawing/2014/main" val="3705798353"/>
                    </a:ext>
                  </a:extLst>
                </a:gridCol>
                <a:gridCol w="685800">
                  <a:extLst>
                    <a:ext uri="{9D8B030D-6E8A-4147-A177-3AD203B41FA5}">
                      <a16:colId xmlns:a16="http://schemas.microsoft.com/office/drawing/2014/main" val="1184851357"/>
                    </a:ext>
                  </a:extLst>
                </a:gridCol>
                <a:gridCol w="533400">
                  <a:extLst>
                    <a:ext uri="{9D8B030D-6E8A-4147-A177-3AD203B41FA5}">
                      <a16:colId xmlns:a16="http://schemas.microsoft.com/office/drawing/2014/main" val="2374927877"/>
                    </a:ext>
                  </a:extLst>
                </a:gridCol>
                <a:gridCol w="381000">
                  <a:extLst>
                    <a:ext uri="{9D8B030D-6E8A-4147-A177-3AD203B41FA5}">
                      <a16:colId xmlns:a16="http://schemas.microsoft.com/office/drawing/2014/main" val="775064796"/>
                    </a:ext>
                  </a:extLst>
                </a:gridCol>
                <a:gridCol w="838200">
                  <a:extLst>
                    <a:ext uri="{9D8B030D-6E8A-4147-A177-3AD203B41FA5}">
                      <a16:colId xmlns:a16="http://schemas.microsoft.com/office/drawing/2014/main" val="1705957867"/>
                    </a:ext>
                  </a:extLst>
                </a:gridCol>
                <a:gridCol w="609600">
                  <a:extLst>
                    <a:ext uri="{9D8B030D-6E8A-4147-A177-3AD203B41FA5}">
                      <a16:colId xmlns:a16="http://schemas.microsoft.com/office/drawing/2014/main" val="822411540"/>
                    </a:ext>
                  </a:extLst>
                </a:gridCol>
                <a:gridCol w="1066800">
                  <a:extLst>
                    <a:ext uri="{9D8B030D-6E8A-4147-A177-3AD203B41FA5}">
                      <a16:colId xmlns:a16="http://schemas.microsoft.com/office/drawing/2014/main" val="697587630"/>
                    </a:ext>
                  </a:extLst>
                </a:gridCol>
                <a:gridCol w="609600">
                  <a:extLst>
                    <a:ext uri="{9D8B030D-6E8A-4147-A177-3AD203B41FA5}">
                      <a16:colId xmlns:a16="http://schemas.microsoft.com/office/drawing/2014/main" val="877292973"/>
                    </a:ext>
                  </a:extLst>
                </a:gridCol>
                <a:gridCol w="427528">
                  <a:extLst>
                    <a:ext uri="{9D8B030D-6E8A-4147-A177-3AD203B41FA5}">
                      <a16:colId xmlns:a16="http://schemas.microsoft.com/office/drawing/2014/main" val="1568265663"/>
                    </a:ext>
                  </a:extLst>
                </a:gridCol>
              </a:tblGrid>
              <a:tr h="182880">
                <a:tc>
                  <a:txBody>
                    <a:bodyPr/>
                    <a:lstStyle/>
                    <a:p>
                      <a:pPr algn="ctr" fontAlgn="b"/>
                      <a:r>
                        <a:rPr lang="en-US" sz="1200" b="1" u="none" strike="noStrike" dirty="0">
                          <a:solidFill>
                            <a:srgbClr val="FF0000"/>
                          </a:solidFill>
                          <a:effectLst/>
                        </a:rPr>
                        <a:t>P_NUMBER</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1" u="none" strike="noStrike">
                          <a:effectLst/>
                        </a:rPr>
                        <a:t>GAS_PROFILE.NAME</a:t>
                      </a:r>
                      <a:endParaRPr lang="en-US"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CONTROLS</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P_DATE</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TOTAL</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VERSION</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err="1">
                          <a:effectLst/>
                        </a:rPr>
                        <a:t>VOCtoTOG</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solidFill>
                            <a:srgbClr val="FF0000"/>
                          </a:solidFill>
                          <a:effectLst/>
                        </a:rPr>
                        <a:t>SPECIES_ID</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solidFill>
                            <a:srgbClr val="FF0000"/>
                          </a:solidFill>
                          <a:effectLst/>
                        </a:rPr>
                        <a:t>SPECIES_PROPERTIES.NAME</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solidFill>
                            <a:srgbClr val="FF0000"/>
                          </a:solidFill>
                          <a:effectLst/>
                        </a:rPr>
                        <a:t>WEIGHT_PER</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lvl="0" algn="ctr" fontAlgn="b">
                        <a:buNone/>
                      </a:pPr>
                      <a:r>
                        <a:rPr lang="en-US" sz="1200" b="1" i="0" u="none" strike="noStrike" dirty="0">
                          <a:solidFill>
                            <a:srgbClr val="FF0000"/>
                          </a:solidFill>
                          <a:effectLst/>
                          <a:latin typeface="Lucida Sans Unicode"/>
                        </a:rPr>
                        <a:t>VOC</a:t>
                      </a:r>
                    </a:p>
                  </a:txBody>
                  <a:tcPr marL="7620" marR="7620" marT="7620" marB="0" anchor="b"/>
                </a:tc>
                <a:extLst>
                  <a:ext uri="{0D108BD9-81ED-4DB2-BD59-A6C34878D82A}">
                    <a16:rowId xmlns:a16="http://schemas.microsoft.com/office/drawing/2014/main" val="3301410438"/>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effectLst/>
                        </a:rPr>
                        <a:t>Flares - Natural Gas</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dirty="0">
                          <a:effectLst/>
                        </a:rPr>
                        <a:t>Uncontrolled</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dirty="0">
                          <a:effectLst/>
                        </a:rPr>
                        <a:t>05-Jan-89</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dirty="0">
                          <a:effectLst/>
                        </a:rPr>
                        <a:t>100</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438</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Ethane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30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endParaRPr lang="en-US" sz="1200" b="0" i="0" u="none" strike="noStrike" dirty="0">
                        <a:solidFill>
                          <a:srgbClr val="FF0000"/>
                        </a:solidFill>
                        <a:effectLst/>
                        <a:latin typeface="Lucida Sans Unicode"/>
                      </a:endParaRPr>
                    </a:p>
                  </a:txBody>
                  <a:tcPr marL="7620" marR="7620" marT="7620" marB="0" anchor="b"/>
                </a:tc>
                <a:extLst>
                  <a:ext uri="{0D108BD9-81ED-4DB2-BD59-A6C34878D82A}">
                    <a16:rowId xmlns:a16="http://schemas.microsoft.com/office/drawing/2014/main" val="2087557024"/>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Flares - Natural Gas</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dirty="0">
                          <a:effectLst/>
                        </a:rPr>
                        <a:t>Uncontrolled</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05-Jan-89</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100</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465</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Formaldehyde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20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0" i="0" u="none" strike="noStrike" dirty="0">
                          <a:solidFill>
                            <a:srgbClr val="FF0000"/>
                          </a:solidFill>
                          <a:effectLst/>
                          <a:latin typeface="Lucida Sans Unicode"/>
                        </a:rPr>
                        <a:t>YES</a:t>
                      </a:r>
                    </a:p>
                  </a:txBody>
                  <a:tcPr marL="7620" marR="7620" marT="7620" marB="0" anchor="b"/>
                </a:tc>
                <a:extLst>
                  <a:ext uri="{0D108BD9-81ED-4DB2-BD59-A6C34878D82A}">
                    <a16:rowId xmlns:a16="http://schemas.microsoft.com/office/drawing/2014/main" val="802346722"/>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Flares - Natural Gas</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Uncontrolled</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05-Jan-89</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100</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529</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Methane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20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endParaRPr lang="en-US" sz="1200" b="0" i="0" u="none" strike="noStrike" dirty="0">
                        <a:solidFill>
                          <a:srgbClr val="FF0000"/>
                        </a:solidFill>
                        <a:effectLst/>
                        <a:latin typeface="Lucida Sans Unicode"/>
                      </a:endParaRPr>
                    </a:p>
                  </a:txBody>
                  <a:tcPr marL="7620" marR="7620" marT="7620" marB="0" anchor="b"/>
                </a:tc>
                <a:extLst>
                  <a:ext uri="{0D108BD9-81ED-4DB2-BD59-A6C34878D82A}">
                    <a16:rowId xmlns:a16="http://schemas.microsoft.com/office/drawing/2014/main" val="2285555953"/>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Flares - Natural Gas</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Uncontrolled</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05-Jan-89</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100</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671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Propane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30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0" i="0" u="none" strike="noStrike" dirty="0">
                          <a:solidFill>
                            <a:srgbClr val="FF0000"/>
                          </a:solidFill>
                          <a:effectLst/>
                          <a:latin typeface="Lucida Sans Unicode"/>
                        </a:rPr>
                        <a:t>YES</a:t>
                      </a:r>
                    </a:p>
                  </a:txBody>
                  <a:tcPr marL="7620" marR="7620" marT="7620" marB="0" anchor="b"/>
                </a:tc>
                <a:extLst>
                  <a:ext uri="{0D108BD9-81ED-4DB2-BD59-A6C34878D82A}">
                    <a16:rowId xmlns:a16="http://schemas.microsoft.com/office/drawing/2014/main" val="466758099"/>
                  </a:ext>
                </a:extLst>
              </a:tr>
            </a:tbl>
          </a:graphicData>
        </a:graphic>
      </p:graphicFrame>
      <p:sp>
        <p:nvSpPr>
          <p:cNvPr id="7" name="TextBox 6"/>
          <p:cNvSpPr txBox="1"/>
          <p:nvPr/>
        </p:nvSpPr>
        <p:spPr>
          <a:xfrm>
            <a:off x="390681" y="390525"/>
            <a:ext cx="845820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400" b="0" i="0" u="none" strike="noStrike" kern="0" cap="none" spc="0" normalizeH="0" baseline="0" noProof="0" dirty="0">
                <a:ln>
                  <a:noFill/>
                </a:ln>
                <a:solidFill>
                  <a:srgbClr val="026CB6"/>
                </a:solidFill>
                <a:effectLst/>
                <a:uLnTx/>
                <a:uFillTx/>
              </a:rPr>
              <a:t>EXAMPLE TOG SPECIATION PROFILE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(selected fields</a:t>
            </a:r>
            <a:r>
              <a:rPr kumimoji="0" lang="en-US" sz="2800" b="0" i="0" u="none" strike="noStrike" kern="0" cap="none" spc="0" normalizeH="0" noProof="0" dirty="0">
                <a:ln>
                  <a:noFill/>
                </a:ln>
                <a:solidFill>
                  <a:sysClr val="windowText" lastClr="000000"/>
                </a:solidFill>
                <a:effectLst/>
                <a:uLnTx/>
                <a:uFillTx/>
              </a:rPr>
              <a:t> from the Query “View Gas Profiles”</a:t>
            </a:r>
            <a:r>
              <a:rPr kumimoji="0" lang="en-US" sz="2800" b="0" i="0" u="none" strike="noStrike" kern="0" cap="none" spc="0" normalizeH="0" baseline="0" noProof="0" dirty="0">
                <a:ln>
                  <a:noFill/>
                </a:ln>
                <a:solidFill>
                  <a:sysClr val="windowText" lastClr="000000"/>
                </a:solidFill>
                <a:effectLst/>
                <a:uLnTx/>
                <a:uFillTx/>
              </a:rPr>
              <a:t>)</a:t>
            </a:r>
          </a:p>
        </p:txBody>
      </p:sp>
      <p:sp>
        <p:nvSpPr>
          <p:cNvPr id="9" name="TextBox 8"/>
          <p:cNvSpPr txBox="1"/>
          <p:nvPr/>
        </p:nvSpPr>
        <p:spPr>
          <a:xfrm>
            <a:off x="514329" y="5486400"/>
            <a:ext cx="817247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Mass of Propane = 100 </a:t>
            </a:r>
            <a:r>
              <a:rPr kumimoji="0" lang="en-US" sz="1600" b="0" i="0" u="none" strike="noStrike" kern="0" cap="none" spc="0" normalizeH="0" baseline="0" noProof="0" dirty="0" err="1">
                <a:ln>
                  <a:noFill/>
                </a:ln>
                <a:solidFill>
                  <a:sysClr val="windowText" lastClr="000000"/>
                </a:solidFill>
                <a:effectLst/>
                <a:uLnTx/>
                <a:uFillTx/>
              </a:rPr>
              <a:t>lb</a:t>
            </a:r>
            <a:r>
              <a:rPr kumimoji="0" lang="en-US" sz="1600" b="0" i="0" u="none" strike="noStrike" kern="0" cap="none" spc="0" normalizeH="0" baseline="0" noProof="0" dirty="0">
                <a:ln>
                  <a:noFill/>
                </a:ln>
                <a:solidFill>
                  <a:sysClr val="windowText" lastClr="000000"/>
                </a:solidFill>
                <a:effectLst/>
                <a:uLnTx/>
                <a:uFillTx/>
              </a:rPr>
              <a:t> VOC x (30/100) [</a:t>
            </a:r>
            <a:r>
              <a:rPr kumimoji="0" lang="en-US" sz="1600" b="0" i="0" u="none" strike="noStrike" kern="0" cap="none" spc="0" normalizeH="0" baseline="0" noProof="0" dirty="0" err="1">
                <a:ln>
                  <a:noFill/>
                </a:ln>
                <a:solidFill>
                  <a:sysClr val="windowText" lastClr="000000"/>
                </a:solidFill>
                <a:effectLst/>
                <a:uLnTx/>
                <a:uFillTx/>
              </a:rPr>
              <a:t>lb</a:t>
            </a:r>
            <a:r>
              <a:rPr kumimoji="0" lang="en-US" sz="1600" b="0" i="0" u="none" strike="noStrike" kern="0" cap="none" spc="0" normalizeH="0" baseline="0" noProof="0" dirty="0">
                <a:ln>
                  <a:noFill/>
                </a:ln>
                <a:solidFill>
                  <a:sysClr val="windowText" lastClr="000000"/>
                </a:solidFill>
                <a:effectLst/>
                <a:uLnTx/>
                <a:uFillTx/>
              </a:rPr>
              <a:t> propane/</a:t>
            </a:r>
            <a:r>
              <a:rPr kumimoji="0" lang="en-US" sz="1600" b="0" i="0" u="none" strike="noStrike" kern="0" cap="none" spc="0" normalizeH="0" baseline="0" noProof="0" dirty="0" err="1">
                <a:ln>
                  <a:noFill/>
                </a:ln>
                <a:solidFill>
                  <a:sysClr val="windowText" lastClr="000000"/>
                </a:solidFill>
                <a:effectLst/>
                <a:uLnTx/>
                <a:uFillTx/>
              </a:rPr>
              <a:t>lb</a:t>
            </a:r>
            <a:r>
              <a:rPr kumimoji="0" lang="en-US" sz="1600" b="0" i="0" u="none" strike="noStrike" kern="0" cap="none" spc="0" normalizeH="0" baseline="0" noProof="0" dirty="0">
                <a:ln>
                  <a:noFill/>
                </a:ln>
                <a:solidFill>
                  <a:sysClr val="windowText" lastClr="000000"/>
                </a:solidFill>
                <a:effectLst/>
                <a:uLnTx/>
                <a:uFillTx/>
              </a:rPr>
              <a:t> TOG]   x  [2 lb TOG /1 lb VOC]</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rPr>
              <a:t>                            = 60 </a:t>
            </a:r>
            <a:r>
              <a:rPr lang="en-US" sz="1600" kern="0" dirty="0" err="1">
                <a:solidFill>
                  <a:sysClr val="windowText" lastClr="000000"/>
                </a:solidFill>
              </a:rPr>
              <a:t>lb</a:t>
            </a:r>
            <a:endParaRPr kumimoji="0" lang="en-US"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rPr>
              <a:t>                                                  </a:t>
            </a:r>
            <a:endParaRPr kumimoji="0" lang="en-US" sz="1600" b="0" i="0" u="none" strike="noStrike" kern="0" cap="none" spc="0" normalizeH="0" baseline="0" noProof="0" dirty="0">
              <a:ln>
                <a:noFill/>
              </a:ln>
              <a:solidFill>
                <a:srgbClr val="C00000"/>
              </a:solidFill>
              <a:effectLst/>
              <a:uLnTx/>
              <a:uFillTx/>
            </a:endParaRPr>
          </a:p>
        </p:txBody>
      </p:sp>
      <p:sp>
        <p:nvSpPr>
          <p:cNvPr id="2" name="TextBox 1"/>
          <p:cNvSpPr txBox="1"/>
          <p:nvPr>
            <p:extLst>
              <p:ext uri="{D42A27DB-BD31-4B8C-83A1-F6EECF244321}">
                <p14:modId xmlns:p14="http://schemas.microsoft.com/office/powerpoint/2010/main" val="2710025959"/>
              </p:ext>
            </p:extLst>
          </p:nvPr>
        </p:nvSpPr>
        <p:spPr>
          <a:xfrm>
            <a:off x="22746" y="4901237"/>
            <a:ext cx="9426054" cy="461665"/>
          </a:xfrm>
          <a:prstGeom prst="rect">
            <a:avLst/>
          </a:prstGeom>
          <a:noFill/>
        </p:spPr>
        <p:txBody>
          <a:bodyPr wrap="square" rtlCol="0" anchor="t">
            <a:spAutoFit/>
          </a:bodyPr>
          <a:lstStyle/>
          <a:p>
            <a:r>
              <a:rPr lang="en-US" dirty="0"/>
              <a:t>Assume you have 100 </a:t>
            </a:r>
            <a:r>
              <a:rPr lang="en-US" dirty="0" err="1"/>
              <a:t>lb</a:t>
            </a:r>
            <a:r>
              <a:rPr lang="en-US" dirty="0"/>
              <a:t> VOC from Flare – How much propane</a:t>
            </a:r>
            <a:r>
              <a:rPr lang="en-US" dirty="0">
                <a:cs typeface="Arial"/>
              </a:rPr>
              <a:t>?</a:t>
            </a:r>
            <a:endParaRPr lang="en-US" dirty="0"/>
          </a:p>
        </p:txBody>
      </p:sp>
      <p:sp>
        <p:nvSpPr>
          <p:cNvPr id="5" name="Slide Number Placeholder 4"/>
          <p:cNvSpPr>
            <a:spLocks noGrp="1"/>
          </p:cNvSpPr>
          <p:nvPr>
            <p:ph type="sldNum" sz="quarter" idx="12"/>
          </p:nvPr>
        </p:nvSpPr>
        <p:spPr/>
        <p:txBody>
          <a:bodyPr/>
          <a:lstStyle/>
          <a:p>
            <a:fld id="{61C894BD-DCE2-4A96-A9AF-225BBEAC2A40}" type="slidenum">
              <a:rPr lang="en-US" smtClean="0"/>
              <a:pPr/>
              <a:t>29</a:t>
            </a:fld>
            <a:endParaRPr lang="en-US"/>
          </a:p>
        </p:txBody>
      </p:sp>
      <p:sp>
        <p:nvSpPr>
          <p:cNvPr id="8" name="Footer Placeholder 7"/>
          <p:cNvSpPr>
            <a:spLocks noGrp="1"/>
          </p:cNvSpPr>
          <p:nvPr>
            <p:ph type="ftr" sz="quarter" idx="11"/>
          </p:nvPr>
        </p:nvSpPr>
        <p:spPr>
          <a:xfrm>
            <a:off x="533400" y="6407944"/>
            <a:ext cx="6197353" cy="365125"/>
          </a:xfrm>
        </p:spPr>
        <p:txBody>
          <a:bodyPr/>
          <a:lstStyle/>
          <a:p>
            <a:pPr algn="l"/>
            <a:r>
              <a:rPr lang="en-US" sz="1200"/>
              <a:t>Emission Inventory Training Workshop May 17, 2018</a:t>
            </a:r>
            <a:endParaRPr lang="en-US" sz="1200" dirty="0"/>
          </a:p>
        </p:txBody>
      </p:sp>
    </p:spTree>
    <p:extLst>
      <p:ext uri="{BB962C8B-B14F-4D97-AF65-F5344CB8AC3E}">
        <p14:creationId xmlns:p14="http://schemas.microsoft.com/office/powerpoint/2010/main" val="1883234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30</a:t>
            </a:fld>
            <a:endParaRPr lang="en-US" dirty="0"/>
          </a:p>
        </p:txBody>
      </p:sp>
    </p:spTree>
    <p:extLst>
      <p:ext uri="{BB962C8B-B14F-4D97-AF65-F5344CB8AC3E}">
        <p14:creationId xmlns:p14="http://schemas.microsoft.com/office/powerpoint/2010/main" val="3885276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589991" y="632713"/>
            <a:ext cx="8229600" cy="1143000"/>
          </a:xfrm>
        </p:spPr>
        <p:txBody>
          <a:bodyPr>
            <a:noAutofit/>
          </a:bodyPr>
          <a:lstStyle/>
          <a:p>
            <a:r>
              <a:rPr lang="en-US" sz="2800" dirty="0">
                <a:solidFill>
                  <a:srgbClr val="026CB6"/>
                </a:solidFill>
                <a:latin typeface="Arial"/>
                <a:cs typeface="Arial"/>
              </a:rPr>
              <a:t>Profiles in SPECIATE are a part of what is needed for AQ modeling</a:t>
            </a:r>
          </a:p>
        </p:txBody>
      </p:sp>
      <p:sp>
        <p:nvSpPr>
          <p:cNvPr id="3" name="Content Placeholder 2"/>
          <p:cNvSpPr>
            <a:spLocks noGrp="1"/>
          </p:cNvSpPr>
          <p:nvPr>
            <p:ph idx="1"/>
          </p:nvPr>
        </p:nvSpPr>
        <p:spPr>
          <a:xfrm>
            <a:off x="26276" y="1551778"/>
            <a:ext cx="8235696" cy="809871"/>
          </a:xfrm>
        </p:spPr>
        <p:txBody>
          <a:bodyPr>
            <a:normAutofit fontScale="70000" lnSpcReduction="20000"/>
          </a:bodyPr>
          <a:lstStyle/>
          <a:p>
            <a:pPr lvl="1"/>
            <a:r>
              <a:rPr lang="en-US" dirty="0"/>
              <a:t>Develop chemical-mechanism specific profiles from profiles in SPECIATE</a:t>
            </a:r>
          </a:p>
          <a:p>
            <a:pPr lvl="1"/>
            <a:r>
              <a:rPr lang="en-US" dirty="0"/>
              <a:t>Assign sources to profiles</a:t>
            </a:r>
          </a:p>
        </p:txBody>
      </p:sp>
      <p:sp>
        <p:nvSpPr>
          <p:cNvPr id="6" name="Rectangle 5"/>
          <p:cNvSpPr/>
          <p:nvPr>
            <p:extLst/>
          </p:nvPr>
        </p:nvSpPr>
        <p:spPr>
          <a:xfrm>
            <a:off x="124631" y="4149809"/>
            <a:ext cx="1499919" cy="1490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Emission Inventories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Criteria </a:t>
            </a:r>
            <a:r>
              <a:rPr lang="en-US" sz="1200" kern="0" dirty="0">
                <a:solidFill>
                  <a:sysClr val="windowText" lastClr="000000"/>
                </a:solidFill>
              </a:rPr>
              <a:t>Air</a:t>
            </a:r>
            <a:r>
              <a:rPr kumimoji="0" lang="en-US" sz="1200" b="0" i="0" u="none" strike="noStrike" kern="0" cap="none" spc="0" normalizeH="0" baseline="0" noProof="0" dirty="0">
                <a:ln>
                  <a:noFill/>
                </a:ln>
                <a:solidFill>
                  <a:sysClr val="windowText" lastClr="000000"/>
                </a:solidFill>
                <a:effectLst/>
                <a:uLnTx/>
                <a:uFillTx/>
              </a:rPr>
              <a:t> Pollutants, Hazardous</a:t>
            </a:r>
            <a:r>
              <a:rPr kumimoji="0" lang="en-US" sz="1200" b="0" i="0" u="none" strike="noStrike" kern="0" cap="none" spc="0" normalizeH="0" noProof="0" dirty="0">
                <a:ln>
                  <a:noFill/>
                </a:ln>
                <a:solidFill>
                  <a:sysClr val="windowText" lastClr="000000"/>
                </a:solidFill>
                <a:effectLst/>
                <a:uLnTx/>
                <a:uFillTx/>
              </a:rPr>
              <a:t> Air Pollutants</a:t>
            </a:r>
            <a:br>
              <a:rPr lang="en-US" dirty="0"/>
            </a:br>
            <a:endParaRPr kumimoji="0" lang="en-US" sz="1400" b="0" i="0" u="none" strike="noStrike" kern="0" cap="none" spc="0" normalizeH="0" baseline="0" noProof="0" dirty="0">
              <a:ln>
                <a:noFill/>
              </a:ln>
              <a:solidFill>
                <a:sysClr val="windowText" lastClr="000000"/>
              </a:solidFill>
              <a:effectLst/>
              <a:uLnTx/>
              <a:uFillTx/>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178" y="2392208"/>
            <a:ext cx="1523820" cy="1076833"/>
          </a:xfrm>
          <a:prstGeom prst="rect">
            <a:avLst/>
          </a:prstGeom>
        </p:spPr>
      </p:pic>
      <p:sp>
        <p:nvSpPr>
          <p:cNvPr id="11" name="Right Arrow 10"/>
          <p:cNvSpPr/>
          <p:nvPr/>
        </p:nvSpPr>
        <p:spPr>
          <a:xfrm rot="10800000" flipV="1">
            <a:off x="5757187" y="3845183"/>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Right Arrow 11"/>
          <p:cNvSpPr/>
          <p:nvPr/>
        </p:nvSpPr>
        <p:spPr>
          <a:xfrm flipV="1">
            <a:off x="1624550" y="4829556"/>
            <a:ext cx="621214" cy="231912"/>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Right Arrow 14"/>
          <p:cNvSpPr/>
          <p:nvPr/>
        </p:nvSpPr>
        <p:spPr>
          <a:xfrm rot="5400000" flipV="1">
            <a:off x="3930519" y="3494274"/>
            <a:ext cx="259565" cy="261397"/>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fld id="{61C894BD-DCE2-4A96-A9AF-225BBEAC2A40}" type="slidenum">
              <a:rPr lang="en-US" smtClean="0"/>
              <a:pPr/>
              <a:t>31</a:t>
            </a:fld>
            <a:endParaRPr lang="en-US"/>
          </a:p>
        </p:txBody>
      </p:sp>
      <p:sp>
        <p:nvSpPr>
          <p:cNvPr id="9" name="Footer Placeholder 8"/>
          <p:cNvSpPr>
            <a:spLocks noGrp="1"/>
          </p:cNvSpPr>
          <p:nvPr>
            <p:ph type="ftr" sz="quarter" idx="11"/>
          </p:nvPr>
        </p:nvSpPr>
        <p:spPr>
          <a:xfrm>
            <a:off x="762000" y="6407944"/>
            <a:ext cx="6934200" cy="365125"/>
          </a:xfrm>
        </p:spPr>
        <p:txBody>
          <a:bodyPr/>
          <a:lstStyle/>
          <a:p>
            <a:pPr algn="l"/>
            <a:r>
              <a:rPr lang="en-US" sz="1200"/>
              <a:t>Emission Inventory Training Workshop May 17, 2018</a:t>
            </a:r>
            <a:endParaRPr lang="en-US" sz="1200" dirty="0"/>
          </a:p>
        </p:txBody>
      </p:sp>
      <p:sp>
        <p:nvSpPr>
          <p:cNvPr id="4" name="TextBox 3"/>
          <p:cNvSpPr txBox="1"/>
          <p:nvPr/>
        </p:nvSpPr>
        <p:spPr>
          <a:xfrm>
            <a:off x="2252663" y="4713288"/>
            <a:ext cx="4094981" cy="461665"/>
          </a:xfrm>
          <a:prstGeom prst="rect">
            <a:avLst/>
          </a:prstGeom>
          <a:noFill/>
          <a:ln>
            <a:solidFill>
              <a:srgbClr val="0070B9"/>
            </a:solidFill>
          </a:ln>
        </p:spPr>
        <p:txBody>
          <a:bodyPr wrap="square" rtlCol="0" anchor="t">
            <a:spAutoFit/>
          </a:bodyPr>
          <a:lstStyle/>
          <a:p>
            <a:r>
              <a:rPr lang="en-US" b="1" dirty="0">
                <a:solidFill>
                  <a:srgbClr val="003F69"/>
                </a:solidFill>
              </a:rPr>
              <a:t>SMOKE - Emissions Model</a:t>
            </a:r>
          </a:p>
        </p:txBody>
      </p:sp>
      <p:sp>
        <p:nvSpPr>
          <p:cNvPr id="24" name="TextBox 23"/>
          <p:cNvSpPr txBox="1"/>
          <p:nvPr>
            <p:extLst/>
          </p:nvPr>
        </p:nvSpPr>
        <p:spPr>
          <a:xfrm>
            <a:off x="3110863" y="3792193"/>
            <a:ext cx="2570890" cy="461665"/>
          </a:xfrm>
          <a:prstGeom prst="rect">
            <a:avLst/>
          </a:prstGeom>
          <a:noFill/>
          <a:ln>
            <a:solidFill>
              <a:srgbClr val="0070B9"/>
            </a:solidFill>
          </a:ln>
        </p:spPr>
        <p:txBody>
          <a:bodyPr wrap="square" rtlCol="0" anchor="t">
            <a:spAutoFit/>
          </a:bodyPr>
          <a:lstStyle/>
          <a:p>
            <a:pPr algn="ctr"/>
            <a:r>
              <a:rPr lang="en-US" dirty="0"/>
              <a:t>Speciation Tool</a:t>
            </a:r>
            <a:endParaRPr lang="en-US"/>
          </a:p>
        </p:txBody>
      </p:sp>
      <p:sp>
        <p:nvSpPr>
          <p:cNvPr id="25" name="Right Arrow 24"/>
          <p:cNvSpPr/>
          <p:nvPr/>
        </p:nvSpPr>
        <p:spPr>
          <a:xfrm rot="5400000" flipV="1">
            <a:off x="3930520" y="4290380"/>
            <a:ext cx="259565" cy="261397"/>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4085432" y="4431969"/>
            <a:ext cx="4933244" cy="307777"/>
          </a:xfrm>
          <a:prstGeom prst="rect">
            <a:avLst/>
          </a:prstGeom>
          <a:noFill/>
        </p:spPr>
        <p:txBody>
          <a:bodyPr wrap="square" rtlCol="0">
            <a:spAutoFit/>
          </a:bodyPr>
          <a:lstStyle/>
          <a:p>
            <a:r>
              <a:rPr lang="en-US" sz="1400" b="1" dirty="0">
                <a:solidFill>
                  <a:srgbClr val="FF0000"/>
                </a:solidFill>
              </a:rPr>
              <a:t>GSPRO</a:t>
            </a:r>
            <a:r>
              <a:rPr lang="en-US" sz="1400" b="1" dirty="0">
                <a:solidFill>
                  <a:schemeClr val="accent4"/>
                </a:solidFill>
              </a:rPr>
              <a:t>: mechanism-specific profiles, </a:t>
            </a:r>
            <a:r>
              <a:rPr lang="en-US" sz="1400" b="1" dirty="0">
                <a:solidFill>
                  <a:srgbClr val="FF0000"/>
                </a:solidFill>
              </a:rPr>
              <a:t>GSCNV</a:t>
            </a:r>
          </a:p>
        </p:txBody>
      </p:sp>
      <p:sp>
        <p:nvSpPr>
          <p:cNvPr id="20" name="TextBox 19"/>
          <p:cNvSpPr txBox="1"/>
          <p:nvPr/>
        </p:nvSpPr>
        <p:spPr>
          <a:xfrm>
            <a:off x="2623753" y="3379196"/>
            <a:ext cx="1676400" cy="430887"/>
          </a:xfrm>
          <a:prstGeom prst="rect">
            <a:avLst/>
          </a:prstGeom>
          <a:noFill/>
        </p:spPr>
        <p:txBody>
          <a:bodyPr wrap="square" rtlCol="0">
            <a:spAutoFit/>
          </a:bodyPr>
          <a:lstStyle/>
          <a:p>
            <a:r>
              <a:rPr lang="en-US" sz="1100" dirty="0"/>
              <a:t>Speciation profiles, species properties</a:t>
            </a:r>
          </a:p>
        </p:txBody>
      </p:sp>
      <p:sp>
        <p:nvSpPr>
          <p:cNvPr id="26" name="TextBox 25"/>
          <p:cNvSpPr txBox="1"/>
          <p:nvPr/>
        </p:nvSpPr>
        <p:spPr>
          <a:xfrm>
            <a:off x="6487401" y="3601955"/>
            <a:ext cx="1752080" cy="738664"/>
          </a:xfrm>
          <a:prstGeom prst="rect">
            <a:avLst/>
          </a:prstGeom>
          <a:noFill/>
        </p:spPr>
        <p:txBody>
          <a:bodyPr wrap="square" rtlCol="0">
            <a:spAutoFit/>
          </a:bodyPr>
          <a:lstStyle/>
          <a:p>
            <a:r>
              <a:rPr lang="en-US" sz="1400" dirty="0"/>
              <a:t>Chemical mechanism mappings</a:t>
            </a:r>
          </a:p>
        </p:txBody>
      </p:sp>
      <p:sp>
        <p:nvSpPr>
          <p:cNvPr id="27" name="Right Arrow 26"/>
          <p:cNvSpPr/>
          <p:nvPr/>
        </p:nvSpPr>
        <p:spPr>
          <a:xfrm rot="5400000" flipV="1">
            <a:off x="3930519" y="5345336"/>
            <a:ext cx="259565" cy="261397"/>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2441031" y="5786735"/>
            <a:ext cx="3878082" cy="461665"/>
          </a:xfrm>
          <a:prstGeom prst="rect">
            <a:avLst/>
          </a:prstGeom>
          <a:noFill/>
          <a:ln>
            <a:solidFill>
              <a:srgbClr val="0070B9"/>
            </a:solidFill>
          </a:ln>
        </p:spPr>
        <p:txBody>
          <a:bodyPr wrap="square" rtlCol="0">
            <a:spAutoFit/>
          </a:bodyPr>
          <a:lstStyle/>
          <a:p>
            <a:r>
              <a:rPr lang="en-US" dirty="0"/>
              <a:t>Model Species Emissions</a:t>
            </a:r>
          </a:p>
        </p:txBody>
      </p:sp>
      <p:sp>
        <p:nvSpPr>
          <p:cNvPr id="29" name="Right Arrow 28"/>
          <p:cNvSpPr/>
          <p:nvPr/>
        </p:nvSpPr>
        <p:spPr>
          <a:xfrm rot="10800000" flipV="1">
            <a:off x="6370833" y="4815958"/>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127107" y="4793509"/>
            <a:ext cx="1981200" cy="523220"/>
          </a:xfrm>
          <a:prstGeom prst="rect">
            <a:avLst/>
          </a:prstGeom>
          <a:noFill/>
        </p:spPr>
        <p:txBody>
          <a:bodyPr wrap="square" rtlCol="0">
            <a:spAutoFit/>
          </a:bodyPr>
          <a:lstStyle/>
          <a:p>
            <a:r>
              <a:rPr lang="en-US" sz="1400" b="1" dirty="0">
                <a:solidFill>
                  <a:srgbClr val="FF0000"/>
                </a:solidFill>
              </a:rPr>
              <a:t>GSREF</a:t>
            </a:r>
            <a:r>
              <a:rPr lang="en-US" sz="1400" b="1" dirty="0">
                <a:solidFill>
                  <a:schemeClr val="accent4"/>
                </a:solidFill>
              </a:rPr>
              <a:t>: SCC/FIPs-to-profile mapping </a:t>
            </a:r>
          </a:p>
        </p:txBody>
      </p:sp>
    </p:spTree>
    <p:extLst>
      <p:ext uri="{BB962C8B-B14F-4D97-AF65-F5344CB8AC3E}">
        <p14:creationId xmlns:p14="http://schemas.microsoft.com/office/powerpoint/2010/main" val="199350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17672" y="301772"/>
            <a:ext cx="8229600" cy="1143000"/>
          </a:xfrm>
        </p:spPr>
        <p:txBody>
          <a:bodyPr>
            <a:normAutofit fontScale="90000"/>
          </a:bodyPr>
          <a:lstStyle/>
          <a:p>
            <a:r>
              <a:rPr lang="en-US" dirty="0"/>
              <a:t>PM</a:t>
            </a:r>
            <a:r>
              <a:rPr lang="en-US" baseline="-25000" dirty="0"/>
              <a:t>2.5</a:t>
            </a:r>
            <a:r>
              <a:rPr lang="en-US" dirty="0"/>
              <a:t> SPECIATION- MODELING PROFILE EXAMPLE</a:t>
            </a:r>
          </a:p>
        </p:txBody>
      </p:sp>
      <p:graphicFrame>
        <p:nvGraphicFramePr>
          <p:cNvPr id="7" name="Table 6"/>
          <p:cNvGraphicFramePr>
            <a:graphicFrameLocks noGrp="1"/>
          </p:cNvGraphicFramePr>
          <p:nvPr>
            <p:extLst>
              <p:ext uri="{D42A27DB-BD31-4B8C-83A1-F6EECF244321}">
                <p14:modId xmlns:p14="http://schemas.microsoft.com/office/powerpoint/2010/main" val="3281413263"/>
              </p:ext>
            </p:extLst>
          </p:nvPr>
        </p:nvGraphicFramePr>
        <p:xfrm>
          <a:off x="627935" y="2032966"/>
          <a:ext cx="3886201" cy="4463041"/>
        </p:xfrm>
        <a:graphic>
          <a:graphicData uri="http://schemas.openxmlformats.org/drawingml/2006/table">
            <a:tbl>
              <a:tblPr>
                <a:tableStyleId>{5C22544A-7EE6-4342-B048-85BDC9FD1C3A}</a:tableStyleId>
              </a:tblPr>
              <a:tblGrid>
                <a:gridCol w="905905">
                  <a:extLst>
                    <a:ext uri="{9D8B030D-6E8A-4147-A177-3AD203B41FA5}">
                      <a16:colId xmlns:a16="http://schemas.microsoft.com/office/drawing/2014/main" val="20000"/>
                    </a:ext>
                  </a:extLst>
                </a:gridCol>
                <a:gridCol w="1719906">
                  <a:extLst>
                    <a:ext uri="{9D8B030D-6E8A-4147-A177-3AD203B41FA5}">
                      <a16:colId xmlns:a16="http://schemas.microsoft.com/office/drawing/2014/main" val="20001"/>
                    </a:ext>
                  </a:extLst>
                </a:gridCol>
                <a:gridCol w="630195">
                  <a:extLst>
                    <a:ext uri="{9D8B030D-6E8A-4147-A177-3AD203B41FA5}">
                      <a16:colId xmlns:a16="http://schemas.microsoft.com/office/drawing/2014/main" val="20002"/>
                    </a:ext>
                  </a:extLst>
                </a:gridCol>
                <a:gridCol w="630195">
                  <a:extLst>
                    <a:ext uri="{9D8B030D-6E8A-4147-A177-3AD203B41FA5}">
                      <a16:colId xmlns:a16="http://schemas.microsoft.com/office/drawing/2014/main" val="20003"/>
                    </a:ext>
                  </a:extLst>
                </a:gridCol>
              </a:tblGrid>
              <a:tr h="444021">
                <a:tc>
                  <a:txBody>
                    <a:bodyPr/>
                    <a:lstStyle/>
                    <a:p>
                      <a:pPr algn="l" fontAlgn="b"/>
                      <a:r>
                        <a:rPr lang="en-US" sz="1400" b="1" u="none" strike="noStrike" dirty="0">
                          <a:effectLst/>
                        </a:rPr>
                        <a:t>species name</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400" b="1" u="none" strike="noStrike" dirty="0">
                          <a:effectLst/>
                        </a:rPr>
                        <a:t>species </a:t>
                      </a:r>
                      <a:br>
                        <a:rPr lang="en-US" sz="1400" b="1" u="none" strike="noStrike" dirty="0">
                          <a:effectLst/>
                        </a:rPr>
                      </a:br>
                      <a:r>
                        <a:rPr lang="en-US" sz="1400" b="1" u="none" strike="noStrike" dirty="0">
                          <a:effectLst/>
                        </a:rPr>
                        <a:t>description</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400" b="1" u="none" strike="noStrike">
                          <a:effectLst/>
                        </a:rPr>
                        <a:t>AE5</a:t>
                      </a:r>
                      <a:endParaRPr lang="en-US" sz="1400" b="1" i="0" u="none" strike="noStrike">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400" b="1" u="none" strike="noStrike" dirty="0">
                          <a:effectLst/>
                        </a:rPr>
                        <a:t>AE6</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extLst>
                  <a:ext uri="{0D108BD9-81ED-4DB2-BD59-A6C34878D82A}">
                    <a16:rowId xmlns:a16="http://schemas.microsoft.com/office/drawing/2014/main" val="10000"/>
                  </a:ext>
                </a:extLst>
              </a:tr>
              <a:tr h="195835">
                <a:tc>
                  <a:txBody>
                    <a:bodyPr/>
                    <a:lstStyle/>
                    <a:p>
                      <a:pPr algn="l" fontAlgn="b"/>
                      <a:r>
                        <a:rPr lang="en-US" sz="1200" u="none" strike="noStrike" dirty="0">
                          <a:effectLst/>
                        </a:rPr>
                        <a:t>POC</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organic carbon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5835">
                <a:tc>
                  <a:txBody>
                    <a:bodyPr/>
                    <a:lstStyle/>
                    <a:p>
                      <a:pPr algn="l" fontAlgn="b"/>
                      <a:r>
                        <a:rPr lang="en-US" sz="1200" u="none" strike="noStrike">
                          <a:effectLst/>
                        </a:rPr>
                        <a:t>PEC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elemental carbon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5835">
                <a:tc>
                  <a:txBody>
                    <a:bodyPr/>
                    <a:lstStyle/>
                    <a:p>
                      <a:pPr algn="l" fontAlgn="b"/>
                      <a:r>
                        <a:rPr lang="en-US" sz="1200" u="none" strike="noStrike">
                          <a:effectLst/>
                        </a:rPr>
                        <a:t>PSO4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sulfate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5835">
                <a:tc>
                  <a:txBody>
                    <a:bodyPr/>
                    <a:lstStyle/>
                    <a:p>
                      <a:pPr algn="l" fontAlgn="b"/>
                      <a:r>
                        <a:rPr lang="en-US" sz="1200" u="none" strike="noStrike">
                          <a:effectLst/>
                        </a:rPr>
                        <a:t>PNO3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nitrate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5835">
                <a:tc>
                  <a:txBody>
                    <a:bodyPr/>
                    <a:lstStyle/>
                    <a:p>
                      <a:pPr algn="l" fontAlgn="b"/>
                      <a:r>
                        <a:rPr lang="en-US" sz="1200" u="none" strike="noStrike">
                          <a:effectLst/>
                        </a:rPr>
                        <a:t>PMFINE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unspeciated PM2.5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5835">
                <a:tc>
                  <a:txBody>
                    <a:bodyPr/>
                    <a:lstStyle/>
                    <a:p>
                      <a:pPr algn="l" fontAlgn="b"/>
                      <a:r>
                        <a:rPr lang="en-US" sz="1200" u="none" strike="noStrike">
                          <a:effectLst/>
                        </a:rPr>
                        <a:t>PNH4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ammonium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81975">
                <a:tc>
                  <a:txBody>
                    <a:bodyPr/>
                    <a:lstStyle/>
                    <a:p>
                      <a:pPr algn="l" fontAlgn="b"/>
                      <a:r>
                        <a:rPr lang="en-US" sz="1200" u="none" strike="noStrike" dirty="0">
                          <a:solidFill>
                            <a:srgbClr val="FF0000"/>
                          </a:solidFill>
                          <a:effectLst/>
                        </a:rPr>
                        <a:t>PNCOM</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non-carbon organic matter</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N</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Y</a:t>
                      </a:r>
                      <a:endParaRPr lang="en-US"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5835">
                <a:tc>
                  <a:txBody>
                    <a:bodyPr/>
                    <a:lstStyle/>
                    <a:p>
                      <a:pPr algn="l" fontAlgn="b"/>
                      <a:r>
                        <a:rPr lang="en-US" sz="1200" u="none" strike="noStrike">
                          <a:effectLst/>
                        </a:rPr>
                        <a:t>PFE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iron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95835">
                <a:tc>
                  <a:txBody>
                    <a:bodyPr/>
                    <a:lstStyle/>
                    <a:p>
                      <a:pPr algn="l" fontAlgn="b"/>
                      <a:r>
                        <a:rPr lang="en-US" sz="1200" u="none" strike="noStrike">
                          <a:effectLst/>
                        </a:rPr>
                        <a:t>PAL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aluminum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195835">
                <a:tc>
                  <a:txBody>
                    <a:bodyPr/>
                    <a:lstStyle/>
                    <a:p>
                      <a:pPr algn="l" fontAlgn="b"/>
                      <a:r>
                        <a:rPr lang="en-US" sz="1200" u="none" strike="noStrike">
                          <a:effectLst/>
                        </a:rPr>
                        <a:t>PSI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silica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195835">
                <a:tc>
                  <a:txBody>
                    <a:bodyPr/>
                    <a:lstStyle/>
                    <a:p>
                      <a:pPr algn="l" fontAlgn="b"/>
                      <a:r>
                        <a:rPr lang="en-US" sz="1200" u="none" strike="noStrike">
                          <a:effectLst/>
                        </a:rPr>
                        <a:t>PTI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titanium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195835">
                <a:tc>
                  <a:txBody>
                    <a:bodyPr/>
                    <a:lstStyle/>
                    <a:p>
                      <a:pPr algn="l" fontAlgn="b"/>
                      <a:r>
                        <a:rPr lang="en-US" sz="1200" u="none" strike="noStrike">
                          <a:effectLst/>
                        </a:rPr>
                        <a:t>PCA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calcium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195835">
                <a:tc>
                  <a:txBody>
                    <a:bodyPr/>
                    <a:lstStyle/>
                    <a:p>
                      <a:pPr algn="l" fontAlgn="b"/>
                      <a:r>
                        <a:rPr lang="en-US" sz="1200" u="none" strike="noStrike">
                          <a:effectLst/>
                        </a:rPr>
                        <a:t>PMG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magnesium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195835">
                <a:tc>
                  <a:txBody>
                    <a:bodyPr/>
                    <a:lstStyle/>
                    <a:p>
                      <a:pPr algn="l" fontAlgn="b"/>
                      <a:r>
                        <a:rPr lang="en-US" sz="1200" u="none" strike="noStrike">
                          <a:effectLst/>
                        </a:rPr>
                        <a:t>PK</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potassium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195835">
                <a:tc>
                  <a:txBody>
                    <a:bodyPr/>
                    <a:lstStyle/>
                    <a:p>
                      <a:pPr algn="l" fontAlgn="b"/>
                      <a:r>
                        <a:rPr lang="en-US" sz="1200" u="none" strike="noStrike">
                          <a:effectLst/>
                        </a:rPr>
                        <a:t>PMN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manganese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195835">
                <a:tc>
                  <a:txBody>
                    <a:bodyPr/>
                    <a:lstStyle/>
                    <a:p>
                      <a:pPr algn="l" fontAlgn="b"/>
                      <a:r>
                        <a:rPr lang="en-US" sz="1200" u="none" strike="noStrike">
                          <a:effectLst/>
                        </a:rPr>
                        <a:t>PNA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sodium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r h="195835">
                <a:tc>
                  <a:txBody>
                    <a:bodyPr/>
                    <a:lstStyle/>
                    <a:p>
                      <a:pPr algn="l" fontAlgn="b"/>
                      <a:r>
                        <a:rPr lang="en-US" sz="1200" u="none" strike="noStrike">
                          <a:effectLst/>
                        </a:rPr>
                        <a:t>PCL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chloride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7"/>
                  </a:ext>
                </a:extLst>
              </a:tr>
              <a:tr h="307850">
                <a:tc>
                  <a:txBody>
                    <a:bodyPr/>
                    <a:lstStyle/>
                    <a:p>
                      <a:pPr algn="l" fontAlgn="b"/>
                      <a:r>
                        <a:rPr lang="en-US" sz="1200" u="none" strike="noStrike" dirty="0">
                          <a:solidFill>
                            <a:srgbClr val="FF0000"/>
                          </a:solidFill>
                          <a:effectLst/>
                        </a:rPr>
                        <a:t>PH2O</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water</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N</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Y</a:t>
                      </a:r>
                      <a:endParaRPr lang="en-US"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8"/>
                  </a:ext>
                </a:extLst>
              </a:tr>
              <a:tr h="195835">
                <a:tc>
                  <a:txBody>
                    <a:bodyPr/>
                    <a:lstStyle/>
                    <a:p>
                      <a:pPr algn="l" fontAlgn="b"/>
                      <a:r>
                        <a:rPr lang="en-US" sz="1200" u="none" strike="noStrike">
                          <a:effectLst/>
                        </a:rPr>
                        <a:t>PMOTHR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err="1">
                          <a:effectLst/>
                        </a:rPr>
                        <a:t>unspeciated</a:t>
                      </a:r>
                      <a:r>
                        <a:rPr lang="en-US" sz="1200" u="none" strike="noStrike" dirty="0">
                          <a:effectLst/>
                        </a:rPr>
                        <a:t> PM2.5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3658297"/>
              </p:ext>
            </p:extLst>
          </p:nvPr>
        </p:nvGraphicFramePr>
        <p:xfrm>
          <a:off x="5149401" y="2339487"/>
          <a:ext cx="3389472" cy="4068457"/>
        </p:xfrm>
        <a:graphic>
          <a:graphicData uri="http://schemas.openxmlformats.org/drawingml/2006/table">
            <a:tbl>
              <a:tblPr>
                <a:tableStyleId>{35758FB7-9AC5-4552-8A53-C91805E547FA}</a:tableStyleId>
              </a:tblPr>
              <a:tblGrid>
                <a:gridCol w="1143000">
                  <a:extLst>
                    <a:ext uri="{9D8B030D-6E8A-4147-A177-3AD203B41FA5}">
                      <a16:colId xmlns:a16="http://schemas.microsoft.com/office/drawing/2014/main" val="20000"/>
                    </a:ext>
                  </a:extLst>
                </a:gridCol>
                <a:gridCol w="977758">
                  <a:extLst>
                    <a:ext uri="{9D8B030D-6E8A-4147-A177-3AD203B41FA5}">
                      <a16:colId xmlns:a16="http://schemas.microsoft.com/office/drawing/2014/main" val="20001"/>
                    </a:ext>
                  </a:extLst>
                </a:gridCol>
                <a:gridCol w="1268714">
                  <a:extLst>
                    <a:ext uri="{9D8B030D-6E8A-4147-A177-3AD203B41FA5}">
                      <a16:colId xmlns:a16="http://schemas.microsoft.com/office/drawing/2014/main" val="20002"/>
                    </a:ext>
                  </a:extLst>
                </a:gridCol>
              </a:tblGrid>
              <a:tr h="263225">
                <a:tc>
                  <a:txBody>
                    <a:bodyPr/>
                    <a:lstStyle/>
                    <a:p>
                      <a:pPr algn="l" fontAlgn="b"/>
                      <a:r>
                        <a:rPr lang="en-US" sz="1600" b="1" u="none" strike="noStrike" dirty="0">
                          <a:effectLst/>
                        </a:rPr>
                        <a:t>pollutant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a:effectLst/>
                        </a:rPr>
                        <a:t>species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err="1">
                          <a:effectLst/>
                        </a:rPr>
                        <a:t>massfrac</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extLst>
                  <a:ext uri="{0D108BD9-81ED-4DB2-BD59-A6C34878D82A}">
                    <a16:rowId xmlns:a16="http://schemas.microsoft.com/office/drawing/2014/main" val="10000"/>
                  </a:ext>
                </a:extLst>
              </a:tr>
              <a:tr h="238872">
                <a:tc>
                  <a:txBody>
                    <a:bodyPr/>
                    <a:lstStyle/>
                    <a:p>
                      <a:pPr algn="l" fontAlgn="b"/>
                      <a:r>
                        <a:rPr lang="en-US" sz="1200" u="none" strike="noStrike" dirty="0">
                          <a:effectLst/>
                        </a:rPr>
                        <a:t>PM2_5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POC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0.5019</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38872">
                <a:tc>
                  <a:txBody>
                    <a:bodyPr/>
                    <a:lstStyle/>
                    <a:p>
                      <a:pPr algn="l" fontAlgn="b"/>
                      <a:r>
                        <a:rPr lang="en-US" sz="1200" u="none" strike="noStrike" dirty="0">
                          <a:effectLst/>
                        </a:rPr>
                        <a:t>PM2_5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PEC</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0.1093</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PSO4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0.0033</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PNO3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0.0107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PNH4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0.0034</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PAL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0.0005</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PCA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38872">
                <a:tc>
                  <a:txBody>
                    <a:bodyPr/>
                    <a:lstStyle/>
                    <a:p>
                      <a:pPr algn="l" fontAlgn="b"/>
                      <a:r>
                        <a:rPr lang="en-US" sz="1200" u="none" strike="noStrike" dirty="0">
                          <a:effectLst/>
                        </a:rPr>
                        <a:t>PM2_5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PCL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0.0024</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PFE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0.0004</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PK</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0.0014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PMN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0.0001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PMOTHR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0.0125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0.0014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PNCOM</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0.3513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PSI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0.0001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22215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PTI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0.0007</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bl>
          </a:graphicData>
        </a:graphic>
      </p:graphicFrame>
      <p:sp>
        <p:nvSpPr>
          <p:cNvPr id="9" name="TextBox 8"/>
          <p:cNvSpPr txBox="1"/>
          <p:nvPr/>
        </p:nvSpPr>
        <p:spPr>
          <a:xfrm>
            <a:off x="4864365" y="2001474"/>
            <a:ext cx="421301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Prescribed Burning – Composite (91109)</a:t>
            </a:r>
          </a:p>
        </p:txBody>
      </p:sp>
      <p:sp>
        <p:nvSpPr>
          <p:cNvPr id="8" name="TextBox 7"/>
          <p:cNvSpPr txBox="1"/>
          <p:nvPr/>
        </p:nvSpPr>
        <p:spPr>
          <a:xfrm>
            <a:off x="876300" y="1663634"/>
            <a:ext cx="33528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Model species definitions</a:t>
            </a:r>
          </a:p>
        </p:txBody>
      </p:sp>
      <p:sp>
        <p:nvSpPr>
          <p:cNvPr id="11" name="TextBox 10"/>
          <p:cNvSpPr txBox="1"/>
          <p:nvPr/>
        </p:nvSpPr>
        <p:spPr>
          <a:xfrm>
            <a:off x="5294472" y="1366727"/>
            <a:ext cx="3352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Example modeling speciation profile – AE6</a:t>
            </a:r>
          </a:p>
        </p:txBody>
      </p:sp>
      <p:sp>
        <p:nvSpPr>
          <p:cNvPr id="10" name="Slide Number Placeholder 9"/>
          <p:cNvSpPr>
            <a:spLocks noGrp="1"/>
          </p:cNvSpPr>
          <p:nvPr>
            <p:ph type="sldNum" sz="quarter" idx="12"/>
          </p:nvPr>
        </p:nvSpPr>
        <p:spPr/>
        <p:txBody>
          <a:bodyPr/>
          <a:lstStyle/>
          <a:p>
            <a:fld id="{61C894BD-DCE2-4A96-A9AF-225BBEAC2A40}" type="slidenum">
              <a:rPr lang="en-US" smtClean="0"/>
              <a:pPr/>
              <a:t>32</a:t>
            </a:fld>
            <a:endParaRPr lang="en-US"/>
          </a:p>
        </p:txBody>
      </p:sp>
      <p:sp>
        <p:nvSpPr>
          <p:cNvPr id="2" name="Footer Placeholder 1">
            <a:extLst>
              <a:ext uri="{FF2B5EF4-FFF2-40B4-BE49-F238E27FC236}">
                <a16:creationId xmlns:a16="http://schemas.microsoft.com/office/drawing/2014/main" id="{6D2687AE-1909-4403-9F01-95C8F4B22AC6}"/>
              </a:ext>
            </a:extLst>
          </p:cNvPr>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57789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ext uri="{D42A27DB-BD31-4B8C-83A1-F6EECF244321}">
                <p14:modId xmlns:p14="http://schemas.microsoft.com/office/powerpoint/2010/main" val="2623208218"/>
              </p:ext>
            </p:extLst>
          </p:nvPr>
        </p:nvSpPr>
        <p:spPr>
          <a:prstGeom prst="rect">
            <a:avLst/>
          </a:prstGeom>
        </p:spPr>
        <p:txBody>
          <a:bodyPr anchor="t">
            <a:normAutofit fontScale="90000"/>
          </a:bodyPr>
          <a:lstStyle/>
          <a:p>
            <a:r>
              <a:rPr lang="en-US" dirty="0"/>
              <a:t>HOW DO YOU KNOW THE PM</a:t>
            </a:r>
            <a:r>
              <a:rPr lang="en-US" baseline="-25000" dirty="0"/>
              <a:t>2.5</a:t>
            </a:r>
            <a:r>
              <a:rPr lang="en-US" dirty="0"/>
              <a:t> PROFILE HAS WHAT YOU NEED?</a:t>
            </a:r>
          </a:p>
        </p:txBody>
      </p:sp>
      <p:sp>
        <p:nvSpPr>
          <p:cNvPr id="2" name="Content Placeholder 1"/>
          <p:cNvSpPr>
            <a:spLocks noGrp="1"/>
          </p:cNvSpPr>
          <p:nvPr>
            <p:ph idx="1"/>
            <p:extLst>
              <p:ext uri="{D42A27DB-BD31-4B8C-83A1-F6EECF244321}">
                <p14:modId xmlns:p14="http://schemas.microsoft.com/office/powerpoint/2010/main" val="872761704"/>
              </p:ext>
            </p:extLst>
          </p:nvPr>
        </p:nvSpPr>
        <p:spPr>
          <a:xfrm>
            <a:off x="533400" y="2438400"/>
            <a:ext cx="7772400" cy="3429000"/>
          </a:xfrm>
          <a:prstGeom prst="rect">
            <a:avLst/>
          </a:prstGeom>
        </p:spPr>
        <p:txBody>
          <a:bodyPr anchor="t"/>
          <a:lstStyle/>
          <a:p>
            <a:r>
              <a:rPr lang="en-US" sz="2000" dirty="0"/>
              <a:t>Example1 – 95126 Gas-fired process heater exhaust</a:t>
            </a:r>
          </a:p>
          <a:p>
            <a:pPr marL="458470" lvl="1"/>
            <a:r>
              <a:rPr lang="en-US" sz="2000" dirty="0"/>
              <a:t>This one does NOT have what you need for AE6</a:t>
            </a:r>
            <a:r>
              <a:rPr lang="en-US" sz="2000" dirty="0">
                <a:cs typeface="Arial"/>
              </a:rPr>
              <a:t>.</a:t>
            </a:r>
          </a:p>
          <a:p>
            <a:r>
              <a:rPr lang="en-US" sz="2000" dirty="0"/>
              <a:t>Example 2 – 95462 Composite - Brake Wear</a:t>
            </a:r>
          </a:p>
          <a:p>
            <a:pPr marL="458470" lvl="1"/>
            <a:r>
              <a:rPr lang="en-US" sz="2000" dirty="0"/>
              <a:t>This one does</a:t>
            </a:r>
            <a:r>
              <a:rPr lang="en-US" sz="2000" dirty="0">
                <a:cs typeface="Arial"/>
              </a:rPr>
              <a:t>.</a:t>
            </a:r>
          </a:p>
          <a:p>
            <a:r>
              <a:rPr lang="en-US" sz="2000" dirty="0"/>
              <a:t>Hints</a:t>
            </a:r>
          </a:p>
          <a:p>
            <a:pPr marL="458470" lvl="1"/>
            <a:r>
              <a:rPr lang="en-US" sz="2000" dirty="0"/>
              <a:t>Composite profiles from “Emissions Inventory of PM2.5 Trace Elements across the United States, </a:t>
            </a:r>
            <a:r>
              <a:rPr lang="en-US" sz="2000" i="1" dirty="0"/>
              <a:t>Environ. Sci. Technol., 43 (15)</a:t>
            </a:r>
            <a:r>
              <a:rPr lang="en-US" sz="2000" dirty="0"/>
              <a:t>, pp 5790–5796, 2009” will have what you need</a:t>
            </a:r>
            <a:r>
              <a:rPr lang="en-US" sz="2000" dirty="0">
                <a:cs typeface="Arial"/>
              </a:rPr>
              <a:t>.</a:t>
            </a:r>
          </a:p>
          <a:p>
            <a:pPr marL="458470" lvl="1"/>
            <a:r>
              <a:rPr lang="en-US" sz="2000" dirty="0"/>
              <a:t>But, we did add more recent profiles as well (search for PNCOM or PH20).</a:t>
            </a:r>
            <a:endParaRPr lang="en-US" sz="2000" dirty="0">
              <a:cs typeface="Arial"/>
            </a:endParaRPr>
          </a:p>
          <a:p>
            <a:pPr marL="458470" lvl="1"/>
            <a:endParaRPr lang="en-US" sz="2000" dirty="0">
              <a:cs typeface="Arial"/>
            </a:endParaRPr>
          </a:p>
          <a:p>
            <a:pPr marL="458470" lvl="1"/>
            <a:endParaRPr lang="en-US" sz="2000" dirty="0">
              <a:cs typeface="Arial"/>
            </a:endParaRP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33</a:t>
            </a:fld>
            <a:endParaRPr lang="en-US"/>
          </a:p>
        </p:txBody>
      </p:sp>
    </p:spTree>
    <p:extLst>
      <p:ext uri="{BB962C8B-B14F-4D97-AF65-F5344CB8AC3E}">
        <p14:creationId xmlns:p14="http://schemas.microsoft.com/office/powerpoint/2010/main" val="209974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SIMPLIFIED PROFILES – PM</a:t>
            </a:r>
            <a:r>
              <a:rPr lang="en-US" baseline="-25000" dirty="0"/>
              <a:t>2.5</a:t>
            </a:r>
            <a:r>
              <a:rPr lang="en-US" dirty="0"/>
              <a:t> ONLY</a:t>
            </a:r>
          </a:p>
        </p:txBody>
      </p:sp>
      <p:sp>
        <p:nvSpPr>
          <p:cNvPr id="2" name="Content Placeholder 1"/>
          <p:cNvSpPr>
            <a:spLocks noGrp="1"/>
          </p:cNvSpPr>
          <p:nvPr>
            <p:ph idx="1"/>
          </p:nvPr>
        </p:nvSpPr>
        <p:spPr>
          <a:xfrm>
            <a:off x="685800" y="2362200"/>
            <a:ext cx="7772400" cy="3429000"/>
          </a:xfrm>
        </p:spPr>
        <p:txBody>
          <a:bodyPr/>
          <a:lstStyle/>
          <a:p>
            <a:r>
              <a:rPr lang="en-US" dirty="0"/>
              <a:t>These are legacy profiles.</a:t>
            </a:r>
          </a:p>
          <a:p>
            <a:r>
              <a:rPr lang="en-US" dirty="0"/>
              <a:t>They were used from AE5.</a:t>
            </a:r>
          </a:p>
          <a:p>
            <a:r>
              <a:rPr lang="en-US" dirty="0"/>
              <a:t>Their function was </a:t>
            </a:r>
            <a:r>
              <a:rPr lang="en-US" dirty="0" err="1"/>
              <a:t>superceded</a:t>
            </a:r>
            <a:r>
              <a:rPr lang="en-US" dirty="0"/>
              <a:t> by the Speciation Tool.</a:t>
            </a: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34</a:t>
            </a:fld>
            <a:endParaRPr lang="en-US"/>
          </a:p>
        </p:txBody>
      </p:sp>
    </p:spTree>
    <p:extLst>
      <p:ext uri="{BB962C8B-B14F-4D97-AF65-F5344CB8AC3E}">
        <p14:creationId xmlns:p14="http://schemas.microsoft.com/office/powerpoint/2010/main" val="97264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243896499"/>
              </p:ext>
            </p:extLst>
          </p:nvPr>
        </p:nvSpPr>
        <p:spPr>
          <a:xfrm>
            <a:off x="266600" y="1019175"/>
            <a:ext cx="8230532" cy="990600"/>
          </a:xfrm>
        </p:spPr>
        <p:txBody>
          <a:bodyPr anchor="t"/>
          <a:lstStyle/>
          <a:p>
            <a:r>
              <a:rPr lang="en-US" sz="2800" dirty="0"/>
              <a:t>ASSIGNING SOURCES TO PROFILES – GSREF</a:t>
            </a:r>
            <a:endParaRPr lang="en-US" sz="2800" dirty="0">
              <a:cs typeface="Arial"/>
            </a:endParaRPr>
          </a:p>
        </p:txBody>
      </p:sp>
      <p:sp>
        <p:nvSpPr>
          <p:cNvPr id="3" name="Content Placeholder 2"/>
          <p:cNvSpPr>
            <a:spLocks noGrp="1"/>
          </p:cNvSpPr>
          <p:nvPr>
            <p:ph idx="1"/>
          </p:nvPr>
        </p:nvSpPr>
        <p:spPr>
          <a:xfrm>
            <a:off x="361815" y="1685924"/>
            <a:ext cx="7772400" cy="4410075"/>
          </a:xfrm>
        </p:spPr>
        <p:txBody>
          <a:bodyPr anchor="t"/>
          <a:lstStyle/>
          <a:p>
            <a:r>
              <a:rPr lang="en-US" dirty="0"/>
              <a:t>Nonpoint (area) &amp; Mobile (county level)  </a:t>
            </a:r>
          </a:p>
          <a:p>
            <a:pPr marL="458470" lvl="1"/>
            <a:r>
              <a:rPr lang="en-US" sz="2000" dirty="0"/>
              <a:t>You can assign profiles based on SCC and/or country/state/county.</a:t>
            </a:r>
            <a:endParaRPr lang="en-US" sz="2000" dirty="0">
              <a:cs typeface="Arial"/>
            </a:endParaRPr>
          </a:p>
          <a:p>
            <a:pPr marL="458470" lvl="1"/>
            <a:r>
              <a:rPr lang="en-US" sz="2000" dirty="0"/>
              <a:t>Provides no sub-county variation - If you want this, you need your source to be inventoried as a point source.</a:t>
            </a:r>
            <a:endParaRPr lang="en-US" sz="2000" dirty="0">
              <a:cs typeface="Arial"/>
            </a:endParaRPr>
          </a:p>
          <a:p>
            <a:r>
              <a:rPr lang="en-US" dirty="0"/>
              <a:t>Point</a:t>
            </a:r>
          </a:p>
          <a:p>
            <a:pPr marL="458470" lvl="1"/>
            <a:r>
              <a:rPr lang="en-US" sz="2000" dirty="0"/>
              <a:t>You can assign based on SCC and/or country/state/county and/or facility, unit, process, release point.</a:t>
            </a:r>
            <a:endParaRPr lang="en-US" sz="2000" dirty="0">
              <a:cs typeface="Arial"/>
            </a:endParaRPr>
          </a:p>
          <a:p>
            <a:pPr marL="458470" lvl="1"/>
            <a:endParaRPr lang="en-US" sz="2000" dirty="0">
              <a:cs typeface="Arial"/>
            </a:endParaRPr>
          </a:p>
          <a:p>
            <a:r>
              <a:rPr lang="en-US" dirty="0">
                <a:solidFill>
                  <a:srgbClr val="00B0F0"/>
                </a:solidFill>
              </a:rPr>
              <a:t>You can assign a combination of multiple profiles to the same source (10% profile A, 35% profile B, 55% profile C).</a:t>
            </a:r>
          </a:p>
          <a:p>
            <a:pPr marL="458470" lvl="1"/>
            <a:endParaRPr lang="en-US" dirty="0">
              <a:solidFill>
                <a:srgbClr val="00B0F0"/>
              </a:solidFill>
              <a:cs typeface="Arial"/>
            </a:endParaRPr>
          </a:p>
          <a:p>
            <a:endParaRPr lang="en-US" dirty="0"/>
          </a:p>
          <a:p>
            <a:pPr marL="0" indent="0">
              <a:buNone/>
            </a:pPr>
            <a:endParaRPr lang="en-US" dirty="0"/>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35</a:t>
            </a:fld>
            <a:endParaRPr lang="en-US" dirty="0"/>
          </a:p>
        </p:txBody>
      </p:sp>
      <p:sp>
        <p:nvSpPr>
          <p:cNvPr id="6" name="Right Arrow 5"/>
          <p:cNvSpPr/>
          <p:nvPr/>
        </p:nvSpPr>
        <p:spPr bwMode="auto">
          <a:xfrm rot="2033724">
            <a:off x="-1388" y="4301890"/>
            <a:ext cx="921575" cy="82240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rgbClr val="FF0000"/>
                </a:solidFill>
                <a:effectLst/>
                <a:latin typeface="Arial" charset="0"/>
                <a:ea typeface="ＭＳ Ｐゴシック" pitchFamily="1" charset="-128"/>
              </a:rPr>
              <a:t>NEW-SMOKE4.5</a:t>
            </a:r>
          </a:p>
        </p:txBody>
      </p:sp>
    </p:spTree>
    <p:extLst>
      <p:ext uri="{BB962C8B-B14F-4D97-AF65-F5344CB8AC3E}">
        <p14:creationId xmlns:p14="http://schemas.microsoft.com/office/powerpoint/2010/main" val="259411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303" y="838200"/>
            <a:ext cx="7620000" cy="663119"/>
          </a:xfrm>
        </p:spPr>
        <p:txBody>
          <a:bodyPr/>
          <a:lstStyle/>
          <a:p>
            <a:r>
              <a:rPr lang="en-US" dirty="0"/>
              <a:t>Examples of Profile Assignments</a:t>
            </a:r>
          </a:p>
        </p:txBody>
      </p:sp>
      <p:sp>
        <p:nvSpPr>
          <p:cNvPr id="3" name="Content Placeholder 2"/>
          <p:cNvSpPr>
            <a:spLocks noGrp="1"/>
          </p:cNvSpPr>
          <p:nvPr>
            <p:ph idx="1"/>
          </p:nvPr>
        </p:nvSpPr>
        <p:spPr>
          <a:xfrm>
            <a:off x="4991100" y="1524000"/>
            <a:ext cx="3170767" cy="703350"/>
          </a:xfrm>
        </p:spPr>
        <p:txBody>
          <a:bodyPr anchor="t"/>
          <a:lstStyle/>
          <a:p>
            <a:pPr marL="283845" lvl="1" indent="0">
              <a:buNone/>
            </a:pPr>
            <a:r>
              <a:rPr lang="en-US" sz="2000" dirty="0"/>
              <a:t>Assigned to profile 0000 - Overall Average (the King of Defaults)</a:t>
            </a:r>
            <a:endParaRPr lang="en-US" dirty="0"/>
          </a:p>
          <a:p>
            <a:pPr marL="283845" lvl="1" indent="0">
              <a:buNone/>
            </a:pPr>
            <a:endParaRPr lang="en-US" dirty="0">
              <a:cs typeface="Arial"/>
            </a:endParaRPr>
          </a:p>
        </p:txBody>
      </p:sp>
      <p:sp>
        <p:nvSpPr>
          <p:cNvPr id="4" name="Footer Placeholder 3"/>
          <p:cNvSpPr>
            <a:spLocks noGrp="1"/>
          </p:cNvSpPr>
          <p:nvPr>
            <p:ph type="ftr" sz="quarter" idx="11"/>
          </p:nvPr>
        </p:nvSpPr>
        <p:spPr>
          <a:xfrm>
            <a:off x="2971800" y="63246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36</a:t>
            </a:fld>
            <a:endParaRPr lang="en-US" dirty="0"/>
          </a:p>
        </p:txBody>
      </p:sp>
      <p:sp>
        <p:nvSpPr>
          <p:cNvPr id="6" name="Right Arrow 5"/>
          <p:cNvSpPr/>
          <p:nvPr/>
        </p:nvSpPr>
        <p:spPr>
          <a:xfrm>
            <a:off x="4187279" y="1828800"/>
            <a:ext cx="683021" cy="398550"/>
          </a:xfrm>
          <a:prstGeom prst="rightArrow">
            <a:avLst/>
          </a:prstGeom>
          <a:solidFill>
            <a:schemeClr val="accent6">
              <a:lumMod val="75000"/>
            </a:schemeClr>
          </a:solidFill>
          <a:ln w="34925"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971615" y="1524000"/>
            <a:ext cx="2631679" cy="3352800"/>
          </a:xfrm>
          <a:prstGeom prst="rect">
            <a:avLst/>
          </a:prstGeom>
        </p:spPr>
        <p:txBody>
          <a:bodyPr/>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kern="0" dirty="0"/>
              <a:t>SCC 3999999 “Industrial Process, NEC”</a:t>
            </a:r>
          </a:p>
          <a:p>
            <a:pPr lvl="1"/>
            <a:endParaRPr lang="en-US" kern="0" dirty="0"/>
          </a:p>
        </p:txBody>
      </p:sp>
      <p:sp>
        <p:nvSpPr>
          <p:cNvPr id="9" name="Rectangle 8"/>
          <p:cNvSpPr/>
          <p:nvPr/>
        </p:nvSpPr>
        <p:spPr>
          <a:xfrm>
            <a:off x="933822" y="4648200"/>
            <a:ext cx="3031067" cy="1569660"/>
          </a:xfrm>
          <a:prstGeom prst="rect">
            <a:avLst/>
          </a:prstGeom>
        </p:spPr>
        <p:txBody>
          <a:bodyPr wrap="square" anchor="t">
            <a:spAutoFit/>
          </a:bodyPr>
          <a:lstStyle/>
          <a:p>
            <a:r>
              <a:rPr lang="en-US" dirty="0">
                <a:solidFill>
                  <a:srgbClr val="000000"/>
                </a:solidFill>
                <a:latin typeface="Arial"/>
                <a:cs typeface="Arial"/>
              </a:rPr>
              <a:t>SCC 2811015001</a:t>
            </a:r>
          </a:p>
          <a:p>
            <a:r>
              <a:rPr lang="en-US" dirty="0"/>
              <a:t>Prescribed Forest Burning; Smoldering</a:t>
            </a:r>
          </a:p>
          <a:p>
            <a:r>
              <a:rPr lang="en-US" dirty="0"/>
              <a:t>County=Gila, AZ</a:t>
            </a:r>
          </a:p>
        </p:txBody>
      </p:sp>
      <p:sp>
        <p:nvSpPr>
          <p:cNvPr id="10" name="Rectangle 9"/>
          <p:cNvSpPr/>
          <p:nvPr/>
        </p:nvSpPr>
        <p:spPr>
          <a:xfrm>
            <a:off x="5063362" y="4724400"/>
            <a:ext cx="3863064" cy="1323439"/>
          </a:xfrm>
          <a:prstGeom prst="rect">
            <a:avLst/>
          </a:prstGeom>
        </p:spPr>
        <p:txBody>
          <a:bodyPr wrap="square">
            <a:spAutoFit/>
          </a:bodyPr>
          <a:lstStyle/>
          <a:p>
            <a:pPr marL="284163" lvl="1" indent="0">
              <a:buNone/>
            </a:pPr>
            <a:r>
              <a:rPr lang="en-US" sz="2000" dirty="0"/>
              <a:t>Assigned to profile 95422 – Composite Profile - Prescribed fire southwest conifer forest </a:t>
            </a:r>
          </a:p>
        </p:txBody>
      </p:sp>
      <p:sp>
        <p:nvSpPr>
          <p:cNvPr id="11" name="Right Arrow 10"/>
          <p:cNvSpPr/>
          <p:nvPr/>
        </p:nvSpPr>
        <p:spPr>
          <a:xfrm>
            <a:off x="4187278" y="3581400"/>
            <a:ext cx="683021" cy="398550"/>
          </a:xfrm>
          <a:prstGeom prst="rightArrow">
            <a:avLst/>
          </a:prstGeom>
          <a:solidFill>
            <a:schemeClr val="accent6">
              <a:lumMod val="75000"/>
            </a:schemeClr>
          </a:solidFill>
          <a:ln w="34925"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6374" y="2971800"/>
            <a:ext cx="3146093" cy="1569660"/>
          </a:xfrm>
          <a:prstGeom prst="rect">
            <a:avLst/>
          </a:prstGeom>
        </p:spPr>
        <p:txBody>
          <a:bodyPr wrap="square" anchor="t">
            <a:spAutoFit/>
          </a:bodyPr>
          <a:lstStyle/>
          <a:p>
            <a:r>
              <a:rPr lang="en-US" dirty="0">
                <a:solidFill>
                  <a:srgbClr val="000000"/>
                </a:solidFill>
                <a:latin typeface="Arial"/>
                <a:cs typeface="Arial"/>
              </a:rPr>
              <a:t>SCC 2811015001</a:t>
            </a:r>
          </a:p>
          <a:p>
            <a:r>
              <a:rPr lang="en-US" dirty="0"/>
              <a:t>Prescribed Forest Burning; Smoldering</a:t>
            </a:r>
          </a:p>
          <a:p>
            <a:r>
              <a:rPr lang="en-US" dirty="0"/>
              <a:t>County=Autauga, AL</a:t>
            </a:r>
          </a:p>
        </p:txBody>
      </p:sp>
      <p:sp>
        <p:nvSpPr>
          <p:cNvPr id="13" name="Right Arrow 12"/>
          <p:cNvSpPr/>
          <p:nvPr/>
        </p:nvSpPr>
        <p:spPr>
          <a:xfrm>
            <a:off x="4187280" y="5334000"/>
            <a:ext cx="683021" cy="398550"/>
          </a:xfrm>
          <a:prstGeom prst="rightArrow">
            <a:avLst/>
          </a:prstGeom>
          <a:solidFill>
            <a:schemeClr val="accent6">
              <a:lumMod val="75000"/>
            </a:schemeClr>
          </a:solidFill>
          <a:ln w="34925"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63362" y="3124200"/>
            <a:ext cx="3863064" cy="1323439"/>
          </a:xfrm>
          <a:prstGeom prst="rect">
            <a:avLst/>
          </a:prstGeom>
        </p:spPr>
        <p:txBody>
          <a:bodyPr wrap="square">
            <a:spAutoFit/>
          </a:bodyPr>
          <a:lstStyle/>
          <a:p>
            <a:pPr marL="284163" lvl="1" indent="0">
              <a:buNone/>
            </a:pPr>
            <a:r>
              <a:rPr lang="en-US" sz="2000" dirty="0"/>
              <a:t>Assigned to profile 95421 – Composite Profile - Prescribed fire southeast conifer forest </a:t>
            </a:r>
          </a:p>
        </p:txBody>
      </p:sp>
    </p:spTree>
    <p:extLst>
      <p:ext uri="{BB962C8B-B14F-4D97-AF65-F5344CB8AC3E}">
        <p14:creationId xmlns:p14="http://schemas.microsoft.com/office/powerpoint/2010/main" val="313646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62000"/>
            <a:ext cx="7620000" cy="990600"/>
          </a:xfrm>
        </p:spPr>
        <p:txBody>
          <a:bodyPr>
            <a:normAutofit/>
          </a:bodyPr>
          <a:lstStyle/>
          <a:p>
            <a:r>
              <a:rPr lang="en-US" dirty="0"/>
              <a:t>COMPOSITE PROFILES</a:t>
            </a:r>
          </a:p>
        </p:txBody>
      </p:sp>
      <p:sp>
        <p:nvSpPr>
          <p:cNvPr id="2" name="Content Placeholder 1"/>
          <p:cNvSpPr>
            <a:spLocks noGrp="1"/>
          </p:cNvSpPr>
          <p:nvPr>
            <p:ph idx="1"/>
          </p:nvPr>
        </p:nvSpPr>
        <p:spPr>
          <a:xfrm>
            <a:off x="592667" y="1600200"/>
            <a:ext cx="7772400" cy="4419599"/>
          </a:xfrm>
        </p:spPr>
        <p:txBody>
          <a:bodyPr anchor="t">
            <a:normAutofit fontScale="92500" lnSpcReduction="10000"/>
          </a:bodyPr>
          <a:lstStyle/>
          <a:p>
            <a:pPr>
              <a:lnSpc>
                <a:spcPct val="120000"/>
              </a:lnSpc>
            </a:pPr>
            <a:r>
              <a:rPr lang="en-US" sz="2600" dirty="0"/>
              <a:t>Often, a single study may be too specific to apply to an inventory category or that study has multiple test scenarios or different operators.</a:t>
            </a:r>
          </a:p>
          <a:p>
            <a:pPr>
              <a:lnSpc>
                <a:spcPct val="120000"/>
              </a:lnSpc>
            </a:pPr>
            <a:r>
              <a:rPr lang="en-US" sz="2600" dirty="0"/>
              <a:t>A composite profile combines these data into something usable.</a:t>
            </a:r>
          </a:p>
          <a:p>
            <a:pPr>
              <a:lnSpc>
                <a:spcPct val="120000"/>
              </a:lnSpc>
            </a:pPr>
            <a:r>
              <a:rPr lang="en-US" sz="2600" dirty="0"/>
              <a:t>When creating a composite of different profiles, one can take the mean or median of each species from the various profiles being composited.</a:t>
            </a:r>
          </a:p>
          <a:p>
            <a:pPr>
              <a:lnSpc>
                <a:spcPct val="120000"/>
              </a:lnSpc>
            </a:pPr>
            <a:r>
              <a:rPr lang="en-US" sz="2600" dirty="0"/>
              <a:t>When compositing individual SPECIATE profiles, see NOTES for the P_NUMBERS used in the composite.</a:t>
            </a: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37</a:t>
            </a:fld>
            <a:endParaRPr lang="en-US"/>
          </a:p>
        </p:txBody>
      </p:sp>
    </p:spTree>
    <p:extLst>
      <p:ext uri="{BB962C8B-B14F-4D97-AF65-F5344CB8AC3E}">
        <p14:creationId xmlns:p14="http://schemas.microsoft.com/office/powerpoint/2010/main" val="1040483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38200"/>
            <a:ext cx="7620000" cy="990600"/>
          </a:xfrm>
        </p:spPr>
        <p:txBody>
          <a:bodyPr anchor="t"/>
          <a:lstStyle/>
          <a:p>
            <a:r>
              <a:rPr lang="en-US" dirty="0"/>
              <a:t>“GAP-FILLING” PROFILES</a:t>
            </a:r>
          </a:p>
        </p:txBody>
      </p:sp>
      <p:sp>
        <p:nvSpPr>
          <p:cNvPr id="2" name="Content Placeholder 1"/>
          <p:cNvSpPr>
            <a:spLocks noGrp="1"/>
          </p:cNvSpPr>
          <p:nvPr>
            <p:ph idx="1"/>
          </p:nvPr>
        </p:nvSpPr>
        <p:spPr>
          <a:xfrm>
            <a:off x="457382" y="1600200"/>
            <a:ext cx="7951076" cy="4432301"/>
          </a:xfrm>
        </p:spPr>
        <p:txBody>
          <a:bodyPr>
            <a:normAutofit fontScale="40000" lnSpcReduction="20000"/>
          </a:bodyPr>
          <a:lstStyle/>
          <a:p>
            <a:r>
              <a:rPr lang="en-US" sz="6000" dirty="0"/>
              <a:t>This is DIFFERENT from “Compositing” – It is adding missing species to a profile.</a:t>
            </a:r>
          </a:p>
          <a:p>
            <a:r>
              <a:rPr lang="en-US" sz="6000" dirty="0"/>
              <a:t>Why?  ̶  Some profiles may be missing species that are expected. (Be aware of this when assigning profiles.)</a:t>
            </a:r>
          </a:p>
          <a:p>
            <a:r>
              <a:rPr lang="en-US" sz="6000" dirty="0"/>
              <a:t>We can create new profiles by filling in these species (gap-filling) from another profile.</a:t>
            </a:r>
          </a:p>
          <a:p>
            <a:endParaRPr lang="en-US" dirty="0"/>
          </a:p>
          <a:p>
            <a:endParaRPr lang="en-US" dirty="0"/>
          </a:p>
          <a:p>
            <a:endParaRPr lang="en-US" dirty="0"/>
          </a:p>
          <a:p>
            <a:endParaRPr lang="en-US" dirty="0"/>
          </a:p>
          <a:p>
            <a:endParaRPr lang="en-US" dirty="0"/>
          </a:p>
          <a:p>
            <a:endParaRPr lang="en-US" dirty="0"/>
          </a:p>
          <a:p>
            <a:endParaRPr lang="en-US" dirty="0"/>
          </a:p>
          <a:p>
            <a:endParaRPr lang="en-US" sz="2900" dirty="0"/>
          </a:p>
          <a:p>
            <a:endParaRPr lang="en-US" sz="2900" dirty="0"/>
          </a:p>
          <a:p>
            <a:r>
              <a:rPr lang="en-US" sz="6000" dirty="0"/>
              <a:t>Use “G” to indicate which profiles are gap-filled and the NOTES field to give details.</a:t>
            </a:r>
          </a:p>
        </p:txBody>
      </p:sp>
      <p:sp>
        <p:nvSpPr>
          <p:cNvPr id="3" name="Footer Placeholder 2"/>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38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74155253"/>
              </p:ext>
            </p:extLst>
          </p:nvPr>
        </p:nvGraphicFramePr>
        <p:xfrm>
          <a:off x="195646" y="3643825"/>
          <a:ext cx="4475034" cy="1309175"/>
        </p:xfrm>
        <a:graphic>
          <a:graphicData uri="http://schemas.openxmlformats.org/drawingml/2006/table">
            <a:tbl>
              <a:tblPr>
                <a:tableStyleId>{35758FB7-9AC5-4552-8A53-C91805E547FA}</a:tableStyleId>
              </a:tblPr>
              <a:tblGrid>
                <a:gridCol w="647702">
                  <a:extLst>
                    <a:ext uri="{9D8B030D-6E8A-4147-A177-3AD203B41FA5}">
                      <a16:colId xmlns:a16="http://schemas.microsoft.com/office/drawing/2014/main" val="20000"/>
                    </a:ext>
                  </a:extLst>
                </a:gridCol>
                <a:gridCol w="2996723">
                  <a:extLst>
                    <a:ext uri="{9D8B030D-6E8A-4147-A177-3AD203B41FA5}">
                      <a16:colId xmlns:a16="http://schemas.microsoft.com/office/drawing/2014/main" val="20001"/>
                    </a:ext>
                  </a:extLst>
                </a:gridCol>
                <a:gridCol w="830609">
                  <a:extLst>
                    <a:ext uri="{9D8B030D-6E8A-4147-A177-3AD203B41FA5}">
                      <a16:colId xmlns:a16="http://schemas.microsoft.com/office/drawing/2014/main" val="20002"/>
                    </a:ext>
                  </a:extLst>
                </a:gridCol>
              </a:tblGrid>
              <a:tr h="483884">
                <a:tc>
                  <a:txBody>
                    <a:bodyPr/>
                    <a:lstStyle/>
                    <a:p>
                      <a:pPr algn="l" fontAlgn="b"/>
                      <a:r>
                        <a:rPr lang="en-US" sz="1600" b="1" u="none" strike="noStrike" dirty="0">
                          <a:effectLst/>
                        </a:rPr>
                        <a:t>profile</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a:effectLst/>
                        </a:rPr>
                        <a:t>pollutant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a:effectLst/>
                        </a:rPr>
                        <a:t>missing</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extLst>
                  <a:ext uri="{0D108BD9-81ED-4DB2-BD59-A6C34878D82A}">
                    <a16:rowId xmlns:a16="http://schemas.microsoft.com/office/drawing/2014/main" val="10000"/>
                  </a:ext>
                </a:extLst>
              </a:tr>
              <a:tr h="257357">
                <a:tc>
                  <a:txBody>
                    <a:bodyPr/>
                    <a:lstStyle/>
                    <a:p>
                      <a:pPr algn="l" fontAlgn="b"/>
                      <a:r>
                        <a:rPr lang="en-US" sz="1400" u="none" strike="noStrike" dirty="0">
                          <a:effectLst/>
                        </a:rPr>
                        <a:t>95242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Poultry Farm - Hen and Animal Waste</a:t>
                      </a:r>
                      <a:endParaRPr lang="en-US" sz="1400" b="0" i="0" u="none" strike="noStrike" dirty="0">
                        <a:solidFill>
                          <a:srgbClr val="000000"/>
                        </a:solidFill>
                        <a:effectLst/>
                        <a:latin typeface="Calibri" panose="020F0502020204030204" pitchFamily="34" charset="0"/>
                      </a:endParaRPr>
                    </a:p>
                  </a:txBody>
                  <a:tcPr marL="9525" marR="9525" marT="9525" marB="0" anchor="b"/>
                </a:tc>
                <a:tc rowSpan="3">
                  <a:txBody>
                    <a:bodyPr/>
                    <a:lstStyle/>
                    <a:p>
                      <a:pPr algn="ctr" fontAlgn="b"/>
                      <a:r>
                        <a:rPr lang="en-US" sz="1400" u="none" strike="noStrike" dirty="0">
                          <a:effectLst/>
                        </a:rPr>
                        <a:t>Methane</a:t>
                      </a:r>
                      <a:r>
                        <a:rPr lang="en-US" sz="1400" u="none" strike="noStrike" baseline="0" dirty="0">
                          <a:effectLst/>
                        </a:rPr>
                        <a:t> Ethane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57357">
                <a:tc>
                  <a:txBody>
                    <a:bodyPr/>
                    <a:lstStyle/>
                    <a:p>
                      <a:pPr algn="l" fontAlgn="b"/>
                      <a:r>
                        <a:rPr lang="en-US" sz="1400" u="none" strike="noStrike" dirty="0">
                          <a:effectLst/>
                        </a:rPr>
                        <a:t>95241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Swine Farm and Animal Waste</a:t>
                      </a:r>
                      <a:endParaRPr lang="en-US" sz="14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57357">
                <a:tc>
                  <a:txBody>
                    <a:bodyPr/>
                    <a:lstStyle/>
                    <a:p>
                      <a:pPr algn="l" fontAlgn="b"/>
                      <a:r>
                        <a:rPr lang="en-US" sz="1400" u="none" strike="noStrike" dirty="0">
                          <a:effectLst/>
                        </a:rPr>
                        <a:t>95240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Beef Cattle Farm and Animal Waste</a:t>
                      </a:r>
                      <a:endParaRPr lang="en-US" sz="14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3220">
                <a:tc>
                  <a:txBody>
                    <a:bodyPr/>
                    <a:lstStyle/>
                    <a:p>
                      <a:pPr algn="l" fontAlgn="b"/>
                      <a:endParaRPr lang="en-US" sz="2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5232413"/>
                  </a:ext>
                </a:extLst>
              </a:tr>
            </a:tbl>
          </a:graphicData>
        </a:graphic>
      </p:graphicFrame>
      <p:sp>
        <p:nvSpPr>
          <p:cNvPr id="9" name="TextBox 8"/>
          <p:cNvSpPr txBox="1"/>
          <p:nvPr/>
        </p:nvSpPr>
        <p:spPr>
          <a:xfrm>
            <a:off x="5242366" y="3733800"/>
            <a:ext cx="1752600" cy="1107996"/>
          </a:xfrm>
          <a:prstGeom prst="rect">
            <a:avLst/>
          </a:prstGeom>
          <a:noFill/>
        </p:spPr>
        <p:txBody>
          <a:bodyPr wrap="square" rtlCol="0">
            <a:spAutoFit/>
          </a:bodyPr>
          <a:lstStyle/>
          <a:p>
            <a:r>
              <a:rPr lang="en-US" sz="1400" dirty="0">
                <a:solidFill>
                  <a:srgbClr val="7030A0"/>
                </a:solidFill>
              </a:rPr>
              <a:t>70% methane,</a:t>
            </a:r>
          </a:p>
          <a:p>
            <a:r>
              <a:rPr lang="en-US" sz="1400" dirty="0">
                <a:solidFill>
                  <a:srgbClr val="7030A0"/>
                </a:solidFill>
              </a:rPr>
              <a:t>20% ethane </a:t>
            </a:r>
          </a:p>
          <a:p>
            <a:r>
              <a:rPr lang="en-US" sz="1400" dirty="0">
                <a:solidFill>
                  <a:srgbClr val="7030A0"/>
                </a:solidFill>
              </a:rPr>
              <a:t>From profile 0203 </a:t>
            </a:r>
          </a:p>
          <a:p>
            <a:r>
              <a:rPr lang="en-US" sz="1200" dirty="0">
                <a:solidFill>
                  <a:srgbClr val="7030A0"/>
                </a:solidFill>
              </a:rPr>
              <a:t>(solid waste - animal waste decomposition</a:t>
            </a:r>
            <a:r>
              <a:rPr lang="en-US" sz="1200" dirty="0"/>
              <a:t>)</a:t>
            </a:r>
          </a:p>
        </p:txBody>
      </p:sp>
      <p:sp>
        <p:nvSpPr>
          <p:cNvPr id="11" name="TextBox 10"/>
          <p:cNvSpPr txBox="1"/>
          <p:nvPr/>
        </p:nvSpPr>
        <p:spPr>
          <a:xfrm>
            <a:off x="4671486" y="3784937"/>
            <a:ext cx="1077602" cy="1015663"/>
          </a:xfrm>
          <a:prstGeom prst="rect">
            <a:avLst/>
          </a:prstGeom>
          <a:noFill/>
        </p:spPr>
        <p:txBody>
          <a:bodyPr wrap="square" rtlCol="0">
            <a:spAutoFit/>
          </a:bodyPr>
          <a:lstStyle/>
          <a:p>
            <a:r>
              <a:rPr lang="en-US" sz="6000" dirty="0"/>
              <a:t>+</a:t>
            </a:r>
          </a:p>
        </p:txBody>
      </p:sp>
      <p:sp>
        <p:nvSpPr>
          <p:cNvPr id="12" name="Right Arrow 11"/>
          <p:cNvSpPr/>
          <p:nvPr/>
        </p:nvSpPr>
        <p:spPr bwMode="auto">
          <a:xfrm>
            <a:off x="6934200" y="4114800"/>
            <a:ext cx="685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3" name="TextBox 12"/>
          <p:cNvSpPr txBox="1"/>
          <p:nvPr/>
        </p:nvSpPr>
        <p:spPr>
          <a:xfrm>
            <a:off x="7677480" y="3810000"/>
            <a:ext cx="1098658" cy="954107"/>
          </a:xfrm>
          <a:prstGeom prst="rect">
            <a:avLst/>
          </a:prstGeom>
          <a:noFill/>
        </p:spPr>
        <p:txBody>
          <a:bodyPr wrap="square" rtlCol="0">
            <a:spAutoFit/>
          </a:bodyPr>
          <a:lstStyle/>
          <a:p>
            <a:r>
              <a:rPr lang="en-US" sz="1400" b="1" dirty="0"/>
              <a:t>Three new profiles for SPECIATE</a:t>
            </a:r>
          </a:p>
        </p:txBody>
      </p:sp>
    </p:spTree>
    <p:extLst>
      <p:ext uri="{BB962C8B-B14F-4D97-AF65-F5344CB8AC3E}">
        <p14:creationId xmlns:p14="http://schemas.microsoft.com/office/powerpoint/2010/main" val="352741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ext uri="{D42A27DB-BD31-4B8C-83A1-F6EECF244321}">
                <p14:modId xmlns:p14="http://schemas.microsoft.com/office/powerpoint/2010/main" val="4282322874"/>
              </p:ext>
            </p:extLst>
          </p:nvPr>
        </p:nvSpPr>
        <p:spPr>
          <a:xfrm>
            <a:off x="685800" y="914400"/>
            <a:ext cx="7620000" cy="990600"/>
          </a:xfrm>
        </p:spPr>
        <p:txBody>
          <a:bodyPr anchor="t"/>
          <a:lstStyle/>
          <a:p>
            <a:r>
              <a:rPr lang="en-US" sz="3600" dirty="0"/>
              <a:t>COURSE OUTLINE</a:t>
            </a:r>
          </a:p>
        </p:txBody>
      </p:sp>
      <p:sp>
        <p:nvSpPr>
          <p:cNvPr id="2" name="Content Placeholder 1"/>
          <p:cNvSpPr>
            <a:spLocks noGrp="1"/>
          </p:cNvSpPr>
          <p:nvPr>
            <p:ph idx="1"/>
            <p:extLst>
              <p:ext uri="{D42A27DB-BD31-4B8C-83A1-F6EECF244321}">
                <p14:modId xmlns:p14="http://schemas.microsoft.com/office/powerpoint/2010/main" val="2059613550"/>
              </p:ext>
            </p:extLst>
          </p:nvPr>
        </p:nvSpPr>
        <p:spPr>
          <a:xfrm>
            <a:off x="630970" y="2197100"/>
            <a:ext cx="8132030" cy="3594100"/>
          </a:xfrm>
        </p:spPr>
        <p:txBody>
          <a:bodyPr anchor="t">
            <a:normAutofit fontScale="92500"/>
          </a:bodyPr>
          <a:lstStyle/>
          <a:p>
            <a:pPr marL="0" indent="0">
              <a:buNone/>
            </a:pPr>
            <a:r>
              <a:rPr lang="en-US" sz="3200" dirty="0">
                <a:cs typeface="Arial"/>
              </a:rPr>
              <a:t>1:00 SPECIATE, SPECIATE 101</a:t>
            </a:r>
          </a:p>
          <a:p>
            <a:pPr marL="0" indent="0">
              <a:buNone/>
            </a:pPr>
            <a:r>
              <a:rPr lang="en-US" sz="3200" dirty="0">
                <a:cs typeface="Arial"/>
              </a:rPr>
              <a:t>1:45 Speciation Concepts</a:t>
            </a:r>
          </a:p>
          <a:p>
            <a:pPr marL="0" indent="0">
              <a:buNone/>
            </a:pPr>
            <a:r>
              <a:rPr lang="en-US" sz="3200" dirty="0">
                <a:cs typeface="Arial"/>
              </a:rPr>
              <a:t>2:30 Break</a:t>
            </a:r>
          </a:p>
          <a:p>
            <a:pPr marL="0" indent="0">
              <a:buNone/>
            </a:pPr>
            <a:r>
              <a:rPr lang="en-US" sz="3200" dirty="0"/>
              <a:t>3:00 SPECIATE Data Gaps and Future Plan</a:t>
            </a:r>
            <a:endParaRPr lang="en-US" sz="3200" dirty="0">
              <a:cs typeface="Arial"/>
            </a:endParaRPr>
          </a:p>
          <a:p>
            <a:pPr marL="0" indent="0">
              <a:buNone/>
            </a:pPr>
            <a:r>
              <a:rPr lang="en-US" sz="3200" dirty="0">
                <a:cs typeface="Arial"/>
              </a:rPr>
              <a:t>3:45 Preparing Profiles for SMOKE</a:t>
            </a:r>
          </a:p>
          <a:p>
            <a:pPr marL="0" indent="0">
              <a:buNone/>
            </a:pPr>
            <a:r>
              <a:rPr lang="en-US" sz="3200" dirty="0">
                <a:cs typeface="Arial"/>
              </a:rPr>
              <a:t>4:30 End of Class</a:t>
            </a:r>
          </a:p>
        </p:txBody>
      </p:sp>
      <p:sp>
        <p:nvSpPr>
          <p:cNvPr id="7" name="Slide Number Placeholder 6"/>
          <p:cNvSpPr>
            <a:spLocks noGrp="1"/>
          </p:cNvSpPr>
          <p:nvPr>
            <p:ph type="sldNum" sz="quarter" idx="12"/>
          </p:nvPr>
        </p:nvSpPr>
        <p:spPr/>
        <p:txBody>
          <a:bodyPr/>
          <a:lstStyle/>
          <a:p>
            <a:fld id="{61C894BD-DCE2-4A96-A9AF-225BBEAC2A40}" type="slidenum">
              <a:rPr lang="en-US" smtClean="0"/>
              <a:pPr/>
              <a:t>3</a:t>
            </a:fld>
            <a:endParaRPr lang="en-US" dirty="0"/>
          </a:p>
        </p:txBody>
      </p:sp>
      <p:sp>
        <p:nvSpPr>
          <p:cNvPr id="9" name="Footer Placeholder 8"/>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3183664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184758" cy="990600"/>
          </a:xfrm>
        </p:spPr>
        <p:txBody>
          <a:bodyPr anchor="t"/>
          <a:lstStyle/>
          <a:p>
            <a:pPr algn="r"/>
            <a:r>
              <a:rPr lang="en-US" sz="6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lgn="r">
              <a:buNone/>
            </a:pPr>
            <a:r>
              <a:rPr lang="en-US" sz="3200" dirty="0">
                <a:cs typeface="Arial"/>
              </a:rPr>
              <a:t>Are there any questions on what we've covered so far?</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39</a:t>
            </a:fld>
            <a:endParaRPr lang="en-US" dirty="0"/>
          </a:p>
        </p:txBody>
      </p:sp>
    </p:spTree>
    <p:extLst>
      <p:ext uri="{BB962C8B-B14F-4D97-AF65-F5344CB8AC3E}">
        <p14:creationId xmlns:p14="http://schemas.microsoft.com/office/powerpoint/2010/main" val="4194213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2076" y="609600"/>
            <a:ext cx="7620000" cy="600808"/>
          </a:xfrm>
        </p:spPr>
        <p:txBody>
          <a:bodyPr anchor="t"/>
          <a:lstStyle/>
          <a:p>
            <a:r>
              <a:rPr lang="en-US" dirty="0"/>
              <a:t>VOC INTEGRATION - CONCEPT</a:t>
            </a:r>
          </a:p>
        </p:txBody>
      </p:sp>
      <p:sp>
        <p:nvSpPr>
          <p:cNvPr id="2" name="Content Placeholder 1"/>
          <p:cNvSpPr>
            <a:spLocks noGrp="1"/>
          </p:cNvSpPr>
          <p:nvPr>
            <p:ph idx="1"/>
          </p:nvPr>
        </p:nvSpPr>
        <p:spPr>
          <a:xfrm>
            <a:off x="624586" y="1295400"/>
            <a:ext cx="7909813" cy="4876800"/>
          </a:xfrm>
        </p:spPr>
        <p:txBody>
          <a:bodyPr anchor="t">
            <a:normAutofit fontScale="62500" lnSpcReduction="20000"/>
          </a:bodyPr>
          <a:lstStyle/>
          <a:p>
            <a:pPr lvl="0"/>
            <a:r>
              <a:rPr lang="en-US" sz="3800" dirty="0"/>
              <a:t>Integration</a:t>
            </a:r>
          </a:p>
          <a:p>
            <a:pPr marL="458470" lvl="1"/>
            <a:r>
              <a:rPr lang="en-US" sz="3200" dirty="0"/>
              <a:t>Process of taking select VOC HAPs from the HAP inventory and speciating the remaining VOC </a:t>
            </a:r>
            <a:r>
              <a:rPr lang="en-US" sz="3200" i="1" dirty="0"/>
              <a:t>because it is generally believed that the HAP inventory is a better source of HAP emissions than the </a:t>
            </a:r>
            <a:r>
              <a:rPr lang="en-US" sz="3200" i="1" dirty="0" err="1"/>
              <a:t>speciated</a:t>
            </a:r>
            <a:r>
              <a:rPr lang="en-US" sz="3200" i="1" dirty="0"/>
              <a:t> VOC</a:t>
            </a:r>
            <a:endParaRPr lang="en-US" sz="3200" i="1" dirty="0">
              <a:cs typeface="Arial"/>
            </a:endParaRPr>
          </a:p>
          <a:p>
            <a:pPr marL="458470" lvl="1"/>
            <a:r>
              <a:rPr lang="en-US" sz="3200" dirty="0"/>
              <a:t>Want to avoid double counting of HAPs</a:t>
            </a:r>
            <a:endParaRPr lang="en-US" sz="3200" dirty="0">
              <a:cs typeface="Arial"/>
            </a:endParaRPr>
          </a:p>
          <a:p>
            <a:pPr marL="458470" lvl="1"/>
            <a:r>
              <a:rPr lang="en-US" sz="3200" dirty="0"/>
              <a:t>Want to </a:t>
            </a:r>
            <a:r>
              <a:rPr lang="en-US" sz="3200" dirty="0" err="1"/>
              <a:t>speciate</a:t>
            </a:r>
            <a:r>
              <a:rPr lang="en-US" sz="3200" dirty="0"/>
              <a:t> the remaining VOC taking into account HAPs that were removed</a:t>
            </a:r>
            <a:endParaRPr lang="en-US" sz="3200" dirty="0">
              <a:cs typeface="Arial"/>
            </a:endParaRPr>
          </a:p>
          <a:p>
            <a:r>
              <a:rPr lang="en-US" sz="3800" dirty="0"/>
              <a:t>NBAFM chosen as “integration HAPs” in 2014 Modeling Platform</a:t>
            </a:r>
          </a:p>
          <a:p>
            <a:pPr marL="458470" lvl="1"/>
            <a:r>
              <a:rPr lang="en-US" sz="3200" dirty="0"/>
              <a:t>Naphthalene, Benzene, Acetaldehyde, Formaldehyde, Methanol</a:t>
            </a:r>
            <a:endParaRPr lang="en-US" sz="3200" dirty="0">
              <a:cs typeface="Arial"/>
            </a:endParaRPr>
          </a:p>
          <a:p>
            <a:pPr marL="458470" lvl="1"/>
            <a:r>
              <a:rPr lang="en-US" sz="3200" dirty="0"/>
              <a:t>These are explicit VOC HAPs in the CB6-CMAQ chemical mechanism.</a:t>
            </a:r>
            <a:endParaRPr lang="en-US" sz="3200" dirty="0">
              <a:cs typeface="Arial"/>
            </a:endParaRPr>
          </a:p>
          <a:p>
            <a:pPr lvl="0"/>
            <a:r>
              <a:rPr lang="en-US" sz="3800" dirty="0"/>
              <a:t>NONHAPVOC</a:t>
            </a:r>
          </a:p>
          <a:p>
            <a:pPr marL="458470" lvl="1"/>
            <a:r>
              <a:rPr lang="en-US" sz="3200" dirty="0"/>
              <a:t>Remaining VOC after removing explicit VOC HAPs</a:t>
            </a:r>
            <a:endParaRPr lang="en-US" sz="3200" dirty="0">
              <a:cs typeface="Arial"/>
            </a:endParaRPr>
          </a:p>
          <a:p>
            <a:pPr marL="458470" lvl="1"/>
            <a:r>
              <a:rPr lang="en-US" sz="3200" dirty="0"/>
              <a:t>NONHAPVOC = VOC - NBAFM</a:t>
            </a:r>
            <a:endParaRPr lang="en-US" sz="3200" dirty="0">
              <a:cs typeface="Arial"/>
            </a:endParaRPr>
          </a:p>
          <a:p>
            <a:pPr marL="109220" indent="0">
              <a:buNone/>
            </a:pPr>
            <a:endParaRPr lang="en-US" dirty="0">
              <a:cs typeface="Arial"/>
            </a:endParaRPr>
          </a:p>
          <a:p>
            <a:pPr marL="393065" lvl="1" indent="0">
              <a:buNone/>
            </a:pPr>
            <a:endParaRPr lang="en-US" dirty="0">
              <a:cs typeface="Arial"/>
            </a:endParaRPr>
          </a:p>
          <a:p>
            <a:endParaRPr lang="en-US" dirty="0"/>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40</a:t>
            </a:fld>
            <a:endParaRPr lang="en-US"/>
          </a:p>
        </p:txBody>
      </p:sp>
    </p:spTree>
    <p:extLst>
      <p:ext uri="{BB962C8B-B14F-4D97-AF65-F5344CB8AC3E}">
        <p14:creationId xmlns:p14="http://schemas.microsoft.com/office/powerpoint/2010/main" val="2025455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BEF2A795-0D1C-4340-A163-773CC4D3E4EC}" type="slidenum">
              <a:rPr lang="en-US" smtClean="0"/>
              <a:pPr>
                <a:defRPr/>
              </a:pPr>
              <a:t>41</a:t>
            </a:fld>
            <a:endParaRPr lang="en-US" dirty="0"/>
          </a:p>
        </p:txBody>
      </p:sp>
      <p:sp>
        <p:nvSpPr>
          <p:cNvPr id="4" name="Footer Placeholder 3"/>
          <p:cNvSpPr>
            <a:spLocks noGrp="1"/>
          </p:cNvSpPr>
          <p:nvPr>
            <p:ph type="ftr" sz="quarter" idx="11"/>
          </p:nvPr>
        </p:nvSpPr>
        <p:spPr/>
        <p:txBody>
          <a:bodyPr/>
          <a:lstStyle/>
          <a:p>
            <a:pPr>
              <a:defRPr/>
            </a:pPr>
            <a:r>
              <a:rPr lang="en-US"/>
              <a:t>Emission Inventory Training Workshop May 17, 2018</a:t>
            </a:r>
            <a:endParaRPr lang="en-US" dirty="0"/>
          </a:p>
        </p:txBody>
      </p:sp>
      <p:sp>
        <p:nvSpPr>
          <p:cNvPr id="6" name="Rectangle 5"/>
          <p:cNvSpPr/>
          <p:nvPr/>
        </p:nvSpPr>
        <p:spPr bwMode="auto">
          <a:xfrm>
            <a:off x="2371725" y="1182762"/>
            <a:ext cx="2590800" cy="457200"/>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VOC+ NBAFM</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7" name="Rectangle 6"/>
          <p:cNvSpPr/>
          <p:nvPr/>
        </p:nvSpPr>
        <p:spPr bwMode="auto">
          <a:xfrm>
            <a:off x="1640465" y="2340448"/>
            <a:ext cx="3505200" cy="414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Compute NONHAPVOC</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8" name="Rectangle 7"/>
          <p:cNvSpPr/>
          <p:nvPr/>
        </p:nvSpPr>
        <p:spPr bwMode="auto">
          <a:xfrm>
            <a:off x="1554740" y="2993195"/>
            <a:ext cx="3676650" cy="4522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Convert to NONHAPTOG</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9" name="Rectangle 8"/>
          <p:cNvSpPr/>
          <p:nvPr/>
        </p:nvSpPr>
        <p:spPr bwMode="auto">
          <a:xfrm>
            <a:off x="1218698" y="3659998"/>
            <a:ext cx="4348734" cy="92776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SPECIATE NONHAPTOG and map NBAFM to model species</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3" name="TextBox 12"/>
          <p:cNvSpPr txBox="1"/>
          <p:nvPr/>
        </p:nvSpPr>
        <p:spPr>
          <a:xfrm>
            <a:off x="609600" y="5094275"/>
            <a:ext cx="6781800" cy="830997"/>
          </a:xfrm>
          <a:prstGeom prst="rect">
            <a:avLst/>
          </a:prstGeom>
          <a:solidFill>
            <a:srgbClr val="FFFF00"/>
          </a:solidFill>
        </p:spPr>
        <p:txBody>
          <a:bodyPr wrap="square" rtlCol="0">
            <a:spAutoFit/>
          </a:bodyPr>
          <a:lstStyle/>
          <a:p>
            <a:r>
              <a:rPr lang="en-US" sz="1600" dirty="0"/>
              <a:t>Model species (e.g., ACET, </a:t>
            </a:r>
            <a:r>
              <a:rPr lang="en-US" sz="1600" dirty="0">
                <a:solidFill>
                  <a:srgbClr val="FF0000"/>
                </a:solidFill>
              </a:rPr>
              <a:t>ALD2</a:t>
            </a:r>
            <a:r>
              <a:rPr lang="en-US" sz="1600" dirty="0"/>
              <a:t>, ALDX, </a:t>
            </a:r>
            <a:r>
              <a:rPr lang="en-US" sz="1600" dirty="0">
                <a:solidFill>
                  <a:srgbClr val="FF0000"/>
                </a:solidFill>
              </a:rPr>
              <a:t>BENZ</a:t>
            </a:r>
            <a:r>
              <a:rPr lang="en-US" sz="1600" dirty="0"/>
              <a:t>, CH4, ETH, ETHA, ETHY, ETOH, KET, IOLE, ISOP, OLE, PAR, PRPA, TOL, XYLMN, SOAALK, </a:t>
            </a:r>
            <a:r>
              <a:rPr lang="en-US" sz="1600" dirty="0">
                <a:solidFill>
                  <a:srgbClr val="FF0000"/>
                </a:solidFill>
              </a:rPr>
              <a:t>NAPH</a:t>
            </a:r>
            <a:r>
              <a:rPr lang="en-US" sz="1600" dirty="0"/>
              <a:t>, BENZ, ALD2, </a:t>
            </a:r>
            <a:r>
              <a:rPr lang="en-US" sz="1600" dirty="0">
                <a:solidFill>
                  <a:srgbClr val="FF0000"/>
                </a:solidFill>
              </a:rPr>
              <a:t>FORM, MEOH</a:t>
            </a:r>
            <a:r>
              <a:rPr lang="en-US" sz="1600" dirty="0"/>
              <a:t>, SESQ, TERP)</a:t>
            </a:r>
          </a:p>
        </p:txBody>
      </p:sp>
      <p:sp>
        <p:nvSpPr>
          <p:cNvPr id="14" name="Rounded Rectangle 13"/>
          <p:cNvSpPr/>
          <p:nvPr/>
        </p:nvSpPr>
        <p:spPr bwMode="auto">
          <a:xfrm>
            <a:off x="990600" y="1850098"/>
            <a:ext cx="4991100" cy="302670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5" name="Right Arrow 14"/>
          <p:cNvSpPr/>
          <p:nvPr/>
        </p:nvSpPr>
        <p:spPr bwMode="auto">
          <a:xfrm rot="10800000">
            <a:off x="5365241" y="2393307"/>
            <a:ext cx="1409700" cy="26473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6" name="TextBox 15"/>
          <p:cNvSpPr txBox="1"/>
          <p:nvPr/>
        </p:nvSpPr>
        <p:spPr>
          <a:xfrm>
            <a:off x="6762909" y="2338233"/>
            <a:ext cx="1447800" cy="369332"/>
          </a:xfrm>
          <a:prstGeom prst="rect">
            <a:avLst/>
          </a:prstGeom>
          <a:noFill/>
        </p:spPr>
        <p:txBody>
          <a:bodyPr wrap="square" rtlCol="0">
            <a:spAutoFit/>
          </a:bodyPr>
          <a:lstStyle/>
          <a:p>
            <a:r>
              <a:rPr lang="en-US" sz="1800" dirty="0"/>
              <a:t>INVTABLE</a:t>
            </a:r>
          </a:p>
        </p:txBody>
      </p:sp>
      <p:sp>
        <p:nvSpPr>
          <p:cNvPr id="17" name="Right Arrow 16"/>
          <p:cNvSpPr/>
          <p:nvPr/>
        </p:nvSpPr>
        <p:spPr bwMode="auto">
          <a:xfrm rot="10800000">
            <a:off x="5514975" y="3167773"/>
            <a:ext cx="1409700" cy="22394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 name="TextBox 17"/>
          <p:cNvSpPr txBox="1"/>
          <p:nvPr/>
        </p:nvSpPr>
        <p:spPr>
          <a:xfrm>
            <a:off x="6924675" y="3095077"/>
            <a:ext cx="1447800" cy="369332"/>
          </a:xfrm>
          <a:prstGeom prst="rect">
            <a:avLst/>
          </a:prstGeom>
          <a:noFill/>
        </p:spPr>
        <p:txBody>
          <a:bodyPr wrap="square" rtlCol="0">
            <a:spAutoFit/>
          </a:bodyPr>
          <a:lstStyle/>
          <a:p>
            <a:r>
              <a:rPr lang="en-US" sz="1800" dirty="0"/>
              <a:t>GSCNV</a:t>
            </a:r>
          </a:p>
        </p:txBody>
      </p:sp>
      <p:sp>
        <p:nvSpPr>
          <p:cNvPr id="19" name="Right Arrow 18"/>
          <p:cNvSpPr/>
          <p:nvPr/>
        </p:nvSpPr>
        <p:spPr bwMode="auto">
          <a:xfrm rot="10800000">
            <a:off x="5567432" y="3988063"/>
            <a:ext cx="1409700" cy="21497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0" name="TextBox 19"/>
          <p:cNvSpPr txBox="1"/>
          <p:nvPr/>
        </p:nvSpPr>
        <p:spPr>
          <a:xfrm>
            <a:off x="6924675" y="3938120"/>
            <a:ext cx="1447800" cy="646331"/>
          </a:xfrm>
          <a:prstGeom prst="rect">
            <a:avLst/>
          </a:prstGeom>
          <a:noFill/>
        </p:spPr>
        <p:txBody>
          <a:bodyPr wrap="square" rtlCol="0">
            <a:spAutoFit/>
          </a:bodyPr>
          <a:lstStyle/>
          <a:p>
            <a:r>
              <a:rPr lang="en-US" sz="1800" dirty="0"/>
              <a:t>GSREF, GSPRO</a:t>
            </a:r>
          </a:p>
        </p:txBody>
      </p:sp>
      <p:sp>
        <p:nvSpPr>
          <p:cNvPr id="21" name="TextBox 20"/>
          <p:cNvSpPr txBox="1"/>
          <p:nvPr/>
        </p:nvSpPr>
        <p:spPr>
          <a:xfrm>
            <a:off x="2920164" y="1861029"/>
            <a:ext cx="3086100" cy="461665"/>
          </a:xfrm>
          <a:prstGeom prst="rect">
            <a:avLst/>
          </a:prstGeom>
          <a:noFill/>
        </p:spPr>
        <p:txBody>
          <a:bodyPr wrap="square" rtlCol="0">
            <a:spAutoFit/>
          </a:bodyPr>
          <a:lstStyle/>
          <a:p>
            <a:r>
              <a:rPr lang="en-US" dirty="0">
                <a:latin typeface="Bodoni MT" panose="02070603080606020203" pitchFamily="18" charset="0"/>
              </a:rPr>
              <a:t>SMOKE</a:t>
            </a:r>
          </a:p>
        </p:txBody>
      </p:sp>
      <p:sp>
        <p:nvSpPr>
          <p:cNvPr id="22" name="TextBox 21"/>
          <p:cNvSpPr txBox="1"/>
          <p:nvPr/>
        </p:nvSpPr>
        <p:spPr>
          <a:xfrm>
            <a:off x="2371725" y="247390"/>
            <a:ext cx="4648200" cy="646331"/>
          </a:xfrm>
          <a:prstGeom prst="rect">
            <a:avLst/>
          </a:prstGeom>
          <a:noFill/>
        </p:spPr>
        <p:txBody>
          <a:bodyPr wrap="square" rtlCol="0">
            <a:spAutoFit/>
          </a:bodyPr>
          <a:lstStyle/>
          <a:p>
            <a:r>
              <a:rPr lang="en-US" sz="3600" dirty="0"/>
              <a:t>Integration Steps</a:t>
            </a:r>
          </a:p>
        </p:txBody>
      </p:sp>
      <p:sp>
        <p:nvSpPr>
          <p:cNvPr id="23" name="Down Arrow 22"/>
          <p:cNvSpPr/>
          <p:nvPr/>
        </p:nvSpPr>
        <p:spPr bwMode="auto">
          <a:xfrm>
            <a:off x="3464432" y="1639962"/>
            <a:ext cx="202693" cy="20969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4" name="Down Arrow 23"/>
          <p:cNvSpPr/>
          <p:nvPr/>
        </p:nvSpPr>
        <p:spPr bwMode="auto">
          <a:xfrm>
            <a:off x="3565778" y="4887731"/>
            <a:ext cx="202693" cy="20969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296386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01410"/>
            <a:ext cx="8991600" cy="560590"/>
          </a:xfrm>
          <a:prstGeom prst="rect">
            <a:avLst/>
          </a:prstGeom>
        </p:spPr>
        <p:txBody>
          <a:bodyPr/>
          <a:lstStyle/>
          <a:p>
            <a:pPr algn="ctr"/>
            <a:r>
              <a:rPr lang="en-US" sz="2700" dirty="0">
                <a:solidFill>
                  <a:schemeClr val="accent6">
                    <a:lumMod val="60000"/>
                    <a:lumOff val="40000"/>
                  </a:schemeClr>
                </a:solidFill>
              </a:rPr>
              <a:t>EXAMPLE OF INTEGRATED PROFILE</a:t>
            </a:r>
          </a:p>
        </p:txBody>
      </p:sp>
      <p:sp>
        <p:nvSpPr>
          <p:cNvPr id="6" name="Slide Number Placeholder 5"/>
          <p:cNvSpPr>
            <a:spLocks noGrp="1"/>
          </p:cNvSpPr>
          <p:nvPr>
            <p:ph type="sldNum" sz="quarter" idx="12"/>
          </p:nvPr>
        </p:nvSpPr>
        <p:spPr>
          <a:xfrm>
            <a:off x="-349262" y="6226467"/>
            <a:ext cx="609600" cy="228600"/>
          </a:xfrm>
        </p:spPr>
        <p:txBody>
          <a:bodyPr/>
          <a:lstStyle/>
          <a:p>
            <a:fld id="{61C894BD-DCE2-4A96-A9AF-225BBEAC2A40}" type="slidenum">
              <a:rPr lang="en-US" smtClean="0"/>
              <a:pPr/>
              <a:t>42</a:t>
            </a:fld>
            <a:endParaRPr lang="en-US"/>
          </a:p>
        </p:txBody>
      </p:sp>
      <p:sp>
        <p:nvSpPr>
          <p:cNvPr id="9" name="TextBox 8"/>
          <p:cNvSpPr txBox="1"/>
          <p:nvPr/>
        </p:nvSpPr>
        <p:spPr>
          <a:xfrm>
            <a:off x="304800" y="870466"/>
            <a:ext cx="403187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 integrate/No use of HAP inventory</a:t>
            </a:r>
          </a:p>
        </p:txBody>
      </p:sp>
      <p:sp>
        <p:nvSpPr>
          <p:cNvPr id="10" name="TextBox 9"/>
          <p:cNvSpPr txBox="1"/>
          <p:nvPr/>
        </p:nvSpPr>
        <p:spPr>
          <a:xfrm>
            <a:off x="6096000" y="935756"/>
            <a:ext cx="1189748"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Integrate</a:t>
            </a:r>
          </a:p>
        </p:txBody>
      </p:sp>
      <p:sp>
        <p:nvSpPr>
          <p:cNvPr id="11" name="TextBox 10"/>
          <p:cNvSpPr txBox="1"/>
          <p:nvPr/>
        </p:nvSpPr>
        <p:spPr>
          <a:xfrm rot="16200000">
            <a:off x="1821865" y="3678499"/>
            <a:ext cx="49552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rPr>
              <a:t>Fireplace wood combustion - pine wood– </a:t>
            </a:r>
            <a:r>
              <a:rPr kumimoji="0" lang="en-US" sz="1800" b="0" i="0" u="none" strike="noStrike" kern="0" cap="none" spc="0" normalizeH="0" baseline="0" noProof="0" dirty="0">
                <a:ln>
                  <a:noFill/>
                </a:ln>
                <a:solidFill>
                  <a:sysClr val="windowText" lastClr="000000"/>
                </a:solidFill>
                <a:effectLst/>
                <a:uLnTx/>
                <a:uFillTx/>
              </a:rPr>
              <a:t>4642</a:t>
            </a:r>
          </a:p>
        </p:txBody>
      </p:sp>
      <p:graphicFrame>
        <p:nvGraphicFramePr>
          <p:cNvPr id="2" name="Table 1"/>
          <p:cNvGraphicFramePr>
            <a:graphicFrameLocks noGrp="1"/>
          </p:cNvGraphicFramePr>
          <p:nvPr>
            <p:extLst>
              <p:ext uri="{D42A27DB-BD31-4B8C-83A1-F6EECF244321}">
                <p14:modId xmlns:p14="http://schemas.microsoft.com/office/powerpoint/2010/main" val="2186965824"/>
              </p:ext>
            </p:extLst>
          </p:nvPr>
        </p:nvGraphicFramePr>
        <p:xfrm>
          <a:off x="713732" y="1212389"/>
          <a:ext cx="2947674" cy="5562599"/>
        </p:xfrm>
        <a:graphic>
          <a:graphicData uri="http://schemas.openxmlformats.org/drawingml/2006/table">
            <a:tbl>
              <a:tblPr>
                <a:tableStyleId>{5C22544A-7EE6-4342-B048-85BDC9FD1C3A}</a:tableStyleId>
              </a:tblPr>
              <a:tblGrid>
                <a:gridCol w="982558">
                  <a:extLst>
                    <a:ext uri="{9D8B030D-6E8A-4147-A177-3AD203B41FA5}">
                      <a16:colId xmlns:a16="http://schemas.microsoft.com/office/drawing/2014/main" val="3573470631"/>
                    </a:ext>
                  </a:extLst>
                </a:gridCol>
                <a:gridCol w="982558">
                  <a:extLst>
                    <a:ext uri="{9D8B030D-6E8A-4147-A177-3AD203B41FA5}">
                      <a16:colId xmlns:a16="http://schemas.microsoft.com/office/drawing/2014/main" val="4151943227"/>
                    </a:ext>
                  </a:extLst>
                </a:gridCol>
                <a:gridCol w="982558">
                  <a:extLst>
                    <a:ext uri="{9D8B030D-6E8A-4147-A177-3AD203B41FA5}">
                      <a16:colId xmlns:a16="http://schemas.microsoft.com/office/drawing/2014/main" val="3310594110"/>
                    </a:ext>
                  </a:extLst>
                </a:gridCol>
              </a:tblGrid>
              <a:tr h="258399">
                <a:tc>
                  <a:txBody>
                    <a:bodyPr/>
                    <a:lstStyle/>
                    <a:p>
                      <a:pPr algn="l" fontAlgn="b"/>
                      <a:r>
                        <a:rPr lang="en-US" sz="1400" u="none" strike="noStrike" dirty="0">
                          <a:effectLst/>
                        </a:rPr>
                        <a:t>pollutant</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species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massfrac</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570079417"/>
                  </a:ext>
                </a:extLst>
              </a:tr>
              <a:tr h="265210">
                <a:tc>
                  <a:txBody>
                    <a:bodyPr/>
                    <a:lstStyle/>
                    <a:p>
                      <a:pPr algn="l" fontAlgn="b"/>
                      <a:r>
                        <a:rPr lang="en-US" sz="1400" u="none" strike="noStrike" dirty="0">
                          <a:effectLst/>
                        </a:rPr>
                        <a:t>TOG</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ACET</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0.0393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728261497"/>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ALD2</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0.0895</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658274762"/>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ALDX</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0.12</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594837768"/>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BENZ</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0.0201</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419411379"/>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CH4</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0.2163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025580852"/>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ETH</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0.0588</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56478794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ETHA</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0.0225</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95923836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ETHY</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0.0369</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231168333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FORM</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0.0612</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66486644"/>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IOLE</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0.014</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92171128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ISOP</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0.002153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396059481"/>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KET</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0.006088</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742081755"/>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NAPH</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0.0119</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2104754577"/>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NVOL</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0.0115</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4016875922"/>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OLE</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0.0331</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771206358"/>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PAR</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0.1041</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171002295"/>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PRPA</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0.008873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752418939"/>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TOL</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0.0798</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354869844"/>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UNR</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0.0437</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640998313"/>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XYLMN</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0.0203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215623742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25815417"/>
              </p:ext>
            </p:extLst>
          </p:nvPr>
        </p:nvGraphicFramePr>
        <p:xfrm>
          <a:off x="4889260" y="1305088"/>
          <a:ext cx="3505200" cy="4858905"/>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1228691561"/>
                    </a:ext>
                  </a:extLst>
                </a:gridCol>
                <a:gridCol w="1168400">
                  <a:extLst>
                    <a:ext uri="{9D8B030D-6E8A-4147-A177-3AD203B41FA5}">
                      <a16:colId xmlns:a16="http://schemas.microsoft.com/office/drawing/2014/main" val="3676756220"/>
                    </a:ext>
                  </a:extLst>
                </a:gridCol>
                <a:gridCol w="1168400">
                  <a:extLst>
                    <a:ext uri="{9D8B030D-6E8A-4147-A177-3AD203B41FA5}">
                      <a16:colId xmlns:a16="http://schemas.microsoft.com/office/drawing/2014/main" val="797427691"/>
                    </a:ext>
                  </a:extLst>
                </a:gridCol>
              </a:tblGrid>
              <a:tr h="154657">
                <a:tc>
                  <a:txBody>
                    <a:bodyPr/>
                    <a:lstStyle/>
                    <a:p>
                      <a:pPr algn="l" fontAlgn="b"/>
                      <a:r>
                        <a:rPr lang="en-US" sz="1400" u="none" strike="noStrike" dirty="0">
                          <a:effectLst/>
                        </a:rPr>
                        <a:t>pollutant</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species</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massfrac</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819115932"/>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ACET</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0.0481</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453048795"/>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ALDX</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0.1468</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86530917"/>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CH4</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0.2647</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854860581"/>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ETH</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0.0719</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4116365194"/>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ETHA</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0.0275</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4002205469"/>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ETHY</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0.0451</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2070611977"/>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IOLE</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0.0172</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700034795"/>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ISOP</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0.002634</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4093920656"/>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KET</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0.007449</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096693764"/>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NVOL</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0.0141</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2470263447"/>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OLE</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0.0405</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985809042"/>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PAR</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0.1273</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966674073"/>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PRPA</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0.0109</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05446375"/>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TOL</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0.0977</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966552750"/>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UNR</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0.0534</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309608137"/>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XYLMN</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0.0248</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994461472"/>
                  </a:ext>
                </a:extLst>
              </a:tr>
            </a:tbl>
          </a:graphicData>
        </a:graphic>
      </p:graphicFrame>
      <p:sp>
        <p:nvSpPr>
          <p:cNvPr id="15" name="Oval 14"/>
          <p:cNvSpPr/>
          <p:nvPr/>
        </p:nvSpPr>
        <p:spPr bwMode="auto">
          <a:xfrm>
            <a:off x="1371600" y="1752600"/>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6" name="Oval 15"/>
          <p:cNvSpPr/>
          <p:nvPr/>
        </p:nvSpPr>
        <p:spPr bwMode="auto">
          <a:xfrm>
            <a:off x="1371600" y="4648200"/>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7" name="Oval 16"/>
          <p:cNvSpPr/>
          <p:nvPr/>
        </p:nvSpPr>
        <p:spPr bwMode="auto">
          <a:xfrm>
            <a:off x="1493787" y="3558365"/>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 name="Oval 17"/>
          <p:cNvSpPr/>
          <p:nvPr/>
        </p:nvSpPr>
        <p:spPr bwMode="auto">
          <a:xfrm>
            <a:off x="1460028" y="2274332"/>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 name="Footer Placeholder 2">
            <a:extLst>
              <a:ext uri="{FF2B5EF4-FFF2-40B4-BE49-F238E27FC236}">
                <a16:creationId xmlns:a16="http://schemas.microsoft.com/office/drawing/2014/main" id="{5BDF5A32-B898-4303-9C82-4823D4F72148}"/>
              </a:ext>
            </a:extLst>
          </p:cNvPr>
          <p:cNvSpPr>
            <a:spLocks noGrp="1"/>
          </p:cNvSpPr>
          <p:nvPr>
            <p:ph type="ftr" sz="quarter" idx="11"/>
          </p:nvPr>
        </p:nvSpPr>
        <p:spPr>
          <a:xfrm>
            <a:off x="4018097" y="6510927"/>
            <a:ext cx="6172200" cy="457200"/>
          </a:xfrm>
        </p:spPr>
        <p:txBody>
          <a:bodyPr/>
          <a:lstStyle/>
          <a:p>
            <a:pPr>
              <a:defRPr/>
            </a:pPr>
            <a:r>
              <a:rPr lang="en-US" dirty="0"/>
              <a:t>Emission Inventory Training Workshop May 17, 2018</a:t>
            </a:r>
          </a:p>
        </p:txBody>
      </p:sp>
    </p:spTree>
    <p:extLst>
      <p:ext uri="{BB962C8B-B14F-4D97-AF65-F5344CB8AC3E}">
        <p14:creationId xmlns:p14="http://schemas.microsoft.com/office/powerpoint/2010/main" val="3407682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20000" cy="609600"/>
          </a:xfrm>
        </p:spPr>
        <p:txBody>
          <a:bodyPr/>
          <a:lstStyle/>
          <a:p>
            <a:r>
              <a:rPr lang="en-US" dirty="0"/>
              <a:t>WHY NOT INTEGRATE A SOURCE</a:t>
            </a:r>
          </a:p>
        </p:txBody>
      </p:sp>
      <p:sp>
        <p:nvSpPr>
          <p:cNvPr id="3" name="Content Placeholder 2"/>
          <p:cNvSpPr>
            <a:spLocks noGrp="1"/>
          </p:cNvSpPr>
          <p:nvPr>
            <p:ph idx="1"/>
          </p:nvPr>
        </p:nvSpPr>
        <p:spPr>
          <a:xfrm>
            <a:off x="381000" y="1447800"/>
            <a:ext cx="8458200" cy="4876800"/>
          </a:xfrm>
        </p:spPr>
        <p:txBody>
          <a:bodyPr anchor="t"/>
          <a:lstStyle/>
          <a:p>
            <a:r>
              <a:rPr lang="en-US" dirty="0"/>
              <a:t>Point sources – </a:t>
            </a:r>
          </a:p>
          <a:p>
            <a:pPr lvl="1"/>
            <a:r>
              <a:rPr lang="en-US" sz="2000" dirty="0"/>
              <a:t>The State reports HAPs at a different process level than where they reported VOCs. So HAP is at the facility but there is no VOC at that process level to do the subtraction.</a:t>
            </a:r>
          </a:p>
          <a:p>
            <a:pPr lvl="1"/>
            <a:r>
              <a:rPr lang="en-US" sz="2000" dirty="0"/>
              <a:t>There is misalignment of VOC and HAP even though both are reported.</a:t>
            </a:r>
          </a:p>
          <a:p>
            <a:r>
              <a:rPr lang="en-US" dirty="0"/>
              <a:t>Nonpoint sources – </a:t>
            </a:r>
            <a:endParaRPr lang="en-US" sz="2000" dirty="0"/>
          </a:p>
          <a:p>
            <a:pPr lvl="1"/>
            <a:r>
              <a:rPr lang="en-US" sz="2000" dirty="0"/>
              <a:t>There are no inventory NBAFM emissions at the source.</a:t>
            </a:r>
          </a:p>
          <a:p>
            <a:pPr lvl="2"/>
            <a:r>
              <a:rPr lang="en-US" sz="2000" dirty="0"/>
              <a:t>If there really shouldn’t be, then remove NBAFM from the profile.</a:t>
            </a:r>
          </a:p>
          <a:p>
            <a:pPr lvl="1"/>
            <a:r>
              <a:rPr lang="en-US" sz="2000" dirty="0"/>
              <a:t> NBAFM mass &gt; VOC</a:t>
            </a:r>
          </a:p>
          <a:p>
            <a:pPr marL="574675" lvl="2" indent="0">
              <a:buNone/>
            </a:pPr>
            <a:r>
              <a:rPr lang="en-US" dirty="0"/>
              <a:t> </a:t>
            </a:r>
          </a:p>
        </p:txBody>
      </p:sp>
      <p:sp>
        <p:nvSpPr>
          <p:cNvPr id="4" name="Footer Placeholder 3"/>
          <p:cNvSpPr>
            <a:spLocks noGrp="1"/>
          </p:cNvSpPr>
          <p:nvPr>
            <p:ph type="ftr" sz="quarter" idx="11"/>
          </p:nvPr>
        </p:nvSpPr>
        <p:spPr>
          <a:xfrm>
            <a:off x="2971800" y="64008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43</a:t>
            </a:fld>
            <a:endParaRPr lang="en-US" dirty="0"/>
          </a:p>
        </p:txBody>
      </p:sp>
    </p:spTree>
    <p:extLst>
      <p:ext uri="{BB962C8B-B14F-4D97-AF65-F5344CB8AC3E}">
        <p14:creationId xmlns:p14="http://schemas.microsoft.com/office/powerpoint/2010/main" val="3245109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 y="1066800"/>
            <a:ext cx="9117724" cy="685800"/>
          </a:xfrm>
        </p:spPr>
        <p:txBody>
          <a:bodyPr/>
          <a:lstStyle/>
          <a:p>
            <a:pPr algn="ctr"/>
            <a:r>
              <a:rPr lang="en-US" dirty="0"/>
              <a:t>TWO APPROACHES TO NO-INTEGRATE</a:t>
            </a:r>
          </a:p>
        </p:txBody>
      </p:sp>
      <p:sp>
        <p:nvSpPr>
          <p:cNvPr id="3" name="Content Placeholder 2"/>
          <p:cNvSpPr>
            <a:spLocks noGrp="1"/>
          </p:cNvSpPr>
          <p:nvPr>
            <p:ph idx="1"/>
          </p:nvPr>
        </p:nvSpPr>
        <p:spPr>
          <a:xfrm>
            <a:off x="685800" y="1981200"/>
            <a:ext cx="7772400" cy="3886200"/>
          </a:xfrm>
        </p:spPr>
        <p:txBody>
          <a:bodyPr anchor="t"/>
          <a:lstStyle/>
          <a:p>
            <a:r>
              <a:rPr lang="en-US" dirty="0"/>
              <a:t>1) Don’t use any HAPs from the HAP inventory. </a:t>
            </a:r>
          </a:p>
          <a:p>
            <a:pPr lvl="1"/>
            <a:r>
              <a:rPr lang="en-US" dirty="0"/>
              <a:t>Use the profile to generate </a:t>
            </a:r>
            <a:r>
              <a:rPr lang="en-US" b="1" dirty="0"/>
              <a:t>all</a:t>
            </a:r>
            <a:r>
              <a:rPr lang="en-US" dirty="0"/>
              <a:t> model species - HAPs and </a:t>
            </a:r>
            <a:r>
              <a:rPr lang="en-US" dirty="0" err="1"/>
              <a:t>nonHAPs</a:t>
            </a:r>
            <a:r>
              <a:rPr lang="en-US" dirty="0"/>
              <a:t>.</a:t>
            </a:r>
          </a:p>
          <a:p>
            <a:pPr marL="284163" lvl="1" indent="0">
              <a:buNone/>
            </a:pPr>
            <a:endParaRPr lang="en-US" dirty="0"/>
          </a:p>
          <a:p>
            <a:r>
              <a:rPr lang="en-US" dirty="0"/>
              <a:t>2) Assume HAP inventory is better than speciation:</a:t>
            </a:r>
          </a:p>
          <a:p>
            <a:pPr lvl="1"/>
            <a:r>
              <a:rPr lang="en-US" dirty="0"/>
              <a:t>Use the HAP inventory (NBAFM) for model species</a:t>
            </a:r>
          </a:p>
          <a:p>
            <a:pPr lvl="1"/>
            <a:r>
              <a:rPr lang="en-US" dirty="0"/>
              <a:t>Create TOG profiles that </a:t>
            </a:r>
            <a:r>
              <a:rPr lang="en-US" u="sng" dirty="0"/>
              <a:t>drop the mass of NBAFM</a:t>
            </a:r>
            <a:r>
              <a:rPr lang="en-US" dirty="0"/>
              <a:t>.</a:t>
            </a:r>
          </a:p>
          <a:p>
            <a:pPr lvl="1"/>
            <a:r>
              <a:rPr lang="en-US" dirty="0"/>
              <a:t>TOG profiles will have less than 100% of mass if the profile has NBAFM.</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44</a:t>
            </a:fld>
            <a:endParaRPr lang="en-US" dirty="0"/>
          </a:p>
        </p:txBody>
      </p:sp>
    </p:spTree>
    <p:extLst>
      <p:ext uri="{BB962C8B-B14F-4D97-AF65-F5344CB8AC3E}">
        <p14:creationId xmlns:p14="http://schemas.microsoft.com/office/powerpoint/2010/main" val="2525111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228600"/>
            <a:ext cx="7620000" cy="990600"/>
          </a:xfrm>
        </p:spPr>
        <p:txBody>
          <a:bodyPr/>
          <a:lstStyle/>
          <a:p>
            <a:r>
              <a:rPr lang="en-US" sz="2800" dirty="0"/>
              <a:t>VOC INTEGRATION BY SECTOR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0074874"/>
              </p:ext>
            </p:extLst>
          </p:nvPr>
        </p:nvGraphicFramePr>
        <p:xfrm>
          <a:off x="914400" y="762000"/>
          <a:ext cx="7771872" cy="5227209"/>
        </p:xfrm>
        <a:graphic>
          <a:graphicData uri="http://schemas.openxmlformats.org/drawingml/2006/table">
            <a:tbl>
              <a:tblPr>
                <a:tableStyleId>{69C7853C-536D-4A76-A0AE-DD22124D55A5}</a:tableStyleId>
              </a:tblPr>
              <a:tblGrid>
                <a:gridCol w="1502604">
                  <a:extLst>
                    <a:ext uri="{9D8B030D-6E8A-4147-A177-3AD203B41FA5}">
                      <a16:colId xmlns:a16="http://schemas.microsoft.com/office/drawing/2014/main" val="20000"/>
                    </a:ext>
                  </a:extLst>
                </a:gridCol>
                <a:gridCol w="6269268">
                  <a:extLst>
                    <a:ext uri="{9D8B030D-6E8A-4147-A177-3AD203B41FA5}">
                      <a16:colId xmlns:a16="http://schemas.microsoft.com/office/drawing/2014/main" val="20001"/>
                    </a:ext>
                  </a:extLst>
                </a:gridCol>
              </a:tblGrid>
              <a:tr h="367734">
                <a:tc>
                  <a:txBody>
                    <a:bodyPr/>
                    <a:lstStyle/>
                    <a:p>
                      <a:pPr algn="l" fontAlgn="t"/>
                      <a:r>
                        <a:rPr lang="en-US" sz="2000" b="1" u="none" strike="noStrike" dirty="0">
                          <a:effectLst/>
                        </a:rPr>
                        <a:t>Platform Sector *</a:t>
                      </a:r>
                      <a:endParaRPr lang="en-US" sz="2000" b="1" i="0" u="none" strike="noStrike" dirty="0">
                        <a:solidFill>
                          <a:srgbClr val="000000"/>
                        </a:solidFill>
                        <a:effectLst/>
                        <a:latin typeface="Times New Roman" panose="02020603050405020304" pitchFamily="18" charset="0"/>
                      </a:endParaRPr>
                    </a:p>
                  </a:txBody>
                  <a:tcPr marL="8854" marR="8854" marT="9429" marB="0">
                    <a:solidFill>
                      <a:schemeClr val="accent5">
                        <a:lumMod val="50000"/>
                      </a:schemeClr>
                    </a:solidFill>
                  </a:tcPr>
                </a:tc>
                <a:tc>
                  <a:txBody>
                    <a:bodyPr/>
                    <a:lstStyle/>
                    <a:p>
                      <a:pPr algn="l" fontAlgn="t"/>
                      <a:endParaRPr lang="en-US" sz="2000" b="1" u="none" strike="noStrike" dirty="0">
                        <a:effectLst/>
                      </a:endParaRPr>
                    </a:p>
                    <a:p>
                      <a:pPr algn="l" fontAlgn="t"/>
                      <a:r>
                        <a:rPr lang="en-US" sz="2000" b="1" u="none" strike="noStrike" dirty="0">
                          <a:effectLst/>
                        </a:rPr>
                        <a:t>Approach for Integrating</a:t>
                      </a:r>
                      <a:endParaRPr lang="en-US" sz="2000" b="1" i="0" u="none" strike="noStrike" dirty="0">
                        <a:solidFill>
                          <a:srgbClr val="000000"/>
                        </a:solidFill>
                        <a:effectLst/>
                        <a:latin typeface="Times New Roman" panose="02020603050405020304" pitchFamily="18" charset="0"/>
                      </a:endParaRPr>
                    </a:p>
                  </a:txBody>
                  <a:tcPr marL="8854" marR="8854" marT="9429" marB="0">
                    <a:solidFill>
                      <a:schemeClr val="accent5">
                        <a:lumMod val="50000"/>
                      </a:schemeClr>
                    </a:solidFill>
                  </a:tcPr>
                </a:tc>
                <a:extLst>
                  <a:ext uri="{0D108BD9-81ED-4DB2-BD59-A6C34878D82A}">
                    <a16:rowId xmlns:a16="http://schemas.microsoft.com/office/drawing/2014/main" val="10000"/>
                  </a:ext>
                </a:extLst>
              </a:tr>
              <a:tr h="198011">
                <a:tc>
                  <a:txBody>
                    <a:bodyPr/>
                    <a:lstStyle/>
                    <a:p>
                      <a:pPr algn="l" fontAlgn="t"/>
                      <a:r>
                        <a:rPr lang="en-US" sz="1600" u="none" strike="noStrike" dirty="0" err="1">
                          <a:effectLst/>
                        </a:rPr>
                        <a:t>ptegu</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 </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1"/>
                  </a:ext>
                </a:extLst>
              </a:tr>
              <a:tr h="198011">
                <a:tc>
                  <a:txBody>
                    <a:bodyPr/>
                    <a:lstStyle/>
                    <a:p>
                      <a:pPr algn="l" fontAlgn="t"/>
                      <a:r>
                        <a:rPr lang="en-US" sz="1600" u="none" strike="noStrike" dirty="0" err="1">
                          <a:effectLst/>
                        </a:rPr>
                        <a:t>ptnonipm</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2"/>
                  </a:ext>
                </a:extLst>
              </a:tr>
              <a:tr h="198011">
                <a:tc>
                  <a:txBody>
                    <a:bodyPr/>
                    <a:lstStyle/>
                    <a:p>
                      <a:pPr algn="l" fontAlgn="t"/>
                      <a:r>
                        <a:rPr lang="en-US" sz="1600" u="none" strike="noStrike" err="1">
                          <a:effectLst/>
                        </a:rPr>
                        <a:t>ptfire</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 </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3"/>
                  </a:ext>
                </a:extLst>
              </a:tr>
              <a:tr h="198011">
                <a:tc>
                  <a:txBody>
                    <a:bodyPr/>
                    <a:lstStyle/>
                    <a:p>
                      <a:pPr algn="l" fontAlgn="t"/>
                      <a:r>
                        <a:rPr lang="en-US" sz="1600" u="none" strike="noStrike" dirty="0" err="1">
                          <a:effectLst/>
                        </a:rPr>
                        <a:t>othafdust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4"/>
                  </a:ext>
                </a:extLst>
              </a:tr>
              <a:tr h="198011">
                <a:tc>
                  <a:txBody>
                    <a:bodyPr/>
                    <a:lstStyle/>
                    <a:p>
                      <a:pPr algn="l" fontAlgn="t"/>
                      <a:r>
                        <a:rPr lang="en-US" sz="1600" u="none" strike="noStrike" dirty="0" err="1">
                          <a:effectLst/>
                        </a:rPr>
                        <a:t>othar</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5"/>
                  </a:ext>
                </a:extLst>
              </a:tr>
              <a:tr h="198011">
                <a:tc>
                  <a:txBody>
                    <a:bodyPr/>
                    <a:lstStyle/>
                    <a:p>
                      <a:pPr algn="l" fontAlgn="t"/>
                      <a:r>
                        <a:rPr lang="en-US" sz="1600" u="none" strike="noStrike" dirty="0" err="1">
                          <a:effectLst/>
                        </a:rPr>
                        <a:t>othon</a:t>
                      </a:r>
                      <a:r>
                        <a:rPr lang="en-US" sz="1600" u="none" strike="noStrike" dirty="0">
                          <a:effectLst/>
                        </a:rPr>
                        <a:t> </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 </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6"/>
                  </a:ext>
                </a:extLst>
              </a:tr>
              <a:tr h="198011">
                <a:tc>
                  <a:txBody>
                    <a:bodyPr/>
                    <a:lstStyle/>
                    <a:p>
                      <a:pPr algn="l" fontAlgn="t"/>
                      <a:r>
                        <a:rPr lang="en-US" sz="1600" u="none" strike="noStrike" dirty="0">
                          <a:effectLst/>
                        </a:rPr>
                        <a:t>ag</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pt-BR" sz="1600" u="none" strike="noStrike" dirty="0">
                          <a:effectLst/>
                        </a:rPr>
                        <a:t>N/A – sector contains no VOC </a:t>
                      </a:r>
                      <a:endParaRPr lang="pt-BR"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7"/>
                  </a:ext>
                </a:extLst>
              </a:tr>
              <a:tr h="198011">
                <a:tc>
                  <a:txBody>
                    <a:bodyPr/>
                    <a:lstStyle/>
                    <a:p>
                      <a:pPr algn="l" fontAlgn="t"/>
                      <a:r>
                        <a:rPr lang="en-US" sz="1600" u="none" strike="noStrike" dirty="0" err="1">
                          <a:effectLst/>
                        </a:rPr>
                        <a:t>afdust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pt-BR" sz="1600" u="none" strike="noStrike" dirty="0">
                          <a:effectLst/>
                        </a:rPr>
                        <a:t>N/A – sector contains no VOC</a:t>
                      </a:r>
                      <a:endParaRPr lang="pt-BR"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8"/>
                  </a:ext>
                </a:extLst>
              </a:tr>
              <a:tr h="198011">
                <a:tc>
                  <a:txBody>
                    <a:bodyPr/>
                    <a:lstStyle/>
                    <a:p>
                      <a:pPr algn="l" fontAlgn="t"/>
                      <a:r>
                        <a:rPr lang="en-US" sz="1600" u="none" strike="noStrike" dirty="0" err="1">
                          <a:effectLst/>
                        </a:rPr>
                        <a:t>biog</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N/A – contains specific VOC model species</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9"/>
                  </a:ext>
                </a:extLst>
              </a:tr>
              <a:tr h="198011">
                <a:tc>
                  <a:txBody>
                    <a:bodyPr/>
                    <a:lstStyle/>
                    <a:p>
                      <a:pPr algn="l" fontAlgn="t"/>
                      <a:r>
                        <a:rPr lang="en-US" sz="1600" u="none" strike="noStrike" dirty="0" err="1">
                          <a:effectLst/>
                        </a:rPr>
                        <a:t>nonpt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0"/>
                  </a:ext>
                </a:extLst>
              </a:tr>
              <a:tr h="198011">
                <a:tc>
                  <a:txBody>
                    <a:bodyPr/>
                    <a:lstStyle/>
                    <a:p>
                      <a:pPr algn="l" fontAlgn="t"/>
                      <a:r>
                        <a:rPr lang="en-US" sz="1600" u="none" strike="noStrike" err="1">
                          <a:effectLst/>
                        </a:rPr>
                        <a:t>np_oilgas</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1"/>
                  </a:ext>
                </a:extLst>
              </a:tr>
              <a:tr h="198011">
                <a:tc>
                  <a:txBody>
                    <a:bodyPr/>
                    <a:lstStyle/>
                    <a:p>
                      <a:pPr algn="l" fontAlgn="t"/>
                      <a:r>
                        <a:rPr lang="en-US" sz="1600" u="none" strike="noStrike" dirty="0" err="1">
                          <a:effectLst/>
                        </a:rPr>
                        <a:t>pt_oilgas</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2"/>
                  </a:ext>
                </a:extLst>
              </a:tr>
              <a:tr h="198011">
                <a:tc>
                  <a:txBody>
                    <a:bodyPr/>
                    <a:lstStyle/>
                    <a:p>
                      <a:pPr algn="l" fontAlgn="t"/>
                      <a:r>
                        <a:rPr lang="en-US" sz="1600" u="none" strike="noStrike" dirty="0" err="1">
                          <a:effectLst/>
                        </a:rPr>
                        <a:t>rwc</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3"/>
                  </a:ext>
                </a:extLst>
              </a:tr>
              <a:tr h="198011">
                <a:tc>
                  <a:txBody>
                    <a:bodyPr/>
                    <a:lstStyle/>
                    <a:p>
                      <a:pPr algn="l" fontAlgn="t"/>
                      <a:r>
                        <a:rPr lang="en-US" sz="1600" u="none" strike="noStrike" dirty="0">
                          <a:effectLst/>
                        </a:rPr>
                        <a:t>nonroad </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Full integration (calculated in</a:t>
                      </a:r>
                      <a:r>
                        <a:rPr lang="en-US" sz="1600" u="none" strike="noStrike" baseline="0" dirty="0">
                          <a:effectLst/>
                        </a:rPr>
                        <a:t> MOVES)</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4"/>
                  </a:ext>
                </a:extLst>
              </a:tr>
              <a:tr h="198011">
                <a:tc>
                  <a:txBody>
                    <a:bodyPr/>
                    <a:lstStyle/>
                    <a:p>
                      <a:pPr algn="l" fontAlgn="t"/>
                      <a:r>
                        <a:rPr lang="en-US" sz="1600" u="none" strike="noStrike" dirty="0">
                          <a:effectLst/>
                        </a:rPr>
                        <a:t>c1c2rail</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5"/>
                  </a:ext>
                </a:extLst>
              </a:tr>
              <a:tr h="302607">
                <a:tc>
                  <a:txBody>
                    <a:bodyPr/>
                    <a:lstStyle/>
                    <a:p>
                      <a:pPr algn="l" fontAlgn="t"/>
                      <a:r>
                        <a:rPr lang="en-US" sz="1600" u="none" strike="noStrike" dirty="0" err="1">
                          <a:effectLst/>
                        </a:rPr>
                        <a:t>othpt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6"/>
                  </a:ext>
                </a:extLst>
              </a:tr>
              <a:tr h="198011">
                <a:tc>
                  <a:txBody>
                    <a:bodyPr/>
                    <a:lstStyle/>
                    <a:p>
                      <a:pPr algn="l" fontAlgn="t"/>
                      <a:r>
                        <a:rPr lang="en-US" sz="1600" u="none" strike="noStrike" dirty="0">
                          <a:effectLst/>
                        </a:rPr>
                        <a:t>c3marine</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7"/>
                  </a:ext>
                </a:extLst>
              </a:tr>
              <a:tr h="120625">
                <a:tc>
                  <a:txBody>
                    <a:bodyPr/>
                    <a:lstStyle/>
                    <a:p>
                      <a:pPr algn="l" fontAlgn="t"/>
                      <a:r>
                        <a:rPr lang="en-US" sz="1600" u="none" strike="noStrike" dirty="0" err="1">
                          <a:effectLst/>
                        </a:rPr>
                        <a:t>onroad</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Full integration (calculated in the MOVES model)*</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8"/>
                  </a:ext>
                </a:extLst>
              </a:tr>
            </a:tbl>
          </a:graphicData>
        </a:graphic>
      </p:graphicFrame>
      <p:sp>
        <p:nvSpPr>
          <p:cNvPr id="7" name="Slide Number Placeholder 6"/>
          <p:cNvSpPr>
            <a:spLocks noGrp="1"/>
          </p:cNvSpPr>
          <p:nvPr>
            <p:ph type="sldNum" sz="quarter" idx="12"/>
          </p:nvPr>
        </p:nvSpPr>
        <p:spPr>
          <a:xfrm>
            <a:off x="57321" y="6228644"/>
            <a:ext cx="609600" cy="228600"/>
          </a:xfrm>
        </p:spPr>
        <p:txBody>
          <a:bodyPr/>
          <a:lstStyle/>
          <a:p>
            <a:fld id="{61C894BD-DCE2-4A96-A9AF-225BBEAC2A40}" type="slidenum">
              <a:rPr lang="en-US" smtClean="0"/>
              <a:pPr/>
              <a:t>45</a:t>
            </a:fld>
            <a:endParaRPr lang="en-US"/>
          </a:p>
        </p:txBody>
      </p:sp>
      <p:sp>
        <p:nvSpPr>
          <p:cNvPr id="2" name="TextBox 1"/>
          <p:cNvSpPr txBox="1"/>
          <p:nvPr/>
        </p:nvSpPr>
        <p:spPr>
          <a:xfrm>
            <a:off x="1066800" y="6096000"/>
            <a:ext cx="7010400" cy="584775"/>
          </a:xfrm>
          <a:prstGeom prst="rect">
            <a:avLst/>
          </a:prstGeom>
          <a:noFill/>
        </p:spPr>
        <p:txBody>
          <a:bodyPr wrap="square" rtlCol="0">
            <a:spAutoFit/>
          </a:bodyPr>
          <a:lstStyle/>
          <a:p>
            <a:r>
              <a:rPr lang="en-US" sz="1600" dirty="0"/>
              <a:t>*See Modeling Platform technical support document for sector descriptions (</a:t>
            </a:r>
            <a:r>
              <a:rPr lang="en-US" sz="1600" dirty="0">
                <a:hlinkClick r:id="rId3"/>
              </a:rPr>
              <a:t>https://www.epa.gov/air-emissions-modeling</a:t>
            </a:r>
            <a:r>
              <a:rPr lang="en-US" sz="1600" dirty="0"/>
              <a:t>).</a:t>
            </a:r>
          </a:p>
        </p:txBody>
      </p:sp>
      <p:sp>
        <p:nvSpPr>
          <p:cNvPr id="3" name="Footer Placeholder 2">
            <a:extLst>
              <a:ext uri="{FF2B5EF4-FFF2-40B4-BE49-F238E27FC236}">
                <a16:creationId xmlns:a16="http://schemas.microsoft.com/office/drawing/2014/main" id="{C486D2CE-38FC-4134-A305-06715E10A49F}"/>
              </a:ext>
            </a:extLst>
          </p:cNvPr>
          <p:cNvSpPr>
            <a:spLocks noGrp="1"/>
          </p:cNvSpPr>
          <p:nvPr>
            <p:ph type="ftr" sz="quarter" idx="11"/>
          </p:nvPr>
        </p:nvSpPr>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3212496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47700"/>
            <a:ext cx="7620000" cy="571500"/>
          </a:xfrm>
        </p:spPr>
        <p:txBody>
          <a:bodyPr/>
          <a:lstStyle/>
          <a:p>
            <a:r>
              <a:rPr lang="en-US" dirty="0"/>
              <a:t>ONROAD SPECIATION</a:t>
            </a:r>
          </a:p>
        </p:txBody>
      </p:sp>
      <p:sp>
        <p:nvSpPr>
          <p:cNvPr id="2" name="Content Placeholder 1"/>
          <p:cNvSpPr>
            <a:spLocks noGrp="1"/>
          </p:cNvSpPr>
          <p:nvPr>
            <p:ph idx="1"/>
          </p:nvPr>
        </p:nvSpPr>
        <p:spPr>
          <a:xfrm>
            <a:off x="685800" y="1371600"/>
            <a:ext cx="7772400" cy="4800600"/>
          </a:xfrm>
        </p:spPr>
        <p:txBody>
          <a:bodyPr>
            <a:normAutofit fontScale="85000" lnSpcReduction="20000"/>
          </a:bodyPr>
          <a:lstStyle/>
          <a:p>
            <a:pPr lvl="0"/>
            <a:r>
              <a:rPr lang="en-US" sz="3100" dirty="0"/>
              <a:t>MOVES2014 does speciation within MOVES for onroad sources</a:t>
            </a:r>
          </a:p>
          <a:p>
            <a:pPr lvl="1"/>
            <a:r>
              <a:rPr lang="en-US" sz="2600" dirty="0"/>
              <a:t>Uses outputs from the Speciation Tool</a:t>
            </a:r>
          </a:p>
          <a:p>
            <a:pPr lvl="1"/>
            <a:r>
              <a:rPr lang="en-US" sz="2600" dirty="0"/>
              <a:t>Different profiles for different vehicle model years, regulatory classes, fuel types, and emission processes</a:t>
            </a:r>
          </a:p>
          <a:p>
            <a:pPr lvl="1"/>
            <a:r>
              <a:rPr lang="en-US" sz="2600" dirty="0"/>
              <a:t>Previously used COMBO files or weighted profiles to approximate, but was a coarse approach</a:t>
            </a:r>
          </a:p>
          <a:p>
            <a:r>
              <a:rPr lang="en-US" sz="3100" dirty="0"/>
              <a:t>PM</a:t>
            </a:r>
            <a:r>
              <a:rPr lang="en-US" sz="3100" baseline="-25000" dirty="0"/>
              <a:t>2.5</a:t>
            </a:r>
          </a:p>
          <a:p>
            <a:pPr lvl="1"/>
            <a:r>
              <a:rPr lang="en-US" sz="2600" dirty="0"/>
              <a:t>AE6 species come directly from MOVES (in mass).</a:t>
            </a:r>
          </a:p>
          <a:p>
            <a:r>
              <a:rPr lang="en-US" sz="3100" dirty="0"/>
              <a:t>VOC</a:t>
            </a:r>
          </a:p>
          <a:p>
            <a:pPr lvl="1"/>
            <a:r>
              <a:rPr lang="en-US" sz="2600" dirty="0"/>
              <a:t>16 pollutants are explicit, i.e. integrated.</a:t>
            </a:r>
          </a:p>
          <a:p>
            <a:pPr lvl="1"/>
            <a:r>
              <a:rPr lang="en-US" sz="2600" dirty="0"/>
              <a:t>Model species (moles) and inventory pollutants (mass) come directly from MOVES.</a:t>
            </a:r>
          </a:p>
          <a:p>
            <a:pPr lvl="1"/>
            <a:r>
              <a:rPr lang="en-US" sz="2600" dirty="0"/>
              <a:t>Need to specify chemical mechanism in the MOVES run</a:t>
            </a:r>
          </a:p>
          <a:p>
            <a:pPr marL="109728" indent="0">
              <a:buNone/>
            </a:pPr>
            <a:endParaRPr lang="en-US" dirty="0"/>
          </a:p>
          <a:p>
            <a:pPr marL="393192" lvl="1" indent="0">
              <a:buNone/>
            </a:pPr>
            <a:endParaRPr lang="en-US" dirty="0"/>
          </a:p>
          <a:p>
            <a:endParaRPr lang="en-US" dirty="0"/>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46</a:t>
            </a:fld>
            <a:endParaRPr lang="en-US"/>
          </a:p>
        </p:txBody>
      </p:sp>
    </p:spTree>
    <p:extLst>
      <p:ext uri="{BB962C8B-B14F-4D97-AF65-F5344CB8AC3E}">
        <p14:creationId xmlns:p14="http://schemas.microsoft.com/office/powerpoint/2010/main" val="3648594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3" cstate="print"/>
          <a:srcRect/>
          <a:stretch>
            <a:fillRect/>
          </a:stretch>
        </p:blipFill>
        <p:spPr bwMode="auto">
          <a:xfrm>
            <a:off x="712194" y="91607"/>
            <a:ext cx="6715888" cy="638539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4789DC8-B33C-7145-9125-54BE67D297D6}" type="slidenum">
              <a:rPr lang="en-US" smtClean="0"/>
              <a:t>47</a:t>
            </a:fld>
            <a:endParaRPr lang="en-US"/>
          </a:p>
        </p:txBody>
      </p:sp>
      <p:sp>
        <p:nvSpPr>
          <p:cNvPr id="8" name="Title 16"/>
          <p:cNvSpPr>
            <a:spLocks noGrp="1"/>
          </p:cNvSpPr>
          <p:nvPr>
            <p:ph type="title"/>
          </p:nvPr>
        </p:nvSpPr>
        <p:spPr>
          <a:xfrm>
            <a:off x="712194" y="533400"/>
            <a:ext cx="7548860" cy="1143000"/>
          </a:xfrm>
        </p:spPr>
        <p:txBody>
          <a:bodyPr anchor="t"/>
          <a:lstStyle/>
          <a:p>
            <a:r>
              <a:rPr lang="en-US" dirty="0"/>
              <a:t>ONROAD</a:t>
            </a:r>
            <a:r>
              <a:rPr lang="en-US"/>
              <a:t> SPECIATION IN </a:t>
            </a:r>
            <a:r>
              <a:rPr lang="en-US" dirty="0"/>
              <a:t>MOVES</a:t>
            </a:r>
            <a:endParaRPr lang="en-US" strike="sngStrike" dirty="0"/>
          </a:p>
        </p:txBody>
      </p:sp>
      <p:sp>
        <p:nvSpPr>
          <p:cNvPr id="2" name="Footer Placeholder 1">
            <a:extLst>
              <a:ext uri="{FF2B5EF4-FFF2-40B4-BE49-F238E27FC236}">
                <a16:creationId xmlns:a16="http://schemas.microsoft.com/office/drawing/2014/main" id="{115C0933-13D6-4094-BC44-03DD70FF85F0}"/>
              </a:ext>
            </a:extLst>
          </p:cNvPr>
          <p:cNvSpPr>
            <a:spLocks noGrp="1"/>
          </p:cNvSpPr>
          <p:nvPr>
            <p:ph type="ftr" sz="quarter" idx="11"/>
          </p:nvPr>
        </p:nvSpPr>
        <p:spPr>
          <a:xfrm>
            <a:off x="2946400" y="6629400"/>
            <a:ext cx="6172200" cy="457200"/>
          </a:xfrm>
        </p:spPr>
        <p:txBody>
          <a:bodyPr/>
          <a:lstStyle/>
          <a:p>
            <a:pPr>
              <a:defRPr/>
            </a:pPr>
            <a:r>
              <a:rPr lang="en-US" dirty="0"/>
              <a:t>Emission Inventory Training Workshop May 17, 2018</a:t>
            </a:r>
          </a:p>
        </p:txBody>
      </p:sp>
    </p:spTree>
    <p:extLst>
      <p:ext uri="{BB962C8B-B14F-4D97-AF65-F5344CB8AC3E}">
        <p14:creationId xmlns:p14="http://schemas.microsoft.com/office/powerpoint/2010/main" val="412504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38200"/>
            <a:ext cx="9144000" cy="723900"/>
          </a:xfrm>
        </p:spPr>
        <p:txBody>
          <a:bodyPr anchor="t">
            <a:normAutofit/>
          </a:bodyPr>
          <a:lstStyle/>
          <a:p>
            <a:pPr algn="ctr"/>
            <a:r>
              <a:rPr lang="en-US" dirty="0"/>
              <a:t>NONROAD SPECIATION</a:t>
            </a:r>
          </a:p>
        </p:txBody>
      </p:sp>
      <p:sp>
        <p:nvSpPr>
          <p:cNvPr id="2" name="Content Placeholder 1"/>
          <p:cNvSpPr>
            <a:spLocks noGrp="1"/>
          </p:cNvSpPr>
          <p:nvPr>
            <p:ph idx="1"/>
          </p:nvPr>
        </p:nvSpPr>
        <p:spPr>
          <a:xfrm>
            <a:off x="354960" y="1597356"/>
            <a:ext cx="8331840" cy="4270043"/>
          </a:xfrm>
        </p:spPr>
        <p:txBody>
          <a:bodyPr anchor="t"/>
          <a:lstStyle/>
          <a:p>
            <a:r>
              <a:rPr lang="en-US" dirty="0"/>
              <a:t>MOVES2014a provides nonroad emissions that are semi-</a:t>
            </a:r>
            <a:r>
              <a:rPr lang="en-US" dirty="0" err="1"/>
              <a:t>speciated</a:t>
            </a:r>
            <a:r>
              <a:rPr lang="en-US" dirty="0"/>
              <a:t>.</a:t>
            </a:r>
          </a:p>
          <a:p>
            <a:r>
              <a:rPr lang="en-US" dirty="0"/>
              <a:t>Also provides individual HAPs - benzene, toluene, etc.</a:t>
            </a:r>
          </a:p>
          <a:p>
            <a:r>
              <a:rPr lang="en-US" dirty="0"/>
              <a:t>And provides the remainder along with the profile code</a:t>
            </a:r>
          </a:p>
          <a:p>
            <a:pPr marL="458470" lvl="1"/>
            <a:r>
              <a:rPr lang="en-US" dirty="0"/>
              <a:t>e.g. NONHAPTOG95327 is the pollutant name </a:t>
            </a:r>
            <a:endParaRPr lang="en-US" dirty="0">
              <a:cs typeface="Arial"/>
            </a:endParaRPr>
          </a:p>
          <a:p>
            <a:pPr lvl="2"/>
            <a:r>
              <a:rPr lang="en-US" sz="1800" dirty="0"/>
              <a:t>NONHAPTOG is the difference between TOG and the sum of the HAPs. </a:t>
            </a:r>
            <a:endParaRPr lang="en-US" sz="1800" dirty="0">
              <a:cs typeface="Arial"/>
            </a:endParaRPr>
          </a:p>
          <a:p>
            <a:pPr lvl="2"/>
            <a:r>
              <a:rPr lang="en-US" sz="1800" dirty="0"/>
              <a:t>95327 is the profile code to use for NONHAPTOG</a:t>
            </a:r>
            <a:r>
              <a:rPr lang="en-US" sz="1800" dirty="0">
                <a:cs typeface="Arial"/>
              </a:rPr>
              <a:t>.</a:t>
            </a:r>
          </a:p>
          <a:p>
            <a:pPr marL="458470" lvl="1"/>
            <a:r>
              <a:rPr lang="en-US" dirty="0">
                <a:solidFill>
                  <a:schemeClr val="tx2"/>
                </a:solidFill>
              </a:rPr>
              <a:t>Unlike onroad, the speciation is done in SMOKE</a:t>
            </a:r>
            <a:r>
              <a:rPr lang="en-US" dirty="0">
                <a:solidFill>
                  <a:schemeClr val="tx2"/>
                </a:solidFill>
                <a:cs typeface="Arial"/>
              </a:rPr>
              <a:t>.</a:t>
            </a:r>
          </a:p>
          <a:p>
            <a:pPr marL="458470" lvl="1"/>
            <a:r>
              <a:rPr lang="en-US" dirty="0">
                <a:solidFill>
                  <a:schemeClr val="tx2"/>
                </a:solidFill>
              </a:rPr>
              <a:t>Approach allows application of new chemical mechanisms in SMOKE without re-running MOVES.</a:t>
            </a:r>
            <a:endParaRPr lang="en-US" dirty="0">
              <a:cs typeface="Arial"/>
            </a:endParaRPr>
          </a:p>
          <a:p>
            <a:pPr marL="458470" lvl="1"/>
            <a:endParaRPr lang="en-US" dirty="0">
              <a:cs typeface="Arial"/>
            </a:endParaRP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48</a:t>
            </a:fld>
            <a:endParaRPr lang="en-US"/>
          </a:p>
        </p:txBody>
      </p:sp>
    </p:spTree>
    <p:extLst>
      <p:ext uri="{BB962C8B-B14F-4D97-AF65-F5344CB8AC3E}">
        <p14:creationId xmlns:p14="http://schemas.microsoft.com/office/powerpoint/2010/main" val="202398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502038198"/>
              </p:ext>
            </p:extLst>
          </p:nvPr>
        </p:nvSpPr>
        <p:spPr/>
        <p:txBody>
          <a:bodyPr anchor="t"/>
          <a:lstStyle/>
          <a:p>
            <a:r>
              <a:rPr lang="en-US" dirty="0">
                <a:cs typeface="Arial"/>
              </a:rPr>
              <a:t>CLASS OBJECTIVES</a:t>
            </a:r>
          </a:p>
        </p:txBody>
      </p:sp>
      <p:sp>
        <p:nvSpPr>
          <p:cNvPr id="3" name="Content Placeholder 2"/>
          <p:cNvSpPr>
            <a:spLocks noGrp="1"/>
          </p:cNvSpPr>
          <p:nvPr>
            <p:ph idx="1"/>
            <p:extLst>
              <p:ext uri="{D42A27DB-BD31-4B8C-83A1-F6EECF244321}">
                <p14:modId xmlns:p14="http://schemas.microsoft.com/office/powerpoint/2010/main" val="2657987300"/>
              </p:ext>
            </p:extLst>
          </p:nvPr>
        </p:nvSpPr>
        <p:spPr>
          <a:xfrm>
            <a:off x="635876" y="2371601"/>
            <a:ext cx="7772400" cy="3429000"/>
          </a:xfrm>
        </p:spPr>
        <p:txBody>
          <a:bodyPr anchor="t"/>
          <a:lstStyle/>
          <a:p>
            <a:r>
              <a:rPr lang="en-US" dirty="0">
                <a:cs typeface="Arial"/>
              </a:rPr>
              <a:t>To introduce you to SPECIATE, its content and use</a:t>
            </a:r>
          </a:p>
          <a:p>
            <a:r>
              <a:rPr lang="en-US" dirty="0">
                <a:cs typeface="Arial"/>
              </a:rPr>
              <a:t>To introduce you to the SPECIATE Web Browser and its use</a:t>
            </a:r>
          </a:p>
          <a:p>
            <a:r>
              <a:rPr lang="en-US" dirty="0">
                <a:cs typeface="Arial"/>
              </a:rPr>
              <a:t>To provide an opportunity to ask questions about SPECIATE</a:t>
            </a:r>
          </a:p>
          <a:p>
            <a:r>
              <a:rPr lang="en-US" dirty="0">
                <a:cs typeface="Arial"/>
              </a:rPr>
              <a:t>To present the how the SPECIATE weight percent information gets converted to the speciation inputs used in SMOKE (GSPRO)</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4</a:t>
            </a:fld>
            <a:endParaRPr lang="en-US" dirty="0"/>
          </a:p>
        </p:txBody>
      </p:sp>
    </p:spTree>
    <p:extLst>
      <p:ext uri="{BB962C8B-B14F-4D97-AF65-F5344CB8AC3E}">
        <p14:creationId xmlns:p14="http://schemas.microsoft.com/office/powerpoint/2010/main" val="1721286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ext uri="{D42A27DB-BD31-4B8C-83A1-F6EECF244321}">
                <p14:modId xmlns:p14="http://schemas.microsoft.com/office/powerpoint/2010/main" val="715551347"/>
              </p:ext>
            </p:extLst>
          </p:nvPr>
        </p:nvSpPr>
        <p:spPr>
          <a:xfrm>
            <a:off x="762000" y="1066800"/>
            <a:ext cx="7620000" cy="609600"/>
          </a:xfrm>
        </p:spPr>
        <p:txBody>
          <a:bodyPr anchor="t">
            <a:noAutofit/>
          </a:bodyPr>
          <a:lstStyle/>
          <a:p>
            <a:r>
              <a:rPr lang="en-US" sz="4400" dirty="0"/>
              <a:t>COMBINATION PROFILES</a:t>
            </a:r>
          </a:p>
        </p:txBody>
      </p:sp>
      <p:sp>
        <p:nvSpPr>
          <p:cNvPr id="2" name="Content Placeholder 1"/>
          <p:cNvSpPr>
            <a:spLocks noGrp="1"/>
          </p:cNvSpPr>
          <p:nvPr>
            <p:ph idx="1"/>
            <p:extLst>
              <p:ext uri="{D42A27DB-BD31-4B8C-83A1-F6EECF244321}">
                <p14:modId xmlns:p14="http://schemas.microsoft.com/office/powerpoint/2010/main" val="465357052"/>
              </p:ext>
            </p:extLst>
          </p:nvPr>
        </p:nvSpPr>
        <p:spPr>
          <a:xfrm>
            <a:off x="990600" y="2057400"/>
            <a:ext cx="7620000" cy="3581400"/>
          </a:xfrm>
        </p:spPr>
        <p:txBody>
          <a:bodyPr anchor="t">
            <a:normAutofit/>
          </a:bodyPr>
          <a:lstStyle/>
          <a:p>
            <a:pPr marL="167957"/>
            <a:r>
              <a:rPr lang="en-US" sz="3000" dirty="0"/>
              <a:t>SMOKE now has a method of combining two or more speciation profiles for a specific SCC/FIPS.</a:t>
            </a:r>
            <a:endParaRPr lang="en-US" sz="3000" dirty="0">
              <a:cs typeface="Arial"/>
            </a:endParaRPr>
          </a:p>
          <a:p>
            <a:pPr marL="167957"/>
            <a:r>
              <a:rPr lang="en-US" sz="3000" dirty="0"/>
              <a:t>Examples: </a:t>
            </a:r>
            <a:endParaRPr lang="en-US" sz="3000" dirty="0">
              <a:cs typeface="Arial"/>
            </a:endParaRPr>
          </a:p>
          <a:p>
            <a:pPr lvl="1"/>
            <a:r>
              <a:rPr lang="en-US" sz="3000" dirty="0"/>
              <a:t>Combine E0 and E10 fuel profiles</a:t>
            </a:r>
          </a:p>
          <a:p>
            <a:pPr lvl="1"/>
            <a:r>
              <a:rPr lang="en-US" sz="3000" dirty="0"/>
              <a:t>Combine flare profile with oil &amp; gas process profile</a:t>
            </a:r>
          </a:p>
          <a:p>
            <a:pPr marL="392430" lvl="1" indent="0">
              <a:buNone/>
            </a:pPr>
            <a:endParaRPr lang="en-US" sz="3000" dirty="0">
              <a:cs typeface="Arial"/>
            </a:endParaRPr>
          </a:p>
          <a:p>
            <a:endParaRPr lang="en-US" dirty="0"/>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49</a:t>
            </a:fld>
            <a:endParaRPr lang="en-US"/>
          </a:p>
        </p:txBody>
      </p:sp>
    </p:spTree>
    <p:extLst>
      <p:ext uri="{BB962C8B-B14F-4D97-AF65-F5344CB8AC3E}">
        <p14:creationId xmlns:p14="http://schemas.microsoft.com/office/powerpoint/2010/main" val="1803770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ext uri="{D42A27DB-BD31-4B8C-83A1-F6EECF244321}">
                <p14:modId xmlns:p14="http://schemas.microsoft.com/office/powerpoint/2010/main" val="3621719240"/>
              </p:ext>
            </p:extLst>
          </p:nvPr>
        </p:nvSpPr>
        <p:spPr>
          <a:xfrm>
            <a:off x="762000" y="1066800"/>
            <a:ext cx="7620000" cy="609600"/>
          </a:xfrm>
        </p:spPr>
        <p:txBody>
          <a:bodyPr anchor="t">
            <a:noAutofit/>
          </a:bodyPr>
          <a:lstStyle/>
          <a:p>
            <a:r>
              <a:rPr lang="en-US" sz="3600" dirty="0"/>
              <a:t>COMBINATION PROFILES</a:t>
            </a:r>
            <a:r>
              <a:rPr lang="en-US" sz="3600" dirty="0">
                <a:cs typeface="Arial"/>
              </a:rPr>
              <a:t> (cont.)</a:t>
            </a:r>
            <a:endParaRPr lang="en-US" sz="3600" dirty="0">
              <a:solidFill>
                <a:schemeClr val="tx1"/>
              </a:solidFill>
            </a:endParaRPr>
          </a:p>
        </p:txBody>
      </p:sp>
      <p:sp>
        <p:nvSpPr>
          <p:cNvPr id="2" name="Content Placeholder 1"/>
          <p:cNvSpPr>
            <a:spLocks noGrp="1"/>
          </p:cNvSpPr>
          <p:nvPr>
            <p:ph idx="1"/>
          </p:nvPr>
        </p:nvSpPr>
        <p:spPr>
          <a:xfrm>
            <a:off x="533402" y="1792394"/>
            <a:ext cx="8379028" cy="3465406"/>
          </a:xfrm>
        </p:spPr>
        <p:txBody>
          <a:bodyPr>
            <a:normAutofit/>
          </a:bodyPr>
          <a:lstStyle/>
          <a:p>
            <a:pPr lvl="0"/>
            <a:r>
              <a:rPr lang="en-US" sz="2800" dirty="0"/>
              <a:t>Combine flare profile with oil &amp; gas process profile</a:t>
            </a:r>
          </a:p>
          <a:p>
            <a:pPr lvl="1"/>
            <a:r>
              <a:rPr lang="en-US" dirty="0"/>
              <a:t>Based on output from the Oil and Gas Tool (software &amp; data that  is used to develop EPA Oil and Gas estimates for the NEI)</a:t>
            </a:r>
          </a:p>
          <a:p>
            <a:pPr lvl="1"/>
            <a:endParaRPr lang="en-US" dirty="0"/>
          </a:p>
          <a:p>
            <a:pPr lvl="2"/>
            <a:endParaRPr lang="en-US" dirty="0"/>
          </a:p>
          <a:p>
            <a:pPr marL="109728" indent="0">
              <a:buNone/>
            </a:pPr>
            <a:endParaRPr lang="en-US" dirty="0"/>
          </a:p>
          <a:p>
            <a:pPr marL="393192" lvl="1" indent="0">
              <a:buNone/>
            </a:pPr>
            <a:endParaRPr lang="en-US" dirty="0"/>
          </a:p>
          <a:p>
            <a:endParaRPr lang="en-US" dirty="0"/>
          </a:p>
        </p:txBody>
      </p:sp>
      <p:sp>
        <p:nvSpPr>
          <p:cNvPr id="9" name="Footer Placeholder 8"/>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8" name="Slide Number Placeholder 7"/>
          <p:cNvSpPr>
            <a:spLocks noGrp="1"/>
          </p:cNvSpPr>
          <p:nvPr>
            <p:ph type="sldNum" sz="quarter" idx="12"/>
          </p:nvPr>
        </p:nvSpPr>
        <p:spPr/>
        <p:txBody>
          <a:bodyPr/>
          <a:lstStyle/>
          <a:p>
            <a:fld id="{61C894BD-DCE2-4A96-A9AF-225BBEAC2A40}" type="slidenum">
              <a:rPr lang="en-US" smtClean="0"/>
              <a:pPr/>
              <a:t>50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46386164"/>
              </p:ext>
            </p:extLst>
          </p:nvPr>
        </p:nvGraphicFramePr>
        <p:xfrm>
          <a:off x="533401" y="3657600"/>
          <a:ext cx="8381999" cy="2059094"/>
        </p:xfrm>
        <a:graphic>
          <a:graphicData uri="http://schemas.openxmlformats.org/drawingml/2006/table">
            <a:tbl>
              <a:tblPr firstRow="1" bandRow="1">
                <a:tableStyleId>{5C22544A-7EE6-4342-B048-85BDC9FD1C3A}</a:tableStyleId>
              </a:tblPr>
              <a:tblGrid>
                <a:gridCol w="1826152">
                  <a:extLst>
                    <a:ext uri="{9D8B030D-6E8A-4147-A177-3AD203B41FA5}">
                      <a16:colId xmlns:a16="http://schemas.microsoft.com/office/drawing/2014/main" val="2079023441"/>
                    </a:ext>
                  </a:extLst>
                </a:gridCol>
                <a:gridCol w="2914291">
                  <a:extLst>
                    <a:ext uri="{9D8B030D-6E8A-4147-A177-3AD203B41FA5}">
                      <a16:colId xmlns:a16="http://schemas.microsoft.com/office/drawing/2014/main" val="3426436338"/>
                    </a:ext>
                  </a:extLst>
                </a:gridCol>
                <a:gridCol w="1600200">
                  <a:extLst>
                    <a:ext uri="{9D8B030D-6E8A-4147-A177-3AD203B41FA5}">
                      <a16:colId xmlns:a16="http://schemas.microsoft.com/office/drawing/2014/main" val="3197240401"/>
                    </a:ext>
                  </a:extLst>
                </a:gridCol>
                <a:gridCol w="900144">
                  <a:extLst>
                    <a:ext uri="{9D8B030D-6E8A-4147-A177-3AD203B41FA5}">
                      <a16:colId xmlns:a16="http://schemas.microsoft.com/office/drawing/2014/main" val="3626087978"/>
                    </a:ext>
                  </a:extLst>
                </a:gridCol>
                <a:gridCol w="1141212">
                  <a:extLst>
                    <a:ext uri="{9D8B030D-6E8A-4147-A177-3AD203B41FA5}">
                      <a16:colId xmlns:a16="http://schemas.microsoft.com/office/drawing/2014/main" val="2772965953"/>
                    </a:ext>
                  </a:extLst>
                </a:gridCol>
              </a:tblGrid>
              <a:tr h="370840">
                <a:tc>
                  <a:txBody>
                    <a:bodyPr/>
                    <a:lstStyle/>
                    <a:p>
                      <a:r>
                        <a:rPr lang="en-US" dirty="0">
                          <a:solidFill>
                            <a:schemeClr val="tx1"/>
                          </a:solidFill>
                        </a:rPr>
                        <a:t>SCC</a:t>
                      </a:r>
                    </a:p>
                  </a:txBody>
                  <a:tcPr/>
                </a:tc>
                <a:tc>
                  <a:txBody>
                    <a:bodyPr/>
                    <a:lstStyle/>
                    <a:p>
                      <a:r>
                        <a:rPr lang="en-US" dirty="0">
                          <a:solidFill>
                            <a:schemeClr val="tx1"/>
                          </a:solidFill>
                        </a:rPr>
                        <a:t>PROFILE</a:t>
                      </a:r>
                      <a:r>
                        <a:rPr lang="en-US" baseline="0" dirty="0">
                          <a:solidFill>
                            <a:schemeClr val="tx1"/>
                          </a:solidFill>
                        </a:rPr>
                        <a:t> </a:t>
                      </a:r>
                      <a:r>
                        <a:rPr lang="en-US" dirty="0">
                          <a:solidFill>
                            <a:schemeClr val="tx1"/>
                          </a:solidFill>
                        </a:rPr>
                        <a:t>CODE</a:t>
                      </a:r>
                    </a:p>
                  </a:txBody>
                  <a:tcPr/>
                </a:tc>
                <a:tc>
                  <a:txBody>
                    <a:bodyPr/>
                    <a:lstStyle/>
                    <a:p>
                      <a:r>
                        <a:rPr lang="en-US" dirty="0">
                          <a:solidFill>
                            <a:schemeClr val="tx1"/>
                          </a:solidFill>
                        </a:rPr>
                        <a:t>POLLUTANT</a:t>
                      </a:r>
                    </a:p>
                  </a:txBody>
                  <a:tcPr/>
                </a:tc>
                <a:tc>
                  <a:txBody>
                    <a:bodyPr/>
                    <a:lstStyle/>
                    <a:p>
                      <a:r>
                        <a:rPr lang="en-US" dirty="0">
                          <a:solidFill>
                            <a:schemeClr val="tx1"/>
                          </a:solidFill>
                        </a:rPr>
                        <a:t>FIPS</a:t>
                      </a:r>
                    </a:p>
                  </a:txBody>
                  <a:tcPr/>
                </a:tc>
                <a:tc>
                  <a:txBody>
                    <a:bodyPr/>
                    <a:lstStyle/>
                    <a:p>
                      <a:r>
                        <a:rPr lang="en-US" dirty="0">
                          <a:solidFill>
                            <a:schemeClr val="tx1"/>
                          </a:solidFill>
                        </a:rPr>
                        <a:t>FACTOR</a:t>
                      </a:r>
                    </a:p>
                  </a:txBody>
                  <a:tcPr/>
                </a:tc>
                <a:extLst>
                  <a:ext uri="{0D108BD9-81ED-4DB2-BD59-A6C34878D82A}">
                    <a16:rowId xmlns:a16="http://schemas.microsoft.com/office/drawing/2014/main" val="791870920"/>
                  </a:ext>
                </a:extLst>
              </a:tr>
              <a:tr h="370840">
                <a:tc>
                  <a:txBody>
                    <a:bodyPr/>
                    <a:lstStyle/>
                    <a:p>
                      <a:r>
                        <a:rPr lang="en-US" sz="1400" dirty="0"/>
                        <a:t>2310021010</a:t>
                      </a:r>
                    </a:p>
                    <a:p>
                      <a:r>
                        <a:rPr lang="en-US" sz="1400" dirty="0"/>
                        <a:t>(</a:t>
                      </a:r>
                      <a:r>
                        <a:rPr lang="en-US" sz="1400" b="0" i="0" kern="1200" dirty="0">
                          <a:solidFill>
                            <a:schemeClr val="dk1"/>
                          </a:solidFill>
                          <a:effectLst/>
                          <a:latin typeface="+mn-lt"/>
                          <a:ea typeface="+mn-ea"/>
                          <a:cs typeface="+mn-cs"/>
                        </a:rPr>
                        <a:t>Oil &amp; </a:t>
                      </a:r>
                      <a:r>
                        <a:rPr lang="en-US" sz="1400" b="0" i="0" kern="1200" dirty="0" err="1">
                          <a:solidFill>
                            <a:schemeClr val="dk1"/>
                          </a:solidFill>
                          <a:effectLst/>
                          <a:latin typeface="+mn-lt"/>
                          <a:ea typeface="+mn-ea"/>
                          <a:cs typeface="+mn-cs"/>
                        </a:rPr>
                        <a:t>Gas:On-Shore</a:t>
                      </a:r>
                      <a:r>
                        <a:rPr lang="en-US" sz="1400" b="0" i="0" kern="1200" dirty="0">
                          <a:solidFill>
                            <a:schemeClr val="dk1"/>
                          </a:solidFill>
                          <a:effectLst/>
                          <a:latin typeface="+mn-lt"/>
                          <a:ea typeface="+mn-ea"/>
                          <a:cs typeface="+mn-cs"/>
                        </a:rPr>
                        <a:t> Gas </a:t>
                      </a:r>
                      <a:r>
                        <a:rPr lang="en-US" sz="1400" b="0" i="0" kern="1200" dirty="0" err="1">
                          <a:solidFill>
                            <a:schemeClr val="dk1"/>
                          </a:solidFill>
                          <a:effectLst/>
                          <a:latin typeface="+mn-lt"/>
                          <a:ea typeface="+mn-ea"/>
                          <a:cs typeface="+mn-cs"/>
                        </a:rPr>
                        <a:t>Prod;Cond</a:t>
                      </a:r>
                      <a:r>
                        <a:rPr lang="en-US" sz="1400" b="0" i="0" kern="1200" dirty="0">
                          <a:solidFill>
                            <a:schemeClr val="dk1"/>
                          </a:solidFill>
                          <a:effectLst/>
                          <a:latin typeface="+mn-lt"/>
                          <a:ea typeface="+mn-ea"/>
                          <a:cs typeface="+mn-cs"/>
                        </a:rPr>
                        <a:t>. Storage Tank)</a:t>
                      </a:r>
                      <a:endParaRPr lang="en-US" sz="1400" dirty="0"/>
                    </a:p>
                  </a:txBody>
                  <a:tcPr/>
                </a:tc>
                <a:tc>
                  <a:txBody>
                    <a:bodyPr/>
                    <a:lstStyle/>
                    <a:p>
                      <a:r>
                        <a:rPr lang="en-US" sz="1400" dirty="0"/>
                        <a:t>SWFLA_R</a:t>
                      </a:r>
                    </a:p>
                    <a:p>
                      <a:r>
                        <a:rPr lang="en-US" sz="1400" dirty="0"/>
                        <a:t>(Oil and Gas -SW Wyoming Basin Flash Gas Composition for Condensate Tanks)</a:t>
                      </a:r>
                    </a:p>
                  </a:txBody>
                  <a:tcPr/>
                </a:tc>
                <a:tc>
                  <a:txBody>
                    <a:bodyPr/>
                    <a:lstStyle/>
                    <a:p>
                      <a:r>
                        <a:rPr lang="en-US" sz="1400" dirty="0"/>
                        <a:t>NONHAPVOC</a:t>
                      </a:r>
                    </a:p>
                  </a:txBody>
                  <a:tcPr/>
                </a:tc>
                <a:tc>
                  <a:txBody>
                    <a:bodyPr/>
                    <a:lstStyle/>
                    <a:p>
                      <a:r>
                        <a:rPr lang="en-US" sz="1400" dirty="0"/>
                        <a:t>56045</a:t>
                      </a:r>
                    </a:p>
                  </a:txBody>
                  <a:tcPr/>
                </a:tc>
                <a:tc>
                  <a:txBody>
                    <a:bodyPr/>
                    <a:lstStyle/>
                    <a:p>
                      <a:r>
                        <a:rPr lang="en-US" sz="1400" dirty="0"/>
                        <a:t>0.0456</a:t>
                      </a:r>
                    </a:p>
                  </a:txBody>
                  <a:tcPr/>
                </a:tc>
                <a:extLst>
                  <a:ext uri="{0D108BD9-81ED-4DB2-BD59-A6C34878D82A}">
                    <a16:rowId xmlns:a16="http://schemas.microsoft.com/office/drawing/2014/main" val="1891327555"/>
                  </a:ext>
                </a:extLst>
              </a:tr>
              <a:tr h="743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2310021010</a:t>
                      </a:r>
                    </a:p>
                    <a:p>
                      <a:endParaRPr lang="en-US" sz="1400" dirty="0"/>
                    </a:p>
                  </a:txBody>
                  <a:tcPr/>
                </a:tc>
                <a:tc>
                  <a:txBody>
                    <a:bodyPr/>
                    <a:lstStyle/>
                    <a:p>
                      <a:r>
                        <a:rPr lang="en-US" sz="1400" dirty="0"/>
                        <a:t>FLR99</a:t>
                      </a:r>
                    </a:p>
                    <a:p>
                      <a:r>
                        <a:rPr lang="en-US" sz="1400" dirty="0"/>
                        <a:t>(Natural Gas Flare Profile with DRE &gt;98%)</a:t>
                      </a:r>
                    </a:p>
                  </a:txBody>
                  <a:tcPr/>
                </a:tc>
                <a:tc>
                  <a:txBody>
                    <a:bodyPr/>
                    <a:lstStyle/>
                    <a:p>
                      <a:r>
                        <a:rPr lang="en-US" sz="1400" dirty="0"/>
                        <a:t>NONHAPVOC</a:t>
                      </a:r>
                    </a:p>
                  </a:txBody>
                  <a:tcPr/>
                </a:tc>
                <a:tc>
                  <a:txBody>
                    <a:bodyPr/>
                    <a:lstStyle/>
                    <a:p>
                      <a:r>
                        <a:rPr lang="en-US" sz="1400" dirty="0"/>
                        <a:t>56045</a:t>
                      </a:r>
                    </a:p>
                  </a:txBody>
                  <a:tcPr/>
                </a:tc>
                <a:tc>
                  <a:txBody>
                    <a:bodyPr/>
                    <a:lstStyle/>
                    <a:p>
                      <a:r>
                        <a:rPr lang="en-US" sz="1400" dirty="0"/>
                        <a:t>0.9544</a:t>
                      </a:r>
                    </a:p>
                  </a:txBody>
                  <a:tcPr/>
                </a:tc>
                <a:extLst>
                  <a:ext uri="{0D108BD9-81ED-4DB2-BD59-A6C34878D82A}">
                    <a16:rowId xmlns:a16="http://schemas.microsoft.com/office/drawing/2014/main" val="3274812225"/>
                  </a:ext>
                </a:extLst>
              </a:tr>
            </a:tbl>
          </a:graphicData>
        </a:graphic>
      </p:graphicFrame>
    </p:spTree>
    <p:extLst>
      <p:ext uri="{BB962C8B-B14F-4D97-AF65-F5344CB8AC3E}">
        <p14:creationId xmlns:p14="http://schemas.microsoft.com/office/powerpoint/2010/main" val="4255998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4" name="Footer Placeholder 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51</a:t>
            </a:fld>
            <a:endParaRPr lang="en-US" dirty="0"/>
          </a:p>
        </p:txBody>
      </p:sp>
    </p:spTree>
    <p:extLst>
      <p:ext uri="{BB962C8B-B14F-4D97-AF65-F5344CB8AC3E}">
        <p14:creationId xmlns:p14="http://schemas.microsoft.com/office/powerpoint/2010/main" val="3336997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5" name="Title 4"/>
          <p:cNvSpPr>
            <a:spLocks noGrp="1"/>
          </p:cNvSpPr>
          <p:nvPr>
            <p:ph type="title"/>
          </p:nvPr>
        </p:nvSpPr>
        <p:spPr>
          <a:xfrm>
            <a:off x="0" y="2743200"/>
            <a:ext cx="9144000" cy="1447800"/>
          </a:xfrm>
        </p:spPr>
        <p:txBody>
          <a:bodyPr>
            <a:noAutofit/>
          </a:bodyPr>
          <a:lstStyle/>
          <a:p>
            <a:pPr algn="ctr"/>
            <a:r>
              <a:rPr lang="en-US" sz="9600" dirty="0"/>
              <a:t>BREAK</a:t>
            </a:r>
          </a:p>
        </p:txBody>
      </p:sp>
      <p:sp>
        <p:nvSpPr>
          <p:cNvPr id="7" name="Slide Number Placeholder 6"/>
          <p:cNvSpPr>
            <a:spLocks noGrp="1"/>
          </p:cNvSpPr>
          <p:nvPr>
            <p:ph type="sldNum" sz="quarter" idx="12"/>
          </p:nvPr>
        </p:nvSpPr>
        <p:spPr/>
        <p:txBody>
          <a:bodyPr/>
          <a:lstStyle/>
          <a:p>
            <a:fld id="{61C894BD-DCE2-4A96-A9AF-225BBEAC2A40}" type="slidenum">
              <a:rPr lang="en-US" smtClean="0"/>
              <a:pPr/>
              <a:t>52</a:t>
            </a:fld>
            <a:endParaRPr lang="en-US"/>
          </a:p>
        </p:txBody>
      </p:sp>
      <p:sp>
        <p:nvSpPr>
          <p:cNvPr id="8" name="Footer Placeholder 7"/>
          <p:cNvSpPr>
            <a:spLocks noGrp="1"/>
          </p:cNvSpPr>
          <p:nvPr>
            <p:ph type="ftr" sz="quarter" idx="11"/>
          </p:nvPr>
        </p:nvSpPr>
        <p:spPr>
          <a:xfrm>
            <a:off x="3886200" y="6324600"/>
            <a:ext cx="4724400" cy="221456"/>
          </a:xfrm>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2746576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9743" y="2286000"/>
            <a:ext cx="7620000" cy="990600"/>
          </a:xfrm>
        </p:spPr>
        <p:txBody>
          <a:bodyPr>
            <a:noAutofit/>
          </a:bodyPr>
          <a:lstStyle/>
          <a:p>
            <a:pPr algn="ctr"/>
            <a:r>
              <a:rPr lang="en-US" sz="4800" dirty="0"/>
              <a:t>SPECIATE DATA GAPS AND FUTURE PLANS</a:t>
            </a: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53</a:t>
            </a:fld>
            <a:endParaRPr lang="en-US"/>
          </a:p>
        </p:txBody>
      </p:sp>
    </p:spTree>
    <p:extLst>
      <p:ext uri="{BB962C8B-B14F-4D97-AF65-F5344CB8AC3E}">
        <p14:creationId xmlns:p14="http://schemas.microsoft.com/office/powerpoint/2010/main" val="1497365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20000" cy="990600"/>
          </a:xfrm>
        </p:spPr>
        <p:txBody>
          <a:bodyPr anchor="t">
            <a:normAutofit fontScale="90000"/>
          </a:bodyPr>
          <a:lstStyle/>
          <a:p>
            <a:r>
              <a:rPr lang="en-US" sz="3600" b="1" dirty="0">
                <a:solidFill>
                  <a:srgbClr val="026CB6"/>
                </a:solidFill>
                <a:latin typeface="Arial" panose="020B0604020202020204" pitchFamily="34" charset="0"/>
                <a:cs typeface="Arial" panose="020B0604020202020204" pitchFamily="34" charset="0"/>
              </a:rPr>
              <a:t>DATA GAP ANALYSIS – AN ONGOING PROCESS</a:t>
            </a:r>
            <a:br>
              <a:rPr lang="en-US" sz="3600" dirty="0">
                <a:solidFill>
                  <a:schemeClr val="tx1"/>
                </a:solidFill>
                <a:latin typeface="+mj-ea"/>
                <a:cs typeface="+mj-ea"/>
              </a:rPr>
            </a:br>
            <a:r>
              <a:rPr lang="en-US" sz="3600" b="1" dirty="0">
                <a:solidFill>
                  <a:srgbClr val="026CB6"/>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762000" y="2045732"/>
            <a:ext cx="7772400" cy="4126468"/>
          </a:xfrm>
        </p:spPr>
        <p:txBody>
          <a:bodyPr/>
          <a:lstStyle/>
          <a:p>
            <a:pPr marL="227012" indent="-233363"/>
            <a:r>
              <a:rPr lang="en-US" sz="2800" dirty="0"/>
              <a:t>Goal: Every inventory source is assigned to a good profile that best fits its source category.</a:t>
            </a:r>
          </a:p>
          <a:p>
            <a:pPr marL="517525" lvl="1" indent="-233363"/>
            <a:r>
              <a:rPr lang="en-US" dirty="0"/>
              <a:t>Are assignments appropriate?</a:t>
            </a:r>
          </a:p>
          <a:p>
            <a:pPr marL="517525" lvl="1" indent="-233363"/>
            <a:r>
              <a:rPr lang="en-US" dirty="0"/>
              <a:t>How good are the available profiles?</a:t>
            </a:r>
          </a:p>
          <a:p>
            <a:pPr marL="517525" lvl="1" indent="-233363"/>
            <a:r>
              <a:rPr lang="en-US" dirty="0"/>
              <a:t>What research is needed to meet the goal?</a:t>
            </a:r>
          </a:p>
          <a:p>
            <a:pPr marL="227012" indent="-233363"/>
            <a:r>
              <a:rPr lang="en-US" sz="2800" dirty="0"/>
              <a:t>Past Efforts: Analyses leading toward 2011 NEI Modeling Platform improvements</a:t>
            </a:r>
          </a:p>
          <a:p>
            <a:pPr marL="227012" indent="-233363"/>
            <a:r>
              <a:rPr lang="en-US" sz="2800" dirty="0"/>
              <a:t>Current Efforts: Gaps and needs analysis</a:t>
            </a:r>
          </a:p>
          <a:p>
            <a:endParaRPr lang="en-US" dirty="0"/>
          </a:p>
        </p:txBody>
      </p:sp>
      <p:sp>
        <p:nvSpPr>
          <p:cNvPr id="8" name="Footer Placeholder 7"/>
          <p:cNvSpPr>
            <a:spLocks noGrp="1"/>
          </p:cNvSpPr>
          <p:nvPr>
            <p:ph type="ftr" sz="quarter" idx="11"/>
          </p:nvPr>
        </p:nvSpPr>
        <p:spPr>
          <a:xfrm>
            <a:off x="2971800" y="62484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FE69D22F-306C-476A-A34A-349A5E64D901}" type="slidenum">
              <a:rPr lang="en-US" smtClean="0"/>
              <a:t>54</a:t>
            </a:fld>
            <a:endParaRPr lang="en-US"/>
          </a:p>
        </p:txBody>
      </p:sp>
    </p:spTree>
    <p:extLst>
      <p:ext uri="{BB962C8B-B14F-4D97-AF65-F5344CB8AC3E}">
        <p14:creationId xmlns:p14="http://schemas.microsoft.com/office/powerpoint/2010/main" val="2925747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91400" cy="1143000"/>
          </a:xfrm>
        </p:spPr>
        <p:txBody>
          <a:bodyPr/>
          <a:lstStyle/>
          <a:p>
            <a:pPr algn="ctr"/>
            <a:r>
              <a:rPr lang="en-US" dirty="0">
                <a:latin typeface="Arial" panose="020B0604020202020204" pitchFamily="34" charset="0"/>
                <a:cs typeface="Arial" panose="020B0604020202020204" pitchFamily="34" charset="0"/>
              </a:rPr>
              <a:t>PAST EFFORT: 2008 NEI (2013 VOLUNTEER)</a:t>
            </a:r>
            <a:endParaRPr lang="en-US" dirty="0"/>
          </a:p>
        </p:txBody>
      </p:sp>
      <p:sp>
        <p:nvSpPr>
          <p:cNvPr id="3" name="Content Placeholder 2"/>
          <p:cNvSpPr>
            <a:spLocks noGrp="1"/>
          </p:cNvSpPr>
          <p:nvPr>
            <p:ph idx="1"/>
          </p:nvPr>
        </p:nvSpPr>
        <p:spPr>
          <a:xfrm>
            <a:off x="457200" y="1905000"/>
            <a:ext cx="8229600" cy="4191000"/>
          </a:xfrm>
        </p:spPr>
        <p:txBody>
          <a:bodyPr/>
          <a:lstStyle/>
          <a:p>
            <a:r>
              <a:rPr lang="en-US" sz="2800" dirty="0"/>
              <a:t>Found low-hanging fruit in the 2008 NEI Platform</a:t>
            </a:r>
          </a:p>
          <a:p>
            <a:r>
              <a:rPr lang="en-US" sz="2800" dirty="0"/>
              <a:t>Reviewed VOC emission profiles applied to SCCs that are the largest sources of VOCs</a:t>
            </a:r>
          </a:p>
          <a:p>
            <a:r>
              <a:rPr lang="en-US" sz="2800" dirty="0"/>
              <a:t>Identified opportunities for Pulp &amp; Paper</a:t>
            </a:r>
          </a:p>
          <a:p>
            <a:pPr lvl="1"/>
            <a:r>
              <a:rPr lang="en-US" dirty="0"/>
              <a:t>Over 200 source operations linked to generic profiles</a:t>
            </a:r>
          </a:p>
          <a:p>
            <a:pPr lvl="1"/>
            <a:r>
              <a:rPr lang="en-US" dirty="0"/>
              <a:t>Profile 1185: Coal Fired Boiler – Industrial linked to eight largest operations (43 of 144 </a:t>
            </a:r>
            <a:r>
              <a:rPr lang="en-US" dirty="0" err="1"/>
              <a:t>kTpy</a:t>
            </a:r>
            <a:r>
              <a:rPr lang="en-US" dirty="0"/>
              <a:t>)</a:t>
            </a:r>
          </a:p>
          <a:p>
            <a:r>
              <a:rPr lang="en-US" sz="2800" dirty="0"/>
              <a:t>The 2008 NEI had &gt; 500 </a:t>
            </a:r>
            <a:r>
              <a:rPr lang="en-US" sz="2800" dirty="0" err="1"/>
              <a:t>kTpy</a:t>
            </a:r>
            <a:r>
              <a:rPr lang="en-US" sz="2800" dirty="0"/>
              <a:t> of TOG speciated with the default profile (0000). </a:t>
            </a:r>
          </a:p>
          <a:p>
            <a:endParaRPr lang="en-US" sz="2600" dirty="0"/>
          </a:p>
          <a:p>
            <a:pPr lvl="1"/>
            <a:endParaRPr lang="en-US" sz="2600" dirty="0"/>
          </a:p>
          <a:p>
            <a:pPr lvl="1"/>
            <a:endParaRPr lang="en-US" sz="3000"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55</a:t>
            </a:fld>
            <a:endParaRPr lang="en-US" dirty="0"/>
          </a:p>
        </p:txBody>
      </p:sp>
      <p:sp>
        <p:nvSpPr>
          <p:cNvPr id="7" name="Footer Placeholder 6"/>
          <p:cNvSpPr>
            <a:spLocks noGrp="1"/>
          </p:cNvSpPr>
          <p:nvPr>
            <p:ph type="ftr" sz="quarter" idx="11"/>
          </p:nvPr>
        </p:nvSpPr>
        <p:spPr>
          <a:xfrm>
            <a:off x="2971800" y="62484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3578688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40081"/>
          </a:xfrm>
        </p:spPr>
        <p:txBody>
          <a:bodyPr/>
          <a:lstStyle/>
          <a:p>
            <a:pPr algn="ctr"/>
            <a:r>
              <a:rPr lang="en-US" sz="3200" dirty="0">
                <a:solidFill>
                  <a:srgbClr val="0B5AA5"/>
                </a:solidFill>
              </a:rPr>
              <a:t>IMPACT OF MISMATCHED PROFILES</a:t>
            </a:r>
          </a:p>
        </p:txBody>
      </p:sp>
      <p:graphicFrame>
        <p:nvGraphicFramePr>
          <p:cNvPr id="5" name="Chart 4"/>
          <p:cNvGraphicFramePr/>
          <p:nvPr>
            <p:extLst>
              <p:ext uri="{D42A27DB-BD31-4B8C-83A1-F6EECF244321}">
                <p14:modId xmlns:p14="http://schemas.microsoft.com/office/powerpoint/2010/main" val="3850125224"/>
              </p:ext>
            </p:extLst>
          </p:nvPr>
        </p:nvGraphicFramePr>
        <p:xfrm>
          <a:off x="468086" y="1676400"/>
          <a:ext cx="8229600" cy="439578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pPr>
              <a:defRPr/>
            </a:pPr>
            <a:fld id="{BEF2A795-0D1C-4340-A163-773CC4D3E4EC}" type="slidenum">
              <a:rPr lang="en-US" smtClean="0"/>
              <a:pPr>
                <a:defRPr/>
              </a:pPr>
              <a:t>56</a:t>
            </a:fld>
            <a:endParaRPr lang="en-US" dirty="0"/>
          </a:p>
        </p:txBody>
      </p:sp>
      <p:sp>
        <p:nvSpPr>
          <p:cNvPr id="8" name="Footer Placeholder 7"/>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066800"/>
          </a:xfrm>
        </p:spPr>
        <p:txBody>
          <a:bodyPr/>
          <a:lstStyle/>
          <a:p>
            <a:r>
              <a:rPr lang="en-US" sz="3600" dirty="0"/>
              <a:t>PAST EFFORTS: 2011 NEI MODELING PLATFORM IMPROVEMENTS</a:t>
            </a:r>
          </a:p>
        </p:txBody>
      </p:sp>
      <p:sp>
        <p:nvSpPr>
          <p:cNvPr id="3" name="Content Placeholder 2"/>
          <p:cNvSpPr>
            <a:spLocks noGrp="1"/>
          </p:cNvSpPr>
          <p:nvPr>
            <p:ph idx="1"/>
          </p:nvPr>
        </p:nvSpPr>
        <p:spPr>
          <a:xfrm>
            <a:off x="709550" y="2133600"/>
            <a:ext cx="7748650" cy="3810000"/>
          </a:xfrm>
        </p:spPr>
        <p:txBody>
          <a:bodyPr/>
          <a:lstStyle/>
          <a:p>
            <a:pPr marL="227012" indent="-233363"/>
            <a:r>
              <a:rPr lang="en-US" sz="2600" dirty="0"/>
              <a:t>EPA developed and applied appropriate composite source profiles for the Pulp &amp; Paper and Chemical Manufacturing sectors from SPECIATE emissions profiles.</a:t>
            </a:r>
          </a:p>
          <a:p>
            <a:pPr marL="227012" indent="-233363"/>
            <a:r>
              <a:rPr lang="en-US" sz="2600" dirty="0"/>
              <a:t>Pulp and Paper: 97 of 121 </a:t>
            </a:r>
            <a:r>
              <a:rPr lang="en-US" sz="2600" dirty="0" err="1"/>
              <a:t>kTpy</a:t>
            </a:r>
            <a:r>
              <a:rPr lang="en-US" sz="2600" dirty="0"/>
              <a:t> (80%) reassigned from profiles 0000 and 1185</a:t>
            </a:r>
          </a:p>
          <a:p>
            <a:pPr marL="227012" indent="-233363"/>
            <a:r>
              <a:rPr lang="en-US" sz="2600" dirty="0"/>
              <a:t>Chemical Manufacturing: 20 of 90 </a:t>
            </a:r>
            <a:r>
              <a:rPr lang="en-US" sz="2600" dirty="0" err="1"/>
              <a:t>kTpy</a:t>
            </a:r>
            <a:r>
              <a:rPr lang="en-US" sz="2600" dirty="0"/>
              <a:t> (22%) reassigned from profile 0000</a:t>
            </a:r>
          </a:p>
          <a:p>
            <a:pPr marL="227012" indent="-233363"/>
            <a:r>
              <a:rPr lang="en-US" sz="2600" dirty="0"/>
              <a:t>Composite profiles were added to SPECIATE 4.5.</a:t>
            </a:r>
          </a:p>
          <a:p>
            <a:pPr marL="227012" indent="-233363"/>
            <a:endParaRPr lang="en-US" sz="2600" dirty="0"/>
          </a:p>
          <a:p>
            <a:pPr marL="227012" indent="-233363"/>
            <a:endParaRPr lang="en-US" sz="2600"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57</a:t>
            </a:fld>
            <a:endParaRPr lang="en-US" dirty="0"/>
          </a:p>
        </p:txBody>
      </p:sp>
      <p:sp>
        <p:nvSpPr>
          <p:cNvPr id="7" name="Footer Placeholder 6"/>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2197126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38200"/>
            <a:ext cx="7620000" cy="990600"/>
          </a:xfrm>
        </p:spPr>
        <p:txBody>
          <a:bodyPr>
            <a:normAutofit fontScale="90000"/>
          </a:bodyPr>
          <a:lstStyle/>
          <a:p>
            <a:r>
              <a:rPr lang="en-US" i="1" dirty="0">
                <a:solidFill>
                  <a:srgbClr val="056CB6"/>
                </a:solidFill>
              </a:rPr>
              <a:t>Assessment of Important SPECIATE Profiles in EPA’s Emissions Modeling Platform and Current Data Gaps</a:t>
            </a:r>
            <a:endParaRPr lang="en-US" dirty="0">
              <a:solidFill>
                <a:srgbClr val="056CB6"/>
              </a:solidFill>
            </a:endParaRPr>
          </a:p>
        </p:txBody>
      </p:sp>
      <p:sp>
        <p:nvSpPr>
          <p:cNvPr id="2" name="Content Placeholder 1"/>
          <p:cNvSpPr>
            <a:spLocks noGrp="1"/>
          </p:cNvSpPr>
          <p:nvPr>
            <p:ph idx="1"/>
          </p:nvPr>
        </p:nvSpPr>
        <p:spPr>
          <a:xfrm>
            <a:off x="685800" y="2743200"/>
            <a:ext cx="7772400" cy="2590800"/>
          </a:xfrm>
        </p:spPr>
        <p:txBody>
          <a:bodyPr>
            <a:normAutofit lnSpcReduction="10000"/>
          </a:bodyPr>
          <a:lstStyle/>
          <a:p>
            <a:r>
              <a:rPr lang="en-US" sz="2800" dirty="0"/>
              <a:t>Casey Bray, NC State &amp; EPA/ORD Intern</a:t>
            </a:r>
          </a:p>
          <a:p>
            <a:r>
              <a:rPr lang="en-US" sz="2800" dirty="0"/>
              <a:t>Goals </a:t>
            </a:r>
          </a:p>
          <a:p>
            <a:pPr lvl="1"/>
            <a:r>
              <a:rPr lang="en-US" dirty="0"/>
              <a:t>Elucidate profiles/categories of most importance for air quality modeling purposes</a:t>
            </a:r>
          </a:p>
          <a:p>
            <a:pPr lvl="1"/>
            <a:r>
              <a:rPr lang="en-US" dirty="0"/>
              <a:t>Evaluate current profiles</a:t>
            </a:r>
          </a:p>
          <a:p>
            <a:pPr lvl="1"/>
            <a:r>
              <a:rPr lang="en-US" dirty="0"/>
              <a:t>Identify and articulate research needs </a:t>
            </a:r>
          </a:p>
        </p:txBody>
      </p:sp>
      <p:sp>
        <p:nvSpPr>
          <p:cNvPr id="8" name="Footer Placeholder 7"/>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58</a:t>
            </a:fld>
            <a:endParaRPr lang="en-US"/>
          </a:p>
        </p:txBody>
      </p:sp>
    </p:spTree>
    <p:extLst>
      <p:ext uri="{BB962C8B-B14F-4D97-AF65-F5344CB8AC3E}">
        <p14:creationId xmlns:p14="http://schemas.microsoft.com/office/powerpoint/2010/main" val="47432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SPECIATE 101</a:t>
            </a:r>
          </a:p>
        </p:txBody>
      </p:sp>
      <p:sp>
        <p:nvSpPr>
          <p:cNvPr id="6" name="Content Placeholder 2"/>
          <p:cNvSpPr>
            <a:spLocks noGrp="1"/>
          </p:cNvSpPr>
          <p:nvPr>
            <p:ph idx="1"/>
          </p:nvPr>
        </p:nvSpPr>
        <p:spPr>
          <a:xfrm>
            <a:off x="685800" y="2667000"/>
            <a:ext cx="7772400" cy="2286000"/>
          </a:xfrm>
        </p:spPr>
        <p:txBody>
          <a:bodyPr anchor="t"/>
          <a:lstStyle/>
          <a:p>
            <a:r>
              <a:rPr lang="en-US" sz="3200" dirty="0"/>
              <a:t>What is Speciation?</a:t>
            </a:r>
          </a:p>
          <a:p>
            <a:r>
              <a:rPr lang="en-US" sz="3200" dirty="0"/>
              <a:t>What is SPECIATE?</a:t>
            </a:r>
          </a:p>
          <a:p>
            <a:r>
              <a:rPr lang="en-US" sz="3200" dirty="0"/>
              <a:t>The SPECIATE Data Browser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5</a:t>
            </a:fld>
            <a:endParaRPr lang="en-US" dirty="0"/>
          </a:p>
        </p:txBody>
      </p:sp>
      <p:sp>
        <p:nvSpPr>
          <p:cNvPr id="3" name="Footer Placeholder 2">
            <a:extLst>
              <a:ext uri="{FF2B5EF4-FFF2-40B4-BE49-F238E27FC236}">
                <a16:creationId xmlns:a16="http://schemas.microsoft.com/office/drawing/2014/main" id="{612B985C-E51D-41BE-BFE5-E4095E8D4CF5}"/>
              </a:ext>
            </a:extLst>
          </p:cNvPr>
          <p:cNvSpPr>
            <a:spLocks noGrp="1"/>
          </p:cNvSpPr>
          <p:nvPr>
            <p:ph type="ftr" sz="quarter" idx="11"/>
          </p:nvPr>
        </p:nvSpPr>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368555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534400" cy="914400"/>
          </a:xfrm>
        </p:spPr>
        <p:txBody>
          <a:bodyPr/>
          <a:lstStyle/>
          <a:p>
            <a:pPr algn="ctr"/>
            <a:r>
              <a:rPr lang="en-US" sz="2800" dirty="0"/>
              <a:t>Major PM</a:t>
            </a:r>
            <a:r>
              <a:rPr lang="en-US" sz="2800" baseline="-25000" dirty="0"/>
              <a:t>2.5 </a:t>
            </a:r>
            <a:r>
              <a:rPr lang="en-US" sz="2800" dirty="0"/>
              <a:t>Profiles (% of mass assigned in 2014 EPA modeling platform)* - from Bray’s work</a:t>
            </a:r>
          </a:p>
        </p:txBody>
      </p:sp>
      <p:sp>
        <p:nvSpPr>
          <p:cNvPr id="7" name="Slide Number Placeholder 6"/>
          <p:cNvSpPr>
            <a:spLocks noGrp="1"/>
          </p:cNvSpPr>
          <p:nvPr>
            <p:ph type="sldNum" sz="quarter" idx="12"/>
          </p:nvPr>
        </p:nvSpPr>
        <p:spPr/>
        <p:txBody>
          <a:bodyPr/>
          <a:lstStyle/>
          <a:p>
            <a:pPr>
              <a:defRPr/>
            </a:pPr>
            <a:fld id="{FED7B663-3EE9-463C-A8C9-133C96238CD8}" type="slidenum">
              <a:rPr lang="en-US" smtClean="0"/>
              <a:pPr>
                <a:defRPr/>
              </a:pPr>
              <a:t>59</a:t>
            </a:fld>
            <a:endParaRPr lang="en-US"/>
          </a:p>
        </p:txBody>
      </p:sp>
      <p:sp>
        <p:nvSpPr>
          <p:cNvPr id="8" name="Footer Placeholder 7"/>
          <p:cNvSpPr>
            <a:spLocks noGrp="1"/>
          </p:cNvSpPr>
          <p:nvPr>
            <p:ph type="ftr" sz="quarter" idx="11"/>
          </p:nvPr>
        </p:nvSpPr>
        <p:spPr>
          <a:xfrm>
            <a:off x="3657600" y="6248400"/>
            <a:ext cx="5486400" cy="457200"/>
          </a:xfrm>
        </p:spPr>
        <p:txBody>
          <a:bodyPr/>
          <a:lstStyle/>
          <a:p>
            <a:pPr>
              <a:defRPr/>
            </a:pPr>
            <a:r>
              <a:rPr lang="en-US"/>
              <a:t>Emission Inventory Training Workshop May 17, 2018</a:t>
            </a:r>
            <a:endParaRPr lang="en-US" dirty="0"/>
          </a:p>
        </p:txBody>
      </p:sp>
      <p:pic>
        <p:nvPicPr>
          <p:cNvPr id="3" name="Picture 2"/>
          <p:cNvPicPr>
            <a:picLocks noChangeAspect="1"/>
          </p:cNvPicPr>
          <p:nvPr/>
        </p:nvPicPr>
        <p:blipFill>
          <a:blip r:embed="rId3"/>
          <a:stretch>
            <a:fillRect/>
          </a:stretch>
        </p:blipFill>
        <p:spPr>
          <a:xfrm>
            <a:off x="152400" y="1447800"/>
            <a:ext cx="8610600" cy="4317415"/>
          </a:xfrm>
          <a:prstGeom prst="rect">
            <a:avLst/>
          </a:prstGeom>
        </p:spPr>
      </p:pic>
      <p:sp>
        <p:nvSpPr>
          <p:cNvPr id="9" name="TextBox 8"/>
          <p:cNvSpPr txBox="1"/>
          <p:nvPr/>
        </p:nvSpPr>
        <p:spPr>
          <a:xfrm>
            <a:off x="1905000" y="5792644"/>
            <a:ext cx="9280908" cy="461665"/>
          </a:xfrm>
          <a:prstGeom prst="rect">
            <a:avLst/>
          </a:prstGeom>
          <a:noFill/>
        </p:spPr>
        <p:txBody>
          <a:bodyPr wrap="square" rtlCol="0">
            <a:spAutoFit/>
          </a:bodyPr>
          <a:lstStyle/>
          <a:p>
            <a:r>
              <a:rPr lang="en-US" dirty="0">
                <a:solidFill>
                  <a:srgbClr val="00B0F0"/>
                </a:solidFill>
              </a:rPr>
              <a:t>*excludes emissions from the </a:t>
            </a:r>
            <a:r>
              <a:rPr lang="en-US" dirty="0" err="1">
                <a:solidFill>
                  <a:srgbClr val="00B0F0"/>
                </a:solidFill>
              </a:rPr>
              <a:t>onroad</a:t>
            </a:r>
            <a:r>
              <a:rPr lang="en-US" dirty="0">
                <a:solidFill>
                  <a:srgbClr val="00B0F0"/>
                </a:solidFill>
              </a:rPr>
              <a:t> mobile sector</a:t>
            </a:r>
          </a:p>
        </p:txBody>
      </p:sp>
    </p:spTree>
    <p:extLst>
      <p:ext uri="{BB962C8B-B14F-4D97-AF65-F5344CB8AC3E}">
        <p14:creationId xmlns:p14="http://schemas.microsoft.com/office/powerpoint/2010/main" val="979778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 y="766974"/>
            <a:ext cx="9144000" cy="609600"/>
          </a:xfrm>
        </p:spPr>
        <p:txBody>
          <a:bodyPr/>
          <a:lstStyle/>
          <a:p>
            <a:pPr algn="ctr"/>
            <a:r>
              <a:rPr lang="en-US" sz="3000" dirty="0"/>
              <a:t>VOC PROFILES – REGIONAL DIFFERENCES*</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60</a:t>
            </a:fld>
            <a:endParaRPr lang="en-US" dirty="0"/>
          </a:p>
        </p:txBody>
      </p:sp>
      <p:sp>
        <p:nvSpPr>
          <p:cNvPr id="6" name="Footer Placeholder 5"/>
          <p:cNvSpPr>
            <a:spLocks noGrp="1"/>
          </p:cNvSpPr>
          <p:nvPr>
            <p:ph type="ftr" sz="quarter" idx="11"/>
          </p:nvPr>
        </p:nvSpPr>
        <p:spPr>
          <a:xfrm>
            <a:off x="2971800" y="6248400"/>
            <a:ext cx="6172200" cy="457200"/>
          </a:xfrm>
        </p:spPr>
        <p:txBody>
          <a:bodyPr/>
          <a:lstStyle/>
          <a:p>
            <a:pPr>
              <a:defRPr/>
            </a:pPr>
            <a:r>
              <a:rPr lang="en-US"/>
              <a:t>Emission Inventory Training Workshop May 17, 2018</a:t>
            </a:r>
            <a:endParaRPr lang="en-US" dirty="0"/>
          </a:p>
        </p:txBody>
      </p:sp>
      <p:sp>
        <p:nvSpPr>
          <p:cNvPr id="4" name="TextBox 3"/>
          <p:cNvSpPr txBox="1"/>
          <p:nvPr/>
        </p:nvSpPr>
        <p:spPr>
          <a:xfrm>
            <a:off x="478304" y="1597320"/>
            <a:ext cx="4214342" cy="400110"/>
          </a:xfrm>
          <a:prstGeom prst="rect">
            <a:avLst/>
          </a:prstGeom>
          <a:noFill/>
        </p:spPr>
        <p:txBody>
          <a:bodyPr wrap="square" rtlCol="0">
            <a:spAutoFit/>
          </a:bodyPr>
          <a:lstStyle/>
          <a:p>
            <a:r>
              <a:rPr lang="en-US" sz="2000" dirty="0"/>
              <a:t>Southwest: UT, CO, AZ, NM</a:t>
            </a:r>
          </a:p>
        </p:txBody>
      </p:sp>
      <p:sp>
        <p:nvSpPr>
          <p:cNvPr id="12" name="TextBox 11"/>
          <p:cNvSpPr txBox="1"/>
          <p:nvPr/>
        </p:nvSpPr>
        <p:spPr>
          <a:xfrm>
            <a:off x="5021961" y="1539809"/>
            <a:ext cx="4038600" cy="707886"/>
          </a:xfrm>
          <a:prstGeom prst="rect">
            <a:avLst/>
          </a:prstGeom>
          <a:noFill/>
        </p:spPr>
        <p:txBody>
          <a:bodyPr wrap="square" rtlCol="0">
            <a:spAutoFit/>
          </a:bodyPr>
          <a:lstStyle/>
          <a:p>
            <a:r>
              <a:rPr lang="en-US" sz="2000" dirty="0"/>
              <a:t>Northeast: ME, NH, VT, RI, CT, NY, NJ, DE, PA, MD</a:t>
            </a:r>
          </a:p>
        </p:txBody>
      </p:sp>
      <p:sp>
        <p:nvSpPr>
          <p:cNvPr id="13" name="TextBox 12"/>
          <p:cNvSpPr txBox="1"/>
          <p:nvPr/>
        </p:nvSpPr>
        <p:spPr>
          <a:xfrm>
            <a:off x="1211821" y="5633018"/>
            <a:ext cx="7329958" cy="369332"/>
          </a:xfrm>
          <a:prstGeom prst="rect">
            <a:avLst/>
          </a:prstGeom>
          <a:noFill/>
        </p:spPr>
        <p:txBody>
          <a:bodyPr wrap="square" rtlCol="0">
            <a:spAutoFit/>
          </a:bodyPr>
          <a:lstStyle/>
          <a:p>
            <a:r>
              <a:rPr lang="en-US" sz="1800" dirty="0">
                <a:solidFill>
                  <a:srgbClr val="00B0F0"/>
                </a:solidFill>
              </a:rPr>
              <a:t>*excludes emissions from the </a:t>
            </a:r>
            <a:r>
              <a:rPr lang="en-US" sz="1800" dirty="0" err="1">
                <a:solidFill>
                  <a:srgbClr val="00B0F0"/>
                </a:solidFill>
              </a:rPr>
              <a:t>onroad</a:t>
            </a:r>
            <a:r>
              <a:rPr lang="en-US" sz="1800" dirty="0">
                <a:solidFill>
                  <a:srgbClr val="00B0F0"/>
                </a:solidFill>
              </a:rPr>
              <a:t> and </a:t>
            </a:r>
            <a:r>
              <a:rPr lang="en-US" sz="1800" dirty="0" err="1">
                <a:solidFill>
                  <a:srgbClr val="00B0F0"/>
                </a:solidFill>
              </a:rPr>
              <a:t>nonroad</a:t>
            </a:r>
            <a:r>
              <a:rPr lang="en-US" sz="1800" dirty="0">
                <a:solidFill>
                  <a:srgbClr val="00B0F0"/>
                </a:solidFill>
              </a:rPr>
              <a:t> mobile sectors</a:t>
            </a:r>
          </a:p>
        </p:txBody>
      </p:sp>
      <p:pic>
        <p:nvPicPr>
          <p:cNvPr id="3" name="Picture 2"/>
          <p:cNvPicPr>
            <a:picLocks noChangeAspect="1"/>
          </p:cNvPicPr>
          <p:nvPr/>
        </p:nvPicPr>
        <p:blipFill rotWithShape="1">
          <a:blip r:embed="rId3"/>
          <a:srcRect l="16243" t="4195" r="3545"/>
          <a:stretch/>
        </p:blipFill>
        <p:spPr>
          <a:xfrm>
            <a:off x="138276" y="2362200"/>
            <a:ext cx="4406015" cy="3216874"/>
          </a:xfrm>
          <a:prstGeom prst="rect">
            <a:avLst/>
          </a:prstGeom>
          <a:ln>
            <a:solidFill>
              <a:schemeClr val="accent4"/>
            </a:solidFill>
          </a:ln>
        </p:spPr>
      </p:pic>
      <p:pic>
        <p:nvPicPr>
          <p:cNvPr id="7" name="Picture 6"/>
          <p:cNvPicPr>
            <a:picLocks noChangeAspect="1"/>
          </p:cNvPicPr>
          <p:nvPr/>
        </p:nvPicPr>
        <p:blipFill rotWithShape="1">
          <a:blip r:embed="rId4"/>
          <a:srcRect l="20727" t="5289" r="2564" b="-130"/>
          <a:stretch/>
        </p:blipFill>
        <p:spPr>
          <a:xfrm>
            <a:off x="4661473" y="2362200"/>
            <a:ext cx="4343400" cy="3220339"/>
          </a:xfrm>
          <a:prstGeom prst="rect">
            <a:avLst/>
          </a:prstGeom>
          <a:ln>
            <a:solidFill>
              <a:schemeClr val="tx2"/>
            </a:solidFill>
          </a:ln>
        </p:spPr>
      </p:pic>
      <p:sp>
        <p:nvSpPr>
          <p:cNvPr id="9" name="TextBox 8"/>
          <p:cNvSpPr txBox="1"/>
          <p:nvPr/>
        </p:nvSpPr>
        <p:spPr>
          <a:xfrm>
            <a:off x="47058" y="2323900"/>
            <a:ext cx="2743200" cy="246221"/>
          </a:xfrm>
          <a:prstGeom prst="rect">
            <a:avLst/>
          </a:prstGeom>
          <a:noFill/>
        </p:spPr>
        <p:txBody>
          <a:bodyPr wrap="square" rtlCol="0">
            <a:spAutoFit/>
          </a:bodyPr>
          <a:lstStyle/>
          <a:p>
            <a:r>
              <a:rPr lang="en-US" sz="1000" dirty="0"/>
              <a:t>953,352 tons/year</a:t>
            </a:r>
          </a:p>
        </p:txBody>
      </p:sp>
      <p:sp>
        <p:nvSpPr>
          <p:cNvPr id="14" name="TextBox 13"/>
          <p:cNvSpPr txBox="1"/>
          <p:nvPr/>
        </p:nvSpPr>
        <p:spPr>
          <a:xfrm>
            <a:off x="4633452" y="2323901"/>
            <a:ext cx="2743200" cy="246221"/>
          </a:xfrm>
          <a:prstGeom prst="rect">
            <a:avLst/>
          </a:prstGeom>
          <a:noFill/>
        </p:spPr>
        <p:txBody>
          <a:bodyPr wrap="square" rtlCol="0">
            <a:spAutoFit/>
          </a:bodyPr>
          <a:lstStyle/>
          <a:p>
            <a:r>
              <a:rPr lang="en-US" sz="1000" dirty="0"/>
              <a:t>823,885 tons/year</a:t>
            </a:r>
          </a:p>
        </p:txBody>
      </p:sp>
      <p:sp>
        <p:nvSpPr>
          <p:cNvPr id="15" name="TextBox 14"/>
          <p:cNvSpPr txBox="1"/>
          <p:nvPr/>
        </p:nvSpPr>
        <p:spPr>
          <a:xfrm>
            <a:off x="3505200" y="1157739"/>
            <a:ext cx="4409209" cy="461665"/>
          </a:xfrm>
          <a:prstGeom prst="rect">
            <a:avLst/>
          </a:prstGeom>
          <a:noFill/>
        </p:spPr>
        <p:txBody>
          <a:bodyPr wrap="square" rtlCol="0">
            <a:spAutoFit/>
          </a:bodyPr>
          <a:lstStyle/>
          <a:p>
            <a:r>
              <a:rPr lang="en-US" dirty="0">
                <a:solidFill>
                  <a:srgbClr val="056CB6"/>
                </a:solidFill>
              </a:rPr>
              <a:t>(From Bray)</a:t>
            </a:r>
          </a:p>
        </p:txBody>
      </p:sp>
    </p:spTree>
    <p:extLst>
      <p:ext uri="{BB962C8B-B14F-4D97-AF65-F5344CB8AC3E}">
        <p14:creationId xmlns:p14="http://schemas.microsoft.com/office/powerpoint/2010/main" val="121582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62000"/>
            <a:ext cx="7620000" cy="1121592"/>
          </a:xfrm>
        </p:spPr>
        <p:txBody>
          <a:bodyPr anchor="t"/>
          <a:lstStyle/>
          <a:p>
            <a:r>
              <a:rPr lang="en-US" sz="3600" dirty="0"/>
              <a:t>THE SPECIATE WORKGROUP AND FUTURE PLANS</a:t>
            </a:r>
          </a:p>
        </p:txBody>
      </p:sp>
      <p:sp>
        <p:nvSpPr>
          <p:cNvPr id="3" name="Content Placeholder 2"/>
          <p:cNvSpPr>
            <a:spLocks noGrp="1"/>
          </p:cNvSpPr>
          <p:nvPr>
            <p:ph idx="1"/>
          </p:nvPr>
        </p:nvSpPr>
        <p:spPr>
          <a:xfrm>
            <a:off x="609372" y="2324100"/>
            <a:ext cx="7772400" cy="3543300"/>
          </a:xfrm>
        </p:spPr>
        <p:txBody>
          <a:bodyPr anchor="t"/>
          <a:lstStyle/>
          <a:p>
            <a:r>
              <a:rPr lang="en-US" dirty="0"/>
              <a:t>EPA’s SPECIATE Workgroup</a:t>
            </a:r>
          </a:p>
          <a:p>
            <a:r>
              <a:rPr lang="en-US" dirty="0"/>
              <a:t>Modelers tell us what is important</a:t>
            </a:r>
          </a:p>
          <a:p>
            <a:r>
              <a:rPr lang="en-US" dirty="0"/>
              <a:t>Ongoing literature searches</a:t>
            </a:r>
          </a:p>
          <a:p>
            <a:r>
              <a:rPr lang="en-US" dirty="0"/>
              <a:t>Peer-reviewed journal articles preferred</a:t>
            </a:r>
          </a:p>
          <a:p>
            <a:r>
              <a:rPr lang="en-US" dirty="0"/>
              <a:t>The “Master List” of references</a:t>
            </a:r>
          </a:p>
          <a:p>
            <a:r>
              <a:rPr lang="en-US" dirty="0"/>
              <a:t>Needs Analysis Project</a:t>
            </a:r>
            <a:r>
              <a:rPr lang="en-US" dirty="0">
                <a:cs typeface="Arial"/>
              </a:rPr>
              <a:t> - data gaps</a:t>
            </a:r>
          </a:p>
          <a:p>
            <a:r>
              <a:rPr lang="en-US" dirty="0">
                <a:cs typeface="Arial"/>
              </a:rPr>
              <a:t>Please let us know if you’ve got data that could be added!</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EF2A795-0D1C-4340-A163-773CC4D3E4EC}" type="slidenum">
              <a:rPr kumimoji="0" lang="en-US" i="0" u="none" strike="noStrike" kern="0" cap="none" spc="0" normalizeH="0" baseline="0" noProof="0" smtClean="0">
                <a:ln>
                  <a:noFill/>
                </a:ln>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i="0" u="none" strike="noStrike" kern="0" cap="none" spc="0" normalizeH="0" baseline="0" noProof="0" dirty="0">
              <a:ln>
                <a:noFill/>
              </a:ln>
              <a:effectLst/>
              <a:uLnTx/>
              <a:uFillTx/>
            </a:endParaRPr>
          </a:p>
        </p:txBody>
      </p:sp>
      <p:sp>
        <p:nvSpPr>
          <p:cNvPr id="7" name="Footer Placeholder 6"/>
          <p:cNvSpPr>
            <a:spLocks noGrp="1"/>
          </p:cNvSpPr>
          <p:nvPr>
            <p:ph type="ftr" sz="quarter" idx="11"/>
          </p:nvPr>
        </p:nvSpPr>
        <p:spPr>
          <a:xfrm>
            <a:off x="2895600" y="6172200"/>
            <a:ext cx="56388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rPr>
              <a:t>Emission Inventory Training Workshop May 17, 2018</a:t>
            </a:r>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43922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620000" cy="609600"/>
          </a:xfrm>
        </p:spPr>
        <p:txBody>
          <a:bodyPr/>
          <a:lstStyle/>
          <a:p>
            <a:r>
              <a:rPr lang="en-US" dirty="0"/>
              <a:t>FUTURE SPECIATE PLANS</a:t>
            </a:r>
          </a:p>
        </p:txBody>
      </p:sp>
      <p:sp>
        <p:nvSpPr>
          <p:cNvPr id="4" name="Content Placeholder 3"/>
          <p:cNvSpPr>
            <a:spLocks noGrp="1"/>
          </p:cNvSpPr>
          <p:nvPr>
            <p:ph idx="1"/>
            <p:extLst>
              <p:ext uri="{D42A27DB-BD31-4B8C-83A1-F6EECF244321}">
                <p14:modId xmlns:p14="http://schemas.microsoft.com/office/powerpoint/2010/main" val="2557679439"/>
              </p:ext>
            </p:extLst>
          </p:nvPr>
        </p:nvSpPr>
        <p:spPr>
          <a:xfrm>
            <a:off x="609157" y="1676400"/>
            <a:ext cx="7892662" cy="4343400"/>
          </a:xfrm>
        </p:spPr>
        <p:txBody>
          <a:bodyPr anchor="t"/>
          <a:lstStyle/>
          <a:p>
            <a:r>
              <a:rPr lang="en-US" dirty="0"/>
              <a:t>Release SPECIATE5.0 – Spring 2019</a:t>
            </a:r>
          </a:p>
          <a:p>
            <a:r>
              <a:rPr lang="en-US" dirty="0"/>
              <a:t>Develop Standard Operating Procedure (SOP) for SPECIATE Profile Selection, Collection, and Entry</a:t>
            </a:r>
          </a:p>
          <a:p>
            <a:pPr marL="458470" lvl="1"/>
            <a:r>
              <a:rPr lang="en-US" sz="2000" dirty="0"/>
              <a:t>Allow In-House Processing of Profiles</a:t>
            </a:r>
            <a:endParaRPr lang="en-US" sz="2000" dirty="0">
              <a:cs typeface="Arial"/>
            </a:endParaRPr>
          </a:p>
          <a:p>
            <a:pPr marL="458470" lvl="1"/>
            <a:r>
              <a:rPr lang="en-US" sz="2000" dirty="0"/>
              <a:t>Improve Documentation of Metrics and Processes</a:t>
            </a:r>
            <a:endParaRPr lang="en-US" sz="2000" dirty="0">
              <a:cs typeface="Arial"/>
            </a:endParaRPr>
          </a:p>
          <a:p>
            <a:pPr marL="458470" lvl="1"/>
            <a:r>
              <a:rPr lang="en-US" sz="2000" dirty="0"/>
              <a:t>Identify Key Metrics for Quality Profiles</a:t>
            </a:r>
            <a:endParaRPr lang="en-US" sz="2000" dirty="0">
              <a:cs typeface="Arial"/>
            </a:endParaRPr>
          </a:p>
          <a:p>
            <a:pPr marL="458470" lvl="1"/>
            <a:r>
              <a:rPr lang="en-US" sz="2000" dirty="0"/>
              <a:t>Formalize Prioritization Process</a:t>
            </a:r>
            <a:endParaRPr lang="en-US" sz="2000" dirty="0">
              <a:cs typeface="Arial"/>
            </a:endParaRPr>
          </a:p>
          <a:p>
            <a:r>
              <a:rPr lang="en-US" dirty="0"/>
              <a:t>ACCESS database structure improvements (including use of forms to add to profiles)</a:t>
            </a:r>
            <a:endParaRPr lang="en-US" dirty="0">
              <a:cs typeface="Arial"/>
            </a:endParaRPr>
          </a:p>
          <a:p>
            <a:r>
              <a:rPr lang="en-US" dirty="0"/>
              <a:t>Add new profiles</a:t>
            </a:r>
          </a:p>
          <a:p>
            <a:endParaRPr lang="en-US" sz="2000" dirty="0"/>
          </a:p>
          <a:p>
            <a:endParaRPr lang="en-US" sz="2000"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62</a:t>
            </a:fld>
            <a:endParaRPr lang="en-US" dirty="0"/>
          </a:p>
        </p:txBody>
      </p:sp>
      <p:sp>
        <p:nvSpPr>
          <p:cNvPr id="7" name="Footer Placeholder 6"/>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Tree>
    <p:extLst>
      <p:ext uri="{BB962C8B-B14F-4D97-AF65-F5344CB8AC3E}">
        <p14:creationId xmlns:p14="http://schemas.microsoft.com/office/powerpoint/2010/main" val="2971793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p:cNvCxnSpPr/>
          <p:nvPr/>
        </p:nvCxnSpPr>
        <p:spPr>
          <a:xfrm>
            <a:off x="5012267" y="4716496"/>
            <a:ext cx="466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38400" y="4716496"/>
            <a:ext cx="466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SPECIATION FOR AQ MODELING</a:t>
            </a:r>
          </a:p>
        </p:txBody>
      </p:sp>
      <p:sp>
        <p:nvSpPr>
          <p:cNvPr id="3" name="Content Placeholder 2"/>
          <p:cNvSpPr>
            <a:spLocks noGrp="1"/>
          </p:cNvSpPr>
          <p:nvPr>
            <p:ph idx="1"/>
          </p:nvPr>
        </p:nvSpPr>
        <p:spPr>
          <a:xfrm>
            <a:off x="124238" y="1066800"/>
            <a:ext cx="8515350" cy="5257800"/>
          </a:xfrm>
        </p:spPr>
        <p:txBody>
          <a:bodyPr>
            <a:normAutofit/>
          </a:bodyPr>
          <a:lstStyle/>
          <a:p>
            <a:endParaRPr lang="en-US" dirty="0"/>
          </a:p>
          <a:p>
            <a:endParaRPr lang="en-US" dirty="0"/>
          </a:p>
          <a:p>
            <a:endParaRPr lang="en-US" dirty="0"/>
          </a:p>
          <a:p>
            <a:pPr marL="109728" indent="0">
              <a:buNone/>
            </a:pPr>
            <a:endParaRPr lang="en-US" dirty="0"/>
          </a:p>
          <a:p>
            <a:endParaRPr lang="en-US" dirty="0"/>
          </a:p>
          <a:p>
            <a:endParaRPr lang="en-US" dirty="0"/>
          </a:p>
          <a:p>
            <a:pPr marL="0" indent="0">
              <a:buNone/>
            </a:pPr>
            <a:endParaRPr lang="en-US" dirty="0"/>
          </a:p>
          <a:p>
            <a:endParaRPr lang="en-US" dirty="0"/>
          </a:p>
          <a:p>
            <a:endParaRPr lang="en-US" dirty="0"/>
          </a:p>
        </p:txBody>
      </p:sp>
      <p:sp>
        <p:nvSpPr>
          <p:cNvPr id="4" name="Rectangle 3"/>
          <p:cNvSpPr/>
          <p:nvPr/>
        </p:nvSpPr>
        <p:spPr>
          <a:xfrm>
            <a:off x="381000" y="3962401"/>
            <a:ext cx="2139798" cy="17259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rPr>
              <a:t>Emissions Source for Inventory Pollutant-e.g.  VOC, PM2.5</a:t>
            </a:r>
          </a:p>
        </p:txBody>
      </p:sp>
      <p:cxnSp>
        <p:nvCxnSpPr>
          <p:cNvPr id="6" name="Straight Arrow Connector 5"/>
          <p:cNvCxnSpPr/>
          <p:nvPr/>
        </p:nvCxnSpPr>
        <p:spPr>
          <a:xfrm flipV="1">
            <a:off x="1903960" y="1905000"/>
            <a:ext cx="839240" cy="6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86261" y="3962401"/>
            <a:ext cx="2119139" cy="17259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rPr>
              <a:t>Assign Chemical Mechanism-specific </a:t>
            </a:r>
            <a:r>
              <a:rPr kumimoji="0" lang="en-US" sz="1600" b="0" i="0" u="none" strike="noStrike" kern="0" cap="none" spc="0" normalizeH="0" baseline="0" noProof="0" dirty="0">
                <a:ln>
                  <a:noFill/>
                </a:ln>
                <a:solidFill>
                  <a:srgbClr val="FF0000"/>
                </a:solidFill>
                <a:effectLst/>
                <a:uLnTx/>
                <a:uFillTx/>
              </a:rPr>
              <a:t>Speciation Profile(s) </a:t>
            </a:r>
            <a:r>
              <a:rPr kumimoji="0" lang="en-US" sz="1600" b="0" i="0" u="none" strike="noStrike" kern="0" cap="none" spc="0" normalizeH="0" baseline="0" noProof="0" dirty="0">
                <a:ln>
                  <a:noFill/>
                </a:ln>
                <a:solidFill>
                  <a:schemeClr val="tx1"/>
                </a:solidFill>
                <a:effectLst/>
                <a:uLnTx/>
                <a:uFillTx/>
              </a:rPr>
              <a:t>to source</a:t>
            </a:r>
            <a:r>
              <a:rPr kumimoji="0" lang="en-US" sz="1600" b="0" i="0" u="none" strike="noStrike" kern="0" cap="none" spc="0" normalizeH="0" baseline="0" noProof="0" dirty="0">
                <a:ln>
                  <a:noFill/>
                </a:ln>
                <a:solidFill>
                  <a:srgbClr val="FF0000"/>
                </a:solidFill>
                <a:effectLst/>
                <a:uLnTx/>
                <a:uFillTx/>
              </a:rPr>
              <a:t> </a:t>
            </a:r>
            <a:r>
              <a:rPr kumimoji="0" lang="en-US" sz="1600" b="0" i="0" u="none" strike="noStrike" kern="0" cap="none" spc="0" normalizeH="0" baseline="0" noProof="0" dirty="0">
                <a:ln>
                  <a:noFill/>
                </a:ln>
                <a:solidFill>
                  <a:schemeClr val="tx1"/>
                </a:solidFill>
                <a:effectLst/>
                <a:uLnTx/>
                <a:uFillTx/>
              </a:rPr>
              <a:t>based on process (SCC), location (GSREF)</a:t>
            </a:r>
          </a:p>
        </p:txBody>
      </p:sp>
      <p:sp>
        <p:nvSpPr>
          <p:cNvPr id="9" name="Rectangle 8"/>
          <p:cNvSpPr/>
          <p:nvPr/>
        </p:nvSpPr>
        <p:spPr>
          <a:xfrm>
            <a:off x="5551915" y="3962400"/>
            <a:ext cx="2525285" cy="17259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i="0" u="none" strike="noStrike" kern="0" cap="none" spc="0" normalizeH="0" baseline="0" noProof="0" dirty="0">
                <a:ln>
                  <a:noFill/>
                </a:ln>
                <a:solidFill>
                  <a:schemeClr val="tx1"/>
                </a:solidFill>
                <a:effectLst/>
                <a:uLnTx/>
                <a:uFillTx/>
              </a:rPr>
              <a:t>Multiply Inventory emissions by profile factor to get emissions of AQM species: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i="0" u="none" strike="noStrike" kern="0" cap="none" spc="0" normalizeH="0" baseline="0" noProof="0" dirty="0">
                <a:ln>
                  <a:noFill/>
                </a:ln>
                <a:solidFill>
                  <a:schemeClr val="tx1"/>
                </a:solidFill>
                <a:effectLst/>
                <a:highlight>
                  <a:srgbClr val="FFFF00"/>
                </a:highlight>
                <a:uLnTx/>
                <a:uFillTx/>
              </a:rPr>
              <a:t>moles for gases, mass for particulates</a:t>
            </a:r>
          </a:p>
        </p:txBody>
      </p:sp>
      <p:pic>
        <p:nvPicPr>
          <p:cNvPr id="18" name="Picture 17"/>
          <p:cNvPicPr>
            <a:picLocks noChangeAspect="1"/>
          </p:cNvPicPr>
          <p:nvPr/>
        </p:nvPicPr>
        <p:blipFill rotWithShape="1">
          <a:blip r:embed="rId3"/>
          <a:srcRect t="10569"/>
          <a:stretch/>
        </p:blipFill>
        <p:spPr>
          <a:xfrm>
            <a:off x="1264793" y="1702558"/>
            <a:ext cx="900489" cy="583442"/>
          </a:xfrm>
          <a:prstGeom prst="rect">
            <a:avLst/>
          </a:prstGeom>
        </p:spPr>
      </p:pic>
      <p:sp>
        <p:nvSpPr>
          <p:cNvPr id="5" name="Round Diagonal Corner Rectangle 4"/>
          <p:cNvSpPr/>
          <p:nvPr/>
        </p:nvSpPr>
        <p:spPr>
          <a:xfrm>
            <a:off x="2827080" y="1654626"/>
            <a:ext cx="2387287" cy="715962"/>
          </a:xfrm>
          <a:prstGeom prst="round2DiagRect">
            <a:avLst/>
          </a:prstGeom>
          <a:ln w="69850" cmpd="thinThick">
            <a:solidFill>
              <a:srgbClr val="CC660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Speciation Tool</a:t>
            </a:r>
          </a:p>
        </p:txBody>
      </p:sp>
      <p:cxnSp>
        <p:nvCxnSpPr>
          <p:cNvPr id="11" name="Straight Arrow Connector 10"/>
          <p:cNvCxnSpPr/>
          <p:nvPr/>
        </p:nvCxnSpPr>
        <p:spPr>
          <a:xfrm>
            <a:off x="4038023" y="2370588"/>
            <a:ext cx="577" cy="295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52167" y="2673758"/>
            <a:ext cx="2362200" cy="7208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Mechanism-Specific Speciation Profiles (GSPRO and GSCNV) </a:t>
            </a:r>
          </a:p>
        </p:txBody>
      </p:sp>
      <p:sp>
        <p:nvSpPr>
          <p:cNvPr id="10" name="TextBox 9"/>
          <p:cNvSpPr txBox="1"/>
          <p:nvPr/>
        </p:nvSpPr>
        <p:spPr>
          <a:xfrm>
            <a:off x="5943600" y="1524000"/>
            <a:ext cx="249415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rPr>
              <a:t>Mechanism-Specific chemical mapping</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15" name="Straight Arrow Connector 14"/>
          <p:cNvCxnSpPr/>
          <p:nvPr/>
        </p:nvCxnSpPr>
        <p:spPr>
          <a:xfrm flipH="1" flipV="1">
            <a:off x="5334001" y="1911541"/>
            <a:ext cx="5334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0"/>
          </p:cNvCxnSpPr>
          <p:nvPr/>
        </p:nvCxnSpPr>
        <p:spPr>
          <a:xfrm>
            <a:off x="4038600" y="3394644"/>
            <a:ext cx="7231" cy="567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0451" y="1524000"/>
            <a:ext cx="179155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SPECIATE profiles </a:t>
            </a:r>
          </a:p>
        </p:txBody>
      </p:sp>
      <p:grpSp>
        <p:nvGrpSpPr>
          <p:cNvPr id="36" name="Group 35"/>
          <p:cNvGrpSpPr/>
          <p:nvPr/>
        </p:nvGrpSpPr>
        <p:grpSpPr>
          <a:xfrm>
            <a:off x="6096000" y="2152471"/>
            <a:ext cx="2209800" cy="1200329"/>
            <a:chOff x="5943600" y="2173069"/>
            <a:chExt cx="2209800" cy="1200329"/>
          </a:xfrm>
        </p:grpSpPr>
        <p:sp>
          <p:nvSpPr>
            <p:cNvPr id="20" name="TextBox 19"/>
            <p:cNvSpPr txBox="1"/>
            <p:nvPr/>
          </p:nvSpPr>
          <p:spPr>
            <a:xfrm>
              <a:off x="5943600" y="2173069"/>
              <a:ext cx="914400"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1">
                      <a:lumMod val="50000"/>
                      <a:lumOff val="50000"/>
                    </a:schemeClr>
                  </a:solidFill>
                </a:rPr>
                <a:t>ethane</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1">
                      <a:lumMod val="50000"/>
                      <a:lumOff val="50000"/>
                    </a:schemeClr>
                  </a:solidFill>
                </a:rPr>
                <a:t>ethene</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1">
                      <a:lumMod val="50000"/>
                      <a:lumOff val="50000"/>
                    </a:schemeClr>
                  </a:solidFill>
                </a:rPr>
                <a:t>p</a:t>
              </a:r>
              <a:r>
                <a:rPr kumimoji="0" lang="en-US" sz="1200" b="0" i="0" u="none" strike="noStrike" kern="0" cap="none" spc="0" normalizeH="0" baseline="0" noProof="0" dirty="0" err="1">
                  <a:ln>
                    <a:noFill/>
                  </a:ln>
                  <a:solidFill>
                    <a:schemeClr val="tx1">
                      <a:lumMod val="50000"/>
                      <a:lumOff val="50000"/>
                    </a:schemeClr>
                  </a:solidFill>
                  <a:effectLst/>
                  <a:uLnTx/>
                  <a:uFillTx/>
                </a:rPr>
                <a:t>ropene</a:t>
              </a:r>
              <a:endParaRPr kumimoji="0" lang="en-US" sz="1200" b="0" i="0" u="none" strike="noStrike" kern="0" cap="none" spc="0" normalizeH="0" baseline="0" noProof="0" dirty="0">
                <a:ln>
                  <a:noFill/>
                </a:ln>
                <a:solidFill>
                  <a:schemeClr val="tx1">
                    <a:lumMod val="50000"/>
                    <a:lumOff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1">
                      <a:lumMod val="50000"/>
                      <a:lumOff val="50000"/>
                    </a:schemeClr>
                  </a:solidFill>
                </a:rPr>
                <a:t>butane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50000"/>
                      <a:lumOff val="50000"/>
                    </a:schemeClr>
                  </a:solidFill>
                  <a:effectLst/>
                  <a:uLnTx/>
                  <a:uFillTx/>
                </a:rPr>
                <a:t>pentane</a:t>
              </a:r>
            </a:p>
            <a:p>
              <a:pPr marL="0" marR="0" lvl="0" indent="0" defTabSz="914400" eaLnBrk="1" fontAlgn="auto" latinLnBrk="0" hangingPunct="1">
                <a:lnSpc>
                  <a:spcPct val="100000"/>
                </a:lnSpc>
                <a:spcBef>
                  <a:spcPts val="0"/>
                </a:spcBef>
                <a:spcAft>
                  <a:spcPts val="0"/>
                </a:spcAft>
                <a:buClrTx/>
                <a:buSzTx/>
                <a:buFontTx/>
                <a:buNone/>
                <a:tabLst/>
                <a:defRPr/>
              </a:pPr>
              <a:r>
                <a:rPr lang="en-US" sz="1200" b="1" kern="0" noProof="0" dirty="0">
                  <a:solidFill>
                    <a:schemeClr val="tx1">
                      <a:lumMod val="50000"/>
                      <a:lumOff val="50000"/>
                    </a:schemeClr>
                  </a:solidFill>
                </a:rPr>
                <a:t>….</a:t>
              </a:r>
              <a:endParaRPr kumimoji="0" lang="en-US" sz="1200" b="1" i="0" u="none" strike="noStrike" kern="0" cap="none" spc="0" normalizeH="0" baseline="0" noProof="0" dirty="0">
                <a:ln>
                  <a:noFill/>
                </a:ln>
                <a:solidFill>
                  <a:schemeClr val="tx1">
                    <a:lumMod val="50000"/>
                    <a:lumOff val="50000"/>
                  </a:schemeClr>
                </a:solidFill>
                <a:effectLst/>
                <a:uLnTx/>
                <a:uFillTx/>
              </a:endParaRPr>
            </a:p>
          </p:txBody>
        </p:sp>
        <p:sp>
          <p:nvSpPr>
            <p:cNvPr id="23" name="TextBox 22"/>
            <p:cNvSpPr txBox="1"/>
            <p:nvPr/>
          </p:nvSpPr>
          <p:spPr>
            <a:xfrm>
              <a:off x="7239000" y="2173069"/>
              <a:ext cx="91440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1">
                      <a:lumMod val="50000"/>
                      <a:lumOff val="50000"/>
                    </a:schemeClr>
                  </a:solidFill>
                </a:rPr>
                <a:t>ETHA</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1">
                      <a:lumMod val="50000"/>
                      <a:lumOff val="50000"/>
                    </a:schemeClr>
                  </a:solidFill>
                </a:rPr>
                <a:t>ETH</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1">
                      <a:lumMod val="50000"/>
                      <a:lumOff val="50000"/>
                    </a:schemeClr>
                  </a:solidFill>
                </a:rPr>
                <a:t>OLE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50000"/>
                      <a:lumOff val="50000"/>
                    </a:schemeClr>
                  </a:solidFill>
                  <a:effectLst/>
                  <a:uLnTx/>
                  <a:uFillTx/>
                </a:rPr>
                <a:t>PAR</a:t>
              </a:r>
            </a:p>
            <a:p>
              <a:pPr marL="0" marR="0" lvl="0" indent="0" defTabSz="914400" eaLnBrk="1" fontAlgn="auto" latinLnBrk="0" hangingPunct="1">
                <a:lnSpc>
                  <a:spcPct val="100000"/>
                </a:lnSpc>
                <a:spcBef>
                  <a:spcPts val="0"/>
                </a:spcBef>
                <a:spcAft>
                  <a:spcPts val="0"/>
                </a:spcAft>
                <a:buClrTx/>
                <a:buSzTx/>
                <a:buFontTx/>
                <a:buNone/>
                <a:tabLst/>
                <a:defRPr/>
              </a:pPr>
              <a:r>
                <a:rPr lang="en-US" sz="1200" b="1" kern="0" noProof="0" dirty="0">
                  <a:solidFill>
                    <a:schemeClr val="tx1">
                      <a:lumMod val="50000"/>
                      <a:lumOff val="50000"/>
                    </a:schemeClr>
                  </a:solidFill>
                </a:rPr>
                <a:t>….</a:t>
              </a:r>
              <a:endParaRPr kumimoji="0" lang="en-US" sz="1200" b="1" i="0" u="none" strike="noStrike" kern="0" cap="none" spc="0" normalizeH="0" baseline="0" noProof="0" dirty="0">
                <a:ln>
                  <a:noFill/>
                </a:ln>
                <a:solidFill>
                  <a:schemeClr val="tx1">
                    <a:lumMod val="50000"/>
                    <a:lumOff val="50000"/>
                  </a:schemeClr>
                </a:solidFill>
                <a:effectLst/>
                <a:uLnTx/>
                <a:uFillTx/>
              </a:endParaRPr>
            </a:p>
          </p:txBody>
        </p:sp>
        <p:cxnSp>
          <p:nvCxnSpPr>
            <p:cNvPr id="24" name="Straight Arrow Connector 23"/>
            <p:cNvCxnSpPr/>
            <p:nvPr/>
          </p:nvCxnSpPr>
          <p:spPr>
            <a:xfrm>
              <a:off x="6623941" y="2326589"/>
              <a:ext cx="566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28703" y="2503545"/>
              <a:ext cx="566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23941" y="2705100"/>
              <a:ext cx="566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623941" y="2886075"/>
              <a:ext cx="566738" cy="157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623941" y="2705100"/>
              <a:ext cx="566738" cy="138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628703" y="2862751"/>
              <a:ext cx="566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228600" y="3733800"/>
            <a:ext cx="8153400" cy="2438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6" name="TextBox 15"/>
          <p:cNvSpPr txBox="1"/>
          <p:nvPr/>
        </p:nvSpPr>
        <p:spPr>
          <a:xfrm>
            <a:off x="7315200" y="5791200"/>
            <a:ext cx="990600" cy="338554"/>
          </a:xfrm>
          <a:prstGeom prst="rect">
            <a:avLst/>
          </a:prstGeom>
          <a:noFill/>
        </p:spPr>
        <p:txBody>
          <a:bodyPr wrap="square" rtlCol="0">
            <a:spAutoFit/>
          </a:bodyPr>
          <a:lstStyle/>
          <a:p>
            <a:r>
              <a:rPr lang="en-GB" sz="1600" dirty="0">
                <a:solidFill>
                  <a:srgbClr val="C00000"/>
                </a:solidFill>
              </a:rPr>
              <a:t>SMOKE</a:t>
            </a:r>
          </a:p>
        </p:txBody>
      </p:sp>
      <p:sp>
        <p:nvSpPr>
          <p:cNvPr id="12" name="Footer Placeholder 11">
            <a:extLst>
              <a:ext uri="{FF2B5EF4-FFF2-40B4-BE49-F238E27FC236}">
                <a16:creationId xmlns:a16="http://schemas.microsoft.com/office/drawing/2014/main" id="{5C865BBD-CDD8-4B4B-BBE3-D042CC69CECB}"/>
              </a:ext>
            </a:extLst>
          </p:cNvPr>
          <p:cNvSpPr>
            <a:spLocks noGrp="1"/>
          </p:cNvSpPr>
          <p:nvPr>
            <p:ph type="ftr" sz="quarter" idx="11"/>
          </p:nvPr>
        </p:nvSpPr>
        <p:spPr/>
        <p:txBody>
          <a:bodyPr/>
          <a:lstStyle/>
          <a:p>
            <a:r>
              <a:rPr lang="en-US"/>
              <a:t>Emission Inventory Training Workshop May 17, 2018</a:t>
            </a:r>
            <a:endParaRPr lang="en-US" dirty="0"/>
          </a:p>
        </p:txBody>
      </p:sp>
      <p:sp>
        <p:nvSpPr>
          <p:cNvPr id="21" name="Slide Number Placeholder 20">
            <a:extLst>
              <a:ext uri="{FF2B5EF4-FFF2-40B4-BE49-F238E27FC236}">
                <a16:creationId xmlns:a16="http://schemas.microsoft.com/office/drawing/2014/main" id="{7D66D48B-B1A5-43CD-8BF4-C34BFC28085D}"/>
              </a:ext>
            </a:extLst>
          </p:cNvPr>
          <p:cNvSpPr>
            <a:spLocks noGrp="1"/>
          </p:cNvSpPr>
          <p:nvPr>
            <p:ph type="sldNum" sz="quarter" idx="12"/>
          </p:nvPr>
        </p:nvSpPr>
        <p:spPr/>
        <p:txBody>
          <a:bodyPr/>
          <a:lstStyle/>
          <a:p>
            <a:fld id="{61C894BD-DCE2-4A96-A9AF-225BBEAC2A40}" type="slidenum">
              <a:rPr lang="en-US" smtClean="0"/>
              <a:pPr/>
              <a:t>63</a:t>
            </a:fld>
            <a:endParaRPr lang="en-US"/>
          </a:p>
        </p:txBody>
      </p:sp>
      <p:sp>
        <p:nvSpPr>
          <p:cNvPr id="31" name="Rectangle 30">
            <a:extLst>
              <a:ext uri="{FF2B5EF4-FFF2-40B4-BE49-F238E27FC236}">
                <a16:creationId xmlns:a16="http://schemas.microsoft.com/office/drawing/2014/main" id="{90796BC4-036D-4F5D-98A4-0A52E9D941E9}"/>
              </a:ext>
            </a:extLst>
          </p:cNvPr>
          <p:cNvSpPr/>
          <p:nvPr/>
        </p:nvSpPr>
        <p:spPr>
          <a:xfrm>
            <a:off x="299467" y="2697073"/>
            <a:ext cx="2362200" cy="720886"/>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Source-to-Profile cross reference (GSREF)</a:t>
            </a:r>
          </a:p>
        </p:txBody>
      </p:sp>
      <p:cxnSp>
        <p:nvCxnSpPr>
          <p:cNvPr id="33" name="Straight Arrow Connector 32">
            <a:extLst>
              <a:ext uri="{FF2B5EF4-FFF2-40B4-BE49-F238E27FC236}">
                <a16:creationId xmlns:a16="http://schemas.microsoft.com/office/drawing/2014/main" id="{236E4780-D8C9-45A2-868D-C37C0FA03D03}"/>
              </a:ext>
            </a:extLst>
          </p:cNvPr>
          <p:cNvCxnSpPr>
            <a:cxnSpLocks/>
          </p:cNvCxnSpPr>
          <p:nvPr/>
        </p:nvCxnSpPr>
        <p:spPr>
          <a:xfrm>
            <a:off x="2652493" y="3417959"/>
            <a:ext cx="333768" cy="260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509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200" dirty="0"/>
              <a:t>Speciation Tool: creates SMOKE ancillary files GSPRO and GSCNV </a:t>
            </a:r>
          </a:p>
          <a:p>
            <a:pPr lvl="1"/>
            <a:r>
              <a:rPr lang="en-US" sz="1800" dirty="0"/>
              <a:t>Uses SPECIATE profiles</a:t>
            </a:r>
          </a:p>
          <a:p>
            <a:pPr lvl="1"/>
            <a:r>
              <a:rPr lang="en-US" sz="1800" dirty="0"/>
              <a:t>Uses mechanism-specific chemical mapping, e.g., CB6 different from CB05</a:t>
            </a:r>
          </a:p>
          <a:p>
            <a:pPr lvl="1"/>
            <a:endParaRPr lang="en-US" sz="2200" dirty="0"/>
          </a:p>
          <a:p>
            <a:r>
              <a:rPr lang="en-US" sz="2200" dirty="0"/>
              <a:t>SMOKE: Uses GSREF to assign profiles to sources and uses ancillary files GSPRO and GSCNV to compute AQM emission files</a:t>
            </a:r>
          </a:p>
          <a:p>
            <a:endParaRPr lang="en-US" sz="2200" dirty="0"/>
          </a:p>
          <a:p>
            <a:r>
              <a:rPr lang="en-US" sz="2200" dirty="0"/>
              <a:t>Emissions Modeling Framework: can be used as an interface for managing inventories and related data (profiles), and interface for running the Speciation Tool and SMOKE</a:t>
            </a:r>
            <a:endParaRPr lang="en-GB" sz="22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64</a:t>
            </a:fld>
            <a:endParaRPr lang="en-US"/>
          </a:p>
        </p:txBody>
      </p:sp>
      <p:sp>
        <p:nvSpPr>
          <p:cNvPr id="5" name="Title 4"/>
          <p:cNvSpPr>
            <a:spLocks noGrp="1"/>
          </p:cNvSpPr>
          <p:nvPr>
            <p:ph type="title"/>
          </p:nvPr>
        </p:nvSpPr>
        <p:spPr/>
        <p:txBody>
          <a:bodyPr>
            <a:normAutofit fontScale="90000"/>
          </a:bodyPr>
          <a:lstStyle/>
          <a:p>
            <a:r>
              <a:rPr lang="en-US" sz="3500" dirty="0"/>
              <a:t>SPECIATION STEPS IN MODELING TOOLS</a:t>
            </a:r>
            <a:endParaRPr lang="en-GB" sz="3500" dirty="0"/>
          </a:p>
        </p:txBody>
      </p:sp>
      <p:sp>
        <p:nvSpPr>
          <p:cNvPr id="6" name="Footer Placeholder 7"/>
          <p:cNvSpPr txBox="1">
            <a:spLocks/>
          </p:cNvSpPr>
          <p:nvPr/>
        </p:nvSpPr>
        <p:spPr>
          <a:xfrm>
            <a:off x="4648200" y="6407943"/>
            <a:ext cx="3316128"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en-US" dirty="0"/>
              <a:t>International Emissions Inventory Conference Baltimore, MD, August 15, 2017</a:t>
            </a:r>
          </a:p>
        </p:txBody>
      </p:sp>
      <p:sp>
        <p:nvSpPr>
          <p:cNvPr id="3" name="Footer Placeholder 2">
            <a:extLst>
              <a:ext uri="{FF2B5EF4-FFF2-40B4-BE49-F238E27FC236}">
                <a16:creationId xmlns:a16="http://schemas.microsoft.com/office/drawing/2014/main" id="{50287A57-EC88-4762-A737-0CD1D7B3E37B}"/>
              </a:ext>
            </a:extLst>
          </p:cNvPr>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4038539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SPTOOL is a stand-alone tool that was developed to generate the GSPRO and GSCNV ancillary data SMOKE uses for speciation</a:t>
            </a:r>
          </a:p>
          <a:p>
            <a:endParaRPr lang="en-US" sz="2200" dirty="0"/>
          </a:p>
          <a:p>
            <a:r>
              <a:rPr lang="en-GB" sz="2200" dirty="0"/>
              <a:t>SPTOOL implemented using open source PostgreSQL database and Perl interface</a:t>
            </a:r>
          </a:p>
          <a:p>
            <a:endParaRPr lang="en-GB" sz="2200" dirty="0"/>
          </a:p>
          <a:p>
            <a:r>
              <a:rPr lang="en-GB" sz="2200" dirty="0"/>
              <a:t>The latest SPTOOL install and User Guide can be downloaded from the EPA/CMAS website </a:t>
            </a:r>
            <a:r>
              <a:rPr lang="en-GB" sz="2200" dirty="0">
                <a:hlinkClick r:id="rId3"/>
              </a:rPr>
              <a:t>https://www.cmascenter.org/help/documentation.cfm?MODEL=speciation_tool&amp;VERSION=4.0</a:t>
            </a:r>
            <a:endParaRPr lang="en-GB" sz="2200" dirty="0"/>
          </a:p>
          <a:p>
            <a:endParaRPr lang="en-US" sz="2200" dirty="0"/>
          </a:p>
          <a:p>
            <a:endParaRPr lang="en-US" sz="22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65</a:t>
            </a:fld>
            <a:endParaRPr lang="en-US"/>
          </a:p>
        </p:txBody>
      </p:sp>
      <p:sp>
        <p:nvSpPr>
          <p:cNvPr id="5" name="Title 4"/>
          <p:cNvSpPr>
            <a:spLocks noGrp="1"/>
          </p:cNvSpPr>
          <p:nvPr>
            <p:ph type="title"/>
          </p:nvPr>
        </p:nvSpPr>
        <p:spPr/>
        <p:txBody>
          <a:bodyPr/>
          <a:lstStyle/>
          <a:p>
            <a:r>
              <a:rPr lang="en-US" dirty="0"/>
              <a:t>SPECIATION TOOL - SPTOOL</a:t>
            </a:r>
            <a:endParaRPr lang="en-GB" dirty="0"/>
          </a:p>
        </p:txBody>
      </p:sp>
      <p:sp>
        <p:nvSpPr>
          <p:cNvPr id="6" name="Footer Placeholder 7"/>
          <p:cNvSpPr>
            <a:spLocks noGrp="1"/>
          </p:cNvSpPr>
          <p:nvPr>
            <p:ph type="ftr" sz="quarter" idx="11"/>
          </p:nvPr>
        </p:nvSpPr>
        <p:spPr>
          <a:xfrm>
            <a:off x="4380072" y="6407944"/>
            <a:ext cx="3316128" cy="365125"/>
          </a:xfrm>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1640163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Emission Inventory Training Workshop May 17, 2018</a:t>
            </a:r>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66</a:t>
            </a:fld>
            <a:endParaRPr lang="en-US"/>
          </a:p>
        </p:txBody>
      </p:sp>
      <p:sp>
        <p:nvSpPr>
          <p:cNvPr id="7" name="Content Placeholder 6"/>
          <p:cNvSpPr>
            <a:spLocks noGrp="1"/>
          </p:cNvSpPr>
          <p:nvPr>
            <p:ph idx="4294967295"/>
          </p:nvPr>
        </p:nvSpPr>
        <p:spPr>
          <a:xfrm>
            <a:off x="0" y="4419600"/>
            <a:ext cx="8229600" cy="1185862"/>
          </a:xfrm>
        </p:spPr>
        <p:txBody>
          <a:bodyPr>
            <a:normAutofit fontScale="92500" lnSpcReduction="10000"/>
          </a:bodyPr>
          <a:lstStyle/>
          <a:p>
            <a:r>
              <a:rPr lang="en-GB" dirty="0"/>
              <a:t>You can also look at slides from Baltimore Emission Inventory conference training which lists the steps to take to run it</a:t>
            </a:r>
          </a:p>
          <a:p>
            <a:endParaRPr lang="en-GB" dirty="0"/>
          </a:p>
          <a:p>
            <a:endParaRPr lang="en-GB" dirty="0"/>
          </a:p>
        </p:txBody>
      </p:sp>
      <p:pic>
        <p:nvPicPr>
          <p:cNvPr id="2" name="Picture 1">
            <a:extLst>
              <a:ext uri="{FF2B5EF4-FFF2-40B4-BE49-F238E27FC236}">
                <a16:creationId xmlns:a16="http://schemas.microsoft.com/office/drawing/2014/main" id="{7CC44418-1C5F-4F68-BAF4-014100DC2C14}"/>
              </a:ext>
            </a:extLst>
          </p:cNvPr>
          <p:cNvPicPr>
            <a:picLocks noChangeAspect="1"/>
          </p:cNvPicPr>
          <p:nvPr/>
        </p:nvPicPr>
        <p:blipFill rotWithShape="1">
          <a:blip r:embed="rId2"/>
          <a:srcRect l="2500" t="12867" r="1432"/>
          <a:stretch/>
        </p:blipFill>
        <p:spPr>
          <a:xfrm>
            <a:off x="228600" y="475853"/>
            <a:ext cx="8784432" cy="3542506"/>
          </a:xfrm>
          <a:prstGeom prst="rect">
            <a:avLst/>
          </a:prstGeom>
        </p:spPr>
      </p:pic>
    </p:spTree>
    <p:extLst>
      <p:ext uri="{BB962C8B-B14F-4D97-AF65-F5344CB8AC3E}">
        <p14:creationId xmlns:p14="http://schemas.microsoft.com/office/powerpoint/2010/main" val="3128724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extLst>
              <p:ext uri="{D42A27DB-BD31-4B8C-83A1-F6EECF244321}">
                <p14:modId xmlns:p14="http://schemas.microsoft.com/office/powerpoint/2010/main" val="4215208920"/>
              </p:ext>
            </p:extLst>
          </p:nvPr>
        </p:nvSpPr>
        <p:spPr/>
        <p:txBody>
          <a:bodyPr vert="horz" anchor="t">
            <a:normAutofit fontScale="92500" lnSpcReduction="20000"/>
          </a:bodyPr>
          <a:lstStyle/>
          <a:p>
            <a:pPr indent="-255905"/>
            <a:r>
              <a:rPr lang="en-GB" sz="2400" dirty="0"/>
              <a:t>AQM – Air Quality Model</a:t>
            </a:r>
            <a:endParaRPr lang="en-US"/>
          </a:p>
          <a:p>
            <a:pPr marL="621665" lvl="1"/>
            <a:r>
              <a:rPr lang="en-GB" sz="1800" dirty="0"/>
              <a:t>CMAQ, CAMx, etc.</a:t>
            </a:r>
            <a:endParaRPr lang="en-GB" sz="1800" dirty="0">
              <a:cs typeface="Lucida Sans Unicode"/>
            </a:endParaRPr>
          </a:p>
          <a:p>
            <a:pPr marL="621665" lvl="1"/>
            <a:endParaRPr lang="en-GB" sz="1800" dirty="0">
              <a:cs typeface="Lucida Sans Unicode"/>
            </a:endParaRPr>
          </a:p>
          <a:p>
            <a:pPr marL="365760" lvl="1" indent="-255905">
              <a:spcBef>
                <a:spcPts val="400"/>
              </a:spcBef>
              <a:buSzPct val="68000"/>
              <a:buFont typeface="Wingdings 3"/>
              <a:buChar char=""/>
            </a:pPr>
            <a:r>
              <a:rPr lang="en-GB" sz="2400" dirty="0"/>
              <a:t>Model Species - </a:t>
            </a:r>
            <a:r>
              <a:rPr lang="en-US" sz="2400" dirty="0"/>
              <a:t>Model species are used in the AQM</a:t>
            </a:r>
            <a:endParaRPr lang="en-US" sz="2400" dirty="0">
              <a:cs typeface="Lucida Sans Unicode"/>
            </a:endParaRPr>
          </a:p>
          <a:p>
            <a:pPr marL="633095" lvl="2" indent="-285750">
              <a:spcBef>
                <a:spcPts val="400"/>
              </a:spcBef>
              <a:buClr>
                <a:schemeClr val="accent1"/>
              </a:buClr>
              <a:buSzPct val="68000"/>
              <a:buFont typeface="Courier New" panose="02070309020205020404" pitchFamily="49" charset="0"/>
              <a:buChar char="o"/>
            </a:pPr>
            <a:r>
              <a:rPr lang="en-US" sz="1800" dirty="0"/>
              <a:t>e.g., OLE, PAR, etc. in CB mechanisms</a:t>
            </a:r>
            <a:endParaRPr lang="en-US" sz="1800" dirty="0">
              <a:cs typeface="Lucida Sans Unicode"/>
            </a:endParaRPr>
          </a:p>
          <a:p>
            <a:pPr marL="633095" lvl="2" indent="-285750">
              <a:spcBef>
                <a:spcPts val="400"/>
              </a:spcBef>
              <a:buClr>
                <a:schemeClr val="accent1"/>
              </a:buClr>
              <a:buSzPct val="68000"/>
              <a:buFont typeface="Courier New" panose="02070309020205020404" pitchFamily="49" charset="0"/>
              <a:buChar char="o"/>
            </a:pPr>
            <a:endParaRPr lang="en-US" sz="1800" dirty="0">
              <a:cs typeface="Lucida Sans Unicode"/>
            </a:endParaRPr>
          </a:p>
          <a:p>
            <a:pPr indent="-255905"/>
            <a:r>
              <a:rPr lang="en-GB" sz="2400" dirty="0"/>
              <a:t>Profile – list of mass fractions (or wt. %) of compounds </a:t>
            </a:r>
            <a:endParaRPr lang="en-GB" sz="2400" dirty="0">
              <a:cs typeface="Lucida Sans Unicode"/>
            </a:endParaRPr>
          </a:p>
          <a:p>
            <a:pPr marL="109220" indent="0">
              <a:buNone/>
            </a:pPr>
            <a:endParaRPr lang="en-GB" sz="2400" dirty="0">
              <a:cs typeface="Lucida Sans Unicode"/>
            </a:endParaRPr>
          </a:p>
          <a:p>
            <a:pPr indent="-255905"/>
            <a:r>
              <a:rPr lang="en-GB" sz="2400" dirty="0"/>
              <a:t>Organic Compounds – </a:t>
            </a:r>
            <a:r>
              <a:rPr lang="en-US" sz="2400" dirty="0"/>
              <a:t>Organic </a:t>
            </a:r>
            <a:r>
              <a:rPr lang="en-GB" sz="2400" dirty="0"/>
              <a:t>compounds included in SPECIATE profiles </a:t>
            </a:r>
            <a:endParaRPr lang="en-GB" sz="2400" dirty="0">
              <a:cs typeface="Lucida Sans Unicode"/>
            </a:endParaRPr>
          </a:p>
          <a:p>
            <a:pPr marL="621665" lvl="1">
              <a:buSzPct val="68000"/>
              <a:buFont typeface="Courier New" panose="02070309020205020404" pitchFamily="49" charset="0"/>
              <a:buChar char="o"/>
            </a:pPr>
            <a:r>
              <a:rPr lang="en-US" sz="1800" dirty="0"/>
              <a:t>e.g., 1-Methylcyclopentene, isomers of hexane, etc.</a:t>
            </a:r>
            <a:endParaRPr lang="en-US" sz="1800" dirty="0">
              <a:cs typeface="Lucida Sans Unicode"/>
            </a:endParaRPr>
          </a:p>
          <a:p>
            <a:pPr marL="621665" lvl="1">
              <a:buSzPct val="68000"/>
              <a:buFont typeface="Courier New" panose="02070309020205020404" pitchFamily="49" charset="0"/>
              <a:buChar char="o"/>
            </a:pPr>
            <a:endParaRPr lang="en-GB" sz="1800" dirty="0">
              <a:cs typeface="Lucida Sans Unicode"/>
            </a:endParaRPr>
          </a:p>
          <a:p>
            <a:pPr indent="-255905"/>
            <a:r>
              <a:rPr lang="en-GB" sz="2400" dirty="0"/>
              <a:t>SPECIATE – EPA’s SPECIATE database</a:t>
            </a:r>
            <a:endParaRPr lang="en-GB" sz="2400" dirty="0">
              <a:cs typeface="Lucida Sans Unicode"/>
            </a:endParaRPr>
          </a:p>
          <a:p>
            <a:pPr indent="-255905"/>
            <a:endParaRPr lang="en-GB" sz="2000" dirty="0">
              <a:cs typeface="Lucida Sans Unicode"/>
            </a:endParaRPr>
          </a:p>
          <a:p>
            <a:pPr indent="-255905"/>
            <a:r>
              <a:rPr lang="en-GB" sz="2400" dirty="0"/>
              <a:t>SPTOOL – The stand-alone Speciation Tool</a:t>
            </a:r>
            <a:endParaRPr lang="en-GB" sz="2400" dirty="0">
              <a:cs typeface="Lucida Sans Unicode"/>
            </a:endParaRPr>
          </a:p>
          <a:p>
            <a:pPr indent="-255905"/>
            <a:endParaRPr lang="en-GB" sz="2400" dirty="0">
              <a:cs typeface="Lucida Sans Unicode"/>
            </a:endParaRPr>
          </a:p>
        </p:txBody>
      </p:sp>
      <p:sp>
        <p:nvSpPr>
          <p:cNvPr id="5" name="Title 4"/>
          <p:cNvSpPr>
            <a:spLocks noGrp="1"/>
          </p:cNvSpPr>
          <p:nvPr>
            <p:ph type="title"/>
          </p:nvPr>
        </p:nvSpPr>
        <p:spPr>
          <a:xfrm>
            <a:off x="457382" y="266700"/>
            <a:ext cx="8229600" cy="1143000"/>
          </a:xfrm>
        </p:spPr>
        <p:txBody>
          <a:bodyPr/>
          <a:lstStyle/>
          <a:p>
            <a:r>
              <a:rPr lang="en-GB" dirty="0"/>
              <a:t>DEFINITIONS</a:t>
            </a:r>
          </a:p>
        </p:txBody>
      </p:sp>
      <p:sp>
        <p:nvSpPr>
          <p:cNvPr id="3" name="Slide Number Placeholder 2"/>
          <p:cNvSpPr>
            <a:spLocks noGrp="1"/>
          </p:cNvSpPr>
          <p:nvPr>
            <p:ph type="sldNum" sz="quarter" idx="12"/>
          </p:nvPr>
        </p:nvSpPr>
        <p:spPr/>
        <p:txBody>
          <a:bodyPr/>
          <a:lstStyle/>
          <a:p>
            <a:fld id="{61C894BD-DCE2-4A96-A9AF-225BBEAC2A40}" type="slidenum">
              <a:rPr lang="en-US" smtClean="0"/>
              <a:pPr/>
              <a:t>67</a:t>
            </a:fld>
            <a:endParaRPr lang="en-US"/>
          </a:p>
        </p:txBody>
      </p:sp>
      <p:sp>
        <p:nvSpPr>
          <p:cNvPr id="7" name="Footer Placeholder 6"/>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761537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Atmospheric chemistry consists of millions of reactions among many thousands of chemical compounds  </a:t>
            </a:r>
          </a:p>
          <a:p>
            <a:endParaRPr lang="en-US" sz="2200" dirty="0"/>
          </a:p>
          <a:p>
            <a:r>
              <a:rPr lang="en-US" sz="2200" dirty="0"/>
              <a:t>AQMs use a condensed chemical mechanism with a manageable number of reactions and model species</a:t>
            </a:r>
          </a:p>
          <a:p>
            <a:pPr lvl="1"/>
            <a:r>
              <a:rPr lang="en-US" sz="1800" dirty="0"/>
              <a:t>CB05, CB6</a:t>
            </a:r>
          </a:p>
          <a:p>
            <a:pPr lvl="1"/>
            <a:r>
              <a:rPr lang="en-US" sz="1800" dirty="0"/>
              <a:t>SAPRC99, SAPRC07, SAPRC11</a:t>
            </a:r>
          </a:p>
          <a:p>
            <a:pPr lvl="1"/>
            <a:r>
              <a:rPr lang="en-US" sz="1800" dirty="0"/>
              <a:t>RACM2</a:t>
            </a:r>
          </a:p>
          <a:p>
            <a:pPr lvl="1"/>
            <a:r>
              <a:rPr lang="en-US" sz="1800" dirty="0"/>
              <a:t>CRIv2r5</a:t>
            </a:r>
          </a:p>
          <a:p>
            <a:pPr lvl="1"/>
            <a:r>
              <a:rPr lang="en-US" sz="1800" dirty="0"/>
              <a:t>etc.</a:t>
            </a:r>
          </a:p>
          <a:p>
            <a:pPr lvl="1"/>
            <a:endParaRPr lang="en-US" dirty="0"/>
          </a:p>
          <a:p>
            <a:endParaRPr lang="en-US" dirty="0"/>
          </a:p>
          <a:p>
            <a:endParaRPr lang="en-GB" dirty="0"/>
          </a:p>
        </p:txBody>
      </p:sp>
      <p:sp>
        <p:nvSpPr>
          <p:cNvPr id="5" name="Title 4"/>
          <p:cNvSpPr>
            <a:spLocks noGrp="1"/>
          </p:cNvSpPr>
          <p:nvPr>
            <p:ph type="title"/>
          </p:nvPr>
        </p:nvSpPr>
        <p:spPr/>
        <p:txBody>
          <a:bodyPr>
            <a:normAutofit fontScale="90000"/>
          </a:bodyPr>
          <a:lstStyle/>
          <a:p>
            <a:r>
              <a:rPr lang="en-US" dirty="0"/>
              <a:t>ATMOSPHERIC CHEMISTRY IN AQM</a:t>
            </a:r>
            <a:endParaRPr lang="en-GB"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68</a:t>
            </a:fld>
            <a:endParaRPr lang="en-US"/>
          </a:p>
        </p:txBody>
      </p:sp>
      <p:sp>
        <p:nvSpPr>
          <p:cNvPr id="8" name="Footer Placeholder 7"/>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54055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74701"/>
            <a:ext cx="7620000" cy="990600"/>
          </a:xfrm>
          <a:prstGeom prst="rect">
            <a:avLst/>
          </a:prstGeom>
        </p:spPr>
        <p:txBody>
          <a:bodyPr>
            <a:normAutofit/>
          </a:bodyPr>
          <a:lstStyle/>
          <a:p>
            <a:r>
              <a:rPr lang="en-US" dirty="0">
                <a:solidFill>
                  <a:srgbClr val="026CB6"/>
                </a:solidFill>
              </a:rPr>
              <a:t>WHAT IS SPECIATION?</a:t>
            </a:r>
          </a:p>
        </p:txBody>
      </p:sp>
      <p:sp>
        <p:nvSpPr>
          <p:cNvPr id="3" name="Content Placeholder 2"/>
          <p:cNvSpPr>
            <a:spLocks noGrp="1"/>
          </p:cNvSpPr>
          <p:nvPr>
            <p:ph idx="1"/>
            <p:extLst>
              <p:ext uri="{D42A27DB-BD31-4B8C-83A1-F6EECF244321}">
                <p14:modId xmlns:p14="http://schemas.microsoft.com/office/powerpoint/2010/main" val="1264171884"/>
              </p:ext>
            </p:extLst>
          </p:nvPr>
        </p:nvSpPr>
        <p:spPr>
          <a:xfrm>
            <a:off x="638175" y="1362075"/>
            <a:ext cx="7883843" cy="931863"/>
          </a:xfrm>
          <a:prstGeom prst="rect">
            <a:avLst/>
          </a:prstGeom>
        </p:spPr>
        <p:txBody>
          <a:bodyPr anchor="t">
            <a:normAutofit/>
          </a:bodyPr>
          <a:lstStyle/>
          <a:p>
            <a:pPr marL="109220" indent="0">
              <a:buNone/>
            </a:pPr>
            <a:r>
              <a:rPr lang="en-US" dirty="0">
                <a:solidFill>
                  <a:srgbClr val="026CB6"/>
                </a:solidFill>
              </a:rPr>
              <a:t>Speciation disaggregates inventory species (e.g. VOC, PM</a:t>
            </a:r>
            <a:r>
              <a:rPr lang="en-US" baseline="-25000" dirty="0">
                <a:solidFill>
                  <a:srgbClr val="026CB6"/>
                </a:solidFill>
              </a:rPr>
              <a:t>2.5</a:t>
            </a:r>
            <a:r>
              <a:rPr lang="en-US" dirty="0">
                <a:solidFill>
                  <a:srgbClr val="026CB6"/>
                </a:solidFill>
              </a:rPr>
              <a:t>) into more detailed species</a:t>
            </a:r>
            <a:endParaRPr lang="en-US" dirty="0">
              <a:solidFill>
                <a:srgbClr val="000000"/>
              </a:solidFill>
              <a:cs typeface="Arial"/>
            </a:endParaRPr>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8" name="Slide Number Placeholder 7"/>
          <p:cNvSpPr>
            <a:spLocks noGrp="1"/>
          </p:cNvSpPr>
          <p:nvPr>
            <p:ph type="sldNum" sz="quarter" idx="12"/>
          </p:nvPr>
        </p:nvSpPr>
        <p:spPr/>
        <p:txBody>
          <a:bodyPr/>
          <a:lstStyle/>
          <a:p>
            <a:fld id="{61C894BD-DCE2-4A96-A9AF-225BBEAC2A40}" type="slidenum">
              <a:rPr lang="en-US" smtClean="0"/>
              <a:pPr/>
              <a:t>6</a:t>
            </a:fld>
            <a:endParaRPr lang="en-US"/>
          </a:p>
        </p:txBody>
      </p:sp>
      <p:pic>
        <p:nvPicPr>
          <p:cNvPr id="18" name="Picture 17"/>
          <p:cNvPicPr>
            <a:picLocks noChangeAspect="1"/>
          </p:cNvPicPr>
          <p:nvPr/>
        </p:nvPicPr>
        <p:blipFill rotWithShape="1">
          <a:blip r:embed="rId3"/>
          <a:srcRect t="10569"/>
          <a:stretch/>
        </p:blipFill>
        <p:spPr>
          <a:xfrm>
            <a:off x="2667000" y="2590800"/>
            <a:ext cx="2587369" cy="1676400"/>
          </a:xfrm>
          <a:prstGeom prst="rect">
            <a:avLst/>
          </a:prstGeom>
        </p:spPr>
      </p:pic>
      <p:sp>
        <p:nvSpPr>
          <p:cNvPr id="5" name="TextBox 4"/>
          <p:cNvSpPr txBox="1"/>
          <p:nvPr/>
        </p:nvSpPr>
        <p:spPr>
          <a:xfrm>
            <a:off x="1838611" y="3148099"/>
            <a:ext cx="1295400" cy="461665"/>
          </a:xfrm>
          <a:prstGeom prst="rect">
            <a:avLst/>
          </a:prstGeom>
          <a:noFill/>
        </p:spPr>
        <p:txBody>
          <a:bodyPr wrap="square" rtlCol="0">
            <a:spAutoFit/>
          </a:bodyPr>
          <a:lstStyle/>
          <a:p>
            <a:r>
              <a:rPr lang="en-US" dirty="0"/>
              <a:t>VOC</a:t>
            </a:r>
          </a:p>
        </p:txBody>
      </p:sp>
      <p:sp>
        <p:nvSpPr>
          <p:cNvPr id="11" name="TextBox 10"/>
          <p:cNvSpPr txBox="1"/>
          <p:nvPr/>
        </p:nvSpPr>
        <p:spPr>
          <a:xfrm>
            <a:off x="4953000" y="2438400"/>
            <a:ext cx="2022731" cy="400110"/>
          </a:xfrm>
          <a:prstGeom prst="rect">
            <a:avLst/>
          </a:prstGeom>
          <a:noFill/>
        </p:spPr>
        <p:txBody>
          <a:bodyPr wrap="square" rtlCol="0">
            <a:spAutoFit/>
          </a:bodyPr>
          <a:lstStyle/>
          <a:p>
            <a:r>
              <a:rPr lang="en-US" sz="2000" dirty="0"/>
              <a:t> propane</a:t>
            </a:r>
          </a:p>
        </p:txBody>
      </p:sp>
      <p:sp>
        <p:nvSpPr>
          <p:cNvPr id="12" name="TextBox 11"/>
          <p:cNvSpPr txBox="1"/>
          <p:nvPr/>
        </p:nvSpPr>
        <p:spPr>
          <a:xfrm>
            <a:off x="5029200" y="2743200"/>
            <a:ext cx="1914938" cy="400110"/>
          </a:xfrm>
          <a:prstGeom prst="rect">
            <a:avLst/>
          </a:prstGeom>
          <a:noFill/>
        </p:spPr>
        <p:txBody>
          <a:bodyPr wrap="square" rtlCol="0">
            <a:spAutoFit/>
          </a:bodyPr>
          <a:lstStyle/>
          <a:p>
            <a:r>
              <a:rPr lang="en-US" sz="2000" dirty="0"/>
              <a:t> ethylene</a:t>
            </a:r>
          </a:p>
        </p:txBody>
      </p:sp>
      <p:sp>
        <p:nvSpPr>
          <p:cNvPr id="13" name="TextBox 12"/>
          <p:cNvSpPr txBox="1"/>
          <p:nvPr/>
        </p:nvSpPr>
        <p:spPr>
          <a:xfrm>
            <a:off x="5144261" y="3021036"/>
            <a:ext cx="2449463" cy="400110"/>
          </a:xfrm>
          <a:prstGeom prst="rect">
            <a:avLst/>
          </a:prstGeom>
          <a:noFill/>
        </p:spPr>
        <p:txBody>
          <a:bodyPr wrap="square" rtlCol="0">
            <a:spAutoFit/>
          </a:bodyPr>
          <a:lstStyle/>
          <a:p>
            <a:r>
              <a:rPr lang="en-US" sz="2000" dirty="0"/>
              <a:t>formaldehyde</a:t>
            </a:r>
          </a:p>
        </p:txBody>
      </p:sp>
      <p:sp>
        <p:nvSpPr>
          <p:cNvPr id="14" name="TextBox 13"/>
          <p:cNvSpPr txBox="1"/>
          <p:nvPr/>
        </p:nvSpPr>
        <p:spPr>
          <a:xfrm>
            <a:off x="5073593" y="3345100"/>
            <a:ext cx="2449463" cy="400110"/>
          </a:xfrm>
          <a:prstGeom prst="rect">
            <a:avLst/>
          </a:prstGeom>
          <a:noFill/>
        </p:spPr>
        <p:txBody>
          <a:bodyPr wrap="square" rtlCol="0">
            <a:spAutoFit/>
          </a:bodyPr>
          <a:lstStyle/>
          <a:p>
            <a:r>
              <a:rPr lang="en-US" sz="2000" dirty="0"/>
              <a:t> acetaldehyde</a:t>
            </a:r>
          </a:p>
        </p:txBody>
      </p:sp>
      <p:sp>
        <p:nvSpPr>
          <p:cNvPr id="15" name="TextBox 14"/>
          <p:cNvSpPr txBox="1"/>
          <p:nvPr/>
        </p:nvSpPr>
        <p:spPr>
          <a:xfrm>
            <a:off x="5032746" y="3604325"/>
            <a:ext cx="2449463" cy="400110"/>
          </a:xfrm>
          <a:prstGeom prst="rect">
            <a:avLst/>
          </a:prstGeom>
          <a:noFill/>
        </p:spPr>
        <p:txBody>
          <a:bodyPr wrap="square" rtlCol="0">
            <a:spAutoFit/>
          </a:bodyPr>
          <a:lstStyle/>
          <a:p>
            <a:r>
              <a:rPr lang="en-US" sz="2000" dirty="0"/>
              <a:t> ethanol</a:t>
            </a:r>
          </a:p>
        </p:txBody>
      </p:sp>
      <p:sp>
        <p:nvSpPr>
          <p:cNvPr id="16" name="TextBox 15"/>
          <p:cNvSpPr txBox="1"/>
          <p:nvPr/>
        </p:nvSpPr>
        <p:spPr>
          <a:xfrm>
            <a:off x="1676400" y="5100935"/>
            <a:ext cx="931665" cy="461665"/>
          </a:xfrm>
          <a:prstGeom prst="rect">
            <a:avLst/>
          </a:prstGeom>
          <a:noFill/>
        </p:spPr>
        <p:txBody>
          <a:bodyPr wrap="none" rtlCol="0">
            <a:spAutoFit/>
          </a:bodyPr>
          <a:lstStyle/>
          <a:p>
            <a:r>
              <a:rPr lang="en-US" dirty="0"/>
              <a:t>PM</a:t>
            </a:r>
            <a:r>
              <a:rPr lang="en-US" baseline="-25000" dirty="0"/>
              <a:t>2.5</a:t>
            </a:r>
          </a:p>
        </p:txBody>
      </p:sp>
      <p:pic>
        <p:nvPicPr>
          <p:cNvPr id="17" name="Picture 16"/>
          <p:cNvPicPr>
            <a:picLocks noChangeAspect="1"/>
          </p:cNvPicPr>
          <p:nvPr/>
        </p:nvPicPr>
        <p:blipFill rotWithShape="1">
          <a:blip r:embed="rId3"/>
          <a:srcRect t="10569"/>
          <a:stretch/>
        </p:blipFill>
        <p:spPr>
          <a:xfrm>
            <a:off x="2667000" y="4572000"/>
            <a:ext cx="2587369" cy="1676400"/>
          </a:xfrm>
          <a:prstGeom prst="rect">
            <a:avLst/>
          </a:prstGeom>
        </p:spPr>
      </p:pic>
      <p:sp>
        <p:nvSpPr>
          <p:cNvPr id="19" name="TextBox 18"/>
          <p:cNvSpPr txBox="1"/>
          <p:nvPr/>
        </p:nvSpPr>
        <p:spPr>
          <a:xfrm>
            <a:off x="4926701" y="4419600"/>
            <a:ext cx="3074299" cy="400110"/>
          </a:xfrm>
          <a:prstGeom prst="rect">
            <a:avLst/>
          </a:prstGeom>
          <a:noFill/>
        </p:spPr>
        <p:txBody>
          <a:bodyPr wrap="square" rtlCol="0">
            <a:spAutoFit/>
          </a:bodyPr>
          <a:lstStyle/>
          <a:p>
            <a:r>
              <a:rPr lang="en-US" sz="2000" dirty="0"/>
              <a:t> elemental carbon</a:t>
            </a:r>
          </a:p>
        </p:txBody>
      </p:sp>
      <p:sp>
        <p:nvSpPr>
          <p:cNvPr id="20" name="TextBox 19"/>
          <p:cNvSpPr txBox="1"/>
          <p:nvPr/>
        </p:nvSpPr>
        <p:spPr>
          <a:xfrm>
            <a:off x="5029200" y="4648200"/>
            <a:ext cx="3074299" cy="400110"/>
          </a:xfrm>
          <a:prstGeom prst="rect">
            <a:avLst/>
          </a:prstGeom>
          <a:noFill/>
        </p:spPr>
        <p:txBody>
          <a:bodyPr wrap="square" rtlCol="0">
            <a:spAutoFit/>
          </a:bodyPr>
          <a:lstStyle/>
          <a:p>
            <a:r>
              <a:rPr lang="en-US" sz="2000" dirty="0"/>
              <a:t> organic carbon</a:t>
            </a:r>
          </a:p>
        </p:txBody>
      </p:sp>
      <p:sp>
        <p:nvSpPr>
          <p:cNvPr id="21" name="TextBox 20"/>
          <p:cNvSpPr txBox="1"/>
          <p:nvPr/>
        </p:nvSpPr>
        <p:spPr>
          <a:xfrm>
            <a:off x="5105400" y="5105400"/>
            <a:ext cx="3074299" cy="400110"/>
          </a:xfrm>
          <a:prstGeom prst="rect">
            <a:avLst/>
          </a:prstGeom>
          <a:noFill/>
        </p:spPr>
        <p:txBody>
          <a:bodyPr wrap="square" rtlCol="0">
            <a:spAutoFit/>
          </a:bodyPr>
          <a:lstStyle/>
          <a:p>
            <a:r>
              <a:rPr lang="en-US" sz="2000" dirty="0"/>
              <a:t> sulfate</a:t>
            </a:r>
          </a:p>
        </p:txBody>
      </p:sp>
      <p:sp>
        <p:nvSpPr>
          <p:cNvPr id="22" name="TextBox 21"/>
          <p:cNvSpPr txBox="1"/>
          <p:nvPr/>
        </p:nvSpPr>
        <p:spPr>
          <a:xfrm>
            <a:off x="5079101" y="4876800"/>
            <a:ext cx="3074299" cy="400110"/>
          </a:xfrm>
          <a:prstGeom prst="rect">
            <a:avLst/>
          </a:prstGeom>
          <a:noFill/>
        </p:spPr>
        <p:txBody>
          <a:bodyPr wrap="square" rtlCol="0">
            <a:spAutoFit/>
          </a:bodyPr>
          <a:lstStyle/>
          <a:p>
            <a:r>
              <a:rPr lang="en-US" sz="2000" dirty="0"/>
              <a:t> nitrate</a:t>
            </a:r>
          </a:p>
        </p:txBody>
      </p:sp>
      <p:sp>
        <p:nvSpPr>
          <p:cNvPr id="23" name="TextBox 22"/>
          <p:cNvSpPr txBox="1"/>
          <p:nvPr/>
        </p:nvSpPr>
        <p:spPr>
          <a:xfrm>
            <a:off x="5079101" y="5334000"/>
            <a:ext cx="3074299" cy="400110"/>
          </a:xfrm>
          <a:prstGeom prst="rect">
            <a:avLst/>
          </a:prstGeom>
          <a:noFill/>
        </p:spPr>
        <p:txBody>
          <a:bodyPr wrap="square" rtlCol="0">
            <a:spAutoFit/>
          </a:bodyPr>
          <a:lstStyle/>
          <a:p>
            <a:r>
              <a:rPr lang="en-US" sz="2000" dirty="0"/>
              <a:t> aluminum</a:t>
            </a:r>
          </a:p>
        </p:txBody>
      </p:sp>
      <p:sp>
        <p:nvSpPr>
          <p:cNvPr id="24" name="TextBox 23"/>
          <p:cNvSpPr txBox="1"/>
          <p:nvPr/>
        </p:nvSpPr>
        <p:spPr>
          <a:xfrm>
            <a:off x="5029200" y="5562600"/>
            <a:ext cx="3074299" cy="400110"/>
          </a:xfrm>
          <a:prstGeom prst="rect">
            <a:avLst/>
          </a:prstGeom>
          <a:noFill/>
        </p:spPr>
        <p:txBody>
          <a:bodyPr wrap="square" rtlCol="0">
            <a:spAutoFit/>
          </a:bodyPr>
          <a:lstStyle/>
          <a:p>
            <a:r>
              <a:rPr lang="en-US" sz="2000" dirty="0"/>
              <a:t> silicon</a:t>
            </a:r>
          </a:p>
        </p:txBody>
      </p:sp>
      <p:sp>
        <p:nvSpPr>
          <p:cNvPr id="25" name="TextBox 24"/>
          <p:cNvSpPr txBox="1"/>
          <p:nvPr/>
        </p:nvSpPr>
        <p:spPr>
          <a:xfrm>
            <a:off x="5002609" y="5791200"/>
            <a:ext cx="3074299" cy="400110"/>
          </a:xfrm>
          <a:prstGeom prst="rect">
            <a:avLst/>
          </a:prstGeom>
          <a:noFill/>
        </p:spPr>
        <p:txBody>
          <a:bodyPr wrap="square" rtlCol="0">
            <a:spAutoFit/>
          </a:bodyPr>
          <a:lstStyle/>
          <a:p>
            <a:r>
              <a:rPr lang="en-US" sz="2000" dirty="0"/>
              <a:t> iron</a:t>
            </a:r>
          </a:p>
        </p:txBody>
      </p:sp>
      <p:sp>
        <p:nvSpPr>
          <p:cNvPr id="26" name="TextBox 25"/>
          <p:cNvSpPr txBox="1"/>
          <p:nvPr>
            <p:extLst>
              <p:ext uri="{D42A27DB-BD31-4B8C-83A1-F6EECF244321}">
                <p14:modId xmlns:p14="http://schemas.microsoft.com/office/powerpoint/2010/main" val="4165165320"/>
              </p:ext>
            </p:extLst>
          </p:nvPr>
        </p:nvSpPr>
        <p:spPr>
          <a:xfrm>
            <a:off x="4960026" y="3867090"/>
            <a:ext cx="2449463" cy="400110"/>
          </a:xfrm>
          <a:prstGeom prst="rect">
            <a:avLst/>
          </a:prstGeom>
          <a:noFill/>
        </p:spPr>
        <p:txBody>
          <a:bodyPr wrap="square" rtlCol="0" anchor="t">
            <a:spAutoFit/>
          </a:bodyPr>
          <a:lstStyle/>
          <a:p>
            <a:r>
              <a:rPr lang="en-US" sz="2000" dirty="0"/>
              <a:t> etc.</a:t>
            </a:r>
          </a:p>
        </p:txBody>
      </p:sp>
      <p:sp>
        <p:nvSpPr>
          <p:cNvPr id="27" name="TextBox 26"/>
          <p:cNvSpPr txBox="1"/>
          <p:nvPr>
            <p:extLst>
              <p:ext uri="{D42A27DB-BD31-4B8C-83A1-F6EECF244321}">
                <p14:modId xmlns:p14="http://schemas.microsoft.com/office/powerpoint/2010/main" val="604391064"/>
              </p:ext>
            </p:extLst>
          </p:nvPr>
        </p:nvSpPr>
        <p:spPr>
          <a:xfrm>
            <a:off x="4926701" y="6019800"/>
            <a:ext cx="2449463" cy="400110"/>
          </a:xfrm>
          <a:prstGeom prst="rect">
            <a:avLst/>
          </a:prstGeom>
          <a:noFill/>
        </p:spPr>
        <p:txBody>
          <a:bodyPr wrap="square" rtlCol="0" anchor="t">
            <a:spAutoFit/>
          </a:bodyPr>
          <a:lstStyle/>
          <a:p>
            <a:r>
              <a:rPr lang="en-US" sz="2000" dirty="0"/>
              <a:t> etc.</a:t>
            </a:r>
          </a:p>
        </p:txBody>
      </p:sp>
      <p:sp>
        <p:nvSpPr>
          <p:cNvPr id="4" name="Footer Placeholder 3">
            <a:extLst>
              <a:ext uri="{FF2B5EF4-FFF2-40B4-BE49-F238E27FC236}">
                <a16:creationId xmlns:a16="http://schemas.microsoft.com/office/drawing/2014/main" id="{E3032FA7-9E6C-4E93-90DD-3496F4AC2E42}"/>
              </a:ext>
            </a:extLst>
          </p:cNvPr>
          <p:cNvSpPr>
            <a:spLocks noGrp="1"/>
          </p:cNvSpPr>
          <p:nvPr>
            <p:ph type="ftr" sz="quarter" idx="11"/>
          </p:nvPr>
        </p:nvSpPr>
        <p:spPr>
          <a:xfrm>
            <a:off x="1803400" y="6514107"/>
            <a:ext cx="6172200" cy="457200"/>
          </a:xfrm>
        </p:spPr>
        <p:txBody>
          <a:bodyPr/>
          <a:lstStyle/>
          <a:p>
            <a:pPr>
              <a:defRPr/>
            </a:pPr>
            <a:r>
              <a:rPr lang="en-US" dirty="0"/>
              <a:t>Emission Inventory Training Workshop May 17, 2018</a:t>
            </a:r>
          </a:p>
        </p:txBody>
      </p:sp>
    </p:spTree>
    <p:extLst>
      <p:ext uri="{BB962C8B-B14F-4D97-AF65-F5344CB8AC3E}">
        <p14:creationId xmlns:p14="http://schemas.microsoft.com/office/powerpoint/2010/main" val="747298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Autofit/>
          </a:bodyPr>
          <a:lstStyle/>
          <a:p>
            <a:endParaRPr lang="en-US" sz="900" dirty="0"/>
          </a:p>
          <a:p>
            <a:r>
              <a:rPr lang="en-US" sz="2200" dirty="0"/>
              <a:t>GSPRO contains factors to speciate</a:t>
            </a:r>
          </a:p>
          <a:p>
            <a:pPr lvl="1"/>
            <a:r>
              <a:rPr lang="en-US" sz="1800" dirty="0"/>
              <a:t>Split Factor: numerator for mole-based speciation </a:t>
            </a:r>
          </a:p>
          <a:p>
            <a:pPr lvl="1"/>
            <a:r>
              <a:rPr lang="en-US" sz="1800" dirty="0"/>
              <a:t>Divisor: denominator for the mole-based speciation </a:t>
            </a:r>
          </a:p>
          <a:p>
            <a:pPr lvl="1"/>
            <a:r>
              <a:rPr lang="en-US" sz="1800" dirty="0"/>
              <a:t>Split Factor/Divisor = </a:t>
            </a:r>
            <a:r>
              <a:rPr lang="en-US" sz="1800" u="sng" dirty="0"/>
              <a:t>moles of model species per mass of TOG</a:t>
            </a:r>
          </a:p>
          <a:p>
            <a:pPr lvl="1"/>
            <a:r>
              <a:rPr lang="en-US" sz="1800" dirty="0"/>
              <a:t>For PM, divisor = 1</a:t>
            </a:r>
          </a:p>
          <a:p>
            <a:pPr lvl="1"/>
            <a:endParaRPr lang="en-US" sz="2200" dirty="0"/>
          </a:p>
          <a:p>
            <a:r>
              <a:rPr lang="en-US" sz="2200" dirty="0"/>
              <a:t>GSCNV contains VOC-to-TOG conversion factors to convert inventory VOC (or ROG) to TOG to apply TOG-based speciation profiles</a:t>
            </a:r>
          </a:p>
          <a:p>
            <a:endParaRPr lang="en-US" sz="2200" dirty="0"/>
          </a:p>
        </p:txBody>
      </p:sp>
      <p:sp>
        <p:nvSpPr>
          <p:cNvPr id="5" name="Title 4"/>
          <p:cNvSpPr>
            <a:spLocks noGrp="1"/>
          </p:cNvSpPr>
          <p:nvPr>
            <p:ph type="title"/>
          </p:nvPr>
        </p:nvSpPr>
        <p:spPr/>
        <p:txBody>
          <a:bodyPr>
            <a:normAutofit/>
          </a:bodyPr>
          <a:lstStyle/>
          <a:p>
            <a:r>
              <a:rPr lang="en-US" sz="3200" dirty="0"/>
              <a:t>PREPARING EMISSIONS FOR MODELING</a:t>
            </a:r>
            <a:endParaRPr lang="en-GB" sz="3200"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69</a:t>
            </a:fld>
            <a:endParaRPr lang="en-US"/>
          </a:p>
        </p:txBody>
      </p:sp>
      <p:sp>
        <p:nvSpPr>
          <p:cNvPr id="8" name="Footer Placeholder 7"/>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8541134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134733208"/>
              </p:ext>
            </p:extLst>
          </p:nvPr>
        </p:nvGraphicFramePr>
        <p:xfrm>
          <a:off x="381000" y="1066800"/>
          <a:ext cx="7670802" cy="4419599"/>
        </p:xfrm>
        <a:graphic>
          <a:graphicData uri="http://schemas.openxmlformats.org/drawingml/2006/table">
            <a:tbl>
              <a:tblPr>
                <a:tableStyleId>{5C22544A-7EE6-4342-B048-85BDC9FD1C3A}</a:tableStyleId>
              </a:tblPr>
              <a:tblGrid>
                <a:gridCol w="1157857">
                  <a:extLst>
                    <a:ext uri="{9D8B030D-6E8A-4147-A177-3AD203B41FA5}">
                      <a16:colId xmlns:a16="http://schemas.microsoft.com/office/drawing/2014/main" val="20000"/>
                    </a:ext>
                  </a:extLst>
                </a:gridCol>
                <a:gridCol w="1302589">
                  <a:extLst>
                    <a:ext uri="{9D8B030D-6E8A-4147-A177-3AD203B41FA5}">
                      <a16:colId xmlns:a16="http://schemas.microsoft.com/office/drawing/2014/main" val="20001"/>
                    </a:ext>
                  </a:extLst>
                </a:gridCol>
                <a:gridCol w="1302589">
                  <a:extLst>
                    <a:ext uri="{9D8B030D-6E8A-4147-A177-3AD203B41FA5}">
                      <a16:colId xmlns:a16="http://schemas.microsoft.com/office/drawing/2014/main" val="20002"/>
                    </a:ext>
                  </a:extLst>
                </a:gridCol>
                <a:gridCol w="1302589">
                  <a:extLst>
                    <a:ext uri="{9D8B030D-6E8A-4147-A177-3AD203B41FA5}">
                      <a16:colId xmlns:a16="http://schemas.microsoft.com/office/drawing/2014/main" val="20003"/>
                    </a:ext>
                  </a:extLst>
                </a:gridCol>
                <a:gridCol w="1302589">
                  <a:extLst>
                    <a:ext uri="{9D8B030D-6E8A-4147-A177-3AD203B41FA5}">
                      <a16:colId xmlns:a16="http://schemas.microsoft.com/office/drawing/2014/main" val="20004"/>
                    </a:ext>
                  </a:extLst>
                </a:gridCol>
                <a:gridCol w="1302589">
                  <a:extLst>
                    <a:ext uri="{9D8B030D-6E8A-4147-A177-3AD203B41FA5}">
                      <a16:colId xmlns:a16="http://schemas.microsoft.com/office/drawing/2014/main" val="20005"/>
                    </a:ext>
                  </a:extLst>
                </a:gridCol>
              </a:tblGrid>
              <a:tr h="300361">
                <a:tc gridSpan="2">
                  <a:txBody>
                    <a:bodyPr/>
                    <a:lstStyle/>
                    <a:p>
                      <a:pPr algn="l" rtl="0" fontAlgn="ctr"/>
                      <a:r>
                        <a:rPr lang="en-US" sz="1400" b="1" u="none" strike="noStrike" dirty="0">
                          <a:solidFill>
                            <a:srgbClr val="FF0000"/>
                          </a:solidFill>
                          <a:effectLst/>
                        </a:rPr>
                        <a:t>GSPRO  sample profile</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872478">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CH4</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16.042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ETHA</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0.3</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30.069</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0.3</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FORM</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30.026</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PRPA</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44.096</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286058">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00361">
                <a:tc gridSpan="2">
                  <a:txBody>
                    <a:bodyPr/>
                    <a:lstStyle/>
                    <a:p>
                      <a:pPr algn="l" rtl="0" fontAlgn="ctr"/>
                      <a:r>
                        <a:rPr lang="en-US" sz="1400" b="1" u="none" strike="noStrike" dirty="0">
                          <a:solidFill>
                            <a:srgbClr val="FF0000"/>
                          </a:solidFill>
                          <a:effectLst/>
                        </a:rPr>
                        <a:t>GSCNV</a:t>
                      </a:r>
                      <a:r>
                        <a:rPr lang="en-US" sz="1400" b="1" u="none" strike="noStrike" baseline="0" dirty="0">
                          <a:solidFill>
                            <a:srgbClr val="FF0000"/>
                          </a:solidFill>
                          <a:effectLst/>
                        </a:rPr>
                        <a:t> </a:t>
                      </a:r>
                      <a:r>
                        <a:rPr lang="en-US" sz="1400" b="1" u="none" strike="noStrike" dirty="0">
                          <a:solidFill>
                            <a:srgbClr val="FF0000"/>
                          </a:solidFill>
                          <a:effectLst/>
                        </a:rPr>
                        <a:t>sample profile</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158536">
                <a:tc>
                  <a:txBody>
                    <a:bodyPr/>
                    <a:lstStyle/>
                    <a:p>
                      <a:pPr algn="ctr" rtl="0" fontAlgn="ctr"/>
                      <a:r>
                        <a:rPr lang="en-US" sz="1400" u="none" strike="noStrike" dirty="0">
                          <a:effectLst/>
                        </a:rPr>
                        <a:t>Name of pollutant converting from</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Name of pollutant converting to</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Speciation profile code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Conversion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8"/>
                  </a:ext>
                </a:extLst>
              </a:tr>
              <a:tr h="300361">
                <a:tc>
                  <a:txBody>
                    <a:bodyPr/>
                    <a:lstStyle/>
                    <a:p>
                      <a:pPr algn="ctr" rtl="0" fontAlgn="ctr"/>
                      <a:r>
                        <a:rPr lang="en-US" sz="1400" u="none" strike="noStrike" dirty="0">
                          <a:effectLst/>
                        </a:rPr>
                        <a:t>VOC</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ct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61C894BD-DCE2-4A96-A9AF-225BBEAC2A40}" type="slidenum">
              <a:rPr lang="en-US" smtClean="0"/>
              <a:pPr/>
              <a:t>70</a:t>
            </a:fld>
            <a:endParaRPr lang="en-US"/>
          </a:p>
        </p:txBody>
      </p:sp>
      <p:sp>
        <p:nvSpPr>
          <p:cNvPr id="5" name="Title 4"/>
          <p:cNvSpPr>
            <a:spLocks noGrp="1"/>
          </p:cNvSpPr>
          <p:nvPr>
            <p:ph type="title"/>
          </p:nvPr>
        </p:nvSpPr>
        <p:spPr/>
        <p:txBody>
          <a:bodyPr>
            <a:normAutofit/>
          </a:bodyPr>
          <a:lstStyle/>
          <a:p>
            <a:r>
              <a:rPr lang="en-US" dirty="0"/>
              <a:t>SMOKE GSPRO and GSCNV files</a:t>
            </a:r>
          </a:p>
        </p:txBody>
      </p:sp>
      <p:sp>
        <p:nvSpPr>
          <p:cNvPr id="6" name="Footer Placeholder 7"/>
          <p:cNvSpPr>
            <a:spLocks noGrp="1"/>
          </p:cNvSpPr>
          <p:nvPr>
            <p:ph type="ftr" sz="quarter" idx="11"/>
          </p:nvPr>
        </p:nvSpPr>
        <p:spPr>
          <a:xfrm>
            <a:off x="4380072" y="6407944"/>
            <a:ext cx="3773328" cy="365125"/>
          </a:xfrm>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2041280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BC3DE-7B90-48FC-BE4A-560CED4702CE}"/>
              </a:ext>
            </a:extLst>
          </p:cNvPr>
          <p:cNvSpPr>
            <a:spLocks noGrp="1"/>
          </p:cNvSpPr>
          <p:nvPr>
            <p:ph idx="1"/>
          </p:nvPr>
        </p:nvSpPr>
        <p:spPr>
          <a:xfrm>
            <a:off x="468086" y="990600"/>
            <a:ext cx="8229600" cy="4525963"/>
          </a:xfrm>
        </p:spPr>
        <p:txBody>
          <a:bodyPr/>
          <a:lstStyle/>
          <a:p>
            <a:r>
              <a:rPr lang="en-US" dirty="0"/>
              <a:t>Poll is TOG</a:t>
            </a:r>
          </a:p>
          <a:p>
            <a:endParaRPr lang="en-US" dirty="0"/>
          </a:p>
          <a:p>
            <a:endParaRPr lang="en-US" dirty="0"/>
          </a:p>
          <a:p>
            <a:endParaRPr lang="en-US" dirty="0"/>
          </a:p>
          <a:p>
            <a:pPr marL="109728" indent="0">
              <a:buNone/>
            </a:pPr>
            <a:endParaRPr lang="en-US" dirty="0"/>
          </a:p>
          <a:p>
            <a:pPr marL="109728" indent="0">
              <a:buNone/>
            </a:pPr>
            <a:endParaRPr lang="en-US" sz="1050" dirty="0"/>
          </a:p>
          <a:p>
            <a:r>
              <a:rPr lang="en-US" dirty="0"/>
              <a:t>Poll is NONHAPTOG (remove formaldehyde) </a:t>
            </a:r>
          </a:p>
        </p:txBody>
      </p:sp>
      <p:sp>
        <p:nvSpPr>
          <p:cNvPr id="3" name="Footer Placeholder 2">
            <a:extLst>
              <a:ext uri="{FF2B5EF4-FFF2-40B4-BE49-F238E27FC236}">
                <a16:creationId xmlns:a16="http://schemas.microsoft.com/office/drawing/2014/main" id="{7FB71E5F-E7C1-4CC6-AFFA-798E9FC2D331}"/>
              </a:ext>
            </a:extLst>
          </p:cNvPr>
          <p:cNvSpPr>
            <a:spLocks noGrp="1"/>
          </p:cNvSpPr>
          <p:nvPr>
            <p:ph type="ftr" sz="quarter" idx="11"/>
          </p:nvPr>
        </p:nvSpPr>
        <p:spPr/>
        <p:txBody>
          <a:bodyPr/>
          <a:lstStyle/>
          <a:p>
            <a:r>
              <a:rPr lang="en-US"/>
              <a:t>Emission Inventory Training Workshop May 17, 2018</a:t>
            </a:r>
            <a:endParaRPr lang="en-US" dirty="0"/>
          </a:p>
        </p:txBody>
      </p:sp>
      <p:sp>
        <p:nvSpPr>
          <p:cNvPr id="4" name="Slide Number Placeholder 3">
            <a:extLst>
              <a:ext uri="{FF2B5EF4-FFF2-40B4-BE49-F238E27FC236}">
                <a16:creationId xmlns:a16="http://schemas.microsoft.com/office/drawing/2014/main" id="{4D9756A9-32A2-47EE-A361-A4B8FAEEE6A5}"/>
              </a:ext>
            </a:extLst>
          </p:cNvPr>
          <p:cNvSpPr>
            <a:spLocks noGrp="1"/>
          </p:cNvSpPr>
          <p:nvPr>
            <p:ph type="sldNum" sz="quarter" idx="12"/>
          </p:nvPr>
        </p:nvSpPr>
        <p:spPr/>
        <p:txBody>
          <a:bodyPr/>
          <a:lstStyle/>
          <a:p>
            <a:fld id="{61C894BD-DCE2-4A96-A9AF-225BBEAC2A40}" type="slidenum">
              <a:rPr lang="en-US" smtClean="0"/>
              <a:pPr/>
              <a:t>71</a:t>
            </a:fld>
            <a:endParaRPr lang="en-US"/>
          </a:p>
        </p:txBody>
      </p:sp>
      <p:sp>
        <p:nvSpPr>
          <p:cNvPr id="5" name="Title 4">
            <a:extLst>
              <a:ext uri="{FF2B5EF4-FFF2-40B4-BE49-F238E27FC236}">
                <a16:creationId xmlns:a16="http://schemas.microsoft.com/office/drawing/2014/main" id="{9B15F506-A88A-42BE-8B0D-81E8255DD5B9}"/>
              </a:ext>
            </a:extLst>
          </p:cNvPr>
          <p:cNvSpPr>
            <a:spLocks noGrp="1"/>
          </p:cNvSpPr>
          <p:nvPr>
            <p:ph type="title"/>
          </p:nvPr>
        </p:nvSpPr>
        <p:spPr>
          <a:xfrm>
            <a:off x="468086" y="103057"/>
            <a:ext cx="8229600" cy="1143000"/>
          </a:xfrm>
        </p:spPr>
        <p:txBody>
          <a:bodyPr/>
          <a:lstStyle/>
          <a:p>
            <a:r>
              <a:rPr lang="en-US" dirty="0"/>
              <a:t>Example GSPRO records</a:t>
            </a:r>
          </a:p>
        </p:txBody>
      </p:sp>
      <p:graphicFrame>
        <p:nvGraphicFramePr>
          <p:cNvPr id="6" name="Content Placeholder 15">
            <a:extLst>
              <a:ext uri="{FF2B5EF4-FFF2-40B4-BE49-F238E27FC236}">
                <a16:creationId xmlns:a16="http://schemas.microsoft.com/office/drawing/2014/main" id="{43934C04-BBD0-40CC-ADB9-98FA285780C5}"/>
              </a:ext>
            </a:extLst>
          </p:cNvPr>
          <p:cNvGraphicFramePr>
            <a:graphicFrameLocks/>
          </p:cNvGraphicFramePr>
          <p:nvPr>
            <p:extLst>
              <p:ext uri="{D42A27DB-BD31-4B8C-83A1-F6EECF244321}">
                <p14:modId xmlns:p14="http://schemas.microsoft.com/office/powerpoint/2010/main" val="566961918"/>
              </p:ext>
            </p:extLst>
          </p:nvPr>
        </p:nvGraphicFramePr>
        <p:xfrm>
          <a:off x="598714" y="1371600"/>
          <a:ext cx="7968344" cy="2193649"/>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353115">
                  <a:extLst>
                    <a:ext uri="{9D8B030D-6E8A-4147-A177-3AD203B41FA5}">
                      <a16:colId xmlns:a16="http://schemas.microsoft.com/office/drawing/2014/main" val="20001"/>
                    </a:ext>
                  </a:extLst>
                </a:gridCol>
                <a:gridCol w="1353115">
                  <a:extLst>
                    <a:ext uri="{9D8B030D-6E8A-4147-A177-3AD203B41FA5}">
                      <a16:colId xmlns:a16="http://schemas.microsoft.com/office/drawing/2014/main" val="20002"/>
                    </a:ext>
                  </a:extLst>
                </a:gridCol>
                <a:gridCol w="1353115">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155281">
                <a:tc gridSpan="2">
                  <a:txBody>
                    <a:bodyPr/>
                    <a:lstStyle/>
                    <a:p>
                      <a:pPr algn="l" rtl="0" fontAlgn="ctr"/>
                      <a:r>
                        <a:rPr lang="en-US" sz="1400" b="1" u="none" strike="noStrike" dirty="0">
                          <a:solidFill>
                            <a:srgbClr val="FF0000"/>
                          </a:solidFill>
                          <a:effectLst/>
                        </a:rPr>
                        <a:t>GSPRO  sample profile</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CH4</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16.042</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ETHA</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0.3</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30.069</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FORM</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30.026</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PRPA</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44.096</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DB19BA17-7827-4E69-9354-68CE3E648D30}"/>
              </a:ext>
            </a:extLst>
          </p:cNvPr>
          <p:cNvGraphicFramePr>
            <a:graphicFrameLocks noGrp="1"/>
          </p:cNvGraphicFramePr>
          <p:nvPr>
            <p:extLst>
              <p:ext uri="{D42A27DB-BD31-4B8C-83A1-F6EECF244321}">
                <p14:modId xmlns:p14="http://schemas.microsoft.com/office/powerpoint/2010/main" val="635791464"/>
              </p:ext>
            </p:extLst>
          </p:nvPr>
        </p:nvGraphicFramePr>
        <p:xfrm>
          <a:off x="468086" y="3962400"/>
          <a:ext cx="7968344" cy="1773561"/>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3587646010"/>
                    </a:ext>
                  </a:extLst>
                </a:gridCol>
                <a:gridCol w="1353115">
                  <a:extLst>
                    <a:ext uri="{9D8B030D-6E8A-4147-A177-3AD203B41FA5}">
                      <a16:colId xmlns:a16="http://schemas.microsoft.com/office/drawing/2014/main" val="541718485"/>
                    </a:ext>
                  </a:extLst>
                </a:gridCol>
                <a:gridCol w="1353115">
                  <a:extLst>
                    <a:ext uri="{9D8B030D-6E8A-4147-A177-3AD203B41FA5}">
                      <a16:colId xmlns:a16="http://schemas.microsoft.com/office/drawing/2014/main" val="3144813206"/>
                    </a:ext>
                  </a:extLst>
                </a:gridCol>
                <a:gridCol w="1353115">
                  <a:extLst>
                    <a:ext uri="{9D8B030D-6E8A-4147-A177-3AD203B41FA5}">
                      <a16:colId xmlns:a16="http://schemas.microsoft.com/office/drawing/2014/main" val="2895394590"/>
                    </a:ext>
                  </a:extLst>
                </a:gridCol>
                <a:gridCol w="1353115">
                  <a:extLst>
                    <a:ext uri="{9D8B030D-6E8A-4147-A177-3AD203B41FA5}">
                      <a16:colId xmlns:a16="http://schemas.microsoft.com/office/drawing/2014/main" val="139775535"/>
                    </a:ext>
                  </a:extLst>
                </a:gridCol>
                <a:gridCol w="1353115">
                  <a:extLst>
                    <a:ext uri="{9D8B030D-6E8A-4147-A177-3AD203B41FA5}">
                      <a16:colId xmlns:a16="http://schemas.microsoft.com/office/drawing/2014/main" val="4103438689"/>
                    </a:ext>
                  </a:extLst>
                </a:gridCol>
              </a:tblGrid>
              <a:tr h="872478">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8783805"/>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NONHAPTOG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CH4</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0.25</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16.042</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0.25</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205626048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NONHAPTOG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ETHA</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30.069</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234540637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NONHAPTOG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b="0" i="0" u="none" strike="noStrike" dirty="0">
                          <a:solidFill>
                            <a:srgbClr val="000000"/>
                          </a:solidFill>
                          <a:effectLst/>
                          <a:latin typeface="+mj-lt"/>
                        </a:rPr>
                        <a:t>PRPA</a:t>
                      </a: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44.096</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3450818356"/>
                  </a:ext>
                </a:extLst>
              </a:tr>
            </a:tbl>
          </a:graphicData>
        </a:graphic>
      </p:graphicFrame>
    </p:spTree>
    <p:extLst>
      <p:ext uri="{BB962C8B-B14F-4D97-AF65-F5344CB8AC3E}">
        <p14:creationId xmlns:p14="http://schemas.microsoft.com/office/powerpoint/2010/main" val="3613337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BC3DE-7B90-48FC-BE4A-560CED4702CE}"/>
              </a:ext>
            </a:extLst>
          </p:cNvPr>
          <p:cNvSpPr>
            <a:spLocks noGrp="1"/>
          </p:cNvSpPr>
          <p:nvPr>
            <p:ph idx="1"/>
          </p:nvPr>
        </p:nvSpPr>
        <p:spPr>
          <a:xfrm>
            <a:off x="337458" y="1714840"/>
            <a:ext cx="8229600" cy="4525963"/>
          </a:xfrm>
        </p:spPr>
        <p:txBody>
          <a:bodyPr/>
          <a:lstStyle/>
          <a:p>
            <a:r>
              <a:rPr lang="en-US" dirty="0"/>
              <a:t>Inventory HAP Maps to Explicit CB6 HAP </a:t>
            </a:r>
          </a:p>
          <a:p>
            <a:r>
              <a:rPr lang="en-US" sz="1800" dirty="0"/>
              <a:t>SMOKE converts from pollutant code to NAME</a:t>
            </a:r>
            <a:endParaRPr lang="en-US" dirty="0"/>
          </a:p>
          <a:p>
            <a:endParaRPr lang="en-US" dirty="0"/>
          </a:p>
          <a:p>
            <a:endParaRPr lang="en-US" dirty="0"/>
          </a:p>
          <a:p>
            <a:pPr marL="109728" indent="0">
              <a:buNone/>
            </a:pPr>
            <a:endParaRPr lang="en-US" dirty="0"/>
          </a:p>
          <a:p>
            <a:pPr marL="109728" indent="0">
              <a:buNone/>
            </a:pPr>
            <a:endParaRPr lang="en-US" sz="1050" dirty="0"/>
          </a:p>
        </p:txBody>
      </p:sp>
      <p:sp>
        <p:nvSpPr>
          <p:cNvPr id="3" name="Footer Placeholder 2">
            <a:extLst>
              <a:ext uri="{FF2B5EF4-FFF2-40B4-BE49-F238E27FC236}">
                <a16:creationId xmlns:a16="http://schemas.microsoft.com/office/drawing/2014/main" id="{7FB71E5F-E7C1-4CC6-AFFA-798E9FC2D331}"/>
              </a:ext>
            </a:extLst>
          </p:cNvPr>
          <p:cNvSpPr>
            <a:spLocks noGrp="1"/>
          </p:cNvSpPr>
          <p:nvPr>
            <p:ph type="ftr" sz="quarter" idx="11"/>
          </p:nvPr>
        </p:nvSpPr>
        <p:spPr/>
        <p:txBody>
          <a:bodyPr/>
          <a:lstStyle/>
          <a:p>
            <a:r>
              <a:rPr lang="en-US"/>
              <a:t>Emission Inventory Training Workshop May 17, 2018</a:t>
            </a:r>
            <a:endParaRPr lang="en-US" dirty="0"/>
          </a:p>
        </p:txBody>
      </p:sp>
      <p:sp>
        <p:nvSpPr>
          <p:cNvPr id="4" name="Slide Number Placeholder 3">
            <a:extLst>
              <a:ext uri="{FF2B5EF4-FFF2-40B4-BE49-F238E27FC236}">
                <a16:creationId xmlns:a16="http://schemas.microsoft.com/office/drawing/2014/main" id="{4D9756A9-32A2-47EE-A361-A4B8FAEEE6A5}"/>
              </a:ext>
            </a:extLst>
          </p:cNvPr>
          <p:cNvSpPr>
            <a:spLocks noGrp="1"/>
          </p:cNvSpPr>
          <p:nvPr>
            <p:ph type="sldNum" sz="quarter" idx="12"/>
          </p:nvPr>
        </p:nvSpPr>
        <p:spPr/>
        <p:txBody>
          <a:bodyPr/>
          <a:lstStyle/>
          <a:p>
            <a:fld id="{61C894BD-DCE2-4A96-A9AF-225BBEAC2A40}" type="slidenum">
              <a:rPr lang="en-US" smtClean="0"/>
              <a:pPr/>
              <a:t>72</a:t>
            </a:fld>
            <a:endParaRPr lang="en-US"/>
          </a:p>
        </p:txBody>
      </p:sp>
      <p:sp>
        <p:nvSpPr>
          <p:cNvPr id="5" name="Title 4">
            <a:extLst>
              <a:ext uri="{FF2B5EF4-FFF2-40B4-BE49-F238E27FC236}">
                <a16:creationId xmlns:a16="http://schemas.microsoft.com/office/drawing/2014/main" id="{9B15F506-A88A-42BE-8B0D-81E8255DD5B9}"/>
              </a:ext>
            </a:extLst>
          </p:cNvPr>
          <p:cNvSpPr>
            <a:spLocks noGrp="1"/>
          </p:cNvSpPr>
          <p:nvPr>
            <p:ph type="title"/>
          </p:nvPr>
        </p:nvSpPr>
        <p:spPr>
          <a:xfrm>
            <a:off x="468086" y="103057"/>
            <a:ext cx="8229600" cy="1143000"/>
          </a:xfrm>
        </p:spPr>
        <p:txBody>
          <a:bodyPr>
            <a:normAutofit fontScale="90000"/>
          </a:bodyPr>
          <a:lstStyle/>
          <a:p>
            <a:r>
              <a:rPr lang="en-US" dirty="0"/>
              <a:t>Example GSPRO records using Inventory HAPs</a:t>
            </a:r>
          </a:p>
        </p:txBody>
      </p:sp>
      <p:graphicFrame>
        <p:nvGraphicFramePr>
          <p:cNvPr id="6" name="Content Placeholder 15">
            <a:extLst>
              <a:ext uri="{FF2B5EF4-FFF2-40B4-BE49-F238E27FC236}">
                <a16:creationId xmlns:a16="http://schemas.microsoft.com/office/drawing/2014/main" id="{43934C04-BBD0-40CC-ADB9-98FA285780C5}"/>
              </a:ext>
            </a:extLst>
          </p:cNvPr>
          <p:cNvGraphicFramePr>
            <a:graphicFrameLocks/>
          </p:cNvGraphicFramePr>
          <p:nvPr>
            <p:extLst>
              <p:ext uri="{D42A27DB-BD31-4B8C-83A1-F6EECF244321}">
                <p14:modId xmlns:p14="http://schemas.microsoft.com/office/powerpoint/2010/main" val="1078127736"/>
              </p:ext>
            </p:extLst>
          </p:nvPr>
        </p:nvGraphicFramePr>
        <p:xfrm>
          <a:off x="500743" y="2590800"/>
          <a:ext cx="7968344" cy="3119761"/>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449331">
                  <a:extLst>
                    <a:ext uri="{9D8B030D-6E8A-4147-A177-3AD203B41FA5}">
                      <a16:colId xmlns:a16="http://schemas.microsoft.com/office/drawing/2014/main" val="20001"/>
                    </a:ext>
                  </a:extLst>
                </a:gridCol>
                <a:gridCol w="1397386">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1552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Divisor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79395">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ACETALD</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ALD2</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16.042</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76890">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FORMALD</a:t>
                      </a:r>
                    </a:p>
                  </a:txBody>
                  <a:tcPr marL="9525" marR="9525" marT="9525" marB="0" anchor="ctr"/>
                </a:tc>
                <a:tc>
                  <a:txBody>
                    <a:bodyPr/>
                    <a:lstStyle/>
                    <a:p>
                      <a:pPr algn="ctr" rtl="0" fontAlgn="ctr"/>
                      <a:r>
                        <a:rPr lang="en-US" sz="1400" u="none" strike="noStrike">
                          <a:effectLst/>
                          <a:latin typeface="+mj-lt"/>
                        </a:rPr>
                        <a:t>FORM</a:t>
                      </a:r>
                      <a:endParaRPr lang="en-US" sz="1400" b="0" i="0" u="none" strike="noStrike">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30.026</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381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BENZENE</a:t>
                      </a:r>
                    </a:p>
                  </a:txBody>
                  <a:tcPr marL="9525" marR="9525" marT="9525" marB="0" anchor="ctr"/>
                </a:tc>
                <a:tc>
                  <a:txBody>
                    <a:bodyPr/>
                    <a:lstStyle/>
                    <a:p>
                      <a:pPr algn="ctr" rtl="0" fontAlgn="ctr"/>
                      <a:r>
                        <a:rPr lang="en-US" sz="1400" b="0" i="0" u="none" strike="noStrike" dirty="0">
                          <a:solidFill>
                            <a:srgbClr val="000000"/>
                          </a:solidFill>
                          <a:effectLst/>
                          <a:latin typeface="+mj-lt"/>
                        </a:rPr>
                        <a:t>BENZ</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78.1118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1636676418"/>
                  </a:ext>
                </a:extLst>
              </a:tr>
              <a:tr h="3219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METHANOL</a:t>
                      </a:r>
                    </a:p>
                  </a:txBody>
                  <a:tcPr marL="9525" marR="9525" marT="9525" marB="0" anchor="ctr"/>
                </a:tc>
                <a:tc>
                  <a:txBody>
                    <a:bodyPr/>
                    <a:lstStyle/>
                    <a:p>
                      <a:pPr algn="ctr" rtl="0" fontAlgn="ctr"/>
                      <a:r>
                        <a:rPr lang="en-US" sz="1400" b="0" i="0" u="none" strike="noStrike" dirty="0">
                          <a:solidFill>
                            <a:srgbClr val="000000"/>
                          </a:solidFill>
                          <a:effectLst/>
                          <a:latin typeface="+mj-lt"/>
                        </a:rPr>
                        <a:t>MEOH</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32.0419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954009345"/>
                  </a:ext>
                </a:extLst>
              </a:tr>
              <a:tr h="3679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NAPHTH</a:t>
                      </a:r>
                    </a:p>
                  </a:txBody>
                  <a:tcPr marL="9525" marR="9525" marT="9525" marB="0" anchor="ctr"/>
                </a:tc>
                <a:tc>
                  <a:txBody>
                    <a:bodyPr/>
                    <a:lstStyle/>
                    <a:p>
                      <a:pPr algn="ctr" rtl="0" fontAlgn="ctr"/>
                      <a:r>
                        <a:rPr lang="en-US" sz="1400" b="0" i="0" u="none" strike="noStrike" dirty="0">
                          <a:solidFill>
                            <a:srgbClr val="000000"/>
                          </a:solidFill>
                          <a:effectLst/>
                          <a:latin typeface="+mj-lt"/>
                        </a:rPr>
                        <a:t>NAPH</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lang="en-US" sz="1400" b="0" i="0" u="none" strike="noStrike" dirty="0">
                          <a:solidFill>
                            <a:srgbClr val="000000"/>
                          </a:solidFill>
                          <a:effectLst/>
                          <a:latin typeface="+mj-lt"/>
                        </a:rPr>
                        <a:t>128.1705</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797601652"/>
                  </a:ext>
                </a:extLst>
              </a:tr>
              <a:tr h="300361">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030360066"/>
                  </a:ext>
                </a:extLst>
              </a:tr>
            </a:tbl>
          </a:graphicData>
        </a:graphic>
      </p:graphicFrame>
    </p:spTree>
    <p:extLst>
      <p:ext uri="{BB962C8B-B14F-4D97-AF65-F5344CB8AC3E}">
        <p14:creationId xmlns:p14="http://schemas.microsoft.com/office/powerpoint/2010/main" val="2625937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BC3DE-7B90-48FC-BE4A-560CED4702CE}"/>
              </a:ext>
            </a:extLst>
          </p:cNvPr>
          <p:cNvSpPr>
            <a:spLocks noGrp="1"/>
          </p:cNvSpPr>
          <p:nvPr>
            <p:ph idx="1"/>
          </p:nvPr>
        </p:nvSpPr>
        <p:spPr>
          <a:xfrm>
            <a:off x="265272" y="1437016"/>
            <a:ext cx="8229600" cy="4525963"/>
          </a:xfrm>
        </p:spPr>
        <p:txBody>
          <a:bodyPr/>
          <a:lstStyle/>
          <a:p>
            <a:r>
              <a:rPr lang="en-US" dirty="0"/>
              <a:t>Inventory HAP Maps to Lumped CB6 </a:t>
            </a:r>
          </a:p>
          <a:p>
            <a:pPr marL="109728" indent="0">
              <a:buNone/>
            </a:pPr>
            <a:r>
              <a:rPr lang="en-US" sz="1800" dirty="0"/>
              <a:t>SMOKE converts from pollutant code to NAME</a:t>
            </a:r>
          </a:p>
          <a:p>
            <a:endParaRPr lang="en-US" dirty="0"/>
          </a:p>
          <a:p>
            <a:endParaRPr lang="en-US" dirty="0"/>
          </a:p>
          <a:p>
            <a:endParaRPr lang="en-US" dirty="0"/>
          </a:p>
          <a:p>
            <a:pPr marL="109728" indent="0">
              <a:buNone/>
            </a:pPr>
            <a:endParaRPr lang="en-US" dirty="0"/>
          </a:p>
          <a:p>
            <a:pPr marL="109728" indent="0">
              <a:buNone/>
            </a:pPr>
            <a:endParaRPr lang="en-US" sz="1050" dirty="0"/>
          </a:p>
        </p:txBody>
      </p:sp>
      <p:sp>
        <p:nvSpPr>
          <p:cNvPr id="3" name="Footer Placeholder 2">
            <a:extLst>
              <a:ext uri="{FF2B5EF4-FFF2-40B4-BE49-F238E27FC236}">
                <a16:creationId xmlns:a16="http://schemas.microsoft.com/office/drawing/2014/main" id="{7FB71E5F-E7C1-4CC6-AFFA-798E9FC2D331}"/>
              </a:ext>
            </a:extLst>
          </p:cNvPr>
          <p:cNvSpPr>
            <a:spLocks noGrp="1"/>
          </p:cNvSpPr>
          <p:nvPr>
            <p:ph type="ftr" sz="quarter" idx="11"/>
          </p:nvPr>
        </p:nvSpPr>
        <p:spPr/>
        <p:txBody>
          <a:bodyPr/>
          <a:lstStyle/>
          <a:p>
            <a:r>
              <a:rPr lang="en-US"/>
              <a:t>Emission Inventory Training Workshop May 17, 2018</a:t>
            </a:r>
            <a:endParaRPr lang="en-US" dirty="0"/>
          </a:p>
        </p:txBody>
      </p:sp>
      <p:sp>
        <p:nvSpPr>
          <p:cNvPr id="4" name="Slide Number Placeholder 3">
            <a:extLst>
              <a:ext uri="{FF2B5EF4-FFF2-40B4-BE49-F238E27FC236}">
                <a16:creationId xmlns:a16="http://schemas.microsoft.com/office/drawing/2014/main" id="{4D9756A9-32A2-47EE-A361-A4B8FAEEE6A5}"/>
              </a:ext>
            </a:extLst>
          </p:cNvPr>
          <p:cNvSpPr>
            <a:spLocks noGrp="1"/>
          </p:cNvSpPr>
          <p:nvPr>
            <p:ph type="sldNum" sz="quarter" idx="12"/>
          </p:nvPr>
        </p:nvSpPr>
        <p:spPr/>
        <p:txBody>
          <a:bodyPr/>
          <a:lstStyle/>
          <a:p>
            <a:fld id="{61C894BD-DCE2-4A96-A9AF-225BBEAC2A40}" type="slidenum">
              <a:rPr lang="en-US" smtClean="0"/>
              <a:pPr/>
              <a:t>73</a:t>
            </a:fld>
            <a:endParaRPr lang="en-US"/>
          </a:p>
        </p:txBody>
      </p:sp>
      <p:sp>
        <p:nvSpPr>
          <p:cNvPr id="5" name="Title 4">
            <a:extLst>
              <a:ext uri="{FF2B5EF4-FFF2-40B4-BE49-F238E27FC236}">
                <a16:creationId xmlns:a16="http://schemas.microsoft.com/office/drawing/2014/main" id="{9B15F506-A88A-42BE-8B0D-81E8255DD5B9}"/>
              </a:ext>
            </a:extLst>
          </p:cNvPr>
          <p:cNvSpPr>
            <a:spLocks noGrp="1"/>
          </p:cNvSpPr>
          <p:nvPr>
            <p:ph type="title"/>
          </p:nvPr>
        </p:nvSpPr>
        <p:spPr>
          <a:xfrm>
            <a:off x="468086" y="103057"/>
            <a:ext cx="8229600" cy="1143000"/>
          </a:xfrm>
        </p:spPr>
        <p:txBody>
          <a:bodyPr>
            <a:normAutofit fontScale="90000"/>
          </a:bodyPr>
          <a:lstStyle/>
          <a:p>
            <a:r>
              <a:rPr lang="en-US" dirty="0"/>
              <a:t>Example GSPRO records using inventory HAPs</a:t>
            </a:r>
          </a:p>
        </p:txBody>
      </p:sp>
      <p:graphicFrame>
        <p:nvGraphicFramePr>
          <p:cNvPr id="6" name="Content Placeholder 15">
            <a:extLst>
              <a:ext uri="{FF2B5EF4-FFF2-40B4-BE49-F238E27FC236}">
                <a16:creationId xmlns:a16="http://schemas.microsoft.com/office/drawing/2014/main" id="{43934C04-BBD0-40CC-ADB9-98FA285780C5}"/>
              </a:ext>
            </a:extLst>
          </p:cNvPr>
          <p:cNvGraphicFramePr>
            <a:graphicFrameLocks/>
          </p:cNvGraphicFramePr>
          <p:nvPr>
            <p:extLst>
              <p:ext uri="{D42A27DB-BD31-4B8C-83A1-F6EECF244321}">
                <p14:modId xmlns:p14="http://schemas.microsoft.com/office/powerpoint/2010/main" val="1187008638"/>
              </p:ext>
            </p:extLst>
          </p:nvPr>
        </p:nvGraphicFramePr>
        <p:xfrm>
          <a:off x="395900" y="2286000"/>
          <a:ext cx="7968344" cy="2827996"/>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449331">
                  <a:extLst>
                    <a:ext uri="{9D8B030D-6E8A-4147-A177-3AD203B41FA5}">
                      <a16:colId xmlns:a16="http://schemas.microsoft.com/office/drawing/2014/main" val="20001"/>
                    </a:ext>
                  </a:extLst>
                </a:gridCol>
                <a:gridCol w="1397386">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1552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Species ID (name)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455595">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STYRENE</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OLE</a:t>
                      </a:r>
                    </a:p>
                  </a:txBody>
                  <a:tcPr marL="9525" marR="9525" marT="9525" marB="0" anchor="ctr"/>
                </a:tc>
                <a:tc>
                  <a:txBody>
                    <a:bodyPr/>
                    <a:lstStyle/>
                    <a:p>
                      <a:pPr algn="ctr" rtl="0" fontAlgn="ctr"/>
                      <a:r>
                        <a:rPr lang="en-US" sz="1400" u="none" strike="noStrike" dirty="0">
                          <a:effectLst/>
                          <a:latin typeface="+mj-lt"/>
                        </a:rPr>
                        <a:t>0.125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26.0373</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76890">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STYRENE</a:t>
                      </a:r>
                    </a:p>
                  </a:txBody>
                  <a:tcPr marL="9525" marR="9525" marT="9525" marB="0" anchor="ctr"/>
                </a:tc>
                <a:tc>
                  <a:txBody>
                    <a:bodyPr/>
                    <a:lstStyle/>
                    <a:p>
                      <a:pPr algn="ctr" rtl="0" fontAlgn="ctr"/>
                      <a:r>
                        <a:rPr lang="en-US" sz="1400" b="0" i="0" u="none" strike="noStrike" dirty="0">
                          <a:solidFill>
                            <a:srgbClr val="000000"/>
                          </a:solidFill>
                          <a:effectLst/>
                          <a:latin typeface="+mj-lt"/>
                        </a:rPr>
                        <a:t>TOL</a:t>
                      </a:r>
                    </a:p>
                  </a:txBody>
                  <a:tcPr marL="9525" marR="9525" marT="9525" marB="0" anchor="ctr"/>
                </a:tc>
                <a:tc>
                  <a:txBody>
                    <a:bodyPr/>
                    <a:lstStyle/>
                    <a:p>
                      <a:pPr algn="ctr" rtl="0" fontAlgn="ctr"/>
                      <a:r>
                        <a:rPr lang="en-US" sz="1400" u="none" strike="noStrike" dirty="0">
                          <a:effectLst/>
                          <a:latin typeface="+mj-lt"/>
                        </a:rPr>
                        <a:t>0.875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91.1305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381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PROPIONAL</a:t>
                      </a:r>
                    </a:p>
                  </a:txBody>
                  <a:tcPr marL="9525" marR="9525" marT="9525" marB="0" anchor="ctr"/>
                </a:tc>
                <a:tc>
                  <a:txBody>
                    <a:bodyPr/>
                    <a:lstStyle/>
                    <a:p>
                      <a:pPr algn="ctr" rtl="0" fontAlgn="ctr"/>
                      <a:r>
                        <a:rPr lang="en-US" sz="1400" b="0" i="0" u="none" strike="noStrike" dirty="0">
                          <a:solidFill>
                            <a:srgbClr val="000000"/>
                          </a:solidFill>
                          <a:effectLst/>
                          <a:latin typeface="+mj-lt"/>
                        </a:rPr>
                        <a:t>ALDX</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0.6667</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38.7194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1636676418"/>
                  </a:ext>
                </a:extLst>
              </a:tr>
              <a:tr h="3219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kumimoji="0" lang="en-US" sz="1400" b="0" i="0" u="none" strike="noStrike" kern="1200" dirty="0">
                          <a:solidFill>
                            <a:srgbClr val="000000"/>
                          </a:solidFill>
                          <a:effectLst/>
                          <a:latin typeface="+mn-lt"/>
                          <a:ea typeface="+mn-ea"/>
                          <a:cs typeface="+mn-cs"/>
                        </a:rPr>
                        <a:t>PROPIONAL</a:t>
                      </a:r>
                    </a:p>
                  </a:txBody>
                  <a:tcPr marL="9525" marR="9525" marT="9525" marB="0" anchor="ctr"/>
                </a:tc>
                <a:tc>
                  <a:txBody>
                    <a:bodyPr/>
                    <a:lstStyle/>
                    <a:p>
                      <a:pPr algn="ctr" rtl="0" fontAlgn="ctr"/>
                      <a:r>
                        <a:rPr lang="en-US" sz="1400" b="0" i="0" u="none" strike="noStrike" dirty="0">
                          <a:solidFill>
                            <a:srgbClr val="000000"/>
                          </a:solidFill>
                          <a:effectLst/>
                          <a:latin typeface="+mj-lt"/>
                        </a:rPr>
                        <a:t>PAR</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0.3333</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19.3597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954009345"/>
                  </a:ext>
                </a:extLst>
              </a:tr>
              <a:tr h="300361">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030360066"/>
                  </a:ext>
                </a:extLst>
              </a:tr>
            </a:tbl>
          </a:graphicData>
        </a:graphic>
      </p:graphicFrame>
    </p:spTree>
    <p:extLst>
      <p:ext uri="{BB962C8B-B14F-4D97-AF65-F5344CB8AC3E}">
        <p14:creationId xmlns:p14="http://schemas.microsoft.com/office/powerpoint/2010/main" val="42871229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BC3DE-7B90-48FC-BE4A-560CED4702CE}"/>
              </a:ext>
            </a:extLst>
          </p:cNvPr>
          <p:cNvSpPr>
            <a:spLocks noGrp="1"/>
          </p:cNvSpPr>
          <p:nvPr>
            <p:ph idx="1"/>
          </p:nvPr>
        </p:nvSpPr>
        <p:spPr>
          <a:xfrm>
            <a:off x="145530" y="1752600"/>
            <a:ext cx="8229600" cy="4525963"/>
          </a:xfrm>
        </p:spPr>
        <p:txBody>
          <a:bodyPr>
            <a:normAutofit/>
          </a:bodyPr>
          <a:lstStyle/>
          <a:p>
            <a:r>
              <a:rPr lang="en-US" dirty="0"/>
              <a:t>Inventory HAP maps to non CB6 HAP that is in CMAQ (version5.2)</a:t>
            </a:r>
          </a:p>
          <a:p>
            <a:endParaRPr lang="en-US" dirty="0"/>
          </a:p>
          <a:p>
            <a:endParaRPr lang="en-US" dirty="0"/>
          </a:p>
          <a:p>
            <a:r>
              <a:rPr lang="en-US" dirty="0"/>
              <a:t> </a:t>
            </a:r>
          </a:p>
          <a:p>
            <a:pPr marL="109728" indent="0">
              <a:buNone/>
            </a:pPr>
            <a:r>
              <a:rPr lang="en-US" sz="1800" dirty="0"/>
              <a:t>SMOKE converts from pollutant code to NAME</a:t>
            </a:r>
          </a:p>
          <a:p>
            <a:pPr marL="109728" indent="0">
              <a:buNone/>
            </a:pPr>
            <a:endParaRPr lang="en-US" sz="1800" dirty="0"/>
          </a:p>
          <a:p>
            <a:pPr marL="109728" indent="0">
              <a:buNone/>
            </a:pPr>
            <a:endParaRPr lang="en-US" sz="1800" dirty="0"/>
          </a:p>
          <a:p>
            <a:pPr marL="109728" indent="0">
              <a:buNone/>
            </a:pPr>
            <a:endParaRPr lang="en-US" sz="1800" dirty="0"/>
          </a:p>
          <a:p>
            <a:pPr marL="109728" indent="0">
              <a:buNone/>
            </a:pPr>
            <a:endParaRPr lang="en-US" sz="1800" dirty="0"/>
          </a:p>
          <a:p>
            <a:pPr marL="109728" indent="0">
              <a:buNone/>
            </a:pPr>
            <a:endParaRPr lang="en-US" sz="1800" dirty="0"/>
          </a:p>
          <a:p>
            <a:pPr marL="109728" indent="0">
              <a:buNone/>
            </a:pPr>
            <a:endParaRPr lang="en-US" dirty="0"/>
          </a:p>
          <a:p>
            <a:endParaRPr lang="en-US" dirty="0"/>
          </a:p>
          <a:p>
            <a:endParaRPr lang="en-US" dirty="0"/>
          </a:p>
          <a:p>
            <a:pPr marL="109728" indent="0">
              <a:buNone/>
            </a:pPr>
            <a:endParaRPr lang="en-US" dirty="0"/>
          </a:p>
          <a:p>
            <a:pPr marL="109728" indent="0">
              <a:buNone/>
            </a:pPr>
            <a:endParaRPr lang="en-US" sz="1050" dirty="0"/>
          </a:p>
        </p:txBody>
      </p:sp>
      <p:sp>
        <p:nvSpPr>
          <p:cNvPr id="3" name="Footer Placeholder 2">
            <a:extLst>
              <a:ext uri="{FF2B5EF4-FFF2-40B4-BE49-F238E27FC236}">
                <a16:creationId xmlns:a16="http://schemas.microsoft.com/office/drawing/2014/main" id="{7FB71E5F-E7C1-4CC6-AFFA-798E9FC2D331}"/>
              </a:ext>
            </a:extLst>
          </p:cNvPr>
          <p:cNvSpPr>
            <a:spLocks noGrp="1"/>
          </p:cNvSpPr>
          <p:nvPr>
            <p:ph type="ftr" sz="quarter" idx="11"/>
          </p:nvPr>
        </p:nvSpPr>
        <p:spPr/>
        <p:txBody>
          <a:bodyPr/>
          <a:lstStyle/>
          <a:p>
            <a:r>
              <a:rPr lang="en-US"/>
              <a:t>Emission Inventory Training Workshop May 17, 2018</a:t>
            </a:r>
            <a:endParaRPr lang="en-US" dirty="0"/>
          </a:p>
        </p:txBody>
      </p:sp>
      <p:sp>
        <p:nvSpPr>
          <p:cNvPr id="4" name="Slide Number Placeholder 3">
            <a:extLst>
              <a:ext uri="{FF2B5EF4-FFF2-40B4-BE49-F238E27FC236}">
                <a16:creationId xmlns:a16="http://schemas.microsoft.com/office/drawing/2014/main" id="{4D9756A9-32A2-47EE-A361-A4B8FAEEE6A5}"/>
              </a:ext>
            </a:extLst>
          </p:cNvPr>
          <p:cNvSpPr>
            <a:spLocks noGrp="1"/>
          </p:cNvSpPr>
          <p:nvPr>
            <p:ph type="sldNum" sz="quarter" idx="12"/>
          </p:nvPr>
        </p:nvSpPr>
        <p:spPr/>
        <p:txBody>
          <a:bodyPr/>
          <a:lstStyle/>
          <a:p>
            <a:fld id="{61C894BD-DCE2-4A96-A9AF-225BBEAC2A40}" type="slidenum">
              <a:rPr lang="en-US" smtClean="0"/>
              <a:pPr/>
              <a:t>74</a:t>
            </a:fld>
            <a:endParaRPr lang="en-US"/>
          </a:p>
        </p:txBody>
      </p:sp>
      <p:sp>
        <p:nvSpPr>
          <p:cNvPr id="5" name="Title 4">
            <a:extLst>
              <a:ext uri="{FF2B5EF4-FFF2-40B4-BE49-F238E27FC236}">
                <a16:creationId xmlns:a16="http://schemas.microsoft.com/office/drawing/2014/main" id="{9B15F506-A88A-42BE-8B0D-81E8255DD5B9}"/>
              </a:ext>
            </a:extLst>
          </p:cNvPr>
          <p:cNvSpPr>
            <a:spLocks noGrp="1"/>
          </p:cNvSpPr>
          <p:nvPr>
            <p:ph type="title"/>
          </p:nvPr>
        </p:nvSpPr>
        <p:spPr>
          <a:xfrm>
            <a:off x="468086" y="103057"/>
            <a:ext cx="8229600" cy="1143000"/>
          </a:xfrm>
        </p:spPr>
        <p:txBody>
          <a:bodyPr>
            <a:normAutofit fontScale="90000"/>
          </a:bodyPr>
          <a:lstStyle/>
          <a:p>
            <a:r>
              <a:rPr lang="en-US" dirty="0"/>
              <a:t>Example GSPRO records using inventory HAPs</a:t>
            </a:r>
          </a:p>
        </p:txBody>
      </p:sp>
      <p:graphicFrame>
        <p:nvGraphicFramePr>
          <p:cNvPr id="6" name="Content Placeholder 15">
            <a:extLst>
              <a:ext uri="{FF2B5EF4-FFF2-40B4-BE49-F238E27FC236}">
                <a16:creationId xmlns:a16="http://schemas.microsoft.com/office/drawing/2014/main" id="{43934C04-BBD0-40CC-ADB9-98FA285780C5}"/>
              </a:ext>
            </a:extLst>
          </p:cNvPr>
          <p:cNvGraphicFramePr>
            <a:graphicFrameLocks/>
          </p:cNvGraphicFramePr>
          <p:nvPr>
            <p:extLst>
              <p:ext uri="{D42A27DB-BD31-4B8C-83A1-F6EECF244321}">
                <p14:modId xmlns:p14="http://schemas.microsoft.com/office/powerpoint/2010/main" val="3484011337"/>
              </p:ext>
            </p:extLst>
          </p:nvPr>
        </p:nvGraphicFramePr>
        <p:xfrm>
          <a:off x="374129" y="2719290"/>
          <a:ext cx="7968344" cy="2193649"/>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353115">
                  <a:extLst>
                    <a:ext uri="{9D8B030D-6E8A-4147-A177-3AD203B41FA5}">
                      <a16:colId xmlns:a16="http://schemas.microsoft.com/office/drawing/2014/main" val="20001"/>
                    </a:ext>
                  </a:extLst>
                </a:gridCol>
                <a:gridCol w="1493602">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790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Species ID (name)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ACETALD</a:t>
                      </a:r>
                    </a:p>
                  </a:txBody>
                  <a:tcPr marL="9525" marR="9525" marT="9525" marB="0" anchor="ctr"/>
                </a:tc>
                <a:tc>
                  <a:txBody>
                    <a:bodyPr/>
                    <a:lstStyle/>
                    <a:p>
                      <a:pPr algn="ctr" rtl="0" fontAlgn="ctr"/>
                      <a:r>
                        <a:rPr lang="en-US" sz="1400" u="none" strike="noStrike" dirty="0">
                          <a:effectLst/>
                          <a:latin typeface="+mj-lt"/>
                        </a:rPr>
                        <a:t>ALD2_PRIMARY</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30.069</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kumimoji="0" lang="en-US" sz="1400" b="0" i="0" u="none" strike="noStrike" kern="1200" dirty="0">
                          <a:solidFill>
                            <a:srgbClr val="000000"/>
                          </a:solidFill>
                          <a:effectLst/>
                          <a:latin typeface="+mn-lt"/>
                          <a:ea typeface="+mn-ea"/>
                          <a:cs typeface="+mn-cs"/>
                        </a:rPr>
                        <a:t>FORMALD</a:t>
                      </a:r>
                    </a:p>
                  </a:txBody>
                  <a:tcPr marL="9525" marR="9525" marT="9525" marB="0" anchor="ctr"/>
                </a:tc>
                <a:tc>
                  <a:txBody>
                    <a:bodyPr/>
                    <a:lstStyle/>
                    <a:p>
                      <a:pPr algn="ctr" rtl="0" fontAlgn="ctr"/>
                      <a:r>
                        <a:rPr lang="en-US" sz="1400" b="0" i="0" u="none" strike="noStrike" dirty="0">
                          <a:solidFill>
                            <a:srgbClr val="000000"/>
                          </a:solidFill>
                          <a:effectLst/>
                          <a:latin typeface="+mj-lt"/>
                        </a:rPr>
                        <a:t>FORM_PRIMARY</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kumimoji="0" lang="en-US" sz="1400" u="none" strike="noStrike" kern="1200" dirty="0">
                          <a:solidFill>
                            <a:schemeClr val="dk1"/>
                          </a:solidFill>
                          <a:effectLst/>
                          <a:latin typeface="+mn-lt"/>
                          <a:ea typeface="+mn-ea"/>
                          <a:cs typeface="+mn-cs"/>
                        </a:rPr>
                        <a:t>30.026</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300361">
                <a:tc>
                  <a:txBody>
                    <a:bodyPr/>
                    <a:lstStyle/>
                    <a:p>
                      <a:pPr algn="ctr" rtl="0" fontAlgn="ctr"/>
                      <a:r>
                        <a:rPr lang="en-US" sz="1400" b="0" i="0" u="none" strike="noStrike" dirty="0">
                          <a:solidFill>
                            <a:srgbClr val="000000"/>
                          </a:solidFill>
                          <a:effectLst/>
                          <a:latin typeface="+mj-lt"/>
                        </a:rPr>
                        <a:t>0000</a:t>
                      </a:r>
                    </a:p>
                  </a:txBody>
                  <a:tcPr marL="9525" marR="9525" marT="9525" marB="0" anchor="ctr"/>
                </a:tc>
                <a:tc>
                  <a:txBody>
                    <a:bodyPr/>
                    <a:lstStyle/>
                    <a:p>
                      <a:pPr algn="ctr" rtl="0" fontAlgn="ctr"/>
                      <a:r>
                        <a:rPr lang="en-US" sz="1400" b="0" i="0" u="none" strike="noStrike" dirty="0">
                          <a:solidFill>
                            <a:srgbClr val="000000"/>
                          </a:solidFill>
                          <a:effectLst/>
                          <a:latin typeface="+mj-lt"/>
                        </a:rPr>
                        <a:t>ACROLEI</a:t>
                      </a:r>
                    </a:p>
                  </a:txBody>
                  <a:tcPr marL="9525" marR="9525" marT="9525" marB="0" anchor="ctr"/>
                </a:tc>
                <a:tc>
                  <a:txBody>
                    <a:bodyPr/>
                    <a:lstStyle/>
                    <a:p>
                      <a:pPr algn="ctr" rtl="0" fontAlgn="ctr"/>
                      <a:r>
                        <a:rPr lang="en-US" sz="1400" b="0" i="0" u="none" strike="noStrike" dirty="0">
                          <a:solidFill>
                            <a:srgbClr val="000000"/>
                          </a:solidFill>
                          <a:effectLst/>
                          <a:latin typeface="+mj-lt"/>
                        </a:rPr>
                        <a:t>ACROLEIN</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lang="en-US" sz="1400" b="0" i="0" u="none" strike="noStrike" dirty="0">
                          <a:solidFill>
                            <a:srgbClr val="000000"/>
                          </a:solidFill>
                          <a:effectLst/>
                          <a:latin typeface="+mj-lt"/>
                        </a:rPr>
                        <a:t>56.0633</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954009345"/>
                  </a:ext>
                </a:extLst>
              </a:tr>
              <a:tr h="300361">
                <a:tc>
                  <a:txBody>
                    <a:bodyPr/>
                    <a:lstStyle/>
                    <a:p>
                      <a:pPr algn="ctr" rtl="0" fontAlgn="ctr"/>
                      <a:r>
                        <a:rPr lang="en-US" sz="1400" b="0" i="0" u="none" strike="noStrike" dirty="0">
                          <a:solidFill>
                            <a:srgbClr val="000000"/>
                          </a:solidFill>
                          <a:effectLst/>
                          <a:latin typeface="+mj-lt"/>
                        </a:rPr>
                        <a:t>0000</a:t>
                      </a:r>
                    </a:p>
                  </a:txBody>
                  <a:tcPr marL="9525" marR="9525" marT="9525" marB="0" anchor="ctr"/>
                </a:tc>
                <a:tc>
                  <a:txBody>
                    <a:bodyPr/>
                    <a:lstStyle/>
                    <a:p>
                      <a:pPr algn="ctr" rtl="0" fontAlgn="ctr"/>
                      <a:r>
                        <a:rPr lang="en-US" sz="1400" b="0" i="0" u="none" strike="noStrike" dirty="0">
                          <a:solidFill>
                            <a:srgbClr val="000000"/>
                          </a:solidFill>
                          <a:effectLst/>
                          <a:latin typeface="+mj-lt"/>
                        </a:rPr>
                        <a:t>BUTADIE</a:t>
                      </a:r>
                    </a:p>
                  </a:txBody>
                  <a:tcPr marL="9525" marR="9525" marT="9525" marB="0" anchor="ctr"/>
                </a:tc>
                <a:tc>
                  <a:txBody>
                    <a:bodyPr/>
                    <a:lstStyle/>
                    <a:p>
                      <a:pPr algn="ctr" rtl="0" fontAlgn="ctr"/>
                      <a:r>
                        <a:rPr lang="en-US" sz="1400" b="0" i="0" u="none" strike="noStrike" dirty="0">
                          <a:solidFill>
                            <a:srgbClr val="000000"/>
                          </a:solidFill>
                          <a:effectLst/>
                          <a:latin typeface="+mj-lt"/>
                        </a:rPr>
                        <a:t>BUTADIENE13</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lang="en-US" sz="1400" b="0" i="0" u="none" strike="noStrike" dirty="0">
                          <a:solidFill>
                            <a:srgbClr val="000000"/>
                          </a:solidFill>
                          <a:effectLst/>
                          <a:latin typeface="+mj-lt"/>
                        </a:rPr>
                        <a:t>54.0904</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797601652"/>
                  </a:ext>
                </a:extLst>
              </a:tr>
            </a:tbl>
          </a:graphicData>
        </a:graphic>
      </p:graphicFrame>
    </p:spTree>
    <p:extLst>
      <p:ext uri="{BB962C8B-B14F-4D97-AF65-F5344CB8AC3E}">
        <p14:creationId xmlns:p14="http://schemas.microsoft.com/office/powerpoint/2010/main" val="2736851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D71387-6569-4270-B753-C1F55DC5566B}"/>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CAFBD400-4448-406D-AEF5-35390BD42001}"/>
              </a:ext>
            </a:extLst>
          </p:cNvPr>
          <p:cNvSpPr>
            <a:spLocks noGrp="1"/>
          </p:cNvSpPr>
          <p:nvPr>
            <p:ph type="ftr" sz="quarter" idx="11"/>
          </p:nvPr>
        </p:nvSpPr>
        <p:spPr/>
        <p:txBody>
          <a:bodyPr/>
          <a:lstStyle/>
          <a:p>
            <a:r>
              <a:rPr lang="en-US"/>
              <a:t>Emission Inventory Training Workshop May 17, 2018</a:t>
            </a:r>
            <a:endParaRPr lang="en-US" dirty="0"/>
          </a:p>
        </p:txBody>
      </p:sp>
      <p:sp>
        <p:nvSpPr>
          <p:cNvPr id="4" name="Slide Number Placeholder 3">
            <a:extLst>
              <a:ext uri="{FF2B5EF4-FFF2-40B4-BE49-F238E27FC236}">
                <a16:creationId xmlns:a16="http://schemas.microsoft.com/office/drawing/2014/main" id="{C13EF1C0-C86B-4781-B681-D324D7065A79}"/>
              </a:ext>
            </a:extLst>
          </p:cNvPr>
          <p:cNvSpPr>
            <a:spLocks noGrp="1"/>
          </p:cNvSpPr>
          <p:nvPr>
            <p:ph type="sldNum" sz="quarter" idx="12"/>
          </p:nvPr>
        </p:nvSpPr>
        <p:spPr/>
        <p:txBody>
          <a:bodyPr/>
          <a:lstStyle/>
          <a:p>
            <a:fld id="{61C894BD-DCE2-4A96-A9AF-225BBEAC2A40}" type="slidenum">
              <a:rPr lang="en-US" smtClean="0"/>
              <a:pPr/>
              <a:t>75</a:t>
            </a:fld>
            <a:endParaRPr lang="en-US"/>
          </a:p>
        </p:txBody>
      </p:sp>
      <p:sp>
        <p:nvSpPr>
          <p:cNvPr id="5" name="Title 4">
            <a:extLst>
              <a:ext uri="{FF2B5EF4-FFF2-40B4-BE49-F238E27FC236}">
                <a16:creationId xmlns:a16="http://schemas.microsoft.com/office/drawing/2014/main" id="{7D81E45D-F3D1-4FA6-9CA6-BD70BE315AF6}"/>
              </a:ext>
            </a:extLst>
          </p:cNvPr>
          <p:cNvSpPr>
            <a:spLocks noGrp="1"/>
          </p:cNvSpPr>
          <p:nvPr>
            <p:ph type="title"/>
          </p:nvPr>
        </p:nvSpPr>
        <p:spPr/>
        <p:txBody>
          <a:bodyPr/>
          <a:lstStyle/>
          <a:p>
            <a:r>
              <a:rPr lang="en-US" dirty="0"/>
              <a:t>GSPRO PM2.5 example</a:t>
            </a:r>
          </a:p>
        </p:txBody>
      </p:sp>
      <p:graphicFrame>
        <p:nvGraphicFramePr>
          <p:cNvPr id="6" name="Content Placeholder 15">
            <a:extLst>
              <a:ext uri="{FF2B5EF4-FFF2-40B4-BE49-F238E27FC236}">
                <a16:creationId xmlns:a16="http://schemas.microsoft.com/office/drawing/2014/main" id="{6C7E5387-5A9E-4DE4-9EA1-B54326C241D0}"/>
              </a:ext>
            </a:extLst>
          </p:cNvPr>
          <p:cNvGraphicFramePr>
            <a:graphicFrameLocks/>
          </p:cNvGraphicFramePr>
          <p:nvPr>
            <p:extLst>
              <p:ext uri="{D42A27DB-BD31-4B8C-83A1-F6EECF244321}">
                <p14:modId xmlns:p14="http://schemas.microsoft.com/office/powerpoint/2010/main" val="2280549259"/>
              </p:ext>
            </p:extLst>
          </p:nvPr>
        </p:nvGraphicFramePr>
        <p:xfrm>
          <a:off x="587828" y="1219200"/>
          <a:ext cx="7968344" cy="4896898"/>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353115">
                  <a:extLst>
                    <a:ext uri="{9D8B030D-6E8A-4147-A177-3AD203B41FA5}">
                      <a16:colId xmlns:a16="http://schemas.microsoft.com/office/drawing/2014/main" val="20001"/>
                    </a:ext>
                  </a:extLst>
                </a:gridCol>
                <a:gridCol w="1493602">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790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Species ID (name)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latin typeface="+mj-lt"/>
                        </a:rPr>
                        <a:t>95475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PM2_5</a:t>
                      </a:r>
                    </a:p>
                  </a:txBody>
                  <a:tcPr marL="9525" marR="9525" marT="9525" marB="0" anchor="ctr"/>
                </a:tc>
                <a:tc>
                  <a:txBody>
                    <a:bodyPr/>
                    <a:lstStyle/>
                    <a:p>
                      <a:pPr algn="ctr" rtl="0" fontAlgn="ctr"/>
                      <a:r>
                        <a:rPr lang="en-US" sz="1400" b="0" i="0" u="none" strike="noStrike" dirty="0">
                          <a:solidFill>
                            <a:srgbClr val="000000"/>
                          </a:solidFill>
                          <a:effectLst/>
                          <a:latin typeface="+mj-lt"/>
                        </a:rPr>
                        <a:t>PAL</a:t>
                      </a:r>
                    </a:p>
                  </a:txBody>
                  <a:tcPr marL="9525" marR="9525" marT="9525" marB="0" anchor="ctr"/>
                </a:tc>
                <a:tc>
                  <a:txBody>
                    <a:bodyPr/>
                    <a:lstStyle/>
                    <a:p>
                      <a:pPr algn="ctr" rtl="0" fontAlgn="ctr"/>
                      <a:r>
                        <a:rPr lang="en-US" sz="1400" u="none" strike="noStrike" dirty="0">
                          <a:effectLst/>
                          <a:latin typeface="+mj-lt"/>
                        </a:rPr>
                        <a:t>0.0078</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0.0078</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kumimoji="0" lang="en-US" sz="1400" b="0" i="0" u="none" strike="noStrike" kern="1200" dirty="0">
                          <a:solidFill>
                            <a:srgbClr val="000000"/>
                          </a:solidFill>
                          <a:effectLst/>
                          <a:latin typeface="+mn-lt"/>
                          <a:ea typeface="+mn-ea"/>
                          <a:cs typeface="+mn-cs"/>
                        </a:rPr>
                        <a:t>PCA</a:t>
                      </a:r>
                    </a:p>
                  </a:txBody>
                  <a:tcPr marL="9525" marR="9525" marT="9525" marB="0" anchor="ctr"/>
                </a:tc>
                <a:tc>
                  <a:txBody>
                    <a:bodyPr/>
                    <a:lstStyle/>
                    <a:p>
                      <a:pPr algn="ctr" rtl="0" fontAlgn="ctr"/>
                      <a:r>
                        <a:rPr lang="en-US" sz="1400" b="0" i="0" u="none" strike="noStrike" dirty="0">
                          <a:solidFill>
                            <a:srgbClr val="000000"/>
                          </a:solidFill>
                          <a:effectLst/>
                          <a:latin typeface="+mj-lt"/>
                        </a:rPr>
                        <a:t>0.0105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0.0105</a:t>
                      </a:r>
                    </a:p>
                  </a:txBody>
                  <a:tcPr marL="9525" marR="9525" marT="9525" marB="0" anchor="ctr"/>
                </a:tc>
                <a:extLst>
                  <a:ext uri="{0D108BD9-81ED-4DB2-BD59-A6C34878D82A}">
                    <a16:rowId xmlns:a16="http://schemas.microsoft.com/office/drawing/2014/main" val="10005"/>
                  </a:ext>
                </a:extLst>
              </a:tr>
              <a:tr h="300361">
                <a:tc>
                  <a:txBody>
                    <a:bodyPr/>
                    <a:lstStyle/>
                    <a:p>
                      <a:pPr algn="ctr" rtl="0" fontAlgn="ct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PCL</a:t>
                      </a:r>
                    </a:p>
                  </a:txBody>
                  <a:tcPr marL="9525" marR="9525" marT="9525" marB="0" anchor="ctr"/>
                </a:tc>
                <a:tc>
                  <a:txBody>
                    <a:bodyPr/>
                    <a:lstStyle/>
                    <a:p>
                      <a:pPr algn="ctr" rtl="0" fontAlgn="ctr"/>
                      <a:r>
                        <a:rPr lang="en-US" sz="1400" b="0" i="0" u="none" strike="noStrike" dirty="0">
                          <a:solidFill>
                            <a:srgbClr val="000000"/>
                          </a:solidFill>
                          <a:effectLst/>
                          <a:latin typeface="+mj-lt"/>
                        </a:rPr>
                        <a:t>0.0275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0.0275</a:t>
                      </a:r>
                    </a:p>
                  </a:txBody>
                  <a:tcPr marL="9525" marR="9525" marT="9525" marB="0" anchor="ctr"/>
                </a:tc>
                <a:extLst>
                  <a:ext uri="{0D108BD9-81ED-4DB2-BD59-A6C34878D82A}">
                    <a16:rowId xmlns:a16="http://schemas.microsoft.com/office/drawing/2014/main" val="954009345"/>
                  </a:ext>
                </a:extLst>
              </a:tr>
              <a:tr h="300361">
                <a:tc>
                  <a:txBody>
                    <a:bodyPr/>
                    <a:lstStyle/>
                    <a:p>
                      <a:pPr algn="ctr" rtl="0" fontAlgn="ct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PEC</a:t>
                      </a:r>
                    </a:p>
                  </a:txBody>
                  <a:tcPr marL="9525" marR="9525" marT="9525" marB="0" anchor="ctr"/>
                </a:tc>
                <a:tc>
                  <a:txBody>
                    <a:bodyPr/>
                    <a:lstStyle/>
                    <a:p>
                      <a:pPr algn="ctr" rtl="0" fontAlgn="ctr"/>
                      <a:r>
                        <a:rPr lang="en-US" sz="1400" b="0" i="0" u="none" strike="noStrike" dirty="0">
                          <a:solidFill>
                            <a:srgbClr val="000000"/>
                          </a:solidFill>
                          <a:effectLst/>
                          <a:latin typeface="+mj-lt"/>
                        </a:rPr>
                        <a:t>0.0666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0.0666</a:t>
                      </a:r>
                    </a:p>
                  </a:txBody>
                  <a:tcPr marL="9525" marR="9525" marT="9525" marB="0" anchor="ctr"/>
                </a:tc>
                <a:extLst>
                  <a:ext uri="{0D108BD9-81ED-4DB2-BD59-A6C34878D82A}">
                    <a16:rowId xmlns:a16="http://schemas.microsoft.com/office/drawing/2014/main" val="1797601652"/>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PFE</a:t>
                      </a:r>
                    </a:p>
                  </a:txBody>
                  <a:tcPr marL="9525" marR="9525" marT="9525" marB="0" anchor="ctr"/>
                </a:tc>
                <a:tc>
                  <a:txBody>
                    <a:bodyPr/>
                    <a:lstStyle/>
                    <a:p>
                      <a:pPr algn="ctr" rtl="0" fontAlgn="ctr"/>
                      <a:r>
                        <a:rPr lang="en-US" sz="1400" b="0" i="0" u="none" strike="noStrike" dirty="0">
                          <a:solidFill>
                            <a:srgbClr val="000000"/>
                          </a:solidFill>
                          <a:effectLst/>
                          <a:latin typeface="+mj-lt"/>
                        </a:rPr>
                        <a:t>0.0156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0.0156</a:t>
                      </a:r>
                    </a:p>
                  </a:txBody>
                  <a:tcPr marL="9525" marR="9525" marT="9525" marB="0" anchor="ctr"/>
                </a:tc>
                <a:extLst>
                  <a:ext uri="{0D108BD9-81ED-4DB2-BD59-A6C34878D82A}">
                    <a16:rowId xmlns:a16="http://schemas.microsoft.com/office/drawing/2014/main" val="2392328857"/>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PK</a:t>
                      </a:r>
                    </a:p>
                  </a:txBody>
                  <a:tcPr marL="9525" marR="9525" marT="9525" marB="0" anchor="ctr"/>
                </a:tc>
                <a:tc>
                  <a:txBody>
                    <a:bodyPr/>
                    <a:lstStyle/>
                    <a:p>
                      <a:pPr algn="ctr" rtl="0" fontAlgn="ctr"/>
                      <a:r>
                        <a:rPr lang="en-US" sz="1400" b="0" i="0" u="none" strike="noStrike" dirty="0">
                          <a:solidFill>
                            <a:srgbClr val="000000"/>
                          </a:solidFill>
                          <a:effectLst/>
                          <a:latin typeface="+mj-lt"/>
                        </a:rPr>
                        <a:t>0.0037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0.0037</a:t>
                      </a:r>
                    </a:p>
                  </a:txBody>
                  <a:tcPr marL="9525" marR="9525" marT="9525" marB="0" anchor="ctr"/>
                </a:tc>
                <a:extLst>
                  <a:ext uri="{0D108BD9-81ED-4DB2-BD59-A6C34878D82A}">
                    <a16:rowId xmlns:a16="http://schemas.microsoft.com/office/drawing/2014/main" val="2440419000"/>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PMOTHR</a:t>
                      </a:r>
                    </a:p>
                  </a:txBody>
                  <a:tcPr marL="9525" marR="9525" marT="9525" marB="0" anchor="ctr"/>
                </a:tc>
                <a:tc>
                  <a:txBody>
                    <a:bodyPr/>
                    <a:lstStyle/>
                    <a:p>
                      <a:pPr algn="ctr" rtl="0" fontAlgn="ctr"/>
                      <a:r>
                        <a:rPr lang="en-US" sz="1400" b="0" i="0" u="none" strike="noStrike" dirty="0">
                          <a:solidFill>
                            <a:srgbClr val="000000"/>
                          </a:solidFill>
                          <a:effectLst/>
                          <a:latin typeface="+mj-lt"/>
                        </a:rPr>
                        <a:t>0.0565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0.0565</a:t>
                      </a:r>
                    </a:p>
                  </a:txBody>
                  <a:tcPr marL="9525" marR="9525" marT="9525" marB="0" anchor="ctr"/>
                </a:tc>
                <a:extLst>
                  <a:ext uri="{0D108BD9-81ED-4DB2-BD59-A6C34878D82A}">
                    <a16:rowId xmlns:a16="http://schemas.microsoft.com/office/drawing/2014/main" val="92322761"/>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PNCOM</a:t>
                      </a:r>
                    </a:p>
                  </a:txBody>
                  <a:tcPr marL="9525" marR="9525" marT="9525" marB="0" anchor="ctr"/>
                </a:tc>
                <a:tc>
                  <a:txBody>
                    <a:bodyPr/>
                    <a:lstStyle/>
                    <a:p>
                      <a:pPr algn="ctr" rtl="0" fontAlgn="ctr"/>
                      <a:r>
                        <a:rPr lang="en-US" sz="1400" b="0" i="0" u="none" strike="noStrike" dirty="0">
                          <a:solidFill>
                            <a:srgbClr val="000000"/>
                          </a:solidFill>
                          <a:effectLst/>
                          <a:latin typeface="+mj-lt"/>
                        </a:rPr>
                        <a:t>0.1786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0.1786</a:t>
                      </a:r>
                    </a:p>
                  </a:txBody>
                  <a:tcPr marL="9525" marR="9525" marT="9525" marB="0" anchor="ctr"/>
                </a:tc>
                <a:extLst>
                  <a:ext uri="{0D108BD9-81ED-4DB2-BD59-A6C34878D82A}">
                    <a16:rowId xmlns:a16="http://schemas.microsoft.com/office/drawing/2014/main" val="819451928"/>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PNH4</a:t>
                      </a:r>
                    </a:p>
                  </a:txBody>
                  <a:tcPr marL="9525" marR="9525" marT="9525" marB="0" anchor="ctr"/>
                </a:tc>
                <a:tc>
                  <a:txBody>
                    <a:bodyPr/>
                    <a:lstStyle/>
                    <a:p>
                      <a:pPr algn="ctr" rtl="0" fontAlgn="ctr"/>
                      <a:r>
                        <a:rPr lang="en-US" sz="1400" b="0" i="0" u="none" strike="noStrike" dirty="0">
                          <a:solidFill>
                            <a:srgbClr val="000000"/>
                          </a:solidFill>
                          <a:effectLst/>
                          <a:latin typeface="+mj-lt"/>
                        </a:rPr>
                        <a:t>0.0444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0.0444</a:t>
                      </a:r>
                    </a:p>
                  </a:txBody>
                  <a:tcPr marL="9525" marR="9525" marT="9525" marB="0" anchor="ctr"/>
                </a:tc>
                <a:extLst>
                  <a:ext uri="{0D108BD9-81ED-4DB2-BD59-A6C34878D82A}">
                    <a16:rowId xmlns:a16="http://schemas.microsoft.com/office/drawing/2014/main" val="1657802814"/>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PNO3</a:t>
                      </a:r>
                    </a:p>
                  </a:txBody>
                  <a:tcPr marL="9525" marR="9525" marT="9525" marB="0" anchor="ctr"/>
                </a:tc>
                <a:tc>
                  <a:txBody>
                    <a:bodyPr/>
                    <a:lstStyle/>
                    <a:p>
                      <a:pPr algn="ctr" rtl="0" fontAlgn="ctr"/>
                      <a:r>
                        <a:rPr lang="en-US" sz="1400" b="0" i="0" u="none" strike="noStrike" dirty="0">
                          <a:solidFill>
                            <a:srgbClr val="000000"/>
                          </a:solidFill>
                          <a:effectLst/>
                          <a:latin typeface="+mj-lt"/>
                        </a:rPr>
                        <a:t>0.0238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0.0238</a:t>
                      </a:r>
                    </a:p>
                  </a:txBody>
                  <a:tcPr marL="9525" marR="9525" marT="9525" marB="0" anchor="ctr"/>
                </a:tc>
                <a:extLst>
                  <a:ext uri="{0D108BD9-81ED-4DB2-BD59-A6C34878D82A}">
                    <a16:rowId xmlns:a16="http://schemas.microsoft.com/office/drawing/2014/main" val="2631024562"/>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POC</a:t>
                      </a:r>
                    </a:p>
                  </a:txBody>
                  <a:tcPr marL="9525" marR="9525" marT="9525" marB="0" anchor="ctr"/>
                </a:tc>
                <a:tc>
                  <a:txBody>
                    <a:bodyPr/>
                    <a:lstStyle/>
                    <a:p>
                      <a:pPr algn="ctr" rtl="0" fontAlgn="ctr"/>
                      <a:r>
                        <a:rPr lang="en-US" sz="1400" b="0" i="0" u="none" strike="noStrike" dirty="0">
                          <a:solidFill>
                            <a:srgbClr val="000000"/>
                          </a:solidFill>
                          <a:effectLst/>
                          <a:latin typeface="+mj-lt"/>
                        </a:rPr>
                        <a:t>0.4465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0.4465</a:t>
                      </a:r>
                    </a:p>
                  </a:txBody>
                  <a:tcPr marL="9525" marR="9525" marT="9525" marB="0" anchor="ctr"/>
                </a:tc>
                <a:extLst>
                  <a:ext uri="{0D108BD9-81ED-4DB2-BD59-A6C34878D82A}">
                    <a16:rowId xmlns:a16="http://schemas.microsoft.com/office/drawing/2014/main" val="974805921"/>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PSI</a:t>
                      </a:r>
                    </a:p>
                  </a:txBody>
                  <a:tcPr marL="9525" marR="9525" marT="9525" marB="0" anchor="ctr"/>
                </a:tc>
                <a:tc>
                  <a:txBody>
                    <a:bodyPr/>
                    <a:lstStyle/>
                    <a:p>
                      <a:pPr algn="ctr" rtl="0" fontAlgn="ctr"/>
                      <a:r>
                        <a:rPr lang="en-US" sz="1400" b="0" i="0" u="none" strike="noStrike" dirty="0">
                          <a:solidFill>
                            <a:srgbClr val="000000"/>
                          </a:solidFill>
                          <a:effectLst/>
                          <a:latin typeface="+mj-lt"/>
                        </a:rPr>
                        <a:t>0.0243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0.0243</a:t>
                      </a:r>
                    </a:p>
                  </a:txBody>
                  <a:tcPr marL="9525" marR="9525" marT="9525" marB="0" anchor="ctr"/>
                </a:tc>
                <a:extLst>
                  <a:ext uri="{0D108BD9-81ED-4DB2-BD59-A6C34878D82A}">
                    <a16:rowId xmlns:a16="http://schemas.microsoft.com/office/drawing/2014/main" val="268335437"/>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Lucida Sans Unicode"/>
                          <a:ea typeface="+mn-ea"/>
                          <a:cs typeface="+mn-cs"/>
                        </a:rPr>
                        <a:t>PM2_5</a:t>
                      </a:r>
                    </a:p>
                  </a:txBody>
                  <a:tcPr marL="9525" marR="9525" marT="9525" marB="0" anchor="ctr"/>
                </a:tc>
                <a:tc>
                  <a:txBody>
                    <a:bodyPr/>
                    <a:lstStyle/>
                    <a:p>
                      <a:pPr algn="ctr" rtl="0" fontAlgn="ctr"/>
                      <a:r>
                        <a:rPr lang="en-US" sz="1400" b="0" i="0" u="none" strike="noStrike" dirty="0">
                          <a:solidFill>
                            <a:srgbClr val="000000"/>
                          </a:solidFill>
                          <a:effectLst/>
                          <a:latin typeface="+mj-lt"/>
                        </a:rPr>
                        <a:t>PSO4</a:t>
                      </a:r>
                    </a:p>
                  </a:txBody>
                  <a:tcPr marL="9525" marR="9525" marT="9525" marB="0" anchor="ctr"/>
                </a:tc>
                <a:tc>
                  <a:txBody>
                    <a:bodyPr/>
                    <a:lstStyle/>
                    <a:p>
                      <a:pPr algn="ctr" rtl="0" fontAlgn="ctr"/>
                      <a:r>
                        <a:rPr lang="en-US" sz="1400" b="0" i="0" u="none" strike="noStrike" dirty="0">
                          <a:solidFill>
                            <a:srgbClr val="000000"/>
                          </a:solidFill>
                          <a:effectLst/>
                          <a:latin typeface="+mj-lt"/>
                        </a:rPr>
                        <a:t>0.0943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0.0943</a:t>
                      </a:r>
                    </a:p>
                  </a:txBody>
                  <a:tcPr marL="9525" marR="9525" marT="9525" marB="0" anchor="ctr"/>
                </a:tc>
                <a:extLst>
                  <a:ext uri="{0D108BD9-81ED-4DB2-BD59-A6C34878D82A}">
                    <a16:rowId xmlns:a16="http://schemas.microsoft.com/office/drawing/2014/main" val="3868806400"/>
                  </a:ext>
                </a:extLst>
              </a:tr>
            </a:tbl>
          </a:graphicData>
        </a:graphic>
      </p:graphicFrame>
    </p:spTree>
    <p:extLst>
      <p:ext uri="{BB962C8B-B14F-4D97-AF65-F5344CB8AC3E}">
        <p14:creationId xmlns:p14="http://schemas.microsoft.com/office/powerpoint/2010/main" val="2568636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B67136-1996-4E24-B20C-1DD446201690}"/>
              </a:ext>
            </a:extLst>
          </p:cNvPr>
          <p:cNvSpPr>
            <a:spLocks noGrp="1"/>
          </p:cNvSpPr>
          <p:nvPr>
            <p:ph type="ftr" sz="quarter" idx="11"/>
          </p:nvPr>
        </p:nvSpPr>
        <p:spPr/>
        <p:txBody>
          <a:bodyPr/>
          <a:lstStyle/>
          <a:p>
            <a:r>
              <a:rPr lang="en-US"/>
              <a:t>Emission Inventory Training Workshop May 17, 2018</a:t>
            </a:r>
            <a:endParaRPr lang="en-US" dirty="0"/>
          </a:p>
        </p:txBody>
      </p:sp>
      <p:sp>
        <p:nvSpPr>
          <p:cNvPr id="4" name="Slide Number Placeholder 3">
            <a:extLst>
              <a:ext uri="{FF2B5EF4-FFF2-40B4-BE49-F238E27FC236}">
                <a16:creationId xmlns:a16="http://schemas.microsoft.com/office/drawing/2014/main" id="{03DB2DE0-BAFB-4978-BA2A-8F00AE93FCB5}"/>
              </a:ext>
            </a:extLst>
          </p:cNvPr>
          <p:cNvSpPr>
            <a:spLocks noGrp="1"/>
          </p:cNvSpPr>
          <p:nvPr>
            <p:ph type="sldNum" sz="quarter" idx="12"/>
          </p:nvPr>
        </p:nvSpPr>
        <p:spPr/>
        <p:txBody>
          <a:bodyPr/>
          <a:lstStyle/>
          <a:p>
            <a:fld id="{61C894BD-DCE2-4A96-A9AF-225BBEAC2A40}" type="slidenum">
              <a:rPr lang="en-US" smtClean="0"/>
              <a:pPr/>
              <a:t>76</a:t>
            </a:fld>
            <a:endParaRPr lang="en-US"/>
          </a:p>
        </p:txBody>
      </p:sp>
      <p:sp>
        <p:nvSpPr>
          <p:cNvPr id="5" name="Title 4">
            <a:extLst>
              <a:ext uri="{FF2B5EF4-FFF2-40B4-BE49-F238E27FC236}">
                <a16:creationId xmlns:a16="http://schemas.microsoft.com/office/drawing/2014/main" id="{96A77F46-D269-458D-A13F-18CDB0276050}"/>
              </a:ext>
            </a:extLst>
          </p:cNvPr>
          <p:cNvSpPr>
            <a:spLocks noGrp="1"/>
          </p:cNvSpPr>
          <p:nvPr>
            <p:ph type="title"/>
          </p:nvPr>
        </p:nvSpPr>
        <p:spPr>
          <a:xfrm>
            <a:off x="575152" y="2133600"/>
            <a:ext cx="8229600" cy="1143000"/>
          </a:xfrm>
        </p:spPr>
        <p:txBody>
          <a:bodyPr>
            <a:normAutofit fontScale="90000"/>
          </a:bodyPr>
          <a:lstStyle/>
          <a:p>
            <a:r>
              <a:rPr lang="en-US" dirty="0" err="1"/>
              <a:t>Calcs</a:t>
            </a:r>
            <a:r>
              <a:rPr lang="en-US" dirty="0"/>
              <a:t> done by SPTOOL to go from SPECIATE profile to GSPRO profile</a:t>
            </a:r>
            <a:br>
              <a:rPr lang="en-US" dirty="0"/>
            </a:br>
            <a:br>
              <a:rPr lang="en-US" dirty="0"/>
            </a:br>
            <a:r>
              <a:rPr lang="en-US" dirty="0"/>
              <a:t>Spreadsheet Tool:  Sample_VOC_profile_calcs_speciate_training.xlsx</a:t>
            </a:r>
          </a:p>
        </p:txBody>
      </p:sp>
    </p:spTree>
    <p:extLst>
      <p:ext uri="{BB962C8B-B14F-4D97-AF65-F5344CB8AC3E}">
        <p14:creationId xmlns:p14="http://schemas.microsoft.com/office/powerpoint/2010/main" val="1798659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7DE935-9675-4FAB-A305-3BA5855D571C}"/>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06B4ED60-C5FE-4729-8AFD-0838E0B83559}"/>
              </a:ext>
            </a:extLst>
          </p:cNvPr>
          <p:cNvSpPr>
            <a:spLocks noGrp="1"/>
          </p:cNvSpPr>
          <p:nvPr>
            <p:ph type="ftr" sz="quarter" idx="11"/>
          </p:nvPr>
        </p:nvSpPr>
        <p:spPr/>
        <p:txBody>
          <a:bodyPr/>
          <a:lstStyle/>
          <a:p>
            <a:r>
              <a:rPr lang="en-US"/>
              <a:t>Emission Inventory Training Workshop May 17, 2018</a:t>
            </a:r>
            <a:endParaRPr lang="en-US" dirty="0"/>
          </a:p>
        </p:txBody>
      </p:sp>
      <p:sp>
        <p:nvSpPr>
          <p:cNvPr id="4" name="Slide Number Placeholder 3">
            <a:extLst>
              <a:ext uri="{FF2B5EF4-FFF2-40B4-BE49-F238E27FC236}">
                <a16:creationId xmlns:a16="http://schemas.microsoft.com/office/drawing/2014/main" id="{B9D47416-7112-405B-B9E5-D0B290E319FD}"/>
              </a:ext>
            </a:extLst>
          </p:cNvPr>
          <p:cNvSpPr>
            <a:spLocks noGrp="1"/>
          </p:cNvSpPr>
          <p:nvPr>
            <p:ph type="sldNum" sz="quarter" idx="12"/>
          </p:nvPr>
        </p:nvSpPr>
        <p:spPr/>
        <p:txBody>
          <a:bodyPr/>
          <a:lstStyle/>
          <a:p>
            <a:fld id="{61C894BD-DCE2-4A96-A9AF-225BBEAC2A40}" type="slidenum">
              <a:rPr lang="en-US" smtClean="0"/>
              <a:pPr/>
              <a:t>77</a:t>
            </a:fld>
            <a:endParaRPr lang="en-US"/>
          </a:p>
        </p:txBody>
      </p:sp>
      <p:sp>
        <p:nvSpPr>
          <p:cNvPr id="5" name="Title 4">
            <a:extLst>
              <a:ext uri="{FF2B5EF4-FFF2-40B4-BE49-F238E27FC236}">
                <a16:creationId xmlns:a16="http://schemas.microsoft.com/office/drawing/2014/main" id="{AD5DB2BD-4BD4-49A5-BD70-647ABD537632}"/>
              </a:ext>
            </a:extLst>
          </p:cNvPr>
          <p:cNvSpPr>
            <a:spLocks noGrp="1"/>
          </p:cNvSpPr>
          <p:nvPr>
            <p:ph type="title"/>
          </p:nvPr>
        </p:nvSpPr>
        <p:spPr/>
        <p:txBody>
          <a:bodyPr/>
          <a:lstStyle/>
          <a:p>
            <a:r>
              <a:rPr lang="en-US" dirty="0"/>
              <a:t>extras</a:t>
            </a:r>
          </a:p>
        </p:txBody>
      </p:sp>
    </p:spTree>
    <p:extLst>
      <p:ext uri="{BB962C8B-B14F-4D97-AF65-F5344CB8AC3E}">
        <p14:creationId xmlns:p14="http://schemas.microsoft.com/office/powerpoint/2010/main" val="1402117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PostgreSQL can be downloaded from </a:t>
            </a:r>
            <a:r>
              <a:rPr lang="en-US" sz="2200" dirty="0">
                <a:hlinkClick r:id="rId3"/>
              </a:rPr>
              <a:t>http://www.postgresql.org</a:t>
            </a:r>
            <a:endParaRPr lang="en-US" sz="2200" dirty="0"/>
          </a:p>
          <a:p>
            <a:pPr marL="109728" indent="0">
              <a:buNone/>
            </a:pPr>
            <a:r>
              <a:rPr lang="en-US" sz="2200" dirty="0"/>
              <a:t> </a:t>
            </a:r>
          </a:p>
          <a:p>
            <a:r>
              <a:rPr lang="en-US" sz="2200" dirty="0"/>
              <a:t>Perl and the database drivers can be downloaded from </a:t>
            </a:r>
            <a:r>
              <a:rPr lang="en-US" sz="2200" dirty="0">
                <a:hlinkClick r:id="rId4"/>
              </a:rPr>
              <a:t>http://www.perl.com</a:t>
            </a:r>
            <a:endParaRPr lang="en-US" sz="2200" dirty="0"/>
          </a:p>
          <a:p>
            <a:endParaRPr lang="en-US" sz="2200" dirty="0"/>
          </a:p>
          <a:p>
            <a:r>
              <a:rPr lang="en-US" sz="2200" dirty="0"/>
              <a:t>User must have database create privileges in PostgreSQL to run the Speciation Tool</a:t>
            </a:r>
            <a:endParaRPr lang="en-GB" sz="2200" dirty="0"/>
          </a:p>
        </p:txBody>
      </p:sp>
      <p:sp>
        <p:nvSpPr>
          <p:cNvPr id="5" name="Title 4"/>
          <p:cNvSpPr>
            <a:spLocks noGrp="1"/>
          </p:cNvSpPr>
          <p:nvPr>
            <p:ph type="title"/>
          </p:nvPr>
        </p:nvSpPr>
        <p:spPr/>
        <p:txBody>
          <a:bodyPr>
            <a:normAutofit fontScale="90000"/>
          </a:bodyPr>
          <a:lstStyle/>
          <a:p>
            <a:r>
              <a:rPr lang="en-GB" dirty="0"/>
              <a:t>SPTOOL SOFTWARE REQUIREMENTS</a:t>
            </a:r>
          </a:p>
        </p:txBody>
      </p:sp>
      <p:sp>
        <p:nvSpPr>
          <p:cNvPr id="7" name="Slide Number Placeholder 6"/>
          <p:cNvSpPr>
            <a:spLocks noGrp="1"/>
          </p:cNvSpPr>
          <p:nvPr>
            <p:ph type="sldNum" sz="quarter" idx="12"/>
          </p:nvPr>
        </p:nvSpPr>
        <p:spPr/>
        <p:txBody>
          <a:bodyPr/>
          <a:lstStyle/>
          <a:p>
            <a:fld id="{61C894BD-DCE2-4A96-A9AF-225BBEAC2A40}" type="slidenum">
              <a:rPr lang="en-US" smtClean="0"/>
              <a:pPr/>
              <a:t>78</a:t>
            </a:fld>
            <a:endParaRPr lang="en-US"/>
          </a:p>
        </p:txBody>
      </p:sp>
      <p:sp>
        <p:nvSpPr>
          <p:cNvPr id="8" name="Footer Placeholder 7"/>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122194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990600"/>
          </a:xfrm>
          <a:prstGeom prst="rect">
            <a:avLst/>
          </a:prstGeom>
        </p:spPr>
        <p:txBody>
          <a:bodyPr>
            <a:normAutofit/>
          </a:bodyPr>
          <a:lstStyle/>
          <a:p>
            <a:r>
              <a:rPr lang="en-US" dirty="0"/>
              <a:t>SPECIATION IN GENERAL (STEPS)</a:t>
            </a:r>
          </a:p>
        </p:txBody>
      </p:sp>
      <p:sp>
        <p:nvSpPr>
          <p:cNvPr id="3" name="Content Placeholder 2"/>
          <p:cNvSpPr>
            <a:spLocks noGrp="1"/>
          </p:cNvSpPr>
          <p:nvPr>
            <p:ph idx="1"/>
          </p:nvPr>
        </p:nvSpPr>
        <p:spPr>
          <a:xfrm>
            <a:off x="733151" y="2667000"/>
            <a:ext cx="7772400" cy="3429000"/>
          </a:xfrm>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14" name="Footer Placeholder 13"/>
          <p:cNvSpPr>
            <a:spLocks noGrp="1"/>
          </p:cNvSpPr>
          <p:nvPr>
            <p:ph type="ftr" sz="quarter" idx="11"/>
          </p:nvPr>
        </p:nvSpPr>
        <p:spPr>
          <a:xfrm>
            <a:off x="2971800" y="6172200"/>
            <a:ext cx="6172200" cy="457200"/>
          </a:xfrm>
        </p:spPr>
        <p:txBody>
          <a:bodyPr/>
          <a:lstStyle/>
          <a:p>
            <a:pPr>
              <a:defRPr/>
            </a:pPr>
            <a:r>
              <a:rPr lang="en-US"/>
              <a:t>Emission Inventory Training Workshop May 17, 2018</a:t>
            </a:r>
            <a:endParaRPr lang="en-US" dirty="0"/>
          </a:p>
        </p:txBody>
      </p:sp>
      <p:sp>
        <p:nvSpPr>
          <p:cNvPr id="13" name="Slide Number Placeholder 12"/>
          <p:cNvSpPr>
            <a:spLocks noGrp="1"/>
          </p:cNvSpPr>
          <p:nvPr>
            <p:ph type="sldNum" sz="quarter" idx="12"/>
          </p:nvPr>
        </p:nvSpPr>
        <p:spPr/>
        <p:txBody>
          <a:bodyPr/>
          <a:lstStyle/>
          <a:p>
            <a:fld id="{61C894BD-DCE2-4A96-A9AF-225BBEAC2A40}" type="slidenum">
              <a:rPr lang="en-US" smtClean="0"/>
              <a:pPr/>
              <a:t>7</a:t>
            </a:fld>
            <a:endParaRPr lang="en-US"/>
          </a:p>
        </p:txBody>
      </p:sp>
      <p:sp>
        <p:nvSpPr>
          <p:cNvPr id="4" name="Rectangle 3"/>
          <p:cNvSpPr/>
          <p:nvPr>
            <p:extLst>
              <p:ext uri="{D42A27DB-BD31-4B8C-83A1-F6EECF244321}">
                <p14:modId xmlns:p14="http://schemas.microsoft.com/office/powerpoint/2010/main" val="3321853648"/>
              </p:ext>
            </p:extLst>
          </p:nvPr>
        </p:nvSpPr>
        <p:spPr>
          <a:xfrm>
            <a:off x="533400" y="2447925"/>
            <a:ext cx="1828800" cy="17430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kumimoji="0" lang="en-US" sz="1800" b="1" i="0" u="none" strike="noStrike" kern="0" cap="none" spc="0" normalizeH="0" baseline="0" noProof="0" dirty="0">
                <a:ln>
                  <a:noFill/>
                </a:ln>
                <a:solidFill>
                  <a:schemeClr val="tx1"/>
                </a:solidFill>
                <a:effectLst/>
                <a:uLnTx/>
                <a:uFillTx/>
              </a:rPr>
              <a:t>Emissions source for inventory p</a:t>
            </a:r>
            <a:r>
              <a:rPr lang="en-US" sz="1800" b="1" kern="0" dirty="0" err="1">
                <a:solidFill>
                  <a:schemeClr val="tx1"/>
                </a:solidFill>
              </a:rPr>
              <a:t>ollutant</a:t>
            </a:r>
            <a:r>
              <a:rPr lang="en-US" sz="1800" b="1" kern="0" dirty="0">
                <a:solidFill>
                  <a:schemeClr val="tx1"/>
                </a:solidFill>
              </a:rPr>
              <a:t>, e</a:t>
            </a:r>
            <a:r>
              <a:rPr kumimoji="0" lang="en-US" sz="1800" b="1" i="0" u="none" strike="noStrike" kern="0" cap="none" spc="0" normalizeH="0" baseline="0" noProof="0" dirty="0">
                <a:ln>
                  <a:noFill/>
                </a:ln>
                <a:solidFill>
                  <a:schemeClr val="tx1"/>
                </a:solidFill>
                <a:effectLst/>
                <a:uLnTx/>
                <a:uFillTx/>
              </a:rPr>
              <a:t>.g.</a:t>
            </a:r>
            <a:r>
              <a:rPr lang="en-US" sz="1800" b="1" kern="0" dirty="0">
                <a:solidFill>
                  <a:schemeClr val="tx1"/>
                </a:solidFill>
              </a:rPr>
              <a:t> </a:t>
            </a:r>
            <a:r>
              <a:rPr kumimoji="0" lang="en-US" sz="1800" b="1" i="0" u="none" strike="noStrike" kern="0" cap="none" spc="0" normalizeH="0" baseline="0" noProof="0" dirty="0">
                <a:ln>
                  <a:noFill/>
                </a:ln>
                <a:solidFill>
                  <a:schemeClr val="tx1"/>
                </a:solidFill>
                <a:effectLst/>
                <a:uLnTx/>
                <a:uFillTx/>
              </a:rPr>
              <a:t>VOC, PM</a:t>
            </a:r>
            <a:r>
              <a:rPr kumimoji="0" lang="en-US" sz="1800" b="1" i="0" u="none" strike="noStrike" kern="0" cap="none" spc="0" normalizeH="0" baseline="-25000" noProof="0" dirty="0">
                <a:ln>
                  <a:noFill/>
                </a:ln>
                <a:solidFill>
                  <a:schemeClr val="tx1"/>
                </a:solidFill>
                <a:effectLst/>
                <a:uLnTx/>
                <a:uFillTx/>
              </a:rPr>
              <a:t>2.5</a:t>
            </a:r>
            <a:endParaRPr lang="en-US" sz="1800" b="1" i="0" u="none" strike="noStrike" cap="none" baseline="-25000" noProof="0" dirty="0">
              <a:solidFill>
                <a:schemeClr val="tx1"/>
              </a:solidFill>
              <a:cs typeface="Arial"/>
            </a:endParaRPr>
          </a:p>
        </p:txBody>
      </p:sp>
      <p:cxnSp>
        <p:nvCxnSpPr>
          <p:cNvPr id="6" name="Straight Arrow Connector 5"/>
          <p:cNvCxnSpPr/>
          <p:nvPr/>
        </p:nvCxnSpPr>
        <p:spPr>
          <a:xfrm flipV="1">
            <a:off x="2438400" y="3362858"/>
            <a:ext cx="797198" cy="1873"/>
          </a:xfrm>
          <a:prstGeom prst="straightConnector1">
            <a:avLst/>
          </a:prstGeom>
          <a:ln>
            <a:solidFill>
              <a:srgbClr val="003F69"/>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extLst>
              <p:ext uri="{D42A27DB-BD31-4B8C-83A1-F6EECF244321}">
                <p14:modId xmlns:p14="http://schemas.microsoft.com/office/powerpoint/2010/main" val="53761134"/>
              </p:ext>
            </p:extLst>
          </p:nvPr>
        </p:nvSpPr>
        <p:spPr>
          <a:xfrm>
            <a:off x="3272771" y="2743200"/>
            <a:ext cx="2213629" cy="123931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kumimoji="0" lang="en-US" sz="1800" b="1" i="0" u="none" strike="noStrike" kern="0" cap="none" spc="0" normalizeH="0" baseline="0" noProof="0" dirty="0">
                <a:ln>
                  <a:noFill/>
                </a:ln>
                <a:solidFill>
                  <a:schemeClr val="tx1"/>
                </a:solidFill>
                <a:effectLst/>
                <a:uLnTx/>
                <a:uFillTx/>
              </a:rPr>
              <a:t>Assign </a:t>
            </a:r>
            <a:r>
              <a:rPr kumimoji="0" lang="en-US" sz="1800" b="1" i="0" u="none" strike="noStrike" kern="0" cap="none" spc="0" normalizeH="0" baseline="0" noProof="0" dirty="0">
                <a:ln>
                  <a:noFill/>
                </a:ln>
                <a:solidFill>
                  <a:srgbClr val="FF0000"/>
                </a:solidFill>
                <a:effectLst/>
                <a:uLnTx/>
                <a:uFillTx/>
              </a:rPr>
              <a:t>Speciation Profile </a:t>
            </a:r>
            <a:r>
              <a:rPr kumimoji="0" lang="en-US" sz="1800" b="1" i="0" u="none" strike="noStrike" kern="0" cap="none" spc="0" normalizeH="0" baseline="0" noProof="0" dirty="0">
                <a:ln>
                  <a:noFill/>
                </a:ln>
                <a:solidFill>
                  <a:schemeClr val="tx1"/>
                </a:solidFill>
                <a:effectLst/>
                <a:uLnTx/>
                <a:uFillTx/>
              </a:rPr>
              <a:t>to source</a:t>
            </a:r>
            <a:endParaRPr lang="en-US" sz="1800" b="1" i="0" u="none" strike="noStrike" cap="none" baseline="0" noProof="0" dirty="0">
              <a:solidFill>
                <a:schemeClr val="tx1"/>
              </a:solidFill>
              <a:cs typeface="Arial"/>
            </a:endParaRPr>
          </a:p>
        </p:txBody>
      </p:sp>
      <p:cxnSp>
        <p:nvCxnSpPr>
          <p:cNvPr id="8" name="Straight Arrow Connector 7"/>
          <p:cNvCxnSpPr/>
          <p:nvPr/>
        </p:nvCxnSpPr>
        <p:spPr>
          <a:xfrm>
            <a:off x="5562600" y="3362858"/>
            <a:ext cx="39501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extLst>
              <p:ext uri="{D42A27DB-BD31-4B8C-83A1-F6EECF244321}">
                <p14:modId xmlns:p14="http://schemas.microsoft.com/office/powerpoint/2010/main" val="465976875"/>
              </p:ext>
            </p:extLst>
          </p:nvPr>
        </p:nvSpPr>
        <p:spPr>
          <a:xfrm>
            <a:off x="5986463" y="2325427"/>
            <a:ext cx="2700337" cy="20941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1"/>
                </a:solidFill>
                <a:effectLst/>
                <a:uLnTx/>
                <a:uFillTx/>
              </a:rPr>
              <a:t>Multiply inventory emissions by profile fraction to get emissions of specific chemical compounds</a:t>
            </a:r>
            <a:endParaRPr lang="en-US" sz="1800" b="1" i="0" u="none" strike="noStrike" cap="none" baseline="0" noProof="0" dirty="0">
              <a:solidFill>
                <a:schemeClr val="tx1"/>
              </a:solidFill>
              <a:cs typeface="Arial"/>
            </a:endParaRPr>
          </a:p>
        </p:txBody>
      </p:sp>
      <p:sp>
        <p:nvSpPr>
          <p:cNvPr id="10" name="TextBox 9"/>
          <p:cNvSpPr txBox="1"/>
          <p:nvPr/>
        </p:nvSpPr>
        <p:spPr>
          <a:xfrm>
            <a:off x="427197" y="4844662"/>
            <a:ext cx="2048376" cy="457200"/>
          </a:xfrm>
          <a:prstGeom prst="rect">
            <a:avLst/>
          </a:prstGeom>
          <a:noFill/>
        </p:spPr>
        <p:txBody>
          <a:bodyPr wrap="square" rtlCol="0">
            <a:spAutoFit/>
          </a:bodyPr>
          <a:lstStyle/>
          <a:p>
            <a:endParaRPr lang="en-US" dirty="0"/>
          </a:p>
        </p:txBody>
      </p:sp>
      <p:sp>
        <p:nvSpPr>
          <p:cNvPr id="12" name="Rectangle 11"/>
          <p:cNvSpPr/>
          <p:nvPr/>
        </p:nvSpPr>
        <p:spPr>
          <a:xfrm>
            <a:off x="381000" y="4774049"/>
            <a:ext cx="2901244" cy="1169551"/>
          </a:xfrm>
          <a:prstGeom prst="rect">
            <a:avLst/>
          </a:prstGeom>
        </p:spPr>
        <p:txBody>
          <a:bodyPr wrap="square">
            <a:spAutoFit/>
          </a:bodyPr>
          <a:lstStyle/>
          <a:p>
            <a:r>
              <a:rPr lang="en-US" sz="1400" dirty="0"/>
              <a:t>100 tons of VOC</a:t>
            </a:r>
          </a:p>
          <a:p>
            <a:r>
              <a:rPr lang="en-US" sz="1400" dirty="0"/>
              <a:t>Solvent Utilization; Surface Coating; Architectural Coatings; Total: All Solvent Types in Autauga County, AL (SCC = 2401001000)</a:t>
            </a:r>
          </a:p>
        </p:txBody>
      </p:sp>
      <p:sp>
        <p:nvSpPr>
          <p:cNvPr id="15" name="Rectangle 14"/>
          <p:cNvSpPr/>
          <p:nvPr/>
        </p:nvSpPr>
        <p:spPr>
          <a:xfrm>
            <a:off x="3352800" y="4774049"/>
            <a:ext cx="2740520" cy="1169551"/>
          </a:xfrm>
          <a:prstGeom prst="rect">
            <a:avLst/>
          </a:prstGeom>
        </p:spPr>
        <p:txBody>
          <a:bodyPr wrap="square">
            <a:spAutoFit/>
          </a:bodyPr>
          <a:lstStyle/>
          <a:p>
            <a:r>
              <a:rPr lang="en-US" sz="1400" dirty="0"/>
              <a:t>Profile Code: 8744</a:t>
            </a:r>
          </a:p>
          <a:p>
            <a:r>
              <a:rPr lang="en-US" sz="1400" dirty="0"/>
              <a:t>Composite Profile - Architectural Coatings: Solvent Borne and Waterborne</a:t>
            </a:r>
          </a:p>
          <a:p>
            <a:endParaRPr lang="en-US" sz="1400" dirty="0"/>
          </a:p>
        </p:txBody>
      </p:sp>
      <p:sp>
        <p:nvSpPr>
          <p:cNvPr id="16" name="Rectangle 15"/>
          <p:cNvSpPr/>
          <p:nvPr/>
        </p:nvSpPr>
        <p:spPr>
          <a:xfrm>
            <a:off x="6400800" y="4774049"/>
            <a:ext cx="2133600" cy="1169551"/>
          </a:xfrm>
          <a:prstGeom prst="rect">
            <a:avLst/>
          </a:prstGeom>
        </p:spPr>
        <p:txBody>
          <a:bodyPr wrap="square">
            <a:spAutoFit/>
          </a:bodyPr>
          <a:lstStyle/>
          <a:p>
            <a:r>
              <a:rPr lang="en-US" sz="1400" dirty="0"/>
              <a:t>50 tons mineral spirits</a:t>
            </a:r>
          </a:p>
          <a:p>
            <a:r>
              <a:rPr lang="en-US" sz="1400" dirty="0"/>
              <a:t>9 tons texanol</a:t>
            </a:r>
          </a:p>
          <a:p>
            <a:r>
              <a:rPr lang="en-US" sz="1400" dirty="0"/>
              <a:t>9 tons propylene glycol</a:t>
            </a:r>
          </a:p>
          <a:p>
            <a:r>
              <a:rPr lang="en-US" sz="1400" dirty="0"/>
              <a:t>5 tons ethylene glycol</a:t>
            </a:r>
          </a:p>
          <a:p>
            <a:r>
              <a:rPr lang="en-US" sz="1400" dirty="0"/>
              <a:t>etc.</a:t>
            </a:r>
          </a:p>
        </p:txBody>
      </p:sp>
    </p:spTree>
    <p:extLst>
      <p:ext uri="{BB962C8B-B14F-4D97-AF65-F5344CB8AC3E}">
        <p14:creationId xmlns:p14="http://schemas.microsoft.com/office/powerpoint/2010/main" val="946445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RUN PARAMETERS</a:t>
            </a:r>
          </a:p>
        </p:txBody>
      </p:sp>
      <p:sp>
        <p:nvSpPr>
          <p:cNvPr id="8" name="Content Placeholder 7"/>
          <p:cNvSpPr>
            <a:spLocks noGrp="1"/>
          </p:cNvSpPr>
          <p:nvPr>
            <p:ph idx="1"/>
          </p:nvPr>
        </p:nvSpPr>
        <p:spPr/>
        <p:txBody>
          <a:bodyPr>
            <a:noAutofit/>
          </a:bodyPr>
          <a:lstStyle/>
          <a:p>
            <a:r>
              <a:rPr lang="en-GB" sz="2000" dirty="0"/>
              <a:t>MECH_BASIS – select chemical mechanism to use</a:t>
            </a:r>
          </a:p>
          <a:p>
            <a:pPr marL="109728" indent="0">
              <a:buNone/>
            </a:pPr>
            <a:endParaRPr lang="en-GB" sz="2000" dirty="0"/>
          </a:p>
          <a:p>
            <a:r>
              <a:rPr lang="en-GB" sz="2000" dirty="0"/>
              <a:t>OUTPUT – select which output profiles to generate.  O</a:t>
            </a:r>
            <a:r>
              <a:rPr lang="en-US" sz="2000" dirty="0" err="1"/>
              <a:t>ptions</a:t>
            </a:r>
            <a:r>
              <a:rPr lang="en-US" sz="2000" dirty="0"/>
              <a:t> are “VOC” for gas species and “PM” for particulates</a:t>
            </a:r>
          </a:p>
          <a:p>
            <a:endParaRPr lang="en-GB" sz="2000" dirty="0"/>
          </a:p>
          <a:p>
            <a:r>
              <a:rPr lang="en-GB" sz="2000" dirty="0"/>
              <a:t>RUN_TYPE - The RUN_TYPE options are:  CRITERIA, INTEGRATE, NOINTEGRATE, HAPLIST, and VBS</a:t>
            </a:r>
          </a:p>
          <a:p>
            <a:endParaRPr lang="en-GB" sz="2000" dirty="0"/>
          </a:p>
          <a:p>
            <a:r>
              <a:rPr lang="en-GB" sz="2000" dirty="0"/>
              <a:t>AQM – </a:t>
            </a:r>
            <a:r>
              <a:rPr lang="en-US" sz="2000" dirty="0"/>
              <a:t>this parameter selects model-correct species names for output files</a:t>
            </a:r>
          </a:p>
          <a:p>
            <a:endParaRPr lang="en-US" sz="2000" dirty="0"/>
          </a:p>
          <a:p>
            <a:r>
              <a:rPr lang="en-US" sz="2000" dirty="0"/>
              <a:t>TOLERANCE – specifies acceptable deviation from 100% for the sum of weight percentages (default is 5%)</a:t>
            </a:r>
            <a:endParaRPr lang="en-GB" sz="2000"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79</a:t>
            </a:fld>
            <a:endParaRPr lang="en-US"/>
          </a:p>
        </p:txBody>
      </p:sp>
      <p:sp>
        <p:nvSpPr>
          <p:cNvPr id="7" name="Footer Placeholder 6"/>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3782073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What happens when an organic compound used by a profile lacks a defined</a:t>
            </a:r>
            <a:r>
              <a:rPr lang="en-GB" sz="2200" dirty="0"/>
              <a:t> molecular weight?</a:t>
            </a:r>
          </a:p>
          <a:p>
            <a:pPr lvl="1"/>
            <a:r>
              <a:rPr lang="en-GB" sz="1800" dirty="0">
                <a:solidFill>
                  <a:srgbClr val="FF0000"/>
                </a:solidFill>
              </a:rPr>
              <a:t>Any detailed organic compound with an undefined molecular weight is dropped from the profile because a molecular weight is required to compute splits factors.  Dropped mass fraction due to missing molecular weights may takes the profile sum outside the selected tolerance, causing the profile to be dropped. This problem should be resolved by specifying missing molecular weights in the species properties.</a:t>
            </a:r>
            <a:r>
              <a:rPr lang="en-GB" sz="1800" dirty="0"/>
              <a:t> </a:t>
            </a:r>
            <a:endParaRPr lang="en-US" sz="1800" dirty="0"/>
          </a:p>
          <a:p>
            <a:endParaRPr lang="en-GB" sz="2200" dirty="0"/>
          </a:p>
        </p:txBody>
      </p:sp>
      <p:sp>
        <p:nvSpPr>
          <p:cNvPr id="5" name="Title 4"/>
          <p:cNvSpPr>
            <a:spLocks noGrp="1"/>
          </p:cNvSpPr>
          <p:nvPr>
            <p:ph type="title"/>
          </p:nvPr>
        </p:nvSpPr>
        <p:spPr/>
        <p:txBody>
          <a:bodyPr/>
          <a:lstStyle/>
          <a:p>
            <a:r>
              <a:rPr lang="en-GB" dirty="0"/>
              <a:t>SPTOOL FAQ</a:t>
            </a:r>
          </a:p>
        </p:txBody>
      </p:sp>
      <p:sp>
        <p:nvSpPr>
          <p:cNvPr id="7" name="Slide Number Placeholder 6"/>
          <p:cNvSpPr>
            <a:spLocks noGrp="1"/>
          </p:cNvSpPr>
          <p:nvPr>
            <p:ph type="sldNum" sz="quarter" idx="12"/>
          </p:nvPr>
        </p:nvSpPr>
        <p:spPr/>
        <p:txBody>
          <a:bodyPr/>
          <a:lstStyle/>
          <a:p>
            <a:fld id="{61C894BD-DCE2-4A96-A9AF-225BBEAC2A40}" type="slidenum">
              <a:rPr lang="en-US" smtClean="0"/>
              <a:pPr/>
              <a:t>80</a:t>
            </a:fld>
            <a:endParaRPr lang="en-US"/>
          </a:p>
        </p:txBody>
      </p:sp>
      <p:sp>
        <p:nvSpPr>
          <p:cNvPr id="8" name="Footer Placeholder 7"/>
          <p:cNvSpPr>
            <a:spLocks noGrp="1"/>
          </p:cNvSpPr>
          <p:nvPr>
            <p:ph type="ftr" sz="quarter" idx="11"/>
          </p:nvPr>
        </p:nvSpPr>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2084922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200" dirty="0"/>
              <a:t>What happens when an organic compound used by a profile lacks an assignment in the mechanism mapping?</a:t>
            </a:r>
          </a:p>
          <a:p>
            <a:pPr lvl="1"/>
            <a:r>
              <a:rPr lang="en-US" sz="1800" dirty="0">
                <a:solidFill>
                  <a:srgbClr val="FF0000"/>
                </a:solidFill>
              </a:rPr>
              <a:t>SPTOOL issues a warning and the compound is assigned to UNK</a:t>
            </a:r>
            <a:endParaRPr lang="en-US" sz="1800" dirty="0"/>
          </a:p>
          <a:p>
            <a:pPr lvl="1"/>
            <a:endParaRPr lang="en-US" sz="2200" dirty="0"/>
          </a:p>
          <a:p>
            <a:r>
              <a:rPr lang="en-US" sz="2200" dirty="0"/>
              <a:t>When does SPTOOL renormalize a profile?</a:t>
            </a:r>
          </a:p>
          <a:p>
            <a:pPr lvl="1"/>
            <a:r>
              <a:rPr lang="en-US" sz="1800" dirty="0">
                <a:solidFill>
                  <a:srgbClr val="FF0000"/>
                </a:solidFill>
              </a:rPr>
              <a:t>If the sum of mass fractions for a profile is not 100%, and nothing is done to correct the profile, subsequent SMOKE processing will not conserve mass.  SPTOOL renormalizes all gas profiles whose sum is within the tolerance thereby preserving VOC mass.  Profiles outside the tolerance are dropped and a warning is issued.</a:t>
            </a:r>
          </a:p>
          <a:p>
            <a:pPr lvl="1"/>
            <a:r>
              <a:rPr lang="en-US" sz="1800" dirty="0">
                <a:solidFill>
                  <a:srgbClr val="FF0000"/>
                </a:solidFill>
              </a:rPr>
              <a:t>For the AE6 PM profiles, when sum of AE6 PM species is less than 100%, the remaining mass gets assigned to PMOTHR (=100% - sum of AE6). When the sum is greater than 100%, the profiles are dropped with a warning. </a:t>
            </a:r>
            <a:r>
              <a:rPr lang="en-US" sz="1600" dirty="0">
                <a:solidFill>
                  <a:srgbClr val="FF0000"/>
                </a:solidFill>
              </a:rPr>
              <a:t> </a:t>
            </a:r>
          </a:p>
          <a:p>
            <a:pPr marL="137160" indent="0">
              <a:buNone/>
            </a:pPr>
            <a:r>
              <a:rPr lang="en-US" sz="2200" dirty="0">
                <a:solidFill>
                  <a:srgbClr val="FF0000"/>
                </a:solidFill>
              </a:rPr>
              <a:t>	</a:t>
            </a:r>
            <a:endParaRPr lang="en-GB" sz="2600" dirty="0"/>
          </a:p>
          <a:p>
            <a:endParaRPr lang="en-US" sz="22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81</a:t>
            </a:fld>
            <a:endParaRPr lang="en-US"/>
          </a:p>
        </p:txBody>
      </p:sp>
      <p:sp>
        <p:nvSpPr>
          <p:cNvPr id="5" name="Title 4"/>
          <p:cNvSpPr>
            <a:spLocks noGrp="1"/>
          </p:cNvSpPr>
          <p:nvPr>
            <p:ph type="title"/>
          </p:nvPr>
        </p:nvSpPr>
        <p:spPr/>
        <p:txBody>
          <a:bodyPr/>
          <a:lstStyle/>
          <a:p>
            <a:r>
              <a:rPr lang="en-GB" dirty="0"/>
              <a:t>SPTOOL FAQ</a:t>
            </a:r>
          </a:p>
        </p:txBody>
      </p:sp>
      <p:sp>
        <p:nvSpPr>
          <p:cNvPr id="6" name="Footer Placeholder 7"/>
          <p:cNvSpPr>
            <a:spLocks noGrp="1"/>
          </p:cNvSpPr>
          <p:nvPr>
            <p:ph type="ftr" sz="quarter" idx="11"/>
          </p:nvPr>
        </p:nvSpPr>
        <p:spPr>
          <a:xfrm>
            <a:off x="4380072" y="6407944"/>
            <a:ext cx="3316128" cy="365125"/>
          </a:xfrm>
        </p:spPr>
        <p:txBody>
          <a:bodyPr/>
          <a:lstStyle/>
          <a:p>
            <a:r>
              <a:rPr lang="en-US"/>
              <a:t>Emission Inventory Training Workshop May 17, 2018</a:t>
            </a:r>
            <a:endParaRPr lang="en-US" dirty="0"/>
          </a:p>
        </p:txBody>
      </p:sp>
    </p:spTree>
    <p:extLst>
      <p:ext uri="{BB962C8B-B14F-4D97-AF65-F5344CB8AC3E}">
        <p14:creationId xmlns:p14="http://schemas.microsoft.com/office/powerpoint/2010/main" val="333604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20000" cy="990600"/>
          </a:xfrm>
          <a:prstGeom prst="rect">
            <a:avLst/>
          </a:prstGeom>
        </p:spPr>
        <p:txBody>
          <a:bodyPr>
            <a:normAutofit fontScale="90000"/>
          </a:bodyPr>
          <a:lstStyle/>
          <a:p>
            <a:r>
              <a:rPr lang="en-US" dirty="0"/>
              <a:t>SPECIATION IN GENERAL (SPECIATE)</a:t>
            </a:r>
          </a:p>
        </p:txBody>
      </p:sp>
      <p:sp>
        <p:nvSpPr>
          <p:cNvPr id="3" name="Content Placeholder 2"/>
          <p:cNvSpPr>
            <a:spLocks noGrp="1"/>
          </p:cNvSpPr>
          <p:nvPr>
            <p:ph idx="1"/>
            <p:extLst>
              <p:ext uri="{D42A27DB-BD31-4B8C-83A1-F6EECF244321}">
                <p14:modId xmlns:p14="http://schemas.microsoft.com/office/powerpoint/2010/main" val="4137590724"/>
              </p:ext>
            </p:extLst>
          </p:nvPr>
        </p:nvSpPr>
        <p:spPr>
          <a:xfrm>
            <a:off x="685800" y="3867150"/>
            <a:ext cx="7772400" cy="1901739"/>
          </a:xfrm>
          <a:prstGeom prst="rect">
            <a:avLst/>
          </a:prstGeom>
        </p:spPr>
        <p:txBody>
          <a:bodyPr anchor="t">
            <a:normAutofit fontScale="77500" lnSpcReduction="20000"/>
          </a:bodyPr>
          <a:lstStyle/>
          <a:p>
            <a:pPr marL="0" indent="0">
              <a:buNone/>
            </a:pPr>
            <a:endParaRPr lang="en-US" dirty="0">
              <a:cs typeface="Arial"/>
            </a:endParaRPr>
          </a:p>
          <a:p>
            <a:r>
              <a:rPr lang="en-US" dirty="0"/>
              <a:t>SPECIATE                 is EPA’s repository of speciation profiles.</a:t>
            </a:r>
            <a:endParaRPr lang="en-US" dirty="0">
              <a:cs typeface="Arial"/>
            </a:endParaRPr>
          </a:p>
          <a:p>
            <a:endParaRPr lang="en-US" dirty="0"/>
          </a:p>
          <a:p>
            <a:r>
              <a:rPr lang="en-US" dirty="0"/>
              <a:t>SPECIATE 4.5  is the current version.</a:t>
            </a:r>
            <a:endParaRPr lang="en-US" dirty="0">
              <a:cs typeface="Arial"/>
            </a:endParaRPr>
          </a:p>
          <a:p>
            <a:endParaRPr lang="en-US" dirty="0">
              <a:cs typeface="Arial"/>
            </a:endParaRPr>
          </a:p>
          <a:p>
            <a:r>
              <a:rPr lang="en-US" dirty="0">
                <a:cs typeface="Arial"/>
              </a:rPr>
              <a:t>Several hundred literature citations to SPECIATE have been found.</a:t>
            </a:r>
          </a:p>
          <a:p>
            <a:endParaRPr lang="en-US" dirty="0">
              <a:cs typeface="Arial"/>
            </a:endParaRPr>
          </a:p>
          <a:p>
            <a:endParaRPr lang="en-US" dirty="0">
              <a:cs typeface="Arial"/>
            </a:endParaRPr>
          </a:p>
        </p:txBody>
      </p:sp>
      <p:sp>
        <p:nvSpPr>
          <p:cNvPr id="10" name="Footer Placeholder 9"/>
          <p:cNvSpPr>
            <a:spLocks noGrp="1"/>
          </p:cNvSpPr>
          <p:nvPr>
            <p:ph type="ftr" sz="quarter" idx="11"/>
          </p:nvPr>
        </p:nvSpPr>
        <p:spPr>
          <a:xfrm>
            <a:off x="2971800" y="6172200"/>
            <a:ext cx="6172200" cy="457200"/>
          </a:xfrm>
        </p:spPr>
        <p:txBody>
          <a:bodyPr/>
          <a:lstStyle/>
          <a:p>
            <a:r>
              <a:rPr lang="en-US"/>
              <a:t>Emission Inventory Training Workshop May 17, 2018</a:t>
            </a:r>
            <a:endParaRPr lang="en-US" dirty="0"/>
          </a:p>
        </p:txBody>
      </p:sp>
      <p:sp>
        <p:nvSpPr>
          <p:cNvPr id="9" name="Slide Number Placeholder 8"/>
          <p:cNvSpPr>
            <a:spLocks noGrp="1"/>
          </p:cNvSpPr>
          <p:nvPr>
            <p:ph type="sldNum" sz="quarter" idx="12"/>
          </p:nvPr>
        </p:nvSpPr>
        <p:spPr/>
        <p:txBody>
          <a:bodyPr/>
          <a:lstStyle/>
          <a:p>
            <a:fld id="{61C894BD-DCE2-4A96-A9AF-225BBEAC2A40}" type="slidenum">
              <a:rPr lang="en-US" smtClean="0"/>
              <a:pPr/>
              <a:t>8</a:t>
            </a:fld>
            <a:endParaRPr lang="en-US"/>
          </a:p>
        </p:txBody>
      </p:sp>
      <p:sp>
        <p:nvSpPr>
          <p:cNvPr id="7" name="Rectangle 6"/>
          <p:cNvSpPr/>
          <p:nvPr>
            <p:extLst>
              <p:ext uri="{D42A27DB-BD31-4B8C-83A1-F6EECF244321}">
                <p14:modId xmlns:p14="http://schemas.microsoft.com/office/powerpoint/2010/main" val="2670296885"/>
              </p:ext>
            </p:extLst>
          </p:nvPr>
        </p:nvSpPr>
        <p:spPr>
          <a:xfrm>
            <a:off x="2308860" y="1627188"/>
            <a:ext cx="3912553" cy="17256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Assign </a:t>
            </a:r>
            <a:r>
              <a:rPr kumimoji="0" lang="en-US" sz="2000" b="0" i="0" u="none" strike="noStrike" kern="0" cap="none" spc="0" normalizeH="0" baseline="0" noProof="0" dirty="0">
                <a:ln>
                  <a:noFill/>
                </a:ln>
                <a:solidFill>
                  <a:srgbClr val="FF0000"/>
                </a:solidFill>
                <a:effectLst/>
                <a:uLnTx/>
                <a:uFillTx/>
              </a:rPr>
              <a:t>Speciation Profile </a:t>
            </a:r>
            <a:r>
              <a:rPr kumimoji="0" lang="en-US" sz="2000" b="0" i="0" u="none" strike="noStrike" kern="0" cap="none" spc="0" normalizeH="0" baseline="0" noProof="0" dirty="0">
                <a:ln>
                  <a:noFill/>
                </a:ln>
                <a:solidFill>
                  <a:schemeClr val="tx1"/>
                </a:solidFill>
                <a:effectLst/>
                <a:uLnTx/>
                <a:uFillTx/>
              </a:rPr>
              <a:t>to source</a:t>
            </a:r>
            <a:r>
              <a:rPr kumimoji="0" lang="en-US" sz="2000" b="0" i="0" u="none" strike="noStrike" kern="0" cap="none" spc="0" normalizeH="0" baseline="0" noProof="0" dirty="0">
                <a:ln>
                  <a:noFill/>
                </a:ln>
                <a:solidFill>
                  <a:srgbClr val="FF0000"/>
                </a:solidFill>
                <a:effectLst/>
                <a:uLnTx/>
                <a:uFillTx/>
              </a:rPr>
              <a:t> </a:t>
            </a:r>
            <a:r>
              <a:rPr kumimoji="0" lang="en-US" sz="2000" b="0" i="0" u="none" strike="noStrike" kern="0" cap="none" spc="0" normalizeH="0" baseline="0" noProof="0" dirty="0">
                <a:ln>
                  <a:noFill/>
                </a:ln>
                <a:solidFill>
                  <a:schemeClr val="tx1"/>
                </a:solidFill>
                <a:effectLst/>
                <a:uLnTx/>
                <a:uFillTx/>
              </a:rPr>
              <a:t>based on process (SCC) </a:t>
            </a:r>
            <a:endParaRPr lang="en-US" sz="1600" b="0" i="0" u="none" strike="noStrike" cap="none" baseline="0" noProof="0" dirty="0">
              <a:solidFill>
                <a:schemeClr val="tx1"/>
              </a:solidFill>
              <a:cs typeface="Arial"/>
            </a:endParaRPr>
          </a:p>
        </p:txBody>
      </p:sp>
      <p:pic>
        <p:nvPicPr>
          <p:cNvPr id="18" name="Picture 17"/>
          <p:cNvPicPr>
            <a:picLocks noChangeAspect="1"/>
          </p:cNvPicPr>
          <p:nvPr/>
        </p:nvPicPr>
        <p:blipFill rotWithShape="1">
          <a:blip r:embed="rId3"/>
          <a:srcRect t="10569"/>
          <a:stretch/>
        </p:blipFill>
        <p:spPr>
          <a:xfrm>
            <a:off x="2209800" y="3926267"/>
            <a:ext cx="900489" cy="583442"/>
          </a:xfrm>
          <a:prstGeom prst="rect">
            <a:avLst/>
          </a:prstGeom>
        </p:spPr>
      </p:pic>
      <p:sp>
        <p:nvSpPr>
          <p:cNvPr id="5" name="Oval 4"/>
          <p:cNvSpPr/>
          <p:nvPr/>
        </p:nvSpPr>
        <p:spPr>
          <a:xfrm>
            <a:off x="3429000" y="2133600"/>
            <a:ext cx="2210435"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7808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Reviewer xmlns="8f75adca-0fe3-4657-b07a-186b256b984e" xsi:nil="true"/>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SPECIATE</TermName>
          <TermId xmlns="http://schemas.microsoft.com/office/infopath/2007/PartnerControls">47f07743-03ca-4c3b-8f0e-73fcf7ee920f</TermId>
        </TermInfo>
        <TermInfo xmlns="http://schemas.microsoft.com/office/infopath/2007/PartnerControls">
          <TermName xmlns="http://schemas.microsoft.com/office/infopath/2007/PartnerControls">Speciation Tool</TermName>
          <TermId xmlns="http://schemas.microsoft.com/office/infopath/2007/PartnerControls">a7789ef2-e623-434c-9817-631b596953d2</TermId>
        </TermInfo>
        <TermInfo xmlns="http://schemas.microsoft.com/office/infopath/2007/PartnerControls">
          <TermName xmlns="http://schemas.microsoft.com/office/infopath/2007/PartnerControls">Speciation Training</TermName>
          <TermId xmlns="http://schemas.microsoft.com/office/infopath/2007/PartnerControls">426d0bef-c1bf-4a92-abd1-a607cf64e59e</TermId>
        </TermInfo>
      </Terms>
    </TaxKeywordTaxHTField>
    <Status xmlns="8f75adca-0fe3-4657-b07a-186b256b984e" xsi:nil="true"/>
    <Record xmlns="4ffa91fb-a0ff-4ac5-b2db-65c790d184a4">Shared</Record>
    <Rights xmlns="4ffa91fb-a0ff-4ac5-b2db-65c790d184a4" xsi:nil="true"/>
    <Document_x0020_Creation_x0020_Date xmlns="4ffa91fb-a0ff-4ac5-b2db-65c790d184a4">2017-03-07T05:00:00+00:00</Document_x0020_Creation_x0020_Date>
    <EPA_x0020_Office xmlns="4ffa91fb-a0ff-4ac5-b2db-65c790d184a4">OAR-OAQPS-AQAD-EIAG</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Strum, Madeleine</DisplayName>
        <AccountId>3178</AccountId>
        <AccountType/>
      </UserInfo>
    </Creator>
    <EPA_x0020_Related_x0020_Documents xmlns="4ffa91fb-a0ff-4ac5-b2db-65c790d184a4" xsi:nil="true"/>
    <Reference_x0020_No xmlns="8f75adca-0fe3-4657-b07a-186b256b984e" xsi:nil="true"/>
    <EPA_x0020_Contributor xmlns="4ffa91fb-a0ff-4ac5-b2db-65c790d184a4">
      <UserInfo>
        <DisplayName/>
        <AccountId xsi:nil="true"/>
        <AccountType/>
      </UserInfo>
    </EPA_x0020_Contributor>
    <TaxCatchAll xmlns="4ffa91fb-a0ff-4ac5-b2db-65c790d184a4">
      <Value>342</Value>
      <Value>344</Value>
      <Value>343</Value>
    </TaxCatchAll>
    <Ref_x0020_No xmlns="8f75adca-0fe3-4657-b07a-186b256b984e" xsi:nil="true"/>
    <Instructions xmlns="8f75adca-0fe3-4657-b07a-186b256b984e" xsi:nil="true"/>
    <SharedWithUsers xmlns="7d7b659b-c050-4388-b6f3-49109a48db57">
      <UserInfo>
        <DisplayName>Kosusko, Mike</DisplayName>
        <AccountId>1734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C521BCFB1E584082B27A1B811DA110" ma:contentTypeVersion="27" ma:contentTypeDescription="Create a new document." ma:contentTypeScope="" ma:versionID="ec3f1ad7257d09cd7da41249818ee42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d7b659b-c050-4388-b6f3-49109a48db57" xmlns:ns6="8f75adca-0fe3-4657-b07a-186b256b984e" targetNamespace="http://schemas.microsoft.com/office/2006/metadata/properties" ma:root="true" ma:fieldsID="d51a52999c7b6b101ad1faa7f9b0bdf4" ns1:_="" ns2:_="" ns3:_="" ns4:_="" ns5:_="" ns6:_="">
    <xsd:import namespace="http://schemas.microsoft.com/sharepoint/v3"/>
    <xsd:import namespace="4ffa91fb-a0ff-4ac5-b2db-65c790d184a4"/>
    <xsd:import namespace="http://schemas.microsoft.com/sharepoint.v3"/>
    <xsd:import namespace="http://schemas.microsoft.com/sharepoint/v3/fields"/>
    <xsd:import namespace="7d7b659b-c050-4388-b6f3-49109a48db57"/>
    <xsd:import namespace="8f75adca-0fe3-4657-b07a-186b256b984e"/>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Reference_x0020_No" minOccurs="0"/>
                <xsd:element ref="ns6:Ref_x0020_No" minOccurs="0"/>
                <xsd:element ref="ns6:Reviewer" minOccurs="0"/>
                <xsd:element ref="ns6:Status" minOccurs="0"/>
                <xsd:element ref="ns5:LastSharedByUser" minOccurs="0"/>
                <xsd:element ref="ns5:LastSharedByTime" minOccurs="0"/>
                <xsd:element ref="ns6:Instructions" minOccurs="0"/>
                <xsd:element ref="ns6:MediaServiceMetadata" minOccurs="0"/>
                <xsd:element ref="ns6: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ee8ad1b5-879f-4067-9706-71307984bf0c}" ma:internalName="TaxCatchAllLabel" ma:readOnly="true" ma:showField="CatchAllDataLabel" ma:web="6ef8e8c5-f940-4ac6-8152-b6db564ce6b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ee8ad1b5-879f-4067-9706-71307984bf0c}" ma:internalName="TaxCatchAll" ma:showField="CatchAllData" ma:web="6ef8e8c5-f940-4ac6-8152-b6db564ce6b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7b659b-c050-4388-b6f3-49109a48db57"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5" nillable="true" ma:displayName="Last Shared By User" ma:description="" ma:internalName="LastSharedByUser" ma:readOnly="true">
      <xsd:simpleType>
        <xsd:restriction base="dms:Note">
          <xsd:maxLength value="255"/>
        </xsd:restriction>
      </xsd:simpleType>
    </xsd:element>
    <xsd:element name="LastSharedByTime" ma:index="3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75adca-0fe3-4657-b07a-186b256b984e" elementFormDefault="qualified">
    <xsd:import namespace="http://schemas.microsoft.com/office/2006/documentManagement/types"/>
    <xsd:import namespace="http://schemas.microsoft.com/office/infopath/2007/PartnerControls"/>
    <xsd:element name="Reference_x0020_No" ma:index="31" nillable="true" ma:displayName="Reference No" ma:internalName="Reference_x0020_No">
      <xsd:simpleType>
        <xsd:restriction base="dms:Note">
          <xsd:maxLength value="255"/>
        </xsd:restriction>
      </xsd:simpleType>
    </xsd:element>
    <xsd:element name="Ref_x0020_No" ma:index="32" nillable="true" ma:displayName="Ref No" ma:internalName="Ref_x0020_No">
      <xsd:simpleType>
        <xsd:restriction base="dms:Text">
          <xsd:maxLength value="255"/>
        </xsd:restriction>
      </xsd:simpleType>
    </xsd:element>
    <xsd:element name="Reviewer" ma:index="33" nillable="true" ma:displayName="Reviewer" ma:internalName="Reviewer">
      <xsd:simpleType>
        <xsd:restriction base="dms:Note">
          <xsd:maxLength value="255"/>
        </xsd:restriction>
      </xsd:simpleType>
    </xsd:element>
    <xsd:element name="Status" ma:index="34" nillable="true" ma:displayName="Status" ma:internalName="Status">
      <xsd:simpleType>
        <xsd:restriction base="dms:Text">
          <xsd:maxLength value="255"/>
        </xsd:restriction>
      </xsd:simpleType>
    </xsd:element>
    <xsd:element name="Instructions" ma:index="37" nillable="true" ma:displayName="Instructions" ma:internalName="Instructions">
      <xsd:simpleType>
        <xsd:restriction base="dms:Note">
          <xsd:maxLength value="255"/>
        </xsd:restriction>
      </xsd:simpleType>
    </xsd:element>
    <xsd:element name="MediaServiceMetadata" ma:index="38" nillable="true" ma:displayName="MediaServiceMetadata" ma:description="" ma:hidden="true" ma:internalName="MediaServiceMetadata" ma:readOnly="true">
      <xsd:simpleType>
        <xsd:restriction base="dms:Note"/>
      </xsd:simpleType>
    </xsd:element>
    <xsd:element name="MediaServiceFastMetadata" ma:index="3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9509D-DCAC-466B-91AC-991E93631FDC}">
  <ds:schemaRefs>
    <ds:schemaRef ds:uri="http://schemas.microsoft.com/sharepoint/v3/contenttype/forms"/>
  </ds:schemaRefs>
</ds:datastoreItem>
</file>

<file path=customXml/itemProps2.xml><?xml version="1.0" encoding="utf-8"?>
<ds:datastoreItem xmlns:ds="http://schemas.openxmlformats.org/officeDocument/2006/customXml" ds:itemID="{51146172-B6BA-4542-9710-1269FCDFF2B0}">
  <ds:schemaRefs>
    <ds:schemaRef ds:uri="http://purl.org/dc/elements/1.1/"/>
    <ds:schemaRef ds:uri="http://schemas.microsoft.com/sharepoint/v3/fields"/>
    <ds:schemaRef ds:uri="http://purl.org/dc/dcmitype/"/>
    <ds:schemaRef ds:uri="7d7b659b-c050-4388-b6f3-49109a48db57"/>
    <ds:schemaRef ds:uri="http://schemas.microsoft.com/office/2006/metadata/properties"/>
    <ds:schemaRef ds:uri="http://schemas.microsoft.com/office/infopath/2007/PartnerControls"/>
    <ds:schemaRef ds:uri="http://schemas.microsoft.com/sharepoint.v3"/>
    <ds:schemaRef ds:uri="4ffa91fb-a0ff-4ac5-b2db-65c790d184a4"/>
    <ds:schemaRef ds:uri="http://schemas.openxmlformats.org/package/2006/metadata/core-properties"/>
    <ds:schemaRef ds:uri="http://purl.org/dc/terms/"/>
    <ds:schemaRef ds:uri="http://schemas.microsoft.com/office/2006/documentManagement/types"/>
    <ds:schemaRef ds:uri="8f75adca-0fe3-4657-b07a-186b256b984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935FC170-A7E3-48C9-8CB1-99166367E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7d7b659b-c050-4388-b6f3-49109a48db57"/>
    <ds:schemaRef ds:uri="8f75adca-0fe3-4657-b07a-186b256b9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37299</TotalTime>
  <Words>5761</Words>
  <Application>Microsoft Office PowerPoint</Application>
  <PresentationFormat>On-screen Show (4:3)</PresentationFormat>
  <Paragraphs>1575</Paragraphs>
  <Slides>82</Slides>
  <Notes>61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82</vt:i4>
      </vt:variant>
    </vt:vector>
  </HeadingPairs>
  <TitlesOfParts>
    <vt:vector size="96" baseType="lpstr">
      <vt:lpstr>ＭＳ Ｐゴシック</vt:lpstr>
      <vt:lpstr>Arial</vt:lpstr>
      <vt:lpstr>Bodoni MT</vt:lpstr>
      <vt:lpstr>Calibri</vt:lpstr>
      <vt:lpstr>Courier New</vt:lpstr>
      <vt:lpstr>Lucida Sans Unicode</vt:lpstr>
      <vt:lpstr>Symbol</vt:lpstr>
      <vt:lpstr>Times</vt:lpstr>
      <vt:lpstr>Times New Roman</vt:lpstr>
      <vt:lpstr>Verdana</vt:lpstr>
      <vt:lpstr>Wingdings 2</vt:lpstr>
      <vt:lpstr>Wingdings 3</vt:lpstr>
      <vt:lpstr>Blank Presentation</vt:lpstr>
      <vt:lpstr>Concourse</vt:lpstr>
      <vt:lpstr>PowerPoint Presentation</vt:lpstr>
      <vt:lpstr>SPECIATE and Preparing VOC and PM chemical speciation profiles for air quality modeling           </vt:lpstr>
      <vt:lpstr>TRAINERS</vt:lpstr>
      <vt:lpstr>COURSE OUTLINE</vt:lpstr>
      <vt:lpstr>CLASS OBJECTIVES</vt:lpstr>
      <vt:lpstr>SPECIATE 101</vt:lpstr>
      <vt:lpstr>WHAT IS SPECIATION?</vt:lpstr>
      <vt:lpstr>SPECIATION IN GENERAL (STEPS)</vt:lpstr>
      <vt:lpstr>SPECIATION IN GENERAL (SPECIATE)</vt:lpstr>
      <vt:lpstr>WHAT IS SPECIATE?</vt:lpstr>
      <vt:lpstr>WHAT IS SPECIATE? (continued)</vt:lpstr>
      <vt:lpstr>WHAT IS SPECIATE? (continued)</vt:lpstr>
      <vt:lpstr>KEY TABLES IN SPECIATE</vt:lpstr>
      <vt:lpstr>KEY SPECIATE QUERIES  </vt:lpstr>
      <vt:lpstr>EXAMPLES – USING MS ACCESS</vt:lpstr>
      <vt:lpstr>KEY METADATA COLUMNS</vt:lpstr>
      <vt:lpstr>QUESTIONS?</vt:lpstr>
      <vt:lpstr>THE SPECIATE DATA BROWSER</vt:lpstr>
      <vt:lpstr>SPECIATE DATA BROWSER QUERY</vt:lpstr>
      <vt:lpstr>SPECIATE 4.5 HIGHLIGHTS</vt:lpstr>
      <vt:lpstr>Profiles for SPECIATE5.0 (Spring 2019 release)</vt:lpstr>
      <vt:lpstr>QUESTIONS?</vt:lpstr>
      <vt:lpstr>SPECIATION CONCEPTS</vt:lpstr>
      <vt:lpstr>VOC/TOG TERMINOLOGY</vt:lpstr>
      <vt:lpstr>PowerPoint Presentation</vt:lpstr>
      <vt:lpstr>VOC EXEMPTION INFORMATION</vt:lpstr>
      <vt:lpstr>CURRENT STATUS OF VOC EXEMPTION</vt:lpstr>
      <vt:lpstr>PowerPoint Presentation</vt:lpstr>
      <vt:lpstr>CONVERTING VOC TO TOG</vt:lpstr>
      <vt:lpstr>PowerPoint Presentation</vt:lpstr>
      <vt:lpstr>QUESTIONS?</vt:lpstr>
      <vt:lpstr>Profiles in SPECIATE are a part of what is needed for AQ modeling</vt:lpstr>
      <vt:lpstr>PM2.5 SPECIATION- MODELING PROFILE EXAMPLE</vt:lpstr>
      <vt:lpstr>HOW DO YOU KNOW THE PM2.5 PROFILE HAS WHAT YOU NEED?</vt:lpstr>
      <vt:lpstr>SIMPLIFIED PROFILES – PM2.5 ONLY</vt:lpstr>
      <vt:lpstr>ASSIGNING SOURCES TO PROFILES – GSREF</vt:lpstr>
      <vt:lpstr>Examples of Profile Assignments</vt:lpstr>
      <vt:lpstr>COMPOSITE PROFILES</vt:lpstr>
      <vt:lpstr>“GAP-FILLING” PROFILES</vt:lpstr>
      <vt:lpstr>QUESTIONS?</vt:lpstr>
      <vt:lpstr>VOC INTEGRATION - CONCEPT</vt:lpstr>
      <vt:lpstr>PowerPoint Presentation</vt:lpstr>
      <vt:lpstr>EXAMPLE OF INTEGRATED PROFILE</vt:lpstr>
      <vt:lpstr>WHY NOT INTEGRATE A SOURCE</vt:lpstr>
      <vt:lpstr>TWO APPROACHES TO NO-INTEGRATE</vt:lpstr>
      <vt:lpstr>VOC INTEGRATION BY SECTOR</vt:lpstr>
      <vt:lpstr>ONROAD SPECIATION</vt:lpstr>
      <vt:lpstr>ONROAD SPECIATION IN MOVES</vt:lpstr>
      <vt:lpstr>NONROAD SPECIATION</vt:lpstr>
      <vt:lpstr>COMBINATION PROFILES</vt:lpstr>
      <vt:lpstr>COMBINATION PROFILES (cont.)</vt:lpstr>
      <vt:lpstr>QUESTIONS?</vt:lpstr>
      <vt:lpstr>BREAK</vt:lpstr>
      <vt:lpstr>SPECIATE DATA GAPS AND FUTURE PLANS</vt:lpstr>
      <vt:lpstr>DATA GAP ANALYSIS – AN ONGOING PROCESS   </vt:lpstr>
      <vt:lpstr>PAST EFFORT: 2008 NEI (2013 VOLUNTEER)</vt:lpstr>
      <vt:lpstr>IMPACT OF MISMATCHED PROFILES</vt:lpstr>
      <vt:lpstr>PAST EFFORTS: 2011 NEI MODELING PLATFORM IMPROVEMENTS</vt:lpstr>
      <vt:lpstr>Assessment of Important SPECIATE Profiles in EPA’s Emissions Modeling Platform and Current Data Gaps</vt:lpstr>
      <vt:lpstr>Major PM2.5 Profiles (% of mass assigned in 2014 EPA modeling platform)* - from Bray’s work</vt:lpstr>
      <vt:lpstr>VOC PROFILES – REGIONAL DIFFERENCES*</vt:lpstr>
      <vt:lpstr>THE SPECIATE WORKGROUP AND FUTURE PLANS</vt:lpstr>
      <vt:lpstr>FUTURE SPECIATE PLANS</vt:lpstr>
      <vt:lpstr>SPECIATION FOR AQ MODELING</vt:lpstr>
      <vt:lpstr>SPECIATION STEPS IN MODELING TOOLS</vt:lpstr>
      <vt:lpstr>SPECIATION TOOL - SPTOOL</vt:lpstr>
      <vt:lpstr>PowerPoint Presentation</vt:lpstr>
      <vt:lpstr>DEFINITIONS</vt:lpstr>
      <vt:lpstr>ATMOSPHERIC CHEMISTRY IN AQM</vt:lpstr>
      <vt:lpstr>PREPARING EMISSIONS FOR MODELING</vt:lpstr>
      <vt:lpstr>SMOKE GSPRO and GSCNV files</vt:lpstr>
      <vt:lpstr>Example GSPRO records</vt:lpstr>
      <vt:lpstr>Example GSPRO records using Inventory HAPs</vt:lpstr>
      <vt:lpstr>Example GSPRO records using inventory HAPs</vt:lpstr>
      <vt:lpstr>Example GSPRO records using inventory HAPs</vt:lpstr>
      <vt:lpstr>GSPRO PM2.5 example</vt:lpstr>
      <vt:lpstr>Calcs done by SPTOOL to go from SPECIATE profile to GSPRO profile  Spreadsheet Tool:  Sample_VOC_profile_calcs_speciate_training.xlsx</vt:lpstr>
      <vt:lpstr>extras</vt:lpstr>
      <vt:lpstr>SPTOOL SOFTWARE REQUIREMENTS</vt:lpstr>
      <vt:lpstr>RUN PARAMETERS</vt:lpstr>
      <vt:lpstr>SPTOOL FAQ</vt:lpstr>
      <vt:lpstr>SPTOOL FAQ</vt:lpstr>
    </vt:vector>
  </TitlesOfParts>
  <Company>US EPA and contractor for the US 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SPECIATE and Speciation Tool Training - VOC and PM for Air Quality Modeling</dc:title>
  <dc:subject>Speciation training  Air Quality Modeling for the 2017 International Emission Inventory Conference</dc:subject>
  <dc:creator>Madeleine Strum (EPA/OAQPS), Mike Kosusko (EPA/ORD), Tejas Shah (Ramboll Environ)</dc:creator>
  <cp:keywords>SPECIATE, Speciation Training, Speciation Tool</cp:keywords>
  <dc:description>For the 2017 International Emission Inventory Conference</dc:description>
  <cp:lastModifiedBy>Strum, Madeleine</cp:lastModifiedBy>
  <cp:revision>874</cp:revision>
  <cp:lastPrinted>2018-05-04T20:09:17Z</cp:lastPrinted>
  <dcterms:modified xsi:type="dcterms:W3CDTF">2018-05-09T20:05:14Z</dcterms:modified>
  <cp:category>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0x010100E7C521BCFB1E584082B27A1B811DA110</vt:lpwstr>
  </property>
  <property fmtid="{D5CDD505-2E9C-101B-9397-08002B2CF9AE}" pid="3" name="TaxKeyword">
    <vt:lpwstr>342;#SPECIATE|47f07743-03ca-4c3b-8f0e-73fcf7ee920f;#344;#Speciation Tool|a7789ef2-e623-434c-9817-631b596953d2;#343;#Speciation Training|426d0bef-c1bf-4a92-abd1-a607cf64e59e</vt:lpwstr>
  </property>
  <property fmtid="{D5CDD505-2E9C-101B-9397-08002B2CF9AE}" pid="4" name="EPA Subject">
    <vt:lpwstr/>
  </property>
  <property fmtid="{D5CDD505-2E9C-101B-9397-08002B2CF9AE}" pid="5" name="Document Type">
    <vt:lpwstr/>
  </property>
</Properties>
</file>