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3" r:id="rId2"/>
    <p:sldId id="258" r:id="rId3"/>
    <p:sldId id="263" r:id="rId4"/>
    <p:sldId id="275" r:id="rId5"/>
    <p:sldId id="262" r:id="rId6"/>
    <p:sldId id="272" r:id="rId7"/>
    <p:sldId id="288" r:id="rId8"/>
    <p:sldId id="274" r:id="rId9"/>
    <p:sldId id="280" r:id="rId10"/>
    <p:sldId id="281" r:id="rId11"/>
    <p:sldId id="282" r:id="rId12"/>
    <p:sldId id="283" r:id="rId13"/>
    <p:sldId id="284" r:id="rId14"/>
    <p:sldId id="285" r:id="rId15"/>
    <p:sldId id="286" r:id="rId16"/>
    <p:sldId id="287"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iffin, Stephanie" initials="GS" lastIdx="1" clrIdx="0">
    <p:extLst>
      <p:ext uri="{19B8F6BF-5375-455C-9EA6-DF929625EA0E}">
        <p15:presenceInfo xmlns:p15="http://schemas.microsoft.com/office/powerpoint/2012/main" userId="S-1-5-21-1339303556-449845944-1601390327-397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541"/>
    <a:srgbClr val="F1800F"/>
    <a:srgbClr val="FCA9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5252" autoAdjust="0"/>
  </p:normalViewPr>
  <p:slideViewPr>
    <p:cSldViewPr snapToGrid="0">
      <p:cViewPr>
        <p:scale>
          <a:sx n="50" d="100"/>
          <a:sy n="50" d="100"/>
        </p:scale>
        <p:origin x="341" y="3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656FA7-90CC-4DFB-868E-1FDD1E518291}" type="doc">
      <dgm:prSet loTypeId="urn:microsoft.com/office/officeart/2005/8/layout/venn2" loCatId="relationship" qsTypeId="urn:microsoft.com/office/officeart/2005/8/quickstyle/simple1" qsCatId="simple" csTypeId="urn:microsoft.com/office/officeart/2005/8/colors/accent0_1" csCatId="mainScheme" phldr="1"/>
      <dgm:spPr/>
      <dgm:t>
        <a:bodyPr/>
        <a:lstStyle/>
        <a:p>
          <a:endParaRPr lang="en-US"/>
        </a:p>
      </dgm:t>
    </dgm:pt>
    <dgm:pt modelId="{89C32DF2-5162-464C-9BEC-E77AE07E8243}">
      <dgm:prSet phldrT="[Text]" custT="1"/>
      <dgm:spPr>
        <a:solidFill>
          <a:schemeClr val="lt1">
            <a:hueOff val="0"/>
            <a:satOff val="0"/>
            <a:lumOff val="0"/>
            <a:alpha val="52000"/>
          </a:schemeClr>
        </a:solidFill>
      </dgm:spPr>
      <dgm:t>
        <a:bodyPr/>
        <a:lstStyle/>
        <a:p>
          <a:endParaRPr lang="en-US" sz="2800" dirty="0"/>
        </a:p>
      </dgm:t>
    </dgm:pt>
    <dgm:pt modelId="{90A58E40-B087-486E-AB94-9F826133F8B1}" type="parTrans" cxnId="{0EB049E3-A738-41AE-B3FC-00520EB0FF19}">
      <dgm:prSet/>
      <dgm:spPr/>
      <dgm:t>
        <a:bodyPr/>
        <a:lstStyle/>
        <a:p>
          <a:endParaRPr lang="en-US"/>
        </a:p>
      </dgm:t>
    </dgm:pt>
    <dgm:pt modelId="{8CD3FF07-3FAA-4289-A3B4-76127EFC01B8}" type="sibTrans" cxnId="{0EB049E3-A738-41AE-B3FC-00520EB0FF19}">
      <dgm:prSet/>
      <dgm:spPr/>
      <dgm:t>
        <a:bodyPr/>
        <a:lstStyle/>
        <a:p>
          <a:endParaRPr lang="en-US"/>
        </a:p>
      </dgm:t>
    </dgm:pt>
    <dgm:pt modelId="{3F578CE4-B3AA-421D-B72C-258517B7D22F}">
      <dgm:prSet phldrT="[Text]"/>
      <dgm:spPr>
        <a:solidFill>
          <a:schemeClr val="lt1">
            <a:hueOff val="0"/>
            <a:satOff val="0"/>
            <a:lumOff val="0"/>
            <a:alpha val="55000"/>
          </a:schemeClr>
        </a:solidFill>
      </dgm:spPr>
      <dgm:t>
        <a:bodyPr/>
        <a:lstStyle/>
        <a:p>
          <a:endParaRPr lang="en-US" dirty="0"/>
        </a:p>
      </dgm:t>
    </dgm:pt>
    <dgm:pt modelId="{662F0A14-0C78-4127-81D6-00C3A8EB40DA}" type="parTrans" cxnId="{4AC26272-2B59-4B69-B6DA-0E8E5E935A9D}">
      <dgm:prSet/>
      <dgm:spPr/>
      <dgm:t>
        <a:bodyPr/>
        <a:lstStyle/>
        <a:p>
          <a:endParaRPr lang="en-US"/>
        </a:p>
      </dgm:t>
    </dgm:pt>
    <dgm:pt modelId="{A032F2A8-4A85-47DA-A661-C21108D63DE0}" type="sibTrans" cxnId="{4AC26272-2B59-4B69-B6DA-0E8E5E935A9D}">
      <dgm:prSet/>
      <dgm:spPr/>
      <dgm:t>
        <a:bodyPr/>
        <a:lstStyle/>
        <a:p>
          <a:endParaRPr lang="en-US"/>
        </a:p>
      </dgm:t>
    </dgm:pt>
    <dgm:pt modelId="{083B9A9D-1DDA-4399-B35D-249E3A019763}" type="pres">
      <dgm:prSet presAssocID="{D6656FA7-90CC-4DFB-868E-1FDD1E518291}" presName="Name0" presStyleCnt="0">
        <dgm:presLayoutVars>
          <dgm:chMax val="7"/>
          <dgm:resizeHandles val="exact"/>
        </dgm:presLayoutVars>
      </dgm:prSet>
      <dgm:spPr/>
    </dgm:pt>
    <dgm:pt modelId="{94C54CA0-2D12-491F-9A29-EC620CCCDD2B}" type="pres">
      <dgm:prSet presAssocID="{D6656FA7-90CC-4DFB-868E-1FDD1E518291}" presName="comp1" presStyleCnt="0"/>
      <dgm:spPr/>
    </dgm:pt>
    <dgm:pt modelId="{39EECFAB-109E-4A18-9818-1CD9476D0E0E}" type="pres">
      <dgm:prSet presAssocID="{D6656FA7-90CC-4DFB-868E-1FDD1E518291}" presName="circle1" presStyleLbl="node1" presStyleIdx="0" presStyleCnt="2"/>
      <dgm:spPr/>
    </dgm:pt>
    <dgm:pt modelId="{F8129FF2-6BEC-40F5-8689-FD1D1E776078}" type="pres">
      <dgm:prSet presAssocID="{D6656FA7-90CC-4DFB-868E-1FDD1E518291}" presName="c1text" presStyleLbl="node1" presStyleIdx="0" presStyleCnt="2">
        <dgm:presLayoutVars>
          <dgm:bulletEnabled val="1"/>
        </dgm:presLayoutVars>
      </dgm:prSet>
      <dgm:spPr/>
    </dgm:pt>
    <dgm:pt modelId="{791A63AC-76E3-46DA-891E-1309F1991F19}" type="pres">
      <dgm:prSet presAssocID="{D6656FA7-90CC-4DFB-868E-1FDD1E518291}" presName="comp2" presStyleCnt="0"/>
      <dgm:spPr/>
    </dgm:pt>
    <dgm:pt modelId="{51875B57-6086-4ADC-A6F3-B015F41CEF39}" type="pres">
      <dgm:prSet presAssocID="{D6656FA7-90CC-4DFB-868E-1FDD1E518291}" presName="circle2" presStyleLbl="node1" presStyleIdx="1" presStyleCnt="2" custScaleX="68210" custScaleY="68275" custLinFactNeighborX="-28406" custLinFactNeighborY="11983"/>
      <dgm:spPr/>
    </dgm:pt>
    <dgm:pt modelId="{78C558D8-7193-4F6C-AC3E-94F87A5FD0AC}" type="pres">
      <dgm:prSet presAssocID="{D6656FA7-90CC-4DFB-868E-1FDD1E518291}" presName="c2text" presStyleLbl="node1" presStyleIdx="1" presStyleCnt="2">
        <dgm:presLayoutVars>
          <dgm:bulletEnabled val="1"/>
        </dgm:presLayoutVars>
      </dgm:prSet>
      <dgm:spPr/>
    </dgm:pt>
  </dgm:ptLst>
  <dgm:cxnLst>
    <dgm:cxn modelId="{63CD7533-C48B-4FFA-B69F-5DAD14645509}" type="presOf" srcId="{89C32DF2-5162-464C-9BEC-E77AE07E8243}" destId="{F8129FF2-6BEC-40F5-8689-FD1D1E776078}" srcOrd="1" destOrd="0" presId="urn:microsoft.com/office/officeart/2005/8/layout/venn2"/>
    <dgm:cxn modelId="{4AC26272-2B59-4B69-B6DA-0E8E5E935A9D}" srcId="{D6656FA7-90CC-4DFB-868E-1FDD1E518291}" destId="{3F578CE4-B3AA-421D-B72C-258517B7D22F}" srcOrd="1" destOrd="0" parTransId="{662F0A14-0C78-4127-81D6-00C3A8EB40DA}" sibTransId="{A032F2A8-4A85-47DA-A661-C21108D63DE0}"/>
    <dgm:cxn modelId="{5DA3DA9C-3481-4DB7-A74B-8D16E9DC971B}" type="presOf" srcId="{3F578CE4-B3AA-421D-B72C-258517B7D22F}" destId="{78C558D8-7193-4F6C-AC3E-94F87A5FD0AC}" srcOrd="1" destOrd="0" presId="urn:microsoft.com/office/officeart/2005/8/layout/venn2"/>
    <dgm:cxn modelId="{D6E352A6-0843-4090-9303-064516B2BCD4}" type="presOf" srcId="{D6656FA7-90CC-4DFB-868E-1FDD1E518291}" destId="{083B9A9D-1DDA-4399-B35D-249E3A019763}" srcOrd="0" destOrd="0" presId="urn:microsoft.com/office/officeart/2005/8/layout/venn2"/>
    <dgm:cxn modelId="{7C1F11E0-EE31-450D-8194-2401D24EA682}" type="presOf" srcId="{3F578CE4-B3AA-421D-B72C-258517B7D22F}" destId="{51875B57-6086-4ADC-A6F3-B015F41CEF39}" srcOrd="0" destOrd="0" presId="urn:microsoft.com/office/officeart/2005/8/layout/venn2"/>
    <dgm:cxn modelId="{0EB049E3-A738-41AE-B3FC-00520EB0FF19}" srcId="{D6656FA7-90CC-4DFB-868E-1FDD1E518291}" destId="{89C32DF2-5162-464C-9BEC-E77AE07E8243}" srcOrd="0" destOrd="0" parTransId="{90A58E40-B087-486E-AB94-9F826133F8B1}" sibTransId="{8CD3FF07-3FAA-4289-A3B4-76127EFC01B8}"/>
    <dgm:cxn modelId="{9B3698E6-3BB6-434E-91CA-6D7B5BFE90EF}" type="presOf" srcId="{89C32DF2-5162-464C-9BEC-E77AE07E8243}" destId="{39EECFAB-109E-4A18-9818-1CD9476D0E0E}" srcOrd="0" destOrd="0" presId="urn:microsoft.com/office/officeart/2005/8/layout/venn2"/>
    <dgm:cxn modelId="{540CB3AF-102C-4780-A3D1-2D41C777EAD0}" type="presParOf" srcId="{083B9A9D-1DDA-4399-B35D-249E3A019763}" destId="{94C54CA0-2D12-491F-9A29-EC620CCCDD2B}" srcOrd="0" destOrd="0" presId="urn:microsoft.com/office/officeart/2005/8/layout/venn2"/>
    <dgm:cxn modelId="{FA4ABB56-FB55-4DAD-9DD8-C772B5ED4C48}" type="presParOf" srcId="{94C54CA0-2D12-491F-9A29-EC620CCCDD2B}" destId="{39EECFAB-109E-4A18-9818-1CD9476D0E0E}" srcOrd="0" destOrd="0" presId="urn:microsoft.com/office/officeart/2005/8/layout/venn2"/>
    <dgm:cxn modelId="{A73CA319-785F-4562-B546-7862AAF02BAF}" type="presParOf" srcId="{94C54CA0-2D12-491F-9A29-EC620CCCDD2B}" destId="{F8129FF2-6BEC-40F5-8689-FD1D1E776078}" srcOrd="1" destOrd="0" presId="urn:microsoft.com/office/officeart/2005/8/layout/venn2"/>
    <dgm:cxn modelId="{41C361F4-C388-4312-A9DA-E46E14895422}" type="presParOf" srcId="{083B9A9D-1DDA-4399-B35D-249E3A019763}" destId="{791A63AC-76E3-46DA-891E-1309F1991F19}" srcOrd="1" destOrd="0" presId="urn:microsoft.com/office/officeart/2005/8/layout/venn2"/>
    <dgm:cxn modelId="{C7515886-E8F0-442B-AC0A-CD59F5517DCC}" type="presParOf" srcId="{791A63AC-76E3-46DA-891E-1309F1991F19}" destId="{51875B57-6086-4ADC-A6F3-B015F41CEF39}" srcOrd="0" destOrd="0" presId="urn:microsoft.com/office/officeart/2005/8/layout/venn2"/>
    <dgm:cxn modelId="{632DFB59-5A31-4704-8C4C-06C022A88D13}" type="presParOf" srcId="{791A63AC-76E3-46DA-891E-1309F1991F19}" destId="{78C558D8-7193-4F6C-AC3E-94F87A5FD0AC}"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ECFAB-109E-4A18-9818-1CD9476D0E0E}">
      <dsp:nvSpPr>
        <dsp:cNvPr id="0" name=""/>
        <dsp:cNvSpPr/>
      </dsp:nvSpPr>
      <dsp:spPr>
        <a:xfrm>
          <a:off x="831095" y="0"/>
          <a:ext cx="3762523" cy="3762523"/>
        </a:xfrm>
        <a:prstGeom prst="ellipse">
          <a:avLst/>
        </a:prstGeom>
        <a:solidFill>
          <a:schemeClr val="lt1">
            <a:hueOff val="0"/>
            <a:satOff val="0"/>
            <a:lumOff val="0"/>
            <a:alpha val="52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a:off x="1724694" y="282189"/>
        <a:ext cx="1975324" cy="639628"/>
      </dsp:txXfrm>
    </dsp:sp>
    <dsp:sp modelId="{51875B57-6086-4ADC-A6F3-B015F41CEF39}">
      <dsp:nvSpPr>
        <dsp:cNvPr id="0" name=""/>
        <dsp:cNvSpPr/>
      </dsp:nvSpPr>
      <dsp:spPr>
        <a:xfrm>
          <a:off x="948363" y="1726400"/>
          <a:ext cx="1924812" cy="1926646"/>
        </a:xfrm>
        <a:prstGeom prst="ellipse">
          <a:avLst/>
        </a:prstGeom>
        <a:solidFill>
          <a:schemeClr val="lt1">
            <a:hueOff val="0"/>
            <a:satOff val="0"/>
            <a:lumOff val="0"/>
            <a:alpha val="5500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endParaRPr lang="en-US" sz="3400" kern="1200" dirty="0"/>
        </a:p>
      </dsp:txBody>
      <dsp:txXfrm>
        <a:off x="1230246" y="2208062"/>
        <a:ext cx="1361048" cy="96332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51FE40E-14AE-4C4C-94EF-4D325BB5AA13}" type="datetimeFigureOut">
              <a:rPr lang="en-US" smtClean="0"/>
              <a:t>5/14/2018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8F2C8D7-86D8-492A-B21F-C53DD0A36EC5}" type="slidenum">
              <a:rPr lang="en-US" smtClean="0"/>
              <a:t>‹#›</a:t>
            </a:fld>
            <a:endParaRPr lang="en-US"/>
          </a:p>
        </p:txBody>
      </p:sp>
    </p:spTree>
    <p:extLst>
      <p:ext uri="{BB962C8B-B14F-4D97-AF65-F5344CB8AC3E}">
        <p14:creationId xmlns:p14="http://schemas.microsoft.com/office/powerpoint/2010/main" val="3630009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t>
            </a:r>
            <a:r>
              <a:rPr lang="en-US" sz="1200" kern="1200" dirty="0">
                <a:solidFill>
                  <a:schemeClr val="tx1"/>
                </a:solidFill>
                <a:effectLst/>
                <a:latin typeface="+mn-lt"/>
                <a:ea typeface="+mn-ea"/>
                <a:cs typeface="+mn-cs"/>
              </a:rPr>
              <a:t> I’m Madeleine Strum with the Emissions Inventory Group and I’m going to talk about an R&amp;D team made up of folks from the TRI, NEI and SLT reporting programs. We are working on under the Product Design Team of Combined Air Emissions Reporting project or CAER. The goal of CAER is to</a:t>
            </a:r>
            <a:r>
              <a:rPr lang="en-US" dirty="0"/>
              <a:t> create a system where facilities submit all air emissions data through one portal and interconnectivity across systems allows the common data to be shared.</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The CAER goals include reducing burden to entities required to report, improving timeliness and transparency, consistency, and data quality.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TRI-NEI-SLT team is doing research to help inform CAER. Phase I research was completed in 2017 and Phase 2 is underway. </a:t>
            </a:r>
          </a:p>
          <a:p>
            <a:r>
              <a:rPr lang="en-US" dirty="0"/>
              <a:t>Some of the Phase </a:t>
            </a:r>
            <a:r>
              <a:rPr lang="en-US" dirty="0" err="1"/>
              <a:t>Islides</a:t>
            </a:r>
            <a:r>
              <a:rPr lang="en-US" dirty="0"/>
              <a:t> were presented at the EI conference last August.  I’ll be reviewing those and share some preliminary results on Phase 2.</a:t>
            </a:r>
          </a:p>
        </p:txBody>
      </p:sp>
      <p:sp>
        <p:nvSpPr>
          <p:cNvPr id="4" name="Slide Number Placeholder 3"/>
          <p:cNvSpPr>
            <a:spLocks noGrp="1"/>
          </p:cNvSpPr>
          <p:nvPr>
            <p:ph type="sldNum" sz="quarter" idx="10"/>
          </p:nvPr>
        </p:nvSpPr>
        <p:spPr/>
        <p:txBody>
          <a:bodyPr/>
          <a:lstStyle/>
          <a:p>
            <a:fld id="{B8F2C8D7-86D8-492A-B21F-C53DD0A36EC5}" type="slidenum">
              <a:rPr lang="en-US" smtClean="0"/>
              <a:t>1</a:t>
            </a:fld>
            <a:endParaRPr lang="en-US"/>
          </a:p>
        </p:txBody>
      </p:sp>
    </p:spTree>
    <p:extLst>
      <p:ext uri="{BB962C8B-B14F-4D97-AF65-F5344CB8AC3E}">
        <p14:creationId xmlns:p14="http://schemas.microsoft.com/office/powerpoint/2010/main" val="12457405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12</a:t>
            </a:fld>
            <a:endParaRPr lang="en-US"/>
          </a:p>
        </p:txBody>
      </p:sp>
    </p:spTree>
    <p:extLst>
      <p:ext uri="{BB962C8B-B14F-4D97-AF65-F5344CB8AC3E}">
        <p14:creationId xmlns:p14="http://schemas.microsoft.com/office/powerpoint/2010/main" val="112482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15</a:t>
            </a:fld>
            <a:endParaRPr lang="en-US"/>
          </a:p>
        </p:txBody>
      </p:sp>
    </p:spTree>
    <p:extLst>
      <p:ext uri="{BB962C8B-B14F-4D97-AF65-F5344CB8AC3E}">
        <p14:creationId xmlns:p14="http://schemas.microsoft.com/office/powerpoint/2010/main" val="772153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16</a:t>
            </a:fld>
            <a:endParaRPr lang="en-US"/>
          </a:p>
        </p:txBody>
      </p:sp>
    </p:spTree>
    <p:extLst>
      <p:ext uri="{BB962C8B-B14F-4D97-AF65-F5344CB8AC3E}">
        <p14:creationId xmlns:p14="http://schemas.microsoft.com/office/powerpoint/2010/main" val="264885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how states use TRI data for their NEI submissions.</a:t>
            </a:r>
          </a:p>
          <a:p>
            <a:r>
              <a:rPr lang="en-US" dirty="0"/>
              <a:t>Identify pollutants that are common between the TRI and NEI, and specify how they relate to each other if there is not a one-to-one match.</a:t>
            </a:r>
          </a:p>
          <a:p>
            <a:r>
              <a:rPr lang="en-US" dirty="0"/>
              <a:t>Identify differences in terminology used to define reporting requirements in each program.</a:t>
            </a:r>
          </a:p>
          <a:p>
            <a:endParaRPr lang="en-US" dirty="0"/>
          </a:p>
        </p:txBody>
      </p:sp>
      <p:sp>
        <p:nvSpPr>
          <p:cNvPr id="4" name="Slide Number Placeholder 3"/>
          <p:cNvSpPr>
            <a:spLocks noGrp="1"/>
          </p:cNvSpPr>
          <p:nvPr>
            <p:ph type="sldNum" sz="quarter" idx="10"/>
          </p:nvPr>
        </p:nvSpPr>
        <p:spPr/>
        <p:txBody>
          <a:bodyPr/>
          <a:lstStyle/>
          <a:p>
            <a:pPr defTabSz="931774">
              <a:defRPr/>
            </a:pPr>
            <a:fld id="{D3A837EF-A9E9-4CA3-9DBC-F547A63B9A59}" type="slidenum">
              <a:rPr lang="en-US" sz="1800" kern="0">
                <a:solidFill>
                  <a:sysClr val="windowText" lastClr="000000"/>
                </a:solidFill>
              </a:rPr>
              <a:pPr defTabSz="931774">
                <a:defRPr/>
              </a:pPr>
              <a:t>2</a:t>
            </a:fld>
            <a:endParaRPr lang="en-US" sz="1800" kern="0" dirty="0">
              <a:solidFill>
                <a:sysClr val="windowText" lastClr="000000"/>
              </a:solidFill>
            </a:endParaRPr>
          </a:p>
        </p:txBody>
      </p:sp>
    </p:spTree>
    <p:extLst>
      <p:ext uri="{BB962C8B-B14F-4D97-AF65-F5344CB8AC3E}">
        <p14:creationId xmlns:p14="http://schemas.microsoft.com/office/powerpoint/2010/main" val="1488893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r>
              <a:rPr lang="en-US" dirty="0"/>
              <a:t>Our team documented comparisons of basic requirements and definitions  like who reports, exemptions from reporting, activity/emissions thresholds, frequency of reporting, definition of facility.</a:t>
            </a:r>
          </a:p>
          <a:p>
            <a:pPr defTabSz="931774">
              <a:defRPr/>
            </a:pPr>
            <a:endParaRPr lang="en-US" dirty="0"/>
          </a:p>
          <a:p>
            <a:pPr defTabSz="931774">
              <a:defRPr/>
            </a:pPr>
            <a:r>
              <a:rPr lang="en-US" dirty="0"/>
              <a:t>Also industries and pollutants recovered. </a:t>
            </a:r>
          </a:p>
          <a:p>
            <a:pPr defTabSz="931774">
              <a:defRPr/>
            </a:pPr>
            <a:endParaRPr lang="en-US"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3</a:t>
            </a:fld>
            <a:endParaRPr lang="en-US"/>
          </a:p>
        </p:txBody>
      </p:sp>
    </p:spTree>
    <p:extLst>
      <p:ext uri="{BB962C8B-B14F-4D97-AF65-F5344CB8AC3E}">
        <p14:creationId xmlns:p14="http://schemas.microsoft.com/office/powerpoint/2010/main" val="2324218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r>
              <a:rPr lang="en-US" dirty="0"/>
              <a:t>While there is a large overlap between pollutants covered, there are also differences.  We also found chemical categories where there is only partial overlap between the two programs. An example of this includes diisocyanates. There are 20 individually listed diisocyanates reportable to TRI as a category. Some of these 20 are NEI pollutants but not all of them, so the TRI category does not match up with NEI data collected.</a:t>
            </a:r>
          </a:p>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4</a:t>
            </a:fld>
            <a:endParaRPr lang="en-US"/>
          </a:p>
        </p:txBody>
      </p:sp>
    </p:spTree>
    <p:extLst>
      <p:ext uri="{BB962C8B-B14F-4D97-AF65-F5344CB8AC3E}">
        <p14:creationId xmlns:p14="http://schemas.microsoft.com/office/powerpoint/2010/main" val="413168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pPr defTabSz="931774">
              <a:defRPr/>
            </a:pPr>
            <a:r>
              <a:rPr lang="en-US" dirty="0"/>
              <a:t>We created  pollutant cross walks matching TRI chemicals to National Emissions Inventory (NEI) pollutants and NEI pollutants to TRI chemicals . During the process of matching, TRI found that the current list of glycol ethers reported to NEI was out of date. In August of 2000, OAQPS updated their CAA glycol ether HAP definition, making their definition match TRI’s – with the one exception of EGBE which meets the structural definition but is a listed exemption.  Since then facilities have been allowed to report specific glycol ethers via the Emissions Inventory System (EIS) that do not meet the new definition. TRI alerted OAQPS to the issue, and OAQPS corrected their website and the EIS system. </a:t>
            </a:r>
          </a:p>
          <a:p>
            <a:pPr defTabSz="931774">
              <a:defRPr/>
            </a:pPr>
            <a:endParaRPr lang="en-US"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5</a:t>
            </a:fld>
            <a:endParaRPr lang="en-US"/>
          </a:p>
        </p:txBody>
      </p:sp>
    </p:spTree>
    <p:extLst>
      <p:ext uri="{BB962C8B-B14F-4D97-AF65-F5344CB8AC3E}">
        <p14:creationId xmlns:p14="http://schemas.microsoft.com/office/powerpoint/2010/main" val="4115065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SRS provides webservices for the chemicals that allows one to pull names, synonyms, and various properties of specific chemicals.  </a:t>
            </a:r>
          </a:p>
        </p:txBody>
      </p:sp>
      <p:sp>
        <p:nvSpPr>
          <p:cNvPr id="4" name="Slide Number Placeholder 3"/>
          <p:cNvSpPr>
            <a:spLocks noGrp="1"/>
          </p:cNvSpPr>
          <p:nvPr>
            <p:ph type="sldNum" sz="quarter" idx="10"/>
          </p:nvPr>
        </p:nvSpPr>
        <p:spPr/>
        <p:txBody>
          <a:bodyPr/>
          <a:lstStyle/>
          <a:p>
            <a:fld id="{B8F2C8D7-86D8-492A-B21F-C53DD0A36EC5}" type="slidenum">
              <a:rPr lang="en-US" smtClean="0"/>
              <a:t>6</a:t>
            </a:fld>
            <a:endParaRPr lang="en-US"/>
          </a:p>
        </p:txBody>
      </p:sp>
    </p:spTree>
    <p:extLst>
      <p:ext uri="{BB962C8B-B14F-4D97-AF65-F5344CB8AC3E}">
        <p14:creationId xmlns:p14="http://schemas.microsoft.com/office/powerpoint/2010/main" val="205076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8</a:t>
            </a:fld>
            <a:endParaRPr lang="en-US"/>
          </a:p>
        </p:txBody>
      </p:sp>
    </p:spTree>
    <p:extLst>
      <p:ext uri="{BB962C8B-B14F-4D97-AF65-F5344CB8AC3E}">
        <p14:creationId xmlns:p14="http://schemas.microsoft.com/office/powerpoint/2010/main" val="4015318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774">
              <a:defRPr/>
            </a:pPr>
            <a:fld id="{D3A837EF-A9E9-4CA3-9DBC-F547A63B9A59}" type="slidenum">
              <a:rPr lang="en-US" sz="1800" kern="0">
                <a:solidFill>
                  <a:sysClr val="windowText" lastClr="000000"/>
                </a:solidFill>
              </a:rPr>
              <a:pPr defTabSz="931774">
                <a:defRPr/>
              </a:pPr>
              <a:t>9</a:t>
            </a:fld>
            <a:endParaRPr lang="en-US" sz="1800" kern="0" dirty="0">
              <a:solidFill>
                <a:sysClr val="windowText" lastClr="000000"/>
              </a:solidFill>
            </a:endParaRPr>
          </a:p>
        </p:txBody>
      </p:sp>
    </p:spTree>
    <p:extLst>
      <p:ext uri="{BB962C8B-B14F-4D97-AF65-F5344CB8AC3E}">
        <p14:creationId xmlns:p14="http://schemas.microsoft.com/office/powerpoint/2010/main" val="7190624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F2C8D7-86D8-492A-B21F-C53DD0A36EC5}" type="slidenum">
              <a:rPr lang="en-US" smtClean="0"/>
              <a:t>10</a:t>
            </a:fld>
            <a:endParaRPr lang="en-US"/>
          </a:p>
        </p:txBody>
      </p:sp>
    </p:spTree>
    <p:extLst>
      <p:ext uri="{BB962C8B-B14F-4D97-AF65-F5344CB8AC3E}">
        <p14:creationId xmlns:p14="http://schemas.microsoft.com/office/powerpoint/2010/main" val="1660233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2C0C51A-F793-4EC4-A29F-299E66C79F03}" type="datetime1">
              <a:rPr lang="en-US" smtClean="0"/>
              <a:t>5/14/2018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611952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3DE318-AC93-48C4-9899-DEF8F9E49E14}"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2030004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57BE3B6-74DF-46CE-81ED-E6DEBEC9FBDB}"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1001623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1A6F25-3526-43A9-8935-C12E8701C471}"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96763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solidFill>
                  <a:schemeClr val="accent5">
                    <a:lumMod val="60000"/>
                    <a:lumOff val="40000"/>
                  </a:schemeClr>
                </a:solidFill>
              </a:defRPr>
            </a:lvl1pPr>
          </a:lstStyle>
          <a:p>
            <a:r>
              <a:rPr lang="en-US" dirty="0"/>
              <a:t>Click to edit Master title style</a:t>
            </a:r>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242AB2-9E3A-4CC2-8CC3-694EBD2A8F38}"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19290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B9D16EA-19EA-4EE0-B8D0-F1B0FD5A37FC}" type="datetime1">
              <a:rPr lang="en-US" smtClean="0"/>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2647470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04EA441-F452-42C5-ADFD-541C77CE7EAF}" type="datetime1">
              <a:rPr lang="en-US" smtClean="0"/>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643712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4494A4-AE96-4BD9-B30F-62246446B9A7}" type="datetime1">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5202840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833100-70E6-4B3E-9EAD-53226CBE0FFE}" type="datetime1">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1544027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lvl1pPr>
              <a:defRPr>
                <a:solidFill>
                  <a:schemeClr val="accent5">
                    <a:lumMod val="60000"/>
                    <a:lumOff val="40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C2AFBA-3E03-4E11-851A-94102A265123}" type="datetime1">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388228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7200" b="0" spc="-300">
                <a:solidFill>
                  <a:schemeClr val="accent5">
                    <a:lumMod val="60000"/>
                    <a:lumOff val="40000"/>
                  </a:schemeClr>
                </a:solidFill>
                <a:effectLst>
                  <a:outerShdw blurRad="469900" dist="342900" dir="5400000" sy="-20000" rotWithShape="0">
                    <a:prstClr val="black">
                      <a:alpha val="66000"/>
                    </a:prstClr>
                  </a:outerShdw>
                </a:effectLst>
                <a:latin typeface="+mj-lt"/>
              </a:defRPr>
            </a:lvl1pPr>
          </a:lstStyle>
          <a:p>
            <a:r>
              <a:rPr lang="en-US" dirty="0"/>
              <a:t>Click to edit Master title style</a:t>
            </a:r>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8E54AD-11AD-45B5-8375-52734B8B98BC}" type="datetime1">
              <a:rPr lang="en-US" smtClean="0"/>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432129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lumMod val="60000"/>
                    <a:lumOff val="40000"/>
                  </a:schemeClr>
                </a:solidFill>
              </a:defRPr>
            </a:lvl1pPr>
          </a:lstStyle>
          <a:p>
            <a:r>
              <a:rPr lang="en-US" dirty="0"/>
              <a:t>Click to edit Master title style</a:t>
            </a:r>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1E2CC1-92B9-47BA-85DC-035A481513AF}"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72513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accent5">
                    <a:lumMod val="60000"/>
                    <a:lumOff val="40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D78913-6AD1-475B-B05C-107578F274DA}" type="datetime1">
              <a:rPr lang="en-US" smtClean="0"/>
              <a:t>5/14/2018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4878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lumMod val="60000"/>
                    <a:lumOff val="40000"/>
                  </a:schemeClr>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805309D-2CA1-43BB-A0A0-4FE42D52234B}" type="datetime1">
              <a:rPr lang="en-US" smtClean="0"/>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4149611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7D446-1921-4E46-A5AB-19B79A711C57}" type="datetime1">
              <a:rPr lang="en-US" smtClean="0"/>
              <a:t>5/14/2018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015386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7A5E5E-D269-4080-87C3-3253C78C7C59}"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393889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1DC2DD-8F99-4E51-964C-2BCD69D2C4F6}" type="datetime1">
              <a:rPr lang="en-US" smtClean="0"/>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86D01D0-0DA4-4C85-A193-14766BEBD4BE}" type="slidenum">
              <a:rPr lang="en-US" smtClean="0"/>
              <a:t>‹#›</a:t>
            </a:fld>
            <a:endParaRPr lang="en-US" dirty="0"/>
          </a:p>
        </p:txBody>
      </p:sp>
    </p:spTree>
    <p:extLst>
      <p:ext uri="{BB962C8B-B14F-4D97-AF65-F5344CB8AC3E}">
        <p14:creationId xmlns:p14="http://schemas.microsoft.com/office/powerpoint/2010/main" val="263868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8BC2BB0-DC22-4FFA-90F9-CFE3A8331650}" type="datetime1">
              <a:rPr lang="en-US" smtClean="0"/>
              <a:t>5/14/2018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86D01D0-0DA4-4C85-A193-14766BEBD4BE}" type="slidenum">
              <a:rPr lang="en-US" smtClean="0"/>
              <a:t>‹#›</a:t>
            </a:fld>
            <a:endParaRPr lang="en-US" dirty="0"/>
          </a:p>
        </p:txBody>
      </p:sp>
    </p:spTree>
    <p:extLst>
      <p:ext uri="{BB962C8B-B14F-4D97-AF65-F5344CB8AC3E}">
        <p14:creationId xmlns:p14="http://schemas.microsoft.com/office/powerpoint/2010/main" val="34252701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pa.gov/e-enterprise/product-design-team"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www.youtube.com/watch?v=6r_elMUTMfY"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83771" y="1191986"/>
            <a:ext cx="10570029" cy="3004457"/>
          </a:xfrm>
        </p:spPr>
        <p:txBody>
          <a:bodyPr wrap="none">
            <a:normAutofit/>
          </a:bodyPr>
          <a:lstStyle/>
          <a:p>
            <a:pPr algn="l"/>
            <a:r>
              <a:rPr lang="en-US" sz="5400" dirty="0"/>
              <a:t>Combined Air Emissions Reporting  (CAER)</a:t>
            </a:r>
            <a:br>
              <a:rPr lang="en-US" sz="5400" dirty="0"/>
            </a:br>
            <a:r>
              <a:rPr lang="en-US" sz="3600" dirty="0"/>
              <a:t>for  the Toxics Release Inventory (TRI),</a:t>
            </a:r>
            <a:br>
              <a:rPr lang="en-US" sz="3600" dirty="0"/>
            </a:br>
            <a:r>
              <a:rPr lang="en-US" sz="3600" dirty="0"/>
              <a:t>the National Emissions Inventory (NEI),</a:t>
            </a:r>
            <a:br>
              <a:rPr lang="en-US" sz="3600" dirty="0"/>
            </a:br>
            <a:r>
              <a:rPr lang="en-US" sz="3600" dirty="0"/>
              <a:t>and the States/Local Municipalities/Tribes  (SLT)  Emission Inventories</a:t>
            </a:r>
          </a:p>
        </p:txBody>
      </p:sp>
      <p:sp>
        <p:nvSpPr>
          <p:cNvPr id="6" name="Subtitle 5"/>
          <p:cNvSpPr>
            <a:spLocks noGrp="1"/>
          </p:cNvSpPr>
          <p:nvPr>
            <p:ph type="subTitle" idx="1"/>
          </p:nvPr>
        </p:nvSpPr>
        <p:spPr>
          <a:xfrm>
            <a:off x="1051378" y="4368800"/>
            <a:ext cx="10085614" cy="1385626"/>
          </a:xfrm>
        </p:spPr>
        <p:txBody>
          <a:bodyPr>
            <a:normAutofit fontScale="92500" lnSpcReduction="20000"/>
          </a:bodyPr>
          <a:lstStyle/>
          <a:p>
            <a:pPr algn="l"/>
            <a:endParaRPr lang="en-US" dirty="0">
              <a:latin typeface="Arial" panose="020B0604020202020204" pitchFamily="34" charset="0"/>
              <a:cs typeface="Arial" panose="020B0604020202020204" pitchFamily="34" charset="0"/>
            </a:endParaRPr>
          </a:p>
          <a:p>
            <a:pPr marL="457200" indent="-457200" algn="l">
              <a:buFont typeface="Arial" panose="020B0604020202020204" pitchFamily="34" charset="0"/>
              <a:buChar char="•"/>
            </a:pPr>
            <a:r>
              <a:rPr lang="en-US" dirty="0">
                <a:latin typeface="Arial" panose="020B0604020202020204" pitchFamily="34" charset="0"/>
                <a:cs typeface="Arial" panose="020B0604020202020204" pitchFamily="34" charset="0"/>
              </a:rPr>
              <a:t>Phase 1 2017 “Program Crosswalk” Completed </a:t>
            </a:r>
          </a:p>
          <a:p>
            <a:pPr marL="457200" indent="-457200" algn="l">
              <a:buFont typeface="Arial" panose="020B0604020202020204" pitchFamily="34" charset="0"/>
              <a:buChar char="•"/>
            </a:pPr>
            <a:r>
              <a:rPr lang="en-US" dirty="0">
                <a:latin typeface="Arial" panose="020B0604020202020204" pitchFamily="34" charset="0"/>
                <a:cs typeface="Arial" panose="020B0604020202020204" pitchFamily="34" charset="0"/>
              </a:rPr>
              <a:t>Phase 2  2018 Preliminary findings presented here</a:t>
            </a:r>
          </a:p>
        </p:txBody>
      </p:sp>
      <p:sp>
        <p:nvSpPr>
          <p:cNvPr id="4" name="Slide Number Placeholder 3"/>
          <p:cNvSpPr>
            <a:spLocks noGrp="1"/>
          </p:cNvSpPr>
          <p:nvPr>
            <p:ph type="sldNum" sz="quarter" idx="12"/>
          </p:nvPr>
        </p:nvSpPr>
        <p:spPr/>
        <p:txBody>
          <a:bodyPr/>
          <a:lstStyle/>
          <a:p>
            <a:fld id="{E86D01D0-0DA4-4C85-A193-14766BEBD4BE}" type="slidenum">
              <a:rPr lang="en-US" smtClean="0"/>
              <a:t>1</a:t>
            </a:fld>
            <a:endParaRPr lang="en-US" dirty="0"/>
          </a:p>
        </p:txBody>
      </p:sp>
    </p:spTree>
    <p:extLst>
      <p:ext uri="{BB962C8B-B14F-4D97-AF65-F5344CB8AC3E}">
        <p14:creationId xmlns:p14="http://schemas.microsoft.com/office/powerpoint/2010/main" val="264779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E64A8-BB47-4182-A593-297A5B776097}"/>
              </a:ext>
            </a:extLst>
          </p:cNvPr>
          <p:cNvSpPr>
            <a:spLocks noGrp="1"/>
          </p:cNvSpPr>
          <p:nvPr>
            <p:ph type="title"/>
          </p:nvPr>
        </p:nvSpPr>
        <p:spPr>
          <a:xfrm>
            <a:off x="798897" y="319405"/>
            <a:ext cx="10876005" cy="1325563"/>
          </a:xfrm>
        </p:spPr>
        <p:txBody>
          <a:bodyPr>
            <a:normAutofit/>
          </a:bodyPr>
          <a:lstStyle/>
          <a:p>
            <a:pPr algn="ctr"/>
            <a:r>
              <a:rPr lang="en-US" dirty="0"/>
              <a:t>Phase 2: Metrics- 2014 NEI &amp; 2014 TRI</a:t>
            </a:r>
          </a:p>
        </p:txBody>
      </p:sp>
      <p:sp>
        <p:nvSpPr>
          <p:cNvPr id="5" name="Content Placeholder 4">
            <a:extLst>
              <a:ext uri="{FF2B5EF4-FFF2-40B4-BE49-F238E27FC236}">
                <a16:creationId xmlns:a16="http://schemas.microsoft.com/office/drawing/2014/main" id="{13154BA6-912A-44DD-B287-48EAD4E2DCE4}"/>
              </a:ext>
            </a:extLst>
          </p:cNvPr>
          <p:cNvSpPr>
            <a:spLocks noGrp="1"/>
          </p:cNvSpPr>
          <p:nvPr>
            <p:ph idx="1"/>
          </p:nvPr>
        </p:nvSpPr>
        <p:spPr/>
        <p:txBody>
          <a:bodyPr>
            <a:normAutofit/>
          </a:bodyPr>
          <a:lstStyle/>
          <a:p>
            <a:r>
              <a:rPr lang="en-US" dirty="0"/>
              <a:t>66,000 NEI stationary facilities; 20,000 TRI facilities</a:t>
            </a:r>
          </a:p>
          <a:p>
            <a:r>
              <a:rPr lang="en-US" dirty="0"/>
              <a:t>24,000 NEI stationary facilities with </a:t>
            </a:r>
            <a:r>
              <a:rPr lang="en-US" i="1" dirty="0"/>
              <a:t>potential</a:t>
            </a:r>
            <a:r>
              <a:rPr lang="en-US" dirty="0"/>
              <a:t> overlapping NAICS and at least one overlapping pollutant </a:t>
            </a:r>
          </a:p>
          <a:p>
            <a:r>
              <a:rPr lang="en-US" dirty="0"/>
              <a:t>At least 10,000 of these are in TRI (based on the EIS-to-TRI id matching)</a:t>
            </a:r>
          </a:p>
          <a:p>
            <a:r>
              <a:rPr lang="en-US" dirty="0"/>
              <a:t>Of the available TRI emissions that match NEI pollutants, ~97% are loaded into EIS </a:t>
            </a:r>
          </a:p>
          <a:p>
            <a:r>
              <a:rPr lang="en-US" dirty="0"/>
              <a:t>Emissions from 6,534 TRI facilities were used for gap-filling for at least one pollutant</a:t>
            </a:r>
          </a:p>
        </p:txBody>
      </p:sp>
      <p:sp>
        <p:nvSpPr>
          <p:cNvPr id="6" name="Slide Number Placeholder 5">
            <a:extLst>
              <a:ext uri="{FF2B5EF4-FFF2-40B4-BE49-F238E27FC236}">
                <a16:creationId xmlns:a16="http://schemas.microsoft.com/office/drawing/2014/main" id="{E85E51CF-2145-40BD-B6DB-83E7F543BBC8}"/>
              </a:ext>
            </a:extLst>
          </p:cNvPr>
          <p:cNvSpPr>
            <a:spLocks noGrp="1"/>
          </p:cNvSpPr>
          <p:nvPr>
            <p:ph type="sldNum" sz="quarter" idx="12"/>
          </p:nvPr>
        </p:nvSpPr>
        <p:spPr/>
        <p:txBody>
          <a:bodyPr/>
          <a:lstStyle/>
          <a:p>
            <a:fld id="{E45B9941-6D66-44F3-9D8C-8A084CD50879}" type="slidenum">
              <a:rPr lang="en-US" smtClean="0"/>
              <a:t>10</a:t>
            </a:fld>
            <a:endParaRPr lang="en-US"/>
          </a:p>
        </p:txBody>
      </p:sp>
      <p:sp>
        <p:nvSpPr>
          <p:cNvPr id="3" name="Footer Placeholder 2">
            <a:extLst>
              <a:ext uri="{FF2B5EF4-FFF2-40B4-BE49-F238E27FC236}">
                <a16:creationId xmlns:a16="http://schemas.microsoft.com/office/drawing/2014/main" id="{C789937A-A96A-48B8-A938-1E98677F270F}"/>
              </a:ext>
            </a:extLst>
          </p:cNvPr>
          <p:cNvSpPr>
            <a:spLocks noGrp="1"/>
          </p:cNvSpPr>
          <p:nvPr>
            <p:ph type="ftr" sz="quarter" idx="11"/>
          </p:nvPr>
        </p:nvSpPr>
        <p:spPr>
          <a:xfrm>
            <a:off x="2793520" y="6357620"/>
            <a:ext cx="6965361" cy="365125"/>
          </a:xfrm>
        </p:spPr>
        <p:txBody>
          <a:bodyPr/>
          <a:lstStyle/>
          <a:p>
            <a:r>
              <a:rPr lang="en-US" sz="2000" dirty="0">
                <a:solidFill>
                  <a:srgbClr val="FF0000"/>
                </a:solidFill>
              </a:rPr>
              <a:t>DRAFT -- PRELIMINARY FINDINGS.  DO NOT QUOTE OR CITE.</a:t>
            </a:r>
          </a:p>
        </p:txBody>
      </p:sp>
    </p:spTree>
    <p:extLst>
      <p:ext uri="{BB962C8B-B14F-4D97-AF65-F5344CB8AC3E}">
        <p14:creationId xmlns:p14="http://schemas.microsoft.com/office/powerpoint/2010/main" val="4217914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CFAAB-ADE2-4272-B070-029C204E5725}"/>
              </a:ext>
            </a:extLst>
          </p:cNvPr>
          <p:cNvSpPr>
            <a:spLocks noGrp="1"/>
          </p:cNvSpPr>
          <p:nvPr>
            <p:ph type="title"/>
          </p:nvPr>
        </p:nvSpPr>
        <p:spPr>
          <a:xfrm>
            <a:off x="838200" y="365125"/>
            <a:ext cx="10515600" cy="999651"/>
          </a:xfrm>
        </p:spPr>
        <p:txBody>
          <a:bodyPr>
            <a:normAutofit fontScale="90000"/>
          </a:bodyPr>
          <a:lstStyle/>
          <a:p>
            <a:r>
              <a:rPr lang="en-US" dirty="0"/>
              <a:t>Phase 2: 2014 NEI compared to 2014 TRI</a:t>
            </a:r>
          </a:p>
        </p:txBody>
      </p:sp>
      <p:graphicFrame>
        <p:nvGraphicFramePr>
          <p:cNvPr id="5" name="Content Placeholder 4">
            <a:extLst>
              <a:ext uri="{FF2B5EF4-FFF2-40B4-BE49-F238E27FC236}">
                <a16:creationId xmlns:a16="http://schemas.microsoft.com/office/drawing/2014/main" id="{CDE3EF70-9454-40D5-86FF-D17CC3DE4A96}"/>
              </a:ext>
            </a:extLst>
          </p:cNvPr>
          <p:cNvGraphicFramePr>
            <a:graphicFrameLocks noGrp="1"/>
          </p:cNvGraphicFramePr>
          <p:nvPr>
            <p:ph idx="1"/>
            <p:extLst>
              <p:ext uri="{D42A27DB-BD31-4B8C-83A1-F6EECF244321}">
                <p14:modId xmlns:p14="http://schemas.microsoft.com/office/powerpoint/2010/main" val="1765271066"/>
              </p:ext>
            </p:extLst>
          </p:nvPr>
        </p:nvGraphicFramePr>
        <p:xfrm>
          <a:off x="292289" y="2351173"/>
          <a:ext cx="4921156" cy="4053840"/>
        </p:xfrm>
        <a:graphic>
          <a:graphicData uri="http://schemas.openxmlformats.org/drawingml/2006/table">
            <a:tbl>
              <a:tblPr firstRow="1" bandRow="1">
                <a:tableStyleId>{5C22544A-7EE6-4342-B048-85BDC9FD1C3A}</a:tableStyleId>
              </a:tblPr>
              <a:tblGrid>
                <a:gridCol w="3211596">
                  <a:extLst>
                    <a:ext uri="{9D8B030D-6E8A-4147-A177-3AD203B41FA5}">
                      <a16:colId xmlns:a16="http://schemas.microsoft.com/office/drawing/2014/main" val="3303342178"/>
                    </a:ext>
                  </a:extLst>
                </a:gridCol>
                <a:gridCol w="1709560">
                  <a:extLst>
                    <a:ext uri="{9D8B030D-6E8A-4147-A177-3AD203B41FA5}">
                      <a16:colId xmlns:a16="http://schemas.microsoft.com/office/drawing/2014/main" val="1846257929"/>
                    </a:ext>
                  </a:extLst>
                </a:gridCol>
              </a:tblGrid>
              <a:tr h="933537">
                <a:tc>
                  <a:txBody>
                    <a:bodyPr/>
                    <a:lstStyle/>
                    <a:p>
                      <a:r>
                        <a:rPr lang="en-US" sz="2800" dirty="0">
                          <a:solidFill>
                            <a:schemeClr val="bg1"/>
                          </a:solidFill>
                        </a:rPr>
                        <a:t>TRI – to – NEI emissions 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lang="en-US" sz="2800" dirty="0">
                          <a:solidFill>
                            <a:schemeClr val="bg1"/>
                          </a:solidFill>
                        </a:rPr>
                        <a:t>Count of estimates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726335134"/>
                  </a:ext>
                </a:extLst>
              </a:tr>
              <a:tr h="511940">
                <a:tc>
                  <a:txBody>
                    <a:bodyPr/>
                    <a:lstStyle/>
                    <a:p>
                      <a:r>
                        <a:rPr lang="en-US" sz="2800" dirty="0"/>
                        <a:t>Less than 0.5</a:t>
                      </a:r>
                    </a:p>
                  </a:txBody>
                  <a:tcPr>
                    <a:lnT w="12700" cap="flat" cmpd="sng" algn="ctr">
                      <a:solidFill>
                        <a:schemeClr val="tx1"/>
                      </a:solidFill>
                      <a:prstDash val="solid"/>
                      <a:round/>
                      <a:headEnd type="none" w="med" len="med"/>
                      <a:tailEnd type="none" w="med" len="med"/>
                    </a:lnT>
                    <a:solidFill>
                      <a:srgbClr val="0070C0"/>
                    </a:solidFill>
                  </a:tcPr>
                </a:tc>
                <a:tc>
                  <a:txBody>
                    <a:bodyPr/>
                    <a:lstStyle/>
                    <a:p>
                      <a:r>
                        <a:rPr lang="en-US" sz="2800" dirty="0"/>
                        <a:t>1,478</a:t>
                      </a:r>
                    </a:p>
                  </a:txBody>
                  <a:tcPr>
                    <a:lnT w="12700" cap="flat" cmpd="sng" algn="ctr">
                      <a:solidFill>
                        <a:schemeClr val="tx1"/>
                      </a:solidFill>
                      <a:prstDash val="solid"/>
                      <a:round/>
                      <a:headEnd type="none" w="med" len="med"/>
                      <a:tailEnd type="none" w="med" len="med"/>
                    </a:lnT>
                    <a:solidFill>
                      <a:srgbClr val="0070C0"/>
                    </a:solidFill>
                  </a:tcPr>
                </a:tc>
                <a:extLst>
                  <a:ext uri="{0D108BD9-81ED-4DB2-BD59-A6C34878D82A}">
                    <a16:rowId xmlns:a16="http://schemas.microsoft.com/office/drawing/2014/main" val="2897014100"/>
                  </a:ext>
                </a:extLst>
              </a:tr>
              <a:tr h="511940">
                <a:tc>
                  <a:txBody>
                    <a:bodyPr/>
                    <a:lstStyle/>
                    <a:p>
                      <a:r>
                        <a:rPr lang="en-US" sz="2800" dirty="0"/>
                        <a:t>0.5 </a:t>
                      </a:r>
                      <a:r>
                        <a:rPr lang="en-US" sz="2800" dirty="0">
                          <a:solidFill>
                            <a:schemeClr val="bg1"/>
                          </a:solidFill>
                        </a:rPr>
                        <a:t>– &lt;</a:t>
                      </a:r>
                      <a:r>
                        <a:rPr lang="en-US" sz="2800" dirty="0"/>
                        <a:t>0.9</a:t>
                      </a:r>
                    </a:p>
                  </a:txBody>
                  <a:tcPr>
                    <a:solidFill>
                      <a:schemeClr val="tx2">
                        <a:lumMod val="60000"/>
                        <a:lumOff val="40000"/>
                      </a:schemeClr>
                    </a:solidFill>
                  </a:tcPr>
                </a:tc>
                <a:tc>
                  <a:txBody>
                    <a:bodyPr/>
                    <a:lstStyle/>
                    <a:p>
                      <a:r>
                        <a:rPr lang="en-US" sz="2800" dirty="0"/>
                        <a:t>1,450</a:t>
                      </a:r>
                    </a:p>
                  </a:txBody>
                  <a:tcPr>
                    <a:solidFill>
                      <a:schemeClr val="tx2">
                        <a:lumMod val="60000"/>
                        <a:lumOff val="40000"/>
                      </a:schemeClr>
                    </a:solidFill>
                  </a:tcPr>
                </a:tc>
                <a:extLst>
                  <a:ext uri="{0D108BD9-81ED-4DB2-BD59-A6C34878D82A}">
                    <a16:rowId xmlns:a16="http://schemas.microsoft.com/office/drawing/2014/main" val="3591854337"/>
                  </a:ext>
                </a:extLst>
              </a:tr>
              <a:tr h="511940">
                <a:tc>
                  <a:txBody>
                    <a:bodyPr/>
                    <a:lstStyle/>
                    <a:p>
                      <a:r>
                        <a:rPr lang="en-US" sz="2800" dirty="0"/>
                        <a:t>0.9 </a:t>
                      </a:r>
                      <a:r>
                        <a:rPr lang="en-US" sz="2800" dirty="0">
                          <a:solidFill>
                            <a:schemeClr val="bg1"/>
                          </a:solidFill>
                        </a:rPr>
                        <a:t>– &lt;</a:t>
                      </a:r>
                      <a:r>
                        <a:rPr lang="en-US" sz="2800" dirty="0"/>
                        <a:t>1.1</a:t>
                      </a:r>
                    </a:p>
                  </a:txBody>
                  <a:tcPr>
                    <a:solidFill>
                      <a:schemeClr val="tx1">
                        <a:lumMod val="65000"/>
                      </a:schemeClr>
                    </a:solidFill>
                  </a:tcPr>
                </a:tc>
                <a:tc>
                  <a:txBody>
                    <a:bodyPr/>
                    <a:lstStyle/>
                    <a:p>
                      <a:r>
                        <a:rPr lang="en-US" sz="2800" dirty="0"/>
                        <a:t>6,788</a:t>
                      </a:r>
                    </a:p>
                  </a:txBody>
                  <a:tcPr>
                    <a:solidFill>
                      <a:schemeClr val="tx1">
                        <a:lumMod val="65000"/>
                      </a:schemeClr>
                    </a:solidFill>
                  </a:tcPr>
                </a:tc>
                <a:extLst>
                  <a:ext uri="{0D108BD9-81ED-4DB2-BD59-A6C34878D82A}">
                    <a16:rowId xmlns:a16="http://schemas.microsoft.com/office/drawing/2014/main" val="3219359610"/>
                  </a:ext>
                </a:extLst>
              </a:tr>
              <a:tr h="511940">
                <a:tc>
                  <a:txBody>
                    <a:bodyPr/>
                    <a:lstStyle/>
                    <a:p>
                      <a:r>
                        <a:rPr lang="en-US" sz="2800" dirty="0"/>
                        <a:t>1.1 </a:t>
                      </a:r>
                      <a:r>
                        <a:rPr lang="en-US" sz="2800" dirty="0">
                          <a:solidFill>
                            <a:schemeClr val="bg1"/>
                          </a:solidFill>
                        </a:rPr>
                        <a:t>– </a:t>
                      </a:r>
                      <a:r>
                        <a:rPr lang="en-US" sz="2800" dirty="0"/>
                        <a:t>2</a:t>
                      </a:r>
                    </a:p>
                  </a:txBody>
                  <a:tcPr>
                    <a:solidFill>
                      <a:srgbClr val="FDD541"/>
                    </a:solidFill>
                  </a:tcPr>
                </a:tc>
                <a:tc>
                  <a:txBody>
                    <a:bodyPr/>
                    <a:lstStyle/>
                    <a:p>
                      <a:r>
                        <a:rPr lang="en-US" sz="2800" dirty="0"/>
                        <a:t>2,178</a:t>
                      </a:r>
                    </a:p>
                  </a:txBody>
                  <a:tcPr>
                    <a:solidFill>
                      <a:srgbClr val="FDD541"/>
                    </a:solidFill>
                  </a:tcPr>
                </a:tc>
                <a:extLst>
                  <a:ext uri="{0D108BD9-81ED-4DB2-BD59-A6C34878D82A}">
                    <a16:rowId xmlns:a16="http://schemas.microsoft.com/office/drawing/2014/main" val="3977781505"/>
                  </a:ext>
                </a:extLst>
              </a:tr>
              <a:tr h="511940">
                <a:tc>
                  <a:txBody>
                    <a:bodyPr/>
                    <a:lstStyle/>
                    <a:p>
                      <a:r>
                        <a:rPr lang="en-US" sz="2800" dirty="0"/>
                        <a:t>Greater than 2</a:t>
                      </a:r>
                    </a:p>
                  </a:txBody>
                  <a:tcPr>
                    <a:solidFill>
                      <a:srgbClr val="F1800F"/>
                    </a:solidFill>
                  </a:tcPr>
                </a:tc>
                <a:tc>
                  <a:txBody>
                    <a:bodyPr/>
                    <a:lstStyle/>
                    <a:p>
                      <a:r>
                        <a:rPr lang="en-US" sz="2800" dirty="0"/>
                        <a:t>3,003</a:t>
                      </a:r>
                    </a:p>
                  </a:txBody>
                  <a:tcPr>
                    <a:solidFill>
                      <a:srgbClr val="F1800F"/>
                    </a:solidFill>
                  </a:tcPr>
                </a:tc>
                <a:extLst>
                  <a:ext uri="{0D108BD9-81ED-4DB2-BD59-A6C34878D82A}">
                    <a16:rowId xmlns:a16="http://schemas.microsoft.com/office/drawing/2014/main" val="718732200"/>
                  </a:ext>
                </a:extLst>
              </a:tr>
              <a:tr h="511940">
                <a:tc>
                  <a:txBody>
                    <a:bodyPr/>
                    <a:lstStyle/>
                    <a:p>
                      <a:r>
                        <a:rPr lang="en-US" sz="2800" dirty="0"/>
                        <a:t>Total Observations</a:t>
                      </a:r>
                    </a:p>
                  </a:txBody>
                  <a:tcPr/>
                </a:tc>
                <a:tc>
                  <a:txBody>
                    <a:bodyPr/>
                    <a:lstStyle/>
                    <a:p>
                      <a:r>
                        <a:rPr lang="en-US" sz="2800" dirty="0"/>
                        <a:t>14,780</a:t>
                      </a:r>
                    </a:p>
                  </a:txBody>
                  <a:tcPr/>
                </a:tc>
                <a:extLst>
                  <a:ext uri="{0D108BD9-81ED-4DB2-BD59-A6C34878D82A}">
                    <a16:rowId xmlns:a16="http://schemas.microsoft.com/office/drawing/2014/main" val="1265633778"/>
                  </a:ext>
                </a:extLst>
              </a:tr>
            </a:tbl>
          </a:graphicData>
        </a:graphic>
      </p:graphicFrame>
      <p:sp>
        <p:nvSpPr>
          <p:cNvPr id="4" name="Slide Number Placeholder 3">
            <a:extLst>
              <a:ext uri="{FF2B5EF4-FFF2-40B4-BE49-F238E27FC236}">
                <a16:creationId xmlns:a16="http://schemas.microsoft.com/office/drawing/2014/main" id="{1CE76858-40B1-436B-AAD9-883ACDE4B2F4}"/>
              </a:ext>
            </a:extLst>
          </p:cNvPr>
          <p:cNvSpPr>
            <a:spLocks noGrp="1"/>
          </p:cNvSpPr>
          <p:nvPr>
            <p:ph type="sldNum" sz="quarter" idx="12"/>
          </p:nvPr>
        </p:nvSpPr>
        <p:spPr/>
        <p:txBody>
          <a:bodyPr/>
          <a:lstStyle/>
          <a:p>
            <a:fld id="{E86D01D0-0DA4-4C85-A193-14766BEBD4BE}" type="slidenum">
              <a:rPr lang="en-US" smtClean="0"/>
              <a:t>11</a:t>
            </a:fld>
            <a:endParaRPr lang="en-US" dirty="0"/>
          </a:p>
        </p:txBody>
      </p:sp>
      <p:sp>
        <p:nvSpPr>
          <p:cNvPr id="6" name="TextBox 5">
            <a:extLst>
              <a:ext uri="{FF2B5EF4-FFF2-40B4-BE49-F238E27FC236}">
                <a16:creationId xmlns:a16="http://schemas.microsoft.com/office/drawing/2014/main" id="{4BECAE71-CF3C-43D2-B793-88402DCA7B7D}"/>
              </a:ext>
            </a:extLst>
          </p:cNvPr>
          <p:cNvSpPr txBox="1"/>
          <p:nvPr/>
        </p:nvSpPr>
        <p:spPr>
          <a:xfrm>
            <a:off x="877222" y="1827953"/>
            <a:ext cx="10506763" cy="523220"/>
          </a:xfrm>
          <a:prstGeom prst="rect">
            <a:avLst/>
          </a:prstGeom>
          <a:noFill/>
        </p:spPr>
        <p:txBody>
          <a:bodyPr wrap="square" rtlCol="0">
            <a:spAutoFit/>
          </a:bodyPr>
          <a:lstStyle/>
          <a:p>
            <a:r>
              <a:rPr lang="en-US" sz="2800" dirty="0"/>
              <a:t>Most of the estimates (facility level) are within 10% of each other</a:t>
            </a:r>
          </a:p>
        </p:txBody>
      </p:sp>
      <p:pic>
        <p:nvPicPr>
          <p:cNvPr id="7" name="Picture 6">
            <a:extLst>
              <a:ext uri="{FF2B5EF4-FFF2-40B4-BE49-F238E27FC236}">
                <a16:creationId xmlns:a16="http://schemas.microsoft.com/office/drawing/2014/main" id="{99A233B8-968D-4EEC-8429-C3B2C0BD9FAF}"/>
              </a:ext>
            </a:extLst>
          </p:cNvPr>
          <p:cNvPicPr>
            <a:picLocks noChangeAspect="1"/>
          </p:cNvPicPr>
          <p:nvPr/>
        </p:nvPicPr>
        <p:blipFill>
          <a:blip r:embed="rId2"/>
          <a:stretch>
            <a:fillRect/>
          </a:stretch>
        </p:blipFill>
        <p:spPr>
          <a:xfrm>
            <a:off x="5759461" y="2351173"/>
            <a:ext cx="5430566" cy="4049156"/>
          </a:xfrm>
          <a:prstGeom prst="rect">
            <a:avLst/>
          </a:prstGeom>
        </p:spPr>
      </p:pic>
      <p:sp>
        <p:nvSpPr>
          <p:cNvPr id="9" name="TextBox 8">
            <a:extLst>
              <a:ext uri="{FF2B5EF4-FFF2-40B4-BE49-F238E27FC236}">
                <a16:creationId xmlns:a16="http://schemas.microsoft.com/office/drawing/2014/main" id="{8CF53FE3-4DA8-473C-97B4-0BE59B16CC9F}"/>
              </a:ext>
            </a:extLst>
          </p:cNvPr>
          <p:cNvSpPr txBox="1"/>
          <p:nvPr/>
        </p:nvSpPr>
        <p:spPr>
          <a:xfrm>
            <a:off x="3875963" y="1268960"/>
            <a:ext cx="6687403" cy="646331"/>
          </a:xfrm>
          <a:prstGeom prst="rect">
            <a:avLst/>
          </a:prstGeom>
          <a:noFill/>
        </p:spPr>
        <p:txBody>
          <a:bodyPr wrap="square" rtlCol="0">
            <a:spAutoFit/>
          </a:bodyPr>
          <a:lstStyle/>
          <a:p>
            <a:r>
              <a:rPr lang="en-US" sz="3600" dirty="0"/>
              <a:t>SLT Estimates Only</a:t>
            </a:r>
          </a:p>
        </p:txBody>
      </p:sp>
      <p:sp>
        <p:nvSpPr>
          <p:cNvPr id="10" name="Footer Placeholder 2">
            <a:extLst>
              <a:ext uri="{FF2B5EF4-FFF2-40B4-BE49-F238E27FC236}">
                <a16:creationId xmlns:a16="http://schemas.microsoft.com/office/drawing/2014/main" id="{49B543DD-FC4F-48E9-BF84-2304B4E8BD83}"/>
              </a:ext>
            </a:extLst>
          </p:cNvPr>
          <p:cNvSpPr txBox="1">
            <a:spLocks/>
          </p:cNvSpPr>
          <p:nvPr/>
        </p:nvSpPr>
        <p:spPr>
          <a:xfrm>
            <a:off x="2613319" y="6471086"/>
            <a:ext cx="6965361"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solidFill>
                  <a:srgbClr val="FF0000"/>
                </a:solidFill>
              </a:rPr>
              <a:t>DRAFT -- PRELIMINARY FINDINGS.  DO NOT QUOTE OR CITE.</a:t>
            </a:r>
          </a:p>
        </p:txBody>
      </p:sp>
    </p:spTree>
    <p:extLst>
      <p:ext uri="{BB962C8B-B14F-4D97-AF65-F5344CB8AC3E}">
        <p14:creationId xmlns:p14="http://schemas.microsoft.com/office/powerpoint/2010/main" val="2437830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ACCC71-727B-4AE7-A00A-21CE961DB694}"/>
              </a:ext>
            </a:extLst>
          </p:cNvPr>
          <p:cNvGrpSpPr/>
          <p:nvPr/>
        </p:nvGrpSpPr>
        <p:grpSpPr>
          <a:xfrm>
            <a:off x="0" y="2670531"/>
            <a:ext cx="12773025" cy="3021327"/>
            <a:chOff x="0" y="2670531"/>
            <a:chExt cx="12773025" cy="3021327"/>
          </a:xfrm>
        </p:grpSpPr>
        <p:pic>
          <p:nvPicPr>
            <p:cNvPr id="3" name="Picture 2">
              <a:extLst>
                <a:ext uri="{FF2B5EF4-FFF2-40B4-BE49-F238E27FC236}">
                  <a16:creationId xmlns:a16="http://schemas.microsoft.com/office/drawing/2014/main" id="{393D173C-A0F9-445F-9311-0E17D6561FEF}"/>
                </a:ext>
              </a:extLst>
            </p:cNvPr>
            <p:cNvPicPr>
              <a:picLocks noChangeAspect="1"/>
            </p:cNvPicPr>
            <p:nvPr/>
          </p:nvPicPr>
          <p:blipFill rotWithShape="1">
            <a:blip r:embed="rId3"/>
            <a:srcRect b="22248"/>
            <a:stretch/>
          </p:blipFill>
          <p:spPr>
            <a:xfrm>
              <a:off x="0" y="2748413"/>
              <a:ext cx="12059715" cy="2943445"/>
            </a:xfrm>
            <a:prstGeom prst="rect">
              <a:avLst/>
            </a:prstGeom>
          </p:spPr>
        </p:pic>
        <p:sp>
          <p:nvSpPr>
            <p:cNvPr id="12" name="Rectangle 11">
              <a:extLst>
                <a:ext uri="{FF2B5EF4-FFF2-40B4-BE49-F238E27FC236}">
                  <a16:creationId xmlns:a16="http://schemas.microsoft.com/office/drawing/2014/main" id="{973E3469-35A6-4110-BFDF-EC332E182E9A}"/>
                </a:ext>
              </a:extLst>
            </p:cNvPr>
            <p:cNvSpPr/>
            <p:nvPr/>
          </p:nvSpPr>
          <p:spPr>
            <a:xfrm>
              <a:off x="333375" y="2670531"/>
              <a:ext cx="12439650" cy="276999"/>
            </a:xfrm>
            <a:prstGeom prst="rect">
              <a:avLst/>
            </a:prstGeom>
          </p:spPr>
          <p:txBody>
            <a:bodyPr wrap="square">
              <a:spAutoFit/>
            </a:bodyPr>
            <a:lstStyle/>
            <a:p>
              <a:r>
                <a:rPr lang="en-US" sz="1100" dirty="0">
                  <a:solidFill>
                    <a:schemeClr val="bg1"/>
                  </a:solidFill>
                </a:rPr>
                <a:t>5    </a:t>
              </a:r>
              <a:r>
                <a:rPr lang="en-US" sz="1050" dirty="0">
                  <a:solidFill>
                    <a:schemeClr val="bg1"/>
                  </a:solidFill>
                </a:rPr>
                <a:t>518</a:t>
              </a:r>
              <a:r>
                <a:rPr lang="en-US" sz="1100" dirty="0">
                  <a:solidFill>
                    <a:schemeClr val="bg1"/>
                  </a:solidFill>
                </a:rPr>
                <a:t> 254  </a:t>
              </a:r>
              <a:r>
                <a:rPr lang="en-US" sz="1200" dirty="0">
                  <a:solidFill>
                    <a:schemeClr val="bg1"/>
                  </a:solidFill>
                </a:rPr>
                <a:t>91 </a:t>
              </a:r>
              <a:r>
                <a:rPr lang="en-US" sz="1100" dirty="0">
                  <a:solidFill>
                    <a:schemeClr val="bg1"/>
                  </a:solidFill>
                </a:rPr>
                <a:t>223   117  48   </a:t>
              </a:r>
              <a:r>
                <a:rPr lang="en-US" sz="1200" dirty="0">
                  <a:solidFill>
                    <a:schemeClr val="bg1"/>
                  </a:solidFill>
                </a:rPr>
                <a:t>52</a:t>
              </a:r>
              <a:r>
                <a:rPr lang="en-US" sz="1100" dirty="0">
                  <a:solidFill>
                    <a:schemeClr val="bg1"/>
                  </a:solidFill>
                </a:rPr>
                <a:t>   324 53   27  418    36 1113 524 275 </a:t>
              </a:r>
              <a:r>
                <a:rPr lang="en-US" sz="1050" dirty="0">
                  <a:solidFill>
                    <a:schemeClr val="bg1"/>
                  </a:solidFill>
                </a:rPr>
                <a:t>480</a:t>
              </a:r>
              <a:r>
                <a:rPr lang="en-US" sz="1100" dirty="0">
                  <a:solidFill>
                    <a:schemeClr val="bg1"/>
                  </a:solidFill>
                </a:rPr>
                <a:t> </a:t>
              </a:r>
              <a:r>
                <a:rPr lang="en-US" sz="1050" dirty="0">
                  <a:solidFill>
                    <a:schemeClr val="bg1"/>
                  </a:solidFill>
                </a:rPr>
                <a:t>1090</a:t>
              </a:r>
              <a:r>
                <a:rPr lang="en-US" sz="1100" dirty="0">
                  <a:solidFill>
                    <a:schemeClr val="bg1"/>
                  </a:solidFill>
                </a:rPr>
                <a:t> 11  53     87 </a:t>
              </a:r>
              <a:r>
                <a:rPr lang="en-US" sz="1050" dirty="0">
                  <a:solidFill>
                    <a:schemeClr val="bg1"/>
                  </a:solidFill>
                </a:rPr>
                <a:t>447  504 409 </a:t>
              </a:r>
              <a:r>
                <a:rPr lang="en-US" sz="1100" dirty="0">
                  <a:solidFill>
                    <a:schemeClr val="bg1"/>
                  </a:solidFill>
                </a:rPr>
                <a:t>264 15   562 63    170  11   349  37     9    317 676 189  12   719   5    44  </a:t>
              </a:r>
              <a:r>
                <a:rPr lang="en-US" sz="1050" dirty="0">
                  <a:solidFill>
                    <a:schemeClr val="bg1"/>
                  </a:solidFill>
                </a:rPr>
                <a:t>487 385 2150  </a:t>
              </a:r>
              <a:r>
                <a:rPr lang="en-US" sz="1100" dirty="0">
                  <a:solidFill>
                    <a:schemeClr val="bg1"/>
                  </a:solidFill>
                </a:rPr>
                <a:t>30 179  </a:t>
              </a:r>
              <a:r>
                <a:rPr lang="en-US" sz="1200" dirty="0">
                  <a:solidFill>
                    <a:schemeClr val="bg1"/>
                  </a:solidFill>
                </a:rPr>
                <a:t> 11    </a:t>
              </a:r>
              <a:r>
                <a:rPr lang="en-US" sz="1100" dirty="0">
                  <a:solidFill>
                    <a:schemeClr val="bg1"/>
                  </a:solidFill>
                </a:rPr>
                <a:t>137 519 309 89</a:t>
              </a:r>
            </a:p>
          </p:txBody>
        </p:sp>
      </p:grpSp>
      <p:sp>
        <p:nvSpPr>
          <p:cNvPr id="2" name="Title 1">
            <a:extLst>
              <a:ext uri="{FF2B5EF4-FFF2-40B4-BE49-F238E27FC236}">
                <a16:creationId xmlns:a16="http://schemas.microsoft.com/office/drawing/2014/main" id="{77FA9817-3834-4A64-A729-2D4536A18939}"/>
              </a:ext>
            </a:extLst>
          </p:cNvPr>
          <p:cNvSpPr>
            <a:spLocks noGrp="1"/>
          </p:cNvSpPr>
          <p:nvPr>
            <p:ph type="title"/>
          </p:nvPr>
        </p:nvSpPr>
        <p:spPr>
          <a:xfrm>
            <a:off x="1143000" y="96021"/>
            <a:ext cx="10515600" cy="1325563"/>
          </a:xfrm>
        </p:spPr>
        <p:txBody>
          <a:bodyPr>
            <a:normAutofit/>
          </a:bodyPr>
          <a:lstStyle/>
          <a:p>
            <a:r>
              <a:rPr lang="en-US" dirty="0"/>
              <a:t>How do emissions compare by State </a:t>
            </a:r>
          </a:p>
        </p:txBody>
      </p:sp>
      <p:sp>
        <p:nvSpPr>
          <p:cNvPr id="7" name="Footer Placeholder 6">
            <a:extLst>
              <a:ext uri="{FF2B5EF4-FFF2-40B4-BE49-F238E27FC236}">
                <a16:creationId xmlns:a16="http://schemas.microsoft.com/office/drawing/2014/main" id="{8F3D36D9-3FB1-4F63-A29F-AF9281BED896}"/>
              </a:ext>
            </a:extLst>
          </p:cNvPr>
          <p:cNvSpPr>
            <a:spLocks noGrp="1"/>
          </p:cNvSpPr>
          <p:nvPr>
            <p:ph type="ftr" sz="quarter" idx="11"/>
          </p:nvPr>
        </p:nvSpPr>
        <p:spPr>
          <a:xfrm>
            <a:off x="2750820" y="6356350"/>
            <a:ext cx="6995160" cy="501650"/>
          </a:xfrm>
        </p:spPr>
        <p:txBody>
          <a:bodyPr/>
          <a:lstStyle/>
          <a:p>
            <a:r>
              <a:rPr lang="en-US" sz="2000" dirty="0">
                <a:solidFill>
                  <a:srgbClr val="FF0000"/>
                </a:solidFill>
              </a:rPr>
              <a:t>DRAFT -- PRELIMINARY FINDINGS.  DO NOT QUOTE OR CITE</a:t>
            </a:r>
          </a:p>
        </p:txBody>
      </p:sp>
      <p:sp>
        <p:nvSpPr>
          <p:cNvPr id="24" name="Slide Number Placeholder 23">
            <a:extLst>
              <a:ext uri="{FF2B5EF4-FFF2-40B4-BE49-F238E27FC236}">
                <a16:creationId xmlns:a16="http://schemas.microsoft.com/office/drawing/2014/main" id="{F73928F5-190C-4832-9CD2-3E0887CB92C7}"/>
              </a:ext>
            </a:extLst>
          </p:cNvPr>
          <p:cNvSpPr>
            <a:spLocks noGrp="1"/>
          </p:cNvSpPr>
          <p:nvPr>
            <p:ph type="sldNum" sz="quarter" idx="12"/>
          </p:nvPr>
        </p:nvSpPr>
        <p:spPr/>
        <p:txBody>
          <a:bodyPr/>
          <a:lstStyle/>
          <a:p>
            <a:fld id="{E45B9941-6D66-44F3-9D8C-8A084CD50879}" type="slidenum">
              <a:rPr lang="en-US" smtClean="0"/>
              <a:t>12</a:t>
            </a:fld>
            <a:endParaRPr lang="en-US" dirty="0"/>
          </a:p>
        </p:txBody>
      </p:sp>
      <p:sp>
        <p:nvSpPr>
          <p:cNvPr id="4" name="AutoShape 2" descr="data:image/jpeg;base64,/9j/4AAQSkZJRgABAQEA3ADcAAD/2wBDAAMCAgMCAgMDAwMEAwMEBQgFBQQEBQoHBwYIDAoMDAsKCwsNDhIQDQ4RDgsLEBYQERMUFRUVDA8XGBYUGBIUFRT/2wBDAQMEBAUEBQkFBQkUDQsNFBQUFBQUFBQUFBQUFBQUFBQUFBQUFBQUFBQUFBQUFBQUFBQUFBQUFBQUFBQUFBQUFBT/wAARCAKYBA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9U6KKKACiiigAooooAKKKKACo5p0t498jbV6ZqSs7Xf8AkHt/vCgCZdUtXYKJgSTgcGhtUtVYqZgCDg8GuZtf+PqH/fX+dF1/x8y/75/nQB0v9rWn/PYfkac+qWsbFWmAP0NcnVi+/wCPpvov8hQB0X9rWn/PYfkac2qWq7czAbhkcGuTqe6+7B/1zH8zQB0f9rWn/PYfkacdUtVVWMw2t0ODXJ1Yl/484Pq39KAOi/ta0/57D8jTv7Utdm/zhtzjOD1rk6sD/jxb/roP5GgDov7WtP8AnsPyNOXU7VlZhKCF5PBrk6s2/wDx63X+6v8A6EKAOh/ta0/57D8jTo9StpCQsoJAJPB6CuTq1Yf6yX/rk/8AKgDoP7WtP+ew/I06PU7WV1RZQWY4Awa5OrOm/wDH9B/vigDof7WtP+ew/I0f2taf89h+RrlqF+8PrQB1b6paxuyNMAynBGDTf7WtP+ew/I1zl9/x/XH/AF0b+dQUAdY2qWsZAaYA4B6HuMim/wBrWn/PYfka5y8/1q/9c0/9BFQUAdY2p2qBSZQAwyODyOlN/ta0/wCew/I1z11/qrX/AK5f+zNVagDrP7UtdgfzhtJIBwe2P8ab/a1p/wA9h+RrnG/48ov+uj/yWoKAOs/tS1KFvOG0EAnB75/wpv8Aa1p/z2H5GucT/jzl/wCuifyaoKAOsXVLVgxEwIUZPB9cf1pv9rWn/PYfka5y3/1Vz/1z/wDZ1qCgDrE1S1kbCzAnBPQ9hk03+1rT/nsPyNc7Zf64/wDXN/8A0A1XoA6tNUtZHVVmBZjgDBoOrWikgzDP0Nc3Y/8AH7b/APXRf5io5f8AWP8AU0AdP/a1p/z2H5GnSalbQyFHlCsvUYNcnVvVv+QhP9f6UAb/APa1p/z2H5GnPqVtHt3SgbhuHB6VydWr/wD5d/8AritAHQf2taf89h+RpzanaqqsZQFbocGuTqzN/wAedt9W/mKAOh/ta0/57D8jTv7Utdm/zhtzjOD1rk6sD/jxb/roP5GgDov7WtP+ew/I05dUtWVmEwIXrwa5OrEP/Htc/Rf50AdF/a1p/wA9h+Rpy6pavnbMDgZPBrk6ntPvS/8AXNv5UAdH/a1p/wA9h+Rp0eqWsjBVmBY9Bg1ydWLD/j8i+tAHRf2taf8APYfkaUataMQBMMn2NcpT4f8AWp/vCgDqH1S1jZlaYBlOCMGk/ta0/wCew/I1zl7/AMfk/wDvt/OoKAOsk1K2iba0oBwD0PcZpv8Aa1p/z2H5Guf1H/j6/wCAJ/6CKq0AdY2p2qBSZQAwyODyOlN/ta0/57D8jXPXX+qtf+uX/szVWoA6z+1LXYH84bSSAcHtj/Gm/wBrWn/PYfka5xv+PKL/AK6P/JagoA6z+1LUoW84bQQCcHvn/Cm/2taf89h+RrnE/wCPOX/ron8mqCgDrF1S1YMRMCFGTwfXH9ab/a1p/wA9h+RrnLf/AFVz/wBc/wD2dagoA6xNUtZGwswJwT0PYZNN/ta0/wCew/I1ztl/rj/1zf8A9ANV6AOrTVLWR1VZgWY4AwaDq1opIMwz9DXN2P8Ax+2//XRf5io5f9Y/1NAHT/2taf8APYfkadJqVtDIUeUKy9Rg1ydW9W/5CE/1/pQBv/2taf8APYfkac+pW0e3dKBuG4cHpXJ1av8A/l3/AOuK0AdB/a1p/wA9h+RpzanaqqsZRtbocGuTqxN/x52/1b+YoA6L+1rT/nsPyNO/tS12b/OG3OM4PWuTqwP+PFv+ug/kaAOi/ta0/wCew/I05dTtWVmEoKr1ODXJ1Zg/49Ln6L/OgDof7WtP+ew/I05dUtXztmBwMng1ydT2n3pf+ubfyoA6P+1rT/nsPyNOTVLWRgqzAsegwa5Op7H/AI+o/rQB0f8Aa1p/z2H5GlGrWjEATDJ9jXKU+H/Wp/vCgDqG1W1VipmAIODwaT+1rT/nsPyNc1c/8fEv++f51FQB1j6paxttaYA/Q03+1rT/AJ7D8jXO33/H030X/wBBFV6AOsbU7aPaWlA3DI4PSm/2taf89h+Rrnrz/V23/XIfzNVqAOsbUrZY1cyjaxIBwe1N/ta0/wCew/I1z83/ACD7b/ff+lVaAOs/tO18sv5o2g4JwetN/ta0/wCew/I1zy/8g+T/AK6r/JqrUAdYuqWrKxEwIUZPB45x/Wm/2taf89h+Rrnbf/U3X/XMf+hLVegDrF1S1kbCzAnBPQ9hk03+1rT/AJ7D8jXOWf8Arj/1zf8A9ANQUAdWmqWsjqqzAsxwBg0n9rWn/PYfka5yx/4/bf8A66L/ADFQ0AdT/a1p/wA9h+Rpz6paxuyNMAynBGDXJ1Pff8f1x/10b+dAHR/2taf89h+Rpz6nbRkBpQCQGHB6HpXJ1Zvv9ZF/1yT/ANBFAHQ/2taf89h+RpzalbKiOZQFf7pweccVydW7r/jxs/8Adb/0I0Ab/wDa1p/z2H5Gnf2lbeX5nmjZnbnB61ydW/8AmFj/AK7f+y0AdFDqVtPIESUM56DBqzXLaP8A8hKH8f5GupoAKKKKACiiigAooooAKKKKACiiigAooooAKKKKACiiigAooooAKztd/wCQe3+8K0aztd/5B7f7woA5+1/4+of99f50XX/HzL/vn+dFr/x9Q/76/wA6Lr/j5l/3z/OgCKrF9/x9N9F/kKr1Yvv+Ppvov8hQBXqe6+7B/wBcx/M1BU9192D/AK5j+ZoAgqxL/wAecH1b+lV6sS/8ecH1b+lAFerA/wCPFv8AroP5Gq9WB/x4t/10H8jQBXqzb/8AHrdf7q/+hCq1Wbf/AI9br/dX/wBCFAFarVh/rJf+uT/yqrVqw/1kv/XJ/wCVAFWrOm/8f0H++KrVZ03/AI/oP98UAV6F+8PrRQv3h9aAJr7/AI/rj/ro386gqe+/4/rj/ro386goAnvP9av/AFzT/wBBFQVPef61f+uaf+gioKALN1/qrX/rl/7M1Vqs3X+qtf8Arl/7M1VqAJ2/48ov+uj/AMlqCp2/48ov+uj/AMlqCgCdP+POX/ron8mqCp0/485f+uifyaoKAJ7f/VXP/XP/ANnWoKnt/wDVXP8A1z/9nWoKALFl/rj/ANc3/wDQDVerFl/rj/1zf/0A1XoAnsf+P23/AOui/wAxUcv+sf6mpLH/AI/bf/rov8xUcv8ArH+poAZVvVv+QhP9f6VUq3q3/IQn+v8ASgCpVq//AOXf/ritVatX/wDy7/8AXFaAKtWZv+PO2+rfzFVqszf8edt9W/mKAK1WB/x4t/10H8jVerA/48W/66D+RoAr1Yh/49rn6L/Oq9WIf+Pa5+i/zoAr1Pafel/65t/KoKntPvS/9c2/lQBBViw/4/IvrVerFh/x+RfWgCvT4f8AWp/vCmU+H/Wp/vCgCS9/4/J/99v51BU97/x+T/77fzqCgC1qP/H1/wAAT/0EVVq1qP8Ax9f8AT/0EVVoAs3X+qtf+uX/ALM1Vqs3X+qtf+uX/szVWoAnb/jyi/66P/Jagqdv+PKL/ro/8lqCgCdP+POX/ron8mqCp0/485f+uifyaoKAJ7f/AFVz/wBc/wD2dagqe3/1Vz/1z/8AZ1qCgCxZf64/9c3/APQDVerFl/rj/wBc3/8AQDVegCex/wCP23/66L/MVHL/AKx/qaksf+P23/66L/MVHL/rH+poAZVvVv8AkIT/AF/pVSrerf8AIQn+v9KAKlWr/wD5d/8AritVatX/APy7/wDXFaAKtWJv+PO3+rfzFV6sTf8AHnb/AFb+YoAr1YH/AB4t/wBdB/I1XqwP+PFv+ug/kaAK9WYP+PS5+i/zqtVmD/j0ufov86AK1T2n3pf+ubfyqCp7T70v/XNv5UAQVPY/8fUf1qCp7H/j6j+tAEFPh/1qf7wplPh/1qf7woAdc/8AHxL/AL5/nUVS3P8Ax8S/75/nUVAFi+/4+m+i/wDoIqvVi+/4+m+i/wDoIqvQBZvP9Xbf9ch/M1Wqzef6u2/65D+ZqtQBam/5B9t/vv8A0qrVqb/kH23++/8ASqtAFlf+QfJ/11X+TVWqyv8AyD5P+uq/yaq1AFi3/wBTdf8AXMf+hLVerFv/AKm6/wCuY/8AQlqvQBPZ/wCuP/XN/wD0A1BU9n/rj/1zf/0A1BQBPY/8ftv/ANdF/mKhqax/4/bf/rov8xUNACVPff8AH9cf9dG/nUFT33/H9cf9dG/nQBBVm+/1kX/XJP8A0EVWqzff6yL/AK5J/wCgigCtVu6/48bP/db/ANCNVKt3X/HjZ/7rf+hGgCpVv/mFj/rt/wCy1Uq3/wAwsf8AXb/2WgB2j/8AISh/H+Rrqa5bR/8AkJQ/j/I11NABRRRQAUUUUAFFFFABRRRQAUUUUAFFFFABRRRQAUUUUAFFFFABWdrv/IPb/eFaNZ2u/wDIPb/eFAHP2v8Ax9Q/76/zouv+PmX/AHz/ADotf+PqH/fX+dF1/wAfMv8Avn+dAEVWL7/j6b6L/IVXqxff8fTfRf5CgCvU9192D/rmP5moKnuvuwf9cx/M0AQVYl/484Pq39Kr1Yl/484Pq39KAK9WB/x4t/10H8jVerA/48W/66D+RoAr1Zt/+PW6/wB1f/QhVarNv/x63X+6v/oQoArVasP9ZL/1yf8AlVWrVh/rJf8Ark/8qAKtWdN/4/oP98VWqzpv/H9B/vigCvQv3h9aKF+8PrQBNff8f1x/10b+dQVPff8AH9cf9dG/nUFAE95/rV/65p/6CKgqe8/1q/8AXNP/AEEVBQBZuv8AVWv/AFy/9maq1Wbr/VWv/XL/ANmaq1AE7f8AHlF/10f+S1BU7f8AHlF/10f+S1BQBOn/AB5y/wDXRP5NUFTp/wAecv8A10T+TVBQBPb/AOquf+uf/s61BU9v/qrn/rn/AOzrUFAFiy/1x/65v/6Aar1Ysv8AXH/rm/8A6Aar0AT2P/H7b/8AXRf5io5f9Y/1NSWP/H7b/wDXRf5io5f9Y/1NADKt6t/yEJ/r/SqlW9W/5CE/1/pQBUq1f/8ALv8A9cVqrVq//wCXf/ritAFWrM3/AB5231b+YqtVmb/jztvq38xQBWqwP+PFv+ug/kar1YH/AB4t/wBdB/I0AV6sQ/8AHtc/Rf51XqxD/wAe1z9F/nQBXqe0+9L/ANc2/lUFT2n3pf8Arm38qAIKsWH/AB+RfWq9WLD/AI/IvrQBXp8P+tT/AHhTKfD/AK1P94UASXv/AB+T/wC+386gqe9/4/J/99v51BQBa1H/AI+v+AJ/6CKq1a1H/j6/4An/AKCKq0AWbr/VWv8A1y/9maq1Wbr/AFVr/wBcv/ZmqtQBO3/HlF/10f8AktQVO3/HlF/10f8AktQUATp/x5y/9dE/k1QVOn/HnL/10T+TVBQB8a/trfBf9o74lfE7wlf/AAf8Xz6H4ZtrRI7yC31drFYLkTktPMo5mQq0Q24f/VN8vPzfYWnx3MWn2yXkqT3ixKJpYk2K7gDcwXJwCcnGTir9v/qrn/rn/wCzrUFAFiy/1x/65v8A+gGq9WLL/XH/AK5v/wCgGq9AE9j/AMftv/10X+YqOX/WP9TUlj/x+2//AF0X+YqOX/WP9TQAyrerf8hCf6/0qpVvVv8AkIT/AF/pQBUq1f8A/Lv/ANcVqrVq/wD+Xf8A64rQBVqxN/x52/1b+YqvVib/AI87f6t/MUAV6sD/AI8W/wCug/kar1YH/Hi3/XQfyNAFerMH/Hpc/Rf51WqzB/x6XP0X+dAFap7T70v/AFzb+VQVPafel/65t/KgCCp7H/j6j+tQVPY/8fUf1oAgp8P+tT/eFMp8P+tT/eFADrn/AI+Jf98/zqKpbn/j4l/3z/OoqALF9/x9N9F/9BFV6sX3/H030X/0EVXoAs3n+rtv+uQ/marVZvP9Xbf9ch/M1WoAtTf8g+2/33/pVWrU3/IPtv8Aff8ApVWgCyv/ACD5P+uq/wAmqtVlf+QfJ/11X+TVWoAsW/8Aqbr/AK5j/wBCWq9WLf8A1N1/1zH/AKEtV6AJ7P8A1x/65v8A+gGoKns/9cf+ub/+gGoKAJ7H/j9t/wDrov8AMVDU1j/x+2//AF0X+YqGgBKnvv8Aj+uP+ujfzqCp77/j+uP+ujfzoAgqzff6yL/rkn/oIqtVm+/1kX/XJP8A0EUAVqt3X/HjZ/7rf+hGqlW7r/jxs/8Adb/0I0AVKt/8wsf9dv8A2WqlW/8AmFj/AK7f+y0AO0f/AJCUP4/yNdTXLaP/AMhKH8f5GupoAKKKKACiiigAooooAKKKKACiiigAooooAKKKKACiiigAooooAKztd/5B7f7wrRrO13/kHt/vCgDn7X/j6h/31/nRdf8AHzL/AL5/nRa/8fUP++v86Lr/AI+Zf98/zoAiqxff8fTfRf5Cq9WL7/j6b6L/ACFAFep7r7sH/XMfzNQVPdfdg/65j+ZoAgqxL/x5wfVv6VXqxL/x5wfVv6UAV6sD/jxb/roP5Gq9WB/x4t/10H8jQBXqzb/8et1/ur/6EKrVZt/+PW6/3V/9CFAFarVh/rJf+uT/AMqq1asP9ZL/ANcn/lQBVqzpv/H9B/viq1WdN/4/oP8AfFAFehfvD60UL94fWgCa+/4/rj/ro386gqe+/wCP64/66N/OoKAJ7z/Wr/1zT/0EVBU95/rV/wCuaf8AoIqCgCzdf6q1/wCuX/szVWqzdf6q1/65f+zNVagCdv8Ajyi/66P/ACWoKnb/AI8ov+uj/wAlqCgCdP8Ajzl/66J/JqgqdP8Ajzl/66J/JqgoAnt/9Vc/9c//AGdagqe3/wBVc/8AXP8A9nWoKALFl/rj/wBc3/8AQDVerFl/rj/1zf8A9ANV6AJ7H/j9t/8Arov8xUcv+sf6mpLH/j9t/wDrov8AMVHL/rH+poAZVvVv+QhP9f6VUq3q3/IQn+v9KAKlWr//AJd/+uK1Vq1f/wDLv/1xWgCrVmb/AI87b6t/MVWqzN/x5231b+YoArVYH/Hi3/XQfyNV6sD/AI8W/wCug/kaAK9WIf8Aj2ufov8AOq9WIf8Aj2ufov8AOgCvU9p96X/rm38qgqe0+9L/ANc2/lQBBViw/wCPyL61XqxYf8fkX1oAr0+H/Wp/vCmU+H/Wp/vCgCS9/wCPyf8A32/nUFT3v/H5P/vt/OoKALWo/wDH1/wBP/QRVWrWo/8AH1/wBP8A0EVVoAs3X+qtf+uX/szVWqzdf6q1/wCuX/szVWoAnb/jyi/66P8AyWoKnb/jyi/66P8AyWoKAJ0/485f+uifyaoKnT/jzl/66J/JqgoAnt/9Vc/9c/8A2dagqe3/ANVc/wDXP/2dagoAsWX+uP8A1zf/ANANV6sWX+uP/XN//QDVegCex/4/bf8A66L/ADFRy/6x/qaksf8Aj9t/+ui/zFRy/wCsf6mgBlW9W/5CE/1/pVSrerf8hCf6/wBKAKlWr/8A5d/+uK1Vq1f/APLv/wBcVoAq1Ym/487f6t/MVXqxN/x52/1b+YoAr1YH/Hi3/XQfyNV6sD/jxb/roP5GgCvVmD/j0ufov86rVZg/49Ln6L/OgCtU9p96X/rm38qgqe0+9L/1zb+VAEFT2P8Ax9R/WoKnsf8Aj6j+tAEFPh/1qf7wplPh/wBan+8KAHXP/HxL/vn+dRVLc/8AHxL/AL5/nUVAFi+/4+m+i/8AoIqvVi+/4+m+i/8AoIqvQBZvP9Xbf9ch/M1Wqzef6u2/65D+ZqtQBam/5B9t/vv/AEqrVqb/AJB9t/vv/SqtAFlf+QfJ/wBdV/k1Vqsr/wAg+T/rqv8AJqrUAWLf/U3X/XMf+hLVerFv/qbr/rmP/QlqvQBPZ/64/wDXN/8A0A1BU9n/AK4/9c3/APQDUFAE9j/x+2//AF0X+YqGprH/AI/bf/rov8xUNACVPff8f1x/10b+dQVPff8AH9cf9dG/nQBBVm+/1kX/AFyT/wBBFVqs33+si/65J/6CKAK1W7r/AI8bP/db/wBCNVKt3X/HjZ/7rf8AoRoAqVb/AOYWP+u3/stVKt/8wsf9dv8A2WgB2j/8hKH8f5GuprltH/5CUP4/yNdTQAUUUUAFFFFABRRRQAUUUUAFFFFABRRRQAUUUUAFFFFABRRRQAVna7/yD2/3hWjWdrv/ACD2/wB4UAc/a/8AH1D/AL6/zouv+PmX/fP86LX/AI+of99f50XX/HzL/vn+dAEVWL7/AI+m+i/yFV6sX3/H030X+QoAr1Pdfdg/65j+ZqCp7r7sH/XMfzNAEFWJf+POD6t/Sq9WJf8Ajzg+rf0oAr1YH/Hi3/XQfyNV6sD/AI8W/wCug/kaAK9Wbf8A49br/dX/ANCFVqs2/wDx63X+6v8A6EKAK1WrD/WS/wDXJ/5VVq1Yf6yX/rk/8qAKtWdN/wCP6D/fFVqs6b/x/Qf74oAr0L94fWihfvD60ATX3/H9cf8AXRv51BU99/x/XH/XRv51BQBPef61f+uaf+gioKnvP9av/XNP/QRUFAFm6/1Vr/1y/wDZmqtVm6/1Vr/1y/8AZmqtQBO3/HlF/wBdH/ktQVO3/HlF/wBdH/ktQUATp/x5y/8AXRP5NUFTp/x5y/8AXRP5NUFAE9v/AKq5/wCuf/s61BU9v/qrn/rn/wCzrUFAFiy/1x/65v8A+gGq9WLL/XH/AK5v/wCgGq9AE9j/AMftv/10X+YqOX/WP9TUlj/x+2//AF0X+YqOX/WP9TQAyrerf8hCf6/0qpVvVv8AkIT/AF/pQBUq1f8A/Lv/ANcVqrVq/wD+Xf8A64rQBVqzN/x5231b+YqtVmb/AI87b6t/MUAVqsD/AI8W/wCug/kar1YH/Hi3/XQfyNAFerEP/Htc/Rf51XqxD/x7XP0X+dAFep7T70v/AFzb+VQVPafel/65t/KgCCrFh/x+RfWq9WLD/j8i+tAFenw/61P94Uynw/61P94UASXv/H5P/vt/OoKnvf8Aj8n/AN9v51BQBa1H/j6/4An/AKCKq1a1H/j6/wCAJ/6CKq0AWbr/AFVr/wBcv/ZmqtVm6/1Vr/1y/wDZmqtQBO3/AB5Rf9dH/ktQVO3/AB5Rf9dH/ktQUATp/wAecv8A10T+TVBU6f8AHnL/ANdE/k1QUAT2/wDqrn/rn/7OtQVPb/6q5/65/wDs61BQBYsv9cf+ub/+gGq9WLL/AFx/65v/AOgGq9AE9j/x+2//AF0X+YqOX/WP9TUlj/x+2/8A10X+YqOX/WP9TQAyrerf8hCf6/0qpVvVv+QhP9f6UAVKtX//AC7/APXFaq1av/8Al3/64rQBVqxN/wAedv8AVv5iq9WJv+PO3+rfzFAFerA/48W/66D+RqvVgf8AHi3/AF0H8jQBXqzB/wAelz9F/nVarMH/AB6XP0X+dAFap7T70v8A1zb+VQVPafel/wCubfyoAgqex/4+o/rUFT2P/H1H9aAIKfD/AK1P94Uynw/61P8AeFADrn/j4l/3z/Ooqluf+PiX/fP86ioAsX3/AB9N9F/9BFV6sX3/AB9N9F/9BFV6ALN5/q7b/rkP5mq1Wbz/AFdt/wBch/M1WoAtTf8AIPtv99/6VVq1N/yD7b/ff+lVaALK/wDIPk/66r/JqrVZX/kHyf8AXVf5NVagCxb/AOpuv+uY/wDQlqvVi3/1N1/1zH/oS1XoAns/9cf+ub/+gGoKns/9cf8Arm//AKAagoAnsf8Aj9t/+ui/zFQ1NY/8ftv/ANdF/mKhoASp77/j+uP+ujfzqCp77/j+uP8Aro386AIKs33+si/65J/6CKrVZvv9ZF/1yT/0EUAVqt3X/HjZ/wC63/oRqpVu6/48bP8A3W/9CNAFSrf/ADCx/wBdv/ZaqVb/AOYWP+u3/stADtH/AOQlD+P8jXU1y2j/APISh/H+RrqaACiiigAooooAKKKKACiiigAooooAKKKKACiiigAooooAKKKKACs7Xf8AkHt/vCtGs7Xf+Qe3+8KAOftf+PqH/fX+dF1/x8y/75/nRa/8fUP++v8AOi6/4+Zf98/zoAiqxff8fTfRf5Cq9WL7/j6b6L/IUAV6nuvuwf8AXMfzNQVPdfdg/wCuY/maAIKsS/8AHnB9W/pVerEv/HnB9W/pQBXqwP8Ajxb/AK6D+RqvVgf8eLf9dB/I0AV6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GVb1b/kIT/X+lVKt6t/yEJ/r/AEoAqVav/wDl3/64rVWrV/8A8u//AFxWgCrVmb/jztvq38xVarM3/HnbfVv5igCtVgf8eLf9dB/I1XqwP+PFv+ug/kaAK9WIf+Pa5+i/zqvViH/j2ufov86AK9T2n3pf+ubfyqCp7T70v/XNv5UAQVYsP+PyL61XqxYf8fkX1oAr0+H/AFqf7wplPh/1qf7woAkvf+Pyf/fb+dQVPe/8fk/++386goAtaj/x9f8AAE/9BFVataj/AMfX/AE/9BFVaALN1/qrX/rl/wCzNVarN1/qrX/rl/7M1VqAJ2/48ov+uj/yWoKnb/jyi/66P/JagoAnT/jzl/66J/JqgqdP+POX/ron8mqCgCe3/wBVc/8AXP8A9nWoKnt/9Vc/9c//AGdagoAsWX+uP/XN/wD0A1XqxZf64/8AXN//AEA1XoAnsf8Aj9t/+ui/zFRy/wCsf6mpLH/j9t/+ui/zFRy/6x/qaAGVb1b/AJCE/wBf6VUq3q3/ACEJ/r/SgCpVq/8A+Xf/AK4rVWrV/wD8u/8A1xWgCrVib/jzt/q38xVerE3/AB52/wBW/mKAK9WB/wAeLf8AXQfyNV6sD/jxb/roP5GgCvVmD/j0ufov86rVZg/49Ln6L/OgCtU9p96X/rm38qgqe0+9L/1zb+VAEFT2P/H1H9agqex/4+o/rQBBT4f9an+8KZT4f9an+8KAHXP/AB8S/wC+f51FUtz/AMfEv++f51FQBYvv+Ppvov8A6CKr1Yvv+Ppvov8A6CKr0AWbz/V23/XIfzNVqs3n+rtv+uQ/marUAWpv+Qfbf77/ANKq1am/5B9t/vv/AEqrQBZX/kHyf9dV/k1Vqsr/AMg+T/rqv8mqtQBYt/8AU3X/AFzH/oS1Xqxb/wCpuv8ArmP/AEJar0AT2f8Arj/1zf8A9ANQVPZ/64/9c3/9ANQUAT2P/H7b/wDXRf5ioamsf+P23/66L/MVDQAlT33/AB/XH/XRv51BU99/x/XH/XRv50AQVZvv9ZF/1yT/ANBFVqs33+si/wCuSf8AoIoArVbuv+PGz/3W/wDQjVSrd1/x42f+63/oRoAqVb/5hY/67f8AstVKt/8AMLH/AF2/9loAdo//ACEofx/ka6muW0f/AJCUP4/yNdTQAUUUUAFFFFABRRRQAUUUUAFFFFABRRRQAUUUUAFFFFABRRRQAVna7/yD2/3hWjWdrv8AyD2/3hQBz9r/AMfUP++v86Lr/j5l/wB8/wA6LX/j6h/31/nRdf8AHzL/AL5/nQBFVi+/4+m+i/yFV6sX3/H030X+QoAr1Pdfdg/65j+ZqCp7r7sH/XMfzNAEFWJf+POD6t/Sq9WJf+POD6t/SgCvVgf8eLf9dB/I1XqwP+PFv+ug/kaAK9Wbf/j1uv8AdX/0IVWqzb/8et1/ur/6EKAK1WrD/WS/9cn/AJVVq1Yf6yX/AK5P/KgCrVnTf+P6D/fFVqs6b/x/Qf74oAr0L94fWihfvD60ATX3/H9cf9dG/nUFT33/AB/XH/XRv51BQBPef61f+uaf+gioKnvP9av/AFzT/wBBFQUAWbr/AFVr/wBcv/ZmqtVm6/1Vr/1y/wDZmqtQBO3/AB5Rf9dH/ktQVO3/AB5Rf9dH/ktQUATp/wAecv8A10T+TVBU6f8AHnL/ANdE/k1QUAT2/wDqrn/rn/7OtQVPb/6q5/65/wDs61BQBYsv9cf+ub/+gGq9WLL/AFx/65v/AOgGq9AE9j/x+2//AF0X+YqOX/WP9TUlj/x+2/8A10X+YqOX/WP9TQAyrerf8hCf6/0qpVvVv+QhP9f6UAVKtX//AC7/APXFaq1av/8Al3/64rQBVqzN/wAedt9W/mKrVZm/487b6t/MUAVqsD/jxb/roP5Gq9WB/wAeLf8AXQfyNAFerEP/AB7XP0X+dV6sQ/8AHtc/Rf50AV6ntPvS/wDXNv5VBU9p96X/AK5t/KgCCrFh/wAfkX1qvViw/wCPyL60AV6fD/rU/wB4Uynw/wCtT/eFAEl7/wAfk/8Avt/OoKnvf+Pyf/fb+dQUAWtR/wCPr/gCf+giqtWtR/4+v+AJ/wCgiqtAFm6/1Vr/ANcv/ZmqtVm6/wBVa/8AXL/2ZqrUATt/x5Rf9dH/AJLUFTt/x5Rf9dH/AJLUFAE6f8ecv/XRP5NUFTp/x5y/9dE/k1QUAT2/+quf+uf/ALOtQVPb/wCquf8Arn/7OtQUAWLL/XH/AK5v/wCgGq9WLL/XH/rm/wD6Aar0AT2P/H7b/wDXRf5io5f9Y/1NSWP/AB+2/wD10X+YqOX/AFj/AFNADKt6t/yEJ/r/AEqpVvVv+QhP9f6UAVKtX/8Ay7/9cVqrVq//AOXf/ritAFWrE3/Hnb/Vv5iq9WJv+PO3+rfzFAFerA/48W/66D+RqvVgf8eLf9dB/I0AV6swf8elz9F/nVarMH/Hpc/Rf50AVqntPvS/9c2/lUFT2n3pf+ubfyoAgqex/wCPqP61BU9j/wAfUf1oAgp8P+tT/eFMp8P+tT/eFADrn/j4l/3z/Ooqluf+PiX/AHz/ADqKgCxff8fTfRf/AEEVXqxff8fTfRf/AEEVXoAs3n+rtv8ArkP5mq1Wbz/V23/XIfzNVqALU3/IPtv99/6VVq1N/wAg+2/33/pVWgCyv/IPk/66r/JqrVZX/kHyf9dV/k1VqALFv/qbr/rmP/QlqvVi3/1N1/1zH/oS1XoAns/9cf8Arm//AKAagqez/wBcf+ub/wDoBqCgCex/4/bf/rov8xUNTWP/AB+2/wD10X+YqGgBKnvv+P64/wCujfzqCp77/j+uP+ujfzoAgqzff6yL/rkn/oIqtVm+/wBZF/1yT/0EUAVqt3X/AB42f+63/oRqpVu6/wCPGz/3W/8AQjQBUq3/AMwsf9dv/ZaqVb/5hY/67f8AstADtH/5CUP4/wAjXU1y2j/8hKH8f5GupoAKKKKACiiigAooooAKKKKACiiigAooooAKKKKACiiigAooooAKztd/5B7f7wrRrO13/kHt/vCgDn7X/j6h/wB9f50XX/HzL/vn+dFr/wAfUP8Avr/Oi6/4+Zf98/zoAiqxff8AH030X+QqvVi+/wCPpvov8hQBXqe6+7B/1zH8zUFT3X3YP+uY/maAIKsS/wDHnB9W/pVerEv/AB5wfVv6UAV6sD/jxb/roP5Gq9WB/wAeLf8AXQfyNAFerNv/AMet1/ur/wChCq1Wbf8A49br/dX/ANCFAFarVh/rJf8Ark/8qq1asP8AWS/9cn/lQBVqzpv/AB/Qf74qtVnTf+P6D/fFAFehfvD60UL94fWgCa+/4/rj/ro386gqe+/4/rj/AK6N/OoKAJ7z/Wr/ANc0/wDQRUFT3n+tX/rmn/oIqCgCzdf6q1/65f8AszVWqzdf6q1/65f+zNVagCdv+PKL/ro/8lqCp2/48ov+uj/yWoKAJ0/485f+uifyaoKnT/jzl/66J/JqgoAnt/8AVXP/AFz/APZ1qCp7f/VXP/XP/wBnWoKALFl/rj/1zf8A9ANV6sWX+uP/AFzf/wBANV6AJ7H/AI/bf/rov8xUcv8ArH+pqSx/4/bf/rov8xUcv+sf6mgBlW9W/wCQhP8AX+lVKt6t/wAhCf6/0oAqVav/APl3/wCuK1Vq1f8A/Lv/ANcVoAq1Zm/487b6t/MVWqzN/wAedt9W/mKAK1WB/wAeLf8AXQfyNV6sD/jxb/roP5GgCvViH/j2ufov86r1Yh/49rn6L/OgCvU9p96X/rm38qgqe0+9L/1zb+VAEFWLD/j8i+tV6sWH/H5F9aAK9Ph/1qf7wplPh/1qf7woAkvf+Pyf/fb+dQVPe/8AH5P/AL7fzqCgC1qP/H1/wBP/AEEVVq1qP/H1/wAAT/0EVVoAs3X+qtf+uX/szVWqzdf6q1/65f8AszVWoAnb/jyi/wCuj/yWoKnb/jyi/wCuj/yWoKAJ0/485f8Aron8mqCp0/485f8Aron8mqCgCe3/ANVc/wDXP/2dagqe3/1Vz/1z/wDZ1qCgCxZf64/9c3/9ANV6sWX+uP8A1zf/ANANV6AJ7H/j9t/+ui/zFRy/6x/qaksf+P23/wCui/zFRy/6x/qaAGVb1b/kIT/X+lVKt6t/yEJ/r/SgCpVq/wD+Xf8A64rVWrV//wAu/wD1xWgCrVib/jzt/q38xVerE3/Hnb/Vv5igCvVgf8eLf9dB/I1XqwP+PFv+ug/kaAK9WYP+PS5+i/zqtVmD/j0ufov86AK1T2n3pf8Arm38qgqe0+9L/wBc2/lQBBU9j/x9R/WoKnsf+PqP60AQU+H/AFqf7wplPh/1qf7woAdc/wDHxL/vn+dRVLc/8fEv++f51FQBYvv+Ppvov/oIqvVi+/4+m+i/+giq9AFm8/1dt/1yH8zVarN5/q7b/rkP5mq1AFqb/kH23++/9Kq1am/5B9t/vv8A0qrQBZX/AJB8n/XVf5NVarK/8g+T/rqv8mqtQBYt/wDU3X/XMf8AoS1Xqxb/AOpuv+uY/wDQlqvQBPZ/64/9c3/9ANQVPZ/64/8AXN//AEA1BQBPY/8AH7b/APXRf5ioamsf+P23/wCui/zFQ0AJU99/x/XH/XRv51BU99/x/XH/AF0b+dAEFWb7/WRf9ck/9BFVqs33+si/65J/6CKAK1W7r/jxs/8Adb/0I1Uq3df8eNn/ALrf+hGgCpVv/mFj/rt/7LVSrf8AzCx/12/9loAdo/8AyEofx/ka6muW0f8A5CUP4/yNdTQAUUUUAFFFFABRRRQAUUUUAFFFFABRRRQAUUUUAFFFFABRRRQAVna7/wAg9v8AeFaNZ2u/8g9v94UAc/a/8fUP++v86Lr/AI+Zf98/zotf+PqH/fX+dF1/x8y/75/nQBFVi+/4+m+i/wAhVerF9/x9N9F/kKAK9T3X3YP+uY/magqe6+7B/wBcx/M0AQVYl/484Pq39Kr1Yl/484Pq39KAK9WB/wAeLf8AXQfyNV6sD/jxb/roP5GgCvVm3/49br/dX/0IVWqzb/8AHrdf7q/+hCgCtVqw/wBZL/1yf+VVatWH+sl/65P/ACoAq1Z03/j+g/3xVarOm/8AH9B/vigCvQv3h9aKF+8PrQBNff8AH9cf9dG/nUFT33/H9cf9dG/nUFAE95/rV/65p/6CKgqe8/1q/wDXNP8A0EVBQBZuv9Va/wDXL/2ZqrVZuv8AVWv/AFy/9maq1AE7f8eUX/XR/wCS1BU7f8eUX/XR/wCS1BQBOn/HnL/10T+TVBU6f8ecv/XRP5NUFAE9v/qrn/rn/wCzrUFT2/8Aqrn/AK5/+zrUFAFiy/1x/wCub/8AoBqvViy/1x/65v8A+gGq9AE9j/x+2/8A10X+YqOX/WP9TUlj/wAftv8A9dF/mKjl/wBY/wBTQAyrerf8hCf6/wBKqVb1b/kIT/X+lAFSrV//AMu//XFaq1av/wDl3/64rQBVqzN/x5231b+YqtVmb/jztvq38xQBWqwP+PFv+ug/kar1YH/Hi3/XQfyNAFerEP8Ax7XP0X+dV6sQ/wDHtc/Rf50AV6ntPvS/9c2/lUFT2n3pf+ubfyoAgqxYf8fkX1qvViw/4/IvrQBXp8P+tT/eFMp8P+tT/eFAEl7/AMfk/wDvt/OoKnvf+Pyf/fb+dQUAWtR/4+v+AJ/6CKq1a1H/AI+v+AJ/6CKq0AWbr/VWv/XL/wBmaq1Wbr/VWv8A1y/9maq1AE7f8eUX/XR/5LUFTt/x5Rf9dH/ktQUATp/x5y/9dE/k1QVOn/HnL/10T+TVBQBPb/6q5/65/wDs61BXI+OPEWoaH4h8BWllceTb6trj2N6mxW82EafeThckEr+8gibK4Py4zgkHrqALFl/rj/1zf/0A1XqxZf64/wDXN/8A0A1XoAnsf+P23/66L/MVHL/rH+pqSx/4/bf/AK6L/MVHL/rH+poAZVvVv+QhP9f6VUq3q3/IQn+v9KAKlWr/AP5d/wDritVatX//AC7/APXFaAKtWJv+PO3+rfzFV6sTf8edv9W/mKAK9WB/x4t/10H8jVerA/48W/66D+RoAr1Zg/49Ln6L/Oq1WYP+PS5+i/zoArVPafel/wCubfyqCp7T70v/AFzb+VAEFT2P/H1H9agqex/4+o/rQBBT4f8AWp/vCmU+H/Wp/vCgB1z/AMfEv++f51FUtz/x8S/75/nUVAFi+/4+m+i/+giq9WL7/j6b6L/6CKr0AWbz/V23/XIfzNVqs3n+rtv+uQ/marUAWpv+Qfbf77/0qrVqb/kH23++/wDSqtAFlf8AkHyf9dV/k1Vqsr/yD5P+uq/yaq1AFi3/ANTdf9cx/wChLVerFv8A6m6/65j/ANCWq9AE9n/rj/1zf/0A1BU9n/rj/wBc3/8AQDUFAE9j/wAftv8A9dF/mKhqax/4/bf/AK6L/MVDQAlT33/H9cf9dG/nUFT33/H9cf8AXRv50AQVZvv9ZF/1yT/0EVWqzff6yL/rkn/oIoArVbuv+PGz/wB1v/QjVSrd1/x42f8Aut/6EaAKlW/+YWP+u3/stVKt/wDMLH/Xb/2WgB2j/wDISh/H+Rrqa5bR/wDkJQ/j/I11NABRRRQAUUUUAFFFFABRRRQAUUUUAFFFFABRRRQAUUUUAFFFFABWdrv/ACD2/wB4Vo1na7/yD2/3hQBz9r/x9Q/76/zouv8Aj5l/3z/Oi1/4+of99f50XX/HzL/vn+dAEVWL7/j6b6L/ACFV6sX3/H030X+QoAr1Pdfdg/65j+ZqCp7r7sH/AFzH8zQBBViX/jzg+rf0qvViX/jzg+rf0oAr1YH/AB4t/wBdB/I1XqwP+PFv+ug/kaAK9Wbf/j1uv91f/QhVarNv/wAet1/ur/6EKAK1WrD/AFkv/XJ/5VVq1Yf6yX/rk/8AKgCrVnTf+P6D/fFVqs6b/wAf0H++KAK9C/eH1ooX7w+tAE19/wAf1x/10b+dQVPff8f1x/10b+dQUAT3n+tX/rmn/oIqCp7z/Wr/ANc0/wDQRUFAFm6/1Vr/ANcv/ZmqtVm6/wBVa/8AXL/2ZqrUATt/x5Rf9dH/AJLUFTt/x5Rf9dH/AJLUFAE6f8ecv/XRP5NUFTp/x5y/9dE/k1QUAT2/+quf+uf/ALOtQVPb/wCquf8Arn/7OtQUAWLL/XH/AK5v/wCgGq9WLL/XH/rm/wD6Aar0AT2P/H7b/wDXRf5io5f9Y/1NSWP/AB+2/wD10X+YqOX/AFj/AFNADKt6t/yEJ/r/AEqpVvVv+QhP9f6UAVKtX/8Ay7/9cVqrVq//AOXf/ritAFWrM3/HnbfVv5iq1WZv+PO2+rfzFAFarA/48W/66D+RqvVgf8eLf9dB/I0AV6sQ/wDHtc/Rf51XqxD/AMe1z9F/nQBXqe0+9L/1zb+VQVPafel/65t/KgCCrFh/x+RfWq9WLD/j8i+tAFenw/61P94Uynw/61P94UASXv8Ax+T/AO+386gqe9/4/J/99v51BQBa1H/j6/4An/oIqrVrUf8Aj6/4An/oIqrQBZuv9Va/9cv/AGZqrVZuv9Va/wDXL/2ZqrUATt/x5Rf9dH/ktQVO3/HlF/10f+S1BQBOn/HnL/10T+TVBU6f8ecv/XRP5NUFAHAfE3/kbvhX/wBjNJ/6adRrv64D4m/8jd8K/wDsZpP/AE06jXf0AWLL/XH/AK5v/wCgGq9WLL/XH/rm/wD6Aar0AT2P/H7b/wDXRf5io5f9Y/1NSWP/AB+2/wD10X+YqOX/AFj/AFNADKt6t/yEJ/r/AEqpVvVv+QhP9f6UAVKtX/8Ay7/9cVqrVq//AOXf/ritAFWrE3/Hnb/Vv5iq9WJv+PO3+rfzFAFerA/48W/66D+RqvVgf8eLf9dB/I0AV6swf8elz9F/nVarMH/Hpc/Rf50AVqntPvS/9c2/lUFT2n3pf+ubfyoAgqex/wCPqP61BU9j/wAfUf1oAgp8P+tT/eFMp8P+tT/eFADrn/j4l/3z/Ooqluf+PiX/AHz/ADqKgCxff8fTfRf/AEEVXqxff8fTfRf/AEEVXoAs3n+rtv8ArkP5mq1Wbz/V23/XIfzNVqALU3/IPtv99/6VVq1N/wAg+2/33/pVWgCyv/IPk/66r/JqrVZX/kHyf9dV/k1VqALFv/qbr/rmP/QlqvVi3/1N1/1zH/oS1XoAns/9cf8Arm//AKAagqez/wBcf+ub/wDoBqCgCex/4/bf/rov8xUNTWP/AB+2/wD10X+YqGgBKnvv+P64/wCujfzqCp77/j+uP+ujfzoAgqzff6yL/rkn/oIqtVm+/wBZF/1yT/0EUAVqt3X/AB42f+63/oRqpVu6/wCPGz/3W/8AQjQBUq3/AMwsf9dv/ZaqVb/5hY/67f8AstADtH/5CUP4/wAjXU1y2j/8hKH8f5GupoAKKKKACiiigAooooAKKKKACiiigAooooAKKKKACiiigAooooAKztd/5B7f7wrRrO13/kHt/vCgDn7X/j6h/wB9f50XX/HzL/vn+dFr/wAfUP8Avr/Oi6/4+Zf98/zoAiqxff8AH030X+QqvVi+/wCPpvov8hQBXqe6+7B/1zH8zUFT3X3YP+uY/maAIKsS/wDHnB9W/pVerEv/AB5wfVv6UAV6sD/jxb/roP5Gq9WB/wAeLf8AXQfyNAFerNv/AMet1/ur/wChCq1Wbf8A49br/dX/ANCFAFarVh/rJf8Ark/8qq1asP8AWS/9cn/lQBVqzpv/AB/Qf74qtVnTf+P6D/fFAFehfvD60UL94fWgCa+/4/rj/ro386gqe+/4/rj/AK6N/OoKAJ7z/Wr/ANc0/wDQRUFT3n+tX/rmn/oIqCgCzdf6q1/65f8AszVWqzdf6q1/65f+zNVagCdv+PKL/ro/8lqCp2/48ov+uj/yWoKAJ0/485f+uifyaoKnT/jzl/66J/JqgoAnt/8AVXP/AFz/APZ1qCp7f/VXP/XP/wBnWoKALFl/rj/1zf8A9ANV6sWX+uP/AFzf/wBANV6AJ7H/AI/bf/rov8xUcv8ArH+pqSx/4/bf/rov8xUcv+sf6mgBlW9W/wCQhP8AX+lVKt6t/wAhCf6/0oAqVav/APl3/wCuK1Vq1f8A/Lv/ANcVoAq1Zm/487b6t/MVWqzN/wAedt9W/mKAK1WB/wAeLf8AXQfyNV6sD/jxb/roP5GgCvViH/j2ufov86r1Yh/49rn6L/OgCvU9p96X/rm38qgqe0+9L/1zb+VAEFWLD/j8i+tV6sWH/H5F9aAK9Ph/1qf7wplPh/1qf7woAkvf+Pyf/fb+dQVPe/8AH5P/AL7fzqCgC1qP/H1/wBP/AEEVVq1qP/H1/wAAT/0EVVoAs3X+qtf+uX/szVWqzdf6q1/65f8AszVWoAnb/jyi/wCuj/yWoKnb/jyi/wCuj/yWoKAJ0/485f8Aron8mqCp0/485f8Aron8mqCgDgPib/yN3wr/AOxmk/8ATTqNd/XAfE3/AJG74V/9jNJ/6adRrv6ALFl/rj/1zf8A9ANV6sWX+uP/AFzf/wBANV6AJ7H/AI/bf/rov8xUcv8ArH+pqSx/4/bf/rov8xUcv+sf6mgBlW9W/wCQhP8AX+lVKt6t/wAhCf6/0oAqVav/APl3/wCuK1Vq1f8A/Lv/ANcVoAq1Ym/487f6t/MVXqxN/wAedv8AVv5igCvVgf8AHi3/AF0H8jVerA/48W/66D+RoAr1Zg/49Ln6L/Oq1WYP+PS5+i/zoArVPafel/65t/KoK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W/+YWP+u3/ALLVSrf/ADCx/wBdv/ZaAHaP/wAhKH8f5GuprltH/wCQlD+P8jXU0AFFFFABRRRQAUUUUAFFFFABRRRQAUUUUAFFFFABRRRQAUUUUAFZ2u/8g9v94Vo1na7/AMg9v94UAc/a/wDH1D/vr/Oi6/4+Zf8AfP8AOi1/4+of99f50XX/AB8y/wC+f50ARVYvv+Ppvov8hVerF9/x9N9F/kKAK9T3X3YP+uY/magqe6+7B/1zH8zQBBViX/jzg+rf0qvViX/jzg+rf0oAr1YH/Hi3/XQfyNV6+J/En7W3xw0v9tW2+F1r8O45fAs2owQLcmxnM0loyDfeLcbhHtHzt0wNhU/MCaAPtirNv/x63X+6v/oQqtVm3/49br/dX/0IUAVqtWH+sl/65P8AyqrVqw/1kv8A1yf+VAFWrOm/8f0H++KrVZ03/j+g/wB8UAV6F+8PrRQv3h9aAJr7/j+uP+ujfzqCp77/AI/rj/ro386goAnvP9av/XNP/QRUFT3n+tX/AK5p/wCgioKALN1/qrX/AK5f+zNVarN1/qrX/rl/7M1VqAJ2/wCPKL/ro/8AJagqdv8Ajyi/66P/ACWoKAJ0/wCPOX/ron8mqCp0/wCPOX/ron8mqCgCe3/1Vz/1z/8AZ1qCp7f/AFVz/wBc/wD2dagoAsWX+uP/AFzf/wBANV6sWX+uP/XN/wD0A1XoAnsf+P23/wCui/zFRy/6x/qaksf+P23/AOui/wAxUcv+sf6mgBlW9W/5CE/1/pVSrerf8hCf6/0oAqVav/8Al3/64rVWrV//AMu//XFaAKtWZv8Ajztvq38xVarM3/HnbfVv5igCtVgf8eLf9dB/I1XqwP8Ajxb/AK6D+RoAr1Yh/wCPa5+i/wA6r1Yh/wCPa5+i/wA6AK9T2n3pf+ubfyqCp7T70v8A1zb+VAEFWLD/AI/IvrVerFh/x+RfWgCvT4f9an+8KZT4f9an+8KAJL3/AI/J/wDfb+dQVPe/8fk/++386goAtaj/AMfX/AE/9BFVataj/wAfX/AE/wDQRVWgCzdf6q1/65f+zNVarN1/qrX/AK5f+zNVagCdv+PKL/ro/wDJagqdv+PKL/ro/wDJagoAnT/jzl/66J/JqgqdP+POX/ron8mqCgDgPib/AMjd8K/+xmk/9NOo139cB8Tf+Ru+Ff8A2M0n/pp1Gu/oAsWX+uP/AFzf/wBANV6sWX+uP/XN/wD0A1XoAnsf+P23/wCui/zFRy/6x/qaksf+P23/AOui/wAxUcv+sf6mgBlW9W/5CE/1/pVSrerf8hCf6/0oAqVav/8Al3/64rVWrV//AMu//XFaAKtWJv8Ajzt/q38xVerE3/Hnb/Vv5igCvVgf8eLf9dB/I1XqwP8Ajxb/AK6D+RoAr1Zg/wCPS5+i/wA6rVZg/wCPS5+i/wA6AK1T2n3pf+ubfyqCp7T70v8A1zb+VAEFT2P/AB9R/WoKnsf+PqP60AQU+H/Wp/vCmU+H/Wp/vCgB1z/x8S/75/nUVS3P/HxL/vn+dRUAWL7/AI+m+i/+giq9WL7/AI+m+i/+giq9AFm8/wBXbf8AXIfzNVqs3n+rtv8ArkP5mq1AFqb/AJB9t/vv/SqtWpv+Qfbf77/0qrQBZX/kHyf9dV/k1Vqsr/yD5P8Arqv8mqtQBYt/9Tdf9cx/6EtV6sW/+puv+uY/9CWq9AE9n/rj/wBc3/8AQDUFT2f+uP8A1zf/ANANQUAT2P8Ax+2//XRf5ioamsf+P23/AOui/wAxUNACVPff8f1x/wBdG/nUFT33/H9cf9dG/nQBBVm+/wBZF/1yT/0EVWqzff6yL/rkn/oIoArVbuv+PGz/AN1v/QjVSrd1/wAeNn/ut/6EaAKlW/8AmFj/AK7f+y1Uq3/zCx/12/8AZaAHaP8A8hKH8f5GuprltH/5CUP4/wAjXU0AFFFFABRRRQAUUUUAFFFFABRRRQAUUUUAFFFFABRRRQAUUUUAFZ2u/wDIPb/eFaNZ+uAtp7ADJ3CgDnrX/j6h/wB9f50XX/HzL/vn+dOtY2+1Q/Kfvjt70XUbfaZflb757e9AEFWL7/j6b6L/ACFQ+W/91vyqxfRsbpvlPRe3sKAKtT3X3YP+uY/mai8t/wC635VPdRttg+U/6sdvc0AVqsS/8ecH1b+lQ+W/91vyqeWNvskHynq3b6UAVqsD/jxb/roP5GofLf8Aut+VTiNvsLDaf9YO3saAK1Wbf/j1uv8AdX/0IVB5b/3W/KrFvG32a5+U/dXt/tCgCrVqw/1kv/XJ/wCVV/Lf+635VZsY28yX5T/qn7e1AFSrOm/8f0H++Kg8t/7rflVnT42F9ASpHzjtQBVoX7w+tO8t/wC635ULG+4fK3X0oAkvv+P64/66N/OoKs30bfbZ/lP+sbt71B5b/wB1vyoAlvP9av8A1zT/ANBFQVZu428xflP+rTt/sioPLf8Aut+VAE91/qrX/rl/7M1VqtXUbeVa/Kf9X6f7TVX8t/7rflQBK3/HlF/10f8AktQVZaNvscXyn/WN29lqDy3/ALrflQBKn/HnL/10T+TVBVlI2+xy/Kfvp29mqDy3/ut+VAEtv/qrn/rn/wCzrUFWbeNvKuflP+r9P9pag8t/7rflQBNZf64/9c3/APQDVerNnG3nH5T9x+3+yag8t/7rflQBLY/8ftv/ANdF/mKjl/1j/U1NYxt9st/lP+sXt71HJG/mP8rdT2oAiq3q3/IQn+v9KreW/wDdb8qt6ojHUJiFJGfT2oApVav/APl3/wCuK1X8t/7rflVq+jY/Z/lP+pXtQBTqzN/x5231b+YqDy3/ALrflViaNvsdv8p6t29xQBVqwP8Ajxb/AK6D+RqHy3/ut+VTiNvsLDaf9YO3saAK1WIf+Pa5+i/zqHy3/ut+VTwxt9nuPlPRe3vQBWqe0+9L/wBc2/lUXlv/AHW/Kp7WNt0vyn/Vt29qAK1WLD/j8i+tQ+W/91vyqxYxt9si+U9fSgCrT4f9an+8KTy3/ut+VPhjfzU+VvvDtQA69/4/J/8Afb+dQVYvI2+2T/Kfvt296h8t/wC635UAWNR/4+v+AJ/6CKq1b1CNjdcKfuJ2/wBkVW8t/wC635UAT3X+qtf+uX/szVWq1dRt5Vr8p/1fp/tNVfy3/ut+VAErf8eUX/XR/wCS1BVlo2+xxfKf9Y3b2WoPLf8Aut+VAEqf8ecv/XRP5NUFWUjb7HL8p++nb2aoPLf+635UAeffE3/kbvhX/wBjNJ/6adRrv64H4nRt/wAJd8KvlP8AyM0nb/qE6jXoHlv/AHW/KgCay/1x/wCub/8AoBqvVmzjbzj8p+4/b/ZNQeW/91vyoAlsf+P23/66L/MVHL/rH+pqaxjb7Zb/ACn/AFi9veo5I38x/lbqe1AEVW9W/wCQhP8AX+lVvLf+635Vb1RGOoTEKSM+ntQBSq1f/wDLv/1xWq/lv/db8qtX0bH7P8p/1K9qAKdWJv8Ajzt/q38xUPlv/db8qsTRt9jt/lPVu3uKAKtWB/x4t/10H8jUPlv/AHW/KpxG32FhtP8ArB29jQBWqzB/x6XP0X+dQeW/91vyqxDG32W5+U9F7e9AFWp7T70v/XNv5VF5b/3W/Kp7WNt0vyn/AFbdvagCtU9j/wAfUf1qLy3/ALrflU9lG32qP5T19KAK1Ph/1qf7wpPLf+635U+GN/NT5W+8O1ABc/8AHxL/AL5/nUVT3EbfaJflb757e9ReW/8Adb8qAJr7/j6b6L/6CKr1avo2Ny3ynovb/ZFV/Lf+635UAT3n+rtv+uQ/marVbvI22W3yn/VDt7mq3lv/AHW/KgCxN/yD7b/ff+lVauTRt/Z9uNp++/b6VV8t/wC635UATr/yD5P+uq/yaq1W1jb+z5BtOfNXt7NVby3/ALrflQBNb/6m6/65j/0Jar1Zt428m5+U/wCrHb/aWoPLf+635UAS2f8Arj/1zf8A9ANQVZs4284/Kf8AVv2/2DUHlv8A3W/KgCWx/wCP23/66L/MVDVixjb7Zb/Kf9Yvb3qHy3/ut+VADKnvv+P64/66N/OovLf+635VPfRt9tn+U/6xu3vQBWqzff6yL/rkn/oIqDy3/ut+VWb6NvMi+U/6pO3+yKAKlW7r/jxs/wDdb/0I1W8t/wC635VbuY2+xWfyn7rdv9o0AUqt/wDMLH/Xb/2Wq3lv/db8qteW39lgbTnzvT/ZoAXR/wDkJQ/j/I11Ncxo6MuowkqQOe3sa6egAooooAKKKKACiiigAooooAKKKKACiiigAooooAKKKKACiiigArP1xiunsQcHcK0Kztd/5B7f7woAwbWRvtUPzH747+9F1I32mX5m++e/vTbX/j6h/wB9f50XX/HzL/vn+dADPMf+8351YvpGF03zHovf2FVasX3/AB9N9F/kKAIfMf8AvN+dT3UjbYPmP+rHf3NVqnuvuwf9cx/M0AReY/8Aeb86nlkb7JB8x6t3+lVqsS/8ecH1b+lAEPmP/eb86nEjfYWO4/6wd/Y1WqwP+PFv+ug/kaAIfMf+8351Yt5G+zXPzH7q9/8AaFVas2//AB63X+6v/oQoAg8x/wC8351ZsZGMkuWP+qfv7VUq1Yf6yX/rk/8AKgCv5j/3m/OrOnyMb6AFifnHeqlWdN/4/oP98UAQ+Y/95vzoWR9w+ZuvrTaF+8PrQBYvpG+2z/Mf9Y3f3qDzH/vN+dS33/H9cf8AXRv51BQBZu5G8xfmP+rTv/sioPMf+8351Lef61f+uaf+gioKALV1I3lWvzH/AFfr/tNVfzH/ALzfnU91/qrX/rl/7M1VqALLSN9ji+Y/6xu/stQeY/8Aeb86lb/jyi/66P8AyWoKALKSN9jl+Y/fTv7NUHmP/eb86lT/AI85f+uifyaoKALNvI3lXPzH/V+v+0tQeY/95vzqW3/1Vz/1z/8AZ1qCgCzZyN5x+Y/cfv8A7JqDzH/vN+dTWX+uP/XN/wD0A1XoAs2MjfbLf5j/AKxe/vUckj+Y/wAzdT3p1j/x+2//AF0X+YqOX/WP9TQAnmP/AHm/OreqSMNQmAYgZ9faqVW9W/5CE/1/pQBW8x/7zfnVq+kYfZ/mP+pXvVOrV/8A8u//AFxWgCv5j/3m/OrE0jfY7f5j1bv7iqtWZv8Ajztvq38xQBB5j/3m/OpxI32FjuP+sHf2NVqsD/jxb/roP5GgCHzH/vN+dTwyN9nuPmPRe/vVarEP/Htc/Rf50AQ+Y/8Aeb86ntZG3S/Mf9W3f2qtU9p96X/rm38qAIvMf+8351YsZG+2RfMevrVWrFh/x+RfWgCHzH/vN+dPhkfzU+ZvvDvUVPh/1qf7woAlvJG+2T/Mfvt396h8x/7zfnUt7/x+T/77fzqCgC3qEjC64Y/cTv8A7Iqt5j/3m/OrGo/8fX/AE/8AQRVWgC1dSN5Vr8x/1fr/ALTVX8x/7zfnU91/qrX/AK5f+zNVagCy0jfY4vmP+sbv7LUHmP8A3m/OpW/48ov+uj/yWoKALKSN9jl+Y/fTv7NUHmP/AHm/OpU/485f+uifyaoKAOB+J0jf8Jd8KvmP/IzSd/8AqE6jXoHmP/eb868++Jv/ACN3wr/7GaT/ANNOo139AFmzkbzj8x+4/f8A2TUHmP8A3m/OprL/AFx/65v/AOgGq9AFmxkb7Zb/ADH/AFi9/eo5JH8x/mbqe9Osf+P23/66L/MVHL/rH+poATzH/vN+dW9UkYahMAxAz6+1Uqt6t/yEJ/r/AEoAreY/95vzq1fSMPs/zH/Ur3qnVq//AOXf/ritAFfzH/vN+dWJpG+x2/zHq3f3FVasTf8AHnb/AFb+YoAh8x/7zfnU4kb7Cx3H/WDv7Gq1WB/x4t/10H8jQBD5j/3m/OrEMjfZbn5j0Xv71VqzB/x6XP0X+dAEHmP/AHm/Op7WRt0vzH/Vt39qrVPafel/65t/KgCLzH/vN+dT2Ujfao/mPX1qtU9j/wAfUf1oAi8x/wC8350+GR/NT5m+8O9RU+H/AFqf7woAkuJG+0S/M33z396i8x/7zfnT7n/j4l/3z/OoqALV9IwuW+Y9F7/7Iqv5j/3m/Opr7/j6b6L/AOgiq9AFu8kbZbfMf9UO/uareY/95vzqe8/1dt/1yH8zVagC5NI39n253H779/pVXzH/ALzfnVib/kH23++/9Kq0AW1kb+z5DuOfNXv7NVbzH/vN+dTr/wAg+T/rqv8AJqrUAWbeRvJufmP+rHf/AGlqDzH/ALzfnU1v/qbr/rmP/QlqvQBZs5G84/Mf9W/f/YNQeY/95vzqWz/1x/65v/6AagoAs2MjfbLf5j/rF7+9Q+Y/95vzqSx/4/bf/rov8xUNAC+Y/wDeb86nvpG+2z/Mf9Y3f3qtU99/x/XH/XRv50AReY/95vzqzfSMJIsMf9Unf/ZFVKs33+si/wCuSf8AoIoAg8x/7zfnVu5kb7FZ/Mfut3/2jVKrd1/x42f+63/oRoAreY/95vzq15jf2WDuOfO9f9mqdW/+YWP+u3/stAEmjuzajCCxI57+xrp65bR/+QlD+P8AI11NABRRRQAUUUUAFFFFABRRRQAUUUUAFFFFABRRRQAUUUUAFFFFABWdrv8AyD2/3hWjVDWtpsW3Egbh0GaAOdtf+PqH/fX+dF1/x8y/75/nUtqsX2mLDuTvH8A9frSXKxfaJcu+d5/gHr9aAK1WL7/j6b6L/IUzbD/z0f8A74H+NT3qxfaWy7A4H8A9B70AU6nuvuwf9cx/M03bD/z0f/vgf41NcrFthy7f6sfwD1PvQBUqxL/x5wfVv6UzbD/z0f8A74H+NTyLF9lg+dsZbHyD296AKdWB/wAeLf8AXQfyNM2w/wDPR/8Avgf41OFi+xH53x5g/gHofegCnVm3/wCPW6/3V/8AQhUe2H/no/8A3wP8asQLF9nucO2Noz8g9R70AUqtWH+sl/65P/KotsP/AD0f/vgf41YsVi8yXDsf3T/wD0+tAFKrOm/8f0H++Kj2w/8APR/++B/jVjT1i+3QYdid46oP8aAKdC/eH1qTbD/z0f8A74H+NKqw7h+8fr/cH+NAC33/AB/XH/XRv51BVu9WL7ZPl2B3tn5B6/WodsP/AD0f/vgf40AOvP8AWr/1zT/0EVBVu6WLzFy7j92n8A/uj3qHbD/z0f8A74H+NAEl1/qrX/rl/wCzNVart0sXl22XYfu+PkH94+9V9sP/AD0f/vgf40AOb/jyi/66P/Jagq2yxfY4/nfHmN/APRfeodsP/PR/++B/jQA5P+POX/ron8mqCraLF9jl+dsb0/gHo3vUO2H/AJ6P/wB8D/GgDwj49ftr/DL9mfxNpfh3xneaguq6tAk6xWFoZhb27SlBPKcjCZjfhdzfKcKa9ssb631Kyt7y0mS4tbiNZYpozlXRhlWB7ggg15p8XP2TfhN8ftf03XvHXhdNb1XSIfLt7gyywFot+RFJ5ci+YgZiwVsgEt2ZgfVI4beGNY0ZlRQFVRGMADoOtAEtl/rj/wBc3/8AQDVerlmsXnHDsTsf+Af3T71Bth/56P8A98D/ABoAdY/8ftv/ANdF/mKjl/1j/U1Ys1i+2QYdyfMXHyD1+tRyLD5jfvH6n+Af40AQVb1b/kIT/X+lQ7Yf+ej/APfA/wAataosX2+bc7A57KD2+tAFCrV//wAu/wD1xWotsP8Az0f/AL4H+NWb5Yv3GXYfulx8g/xoAo1Zm/487b6t/MVHth/56P8A98D/ABqxMsX2S3y7Yy2PkHqPegClVgf8eLf9dB/I0zbD/wA9H/74H+NThYvsR+d8eYP4B6H3oAp1Yh/49rn6L/OmbYf+ej/98D/Gp4Vi+z3HzvjC5+Qev1oAp1JFcRW+8yyJEGQqu9gMkjgD3pdsP/PR/wDvgf418jft1/sR6/8AtaX3hO98PeM4tEbRFmSXT9SjkNuyuQxmj2E4lG0Lgj5hj5l24IB9aVYsP+PyL61g+B/DI8HeC9B0GbVbrWJtLsILJ9QukHm3JjjVDI/P3mxk/XvXRWKxfa4sOxOf7g/xoAp0+H/Wp/vCnbYf+ej/APfA/wAadEsPmJ+8fqP4B/jQAXv/AB+T/wC+386gq3eLF9rmy7g72/gHr9ah2w/89H/74H+NAEuo/wDH1/wBP/QRVWr2oLF9p5dgdi9EH90e9VtsP/PR/wDvgf40ASXX+qtf+uX/ALM1Vqu3SxeXbZdh+74+Qf3j71X2w/8APR/++B/jQA5v+PKL/ro/8lqCrbLF9jj+d8eY38A9F96h2w/89H/74H+NADk/485f+uifyaoKtosX2OX52xvT+Aeje9Q7Yf8Ano//AHwP8aAPO/ib/wAjd8K/+xmk/wDTTqNd/XCfE5Yv+Eu+FWHf/kZ5M/IP+gTqPvXoG2H/AJ6P/wB8D/GgB9l/rj/1zf8A9ANV6uWaxeccOxOx/wCAf3T71Bth/wCej/8AfA/xoAdY/wDH7b/9dF/mKjl/1j/U1Ys1i+2QYdyfMXHyD1+tRyLD5jfvH6n+Af40AQVb1b/kIT/X+lQ7Yf8Ano//AHwP8ataosX2+bc7A57KD2+tAFCrV/8A8u//AFxWotsP/PR/++B/jVm+WL9xl2H7pcfIP8aAKNWJv+PO3+rfzFM2w/8APR/++B/jU8yxfZLf52xlsfIPUe9AFOrA/wCPFv8AroP5GmbYf+ej/wDfA/xqcLF9iPzvjzB/APQ+9AFOrMH/AB6XP0X+dR7Yf+ej/wDfA/xqxCsX2W5w7YwufkHr9aAKVT2n3pf+ubfypu2H/no//fA/xqa1WLdJh3/1bfwD0+tAFSp7H/j6j+tN2w/89H/74H+NTWaxfao8O5Of7g/xoAqU+H/Wp/vCnbYf+ej/APfA/wAadEsPmJ+8fqP4B/jQA25/4+Jf98/zqKrNwsX2iXMj53H+Aev1qPbD/wA9H/74H+NAD77/AI+m+i/+giq9XL1YvtDZdgcL/APQe9QbYf8Ano//AHwP8aAJLz/V23/XIfzNVqu3axbLfLsP3Qx8g9T71X2w/wDPR/8Avgf40ASzf8g+2/33/pVWr0yxfYbf52xufHyD296rbYf+ej/98D/GgCRf+QfJ/wBdV/k1VquqsX2CT52x5i87B6N71X2w/wDPR/8Avgf40APt/wDU3X/XMf8AoS1Xq5brF5Nzh2/1Yz8g/vL71Bth/wCej/8AfA/xoAdZ/wCuP/XN/wD0A1BVuzWLzjh2PyP/AAD+6feodsP/AD0f/vgf40AOsf8Aj9t/+ui/zFQ1as1i+2QYdyfMXHyD1+tQ7Yf+ej/98D/GgCKp77/j+uP+ujfzpu2H/no//fA/xqa9WL7ZPl2B3tn5B6/WgCpVm+/1kX/XJP8A0EVHth/56P8A98D/ABqxerFviy7D90n8A/uj3oApVbuv+PGz/wB1v/QjUO2H/no//fA/xq1cLF9jtMu2MNj5f9o+9AFCrf8AzCx/12/9lqHbD/z0f/vgf41Z2xf2aPnbHnddg/u/WgBNH/5CUP4/yNdTXNaSsf8AaEO12J54K47H3rpaACiiigAooooAKKKKACiiigAooooAKKKKACiiigAooooAKKKKACs7Xf8AkHt/vCtGs7Xf+Qe3+8KAOftf+PqH/fX+dF1/x8y/75/nRa/8fUP++v8AOi6/4+Zf98/zoAiqxff8fTfRf5Cq9WL7/j6b6L/IUAV6nuvuwf8AXMfzNQVPdfdg/wCuY/maAIKsS/8AHnB9W/pVerEv/HnB9W/pQBXqwP8Ajxb/AK6D+RqvVgf8eLf9dB/I0AV6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GVb1b/kIT/X+lVKt6t/yEJ/r/AEoAqVav/wDl3/64rVWrV/8A8u//AFxWgCrVmb/jztvq38xVarM3/HnbfVv5igCtVgf8eLf9dB/I1XqwP+PFv+ug/kaAK9WIf+Pa5+i/zqvViH/j2ufov86AK9T2n3pf+ubfyqCp7T70v/XNv5UAQVYsP+PyL61XqxYf8fkX1oAr0+H/AFqf7wplPh/1qf7woAkvf+Pyf/fb+dQVPe/8fk/++386goAtaj/x9f8AAE/9BFVataj/AMfX/AE/9BFVaALN1/qrX/rl/wCzNVarN1/qrX/rl/7M1VqAJ2/48ov+uj/yWoKnb/jyi/66P/JagoAnT/jzl/66J/JqgqdP+POX/ron8mqCgDgPib/yN3wr/wCxmk/9NOo139cB8Tf+Ru+Ff/YzSf8App1Gu/oAsWX+uP8A1zf/ANANV6sWX+uP/XN//QDVegCex/4/bf8A66L/ADFRy/6x/qaksf8Aj9t/+ui/zFRy/wCsf6mgBlW9W/5CE/1/pVSrerf8hCf6/wBKAKlWr/8A5d/+uK1Vq1f/APLv/wBcVoAq1Ym/487f6t/MVXqxN/x52/1b+YoAr15PcftbfCm1+Lg+FEviyBPG7TrELEwy+X5zLkQ+dt8vzCCPl3dTjrxXrFeC3n7DHwsvvjuvxkmstRPilLyO9+zi8IszdKMrcGPG7fkA43bMj7vWgD3qrMH/AB6XP0X+dVqswf8AHpc/Rf50AVqntPvS/wDXNv5VBU9p96X/AK5t/KgCCp7H/j6j+tQVPY/8fUf1oAgp8P8ArU/3hTKfD/rU/wB4UAOuf+PiX/fP86iqW5/4+Jf98/zqKgCxff8AH030X/0EVXqxff8AH030X/0EVXoAs3n+rtv+uQ/marVZvP8AV23/AFyH8zVagC1N/wAg+2/33/pVWrU3/IPtv99/6VVoAsr/AMg+T/rqv8mqtVlf+QfJ/wBdV/k1VqALFv8A6m6/65j/ANCWq9WLf/U3X/XMf+hLVegCez/1x/65v/6Aagqez/1x/wCub/8AoBqCgCex/wCP23/66L/MVDU1j/x+2/8A10X+YqGgBKnvv+P64/66N/OoKnvv+P64/wCujfzoAgqzff6yL/rkn/oIqtVm+/1kX/XJP/QRQBWq3df8eNn/ALrf+hGqlW7r/jxs/wDdb/0I0AVKt/8AMLH/AF2/9lqpVv8A5hY/67f+y0AO0f8A5CUP4/yNdTXLaP8A8hKH8f5GupoAKKKKACiiigAooooAKKKKACiiigAoorz3xt8fvAfw9159F1vXDHqkUK3NzbWdlcXjWcLdJrnyI3FvH/00l2rjnNAHoVcB8avjj4S+AfhBvEHiy+eCKR/s9lY2sRmutQuCCUt4Ixy8jY4HAHUkAE12Wi61p/iTR7LVdKvbfUtMvYUuLa8tZBJFNGwBV0YcMpBBBFUPGGg22uaNcmSwgvb6CCY2byRK7xSNGyZjJHykhiuRjgkVMm0m0NWvqcT8F/2hfDvxg+BOj/FV8eFfDuoRTTMdauI4hbLFPJCTJJnYBmMnOehFd14V8ZaB460san4b1zTfEOmlzGLzSruO5h3Dqu9CRkema/PW7/Zi+Kd9/wAE8/gz4Tg8PXH/AAkXhPxB/a+teFJvJaa7tlvLp9gSQ+VKwEscgic7XHHJwD6F+y1+zbquv/8AC1dR8RaX4t+Hfh/xVc6ebSzgmg0C8mNsjAzi2sCBZkk7GUOTIBuOO+skuZpbERvyps+mtO/aD8B618Kdd+JGm639u8IaKl295fJbyxlfs27zlCSKrEgqQOOTjGa87+C/7ZmmfFfx5onhXUvBXiDwPfeI9E/4SHw9JrBgkj1Syycsphkfy324bY+DjPTjd5F8Of8AgnxrPgf9mr4geE7nxLd3XjLXLDV7K1hi168m0fbcMzQloJAqiThQ0mzOSxye+R8Gfhb8TfiL8W/hLq+vfD3UPAlp8LvBF14buJtcnj8rUdRa3Fsog8ly7wlTv8wYHBAOcZheZZ6x8H/26H+NvjHT9O8O/CLxrJ4Zvb2W1j8WvAn2BY0d085jnIQlCPY8dq+ldd/5B7f7wr85Pg/+zj4n0z4xfCc+E/gfqfwZ1jwnqckvi3xD/bLXGm6hYHeRBDI0zNc+YDjlfkLYOAMj9ANX8G6bb6/J4mRr/wDtRlERVtSuWtduAvFsZPJBwOuzOec55p6WJ6kVr/x9Q/76/wA6Lr/j5l/3z/Op7a8ka4iB8vBcf8s19fpSXF5ItxKB5f3j/wAs19fpSGVKsX3/AB9N9F/kKT7ZL/0z/wC/a/4VPeXci3DAbMYHWNT2HtQBRqe6+7B/1zH8zR9sl/6Z/wDftf8ACpri7kVYcbOYwf8AVr6n2oApVYl/484Pq39KT7ZL/wBM/wDv2v8AhU8l3ILWE/Jklv8Almvt7UAUasD/AI8W/wCug/kaT7ZL/wBM/wDv2v8AhU/2uT7GW+TPmAf6tfQ+1AFGrNv/AMet1/ur/wChCm/bJf8Apn/37X/CrEF1I1vcEhMhRj92vqPagChVqw/1kv8A1yf+VM+2S/8ATP8A79r/AIVYsrqRnkzs/wBUx4jUdvpQBQqzpv8Ax/Qf74pv2yX/AKZ/9+1/wqxYXUjXsKnZgsOkaj+lAFGhfvD61P8AbJf+mf8A37X/AAoW8k3D/V9f+ea/4UAJff8AH9cf9dG/nUFXby7kW8nA2YDsOY1Pf6VD9sl/6Z/9+1/woALz/Wr/ANc0/wDQRUFXbq7kWRQNn3EP+rX+6Paoftkv/TP/AL9r/hQA66/1Vr/1y/8AZmqtV+5upFjtsbOY8/6tf7x9qr/bJf8Apn/37X/CgAb/AI8ov+uj/wAlqCrrXcn2OM/JnzGH+rX0X2qH7ZL/ANM/+/a/4UACf8ecv/XRP5NUFXVu5Pskp+TO9R/q19G9qh+2S/8ATP8A79r/AIUAFv8A6q5/65/+zrUFXbe7kaO4PycR5/1a/wB5faoftkv/AEz/AO/a/wCFAC2X+uP/AFzf/wBANV6vWd3I0xB2fcc/6tf7p9qg+2S/9M/+/a/4UAFj/wAftv8A9dF/mKjl/wBY/wBTVqzu5GvIAdmC6jiNR3+lRyXknmN/q+p/5Zr/AIUAVqt6t/yEJ/r/AEqP7ZL/ANM/+/a/4Va1K6kjvplGzAPeNT2+lAGdVq//AOXf/ritM+2S/wDTP/v2v+FWb26kXyMbOYlPMan+lAGfVmb/AI87b6t/MU37ZL/0z/79r/hVia6kFrbn5Mkt/wAs19R7UAUKsD/jxb/roP5Gk+2S/wDTP/v2v+FT/a5PsZb5M+YB/q19D7UAUasQ/wDHtc/Rf50n2yX/AKZ/9+1/wqeG6kNvOfkyAP8Almvr9KAKNT2n3pf+ubfyo+2S/wDTP/v2v+FTWt3Ixkzs/wBWx/1a+n0oApVYsP8Aj8i+tJ9sl/6Z/wDftf8ACp7K7ka6iB2Yz2jUf0oAo0+H/Wp/vCpPtkv/AEz/AO/a/wCFPivJDIg/d9R/yzX/AAoAZe/8fk/++386gq7eXci3UwGzAcjmNT3+lQ/bJf8Apn/37X/CgB+o/wDH1/wBP/QRVWr9/dSLcYGzG1esan+Ee1V/tkv/AEz/AO/a/wCFADrr/VWv/XL/ANmaq1X7m6kWO2xs5jz/AKtf7x9qr/bJf+mf/ftf8KABv+PKL/ro/wDJagq613J9jjPyZ8xh/q19F9qh+2S/9M/+/a/4UACf8ecv/XRP5NUFXVu5Pskp+TO9R/q19G9qh+2S/wDTP/v2v+FAHnPxN/5G74V/9jNJ/wCmnUa7+uG+J13IfF3wqPyceJ5D/q1/6BOo+1egfbJf+mf/AH7X/CgBbL/XH/rm/wD6Aar1es7uRpiDs+45/wBWv90+1QfbJf8Apn/37X/CgAsf+P23/wCui/zFRy/6x/qatWd3I15ADswXUcRqO/0qOS8k8xv9X1P/ACzX/CgCtVvVv+QhP9f6VH9sl/6Z/wDftf8ACrWpXUkd9Mo2YB7xqe30oAzqtX//AC7/APXFaZ9sl/6Z/wDftf8ACrN7dSL5GNnMSnmNT/SgDPqxN/x52/1b+YpPtkv/AEz/AO/a/wCFTy3UgtYD8mSW/wCWa+o9qAKNWB/x4t/10H8jSfbJf+mf/ftf8Kn+1yfYy3yZ8wD/AFa+h9qAKNWYP+PS5+i/zpv2yX/pn/37X/CrEN1IbW4PyZG3H7tfX6UAUKntPvS/9c2/lR9sl/6Z/wDftf8ACprW7kYyZ2f6tj/q19PpQBSqex/4+o/rR9sl/wCmf/ftf8Kms7uRrmMHZjPaNR/SgClT4f8AWp/vCpPtkv8A0z/79r/hT4ryQyIP3fUf8s1/woAiuf8Aj4l/3z/Ooqt3F5ItxIB5f3j/AMs19fpUf2yX/pn/AN+1/wAKAFvv+Ppvov8A6CKr1evLuRbhgNmML1jU9h7VB9sl/wCmf/ftf8KAHXn+rtv+uQ/marVfurqRUt8bOY8/6tfU+1V/tkv/AEz/AO/a/wCFAD5v+Qfbf77/ANKq1oS3UgsbdvkyWf8A5Zr7e1Vvtkv/AEz/AO/a/wCFADl/5B8n/XVf5NVar63Un2GRvkz5ij/Vr6H2qv8AbJf+mf8A37X/AAoAW3/1N1/1zH/oS1Xq9b3cjRXB+ThAf9Wv95faoPtkv/TP/v2v+FABZ/64/wDXN/8A0A1BV20u5GmIOz7jn/Vr/dPtUP2yX/pn/wB+1/woALH/AI/bf/rov8xUNXLO7ka8gB2YLqOI1Hf6VF9sl/6Z/wDftf8ACgCvU99/x/XH/XRv50fbJf8Apn/37X/Cpry7kW8nA2YDsOY1Pf6UAUqs33+si/65J/6CKb9sl/6Z/wDftf8ACrF5dSK8eNn+qQ8xqf4R7UAUKt3X/HjZ/wC63/oRqP7ZL/0z/wC/a/4VauLqRbO0I2ZYNn92v94+1AGdVv8A5hY/67f+y1H9sl/6Z/8Aftf8Ks/apP7NDfJnzcf6tcfd9MUAM0f/AJCUP4/yNdTXN6VdPJqESnZg56Io7H0FdJQAUUV5r8eP2gPC37OfhnSPEHi8Xy6TqOrQ6R9osYBN9meRJH82VdwPlKsTlioZh2U0DSb2PSqK5C++KOjWXj3wn4TUT3V74m0+91Owu7cI9t5NqbfeWfdnLfaoyu0EEBskcZ6+nZrclNPYKKKKQwooooAKKKKAK+oXg0+xuboxTTiCNpTFboXkfaCdqqOSxxwO5r5a8aeJPGXgv4k+KdQ8AjWbWDxHPZ6jqlvqXw9u9XSK4FjbwhoZobqDB8mKFWicNh1bkZIr6sZQylT0IxXwJ4w8K3ng34teJtE8FaP4w1+O+8SQaRPf6n8V9R0wzao2ixXgjVI4ZSyfZoolEkr53nbwiqQAfXvwF8P2XhX4P+GNLsH1CS3t7YjzNVthbXLOXZpGeIACMlyx2D7owO1d/Xmf7NclhN8DPCDaboy+Hrb7IQdKW+lvTaSCRhJE08qq0rK4cMxGC2cEjBPplABRRRQAUUUUAFZ2u/8AIPb/AHhWjWdrv/IPb/eFAHP2v/H1D/vr/Oi6/wCPmX/fP86LX/j6h/31/nRdf8fMv++f50ARVYvv+Ppvov8AIVXqxff8fTfRf5CgCvU9192D/rmP5moKnuvuwf8AXMfzNAEFWJf+POD6t/Sq9WJf+POD6t/SgCvVgf8AHi3/AF0H8jVerA/48W/66D+RoAr1Zt/+PW6/3V/9CFVqs2//AB63X+6v/oQoArVasP8AWS/9cn/lVWrVh/rJf+uT/wAqAKtWdN/4/oP98VWqzpv/AB/Qf74oAr0L94fWihfvD60ATX3/AB/XH/XRv51BU99/x/XH/XRv51BQBPef61f+uaf+gioKnvP9av8A1zT/ANBFQUAWbr/VWv8A1y/9maq1Wbr/AFVr/wBcv/ZmqtQBO3/HlF/10f8AktQVO3/HlF/10f8AktQUATp/x5y/9dE/k1QVOn/HnL/10T+TVBQBPb/6q5/65/8As61BU9v/AKq5/wCuf/s61BQBYsv9cf8Arm//AKAar1Ysv9cf+ub/APoBqvQBPY/8ftv/ANdF/mKjl/1j/U1JY/8AH7b/APXRf5io5f8AWP8AU0AMq3q3/IQn+v8ASqlW9W/5CE/1/pQBUq1f/wDLv/1xWqtWr/8A5d/+uK0AVaszf8edt9W/mKrVZm/487b6t/MUAVqsD/jxb/roP5Gq9WB/x4t/10H8jQBXqxD/AMe1z9F/nVerEP8Ax7XP0X+dAFep7T70v/XNv5VBU9p96X/rm38qAIKsWH/H5F9ar1YsP+PyL60AV6fD/rU/3hTKfD/rU/3hQBJe/wDH5P8A77fzqCp73/j8n/32/nUFAFrUf+Pr/gCf+giqtWtR/wCPr/gCf+giqtAFm6/1Vr/1y/8AZmqtVm6/1Vr/ANcv/ZmqtQBO3/HlF/10f+S1BU7f8eUX/XR/5LUFAE6f8ecv/XRP5NXIfET4meG/hTocOr+J9QOnWM1wlpE6wSTNJKwYqipGrMSQrHgdjXXp/wAecv8A10T+TV8vft9/8kz8G/8AY22n/pPc1z4io6NGdVL4U39yMK9R0aU6i6Jv7kP8dftSfDnWfEXgC6s9V1CWDS9de8u2/sS+Xy4jp17CGwYef3k0YwMn5s9ASPR/B/7S/wAPPHniay8P6NrNzNq17v8As8E+l3duJNiF2w0kSrwqk8ntXwfXb/s+/wDJxnw//wCul9/6RTV+d5XxZWzDGU8LKkkpdbvtc+Ey3iarjsXDDyppKXW77H6I2X+uP/XN/wD0A1XqxZf64/8AXN//AEA1Xr9MP0Insf8Aj9t/+ui/zFRy/wCsf6mpLH/j9t/+ui/zFRy/6x/qaAGVb1b/AJCE/wBf6VUq3q3/ACEJ/r/SgCpVq/8A+Xf/AK4rVWrV/wD8u/8A1xWgCrVib/jzt/q38xVerE3/AB52/wBW/mKAK9WB/wAeLf8AXQfyNV6sD/jxb/roP5GgCvVmD/j0ufov86rVZg/49Ln6L/OgCtU9p96X/rm38qgqe0+9L/1zb+VAEFT2P/H1H9agqex/4+o/rQBBT4f9an+8KZT4f9an+8KAHXP/AB8S/wC+f51FUtz/AMfEv++f51FQBYvv+Ppvov8A6CKr1Yvv+Ppvov8A6CKpXl3Bp9rNdXMqW9tCjSSyyMFVFAyWJPQADOaAL15/q7b/AK5D+ZqtXjPwZ/bO+FX7RXii98OeCddmvtW022M7w3FnJAJolk2mSMsBuUFl9D8w4617NQBam/5B9t/vv/SqtWpv+Qfbf77/ANKq0AWV/wCQfJ/11X+TVWqyv/IPk/66r/JqrUAWLf8A1N1/1zH/AKEtV6sW/wDqbr/rmP8A0Jar0AT2f+uP/XN//QDUFT2f+uP/AFzf/wBANQUAT2P/AB+2/wD10X+YqGprH/j9t/8Arov8xUNACVPff8f1x/10b+dQVPff8f1x/wBdG/nQBBVm+/1kX/XJP/QRVarN9/rIv+uSf+gigCtVu6/48bP/AHW/9CNVKt3X/HjZ/wC63/oRoAqVb/5hY/67f+y1Uq3/AMwsf9dv/ZaAHaP/AMhKH8f5GuprltH/AOQlD+P8jXU0AFeNftJ/DvWfiI/wrTSdMXU7fR/HOn6tqaPJGqx2UcVwsrkOw3gGRRtXJOeh5r2Ws3WNSfTvJ2bfn3Z3D0x/jUytbUuF76HzT4D+A3jT4c/tMeFI7S3W/wDhH4d0jWV0W+kukM+m/bXs2GnNGSHaONrVzG4DYSQISNgz9UVzX/CTT+kX5H/Gj/hJp/SL8j/jQ6iaS7DVGSbfc6Wiqml3bXtmsrbckkfL0rm9L+L/AIH1zxPfeHdP8W6Pea5Y+Z9osIb2NpY/LJEoIz1QjDgfdPDYqiGrHX0VxOm/G3wBrHhjUvEdl4y0W60LTXEV5qEV7G0MLEgIGbPViy7f725ducim6l8cvh7o/hnTPEN9400S10PU2ZbO/lvoxFOVOH2tn+A53f3MHdjFAjuKKbHIssaujB0YZVlOQQehBp1ABXzd8QPAnijVPHnj5L34UaX498Pa3LYPZ6h/atvplzFHbwJtjLqnmlo5zPIkpcMvmkKFCgt9HTTJbxPLK6xxopZnc4Cgckk9hXkdn+2F8C7+6v7eL4weCFksphBKZtftokZjGkgMbO4WVdsijehZQwZSdyMoAOw+Gy2Gh+GdH8OQ6HZ+EbqzsEceHLOVZEsodzKoVkAUjKnkDrmuvrzzwLqlj8QfE0Pj/wAPXkepeFdV0OGCyvkDJ5xW4mYsFYBtpDDDYweo4r0On0X9dRdWFFFFIYUUUUAFZ+uANYMCQvzDk1oVna7/AMg9v94UAYVrGv2mL94p+cevr9KLmNftEv7xR859fX6Uy1/4+of99f50XX/HzL/vn+dACeWv/PVfyP8AhU99Gv2lv3ijhfX0HtVSrF9/x9N9F/kKAI/LX/nqv5H/AAqa5jXbB+8Ufux6+p9qq1Pdfdg/65j+ZoAZ5a/89V/I/wCFTyxr9lg/eL1b19vaqlWJf+POD6t/SgCPy1/56r+R/wAKnEa/YT+8X/WDnn0PtVSrA/48W/66D+RoAj8tf+eq/kf8Knt4x9nuf3in5V9fUe1VKs2//Hrdf7q/+hCgCLy1/wCeq/kf8KsWMY8yX94p/dP6+n0qnVqw/wBZL/1yf+VAEPlr/wA9V/I/4VY0+MC+g/eKfnHHP+FU6s6b/wAf0H++KAIjGv8Az1X9f8KVY13D96vX0P8AhUdC/eH1oAs30a/bJ/3ij943r6/SofLX/nqv5H/Cn33/AB/XH/XRv51BQBau418xf3ij92nr/dHtUPlr/wA9V/I/4U+8/wBav/XNP/QRUFAFy6jXy7b94o/d+/8Aeb2qv5a/89V/I/4VLdf6q1/65f8AszVWoAtNGv2OP94v+sb19F9qh8tf+eq/kf8ACnt/x5Rf9dH/AJLUFAFpI1+xy/vF++nr6N7VD5a/89V/I/4U9P8Ajzl/66J/JqgoAtW8a+Vc/vFP7v3/ALy+1Q+Wv/PVfyP+FPt/9Vc/9c//AGdagoAt2ca+cf3in5H9f7p9qg8tf+eq/kf8Kksv9cf+ub/+gGq9AFqyjX7ZB+8U/vF9fX6VHJGvmP8AvF6n1/wpbH/j9t/+ui/zFRy/6x/qaAF8tf8Anqv5H/CrWqIDqEx8xRz0OfT6VRq3q3/IQn+v9KAIPLX/AJ6r+R/wqzfIP3H7xR+5X1/wqlVq/wD+Xf8A64rQBD5a/wDPVfyP+FTzRj7Hb/vF6t6+o9qqVZm/487b6t/MUAReWv8Az1X8j/hU4jX7Cf3i/wCsHPPofaqlWB/x4t/10H8jQBH5a/8APVfyP+FTwxr9nuP3i9F9fX6VUqxD/wAe1z9F/nQBH5a/89V/I/4VNaxrul/eKf3bevp9Kq1Pafel/wCubfyoAZ5a/wDPVfyP+FT2Ma/bIv3inn3/AMKqVYsP+PyL60AR+Wv/AD1X9f8ACnRRr5qfvF+8Ox/wqGnw/wCtT/eFAE95Gv2yf94o+dvX1+lQ+Wv/AD1X8j/hT73/AI/J/wDfb+dQUAXNQjBuf9Yo+RPX+6Paq/lr/wA9V/I/4VNqP/H1/wAAT/0EVVoAuXUa+XbfvFH7v3/vN7VX8tf+eq/kf8Kluv8AVWv/AFy/9maq1AFpo1+xx/vF/wBY3r6L7VD5a/8APVfyP+FPb/jyi/66P/JagoAtJGv2OX94v309fRvavl39v1Qvwz8G4dW/4q206Z/597n2r6fT/jzl/wCuifyavl79vv8A5Jn4N/7G20/9J7muHHf7pV/wy/JnHjP92q/4X+R8s13H7PY3ftG/D8Ehf3l9yf8Arymrh67f9n3/AJOM+H//AF0vv/SKavwXhv8A5G1D1f5M/Fsg/wCRnR9X+TP0Us4184/vFPyP6/3T7VB5a/8APVfyP+FSWX+uP/XN/wD0A1Xr+iD91LVlGv2yD94p/eL6+v0qOSNfMf8AeL1Pr/hS2P8Ax+2//XRf5io5f9Y/1NAC+Wv/AD1X8j/hVrVEB1CY+Yo56HPp9Ko1b1b/AJCE/wBf6UAQeWv/AD1X8j/hVm+QfuP3ij9yvr/hVKrV/wD8u/8A1xWgCHy1/wCeq/kf8KnmjX7Jb/vF6t6+o9qqVYm/487f6t/MUAR+Wv8Az1X8j/hU4jX7Cf3i/wCsHPPofaqlWB/x4t/10H8jQBH5a/8APVfyP+FWIY1+y3P7xei+vr9Kp1Zg/wCPS5+i/wA6AIvLX/nqv5H/AAqa1jXdL+8U/u29fT6VVqe0+9L/ANc2/lQAzy1/56r+R/wqayjX7VH+8U8+/wDhVWp7H/j6j+tADPLX/nqv5H/CnRRr5qfvF+8Ox/wqGnw/61P94UAS3Ea/aJf3i/ePr6/So/LX/nqv5H/Cluf+PiX/AHz/ADqKgC3fRr9ob94o4X19B7VUuLOC8t5YJ/KmglUpJHIpZXUjBBBHIIqxff8AH030X/0EVXoA8n+Ef7H/AMKP2f8AxJe+IPA/hyPSNW1K3MU1w9zPPtjL7ikYdmCKSF4GPuj0r1zy1/56r+R/wqW8/wBXbf8AXIfzNVqALsyD7BbjzF+8/PPt7VW8tf8Anqv5H/Cppv8AkH23++/9Kq0AXFQf2fIPMX/Wrzz6N7VX8tf+eq/kf8KlX/kHyf8AXVf5NVagC3bxr5Nz+8U/ux6/3l9qg8tf+eq/kf8ACpLf/U3X/XMf+hLVegC1Zxr5x/eKf3b+v90+1Q+Wv/PVfyP+FPs/9cf+ub/+gGoKALVlGv2yD94p/eL6+v0qHy1/56r+R/wp9j/x+2//AF0X+YqGgB/lr/z1X8j/AIVNfRr9sn/eKP3jevr9Kq1Pff8AH9cf9dG/nQAzy1/56r+R/wAKsXyDzIv3ij90nr/dHtVOrN9/rIv+uSf+gigCLy1/56r+R/wq1coPsdn+8UcN6/3j7VRq3df8eNn/ALrf+hGgCDy1/wCeq/kf8Ks7B/ZgHmL/AK7rz/d+lUqt/wDMLH/Xb/2WgCXSEA1GEiRT14GfQ+1dNXLaP/yEofx/ka6mgArj/iDefZPsH+15n/stdhXnHxgn8n+yffzv/ZK5sTP2dJy/rc7sDD2mIjH1/Ixf7W/2qP7X965P7cf8mj7cf8mvD+uI+q+prse4+DZ/tGgxP6s386+cfHXwx8Y/GCz8YaLf+CLrwrY/2ZrmneFIIpLBbC2uLu1uIDqF08Vy0rSSiZwqpEBGLh929jvX6B+Gsnm+E7dv+mj/APoRrqa9+jLmpxl3R8fiI8lacezPl3xT8PvG3jL4jWvj2LwVfaPBpcvh8nw/cXlkbq++zSXjzuhjnaEGIXqBd8i7jE+ONpY0L4f+NPCvji78byeBLrWLXVIfEcf/AAi0N5YiWy+1XFnJCrl5lhKz/Y5JH2M22S5wdw3NX1FRW9zmscj8IfCd94D+E/gvw1qd19u1LRtFstOurkEkSyxQJG75PXLKT+NddRRQ3d3DbQrajayXun3VvDdSWM00TRpdQhS8LEEB1DArkHkZBHHINfF/i7+2/A3ibxFpHh34g/EDVvFFz4hstF2w2WgWkeq6pNYR3BDSmzL4hskgZ5WTAUIilipVftmuI1T4J+CNZ8Y3Piu78PW8viG4t3tZL8O6OVeLyWYBWAWQxAR+aAH2ALuwMUhkfwL8Tf8ACYfCXwzrBvNSvpLm1zJNrCQLdmRWZXWUQARblZWXKDaduRXd1wXhW3g8I+No/Bei21vpnhjTNAt5LPTbWFUjhPnSpxgZxtReM+/Umus8Q+ItL8JaLeaxreo2uk6VZxmW5vb2ZYoYUHVmdiAB9aOlxdbGjRXltr+058NLz4Ij4vJ4mjT4esHK6vLbTJu2TtbkCJkEhYyqVAC5PbINV/Bv7Vnws8eeEfFXibS/FUaaR4WAbWpNRtLiylsVKb1MkU8aOAyg7Tt+bBAyaBnrVFeQ/C/9rP4U/GK216fwz4rjlTQrNdR1EajaT6e0FqylhcFbhEJi2gkuAVHGSMjLPhL+1x8KPjhr0+i+D/FP27VIbP8AtEW13YXNk0ttu2+dF58aCVAerJkDIoA9hrO13/kHt/vCvKPhz+2N8Iviz42t/CfhfxZ/aOtXQuDZo+n3UEN55H+u8iaSJY5toBJ2MeAT0r1fXf8AkHt/vCgDn7X/AI+of99f50XX/HzL/vn+dFr/AMfUP++v86Lr/j5l/wB8/wA6AIqsX3/H030X+QqvVi+/4+m+i/yFAFep7r7sH/XMfzNQVPdfdg/65j+ZoAgqxL/x5wfVv6VXqxL/AMecH1b+lAFerA/48W/66D+RqvVgf8eLf9dB/I0AV6s2/wDx63X+6v8A6EKrVZt/+PW6/wB1f/QhQBWq1Yf6yX/rk/8AKqtWrD/WS/8AXJ/5UAVas6b/AMf0H++KrVZ03/j+g/3xQBXoX7w+tFC/eH1oAmvv+P64/wCujfzqCp77/j+uP+ujfzqCgCe8/wBav/XNP/QRUFT3n+tX/rmn/oIqCgCzdf6q1/65f+zNVarN1/qrX/rl/wCzNVagCdv+PKL/AK6P/Jagqdv+PKL/AK6P/JagoAnT/jzl/wCuifyaoKnT/jzl/wCuifyaoKAJ7f8A1Vz/ANc//Z1qCp7f/VXP/XP/ANnWoKALFl/rj/1zf/0A1XqxZf64/wDXN/8A0A1XoAnsf+P23/66L/MVHL/rH+pqSx/4/bf/AK6L/MVHL/rH+poAZVvVv+QhP9f6VUq3q3/IQn+v9KAKlWr/AP5d/wDritVatX//AC7/APXFaAKtWZv+PO2+rfzFVqszf8edt9W/mKAK1WB/x4t/10H8jVerA/48W/66D+RoAr1Yh/49rn6L/Oq9WIf+Pa5+i/zoAr1Pafel/wCubfyqCp7T70v/AFzb+VAEFWLD/j8i+tV6+bP27v2ePHv7SPwt07w74C8Qw6RdwagtxdWN1O8EN/HtICu6An5CQwUjaevULQB9J0+H/Wp/vCvLv2Z/hz4k+EvwP8K+FPFuvN4k1/Trcpc3zO0gGXZliVm+ZljUhATjIUcDoPUYf9an+8KAJL3/AI/J/wDfb+dQVPe/8fk/++386goAtaj/AMfX/AE/9BFVataj/wAfX/AE/wDQRVWgCzdf6q1/65f+zNVarN1/qrX/AK5f+zNVagCdv+PKL/ro/wDJagqdv+PKL/ro/wDJagoAnT/jzl/66J/Jq+Xv2+/+SZ+Df+xttP8A0nua+oU/485f+uifyavl79vv/kmfg3/sbbT/ANJ7muHHf7pV/wAMvyZx4z/dqv8Ahf5HyzXb/s+/8nGfD/8A66X3/pFNXEV2/wCz7/ycZ8P/APrpff8ApFNX4Lw3/wAjah6v8mfi2Qf8jOj6v8mfojZf64/9c3/9ANV6sWX+uP8A1zf/ANANV6/og/dSex/4/bf/AK6L/MVHL/rH+pqSx/4/bf8A66L/ADFRy/6x/qaAGVb1b/kIT/X+lVKt6t/yEJ/r/SgCpVq//wCXf/ritVatX/8Ay7/9cVoAq1Ym/wCPO3+rfzFV6sTf8edv9W/mKAK9WB/x4t/10H8jVerA/wCPFv8AroP5GgCvVmD/AI9Ln6L/ADqtVmD/AI9Ln6L/ADoArVPafel/65t/KoKntPvS/wDXNv5UAQVPY/8AH1H9agqex/4+o/rQBBT4f9an+8KZT4f9an+8KAHXP/HxL/vn+dRVLc/8fEv++f51FQBYvv8Aj6b6L/6CKr1Yvv8Aj6b6L/6CKr0AWbz/AFdt/wBch/M1Wqzef6u2/wCuQ/marUAWpv8AkH23++/9Kq1am/5B9t/vv/SqtAFlf+QfJ/11X+TVWqyv/IPk/wCuq/yaq1AFi3/1N1/1zH/oS1Xqxb/6m6/65j/0Jar0AT2f+uP/AFzf/wBANQVPZ/64/wDXN/8A0A1BQBPY/wDH7b/9dF/mKhqax/4/bf8A66L/ADFQ0AJU99/x/XH/AF0b+dQVPff8f1x/10b+dAEFWb7/AFkX/XJP/QRVarN9/rIv+uSf+gigCtVu6/48bP8A3W/9CNVKt3X/AB42f+63/oRoAqVx4+O3w8bxw3w8/wCEy0ceNlk3nQ2ulFx9wNtC932ndsHzY5xjmuwr5qf/AIJ7fDmT9oQfGpr7WjrY1UaoNLE8Ys/tQG4ScJvxvw+3djI5yDigD6i0f/kJQ/j/ACNdTXLaP/yEofx/ka6mgAryr45SeX/Yn/bf/wBp16rXlPx0uTb/ANiYVG3ef99A3/PP1rxM6qKjgKk30t/6Uj1sq/3yHz/Jnln2g0faDVQybiTTo5zG4YBWI7MAR+Vfln9pLufofKj6B+EzbvBVsf8AppJ/6Ea1B468PN4j1PQBrFmdZ0yzS/vrISjzLa3csEkkH8IOxsZ7DPSsr4SzGbwTbMQqnzJOFAA+8fSuD1X4P3Nv8UvH+q6L4csIdL17weLH91OLFL3UWuLySUSvEDIjMJoy0wUn5sjJGK/Xsvl7TCUpLrFfkfmeM/3mpfuzp9G/aK+HPiDw5qGv2Hii3n0exMCz3flSqu6dtkKruQF2diFUKCSSAOoq5qXx08BaTo+mardeJ7JLLUvP+zOu52byM/aCyKCyCHaRIWAEZGH2nivBrP4T+O1+xappXhXWNG0Dw3faTfWPgrW/EMeo3V3NbG4S5e3ne4lSINDNEI1eRAzQ/MIt26tLSvAPj/wf4u/4WDD4JfXLvWo9bjn8LR6jarJpn2yeyeAO7yLEy7bMtMI2fEkzFPMHJ9DTU4j6et7iK7t4p4JEmglUPHJGwZXUjIII6gjvUlcp8JvB9x8PfhZ4O8LXd39vu9D0az02a63FvOeGBI2fJAJyVJ59a6um99ACvlz4nfE9tP8Aiv4p0nxd8XtV+Eljp8tsPDtlYada7dYha2id5llubab7RKZ2nhFvEQwEAOxt2a+omXcpGSMjGR1rw7Sv2efGem6lrl3/AML+8euNSu1uhH9j0c+ViCKLaN9iwH+qziMIvzZKlizugOu+B91qvin4e+GvFfinT/sni+/0uOK8ka2e1d4w7MhaFiTEWDbyh5UuQemKu/Fr4T+E/i74dtrDxfoVt4hstMuhqlraXgLRC5SOREdkzhwBI/ysCvPTgVD8P7dfA9/a/D+K6v8AVodN0mO9/tbVbnzru4aSeVWMhCgE5UnIA64wMV3tPsxdbH5aaf4C8S3H/BKn4QvFoWpXn/CM+Kxres6HHbSG4uLGPVbzzEMQGWA8xJCCMbV3dqpfGLQdW/aftf2sfiB8MdP1DV/CGqaPoNnYzRWcsX9tzWk0Etw0SOqlzCkTqeMnICg5r9WKKQz8zfETT/tZfEj4r+J/hjpepajo1v8ABSTwe1xNYy2vnau10Z/siCRQXkVFKHHRhjuKy/AMl1+0b4++E1h8PIdSsrvwV8KdS8O6/dzWM1ounak9ibVLZ2dVBkWZ1fCknHzdASP1Goo3BaH5Y/AO6PxD1L9kj4eaDoupab4w+Gd7f3ni+C50+e3OjRDdlZnZAAbkjhQTksAcV+j2reGbyHxLLrreJNUlsWQRjQXEH2JTtA3jEfm5yM/6zGT0xxXYVna7/wAg9v8AeFNu7bEtFYx7a5RriIC3jHzjkbvX60lxcotxKPs8Z+Y8/N6/WoLX/j6h/wB9f50XX/HzL/vn+dIY/wC1J/z7Rf8Aj3+NT3lwi3DA28bcDk7vQe9UKsX3/H030X+QoAPtSf8APtF/49/jU1xcIFh/0eM5jB/i45PvVGp7r7sH/XMfzNAC/ak/59ov/Hv8ankuE+ywn7PGQS3HzcdPeqFWJf8Ajzg+rf0oAPtSf8+0X/j3+NT/AGhPsZP2ePHmAY+bHQ+9UKsD/jxb/roP5GgA+1J/z7Rf+Pf41PDcIbe4P2eMYA4+bnke9UKs2/8Ax63X+6v/AKEKAE+1J/z7Rf8Aj3+NWLO4Rnkxbxr+7Y8Z9OnWs+rVh/rJf+uT/wAqAG/ak/59ov8Ax7/GrFjcI15CBbxqSw5Gcj9az6s6b/x/Qf74oAPtSf8APtF/49/jQt0m4f6NF/49/jVehfvD60AXby4RbycG3jYh25O7nn61D9qT/n2i/wDHv8aS+/4/rj/ro386goAvXVwiyLm3jPyIed390e9Q/ak/59ov/Hv8aS8/1q/9c0/9BFQUAX7i4RY7f/R4zmPPOePmPvUH2pP+faL/AMe/xpbr/VWv/XL/ANmaq1AF5rhPskZ+zx43tx83ovvUP2pP+faL/wAe/wAaRv8Ajyi/66P/ACWoKALy3CfZJT9njxvXj5vRveoftSf8+0X/AI9/jSJ/x5y/9dE/k1QUAXoLhDHcf6PGMR5/i5+ZfeoftSf8+0X/AI9/jSW/+quf+uf/ALOtQUAX7S4RpiBbxr8j8jd/dPvUH2pP+faL/wAe/wAaLL/XH/rm/wD6Aar0AXrO4RruAC3jUl15G7jn61HJdJ5jf6NEeT/e/wAaZY/8ftv/ANdF/mKjl/1j/U0AS/ak/wCfaL/x7/GrWpXCLfTAwRuc/ebOen1rNq3q3/IQn+v9KAGfak/59ov/AB7/ABqzeXCL5GYI2zEp5zx7dazqtX//AC7/APXFaAG/ak/59ov/AB7/ABqeW4QWsB+zxkEtx83HI96oVZm/487b6t/MUAJ9qT/n2i/8e/xqf7Qn2Mn7PHjzAMfNjofeqFWB/wAeLf8AXQfyNAB9qT/n2i/8e/xqeG4Q285+zxjAHHzc8/WqFfE37WP7bvxN+A/7Q3hnwH4Y8AW+t6NqkUDh5oZpLjVGd8PHbMhAVk4HRzkgkYIBAPuH7Un/AD7Rf+Pf41NbXCMZP9HjH7tjxu9PrVBWLKCQVJH3T1FWLT70v/XNv5UAL9qT/n2i/wDHv8ansrhGuowLeNTnqN3+NUKsWH/H5F9aAD7Un/PtF/49/jT47pPMT/RohyP73+NVKfD/AK1P94UAW7u4RbqYG3jJ3nk7uefrUP2pP+faL/x7/Gkvf+Pyf/fb+dQUAaF9cItxg28bfKvJz/dHvVf7Un/PtF/49/jTtR/4+v8AgCf+giqtAF+4uEWO3/0eM5jzznj5j71B9qT/AJ9ov/Hv8aW6/wBVa/8AXL/2ZqrUAXmuE+yRn7PHje3Hzei+9Q/ak/59ov8Ax7/Gkb/jyi/66P8AyWoKALy3CfZJT9njxvXj5vRvevlz/goBMsnwx8GAQpGf+EttOVz/AM+9z6mvpxP+POX/AK6J/Jq+Xv2+/wDkmfg3/sbbT/0nua4cd/ulX/DL8mceM/3ar/hf5HyzXc/s8sE/aO+HxKhx5l98rdP+PKauGrt/2ff+TjPh/wD9dL7/ANIpq/BeG/8AkbUPV/kz8WyD/kZ0fV/kz9GLS4RpiBbxr8j8jd/dPvUH2pP+faL/AMe/xosv9cf+ub/+gGq9f0Qfupes7hGu4ALeNSXXkbuOfrUcl0nmN/o0R5P97/GmWP8Ax+2//XRf5io5f9Y/1NAEv2pP+faL/wAe/wAatalcIt9MDBG5z95s56fWs2rerf8AIQn+v9KAGfak/wCfaL/x7/GrN5cIvkZgjbMSnnPHt1rOq1f/APLv/wBcVoAb9qT/AJ9ov/Hv8anluE+ywH7PGQS3Hzccj3qhVib/AI87f6t/MUAH2pP+faL/AMe/xqf7Qn2Mn7PHjzAMfNjofeqFWB/x4t/10H8jQAfak/59ov8Ax7/Gp4bhDa3B+zxgDbxzzz9aoVZg/wCPS5+i/wA6AE+1J/z7Rf8Aj3+NTW1wjGT/AEeMfu2PG70+tUantPvS/wDXNv5UAL9qT/n2i/8AHv8AGprO4RrmMC3jXnqN3+NUansf+PqP60AL9qT/AJ9ov/Hv8afHdJ5if6NEOR/e/wAaqU+H/Wp/vCgCzcXKC4kH2aM/Mefm9frUf2pP+faL/wAe/wAaZc/8fEv++f51FQBfvLhFuCDbxtwvJ3eg96g+1J/z7Rf+Pf40X3/H030X/wBBFV6ANC6uEVLfNvGcx553ccn3qv8Aak/59ov/AB7/ABpbz/V23/XIfzNVqAPMtD/a7+Evir4qT/C/S/E9neeNrOaeGXTVgnCeZGMyIkpXy2dQrZUMSCjDqDXqv2pP+faL/wAe/wAa8A8J/sL/AAn8B/GZ/izo+l3sHiae4ubhIWu2NpbzSjEkkceMgkPJwSVG84AwuPd6ANBbhPsMh+zx48xRt5x0PvVf7Un/AD7Rf+Pf40q/8g+T/rqv8mqtQBft7hDFcf6PGMJ/tc/MvvUH2pP+faL/AMe/xot/9Tdf9cx/6EtV6AL1rcI0pxbxj5H6bv7p96h+1J/z7Rf+Pf40ln/rj/1zf/0A1BQBes7hGu4ALeNSXXkbuOfrUX2pP+faL/x7/Gm2P/H7b/8AXRf5ioaAJ/tSf8+0X/j3+NTXlwi3k4NvGxDtyd3PP1qjU99/x/XH/XRv50AL9qT/AJ9ov/Hv8asXlwivHm3jb90h5z/dHHWs+rN9/rIv+uSf+gigBPtSf8+0X/j3+NWbi4QWdofIjIIbjnj5j71nVbuv+PGz/wB1v/QjQAz7Un/PtF/49/jVn7Qn9nBvIjx5uNvOOnXrWdVv/mFj/rt/7LQBY0q4R7+ICCNDz8y5z0PvXR1y2j/8hKH8f5GupoAK8m+PK7v7D/7b/wDtOvWa8u+N0Pnf2L7ed/7Tr4rjKt9XyLEVO3L/AOlxPUyyXLi4P1/JnjuyjZWl9j9qPsftX8w/2v5n3ft0e2/CEY8D2v8A10k/9CNdpXIfCmPy/Btsv/TST/0I1L/wtTwj/wAJLrugf8JBY/2toNiuo6rb+cP9Bt23YeZuicIxwSDgZxjBr+tMgqe0ynCz7wj+SPzzFvmxFRruzqqK85sf2g/A2oaLqOppqV3EljJBFLZ3Ol3UN6zTki38u2eITSecQfLKIQ+Dtzg4jvv2ivAen+G7DXH1S6ls7z7SUittLuprmJbaTy7ppbdIjLEsL/LIzqoQ8NgkV75xnpVFQ2V7b6lZwXdpPHc2txGssU0LBkkRhlWUjgggggj1qagCvqLXS6fdNYpDJfCJjAlw5SNpMHaGYAkLnGSATjsa8Wm+JnxP1rxj4k0PwxpXgS8fw/Ja2uoR6jrN7BNFcS2kNww2i0IZP33yuCQQOcMGVfb33bG2YD443dM1+fHxWv8ASf8AhbXiw/Fbwp8GdT8Uie3WIzyaheXUdr9kgKCTyLWRkBcyFRKEJHRSuGYA+3/Cug30l5B4k15Le28ST6dHY3dtptw01mgWR3BjZ0V25c8kD6V1Ved/s8wW9t8FfCMdpJpkluLIFDotpJa2YBZjtiikAdVGcDcATjOBnFeiUeQvMKKKKBhRRRQAVna7/wAg9v8AeFaNZ+uKWsGAGTuFAHPWv/H1D/vr/Oi6/wCPmX/fP86faxN9qh+X+MfzpLqJvtEvy/xn+dAEFWL7/j6b6L/IVF5L/wB2p76Njctx2X+QoAq1maN448O+MJLiLQte03WpbA+Rdpp93HO1vJlvkkCk7TweD6GrOt6ImvaLf6ZOZY4L23ktpHhba6q6lSVPY4PBr5f/AGP/APgn7afskeMNf8RJ4xuvFFzqtn9ihhNkLWOCEyB/nHmPvfKL83ygfNxzwAfVVWJf+POD6t/SovJf+7U8sbfZYBju39KAKtWB/wAeLf8AXQfyNReS/wDdqcRt9hIx/wAtB/I0AVas2/8Ax63X+6v/AKEKh8l/7tWLeNvs1zx/Cv8AMUAVKtWH+sl/65P/ACqDyX/u1ZsY2EkvH/LJ/wCVAFOrOm/8f0H++Kh8l/7tWNPjYX0BI/jFAFWhfvD607yX/u0qxPuHy96AH33/AB/XH/XRv51BVq+jY3k5x/y0b+dQeS/92gCS8/1q/wDXNP8A0EVBVm7jbzF+X/lmn/oIqHyX/u0ATXX+qtf+uX/szVWq3dRt5Vtx/wAs/wD2Zqr+S/8AdoAkb/jyi/66P/Jagqy0TfY4vl/5aN/Jah8l/wC7QBIn/HnL/wBdE/k1QVZSJvscvy/xp/Jqh8l/7tAElv8A6q5/65/+zrUFWreNvKueP+Wf/sy1B5L/AN2gCWy/1x/65v8A+gGq9WrONhMeP4H/APQTUHkv/doAksf+P23/AOui/wAxUcv+sf6mprKNheQHH/LRf51HJE/mP8vc0ARVb1b/AJCE/wBf6VX8l/7tWtUjZtQmIHGf6UAUqtX/APy7/wDXFag8l/7tWr6Nj9nwP+WK0AUqszf8edt9W/mKh8l/7tWJo2+x24x3b+YoAqVYH/Hi3/XQfyNReS/92pxG32EjH/LQfyNAFWrEP/Htc/Rf51F5L/3anhjb7Pccdl/nQBVqe0+9L/1zb+VR+S/92uV+IXiTUPCltoUliIw19rNnp03mLu/dSyBXx6HHQ0AdPViw/wCPyL61F5L/AN2p7GNheRcd6AKtPh/1qf7wo8l/7tPhifzU+X+IUALe/wDH5P8A77fzqCrN5E32yf5f42/nUPkv/doAn1H/AI+v+AJ/6CKq1c1CNjddP4E/9BFVvJf+7QBNdf6q1/65f+zNVard1G3lW3H/ACz/APZmqv5L/wB2gCRv+PKL/ro/8lqCrLRN9ji+X/lo38lqHyX/ALtAEif8ecv/AF0T+TV8vft9/wDJM/Bv/Y22n/pPc19RpE32OX5f40/k1fLv7fkbL8M/BpIx/wAVbaf+k9zXDjv90q/4Zfkzjxn+7Vf8L/I+WK7f9n3/AJOM+H//AF0vv/SKauIrt/2e1LftG/D8Dk+Zff8ApFNX4Lw3/wAjah6v8mfi2Qf8jOj6v8mfojZf64/9c3/9ANV6tWcbCY8fwP8A+gmoPJf+7X9EH7qSWP8Ax+2//XRf5io5f9Y/1NTWUbC8gOP+Wi/zqOSJ/Mf5e5oAiq3q3/IQn+v9Kr+S/wDdq1qkbNqExA4z/SgClVq//wCXf/ritQeS/wDdq1fRsfs+B/yxWgClVib/AI87f6t/MVF5L/3asTRt9jtxju38xQBUqwP+PFv+ug/kai8l/wC7U4jb7CRj/loP5GgCrVmD/j0ufov86h8l/wC7ViGNvstzx2X+dAFSp7T70v8A1zb+VR+S/wDdqe1jbdLx/wAs2/lQBVqex/4+o/rUfkv/AHanso2F1Hx3oAq0+H/Wp/vCjyX/ALtPhifzU+X+IUAJc/8AHxL/AL5/nUVT3ETfaJfl/iP86j8l/wC7QBLff8fTfRf/AEEVXq1fRsbluOy/yFQeS/8AdoAmvP8AV23/AFyH8zVarl5GxS24/wCWQ/mareS/92gCeb/kH23++/8ASqtXJo2+wW4x/E/9KreS/wDdoAmX/kHyf9dV/k1VqtrG39nyDHPmr/Jqr+S/92gCW3/1N1/1zH/oS1Xq1bxt5Nzx/wAsx/6EtQeS/wDdoAks/wDXH/rm/wD6Aagq1ZxsJjx/yzf/ANBNQeS/92gCSx/4/bf/AK6L/MVDViyjYXkBx/y0X+dQ+S/92gBlT33/AB/XH/XRv51H5L/3anvo2N5Ocf8ALRv50Ac1448Q3HhLwXr+uWmmXGtXWmafcXsWm2gzNdvHGzrEg/vMVCj3NfLf7CP7a/jL9q/VfFln4p8H2mjx6RHFJbalpUcq220naIJPMdiZcDcCpAIDfKuBn7C8l/7tWLyEq0e1MDyk6euOaAKlW7r/AI8bP/db/wBCNV/Jf+7Vq5jb7HZjHZv/AEI0AUqt/wDMLH/Xb/2Wq/kv/dq15bf2YBjnzv8A2WgA0f8A5CUP4/yNdTXMaRGy6jCSMDn+Rrp6ACvNfjJP5P8AZHTnzuoz/cr0qvHf2hLz7J/YHON32j/2nX514h8z4ZxXLv7n/pyBrTq+xmqnY4v7UvtSrdqpzx+Irkf7Z/2qP7Z/2q/i32dXudv9qLufTHwxk83wjbtx/rJOg/2jXnXxI+AN3421z4mfYpLDStO8XeBZPDKzInzpdyveF5nQABhi4Q5zkkH612/wYn+0eArR+uZZf/QzXc1/d/C1/wCwsFff2cP/AElHBKftJOfc+b/EXwj8deNvHkHj690zTdL1LSpdF+y6HHqRmW7S0ku2uGaXywEJ+2N5fBz5S7tm87DRfhR4+8KeMLjx9aaTpWpa7qketxz6HLqJSC0a7ms2tiJfLO5AlknnALndI7IHwAfpCivqbkHLfCvwY3w5+GPhHwm90b59C0i00xrpusxhhSMv+O3P411NFFDd3cNgr41+I3xG1T4a/Hnx1B4W8ezWJ1rUbU3mjQ/Da/1xI9QXS4DtF1DcIGla1gikMagBUVTtzuZvsqvkT4rSabd/GnVNL0HTfF8ep33iWzD67pmo2MUOn+IINFkmjNtDcpJveWw8mGTzFMGCmMOHakB9EfBvxZP46+F/hvxBcXv9pS6jaLcfbP7Paw84EnD/AGdpJGiyMHazkjvg8Ds684/Z1k0iX4KeFH0JtUbT3tmbOteX9t80yMZvP8sCPzPN8zOwbM/d4xXo9ABRRRQAUUUUAFZ2u/8AIPb/AHhWjWdrv/IPb/eFAHP2v/H1D/vr/Oi6/wCPmX/fP86LX/j6h/31/nRdf8fMv++f50ARVYvv+Ppvov8AIVXqxff8fTfRf5CgCvU9192D/rmP5moKnuvuwf8AXMfzNAEFWJf+POD6t/Sq9WJf+POD6t/SgCvVgf8AHi3/AF0H8jVerA/48W/66D+RoAr1Zt/+PW6/3V/9CFVqs2//AB63X+6v/oQoArVasP8AWS/9cn/lVWrVh/rJf+uT/wAqAKtWdN/4/oP98VWqzpv/AB/Qf74oAr0L94fWihfvD60ATX3/AB/XH/XRv51BU99/x/XH/XRv51BQBPef61f+uaf+gioKnvP9av8A1zT/ANBFQUAWbr/VWv8A1y/9maq1Wbr/AFVr/wBcv/ZmqtQBO3/HlF/10f8AktQVO3/HlF/10f8AktQUATp/x5y/9dE/k1QVOn/HnL/10T+TVBQBPb/6q5/65/8As61BU9v/AKq5/wCuf/s61BQBYsv9cf8Arm//AKAar1Ysv9cf+ub/APoBqvQBPY/8ftv/ANdF/mKjl/1j/U1JY/8AH7b/APXRf5io5f8AWP8AU0AMq3q3/IQn+v8ASqlW9W/5CE/1/pQBheJ9TutF8N6tqFjp8urXtpaSzwafAQJLmRULLEue7EBR9a+T/wBhn9sL4n/tN+JvFdj438DWehaVpEIFvqen21xbokwcA2sglZt8m1t3yldoTlfmGPsKrV//AMu//XFaAKtWZv8Ajztvq38xVarM3/HnbfVv5igCtVgf8eLf9dB/I1XqwP8Ajxb/AK6D+RoAr1Yh/wCPa5+i/wA6r1Yh/wCPa5+i/wA6AK9effGX/jx8Jf8AYz6Z/wCjxXoNeffGX/jx8Jf9jPpn/o8UAeg1YsP+PyL61XqxYf8AH5F9aAK9Ph/1qf7wplPh/wBan+8KAJL3/j8n/wB9v51BU97/AMfk/wDvt/OoKALWo/8AH1/wBP8A0EVVq1qP/H1/wBP/AEEVVoAs3X+qtf8Arl/7M1Vqs3X+qtf+uX/szVWoAnb/AI8ov+uj/wAlqCp2/wCPKL/ro/8AJagoAnT/AI85f+uifyavl79vv/kmfg3/ALG20/8ASe5r6hT/AI85f+uifyavl79vv/kmfg3/ALG20/8ASe5rhx3+6Vf8MvyZx4z/AHar/hf5HyzXb/s+/wDJxnw//wCul9/6RTVxFdv+z7/ycZ8P/wDrpff+kU1fgvDf/I2oer/Jn4tkH/Izo+r/ACZ+iNl/rj/1zf8A9ANV6sWX+uP/AFzf/wBANV6/og/dSex/4/bf/rov8xUcv+sf6mpLH/j9t/8Arov8xUcv+sf6mgBlW9W/5CE/1/pVSrerf8hCf6/0oAqVav8A/l3/AOuK1Vq1f/8ALv8A9cVoAq1Ym/487f6t/MVXqxN/x52/1b+YoAr1YH/Hi3/XQfyNV6sD/jxb/roP5GgCvVmD/j0ufov86rVZg/49Ln6L/OgCtU9p96X/AK5t/KoKntPvS/8AXNv5UAQVPY/8fUf1qCp7H/j6j+tAEFPh/wBan+8KZT4f9an+8KAHXP8Ax8S/75/nUVS3P/HxL/vn+dRUAWL7/j6b6L/6CKr1Yvv+Ppvov/oIqvQBZvP9Xbf9ch/M1Wqzef6u2/65D+ZqtQBam/5B9t/vv/SqtWpv+Qfbf77/ANKq0AWV/wCQfJ/11X+TVWqyv/IPk/66r/JqrUAWLf8A1N1/1zH/AKEtV6sW/wDqbr/rmP8A0Jar0AT2f+uP/XN//QDUFT2f+uP/AFzf/wBANQUAT2P/AB+2/wD10X+YqGprH/j9t/8Arov8xUNACVPff8f1x/10b+dQVPff8f1x/wBdG/nQBBVm+/1kX/XJP/QRVarN9/rIv+uSf+gigCtVu6/48bP/AHW/9CNVKt3X/HjZ/wC63/oRoAqVb/5hY/67f+y1Uq3/AMwsf9dv/ZaAHaP/AMhKH8f5GuprltH/AOQlD+P8jXU0AFeBftVXn2X/AIRfnG77V/7Rr32vnH9sDWZtJ/4RLyvL/efa8+ZEj9PJ6bgcda+H42gqmQYiEtvd/wDS4nm5jU9jhZzfS35o8T/tb3o/tb3rjm1YsxYkZJyccU+31t7WZZYyu9em9Qw6Y6EEV/KawavqfEf2l5n2/wDs9zfaPhjYv/02m/8AQzS2fx+8KX2ra7aqusQ2Ohm8F/rk+kXMelwm1LC5Bu2TyjsKOpw3VCO1VP2ab59S+E+nzybdzTzj5EVRxIewAFeU+Jv2WfEHjBtc0xNO8K+DLXUU8QQ3mv6Bc3L3WsRajbXMSR3NvJHgBZLiOdgZpB5lsuwKGwv9icPRUcowsVsqcfyR9/hZc+HhLukesw/tHeDJNHvr+V9Xs5rWS1i/su70e6h1CZrkkW3lWzRiSQSFXA2qf9XJnGxsdn4L8aaX4+0CPWNHkle1aWW3eO4geCaGaKRo5YpI3AZHR0ZSCOorw3xB8F/iF4y8Uw+PNRg8OWHirS5NH+waLbanPLZXKWkly8xluTbK0Zf7ZIFxE+3ylJLbiF9V+Eng3VPCela3da61qNc17V7jWLyCwleW2t2cKkcUbuqswWKKIFiq7n3sFUEKPodDqO6ooopAU9YuLyz0i+n0+zXUb+KB3t7NphCJ5ApKxlyCE3HA3EHGc18F/EDVNU8ZeMItf8dfDWz+EmvrNHPcT33xH1XR7S4mWBoUd7uDSmtHmEMjx70m8zZlckRjb95a5HqE2i6hHpM0NvqjW8i2k1wheJJip2M6jkqGwSB2r5Rf9nX44+KIXX4geMdB8fRyqVk0+5v77T9OZT1Q2tmkSyIRkFZjLkEg5HFAH0h8J9LtdF+G/h2xstL0nRbO3s0SGx0K9a9sokA+URTtHGZVI53lASSSc9T1lc38OfDZ8H+BtF0RtN0nSDY26w/YdBjaOyhxnCxKwBC/X3rpKACsTRfG/h7xJY6je6Trum6lZadcS2l7cWl0kkdtNGAZI5GU4VlyMg8jPNZnxU+Ha/FTwbc+G5de1rw5b3UkZnvNAuza3bRqwZollAJUOBtYjnBOCDzX5l6Fot14Z/4JmftL6R4XiuYLbT/Ht/aLHbM7SJZJc2KSDIyxURBtxP8ADuzxmmuvp+qX6h2/rufp74M+JfhH4jW93ceFPFOjeJoLRwlxJo9/FdLCxyQHMbHaTg4z1xUfg34qeC/iLPeweFPFuh+JZrEgXUekajDdNBkkDeI2O3JBxnrg+lfm341XwvH8TvjD/wAKTGljw9/woKQ6j/wiPl/Zvt5uTt3+T8vnfZ8/7WM981T8A/2PH8SPgu/wOGkf2+fg5qR13/hH/Lz9qFj+6N35f/LT7X5efN53be+Kl6AtT9L/AA/8VvBPizxFe+H9E8X6FrGu2QY3OmWGpQzXMIVgrF41YsuGIByOCQDWzrv/ACD2/wB4V+VP7PC+D1uP2KG+Hv8AZf8AwsJr7VD4jOn+V9vNttf7V9sx82Nu/Z5nO37lfptq1r4pXxNLPNqOkP4R2ALYJYSrfiTaOTcGYoV3ZOPKzjAz3qmraCTvqFr/AMfUP++v86Lr/j5l/wB8/wA6sWzW32iLEcoO8YzIPX/dpLhrb7RLmOUncc4kHr/u0hlOrF9/x9N9F/kKN1r/AM8pv+/g/wDianvGtvtDbo5ScDo4HYe1AFCp7r7sH/XMfzNLutf+eU3/AH8H/wATU1w1tthzHKf3Yxhx6n2oAo1Yl/484Pq39KN1r/zym/7+D/4mp5GtvssOY5cZbHzj29qAKFWB/wAeLf8AXQfyNG61/wCeU3/fwf8AxNT7rb7Gf3cu3zBxvGeh9qAKFWbf/j1uv91f/QhSbrX/AJ5Tf9/B/wDE1PC1t9nuMRygbRn5x6j2oAoVasP9ZL/1yf8AlTd1r/zym/7+D/4mrFk1vvk2xyD922cuDxj6UAZ9WdN/4/oP98Um61/55Tf9/B/8TViwa2+2Q7Y5Q24YJcEfyoAoUL94fWrG61/55Tf9/B/8TQrWu4fupuv/AD0H/wATQA2+/wCP64/66N/OoKvXjW32yfdHKW3tnDgDr9Kh3Wv/ADym/wC/g/8AiaAEvP8AWr/1zT/0EVBV66a28xcxyk7E6SD+6Paod1r/AM8pv+/g/wDiaAFuv9Va/wDXL/2ZqrVfuGtvLt8xykeXxhx03H2qDda/88pv+/g/+JoARv8Ajyi/66P/ACWoKvM1t9kj/dy7d7Y/eD0X2qHda/8APKb/AL+D/wCJoARP+POX/ron8mqCrytbfZJf3cu3euf3g9G9qh3Wv/PKb/v4P/iaAEt/9Vc/9c//AGdagq9A1t5dxiOUDy+f3g/vL7VDutf+eU3/AH8H/wATQAWX+uP/AFzf/wBANV6v2jW3nHbHKDsfq4/un2qDda/88pv+/g/+JoASx/4/bf8A66L/ADFRy/6x/qat2bW32uDbHKG3rjMgI6/So5GtfMbMUvU/8tB/8TQBVq3q3/IQn+v9KhuLqwtLeWeffDBEpeSSSZVVFAySSRwAO9Q6f4o8P+LoTqWi6la65p8jEJe6beRzwuRwcOmQcfWgBatX/wDy7/8AXFabutf+eU3/AH8H/wATVm8a3/cbo5D+6XGHA4/KgDOqzN/x5231b+YpN1r/AM8pv+/g/wDianma2+ywZjl25bHzj1HtQBQqwP8Ajxb/AK6D+Ro3Wv8Azym/7+D/AOJqfdbfYz+7l2+YON4z0PtQBQqxD/x7XP0X+dG61/55Tf8Afwf/ABNTwtbfZ58Ry4wM/OPX6UAUK8++Mv8Ax4+Ev+xn0z/0eK9J3Wv/ADym/wC/g/8Aia89+M7W32HwliOUf8VRpmcyD/nuPagDuqsWH/H5F9aN1r/zym/7+D/4mp7Jrb7VHtjlDZ4y4P8ASgChT4f9an+8Kl3Wv/PKb/v4P/iafG1r5iYilzkf8tB/8TQBHe/8fk/++386gq9dtbfapt0cpO85xIB3+lQ7rX/nlN/38H/xNADtR/4+v+AJ/wCgiqtaF81v9o+aOQnavRwP4R7VX3Wv/PKb/v4P/iaAFuv9Va/9cv8A2ZqrVfuGtvLt8xykeXxhx03H2qDda/8APKb/AL+D/wCJoARv+PKL/ro/8lqCrzNbfZI/3cu3e2P3g9F9qh3Wv/PKb/v4P/iaAET/AI85f+uifyavl79vv/kmfg3/ALG20/8ASe5r6oVrb7JL+7l271z+8Ho3tXy5/wAFAGhPwx8GeWkit/wltp95wR/x73PtXDjv90q/4Zfkzjxn+7Vf8L/I+VK7f9n3/k4z4f8A/XS+/wDSKauIruf2eSg/aO+H28My+ZfcKcH/AI8pq/BeG/8AkbUPV/kz8WyD/kZ0fV/kz9D7L/XH/rm//oBqvV+0a2847Y5Qdj9XH90+1QbrX/nlN/38H/xNf0Qfuolj/wAftv8A9dF/mKjl/wBY/wBTVuza2+1wbY5Q29cZkBHX6VHI1r5jZil6n/loP/iaAKtW9W/5CE/1/pTN1r/zym/7+D/4mrWpNb/bpt8chbPJVwB0+lAGbVq//wCXf/ritN3Wv/PKb/v4P/ias3jW/wC43RyH90uMOBx+VAGdVib/AI87f6t/MUbrX/nlN/38H/xNfEH7NP7KPxv+GP7U/iTx34y8eDVfBt81zuhXUZbiTVA4PkBo3ULH5WV57bNq5ViaAPteuKm1i9X40WelC6kGmv4fnumtd3yGUXMSh8eoViM+9d7utf8AnlN/38H/AMTXntw1t/w0FYfu5dv/AAi9xxvGf+PuH2oA7qrMH/Hpc/Rf50m61/55Tf8Afwf/ABNTwtbfZbjEcuPlz849fpQBQqe0+9L/ANc2/lS7rX/nlN/38H/xNTWrW2ZMRyj922cuPT6UAUansf8Aj6j+tLutf+eU3/fwf/E1NZtbfaY9scoOe8gP9KAKNPh/1qf7wqXda/8APKb/AL+D/wCJp8bWvmJiKXOR/wAtB/8AE0AQ3P8Ax8S/75/nUVXLhrbz5Mxyk7jn94PX/dqPda/88pv+/g/+JoAL7/j6b6L/AOgiq9X7xrb7Qd0cpOF6OB2HtUG61/55Tf8Afwf/ABNAC3n+rtv+uQ/marVoXTW+y33Ryn93xhx0yfaq+61/55Tf9/B/8TQA6b/kH23++/8ASqtaMrW/2GDMcm3c+BvGe3tVbda/88pv+/g/+JoAVf8AkHyf9dV/k1Vq0Fa3+wyfu5dvmLxvGc4PtVfda/8APKb/AL+D/wCJoALf/U3X/XMf+hLVer9u1t5VxiOUDZz84/vL7VButf8AnlN/38H/AMTQAln/AK4/9c3/APQDUFXrVrbzTtjlB2P1kH90+1Q7rX/nlN/38H/xNACWP/H7b/8AXRf5ioau2bW32uDbHKG3rjMgI6/Sot1r/wA8pv8Av4P/AImgCtU99/x/XH/XRv50u61/55Tf9/B/8TU141t9sn3Rylt7ZxIAOv0oAo1Zvv8AWRf9ck/9BFJutf8AnlN/38H/AMTVi8a33x7o5D+6TGHA42j2oAz6t3X/AB42f+63/oRpm61/55Tf9/B/8TVm4a3+x2mY5CuGxhxn7x9qAM6rf/MLH/Xb/wBlpm61/wCeU3/fwf8AxNWd1v8A2cP3cmzzem8Zzj6UAR6P/wAhKH8f5GuprnNKa3N/FsjkDc4LOCOh9q6OgAr5S/bruvs3/CEc43fbv/bevq2vl79trwH4m8bf8IZ/wjuiXusfZftvn/Y4i/l7vI25x0ztb8jXy3FFGWIyitTgrt8ui/xRPns/U3ltVU1d6bf4kfI39qf7VH9qf7VbH/CifiX/ANCVrX/gK1H/AAon4l/9CVrX/gK1fgn9kYn/AJ9S/wDAX/kfj3JjP+fUv/AX/kfbv7JE3n/BPTH6/wCk3H/ow17LXkP7Kvh3VvCvwb03Tta0+40zUEuLhnt7lCrgGQkEg+or16v6MyeDp5dh4SVmoR/I/b8s5lgaPMrPlX5BRRRXsHphRRRQAUUUUAFFFFABWPpfg3QNE0+/sNO0PTbCx1CWSe8tbW0jjiuZJBiR5FUAOzADJOScc1sUUAcz4J+GXhD4bWt3b+E/C+j+GoLyTzbiPSbGK2WZ+eWCKM9T16ZqLwX8J/BPw5ur+68K+EdD8N3N+266m0rT4rZ5jnPzFFBIz26V1dFAHJ+HfhN4J8I+JtR8R6H4R0PR9f1EEXep2OnxQ3E4JDMHkVQxyQCeeSATW3rv/IPb/eFaNZ2u/wDIPb/eFAHP2v8Ax9Q/76/zouv+PmX/AHz/ADotf+PqH/fX+dF1/wAfMv8Avn+dAEVWL7/j6b6L/IVXqxff8fTfRf5CgCvU9192D/rmP5moKnuvuwf9cx/M0AQVYl/484Pq39Kr1Yl/484Pq39KAK9WB/x4t/10H8jVepfOj+zmLevml9wjyN23GM49KAIq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PPfj78J0+Ofwd8U+BX1SbRf7atfIW+gBYxMGV1JXI3KSoDLkblJGRmvMv2LP2QLr9kHwn4g0e/wDFTeJb/VrxLmVYYjFaW+xSo8tCSdzA/MxxnCDHy5P0ZVvVv+QhP9f6UAVKtX//AC7/APXFaq1av/8Al3/64rQBVqzN/wAedt9W/mKrVZm/487b6t/MUAVqsD/jxb/roP5Gq9WB/wAeLf8AXQfyNAFerEP/AB7XP0X+dV6sQ/8AHtc/Rf50AV68++Mv/Hj4S/7GfTP/AEeK9Brz74y/8ePhL/sZ9M/9HigD0GrFh/x+RfWq9WLD/j8i+tAFenw/61P94Uynw/61P94UASXv/H5P/vt/OoKnvf8Aj8n/AN9v51BQBa1H/j6/4An/AKCKq1a1H/j6/wCAJ/6CKq0AWbr/AFVr/wBcv/ZmqtVm6/1Vr/1y/wDZmqtQBO3/AB5Rf9dH/ktQVO3/AB5Rf9dH/ktQUATp/wAecv8A10T+TV8vft9/8kz8G/8AY22n/pPc19Qp/wAecv8A10T+TV8vft9/8kz8G/8AY22n/pPc1w47/dKv+GX5M48Z/u1X/C/yPlmu3/Z9/wCTjPh//wBdL7/0imriK7f9n3/k4z4f/wDXS+/9Ipq/BeG/+RtQ9X+TPxbIP+RnR9X+TP0Rsv8AXH/rm/8A6Aar184/tl/tnxfseaX4Yu/+EQn8WXOvS3MKILz7JDCsaJuLSeXJ8x81dq7eQrHIxz7B8IviNb/Fz4Y+GvGdrYXOmW+t2Md6lneKRJFuH3TwMj0YcMMEcGv6IP3U7Wx/4/bf/rov8xUcv+sf6mpLH/j9t/8Arov8xUcv+sf6mgBlW9W/5CE/1/pVSrerf8hCf6/0oAqVav8A/l3/AOuK1Vq1f/8ALv8A9cVoAq1Ym/487f6t/MVXqxN/x52/1b+YoAr159cf8nAWP/YsXH/pXDXoNefXH/JwFj/2LFx/6Vw0Aeg1Zg/49Ln6L/Oq1WYP+PS5+i/zoArVPafel/65t/KoK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Ya/ELTm8cP4GEN1/ayacutGbYvkeS0phC7t27fuUnG3GO/atyvIY/+Tubn/sRov/S+SgD2vR/+QlD+P8jXU1y2j/8AISh/H+RrqaACiiigAooooAKKKKACiiigAooooAKKKKACiiigAooooAKKKKACs7Xf+Qe3+8K0aoa27R2LFWKncOQcUAc7a/8AH1D/AL6/zouv+PmX/fP86ktbiU3MQMrkbx/EfWi5uJRcSgSuBvP8R9aAK1WL7/j6b6L/ACFM+0zf89X/AO+jU99cSrcsBI4GB/EfQUAU6nuvuwf9cx/M037TN/z1f/vo1Nc3EoWDEjj92P4j6mgCpViX/jzg+rf0pn2mb/nq/wD30amkuJfssB8x85b+I+1AFSvPrj/k4Cx/7Fi4/wDSuGvRvtM3/PV/++jXntxcS/8ADQFgfMfP/CMXHO4/8/cNAHe1Zt/+PW6/3V/9CFR/aZv+er/99Gp7e4lNvckyOSFXHzH1FAFOrVh/rJf+uT/yqL7TN/z1f/vo1YsbiVpJcyOf3Tn7x9KAKVWdN/4/oP8AfFR/aZv+er/99GrGn3ErX0AMjkbxwWNAFOhfvD61J9pm/wCer/8AfRpVuZtw/ev1/vGgBb7/AI/rj/ro386gq3fXEq3k4EjgCRuNx9ah+0zf89X/AO+jQA68/wBav/XNP/QRUFW7q4lWRcSOP3afxH+6Kh+0zf8APV/++jQBJdf6q1/65f8AszVWq5dXEojtsSOMx5PzH+81QfaZv+er/wDfRoAc3/HlF/10f+S1BVtriX7HGfMfPmN/EfRah+0zf89X/wC+jQA5P+POX/ron8mqCraXEv2OU+Y+d6fxH0aoftM3/PV/++jQA63/ANVc/wDXP/2dagp7azDZFYrm+SCa6Pk2ySzBWmkA3lEBPzNsR2wOcKx6A077TN/z1f8A76NAD7L/AFx/65v/AOgGq9W7O4laY5kc/I/8R/umoftM3/PV/wDvo0AOsf8Aj9t/+ui/zFRy/wCsf6mrFncSteQAyOQZF/iPrUclzL5j/vX6n+I0AQVb1b/kIT/X+lQ/aZv+er/99GrWqXEq6hMBIwGegY+lAFCrV/8A8u//AFxWovtM3/PV/wDvo1ZvriVfIxI4zCp+8aAKNWZv+PO2+rfzFR/aZv8Anq//AH0anmuJfslufMfJLZ+Y+ooAp1YH/Hi3/XQfyNM+0zf89X/76NTC4l+xE+Y+fMHO4+hoAqVYh/49rn6L/OmfaZv+er/99GpobiX7PcHzHyAuPmPrQBUrz74y/wDHj4S/7GfTP/R4r0b7TN/z1f8A76Nee/Ga4lNj4SzI5/4qjTP4j/z3FAHe1YsP+PyL60z7TN/z1f8A76NT2NxK13EDI5Gf7xoAp0+H/Wp/vCnfaZv+er/99GnRXEvmp+9fqP4jQAXv/H5P/vt/OoKtXlxKt3MBI4G9v4j61F9pm/56v/30aAJdR/4+v+AJ/wCgiqtXdQuJVucCRwNi9GP90VX+0zf89X/76NAEl1/qrX/rl/7M1VquXVxKI7bEjjMeT8x/vNUH2mb/AJ6v/wB9GgBzf8eUX/XR/wCS1BVtriX7HGfMfPmN/EfRah+0zf8APV/++jQA5P8Ajzl/66J/Jq+Xv2+/+SZ+Df8AsbbT/wBJ7mvqVLiX7HKfMfO9P4j6NXy5+39NJJ8MvBoZ2Yf8JbacE5/5d7muHHf7pV/wy/JnHjP92q/4X+R8r12/7Pv/ACcZ8P8A/rpff+kU1cRXcfs9syftHfD8qSp8y+5B/wCnKavwXhv/AJG1D1f5M/Fsg/5GdH1f5M++9W8J6J4yt/sOv6Np+uWS7pRbalapcRhwjYba4IyMnn3q3HGsMaoiqiKNqqowAB0AFXbO4laY5kc/I/8AEf7pqH7TN/z1f/vo1/RB+6jrH/j9t/8Arov8xUcv+sf6mrFncSteQAyOQZF/iPrUclzL5j/vX6n+I0AQVb1b/kIT/X+lQ/aZv+er/wDfRq1qlxKuoTASMBnoGPpQBQq1f/8ALv8A9cVqL7TN/wA9X/76NWb64lXyMSOMwqfvGgCjVib/AI87f6t/MUz7TN/z1f8A76NTzXEv2S3PmPkls/MfUUAU68+uP+TgLH/sWLj/ANK4a9G+0zf89X/76Nee3FxL/wANAWB8x8/8Ixcc7j/z9w0Ad7VmD/j0ufov86j+0zf89X/76NTw3Eptbk+Y+QFx8x9aAKdT2n3pf+ubfypv2mb/AJ6v/wB9GprW4lLS5kc/u2/iPpQBUqex/wCPqP6037TN/wA9X/76NTWdxK11GDI5Gf7xoAqU+H/Wp/vCnfaZv+er/wDfRp0VxL5qfvX6j+I0ANuf+PiX/fP86iqzcXEouJQJXA3H+I+tR/aZv+er/wDfRoAfff8AH030X/0EVXq5e3Eq3DASOBhf4j6CoPtM3/PV/wDvo0ASXn+rtv8ArkP5mq1Xbu4lVLbEjjMQJ+Y+pqv9pm/56v8A99GgCWb/AJB9t/vv/SqtXpriX7DbnzHyWfJ3H2qt9pm/56v/AN9GgCRf+QfJ/wBdV/k1VqurcS/2fIfMfPmKM7j6NVf7TN/z1f8A76NAD7f/AFN1/wBcx/6EtV6t29xKYbnMjnEYx8x/vLUP2mb/AJ6v/wB9GgB1n/rj/wBc3/8AQDUFW7O4laY5kc/I/wDEf7pqH7TN/wA9X/76NADrH/j9t/8Arov8xUNWrO4la8gBkcgyL/EfWoftM3/PV/8Avo0ARVPff8f1x/10b+dN+0zf89X/AO+jU19cSreTgSOAJG43H1oAqVZvv9ZF/wBck/8AQRUf2mb/AJ6v/wB9GrF9cSq8WJHH7pD94/3RQBSq3df8eNn/ALrf+hGoftM3/PV/++jVm4uJRZ2hEjAkNk7jz8xoAo15DH/ydzc/9iNF/wCl8lex/aZv+er/APfRryCO4l/4a6uW8x8/8INEM7j/ANBCSgD2fR/+QlD+P8jXU1zOkzyPqEIaRmHPBY+hrpqACiiigAooooAKKKKACiiigAooooAKKKKACiiigAooooAKKKKACs7Xf+Qe3+8K0aztd/5B7f7woA5+1/4+of8AfX+dF1/x8y/75/nRa/8AH1D/AL6/zouv+PmX/fP86AIqsX3/AB9N9F/kKr1Yvv8Aj6b6L/IUAV6nuvuwf9cx/M1BU9192D/rmP5mgCCrEv8Ax5wfVv6VXqxL/wAecH1b+lAFevPrj/k4Cx/7Fi4/9K4a9Brz64/5OAsf+xYuP/SuGgD0GrNv/wAet1/ur/6EKrVZt/8Aj1uv91f/AEIUAVq8++NXijVPCmieHZ9JvGsprrxJpdhMyKDvgmukSVOQeGUkevNeg15T+0Z/yLfhL/sb9E/9LY6APVqs6b/x/Qf74qtVnTf+P6D/AHxQBXoX7w+tFC/eH1oAmvv+P64/66N/OoKnvv8Aj+uP+ujfzqCgCe8/1q/9c0/9BFQVPef61f8Armn/AKCKgoAs3X+qtf8Arl/7M1Vqs3X+qtf+uX/szVWoAnb/AI8ov+uj/wAlqCp2/wCPKL/ro/8AJagoA+KfjJ8R/wBqLSf2ytD0Pwd4furr4TyXFlG0sWlrJZSwMqG6kuLkqTFIpMoX5l4RcKxJ3fa1Tp/x5y/9dE/k1QUAcB8Tf+Ru+Ff/AGM0n/pp1Gu/rgPib/yN3wr/AOxmk/8ATTqNd/QBYsv9cf8Arm//AKAar1Ysv9cf+ub/APoBqvQBPY/8ftv/ANdF/mKjl/1j/U1JY/8AH7b/APXRf5io5f8AWP8AU0AMq3q3/IQn+v8ASqlW9W/5CE/1/pQBUq1f/wDLv/1xWqtWr/8A5d/+uK0AVaszf8edt9W/mKrVZm/487b6t/MUAVqsD/jxb/roP5Gq9WB/x4t/10H8jQBXqxD/AMe1z9F/nVerEP8Ax7XP0X+dAFevPvjL/wAePhL/ALGfTP8A0eK9Brz74y/8ePhL/sZ9M/8AR4oA9BqxYf8AH5F9ar1YsP8Aj8i+tAFenw/61P8AeFMp8P8ArU/3hQBJe/8AH5P/AL7fzqCp73/j8n/32/nUFAFrUf8Aj6/4An/oIqrVrUf+Pr/gCf8AoIqrQBZuv9Va/wDXL/2ZqrVS0/xVpniK41C00+48+40ef7BfL5bL5U2xZtuSAG+SaM5GR82M5BFXaAJ2/wCPKL/ro/8AJagr4o+HvhX9qa2/bc1bU/EWp3cvwga8vDGrXkRsGsSH+ypFADlZgTDuO0N8p3MR1+16AJ0/485f+uifyavl79vv/kmfg3/sbbT/ANJ7mvqFP+POX/ron8mr5e/b7/5Jn4N/7G20/wDSe5rhx3+6Vf8ADL8mceM/3ar/AIX+R8s12/7Pv/Jxnw//AOul9/6RTVxFdv8As+/8nGfD/wD66X3/AKRTV+C8N/8AI2oer/Jn4tkH/Izo+r/Jn6I2X+uP/XN//QDVerFl/rj/ANc3/wDQDVev6IP3Unsf+P23/wCui/zFRy/6x/qaksf+P23/AOui/wAxUcv+sf6mgBlW9W/5CE/1/pVSrerf8hCf6/0oAqVav/8Al3/64rVWrV//AMu//XFaAKtWJv8Ajzt/q38xVerE3/Hnb/Vv5igCvXn1x/ycBY/9ixcf+lcNeg159cf8nAWP/YsXH/pXDQB6DVmD/j0ufov86rVZg/49Ln6L/OgCtU9p96X/AK5t/KoKntPvS/8AXNv5UAQVPY/8fUf1qCp7H/j6j+tAEFPh/wBan+8KZT4f9an+8KAHXP8Ax8S/75/nUVS3P/HxL/vn+dRUAWL7/j6b6L/6CKr1Yvv+Ppvov/oIqvQBZvP9Xbf9ch/M1Wqzef6u2/65D+ZqtQBam/5B9t/vv/SqtWpv+Qfbf77/ANKq0AWV/wCQfJ/11X+TVWqyv/IPk/66r/JqrUAWLf8A1N1/1zH/AKEtV6sW/wDqbr/rmP8A0Jar0AT2f+uP/XN//QDUFT2f+uP/AFzf/wBANQUAT2P/AB+2/wD10X+YqGprH/j9t/8Arov8xUNACVPff8f1x/10b+dQVPff8f1x/wBdG/nQBBVm+/1kX/XJP/QRVarN9/rIv+uSf+gigCtVu6/48bP/AHW/9CNVKt3X/HjZ/wC63/oRoAqV5DH/AMnc3P8A2I0X/pfJXr1eQx/8nc3P/YjRf+l8lAHtej/8hKH8f5GuprltH/5CUP4/yNdTQAUUUUAFFFFABRRRQAUUUUAFFFFABRRRQAUUUUAFYnjXTda1jwjq9j4d1ePw/rtxayRWWqyWwuVtJSCFl8piA+087Twcc1t0UAfmp8GdQ8R/CH4T/tvXNr4l1DWfE+h6pebPEF5j7TLOls4887eFYHkAcLgAcCsTwLFP+zr4++El/wDDhr6e88Z/CjUvEGv2kl7LdLqWopYm6juZFdmHmGdVXcoBx8vQkH9C/DvwO8D+FZvG76foEQHja5ku/EEVxLJcR38kiFH3JIzKFZWIKqAuD0rnfhV+yb8Kfgr4gudb8I+FFsNUms/7O+0XV9c3phtdxbyIhPI4ijyeVTaDx6UrDPg74C2Q+H2ofsi/ELw/quoX/jT4k32oWni65nv57htahO7c06M5DG3J4YAbSoJziv0h1bUPEDeIJLKXRbOPw2FDLqy6gWnL4B2/Z/KAAzkZ8ztnHauI+Hf7H/wj+FPjSDxX4X8IpputW32j7JIb65mhs/Pz532eCSRo4N2SD5arwcdOK9T13/kHt/vCqZKMa2jt/tEWJnJ3jA8v3+tFxHb/AGiXMzg7jn937/WoLX/j6h/31/nRdf8AHzL/AL5/nSGP8u3/AOe7/wDfv/69TXkcBuG3TMDgceXnsPeqNWL7/j6b6L/IUAHl2/8Az3f/AL9//Xqa4jg2w5mYfuxj937n3qjU9192D/rmP5mgBfLt/wDnu/8A37/+vU0kcH2WHMzYy2D5f096o1Yl/wCPOD6t/SgA8u3/AOe7/wDfv/69ee3EcH/DQVgPObb/AMIvcc+X/wBPcPvXdV59cf8AJwFj/wBixcf+lcNAHpPl2/8Az3f/AL9//XqeCOD7PcYmYjaM/u+nI96oVZt/+PW6/wB1f/QhQAnl2/8Az3f/AL9//Xr4c/4KcfHfxn8HNM+H1r4T8PrqNldarHqEuq3NvJLGlzbSxyQW+EIwXPPJywUhehI+268p/aM/5Fvwl/2N+if+lsdAHb/DDxBe+MPhz4Y13XdOm8P61qWm293eaW8Z3WkzxqzxnJB+UkjkZ9a66wjgF5CVmYtuGAY8f1qhVnTf+P6D/fFACeXb/wDPd/8Av3/9elWO33D9+/X/AJ5//XqvQv3h9aALt5HAbyfdMwO9sjy89/rXMfES41jTfh/4lu/CcKal4pg0y5l0mzuUCxz3axMYY2O4cM4UHkdeo610F9/x/XH/AF0b+dQUAfJ/7Avj79oHx1aeL/8Ahe2mahp8NtJbjSbrVNHTT7iQkN5qCNVj3RgCMhtvVj8x6D648u3/AOe7/wDfv/69Jef61f8Armn/AKCKgoAv3McHl22ZmA8vj931+Y+9QeXb/wDPd/8Av3/9eluv9Va/9cv/AGZqrUAXWjg+xx/vmxvbny/ZfeovLt/+e7/9+/8A69I3/HlF/wBdH/ktQUAXVjg+yS/vmxvXJ8v2b3qLy7f/AJ7v/wB+/wD69In/AB5y/wDXRP5NUFAHDfE6OD/hLvhViZyP+Enkz+7/AOoTqPvXoPl2/wDz3f8A79//AF684+Jv/I3fCv8A7GaT/wBNOo139AF6zjgExxMxOx/+WeP4T71D5dv/AM93/wC/f/16LL/XH/rm/wD6Aar0AXbOOAXkGJnJ3rgeXjv9aZJHb+Y379+p/wCWf/16ZY/8ftv/ANdF/mKjl/1j/U0AS+Xb/wDPd/8Av3/9erOpRwG+mLSsrZ5ATPb61nVb1b/kIT/X+lADPLt/+e7/APfv/wCvVi9jgPkbpWH7pcfJnj86z6tX/wDy7/8AXFaAG+Xb/wDPd/8Av3/9ep5o4PssAMzAZbB8vryPeqFWZv8Ajztvq38xQAnl2/8Az3f/AL9//Xqby4PsZHnNt8wc+X7H3qjVgf8AHi3/AF0H8jQAeXb/APPd/wDv3/8AXqaGOD7PPiZiMDP7v3+tUasQ/wDHtc/Rf50AHl2//Pd/+/f/ANevPPjNHB9h8JYmY/8AFUaZ/wAs/wDpuPeu7rz74y/8ePhL/sZ9M/8AR4oA9J8u3/57v/37/wDr1NZRwC6j2zMTnp5eP61RrnfiJ41k+HPgnWPEsVot9JpsBnFu77BJyBjdg46+lAHVeXb/APPd/wDv3/8AXp0Udv5iYmfOR/yz/wDr1VU5UGnw/wCtT/eFAFq8jg+1TZmcHecjy/f61F5dv/z3f/v3/wDXpL3/AI/J/wDfb+dQUAaF9HAbj5pmB2rwI8/wj3qv5dv/AM93/wC/f/16dqP/AB9f8AT/ANBFVaAPOfg/HB/wmHxczMwH/CVLj931/wCJZY+9eneXb/8APd/+/f8A9evK/hD/AMjf8Wv+xpX/ANNtjXplAF1o4Pscf75sb258v2X3qLy7f/nu/wD37/8Ar0jf8eUX/XR/5LUFAF1Y4Pskv75sb1yfL9m96+XP+CgCRL8MfBmyRnP/AAltpwUx/wAu9z719Op/x5y/9dE/k1fL37ff/JM/Bv8A2Ntp/wCk9zXDjv8AdKv+GX5M48Z/u1X/AAv8j5Zruf2eQrftHfD4OxVfMvuQM/8ALlNXDV2/7Pv/ACcZ8P8A/rpff+kU1fgvDf8AyNqHq/yZ+LZB/wAjOj6v8mfovZxwCY4mYnY//LPH8J96h8u3/wCe7/8Afv8A+vRZf64/9c3/APQDVev6IP3Uu2ccAvIMTOTvXA8vHf60ySO38xv379T/AMs//r0yx/4/bf8A66L/ADFRy/6x/qaAJfLt/wDnu/8A37/+vVnUo4DfTFpWVs8gJnt9azqt6t/yEJ/r/SgBnl2//Pd/+/f/ANerF7HAfI3SsP3S4+TPH51n1av/APl3/wCuK0AN8u3/AOe7/wDfv/69TyxwfZYMzMBlsHy/ce9UKsTf8edv9W/mKADy7f8A57v/AN+//r157cRwf8NBWA85tv8Awi9xz5f/AE9w+9d1Xn1x/wAnAWP/AGLFx/6Vw0Aek+Xb/wDPd/8Av3/9evD/AImftrfCH4OfFHTvhz4l8QXNtr+o+WJJI7JmtrHfgxGeTOFD5HTO0cttHNe0V498Q/2OfhN8XfiJaeP/ABV4YGqeI9PEQWRrqVYZ9jDyxLEG2uFx0IwQcNuHFAHtPl2//Pd/+/f/ANeprWODMmJmP7tv+Wft9ao1Pafel/65t/KgBfLt/wDnu/8A37/+vU1nHALmPEzE56eXj+tUa+cP24fjd8UvgZ8P9E1b4W+Fl8Rahdah9nvJmsZbz7LHsJU+VGQfmYY3HgYx1YUAfS/l2/8Az3f/AL9//Xp0Udv5iYmfOR/yz/8Ar15n+z74w8U/ED4MeE/EPjXRP+Ee8T6hZCa90/YybGyQG2Nym5Qr7Tyu7B6V6LD/AK1P94UAWLiO3+0SZmcHcf8Aln7/AFpnl2//AD3f/v3/APXplz/x8S/75/nUVAF68jgNw26ZgcL/AMs89h71D5dv/wA93/79/wD16L7/AI+m+i/+giq9AF+6jg2W+ZmH7vj9315PvUHl2/8Az3f/AL9//Xpbz/V23/XIfzNVqANCWOD7DADMwXc+Ds+nvVfy7f8A57v/AN+//r06b/kH23++/wDSqtAF9Y4PsMg85tvmLz5fsfeoPLt/+e7/APfv/wCvSr/yD5P+uq/yaq1AF63jg8q4xMxGzn930+ZfeofLt/8Anu//AH7/APr0W/8Aqbr/AK5j/wBCWq9AF61jg804mYnY/wDyz/2T71D5dv8A893/AO/f/wBeks/9cf8Arm//AKAagoAu2ccAvIMTOTvXA8vHf61F5dv/AM93/wC/f/16Sx/4/bf/AK6L/MVDQBP5dv8A893/AO/f/wBepryOA3k+6Zgd7ZHl57/WqNT33/H9cf8AXRv50AL5dv8A893/AO/f/wBep7yOAvHumYfuk/5Z5/hHvVCuM+FvjTUfHGl67c6l5PmWGv6lpUPkptHk291JDHnk5bagye5oA7vy7f8A57v/AN+//r1ZuI4PsdoDKwGGwdnX5j71nVbuv+PGz/3W/wDQjQAzy7f/AJ7v/wB+/wD69ePxxwf8NeXI81tv/CDRfNs7/wBoSds16xXkMf8Aydzc/wDYjRf+l8lAHuOlRwrqERSVmbnAKY7H3ro65bR/+QlD+P8AI11NABRRRQAUUUUAFFFFABRRRQAUUUUAFFFFABRRRQAUUUUAFFFFABWdrv8AyD2/3hWjWdrv/IPb/eFAHP2v/H1D/vr/ADouv+PmX/fP86LX/j6h/wB9f50XX/HzL/vn+dAEVWL7/j6b6L/IVXqxff8AH030X+QoAr1Pdfdg/wCuY/magqe6+7B/1zH8zQBBXJaP8avAXifxdeeDNJ8X6PqHivTTILvSLe8RriIg4YFAckqRhgOV74rra+W/hP8A8E8fBfwd/aAvPixpmvavdTzTXU9npE5QRWrzgiTMgG6RQJHCg4wCMliMkA+pK8+uP+TgLH/sWLj/ANK4a9Brz64/5OAsf+xYuP8A0rhoA9Bqzb/8et1/ur/6EKrVZt/+PW6/3V/9CFAFavKf2jP+Rb8Jf9jfon/pbHXq1eU/tGf8i34S/wCxv0T/ANLY6APVq4n4tfHbwV+zz4ct/FHjvWP7H0hrpLWN1hkmeWVgzBFRAWJ2qx6cBTXbV598a/2evBf7Snhe38LeN7GW70+O7S6gmtZjDPBKuRuRx0yrMpBBBDdMgEAG18M/iZ4b+MHgrTvFvhLUl1XQdQVjBcqjRk7WKspVgGUhlIII7V1C/eH1rkfhT8K/DfwV8B6X4O8J2TWGh6crCGJ5WkcszF3dmYklmZmJ7c8ADArm/wBpzXviD4Z+BvinUvhbpw1TxxBChsbfyhM+DIgkeOI8SOsZdlU9SBw33WAPWL7/AI/rj/ro386gr59/Yk8ZfGLxx8Ip9R+NWmz2HiQ6jItrJeWSWVxcW21CHkhQKEO8yAfKuQAcdz9BUAT3n+tX/rmn/oIqCp7z/Wr/ANc0/wDQRUFAFm6/1Vr/ANcv/ZmqtVm6/wBVa/8AXL/2ZqrUATt/x5Rf9dH/AJLUFTt/x5Rf9dH/AJLUFAE6f8ecv/XRP5NUFTp/x5y/9dE/k1QUAcB8Tf8AkbvhX/2M0n/pp1Gu/rgPib/yN3wr/wCxmk/9NOo139AFiy/1x/65v/6Aar18sft7ftSfED9l3wv4X1TwN4Ws9aTUbmaK/wBR1GCWa3s1VU2RlI2Qhpd7YYtgCNhglgR7r8GvGGtfED4V+F/EfiLQpPDWt6nYR3N3pUuQbd2HIweQDwQG+YAgHkGgDubH/j9t/wDrov8AMVHL/rH+pqSx/wCP23/66L/MVHL/AKx/qaAGVb1b/kIT/X+lVKt6t/yEJ/r/AEoAqVav/wDl3/64rVWrV/8A8u//AFxWgCrVmb/jztvq38xVarM3/HnbfVv5igCtVgf8eLf9dB/I1XqwP+PFv+ug/kaAK9WIf+Pa5+i/zqvViH/j2ufov86AK9effGX/AI8fCX/Yz6Z/6PFT/G/x1qPw3+Geqa/pMVrNqME1rBCt4jPEDNcxQ7mVWUkASE4DDOOtfNHib4zfEbxVDp0d3deF41sb+DUI/J0e5GZIn3KDm7Pyk9cYPuK8HMs8y/KZRhjavK5arST/ACTOLEY2hhWlWla/k/0PtGvOP2jv+SH+Mf8ArxP/AKEteO+GP2kPiBN408Madqy+GrnTtU1OGwmWz064glUSZG5Xa5cZBx1U59q9i/aO/wCSH+Mf+vE/+hLXZl+ZYXNKPt8HPmje17Na/NJmtDEU8TDnpO6PRk+6v0qSH/Wp/vCo0+6v0qSH/Wp/vCvSOgkvf+Pyf/fb+dcn8TNZ17w78O/E2qeF9LXXPEdnp1xcadpr5xc3CxkxxkAgnLADAIJ6ZFdZe/8AH5P/AL7fzqCgD5T/AGE/jz8Z/jhaeLpviz4UOgx2L2w068bS5bAzllfzE2SH5goWM5A/j5zxX1ZVrUf+Pr/gCf8AoIqrQB5n8If+Rv8Ai1/2NK/+m2xr0yvFfgN4+8NeJfiD8XtP0nxBpmp38fiQTvbWl3HLIIxY2cRfapJ2iRGTPTcpHWvaqAJ2/wCPKL/ro/8AJagqdv8Ajyi/66P/ACWoKAJ0/wCPOX/ron8mr5e/b7/5Jn4N/wCxttP/AEnua+oU/wCPOX/ron8mr5e/b7/5Jn4N/wCxttP/AEnua4cd/ulX/DL8mceM/wB2q/4X+R8s12/7Pv8AycZ8P/8Arpff+kU1cRXb/s+/8nGfD/8A66X3/pFNX4Lw3/yNqHq/yZ+LZB/yM6Pq/wAmfojZf64/9c3/APQDVerFl/rj/wBc3/8AQDVev6IP3Unsf+P23/66L/MVHL/rH+pqSx/4/bf/AK6L/MVHL/rH+poAZVvVv+QhP9f6VUq3q3/IQn+v9KAKlWr/AP5d/wDritVatX//AC7/APXFaAKtWJv+PO3+rfzFV6sTf8edv9W/mKAK9efXH/JwFj/2LFx/6Vw1q+Nvix4P+G81pD4n8Q2Oiy3as8Ed1JtaRVIDED0BI/OvJJv2i/ho3xps9UHjLTDp6+H57ZrjzDsEpuYmCZx1IUn8KXMluwPoerMH/Hpc/Rf51xvgf4peE/iT9tHhjX7LWzZ7PtAtZNxi37tm4ds7Wx/umuyg/wCPS5+i/wA6YFap7T70v/XNv5VBU9p96X/rm38qAIKnsf8Aj6j+tQVPY/8AH1H9aAIKfD/rU/3hTKfD/rU/3hQA65/4+Jf98/zqKpbn/j4l/wB8/wA6ioAsX3/H030X/wBBFV6sX3/H030X/wBBFV6ALN5/q7b/AK5D+ZqtVm8/1dt/1yH8zVagC1N/yD7b/ff+lVatTf8AIPtv99/6VVoAsr/yD5P+uq/yaq1WV/5B8n/XVf5NVagCxb/6m6/65j/0Jar1Yt/9Tdf9cx/6EtV6AOD+LH7QXw//AGf7Gw1Dx94kt/D9vqMj21osiPLJM23DFUjVmKruXc2MLuGTyM9foeuaf4m0ax1bSryHUNMvoUuLa7t3DxzRsAyurDqCCDmvJf2kv2Q/A/7WVnodr4xm1Wzk0Vp5bO60i4SKVRIqmRDvR1Kt5Sds/LwRXpfgXwXpXw58GaJ4W0SFoNI0ezisrWN2LMI0UKNzdzxknuSaAOjsf+P23/66L/MVDU1j/wAftv8A9dF/mKhoASp77/j+uP8Aro386gqe+/4/rj/ro386AIK8u/Z8/wCRf8Xf9jjrv/pfNXqNeXfs+f8AIv8Ai7/scdd/9L5qAPUTnBxwa+KP2YfgR+034H/aM1vX/iT4/utW8Bt9q2QTao11BqZckRtDbFiLYIQrHhSAoQblJI+16t3X/HjZ/wC63/oRoAqV5DH/AMnc3P8A2I0X/pfJXr1eQx/8nc3P/YjRf+l8lAHtej/8hKH8f5GuprltH/5CUP4/yNdTQAUUUUAFFFFABRRRQAUUUUAFFFFABRRRQAUUUUAFFFFABRRRQAVn62xWwYjH3h1Ga0Kztd/5B7f7woAw7WZjcxDC/fH8A9fpSXMzC4lGF++f4B6/SmWv/H1D/vr/ADouv+PmX/fP86AE85vRP++B/hU99MwuWGF6D+Aeg9q5rxt400b4d+EtW8TeIb1NO0TS7drq7unBYJGoycAAknsAASSQBya5L4K/tJ/D/wDaT07U9U8Bay2qQafKkF3HNbyQSwsy5UlHAOGw2D0O0+hoA9L85vRP++B/hU9zMwWDhf8AVj+Aep9qqVPdfdg/65j+ZoAZ5zeif98D/Cp5Jm+ywHC9W/gHt7VUqxL/AMecH1b+lAEfnN6J/wB8D/CvPriZv+GgLA4X/kWLj+Af8/cPtXe159cf8nAWP/YsXH/pXDQB6L5zeif98D/CviT9r/8AZ/8A2j/iV8dvDWv/AAx8dXGkeEoYYY3ht9TaxTTJFciSSSFSPtAYNnOGYgMhAULn7Xqzb/8AHrdf7q/+hCgCvBJLHDGsjJLIqgM/lKNxxycY4ryv9oyZm8N+EuF/5G/RP4B/z+x+1ep15T+0Z/yLfhL/ALG/RP8A0tjoA9a85vRP++B/hWF46+IFv8M/B2seKr62ku7TSLZ7uWC3VRI6qMkLnAz+NbNeXftR/wDJu/xC/wCwPP8A+g0Aepx3RkjVwqgMM/cX/CnrM24cJ1/uD/Cq1r/x7Rf7g/lUq/eH1oAtX0zC8nGF/wBY38A9fpUHnN6J/wB8D/Cn33/H9cf9dG/nUFAFq7mYSLwv+rT+Af3R7VD5zeif98D/AAp95/rV/wCuaf8AoIqCgC5dTMI7bhf9X/cH95vaq/nN6J/3wP8ACpbr/VWv/XL/ANmaq1AFppm+xxnC/wCsb+Aei+1Q+c3on/fA/wAKe3/HlF/10f8AktQUAWkmb7HKcL99P4B6N7VD5zeif98D/Cnp/wAecv8A10T+TVBQBwfxOmb/AIS74VcL/wAjNJ/AP+gTqPtXoHnN6J/3wP8ACvPPib/yN3wr/wCxmk/9NOo139AFuzmYzHhfuP8AwD+6faoPOb0T/vgf4VJZf64/9c3/APQDVegDw39tDwt8W/HHwUn0v4N6m2l+K2voXlNrcizuZrYBt8cE/HlvvMbZ3LlVYZ5wb37Ifhv4peC/gjpekfFzVE1fxbBPKPOknF1Mlvn92k03PmOPmO7J4KgkkGva7H/j9t/+ui/zFRy/6x/qaAF85vRP++B/hXmP7M/jbWvH3wL8JeINfvf7S1i+t3e4upIkVpGErqCQqgdABwO1elV4z+xv/wAmz+BP+vST/wBHyUAe1ec3on/fA/wqzfSsPI4X/Uqfuj/CqVWr/wD5d/8AritAEPnN6J/3wP8ACrE0zfY7c4Xq38A9R7VTqzN/x5231b+YoAi85vRP++B/hU4mb7CThf8AWD+Aeh9qqVYH/Hi3/XQfyNAEfnN6J/3wP8Knhmb7PcHC9F/gHr9KqVYh/wCPa5+i/wA6APHv2rpWb4G6wCF/4/tL6KB/zEbb2r5jr6a/as/5IbrH/X9pf/pxtq+Za/B/Ef8A3nD/AOF/mfFcQfxKfoybQTt+IngA/wDUxWfb/aNfVf7R0zH4G+MRhf8AjxP8A/vL7V8p6H/yUPwD/wBjFZ/+hGvqn9o7/kh/jH/rxP8A6EtfXeH/APyJ3/jl+SPUyP8A3X5v9D0pJm2rwnT+4P8ACpIpm81OF+8P4B/hVdPur9K8n/ao+LviL4F/A/xD4z8LeHf+Em1rTxH5Vo6O8UYZwrTSqhDNGgO4hSD7qMsP0o+hPY7yZhdzDC/fb+Aev0qHzm9E/wC+B/hXz9+xX+0H4u/aU+Ec3izxl4Zh8OaouozWqfY4pYra7jUKfNiWRmYAFmQ/Mwyh57D32gC7qEzLc4wv3F/gH90e1VJGM0bowAVgVO0BTz6Ecj8Ksaj/AMfX/AE/9BFVaAPiv9iH9jHQf2f/AIwfEnxBp/iDUdVl026bw7aQ3UcaqIHhtbpnkwPnfLqoICgBScfNx9sec3on/fA/wry/4Q/8jf8AFr/saV/9NtjXplAFppm+xxnC/wCsb+Aei+1Q+c3on/fA/wAKe3/HlF/10f8AktQUAWkmb7HKcL99P4B6N7V8u/t+yFvhn4NBC/8AI22nRQP+Xe5r6fT/AI85f+uifyavl79vv/kmfg3/ALG20/8ASe5rhx3+6Vf8MvyZx4z/AHar/hf5HyzXcfs9sV/aO+H5GP8AWX3UZ/5cpq4eu3/Z9/5OM+H/AP10vv8A0imr8F4b/wCRtQ9X+TPxbIP+RnR9X+TP0Us5mMx4X7j/AMA/un2qDzm9E/74H+FSWX+uP/XN/wD0A1Xr+iD91PEv2xoPjHqXwbkt/gi6x+MJL+ASGFoorj7L82/yHkIVX3eXyT93fjnFXP2SYvixYfBPS7f4yvDJ4zjmlVmJikn8jd+78948o0nXlT93bn5txr2ix/4/bf8A66L/ADFRy/6x/qaAF85vRP8Avgf4Va1SVl1CYAL17qD2+lUat6t/yEJ/r/SgCDzm9E/74H+FWb6Vh5HC/wCpU/dH+FUqtX//AC7/APXFaAIfOb0T/vgf4VPNM32S3OF6t/APUe1VKsTf8edv9W/mKAPmv9oBy/xo8M5x/wAgC86AD/l4grm66L4/f8lo8M/9gC8/9KIK52v5O8RP+R/P/DH8jx8T/EZ2P7OshT4o+OcAf8gbSOqg/wDLfUfWvouGZvstycL0X+Aev0r5y/Z4/wCSo+Of+wNpH/o/Ua+ioP8Aj0ufov8AOv6C4Q/5EOE/w/5npUf4cSLzm9E/74H+FT2szFpeF/1bfwD0+lVKntPvS/8AXNv5V9ebDPOb0T/vgf4VPZTMbqMYXr/cH+FVKnsf+PqP60AM85vRP++B/hT4pm81OF+8P4B/hUFPh/1qf7woAluJm+0S8L94/wAA9fpUfnN6J/3wP8KW5/4+Jf8AfP8AOoqALd9MwuG4Xov8A9B7VB5zeif98D/CpL7/AI+m+i/+giq9AFy7mYJbcL/qh/APU+1V/Ob0T/vgf4VLef6u2/65D+ZqtQBdmmb7BbnC/ef+Ae3tVbzm9E/74H+FTTf8g+2/33/pVWgC4szf2fIcL/rF/gHo3tVfzm9E/wC+B/hUq/8AIPk/66r/ACaq1AFu3mbybnhf9WP4B/eX2qDzm9E/74H+FSW/+puv+uY/9CWq9AFuzmYzHhf9W/8AAP7p9qg85vRP++B/hT7P/XH/AK5v/wCgGoKALVlMxvIBhf8AWL/APX6VD5zeif8AfA/wp9j/AMftv/10X+YqGgB/nN6J/wB8D/Cp76ZheTjC/wCsb+Aev0qpU99/x/XH/XRv50AM85vRP++B/hXlv7PczDw/4u4X/kcdd/gH/QQm9q9Ory79nz/kX/F3/Y467/6XzUAeq+c3on/fA/wq1czN9jszheQ38I/vH2qjVu6/48bP/db/ANCNAEHnN6J/3wP8K8gjlb/hrq5OFz/wg0Q+6P8An/k9q9bryGP/AJO5uf8AsRov/S+SgD27SJWbUIQQvfooHY+1dNXLaP8A8hKH8f5GupoAKKKKACiiigAooooAKKKKACiiigAooooAKKKKACiiigAorN8TXWp2PhzVbnRbGPU9ZhtJZLKxmm8lLicITHG0mDsDMAC2OM5r40+APxm+KOh/Er9q6X4oara61f8AgnTNL1O30fSXkOnWQayu7lobcOAxyqxqzEAsVz6Um7Ds3sfbtZ2u/wDIPb/eFfnr8FPi78UPDGt/s5ePfEfxC1TxbafGC7u7HWvDt55X2KyY7javZqqDydny7xzuwfXI+79W8Vxza/J4fGmaqkqqJP7QeycWR4DYE+NuecY9eKpqzsyd9URWv/H1D/vr/Oi6/wCPmX/fP86ntrUrcRHzYjhx0cetFxalriU+bEPmPVx60hnL+OPBOjfEfwjq/hjxDZLqGiarbta3dszFd6MOcEEEEdQQcggEVyHwP/Zn8A/sz6Zqel+BNKlsItRlSe7mubh55ZmVcKCzHouWwBx8x9a9T+xn/nrD/wB9ipry1LXDHzIhwOrj0FAFGp7r7sH/AFzH8zS/Yz/z1h/77FTXFqWWH95EMRgcuPU0AUasS/8AHnB9W/pR9jP/AD1h/wC+xU0lqTawjzIuC38Y9qAKNefXH/JwFj/2LFx/6Vw16T9jP/PWH/vsV57cWp/4aCsB5kX/ACK9wc7xj/j7hoA7qrNv/wAet1/ur/6EKT7Gf+esP/fYqpdazp2kXlnpt3fQQ3uqs0VnEWJMrIpkYAgYGEVjz6UAZ/iTxNpXg/RbnWNb1C30vS7bb513dOEjTcwVck+rMB9SK+fvjp8fPh1r2g+GotO8ZaReyQeJ9JupVhuQxSKO7jaRz7KoJJ9BXZ/tkW5j/Z08Tt5kbYn07hXBP/H/AG9fAFfJ51nryipCCp83Mr72/Rnx2e8QPJqkIKlz8yvvb9GfpDo37QHw48RataaZpnjTR73ULuQRQW0N0rPI56Ko7ms39qP/AJN3+IX/AGB5/wD0Gvhn4SLu+Mnw+GQM69a8k4H3jX3Z+1Nalf2dfiGfMjONGuOA4J+7Xo5RmTzTDfWHDl1ate/6I9PJc0ebYX6w4curVr32t5I9Htf+PaL/AHB/KpV+8PrTrW0P2WH97D9wfxj0qZbQ7h+9i6/3xXtnvDb7/j+uP+ujfzqCr15alryc+ZEMuxwXGetQ/Yz/AM9Yf++xQAl5/rV/65p/6CKgq7dWpaRf3kQ+RBy4/uiovsZ/56w/99igBbr/AFVr/wBcv/ZmqtV+5tS0duPMjGI8cuP7xqD7Gf8AnrD/AN9igBG/48ov+uj/AMlqCrrWp+xxjzIvvsfvjHRai+xn/nrD/wB9igCm2rWUFxHpkl1EmoXKtcQ2zMN8kcZCyOB3CmWME9t6+tSVw2vWp/4X14KHmRc+HdbOd4x/x8aXXoP2M/8APWH/AL7FAHnHxN/5G74V/wDYzSf+mnUa7+uG+J1qR4u+FX7yLnxPIPvj/oE6jXoP2M/89Yf++xQAWX+uP/XN/wD0A1XrnviR4kvfA3hmLVLD7HNcPqem2BWcll8u5voLaQ4BByEmYg5wCASCOD1P2M/89Yf++xQAlj/x+2//AF0X+YqOX/WP9TVqztSt5AfMiOHU8OM9aZJaHzG/exdT/GKAKteM/sb/APJs/gT/AK9JP/R8le3fYz/z1h/77FeL/saWxf8AZk8Bt5kY/wBEk4ZwD/r5KAPYKtX/APy7/wDXFab9jP8Az1h/77FWL22LeR+8jGIlHLigDPqzN/x5231b+YpPsZ/56w/99ip5rUm1gHmR8Fv4x6igChVgf8eLf9dB/I0fYz/z1h/77FTfZT9jI8yL/WA53jHQ0AUasQ/8e1z9F/nR9jP/AD1h/wC+xU0NqRbzjzIuQP4x60AeLftWf8kN1j/r+0v/ANONtXzLX0/+1hbmP4F6y3mRti+0vhXBP/IRtq+YK/B/Ef8A3nD/AOF/mfFcQfxKfoyXQ/8AkofgH/sYrP8A9CNfVP7R3/JD/GP/AF4n/wBCWvlfQF3fEXwAMgZ8RWfJOB9419XftIWpX4G+Mj5kR/0E9HH95a+u8P8A/kTv/HL8kepkf+6/N/oegJ91fpUkP+tT/eFPS0Oxf3sPT++KkitCJEPmxdR/GK/Sj6EZe/8AH5P/AL7fzqCrt3alrqY+ZEMuerj1qL7Gf+esP/fYoAdqP/H1/wAAT/0EVVrQvrUtcZ8yMfKvVwP4RVf7Gf8AnrD/AN9igDyv4Q/8jf8AFr/saV/9NtjXplec/B+1LeMPi4PMjGPFSjlx/wBAyxr077Gf+esP/fYoARv+PKL/AK6P/Jagq61qfscY8yL77H74x0WovsZ/56w/99igBE/485f+uifyavl79vv/AJJn4N/7G20/9J7mvqdbU/ZJR5kX31/jHo1fLn/BQCAx/DHwad8bf8VbaDCsCf8Aj3ua4cd/ulX/AAy/JnHjP92q/wCF/kfKtdv+z7/ycZ8P/wDrpff+kU1cRXc/s8p5n7R3w+XKr+8vuWOB/wAeU1fgvDf/ACNqHq/yZ+LZB/yM6Pq/yZ+h9l/rj/1zf/0A1Xq9Z2pWYnzIj8j9HH901D9jP/PWH/vsV/RB+6iWP/H7b/8AXRf5io5f9Y/1NWrO1K3kB8yI4dTw4z1pklofMb97F1P8YoAq1b1b/kIT/X+lM+xn/nrD/wB9irOpWxe+mbzIxk9GcA9KAM6rV/8A8u//AFxWm/Yz/wA9Yf8AvsVYvbYt5H7yMYiUcuKAM+rE3/Hnb/Vv5ij7Gf8AnrD/AN9iuX0HxZca5468VeG3itooNCSzeOdZPml89HZs9uNg6etAHiPx+/5LR4Z/7AF5/wClEFc7XTftBRGL40+GPmVs6BefdbP/AC8QVzNfyd4if8j+f+GP5Hj4n+Izr/2eP+So+Of+wNpH/o/Ua+ioP+PS5+i/zr55/ZzhMvxR8dfMi40bR/vNj/lvqNfRkNqRa3A8yPnb/GPWv6C4Q/5EOE/w/wCZ6VH+HEoVPafel/65t/Kl+xn/AJ6w/wDfYqa1tSpk/eRH92w4celfXmxRqex/4+o/rS/Yz/z1h/77FTWdqVuYz5kR57OKAKNPh/1qf7wqX7Gf+esP/fYp0VoRIh82LqP4xQBFc/8AHxL/AL5/nXE/GTxvqPw2+FfijxRpOiTeI9T0mwkurfS7cEvcOo4XgE4HU4BOAcV3lxalriQ+bEPmP8Y9aZ9jP/PWH/vsUAfKP7CH7V3jn9qXw/4ovfG3hG10GbSriGO31DTYJobS6DKcxhZWc702AsQ5GJF4XHP1NV26s/352vEowONwHYVF9jP/AD1h/wC+xQAt5/q7b/rkP5mq1U9F8Uab4tn1S3064DyaLdtpl55g2BZ1RZCFz94bZU5Hv6VqfYz/AM9Yf++xQA6b/kH23++/9Kq1oS2xNjAvmR8M/O8Y7VX+xn/nrD/32KAPjz4gf8FEbXwH+1ZZ/BI+BL2+hm1Cz0+bWlu9kgmuEQoyW5j+aNfNGTvGRkjgDd9d1VuPAXh+91aHxBc6NpFx4gtcRQatLbRNdQx4bKLMRuUcngHHJrS+xn/nrD/32KAC3/1N1/1zH/oS1Xq9b2pWK4HmRHKAcOP7y1D9jP8Az1h/77FACWf+uP8A1zf/ANANQVetbUrKT5kR+Rxw4/umofsZ/wCesP8A32KAEsf+P23/AOui/wAxUNXLO1K3kB8yI4dTw4z1qL7If+esP/fYoA8v/aNufiDZ/BPxVN8LIopvHi26/wBmrMqNz5ieYVD/AClxH5hUNkFguQRxXnP7DWr/ABw1r4YajP8AHK3ng1kX7Jp7ahBHBevAFAbzo0VQPnB2lvmbknjaT9LfYz/z1h/77FTXlqWvJz5kQy7HBcZ60AUa8u/Z8/5F/wAXf9jjrv8A6XzV6z9jP/PWH/vsV5Z+z1alvD/i795GP+Ky14cuP+ghNQB6XVu6/wCPGz/3W/8AQjTPsZ/56w/99irNxbFrO0HmRjAbkuMH5jQBnV5DH/ydzc/9iNF/6XyV7N9jP/PWH/vsV4/HbH/hry5XzI/+RGiOd4x/yEJKAPZdH/5CUP4/yNdTXOaVbmPUIm8yNsZ4VwT0NdHQAUUUUAFFFFABRRRQAUUUUAFFFFABRRRQAUUUUAFFFFABXlfhH9n3RvCnxT+K3jU3txqMvxESwi1DT7hV8mFLW3eAKhHJDrIc5/CvVKKAPmL4T/sH+HPhb408Jau3i/xF4j0bwW143hXw7qjQta6SbkkyMCqB5SAx2lydvBHQV9Ga7/yD2/3hWjWdrv8AyD2/3hQBz9r/AMfUP++v86Lr/j5l/wB8/wA6LX/j6h/31/nRdf8AHzL/AL5/nQBFVi+/4+m+i/yFV6sX3/H030X+QoAr1xPw01a91S98bLeXUtytp4hmtrcSuWEUQhgIRfRQWY49zXbV598Jf+Qh8Qf+xnuP/Se3oA9BqxL/AMecH1b+lV6sS/8AHnB9W/pQBXrz64/5OAsf+xYuP/SuGvQa8+uP+TgLH/sWLj/0rhoA9BrzT4kf8lV+E/8A2Eb7/wBIJq9LrzT4kf8AJVfhP/2Eb7/0gmoAw/2xP+Td/E3/AF30/wD9L7evgavvn9sT/k3fxN/130//ANL7evgavynjP+PR9H+Z+Qccf7xQ9H+Z0/wn/wCSxfD/AP7Dtr/6Ea+6P2o/+Td/iF/2B5//AEGvhf4T/wDJYvh//wBh21/9CNfdH7Uf/Ju/xC/7A8//AKDX0PCP/Iuf+J/ofS8G/wDIsf8Aif5I9Ntf+PaL/cH8qlX7w+tRWv8Ax7Rf7g/lUq/eH1r7U+6Jr7/j+uP+ujfzqCp77/j+uP8Aro386goAo6N4msfFlrLeae7vBDcz2Dl0KnzbeVoJRg9g8TgHuOavVwHwR/5FPVv+xm17/wBO11Xf0AWbr/VWv/XL/wBmaq1Wbr/VWv8A1y/9maq1AHxX8Pv2q/jd4i/ba1b4Y6v4DW08A293eQpcjT5keC1jEnk3hnJ2sJdkY6bTvULg5z9qVO3/AB5Rf9dH/ktQUAcBrv8AyXjwX/2Lut/+lGl1j/tJSzr4J0e3hu7qzS717T7aZrO5kt5GjeYBl3xsGAI9DWxrv/JePBf/AGLut/8ApRpdYv7SX/Ip+HP+xl0z/wBHCvPzGUoYKtKLs1GX5M1pK9SKfdHn9x8K9CupLeSebXJpLaTzYHk8QagxifayblJn+U7XZcjsxHc0zSdFXwr8XvhsNP1HWRHfaldQXMN1rN3cxyxjT7pwrJLKynDIrdOqiuyrnb3/AJK98KP+wxd/+my8r+Z+Fs3zHEZ1hqVbEzlFy1TnJp6Po2fWYyhSjh5uMEn6HpXx4/5EG2/7GDQv/TtaV6FXnvx4/wCRBtv+xg0L/wBO1pXoVf1QfHE9j/x+2/8A10X+YqOX/WP9TUlj/wAftv8A9dF/mKjl/wBY/wBTQAyvGf2N/wDk2fwJ/wBekn/o+SvZq8Z/Y3/5Nn8Cf9ekn/o+SgD2arV//wAu/wD1xWqtWr//AJd/+uK0AVaszf8AHnbfVv5iq1WZv+PO2+rfzFAFarA/48W/66D+RqvVgf8AHi3/AF0H8jQBXqxD/wAe1z9F/nVesLWvGJ0HxJ4d0T7J5/8Abks8Xn+Zt8nyoWlztwd2duOoxnPPSgDgf2rP+SG6x/1/aX/6cbavmWvpr9qz/khusf8AX9pf/pxtq+Za/B/Ef/ecP/hf5nxXEH8Sn6Ml0P8A5KH4B/7GKz/9CNfVP7R3/JD/ABj/ANeJ/wDQlr5W0P8A5KH4B/7GKz/9CNfVP7R3/JD/ABj/ANeJ/wDQlr67w/8A+RO/8cvyR6mR/wC6/N/oejJ91fpUkP8ArU/3hUafdX6VJD/rU/3hX6UfQkl7/wAfk/8Avt/OoKnvf+Pyf/fb+dQUAWtR/wCPr/gCf+giqtWtR/4+v+AJ/wCgiqtAHmfwh/5G/wCLX/Y0r/6bbGvTK8z+EP8AyN/xa/7Glf8A022NemUATt/x5Rf9dH/ktQVO3/HlF/10f+S1BQBOn/HnL/10T+TV8vft9/8AJM/Bv/Y22n/pPc19Qp/x5y/9dE/k1fL37ff/ACTPwb/2Ntp/6T3NcOO/3Sr/AIZfkzjxn+7Vf8L/ACPlmu3/AGff+TjPh/8A9dL7/wBIpq4iu3/Z9/5OM+H/AP10vv8A0imr8F4b/wCRtQ9X+TPxbIP+RnR9X+TP0Rsv9cf+ub/+gGq9WLL/AFx/65v/AOgGq9f0QfupPY/8ftv/ANdF/mKjl/1j/U1JY/8AH7b/APXRf5io5f8AWP8AU0AMq3q3/IQn+v8ASqleNfsdSNJ+zT4FZ2LMbSTJY5P+vkoA9lq1f/8ALv8A9cVqrVq//wCXf/ritAFWvNfA/wDyWz4nf9cdJ/8ARMtelV5r4H/5LZ8Tv+uOk/8AomWgDzv4/f8AJaPDP/YAvP8A0ogrna6L4/f8lo8M/wDYAvP/AEogrna/k7xE/wCR/P8Awx/I8fE/xGdf+zx/yVHxz/2BtI/9H6jX0VB/x6XP0X+dfOv7PH/JUfHP/YG0j/0fqNfRUH/Hpc/Rf51/QXCH/Ihwn+H/ADPSo/w4lavFvj9+2R8N/wBl/U9G0/xrd363usIzQwafaGdo4gdpmk5ACA8YGWPZTzXtNeYfGP8AZb+Gf7RN1pVz498NrrNzpAdrWZbiWBwpwTGxjZSyEgHaffGMnP15seg6Drlj4m0PTtY0y4W703ULeO7tbhQQJIpFDIwBGRlSDz61q2P/AB9R/WqGm6ba6Pp1rYWNvHaWVrEkEFvCoVIo1AVVUDoAAAB7Vfsf+PqP60AQU+H/AFqf7wplPh/1qf7woAdc/wDHxL/vn+dRVLc/8fEv++f51FQBYvv+Ppvov/oIqvVi+/4+m+i/+giq9AHlvwR/5D3xV/7G6b/0kta9Sry34I/8h74q/wDY3Tf+klrXqVAFqb/kH23++/8ASqtWpv8AkH23++/9Kq0AWV/5B8n/AF1X+TVWqyv/ACD5P+uq/wAmqtQBYt/9Tdf9cx/6EtV6sW/+puv+uY/9CWq9AHNfEPxZeeC/D0Go2KQyTyappunlZ1LL5dzfQW0h4I+YJMxHoQMgjg9LXAfHH/kSLL/sYtB/9O9nXf0AT2P/AB+2/wD10X+YqGprH/j9t/8Arov8xUNACVzXwx8WXnjz4b+FfEuoJDFf6xpdrqFwlupWNZJYldgoJJC5Y4yScd66WuA/Z8/5IP8ADn/sXdP/APSaOgDv68u/Z8/5F/xd/wBjjrv/AKXzV6jXl37Pn/Iv+Lv+xx13/wBL5qAPUat3X/HjZ/7rf+hGqlW7r/jxs/8Adb/0I0AfKH7XfxS8Y+BfGPhnT/DXiK50K2urC4nnW3ggkMjrJGqkmWN8YDHpivnYfFXx8vixvEo8bal/bbWQ043f2a0z9nEhkCbfI2/eJOcZ969h/bj/AOSieD/+wVdf+joq+ea/IeI81xuFzGVKhVcY2Wi9D8h4kzXG4XMJUqFVxjZaL0Psb9iT4meLfHvizxfaeJ/EFxrsVjBYS2xuIYIzEZDdh8eVGmc+UnXPSvsKvhj/AIJ8/wDI9ePf+vPS/wD0K+r7nr9FyetUr5fRq1XeTWrP0XJ61Svl9GrVd5NasKKKK9k9kKKKKACiiigAooooAKKKKACiiigAooooAKKKKACiiigArO13/kHt/vCtGqGtMFsWJUMNw4OaAOdtf+PqH/fX+dF1/wAfMv8Avn+dS2si/aYv3KD5x3b1+tJcyJ9ol/cofnPdvX60AVqsX3/H030X+Qpnmp/zxT82/wAanvZFFy37pTwO59B70AU68++Ev/IQ+IP/AGM9x/6T29ejean/ADxT82/xrz34SSL/AGh8Qv3Sn/iqLjuf+fe396AO9rB0vxg2reL9e8Om0ES6PFazC48zJl88SHG3HG3y/U5z2ro/NT/nin5t/jXnvhKRf+FzfEL90v8Ax6aVxk/3bj3oA72vPrj/AJOAsf8AsWLj/wBK4a89/aa+PHin4X+LPDWj+GotJiTULO5up5tQtpZzmN4lVVCypj759a8Ob9or4iv4ui8Rm68Pfb47F9PC/wBlTeX5bSLITj7TndlBznpnivAxufZdl9X2GJqcst7Wk/yTPGxWcYLBVPZV52l6N/kj70rzT4kf8lV+E/8A2Eb7/wBIJq87/Zr/AGhPFnxL+IuteHPEkOjzQWulR6hDNYWssDBjMYypDSuCMc9q9I+JEi/8LW+E/wC6Uf8AExv+5/58JvevWw+IpYulGvRd4y1T/wCHPSoV6eJpxrUneL2Of/bE/wCTd/E3/XfT/wD0vt6+Bq+/f2x5Fb9nXxMBEqnz9O5BP/P/AG/vXwFX5lxn/Ho+j/M/J+OP94oej/M6D4a39tpfxU8EXt7cRWdnbazBNPcXDhI4o1yWdmPCqACSTwAK+vf2j/jT8Pdc+A/jqw07x34Z1C/uNKmjhtbXWLeSWVivCqquSSfQV8IeIP8AkHyf9cbj/wBJ5a0I1Hlrx2rLLM6/sfLofu+fnlLra1lHyfcyynPP7Fyyn+75+eU+trWUfJ9z9JbH47fDWZbeGP4h+FJJnCosa63bFixwAAN/XNd8v3h9a/JxgPMt+P8Al4i/9GLX6yTXkdtDJM0ClY1LnaTnAGfWvu8mzb+1qUqvJy2dt79PRH6Dkmcf2zRnV9nycrtvfpfsiW+/4/rj/ro386grP8KeMrLx74X0nxLYWskVlrFpFfwR3IxKqSoHUOFYgNhhnBIzWr5qf88U/Nv8a+gPozzv4I/8inq3/Yza9/6drqu/rhPghIv/AAiWr/ulP/FT6/3P/QWu/evQPNT/AJ4p+bf40ASXX+qtf+uX/szVWq7dSL5dt+6U/u/U/wB4+9V/NT/nin5t/jQA5v8Ajyi/66P/ACWoKhj8S6bcarPocbo2qWkMd7PbbX+SGZnSN93Q7mglGAcjZyBkZyPGfxK8K/Du1t7jxNrGm6FDcuY4Wvrjy/MYDJC5POB1+ooA53Xf+S8eC/8AsXdb/wDSjS6xf2kv+RT8Of8AYy6Z/wCjhXM6x+0Z8MZvjN4T1KPxlobWFtoer2804u/kSSSfTmjUnPBYRSEf7p9Kh+Mfxk8DfETQ9B0/w14l0nWL+LxDps729ldCSRYxcKpbbnoCyjPuPWvLzNr6jX/wS/8ASWa0Wvax9Ubdc7e/8le+FH/YYu//AE2XldFXP3bBfi/8KCVDD+2Lvg/9gy8r+VeEP+R7hf8AF+jPssd/u0z0j48f8iDbf9jBoX/p2tK9CrgfjzIp8A237pR/xUGg9z/0F7T3r0PzU/54p+bf41/Xx8QOsf8Aj9t/+ui/zFRy/wCsf6muH+PN0Yfgb8RJIkEUqeHNRZJEZgykW0mCDnqK6LwdOG8I6GzRKzGxgJYlsn92vPWgDTrxn9jf/k2fwJ/16Sf+j5K9r81P+eKfm3+NeL/sayKv7MvgMGJWP2STkk/895PegD2OrV//AMu//XFai81P+eKfm3+NWb6RR5GYlP7pe5/xoAo1Zm/487b6t/MVH5qf88U/Nv8AGrE0i/ZLc+UvVuMn1HvQBSqwP+PFv+ug/kaZ5qf88U/Nv8anEi/YifKXHmDjJ9D70AU68+8df8lQ+Gf/AF93/wD6RyV6N5qf88U/Nv8AGvPfHci/8LQ+GX7pR/pd/wBz/wA+UnvQBg/tWf8AJDdY/wCv7S//AE421fMtfTv7V0it8DNZAiVT9u0vkE/9BG296+Yq/B/Ef/ecP/hf5nxXEH8Sn6Ml0P8A5KH4B/7GKz/9CNfVP7R3/JD/ABj/ANeJ/wDQlr5I/t2x8L+KPCOs6nL9n03TtZt7u6mKs2yKMM7thQWOFBOACeOK9y+NX7Rngbxh8KfEuj6RJqt1qN5aGOCIeHtTTe2QcbmgCj8TX0/AlelRyf8AezUbzlu0ukT0slnGOE9521f6H0Wn3V+lKZ47UGaaRYoo/neRyAqqOSST0AFeT/8ADWXwxhWPztR1C3VnSMSXHh/U40DMwVQWaAAZJA5PevRPGcqf8Ifrv7lP+PCfu3/PNvev0ynWp1lzUpKS8nc+hjKMtYu5ppqFrqyLfWNzDe2VyPOgubeQSRyo3KurDhlIIII4OaWuH+AUij4GfD0eUp/4p+w5yf8An3T3rvfNT/nin5t/jWpRLqP/AB9f8AT/ANBFVavahIoueYlPyL1J/uj3qt5qf88U/Nv8aAPLvhD/AMjf8Wv+xpX/ANNtjXpleb/CCRf+Ew+Lf7pT/wAVSvc/9Ayx969N81P+eKfm3+NADm/48ov+uj/yWoKz7fxlZXfim/8ADKWsgvrCzt9RkkYfujHcPNGgU7s7gbV85GMFcE841fNT/nin5t/jQA5P+POX/ron8mr5e/b7/wCSZ+Df+xttP/Se5r6lSRPscp8lfvpxlvRvevl39v6RW+GXg0CNU/4q205BP/Pvc+prhx3+6Vf8MvyZx4z/AHar/hf5HytXb/s+/wDJxnw//wCul9/6RTVxFdx+z2wX9o74fkqGHmX3B/68pq/BeG/+RtQ9X+TPxbIP+RnR9X+TPvTxL4us/A+mJqd9FPNA91bWAW3UFvMuZ47aM8kDaHmUnnOAcAng6lcD8eZFPgG2xEo/4qDQe5/6C9p716H5qf8APFPzb/Gv6IP3UdY/8ftv/wBdF/mKjl/1j/U1Ys5FN5APKUfvF5yfX61HJKnmP+5Tqe7f40AecfH/AOKkvwS+DfivxxDpEuuy6LZm4SwhbaZDuCgs2DhF3bmODhVY4r5//wCCYvxwufi18BZNIutBm0x/Ctx9hF+uTbXqyF5RsJ6OmcOvOAyHPz4FDXv25PF9vrmr2Vr4P8PPZ295cWsf2i5uC7JHKyZbHGSF/WuD+EX7Uni34P8Aw40Xwhp/hjw7eWmlxtGlxLNOjvudnJIXjOW/SvEqZ3l1ObhOsk1o9/8AI8Cpn+WUpunOsk07PfdfI/QusPwr8QNP+IC6s2nw3MI0bUZ9FuPtKqu6aAgOybWOUORgnB9QKT4b+Lz46+HvhjxJLYxWkusaZbag9ujsyxmWJXKgk8gbsZ9q4T9nWRRD8ScxKf8AiuNW7n++nvXtnvnrFea+B/8AktnxO/646T/6Jlr0/wA1P+eKfm3+NeaeB5F/4Xd8Tz5S/wCp0njJ/wCeMvvQB5v8fv8AktHhn/sAXn/pRBXO10n7QDBvjR4Zwip/xILzpn/n4g9TXN1/J3iJ/wAj+f8Ahj+R4+J/iM6/9nj/AJKj45/7A2kf+j9Rr6Kg/wCPS5+i/wA6+d/2dWC/FHx1lFf/AIk2kdc/899R9DXoHjjWLq1+Lnwzs4JZIbO7fUhc28criObbbZXeucNg8jPQ1/QXCH/Ihwn+H/M9Kj/Did/U9p96X/rm38qb5qf88U/Nv8amtZF3SfulH7tu59PrX15sVKnsf+PqP603zU/54p+bf41yHxc8UXvhH4b69rGlFLXUbSDzIZtu/a24DOGyDwT1FAHVU+H/AFqf7wp3mp/zxT82/wAadFKnmp+5TqO7f40ANuf+PiX/AHz/ADqKrNxIn2iX9yh+Y929frUfmp/zxT82/wAaAH33/H030X/0EVXq5eyKLhv3Snhe59B71B5qf88U/Nv8aAPKPgj/AMh74q/9jdN/6SWtepV5j8EZFGvfFb90p/4q+buf+fS1969T81P+eKfm3+NAEs3/ACD7b/ff+lVa5HQfiJdaz8VPFvhGWytUsdDstPu4Jk3+Y7XPn7w3zYwPJXGB3Ndn5qf88U/Nv8aAJF/5B8n/AF1X+TVWq6si/YJD5S48xeMn0b3qv5qf88U/Nv8AGgB9v/qbr/rmP/QlqvXF/EPWbrT/ABZ8NYLWWS2gvdflguo4pHVZ4xpl9IEcA/Mu9EbB7op7V3Pmp/zxT82/xoA87+OP/IkWX/YxaD/6d7Ou/rhPjlIv/CD2X7pR/wAVFoPc/wDQXs/evQPNT/nin5t/jQA6x/4/bf8A66L/ADFQ1as5FN5APKUfvF5yfX61D5qf88U/Nv8AGgCKuA/Z8/5IP8Of+xd0/wD9Jo69E81P+eKfm3+Nef8A7Pcij4C/DgeUh/4pzT+ct/z7R+9AHd15d+z5/wAi/wCLv+xx13/0vmr1bzU/54p+bf415b+z3Io8P+Lv3Sn/AIrHXu5/6CE3vQB6bVu6/wCPGz/3W/8AQjUPmp/zxT82/wAatXEi/Y7Q+Up4bjJ4+Y+9AHxJ+3H/AMlE8H/9gq6/9HRV8819EftzMG+Ivg/CKn/Equumf+e0Xqa+d6/DOK/+RpP0j+R+GcWf8jSfpH8j6h/4J8/8j149/wCvPS//AEK+r7nr4a/4J8sP+E48fDaCTZ6Xz6fNfV9y1+q5D/yLKH+E/Vch/wCRZQ/whRRRXvHvBRRRQAUUUUAFFFFABRRRQAUUUUAFFFFABRRRQAUUUUAFZ2u/8g9v94Vo1na7/wAg9v8AeFAHP2v/AB9Q/wC+v86Lr/j5l/3z/Oi1/wCPqH/fX+dF1/x8y/75/nQBFWR4T8ZWfxA0GDXLCGeC1uHkjWO4ADgxyNE2cEjkoSOehFa9ecfs7/8AJI9J/wCvi+/9LJqAPR68++Ev/IQ+IP8A2M9x/wCk9vXoNeffCX/kIfEH/sZ7j/0nt6APQa8+8J/8ll+IP/XppX/oNxXoNefeE/8AksvxB/69NK/9BuKAPnr9tb/kqXgf/sEX3/o6CvEK9v8A21v+SpeB/wDsEX3/AKOgrxCvwXjL/kav/Cj8d4o/5GL9Eeu/saf8l68Sf9i1F/6VGvo34kf8lV+E/wD2Eb7/ANIJq/PW38eeIvAvxID+HNXn0W4vrKG1nuLdULmMNPJtBdWx8yL0Hauov/iZ471TUtNv7rxvrE15prvLaSt5GYmdCjEfu+6sRz619vl+e4PK8vw1HEXu4J6K+l2v0PqMJneEy3B0KVe93G+i82v0Psb9sT/k3fxN/wBd9P8A/S+3r4Grf8cfGDx1rekzaJrHiy/1jSr5I2mtrtISCY7u2ZSCqAgg+9YFfPcTYylmH1fEUfhae/k7HxvFmMpY54fEUfhalv5OxmeIP+QfJ/1yuP8A0nlrSj/1a/Ss3xB/yD5P+uVx/wCk8taUf+rX6V4Vf/kXUP8AFP8AKB87iP8AkWYf/FU/KAjf6y3/AOu8X/oxa/VnVP8AkGXf/XF//QTX5TN/rLf/AK7xf+jFr9WdU/5Bl3/1xf8A9BNfoXBv+6Vf8X6I/SOCP9zq/wCL9EcR+z3/AMkG+HX/AGL1h/6TpXoFef8A7Pf/ACQb4df9i9Yf+k6V6BX35+jHAfBH/kU9W/7GbXv/AE7XVd/XAfBH/kU9W/7GbXv/AE7XVd/QBZuv9Va/9cv/AGZqrVZuv9Va/wDXL/2ZqrUAef6P/wAl+8W/9izo3/pVqdeA/wDBQD/j7+Gv/XfUP/RUde/aP/yX7xb/ANizo3/pVqdeA/8ABQD/AI+/hr/131D/ANFR15Obf8i+v/hl+R42c/8AItxH+CX5M+Wq0vhz/wAlc0b/AHbf/wBOFpWdWj8Of+SuaN/u2/8A6cLSvxTK/wCLP/BU/wDSGfkHBv8AyO6Hz/Jn3PXmXxk8XXPgHVfBniKygiubvTbu/uIYp8+WzjS7zG7BBxnrgj6ivTa8V/ae/wCQLoH/AF11D/013lfAcJtrO8M13f5M/q7H/wC7T9C54w+L3xI8Z6OmnXf/AAisMKXtnfBobK5Db7e5iuEHM54LRKD7E4wea6HS/wBo/wCIcevaHDqdr4ZmsLzVLKwmW0triOULPcxwllZpmAI8zPIPSuGqCT/kMeF/+xj0b/0429fX5TxlnWKzDD0KtVOM5xT92Ozkk+h+MUMxxNStCEpaNrou59V/H3/khPxH/wCxb1L/ANJZK6Twb/yJ+hf9eEH/AKLWub+Pv/JCfiP/ANi3qX/pLJXSeDf+RP0L/rwg/wDRa1/SJ9ifLP8Aw0N8S766v3t9S0G2t4725giifSJJGVI5njXLfaBk4UdhXO/Dnx74++F/grSvC+j63o76bpsbRwtdaO7yEFix3EXAB5Y9qxNJ6aj/ANhO/wD/AErlq9X815nxbnWHx1ejTr2jGcklyx2TaX2T4OvmWLhWnGM9E30Xf0PsT4VeJrvxp8MPCHiDUBGt9qukWl9cCFSqCSWFHbaCTgZY4GTXZ3//AC7/APXFa82/Z9/5IN8OP+xc07/0mjqf4V+PNS8eR+LW1JYFOj+Ir3R7byEK5ghZQhbJOW5OTx9K/pQ+8O4qrb+JtH1S4fTbPVbG71GzLC5s4LlHmgPHDoDleo6juKtV8gfAP/gnbb/An9ofUvimvjm71e3uHvGs9LNr5Tr55O4Ty7z5u0McYVcsA3GMUAfX9WB/x4t/10H8jVevl7UP2xPAFn+2NZ/Dd9YvV1H7G2jOvkt9kGoSSxukZOfvYBXdjALAZ64APqGvPvHX/JUPhn/193//AKRyVqfEn4q+G/hLpFrqXia9ls7W6uBaw+Tay3DvIVZ9oWNWP3UY5xjivDfFf7V3w51Tx14H1K21DU3s9MuLuS6k/sS8GxXtnRTgxZOWIHFYzrUqbtOST82Yzr0qbtOST82eiftWf8kN1j/r+0v/ANONtXzLXpHxz/aY+H/xG+Gt/wCHtD1S7l1a5u9PkhhuNMubcOqahbM2GkjVeB715vX4V4iTjUxGGlB3XK/zPjc9nGpOnKDurP8AM4r4uf8AIoTfSX/0nlr0KD/Ux/7o/lXnvxc/5FCb6S/+k8tehQf6mP8A3R/KvgsZ/wAibCf46v5Uzzf+YSn6y/8AbTm/iR/yKcn/AF92f/pTFX3p4y/5E/Xf+vCf/wBFtXwX8SP+RTl/6+7P/wBKYq+ktf8A2svhzrXhfUorG81i6N1ZypA0egXxSQshCkN5OMHI5r9d8Pa1OjlVV1JKP7x7u32Yn1GTzjDDy5nbX9Ed98A/+SG/D3/sX7D/ANJ0rvK+bPhT+094D8H/AAn8I6Vq0+tWl7pmjWttdqdAvisbxwqrjcIcEAg8g44r6J0rU7bWtLs9Rs5PNtLuFLiGTaV3I6hlODyMgjrX6rTrUq13SkpW7O578Zxn8LuXpryC+k862njuIsBfMicMuVGGGR3BBB9xXg3xJ/a+8KfDLxvqfhe90XXtQvtP8oTy2MELRAvEkoALyqT8rr271u/svf8AJI4/+w1rP/pzua+Of2nv+TjPHn/Xez/9ILavJznHVMuwjxFJJtNb+Z4GfZlVyrBPE0Um00tdtfSx6p4E/bK8MeGde8c3t14b8SPFrmtDUbYRQQErGLO2hw+Zhht0LHjPBFfS3wj+LGlfGTwmdf0e2vLO2W5ktXhv0VJVdMZyFZhjBHfvX5k19xfsL/8AJG77/sN3X/oMdeLkWeV80rypVYpJK+l+67tnz/DnEWJzjETo1oRSUb6X7pdWz0jR/wDkv3i3/sWdG/8ASrU69Arz/R/+S/eLf+xZ0b/0q1OvQK+2P0InT/jzl/66J/Jq+Xv2+/8Akmfg3/sbbT/0nua9z1LxVeWfxK8P+HIxF/Z+o6VqF/MWU+Z5lvLZpHg54GLmTIxz8vTHPhn7ff8AyTPwb/2Ntp/6T3NcOO/3Sr/hl+TOPGf7tV/wv8j5Zrd+F/jHR/h/8ZvB3iDX7z7BpFib17i48t5NgNpKo+VQWJJIGAD1rCrjPiV/x6Wv0m/9Ar8E4cds1oPzf5M/FMhdsypPzf5M+1Pi1+1d8M/E/hGGy03Wr24uV1jSbop/Yt8n7qHUbeaVstCBxHG7Y6nGBkkCu90f9rr4V69rWnaVZ+Iblr7ULmOztkl0e9iV5ZGCou54QoyxA5IHNfnpWr4I/wCSnfD7/saNL/8ASuOv0PBcU1sViadCVJJSaW76nv5fxniMZi6WGlRSU2le76n6v2P/AB+2/wD10X+YqOX/AFj/AFNZPijxVbeBfDOr+Jb2Kaez0azm1GeK3AMjxwoZGVckDcQpxkgZ71b07UY9Y0+1v4lZIrqJZ0V8bgGAYA4781+jH6wflhrn/Iya/wD9ha9/9KZKpt90/Ss/xXF4ibxh4kNnNp6239rXuwTK+7/j4k6496y2h8WbT/pGl/8AfL/4V+FY7BKWLqy9tBXlLq+78j+ecwwKlja0vbQV5S6vu/I/Uj9n3/kg3w4/7FzTv/SaOuX/AGZ9YsNWh+JRsb23vAvjXVGP2eVXwGddp4PQ4OPXBrxLw9+1h4V0z4K6N4B1Dw/4kuCvhez0y6vNNa2THmWEeWjZplYECTgkdRXz1+xJe+Hv2TfEnizWr6PxP4gn1RPsVtb20FrDCturh1kkU3JzKcYwOFG7Bbdx+yzzDB05OE60U10cl/mfuVTNMBRm6dSvBSW6ckmvxP1ZrzXwP/yWz4nf9cdJ/wDRMteAa7+194q8Uawtz4PFpo+iPaLItvrGnia5Egmnhk3FJtuN0PGM8Gua0z41fETSfEut65Bq2jG91dbdbgNpLFAIVZU2jzuOGOeTXj4ribKsFWlQr1bSVuknur7pW2ZjWznA0JunOpqvJvfXoj1n9onULXT/AIyeGHurmG2RtBvAGmcICftEHGTXJf8ACT6P/wBBax/8CU/xrzvUdYm/aD8aWq+P7TT9Xk0mO9toPs0L26bdtjICV3k5zO469MVqf8M/fD3/AKFi1/7+Sf8AxVfg/Gs8pxWbOvVqVLyhBrlhFqzV1vOL28h1KlKs1Ui3ZpNejPav2bb621D4meOpLW4iuYxpGkKXhcOAfO1DjI78iu7+IH/JaPhT/v6p/wCkteZfsn+D9G8E/EHx7Y6HYR6faSaXpMzRRliC5lvwTyT2UflXpvxA/wCS0fCn/f1T/wBJa/d+F1SWS4VUW3Hl0urP5pNr8T1KNvZqx6bXH/EzxBqHh618PPp9wbdrvXbGymIUHfDJKFdOR3Hcc12FeffGX/jx8Jf9jPpn/o8V9SanoNefftAf8kb8U/8AXqP/AENa9Brz79oD/kjfin/r1H/oa0Aeg0+H/Wp/vCmU+H/Wp/vCgB1z/wAfEv8Avn+dRVLc/wDHxL/vn+dRUAWL7/j6b6L/AOgiq9cZ8H/Euo+LvAVpqmrXH2q+kubyNpdirlY7qWNBhQBwqKPwryD4kftAeNtC+JXiXQNDg0CPT9JmggV9QtZ5pZGe2hnLEpMgAzLjGP4evNefjsww2W0XiMXPlgtL2b39EzGtWp0I89R2R6B8Ef8AkPfFX/sbpv8A0kta9Sr4t8KfFr4heEbzxDcWsvhmV9b1JtUnE2nXBCSNHHGVTFwPlxEvXJyTzXvHwX+NDeMPCNzfeLb7RdK1KHUZ7ICGT7PHKqBDuVZHY/x88muDLs+y3NqjpYKrzySu9JLT5pGNHGUMRJxpSu/mHgn/AJOU+KH/AGB9D/neV61Xhng3xp4ej/aM+Jdy+u6YlvLpOirHM15GEcqbzcAd2CRkZ9MivZ9L1rT9cheXTr+1v4kbaz2syyKp64JUnmvfOw56+8bXtp8V9H8IpFCdOvtGvNUklIPmiSGa2jQA5xtIuHzxnIHNdbXmOsf8nLeFv+xU1X/0rsK6P4lfFLw38I9Bh1jxRfNYWM9ylnE0dvJOzzMrMqBY1ZicIx6dqTaSuxNpK7Oe+LWqWVh44+Ecd1dwW0k3iWXy0mlVS/8AxK75eATz8zoOO7KO4r0yvzD/AG0tA+G37UXxV8F+J7L4ha1o1tbQjS9Qh/4R28lFvApmmFxECq/OXZYyBn7yN0U5+1vC/wC1n8K9avrXSIPEsttMYmKzarY3FpFtjQszNLLGqL8qk8kVhHEUZvljNN+qOeOJoTfLGab9UdP8cf8AkSLL/sYtB/8ATvZ139eFfGL44fDnVPB9pDZ+P/C93MuvaLMY4NYt3YRx6pavI+A/3VRWYnoApJ4FegaZ8bvh1rWoW9hp/j3wzf31zIIoLW21i3kllcnAVVDkkk9hXQdJ3lj/AMftv/10X+YqGprH/j9t/wDrov8AMVDQAlcB+z5/yQf4c/8AYu6f/wCk0deX6l+2/wCHLDVL+zTwl4kuhaXMtqZ4haBHaN2QkBpwcZU9QK474a/ti6L4B+GPhfQb/wAIeIpbjRtJtrKeaA2hjZooVRmXM4OMqcZANeZLM8DGThKvBNaW5lv9550sywUZOEq0U1pbmX+Zi+J9Y13VviN46EnirxJbxWuuT20EFnrl3bxRRqqbVVI5AoHJ6DvWTpul3OjxzR2HiPxPZRzTyXMq2/iG9QPLIxaSQgS8szEknqSSTVbQ/E1p411rxV4hsFkSx1bVnvoFmUBxHLDE6hgCQDhhnmtmv5v4izrM6GbYmlSxM4xUnZKUkl6K58xjMTWjiJxjNpX7s+hv2VdX1DXPgfot3qeoXeqXn2vUYmur6d55mVL64RAzuSzYVVAyegFdl4b+JMXivxp4v8LJYPbSeFZbWF7lpAwuPtECzghcfLtDbepzjNcF+yF/yQTRv+v/AFT/ANONzTvhR/yX345f9fukf+m6Ov6aw0nKhBvey/I+1hrFNni37cf/ACUTwf8A9gq6/wDR0VfPNfQ37cf/ACUTwf8A9gq6/wDR0VfPNfivFf8AyNJ+kfyPw/iz/kaT9I/kfUP/AAT5/wCR68e/9eel/wDoV9X3PXwx/wAE+f8AkevHv/Xnpf8A6FfV9z1+q5D/AMiyh/hP1XIf+RZQ/wAIUUUV7x7wUUUUAFFFFABRRRQAUUUUAFFFFABRRRQAUUUUAFRXM32a3lm2PL5aF9ka7mbAzgDualooA+Tfgb+1F8RPid+1hq3gfxL4L/4QXwufB58RaZpepLnVcfbEgSS5w2IiwMh8nGV+XJzmvobV/HPhy416TwpFr2my+KEUStoqXcZvAmA24w5342kHOOhzXAWnwN1e3/bGvvi81/ZHQ7jwUnhlbEF/tInF6J/MI27dm0Y+9nPavWtd/wCQe3+8KOi/rqxdWcJ4+1DUfCngXxHrdnbn7Xpum3N5D5sZKb44mddw7jKjNO8DX2o+KPBPh/Wbu3P2rUdPt7ybyoyE3yRq7YHYZJrF+MH/ACSXxt/2A77/ANJ3qT4Tf8kr8G/9gWy/9EJQM8E1/wD4KFeBfD+vanpU2h6081hdS2kjBrZQWjcoSA0wOMr3FcL8Lf29PBXgXwRZaLeaPqs9xBLcO0kEtqUIknkkGMzA8BwPqDXql7+xT4futQvbpPFOsQC6uZbkx/Y9Pk2tI7OQGe2LEZY9Sa474W/soaZ468EWWtXnijUoLieW4Ro4NO04IBHPJGMZtieQgPXqTXjzlmXM+SELdPee3/gDOdutfRL7/wDgHiPj/wDaFk1rx7rmpf8ACbeJtDsb5re8sdPj1m7txBby2sMiL5cUmwH5znHfNc1Z/GKz09rhrX4heIrZrmUzzGHXtQUyyEAF2xJyxCgZPPArovFHgfTPCfj3xPoEUQvbfSLmDT4Z7pFaRo4rSBFLHAGSFycADJql/Yun/wDPha/9+V/wr8ozjNlRzCtT9rWVn9mpZfJcuh+ZZlmKpYyrDnqqz6TsvkrHrfwz/bo8P/DP4e6HpfiRPEXiXUZvtd0upNOk5khN9cJEDJNKHYhYwOegwKbon/BQLwRpnj3xPrsmha01tqsFlFFGptt6mEShi373HPmDGD2NfOtvY20uoqj28TpHbzBFZAQo/tG+4HpV7+ybL/nzt/8Av0v+FfV4rilYCosP7Nyso637xT7eZ6eN4pWArfV/ZuVlHW/eKf6nZftBftRaB8XPE3hnX9I0fVorextryxkimSMuzFrd9w2uRjHHXrXnH/C3bT/oDap/36X/AOKr63/Yc8MaNrGieOo7/SbG+jh1eLylubZJBHm1iztBBxnAzj0r16fwH4a/4XvZW/8Awjuk+QfDdxIYvsMW3cLqEBsbcZwTz716VbJMHnip4+stZxi932v0aPXnleFziNPG1VrOMX16q/c/Mu78ZWeqeLLbVJYp9PtoBFG/2pcH7txzgZ4+YCuj/wCFgeHv+gnF/wB8t/hX1/8Atu+EtD0jwb4Pax0XT7Iya8Fc29rHHuH2S4ODgcjNfK39k2P/AD5W/wD36X/CvjuIsPgcFWo4ecZPlgkrNLS8u6f5nx/ENHBYSvSoVIyfLBWs0tLy7p/mclr3irS9Q3T2lyLlLW382Xy1OQv2m3PfHoaqf8LS0b+5df8Afsf/ABVfQf7LdnBa/tJeEfJgjh3WmoZ8tAuf3I9K+t/2jP8AkW/CX/Y36J/6Wx19FluT4HNMuoTkpJLmtqr/ABPeyR7OAyXAZtgKM5qSUeZLVX+J+R+YUnjfT/ECyWlqs4l+z3L/ALxABgW8ue9aqeONCCqP7Rj6ejf4V+u9/YW2qWNxZXtvFeWdzG0M9vOgeOWNgQyMp4ZSCQQeCDXgP7R3wT+Hmh/Ajx1qGm+A/DOn39tpU0kF1a6PbxyxMF4ZWVAQR6ivRrcL4OrRhQUpJRbe662vuvI7q3CeCrUYUFKSjFt7r7Vr7ryPgu38XaRfXtnbwXySzSXMKogDZJ8xeOle3Q/t0+KtQ01Ptfirw9aSzRfvbf8AseRjGSOVz5vOOma+zLH4C/DOFbeaP4d+FI5kCusi6JbBgwwQQdnXNfPEP7C+q6LpKxr4s0GdLWHAabw45dwq9SftPU461n/ZFfLcP7LLZSd3d6wT2t9qLX4HRhsnllNB0sDKTu7vWPa3WLPKvDP7Y2u+B/B+maFpfjDQZbTSbKOztVm0eQuyRoFQM3mDJwo5xVbVP23viIusajHJ4vsNKMVzJEtomlROEVWIHLAk5Azye9ej+Bv2QdV+Ifw90LXx4h8P2C61psN75A8PO7QiWIPt3faRkjdjOB06V9KaP+zr8OrLR7G31DwN4X1W+ht447i+uNEt2kuJFUBpGJQkliCTkk89TXbg8NmFSnKOKqyi7qzvBvrdaQS+9M76eHxdWm41asoO61Ti310+Gx8E+H/2vfGXhmymtbDx5axwzXdzeuG0mJsyzzPNKcleheRjjtnFfY/wn/ai8I33w18OXnjXxvoNh4kubQS3UM1xHA5yzBWMefl3KFbHvxxT/g/8D/hzqnhjVJbzwB4Xu5U8Q63Arz6Nbuyxx6ncpGgJT7qoqqB0AUAcCvjr9o7wjoem/tCeOdOstHsLKxtvsMdvb29rGkcKmxhOEULtUZJOAMVtiKssnw88TWqSqLTR8vfySOfFV5ZJhp4qvUlVWmj5ert0SPrP4b/tIfDy18SfEV9S+IGjpbT6+JLA3GoLtaD7DaLmPJ+55iydONwbvmuK+OH7ay+F/HOm6Z4N8Q+GbjQZ9KF6+qTRyXqtMZpIzEPKkULgIG55+b6V+d3wr+COpeDfEuoX2tXtpqdpJEY0j2mQyMWBDsGHBAB9ep5r70/ZP/Z0+H3xQ+Heoap4i0E3V9a6tcWcM1ve3FrthCxuExDIoI3Mx5Heop5rSzKrUwmDnZqN+ZW7run+KY8LnWHzLEzwmEle0b8y26aarzOLt/2xtZtfF2oeIk8W+FTfX1jbWEiHR7nyxHBJO6EDzs5JuHzz2Xp34D4z/tJat8WrzRm1eTTtTtdGnfyLjRbOWIuZojuVleRs48sdMdTX1dpv7JvwvuPi94h0STQbttMtND028hg/tm+G2WW4vkkbd52TlYIhgnA28Yyc+TftafBPwd8H73wO3hPSpNNbUp7v7U0l5PcmTy4l2cyu2Mb26Y61jicPiaGFrTxNaVSPJLR8q6d4wi/x+RpmNOdPA15VpOUeSWmi6d1E+bv+E+s/+fHUf/Af/wCvWt4A8YIvjyHVLfS9SvDYwQSfY4bfM82NQtDtjXPzE9K0K9Y/ZJ8M6P4u+Ot7puu6VY61pz+GblmtNQt0niZhd2pBKOCCQfavg8l+qYrGKhCk4uUZK/NfeL6WX5n5rwviML/atL2NFxlrrzX6PpY7r/hoy9/6JT8QP/BP/wDZV558YPixN42tdMtp/Bnifw1HbpqVwbnWrAwRPjTLsFVOTlsHOPQGvp74ifA/4c2Pij4axW/gDwvbxXfiGSC4SLRrdVmjGmX7hHAT5l3ojYPGUU9QK7O6/Z5+GNzZ3NungHw9ZC4heB5tP06K1nCOpVgssSq6ZUkZUg4Jr38v4IwWX4mGKpvWP+LtbrN/kz9+rY+pWpum+v8AXY+G/wDhoTwJ/wBBh/8AwEm/+IqJvjZ4Y8QaloNjouqPLqj61pr26/ZpF+ZL2F85ZccBSefSvpv4s/s4eBfDHhGC90211i2uW1jSbUv/AMJDqD/uptRt4ZVw05HMcjrnqM5GCAa7a3/ZV+G1teWtyNJ1GZ7aeO4jW512/mj8yNw6Eo85VsMoOCCOK4sHwJhMHiaWJjzXhJS+NPZ329kr/evU+Op5XTpzjNX0d9//ALU+F7n9o7U/E3heXTdb+JuqzwahZm3vrVvLCusibZEOIuhBI4NS3n7Tuu6XoM8el/FHVvOt7ZltYf3ZG5U+ReYumQBX1X8ZP2VvhP4f+EPjnVdO8E6faahY6FfXNtcIZN0cqW7sjDLdQQD+Fbvhf9kj4QXvhnSLifwJpsk01nDI7lpMsxQEn73rX1yyaqqnP9cq73tdW9Ntiv7Nqc/N9Yn6XX+R8hyfGLwp4b1LWNN1HUmgvrfVL5ZY/s0rbSbmQ9QuOhpf+F/eBv8AoLv/AOAk3/xFXl1jwda32rxajdaLFerql8JEuXiEgP2qXGc89MU8eIPAB5F/4eI/66QV+IZnhcDLHV3LCVm+eWqkrPV6r929O2rPnsRToutO9Oe76+f+E9E8D/tu6f8ADrwN4V8LyaFaO+laFpkBmvdWNs0ubKB9wQQPhfnwDu5xnisn4b/tpad4BTxMr6do97/bGu3esjbrjp5QmYHy/wDj2OcY68Z9K+mvgb4M8P6t8Efh3dX2habeXT+HNN3zXFnHI7YtYwMsRk4AA/Cu6l+Fvgux2fZvCGg2/nKJpPK0yFd7nqxwvJPc1/RUqVVybjUsvRH36a7Hylrn/BSDS9Ij0xk8GmZby2afe2q7Uys80JCEQNuXMO4MQvDdOKoSf8FPdNeGKP8A4QhBszz/AGy3Of8At2r6T8W/s5/DTx1qEN9rng7Tb25hhW3jfYYwsakkKAhAwCx7d68o8J/sufCq++K/j7TLjwVp8thYRaa1rAxk2xGSKQvj5u5A/KtHTm/tv8P8jllTnKV1Nr7v8iDwH/wUH+H2uaNPfeKg3hJhctb28aedfCcKiMzZjhG3G8DBFeU3fxG/ZYuv2nbb4oukD6itk1w+onT73b/aKuixy+Ts27xGGO/b1AbO7Br7B8LfAzwB4L0+Wx0fwlpdtaSSmZongEw3kAFhv3YJCjp6CnN8E/Cz+K4vEX9j6WEjsn0/7D/Z8XlsWkWTzOn3hs29OhPNbLRWZsk0km7nyH+1x+1B8PPid4F0H/hFdXm1eXTNaSe5iFnNCVRre4QEGRFB5PrXzF/wt/S/+fO8/JP/AIqv190nwvo2gyvLpmkWOnSuu1ntLZIiw64JUDIrkvHX/JUPhn/193//AKRyV4WPyTB5lUVXEJtpW0dtNX+p4WYZJg8yqKriE20raO2mr/U/K+38U2Hja+Fsn2iyhWNFlmZlQorXVuCwbJwRgnJ6V3//AArfwp/0O2o/+DdP8K/UnUNPtdWtJLW9toby1kxvhuIw6NggjKkYPIB/CvKfi94D8NWtl4VMPh3SYi/iXTY28uxiXcpmAKnC8g+leXiuHZVKdOlg8RKlGF9Ek73d+o45TGhShQw03CMb+e7v1Pz18UeDdC0XS5bnTvEl5qtz5U6/Z5r9ZlwbeXJ2j09a66L9pDwasaKZb3IAH/Hsf8a/RuP4f+F4m3J4a0hGwRlbCIHBGD/D6V53+0J4F8NWPwW8XT2/h7SreeOyJSSKyiVlO4cgheK5K3COHx2Hp0cwrSqODk09I/FbTZ9jV5bCpBQrTcrX123t/kfC3iT43+GPFunRaTp8l015c3dqIxJAVHFxGx5z6A1L4R+KfhXTfCukWlzrMMNxBaRRyRlXyrBQCOnrX6UW/gDwvA0UsXhvSY5UIZXSxiDKRyCDt4NeO+J/2Nfg9YeG9Wurfwesc8NpNLGw1C6+VghIOPNx1FZT4Jy94RYKnOSipOW6vdpLttZGdTKKFSkqSbSTv+nY+Qde+LPhK60PUYYtbheWS2kRFCPySpAH3a9g0v8A4KDab4L0qx8PDwmtwdIt47Bpp9VELO0SBGbYIWwCVOOTxjp0r0L4Q/sifCXxN8J/Buran4TW61C/0a0ubmY390vmSPCjM2BKAMkngDFe8Wvwy8I2dtDBH4Z0kxxIsa+ZZRu2AMDLMCSfcnJr2Mm4fpZJTnDDVH77Td7Pa/ku5thMvjgoyjSk9e9v8j4g+Ff7eNj8N/B66I/hq3v2W9vbvzl1gxj9/dSzhceQfu+ZtznnGeOleU/Fv4v6R48+J2veJnB0oasllcLaytvKf6FbqRuA5GVODgZGDgdK+5/2afA/hy/+FUc1z4f0u4l/tjV18yayjZsLqNyFGSvQAAD2FfI/7S+j6faftB+N7eGxtoYIpbNY4o4VVUH2C2OAAMAZJqeIIxhgJfWG5RutrJ/kzweKFTjlkvrN5RutrJ/k/wAjyX/hNNE/6CEf/fLf4V9H/s8ftfeBPgj8OhpGvR6rcXF9fXF/DJp9sskZiZhGMlnU53Rtxj0rwH+z7P8A59oP+/a/4V9s/sU+F9F1r4N3P9oaRYX/AJOtXYj+02ySbAVjyBuBx+FfPcLPCvFVPYRkny9Wn1XZI+W4NlhHjKn1eMk+X7TT6rtFHD6f+378M7X4pa74he21/wCwXujafYRAWce/zIJ713yPN4GLiPBz6+nPVah/wUZ+G9vptte22k+IbuKaaSHm3hjKsioxzul9HH617TZ/BbQ7bx7q3iCTQ9EfTL3TbOxhtPsUeY5YZbl5Hxt2gMtxEMjk7DnoK6b/AIQjw6bIWZ0DSzaCQyi3+xx+WHIALbduM4AGeuBX6Y/I/XH5H5hfEv8A4KNeNJv2ovD+teGtDjTwRp0X2FbO8tlae4trg273bPIrkK4aAbCGwAgJByRXof7TH7Yfhb41eA9Hs9I0jVrSTS9ftb+VroQ4ZBDcLtXZI3OW74r7Sv8A4MaLdeP9E12LQdETSrHTb6zuLc2cYZ5ppLV4mC7MEKtvMMk5G8Y6mulj8B+GY4pIk8O6SkcmA6LYxANg5GRt5wayqU/awdOezVn8zKpT9pBwls1Z/M/Jr/hdWlf8+F9/3yn/AMVWT4g8eWfiyNYra3uIDBFLIzTBQMbcdia/Tz4keA/DUHir4YJF4d0mNJvEkkcirYxAOv8AZWoNtb5eRlVOD3APauZ/a98F+H9K/Zy8Z3NloWm2dysMAWa3s40cZuYgcELnkEj8a+aw3DWX4KqsRSi+aO2r7Hz9Dh/A4Soq9NO8fPyPgD/hKNI/6CNt/wB/BWz4C8QabcfFD4fiO+t3K+JtMc4kHCi6jJJ9hWV/wj2lf9A2z/78L/hW18P9IsbP4qfD2S3sreCT/hJ9LG+OJVP/AB9R9wK/P8r+o/XaPJz35la9rbn4/k/9nf2jQ9mp83MrX5bb9T7N+Mn7WHwl8Q/CPxxpOneNbK61G+0O+tbaBIpsySvbuqKCUxyxA/Gt7wn+158Hrbw7o1nN460+K4jtYYnV45QFYIAQTswOe/SvXrP4deFGvYM+GNGOZFznT4vX/dph+HvhaK4Lp4a0dHVsqy2EQIIPBHy1+1n9DGVdfs9fD3ULqa6ufht4aubid2lkml0O3Z5GY5LElMkknOTXj/7JvwN8DeKP2ePBWqap4A8P6tf3NrI0t5d6PBNLKRNIMs7ISeABye1fSVSTafa6XK1pZW0NnaxnCQW8YREHXAUcCgD8nf2kfEFt4F+PPjbRbTSYre0tbyOOG3hZYI4YxbxKqKgGFUAAADjFeb/8LPH/AEDv/Jlf8K/aauH+FfgLUvAUfixdSe3c6x4ivdYt/s7lsQTMpQNkDDcHIGR7mvnq+Q4DEVZVqlO8pavWX+Z8tiOGcsxVaVerSvKTu9ZfpI/NHwr470fQ9F0ibVLkWJvbB5o0Ks+R/aF9nkDtmtv/AIW94S/6C6/9+ZP/AImv031TwromuXCz6lo9hqE6rsWS6tUlYLknALA8ZJ4968t8F+BfDUvxm+JMD+HtKeGGLSzHG1lEVTMMucDbxnHOK8THcHYDH4iWIqTkm7aJq2iS6pvp3Kr8P4XEVHUcpLba3RW7eR8bfC/xxoEPiCfWLjV7Sz0y5uL6OG5u5RCjsINMBUF8c8Hj2r1b/ha3gr/obtD/APBjD/8AFV9naZpFjott9m06yt7C33FvJtYljTJ6nCgDNcTcf8nAWP8A2LFx/wClcNeLmnh7hMzrRqyryjyxjHZPSKsvmevHBQhCME9IpL7lY+IPHXxtuPCetajq/hPxb9j0+caXaXuoaQ8c/Qao6xlgrYOdpx1rjr39pa/1HVtN1O5+IuuS32nGQ2kzRLmLzF2vj9z3Xjmv1G1TR7DXLcW+o2NtqFuGDiK6hWRQwzg4YEZ5P51xes/Avw5rXirw7rkWl6Ta2+im4M1mumxlbrzY/LXJ4A2n5uQfwr6zC5AsLhaWFp4ipFU48vutK+r1as9dTKtgHWaarTjZWtFpL8nqfJ37NH7Tl5rnxYWHxB8Q57rw3DpdzPdtrTxwQROHhEbF2RMfeYde9e7/ABY+Onw41Kz8MLaePvDN00PiLT55BDq9u+yNZgWc4fhQOSegrn/23PD+ieGP2fdSutP0iysG/tGwMjWVqkbOouFOPlAz9K+A/wDhPNO/587z/vwP8a2xGJxGVwhRpU5Vt/ectd+un9I8rHY7FZSqdGhQlXve7ctd+uh+nXjr9pLwXpngfxHqHhjxj4Z13XrHTbm8tNPh1OGZpnjiZwNiPuYfLkgdga+ZPFn7WFx428MX2i3/AMQ/CUVrex+XKYdCug4GQeCZyO3pXivwM8R2eufHX4dW0VtOh/tyFm86IBSNrgjr71+gXx48B+GrP4Q+J5rfw7pMEyW2VkjsYlZfnXoQvFXFYvM6MaiqSw7V7pckr7WvzQf4W8z1cvxVbHUFVrU3Sld6Xv8AofPVx+27rsH2c2Xi3wjrdy9xDEthDo11E8oeVVYBjOQCASfwr7tisbgSITBIBkfwGuZtvAfhqzuIri38O6TBPEweOWOxiVkYHIIIXIIPer+sasNG0m+v1CytawSTiMtjcVUtjP4V6eDw9XDwca1Z1XfeSin6e7GK/C56iTW7Ni4sbhriQiCQgsf4D61+U3xV8fjT/ix47tbzxHqNtPD4i1KPyRfXCiNRdSBVADYAC4GBX6c+F/EX/CU+GdI1p41tn1KzhvGhV9wjMiB9ue+M4zUV54I8OaldSXN3oGl3VzIcvNNZRu7H1JK5NRjsH9epKn7SULO94uz9PQ83MMD9fpKl7SULO94uz66emp+T1r8QNNsYRDb+I76CIEkRxX1wqgkkk4DdySfxrr/BfxU0PQYr5de1lxe3LW86vcCSV5ENpAqsWwc/d7ntX3T8BPAvhq8+GNjLceHtKnlN5fgvJZRMxAvJgBkr2AA/Cs3xx+yD4V8b+LtR186vq2kS3vk77SwiszAnlwpCoQSW7lRtjXjOM56V8xjeGY4nCTw0qs5qTXxSta3Z8svyPLo5GqEJwdadTmt8UtrdtGfJf/C8vBH/AEHE/wC/Ev8A8TXG2/jLwm3ie+1DUrm1eyvLdWtJLiEsHAuLgMQCuR2r6X+Hf7Juh+LtS8aW934k1qJNE1yTTLcw2+ngvGsEMgZ82py2ZW6YGAOK98+HPwD8K/Dvw2dGFsviCP7TJdfaNYtreSUM+3cBtjVQvyjgCvHy/gqjhY1qblKKqRSuppvSSlp+7j28/Q2p5TCMZwba5lbR+af8q7HwD/wnfw5/5+dL/wDAX/7Cu4+Cv7QWmfDvX9Rt9I1rw/oGi61Luk1jVLCeeCN4IlxGsUTxncxm+8TgbenPH0z4N8D+HJf2iviXbP4f0t7aHSdFaOFrKMohY3m4gbcAnAzjrgV6z/wgfhr7Obf/AIR3SfIL+YYvsMW3cBgNjbjOCefevfynhmhlGI+sU6s5OzVpNNa/JHRhMrp4Op7SM2+mp8s3P7QGg3XjrT/FTfGrwIL+y06402OIeGtQ8oxzSQyMxH2nO4GBcc4wTweMeVftU/tEQ+PPDuiaQvifw94q0+11a21F77QtOubT7OwS4Ty3WWSTdkNkEYxtPXPH1bq3gXw2v7Rnhi2Hh7ShbP4X1ORoRZRbGYXViAxG3BIDHn3PrWz8Vv2cfB/xX8Kw6Fc2p0G3ivYr8TaJDDBI0kaSIobMbKwxK/BHevrK1P2tOVN9U1956dan7alKm+qa+/7/AMj8yP8AhYWg/wDP43/fl/8ACsvWvFGm60FWznMpiild/kZcDb15FfZ3jD9h3wh4e8QeCrG38Q+IJItb1d7C4aT7GWSNbK6uAUxbjDboEHORgnjOCPS/h3+xP4K+HXjKx8RQaprGrz2iSotpqX2VrdxJG0bb1SBS3yseM4r43BcN08JiI10np/fv0ttyL8z4bL+FqWCxMMQk/d/v36W29mvzR8Of8LP8M/8AQTX/AL9P/wDE1d8MfELQL74heBBBfiQxeJdMmcCJ+EW6jLHp6V9+/GnwH4atfBdm8Hh3SYXPiDQ0LR2MSna2q2isMhehBII7gkV39v4D8M2dxFPB4d0mCeJg8ckdjErIwOQQQuQQe9LC8I4LCV4YiE5Nxaau10+R34bhfCYWtCvCcrxd910+R8pftAf8FNPA/wAN/AD6r8P2Xxf4ma5SC3tLy1ube3hyGPnSlkXcoKgbVYElhyBkjS+Cv/BSP4b+Pvh9pur+LrhvCOvzM6XGmx29xdRrtcqHWRY8FWABweRyO2T9OW3w38JT3UKSeFtFkVpFDK2nwkHnv8tRxfDzwrbshi8M6PGUIKlLCIbcdMfLxX3B9gfl34i8f6HpHirxDZ3d20VxFq16HTyXOD9okPUD3rJvviZ4dmsbiNL5i7xsqjyJOpB/2a/SDUf2T/hHq2oXV9d+BtOnu7qVpppWMmXdiSzH5u5Jrhfgv+yv8KPEXwf8D6rqXgnT7vUL7Q7K5ubhzJukkeBGZjhupJJr4qrwlgK1eVeUp3bb3Vrt3/lPjqnC2Cq1pV5Sldu+63bv2Pkr4bfEzw34N8OxafrOpCyvDFayiJonJ2NZwYPCnrXV/wDC+PAv/QdT/vxL/wDE199W/wANfCdrZ2tqnhrSTDawR20Iks43KRxoERcsCcKqgD2Arg/gz8LdKsNG8SLrHhKygmk8TavNbi905AzW7XkjQsu5fuFCpUjjBGOK8zH8CZdmGKqYurUmpTd3Zxt/6SexVyujWm6km7v0/wAjw/4Jftf/AA6+EXwj8O6Pr11qH2u4fUL6P7LZtIhik1K62nORydpqh4D/AG2/hn4f+K3xO1+7uNUGn+ILnT5bIpZEsVhs0ifcM8fMpx6ivsW48D+HLxYVn8P6XMsCeVEsllGwjTJO1crwMknA9TXkPwy+H2ht8bvjKtz4a082S3ml/ZRLYR+WB9gj3+XlcY3ZzjvX6JTgqcIwWyVj2IrlSR8v/tQ/FbSv2gtV8J654H1a5s7S2t72zmkubTa3mK0DldpPTEiHI9a8W/4RnxJ/0NDf+Aq/419VftoaTY6L478H22n2VvYW/wDZd23k20SxpkzRZOFAGa8Er8i4lzCth8xlTgo2st4Rb27tNn4/xLmFbD5jKnBRtZbwi3t3abPpL/gm3puoWPiz4hLfXralILfS287ytm1Sb0BePcH86+9q+GP+CfP/ACPXj3/rz0v/ANCvq+56/R8lqSq5fRnK12uiSX3LQ/R8lqSq5fRnK12uiSX3LQKKKK9o9oKKKKACiiigAooooAKKKKACiiigAooooAKKKKACiiigArnPiI7R+CtYdGKuttIQynBB2HmujrmviR/yI+tf9esv/oBoA/F3xF48i8K+DY9T1vVNSktpIkjeMXUrtMzL93aWwc89eMZqPQfH8XirwRc6poep6nDbxQyRojXUqNCyJwuA2BgY6cdKs3Hh3TvFPhW207VbVbyzkhjLRsSOQAQQQQQfcGol8N6Z4T8H3+n6TaJZ2i28rCNSTklTkkkkk+5PavxaGOfMoe0n7Tn/AJvd5b7bn88wzJ86purU9r7T+Z8vLfa173P2Pj/1a/SvOv2d/wDkkek/9fF9/wClk1eix/6tfoKwfAPgk/Dvwra6Cbz7ebeSaT7R5Xl7vNleXG3JxjfjrzjPtX7Sf0MfOPxH/ZT8a+IviP4m17RtY0FdP1a7F0kd8J1lQ+UiFTtUjqh71wfhn9mn4h+J5tbjg1PwzEdK1B9OkMjXHzuqI5ZcL0xIOvoa+6q8++Ev/IQ+IP8A2M9x/wCk9vXz9fh/LMTVlWrUU5S1bu/8zxq2T4CvUdWpSTk99/8AM+A/Hnw81H4W+PpfDuq3Nrd6hDp0dxLLZ7vKzNd3cwC7gDwJAOR2rKr1b9rb/k4vVf8AsDWP/oU1eU1+R8SxVPNKsI7Ll/8ASUfjvE0VHNasY7Ll/wDSUfVX7Bf/ACCfiD/2F4P/AEkir2e4/wCTgLH/ALFi4/8ASuGvGP2C/wDkE/EH/sLwf+kkVez3H/JwFj/2LFx/6Vw1+0ZV/wAi/D/4I/8ApKP2fKv+Rfh/8Ef/AElHC/theAvEfjzwf4Zi8N6PNrVzZawLma3t5I0cR/Z503fOyg/M69+9fKWofCvx/pep6Xp914H1WG81OR4rSIy2pMrIhkYAibAwqk846V+lFeafEj/kqvwn/wCwjff+kE1cWY5Fg80qqtiL3Sto7aav9TkzDJMJmVVVcRe6VtHbTV/qfOf7O/wa8e+H/jl4e1zWvCd7o+lWVteJNc3U1uQGkjCqAEkYnJ9q+ofix4H1Lx5pOh2umGES2Ou6dqk3nuVHk29wksmODltqnA7mu2q1Yf6yX/rk/wDKvTwWDpZfQjh6Pwq+/m7npYPB0sDQjh6Pwq+/m7lWq+o+HdN8XWM+jaxZx3+l3ymC5tZc7JUPBU47GrFWdN/4/oP98V3HaVlUKAoGAOBVbVP+QZd/9cX/APQTVqquqf8AIMu/+uL/APoJoA4j9nv/AJIN8Ov+xesP/SdK9Arz/wDZ7/5IN8Ov+xesP/SdK9AoAzdA8K2fg+zmsrFpWhnu7jUXMzBj5tzM9xIBgDjfK2B2GOvWvzu/aa/5OX+IP+/Yf+kMFfpVef61f+uaf+givJ/GX7Mvw3+IHie98Q65oM1zrF75f2i4h1S8t/M2IEXKxSqvCqo6dq8fNsDLMcJLDQlZu2vo7nh51l8s0wUsLCXK3bV+TufnRX2x+wf/AMkj1r/sP3P/AKKhrL+HP7LPw117xJ8RLW+0S8ng0nXxZWaf21fL5UP2G0l25E4LfPLIctk/NjOAAPffh78NPDnwr0OTSPDFg2nafJO1y8b3MtwWkYAFi0rs3RR3xxXiZJkNTKq8qs5qV1bT1TPA4f4dq5PiJ1qlRSTVtL90/wBCSy8I3Np8RtZ8TtNEbPUNKsdNjhGfMV7ea7kZjxjBF0gHOcq3tnyT9q74G+JvjKvhKXw1Jpom0ia5eaPUrh4QyyoijaVjfoVPUd6+hW/48ov+uj/yWoK+urUoV6cqVRXjJWfoz7WtRhiKcqNVXjJWfoz88br9lf4lWfivTPD7x+HTfahZ3V9Ey6nN5YjgeBHDH7PkHNzHjjs3THPs/wCzP+zZ41+FfxUuvE3iR9GWybR5tPSPT7uSaQyPNDICQ0SADETd+4r2jXf+S8eC/wDsXdb/APSjS67+vJwuS4DB1VWoU7SXW7f5s8bCZDl2BrKvh6dpLreT306s4D4m/wDI3fCv/sZpP/TTqNd/XAfE3/kbvhX/ANjNJ/6adRrv69s9889+PH/Ig23/AGMGhf8Ap2tK9Crh/jNpd5rHguC3sLWa8uBrejTmOBC7COPU7WSRsDsqIzE9gpPau4oA4P4+/wDJCfiP/wBi3qX/AKSyV0ng3/kT9C/68IP/AEWtRePfCb+PvA3iLwxFcrZya1ptzpq3DruERmiaMORkZA3ZxntWjo2mnR9HsbBnErWsEcBkAwG2qFzj8KALleM/sb/8mz+BP+vST/0fJXs1eM/sb/8AJs/gT/r0k/8AR8lAHs1Wr/8A5d/+uK1Vq1f/APLv/wBcVoAq1I1rDFFHOkMaTS5EkiqAz46ZPfFR1Zm/487b6t/MUAVqsD/jxb/roP5Gq9WB/wAeLf8AXQfyNAFerEP/AB7XP0X+dV6sQ/8AHtc/Rf50AV68++Mv/Hj4S/7GfTP/AEeK9Brz74y/8ePhL/sZ9M/9HigD0GvOP2jv+SH+Mf8ArxP/AKEtej1z/wAQPBJ+I3gzVvDQvP7POpQmD7V5XmeXyDnbkZ6eooA30+6v0qlr2ny6toWo2MJUTXVtJAhc4XcylRn2yavKNqgU+H/Wp/vCgDmPhp4XvPA/w68L+HdQaJ7/AEnTLaxuGgYtGZIolRipIBIypxkCukqe9/4/J/8Afb+dQUAZPhXwPpvw70caLpImFkJ5rsee+9t88rTyc4HG+RsegxWRr3wg8B+KtVm1PWvBPh3V9Sn2+beX+kwTzSbVCrudkJOFAAyeAAK7fUf+Pr/gCf8AoIqrQB8//C34J/DvUPFPxPiuvAXhi5is/EiwW0c2j27rBH/Z9m+xAU+Vdzs2Bxlie5r2zw54V0Xwfpv9n6Bo9hodhvMn2XTbVLeLcerbUAGTgc47Vyfwx0a/0vxR8TJ7yzmtYb/xEtzayTRlVni+wWab0J+8u9HXI7qR2r0CgCdv+PKL/ro/8lqCp2/48ov+uj/yWoKAJ0/485f+uifyaoKnT/jzl/66J/JqgoAy9Y8J2niS+0W+uZZo5dBvDqVssRAV5DBLbEPkHK7Llzxg5C84yD5V+2Z/ybR42/65W/8A6VQ17hb/AOquf+uf/s61xXxa+HVv8Wvh3rXhO6vJdPg1KNUNzCoZoysiuDg8HlBkemelTJXTRMleLR+YFavgj/kp3w+/7GjS/wD0rjr334g/sW/8IX4di1KLxtPdM+o6fY+W+mooxc3kNuWzv6qJS2O+MV2fh39hO30PxToOsyeN7q7/ALJ1K21Fbf8As5EEjQyrIFLbzgErjPvX5fgOG8dhsVSrT5bRab1/4B+NZZwjmOExtHEVHHljJN69n6H1fY/8ftv/ANdF/mKjl/1j/U1JY/8AH7b/APXRf5io5f8AWP8AU1+pH7OMq3q3/IQn+v8ASqlW9W/5CE/1/pQBUq1f/wDLv/1xWqtWr/8A5d/+uK0AVazLHwhp+j65qmv2/m/b9ZEKXW58piFSqbRjjhjmtOrE3/Hnb/Vv5igCvXn1x/ycBY/9ixcf+lcNeg1lt4RtJPFEXigyzfb4rNtNEWR5Xlu6yFiMZ3ZQd8YJ4oA1Kswf8elz9F/nVarMH/Hpc/Rf50AfOv7dH/JAbr/sK6f/AOlCV8J197/tqaPqGufAm9g02wutSuE1GxlMFnA00mxZ0LEKoJIA9q+FLrQ9ZsljNx4f1yASSLEhl0m5Xc7HCqMx8knoO9fm/FWFr4itSdGm5WT2TfXyPyXjbB4nFV6LoUpTST2TfXyNv4R/8lu+G3/Yfg/9Bev071bw5p3i7Tp9H1a3+1addr5c0O9k3LnONykEcgdDX5sfCHwn4hPxo+H0z+G9chgt9bhmmmn0u4ijjQK4LMzIAByO9fpzY/8AH1H9a9/hujUo4BQqxcXd6NWPp+EqFXD5YoVoOL5no00/xK7fdP0r8MPHdlqfh3wZLr9oI9RmIWRomtFYorcl2PJOO5/Gv3Qb7pr8xIf2dfinomiq114D1FI7SDMsgubQgBV5P+uzjiujOKmMpqlLCQ59dVZO6+e3qjpz6rj6MaM8DT57S95WTuu2qdvVHzF8O7TUvGng2TWL1YbBlaRVUWSASqo+8p6gZyPqDX7Z/DF2k+G3hN3Ys7aTaEsxySfJTmvzog/Z/wDif4g0GO7sPAupTWt9bCWCX7RagOjplW5myMgg9K/R7wDp1xo/gXw5YXkRhu7XTbaCaMkEo6xKrDI44IPSpyepjKrqyxVPkV1yqy0XySv8yMhq4+tKvPG0vZptcqslZa9Ulf1Zr2Og6f4Ztl0/S7VLOyQtIsMecBnJdzz6szH8anqxff8AH030X/0EVXr6M+tPLfgj/wAh74q/9jdN/wCklrXqVeW/BH/kPfFX/sbpv/SS1r1KgDy3wfpt5B+0N8SL2W1mjsrjSdGSG4aMiOVkN3vCtjBK7lyB0yPWvUqtTf8AIPtv99/6VVoArN4d02fUYtdktEbV7aJrKG6OdyQyFXdB2wWijP8AwEVZqyv/ACD5P+uq/wAmqtQBUvvDena5cWF5e2/nXOkTG9sn3svlTGN4C2AQG/dzSLhsj5s4yARbqxb/AOpuv+uY/wDQlqvQBw/xksbnUvB1pDaW8tzKuvaJKY4ULsETVLV3bA7KqsxPYAntXcVPZ/64/wDXN/8A0A1BQBPY/wDH7b/9dF/mKhqax/4/bf8A66L/ADFQ0AJXJ/CTw3f+DfhX4O0HVYRb6npej2lldRK4cJLHCiOoYEg4YHkcV1lT33/H9cf9dG/nQBBVm+/1kX/XJP8A0EVWqzff6yL/AK5J/wCgigCtVu6/48bP/db/ANCNVKt3X/HjZ/7rf+hGgDx/4x/s66J8adW0vUdT1jWNKudPgkt4/wCzHgAdXZWO4SxPzlR0xXgyfsn6I3xyl8F/8JV4j/sxPDiawJs2fnecbpoiufs+3btUHGM579q+zq85j8I6uv7RU3ig2bf2C3hWPTBeb1x9pF28hj253Z2EHOMc9a4a2AwmIn7StRjKXdxTf4o4a2AwmIn7StRjKXdxTf4ok+AH7P8Ao3wS1zVbnS9W1bVZtWSGOZtUeE7Fh84qFEUSd5nznPaveK5bR/8AkJQ/j/I11NdVOnClFQppJLotEdVOnClFQppJLotEFFFFaGgUUUUAFFFFABRRRQAUUUUAFFFFABRRRQAUUUUAFFFFABXN/EbH/CD61kZH2SX/ANANdJXNfEj/AJEfWv8Ar1l/9ANAH456P/yCbL/rgn/oIqPX/wDkA6l/17Sf+gmsXTr7xAun2oi0y3eMRKFYzgEjAwaZq19r7aTerNplvHCYHDss4JC7Tk4+lfh0cDP62pc8Pi/nj39T+b4ZbU+vKXtIfH/PG+/a5+zsZj8tflboP4h/hVq+KfaWyrdF7+w9qpR/6tfoKtX3/H030X+Qr9xP6QIsx/3W/wC+h/hXn3wkKf2h8Qflb/kZ7jv/ANO9v7V31effCX/kIfEH/sZ7j/0nt6APkD9sK6hsf2idReZvJSTRrEI0nRsNNnB/EV48Ne04sVF5EWHUbuRX6w1594T/AOSy/EH/AK9NK/8AQbivjMx4YoZjiZYqdRpytordEl+h8ZmPDFDMcTLFTqNOVtFbokv0PF/2A5I5tB8ezLl4pNXhKOp4bFrGDjj1Br2u4Kf8NAWHytj/AIRi47/9PcPtXfV59cf8nAWP/YsXH/pXDX1WGorDUIUIu6ikvuVj6rDUVhqEKEXdRSX3Kx6JmP8Aut/30P8ACvNPiQU/4Wt8J/lbH9o3/f8A6cJvavSKhm0PT9Sngvrq0invNOJktJnXLQswKMVPYlWI+hrpOks5j/ut/wB9D/CrNiU8yXCt/qn7+30qnVqw/wBZL/1yf+VAEGY/7rf99D/CrOnlPt0GFbO8d/8A61U6s6b/AMf0H++KAIsx/wB1v++h/hVXVNh027AVifJfv/sn2qehfvD60AcH+z/H9n+BXw8jlikjlTw/YKytwQRbpkEEcV32Y/7rf99D/CpL7/j+uP8Aro386goAtXZTzFyrf6tO/wDsj2qDMf8Adb/vof4VJef61f8Armn/AKCKgoA82+EJT/hMPi3lW/5Gle//AFDbH2r0zMf91v8Avof4VxfgPwfqHhfXvHV7eiMQa5rQ1Gz8t9xMIs7aH5h2O+F+PTHrXY0AWmKfY4/lbHmN39l9qgzH/db/AL6H+FSN/wAeUX/XR/5LUFAHB66U/wCF8eC/lbH/AAjut9/+njS/au/zH/db/vof4U5Yka3kkKKZFZVDY5AIOQD74H5CoqAHNp9jfFZri0juJbM+fbySorNDIRsLoSPlbY7rkc4dh0Jpcx/3W/76H+FSW/8Aqrn/AK5/+zrUFAFqzKeccK33H7/7J9qgzH/db/vof4VLZf64/wDXN/8A0A1XoAtWRT7ZBhWz5i9/f6VHIY/Mf5W6n+If4Utj/wAftv8A9dF/mKjl/wBY/wBTQAZj/ut/30P8K8Y/Y1Kf8My+A8q2fsknf/pvJ7V7JXjP7G//ACbP4E/69JP/AEfJQB7TmP8Aut/30P8ACrV8U/cZVv8AUr3/APrVSq1f/wDLv/1xWgCDMf8Adb/vof4VYmKfY7f5Wxlu/uPaqlWZv+PO2+rfzFAEOY/7rf8AfQ/wqcFPsLfK2PMHf2PtVWrA/wCPFv8AroP5GgCLMf8Adb/vof4VPCU+z3Hyt0Xv7/SqtWIf+Pa5+i/zoAizH/db/vof4V598Zin2Hwl8rf8jPpnf/puPau+rL1/wjZ+L47GO8kniXT7yHUovIZQTJC29Q2QflJHIGD7igDXzH/db/vof4VYsSn2yLCtnPr/APWqpViw/wCPyL60ARZj/ut/30P8KfEY/NT5W+8P4v8A61Q0+H/Wp/vCgCa8KfbJ8q2d7d/f6VDmP+63/fQ/wqS9/wCPyf8A32/nUFAFzUCn2nlW+4nf/ZHtVbMf91v++h/hU+o/8fX/AABP/QRVWgC3dFPKtsq3+r9f9pvaq+Y/7rf99D/Cprr/AFVr/wBcv/ZmqtQBaYp9jj+VseY3f2X2qDMf91v++h/hUjf8eUX/AF0f+S1BQBaQp9jl+Vvvp39m9qgzH/db/vof4VIn/HnL/wBdE/k1QUAWrcp5Vz8rf6v1/wBpfaoMx/3W/wC+h/hUlv8A6q5/65/+zrUFAHn/AMeCn/CA22Fb/kYNC7/9Re09q9DzH/db/vof4V518eP+RBtv+xg0L/07WlehUAWrIp9sgwrZ8xe/v9KjkMfmP8rdT/EP8KWx/wCP23/66L/MVHL/AKx/qaADMf8Adb/vof4Vb1Qp/aE2VbOfX2+lUat6t/yEJ/r/AEoAr5j/ALrf99D/AAq1fFP3GVb/AFK9/wD61UqtX/8Ay7/9cVoAgzH/AHW/76H+FWJin2S3+VsZbv7j2qpVib/jzt/q38xQBFmP+63/AH0P8KnBT7C3ytjzB39j7VVqwP8Ajxb/AK6D+RoAizH/AHW/76H+FWISn2W5+Vui9/f6VUqzB/x6XP0X+dAEOY/7rf8AfQ/wrz74zFPsPhL5W/5GfTO//Tce1d9Xn3xl/wCPHwl/2M+mf+jxQB6JmP8Aut/30P8ACp7Ip9qjwrdfX/61Vansf+PqP60AR5j/ALrf99D/AArH8ZbG8Ia4ArEmxnxz/wBM29q1afD/AK1P94UAcv8ACvavwx8IKyOGGj2YIzj/AJYJ7V1GY/7rf99D/CnXP/HxL/vn+dRUAW74p9obKt0Xv7D2qvmP+63/AH0P8Klvv+Ppvov/AKCKr0Acr4D8Cz+C9Q8XXNzPHcJr2svq0Cwk5jjaGGII2R97MRPHGCK63Mf91v8Avof4VNef6u2/65D+ZqtQBdmKfYLf5Wxufv8AT2qrmP8Aut/30P8ACp5v+Qfbf77/ANKq0AXFKf2fJ8rY81e/s3tVbMf91v8Avof4VMv/ACD5P+uq/wAmqtQBatynk3Pyt/qx3/2l9qgzH/db/vof4VLb/wCpuv8ArmP/AEJar0AWrMp5xwrf6t+/+yfaoMx/3W/76H+FSWf+uP8A1zf/ANANQUAWrIp9sgwrZ8xe/v8ASocx/wB1v++h/hT7H/j9t/8Arov8xUNADsx/3W/76H+FT3xT7ZPlWz5jd/f6VVqe+/4/rj/ro386AI8x/wB1v++h/hVm+KeZFlW/1Sd/9ke1U6s33+si/wCuSf8AoIoAhzH/AHW/76H+FWrkp9js+Gxhsc/7R9qpVbuv+PGz/wB1v/QjQBXzH/db/vof4Vayn9mD5Wx53r/s/SqVW/8AmFj/AK7f+y0ASaQU/tGHAYHnqfY+1dPXLaP/AMhKH8f5GupoAKKKKACiiigAooooAKKKKACiiigAooooAKKKKACiiigAor5j+O37ZGq/DP4h+I/CPg74cv49u/CnhxvE/iO4l1qPTI7G1HIWPfE5mk2BnIGABtAJJIX3L4e/EjSPiR8M9C8c6aZodF1jTYtUi+0JiSOJ4w+HUZ+YA4IBPI4zQHWx1Vc18SP+RH1r/r1l/wDQDXiPwT/bY0j48fH7VPh/4f8AC+p22g2/h0+ILLxNqYe1/tGMXEcGYrZ4w3lFnbEjMCTGw2d69u+JH/Ij61/16y/+gGmB+Oej/wDIJsv+uCf+gio9f/5AOpf9e0n/AKCak0f/AJBNl/1wT/0EVHr/APyAdS/69pP/AEE1/PcP99X+L9T+WKf/ACMF/j/9uP19j/1a/QVavv8Aj6b6L/IVVj/1a/QVavv+Ppvov8hX9Bn9TlevPvhL/wAhD4g/9jPcf+k9vXoNeffCX/kIfEH/ALGe4/8ASe3oA9Brz7wn/wAll+IP/XppX/oNxXoNefeE/wDksvxB/wCvTSv/AEG4oA9BrCk8HeZ44h8V/a8eTp0ml/ZPK675Uk3789tmMY75zW7Vgf8AHi3/AF0H8jQBXqzb/wDHrdf7q/8AoQqtVm3/AOPW6/3V/wDQhQBWq1Yf6yX/AK5P/KqtWrD/AFkv/XJ/5UAVas6b/wAf0H++KrVZ03/j+g/3xQBXoX7w+tFC/eH1oAmvv+P64/66N/OoKnvv+P64/wCujfzqCgCe8/1q/wDXNP8A0EVBU95/rV/65p/6CKgoAs3X+qtf+uX/ALM1Vqs3X+qtf+uX/szVWoAnb/jyi/66P/Jagqdv+PKL/ro/8lqCgCdP+POX/ron8mqCp0/485f+uifyaoKAJ7f/AFVz/wBc/wD2dagqe3/1Vz/1z/8AZ1qCgCxZf64/9c3/APQDVerFl/rj/wBc3/8AQDVegCex/wCP23/66L/MVHL/AKx/qaksf+P23/66L/MVHL/rH+poAZUFh4Z0rwfaR6NomnwaXpVoNkFnaoEjjBOSFA6ckn8anq3q3/IQn+v9KAKlWr//AJd/+uK1Vq1f/wDLv/1xWgCrVmb/AI87b6t/MVWqzN/x5231b+YoArVYH/Hi3/XQfyNV6sD/AI8W/wCug/kaAK9WIf8Aj2ufov8AOq9WIf8Aj2ufov8AOgCvU9p96X/rm38qgqe0+9L/ANc2/lQBBViw/wCPyL61XqxYf8fkX1oAr0+H/Wp/vCmU+H/Wp/vCgCS9/wCPyf8A32/nUFT3v/H5P/vt/OoKALWo/wDH1/wBP/QRVWrWo/8AH1/wBP8A0EVVoAs3X+qtf+uX/szVWqzdf6q1/wCuX/szVWoAnb/jyi/66P8AyWoKnb/jyi/66P8AyWoKAJ0/485f+uifyaoKnT/jzl/66J/JqgoAnt/9Vc/9c/8A2dagqe3/ANVc/wDXP/2dagoA89+PH/Ig23/YwaF/6drSvQqjuNHstcj+y6haxXlurLcCKZQyiSIiSN8HurorA9ioNSUAT2P/AB+2/wD10X+YqOX/AFj/AFNSWP8Ax+2//XRf5io5f9Y/1NADKt6t/wAhCf6/0qpVvVv+QhP9f6UAVKtX/wDy7/8AXFaq1av/APl3/wCuK0AVasTf8edv9W/mKr1Ym/487f6t/MUAV6sD/jxb/roP5Gq9WB/x4t/10H8jQBXqzB/x6XP0X+dVqswf8elz9F/nQBWrmfHnhK88XW+ix2ckMbafq9pqUvnsQDHDIHcLgH5iBwDge4rpq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W/+YWP+u3/ALLVSrf/ADCx/wBdv/ZaAHaP/wAhKH8f5GuprltH/wCQlD+P8jXU0AFFFFABRRRQAUUUUAFFFFABRRRQAUUUUAFFFFABRRRQB8TftHfAf4rW3xm+I3ir4feF7DxtpvxK8GHwjeRz6rHp8ujTFDH9pYSDEsWw52p8xbIwAMn3X4JeEfFvwZ8IfDP4bf2FZ6voGk+Ho7XVPE0epCMw3UaAeWlsY90iu2fn3LgHkV7JRQHW54DY/B7xJbft0ah8TjbQL4Qm8AJ4ejnEy+Z9rF+Jtvl9duwfe6dq9O174f8Ahs6xceJTodj/AG/PH9nl1LyF894yuwoXxkjaMY9K7Cs7Xf8AkHt/vCjpb+u4HzX8Uf2e/hnpfwy8XXln4D8P211b6PeSwzRafGrRusLlWUgcEEA0/wCGn7PXwy1P4b+Fbu78BeH7m5uNJtJZppdPjZpHaFCzEkckkk17jbKGuIgRkFwCD9aS4AW4lAGAGOB+NKyFyrsP+3XA485/zqe8vJ1uGAlcDA7+wqjVi+/4+m+i/wAhTGJ9uuP+ez/99UyKCPS97Wca2zXbfabgxKFMsp4LtjqxCqMn0FR1Pdfdg/65j+ZoAPt1x/z2f/vqsLS/DU+j+Lte8RjUXlOtRWsJt9m3yvIEgzuz827zPQYx3zWtViX/AI84Pq39KAE+3XH/AD2f/vqp/tk/2Mt5r58wDOfY1RqwP+PFv+ug/kaAE+3XH/PZ/wDvqrEF5O1vcEyuSFGOfcVQqzb/APHrdf7q/wDoQoAb9uuP+ez/APfVWLK8nZ5N0rnEbHr7VQq1Yf6yX/rk/wDKgBn264/57P8A99VYsLyd72FWlcgsAQTVCrOm/wDH9B/vigBPt1x/z2f/AL6oW+uNw/fP1/vVBQv3h9aALl5eTreTqJXADsAM+9Q/brj/AJ7P/wB9UX3/AB/XH/XRv51BQBdurydZFAlcfIh6/wCyKh+3XH/PZ/8Avqi8/wBav/XNP/QRUFAF+5vJ1jtiJXBMeTz1+Y1X+3XH/PZ/++qddf6q1/65f+zNVagC615P9jjPmvnzGGc+y1D9uuP+ez/99UN/x5Rf9dH/AJLUFAF1byf7JKfNfIdRnPs1Q/brj/ns/wD31Qn/AB5y/wDXRP5NUFAF23vJ2juCZXJEeRz/ALS1D9uuP+ez/wDfVFv/AKq5/wCuf/s61BQBes7ydpiDK5Gxz1/2TUH264/57P8A99Utl/rj/wBc3/8AQDVegC7Z3k7XkCmVyC6gjPvUcl9cCRh5z9T3ptj/AMftv/10X+YqOX/WP9TQBJ9uuP8Ans//AH1VrUryaO+mVZWVQeAD7VnVb1b/AJCE/wBf6UAR/brj/ns//fVWb28nXyNsrjMSk4Pes+rV/wD8u/8A1xWgBn264/57P/31Via8nFrbkSvklsnPvVCrM3/HnbfVv5igBv264/57P/31U/2yf7GW818+YBnPsao1YH/Hi3/XQfyNACfbrj/ns/8A31U8N5ObecmVyQBjn3qjViH/AI9rn6L/ADoAT7dcf89n/wC+qmtbydjJmVziNj19qpVPafel/wCubfyoAPt1x/z2f/vqp7K8ne6jDSuQT0zVGrFh/wAfkX1oAT7dcf8APZ/++qfFfXBkQGZ8ZHeqtPh/1qf7woAtXl5Ot1MBM4AcgDPvUP264/57P/31Re/8fk/++386goAv395OlxhZXA2qeD/siq/264/57P8A99U/Uf8Aj6/4An/oIqrQBfubydY7YiVwTHk89fmNV/t1x/z2f/vqnXX+qtf+uX/szVWoAuteT/Y4z5r58xhnPstQ/brj/ns//fVDf8eUX/XR/wCS1BQBdW8n+ySnzXyHUZz7NUP264/57P8A99UJ/wAecv8A10T+TVBQBdt7ydo7gmVyRHkc/wC0tQ/brj/ns/8A31Rb/wCquf8Arn/7OtQUAXrO8naYgyuRsc9f9k1B9uuP+ez/APfVLZf64/8AXN//AEA1XoAu2d5O15AplcguoIz71HJfXAkYec/U96bY/wDH7b/9dF/mKjl/1j/U0ASfbrj/AJ7P/wB9Va1K8mjvplWVlUHgA+1Z1W9W/wCQhP8AX+lAEf264/57P/31Vm9vJ18jbK4zEpOD3rPq1f8A/Lv/ANcVoAZ9uuP+ez/99VPLeTi1gIlfJLZOfcVRqxN/x52/1b+YoAT7dcf89n/76qf7ZP8AYy3mvnzAM59jVGrA/wCPFv8AroP5GgBPt1x/z2f/AL6qxDeTta3BMrkjbjn3qhVmD/j0ufov86AG/brj/ns//fVTWt5OxkzK5xGx6+1UqntPvS/9c2/lQAfbrj/ns/8A31U1neTtdRgyuRn1qlU9j/x9R/WgA+3XH/PZ/wDvqnxX1wZEBmfGR3qrT4f9an+8KALFxezrcSATOAGPf3qP7dcf89n/AO+qbc/8fEv++f51FQBevLydbhgJXAwvQ+wqD7dcf89n/wC+qW+/4+m+i/8AoIqvQBfurydUt8SuMx5PPuar/brj/ns//fVOvP8AV23/AFyH8zVagDQlvJxY27CV9xZ8nP0qt9uuP+ez/wDfVPm/5B9t/vv/AEqrQBfW8n+wyN5r7vMUZz7Gq/264/57P/31Tl/5B8n/AF1X+TVWoAvW95O0VwTK5IQEc/7S1B9uuP8Ans//AH1S2/8Aqbr/AK5j/wBCWq9AF20vJ2mIMrkbHPX/AGTUP264/wCez/8AfVFn/rj/ANc3/wDQDUFAF2zvJ2vIFMrkF1BGfeovt1x/z2f/AL6pLH/j9t/+ui/zFQ0ATfbrj/ns/wD31U15eTreTqJXADsAM+9Uqnvv+P64/wCujfzoAPt1x/z2f/vqrF5eTq8eJXGYkPX/AGRVCrN9/rIv+uSf+gigBv264/57P/31Vq4vJ1s7RhKwLBsnPX5jWdVu6/48bP8A3W/9CNAEf264/wCez/8AfVWftk/9mhvNfd5uM57baz6t/wDMLH/Xb/2WgCfSruaTUIlaVmU5yCfY10lcto//ACEofx/ka6mgAooooAKKKKACiiigAooooAKKKKACiiigAooooAKKKKACiiigArO13/kHt/vCtGs/XADYNk7fmHWgDnrX/j6h/wB9f50XX/HzL/vn+dPtUX7TD+8U/OOx9fpRcov2iX94o+c9j6/SgCvVi+/4+m+i/wAhUWxf+ei/kf8ACrF8i/aW+dRwOx9B7UAVKnuvuwf9cx/M1HsX/nov5H/Cp7lF2wfOv+rHY+p9qAKtWJf+POD6t/Soti/89F/I/wCFTyov2WD516t2Pt7UAVasD/jxb/roP5Goti/89F/I/wCFThF+wn51/wBYOx9D7UAVas2//Hrdf7q/+hCodi/89F/I/wCFWLdV+zXPzr91ex9R7UAVKtWH+sl/65P/ACqDYv8Az0X8j/hVmxVfMl+dT+6fsfSgCnVnTf8Aj+g/3xUOxf8Anov5H/CrOnqv26D51Pzjsf8ACgCpQv3h9aeUX/nov5H/AAoVF3D94vX0P+FAD77/AI/rj/ro386gq1fIv2yf51H7xux9fpUGxf8Anov5H/CgCS8/1q/9c0/9BFQVau0XzF/eL/q07H+6PaoNi/8APRfyP+FAE11/qrX/AK5f+zNVard0q+VbfOo/d+h/vN7VX2L/AM9F/I/4UASN/wAeUX/XR/5LUFWmRfscf7xf9Y3Y+i+1QbF/56L+R/woAkT/AI85f+uifyaoKtIi/Y5f3i/fTsfRvaoNi/8APRfyP+FAElv/AKq5/wCuf/s61BVq3RfKufnX/V+h/vL7VBsX/nov5H/CgCWy/wBcf+ub/wDoBqvVqzRfOPzqfkfsf7p9qg2L/wA9F/I/4UASWP8Ax+2//XRf5io5f9Y/1NT2SL9sg+dT+8XsfX6VHIi+Y/7xep7H/CgCGrerf8hCf6/0qvsX/nov5H/CreqKp1Cb5wOfQ+lAFGrV/wD8u/8A1xWoNi/89F/I/wCFWr5V/cfOo/cr2P8AhQBSqzN/x5231b+YqHYv/PRfyP8AhViZV+x2/wA69W7H1HtQBUqwP+PFv+ug/kai2L/z0X8j/hU4RfsJ+df9YOx9D7UAVasQ/wDHtc/Rf51FsX/nov5H/Cp4UX7PcfOvRex9fpQBVqe0+9L/ANc2/lUexf8Anov5H/Cp7VF3S/vF/wBW3Y+n0oAq1YsP+PyL61FsX/nov5H/AAqxYov2yL51PPof8KAKlPh/1qf7wo2L/wA9F/I/4U+FF81P3i/eHY/4UALe/wDH5P8A77fzqCrN4i/bJ/3ij527H1+lQ7F/56L+R/woAn1H/j6/4An/AKCKq1c1BV+0/fUfInY/3RVbYv8Az0X8j/hQBNdf6q1/65f+zNVard0q+VbfOo/d+h/vN7VX2L/z0X8j/hQBI3/HlF/10f8AktQVaZF+xx/vF/1jdj6L7VBsX/nov5H/AAoAkT/jzl/66J/Jqgq0iL9jl/eL99Ox9G9qg2L/AM9F/I/4UASW/wDqrn/rn/7OtQVat0Xyrn51/wBX6H+8vtUGxf8Anov5H/CgCWy/1x/65v8A+gGq9WrNF84/Op+R+x/un2qDYv8Az0X8j/hQBJY/8ftv/wBdF/mKjl/1j/U1PZIv2yD51P7xex9fpUciL5j/ALxep7H/AAoAhq3q3/IQn+v9Kr7F/wCei/kf8Kt6oqnUJvnA59D6UAUatX//AC7/APXFag2L/wA9F/I/4VavlX9x86j9yvY/4UAUqsTf8edv9W/mKi2L/wA9F/I/4VYmVfslv869W7H1HtQBUqwP+PFv+ug/kai2L/z0X8j/AIVOEX7CfnX/AFg7H0PtQBVqzB/x6XP0X+dQ7F/56L+R/wAKsQqv2W5+dei9j6/SgCpU9p96X/rm38qj2L/z0X8j/hU9qi7pf3i/6tux9PpQBVqex/4+o/rUexf+ei/kf8KnskX7VH+8U8+h/wAKAKtPh/1qf7wo2L/z0X8j/hT4UXzU/eL94dj/AIUAJc/8fEv++f51FU9wi/aJf3i/ePY+v0qPYv8Az0X8j/hQBLff8fTfRf8A0EVXq3fIv2lvnUcL2PoPaq+xf+ei/kf8KAJrz/V23/XIfzNVquXirstvnUfuh2Pqfaq2xf8Anov5H/CgCeb/AJB9t/vv/SqtXZlX7Bb/ADr95+x9qq7F/wCei/kf8KAJl/5B8n/XVf5NVariqv8AZ8nzr/rV7H0b2qtsX/nov5H/AAoAlt/9Tdf9cx/6EtV6tW6L5Nz86/6sdj/eX2qDYv8Az0X8j/hQBJZ/64/9c3/9ANQVas0Xzj86n92/Y/3T7VBsX/nov5H/AAoAksf+P23/AOui/wAxUNWbJF+2QfOp/eL2Pr9Kh2L/AM9F/I/4UAR1Pff8f1x/10b+dR7F/wCei/kf8KnvkX7ZP86j943Y+v0oAq1Zvv8AWRf9ck/9BFQ7F/56L+R/wqzfKvmRfOo/dJ2P90e1AFOrd1/x42f+63/oRqvsX/nov5H/AAq1cqv2Oz+cdG7H+8aAKVW/+YWP+u3/ALLVfYv/AD0X8j/hVraP7MA3rjzuuD/doANH/wCQlD+P8jXU1zGkKBqMOHB68YPoa6egAooooAKKKKACiiigAooooAKKKKACiiigAooooAKKKKACiiigAqpqdq95amNMbsg81booA43XmHhHQ9R12++ay0u2kvZxFy5jjUu20cZOFOKdof8AxVei6frdl8tnqVvHeQiXhwkih13DscMK8N1j9srTrX9r6H4QXH9hv4cmCaNPNNdp9v8A7Wlga4RBBvybfywsRYpjzZVXd1Bwf2df2w/Evxx+ImgeEI9E0nwxbwWt/dahdX1pcRrqSW908Cw6WpcK3lqIzLIzMAWIVOCQbgfTv/CP3PrH+dZHhXVIfiDoUGu6YGWyuHkjQXA2vmORomyBn+JDjnpivH/2uf2x7T9mjxJ4N0tW0WZ71zqWsxaldiKaPSkljikNsm4eZcEylkXncIJRgkZHf/Cf4rXHjP4t/FXwlHa6dFoXhOXShptxYKQbhLuyW5dnO4qfmY4KgcHnPWmle7E3ZpPqdx/wj9z6x/nWVoeoReLJdVisgyto942mXHmjAMqqjkr6riRefrXkv7Zn7Wn/AAzDYeFRYx6Pd6nqdxPd3Frq92LcNp1rH5lz5JLruuGzGkSc7nfG04rzv45ftp638P8Axjr1v4Ql8PnRRoWmaxpM114d1C9XWLq+Ewghe6glSG18wxRqrzAZ3k8hTSG9D6z/AOEfufWP86yrHUItW8Qar4ehDC+0eOCW4ZhhCs4YptPf/Vtnj0rmvj98cn+BvwHvPGmpQ6fp2vNDb21pY6ldKtsuoTlUjjklyB5aOxZ2BHyRu3avGL79r7Wde/Z/8F+PvBl54Tl8Z69LJoz+HE0+XUZdV1aJvLMFqYrmIrErCSTzJCwETo+eRuAPqH/hH7n1j/OsttQij8UReFiG/tKWzfU1bH7vykdYyM/3tzjjHTNcZ8Tfit4y+FPwb8L32rWei3HxA1rUdN0J/s6TDSrW9u5VjMjZbeYY8nqylyAMqWGOW+Jfxw8U/AP4XeL9c8bap4D1PxTZ3VrpmhXNm8ljDJLdbBGt7FLIxgRXLyMRKQYo2b5SKAPcP+EfufWP86x9W1eDw7reh6JdBzeeIJZbe0MYygaKJpm3nsNqHHXnFeQp+2Et9+xevxn0uz07U9XWCG0msY7graRak10lo4Z8kiFZX35zkx4IPzA0vxA+KXxR+E2i3aeIW8AeJfE13qGlaf4dlso7i0FvNfXBtmkuoGeRxEhPDpIC+CuFPNOwHuv/AAj9z6x/nWJ4s1+2+HdnY3eqCR4tQv7fSIfs43ETXMgijJyRhdzDJ7Dsa5H4a/FLxhbfGXxD8MPHbaNquq2Og23iSz1jw/aS2sUttLPNA0MsEkshWRXhJBVyGVhwCOeR+EHxU+Jvxo8NeF/G08/w/wBP8JeJpbr7BpF5DO97ZOhmFq3m+bsuZQ8SmSNUiIG7DArQB7v/AMI/c+sf51i+NNbt/hj4U1XxZq4d9M0e3a8uFthvkKKMnaCQCfxrz/8AZl+KHxG+KOu/EEeLbjwv/ZnhXxFe+GFi0XTLm3mnngEDC4LyXMihCsrDy9ucgHd2PD6T+0d4+vbDS/EWv2PhXUfBOreP5vAz6RbWFwl9Ghv5bKK4MrzvHJ86IzJ5a/KzYIxgopxavfofSKaHcSIrgphhkc02bR57WGSZymyNS5wecAZr52/ZK/aU8ffH2PQNT1pNPsNOvkunns7PwTrEEQEbyRqI9Ulla1Y7lUkAHPzKMEZGn8Vv2hPG2h/tDXfw78PpY2+nQaFZan9qfwfquvyvJPPcRFX+xSKsKAQqQ0gAOW544AcWm0+h7L4Vv4/iB4Z0nxPpgZdO1m1i1C2WcbZBHKgdQwGcHDDIya1P+EfufWP864b9nT4qah8ULP4gx31hYafF4X8Zan4Yso9PjZFa2tWRY2YFj85Dc7cDgYArjPi38dvGWm/EPxh4f8LXGg6Dpvg7R7HU9R1DW9KvNSlu5buSRYYoYLZ0cRjyjukG/BbAA2tSuKz2PWPDl9H41sZ77Twyw295daa/nDafNtZ3tpSMZ+XfC2D3GDx0rU/4R+59Y/zr5T+JX/BQLRPhuvwnexn8L3Fh4gsIde8RTfa3gWKzmuIoGexWURtK5llmlwyhjHbyEqCcj3n9pr4vX/wP+Ed14v0y0h1Ce31HTbUwywyTho7i9hgkKpEQ7OElYqFySwHB6GthLU29B1iDxdf67YWQdZ/D16NLuzKMAzGGOfKeq7J05OOc1sf8I/c+sf518xat+2XqkXxJuNJ0Dw7Fa6VN438M+HWbXNGvdNvni1GKUzyvFN5b718lAjFMY7MMV9OfEvxNceC/hx4q8Q2ccU13pOk3d/DHOCY2eKF3UNgg4JUZwRUp82w2rGXb30d54ovvC6Bv7S0+zt9SmYj92Yrh5o4wD3bdayZGOAV9eNX/AIR+59Y/zr5S1D9vaDw/44+C1hqMHhy2TxVoGk6j4qme5WG5tW1BMWi2qPIGdElLtIMOUjkVuMkn7LuZDDbyyAZKoWGfYUxHG3V9HY+JtO8MSBjqOp2lxqEDKP3YjtnhSTcexzdRYGOcN0xzqf8ACP3PrH+dfJfhX9qj4p/E2+0j+wbPwRpl4vw1XxrcSatYXMgeV7y4he3jkW5XyoyLaM7m34OSc4AH1X8JfH0fxU+F/hPxlFZyacmvaXbakLSQ7mh82NX2ZwN2M4zgZxnHNAFTWL6Pw1faJYXYYza9eHTbQxjIEogluSX9F2W0nPPJA75rU/4R+59Y/wA68L/4aS165/aTg+H8uk6S+lx+MZNCjumikNwkQ8P/ANo+YDv2iTzGZM4xsJGM819L0AcP4m1CLwLpaapqIZrZ7q208CEbm8y6njtouDjjfMmT2GTz0rV/4R+59Y/zr5c/aF/bA8ZfDLxp4h0TRvB2meLItK8V6BpMOnFJPtV1DdWNzeTbDv2+erWyiM7cZPKscV7Z+zv8dbX4/ab4u1rS5bS60Cx1oWOl3VqrqZ7Y2VpcBpAxOJA1w6kYGNoBGQaNnYfS50nii8j8B+GtW8TakGbTtFtJtRuVgG6QxQoZHCg4ydqnAyOat6fYyaxp9tfwFRBdRLPHvODtYBhn3wa+Y/B37Zmv/ET416p8K5NE0rS5I/GeraD/AG1qdjcNp1xY2iqRaxnftmvpVLkrvVFRd21iQjanw1/ac8b6l8crLwv4ttNG8M+HtS1S+07S4ZtIu40vI4hKbZrLU0eS1uXZY1LxHymXJCglcEEfSH/CP3PrH+dc98P/ABVZ/GDwfpnjHQ1lj0rVkaW3W7UJKAGKHcASByp714V8av2zPEPw5+NGv/DrTdD08zCXRLew1/U4LgaZp321pFkl1CVDgLuEaRouwsWOWABI6LxJ8ZPiR4J+Llh8JdM8LaFPqOtywXmga1BbyRadDpceP7SkuIPO3ebC2AiI4D/aYumGyLUb0PdP+EfufWP86wvCfiO1+IS6u2mCRRouoz6Jc/aFC5ngIDlcE5XkYPH0qDxR8StR0P46eA/BMNtavpuv6Zql7cTyK3nRvbG22BCGxg+c2cg9BjFeQ/Hb9sTS/gT8fvB3gZU0GDR74xXPiae6uo4LuEXc3kW0lvHvUykSKzzfK5WPDcdaBH0F/wAI/c+sf51kabq0Gt+ItZ8OW4cX+hrA90zjCETqzJtPfhDngV5T+0d+09q/wL+MXw60X7FpTeDNUhluvEOo3u8TWNuLq1tVljYOECrJeRs+4H5VY8YryPw7+3zrd1+zz4r+IOpaT4W8PeJ7zxdb+HfDcOoyPbWc0M9ta3VtNeytJldtvcPI7blAC4wCcFXKtY+yf+EfufWP86y21CKPxRF4WIb+0pbN9TVsfu/KR1jIz/e3OOMdM188/Eb9uC/0n4G/Bz4m+E9K0/VdL8V3IfW4J97tZ2sNvLNf+SVcDzIfImHO4HyzwciuX0r9tfxv4017xP8A2BpXhWG0bxRo+heGtVurS4mM2n317eW32mYLMhbcbNZUCFQVcE9eKsStT7C/4R+59Y/zrK1LUItD1nR9FuAxu9ceWK1KDKAxRmVtx7fKpx15rwjxR+058Q/C/gf4sacdM8Oah8R/BOvaPo0E8UFxHpV8uotamBzEZTKjKtyVZd7DKggkHA4Cf9v7xB4ibxJrGg+GtEfRND+H134hhnvEmkmXW4ILCa4tSwZR5aJqUSMFG7cD8w6VIf1+h9l/8I/c+sf51leINQi8Hx2Ml8GZdQvIdMh8kbsSzNsQnphcnk1yP7PPxI8XfEddRuPEU8LW8MEDxxjwTq3h9g8m4/K99IwnUBTnyx8uVJPzDPzP8Rv+CgPjLwrZ/EzTj4Y8O3nibSdXnHhOCSG4aG7s7Sa++2Szjf8A6yGLT3clGUfvovpQ3YFqfbf/AAj9z6x/nWR4s1SH4d+G9Q8SaoGfT9Nj8+ZbcbpCuccA4yefWuT+HPxq1jxhr3xgsbuzsYYvBt1bQWTQq4aYSabBdMZcscnfKwG3Hygd+a+WvCf/AAUT8X+MdN+FGi33hfw5J4o8Sa/ZW3iSzVJWt7TSbuSwFvcRI0pbc66jEoLFhvil4IWn1sPpc+5xoNywByn51BqFjJo9hc38+0wWsTTyBDltqgsce+BXyn4T/b21/WPG3h7wdqnh7TtK13VfH0mhW5ZZDFf6Ksl7Cbu3+fImjmtFjkByAXU4+cAcd4n/AOCivjbS/C/imzTwz4ffxjZ6/dJY2s0VwbWbQIftSPdyASZ3iW0eE/MF3yR8YNO13Ym59peF7xPHnhvSvEmnBl0/WLWK/t1nG2QRyoHXcBnBwwyM1p/8I/c+sf518zeJv2nPHun+D/ip4+8NWHhi28DfDXWrrQ59Av7aZb3UFszEtw8dwsojhzvYRr5T52rn72Bh/Ez9vHxF8PPj78TfAj6HpMmnaXpNsnheaRZEnvdauba3kt7WfMgBVmmfhQrbYz1INIZ9M+C/EFr8TtCGu6QJEsmuLizAuVCvvt5nt5OATxvibHqMVuf8I/c+sf518Vad+2p8Srv4X+BPFFj4c0TRdK1TQJdZ1PUbPQLzVLG2uvtFwvlXEdrN51lCViVvPaOUMXbH3CD618av2urz4SfEL4ULJbaRL8PvEWnvqOv6zukdrGFpLeGCaJ8qDH5t1EGLITtbOF5wxbHseg6xB4uv9dsLIOs/h69Gl3ZlGAZjDHPlPVdk6cnHOa2P+EfufWP86+OtJ/a5+K+qfs1+MvirbaP4N0O/0PWUhudJutNupGuIJ4bB7fcy3KFZkW7xISGB2AADGT6z+0J8eviB+z14V+HU8mi6X441rVtaktNYt9HtZbbfZx29xcyNaRvM5EqxQ8KzPuKkADcABq2rBe87I9Xt76O88UX3hdA39pafZ2+pTMR+7MVw80cYB7tutZMjHAK+vGr/AMI/c+sf5180aT+1prXxO8TeGNF+H48N/bPGGtaxZab4lvLaWe2XTdPt4p1dollR5JX+0jA3qq/MSM8HsPi18bPiN8L/ANnOXxLDYeFPEvxEg1m20UWel3Er6dcTS3yWyr8zK0TlXXKM52McEkCpT0uVbWx6ndX0dj4m07wxIGOo6naXGoQMo/diO2eFJNx7HN1FgY5w3THOp/wj9z6x/nXyfN+25rPjy8s38C6fodtNdeINB8NxSa9ZTSz6dLfpc/bIbhEljPmQzWqrtBUHaevymvStJ/aC8V2Pgn48Q69ZaPP4y+F8M8v2nTYpY9OvwdOF7bt5byNIhwwR03nlchueH3Don3PUtYvo/DV9olhdhjNr14dNtDGMgSiCW5Jf0XZbSc88kDvmtT/hH7n1j/OvjP8A4eAeIdS0nXY38MaRYeLvCngPUPEmraVfxSs1rqkEtskRjxICbWaG7MiMPmZXADcNX0h+z58RvFHxCtNYm8SSrJ5C27QKvgvVfD23eJC3N+7eePlXmPG3+L760PQm50/ibUIvAulpqmohmtnurbTwIRubzLmeO2i4OON8yZPYZPPStX/hH7n1j/OvkP4Y/t2a/wCPrn4feHPEPhrSdL8V6yl7qN9YyRSGKWxTT572wvLTMhJVngEbk7irxuPlO013Hwl/bE1D4oeNvgvoCaHPYnxd4cvNW1ma+0O/sY0uIYbZ0FlLOqpNEWmkyyGQYCHcNwLNK+39b/5C5kz3HxReR+A/DWreJtSDNp2i2k2o3KwDdIYoUMjhQcZO1TgZHNW9PsZNY0+2v4Coguolnj3nB2sAwz74NfLnxH/bg1jwR8RPix4Q1jw3pqaZpdzDpvhvVLhHe31C6NvbTXFncjf/AKwxXDOmNoZY3HJXn3bXPi/Np/x2+HngfSV0280PxBpusXNzdRkvJFLZNbqqIVbaBmZwwIJBUDjBqb62NOVna/8ACP3PrH+dc98P/FVn8YPB+meMdDWWPStWRpbdbtQkoAYodwBIHKnvXzhqf7eGu6D4z8eeGdV0DTbG7sfGFtoHhi9cSeRqkH9oWdteRt+8z9oiju1lGCAQwO3CNnifFf8AwUG8Y+BPBnjmysPCvhlPE+mavejw7YpHOltNpNrLqK3E0sYcEyJ/Zc+SjKuZo+ByCbRUujFb3nHqj7m/4R+59Y/zrC8J+IrX4hLq7aYJFGi6jPolz9oULmeAgOVwTleRg8fSvI/jN+1zf/Bj9pLw74N1PRraXwDd+Ho9U1bXVD+dpckt21rFLJ823yPMMSN8uV8zcWwCK4jT/wBtbX/DHgNdZ1vw1pK6h4k8Baf4u8M2+lwPEl/qlw0dvNZybpCWP2m4tCCMHZLySRksGrb/ANf1c+sP+EfufWP86x9N1aDW/EWs+HLcOL/Q1ge6ZxhCJ1Zk2nvwhzwK85/aH+Pni74A+GPhzqLeHrTxNd6hfeT4jtdOR9yW8VlNc3ctmpfJZBC7Krlsqu3qcjzGy/bW8Qr4M1D4n2PhjSfFfgNPFmq+GXk8PI4v7hUmEWk3CMzlZFlYrG/AwZkZRgEUdyT6s/4R+59Y/wA6y21CKPxRF4WIb+0pbN9TVsfu/KR1jIz/AHtzjjHTNee+Ovit8RPBfgn4Y6Td2nh22+JnjXVI9KlldJm0rTJDDLcSnaJN8xSOIxqA6+Y5ByoO2vMPF37W3jD4T+Mv+EY8UaVouua3p3i7RNDvdW0DS7qU3Gm6jbXE/wC5tUeSVblWtSPLDSBgykL8wprUZ9S/8I/c+sf51japrEGgeIdE8PXIc3+vmZbRoxlB5CeY+89vl6cHmvD7T9sTWtU+F3xI8S2OhW632lePYvBWg2+qWlzYD9/9iSGa9ilAlTa92zOoVCVQABSc1h/GP9qD4gfs+nxZYeLLPwr4n1zRdF0/xDpuqaXp9xAgguNUisLiKS3M0jhwJCyMkgDYxg7SKS1aXcUnypvsfUv/AAj9z6x/nWV4g1CLwfHYyXwZl1C8h0yHyRuxLM2xCemFyeTXj/gf9rLUdf8Agj8VfitqejW1ppfhaS9S08KBZI9XtvsqEtHqBY4ilkO1gip8iMpLOTxzvj79oL4ofB7SdMu/GUXgvxMdd8Naxrelro9ncQiwvbHTzeor75n8+AhSvmL5bAlem4AAz6X/AOEfufWP86yvFGoReAfD974g1IM1jYJ5sogG58ZA4Bxnr614V+yj+1J4v+OXxDudC1SLR7vTrXw1bavfz2Oi3ukT6beTsjQ2rRXcrNOjxNI6zRgIRGOTuFYXw6/ax8efEb4lWnh8aJpOv6XL4s1HQtS0yx8PahG+m6fby3EYvpb95GtWAMUWY9oJMuBginazsHS59T/8I/c+sf51X1Cxk0ewub+faYLWJp5Ahy21QWOPfArwz9mb9tDTv2gPix4z8JrLof2a2SS/8PPpl6J57ixiuZLaQ3K7j5cu6OOVVwMxXEZxwSec179q34hN8d/EngnQtE0vX7XSfFFjoh0W30DUJbqaxmit3nunvlkNtD5Ync4kUDCc9RSWthbH0joinxRothrVn8tpqNvHeQiXhwkih1yOxwRV3/hH7n1j/Ovkz4T/ALY/jbxt8VvC3hRbTQJI9S1/VNOk0WHQb+ylt9Ns5biE3cN9LMbe42tDDujiUkb2GF2kj2P9qz43a/8ABXS/A76BHZ+dr+vjSrie60e71UwRfZLicultaussjZgUYXOASccUDeh3XhXVIfiBosWt6YGWzmklhUTja+6KRom4GeN0bY9sVrf8I/c+sf5184/Av9qTxT481T4UWV1o+hR6L4yvPEQt9T02CWFL2zsgjW13DC0jNB5pd90cu5ht7Zrqv2ovjV4/+F+ueHLLwbpUFzp91bXNzqepf2Lc61JZ7GjEW+0tZUmWFt0m6ZVfbsA25NN+7uJO+x6V4d1y38a3Wt2tgHWTQL9tJu/OG0GZY0lJTGcrtlXnjnPFbX/CP3PrH+dfO2h/Hzx18VL65tvhleeALNdP8J6b4n1LVtQhubiz1G6u1mxHEyvE0US/ZnDSyguMgFAVIr0/47fELxf4J+AOrePPC03hw6lo+kSa1cw3kU1/Z3Mcdu0rRwSRyQnDEDbIRjbzt54WxS952Ru6d4itda8X6z4PtxINV0K3try6Z1AiKXPmeXtOck/uHzwMcda3f+EfufWP86+ZvEf7VHiv4OeLPAL+ONM8PX+heItGbU9e8QaLZS2n9kxtLBFaySCSeTMKyXASRiePMDDABB9c+CfxJ8W/G79mnwn40szoujeLde02K8Hn2k09hC5f5h5QmWQjaCB+8BBIOTjBPMR0lxrUFn4wsvB7h/7Vv7KfVYmA/deTA8UbgnqG3XCYGOmfStn/AIR+59Y/zr5N079q/wCI2i/s16Z8d/EmneD9V07+0/sdxo2l2Vxa3/2QXs1nItvLJcSCSZpUgkWMqoKq467SPcPD/wAWfE9x+yvefE3UoNEl15vDl14htrPTGeWzRRA88ELPvJlIUIrupUMd20AYpvS9+gLW1up1us6hF4Z1DRNOuwxn1+8bTbQxjKiVYJbkl/QbLeTnnnA75rV/4R+59Y/zrxzRvjX4q8bXvwf06xtNBtNU8ZeBrnxS11eWks8VlepHY7QiCVW8vF7KCN24gKNw5ztfs0/ED4g/FHwzq+ueK7rw0IYtS1DSrWDRtNuIGWS1u5bdpJGkuZNyt5W4KApGcbjS/r9BeR2viS+j8E6bHqWoBmt5Lu109RCNzeZdTx20RwcceZMmT2GTz0rU/wCEfufWP86+evhv+1Zq/wASNd8HeE7/AEvRbXxHZz6w/j2Ih5INHj0yQRh4gXyplne3dN+7CFjzgGr37H/7YkP7TGr+MdNuV0i2u7CRNS0qHS7tZ2k0mZmWE3AV32XKlP3iHbt8yP5RmgZ7J4ovI/AfhrVvE2pBm07RbSbUblYBukMUKGRwoOMnapwMjmtJdBuZFDAphhnrXz/4s/ac8SaX408U/DObSdHufHUvivTdI0G0mtpTbXmj3qec13Km/MnlQQXwkZCF3QrkDODv/Cb4nfFHxV+0L8QPA+vXnhFtD8GDT3uJdN0i6hubxby3lljCM926xlGRQxKtuGcbeyuOz18j2L/hH7n1j/OsvwtfR+P/AAzpPifTQy6drNpFqNss42yCOVBIoYDODhhkZNfLE37e/iPS/F2m6NqOiaRHbeHdcutN+Ieo+VNFDpFsdTWxsZ4iz4HmCRZW3F8IrEcCoPE3/BQO7+G/w/8AhBqur6X4b0mfxLbf8JBqelzXQt3tPD7XKRW5tY/MPmXJhlSQJkgiCYBR0ViPsL/hH7n1j/OsXwrrdv8AEC1vrrTQ6xaff3OjzeeNpM1tK0MpGM5Xchwe4xwK8s/ac/amvv2fNY0eSOysdW0bXtA1KXR9qSNLc6xCImtbcOrbTHMsp/hB+QkMc4ryrT/23PGf9l6lDbeG/DcGr+GYYovFscKyGK31ebXjp3koolDANHFcT5bcTuiJIzhgD7C/4R+59Y/zrA0PxRZ+KvFHiTwvZrKupeFpIIb9pVAjLTwiePYc8jYwzkDmvHP2iv2pfGXwl+I2oeBPD+gabq3iTWtO0yXwXDdRzeXfXct48F5FO6uBiKMJL8u3Cklj0rj/AAj+25rHiSFPHNh4d0eH4dw6l4d0rxJqZhdbm2uL203XRL+ZtItZp7GJgVJUGQHOAQAfWX/CP3PrH+dYK+JLRvHT+AwJP7aTTV1sttHk/Z2lMIG7Od25Txjp3r5r8U/t1eJvCGjDxbe6HpcngrxA/iK18JXEUE3nXdxZNGmnLKTJjF0y3JUKoJHl4wMsbPgT9qL4o/Ei81XS9D8HeGm+IvhXQLqbxPYTRzeWt/Dqb28VjDOJPlE0NvcyoW3DLRNyu6gD6x0/R57W8jlcptXOcH2NbdeQfs3fGLXfj14b1DxtPoa+H/Bt/MqeHLa6Rl1GaFAVmnuBuKqGlDBFUA7U3EneMev0AFFFFABRRRQAUUUUAFFFFABRRRQAUUUUAFFFFABRRRQAUUUUAFFFFAHDSfA/wJLot3pTeGrP7Hdax/wkE23cJG1DzhP9q8wHeJPMVTuDZGAOnFJa/A/wLYw+GI7fw3aQDwxeTahozxl1ksppS5lZHDbsOZH3KSVbPIOBgooA0774Z+F9T1nW9VvNFtrrUNasE0vUJ5gXM9qnmbYSCcBf3snAxnec1x9v+yz8L7PV4tUtvDH2S/jitYBNbahdRbktokit1YLKA2yONFG4Hgc55oooA7W4+Hvhu88YTeKbjR7W41+bThpL30y73Np5hk8nB4ClyWIA5OM5wK5qw/Zz+G+m+GdT8PQeErL+xdS0uHRbuzkLyJLZQ+Z5MJ3MSFTzX245GeDwMFFAHR6j8O/DusQ+G4r/AExb5PDs6XOl/aZHkNvKkTRLJlmJdgjsMtk85681xWv/ALKfwq8TeIpNev8AwhA2sPczXhvILq4gcTSoiSuDHIu0usUYOMZ2iiigDrdQ+FPhPWPh+fBGo6JBqfhYxCE6ffM1wpUNuU7nJbcrAMGzuBAIIIFY2gfs8/DrwxJZSad4WtIp7PUf7WinkeSWU3fktAJnd2LSMImKDeTtB4xRRQBrQ/CPwbDo/ifSP+EdsZNK8TXMt5rFjNH5kF5NIqrI7o2VywRc4A+6D1rn7H9mX4XWHhnXvD6+DdPn0rXhENSjvC9w9yIv9SGkkZn/AHZ5TDDYSSuCSaKKANr4cfBvwf8ACb+0n8MaR9iutSZGvb24uZrq6udgIjEk8zvIyqGbapbC7jgDJqh4d/Z7+HPhLxgPFGj+ErCw1tZJpopog2yCSYESyRRE+XE7gsGZFBIZsn5jkooA6fwr4H0LwS+tNoemxac2s6jLq2oGIsftF3IFEkrZJ5IRenHHSuP0X9mv4aeH/FUfiOx8K28erRX0upxSyTzSxxXcpcyTpE7lFkJkf5goI3nGM0UUD3DwH+zb8OvhjqllqHhfw+2kT2RkNukN/cmGPeGD4iaQpzvb+Hqc9ea7O38G6LaeL73xTDp8aeIL2zi0+4vgTvkt4nd44zzjCtI56fxGiigLs5LR/wBnf4feH/GVz4p03QDY65dahLqk9xBfXKpLdSEmSVohJ5ZZiecrUvxC+APgL4paxBq3iPQVutVht/sf261up7SeS3LbvIkkhdGki3ZOxyVyTxyaKKBC6P8As/8Aw60DS9Y0yw8I6bb6dq+mxaPe2gjJils442jSDaThUCyPwuMl2JySTW1q3w08M694NsvCmoaTHeeH7L7L5FjM7sqfZnR4DuzuJRo0IJJzt5zRRQBQ1n4LeCfEPiFtd1Hw9bXWrNqNjqxunZ9xu7NWW1l4bGYw7Aduec11Ws6PZ+IdHvtK1GBbrT76CS2uYHztkidSrqcdiCR+NFFLbYDhbX9nf4b2fhfW/DsfhHTzo2twQWuoW0gZ/tEUECQQIWYlgI4oo1XBG3aCMHmvQY7aOK1W3UHylQRgMSTtxjknk8UUUwPJtT/ZK+EurrYLc+DbcpY6WuiwLHdXEYFiHeQW7BZBvTdLIcNnO416vY2Ntpdjb2dnbxWlnbxrDDbwIEjiRQAqqo4AAAAA4AFFFAHn/in9nX4d+NNSutQ1fw1FcX9zfjVJbqO4mhlN0LdbbzQ0bqQfJVY+MDArsfCvhbTfBeg2ujaPA9tp1qGEUUk8kzLuYscvIzMeWPUmiigDA1L4MeCtY8TN4hvPD9tPrTajaasbxmff9rtonht5fvYykcjqOMYY5BrQ8D/Dfwz8NbfVoPDGjW2iQarqE2q3kVqpVZbqXb5kuM4BbavAwOOlFFAeRjXHwG8A3Vhd2cnhq1MF1r//AAlMm15Ff+1dwb7WrhtySZUcqR6dCaoaB+zX8N/C/jBfE+m+GYrfVo7ua/hzczvb29zLv82aG3ZzFFI3mSZZEB+c+tFFAG5r3wf8GeKf+EqGr+HrPUR4ptIbHWVuFLC8hiDCJWGeNu9sFcEE5zkA1fj+Hvh6PXdD1oaar6toljJpun3kkjvJBbyeX5iZLHdu8qPJbJ+Xr1oooAy/iD8GfB3xTvtLvPE2j/2heaYsqWdwl1NbyQrJt8wBonU4bYmQf7oqlD+z58O4dB8R6MfC1ncaf4igjttWS6Z53vI44VhjV5HYudkagLzxjIweaKKALXjP4I+BviJAkPiXw5a63GumS6OBeM7n7JI0TvETuyctDE24/NlAc1HpXwH8A6JrVlq9j4ZtbfULO7lvoJVZyEnkto7V5NpbaWMEMceSOAvGMnJRQMZcfAP4fXVjNZS+F7N7SW+vtSeEs+z7ReRyRXUgG7gyJLICBx85IAPNZcv7Lvwsk0T+yB4Ns4dOEdjEIbeSWLatnv8AsuGVwQY/NkwQc5YkkmiigRs6L8C/Afh7wrN4b0/w3awaNPqMerTwbnZp7yOSOVJ5JGYu7h4YjlmPEajoAKz4/wBmz4Yw6ZqGnReDdOhsdQj1CG6giDIsqXzxPeKQG6SNBDnHTy1AwOKKKANbwD8G/CPwxuri48N6bNYyzxCGTzL+4uBsByAFlkYD8AKytT/Zt+Ges3T3N74O0+4uXTUo2mbfvK3+ftozuziXc2fTccYyaKKQHUaP8PfDug3XiC50/SobWfxA6Sam6Fs3TJCsClsntGirxjgVyGnfsw/C3Sby0urPwXp9vc2qadHDKhcMq2DK1l/Fz5RVcZ/ugHIFFFMe2xqN8B/h+0/h6dvC1i0/h/UrjV9KmIYvaXU8jSTSI2c/O7FiOhOOOBjNvP2Y/hdqE881z4M0+aaaxuNNeRt5Y289w1zNHndwGmZnJHPzEZxxRRR5iDxJ+zN8MvF3iifX9X8J215f3M8dzdxtNKtteTRlfLknt1cRTOvlphpEY/KPSr2tfAD4e+IvFj+JtS8LWd5rzapZa0b2Qvv+2WcZjtZsbsbo0YgcY55zRRRtsBz2pfsh/CPVNH03S5PB0NvYafZnToobK8ubYPal3f7PKY5FM0W6RzskLKN7ccmun8afAzwF8QtOWw8Q+F7HUbFNObSEt2UpGlmZIpDCqoQFXdBCeOmwYoooAkuvgn4GvPDGveHZfDdmdD126W81GxXcsdxMoiCsQCMYEEQAXA+QcVva74O0bxNqWh6hqenx3l5ol017p00hObeYxPEXXB67JHXnPDGiindhtscbJ+zX8Mm8Of2Cng7T7fSl1KbWIobUPCYLuXPmSxOjBoiwJBCFRtJXGOK17X4M+CbDwPpng628OWdv4Z024hvLXTYlKxxzRTCdJODkt5oEhYklmyTnJoopDMbXv2aPhj4luNauL/whZtPrOpQaxfywPJA015CjJFPmNlw6q78jGSxJyea2PD/wY8FeFvBOseEdL8PW1p4f1n7R/aVoGdjeGdNkzSyMxd2ZMKWZicADOAMFFAijrX7Pfw58RahfX2oeErC4vL7Qv+EaupyGV5tN3K32ZiCMrlF568DmtDwF8H/CnwxmupfDmnTWL3SLHL5t/cXAKqSQAJZGA69sUUUCKifAX4fx3XhW5XwtYrc+FrKbTtGmAbfZ20sZikiVs5KlCRhs4ycYJrR034UeEtIvPCl1Z6JbwXHhWxk03RZFLZsraRI0eNOeQVijHOT8ooooCyM/xF8CfAHiy11u31jwtY6hFrWowavfrOGPnXkKokU2c5VlWJFyuOBg8E5i8Kfs/wDgDwR46vvGOi+HIbLxDeGcvdedK6xmeQSTmKNnKRGRwGby1XcRzmiigY/VvgJ8Ptct2hv/AAtZXUba+PFGJNxI1QYxdA5yH4HTj2qlffs0/DDU2me68GadNJNaahYvIwbe0F9K8t3GW3ZxJJJIx9C7Yxk0UUvIfmb+v/Cfwh4p1q/1bV9AtNR1C/0aTw9dS3ClhNp7vve3ZSdpQsc9M+9Z0/wF+H11beB4J/CenzxeB2RvDizIX/swoqqhiJOeAiYznlFPUA0UUxHU6t4X0rXNT0fUL+yjub3R53ubCZycwSPE8TMMHqY5HXnsxrldJ+Afw+0LwbJ4T07wtY2XhyTUl1c6bCGWL7WsyzLKADwRIiMAOPlHGOKKKANv4gfDnw38UvDx0TxTpUOr6b5yXCRyMyPFMhykscikNG6noykEZPPJrmdD/Zx+HHh2xsrWy8LwYs9Yi8QRz3E8s9w2oRoUjuZJncySOqkqN7Hg0UUAa118GfBN9oPirRLnw3ZXOk+Krx9Q1m0mUul5cOsatKwJ4bEUWCuMFFIwRmuf0v8AZd+GGk6PrGmR+FYrm31g251CW+up7q4uRbyCWBWnlkaQrG6hlXdtGOlFFC01QPVWZ1kHwx8LW+v+JdaTRbb+0PEsEdvrLNlo7+NEMaCWMnY2EJXJXO046Vxvh79lH4VeF49QjsfCUJS+02bR5Furu4uRHZTLtltofNkbyY2HBWPaOKKKAOu0r4U+FND8Q6Vrun6NDZ6tpelLodrdQu6stipBW3bDYdFIBAbODyOas6P8PfD3h/w3qOg6bpqWOk6hLdT3NvBI6+ZJcuzzvuB3AuzucgjBPGKKKA2Ken/CPwdpNz4TuLHw/aWc3hS2ez0V4AUNnC8QiaNcHlSiqMNn7oPUA1raF4P0bwzqWuX+l2Ednea3di+1GVCc3E4jSIO2T12RovGPuiiigDn4fgf4Gt7fQoIvDlrEmh6rNremtGzq9reSyPJLKjBt3ztLJuXO1gxBBHFdBr3g/RvFF9ol5qthHeXOi3n9oafJISDb3HlvF5i4PXZK685HzGiigDn9D+CHgbwzrlnq+l+Hrez1CzvL6/tpI3kxBPeY+1Oiltq+ZtBIAAzkgAk0nxF+CPgz4rX2m33iXSHutQ05JIrW9tbyeznjjkKmSPzIXRijFFypJBx0oooAx9d/Zf8AhV4ks9JtL7wRprW2l6eNJtY4A8AFkCD9mfy2XzIsjOx9y5LcfMc91rng/RfEfhO98Majp0E/h+8s20+fTwuyJrdk2GLC4wu04wMYFFFAeZm6j8LfCer4+3aFa3ajSJNB2TKWU2Em3zLcqTgo2xM554rR8G+DtG+H3hfTfDnh6wj0vRNNhFvaWcJJSKMdFGSTj6miigDnNP8AgV4D0vT/AAvYW3hu1Sw8MXk2oaPasztFaXMrOzzBCxBfMshDMCVLnbjNbPg/4d+GvAPhuTw94f0a20vQnlml/s2FT9nUzOzyhUJIVWZmO0ALycCiijcDmPhr+zj8O/hDrT6v4U8OrpmoG0NhHM93PceRbF1cwQiV2EUZZVOxAoyo44rsvC3hHR/BOmyafodhHp1lJcz3jwxEkGaaVpZX5J5Z3Zj9aKKAOauPgP4ButU8a6lJ4YszqHjS1Wy8QXS71k1CARmMRuwbIXYcELjPfOK1rX4ZeFdP8RaRrtpodpZ6tpOnvpVlc2qeUYrNihMGFwDHmNCFIIBUEYoooAivvhT4R1L4j6b4+utBtZ/GOm2j2FprDA+dDA27cg5xg735xn5j61f0nwPoWheKdf8AElhpsVtrmvC3XU71S2+5ECFId2Tj5VYgYA60UUAc3qn7P/w81lvGzXvhSxuG8aLCniBm3Z1ARLtjD4PG0f3cVdtfgz4Jsv7SEfhyzI1HSoNEulkDOJLGFHSK3wxOEVZHGBjO4k5JzRRQA3WPgv4J8QaH4S0bUvD1tfaZ4TubW80W3nZ2FnNbrtgdSWySq8fMTnvmq03wF+H9xN4olk8MWbSeJ7y21DWGy4N5cW7B4ZH+bqrKCMY96KKANnXvhn4X8TeMfDvivVdEtb7xF4e87+ytQlUmS081Qsm3nHIGOc47YrHs/gL8PtP8D+IvB1t4T0+Hwx4huJ7rVNLVD5N1LMQZHYZ4J2r0xjaMYwKKKAJNQ+B3gPVvDPhPw9d+F7GfRfClxbXWiWbKdljLbrthZOc5Ueuc981p+Hfhn4W8JeJPEuv6Podpp2s+JZYptXvIFw948alEZ/oCemOWJ6kmiigDQ8J+E9I8C+HLDQdBsY9N0exj8q2tIiSsa5JwMknqTWvRRQAUUUUAFFFFABRRRQAUUUUAFFFFAH//2Q==">
            <a:extLst>
              <a:ext uri="{FF2B5EF4-FFF2-40B4-BE49-F238E27FC236}">
                <a16:creationId xmlns:a16="http://schemas.microsoft.com/office/drawing/2014/main" id="{A8FD10C5-BBFE-4267-89DD-C32E6289C15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EA3ADcAAD/2wBDAAMCAgMCAgMDAwMEAwMEBQgFBQQEBQoHBwYIDAoMDAsKCwsNDhIQDQ4RDgsLEBYQERMUFRUVDA8XGBYUGBIUFRT/2wBDAQMEBAUEBQkFBQkUDQsNFBQUFBQUFBQUFBQUFBQUFBQUFBQUFBQUFBQUFBQUFBQUFBQUFBQUFBQUFBQUFBQUFBT/wAARCAKYBA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9U6KKKACiiigAooooAKKKKACo5p0t498jbV6ZqSs7Xf8AkHt/vCgCZdUtXYKJgSTgcGhtUtVYqZgCDg8GuZtf+PqH/fX+dF1/x8y/75/nQB0v9rWn/PYfkac+qWsbFWmAP0NcnVi+/wCPpvov8hQB0X9rWn/PYfkac2qWq7czAbhkcGuTqe6+7B/1zH8zQB0f9rWn/PYfkacdUtVVWMw2t0ODXJ1Yl/484Pq39KAOi/ta0/57D8jTv7Utdm/zhtzjOD1rk6sD/jxb/roP5GgDov7WtP8AnsPyNOXU7VlZhKCF5PBrk6s2/wDx63X+6v8A6EKAOh/ta0/57D8jTo9StpCQsoJAJPB6CuTq1Yf6yX/rk/8AKgDoP7WtP+ew/I06PU7WV1RZQWY4Awa5OrOm/wDH9B/vigDof7WtP+ew/I0f2taf89h+RrlqF+8PrQB1b6paxuyNMAynBGDTf7WtP+ew/I1zl9/x/XH/AF0b+dQUAdY2qWsZAaYA4B6HuMim/wBrWn/PYfka5y8/1q/9c0/9BFQUAdY2p2qBSZQAwyODyOlN/ta0/wCew/I1z11/qrX/AK5f+zNVagDrP7UtdgfzhtJIBwe2P8ab/a1p/wA9h+RrnG/48ov+uj/yWoKAOs/tS1KFvOG0EAnB75/wpv8Aa1p/z2H5GucT/jzl/wCuifyaoKAOsXVLVgxEwIUZPB9cf1pv9rWn/PYfka5y3/1Vz/1z/wDZ1qCgDrE1S1kbCzAnBPQ9hk03+1rT/nsPyNc7Zf64/wDXN/8A0A1XoA6tNUtZHVVmBZjgDBoOrWikgzDP0Nc3Y/8AH7b/APXRf5io5f8AWP8AU0AdP/a1p/z2H5GnSalbQyFHlCsvUYNcnVvVv+QhP9f6UAb/APa1p/z2H5GnPqVtHt3SgbhuHB6VydWr/wD5d/8AritAHQf2taf89h+RpzanaqqsZQFbocGuTqzN/wAedt9W/mKAOh/ta0/57D8jTv7Utdm/zhtzjOD1rk6sD/jxb/roP5GgDov7WtP+ew/I05dUtWVmEwIXrwa5OrEP/Htc/Rf50AdF/a1p/wA9h+Rpy6pavnbMDgZPBrk6ntPvS/8AXNv5UAdH/a1p/wA9h+Rp0eqWsjBVmBY9Bg1ydWLD/j8i+tAHRf2taf8APYfkaUataMQBMMn2NcpT4f8AWp/vCgDqH1S1jZlaYBlOCMGk/ta0/wCew/I1zl7/AMfk/wDvt/OoKAOsk1K2iba0oBwD0PcZpv8Aa1p/z2H5Guf1H/j6/wCAJ/6CKq0AdY2p2qBSZQAwyODyOlN/ta0/57D8jXPXX+qtf+uX/szVWoA6z+1LXYH84bSSAcHtj/Gm/wBrWn/PYfka5xv+PKL/AK6P/JagoA6z+1LUoW84bQQCcHvn/Cm/2taf89h+RrnE/wCPOX/ron8mqCgDrF1S1YMRMCFGTwfXH9ab/a1p/wA9h+RrnLf/AFVz/wBc/wD2dagoA6xNUtZGwswJwT0PYZNN/ta0/wCew/I1ztl/rj/1zf8A9ANV6AOrTVLWR1VZgWY4AwaDq1opIMwz9DXN2P8Ax+2//XRf5io5f9Y/1NAHT/2taf8APYfkadJqVtDIUeUKy9Rg1ydW9W/5CE/1/pQBv/2taf8APYfkac+pW0e3dKBuG4cHpXJ1av8A/l3/AOuK0AdB/a1p/wA9h+RpzanaqqsZRtbocGuTqxN/x52/1b+YoA6L+1rT/nsPyNO/tS12b/OG3OM4PWuTqwP+PFv+ug/kaAOi/ta0/wCew/I05dTtWVmEoKr1ODXJ1Zg/49Ln6L/OgDof7WtP+ew/I05dUtXztmBwMng1ydT2n3pf+ubfyoA6P+1rT/nsPyNOTVLWRgqzAsegwa5Op7H/AI+o/rQB0f8Aa1p/z2H5GlGrWjEATDJ9jXKU+H/Wp/vCgDqG1W1VipmAIODwaT+1rT/nsPyNc1c/8fEv++f51FQB1j6paxttaYA/Q03+1rT/AJ7D8jXO33/H030X/wBBFV6AOsbU7aPaWlA3DI4PSm/2taf89h+Rrnrz/V23/XIfzNVqAOsbUrZY1cyjaxIBwe1N/ta0/wCew/I1z83/ACD7b/ff+lVaAOs/tO18sv5o2g4JwetN/ta0/wCew/I1zy/8g+T/AK6r/JqrUAdYuqWrKxEwIUZPB45x/Wm/2taf89h+Rrnbf/U3X/XMf+hLVegDrF1S1kbCzAnBPQ9hk03+1rT/AJ7D8jXOWf8Arj/1zf8A9ANQUAdWmqWsjqqzAsxwBg0n9rWn/PYfka5yx/4/bf8A66L/ADFQ0AdT/a1p/wA9h+Rpz6paxuyNMAynBGDXJ1Pff8f1x/10b+dAHR/2taf89h+Rpz6nbRkBpQCQGHB6HpXJ1Zvv9ZF/1yT/ANBFAHQ/2taf89h+RpzalbKiOZQFf7pweccVydW7r/jxs/8Adb/0I0Ab/wDa1p/z2H5Gnf2lbeX5nmjZnbnB61ydW/8AmFj/AK7f+y0AdFDqVtPIESUM56DBqzXLaP8A8hKH8f5GupoAKKKKACiiigAooooAKKKKACiiigAooooAKKKKACiiigAooooAKztd/wCQe3+8K0aztd/5B7f7woA5+1/4+of99f50XX/HzL/vn+dFr/x9Q/76/wA6Lr/j5l/3z/OgCKrF9/x9N9F/kKr1Yvv+Ppvov8hQBXqe6+7B/wBcx/M1BU9192D/AK5j+ZoAgqxL/wAecH1b+lV6sS/8ecH1b+lAFerA/wCPFv8AroP5Gq9WB/x4t/10H8jQBXqzb/8AHrdf7q/+hCq1Wbf/AI9br/dX/wBCFAFarVh/rJf+uT/yqrVqw/1kv/XJ/wCVAFWrOm/8f0H++KrVZ03/AI/oP98UAV6F+8PrRQv3h9aAJr7/AI/rj/ro386gqe+/4/rj/ro386goAnvP9av/AFzT/wBBFQVPef61f+uaf+gioKALN1/qrX/rl/7M1Vqs3X+qtf8Arl/7M1VqAJ2/48ov+uj/AMlqCp2/48ov+uj/AMlqCgCdP+POX/ron8mqCp0/485f+uifyaoKAJ7f/VXP/XP/ANnWoKnt/wDVXP8A1z/9nWoKALFl/rj/ANc3/wDQDVerFl/rj/1zf/0A1XoAnsf+P23/AOui/wAxUcv+sf6mpLH/AI/bf/rov8xUcv8ArH+poAZVvVv+QhP9f6VUq3q3/IQn+v8ASgCpVq//AOXf/ritVatX/wDy7/8AXFaAKtWZv+PO2+rfzFVqszf8edt9W/mKAK1WB/x4t/10H8jVerA/48W/66D+RoAr1Yh/49rn6L/Oq9WIf+Pa5+i/zoAr1Pafel/65t/KoKntPvS/9c2/lQBBViw/4/IvrVerFh/x+RfWgCvT4f8AWp/vCmU+H/Wp/vCgCS9/4/J/99v51BU97/x+T/77fzqCgC1qP/H1/wAAT/0EVVq1qP8Ax9f8AT/0EVVoAs3X+qtf+uX/ALM1Vqs3X+qtf+uX/szVWoAnb/jyi/66P/Jagqdv+PKL/ro/8lqCgCdP+POX/ron8mqCp0/485f+uifyaoKAJ7f/AFVz/wBc/wD2dagqe3/1Vz/1z/8AZ1qCgCxZf64/9c3/APQDVerFl/rj/wBc3/8AQDVegCex/wCP23/66L/MVHL/AKx/qaksf+P23/66L/MVHL/rH+poAZVvVv8AkIT/AF/pVSrerf8AIQn+v9KAKlWr/wD5d/8AritVatX/APy7/wDXFaAKtWJv+PO3+rfzFV6sTf8AHnb/AFb+YoAr1YH/AB4t/wBdB/I1XqwP+PFv+ug/kaAK9WYP+PS5+i/zqtVmD/j0ufov86AK1T2n3pf+ubfyqCp7T70v/XNv5UAQVPY/8fUf1qCp7H/j6j+tAEFPh/1qf7wplPh/1qf7woAdc/8AHxL/AL5/nUVS3P8Ax8S/75/nUVAFi+/4+m+i/wDoIqvVi+/4+m+i/wDoIqvQBZvP9Xbf9ch/M1Wqzef6u2/65D+ZqtQBam/5B9t/vv8A0qrVqb/kH23++/8ASqtAFlf+QfJ/11X+TVWqyv8AyD5P+uq/yaq1AFi3/wBTdf8AXMf+hLVerFv/AKm6/wCuY/8AQlqvQBPZ/wCuP/XN/wD0A1BU9n/rj/1zf/0A1BQBPY/8ftv/ANdF/mKhqax/4/bf/rov8xUNACVPff8AH9cf9dG/nUFT33/H9cf9dG/nQBBVm+/1kX/XJP8A0EVWqzff6yL/AK5J/wCgigCtVu6/48bP/db/ANCNVKt3X/HjZ/7rf+hGgCpVv/mFj/rt/wCy1Uq3/wAwsf8AXb/2WgB2j/8AISh/H+Rrqa5bR/8AkJQ/j/I11NABRRRQAUUUUAFFFFABRRRQAUUUUAFFFFABRRRQAUUUUAFFFFABWdrv/IPb/eFaNZ2u/wDIPb/eFAHP2v8Ax9Q/76/zouv+PmX/AHz/ADotf+PqH/fX+dF1/wAfMv8Avn+dAEVWL7/j6b6L/IVXqxff8fTfRf5CgCvU9192D/rmP5moKnuvuwf9cx/M0AQVYl/484Pq39Kr1Yl/484Pq39KAK9WB/x4t/10H8jVerA/48W/66D+RoAr1Zt/+PW6/wB1f/QhVarNv/x63X+6v/oQoArVasP9ZL/1yf8AlVWrVh/rJf8Ark/8qAKtWdN/4/oP98VWqzpv/H9B/vigCvQv3h9aKF+8PrQBNff8f1x/10b+dQVPff8AH9cf9dG/nUFAE95/rV/65p/6CKgqe8/1q/8AXNP/AEEVBQBZuv8AVWv/AFy/9maq1Wbr/VWv/XL/ANmaq1AE7f8AHlF/10f+S1BU7f8AHlF/10f+S1BQBOn/AB5y/wDXRP5NUFTp/wAecv8A10T+TVBQBPb/AOquf+uf/s61BU9v/qrn/rn/AOzrUFAFiy/1x/65v/6Aar1Ysv8AXH/rm/8A6Aar0AT2P/H7b/8AXRf5io5f9Y/1NSWP/H7b/wDXRf5io5f9Y/1NADKt6t/yEJ/r/SqlW9W/5CE/1/pQBUq1f/8ALv8A9cVqrVq//wCXf/ritAFWrM3/AB5231b+YqtVmb/jztvq38xQBWqwP+PFv+ug/kar1YH/AB4t/wBdB/I0AV6sQ/8AHtc/Rf51XqxD/wAe1z9F/nQBXqe0+9L/ANc2/lUFT2n3pf8Arm38qAIKsWH/AB+RfWq9WLD/AI/IvrQBXp8P+tT/AHhTKfD/AK1P94UASXv/AB+T/wC+386gqe9/4/J/99v51BQBa1H/AI+v+AJ/6CKq1a1H/j6/4An/AKCKq0AWbr/VWv8A1y/9maq1Wbr/AFVr/wBcv/ZmqtQBO3/HlF/10f8AktQVO3/HlF/10f8AktQUATp/x5y/9dE/k1QVOn/HnL/10T+TVBQB8a/trfBf9o74lfE7wlf/AAf8Xz6H4ZtrRI7yC31drFYLkTktPMo5mQq0Q24f/VN8vPzfYWnx3MWn2yXkqT3ixKJpYk2K7gDcwXJwCcnGTir9v/qrn/rn/wCzrUFAFiy/1x/65v8A+gGq9WLL/XH/AK5v/wCgGq9AE9j/AMftv/10X+YqOX/WP9TUlj/x+2//AF0X+YqOX/WP9TQAyrerf8hCf6/0qpVvVv8AkIT/AF/pQBUq1f8A/Lv/ANcVqrVq/wD+Xf8A64rQBVqxN/x52/1b+YqvVib/AI87f6t/MUAV6sD/AI8W/wCug/kar1YH/Hi3/XQfyNAFerMH/Hpc/Rf51WqzB/x6XP0X+dAFap7T70v/AFzb+VQVPafel/65t/KgCCp7H/j6j+tQVPY/8fUf1oAgp8P+tT/eFMp8P+tT/eFADrn/AI+Jf98/zqKpbn/j4l/3z/OoqALF9/x9N9F/9BFV6sX3/H030X/0EVXoAs3n+rtv+uQ/marVZvP9Xbf9ch/M1WoAtTf8g+2/33/pVWrU3/IPtv8Aff8ApVWgCyv/ACD5P+uq/wAmqtVlf+QfJ/11X+TVWoAsW/8Aqbr/AK5j/wBCWq9WLf8A1N1/1zH/AKEtV6AJ7P8A1x/65v8A+gGoKns/9cf+ub/+gGoKAJ7H/j9t/wDrov8AMVDU1j/x+2//AF0X+YqGgBKnvv8Aj+uP+ujfzqCp77/j+uP+ujfzoAgqzff6yL/rkn/oIqtVm+/1kX/XJP8A0EUAVqt3X/HjZ/7rf+hGqlW7r/jxs/8Adb/0I0AVKt/8wsf9dv8A2WqlW/8AmFj/AK7f+y0AO0f/AJCUP4/yNdTXLaP/AMhKH8f5GupoAKKKKACiiigAooooAKKKKACiiigAooooAKKKKACiiigAooooAKztd/5B7f7wrRrO13/kHt/vCgDn7X/j6h/31/nRdf8AHzL/AL5/nRa/8fUP++v86Lr/AI+Zf98/zoAiqxff8fTfRf5Cq9WL7/j6b6L/ACFAFep7r7sH/XMfzNQVPdfdg/65j+ZoAgqxL/x5wfVv6VXqxL/x5wfVv6UAV6sD/jxb/roP5Gq9WB/x4t/10H8jQBXqzb/8et1/ur/6EKrVZt/+PW6/3V/9CFAFarVh/rJf+uT/AMqq1asP9ZL/ANcn/lQBVqzpv/H9B/viq1WdN/4/oP8AfFAFehfvD60UL94fWgCa+/4/rj/ro386gqe+/wCP64/66N/OoKAJ7z/Wr/1zT/0EVBU95/rV/wCuaf8AoIqCgCzdf6q1/wCuX/szVWqzdf6q1/65f+zNVagCdv8Ajyi/66P/ACWoKnb/AI8ov+uj/wAlqCgCdP8Ajzl/66J/JqgqdP8Ajzl/66J/JqgoAnt/9Vc/9c//AGdagqe3/wBVc/8AXP8A9nWoKALFl/rj/wBc3/8AQDVerFl/rj/1zf8A9ANV6AJ7H/j9t/8Arov8xUcv+sf6mpLH/j9t/wDrov8AMVHL/rH+poAZVvVv+QhP9f6VUq3q3/IQn+v9KAKlWr//AJd/+uK1Vq1f/wDLv/1xWgCrVmb/AI87b6t/MVWqzN/x5231b+YoArVYH/Hi3/XQfyNV6sD/AI8W/wCug/kaAK9WIf8Aj2ufov8AOq9WIf8Aj2ufov8AOgCvU9p96X/rm38qgqe0+9L/ANc2/lQBBViw/wCPyL61XqxYf8fkX1oAr0+H/Wp/vCmU+H/Wp/vCgCS9/wCPyf8A32/nUFT3v/H5P/vt/OoKALWo/wDH1/wBP/QRVWrWo/8AH1/wBP8A0EVVoAs3X+qtf+uX/szVWqzdf6q1/wCuX/szVWoAnb/jyi/66P8AyWoKnb/jyi/66P8AyWoKAJ0/485f+uifyaoKnT/jzl/66J/JqgoAnt/9Vc/9c/8A2dagqe3/ANVc/wDXP/2dagoAsWX+uP8A1zf/ANANV6sWX+uP/XN//QDVegCex/4/bf8A66L/ADFRy/6x/qaksf8Aj9t/+ui/zFRy/wCsf6mgBlW9W/5CE/1/pVSrerf8hCf6/wBKAKlWr/8A5d/+uK1Vq1f/APLv/wBcVoAq1Ym/487f6t/MVXqxN/x52/1b+YoAr1YH/Hi3/XQfyNV6sD/jxb/roP5GgCvVmD/j0ufov86rVZg/49Ln6L/OgCtU9p96X/rm38qgqe0+9L/1zb+VAEFT2P8Ax9R/WoKnsf8Aj6j+tAEFPh/1qf7wplPh/wBan+8KAHXP/HxL/vn+dRVLc/8AHxL/AL5/nUVAFi+/4+m+i/8AoIqvVi+/4+m+i/8AoIqvQBZvP9Xbf9ch/M1Wqzef6u2/65D+ZqtQBam/5B9t/vv/AEqrVqb/AJB9t/vv/SqtAFlf+QfJ/wBdV/k1Vqsr/wAg+T/rqv8AJqrUAWLf/U3X/XMf+hLVerFv/qbr/rmP/QlqvQBPZ/64/wDXN/8A0A1BU9n/AK4/9c3/APQDUFAE9j/x+2//AF0X+YqGprH/AI/bf/rov8xUNACVPff8f1x/10b+dQVPff8AH9cf9dG/nQBBVm+/1kX/AFyT/wBBFVqs33+si/65J/6CKAK1W7r/AI8bP/db/wBCNVKt3X/HjZ/7rf8AoRoAqVb/AOYWP+u3/stVKt/8wsf9dv8A2WgB2j/8hKH8f5GuprltH/5CUP4/yNdTQAUUUUAFFFFABRRRQAUUUUAFFFFABRRRQAUUUUAFFFFABRRRQAVna7/yD2/3hWjWdrv/ACD2/wB4UAc/a/8AH1D/AL6/zouv+PmX/fP86LX/AI+of99f50XX/HzL/vn+dAEVWL7/AI+m+i/yFV6sX3/H030X+QoAr1Pdfdg/65j+ZqCp7r7sH/XMfzNAEFWJf+POD6t/Sq9WJf8Ajzg+rf0oAr1YH/Hi3/XQfyNV6sD/AI8W/wCug/kaAK9Wbf8A49br/dX/ANCFVqs2/wDx63X+6v8A6EKAK1WrD/WS/wDXJ/5VVq1Yf6yX/rk/8qAKtWdN/wCP6D/fFVqs6b/x/Qf74oAr0L94fWihfvD60ATX3/H9cf8AXRv51BU99/x/XH/XRv51BQBPef61f+uaf+gioKnvP9av/XNP/QRUFAFm6/1Vr/1y/wDZmqtVm6/1Vr/1y/8AZmqtQBO3/HlF/wBdH/ktQVO3/HlF/wBdH/ktQUATp/x5y/8AXRP5NUFTp/x5y/8AXRP5NUFAE9v/AKq5/wCuf/s61BU9v/qrn/rn/wCzrUFAFiy/1x/65v8A+gGq9WLL/XH/AK5v/wCgGq9AE9j/AMftv/10X+YqOX/WP9TUlj/x+2//AF0X+YqOX/WP9TQAyrerf8hCf6/0qpVvVv8AkIT/AF/pQBUq1f8A/Lv/ANcVqrVq/wD+Xf8A64rQBVqzN/x5231b+YqtVmb/AI87b6t/MUAVqsD/AI8W/wCug/kar1YH/Hi3/XQfyNAFerEP/Htc/Rf51XqxD/x7XP0X+dAFep7T70v/AFzb+VQVPafel/65t/KgCCrFh/x+RfWq9WLD/j8i+tAFenw/61P94Uynw/61P94UASXv/H5P/vt/OoKnvf8Aj8n/AN9v51BQBa1H/j6/4An/AKCKq1a1H/j6/wCAJ/6CKq0AWbr/AFVr/wBcv/ZmqtVm6/1Vr/1y/wDZmqtQBO3/AB5Rf9dH/ktQVO3/AB5Rf9dH/ktQUATp/wAecv8A10T+TVBU6f8AHnL/ANdE/k1QUAT2/wDqrn/rn/7OtQVPb/6q5/65/wDs61BQBYsv9cf+ub/+gGq9WLL/AFx/65v/AOgGq9AE9j/x+2//AF0X+YqOX/WP9TUlj/x+2/8A10X+YqOX/WP9TQAyrerf8hCf6/0qpVvVv+QhP9f6UAVKtX//AC7/APXFaq1av/8Al3/64rQBVqxN/wAedv8AVv5iq9WJv+PO3+rfzFAFerA/48W/66D+RqvVgf8AHi3/AF0H8jQBXqzB/wAelz9F/nVarMH/AB6XP0X+dAFap7T70v8A1zb+VQVPafel/wCubfyoAgqex/4+o/rUFT2P/H1H9aAIKfD/AK1P94Uynw/61P8AeFADrn/j4l/3z/Ooqluf+PiX/fP86ioAsX3/AB9N9F/9BFV6sX3/AB9N9F/9BFV6ALN5/q7b/rkP5mq1Wbz/AFdt/wBch/M1WoAtTf8AIPtv99/6VVq1N/yD7b/ff+lVaALK/wDIPk/66r/JqrVZX/kHyf8AXVf5NVagCxb/AOpuv+uY/wDQlqvVi3/1N1/1zH/oS1XoAns/9cf+ub/+gGoKns/9cf8Arm//AKAagoAnsf8Aj9t/+ui/zFQ1NY/8ftv/ANdF/mKhoASp77/j+uP+ujfzqCp77/j+uP8Aro386AIKs33+si/65J/6CKrVZvv9ZF/1yT/0EUAVqt3X/HjZ/wC63/oRqpVu6/48bP8A3W/9CNAFSrf/ADCx/wBdv/ZaqVb/AOYWP+u3/stADtH/AOQlD+P8jXU1y2j/APISh/H+RrqaACiiigAooooAKKKKACiiigAooooAKKKKACiiigAooooAKKKKACs7Xf8AkHt/vCtGs7Xf+Qe3+8KAOftf+PqH/fX+dF1/x8y/75/nRa/8fUP++v8AOi6/4+Zf98/zoAiqxff8fTfRf5Cq9WL7/j6b6L/IUAV6nuvuwf8AXMfzNQVPdfdg/wCuY/maAIKsS/8AHnB9W/pVerEv/HnB9W/pQBXqwP8Ajxb/AK6D+RqvVgf8eLf9dB/I0AV6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GVb1b/kIT/X+lVKt6t/yEJ/r/AEoAqVav/wDl3/64rVWrV/8A8u//AFxWgCrVmb/jztvq38xVarM3/HnbfVv5igCtVgf8eLf9dB/I1XqwP+PFv+ug/kaAK9WIf+Pa5+i/zqvViH/j2ufov86AK9T2n3pf+ubfyqCp7T70v/XNv5UAQVYsP+PyL61XqxYf8fkX1oAr0+H/AFqf7wplPh/1qf7woAkvf+Pyf/fb+dQVPe/8fk/++386goAtaj/x9f8AAE/9BFVataj/AMfX/AE/9BFVaALN1/qrX/rl/wCzNVarN1/qrX/rl/7M1VqAJ2/48ov+uj/yWoKnb/jyi/66P/JagoAnT/jzl/66J/JqgqdP+POX/ron8mqCgCe3/wBVc/8AXP8A9nWoKnt/9Vc/9c//AGdagoAsWX+uP/XN/wD0A1XqxZf64/8AXN//AEA1XoAnsf8Aj9t/+ui/zFRy/wCsf6mpLH/j9t/+ui/zFRy/6x/qaAGVb1b/AJCE/wBf6VUq3q3/ACEJ/r/SgCpVq/8A+Xf/AK4rVWrV/wD8u/8A1xWgCrVib/jzt/q38xVerE3/AB52/wBW/mKAK9WB/wAeLf8AXQfyNV6sD/jxb/roP5GgCvVmD/j0ufov86rVZg/49Ln6L/OgCtU9p96X/rm38qgqe0+9L/1zb+VAEFT2P/H1H9agqex/4+o/rQBBT4f9an+8KZT4f9an+8KAHXP/AB8S/wC+f51FUtz/AMfEv++f51FQBYvv+Ppvov8A6CKr1Yvv+Ppvov8A6CKr0AWbz/V23/XIfzNVqs3n+rtv+uQ/marUAWpv+Qfbf77/ANKq1am/5B9t/vv/AEqrQBZX/kHyf9dV/k1Vqsr/AMg+T/rqv8mqtQBYt/8AU3X/AFzH/oS1Xqxb/wCpuv8ArmP/AEJar0AT2f8Arj/1zf8A9ANQVPZ/64/9c3/9ANQUAT2P/H7b/wDXRf5ioamsf+P23/66L/MVDQAlT33/AB/XH/XRv51BU99/x/XH/XRv50AQVZvv9ZF/1yT/ANBFVqs33+si/wCuSf8AoIoArVbuv+PGz/3W/wDQjVSrd1/x42f+63/oRoAqVb/5hY/67f8AstVKt/8AMLH/AF2/9loAdo//ACEofx/ka6muW0f/AJCUP4/yNdTQAUUUUAFFFFABRRRQAUUUUAFFFFABRRRQAUUUUAFFFFABRRRQAVna7/yD2/3hWjWdrv8AyD2/3hQBz9r/AMfUP++v86Lr/j5l/wB8/wA6LX/j6h/31/nRdf8AHzL/AL5/nQBFVi+/4+m+i/yFV6sX3/H030X+QoAr1Pdfdg/65j+ZqCp7r7sH/XMfzNAEFWJf+POD6t/Sq9WJf+POD6t/SgCvVgf8eLf9dB/I1XqwP+PFv+ug/kaAK9Wbf/j1uv8AdX/0IVWqzb/8et1/ur/6EKAK1WrD/WS/9cn/AJVVq1Yf6yX/AK5P/KgCrVnTf+P6D/fFVqs6b/x/Qf74oAr0L94fWihfvD60ATX3/H9cf9dG/nUFT33/AB/XH/XRv51BQBPef61f+uaf+gioKnvP9av/AFzT/wBBFQUAWbr/AFVr/wBcv/ZmqtVm6/1Vr/1y/wDZmqtQBO3/AB5Rf9dH/ktQVO3/AB5Rf9dH/ktQUATp/wAecv8A10T+TVBU6f8AHnL/ANdE/k1QUAT2/wDqrn/rn/7OtQVPb/6q5/65/wDs61BQBYsv9cf+ub/+gGq9WLL/AFx/65v/AOgGq9AE9j/x+2//AF0X+YqOX/WP9TUlj/x+2/8A10X+YqOX/WP9TQAyrerf8hCf6/0qpVvVv+QhP9f6UAVKtX//AC7/APXFaq1av/8Al3/64rQBVqzN/wAedt9W/mKrVZm/487b6t/MUAVqsD/jxb/roP5Gq9WB/wAeLf8AXQfyNAFerEP/AB7XP0X+dV6sQ/8AHtc/Rf50AV6ntPvS/wDXNv5VBU9p96X/AK5t/KgCCrFh/wAfkX1qvViw/wCPyL60AV6fD/rU/wB4Uynw/wCtT/eFAEl7/wAfk/8Avt/OoKnvf+Pyf/fb+dQUAWtR/wCPr/gCf+giqtWtR/4+v+AJ/wCgiqtAFm6/1Vr/ANcv/ZmqtVm6/wBVa/8AXL/2ZqrUATt/x5Rf9dH/AJLUFTt/x5Rf9dH/AJLUFAE6f8ecv/XRP5NUFTp/x5y/9dE/k1QUAT2/+quf+uf/ALOtQVPb/wCquf8Arn/7OtQUAWLL/XH/AK5v/wCgGq9WLL/XH/rm/wD6Aar0AT2P/H7b/wDXRf5io5f9Y/1NSWP/AB+2/wD10X+YqOX/AFj/AFNADKt6t/yEJ/r/AEqpVvVv+QhP9f6UAVKtX/8Ay7/9cVqrVq//AOXf/ritAFWrE3/Hnb/Vv5iq9WJv+PO3+rfzFAFerA/48W/66D+RqvVgf8eLf9dB/I0AV6swf8elz9F/nVarMH/Hpc/Rf50AVqntPvS/9c2/lUFT2n3pf+ubfyoAgqex/wCPqP61BU9j/wAfUf1oAgp8P+tT/eFMp8P+tT/eFADrn/j4l/3z/Ooqluf+PiX/AHz/ADqKgCxff8fTfRf/AEEVXqxff8fTfRf/AEEVXoAs3n+rtv8ArkP5mq1Wbz/V23/XIfzNVqALU3/IPtv99/6VVq1N/wAg+2/33/pVWgCyv/IPk/66r/JqrVZX/kHyf9dV/k1VqALFv/qbr/rmP/QlqvVi3/1N1/1zH/oS1XoAns/9cf8Arm//AKAagqez/wBcf+ub/wDoBqCgCex/4/bf/rov8xUNTWP/AB+2/wD10X+YqGgBKnvv+P64/wCujfzqCp77/j+uP+ujfzoAgqzff6yL/rkn/oIqtVm+/wBZF/1yT/0EUAVqt3X/AB42f+63/oRqpVu6/wCPGz/3W/8AQjQBUq3/AMwsf9dv/ZaqVb/5hY/67f8AstADtH/5CUP4/wAjXU1y2j/8hKH8f5GupoAKKKKACiiigAooooAKKKKACiiigAooooAKKKKACiiigAooooAKztd/5B7f7wrRrO13/kHt/vCgDn7X/j6h/wB9f50XX/HzL/vn+dFr/wAfUP8Avr/Oi6/4+Zf98/zoAiqxff8AH030X+QqvVi+/wCPpvov8hQBXqe6+7B/1zH8zUFT3X3YP+uY/maAIKsS/wDHnB9W/pVerEv/AB5wfVv6UAV6sD/jxb/roP5Gq9WB/wAeLf8AXQfyNAFerNv/AMet1/ur/wChCq1Wbf8A49br/dX/ANCFAFarVh/rJf8Ark/8qq1asP8AWS/9cn/lQBVqzpv/AB/Qf74qtVnTf+P6D/fFAFehfvD60UL94fWgCa+/4/rj/ro386gqe+/4/rj/AK6N/OoKAJ7z/Wr/ANc0/wDQRUFT3n+tX/rmn/oIqCgCzdf6q1/65f8AszVWqzdf6q1/65f+zNVagCdv+PKL/ro/8lqCp2/48ov+uj/yWoKAJ0/485f+uifyaoKnT/jzl/66J/JqgoAnt/8AVXP/AFz/APZ1qCp7f/VXP/XP/wBnWoKALFl/rj/1zf8A9ANV6sWX+uP/AFzf/wBANV6AJ7H/AI/bf/rov8xUcv8ArH+pqSx/4/bf/rov8xUcv+sf6mgBlW9W/wCQhP8AX+lVKt6t/wAhCf6/0oAqVav/APl3/wCuK1Vq1f8A/Lv/ANcVoAq1Zm/487b6t/MVWqzN/wAedt9W/mKAK1WB/wAeLf8AXQfyNV6sD/jxb/roP5GgCvViH/j2ufov86r1Yh/49rn6L/OgCvU9p96X/rm38qgqe0+9L/1zb+VAEFWLD/j8i+tV6sWH/H5F9aAK9Ph/1qf7wplPh/1qf7woAkvf+Pyf/fb+dQVPe/8AH5P/AL7fzqCgC1qP/H1/wBP/AEEVVq1qP/H1/wAAT/0EVVoAs3X+qtf+uX/szVWqzdf6q1/65f8AszVWoAnb/jyi/wCuj/yWoKnb/jyi/wCuj/yWoKAJ0/485f8Aron8mqCp0/485f8Aron8mqCgCe3/ANVc/wDXP/2dagqe3/1Vz/1z/wDZ1qCgCxZf64/9c3/9ANV6sWX+uP8A1zf/ANANV6AJ7H/j9t/+ui/zFRy/6x/qaksf+P23/wCui/zFRy/6x/qaAGVb1b/kIT/X+lVKt6t/yEJ/r/SgCpVq/wD+Xf8A64rVWrV//wAu/wD1xWgCrVib/jzt/q38xVerE3/Hnb/Vv5igCvVgf8eLf9dB/I1XqwP+PFv+ug/kaAK9WYP+PS5+i/zqtVmD/j0ufov86AK1T2n3pf8Arm38qgqe0+9L/wBc2/lQBBU9j/x9R/WoKnsf+PqP60AQU+H/AFqf7wplPh/1qf7woAdc/wDHxL/vn+dRVLc/8fEv++f51FQBYvv+Ppvov/oIqvVi+/4+m+i/+giq9AFm8/1dt/1yH8zVarN5/q7b/rkP5mq1AFqb/kH23++/9Kq1am/5B9t/vv8A0qrQBZX/AJB8n/XVf5NVarK/8g+T/rqv8mqtQBYt/wDU3X/XMf8AoS1Xqxb/AOpuv+uY/wDQlqvQBPZ/64/9c3/9ANQVPZ/64/8AXN//AEA1BQBPY/8AH7b/APXRf5ioamsf+P23/wCui/zFQ0AJU99/x/XH/XRv51BU99/x/XH/AF0b+dAEFWb7/WRf9ck/9BFVqs33+si/65J/6CKAK1W7r/jxs/8Adb/0I1Uq3df8eNn/ALrf+hGgCpVv/mFj/rt/7LVSrf8AzCx/12/9loAdo/8AyEofx/ka6muW0f8A5CUP4/yNdTQAUUUUAFFFFABRRRQAUUUUAFFFFABRRRQAUUUUAFFFFABRRRQAVna7/wAg9v8AeFaNZ2u/8g9v94UAc/a/8fUP++v86Lr/AI+Zf98/zotf+PqH/fX+dF1/x8y/75/nQBFVi+/4+m+i/wAhVerF9/x9N9F/kKAK9T3X3YP+uY/magqe6+7B/wBcx/M0AQVYl/484Pq39Kr1Yl/484Pq39KAK9WB/wAeLf8AXQfyNV6sD/jxb/roP5GgCvVm3/49br/dX/0IVWqzb/8AHrdf7q/+hCgCtVqw/wBZL/1yf+VVatWH+sl/65P/ACoAq1Z03/j+g/3xVarOm/8AH9B/vigCvQv3h9aKF+8PrQBNff8AH9cf9dG/nUFT33/H9cf9dG/nUFAE95/rV/65p/6CKgqe8/1q/wDXNP8A0EVBQBZuv9Va/wDXL/2ZqrVZuv8AVWv/AFy/9maq1AE7f8eUX/XR/wCS1BU7f8eUX/XR/wCS1BQBOn/HnL/10T+TVBU6f8ecv/XRP5NUFAE9v/qrn/rn/wCzrUFT2/8Aqrn/AK5/+zrUFAFiy/1x/wCub/8AoBqvViy/1x/65v8A+gGq9AE9j/x+2/8A10X+YqOX/WP9TUlj/wAftv8A9dF/mKjl/wBY/wBTQAyrerf8hCf6/wBKqVb1b/kIT/X+lAFSrV//AMu//XFaq1av/wDl3/64rQBVqzN/x5231b+YqtVmb/jztvq38xQBWqwP+PFv+ug/kar1YH/Hi3/XQfyNAFerEP8Ax7XP0X+dV6sQ/wDHtc/Rf50AV6ntPvS/9c2/lUFT2n3pf+ubfyoAgqxYf8fkX1qvViw/4/IvrQBXp8P+tT/eFMp8P+tT/eFAEl7/AMfk/wDvt/OoKnvf+Pyf/fb+dQUAWtR/4+v+AJ/6CKq1a1H/AI+v+AJ/6CKq0AWbr/VWv/XL/wBmaq1Wbr/VWv8A1y/9maq1AE7f8eUX/XR/5LUFTt/x5Rf9dH/ktQUATp/x5y/9dE/k1QVOn/HnL/10T+TVBQBPb/6q5/65/wDs61BXI+OPEWoaH4h8BWllceTb6trj2N6mxW82EafeThckEr+8gibK4Py4zgkHrqALFl/rj/1zf/0A1XqxZf64/wDXN/8A0A1XoAnsf+P23/66L/MVHL/rH+pqSx/4/bf/AK6L/MVHL/rH+poAZVvVv+QhP9f6VUq3q3/IQn+v9KAKlWr/AP5d/wDritVatX//AC7/APXFaAKtWJv+PO3+rfzFV6sTf8edv9W/mKAK9WB/x4t/10H8jVerA/48W/66D+RoAr1Zg/49Ln6L/Oq1WYP+PS5+i/zoArVPafel/wCubfyqCp7T70v/AFzb+VAEFT2P/H1H9agqex/4+o/rQBBT4f8AWp/vCmU+H/Wp/vCgB1z/AMfEv++f51FUtz/x8S/75/nUVAFi+/4+m+i/+giq9WL7/j6b6L/6CKr0AWbz/V23/XIfzNVqs3n+rtv+uQ/marUAWpv+Qfbf77/0qrVqb/kH23++/wDSqtAFlf8AkHyf9dV/k1Vqsr/yD5P+uq/yaq1AFi3/ANTdf9cx/wChLVerFv8A6m6/65j/ANCWq9AE9n/rj/1zf/0A1BU9n/rj/wBc3/8AQDUFAE9j/wAftv8A9dF/mKhqax/4/bf/AK6L/MVDQAlT33/H9cf9dG/nUFT33/H9cf8AXRv50AQVZvv9ZF/1yT/0EVWqzff6yL/rkn/oIoArVbuv+PGz/wB1v/QjVSrd1/x42f8Aut/6EaAKlW/+YWP+u3/stVKt/wDMLH/Xb/2WgB2j/wDISh/H+Rrqa5bR/wDkJQ/j/I11NABRRRQAUUUUAFFFFABRRRQAUUUUAFFFFABRRRQAUUUUAFFFFABWdrv/ACD2/wB4Vo1na7/yD2/3hQBz9r/x9Q/76/zouv8Aj5l/3z/Oi1/4+of99f50XX/HzL/vn+dAEVWL7/j6b6L/ACFV6sX3/H030X+QoAr1Pdfdg/65j+ZqCp7r7sH/AFzH8zQBBViX/jzg+rf0qvViX/jzg+rf0oAr1YH/AB4t/wBdB/I1XqwP+PFv+ug/kaAK9Wbf/j1uv91f/QhVarNv/wAet1/ur/6EKAK1WrD/AFkv/XJ/5VVq1Yf6yX/rk/8AKgCrVnTf+P6D/fFVqs6b/wAf0H++KAK9C/eH1ooX7w+tAE19/wAf1x/10b+dQVPff8f1x/10b+dQUAT3n+tX/rmn/oIqCp7z/Wr/ANc0/wDQRUFAFm6/1Vr/ANcv/ZmqtVm6/wBVa/8AXL/2ZqrUATt/x5Rf9dH/AJLUFTt/x5Rf9dH/AJLUFAE6f8ecv/XRP5NUFTp/x5y/9dE/k1QUAT2/+quf+uf/ALOtQVPb/wCquf8Arn/7OtQUAWLL/XH/AK5v/wCgGq9WLL/XH/rm/wD6Aar0AT2P/H7b/wDXRf5io5f9Y/1NSWP/AB+2/wD10X+YqOX/AFj/AFNADKt6t/yEJ/r/AEqpVvVv+QhP9f6UAVKtX/8Ay7/9cVqrVq//AOXf/ritAFWrM3/HnbfVv5iq1WZv+PO2+rfzFAFarA/48W/66D+RqvVgf8eLf9dB/I0AV6sQ/wDHtc/Rf51XqxD/AMe1z9F/nQBXqe0+9L/1zb+VQVPafel/65t/KgCCrFh/x+RfWq9WLD/j8i+tAFenw/61P94Uynw/61P94UASXv8Ax+T/AO+386gqe9/4/J/99v51BQBa1H/j6/4An/oIqrVrUf8Aj6/4An/oIqrQBZuv9Va/9cv/AGZqrVZuv9Va/wDXL/2ZqrUATt/x5Rf9dH/ktQVO3/HlF/10f+S1BQBOn/HnL/10T+TVBU6f8ecv/XRP5NUFAHAfE3/kbvhX/wBjNJ/6adRrv64D4m/8jd8K/wDsZpP/AE06jXf0AWLL/XH/AK5v/wCgGq9WLL/XH/rm/wD6Aar0AT2P/H7b/wDXRf5io5f9Y/1NSWP/AB+2/wD10X+YqOX/AFj/AFNADKt6t/yEJ/r/AEqpVvVv+QhP9f6UAVKtX/8Ay7/9cVqrVq//AOXf/ritAFWrE3/Hnb/Vv5iq9WJv+PO3+rfzFAFerA/48W/66D+RqvVgf8eLf9dB/I0AV6swf8elz9F/nVarMH/Hpc/Rf50AVqntPvS/9c2/lUFT2n3pf+ubfyoAgqex/wCPqP61BU9j/wAfUf1oAgp8P+tT/eFMp8P+tT/eFADrn/j4l/3z/Ooqluf+PiX/AHz/ADqKgCxff8fTfRf/AEEVXqxff8fTfRf/AEEVXoAs3n+rtv8ArkP5mq1Wbz/V23/XIfzNVqALU3/IPtv99/6VVq1N/wAg+2/33/pVWgCyv/IPk/66r/JqrVZX/kHyf9dV/k1VqALFv/qbr/rmP/QlqvVi3/1N1/1zH/oS1XoAns/9cf8Arm//AKAagqez/wBcf+ub/wDoBqCgCex/4/bf/rov8xUNTWP/AB+2/wD10X+YqGgBKnvv+P64/wCujfzqCp77/j+uP+ujfzoAgqzff6yL/rkn/oIqtVm+/wBZF/1yT/0EUAVqt3X/AB42f+63/oRqpVu6/wCPGz/3W/8AQjQBUq3/AMwsf9dv/ZaqVb/5hY/67f8AstADtH/5CUP4/wAjXU1y2j/8hKH8f5GupoAKKKKACiiigAooooAKKKKACiiigAooooAKKKKACiiigAooooAKztd/5B7f7wrRrO13/kHt/vCgDn7X/j6h/wB9f50XX/HzL/vn+dFr/wAfUP8Avr/Oi6/4+Zf98/zoAiqxff8AH030X+QqvVi+/wCPpvov8hQBXqe6+7B/1zH8zUFT3X3YP+uY/maAIKsS/wDHnB9W/pVerEv/AB5wfVv6UAV6sD/jxb/roP5Gq9WB/wAeLf8AXQfyNAFerNv/AMet1/ur/wChCq1Wbf8A49br/dX/ANCFAFarVh/rJf8Ark/8qq1asP8AWS/9cn/lQBVqzpv/AB/Qf74qtVnTf+P6D/fFAFehfvD60UL94fWgCa+/4/rj/ro386gqe+/4/rj/AK6N/OoKAJ7z/Wr/ANc0/wDQRUFT3n+tX/rmn/oIqCgCzdf6q1/65f8AszVWqzdf6q1/65f+zNVagCdv+PKL/ro/8lqCp2/48ov+uj/yWoKAJ0/485f+uifyaoKnT/jzl/66J/JqgoAnt/8AVXP/AFz/APZ1qCp7f/VXP/XP/wBnWoKALFl/rj/1zf8A9ANV6sWX+uP/AFzf/wBANV6AJ7H/AI/bf/rov8xUcv8ArH+pqSx/4/bf/rov8xUcv+sf6mgBlW9W/wCQhP8AX+lVKt6t/wAhCf6/0oAqVav/APl3/wCuK1Vq1f8A/Lv/ANcVoAq1Zm/487b6t/MVWqzN/wAedt9W/mKAK1WB/wAeLf8AXQfyNV6sD/jxb/roP5GgCvViH/j2ufov86r1Yh/49rn6L/OgCvU9p96X/rm38qgqe0+9L/1zb+VAEFWLD/j8i+tV6sWH/H5F9aAK9Ph/1qf7wplPh/1qf7woAkvf+Pyf/fb+dQVPe/8AH5P/AL7fzqCgC1qP/H1/wBP/AEEVVq1qP/H1/wAAT/0EVVoAs3X+qtf+uX/szVWqzdf6q1/65f8AszVWoAnb/jyi/wCuj/yWoKnb/jyi/wCuj/yWoKAJ0/485f8Aron8mqCp0/485f8Aron8mqCgDgPib/yN3wr/AOxmk/8ATTqNd/XAfE3/AJG74V/9jNJ/6adRrv6ALFl/rj/1zf8A9ANV6sWX+uP/AFzf/wBANV6AJ7H/AI/bf/rov8xUcv8ArH+pqSx/4/bf/rov8xUcv+sf6mgBlW9W/wCQhP8AX+lVKt6t/wAhCf6/0oAqVav/APl3/wCuK1Vq1f8A/Lv/ANcVoAq1Ym/487f6t/MVXqxN/wAedv8AVv5igCvVgf8AHi3/AF0H8jVerA/48W/66D+RoAr1Zg/49Ln6L/Oq1WYP+PS5+i/zoArVPafel/65t/KoK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W/+YWP+u3/ALLVSrf/ADCx/wBdv/ZaAHaP/wAhKH8f5GuprltH/wCQlD+P8jXU0AFFFFABRRRQAUUUUAFFFFABRRRQAUUUUAFFFFABRRRQAUUUUAFZ2u/8g9v94Vo1na7/AMg9v94UAc/a/wDH1D/vr/Oi6/4+Zf8AfP8AOi1/4+of99f50XX/AB8y/wC+f50ARVYvv+Ppvov8hVerF9/x9N9F/kKAK9T3X3YP+uY/magqe6+7B/1zH8zQBBViX/jzg+rf0qvViX/jzg+rf0oAr1YH/Hi3/XQfyNV6+J/En7W3xw0v9tW2+F1r8O45fAs2owQLcmxnM0loyDfeLcbhHtHzt0wNhU/MCaAPtirNv/x63X+6v/oQqtVm3/49br/dX/0IUAVqtWH+sl/65P8AyqrVqw/1kv8A1yf+VAFWrOm/8f0H++KrVZ03/j+g/wB8UAV6F+8PrRQv3h9aAJr7/j+uP+ujfzqCp77/AI/rj/ro386goAnvP9av/XNP/QRUFT3n+tX/AK5p/wCgioKALN1/qrX/AK5f+zNVarN1/qrX/rl/7M1VqAJ2/wCPKL/ro/8AJagqdv8Ajyi/66P/ACWoKAJ0/wCPOX/ron8mqCp0/wCPOX/ron8mqCgCe3/1Vz/1z/8AZ1qCp7f/AFVz/wBc/wD2dagoAsWX+uP/AFzf/wBANV6sWX+uP/XN/wD0A1XoAnsf+P23/wCui/zFRy/6x/qaksf+P23/AOui/wAxUcv+sf6mgBlW9W/5CE/1/pVSrerf8hCf6/0oAqVav/8Al3/64rVWrV//AMu//XFaAKtWZv8Ajztvq38xVarM3/HnbfVv5igCtVgf8eLf9dB/I1XqwP8Ajxb/AK6D+RoAr1Yh/wCPa5+i/wA6r1Yh/wCPa5+i/wA6AK9T2n3pf+ubfyqCp7T70v8A1zb+VAEFWLD/AI/IvrVerFh/x+RfWgCvT4f9an+8KZT4f9an+8KAJL3/AI/J/wDfb+dQVPe/8fk/++386goAtaj/AMfX/AE/9BFVataj/wAfX/AE/wDQRVWgCzdf6q1/65f+zNVarN1/qrX/AK5f+zNVagCdv+PKL/ro/wDJagqdv+PKL/ro/wDJagoAnT/jzl/66J/JqgqdP+POX/ron8mqCgDgPib/AMjd8K/+xmk/9NOo139cB8Tf+Ru+Ff8A2M0n/pp1Gu/oAsWX+uP/AFzf/wBANV6sWX+uP/XN/wD0A1XoAnsf+P23/wCui/zFRy/6x/qaksf+P23/AOui/wAxUcv+sf6mgBlW9W/5CE/1/pVSrerf8hCf6/0oAqVav/8Al3/64rVWrV//AMu//XFaAKtWJv8Ajzt/q38xVerE3/Hnb/Vv5igCvVgf8eLf9dB/I1XqwP8Ajxb/AK6D+RoAr1Zg/wCPS5+i/wA6rVZg/wCPS5+i/wA6AK1T2n3pf+ubfyqCp7T70v8A1zb+VAEFT2P/AB9R/WoKnsf+PqP60AQU+H/Wp/vCmU+H/Wp/vCgB1z/x8S/75/nUVS3P/HxL/vn+dRUAWL7/AI+m+i/+giq9WL7/AI+m+i/+giq9AFm8/wBXbf8AXIfzNVqs3n+rtv8ArkP5mq1AFqb/AJB9t/vv/SqtWpv+Qfbf77/0qrQBZX/kHyf9dV/k1Vqsr/yD5P8Arqv8mqtQBYt/9Tdf9cx/6EtV6sW/+puv+uY/9CWq9AE9n/rj/wBc3/8AQDUFT2f+uP8A1zf/ANANQUAT2P8Ax+2//XRf5ioamsf+P23/AOui/wAxUNACVPff8f1x/wBdG/nUFT33/H9cf9dG/nQBBVm+/wBZF/1yT/0EVWqzff6yL/rkn/oIoArVbuv+PGz/AN1v/QjVSrd1/wAeNn/ut/6EaAKlW/8AmFj/AK7f+y1Uq3/zCx/12/8AZaAHaP8A8hKH8f5GuprltH/5CUP4/wAjXU0AFFFFABRRRQAUUUUAFFFFABRRRQAUUUUAFFFFABRRRQAUUUUAFZ2u/wDIPb/eFaNZ+uAtp7ADJ3CgDnrX/j6h/wB9f50XX/HzL/vn+dOtY2+1Q/Kfvjt70XUbfaZflb757e9AEFWL7/j6b6L/ACFQ+W/91vyqxfRsbpvlPRe3sKAKtT3X3YP+uY/mai8t/wC635VPdRttg+U/6sdvc0AVqsS/8ecH1b+lQ+W/91vyqeWNvskHynq3b6UAVqsD/jxb/roP5GofLf8Aut+VTiNvsLDaf9YO3saAK1Wbf/j1uv8AdX/0IVB5b/3W/KrFvG32a5+U/dXt/tCgCrVqw/1kv/XJ/wCVV/Lf+635VZsY28yX5T/qn7e1AFSrOm/8f0H++Kg8t/7rflVnT42F9ASpHzjtQBVoX7w+tO8t/wC635ULG+4fK3X0oAkvv+P64/66N/OoKs30bfbZ/lP+sbt71B5b/wB1vyoAlvP9av8A1zT/ANBFQVZu428xflP+rTt/sioPLf8Aut+VAE91/qrX/rl/7M1VqtXUbeVa/Kf9X6f7TVX8t/7rflQBK3/HlF/10f8AktQVZaNvscXyn/WN29lqDy3/ALrflQBKn/HnL/10T+TVBVlI2+xy/Kfvp29mqDy3/ut+VAEtv/qrn/rn/wCzrUFWbeNvKuflP+r9P9pag8t/7rflQBNZf64/9c3/APQDVerNnG3nH5T9x+3+yag8t/7rflQBLY/8ftv/ANdF/mKjl/1j/U1NYxt9st/lP+sXt71HJG/mP8rdT2oAiq3q3/IQn+v9KreW/wDdb8qt6ojHUJiFJGfT2oApVav/APl3/wCuK1X8t/7rflVq+jY/Z/lP+pXtQBTqzN/x5231b+YqDy3/ALrflViaNvsdv8p6t29xQBVqwP8Ajxb/AK6D+RqHy3/ut+VTiNvsLDaf9YO3saAK1WIf+Pa5+i/zqHy3/ut+VTwxt9nuPlPRe3vQBWqe0+9L/wBc2/lUXlv/AHW/Kp7WNt0vyn/Vt29qAK1WLD/j8i+tQ+W/91vyqxYxt9si+U9fSgCrT4f9an+8KTy3/ut+VPhjfzU+VvvDtQA69/4/J/8Afb+dQVYvI2+2T/Kfvt296h8t/wC635UAWNR/4+v+AJ/6CKq1b1CNjdcKfuJ2/wBkVW8t/wC635UAT3X+qtf+uX/szVWq1dRt5Vr8p/1fp/tNVfy3/ut+VAErf8eUX/XR/wCS1BVlo2+xxfKf9Y3b2WoPLf8Aut+VAEqf8ecv/XRP5NUFWUjb7HL8p++nb2aoPLf+635UAeffE3/kbvhX/wBjNJ/6adRrv64H4nRt/wAJd8KvlP8AyM0nb/qE6jXoHlv/AHW/KgCay/1x/wCub/8AoBqvVmzjbzj8p+4/b/ZNQeW/91vyoAlsf+P23/66L/MVHL/rH+pqaxjb7Zb/ACn/AFi9veo5I38x/lbqe1AEVW9W/wCQhP8AX+lVvLf+635Vb1RGOoTEKSM+ntQBSq1f/wDLv/1xWq/lv/db8qtX0bH7P8p/1K9qAKdWJv8Ajzt/q38xUPlv/db8qsTRt9jt/lPVu3uKAKtWB/x4t/10H8jUPlv/AHW/KpxG32FhtP8ArB29jQBWqzB/x6XP0X+dQeW/91vyqxDG32W5+U9F7e9AFWp7T70v/XNv5VF5b/3W/Kp7WNt0vyn/AFbdvagCtU9j/wAfUf1qLy3/ALrflU9lG32qP5T19KAK1Ph/1qf7wpPLf+635U+GN/NT5W+8O1ABc/8AHxL/AL5/nUVT3EbfaJflb757e9ReW/8Adb8qAJr7/j6b6L/6CKr1avo2Ny3ynovb/ZFV/Lf+635UAT3n+rtv+uQ/marVbvI22W3yn/VDt7mq3lv/AHW/KgCxN/yD7b/ff+lVauTRt/Z9uNp++/b6VV8t/wC635UATr/yD5P+uq/yaq1W1jb+z5BtOfNXt7NVby3/ALrflQBNb/6m6/65j/0Jar1Zt428m5+U/wCrHb/aWoPLf+635UAS2f8Arj/1zf8A9ANQVZs4284/Kf8AVv2/2DUHlv8A3W/KgCWx/wCP23/66L/MVDVixjb7Zb/Kf9Yvb3qHy3/ut+VADKnvv+P64/66N/OovLf+635VPfRt9tn+U/6xu3vQBWqzff6yL/rkn/oIqDy3/ut+VWb6NvMi+U/6pO3+yKAKlW7r/jxs/wDdb/0I1W8t/wC635VbuY2+xWfyn7rdv9o0AUqt/wDMLH/Xb/2Wq3lv/db8qteW39lgbTnzvT/ZoAXR/wDkJQ/j/I11Ncxo6MuowkqQOe3sa6egAooooAKKKKACiiigAooooAKKKKACiiigAooooAKKKKACiiigArP1xiunsQcHcK0Kztd/5B7f7woAwbWRvtUPzH747+9F1I32mX5m++e/vTbX/j6h/wB9f50XX/HzL/vn+dADPMf+8351YvpGF03zHovf2FVasX3/AB9N9F/kKAIfMf8AvN+dT3UjbYPmP+rHf3NVqnuvuwf9cx/M0AReY/8Aeb86nlkb7JB8x6t3+lVqsS/8ecH1b+lAEPmP/eb86nEjfYWO4/6wd/Y1WqwP+PFv+ug/kaAIfMf+8351Yt5G+zXPzH7q9/8AaFVas2//AB63X+6v/oQoAg8x/wC8351ZsZGMkuWP+qfv7VUq1Yf6yX/rk/8AKgCv5j/3m/OrOnyMb6AFifnHeqlWdN/4/oP98UAQ+Y/95vzoWR9w+ZuvrTaF+8PrQBYvpG+2z/Mf9Y3f3qDzH/vN+dS33/H9cf8AXRv51BQBZu5G8xfmP+rTv/sioPMf+8351Lef61f+uaf+gioKALV1I3lWvzH/AFfr/tNVfzH/ALzfnU91/qrX/rl/7M1VqALLSN9ji+Y/6xu/stQeY/8Aeb86lb/jyi/66P8AyWoKALKSN9jl+Y/fTv7NUHmP/eb86lT/AI85f+uifyaoKALNvI3lXPzH/V+v+0tQeY/95vzqW3/1Vz/1z/8AZ1qCgCzZyN5x+Y/cfv8A7JqDzH/vN+dTWX+uP/XN/wD0A1XoAs2MjfbLf5j/AKxe/vUckj+Y/wAzdT3p1j/x+2//AF0X+YqOX/WP9TQAnmP/AHm/OreqSMNQmAYgZ9faqVW9W/5CE/1/pQBW8x/7zfnVq+kYfZ/mP+pXvVOrV/8A8u//AFxWgCv5j/3m/OrE0jfY7f5j1bv7iqtWZv8Ajztvq38xQBB5j/3m/OpxI32FjuP+sHf2NVqsD/jxb/roP5GgCHzH/vN+dTwyN9nuPmPRe/vVarEP/Htc/Rf50AQ+Y/8Aeb86ntZG3S/Mf9W3f2qtU9p96X/rm38qAIvMf+8351YsZG+2RfMevrVWrFh/x+RfWgCHzH/vN+dPhkfzU+ZvvDvUVPh/1qf7woAlvJG+2T/Mfvt396h8x/7zfnUt7/x+T/77fzqCgC3qEjC64Y/cTv8A7Iqt5j/3m/OrGo/8fX/AE/8AQRVWgC1dSN5Vr8x/1fr/ALTVX8x/7zfnU91/qrX/AK5f+zNVagCy0jfY4vmP+sbv7LUHmP8A3m/OpW/48ov+uj/yWoKALKSN9jl+Y/fTv7NUHmP/AHm/OpU/485f+uifyaoKAOB+J0jf8Jd8KvmP/IzSd/8AqE6jXoHmP/eb868++Jv/ACN3wr/7GaT/ANNOo139AFmzkbzj8x+4/f8A2TUHmP8A3m/OprL/AFx/65v/AOgGq9AFmxkb7Zb/ADH/AFi9/eo5JH8x/mbqe9Osf+P23/66L/MVHL/rH+poATzH/vN+dW9UkYahMAxAz6+1Uqt6t/yEJ/r/AEoAreY/95vzq1fSMPs/zH/Ur3qnVq//AOXf/ritAFfzH/vN+dWJpG+x2/zHq3f3FVasTf8AHnb/AFb+YoAh8x/7zfnU4kb7Cx3H/WDv7Gq1WB/x4t/10H8jQBD5j/3m/OrEMjfZbn5j0Xv71VqzB/x6XP0X+dAEHmP/AHm/Op7WRt0vzH/Vt39qrVPafel/65t/KgCLzH/vN+dT2Ujfao/mPX1qtU9j/wAfUf1oAi8x/wC8350+GR/NT5m+8O9RU+H/AFqf7woAkuJG+0S/M33z396i8x/7zfnT7n/j4l/3z/OoqALV9IwuW+Y9F7/7Iqv5j/3m/Opr7/j6b6L/AOgiq9AFu8kbZbfMf9UO/uareY/95vzqe8/1dt/1yH8zVagC5NI39n253H779/pVXzH/ALzfnVib/kH23++/9Kq0AW1kb+z5DuOfNXv7NVbzH/vN+dTr/wAg+T/rqv8AJqrUAWbeRvJufmP+rHf/AGlqDzH/ALzfnU1v/qbr/rmP/QlqvQBZs5G84/Mf9W/f/YNQeY/95vzqWz/1x/65v/6AagoAs2MjfbLf5j/rF7+9Q+Y/95vzqSx/4/bf/rov8xUNAC+Y/wDeb86nvpG+2z/Mf9Y3f3qtU99/x/XH/XRv50AReY/95vzqzfSMJIsMf9Unf/ZFVKs33+si/wCuSf8AoIoAg8x/7zfnVu5kb7FZ/Mfut3/2jVKrd1/x42f+63/oRoAreY/95vzq15jf2WDuOfO9f9mqdW/+YWP+u3/stAEmjuzajCCxI57+xrp65bR/+QlD+P8AI11NABRRRQAUUUUAFFFFABRRRQAUUUUAFFFFABRRRQAUUUUAFFFFABWdrv8AyD2/3hWjVDWtpsW3Egbh0GaAOdtf+PqH/fX+dF1/x8y/75/nUtqsX2mLDuTvH8A9frSXKxfaJcu+d5/gHr9aAK1WL7/j6b6L/IUzbD/z0f8A74H+NT3qxfaWy7A4H8A9B70AU6nuvuwf9cx/M03bD/z0f/vgf41NcrFthy7f6sfwD1PvQBUqxL/x5wfVv6UzbD/z0f8A74H+NTyLF9lg+dsZbHyD296AKdWB/wAeLf8AXQfyNM2w/wDPR/8Avgf41OFi+xH53x5g/gHofegCnVm3/wCPW6/3V/8AQhUe2H/no/8A3wP8asQLF9nucO2Noz8g9R70AUqtWH+sl/65P/KotsP/AD0f/vgf41YsVi8yXDsf3T/wD0+tAFKrOm/8f0H++Kj2w/8APR/++B/jVjT1i+3QYdid46oP8aAKdC/eH1qTbD/z0f8A74H+NKqw7h+8fr/cH+NAC33/AB/XH/XRv51BVu9WL7ZPl2B3tn5B6/WodsP/AD0f/vgf40AOvP8AWr/1zT/0EVBVu6WLzFy7j92n8A/uj3qHbD/z0f8A74H+NAEl1/qrX/rl/wCzNVart0sXl22XYfu+PkH94+9V9sP/AD0f/vgf40AOb/jyi/66P/Jagq2yxfY4/nfHmN/APRfeodsP/PR/++B/jQA5P+POX/ron8mqCraLF9jl+dsb0/gHo3vUO2H/AJ6P/wB8D/GgDwj49ftr/DL9mfxNpfh3xneaguq6tAk6xWFoZhb27SlBPKcjCZjfhdzfKcKa9ssb631Kyt7y0mS4tbiNZYpozlXRhlWB7ggg15p8XP2TfhN8ftf03XvHXhdNb1XSIfLt7gyywFot+RFJ5ci+YgZiwVsgEt2ZgfVI4beGNY0ZlRQFVRGMADoOtAEtl/rj/wBc3/8AQDVerlmsXnHDsTsf+Af3T71Bth/56P8A98D/ABoAdY/8ftv/ANdF/mKjl/1j/U1Ys1i+2QYdyfMXHyD1+tRyLD5jfvH6n+Af40AQVb1b/kIT/X+lQ7Yf+ej/APfA/wAataosX2+bc7A57KD2+tAFCrV//wAu/wD1xWotsP8Az0f/AL4H+NWb5Yv3GXYfulx8g/xoAo1Zm/487b6t/MVHth/56P8A98D/ABqxMsX2S3y7Yy2PkHqPegClVgf8eLf9dB/I0zbD/wA9H/74H+NThYvsR+d8eYP4B6H3oAp1Yh/49rn6L/OmbYf+ej/98D/Gp4Vi+z3HzvjC5+Qev1oAp1JFcRW+8yyJEGQqu9gMkjgD3pdsP/PR/wDvgf418jft1/sR6/8AtaX3hO98PeM4tEbRFmSXT9SjkNuyuQxmj2E4lG0Lgj5hj5l24IB9aVYsP+PyL61g+B/DI8HeC9B0GbVbrWJtLsILJ9QukHm3JjjVDI/P3mxk/XvXRWKxfa4sOxOf7g/xoAp0+H/Wp/vCnbYf+ej/APfA/wAadEsPmJ+8fqP4B/jQAXv/AB+T/wC+386gq3eLF9rmy7g72/gHr9ah2w/89H/74H+NAEuo/wDH1/wBP/QRVWr2oLF9p5dgdi9EH90e9VtsP/PR/wDvgf40ASXX+qtf+uX/ALM1Vqu3SxeXbZdh+74+Qf3j71X2w/8APR/++B/jQA5v+PKL/ro/8lqCrbLF9jj+d8eY38A9F96h2w/89H/74H+NADk/485f+uifyaoKtosX2OX52xvT+Aeje9Q7Yf8Ano//AHwP8aAPO/ib/wAjd8K/+xmk/wDTTqNd/XCfE5Yv+Eu+FWHf/kZ5M/IP+gTqPvXoG2H/AJ6P/wB8D/GgB9l/rj/1zf8A9ANV6uWaxeccOxOx/wCAf3T71Bth/wCej/8AfA/xoAdY/wDH7b/9dF/mKjl/1j/U1Ys1i+2QYdyfMXHyD1+tRyLD5jfvH6n+Af40AQVb1b/kIT/X+lQ7Yf8Ano//AHwP8ataosX2+bc7A57KD2+tAFCrV/8A8u//AFxWotsP/PR/++B/jVm+WL9xl2H7pcfIP8aAKNWJv+PO3+rfzFM2w/8APR/++B/jU8yxfZLf52xlsfIPUe9AFOrA/wCPFv8AroP5GmbYf+ej/wDfA/xqcLF9iPzvjzB/APQ+9AFOrMH/AB6XP0X+dR7Yf+ej/wDfA/xqxCsX2W5w7YwufkHr9aAKVT2n3pf+ubfypu2H/no//fA/xqa1WLdJh3/1bfwD0+tAFSp7H/j6j+tN2w/89H/74H+NTWaxfao8O5Of7g/xoAqU+H/Wp/vCnbYf+ej/APfA/wAadEsPmJ+8fqP4B/jQA25/4+Jf98/zqKrNwsX2iXMj53H+Aev1qPbD/wA9H/74H+NAD77/AI+m+i/+giq9XL1YvtDZdgcL/APQe9QbYf8Ano//AHwP8aAJLz/V23/XIfzNVqu3axbLfLsP3Qx8g9T71X2w/wDPR/8Avgf40ASzf8g+2/33/pVWr0yxfYbf52xufHyD296rbYf+ej/98D/GgCRf+QfJ/wBdV/k1VquqsX2CT52x5i87B6N71X2w/wDPR/8Avgf40APt/wDU3X/XMf8AoS1Xq5brF5Nzh2/1Yz8g/vL71Bth/wCej/8AfA/xoAdZ/wCuP/XN/wD0A1BVuzWLzjh2PyP/AAD+6feodsP/AD0f/vgf40AOsf8Aj9t/+ui/zFQ1as1i+2QYdyfMXHyD1+tQ7Yf+ej/98D/GgCKp77/j+uP+ujfzpu2H/no//fA/xqa9WL7ZPl2B3tn5B6/WgCpVm+/1kX/XJP8A0EVHth/56P8A98D/ABqxerFviy7D90n8A/uj3oApVbuv+PGz/wB1v/QjUO2H/no//fA/xq1cLF9jtMu2MNj5f9o+9AFCrf8AzCx/12/9lqHbD/z0f/vgf41Z2xf2aPnbHnddg/u/WgBNH/5CUP4/yNdTXNaSsf8AaEO12J54K47H3rpaACiiigAooooAKKKKACiiigAooooAKKKKACiiigAooooAKKKKACs7Xf8AkHt/vCtGs7Xf+Qe3+8KAOftf+PqH/fX+dF1/x8y/75/nRa/8fUP++v8AOi6/4+Zf98/zoAiqxff8fTfRf5Cq9WL7/j6b6L/IUAV6nuvuwf8AXMfzNQVPdfdg/wCuY/maAIKsS/8AHnB9W/pVerEv/HnB9W/pQBXqwP8Ajxb/AK6D+RqvVgf8eLf9dB/I0AV6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GVb1b/kIT/X+lVKt6t/yEJ/r/AEoAqVav/wDl3/64rVWrV/8A8u//AFxWgCrVmb/jztvq38xVarM3/HnbfVv5igCtVgf8eLf9dB/I1XqwP+PFv+ug/kaAK9WIf+Pa5+i/zqvViH/j2ufov86AK9T2n3pf+ubfyqCp7T70v/XNv5UAQVYsP+PyL61XqxYf8fkX1oAr0+H/AFqf7wplPh/1qf7woAkvf+Pyf/fb+dQVPe/8fk/++386goAtaj/x9f8AAE/9BFVataj/AMfX/AE/9BFVaALN1/qrX/rl/wCzNVarN1/qrX/rl/7M1VqAJ2/48ov+uj/yWoKnb/jyi/66P/JagoAnT/jzl/66J/JqgqdP+POX/ron8mqCgDgPib/yN3wr/wCxmk/9NOo139cB8Tf+Ru+Ff/YzSf8App1Gu/oAsWX+uP8A1zf/ANANV6sWX+uP/XN//QDVegCex/4/bf8A66L/ADFRy/6x/qaksf8Aj9t/+ui/zFRy/wCsf6mgBlW9W/5CE/1/pVSrerf8hCf6/wBKAKlWr/8A5d/+uK1Vq1f/APLv/wBcVoAq1Ym/487f6t/MVXqxN/x52/1b+YoAr15PcftbfCm1+Lg+FEviyBPG7TrELEwy+X5zLkQ+dt8vzCCPl3dTjrxXrFeC3n7DHwsvvjuvxkmstRPilLyO9+zi8IszdKMrcGPG7fkA43bMj7vWgD3qrMH/AB6XP0X+dVqswf8AHpc/Rf50AVqntPvS/wDXNv5VBU9p96X/AK5t/KgCCp7H/j6j+tQVPY/8fUf1oAgp8P8ArU/3hTKfD/rU/wB4UAOuf+PiX/fP86iqW5/4+Jf98/zqKgCxff8AH030X/0EVXqxff8AH030X/0EVXoAs3n+rtv+uQ/marVZvP8AV23/AFyH8zVagC1N/wAg+2/33/pVWrU3/IPtv99/6VVoAsr/AMg+T/rqv8mqtVlf+QfJ/wBdV/k1VqALFv8A6m6/65j/ANCWq9WLf/U3X/XMf+hLVegCez/1x/65v/6Aagqez/1x/wCub/8AoBqCgCex/wCP23/66L/MVDU1j/x+2/8A10X+YqGgBKnvv+P64/66N/OoKnvv+P64/wCujfzoAgqzff6yL/rkn/oIqtVm+/1kX/XJP/QRQBWq3df8eNn/ALrf+hGqlW7r/jxs/wDdb/0I0AVKt/8AMLH/AF2/9lqpVv8A5hY/67f+y0AO0f8A5CUP4/yNdTXLaP8A8hKH8f5GupoAKKKKACiiigAooooAKKKKACiiigAoorz3xt8fvAfw9159F1vXDHqkUK3NzbWdlcXjWcLdJrnyI3FvH/00l2rjnNAHoVcB8avjj4S+AfhBvEHiy+eCKR/s9lY2sRmutQuCCUt4Ixy8jY4HAHUkAE12Wi61p/iTR7LVdKvbfUtMvYUuLa8tZBJFNGwBV0YcMpBBBFUPGGg22uaNcmSwgvb6CCY2byRK7xSNGyZjJHykhiuRjgkVMm0m0NWvqcT8F/2hfDvxg+BOj/FV8eFfDuoRTTMdauI4hbLFPJCTJJnYBmMnOehFd14V8ZaB460san4b1zTfEOmlzGLzSruO5h3Dqu9CRkema/PW7/Zi+Kd9/wAE8/gz4Tg8PXH/AAkXhPxB/a+teFJvJaa7tlvLp9gSQ+VKwEscgic7XHHJwD6F+y1+zbquv/8AC1dR8RaX4t+Hfh/xVc6ebSzgmg0C8mNsjAzi2sCBZkk7GUOTIBuOO+skuZpbERvyps+mtO/aD8B618Kdd+JGm639u8IaKl295fJbyxlfs27zlCSKrEgqQOOTjGa87+C/7ZmmfFfx5onhXUvBXiDwPfeI9E/4SHw9JrBgkj1Syycsphkfy324bY+DjPTjd5F8Of8AgnxrPgf9mr4geE7nxLd3XjLXLDV7K1hi168m0fbcMzQloJAqiThQ0mzOSxye+R8Gfhb8TfiL8W/hLq+vfD3UPAlp8LvBF14buJtcnj8rUdRa3Fsog8ly7wlTv8wYHBAOcZheZZ6x8H/26H+NvjHT9O8O/CLxrJ4Zvb2W1j8WvAn2BY0d085jnIQlCPY8dq+ldd/5B7f7wr85Pg/+zj4n0z4xfCc+E/gfqfwZ1jwnqckvi3xD/bLXGm6hYHeRBDI0zNc+YDjlfkLYOAMj9ANX8G6bb6/J4mRr/wDtRlERVtSuWtduAvFsZPJBwOuzOec55p6WJ6kVr/x9Q/76/wA6Lr/j5l/3z/Op7a8ka4iB8vBcf8s19fpSXF5ItxKB5f3j/wAs19fpSGVKsX3/AB9N9F/kKT7ZL/0z/wC/a/4VPeXci3DAbMYHWNT2HtQBRqe6+7B/1zH8zR9sl/6Z/wDftf8ACpri7kVYcbOYwf8AVr6n2oApVYl/484Pq39KT7ZL/wBM/wDv2v8AhU8l3ILWE/Jklv8Almvt7UAUasD/AI8W/wCug/kaT7ZL/wBM/wDv2v8AhU/2uT7GW+TPmAf6tfQ+1AFGrNv/AMet1/ur/wChCm/bJf8Apn/37X/CrEF1I1vcEhMhRj92vqPagChVqw/1kv8A1yf+VM+2S/8ATP8A79r/AIVYsrqRnkzs/wBUx4jUdvpQBQqzpv8Ax/Qf74pv2yX/AKZ/9+1/wqxYXUjXsKnZgsOkaj+lAFGhfvD61P8AbJf+mf8A37X/AAoW8k3D/V9f+ea/4UAJff8AH9cf9dG/nUFXby7kW8nA2YDsOY1Pf6VD9sl/6Z/9+1/woALz/Wr/ANc0/wDQRUFXbq7kWRQNn3EP+rX+6Paoftkv/TP/AL9r/hQA66/1Vr/1y/8AZmqtV+5upFjtsbOY8/6tf7x9qr/bJf8Apn/37X/CgAb/AI8ov+uj/wAlqCrrXcn2OM/JnzGH+rX0X2qH7ZL/ANM/+/a/4UACf8ecv/XRP5NUFXVu5Pskp+TO9R/q19G9qh+2S/8ATP8A79r/AIUAFv8A6q5/65/+zrUFXbe7kaO4PycR5/1a/wB5faoftkv/AEz/AO/a/wCFAC2X+uP/AFzf/wBANV6vWd3I0xB2fcc/6tf7p9qg+2S/9M/+/a/4UAFj/wAftv8A9dF/mKjl/wBY/wBTVqzu5GvIAdmC6jiNR3+lRyXknmN/q+p/5Zr/AIUAVqt6t/yEJ/r/AEqP7ZL/ANM/+/a/4Va1K6kjvplGzAPeNT2+lAGdVq//AOXf/ritM+2S/wDTP/v2v+FWb26kXyMbOYlPMan+lAGfVmb/AI87b6t/MU37ZL/0z/79r/hVia6kFrbn5Mkt/wAs19R7UAUKsD/jxb/roP5Gk+2S/wDTP/v2v+FT/a5PsZb5M+YB/q19D7UAUasQ/wDHtc/Rf50n2yX/AKZ/9+1/wqeG6kNvOfkyAP8Almvr9KAKNT2n3pf+ubfyo+2S/wDTP/v2v+FTWt3Ixkzs/wBWx/1a+n0oApVYsP8Aj8i+tJ9sl/6Z/wDftf8ACp7K7ka6iB2Yz2jUf0oAo0+H/Wp/vCpPtkv/AEz/AO/a/wCFPivJDIg/d9R/yzX/AAoAZe/8fk/++386gq7eXci3UwGzAcjmNT3+lQ/bJf8Apn/37X/CgB+o/wDH1/wBP/QRVWr9/dSLcYGzG1esan+Ee1V/tkv/AEz/AO/a/wCFADrr/VWv/XL/ANmaq1X7m6kWO2xs5jz/AKtf7x9qr/bJf+mf/ftf8KABv+PKL/ro/wDJagq613J9jjPyZ8xh/q19F9qh+2S/9M/+/a/4UACf8ecv/XRP5NUFXVu5Pskp+TO9R/q19G9qh+2S/wDTP/v2v+FAHnPxN/5G74V/9jNJ/wCmnUa7+uG+J13IfF3wqPyceJ5D/q1/6BOo+1egfbJf+mf/AH7X/CgBbL/XH/rm/wD6Aar1es7uRpiDs+45/wBWv90+1QfbJf8Apn/37X/CgAsf+P23/wCui/zFRy/6x/qatWd3I15ADswXUcRqO/0qOS8k8xv9X1P/ACzX/CgCtVvVv+QhP9f6VH9sl/6Z/wDftf8ACrWpXUkd9Mo2YB7xqe30oAzqtX//AC7/APXFaZ9sl/6Z/wDftf8ACrN7dSL5GNnMSnmNT/SgDPqxN/x52/1b+YpPtkv/AEz/AO/a/wCFTy3UgtYD8mSW/wCWa+o9qAKNWB/x4t/10H8jSfbJf+mf/ftf8Kn+1yfYy3yZ8wD/AFa+h9qAKNWYP+PS5+i/zpv2yX/pn/37X/CrEN1IbW4PyZG3H7tfX6UAUKntPvS/9c2/lR9sl/6Z/wDftf8ACprW7kYyZ2f6tj/q19PpQBSqex/4+o/rR9sl/wCmf/ftf8Kms7uRrmMHZjPaNR/SgClT4f8AWp/vCpPtkv8A0z/79r/hT4ryQyIP3fUf8s1/woAiuf8Aj4l/3z/Ooqt3F5ItxIB5f3j/AMs19fpUf2yX/pn/AN+1/wAKAFvv+Ppvov8A6CKr1evLuRbhgNmML1jU9h7VB9sl/wCmf/ftf8KAHXn+rtv+uQ/marVfurqRUt8bOY8/6tfU+1V/tkv/AEz/AO/a/wCFAD5v+Qfbf77/ANKq1oS3UgsbdvkyWf8A5Zr7e1Vvtkv/AEz/AO/a/wCFADl/5B8n/XVf5NVar63Un2GRvkz5ij/Vr6H2qv8AbJf+mf8A37X/AAoAW3/1N1/1zH/oS1Xq9b3cjRXB+ThAf9Wv95faoPtkv/TP/v2v+FABZ/64/wDXN/8A0A1BV20u5GmIOz7jn/Vr/dPtUP2yX/pn/wB+1/woALH/AI/bf/rov8xUNXLO7ka8gB2YLqOI1Hf6VF9sl/6Z/wDftf8ACgCvU99/x/XH/XRv50fbJf8Apn/37X/Cpry7kW8nA2YDsOY1Pf6UAUqs33+si/65J/6CKb9sl/6Z/wDftf8ACrF5dSK8eNn+qQ8xqf4R7UAUKt3X/HjZ/wC63/oRqP7ZL/0z/wC/a/4VauLqRbO0I2ZYNn92v94+1AGdVv8A5hY/67f+y1H9sl/6Z/8Aftf8Ks/apP7NDfJnzcf6tcfd9MUAM0f/AJCUP4/yNdTXN6VdPJqESnZg56Io7H0FdJQAUUV5r8eP2gPC37OfhnSPEHi8Xy6TqOrQ6R9osYBN9meRJH82VdwPlKsTlioZh2U0DSb2PSqK5C++KOjWXj3wn4TUT3V74m0+91Owu7cI9t5NqbfeWfdnLfaoyu0EEBskcZ6+nZrclNPYKKKKQwooooAKKKKAK+oXg0+xuboxTTiCNpTFboXkfaCdqqOSxxwO5r5a8aeJPGXgv4k+KdQ8AjWbWDxHPZ6jqlvqXw9u9XSK4FjbwhoZobqDB8mKFWicNh1bkZIr6sZQylT0IxXwJ4w8K3ng34teJtE8FaP4w1+O+8SQaRPf6n8V9R0wzao2ixXgjVI4ZSyfZoolEkr53nbwiqQAfXvwF8P2XhX4P+GNLsH1CS3t7YjzNVthbXLOXZpGeIACMlyx2D7owO1d/Xmf7NclhN8DPCDaboy+Hrb7IQdKW+lvTaSCRhJE08qq0rK4cMxGC2cEjBPplABRRRQAUUUUAFZ2u/8AIPb/AHhWjWdrv/IPb/eFAHP2v/H1D/vr/Oi6/wCPmX/fP86LX/j6h/31/nRdf8fMv++f50ARVYvv+Ppvov8AIVXqxff8fTfRf5CgCvU9192D/rmP5moKnuvuwf8AXMfzNAEFWJf+POD6t/Sq9WJf+POD6t/SgCvVgf8AHi3/AF0H8jVerA/48W/66D+RoAr1Zt/+PW6/3V/9CFVqs2//AB63X+6v/oQoArVasP8AWS/9cn/lVWrVh/rJf+uT/wAqAKtWdN/4/oP98VWqzpv/AB/Qf74oAr0L94fWihfvD60ATX3/AB/XH/XRv51BU99/x/XH/XRv51BQBPef61f+uaf+gioKnvP9av8A1zT/ANBFQUAWbr/VWv8A1y/9maq1Wbr/AFVr/wBcv/ZmqtQBO3/HlF/10f8AktQVO3/HlF/10f8AktQUATp/x5y/9dE/k1QVOn/HnL/10T+TVBQBPb/6q5/65/8As61BU9v/AKq5/wCuf/s61BQBYsv9cf8Arm//AKAar1Ysv9cf+ub/APoBqvQBPY/8ftv/ANdF/mKjl/1j/U1JY/8AH7b/APXRf5io5f8AWP8AU0AMq3q3/IQn+v8ASqlW9W/5CE/1/pQBUq1f/wDLv/1xWqtWr/8A5d/+uK0AVaszf8edt9W/mKrVZm/487b6t/MUAVqsD/jxb/roP5Gq9WB/x4t/10H8jQBXqxD/AMe1z9F/nVerEP8Ax7XP0X+dAFep7T70v/XNv5VBU9p96X/rm38qAIKsWH/H5F9ar1YsP+PyL60AV6fD/rU/3hTKfD/rU/3hQBJe/wDH5P8A77fzqCp73/j8n/32/nUFAFrUf+Pr/gCf+giqtWtR/wCPr/gCf+giqtAFm6/1Vr/1y/8AZmqtVm6/1Vr/ANcv/ZmqtQBO3/HlF/10f+S1BU7f8eUX/XR/5LUFAE6f8ecv/XRP5NXIfET4meG/hTocOr+J9QOnWM1wlpE6wSTNJKwYqipGrMSQrHgdjXXp/wAecv8A10T+TV8vft9/8kz8G/8AY22n/pPc1z4io6NGdVL4U39yMK9R0aU6i6Jv7kP8dftSfDnWfEXgC6s9V1CWDS9de8u2/sS+Xy4jp17CGwYef3k0YwMn5s9ASPR/B/7S/wAPPHniay8P6NrNzNq17v8As8E+l3duJNiF2w0kSrwqk8ntXwfXb/s+/wDJxnw//wCul9/6RTV+d5XxZWzDGU8LKkkpdbvtc+Ey3iarjsXDDyppKXW77H6I2X+uP/XN/wD0A1XqxZf64/8AXN//AEA1Xr9MP0Insf8Aj9t/+ui/zFRy/wCsf6mpLH/j9t/+ui/zFRy/6x/qaAGVb1b/AJCE/wBf6VUq3q3/ACEJ/r/SgCpVq/8A+Xf/AK4rVWrV/wD8u/8A1xWgCrVib/jzt/q38xVerE3/AB52/wBW/mKAK9WB/wAeLf8AXQfyNV6sD/jxb/roP5GgCvVmD/j0ufov86rVZg/49Ln6L/OgCtU9p96X/rm38qgqe0+9L/1zb+VAEFT2P/H1H9agqex/4+o/rQBBT4f9an+8KZT4f9an+8KAHXP/AB8S/wC+f51FUtz/AMfEv++f51FQBYvv+Ppvov8A6CKr1Yvv+Ppvov8A6CKpXl3Bp9rNdXMqW9tCjSSyyMFVFAyWJPQADOaAL15/q7b/AK5D+ZqtXjPwZ/bO+FX7RXii98OeCddmvtW022M7w3FnJAJolk2mSMsBuUFl9D8w4617NQBam/5B9t/vv/SqtWpv+Qfbf77/ANKq0AWV/wCQfJ/11X+TVWqyv/IPk/66r/JqrUAWLf8A1N1/1zH/AKEtV6sW/wDqbr/rmP8A0Jar0AT2f+uP/XN//QDUFT2f+uP/AFzf/wBANQUAT2P/AB+2/wD10X+YqGprH/j9t/8Arov8xUNACVPff8f1x/10b+dQVPff8f1x/wBdG/nQBBVm+/1kX/XJP/QRVarN9/rIv+uSf+gigCtVu6/48bP/AHW/9CNVKt3X/HjZ/wC63/oRoAqVb/5hY/67f+y1Uq3/AMwsf9dv/ZaAHaP/AMhKH8f5GuprltH/AOQlD+P8jXU0AFeNftJ/DvWfiI/wrTSdMXU7fR/HOn6tqaPJGqx2UcVwsrkOw3gGRRtXJOeh5r2Ws3WNSfTvJ2bfn3Z3D0x/jUytbUuF76HzT4D+A3jT4c/tMeFI7S3W/wDhH4d0jWV0W+kukM+m/bXs2GnNGSHaONrVzG4DYSQISNgz9UVzX/CTT+kX5H/Gj/hJp/SL8j/jQ6iaS7DVGSbfc6Wiqml3bXtmsrbckkfL0rm9L+L/AIH1zxPfeHdP8W6Pea5Y+Z9osIb2NpY/LJEoIz1QjDgfdPDYqiGrHX0VxOm/G3wBrHhjUvEdl4y0W60LTXEV5qEV7G0MLEgIGbPViy7f725ducim6l8cvh7o/hnTPEN9400S10PU2ZbO/lvoxFOVOH2tn+A53f3MHdjFAjuKKbHIssaujB0YZVlOQQehBp1ABXzd8QPAnijVPHnj5L34UaX498Pa3LYPZ6h/atvplzFHbwJtjLqnmlo5zPIkpcMvmkKFCgt9HTTJbxPLK6xxopZnc4Cgckk9hXkdn+2F8C7+6v7eL4weCFksphBKZtftokZjGkgMbO4WVdsijehZQwZSdyMoAOw+Gy2Gh+GdH8OQ6HZ+EbqzsEceHLOVZEsodzKoVkAUjKnkDrmuvrzzwLqlj8QfE0Pj/wAPXkepeFdV0OGCyvkDJ5xW4mYsFYBtpDDDYweo4r0On0X9dRdWFFFFIYUUUUAFZ+uANYMCQvzDk1oVna7/AMg9v94UAYVrGv2mL94p+cevr9KLmNftEv7xR859fX6Uy1/4+of99f50XX/HzL/vn+dACeWv/PVfyP8AhU99Gv2lv3ijhfX0HtVSrF9/x9N9F/kKAI/LX/nqv5H/AAqa5jXbB+8Ufux6+p9qq1Pdfdg/65j+ZoAZ5a/89V/I/wCFTyxr9lg/eL1b19vaqlWJf+POD6t/SgCPy1/56r+R/wAKnEa/YT+8X/WDnn0PtVSrA/48W/66D+RoAj8tf+eq/kf8Knt4x9nuf3in5V9fUe1VKs2//Hrdf7q/+hCgCLy1/wCeq/kf8KsWMY8yX94p/dP6+n0qnVqw/wBZL/1yf+VAEPlr/wA9V/I/4VY0+MC+g/eKfnHHP+FU6s6b/wAf0H++KAIjGv8Az1X9f8KVY13D96vX0P8AhUdC/eH1oAs30a/bJ/3ij943r6/SofLX/nqv5H/Cn33/AB/XH/XRv51BQBau418xf3ij92nr/dHtUPlr/wA9V/I/4U+8/wBav/XNP/QRUFAFy6jXy7b94o/d+/8Aeb2qv5a/89V/I/4VLdf6q1/65f8AszVWoAtNGv2OP94v+sb19F9qh8tf+eq/kf8ACnt/x5Rf9dH/AJLUFAFpI1+xy/vF++nr6N7VD5a/89V/I/4U9P8Ajzl/66J/JqgoAtW8a+Vc/vFP7v3/ALy+1Q+Wv/PVfyP+FPt/9Vc/9c//AGdagoAt2ca+cf3in5H9f7p9qg8tf+eq/kf8Kksv9cf+ub/+gGq9AFqyjX7ZB+8U/vF9fX6VHJGvmP8AvF6n1/wpbH/j9t/+ui/zFRy/6x/qaAF8tf8Anqv5H/CrWqIDqEx8xRz0OfT6VRq3q3/IQn+v9KAIPLX/AJ6r+R/wqzfIP3H7xR+5X1/wqlVq/wD+Xf8A64rQBD5a/wDPVfyP+FTzRj7Hb/vF6t6+o9qqVZm/487b6t/MUAReWv8Az1X8j/hU4jX7Cf3i/wCsHPPofaqlWB/x4t/10H8jQBH5a/8APVfyP+FTwxr9nuP3i9F9fX6VUqxD/wAe1z9F/nQBH5a/89V/I/4VNaxrul/eKf3bevp9Kq1Pafel/wCubfyoAZ5a/wDPVfyP+FT2Ma/bIv3inn3/AMKqVYsP+PyL60AR+Wv/AD1X9f8ACnRRr5qfvF+8Ox/wqGnw/wCtT/eFAE95Gv2yf94o+dvX1+lQ+Wv/AD1X8j/hT73/AI/J/wDfb+dQUAXNQjBuf9Yo+RPX+6Paq/lr/wA9V/I/4VNqP/H1/wAAT/0EVVoAuXUa+XbfvFH7v3/vN7VX8tf+eq/kf8Kluv8AVWv/AFy/9maq1AFpo1+xx/vF/wBY3r6L7VD5a/8APVfyP+FPb/jyi/66P/JagoAtJGv2OX94v309fRvavl39v1Qvwz8G4dW/4q206Z/597n2r6fT/jzl/wCuifyavl79vv8A5Jn4N/7G20/9J7muHHf7pV/wy/JnHjP92q/4X+R8s13H7PY3ftG/D8Ehf3l9yf8Arymrh67f9n3/AJOM+H//AF0vv/SKavwXhv8A5G1D1f5M/Fsg/wCRnR9X+TP0Us4184/vFPyP6/3T7VB5a/8APVfyP+FSWX+uP/XN/wD0A1Xr+iD91LVlGv2yD94p/eL6+v0qOSNfMf8AeL1Pr/hS2P8Ax+2//XRf5io5f9Y/1NAC+Wv/AD1X8j/hVrVEB1CY+Yo56HPp9Ko1b1b/AJCE/wBf6UAQeWv/AD1X8j/hVm+QfuP3ij9yvr/hVKrV/wD8u/8A1xWgCHy1/wCeq/kf8KnmjX7Jb/vF6t6+o9qqVYm/487f6t/MUAR+Wv8Az1X8j/hU4jX7Cf3i/wCsHPPofaqlWB/x4t/10H8jQBH5a/8APVfyP+FWIY1+y3P7xei+vr9Kp1Zg/wCPS5+i/wA6AIvLX/nqv5H/AAqa1jXdL+8U/u29fT6VVqe0+9L/ANc2/lQAzy1/56r+R/wqayjX7VH+8U8+/wDhVWp7H/j6j+tADPLX/nqv5H/CnRRr5qfvF+8Ox/wqGnw/61P94UAS3Ea/aJf3i/ePr6/So/LX/nqv5H/Cluf+PiX/AHz/ADqKgC3fRr9ob94o4X19B7VUuLOC8t5YJ/KmglUpJHIpZXUjBBBHIIqxff8AH030X/0EVXoA8n+Ef7H/AMKP2f8AxJe+IPA/hyPSNW1K3MU1w9zPPtjL7ikYdmCKSF4GPuj0r1zy1/56r+R/wqW8/wBXbf8AXIfzNVqALsyD7BbjzF+8/PPt7VW8tf8Anqv5H/Cppv8AkH23++/9Kq0AXFQf2fIPMX/Wrzz6N7VX8tf+eq/kf8KlX/kHyf8AXVf5NVagC3bxr5Nz+8U/ux6/3l9qg8tf+eq/kf8ACpLf/U3X/XMf+hLVegC1Zxr5x/eKf3b+v90+1Q+Wv/PVfyP+FPs/9cf+ub/+gGoKALVlGv2yD94p/eL6+v0qHy1/56r+R/wp9j/x+2//AF0X+YqGgB/lr/z1X8j/AIVNfRr9sn/eKP3jevr9Kq1Pff8AH9cf9dG/nQAzy1/56r+R/wAKsXyDzIv3ij90nr/dHtVOrN9/rIv+uSf+gigCLy1/56r+R/wq1coPsdn+8UcN6/3j7VRq3df8eNn/ALrf+hGgCDy1/wCeq/kf8Ks7B/ZgHmL/AK7rz/d+lUqt/wDMLH/Xb/2WgCXSEA1GEiRT14GfQ+1dNXLaP/yEofx/ka6mgArj/iDefZPsH+15n/stdhXnHxgn8n+yffzv/ZK5sTP2dJy/rc7sDD2mIjH1/Ixf7W/2qP7X965P7cf8mj7cf8mvD+uI+q+prse4+DZ/tGgxP6s386+cfHXwx8Y/GCz8YaLf+CLrwrY/2ZrmneFIIpLBbC2uLu1uIDqF08Vy0rSSiZwqpEBGLh929jvX6B+Gsnm+E7dv+mj/APoRrqa9+jLmpxl3R8fiI8lacezPl3xT8PvG3jL4jWvj2LwVfaPBpcvh8nw/cXlkbq++zSXjzuhjnaEGIXqBd8i7jE+ONpY0L4f+NPCvji78byeBLrWLXVIfEcf/AAi0N5YiWy+1XFnJCrl5lhKz/Y5JH2M22S5wdw3NX1FRW9zmscj8IfCd94D+E/gvw1qd19u1LRtFstOurkEkSyxQJG75PXLKT+NddRRQ3d3DbQrajayXun3VvDdSWM00TRpdQhS8LEEB1DArkHkZBHHINfF/i7+2/A3ibxFpHh34g/EDVvFFz4hstF2w2WgWkeq6pNYR3BDSmzL4hskgZ5WTAUIilipVftmuI1T4J+CNZ8Y3Piu78PW8viG4t3tZL8O6OVeLyWYBWAWQxAR+aAH2ALuwMUhkfwL8Tf8ACYfCXwzrBvNSvpLm1zJNrCQLdmRWZXWUQARblZWXKDaduRXd1wXhW3g8I+No/Bei21vpnhjTNAt5LPTbWFUjhPnSpxgZxtReM+/Umus8Q+ItL8JaLeaxreo2uk6VZxmW5vb2ZYoYUHVmdiAB9aOlxdbGjRXltr+058NLz4Ij4vJ4mjT4esHK6vLbTJu2TtbkCJkEhYyqVAC5PbINV/Bv7Vnws8eeEfFXibS/FUaaR4WAbWpNRtLiylsVKb1MkU8aOAyg7Tt+bBAyaBnrVFeQ/C/9rP4U/GK216fwz4rjlTQrNdR1EajaT6e0FqylhcFbhEJi2gkuAVHGSMjLPhL+1x8KPjhr0+i+D/FP27VIbP8AtEW13YXNk0ttu2+dF58aCVAerJkDIoA9hrO13/kHt/vCvKPhz+2N8Iviz42t/CfhfxZ/aOtXQuDZo+n3UEN55H+u8iaSJY5toBJ2MeAT0r1fXf8AkHt/vCgDn7X/AI+of99f50XX/HzL/vn+dFr/AMfUP++v86Lr/j5l/wB8/wA6AIqsX3/H030X+QqvVi+/4+m+i/yFAFep7r7sH/XMfzNQVPdfdg/65j+ZoAgqxL/x5wfVv6VXqxL/AMecH1b+lAFerA/48W/66D+RqvVgf8eLf9dB/I0AV6s2/wDx63X+6v8A6EKrVZt/+PW6/wB1f/QhQBWq1Yf6yX/rk/8AKqtWrD/WS/8AXJ/5UAVas6b/AMf0H++KrVZ03/j+g/3xQBXoX7w+tFC/eH1oAmvv+P64/wCujfzqCp77/j+uP+ujfzqCgCe8/wBav/XNP/QRUFT3n+tX/rmn/oIqCgCzdf6q1/65f+zNVarN1/qrX/rl/wCzNVagCdv+PKL/AK6P/Jagqdv+PKL/AK6P/JagoAnT/jzl/wCuifyaoKnT/jzl/wCuifyaoKAJ7f8A1Vz/ANc//Z1qCp7f/VXP/XP/ANnWoKALFl/rj/1zf/0A1XqxZf64/wDXN/8A0A1XoAnsf+P23/66L/MVHL/rH+pqSx/4/bf/AK6L/MVHL/rH+poAZVvVv+QhP9f6VUq3q3/IQn+v9KAKlWr/AP5d/wDritVatX//AC7/APXFaAKtWZv+PO2+rfzFVqszf8edt9W/mKAK1WB/x4t/10H8jVerA/48W/66D+RoAr1Yh/49rn6L/Oq9WIf+Pa5+i/zoAr1Pafel/wCubfyqCp7T70v/AFzb+VAEFWLD/j8i+tV6+bP27v2ePHv7SPwt07w74C8Qw6RdwagtxdWN1O8EN/HtICu6An5CQwUjaevULQB9J0+H/Wp/vCvLv2Z/hz4k+EvwP8K+FPFuvN4k1/Trcpc3zO0gGXZliVm+ZljUhATjIUcDoPUYf9an+8KAJL3/AI/J/wDfb+dQVPe/8fk/++386goAtaj/AMfX/AE/9BFVataj/wAfX/AE/wDQRVWgCzdf6q1/65f+zNVarN1/qrX/AK5f+zNVagCdv+PKL/ro/wDJagqdv+PKL/ro/wDJagoAnT/jzl/66J/Jq+Xv2+/+SZ+Df+xttP8A0nua+oU/485f+uifyavl79vv/kmfg3/sbbT/ANJ7muHHf7pV/wAMvyZx4z/dqv8Ahf5HyzXb/s+/8nGfD/8A66X3/pFNXEV2/wCz7/ycZ8P/APrpff8ApFNX4Lw3/wAjah6v8mfi2Qf8jOj6v8mfojZf64/9c3/9ANV6sWX+uP8A1zf/ANANV6/og/dSex/4/bf/AK6L/MVHL/rH+pqSx/4/bf8A66L/ADFRy/6x/qaAGVb1b/kIT/X+lVKt6t/yEJ/r/SgCpVq//wCXf/ritVatX/8Ay7/9cVoAq1Ym/wCPO3+rfzFV6sTf8edv9W/mKAK9WB/x4t/10H8jVerA/wCPFv8AroP5GgCvVmD/AI9Ln6L/ADqtVmD/AI9Ln6L/ADoArVPafel/65t/KoKntPvS/wDXNv5UAQVPY/8AH1H9agqex/4+o/rQBBT4f9an+8KZT4f9an+8KAHXP/HxL/vn+dRVLc/8fEv++f51FQBYvv8Aj6b6L/6CKr1Yvv8Aj6b6L/6CKr0AWbz/AFdt/wBch/M1Wqzef6u2/wCuQ/marUAWpv8AkH23++/9Kq1am/5B9t/vv/SqtAFlf+QfJ/11X+TVWqyv/IPk/wCuq/yaq1AFi3/1N1/1zH/oS1Xqxb/6m6/65j/0Jar0AT2f+uP/AFzf/wBANQVPZ/64/wDXN/8A0A1BQBPY/wDH7b/9dF/mKhqax/4/bf8A66L/ADFQ0AJU99/x/XH/AF0b+dQVPff8f1x/10b+dAEFWb7/AFkX/XJP/QRVarN9/rIv+uSf+gigCtVu6/48bP8A3W/9CNVKt3X/AB42f+63/oRoAqVx4+O3w8bxw3w8/wCEy0ceNlk3nQ2ulFx9wNtC932ndsHzY5xjmuwr5qf/AIJ7fDmT9oQfGpr7WjrY1UaoNLE8Ys/tQG4ScJvxvw+3djI5yDigD6i0f/kJQ/j/ACNdTXLaP/yEofx/ka6mgAryr45SeX/Yn/bf/wBp16rXlPx0uTb/ANiYVG3ef99A3/PP1rxM6qKjgKk30t/6Uj1sq/3yHz/Jnln2g0faDVQybiTTo5zG4YBWI7MAR+Vfln9pLufofKj6B+EzbvBVsf8AppJ/6Ea1B468PN4j1PQBrFmdZ0yzS/vrISjzLa3csEkkH8IOxsZ7DPSsr4SzGbwTbMQqnzJOFAA+8fSuD1X4P3Nv8UvH+q6L4csIdL17weLH91OLFL3UWuLySUSvEDIjMJoy0wUn5sjJGK/Xsvl7TCUpLrFfkfmeM/3mpfuzp9G/aK+HPiDw5qGv2Hii3n0exMCz3flSqu6dtkKruQF2diFUKCSSAOoq5qXx08BaTo+mardeJ7JLLUvP+zOu52byM/aCyKCyCHaRIWAEZGH2nivBrP4T+O1+xappXhXWNG0Dw3faTfWPgrW/EMeo3V3NbG4S5e3ne4lSINDNEI1eRAzQ/MIt26tLSvAPj/wf4u/4WDD4JfXLvWo9bjn8LR6jarJpn2yeyeAO7yLEy7bMtMI2fEkzFPMHJ9DTU4j6et7iK7t4p4JEmglUPHJGwZXUjIII6gjvUlcp8JvB9x8PfhZ4O8LXd39vu9D0az02a63FvOeGBI2fJAJyVJ59a6um99ACvlz4nfE9tP8Aiv4p0nxd8XtV+Eljp8tsPDtlYada7dYha2id5llubab7RKZ2nhFvEQwEAOxt2a+omXcpGSMjGR1rw7Sv2efGem6lrl3/AML+8euNSu1uhH9j0c+ViCKLaN9iwH+qziMIvzZKlizugOu+B91qvin4e+GvFfinT/sni+/0uOK8ka2e1d4w7MhaFiTEWDbyh5UuQemKu/Fr4T+E/i74dtrDxfoVt4hstMuhqlraXgLRC5SOREdkzhwBI/ysCvPTgVD8P7dfA9/a/D+K6v8AVodN0mO9/tbVbnzru4aSeVWMhCgE5UnIA64wMV3tPsxdbH5aaf4C8S3H/BKn4QvFoWpXn/CM+Kxres6HHbSG4uLGPVbzzEMQGWA8xJCCMbV3dqpfGLQdW/aftf2sfiB8MdP1DV/CGqaPoNnYzRWcsX9tzWk0Etw0SOqlzCkTqeMnICg5r9WKKQz8zfETT/tZfEj4r+J/hjpepajo1v8ABSTwe1xNYy2vnau10Z/siCRQXkVFKHHRhjuKy/AMl1+0b4++E1h8PIdSsrvwV8KdS8O6/dzWM1ounak9ibVLZ2dVBkWZ1fCknHzdASP1Goo3BaH5Y/AO6PxD1L9kj4eaDoupab4w+Gd7f3ni+C50+e3OjRDdlZnZAAbkjhQTksAcV+j2reGbyHxLLrreJNUlsWQRjQXEH2JTtA3jEfm5yM/6zGT0xxXYVna7/wAg9v8AeFNu7bEtFYx7a5RriIC3jHzjkbvX60lxcotxKPs8Z+Y8/N6/WoLX/j6h/wB9f50XX/HzL/vn+dIY/wC1J/z7Rf8Aj3+NT3lwi3DA28bcDk7vQe9UKsX3/H030X+QoAPtSf8APtF/49/jU1xcIFh/0eM5jB/i45PvVGp7r7sH/XMfzNAC/ak/59ov/Hv8ankuE+ywn7PGQS3HzcdPeqFWJf8Ajzg+rf0oAPtSf8+0X/j3+NT/AGhPsZP2ePHmAY+bHQ+9UKsD/jxb/roP5GgA+1J/z7Rf+Pf41PDcIbe4P2eMYA4+bnke9UKs2/8Ax63X+6v/AKEKAE+1J/z7Rf8Aj3+NWLO4Rnkxbxr+7Y8Z9OnWs+rVh/rJf+uT/wAqAG/ak/59ov8Ax7/GrFjcI15CBbxqSw5Gcj9az6s6b/x/Qf74oAPtSf8APtF/49/jQt0m4f6NF/49/jVehfvD60AXby4RbycG3jYh25O7nn61D9qT/n2i/wDHv8aS+/4/rj/ro386goAvXVwiyLm3jPyIed390e9Q/ak/59ov/Hv8aS8/1q/9c0/9BFQUAX7i4RY7f/R4zmPPOePmPvUH2pP+faL/AMe/xpbr/VWv/XL/ANmaq1AF5rhPskZ+zx43tx83ovvUP2pP+faL/wAe/wAaRv8Ajyi/66P/ACWoKALy3CfZJT9njxvXj5vRveoftSf8+0X/AI9/jSJ/x5y/9dE/k1QUAXoLhDHcf6PGMR5/i5+ZfeoftSf8+0X/AI9/jSW/+quf+uf/ALOtQUAX7S4RpiBbxr8j8jd/dPvUH2pP+faL/wAe/wAaLL/XH/rm/wD6Aar0AXrO4RruAC3jUl15G7jn61HJdJ5jf6NEeT/e/wAaZY/8ftv/ANdF/mKjl/1j/U0AS/ak/wCfaL/x7/GrWpXCLfTAwRuc/ebOen1rNq3q3/IQn+v9KAGfak/59ov/AB7/ABqzeXCL5GYI2zEp5zx7dazqtX//AC7/APXFaAG/ak/59ov/AB7/ABqeW4QWsB+zxkEtx83HI96oVZm/487b6t/MUAJ9qT/n2i/8e/xqf7Qn2Mn7PHjzAMfNjofeqFWB/wAeLf8AXQfyNAB9qT/n2i/8e/xqeG4Q285+zxjAHHzc8/WqFfE37WP7bvxN+A/7Q3hnwH4Y8AW+t6NqkUDh5oZpLjVGd8PHbMhAVk4HRzkgkYIBAPuH7Un/AD7Rf+Pf41NbXCMZP9HjH7tjxu9PrVBWLKCQVJH3T1FWLT70v/XNv5UAL9qT/n2i/wDHv8ansrhGuowLeNTnqN3+NUKsWH/H5F9aAD7Un/PtF/49/jT47pPMT/RohyP73+NVKfD/AK1P94UAW7u4RbqYG3jJ3nk7uefrUP2pP+faL/x7/Gkvf+Pyf/fb+dQUAaF9cItxg28bfKvJz/dHvVf7Un/PtF/49/jTtR/4+v8AgCf+giqtAF+4uEWO3/0eM5jzznj5j71B9qT/AJ9ov/Hv8aW6/wBVa/8AXL/2ZqrUAXmuE+yRn7PHje3Hzei+9Q/ak/59ov8Ax7/Gkb/jyi/66P8AyWoKALy3CfZJT9njxvXj5vRvevlz/goBMsnwx8GAQpGf+EttOVz/AM+9z6mvpxP+POX/AK6J/Jq+Xv2+/wDkmfg3/sbbT/0nua4cd/ulX/DL8mceM/3ar/hf5HyzXc/s8sE/aO+HxKhx5l98rdP+PKauGrt/2ff+TjPh/wD9dL7/ANIpq/BeG/8AkbUPV/kz8WyD/kZ0fV/kz9GLS4RpiBbxr8j8jd/dPvUH2pP+faL/AMe/xosv9cf+ub/+gGq9f0Qfupes7hGu4ALeNSXXkbuOfrUcl0nmN/o0R5P97/GmWP8Ax+2//XRf5io5f9Y/1NAEv2pP+faL/wAe/wAatalcIt9MDBG5z95s56fWs2rerf8AIQn+v9KAGfak/wCfaL/x7/GrN5cIvkZgjbMSnnPHt1rOq1f/APLv/wBcVoAb9qT/AJ9ov/Hv8anluE+ywH7PGQS3Hzccj3qhVib/AI87f6t/MUAH2pP+faL/AMe/xqf7Qn2Mn7PHjzAMfNjofeqFWB/x4t/10H8jQAfak/59ov8Ax7/Gp4bhDa3B+zxgDbxzzz9aoVZg/wCPS5+i/wA6AE+1J/z7Rf8Aj3+NTW1wjGT/AEeMfu2PG70+tUantPvS/wDXNv5UAL9qT/n2i/8AHv8AGprO4RrmMC3jXnqN3+NUansf+PqP60AL9qT/AJ9ov/Hv8afHdJ5if6NEOR/e/wAaqU+H/Wp/vCgCzcXKC4kH2aM/Mefm9frUf2pP+faL/wAe/wAaZc/8fEv++f51FQBfvLhFuCDbxtwvJ3eg96g+1J/z7Rf+Pf40X3/H030X/wBBFV6ANC6uEVLfNvGcx553ccn3qv8Aak/59ov/AB7/ABpbz/V23/XIfzNVqAPMtD/a7+Evir4qT/C/S/E9neeNrOaeGXTVgnCeZGMyIkpXy2dQrZUMSCjDqDXqv2pP+faL/wAe/wAa8A8J/sL/AAn8B/GZ/izo+l3sHiae4ubhIWu2NpbzSjEkkceMgkPJwSVG84AwuPd6ANBbhPsMh+zx48xRt5x0PvVf7Un/AD7Rf+Pf40q/8g+T/rqv8mqtQBft7hDFcf6PGMJ/tc/MvvUH2pP+faL/AMe/xot/9Tdf9cx/6EtV6AL1rcI0pxbxj5H6bv7p96h+1J/z7Rf+Pf40ln/rj/1zf/0A1BQBes7hGu4ALeNSXXkbuOfrUX2pP+faL/x7/Gm2P/H7b/8AXRf5ioaAJ/tSf8+0X/j3+NTXlwi3k4NvGxDtyd3PP1qjU99/x/XH/XRv50AL9qT/AJ9ov/Hv8asXlwivHm3jb90h5z/dHHWs+rN9/rIv+uSf+gigBPtSf8+0X/j3+NWbi4QWdofIjIIbjnj5j71nVbuv+PGz/wB1v/QjQAz7Un/PtF/49/jVn7Qn9nBvIjx5uNvOOnXrWdVv/mFj/rt/7LQBY0q4R7+ICCNDz8y5z0PvXR1y2j/8hKH8f5GupoAK8m+PK7v7D/7b/wDtOvWa8u+N0Pnf2L7ed/7Tr4rjKt9XyLEVO3L/AOlxPUyyXLi4P1/JnjuyjZWl9j9qPsftX8w/2v5n3ft0e2/CEY8D2v8A10k/9CNdpXIfCmPy/Btsv/TST/0I1L/wtTwj/wAJLrugf8JBY/2toNiuo6rb+cP9Bt23YeZuicIxwSDgZxjBr+tMgqe0ynCz7wj+SPzzFvmxFRruzqqK85sf2g/A2oaLqOppqV3EljJBFLZ3Ol3UN6zTki38u2eITSecQfLKIQ+Dtzg4jvv2ivAen+G7DXH1S6ls7z7SUittLuprmJbaTy7ppbdIjLEsL/LIzqoQ8NgkV75xnpVFQ2V7b6lZwXdpPHc2txGssU0LBkkRhlWUjgggggj1qagCvqLXS6fdNYpDJfCJjAlw5SNpMHaGYAkLnGSATjsa8Wm+JnxP1rxj4k0PwxpXgS8fw/Ja2uoR6jrN7BNFcS2kNww2i0IZP33yuCQQOcMGVfb33bG2YD443dM1+fHxWv8ASf8AhbXiw/Fbwp8GdT8Uie3WIzyaheXUdr9kgKCTyLWRkBcyFRKEJHRSuGYA+3/Cug30l5B4k15Le28ST6dHY3dtptw01mgWR3BjZ0V25c8kD6V1Ved/s8wW9t8FfCMdpJpkluLIFDotpJa2YBZjtiikAdVGcDcATjOBnFeiUeQvMKKKKBhRRRQAVna7/wAg9v8AeFaNZ+uKWsGAGTuFAHPWv/H1D/vr/Oi6/wCPmX/fP86faxN9qh+X+MfzpLqJvtEvy/xn+dAEFWL7/j6b6L/IVF5L/wB2p76Njctx2X+QoAq1maN448O+MJLiLQte03WpbA+Rdpp93HO1vJlvkkCk7TweD6GrOt6ImvaLf6ZOZY4L23ktpHhba6q6lSVPY4PBr5f/AGP/APgn7afskeMNf8RJ4xuvFFzqtn9ihhNkLWOCEyB/nHmPvfKL83ygfNxzwAfVVWJf+POD6t/SovJf+7U8sbfZYBju39KAKtWB/wAeLf8AXQfyNReS/wDdqcRt9hIx/wAtB/I0AVas2/8Ax63X+6v/AKEKh8l/7tWLeNvs1zx/Cv8AMUAVKtWH+sl/65P/ACqDyX/u1ZsY2EkvH/LJ/wCVAFOrOm/8f0H++Kh8l/7tWNPjYX0BI/jFAFWhfvD607yX/u0qxPuHy96AH33/AB/XH/XRv51BVq+jY3k5x/y0b+dQeS/92gCS8/1q/wDXNP8A0EVBVm7jbzF+X/lmn/oIqHyX/u0ATXX+qtf+uX/szVWq3dRt5Vtx/wAs/wD2Zqr+S/8AdoAkb/jyi/66P/Jagqy0TfY4vl/5aN/Jah8l/wC7QBIn/HnL/wBdE/k1QVZSJvscvy/xp/Jqh8l/7tAElv8A6q5/65/+zrUFWreNvKueP+Wf/sy1B5L/AN2gCWy/1x/65v8A+gGq9WrONhMeP4H/APQTUHkv/doAksf+P23/AOui/wAxUcv+sf6mprKNheQHH/LRf51HJE/mP8vc0ARVb1b/AJCE/wBf6VX8l/7tWtUjZtQmIHGf6UAUqtX/APy7/wDXFag8l/7tWr6Nj9nwP+WK0AUqszf8edt9W/mKh8l/7tWJo2+x24x3b+YoAqVYH/Hi3/XQfyNReS/92pxG32EjH/LQfyNAFWrEP/Htc/Rf51F5L/3anhjb7Pccdl/nQBVqe0+9L/1zb+VR+S/92uV+IXiTUPCltoUliIw19rNnp03mLu/dSyBXx6HHQ0AdPViw/wCPyL61F5L/AN2p7GNheRcd6AKtPh/1qf7wo8l/7tPhifzU+X+IUALe/wDH5P8A77fzqCrN5E32yf5f42/nUPkv/doAn1H/AI+v+AJ/6CKq1c1CNjddP4E/9BFVvJf+7QBNdf6q1/65f+zNVard1G3lW3H/ACz/APZmqv5L/wB2gCRv+PKL/ro/8lqCrLRN9ji+X/lo38lqHyX/ALtAEif8ecv/AF0T+TV8vft9/wDJM/Bv/Y22n/pPc19RpE32OX5f40/k1fLv7fkbL8M/BpIx/wAVbaf+k9zXDjv90q/4Zfkzjxn+7Vf8L/I+WK7f9n3/AJOM+H//AF0vv/SKauIrt/2e1LftG/D8Dk+Zff8ApFNX4Lw3/wAjah6v8mfi2Qf8jOj6v8mfojZf64/9c3/9ANV6tWcbCY8fwP8A+gmoPJf+7X9EH7qSWP8Ax+2//XRf5io5f9Y/1NTWUbC8gOP+Wi/zqOSJ/Mf5e5oAiq3q3/IQn+v9Kr+S/wDdq1qkbNqExA4z/SgClVq//wCXf/ritQeS/wDdq1fRsfs+B/yxWgClVib/AI87f6t/MVF5L/3asTRt9jtxju38xQBUqwP+PFv+ug/kai8l/wC7U4jb7CRj/loP5GgCrVmD/j0ufov86h8l/wC7ViGNvstzx2X+dAFSp7T70v8A1zb+VR+S/wDdqe1jbdLx/wAs2/lQBVqex/4+o/rUfkv/AHanso2F1Hx3oAq0+H/Wp/vCjyX/ALtPhifzU+X+IUAJc/8AHxL/AL5/nUVT3ETfaJfl/iP86j8l/wC7QBLff8fTfRf/AEEVXq1fRsbluOy/yFQeS/8AdoAmvP8AV23/AFyH8zVarl5GxS24/wCWQ/mareS/92gCeb/kH23++/8ASqtXJo2+wW4x/E/9KreS/wDdoAmX/kHyf9dV/k1VqtrG39nyDHPmr/Jqr+S/92gCW3/1N1/1zH/oS1Xq1bxt5Nzx/wAsx/6EtQeS/wDdoAks/wDXH/rm/wD6Aagq1ZxsJjx/yzf/ANBNQeS/92gCSx/4/bf/AK6L/MVDViyjYXkBx/y0X+dQ+S/92gBlT33/AB/XH/XRv51H5L/3anvo2N5Ocf8ALRv50Ac1448Q3HhLwXr+uWmmXGtXWmafcXsWm2gzNdvHGzrEg/vMVCj3NfLf7CP7a/jL9q/VfFln4p8H2mjx6RHFJbalpUcq220naIJPMdiZcDcCpAIDfKuBn7C8l/7tWLyEq0e1MDyk6euOaAKlW7r/AI8bP/db/wBCNV/Jf+7Vq5jb7HZjHZv/AEI0AUqt/wDMLH/Xb/2Wq/kv/dq15bf2YBjnzv8A2WgA0f8A5CUP4/yNdTXMaRGy6jCSMDn+Rrp6ACvNfjJP5P8AZHTnzuoz/cr0qvHf2hLz7J/YHON32j/2nX514h8z4ZxXLv7n/pyBrTq+xmqnY4v7UvtSrdqpzx+Irkf7Z/2qP7Z/2q/i32dXudv9qLufTHwxk83wjbtx/rJOg/2jXnXxI+AN3421z4mfYpLDStO8XeBZPDKzInzpdyveF5nQABhi4Q5zkkH612/wYn+0eArR+uZZf/QzXc1/d/C1/wCwsFff2cP/AElHBKftJOfc+b/EXwj8deNvHkHj690zTdL1LSpdF+y6HHqRmW7S0ku2uGaXywEJ+2N5fBz5S7tm87DRfhR4+8KeMLjx9aaTpWpa7qketxz6HLqJSC0a7ms2tiJfLO5AlknnALndI7IHwAfpCivqbkHLfCvwY3w5+GPhHwm90b59C0i00xrpusxhhSMv+O3P411NFFDd3cNgr41+I3xG1T4a/Hnx1B4W8ezWJ1rUbU3mjQ/Da/1xI9QXS4DtF1DcIGla1gikMagBUVTtzuZvsqvkT4rSabd/GnVNL0HTfF8ep33iWzD67pmo2MUOn+IINFkmjNtDcpJveWw8mGTzFMGCmMOHakB9EfBvxZP46+F/hvxBcXv9pS6jaLcfbP7Paw84EnD/AGdpJGiyMHazkjvg8Ds684/Z1k0iX4KeFH0JtUbT3tmbOteX9t80yMZvP8sCPzPN8zOwbM/d4xXo9ABRRRQAUUUUAFZ2u/8AIPb/AHhWjWdrv/IPb/eFAHP2v/H1D/vr/Oi6/wCPmX/fP86LX/j6h/31/nRdf8fMv++f50ARVYvv+Ppvov8AIVXqxff8fTfRf5CgCvU9192D/rmP5moKnuvuwf8AXMfzNAEFWJf+POD6t/Sq9WJf+POD6t/SgCvVgf8AHi3/AF0H8jVerA/48W/66D+RoAr1Zt/+PW6/3V/9CFVqs2//AB63X+6v/oQoArVasP8AWS/9cn/lVWrVh/rJf+uT/wAqAKtWdN/4/oP98VWqzpv/AB/Qf74oAr0L94fWihfvD60ATX3/AB/XH/XRv51BU99/x/XH/XRv51BQBPef61f+uaf+gioKnvP9av8A1zT/ANBFQUAWbr/VWv8A1y/9maq1Wbr/AFVr/wBcv/ZmqtQBO3/HlF/10f8AktQVO3/HlF/10f8AktQUATp/x5y/9dE/k1QVOn/HnL/10T+TVBQBPb/6q5/65/8As61BU9v/AKq5/wCuf/s61BQBYsv9cf8Arm//AKAar1Ysv9cf+ub/APoBqvQBPY/8ftv/ANdF/mKjl/1j/U1JY/8AH7b/APXRf5io5f8AWP8AU0AMq3q3/IQn+v8ASqlW9W/5CE/1/pQBheJ9TutF8N6tqFjp8urXtpaSzwafAQJLmRULLEue7EBR9a+T/wBhn9sL4n/tN+JvFdj438DWehaVpEIFvqen21xbokwcA2sglZt8m1t3yldoTlfmGPsKrV//AMu//XFaAKtWZv8Ajztvq38xVarM3/HnbfVv5igCtVgf8eLf9dB/I1XqwP8Ajxb/AK6D+RoAr1Yh/wCPa5+i/wA6r1Yh/wCPa5+i/wA6AK9effGX/jx8Jf8AYz6Z/wCjxXoNeffGX/jx8Jf9jPpn/o8UAeg1YsP+PyL61XqxYf8AH5F9aAK9Ph/1qf7wplPh/wBan+8KAJL3/j8n/wB9v51BU97/AMfk/wDvt/OoKALWo/8AH1/wBP8A0EVVq1qP/H1/wBP/AEEVVoAs3X+qtf8Arl/7M1Vqs3X+qtf+uX/szVWoAnb/AI8ov+uj/wAlqCp2/wCPKL/ro/8AJagoAnT/AI85f+uifyavl79vv/kmfg3/ALG20/8ASe5r6hT/AI85f+uifyavl79vv/kmfg3/ALG20/8ASe5rhx3+6Vf8MvyZx4z/AHar/hf5HyzXb/s+/wDJxnw//wCul9/6RTVxFdv+z7/ycZ8P/wDrpff+kU1fgvDf/I2oer/Jn4tkH/Izo+r/ACZ+iNl/rj/1zf8A9ANV6sWX+uP/AFzf/wBANV6/og/dSex/4/bf/rov8xUcv+sf6mpLH/j9t/8Arov8xUcv+sf6mgBlW9W/5CE/1/pVSrerf8hCf6/0oAqVav8A/l3/AOuK1Vq1f/8ALv8A9cVoAq1Ym/487f6t/MVXqxN/x52/1b+YoAr1YH/Hi3/XQfyNV6sD/jxb/roP5GgCvVmD/j0ufov86rVZg/49Ln6L/OgCtU9p96X/AK5t/KoKntPvS/8AXNv5UAQVPY/8fUf1qCp7H/j6j+tAEFPh/wBan+8KZT4f9an+8KAHXP8Ax8S/75/nUVS3P/HxL/vn+dRUAWL7/j6b6L/6CKr1Yvv+Ppvov/oIqvQBZvP9Xbf9ch/M1Wqzef6u2/65D+ZqtQBam/5B9t/vv/SqtWpv+Qfbf77/ANKq0AWV/wCQfJ/11X+TVWqyv/IPk/66r/JqrUAWLf8A1N1/1zH/AKEtV6sW/wDqbr/rmP8A0Jar0AT2f+uP/XN//QDUFT2f+uP/AFzf/wBANQUAT2P/AB+2/wD10X+YqGprH/j9t/8Arov8xUNACVPff8f1x/10b+dQVPff8f1x/wBdG/nQBBVm+/1kX/XJP/QRVarN9/rIv+uSf+gigCtVu6/48bP/AHW/9CNVKt3X/HjZ/wC63/oRoAqVb/5hY/67f+y1Uq3/AMwsf9dv/ZaAHaP/AMhKH8f5GuprltH/AOQlD+P8jXU0AFeBftVXn2X/AIRfnG77V/7Rr32vnH9sDWZtJ/4RLyvL/efa8+ZEj9PJ6bgcda+H42gqmQYiEtvd/wDS4nm5jU9jhZzfS35o8T/tb3o/tb3rjm1YsxYkZJyccU+31t7WZZYyu9em9Qw6Y6EEV/KawavqfEf2l5n2/wDs9zfaPhjYv/02m/8AQzS2fx+8KX2ra7aqusQ2Ohm8F/rk+kXMelwm1LC5Bu2TyjsKOpw3VCO1VP2ab59S+E+nzybdzTzj5EVRxIewAFeU+Jv2WfEHjBtc0xNO8K+DLXUU8QQ3mv6Bc3L3WsRajbXMSR3NvJHgBZLiOdgZpB5lsuwKGwv9icPRUcowsVsqcfyR9/hZc+HhLukesw/tHeDJNHvr+V9Xs5rWS1i/su70e6h1CZrkkW3lWzRiSQSFXA2qf9XJnGxsdn4L8aaX4+0CPWNHkle1aWW3eO4geCaGaKRo5YpI3AZHR0ZSCOorw3xB8F/iF4y8Uw+PNRg8OWHirS5NH+waLbanPLZXKWkly8xluTbK0Zf7ZIFxE+3ylJLbiF9V+Eng3VPCela3da61qNc17V7jWLyCwleW2t2cKkcUbuqswWKKIFiq7n3sFUEKPodDqO6ooopAU9YuLyz0i+n0+zXUb+KB3t7NphCJ5ApKxlyCE3HA3EHGc18F/EDVNU8ZeMItf8dfDWz+EmvrNHPcT33xH1XR7S4mWBoUd7uDSmtHmEMjx70m8zZlckRjb95a5HqE2i6hHpM0NvqjW8i2k1wheJJip2M6jkqGwSB2r5Rf9nX44+KIXX4geMdB8fRyqVk0+5v77T9OZT1Q2tmkSyIRkFZjLkEg5HFAH0h8J9LtdF+G/h2xstL0nRbO3s0SGx0K9a9sokA+URTtHGZVI53lASSSc9T1lc38OfDZ8H+BtF0RtN0nSDY26w/YdBjaOyhxnCxKwBC/X3rpKACsTRfG/h7xJY6je6Trum6lZadcS2l7cWl0kkdtNGAZI5GU4VlyMg8jPNZnxU+Ha/FTwbc+G5de1rw5b3UkZnvNAuza3bRqwZollAJUOBtYjnBOCDzX5l6Fot14Z/4JmftL6R4XiuYLbT/Ht/aLHbM7SJZJc2KSDIyxURBtxP8ADuzxmmuvp+qX6h2/rufp74M+JfhH4jW93ceFPFOjeJoLRwlxJo9/FdLCxyQHMbHaTg4z1xUfg34qeC/iLPeweFPFuh+JZrEgXUekajDdNBkkDeI2O3JBxnrg+lfm341XwvH8TvjD/wAKTGljw9/woKQ6j/wiPl/Zvt5uTt3+T8vnfZ8/7WM981T8A/2PH8SPgu/wOGkf2+fg5qR13/hH/Lz9qFj+6N35f/LT7X5efN53be+Kl6AtT9L/AA/8VvBPizxFe+H9E8X6FrGu2QY3OmWGpQzXMIVgrF41YsuGIByOCQDWzrv/ACD2/wB4V+VP7PC+D1uP2KG+Hv8AZf8AwsJr7VD4jOn+V9vNttf7V9sx82Nu/Z5nO37lfptq1r4pXxNLPNqOkP4R2ALYJYSrfiTaOTcGYoV3ZOPKzjAz3qmraCTvqFr/AMfUP++v86Lr/j5l/wB8/wA6sWzW32iLEcoO8YzIPX/dpLhrb7RLmOUncc4kHr/u0hlOrF9/x9N9F/kKN1r/AM8pv+/g/wDianvGtvtDbo5ScDo4HYe1AFCp7r7sH/XMfzNLutf+eU3/AH8H/wATU1w1tthzHKf3Yxhx6n2oAo1Yl/484Pq39KN1r/zym/7+D/4mp5GtvssOY5cZbHzj29qAKFWB/wAeLf8AXQfyNG61/wCeU3/fwf8AxNT7rb7Gf3cu3zBxvGeh9qAKFWbf/j1uv91f/QhSbrX/AJ5Tf9/B/wDE1PC1t9nuMRygbRn5x6j2oAoVasP9ZL/1yf8AlTd1r/zym/7+D/4mrFk1vvk2xyD922cuDxj6UAZ9WdN/4/oP98Um61/55Tf9/B/8TViwa2+2Q7Y5Q24YJcEfyoAoUL94fWrG61/55Tf9/B/8TQrWu4fupuv/AD0H/wATQA2+/wCP64/66N/OoKvXjW32yfdHKW3tnDgDr9Kh3Wv/ADym/wC/g/8AiaAEvP8AWr/1zT/0EVBV66a28xcxyk7E6SD+6Paod1r/AM8pv+/g/wDiaAFuv9Va/wDXL/2ZqrVfuGtvLt8xykeXxhx03H2qDda/88pv+/g/+JoARv8Ajyi/66P/ACWoKvM1t9kj/dy7d7Y/eD0X2qHda/8APKb/AL+D/wCJoARP+POX/ron8mqCrytbfZJf3cu3euf3g9G9qh3Wv/PKb/v4P/iaAEt/9Vc/9c//AGdagq9A1t5dxiOUDy+f3g/vL7VDutf+eU3/AH8H/wATQAWX+uP/AFzf/wBANV6v2jW3nHbHKDsfq4/un2qDda/88pv+/g/+JoASx/4/bf8A66L/ADFRy/6x/qat2bW32uDbHKG3rjMgI6/So5GtfMbMUvU/8tB/8TQBVq3q3/IQn+v9KhuLqwtLeWeffDBEpeSSSZVVFAySSRwAO9Q6f4o8P+LoTqWi6la65p8jEJe6beRzwuRwcOmQcfWgBatX/wDy7/8AXFabutf+eU3/AH8H/wATVm8a3/cbo5D+6XGHA4/KgDOqzN/x5231b+YpN1r/AM8pv+/g/wDianma2+ywZjl25bHzj1HtQBQqwP8Ajxb/AK6D+Ro3Wv8Azym/7+D/AOJqfdbfYz+7l2+YON4z0PtQBQqxD/x7XP0X+dG61/55Tf8Afwf/ABNTwtbfZ58Ry4wM/OPX6UAUK8++Mv8Ax4+Ev+xn0z/0eK9J3Wv/ADym/wC/g/8Aia89+M7W32HwliOUf8VRpmcyD/nuPagDuqsWH/H5F9aN1r/zym/7+D/4mp7Jrb7VHtjlDZ4y4P8ASgChT4f9an+8Kl3Wv/PKb/v4P/iafG1r5iYilzkf8tB/8TQBHe/8fk/++386gq9dtbfapt0cpO85xIB3+lQ7rX/nlN/38H/xNADtR/4+v+AJ/wCgiqtaF81v9o+aOQnavRwP4R7VX3Wv/PKb/v4P/iaAFuv9Va/9cv8A2ZqrVfuGtvLt8xykeXxhx03H2qDda/8APKb/AL+D/wCJoARv+PKL/ro/8lqCrzNbfZI/3cu3e2P3g9F9qh3Wv/PKb/v4P/iaAET/AI85f+uifyavl79vv/kmfg3/ALG20/8ASe5r6oVrb7JL+7l271z+8Ho3tXy5/wAFAGhPwx8GeWkit/wltp95wR/x73PtXDjv90q/4Zfkzjxn+7Vf8L/I+VK7f9n3/k4z4f8A/XS+/wDSKauIruf2eSg/aO+H28My+ZfcKcH/AI8pq/BeG/8AkbUPV/kz8WyD/kZ0fV/kz9D7L/XH/rm//oBqvV+0a2847Y5Qdj9XH90+1QbrX/nlN/38H/xNf0Qfuolj/wAftv8A9dF/mKjl/wBY/wBTVuza2+1wbY5Q29cZkBHX6VHI1r5jZil6n/loP/iaAKtW9W/5CE/1/pTN1r/zym/7+D/4mrWpNb/bpt8chbPJVwB0+lAGbVq//wCXf/ritN3Wv/PKb/v4P/ias3jW/wC43RyH90uMOBx+VAGdVib/AI87f6t/MUbrX/nlN/38H/xNfEH7NP7KPxv+GP7U/iTx34y8eDVfBt81zuhXUZbiTVA4PkBo3ULH5WV57bNq5ViaAPteuKm1i9X40WelC6kGmv4fnumtd3yGUXMSh8eoViM+9d7utf8AnlN/38H/AMTXntw1t/w0FYfu5dv/AAi9xxvGf+PuH2oA7qrMH/Hpc/Rf50m61/55Tf8Afwf/ABNTwtbfZbjEcuPlz849fpQBQqe0+9L/ANc2/lS7rX/nlN/38H/xNTWrW2ZMRyj922cuPT6UAUansf8Aj6j+tLutf+eU3/fwf/E1NZtbfaY9scoOe8gP9KAKNPh/1qf7wqXda/8APKb/AL+D/wCJp8bWvmJiKXOR/wAtB/8AE0AQ3P8Ax8S/75/nUVXLhrbz5Mxyk7jn94PX/dqPda/88pv+/g/+JoAL7/j6b6L/AOgiq9X7xrb7Qd0cpOF6OB2HtUG61/55Tf8Afwf/ABNAC3n+rtv+uQ/marVoXTW+y33Ryn93xhx0yfaq+61/55Tf9/B/8TQA6b/kH23++/8ASqtaMrW/2GDMcm3c+BvGe3tVbda/88pv+/g/+JoAVf8AkHyf9dV/k1Vq0Fa3+wyfu5dvmLxvGc4PtVfda/8APKb/AL+D/wCJoALf/U3X/XMf+hLVer9u1t5VxiOUDZz84/vL7VButf8AnlN/38H/AMTQAln/AK4/9c3/APQDUFXrVrbzTtjlB2P1kH90+1Q7rX/nlN/38H/xNACWP/H7b/8AXRf5ioau2bW32uDbHKG3rjMgI6/Sot1r/wA8pv8Av4P/AImgCtU99/x/XH/XRv50u61/55Tf9/B/8TU141t9sn3Rylt7ZxIAOv0oAo1Zvv8AWRf9ck/9BFJutf8AnlN/38H/AMTVi8a33x7o5D+6TGHA42j2oAz6t3X/AB42f+63/oRpm61/55Tf9/B/8TVm4a3+x2mY5CuGxhxn7x9qAM6rf/MLH/Xb/wBlpm61/wCeU3/fwf8AxNWd1v8A2cP3cmzzem8Zzj6UAR6P/wAhKH8f5GuprnNKa3N/FsjkDc4LOCOh9q6OgAr5S/bruvs3/CEc43fbv/bevq2vl79trwH4m8bf8IZ/wjuiXusfZftvn/Y4i/l7vI25x0ztb8jXy3FFGWIyitTgrt8ui/xRPns/U3ltVU1d6bf4kfI39qf7VH9qf7VbH/CifiX/ANCVrX/gK1H/AAon4l/9CVrX/gK1fgn9kYn/AJ9S/wDAX/kfj3JjP+fUv/AX/kfbv7JE3n/BPTH6/wCk3H/ow17LXkP7Kvh3VvCvwb03Tta0+40zUEuLhnt7lCrgGQkEg+or16v6MyeDp5dh4SVmoR/I/b8s5lgaPMrPlX5BRRRXsHphRRRQAUUUUAFFFFABWPpfg3QNE0+/sNO0PTbCx1CWSe8tbW0jjiuZJBiR5FUAOzADJOScc1sUUAcz4J+GXhD4bWt3b+E/C+j+GoLyTzbiPSbGK2WZ+eWCKM9T16ZqLwX8J/BPw5ur+68K+EdD8N3N+266m0rT4rZ5jnPzFFBIz26V1dFAHJ+HfhN4J8I+JtR8R6H4R0PR9f1EEXep2OnxQ3E4JDMHkVQxyQCeeSATW3rv/IPb/eFaNZ2u/wDIPb/eFAHP2v8Ax9Q/76/zouv+PmX/AHz/ADotf+PqH/fX+dF1/wAfMv8Avn+dAEVWL7/j6b6L/IVXqxff8fTfRf5CgCvU9192D/rmP5moKnuvuwf9cx/M0AQVYl/484Pq39Kr1Yl/484Pq39KAK9WB/x4t/10H8jVepfOj+zmLevml9wjyN23GM49KAIqs2//AB63X+6v/oQqtVm3/wCPW6/3V/8AQhQBWq1Yf6yX/rk/8qq1asP9ZL/1yf8AlQBVqzpv/H9B/viq1WdN/wCP6D/fFAFehfvD60UL94fWgCa+/wCP64/66N/OoKnvv+P64/66N/OoKAJ7z/Wr/wBc0/8AQRUFT3n+tX/rmn/oIqCgCzdf6q1/65f+zNVarN1/qrX/AK5f+zNVagCdv+PKL/ro/wDJagqdv+PKL/ro/wDJagoAnT/jzl/66J/JqgqdP+POX/ron8mqCgCe3/1Vz/1z/wDZ1qCp7f8A1Vz/ANc//Z1qCgCxZf64/wDXN/8A0A1XqxZf64/9c3/9ANV6AJ7H/j9t/wDrov8AMVHL/rH+pqSx/wCP23/66L/MVHL/AKx/qaAPPfj78J0+Ofwd8U+BX1SbRf7atfIW+gBYxMGV1JXI3KSoDLkblJGRmvMv2LP2QLr9kHwn4g0e/wDFTeJb/VrxLmVYYjFaW+xSo8tCSdzA/MxxnCDHy5P0ZVvVv+QhP9f6UAVKtX//AC7/APXFaq1av/8Al3/64rQBVqzN/wAedt9W/mKrVZm/487b6t/MUAVqsD/jxb/roP5Gq9WB/wAeLf8AXQfyNAFerEP/AB7XP0X+dV6sQ/8AHtc/Rf50AV68++Mv/Hj4S/7GfTP/AEeK9Brz74y/8ePhL/sZ9M/9HigD0GrFh/x+RfWq9WLD/j8i+tAFenw/61P94Uynw/61P94UASXv/H5P/vt/OoKnvf8Aj8n/AN9v51BQBa1H/j6/4An/AKCKq1a1H/j6/wCAJ/6CKq0AWbr/AFVr/wBcv/ZmqtVm6/1Vr/1y/wDZmqtQBO3/AB5Rf9dH/ktQVO3/AB5Rf9dH/ktQUATp/wAecv8A10T+TV8vft9/8kz8G/8AY22n/pPc19Qp/wAecv8A10T+TV8vft9/8kz8G/8AY22n/pPc1w47/dKv+GX5M48Z/u1X/C/yPlmu3/Z9/wCTjPh//wBdL7/0imriK7f9n3/k4z4f/wDXS+/9Ipq/BeG/+RtQ9X+TPxbIP+RnR9X+TP0Rsv8AXH/rm/8A6Aar184/tl/tnxfseaX4Yu/+EQn8WXOvS3MKILz7JDCsaJuLSeXJ8x81dq7eQrHIxz7B8IviNb/Fz4Y+GvGdrYXOmW+t2Md6lneKRJFuH3TwMj0YcMMEcGv6IP3U7Wx/4/bf/rov8xUcv+sf6mpLH/j9t/8Arov8xUcv+sf6mgBlW9W/5CE/1/pVSrerf8hCf6/0oAqVav8A/l3/AOuK1Vq1f/8ALv8A9cVoAq1Ym/487f6t/MVXqxN/x52/1b+YoAr159cf8nAWP/YsXH/pXDXoNefXH/JwFj/2LFx/6Vw0Aeg1Zg/49Ln6L/Oq1WYP+PS5+i/zoArVPafel/65t/KoK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Ya/ELTm8cP4GEN1/ayacutGbYvkeS0phC7t27fuUnG3GO/atyvIY/+Tubn/sRov/S+SgD2vR/+QlD+P8jXU1y2j/8AISh/H+RrqaACiiigAooooAKKKKACiiigAooooAKKKKACiiigAooooAKKKKACs7Xf+Qe3+8K0aoa27R2LFWKncOQcUAc7a/8AH1D/AL6/zouv+PmX/fP86ktbiU3MQMrkbx/EfWi5uJRcSgSuBvP8R9aAK1WL7/j6b6L/ACFM+0zf89X/AO+jU99cSrcsBI4GB/EfQUAU6nuvuwf9cx/M037TN/z1f/vo1Nc3EoWDEjj92P4j6mgCpViX/jzg+rf0pn2mb/nq/wD30amkuJfssB8x85b+I+1AFSvPrj/k4Cx/7Fi4/wDSuGvRvtM3/PV/++jXntxcS/8ADQFgfMfP/CMXHO4/8/cNAHe1Zt/+PW6/3V/9CFR/aZv+er/99Gp7e4lNvckyOSFXHzH1FAFOrVh/rJf+uT/yqL7TN/z1f/vo1YsbiVpJcyOf3Tn7x9KAKVWdN/4/oP8AfFR/aZv+er/99GrGn3ErX0AMjkbxwWNAFOhfvD61J9pm/wCer/8AfRpVuZtw/ev1/vGgBb7/AI/rj/ro386gq3fXEq3k4EjgCRuNx9ah+0zf89X/AO+jQA68/wBav/XNP/QRUFW7q4lWRcSOP3afxH+6Kh+0zf8APV/++jQBJdf6q1/65f8AszVWq5dXEojtsSOMx5PzH+81QfaZv+er/wDfRoAc3/HlF/10f+S1BVtriX7HGfMfPmN/EfRah+0zf89X/wC+jQA5P+POX/ron8mqCraXEv2OU+Y+d6fxH0aoftM3/PV/++jQA63/ANVc/wDXP/2dagp7azDZFYrm+SCa6Pk2ySzBWmkA3lEBPzNsR2wOcKx6A077TN/z1f8A76NAD7L/AFx/65v/AOgGq9W7O4laY5kc/I/8R/umoftM3/PV/wDvo0AOsf8Aj9t/+ui/zFRy/wCsf6mrFncSteQAyOQZF/iPrUclzL5j/vX6n+I0AQVb1b/kIT/X+lQ/aZv+er/99GrWqXEq6hMBIwGegY+lAFCrV/8A8u//AFxWovtM3/PV/wDvo1ZvriVfIxI4zCp+8aAKNWZv+PO2+rfzFR/aZv8Anq//AH0anmuJfslufMfJLZ+Y+ooAp1YH/Hi3/XQfyNM+0zf89X/76NTC4l+xE+Y+fMHO4+hoAqVYh/49rn6L/OmfaZv+er/99GpobiX7PcHzHyAuPmPrQBUrz74y/wDHj4S/7GfTP/R4r0b7TN/z1f8A76Nee/Ga4lNj4SzI5/4qjTP4j/z3FAHe1YsP+PyL60z7TN/z1f8A76NT2NxK13EDI5Gf7xoAp0+H/Wp/vCnfaZv+er/99GnRXEvmp+9fqP4jQAXv/H5P/vt/OoKtXlxKt3MBI4G9v4j61F9pm/56v/30aAJdR/4+v+AJ/wCgiqtXdQuJVucCRwNi9GP90VX+0zf89X/76NAEl1/qrX/rl/7M1VquXVxKI7bEjjMeT8x/vNUH2mb/AJ6v/wB9GgBzf8eUX/XR/wCS1BVtriX7HGfMfPmN/EfRah+0zf8APV/++jQA5P8Ajzl/66J/Jq+Xv2+/+SZ+Df8AsbbT/wBJ7mvqVLiX7HKfMfO9P4j6NXy5+39NJJ8MvBoZ2Yf8JbacE5/5d7muHHf7pV/wy/JnHjP92q/4X+R8r12/7Pv/ACcZ8P8A/rpff+kU1cRXcfs9syftHfD8qSp8y+5B/wCnKavwXhv/AJG1D1f5M/Fsg/5GdH1f5M++9W8J6J4yt/sOv6Np+uWS7pRbalapcRhwjYba4IyMnn3q3HGsMaoiqiKNqqowAB0AFXbO4laY5kc/I/8AEf7pqH7TN/z1f/vo1/RB+6jrH/j9t/8Arov8xUcv+sf6mrFncSteQAyOQZF/iPrUclzL5j/vX6n+I0AQVb1b/kIT/X+lQ/aZv+er/wDfRq1qlxKuoTASMBnoGPpQBQq1f/8ALv8A9cVqL7TN/wA9X/76NWb64lXyMSOMwqfvGgCjVib/AI87f6t/MUz7TN/z1f8A76NTzXEv2S3PmPkls/MfUUAU68+uP+TgLH/sWLj/ANK4a9G+0zf89X/76Nee3FxL/wANAWB8x8/8Ixcc7j/z9w0Ad7VmD/j0ufov86j+0zf89X/76NTw3Eptbk+Y+QFx8x9aAKdT2n3pf+ubfypv2mb/AJ6v/wB9GprW4lLS5kc/u2/iPpQBUqex/wCPqP6037TN/wA9X/76NTWdxK11GDI5Gf7xoAqU+H/Wp/vCnfaZv+er/wDfRp0VxL5qfvX6j+I0ANuf+PiX/fP86iqzcXEouJQJXA3H+I+tR/aZv+er/wDfRoAfff8AH030X/0EVXq5e3Eq3DASOBhf4j6CoPtM3/PV/wDvo0ASXn+rtv8ArkP5mq1Xbu4lVLbEjjMQJ+Y+pqv9pm/56v8A99GgCWb/AJB9t/vv/SqtXpriX7DbnzHyWfJ3H2qt9pm/56v/AN9GgCRf+QfJ/wBdV/k1VqurcS/2fIfMfPmKM7j6NVf7TN/z1f8A76NAD7f/AFN1/wBcx/6EtV6t29xKYbnMjnEYx8x/vLUP2mb/AJ6v/wB9GgB1n/rj/wBc3/8AQDUFW7O4laY5kc/I/wDEf7pqH7TN/wA9X/76NADrH/j9t/8Arov8xUNWrO4la8gBkcgyL/EfWoftM3/PV/8Avo0ARVPff8f1x/10b+dN+0zf89X/AO+jU19cSreTgSOAJG43H1oAqVZvv9ZF/wBck/8AQRUf2mb/AJ6v/wB9GrF9cSq8WJHH7pD94/3RQBSq3df8eNn/ALrf+hGoftM3/PV/++jVm4uJRZ2hEjAkNk7jz8xoAo15DH/ydzc/9iNF/wCl8lex/aZv+er/APfRryCO4l/4a6uW8x8/8INEM7j/ANBCSgD2fR/+QlD+P8jXU1zOkzyPqEIaRmHPBY+hrpqACiiigAooooAKKKKACiiigAooooAKKKKACiiigAooooAKKKKACs7Xf+Qe3+8K0aztd/5B7f7woA5+1/4+of8AfX+dF1/x8y/75/nRa/8AH1D/AL6/zouv+PmX/fP86AIqsX3/AB9N9F/kKr1Yvv8Aj6b6L/IUAV6nuvuwf9cx/M1BU9192D/rmP5mgCCrEv8Ax5wfVv6VXqxL/wAecH1b+lAFevPrj/k4Cx/7Fi4/9K4a9Brz64/5OAsf+xYuP/SuGgD0GrNv/wAet1/ur/6EKrVZt/8Aj1uv91f/AEIUAVq8++NXijVPCmieHZ9JvGsprrxJpdhMyKDvgmukSVOQeGUkevNeg15T+0Z/yLfhL/sb9E/9LY6APVqs6b/x/Qf74qtVnTf+P6D/AHxQBXoX7w+tFC/eH1oAmvv+P64/66N/OoKnvv8Aj+uP+ujfzqCgCe8/1q/9c0/9BFQVPef61f8Armn/AKCKgoAs3X+qtf8Arl/7M1Vqs3X+qtf+uX/szVWoAnb/AI8ov+uj/wAlqCp2/wCPKL/ro/8AJagoA+KfjJ8R/wBqLSf2ytD0Pwd4furr4TyXFlG0sWlrJZSwMqG6kuLkqTFIpMoX5l4RcKxJ3fa1Tp/x5y/9dE/k1QUAcB8Tf+Ru+Ff/AGM0n/pp1Gu/rgPib/yN3wr/AOxmk/8ATTqNd/QBYsv9cf8Arm//AKAar1Ysv9cf+ub/APoBqvQBPY/8ftv/ANdF/mKjl/1j/U1JY/8AH7b/APXRf5io5f8AWP8AU0AMq3q3/IQn+v8ASqlW9W/5CE/1/pQBUq1f/wDLv/1xWqtWr/8A5d/+uK0AVaszf8edt9W/mKrVZm/487b6t/MUAVqsD/jxb/roP5Gq9WB/x4t/10H8jQBXqxD/AMe1z9F/nVerEP8Ax7XP0X+dAFevPvjL/wAePhL/ALGfTP8A0eK9Brz74y/8ePhL/sZ9M/8AR4oA9BqxYf8AH5F9ar1YsP8Aj8i+tAFenw/61P8AeFMp8P8ArU/3hQBJe/8AH5P/AL7fzqCp73/j8n/32/nUFAFrUf8Aj6/4An/oIqrVrUf+Pr/gCf8AoIqrQBZuv9Va/wDXL/2ZqrVS0/xVpniK41C00+48+40ef7BfL5bL5U2xZtuSAG+SaM5GR82M5BFXaAJ2/wCPKL/ro/8AJagr4o+HvhX9qa2/bc1bU/EWp3cvwga8vDGrXkRsGsSH+ypFADlZgTDuO0N8p3MR1+16AJ0/485f+uifyavl79vv/kmfg3/sbbT/ANJ7mvqFP+POX/ron8mr5e/b7/5Jn4N/7G20/wDSe5rhx3+6Vf8ADL8mceM/3ar/AIX+R8s12/7Pv/Jxnw//AOul9/6RTVxFdv8As+/8nGfD/wD66X3/AKRTV+C8N/8AI2oer/Jn4tkH/Izo+r/Jn6I2X+uP/XN//QDVerFl/rj/ANc3/wDQDVev6IP3Unsf+P23/wCui/zFRy/6x/qaksf+P23/AOui/wAxUcv+sf6mgBlW9W/5CE/1/pVSrerf8hCf6/0oAqVav/8Al3/64rVWrV//AMu//XFaAKtWJv8Ajzt/q38xVerE3/Hnb/Vv5igCvXn1x/ycBY/9ixcf+lcNeg159cf8nAWP/YsXH/pXDQB6DVmD/j0ufov86rVZg/49Ln6L/OgCtU9p96X/AK5t/KoKntPvS/8AXNv5UAQVPY/8fUf1qCp7H/j6j+tAEFPh/wBan+8KZT4f9an+8KAHXP8Ax8S/75/nUVS3P/HxL/vn+dRUAWL7/j6b6L/6CKr1Yvv+Ppvov/oIqvQBZvP9Xbf9ch/M1Wqzef6u2/65D+ZqtQBam/5B9t/vv/SqtWpv+Qfbf77/ANKq0AWV/wCQfJ/11X+TVWqyv/IPk/66r/JqrUAWLf8A1N1/1zH/AKEtV6sW/wDqbr/rmP8A0Jar0AT2f+uP/XN//QDUFT2f+uP/AFzf/wBANQUAT2P/AB+2/wD10X+YqGprH/j9t/8Arov8xUNACVPff8f1x/10b+dQVPff8f1x/wBdG/nQBBVm+/1kX/XJP/QRVarN9/rIv+uSf+gigCtVu6/48bP/AHW/9CNVKt3X/HjZ/wC63/oRoAqV5DH/AMnc3P8A2I0X/pfJXr1eQx/8nc3P/YjRf+l8lAHtej/8hKH8f5GuprltH/5CUP4/yNdTQAUUUUAFFFFABRRRQAUUUUAFFFFABRRRQAUUUUAFYnjXTda1jwjq9j4d1ePw/rtxayRWWqyWwuVtJSCFl8piA+087Twcc1t0UAfmp8GdQ8R/CH4T/tvXNr4l1DWfE+h6pebPEF5j7TLOls4887eFYHkAcLgAcCsTwLFP+zr4++El/wDDhr6e88Z/CjUvEGv2kl7LdLqWopYm6juZFdmHmGdVXcoBx8vQkH9C/DvwO8D+FZvG76foEQHja5ku/EEVxLJcR38kiFH3JIzKFZWIKqAuD0rnfhV+yb8Kfgr4gudb8I+FFsNUms/7O+0XV9c3phtdxbyIhPI4ijyeVTaDx6UrDPg74C2Q+H2ofsi/ELw/quoX/jT4k32oWni65nv57htahO7c06M5DG3J4YAbSoJziv0h1bUPEDeIJLKXRbOPw2FDLqy6gWnL4B2/Z/KAAzkZ8ztnHauI+Hf7H/wj+FPjSDxX4X8IpputW32j7JIb65mhs/Pz532eCSRo4N2SD5arwcdOK9T13/kHt/vCqZKMa2jt/tEWJnJ3jA8v3+tFxHb/AGiXMzg7jn937/WoLX/j6h/31/nRdf8AHzL/AL5/nSGP8u3/AOe7/wDfv/69TXkcBuG3TMDgceXnsPeqNWL7/j6b6L/IUAHl2/8Az3f/AL9//Xqa4jg2w5mYfuxj937n3qjU9192D/rmP5mgBfLt/wDnu/8A37/+vU0kcH2WHMzYy2D5f096o1Yl/wCPOD6t/SgA8u3/AOe7/wDfv/69ee3EcH/DQVgPObb/AMIvcc+X/wBPcPvXdV59cf8AJwFj/wBixcf+lcNAHpPl2/8Az3f/AL9//XqeCOD7PcYmYjaM/u+nI96oVZt/+PW6/wB1f/QhQAnl2/8Az3f/AL9//Xr4c/4KcfHfxn8HNM+H1r4T8PrqNldarHqEuq3NvJLGlzbSxyQW+EIwXPPJywUhehI+268p/aM/5Fvwl/2N+if+lsdAHb/DDxBe+MPhz4Y13XdOm8P61qWm293eaW8Z3WkzxqzxnJB+UkjkZ9a66wjgF5CVmYtuGAY8f1qhVnTf+P6D/fFACeXb/wDPd/8Av3/9elWO33D9+/X/AJ5//XqvQv3h9aALt5HAbyfdMwO9sjy89/rXMfES41jTfh/4lu/CcKal4pg0y5l0mzuUCxz3axMYY2O4cM4UHkdeo610F9/x/XH/AF0b+dQUAfJ/7Avj79oHx1aeL/8Ahe2mahp8NtJbjSbrVNHTT7iQkN5qCNVj3RgCMhtvVj8x6D648u3/AOe7/wDfv/69Jef61f8Armn/AKCKgoAv3McHl22ZmA8vj931+Y+9QeXb/wDPd/8Av3/9eluv9Va/9cv/AGZqrUAXWjg+xx/vmxvbny/ZfeovLt/+e7/9+/8A69I3/HlF/wBdH/ktQUAXVjg+yS/vmxvXJ8v2b3qLy7f/AJ7v/wB+/wD69In/AB5y/wDXRP5NUFAHDfE6OD/hLvhViZyP+Enkz+7/AOoTqPvXoPl2/wDz3f8A79//AF684+Jv/I3fCv8A7GaT/wBNOo139AF6zjgExxMxOx/+WeP4T71D5dv/AM93/wC/f/16LL/XH/rm/wD6Aar0AXbOOAXkGJnJ3rgeXjv9aZJHb+Y379+p/wCWf/16ZY/8ftv/ANdF/mKjl/1j/U0AS+Xb/wDPd/8Av3/9erOpRwG+mLSsrZ5ATPb61nVb1b/kIT/X+lADPLt/+e7/APfv/wCvVi9jgPkbpWH7pcfJnj86z6tX/wDy7/8AXFaAG+Xb/wDPd/8Av3/9ep5o4PssAMzAZbB8vryPeqFWZv8Ajztvq38xQAnl2/8Az3f/AL9//Xqby4PsZHnNt8wc+X7H3qjVgf8AHi3/AF0H8jQAeXb/APPd/wDv3/8AXqaGOD7PPiZiMDP7v3+tUasQ/wDHtc/Rf50AHl2//Pd/+/f/ANevPPjNHB9h8JYmY/8AFUaZ/wAs/wDpuPeu7rz74y/8ePhL/sZ9M/8AR4oA9J8u3/57v/37/wDr1NZRwC6j2zMTnp5eP61RrnfiJ41k+HPgnWPEsVot9JpsBnFu77BJyBjdg46+lAHVeXb/APPd/wDv3/8AXp0Udv5iYmfOR/yz/wDr1VU5UGnw/wCtT/eFAFq8jg+1TZmcHecjy/f61F5dv/z3f/v3/wDXpL3/AI/J/wDfb+dQUAaF9HAbj5pmB2rwI8/wj3qv5dv/AM93/wC/f/16dqP/AB9f8AT/ANBFVaAPOfg/HB/wmHxczMwH/CVLj931/wCJZY+9eneXb/8APd/+/f8A9evK/hD/AMjf8Wv+xpX/ANNtjXplAF1o4Pscf75sb258v2X3qLy7f/nu/wD37/8Ar0jf8eUX/XR/5LUFAF1Y4Pskv75sb1yfL9m96+XP+CgCRL8MfBmyRnP/AAltpwUx/wAu9z719Op/x5y/9dE/k1fL37ff/JM/Bv8A2Ntp/wCk9zXDjv8AdKv+GX5M48Z/u1X/AAv8j5Zruf2eQrftHfD4OxVfMvuQM/8ALlNXDV2/7Pv/ACcZ8P8A/rpff+kU1fgvDf8AyNqHq/yZ+LZB/wAjOj6v8mfovZxwCY4mYnY//LPH8J96h8u3/wCe7/8Afv8A+vRZf64/9c3/APQDVev6IP3Uu2ccAvIMTOTvXA8vHf60ySO38xv379T/AMs//r0yx/4/bf8A66L/ADFRy/6x/qaAJfLt/wDnu/8A37/+vVnUo4DfTFpWVs8gJnt9azqt6t/yEJ/r/SgBnl2//Pd/+/f/ANerF7HAfI3SsP3S4+TPH51n1av/APl3/wCuK0AN8u3/AOe7/wDfv/69TyxwfZYMzMBlsHy/ce9UKsTf8edv9W/mKADy7f8A57v/AN+//r157cRwf8NBWA85tv8Awi9xz5f/AE9w+9d1Xn1x/wAnAWP/AGLFx/6Vw0Aek+Xb/wDPd/8Av3/9evD/AImftrfCH4OfFHTvhz4l8QXNtr+o+WJJI7JmtrHfgxGeTOFD5HTO0cttHNe0V498Q/2OfhN8XfiJaeP/ABV4YGqeI9PEQWRrqVYZ9jDyxLEG2uFx0IwQcNuHFAHtPl2//Pd/+/f/ANeprWODMmJmP7tv+Wft9ao1Pafel/65t/KgBfLt/wDnu/8A37/+vU1nHALmPEzE56eXj+tUa+cP24fjd8UvgZ8P9E1b4W+Fl8Rahdah9nvJmsZbz7LHsJU+VGQfmYY3HgYx1YUAfS/l2/8Az3f/AL9//Xp0Udv5iYmfOR/yz/8Ar15n+z74w8U/ED4MeE/EPjXRP+Ee8T6hZCa90/YybGyQG2Nym5Qr7Tyu7B6V6LD/AK1P94UAWLiO3+0SZmcHcf8Aln7/AFpnl2//AD3f/v3/APXplz/x8S/75/nUVAF68jgNw26ZgcL/AMs89h71D5dv/wA93/79/wD16L7/AI+m+i/+giq9AF+6jg2W+ZmH7vj9315PvUHl2/8Az3f/AL9//Xpbz/V23/XIfzNVqANCWOD7DADMwXc+Ds+nvVfy7f8A57v/AN+//r06b/kH23++/wDSqtAF9Y4PsMg85tvmLz5fsfeoPLt/+e7/APfv/wCvSr/yD5P+uq/yaq1AF63jg8q4xMxGzn930+ZfeofLt/8Anu//AH7/APr0W/8Aqbr/AK5j/wBCWq9AF61jg804mYnY/wDyz/2T71D5dv8A893/AO/f/wBeks/9cf8Arm//AKAagoAu2ccAvIMTOTvXA8vHf61F5dv/AM93/wC/f/16Sx/4/bf/AK6L/MVDQBP5dv8A893/AO/f/wBepryOA3k+6Zgd7ZHl57/WqNT33/H9cf8AXRv50AL5dv8A893/AO/f/wBep7yOAvHumYfuk/5Z5/hHvVCuM+FvjTUfHGl67c6l5PmWGv6lpUPkptHk291JDHnk5bagye5oA7vy7f8A57v/AN+//r1ZuI4PsdoDKwGGwdnX5j71nVbuv+PGz/3W/wDQjQAzy7f/AJ7v/wB+/wD69ePxxwf8NeXI81tv/CDRfNs7/wBoSds16xXkMf8Aydzc/wDYjRf+l8lAHuOlRwrqERSVmbnAKY7H3ro65bR/+QlD+P8AI11NABRRRQAUUUUAFFFFABRRRQAUUUUAFFFFABRRRQAUUUUAFFFFABWdrv8AyD2/3hWjWdrv/IPb/eFAHP2v/H1D/vr/ADouv+PmX/fP86LX/j6h/wB9f50XX/HzL/vn+dAEVWL7/j6b6L/IVXqxff8AH030X+QoAr1Pdfdg/wCuY/magqe6+7B/1zH8zQBBXJaP8avAXifxdeeDNJ8X6PqHivTTILvSLe8RriIg4YFAckqRhgOV74rra+W/hP8A8E8fBfwd/aAvPixpmvavdTzTXU9npE5QRWrzgiTMgG6RQJHCg4wCMliMkA+pK8+uP+TgLH/sWLj/ANK4a9Brz64/5OAsf+xYuP8A0rhoA9Bqzb/8et1/ur/6EKrVZt/+PW6/3V/9CFAFavKf2jP+Rb8Jf9jfon/pbHXq1eU/tGf8i34S/wCxv0T/ANLY6APVq4n4tfHbwV+zz4ct/FHjvWP7H0hrpLWN1hkmeWVgzBFRAWJ2qx6cBTXbV598a/2evBf7Snhe38LeN7GW70+O7S6gmtZjDPBKuRuRx0yrMpBBBDdMgEAG18M/iZ4b+MHgrTvFvhLUl1XQdQVjBcqjRk7WKspVgGUhlIII7V1C/eH1rkfhT8K/DfwV8B6X4O8J2TWGh6crCGJ5WkcszF3dmYklmZmJ7c8ADArm/wBpzXviD4Z+BvinUvhbpw1TxxBChsbfyhM+DIgkeOI8SOsZdlU9SBw33WAPWL7/AI/rj/ro386gr59/Yk8ZfGLxx8Ip9R+NWmz2HiQ6jItrJeWSWVxcW21CHkhQKEO8yAfKuQAcdz9BUAT3n+tX/rmn/oIqCp7z/Wr/ANc0/wDQRUFAFm6/1Vr/ANcv/ZmqtVm6/wBVa/8AXL/2ZqrUATt/x5Rf9dH/AJLUFTt/x5Rf9dH/AJLUFAE6f8ecv/XRP5NUFTp/x5y/9dE/k1QUAcB8Tf8AkbvhX/2M0n/pp1Gu/rgPib/yN3wr/wCxmk/9NOo139AFiy/1x/65v/6Aar18sft7ftSfED9l3wv4X1TwN4Ws9aTUbmaK/wBR1GCWa3s1VU2RlI2Qhpd7YYtgCNhglgR7r8GvGGtfED4V+F/EfiLQpPDWt6nYR3N3pUuQbd2HIweQDwQG+YAgHkGgDubH/j9t/wDrov8AMVHL/rH+pqSx/wCP23/66L/MVHL/AKx/qaAGVb1b/kIT/X+lVKt6t/yEJ/r/AEoAqVav/wDl3/64rVWrV/8A8u//AFxWgCrVmb/jztvq38xVarM3/HnbfVv5igCtVgf8eLf9dB/I1XqwP+PFv+ug/kaAK9WIf+Pa5+i/zqvViH/j2ufov86AK9effGX/AI8fCX/Yz6Z/6PFT/G/x1qPw3+Geqa/pMVrNqME1rBCt4jPEDNcxQ7mVWUkASE4DDOOtfNHib4zfEbxVDp0d3deF41sb+DUI/J0e5GZIn3KDm7Pyk9cYPuK8HMs8y/KZRhjavK5arST/ACTOLEY2hhWlWla/k/0PtGvOP2jv+SH+Mf8ArxP/AKEteO+GP2kPiBN408Madqy+GrnTtU1OGwmWz064glUSZG5Xa5cZBx1U59q9i/aO/wCSH+Mf+vE/+hLXZl+ZYXNKPt8HPmje17Na/NJmtDEU8TDnpO6PRk+6v0qSH/Wp/vCo0+6v0qSH/Wp/vCvSOgkvf+Pyf/fb+dcn8TNZ17w78O/E2qeF9LXXPEdnp1xcadpr5xc3CxkxxkAgnLADAIJ6ZFdZe/8AH5P/AL7fzqCgD5T/AGE/jz8Z/jhaeLpviz4UOgx2L2w068bS5bAzllfzE2SH5goWM5A/j5zxX1ZVrUf+Pr/gCf8AoIqrQB5n8If+Rv8Ai1/2NK/+m2xr0yvFfgN4+8NeJfiD8XtP0nxBpmp38fiQTvbWl3HLIIxY2cRfapJ2iRGTPTcpHWvaqAJ2/wCPKL/ro/8AJagqdv8Ajyi/66P/ACWoKAJ0/wCPOX/ron8mr5e/b7/5Jn4N/wCxttP/AEnua+oU/wCPOX/ron8mr5e/b7/5Jn4N/wCxttP/AEnua4cd/ulX/DL8mceM/wB2q/4X+R8s12/7Pv8AycZ8P/8Arpff+kU1cRXb/s+/8nGfD/8A66X3/pFNX4Lw3/yNqHq/yZ+LZB/yM6Pq/wAmfojZf64/9c3/APQDVerFl/rj/wBc3/8AQDVev6IP3Unsf+P23/66L/MVHL/rH+pqSx/4/bf/AK6L/MVHL/rH+poAZVvVv+QhP9f6VUq3q3/IQn+v9KAKlWr/AP5d/wDritVatX//AC7/APXFaAKtWJv+PO3+rfzFV6sTf8edv9W/mKAK9efXH/JwFj/2LFx/6Vw1q+Nvix4P+G81pD4n8Q2Oiy3as8Ed1JtaRVIDED0BI/OvJJv2i/ho3xps9UHjLTDp6+H57ZrjzDsEpuYmCZx1IUn8KXMluwPoerMH/Hpc/Rf51xvgf4peE/iT9tHhjX7LWzZ7PtAtZNxi37tm4ds7Wx/umuyg/wCPS5+i/wA6YFap7T70v/XNv5VBU9p96X/rm38qAIKnsf8Aj6j+tQVPY/8AH1H9aAIKfD/rU/3hTKfD/rU/3hQA65/4+Jf98/zqKpbn/j4l/wB8/wA6ioAsX3/H030X/wBBFV6sX3/H030X/wBBFV6ALN5/q7b/AK5D+ZqtVm8/1dt/1yH8zVagC1N/yD7b/ff+lVatTf8AIPtv99/6VVoAsr/yD5P+uq/yaq1WV/5B8n/XVf5NVagCxb/6m6/65j/0Jar1Yt/9Tdf9cx/6EtV6AOD+LH7QXw//AGf7Gw1Dx94kt/D9vqMj21osiPLJM23DFUjVmKruXc2MLuGTyM9foeuaf4m0ax1bSryHUNMvoUuLa7t3DxzRsAyurDqCCDmvJf2kv2Q/A/7WVnodr4xm1Wzk0Vp5bO60i4SKVRIqmRDvR1Kt5Sds/LwRXpfgXwXpXw58GaJ4W0SFoNI0ezisrWN2LMI0UKNzdzxknuSaAOjsf+P23/66L/MVDU1j/wAftv8A9dF/mKhoASp77/j+uP8Aro386gqe+/4/rj/ro386AIK8u/Z8/wCRf8Xf9jjrv/pfNXqNeXfs+f8AIv8Ai7/scdd/9L5qAPUTnBxwa+KP2YfgR+034H/aM1vX/iT4/utW8Bt9q2QTao11BqZckRtDbFiLYIQrHhSAoQblJI+16t3X/HjZ/wC63/oRoAqV5DH/AMnc3P8A2I0X/pfJXr1eQx/8nc3P/YjRf+l8lAHtej/8hKH8f5GuprltH/5CUP4/yNdTQAUUUUAFFFFABRRRQAUUUUAFFFFABRRRQAUUUUAFFFFABRRRQAVn62xWwYjH3h1Ga0Kztd/5B7f7woAw7WZjcxDC/fH8A9fpSXMzC4lGF++f4B6/SmWv/H1D/vr/ADouv+PmX/fP86AE85vRP++B/hU99MwuWGF6D+Aeg9q5rxt400b4d+EtW8TeIb1NO0TS7drq7unBYJGoycAAknsAASSQBya5L4K/tJ/D/wDaT07U9U8Bay2qQafKkF3HNbyQSwsy5UlHAOGw2D0O0+hoA9L85vRP++B/hU9zMwWDhf8AVj+Aep9qqVPdfdg/65j+ZoAZ5zeif98D/Cp5Jm+ywHC9W/gHt7VUqxL/AMecH1b+lAEfnN6J/wB8D/CvPriZv+GgLA4X/kWLj+Af8/cPtXe159cf8nAWP/YsXH/pXDQB6L5zeif98D/CviT9r/8AZ/8A2j/iV8dvDWv/AAx8dXGkeEoYYY3ht9TaxTTJFciSSSFSPtAYNnOGYgMhAULn7Xqzb/8AHrdf7q/+hCgCvBJLHDGsjJLIqgM/lKNxxycY4ryv9oyZm8N+EuF/5G/RP4B/z+x+1ep15T+0Z/yLfhL/ALG/RP8A0tjoA9a85vRP++B/hWF46+IFv8M/B2seKr62ku7TSLZ7uWC3VRI6qMkLnAz+NbNeXftR/wDJu/xC/wCwPP8A+g0Aepx3RkjVwqgMM/cX/CnrM24cJ1/uD/Cq1r/x7Rf7g/lUq/eH1oAtX0zC8nGF/wBY38A9fpUHnN6J/wB8D/Cn33/H9cf9dG/nUFAFq7mYSLwv+rT+Af3R7VD5zeif98D/AAp95/rV/wCuaf8AoIqCgC5dTMI7bhf9X/cH95vaq/nN6J/3wP8ACpbr/VWv/XL/ANmaq1AFppm+xxnC/wCsb+Aei+1Q+c3on/fA/wAKe3/HlF/10f8AktQUAWkmb7HKcL99P4B6N7VD5zeif98D/Cnp/wAecv8A10T+TVBQBwfxOmb/AIS74VcL/wAjNJ/AP+gTqPtXoHnN6J/3wP8ACvPPib/yN3wr/wCxmk/9NOo139AFuzmYzHhfuP8AwD+6faoPOb0T/vgf4VJZf64/9c3/APQDVegDw39tDwt8W/HHwUn0v4N6m2l+K2voXlNrcizuZrYBt8cE/HlvvMbZ3LlVYZ5wb37Ifhv4peC/gjpekfFzVE1fxbBPKPOknF1Mlvn92k03PmOPmO7J4KgkkGva7H/j9t/+ui/zFRy/6x/qaAF85vRP++B/hXmP7M/jbWvH3wL8JeINfvf7S1i+t3e4upIkVpGErqCQqgdABwO1elV4z+xv/wAmz+BP+vST/wBHyUAe1ec3on/fA/wqzfSsPI4X/Uqfuj/CqVWr/wD5d/8AritAEPnN6J/3wP8ACrE0zfY7c4Xq38A9R7VTqzN/x5231b+YoAi85vRP++B/hU4mb7CThf8AWD+Aeh9qqVYH/Hi3/XQfyNAEfnN6J/3wP8Knhmb7PcHC9F/gHr9KqVYh/wCPa5+i/wA6APHv2rpWb4G6wCF/4/tL6KB/zEbb2r5jr6a/as/5IbrH/X9pf/pxtq+Za/B/Ef8A3nD/AOF/mfFcQfxKfoybQTt+IngA/wDUxWfb/aNfVf7R0zH4G+MRhf8AjxP8A/vL7V8p6H/yUPwD/wBjFZ/+hGvqn9o7/kh/jH/rxP8A6EtfXeH/APyJ3/jl+SPUyP8A3X5v9D0pJm2rwnT+4P8ACpIpm81OF+8P4B/hVdPur9K8n/ao+LviL4F/A/xD4z8LeHf+Em1rTxH5Vo6O8UYZwrTSqhDNGgO4hSD7qMsP0o+hPY7yZhdzDC/fb+Aev0qHzm9E/wC+B/hXz9+xX+0H4u/aU+Ec3izxl4Zh8OaouozWqfY4pYra7jUKfNiWRmYAFmQ/Mwyh57D32gC7qEzLc4wv3F/gH90e1VJGM0bowAVgVO0BTz6Ecj8Ksaj/AMfX/AE/9BFVaAPiv9iH9jHQf2f/AIwfEnxBp/iDUdVl026bw7aQ3UcaqIHhtbpnkwPnfLqoICgBScfNx9sec3on/fA/wry/4Q/8jf8AFr/saV/9NtjXplAFppm+xxnC/wCsb+Aei+1Q+c3on/fA/wAKe3/HlF/10f8AktQUAWkmb7HKcL99P4B6N7V8u/t+yFvhn4NBC/8AI22nRQP+Xe5r6fT/AI85f+uifyavl79vv/kmfg3/ALG20/8ASe5rhx3+6Vf8MvyZx4z/AHar/hf5HyzXcfs9sV/aO+H5GP8AWX3UZ/5cpq4eu3/Z9/5OM+H/AP10vv8A0imr8F4b/wCRtQ9X+TPxbIP+RnR9X+TP0Us5mMx4X7j/AMA/un2qDzm9E/74H+FSWX+uP/XN/wD0A1Xr+iD91PEv2xoPjHqXwbkt/gi6x+MJL+ASGFoorj7L82/yHkIVX3eXyT93fjnFXP2SYvixYfBPS7f4yvDJ4zjmlVmJikn8jd+78948o0nXlT93bn5txr2ix/4/bf8A66L/ADFRy/6x/qaAF85vRP8Avgf4Va1SVl1CYAL17qD2+lUat6t/yEJ/r/SgCDzm9E/74H+FWb6Vh5HC/wCpU/dH+FUqtX//AC7/APXFaAIfOb0T/vgf4VPNM32S3OF6t/APUe1VKsTf8edv9W/mKAPmv9oBy/xo8M5x/wAgC86AD/l4grm66L4/f8lo8M/9gC8/9KIK52v5O8RP+R/P/DH8jx8T/EZ2P7OshT4o+OcAf8gbSOqg/wDLfUfWvouGZvstycL0X+Aev0r5y/Z4/wCSo+Of+wNpH/o/Ua+ioP8Aj0ufov8AOv6C4Q/5EOE/w/5npUf4cSLzm9E/74H+FT2szFpeF/1bfwD0+lVKntPvS/8AXNv5V9ebDPOb0T/vgf4VPZTMbqMYXr/cH+FVKnsf+PqP60AM85vRP++B/hT4pm81OF+8P4B/hUFPh/1qf7woAluJm+0S8L94/wAA9fpUfnN6J/3wP8KW5/4+Jf8AfP8AOoqALd9MwuG4Xov8A9B7VB5zeif98D/CpL7/AI+m+i/+giq9AFy7mYJbcL/qh/APU+1V/Ob0T/vgf4VLef6u2/65D+ZqtQBdmmb7BbnC/ef+Ae3tVbzm9E/74H+FTTf8g+2/33/pVWgC4szf2fIcL/rF/gHo3tVfzm9E/wC+B/hUq/8AIPk/66r/ACaq1AFu3mbybnhf9WP4B/eX2qDzm9E/74H+FSW/+puv+uY/9CWq9AFuzmYzHhf9W/8AAP7p9qg85vRP++B/hT7P/XH/AK5v/wCgGoKALVlMxvIBhf8AWL/APX6VD5zeif8AfA/wp9j/AMftv/10X+YqGgB/nN6J/wB8D/Cp76ZheTjC/wCsb+Aev0qpU99/x/XH/XRv50AM85vRP++B/hXlv7PczDw/4u4X/kcdd/gH/QQm9q9Ory79nz/kX/F3/Y467/6XzUAeq+c3on/fA/wq1czN9jszheQ38I/vH2qjVu6/48bP/db/ANCNAEHnN6J/3wP8K8gjlb/hrq5OFz/wg0Q+6P8An/k9q9bryGP/AJO5uf8AsRov/S+SgD27SJWbUIQQvfooHY+1dNXLaP8A8hKH8f5GupoAKKKKACiiigAooooAKKKKACiiigAooooAKKKKACiiigAorN8TXWp2PhzVbnRbGPU9ZhtJZLKxmm8lLicITHG0mDsDMAC2OM5r40+APxm+KOh/Er9q6X4oara61f8AgnTNL1O30fSXkOnWQayu7lobcOAxyqxqzEAsVz6Um7Ds3sfbtZ2u/wDIPb/eFfnr8FPi78UPDGt/s5ePfEfxC1TxbafGC7u7HWvDt55X2KyY7javZqqDydny7xzuwfXI+79W8Vxza/J4fGmaqkqqJP7QeycWR4DYE+NuecY9eKpqzsyd9URWv/H1D/vr/Oi6/wCPmX/fP86ntrUrcRHzYjhx0cetFxalriU+bEPmPVx60hnL+OPBOjfEfwjq/hjxDZLqGiarbta3dszFd6MOcEEEEdQQcggEVyHwP/Zn8A/sz6Zqel+BNKlsItRlSe7mubh55ZmVcKCzHouWwBx8x9a9T+xn/nrD/wB9ipry1LXDHzIhwOrj0FAFGp7r7sH/AFzH8zS/Yz/z1h/77FTXFqWWH95EMRgcuPU0AUasS/8AHnB9W/pR9jP/AD1h/wC+xU0lqTawjzIuC38Y9qAKNefXH/JwFj/2LFx/6Vw16T9jP/PWH/vsV57cWp/4aCsB5kX/ACK9wc7xj/j7hoA7qrNv/wAet1/ur/6EKT7Gf+esP/fYqpdazp2kXlnpt3fQQ3uqs0VnEWJMrIpkYAgYGEVjz6UAZ/iTxNpXg/RbnWNb1C30vS7bb513dOEjTcwVck+rMB9SK+fvjp8fPh1r2g+GotO8ZaReyQeJ9JupVhuQxSKO7jaRz7KoJJ9BXZ/tkW5j/Z08Tt5kbYn07hXBP/H/AG9fAFfJ51nryipCCp83Mr72/Rnx2e8QPJqkIKlz8yvvb9GfpDo37QHw48RataaZpnjTR73ULuQRQW0N0rPI56Ko7ms39qP/AJN3+IX/AGB5/wD0Gvhn4SLu+Mnw+GQM69a8k4H3jX3Z+1Nalf2dfiGfMjONGuOA4J+7Xo5RmTzTDfWHDl1ate/6I9PJc0ebYX6w4curVr32t5I9Htf+PaL/AHB/KpV+8PrTrW0P2WH97D9wfxj0qZbQ7h+9i6/3xXtnvDb7/j+uP+ujfzqCr15alryc+ZEMuxwXGetQ/Yz/AM9Yf++xQAl5/rV/65p/6CKgq7dWpaRf3kQ+RBy4/uiovsZ/56w/99igBbr/AFVr/wBcv/ZmqtV+5tS0duPMjGI8cuP7xqD7Gf8AnrD/AN9igBG/48ov+uj/AMlqCrrWp+xxjzIvvsfvjHRai+xn/nrD/wB9igCm2rWUFxHpkl1EmoXKtcQ2zMN8kcZCyOB3CmWME9t6+tSVw2vWp/4X14KHmRc+HdbOd4x/x8aXXoP2M/8APWH/AL7FAHnHxN/5G74V/wDYzSf+mnUa7+uG+J1qR4u+FX7yLnxPIPvj/oE6jXoP2M/89Yf++xQAWX+uP/XN/wD0A1XrnviR4kvfA3hmLVLD7HNcPqem2BWcll8u5voLaQ4BByEmYg5wCASCOD1P2M/89Yf++xQAlj/x+2//AF0X+YqOX/WP9TVqztSt5AfMiOHU8OM9aZJaHzG/exdT/GKAKteM/sb/APJs/gT/AK9JP/R8le3fYz/z1h/77FeL/saWxf8AZk8Bt5kY/wBEk4ZwD/r5KAPYKtX/APy7/wDXFab9jP8Az1h/77FWL22LeR+8jGIlHLigDPqzN/x5231b+YpPsZ/56w/99ip5rUm1gHmR8Fv4x6igChVgf8eLf9dB/I0fYz/z1h/77FTfZT9jI8yL/WA53jHQ0AUasQ/8e1z9F/nR9jP/AD1h/wC+xU0NqRbzjzIuQP4x60AeLftWf8kN1j/r+0v/ANONtXzLX0/+1hbmP4F6y3mRti+0vhXBP/IRtq+YK/B/Ef8A3nD/AOF/mfFcQfxKfoyXQ/8AkofgH/sYrP8A9CNfVP7R3/JD/GP/AF4n/wBCWvlfQF3fEXwAMgZ8RWfJOB9419XftIWpX4G+Mj5kR/0E9HH95a+u8P8A/kTv/HL8kepkf+6/N/oegJ91fpUkP+tT/eFPS0Oxf3sPT++KkitCJEPmxdR/GK/Sj6EZe/8AH5P/AL7fzqCrt3alrqY+ZEMuerj1qL7Gf+esP/fYoAdqP/H1/wAAT/0EVVrQvrUtcZ8yMfKvVwP4RVf7Gf8AnrD/AN9igDyv4Q/8jf8AFr/saV/9NtjXplec/B+1LeMPi4PMjGPFSjlx/wBAyxr077Gf+esP/fYoARv+PKL/AK6P/Jagq61qfscY8yL77H74x0WovsZ/56w/99igBE/485f+uifyavl79vv/AJJn4N/7G20/9J7mvqdbU/ZJR5kX31/jHo1fLn/BQCAx/DHwad8bf8VbaDCsCf8Aj3ua4cd/ulX/AAy/JnHjP92q/wCF/kfKtdv+z7/ycZ8P/wDrpff+kU1cRXc/s8p5n7R3w+XKr+8vuWOB/wAeU1fgvDf/ACNqHq/yZ+LZB/yM6Pq/yZ+h9l/rj/1zf/0A1Xq9Z2pWYnzIj8j9HH901D9jP/PWH/vsV/RB+6iWP/H7b/8AXRf5io5f9Y/1NWrO1K3kB8yI4dTw4z1pklofMb97F1P8YoAq1b1b/kIT/X+lM+xn/nrD/wB9irOpWxe+mbzIxk9GcA9KAM6rV/8A8u//AFxWm/Yz/wA9Yf8AvsVYvbYt5H7yMYiUcuKAM+rE3/Hnb/Vv5ij7Gf8AnrD/AN9iuX0HxZca5468VeG3itooNCSzeOdZPml89HZs9uNg6etAHiPx+/5LR4Z/7AF5/wClEFc7XTftBRGL40+GPmVs6BefdbP/AC8QVzNfyd4if8j+f+GP5Hj4n+Izr/2eP+So+Of+wNpH/o/Ua+ioP+PS5+i/zr55/ZzhMvxR8dfMi40bR/vNj/lvqNfRkNqRa3A8yPnb/GPWv6C4Q/5EOE/w/wCZ6VH+HEoVPafel/65t/Kl+xn/AJ6w/wDfYqa1tSpk/eRH92w4celfXmxRqex/4+o/rS/Yz/z1h/77FTWdqVuYz5kR57OKAKNPh/1qf7wqX7Gf+esP/fYp0VoRIh82LqP4xQBFc/8AHxL/AL5/nXE/GTxvqPw2+FfijxRpOiTeI9T0mwkurfS7cEvcOo4XgE4HU4BOAcV3lxalriQ+bEPmP8Y9aZ9jP/PWH/vsUAfKP7CH7V3jn9qXw/4ovfG3hG10GbSriGO31DTYJobS6DKcxhZWc702AsQ5GJF4XHP1NV26s/352vEowONwHYVF9jP/AD1h/wC+xQAt5/q7b/rkP5mq1U9F8Uab4tn1S3064DyaLdtpl55g2BZ1RZCFz94bZU5Hv6VqfYz/AM9Yf++xQA6b/kH23++/9Kq1oS2xNjAvmR8M/O8Y7VX+xn/nrD/32KAPjz4gf8FEbXwH+1ZZ/BI+BL2+hm1Cz0+bWlu9kgmuEQoyW5j+aNfNGTvGRkjgDd9d1VuPAXh+91aHxBc6NpFx4gtcRQatLbRNdQx4bKLMRuUcngHHJrS+xn/nrD/32KAC3/1N1/1zH/oS1Xq9b2pWK4HmRHKAcOP7y1D9jP8Az1h/77FACWf+uP8A1zf/ANANQVetbUrKT5kR+Rxw4/umofsZ/wCesP8A32KAEsf+P23/AOui/wAxUNXLO1K3kB8yI4dTw4z1qL7If+esP/fYoA8v/aNufiDZ/BPxVN8LIopvHi26/wBmrMqNz5ieYVD/AClxH5hUNkFguQRxXnP7DWr/ABw1r4YajP8AHK3ng1kX7Jp7ahBHBevAFAbzo0VQPnB2lvmbknjaT9LfYz/z1h/77FTXlqWvJz5kQy7HBcZ60AUa8u/Z8/5F/wAXf9jjrv8A6XzV6z9jP/PWH/vsV5Z+z1alvD/i795GP+Ky14cuP+ghNQB6XVu6/wCPGz/3W/8AQjTPsZ/56w/99irNxbFrO0HmRjAbkuMH5jQBnV5DH/ydzc/9iNF/6XyV7N9jP/PWH/vsV4/HbH/hry5XzI/+RGiOd4x/yEJKAPZdH/5CUP4/yNdTXOaVbmPUIm8yNsZ4VwT0NdHQAUUUUAFFFFABRRRQAUUUUAFFFFABRRRQAUUUUAFFFFABXlfhH9n3RvCnxT+K3jU3txqMvxESwi1DT7hV8mFLW3eAKhHJDrIc5/CvVKKAPmL4T/sH+HPhb408Jau3i/xF4j0bwW143hXw7qjQta6SbkkyMCqB5SAx2lydvBHQV9Ga7/yD2/3hWjWdrv8AyD2/3hQBz9r/AMfUP++v86Lr/j5l/wB8/wA6LX/j6h/31/nRdf8AHzL/AL5/nQBFVi+/4+m+i/yFV6sX3/H030X+QoAr1xPw01a91S98bLeXUtytp4hmtrcSuWEUQhgIRfRQWY49zXbV598Jf+Qh8Qf+xnuP/Se3oA9BqxL/AMecH1b+lV6sS/8AHnB9W/pQBXrz64/5OAsf+xYuP/SuGvQa8+uP+TgLH/sWLj/0rhoA9BrzT4kf8lV+E/8A2Eb7/wBIJq9LrzT4kf8AJVfhP/2Eb7/0gmoAw/2xP+Td/E3/AF30/wD9L7evgavvn9sT/k3fxN/130//ANL7evgavynjP+PR9H+Z+Qccf7xQ9H+Z0/wn/wCSxfD/AP7Dtr/6Ea+6P2o/+Td/iF/2B5//AEGvhf4T/wDJYvh//wBh21/9CNfdH7Uf/Ju/xC/7A8//AKDX0PCP/Iuf+J/ofS8G/wDIsf8Aif5I9Ntf+PaL/cH8qlX7w+tRWv8Ax7Rf7g/lUq/eH1r7U+6Jr7/j+uP+ujfzqCp77/j+uP8Aro386goAo6N4msfFlrLeae7vBDcz2Dl0KnzbeVoJRg9g8TgHuOavVwHwR/5FPVv+xm17/wBO11Xf0AWbr/VWv/XL/wBmaq1Wbr/VWv8A1y/9maq1AHxX8Pv2q/jd4i/ba1b4Y6v4DW08A293eQpcjT5keC1jEnk3hnJ2sJdkY6bTvULg5z9qVO3/AB5Rf9dH/ktQUAcBrv8AyXjwX/2Lut/+lGl1j/tJSzr4J0e3hu7qzS717T7aZrO5kt5GjeYBl3xsGAI9DWxrv/JePBf/AGLut/8ApRpdYv7SX/Ip+HP+xl0z/wBHCvPzGUoYKtKLs1GX5M1pK9SKfdHn9x8K9CupLeSebXJpLaTzYHk8QagxifayblJn+U7XZcjsxHc0zSdFXwr8XvhsNP1HWRHfaldQXMN1rN3cxyxjT7pwrJLKynDIrdOqiuyrnb3/AJK98KP+wxd/+my8r+Z+Fs3zHEZ1hqVbEzlFy1TnJp6Po2fWYyhSjh5uMEn6HpXx4/5EG2/7GDQv/TtaV6FXnvx4/wCRBtv+xg0L/wBO1pXoVf1QfHE9j/x+2/8A10X+YqOX/WP9TUlj/wAftv8A9dF/mKjl/wBY/wBTQAyvGf2N/wDk2fwJ/wBekn/o+SvZq8Z/Y3/5Nn8Cf9ekn/o+SgD2arV//wAu/wD1xWqtWr//AJd/+uK0AVaszf8AHnbfVv5iq1WZv+PO2+rfzFAFarA/48W/66D+RqvVgf8AHi3/AF0H8jQBXqxD/wAe1z9F/nVesLWvGJ0HxJ4d0T7J5/8Abks8Xn+Zt8nyoWlztwd2duOoxnPPSgDgf2rP+SG6x/1/aX/6cbavmWvpr9qz/khusf8AX9pf/pxtq+Za/B/Ef/ecP/hf5nxXEH8Sn6Ml0P8A5KH4B/7GKz/9CNfVP7R3/JD/ABj/ANeJ/wDQlr5W0P8A5KH4B/7GKz/9CNfVP7R3/JD/ABj/ANeJ/wDQlr67w/8A+RO/8cvyR6mR/wC6/N/oejJ91fpUkP8ArU/3hUafdX6VJD/rU/3hX6UfQkl7/wAfk/8Avt/OoKnvf+Pyf/fb+dQUAWtR/wCPr/gCf+giqtWtR/4+v+AJ/wCgiqtAHmfwh/5G/wCLX/Y0r/6bbGvTK8z+EP8AyN/xa/7Glf8A022NemUATt/x5Rf9dH/ktQVO3/HlF/10f+S1BQBOn/HnL/10T+TV8vft9/8AJM/Bv/Y22n/pPc19Qp/x5y/9dE/k1fL37ff/ACTPwb/2Ntp/6T3NcOO/3Sr/AIZfkzjxn+7Vf8L/ACPlmu3/AGff+TjPh/8A9dL7/wBIpq4iu3/Z9/5OM+H/AP10vv8A0imr8F4b/wCRtQ9X+TPxbIP+RnR9X+TP0Rsv9cf+ub/+gGq9WLL/AFx/65v/AOgGq9f0QfupPY/8ftv/ANdF/mKjl/1j/U1JY/8AH7b/APXRf5io5f8AWP8AU0AMq3q3/IQn+v8ASqleNfsdSNJ+zT4FZ2LMbSTJY5P+vkoA9lq1f/8ALv8A9cVqrVq//wCXf/ritAFWvNfA/wDyWz4nf9cdJ/8ARMtelV5r4H/5LZ8Tv+uOk/8AomWgDzv4/f8AJaPDP/YAvP8A0ogrna6L4/f8lo8M/wDYAvP/AEogrna/k7xE/wCR/P8Awx/I8fE/xGdf+zx/yVHxz/2BtI/9H6jX0VB/x6XP0X+dfOv7PH/JUfHP/YG0j/0fqNfRUH/Hpc/Rf51/QXCH/Ihwn+H/ADPSo/w4lavFvj9+2R8N/wBl/U9G0/xrd363usIzQwafaGdo4gdpmk5ACA8YGWPZTzXtNeYfGP8AZb+Gf7RN1pVz498NrrNzpAdrWZbiWBwpwTGxjZSyEgHaffGMnP15seg6Drlj4m0PTtY0y4W703ULeO7tbhQQJIpFDIwBGRlSDz61q2P/AB9R/WqGm6ba6Pp1rYWNvHaWVrEkEFvCoVIo1AVVUDoAAAB7Vfsf+PqP60AQU+H/AFqf7wplPh/1qf7woAdc/wDHxL/vn+dRVLc/8fEv++f51FQBYvv+Ppvov/oIqvVi+/4+m+i/+giq9AHlvwR/5D3xV/7G6b/0kta9Sry34I/8h74q/wDY3Tf+klrXqVAFqb/kH23++/8ASqtWpv8AkH23++/9Kq0AWV/5B8n/AF1X+TVWqyv/ACD5P+uq/wAmqtQBYt/9Tdf9cx/6EtV6sW/+puv+uY/9CWq9AHNfEPxZeeC/D0Go2KQyTyappunlZ1LL5dzfQW0h4I+YJMxHoQMgjg9LXAfHH/kSLL/sYtB/9O9nXf0AT2P/AB+2/wD10X+YqGprH/j9t/8Arov8xUNACVzXwx8WXnjz4b+FfEuoJDFf6xpdrqFwlupWNZJYldgoJJC5Y4yScd66WuA/Z8/5IP8ADn/sXdP/APSaOgDv68u/Z8/5F/xd/wBjjrv/AKXzV6jXl37Pn/Iv+Lv+xx13/wBL5qAPUat3X/HjZ/7rf+hGqlW7r/jxs/8Adb/0I0AfKH7XfxS8Y+BfGPhnT/DXiK50K2urC4nnW3ggkMjrJGqkmWN8YDHpivnYfFXx8vixvEo8bal/bbWQ043f2a0z9nEhkCbfI2/eJOcZ969h/bj/AOSieD/+wVdf+joq+ea/IeI81xuFzGVKhVcY2Wi9D8h4kzXG4XMJUqFVxjZaL0Psb9iT4meLfHvizxfaeJ/EFxrsVjBYS2xuIYIzEZDdh8eVGmc+UnXPSvsKvhj/AIJ8/wDI9ePf+vPS/wD0K+r7nr9FyetUr5fRq1XeTWrP0XJ61Svl9GrVd5NasKKKK9k9kKKKKACiiigAooooAKKKKACiiigAooooAKKKKACiiigArO13/kHt/vCtGqGtMFsWJUMNw4OaAOdtf+PqH/fX+dF1/wAfMv8Avn+dS2si/aYv3KD5x3b1+tJcyJ9ol/cofnPdvX60AVqsX3/H030X+Qpnmp/zxT82/wAanvZFFy37pTwO59B70AU68++Ev/IQ+IP/AGM9x/6T29ejean/ADxT82/xrz34SSL/AGh8Qv3Sn/iqLjuf+fe396AO9rB0vxg2reL9e8Om0ES6PFazC48zJl88SHG3HG3y/U5z2ro/NT/nin5t/jXnvhKRf+FzfEL90v8Ax6aVxk/3bj3oA72vPrj/AJOAsf8AsWLj/wBK4a89/aa+PHin4X+LPDWj+GotJiTULO5up5tQtpZzmN4lVVCypj759a8Ob9or4iv4ui8Rm68Pfb47F9PC/wBlTeX5bSLITj7TndlBznpnivAxufZdl9X2GJqcst7Wk/yTPGxWcYLBVPZV52l6N/kj70rzT4kf8lV+E/8A2Eb7/wBIJq87/Zr/AGhPFnxL+IuteHPEkOjzQWulR6hDNYWssDBjMYypDSuCMc9q9I+JEi/8LW+E/wC6Uf8AExv+5/58JvevWw+IpYulGvRd4y1T/wCHPSoV6eJpxrUneL2Of/bE/wCTd/E3/XfT/wD0vt6+Bq+/f2x5Fb9nXxMBEqnz9O5BP/P/AG/vXwFX5lxn/Ho+j/M/J+OP94oej/M6D4a39tpfxU8EXt7cRWdnbazBNPcXDhI4o1yWdmPCqACSTwAK+vf2j/jT8Pdc+A/jqw07x34Z1C/uNKmjhtbXWLeSWVivCqquSSfQV8IeIP8AkHyf9cbj/wBJ5a0I1Hlrx2rLLM6/sfLofu+fnlLra1lHyfcyynPP7Fyyn+75+eU+trWUfJ9z9JbH47fDWZbeGP4h+FJJnCosa63bFixwAAN/XNd8v3h9a/JxgPMt+P8Al4i/9GLX6yTXkdtDJM0ClY1LnaTnAGfWvu8mzb+1qUqvJy2dt79PRH6Dkmcf2zRnV9nycrtvfpfsiW+/4/rj/ro386grP8KeMrLx74X0nxLYWskVlrFpFfwR3IxKqSoHUOFYgNhhnBIzWr5qf88U/Nv8a+gPozzv4I/8inq3/Yza9/6drqu/rhPghIv/AAiWr/ulP/FT6/3P/QWu/evQPNT/AJ4p+bf40ASXX+qtf+uX/szVWq7dSL5dt+6U/u/U/wB4+9V/NT/nin5t/jQA5v8Ajyi/66P/ACWoKhj8S6bcarPocbo2qWkMd7PbbX+SGZnSN93Q7mglGAcjZyBkZyPGfxK8K/Du1t7jxNrGm6FDcuY4Wvrjy/MYDJC5POB1+ooA53Xf+S8eC/8AsXdb/wDSjS6xf2kv+RT8Of8AYy6Z/wCjhXM6x+0Z8MZvjN4T1KPxlobWFtoer2804u/kSSSfTmjUnPBYRSEf7p9Kh+Mfxk8DfETQ9B0/w14l0nWL+LxDps729ldCSRYxcKpbbnoCyjPuPWvLzNr6jX/wS/8ASWa0Wvax9Ubdc7e/8le+FH/YYu//AE2XldFXP3bBfi/8KCVDD+2Lvg/9gy8r+VeEP+R7hf8AF+jPssd/u0z0j48f8iDbf9jBoX/p2tK9CrgfjzIp8A237pR/xUGg9z/0F7T3r0PzU/54p+bf41/Xx8QOsf8Aj9t/+ui/zFRy/wCsf6muH+PN0Yfgb8RJIkEUqeHNRZJEZgykW0mCDnqK6LwdOG8I6GzRKzGxgJYlsn92vPWgDTrxn9jf/k2fwJ/16Sf+j5K9r81P+eKfm3+NeL/sayKv7MvgMGJWP2STkk/895PegD2OrV//AMu//XFai81P+eKfm3+NWb6RR5GYlP7pe5/xoAo1Zm/487b6t/MVH5qf88U/Nv8AGrE0i/ZLc+UvVuMn1HvQBSqwP+PFv+ug/kaZ5qf88U/Nv8anEi/YifKXHmDjJ9D70AU68+8df8lQ+Gf/AF93/wD6RyV6N5qf88U/Nv8AGvPfHci/8LQ+GX7pR/pd/wBz/wA+UnvQBg/tWf8AJDdY/wCv7S//AE421fMtfTv7V0it8DNZAiVT9u0vkE/9BG296+Yq/B/Ef/ecP/hf5nxXEH8Sn6Ml0P8A5KH4B/7GKz/9CNfVP7R3/JD/ABj/ANeJ/wDQlr5I/t2x8L+KPCOs6nL9n03TtZt7u6mKs2yKMM7thQWOFBOACeOK9y+NX7Rngbxh8KfEuj6RJqt1qN5aGOCIeHtTTe2QcbmgCj8TX0/AlelRyf8AezUbzlu0ukT0slnGOE9521f6H0Wn3V+lKZ47UGaaRYoo/neRyAqqOSST0AFeT/8ADWXwxhWPztR1C3VnSMSXHh/U40DMwVQWaAAZJA5PevRPGcqf8Ifrv7lP+PCfu3/PNvev0ynWp1lzUpKS8nc+hjKMtYu5ppqFrqyLfWNzDe2VyPOgubeQSRyo3KurDhlIIII4OaWuH+AUij4GfD0eUp/4p+w5yf8An3T3rvfNT/nin5t/jWpRLqP/AB9f8AT/ANBFVavahIoueYlPyL1J/uj3qt5qf88U/Nv8aAPLvhD/AMjf8Wv+xpX/ANNtjXpleb/CCRf+Ew+Lf7pT/wAVSvc/9Ayx969N81P+eKfm3+NADm/48ov+uj/yWoKz7fxlZXfim/8ADKWsgvrCzt9RkkYfujHcPNGgU7s7gbV85GMFcE841fNT/nin5t/jQA5P+POX/ron8mr5e/b7/wCSZ+Df+xttP/Se5r6lSRPscp8lfvpxlvRvevl39v6RW+GXg0CNU/4q205BP/Pvc+prhx3+6Vf8MvyZx4z/AHar/hf5HytXb/s+/wDJxnw//wCul9/6RTVxFdx+z2wX9o74fkqGHmX3B/68pq/BeG/+RtQ9X+TPxbIP+RnR9X+TPvTxL4us/A+mJqd9FPNA91bWAW3UFvMuZ47aM8kDaHmUnnOAcAng6lcD8eZFPgG2xEo/4qDQe5/6C9p716H5qf8APFPzb/Gv6IP3UdY/8ftv/wBdF/mKjl/1j/U1Ys5FN5APKUfvF5yfX61HJKnmP+5Tqe7f40AecfH/AOKkvwS+DfivxxDpEuuy6LZm4SwhbaZDuCgs2DhF3bmODhVY4r5//wCCYvxwufi18BZNIutBm0x/Ctx9hF+uTbXqyF5RsJ6OmcOvOAyHPz4FDXv25PF9vrmr2Vr4P8PPZ295cWsf2i5uC7JHKyZbHGSF/WuD+EX7Uni34P8Aw40Xwhp/hjw7eWmlxtGlxLNOjvudnJIXjOW/SvEqZ3l1ObhOsk1o9/8AI8Cpn+WUpunOsk07PfdfI/QusPwr8QNP+IC6s2nw3MI0bUZ9FuPtKqu6aAgOybWOUORgnB9QKT4b+Lz46+HvhjxJLYxWkusaZbag9ujsyxmWJXKgk8gbsZ9q4T9nWRRD8ScxKf8AiuNW7n++nvXtnvnrFea+B/8AktnxO/646T/6Jlr0/wA1P+eKfm3+NeaeB5F/4Xd8Tz5S/wCp0njJ/wCeMvvQB5v8fv8AktHhn/sAXn/pRBXO10n7QDBvjR4Zwip/xILzpn/n4g9TXN1/J3iJ/wAj+f8Ahj+R4+J/iM6/9nj/AJKj45/7A2kf+j9Rr6Kg/wCPS5+i/wA6+d/2dWC/FHx1lFf/AIk2kdc/899R9DXoHjjWLq1+Lnwzs4JZIbO7fUhc28criObbbZXeucNg8jPQ1/QXCH/Ihwn+H/M9Kj/Did/U9p96X/rm38qb5qf88U/Nv8amtZF3SfulH7tu59PrX15sVKnsf+PqP603zU/54p+bf41yHxc8UXvhH4b69rGlFLXUbSDzIZtu/a24DOGyDwT1FAHVU+H/AFqf7wp3mp/zxT82/wAadFKnmp+5TqO7f40ANuf+PiX/AHz/ADqKrNxIn2iX9yh+Y929frUfmp/zxT82/wAaAH33/H030X/0EVXq5eyKLhv3Snhe59B71B5qf88U/Nv8aAPKPgj/AMh74q/9jdN/6SWtepV5j8EZFGvfFb90p/4q+buf+fS1969T81P+eKfm3+NAEs3/ACD7b/ff+lVa5HQfiJdaz8VPFvhGWytUsdDstPu4Jk3+Y7XPn7w3zYwPJXGB3Ndn5qf88U/Nv8aAJF/5B8n/AF1X+TVWq6si/YJD5S48xeMn0b3qv5qf88U/Nv8AGgB9v/qbr/rmP/QlqvXF/EPWbrT/ABZ8NYLWWS2gvdflguo4pHVZ4xpl9IEcA/Mu9EbB7op7V3Pmp/zxT82/xoA87+OP/IkWX/YxaD/6d7Ou/rhPjlIv/CD2X7pR/wAVFoPc/wDQXs/evQPNT/nin5t/jQA6x/4/bf8A66L/ADFQ1as5FN5APKUfvF5yfX61D5qf88U/Nv8AGgCKuA/Z8/5IP8Of+xd0/wD9Jo69E81P+eKfm3+Nef8A7Pcij4C/DgeUh/4pzT+ct/z7R+9AHd15d+z5/wAi/wCLv+xx13/0vmr1bzU/54p+bf415b+z3Io8P+Lv3Sn/AIrHXu5/6CE3vQB6bVu6/wCPGz/3W/8AQjUPmp/zxT82/wAatXEi/Y7Q+Up4bjJ4+Y+9AHxJ+3H/AMlE8H/9gq6/9HRV8819EftzMG+Ivg/CKn/Equumf+e0Xqa+d6/DOK/+RpP0j+R+GcWf8jSfpH8j6h/4J8/8j149/wCvPS//AEK+r7nr4a/4J8sP+E48fDaCTZ6Xz6fNfV9y1+q5D/yLKH+E/Vch/wCRZQ/whRRRXvHvBRRRQAUUUUAFFFFABRRRQAUUUUAFFFFABRRRQAUUUUAFZ2u/8g9v94Vo1na7/wAg9v8AeFAHP2v/AB9Q/wC+v86Lr/j5l/3z/Oi1/wCPqH/fX+dF1/x8y/75/nQBFWR4T8ZWfxA0GDXLCGeC1uHkjWO4ADgxyNE2cEjkoSOehFa9ecfs7/8AJI9J/wCvi+/9LJqAPR68++Ev/IQ+IP8A2M9x/wCk9vXoNeffCX/kIfEH/sZ7j/0nt6APQa8+8J/8ll+IP/XppX/oNxXoNefeE/8AksvxB/69NK/9BuKAPnr9tb/kqXgf/sEX3/o6CvEK9v8A21v+SpeB/wDsEX3/AKOgrxCvwXjL/kav/Cj8d4o/5GL9Eeu/saf8l68Sf9i1F/6VGvo34kf8lV+E/wD2Eb7/ANIJq/PW38eeIvAvxID+HNXn0W4vrKG1nuLdULmMNPJtBdWx8yL0Hauov/iZ471TUtNv7rxvrE15prvLaSt5GYmdCjEfu+6sRz619vl+e4PK8vw1HEXu4J6K+l2v0PqMJneEy3B0KVe93G+i82v0Psb9sT/k3fxN/wBd9P8A/S+3r4Grf8cfGDx1rekzaJrHiy/1jSr5I2mtrtISCY7u2ZSCqAgg+9YFfPcTYylmH1fEUfhae/k7HxvFmMpY54fEUfhalv5OxmeIP+QfJ/1yuP8A0nlrSj/1a/Ss3xB/yD5P+uVx/wCk8taUf+rX6V4Vf/kXUP8AFP8AKB87iP8AkWYf/FU/KAjf6y3/AOu8X/oxa/VnVP8AkGXf/XF//QTX5TN/rLf/AK7xf+jFr9WdU/5Bl3/1xf8A9BNfoXBv+6Vf8X6I/SOCP9zq/wCL9EcR+z3/AMkG+HX/AGL1h/6TpXoFef8A7Pf/ACQb4df9i9Yf+k6V6BX35+jHAfBH/kU9W/7GbXv/AE7XVd/XAfBH/kU9W/7GbXv/AE7XVd/QBZuv9Va/9cv/AGZqrVZuv9Va/wDXL/2ZqrUAef6P/wAl+8W/9izo3/pVqdeA/wDBQD/j7+Gv/XfUP/RUde/aP/yX7xb/ANizo3/pVqdeA/8ABQD/AI+/hr/131D/ANFR15Obf8i+v/hl+R42c/8AItxH+CX5M+Wq0vhz/wAlc0b/AHbf/wBOFpWdWj8Of+SuaN/u2/8A6cLSvxTK/wCLP/BU/wDSGfkHBv8AyO6Hz/Jn3PXmXxk8XXPgHVfBniKygiubvTbu/uIYp8+WzjS7zG7BBxnrgj6ivTa8V/ae/wCQLoH/AF11D/013lfAcJtrO8M13f5M/q7H/wC7T9C54w+L3xI8Z6OmnXf/AAisMKXtnfBobK5Db7e5iuEHM54LRKD7E4wea6HS/wBo/wCIcevaHDqdr4ZmsLzVLKwmW0triOULPcxwllZpmAI8zPIPSuGqCT/kMeF/+xj0b/0429fX5TxlnWKzDD0KtVOM5xT92Ozkk+h+MUMxxNStCEpaNrou59V/H3/khPxH/wCxb1L/ANJZK6Twb/yJ+hf9eEH/AKLWub+Pv/JCfiP/ANi3qX/pLJXSeDf+RP0L/rwg/wDRa1/SJ9ifLP8Aw0N8S766v3t9S0G2t4725giifSJJGVI5njXLfaBk4UdhXO/Dnx74++F/grSvC+j63o76bpsbRwtdaO7yEFix3EXAB5Y9qxNJ6aj/ANhO/wD/AErlq9X815nxbnWHx1ejTr2jGcklyx2TaX2T4OvmWLhWnGM9E30Xf0PsT4VeJrvxp8MPCHiDUBGt9qukWl9cCFSqCSWFHbaCTgZY4GTXZ3//AC7/APXFa82/Z9/5IN8OP+xc07/0mjqf4V+PNS8eR+LW1JYFOj+Ir3R7byEK5ghZQhbJOW5OTx9K/pQ+8O4qrb+JtH1S4fTbPVbG71GzLC5s4LlHmgPHDoDleo6juKtV8gfAP/gnbb/An9ofUvimvjm71e3uHvGs9LNr5Tr55O4Ty7z5u0McYVcsA3GMUAfX9WB/x4t/10H8jVevl7UP2xPAFn+2NZ/Dd9YvV1H7G2jOvkt9kGoSSxukZOfvYBXdjALAZ64APqGvPvHX/JUPhn/193//AKRyVqfEn4q+G/hLpFrqXia9ls7W6uBaw+Tay3DvIVZ9oWNWP3UY5xjivDfFf7V3w51Tx14H1K21DU3s9MuLuS6k/sS8GxXtnRTgxZOWIHFYzrUqbtOST82Yzr0qbtOST82eiftWf8kN1j/r+0v/ANONtXzLXpHxz/aY+H/xG+Gt/wCHtD1S7l1a5u9PkhhuNMubcOqahbM2GkjVeB715vX4V4iTjUxGGlB3XK/zPjc9nGpOnKDurP8AM4r4uf8AIoTfSX/0nlr0KD/Ux/7o/lXnvxc/5FCb6S/+k8tehQf6mP8A3R/KvgsZ/wAibCf46v5Uzzf+YSn6y/8AbTm/iR/yKcn/AF92f/pTFX3p4y/5E/Xf+vCf/wBFtXwX8SP+RTl/6+7P/wBKYq+ktf8A2svhzrXhfUorG81i6N1ZypA0egXxSQshCkN5OMHI5r9d8Pa1OjlVV1JKP7x7u32Yn1GTzjDDy5nbX9Ed98A/+SG/D3/sX7D/ANJ0rvK+bPhT+094D8H/AAn8I6Vq0+tWl7pmjWttdqdAvisbxwqrjcIcEAg8g44r6J0rU7bWtLs9Rs5PNtLuFLiGTaV3I6hlODyMgjrX6rTrUq13SkpW7O578Zxn8LuXpryC+k862njuIsBfMicMuVGGGR3BBB9xXg3xJ/a+8KfDLxvqfhe90XXtQvtP8oTy2MELRAvEkoALyqT8rr271u/svf8AJI4/+w1rP/pzua+Of2nv+TjPHn/Xez/9ILavJznHVMuwjxFJJtNb+Z4GfZlVyrBPE0Um00tdtfSx6p4E/bK8MeGde8c3t14b8SPFrmtDUbYRQQErGLO2hw+Zhht0LHjPBFfS3wj+LGlfGTwmdf0e2vLO2W5ktXhv0VJVdMZyFZhjBHfvX5k19xfsL/8AJG77/sN3X/oMdeLkWeV80rypVYpJK+l+67tnz/DnEWJzjETo1oRSUb6X7pdWz0jR/wDkv3i3/sWdG/8ASrU69Arz/R/+S/eLf+xZ0b/0q1OvQK+2P0InT/jzl/66J/Jq+Xv2+/8Akmfg3/sbbT/0nua9z1LxVeWfxK8P+HIxF/Z+o6VqF/MWU+Z5lvLZpHg54GLmTIxz8vTHPhn7ff8AyTPwb/2Ntp/6T3NcOO/3Sr/hl+TOPGf7tV/wv8j5Zrd+F/jHR/h/8ZvB3iDX7z7BpFib17i48t5NgNpKo+VQWJJIGAD1rCrjPiV/x6Wv0m/9Ar8E4cds1oPzf5M/FMhdsypPzf5M+1Pi1+1d8M/E/hGGy03Wr24uV1jSbop/Yt8n7qHUbeaVstCBxHG7Y6nGBkkCu90f9rr4V69rWnaVZ+Iblr7ULmOztkl0e9iV5ZGCou54QoyxA5IHNfnpWr4I/wCSnfD7/saNL/8ASuOv0PBcU1sViadCVJJSaW76nv5fxniMZi6WGlRSU2le76n6v2P/AB+2/wD10X+YqOX/AFj/AFNZPijxVbeBfDOr+Jb2Kaez0azm1GeK3AMjxwoZGVckDcQpxkgZ71b07UY9Y0+1v4lZIrqJZ0V8bgGAYA4781+jH6wflhrn/Iya/wD9ha9/9KZKpt90/Ss/xXF4ibxh4kNnNp6239rXuwTK+7/j4k6496y2h8WbT/pGl/8AfL/4V+FY7BKWLqy9tBXlLq+78j+ecwwKlja0vbQV5S6vu/I/Uj9n3/kg3w4/7FzTv/SaOuX/AGZ9YsNWh+JRsb23vAvjXVGP2eVXwGddp4PQ4OPXBrxLw9+1h4V0z4K6N4B1Dw/4kuCvhez0y6vNNa2THmWEeWjZplYECTgkdRXz1+xJe+Hv2TfEnizWr6PxP4gn1RPsVtb20FrDCturh1kkU3JzKcYwOFG7Bbdx+yzzDB05OE60U10cl/mfuVTNMBRm6dSvBSW6ckmvxP1ZrzXwP/yWz4nf9cdJ/wDRMteAa7+194q8Uawtz4PFpo+iPaLItvrGnia5Egmnhk3FJtuN0PGM8Gua0z41fETSfEut65Bq2jG91dbdbgNpLFAIVZU2jzuOGOeTXj4ribKsFWlQr1bSVuknur7pW2ZjWznA0JunOpqvJvfXoj1n9onULXT/AIyeGHurmG2RtBvAGmcICftEHGTXJf8ACT6P/wBBax/8CU/xrzvUdYm/aD8aWq+P7TT9Xk0mO9toPs0L26bdtjICV3k5zO469MVqf8M/fD3/AKFi1/7+Sf8AxVfg/Gs8pxWbOvVqVLyhBrlhFqzV1vOL28h1KlKs1Ui3ZpNejPav2bb621D4meOpLW4iuYxpGkKXhcOAfO1DjI78iu7+IH/JaPhT/v6p/wCkteZfsn+D9G8E/EHx7Y6HYR6faSaXpMzRRliC5lvwTyT2UflXpvxA/wCS0fCn/f1T/wBJa/d+F1SWS4VUW3Hl0urP5pNr8T1KNvZqx6bXH/EzxBqHh618PPp9wbdrvXbGymIUHfDJKFdOR3Hcc12FeffGX/jx8Jf9jPpn/o8V9SanoNefftAf8kb8U/8AXqP/AENa9Brz79oD/kjfin/r1H/oa0Aeg0+H/Wp/vCmU+H/Wp/vCgB1z/wAfEv8Avn+dRVLc/wDHxL/vn+dRUAWL7/j6b6L/AOgiq9cZ8H/Euo+LvAVpqmrXH2q+kubyNpdirlY7qWNBhQBwqKPwryD4kftAeNtC+JXiXQNDg0CPT9JmggV9QtZ5pZGe2hnLEpMgAzLjGP4evNefjsww2W0XiMXPlgtL2b39EzGtWp0I89R2R6B8Ef8AkPfFX/sbpv8A0kta9Sr4t8KfFr4heEbzxDcWsvhmV9b1JtUnE2nXBCSNHHGVTFwPlxEvXJyTzXvHwX+NDeMPCNzfeLb7RdK1KHUZ7ICGT7PHKqBDuVZHY/x88muDLs+y3NqjpYKrzySu9JLT5pGNHGUMRJxpSu/mHgn/AJOU+KH/AGB9D/neV61Xhng3xp4ej/aM+Jdy+u6YlvLpOirHM15GEcqbzcAd2CRkZ9MivZ9L1rT9cheXTr+1v4kbaz2syyKp64JUnmvfOw56+8bXtp8V9H8IpFCdOvtGvNUklIPmiSGa2jQA5xtIuHzxnIHNdbXmOsf8nLeFv+xU1X/0rsK6P4lfFLw38I9Bh1jxRfNYWM9ylnE0dvJOzzMrMqBY1ZicIx6dqTaSuxNpK7Oe+LWqWVh44+Ecd1dwW0k3iWXy0mlVS/8AxK75eATz8zoOO7KO4r0yvzD/AG0tA+G37UXxV8F+J7L4ha1o1tbQjS9Qh/4R28lFvApmmFxECq/OXZYyBn7yN0U5+1vC/wC1n8K9avrXSIPEsttMYmKzarY3FpFtjQszNLLGqL8qk8kVhHEUZvljNN+qOeOJoTfLGab9UdP8cf8AkSLL/sYtB/8ATvZ139eFfGL44fDnVPB9pDZ+P/C93MuvaLMY4NYt3YRx6pavI+A/3VRWYnoApJ4FegaZ8bvh1rWoW9hp/j3wzf31zIIoLW21i3kllcnAVVDkkk9hXQdJ3lj/AMftv/10X+YqGprH/j9t/wDrov8AMVDQAlcB+z5/yQf4c/8AYu6f/wCk0deX6l+2/wCHLDVL+zTwl4kuhaXMtqZ4haBHaN2QkBpwcZU9QK474a/ti6L4B+GPhfQb/wAIeIpbjRtJtrKeaA2hjZooVRmXM4OMqcZANeZLM8DGThKvBNaW5lv9550sywUZOEq0U1pbmX+Zi+J9Y13VviN46EnirxJbxWuuT20EFnrl3bxRRqqbVVI5AoHJ6DvWTpul3OjxzR2HiPxPZRzTyXMq2/iG9QPLIxaSQgS8szEknqSSTVbQ/E1p411rxV4hsFkSx1bVnvoFmUBxHLDE6hgCQDhhnmtmv5v4izrM6GbYmlSxM4xUnZKUkl6K58xjMTWjiJxjNpX7s+hv2VdX1DXPgfot3qeoXeqXn2vUYmur6d55mVL64RAzuSzYVVAyegFdl4b+JMXivxp4v8LJYPbSeFZbWF7lpAwuPtECzghcfLtDbepzjNcF+yF/yQTRv+v/AFT/ANONzTvhR/yX345f9fukf+m6Ov6aw0nKhBvey/I+1hrFNni37cf/ACUTwf8A9gq6/wDR0VfPNfQ37cf/ACUTwf8A9gq6/wDR0VfPNfivFf8AyNJ+kfyPw/iz/kaT9I/kfUP/AAT5/wCR68e/9eel/wDoV9X3PXwx/wAE+f8AkevHv/Xnpf8A6FfV9z1+q5D/AMiyh/hP1XIf+RZQ/wAIUUUV7x7wUUUUAFFFFABRRRQAUUUUAFFFFABRRRQAUUUUAFRXM32a3lm2PL5aF9ka7mbAzgDualooA+Tfgb+1F8RPid+1hq3gfxL4L/4QXwufB58RaZpepLnVcfbEgSS5w2IiwMh8nGV+XJzmvobV/HPhy416TwpFr2my+KEUStoqXcZvAmA24w5342kHOOhzXAWnwN1e3/bGvvi81/ZHQ7jwUnhlbEF/tInF6J/MI27dm0Y+9nPavWtd/wCQe3+8KOi/rqxdWcJ4+1DUfCngXxHrdnbn7Xpum3N5D5sZKb44mddw7jKjNO8DX2o+KPBPh/Wbu3P2rUdPt7ybyoyE3yRq7YHYZJrF+MH/ACSXxt/2A77/ANJ3qT4Tf8kr8G/9gWy/9EJQM8E1/wD4KFeBfD+vanpU2h6081hdS2kjBrZQWjcoSA0wOMr3FcL8Lf29PBXgXwRZaLeaPqs9xBLcO0kEtqUIknkkGMzA8BwPqDXql7+xT4futQvbpPFOsQC6uZbkx/Y9Pk2tI7OQGe2LEZY9Sa474W/soaZ468EWWtXnijUoLieW4Ro4NO04IBHPJGMZtieQgPXqTXjzlmXM+SELdPee3/gDOdutfRL7/wDgHiPj/wDaFk1rx7rmpf8ACbeJtDsb5re8sdPj1m7txBby2sMiL5cUmwH5znHfNc1Z/GKz09rhrX4heIrZrmUzzGHXtQUyyEAF2xJyxCgZPPArovFHgfTPCfj3xPoEUQvbfSLmDT4Z7pFaRo4rSBFLHAGSFycADJql/Yun/wDPha/9+V/wr8ozjNlRzCtT9rWVn9mpZfJcuh+ZZlmKpYyrDnqqz6TsvkrHrfwz/bo8P/DP4e6HpfiRPEXiXUZvtd0upNOk5khN9cJEDJNKHYhYwOegwKbon/BQLwRpnj3xPrsmha01tqsFlFFGptt6mEShi373HPmDGD2NfOtvY20uoqj28TpHbzBFZAQo/tG+4HpV7+ybL/nzt/8Av0v+FfV4rilYCosP7Nyso637xT7eZ6eN4pWArfV/ZuVlHW/eKf6nZftBftRaB8XPE3hnX9I0fVorextryxkimSMuzFrd9w2uRjHHXrXnH/C3bT/oDap/36X/AOKr63/Yc8MaNrGieOo7/SbG+jh1eLylubZJBHm1iztBBxnAzj0r16fwH4a/4XvZW/8Awjuk+QfDdxIYvsMW3cLqEBsbcZwTz716VbJMHnip4+stZxi932v0aPXnleFziNPG1VrOMX16q/c/Mu78ZWeqeLLbVJYp9PtoBFG/2pcH7txzgZ4+YCuj/wCFgeHv+gnF/wB8t/hX1/8Atu+EtD0jwb4Pax0XT7Iya8Fc29rHHuH2S4ODgcjNfK39k2P/AD5W/wD36X/CvjuIsPgcFWo4ecZPlgkrNLS8u6f5nx/ENHBYSvSoVIyfLBWs0tLy7p/mclr3irS9Q3T2lyLlLW382Xy1OQv2m3PfHoaqf8LS0b+5df8Afsf/ABVfQf7LdnBa/tJeEfJgjh3WmoZ8tAuf3I9K+t/2jP8AkW/CX/Y36J/6Wx19FluT4HNMuoTkpJLmtqr/ABPeyR7OAyXAZtgKM5qSUeZLVX+J+R+YUnjfT/ECyWlqs4l+z3L/ALxABgW8ue9aqeONCCqP7Rj6ejf4V+u9/YW2qWNxZXtvFeWdzG0M9vOgeOWNgQyMp4ZSCQQeCDXgP7R3wT+Hmh/Ajx1qGm+A/DOn39tpU0kF1a6PbxyxMF4ZWVAQR6ivRrcL4OrRhQUpJRbe662vuvI7q3CeCrUYUFKSjFt7r7Vr7ryPgu38XaRfXtnbwXySzSXMKogDZJ8xeOle3Q/t0+KtQ01Ptfirw9aSzRfvbf8AseRjGSOVz5vOOma+zLH4C/DOFbeaP4d+FI5kCusi6JbBgwwQQdnXNfPEP7C+q6LpKxr4s0GdLWHAabw45dwq9SftPU461n/ZFfLcP7LLZSd3d6wT2t9qLX4HRhsnllNB0sDKTu7vWPa3WLPKvDP7Y2u+B/B+maFpfjDQZbTSbKOztVm0eQuyRoFQM3mDJwo5xVbVP23viIusajHJ4vsNKMVzJEtomlROEVWIHLAk5Azye9ej+Bv2QdV+Ifw90LXx4h8P2C61psN75A8PO7QiWIPt3faRkjdjOB06V9KaP+zr8OrLR7G31DwN4X1W+ht447i+uNEt2kuJFUBpGJQkliCTkk89TXbg8NmFSnKOKqyi7qzvBvrdaQS+9M76eHxdWm41asoO61Ti310+Gx8E+H/2vfGXhmymtbDx5axwzXdzeuG0mJsyzzPNKcleheRjjtnFfY/wn/ai8I33w18OXnjXxvoNh4kubQS3UM1xHA5yzBWMefl3KFbHvxxT/g/8D/hzqnhjVJbzwB4Xu5U8Q63Arz6Nbuyxx6ncpGgJT7qoqqB0AUAcCvjr9o7wjoem/tCeOdOstHsLKxtvsMdvb29rGkcKmxhOEULtUZJOAMVtiKssnw88TWqSqLTR8vfySOfFV5ZJhp4qvUlVWmj5ert0SPrP4b/tIfDy18SfEV9S+IGjpbT6+JLA3GoLtaD7DaLmPJ+55iydONwbvmuK+OH7ay+F/HOm6Z4N8Q+GbjQZ9KF6+qTRyXqtMZpIzEPKkULgIG55+b6V+d3wr+COpeDfEuoX2tXtpqdpJEY0j2mQyMWBDsGHBAB9ep5r70/ZP/Z0+H3xQ+Heoap4i0E3V9a6tcWcM1ve3FrthCxuExDIoI3Mx5Heop5rSzKrUwmDnZqN+ZW7run+KY8LnWHzLEzwmEle0b8y26aarzOLt/2xtZtfF2oeIk8W+FTfX1jbWEiHR7nyxHBJO6EDzs5JuHzz2Xp34D4z/tJat8WrzRm1eTTtTtdGnfyLjRbOWIuZojuVleRs48sdMdTX1dpv7JvwvuPi94h0STQbttMtND028hg/tm+G2WW4vkkbd52TlYIhgnA28Yyc+TftafBPwd8H73wO3hPSpNNbUp7v7U0l5PcmTy4l2cyu2Mb26Y61jicPiaGFrTxNaVSPJLR8q6d4wi/x+RpmNOdPA15VpOUeSWmi6d1E+bv+E+s/+fHUf/Af/wCvWt4A8YIvjyHVLfS9SvDYwQSfY4bfM82NQtDtjXPzE9K0K9Y/ZJ8M6P4u+Ot7puu6VY61pz+GblmtNQt0niZhd2pBKOCCQfavg8l+qYrGKhCk4uUZK/NfeL6WX5n5rwviML/atL2NFxlrrzX6PpY7r/hoy9/6JT8QP/BP/wDZV558YPixN42tdMtp/Bnifw1HbpqVwbnWrAwRPjTLsFVOTlsHOPQGvp74ifA/4c2Pij4axW/gDwvbxXfiGSC4SLRrdVmjGmX7hHAT5l3ojYPGUU9QK7O6/Z5+GNzZ3NungHw9ZC4heB5tP06K1nCOpVgssSq6ZUkZUg4Jr38v4IwWX4mGKpvWP+LtbrN/kz9+rY+pWpum+v8AXY+G/wDhoTwJ/wBBh/8AwEm/+IqJvjZ4Y8QaloNjouqPLqj61pr26/ZpF+ZL2F85ZccBSefSvpv4s/s4eBfDHhGC90211i2uW1jSbUv/AMJDqD/uptRt4ZVw05HMcjrnqM5GCAa7a3/ZV+G1teWtyNJ1GZ7aeO4jW512/mj8yNw6Eo85VsMoOCCOK4sHwJhMHiaWJjzXhJS+NPZ329kr/evU+Op5XTpzjNX0d9//ALU+F7n9o7U/E3heXTdb+JuqzwahZm3vrVvLCusibZEOIuhBI4NS3n7Tuu6XoM8el/FHVvOt7ZltYf3ZG5U+ReYumQBX1X8ZP2VvhP4f+EPjnVdO8E6faahY6FfXNtcIZN0cqW7sjDLdQQD+Fbvhf9kj4QXvhnSLifwJpsk01nDI7lpMsxQEn73rX1yyaqqnP9cq73tdW9Ntiv7Nqc/N9Yn6XX+R8hyfGLwp4b1LWNN1HUmgvrfVL5ZY/s0rbSbmQ9QuOhpf+F/eBv8AoLv/AOAk3/xFXl1jwda32rxajdaLFerql8JEuXiEgP2qXGc89MU8eIPAB5F/4eI/66QV+IZnhcDLHV3LCVm+eWqkrPV6r929O2rPnsRToutO9Oe76+f+E9E8D/tu6f8ADrwN4V8LyaFaO+laFpkBmvdWNs0ubKB9wQQPhfnwDu5xnisn4b/tpad4BTxMr6do97/bGu3esjbrjp5QmYHy/wDj2OcY68Z9K+mvgb4M8P6t8Efh3dX2habeXT+HNN3zXFnHI7YtYwMsRk4AA/Cu6l+Fvgux2fZvCGg2/nKJpPK0yFd7nqxwvJPc1/RUqVVybjUsvRH36a7Hylrn/BSDS9Ij0xk8GmZby2afe2q7Uys80JCEQNuXMO4MQvDdOKoSf8FPdNeGKP8A4QhBszz/AGy3Of8At2r6T8W/s5/DTx1qEN9rng7Tb25hhW3jfYYwsakkKAhAwCx7d68o8J/sufCq++K/j7TLjwVp8thYRaa1rAxk2xGSKQvj5u5A/KtHTm/tv8P8jllTnKV1Nr7v8iDwH/wUH+H2uaNPfeKg3hJhctb28aedfCcKiMzZjhG3G8DBFeU3fxG/ZYuv2nbb4oukD6itk1w+onT73b/aKuixy+Ts27xGGO/b1AbO7Br7B8LfAzwB4L0+Wx0fwlpdtaSSmZongEw3kAFhv3YJCjp6CnN8E/Cz+K4vEX9j6WEjsn0/7D/Z8XlsWkWTzOn3hs29OhPNbLRWZsk0km7nyH+1x+1B8PPid4F0H/hFdXm1eXTNaSe5iFnNCVRre4QEGRFB5PrXzF/wt/S/+fO8/JP/AIqv190nwvo2gyvLpmkWOnSuu1ntLZIiw64JUDIrkvHX/JUPhn/193//AKRyV4WPyTB5lUVXEJtpW0dtNX+p4WYZJg8yqKriE20raO2mr/U/K+38U2Hja+Fsn2iyhWNFlmZlQorXVuCwbJwRgnJ6V3//AArfwp/0O2o/+DdP8K/UnUNPtdWtJLW9toby1kxvhuIw6NggjKkYPIB/CvKfi94D8NWtl4VMPh3SYi/iXTY28uxiXcpmAKnC8g+leXiuHZVKdOlg8RKlGF9Ek73d+o45TGhShQw03CMb+e7v1Pz18UeDdC0XS5bnTvEl5qtz5U6/Z5r9ZlwbeXJ2j09a66L9pDwasaKZb3IAH/Hsf8a/RuP4f+F4m3J4a0hGwRlbCIHBGD/D6V53+0J4F8NWPwW8XT2/h7SreeOyJSSKyiVlO4cgheK5K3COHx2Hp0cwrSqODk09I/FbTZ9jV5bCpBQrTcrX123t/kfC3iT43+GPFunRaTp8l015c3dqIxJAVHFxGx5z6A1L4R+KfhXTfCukWlzrMMNxBaRRyRlXyrBQCOnrX6UW/gDwvA0UsXhvSY5UIZXSxiDKRyCDt4NeO+J/2Nfg9YeG9Wurfwesc8NpNLGw1C6+VghIOPNx1FZT4Jy94RYKnOSipOW6vdpLttZGdTKKFSkqSbSTv+nY+Qde+LPhK60PUYYtbheWS2kRFCPySpAH3a9g0v8A4KDab4L0qx8PDwmtwdIt47Bpp9VELO0SBGbYIWwCVOOTxjp0r0L4Q/sifCXxN8J/Buran4TW61C/0a0ubmY390vmSPCjM2BKAMkngDFe8Wvwy8I2dtDBH4Z0kxxIsa+ZZRu2AMDLMCSfcnJr2Mm4fpZJTnDDVH77Td7Pa/ku5thMvjgoyjSk9e9v8j4g+Ff7eNj8N/B66I/hq3v2W9vbvzl1gxj9/dSzhceQfu+ZtznnGeOleU/Fv4v6R48+J2veJnB0oasllcLaytvKf6FbqRuA5GVODgZGDgdK+5/2afA/hy/+FUc1z4f0u4l/tjV18yayjZsLqNyFGSvQAAD2FfI/7S+j6faftB+N7eGxtoYIpbNY4o4VVUH2C2OAAMAZJqeIIxhgJfWG5RutrJ/kzweKFTjlkvrN5RutrJ/k/wAjyX/hNNE/6CEf/fLf4V9H/s8ftfeBPgj8OhpGvR6rcXF9fXF/DJp9sskZiZhGMlnU53Rtxj0rwH+z7P8A59oP+/a/4V9s/sU+F9F1r4N3P9oaRYX/AJOtXYj+02ySbAVjyBuBx+FfPcLPCvFVPYRkny9Wn1XZI+W4NlhHjKn1eMk+X7TT6rtFHD6f+378M7X4pa74he21/wCwXujafYRAWce/zIJ713yPN4GLiPBz6+nPVah/wUZ+G9vptte22k+IbuKaaSHm3hjKsioxzul9HH617TZ/BbQ7bx7q3iCTQ9EfTL3TbOxhtPsUeY5YZbl5Hxt2gMtxEMjk7DnoK6b/AIQjw6bIWZ0DSzaCQyi3+xx+WHIALbduM4AGeuBX6Y/I/XH5H5hfEv8A4KNeNJv2ovD+teGtDjTwRp0X2FbO8tlae4trg273bPIrkK4aAbCGwAgJByRXof7TH7Yfhb41eA9Hs9I0jVrSTS9ftb+VroQ4ZBDcLtXZI3OW74r7Sv8A4MaLdeP9E12LQdETSrHTb6zuLc2cYZ5ppLV4mC7MEKtvMMk5G8Y6mulj8B+GY4pIk8O6SkcmA6LYxANg5GRt5wayqU/awdOezVn8zKpT9pBwls1Z/M/Jr/hdWlf8+F9/3yn/AMVWT4g8eWfiyNYra3uIDBFLIzTBQMbcdia/Tz4keA/DUHir4YJF4d0mNJvEkkcirYxAOv8AZWoNtb5eRlVOD3APauZ/a98F+H9K/Zy8Z3NloWm2dysMAWa3s40cZuYgcELnkEj8a+aw3DWX4KqsRSi+aO2r7Hz9Dh/A4Soq9NO8fPyPgD/hKNI/6CNt/wB/BWz4C8QabcfFD4fiO+t3K+JtMc4kHCi6jJJ9hWV/wj2lf9A2z/78L/hW18P9IsbP4qfD2S3sreCT/hJ9LG+OJVP/AB9R9wK/P8r+o/XaPJz35la9rbn4/k/9nf2jQ9mp83MrX5bb9T7N+Mn7WHwl8Q/CPxxpOneNbK61G+0O+tbaBIpsySvbuqKCUxyxA/Gt7wn+158Hrbw7o1nN460+K4jtYYnV45QFYIAQTswOe/SvXrP4deFGvYM+GNGOZFznT4vX/dph+HvhaK4Lp4a0dHVsqy2EQIIPBHy1+1n9DGVdfs9fD3ULqa6ufht4aubid2lkml0O3Z5GY5LElMkknOTXj/7JvwN8DeKP2ePBWqap4A8P6tf3NrI0t5d6PBNLKRNIMs7ISeABye1fSVSTafa6XK1pZW0NnaxnCQW8YREHXAUcCgD8nf2kfEFt4F+PPjbRbTSYre0tbyOOG3hZYI4YxbxKqKgGFUAAADjFeb/8LPH/AEDv/Jlf8K/aauH+FfgLUvAUfixdSe3c6x4ivdYt/s7lsQTMpQNkDDcHIGR7mvnq+Q4DEVZVqlO8pavWX+Z8tiOGcsxVaVerSvKTu9ZfpI/NHwr470fQ9F0ibVLkWJvbB5o0Ks+R/aF9nkDtmtv/AIW94S/6C6/9+ZP/AImv031TwromuXCz6lo9hqE6rsWS6tUlYLknALA8ZJ4968t8F+BfDUvxm+JMD+HtKeGGLSzHG1lEVTMMucDbxnHOK8THcHYDH4iWIqTkm7aJq2iS6pvp3Kr8P4XEVHUcpLba3RW7eR8bfC/xxoEPiCfWLjV7Sz0y5uL6OG5u5RCjsINMBUF8c8Hj2r1b/ha3gr/obtD/APBjD/8AFV9naZpFjott9m06yt7C33FvJtYljTJ6nCgDNcTcf8nAWP8A2LFx/wClcNeLmnh7hMzrRqyryjyxjHZPSKsvmevHBQhCME9IpL7lY+IPHXxtuPCetajq/hPxb9j0+caXaXuoaQ8c/Qao6xlgrYOdpx1rjr39pa/1HVtN1O5+IuuS32nGQ2kzRLmLzF2vj9z3Xjmv1G1TR7DXLcW+o2NtqFuGDiK6hWRQwzg4YEZ5P51xes/Avw5rXirw7rkWl6Ta2+im4M1mumxlbrzY/LXJ4A2n5uQfwr6zC5AsLhaWFp4ipFU48vutK+r1as9dTKtgHWaarTjZWtFpL8nqfJ37NH7Tl5rnxYWHxB8Q57rw3DpdzPdtrTxwQROHhEbF2RMfeYde9e7/ABY+Onw41Kz8MLaePvDN00PiLT55BDq9u+yNZgWc4fhQOSegrn/23PD+ieGP2fdSutP0iysG/tGwMjWVqkbOouFOPlAz9K+A/wDhPNO/587z/vwP8a2xGJxGVwhRpU5Vt/ectd+un9I8rHY7FZSqdGhQlXve7ctd+uh+nXjr9pLwXpngfxHqHhjxj4Z13XrHTbm8tNPh1OGZpnjiZwNiPuYfLkgdga+ZPFn7WFx428MX2i3/AMQ/CUVrex+XKYdCug4GQeCZyO3pXivwM8R2eufHX4dW0VtOh/tyFm86IBSNrgjr71+gXx48B+GrP4Q+J5rfw7pMEyW2VkjsYlZfnXoQvFXFYvM6MaiqSw7V7pckr7WvzQf4W8z1cvxVbHUFVrU3Sld6Xv8AofPVx+27rsH2c2Xi3wjrdy9xDEthDo11E8oeVVYBjOQCASfwr7tisbgSITBIBkfwGuZtvAfhqzuIri38O6TBPEweOWOxiVkYHIIIXIIPer+sasNG0m+v1CytawSTiMtjcVUtjP4V6eDw9XDwca1Z1XfeSin6e7GK/C56iTW7Ni4sbhriQiCQgsf4D61+U3xV8fjT/ix47tbzxHqNtPD4i1KPyRfXCiNRdSBVADYAC4GBX6c+F/EX/CU+GdI1p41tn1KzhvGhV9wjMiB9ue+M4zUV54I8OaldSXN3oGl3VzIcvNNZRu7H1JK5NRjsH9epKn7SULO94uz9PQ83MMD9fpKl7SULO94uz66emp+T1r8QNNsYRDb+I76CIEkRxX1wqgkkk4DdySfxrr/BfxU0PQYr5de1lxe3LW86vcCSV5ENpAqsWwc/d7ntX3T8BPAvhq8+GNjLceHtKnlN5fgvJZRMxAvJgBkr2AA/Cs3xx+yD4V8b+LtR186vq2kS3vk77SwiszAnlwpCoQSW7lRtjXjOM56V8xjeGY4nCTw0qs5qTXxSta3Z8svyPLo5GqEJwdadTmt8UtrdtGfJf/C8vBH/AEHE/wC/Ev8A8TXG2/jLwm3ie+1DUrm1eyvLdWtJLiEsHAuLgMQCuR2r6X+Hf7Juh+LtS8aW934k1qJNE1yTTLcw2+ngvGsEMgZ82py2ZW6YGAOK98+HPwD8K/Dvw2dGFsviCP7TJdfaNYtreSUM+3cBtjVQvyjgCvHy/gqjhY1qblKKqRSuppvSSlp+7j28/Q2p5TCMZwba5lbR+af8q7HwD/wnfw5/5+dL/wDAX/7Cu4+Cv7QWmfDvX9Rt9I1rw/oGi61Luk1jVLCeeCN4IlxGsUTxncxm+8TgbenPH0z4N8D+HJf2iviXbP4f0t7aHSdFaOFrKMohY3m4gbcAnAzjrgV6z/wgfhr7Obf/AIR3SfIL+YYvsMW3cBgNjbjOCefevfynhmhlGI+sU6s5OzVpNNa/JHRhMrp4Op7SM2+mp8s3P7QGg3XjrT/FTfGrwIL+y06402OIeGtQ8oxzSQyMxH2nO4GBcc4wTweMeVftU/tEQ+PPDuiaQvifw94q0+11a21F77QtOubT7OwS4Ty3WWSTdkNkEYxtPXPH1bq3gXw2v7Rnhi2Hh7ShbP4X1ORoRZRbGYXViAxG3BIDHn3PrWz8Vv2cfB/xX8Kw6Fc2p0G3ivYr8TaJDDBI0kaSIobMbKwxK/BHevrK1P2tOVN9U1956dan7alKm+qa+/7/AMj8yP8AhYWg/wDP43/fl/8ACsvWvFGm60FWznMpiild/kZcDb15FfZ3jD9h3wh4e8QeCrG38Q+IJItb1d7C4aT7GWSNbK6uAUxbjDboEHORgnjOCPS/h3+xP4K+HXjKx8RQaprGrz2iSotpqX2VrdxJG0bb1SBS3yseM4r43BcN08JiI10np/fv0ttyL8z4bL+FqWCxMMQk/d/v36W29mvzR8Of8LP8M/8AQTX/AL9P/wDE1d8MfELQL74heBBBfiQxeJdMmcCJ+EW6jLHp6V9+/GnwH4atfBdm8Hh3SYXPiDQ0LR2MSna2q2isMhehBII7gkV39v4D8M2dxFPB4d0mCeJg8ckdjErIwOQQQuQQe9LC8I4LCV4YiE5Nxaau10+R34bhfCYWtCvCcrxd910+R8pftAf8FNPA/wAN/AD6r8P2Xxf4ma5SC3tLy1ube3hyGPnSlkXcoKgbVYElhyBkjS+Cv/BSP4b+Pvh9pur+LrhvCOvzM6XGmx29xdRrtcqHWRY8FWABweRyO2T9OW3w38JT3UKSeFtFkVpFDK2nwkHnv8tRxfDzwrbshi8M6PGUIKlLCIbcdMfLxX3B9gfl34i8f6HpHirxDZ3d20VxFq16HTyXOD9okPUD3rJvviZ4dmsbiNL5i7xsqjyJOpB/2a/SDUf2T/hHq2oXV9d+BtOnu7qVpppWMmXdiSzH5u5Jrhfgv+yv8KPEXwf8D6rqXgnT7vUL7Q7K5ubhzJukkeBGZjhupJJr4qrwlgK1eVeUp3bb3Vrt3/lPjqnC2Cq1pV5Sldu+63bv2Pkr4bfEzw34N8OxafrOpCyvDFayiJonJ2NZwYPCnrXV/wDC+PAv/QdT/vxL/wDE199W/wANfCdrZ2tqnhrSTDawR20Iks43KRxoERcsCcKqgD2Arg/gz8LdKsNG8SLrHhKygmk8TavNbi905AzW7XkjQsu5fuFCpUjjBGOK8zH8CZdmGKqYurUmpTd3Zxt/6SexVyujWm6km7v0/wAjw/4Jftf/AA6+EXwj8O6Pr11qH2u4fUL6P7LZtIhik1K62nORydpqh4D/AG2/hn4f+K3xO1+7uNUGn+ILnT5bIpZEsVhs0ifcM8fMpx6ivsW48D+HLxYVn8P6XMsCeVEsllGwjTJO1crwMknA9TXkPwy+H2ht8bvjKtz4a082S3ml/ZRLYR+WB9gj3+XlcY3ZzjvX6JTgqcIwWyVj2IrlSR8v/tQ/FbSv2gtV8J654H1a5s7S2t72zmkubTa3mK0DldpPTEiHI9a8W/4RnxJ/0NDf+Aq/419VftoaTY6L478H22n2VvYW/wDZd23k20SxpkzRZOFAGa8Er8i4lzCth8xlTgo2st4Rb27tNn4/xLmFbD5jKnBRtZbwi3t3abPpL/gm3puoWPiz4hLfXralILfS287ytm1Sb0BePcH86+9q+GP+CfP/ACPXj3/rz0v/ANCvq+56/R8lqSq5fRnK12uiSX3LQ/R8lqSq5fRnK12uiSX3LQKKKK9o9oKKKKACiiigAooooAKKKKACiiigAooooAKKKKACiiigArnPiI7R+CtYdGKuttIQynBB2HmujrmviR/yI+tf9esv/oBoA/F3xF48i8K+DY9T1vVNSktpIkjeMXUrtMzL93aWwc89eMZqPQfH8XirwRc6poep6nDbxQyRojXUqNCyJwuA2BgY6cdKs3Hh3TvFPhW207VbVbyzkhjLRsSOQAQQQQQfcGol8N6Z4T8H3+n6TaJZ2i28rCNSTklTkkkkk+5PavxaGOfMoe0n7Tn/AJvd5b7bn88wzJ86purU9r7T+Z8vLfa173P2Pj/1a/SvOv2d/wDkkek/9fF9/wClk1eix/6tfoKwfAPgk/Dvwra6Cbz7ebeSaT7R5Xl7vNleXG3JxjfjrzjPtX7Sf0MfOPxH/ZT8a+IviP4m17RtY0FdP1a7F0kd8J1lQ+UiFTtUjqh71wfhn9mn4h+J5tbjg1PwzEdK1B9OkMjXHzuqI5ZcL0xIOvoa+6q8++Ev/IQ+IP8A2M9x/wCk9vXz9fh/LMTVlWrUU5S1bu/8zxq2T4CvUdWpSTk99/8AM+A/Hnw81H4W+PpfDuq3Nrd6hDp0dxLLZ7vKzNd3cwC7gDwJAOR2rKr1b9rb/k4vVf8AsDWP/oU1eU1+R8SxVPNKsI7Ll/8ASUfjvE0VHNasY7Ll/wDSUfVX7Bf/ACCfiD/2F4P/AEkir2e4/wCTgLH/ALFi4/8ASuGvGP2C/wDkE/EH/sLwf+kkVez3H/JwFj/2LFx/6Vw1+0ZV/wAi/D/4I/8ApKP2fKv+Rfh/8Ef/AElHC/theAvEfjzwf4Zi8N6PNrVzZawLma3t5I0cR/Z503fOyg/M69+9fKWofCvx/pep6Xp914H1WG81OR4rSIy2pMrIhkYAibAwqk846V+lFeafEj/kqvwn/wCwjff+kE1cWY5Fg80qqtiL3Sto7aav9TkzDJMJmVVVcRe6VtHbTV/qfOf7O/wa8e+H/jl4e1zWvCd7o+lWVteJNc3U1uQGkjCqAEkYnJ9q+ofix4H1Lx5pOh2umGES2Ou6dqk3nuVHk29wksmODltqnA7mu2q1Yf6yX/rk/wDKvTwWDpZfQjh6Pwq+/m7npYPB0sDQjh6Pwq+/m7lWq+o+HdN8XWM+jaxZx3+l3ymC5tZc7JUPBU47GrFWdN/4/oP98V3HaVlUKAoGAOBVbVP+QZd/9cX/APQTVqquqf8AIMu/+uL/APoJoA4j9nv/AJIN8Ov+xesP/SdK9Arz/wDZ7/5IN8Ov+xesP/SdK9AoAzdA8K2fg+zmsrFpWhnu7jUXMzBj5tzM9xIBgDjfK2B2GOvWvzu/aa/5OX+IP+/Yf+kMFfpVef61f+uaf+givJ/GX7Mvw3+IHie98Q65oM1zrF75f2i4h1S8t/M2IEXKxSqvCqo6dq8fNsDLMcJLDQlZu2vo7nh51l8s0wUsLCXK3bV+TufnRX2x+wf/AMkj1r/sP3P/AKKhrL+HP7LPw117xJ8RLW+0S8ng0nXxZWaf21fL5UP2G0l25E4LfPLIctk/NjOAAPffh78NPDnwr0OTSPDFg2nafJO1y8b3MtwWkYAFi0rs3RR3xxXiZJkNTKq8qs5qV1bT1TPA4f4dq5PiJ1qlRSTVtL90/wBCSy8I3Np8RtZ8TtNEbPUNKsdNjhGfMV7ea7kZjxjBF0gHOcq3tnyT9q74G+JvjKvhKXw1Jpom0ia5eaPUrh4QyyoijaVjfoVPUd6+hW/48ov+uj/yWoK+urUoV6cqVRXjJWfoz7WtRhiKcqNVXjJWfoz88br9lf4lWfivTPD7x+HTfahZ3V9Ey6nN5YjgeBHDH7PkHNzHjjs3THPs/wCzP+zZ41+FfxUuvE3iR9GWybR5tPSPT7uSaQyPNDICQ0SADETd+4r2jXf+S8eC/wDsXdb/APSjS67+vJwuS4DB1VWoU7SXW7f5s8bCZDl2BrKvh6dpLreT306s4D4m/wDI3fCv/sZpP/TTqNd/XAfE3/kbvhX/ANjNJ/6adRrv69s9889+PH/Ig23/AGMGhf8Ap2tK9Crh/jNpd5rHguC3sLWa8uBrejTmOBC7COPU7WSRsDsqIzE9gpPau4oA4P4+/wDJCfiP/wBi3qX/AKSyV0ng3/kT9C/68IP/AEWtRePfCb+PvA3iLwxFcrZya1ptzpq3DruERmiaMORkZA3ZxntWjo2mnR9HsbBnErWsEcBkAwG2qFzj8KALleM/sb/8mz+BP+vST/0fJXs1eM/sb/8AJs/gT/r0k/8AR8lAHs1Wr/8A5d/+uK1Vq1f/APLv/wBcVoAq1I1rDFFHOkMaTS5EkiqAz46ZPfFR1Zm/487b6t/MUAVqsD/jxb/roP5Gq9WB/wAeLf8AXQfyNAFerEP/AB7XP0X+dV6sQ/8AHtc/Rf50AV68++Mv/Hj4S/7GfTP/AEeK9Brz74y/8ePhL/sZ9M/9HigD0GvOP2jv+SH+Mf8ArxP/AKEtej1z/wAQPBJ+I3gzVvDQvP7POpQmD7V5XmeXyDnbkZ6eooA30+6v0qlr2ny6toWo2MJUTXVtJAhc4XcylRn2yavKNqgU+H/Wp/vCgDmPhp4XvPA/w68L+HdQaJ7/AEnTLaxuGgYtGZIolRipIBIypxkCukqe9/4/J/8Afb+dQUAZPhXwPpvw70caLpImFkJ5rsee+9t88rTyc4HG+RsegxWRr3wg8B+KtVm1PWvBPh3V9Sn2+beX+kwTzSbVCrudkJOFAAyeAAK7fUf+Pr/gCf8AoIqrQB8//C34J/DvUPFPxPiuvAXhi5is/EiwW0c2j27rBH/Z9m+xAU+Vdzs2Bxlie5r2zw54V0Xwfpv9n6Bo9hodhvMn2XTbVLeLcerbUAGTgc47Vyfwx0a/0vxR8TJ7yzmtYb/xEtzayTRlVni+wWab0J+8u9HXI7qR2r0CgCdv+PKL/ro/8lqCp2/48ov+uj/yWoKAJ0/485f+uifyaoKnT/jzl/66J/JqgoAy9Y8J2niS+0W+uZZo5dBvDqVssRAV5DBLbEPkHK7Llzxg5C84yD5V+2Z/ybR42/65W/8A6VQ17hb/AOquf+uf/s61xXxa+HVv8Wvh3rXhO6vJdPg1KNUNzCoZoysiuDg8HlBkemelTJXTRMleLR+YFavgj/kp3w+/7GjS/wD0rjr334g/sW/8IX4di1KLxtPdM+o6fY+W+mooxc3kNuWzv6qJS2O+MV2fh39hO30PxToOsyeN7q7/ALJ1K21Fbf8As5EEjQyrIFLbzgErjPvX5fgOG8dhsVSrT5bRab1/4B+NZZwjmOExtHEVHHljJN69n6H1fY/8ftv/ANdF/mKjl/1j/U1JY/8AH7b/APXRf5io5f8AWP8AU1+pH7OMq3q3/IQn+v8ASqlW9W/5CE/1/pQBUq1f/wDLv/1xWqtWr/8A5d/+uK0AVazLHwhp+j65qmv2/m/b9ZEKXW58piFSqbRjjhjmtOrE3/Hnb/Vv5igCvXn1x/ycBY/9ixcf+lcNeg1lt4RtJPFEXigyzfb4rNtNEWR5Xlu6yFiMZ3ZQd8YJ4oA1Kswf8elz9F/nVarMH/Hpc/Rf50AfOv7dH/JAbr/sK6f/AOlCV8J197/tqaPqGufAm9g02wutSuE1GxlMFnA00mxZ0LEKoJIA9q+FLrQ9ZsljNx4f1yASSLEhl0m5Xc7HCqMx8knoO9fm/FWFr4itSdGm5WT2TfXyPyXjbB4nFV6LoUpTST2TfXyNv4R/8lu+G3/Yfg/9Bev071bw5p3i7Tp9H1a3+1addr5c0O9k3LnONykEcgdDX5sfCHwn4hPxo+H0z+G9chgt9bhmmmn0u4ijjQK4LMzIAByO9fpzY/8AH1H9a9/hujUo4BQqxcXd6NWPp+EqFXD5YoVoOL5no00/xK7fdP0r8MPHdlqfh3wZLr9oI9RmIWRomtFYorcl2PJOO5/Gv3Qb7pr8xIf2dfinomiq114D1FI7SDMsgubQgBV5P+uzjiujOKmMpqlLCQ59dVZO6+e3qjpz6rj6MaM8DT57S95WTuu2qdvVHzF8O7TUvGng2TWL1YbBlaRVUWSASqo+8p6gZyPqDX7Z/DF2k+G3hN3Ys7aTaEsxySfJTmvzog/Z/wDif4g0GO7sPAupTWt9bCWCX7RagOjplW5myMgg9K/R7wDp1xo/gXw5YXkRhu7XTbaCaMkEo6xKrDI44IPSpyepjKrqyxVPkV1yqy0XySv8yMhq4+tKvPG0vZptcqslZa9Ulf1Zr2Og6f4Ztl0/S7VLOyQtIsMecBnJdzz6szH8anqxff8AH030X/0EVXr6M+tPLfgj/wAh74q/9jdN/wCklrXqVeW/BH/kPfFX/sbpv/SS1r1KgDy3wfpt5B+0N8SL2W1mjsrjSdGSG4aMiOVkN3vCtjBK7lyB0yPWvUqtTf8AIPtv99/6VVoArN4d02fUYtdktEbV7aJrKG6OdyQyFXdB2wWijP8AwEVZqyv/ACD5P+uq/wAmqtQBUvvDena5cWF5e2/nXOkTG9sn3svlTGN4C2AQG/dzSLhsj5s4yARbqxb/AOpuv+uY/wDQlqvQBw/xksbnUvB1pDaW8tzKuvaJKY4ULsETVLV3bA7KqsxPYAntXcVPZ/64/wDXN/8A0A1BQBPY/wDH7b/9dF/mKhqax/4/bf8A66L/ADFQ0AJXJ/CTw3f+DfhX4O0HVYRb6npej2lldRK4cJLHCiOoYEg4YHkcV1lT33/H9cf9dG/nQBBVm+/1kX/XJP8A0EVWqzff6yL/AK5J/wCgigCtVu6/48bP/db/ANCNVKt3X/HjZ/7rf+hGgDx/4x/s66J8adW0vUdT1jWNKudPgkt4/wCzHgAdXZWO4SxPzlR0xXgyfsn6I3xyl8F/8JV4j/sxPDiawJs2fnecbpoiufs+3btUHGM579q+zq85j8I6uv7RU3ig2bf2C3hWPTBeb1x9pF28hj253Z2EHOMc9a4a2AwmIn7StRjKXdxTf4o4a2AwmIn7StRjKXdxTf4ok+AH7P8Ao3wS1zVbnS9W1bVZtWSGOZtUeE7Fh84qFEUSd5nznPaveK5bR/8AkJQ/j/I11NdVOnClFQppJLotEdVOnClFQppJLotEFFFFaGgUUUUAFFFFABRRRQAUUUUAFFFFABRRRQAUUUUAFFFFABXN/EbH/CD61kZH2SX/ANANdJXNfEj/AJEfWv8Ar1l/9ANAH456P/yCbL/rgn/oIqPX/wDkA6l/17Sf+gmsXTr7xAun2oi0y3eMRKFYzgEjAwaZq19r7aTerNplvHCYHDss4JC7Tk4+lfh0cDP62pc8Pi/nj39T+b4ZbU+vKXtIfH/PG+/a5+zsZj8tflboP4h/hVq+KfaWyrdF7+w9qpR/6tfoKtX3/H030X+Qr9xP6QIsx/3W/wC+h/hXn3wkKf2h8Qflb/kZ7jv/ANO9v7V31effCX/kIfEH/sZ7j/0nt6APkD9sK6hsf2idReZvJSTRrEI0nRsNNnB/EV48Ne04sVF5EWHUbuRX6w1594T/AOSy/EH/AK9NK/8AQbivjMx4YoZjiZYqdRpytordEl+h8ZmPDFDMcTLFTqNOVtFbokv0PF/2A5I5tB8ezLl4pNXhKOp4bFrGDjj1Br2u4Kf8NAWHytj/AIRi47/9PcPtXfV59cf8nAWP/YsXH/pXDX1WGorDUIUIu6ikvuVj6rDUVhqEKEXdRSX3Kx6JmP8Aut/30P8ACvNPiQU/4Wt8J/lbH9o3/f8A6cJvavSKhm0PT9Sngvrq0invNOJktJnXLQswKMVPYlWI+hrpOks5j/ut/wB9D/CrNiU8yXCt/qn7+30qnVqw/wBZL/1yf+VAEGY/7rf99D/CrOnlPt0GFbO8d/8A61U6s6b/AMf0H++KAIsx/wB1v++h/hVXVNh027AVifJfv/sn2qehfvD60AcH+z/H9n+BXw8jlikjlTw/YKytwQRbpkEEcV32Y/7rf99D/CpL7/j+uP8Aro386goAtXZTzFyrf6tO/wDsj2qDMf8Adb/vof4VJef61f8Armn/AKCKgoA82+EJT/hMPi3lW/5Gle//AFDbH2r0zMf91v8Avof4VxfgPwfqHhfXvHV7eiMQa5rQ1Gz8t9xMIs7aH5h2O+F+PTHrXY0AWmKfY4/lbHmN39l9qgzH/db/AL6H+FSN/wAeUX/XR/5LUFAHB66U/wCF8eC/lbH/AAjut9/+njS/au/zH/db/vof4U5Yka3kkKKZFZVDY5AIOQD74H5CoqAHNp9jfFZri0juJbM+fbySorNDIRsLoSPlbY7rkc4dh0Jpcx/3W/76H+FSW/8Aqrn/AK5/+zrUFAFqzKeccK33H7/7J9qgzH/db/vof4VLZf64/wDXN/8A0A1XoAtWRT7ZBhWz5i9/f6VHIY/Mf5W6n+If4Utj/wAftv8A9dF/mKjl/wBY/wBTQAZj/ut/30P8K8Y/Y1Kf8My+A8q2fsknf/pvJ7V7JXjP7G//ACbP4E/69JP/AEfJQB7TmP8Aut/30P8ACrV8U/cZVv8AUr3/APrVSq1f/wDLv/1xWgCDMf8Adb/vof4VYmKfY7f5Wxlu/uPaqlWZv+PO2+rfzFAEOY/7rf8AfQ/wqcFPsLfK2PMHf2PtVWrA/wCPFv8AroP5GgCLMf8Adb/vof4VPCU+z3Hyt0Xv7/SqtWIf+Pa5+i/zoAizH/db/vof4V598Zin2Hwl8rf8jPpnf/puPau+rL1/wjZ+L47GO8kniXT7yHUovIZQTJC29Q2QflJHIGD7igDXzH/db/vof4VYsSn2yLCtnPr/APWqpViw/wCPyL60ARZj/ut/30P8KfEY/NT5W+8P4v8A61Q0+H/Wp/vCgCa8KfbJ8q2d7d/f6VDmP+63/fQ/wqS9/wCPyf8A32/nUFAFzUCn2nlW+4nf/ZHtVbMf91v++h/hU+o/8fX/AABP/QRVWgC3dFPKtsq3+r9f9pvaq+Y/7rf99D/Cprr/AFVr/wBcv/ZmqtQBaYp9jj+VseY3f2X2qDMf91v++h/hUjf8eUX/AF0f+S1BQBaQp9jl+Vvvp39m9qgzH/db/vof4VIn/HnL/wBdE/k1QUAWrcp5Vz8rf6v1/wBpfaoMx/3W/wC+h/hUlv8A6q5/65/+zrUFAHn/AMeCn/CA22Fb/kYNC7/9Re09q9DzH/db/vof4V518eP+RBtv+xg0L/07WlehUAWrIp9sgwrZ8xe/v9KjkMfmP8rdT/EP8KWx/wCP23/66L/MVHL/AKx/qaADMf8Adb/vof4Vb1Qp/aE2VbOfX2+lUat6t/yEJ/r/AEoAr5j/ALrf99D/AAq1fFP3GVb/AFK9/wD61UqtX/8Ay7/9cVoAgzH/AHW/76H+FWJin2S3+VsZbv7j2qpVib/jzt/q38xQBFmP+63/AH0P8KnBT7C3ytjzB39j7VVqwP8Ajxb/AK6D+RoAizH/AHW/76H+FWISn2W5+Vui9/f6VUqzB/x6XP0X+dAEOY/7rf8AfQ/wrz74zFPsPhL5W/5GfTO//Tce1d9Xn3xl/wCPHwl/2M+mf+jxQB6JmP8Aut/30P8ACp7Ip9qjwrdfX/61Vansf+PqP60AR5j/ALrf99D/AArH8ZbG8Ia4ArEmxnxz/wBM29q1afD/AK1P94UAcv8ACvavwx8IKyOGGj2YIzj/AJYJ7V1GY/7rf99D/CnXP/HxL/vn+dRUAW74p9obKt0Xv7D2qvmP+63/AH0P8Klvv+Ppvov/AKCKr0Acr4D8Cz+C9Q8XXNzPHcJr2svq0Cwk5jjaGGII2R97MRPHGCK63Mf91v8Avof4VNef6u2/65D+ZqtQBdmKfYLf5Wxufv8AT2qrmP8Aut/30P8ACp5v+Qfbf77/ANKq0AXFKf2fJ8rY81e/s3tVbMf91v8Avof4VMv/ACD5P+uq/wAmqtQBatynk3Pyt/qx3/2l9qgzH/db/vof4VLb/wCpuv8ArmP/AEJar0AWrMp5xwrf6t+/+yfaoMx/3W/76H+FSWf+uP8A1zf/ANANQUAWrIp9sgwrZ8xe/v8ASocx/wB1v++h/hT7H/j9t/8Arov8xUNADsx/3W/76H+FT3xT7ZPlWz5jd/f6VVqe+/4/rj/ro386AI8x/wB1v++h/hVm+KeZFlW/1Sd/9ke1U6s33+si/wCuSf8AoIoAhzH/AHW/76H+FWrkp9js+Gxhsc/7R9qpVbuv+PGz/wB1v/QjQBXzH/db/vof4Vayn9mD5Wx53r/s/SqVW/8AmFj/AK7f+y0ASaQU/tGHAYHnqfY+1dPXLaP/AMhKH8f5GupoAKKKKACiiigAooooAKKKKACiiigAooooAKKKKACiiigAor5j+O37ZGq/DP4h+I/CPg74cv49u/CnhxvE/iO4l1qPTI7G1HIWPfE5mk2BnIGABtAJJIX3L4e/EjSPiR8M9C8c6aZodF1jTYtUi+0JiSOJ4w+HUZ+YA4IBPI4zQHWx1Vc18SP+RH1r/r1l/wDQDXiPwT/bY0j48fH7VPh/4f8AC+p22g2/h0+ILLxNqYe1/tGMXEcGYrZ4w3lFnbEjMCTGw2d69u+JH/Ij61/16y/+gGmB+Oej/wDIJsv+uCf+gio9f/5AOpf9e0n/AKCak0f/AJBNl/1wT/0EVHr/APyAdS/69pP/AEE1/PcP99X+L9T+WKf/ACMF/j/9uP19j/1a/QVavv8Aj6b6L/IVVj/1a/QVavv+Ppvov8hX9Bn9TlevPvhL/wAhD4g/9jPcf+k9vXoNeffCX/kIfEH/ALGe4/8ASe3oA9Brz7wn/wAll+IP/XppX/oNxXoNefeE/wDksvxB/wCvTSv/AEG4oA9BrCk8HeZ44h8V/a8eTp0ml/ZPK675Uk3789tmMY75zW7Vgf8AHi3/AF0H8jQBXqzb/wDHrdf7q/8AoQqtVm3/AOPW6/3V/wDQhQBWq1Yf6yX/AK5P/KqtWrD/AFkv/XJ/5UAVas6b/wAf0H++KrVZ03/j+g/3xQBXoX7w+tFC/eH1oAmvv+P64/66N/OoKnvv+P64/wCujfzqCgCe8/1q/wDXNP8A0EVBU95/rV/65p/6CKgoAs3X+qtf+uX/ALM1Vqs3X+qtf+uX/szVWoAnb/jyi/66P/Jagqdv+PKL/ro/8lqCgCdP+POX/ron8mqCp0/485f+uifyaoKAJ7f/AFVz/wBc/wD2dagqe3/1Vz/1z/8AZ1qCgCxZf64/9c3/APQDVerFl/rj/wBc3/8AQDVegCex/wCP23/66L/MVHL/AKx/qaksf+P23/66L/MVHL/rH+poAZUFh4Z0rwfaR6NomnwaXpVoNkFnaoEjjBOSFA6ckn8anq3q3/IQn+v9KAKlWr//AJd/+uK1Vq1f/wDLv/1xWgCrVmb/AI87b6t/MVWqzN/x5231b+YoArVYH/Hi3/XQfyNV6sD/AI8W/wCug/kaAK9WIf8Aj2ufov8AOq9WIf8Aj2ufov8AOgCvU9p96X/rm38qgqe0+9L/ANc2/lQBBViw/wCPyL61XqxYf8fkX1oAr0+H/Wp/vCmU+H/Wp/vCgCS9/wCPyf8A32/nUFT3v/H5P/vt/OoKALWo/wDH1/wBP/QRVWrWo/8AH1/wBP8A0EVVoAs3X+qtf+uX/szVWqzdf6q1/wCuX/szVWoAnb/jyi/66P8AyWoKnb/jyi/66P8AyWoKAJ0/485f+uifyaoKnT/jzl/66J/JqgoAnt/9Vc/9c/8A2dagqe3/ANVc/wDXP/2dagoA89+PH/Ig23/YwaF/6drSvQqjuNHstcj+y6haxXlurLcCKZQyiSIiSN8HurorA9ioNSUAT2P/AB+2/wD10X+YqOX/AFj/AFNSWP8Ax+2//XRf5io5f9Y/1NADKt6t/wAhCf6/0qpVvVv+QhP9f6UAVKtX/wDy7/8AXFaq1av/APl3/wCuK0AVasTf8edv9W/mKr1Ym/487f6t/MUAV6sD/jxb/roP5Gq9WB/x4t/10H8jQBXqzB/x6XP0X+dVqswf8elz9F/nQBWrmfHnhK88XW+ix2ckMbafq9pqUvnsQDHDIHcLgH5iBwDge4rpqntPvS/9c2/lQBBU9j/x9R/WoKnsf+PqP60AQU+H/Wp/vCmU+H/Wp/vCgB1z/wAfEv8Avn+dRVLc/wDHxL/vn+dRUAWL7/j6b6L/AOgiq9WL7/j6b6L/AOgiq9AFm8/1dt/1yH8zVarN5/q7b/rkP5mq1AFqb/kH23++/wDSqtWpv+Qfbf77/wBKq0AWV/5B8n/XVf5NVarK/wDIPk/66r/JqrUAWLf/AFN1/wBcx/6EtV6sW/8Aqbr/AK5j/wBCWq9AE9n/AK4/9c3/APQDUFT2f+uP/XN//QDUFAE9j/x+2/8A10X+YqGprH/j9t/+ui/zFQ0AJU99/wAf1x/10b+dQVPff8f1x/10b+dAEFWb7/WRf9ck/wDQRVarN9/rIv8Arkn/AKCKAK1W7r/jxs/91v8A0I1Uq3df8eNn/ut/6EaAKlW/+YWP+u3/ALLVSrf/ADCx/wBdv/ZaAHaP/wAhKH8f5GuprltH/wCQlD+P8jXU0AFFFFABRRRQAUUUUAFFFFABRRRQAUUUUAFFFFABRRRQB8TftHfAf4rW3xm+I3ir4feF7DxtpvxK8GHwjeRz6rHp8ujTFDH9pYSDEsWw52p8xbIwAMn3X4JeEfFvwZ8IfDP4bf2FZ6voGk+Ho7XVPE0epCMw3UaAeWlsY90iu2fn3LgHkV7JRQHW54DY/B7xJbft0ah8TjbQL4Qm8AJ4ejnEy+Z9rF+Jtvl9duwfe6dq9O174f8Ahs6xceJTodj/AG/PH9nl1LyF894yuwoXxkjaMY9K7Cs7Xf8AkHt/vCjpb+u4HzX8Uf2e/hnpfwy8XXln4D8P211b6PeSwzRafGrRusLlWUgcEEA0/wCGn7PXwy1P4b+Fbu78BeH7m5uNJtJZppdPjZpHaFCzEkckkk17jbKGuIgRkFwCD9aS4AW4lAGAGOB+NKyFyrsP+3XA485/zqe8vJ1uGAlcDA7+wqjVi+/4+m+i/wAhTGJ9uuP+ez/99UyKCPS97Wca2zXbfabgxKFMsp4LtjqxCqMn0FR1Pdfdg/65j+ZoAPt1x/z2f/vqsLS/DU+j+Lte8RjUXlOtRWsJt9m3yvIEgzuz827zPQYx3zWtViX/AI84Pq39KAE+3XH/AD2f/vqp/tk/2Mt5r58wDOfY1RqwP+PFv+ug/kaAE+3XH/PZ/wDvqrEF5O1vcEyuSFGOfcVQqzb/APHrdf7q/wDoQoAb9uuP+ez/APfVWLK8nZ5N0rnEbHr7VQq1Yf6yX/rk/wDKgBn264/57P8A99VYsLyd72FWlcgsAQTVCrOm/wDH9B/vigBPt1x/z2f/AL6oW+uNw/fP1/vVBQv3h9aALl5eTreTqJXADsAM+9Q/brj/AJ7P/wB9UX3/AB/XH/XRv51BQBdurydZFAlcfIh6/wCyKh+3XH/PZ/8Avqi8/wBav/XNP/QRUFAF+5vJ1jtiJXBMeTz1+Y1X+3XH/PZ/++qddf6q1/65f+zNVagC615P9jjPmvnzGGc+y1D9uuP+ez/99UN/x5Rf9dH/AJLUFAF1byf7JKfNfIdRnPs1Q/brj/ns/wD31Qn/AB5y/wDXRP5NUFAF23vJ2juCZXJEeRz/ALS1D9uuP+ez/wDfVFv/AKq5/wCuf/s61BQBes7ydpiDK5Gxz1/2TUH264/57P8A99Utl/rj/wBc3/8AQDVegC7Z3k7XkCmVyC6gjPvUcl9cCRh5z9T3ptj/AMftv/10X+YqOX/WP9TQBJ9uuP8Ans//AH1VrUryaO+mVZWVQeAD7VnVb1b/AJCE/wBf6UAR/brj/ns//fVWb28nXyNsrjMSk4Pes+rV/wD8u/8A1xWgBn264/57P/31Via8nFrbkSvklsnPvVCrM3/HnbfVv5igBv264/57P/31U/2yf7GW818+YBnPsao1YH/Hi3/XQfyNACfbrj/ns/8A31U8N5ObecmVyQBjn3qjViH/AI9rn6L/ADoAT7dcf89n/wC+qmtbydjJmVziNj19qpVPafel/wCubfyoAPt1x/z2f/vqp7K8ne6jDSuQT0zVGrFh/wAfkX1oAT7dcf8APZ/++qfFfXBkQGZ8ZHeqtPh/1qf7woAtXl5Ot1MBM4AcgDPvUP264/57P/31Re/8fk/++386goAv395OlxhZXA2qeD/siq/264/57P8A99U/Uf8Aj6/4An/oIqrQBfubydY7YiVwTHk89fmNV/t1x/z2f/vqnXX+qtf+uX/szVWoAuteT/Y4z5r58xhnPstQ/brj/ns//fVDf8eUX/XR/wCS1BQBdW8n+ySnzXyHUZz7NUP264/57P8A99UJ/wAecv8A10T+TVBQBdt7ydo7gmVyRHkc/wC0tQ/brj/ns/8A31Rb/wCquf8Arn/7OtQUAXrO8naYgyuRsc9f9k1B9uuP+ez/APfVLZf64/8AXN//AEA1XoAu2d5O15AplcguoIz71HJfXAkYec/U96bY/wDH7b/9dF/mKjl/1j/U0ASfbrj/AJ7P/wB9Va1K8mjvplWVlUHgA+1Z1W9W/wCQhP8AX+lAEf264/57P/31Vm9vJ18jbK4zEpOD3rPq1f8A/Lv/ANcVoAZ9uuP+ez/99VPLeTi1gIlfJLZOfcVRqxN/x52/1b+YoAT7dcf89n/76qf7ZP8AYy3mvnzAM59jVGrA/wCPFv8AroP5GgBPt1x/z2f/AL6qxDeTta3BMrkjbjn3qhVmD/j0ufov86AG/brj/ns//fVTWt5OxkzK5xGx6+1UqntPvS/9c2/lQAfbrj/ns/8A31U1neTtdRgyuRn1qlU9j/x9R/WgA+3XH/PZ/wDvqnxX1wZEBmfGR3qrT4f9an+8KALFxezrcSATOAGPf3qP7dcf89n/AO+qbc/8fEv++f51FQBevLydbhgJXAwvQ+wqD7dcf89n/wC+qW+/4+m+i/8AoIqvQBfurydUt8SuMx5PPuar/brj/ns//fVOvP8AV23/AFyH8zVagDQlvJxY27CV9xZ8nP0qt9uuP+ez/wDfVPm/5B9t/vv/AEqrQBfW8n+wyN5r7vMUZz7Gq/264/57P/31Tl/5B8n/AF1X+TVWoAvW95O0VwTK5IQEc/7S1B9uuP8Ans//AH1S2/8Aqbr/AK5j/wBCWq9AF20vJ2mIMrkbHPX/AGTUP264/wCez/8AfVFn/rj/ANc3/wDQDUFAF2zvJ2vIFMrkF1BGfeovt1x/z2f/AL6pLH/j9t/+ui/zFQ0ATfbrj/ns/wD31U15eTreTqJXADsAM+9Uqnvv+P64/wCujfzoAPt1x/z2f/vqrF5eTq8eJXGYkPX/AGRVCrN9/rIv+uSf+gigBv264/57P/31Vq4vJ1s7RhKwLBsnPX5jWdVu6/48bP8A3W/9CNAEf264/wCez/8AfVWftk/9mhvNfd5uM57baz6t/wDMLH/Xb/2WgCfSruaTUIlaVmU5yCfY10lcto//ACEofx/ka6mgAooooAKKKKACiiigAooooAKKKKACiiigAooooAKKKKACiiigArO13/kHt/vCtGs/XADYNk7fmHWgDnrX/j6h/wB9f50XX/HzL/vn+dPtUX7TD+8U/OOx9fpRcov2iX94o+c9j6/SgCvVi+/4+m+i/wAhUWxf+ei/kf8ACrF8i/aW+dRwOx9B7UAVKnuvuwf9cx/M1HsX/nov5H/Cp7lF2wfOv+rHY+p9qAKtWJf+POD6t/Soti/89F/I/wCFTyov2WD516t2Pt7UAVasD/jxb/roP5Goti/89F/I/wCFThF+wn51/wBYOx9D7UAVas2//Hrdf7q/+hCodi/89F/I/wCFWLdV+zXPzr91ex9R7UAVKtWH+sl/65P/ACqDYv8Az0X8j/hVmxVfMl+dT+6fsfSgCnVnTf8Aj+g/3xUOxf8Anov5H/CrOnqv26D51Pzjsf8ACgCpQv3h9aeUX/nov5H/AAoVF3D94vX0P+FAD77/AI/rj/ro386gq1fIv2yf51H7xux9fpUGxf8Anov5H/CgCS8/1q/9c0/9BFQVau0XzF/eL/q07H+6PaoNi/8APRfyP+FAE11/qrX/AK5f+zNVard0q+VbfOo/d+h/vN7VX2L/AM9F/I/4UASN/wAeUX/XR/5LUFWmRfscf7xf9Y3Y+i+1QbF/56L+R/woAkT/AI85f+uifyaoKtIi/Y5f3i/fTsfRvaoNi/8APRfyP+FAElv/AKq5/wCuf/s61BVq3RfKufnX/V+h/vL7VBsX/nov5H/CgCWy/wBcf+ub/wDoBqvVqzRfOPzqfkfsf7p9qg2L/wA9F/I/4UASWP8Ax+2//XRf5io5f9Y/1NT2SL9sg+dT+8XsfX6VHIi+Y/7xep7H/CgCGrerf8hCf6/0qvsX/nov5H/CreqKp1Cb5wOfQ+lAFGrV/wD8u/8A1xWoNi/89F/I/wCFWr5V/cfOo/cr2P8AhQBSqzN/x5231b+YqHYv/PRfyP8AhViZV+x2/wA69W7H1HtQBUqwP+PFv+ug/kai2L/z0X8j/hU4RfsJ+df9YOx9D7UAVasQ/wDHtc/Rf51FsX/nov5H/Cp4UX7PcfOvRex9fpQBVqe0+9L/ANc2/lUexf8Anov5H/Cp7VF3S/vF/wBW3Y+n0oAq1YsP+PyL61FsX/nov5H/AAqxYov2yL51PPof8KAKlPh/1qf7wo2L/wA9F/I/4U+FF81P3i/eHY/4UALe/wDH5P8A77fzqCrN4i/bJ/3ij527H1+lQ7F/56L+R/woAn1H/j6/4An/AKCKq1c1BV+0/fUfInY/3RVbYv8Az0X8j/hQBNdf6q1/65f+zNVard0q+VbfOo/d+h/vN7VX2L/z0X8j/hQBI3/HlF/10f8AktQVaZF+xx/vF/1jdj6L7VBsX/nov5H/AAoAkT/jzl/66J/Jqgq0iL9jl/eL99Ox9G9qg2L/AM9F/I/4UASW/wDqrn/rn/7OtQVat0Xyrn51/wBX6H+8vtUGxf8Anov5H/CgCWy/1x/65v8A+gGq9WrNF84/Op+R+x/un2qDYv8Az0X8j/hQBJY/8ftv/wBdF/mKjl/1j/U1PZIv2yD51P7xex9fpUciL5j/ALxep7H/AAoAhq3q3/IQn+v9Kr7F/wCei/kf8Kt6oqnUJvnA59D6UAUatX//AC7/APXFag2L/wA9F/I/4VavlX9x86j9yvY/4UAUqsTf8edv9W/mKi2L/wA9F/I/4VYmVfslv869W7H1HtQBUqwP+PFv+ug/kai2L/z0X8j/AIVOEX7CfnX/AFg7H0PtQBVqzB/x6XP0X+dQ7F/56L+R/wAKsQqv2W5+dei9j6/SgCpU9p96X/rm38qj2L/z0X8j/hU9qi7pf3i/6tux9PpQBVqex/4+o/rUexf+ei/kf8KnskX7VH+8U8+h/wAKAKtPh/1qf7wo2L/z0X8j/hT4UXzU/eL94dj/AIUAJc/8fEv++f51FU9wi/aJf3i/ePY+v0qPYv8Az0X8j/hQBLff8fTfRf8A0EVXq3fIv2lvnUcL2PoPaq+xf+ei/kf8KAJrz/V23/XIfzNVquXirstvnUfuh2Pqfaq2xf8Anov5H/CgCeb/AJB9t/vv/SqtXZlX7Bb/ADr95+x9qq7F/wCei/kf8KAJl/5B8n/XVf5NVariqv8AZ8nzr/rV7H0b2qtsX/nov5H/AAoAlt/9Tdf9cx/6EtV6tW6L5Nz86/6sdj/eX2qDYv8Az0X8j/hQBJZ/64/9c3/9ANQVas0Xzj86n92/Y/3T7VBsX/nov5H/AAoAksf+P23/AOui/wAxUNWbJF+2QfOp/eL2Pr9Kh2L/AM9F/I/4UAR1Pff8f1x/10b+dR7F/wCei/kf8KnvkX7ZP86j943Y+v0oAq1Zvv8AWRf9ck/9BFQ7F/56L+R/wqzfKvmRfOo/dJ2P90e1AFOrd1/x42f+63/oRqvsX/nov5H/AAq1cqv2Oz+cdG7H+8aAKVW/+YWP+u3/ALLVfYv/AD0X8j/hVraP7MA3rjzuuD/doANH/wCQlD+P8jXU1zGkKBqMOHB68YPoa6egAooooAKKKKACiiigAooooAKKKKACiiigAooooAKKKKACiiigAqpqdq95amNMbsg81booA43XmHhHQ9R12++ay0u2kvZxFy5jjUu20cZOFOKdof8AxVei6frdl8tnqVvHeQiXhwkih13DscMK8N1j9srTrX9r6H4QXH9hv4cmCaNPNNdp9v8A7Wlga4RBBvybfywsRYpjzZVXd1Bwf2df2w/Evxx+ImgeEI9E0nwxbwWt/dahdX1pcRrqSW908Cw6WpcK3lqIzLIzMAWIVOCQbgfTv/CP3PrH+dZHhXVIfiDoUGu6YGWyuHkjQXA2vmORomyBn+JDjnpivH/2uf2x7T9mjxJ4N0tW0WZ71zqWsxaldiKaPSkljikNsm4eZcEylkXncIJRgkZHf/Cf4rXHjP4t/FXwlHa6dFoXhOXShptxYKQbhLuyW5dnO4qfmY4KgcHnPWmle7E3ZpPqdx/wj9z6x/nWVoeoReLJdVisgyto942mXHmjAMqqjkr6riRefrXkv7Zn7Wn/AAzDYeFRYx6Pd6nqdxPd3Frq92LcNp1rH5lz5JLruuGzGkSc7nfG04rzv45ftp638P8Axjr1v4Ql8PnRRoWmaxpM114d1C9XWLq+Ewghe6glSG18wxRqrzAZ3k8hTSG9D6z/AOEfufWP86yrHUItW8Qar4ehDC+0eOCW4ZhhCs4YptPf/Vtnj0rmvj98cn+BvwHvPGmpQ6fp2vNDb21pY6ldKtsuoTlUjjklyB5aOxZ2BHyRu3avGL79r7Wde/Z/8F+PvBl54Tl8Z69LJoz+HE0+XUZdV1aJvLMFqYrmIrErCSTzJCwETo+eRuAPqH/hH7n1j/OsttQij8UReFiG/tKWzfU1bH7vykdYyM/3tzjjHTNcZ8Tfit4y+FPwb8L32rWei3HxA1rUdN0J/s6TDSrW9u5VjMjZbeYY8nqylyAMqWGOW+Jfxw8U/AP4XeL9c8bap4D1PxTZ3VrpmhXNm8ljDJLdbBGt7FLIxgRXLyMRKQYo2b5SKAPcP+EfufWP86x9W1eDw7reh6JdBzeeIJZbe0MYygaKJpm3nsNqHHXnFeQp+2Et9+xevxn0uz07U9XWCG0msY7graRak10lo4Z8kiFZX35zkx4IPzA0vxA+KXxR+E2i3aeIW8AeJfE13qGlaf4dlso7i0FvNfXBtmkuoGeRxEhPDpIC+CuFPNOwHuv/AAj9z6x/nWJ4s1+2+HdnY3eqCR4tQv7fSIfs43ETXMgijJyRhdzDJ7Dsa5H4a/FLxhbfGXxD8MPHbaNquq2Og23iSz1jw/aS2sUttLPNA0MsEkshWRXhJBVyGVhwCOeR+EHxU+Jvxo8NeF/G08/w/wBP8JeJpbr7BpF5DO97ZOhmFq3m+bsuZQ8SmSNUiIG7DArQB7v/AMI/c+sf51i+NNbt/hj4U1XxZq4d9M0e3a8uFthvkKKMnaCQCfxrz/8AZl+KHxG+KOu/EEeLbjwv/ZnhXxFe+GFi0XTLm3mnngEDC4LyXMihCsrDy9ucgHd2PD6T+0d4+vbDS/EWv2PhXUfBOreP5vAz6RbWFwl9Ghv5bKK4MrzvHJ86IzJ5a/KzYIxgopxavfofSKaHcSIrgphhkc02bR57WGSZymyNS5wecAZr52/ZK/aU8ffH2PQNT1pNPsNOvkunns7PwTrEEQEbyRqI9Ulla1Y7lUkAHPzKMEZGn8Vv2hPG2h/tDXfw78PpY2+nQaFZan9qfwfquvyvJPPcRFX+xSKsKAQqQ0gAOW544AcWm0+h7L4Vv4/iB4Z0nxPpgZdO1m1i1C2WcbZBHKgdQwGcHDDIya1P+EfufWP864b9nT4qah8ULP4gx31hYafF4X8Zan4Yso9PjZFa2tWRY2YFj85Dc7cDgYArjPi38dvGWm/EPxh4f8LXGg6Dpvg7R7HU9R1DW9KvNSlu5buSRYYoYLZ0cRjyjukG/BbAA2tSuKz2PWPDl9H41sZ77Twyw295daa/nDafNtZ3tpSMZ+XfC2D3GDx0rU/4R+59Y/zr5T+JX/BQLRPhuvwnexn8L3Fh4gsIde8RTfa3gWKzmuIoGexWURtK5llmlwyhjHbyEqCcj3n9pr4vX/wP+Ed14v0y0h1Ce31HTbUwywyTho7i9hgkKpEQ7OElYqFySwHB6GthLU29B1iDxdf67YWQdZ/D16NLuzKMAzGGOfKeq7J05OOc1sf8I/c+sf518xat+2XqkXxJuNJ0Dw7Fa6VN438M+HWbXNGvdNvni1GKUzyvFN5b718lAjFMY7MMV9OfEvxNceC/hx4q8Q2ccU13pOk3d/DHOCY2eKF3UNgg4JUZwRUp82w2rGXb30d54ovvC6Bv7S0+zt9SmYj92Yrh5o4wD3bdayZGOAV9eNX/AIR+59Y/zr5S1D9vaDw/44+C1hqMHhy2TxVoGk6j4qme5WG5tW1BMWi2qPIGdElLtIMOUjkVuMkn7LuZDDbyyAZKoWGfYUxHG3V9HY+JtO8MSBjqOp2lxqEDKP3YjtnhSTcexzdRYGOcN0xzqf8ACP3PrH+dfJfhX9qj4p/E2+0j+wbPwRpl4vw1XxrcSatYXMgeV7y4he3jkW5XyoyLaM7m34OSc4AH1X8JfH0fxU+F/hPxlFZyacmvaXbakLSQ7mh82NX2ZwN2M4zgZxnHNAFTWL6Pw1faJYXYYza9eHTbQxjIEogluSX9F2W0nPPJA75rU/4R+59Y/wA68L/4aS165/aTg+H8uk6S+lx+MZNCjumikNwkQ8P/ANo+YDv2iTzGZM4xsJGM819L0AcP4m1CLwLpaapqIZrZ7q208CEbm8y6njtouDjjfMmT2GTz0rV/4R+59Y/zr5c/aF/bA8ZfDLxp4h0TRvB2meLItK8V6BpMOnFJPtV1DdWNzeTbDv2+erWyiM7cZPKscV7Z+zv8dbX4/ab4u1rS5bS60Cx1oWOl3VqrqZ7Y2VpcBpAxOJA1w6kYGNoBGQaNnYfS50nii8j8B+GtW8TakGbTtFtJtRuVgG6QxQoZHCg4ydqnAyOat6fYyaxp9tfwFRBdRLPHvODtYBhn3wa+Y/B37Zmv/ET416p8K5NE0rS5I/GeraD/AG1qdjcNp1xY2iqRaxnftmvpVLkrvVFRd21iQjanw1/ac8b6l8crLwv4ttNG8M+HtS1S+07S4ZtIu40vI4hKbZrLU0eS1uXZY1LxHymXJCglcEEfSH/CP3PrH+dc98P/ABVZ/GDwfpnjHQ1lj0rVkaW3W7UJKAGKHcASByp714V8av2zPEPw5+NGv/DrTdD08zCXRLew1/U4LgaZp321pFkl1CVDgLuEaRouwsWOWABI6LxJ8ZPiR4J+Llh8JdM8LaFPqOtywXmga1BbyRadDpceP7SkuIPO3ebC2AiI4D/aYumGyLUb0PdP+EfufWP86wvCfiO1+IS6u2mCRRouoz6Jc/aFC5ngIDlcE5XkYPH0qDxR8StR0P46eA/BMNtavpuv6Zql7cTyK3nRvbG22BCGxg+c2cg9BjFeQ/Hb9sTS/gT8fvB3gZU0GDR74xXPiae6uo4LuEXc3kW0lvHvUykSKzzfK5WPDcdaBH0F/wAI/c+sf51kabq0Gt+ItZ8OW4cX+hrA90zjCETqzJtPfhDngV5T+0d+09q/wL+MXw60X7FpTeDNUhluvEOo3u8TWNuLq1tVljYOECrJeRs+4H5VY8YryPw7+3zrd1+zz4r+IOpaT4W8PeJ7zxdb+HfDcOoyPbWc0M9ta3VtNeytJldtvcPI7blAC4wCcFXKtY+yf+EfufWP86y21CKPxRF4WIb+0pbN9TVsfu/KR1jIz/e3OOMdM188/Eb9uC/0n4G/Bz4m+E9K0/VdL8V3IfW4J97tZ2sNvLNf+SVcDzIfImHO4HyzwciuX0r9tfxv4017xP8A2BpXhWG0bxRo+heGtVurS4mM2n317eW32mYLMhbcbNZUCFQVcE9eKsStT7C/4R+59Y/zrK1LUItD1nR9FuAxu9ceWK1KDKAxRmVtx7fKpx15rwjxR+058Q/C/gf4sacdM8Oah8R/BOvaPo0E8UFxHpV8uotamBzEZTKjKtyVZd7DKggkHA4Cf9v7xB4ibxJrGg+GtEfRND+H134hhnvEmkmXW4ILCa4tSwZR5aJqUSMFG7cD8w6VIf1+h9l/8I/c+sf51leINQi8Hx2Ml8GZdQvIdMh8kbsSzNsQnphcnk1yP7PPxI8XfEddRuPEU8LW8MEDxxjwTq3h9g8m4/K99IwnUBTnyx8uVJPzDPzP8Rv+CgPjLwrZ/EzTj4Y8O3nibSdXnHhOCSG4aG7s7Sa++2Szjf8A6yGLT3clGUfvovpQ3YFqfbf/AAj9z6x/nWR4s1SH4d+G9Q8SaoGfT9Nj8+ZbcbpCuccA4yefWuT+HPxq1jxhr3xgsbuzsYYvBt1bQWTQq4aYSabBdMZcscnfKwG3Hygd+a+WvCf/AAUT8X+MdN+FGi33hfw5J4o8Sa/ZW3iSzVJWt7TSbuSwFvcRI0pbc66jEoLFhvil4IWn1sPpc+5xoNywByn51BqFjJo9hc38+0wWsTTyBDltqgsce+BXyn4T/b21/WPG3h7wdqnh7TtK13VfH0mhW5ZZDFf6Ksl7Cbu3+fImjmtFjkByAXU4+cAcd4n/AOCivjbS/C/imzTwz4ffxjZ6/dJY2s0VwbWbQIftSPdyASZ3iW0eE/MF3yR8YNO13Ym59peF7xPHnhvSvEmnBl0/WLWK/t1nG2QRyoHXcBnBwwyM1p/8I/c+sf518zeJv2nPHun+D/ip4+8NWHhi28DfDXWrrQ59Av7aZb3UFszEtw8dwsojhzvYRr5T52rn72Bh/Ez9vHxF8PPj78TfAj6HpMmnaXpNsnheaRZEnvdauba3kt7WfMgBVmmfhQrbYz1INIZ9M+C/EFr8TtCGu6QJEsmuLizAuVCvvt5nt5OATxvibHqMVuf8I/c+sf518Vad+2p8Srv4X+BPFFj4c0TRdK1TQJdZ1PUbPQLzVLG2uvtFwvlXEdrN51lCViVvPaOUMXbH3CD618av2urz4SfEL4ULJbaRL8PvEWnvqOv6zukdrGFpLeGCaJ8qDH5t1EGLITtbOF5wxbHseg6xB4uv9dsLIOs/h69Gl3ZlGAZjDHPlPVdk6cnHOa2P+EfufWP86+OtJ/a5+K+qfs1+MvirbaP4N0O/0PWUhudJutNupGuIJ4bB7fcy3KFZkW7xISGB2AADGT6z+0J8eviB+z14V+HU8mi6X441rVtaktNYt9HtZbbfZx29xcyNaRvM5EqxQ8KzPuKkADcABq2rBe87I9Xt76O88UX3hdA39pafZ2+pTMR+7MVw80cYB7tutZMjHAK+vGr/AMI/c+sf5180aT+1prXxO8TeGNF+H48N/bPGGtaxZab4lvLaWe2XTdPt4p1dollR5JX+0jA3qq/MSM8HsPi18bPiN8L/ANnOXxLDYeFPEvxEg1m20UWel3Er6dcTS3yWyr8zK0TlXXKM52McEkCpT0uVbWx6ndX0dj4m07wxIGOo6naXGoQMo/diO2eFJNx7HN1FgY5w3THOp/wj9z6x/nXyfN+25rPjy8s38C6fodtNdeINB8NxSa9ZTSz6dLfpc/bIbhEljPmQzWqrtBUHaevymvStJ/aC8V2Pgn48Q69ZaPP4y+F8M8v2nTYpY9OvwdOF7bt5byNIhwwR03nlchueH3Don3PUtYvo/DV9olhdhjNr14dNtDGMgSiCW5Jf0XZbSc88kDvmtT/hH7n1j/OvjP8A4eAeIdS0nXY38MaRYeLvCngPUPEmraVfxSs1rqkEtskRjxICbWaG7MiMPmZXADcNX0h+z58RvFHxCtNYm8SSrJ5C27QKvgvVfD23eJC3N+7eePlXmPG3+L760PQm50/ibUIvAulpqmohmtnurbTwIRubzLmeO2i4OON8yZPYZPPStX/hH7n1j/OvkP4Y/t2a/wCPrn4feHPEPhrSdL8V6yl7qN9YyRSGKWxTT572wvLTMhJVngEbk7irxuPlO013Hwl/bE1D4oeNvgvoCaHPYnxd4cvNW1ma+0O/sY0uIYbZ0FlLOqpNEWmkyyGQYCHcNwLNK+39b/5C5kz3HxReR+A/DWreJtSDNp2i2k2o3KwDdIYoUMjhQcZO1TgZHNW9PsZNY0+2v4Coguolnj3nB2sAwz74NfLnxH/bg1jwR8RPix4Q1jw3pqaZpdzDpvhvVLhHe31C6NvbTXFncjf/AKwxXDOmNoZY3HJXn3bXPi/Np/x2+HngfSV0280PxBpusXNzdRkvJFLZNbqqIVbaBmZwwIJBUDjBqb62NOVna/8ACP3PrH+dc98P/FVn8YPB+meMdDWWPStWRpbdbtQkoAYodwBIHKnvXzhqf7eGu6D4z8eeGdV0DTbG7sfGFtoHhi9cSeRqkH9oWdteRt+8z9oiju1lGCAQwO3CNnifFf8AwUG8Y+BPBnjmysPCvhlPE+mavejw7YpHOltNpNrLqK3E0sYcEyJ/Zc+SjKuZo+ByCbRUujFb3nHqj7m/4R+59Y/zrC8J+IrX4hLq7aYJFGi6jPolz9oULmeAgOVwTleRg8fSvI/jN+1zf/Bj9pLw74N1PRraXwDd+Ho9U1bXVD+dpckt21rFLJ823yPMMSN8uV8zcWwCK4jT/wBtbX/DHgNdZ1vw1pK6h4k8Baf4u8M2+lwPEl/qlw0dvNZybpCWP2m4tCCMHZLySRksGrb/ANf1c+sP+EfufWP86x9N1aDW/EWs+HLcOL/Q1ge6ZxhCJ1Zk2nvwhzwK85/aH+Pni74A+GPhzqLeHrTxNd6hfeT4jtdOR9yW8VlNc3ctmpfJZBC7Krlsqu3qcjzGy/bW8Qr4M1D4n2PhjSfFfgNPFmq+GXk8PI4v7hUmEWk3CMzlZFlYrG/AwZkZRgEUdyT6s/4R+59Y/wA6y21CKPxRF4WIb+0pbN9TVsfu/KR1jIz/AHtzjjHTNee+Ovit8RPBfgn4Y6Td2nh22+JnjXVI9KlldJm0rTJDDLcSnaJN8xSOIxqA6+Y5ByoO2vMPF37W3jD4T+Mv+EY8UaVouua3p3i7RNDvdW0DS7qU3Gm6jbXE/wC5tUeSVblWtSPLDSBgykL8wprUZ9S/8I/c+sf51japrEGgeIdE8PXIc3+vmZbRoxlB5CeY+89vl6cHmvD7T9sTWtU+F3xI8S2OhW632lePYvBWg2+qWlzYD9/9iSGa9ilAlTa92zOoVCVQABSc1h/GP9qD4gfs+nxZYeLLPwr4n1zRdF0/xDpuqaXp9xAgguNUisLiKS3M0jhwJCyMkgDYxg7SKS1aXcUnypvsfUv/AAj9z6x/nWV4g1CLwfHYyXwZl1C8h0yHyRuxLM2xCemFyeTXj/gf9rLUdf8Agj8VfitqejW1ppfhaS9S08KBZI9XtvsqEtHqBY4ilkO1gip8iMpLOTxzvj79oL4ofB7SdMu/GUXgvxMdd8Naxrelro9ncQiwvbHTzeor75n8+AhSvmL5bAlem4AAz6X/AOEfufWP86yvFGoReAfD974g1IM1jYJ5sogG58ZA4Bxnr614V+yj+1J4v+OXxDudC1SLR7vTrXw1bavfz2Oi3ukT6beTsjQ2rRXcrNOjxNI6zRgIRGOTuFYXw6/ax8efEb4lWnh8aJpOv6XL4s1HQtS0yx8PahG+m6fby3EYvpb95GtWAMUWY9oJMuBginazsHS59T/8I/c+sf51X1Cxk0ewub+faYLWJp5Ahy21QWOPfArwz9mb9tDTv2gPix4z8JrLof2a2SS/8PPpl6J57ixiuZLaQ3K7j5cu6OOVVwMxXEZxwSec179q34hN8d/EngnQtE0vX7XSfFFjoh0W30DUJbqaxmit3nunvlkNtD5Ync4kUDCc9RSWthbH0joinxRothrVn8tpqNvHeQiXhwkih1yOxwRV3/hH7n1j/Ovkz4T/ALY/jbxt8VvC3hRbTQJI9S1/VNOk0WHQb+ylt9Ns5biE3cN9LMbe42tDDujiUkb2GF2kj2P9qz43a/8ABXS/A76BHZ+dr+vjSrie60e71UwRfZLicultaussjZgUYXOASccUDeh3XhXVIfiBosWt6YGWzmklhUTja+6KRom4GeN0bY9sVrf8I/c+sf5184/Av9qTxT481T4UWV1o+hR6L4yvPEQt9T02CWFL2zsgjW13DC0jNB5pd90cu5ht7Zrqv2ovjV4/+F+ueHLLwbpUFzp91bXNzqepf2Lc61JZ7GjEW+0tZUmWFt0m6ZVfbsA25NN+7uJO+x6V4d1y38a3Wt2tgHWTQL9tJu/OG0GZY0lJTGcrtlXnjnPFbX/CP3PrH+dfO2h/Hzx18VL65tvhleeALNdP8J6b4n1LVtQhubiz1G6u1mxHEyvE0US/ZnDSyguMgFAVIr0/47fELxf4J+AOrePPC03hw6lo+kSa1cw3kU1/Z3Mcdu0rRwSRyQnDEDbIRjbzt54WxS952Ru6d4itda8X6z4PtxINV0K3try6Z1AiKXPmeXtOck/uHzwMcda3f+EfufWP86+ZvEf7VHiv4OeLPAL+ONM8PX+heItGbU9e8QaLZS2n9kxtLBFaySCSeTMKyXASRiePMDDABB9c+CfxJ8W/G79mnwn40szoujeLde02K8Hn2k09hC5f5h5QmWQjaCB+8BBIOTjBPMR0lxrUFn4wsvB7h/7Vv7KfVYmA/deTA8UbgnqG3XCYGOmfStn/AIR+59Y/zr5N079q/wCI2i/s16Z8d/EmneD9V07+0/sdxo2l2Vxa3/2QXs1nItvLJcSCSZpUgkWMqoKq467SPcPD/wAWfE9x+yvefE3UoNEl15vDl14htrPTGeWzRRA88ELPvJlIUIrupUMd20AYpvS9+gLW1up1us6hF4Z1DRNOuwxn1+8bTbQxjKiVYJbkl/QbLeTnnnA75rV/4R+59Y/zrxzRvjX4q8bXvwf06xtNBtNU8ZeBrnxS11eWks8VlepHY7QiCVW8vF7KCN24gKNw5ztfs0/ED4g/FHwzq+ueK7rw0IYtS1DSrWDRtNuIGWS1u5bdpJGkuZNyt5W4KApGcbjS/r9BeR2viS+j8E6bHqWoBmt5Lu109RCNzeZdTx20RwcceZMmT2GTz0rU/wCEfufWP86+evhv+1Zq/wASNd8HeE7/AEvRbXxHZz6w/j2Ih5INHj0yQRh4gXyplne3dN+7CFjzgGr37H/7YkP7TGr+MdNuV0i2u7CRNS0qHS7tZ2k0mZmWE3AV32XKlP3iHbt8yP5RmgZ7J4ovI/AfhrVvE2pBm07RbSbUblYBukMUKGRwoOMnapwMjmtJdBuZFDAphhnrXz/4s/ac8SaX408U/DObSdHufHUvivTdI0G0mtpTbXmj3qec13Km/MnlQQXwkZCF3QrkDODv/Cb4nfFHxV+0L8QPA+vXnhFtD8GDT3uJdN0i6hubxby3lljCM926xlGRQxKtuGcbeyuOz18j2L/hH7n1j/OsvwtfR+P/AAzpPifTQy6drNpFqNss42yCOVBIoYDODhhkZNfLE37e/iPS/F2m6NqOiaRHbeHdcutN+Ieo+VNFDpFsdTWxsZ4iz4HmCRZW3F8IrEcCoPE3/BQO7+G/w/8AhBqur6X4b0mfxLbf8JBqelzXQt3tPD7XKRW5tY/MPmXJhlSQJkgiCYBR0ViPsL/hH7n1j/OsXwrrdv8AEC1vrrTQ6xaff3OjzeeNpM1tK0MpGM5Xchwe4xwK8s/ac/amvv2fNY0eSOysdW0bXtA1KXR9qSNLc6xCImtbcOrbTHMsp/hB+QkMc4ryrT/23PGf9l6lDbeG/DcGr+GYYovFscKyGK31ebXjp3koolDANHFcT5bcTuiJIzhgD7C/4R+59Y/zrA0PxRZ+KvFHiTwvZrKupeFpIIb9pVAjLTwiePYc8jYwzkDmvHP2iv2pfGXwl+I2oeBPD+gabq3iTWtO0yXwXDdRzeXfXct48F5FO6uBiKMJL8u3Cklj0rj/AAj+25rHiSFPHNh4d0eH4dw6l4d0rxJqZhdbm2uL203XRL+ZtItZp7GJgVJUGQHOAQAfWX/CP3PrH+dYK+JLRvHT+AwJP7aTTV1sttHk/Z2lMIG7Od25Txjp3r5r8U/t1eJvCGjDxbe6HpcngrxA/iK18JXEUE3nXdxZNGmnLKTJjF0y3JUKoJHl4wMsbPgT9qL4o/Ei81XS9D8HeGm+IvhXQLqbxPYTRzeWt/Dqb28VjDOJPlE0NvcyoW3DLRNyu6gD6x0/R57W8jlcptXOcH2NbdeQfs3fGLXfj14b1DxtPoa+H/Bt/MqeHLa6Rl1GaFAVmnuBuKqGlDBFUA7U3EneMev0AFFFFABRRRQAUUUUAFFFFABRRRQAUUUUAFFFFABRRRQAUUUUAFFFFAHDSfA/wJLot3pTeGrP7Hdax/wkE23cJG1DzhP9q8wHeJPMVTuDZGAOnFJa/A/wLYw+GI7fw3aQDwxeTahozxl1ksppS5lZHDbsOZH3KSVbPIOBgooA0774Z+F9T1nW9VvNFtrrUNasE0vUJ5gXM9qnmbYSCcBf3snAxnec1x9v+yz8L7PV4tUtvDH2S/jitYBNbahdRbktokit1YLKA2yONFG4Hgc55oooA7W4+Hvhu88YTeKbjR7W41+bThpL30y73Np5hk8nB4ClyWIA5OM5wK5qw/Zz+G+m+GdT8PQeErL+xdS0uHRbuzkLyJLZQ+Z5MJ3MSFTzX245GeDwMFFAHR6j8O/DusQ+G4r/AExb5PDs6XOl/aZHkNvKkTRLJlmJdgjsMtk85681xWv/ALKfwq8TeIpNev8AwhA2sPczXhvILq4gcTSoiSuDHIu0usUYOMZ2iiigDrdQ+FPhPWPh+fBGo6JBqfhYxCE6ffM1wpUNuU7nJbcrAMGzuBAIIIFY2gfs8/DrwxJZSad4WtIp7PUf7WinkeSWU3fktAJnd2LSMImKDeTtB4xRRQBrQ/CPwbDo/ifSP+EdsZNK8TXMt5rFjNH5kF5NIqrI7o2VywRc4A+6D1rn7H9mX4XWHhnXvD6+DdPn0rXhENSjvC9w9yIv9SGkkZn/AHZ5TDDYSSuCSaKKANr4cfBvwf8ACb+0n8MaR9iutSZGvb24uZrq6udgIjEk8zvIyqGbapbC7jgDJqh4d/Z7+HPhLxgPFGj+ErCw1tZJpopog2yCSYESyRRE+XE7gsGZFBIZsn5jkooA6fwr4H0LwS+tNoemxac2s6jLq2oGIsftF3IFEkrZJ5IRenHHSuP0X9mv4aeH/FUfiOx8K28erRX0upxSyTzSxxXcpcyTpE7lFkJkf5goI3nGM0UUD3DwH+zb8OvhjqllqHhfw+2kT2RkNukN/cmGPeGD4iaQpzvb+Hqc9ea7O38G6LaeL73xTDp8aeIL2zi0+4vgTvkt4nd44zzjCtI56fxGiigLs5LR/wBnf4feH/GVz4p03QDY65dahLqk9xBfXKpLdSEmSVohJ5ZZiecrUvxC+APgL4paxBq3iPQVutVht/sf261up7SeS3LbvIkkhdGki3ZOxyVyTxyaKKBC6P8As/8Aw60DS9Y0yw8I6bb6dq+mxaPe2gjJils442jSDaThUCyPwuMl2JySTW1q3w08M694NsvCmoaTHeeH7L7L5FjM7sqfZnR4DuzuJRo0IJJzt5zRRQBQ1n4LeCfEPiFtd1Hw9bXWrNqNjqxunZ9xu7NWW1l4bGYw7Aduec11Ws6PZ+IdHvtK1GBbrT76CS2uYHztkidSrqcdiCR+NFFLbYDhbX9nf4b2fhfW/DsfhHTzo2twQWuoW0gZ/tEUECQQIWYlgI4oo1XBG3aCMHmvQY7aOK1W3UHylQRgMSTtxjknk8UUUwPJtT/ZK+EurrYLc+DbcpY6WuiwLHdXEYFiHeQW7BZBvTdLIcNnO416vY2Ntpdjb2dnbxWlnbxrDDbwIEjiRQAqqo4AAAAA4AFFFAHn/in9nX4d+NNSutQ1fw1FcX9zfjVJbqO4mhlN0LdbbzQ0bqQfJVY+MDArsfCvhbTfBeg2ujaPA9tp1qGEUUk8kzLuYscvIzMeWPUmiigDA1L4MeCtY8TN4hvPD9tPrTajaasbxmff9rtonht5fvYykcjqOMYY5BrQ8D/Dfwz8NbfVoPDGjW2iQarqE2q3kVqpVZbqXb5kuM4BbavAwOOlFFAeRjXHwG8A3Vhd2cnhq1MF1r//AAlMm15Ff+1dwb7WrhtySZUcqR6dCaoaB+zX8N/C/jBfE+m+GYrfVo7ua/hzczvb29zLv82aG3ZzFFI3mSZZEB+c+tFFAG5r3wf8GeKf+EqGr+HrPUR4ptIbHWVuFLC8hiDCJWGeNu9sFcEE5zkA1fj+Hvh6PXdD1oaar6toljJpun3kkjvJBbyeX5iZLHdu8qPJbJ+Xr1oooAy/iD8GfB3xTvtLvPE2j/2heaYsqWdwl1NbyQrJt8wBonU4bYmQf7oqlD+z58O4dB8R6MfC1ncaf4igjttWS6Z53vI44VhjV5HYudkagLzxjIweaKKALXjP4I+BviJAkPiXw5a63GumS6OBeM7n7JI0TvETuyctDE24/NlAc1HpXwH8A6JrVlq9j4ZtbfULO7lvoJVZyEnkto7V5NpbaWMEMceSOAvGMnJRQMZcfAP4fXVjNZS+F7N7SW+vtSeEs+z7ReRyRXUgG7gyJLICBx85IAPNZcv7Lvwsk0T+yB4Ns4dOEdjEIbeSWLatnv8AsuGVwQY/NkwQc5YkkmiigRs6L8C/Afh7wrN4b0/w3awaNPqMerTwbnZp7yOSOVJ5JGYu7h4YjlmPEajoAKz4/wBmz4Yw6ZqGnReDdOhsdQj1CG6giDIsqXzxPeKQG6SNBDnHTy1AwOKKKANbwD8G/CPwxuri48N6bNYyzxCGTzL+4uBsByAFlkYD8AKytT/Zt+Ges3T3N74O0+4uXTUo2mbfvK3+ftozuziXc2fTccYyaKKQHUaP8PfDug3XiC50/SobWfxA6Sam6Fs3TJCsClsntGirxjgVyGnfsw/C3Sby0urPwXp9vc2qadHDKhcMq2DK1l/Fz5RVcZ/ugHIFFFMe2xqN8B/h+0/h6dvC1i0/h/UrjV9KmIYvaXU8jSTSI2c/O7FiOhOOOBjNvP2Y/hdqE881z4M0+aaaxuNNeRt5Y289w1zNHndwGmZnJHPzEZxxRRR5iDxJ+zN8MvF3iifX9X8J215f3M8dzdxtNKtteTRlfLknt1cRTOvlphpEY/KPSr2tfAD4e+IvFj+JtS8LWd5rzapZa0b2Qvv+2WcZjtZsbsbo0YgcY55zRRRtsBz2pfsh/CPVNH03S5PB0NvYafZnToobK8ubYPal3f7PKY5FM0W6RzskLKN7ccmun8afAzwF8QtOWw8Q+F7HUbFNObSEt2UpGlmZIpDCqoQFXdBCeOmwYoooAkuvgn4GvPDGveHZfDdmdD126W81GxXcsdxMoiCsQCMYEEQAXA+QcVva74O0bxNqWh6hqenx3l5ol017p00hObeYxPEXXB67JHXnPDGiindhtscbJ+zX8Mm8Of2Cng7T7fSl1KbWIobUPCYLuXPmSxOjBoiwJBCFRtJXGOK17X4M+CbDwPpng628OWdv4Z024hvLXTYlKxxzRTCdJODkt5oEhYklmyTnJoopDMbXv2aPhj4luNauL/whZtPrOpQaxfywPJA015CjJFPmNlw6q78jGSxJyea2PD/wY8FeFvBOseEdL8PW1p4f1n7R/aVoGdjeGdNkzSyMxd2ZMKWZicADOAMFFAijrX7Pfw58RahfX2oeErC4vL7Qv+EaupyGV5tN3K32ZiCMrlF568DmtDwF8H/CnwxmupfDmnTWL3SLHL5t/cXAKqSQAJZGA69sUUUCKifAX4fx3XhW5XwtYrc+FrKbTtGmAbfZ20sZikiVs5KlCRhs4ycYJrR034UeEtIvPCl1Z6JbwXHhWxk03RZFLZsraRI0eNOeQVijHOT8ooooCyM/xF8CfAHiy11u31jwtY6hFrWowavfrOGPnXkKokU2c5VlWJFyuOBg8E5i8Kfs/wDgDwR46vvGOi+HIbLxDeGcvdedK6xmeQSTmKNnKRGRwGby1XcRzmiigY/VvgJ8Ptct2hv/AAtZXUba+PFGJNxI1QYxdA5yH4HTj2qlffs0/DDU2me68GadNJNaahYvIwbe0F9K8t3GW3ZxJJJIx9C7Yxk0UUvIfmb+v/Cfwh4p1q/1bV9AtNR1C/0aTw9dS3ClhNp7vve3ZSdpQsc9M+9Z0/wF+H11beB4J/CenzxeB2RvDizIX/swoqqhiJOeAiYznlFPUA0UUxHU6t4X0rXNT0fUL+yjub3R53ubCZycwSPE8TMMHqY5HXnsxrldJ+Afw+0LwbJ4T07wtY2XhyTUl1c6bCGWL7WsyzLKADwRIiMAOPlHGOKKKANv4gfDnw38UvDx0TxTpUOr6b5yXCRyMyPFMhykscikNG6noykEZPPJrmdD/Zx+HHh2xsrWy8LwYs9Yi8QRz3E8s9w2oRoUjuZJncySOqkqN7Hg0UUAa118GfBN9oPirRLnw3ZXOk+Krx9Q1m0mUul5cOsatKwJ4bEUWCuMFFIwRmuf0v8AZd+GGk6PrGmR+FYrm31g251CW+up7q4uRbyCWBWnlkaQrG6hlXdtGOlFFC01QPVWZ1kHwx8LW+v+JdaTRbb+0PEsEdvrLNlo7+NEMaCWMnY2EJXJXO046Vxvh79lH4VeF49QjsfCUJS+02bR5Furu4uRHZTLtltofNkbyY2HBWPaOKKKAOu0r4U+FND8Q6Vrun6NDZ6tpelLodrdQu6stipBW3bDYdFIBAbODyOas6P8PfD3h/w3qOg6bpqWOk6hLdT3NvBI6+ZJcuzzvuB3AuzucgjBPGKKKA2Ken/CPwdpNz4TuLHw/aWc3hS2ez0V4AUNnC8QiaNcHlSiqMNn7oPUA1raF4P0bwzqWuX+l2Ednea3di+1GVCc3E4jSIO2T12RovGPuiiigDn4fgf4Gt7fQoIvDlrEmh6rNremtGzq9reSyPJLKjBt3ztLJuXO1gxBBHFdBr3g/RvFF9ol5qthHeXOi3n9oafJISDb3HlvF5i4PXZK685HzGiigDn9D+CHgbwzrlnq+l+Hrez1CzvL6/tpI3kxBPeY+1Oiltq+ZtBIAAzkgAk0nxF+CPgz4rX2m33iXSHutQ05JIrW9tbyeznjjkKmSPzIXRijFFypJBx0oooAx9d/Zf8AhV4ks9JtL7wRprW2l6eNJtY4A8AFkCD9mfy2XzIsjOx9y5LcfMc91rng/RfEfhO98Majp0E/h+8s20+fTwuyJrdk2GLC4wu04wMYFFFAeZm6j8LfCer4+3aFa3ajSJNB2TKWU2Em3zLcqTgo2xM554rR8G+DtG+H3hfTfDnh6wj0vRNNhFvaWcJJSKMdFGSTj6miigDnNP8AgV4D0vT/AAvYW3hu1Sw8MXk2oaPasztFaXMrOzzBCxBfMshDMCVLnbjNbPg/4d+GvAPhuTw94f0a20vQnlml/s2FT9nUzOzyhUJIVWZmO0ALycCiijcDmPhr+zj8O/hDrT6v4U8OrpmoG0NhHM93PceRbF1cwQiV2EUZZVOxAoyo44rsvC3hHR/BOmyafodhHp1lJcz3jwxEkGaaVpZX5J5Z3Zj9aKKAOauPgP4ButU8a6lJ4YszqHjS1Wy8QXS71k1CARmMRuwbIXYcELjPfOK1rX4ZeFdP8RaRrtpodpZ6tpOnvpVlc2qeUYrNihMGFwDHmNCFIIBUEYoooAivvhT4R1L4j6b4+utBtZ/GOm2j2FprDA+dDA27cg5xg735xn5j61f0nwPoWheKdf8AElhpsVtrmvC3XU71S2+5ECFId2Tj5VYgYA60UUAc3qn7P/w81lvGzXvhSxuG8aLCniBm3Z1ARLtjD4PG0f3cVdtfgz4Jsv7SEfhyzI1HSoNEulkDOJLGFHSK3wxOEVZHGBjO4k5JzRRQA3WPgv4J8QaH4S0bUvD1tfaZ4TubW80W3nZ2FnNbrtgdSWySq8fMTnvmq03wF+H9xN4olk8MWbSeJ7y21DWGy4N5cW7B4ZH+bqrKCMY96KKANnXvhn4X8TeMfDvivVdEtb7xF4e87+ytQlUmS081Qsm3nHIGOc47YrHs/gL8PtP8D+IvB1t4T0+Hwx4huJ7rVNLVD5N1LMQZHYZ4J2r0xjaMYwKKKAJNQ+B3gPVvDPhPw9d+F7GfRfClxbXWiWbKdljLbrthZOc5Ueuc981p+Hfhn4W8JeJPEuv6Podpp2s+JZYptXvIFw948alEZ/oCemOWJ6kmiigDQ8J+E9I8C+HLDQdBsY9N0exj8q2tIiSsa5JwMknqTWvRRQAUUUUAFFFFABRRRQAUUUUAFFFFAH//2Q==">
            <a:extLst>
              <a:ext uri="{FF2B5EF4-FFF2-40B4-BE49-F238E27FC236}">
                <a16:creationId xmlns:a16="http://schemas.microsoft.com/office/drawing/2014/main" id="{FB2FDC49-8482-4C28-959A-7F611A49033A}"/>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png;base64,iVBORw0KGgoAAAANSUhEUgAAA18AAADPCAYAAAF9z1shAAAAAXNSR0IArs4c6QAAAARnQU1BAACxjwv8YQUAAAAJcEhZcwAADsMAAA7DAcdvqGQAAP+lSURBVHhe7H0FmB3HlbVkZjuOIWZ2bCfObpLN/qHdJJtks4kdc4yxHTOI2ZZsi8m2mJmZmTU80oBgpBmxhplZg7p/neq+r6ur+817I41kjd3n++701KvuglsXqqqrq9ocOXJk39GjR8mj1kFt8MdD64GzwULbyEvUq9/zXWuLsuU16rUb5TXs720o4vnLKfLl62h/79/L3wpj1tieUa+NO5xp8rUgarm87uv1G3mNeOEKChXp4//of94kr7UlufLKzwR7rSnMkNeoV2+QV5Q7XJQb/yf0+YO8FsVtkFd+JthrfuRSed3X45fyinJv2riRcrKzKfr1W+RvdWUFtmeauh5ecK28IlyTnyqvkS9fL69hT4lyP3eZ/N/ZYHsM5tJui8ln22AUcWYNRmEXGwJUm+MTJIryn5Z6lffXpMkwGiz8HzfSzr+I3yA8Ik5vsN0xcRQ3o+k01atbg+3bu1c2GIVdKvNwa7DK5aJOAvrv8jkBhNUGk+0g+Oe/wZgx0W2oZ5+vKPS5G0WDCYYdFr+HtZUPNdVgycnJRJFWGkBjxM3yOqzzIzRnzlx5H4Cr2mAy751tfA02q+/9VL39YqosOekr16ov75BX2mWE1bQkzPvG9HyQVi8ZK39Hg43u8ZC4qQ199t69NPWz+101TGVaU1eZR+58ysnJoYKCAjq19WIqWHM55YowN9g7L/0H1ZcX2p7p1qM3jfvkQaqoqBD3GOXkq5p3bYEhaGiwOQPuoeQlV/tvsBkRxoPZOYXyGjrpJlq5YokMg/AQGkxKakgbVw1jLUhfcZW8cmGYmXwfrmiwsBdupPiuv6XGnW2pctPFvgbLT4uWRPVZ1OOdn8hnmkoL6PvxY7RuS6x8rqG+Rv6OBsNzWZmZVB33DJ3a80xQDcZ5sODx7yu/uoPS9wyT9xfk5xv3iTpP2Jlp8M/UMKrP86XR5V//Lq++NPkqhLtHry98eddsv4g2rZ0reRL6nFXugA3GCTRE3StNEsLyNxQ+vA2d2iyuQsr3ffJ7inhJVKRkCY3/9EH5DD/r7yrvF0AB0GDSZMY9Stm5lZSZI6QPGiokD/fLZxSTyGlUbLtEXn3MNc1udk6RvOK+hoYG0YA/koKFMCqenZUl/+cGo4JVtHvajb5nAF+aSUaadYKJAP8OnpzOX035eXmywfAc0nU0WEOu5JWEKAPAeTREtZVXvV7y/lPCSuH3I1a5XRusrq6OZooMi4qK5I2FhYW2K2j9yNuoQVSgeu+bVLXvDaL9P6JaEa44OVVmws82de3wxr9TSdkpef+ptJmyMg27HpXxoIr1gkGi0Tisl6OwqNSXFyqB66TeD0hzrN8vKy4IYW4s0LYpP5fMgUlTn0Fa+F1etfrIvMoqZDjfbCg2gzki7YkhWbLBYCrxm15uNS017UK+Kvfnpe+XhDDKfbzvJXRy0FVODftJj43yihv5CknFVf4GBmxr46s8xf9M/nbq1CnbM01dWdqkVhQvk7+rkgqJwv9MjY2N8gro1/CpN/mYDqhXtdwgVcPo4OPSX7qVW9ZRQP+dNQzh6upq2Tgr9igaFmJoGDdYU+Vu6upW7gEf3UWrv7q9+Q3GCXDFC01mNafB1OspUXFcz7TBsvJq5dUtHuWOSMqWhLC/cucqz0j4aTCKsX53bTDTJJ6LBqOtIm/Rb7A1GAqPBktNTZU3pqSkyCvCSSezJXEibAqYuenp6b579Ssqof/OafNzzEifiVFIf0ZPy1/aaWlpMm/JRBEG6eWOO5wu462004QqtXFNuzbmV3QyzTBbKDd49cSQHTKMRv9Nv530l6FhMqw+G6jcKdp9KDeuKnG5A2oYKlNV20ALY/JpkSD8jspOCc2i6eHBaRjSANziz1bDmrpCUtUGQ7q6hqUWnnKUz5+GqVdoGHj1zNfhMox07/p4tfztXGgYl9tvg00KNRLgBsPv/9bTGMkHarBp4neAw32WHZZXDqsMcmswn2kRYdC5bLAdB3Ppsa7rfc9ItFCD1Tc00v7j7mkwf/XfcXVrsMmC36iH3wZjpiKcV2qYSjQYfgdDH+q0jn7UbYOv4ikFlqTqV7c0AYRP5hu+YOXefHmdEpZFs6JypUZzgU+fbqSiPONZhNUrp6lf83JEQzfRYFm5BZSSnk07E3N95eE09QbjvDlt/B5Mg52qa/Q9o5eff1fTBBAuP+VssGdHRtMr42L8N9isKDH2EUBYbTBc7xYF4wZbva9AZqI2GKcRKNx9YSLtTS2V4edHRMhwx3kHrIqbBa6utSrO2osGATit+bvFIFWA78O1oqZBlhG0cFc2zY7IpHE7sqR0rzHL7dZghbnGtaLInibngbRSCqwGQzwEjcs9KzJH/lZUUetLm9Pwd+W8EUaDxR0V/lUQwhNF7/NBwW+k5bfB1GtTDfacKPAjXdbRtgM5rs8Gum7clyWvaDBcH+68zlfxmZFGgQvKa3zPzFYEKdA1u8RgKui5kVH0p8Fhsuwo78tjouTvaoMx83AvwL/rVzy/Nj5ThtFguKrlHrk5lb7alGxrsEBXbjCEM4uMcv+4u+Avyj0kzH+Debiw4WiwPn36yOtbb70lr++//768jh07Vl6nT58ur+iSojMAnDhxQl47duwor926dZPXTZs2yesbb7whr/y7fu3cubO8Dhw4UKaFydEePXrI3zp16iSvTzzxhLz27dtXXr/44gt5/fTTT+W1V69e8tqzZ0955bS7du0qrygbBtgTJkygWbNmyd9++9vfyuuLL74or/369ZNX5sEnn3wir5xWbGysvC5fvlxe33zzTXn96KOP5HXz5s302WefUXl5Ob366qvyN+aBDk6zf//+8rpnzx55jY6OltekpCR5ha9EJwQ4cOCAs8GY6Vyp2bNny+vKlSvllYHfMRWEMQNX7O2335ZXBuKA9957T17r6+vldeLEifLKeO211+T1888/p5iYGFlIxr/+9S95XbhwobzOmTPHduXy8VUvN4fLysrkNSQkhBITE+X/M2bMkNdp06bJK4Of4fIz9DRZeFWMGDFCdJJOU01NjfmLAW4grg+DBZLrjEYH5FsPAW4sYNeuXa3PJEIL3cAapjPqTNC7d2/zv/OPl156yfzPAgs6hMHzYa0MXoO1MngN1srQIg12x4erKDm/kj788EPzF5KTo1OnTjVD7pgSlimvmPRUUVVVJa9dunSRV3/AOyhg7dq18gqwvQfYoetAT9EHc4GQfi/eSTG4w+APkS9dI69HjhyR10DlPhu0qIah28lArweNlpdnzA4wwsPDzf/cgR4WgB4a9+YYGEZw99cf8BIWqKystJVHBXqiOvR0ude2bds2OnjwoPyfhUHtualAniqioowBOKD+fzbwTGIrg2wwj1oHnTx5kqQB51kNDxc2YO4Nj8vYJoKhbSjm/fvl+oXGulO+dQzNuSYNe15esXYRq34bt7SRCy3x26EvX5TX8mOxtmcCXRtrquQ1c72x1jD0SZHmP66iyBevlv/jt+wtU+X1dH2tvPKzwV4TBz8jr3KF0itYLXyDzAO/Hf76Vdu9bleewFV/bzhVIa+Za0bJq1Xua3zlpqzxtG3srXS6od72rH51bzAsY4sTN+0WjG6BBsNSuPwVZ9Zg/F5KXhuEQ8fi0fQvZXxTDUaNtb5nOS2s/JXQfufrnpnfozmjnpDhs20wNQ+1wbDqt2KBs8HQK8azbg2mrsD2q2EUfwPtn30Dna6rkSt/gegZ35dXPUFHBuFtqGr3H4yMoF0RN1Nj6M305J//jQo3XuZrsIrjcc5nlYpiAvWT9x6nWbPnGb83VtHyYXcSZXxpNFyEs8Eoc6y892DiMerz4Y98aQHlocY6xv2zr5dXPW8wjJeyBWowLideVGaL5yo2G2nn5ebKa9L86+QV9zfWCEHD/amD5YpjqRBYNYbftgsKE/wyG4waG3x54BoXF0eJi6y00EsVT1jgV/O5ecXmyl/RRTZX8fJKYL3QagYSgpGU9AQdnCsYs9NaCIn/8YybhmGVK7rV5WbF+Xe56ldgydC7RGUqZVqy64y8hXDpDTZj7Me05qvb5RtqfpbTkgwROLXnGXnl39V4tcFkHiY1hrT1NVhVTR31eOdx+Qw3EK+mmrX9kLzK53zXRkpdeZUYJ0w0wlAK8EI02pYRl9GA9o/5GiwjU4wrzVXG4AnA5UbeDg3jBkNB5I2NNcbKXwF+kBOc9sV98sqreOf0t+4rNhdG+l7HK6/mk4a9KJ/hBsvKyqTT5jpFrPyVMM2AL09UVJhEhOX4arEQBqXBWBiqKk/Jlb8Yy/Gzgzo+Iq8c5is31O5phuXA77YGg+AhX1MbVA1jnixYsEBeOc35y9fJq3xOAA0tdNtII22gvA+8WPfVTTSwndA206L5NAwQ4V6f9KbqrcZHE2p5fQ22c+dO+SNenWPlLy+p0leuwkxlrrySSkpKqGr/G7KC9TvaUmGRKJRgWkGxsSqWG5xJNpbZYNUxfxEmtw2VpW8WpWhDDXilJiSUV8HienzxNTIvDqtXrLiVDBHmJOJFo8G2jL5ZmmJejcvlLSg2tFFPA9elQ++kffv22e7PhcZgqTTSN4kFLWHoC5JpKk/wrk1NE8LOYb6Pw1jWjSvSYw3jtLncalpY9auGseoX94knLfArbma4Kql8lRUR8BfGtSkNo4Q/GRJXJkwWmGM+E+jKZYGG4Yo0t477Ps0eeJ/8H79VmXFu5davvBZf/R2MkfURvhdhEJdb1TB+hpcUcLjfVEPDOIyrr9wVhjAzL0C+cisa5u9ave1ip0kMpsGCuTbVYBxXV1srr/xMoKtbg2XlnTKoiQbDql+Aw/pVXfXbVINRyUu+b+f4Wb3B9DCuLdVgKJOjwe5pv1Y2GG4CqStXserX78pVc8UqX7kgMK2oxJQw8b8Iq3G8upWf8Ze2fs3IyJBXN+I4vjczLUXm7y8t5I34DHEfwlmCiWiUwtVWgzGVJbSXK3+5vNmZaZJXappY9aumzb/jmtlUuZtYNa1ekWaTGtbQeNonNVgnCOB3wE2a+KpqGO6bFHJuNMwhqS4a1lQ5ATW+KQ0rLi72PcNX8ArwF8a1pTQMV78mcVZkruyAqA2mF8YfI7BucONBq8Gw6rfbwkRfxbcmGs65qQZzS/tcNZi66relGwyrfhsFDxFWG2z8Tnzp0rwGkzzjBhs+fLj8kRts/q5ceUNNXaOvEHxlBuiF499x3Ww2CpZzPy7uu6/9GrnQEr+1mxEnn80rr7U9o151bTZWzTobbKpIc1q4tbQ7KatSXtFgvNCU0+S0+IpVv4BaD7cGK8zNkvlvSyp2pKXzwI0ndQ2n5fOnqqwG08vNDSba1m95serXr4YtjMmTK3/dGky/cgZ8xe8fTouV4aYaLLWgSq705WcAPaxWvF5UHNqbkFkpGyNHjN8e6bKeHhUaMiMiR67K5QZrFA3G5cFiVwCrdQH1mwFAzQsNhlW/BTlZctUvCMzFvaFHSm0rfwF+Vk9LDVfW1MtwQkaFvKKRgmkwrPoF1LT8Nth/9d0mr8E0GFbBAurvaDBcsTqYGwwrY/EbN1hCaontGberWtjq2ga56jcxq0qGUVZuMJ+gRabKa50Y3HEafOXVvG7lBZDXJmHKcd9fh0fQ492NFcPIA9eOs+J99/pLg69Y9QsgjAbDdfrOE/LqVm5uMLggToOv6ipkX4Ppaw49XJhwzCXikyEdmHEAeHVvfHy865XXPfCVV+hiNgAOe968eb61Fx9//LG88opffoYXovLqXV79q6fN6y+GDRtG69atk6tl+dlXXnlFXrt37y6vXA5eIayvDOYr389lw++oMyZ4//znP8vfeJWuvriV0+AVzry2RV1fwsAMCNLlJQnHjx+X12XLlsnrkCFD5LVDhw7yymlj3aXDJB4+fJg2bDBsPq+G5VWujFGjRpn/GZg5c6a88upeBi/Awe/wDXwfwCtuGfwsM+vrr7+W1/nz58urvrqXn4dlwFtYvI3dunWr/I2ZyM/yCmFuUC6HfmVMnjzZ/E+MlUtK5JUFhON4xS+Xh9d88FLvYBaz8nJvhpwWE2C+cUeQl4OPHj3a2WAXKpgxulAw0FgsSKyVZwp15dc3Ab2x1fq0mgbzYMBrsFYGr8FaGVqswR7ranRUGHDK+LwHPUy8cwL4WzIVGDzqgNOFHXfzJRivqOCVvyq40/TBBx/Iq4p3333X/E9BSBtf2dQ8d+/eLa/4BKophD9rvCU/duyYvALn6uuXc6Jh8gWjCax25e+y/KG2ttbXtQX0b7ICrZgFs/GhHkNfaaw+z11pN+EB1NW/3ENkBFrFy/Xcu3ev72O8loZnElsZZINhDOPBg4eWh0PBVq1aZf5nmnlsibjDILia6Ne+R+FPt5FUV99IpyrLfOHKnBT5G4fDn2krn+FwyB+MNEL/YsY/aYT3dP6p757aunrKCVtkhesbxG91vvCBL/5sSxNpyTC2xBXhkD+ZefyfEQYhfKDf/1lhkWbRwXBfOHvHXJkvh+Pb/9ieh0gL4Z2i/PwbwhHPXmyFRRkr89J84VPlJTZepC4faqvHzt8baYT+zQiHi6vMQ/zO9yCctmaUL4z0aqoqfOGKrBN2fgvCM/y/g99m/N4uP7PC9fWUG7FMCQt+C+JwQp//saUZ+r9mHn83wiCZx1/t4YMDnrTCWppZ22fb+d3uEXseJr+PHD4s58NBCEc8d6nvHtS7siDTF64uK7Lze8kgd35zOd34LcrUmDrcWB8VjrDgd3WVL74846h4xkoTPFDLHfI/Zh6CR/wb+shNe7BtbWhWv3uNV3oCvOKe1w7xQm4QtnEGOIztnNWw3HRWAIu3EcZuwQBvQAsCeCNaDgMcxgJwNSwXggNYB4ydc80lr7woHATw0lUO84pIkNwPVYDDcudhJYy0AN7UFgTsa/c92vvxdZIA7Psd8dKNkvAVAMD342sANYxlrwCvKZYrKwV4OSwI4IXnHOYvBkDYLxzgMNYoq2Hmd8HUi6hw1mWSAN6HFQTwBrocll/URQohDrmIDqz+g/yN4+VqTYTlmmgrT64Hp8HryzgMcBhbW6thbHGthpnfeE3ACiaxSwyesCLWXBXL21+DsBge4DAWxathJ7+Nzy91flPOaNo86nu0ZbQR5oXzIGybDXBYbp+thLHvOSDXjJu/Be4imstSWcGmD3ycNo76ATUKDZ8+a6GrgtVtbmuStUku6GwUjNNsiPs/GU4ecpWkk/3NBe1rhKJhgSMWqgMoL8LmoseWVrB27drR/nk30sTeD1DCvOtp2PCvRWOIgSDzCl9tCCwcejeFT75JaMowGebnz1TBFuE1hBB+LNzfus54lcLxEHa8w8padSUtGHg3bRpxq4yf8ukPpPH58LWfyXAgBQPyMhKpKPsA1VUYb2E5/mwUTC7lBhUYr1A4nhXM16YDLpVhXkjjUzDeRNmUxWAUzHc/5FggkILxW2TOM5CC4f5Fg+4S1rYNLR90uez1uSrY9u3bKSwszPciksHrDfg1PUUKr6RUUthtK1xn3DNvwN10cPF11CAsIMCZsYLt++hSSuh0Le3vYAiVrmBFsWtt4ZCQcMEZ0e3acTGlrTKEBjt378Iu2KYCMVOwuAX4+LUfU8POtrRAlKVdu/Z0+KuXbGnyVzOgwugV8jcOQ8HkGsDVV9Dar2+jNcMMQ6B7MN8BCMyLxlwq3nAZzewrPP5p49vo7NwySZXVxjfXvvsdDe6uYONGDaZ5Qlmqtl9CA4eMlr/xOn9qMKbk+H4WdhnHHh1AF5/zFdAVrDh+oy0MMD/lgiQBjmcFS+h4rWxDkARWUKP3YPYgjox4zZbm2HGTpFHo8q9/I6peLH/jPLBHpoTwTF93+yEN6fiQDErZi8zzyd6cAQ/RmF4P0uCOj8owqQbtdCVNnzFL5r9t3K00bfQ7FBe/R35ksvbr26lo3cXGO0/z+wvJQwAGGWU2eYNv2rlcBsQwietV6+7Bik4sllR41HgHqyoYvoNv0oPpCqZ+3wD0/aI3RU/9PqWsuJrio4zxG8fzPZwZK9iprW3pH0/9Sn7mhelDXcGqjq6k9BFXSmLkZp2UVFJo7LrnYyyER4DzYwXLzkI58d2BMaUYjAfzpRlnfEXkC6NRAGyjz1ZYQK+nb1t9kOnBOB6r8iROiLgYYSw2GmnoCpYysI297uanbpIEeKklyLeJAceb93C8xQu7J9AVDFv2N4a2NZTEBN/vT8H0PAe0f4hObTMMjiiiuwfj+3MND4ZyhYWG+hQsK69GUmausUIFsjd/5WbLuGsebMvqcZS77nIq2nQZ9fnEWEkh42BYMobKIMtAVqYpN0JRGkU9FwwQXl1g1uf3UMiEm+nIQsNQ6B4sOc1Q4jn976E+nxqrNHxlMA0Y38/8dvVg/hBIwdwanMN8j69AptX2WVS2IuaO95KAvGU09bP7hCe8xwgLcHpY4K2G0Uhq2J9Q0YG/2fJoKNxFFcsukVSftoiOHTtK9ULIFg++ixoPGl0Wfp7zGN7++/S/f/ov+vT9x+WLE4735VErrlBGUIPRZeF4n4JxGfx4sKP4ZhNjDKHE2N2E1zBzHm78/teLv6D5wss1RhhnTHC8P16cHPPflNjjWkkS+csM4wEywfc3pWCTet/v46f0BFx3ATcF4zR55xMOs4JxmPmtyx5vyAuSqBPGk/nZYCwR43isr1bDzAtZPtxvyl5mdhFl55RIAnQFE31Eqo39raTTNdnGAhTRPlP63E8juxryqefhqmAYUGKp1OrVq+VNDF7hyKsZm6tg6HZGT72RFoixCBdIb/D6mJ9R2aZLKWmB0RXjbbk5HuDwmSpYfuSz1PuDH9OJVUbfmypjaNPoH9BhYblq0mfR0WPC/YPpoNjH5C38POehzqgCHM95oP/NYfAF4DArWNmhAZJKDxjr5HQFk6cIcDkEglEwDvM9/L8/XnzS8RlpyfEt89Ydu5rkNyuYT5DNuvvCIAE9j2AUbFpUIX3UdxwtiTszBWuS334UrDHsRmGIBIUbE3D4ne8BHAomwOFg+e1TYuHhAnqws1UwAEdsgDJyzHGJ1hi8fTqHz4WC8adNHK6ra/SVq/qUvdz+LKreGPw/h4NRMA4jLSyZ+PTdR2jbeDGuND9mdzT4OVCw5vDbn4JxPD+j50EHn7IpIMDxrGCsPDgCBeB45jcUbPkRa5l+SygYl9Nfm7aEgq0ZLpRXjIGPLrrGUjAM6gEuKKMlFIz/b4kG96dgk8OyJY3dEaSC1RqfpIFwIAXA4fOlYACX018ewSgYC6pPEM34YPnNJ5jw8wDHn6mCHdz+DG0dIwyH6E4N+dLY1pnjm6Ngarlai4KpvDgnHoyZgk0jAI4PtsHPRME4T3yQC+h5eApmpXEmCrZ0xJ3UgDFekArG36hyGOAwKxjLFY5nADieeaHL3ndSwfjDZxCOPQL4fpz1AfD9XAB8ion7cRwS0FoUzGFRzXgQ4HkwK/xdVjB8tI6tMkA+BePvpni/JIZeSf5AnRsDn9H+ovcWSfk4eFSA72cF4/shoMADHdfKg1/wmSjgpmDYx4M3OQE4DXzgDvD9zCh8ios88TkuME5UEt8v8zfME7edpI9n7ZcEQMGys/C8pWCcB47CAvh5pAWcCwWLSMqiqEPZFCmuQGYGdkMwygXgO20YIjZG50LB+IAgbmOA489GwfQ25PiWUjA+3guEj/0BjvenYPyNOn8WkC1+V8vppmDcHsEqGJ/tJsvVXA/mpmAcj1OqAA6zgi3YnSdpRqTxUSG+TUc8f9C/Ym+BqHi2JICPHuM8gL8OC5fUZ4mxMTbHwxsCuoLxJgWcBn/7DgJ4lwkQzpgDOMwKxmGkBTgaXGM0H2sGwiYHAMf7U7A/DQqV9frz4FAZ1pWYN0LgMG+IAMJxaACH+R49D134+ag0vj8YBcvKrZKUaW6wx/GcJgsup8m7YnAY4Pv9KRiPo8eHuPN7dXwOrYrLlgRA9li2WME4T2zSALBcjdnurmA6v3UF440cQDjGDeB4vofLtGS3kQefFAZqtoLxBhAcDkbBOIyj1QBdwfhMP65kelGN3EqFt1MBOA1sIAE81GmtpDs/Ml5uOzzYjnTZXeQuo65gvMkECEfMARzGUXNqGBtUADovwhKzKdQkAMfQ/bTXJknYlALgeh3INAST4+81y8mbSLA31/NYFJXqewaAgs2MzJHECsb38zOc50Szx8BdchCwPD7PxptgFIyfh3UGeBMMfgZtqZaTN8VQ0+Q0TpgGjeNZwbheU01vrfOCzzkEAXx8HgibaQAsF5O3GR97sRzhUE5AV7Cb3l3uewbQFQxDoLen7pFUIIwywOXEbjAAlwnnJgLNUrDvv7uSHuq8XhKArqAarhNtzOH8MqMAHH5YCI8avkmkBdz50RoZvr+jIbjPfB3huwfYciDXFgY4/PZk4wgHDiMt4EEzfOv7hsLd1c7IAwS8NzXWFk5ILfWF1+81mMnhJ4cbDc5hpAXovLi3/VohBGskAYUVdb74mnrDonJ4eoixpo/DSAvAdnkI39vBaGA9j3kRqbYwDDWHc0qNr9U5zPfw/zq/Of7ZEZG28I7EPFsY6L7okKQpIekyzPF3ML87GWF+huvB4Q+nx9nCAIfX7rHz+6/Dwmxhf/x+tNtGW7i4st4XrhKGHuDwlB3GniQcDpbf8K7YchAEoBU5PqvYzu8HhCKp4ZveM2QPPOLf0K1sUsE8ePBw5gjowTCwHDrUWNfF4I1YGHy+JwMnL2GQy+Cddxi8QQ1/hszjE3UVCfJtaj8UnKLIEwnAli1b5LmimCBh4LRBThvIFGMSPk4SQBjEwP9cNoA3sTl0yNjJnOukH4+pAtvKq+DzXRnPPPOM+Z+BSZMmmf8ZwOfQPEZhYCG2CtRLxeuvv27+ZwA7NeFYT94lCZv1REZG+t51Atjdib/VB7BngHqW6pNPPil5yvj9739PO3bsMEPGfjahoaG+soI3COPgJxW67KifjPM+4Cr4HFwGPivnduZPzNVv/fXP1/2Bu7qoI+qFowUYixYtkkeJMrAJ7ciRI82QAd4tiqGXE22kyh6ATZwCKhiYBqiCpwM7Ivk76BbQN1bAWalYZ4fMVfDRaAzMyvkDBFk90u1CAbbrUpUWjFcVBB+0btxojUuwhRnieVcpPIvT1PhcXwBCzFumuQG8BDEGDx4sr/j4D2CDoLYhhJY3sQgGf/vb38z/DKCcvPuXCt4Nyw0wVOquZDCIfKwsoCvnmQCGRDdIbuAPi7G3g9v9vP0dAPllXgL4VKl9+/ZmyAC2kVPlFcYNBimggnnw4OHM4SmYBw/nEJ6CefBwDuEp2BlCnWDxYIwTzzX0MXtrwAWlYPe0WyNfzqXkGzN/vBOlOhMYGxsrB/QYnGLHS55Q4N0y/cFtwgQvG/mlpYopU6aY/xnAs5gowL7t6kwRttTmc5N5GQ2gl0VffsZQX2gyMLOnTxhh9gwTI4MGDTJ/MRQcu26+9NJLMqzmL49iMqHO+GK2zBX8/ZIJDOIZ77zzjmMTSGxciSPlx48fb/5iAM+9/PLL8n+1PBXmsiVAn3FmRLxwpe3bsf3798st0XkLdAbagPeUV/NgYAdUf3l8E/A8mAcP5xCegnnwcA7hUzCPPPKo5akNYCqbBw8eWhg2BdOXenjw4OHsYFMwHdibW35gJ6jxeDf7Xt+87znvAf+kEbbt315XT5mbpvjCddijXNzD4bKUgyKs7PVt7hfOYbe9vhHe/8lvrbBIMz92vRKul8ThfT1/aUsz1Ny7Xt9bHeW3wnWU9OVLvnDNqWrbvucZG8bLunE49r37jDSeMMLY/xxhfZ/5qJeu9oWRXlVJvi9cWZhly+Pk7F5GmmY4WH5nbZ1uhTV+Jw5+WoQtfofp/P6jmYfG74Tev7PCIs2CPZt84dyoFTZ+7+3+C3uaJr/RlvybjLfxv44OjXjNF8Z+8DiqhmdZsWxJ5TfvMw95Qdg/v6/xhcFb7F/PYexrr/Ib+97jGbmbF2R+s5GGzm/so8/PSH5vn22FJb8t/mJ//iYVTIK/ZE0xjvbkrbiwyy3A06uRojKAvvttXsg8WxjgcHW2cWYRh3k7Yw5be31f6vsNODjgCVuYijZTI4yA+bUtwPEH+v3FFg5/5mIj/Mr1vt8AbOOtho+Of9cXPt1oTAdzOHeHceonh3F4BQAeIBzxD2PTUH2X3t1v32kL11eV+cJ15YXyNw6nLRloC1v8Nvbcj3zJ2NPQwe/whbYwwOEjo4xFwRzmreI4HCaEAtD5nTjoKVu4NDHUFy7aY6yr5HDCF3+yhcOeMXZ3RlvybwB2xVXDxyZ+6Atju2oAn4xAwfCNFsDxvO045AVhbH0HOPl9ly2M7bU5jG23AQ5Hv36LDBN2ioa8m9vm6fzGNt/8DIB99tUwwGFsXRdQwbD9dMKc6y9sBSvebGzWie2iTXD8uVQwPvgh6fN/k+HwF66RBz+EPXdhKRgf/FC+w3g/xPH+FIxChVJgl19zB+NvSsHy87Arr6Vgso1B5nbp50LBNo0U94YJjzbG2GD1nCsYtLnLWz/xKZhv62hzm+ULRcF6vfc4lWwwd50V4PhzqWA+7777fiMMq4ewubutL4x9zQVaQsH0nWl1fueGLqTwf9woyQcuZ+JzMsj3+1OwYR3vlsYKW0ovX77iG1OwzIwMu4JxPcxdkQMpWOXqG6hy+cWSgGAUjLulvN1CIAWTB1mwTpjg+KAVTJJQsCFDh4taiTHHjO/R2O6iEQR0BatbK/q75kkoQEsoWN16e5rZ8/7sO4lDomQzJS+92tgbncEnq+z7tQxymi2hYMURC6mssoFOrLya+rV7TCjcz40VB5qCTeh+nXioDfUX9wBnq2BYvVG95WJa/dXtRj4CuoItm9lDWvmqrRfLb8uA5FVXG7smHzW+ReP7/SlYcXaCPF2lPC9BhltCwfR9/XUFy1/7jq9NTzcaCoZvtM5GwShCKAU/I3BOFIzWUN+Pf0Tbx91C8fvth0P4FAzz9TjFHt/F6B+a+QpoerCkeddRyMSbqcE8JmjnE1dR6HM3UshTRgE6vXqbPDpn/CcPynBTCnYqx/ism8P+FAyCe3yxiDMZRQd/K90474ZLJTupMeJmST7EtqHMlVfSwlH2Bg9WwejQK0rjGMusOB4eTIyPRTlEXLwY6O/8Tzp58qRDweKnXC4FKmzSTTJMsUKg0Y01u7IN1eW+NOsrjA8COcwK5iuDKVSF6y6miohLqNtbj1FpaalDwcozJlGnN/+Nlg+7g+YswKf3p0WiZp4nnpL38P3+FEzfJEdXsLKkMF84aAVD+X38ND6oZQKSd7xsdP9EfM0pQ6HWrFljUzDUSdbF5K+uYHoep8IE31Hvo21ozsKNlJN5zJAbUL253wuHw40jk5qrYCcOjKchnR6hk8uupr6DjNNvON6nYFjrh6Nd8IGYPOJFAW/osS/dXE/GFTAbXO+ynJx/KdXsuIg6/+vfZTg/dL6tQAAfe1NbEJyCjex6F0VPuZHGmUq7a8mzVLntEur5rui6CmB2RxWIvn0HUN76y6WCUfZ/yd84zWAVrCD2PYPxcUYZAI7P2znb+IF5YXYR98++iqqEh+EuYWZ2ie/4IokI00iABBoVi9pQaXwtzeH0pca6w7TlV0mPNaS98FoAPAGExk8XkcoWGOU24yU4zyT74YVnqmCVx8N8bVieZCiYrDPowP8zgpymqWCH5l4ijU3fjx/zKY6ax2efdvaNsQYOMPbtn7s2TMreYXPL9en976PPP/oxxUwyD13UDNqsz++g0T0fknMG+GD1dOSNlLjkOto05gfUpz++QK6xeIGjjwDwShogQy64TKxgvmOZzIMxdAWrq0jzHV/E4Hgc4SQVzPzdFaxge9OMLzyzcwolZWYZFqDPew/IzEs3GozE73wP4ObBfJWsMr5g5ni/HgxMgFDhGYGq3f8jK50irAaABZ5qY0lwHnuD6yKGPnc9hb1woyTg6Ppf0+EF11KjaMTBgwbI3/h+HoPlp0VLKso0PoOf0+92qhPGJWamcW4UGslWLk3BAnURsUh4dv97RR3E/aai56dG+fIFdAXDqnadF6f2PCOp9qTxtTHff6YKRsXbrXoUGhvUSGEX7VQX665ge6ZfRKdFm+EEmBMnTsi0eRNbiWP/Eg+ZaZqYGZoiZe9QtnsX0TcRg+cE5n1+JZ0QQwX0KuTX1loXUZ7AwmGczAKI/6OmfJ/q9hgHj3C9WcEwM73yyzvkNuB4dRDf+Vc2OXHjN9c9qDGYrmBqAZD48qF30pxB9/g9vEBXsM/7Daf6MDGWEvfPnW7sLcHxrGB8PlbqYCPNnIwTvvPBJPaJLqLCODcF43OhCgvtnsGfgvmsoZmmrYt42ly1zWOIPGMfDc4Ts10SmkXVebFtwv3U/e2fGJ5VwE3BuO6lEeakEpfBFCpd+PVukVuDc7jE3FOE82QFk8YLRsx8zdFcBYuIiJBG9sSSayh6smYk/XURRdq8ASpQUlYvzwYDMYzD93L8Kti8/rfJMbAsO4BhC/4388jNMWQAJCEUbNmwO0WvAPzPpsWLhdcxlRrnfwFcb1awqs1iCLD+CoNHQJyZn5nHOVUwoD7iXmqIEhQpLK2ALlSUN93n+oGcfNHVRAHFGGnSNONEwIiXRD9aUPjzRuOM6PYwnQq9mErXmJMaWoMXFRbawu4KZoQLxb0A5xH6d3cFOzD7eumxwLjKyioqLqsRXbtKST6AqWiQ0hkyyHkEq2CrRj5Mgzs8QoliHAu4KZh8HvxJ/VwGs3NwflWR6BkYXRqdF2mLhQBD6Q8YeZ6RgrHANEPBMM5bNlSMiYSCyW/jxPP1O0R7JfynvIXvZwWrDzPlRBCAtOGheZvy0pISW54AlGt6VL5fBUtZcqXoPt9BqUvMLqN29BO/R/OlebqUpn5+P035THTpT5u/cZo43E+A72f5lu0N/oJHArlbH6XsVVdQP9HV7dqj77lXML0xHAqWIxSMK8HgsNlF9IVNxrCnOG2GW0LBfHmYkzMVyy72HcAHTO0jLJhg5sklV9P6DZvkN1hqmrPmrRT9nDaGcpT4UTAIKJTLzMPBiwBdxB6fDpZT4ziCdt8OYycuft4fv3NXtKWsDVfSmJ7G+DQYBePD9xK7GGdPy9lWlL0ZCobjYBvQE+EuIuoNiv+xDPL9rGA6L/h/DrsrmCF7rGAcz7wIZNAcCubSReTD97JzS2WY7+c8anYbh+/Vxohek8DswT+nEd0flnICBKVgmNyYN2+e/NjPtxe5QGlxkTwhBRR1JE/GcWJoBITVxtDDUrhzRkrvBes2fMQ0eU/V/jckFeceFuFiGtblh9Tj3Z9Qybo2Mt7HNCGoap6ch3oABfLA9m9qGMRh7NYk0zzShnbjTGfRb5fbf8GjmsyWOzKhCyC8KhqtoqLSlgeeLygWjYyBrrBke7d8Zs9DNCTu4br7483pcNEoZp5ILz8z1dcYeWnHafCwcbJcxxZdQ9VJneQz/DynmaOlKZXZTLOwqIzyhUfgeJRRTQN1kjNywpCsEpZ/mxhXuOZhhkEI1+8RwmW+9igsrqDytFW+PCtSFrjygusV/uzFMqzzAlcoPLqJCOv8Liku9ClY3PF8UTdnOTlNPcxp8P8glLG4IM1X7uK8I7ZyYzZTfYbT1Pmdn5lEeen7JeF5J7+L6eSgqySlz3/a8mCY8gX0z7J5C+CJW4y96DgxfxZVtyLzJnagXu8J5dl8KX35tbGXHMfzvn2Ygu/z4Y8peYnxopjj/eVxJh7s5KqrKW7m92h895vp889F98vse9duv0gaF6nQsIim19Q9mARb+SxjOpbj2YNxOXEFdF6UHx4mT7cEAa5dRC5D8qcyyM8Hy+9gPBiMzPqRt/ksP8f7y4P2/8EnmBIukxx8PxQG4Hr582CTQrLpmVffoWlRxv1n4sEC8dvpwSqM0y0FUZ2RL8fz6wIO++MFurRq2I3fbIxwCKFPwfzhbBXMrYvI8axgvnhTuDneXx5n1EVkwTX77748zXLx/ZyGm4JxmN/LcDhYBdMbvLpKeFKh6Kd2XkRTJhr7BXJ8hbkvH4eD5XdQCobxBJTLXI3D8f7y0BWsVuF3jfkFBoeDVTCcFsMKBLgpWJchk2nqztQWUzCMFTnMW0hwuCUVbO3XtxmHqh994twrWFV1g++oVgbHs4JxmBnFYX95nImCcdjXGGaZuFwcDwLOh4Jt37aKBnV8lNZ9fTuNm2Af151LBeMwl5PD/vI4EwXz3e9nPBqMgs2KzqePen/V6hRs4qcP0oTeD5wfD1YthFENAxz+JhWMwyC38PlQsNONp00lrxENbuxSxfHBKljIgUyKSMqWBJyJgvH5WDgrC9DzaK6CzZo1S3rHuQPuoeViLALovAhGwTi+tSmYbyiR8D9OBfN120y0BgXLKKrxnS3F4PgLW8GsA/v0Bg9WwfTzrc5Ewfh5Pn5Hz6O5CrZs2XLaPOYH1BjWlkZ0EWM9AZ0X32YF4zD265cKhgMR8E4CG/Or+8MXZKf7FGzI0lh5eAA/DHILJ57MpiSTUlJS5AwdxyOsPoPtv4JJU2UUwmqlkeaeI+m+xkhPS5G/cTy2MFPTRFrB5Int4NSwmmaGqJMaRnmCSVMvt3qPI4+MDNc04GnUME7gVOveFL8hNG5p8vMwUDIPjd81u39NQzs/QtVbL6bktHyRT5ovHvmp5eY8amN+ZdDuX7nm+WPlfLG0tFSbciA+LyuN/jI0TNLsbQcoxSWNQOHm8Jt/08M6v/U0A/FbKpipT65gJgTrwRwW9Tx4sMziGlueAMd7HsxK40w9WHbIX+VKhy1jbpXhYMZgHOZup84LHCHMsgW4eTCOXxxlrFLneJ0XQfP7m/Jg5u+u4Er6UzDrxEAjA5wkqJ5O6aZg3KCl1Z6Ccfjb1EVUw56CtbCC6cd+fpsUjPM4kuMpGMd7Cubk9xTR1QZtTjwDBeOT90dtMwpwPhRsQkiWTJ/z0BXseG4l9Vl2WBKD41nBOM9J5gHbHM9p6OHvkoI91nW9pDs/NM7M0vO4UBVs37Es2n88W16BQPzGQeksv6fMI2c5viUVjNsDB8H7FAyH2WHAhuUgKriSrGD8MBoW+EmPTfLc5p/2Mk6O1BXsaG6V7xkGmAviPei5gNzg+rQxDt5W09AVLOpogS1PgBm5cp+hYB/P2i/p7anGV77ZWcjPIECf1dp2qMSXhjB8EhzfUgrW0NBIUYeyJdWJ/wEuEx8Ah3KBxu9wb/CWUDDm3b3m2ch6HmeiYNyGOWYbngsF47MFYOSBYBSMecUKxuXEvQDfz3lkZWb52gQ4IwXD5v44SMENXEl/CvbDzsYp+Y91NY4jDUbBON6fgvH93GXRFWzDAWudGuCmYBy/LsFQMI6/3zz8eroZz2noChZypMQXZgXjseWJfLtQsYIV5mZRUZ4QMnEFAjV4bX2jLw9ucA7HpxoKxmHmd252FuXlZEsCzkTBUtKzJSWntZyCod6gsiJDwbhMk8w2PB8KVpiT6SsHEIyCcXhWpLuCTdF6aMEo2CvjYiR9vT6InX25kmeqYCfyq2nB7jxJDI5nBZsq+qsgKBLAebCC/W7ATvrrsHBJwDelYJzGsl3Gca3MWFaw5lrUypp6X71Kq4w1oJynPwXTG/xMFIzvn2aWk+vlT8EKi09RljCUIMBNwTjNtfvPTMF2Cn7zu0zznbsvnhVsVVy2pMW7jDTn7cqVcjU32jh+V+fFrKgcn2wB50LB0ouqfeVicLk7zopvvoKh0CBWhkAKtjI2wxYGOMwKxpWEgKphVrAHOq61pdESCtZtYSJ1Nwn4UTd7g8+PyvDF6w0erIKNE906deyYn5tj8z7lp+p9aRZXGku25guBAe3PsPPGn4LdLsZNKDsIOFlQTQt3ZUticFcXg26A0wxWwcqKC4VXhmc2wg11tVRRlCepodb4QJLTZAXjerDgzo7MtJVLV7Cwo5ZB86dgHM+8eFSMGxH/SJf1Mqwr2NzoHFu4JRQsMSWf4o5mSwLgQDgNBpf7jBSMw1Ak4FwoGHfFZpuWSVew18ZE0UOd1koCXMdgQjlBq/Yarws4nhXsceVFJ6ArWK8F+33hBrPFOcwKFpqYLWn3UUPBHhdC89Nem+gxU9j1Bv/N51tlPAhwUzAOj91knHjD99/b3hD+qaKhZwphmB5hCITO72N5zgbn8PZDhoIxbybsMOrBz/tTsI2aQdt9vND3TEiSUXcu5+sTjNP6Of4+k98wlmoauoKFHyuR9QKdqYLd9O5ym1wsjS/wyRLgpmB8PyZ5AF3B/jkxTozb99C/JsfL8Mq9Bb5yAq1CwR7psk7S/R2MBuZ4HMgH6Ar21sTdtrCbgnH4Da3BW1LBmLFL4wwhQyMh/odmg2Oqdrbw9iDgl322+NIAglEwDjO/H+68ToZZiXV+70zKp+dGRkliMH87zIyTYb4fAqqGWcH0Me8XyxJtabopGIdfG2fsFcJhVrBb31/pKwegK1jvRQm+sM5vVrCvNiVLGrDG2CxJVzCdF7/6bKstjC45h4sq7Pz+2SfGJJ2uYMxv7iE883W47xkg7LCT3xzvUDDsUTB06FAzZOAhoUCgcZsMBePw999dKcN3txMWQITv62AwDr/zPcDymExbGOBwSoHRp+fwvWZjcPjm94xp49s/XO37DXht3C5bOPJooS0McPjlMUaDc/i2DwxBfbCTEQYB93dcZwt3nbvfFzYNqi+8JNpQsLs+XiPpN323yzCECfF3tzfqofPi33tusoUraht94ZIq45UFh0duMBSMw8zvu4QSIHyfKC+g57EqLssWBjjcfqZhhTms8/sWk9/t54mu8aJDkoDXJ+z23QPsOl7kC0OhAQ6/MMoQNA7favL7JpE2/wY80MnO7x7zE3xhnd8LIg0F4zDzAuVH+B4//MbMthquEl6Lw8WVdn4/2s1QGIyTQTzhxvyGfAB/HRbmewZYuyfbFgY4/OH0OLuC4evfQEexevDgIXjYFMyDBw8ti4AKhv3lsEqYkZCQYGx3ZQKrztXDubEJ6KefGp+7M9atE/3/Dh3MENGXX34pD/Bm4KBu/MZ45ZVXqFu3br7DvPGO7tVXX6UZM4yPEgG8u5PfHZnA/Z07dzZDRhjE+Pjjj23hHj16yDC8NoAVHwjjd0afPn2oZ8+eZoioS5cu9Nlnn5kh0XV6/XXb/R999JEtfufOndSrVy+ZN4Ap9O7du9Pvf/97GQaQJ9JlINy3r7llmwDivvjiC98CAOy8DP5yG+ALCOTxz3/+U4YBpPH888YmowDCKm9QHrWciPvkk0/kCn4AK8JR72effVaGAaTx3//932bICKNNGEgD5WTgefXw9C1btlB8vNFFZSCM/WAY7777rjx0nYE8QAwcOq+GQ0NDZf0nT55s/mJA7omogLfDACCHOEidgfWC2KRUhSqrANoMe28w8HxiojH7DGDbdFUnsFM25xFQwZAZlg0xoCwq48Ck2bPNnW4FUBBV4RjqjsFYRY9PVRgHDhyQ68QYju27BfCMekAglO2rr74yQ0YD4rMbxtKlS23prF69WhoDRv/+/WWYV/TjCiHmE+wZap67d+82/zOg1hvQn8Xe6jA4DKSVnJxshgzoJ/W//fbb5n8GIFQq9J2X0dDqKf4AyrVpkzFTCcAIgD+M3/3udzbBRrkhrFzWbDHIDwsLkwaCAf5hUyQGhFrl95/+9Cfatm2bGTL4q4KNLq9Q4bxgHFSoeQCqsYHBwxbvgTBs2DDzPwPYFIkB+VV5AajGHoCh4KVrAPNDhd4uTz/9tPmfgTFjxshrQAWbO3euTTuhcPAcDQ3GZpzYBhkFXLZsmQyDyRDu4cONXWSBsWPHGocjKICVZEBoVMGBZ3jrrbd83sVN4WBVVLz33ns24dRXpixcuJAmTTI2DHVDXl6etOwffPCB+YsT06ZNoyVLlpghA1u3bjX/I5oyZYpN6Q4ePCjDLMwQKoTVNBBWeYPwnDlzzBDR9OnTJb9Z0bGkDffwd3vYEx9hVdjBO9Vb6PxFmnoe+B4QHhZISkqSVxV4Hveo0C292tOBAsrNhEygjJAjeAwAiob01DTXr19v88Q68OU6iLFypTHZMWSIscUdAGOjGm+11+MGyO/y5cvNkNHLALHHguGHMjFvABh29OQY4KXqRdETGDx4sPw/oIIFgtq1A3jRpAp4KBVoLLWLouP4cePUFeyZ7w9qF+hCgtyxygQMDQ7UYCuMngAaU70H8SAG/leFv3fv3uZ/BpAWDAF7C3w6gzWkqpABhw4ZM4BuQBdG93q64dARExNj/mcAXaBAaaiCPmqUsakPKxgM9KpVq1x7O2cK9EjAP3Qbg4U/g8pdcmzzzWUHYLjat29PAweah3MIoFcC46qCu7JnrWAeLKjjBwDWLzY2VnrHYPHiiy/axmT6eNYfoMznEijTH//4RzP03cGxY8d83T1/gMHSe0c89PAUzIOHcwhPwTx4OIfwFMyDh3MIT8E8eDiH8BTMg4dzCE/BPHg4h2h1Cub2EvSbAL/P+aaA1QUXEtQVK+cKTb0XvVBxQSkYvinD92Uq8MIOy27UdxH8chJLkQD95TbvWwj4e6FdU98oP/Dkr6YBdVlUXJzx7RRWFzCwGkFdyoNyoXy81hAvIBlsCLCSQF9CBcjdtrKyKNNc/wfg5SbWBAJ79xqb86gv6bE6QF2hgjV04AWWEAFYC8nAy091tQvuU+vnQ0OFceqMeUjDiBHGsb6A+hKYy8GKjRfFqLu6Yuf999+nCRMm+NYCqmv8+DnmlYrGulMU+dI1FPaMcaIpr5qAEcMKHa4fgHeNWJXD7xyZX+q7Rjd+f1O4oBRM/bCNwQtsoWC8jg3LhNDgWBuIhlYVTH/ZC6hCw4CC4YNC3vqA0a9fP5tSrVixQl55aRgUTBUqrLRo166dXLvGCqaul8NawQEDjPPAVPB2dvxhH4D1fkhLXWLEKyhwbhu8BBRMXV6EZWTgD8rHCqau31PhV8GwmY15uqUbJk6caP5nrbLBqhS0B3ihKg2MEPiN8rCC6cvadEDBcNRR+PPG+XC8TAkrQbBcTl90jeVNaGfwnBUM0BftXgi4oBTMDfAEaCxYZGYmluhA4OCpIiMjbevTVGC9mLrmsSmgIcPDjU11VKjKi2/lYCnxdp8BT4c3+VgMirWHKpC3PCA8COBet/x5oTVWhezfv18KnbrwFMuC+Fl9SRp+A3/wHPgYTFmQNtJEHfG/vkSKu2ngP+qLpURq1w154SsI5KWuOAewqsWtjjq4uwlPdvjwYWlQ1dXsSBeEtBCvAnnoC3O/SVzwCubBQ2uGp2AePJxDeArmwcM5hFQwjCE8ePDgwYOH1gJ8seI5MA8ePHjw0OqAFxlNOjDeZUMH3sg01NdR7WlyEPYjxlsreEcRdKV68SzuAbnFNzQ2mmnUucaDkL5MwyXOFu83D1EHxIv7sLmJ2z1B5yGubvFIt6FB3NMCeeDqFi/zkPcEkYcI6HEg5B1cHg1+85DpyzTc26w5eaD93e4JlIdMo4k8QJbs+cujadnjPED+eGHl0bTs+csD5GszlzhbvJ88fOUU9/kvZ3B5+OOnzAP3BJOHCOhxoJaQvUDlbEn5ZkJaOvHvbs+DAssep90S8u1H9gLIN4jrAlvuZuNh+5vM4zzZViyb8evAsDQCr/CbXFm7rY11aBRTirVGJ+b9++X6F5VC/y7uMYH1MREvXGmLx4K02iJrFSvuV+MlvXajGUuUFzLPER+m5AFEPH+5LT7y5euoOttY7wPs7/17W7y858VrzFiiwpg1jviwp+x5hD93qeOepGHWrjwHBzzhiEe5GMX7d1DEP8RvL97oo5AnLzJjDUS8cIUjjQP9/mLGEh368kVHfPgzF5uxROXHYinqlesd9xREWVsqgTd6/L5evzFjiY6Of9cRj3KdboQoGnBrs9wd1gaW0f+8yRG/p/NPzVihJCW5Ug7U+Ih/XEmNNdYC09AnnXlkrh9rxhLtfvtORzyeYdRXlYk0r7LFR754NdWVG0fxAG55pC2xdrrJ3jLVEa/K9+n6WkebRb50LdUUWotPXeX71RvMWCHf4Qsd8bp8h2vyDToy6nUzliihzx8c8agroyhugyM+7OnA8p04+Bkzlihx0FOO+PDnjHVvQGliqJC9G7R7bqCiPcZ+5YDeHqCEL/5kxhId/vpVR3zYM3YdgV7q9+RHWpvVRL7slP99PX5pxhIdm/ihI17Kt+ggMqIiI30HGDCpi5+jX7/FkYYqe3VlBdK+qPGoe8MpawcpV/leY+28tPvtuxzxah5Iyynf18i8GW55oOw+5I6j/u0fo5NLrqaG8Lb03JO/Eg8p8i144irf+dbSOfBWjZf3iDZgoG30eKdtvcxxD2Qh4AgsINiB7RYUZf7vOTAfNceBUfFmg38qmavbGZ4D8xwY6JtwYDufvJTCX7jRRgf6W7s+f5ccGGam8nJz/TqwyFdutXVEQTv+YvGz1TiwrPGiUdpQ6rKrxM1tKGSCiIOdN/GtcGANIW1p7CcPUvaqK2QlVQcW9eYDFPbcjTba9mercJ4DUxxY6SbaN/t66vDGv1Nd2EWUvf5KavfKPWakgW+LA6NwUaYwwT+VYu43IwVqcqhha1tq2KbQFnFPg7VgP7mfUKwvr7RRWay1+fMF4cAaaillyCX2cg67nOrLjZOvgJZwYPIrI7XjA0p8zow8OwfGu9l//LJoH9FRHdn9ITow9zrq9K9/I8r4X9pm7pf7XXJgITt3ynP+/TkwCrvU2R7o7JtoEQf2lnBgr4jfFQp5wsqjJRxYdWUp5WYes1F2urGZONASDiw3bKnDR2z/X6sewDl1YI3Cga0YfifVbheChIZSHBjt+p7VgDBSuO4UZCIYBxbytzaiwqi0Qq9ceA4s7OlLHeVMHNI8B/Z114dEYUS64W2o2zs/kVcVsW9dTvEfXG+jI1/+2YxtRQ4sTJQJo3bUT/TwKEbQbsWB1eYY31ez7LDcKA5sXNfraPWo2+m0SGPBwLup69vCoOZaxz1cCA6MGmuNcqv1QL1qrM3EAzkwyp8t9Eg8o5ImFzIP8BPp4xotqIUcGD6nTUxKot7v3CGEow3VbG9DYROup4zll9DCoQ9RTY3x1d6F4sC2iw5yqDCCKsFIMlrCgaWlptIxYTO/SQdGEdc2mUdLODDUSa0jSP00vCUcWGK46HRiVCcoaf510h6Ur7+Mcs0T7IGgHRg2gFA/C+bNLvwCDNOZaDqwTz79jKLnPGgYqNg2tH38LVQXehFN7HUXzZ5vHIcRjAODwu8Uz8pKCuXNWHGlyMfYtAG4UByYay84wRod0b7/dsar3+cHMYUoeYnfedSC/5N+bUaeHwdGR1+RhsxGKNfpwA4Mn4GXltfQ0M4/koa278c/ooHtH6Xds26kVeP+QLtj4uRnzEcPhgV0YNKIH2xDq7+8XcpX+vIrqS7ZOhAs8p93UdjzokenEIwboyUcGGWPdfICZVXw6TsP0MZRPyDaI34X8lstRpOLFi00Y8XtTTgwfJZN1cvkc/3bPWqkgXqLtp84jY1yA3X654NiZPQw1Ue2pRn976NJvR8QcmFN77XEFKJ6Ij4Tn4wBXCgOzNUm5VrHFsX3/iPt+ezPNjo0Rtlf5PDrzuche6ctB5Yv5Bh7hqi8cDgwVUchF810YL7nVMoZLrcIqG9oFOFrKWWpaEMhD5j9Cp90MzVuEca/8pTciqCxrooOdLyCDna71kcHOl1J9RWWA9v3QRtbPCixhzU4ONcODHt9hG8YSDtE2Yd0ekTahIlCdkd2u48mT53t80VBOTA+jIzPqIKxwa5A6pE6DOyRcDI5iw6HvEpHw16x0fF90+S+GeMmTKYpXzwmCzW7/7007pMH6bToGU769D5asmy9PM8q+cQho8eokuiNpx2LkvHHkovo2PyLac6Qe2jGF/dKRR7TU4xSwtrScZE/7jm4dISjchFCqJOz82U8KPIf2tSbMNJHY3Ya8aKssd1/ZY8HiYZITs+W9ySumeKIj3z2YkrOzJWbv9TWVNHHrzxEFVsvEb2ANrR8mOitirIO6PQzyYuTJ5Np3qhn6dhy4ZxDLqKQCTeLhhIjDmH4jyfnyjxSUtMoO6fARjm5hXKvC8SPGjeTFg2+R6YL454shPfUjotoUI8/04oVK2Ue8f2edJbzuUspOcvI40joahcjIkaKqybI+OT0LMkbPT62yy8kn7APSGHk36RiVm25mGq2GaPuOjH6TkxMMNLILhD8b+tII2np1/IwwE1bhHOKvtjobYlOCTok+Wsvp/qIu+jAwUPyUMfUY7vE71dQ3Q7RUREKGiYEHNfk4wdlHpAL6fzh5BQq3N9Txp9IzqDGMGPe3kbCEOFZ3HM8cb9Qtqvt5RSdp2MH4o165BRShDDitnhBCVO6yXhQ6cEvLEOFUSTyEG2akVsl9w/p3KkdbRz5A8pcfwUtGXYXbYIjE85206pJcu8Xf7wCoS1wBtzCKZ1o79wbaO3Xt9Gy4XdS3qbL6YUnfkIzZy+Q57ChHKj7ySWiwyWM3NGF11L9zrZUGfMXo5yQ7x6/dqSPjmJyhiHfSetmOONN+UY8ZBAHwuvGDMdEcR5xwhE40hDGLTkzR95zeNsiV9lL2jBTxidn5AhjeLUwbuI5hWJ6/JdMH/fED3ja8bwh33kyPiNHdHDgbER7VG8VHTfT8KfEDJf71aAeeh1AcM54HjuelcS9RJkrr6T1o2+TnYJaoWMnFl5Cw4YOlPVNPnmCYo7k0rIVqyn+RD7FHsmWlHQ8VaZxIjmTTkdeTAlzrqc9s26gQ0LOMeUK2WDZO5EUR8f7Xk7HB1xlkQifPHJAxh9PKTbqocquoOJ93eXeMytWrafT4VcLe3CXHG1XbrmE4mZ9j44uvormL94o09i0VnRwoBdqGiKccixGxksdcsnjdNglsg64ByNNnVeQA7ZJJ48fE4ODK+1t9qKwrfHhRrxot5jOP3e0GTrRkG/Yk+qT4wz9QScY9h9lFnYhLavclwbkSE8DsoBy+BzYmWDCzky545lKe9OMHdWA09H3CEZfZ6PGHaIxBbBEcvq0qVSy4RLKEgIzp/89lLP6ClmZhbOsE2EpQihm7FXyWYoRRin+SjodYQ1BgxmBsVD7CI1VZc3lns0IDFMsOPeu59v3UebaK4WhuZ0K111Gp7ZdTGGT7/D1zE7F/l50hUUP45MH5LRrnVCMjKVGGgB6G7qwqL0d4MBsUX/hwBYOulsI791SeBd8+V++rQDPxwhs8bQeQkGFYxF59/1YdFCEsC0Q5RkwwDopNuAUIvgPQVVpt/K+r1YYy1UXU/EG0YMX987sKzovGIErIzDwRueXbT9SyI2plD5SesFnOwJDJy4rthdlid7vCGHooHxzB9xDk3reQOu3RBknz2IKUXe0kMVmTCHWle6j8qTPbVSWoG3xeQ7fgTHOdgRGxaIjrOogU+Ea8wYBF4NKe/+fGRl4BIal+omzxTOiM/G/f/wvip0uRvZihD53dm/f2Yl6HUAF5kZlsEnrR4kRvcg3X3QUer33Ezot/s8Qdkk9dhx2b/bWAza7dyhbGYGFixGY6HDliY4Z6ogOmm02pU7oK2RBrSfq3mDYzvz8PPqqw01Utf1iip76fRrR7WE5is/YZ+1MKOUbnSZ0aKEb+H+rIAbS0vmJPJG3wLLlKyli0vVUuvFSWio6V++/+nNKWnwdzR50Fx0+ckLeE2gEJkelbnmcsk7HDjSFCD1qMg+BoKcQm4tADkxfqaMXLjIqTvQehDEUvaTGqLY0tueD1O6fj9P8GV/5dr9zM1QgRlAOjBWcp+BwrRc9VxMtMoUIAWUjxbT/f8xIgQBTiME4sPqoH1J9tJ0aDr5sxraMA0NbSIVQad+PzUhhkxNflkotjY9Zj9NKPYBtf3K+h8jeap1YrdcThGkZH/AODO9xoJzIA1e0WXMc2K6rKG7G96QhwWhv/+wbqHK9SMNEi0whZo6lys2XiJHoxbRlzK2ynFtG3io6NWUyGgsg3Aw/DCWjcEobKppzqYMYwSi4Wx4lyobugRxY6f71tK/ddTaKf9viFdAiDsyUFxuZDgyzDbO/EDyMa0PDujwiZxiknB35I40cNVreE8iBnUanYZsxakcnEbJ7GnpYsMi8w5A9OKzPP/uMoqOjfWEfkoTjhzyrhI6PMoUo7V5kHs3ZsMtn92wOLMA7sIT9e2jegNtp17Tv04aJt9GO8bfQ9rG30oJ5M6QMjxg5jqb3uZ1qQi6i0T0fomXD7qTwSTfRhMGv+DrE9TE/c9iC+vAfyjgJ4cDSl15BKctEO4v805ZfRcXrRblMBwbsGH2J1ONRPR4yRj/Quf3X0djx02R8IAcWHXOQqjab9dvbRs42II2wzcpp6HsfddoT2BgTrdqBCXMohU0aQ1QKjIDA1VkOys1QgRi5O+ZR+D9utNHO/xNpmCgoPkXlG0RY5DOj730+ozh66IfmHYEdGOUvM8qmkvZ+yk3BixUFL83ZQwUpO2yUn7zDjA3OgbnlUVhoGdwWcWDgv17XuMfNSAEoOHpdKoEXyjsw1/cQ2dbR+3odQA4HppcD+TTDgZXuuJ7avfFT2jRGKJVQmm5Y5IE0TATjwFzrkWxtjk8ZI+x8AGG1pIlgHBjqGTvjRimfuG4aLcoLZ23ifDgwKllBs/rdK0csp8Pa0vAuwhBqnZIWc2BC1zeMvM0wZAibDiwjM5d2Tca0+MVySuzoomulMezU7lUZDwRyYBJubaa8A/OVXejN7l27ZL1UB1ZaUmKrIwj3qGAHtmDJSnHNbZYDwzqDmTPHUYc3fkK9PxAdw+Q21AUrOoX92xGmnNjvVo+0IWakqJLLlK5NLoQDO7n4SprxxX1yGTym+2OmCptWn2veIOCWB8puIpADmzNvqXBat8hXIpsm/IDCp9xEyYsvp9Ii4zORPqKTMKW/GEGLtp7w6QNy1qlw42XCKd9DefmG7LRqByYVPFvck5NnI1XBcb+eBsiHnOnORjCFBZg+fQbN7X8PnRINOO3z+2mnYHb6cjGkr7YWcTTs+jnVi5GgjTaLHhyjfLFogPstZxvbhoa3v8mMNOCm4KoDg8Lo8apitIQDa9jzhLMecN4mpAPDKixt+S07sMHDxgoHJe6H8xA9sq5vCcUSDn9s/ydp0+bN8h7sj6+XQa1HQVEZffzKw5S37nI6KXrRn7z/OK0bcRulJI6QBzUA+vOglnZgFGlOscAZcLspchHIgXXv+TnN62e8cxzb60GaLQw80pkz+Ge+2YEqkZ9eBod8u7SZzYEJR/HZh8KQCSUv23QprfrqdvnehXFeHFjhKioWhmXTaOFYBJ/gREvXid65Arc8zsSBHVt0DS3+8i7j/Q3atQWnEIGsLGHYNXtSXW0ddKLXAXRGDkzYupmhKeKaI/9XHVjlgfZUmfCRjSr2Wh3mQFOIQE5aEuVlHrZRldK5CsaByREVv1fCFYMEZQRG20XnNlSjsCvMyJaZQoya/3upNxgJyveSQs6zNl5PQ4YZo+oWc2BQtqVLl/oWcQD4Hy+j/aFFHFgABcf9ejwIgPGe+HVnOi2MVOSU79PkPsLJiEZbOPB2WrhosbxHAr1JncnKOzCK/5nsoWC6oWFnW2l4pcFjFC2VRmySSB/vt/Byd/kga7UO4FaP8+3AKPGv8iU+G205bbBGCA2jLNrOB6Y8Y1Xc9p3hgnd3UEN0W3rrxV/Q8WXCCQg+VO39JS1abKx6a8qBQaBw6tJbzz9irA481IZ6vfe40aOn+b6TnPTnQaoDa2w8TZm5lZSVV+UjhIW4+OAmFy39DmznqDYUP/MG6cQmih7kqJ4P0exRL9OcOXNkfIs4MBgAdrSYHTBnCBgt4cBoz384eYF8TVTXNNh4DcrIUVbECbjloTqwo1//neLeu95Gu1+3evO+ERiMKtcRpDgwvc1BBUWW8wnKgbnIBXjIQBjfcI0eNYp2bN8uw2fqwFRSHRgOYdLTsMlFQxWVHvqSSg9/ZZEIn8Y7UxOu8l1htUlQDszNuSgOzC0P9QCpgA5MIDsLv6MsFtnkO/Zhu7PG/yATLebA+OQnPl6Nz27EuY3+cOv7K+jRLuttNGGzdVpW4ClEd8WA4jNcmSyIMaBfb0MhhBGQQ3IYAtFwazZGmXe45yFfsptYMPoZqt/RVo7SsEDi7Zf+gxrRazdRU9tIWVAuhTKyLUcNBDIicGZ6vKoYaAw9PhheqUaEkv5KO6fcIofrY4TDjZh7E43rfgtt27lLHg1ItbE05bP7aMvYWyWfBnV8VK70y080zgvduCXCLmxMyhRiaWmpowxqPSTcpiZyppiRgR0YoNdVz8NNLvj9gEQAB9bo+p3M1WKQpxh+t3qkWAso+NhElZor35nZxZSdW+ogxpl2bGCIgYyMDPq82z98DnJgh0epHO/ttrahRcsMHcenC/rzweRhOzg54X+cvFKnIUt3OuNBxevMG/zIt9JBOzLiNVt7gYJxYOAhozBXOLDcLDqwfx/tidklw6WFlgMrC0K+3RzY4RzFSQZyLgJ6XfU83OqBDhMjoAM7Le51c2AN1jJ6tzxUB3amnSdVvtE50ONBjGDk2zEAASU+LR2lz4GdCe76eLU851WliVuCd2BnOwKTKJgpRxtSQUGonNK7BNzywGaRPogRmBxxgdRhtwlsGqk/H0xDnvcR2MG/GWVnPuB/wYu6unrq2rUrna7YJV8Mr/jyDhm/d/YNVL7pEkoM+UzWccqUaZSfFuugomzrqM5AU4hARs4p0XuutVFltdVh0J8H2UdgjY66IhyoY6OOwAIpOEZg4c9fRZEvCceF5b/iimXcdeVWm+Wm7HbworLU2gaqJUZgbvUAMc52BAbdfuOVv1HO2itomui88FTSV10fohGjJsh7zlS+bZ2n/X+wjAuT4sAayw9Q9d4XHdRQGmfe4Ue+xWiJ0RIjsOnhhsOZFZ0vCf+v2NP8Edhs8ey8uFKaGemcQgzkwM5YvpsxAkNaWdn5ts9yEFY77m55NH8E1rR8B3Jgwcj3iiHfo1E9xEguqo1c8Tum54NEh/5uH4GdCS4IB5YtlBCKohJWxihwy0N1YFUnxlJFYi8blR/sZca2HgdWXJhHuVmpNsrJTDFjBUrDnbwC5Ta9QlCdYgnGgbm1mTo60uNA59uBTRz1Kc3qe6fssGAFYfpy47uxiWP6mXe451FhHrwPtAYHBhTmZzcpF+fDgdW6yDeoRuTNcMtDdWCFa16gjFFX2ChtmPKuWsCNn24OTKVmO7CQTOo5Yg51HjjR5wQvRAfmlkfrc2CnaUj7uyh/3eV0cN718vvTBYPuIjr2t2+HAzvTaRzVgen7moHwDKPVODCRnx6v5lHnMlUEOqUouFv8t9GBCfWkdUOFgcXoXYy8S9e0of1Txf/1Fj/d8miVDuwcyff5dmAJq56QCwH2zb5BfhqBd9b1Wy+ihIQD5h3u/GxxByZGYCNXxtGnoxfS3Jhiz4Fp97SsAxOAHOmydfApz4ExLgQHVltbQwW5wlkolJcdOA/PgVnUHAeGb4bc8gik4C3twNzep4AY58OBZRafomWx2TZaEB04j/PpwLp27Uaxm56ipUPFqHm3sSMPFlxhemnol8ZUKODWZufCgelpeA7MopZ2YJm51ZSVh9cSFhWV1tkdGLalAbB9FGPatGlNrkJ0c2CTtlrL08/HIg4ogB4XTB5qQwZ2Lmf2krs5iziyRYPoSjEpJHAeqhFBfnq8mgcOh9PjQTAuDLd41YEFs4jDrc3QCWDocaCWWMShGqrAI7Azy0M1InD8enwwcqHKdyAHdqYjc17EAQSS7/TiWkf+E4OQPXURx+kDf6DFQ+6SOzvETL+RVgy/g/bPuMqMFQNbl0VKIHSqGG55oOw+JD9jOEb+hgykfBQLuLUZeMhoNzuBOsyx0+A1Vgc+mEUcE0WbzRQ8UulIriLf50j2mrWIQ+BM8lAd2Jl23FX5DuTAzlS+0ZGGo/Q5MAjjvn37aMKECRQXFycLgR5tfHy8mYwT52ME5qbgEBjGt2UElllc46hnMA7MG4FZ5I3ALGrOCCy18JQj/2AcmG0ElvAHKt92CX3y3o/le8Ue79pPU2iJKcTiYsge2tWi7MzAsqd2bH7cfYPDZj3zdbgZG9wIzM3uLY6yNrD1RmAtOwJzywP+6hufQsT3Pitjs2h1fLaPVsUJg1rXsg5shZbHapFHxSnPgTF5DswghD0HZlCzHRimEPE5C1byYmQE59XC78BgtPT4bI0Xbm3mOTCDEPYcmIKzdWANwoFNDcuyKc60cGHsai0GfP+d5fRQp7U2erjzWjM2OAc2JdSeB+bBS6s9B8bU0g4s5nAm7TmWbaOCUs+BMX1rHRhP6zF5DsxHapt5Dqx58p2bnUV5Odk2Ki05Dw6suCCXivKEoCtUkGMVLhgH5pbHv/W0zhC6UBxYRmYWZWZl26iw8Pw6sMTUIgpPzLbRzgNWHufLgbkZ5SM5ngNjutAcWEpBtdCRTBuN3W6dGg245eE5MIsuRAeGD7ZV24twa3RgkzX7DdqWdB4c2PxdxkaXKkFhGXBg+G12VI6P8GFgcxxYRlEVbdqXbaM1cXYGDN+QTCM2p/jo600pVFxZZ8a2jANzY/LmxOAdWNTRAnpcq+d97ZV94gR0gQSVFVsObKvITy/DpBArj2Ac2EaNl6CII5YDqygrcZQB5VLxXXFgZeWVdDIt20bHUpQ8WokD25mYa5M70L3t7LLnlofnwCxqjgM7VdcoOup2e4GOfB3OgzHhVo/mODCk5RwcZMm8GW55tFoHFhoaKm+eO3euvDJwwKAOFPBUVSXdLYRcb8jR6xKpQjAazJ4XbXylrtJEYVArKyvkPYUlZfTDLuttzz/WdQMlZxXKeH95wIFVmWkcSDW+w/CXB+jhzvY8ftRtAyWl5vvi3aY60TAcfyK7hJbHZtto0S6RhxkPmhJmLwNow/48X/zx9Dw6eDLbRgdOGEKJ+O370x0O7P4Oa6laGGXE4z5dIEGr91p5fDBll+150AMd10k+Ij4lt5SmiNHnVI0S04t9ebgtM14en+vLY1tigSN+qqh7ebkRD76D//o9CaKdOA2d1yAoJMfjjDVdMdT2ALkpDgwqx+txIDWN4tJyVwUvLCmX8ajHuJ1ZDl5FHTNkE7Q32dlhUGUP9chxKWdZWZkvDzdegVguXI22xgs9HgTDwfGB5HtDfKpDbu5rL2TPlBuQ/jwImxpzfMMel+OCdhonBCPezTGAMKLnNNzaFGXn+PDD+Q49XLzbrutuaYCHiMOI2c2BPfVlqI/fbs4ebcjp+7NJc3Ye9d3j5sBUfkPG3BxYSZkRD3KtRzPkG2kFkm/YMJ2fK+Nygpa9MqHzk4RzUfVjsrAFOYWGfIPcZA/E8cHIt5tt3XQgX8qOz4EB2Lw3SzyMVYg4aXjdunW+PRLdcLYjsBrRG/ih5lzgwPJKrV5ZoBHY0dyqJvMAHuq0zvY8HFhKvtVbD9RDTSkI/I4A05TqslqQOgLbcKDQkQaeYQQzApvi4sDWJVgjsHYz4mzPg+AEGXnltTRdex50Mt/qobo5sJV7rRFYyJESRzzKpQyOXN9bLopUeqgar0HqCKyqtpEmCMM+KVSMIE0aL5xJfaAeajNGYLX1ohcsyq2213Sth+o2OopPtUZgSVmVjnhV9hoFU2ZHZtH86GwfzY0S5aw5vyOw1XsLZLuqNFWRvRYZge39hTHiUkk5YDGYERjaWG1z0ApRdgZ63Tqf9Gl2N7lozggMMwzGfokWFWgzDOdjBDZyW6aDF3vTW3YE5iZ7syKDH4E1iuLqNgmvgMpPtewI7EHNfoM6zor/5qcQW8KBLdudTg+LCqp087vK+VYCgRzY6n3OUQUamxGMA3ug41pbHqAPp8Wasa3Hgf1zQiy9MSnORr2XJJqxwTkwtzZbtst6p6ILLEh1YNXCgbkpuOrAUtIyKS0j20ZlFcE7sPJT9fSINvp/tOt6Kq60vktqCQfmpuAVigP7alMqjd+R7iAGFDw3ByNUi7Kz7LLnNrVcUWo5sDVu8i3KxWgJBxZoijwYB6YbXNDa/c1zYOCNzq/mOLCwo+7yDWPNCOTA4AT0NFS5KBR6eF/71TabdW+71aJjY72Xd5O9hAzLgc11md1S82gtDuyEsD3q8yDdtn5jDuyXfbZII6ESdrBntIQDWxmb4Yi/Wzyj4kJwYNsOl9CCmHwbzY22jPb5cGAJqSX0eHd7PGjjPquu4I0e//yICDOWqNeC/Y74hzuvk+8zGS3hwGZF5dCc6Fwf4d2o6sDclO9AptWmc3flGYcNKjQhxFKcYBwYZPWRLutsNGqD9WH/4ewqWxlBmO5gBOPA3HgFYhzLc1FwxVAB+iIl0PZD59eBQQ5Rd5UwomJAvjGdDWOk0vaD1gGLaGOdn+j4MT6eHutojzs+WmXGGoBe6nWFkWRcCA6sqKJWypr6PGRRdWAzhbzq9iJJ2e2jJRyYWx6LYq0OQ0s4MOxyosaDMAPAuKAd2H/13eaIxzOMC8WBrUsocigODChj8/5s31QY083vWo4YCOTA3pq42xGPcjGCcWDIA2VX6bVx0WZs63FgMyPtAgtaGmc5sILyGiEHdrnAu9JqZXFPIAeGzpP6PEiVvWAcmFs9xm6ydGVhpPPdkZpHXUMj/fKzbfS7/jt89Ju+2yk3gHyDGME4sJkRTsOPkTLjH6MiHXKDNmME48Dij2bRvuPZNjqeaTmwjS4zDHj5zth9vNBV9kKSrHbX2wOkyjeMlh5/nyLfAAyozotk0QFlBHJgg1cdsrUXCG0YSL5b2oG55TF95wkzluinwgbqNglT94ya+kbqsSiJPl1yyEc9FyfZpq/d8vjZJ8bBtUAgBwaeQI7U5yFbmUVWh+ENYfd0fv5Xv+1m7Dl2YCtWrCB1GxYdbgxojQ7spdGRtngQBIyx7UCOI/4eTcHPhwPThQX0xoRdZmzrcWALY/NpoejtqbRmv9XTDsaBgd8//3SzjeaEWzusXygOTG+zxwR/s0ssBXfLA8RYE5/piAsk36Auc6zj6V8eE+WIV+U7GAfmthJs00HLgb0zOcaRBgwP43w5MLcFFuv3WvIdyIH1XpTgiA9GvlUH9tNem0RdN9joTmWk2BIO7FefbXXEq7KHtNzkG3kz3PJoaQcG3qrxILQBA22jx6MNVZyRA5syxTiA8KuvvpJXFZhTPnnyJGWkpVB6qp1SU5JlHEiPA+EZjpf3uKShxrvlod6TkpzsiAsmj2QlPi3VmQaI4880jzSFF655KGkkJzv5FVQeIl2OR356vJqGWx4g1I/vcYtX80D7Ou7RyunWZoHyAKlpOOKDyeM8yJ4q3y0he255gDj+nMmeII4PKg8tHnS28g1KEb/zPa71aIZ8g9z4eSHId0B+BpOHwm89DuTIwyUNNd4tD/2eZFEvndR4tzzOl209ceLE2U0hevDgwYMHD98EzvodGL5nCQSs428K+A6gKQSThwcPHjy0NvBH8+qHv/6QkJBg/ucOTPc19brn2wTm11k7MGDv3r3yip3se/bsKf/XsXDhQnl99tln5dEkOqZPny6vY8eOpYgI630LIykpSV4TExOpQ4cO8n8VI0eONP8jys3NtX0PBPTt29f8z8CqVfaVSzt37jT/M9Cvn3UqL2PYsGHmfyQFJS0tzQzZwVOus2bNklcVyAcff2KHhkWLFpm/OjFz5kzzPztQbnyf1xTw8axKOsAbNV7deQJAWI2HYrgBbb17925asGCB+YsdOJ5nxIgR1L9/f/MXO/B+NRAmTZpEffr0sW2XpSI1NZU6d+5MS5cuNX+xAzuoDB48mMaNG2f+4sT27dvpgw8+oJCQEPMXOzIzM6lr1660ePFi8xcn8PH/p59+6juSSAc2Cfjwww9p27Zt5i92QGZ79Ojhl5cAvs9EGphScQPaDW2yZcsW8xcnUI6OHTvaTmJQkZeXRx999BE1ZQ/mzJnj+lqBER0dTe3bt/drTLFyEXlAl/0B36MOGDDADNmxdetW8z+S36nqUHUdZYCMqEhPT7eVTbcNjPBw473Yrl27bDvAqGCbMGTIEHnVwbI/evRoeVUBewnZQnsAqn0BcIwVZI7JjR/gE+wICK98cNSRCn91Y4SFhdmOz3LDr371K/nBsD9Av2C/9bwZcLywzwcPHjR/ceK1116T5fc32MFUIXiM75PhtBgt4sDONdRvOAA4AB2ffPIJZWRkmCF3oLFhDJs634zx5Zdfmv/ZgflfCLQbBg4cKIURBCe7ebP1MrQlsXbtWikUqLNbuy1btsz8j2jjRmsxAAPlDAQYSdTD9qGqgh07dsgrRs9ffPGF/L8pwJG5oXfv3vTZZ5/RsWPWwh8dmzZtouHDh5shJyAPgwYNcu34MKZOnUqTJ082Q07AmMLY+KsvfocCcb3dAOeAcvrrTR8+fFjmAWflBsw0II9zJTffFqBTBf2CE/RnWMHHdu3a0f79+81f7IDe4Hl0GtyAjgI6T3rnjoGOKOR+6NCh8soddAaeg9FVSQfuef/996XDR4dZlwvsgIS0QdBZt87NO++84+usIw1/HRN/gHP310F1A8qsz4jBOY8aNcpv5w269d5779GePdaiIh1vvPEGrVmzxnVwAyDtt956Szp9FS3iwMA49GrQS3UDj66awqFDh3wjKxhoFdyjBPPeffddvwYTPQH0YtDYuuDpRrup3jSABtEBgQZwyCd6ZHrPzt8oQQd6ERgZ/OY3vzF/aX2AsYZQQpjh1JuaugDvV6+2r5oDYCSaGoVu2GCtVLrQERkZ6RjFMwqUvfww2gsEt5F7r169zP+MXrPuJHUH72bseOSWnZ0tR87+sGTJEvM/J6DrcMKgpnruMOj6iAKALEBPMZp0A3awgON56aWXbHxzg78ZEAB1xMi8KXBnBCNKHbAfr7zyihzRYpSkA7yE80FnGHqgG9ZgAIcF3QHgePTRJHQLncim+ACbidkpPP/xxx877B4ceaBONc9urV+/3rXN4HxRXxA6BHp5dAeoDzjOBIEcMce3ihFYSwK9t28SzenteCA5NYgpoxdffNH8xcLKlSvN/wzwdA0DHQqMnGDMwPdgOlJugKGEcUAnzQ0TJ040/zN6irqMoWc5e/Zs2aOGUdJHm1BGdd83t9Gm2jP1N80C54AOntt0VTBAPTCNg7Li/zM1RHDAMISBjBAOytV788EArxlQTrQn/m8udCP/XYI6/daS4FcemOVoapbCH9CZb2otBDoRGEBg1gkjVsZ3zoF58HAuAKUN5p2eBw8eWg6eA/PgwYMHD60SngPz4MGDBw+tEp4D8+DBgwcPrRKeA/PgwYMHD60SngPz4MGDBw+tEp4D8+DBgwcPrRKeA/MDnNeUX1bjIz5KAR8uYlcJfMyMDznx7QK+T8Bv/LW9+h0EPnjGt0z4Wl79aBe7RuBDRmyxgmfxkSC+ifH3rVFTQLqcTjBATapqG2ykA2VB/UBNfaCNb5YmTJgg88f3Q/i2B//PmDFDxkPA1C1k8AE5vsMZP368+Yu1cwg+dsaz/DFlUx85qwDvUI6mPqZWgTZpbGjwkb+dM7AsHuVpCthSCdtU4cN31AkygGfU+qk7hOAbFnxfBf7w9kS8WwrkRq1/U9tKMfx924Zv58D74CDKUZNFVGsS/tfgry3cPgJWgfqMGTNGEnjEMq9uFKBufcVbH+FDaHzsD+CjeQAfX+NZtDVkKNBmBPhOMFidkBDtUVucLSjHJOvQRbQxvq/Dd2doc3zrh7KoH3OrH+ujvgB+4y2WYmONo5VYX/l7P/17Rh3YiQZ5+tvO6rsMz4H5Ac764nNn9LPDAOydx8BHrviaHV/kAyy8AP8Gx4SP8V5++WUZxtZGMTExcleFAwcOyN+wC4HbF/1wkviS3t+2OCgLdgzgPSkDAQfdqcf1T1YOHWRgWy7kqe4JiZ0xsBWXrkgw9PxxKAwzeAHDio96YYR4Rw0oMhsj7JKATgA+du3WrZv8jXcVYFnEfnoqwCfco37wiA+U4TgBdbeKplAtnvF3vhEDRoU/SMY2NwAcEcrKhpWBduQtjbDTAbb5wp6VvHUO2hoAj7CdGYBdSLArB3Y1wDZYAHaYQf15ZwRsdaQCuzZA1tRdLN58803zPztgJPVy+kVDBdHONsJTmLRDkAbsjuEGbGXEgPxBZvSPk7F3J++aASMORwQHyx09NuSQb64b8kPHB8+igwTA6YE3vIci8lIBmQV/1C2NIF+qPjaFxrpTFPHClRT16vckhT9/mRljAFuWsQ7iY3TsvIL9EnlfVegGgLpyG2J3ItQJMsLbTYFniOcOLz7OVYHfodP61lKB9jX8LsJzYH7wvbeXy8MkQTg88GSeffcD1YF16dJFXtEbg3FnhVF3hoAD4z0Y3377bZo3b57cU1Hd19GfAwOwVRHnw+A9GXlLq9dffz2oXhoc2ISdGTQpJFPS2O3WHpIwenC0LA8wFuoHuthQVN/iSXVgcEoABAu9c4yK+H51o+dOnTrJKxQb2wYBMD4qdAcGIH3mL4wI5wvniM10g0GVGA1nizoyZSijXqSHuvN2OehgqNsuoUePtlOhOjCMpnjkgy2TAHZgqkOCAwNg7LDBNcAGkKE7MACOSd0WTXVg6g4F2A4q0E4YPjQIR71VOK3tJm1p2oFxhwtQHRiA2Qjeco2hOjCVV927d5dXdmDqc5wf7n3qqafk/+poB9AdGIBdT5iP0IfmAA4s5K9tKOyZiyTt/D87H1QHBhnh2RK2BZwvtzvA2+tBr5588kn5P/Rfhe7A0ElSdUy/34MFz4GdI6D37m9j2O8izmR7mW8TYLg9+IfbrvKtEZju83D+4DkwDx48ePDQKuE5MA8ePHjw0Crhc2AePHjw4MFDqwRWOGEU5pFHHnnkkUetgY4dO3akTdCrlTx48ODBg4cLAHBgbXjJrwcPHjx48NAa4DkvDx48ePDQ6uDXeWH3gfXr15shDx48ePDg4cJBkyOvtWvXmv/ZgXdkdY1Etaed1FBfJ/eSa2holHvs6YR9EmS8SMMtHoT0cQ/udYvHPoSIrxd5ucWrefhLg/PwV44G8cfIwz2+OXn4SyO4PMxyih/0eFDAPEBNxIM4DdFkrvGoY8Bymvf454UpF6Lt3OJlXBN5gILP49zJHucRjOy5xYMC5WHJdxP8NvPwX86m2yxo+QZpcUxnmweI0zhb+QYF4oVf2QuQh+SFiEM8gKtOXAZ/eTA/ca9bPIjL4b8e58+2wo672XfYfc7DfzlNfvgpR0vJd5POC3u4uaG2tpYaT3Q39kdTaXMbqhW1Q3xVcS6F/q0NhT9tp+NTO8r4WpHn7rdud8RHvnCFiKuX96StGuGID3+yDZWnJsn4uvpGCvmDFi/o8Og3fHnEffiQIx7EeeCe0P/V4v/ehkqO7Dbi6xso5I9avKDEIc8a8bV1tKfzTx3xeKZWMNjIo55C/2SPRx6F+7f78gj9sxYvKOHzP5p51FLRgVD5jBqPZ3z1EHm5lTMvepUvPvT/nPEh/4NyNsh7So/vceYheAMeGWkIXoj71XhQ7Hv3+e45Mu5dR/xO0UZoK8SXpx+RbajGo1w1p6qNPEQ6kS9eZYsH7X7zB748Tkzv6ojf+Xsrj8r8dAp3kb2Tcz/15RH92o2O+KiXr/XlkbJogCNezQNX1Eu/59ikj3x5xLx9lyM+4vnLRJwp32tGOeLBm7LkBDMPd34fHvm6L4+4j37oiFfbFPc4ZEu0cfHhXUY88tBlU9DBQX834gXlx22k8Kfs8XjG0iEhey7yXbB3iy8Ph44JkmmY5SxOjPQj34rsuch3btQKI17Qoa9eccTb5PvEXmcefxHx5vMyDxd+x7x7r68c2Ig3Py/Ptm9mdlaWL42KzOMO+QalLh1s3CPSiXrpGkf8rtdv9uVxYlYPR7xNvgsyXeUbz3EeSE+PR76cR+qSQY54lBvlN9IQbkPYc4pU7Ht4Gzp9yLKt4IueRsRzl4g4Uy4Egb+2ewT/0Q4y3g+/0Y7G83UU3/4xR7xhWxv8O6+4uDjfnnquSO1nbfLJtE2QifrKEop48WrfBphMKfN6m3eIPETB9Phdb95mxhJlb5rsiI98+To6lWNsdgmECWbo9xyfYu3PtrfbLxzxIBXhz11qj3/leqpMsTbIDXu6rT1e0JHR1l5z+3v/3hEf9vRFZqyB8Gcutt/zyg1UdjjKjBXs+/slgl832ihxkLEXHlB+NEY+o6YR/uwlZqwBZzlvoOK9VgdE3ZCUKUwYJUZVepLg7/W2+PDn7BuX4n41HgTnzTgxvYsjPlS0EeNUXgpFvnStLT5CdFhON1o7v+966w5bPCju40fMWCF6C75wxIcKxWPUleYJB3iN4560ZdZedDHvP+CI3/3O3WYsUcbqEY54NQ8A9dLvSZ5t7esY3+FxR3z0G7easUK+t0x1xEO+q7OszQPc+H18krU35N7u/88Rr7YpEP6sU74rkq29NbG/ny1e0OGRr5mxRCUHQhyyh2dUONIQ95cmhZuxLjomSE2j4ni8LJcaH4x8F+0xduwHjk14X4vX5DvjkOSvGq9vzOvG7/hO/27GiviwMCosKLA5L3XT55qCdId8gzLXjjbvINotOjV6fKzoZDNSF/d3xNvku6zAVb7xHAPp6fHIl5EpOk56PMqN8jNylrelp//2G6LoNrRp7A/oq24/JDpuyR74oqcRLZymCvBXjQf/0Q4MN36jHRn7ev7aEQ85AM58wYbnvMzYlnFejVvbUKPo3ah0et+fzVjPeXnOyyLPeTGdf+eFzYpzFcf1bXZeFNaGPvvwx0RRIu+9bWhEj4e/Zc4LFdstyHNeNmqu85LDcrUjAErwnBeT57wsOt/Oq3h/iDBCQhZeuNFHO/723XRemCJMS03177wwZf38dbYZFFDG6lbovIQN6vvxjwz7vqcNjfvkQaHg3xbnFd6Gen/wY9owRjgc8b/nvCxqtvOCs+JOgBim0y5BB/5kRn57nFdNQQrt+eBq2vvxdT6Kf/dym/OKeuMOinhJKL1CMR94zotJdV4lKx+nwlmX2ahgsr2cZ+O8cJZa4q4ZhjyKjmrm6iulfJ5YLAxdjXWW2HfFeZUUF9P+ffv8Oi+qSTU69NBhlbKMA0iB1uK8she3oZ3jrqe0pRfT7inX0PYxN1DdIev4nlbvvPq1e4zmDxZKjxd7qvOqKKGdT11DYc/daKOTs6yzjDznZTmvhJlX0JGF11Lysqspe9UVtHP8zVQR939m7LfHedGpk4aDDlMoRNBpy3k17LyGGra1tVOYJRclIb0p9csrbZTcT6Rh4kJxXpmTH3aUM23E9WZsyzgvihVOHfxUCWd1KTgb54VVXaeKEyl/zWWUuepKGtLxESpafxnVb2lDQ4aPk/cA3xXnBWeOI3/8Oq9TwnlBnvU2SW9Z5xXxDyHfr4g4hVrceaUfodzMYzYqL8kzY1vGeW3/3zYOH3F4tHWG4rmdNsRoIaYNJc67zua8qKHY6HEgXqXUzuYNnvPSpw2PLbqGijcJZYpoQ5+89zhR0h/NyG+Z89KVGyf8Ks6LIq62x4Oif2BGCpzs4RsJyDj8r8jeheK8aJdIT69HuMXPYJwXDkoM/8eNNjo63pLvc+28cKL15rUzqGjDpTT+kwdpXK8HheK2oa8630+ffPqFvAf4rjivyspK+f1rbk7ON+a8TtfkUcXSi6hy+cU2qj1oDQxawnmhXqqTBpWVlpqxLeO8YOscPuLEq2bkuXReotccOeUm2jxaGBYUQnVeVG41HOJwRS871ThxFAjkvLI2ThaVRYUtinjxwnNe+z75vaOcoU82z3lVbGpL28bdKkew1dsupgNzRQ9deedVeSKG4t+/juI/uN5HsW+0UueFUTqEFEqOK+RDftFhIpDzSu9Kwzv/kEIn3kxpK66iFaPupOjxl5qR3y7nJafj4ZxVOv6GGSkA54Xf0FEEH0VHsiWdF04sjgxZQMlLLxEj4jY0uMMDdFp0GpIWXkajxxmnaQMXgvNCjz1U9NxV2v5nixct4bzKy8rkieLqcvnz7byoTox+3PJItk4Ybw3OKyMjnYpWXyHLni70uHa7kAchWwfXvSDjgXM78lLJdF44Yn3UiCEUNuEmqg9rS68++/+kcq35+naaMPBvVF1dLe8L5LwaU8dQ3ea2dhJG/nTVMfMOIWwXgPOqj/q5s5zrDF4wTvS9iJKHXKXQlXQqPcKMFUqx/mJhXK+iEtHDrdpyschUPK84LyoTjg6GTCWMWBRcyM4r7sAReuutt8QdKTSs8wM0f+DdVLH9EgoTDqjnWw/Q4cR4OnHiBI0dLwxi5DVO2dKc16COj8qRKuJm9buXspZb9bgQnNfBgwdp9agfyXaqFu25EFPrcC4Rl9KevQnynkDOC7vcLBkkDI5w9knzrqN1I26nOqHg80f+XcYDp+N/KNPOXXMF7Z9zg5x6PjrPXs6zXbAhJJzyMg4KSqTyvATKS0+k6vy9ZpyBC8F5yR672oMHoaNkIhjndeLzNpqeXkXpEx81Yw3ntXXrVs95CbTEyGt0l+upZsdFVLrxUhrZ/SGa0uc+IQzv0Oeffy7jg3JecDjx8fHyRyA3N5cSExPNkAuacF6YJ1+8YAbVbRPCKZR3dM+HZe9wbM8HafWEP8kP0IBAzouyRlOCUMi8NZfL9NNXXGnkU31hOS+K/5mdDyCt9yvD+j2lYWakQIDVhlRuOi/8ztNl34DzkvnCIKgULwTORFMjr08/FcrVmEq7p15HtUI29sz8Hi0deid1ffNhGjdSyJPAZ18MEp5FtA/zgEmfNoxvI5zgD4WWirgDbajDy5bc1JXkUejT11LY8zfaKGXxEPOOlnFerrxI7mBGCje9Thg90VaT+9wvp9rQfhM+/w+aMXOWjA/kvEaMmy8NcK1Q7hNLxGgUaaBTU9BejoiAmAW/lh0B8LFw/WU0QOhUfQuOvIDamhqHEctWDbbABeG8Dosy63KjzAZV56VQfO//oT2f/dlHcT1/a8aawP16Grst+Ybxjo2JoYL8fB8vXJ0X6ygIctEM50WpQk90uRLplJRV0e7du4kaimT6ORi1CJnC7NfeWUJnsvtRaGioTOLwF/fRwW7X2ijpU0tHCnaMcMQf6HwV1RWfP+eFzw5Gdr2N9s2+QdZjw8jbqGjDZTR+6DPUo4fQcYGAzgv/TJ48Wf6wb58h1FOmTDlj52WgkTq/8YhUvhHdhZHZi28GfkR1xz+ikJAQeceud3/kGOaHv3S7jANKj02UI5HpnwvhEQ04d8A9RkOeOm7eIQT6HDmvqlSjdww05bzg+FM3/Fwyv2Dt5XRqqxg1gRdCgMvLK+Q9Evz+D3GY2kEvvMxS7sawm6kxwk6nE63hc8iOTRQ5+UbK33A5vfT0L43OQI87acKEyXT6NDZMcVfu5jivatkzDeC8XJVbGGcTTTmvPn0wJ59Bs/reSSeFMa7YIoxTUhv65N37aeH8qfKeT/v0F7y6zpmH4rxOp3SnRYPvEqONy6lYGOzFQ0SPUnXk6JmC3zzNxpRh9OaAFnFebrw4bjmv7u/9p3Q4s/rdQzHTb6Sji6+hI8vvosHDRsh4f87rVLbROcPWYPP7XiMXSKQsvcpw1kJ2xn1ijQSOr/0PqRM9332cyrZfKjo8bWhaL8E/BW7Oy9Y5C+C86s7QeZUdsmYWAjmvyhN7zrnzwpZDOXhXpVC2qAvj5MmTlL3sKpFRG6rfIQwknhdydGyF6HybgPGG0UwW9zIvbM6rJk3K2tN//bV8tkSMKIZ0EnawOc4LIyiXejQ2Nsh3buWFxyhy2vdoZt97pRNLmH29XMq+eqQY6Qv06Cn0LO4OWQ8bRV4r4yXSRUdOj0c+KL+Jc+W8qjMPy7ioXXtobLebqDb8Ilr79W1y8V/ljkto/9onfQOpoJzXkiVL5A8bNxrCMH36dBoyxOqpqjh+/Dgd3zeNjoa9YqPDIa/SyeQsOnToEH355WDKWnk55QsDM6bnQxQ59SaKmHwTjev/BKWlpdGJk6KHEneLYdBVirmMTiRnSEEqT+ojXxIP7mjM628YJXoOQlHTj2yX8cnZBRThonh7v3pDxp9MTqGYjk4Gg5LTsox7UlIp8oXL7fFCiY5EbDDyyMqjyOcusccL2jP4BRl/8GASFYX+P2FgLpVztiO7C0EXBmb1l7fQwIGDCQd9Zmam0/COt9FxYbyKNl1GR1ZcS8M7P0zZhxbJNDBdlpNbSNk5BTbKzMyR8ZlCiDbMbU87xgnBEAqBzxNwHdLxfurX7wtKT0+n5Iwcl3LeQIc2zjbqgfgXr9LihTA9e7GoY76850j0FocBwXZd4CPiDxwWvTLhdBt2tjWmNiHsQujLtt9Dx08ky3v2jnzH9jwo4pm2FJ90nMLDw+nQnvXy2VxzrvvQfGFohQKmpaXQunXrKCOrQLT1ZfJ9llQo0SlIXno1NQhnfiI5TeZRGv+O0btVCQtekotkfMox0TvFb6z4JhXvbS/jT6akiY7TvY5yRr91JyWnpst7Emb2ccRHPC3KklMo45GXdJDIB44RnRGRx+nDb1Fqaiq9/8HHtHHiT6h86yVSKUfiA0/cd+Aq+vLr8TKNAwuGOPKIEp2Ho7u3U0ZGBn09cgINaS8cqpCnocIADu/yCMWJ0erckc/Thg2Qz1Sq23W/lCvwCR2nowuFgRJlOZ6cJ/NIFnWNfN5FvsPXG/F+5Dt+4LMyHoT66EYMCxYgtzKN9CyRhu4gb6DD25YY8UKOHTomCM8gf9xzJHQNRb50gzBuMHAGRTx7ma89ZBpCVvU0kjbMlPGg6r3PGm0t6l+DWR/xf6NwQsnpxUYaQhfd6sHPFxRXU593bqfTEW1ptLBZaN9ub/9EWMl7aMzYCfKeA8fSKe5oDoXs3k+xR7IlxRzJEc7M4EX6sTCa3PtuY/pLOBRcR/d4kIr39zTySUmnE0NupuMDrrLRieF30gnRVrindO9HPpn1keicpWaWU8eOHSkn/YAs23QxuoKOnFh2DfV49yci33spKyuLuvUQzi9GDAK0NBrDrhY6ZPCzaF93Rzwo7WiYjEfbqotSmDKErZH1EDZh90c/trWXpNduErY107wnWdoPW5sJ2TsavVXG5xScMgYj0CHYfoxWhRxTkil74vmYLv9hf16QtFlCHqTzwpTh2LFjafv27VQjelnY03DChAlSQXiKT8e+9EqaEZFtowk7lR5Io/DQ6A3rDDppLdigXaJ3oMeHC6PGyB5NkTNuEo3/kGB8W/q62w8pAcaupumR14mp7c1YIXeDf0YJna51kAq3kVd1WtMjr6Nj/iXjCgoKaPmY/6JCMdyFkekjHEud6EmcXHw5jR5vTA8BX3xwD83uZ/SUxnz6kBgqi95SmdUzxcePuqAUFRfLOEwRzZwxiD7/6DFpAD/7SPSwxEh2Qs/vU12DGO0IQQPceqYl+7bIOCDQyOuU6BE1NfLCXmMdX7nTEDhR16+7PmyMhg9bI5aTM7rangfxyEuiNsXpWOSoyRg9AimrbqYv8HGkyOfI0mtpEUZWysirvKKGsnPLbJSZXWLGCtTnuzovSrVWxwUaeWWuGemI10dez/2fGAEJpZsneDCgw2MUPf37tGXZv+QWQhJ7Ba/ggOHYoJgog7JgI2frNEce6JnW5Fjy7asHHCXSASUbsidxhqsNK1ObHnkdGfVPM1aMvIQN0GWzuSOvfR9e4tDBve8bPWiJihiDRyrBkClwn1nYJONgyD764C05jQwdLFx3mRyxxk6+lEaMmS3vgZ1z1EPoHQMbU++fboy4to8THWshf7um3kjThv+Sxo2bIO+JPllGMyLzaO6aEHe7dzqFBrV/mN5+6T/osOhIzBQ6/+Y/fiEU3Bp5UYSwP3qbRYn8BGC0xwx6k2pCL6Ld074vO/6nhc4PFmm+834nio2NpfKiY7Rf2MFP33+carZfTJFTvk8D2j9KKSH/kLI3f+EyYSdudeaBfBk5ojwyX5PMjiI1WiNRt5EX3vn5sEc4T7W9QNGiU6vAbeR1KuuIGUtUeHQhFZ1YbKOqPNH5NHFOFmzsTauwOS5HI9aXUGPodXQ6XKOTxkvF6OhdNHfw41IpMS04p78wglDMsMsoPMLYU/F01kQxNr1SCNG1ojcknBb+jxHD+urgVxtS3A+NhtFJwdm889q6dRslrPw1pSy/mt59+T8od8MV1BjSloq2XEa9v1AEVigC3k3UCMcGx9P+9X8jqjSmTwFX51UkeveMqihKX36lnG7DNBnegURP/j4tXbrUvMGtnC3/zmt0lxsl/+Kmf092KI4uuoZmD3hYjJwyZHxQqw3hrGCUmfC+T10qH30lffqBkA3Ig5APudhBdV5CgXRe2aZuanPdnVdKy00bjhw3h0Z3vYVipgl+CKVdMvROmvHFvZSR0J46dTI/B0HnTK0nKMxS7mBWG5YlfEblSZ/b6FTmCjNW4BwvlQda4p2XbHNdB9HujDJhsPR6qPECbvKtTht+0aeTbAu8//vHU7+UU7YDP7qP+vY39BDv4h31UJxXn34jjdGxyBu6mrP+CrmQIGLqHZSfXyjviTpRStOj8mnBstXC5uU47R7eeYnn48UIWcqv0Hv5vzJt2JTzAg5s70FZq6+gzz/8ESUKJ1UdejENa/99M1bgtLALKCfe9+JZ0ZE0OjWGbZVAenoepvPCAOWZZ8QoVTy3YvgdNLv/vfJ9Kaal+33WUd4DBJo2lO8C9TzC7FO9bs5LXbDhlkdpidUR/UacF3o5WdmY/sJ0mEXl5VXmHaKXsVo4FmGcsMpENobw/OM//yVNn2GMWKoqTzmeB9XXW4YuoPOKFXnoDAYpOBvnJZH4U8MwQZhM4be//xO3zLqGqvE+TCitnKNGL0VZsBHQeWG1oV4HzUidrfOqTEui0OduoLAXbvTRzics59Wx+wA6LRwW2qzDm/8uFQbTVJXRD9LmLdvlPYGcV0N9DeWnRdspVfneTeDIslvojRf+kwo2XE7bJ91Cn4ge5oXmvMaNn0hvPvcYJcwRbSn4MKqHkOF4EV/dR85aAEWZexx1LUi3NrsOxnkFUu6apPZ0as8zNqqOfcaMNXBBOC+3BUmK/NYWREpDL50ariK+bstF1Nig6HoTzgv2pnv3TtQY11aMgh+VU9OYkj4t0undVzglAdV5gYeyHorzkthq5C2nsTDaRVn2i461CTivGZG5NH/ZGjkCc3VebrKnOq9Y0QHHPUgfhBHPHsU5FX1Ck3vfL9+VJS64jhLw2YywF4tXmp3dIFYbNuW8gNFjxhl5C37L1zLCdq3+6mbasXGmeUdg57V79oOy7Jjix6KLKmHf1o+8Q37Ezdj598ts9iT0OWFb01uB83IzyOqws/cHYvSBhhMCsnDQ3ZS28irau/Be6tvPeNdWVVnpeB4EIWQEdF57FeeFvHCFQCo4a+cV92NDmFTSnFeg1YaBnNfp8r1UH/1DO0WIuik4W+dFVQcM3sCxMoFnChq3GtMqbGBguE/vfsCMFQI1qattAQ5o25+sNORLc62eDgOyS4ywzc6MVDD830znVbrhEjosFP+0aIu9s24QI0ShuKmfmTecvfMCjs+7VPJhx7hbqGzjJZS58kraNs+abtOPzgDhPQLj1OHxVDTnUjvNvoQaSq1plUDKra56Y7LxQiCQ84p/+yLa1+46GyVPfcWMPffOCx9CC+tJX3V5UBrqD179ueRr47a2tGT52iYXJLHzkvccf1W2t5RbpC8Mc+MWw9AB7LwOJSXRk08+ScWFojOsy95m8RzKqlKUtcBLOi9h6+av2CRHYLrdC8Z5PfV/v5bvw0Z0e1iMdh6hsm2X0rapj8n3pDt37qQJQ9+k8u2XyNkofBReG3ERjeh6P82YNd9IoF504KM0WyCoMc1w0hK7bqa4GaLc0FOhQ7HTbxTe5moz0nReGLGJuMWD7zLKKP7fuNLoeAFNOS84jr5d/mToqOi0fS3qIh1+4jU0YvQkeY8E4lV7gvJUWQsBW6Xz6tCxMy0b8zOq3HYxjf/kAWMlFQxV0vU0d/4yec/ZOi8sdGj/+s8kw7aPu5U2jr5N9sjmD7qX3v/Qei8WyHmlDm5L6SOutFHBWusr8KL8TMrNOmmj7HTlvQXg6ryMZa1AIOdVV1snfoMxtCg7S4wwFJy186oUzktXPCivCrcVdspqQ0p+3xBilSCwJoJyXgE+Ug7ovCiLBrV/gE4uuYYa8ew+Y6UrpVk7EARyXmW7hzvaPGWgSEuFGy+U1YaBnBdljnU+D/5XGauxgPPhvDClh0U4ctQjdLBux0VCD63R2/kYeU2fOoiipxtTbX2wkzlkRnRaBg7+2rzDXb6bs9qQnVex0KuePXu6Oq+MnGrKyquxUW6h9d6fndecjTFi5OVn2rAJ57V2/VYKnfa4nNJs//pPDbsn6lwfdj0dPnpS3kOpvY1n0B4g/K/wyrCtuaIudnugrm6uDRP6crwNjen5oPwmkhLb0JQvxGBBAHZl9ph3adfU79MJLPYR+YPm9L+b0pMPynuAppwX0KfD76VzwrvFKZ8JGyCcU9zki6le2W/A1+5cD1BVkhnZSp2XRPztRqUgqPDQqJiyYCMY5+W6fc5Ea+TVu8OfjcYRPZ2lw+408oi5nNZt2GneEdh5uTqeJGsZu36+D0g3IPnJO6ggxU51p6xGCuy8XF6aa4p3XpzXFhHG+wuVopVv845+YH8epBiQ8+K86nNobI+7pXFA22NJfcHay5o1bUhpg5xl0EfTbrw4Zm0qGozzOrXtIjndUi+cx5axt9LJxVedd+eVsvAi6vKWMGzCWawdeZth7JKeNmNb0HkJHY+cfJPcu1Py0zTI6GQ21uyiT957jE4LW9DtnX+T18TZF1NltWWbWsp5QV/xzWGFkCNd9tz4jXZksPOatfMYzQxNddi9QM5r0KDB1Ov9n9PRpdfSQTHKxKxAY2hb6vux9fmDv6XyDL+2tbzcvEMg+haKmXMjLRhyN/VtJzpuohM5oPP/MyMF0oY480C5UX4Tbrxg53X48GF68+X/EaPGS+T7wYEdRPnFSK79m7+Q8UeOHKGpU6dRxvIrqVzcgwUlcG5T+txPXw/tJe8BAsn3Beu8GuJ/SQ1R99pplzUVFozzkk4PIzaVTlirsT7rKJwXnKNg7MovjW8fZn+uzC8LhD59KUW89D2LXhTOK9lyXgkzLqHpX9xPZZsupTVf3U5T0cs4/JwZG5zzcuOFupLTLb65zivkybb2erwknNee4JwXpl0S49ZQ3urLZS/80ILrDKcvDLKaT0Z2OWXnVtoor8B6j0kp7xmKgCkCjLrwPzooJs7fyOt+2iqcQYVQnHZwYpCL5jivLPM7GOQN+cFVc16ZWXinW2SjMuWdbkDnlTNGGi/sipFt7tYu6XyPvIRjGQyHZeZ/rpwXnFbDjrY04dMHDNlQRhPynZeQmUaMAIVOy6vWcQrkvBqPdXbYk/qwe81Yy3kl7N9PS5csod27djlkz43fbs5rRkQWzd6812H3gpk2zFpjrGTE7jLRYvSD/w8vfdCMFTjZ00hDJbyLMxGM8zqw6CFKWHq9/EAeC+L2L7iBEhaKzjvjLJ2XBN4Fwv6iLaHvSCPacCxRUVF04KAYYQkbclrQZx8Zn/dsG3sTHYpdLOsABJLvC9Z55ecVUk6OUHCFcnPzzdggnRcMit4IR7ANkRiZx8XR1P6/kN+aYQWSdDpCUPAlt4r6jWLYvqWtRZvb0unyPWYs0bJBV1IpPgCFERMNgKWpdMw65fhCcV71G7R6CDqdv86MFXL0vHBe2k7UmHYFsKMKnT4ihbBi8yWSj+nLrhL/t6Ehw6yziAIpd5ePn5Pf2PRv/5jcrgj7NE7vfQMNHzldxp8X54UFGzDEmNOHQrITDdJ54QTxuRM/kB+d7xh/i1yujG3OkOa/3usi7wFcldsm34FHXvg2EM4L5UtfcxX1/Uh03k4F/0K7JZxXnTCMPd/9iVzVVrHzEuou/m88eA6mDYX+TPv8fqOXrjmvllhtWFoi5EKzJ1lZFr/ZednqocleIPm2nFcOzQhLd9i907VFVJnwkYPq8q1PVgKtNqwoy6e8zMM2ykmzptqCGnntutmQf3TA4GCwmExdKp82VOR7sZ1CBDXHeQWx2vDTd0TnQeiNnAoW5SjfeAmFbpzie48ZSL4vYOfVtHKfrfOSCGK1oVQSNQ4Gr8JyXnIEIhp/Um/h/HZhHvkhokPPm5EXjvNynd4stJxX+eKLqGLZJTYqXyDuEUB77YpcSCO7i16xMDIjsAI0rg192fF2WrRwobwHaEq5Dx06TLWHO8v3iqvEKPe15/5T7sVXsLINnUgrpVOnTgXnvKBw+nQc9js0EZTzQhvqvAjSeWG11I7Vovcr6j8Wu6gLQ4sFRWO7fo9GjTF2AgFclbs5zkuMvDA6xLdyacuvoh3TbqElQ0THqrplR14HOlxCiT2utaj71VSdoexNCB3injN4j/8P/q8Z2YLOS6S9fdKtvo9rbc6rNMrZ5tpIN7DzMlYQqqTyomWdl7vdc5NvUGWFsttOAOcFJ6Q/r9YjKOcVYLVhpVzJXWKn3BJRfuuFlRsvVOdVm/Ai1cb+1k5xv5NxCQkJNG7CNKre3lZuX/W5GHkVrLuMJoqRYMg2Y2szwC2PZjkvMBwfwi4URoodA3bawEfK/nAhOK/58xfRxhG3yGEp5lKzVl4htwuaOPgJyzEE47yEocNHjXBSx7AqDfGK89r09RVy+F0RcolcCTV74L10av+LZuyF47wq118kjaA0DMIByR590VozVgAGQeeDaUCw68mRQxtpbM/7ae3Xt9O+eTdQ2cZLqV6MoiZMnCyVEmhKubdt20YLxr4qXwQPxpY4e9tQ1OTv066JbWnNJmOJeDDOKzsPL82rbJSbb2zmDJxr5yVxarDcuf7LrkJ+RMcFU85fdb6P3nzrY7klGOCq3M1xXhljjREIesgoH48UW3ja0LVzVh5nRmKRQoWD38WllmwG47x2v3YRxb13vUXvXkflR1wWbPBoAP8rzquuvtFRhszcSjPWQEs5r6jISPpy+HAqclmw4cbvlnZeZUfHUOnhr2xUfsxa5XdenJcoj/48iPUccOOF6rzy8yB72IXDTjaoHWrIHaiy6UUhzXJe+Gfx4sXyh02bjC/WJ02a5PtfR6Fo9Kgj+TRTNJxKk0JFxsVF0ujiHjcGQxAQD4Ii6/H4jePzXRQThLQRX1HdQBO6f88wAILkGVjCaOfFvCydL+6pTOxOVfvfcBCnUVRUQlETrqShwlDJXcr3YxXQT6g8Z4eMLygWCsSjO8UI1O/5o/m8ez1Qd84DVz0ehN05morHVB7n4eYgQYUcX1RBdVvb0onFV8vhOZbg0kExTE9eKHfxLywSgg3BwSgSdeCrqFN2bjFVCGFuLIs3DAuWpoOnuEc4vKrKal853dpUbbPqhH/Jj7Qx4sK2TkijaM0VlJZhtLu/uvLzILd4m1y4OAWV38V5wvijrmZbMVUf6m6kUVxCu9+736EUu96+i4pKSikiIoLGDPqnLDu2XkLHiEcmC5dtl2n440VeEPLNbVZ5FFM3WjlFuUuzdzWdhyIXgWTv8JHjVCvkArKN0XAUprxFPotmfSXbPJg8XGVPycMnW5ieUqg8fbURXywMt1vHScge9EveI9Jy5CGIy1BUVkHh+uhOOK+00KW+e1Bm/XmVF5wHnBbujdm92wibz/vjhSp7OxONb7tUmhiSRSXFTeu6avfc4tU8IEN6vF4P1zYz8ygUNu105M0Ofp8Ov0bElcp73HQIFGweIDfZA7F8g/LS9zuosMCQLb95+GSvmFIn/pRODrrKRsc+bytlyue8pk0zzuaJjo6W11WrVskeJjJww8Rtx+nRLuttdOv7ypf/Am4Fq1B6B24MBEMY1VVVjngQeh5AQ+NpMSoy3o9gFZPc6BUGN7MdDRtmvCB165mCVISMFc6r0w+pPqot/esfvxBKjqkb650AFilkiV6gSiVKzxTKoKev9pQAN16o059u8cb3LwYagpjyyFhyCS0cfBfVhF0kvyHBaPF05Wa5RyU4lrPqYurwxk+lc9o85la5vQx4h5mCL77A1kkuWzfBYSsI1DOlYx/anwcp0z+Y69af1+vhphQQaAZkSI+38bsFtoei9MHO57VpLDdeqL3fgPJdXSc6DqUOMsVbwi0PtfcbaOR16EgqFawW5YZeiHY/OOd66tdOdGzoOM2YMUPe45aH2vutF3ZAj9dHXq5T1mXWpyBqx89HysgrmBG528irZJ+1IAl80dNQeXFaMLYwV4yCykqoS8f2VFEqOqc5zRt5ye2hNOdle+flIt8gzCIxAsq3y6hIrQfgZi/wnA8BRl7+ZrX4XRTgxotAM2cgFW7lZPsNuOVhe68W9yNnPUy58b3zQi+fN+XFzvLHjh3z7f7uhknCef2kx0Yb3fXxajP2/Ewb/vONd2lm3/uoIbQtffbhj2nBoLvllNW0r5+SmwcDgZwXGqt80yXU/Z3HKWLKTXRyxdXU54NHiU5Z0ypuDC5RHMuFMm246etrKWziTVQunPgXH/2I5g0Uxrh0jVzWWgt5EQZd7gSBxQxiJIF5aAjD5q2hNHSoGAXUihELesgw/EyKgQHceGFzXofFiAWGSiV8+GkiGCMVSLkDTRuerq+ksqQBVHbITjX5ljwHdF5pA+x8ACkrvgBXxWtB+Qbc8mjOtGF+UZXhvEQ7Y3YBn4wM7CCup5NoxAhjd3u3PFT5Dmba0NV5lVifowRyXrBBjjw0uTjbacOiqno5O/Re7xHUZdh0GrwwisbtaJ7zaolpw4DyHaBzFsy0YePuH1JjxI12irbku2WmDc/MeTVHvqXzwkiep5rxv+68mosLwXlJ8HQEepYg/H/ibTMyuJGXVCxMleFZTJdhVaHyzsuNwRei85L1R/lRD9QHVLiO9u7dS+XVNXRa8ApbwdRFXCQ3D+769r/L7XNy80to6tSpwqDVUX5arI3yUmPMxA248UJV7tLyesrKq7VRRs4pM/b8OC9/sqeO+ne/+wBFvvQ9g7AbtrjuektR7rIsBy9yU6wNQwE3XlxozmvOvMW0YMDt8l2TPFdMGIGlQ++gxXMG+0b2bnm0tPOqjv8HVe990U5x/zBjz4/zKhbOa3p4Ns2MyqNZ0fk0MzKXpoSeifPKonnxZTQ3tuSCdV65efh0w35KBU6uYLQW51UnnNfYXg/Jd87HFl9D4z55kErWC9kSaP3Oi99HqaSsNgzaeanPo5fdGp0XeKGPFgqtlT3S0cMxcz3xHkfp/YKvgfJw44Wq3IGmbi4U5zW016/kakJsbTOo86PyVOfpAx+hYcOGy/hgpm7ceHGhOS8J9FbR9ui9Qibwf4N1aoJbHi3tvNzaQ03jfDovddR0Js4LTuvN9r2o39S10gFeiM4L6enxquy1FudVEfkTuXnwokF3GcfTHGxDQ9oZKzNbv/Ny24vskNWjC8Z5lR/oRRWJCh3sRQ2nLGFxY/CF6LyyM5IpNyvVRjU11io96dx0XmGXCBPfFeeVmp5NG8c+IKdPsX8cttCRTn3fLbR85Xp5z7fJeeVkpjjkoq7Okj23PC5E55U2rA1ljLrCRtUnrU9Bzp/zKqZ/ftiV+k5ZI5xXjue8NFLhVs7myHf43N/Jbyzb41296GyW77iEZvY23t21eudl7EVmn6YqKbcaIBjn5VZOlSduDL4QnZdbOXH8ASMz95SDV+Af47vivLAB6sheP6f09VfJb/Y+eu1nVB/alub3vV7GA98m5+XGi+bI94XivFzzUGYWzpfzmhGeRQv2VVGngRNoXlyp57w0UuFWzubId13sj2jCJw/Q7mk30u7pN8rDieUMgkCrd16ulVcY7Dkvy3m55aGW87vivIC9s24ypk3F6Gt2n+vkdWyv+81Yz3ldaM6rvr6OEmZeL789xDE0WSuvlO2XED7Bt8rufDmvWdF59OnoBTRm7X6Zhue87KTCrZzNke+gVhs2F57z8pwXU2t0XrkF1ugzJx+7h9eK3yxenQ/nlV1USRFJ2Q6qqj2/zgtOJFf8ptKF5rxWrBFp7RFpYlFSQhtaNPgumtUX52xZK0jPl/NSnwd5zstOKtzK2SznFXOn31cdnvMScCvn+XZe+TlZVJCbbSN88M3wnFfLOq9Ayn0+nFdSVqXDEMK4llSfX+e1MDqTlsVm2yj6+IXjvCCXK1dvoaEdbpejreXD7pCravECPzZmsu80cc95ffucV14hOpZ43WFRRo6x+bXNeaWkpMgrAztc+IPnvFrWeY3bmUWTw7JttD7Bc15MnvOyqKWd16SQTEc5th+6sEZeI8dMpaHtb5Ojr57YSSesDS0TTuzg3im0ebPxobLnvL59zqsp+ZbOC/+MHz9e/nDokLGjdba4ady4cfJ/N0zefqJJ5wW4FVw1IIGU+1R1tSMehMZjuDJYMSBn6rwCNaLK4JbYYWOyUCJdKTYnWgYkmB023MqpGim3MqjlBF/1+GDyUJU7kGM5LztsCLjVVTUgAZXbpeOk5+HGC9WABJLvwznVjjaHcS2rCX4HgjN1Xqp8uzmvHYct+Q5mh429066gZUPvlCOjxUPuko6FKoN3XsF0auSSfyz1x0f2cI54cV+3zYwM3HHKLaujdrMTqMMciz6YoRwNI+DGb1W+scOGvi3eRMV5XSg7bASSb38Dgwtth42gnNeSJUvkD7wZLzbpnTVrlvxfR3JyMg1dFudwXve0X0sF2emUmpoqSc8UlJmR0WQ8iOOPp2RQ0slsGyUKSk5Nk/EYKbo9j8pxGm7MA+FZvsdNmLBRbVN54AA9ft6tAUCcB65N5ZGRlkJTw41TWVVaFWflgXv155Fmihnvr5zp6UZ7+IsHcTn95cFl8JcGeMz3gC9u9wSbB8hfm3E8ZMgtnvMAucVnBJA9tR641+0ezsMfL1T59it7ZnxEYoajzacLOnTi/Mk3ZG+KGOXr5Vgbb+UBGdKfx3sxziM5TRjeiDYUPfVGebAiPoj+5P0fUfHxBTIe97mVQU0jkFwkp+VT7e5fUW2MnXKPrvDdE0gPw/cepR93t9ush7usF3kbz+M+t+dVuRiybC/9ZWiYjX7TbyflZRn8dKsHKBi54PhAsgdyi2+OfPvTIZYLf7xQ7V4g+QY1JXv+8ghWvqXzgrf96quvaM+ePdJ779y5U043jR492uaJVZyPacNEP9MqZYGmVQJ4bpAKt3Ke72lDt5HXpoPetCGT2jP1pg0vvGlDnB2XOO86yl97OdXsuIgOzbumxZfKZ2UiDciGRTWnrN1bAk0bHs+poB9322CzWQ91sr4TA9z4rcr3oJWJtudBqt1zk2+QN21oUYtOG6qCHCw85+U5LybPeVn0XXVe43rcIs8+awhrS/3bPWZsU9bizstFvj3n5SPPeQWJlnBeWxLyaHV8to3W7W1Z57UjMd+RB0iFWzk952VQMHl4zsui7+yCDbx/4ndRvAWZ57x85Dkvi74VzmtRjPNsnNlRFoOP5FbTwph8Gy3YnU/lpwIsplAYvDw+35EHSIVbOT3nZVAweXjOyyJvtaFCnvPykee8LPpOOK/ZoSeFcK210f0d1lBKviUIrpX3nJePzrfzSssrpT3Hsm0Uc9jKw3NenvNyS8NzXp7zYlLlu6ggn/JyBH8UyskyeHFBO6/5ESmOPH4khC+1wFp26lp5z3n56Hw7r8jjzf8ORs/Dc16e85LxQcie57ws+jY6r2Vx+XI1rEpjdxi8OKfOqzA3i4rysm1UVfHtc175+QWUmZVto/QMu3K75dHSzmtHQiaFJ2bbqKjcc15MnvOySJXvcdvTaUpopo22JFqy5zmv1ue8inHUvmZ7i/Nbn/NaucdpvyeKzhZwzpxXbX0jjd+ZJU8uVSnq+LfPea3cW0DThNFRabxisAG3PFTn1X1REvVZdthGM8PTzdjgnBcaVa9nepHnvJg852WRKt93fbSKHuu63kbtZ8absZ7zamnndfBkDu0/nm2jxOSWdV6zo3IdtndGhOe8JIJxXlPDnKOJ3Sct5V4qhoRwVirN22U1YjDOa21cJm3aJ0YpCh1Itxg8KyKTRmxOcZCKQMrtxmDVea3eV+CoJ6ZiVLjloTqvBzquddT1/amxZqxwLHW1jp4URrYqztZ5VQijuVHj5bo99jwKcjId5Sgp+G46r2MpmXQyLdtGBcWtz3nd136NQ/Y6zbYOY/WcV8s6r7nRzg0JFuxuWeeF9PQ8kC/jW+O8kFhISAjNmDHD91HyvHnzmtweqiWc19+GhdEvem+x0W/6Wtu9BOO8sDWLnkf4MYvBfx8eSj/uvsFBKgIpN5RM3XEbdL6dV25pLU3UelJjdtiV+19T9tDHs/bb6GC6xW985JmdBaNgUaYyvVlc6dz7DdOZKkZvz7SVAbRAjKAZrcV5xRzNpahD2TbafcRS7nKh3E3xChi/I1PySyVsH8TwnFfLOi83PfScl0XNdV46L0HNcV55uXlSL3RS4VbOFnVe+GfRokXyB97kEpg2bZr5nx1g0pgNSY5GvLvdGjpVVSl7rcWl5a7OK+JIoYyvrKygPw7c4UjjF59upioRh3tmbD/iiIfzOpSa70tjUogzj51JBUa8oCeHhTjSAHEeIJ15koGikTiPxbuzaHlsto0ijxhlAK2MdwoKjD7yl2kISjiRTQdP2qmg2MijWvDsQaFEehnfmRTtyyMlt1RuHWTLI8xQCk7jvg52B/i4oM170nxlmCTKNFUYR5UwtYs64p7M/DJpPNU88IKUyyD57fJubnFMju+ekENORz5RtBHngWk1N37z8yC3eBh9jnfbSxJKwvGQTzelwXN8z7xdTgMyJ8ri5+7jRQ5eYfNkrgeuqJeeRrgp3yA3J6zWY29ykeN58D+rsMx3j1s9sECI491GkCovQHo8iOUb+nq/JjegdtNjfM+7OYUcld8V1cZRFZrzqs7e4LvH8byWBsrjdg/Ho10W7XLqYXJ2ie8et4VTKi8STuY5nVfndb54kBu/1Tbru2Sf7XmQavf8yXdxUZGMRz0gZ3q7zxfyyHkUnqF84zm+B+npeajyfSC1yMFLnCaQXxy87C3cnePQEcgv5wHSnweBRxwfKI/lcU7bChuEPHzOa/bs2dIxhYWFySv2M8PmvP7QEiOvPw3a6UjjF70t59kSI6+nvgxzpAFS4cZAtWfqthprx+Hmjbx0JwtHlCNGU4xAI6+8slqH80IjqrhX60HDeYUdsnqNbu3BvRggmJGX29Tk0jgrj9gUIdTat3mzoqxeZTAjL7xYdk5NtuzIa36Anun+dNF50uLVESSAsH7PLkW+C/LzHMt883PP/8jrZFoWpaRn26j2Aht5NdTXOdo8mGnxtKJv38irqrLcyYscqx4tMfJKyHDKN97VV9QEP/KC3utpzIps2ZFXz4UH6JVxMTZ66usoGed753Xs2DFavHix/DEqKopmzpzpOyfHDZ7zsjsvfafpyd9R5/X5kgRhEOzf5t30znIzNjjnNS0iR9TNmJJkmh3dss4Lyq232bwWdl6r9uTR/GjRq1ZooegRM86X84LsIV0mGKmCihZ2XjggUD80sHirGRnYeeWV1Tmmxcdq0+Lnw3nhnW5hLhynReo73fPhvHafLLfxATRym1WP75Lzem5EuIPfsHPAN7pgoyWc18zIXNFQeTbaJRqfEYzzwtTZ1DAx7DVpihAWVbkDOa8Os/bQX4eF2+i/++0wYw18V5zXgBUHbWUA3R1AuXXnNcdFuRfGtKzzemlMtKPNnh9l9OiAlnBeS2LdlPv8Oy+0oS0PQS3tvDKFY8jKrbJRbZ119EUg55VfXueQ72Bkr6Wd15jtmY5z9RYq73QDOa+q2gZaEYcTIex0VOTNWBKHnYLsNmv5ngIzligupdxRT1X2Tgm+gjeqzQLFJLc+57Vkd6aDV/HJ3xHndfO7y+lhIYAqfbJgvxkbnPNyKLdoxMJmOK+XRkc60odBUNEanFdGUTW9PjGW3pgU56MXx8aYsQYuBOdVUlJGaRnCcCmUkmbVIxjn9d99tznK+evPrZHC+XBeCenlNH5Huo3wzVVxlSV72VmZlJuD9y4WlSnOq7Qwv8kpJuB8OC+E9XvUBUnnw3mBLzqvwD9GMM7LbSZHle9AzgvGH05ATwPOgvHTXpscNutXn20xY4NzXtPCnbqM5xitxXm5tWnokQvAecnKROXYSO0dtITzgmHU7/l8yQEz1nNeqvPqNO8gdV+YaKOPZyeYsUTHcsrlSkw1jQc72pUb9+tpDFl7zIw9P84rJrlMKppK48yv7gE4r9zsLMf7pspmOK+DmZU0X/SIVVK/kwHO1nktiEiV8qzSI13WU3KeZehmR2bSwl2YbrRo9wlLuRfH5vumlphGidGDivPhvAqyndNtdXWWfJcX5VJFUZ6dCi1eBOO8Zgre6W2SUWJ9ChJ9vMTBK/CPcaE4r199ttWRxu/7bzdjv13OK+ZwFsUdFWVTqLr2AndeZdV1chUTlFGloauTzDu+W85rdlQeLcDGwibNF4R5fsb5cF4/7LzeFg+6p51VzmCcF+5X40F/GxZqxraM88LS+znRuTZaGp9vxhLFCuel8gGkKnc1lFs4mhmRQoEV2pNmGZBAzmuykO9Huqyz0a3vrzBjDWAlpl7OGMWABHJeCyNTHWWAfKvOy025w49ayr3C5SN8PKPifDgvdB7ULXxAWUrn7PYPV8kVtSrd8sEqM1Y4P1EevNdUeTld6yzc/uFKR5vsSLQ6NTB6aj1BKi9ai/Pal15psxUgvB5htITzSsqucuQxb3c+Vda2rPOa4mJbi6tagfOCs9Lv+XLtIfOO1uO8oEj6CroIZaeQYJzXbR+sFIpiLWJ4UDir2JOFZmxg55VbWiMbGo6Uacx2awcOoDU4r1NCOUIOCgFNtGjHgSxSzzyFE8HUikqQFUYg51VYUSProacxYctx847AzmvajhOOeFW+AfBbz2P4Gku+8RE+RgsqYecDxvlyXmOFnKhyMzEkQ4x0LMfSEs4L6erlyFacF+RdzwOfdjAOppXQv/fcaOPlw53tsqfLNygkyZLvlnBek0OyHG22TOk4nQ/nNWLdYZutAN30rrXoqaa+UY46dZu0Xzg9RiDnNXnbMUce2PQ8s6javCOw8+q16CC9PXWPjd6bZskNME10YlReYvbCc14mWsJ5gaFqjw8GpqjS4skt761wNHT7mXFmbHDOS/+W5vHuGyk+2do/LpDz2ptcTI91tU8x3dPOaUzV5y9E54XjbNA5UIV1Spjdef2/PlscafzPAGsBTDDO69GuzrqO32xNb7aE80JYv0edWXhxdBT9rv8OG/1xUIgZ2zLOa82+QpvsgmA8VdzbfrVNbsCbxAzLCAVyXuVVNbTveLaN4o+0rPM6IJzX45rsQSdUBHJeEcdKm+RFMM7r3z/Z7Gizl8dYC3nOh/Mas/GoI17No1B0PNCmuk36Wjg9xqA1x+jTJYds1G/lETOWaPpOp3xDNrKKg3defx3q/IYWnQ4V/6/PNhsv/6vvdiHflv32nJd2T3OdF/Z2U6ciHu68lpIU5XZTmq5z95qx58d57Uspls+o8UhTxXfFecWnlPu2E2PCNBXjQnFefxnsVO6fC+PICMZ5/WlIGD03MspGYzdbI8i/DQ21yS7oB++vNGMN6LKFNlblO5DzyiqpsbUXCM5KxV+GhtvK+OyIKDqobNN2PpxXj3l7m+RFMM7rbtEhVONBMNKMQM4LB+UO35BMX22yU8xJixdn67yKKmpd5RvPMZCeHo98GefLeYG/ajz4j3Zg/NlFvkdvtPT0jJwXvvtSd9vQ8W1yXrpiQbkPZVrTgp7zsnC2zquippFwoKg63TF3V16znNeYjUfo559utpFq6L5Nzgu7N+j3fLbYWmTz9FdO5VbbFDgfzsuxu4uQ1dgT1rT4+XBeny7c74hXeXE+nBeMPzY2Rl1UmhFy0rzDc16q83KzJ2hHxhk5r/DwcLk9R0GB9f2BivFbjtNDwhiq9P13rV5OuRg+39NeDGe1e4astpzXb/vtcMT/WBSOMSc8xRF/vzCmqYVV5h1EN4k89Xs+WWQ5r78MCXXEg1Tc8aEYgitxDwiGH8qyXn7e8v4qWzwI33Yxnvk6whF/q3hGxW0f2PN4sNN6iku2Fn3crpUB9K9J1jL1vSkl8hk1Hmmq0Mv5oKDQQ9Z8/d3tnO1x83tWOY/lVsi6q/F3fGg3hLhfjQepU2GfLzvoiEcbMdILq+m2D1cJZVzjo5veXUGK76J/67nJkcavP7eU+8u1hx3xquxhyvdeYRj1e9Qe3X/23uKI/5niWCZvP+GIV/MAENbvGbjScl6/67/TEf9YN0u+50WkOuIh38n5VufsJhd+91pgOa//GxrmiFfbFNBlC22cpHTOIKtqPOijGdau8sfzqqjbokPUXaF2cw6asQZudZHvmBNW50zXMRCeYRxIK5WLONR4lFuFmx7uTLLku/u8/Y54lRfHcyuFQ7TncedHdvm+6T1nm/7PQOt9a7/liY54VS6yhaNHG+r3TNtpOa+f9trsiP+l4lhGrD/qiFfzwPeYbvKN5xhIT49HvowponOmx6PcKD8DC6mwNZZK+MaSAb7oaTzS1b5vLPirxoP/aAeGmz1BOzKeGO6Ub8gB4Nd57d27V36nkZqaav5i4fjx45SakkzpqSk2ykhLoZMnT/ooXYT1e/CcL16LY+L4lGRnHqBkMx6EPPV4NY+0VPc0OB7kVs7k5LPLQ+eFWxpqHm5lSFPywL16fEvkoabhlgee4XiQWx4gjg8kF2g7PV7PwxFvEscHJXtaPKhZshdEHm68aFYe50i+HbxwSSOQfAeSPRDH+0vjfMheipJHQNk7wzxAHB8wD0F6PAjyxPe4xYM4PlAe/tJoluy55AFSZS9ZyKdOHAdyex5ku8eFn4FkL1j59uu8sKP8lClTzJAHDx48ePBw4eCMF2x48ODBgwcP3xQ85+XBgwcPHlodzsp51dRYL/fcoB6J7gbsthAIp5TD5jx48ODh2wBsYRYsKisrbfsBuuHAAWuR2ncFZ+W89u3bR2+88QYtWbLE/MUOOJ4xY8bQZ599Jl/2uWHnzp3UoUMHio21loWrSEhIoNdff50WLFhg/uLEv/71L4qPj6cvv/xSvsjT8fbbb8v4DRs20Jw5c8xfLeAE6bVr18p7UBYdWLzStWtX6tatm6R3333XjLHw8ccfU/v27eV9//znP81fLVRXV1P37t1lHm+99Zb5qwUsjOnSpQu99957Mg/wTAfy4DLgfx04UJTjQcuXW1/lAzk5OdS5c2df/CeffGLGWPj000998ShPRkaGGWOguLhY1hF1QRl79eplxlgYOnQo9enTR/K9Z8+edPiw9fEksGzZMvlcjx49JOmHnm7cuNFXvi+++ELmp4N5gXyefvpp2xE2wMCBA2U86tOxY0fats06oRvA/fgd9fj888/p97//vRljQc3jueeek22oAm2J8vfu3Zv69evnaFcYKMgE5/G73/3OjLHQrl07Xx4vvvgi4VBGFYmJiT7ZAy9eeOEFM8YCp4H2+O1vf2v+agH8RTzaAmlNnDjRjDGABVhqHn//+9/NGAvgI+qKPKCP+JRGBfQKz+Me1Perr74yYwykpaVJeeI8/vrXv5oxFlA+xKPdYVdQdxXgDfgMvuNet44t24K5c+dSZGSk+auF0NBQqSe4B/fqWLNmjSzDm2++Ka+QIx0fffQRvf/++zIe+qo7or59+8o48Al8dSvH8OHD5RU6grUFfIK9G6BzVVXWCms3jBo1yvzPAvMb5GbXANhdxK1aZV+hygDPwQPcA2ehA3YL8g9d2r17t/mrBZR71qxZkg/QezenfejQIVlW6IqbE0Y747guyBbalTd8PutpQ3Zc//u//yuvOg4eNJbUwgGAiW6AUcVZNL/85S/NX+yYN2+evD7xxBOOHsj27dYSagDCrQLMUpnOh26qGDFihPkfUW5uruzpqIiJsZasA4MHDzb/swMOGryEQ9bx9ddfyys+QQDcygG4PctAR6CpHhtGwuAjkz4yxrNqPEgHPo/gOPzvNjqG4Ro7dqw0yP4AgYYwQ3B1NHVOHOPEiRNSISDw/jB58mTpBNFmbti0aRN9+OGHFBERYf5iB/gDRwu++jMeU6dOlUqTqW2HxMjKypKG3V/nCoqGTtXIkSP9th06T1But5W9DDgcNwPFgB6gY9KUfMApoAPnD3ByutNRkZ+fL/OAsfEHOLfVq+1L3FVA7ocMGWKGnMBsDToN+/dby6UZkDkVuhOGXKry6tYBVH/TbYMKtBeAtnMDd7ZRTjeew4awnYDD1AGZ2bFjh/wUCW2n6xmMNAw2aNKkSQ5dhn4sXLhQOmLYYN3uIX+crNwU/vM//9PRWVIBu+fmvBnQGbQV2lvv2DFeffVVqUOwJW5AxxY8xkDInw5+8MEH8nxJ3V6dlfNCL+W1117zO2qCsKMXBmFF78ENEyZMkB5X7+EzoGyvvPIKRUdHm7/YAc/ODhKVdzOMqtDrjQwMGjTI/M/dqSBdbkT0UufPny//bw4ghFu2bJF5QdghuCpKSkpkPAwUrv6cGOoCY4oDQ3WMHz9eGlkmrBhVAeVGD5jjYXh14PRs/A7BRw8TJ2qryMvLk4LGcFuR2r9/f/M/Y4SjGyI4E3/tDeA0byhFU1MlGOW49fQYo0ePlkrjD0j7mWeeke3pD+hVu/WaGRgZvPPOO36nxyE3yOPIEWtbHh0YNYWEWN/J6UD5MBICzzB6dHPE//3f/y31BEbQzTmhAwGng7pAtmD4VKCN//a3v8mOFfJwM7ZoD8gTyoqRsT4SgCFFXZDH1q1bHXVGB+Mvf/mLbFvk4SbfeB554B5skKAbPJSdHQV4u369/XtNGFDVTqADpQOjPgbaD3rnBtgu9V43wHa5jVgwioBNhGNQbYuOQM6FAV0NNPLSHTuANgPPQGgzNyBtdELRgfMHzOCgE+hmcxjo+LjNLDDQnk8++WSTr4rQ9sjHHyB7L7/8sk/fznrkda6hGlhUXK98UlJSwJ48er/odTbV42PgXjejDuzatcuv0cU0B0YKIBi9cwWMRFAP1EeHPv2mCyR6OU0JDwOjRD5V2w1s0OEg9ClBHehY6FNMAEZF6EjA+fl7d4oROZRfH/mqgCEcNmyY314b8oczbaqHiZEPDJE/QGnAc395FBUVyd4jjLY/YFpN70yogONAHk2NnDwQrVixQk5huY3oAYwKYbTd9IOBKTt0mOPirP1JGegcYEqyqU4NOuRwbJArNweJDiA6CExuoxJ2fJAttzTQQUUeIMiFrrcoJ89IQb+aGpX7w5499k10A0HvLEAfnnrqKTkF6w8YeaFD5c/uwAGhI9pUGnBoK1eubNmRF3q26HGB+dOnTzd/tQADBaWFoIEwUlMBRcVzYDxPneiAQeZ5ZYze3Hor6DninRWmJTE9qQPTSwz0inSgHhiWgjAVgV6XCvTQUAb0snFFD1EHnGhTQDxGMixwOvCuDu/SkD4IPWUdcJA8yvQHpAFeoqz+jG1TQB7IG3P6SEufyoLzhhDBoeDqNq2CzgRGsOCTvyk9KA6eh0HX35miDfE8CPKDnrgOOD2+BzKoG304eY7HSBkjThVQJsge5+HmrCEXah76SBCGCTID2UYakHcV4D/kl9PAFI8OPQ+ez1eBe9AWbu8XAdSD5RekA44RvyN/XPWRMIwtfgef+D4deI/TFDCSwrMg8MLNMQCs8256qAJT+brsoNMEXkNecNVHxRhFIW1M4YKfKIcO6B+eRXtDTzCToAMOBfLhr80Y4Bs6LnqboTOmkluHRO1oYpTq1u4A6qLaLx1//vOfA9oewG1aG3YfNgmzSm6dO/AAjpeJ39OpwPso1KVTp06ugwjoDPiNd4j+6gH7jWlaOGk3h4o00A5wYmhftmtn5bzgSNBLged3W7She2p/wPwv0lLfPTEgQAB6XBhJuE0/YqQEA8dTIypQUdXgg5GBoI+8eFqU31fxfLgKf6MHFfz+BnWBoWqtQM92wIAB8v+mRmgwkjBSeo8JbdRU7xbOK9gplW8aUF4Ybky/uIGnz1BXf1PnDPBJvwcvsFXZ0t+3wjCqswEsoyowQgZ4aol1Soc+la0CU7QYKWO0gdGAv7rAFqAzq/ekMdWD0URTeUBWMHPh1jlU0dQUFwDZbOrdMcCdSMym6ICBhC3Beyc3oBOBTi7en6GTdyZQ3yW5GXWUrymnBYfF0/Pr1q1zOGoYfBh7ng3C6x03IB90wrDoSe/sYtqWd7oAuclec+FvBNYcsL86K+elzqMGs5xTB+5nIYLHRS9Gh79VigyMigLtBIKRDLw7priaWmQAoEz6MF8vV1PvMPwBvUIIE6Yz9FHAtx1nMgLElAocHAyJm8BD+fGOB4SOgL7yDIaSFzHginl/FVA8TPNxGno8gHl6GFu8R8E7Ib2Dgt4q92jRQdKnDSFLUDDIE3TFrXMGWYBsgiDLutPGb6peub1DUY2s2wt27rCx3GIKxg2BDH5TQMcMndCmjBP4A8cXaKQAXcFLen/vo/w5L8gADDX/j7x0oI5IG44BMz263KC99N++CaAT0pRsNhdubQ7niw5JU1PqKqCLOrBYAzrmr01hezFFC4Kjd/M1+A3v6zG74G/9BIB3sejgtIjzak1Ar9bfipfzgUAvXD3YgZ4+jDZ6uG4rDtUOC4yyauABNlzsMJpaZdcUMK2J1V5u0F+CuxlLvB/hJfQ8WlXBcgnCCMptxKl2ptw6AjAcUHxMFfvbSLspYNQIYw4nB776G3EEAnrwcB5NvfsD4BzcDGEgYHaFy4erPp0cTK8+mBmSbyPOpY2H3EJGsXqxucDsDD4TaQqQTUxNouOvjva+M87LQ+sBRjvozUE4/QGGFg4JPTXcey7wm9/8Ro7U0UPHVJbuODAVxiMvTDUH8wlAU4ADC7YXfKEBU5HoFWO0DCPjb4m5h28XMOuBzhlmCM4GmIFDx0d/H6sD75VbzWpDDx4uZOBFO6Zkmrtyy4MHD2cHz3l58ODBg4dWB895efDgwYOHVgfPeXnw4MGDh1YHz3l58ODBg4dWB895efDgwYOHVgfPeXnw4MGDh1YHz3l58ODBg4dWB895efDgwYOHVgfPeXnw4MGDh1YHz3l58ODBg4dWB895efDgwYOHVgfPeXnw4MGDh1YHz3mdQ5zJGWffZuA8te8ycKCfB/8I5kTg1oBDhw6Z/3k4l/Ccl4ay6jrKL6uxEeOrr76Sp9HiZFociMfHV6uH46kH+uF4CACnnLIT47OOcAQ5nuVTmZs6btwfcIYOzqsC+TvJV0d1bSNV1Tb46FSd8zRUlFevlw4clod8ca4Sjr/AOTu4/+uvv/adsosTo1XgBFocHbJt2zYZxo7sfBbXqFGjZJ7gX2pqqnT8wQB5NnWasw6c+dSokNv5WCjXsGHDmnS2OHwS9cc5Q5ALHGcyYcIE+RsfNqofIohDEHHf8uXLzV+Mc8sAyBTqjx3qwb+cnBz5uz/gZGZ/bd6so1lqcwVlWVSXb0YYwAGAbmdgxcTEOE7IVoFDZJk/uOJI/6lTp8r/ma8RERHyyoBOIC/1PDE+eRntDP7g6Azcg7PD/AHlwpH1KGOwqCvNo9riHB/VlRnnouXl5UmZ5nogXxzHg7LwadE4+VuVI+gDwqgvA6fK40w/yDnSiYuLk3KPk7L9AfdDDs/mkNBvMzznpaHT7D30WNcNNlIBo8EHS6pHmvMJzXzUOjBkyBB5xXlTfLQ5DB2gHx8e6Ohz/Vh1AAcPNvfwwTnRuTQtPMtHa/Y5Dz/0d9o0lE03ZDg9lwGlBHB6KoDTjBn79u2TBy1GRkbKY+Kh3OAjeIgzrGAkGTijy+1QRkA12B06dJBXHIYXEhIi/w+ETHFvjnCgTG6HhOJQRwAORT/gUD9v6+OPPzb/I3mOFYD6ATCgDDgjjCxg/HAoJR8wCWMMXqgGG87PX+8dx+yvWbNGnjStGz44XRyeqfI9IKJuJAppY1Hcj8wIwwjDaMPhqsDhnDjHDIZdB5yUClXOO3XqJK9wBuAr0mZw5y0/P18eN89pcwcKzoIB5w45cgM6FexUoWvqQZ5NIfajhynypWt8tLfrf5gxBnAKOoPbHGeYIS900viQRHRY0A6QK9SDnSzaHHKqdohwH47wZ+jtyR04OEu3U+a/6/Ccl4auc/fST3pstJGKhIQEn2LB4OIcJ/SqcFQ8wM4rKirK51g++ugjGY9RBzuvt99+WxozjN4Af84LvXS3E3gBCDSew3HebiMIN8zblUszIrJ9tG6/00n861//kqNGVjQoEQ5k3LVrlwyrwGiKAUcGo8tORTWiGHUAGLFB0XEsOJSXndfMmTOl4cFvbs4LHQF9dAq+AjiZVzVuTSFLOL+c7GwfuTkvPvkYo2SMIOC04ZA2b94sf1fBZQBQJ9SfnbfqvNixofODur322msyzM4L9+JAP/DazXnBkaqnR6ekpPjtteNQyKARfasQZOG0mOL/zYwwsHbtWofzAjBqUp1X//79HSNtgHkBwAFA5vk31XlxhwHOCw76xRdflGF2XuA/+ANZcXNe4A14pILlMBjEtX+Mol79no/29filGWOA5ReAQ0Y90PZoO9V5Qa8ByBV0nusBHUbHCyNryDmct+68AHQY1BEbgM6keoKwBwOe89LQHOeF4Tx6dmoPj52X2uNkA/fSSy/JqSUACiynsEyhdHNezZky6Natm/lf0wjGeTF4BPb666/LqxtU5zV06FDKFg6BlU91XhgRAHBeMIYYPcBIs/PCkfo8ytGd1yuvvOKbitQxf/58aQww1RkMgnFeaEuMLFA2OC60G65uUJ0XjvzHKa8DBw6UYdV58QgVzgvTouj0YMqUnRcMOeqP/3XnBYMIZ6XiQnJeL7/8sus9gOq84EwwcgefAHZe+I3lHM4L03DoNEAO2HlBF5g/uvPCCbz6Sb7bt2+XzweL5jgvtDnKwiMwdl4oG0/ZQq5QBsgxOkE88sJ0Icu5m/MCUG7WK8iJPv3swYDnvDR8ND2O7mu/xkYqdOfFxk+fNlSNKRs4TKk8/fTT8n9VqQF/Iy8oRJ8+fWzTajB+MKa8AACKjpFLMJgRmUOTQjJ9tHKPNe3Io0eMEAEYJQYMCowEKx5DdV4wMIA+8oKC8nPsvIDnn39eGsGSkhLfezDAbeQFnoNHGM3yFCqMAQBngdFXMMgQI91s4cCY1HdrnC7KA6hOG7xG/rqzU50X13fQoEHyys4LBoidLzsvAOkvW7ZMtrHafm4jLzhF8J+dGEbsvMABfIAhZDTLeYVfKSy9cFpMMfebEQYwq8C8VZ0lZEWdyoLMwJjrnQzdeQGTJ0+W8svOC6MNBjsvACM17gip97iNvNDhQL0xWwD54XfLwWL3O3dR2DMX+Si+/Y/NGAO68wIwKwJZhvNCG06fPl3+DrDzAiAXKD/aTD3mXndecMBw7Mxv1KU573O/a/CcVzMBI8LvfWBg2SjDqQFwJKtXr7YZE1XpWTFxxdQiv7TG6CFYYHSjOgN1Hv1sgPdSAAws0g0GqpHFcwAUGsaE41TFh8HjUQx4iTAUH8YQ/MBoBCMxlX86uJeNZ/WX/mcDdgZor2Drr7Yt1xf6hLLx+w5+1wPAWfIoHXXkjgLXH8YNxsvfSAbA+zPcDwKv0CliHQ4LC5NOmNvybIC2wKIH8Bhthuk8AI4cC03gQAJ1GlgvAJZxtDfqACcNqM4WPEGdAIxm2Fljyhr84ZGL6jh1IB/ci/KpU5tnA7Wd1f9RB15co77/RBnV99HgHXiIcoFQL9RPf0eoAnrNcsEdNQ8WPOd1DuA2FfBdhj6l812D27tCDwbgyJsy4K0FcFb61K6HcwvPeXnw4MGDh1YHz3l58ODBg4dWB895efDgwYOHVgfPeXnw4MGDh1YHz3l58ODBg4dWB+m8PHjw4MGDh1YHfJuEj+owAvPII4888sgjjzzyyCOPPPKo5QhjLXwrLwdfmD7Ejx48ePDgwYMHDx48ePDgoWWBsZZvyYY3+PLgwYMHDx48ePDgwYOHc4OzGnxhG+1vw66aHjx48ODBgwcPHjx48HCucUaDL6xVxFEXCxcu9I4A8eDBgwcPHjx48ODBg4cggDM+z/jN19KlS2nt2rVmKDBw/hwOFj1+MpMyDy2hon09qWh/ABL34F48gwNqJZ1MpuNHDtHB+YPpwKzP6MDsL5qkhOm96NC2xXQyNcOexrGjdHDRMDows4/rcz5CHnMH0PGkA3QiOcWXBtI7HL5Opu/6nEqzPqcDc/rSsYN7RRqptjSORG0KKg1Zj01ztXqclNeDS74W9ejt+pyPUAZx1ctw4oRIQ/AjcfkYOjAjQBqzRRqCH8f2x9KJFCWN1HQ6snuHKOMnLs/YCfckrZ8hnzmzMphprJksypCmpCFI1Ctx1QSRxqeuz9lItPvRPVH2NESZjsaFB/V8wgxRhtUog8pLQSK9o3ujA8sVSOSTuHK8Ta44jaS1U4LiJ9I4Ghtq56d4/ti+XcGVQRDyObJrm0hDkS1Rr2MH4k25MWTHL4k2S1w2ypRHQyYliTIlbZgl0g9CR0RZDy7+ik4cP+6TaxDk/dDm+UGlgXuORG6064iQiWOJ+4T+9fPpgF/yUwa0z/FDB+nAvAFS/l2fZZr5GR1cOFTYlyNSpjkNWY/tS4Krx7SedDhsjVYPUYbDKMPAwGUQJNPYsZxOprnYzgVB2E7Ezx8o8ky0ySfSOxyySqbv+pxCRhmW2cuANES9DkesD7pND21daOcF+Hr8mLDfwwPLOOoxt7+w3wn2ejSjDJbt3GPTd6RxJHpL8PXYOMeuY2y/l46QOuT2nEqG7Zxu1/Uzst8xtnpIuxezU9o09+cskmVYp5fBTCM+Irh6wO6tnmQvA0iEE1dPlPFuz9lI5HM0PlLkq9pvYXuDLAMI+RyNDbHXRdrO3VKP3Z6xEeqxYqxNrrgcSeumSV65PqeQaxlkGrCds4OUrSbst7TdQdjvpSPNZ1X7nUFJG4Mrg2E7v3TYTvQrY2NjCRu6ZaSnU3pamn8S8bjvONLgMsDuJe4XOhyE/RYkbU7oarvNkbYzMTjbCfu9YAgdP3rYsDNmGkjv0PZlwdu90FVnXgZBSAP52dKA/RblQvkCyifyEHm52m9RtmDqIfkt+A7+q2mgP55xeE3QffjspDlaH17Ih2hjyEtg+y3KIHz3MVkG1V4YMga5Dazvhg5AH+x2T9hvoTdB6anQAeijXU9RhpOi7xNMGQw9hV1gm9XswVdNTQ3t2bOHhg8fTiNHjqTDhw+bMc1AWn+ibW2IQgMQ7kntZz5koaGqlGLev58iXryaol79XpMU+vc2lDq/j/mkhdP1NRTX/jGKeOFK1+eYIl+6hna9eRvVFeeYT1rI2TxFpu/2nEqRL19HUa/dSDW5J80nLeSHzqewINLAPSemtjefsmNvt19QxPOXuz7HJMsgrqdyTphP2bG/9+8p/LlLHc/Z6JXrKfLFa6gqNcF8ykJR7FoKe7qt+3MKhT3Vho6MftN8yo6gyiAo7OmLKGnY8+ZTdhwc8ASFP3Ox63M+euUGya/yI9HmUxZKD+yk8Gcvkfe4PmtS2DOiDEOfNZ+yo+JYrJCrKwKmgXwO9PuL+ZQdh758MQh+3iDrWrJvi/mUhYrjcYZsizZzf9YitElh9ArzSQvVGYek3ES+3HQa4c9dRvt6/cZ8yo6jE96V6bs9pxL4tafzT4ViNppPWjg5o2tQeoZ78nbONp+yUJOfStH/vEno8rWuzzE1VYa60jza9dYd0h64PcsU8Y8rKe7jR+h0bbX5pIW0hX0p9Mkg6iHuydowznzKQn1ZPu1++06pg27PqYQ00pcPMZ+00FBdLmznA6KcV7k+xxQpbOvud+6m+ooi80kLmWtGBl2P9KWDzKfsyNk6Leg2TZnTy3xKQUMdxXd43NAzl+eY0ObRb9xKtUWZ5oMWgi2DYTtvoFPZx8wnLeRHLApKvqX9ntzOfMqOvd3/H4UHsN8gaTtHvW4+ZUdCnz8IexKM/b6aKlP2m09ZKI7fKG2a63MKhT3dhg6PfM18yo7Sg6GG/Q7CdiYOfsZ8yo7EQU8FLodIHzan7FCE+dT/b+8roOM4sq5thzl2cMO4yYa+3ez+y5iFbGADG9wNs50YYoaYmZlZtmW2jDKKWbIYbYthxMxg6f11a7o1PT01Mz3W2FG0dc95Z6SZruqCV++9W1VdbUFNSqChMqA/cZ/K2GNKSgvqM2LM48OJ7YT9Tpj4NyWVNdLm/9eQ/bZXBiB95VfGdItdUxa6R0llQWNBGrfdqu+3J0FvMPs98tdKKmukrxpg2H5HD/kpUft5JaUZHR0ddPLkSYqNjaWy0lIqKiy0K6aCAj5Jr0dLeT6FfXC7U/sN4bbz8BIlpQVtteXMdt7r1Hai36P6P0rtzfVKSgtyd001bPdMhxYrqSwwWgYI8sD99EC5UD7n9vt6fi/cUw+UzUg9uO1k7Y72t4FpBZF/L2rz7U0JHjdR48nLiAKVuD2M2ezd11H2nuuIfNj/6QK7x/QE+mLIfn9wG7WU5SoJrQG9hf6K0qqixjAYD3pg3BgdYxiPIsSN+i23R6J0WoE9gF0AurTy1SWAUBklX9mTlEQWtNVXuUS+sreOU1Ja0N7a5BL5aqkoVFJaUHhstXHnzciXiPiU+G81TL7S19hx3i6Qr8bCdCWVNVwhXyLnXR550ICzMStxdyFfNWmhSioLapJ9KPKDy+n0FzcyucmuRLzfh84tEgcQtWcjzUblEpGvytjjSioLajkBNE6+ykL3KiktaMhL6TRconSqOCRfy10jXx065w1krB9qOFAv9t2kpLKgqSTbJfIlKkNLVbFL5Ku9uUFJaUGO50TDzrvgyFIllQUggK6Qr9w9M5SUFrQ11LhEvloFzjv/wALD9cjdNU1JZY3CE2sN92nW5lFKKgs62lpcIl/NggDCaBnMtvNmajSdVVJaUBK03ZjzZvdJX/W1ksoal5p81WXFKaksqDjt3WXyVZXob4j4uIt8VacEKaksqE42RgBV4lMRc1RJaUFdevQlJV+iMgDnVnxpTLfYNaUhu5VUFjTwybOuka9zK/sbtt8IpjvOtykpLYiMjCRfX19D5AuPtejRXJbnEvkqEBCf1poyl8jX+aY6JaUFOTunGLZ7BQcXKaksMFoGCPLA/fRAuVwhX7inHiibkXqo5Avtb4PiZZSzow9Fru9HE79+ktI8b+CkC2QscnM/2jHjXloy+lFO0Cjd1u5BT1whX5hAFcEV8oXxoAfGjdExhvEowoWQrwt65sstkOSrE5J8WdAdyBdVMSIDgxHkRPyYJP5dSWQNSb4skOTLAkm+LJDkywJJviyQ5MuCnkK+sMXq4MGDVJCfT8VFRULiBXFIvt5n5OttZr//w+7nQAJekuQLctHJl2k5kW8vavHpQ+P7P2UmX6EsJkLcHt6Lji++kxaO/LEkXxrpfuQrsBdl7rqeQlbfSkGrbqOz21knIriV5MtKJPmyyEUlX5WMyDCj0jkBYE+wnJ4gyRek25Ov4mxWh9so8I0bmc3oZ1cCXr2a2YRnJfliIsmXRcy28+KRr9ODf01+L1/F9LOfQ/F9vhelzP1QSWWN7kC+2nKCKWnQZZQ09HpKGnYDl5Th19O50dfyT/yfPPwGShvci4o2/ktJZQ1JvizoKeSrvKyM9u7dS+dYjFlaUiIkXhB75Ku9Podqdl1DNdsvo5odlzuU6s29qDl1rpLSAkm+LHAL+SpaRqVevclvxW30ydv/j7ZNu49Mh6/msXvCjpto/vDHaNBHP6OYDddR6xnbuFWSr++bfLGOAnOeOeRxasCe0TT2XSQTsGUEuJJ8dYokXxa5qOSr5hiZ9lxGW6bcT6vGPUzha/vxmZyyw1fSlqn30+bJD5DHlAdo43d3UE34i0oia0jyZUF3IF/UlEkUyOyLalfsCVYzIx6CZ1ASWtBaXUzRA+6iyI+vo6jPbrYrER9eTXHDHhOSr8zNk+jUX3tRwL8Z0XMguCbvgO0zX5J8WQDyFfHlM+T30jXCNlTF/5UbKfDtO6mprPuSL4p/zDxrzOyMQwlhclb8nOn3Rb4QMxw9epR279lLixYtpvlD76e2gN7mCVTmyw/Ov4tee/G3lLz1Rv7/ntn30LLR99PGac/Q/IXLqKamVsnJDEm+LOgp5Ku2poaOHz9O4WFhDrce2iNf1MQC78ArnNtvCGLGvNlKQgsk+bLAHeSro3A9G+O3EEXfZJHwftQefCtR1M2W78L6MscnsN+SfHWPla+KI1fS2d030Mkld9CYL56mCu8riYKVgSQgX+1NVZQ19x46N/EqSp9ynUM5M5oFlidsH9iW5MsaknwpwMoXHhwNYxLRi6YN+glFrWcGBMEPdDKqF62f8CDtnHI9C4T+oiSyhiRfFvQU8kUtRSxAvs6sGwgs7QnyibiTeUnbB7Ypb4Q5gGZ65VBwTeEcJZEFknxp0N7CDN+95nEpakOtRLHArcX2ge1uQ76iHje+2p78byWRNb7Pla+ioiLy2n+I5s2ZQXtnseALRJLJ2u8epJiNN9O6CQ9Q/OabqMr7Chr80U8pa/vl1Jz6As2YvYS2eXoquZghyZcFPYV8NTJCFcaI1/Fjx6ikuFhIvCD/C+Qr/ON7WVtdz/oEdsW++L/Yi7J3dF/y1dDQRAWmEiosKnMouKam2rYtuwv5qk3cSWcZRxBxB63gmmKvT5VU1vhhki8WzGJFYe+cuyl88y38Ib1FIx6lRl8WKCGQsUO+qK2SBSj9zMGSaABqBXlkDFUSWiDJlzUk+VIA8sV0r/bE5XwiIGztLeYAD7rEArldM++hRSMfNRMxe9sOz0Qyp3o1M5DMmAu2t6kS8K/LKX6CJF+QHwT5Cmbky0geYXbIV9YIKt13GUVv7MsfVMZqQAfyY/qWvpPZGaZrOCWK3yNPsHVGki8LQL7C73PuA3j7XknUfHHIV0vmFqrc0Iuqtl3hUHBNQ6jYef/QyZcFQTT9m7vo5JLbaO/ce2jKN0/QuikP0mfv/oJmDXmcqk6wAPo0qwPI2dm/0ay5yyk01PrEWUm+LOgp5Kuuro7OpKXRgQMHKDsryy4B6+nki1pLmH+53jy5pkxQ2BVM8uWOVRJa0H3IVwPvL1E/agXX1FRXK6ks6C7ki6p22voQtX/UyVQIrsl8X0lkjR/2gRsIbrHdELOU2goLyFdjYwMV5qWxAOBOqjzEnCqUVFmpwBZGnLbC0+I7FiAX7b2GTOE4or3DnIECd5CvopOrKeSNXhTx8c0OJfzDGyjik77UVCzJFwy5PfKVNOlPFPruFcI21ErIW32YEouDkLjxL5Pv85cJtyB1yut9ye/Fq5nzFpCvem/aO+Mm+uCN/0c7Z91LHlPvp/jNN3P9jFrXj6+EdUC/ECzZIV9UE0odLFDqYAPWoZxkEv1bJZE1egz5WvY5D3BD/sN00IEEvQHn7T7yFRcXx99F2AKT1pLN7ENvitt0o3nVcua91MDINWxG2eGraCvr43XjH6Rkj2uIYh7g6ePjE2n9+vW0c+dOqm9ggX47c2JdJV+5w2jZsBspBVuwzrLros1pYLe4/WPfbZz0AK0Zxe5TOktJZEGPIl/H15I/+12kC1rBNVmbBOQLiL/Huu3hO+BD0JZwoPhOJV9ke2S+O8gX1e8w3wuTMapuwHFHMUFZVP+EsuXZIV/Rj1E7sydHF91J6yY+SKeW3sGvL/C6hjyn30drxz9EoZgEQt4p3Yt8tbe3U3BwMHls2UqeG2dRntftzJ+zADP4BtYu7DP0eorafB8VHb6VOkJvIP/VD9GmyY/RwfXv0vnztmNdki8LKo9/THmzmB4svtqh4JqGNKaHOriDfKUtGUA+f3e+VRrbfyP6M/stIF/YdoggHO+FTUhIsPvcV7cnXzumkP9LBmwWDv04YId8YVwYrUeWJF8Xi3xlZmbSxs3bafO6MTTi40fozA7WL8xvBK++lRaPepTWTXiIFoz4MTX5XUY5XtfS3CH30aZFr9OUqXP4q7a0+GGTL3uiI18tLS00beZcqinPIjp3a6fTK9h/DW1lTmrU58+Q/4rbuOMrOXgVDf34/8yzhflf0bcjZ/FTd1S4g3yRabF5IMHZY0ZP3ZqmCpwvvoPjDWaksNH2PTGSfGkQ+6y537VtKBK0eZJ4xYhS/mAOftD2jgTbCmsDlUQaYOUL+UO3VFEnBPCp/u3gwA2QL6cz8hDkEduzyVdL9HvUuLsXNR64zLF49aamU48IV51cIV+l/h5UWlbBjeuECROosqaJ5ZBFayc8SieXsAA2rhfVHbucJgx4knyX3UZjv3zKPEaTetHCYfeQ3+a/0/Yty+nkKT9+b8zajhozkQpzmMGNYCTcmeN0RL6yRlDVgT6U7HkjBa25lUZ+9gyd2YkglRGM3ddR3LabWTkfom2TbqQOU8/edtiWuYwaDOgFrmlNHKykMjv9I0e8KS4mhJZO+AMtHckIGOu/uhOX0dyhj3ECg3aE/eekh/2WsKUfvfnG67Rk6UolFzO6Qr6io6NpxJgZlBg8nxI23Uw1x1hwyOxKwOrbaO6wxyjG42ZK3X4jtfj3oXM7rqej8/vSaa9X6NsRkykxMVHJBeigrCM/p4lf3m8m4bBv0Edl8hC2DNvwpzJfleXJ/j/zmpLOGt1h5auluZVMheVUWFThUEymMiqvtH7WS4UkXxqksXY2GicVb1MSWdCQl8z8Qx8mvSn435fblYAXe1HM4GeUVDpkvG/2gXr/qRfobNwDTJ1tyVcNI1845TAoMJD8HBw5393JV2vqOMM2q+2s7eQZtRazMa2QL8QoaFe13No2RmyCemSOURJagHKFf/Zj8n/1Ogp6s59dCXztBgp9n9nvalvylee1mBNqUTqtBL5+IwW/cwcjPj2PfOH9cxEREbRz02SaOfBeKj9+JaVuu5GfP8FjPBbTH15wFyNhD9LqcQ+Rx4TrqC33Y0pIyaOBAwdSUxPiCjPcQr4wE4WZrD179vCjQb28vGjDhg1WpCw7O5vWrFlDfn5+5OHhwa9zGRdIvgDMnBw9uofWTXqa5g19iBp9LjM7Kaa8OGHFd/ntZuVl4sOCq3df+Tn9542/0I4du3ndVLiFfBUtoj1Tb6Clox+hAwvupoksoMv1uobf+/jSO+jfL/+GFmOLGgZaoCRfEIfkK56RLy1pUfq1k/Cowrff/FNJpEPcH82/a68XCVauqkXkizlCpIeBdCTQzfg/K4l0qD1NObuuoXoWEPIgCnVgn5jJbsXKrPJdw9ErKGbn7yglJUVJaEFPIV+U+h9jYx39bmfL34WsfBUywz927Fiqqm1meWbTvOFPUPiam7hRbTnVh5Gupylv77VUcfRKOsYC9qC1t9LMQQ+Q38Y/0aql0yksPIrngwmfceOnUnpKMEvb19z3ovKr4oB8NZ0dTd5zrqHoTX3Jd+XtNPmbJ6jU+yoWqPelQwt+RDHb+9KSUY+Qx3jmoAXPfLU3FlPFtr5UvuFyKt90hUMpW8X0K5bZWR26C/migqXGfUD6ICWRFudpx4I/0KoxP+IriHCS0wY9ThumP8Da8FFKYY4U3x+Zfyv5rH6CEsN30Jr1W5S0ZnSFfKWnpzO9mEIrF35La8bdz7cpVzKSNPSTZ8hj8v204rtH+Ioq90+K/WqIfY3GTJjPna4F5ylky+9p/BcP0HnmI5oYARv5+dMUywgdArH2APZdACOWjNDtm34tu/ErSjprdA/y1UyFJpMwCNNKIQvIKipsVyIBSb406CL5ajvfTsXlVc6lrJLKq2qUVDpkfGi2eVofjL/1Phk+je8asN5hBCD4xlZDxG5Y/UJALjpy3in5Yvc479ebv7y3mdlwfk/cm8UJpYeuouIDV5t990UiX3wlykh/sDKcZ2U4dCyUb7VcvHgxLVm2ljray6k19EY6MPd2+tcLv6dNk1l7gbSyeBExJCaPji2/k0LX3MpXwsviBtCiFZ48xl60aBHt2LmPFYL5sygW46L9EVfYEz6Jcz2reIm57FrkzzSXU5ROK3zy53J2S1vi80MnX53o2EVJG3rRuC+epHPbr6dJXz+h6HIvZr/v4ztl+MIK2qLgS4qMTacZM2ZYcQm3kC/Ax8eHb7VRsW3bNn6akQq8gXz+/Pk0b948Wrp0KeXmit88LQIK3I6xmT3KuFHJGsnTgKnCYEedjqHyskyK3PQwjf/yUSpnwVMbc1plR6+i7756mnbNupdqQy6nOI+bafinz1D+niupNPZrmjx9GYWHh/N82iGtjVSw+mHKmX0F5c6/xr7MvZLyFvWltpoCng7p1TwaMpbSyA/vpIAVt1GZ71V8uRKOn89exPaiE0vuNP8PRWZl7Gg4a5UHpNhvi2HydW7111ZpVXGFfDWYzgnzcIV8wXnr05dFHHCJfKnpmpnDPuLtTVs8NtLs0c/RqrH3UAczRjl7rqWV4x6mDRMf5C/xMx1ihlUxCPUn+tDAD35Ks+cusSoDJPP4C+Qx4U6+XWf3rHuo9tgV1BbMyrXmFvKY+gD/vvooMyhMvzqqAqz7lOlnU2M9FeWfo+KCdIdSmHeOKspMPI2aFiivrKPF0z+k2YPuZXpxKx+4aZ43kPfCH/GAHysc+C5ybT/67rO7Gft+jkrKqmnIt0P5bIpaFlfIV0XMsc50qtTwQz+Mk6/SkD02edTnJncaLlE6VVTypU/PkaYjXzBsWlG/g4OPNJMvfT7p6741FCSjHuWBWykx5QwtX76cPv74Y1q/aTsVZAdSyckbaebgR2nDpAe5k4vbzIgY0ydM1mya+iDN/vYxCl7BAvbER1lgYKLpM2bzbYezZ8+m6NgkZrxYsIhthzDCGN9q2dXy4zvoJ0g9I18dbXU29oIyhpuvx0o5BHmpgQ3S4zs4Y9ZeHbmzbdJ3NOO5M+ZQnRFACPLIGm+VB6S1vtol8tXCghZtekje/vmGyVfOzqk26XmZ8pcY9gEd5wbyNOoYy87J5auaBfsZSY1j17C22znjXu4sKbUX5e+7hkYxApO2/QZ+OumO+T+m6ZNHUv8Bgyg5ObmzHKbja1wiXw0FZzrTgpRztG2h6DW9aHz/J6n+5GV8RbUM2+FTenH7tWPavXy8751+Ha1aMMSchoH7QubYeHtEP0abxt/KnyXFCas4trklqA+zX/fyLYcbWR0WDP8xFe1ndU19zaZPIa6Qr9rMWJv05VFHXCJf+vSoTzOzX66QL9V2asUV8lWVHGiTvirJ2LvGVOJTHu1tk0ftudMU9Oa13O6JtpWpEvgantn9m016iCvkS1QGCJ0RkC+t3VQFhKNkG6c9alq0LQI8UfvrBX2G1SjtvU+ePEmbPTxo+7J/0cD3GClYdCffUZSw7Sb67J1f8Ekibu9Ce1HEun40b9ijtG7iozR71gwqLrHkhXLU11RRRQm7V34OHWRkJONsGtWUl/DvtFJWVEBNDfVWesF1vTGb2cU+LCa4km8FmzX4cX6AC7eVTHBWAMbHirEPc/vbkTvLZow0V5VSyH/vo4BXbhBum1TF71/XUdgnP6bWhlqr9Dw/rEQZtVk5M1g681gH6Zw4eSY11ZtYec2TQohN1rPYRiVfGOdTBj5Bm6c9QElbzJOES0c/RKf8Y8z3Z20yafJ0io0KZMSA2RRnO2vgI4JvoI6WYqu24H+zshmqB/JgpBftb5UH+rS+3jD5qq6qsupTnkdbK50e/FP+uIFobKkSjHe7vX8bf1enNr0qrpCv+ryUznTgLZs9ttKmFaPoxKLbqQM+GLsMjlzJJ802TXrA/O4y1g+5e6+lbVPuo02z/0mpqWm8T63K4CL5Qhr4Dxvydfr0aVq9ejX/G0AQgzeUq1i7di0fmACWk8eNG0eVlZX8f0dA44O4NTc1UlhmEy30b6SVwc0OBdfgWqRBYIpAnRuY1nJmCJiCosG4gpgbjgcwUGYENVAeptT8muwhPB3SI5+mJvbZUMWC/LuMKXHQ1dRck2lOx9M3UWNTG7VmzzcbIAQAjGzBeR5ffIe5DIw5n1p2B60cy4wU9v8z8tVclcTStXTm0dTSSgUnN/KgUdRZWuGkZWV/nqYzvSJRg37BjMrVFPRWP7sS+MZN/LMqK5mamjVl4NJMsWP+aJh8VZyJtM6DlakweA/f4iBMp5EgpoApC95n6S31yM8voEOHj9LSic/Rnhm3Ugf6D/0GYW25kBncE0tYu7I2xYEEK0bfR/Fb76Z5C1dYysAE/btrxbu0ZSLTDcxWqAEu+hH6wf5HPktHMyPNvmspPcX6w7o9a2trjQUQcFhlZVZpo6KiaPb8VUxXfGnjhLvIZxkjX9AFVo+GE5fRuK+eMpMvppf1vpfT2u/uo28++TN91X8An/DAbBLPi7Vt8uw3DbSnmXwVRxyy1guWvjw5xDD5Qp8UBuywyaMyPbbTcInSqQLDEzvyN5a0TPz9/WnOvCU0ffTrdGjeLdTBxibqjuBy7cSH2Fj5Mc0Y/BM+dv0YAZrQ/3FaNelpZl/W8MCsMy9WprNrBhseI/nH1/IZXxg42BxM3LTWnmH9raxAQA8wZtXxDf3Ad/hktqAj/EFOwFtb23ge2A2A8dHcmElxW++ir997ij5885dUc4wReJau3ucyPkHw4vO/58+SoW87Qu9gjracp1PrAXtRU5JKpZknqSzbx6HgmpryDJ6msx2QV20OK6dB8sUCsrb0sTZ51FWUMPL1kGHyVVvKAqJOu8mE9Uf23jmGJ4wyPSdZ6xWkuY1KU1dTxKrrqRGvGEHbMz0IWXMrH59wgGpgd3bbjXRo3TsUGRXN+wPbQM+dO0cpSfEUs/Uxit90szkP1u5Ih0AwcxcbY+hT+AUehFxFVcUJVFxcavEBrEy5R1YY0iuVfFVlJfJxgTxgJxJZUHX65Gz+XDH3NWh3Vhc47aj1/agezxWy8V/OyFiqx02UcOhtiomJ5ltizeUwl6Uj4jFzOVXdVINrVV8h+Bsz6gmv2tgs5BM39k+GyVd5WgSvR2d61hZFofsN2+/kef9h6fVlaKK6LthOLqxMiVNf5jZNdO9OUchXaZyPdT3Y3yUxJ8n/X1cy8sTKqvOB1tKX/F66jApDD1rrJ8ujsSiI6vf0ofp9lzmW3b2pwffXLI1mfCh5JM99h7eVsPydYrbfReEHrMoAP3Dg4Aka+OlzlL+PjQXW/5hgPrTgLh5jzGdEw2eZeYdP9p5radGIh2jOxI9p2Yr1VrYTAbKo/fWC/sBzWGo6VVqYDTy0dRQtHtrXrN/QS0YcglfdyncZ4bvGU5fRsE/+jxI3X0GU9jht3rSeZs6a2znOQMj90ipokY+JVgUW0xavE7ThcDitCiqhVQGFVrKYXROXU83TWMrRTC2NKRS05ke0csz9fDxhNxHIV0twH74inLP7Wjqz/QZGzB7lNrwta7qV3WtkeTTX5bI4jNkF+GPEifYE9Tx9K4sPS3k6pG9ra6PmlvPUdm6EuQ3U8anaGAj+VscsG8utjODU1p/nixRY7QNaGxj5gv1mscm+OXeTxxRWH+W5X35f/J3Yi9fpxKJ+jKDdRx7bvXlaxNjDho9hxDWO1eNuw+SrqTaXt6GlLdqoLXOqmbCL0mkFeTDy1Vx91ioPSHV1teGxXqn156o01lHDsYedj7O9TLyuosaKNNtxxiSGv6DeGPmqzIjjY1NNCzvamreW6CSrJ9rTkbBr2pNe52m094fEgAAaIF/cdjK7gDLAj1mRL3V7IToaBMvX17dzGRgOIy3NzPrA5PHeBjxoq92SaBSxuXW0wq+ANgQXOhRcE5sr2BuO0w6xdxazzFAQR4KGTbc8M2CF+DvNAwfXIQBQZ54xCDGIVAUMvppdLFiWNy2g+HV9yGvO7XRqSV++VIx88Bm88kY6PP9W8l5wCwUsu5HaoOxNLAjUwR3bDvHANi8r6mBPUB98NtiWAegW2w4znqHJ/e+hY4sY0WJkNmvPdTQG28OwlZMZJmwTG8oMPd6zNWfY0/TRJ19aTQxwJP6eOnx6U6P/ZXw2DO/rQn/iVLnmgD6UtPUmGvX5U1R5iLVFXYCSyAI4DSNGBTM6oq0zHSzgb672pUXD76JD8++gdnbvqmNXUPSGvvTpO7+g40vupEr/K+g4I+YTv7qPkr3/RMGhETR58hQekKjoMc98Jb5PYz/5ERXsY32IwJLpIbZXYYsun71khBqrE4uG3UMp+x+mhnrb8d5tTjuMuorKD/emMV89zbeY8fEE+8F0cxOrw/YZ95mdsJ1th+qD5yJ90gquQeBkgxY8M2B85YuyJygJLegO2w4jY8/Rykm/pwXD7qM8phdFB66mqQMZEYeNYuMewRUmseYMfYxClrPv2sZQTFIBTZo0iRMwjm5y2iEVrSE6zu4B2+9IcE2K+ITWnnLaYXfYdkhVPua20vo+ewLdqBA8NlET4VyvIOiz2F8piazRlW2HmDQCpk4aTkmb2D2YDyln9ua7r56kgFW30cmld3C/hmdXh378DBXsYtfQEdp7MIAWLFjA0wIgDaL21wv6DCtfekScTuG7NdpRV5VwsBgJz9VjQpTHSvgen/gt8UnatHEtbd9hffJiaEY1j+XWh5aSx9Eo2rbvKG0IKRbGe6mFdrYdBl1O7X69qdm3D01jtiJkzS18hwzu3xzUh59KPJl93wa7J9h2aPiwC/R7KCO25y1+CI/aVFbXU3vWdzTkvz/iJ9XiGU+0DT5r0Q8sLqk8ciX376tH3UDtBVMoJPQ0HTt2jI4cOcLkKJWZkqgj5BbyXXorHVn4Iy4hq2/ldcDJt15z72Yxw11UcZjZK5TFNIUysvL5C6rxmA9HB2sflM+I3UN9BdsOK5IYOfU2v4sP2zdBXPG8Ez47H41gfVrOypHocTOVFyYrKS3o6rZD/mxgxIPG6hF4OdOBLCWhNbq67bCBkdH8oloyFbP6OBBcU1XTrKSyxg/qwI2ukq/29vNMkc9QcV4yleSnOJSi3CSqq2KBkwIoja+vP2VnJtKG6b+h+UOZAz/diwJW3sYCwico78C1lLvvWmo6xYI1GBZm+MLW3UHvvPtfWr7CsiIINNaV8/xF9xVJW5uyVUUDt5CvKEa+nDlv1eh0M/IFBwEiv27dBtYfv6P07ddxA5+6Fc/SPcpXE3ACHD9IBcGZQiKLTz5DAUHMSepwdONbtOG72/n2QswgYTsqDmTB9k/PufdxQuY150fmEwtrbJ/56ir54sCBGyAaEG4EmYDYYwUUn/gf90ddzvTcAzciTifRuG9+R1VHWT3RFqgz+5wx+HHyxjYWTHKgfdS2yXqKVq9aQes3bFZyMMM95AsPbPdhZXAgfkwixId+cPJ1+ioW8PSi8QOeYg6KXavOBjPCgK1i++beY569lOSLi4h8eXp60gaP/VSbu5qm9r+dzu64gcJYILVwJAvmQFyZTuB1Dhjzzaw/tk2+hzYtfZ82bNpBkydP1pGvB8x9JupLVdDnQVdfNPLV0NTOHHMTmUpaHAquqaqxPYyAI+Iu8yShStTsyQkmif9QEllDki8FlYx8oa1EY0IvILPlAvJVGykeYxjr2v8ROMa5n3wB55maT/xuCKV4sHuw+ASnsGEyoubUFXSOjZlBH/6UMrCLgo2Xkn1XU2HGNtq07QB/Dl9FV8gX7I/XwROMh75sbgtWd0xgHlt8J60Z/xDfwQCygEAdr85YN/4+2jzjF1RSwmyUDir52hBSQpt8z5LnngO00T/LhoA5JF/aAzdgd1Ufqgr+x/cXgXxhlQIvEV828yOaO+QeKvG+ik8a+i2/jf723B/p9Zd+a45PmO3P2Hk9rR73IK1f+CHNmL2QE7dOuOG0Q16uCyRfxcXFdOjQYZo0ZTqdWqSs1isxLsX3otPr+/Lt9yC1ILiBK28myryGThxYSXPmWb/0v8vkC4iH/Wb3RnlRDpB4xAIqmVe/Q2xAtiQS6Cr5wm48o/XA9kkR/sfIVzt/gNNokIygxxattH76H8ljIlNk1rkIAnCM+PJxj9CS0Y/wI6ihCHtm3k5RW35CSRE7ad0G6xdCNhjc96oKjKEe/+vkywrRzxpznHCaCXZOO0z4g3nQIpADuVHTIPiHsVFJAO4jOHDDPeQr2FxGGBZHgoArhtVZgO5AvpqLkilp2LVMrqPkETfYlcRBl1P6AusgxMNjC02cNJU2L/o3rR7zkHn/NBtnp5bdzp22umUDW0yx1WzxyIdp6ZjH6cjhQyzAVjJR0FXydf58OxUWVVFhsWMxFVVSSamdB8/bCil3/20Uuroff/VA+LpbqProFdTmx4KPDX15AHKafaZuwbZSRr7aLyL5gl5Dl1XnCX3mK24agX5305UvjuIVNK1/P74VtYOVHatdWAE9vPBHNG/Yj3mQWXToagpYeSvtW/kSTZ+9nB+iogIkDH2FPhP1pVaKiqu5DuhRcHQt+fyjFwXiZC8HEvDvm9hnX2oosCVf7nDepeXNVIAZ1hKWlwPJL6qnymrbCTygq+SrPMqb/F7qI9ieZy1+L/ailHni99380MlXFeufbdt20tIlE2nGoMcod8+1fFy1B/XmpAO7MHCwA4JVnGC5auzDtG7GH2nR4iW0YMFCq6Pzu0K+sMto1arVNHH467Rg2MMUt/Vmagi4jE/wLGexCSYlg1bdysc5nmVeNvoBWjT9M0pOsfbtevJVXlbG9TAwIMDqfVsi8tWJtA+MPR8Ef4aVDMFph53kK7iINgQV0rY9h2jziTi+EqaP9wyRL0dij3y1V1Ly9nup0Iv1H+wniwOw0uOz9A5KxuE8rJ+xkhjE7E3Q2ocpJOgUJSTE82dzQKBaWplTKhpLa0dfx58tjVjbj+mDclIu0wfs5MCz/4VHrqaWY+y78oW0bvNB2rhxo1IABpx2iB0Y0E99LKAXTLRkDlcSaqCSL9UHwO5r64/4BmXC73ZWvhYsXEwnFlxpTo807DN560385N8WZVIRdhnP8a2a8jgtXjCFP2+mRVfIFx7P+Lz/cPriv7+illO9+f1SPW8k70U/ouD1t/IXsUds7EfNgX349u2wjXfR8UMe9PGn/amA5adF+rxfUOLgy4VxiSpqDNNcZHuwmSRfduRika+EpBSaPGk8VZ9kgy6GKR8LYLB0zBU3oVfnlpdiNpAOsEDx4LJHae7M72jQ4GGkPa6+u5CvKr/HqUPrcJgy1x2/3PwsBKsb3n2Wtes6SmcOIyPZl4qLi2z6uqvkqzTsIAtkets8wKoXHHGaMvdjJZU12uP+TucD76D2EMdyPoB9Jr+rpNKhi6cduoN8tTKDXWjCaU5wbvYF15SXi5+X7A7ki+oTzQ7PmdNDW55+WkmkAw7cMNIfuIdy4IYeNQHfUOEiRqxWXeVQcE1jyjollQUIikR9qBf0O559EMINL1nuMvlqLyKT9y20cPgDtHvOvXySCKtEOBEPW5FAavfPu5s/EB+7hpXDNE5JaIE7yFfu3oV06q/O3/2Da7I9rZ12J3DaIdoLQQLaFJ+YgVVXhvEdPiGmb5VEFoB8oa+MjFWcrKYNjDtRtMScP4IVR4IgBZ+N5m33WrjDeSPwNWpzquw8X91V8kVl+83jGGQebYL+wN+q8GCOCa5JeU1JZI2esPJVUV5OZ+K8GMm5lxGcW3hw28bGF1Z4Jn3zJKXvut4ygcek9fTP6LvxUyklxVo3urryxYEDN/S2U+0P7Xe4pkRw2qGGfEHHYqKj6ai3N40ePZoTsEpWV94frM/ska9G0xGqSppNNWlzHEp1yhyqzcDOINtJDgv5YnFdSAltORRAWw76X/jKlyMRkC88p7Ni4VhaPupu2jnjbh7zrRjzMD+og3LMh18sx3PgsD0Y6+n3k/ehHbRqzQYlB5CNeqpLHmm27+r4YHqA5zr5s53QCWXMNHhfTnVpU5WUFiBuLS6CzXIeG5gKCqm2VnDiYkc18wH30bYpd9CuBffSiM+eocCV5tcrRW7ox58JxPtJp37zCOUdZt8zn6ECsQ2I/cgxU2nduH5UcpQRUabfmGTo/99nzRMLqAerAyYW03dfT+GM/EwYO4jSM6x3DnR15Su/sJrGDfwTNWA7NrsnXrOxH880jjA/C157irUp2pmVpSPoCpoy5mOKjhOcVhj1hPPxDr2B1Ntun5Tky45cDPIFg1TCnHZeTjql73uIsnZex8lJuz8jKIztn91+Az8cgc8oqJ0WfA211GZRPVM4Lb5v8hUaGkoe2/bR2EH/pDps7WJlxjthvObfTVMHPcEf6uRBA4w1jErilZSecIgmTplrOa1LQVfJF1XsMbcZAihHgmvSxc8+lJdXkamwlIqKyhxKgamEKivtLGXH/d7YTB0cVrX7n/kCzOTLQBDCrilnDlCEHkO+UhlJdmnmVBAkn/3KWB64ptB6azDQY8jX+SKq87uRJvV/hG+pxQRRrMfN5jGFe7OxvmrcQ7SHBRM8EMgeryS0wB3ki0zTzE5aNL61gmvybAkgRxePmncL+VLLgLZCeWEn0b/4hN1EMKYlgw09mHyVe9F5ZhMPzf8RffTmL/kzIFyvWNvk7L+Wv5NuHtM5rt8pryqJrNEtyRf6En2LfoQ+anVLQL7MiGNxwWU0+MOnqQ6BNWsHPIbwXf+nKFMlX8iX6cWUrx8hH3/dc8cMbiFfXT1qXrfyhZipID+fRo0aZZh8QWeN6Lcj26knX5tPJpHn7v3sfxOTIqt4z93kC6faTZg0g6pKk+jA4idp/fi7qS28N3+pLra/Txj0JI38/BkKW8eINvqVjXu/xZfTtGmCFXujR83jmtyZSiILzOSryPBYx6E+NsDKV/htFLXuJvKccR9/XUnugWup9OBVNIn9zY/gZ/oeseZ6mvrtr5gS2G4DpYq55rpifKNNYd9g77R1UNqConqze+YrCS3oKvkqKW+iid/+ufNeeIUAH6fJjEQywjfmi6c6yzh7yIN00Nt6rMOew0fWBz1J57F6hnxgxxHnYmxq68E+646ymP4i2W9JvuwIV2LdyhdHexPrKDbgYIDhUOwJDDk6s1mggG4gXy2ZG6lqUy+q3n65Q8E1jRGfK6ksyDNV0rhBf6dab1ZGZaYACoh92Xtmm19Aqiph/p5eNHLIh1TNXzxrjS6Tr1JGvnAf3A8Kryg9Lw8GOf7HbxjsKW8qiayBbRFG+xQn6IhQXsH6pKiaCotrHAquaWmxDcgk+dLg/Blzv8GoqUEp+hKC79C/EIyRaPFLOutKIqn83G6qyNjjUMrTd1NVLoIQ3Z5DQJIvBSZaPeEZ2jLlRyww68Uf9saMZaHX1fx5A8zk8vcKYpyhLS7StkPKnW68P7K+UxJZo71oB7WE/IxaI551KLjmfI7tO8/cQr6Kl1DBbvPhL6+++Du+OwABQMmhq/jWF+yA8Ft5O+XuucZsW3sy+cLKF3SX6c6cbx/n22p5IIN+ZMQFh+NMx+mkGOs/BPLFbFV7YG9+nDdOIz265E7+OoD8/crBP6iXjnxlZWXRgoVLaemSyXwbdB5OsWTtgVcWLBvzCI3+4hl+0iDfpsba5PDcG8hrtdiXuYV8pb5l3n6mjUdEgmuKLM96qdCSL4yVM2lpdPjQIfrwww9p1cqVlJKc3DmGLh35KqaNAdmErYebfFI5GdPGexdt2yEV0/4Fj9HGCcx2nmbx0XcP0XLWpyFbbqXV7G/+mgrWpwmbrqZBn/2dGrvyni9cc5HJFycqCeYTXmGrcOLjBKbf/BTe+F50dEE/mj/q58xQWla+OoGyGakH9/ms3dH+OnSFfOEdiYEBvvxxHpycqe7SwnONOPkYrxniPozFGOWHrqCsPTcx42J5di4kJISWLF1h/ifxSfMYYGP6FEsLG4XVQL7ri7XRstEPk+e0u1lbXU5eW6fS/EW6cxsk+RLLxSRfZueNgZDPrkPj2xe890fkvN1BvqhovfEBfeYTJZEZ2KMeGhFPX374PKVuuZY/oI4VvILD1/CVL7y4r/SEeSm58shlNOC9n5F226QWSZP/RGH/vYIiP7nZvnx8I0V8cB015AjIV+1O2jP9Glo57iGq9b2cv18Lzg/L15jJqDx5JX8Px8qRfdnoE29bcQf5wrYRI3ngGv3qH9BdyNfZRW9R6Du9xf3QKTdR2LuXUVW8e8kXP9Z2xFjavHYWn13DfnAYQ99lt/ODEHBMPN7z0ooDDUDI2G9Rm+6kV197m075+Cq5mAEdNTJG0BZ2nffhcbR1wq2dh1zgBbp4qS6CKv4sGdNvvKfj2MI7aPX8AXTE+ygf3yp6DPlqZWUIvY4CV/Tjz3/snXMPVXkz58jaBCdT4aFvjH/eJ7AXbiZfaMfSkmLKDR9LeTuv5S+r5iSctT9OLMT7tfi9VWLOguCOjFFUU1vHbbYWDfVw3qiveNuNKrimpsbWB7ht5QvlZTK+/1P8GRA4bJxkOeaLp3lQtnnKAzwA+J8hX6yeM4f8hD9rwQMg9CPG9/q+NIN9z/X/h0C+mA5WMx+EQAzjIv/oNfyZbtgNHriiXvZWvkQHbih6wkX9Du11EU47VFFdVcn6PI+1mTkOsSe4prHRlrRoyRf6BXqG1wGoovpb9TcR3E6+mOBZr61eJ8jjaAT7u8wq3hOTryxzW6O/0LeOBNvYcicpCTXAs0/hzH6DeHNSwQR6gBVR6Dn+x/ewXadvMZMcHTqyp1C7383UHuxE2DUdeQuVVBa4hXx11FD1qbtp36w7aNv0+8yv4IEusnpha+zB+XfxkzCTPK5ndWMkRvDMF588w/PmqK8jQZvDx7uZfHF04bRDxEy7d+8mz+17aOK3z1HUWmU1OtT8rBpWqPnuNdaveBZ74oCf0MaZD9LyheNp+MixVr5Iki87cvHJV9ec9/dNvjqRrLzIGYYDRgTGBEYFglUKrsBMYGzsHLhBsc+a74Mgw54gf0h9jJJIg8pdlLDhclo44lH+clEcRVtyhBE/JR0OVsBx0n6LriQ6J8kXBNfYI1+U/KK537TtLxJcU3FYSWRB7dkoCnz9Ggp++yYKfqevQ/F/CS9ZtpAv1GvI0NG0c8siOrn8Dmr1UYJs6JAS6CM4xSf2mu+dcRP5ePybvPZ68iN1tegq+driuZ8OLHmWFg67jxpOXkZFB6+m4Z/+HwuQr+DBPnSqmv09a8jjlLeDla/Zg+JTCmjixImdY9Z95Is5M7S3fmxqBc4kjDnEHnjaIV4/4rHjBDOeK822hOkCXiGA7S5cR9j/WF2IXNeXr8Sd29aHZk0ZQpOmzKT8fOudA0ZtJ67B+yT1cBv5Qlsx2znp6yf5yzRhMzmBRf3izc/OfvP+01R5hBGw5ovzwLY7yFfsqOfI78UrbA4LsZI3bqaA166n2kwB+araRwW7e9H6ieYXOi8d9ShFbWD9yNrmxNLb2f+P8INQPCffSjWnxas93XLbIU5KS2TC9BHbzELXakilPfL1PR81r8Io8cE10EM9tOTLkaDPLiX54sKf97JsOYTYI1/nz3eQqbSVRKeI6gWnitbVC8a60ZMG0e+60w5V1NY1UIGJjdUiFmM4EFxTX2fbH24hX+qBG0ZIi50DNxpqCqg4K5RKc8OdS14knW+zPWLdLeQr7DZjO89QlybLogFWqItZ/N/c3EQe856nVaOZv2VxbltQb35wBz/2n8UEHSxegS0/H9Cbqk9eQTMnfE6+AdYnZHdL8pWamkopKSlip8WAB/fi4+OtTqAyCkm+NKjabA5qIRg0IEssiOEOAoQKiqcGvtmfKYl0cMNph50nDeJeuK+aDv+jTOp3yKdOQL5K91Cp12Xm65mjWzP+Qdo86X7u/PDuCjyjwvOAXMRthz2GfCUy8gXjo7a9qh8Q/I3v8BuuKbclX1QbZrnGmaDPyrYrCbXIpGYWxH/93jPmd4+wvsRW1mWjHzHrJ/v/2KI7aewXP6GN835LgwYPodGjx1idSHSh5AtjZezYsbRr7xGKPPg1DXnvAUrZeiNle13HHyr2W3kbP2BiwoAn+cljUwc+QaX7WJlqNtC57Er+8ne1f91BvjrON1JVhidVnPOgynT7UnHWg6qzdlNHu+1Y/6GTL/RlQEAAHd85kCZ8eQ+Fb7yFfJffzrdkcT1iOuEx9X7aNeteCl97C+2acg2RaTjNXbSJO0stugX5KlpChbvNh5Xg9Di8FB+EHkdq4xQ5nHCHEyz5JAfGXDde+aKEn1tstT2BPUBd6k4riSxoqcujijObhTqtFVxTX+ivpLKGO8hX0pRXyP/lPhT8Tj/78nZfCnjlSqpKdkK+WJ8lbrmJjjIbhZdv8/aBqGPEDvlqayrj41hUf63gmto880tw9eiO5At6Bv1BvvCf6vfos0tOvgRin3wx+83GsOi+ekFZ6+sEWwaxa0Dtc+iHPYHdxHsBz9vaHJAho/0hKkN3IV8om5F6cLEX+3aVfDGUlLFyGHhEBCI6rRY+gGIft/hDfKqxkaYtOtS2aktXUlrQbcgXgG1pK1eu5H8DCxcupMTEROU/FjczQrZ8+XLlvwtDfH4DrfQvoI0hRQ4F18TnC4IQBlfIF5bYRXDFeYvQZLDjVOHKogDHl8YnpJApdS0N/eAeitrYl9qDe/OXBxYeupofljH56yeoPbQ3Ze+5jlI2X0nlCZ/R2Inz6fBhXbAdcafz98SoRkfwomeO2Gd50IE9swM//Clfwm7y70MbJj1I6yY+RCvGPkKbJ99HbVDkJsHMacU+6mCGCyfmlBy8qnMQ4DATLAFjbzK+L99/OXWkvK0ksoZR4oQ2txeEwKkYyQPXiMgwBoXRMmB7ngjnWb5Gy2AvCGmI+xftnX49bZ15P0355gnynHYvD6Awm7N39t38tKYtM+6n1M2srWuOKKk0qNPM3qIvIBqDZPUddKNsp5LQTED3HzhAWzcvpgNz76LzrA/Rl6dYkLqVBdcgYJ7T7qMMPCMDQ4f7JD5LqalplKV9rwkD3oRvZIygLew577YzQ2nR4Jupnekn3rGCgyaw5RDPNWKmvjWwD99+OHnAg7R+2Te0eOlqfqiOFqJ76sVRGQAjjhO/wzaJADtkpC1wjSiYovNlrpEvwfabjuZ6l8hXe4PF4SQlJfFTr4qTJ9H8wf34sfB1py7nLxvF9g48GzOJ2SzT/quZ7WBjno33gghGyL+bS8nJ1idNGbWduEYYhDB01X5T4TKz3RS1n1bUcdRke9Q8xorRetgLQlwhX/YCAEr7hbmc0A2MSXXnA1Z+1JUeCCb2yHYFDxMVRuthrwxtBm0nyJc929kR+xy1H+9F7TgEy5HgOSfBgUlU7Wf2c2p9HQnsXqXtxBWCTUP1YNfAZ4lwZsF7hslXVZzttnEA+mK0T6CHeiDeUK+BTTp18iRFRkSQr48P9e/fn9LS0jp1zx75MloG5GHPdoZl1hgmX2eKbZ9HB1whX42MGIhQWIpXOuCdfGzM2hH8XlxmOykL4H1fRvvDXhlcIV+4ny1Yvq6Qr3Zb/UTZjNSDi73Yt4m1o8G2EC1+AEbtN9PaD30AAFINSURBVMQuon/O4tZrqCPoWvsSaBZR7OsO+x397e/J94UrhSf+agWngafMMr+mA0TchnydOHGCdu3axf8Gtm3bRt7eltkd7LVcsWIFnTlzhm9DWbRokXDg64HOysnJodKifFpyKJ5+Pu4U/Xmqn0PBNbgWafLy8qxE1ED2BA2HU2+6koc+LfLDDL/oWnuiplPzKGCsPy18NY3++B4WsGgeBGZOc8OkB2gjCyzhONt8+3AyNn/c32nEqAkUFxfHt/Go+eAN3IWlWHa3NSZ6ycs36doin+Vlokq/n9KioXfx5x7mseAWhAlBLQLdpWMeobUTHiTvhXfw7YMlGd6Uk1/amUdOfgWVpB+gpqjnqSn6n46FXVOTNI6nsZTBLBiIME6ittMLrtX3Kf43mgeuQRtq88Df+M5oGUx2ysDzEFyvF9UQ52rSoz9y8suoKebPlLfncvJe+iO+auizjBnc00wvmE6sHPsw+a6+nT+c2sKCx7KszZR8tpivFI0ZM4ay80qpNPMQJ2rRG26mAe8/S6c39DPPfgf1osoTV/BtoTjSFYQGenfaeyhfoZg7dy5fNUpOY0F2tq+tURcJy6M17HFW9gJefm1bGDFsELUtLO1glpz8KqqPfc/6fpi9xliB6Ehl/bm5/G30anq1P0T31Iu9MqiC30TpRKJP60pbQGBbtLqVm19EBdkx1A4nYoR8sQC0On4wa79qSzkKCinnbAqFf/4ghbxznSAY1Mg711PYJ/dQdloC5ZvM9YEjLq1soZZzYyyrQbgX+gEBPkS1YUoZahMGUUkFC2pYfTrrwurliu20Z7/5WBdcLxI+1jVpc/OYDclNprKcAMOSn5vJ0l2kehi0ObhWzQP2By+o/+zLIfTeW3/mz/VijGOSK3ZTX0rccRM/IGLmkMf5NkrPaffQNiYnDy+mIUPHUVBQUKcNMzpGINoyqMLbwqDtRJ/Z2k7YvVJqivit88ASwsZA6bmdLE15Zx74u/TsDmPjA8LuU5a2gaWz+CJX2sKevcgvLqPY6a9T8OuXiceWRoL/fTmdPb6F8kus/SHK0SV7ofytvw4TQIcOHeJ+AvmDlNmrhytlQJ+K8ijMz6WT8SZaFSAmXFrBNaEp+TyNmh5j1hXdhDgaZ6LrRaJPi/zcNdZF14vEpk/zmR3LSaX24Fud6zj7vT3wOuYzYnm6zjxc6FNVbGwn2sKFPhHFSRC0xYXa7848CsuoqLiSCosqnEpevu0Y6VqfItbJp45o5ZArbFV3JGG9qCX+b9xOIR8r8gU2hi0eWO0KCwvjR5mvWbOGz8Li/1OnTvHCzp8/n6+GYQVm06ZN4i0dDrDqVDrd+/UBembkUYeCa1aeOKeksqAnbDsEYV2+ZiftWfEK36anbguJ87iZn75VcfRK8zvIWKBZdugq6sAMbfkg8g1O5M+zaGF05hQiWu1pbGqmCcPfpBWj7+GB/ftv/JJvJ8LDnHOH/ZiXo82vDw384BmK38hIYnOUktICV2ZC7K1ayW2HGiS9YJ6lhg4wMj70k2cYMb6eNk++n2/1o7M4le1K+vaD+6nBhG0rHXw1FbrRghX6+kjzcjszCjjo5Ohilgb5wTAzXcvecy1N/Pop/n4NbshLd1BGZg4PyDC+80ysXC1p5t+cGXrMNNs5at4dB250h9MOjW4Zwe+wTdpVbhVd33ZYaK6ns60zEDx4njlCSWhBdzntsDtsO3THtvHusO2wqraVRg96lcoOsPYGKUbbs7GOl4FjJRLjPWnLTTRt0GNmm9CRzI9HX7BggZKDe+y3O7YdUvxfzPqt1yW9QMer/JREGuif+XIkuI9g26HR3Q+4Bj5LhO6w7bCuqY2OxhbS0bhCOpFYSl6ByfT10NG0ZKcvheS00vHEEvabiQ7HmCgorWdvO3SL/XZh58JF3XYYcrNZx1XfLBKM86CrmDLb7sLoLtsOjdpviKgMQJdjXzfYbzr9pDGbA3uTxOJ9BofPfF1MSPJldnZVVYyRJyyh/F3X8FPLsO0PL3sG2SrwuoYK91/Nt+2BgJXsu4byA99jDs52Wb6rCsgR+zOuIDii02/Fbeb7MjKIZyGwxWvT5Afo3PbrzM5d8MyXJF8WuIN8tcS9TAdm3UzrJz3ETy/iWzmxqsDaH8QYR+XimacWBNmVh3garEaDfOFl/CBf3AizwAvHjx9fwsgXZmdgBFhghvecTBzwlPkEQRiOGi+eB3Ds2DGaOmMhi9TZ2MNRswFM8GlHOvzYZzTTHwHcQb6aC3ZQXezXVJ/4jUPBNa0VwUoqC7jzFtxTL47K0B3IFysCX+EuKMYqtvWD5nrBg+e1ggfPOfn6gpGvNxn5+g8LAO1IyFuMfH1qj3zNpA4fWz3QC78my/a5M0CSLwu6Sr4amRn7bujr1ARbgAkWZidw9DQePK85yvqAfVfM7MfIz56kWrwPks7RmvU7aPt2y3OePYZ8VRxzvgVfFWxdLLN9xUZPIV+VDW20PqiQC8jN6lMZtPxYGi0+GEeLD8TSap9M2hhSTGsCTLQvRpIvCH7vzuSro6OdSgszqCj/DBUXnLUr+L3ElM7uaWv3JPmywC3kK+YJHmvh0Rp++rC6K4TFXnjvGh7F6YDNQjwmyVf3cd7uOO3QLeRLPXBDdG9VoDwQSb54GS7qyhcO3DAahFQfo8Bg80z25MmTacMmT6rMPkjVR6+kjZPv50csz/72cfJfdRs3CIGMUC8Y8WOa/M2TnFhXHulDsUeH0KJlG/mWYk9PT25c8ZBrYVGVUzEVVlBpme0YA9xBvmC8jeoWyq0Hd96C6/XiqAzdg3y55ryFz7qer6WOE7dS897eVLfnsk5pPdCbzh/sRfV7zf/X7+lDDQf7MmW21fG6+iYqKGTjTKALWsE1dXWCZ9cYJPmyoCvkC1t6IiIiKHnf/6PT6/qxsXwld/44OAQnNfIturATCAaYJG6+icJ8t7J+sdaNnkK+8O7GgmLWJyWsPk6koKiBmppt9aKnki97cqnI18bQElp6JIkmrT5AE1buo8lrD9FavxxOAFEOSb4sgjzE5KvDUOyL33Ev3FMPSb4scIf9Pnfw1zT60wf5DqXmU5fx965hAQUvwOYHNsWbdx9tm3Q9u5jFdQySfHUD591tyFfkw8YO7YDgPSg6SPJlgTvIV3vKB3Q+8G46H+JE2DUdFaeUVBrUhBl7dgKCPi2xPe0QuiIqt15QD+igCJJ8WdAdyNehAzvps7d+wkj3fZ3PaJWzgB2nRn7zwc/I5HU1f66z8cRl1Bh2F0WFHqOhw8datasrD57bO+xIki8LukK+VLQnvEDngzR2wZ4EM3tRl6CksqDHkC+DZYCgHM2s3nq4g3wlz3yPP2AvevDeIn3J5/k+VB71P0C+/AtoS1QlfTtjFX23fBftzyDakdCsEC8TL4ckXxZBHpJ8WURUBqA7kC9KeJz2z7qJXnnht/TOq78yP58f1Yt8lt/OT2HeOONBmjroJzRv8G1EZ1/iSST56gbOu60iiOqjP6GG+E8dCq5pyduopLKGO8hXaWWroe1MuKa1zdYwSfJlgTvIV2UFIxymYmb8Sh1KYWEJK7NtPdrrM6g+TqxLeqmP+YTOV0UoKS2Q5MsCtzjv75F8oTwbNm6l/IwQit7+LG2ZzBxEXC9K9byBvzgbW9PwfidskcDqKFZPSg/0odHDv6SKKusgQJIvC7oL+Sovr+S2QGQjtIJrWltt6yHJlwXuIF909l/mcSR68F4ruKZK8K4xhh5FvrDtMKSI1vrn8kPU5u+JoPf7D+crYFsiK3k5JPmyCPKQ5MsiojIA3z/56qAT65+j8V/cT7U+l1M5XtD/5VOUtO0mag7sQ/Xsu7M7rqdxXz1FWZ69ic68zFNJ8tUdnLcLSoxju0VwB/kySnxwjUhPJPmywD3kq8JQeyIPlFkPo2WA4D44+lsPSb4scIvz/h7JF472Pn06isLCTtDSsT+jcV/+mIqOXE3pO6+n8PW3UMDK22jAe8/SySV30PmQ3lR7vDcN+eSXlHY2V8nBAkm+LOg25Ksb2G9JvjQ492rnVk/C1k88i6cKnt1V64HdCfU9f+Vrpb+Jk6+xS7bTd8t304RVXvTRwDG0YF8UbQ4v4+WQ5MsiyEOSL4uIygB8/+SLIfoJ83NeEIxtTKhgbGPs4zv8j+9h1+QzX5J86SHJlxmSfFkgyZcFbnHe3yP5UtFxvonqzi6gmpRpVJM63a5UJk1n181lN7Vtz55Cvpob6qm8iI3jkkJDgvf36SHJlwWSfLF+YPZ8+coNtHn2H/jrYSq9r+SvkcGLx/fNv5u/4mPk589QOyNkFceuoOWj7qbNa6bRvn1eNu8m7Enki698BZs40doWXUtbo2sU0mXecgiR5MsiyEOSL4uIygB0C/IlTzsUCxpNki+LSPJlFlwjyZdZcB9JvhyXwS3OuzuQL4O2E7/bc949hXwlFtTTwlMF/P1CjmSlv/mzsrFnk69CUwFrK7SXfSli11RL8sUF12jJF3RsypSptHP3Idq/7hUKWHabuazKDHjV0Sto9BdPm0+uZeRr6sCf0I5pt9L+HZMoIMD2hdE9j3yJ76+KJF8WQR6SfFlEVAagO5CvprQR1BD9DjXGOpaG0+9QS+Y8nkaSry46b0m+LOgp5Ku0ppm8okx0MKbQoeyLLKCwc5J8QXAfSb7Mgt8l+TKLvTIA3YF8pZjqDQWFavBa1YPJV3ZZEy3zLaA1gSwYdyBL2TUnUiT5guAaPfmaPHkKZeczP13zFvkt7sNPmsVWw1a/PjTys2coYfPN/Fmv9oDeNPmbn1CWJ6sHBZN/cCJNnz7dnJECSb7M4PabjWHRffWCskryZa6HPfstyZcFl9p+Y/s/YEO+1MLhrfl4B8iWLVto9+7dwg48ceIEDRgwgLKyspRvjEOSLwsk+bKgO5CvgspmWs2ckcg5aGWVfwEdS5LkC4L7SPJlFvwuyZdZ7JUBkOTLgu5AvnLKm7hN09ddLyvZNT6pF5l8YaUoUhE8M4HXm+BZKfW7KCZ4jqqy+207hF56e3uTx9x/UMSafuZnPZhEb+xLyVtvsjzvxeqI93p6L7iTPFaN468L0KOr5Ku68Tx5RpRy2R5pX7aEl5B3org/JPmyQJIvCyT5ssAt5Avw8/OjnTt38r+BrVu38peuagFilpSUxD9TU1OVbx0DFUcg1lBXQ4sOJ9F93xwUEi6t4JqFhxJ5GhAPVZCPUSXGNWgcpLnQPHAdGk2fvpIFzmVFLP/iQkMCx6ktB/5G8G20HqWCekAwGEVpRIJ6dCUPlEOfB/6GMzVcDzbouloGUR7435W2QJm1edRUV9HZ/Ao+wytyDloBQTscV8LT6MsA4lRkoC0gKG+VJr2ahyuGSV8PtQxG0+M6kFabPFg/i64XCeqhptXm4Uo9MM5EeRg1brgG40lfD4joepGIyqDmg9+dlQO/X4x6qHmov+vT6AXXlLHAUJ8HHIgRu6f+LioD8u1KGfC/K3bPkf02Ms5wHa7XjrPamiqKziw3HwQgGN9aUclXfkml1Xh3tR4Xy+65mofeftewtkjNqzA26cSuOZbgwO4J7mkjrAx4vklfj6rqeqoIeY58Fl1HCTtuorXjH6QZgx+nDkZY8r2uoQSPmyh154006rOnaPvUvtRUup+qahourAwQVg6h7WTtY6RPIUK7x8rUFvNn86tbcKCGI2HXNORsYWkarfNg5TBqO3GN3l7U1dZQzFkTPTz4ID086CA9OuSQXblnwH76x3Qfng6B8oWUAW0psnsYZ4FpZbQuqIg8woodCq6Jy6rgadT0GLMoh1HyxdvCjs1Rf9en0Qp+t2u/XbB7XSkDBNcI7TeTrtpvoxM1XAS2k+fRRfsNMWq/IfoyqGLU7kFEcev3Zb9hd2zIV3h4OG3YsIH/DaxevZqCg4OV/4h27NhBS5cupV27dtHo0aNp/fr1fCbUFaz2yTC88rXqZLqSyhqosJFGA9u0N/tq1LBASUQzCEmmBlriU0BrWbDuSNYEFNI69lnbZMveseJglHmLZoABo0EdxN4Mgiszp6IZBKy+GK2HvRkEo2VAHnCyIriy8iWaATZVtXR55avNlZlTVl4RUD8j7Yk8RCt4RssAwX1EM8B8xlFwvV5wH+igCDBORuuB8SiCKytGohlgjF3R9XpxVAbAqNODbRIBdshoPUQreICRMkCQh2j2FTBiO/E77iUCVuWM1sNeGVxZ8RfNAANdtd+YZXdl5ataZL9dWPG3NwNs1H4jj67aTlwjst+5Fc2GV75808RlMLziz+qB4EOI5D9T9NpraOm4R/nBFJHr+5lXvbBaFNGLDsy7i5aPeci8IlbtrySywJUVf5QDK2V6oH2MtiXaXYTK6kYqKGQkrrjaoZjYNS0t4t0orqz4Qw/1yCiup6dGeNNTw72F8ZUqjw45TK/ND1JSWcNoGdAW9mznlL1JdPsX++jxoYcdCq7ZHpKjpLKA2282hkX31QvKilV1Ebpsvw2uGHW1DBDkYS+u7qr9dmnHlh3b6cqKkWjnGWDUfkNEZQC6Gvteavtdqdhv2Bgr8qUGo3l5eXy7oZeXF2ffQEJCAoWFhfG/VcTGxnb+7gp6yrbDZBe2rWxknzWibSty22EnLjX5ktsOzYL7yG2HjssAm+OK8xZuW3GBRMpth2bBNXLboVmQR0/fdtgS/VfzM1+xTBjBGvLR/9HZ7dcTRfeigJW30sQBT1IHthxi1agbHzWPWXYjemGvDAD0xahuiSad0ovquky+jJYBbWHPdk73SjYc7+0MtSVf3H6zMSy6r15QVrnt0FwPe/Zbbju0oNtsOxQZ5YuB7kK+KspKqNTAtsHyku5NvirLSg3VAyI6LhmQ5MsMSb4skOTLArc4b0m+OiHJlwWSfGmQ8GfK2n41Ra7rRynbbjSvcDFp9+tN+fuuoVbfPuZnwrr5e74k+bJAki8zXLXfknxZRFQGQJIvF9EdyNf59g7aGl5CK/xNtDqw0K6sDGDON7iIGlq6L/naGVVKy/0c1wNHJeNTFEAAknyZIcmXBZJ8WeAW5y3JVyck+bJAki8NeshLliX5skCSLzNctd+SfFlEki83obuQrx2RJbQ20HGgvY453s2hYvLll1pGH62OoW82xzuUAZviaSD7LKmxDZLdQb72Rpfy42JF5VdFDSCqJfnigmsk+TIL7tOdyVd9bTWVFRVQeQlWoe0LrmlqlOQLgjwk+TIL6iHJl1lwjSRfZpHkyyySfFkEv0vypRE7tlOSLwtQhiK0N7vOkWCsS/LF4A7ytS0421A9nmTG7/9GHaWcMtuASpIvCyT5skCSLwsCz1XTolMFNqu5esE1do8qFtxTL47K4BbnLclXJyT5skCSLw0k+eqEJF9mSPJlgSRf1ugO5OtUUintijDRvtOFDmVHON4NK8mXJF86dAfyVVFeRsWFMBoImOxLkQl59GzyVVtVQeVFLEgpKXQsxaw/Wno2+QpJN/6emDNFknxBkIckX2ZBPST5MguuEdnvXEa+1jBfuIn5Okeyml3jZ+e0Q0m+LJDkywJJvsxw1X5L8mWR7ky+vGJKDcWMmLg6pbyg/gdLvtrOt1NMejGFp5oo8kyhQwlNKaDcEkm+fgjk62hiGW0OMdG28EKHsikYxx1fHPJVWNVCm8OKyTOixKEgEOnykcvsGnvk62hiBS3yKeDP6jmSxT4myimX5AsiyZdFkIckX2ZBPST5MguuEdnvwNRSenrEUfrNhFMO5anhR2m0Z7ySyhqSfFkgyZcF3YV8VZQU8feylhcX2hX8XlnafckX4tZYA7FvRJqJos8V8VhZD0m+LJDky47YI18tbe0sCC92SpwgcK4Rmd2XfDU3NpifZxEYAq3gmrpasRIfiCunjcFOXmIYav4UHfoBdAfydSCuzPCq0/Hki0O+gs+U8pdO/vjbw/SYA7nrKy/6ZFWEksoa7iBfJ1n9MFhF9dfKKn8T5VVcHPKFkzE7n6kS6KRFTFRVLskXBL9L8mUWe2UAGhvqqbiwgEqLCh0KrsELY/WQ5MsaXbXffsnF9ODAg0L/pZUHvjlIQzbHKKmsIcmXBZJ8WdAdyFdTazttDCmilSy+EG1ZVwUHsCFOaj3fPckXyuUZ4Tz2XRdkoi1hRbzeekjyZUG3JF/FzEGj4UVAQJWfny804kbQXcjX5pBCWnIql1b45tmVZT55tNo/n+qbLw75SmPB4mI8zxLABr8DwfMs/mfESvzqvEBOFnAPewIjjM/sUtsyAJJ8mRF6toweHnyInhb0o1YQqHy5NkpJZY2ahhY6lWAi38RC8nMgJ+NNFJ0pJl+BZ6v5Ctz2yFKH4hFWwl8MrQfIV5GBLZyQQpOYfFXUtTGDAaMh1klVlvqaaFe0mHwl51XRibgCYf21gvYKO1PCgmoloQaSfJnhLvJVVVbMCbNwG6si+L2y1P62FeiMSJe0gmvq7ZAvEJ+VrL9wCqwjwTXhAvstyZc1JPkyQ5IvCyT5sgAkBGQEpEQ/vrWCmBLkRpIvRezYTneQrzKmL0ZjlB5PvgC8YHnp0qX8b2Du3Ln8IhVQCDVoXbNmDfn6+vK/XcFqnwzDg3HVyXQllQWMe7lEviKzREpM9Nw0X3pk8GFOjuzJY98eoWfHHKOyWtsA1zMkxyXylVdhayDPlTbyAENUdq2gHsHptkEI8MrcQG5ARfdWBWXAZ265bRkAV0iLaCBAJ/AsVgkbKI4E19TYUeID8eWGlBjk64SixHrUVFY43VoAwTWid56Fp1cYJl9frTutpLJGGSMteH5ivaDsWlnF6nokURyEfLEmkr/x/9Ehh+zKI0zu/NKLAlJtnV5FQxttCzPR9ohC2uFENocUCFfPqhvbeeCpBp/2BH3mFSsmXwGMRBpZwUN77T4tdt6hGTWGydfZYlv9RqAu0mW9OAogAFfIlwggQ0YNPZybCK44b1EAANu5kZF6vJpCtI1VFcwA4xUbggV/SmWkBVt/RbqkFVyTmG9bBgAHoxjt0wiB/QZcIV8iMmy0DKr+1zTbBjI47MZon9oNQlwgX/YCgK7a74DUUsPk61uPWCWVNdqMkhZWD5ATIRKeM06+agKURBYYLQME5cAklR5oH6NtiXYXAf1kxB8Ws2tEZQCgL0Z1S3ToUmZJQ5fJl9EyoC3s2c4Z+1MMx3u7wnKVVBZw+83GsOi+ekFZsaVZD9gxV8iXgHu5tOIvKgPgiv3G/fRAuVwhXyL7jV0HRnSTS7HYdrpCWkRnLgCH40poK4tRRL5DFc/wQtrJPhtaBR3C4Ar5Ek0kusN+u0K+fFLN9hs2xoZ8HTt2jHbt2sX/Bjw9Pcnb21v5z4KYmBiaP3++cNCLgM7KyMigUlMuzdp9mh4Y5JgsQHDNzF1RPE1WVhaXnOwsOpeZTR6hJqZg4kpqZXVgEZ2Iy6O8nMzOPHJzsulMeib9ZcopenyYY8ME0vILRr5OJ56l/NzszjxQpqUHYwzV46kR5tWnkNgzVKDJA2UKTcrlZRSVXSu45mhMvlU90Bb4fGGGDz021HE9UAZ8BuvKoAqUC4ZBpHh6ycnJocxMbXtmUnhKDq0IKGJBNAJp+7Lcv4gORBVQbrYlfbYiuyMKaG2Q87ZYw67ZH5VvlQcvB/sfeRgpx0p2TUxajlUexfk55BWYRI8ywu2MfD085Ah9sCSACvNyeNm1ZYg7k2NIN1HXvZEFnf2oShErxyfLAhkJPCK8t1YeYeXY7Z9IxQU5VmWIN1gGyBqmW+HJubwftXkkns3mBNIZiUQ9cNqP2o+debD8jjCdRf6idFpZx/LYHm6iTF0e0PdjsfmGx0gIG0/aMQI9zc7OFuqxXlTHqKbVCvIwauRxHa7Xpkc58vPyDI0xXINJMO0Yg7hSBuSB+2nzyFZs5xYDthOEA89fns3IttJPtK1/Qp7h/vCJt7a9ah5BScbzOBFrmwcEbYEjfEX11wvaDrqlpnWlDKr+J5/LtrIXaNvc3FzDfVqQn2/TpxBeD4N5wE6L8kAwVcoCJdHWTa0goNLbb9iOHb4J3KaJbIxWHmI26YuVwdxWau/vclvY1CObMrKLqDH8N0R+OqIlEv9eVJTmSRk5JdZlYHUzUgYIrsP12nLgb7SP6Hq9qP2hplUFOuLFfBx8ncj3aAW+KpL5Tq3thaAc0Bej7Ym219bDxPxSQHQa9/uq77cnPx56hF6a6cvtg3asu1QGJtBjNa0qiJNGbQ4zHO8tPxRjFe9xf2DQfkNQVr3dQ51gx2DPnPky2EXYx3RmJ7V+CPnBJhvtD30ZIK7ab70PQHlQLkP2m4k9++3H7PcyA7qJbZhrmaQyu6fXizwXxjp2yenrgX6FvzdSD+yASNGVQRWjthPCfYCmHPi7K/Yb9YDsjymmrRFl5BlZ6lC2hJfR0fhCbh+QjxX5AsMtKyujOXPm8B/S0tJoyZIl/KCHhIQEOn36NN+OOG7cOPLz8+NbB0QPQztDd9h22NzaTn+b7sdXtkT3VuUJRs7+37jjVFJtuzXAHdsOzxY3GF75CjonZt6urHzZ23ZYwfq9SAlmHAmuEW1byS4zflSxb5p41tMd2w69E8v5c1CidKpgQOOAkqJq2xlHd2w7LKlpYcbL2MrX4QTxzOk3G07TA05molHGhwYdokDByldJbQsfH87KAEGfZJbarhhV1rd1eeXL/0yVSytfgkk22hKSS+8ui6TP18U4FFwTmGbbnphlEhlUvcCQ25u9bWU2JyS1iAKSTBSYXGhX/Nnv4WeKqb3dtiLdYdsht51d3LYSn1dneNUqOsf+tkOjedjbdlhUXEJ5+SYWyBfalXwmJlPP33Z4OL6M9+mmkEK7spHJBtav5XVy2yHE3pa/2sZWPo5F41srfokmis0UbzvE9iIjdg++LLdCbjuE4JruvO0wq7iWfBIKhLqgFVyTVybedliCerC2EsVWWoFuiuy3O7YdJuQbs98gRptCiqhO8MhNV7cdwj3C38Pvi+6tirkMhVTbJFjCY+gO2w5fmu1Pdw/Y37kjyZ7c8eU+6r8ukqex2XYoCqovBiT5sqC7kK+TyYy5h5loV2ShXcHy744IEwvKLw75wha8DcFFzGgUOxQEQ6fsvGtGki8zehL5mrovydA4u49dsyc8T0llgTvIV2NLO3kYdN7bI4upTeC8uwv52nm6lDtV0dhSBYcMbY8s6bbkq50pCg5MwhiCg7YnmMGFTREFED2JfB00MHEFW7CO6WdZNyZfLWfHUFPkC9QU/aJjiXqB2msTlFQWuIN8lda2GrKdaO9DjPSK0FPIV25xFUWfKaC49EKHEnPWRKnZzH4r6bRwB/niq7rF4tVcreCAnob6i0O+TmfXGrZZIDh6IOb0Ol3EYyhRfKWVLSEsjzxJvsxluHjkq6mpkeuMSJe0gmtqq8X2+98LgugRJ/E3BPHc4E3RPI0kX92AfPkkl9A/ZgbSG4vCHAquWX4iQ0llDXeQLyOrTghCMKhFM6fuIF//Zg4AJw2KThfUCk4a/Gy1+KRBSb7McAf5qm44zwx9KRfRYR+qeISXkLedd55J8mUBTu0z+lyk6JkBd5Cv2qY2+vV3x7n+isaWKg8NOki/GHuMKuptx0h3IV+7oow6b3EAgWe+YPNANB0J0uNTkq+LT774s2sG2hP3ER2YJMmXBe4gX4Fnmf02ME5V+y1Y8O8y+aplYxfb0vEsqn5rnF4W+zCiyOyTHtUNrfT+ikh6dUGIML5S5ZX5IfTpmtPM3tvai66SL6MEEII8cD89JPmyRlfJ17mSRlriW2CjR3rBNfZeLfQ/R76ggFAwbKVwJDCAkd2YfHlF5fOgUZROK7hmwq5EJZU1egr5emdxCCc++rLrBUFC/3Vi4iPJlxkIsLYyUrSNkSPR/mOtbAotppxyW/0+U1jDg/CHBx9k+iVeSofc/dV+enm27cPvQEhGDc9fdF+tbGFlPRhf3qPJV3R2DdO7AvIILXQouCaZkRM93LFtBeTrj5NO0eNDHdu9nww7Qr+dcJIqezD5wsP9cJq/GHvCofxs9HH+mV1qG1A1sKA3P7+ATCYWaDgQXINTgkWIzSiloGQThaQUOpSApAJKy5fkC/K/QL7Mp0oXCPVJK7gGeqhHTyFfGLsYwxjLontrBfZCRHwq6lroN+NPcrsmurcqsIt/nuJD9c22gbokXxZ0F/JVXV5Kzk7uVUV0wFoGDrwzGLcGnJHki+pYAPH6ghD64xQ/RqD8Hcovxp2klYITEyX5soYkX2b0FPIVl13JdeZRVpcfM4LkSHCq4uGYAiWlBeeKarnewIGL7q8KTgx9Y0Gwksoawzxief6i+2rl3q/301+n+fJXQOjRU8hXVJbxUxsTC2zHaVNbOx2ILqLdkSbaE1XoUDxDGYEruDjkK/BMBY3YkUoT9511KLjGJ0UcnHYH8rXdhdNq8ZlVYhtQnS1ppGWsjGvZfRzJMl/7znufgZfkQ2A7fexst+4p5CvLVE7x5wooKaPQocSnm6i+yVY3y6ob6EBIGh0OO0tHwh3L/uBUKq607VN3kK/tYSYaudP5GBnFrjlTaFsGwC+typhusWvSBTsXJPmyQJIvC3oS+cIW+mW+jk/uVV+XgxOg9ZDky47gGhH5qmlspT8YCCAgyGPuoVQlpQWSfFmjp5CvKftS6ZX5ofTusgi78s7SCHp9YRilmmyNmzvIVykjX3Dcm3Tbl/QCx+lt56j5rpKvhJwqrttPOznpCnI/C6iOxpmUlBa4g3yN9ozn+YvSaQXvqXtxdsBFIV/tjHyJZsL0wl8WXSYmXw3MAa3wzaOFJ7Jp8ckcuzL/eDZzjPnCZwa6Sr7woveVBsoAmXUki8LSbZ2FO8jXOl/jrwpZeszymhIt4nJreRlFZdcKrvE/Y2svugv5wrYVQ86b9WkQC2RFcAf5OhxfzusqsjOqwB7h5LDuTL6O8skz5+0JX1UomDyLSC/n9hsn/ME+OpIHmO30T7Ed75iUW8DG8SKBPmpl7tFs2hkpfhcqgixn9hvyoJ0yAAj2jAaGCCL1kOTLAneQrx1h+fTS3BBhTKEVXHMg2tafdhfyhbIZqcfbSyLovRVRVFpre6K5O8jXoYRy2hpR0vn4gkiwc2dnVKnQfgP7YpzbTsStkEpJviT50qK7kC/MnEKJtS841csGrsRi8hWfU02fr4+lwVsSHcpn62JpQ4CtgQXcQb4+WRnBCYkonSogJGiv6CzbAMAd5Csht4p+OvoY/fK7k/QrZvDtCQKEL+zkIcmXBV0lXzVN5/mxuZj9Es2MqbLMz0SekeLnzsqYA4IdeHzoYXNAY0ceZfWA8xY9M9BV8lVe10y/ZGV4zEkZIDh9adkxW9vZXciXZ3AOL6Oo7FrBNTP3pyipLOhJ5MuLka+1TmwvBKTEHvn6mNk92AORnVHll9+doJ+PPU5pBbYrie4gX60tzXwCQ/ReRSspYgFZ1cUjX4/Afhuwe/aITyKz37BHTw4/ItRJVR4cdJD+szRUSWUNd5EvtIVIF7SCayT5MsvFJF9Ljp41XI/1frbP52PH1sjtyfT15nhhbKSVT9fG0qFYW2IP8rU3poy2hGMrf4ld2coI2q7TpTzO1QNlM2r3nh1znEyVtrrVVfIFP/8X1s54xl/0KIMqD7ExBJ+bb+f9tJJ8uQhJvizoLuRr4KYY+tMUP/rnrEC7gkM//jYjgNKLbY3bqcQiQ84GgfiwLeKXdPYU8oUtf3DezgIAlPPDFeFKKmtI8mVBV8kXtizg+U8YYJFhVUUNIOyRr1+x4PUJJ877MWaTnpvqe9HI169ZGZwFEBC01/Lj3Zd8GSU+uGbWAVvy1Xq+nf7K2hkBMMpqT0CGkY+pytZ5u4N8ZZY1Md0qom0RJQ5lY3ARhWfYkh7gi7Wn6c9T/YU2Vyu/m+RL0/bZtgXw7pJQp7YT4xhtkpJvGwy5g3wVVDbzCQxMdDiSpb4FdDhBTL5wii0CbVEbamVzaDEV19jGK+4iXxgfTzuxe2jv95aFKams4Q7yNfdQGv2W9blIF7QCvfAV5OEO8gX7/aOvvGzGlV4wDv8+XbxtvKvkq56Rr23h5j4XncyqFewmSRI8L9sdyJfRMkCQB+6nB8r1m/EnuG6JDkpSBf3x7OhjzGfY2u/uQr5emOXP/b7o3qqgDD9j9SioEJOvl+cE8LbQ6qJeeJswAndOsL03u9yg/WbXhKaL7bckX3YEeUjy5Zx8gfjAaenTaUV13qmCmVNJviyQ5MsCSb4sCD1XxbcqLfPJcyi4JibXdsuJJF8WgHw9P8O5836C6e/PWQBReJHIF+w3f6aRlcOR3P75XjYW4pRU1nh1XpBT+w3BOBrqISY+3YF8maqanW5dh2Cl5pid01E/WB7Og31RG6ryKLM3mDGPSLd93qonka+x2+PpPgO2E3pxJNbWfruDfI3bkcDK4HyMoF8QTF8M8oXgHyRAHYeOBHls9M9UUlrQk8gXymfEfuNeuKcePYl8QW+d2U7oP8YBxoMeB6ML6A4j9ptdM8JO3HrJyBeuW716NZ07d4727NlD27ZtU34xDkm+LJDkywJJviyQ5MuCrpIvzP6N2J5M325NomGe9mXglkSacfCscOuMO8jXgsOpdFf//WZn4EBwzUb/LCWVBZJ8WdBdyBect5EAGbo5fqfte6mAnkK+8KwUVidEM8dawbNnPnaObf5sdSQnJKJ7qwKbhmAnKsP2sCJJviyQ5MsCSb4skOTLAowbI/EJxiHGowiXjHytWLGC4uLMM3g46nX+/PmUlWUbKOiBY5LRYXgfxdaAs/TcpGP06mwfh4Jrtvid4Wm0UlZVS+8tDqAXZ5wUptMK8lhzPMUmj+raevpkeRC9ON1xHi/POEVvzfelgtIqmzz2hWUYqse/Zp6i1+b4UGZhhU0e3tE5htti4cFEm/SQAWtC6J/TTgjTqYIy4DPDZFsGyLcbwun5qcdt0mnllVmn6CXW5ik5ZTbpAxLz6W9THKeH/HXycZqxN84mPQRl+IeTMkD+zu4zYXu0MI8xW6LoH07K8cosH95eMRnFNukjzhTyMrwiSKcVlGG8p7gM8SzfF6af4PcRpVUF5RzpESnMY/LOaKftiTIij5AU83tetJKQWcJ121kZIOgTn/hcmzzO5JdxvUG/i9Kp8vzUEzRoXZhNesgcr3ievyidVtBeX6wKobp6s43QytIjSYbHyOHIbJv0OUWV9Dobf+oYsCeOylBYVk1vL/Bj9sCxvYBN+mhpIFXV1Nnksf5kquF67ArJsElfVF5N77AyYAyK0mkFeXj4imxnHb1vwHbiHv9Z6E/FFTU2eWwPPGe4Hpt8bMsA2R+eaTiPlceSbdLX1tXTZyuCeZ+J0qnyMuvzN+b6Ul6Jrf02WoZO21lQbpPH8Rhmvw3oN+6z4ECCTXrIgDWhTu03hNvOPbHCPIZujHBqO1X7nZxTapM+KLmA2zRROq38jZVh2m5xGcLTTPTnCUfpn8wevMDqY0/+ON6bRtmxe2O3nXZaDti051k+0eeKbNJHnS3ifsyI3cN9glm99XkkZjHbydrJmd1Dew/fHGGTHjJ1V4whf2ivDJB5++MN6Rb04mScrf0+m1/O6/CKE7sH3ft6bahNesh8prPPTXY+RrjtXBkstJ3LvZMNj/UDEZk26fGi53+zMezMfkOQx87gdJs8istr6N0F/k5tJ/r9gyUBVFFta783MltmtB47gs7ZpDdaBgjywP30eaBcKJ8R+4174Z76PFA2I/VAe6Pd0f76PCorKyk3J4fy8/IcCq7Bu7j06aEn0Bdn9puXgfnuHEEZINBbZ7YT+o9xgPGgT49xYyQ+wTjEeNSnhwxcF8rtkSidVmAPYBeQpra21nXytWvXLtq/fz//u4Cx2tmzZ1O94IWgInR0dHBhf5m/MARzGr24hq7nIU7vhjwghmGbnufhAkTpIa5AmB5iGLbpeR4uoet5CNNDDMM2vSquQJzehTwE6c15uABBelfzEKe/1HnYpjfnYRyi9BBXIE5/aetxsdrCPfVwRx7GIU7vhjwghmGbnufhErqehzA9xDBs07stDxf6RJge4gp06TvzcQHi9C7kIUjvvjyMQ5z+Uudhm96chyvoeh7i9P+L9RDn4Q5xBaL0EFcgTA8xDNv0PA+XYE6DhSuXyRdQV1dHKSkpVFhYqHwjISEhISEhISEhISEhYQ8XtO1QQkJCQkJCQkJCQkJCwjVI8iUhISEhISEhISEhIXEJ8L2Sr4iICPrss89o3bp1lJgoPsXPGWJiYuibb76hNWvW8Dza2mxPqHGE8+fP8wNDvv32Wzp16hQVFYnfVu8IsbGx9Pnnn9PKlSspPl58GooR4EASX19fXpZBgwbR119/TcuXL3epTPn5+bRw4ULq378/DRw4kEaOHEmBgYHKr86BMvj5+fEyIL2rZcBDhJGRkRQSEmIjwcHB/KAW7HV1BGxnRZmRJiwsjE6fPk2hoaGd+eA5QyPAc4h4PhH1gI6MGDGCAgIClF8dA/VQ7weBrkZFRfG/UQ/839xs+9Z3Lc6cOdNZD73g++zsbOVK+8CJoo7yyMiwPVFJCxxwgzZEmfXp8V14eDi/xhGampr4daI8IOgbbEN2BLQV2gztr9YH/wcFBfH/kXdVlfj0MxWwTdAtfR5Ii/+RV0WF+PhqFdBjpFOv14q/vz8lJSUpV4qRm5vL76/WHYL6Q1A29JczQH/V8ovygN442kcOG4cxoe8PpEc/4Tdn7YBxDtuJetvLo6zM9hhvLdCW+nqoeaAeqamp/D6OUFJS0tmf+v5AOdAfjnwS2gk2V1QP6D3GbHFxsXK1GKWlpXbrAf1KTk526lfQ3voyqHmgDPBNznwr6irSC7U/jGzx19pOfR4oB/yDI1RXVwvHuVqPhIQEp3avpqbGakxqBe0Jf+nM5ohsJ8qg9mlOjvgl/Spgj7RptXlAN+GH8NC7I9iznWoeqIeRZ92hGxs3bqQBAwZwvz548GDy8vJyajO1wL3GjBnD/RjymTVrFqWlpSm/GgP067vvvuN5wK9Pnz6d67YR4EA11e6hD1F/tT3QPunp6cqV9qG1ncgD/ajNA/GnI6j2X+0PVafVPJCnMx8ClJeX81hNG9OcPHmStwvaxJntdIS8vDyaOnWq4TMQREC5ZsyY4dT+AohT9PoJwViDXXMVuOeJEydo+PDhPI50/Xkm4gdx+Pj40OjRo/l5EIixXQHaDmNs+/btnB+gfq5CtR8TJkygyZMnXxCvgU4jjylTpvBx48xmiZCZmcl1HuMVZdHqJ8r0va98wWFs2LCBNziI2Pjx42nZsmX8f6NAY69du5YPxk2bNtGkSZP4qYzoOKMKtGXLFk7AoDhIP2fOHF4eo4MRgTDKACOwefNmGjt2LC1dupQHdc7KgKBt2LBhwkABBGLBggVO80CbeXh4KP9ZgA4H8XAWWKplEDl5lAEk1RlgHNHuIiAQW7RokSHSoQLGTGsEMBjQts6AA2GgR3qiB8MLQuoq2ccAMnJfCedA8AbnhwDAlTGuBQw6xiYCEYwvo8CrMRD4uAswyND5efPm0ZAhQy7otRsgtyBC6iQQbKGrTg8kBs4KBh5j2EgwpAec9e7du7ntQzlgl10BxhqCc4zXoUOH8j521fGiLZDHkiVLuM3CxI+zyRo9MMYx/uF00ScIXF0BiBaI4+LFi3lb4vNC/CICGegoJsIQfLtaDwBBFIJulMNZcGoPCFIRPKBPnfkAEeA/VPKwatUqp6RFBPjQrVu3cvIB/3AhwSnGCHQT5CU62nxcsytAoIoywO6gTy+kDEiDcYZAHWMeRNMRDh48yMeDHvCF0E/EGo4Agoa+E5Ek2E74OGdBIfpr4sSJvP30wHfQL7SNUSBG2rlzp/IfcX+O9nQ20aIF9BrxlgpMSKGdXBkj0GtMuqtAfkZ8AWwD4jQVM2fO7IybMDmBYNuRjsPeQw8RUOtl3LhxvK2d1QPkf9q0aTwNCIoqc+fO5enRr450C20NgrZ+/XrlG9cB+4T2g35hTHl6erocF8E2wMbB72BsY3ypJ6EbAfwc6vDOO+/wdkf/wf67AkxCwDZ98sknfGwiVsMkkitA7I5J+o8++ojrEfJwlYQjVh01ahQvB2JFcA9HE2bdgnyhw6FsO3bs4E4bTgLG3pUgHYECFACNjwEA5o4gxshMtAoEC3D2+Pz888+5ch8+fNhwm6D9oMioBwJ8KCMU00gZQBphzEXALB8UE4GJPUCJQRbtBRp4L9vRo0eV/8SAQ8PgFwFlgLNwVAYA14F0ihwbDBvaxZWBAYUGgVWNGQaniGDqgeANRhJAmbQzMHv37rUy2kaA2SQYFleAGXk4JTh7tAnu62wWXg+Mg/fee4++/PJLG3n//fed1gNO7auvvuIzSPr0+A5BhLMZdQTlMEzaPJAnDDaMHsrhLKiDfh4/fpwHogjwVSBvzBSClBuZtcSqLO4JkqMSFMy0wYFCdxF4O8KBAwd48HChgK1CQI/2QN/A7rgSdABwFgimoRdwPHA2rpAUjAXo4ocffshtFMiksyBQD9wPEypwNmh/kFK0oyuAw8LsJnQBeohAzlX/gdlw2DY1sMeYdSUAgw6gTz/++GMeECEoNDJjrAXsA/zPF198wcuAyTNXyqACYxu2CaQRn64GAABWWmBnURf8fSGAL0FgB3+IINdVYAzBj8JWQz9dbU8AgQt0Cr4Yga6zFTcRoE8Y1/Cp2BHiKmBPYGtQD/TrhRwOBlKC8YWgCrEB/JErQCyBGEIErLbAPziCqpui1UbYHQTqzuILrKSgH+yttGH8u0LK0a5oD0wIQ08wdp3FFnqopBJ+WSWzRibFEBMiOIbtBFlDzIR+Qf/Cphrxr7B9yEP1Z5jQVQE/35XdSxjzmES7kFUSFWgbtK0jXwY7Cxvh6sSSFsgDq1yIr9D+sOGYDHDFhmOiCmMTEyrIA/2APJ2tjmuBPOC/vL29+XiBH4dfOXToENcrI3YUZBmrTIhzYbOgC/gbeRjtT8S28EewV+AO4BDQLeSB2FiNNxwB5UAeIF/IAzYYeaBu8G3aPNDO3xv5gpMA0UJQhpnbCwEaFh2FGaYLyQMGDMoHI4/ZTldnagHMSiG4RgNrl7JdAdod5dcbSHQWDI6R2UbkIXIOSGsy2b6AUQSUX79cjTIg0ELQaGRQYSDBAGEwon8hMHJQamfbdwDUF7oBhYegj/GJrTcQI8vpIB1QfOgGgiF1RQJtjEHhbNYTAwgzgkiPvkVeCIrwN5w5HJYRsgCAdKlEEP2LoOQPf/gDJ+nOAN3UOgct0C4Y2I4Axyyaee0KsAUF/QsCgiDTGeEBYNicEXdntge654xkONMv2Dj0I3QCRh6zU0b7UYW62oUtKsgHK86uriigLdTgEvoE8unqjB8CWugQghgEQ8eOHXOZ3MMuQB8R4CEPOBqjtgIASYEeIohCPRAMuTLzCaDfQWqh6wgSEXhgvLtCgGC3QMIQjKIcCORcCZRh92HHUX6kR78gsDHqD2Ab0Q8gPQiKYCdUUXXNme1E0IB+gG3Bp5oedgiTkka23yCoVMshysPZSgsCGKQT1QPtArJvL4hXAduJsYFrURfYTpQJgnKgbZ3NKoNEQxdUEqktB+oBX+sIGBsoP9JjvCMvbT1A+J1NNsBXoPwQfR4YKyiXs/GGcQ6dRL2xUgW9hu3Ad9ALI5MmIASYJMGEi+oTMWYx6YUxbwRIgwkKTBipeWAFCBM46muDHAFjGn7oQlYL3QXYCVftmz3AT2AiF30IfUCgjfa9kAkTPaBXzibkMBFg75EB6AzGupFYC7qB8kO/VN3E36iPq3ZYBWwZSBQmBowQDhGwEw1xFibBnflk3AOTmNBlxIooP2wFYgvs4HBmbwDEhIgN4UMwKYx+xRjH6qjRx1RgkzAuQAAR2yAP2BC0MeyJkbZAHvAbWHTB+IbdgB3EpDH8kdafQJ+/N/IF5cCyK5wtAkSwZwST+B/fY0bEGdA5CH7UPLQCh4eg21HnY5DAYWHVCHlA4dD4+BsBJj6dLcViifL111/nTkW/WoeBiLydBaggSJgJQ71hEPEJB+PKbDQME5QXhh1BFAQG5dNPP7XaJnChQJs6C8zQ1qgrBgNmDWFI1KAZ3xkxTAhEXd3ypAdmPNGGCKguZBYb4wDlhWDmVyv4DnV0Vg84KgTlWAGFfmAwoh8wzowCATmMiV6vYFBgYJ0FZHAm0N8LNaIA+g+B4dtvv837BoYVBhF5q23kzMBCF6CX6lhCnghqYNygozBSRkicHhj/GOdYfYGxN7pVAAHQvn37+N8I3NVABLbEEWCIYUxhFyDqrCtsxT/+8Q8+/pwBEwuiPPD3Sy+9xOviqD0xpjCRodos9Alm+VB26MRvfvMbp0E28kcgps0DZUAemHBAHvZm7FVAN2Hz1HogLfKAnXj11Vd5wOhs0ggTXug/pEc6+ADMwKI80Df0iSMbCL2G/mj9CMqANoUD//Wvf+3U9qEMSK/ae9QD7YkyvPnmm/Tuu+8aCpJVQAcxJhC8X8hk3g8dsHvwZe4IZC8GMHnijr6BvbqU8VJ3AOIp2BisLCC4xeSPUbsNvwGbq8YmsJUY6/gb9gz5ObJ7GIMgGtiVhNU2rcBmQnAPZ0BwDPIsmiiH7YCvcwSQJrUesJFYPIC9RcANH4DJASN6AZIDPwBSj1Vu5KnuhjDqx+wBE3vOJvMQG2G1H4QNvhOrrF2JE/RAjIBJGGeEGXYXbYa2hz7Bdrpib1EPxLiw/SBfqLursQQmqaFXKAvyQHxgJMbTApPS2BWDiUj4D8QKyMNe/Pm9ki8tsLyIAY0AzZUZYCi+O4iFCnQCHLAKLKFilskRcA0CAAAzh3D6UGgQCDQ88jOqDAgmERSpQHneeustrlyOZkKgJAhmEUiIgKDGWTAFo4KZXwQdeoFCgTw424KCwBIKjPpCQCARCOFvzPYgWMMgdwQMIgwodwB9h4EAQg2Di0APy+TOBrdKIkWCNoBxdDYwcQ9XyLMjqJMMaFv0h6urJF0B6onVIYioPSDOyBcMMWaSMLOE4AwORyU/aCeQMGd9jqAJY0M1kLAVcFbYRghCYhS4P/LBPnPMcGHcoCyoh4TEhQCBPGwkfBj0WB0XWPVGcIgZWEdA0KOuDultL0RdZXYGBLAgz0gDO4rnD/Ad/sckjrNtypidhb9S74ugCGMMf2PcIb2zLVWYoEMZMKmJ1UisQqqC9oBPcLaCcuTIEd6emAzF7Dnui+AM32HXACYNjAAz1hjbCNqx+wL+R30mxNVAE/4LQSqCNLQtVvic5QHbhDKr7Yn+gK3D36iDsy3Q0CHYOtwPPgw2D/dHWyAP+ARnPhl1hf9X+xV9g+3f+Bv5Ij+sGhgB2g6kA8CWVvTLa6+95jRG0gL+H7qEyRl1uyI+MQHiSrB7ocDEANpSBKzioxxG4mBMgKIfML6howi+XQFiCGxPA5lFPmgT+KILXbHSAv2h9pMzIGZE/AofjfqDRMJWgBA7A+I9rKiqjyJoBboOgu3qJAwmamGHcH+MFWe2UwSMCegqxjviT1fiAxUYe1itVu2QK89FqkA5UH70LfLQkurvlXzhflBcGAZt46CACM4wQJwZN+zPN7r0LgLyRwNjAMAgQWmRH7bMYcUChsqZcYOjEDk1DE7MbGAwO5sBhkPDqgBmCjBrDOWH0zAyk6MC7SV64B91VJdgLxRQPJTN2RIuZnBg0FVgMKN9AJBHtIerRqorwHZUPEgKPYHjQn9ileVSlkHCAkwmoC+cBV+uArqNfsVsoiMgMMSslpFtvCJgVg2zWwiyYVCh364adowR2Bvool6QL5yfo1l53A+BEyZDkAYTPXBS2K6BCQZ852wbJOw8JlpwP+39IcgDQbczgo9+RFto06IMINnYuganZ2TVGWVFcAybhzzwN2wvxq2R1QnYXu0uCbQvAjvYc9isC3GaKmCXYb8xG+sI2MKknbTTAv4DtsfRhA9sNAIve20OXwAy4wyYXFLzwIQIgg+MOQCz885m9fVAUKxOLF5qgOyAvEEXoQ8gPkZ3RCB4w6Ql/Djq7yyOEAHjDIEwxjxWS0AeEZeANNmb5HQElAE64sxGiQA/hglY9AfqBlsHUuZqvIb2Q1tCL1QgNnD27BAIC8YT0iIodrYbSATEAZgI1U6+YnISduRCngnsCuD/9XEdxgtiUmeTCyA1WFFXD4lQ4woIyAbq6AzwQWhTEaD3+M3RZDt0CTqIyUz0nV4Q6KtxlzPAdoFAwe7DBkM30L+O7m8EGD8gLlhltgeQbRBX+A34cFcfAQBA7mDz4Ef0gnpgQeRCxj98F8Y/2gN29UJ2UAFoB/QF4mKtL/peyVd3wYV0jLuBMrhjiwoGJBQeD5NiSRkGG8GJu1ZgfihAkIGZFwQOWDWSkHAnsKUAgSGALaE4vALb00CcnAHXqqt+emDiCaTOUQCAGTkEgKozgPPRBv7IH6vxlxqwMVhRRLCM8WckoMLsOUigCCBRcHyOVlVhMxGIwtECmDhDgKzaUvSHsxlgBELY3gh7iRlcrSAoQUDlbKUcfhPBMIIhLWDXcfoudmg4AwJCTEaCZKEt0a9YXUEbgMw6CwqBrvoy9BnqAeKMSVEQfKy64W8ESehfI+XoKtD3uDdWAjFWuvqsDwgPVg5BHqCfIBDO+tQRMAZBiJzN6uNZDwRdaD+0KfwxnkPD//gevzsCbAv6w15ZYYOcPQqAtsOEBvRKnUSA7UBaTDZ3ZXJConsCuunM5sDeID66mMTXFXuEskAnMd5BxuAXsKvN2RjDPUDiHIkzYDIWkyuYrIMfwJjDDilXYnK0IxZAMM5BwEFmYcNgy0S8SpIvCQkJCRcAMgBygZl1BKYIjLHy4mx1RAVWs7HiJJoRhNF2NnOKVUNsIVZXD+Eg4KBUR4eVfJWMXEzgngjGsbqAYNbZDgERMNuJYFQEzNJjNcjZKiWcK7azYQZa+6wbAkwEyV2BuuJvtG/dBQTU2GXgrgMGfuhAP6hEHWMHOi4hIdFzAJ+KiSrseMBWZ+ygACFz9y4ZEbDKB5+KHSWYnMF2UEywGiFu9oC0sFmYDMTkByZatPxKki8JCQkJg8BKBA45udAtCCpAlGDcYZhB4CBYpekqWbiUACHBSg+2ZWF2Tyuom9GtSSBZcE6YKcQqFrZQwvlipeVSrLJIdD8gFkHgotcrkHU8n4RxKCEh8cMG/CBWgNVth5eCaBkFygb/hlVqEEF3+yJJviQkJCQkJCQkJCQkJC4BJPmSkJCQkJCQkJCQkJC4BJDkS0JCQkJCQkJCQkJC4hJAki8JCQkJCQkJCQkJCYlLAEm+JCQkJCQkJCQkJCQkLgEk+ZKQkJCQkJCQkJCQkLgEkORLQkJCQkJCQkJCQkLiEkCSLwkJCQkJCQkJCQkJiUsASb4kJCQkJCQkJCQkJCQuAST5kpCQkJCQkJCQkJCQuASQ5EtCQkJCQkJCQkJCQuISQJIvCQkJCQkJCQkJCQmJSwBJviQkJCQkJCQkJCQkJC4BJPmS+EFj9+7dNGzYMGpra1O+kZAwIyMjgz7++GNu4CT+91BTU0NfffUV+fn5Kd9ISBiHt7c3DRw4kBobG5VvJL5PRERE0GeffUZlZWXKNxISP1xI8iVhCKM94+mxoUfol+NO2MjPxxznnzll9crVZmRlZdH69etpw4YNNGvWLHrjjTdo2bJl/DsPDw+qrq6mwMBAeuutt2jNmjW0ceNGmj59Or377rsUHh6u5EI0e/ZsmjNnjvKfBWlpaTy4ys/P5//j85133qG//vWv5Ovry79TMXXqVFq6dCn/G0b83//+Ny1ZsoTfE+XDZ15eHv/dZDLRRx99RKdPn+b/X0yUl5fTgAEDaN68eZ1lgRQXFytXdB3Nbe20PbKENoUUkkdokY2sDyqko4kVytX2kZubS59//nlnu6n9WFVVpVxhHGjbtWvX8nxGjRpF7733Hq/3unXryMvLi9rb2/nfH3zwAb8GMnz4cPriiy86+wlB0ddff0379+/n/2vR3NxMI0eOpCNHjvD/Q0ND6e9//zu9+eabnJSpqK+vp/79+9Px48f5/9BJ1HH06NGd94VuQmeAsLAwTuhKS0v5/10FyvX+++/TwoULef2//PJLmjRpEjU1NSlXdB2NDQ1UyHS6uKhIKPitgV3jDHV1dTRu3DgaPHgwLyvGJcZqVFSUcoVxwNegf9G+06ZN4/2ycuVKrlNbt27l5UGfvP32253XTZ48mf773/9SbGyskgvx79RxrQdsBvoOgC16/fXX6R//+Advcy1QJ9wX6OjooDFjxnCd0Pb/yZMn+e85OTlcJ5OSkvj/rgL+defOnfSf//yH/vWvf1F8fLzyi33AHsEuvvDCCzRkyBC36gbH+TpmFB8gCriWKEgg/kxif6VcbI2SkhKaO3cuvfTSS7zNamtrlV/EwPhavnw5vfbaa1zvL9TOwdajb6CH8+fP5/Z80aJF/P9NmzbxAD0mJob7lhUrVvBroa/QJy0ZX8b8EXRID/QzfMu5c+f4/8jvww8/pD/96U906NAh/p2KBQsW8LxVoD1wrao/sHMHDhzgNg22EgTC399fudo1oG7Qa9QTPhU6ffjwYeVX96C9tYlihj1Lof/tR+Ef32UjIf+5iRLG/Um52gz4sS1btvBxhP6Fr0f5UH+MX/gOjEH4Z7QXvkd/oX/27dun5EK0Y8cOGjp0KG8rLSorK+mbb76hyMhI/j9s/6BBg+h3v/sdbd68mX+nAm2EMQxAT2CjYGO0/aGO35aWFp6PtgyuYO/evXxsot6w4egP2C/YEQkJR5DkS8IQhm2Jpfu/OUjPjDxqI08O9+af2aXW5EuLhIQE7szgrLWAI0RQrTW2cIjfffed8h/xYF8fYCG4RiBy6tQp5RviQTkMaVxcHH377bfcGagAuYHRBRBII8iFQRehiAWkMPTIxxUg8IARRxlwLyMGGE4ddUWAdbEA8rU1vJjWBZloQ3ChjawOMNHh+HLlavtAQDJ+/Hi+ouAM6J9jx47xVUk4JfxvD2gzkB29w4XTRr9pAccM5wqoBAsz1Hqg/WfOnKn8x2LIoCB+DwS7CJ5VMoUgH/qnknUEh+h7PXlXAaKB2XAEG86QnJxMM2bM4GVOTU1VvrUAgcEnn3xiE4AjGAQRcRdAvkwFBVRUWCgU/GaEfC1evJjXRwsEuKiDflwDIKrQ7QkTJjgkqwioMAGhJ/FHjx7lfaYFAlsEUioQiKrjWgvoHtodwRWQnp7O7QXsEAg7giYVCJ4QMAEYs9BxfUCnAkEkyirqTz0QbMJ2QZ+Cg4P5d9Ab+Fi0FyZ4EhMT+ff2gDGhti3KDLt2UchX2B3MGPdiBEwgvkyi/0+52AK0lVo2EGW0Kwi6I6h6gHH06aefCvVGBfpqypQpfIyjLe0BfYtJGfSNFtArTBRo2wu2AzZJtTWwMfqJPfyGCSHtpA7KjbxQ7rFjx9KqVauUX4iTO/SzCpALEEIR4HOQT0hIiPKNfcAnQLehbxgLInh6evLfHdlXVwHydXrgExT85jWMgPW1kaA3rqS4kb9WrrYF2gq+Xm/XEF9CR7S2AJNjmOxS9Qa+ADZD7wtgd9BXKmCvRowYwUksfATGsOpvt2/fzidbAdhYkF3YYhFgH0DU7BFY+BZMKsA+IC5wBkzSgHhXVDifzJT434YkXxKGcLHIF4ISzEzBKMOBvvzyyzbbhETkCw5O6/AAkC84IqxsqA5Uday4Xg3SoqOj+cwzyoPACMZZG8C5Qr4OHjzInQAcAOroKjDesAoEow0iCUeOWWF1pt0dcBf5QhAD0qKWVZ1xVomMj48PD5ZBelxZNbRHvuDwMDOKvsAsOWZNs7OzlV/N5RGRr4CAAJ5GSyhAvhB8o70RAMFBqjPYWvIFYokAF78jD+gIgi11q4sj8gVyitle1AWBG4icM4AkQBcnTpzIAwgEDainNrjrKtxFvtAGaCtMXKCsIEJoIzWIhv6DuKAuGMNGfYk98gV9QlvgHgjQXnnlFU7otBCRL6xWYExrg3EE6AiiClhdUS7ogmpToK9a8oW6oU9wX6RBsKyugDgiXyg/Jo6gk5j4KWRtaw/QYyPkSwt1VaC7kC8tMJbQXs7IlwrYffSR1h8g/gCxxnhDUI5VaSOwR74wMYCVUvQXxjFW5/RBtoh8YexhHGsBwoD6qTYepBB6DuB6rS/Cyg9W2HA97g0dUleHoSP2yBcIFFZmMMag01pbJwK23MNOgWC4ExeLfGVmZvJdA+gr+Hv0h36SQ0S+UE/9JAzsFUi0arcx7tCuGL+4XiVfILCwHbBR6A/cG+Nd3UrqjHxpgbgCK46IK0B6z58/r/xiBsqCWMbIxIyEBPyQJF8STnExV760AQUMNxwKtiOq0JMvBP9Iow8YVfJ15swZ5RvzbD1WEhAownACIAswwvZmXV0hXxgvKCtm9+EgEEx39fkzGHbc313PsbmLfImAQEN1jCgvggwEryCk2GpjJKh3tPKlDYyQN0iYuu1QRL7Qp9ABveNXyZcaHCLQQZCD8mPbmUr41ZUve+TXEfmC40fAjS0oIHAg0totjkaAYADBgrpS4g64i3yJgG2naD8AwQjGHlY6MT5BaLSz3PbgaOUL/asGOQgysT1VDWQBPflCv0L39IRcJV8gyCqwVQwz6gjGMOYA9CEIJIJgEZytfEF/sK0QgSFsjj0bgnKAfLmyfRH5ol3ducrB4QbyheAV48YoYQL5APnS6gfGP9oXZAbjB/2qJ1QiOFr5wi4EdaUeOxNwT61u6G0MyD3qoddFlXxpt7xinIMowsfAjqjARB/6XgRnK18gBbCb0HsQUf1kAwBbhe1t+klKd+Firnxh7GACBMC4Rltod6joyZf6aIFq81Wo5AsTNCow4QUbv3r16s5dD+rKl74sKoySL9wH98P4g49XV9QBjHFss9SupktIOIMkXxKGsOpkOv13aRh9sSbSRj5bzcgM+yyqtj8jC6cFUqXf448gFwZZ67SxMgXnogYmcGTqNg4QI8y8wyjrgYAGM2v6wAgGHXv11ec6MCOKFRs4U9WgwgnAWQMIoDFThnJcCEDu4FD0M2MAnh/Bsx7qtgSQApQDTgOC+8KZu3N2u/V8B51KrSTvxHI6llRhI4cTyik8w3YrIZzk888/3xmYqluLtGVFgCSqpwqQbpBeR8E9gkrkpydfIC+YYdYCW0pAwBDk4noEV1h9VIHZ6G3btin/WYBABXqjfSYFgTZ067nnnuOrZQDIGfoDWxOhGxDUGSQDQN/CmasrYc4AfcfsLnQS5BQrKurWPdwf7Qf9R7AJcoCJAiPbW1wBgvVyVl7onEjwmyigRyCIlQOQaQB1APFU+x/ltbcdSgVm7xHgOloFUp+j028DxmoK+lfrk0BKMXYRcAOY4dYGvgjctc/fqIBvA9nRb1+DbsM2aMkX+gArF2r/o84glACCQJTV3jYmPaCnmIlXn/HB82bQL+gUVrgRWKLv1ZU16Bme7dLqAGwGrkf58Wwc/obeagPALqG9kSjlTRZF/pUNWIHEMjn7pXKxNaDb0F/YAgSgKBv0W7Vf6D/YVhUIUKE3IEuw8UgLsmtvGy9WLkCE0X/2gN9gE/QrRdArTGRo9Qo6jPuqzxTDxqirJOgrlA3+QQ9M6qCO+hV92MS//OUvVpOD+Bv3UPUH9cc9MJ5gf1B31d44A9KAGGAlEPYD7fviiy/yySpMHsF3QT+1ExJdRUdbC51d9iklTXmRkme8ZiOJk5+njDUDlattgbaCr9e3I3w2xo52AgR2Aavb6rO58AWoF4D6YmyIJsIQL6At1Gd1VcCH47lO9Tk+jCPYcthstT8w/tRdDxhDuAeeMxYBvsXehCpsBYji3/72N06WUW7kD53WkkIJCREk+ZL4wQABPJyjPUMp8b8NPCeFmWiJ/00ggENgq24pkpAwCsQ9CMK1qzAS3x/USRCsIkpI9ERI8iUhISEhISEhISEhIXEJIMmXhISEhISEhISEhITEJYAkXxISEhISEhISEhISEpcAknxJSEhISEhISEhISEhcAkjyJSEhISEhISEhISEhcQkgyZeEhISEhISEhISEhMQlgIV89er1/wGaxoM4ceXrxAAAAABJRU5ErkJggg==">
            <a:extLst>
              <a:ext uri="{FF2B5EF4-FFF2-40B4-BE49-F238E27FC236}">
                <a16:creationId xmlns:a16="http://schemas.microsoft.com/office/drawing/2014/main" id="{8D3E99A2-468C-40AE-8410-128257BC9045}"/>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TextBox 8">
            <a:extLst>
              <a:ext uri="{FF2B5EF4-FFF2-40B4-BE49-F238E27FC236}">
                <a16:creationId xmlns:a16="http://schemas.microsoft.com/office/drawing/2014/main" id="{BA35825E-7670-4ADE-801A-1D9D173D0257}"/>
              </a:ext>
            </a:extLst>
          </p:cNvPr>
          <p:cNvSpPr txBox="1"/>
          <p:nvPr/>
        </p:nvSpPr>
        <p:spPr>
          <a:xfrm>
            <a:off x="8116704" y="5405359"/>
            <a:ext cx="3167743" cy="369332"/>
          </a:xfrm>
          <a:prstGeom prst="rect">
            <a:avLst/>
          </a:prstGeom>
          <a:noFill/>
        </p:spPr>
        <p:txBody>
          <a:bodyPr wrap="square" rtlCol="0">
            <a:spAutoFit/>
          </a:bodyPr>
          <a:lstStyle/>
          <a:p>
            <a:r>
              <a:rPr lang="en-US" dirty="0"/>
              <a:t>TRI &gt; NEI</a:t>
            </a:r>
          </a:p>
        </p:txBody>
      </p:sp>
      <p:sp>
        <p:nvSpPr>
          <p:cNvPr id="10" name="TextBox 9">
            <a:extLst>
              <a:ext uri="{FF2B5EF4-FFF2-40B4-BE49-F238E27FC236}">
                <a16:creationId xmlns:a16="http://schemas.microsoft.com/office/drawing/2014/main" id="{F8675C7D-848B-4924-9D38-ED97C8E00AA3}"/>
              </a:ext>
            </a:extLst>
          </p:cNvPr>
          <p:cNvSpPr txBox="1"/>
          <p:nvPr/>
        </p:nvSpPr>
        <p:spPr>
          <a:xfrm>
            <a:off x="2503306" y="5628694"/>
            <a:ext cx="1737428" cy="461665"/>
          </a:xfrm>
          <a:prstGeom prst="rect">
            <a:avLst/>
          </a:prstGeom>
          <a:noFill/>
        </p:spPr>
        <p:txBody>
          <a:bodyPr wrap="square" rtlCol="0">
            <a:spAutoFit/>
          </a:bodyPr>
          <a:lstStyle/>
          <a:p>
            <a:r>
              <a:rPr lang="en-US" sz="2400" b="1" dirty="0"/>
              <a:t>TRI &lt; NEI</a:t>
            </a:r>
          </a:p>
        </p:txBody>
      </p:sp>
      <p:sp>
        <p:nvSpPr>
          <p:cNvPr id="13" name="TextBox 12">
            <a:extLst>
              <a:ext uri="{FF2B5EF4-FFF2-40B4-BE49-F238E27FC236}">
                <a16:creationId xmlns:a16="http://schemas.microsoft.com/office/drawing/2014/main" id="{EC753465-0EAE-44FE-A260-37AA42410B36}"/>
              </a:ext>
            </a:extLst>
          </p:cNvPr>
          <p:cNvSpPr txBox="1"/>
          <p:nvPr/>
        </p:nvSpPr>
        <p:spPr>
          <a:xfrm>
            <a:off x="58056" y="1573984"/>
            <a:ext cx="12075886" cy="1110983"/>
          </a:xfrm>
          <a:prstGeom prst="rect">
            <a:avLst/>
          </a:prstGeom>
          <a:solidFill>
            <a:schemeClr val="tx1"/>
          </a:solidFill>
        </p:spPr>
        <p:txBody>
          <a:bodyPr wrap="square" rtlCol="0">
            <a:spAutoFit/>
          </a:bodyPr>
          <a:lstStyle/>
          <a:p>
            <a:pPr algn="ctr"/>
            <a:r>
              <a:rPr lang="en-US" sz="2400" b="1" dirty="0">
                <a:solidFill>
                  <a:schemeClr val="bg1"/>
                </a:solidFill>
              </a:rPr>
              <a:t>Distribution of TRI-to-NEI ratio bins by State</a:t>
            </a:r>
          </a:p>
          <a:p>
            <a:pPr algn="ctr"/>
            <a:r>
              <a:rPr lang="en-US" sz="2400" b="1" dirty="0">
                <a:solidFill>
                  <a:schemeClr val="bg1"/>
                </a:solidFill>
              </a:rPr>
              <a:t>Number of data points compared shown above each bar         </a:t>
            </a:r>
          </a:p>
          <a:p>
            <a:pPr algn="ctr"/>
            <a:r>
              <a:rPr lang="en-US" dirty="0">
                <a:solidFill>
                  <a:schemeClr val="bg1"/>
                </a:solidFill>
              </a:rPr>
              <a:t>.  </a:t>
            </a:r>
          </a:p>
        </p:txBody>
      </p:sp>
      <p:cxnSp>
        <p:nvCxnSpPr>
          <p:cNvPr id="17" name="Straight Arrow Connector 16">
            <a:extLst>
              <a:ext uri="{FF2B5EF4-FFF2-40B4-BE49-F238E27FC236}">
                <a16:creationId xmlns:a16="http://schemas.microsoft.com/office/drawing/2014/main" id="{273F7010-005C-40D2-BB46-209462B54EF9}"/>
              </a:ext>
            </a:extLst>
          </p:cNvPr>
          <p:cNvCxnSpPr>
            <a:cxnSpLocks/>
          </p:cNvCxnSpPr>
          <p:nvPr/>
        </p:nvCxnSpPr>
        <p:spPr>
          <a:xfrm>
            <a:off x="3594441" y="2726379"/>
            <a:ext cx="444159" cy="371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03EB132D-E511-4586-B847-283812092EE2}"/>
              </a:ext>
            </a:extLst>
          </p:cNvPr>
          <p:cNvSpPr txBox="1"/>
          <p:nvPr/>
        </p:nvSpPr>
        <p:spPr>
          <a:xfrm>
            <a:off x="3230263" y="2326342"/>
            <a:ext cx="1173891" cy="369332"/>
          </a:xfrm>
          <a:prstGeom prst="rect">
            <a:avLst/>
          </a:prstGeom>
          <a:noFill/>
        </p:spPr>
        <p:txBody>
          <a:bodyPr wrap="square" rtlCol="0">
            <a:spAutoFit/>
          </a:bodyPr>
          <a:lstStyle/>
          <a:p>
            <a:r>
              <a:rPr lang="en-US" b="1" dirty="0">
                <a:solidFill>
                  <a:schemeClr val="bg1"/>
                </a:solidFill>
              </a:rPr>
              <a:t>TRI&gt;NEI</a:t>
            </a:r>
          </a:p>
        </p:txBody>
      </p:sp>
      <p:cxnSp>
        <p:nvCxnSpPr>
          <p:cNvPr id="20" name="Straight Arrow Connector 19">
            <a:extLst>
              <a:ext uri="{FF2B5EF4-FFF2-40B4-BE49-F238E27FC236}">
                <a16:creationId xmlns:a16="http://schemas.microsoft.com/office/drawing/2014/main" id="{94BDA452-7AE5-4EAA-AA2C-D3638A7488E4}"/>
              </a:ext>
            </a:extLst>
          </p:cNvPr>
          <p:cNvCxnSpPr>
            <a:cxnSpLocks/>
          </p:cNvCxnSpPr>
          <p:nvPr/>
        </p:nvCxnSpPr>
        <p:spPr>
          <a:xfrm>
            <a:off x="2283417" y="2519749"/>
            <a:ext cx="1755183" cy="12299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D510CDE2-B463-4B7B-98C1-EE389302D5E8}"/>
              </a:ext>
            </a:extLst>
          </p:cNvPr>
          <p:cNvSpPr txBox="1"/>
          <p:nvPr/>
        </p:nvSpPr>
        <p:spPr>
          <a:xfrm>
            <a:off x="5417397" y="5638209"/>
            <a:ext cx="1522643" cy="461665"/>
          </a:xfrm>
          <a:prstGeom prst="rect">
            <a:avLst/>
          </a:prstGeom>
          <a:noFill/>
        </p:spPr>
        <p:txBody>
          <a:bodyPr wrap="square" rtlCol="0">
            <a:spAutoFit/>
          </a:bodyPr>
          <a:lstStyle/>
          <a:p>
            <a:r>
              <a:rPr lang="en-US" sz="2400" b="1" dirty="0"/>
              <a:t>TRI ~ NEI</a:t>
            </a:r>
          </a:p>
        </p:txBody>
      </p:sp>
      <p:sp>
        <p:nvSpPr>
          <p:cNvPr id="21" name="TextBox 20">
            <a:extLst>
              <a:ext uri="{FF2B5EF4-FFF2-40B4-BE49-F238E27FC236}">
                <a16:creationId xmlns:a16="http://schemas.microsoft.com/office/drawing/2014/main" id="{E5FB142C-E5D0-4B6E-B29C-6C0DDDC99124}"/>
              </a:ext>
            </a:extLst>
          </p:cNvPr>
          <p:cNvSpPr txBox="1"/>
          <p:nvPr/>
        </p:nvSpPr>
        <p:spPr>
          <a:xfrm>
            <a:off x="1417289" y="2292098"/>
            <a:ext cx="1173891" cy="369332"/>
          </a:xfrm>
          <a:prstGeom prst="rect">
            <a:avLst/>
          </a:prstGeom>
          <a:noFill/>
        </p:spPr>
        <p:txBody>
          <a:bodyPr wrap="square" rtlCol="0">
            <a:spAutoFit/>
          </a:bodyPr>
          <a:lstStyle/>
          <a:p>
            <a:r>
              <a:rPr lang="en-US" b="1" dirty="0">
                <a:solidFill>
                  <a:schemeClr val="bg1"/>
                </a:solidFill>
              </a:rPr>
              <a:t>TRI~NEI</a:t>
            </a:r>
          </a:p>
        </p:txBody>
      </p:sp>
      <p:sp>
        <p:nvSpPr>
          <p:cNvPr id="18" name="Rectangle 17">
            <a:extLst>
              <a:ext uri="{FF2B5EF4-FFF2-40B4-BE49-F238E27FC236}">
                <a16:creationId xmlns:a16="http://schemas.microsoft.com/office/drawing/2014/main" id="{2FDADFD2-136A-47AE-8514-CD52D92848AB}"/>
              </a:ext>
            </a:extLst>
          </p:cNvPr>
          <p:cNvSpPr/>
          <p:nvPr/>
        </p:nvSpPr>
        <p:spPr>
          <a:xfrm>
            <a:off x="1785157" y="5263560"/>
            <a:ext cx="3396343" cy="2593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185DC5F-3EA3-4968-AB20-9C7802D38EE4}"/>
              </a:ext>
            </a:extLst>
          </p:cNvPr>
          <p:cNvSpPr/>
          <p:nvPr/>
        </p:nvSpPr>
        <p:spPr>
          <a:xfrm>
            <a:off x="6966657" y="5259361"/>
            <a:ext cx="3396343" cy="2786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8E0F0DBD-0FD5-4ABA-930A-6DB9A6EA4549}"/>
              </a:ext>
            </a:extLst>
          </p:cNvPr>
          <p:cNvSpPr txBox="1"/>
          <p:nvPr/>
        </p:nvSpPr>
        <p:spPr>
          <a:xfrm>
            <a:off x="8266470" y="5642182"/>
            <a:ext cx="1715730" cy="461665"/>
          </a:xfrm>
          <a:prstGeom prst="rect">
            <a:avLst/>
          </a:prstGeom>
          <a:noFill/>
        </p:spPr>
        <p:txBody>
          <a:bodyPr wrap="square" rtlCol="0">
            <a:spAutoFit/>
          </a:bodyPr>
          <a:lstStyle/>
          <a:p>
            <a:r>
              <a:rPr lang="en-US" sz="2400" b="1" dirty="0"/>
              <a:t>TRI &gt;NEI</a:t>
            </a:r>
          </a:p>
        </p:txBody>
      </p:sp>
      <p:sp>
        <p:nvSpPr>
          <p:cNvPr id="28" name="TextBox 27">
            <a:extLst>
              <a:ext uri="{FF2B5EF4-FFF2-40B4-BE49-F238E27FC236}">
                <a16:creationId xmlns:a16="http://schemas.microsoft.com/office/drawing/2014/main" id="{97E3384A-1A5A-42F3-BD6A-2A7D8F0EA600}"/>
              </a:ext>
            </a:extLst>
          </p:cNvPr>
          <p:cNvSpPr txBox="1"/>
          <p:nvPr/>
        </p:nvSpPr>
        <p:spPr>
          <a:xfrm>
            <a:off x="4155663" y="952796"/>
            <a:ext cx="3880671" cy="646331"/>
          </a:xfrm>
          <a:prstGeom prst="rect">
            <a:avLst/>
          </a:prstGeom>
          <a:noFill/>
        </p:spPr>
        <p:txBody>
          <a:bodyPr wrap="square" rtlCol="0">
            <a:spAutoFit/>
          </a:bodyPr>
          <a:lstStyle/>
          <a:p>
            <a:r>
              <a:rPr lang="en-US" sz="3600" dirty="0"/>
              <a:t>SLT Estimates Only</a:t>
            </a:r>
          </a:p>
        </p:txBody>
      </p:sp>
    </p:spTree>
    <p:extLst>
      <p:ext uri="{BB962C8B-B14F-4D97-AF65-F5344CB8AC3E}">
        <p14:creationId xmlns:p14="http://schemas.microsoft.com/office/powerpoint/2010/main" val="2429942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31EB8A-B9E2-41E5-9852-AD4DE07776FB}"/>
              </a:ext>
            </a:extLst>
          </p:cNvPr>
          <p:cNvSpPr>
            <a:spLocks noGrp="1"/>
          </p:cNvSpPr>
          <p:nvPr>
            <p:ph idx="1"/>
          </p:nvPr>
        </p:nvSpPr>
        <p:spPr>
          <a:xfrm>
            <a:off x="255630" y="1786931"/>
            <a:ext cx="12010030" cy="529268"/>
          </a:xfrm>
        </p:spPr>
        <p:txBody>
          <a:bodyPr>
            <a:noAutofit/>
          </a:bodyPr>
          <a:lstStyle/>
          <a:p>
            <a:pPr marL="0" indent="0">
              <a:buNone/>
            </a:pPr>
            <a:r>
              <a:rPr lang="en-US" dirty="0"/>
              <a:t>For some facilities, TRI emissions may be 100 or more times greater than NEI</a:t>
            </a:r>
          </a:p>
        </p:txBody>
      </p:sp>
      <p:sp>
        <p:nvSpPr>
          <p:cNvPr id="4" name="Title 1">
            <a:extLst>
              <a:ext uri="{FF2B5EF4-FFF2-40B4-BE49-F238E27FC236}">
                <a16:creationId xmlns:a16="http://schemas.microsoft.com/office/drawing/2014/main" id="{BA5A8D9A-A0DA-4B91-AC35-3646EDA4D846}"/>
              </a:ext>
            </a:extLst>
          </p:cNvPr>
          <p:cNvSpPr>
            <a:spLocks noGrp="1"/>
          </p:cNvSpPr>
          <p:nvPr>
            <p:ph type="title"/>
          </p:nvPr>
        </p:nvSpPr>
        <p:spPr>
          <a:xfrm>
            <a:off x="1880539" y="198630"/>
            <a:ext cx="8682827" cy="1325563"/>
          </a:xfrm>
        </p:spPr>
        <p:txBody>
          <a:bodyPr>
            <a:normAutofit/>
          </a:bodyPr>
          <a:lstStyle/>
          <a:p>
            <a:r>
              <a:rPr lang="en-US" dirty="0"/>
              <a:t>Magnitude of TRI/NEI ratios</a:t>
            </a:r>
          </a:p>
        </p:txBody>
      </p:sp>
      <p:pic>
        <p:nvPicPr>
          <p:cNvPr id="5" name="Picture 4">
            <a:extLst>
              <a:ext uri="{FF2B5EF4-FFF2-40B4-BE49-F238E27FC236}">
                <a16:creationId xmlns:a16="http://schemas.microsoft.com/office/drawing/2014/main" id="{E715D52E-FCF4-478A-A9B9-71F569B4FD17}"/>
              </a:ext>
            </a:extLst>
          </p:cNvPr>
          <p:cNvPicPr>
            <a:picLocks noChangeAspect="1"/>
          </p:cNvPicPr>
          <p:nvPr/>
        </p:nvPicPr>
        <p:blipFill>
          <a:blip r:embed="rId2"/>
          <a:stretch>
            <a:fillRect/>
          </a:stretch>
        </p:blipFill>
        <p:spPr>
          <a:xfrm>
            <a:off x="1631290" y="2312406"/>
            <a:ext cx="8512354" cy="4136438"/>
          </a:xfrm>
          <a:prstGeom prst="rect">
            <a:avLst/>
          </a:prstGeom>
        </p:spPr>
      </p:pic>
      <p:sp>
        <p:nvSpPr>
          <p:cNvPr id="6" name="TextBox 5">
            <a:extLst>
              <a:ext uri="{FF2B5EF4-FFF2-40B4-BE49-F238E27FC236}">
                <a16:creationId xmlns:a16="http://schemas.microsoft.com/office/drawing/2014/main" id="{F5381C17-0B92-413E-ACDA-4887C31F79AA}"/>
              </a:ext>
            </a:extLst>
          </p:cNvPr>
          <p:cNvSpPr txBox="1"/>
          <p:nvPr/>
        </p:nvSpPr>
        <p:spPr>
          <a:xfrm>
            <a:off x="3501032" y="2486548"/>
            <a:ext cx="1241121" cy="400110"/>
          </a:xfrm>
          <a:prstGeom prst="rect">
            <a:avLst/>
          </a:prstGeom>
          <a:noFill/>
        </p:spPr>
        <p:txBody>
          <a:bodyPr wrap="square" rtlCol="0">
            <a:spAutoFit/>
          </a:bodyPr>
          <a:lstStyle/>
          <a:p>
            <a:r>
              <a:rPr lang="en-US" sz="2000" dirty="0">
                <a:solidFill>
                  <a:schemeClr val="bg1"/>
                </a:solidFill>
              </a:rPr>
              <a:t>max</a:t>
            </a:r>
          </a:p>
        </p:txBody>
      </p:sp>
      <p:cxnSp>
        <p:nvCxnSpPr>
          <p:cNvPr id="8" name="Straight Arrow Connector 7">
            <a:extLst>
              <a:ext uri="{FF2B5EF4-FFF2-40B4-BE49-F238E27FC236}">
                <a16:creationId xmlns:a16="http://schemas.microsoft.com/office/drawing/2014/main" id="{4772D64C-0F10-4B8E-A22B-7D7BAE25ECED}"/>
              </a:ext>
            </a:extLst>
          </p:cNvPr>
          <p:cNvCxnSpPr>
            <a:cxnSpLocks/>
          </p:cNvCxnSpPr>
          <p:nvPr/>
        </p:nvCxnSpPr>
        <p:spPr>
          <a:xfrm flipH="1" flipV="1">
            <a:off x="3281125" y="2526711"/>
            <a:ext cx="439814" cy="1598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E9B08AC-15C5-40A7-A8E8-276C25D78862}"/>
              </a:ext>
            </a:extLst>
          </p:cNvPr>
          <p:cNvSpPr txBox="1"/>
          <p:nvPr/>
        </p:nvSpPr>
        <p:spPr>
          <a:xfrm>
            <a:off x="7023374" y="2452217"/>
            <a:ext cx="2655406" cy="400110"/>
          </a:xfrm>
          <a:prstGeom prst="rect">
            <a:avLst/>
          </a:prstGeom>
          <a:noFill/>
        </p:spPr>
        <p:txBody>
          <a:bodyPr wrap="square" rtlCol="0">
            <a:spAutoFit/>
          </a:bodyPr>
          <a:lstStyle/>
          <a:p>
            <a:r>
              <a:rPr lang="en-US" sz="2000" dirty="0">
                <a:solidFill>
                  <a:schemeClr val="bg1"/>
                </a:solidFill>
              </a:rPr>
              <a:t>75</a:t>
            </a:r>
            <a:r>
              <a:rPr lang="en-US" sz="2000" baseline="30000" dirty="0">
                <a:solidFill>
                  <a:schemeClr val="bg1"/>
                </a:solidFill>
              </a:rPr>
              <a:t>th</a:t>
            </a:r>
            <a:r>
              <a:rPr lang="en-US" sz="2000" dirty="0">
                <a:solidFill>
                  <a:schemeClr val="bg1"/>
                </a:solidFill>
              </a:rPr>
              <a:t> percentile</a:t>
            </a:r>
          </a:p>
        </p:txBody>
      </p:sp>
      <p:cxnSp>
        <p:nvCxnSpPr>
          <p:cNvPr id="10" name="Straight Arrow Connector 9">
            <a:extLst>
              <a:ext uri="{FF2B5EF4-FFF2-40B4-BE49-F238E27FC236}">
                <a16:creationId xmlns:a16="http://schemas.microsoft.com/office/drawing/2014/main" id="{8F0AC3F8-DD1C-4792-B7E7-DF179B71F7AC}"/>
              </a:ext>
            </a:extLst>
          </p:cNvPr>
          <p:cNvCxnSpPr>
            <a:cxnSpLocks/>
            <a:stCxn id="9" idx="1"/>
          </p:cNvCxnSpPr>
          <p:nvPr/>
        </p:nvCxnSpPr>
        <p:spPr>
          <a:xfrm flipH="1">
            <a:off x="6426332" y="2652272"/>
            <a:ext cx="597042" cy="5535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Slide Number Placeholder 13">
            <a:extLst>
              <a:ext uri="{FF2B5EF4-FFF2-40B4-BE49-F238E27FC236}">
                <a16:creationId xmlns:a16="http://schemas.microsoft.com/office/drawing/2014/main" id="{62E72AC2-DC59-42BE-834D-19D2192609F6}"/>
              </a:ext>
            </a:extLst>
          </p:cNvPr>
          <p:cNvSpPr>
            <a:spLocks noGrp="1"/>
          </p:cNvSpPr>
          <p:nvPr>
            <p:ph type="sldNum" sz="quarter" idx="12"/>
          </p:nvPr>
        </p:nvSpPr>
        <p:spPr>
          <a:xfrm>
            <a:off x="8610600" y="6178926"/>
            <a:ext cx="2743200" cy="365125"/>
          </a:xfrm>
        </p:spPr>
        <p:txBody>
          <a:bodyPr/>
          <a:lstStyle/>
          <a:p>
            <a:fld id="{E45B9941-6D66-44F3-9D8C-8A084CD50879}" type="slidenum">
              <a:rPr lang="en-US" smtClean="0"/>
              <a:t>13</a:t>
            </a:fld>
            <a:endParaRPr lang="en-US"/>
          </a:p>
        </p:txBody>
      </p:sp>
      <p:sp>
        <p:nvSpPr>
          <p:cNvPr id="2" name="TextBox 1">
            <a:extLst>
              <a:ext uri="{FF2B5EF4-FFF2-40B4-BE49-F238E27FC236}">
                <a16:creationId xmlns:a16="http://schemas.microsoft.com/office/drawing/2014/main" id="{C758AA5E-542B-4EE3-ABA7-06190F296C2E}"/>
              </a:ext>
            </a:extLst>
          </p:cNvPr>
          <p:cNvSpPr txBox="1"/>
          <p:nvPr/>
        </p:nvSpPr>
        <p:spPr>
          <a:xfrm>
            <a:off x="9347639" y="2309724"/>
            <a:ext cx="2367561" cy="923330"/>
          </a:xfrm>
          <a:prstGeom prst="rect">
            <a:avLst/>
          </a:prstGeom>
          <a:solidFill>
            <a:schemeClr val="tx1"/>
          </a:solidFill>
        </p:spPr>
        <p:txBody>
          <a:bodyPr wrap="square" rtlCol="0">
            <a:spAutoFit/>
          </a:bodyPr>
          <a:lstStyle/>
          <a:p>
            <a:r>
              <a:rPr lang="en-US" dirty="0">
                <a:solidFill>
                  <a:schemeClr val="bg1"/>
                </a:solidFill>
              </a:rPr>
              <a:t>Number of data points (facility-pollutant combinations)</a:t>
            </a:r>
          </a:p>
        </p:txBody>
      </p:sp>
      <p:sp>
        <p:nvSpPr>
          <p:cNvPr id="7" name="TextBox 6">
            <a:extLst>
              <a:ext uri="{FF2B5EF4-FFF2-40B4-BE49-F238E27FC236}">
                <a16:creationId xmlns:a16="http://schemas.microsoft.com/office/drawing/2014/main" id="{6E0D9C0F-DDC4-42ED-AC1F-312E907FC7ED}"/>
              </a:ext>
            </a:extLst>
          </p:cNvPr>
          <p:cNvSpPr txBox="1"/>
          <p:nvPr/>
        </p:nvSpPr>
        <p:spPr>
          <a:xfrm>
            <a:off x="9629154" y="3204603"/>
            <a:ext cx="1119567" cy="830997"/>
          </a:xfrm>
          <a:prstGeom prst="rect">
            <a:avLst/>
          </a:prstGeom>
          <a:solidFill>
            <a:schemeClr val="tx1"/>
          </a:solidFill>
        </p:spPr>
        <p:txBody>
          <a:bodyPr wrap="square" rtlCol="0">
            <a:spAutoFit/>
          </a:bodyPr>
          <a:lstStyle/>
          <a:p>
            <a:r>
              <a:rPr lang="en-US" sz="1200" dirty="0">
                <a:solidFill>
                  <a:schemeClr val="bg1"/>
                </a:solidFill>
              </a:rPr>
              <a:t>2000</a:t>
            </a:r>
          </a:p>
          <a:p>
            <a:r>
              <a:rPr lang="en-US" sz="1200" dirty="0">
                <a:solidFill>
                  <a:schemeClr val="bg1"/>
                </a:solidFill>
              </a:rPr>
              <a:t>1500</a:t>
            </a:r>
          </a:p>
          <a:p>
            <a:r>
              <a:rPr lang="en-US" sz="1200" dirty="0">
                <a:solidFill>
                  <a:schemeClr val="bg1"/>
                </a:solidFill>
              </a:rPr>
              <a:t>1000</a:t>
            </a:r>
          </a:p>
          <a:p>
            <a:r>
              <a:rPr lang="en-US" sz="1200" dirty="0">
                <a:solidFill>
                  <a:schemeClr val="bg1"/>
                </a:solidFill>
              </a:rPr>
              <a:t>500</a:t>
            </a:r>
          </a:p>
        </p:txBody>
      </p:sp>
      <p:sp>
        <p:nvSpPr>
          <p:cNvPr id="11" name="TextBox 10">
            <a:extLst>
              <a:ext uri="{FF2B5EF4-FFF2-40B4-BE49-F238E27FC236}">
                <a16:creationId xmlns:a16="http://schemas.microsoft.com/office/drawing/2014/main" id="{9741EE70-3812-4D0F-94AF-AF8C4C08B74C}"/>
              </a:ext>
            </a:extLst>
          </p:cNvPr>
          <p:cNvSpPr txBox="1"/>
          <p:nvPr/>
        </p:nvSpPr>
        <p:spPr>
          <a:xfrm>
            <a:off x="1624202" y="2861567"/>
            <a:ext cx="918115" cy="3170099"/>
          </a:xfrm>
          <a:prstGeom prst="rect">
            <a:avLst/>
          </a:prstGeom>
          <a:solidFill>
            <a:schemeClr val="tx1"/>
          </a:solidFill>
        </p:spPr>
        <p:txBody>
          <a:bodyPr wrap="square" rtlCol="0">
            <a:spAutoFit/>
          </a:bodyPr>
          <a:lstStyle/>
          <a:p>
            <a:r>
              <a:rPr lang="en-US" dirty="0">
                <a:solidFill>
                  <a:schemeClr val="bg1"/>
                </a:solidFill>
              </a:rPr>
              <a:t>1e5</a:t>
            </a:r>
          </a:p>
          <a:p>
            <a:endParaRPr lang="en-US" sz="200" dirty="0">
              <a:solidFill>
                <a:schemeClr val="bg1"/>
              </a:solidFill>
            </a:endParaRPr>
          </a:p>
          <a:p>
            <a:endParaRPr lang="en-US" sz="800" dirty="0">
              <a:solidFill>
                <a:schemeClr val="bg1"/>
              </a:solidFill>
            </a:endParaRPr>
          </a:p>
          <a:p>
            <a:r>
              <a:rPr lang="en-US" dirty="0">
                <a:solidFill>
                  <a:schemeClr val="bg1"/>
                </a:solidFill>
              </a:rPr>
              <a:t>10,000</a:t>
            </a:r>
          </a:p>
          <a:p>
            <a:endParaRPr lang="en-US" sz="200" dirty="0">
              <a:solidFill>
                <a:schemeClr val="bg1"/>
              </a:solidFill>
            </a:endParaRPr>
          </a:p>
          <a:p>
            <a:endParaRPr lang="en-US" sz="200" dirty="0">
              <a:solidFill>
                <a:schemeClr val="bg1"/>
              </a:solidFill>
            </a:endParaRPr>
          </a:p>
          <a:p>
            <a:endParaRPr lang="en-US" sz="200" dirty="0">
              <a:solidFill>
                <a:schemeClr val="bg1"/>
              </a:solidFill>
            </a:endParaRPr>
          </a:p>
          <a:p>
            <a:endParaRPr lang="en-US" sz="200" dirty="0">
              <a:solidFill>
                <a:schemeClr val="bg1"/>
              </a:solidFill>
            </a:endParaRPr>
          </a:p>
          <a:p>
            <a:endParaRPr lang="en-US" sz="200" dirty="0">
              <a:solidFill>
                <a:schemeClr val="bg1"/>
              </a:solidFill>
            </a:endParaRPr>
          </a:p>
          <a:p>
            <a:endParaRPr lang="en-US" sz="200" dirty="0">
              <a:solidFill>
                <a:schemeClr val="bg1"/>
              </a:solidFill>
            </a:endParaRPr>
          </a:p>
          <a:p>
            <a:r>
              <a:rPr lang="en-US" dirty="0">
                <a:solidFill>
                  <a:schemeClr val="bg1"/>
                </a:solidFill>
              </a:rPr>
              <a:t>1000</a:t>
            </a:r>
          </a:p>
          <a:p>
            <a:endParaRPr lang="en-US" sz="200" dirty="0">
              <a:solidFill>
                <a:schemeClr val="bg1"/>
              </a:solidFill>
            </a:endParaRPr>
          </a:p>
          <a:p>
            <a:endParaRPr lang="en-US" sz="800" dirty="0">
              <a:solidFill>
                <a:schemeClr val="bg1"/>
              </a:solidFill>
            </a:endParaRPr>
          </a:p>
          <a:p>
            <a:endParaRPr lang="en-US" sz="200" dirty="0">
              <a:solidFill>
                <a:schemeClr val="bg1"/>
              </a:solidFill>
            </a:endParaRPr>
          </a:p>
          <a:p>
            <a:r>
              <a:rPr lang="en-US" dirty="0">
                <a:solidFill>
                  <a:schemeClr val="bg1"/>
                </a:solidFill>
              </a:rPr>
              <a:t>100</a:t>
            </a:r>
          </a:p>
          <a:p>
            <a:endParaRPr lang="en-US" sz="600" dirty="0">
              <a:solidFill>
                <a:schemeClr val="bg1"/>
              </a:solidFill>
            </a:endParaRPr>
          </a:p>
          <a:p>
            <a:endParaRPr lang="en-US" sz="600" dirty="0">
              <a:solidFill>
                <a:schemeClr val="bg1"/>
              </a:solidFill>
            </a:endParaRPr>
          </a:p>
          <a:p>
            <a:r>
              <a:rPr lang="en-US" dirty="0">
                <a:solidFill>
                  <a:schemeClr val="bg1"/>
                </a:solidFill>
              </a:rPr>
              <a:t>10</a:t>
            </a:r>
          </a:p>
          <a:p>
            <a:endParaRPr lang="en-US" sz="500" dirty="0">
              <a:solidFill>
                <a:schemeClr val="bg1"/>
              </a:solidFill>
            </a:endParaRPr>
          </a:p>
          <a:p>
            <a:endParaRPr lang="en-US" sz="500" dirty="0">
              <a:solidFill>
                <a:schemeClr val="bg1"/>
              </a:solidFill>
            </a:endParaRPr>
          </a:p>
          <a:p>
            <a:endParaRPr lang="en-US" sz="200" dirty="0">
              <a:solidFill>
                <a:schemeClr val="bg1"/>
              </a:solidFill>
            </a:endParaRPr>
          </a:p>
          <a:p>
            <a:r>
              <a:rPr lang="en-US" dirty="0">
                <a:solidFill>
                  <a:schemeClr val="bg1"/>
                </a:solidFill>
              </a:rPr>
              <a:t>1</a:t>
            </a:r>
          </a:p>
          <a:p>
            <a:endParaRPr lang="en-US" sz="800" dirty="0">
              <a:solidFill>
                <a:schemeClr val="bg1"/>
              </a:solidFill>
            </a:endParaRPr>
          </a:p>
          <a:p>
            <a:endParaRPr lang="en-US" sz="200" dirty="0">
              <a:solidFill>
                <a:schemeClr val="bg1"/>
              </a:solidFill>
            </a:endParaRPr>
          </a:p>
          <a:p>
            <a:r>
              <a:rPr lang="en-US" dirty="0">
                <a:solidFill>
                  <a:schemeClr val="bg1"/>
                </a:solidFill>
              </a:rPr>
              <a:t>0.1</a:t>
            </a:r>
          </a:p>
        </p:txBody>
      </p:sp>
      <p:sp>
        <p:nvSpPr>
          <p:cNvPr id="13" name="TextBox 12">
            <a:extLst>
              <a:ext uri="{FF2B5EF4-FFF2-40B4-BE49-F238E27FC236}">
                <a16:creationId xmlns:a16="http://schemas.microsoft.com/office/drawing/2014/main" id="{4D828A3F-3500-4755-8722-14EF4AF47E83}"/>
              </a:ext>
            </a:extLst>
          </p:cNvPr>
          <p:cNvSpPr txBox="1"/>
          <p:nvPr/>
        </p:nvSpPr>
        <p:spPr>
          <a:xfrm>
            <a:off x="454011" y="3690446"/>
            <a:ext cx="1036522" cy="646331"/>
          </a:xfrm>
          <a:prstGeom prst="rect">
            <a:avLst/>
          </a:prstGeom>
          <a:noFill/>
        </p:spPr>
        <p:txBody>
          <a:bodyPr wrap="square" rtlCol="0">
            <a:spAutoFit/>
          </a:bodyPr>
          <a:lstStyle/>
          <a:p>
            <a:r>
              <a:rPr lang="en-US" b="1" dirty="0"/>
              <a:t>TRI/NEI Ratio</a:t>
            </a:r>
          </a:p>
        </p:txBody>
      </p:sp>
      <p:sp>
        <p:nvSpPr>
          <p:cNvPr id="18" name="TextBox 17">
            <a:extLst>
              <a:ext uri="{FF2B5EF4-FFF2-40B4-BE49-F238E27FC236}">
                <a16:creationId xmlns:a16="http://schemas.microsoft.com/office/drawing/2014/main" id="{423725DC-95BD-4C86-A1B7-CE789C2F251D}"/>
              </a:ext>
            </a:extLst>
          </p:cNvPr>
          <p:cNvSpPr txBox="1"/>
          <p:nvPr/>
        </p:nvSpPr>
        <p:spPr>
          <a:xfrm>
            <a:off x="7670042" y="3193026"/>
            <a:ext cx="2655406" cy="400110"/>
          </a:xfrm>
          <a:prstGeom prst="rect">
            <a:avLst/>
          </a:prstGeom>
          <a:noFill/>
        </p:spPr>
        <p:txBody>
          <a:bodyPr wrap="square" rtlCol="0">
            <a:spAutoFit/>
          </a:bodyPr>
          <a:lstStyle/>
          <a:p>
            <a:r>
              <a:rPr lang="en-US" sz="2000" dirty="0">
                <a:solidFill>
                  <a:schemeClr val="bg1"/>
                </a:solidFill>
              </a:rPr>
              <a:t>90</a:t>
            </a:r>
            <a:r>
              <a:rPr lang="en-US" sz="2000" baseline="30000" dirty="0">
                <a:solidFill>
                  <a:schemeClr val="bg1"/>
                </a:solidFill>
              </a:rPr>
              <a:t>th</a:t>
            </a:r>
            <a:r>
              <a:rPr lang="en-US" sz="2000" dirty="0">
                <a:solidFill>
                  <a:schemeClr val="bg1"/>
                </a:solidFill>
              </a:rPr>
              <a:t> percentile</a:t>
            </a:r>
          </a:p>
        </p:txBody>
      </p:sp>
      <p:cxnSp>
        <p:nvCxnSpPr>
          <p:cNvPr id="19" name="Straight Arrow Connector 18">
            <a:extLst>
              <a:ext uri="{FF2B5EF4-FFF2-40B4-BE49-F238E27FC236}">
                <a16:creationId xmlns:a16="http://schemas.microsoft.com/office/drawing/2014/main" id="{93AA2FE6-46E0-47CE-B666-17E8F2ECED24}"/>
              </a:ext>
            </a:extLst>
          </p:cNvPr>
          <p:cNvCxnSpPr>
            <a:cxnSpLocks/>
          </p:cNvCxnSpPr>
          <p:nvPr/>
        </p:nvCxnSpPr>
        <p:spPr>
          <a:xfrm flipH="1">
            <a:off x="7246769" y="3593136"/>
            <a:ext cx="546104" cy="331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AB039CE-9787-4161-8A3C-A838876BEDA2}"/>
              </a:ext>
            </a:extLst>
          </p:cNvPr>
          <p:cNvSpPr txBox="1"/>
          <p:nvPr/>
        </p:nvSpPr>
        <p:spPr>
          <a:xfrm>
            <a:off x="4121592" y="1123066"/>
            <a:ext cx="6687403" cy="646331"/>
          </a:xfrm>
          <a:prstGeom prst="rect">
            <a:avLst/>
          </a:prstGeom>
          <a:noFill/>
        </p:spPr>
        <p:txBody>
          <a:bodyPr wrap="square" rtlCol="0">
            <a:spAutoFit/>
          </a:bodyPr>
          <a:lstStyle/>
          <a:p>
            <a:r>
              <a:rPr lang="en-US" sz="3600" dirty="0"/>
              <a:t>SLT Estimates Only</a:t>
            </a:r>
          </a:p>
        </p:txBody>
      </p:sp>
      <p:sp>
        <p:nvSpPr>
          <p:cNvPr id="20" name="Footer Placeholder 2">
            <a:extLst>
              <a:ext uri="{FF2B5EF4-FFF2-40B4-BE49-F238E27FC236}">
                <a16:creationId xmlns:a16="http://schemas.microsoft.com/office/drawing/2014/main" id="{2BFD625B-3106-45C7-A068-E5BB2A09E355}"/>
              </a:ext>
            </a:extLst>
          </p:cNvPr>
          <p:cNvSpPr>
            <a:spLocks noGrp="1"/>
          </p:cNvSpPr>
          <p:nvPr>
            <p:ph type="ftr" sz="quarter" idx="11"/>
          </p:nvPr>
        </p:nvSpPr>
        <p:spPr>
          <a:xfrm>
            <a:off x="2777964" y="6496193"/>
            <a:ext cx="6965361" cy="365125"/>
          </a:xfrm>
        </p:spPr>
        <p:txBody>
          <a:bodyPr/>
          <a:lstStyle/>
          <a:p>
            <a:r>
              <a:rPr lang="en-US" sz="2000" dirty="0">
                <a:solidFill>
                  <a:srgbClr val="FF0000"/>
                </a:solidFill>
              </a:rPr>
              <a:t>DRAFT -- PRELIMINARY FINDINGS.  DO NOT QUOTE OR CITE.</a:t>
            </a:r>
          </a:p>
        </p:txBody>
      </p:sp>
    </p:spTree>
    <p:extLst>
      <p:ext uri="{BB962C8B-B14F-4D97-AF65-F5344CB8AC3E}">
        <p14:creationId xmlns:p14="http://schemas.microsoft.com/office/powerpoint/2010/main" val="1310795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06B0-FDB5-4D3F-89FB-ED57B52D5363}"/>
              </a:ext>
            </a:extLst>
          </p:cNvPr>
          <p:cNvSpPr>
            <a:spLocks noGrp="1"/>
          </p:cNvSpPr>
          <p:nvPr>
            <p:ph type="title"/>
          </p:nvPr>
        </p:nvSpPr>
        <p:spPr/>
        <p:txBody>
          <a:bodyPr>
            <a:normAutofit fontScale="90000"/>
          </a:bodyPr>
          <a:lstStyle/>
          <a:p>
            <a:r>
              <a:rPr lang="en-US" dirty="0"/>
              <a:t>Why are TRI/NEI emissions different?</a:t>
            </a:r>
          </a:p>
        </p:txBody>
      </p:sp>
      <p:sp>
        <p:nvSpPr>
          <p:cNvPr id="3" name="Content Placeholder 2">
            <a:extLst>
              <a:ext uri="{FF2B5EF4-FFF2-40B4-BE49-F238E27FC236}">
                <a16:creationId xmlns:a16="http://schemas.microsoft.com/office/drawing/2014/main" id="{23B3C5BA-EECA-49BA-9992-9CF301A84295}"/>
              </a:ext>
            </a:extLst>
          </p:cNvPr>
          <p:cNvSpPr>
            <a:spLocks noGrp="1"/>
          </p:cNvSpPr>
          <p:nvPr>
            <p:ph idx="1"/>
          </p:nvPr>
        </p:nvSpPr>
        <p:spPr>
          <a:xfrm>
            <a:off x="838200" y="2030340"/>
            <a:ext cx="10515600" cy="3339499"/>
          </a:xfrm>
        </p:spPr>
        <p:txBody>
          <a:bodyPr>
            <a:normAutofit/>
          </a:bodyPr>
          <a:lstStyle/>
          <a:p>
            <a:r>
              <a:rPr lang="en-US" dirty="0"/>
              <a:t>If SLT reports part of the facility’s emissions for a pollutant, but not all, then NEI doesn’t use TRI data and therefore NEI has incomplete emissions</a:t>
            </a:r>
          </a:p>
          <a:p>
            <a:r>
              <a:rPr lang="en-US" dirty="0"/>
              <a:t>Sometimes NEI has data TRI does not (e.g., facility/chemical does not meet TRI reporting requirement)</a:t>
            </a:r>
          </a:p>
          <a:p>
            <a:r>
              <a:rPr lang="en-US" dirty="0"/>
              <a:t>Additional explanations coming with case studies</a:t>
            </a:r>
          </a:p>
          <a:p>
            <a:endParaRPr lang="en-US" dirty="0"/>
          </a:p>
        </p:txBody>
      </p:sp>
      <p:sp>
        <p:nvSpPr>
          <p:cNvPr id="5" name="Slide Number Placeholder 4">
            <a:extLst>
              <a:ext uri="{FF2B5EF4-FFF2-40B4-BE49-F238E27FC236}">
                <a16:creationId xmlns:a16="http://schemas.microsoft.com/office/drawing/2014/main" id="{2767286C-DF5D-4864-81CC-F0F9F6E047AA}"/>
              </a:ext>
            </a:extLst>
          </p:cNvPr>
          <p:cNvSpPr>
            <a:spLocks noGrp="1"/>
          </p:cNvSpPr>
          <p:nvPr>
            <p:ph type="sldNum" sz="quarter" idx="12"/>
          </p:nvPr>
        </p:nvSpPr>
        <p:spPr/>
        <p:txBody>
          <a:bodyPr/>
          <a:lstStyle/>
          <a:p>
            <a:fld id="{E45B9941-6D66-44F3-9D8C-8A084CD50879}" type="slidenum">
              <a:rPr lang="en-US" smtClean="0"/>
              <a:t>14</a:t>
            </a:fld>
            <a:endParaRPr lang="en-US"/>
          </a:p>
        </p:txBody>
      </p:sp>
      <p:sp>
        <p:nvSpPr>
          <p:cNvPr id="6" name="Footer Placeholder 2">
            <a:extLst>
              <a:ext uri="{FF2B5EF4-FFF2-40B4-BE49-F238E27FC236}">
                <a16:creationId xmlns:a16="http://schemas.microsoft.com/office/drawing/2014/main" id="{CAF2231A-5BDD-480E-BCE0-CECA21AE16FF}"/>
              </a:ext>
            </a:extLst>
          </p:cNvPr>
          <p:cNvSpPr>
            <a:spLocks noGrp="1"/>
          </p:cNvSpPr>
          <p:nvPr>
            <p:ph type="ftr" sz="quarter" idx="11"/>
          </p:nvPr>
        </p:nvSpPr>
        <p:spPr>
          <a:xfrm>
            <a:off x="1935480" y="6356350"/>
            <a:ext cx="8173921" cy="363855"/>
          </a:xfrm>
        </p:spPr>
        <p:txBody>
          <a:bodyPr/>
          <a:lstStyle/>
          <a:p>
            <a:r>
              <a:rPr lang="en-US" sz="2400" dirty="0">
                <a:solidFill>
                  <a:srgbClr val="FF0000"/>
                </a:solidFill>
              </a:rPr>
              <a:t>DRAFT -- PRELIMINARY FINDINGS.  DO NOT QUOTE OR CITE.</a:t>
            </a:r>
          </a:p>
        </p:txBody>
      </p:sp>
    </p:spTree>
    <p:extLst>
      <p:ext uri="{BB962C8B-B14F-4D97-AF65-F5344CB8AC3E}">
        <p14:creationId xmlns:p14="http://schemas.microsoft.com/office/powerpoint/2010/main" val="3944919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C688E-D4D3-4562-8622-F830B26E986E}"/>
              </a:ext>
            </a:extLst>
          </p:cNvPr>
          <p:cNvSpPr>
            <a:spLocks noGrp="1"/>
          </p:cNvSpPr>
          <p:nvPr>
            <p:ph type="title"/>
          </p:nvPr>
        </p:nvSpPr>
        <p:spPr/>
        <p:txBody>
          <a:bodyPr/>
          <a:lstStyle/>
          <a:p>
            <a:r>
              <a:rPr lang="en-US" dirty="0"/>
              <a:t>Code cross-walks</a:t>
            </a:r>
          </a:p>
        </p:txBody>
      </p:sp>
      <p:sp>
        <p:nvSpPr>
          <p:cNvPr id="3" name="Content Placeholder 2">
            <a:extLst>
              <a:ext uri="{FF2B5EF4-FFF2-40B4-BE49-F238E27FC236}">
                <a16:creationId xmlns:a16="http://schemas.microsoft.com/office/drawing/2014/main" id="{E76D1819-BFD1-4A3E-83CA-79C3891C1515}"/>
              </a:ext>
            </a:extLst>
          </p:cNvPr>
          <p:cNvSpPr>
            <a:spLocks noGrp="1"/>
          </p:cNvSpPr>
          <p:nvPr>
            <p:ph idx="1"/>
          </p:nvPr>
        </p:nvSpPr>
        <p:spPr>
          <a:xfrm>
            <a:off x="751703" y="1603202"/>
            <a:ext cx="10602098" cy="4584237"/>
          </a:xfrm>
        </p:spPr>
        <p:txBody>
          <a:bodyPr>
            <a:normAutofit fontScale="92500" lnSpcReduction="20000"/>
          </a:bodyPr>
          <a:lstStyle/>
          <a:p>
            <a:r>
              <a:rPr lang="en-US" dirty="0"/>
              <a:t>TRI has some of the same basis of estimate codes as NEI calculation method codes</a:t>
            </a:r>
          </a:p>
          <a:p>
            <a:pPr lvl="1"/>
            <a:r>
              <a:rPr lang="en-US" dirty="0"/>
              <a:t>Continuous emissions monitoring</a:t>
            </a:r>
          </a:p>
          <a:p>
            <a:pPr lvl="1"/>
            <a:r>
              <a:rPr lang="en-US" dirty="0"/>
              <a:t>Source test</a:t>
            </a:r>
          </a:p>
          <a:p>
            <a:pPr lvl="1"/>
            <a:r>
              <a:rPr lang="en-US" dirty="0"/>
              <a:t>Material balance</a:t>
            </a:r>
          </a:p>
          <a:p>
            <a:endParaRPr lang="en-US" dirty="0"/>
          </a:p>
          <a:p>
            <a:r>
              <a:rPr lang="en-US" dirty="0"/>
              <a:t>TRI has fewer codes (just one emission factor code “Published Emission Factor” compared to what is in the NEI)</a:t>
            </a:r>
          </a:p>
          <a:p>
            <a:pPr lvl="1"/>
            <a:r>
              <a:rPr lang="en-US" dirty="0"/>
              <a:t>Developed ‘Best Fit’ code cross-walk</a:t>
            </a:r>
          </a:p>
          <a:p>
            <a:pPr lvl="1"/>
            <a:endParaRPr lang="en-US" dirty="0"/>
          </a:p>
          <a:p>
            <a:r>
              <a:rPr lang="en-US" dirty="0"/>
              <a:t>TRI treatment codes are generally broader than NEI control  measure codes</a:t>
            </a:r>
          </a:p>
          <a:p>
            <a:pPr lvl="1"/>
            <a:r>
              <a:rPr lang="en-US" dirty="0"/>
              <a:t>Scrubber, electrostatic precipitator</a:t>
            </a:r>
          </a:p>
          <a:p>
            <a:pPr lvl="1"/>
            <a:r>
              <a:rPr lang="en-US" dirty="0"/>
              <a:t>TRI treatment codes are not just for air streams</a:t>
            </a:r>
          </a:p>
          <a:p>
            <a:pPr lvl="1"/>
            <a:endParaRPr lang="en-US" dirty="0"/>
          </a:p>
        </p:txBody>
      </p:sp>
      <p:sp>
        <p:nvSpPr>
          <p:cNvPr id="4" name="Slide Number Placeholder 3">
            <a:extLst>
              <a:ext uri="{FF2B5EF4-FFF2-40B4-BE49-F238E27FC236}">
                <a16:creationId xmlns:a16="http://schemas.microsoft.com/office/drawing/2014/main" id="{A56250B9-BDBE-46D7-9739-D26CE820099E}"/>
              </a:ext>
            </a:extLst>
          </p:cNvPr>
          <p:cNvSpPr>
            <a:spLocks noGrp="1"/>
          </p:cNvSpPr>
          <p:nvPr>
            <p:ph type="sldNum" sz="quarter" idx="12"/>
          </p:nvPr>
        </p:nvSpPr>
        <p:spPr/>
        <p:txBody>
          <a:bodyPr/>
          <a:lstStyle/>
          <a:p>
            <a:fld id="{E45B9941-6D66-44F3-9D8C-8A084CD50879}" type="slidenum">
              <a:rPr lang="en-US" smtClean="0"/>
              <a:t>15</a:t>
            </a:fld>
            <a:endParaRPr lang="en-US"/>
          </a:p>
        </p:txBody>
      </p:sp>
      <p:sp>
        <p:nvSpPr>
          <p:cNvPr id="6" name="Footer Placeholder 2">
            <a:extLst>
              <a:ext uri="{FF2B5EF4-FFF2-40B4-BE49-F238E27FC236}">
                <a16:creationId xmlns:a16="http://schemas.microsoft.com/office/drawing/2014/main" id="{10CB7A68-2F23-4EDE-A332-771E2EE30168}"/>
              </a:ext>
            </a:extLst>
          </p:cNvPr>
          <p:cNvSpPr>
            <a:spLocks noGrp="1"/>
          </p:cNvSpPr>
          <p:nvPr>
            <p:ph type="ftr" sz="quarter" idx="11"/>
          </p:nvPr>
        </p:nvSpPr>
        <p:spPr>
          <a:xfrm>
            <a:off x="2793520" y="6357620"/>
            <a:ext cx="6965361" cy="365125"/>
          </a:xfrm>
        </p:spPr>
        <p:txBody>
          <a:bodyPr/>
          <a:lstStyle/>
          <a:p>
            <a:r>
              <a:rPr lang="en-US" sz="2000" dirty="0">
                <a:solidFill>
                  <a:srgbClr val="FF0000"/>
                </a:solidFill>
              </a:rPr>
              <a:t>DRAFT -- PRELIMINARY FINDINGS.  DO NOT QUOTE OR CITE.</a:t>
            </a:r>
          </a:p>
        </p:txBody>
      </p:sp>
    </p:spTree>
    <p:extLst>
      <p:ext uri="{BB962C8B-B14F-4D97-AF65-F5344CB8AC3E}">
        <p14:creationId xmlns:p14="http://schemas.microsoft.com/office/powerpoint/2010/main" val="2000063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CE07E-DBE0-4875-B7AA-860C174C3ECC}"/>
              </a:ext>
            </a:extLst>
          </p:cNvPr>
          <p:cNvSpPr>
            <a:spLocks noGrp="1"/>
          </p:cNvSpPr>
          <p:nvPr>
            <p:ph type="title"/>
          </p:nvPr>
        </p:nvSpPr>
        <p:spPr/>
        <p:txBody>
          <a:bodyPr/>
          <a:lstStyle/>
          <a:p>
            <a:r>
              <a:rPr lang="en-US" dirty="0"/>
              <a:t>Phase 2 next steps</a:t>
            </a:r>
          </a:p>
        </p:txBody>
      </p:sp>
      <p:sp>
        <p:nvSpPr>
          <p:cNvPr id="3" name="Content Placeholder 2">
            <a:extLst>
              <a:ext uri="{FF2B5EF4-FFF2-40B4-BE49-F238E27FC236}">
                <a16:creationId xmlns:a16="http://schemas.microsoft.com/office/drawing/2014/main" id="{73D62963-4F5C-400E-AC5E-A91A5333C387}"/>
              </a:ext>
            </a:extLst>
          </p:cNvPr>
          <p:cNvSpPr>
            <a:spLocks noGrp="1"/>
          </p:cNvSpPr>
          <p:nvPr>
            <p:ph idx="1"/>
          </p:nvPr>
        </p:nvSpPr>
        <p:spPr/>
        <p:txBody>
          <a:bodyPr/>
          <a:lstStyle/>
          <a:p>
            <a:r>
              <a:rPr lang="en-US" dirty="0"/>
              <a:t>Continue with reporting codes cross-walks</a:t>
            </a:r>
          </a:p>
          <a:p>
            <a:r>
              <a:rPr lang="en-US" dirty="0"/>
              <a:t>Complete case studies on why emissions are different</a:t>
            </a:r>
          </a:p>
          <a:p>
            <a:r>
              <a:rPr lang="en-US" dirty="0"/>
              <a:t>Complete document on the current sharing of data for QA</a:t>
            </a:r>
          </a:p>
          <a:p>
            <a:r>
              <a:rPr lang="en-US" dirty="0"/>
              <a:t>Recommendations for using and matching data in the combined form</a:t>
            </a:r>
          </a:p>
          <a:p>
            <a:endParaRPr lang="en-US" dirty="0"/>
          </a:p>
          <a:p>
            <a:pPr marL="0" indent="0">
              <a:buNone/>
            </a:pPr>
            <a:r>
              <a:rPr lang="en-US" dirty="0">
                <a:solidFill>
                  <a:srgbClr val="FFFF00"/>
                </a:solidFill>
              </a:rPr>
              <a:t>If you have any experiences/thoughts on any aspects of this project please contact us!  (strum.madeleine@epa.gov)</a:t>
            </a:r>
          </a:p>
        </p:txBody>
      </p:sp>
      <p:sp>
        <p:nvSpPr>
          <p:cNvPr id="4" name="Slide Number Placeholder 3">
            <a:extLst>
              <a:ext uri="{FF2B5EF4-FFF2-40B4-BE49-F238E27FC236}">
                <a16:creationId xmlns:a16="http://schemas.microsoft.com/office/drawing/2014/main" id="{DEFA9C03-5804-4238-BC24-1AA5308DA9C8}"/>
              </a:ext>
            </a:extLst>
          </p:cNvPr>
          <p:cNvSpPr>
            <a:spLocks noGrp="1"/>
          </p:cNvSpPr>
          <p:nvPr>
            <p:ph type="sldNum" sz="quarter" idx="12"/>
          </p:nvPr>
        </p:nvSpPr>
        <p:spPr/>
        <p:txBody>
          <a:bodyPr/>
          <a:lstStyle/>
          <a:p>
            <a:fld id="{E86D01D0-0DA4-4C85-A193-14766BEBD4BE}" type="slidenum">
              <a:rPr lang="en-US" smtClean="0"/>
              <a:t>16</a:t>
            </a:fld>
            <a:endParaRPr lang="en-US" dirty="0"/>
          </a:p>
        </p:txBody>
      </p:sp>
      <p:sp>
        <p:nvSpPr>
          <p:cNvPr id="6" name="Footer Placeholder 2">
            <a:extLst>
              <a:ext uri="{FF2B5EF4-FFF2-40B4-BE49-F238E27FC236}">
                <a16:creationId xmlns:a16="http://schemas.microsoft.com/office/drawing/2014/main" id="{6A3D8065-5566-48B6-8243-9D1F2B73F5DC}"/>
              </a:ext>
            </a:extLst>
          </p:cNvPr>
          <p:cNvSpPr>
            <a:spLocks noGrp="1"/>
          </p:cNvSpPr>
          <p:nvPr>
            <p:ph type="ftr" sz="quarter" idx="11"/>
          </p:nvPr>
        </p:nvSpPr>
        <p:spPr>
          <a:xfrm>
            <a:off x="1386840" y="6357621"/>
            <a:ext cx="8372041" cy="363854"/>
          </a:xfrm>
        </p:spPr>
        <p:txBody>
          <a:bodyPr/>
          <a:lstStyle/>
          <a:p>
            <a:r>
              <a:rPr lang="en-US" sz="2400" dirty="0">
                <a:solidFill>
                  <a:srgbClr val="FF0000"/>
                </a:solidFill>
              </a:rPr>
              <a:t>DRAFT -- PRELIMINARY FINDINGS.  DO NOT QUOTE OR CITE.</a:t>
            </a:r>
          </a:p>
        </p:txBody>
      </p:sp>
    </p:spTree>
    <p:extLst>
      <p:ext uri="{BB962C8B-B14F-4D97-AF65-F5344CB8AC3E}">
        <p14:creationId xmlns:p14="http://schemas.microsoft.com/office/powerpoint/2010/main" val="2046796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TRI/NEI/SLT Project:  Purpose and Scope</a:t>
            </a:r>
          </a:p>
        </p:txBody>
      </p:sp>
      <p:sp>
        <p:nvSpPr>
          <p:cNvPr id="3" name="Content Placeholder 2"/>
          <p:cNvSpPr>
            <a:spLocks noGrp="1"/>
          </p:cNvSpPr>
          <p:nvPr>
            <p:ph idx="1"/>
          </p:nvPr>
        </p:nvSpPr>
        <p:spPr/>
        <p:txBody>
          <a:bodyPr>
            <a:normAutofit fontScale="92500" lnSpcReduction="20000"/>
          </a:bodyPr>
          <a:lstStyle/>
          <a:p>
            <a:pPr lvl="0"/>
            <a:r>
              <a:rPr lang="en-US" dirty="0"/>
              <a:t>Purpose: </a:t>
            </a:r>
          </a:p>
          <a:p>
            <a:pPr lvl="1"/>
            <a:r>
              <a:rPr lang="en-US" dirty="0"/>
              <a:t>Identify and evaluate consistencies and possible workflows for sharing emissions data between TRI, SLTs, and NEI.</a:t>
            </a:r>
          </a:p>
          <a:p>
            <a:r>
              <a:rPr lang="en-US" dirty="0"/>
              <a:t>Scope- Phase 1:</a:t>
            </a:r>
          </a:p>
          <a:p>
            <a:pPr lvl="1"/>
            <a:r>
              <a:rPr lang="en-US" dirty="0"/>
              <a:t>Identify differences in terminology used to define reporting requirements in each program. </a:t>
            </a:r>
          </a:p>
          <a:p>
            <a:pPr lvl="1"/>
            <a:r>
              <a:rPr lang="en-US" dirty="0"/>
              <a:t>Identify pollutants that are common between the TRI and NEI, and specify how they relate to each other if there is not a one-to-one match.</a:t>
            </a:r>
          </a:p>
          <a:p>
            <a:pPr lvl="1"/>
            <a:r>
              <a:rPr lang="en-US" dirty="0"/>
              <a:t>Research how states use TRI data for their NEI submissions.</a:t>
            </a:r>
          </a:p>
          <a:p>
            <a:r>
              <a:rPr lang="en-US" dirty="0"/>
              <a:t>Team Members – Phase 1:</a:t>
            </a:r>
          </a:p>
          <a:p>
            <a:pPr lvl="1"/>
            <a:r>
              <a:rPr lang="en-US" dirty="0"/>
              <a:t>States: MN, SC</a:t>
            </a:r>
          </a:p>
          <a:p>
            <a:pPr lvl="1"/>
            <a:r>
              <a:rPr lang="en-US" dirty="0"/>
              <a:t>EPA: Office of Pollution Prevention &amp; Toxics (OPPT), Office of Air Quality Planning &amp; Standards (OAQPS), Office of Environmental Information (OEI)</a:t>
            </a:r>
          </a:p>
          <a:p>
            <a:pPr lvl="1"/>
            <a:r>
              <a:rPr lang="en-US" dirty="0"/>
              <a:t>Environmental Council of the States (ECOS)</a:t>
            </a:r>
          </a:p>
          <a:p>
            <a:pPr lvl="1"/>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86D01D0-0DA4-4C85-A193-14766BEBD4BE}"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692362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TRI/NEI/SLT Phase 1:  Results and Findings</a:t>
            </a:r>
          </a:p>
        </p:txBody>
      </p:sp>
      <p:sp>
        <p:nvSpPr>
          <p:cNvPr id="3" name="Content Placeholder 2"/>
          <p:cNvSpPr>
            <a:spLocks noGrp="1"/>
          </p:cNvSpPr>
          <p:nvPr>
            <p:ph idx="1"/>
          </p:nvPr>
        </p:nvSpPr>
        <p:spPr>
          <a:xfrm>
            <a:off x="1120000" y="1825624"/>
            <a:ext cx="10233800" cy="1454443"/>
          </a:xfrm>
        </p:spPr>
        <p:txBody>
          <a:bodyPr>
            <a:normAutofit/>
          </a:bodyPr>
          <a:lstStyle/>
          <a:p>
            <a:r>
              <a:rPr lang="en-US" dirty="0"/>
              <a:t>NEI and TRI terms and requirements comparison</a:t>
            </a:r>
          </a:p>
          <a:p>
            <a:endParaRPr lang="en-US" dirty="0"/>
          </a:p>
          <a:p>
            <a:endParaRPr lang="en-US" dirty="0"/>
          </a:p>
          <a:p>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3</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38250242"/>
              </p:ext>
            </p:extLst>
          </p:nvPr>
        </p:nvGraphicFramePr>
        <p:xfrm>
          <a:off x="1003527" y="2430863"/>
          <a:ext cx="10184946" cy="4105438"/>
        </p:xfrm>
        <a:graphic>
          <a:graphicData uri="http://schemas.openxmlformats.org/drawingml/2006/table">
            <a:tbl>
              <a:tblPr firstRow="1" bandRow="1">
                <a:tableStyleId>{5C22544A-7EE6-4342-B048-85BDC9FD1C3A}</a:tableStyleId>
              </a:tblPr>
              <a:tblGrid>
                <a:gridCol w="2022581">
                  <a:extLst>
                    <a:ext uri="{9D8B030D-6E8A-4147-A177-3AD203B41FA5}">
                      <a16:colId xmlns:a16="http://schemas.microsoft.com/office/drawing/2014/main" val="2829729492"/>
                    </a:ext>
                  </a:extLst>
                </a:gridCol>
                <a:gridCol w="3661043">
                  <a:extLst>
                    <a:ext uri="{9D8B030D-6E8A-4147-A177-3AD203B41FA5}">
                      <a16:colId xmlns:a16="http://schemas.microsoft.com/office/drawing/2014/main" val="1810786796"/>
                    </a:ext>
                  </a:extLst>
                </a:gridCol>
                <a:gridCol w="4501322">
                  <a:extLst>
                    <a:ext uri="{9D8B030D-6E8A-4147-A177-3AD203B41FA5}">
                      <a16:colId xmlns:a16="http://schemas.microsoft.com/office/drawing/2014/main" val="1119126018"/>
                    </a:ext>
                  </a:extLst>
                </a:gridCol>
              </a:tblGrid>
              <a:tr h="339866">
                <a:tc>
                  <a:txBody>
                    <a:bodyPr/>
                    <a:lstStyle/>
                    <a:p>
                      <a:endParaRPr lang="en-US" dirty="0"/>
                    </a:p>
                  </a:txBody>
                  <a:tcPr/>
                </a:tc>
                <a:tc>
                  <a:txBody>
                    <a:bodyPr/>
                    <a:lstStyle/>
                    <a:p>
                      <a:r>
                        <a:rPr lang="en-US" dirty="0"/>
                        <a:t>TRI</a:t>
                      </a:r>
                    </a:p>
                  </a:txBody>
                  <a:tcPr/>
                </a:tc>
                <a:tc>
                  <a:txBody>
                    <a:bodyPr/>
                    <a:lstStyle/>
                    <a:p>
                      <a:r>
                        <a:rPr lang="en-US" dirty="0"/>
                        <a:t>NEI</a:t>
                      </a:r>
                    </a:p>
                  </a:txBody>
                  <a:tcPr/>
                </a:tc>
                <a:extLst>
                  <a:ext uri="{0D108BD9-81ED-4DB2-BD59-A6C34878D82A}">
                    <a16:rowId xmlns:a16="http://schemas.microsoft.com/office/drawing/2014/main" val="1930765183"/>
                  </a:ext>
                </a:extLst>
              </a:tr>
              <a:tr h="435772">
                <a:tc>
                  <a:txBody>
                    <a:bodyPr/>
                    <a:lstStyle/>
                    <a:p>
                      <a:r>
                        <a:rPr lang="en-US" dirty="0"/>
                        <a:t>Who reports the data to EPA</a:t>
                      </a:r>
                    </a:p>
                  </a:txBody>
                  <a:tcPr/>
                </a:tc>
                <a:tc>
                  <a:txBody>
                    <a:bodyPr/>
                    <a:lstStyle/>
                    <a:p>
                      <a:r>
                        <a:rPr lang="en-US" dirty="0"/>
                        <a:t>The facility itself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State,</a:t>
                      </a:r>
                      <a:r>
                        <a:rPr lang="en-US" baseline="0" dirty="0"/>
                        <a:t> local, and tribal agencies as well as EPA</a:t>
                      </a:r>
                      <a:endParaRPr lang="en-US" dirty="0"/>
                    </a:p>
                  </a:txBody>
                  <a:tcPr/>
                </a:tc>
                <a:extLst>
                  <a:ext uri="{0D108BD9-81ED-4DB2-BD59-A6C34878D82A}">
                    <a16:rowId xmlns:a16="http://schemas.microsoft.com/office/drawing/2014/main" val="491640947"/>
                  </a:ext>
                </a:extLst>
              </a:tr>
              <a:tr h="687740">
                <a:tc>
                  <a:txBody>
                    <a:bodyPr/>
                    <a:lstStyle/>
                    <a:p>
                      <a:r>
                        <a:rPr lang="en-US" dirty="0"/>
                        <a:t>Frequency</a:t>
                      </a:r>
                      <a:r>
                        <a:rPr lang="en-US" baseline="0" dirty="0"/>
                        <a:t> of Reporting</a:t>
                      </a:r>
                      <a:endParaRPr lang="en-US" dirty="0"/>
                    </a:p>
                  </a:txBody>
                  <a:tcPr/>
                </a:tc>
                <a:tc>
                  <a:txBody>
                    <a:bodyPr/>
                    <a:lstStyle/>
                    <a:p>
                      <a:r>
                        <a:rPr lang="en-US" dirty="0"/>
                        <a:t>Annually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Annual</a:t>
                      </a:r>
                      <a:r>
                        <a:rPr lang="en-US" baseline="0" dirty="0"/>
                        <a:t> for largest sources only, e</a:t>
                      </a:r>
                      <a:r>
                        <a:rPr lang="en-US" dirty="0"/>
                        <a:t>very three years for all sources</a:t>
                      </a:r>
                    </a:p>
                  </a:txBody>
                  <a:tcPr/>
                </a:tc>
                <a:extLst>
                  <a:ext uri="{0D108BD9-81ED-4DB2-BD59-A6C34878D82A}">
                    <a16:rowId xmlns:a16="http://schemas.microsoft.com/office/drawing/2014/main" val="1167914883"/>
                  </a:ext>
                </a:extLst>
              </a:tr>
              <a:tr h="948818">
                <a:tc>
                  <a:txBody>
                    <a:bodyPr/>
                    <a:lstStyle/>
                    <a:p>
                      <a:r>
                        <a:rPr lang="en-US" dirty="0"/>
                        <a:t>Industries covered</a:t>
                      </a:r>
                    </a:p>
                  </a:txBody>
                  <a:tcPr/>
                </a:tc>
                <a:tc>
                  <a:txBody>
                    <a:bodyPr/>
                    <a:lstStyle/>
                    <a:p>
                      <a:r>
                        <a:rPr lang="en-US" dirty="0"/>
                        <a:t>TRI-covered sectors (e.g.,</a:t>
                      </a:r>
                      <a:r>
                        <a:rPr lang="en-US" baseline="0" dirty="0"/>
                        <a:t> manufacturing, waste management, metal mining, electric utilities)</a:t>
                      </a:r>
                      <a:endParaRPr lang="en-US" dirty="0"/>
                    </a:p>
                  </a:txBody>
                  <a:tcPr/>
                </a:tc>
                <a:tc>
                  <a:txBody>
                    <a:bodyPr/>
                    <a:lstStyle/>
                    <a:p>
                      <a:r>
                        <a:rPr lang="en-US" dirty="0"/>
                        <a:t>No restrictions based on industry</a:t>
                      </a:r>
                      <a:r>
                        <a:rPr lang="en-US" baseline="0" dirty="0"/>
                        <a:t> sector</a:t>
                      </a:r>
                      <a:endParaRPr lang="en-US" dirty="0"/>
                    </a:p>
                  </a:txBody>
                  <a:tcPr/>
                </a:tc>
                <a:extLst>
                  <a:ext uri="{0D108BD9-81ED-4DB2-BD59-A6C34878D82A}">
                    <a16:rowId xmlns:a16="http://schemas.microsoft.com/office/drawing/2014/main" val="3740075650"/>
                  </a:ext>
                </a:extLst>
              </a:tr>
              <a:tr h="564472">
                <a:tc>
                  <a:txBody>
                    <a:bodyPr/>
                    <a:lstStyle/>
                    <a:p>
                      <a:r>
                        <a:rPr lang="en-US" dirty="0"/>
                        <a:t>Pollutants covered</a:t>
                      </a:r>
                    </a:p>
                  </a:txBody>
                  <a:tcPr/>
                </a:tc>
                <a:tc>
                  <a:txBody>
                    <a:bodyPr/>
                    <a:lstStyle/>
                    <a:p>
                      <a:r>
                        <a:rPr lang="en-US" dirty="0"/>
                        <a:t>TRI-listed chemicals</a:t>
                      </a:r>
                      <a:r>
                        <a:rPr lang="en-US" baseline="0" dirty="0"/>
                        <a:t> (generally chemicals that cause cancer or other chronic human health effects, acute human health effects, and/or environmental effects.)</a:t>
                      </a:r>
                      <a:endParaRPr lang="en-US" dirty="0"/>
                    </a:p>
                  </a:txBody>
                  <a:tcPr/>
                </a:tc>
                <a:tc>
                  <a:txBody>
                    <a:bodyPr/>
                    <a:lstStyle/>
                    <a:p>
                      <a:r>
                        <a:rPr lang="en-US" dirty="0"/>
                        <a:t>Criteria air pollutants and precursors required.</a:t>
                      </a:r>
                      <a:r>
                        <a:rPr lang="en-US" baseline="0" dirty="0"/>
                        <a:t> Hazardous air pollutants submitted voluntarily by SLT, and estimated by EPA.</a:t>
                      </a:r>
                      <a:endParaRPr lang="en-US" dirty="0"/>
                    </a:p>
                  </a:txBody>
                  <a:tcPr/>
                </a:tc>
                <a:extLst>
                  <a:ext uri="{0D108BD9-81ED-4DB2-BD59-A6C34878D82A}">
                    <a16:rowId xmlns:a16="http://schemas.microsoft.com/office/drawing/2014/main" val="1016112345"/>
                  </a:ext>
                </a:extLst>
              </a:tr>
            </a:tbl>
          </a:graphicData>
        </a:graphic>
      </p:graphicFrame>
    </p:spTree>
    <p:extLst>
      <p:ext uri="{BB962C8B-B14F-4D97-AF65-F5344CB8AC3E}">
        <p14:creationId xmlns:p14="http://schemas.microsoft.com/office/powerpoint/2010/main" val="1642579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TRI/NEI/SLT Phase 1:  Results and Findings</a:t>
            </a:r>
          </a:p>
        </p:txBody>
      </p:sp>
      <p:sp>
        <p:nvSpPr>
          <p:cNvPr id="3" name="Content Placeholder 2"/>
          <p:cNvSpPr>
            <a:spLocks noGrp="1"/>
          </p:cNvSpPr>
          <p:nvPr>
            <p:ph idx="1"/>
          </p:nvPr>
        </p:nvSpPr>
        <p:spPr>
          <a:xfrm>
            <a:off x="1120000" y="1933201"/>
            <a:ext cx="5672686" cy="3902824"/>
          </a:xfrm>
        </p:spPr>
        <p:txBody>
          <a:bodyPr>
            <a:normAutofit lnSpcReduction="10000"/>
          </a:bodyPr>
          <a:lstStyle/>
          <a:p>
            <a:r>
              <a:rPr lang="en-US" dirty="0"/>
              <a:t>Pollutant Crosswalk</a:t>
            </a:r>
          </a:p>
          <a:p>
            <a:pPr lvl="1"/>
            <a:r>
              <a:rPr lang="en-US" dirty="0"/>
              <a:t>NEI: </a:t>
            </a:r>
          </a:p>
          <a:p>
            <a:pPr lvl="2"/>
            <a:r>
              <a:rPr lang="en-US" dirty="0"/>
              <a:t>Criteria air pollutants &amp; precursors (CAPs)</a:t>
            </a:r>
          </a:p>
          <a:p>
            <a:pPr lvl="3"/>
            <a:r>
              <a:rPr lang="en-US" dirty="0"/>
              <a:t>Ammonia, Lead, VOC, PM2.5, PM10, NOx, CO, SO2</a:t>
            </a:r>
          </a:p>
          <a:p>
            <a:pPr lvl="2"/>
            <a:r>
              <a:rPr lang="en-US" dirty="0"/>
              <a:t>187 hazardous air pollutants (HAPs)</a:t>
            </a:r>
          </a:p>
          <a:p>
            <a:pPr lvl="1"/>
            <a:r>
              <a:rPr lang="en-US" dirty="0"/>
              <a:t>TRI: </a:t>
            </a:r>
          </a:p>
          <a:p>
            <a:pPr lvl="2"/>
            <a:r>
              <a:rPr lang="en-US" dirty="0"/>
              <a:t>2 of the CAPs: lead (which is both a HAP and CAP) and ammonia</a:t>
            </a:r>
          </a:p>
          <a:p>
            <a:pPr lvl="2"/>
            <a:r>
              <a:rPr lang="en-US" dirty="0"/>
              <a:t>Almost all (about 96%) of the 187 HAPs </a:t>
            </a:r>
          </a:p>
          <a:p>
            <a:pPr lvl="2"/>
            <a:r>
              <a:rPr lang="en-US" dirty="0"/>
              <a:t>In all, 692 chemicals and chemical categories</a:t>
            </a:r>
          </a:p>
          <a:p>
            <a:pPr lvl="2"/>
            <a:endParaRPr lang="en-US" dirty="0"/>
          </a:p>
          <a:p>
            <a:pPr lvl="1"/>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4</a:t>
            </a:fld>
            <a:endParaRPr lang="en-US" dirty="0"/>
          </a:p>
        </p:txBody>
      </p:sp>
      <p:graphicFrame>
        <p:nvGraphicFramePr>
          <p:cNvPr id="11" name="Diagram 10"/>
          <p:cNvGraphicFramePr/>
          <p:nvPr>
            <p:extLst>
              <p:ext uri="{D42A27DB-BD31-4B8C-83A1-F6EECF244321}">
                <p14:modId xmlns:p14="http://schemas.microsoft.com/office/powerpoint/2010/main" val="107424707"/>
              </p:ext>
            </p:extLst>
          </p:nvPr>
        </p:nvGraphicFramePr>
        <p:xfrm>
          <a:off x="6498771" y="1857988"/>
          <a:ext cx="5424714" cy="37625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p:cNvSpPr txBox="1"/>
          <p:nvPr/>
        </p:nvSpPr>
        <p:spPr>
          <a:xfrm>
            <a:off x="8250464" y="2818413"/>
            <a:ext cx="2215243" cy="923330"/>
          </a:xfrm>
          <a:prstGeom prst="rect">
            <a:avLst/>
          </a:prstGeom>
          <a:noFill/>
        </p:spPr>
        <p:txBody>
          <a:bodyPr wrap="square" rtlCol="0">
            <a:spAutoFit/>
          </a:bodyPr>
          <a:lstStyle/>
          <a:p>
            <a:pPr algn="ctr"/>
            <a:r>
              <a:rPr lang="en-US" dirty="0"/>
              <a:t>TRI Chemicals and Chemical Categories</a:t>
            </a:r>
          </a:p>
          <a:p>
            <a:pPr algn="ctr"/>
            <a:r>
              <a:rPr lang="en-US" dirty="0"/>
              <a:t>(692)</a:t>
            </a:r>
          </a:p>
        </p:txBody>
      </p:sp>
      <p:sp>
        <p:nvSpPr>
          <p:cNvPr id="13" name="TextBox 12"/>
          <p:cNvSpPr txBox="1"/>
          <p:nvPr/>
        </p:nvSpPr>
        <p:spPr>
          <a:xfrm>
            <a:off x="6792686" y="5728898"/>
            <a:ext cx="3837214" cy="646331"/>
          </a:xfrm>
          <a:prstGeom prst="rect">
            <a:avLst/>
          </a:prstGeom>
          <a:noFill/>
        </p:spPr>
        <p:txBody>
          <a:bodyPr wrap="square" rtlCol="0">
            <a:spAutoFit/>
          </a:bodyPr>
          <a:lstStyle/>
          <a:p>
            <a:r>
              <a:rPr lang="en-US" dirty="0"/>
              <a:t>NEI Pollutants </a:t>
            </a:r>
          </a:p>
          <a:p>
            <a:r>
              <a:rPr lang="en-US" dirty="0"/>
              <a:t>(8 CAPs, 187 HAPs)</a:t>
            </a:r>
          </a:p>
        </p:txBody>
      </p:sp>
      <p:cxnSp>
        <p:nvCxnSpPr>
          <p:cNvPr id="15" name="Straight Connector 14"/>
          <p:cNvCxnSpPr/>
          <p:nvPr/>
        </p:nvCxnSpPr>
        <p:spPr>
          <a:xfrm flipH="1" flipV="1">
            <a:off x="7756071" y="5241472"/>
            <a:ext cx="16329" cy="487426"/>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655774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TRI/NEI/SLT Phase 1:  Results and Findings</a:t>
            </a:r>
          </a:p>
        </p:txBody>
      </p:sp>
      <p:sp>
        <p:nvSpPr>
          <p:cNvPr id="3" name="Content Placeholder 2"/>
          <p:cNvSpPr>
            <a:spLocks noGrp="1"/>
          </p:cNvSpPr>
          <p:nvPr>
            <p:ph idx="1"/>
          </p:nvPr>
        </p:nvSpPr>
        <p:spPr>
          <a:xfrm>
            <a:off x="1120000" y="1933201"/>
            <a:ext cx="10233800" cy="3902824"/>
          </a:xfrm>
        </p:spPr>
        <p:txBody>
          <a:bodyPr>
            <a:normAutofit/>
          </a:bodyPr>
          <a:lstStyle/>
          <a:p>
            <a:r>
              <a:rPr lang="en-US" dirty="0"/>
              <a:t>Pollutant Crosswalk</a:t>
            </a:r>
          </a:p>
          <a:p>
            <a:pPr lvl="1"/>
            <a:r>
              <a:rPr lang="en-US" dirty="0"/>
              <a:t>TRI pollutants to NEI pollutants and vice versa</a:t>
            </a:r>
          </a:p>
          <a:p>
            <a:pPr lvl="1"/>
            <a:r>
              <a:rPr lang="en-US" dirty="0"/>
              <a:t>Identified overlap in categories of chemicals</a:t>
            </a:r>
          </a:p>
          <a:p>
            <a:pPr lvl="1"/>
            <a:r>
              <a:rPr lang="en-US" dirty="0"/>
              <a:t>Discovered and corrected issue with NEI glycol ethers</a:t>
            </a:r>
          </a:p>
          <a:p>
            <a:endParaRPr lang="en-US" dirty="0"/>
          </a:p>
          <a:p>
            <a:endParaRPr lang="en-US" dirty="0"/>
          </a:p>
          <a:p>
            <a:pPr marL="457200" lvl="1" indent="0">
              <a:buNone/>
            </a:pPr>
            <a:endParaRPr lang="en-US" dirty="0"/>
          </a:p>
          <a:p>
            <a:pPr lvl="1"/>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5</a:t>
            </a:fld>
            <a:endParaRPr lang="en-US" dirty="0"/>
          </a:p>
        </p:txBody>
      </p:sp>
      <p:pic>
        <p:nvPicPr>
          <p:cNvPr id="6" name="Picture 5"/>
          <p:cNvPicPr>
            <a:picLocks noChangeAspect="1"/>
          </p:cNvPicPr>
          <p:nvPr/>
        </p:nvPicPr>
        <p:blipFill rotWithShape="1">
          <a:blip r:embed="rId3"/>
          <a:srcRect l="36342" t="-1" b="2505"/>
          <a:stretch/>
        </p:blipFill>
        <p:spPr>
          <a:xfrm>
            <a:off x="913527" y="4113214"/>
            <a:ext cx="10364945" cy="1722811"/>
          </a:xfrm>
          <a:prstGeom prst="rect">
            <a:avLst/>
          </a:prstGeom>
        </p:spPr>
      </p:pic>
    </p:spTree>
    <p:extLst>
      <p:ext uri="{BB962C8B-B14F-4D97-AF65-F5344CB8AC3E}">
        <p14:creationId xmlns:p14="http://schemas.microsoft.com/office/powerpoint/2010/main" val="3201306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TRI/NEI/SLT Phase 1:  Results and Findings</a:t>
            </a:r>
          </a:p>
        </p:txBody>
      </p:sp>
      <p:sp>
        <p:nvSpPr>
          <p:cNvPr id="3" name="Content Placeholder 2"/>
          <p:cNvSpPr>
            <a:spLocks noGrp="1"/>
          </p:cNvSpPr>
          <p:nvPr>
            <p:ph idx="1"/>
          </p:nvPr>
        </p:nvSpPr>
        <p:spPr>
          <a:xfrm>
            <a:off x="1120000" y="1933201"/>
            <a:ext cx="3684012" cy="3902824"/>
          </a:xfrm>
        </p:spPr>
        <p:txBody>
          <a:bodyPr>
            <a:normAutofit/>
          </a:bodyPr>
          <a:lstStyle/>
          <a:p>
            <a:r>
              <a:rPr lang="en-US" dirty="0"/>
              <a:t>Pollutant Crosswalk</a:t>
            </a:r>
          </a:p>
          <a:p>
            <a:pPr lvl="1"/>
            <a:r>
              <a:rPr lang="en-US" dirty="0"/>
              <a:t>Original posted in Sept, </a:t>
            </a:r>
            <a:r>
              <a:rPr lang="en-US" u="sng" dirty="0">
                <a:solidFill>
                  <a:schemeClr val="accent6">
                    <a:lumMod val="60000"/>
                    <a:lumOff val="40000"/>
                  </a:schemeClr>
                </a:solidFill>
              </a:rPr>
              <a:t>update posted in April</a:t>
            </a:r>
          </a:p>
          <a:p>
            <a:pPr lvl="1"/>
            <a:endParaRPr lang="en-US" dirty="0"/>
          </a:p>
          <a:p>
            <a:pPr lvl="1"/>
            <a:r>
              <a:rPr lang="en-US" dirty="0"/>
              <a:t>Use pollutant crosswalk to update EPA’s Substance Registry Services (SRS)</a:t>
            </a:r>
          </a:p>
          <a:p>
            <a:pPr lvl="1"/>
            <a:endParaRPr lang="en-US" dirty="0"/>
          </a:p>
          <a:p>
            <a:endParaRPr lang="en-US" dirty="0"/>
          </a:p>
          <a:p>
            <a:endParaRPr lang="en-US" dirty="0"/>
          </a:p>
          <a:p>
            <a:pPr marL="457200" lvl="1" indent="0">
              <a:buNone/>
            </a:pPr>
            <a:endParaRPr lang="en-US" dirty="0"/>
          </a:p>
          <a:p>
            <a:pPr lvl="1"/>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6</a:t>
            </a:fld>
            <a:endParaRPr lang="en-US" dirty="0"/>
          </a:p>
        </p:txBody>
      </p:sp>
      <p:pic>
        <p:nvPicPr>
          <p:cNvPr id="7" name="Picture 6"/>
          <p:cNvPicPr>
            <a:picLocks noChangeAspect="1"/>
          </p:cNvPicPr>
          <p:nvPr/>
        </p:nvPicPr>
        <p:blipFill>
          <a:blip r:embed="rId3"/>
          <a:stretch>
            <a:fillRect/>
          </a:stretch>
        </p:blipFill>
        <p:spPr>
          <a:xfrm>
            <a:off x="5964477" y="2193766"/>
            <a:ext cx="4691743" cy="4255117"/>
          </a:xfrm>
          <a:prstGeom prst="rect">
            <a:avLst/>
          </a:prstGeom>
        </p:spPr>
      </p:pic>
      <p:sp>
        <p:nvSpPr>
          <p:cNvPr id="8" name="TextBox 7"/>
          <p:cNvSpPr txBox="1"/>
          <p:nvPr/>
        </p:nvSpPr>
        <p:spPr>
          <a:xfrm>
            <a:off x="6181704" y="1757561"/>
            <a:ext cx="4617493" cy="369332"/>
          </a:xfrm>
          <a:prstGeom prst="rect">
            <a:avLst/>
          </a:prstGeom>
          <a:noFill/>
        </p:spPr>
        <p:txBody>
          <a:bodyPr wrap="square" rtlCol="0">
            <a:spAutoFit/>
          </a:bodyPr>
          <a:lstStyle/>
          <a:p>
            <a:r>
              <a:rPr lang="en-US" dirty="0"/>
              <a:t>EPA’s Substance Registry Services (SRS)</a:t>
            </a:r>
          </a:p>
        </p:txBody>
      </p:sp>
    </p:spTree>
    <p:extLst>
      <p:ext uri="{BB962C8B-B14F-4D97-AF65-F5344CB8AC3E}">
        <p14:creationId xmlns:p14="http://schemas.microsoft.com/office/powerpoint/2010/main" val="2095345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TRI/NEI/SLT Phase 1:  Results and Findings</a:t>
            </a:r>
          </a:p>
        </p:txBody>
      </p:sp>
      <p:sp>
        <p:nvSpPr>
          <p:cNvPr id="3" name="Content Placeholder 2"/>
          <p:cNvSpPr>
            <a:spLocks noGrp="1"/>
          </p:cNvSpPr>
          <p:nvPr>
            <p:ph idx="1"/>
          </p:nvPr>
        </p:nvSpPr>
        <p:spPr/>
        <p:txBody>
          <a:bodyPr/>
          <a:lstStyle/>
          <a:p>
            <a:r>
              <a:rPr lang="en-US" dirty="0"/>
              <a:t>Survey</a:t>
            </a:r>
          </a:p>
          <a:p>
            <a:pPr lvl="1"/>
            <a:r>
              <a:rPr lang="en-US" dirty="0"/>
              <a:t>Three states use TRI data for their EI submission: Illinois, Minnesota, and Indiana</a:t>
            </a:r>
          </a:p>
          <a:p>
            <a:pPr lvl="2"/>
            <a:r>
              <a:rPr lang="en-US" dirty="0"/>
              <a:t>Illinois and Minnesota use similar approach and incorporate TRI data into EI submission.</a:t>
            </a:r>
          </a:p>
          <a:p>
            <a:pPr lvl="2"/>
            <a:r>
              <a:rPr lang="en-US" dirty="0"/>
              <a:t>Indiana does not include TRI data in submission, but uses it to inform what they submit.</a:t>
            </a:r>
          </a:p>
          <a:p>
            <a:pPr lvl="1"/>
            <a:r>
              <a:rPr lang="en-US" dirty="0"/>
              <a:t>EPA also answered survey on how TRI is incorporated into the NEI</a:t>
            </a:r>
          </a:p>
          <a:p>
            <a:pPr lvl="2"/>
            <a:r>
              <a:rPr lang="en-US" dirty="0"/>
              <a:t>TRI data is incorporated by EPA after the Air Emissions Reporting Requirement (AERR) deadline</a:t>
            </a:r>
          </a:p>
          <a:p>
            <a:pPr lvl="1"/>
            <a:r>
              <a:rPr lang="en-US" dirty="0"/>
              <a:t>States and EPA report TRI data using the engineering judgement calculation method code</a:t>
            </a:r>
          </a:p>
          <a:p>
            <a:endParaRPr lang="en-US" dirty="0"/>
          </a:p>
        </p:txBody>
      </p:sp>
      <p:sp>
        <p:nvSpPr>
          <p:cNvPr id="4" name="Slide Number Placeholder 3"/>
          <p:cNvSpPr>
            <a:spLocks noGrp="1"/>
          </p:cNvSpPr>
          <p:nvPr>
            <p:ph type="sldNum" sz="quarter" idx="12"/>
          </p:nvPr>
        </p:nvSpPr>
        <p:spPr/>
        <p:txBody>
          <a:bodyPr/>
          <a:lstStyle/>
          <a:p>
            <a:fld id="{E86D01D0-0DA4-4C85-A193-14766BEBD4BE}" type="slidenum">
              <a:rPr lang="en-US" smtClean="0"/>
              <a:t>7</a:t>
            </a:fld>
            <a:endParaRPr lang="en-US" dirty="0"/>
          </a:p>
        </p:txBody>
      </p:sp>
    </p:spTree>
    <p:extLst>
      <p:ext uri="{BB962C8B-B14F-4D97-AF65-F5344CB8AC3E}">
        <p14:creationId xmlns:p14="http://schemas.microsoft.com/office/powerpoint/2010/main" val="420145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86D01D0-0DA4-4C85-A193-14766BEBD4BE}" type="slidenum">
              <a:rPr lang="en-US" smtClean="0"/>
              <a:t>8</a:t>
            </a:fld>
            <a:endParaRPr lang="en-US" dirty="0"/>
          </a:p>
        </p:txBody>
      </p:sp>
      <p:sp>
        <p:nvSpPr>
          <p:cNvPr id="6" name="Title 5">
            <a:extLst>
              <a:ext uri="{FF2B5EF4-FFF2-40B4-BE49-F238E27FC236}">
                <a16:creationId xmlns:a16="http://schemas.microsoft.com/office/drawing/2014/main" id="{F9603105-40AF-462A-B6F3-AC264994D608}"/>
              </a:ext>
            </a:extLst>
          </p:cNvPr>
          <p:cNvSpPr>
            <a:spLocks noGrp="1"/>
          </p:cNvSpPr>
          <p:nvPr>
            <p:ph type="title" idx="4294967295"/>
          </p:nvPr>
        </p:nvSpPr>
        <p:spPr>
          <a:xfrm>
            <a:off x="655092" y="2412361"/>
            <a:ext cx="10515600" cy="1325562"/>
          </a:xfrm>
        </p:spPr>
        <p:txBody>
          <a:bodyPr>
            <a:normAutofit fontScale="90000"/>
          </a:bodyPr>
          <a:lstStyle/>
          <a:p>
            <a:r>
              <a:rPr lang="en-US" dirty="0"/>
              <a:t>Final report and pollutant crosswalk at</a:t>
            </a:r>
            <a:br>
              <a:rPr lang="en-US" dirty="0"/>
            </a:br>
            <a:br>
              <a:rPr lang="en-US" dirty="0"/>
            </a:br>
            <a:r>
              <a:rPr lang="en-US" sz="3600" dirty="0">
                <a:hlinkClick r:id="rId3"/>
              </a:rPr>
              <a:t>https://www.epa.gov/e-enterprise/product-design-team</a:t>
            </a:r>
            <a:br>
              <a:rPr lang="en-US" sz="3600" dirty="0"/>
            </a:br>
            <a:br>
              <a:rPr lang="en-US" sz="3600" dirty="0"/>
            </a:br>
            <a:r>
              <a:rPr lang="en-US" sz="3600" dirty="0"/>
              <a:t>CAER webinar - </a:t>
            </a:r>
            <a:r>
              <a:rPr lang="en-US" sz="3600" dirty="0">
                <a:hlinkClick r:id="rId4"/>
              </a:rPr>
              <a:t>https://www.youtube.com/watch?v=6r_elMUTMfY</a:t>
            </a:r>
            <a:r>
              <a:rPr lang="en-US" sz="3600" dirty="0"/>
              <a:t> </a:t>
            </a:r>
            <a:br>
              <a:rPr lang="en-US" dirty="0"/>
            </a:br>
            <a:endParaRPr lang="en-US" dirty="0"/>
          </a:p>
        </p:txBody>
      </p:sp>
    </p:spTree>
    <p:extLst>
      <p:ext uri="{BB962C8B-B14F-4D97-AF65-F5344CB8AC3E}">
        <p14:creationId xmlns:p14="http://schemas.microsoft.com/office/powerpoint/2010/main" val="3121921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TRI/NEI/SLT Project:  Phase 2</a:t>
            </a:r>
          </a:p>
        </p:txBody>
      </p:sp>
      <p:sp>
        <p:nvSpPr>
          <p:cNvPr id="3" name="Content Placeholder 2"/>
          <p:cNvSpPr>
            <a:spLocks noGrp="1"/>
          </p:cNvSpPr>
          <p:nvPr>
            <p:ph idx="1"/>
          </p:nvPr>
        </p:nvSpPr>
        <p:spPr/>
        <p:txBody>
          <a:bodyPr>
            <a:normAutofit lnSpcReduction="10000"/>
          </a:bodyPr>
          <a:lstStyle/>
          <a:p>
            <a:r>
              <a:rPr lang="en-US" dirty="0"/>
              <a:t>Scope:</a:t>
            </a:r>
          </a:p>
          <a:p>
            <a:pPr lvl="1"/>
            <a:r>
              <a:rPr lang="en-US" dirty="0"/>
              <a:t>Quantify differences in emissions (TRI and NEI data for 2014)</a:t>
            </a:r>
          </a:p>
          <a:p>
            <a:pPr lvl="1"/>
            <a:r>
              <a:rPr lang="en-US" dirty="0"/>
              <a:t>Explore reasons for differences between reporting data</a:t>
            </a:r>
          </a:p>
          <a:p>
            <a:pPr lvl="1"/>
            <a:r>
              <a:rPr lang="en-US" dirty="0"/>
              <a:t>Research cross-program data sharing and recommendations</a:t>
            </a:r>
          </a:p>
          <a:p>
            <a:pPr lvl="1"/>
            <a:r>
              <a:rPr lang="en-US" dirty="0"/>
              <a:t>Develop comparisons and crosswalks for emission estimation method codes and control/treatment codes between NEI and TRI</a:t>
            </a:r>
          </a:p>
          <a:p>
            <a:r>
              <a:rPr lang="en-US" dirty="0"/>
              <a:t>Team Members:</a:t>
            </a:r>
          </a:p>
          <a:p>
            <a:pPr lvl="1"/>
            <a:r>
              <a:rPr lang="en-US" dirty="0"/>
              <a:t>States: MN, SC, MI, GA</a:t>
            </a:r>
          </a:p>
          <a:p>
            <a:pPr lvl="1"/>
            <a:r>
              <a:rPr lang="en-US" dirty="0"/>
              <a:t>EPA: Office of Pollution Prevention &amp; Toxics (OPPT), Office of Air Quality Planning &amp; Standards (OAQPS), Office of Environmental Information (OEI)</a:t>
            </a:r>
          </a:p>
          <a:p>
            <a:pPr lvl="1"/>
            <a:r>
              <a:rPr lang="en-US" dirty="0"/>
              <a:t>Environmental Council of the States (ECOS)</a:t>
            </a:r>
          </a:p>
          <a:p>
            <a:pPr lvl="1"/>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E86D01D0-0DA4-4C85-A193-14766BEBD4BE}"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98559861"/>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ThemeOEI</Template>
  <TotalTime>8098</TotalTime>
  <Words>1662</Words>
  <Application>Microsoft Office PowerPoint</Application>
  <PresentationFormat>Widescreen</PresentationFormat>
  <Paragraphs>235</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Corbel</vt:lpstr>
      <vt:lpstr>Depth</vt:lpstr>
      <vt:lpstr>Combined Air Emissions Reporting  (CAER) for  the Toxics Release Inventory (TRI), the National Emissions Inventory (NEI), and the States/Local Municipalities/Tribes  (SLT)  Emission Inventories</vt:lpstr>
      <vt:lpstr>TRI/NEI/SLT Project:  Purpose and Scope</vt:lpstr>
      <vt:lpstr>TRI/NEI/SLT Phase 1:  Results and Findings</vt:lpstr>
      <vt:lpstr>TRI/NEI/SLT Phase 1:  Results and Findings</vt:lpstr>
      <vt:lpstr>TRI/NEI/SLT Phase 1:  Results and Findings</vt:lpstr>
      <vt:lpstr>TRI/NEI/SLT Phase 1:  Results and Findings</vt:lpstr>
      <vt:lpstr>TRI/NEI/SLT Phase 1:  Results and Findings</vt:lpstr>
      <vt:lpstr>Final report and pollutant crosswalk at  https://www.epa.gov/e-enterprise/product-design-team  CAER webinar - https://www.youtube.com/watch?v=6r_elMUTMfY  </vt:lpstr>
      <vt:lpstr>TRI/NEI/SLT Project:  Phase 2</vt:lpstr>
      <vt:lpstr>Phase 2: Metrics- 2014 NEI &amp; 2014 TRI</vt:lpstr>
      <vt:lpstr>Phase 2: 2014 NEI compared to 2014 TRI</vt:lpstr>
      <vt:lpstr>How do emissions compare by State </vt:lpstr>
      <vt:lpstr>Magnitude of TRI/NEI ratios</vt:lpstr>
      <vt:lpstr>Why are TRI/NEI emissions different?</vt:lpstr>
      <vt:lpstr>Code cross-walks</vt:lpstr>
      <vt:lpstr>Phase 2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QA/QC Project:  Purpose and Scope</dc:title>
  <dc:creator>Mangino, Joseph</dc:creator>
  <cp:lastModifiedBy>Strum, Madeleine</cp:lastModifiedBy>
  <cp:revision>140</cp:revision>
  <cp:lastPrinted>2018-05-04T20:21:40Z</cp:lastPrinted>
  <dcterms:created xsi:type="dcterms:W3CDTF">2017-06-06T14:25:28Z</dcterms:created>
  <dcterms:modified xsi:type="dcterms:W3CDTF">2018-05-14T14:35:05Z</dcterms:modified>
</cp:coreProperties>
</file>