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0" r:id="rId1"/>
  </p:sldMasterIdLst>
  <p:notesMasterIdLst>
    <p:notesMasterId r:id="rId19"/>
  </p:notesMasterIdLst>
  <p:sldIdLst>
    <p:sldId id="257" r:id="rId2"/>
    <p:sldId id="273" r:id="rId3"/>
    <p:sldId id="258" r:id="rId4"/>
    <p:sldId id="259" r:id="rId5"/>
    <p:sldId id="290" r:id="rId6"/>
    <p:sldId id="261" r:id="rId7"/>
    <p:sldId id="288" r:id="rId8"/>
    <p:sldId id="278" r:id="rId9"/>
    <p:sldId id="279" r:id="rId10"/>
    <p:sldId id="281" r:id="rId11"/>
    <p:sldId id="280" r:id="rId12"/>
    <p:sldId id="285" r:id="rId13"/>
    <p:sldId id="284" r:id="rId14"/>
    <p:sldId id="286" r:id="rId15"/>
    <p:sldId id="274" r:id="rId16"/>
    <p:sldId id="264" r:id="rId17"/>
    <p:sldId id="291"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ouyoux, Marc" initials="HM" lastIdx="14" clrIdx="0">
    <p:extLst>
      <p:ext uri="{19B8F6BF-5375-455C-9EA6-DF929625EA0E}">
        <p15:presenceInfo xmlns:p15="http://schemas.microsoft.com/office/powerpoint/2012/main" userId="S-1-5-21-1339303556-449845944-1601390327-98979" providerId="AD"/>
      </p:ext>
    </p:extLst>
  </p:cmAuthor>
  <p:cmAuthor id="2" name="Moore, Bruce" initials="MB" lastIdx="2" clrIdx="1">
    <p:extLst>
      <p:ext uri="{19B8F6BF-5375-455C-9EA6-DF929625EA0E}">
        <p15:presenceInfo xmlns:p15="http://schemas.microsoft.com/office/powerpoint/2012/main" userId="S-1-5-21-1339303556-449845944-1601390327-16475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6969" autoAdjust="0"/>
    <p:restoredTop sz="94660"/>
  </p:normalViewPr>
  <p:slideViewPr>
    <p:cSldViewPr snapToGrid="0">
      <p:cViewPr varScale="1">
        <p:scale>
          <a:sx n="51" d="100"/>
          <a:sy n="51" d="100"/>
        </p:scale>
        <p:origin x="114" y="54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76DBA65-E5FE-494F-B7AF-DA2D502F16CC}" type="doc">
      <dgm:prSet loTypeId="urn:microsoft.com/office/officeart/2005/8/layout/hChevron3" loCatId="process" qsTypeId="urn:microsoft.com/office/officeart/2005/8/quickstyle/simple1" qsCatId="simple" csTypeId="urn:microsoft.com/office/officeart/2005/8/colors/accent1_2" csCatId="accent1" phldr="1"/>
      <dgm:spPr/>
    </dgm:pt>
    <dgm:pt modelId="{C9C59FDC-93CA-466C-960F-240DC14B9C89}">
      <dgm:prSet phldrT="[Text]"/>
      <dgm:spPr/>
      <dgm:t>
        <a:bodyPr/>
        <a:lstStyle/>
        <a:p>
          <a:r>
            <a:rPr lang="en-US" smtClean="0"/>
            <a:t>2015</a:t>
          </a:r>
          <a:endParaRPr lang="en-US" dirty="0"/>
        </a:p>
      </dgm:t>
    </dgm:pt>
    <dgm:pt modelId="{DD2AE9CD-0971-4C27-BEE0-35207D47644C}" type="parTrans" cxnId="{D3D7E405-D5E0-4E87-9EB6-84FFE4865555}">
      <dgm:prSet/>
      <dgm:spPr/>
      <dgm:t>
        <a:bodyPr/>
        <a:lstStyle/>
        <a:p>
          <a:endParaRPr lang="en-US"/>
        </a:p>
      </dgm:t>
    </dgm:pt>
    <dgm:pt modelId="{5D18CAAF-5219-43C9-9294-46DDAEF5D61C}" type="sibTrans" cxnId="{D3D7E405-D5E0-4E87-9EB6-84FFE4865555}">
      <dgm:prSet/>
      <dgm:spPr/>
      <dgm:t>
        <a:bodyPr/>
        <a:lstStyle/>
        <a:p>
          <a:endParaRPr lang="en-US"/>
        </a:p>
      </dgm:t>
    </dgm:pt>
    <dgm:pt modelId="{D471C1AF-C1F5-4EB1-9F94-E2335288AFA7}">
      <dgm:prSet phldrT="[Text]"/>
      <dgm:spPr/>
      <dgm:t>
        <a:bodyPr/>
        <a:lstStyle/>
        <a:p>
          <a:r>
            <a:rPr lang="en-US" dirty="0" smtClean="0"/>
            <a:t>2016	</a:t>
          </a:r>
          <a:endParaRPr lang="en-US" dirty="0"/>
        </a:p>
      </dgm:t>
    </dgm:pt>
    <dgm:pt modelId="{ADF47BB2-ECA9-49BB-BCE0-8F9F19486D27}" type="parTrans" cxnId="{951DB102-7D47-470D-A307-0F054E8C60E3}">
      <dgm:prSet/>
      <dgm:spPr/>
      <dgm:t>
        <a:bodyPr/>
        <a:lstStyle/>
        <a:p>
          <a:endParaRPr lang="en-US"/>
        </a:p>
      </dgm:t>
    </dgm:pt>
    <dgm:pt modelId="{1F28A5C7-9719-4B5B-B7C4-48274E281F83}" type="sibTrans" cxnId="{951DB102-7D47-470D-A307-0F054E8C60E3}">
      <dgm:prSet/>
      <dgm:spPr/>
      <dgm:t>
        <a:bodyPr/>
        <a:lstStyle/>
        <a:p>
          <a:endParaRPr lang="en-US"/>
        </a:p>
      </dgm:t>
    </dgm:pt>
    <dgm:pt modelId="{50D951CC-55AF-4018-B6F7-C22ACFC27698}">
      <dgm:prSet phldrT="[Text]"/>
      <dgm:spPr/>
      <dgm:t>
        <a:bodyPr/>
        <a:lstStyle/>
        <a:p>
          <a:r>
            <a:rPr lang="en-US" dirty="0" smtClean="0"/>
            <a:t>2017</a:t>
          </a:r>
          <a:endParaRPr lang="en-US" dirty="0"/>
        </a:p>
      </dgm:t>
    </dgm:pt>
    <dgm:pt modelId="{1B93D15A-99D9-42CA-9F14-037B97444318}" type="parTrans" cxnId="{46BA7145-307D-44EA-9E13-5AA41E1DD198}">
      <dgm:prSet/>
      <dgm:spPr/>
      <dgm:t>
        <a:bodyPr/>
        <a:lstStyle/>
        <a:p>
          <a:endParaRPr lang="en-US"/>
        </a:p>
      </dgm:t>
    </dgm:pt>
    <dgm:pt modelId="{F44B5B2B-5D48-4A2A-9E40-90034DA3B6E8}" type="sibTrans" cxnId="{46BA7145-307D-44EA-9E13-5AA41E1DD198}">
      <dgm:prSet/>
      <dgm:spPr/>
      <dgm:t>
        <a:bodyPr/>
        <a:lstStyle/>
        <a:p>
          <a:endParaRPr lang="en-US"/>
        </a:p>
      </dgm:t>
    </dgm:pt>
    <dgm:pt modelId="{7FBC5B40-BC66-4918-99CC-E983C2B8EBB6}" type="pres">
      <dgm:prSet presAssocID="{176DBA65-E5FE-494F-B7AF-DA2D502F16CC}" presName="Name0" presStyleCnt="0">
        <dgm:presLayoutVars>
          <dgm:dir/>
          <dgm:resizeHandles val="exact"/>
        </dgm:presLayoutVars>
      </dgm:prSet>
      <dgm:spPr/>
    </dgm:pt>
    <dgm:pt modelId="{E6F48C18-FC00-43A4-BE37-C355EAFEC43A}" type="pres">
      <dgm:prSet presAssocID="{C9C59FDC-93CA-466C-960F-240DC14B9C89}" presName="parTxOnly" presStyleLbl="node1" presStyleIdx="0" presStyleCnt="3" custScaleY="38214">
        <dgm:presLayoutVars>
          <dgm:bulletEnabled val="1"/>
        </dgm:presLayoutVars>
      </dgm:prSet>
      <dgm:spPr/>
      <dgm:t>
        <a:bodyPr/>
        <a:lstStyle/>
        <a:p>
          <a:endParaRPr lang="en-US"/>
        </a:p>
      </dgm:t>
    </dgm:pt>
    <dgm:pt modelId="{1ECBF16B-94AA-40C9-A4C1-EE58386E785A}" type="pres">
      <dgm:prSet presAssocID="{5D18CAAF-5219-43C9-9294-46DDAEF5D61C}" presName="parSpace" presStyleCnt="0"/>
      <dgm:spPr/>
    </dgm:pt>
    <dgm:pt modelId="{B89B71DB-A0A7-446C-AB6A-A68B933775CF}" type="pres">
      <dgm:prSet presAssocID="{D471C1AF-C1F5-4EB1-9F94-E2335288AFA7}" presName="parTxOnly" presStyleLbl="node1" presStyleIdx="1" presStyleCnt="3" custScaleY="38214">
        <dgm:presLayoutVars>
          <dgm:bulletEnabled val="1"/>
        </dgm:presLayoutVars>
      </dgm:prSet>
      <dgm:spPr/>
      <dgm:t>
        <a:bodyPr/>
        <a:lstStyle/>
        <a:p>
          <a:endParaRPr lang="en-US"/>
        </a:p>
      </dgm:t>
    </dgm:pt>
    <dgm:pt modelId="{DB0538C8-92B1-44B2-9033-1140F9BEFA19}" type="pres">
      <dgm:prSet presAssocID="{1F28A5C7-9719-4B5B-B7C4-48274E281F83}" presName="parSpace" presStyleCnt="0"/>
      <dgm:spPr/>
    </dgm:pt>
    <dgm:pt modelId="{3C767C63-7582-49A1-AC20-69DDE9CBDF00}" type="pres">
      <dgm:prSet presAssocID="{50D951CC-55AF-4018-B6F7-C22ACFC27698}" presName="parTxOnly" presStyleLbl="node1" presStyleIdx="2" presStyleCnt="3" custScaleY="38214">
        <dgm:presLayoutVars>
          <dgm:bulletEnabled val="1"/>
        </dgm:presLayoutVars>
      </dgm:prSet>
      <dgm:spPr/>
      <dgm:t>
        <a:bodyPr/>
        <a:lstStyle/>
        <a:p>
          <a:endParaRPr lang="en-US"/>
        </a:p>
      </dgm:t>
    </dgm:pt>
  </dgm:ptLst>
  <dgm:cxnLst>
    <dgm:cxn modelId="{951DB102-7D47-470D-A307-0F054E8C60E3}" srcId="{176DBA65-E5FE-494F-B7AF-DA2D502F16CC}" destId="{D471C1AF-C1F5-4EB1-9F94-E2335288AFA7}" srcOrd="1" destOrd="0" parTransId="{ADF47BB2-ECA9-49BB-BCE0-8F9F19486D27}" sibTransId="{1F28A5C7-9719-4B5B-B7C4-48274E281F83}"/>
    <dgm:cxn modelId="{10C37EC5-27E6-46C2-A286-FFF7EF41B1D8}" type="presOf" srcId="{D471C1AF-C1F5-4EB1-9F94-E2335288AFA7}" destId="{B89B71DB-A0A7-446C-AB6A-A68B933775CF}" srcOrd="0" destOrd="0" presId="urn:microsoft.com/office/officeart/2005/8/layout/hChevron3"/>
    <dgm:cxn modelId="{46BA7145-307D-44EA-9E13-5AA41E1DD198}" srcId="{176DBA65-E5FE-494F-B7AF-DA2D502F16CC}" destId="{50D951CC-55AF-4018-B6F7-C22ACFC27698}" srcOrd="2" destOrd="0" parTransId="{1B93D15A-99D9-42CA-9F14-037B97444318}" sibTransId="{F44B5B2B-5D48-4A2A-9E40-90034DA3B6E8}"/>
    <dgm:cxn modelId="{D3D7E405-D5E0-4E87-9EB6-84FFE4865555}" srcId="{176DBA65-E5FE-494F-B7AF-DA2D502F16CC}" destId="{C9C59FDC-93CA-466C-960F-240DC14B9C89}" srcOrd="0" destOrd="0" parTransId="{DD2AE9CD-0971-4C27-BEE0-35207D47644C}" sibTransId="{5D18CAAF-5219-43C9-9294-46DDAEF5D61C}"/>
    <dgm:cxn modelId="{3F8B83D2-4BCB-4756-B3AD-AFD6E3F9E2D2}" type="presOf" srcId="{C9C59FDC-93CA-466C-960F-240DC14B9C89}" destId="{E6F48C18-FC00-43A4-BE37-C355EAFEC43A}" srcOrd="0" destOrd="0" presId="urn:microsoft.com/office/officeart/2005/8/layout/hChevron3"/>
    <dgm:cxn modelId="{C101D531-2CAE-4E20-A6F2-3C7F1617B13A}" type="presOf" srcId="{50D951CC-55AF-4018-B6F7-C22ACFC27698}" destId="{3C767C63-7582-49A1-AC20-69DDE9CBDF00}" srcOrd="0" destOrd="0" presId="urn:microsoft.com/office/officeart/2005/8/layout/hChevron3"/>
    <dgm:cxn modelId="{9ECB8C16-6EFA-4F2C-894C-62D475673A96}" type="presOf" srcId="{176DBA65-E5FE-494F-B7AF-DA2D502F16CC}" destId="{7FBC5B40-BC66-4918-99CC-E983C2B8EBB6}" srcOrd="0" destOrd="0" presId="urn:microsoft.com/office/officeart/2005/8/layout/hChevron3"/>
    <dgm:cxn modelId="{E94016E2-22D2-4AE8-A4D2-EF7ECB96F8D7}" type="presParOf" srcId="{7FBC5B40-BC66-4918-99CC-E983C2B8EBB6}" destId="{E6F48C18-FC00-43A4-BE37-C355EAFEC43A}" srcOrd="0" destOrd="0" presId="urn:microsoft.com/office/officeart/2005/8/layout/hChevron3"/>
    <dgm:cxn modelId="{A448C652-3E2A-4330-866E-0FAF39FC16C4}" type="presParOf" srcId="{7FBC5B40-BC66-4918-99CC-E983C2B8EBB6}" destId="{1ECBF16B-94AA-40C9-A4C1-EE58386E785A}" srcOrd="1" destOrd="0" presId="urn:microsoft.com/office/officeart/2005/8/layout/hChevron3"/>
    <dgm:cxn modelId="{E29BAA04-238E-42EF-994E-46418073B7CA}" type="presParOf" srcId="{7FBC5B40-BC66-4918-99CC-E983C2B8EBB6}" destId="{B89B71DB-A0A7-446C-AB6A-A68B933775CF}" srcOrd="2" destOrd="0" presId="urn:microsoft.com/office/officeart/2005/8/layout/hChevron3"/>
    <dgm:cxn modelId="{96B804DA-29D7-4977-9885-E05B6535F27F}" type="presParOf" srcId="{7FBC5B40-BC66-4918-99CC-E983C2B8EBB6}" destId="{DB0538C8-92B1-44B2-9033-1140F9BEFA19}" srcOrd="3" destOrd="0" presId="urn:microsoft.com/office/officeart/2005/8/layout/hChevron3"/>
    <dgm:cxn modelId="{2763B3AE-FDCA-43EA-B2A2-4A8B94DBE410}" type="presParOf" srcId="{7FBC5B40-BC66-4918-99CC-E983C2B8EBB6}" destId="{3C767C63-7582-49A1-AC20-69DDE9CBDF00}" srcOrd="4"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5916A8F-E583-47E0-BCE4-7A4F5A9D0D88}" type="datetimeFigureOut">
              <a:rPr lang="en-US" smtClean="0"/>
              <a:t>11/3/2014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6D833CE-0EF7-46BC-BFC0-0978F3384C0E}" type="slidenum">
              <a:rPr lang="en-US" smtClean="0"/>
              <a:t>‹#›</a:t>
            </a:fld>
            <a:endParaRPr lang="en-US"/>
          </a:p>
        </p:txBody>
      </p:sp>
    </p:spTree>
    <p:extLst>
      <p:ext uri="{BB962C8B-B14F-4D97-AF65-F5344CB8AC3E}">
        <p14:creationId xmlns:p14="http://schemas.microsoft.com/office/powerpoint/2010/main" val="35668990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CDFBD2F-55A3-4EDD-8C1E-A55C3CD0D193}" type="datetimeFigureOut">
              <a:rPr lang="en-US" smtClean="0"/>
              <a:t>11/3/2014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936F5A-AB4B-4FF0-930B-4DF5C65F89BB}" type="slidenum">
              <a:rPr lang="en-US" smtClean="0"/>
              <a:t>‹#›</a:t>
            </a:fld>
            <a:endParaRPr lang="en-US"/>
          </a:p>
        </p:txBody>
      </p:sp>
    </p:spTree>
    <p:extLst>
      <p:ext uri="{BB962C8B-B14F-4D97-AF65-F5344CB8AC3E}">
        <p14:creationId xmlns:p14="http://schemas.microsoft.com/office/powerpoint/2010/main" val="30172304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CDFBD2F-55A3-4EDD-8C1E-A55C3CD0D193}" type="datetimeFigureOut">
              <a:rPr lang="en-US" smtClean="0"/>
              <a:t>11/3/2014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936F5A-AB4B-4FF0-930B-4DF5C65F89BB}" type="slidenum">
              <a:rPr lang="en-US" smtClean="0"/>
              <a:t>‹#›</a:t>
            </a:fld>
            <a:endParaRPr lang="en-US"/>
          </a:p>
        </p:txBody>
      </p:sp>
    </p:spTree>
    <p:extLst>
      <p:ext uri="{BB962C8B-B14F-4D97-AF65-F5344CB8AC3E}">
        <p14:creationId xmlns:p14="http://schemas.microsoft.com/office/powerpoint/2010/main" val="13515873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CDFBD2F-55A3-4EDD-8C1E-A55C3CD0D193}" type="datetimeFigureOut">
              <a:rPr lang="en-US" smtClean="0"/>
              <a:t>11/3/2014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936F5A-AB4B-4FF0-930B-4DF5C65F89BB}"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5471287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CDFBD2F-55A3-4EDD-8C1E-A55C3CD0D193}" type="datetimeFigureOut">
              <a:rPr lang="en-US" smtClean="0"/>
              <a:t>11/3/2014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936F5A-AB4B-4FF0-930B-4DF5C65F89BB}" type="slidenum">
              <a:rPr lang="en-US" smtClean="0"/>
              <a:t>‹#›</a:t>
            </a:fld>
            <a:endParaRPr lang="en-US"/>
          </a:p>
        </p:txBody>
      </p:sp>
    </p:spTree>
    <p:extLst>
      <p:ext uri="{BB962C8B-B14F-4D97-AF65-F5344CB8AC3E}">
        <p14:creationId xmlns:p14="http://schemas.microsoft.com/office/powerpoint/2010/main" val="11571290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CDFBD2F-55A3-4EDD-8C1E-A55C3CD0D193}" type="datetimeFigureOut">
              <a:rPr lang="en-US" smtClean="0"/>
              <a:t>11/3/2014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936F5A-AB4B-4FF0-930B-4DF5C65F89BB}"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0629659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CDFBD2F-55A3-4EDD-8C1E-A55C3CD0D193}" type="datetimeFigureOut">
              <a:rPr lang="en-US" smtClean="0"/>
              <a:t>11/3/2014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936F5A-AB4B-4FF0-930B-4DF5C65F89BB}" type="slidenum">
              <a:rPr lang="en-US" smtClean="0"/>
              <a:t>‹#›</a:t>
            </a:fld>
            <a:endParaRPr lang="en-US"/>
          </a:p>
        </p:txBody>
      </p:sp>
    </p:spTree>
    <p:extLst>
      <p:ext uri="{BB962C8B-B14F-4D97-AF65-F5344CB8AC3E}">
        <p14:creationId xmlns:p14="http://schemas.microsoft.com/office/powerpoint/2010/main" val="13005906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CDFBD2F-55A3-4EDD-8C1E-A55C3CD0D193}" type="datetimeFigureOut">
              <a:rPr lang="en-US" smtClean="0"/>
              <a:t>11/3/2014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936F5A-AB4B-4FF0-930B-4DF5C65F89BB}" type="slidenum">
              <a:rPr lang="en-US" smtClean="0"/>
              <a:t>‹#›</a:t>
            </a:fld>
            <a:endParaRPr lang="en-US"/>
          </a:p>
        </p:txBody>
      </p:sp>
    </p:spTree>
    <p:extLst>
      <p:ext uri="{BB962C8B-B14F-4D97-AF65-F5344CB8AC3E}">
        <p14:creationId xmlns:p14="http://schemas.microsoft.com/office/powerpoint/2010/main" val="18079437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CDFBD2F-55A3-4EDD-8C1E-A55C3CD0D193}" type="datetimeFigureOut">
              <a:rPr lang="en-US" smtClean="0"/>
              <a:t>11/3/2014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936F5A-AB4B-4FF0-930B-4DF5C65F89BB}" type="slidenum">
              <a:rPr lang="en-US" smtClean="0"/>
              <a:t>‹#›</a:t>
            </a:fld>
            <a:endParaRPr lang="en-US"/>
          </a:p>
        </p:txBody>
      </p:sp>
    </p:spTree>
    <p:extLst>
      <p:ext uri="{BB962C8B-B14F-4D97-AF65-F5344CB8AC3E}">
        <p14:creationId xmlns:p14="http://schemas.microsoft.com/office/powerpoint/2010/main" val="7617843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CDFBD2F-55A3-4EDD-8C1E-A55C3CD0D193}" type="datetimeFigureOut">
              <a:rPr lang="en-US" smtClean="0"/>
              <a:t>11/3/2014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936F5A-AB4B-4FF0-930B-4DF5C65F89BB}" type="slidenum">
              <a:rPr lang="en-US" smtClean="0"/>
              <a:t>‹#›</a:t>
            </a:fld>
            <a:endParaRPr lang="en-US"/>
          </a:p>
        </p:txBody>
      </p:sp>
    </p:spTree>
    <p:extLst>
      <p:ext uri="{BB962C8B-B14F-4D97-AF65-F5344CB8AC3E}">
        <p14:creationId xmlns:p14="http://schemas.microsoft.com/office/powerpoint/2010/main" val="29580805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CDFBD2F-55A3-4EDD-8C1E-A55C3CD0D193}" type="datetimeFigureOut">
              <a:rPr lang="en-US" smtClean="0"/>
              <a:t>11/3/2014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936F5A-AB4B-4FF0-930B-4DF5C65F89BB}" type="slidenum">
              <a:rPr lang="en-US" smtClean="0"/>
              <a:t>‹#›</a:t>
            </a:fld>
            <a:endParaRPr lang="en-US"/>
          </a:p>
        </p:txBody>
      </p:sp>
    </p:spTree>
    <p:extLst>
      <p:ext uri="{BB962C8B-B14F-4D97-AF65-F5344CB8AC3E}">
        <p14:creationId xmlns:p14="http://schemas.microsoft.com/office/powerpoint/2010/main" val="42027416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CDFBD2F-55A3-4EDD-8C1E-A55C3CD0D193}" type="datetimeFigureOut">
              <a:rPr lang="en-US" smtClean="0"/>
              <a:t>11/3/2014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936F5A-AB4B-4FF0-930B-4DF5C65F89BB}" type="slidenum">
              <a:rPr lang="en-US" smtClean="0"/>
              <a:t>‹#›</a:t>
            </a:fld>
            <a:endParaRPr lang="en-US"/>
          </a:p>
        </p:txBody>
      </p:sp>
    </p:spTree>
    <p:extLst>
      <p:ext uri="{BB962C8B-B14F-4D97-AF65-F5344CB8AC3E}">
        <p14:creationId xmlns:p14="http://schemas.microsoft.com/office/powerpoint/2010/main" val="27241582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CDFBD2F-55A3-4EDD-8C1E-A55C3CD0D193}" type="datetimeFigureOut">
              <a:rPr lang="en-US" smtClean="0"/>
              <a:t>11/3/2014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E936F5A-AB4B-4FF0-930B-4DF5C65F89BB}" type="slidenum">
              <a:rPr lang="en-US" smtClean="0"/>
              <a:t>‹#›</a:t>
            </a:fld>
            <a:endParaRPr lang="en-US"/>
          </a:p>
        </p:txBody>
      </p:sp>
    </p:spTree>
    <p:extLst>
      <p:ext uri="{BB962C8B-B14F-4D97-AF65-F5344CB8AC3E}">
        <p14:creationId xmlns:p14="http://schemas.microsoft.com/office/powerpoint/2010/main" val="25032079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CDFBD2F-55A3-4EDD-8C1E-A55C3CD0D193}" type="datetimeFigureOut">
              <a:rPr lang="en-US" smtClean="0"/>
              <a:t>11/3/2014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E936F5A-AB4B-4FF0-930B-4DF5C65F89BB}" type="slidenum">
              <a:rPr lang="en-US" smtClean="0"/>
              <a:t>‹#›</a:t>
            </a:fld>
            <a:endParaRPr lang="en-US"/>
          </a:p>
        </p:txBody>
      </p:sp>
    </p:spTree>
    <p:extLst>
      <p:ext uri="{BB962C8B-B14F-4D97-AF65-F5344CB8AC3E}">
        <p14:creationId xmlns:p14="http://schemas.microsoft.com/office/powerpoint/2010/main" val="6481799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DFBD2F-55A3-4EDD-8C1E-A55C3CD0D193}" type="datetimeFigureOut">
              <a:rPr lang="en-US" smtClean="0"/>
              <a:t>11/3/2014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E936F5A-AB4B-4FF0-930B-4DF5C65F89BB}" type="slidenum">
              <a:rPr lang="en-US" smtClean="0"/>
              <a:t>‹#›</a:t>
            </a:fld>
            <a:endParaRPr lang="en-US"/>
          </a:p>
        </p:txBody>
      </p:sp>
    </p:spTree>
    <p:extLst>
      <p:ext uri="{BB962C8B-B14F-4D97-AF65-F5344CB8AC3E}">
        <p14:creationId xmlns:p14="http://schemas.microsoft.com/office/powerpoint/2010/main" val="8923490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CDFBD2F-55A3-4EDD-8C1E-A55C3CD0D193}" type="datetimeFigureOut">
              <a:rPr lang="en-US" smtClean="0"/>
              <a:t>11/3/2014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936F5A-AB4B-4FF0-930B-4DF5C65F89BB}" type="slidenum">
              <a:rPr lang="en-US" smtClean="0"/>
              <a:t>‹#›</a:t>
            </a:fld>
            <a:endParaRPr lang="en-US"/>
          </a:p>
        </p:txBody>
      </p:sp>
    </p:spTree>
    <p:extLst>
      <p:ext uri="{BB962C8B-B14F-4D97-AF65-F5344CB8AC3E}">
        <p14:creationId xmlns:p14="http://schemas.microsoft.com/office/powerpoint/2010/main" val="34257963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CDFBD2F-55A3-4EDD-8C1E-A55C3CD0D193}" type="datetimeFigureOut">
              <a:rPr lang="en-US" smtClean="0"/>
              <a:t>11/3/2014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936F5A-AB4B-4FF0-930B-4DF5C65F89BB}" type="slidenum">
              <a:rPr lang="en-US" smtClean="0"/>
              <a:t>‹#›</a:t>
            </a:fld>
            <a:endParaRPr lang="en-US"/>
          </a:p>
        </p:txBody>
      </p:sp>
    </p:spTree>
    <p:extLst>
      <p:ext uri="{BB962C8B-B14F-4D97-AF65-F5344CB8AC3E}">
        <p14:creationId xmlns:p14="http://schemas.microsoft.com/office/powerpoint/2010/main" val="14812532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CDFBD2F-55A3-4EDD-8C1E-A55C3CD0D193}" type="datetimeFigureOut">
              <a:rPr lang="en-US" smtClean="0"/>
              <a:t>11/3/2014</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AE936F5A-AB4B-4FF0-930B-4DF5C65F89BB}" type="slidenum">
              <a:rPr lang="en-US" smtClean="0"/>
              <a:t>‹#›</a:t>
            </a:fld>
            <a:endParaRPr lang="en-US"/>
          </a:p>
        </p:txBody>
      </p:sp>
    </p:spTree>
    <p:extLst>
      <p:ext uri="{BB962C8B-B14F-4D97-AF65-F5344CB8AC3E}">
        <p14:creationId xmlns:p14="http://schemas.microsoft.com/office/powerpoint/2010/main" val="2809303452"/>
      </p:ext>
    </p:extLst>
  </p:cSld>
  <p:clrMap bg1="lt1" tx1="dk1" bg2="lt2" tx2="dk2" accent1="accent1" accent2="accent2" accent3="accent3" accent4="accent4" accent5="accent5" accent6="accent6" hlink="hlink" folHlink="folHlink"/>
  <p:sldLayoutIdLst>
    <p:sldLayoutId id="2147483791" r:id="rId1"/>
    <p:sldLayoutId id="2147483792" r:id="rId2"/>
    <p:sldLayoutId id="2147483793" r:id="rId3"/>
    <p:sldLayoutId id="2147483794" r:id="rId4"/>
    <p:sldLayoutId id="2147483795" r:id="rId5"/>
    <p:sldLayoutId id="2147483796" r:id="rId6"/>
    <p:sldLayoutId id="2147483797" r:id="rId7"/>
    <p:sldLayoutId id="2147483798" r:id="rId8"/>
    <p:sldLayoutId id="2147483799" r:id="rId9"/>
    <p:sldLayoutId id="2147483800" r:id="rId10"/>
    <p:sldLayoutId id="2147483801" r:id="rId11"/>
    <p:sldLayoutId id="2147483802" r:id="rId12"/>
    <p:sldLayoutId id="2147483803" r:id="rId13"/>
    <p:sldLayoutId id="2147483804" r:id="rId14"/>
    <p:sldLayoutId id="2147483805" r:id="rId15"/>
    <p:sldLayoutId id="214748380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06400" y="2299565"/>
            <a:ext cx="9757228" cy="1641490"/>
          </a:xfrm>
        </p:spPr>
        <p:txBody>
          <a:bodyPr>
            <a:normAutofit fontScale="90000"/>
          </a:bodyPr>
          <a:lstStyle/>
          <a:p>
            <a:r>
              <a:rPr lang="en-US" dirty="0" smtClean="0"/>
              <a:t>Oil and Gas Production Emission Estimates in the NEI</a:t>
            </a:r>
            <a:endParaRPr lang="en-US" dirty="0"/>
          </a:p>
        </p:txBody>
      </p:sp>
      <p:sp>
        <p:nvSpPr>
          <p:cNvPr id="3" name="Subtitle 2"/>
          <p:cNvSpPr>
            <a:spLocks noGrp="1"/>
          </p:cNvSpPr>
          <p:nvPr>
            <p:ph type="subTitle" idx="1"/>
          </p:nvPr>
        </p:nvSpPr>
        <p:spPr>
          <a:xfrm>
            <a:off x="1452464" y="3941055"/>
            <a:ext cx="9144000" cy="1564006"/>
          </a:xfrm>
        </p:spPr>
        <p:txBody>
          <a:bodyPr>
            <a:normAutofit/>
          </a:bodyPr>
          <a:lstStyle/>
          <a:p>
            <a:r>
              <a:rPr lang="en-US" dirty="0" smtClean="0"/>
              <a:t>Oil &amp; </a:t>
            </a:r>
            <a:r>
              <a:rPr lang="en-US" dirty="0"/>
              <a:t>Gas Emissions Summit</a:t>
            </a:r>
          </a:p>
          <a:p>
            <a:r>
              <a:rPr lang="en-US" dirty="0" smtClean="0"/>
              <a:t>November 4, 2014</a:t>
            </a:r>
          </a:p>
          <a:p>
            <a:r>
              <a:rPr lang="en-US" dirty="0" smtClean="0"/>
              <a:t>Roy Huntley, OAQPS, EPA</a:t>
            </a:r>
          </a:p>
          <a:p>
            <a:endParaRPr lang="en-US" dirty="0" smtClean="0"/>
          </a:p>
          <a:p>
            <a:endParaRPr lang="en-US" dirty="0"/>
          </a:p>
        </p:txBody>
      </p:sp>
    </p:spTree>
    <p:extLst>
      <p:ext uri="{BB962C8B-B14F-4D97-AF65-F5344CB8AC3E}">
        <p14:creationId xmlns:p14="http://schemas.microsoft.com/office/powerpoint/2010/main" val="26033546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t>Overview of Tool</a:t>
            </a:r>
            <a:endParaRPr lang="en-US" sz="4400" dirty="0"/>
          </a:p>
        </p:txBody>
      </p:sp>
      <p:sp>
        <p:nvSpPr>
          <p:cNvPr id="3" name="Content Placeholder 2"/>
          <p:cNvSpPr>
            <a:spLocks noGrp="1"/>
          </p:cNvSpPr>
          <p:nvPr>
            <p:ph idx="1"/>
          </p:nvPr>
        </p:nvSpPr>
        <p:spPr>
          <a:xfrm>
            <a:off x="1380931" y="1600200"/>
            <a:ext cx="8829869" cy="4756149"/>
          </a:xfrm>
        </p:spPr>
        <p:txBody>
          <a:bodyPr>
            <a:normAutofit fontScale="92500" lnSpcReduction="20000"/>
          </a:bodyPr>
          <a:lstStyle/>
          <a:p>
            <a:r>
              <a:rPr lang="en-US" sz="3600" dirty="0"/>
              <a:t>MS Access-based</a:t>
            </a:r>
          </a:p>
          <a:p>
            <a:pPr lvl="1"/>
            <a:r>
              <a:rPr lang="en-US" sz="1900" dirty="0" smtClean="0"/>
              <a:t>Creates county- and process-level detail for criteria and HAPs</a:t>
            </a:r>
          </a:p>
          <a:p>
            <a:pPr lvl="1"/>
            <a:r>
              <a:rPr lang="en-US" sz="1900" dirty="0" smtClean="0"/>
              <a:t>Needs to handle large amounts of data, inputs and outputs</a:t>
            </a:r>
          </a:p>
          <a:p>
            <a:pPr lvl="1"/>
            <a:r>
              <a:rPr lang="en-US" sz="1900" dirty="0" smtClean="0"/>
              <a:t>Ability to create front-end, user-friendly steps</a:t>
            </a:r>
          </a:p>
          <a:p>
            <a:pPr lvl="1"/>
            <a:r>
              <a:rPr lang="en-US" sz="1900" dirty="0" smtClean="0"/>
              <a:t>Portability/availability</a:t>
            </a:r>
          </a:p>
          <a:p>
            <a:pPr lvl="1"/>
            <a:r>
              <a:rPr lang="en-US" sz="1900" dirty="0" smtClean="0"/>
              <a:t>Transparent</a:t>
            </a:r>
          </a:p>
          <a:p>
            <a:pPr lvl="1"/>
            <a:r>
              <a:rPr lang="en-US" sz="1900" dirty="0" smtClean="0"/>
              <a:t>Combination of tables, queries, macros</a:t>
            </a:r>
          </a:p>
          <a:p>
            <a:pPr lvl="1"/>
            <a:r>
              <a:rPr lang="en-US" sz="1900" dirty="0" smtClean="0"/>
              <a:t>Logical grouping of tables and queries, use of message/instruction boxes</a:t>
            </a:r>
          </a:p>
          <a:p>
            <a:pPr lvl="1"/>
            <a:r>
              <a:rPr lang="en-US" sz="1900" dirty="0" smtClean="0"/>
              <a:t>Users can vary parameters by county or basin, as necessary</a:t>
            </a:r>
          </a:p>
          <a:p>
            <a:r>
              <a:rPr lang="en-US" sz="3600" dirty="0"/>
              <a:t>Emission process selection</a:t>
            </a:r>
            <a:endParaRPr lang="en-US" dirty="0" smtClean="0"/>
          </a:p>
          <a:p>
            <a:pPr lvl="1"/>
            <a:r>
              <a:rPr lang="en-US" sz="2200" dirty="0" smtClean="0"/>
              <a:t>Can run the tool on one or more of the processes</a:t>
            </a:r>
          </a:p>
          <a:p>
            <a:pPr lvl="2"/>
            <a:r>
              <a:rPr lang="en-US" sz="1900" dirty="0" smtClean="0"/>
              <a:t>Processes coded with 34 Source Classification Codes (SCC)</a:t>
            </a:r>
          </a:p>
        </p:txBody>
      </p:sp>
      <p:sp>
        <p:nvSpPr>
          <p:cNvPr id="5" name="Slide Number Placeholder 4"/>
          <p:cNvSpPr>
            <a:spLocks noGrp="1"/>
          </p:cNvSpPr>
          <p:nvPr>
            <p:ph type="sldNum" sz="quarter" idx="12"/>
          </p:nvPr>
        </p:nvSpPr>
        <p:spPr/>
        <p:txBody>
          <a:bodyPr/>
          <a:lstStyle/>
          <a:p>
            <a:fld id="{822509F9-3FF5-466A-8636-BBF828F85C25}" type="slidenum">
              <a:rPr lang="en-US" smtClean="0"/>
              <a:pPr/>
              <a:t>10</a:t>
            </a:fld>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Oil &amp; Gas Processes Covered by Tool</a:t>
            </a:r>
            <a:endParaRPr lang="en-US" dirty="0"/>
          </a:p>
        </p:txBody>
      </p:sp>
      <p:sp>
        <p:nvSpPr>
          <p:cNvPr id="3" name="Content Placeholder 2"/>
          <p:cNvSpPr>
            <a:spLocks noGrp="1"/>
          </p:cNvSpPr>
          <p:nvPr>
            <p:ph idx="1"/>
          </p:nvPr>
        </p:nvSpPr>
        <p:spPr>
          <a:xfrm>
            <a:off x="1143000" y="1905002"/>
            <a:ext cx="4724400" cy="3886199"/>
          </a:xfrm>
        </p:spPr>
        <p:txBody>
          <a:bodyPr>
            <a:noAutofit/>
          </a:bodyPr>
          <a:lstStyle/>
          <a:p>
            <a:pPr marL="365760" lvl="0" indent="-256032" defTabSz="914400">
              <a:lnSpc>
                <a:spcPct val="80000"/>
              </a:lnSpc>
              <a:spcBef>
                <a:spcPts val="400"/>
              </a:spcBef>
              <a:buSzPct val="68000"/>
              <a:buFont typeface="Wingdings 3"/>
              <a:buChar char=""/>
              <a:defRPr/>
            </a:pPr>
            <a:r>
              <a:rPr lang="en-US" sz="2300" dirty="0">
                <a:solidFill>
                  <a:schemeClr val="tx1"/>
                </a:solidFill>
              </a:rPr>
              <a:t>Artificial lift engines</a:t>
            </a:r>
          </a:p>
          <a:p>
            <a:pPr marL="365760" indent="-256032" defTabSz="914400">
              <a:lnSpc>
                <a:spcPct val="80000"/>
              </a:lnSpc>
              <a:spcBef>
                <a:spcPts val="400"/>
              </a:spcBef>
              <a:buSzPct val="68000"/>
              <a:buFont typeface="Wingdings 3"/>
              <a:buChar char=""/>
              <a:defRPr/>
            </a:pPr>
            <a:r>
              <a:rPr lang="en-US" sz="2300" dirty="0">
                <a:solidFill>
                  <a:schemeClr val="tx1"/>
                </a:solidFill>
              </a:rPr>
              <a:t>Associated gas venting</a:t>
            </a:r>
          </a:p>
          <a:p>
            <a:pPr marL="365760" indent="-256032" defTabSz="914400">
              <a:lnSpc>
                <a:spcPct val="80000"/>
              </a:lnSpc>
              <a:spcBef>
                <a:spcPts val="400"/>
              </a:spcBef>
              <a:buSzPct val="68000"/>
              <a:buFont typeface="Wingdings 3"/>
              <a:buChar char=""/>
              <a:defRPr/>
            </a:pPr>
            <a:r>
              <a:rPr lang="en-US" sz="2300" dirty="0">
                <a:solidFill>
                  <a:schemeClr val="tx1"/>
                </a:solidFill>
              </a:rPr>
              <a:t>Condensate tanks</a:t>
            </a:r>
          </a:p>
          <a:p>
            <a:pPr marL="365760" indent="-256032" defTabSz="914400">
              <a:lnSpc>
                <a:spcPct val="80000"/>
              </a:lnSpc>
              <a:spcBef>
                <a:spcPts val="400"/>
              </a:spcBef>
              <a:buSzPct val="68000"/>
              <a:buFont typeface="Wingdings 3"/>
              <a:buChar char=""/>
              <a:defRPr/>
            </a:pPr>
            <a:r>
              <a:rPr lang="en-US" sz="2300" dirty="0">
                <a:solidFill>
                  <a:schemeClr val="tx1"/>
                </a:solidFill>
              </a:rPr>
              <a:t>Crude oil tanks</a:t>
            </a:r>
          </a:p>
          <a:p>
            <a:pPr marL="365760" indent="-256032" defTabSz="914400">
              <a:lnSpc>
                <a:spcPct val="80000"/>
              </a:lnSpc>
              <a:spcBef>
                <a:spcPts val="400"/>
              </a:spcBef>
              <a:buSzPct val="68000"/>
              <a:buFont typeface="Wingdings 3"/>
              <a:buChar char=""/>
              <a:defRPr/>
            </a:pPr>
            <a:r>
              <a:rPr lang="en-US" sz="2300" dirty="0">
                <a:solidFill>
                  <a:schemeClr val="tx1"/>
                </a:solidFill>
              </a:rPr>
              <a:t>Dehydrators</a:t>
            </a:r>
          </a:p>
          <a:p>
            <a:pPr marL="365760" indent="-256032" defTabSz="914400">
              <a:lnSpc>
                <a:spcPct val="80000"/>
              </a:lnSpc>
              <a:spcBef>
                <a:spcPts val="400"/>
              </a:spcBef>
              <a:buSzPct val="68000"/>
              <a:buFont typeface="Wingdings 3"/>
              <a:buChar char=""/>
              <a:defRPr/>
            </a:pPr>
            <a:r>
              <a:rPr lang="en-US" sz="2300" dirty="0">
                <a:solidFill>
                  <a:schemeClr val="tx1"/>
                </a:solidFill>
              </a:rPr>
              <a:t>Drilling rigs</a:t>
            </a:r>
          </a:p>
          <a:p>
            <a:pPr marL="365760" lvl="0" indent="-256032" defTabSz="914400">
              <a:lnSpc>
                <a:spcPct val="80000"/>
              </a:lnSpc>
              <a:spcBef>
                <a:spcPts val="400"/>
              </a:spcBef>
              <a:buSzPct val="68000"/>
              <a:buFont typeface="Wingdings 3"/>
              <a:buChar char=""/>
              <a:defRPr/>
            </a:pPr>
            <a:r>
              <a:rPr lang="en-US" sz="2300" dirty="0">
                <a:solidFill>
                  <a:schemeClr val="tx1"/>
                </a:solidFill>
              </a:rPr>
              <a:t>Flaring</a:t>
            </a:r>
          </a:p>
          <a:p>
            <a:pPr marL="365760" indent="-256032" defTabSz="914400">
              <a:lnSpc>
                <a:spcPct val="80000"/>
              </a:lnSpc>
              <a:spcBef>
                <a:spcPts val="400"/>
              </a:spcBef>
              <a:buSzPct val="68000"/>
              <a:buFont typeface="Wingdings 3"/>
              <a:buChar char=""/>
              <a:defRPr/>
            </a:pPr>
            <a:r>
              <a:rPr lang="en-US" sz="2300" dirty="0">
                <a:solidFill>
                  <a:schemeClr val="tx1"/>
                </a:solidFill>
              </a:rPr>
              <a:t>Fugitive leaks</a:t>
            </a:r>
          </a:p>
          <a:p>
            <a:pPr marL="365760" indent="-256032" defTabSz="914400">
              <a:lnSpc>
                <a:spcPct val="80000"/>
              </a:lnSpc>
              <a:spcBef>
                <a:spcPts val="400"/>
              </a:spcBef>
              <a:buSzPct val="68000"/>
              <a:buFont typeface="Wingdings 3"/>
              <a:buChar char=""/>
              <a:defRPr/>
            </a:pPr>
            <a:r>
              <a:rPr lang="en-US" sz="2300" dirty="0">
                <a:solidFill>
                  <a:schemeClr val="tx1"/>
                </a:solidFill>
              </a:rPr>
              <a:t>Gas-actuated pumps</a:t>
            </a:r>
          </a:p>
          <a:p>
            <a:pPr marL="365760" indent="-256032" defTabSz="914400">
              <a:lnSpc>
                <a:spcPct val="80000"/>
              </a:lnSpc>
              <a:spcBef>
                <a:spcPts val="400"/>
              </a:spcBef>
              <a:buSzPct val="68000"/>
              <a:buFont typeface="Wingdings 3"/>
              <a:buChar char=""/>
              <a:defRPr/>
            </a:pPr>
            <a:r>
              <a:rPr lang="en-US" sz="2300" dirty="0">
                <a:solidFill>
                  <a:schemeClr val="tx1"/>
                </a:solidFill>
              </a:rPr>
              <a:t>Heaters</a:t>
            </a:r>
          </a:p>
        </p:txBody>
      </p:sp>
      <p:sp>
        <p:nvSpPr>
          <p:cNvPr id="5" name="Slide Number Placeholder 4"/>
          <p:cNvSpPr>
            <a:spLocks noGrp="1"/>
          </p:cNvSpPr>
          <p:nvPr>
            <p:ph type="sldNum" sz="quarter" idx="12"/>
          </p:nvPr>
        </p:nvSpPr>
        <p:spPr/>
        <p:txBody>
          <a:bodyPr/>
          <a:lstStyle/>
          <a:p>
            <a:fld id="{822509F9-3FF5-466A-8636-BBF828F85C25}" type="slidenum">
              <a:rPr lang="en-US" smtClean="0"/>
              <a:pPr/>
              <a:t>11</a:t>
            </a:fld>
            <a:endParaRPr lang="en-US" dirty="0"/>
          </a:p>
        </p:txBody>
      </p:sp>
      <p:sp>
        <p:nvSpPr>
          <p:cNvPr id="4" name="Rectangle 3"/>
          <p:cNvSpPr/>
          <p:nvPr/>
        </p:nvSpPr>
        <p:spPr>
          <a:xfrm>
            <a:off x="6172200" y="1905001"/>
            <a:ext cx="4038600" cy="3051092"/>
          </a:xfrm>
          <a:prstGeom prst="rect">
            <a:avLst/>
          </a:prstGeom>
        </p:spPr>
        <p:txBody>
          <a:bodyPr wrap="square">
            <a:spAutoFit/>
          </a:bodyPr>
          <a:lstStyle/>
          <a:p>
            <a:pPr marL="365760" indent="-256032">
              <a:lnSpc>
                <a:spcPct val="80000"/>
              </a:lnSpc>
              <a:spcBef>
                <a:spcPts val="400"/>
              </a:spcBef>
              <a:buClr>
                <a:schemeClr val="accent1"/>
              </a:buClr>
              <a:buSzPct val="68000"/>
              <a:buFont typeface="Wingdings 3"/>
              <a:buChar char=""/>
              <a:defRPr/>
            </a:pPr>
            <a:r>
              <a:rPr lang="en-US" sz="2300" dirty="0"/>
              <a:t>Hydraulic fracturing pumps</a:t>
            </a:r>
          </a:p>
          <a:p>
            <a:pPr marL="365760" indent="-256032">
              <a:lnSpc>
                <a:spcPct val="80000"/>
              </a:lnSpc>
              <a:spcBef>
                <a:spcPts val="400"/>
              </a:spcBef>
              <a:buClr>
                <a:schemeClr val="accent1"/>
              </a:buClr>
              <a:buSzPct val="68000"/>
              <a:buFont typeface="Wingdings 3"/>
              <a:buChar char=""/>
              <a:defRPr/>
            </a:pPr>
            <a:r>
              <a:rPr lang="en-US" sz="2300" dirty="0"/>
              <a:t>Lateral compressors </a:t>
            </a:r>
          </a:p>
          <a:p>
            <a:pPr marL="365760" indent="-256032">
              <a:lnSpc>
                <a:spcPct val="80000"/>
              </a:lnSpc>
              <a:spcBef>
                <a:spcPts val="400"/>
              </a:spcBef>
              <a:buClr>
                <a:schemeClr val="accent1"/>
              </a:buClr>
              <a:buSzPct val="68000"/>
              <a:buFont typeface="Wingdings 3"/>
              <a:buChar char=""/>
              <a:defRPr/>
            </a:pPr>
            <a:r>
              <a:rPr lang="en-US" sz="2300" dirty="0"/>
              <a:t>Liquids loading</a:t>
            </a:r>
          </a:p>
          <a:p>
            <a:pPr marL="365760" indent="-256032">
              <a:lnSpc>
                <a:spcPct val="80000"/>
              </a:lnSpc>
              <a:spcBef>
                <a:spcPts val="400"/>
              </a:spcBef>
              <a:buClr>
                <a:schemeClr val="accent1"/>
              </a:buClr>
              <a:buSzPct val="68000"/>
              <a:buFont typeface="Wingdings 3"/>
              <a:buChar char=""/>
              <a:defRPr/>
            </a:pPr>
            <a:r>
              <a:rPr lang="en-US" sz="2300" dirty="0"/>
              <a:t>Liquids unloading</a:t>
            </a:r>
          </a:p>
          <a:p>
            <a:pPr marL="365760" indent="-256032">
              <a:lnSpc>
                <a:spcPct val="80000"/>
              </a:lnSpc>
              <a:spcBef>
                <a:spcPts val="400"/>
              </a:spcBef>
              <a:buClr>
                <a:schemeClr val="accent1"/>
              </a:buClr>
              <a:buSzPct val="68000"/>
              <a:buFont typeface="Wingdings 3"/>
              <a:buChar char=""/>
              <a:defRPr/>
            </a:pPr>
            <a:r>
              <a:rPr lang="en-US" sz="2300" dirty="0"/>
              <a:t>Mud degassing</a:t>
            </a:r>
          </a:p>
          <a:p>
            <a:pPr marL="365760" indent="-256032">
              <a:lnSpc>
                <a:spcPct val="80000"/>
              </a:lnSpc>
              <a:spcBef>
                <a:spcPts val="400"/>
              </a:spcBef>
              <a:buClr>
                <a:schemeClr val="accent1"/>
              </a:buClr>
              <a:buSzPct val="68000"/>
              <a:buFont typeface="Wingdings 3"/>
              <a:buChar char=""/>
              <a:defRPr/>
            </a:pPr>
            <a:r>
              <a:rPr lang="en-US" sz="2300" dirty="0"/>
              <a:t>Pneumatic devices</a:t>
            </a:r>
          </a:p>
          <a:p>
            <a:pPr marL="365760" indent="-256032" fontAlgn="base">
              <a:lnSpc>
                <a:spcPct val="80000"/>
              </a:lnSpc>
              <a:spcBef>
                <a:spcPts val="400"/>
              </a:spcBef>
              <a:buClr>
                <a:schemeClr val="accent1"/>
              </a:buClr>
              <a:buSzPct val="68000"/>
              <a:buFont typeface="Wingdings 3"/>
              <a:buChar char=""/>
              <a:defRPr/>
            </a:pPr>
            <a:r>
              <a:rPr lang="en-US" sz="2300" dirty="0"/>
              <a:t>Produced water tanks</a:t>
            </a:r>
          </a:p>
          <a:p>
            <a:pPr marL="365760" indent="-256032">
              <a:lnSpc>
                <a:spcPct val="80000"/>
              </a:lnSpc>
              <a:spcBef>
                <a:spcPts val="400"/>
              </a:spcBef>
              <a:buClr>
                <a:schemeClr val="accent1"/>
              </a:buClr>
              <a:buSzPct val="68000"/>
              <a:buFont typeface="Wingdings 3"/>
              <a:buChar char=""/>
              <a:defRPr/>
            </a:pPr>
            <a:r>
              <a:rPr lang="en-US" sz="2300" dirty="0"/>
              <a:t>Well completions</a:t>
            </a:r>
          </a:p>
          <a:p>
            <a:pPr marL="365760" indent="-256032">
              <a:lnSpc>
                <a:spcPct val="80000"/>
              </a:lnSpc>
              <a:spcBef>
                <a:spcPts val="400"/>
              </a:spcBef>
              <a:buClr>
                <a:schemeClr val="accent1"/>
              </a:buClr>
              <a:buSzPct val="68000"/>
              <a:buFont typeface="Wingdings 3"/>
              <a:buChar char=""/>
              <a:defRPr/>
            </a:pPr>
            <a:r>
              <a:rPr lang="en-US" sz="2300" dirty="0"/>
              <a:t>Wellhead compressors</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254000"/>
            <a:ext cx="8596668" cy="1676400"/>
          </a:xfrm>
        </p:spPr>
        <p:txBody>
          <a:bodyPr>
            <a:normAutofit/>
          </a:bodyPr>
          <a:lstStyle/>
          <a:p>
            <a:r>
              <a:rPr lang="en-US" sz="4000" dirty="0" smtClean="0"/>
              <a:t>Tool Data Sources</a:t>
            </a:r>
            <a:endParaRPr lang="en-US" sz="4000" dirty="0"/>
          </a:p>
        </p:txBody>
      </p:sp>
      <p:sp>
        <p:nvSpPr>
          <p:cNvPr id="3" name="Content Placeholder 2"/>
          <p:cNvSpPr>
            <a:spLocks noGrp="1"/>
          </p:cNvSpPr>
          <p:nvPr>
            <p:ph idx="1"/>
          </p:nvPr>
        </p:nvSpPr>
        <p:spPr>
          <a:xfrm>
            <a:off x="254000" y="1143000"/>
            <a:ext cx="11099800" cy="5524500"/>
          </a:xfrm>
        </p:spPr>
        <p:txBody>
          <a:bodyPr>
            <a:normAutofit fontScale="47500" lnSpcReduction="20000"/>
          </a:bodyPr>
          <a:lstStyle/>
          <a:p>
            <a:r>
              <a:rPr lang="en-US" sz="3800" dirty="0" smtClean="0"/>
              <a:t>Basin-specific Inputs (or county level)</a:t>
            </a:r>
            <a:endParaRPr lang="en-US" sz="3800" dirty="0"/>
          </a:p>
          <a:p>
            <a:pPr lvl="1"/>
            <a:r>
              <a:rPr lang="en-US" sz="3800" dirty="0" smtClean="0"/>
              <a:t>Equipment profiles  - e.g., number of dehydrators or lateral compressors per well</a:t>
            </a:r>
          </a:p>
          <a:p>
            <a:pPr lvl="1"/>
            <a:r>
              <a:rPr lang="en-US" sz="3800" dirty="0" smtClean="0"/>
              <a:t>Control profiles  - e.g., fraction of well completion flared and control efficiency</a:t>
            </a:r>
          </a:p>
          <a:p>
            <a:pPr lvl="1"/>
            <a:r>
              <a:rPr lang="en-US" sz="3800" dirty="0" smtClean="0"/>
              <a:t>Whole </a:t>
            </a:r>
            <a:r>
              <a:rPr lang="en-US" sz="3800" dirty="0"/>
              <a:t>g</a:t>
            </a:r>
            <a:r>
              <a:rPr lang="en-US" sz="3800" dirty="0" smtClean="0"/>
              <a:t>as composition profiles (percent VOC, benzene, toluene, etc.)</a:t>
            </a:r>
          </a:p>
          <a:p>
            <a:pPr lvl="1"/>
            <a:r>
              <a:rPr lang="en-US" sz="3800" dirty="0" smtClean="0"/>
              <a:t>Engine size, load, hours of operation</a:t>
            </a:r>
          </a:p>
          <a:p>
            <a:pPr lvl="1"/>
            <a:r>
              <a:rPr lang="en-US" sz="3800" dirty="0" smtClean="0"/>
              <a:t>Used state-provided factors where available, then EPA emission factors as defaults where available, then “CenSARA averages” when no better info available</a:t>
            </a:r>
          </a:p>
          <a:p>
            <a:r>
              <a:rPr lang="en-US" sz="3800" dirty="0"/>
              <a:t>Activity Data: from state oil and gas commissions, state inventory </a:t>
            </a:r>
            <a:r>
              <a:rPr lang="en-US" sz="3800" dirty="0" smtClean="0"/>
              <a:t>offices, </a:t>
            </a:r>
            <a:r>
              <a:rPr lang="en-US" sz="3800" dirty="0" err="1"/>
              <a:t>Drillinginfo</a:t>
            </a:r>
            <a:r>
              <a:rPr lang="en-US" sz="3800" dirty="0"/>
              <a:t>/HPDI</a:t>
            </a:r>
            <a:r>
              <a:rPr lang="en-US" sz="3800" dirty="0" smtClean="0"/>
              <a:t>,</a:t>
            </a:r>
          </a:p>
          <a:p>
            <a:pPr marL="0" indent="0">
              <a:buNone/>
            </a:pPr>
            <a:r>
              <a:rPr lang="en-US" sz="3800" dirty="0"/>
              <a:t>	</a:t>
            </a:r>
            <a:r>
              <a:rPr lang="en-US" sz="3800" dirty="0" smtClean="0"/>
              <a:t> </a:t>
            </a:r>
            <a:r>
              <a:rPr lang="en-US" sz="3800" dirty="0"/>
              <a:t>trade </a:t>
            </a:r>
            <a:r>
              <a:rPr lang="en-US" sz="3800" dirty="0" smtClean="0"/>
              <a:t>associations, </a:t>
            </a:r>
            <a:r>
              <a:rPr lang="en-US" sz="3800" dirty="0"/>
              <a:t>all at county </a:t>
            </a:r>
            <a:r>
              <a:rPr lang="en-US" sz="3800" dirty="0" smtClean="0"/>
              <a:t>level</a:t>
            </a:r>
          </a:p>
          <a:p>
            <a:pPr lvl="1"/>
            <a:r>
              <a:rPr lang="en-US" sz="3800" dirty="0"/>
              <a:t>Well </a:t>
            </a:r>
            <a:r>
              <a:rPr lang="en-US" sz="3800" dirty="0" smtClean="0"/>
              <a:t>counts by type (oil</a:t>
            </a:r>
            <a:r>
              <a:rPr lang="en-US" sz="3800" dirty="0"/>
              <a:t>, gas, </a:t>
            </a:r>
            <a:r>
              <a:rPr lang="en-US" sz="3800" dirty="0" smtClean="0"/>
              <a:t>CBM (coal </a:t>
            </a:r>
            <a:r>
              <a:rPr lang="en-US" sz="3800" dirty="0"/>
              <a:t>b</a:t>
            </a:r>
            <a:r>
              <a:rPr lang="en-US" sz="3800" dirty="0" smtClean="0"/>
              <a:t>ed </a:t>
            </a:r>
            <a:r>
              <a:rPr lang="en-US" sz="3800" dirty="0"/>
              <a:t>m</a:t>
            </a:r>
            <a:r>
              <a:rPr lang="en-US" sz="3800" dirty="0" smtClean="0"/>
              <a:t>ethane))</a:t>
            </a:r>
            <a:endParaRPr lang="en-US" sz="3800" dirty="0"/>
          </a:p>
          <a:p>
            <a:pPr lvl="1"/>
            <a:r>
              <a:rPr lang="en-US" sz="3800" dirty="0" smtClean="0"/>
              <a:t>Oil and </a:t>
            </a:r>
            <a:r>
              <a:rPr lang="en-US" sz="3800" dirty="0"/>
              <a:t>n</a:t>
            </a:r>
            <a:r>
              <a:rPr lang="en-US" sz="3800" dirty="0" smtClean="0"/>
              <a:t>atural </a:t>
            </a:r>
            <a:r>
              <a:rPr lang="en-US" sz="3800" dirty="0"/>
              <a:t>g</a:t>
            </a:r>
            <a:r>
              <a:rPr lang="en-US" sz="3800" dirty="0" smtClean="0"/>
              <a:t>as production </a:t>
            </a:r>
          </a:p>
          <a:p>
            <a:pPr lvl="1"/>
            <a:r>
              <a:rPr lang="en-US" sz="3800" dirty="0" smtClean="0"/>
              <a:t>Produced </a:t>
            </a:r>
            <a:r>
              <a:rPr lang="en-US" sz="3800" dirty="0"/>
              <a:t>water from oil, gas, and CBM wells</a:t>
            </a:r>
          </a:p>
          <a:p>
            <a:pPr lvl="1"/>
            <a:r>
              <a:rPr lang="en-US" sz="3800" dirty="0"/>
              <a:t>Well </a:t>
            </a:r>
            <a:r>
              <a:rPr lang="en-US" sz="3800" dirty="0" smtClean="0"/>
              <a:t>completion counts by type</a:t>
            </a:r>
            <a:endParaRPr lang="en-US" sz="3800" dirty="0"/>
          </a:p>
          <a:p>
            <a:pPr lvl="1"/>
            <a:r>
              <a:rPr lang="en-US" sz="3800" dirty="0" smtClean="0"/>
              <a:t>Fraction </a:t>
            </a:r>
            <a:r>
              <a:rPr lang="en-US" sz="3800" dirty="0"/>
              <a:t>of gas wells that need compression</a:t>
            </a:r>
          </a:p>
          <a:p>
            <a:pPr lvl="1"/>
            <a:r>
              <a:rPr lang="en-US" sz="3800" dirty="0"/>
              <a:t>Fraction of oil wells that need lift</a:t>
            </a:r>
          </a:p>
          <a:p>
            <a:pPr lvl="1"/>
            <a:r>
              <a:rPr lang="en-US" sz="3800" dirty="0"/>
              <a:t>Spud </a:t>
            </a:r>
            <a:r>
              <a:rPr lang="en-US" sz="3800" dirty="0" smtClean="0"/>
              <a:t>information </a:t>
            </a:r>
            <a:r>
              <a:rPr lang="en-US" sz="3800" dirty="0"/>
              <a:t>(</a:t>
            </a:r>
            <a:r>
              <a:rPr lang="en-US" sz="3800" dirty="0" smtClean="0"/>
              <a:t>aka </a:t>
            </a:r>
            <a:r>
              <a:rPr lang="en-US" sz="3800" dirty="0"/>
              <a:t>drilling starts</a:t>
            </a:r>
            <a:r>
              <a:rPr lang="en-US" sz="3800" dirty="0" smtClean="0"/>
              <a:t>) - directional </a:t>
            </a:r>
            <a:r>
              <a:rPr lang="en-US" sz="3800" dirty="0"/>
              <a:t>(horizontal, vertical) and f</a:t>
            </a:r>
            <a:r>
              <a:rPr lang="en-US" sz="3800" dirty="0" smtClean="0"/>
              <a:t>eet </a:t>
            </a:r>
            <a:r>
              <a:rPr lang="en-US" sz="3800" dirty="0"/>
              <a:t>d</a:t>
            </a:r>
            <a:r>
              <a:rPr lang="en-US" sz="3800" dirty="0" smtClean="0"/>
              <a:t>rilled</a:t>
            </a:r>
            <a:endParaRPr lang="en-US" sz="3800" dirty="0"/>
          </a:p>
          <a:p>
            <a:endParaRPr lang="en-US" dirty="0" smtClean="0"/>
          </a:p>
        </p:txBody>
      </p:sp>
      <p:sp>
        <p:nvSpPr>
          <p:cNvPr id="4" name="Slide Number Placeholder 3"/>
          <p:cNvSpPr>
            <a:spLocks noGrp="1"/>
          </p:cNvSpPr>
          <p:nvPr>
            <p:ph type="sldNum" sz="quarter" idx="12"/>
          </p:nvPr>
        </p:nvSpPr>
        <p:spPr/>
        <p:txBody>
          <a:bodyPr/>
          <a:lstStyle/>
          <a:p>
            <a:fld id="{822509F9-3FF5-466A-8636-BBF828F85C25}" type="slidenum">
              <a:rPr lang="en-US" smtClean="0"/>
              <a:pPr/>
              <a:t>12</a:t>
            </a:fld>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Tool Data Sources (continued)</a:t>
            </a:r>
            <a:endParaRPr lang="en-US" dirty="0"/>
          </a:p>
        </p:txBody>
      </p:sp>
      <p:sp>
        <p:nvSpPr>
          <p:cNvPr id="2" name="Content Placeholder 1"/>
          <p:cNvSpPr>
            <a:spLocks noGrp="1"/>
          </p:cNvSpPr>
          <p:nvPr>
            <p:ph idx="1"/>
          </p:nvPr>
        </p:nvSpPr>
        <p:spPr>
          <a:xfrm>
            <a:off x="677334" y="1741489"/>
            <a:ext cx="8596668" cy="3880773"/>
          </a:xfrm>
        </p:spPr>
        <p:txBody>
          <a:bodyPr>
            <a:normAutofit fontScale="92500" lnSpcReduction="10000"/>
          </a:bodyPr>
          <a:lstStyle/>
          <a:p>
            <a:r>
              <a:rPr lang="en-US" sz="2800" dirty="0"/>
              <a:t>Emission </a:t>
            </a:r>
            <a:r>
              <a:rPr lang="en-US" sz="2800" dirty="0" smtClean="0"/>
              <a:t>factor </a:t>
            </a:r>
            <a:r>
              <a:rPr lang="en-US" sz="2800" dirty="0"/>
              <a:t>d</a:t>
            </a:r>
            <a:r>
              <a:rPr lang="en-US" sz="2800" dirty="0" smtClean="0"/>
              <a:t>ata </a:t>
            </a:r>
            <a:r>
              <a:rPr lang="en-US" sz="2800" dirty="0"/>
              <a:t>(i.e., drilling &amp; compressor engines, well completions)</a:t>
            </a:r>
          </a:p>
          <a:p>
            <a:pPr lvl="1"/>
            <a:r>
              <a:rPr lang="en-US" sz="2400" dirty="0"/>
              <a:t>EPA (EPA’s GHG </a:t>
            </a:r>
            <a:r>
              <a:rPr lang="en-US" sz="2400" dirty="0" smtClean="0"/>
              <a:t>Reporting </a:t>
            </a:r>
            <a:r>
              <a:rPr lang="en-US" sz="2400" dirty="0"/>
              <a:t>P</a:t>
            </a:r>
            <a:r>
              <a:rPr lang="en-US" sz="2400" dirty="0" smtClean="0"/>
              <a:t>rogram</a:t>
            </a:r>
            <a:r>
              <a:rPr lang="en-US" sz="2400" dirty="0"/>
              <a:t>, AP-42, FIRE, SPECIATE, Equipment Leaks Protocol)</a:t>
            </a:r>
          </a:p>
          <a:p>
            <a:pPr lvl="1"/>
            <a:r>
              <a:rPr lang="en-US" sz="2400" dirty="0"/>
              <a:t>API (American Petroleum Institute)</a:t>
            </a:r>
          </a:p>
          <a:p>
            <a:pPr lvl="1"/>
            <a:r>
              <a:rPr lang="en-US" sz="2400" dirty="0"/>
              <a:t>ANGA (America’s Natural Gas Alliance)</a:t>
            </a:r>
          </a:p>
          <a:p>
            <a:pPr lvl="1"/>
            <a:r>
              <a:rPr lang="en-US" sz="2400" dirty="0"/>
              <a:t>NONROAD model</a:t>
            </a:r>
          </a:p>
          <a:p>
            <a:pPr lvl="1"/>
            <a:r>
              <a:rPr lang="en-US" sz="2400" dirty="0"/>
              <a:t>Other sources (e.g., </a:t>
            </a:r>
            <a:r>
              <a:rPr lang="en-US" sz="2400" dirty="0" err="1"/>
              <a:t>CenRAP</a:t>
            </a:r>
            <a:r>
              <a:rPr lang="en-US" sz="2400" dirty="0"/>
              <a:t> (Central Region Air Planning Association), TCEQ (Texas Commission on Environmental Quality), Climate Registry)</a:t>
            </a:r>
          </a:p>
          <a:p>
            <a:endParaRPr lang="en-US" dirty="0"/>
          </a:p>
        </p:txBody>
      </p:sp>
      <p:sp>
        <p:nvSpPr>
          <p:cNvPr id="4" name="Slide Number Placeholder 3"/>
          <p:cNvSpPr>
            <a:spLocks noGrp="1"/>
          </p:cNvSpPr>
          <p:nvPr>
            <p:ph type="sldNum" sz="quarter" idx="12"/>
          </p:nvPr>
        </p:nvSpPr>
        <p:spPr/>
        <p:txBody>
          <a:bodyPr/>
          <a:lstStyle/>
          <a:p>
            <a:fld id="{822509F9-3FF5-466A-8636-BBF828F85C25}" type="slidenum">
              <a:rPr lang="en-US" smtClean="0"/>
              <a:pPr/>
              <a:t>13</a:t>
            </a:fld>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Tool Outputs &amp; Documentation</a:t>
            </a:r>
            <a:endParaRPr lang="en-US" dirty="0"/>
          </a:p>
        </p:txBody>
      </p:sp>
      <p:sp>
        <p:nvSpPr>
          <p:cNvPr id="3" name="Content Placeholder 2"/>
          <p:cNvSpPr>
            <a:spLocks noGrp="1"/>
          </p:cNvSpPr>
          <p:nvPr>
            <p:ph idx="1"/>
          </p:nvPr>
        </p:nvSpPr>
        <p:spPr>
          <a:xfrm>
            <a:off x="361950" y="1530220"/>
            <a:ext cx="10134600" cy="4646743"/>
          </a:xfrm>
        </p:spPr>
        <p:txBody>
          <a:bodyPr>
            <a:normAutofit fontScale="55000" lnSpcReduction="20000"/>
          </a:bodyPr>
          <a:lstStyle/>
          <a:p>
            <a:pPr lvl="1"/>
            <a:endParaRPr lang="en-US" dirty="0" smtClean="0"/>
          </a:p>
          <a:p>
            <a:r>
              <a:rPr lang="en-US" sz="4200" dirty="0"/>
              <a:t>Data exported in EIS (Emission Inventory System) format</a:t>
            </a:r>
          </a:p>
          <a:p>
            <a:pPr lvl="1"/>
            <a:r>
              <a:rPr lang="en-US" sz="3600" dirty="0" smtClean="0"/>
              <a:t>County-process-pollutant</a:t>
            </a:r>
          </a:p>
          <a:p>
            <a:pPr lvl="1"/>
            <a:r>
              <a:rPr lang="en-US" sz="3600" dirty="0" smtClean="0"/>
              <a:t>Converting emission </a:t>
            </a:r>
            <a:r>
              <a:rPr lang="en-US" sz="3600" dirty="0"/>
              <a:t>data to EIS format traditionally has been a hurdle for state inventory submitters</a:t>
            </a:r>
          </a:p>
          <a:p>
            <a:r>
              <a:rPr lang="en-US" sz="4200" dirty="0"/>
              <a:t>Point source subtraction </a:t>
            </a:r>
          </a:p>
          <a:p>
            <a:pPr lvl="1"/>
            <a:r>
              <a:rPr lang="en-US" sz="3800" dirty="0"/>
              <a:t>User can subtract out point source contributions to prevent double counting</a:t>
            </a:r>
          </a:p>
          <a:p>
            <a:r>
              <a:rPr lang="en-US" sz="4200" dirty="0"/>
              <a:t>Summary queries</a:t>
            </a:r>
          </a:p>
          <a:p>
            <a:r>
              <a:rPr lang="en-US" sz="4200" dirty="0"/>
              <a:t>Basin factor and inputs activity glossaries</a:t>
            </a:r>
          </a:p>
          <a:p>
            <a:r>
              <a:rPr lang="en-US" sz="4200" dirty="0"/>
              <a:t>Master references </a:t>
            </a:r>
            <a:r>
              <a:rPr lang="en-US" sz="4200" dirty="0" smtClean="0"/>
              <a:t>table in tool identifies sources of all input data</a:t>
            </a:r>
            <a:endParaRPr lang="en-US" sz="4200" dirty="0"/>
          </a:p>
          <a:p>
            <a:r>
              <a:rPr lang="en-US" sz="4200" dirty="0"/>
              <a:t>Documentation of methodologies</a:t>
            </a:r>
          </a:p>
          <a:p>
            <a:r>
              <a:rPr lang="en-US" sz="4200" dirty="0"/>
              <a:t>Directions on how to use tool</a:t>
            </a:r>
          </a:p>
        </p:txBody>
      </p:sp>
      <p:sp>
        <p:nvSpPr>
          <p:cNvPr id="4" name="Slide Number Placeholder 3"/>
          <p:cNvSpPr>
            <a:spLocks noGrp="1"/>
          </p:cNvSpPr>
          <p:nvPr>
            <p:ph type="sldNum" sz="quarter" idx="12"/>
          </p:nvPr>
        </p:nvSpPr>
        <p:spPr/>
        <p:txBody>
          <a:bodyPr/>
          <a:lstStyle/>
          <a:p>
            <a:fld id="{822509F9-3FF5-466A-8636-BBF828F85C25}" type="slidenum">
              <a:rPr lang="en-US" smtClean="0"/>
              <a:pPr/>
              <a:t>14</a:t>
            </a:fld>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822509F9-3FF5-466A-8636-BBF828F85C25}" type="slidenum">
              <a:rPr lang="en-US" smtClean="0"/>
              <a:pPr/>
              <a:t>15</a:t>
            </a:fld>
            <a:endParaRPr lang="en-US" dirty="0"/>
          </a:p>
        </p:txBody>
      </p:sp>
      <p:grpSp>
        <p:nvGrpSpPr>
          <p:cNvPr id="14" name="Group 13"/>
          <p:cNvGrpSpPr/>
          <p:nvPr/>
        </p:nvGrpSpPr>
        <p:grpSpPr>
          <a:xfrm>
            <a:off x="6096000" y="1294732"/>
            <a:ext cx="5897428" cy="3887505"/>
            <a:chOff x="4435529" y="1796222"/>
            <a:chExt cx="4397923" cy="2909993"/>
          </a:xfrm>
        </p:grpSpPr>
        <p:pic>
          <p:nvPicPr>
            <p:cNvPr id="15" name="Picture 5"/>
            <p:cNvPicPr>
              <a:picLocks noChangeAspect="1" noChangeArrowheads="1"/>
            </p:cNvPicPr>
            <p:nvPr/>
          </p:nvPicPr>
          <p:blipFill>
            <a:blip r:embed="rId2" cstate="print"/>
            <a:srcRect/>
            <a:stretch>
              <a:fillRect/>
            </a:stretch>
          </p:blipFill>
          <p:spPr bwMode="auto">
            <a:xfrm>
              <a:off x="4435529" y="1994870"/>
              <a:ext cx="4397923" cy="2711345"/>
            </a:xfrm>
            <a:prstGeom prst="rect">
              <a:avLst/>
            </a:prstGeom>
            <a:noFill/>
            <a:ln w="9525">
              <a:noFill/>
              <a:miter lim="800000"/>
              <a:headEnd/>
              <a:tailEnd/>
            </a:ln>
          </p:spPr>
        </p:pic>
        <p:sp>
          <p:nvSpPr>
            <p:cNvPr id="16" name="TextBox 15"/>
            <p:cNvSpPr txBox="1"/>
            <p:nvPr/>
          </p:nvSpPr>
          <p:spPr>
            <a:xfrm>
              <a:off x="6096001" y="1796222"/>
              <a:ext cx="1301959" cy="461665"/>
            </a:xfrm>
            <a:prstGeom prst="rect">
              <a:avLst/>
            </a:prstGeom>
            <a:noFill/>
          </p:spPr>
          <p:txBody>
            <a:bodyPr wrap="none" rtlCol="0">
              <a:spAutoFit/>
            </a:bodyPr>
            <a:lstStyle/>
            <a:p>
              <a:r>
                <a:rPr lang="en-US" sz="2400" dirty="0"/>
                <a:t>2011 NEI</a:t>
              </a:r>
            </a:p>
          </p:txBody>
        </p:sp>
      </p:grpSp>
      <p:grpSp>
        <p:nvGrpSpPr>
          <p:cNvPr id="17" name="Group 16"/>
          <p:cNvGrpSpPr/>
          <p:nvPr/>
        </p:nvGrpSpPr>
        <p:grpSpPr>
          <a:xfrm>
            <a:off x="0" y="997578"/>
            <a:ext cx="6497258" cy="4880123"/>
            <a:chOff x="0" y="1540319"/>
            <a:chExt cx="4731488" cy="3666784"/>
          </a:xfrm>
        </p:grpSpPr>
        <p:pic>
          <p:nvPicPr>
            <p:cNvPr id="18" name="Picture 17" descr="oilandgasnox_08v3_061313.jpg"/>
            <p:cNvPicPr>
              <a:picLocks noChangeAspect="1"/>
            </p:cNvPicPr>
            <p:nvPr/>
          </p:nvPicPr>
          <p:blipFill>
            <a:blip r:embed="rId3" cstate="print"/>
            <a:stretch>
              <a:fillRect/>
            </a:stretch>
          </p:blipFill>
          <p:spPr>
            <a:xfrm>
              <a:off x="0" y="1540319"/>
              <a:ext cx="4731488" cy="3666784"/>
            </a:xfrm>
            <a:prstGeom prst="rect">
              <a:avLst/>
            </a:prstGeom>
          </p:spPr>
        </p:pic>
        <p:sp>
          <p:nvSpPr>
            <p:cNvPr id="19" name="Rectangle 18"/>
            <p:cNvSpPr/>
            <p:nvPr/>
          </p:nvSpPr>
          <p:spPr bwMode="auto">
            <a:xfrm>
              <a:off x="148856" y="1626786"/>
              <a:ext cx="2052084" cy="255182"/>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84" charset="-128"/>
              </a:endParaRPr>
            </a:p>
          </p:txBody>
        </p:sp>
        <p:sp>
          <p:nvSpPr>
            <p:cNvPr id="20" name="TextBox 19"/>
            <p:cNvSpPr txBox="1"/>
            <p:nvPr/>
          </p:nvSpPr>
          <p:spPr>
            <a:xfrm>
              <a:off x="1633869" y="1766060"/>
              <a:ext cx="1301959" cy="461665"/>
            </a:xfrm>
            <a:prstGeom prst="rect">
              <a:avLst/>
            </a:prstGeom>
            <a:noFill/>
          </p:spPr>
          <p:txBody>
            <a:bodyPr wrap="none" rtlCol="0">
              <a:spAutoFit/>
            </a:bodyPr>
            <a:lstStyle/>
            <a:p>
              <a:r>
                <a:rPr lang="en-US" sz="2400" dirty="0"/>
                <a:t>2008 NEI</a:t>
              </a:r>
            </a:p>
          </p:txBody>
        </p:sp>
      </p:grpSp>
      <p:grpSp>
        <p:nvGrpSpPr>
          <p:cNvPr id="21" name="Group 20"/>
          <p:cNvGrpSpPr/>
          <p:nvPr/>
        </p:nvGrpSpPr>
        <p:grpSpPr>
          <a:xfrm>
            <a:off x="2500171" y="5204292"/>
            <a:ext cx="3062589" cy="1346817"/>
            <a:chOff x="1233735" y="4343400"/>
            <a:chExt cx="2766048" cy="1132429"/>
          </a:xfrm>
        </p:grpSpPr>
        <p:grpSp>
          <p:nvGrpSpPr>
            <p:cNvPr id="22" name="Group 18"/>
            <p:cNvGrpSpPr/>
            <p:nvPr/>
          </p:nvGrpSpPr>
          <p:grpSpPr>
            <a:xfrm>
              <a:off x="1233735" y="4343400"/>
              <a:ext cx="2766048" cy="1132429"/>
              <a:chOff x="1233735" y="4343400"/>
              <a:chExt cx="2766048" cy="1132429"/>
            </a:xfrm>
          </p:grpSpPr>
          <p:sp>
            <p:nvSpPr>
              <p:cNvPr id="29" name="TextBox 28"/>
              <p:cNvSpPr txBox="1"/>
              <p:nvPr/>
            </p:nvSpPr>
            <p:spPr>
              <a:xfrm>
                <a:off x="2286000" y="4343400"/>
                <a:ext cx="1713783" cy="1047167"/>
              </a:xfrm>
              <a:prstGeom prst="rect">
                <a:avLst/>
              </a:prstGeom>
              <a:solidFill>
                <a:schemeClr val="bg1"/>
              </a:solidFill>
            </p:spPr>
            <p:txBody>
              <a:bodyPr wrap="none" rtlCol="0">
                <a:spAutoFit/>
              </a:bodyPr>
              <a:lstStyle/>
              <a:p>
                <a:r>
                  <a:rPr lang="en-US" sz="1400" b="1" dirty="0">
                    <a:latin typeface="Arial" pitchFamily="34" charset="0"/>
                    <a:cs typeface="Arial" pitchFamily="34" charset="0"/>
                  </a:rPr>
                  <a:t>&gt;= 0 to &lt;= 100 TPY</a:t>
                </a:r>
              </a:p>
              <a:p>
                <a:r>
                  <a:rPr lang="en-US" sz="1400" b="1" dirty="0">
                    <a:latin typeface="Arial" pitchFamily="34" charset="0"/>
                    <a:cs typeface="Arial" pitchFamily="34" charset="0"/>
                  </a:rPr>
                  <a:t>&gt;100 to &lt;= 500</a:t>
                </a:r>
              </a:p>
              <a:p>
                <a:r>
                  <a:rPr lang="en-US" sz="1400" b="1" dirty="0">
                    <a:latin typeface="Arial" pitchFamily="34" charset="0"/>
                    <a:cs typeface="Arial" pitchFamily="34" charset="0"/>
                  </a:rPr>
                  <a:t>&gt;500 to &lt;= 2,500</a:t>
                </a:r>
              </a:p>
              <a:p>
                <a:r>
                  <a:rPr lang="en-US" sz="1400" b="1" dirty="0">
                    <a:latin typeface="Arial" pitchFamily="34" charset="0"/>
                    <a:cs typeface="Arial" pitchFamily="34" charset="0"/>
                  </a:rPr>
                  <a:t>&gt;2,500 to &lt;= 10,000</a:t>
                </a:r>
              </a:p>
              <a:p>
                <a:r>
                  <a:rPr lang="en-US" sz="1400" b="1" dirty="0">
                    <a:latin typeface="Arial" pitchFamily="34" charset="0"/>
                    <a:cs typeface="Arial" pitchFamily="34" charset="0"/>
                  </a:rPr>
                  <a:t>&gt;10,000</a:t>
                </a:r>
              </a:p>
            </p:txBody>
          </p:sp>
          <p:sp>
            <p:nvSpPr>
              <p:cNvPr id="30" name="Rectangle 29"/>
              <p:cNvSpPr/>
              <p:nvPr/>
            </p:nvSpPr>
            <p:spPr>
              <a:xfrm>
                <a:off x="1233735" y="4360578"/>
                <a:ext cx="1054908" cy="11152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19"/>
            <p:cNvGrpSpPr/>
            <p:nvPr/>
          </p:nvGrpSpPr>
          <p:grpSpPr>
            <a:xfrm>
              <a:off x="1481279" y="4440745"/>
              <a:ext cx="838200" cy="957580"/>
              <a:chOff x="1481279" y="4440745"/>
              <a:chExt cx="838200" cy="957580"/>
            </a:xfrm>
          </p:grpSpPr>
          <p:sp>
            <p:nvSpPr>
              <p:cNvPr id="24" name="Rectangle 23"/>
              <p:cNvSpPr/>
              <p:nvPr/>
            </p:nvSpPr>
            <p:spPr>
              <a:xfrm>
                <a:off x="1481279" y="4440745"/>
                <a:ext cx="838200" cy="120687"/>
              </a:xfrm>
              <a:prstGeom prst="rect">
                <a:avLst/>
              </a:prstGeom>
              <a:solidFill>
                <a:srgbClr val="CCFFFF"/>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1481279" y="4646005"/>
                <a:ext cx="838200" cy="120687"/>
              </a:xfrm>
              <a:prstGeom prst="rect">
                <a:avLst/>
              </a:prstGeom>
              <a:solidFill>
                <a:srgbClr val="0000FF"/>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1481279" y="4856550"/>
                <a:ext cx="838200" cy="120687"/>
              </a:xfrm>
              <a:prstGeom prst="rect">
                <a:avLst/>
              </a:prstGeom>
              <a:solidFill>
                <a:srgbClr val="0066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1481279" y="5067094"/>
                <a:ext cx="838200" cy="120687"/>
              </a:xfrm>
              <a:prstGeom prst="rect">
                <a:avLst/>
              </a:prstGeom>
              <a:solidFill>
                <a:srgbClr val="F2800E"/>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1481279" y="5277638"/>
                <a:ext cx="838200" cy="120687"/>
              </a:xfrm>
              <a:prstGeom prst="rect">
                <a:avLst/>
              </a:prstGeom>
              <a:solidFill>
                <a:srgbClr val="FF0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 name="Title 5"/>
          <p:cNvSpPr txBox="1">
            <a:spLocks/>
          </p:cNvSpPr>
          <p:nvPr/>
        </p:nvSpPr>
        <p:spPr>
          <a:xfrm>
            <a:off x="1009650" y="517691"/>
            <a:ext cx="9201150" cy="899947"/>
          </a:xfrm>
          <a:prstGeom prst="rect">
            <a:avLst/>
          </a:prstGeom>
        </p:spPr>
        <p:txBody>
          <a:bodyPr>
            <a:normAutofit fontScale="97500"/>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r>
              <a:rPr lang="en-US" dirty="0"/>
              <a:t>Oil and Gas </a:t>
            </a:r>
            <a:r>
              <a:rPr lang="en-US" dirty="0" err="1"/>
              <a:t>NOx</a:t>
            </a:r>
            <a:r>
              <a:rPr lang="en-US" dirty="0"/>
              <a:t>:</a:t>
            </a:r>
            <a:r>
              <a:rPr lang="en-US" sz="3300" dirty="0"/>
              <a:t> </a:t>
            </a:r>
            <a:r>
              <a:rPr lang="en-US" dirty="0"/>
              <a:t>2008 versus 2011</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822509F9-3FF5-466A-8636-BBF828F85C25}" type="slidenum">
              <a:rPr lang="en-US" smtClean="0"/>
              <a:pPr/>
              <a:t>16</a:t>
            </a:fld>
            <a:endParaRPr lang="en-US" dirty="0"/>
          </a:p>
        </p:txBody>
      </p:sp>
      <p:grpSp>
        <p:nvGrpSpPr>
          <p:cNvPr id="14" name="Group 13"/>
          <p:cNvGrpSpPr/>
          <p:nvPr/>
        </p:nvGrpSpPr>
        <p:grpSpPr>
          <a:xfrm>
            <a:off x="6007495" y="1655157"/>
            <a:ext cx="5964462" cy="3762263"/>
            <a:chOff x="4435529" y="1796222"/>
            <a:chExt cx="4397923" cy="2909993"/>
          </a:xfrm>
        </p:grpSpPr>
        <p:pic>
          <p:nvPicPr>
            <p:cNvPr id="15" name="Picture 5"/>
            <p:cNvPicPr>
              <a:picLocks noChangeAspect="1" noChangeArrowheads="1"/>
            </p:cNvPicPr>
            <p:nvPr/>
          </p:nvPicPr>
          <p:blipFill>
            <a:blip r:embed="rId2" cstate="print"/>
            <a:srcRect/>
            <a:stretch>
              <a:fillRect/>
            </a:stretch>
          </p:blipFill>
          <p:spPr bwMode="auto">
            <a:xfrm>
              <a:off x="4435529" y="1994870"/>
              <a:ext cx="4397923" cy="2711345"/>
            </a:xfrm>
            <a:prstGeom prst="rect">
              <a:avLst/>
            </a:prstGeom>
            <a:noFill/>
            <a:ln w="9525">
              <a:noFill/>
              <a:miter lim="800000"/>
              <a:headEnd/>
              <a:tailEnd/>
            </a:ln>
          </p:spPr>
        </p:pic>
        <p:sp>
          <p:nvSpPr>
            <p:cNvPr id="16" name="TextBox 15"/>
            <p:cNvSpPr txBox="1"/>
            <p:nvPr/>
          </p:nvSpPr>
          <p:spPr>
            <a:xfrm>
              <a:off x="6096001" y="1796222"/>
              <a:ext cx="1301959" cy="461665"/>
            </a:xfrm>
            <a:prstGeom prst="rect">
              <a:avLst/>
            </a:prstGeom>
            <a:noFill/>
          </p:spPr>
          <p:txBody>
            <a:bodyPr wrap="none" rtlCol="0">
              <a:spAutoFit/>
            </a:bodyPr>
            <a:lstStyle/>
            <a:p>
              <a:r>
                <a:rPr lang="en-US" sz="2400" dirty="0"/>
                <a:t>2011 NEI</a:t>
              </a:r>
            </a:p>
          </p:txBody>
        </p:sp>
      </p:grpSp>
      <p:grpSp>
        <p:nvGrpSpPr>
          <p:cNvPr id="17" name="Group 16"/>
          <p:cNvGrpSpPr/>
          <p:nvPr/>
        </p:nvGrpSpPr>
        <p:grpSpPr>
          <a:xfrm>
            <a:off x="193844" y="1541930"/>
            <a:ext cx="5695651" cy="4801576"/>
            <a:chOff x="0" y="1540319"/>
            <a:chExt cx="4731488" cy="3666784"/>
          </a:xfrm>
        </p:grpSpPr>
        <p:pic>
          <p:nvPicPr>
            <p:cNvPr id="18" name="Picture 17" descr="oilandgasnox_08v3_061313.jpg"/>
            <p:cNvPicPr>
              <a:picLocks noChangeAspect="1"/>
            </p:cNvPicPr>
            <p:nvPr/>
          </p:nvPicPr>
          <p:blipFill>
            <a:blip r:embed="rId3" cstate="print"/>
            <a:stretch>
              <a:fillRect/>
            </a:stretch>
          </p:blipFill>
          <p:spPr>
            <a:xfrm>
              <a:off x="0" y="1540319"/>
              <a:ext cx="4731488" cy="3666784"/>
            </a:xfrm>
            <a:prstGeom prst="rect">
              <a:avLst/>
            </a:prstGeom>
          </p:spPr>
        </p:pic>
        <p:sp>
          <p:nvSpPr>
            <p:cNvPr id="19" name="Rectangle 18"/>
            <p:cNvSpPr/>
            <p:nvPr/>
          </p:nvSpPr>
          <p:spPr bwMode="auto">
            <a:xfrm>
              <a:off x="148856" y="1626786"/>
              <a:ext cx="2052084" cy="255182"/>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84" charset="-128"/>
              </a:endParaRPr>
            </a:p>
          </p:txBody>
        </p:sp>
        <p:sp>
          <p:nvSpPr>
            <p:cNvPr id="20" name="TextBox 19"/>
            <p:cNvSpPr txBox="1"/>
            <p:nvPr/>
          </p:nvSpPr>
          <p:spPr>
            <a:xfrm>
              <a:off x="1633869" y="1766060"/>
              <a:ext cx="1301959" cy="461665"/>
            </a:xfrm>
            <a:prstGeom prst="rect">
              <a:avLst/>
            </a:prstGeom>
            <a:noFill/>
          </p:spPr>
          <p:txBody>
            <a:bodyPr wrap="none" rtlCol="0">
              <a:spAutoFit/>
            </a:bodyPr>
            <a:lstStyle/>
            <a:p>
              <a:r>
                <a:rPr lang="en-US" sz="2400" dirty="0"/>
                <a:t>2008 NEI</a:t>
              </a:r>
            </a:p>
          </p:txBody>
        </p:sp>
      </p:grpSp>
      <p:grpSp>
        <p:nvGrpSpPr>
          <p:cNvPr id="21" name="Group 20"/>
          <p:cNvGrpSpPr/>
          <p:nvPr/>
        </p:nvGrpSpPr>
        <p:grpSpPr>
          <a:xfrm>
            <a:off x="2089390" y="5587874"/>
            <a:ext cx="2918934" cy="1264777"/>
            <a:chOff x="1233735" y="4343400"/>
            <a:chExt cx="2766048" cy="1132429"/>
          </a:xfrm>
        </p:grpSpPr>
        <p:grpSp>
          <p:nvGrpSpPr>
            <p:cNvPr id="22" name="Group 18"/>
            <p:cNvGrpSpPr/>
            <p:nvPr/>
          </p:nvGrpSpPr>
          <p:grpSpPr>
            <a:xfrm>
              <a:off x="1233735" y="4343400"/>
              <a:ext cx="2766048" cy="1132429"/>
              <a:chOff x="1233735" y="4343400"/>
              <a:chExt cx="2766048" cy="1132429"/>
            </a:xfrm>
          </p:grpSpPr>
          <p:sp>
            <p:nvSpPr>
              <p:cNvPr id="29" name="TextBox 28"/>
              <p:cNvSpPr txBox="1"/>
              <p:nvPr/>
            </p:nvSpPr>
            <p:spPr>
              <a:xfrm>
                <a:off x="2286000" y="4343400"/>
                <a:ext cx="1713783" cy="1047167"/>
              </a:xfrm>
              <a:prstGeom prst="rect">
                <a:avLst/>
              </a:prstGeom>
              <a:solidFill>
                <a:schemeClr val="bg1"/>
              </a:solidFill>
            </p:spPr>
            <p:txBody>
              <a:bodyPr wrap="none" rtlCol="0">
                <a:spAutoFit/>
              </a:bodyPr>
              <a:lstStyle/>
              <a:p>
                <a:r>
                  <a:rPr lang="en-US" sz="1400" b="1" dirty="0">
                    <a:latin typeface="Arial" pitchFamily="34" charset="0"/>
                    <a:cs typeface="Arial" pitchFamily="34" charset="0"/>
                  </a:rPr>
                  <a:t>&gt;= 0 to &lt;= 100 TPY</a:t>
                </a:r>
              </a:p>
              <a:p>
                <a:r>
                  <a:rPr lang="en-US" sz="1400" b="1" dirty="0">
                    <a:latin typeface="Arial" pitchFamily="34" charset="0"/>
                    <a:cs typeface="Arial" pitchFamily="34" charset="0"/>
                  </a:rPr>
                  <a:t>&gt;100 to &lt;= 500</a:t>
                </a:r>
              </a:p>
              <a:p>
                <a:r>
                  <a:rPr lang="en-US" sz="1400" b="1" dirty="0">
                    <a:latin typeface="Arial" pitchFamily="34" charset="0"/>
                    <a:cs typeface="Arial" pitchFamily="34" charset="0"/>
                  </a:rPr>
                  <a:t>&gt;500 to &lt;= 2,500</a:t>
                </a:r>
              </a:p>
              <a:p>
                <a:r>
                  <a:rPr lang="en-US" sz="1400" b="1" dirty="0">
                    <a:latin typeface="Arial" pitchFamily="34" charset="0"/>
                    <a:cs typeface="Arial" pitchFamily="34" charset="0"/>
                  </a:rPr>
                  <a:t>&gt;2,500 to &lt;= 10,000</a:t>
                </a:r>
              </a:p>
              <a:p>
                <a:r>
                  <a:rPr lang="en-US" sz="1400" b="1" dirty="0">
                    <a:latin typeface="Arial" pitchFamily="34" charset="0"/>
                    <a:cs typeface="Arial" pitchFamily="34" charset="0"/>
                  </a:rPr>
                  <a:t>&gt;10,000</a:t>
                </a:r>
              </a:p>
            </p:txBody>
          </p:sp>
          <p:sp>
            <p:nvSpPr>
              <p:cNvPr id="30" name="Rectangle 29"/>
              <p:cNvSpPr/>
              <p:nvPr/>
            </p:nvSpPr>
            <p:spPr>
              <a:xfrm>
                <a:off x="1233735" y="4360577"/>
                <a:ext cx="1054908" cy="11152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19"/>
            <p:cNvGrpSpPr/>
            <p:nvPr/>
          </p:nvGrpSpPr>
          <p:grpSpPr>
            <a:xfrm>
              <a:off x="1481279" y="4440745"/>
              <a:ext cx="838200" cy="957580"/>
              <a:chOff x="1481279" y="4440745"/>
              <a:chExt cx="838200" cy="957580"/>
            </a:xfrm>
          </p:grpSpPr>
          <p:sp>
            <p:nvSpPr>
              <p:cNvPr id="24" name="Rectangle 23"/>
              <p:cNvSpPr/>
              <p:nvPr/>
            </p:nvSpPr>
            <p:spPr>
              <a:xfrm>
                <a:off x="1481279" y="4440745"/>
                <a:ext cx="838200" cy="120687"/>
              </a:xfrm>
              <a:prstGeom prst="rect">
                <a:avLst/>
              </a:prstGeom>
              <a:solidFill>
                <a:srgbClr val="CCFFFF"/>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1481279" y="4646005"/>
                <a:ext cx="838200" cy="120687"/>
              </a:xfrm>
              <a:prstGeom prst="rect">
                <a:avLst/>
              </a:prstGeom>
              <a:solidFill>
                <a:srgbClr val="0000FF"/>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1481279" y="4856550"/>
                <a:ext cx="838200" cy="120687"/>
              </a:xfrm>
              <a:prstGeom prst="rect">
                <a:avLst/>
              </a:prstGeom>
              <a:solidFill>
                <a:srgbClr val="0066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1481279" y="5067094"/>
                <a:ext cx="838200" cy="120687"/>
              </a:xfrm>
              <a:prstGeom prst="rect">
                <a:avLst/>
              </a:prstGeom>
              <a:solidFill>
                <a:srgbClr val="F2800E"/>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1481279" y="5277638"/>
                <a:ext cx="838200" cy="120687"/>
              </a:xfrm>
              <a:prstGeom prst="rect">
                <a:avLst/>
              </a:prstGeom>
              <a:solidFill>
                <a:srgbClr val="FF0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 name="Title 5"/>
          <p:cNvSpPr txBox="1">
            <a:spLocks/>
          </p:cNvSpPr>
          <p:nvPr/>
        </p:nvSpPr>
        <p:spPr>
          <a:xfrm>
            <a:off x="1009650" y="517691"/>
            <a:ext cx="9201150" cy="899947"/>
          </a:xfrm>
          <a:prstGeom prst="rect">
            <a:avLst/>
          </a:prstGeom>
        </p:spPr>
        <p:txBody>
          <a:bodyPr>
            <a:normAutofit fontScale="97500"/>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r>
              <a:rPr lang="en-US" dirty="0"/>
              <a:t>Oil and Gas </a:t>
            </a:r>
            <a:r>
              <a:rPr lang="en-US" dirty="0" err="1"/>
              <a:t>NOx</a:t>
            </a:r>
            <a:r>
              <a:rPr lang="en-US" dirty="0"/>
              <a:t>:</a:t>
            </a:r>
            <a:r>
              <a:rPr lang="en-US" sz="3300" dirty="0"/>
              <a:t> </a:t>
            </a:r>
            <a:r>
              <a:rPr lang="en-US" dirty="0"/>
              <a:t>2008 versus 2011</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67019" y="0"/>
            <a:ext cx="8857962" cy="6858000"/>
          </a:xfrm>
          <a:prstGeom prst="rect">
            <a:avLst/>
          </a:prstGeom>
        </p:spPr>
      </p:pic>
    </p:spTree>
    <p:extLst>
      <p:ext uri="{BB962C8B-B14F-4D97-AF65-F5344CB8AC3E}">
        <p14:creationId xmlns:p14="http://schemas.microsoft.com/office/powerpoint/2010/main" val="30572525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smtClean="0"/>
              <a:t>Today</a:t>
            </a:r>
            <a:endParaRPr lang="en-US" sz="6000" dirty="0"/>
          </a:p>
        </p:txBody>
      </p:sp>
      <p:sp>
        <p:nvSpPr>
          <p:cNvPr id="3" name="Content Placeholder 2"/>
          <p:cNvSpPr>
            <a:spLocks noGrp="1"/>
          </p:cNvSpPr>
          <p:nvPr>
            <p:ph idx="1"/>
          </p:nvPr>
        </p:nvSpPr>
        <p:spPr/>
        <p:txBody>
          <a:bodyPr>
            <a:normAutofit/>
          </a:bodyPr>
          <a:lstStyle/>
          <a:p>
            <a:r>
              <a:rPr lang="en-US" sz="3200" dirty="0" smtClean="0"/>
              <a:t>NEI – brief description</a:t>
            </a:r>
          </a:p>
          <a:p>
            <a:r>
              <a:rPr lang="en-US" sz="3200" dirty="0" smtClean="0"/>
              <a:t>Oil &amp; Gas Estimation Tool</a:t>
            </a:r>
          </a:p>
          <a:p>
            <a:pPr lvl="1"/>
            <a:r>
              <a:rPr lang="en-US" sz="2800" dirty="0" smtClean="0"/>
              <a:t>Beginnings</a:t>
            </a:r>
          </a:p>
          <a:p>
            <a:pPr lvl="1"/>
            <a:r>
              <a:rPr lang="en-US" sz="2800" dirty="0" smtClean="0"/>
              <a:t>Features</a:t>
            </a:r>
          </a:p>
          <a:p>
            <a:pPr lvl="1"/>
            <a:r>
              <a:rPr lang="en-US" sz="2800" dirty="0" smtClean="0"/>
              <a:t>Results for 2011 NEI</a:t>
            </a:r>
          </a:p>
          <a:p>
            <a:r>
              <a:rPr lang="en-US" sz="3200" dirty="0" smtClean="0"/>
              <a:t>Opportunities for improvements</a:t>
            </a:r>
            <a:endParaRPr lang="en-US" sz="3200" dirty="0"/>
          </a:p>
        </p:txBody>
      </p:sp>
    </p:spTree>
    <p:extLst>
      <p:ext uri="{BB962C8B-B14F-4D97-AF65-F5344CB8AC3E}">
        <p14:creationId xmlns:p14="http://schemas.microsoft.com/office/powerpoint/2010/main" val="17173605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304800"/>
            <a:ext cx="8596668" cy="1625600"/>
          </a:xfrm>
        </p:spPr>
        <p:txBody>
          <a:bodyPr>
            <a:normAutofit/>
          </a:bodyPr>
          <a:lstStyle/>
          <a:p>
            <a:r>
              <a:rPr lang="en-US" sz="4000" dirty="0" smtClean="0"/>
              <a:t>National Emissions Inventory (NEI)</a:t>
            </a:r>
            <a:endParaRPr lang="en-US" sz="4000" dirty="0"/>
          </a:p>
        </p:txBody>
      </p:sp>
      <p:sp>
        <p:nvSpPr>
          <p:cNvPr id="3" name="Content Placeholder 2"/>
          <p:cNvSpPr>
            <a:spLocks noGrp="1"/>
          </p:cNvSpPr>
          <p:nvPr>
            <p:ph idx="1"/>
          </p:nvPr>
        </p:nvSpPr>
        <p:spPr>
          <a:xfrm>
            <a:off x="677334" y="1009650"/>
            <a:ext cx="8596668" cy="5031713"/>
          </a:xfrm>
        </p:spPr>
        <p:txBody>
          <a:bodyPr>
            <a:noAutofit/>
          </a:bodyPr>
          <a:lstStyle/>
          <a:p>
            <a:r>
              <a:rPr lang="en-US" sz="2000" dirty="0" smtClean="0"/>
              <a:t>The full NEI is on a 3-yr cycle (e.g. 2008, 2011, 2014) </a:t>
            </a:r>
          </a:p>
          <a:p>
            <a:pPr lvl="1"/>
            <a:r>
              <a:rPr lang="en-US" sz="1800" dirty="0" smtClean="0"/>
              <a:t>Point sources (facility-process for ~100,000 facilities)</a:t>
            </a:r>
          </a:p>
          <a:p>
            <a:pPr lvl="1"/>
            <a:r>
              <a:rPr lang="en-US" sz="1800" dirty="0" smtClean="0"/>
              <a:t>Nonpoint and mobile sources (county-process)</a:t>
            </a:r>
          </a:p>
          <a:p>
            <a:pPr lvl="1"/>
            <a:r>
              <a:rPr lang="en-US" sz="1800" dirty="0" smtClean="0"/>
              <a:t>Fires (daily/point)</a:t>
            </a:r>
          </a:p>
          <a:p>
            <a:pPr lvl="1"/>
            <a:r>
              <a:rPr lang="en-US" sz="1800" dirty="0" smtClean="0"/>
              <a:t>Biogenic soil and vegetation (county)</a:t>
            </a:r>
          </a:p>
          <a:p>
            <a:pPr>
              <a:spcBef>
                <a:spcPts val="1800"/>
              </a:spcBef>
            </a:pPr>
            <a:r>
              <a:rPr lang="en-US" sz="2000" dirty="0" smtClean="0"/>
              <a:t>States, locals, and tribes are required to submit CO, SO</a:t>
            </a:r>
            <a:r>
              <a:rPr lang="en-US" sz="2000" baseline="-25000" dirty="0" smtClean="0"/>
              <a:t>X</a:t>
            </a:r>
            <a:r>
              <a:rPr lang="en-US" sz="2000" dirty="0" smtClean="0"/>
              <a:t>, NO</a:t>
            </a:r>
            <a:r>
              <a:rPr lang="en-US" sz="2000" baseline="-25000" dirty="0" smtClean="0"/>
              <a:t>X</a:t>
            </a:r>
            <a:r>
              <a:rPr lang="en-US" sz="2000" dirty="0" smtClean="0"/>
              <a:t>, VOC, PM</a:t>
            </a:r>
            <a:r>
              <a:rPr lang="en-US" sz="2000" baseline="-25000" dirty="0" smtClean="0"/>
              <a:t>10</a:t>
            </a:r>
            <a:r>
              <a:rPr lang="en-US" sz="2000" dirty="0" smtClean="0"/>
              <a:t>, PM</a:t>
            </a:r>
            <a:r>
              <a:rPr lang="en-US" sz="2000" baseline="-25000" dirty="0" smtClean="0"/>
              <a:t>2.5</a:t>
            </a:r>
            <a:r>
              <a:rPr lang="en-US" sz="2000" dirty="0" smtClean="0"/>
              <a:t>, NH</a:t>
            </a:r>
            <a:r>
              <a:rPr lang="en-US" sz="2000" baseline="-25000" dirty="0" smtClean="0"/>
              <a:t>3,</a:t>
            </a:r>
            <a:r>
              <a:rPr lang="en-US" sz="2000" dirty="0" smtClean="0"/>
              <a:t>and Lead. </a:t>
            </a:r>
          </a:p>
          <a:p>
            <a:pPr lvl="1">
              <a:spcBef>
                <a:spcPts val="600"/>
              </a:spcBef>
            </a:pPr>
            <a:r>
              <a:rPr lang="en-US" sz="1800" dirty="0" smtClean="0"/>
              <a:t>Basis is </a:t>
            </a:r>
            <a:r>
              <a:rPr lang="en-US" sz="1800" dirty="0"/>
              <a:t>sections 110 and 172 of the Clean Air Act </a:t>
            </a:r>
            <a:endParaRPr lang="en-US" sz="1800" dirty="0" smtClean="0"/>
          </a:p>
          <a:p>
            <a:pPr lvl="1">
              <a:spcBef>
                <a:spcPts val="600"/>
              </a:spcBef>
            </a:pPr>
            <a:r>
              <a:rPr lang="en-US" sz="1800" dirty="0" smtClean="0"/>
              <a:t>Use CAA-based emissions thresholds for “</a:t>
            </a:r>
            <a:r>
              <a:rPr lang="en-US" sz="1800" dirty="0"/>
              <a:t>point.” </a:t>
            </a:r>
            <a:r>
              <a:rPr lang="en-US" sz="1800" dirty="0" smtClean="0"/>
              <a:t>States can go lower.</a:t>
            </a:r>
          </a:p>
          <a:p>
            <a:pPr>
              <a:spcBef>
                <a:spcPts val="1800"/>
              </a:spcBef>
            </a:pPr>
            <a:r>
              <a:rPr lang="en-US" sz="2000" dirty="0" smtClean="0"/>
              <a:t>States can voluntarily submit Hazardous Air Pollutants (HAPs) and GHGs to the NEI</a:t>
            </a:r>
          </a:p>
          <a:p>
            <a:pPr lvl="1"/>
            <a:r>
              <a:rPr lang="en-US" sz="1800" dirty="0" smtClean="0"/>
              <a:t>EPA augments the data to make HAPs more complete</a:t>
            </a:r>
          </a:p>
          <a:p>
            <a:pPr lvl="1"/>
            <a:r>
              <a:rPr lang="en-US" sz="1800" dirty="0" smtClean="0"/>
              <a:t>GHGs are not published in the public release of the NEI</a:t>
            </a:r>
          </a:p>
          <a:p>
            <a:pPr lvl="1"/>
            <a:r>
              <a:rPr lang="en-US" sz="1800" dirty="0" smtClean="0"/>
              <a:t>Toxics Release </a:t>
            </a:r>
            <a:r>
              <a:rPr lang="en-US" sz="1800" smtClean="0"/>
              <a:t>Inventory </a:t>
            </a:r>
            <a:r>
              <a:rPr lang="en-US" sz="1800" smtClean="0"/>
              <a:t>helps</a:t>
            </a:r>
            <a:endParaRPr lang="en-US" sz="1800" dirty="0" smtClean="0"/>
          </a:p>
        </p:txBody>
      </p:sp>
      <p:sp>
        <p:nvSpPr>
          <p:cNvPr id="4" name="Slide Number Placeholder 3"/>
          <p:cNvSpPr>
            <a:spLocks noGrp="1"/>
          </p:cNvSpPr>
          <p:nvPr>
            <p:ph type="sldNum" sz="quarter" idx="12"/>
          </p:nvPr>
        </p:nvSpPr>
        <p:spPr/>
        <p:txBody>
          <a:bodyPr/>
          <a:lstStyle/>
          <a:p>
            <a:fld id="{E86D01D0-0DA4-4C85-A193-14766BEBD4BE}" type="slidenum">
              <a:rPr lang="en-US" smtClean="0"/>
              <a:t>3</a:t>
            </a:fld>
            <a:endParaRPr lang="en-US"/>
          </a:p>
        </p:txBody>
      </p:sp>
    </p:spTree>
    <p:extLst>
      <p:ext uri="{BB962C8B-B14F-4D97-AF65-F5344CB8AC3E}">
        <p14:creationId xmlns:p14="http://schemas.microsoft.com/office/powerpoint/2010/main" val="31546689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NEI Categories</a:t>
            </a:r>
            <a:endParaRPr lang="en-US" dirty="0"/>
          </a:p>
        </p:txBody>
      </p:sp>
      <p:sp>
        <p:nvSpPr>
          <p:cNvPr id="3" name="Content Placeholder 2"/>
          <p:cNvSpPr>
            <a:spLocks noGrp="1"/>
          </p:cNvSpPr>
          <p:nvPr>
            <p:ph idx="1"/>
          </p:nvPr>
        </p:nvSpPr>
        <p:spPr>
          <a:xfrm>
            <a:off x="209550" y="1238250"/>
            <a:ext cx="11144250" cy="5132570"/>
          </a:xfrm>
        </p:spPr>
        <p:txBody>
          <a:bodyPr>
            <a:noAutofit/>
          </a:bodyPr>
          <a:lstStyle/>
          <a:p>
            <a:r>
              <a:rPr lang="en-US" dirty="0" smtClean="0"/>
              <a:t>All emissions to the atmosphere included, whether regulated or unregulated, all counties</a:t>
            </a:r>
          </a:p>
          <a:p>
            <a:pPr lvl="1"/>
            <a:r>
              <a:rPr lang="en-US" dirty="0" smtClean="0"/>
              <a:t>Electric power plants and industrial sources</a:t>
            </a:r>
          </a:p>
          <a:p>
            <a:pPr lvl="1"/>
            <a:r>
              <a:rPr lang="en-US" dirty="0" smtClean="0"/>
              <a:t>Universities, hospitals, landfills, other commercial sources</a:t>
            </a:r>
          </a:p>
          <a:p>
            <a:pPr lvl="1"/>
            <a:r>
              <a:rPr lang="en-US" dirty="0" smtClean="0"/>
              <a:t>Residential heating, gasoline fueling stations, dry cleaners, household solvent use</a:t>
            </a:r>
          </a:p>
          <a:p>
            <a:pPr lvl="1"/>
            <a:r>
              <a:rPr lang="en-US" dirty="0" smtClean="0"/>
              <a:t>Farm animal waste, fertilizer, and agricultural burning</a:t>
            </a:r>
          </a:p>
          <a:p>
            <a:pPr lvl="1"/>
            <a:r>
              <a:rPr lang="en-US" dirty="0" smtClean="0"/>
              <a:t>On-road vehicles – exhaust, evaporative, brake and tire wear, paved and unpaved road dust</a:t>
            </a:r>
          </a:p>
          <a:p>
            <a:pPr lvl="1"/>
            <a:r>
              <a:rPr lang="en-US" dirty="0" smtClean="0"/>
              <a:t>Non-road engines – e.g., farm equipment, mining equipment</a:t>
            </a:r>
          </a:p>
          <a:p>
            <a:pPr lvl="1"/>
            <a:r>
              <a:rPr lang="en-US" dirty="0" smtClean="0"/>
              <a:t>Aircraft, Ships, Railroads</a:t>
            </a:r>
          </a:p>
          <a:p>
            <a:pPr lvl="1"/>
            <a:r>
              <a:rPr lang="en-US" dirty="0" smtClean="0"/>
              <a:t>Wildfires and prescribed burning (forest management)</a:t>
            </a:r>
          </a:p>
          <a:p>
            <a:pPr lvl="1"/>
            <a:r>
              <a:rPr lang="en-US" dirty="0" err="1" smtClean="0"/>
              <a:t>Biogenics</a:t>
            </a:r>
            <a:r>
              <a:rPr lang="en-US" dirty="0" smtClean="0"/>
              <a:t> – soil and vegetation</a:t>
            </a:r>
          </a:p>
          <a:p>
            <a:pPr lvl="1"/>
            <a:endParaRPr lang="en-US" dirty="0" smtClean="0"/>
          </a:p>
          <a:p>
            <a:r>
              <a:rPr lang="en-US" dirty="0" smtClean="0"/>
              <a:t>Some not included, notably:</a:t>
            </a:r>
          </a:p>
          <a:p>
            <a:pPr lvl="1"/>
            <a:r>
              <a:rPr lang="en-US" dirty="0" smtClean="0"/>
              <a:t>Volcanoes and other natural geothermal (SO2, PM)</a:t>
            </a:r>
          </a:p>
          <a:p>
            <a:pPr lvl="1"/>
            <a:r>
              <a:rPr lang="en-US" dirty="0" smtClean="0"/>
              <a:t>Lightning </a:t>
            </a:r>
            <a:r>
              <a:rPr lang="en-US" dirty="0" err="1" smtClean="0"/>
              <a:t>NOx</a:t>
            </a:r>
            <a:endParaRPr lang="en-US" dirty="0"/>
          </a:p>
        </p:txBody>
      </p:sp>
      <p:sp>
        <p:nvSpPr>
          <p:cNvPr id="4" name="Slide Number Placeholder 3"/>
          <p:cNvSpPr>
            <a:spLocks noGrp="1"/>
          </p:cNvSpPr>
          <p:nvPr>
            <p:ph type="sldNum" sz="quarter" idx="12"/>
          </p:nvPr>
        </p:nvSpPr>
        <p:spPr/>
        <p:txBody>
          <a:bodyPr/>
          <a:lstStyle/>
          <a:p>
            <a:fld id="{E86D01D0-0DA4-4C85-A193-14766BEBD4BE}" type="slidenum">
              <a:rPr lang="en-US" smtClean="0"/>
              <a:t>4</a:t>
            </a:fld>
            <a:endParaRPr lang="en-US"/>
          </a:p>
        </p:txBody>
      </p:sp>
    </p:spTree>
    <p:extLst>
      <p:ext uri="{BB962C8B-B14F-4D97-AF65-F5344CB8AC3E}">
        <p14:creationId xmlns:p14="http://schemas.microsoft.com/office/powerpoint/2010/main" val="33416487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t>Four Key NEI Goals</a:t>
            </a:r>
            <a:endParaRPr lang="en-US" sz="4800" dirty="0"/>
          </a:p>
        </p:txBody>
      </p:sp>
      <p:sp>
        <p:nvSpPr>
          <p:cNvPr id="3" name="Content Placeholder 2"/>
          <p:cNvSpPr>
            <a:spLocks noGrp="1"/>
          </p:cNvSpPr>
          <p:nvPr>
            <p:ph idx="1"/>
          </p:nvPr>
        </p:nvSpPr>
        <p:spPr/>
        <p:txBody>
          <a:bodyPr/>
          <a:lstStyle/>
          <a:p>
            <a:pPr>
              <a:lnSpc>
                <a:spcPct val="150000"/>
              </a:lnSpc>
            </a:pPr>
            <a:r>
              <a:rPr lang="en-US" sz="2800" dirty="0" smtClean="0"/>
              <a:t>Complete</a:t>
            </a:r>
          </a:p>
          <a:p>
            <a:pPr>
              <a:lnSpc>
                <a:spcPct val="150000"/>
              </a:lnSpc>
            </a:pPr>
            <a:r>
              <a:rPr lang="en-US" sz="2800" dirty="0" smtClean="0"/>
              <a:t>Represents the year of the inventory</a:t>
            </a:r>
          </a:p>
          <a:p>
            <a:pPr>
              <a:lnSpc>
                <a:spcPct val="150000"/>
              </a:lnSpc>
              <a:spcAft>
                <a:spcPts val="1800"/>
              </a:spcAft>
            </a:pPr>
            <a:r>
              <a:rPr lang="en-US" sz="2800" dirty="0" smtClean="0"/>
              <a:t>Uses best available information</a:t>
            </a:r>
          </a:p>
          <a:p>
            <a:pPr>
              <a:lnSpc>
                <a:spcPct val="100000"/>
              </a:lnSpc>
            </a:pPr>
            <a:r>
              <a:rPr lang="en-US" sz="2800" dirty="0" smtClean="0"/>
              <a:t>Transparent - includes the emissions origin </a:t>
            </a:r>
            <a:br>
              <a:rPr lang="en-US" sz="2800" dirty="0" smtClean="0"/>
            </a:br>
            <a:r>
              <a:rPr lang="en-US" sz="2800" dirty="0" smtClean="0"/>
              <a:t>	(who provided, factor, activity, method)</a:t>
            </a:r>
          </a:p>
          <a:p>
            <a:endParaRPr lang="en-US" dirty="0"/>
          </a:p>
        </p:txBody>
      </p:sp>
      <p:sp>
        <p:nvSpPr>
          <p:cNvPr id="4" name="Slide Number Placeholder 3"/>
          <p:cNvSpPr>
            <a:spLocks noGrp="1"/>
          </p:cNvSpPr>
          <p:nvPr>
            <p:ph type="sldNum" sz="quarter" idx="12"/>
          </p:nvPr>
        </p:nvSpPr>
        <p:spPr/>
        <p:txBody>
          <a:bodyPr/>
          <a:lstStyle/>
          <a:p>
            <a:fld id="{E86D01D0-0DA4-4C85-A193-14766BEBD4BE}" type="slidenum">
              <a:rPr lang="en-US" smtClean="0"/>
              <a:t>5</a:t>
            </a:fld>
            <a:endParaRPr lang="en-US"/>
          </a:p>
        </p:txBody>
      </p:sp>
    </p:spTree>
    <p:extLst>
      <p:ext uri="{BB962C8B-B14F-4D97-AF65-F5344CB8AC3E}">
        <p14:creationId xmlns:p14="http://schemas.microsoft.com/office/powerpoint/2010/main" val="1294017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NEI Timeline – example 2014 NEI</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723557089"/>
              </p:ext>
            </p:extLst>
          </p:nvPr>
        </p:nvGraphicFramePr>
        <p:xfrm>
          <a:off x="1120775" y="1825625"/>
          <a:ext cx="10233025"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p:cNvSpPr>
            <a:spLocks noGrp="1"/>
          </p:cNvSpPr>
          <p:nvPr>
            <p:ph type="sldNum" sz="quarter" idx="12"/>
          </p:nvPr>
        </p:nvSpPr>
        <p:spPr/>
        <p:txBody>
          <a:bodyPr/>
          <a:lstStyle/>
          <a:p>
            <a:fld id="{E86D01D0-0DA4-4C85-A193-14766BEBD4BE}" type="slidenum">
              <a:rPr lang="en-US" smtClean="0"/>
              <a:t>6</a:t>
            </a:fld>
            <a:endParaRPr lang="en-US"/>
          </a:p>
        </p:txBody>
      </p:sp>
      <p:sp>
        <p:nvSpPr>
          <p:cNvPr id="7" name="Rounded Rectangle 6"/>
          <p:cNvSpPr/>
          <p:nvPr/>
        </p:nvSpPr>
        <p:spPr>
          <a:xfrm>
            <a:off x="464127" y="4759037"/>
            <a:ext cx="1288473" cy="706581"/>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Emissions Year Ends</a:t>
            </a:r>
            <a:endParaRPr lang="en-US" dirty="0">
              <a:solidFill>
                <a:schemeClr val="bg1"/>
              </a:solidFill>
            </a:endParaRPr>
          </a:p>
        </p:txBody>
      </p:sp>
      <p:sp>
        <p:nvSpPr>
          <p:cNvPr id="8" name="Rounded Rectangle 7"/>
          <p:cNvSpPr/>
          <p:nvPr/>
        </p:nvSpPr>
        <p:spPr>
          <a:xfrm>
            <a:off x="3553691" y="4738255"/>
            <a:ext cx="1600199" cy="93518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SLT Submission Deadline</a:t>
            </a:r>
            <a:endParaRPr lang="en-US" dirty="0"/>
          </a:p>
        </p:txBody>
      </p:sp>
      <p:sp>
        <p:nvSpPr>
          <p:cNvPr id="9" name="Rounded Rectangle 8"/>
          <p:cNvSpPr/>
          <p:nvPr/>
        </p:nvSpPr>
        <p:spPr>
          <a:xfrm>
            <a:off x="464127" y="1496291"/>
            <a:ext cx="1281545" cy="1718180"/>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accent4"/>
                </a:solidFill>
              </a:rPr>
              <a:t>Release reporting code updates and point EFs</a:t>
            </a:r>
            <a:endParaRPr lang="en-US" dirty="0">
              <a:solidFill>
                <a:schemeClr val="accent4"/>
              </a:solidFill>
            </a:endParaRPr>
          </a:p>
        </p:txBody>
      </p:sp>
      <p:sp>
        <p:nvSpPr>
          <p:cNvPr id="10" name="Rounded Rectangle 9"/>
          <p:cNvSpPr/>
          <p:nvPr/>
        </p:nvSpPr>
        <p:spPr>
          <a:xfrm>
            <a:off x="1745672" y="2683418"/>
            <a:ext cx="3034146" cy="554396"/>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accent4"/>
                </a:solidFill>
              </a:rPr>
              <a:t>Develop and </a:t>
            </a:r>
            <a:r>
              <a:rPr lang="en-US" dirty="0">
                <a:solidFill>
                  <a:schemeClr val="accent4"/>
                </a:solidFill>
              </a:rPr>
              <a:t>r</a:t>
            </a:r>
            <a:r>
              <a:rPr lang="en-US" dirty="0" smtClean="0">
                <a:solidFill>
                  <a:schemeClr val="accent4"/>
                </a:solidFill>
              </a:rPr>
              <a:t>elease emissions tools/methods</a:t>
            </a:r>
            <a:endParaRPr lang="en-US" dirty="0">
              <a:solidFill>
                <a:schemeClr val="accent4"/>
              </a:solidFill>
            </a:endParaRPr>
          </a:p>
        </p:txBody>
      </p:sp>
      <p:sp>
        <p:nvSpPr>
          <p:cNvPr id="11" name="Rounded Rectangle 10"/>
          <p:cNvSpPr/>
          <p:nvPr/>
        </p:nvSpPr>
        <p:spPr>
          <a:xfrm>
            <a:off x="1101436" y="5839690"/>
            <a:ext cx="1891146" cy="581891"/>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Industry Reports to SLT</a:t>
            </a:r>
            <a:endParaRPr lang="en-US" dirty="0">
              <a:solidFill>
                <a:schemeClr val="bg1"/>
              </a:solidFill>
            </a:endParaRPr>
          </a:p>
        </p:txBody>
      </p:sp>
      <p:cxnSp>
        <p:nvCxnSpPr>
          <p:cNvPr id="13" name="Straight Arrow Connector 12"/>
          <p:cNvCxnSpPr/>
          <p:nvPr/>
        </p:nvCxnSpPr>
        <p:spPr>
          <a:xfrm>
            <a:off x="1101436" y="3237814"/>
            <a:ext cx="0" cy="440568"/>
          </a:xfrm>
          <a:prstGeom prst="straightConnector1">
            <a:avLst/>
          </a:prstGeom>
          <a:ln w="38100">
            <a:tailEnd type="triangle" w="lg" len="med"/>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7" idx="0"/>
          </p:cNvCxnSpPr>
          <p:nvPr/>
        </p:nvCxnSpPr>
        <p:spPr>
          <a:xfrm flipH="1" flipV="1">
            <a:off x="1101436" y="4292564"/>
            <a:ext cx="6928" cy="466473"/>
          </a:xfrm>
          <a:prstGeom prst="straightConnector1">
            <a:avLst/>
          </a:prstGeom>
          <a:ln w="38100">
            <a:tailEnd type="triangle" w="lg" len="med"/>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V="1">
            <a:off x="4364182" y="4292564"/>
            <a:ext cx="0" cy="422348"/>
          </a:xfrm>
          <a:prstGeom prst="straightConnector1">
            <a:avLst/>
          </a:prstGeom>
          <a:ln w="38100">
            <a:tailEnd type="triangle" w="lg" len="med"/>
          </a:ln>
        </p:spPr>
        <p:style>
          <a:lnRef idx="1">
            <a:schemeClr val="accent1"/>
          </a:lnRef>
          <a:fillRef idx="0">
            <a:schemeClr val="accent1"/>
          </a:fillRef>
          <a:effectRef idx="0">
            <a:schemeClr val="accent1"/>
          </a:effectRef>
          <a:fontRef idx="minor">
            <a:schemeClr val="tx1"/>
          </a:fontRef>
        </p:style>
      </p:cxnSp>
      <p:sp>
        <p:nvSpPr>
          <p:cNvPr id="24" name="Rounded Rectangle 23"/>
          <p:cNvSpPr/>
          <p:nvPr/>
        </p:nvSpPr>
        <p:spPr>
          <a:xfrm>
            <a:off x="4121726" y="1379095"/>
            <a:ext cx="1458045" cy="1085156"/>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accent4"/>
                </a:solidFill>
              </a:rPr>
              <a:t>QA,  Feedback, &amp; Augment</a:t>
            </a:r>
            <a:endParaRPr lang="en-US" dirty="0">
              <a:solidFill>
                <a:schemeClr val="accent4"/>
              </a:solidFill>
            </a:endParaRPr>
          </a:p>
        </p:txBody>
      </p:sp>
      <p:sp>
        <p:nvSpPr>
          <p:cNvPr id="25" name="Rounded Rectangle 24"/>
          <p:cNvSpPr/>
          <p:nvPr/>
        </p:nvSpPr>
        <p:spPr>
          <a:xfrm>
            <a:off x="5410198" y="2660075"/>
            <a:ext cx="1302329" cy="554396"/>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accent4"/>
                </a:solidFill>
              </a:rPr>
              <a:t>2014 NEI v1</a:t>
            </a:r>
            <a:endParaRPr lang="en-US" dirty="0">
              <a:solidFill>
                <a:schemeClr val="accent4"/>
              </a:solidFill>
            </a:endParaRPr>
          </a:p>
        </p:txBody>
      </p:sp>
      <p:cxnSp>
        <p:nvCxnSpPr>
          <p:cNvPr id="26" name="Straight Arrow Connector 25"/>
          <p:cNvCxnSpPr>
            <a:stCxn id="25" idx="2"/>
          </p:cNvCxnSpPr>
          <p:nvPr/>
        </p:nvCxnSpPr>
        <p:spPr>
          <a:xfrm flipH="1">
            <a:off x="6061362" y="3214471"/>
            <a:ext cx="1" cy="463911"/>
          </a:xfrm>
          <a:prstGeom prst="straightConnector1">
            <a:avLst/>
          </a:prstGeom>
          <a:ln w="38100">
            <a:tailEnd type="triangle" w="lg" len="med"/>
          </a:ln>
        </p:spPr>
        <p:style>
          <a:lnRef idx="1">
            <a:schemeClr val="accent1"/>
          </a:lnRef>
          <a:fillRef idx="0">
            <a:schemeClr val="accent1"/>
          </a:fillRef>
          <a:effectRef idx="0">
            <a:schemeClr val="accent1"/>
          </a:effectRef>
          <a:fontRef idx="minor">
            <a:schemeClr val="tx1"/>
          </a:fontRef>
        </p:style>
      </p:cxnSp>
      <p:sp>
        <p:nvSpPr>
          <p:cNvPr id="29" name="Rounded Rectangle 28"/>
          <p:cNvSpPr/>
          <p:nvPr/>
        </p:nvSpPr>
        <p:spPr>
          <a:xfrm>
            <a:off x="6154881" y="4759037"/>
            <a:ext cx="2303319" cy="93518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Review and Comment/Submit</a:t>
            </a:r>
            <a:endParaRPr lang="en-US" dirty="0"/>
          </a:p>
        </p:txBody>
      </p:sp>
      <p:sp>
        <p:nvSpPr>
          <p:cNvPr id="30" name="Rounded Rectangle 29"/>
          <p:cNvSpPr/>
          <p:nvPr/>
        </p:nvSpPr>
        <p:spPr>
          <a:xfrm>
            <a:off x="6154881" y="1918966"/>
            <a:ext cx="1825337" cy="554396"/>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0000"/>
                </a:solidFill>
              </a:rPr>
              <a:t>Use</a:t>
            </a:r>
            <a:r>
              <a:rPr lang="en-US" dirty="0" smtClean="0">
                <a:solidFill>
                  <a:schemeClr val="bg1"/>
                </a:solidFill>
              </a:rPr>
              <a:t> </a:t>
            </a:r>
            <a:r>
              <a:rPr lang="en-US" dirty="0" smtClean="0">
                <a:solidFill>
                  <a:srgbClr val="FF0000"/>
                </a:solidFill>
              </a:rPr>
              <a:t>and Review</a:t>
            </a:r>
            <a:endParaRPr lang="en-US" dirty="0">
              <a:solidFill>
                <a:srgbClr val="FF0000"/>
              </a:solidFill>
            </a:endParaRPr>
          </a:p>
        </p:txBody>
      </p:sp>
      <p:sp>
        <p:nvSpPr>
          <p:cNvPr id="31" name="Rounded Rectangle 30"/>
          <p:cNvSpPr/>
          <p:nvPr/>
        </p:nvSpPr>
        <p:spPr>
          <a:xfrm>
            <a:off x="7067549" y="2660075"/>
            <a:ext cx="1827069" cy="554396"/>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0000"/>
                </a:solidFill>
              </a:rPr>
              <a:t>Corrections &amp; improvements</a:t>
            </a:r>
            <a:endParaRPr lang="en-US" dirty="0">
              <a:solidFill>
                <a:srgbClr val="FF0000"/>
              </a:solidFill>
            </a:endParaRPr>
          </a:p>
        </p:txBody>
      </p:sp>
      <p:sp>
        <p:nvSpPr>
          <p:cNvPr id="32" name="Rounded Rectangle 31"/>
          <p:cNvSpPr/>
          <p:nvPr/>
        </p:nvSpPr>
        <p:spPr>
          <a:xfrm>
            <a:off x="9088578" y="2660075"/>
            <a:ext cx="1302329" cy="554396"/>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0000"/>
                </a:solidFill>
              </a:rPr>
              <a:t>2014 NEI v2</a:t>
            </a:r>
            <a:endParaRPr lang="en-US" dirty="0">
              <a:solidFill>
                <a:srgbClr val="FF0000"/>
              </a:solidFill>
            </a:endParaRPr>
          </a:p>
        </p:txBody>
      </p:sp>
      <p:cxnSp>
        <p:nvCxnSpPr>
          <p:cNvPr id="33" name="Straight Arrow Connector 32"/>
          <p:cNvCxnSpPr>
            <a:stCxn id="32" idx="2"/>
          </p:cNvCxnSpPr>
          <p:nvPr/>
        </p:nvCxnSpPr>
        <p:spPr>
          <a:xfrm flipH="1">
            <a:off x="9739742" y="3214471"/>
            <a:ext cx="1" cy="463911"/>
          </a:xfrm>
          <a:prstGeom prst="straightConnector1">
            <a:avLst/>
          </a:prstGeom>
          <a:ln w="38100">
            <a:tailEnd type="triangle" w="lg" len="med"/>
          </a:ln>
        </p:spPr>
        <p:style>
          <a:lnRef idx="1">
            <a:schemeClr val="accent1"/>
          </a:lnRef>
          <a:fillRef idx="0">
            <a:schemeClr val="accent1"/>
          </a:fillRef>
          <a:effectRef idx="0">
            <a:schemeClr val="accent1"/>
          </a:effectRef>
          <a:fontRef idx="minor">
            <a:schemeClr val="tx1"/>
          </a:fontRef>
        </p:style>
      </p:cxnSp>
      <p:sp>
        <p:nvSpPr>
          <p:cNvPr id="36" name="Rounded Rectangle 35"/>
          <p:cNvSpPr/>
          <p:nvPr/>
        </p:nvSpPr>
        <p:spPr>
          <a:xfrm>
            <a:off x="6121975" y="5839690"/>
            <a:ext cx="2386361" cy="581891"/>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Review and Comment</a:t>
            </a:r>
            <a:endParaRPr lang="en-US" dirty="0">
              <a:solidFill>
                <a:schemeClr val="bg1"/>
              </a:solidFill>
            </a:endParaRPr>
          </a:p>
        </p:txBody>
      </p:sp>
      <p:sp>
        <p:nvSpPr>
          <p:cNvPr id="37" name="Rounded Rectangle 36"/>
          <p:cNvSpPr/>
          <p:nvPr/>
        </p:nvSpPr>
        <p:spPr>
          <a:xfrm>
            <a:off x="9840192" y="1903056"/>
            <a:ext cx="1252530" cy="554396"/>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0000"/>
                </a:solidFill>
              </a:rPr>
              <a:t>Use</a:t>
            </a:r>
            <a:endParaRPr lang="en-US" dirty="0">
              <a:solidFill>
                <a:srgbClr val="FF0000"/>
              </a:solidFill>
            </a:endParaRPr>
          </a:p>
        </p:txBody>
      </p:sp>
      <p:sp>
        <p:nvSpPr>
          <p:cNvPr id="38" name="Rounded Rectangle 37"/>
          <p:cNvSpPr/>
          <p:nvPr/>
        </p:nvSpPr>
        <p:spPr>
          <a:xfrm>
            <a:off x="8894618" y="1908413"/>
            <a:ext cx="715240" cy="554396"/>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0000"/>
                </a:solidFill>
              </a:rPr>
              <a:t>QA</a:t>
            </a:r>
            <a:endParaRPr lang="en-US" dirty="0">
              <a:solidFill>
                <a:srgbClr val="FF0000"/>
              </a:solidFill>
            </a:endParaRPr>
          </a:p>
        </p:txBody>
      </p:sp>
      <p:sp>
        <p:nvSpPr>
          <p:cNvPr id="39" name="Right Brace 38"/>
          <p:cNvSpPr/>
          <p:nvPr/>
        </p:nvSpPr>
        <p:spPr>
          <a:xfrm>
            <a:off x="11131102" y="1690688"/>
            <a:ext cx="194526" cy="1987694"/>
          </a:xfrm>
          <a:prstGeom prst="rightBrace">
            <a:avLst/>
          </a:prstGeom>
          <a:ln w="381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0" name="Right Brace 39"/>
          <p:cNvSpPr/>
          <p:nvPr/>
        </p:nvSpPr>
        <p:spPr>
          <a:xfrm>
            <a:off x="10129829" y="4561572"/>
            <a:ext cx="261078" cy="1132646"/>
          </a:xfrm>
          <a:prstGeom prst="rightBrace">
            <a:avLst/>
          </a:prstGeom>
          <a:ln w="381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1" name="Right Brace 40"/>
          <p:cNvSpPr/>
          <p:nvPr/>
        </p:nvSpPr>
        <p:spPr>
          <a:xfrm>
            <a:off x="10125391" y="5793129"/>
            <a:ext cx="237344" cy="675011"/>
          </a:xfrm>
          <a:prstGeom prst="rightBrace">
            <a:avLst/>
          </a:prstGeom>
          <a:ln w="381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2" name="TextBox 41"/>
          <p:cNvSpPr txBox="1"/>
          <p:nvPr/>
        </p:nvSpPr>
        <p:spPr>
          <a:xfrm>
            <a:off x="11285698" y="2314086"/>
            <a:ext cx="615040" cy="400110"/>
          </a:xfrm>
          <a:prstGeom prst="rect">
            <a:avLst/>
          </a:prstGeom>
          <a:noFill/>
        </p:spPr>
        <p:txBody>
          <a:bodyPr wrap="none" rtlCol="0">
            <a:spAutoFit/>
          </a:bodyPr>
          <a:lstStyle/>
          <a:p>
            <a:r>
              <a:rPr lang="en-US" sz="2000" dirty="0" smtClean="0"/>
              <a:t>EPA</a:t>
            </a:r>
            <a:endParaRPr lang="en-US" sz="2000" dirty="0"/>
          </a:p>
        </p:txBody>
      </p:sp>
      <p:sp>
        <p:nvSpPr>
          <p:cNvPr id="43" name="TextBox 42"/>
          <p:cNvSpPr txBox="1"/>
          <p:nvPr/>
        </p:nvSpPr>
        <p:spPr>
          <a:xfrm>
            <a:off x="10294174" y="4773952"/>
            <a:ext cx="1673856" cy="707886"/>
          </a:xfrm>
          <a:prstGeom prst="rect">
            <a:avLst/>
          </a:prstGeom>
          <a:noFill/>
        </p:spPr>
        <p:txBody>
          <a:bodyPr wrap="none" rtlCol="0">
            <a:spAutoFit/>
          </a:bodyPr>
          <a:lstStyle/>
          <a:p>
            <a:r>
              <a:rPr lang="en-US" sz="2000" dirty="0" smtClean="0"/>
              <a:t>States/Locals/</a:t>
            </a:r>
            <a:br>
              <a:rPr lang="en-US" sz="2000" dirty="0" smtClean="0"/>
            </a:br>
            <a:r>
              <a:rPr lang="en-US" sz="2000" dirty="0" smtClean="0"/>
              <a:t>Tribes</a:t>
            </a:r>
            <a:endParaRPr lang="en-US" sz="2000" dirty="0"/>
          </a:p>
        </p:txBody>
      </p:sp>
      <p:sp>
        <p:nvSpPr>
          <p:cNvPr id="44" name="TextBox 43"/>
          <p:cNvSpPr txBox="1"/>
          <p:nvPr/>
        </p:nvSpPr>
        <p:spPr>
          <a:xfrm>
            <a:off x="10309471" y="5760282"/>
            <a:ext cx="1056700" cy="400110"/>
          </a:xfrm>
          <a:prstGeom prst="rect">
            <a:avLst/>
          </a:prstGeom>
          <a:noFill/>
        </p:spPr>
        <p:txBody>
          <a:bodyPr wrap="none" rtlCol="0">
            <a:spAutoFit/>
          </a:bodyPr>
          <a:lstStyle/>
          <a:p>
            <a:r>
              <a:rPr lang="en-US" sz="2000" dirty="0" smtClean="0"/>
              <a:t>Industry</a:t>
            </a:r>
            <a:endParaRPr lang="en-US" sz="2000" dirty="0"/>
          </a:p>
        </p:txBody>
      </p:sp>
      <p:sp>
        <p:nvSpPr>
          <p:cNvPr id="45" name="Oval 44"/>
          <p:cNvSpPr/>
          <p:nvPr/>
        </p:nvSpPr>
        <p:spPr>
          <a:xfrm>
            <a:off x="314793" y="1379095"/>
            <a:ext cx="1648918" cy="2083633"/>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a:off x="1456459" y="2314086"/>
            <a:ext cx="3534466" cy="130104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a:off x="3798802" y="1379095"/>
            <a:ext cx="2106523" cy="117328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6892969" y="2418186"/>
            <a:ext cx="2106523" cy="117328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p:cNvSpPr txBox="1"/>
          <p:nvPr/>
        </p:nvSpPr>
        <p:spPr>
          <a:xfrm>
            <a:off x="1933731" y="1316073"/>
            <a:ext cx="2021707" cy="830997"/>
          </a:xfrm>
          <a:prstGeom prst="rect">
            <a:avLst/>
          </a:prstGeom>
          <a:noFill/>
        </p:spPr>
        <p:txBody>
          <a:bodyPr wrap="none" rtlCol="0">
            <a:spAutoFit/>
          </a:bodyPr>
          <a:lstStyle/>
          <a:p>
            <a:r>
              <a:rPr lang="en-US" sz="2400" dirty="0" smtClean="0">
                <a:solidFill>
                  <a:srgbClr val="FF0000"/>
                </a:solidFill>
              </a:rPr>
              <a:t>Opportunities </a:t>
            </a:r>
            <a:r>
              <a:rPr lang="en-US" sz="2400" dirty="0">
                <a:solidFill>
                  <a:srgbClr val="FF0000"/>
                </a:solidFill>
              </a:rPr>
              <a:t/>
            </a:r>
            <a:br>
              <a:rPr lang="en-US" sz="2400" dirty="0">
                <a:solidFill>
                  <a:srgbClr val="FF0000"/>
                </a:solidFill>
              </a:rPr>
            </a:br>
            <a:r>
              <a:rPr lang="en-US" sz="2400" dirty="0" smtClean="0">
                <a:solidFill>
                  <a:srgbClr val="FF0000"/>
                </a:solidFill>
              </a:rPr>
              <a:t>to coordinate</a:t>
            </a:r>
            <a:endParaRPr lang="en-US" sz="2400" dirty="0">
              <a:solidFill>
                <a:srgbClr val="FF0000"/>
              </a:solidFill>
            </a:endParaRPr>
          </a:p>
        </p:txBody>
      </p:sp>
      <p:sp>
        <p:nvSpPr>
          <p:cNvPr id="50" name="Rounded Rectangle 49"/>
          <p:cNvSpPr/>
          <p:nvPr/>
        </p:nvSpPr>
        <p:spPr>
          <a:xfrm>
            <a:off x="1838451" y="4738255"/>
            <a:ext cx="1600199" cy="59824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Prepare Emissions</a:t>
            </a:r>
            <a:endParaRPr lang="en-US" dirty="0"/>
          </a:p>
        </p:txBody>
      </p:sp>
    </p:spTree>
    <p:extLst>
      <p:ext uri="{BB962C8B-B14F-4D97-AF65-F5344CB8AC3E}">
        <p14:creationId xmlns:p14="http://schemas.microsoft.com/office/powerpoint/2010/main" val="2508846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1"/>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8"/>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2"/>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21" presetClass="entr" presetSubtype="1" fill="hold" grpId="0" nodeType="clickEffect">
                                  <p:stCondLst>
                                    <p:cond delay="0"/>
                                  </p:stCondLst>
                                  <p:childTnLst>
                                    <p:set>
                                      <p:cBhvr>
                                        <p:cTn id="50" dur="1" fill="hold">
                                          <p:stCondLst>
                                            <p:cond delay="0"/>
                                          </p:stCondLst>
                                        </p:cTn>
                                        <p:tgtEl>
                                          <p:spTgt spid="45"/>
                                        </p:tgtEl>
                                        <p:attrNameLst>
                                          <p:attrName>style.visibility</p:attrName>
                                        </p:attrNameLst>
                                      </p:cBhvr>
                                      <p:to>
                                        <p:strVal val="visible"/>
                                      </p:to>
                                    </p:set>
                                    <p:animEffect transition="in" filter="wheel(1)">
                                      <p:cBhvr>
                                        <p:cTn id="51" dur="2000"/>
                                        <p:tgtEl>
                                          <p:spTgt spid="45"/>
                                        </p:tgtEl>
                                      </p:cBhvr>
                                    </p:animEffect>
                                  </p:childTnLst>
                                </p:cTn>
                              </p:par>
                              <p:par>
                                <p:cTn id="52" presetID="21" presetClass="entr" presetSubtype="1" fill="hold" grpId="0" nodeType="withEffect">
                                  <p:stCondLst>
                                    <p:cond delay="0"/>
                                  </p:stCondLst>
                                  <p:childTnLst>
                                    <p:set>
                                      <p:cBhvr>
                                        <p:cTn id="53" dur="1" fill="hold">
                                          <p:stCondLst>
                                            <p:cond delay="0"/>
                                          </p:stCondLst>
                                        </p:cTn>
                                        <p:tgtEl>
                                          <p:spTgt spid="49"/>
                                        </p:tgtEl>
                                        <p:attrNameLst>
                                          <p:attrName>style.visibility</p:attrName>
                                        </p:attrNameLst>
                                      </p:cBhvr>
                                      <p:to>
                                        <p:strVal val="visible"/>
                                      </p:to>
                                    </p:set>
                                    <p:animEffect transition="in" filter="wheel(1)">
                                      <p:cBhvr>
                                        <p:cTn id="54" dur="2000"/>
                                        <p:tgtEl>
                                          <p:spTgt spid="49"/>
                                        </p:tgtEl>
                                      </p:cBhvr>
                                    </p:animEffect>
                                  </p:childTnLst>
                                </p:cTn>
                              </p:par>
                              <p:par>
                                <p:cTn id="55" presetID="21" presetClass="entr" presetSubtype="1" fill="hold" grpId="0" nodeType="withEffect">
                                  <p:stCondLst>
                                    <p:cond delay="0"/>
                                  </p:stCondLst>
                                  <p:childTnLst>
                                    <p:set>
                                      <p:cBhvr>
                                        <p:cTn id="56" dur="1" fill="hold">
                                          <p:stCondLst>
                                            <p:cond delay="0"/>
                                          </p:stCondLst>
                                        </p:cTn>
                                        <p:tgtEl>
                                          <p:spTgt spid="46"/>
                                        </p:tgtEl>
                                        <p:attrNameLst>
                                          <p:attrName>style.visibility</p:attrName>
                                        </p:attrNameLst>
                                      </p:cBhvr>
                                      <p:to>
                                        <p:strVal val="visible"/>
                                      </p:to>
                                    </p:set>
                                    <p:animEffect transition="in" filter="wheel(1)">
                                      <p:cBhvr>
                                        <p:cTn id="57" dur="2000"/>
                                        <p:tgtEl>
                                          <p:spTgt spid="46"/>
                                        </p:tgtEl>
                                      </p:cBhvr>
                                    </p:animEffect>
                                  </p:childTnLst>
                                </p:cTn>
                              </p:par>
                              <p:par>
                                <p:cTn id="58" presetID="21" presetClass="entr" presetSubtype="1" fill="hold" grpId="0" nodeType="with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heel(1)">
                                      <p:cBhvr>
                                        <p:cTn id="60" dur="2000"/>
                                        <p:tgtEl>
                                          <p:spTgt spid="47"/>
                                        </p:tgtEl>
                                      </p:cBhvr>
                                    </p:animEffect>
                                  </p:childTnLst>
                                </p:cTn>
                              </p:par>
                              <p:par>
                                <p:cTn id="61" presetID="21" presetClass="entr" presetSubtype="1" fill="hold" grpId="0" nodeType="with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wheel(1)">
                                      <p:cBhvr>
                                        <p:cTn id="63" dur="2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1" grpId="0" animBg="1"/>
      <p:bldP spid="24" grpId="0" animBg="1"/>
      <p:bldP spid="25" grpId="0" animBg="1"/>
      <p:bldP spid="29" grpId="0" animBg="1"/>
      <p:bldP spid="30" grpId="0" animBg="1"/>
      <p:bldP spid="31" grpId="0" animBg="1"/>
      <p:bldP spid="32" grpId="0" animBg="1"/>
      <p:bldP spid="36" grpId="0" animBg="1"/>
      <p:bldP spid="37" grpId="0" animBg="1"/>
      <p:bldP spid="38" grpId="0" animBg="1"/>
      <p:bldP spid="45" grpId="0" animBg="1"/>
      <p:bldP spid="46" grpId="0" animBg="1"/>
      <p:bldP spid="47" grpId="0" animBg="1"/>
      <p:bldP spid="48" grpId="0" animBg="1"/>
      <p:bldP spid="49" grpId="0"/>
      <p:bldP spid="5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93677"/>
            <a:ext cx="10515600" cy="1325563"/>
          </a:xfrm>
        </p:spPr>
        <p:txBody>
          <a:bodyPr/>
          <a:lstStyle/>
          <a:p>
            <a:r>
              <a:rPr lang="en-US" dirty="0" smtClean="0"/>
              <a:t>Oil and Gas Tool: History and Status</a:t>
            </a:r>
            <a:endParaRPr lang="en-US" dirty="0"/>
          </a:p>
        </p:txBody>
      </p:sp>
    </p:spTree>
    <p:extLst>
      <p:ext uri="{BB962C8B-B14F-4D97-AF65-F5344CB8AC3E}">
        <p14:creationId xmlns:p14="http://schemas.microsoft.com/office/powerpoint/2010/main" val="18000710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ERTAC’s National Oil &amp; Gas Committee</a:t>
            </a:r>
            <a:endParaRPr lang="en-US" dirty="0"/>
          </a:p>
        </p:txBody>
      </p:sp>
      <p:sp>
        <p:nvSpPr>
          <p:cNvPr id="2" name="Content Placeholder 1"/>
          <p:cNvSpPr>
            <a:spLocks noGrp="1"/>
          </p:cNvSpPr>
          <p:nvPr>
            <p:ph idx="1"/>
          </p:nvPr>
        </p:nvSpPr>
        <p:spPr>
          <a:xfrm>
            <a:off x="1134534" y="1479176"/>
            <a:ext cx="8596668" cy="4447092"/>
          </a:xfrm>
        </p:spPr>
        <p:txBody>
          <a:bodyPr>
            <a:normAutofit fontScale="92500" lnSpcReduction="20000"/>
          </a:bodyPr>
          <a:lstStyle/>
          <a:p>
            <a:pPr marL="365760" lvl="1" indent="-256032">
              <a:spcBef>
                <a:spcPts val="400"/>
              </a:spcBef>
              <a:buSzPct val="68000"/>
              <a:buFont typeface="Wingdings 3"/>
              <a:buChar char=""/>
            </a:pPr>
            <a:r>
              <a:rPr lang="en-US" sz="2800" dirty="0" smtClean="0"/>
              <a:t>ERTAC (Eastern Regional Technical Advisory Committee) recognized need for development of national EPA emissions of criteria and HAP estimates </a:t>
            </a:r>
          </a:p>
          <a:p>
            <a:pPr marL="822960" lvl="2" indent="-256032">
              <a:spcBef>
                <a:spcPts val="400"/>
              </a:spcBef>
              <a:buSzPct val="68000"/>
              <a:buFont typeface="Wingdings 3"/>
              <a:buChar char=""/>
            </a:pPr>
            <a:r>
              <a:rPr lang="en-US" sz="2200" dirty="0"/>
              <a:t>First established for 2008 NEI</a:t>
            </a:r>
          </a:p>
          <a:p>
            <a:pPr marL="822960" lvl="2" indent="-256032">
              <a:spcBef>
                <a:spcPts val="400"/>
              </a:spcBef>
              <a:buSzPct val="68000"/>
              <a:buFont typeface="Wingdings 3"/>
              <a:buChar char=""/>
            </a:pPr>
            <a:r>
              <a:rPr lang="en-US" sz="2200" dirty="0" smtClean="0"/>
              <a:t>Purpose: Develop NEI methodologies for estimates</a:t>
            </a:r>
          </a:p>
          <a:p>
            <a:r>
              <a:rPr lang="en-US" dirty="0" smtClean="0"/>
              <a:t>Established National Oil and Gas </a:t>
            </a:r>
            <a:r>
              <a:rPr lang="en-US" dirty="0"/>
              <a:t>C</a:t>
            </a:r>
            <a:r>
              <a:rPr lang="en-US" dirty="0" smtClean="0"/>
              <a:t>ommittee, late 2011</a:t>
            </a:r>
          </a:p>
          <a:p>
            <a:pPr lvl="1"/>
            <a:r>
              <a:rPr lang="en-US" sz="2200" dirty="0" smtClean="0"/>
              <a:t>Members, OAQPS/EIAG (Roy Huntley &amp; Jennifer Snyder) RPOs and MJOs (Westar/WRAP (Tom Moore), MARAMA (Julie McDill), CenSARA (Theresa Pella), Mark Janssen (LADCO)), and many state/county emission inventory experts</a:t>
            </a:r>
          </a:p>
          <a:p>
            <a:pPr lvl="1"/>
            <a:r>
              <a:rPr lang="en-US" sz="2200" dirty="0" smtClean="0"/>
              <a:t>Prepared white paper regarding need for national estimates</a:t>
            </a:r>
          </a:p>
          <a:p>
            <a:pPr lvl="1"/>
            <a:r>
              <a:rPr lang="en-US" sz="2200" dirty="0" smtClean="0"/>
              <a:t>EPA funding/resources became available to develop tool in early 2012</a:t>
            </a:r>
            <a:endParaRPr lang="en-US" sz="2200" dirty="0"/>
          </a:p>
        </p:txBody>
      </p:sp>
      <p:sp>
        <p:nvSpPr>
          <p:cNvPr id="4" name="Slide Number Placeholder 3"/>
          <p:cNvSpPr>
            <a:spLocks noGrp="1"/>
          </p:cNvSpPr>
          <p:nvPr>
            <p:ph type="sldNum" sz="quarter" idx="12"/>
          </p:nvPr>
        </p:nvSpPr>
        <p:spPr/>
        <p:txBody>
          <a:bodyPr/>
          <a:lstStyle/>
          <a:p>
            <a:fld id="{822509F9-3FF5-466A-8636-BBF828F85C25}" type="slidenum">
              <a:rPr lang="en-US" smtClean="0"/>
              <a:pPr/>
              <a:t>8</a:t>
            </a:fld>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t>Tool Development</a:t>
            </a:r>
            <a:endParaRPr lang="en-US" sz="4400" dirty="0"/>
          </a:p>
        </p:txBody>
      </p:sp>
      <p:sp>
        <p:nvSpPr>
          <p:cNvPr id="3" name="Content Placeholder 2"/>
          <p:cNvSpPr>
            <a:spLocks noGrp="1"/>
          </p:cNvSpPr>
          <p:nvPr>
            <p:ph idx="1"/>
          </p:nvPr>
        </p:nvSpPr>
        <p:spPr>
          <a:xfrm>
            <a:off x="323850" y="1422400"/>
            <a:ext cx="9582150" cy="4933949"/>
          </a:xfrm>
        </p:spPr>
        <p:txBody>
          <a:bodyPr>
            <a:normAutofit/>
          </a:bodyPr>
          <a:lstStyle/>
          <a:p>
            <a:pPr marL="0" indent="0">
              <a:buNone/>
            </a:pPr>
            <a:r>
              <a:rPr lang="en-US" sz="3200" dirty="0"/>
              <a:t>Based on estimation methodologies developed by </a:t>
            </a:r>
            <a:r>
              <a:rPr lang="en-US" sz="3200" dirty="0" smtClean="0"/>
              <a:t>CenSARA</a:t>
            </a:r>
          </a:p>
          <a:p>
            <a:pPr lvl="1"/>
            <a:r>
              <a:rPr lang="en-US" sz="2400" dirty="0" smtClean="0"/>
              <a:t>CenSARA states are TX, OK, KS, NE, LA, AR, IA, MO</a:t>
            </a:r>
            <a:endParaRPr lang="en-US" sz="2400" dirty="0"/>
          </a:p>
          <a:p>
            <a:pPr lvl="1"/>
            <a:r>
              <a:rPr lang="en-US" sz="2400" dirty="0" smtClean="0"/>
              <a:t>We wanted to leverage the progress </a:t>
            </a:r>
            <a:r>
              <a:rPr lang="en-US" sz="2400" dirty="0" err="1" smtClean="0"/>
              <a:t>CenSARA</a:t>
            </a:r>
            <a:r>
              <a:rPr lang="en-US" sz="2400" dirty="0" smtClean="0"/>
              <a:t> had already made on estimation methodologies</a:t>
            </a:r>
          </a:p>
          <a:p>
            <a:pPr lvl="1"/>
            <a:r>
              <a:rPr lang="en-US" sz="2400" dirty="0"/>
              <a:t>T</a:t>
            </a:r>
            <a:r>
              <a:rPr lang="en-US" sz="2400" dirty="0" smtClean="0"/>
              <a:t>echnical approaches were sound and based on new data</a:t>
            </a:r>
          </a:p>
          <a:p>
            <a:pPr lvl="2"/>
            <a:r>
              <a:rPr lang="en-US" sz="2000" dirty="0" smtClean="0"/>
              <a:t>Includes data and methodologies from operator surveys, permit reviews, literature reviews, the Climate Registry, and previous studies, such as one for the Haynesville Shale in NE Texas and the WRAP phase III study for the Rocky Mountain Region – Basin Factors</a:t>
            </a:r>
          </a:p>
          <a:p>
            <a:pPr lvl="1"/>
            <a:r>
              <a:rPr lang="en-US" sz="2400" dirty="0" smtClean="0"/>
              <a:t>Expanded coverage to all states (not just CenSARA states</a:t>
            </a:r>
            <a:r>
              <a:rPr lang="en-US" sz="2800" dirty="0" smtClean="0"/>
              <a:t>)</a:t>
            </a:r>
            <a:endParaRPr lang="en-US" dirty="0" smtClean="0"/>
          </a:p>
        </p:txBody>
      </p:sp>
      <p:sp>
        <p:nvSpPr>
          <p:cNvPr id="4" name="Slide Number Placeholder 3"/>
          <p:cNvSpPr>
            <a:spLocks noGrp="1"/>
          </p:cNvSpPr>
          <p:nvPr>
            <p:ph type="sldNum" sz="quarter" idx="12"/>
          </p:nvPr>
        </p:nvSpPr>
        <p:spPr/>
        <p:txBody>
          <a:bodyPr/>
          <a:lstStyle/>
          <a:p>
            <a:fld id="{822509F9-3FF5-466A-8636-BBF828F85C25}" type="slidenum">
              <a:rPr lang="en-US" smtClean="0"/>
              <a:pPr/>
              <a:t>9</a:t>
            </a:fld>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735</TotalTime>
  <Words>1066</Words>
  <Application>Microsoft Office PowerPoint</Application>
  <PresentationFormat>Widescreen</PresentationFormat>
  <Paragraphs>180</Paragraphs>
  <Slides>17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ＭＳ Ｐゴシック</vt:lpstr>
      <vt:lpstr>Arial</vt:lpstr>
      <vt:lpstr>Calibri</vt:lpstr>
      <vt:lpstr>Trebuchet MS</vt:lpstr>
      <vt:lpstr>Wingdings 3</vt:lpstr>
      <vt:lpstr>Facet</vt:lpstr>
      <vt:lpstr>Oil and Gas Production Emission Estimates in the NEI</vt:lpstr>
      <vt:lpstr>Today</vt:lpstr>
      <vt:lpstr>National Emissions Inventory (NEI)</vt:lpstr>
      <vt:lpstr>NEI Categories</vt:lpstr>
      <vt:lpstr>Four Key NEI Goals</vt:lpstr>
      <vt:lpstr>NEI Timeline – example 2014 NEI</vt:lpstr>
      <vt:lpstr>Oil and Gas Tool: History and Status</vt:lpstr>
      <vt:lpstr>ERTAC’s National Oil &amp; Gas Committee</vt:lpstr>
      <vt:lpstr>Tool Development</vt:lpstr>
      <vt:lpstr>Overview of Tool</vt:lpstr>
      <vt:lpstr>Oil &amp; Gas Processes Covered by Tool</vt:lpstr>
      <vt:lpstr>Tool Data Sources</vt:lpstr>
      <vt:lpstr>Tool Data Sources (continued)</vt:lpstr>
      <vt:lpstr>Tool Outputs &amp; Documentation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Huntley, Roy</dc:creator>
  <cp:lastModifiedBy>Snyder, Jennifer</cp:lastModifiedBy>
  <cp:revision>61</cp:revision>
  <dcterms:created xsi:type="dcterms:W3CDTF">2014-10-27T14:06:41Z</dcterms:created>
  <dcterms:modified xsi:type="dcterms:W3CDTF">2014-11-03T20:05:53Z</dcterms:modified>
</cp:coreProperties>
</file>