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3"/>
  </p:sldMasterIdLst>
  <p:notesMasterIdLst>
    <p:notesMasterId r:id="rId34"/>
  </p:notesMasterIdLst>
  <p:sldIdLst>
    <p:sldId id="256" r:id="rId14"/>
    <p:sldId id="348" r:id="rId15"/>
    <p:sldId id="289" r:id="rId16"/>
    <p:sldId id="292" r:id="rId17"/>
    <p:sldId id="266" r:id="rId18"/>
    <p:sldId id="269" r:id="rId19"/>
    <p:sldId id="330" r:id="rId20"/>
    <p:sldId id="784" r:id="rId21"/>
    <p:sldId id="785" r:id="rId22"/>
    <p:sldId id="786" r:id="rId23"/>
    <p:sldId id="787" r:id="rId24"/>
    <p:sldId id="788" r:id="rId25"/>
    <p:sldId id="789" r:id="rId26"/>
    <p:sldId id="790" r:id="rId27"/>
    <p:sldId id="792" r:id="rId28"/>
    <p:sldId id="780" r:id="rId29"/>
    <p:sldId id="793" r:id="rId30"/>
    <p:sldId id="781" r:id="rId31"/>
    <p:sldId id="794" r:id="rId32"/>
    <p:sldId id="791" r:id="rId33"/>
  </p:sldIdLst>
  <p:sldSz cx="12192000" cy="6858000"/>
  <p:notesSz cx="7077075" cy="9363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urman, James" initials="TJ" lastIdx="5" clrIdx="0">
    <p:extLst>
      <p:ext uri="{19B8F6BF-5375-455C-9EA6-DF929625EA0E}">
        <p15:presenceInfo xmlns:p15="http://schemas.microsoft.com/office/powerpoint/2012/main" userId="S::Thurman.James@epa.gov::41f4027c-6b67-44ea-b693-973615d36338" providerId="AD"/>
      </p:ext>
    </p:extLst>
  </p:cmAuthor>
  <p:cmAuthor id="2" name="Houyoux, Marc" initials="HM" lastIdx="6" clrIdx="1">
    <p:extLst>
      <p:ext uri="{19B8F6BF-5375-455C-9EA6-DF929625EA0E}">
        <p15:presenceInfo xmlns:p15="http://schemas.microsoft.com/office/powerpoint/2012/main" userId="S::Houyoux.Marc@epa.gov::7b97e3eb-ed0d-4f4b-8758-9642e8b1c4b2" providerId="AD"/>
      </p:ext>
    </p:extLst>
  </p:cmAuthor>
  <p:cmAuthor id="3" name="Fox, Tyler" initials="FT" lastIdx="6" clrIdx="2">
    <p:extLst>
      <p:ext uri="{19B8F6BF-5375-455C-9EA6-DF929625EA0E}">
        <p15:presenceInfo xmlns:p15="http://schemas.microsoft.com/office/powerpoint/2012/main" userId="S::fox.tyler@epa.gov::d3ca8bf6-d2c8-45ae-bf9b-8f74647f8102" providerId="AD"/>
      </p:ext>
    </p:extLst>
  </p:cmAuthor>
  <p:cmAuthor id="4" name="Strum, Madeleine" initials="SM" lastIdx="11" clrIdx="3">
    <p:extLst>
      <p:ext uri="{19B8F6BF-5375-455C-9EA6-DF929625EA0E}">
        <p15:presenceInfo xmlns:p15="http://schemas.microsoft.com/office/powerpoint/2012/main" userId="S::strum.madeleine@epa.gov::a24780d0-2c87-4ef6-a4d4-fe7b5d7bc308" providerId="AD"/>
      </p:ext>
    </p:extLst>
  </p:cmAuthor>
  <p:cmAuthor id="5" name="Eyth, Alison" initials="EA" lastIdx="4" clrIdx="4">
    <p:extLst>
      <p:ext uri="{19B8F6BF-5375-455C-9EA6-DF929625EA0E}">
        <p15:presenceInfo xmlns:p15="http://schemas.microsoft.com/office/powerpoint/2012/main" userId="S::Eyth.Alison@epa.gov::930d3b1c-fa7d-4340-a7dc-b01aba6f9c36" providerId="AD"/>
      </p:ext>
    </p:extLst>
  </p:cmAuthor>
  <p:cmAuthor id="6" name="Reyes, Jeanette" initials="RJ" lastIdx="1" clrIdx="5">
    <p:extLst>
      <p:ext uri="{19B8F6BF-5375-455C-9EA6-DF929625EA0E}">
        <p15:presenceInfo xmlns:p15="http://schemas.microsoft.com/office/powerpoint/2012/main" userId="S::reyes.jeanette@epa.gov::8a3157a8-3ecb-4897-940c-ebf742343dd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713" autoAdjust="0"/>
  </p:normalViewPr>
  <p:slideViewPr>
    <p:cSldViewPr snapToGrid="0">
      <p:cViewPr varScale="1">
        <p:scale>
          <a:sx n="62" d="100"/>
          <a:sy n="62" d="100"/>
        </p:scale>
        <p:origin x="80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tableStyles" Target="tableStyles.xml"/><Relationship Id="rId21" Type="http://schemas.openxmlformats.org/officeDocument/2006/relationships/slide" Target="slides/slide8.xml"/><Relationship Id="rId34" Type="http://schemas.openxmlformats.org/officeDocument/2006/relationships/notesMaster" Target="notesMasters/notesMaster1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viewProps" Target="view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presProps" Target="presProps.xml"/><Relationship Id="rId10" Type="http://schemas.openxmlformats.org/officeDocument/2006/relationships/customXml" Target="../customXml/item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commentAuthors" Target="commentAuthors.xml"/><Relationship Id="rId8" Type="http://schemas.openxmlformats.org/officeDocument/2006/relationships/customXml" Target="../customXml/item8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779"/>
          </a:xfrm>
          <a:prstGeom prst="rect">
            <a:avLst/>
          </a:prstGeom>
        </p:spPr>
        <p:txBody>
          <a:bodyPr vert="horz" lIns="93932" tIns="46966" rIns="93932" bIns="4696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9779"/>
          </a:xfrm>
          <a:prstGeom prst="rect">
            <a:avLst/>
          </a:prstGeom>
        </p:spPr>
        <p:txBody>
          <a:bodyPr vert="horz" lIns="93932" tIns="46966" rIns="93932" bIns="46966" rtlCol="0"/>
          <a:lstStyle>
            <a:lvl1pPr algn="r">
              <a:defRPr sz="1200"/>
            </a:lvl1pPr>
          </a:lstStyle>
          <a:p>
            <a:fld id="{05EC5A07-ADC0-485F-B92C-FBDD8EEBE92E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0250" y="1169988"/>
            <a:ext cx="5616575" cy="3159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2" tIns="46966" rIns="93932" bIns="4696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505979"/>
            <a:ext cx="5661660" cy="3686711"/>
          </a:xfrm>
          <a:prstGeom prst="rect">
            <a:avLst/>
          </a:prstGeom>
        </p:spPr>
        <p:txBody>
          <a:bodyPr vert="horz" lIns="93932" tIns="46966" rIns="93932" bIns="4696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7"/>
            <a:ext cx="3066733" cy="469778"/>
          </a:xfrm>
          <a:prstGeom prst="rect">
            <a:avLst/>
          </a:prstGeom>
        </p:spPr>
        <p:txBody>
          <a:bodyPr vert="horz" lIns="93932" tIns="46966" rIns="93932" bIns="4696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7"/>
            <a:ext cx="3066733" cy="469778"/>
          </a:xfrm>
          <a:prstGeom prst="rect">
            <a:avLst/>
          </a:prstGeom>
        </p:spPr>
        <p:txBody>
          <a:bodyPr vert="horz" lIns="93932" tIns="46966" rIns="93932" bIns="46966" rtlCol="0" anchor="b"/>
          <a:lstStyle>
            <a:lvl1pPr algn="r">
              <a:defRPr sz="1200"/>
            </a:lvl1pPr>
          </a:lstStyle>
          <a:p>
            <a:fld id="{A6088DA7-3EDD-4F08-92BC-0A4C31556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534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088DA7-3EDD-4F08-92BC-0A4C315564E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211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088DA7-3EDD-4F08-92BC-0A4C315564E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3224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088DA7-3EDD-4F08-92BC-0A4C315564E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0979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088DA7-3EDD-4F08-92BC-0A4C315564E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0092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1163" y="698500"/>
            <a:ext cx="6197600" cy="34877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558783-D556-4E80-A8EB-2DC258A07A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81386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Annual remote conc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msmts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(NOAA GMD and AGAGE): chloroform, methyl chloride, benzene, carbon tetrachloride, dichloromethane, tetrachloroethylene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The Advanced Global Atmospheric Gases Experiment (AGAGE) has been measuring the composition of the global atmosphere continuously since 1978.</a:t>
            </a:r>
            <a:r>
              <a:rPr lang="en-US" b="1" dirty="0">
                <a:sym typeface="Wingdings" panose="05000000000000000000" pitchFamily="2" charset="2"/>
              </a:rPr>
              <a:t> chloroform for</a:t>
            </a:r>
            <a:r>
              <a:rPr lang="en-US" b="1" baseline="0" dirty="0">
                <a:sym typeface="Wingdings" panose="05000000000000000000" pitchFamily="2" charset="2"/>
              </a:rPr>
              <a:t> Trinidad Head (remote north coast of CA)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>
                <a:sym typeface="Wingdings" panose="05000000000000000000" pitchFamily="2" charset="2"/>
              </a:rPr>
              <a:t>NOAA Global Monitoring Division (GMD): Cape </a:t>
            </a:r>
            <a:r>
              <a:rPr lang="en-US" b="1" baseline="0" dirty="0" err="1">
                <a:sym typeface="Wingdings" panose="05000000000000000000" pitchFamily="2" charset="2"/>
              </a:rPr>
              <a:t>Kumukahi</a:t>
            </a:r>
            <a:r>
              <a:rPr lang="en-US" b="1" baseline="0" dirty="0">
                <a:sym typeface="Wingdings" panose="05000000000000000000" pitchFamily="2" charset="2"/>
              </a:rPr>
              <a:t>, Hawaii; Mauna Loa Observatory (MLO); Niwot Ridge Observatory, Colorado (NWR); Barrow, Alaska Observatory (BRW); Alert Observatory, Canada (ALT)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DAA78-57E3-4B66-929F-96A3009AC69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739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959B-D4DF-4AA8-9BDB-8DA1A1D71155}" type="datetime1">
              <a:rPr lang="en-US" smtClean="0"/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CBA98-EC98-4357-9F0D-64C7F7CCE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188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A31E7-7D8F-4E79-B5D1-4FCD47DD56C6}" type="datetime1">
              <a:rPr lang="en-US" smtClean="0"/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CBA98-EC98-4357-9F0D-64C7F7CCE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924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6E9DD-6323-459B-8960-B4EE6DD06D44}" type="datetime1">
              <a:rPr lang="en-US" smtClean="0"/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CBA98-EC98-4357-9F0D-64C7F7CCECB9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68895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EC5A6-A6CA-4E18-9BFC-8745673734FA}" type="datetime1">
              <a:rPr lang="en-US" smtClean="0"/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CBA98-EC98-4357-9F0D-64C7F7CCE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0673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A32FD-B58F-49E3-9492-E79A8D399487}" type="datetime1">
              <a:rPr lang="en-US" smtClean="0"/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CBA98-EC98-4357-9F0D-64C7F7CCECB9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531189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98ED4-C2C4-437B-8AF1-52B5C3D9338F}" type="datetime1">
              <a:rPr lang="en-US" smtClean="0"/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CBA98-EC98-4357-9F0D-64C7F7CCE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135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0D121-0707-49CB-840B-BDEC75EC3B55}" type="datetime1">
              <a:rPr lang="en-US" smtClean="0"/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CBA98-EC98-4357-9F0D-64C7F7CCE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3397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221EB-2DA7-4A05-BC15-BF319642B695}" type="datetime1">
              <a:rPr lang="en-US" smtClean="0"/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CBA98-EC98-4357-9F0D-64C7F7CCE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467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8CC9C2E-19C8-4ECA-912F-C312373CE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81959-9C52-4361-A2EB-10835DEF4F11}" type="datetime1">
              <a:rPr lang="en-US" smtClean="0"/>
              <a:t>4/7/2021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2D30741-9DE7-4570-B8AF-7459F5739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BE5A7F1-C66F-4D90-8AF9-926771D29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02325" y="6492875"/>
            <a:ext cx="611265" cy="365125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fld id="{428CBA98-EC98-4357-9F0D-64C7F7CCEC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073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0B34A-4CF2-4F31-977F-B96C1FA116BA}" type="datetime1">
              <a:rPr lang="en-US" smtClean="0"/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CBA98-EC98-4357-9F0D-64C7F7CCE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769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FA054-7735-4354-B2DC-89356CB69F7E}" type="datetime1">
              <a:rPr lang="en-US" smtClean="0"/>
              <a:t>4/7/2021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CBA98-EC98-4357-9F0D-64C7F7CCE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867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9E694-76A3-4D78-8130-AEB7C3182B78}" type="datetime1">
              <a:rPr lang="en-US" smtClean="0"/>
              <a:t>4/7/2021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CBA98-EC98-4357-9F0D-64C7F7CCE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757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65893-3D20-4F4E-899B-2C973B3AF203}" type="datetime1">
              <a:rPr lang="en-US" smtClean="0"/>
              <a:t>4/7/2021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CBA98-EC98-4357-9F0D-64C7F7CCE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099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F3870-9E92-4AB7-9EA7-1DABCB4F6FB3}" type="datetime1">
              <a:rPr lang="en-US" smtClean="0"/>
              <a:t>4/7/2021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CBA98-EC98-4357-9F0D-64C7F7CCE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570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EB6DC-B85A-4CAE-971F-011ED821BDD5}" type="datetime1">
              <a:rPr lang="en-US" smtClean="0"/>
              <a:t>4/7/2021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CBA98-EC98-4357-9F0D-64C7F7CCE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83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CBA98-EC98-4357-9F0D-64C7F7CCECB9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63BC7-C437-4489-ABE6-E868332E3B8E}" type="datetime1">
              <a:rPr lang="en-US" smtClean="0"/>
              <a:t>4/7/2021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281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80F25F-3DD5-49EC-8B5A-8D42A7945DF8}" type="datetime1">
              <a:rPr lang="en-US" smtClean="0"/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97273" y="6406487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428CBA98-EC98-4357-9F0D-64C7F7CCEC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338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9789E-7177-4702-8ED4-3D6B13692E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024" y="575734"/>
            <a:ext cx="10315575" cy="3558116"/>
          </a:xfrm>
        </p:spPr>
        <p:txBody>
          <a:bodyPr/>
          <a:lstStyle/>
          <a:p>
            <a:pPr algn="l"/>
            <a:br>
              <a:rPr lang="en-US" dirty="0">
                <a:solidFill>
                  <a:schemeClr val="accent2"/>
                </a:solidFill>
                <a:ea typeface="+mj-lt"/>
                <a:cs typeface="+mj-lt"/>
              </a:rPr>
            </a:br>
            <a:r>
              <a:rPr lang="en-US" dirty="0">
                <a:solidFill>
                  <a:schemeClr val="accent2"/>
                </a:solidFill>
                <a:ea typeface="+mj-lt"/>
                <a:cs typeface="+mj-lt"/>
              </a:rPr>
              <a:t>Update:</a:t>
            </a:r>
            <a:br>
              <a:rPr lang="en-US" dirty="0">
                <a:solidFill>
                  <a:schemeClr val="accent2"/>
                </a:solidFill>
                <a:ea typeface="+mj-lt"/>
                <a:cs typeface="+mj-lt"/>
              </a:rPr>
            </a:br>
            <a:r>
              <a:rPr lang="en-US" dirty="0">
                <a:solidFill>
                  <a:schemeClr val="accent2"/>
                </a:solidFill>
                <a:ea typeface="+mj-lt"/>
                <a:cs typeface="+mj-lt"/>
              </a:rPr>
              <a:t>2017/2018 Annual Multi-Pollutant Platforms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0B3D5C-535F-4371-A720-1A88D5C473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733816"/>
            <a:ext cx="7766936" cy="1096899"/>
          </a:xfrm>
        </p:spPr>
        <p:txBody>
          <a:bodyPr>
            <a:normAutofit/>
          </a:bodyPr>
          <a:lstStyle/>
          <a:p>
            <a:pPr algn="ctr"/>
            <a:endParaRPr lang="en-US" sz="2800" b="1" dirty="0"/>
          </a:p>
          <a:p>
            <a:pPr algn="l"/>
            <a:r>
              <a:rPr lang="en-US" sz="2800" b="1" i="1" dirty="0"/>
              <a:t>AQ Model Apps Meeting- 04/07/2021</a:t>
            </a:r>
            <a:endParaRPr lang="en-US" b="1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5EA480-2A95-4AA4-BEE5-00D2E6867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CBA98-EC98-4357-9F0D-64C7F7CCECB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4471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F9BB96DC-7257-4310-AA48-BEE9B2B2DA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32" name="Freeform 14">
              <a:extLst>
                <a:ext uri="{FF2B5EF4-FFF2-40B4-BE49-F238E27FC236}">
                  <a16:creationId xmlns:a16="http://schemas.microsoft.com/office/drawing/2014/main" id="{A199C6C8-798B-4D00-8C47-F1D5A88678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BCB0BF1B-F83E-41D6-83B4-76BB733C50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5DD6DAC-841F-44E8-B772-3B0CC4F9D0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tangle 23">
              <a:extLst>
                <a:ext uri="{FF2B5EF4-FFF2-40B4-BE49-F238E27FC236}">
                  <a16:creationId xmlns:a16="http://schemas.microsoft.com/office/drawing/2014/main" id="{30A20FCD-ACEB-47CE-B31B-91C08ADA4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Rectangle 25">
              <a:extLst>
                <a:ext uri="{FF2B5EF4-FFF2-40B4-BE49-F238E27FC236}">
                  <a16:creationId xmlns:a16="http://schemas.microsoft.com/office/drawing/2014/main" id="{7A2B1C25-C94E-4302-99B8-C7A8AFE4F4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Isosceles Triangle 36">
              <a:extLst>
                <a:ext uri="{FF2B5EF4-FFF2-40B4-BE49-F238E27FC236}">
                  <a16:creationId xmlns:a16="http://schemas.microsoft.com/office/drawing/2014/main" id="{96AEEF64-15E5-4241-B44E-FD39BF126E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27">
              <a:extLst>
                <a:ext uri="{FF2B5EF4-FFF2-40B4-BE49-F238E27FC236}">
                  <a16:creationId xmlns:a16="http://schemas.microsoft.com/office/drawing/2014/main" id="{3CE4991B-2483-477C-A8EF-EA0D3A372A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Rectangle 28">
              <a:extLst>
                <a:ext uri="{FF2B5EF4-FFF2-40B4-BE49-F238E27FC236}">
                  <a16:creationId xmlns:a16="http://schemas.microsoft.com/office/drawing/2014/main" id="{C57CCE68-31BF-4CB2-A1BA-20C70F17D9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Rectangle 29">
              <a:extLst>
                <a:ext uri="{FF2B5EF4-FFF2-40B4-BE49-F238E27FC236}">
                  <a16:creationId xmlns:a16="http://schemas.microsoft.com/office/drawing/2014/main" id="{FC67EFBD-5CEA-432B-8051-6A7B3E06D0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Isosceles Triangle 40">
              <a:extLst>
                <a:ext uri="{FF2B5EF4-FFF2-40B4-BE49-F238E27FC236}">
                  <a16:creationId xmlns:a16="http://schemas.microsoft.com/office/drawing/2014/main" id="{1FF74FE3-9906-485E-94D7-2AA34D9275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43F1DEB-A7C8-459A-B1B6-DB880A2C6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6435" y="57447"/>
            <a:ext cx="7733392" cy="588268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000" dirty="0">
                <a:solidFill>
                  <a:srgbClr val="0070C0"/>
                </a:solidFill>
              </a:rPr>
              <a:t>2017gb_hapcap_17j: 8hrmax Ozone</a:t>
            </a:r>
          </a:p>
        </p:txBody>
      </p:sp>
      <p:pic>
        <p:nvPicPr>
          <p:cNvPr id="7" name="Picture 6" descr="Chart, bar chart&#10;&#10;Description automatically generated">
            <a:extLst>
              <a:ext uri="{FF2B5EF4-FFF2-40B4-BE49-F238E27FC236}">
                <a16:creationId xmlns:a16="http://schemas.microsoft.com/office/drawing/2014/main" id="{2D582141-21D1-4E03-9DB2-EC760634E0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755" y="721032"/>
            <a:ext cx="5154238" cy="2743200"/>
          </a:xfrm>
          <a:prstGeom prst="rect">
            <a:avLst/>
          </a:prstGeom>
        </p:spPr>
      </p:pic>
      <p:pic>
        <p:nvPicPr>
          <p:cNvPr id="11" name="Picture 10" descr="Chart, bar chart&#10;&#10;Description automatically generated">
            <a:extLst>
              <a:ext uri="{FF2B5EF4-FFF2-40B4-BE49-F238E27FC236}">
                <a16:creationId xmlns:a16="http://schemas.microsoft.com/office/drawing/2014/main" id="{A3D584AB-2CAD-422D-8C7C-793C271329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253" y="3424766"/>
            <a:ext cx="5154238" cy="2743200"/>
          </a:xfrm>
          <a:prstGeom prst="rect">
            <a:avLst/>
          </a:prstGeom>
        </p:spPr>
      </p:pic>
      <p:pic>
        <p:nvPicPr>
          <p:cNvPr id="5" name="Picture 4" descr="Chart, bar chart&#10;&#10;Description automatically generated">
            <a:extLst>
              <a:ext uri="{FF2B5EF4-FFF2-40B4-BE49-F238E27FC236}">
                <a16:creationId xmlns:a16="http://schemas.microsoft.com/office/drawing/2014/main" id="{F6972426-7115-4C57-8DE3-0B11B93975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893" y="681566"/>
            <a:ext cx="5154238" cy="27432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EB88EE1-70FB-419B-8EBF-3D8517802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428CBA98-EC98-4357-9F0D-64C7F7CCECB9}" type="slidenum">
              <a:rPr lang="en-US" sz="900" smtClean="0">
                <a:solidFill>
                  <a:schemeClr val="accent1"/>
                </a:solidFill>
              </a:rPr>
              <a:pPr defTabSz="914400">
                <a:spcAft>
                  <a:spcPts val="600"/>
                </a:spcAft>
              </a:pPr>
              <a:t>10</a:t>
            </a:fld>
            <a:endParaRPr lang="en-US" sz="900">
              <a:solidFill>
                <a:schemeClr val="accent1"/>
              </a:solidFill>
            </a:endParaRPr>
          </a:p>
        </p:txBody>
      </p:sp>
      <p:pic>
        <p:nvPicPr>
          <p:cNvPr id="9" name="Picture 8" descr="Chart, bar chart&#10;&#10;Description automatically generated">
            <a:extLst>
              <a:ext uri="{FF2B5EF4-FFF2-40B4-BE49-F238E27FC236}">
                <a16:creationId xmlns:a16="http://schemas.microsoft.com/office/drawing/2014/main" id="{6267832A-029A-4FA9-9C51-0C7A5698E3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893" y="3424766"/>
            <a:ext cx="5154238" cy="27432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30CDBAB3-CFA4-4FF2-AFA6-6F1DEE875B61}"/>
              </a:ext>
            </a:extLst>
          </p:cNvPr>
          <p:cNvSpPr txBox="1"/>
          <p:nvPr/>
        </p:nvSpPr>
        <p:spPr>
          <a:xfrm>
            <a:off x="283555" y="1887208"/>
            <a:ext cx="11255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All Data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9578E96-E162-4C63-B52A-4ED755315EEC}"/>
              </a:ext>
            </a:extLst>
          </p:cNvPr>
          <p:cNvSpPr txBox="1"/>
          <p:nvPr/>
        </p:nvSpPr>
        <p:spPr>
          <a:xfrm>
            <a:off x="243869" y="4427034"/>
            <a:ext cx="14419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GE 60ppb</a:t>
            </a:r>
          </a:p>
        </p:txBody>
      </p:sp>
    </p:spTree>
    <p:extLst>
      <p:ext uri="{BB962C8B-B14F-4D97-AF65-F5344CB8AC3E}">
        <p14:creationId xmlns:p14="http://schemas.microsoft.com/office/powerpoint/2010/main" val="22756017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hart, bar chart&#10;&#10;Description automatically generated">
            <a:extLst>
              <a:ext uri="{FF2B5EF4-FFF2-40B4-BE49-F238E27FC236}">
                <a16:creationId xmlns:a16="http://schemas.microsoft.com/office/drawing/2014/main" id="{D5004B35-6A2B-4197-BA31-A052518099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803" y="3174569"/>
            <a:ext cx="4295199" cy="2286000"/>
          </a:xfrm>
          <a:prstGeom prst="rect">
            <a:avLst/>
          </a:prstGeom>
        </p:spPr>
      </p:pic>
      <p:pic>
        <p:nvPicPr>
          <p:cNvPr id="17" name="Picture 16" descr="Chart, bar chart&#10;&#10;Description automatically generated">
            <a:extLst>
              <a:ext uri="{FF2B5EF4-FFF2-40B4-BE49-F238E27FC236}">
                <a16:creationId xmlns:a16="http://schemas.microsoft.com/office/drawing/2014/main" id="{3F718560-09CA-4884-A2C3-01453F568C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119" y="1469351"/>
            <a:ext cx="4295199" cy="2286000"/>
          </a:xfrm>
          <a:prstGeom prst="rect">
            <a:avLst/>
          </a:prstGeom>
        </p:spPr>
      </p:pic>
      <p:pic>
        <p:nvPicPr>
          <p:cNvPr id="15" name="Picture 14" descr="Chart, bar chart&#10;&#10;Description automatically generated">
            <a:extLst>
              <a:ext uri="{FF2B5EF4-FFF2-40B4-BE49-F238E27FC236}">
                <a16:creationId xmlns:a16="http://schemas.microsoft.com/office/drawing/2014/main" id="{67844248-1F21-4BCF-8D12-4F2558EC42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7" y="1388605"/>
            <a:ext cx="4295199" cy="2286000"/>
          </a:xfrm>
          <a:prstGeom prst="rect">
            <a:avLst/>
          </a:prstGeom>
        </p:spPr>
      </p:pic>
      <p:pic>
        <p:nvPicPr>
          <p:cNvPr id="6" name="Picture 5" descr="Chart, bar chart&#10;&#10;Description automatically generated">
            <a:extLst>
              <a:ext uri="{FF2B5EF4-FFF2-40B4-BE49-F238E27FC236}">
                <a16:creationId xmlns:a16="http://schemas.microsoft.com/office/drawing/2014/main" id="{F5412C8A-09B7-4E44-8D36-23C51DDAFD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119" y="4173208"/>
            <a:ext cx="4295199" cy="2286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43F1DEB-A7C8-459A-B1B6-DB880A2C6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6434" y="57446"/>
            <a:ext cx="8287567" cy="62064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000" dirty="0">
                <a:solidFill>
                  <a:srgbClr val="0070C0"/>
                </a:solidFill>
              </a:rPr>
              <a:t>2017gb_hapcap_17j: PM</a:t>
            </a:r>
            <a:r>
              <a:rPr lang="en-US" sz="2000" dirty="0">
                <a:solidFill>
                  <a:srgbClr val="0070C0"/>
                </a:solidFill>
              </a:rPr>
              <a:t>2.5</a:t>
            </a:r>
            <a:r>
              <a:rPr lang="en-US" sz="3000" dirty="0">
                <a:solidFill>
                  <a:srgbClr val="0070C0"/>
                </a:solidFill>
              </a:rPr>
              <a:t> Species at CSN sites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EB88EE1-70FB-419B-8EBF-3D8517802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428CBA98-EC98-4357-9F0D-64C7F7CCECB9}" type="slidenum">
              <a:rPr lang="en-US" sz="900" smtClean="0">
                <a:solidFill>
                  <a:schemeClr val="accent1"/>
                </a:solidFill>
              </a:rPr>
              <a:pPr defTabSz="914400">
                <a:spcAft>
                  <a:spcPts val="600"/>
                </a:spcAft>
              </a:pPr>
              <a:t>11</a:t>
            </a:fld>
            <a:endParaRPr lang="en-US" sz="900">
              <a:solidFill>
                <a:schemeClr val="accent1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9578E96-E162-4C63-B52A-4ED755315EEC}"/>
              </a:ext>
            </a:extLst>
          </p:cNvPr>
          <p:cNvSpPr txBox="1"/>
          <p:nvPr/>
        </p:nvSpPr>
        <p:spPr>
          <a:xfrm>
            <a:off x="1589783" y="944263"/>
            <a:ext cx="14419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SO</a:t>
            </a:r>
            <a:r>
              <a:rPr lang="en-US" sz="1600" b="1" dirty="0"/>
              <a:t>4</a:t>
            </a:r>
            <a:endParaRPr lang="en-US" sz="2000" b="1" dirty="0"/>
          </a:p>
        </p:txBody>
      </p:sp>
      <p:pic>
        <p:nvPicPr>
          <p:cNvPr id="10" name="Picture 9" descr="Chart&#10;&#10;Description automatically generated">
            <a:extLst>
              <a:ext uri="{FF2B5EF4-FFF2-40B4-BE49-F238E27FC236}">
                <a16:creationId xmlns:a16="http://schemas.microsoft.com/office/drawing/2014/main" id="{148437A6-FB91-4DCE-9688-B7ACD76AB3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73208"/>
            <a:ext cx="4295199" cy="228600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E448BC3C-AED6-4258-9FEF-21996FE4EA9F}"/>
              </a:ext>
            </a:extLst>
          </p:cNvPr>
          <p:cNvSpPr txBox="1"/>
          <p:nvPr/>
        </p:nvSpPr>
        <p:spPr>
          <a:xfrm>
            <a:off x="5714557" y="988495"/>
            <a:ext cx="14419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NO</a:t>
            </a:r>
            <a:r>
              <a:rPr lang="en-US" sz="1600" b="1" dirty="0"/>
              <a:t>3</a:t>
            </a:r>
            <a:endParaRPr lang="en-US" sz="2000" b="1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5CDC861-B97B-40EF-BDC0-C15D56FA439A}"/>
              </a:ext>
            </a:extLst>
          </p:cNvPr>
          <p:cNvSpPr txBox="1"/>
          <p:nvPr/>
        </p:nvSpPr>
        <p:spPr>
          <a:xfrm>
            <a:off x="9566193" y="2774459"/>
            <a:ext cx="14419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NH</a:t>
            </a:r>
            <a:r>
              <a:rPr lang="en-US" sz="1600" b="1" dirty="0"/>
              <a:t>4</a:t>
            </a:r>
            <a:endParaRPr lang="en-US" sz="2000" b="1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9637414-2303-44DE-83C1-CC30A10C843E}"/>
              </a:ext>
            </a:extLst>
          </p:cNvPr>
          <p:cNvSpPr txBox="1"/>
          <p:nvPr/>
        </p:nvSpPr>
        <p:spPr>
          <a:xfrm>
            <a:off x="1462369" y="3773098"/>
            <a:ext cx="14419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EC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8FE8001-5725-465B-AB4A-405A513865C4}"/>
              </a:ext>
            </a:extLst>
          </p:cNvPr>
          <p:cNvSpPr txBox="1"/>
          <p:nvPr/>
        </p:nvSpPr>
        <p:spPr>
          <a:xfrm>
            <a:off x="5714558" y="3773098"/>
            <a:ext cx="14419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OC</a:t>
            </a:r>
          </a:p>
        </p:txBody>
      </p:sp>
    </p:spTree>
    <p:extLst>
      <p:ext uri="{BB962C8B-B14F-4D97-AF65-F5344CB8AC3E}">
        <p14:creationId xmlns:p14="http://schemas.microsoft.com/office/powerpoint/2010/main" val="18485520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FCF2BCF-0CE0-4C3A-8D56-9828DF1DA7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890" y="3057555"/>
            <a:ext cx="4295199" cy="22860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EB88EE1-70FB-419B-8EBF-3D8517802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428CBA98-EC98-4357-9F0D-64C7F7CCECB9}" type="slidenum">
              <a:rPr lang="en-US" sz="900" smtClean="0">
                <a:solidFill>
                  <a:schemeClr val="accent1"/>
                </a:solidFill>
              </a:rPr>
              <a:pPr defTabSz="914400">
                <a:spcAft>
                  <a:spcPts val="600"/>
                </a:spcAft>
              </a:pPr>
              <a:t>12</a:t>
            </a:fld>
            <a:endParaRPr lang="en-US" sz="900">
              <a:solidFill>
                <a:schemeClr val="accent1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9578E96-E162-4C63-B52A-4ED755315EEC}"/>
              </a:ext>
            </a:extLst>
          </p:cNvPr>
          <p:cNvSpPr txBox="1"/>
          <p:nvPr/>
        </p:nvSpPr>
        <p:spPr>
          <a:xfrm>
            <a:off x="1589783" y="944263"/>
            <a:ext cx="14419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SO</a:t>
            </a:r>
            <a:r>
              <a:rPr lang="en-US" sz="1600" b="1" dirty="0"/>
              <a:t>4</a:t>
            </a:r>
            <a:endParaRPr lang="en-US" sz="2000" b="1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448BC3C-AED6-4258-9FEF-21996FE4EA9F}"/>
              </a:ext>
            </a:extLst>
          </p:cNvPr>
          <p:cNvSpPr txBox="1"/>
          <p:nvPr/>
        </p:nvSpPr>
        <p:spPr>
          <a:xfrm>
            <a:off x="5714557" y="988495"/>
            <a:ext cx="14419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NO</a:t>
            </a:r>
            <a:r>
              <a:rPr lang="en-US" sz="1600" b="1" dirty="0"/>
              <a:t>3</a:t>
            </a:r>
            <a:endParaRPr lang="en-US" sz="2000" b="1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5CDC861-B97B-40EF-BDC0-C15D56FA439A}"/>
              </a:ext>
            </a:extLst>
          </p:cNvPr>
          <p:cNvSpPr txBox="1"/>
          <p:nvPr/>
        </p:nvSpPr>
        <p:spPr>
          <a:xfrm>
            <a:off x="9566193" y="2774459"/>
            <a:ext cx="14419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NH</a:t>
            </a:r>
            <a:r>
              <a:rPr lang="en-US" sz="1600" b="1" dirty="0"/>
              <a:t>4</a:t>
            </a:r>
            <a:endParaRPr lang="en-US" sz="2000" b="1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9637414-2303-44DE-83C1-CC30A10C843E}"/>
              </a:ext>
            </a:extLst>
          </p:cNvPr>
          <p:cNvSpPr txBox="1"/>
          <p:nvPr/>
        </p:nvSpPr>
        <p:spPr>
          <a:xfrm>
            <a:off x="1462369" y="3773098"/>
            <a:ext cx="14419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EC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8FE8001-5725-465B-AB4A-405A513865C4}"/>
              </a:ext>
            </a:extLst>
          </p:cNvPr>
          <p:cNvSpPr txBox="1"/>
          <p:nvPr/>
        </p:nvSpPr>
        <p:spPr>
          <a:xfrm>
            <a:off x="5714558" y="3773098"/>
            <a:ext cx="14419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OC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C93D022-177F-45D2-B88C-D5F9B7BD77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73208"/>
            <a:ext cx="4295199" cy="2286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852DBEC-2E8E-4016-B028-021A07F3F1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88" y="1487098"/>
            <a:ext cx="4295199" cy="2286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D21C230-9C69-49D8-99D7-9DA02C51CE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118" y="1487098"/>
            <a:ext cx="4295199" cy="2286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70272B-DF39-46C5-A76C-85EF8FD8FD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117" y="4227902"/>
            <a:ext cx="4295199" cy="2286000"/>
          </a:xfrm>
          <a:prstGeom prst="rect">
            <a:avLst/>
          </a:prstGeom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5BA34488-40BD-4763-9288-9DF9A75C163D}"/>
              </a:ext>
            </a:extLst>
          </p:cNvPr>
          <p:cNvSpPr txBox="1">
            <a:spLocks/>
          </p:cNvSpPr>
          <p:nvPr/>
        </p:nvSpPr>
        <p:spPr>
          <a:xfrm>
            <a:off x="986434" y="57446"/>
            <a:ext cx="8287567" cy="6206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90000"/>
              </a:lnSpc>
            </a:pPr>
            <a:r>
              <a:rPr lang="en-US" sz="3000">
                <a:solidFill>
                  <a:srgbClr val="0070C0"/>
                </a:solidFill>
              </a:rPr>
              <a:t>2017gb_hapcap_17j: PM</a:t>
            </a:r>
            <a:r>
              <a:rPr lang="en-US" sz="2000">
                <a:solidFill>
                  <a:srgbClr val="0070C0"/>
                </a:solidFill>
              </a:rPr>
              <a:t>2.5</a:t>
            </a:r>
            <a:r>
              <a:rPr lang="en-US" sz="3000">
                <a:solidFill>
                  <a:srgbClr val="0070C0"/>
                </a:solidFill>
              </a:rPr>
              <a:t> Species at CSN sites</a:t>
            </a:r>
            <a:endParaRPr lang="en-US" sz="3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1013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F1DEB-A7C8-459A-B1B6-DB880A2C6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6434" y="57446"/>
            <a:ext cx="8287567" cy="62064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3000" dirty="0">
                <a:solidFill>
                  <a:srgbClr val="0070C0"/>
                </a:solidFill>
              </a:rPr>
              <a:t>2017gb_hapcap_17j: PM</a:t>
            </a:r>
            <a:r>
              <a:rPr lang="en-US" sz="2000" dirty="0">
                <a:solidFill>
                  <a:srgbClr val="0070C0"/>
                </a:solidFill>
              </a:rPr>
              <a:t>2.5</a:t>
            </a:r>
            <a:r>
              <a:rPr lang="en-US" sz="3000" dirty="0">
                <a:solidFill>
                  <a:srgbClr val="0070C0"/>
                </a:solidFill>
              </a:rPr>
              <a:t> Species at IMPROVE sites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EB88EE1-70FB-419B-8EBF-3D8517802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428CBA98-EC98-4357-9F0D-64C7F7CCECB9}" type="slidenum">
              <a:rPr lang="en-US" sz="900" smtClean="0">
                <a:solidFill>
                  <a:schemeClr val="accent1"/>
                </a:solidFill>
              </a:rPr>
              <a:pPr defTabSz="914400">
                <a:spcAft>
                  <a:spcPts val="600"/>
                </a:spcAft>
              </a:pPr>
              <a:t>13</a:t>
            </a:fld>
            <a:endParaRPr lang="en-US" sz="900">
              <a:solidFill>
                <a:schemeClr val="accent1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9578E96-E162-4C63-B52A-4ED755315EEC}"/>
              </a:ext>
            </a:extLst>
          </p:cNvPr>
          <p:cNvSpPr txBox="1"/>
          <p:nvPr/>
        </p:nvSpPr>
        <p:spPr>
          <a:xfrm>
            <a:off x="1589783" y="944263"/>
            <a:ext cx="14419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SO</a:t>
            </a:r>
            <a:r>
              <a:rPr lang="en-US" sz="1600" b="1" dirty="0"/>
              <a:t>4</a:t>
            </a:r>
            <a:endParaRPr lang="en-US" sz="2000" b="1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448BC3C-AED6-4258-9FEF-21996FE4EA9F}"/>
              </a:ext>
            </a:extLst>
          </p:cNvPr>
          <p:cNvSpPr txBox="1"/>
          <p:nvPr/>
        </p:nvSpPr>
        <p:spPr>
          <a:xfrm>
            <a:off x="5714557" y="988495"/>
            <a:ext cx="14419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NO</a:t>
            </a:r>
            <a:r>
              <a:rPr lang="en-US" sz="1600" b="1" dirty="0"/>
              <a:t>3</a:t>
            </a:r>
            <a:endParaRPr lang="en-US" sz="2000" b="1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5CDC861-B97B-40EF-BDC0-C15D56FA439A}"/>
              </a:ext>
            </a:extLst>
          </p:cNvPr>
          <p:cNvSpPr txBox="1"/>
          <p:nvPr/>
        </p:nvSpPr>
        <p:spPr>
          <a:xfrm>
            <a:off x="9566193" y="2774459"/>
            <a:ext cx="14419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NH</a:t>
            </a:r>
            <a:r>
              <a:rPr lang="en-US" sz="1600" b="1" dirty="0"/>
              <a:t>4</a:t>
            </a:r>
            <a:endParaRPr lang="en-US" sz="2000" b="1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9637414-2303-44DE-83C1-CC30A10C843E}"/>
              </a:ext>
            </a:extLst>
          </p:cNvPr>
          <p:cNvSpPr txBox="1"/>
          <p:nvPr/>
        </p:nvSpPr>
        <p:spPr>
          <a:xfrm>
            <a:off x="1462369" y="3773098"/>
            <a:ext cx="14419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EC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8FE8001-5725-465B-AB4A-405A513865C4}"/>
              </a:ext>
            </a:extLst>
          </p:cNvPr>
          <p:cNvSpPr txBox="1"/>
          <p:nvPr/>
        </p:nvSpPr>
        <p:spPr>
          <a:xfrm>
            <a:off x="5714558" y="3773098"/>
            <a:ext cx="14419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OC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B8DC8F-0164-4191-8B57-178A803D96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4" y="4253954"/>
            <a:ext cx="4295199" cy="2286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B311571-C1C1-4590-AE1D-DEBC9A805A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3" y="1388605"/>
            <a:ext cx="4295199" cy="2286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8D77ABA-BAF8-453C-BD44-3FA8A63815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803" y="3277611"/>
            <a:ext cx="4295199" cy="2286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A90C258-78A5-440F-9E01-8E95EA4CF6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464" y="1406352"/>
            <a:ext cx="4295199" cy="2286000"/>
          </a:xfrm>
          <a:prstGeom prst="rect">
            <a:avLst/>
          </a:prstGeom>
        </p:spPr>
      </p:pic>
      <p:pic>
        <p:nvPicPr>
          <p:cNvPr id="18" name="Picture 17" descr="Chart, bar chart&#10;&#10;Description automatically generated">
            <a:extLst>
              <a:ext uri="{FF2B5EF4-FFF2-40B4-BE49-F238E27FC236}">
                <a16:creationId xmlns:a16="http://schemas.microsoft.com/office/drawing/2014/main" id="{B54DC13D-8275-476A-A095-C413EAAC46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119" y="4253954"/>
            <a:ext cx="4295199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2577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80DE9F3-614C-4387-B538-1BE0745479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390" y="1323023"/>
            <a:ext cx="4295199" cy="2286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43F1DEB-A7C8-459A-B1B6-DB880A2C6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6434" y="57446"/>
            <a:ext cx="8287567" cy="62064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3000" dirty="0">
                <a:solidFill>
                  <a:srgbClr val="0070C0"/>
                </a:solidFill>
              </a:rPr>
              <a:t>2017gb_hapcap_17j: PM</a:t>
            </a:r>
            <a:r>
              <a:rPr lang="en-US" sz="2000" dirty="0">
                <a:solidFill>
                  <a:srgbClr val="0070C0"/>
                </a:solidFill>
              </a:rPr>
              <a:t>2.5</a:t>
            </a:r>
            <a:r>
              <a:rPr lang="en-US" sz="3000" dirty="0">
                <a:solidFill>
                  <a:srgbClr val="0070C0"/>
                </a:solidFill>
              </a:rPr>
              <a:t> Species at IMPROVE sites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EB88EE1-70FB-419B-8EBF-3D8517802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428CBA98-EC98-4357-9F0D-64C7F7CCECB9}" type="slidenum">
              <a:rPr lang="en-US" sz="900" smtClean="0">
                <a:solidFill>
                  <a:schemeClr val="accent1"/>
                </a:solidFill>
              </a:rPr>
              <a:pPr defTabSz="914400">
                <a:spcAft>
                  <a:spcPts val="600"/>
                </a:spcAft>
              </a:pPr>
              <a:t>14</a:t>
            </a:fld>
            <a:endParaRPr lang="en-US" sz="900">
              <a:solidFill>
                <a:schemeClr val="accent1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9578E96-E162-4C63-B52A-4ED755315EEC}"/>
              </a:ext>
            </a:extLst>
          </p:cNvPr>
          <p:cNvSpPr txBox="1"/>
          <p:nvPr/>
        </p:nvSpPr>
        <p:spPr>
          <a:xfrm>
            <a:off x="1589783" y="944263"/>
            <a:ext cx="14419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SO</a:t>
            </a:r>
            <a:r>
              <a:rPr lang="en-US" sz="1600" b="1" dirty="0"/>
              <a:t>4</a:t>
            </a:r>
            <a:endParaRPr lang="en-US" sz="2000" b="1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448BC3C-AED6-4258-9FEF-21996FE4EA9F}"/>
              </a:ext>
            </a:extLst>
          </p:cNvPr>
          <p:cNvSpPr txBox="1"/>
          <p:nvPr/>
        </p:nvSpPr>
        <p:spPr>
          <a:xfrm>
            <a:off x="5714557" y="988495"/>
            <a:ext cx="14419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NO</a:t>
            </a:r>
            <a:r>
              <a:rPr lang="en-US" sz="1600" b="1" dirty="0"/>
              <a:t>3</a:t>
            </a:r>
            <a:endParaRPr lang="en-US" sz="2000" b="1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5CDC861-B97B-40EF-BDC0-C15D56FA439A}"/>
              </a:ext>
            </a:extLst>
          </p:cNvPr>
          <p:cNvSpPr txBox="1"/>
          <p:nvPr/>
        </p:nvSpPr>
        <p:spPr>
          <a:xfrm>
            <a:off x="9566193" y="2774459"/>
            <a:ext cx="14419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NH</a:t>
            </a:r>
            <a:r>
              <a:rPr lang="en-US" sz="1600" b="1" dirty="0"/>
              <a:t>4</a:t>
            </a:r>
            <a:endParaRPr lang="en-US" sz="2000" b="1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9637414-2303-44DE-83C1-CC30A10C843E}"/>
              </a:ext>
            </a:extLst>
          </p:cNvPr>
          <p:cNvSpPr txBox="1"/>
          <p:nvPr/>
        </p:nvSpPr>
        <p:spPr>
          <a:xfrm>
            <a:off x="1462369" y="3773098"/>
            <a:ext cx="14419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EC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8FE8001-5725-465B-AB4A-405A513865C4}"/>
              </a:ext>
            </a:extLst>
          </p:cNvPr>
          <p:cNvSpPr txBox="1"/>
          <p:nvPr/>
        </p:nvSpPr>
        <p:spPr>
          <a:xfrm>
            <a:off x="5714558" y="3773098"/>
            <a:ext cx="14419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OC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E3A342-60FD-41B2-B023-957700D51A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7" y="4170898"/>
            <a:ext cx="4295199" cy="2286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5252FD7-844D-4148-8ACE-BFD840D798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760" y="1318474"/>
            <a:ext cx="4295199" cy="2286000"/>
          </a:xfrm>
          <a:prstGeom prst="rect">
            <a:avLst/>
          </a:prstGeom>
        </p:spPr>
      </p:pic>
      <p:pic>
        <p:nvPicPr>
          <p:cNvPr id="12" name="Picture 11" descr="Chart&#10;&#10;Description automatically generated">
            <a:extLst>
              <a:ext uri="{FF2B5EF4-FFF2-40B4-BE49-F238E27FC236}">
                <a16:creationId xmlns:a16="http://schemas.microsoft.com/office/drawing/2014/main" id="{430569EC-8494-4AD3-A99B-3774F82393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563" y="3184080"/>
            <a:ext cx="4295199" cy="2286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3967D46-C641-44AE-A2D8-2DB6886C74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375" y="4271701"/>
            <a:ext cx="4295199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2671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ADEE7-6415-4218-AD04-6C30EC8B2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2018 HAP+CAP Platform Planning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73CEA2-0810-4628-BFCE-680CE83665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E9B212-899E-4D02-9DE0-10E9DAF3C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CBA98-EC98-4357-9F0D-64C7F7CCECB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6762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5731987"/>
              </p:ext>
            </p:extLst>
          </p:nvPr>
        </p:nvGraphicFramePr>
        <p:xfrm>
          <a:off x="647272" y="695574"/>
          <a:ext cx="10568921" cy="60699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95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602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590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972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Details/Versions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Notes/Decisions?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0742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Air</a:t>
                      </a:r>
                      <a:r>
                        <a:rPr lang="en-US" baseline="0" dirty="0">
                          <a:solidFill>
                            <a:srgbClr val="C00000"/>
                          </a:solidFill>
                        </a:rPr>
                        <a:t> Quality Model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CMAQ v5.3.2 Multi-Pollutant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Test new version with chemistry updates for fire HAPs via AESMD (Bill Hutzell)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86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Domain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12-km CONUS</a:t>
                      </a:r>
                    </a:p>
                    <a:p>
                      <a:r>
                        <a:rPr lang="en-US" dirty="0"/>
                        <a:t>35 vertical layers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12US1 vs 12US2</a:t>
                      </a:r>
                    </a:p>
                    <a:p>
                      <a:r>
                        <a:rPr lang="en-US" dirty="0"/>
                        <a:t>Non-CONUS (9AK1, 3HI1, 3PRVI1)??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091557"/>
                  </a:ext>
                </a:extLst>
              </a:tr>
              <a:tr h="52086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Meteorology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2018 WRF v3.8; </a:t>
                      </a:r>
                    </a:p>
                    <a:p>
                      <a:r>
                        <a:rPr lang="en-US" dirty="0"/>
                        <a:t>MCIP v4.5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Non-CONUS domains runs remaining (9AK1, 3HI1, 3PRVI1)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2125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C00000"/>
                          </a:solidFill>
                        </a:rPr>
                        <a:t>Emissions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2018</a:t>
                      </a:r>
                      <a:r>
                        <a:rPr lang="en-US" baseline="0" dirty="0"/>
                        <a:t> (pivot off 2017 NEI for US - details on next slide); Canada new 2016 + adjusted mobile; Mexico new 2016; FINN (</a:t>
                      </a:r>
                      <a:r>
                        <a:rPr lang="en-US" baseline="0" dirty="0" err="1"/>
                        <a:t>nonUS</a:t>
                      </a:r>
                      <a:r>
                        <a:rPr lang="en-US" baseline="0" dirty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Include NH3 bi-di; Lightning NOx(?);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M3DRY or STAGE for specific dry deposition velocities (NEI and EQUATES simulations have used STAGE)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2125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C00000"/>
                          </a:solidFill>
                        </a:rPr>
                        <a:t>Initial &amp; Boundary Conditions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2018 GEOS-Chem (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4x5 degrees) + 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Annual remote HAP conc 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msmts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(NOAA GMD and AGAGE)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More details to follow (Barron)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2125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AQ Modeling Outputs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Ozone &amp;</a:t>
                      </a:r>
                      <a:r>
                        <a:rPr lang="en-US" baseline="0" dirty="0"/>
                        <a:t> PM</a:t>
                      </a:r>
                      <a:r>
                        <a:rPr lang="en-US" sz="1400" baseline="0" dirty="0"/>
                        <a:t>2.5</a:t>
                      </a:r>
                      <a:r>
                        <a:rPr lang="en-US" baseline="0" dirty="0"/>
                        <a:t> species</a:t>
                      </a:r>
                    </a:p>
                    <a:p>
                      <a:r>
                        <a:rPr lang="en-US" sz="1800" dirty="0">
                          <a:latin typeface="+mn-lt"/>
                        </a:rPr>
                        <a:t>Nitrogen</a:t>
                      </a:r>
                      <a:r>
                        <a:rPr lang="en-US" sz="1800" baseline="0" dirty="0">
                          <a:latin typeface="+mn-lt"/>
                        </a:rPr>
                        <a:t> &amp; Sulfur Deposition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Air toxics for Hybrid Calculation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Ozone &amp; PM2.5 – spatial surfaces for CDC and benefits?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2125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Future 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TBD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Regulatory needs?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-68495" y="148949"/>
            <a:ext cx="12328989" cy="510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en-US" sz="3400" dirty="0">
                <a:latin typeface="+mj-lt"/>
              </a:rPr>
              <a:t>Photo-chemical Modeling Components for 2018 MP Platform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0FD3AC9-B080-4689-A913-7D785668D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B454A-28FB-47F2-8F51-79BCCDE5691E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C7F3B-371A-442B-B633-0A22071C6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998" y="238696"/>
            <a:ext cx="9144001" cy="68862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2018 Emissions Development Methods by Sector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3DC6EB-C9A4-4EB5-A6DE-27D210963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B454A-28FB-47F2-8F51-79BCCDE5691E}" type="slidenum">
              <a:rPr lang="en-US" smtClean="0"/>
              <a:t>17</a:t>
            </a:fld>
            <a:endParaRPr lang="en-US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B595895A-1636-4558-A4FF-D1F1A8BDF1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2384272"/>
              </p:ext>
            </p:extLst>
          </p:nvPr>
        </p:nvGraphicFramePr>
        <p:xfrm>
          <a:off x="310444" y="840930"/>
          <a:ext cx="11757378" cy="5729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4012">
                  <a:extLst>
                    <a:ext uri="{9D8B030D-6E8A-4147-A177-3AD203B41FA5}">
                      <a16:colId xmlns:a16="http://schemas.microsoft.com/office/drawing/2014/main" val="980825655"/>
                    </a:ext>
                  </a:extLst>
                </a:gridCol>
                <a:gridCol w="4494677">
                  <a:extLst>
                    <a:ext uri="{9D8B030D-6E8A-4147-A177-3AD203B41FA5}">
                      <a16:colId xmlns:a16="http://schemas.microsoft.com/office/drawing/2014/main" val="3600649794"/>
                    </a:ext>
                  </a:extLst>
                </a:gridCol>
                <a:gridCol w="1797421">
                  <a:extLst>
                    <a:ext uri="{9D8B030D-6E8A-4147-A177-3AD203B41FA5}">
                      <a16:colId xmlns:a16="http://schemas.microsoft.com/office/drawing/2014/main" val="858755548"/>
                    </a:ext>
                  </a:extLst>
                </a:gridCol>
                <a:gridCol w="4081268">
                  <a:extLst>
                    <a:ext uri="{9D8B030D-6E8A-4147-A177-3AD203B41FA5}">
                      <a16:colId xmlns:a16="http://schemas.microsoft.com/office/drawing/2014/main" val="2745670862"/>
                    </a:ext>
                  </a:extLst>
                </a:gridCol>
              </a:tblGrid>
              <a:tr h="37005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Method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7962734"/>
                  </a:ext>
                </a:extLst>
              </a:tr>
              <a:tr h="566914">
                <a:tc>
                  <a:txBody>
                    <a:bodyPr/>
                    <a:lstStyle/>
                    <a:p>
                      <a:pPr algn="ctr"/>
                      <a:r>
                        <a:rPr lang="en-US" i="1" dirty="0" err="1"/>
                        <a:t>afdust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2017 NEI + adjust paved roads to 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err="1"/>
                        <a:t>onroad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2018 MOVES3 EFs + activity projected from 2017 NEI to 2018 + 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9988249"/>
                  </a:ext>
                </a:extLst>
              </a:tr>
              <a:tr h="566914"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livestock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2017 NEI adjusted to 2018 based on USDA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err="1"/>
                        <a:t>ptnonipm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2018 point with stack parameter corrections; projected rail yards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2824146"/>
                  </a:ext>
                </a:extLst>
              </a:tr>
              <a:tr h="458329"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fertilizer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Computed based on bidi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err="1"/>
                        <a:t>pt_oilgas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2018 point; 2017 data projected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5959522"/>
                  </a:ext>
                </a:extLst>
              </a:tr>
              <a:tr h="566914"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airports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2017 NEI adjusted to 2018 w/ factors from Terminal Area Forecast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err="1"/>
                        <a:t>ptegu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2018 point with stack parameter corrections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1366778"/>
                  </a:ext>
                </a:extLst>
              </a:tr>
              <a:tr h="566914">
                <a:tc>
                  <a:txBody>
                    <a:bodyPr/>
                    <a:lstStyle/>
                    <a:p>
                      <a:pPr algn="ctr"/>
                      <a:r>
                        <a:rPr lang="en-US" i="1" dirty="0" err="1"/>
                        <a:t>beis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BELD5 w/ BEIS 3.7 run for 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err="1"/>
                        <a:t>ptfire-rx</a:t>
                      </a:r>
                      <a:r>
                        <a:rPr lang="en-US" i="1" dirty="0"/>
                        <a:t> &amp; </a:t>
                      </a:r>
                      <a:r>
                        <a:rPr lang="en-US" i="1" dirty="0" err="1"/>
                        <a:t>ptfire</a:t>
                      </a:r>
                      <a:r>
                        <a:rPr lang="en-US" i="1" dirty="0"/>
                        <a:t>-wild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SMARTFIRE2 with national datasets + GA and FL activity &amp; Flint Hills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9740758"/>
                  </a:ext>
                </a:extLst>
              </a:tr>
              <a:tr h="566914"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cmv_c1c2 and c3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2017 NEI (hourly) adjusted to 2018 based on regional factors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err="1"/>
                        <a:t>ptagfire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Provide by George Pouliot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3032808"/>
                  </a:ext>
                </a:extLst>
              </a:tr>
              <a:tr h="566914">
                <a:tc>
                  <a:txBody>
                    <a:bodyPr/>
                    <a:lstStyle/>
                    <a:p>
                      <a:pPr algn="ctr"/>
                      <a:r>
                        <a:rPr lang="en-US" i="1" dirty="0" err="1"/>
                        <a:t>nonpt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2017 NEI, but with VCP update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rail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2017 NEI adjusted to 2018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1464632"/>
                  </a:ext>
                </a:extLst>
              </a:tr>
              <a:tr h="566914"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nonroad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MOVES3 output for 2018 + Calif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err="1"/>
                        <a:t>rwc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2017 NEI unchanged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9020415"/>
                  </a:ext>
                </a:extLst>
              </a:tr>
              <a:tr h="566914">
                <a:tc>
                  <a:txBody>
                    <a:bodyPr/>
                    <a:lstStyle/>
                    <a:p>
                      <a:pPr algn="ctr"/>
                      <a:r>
                        <a:rPr lang="en-US" i="1" dirty="0" err="1"/>
                        <a:t>np_oilgas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2017 NEI projected to 2018 (EIA, etc.)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err="1"/>
                        <a:t>vcp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Karl Seltzer inventory for 2018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2107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34757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C7F3B-371A-442B-B633-0A22071C6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2017 vs 2018 Emission Summary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3DC6EB-C9A4-4EB5-A6DE-27D210963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B454A-28FB-47F2-8F51-79BCCDE5691E}" type="slidenum">
              <a:rPr lang="en-US" smtClean="0"/>
              <a:t>18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F65CDD-C2FE-4F56-A9CF-4AFB463438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089" y="1498245"/>
            <a:ext cx="8731986" cy="4829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3632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3DFD64C-6FC1-4D86-882B-7D2682D32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CBA98-EC98-4357-9F0D-64C7F7CCECB9}" type="slidenum">
              <a:rPr lang="en-US" smtClean="0"/>
              <a:t>19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835A9BD-DE12-45E3-BE8D-A5D11FDD91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8947" y="0"/>
            <a:ext cx="20039117" cy="544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581F7970-BD49-4593-BFD2-1E12C255A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184" y="953047"/>
            <a:ext cx="8558373" cy="5636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6">
            <a:extLst>
              <a:ext uri="{FF2B5EF4-FFF2-40B4-BE49-F238E27FC236}">
                <a16:creationId xmlns:a16="http://schemas.microsoft.com/office/drawing/2014/main" id="{00E95B30-213C-4124-9513-8C0E551327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3886200"/>
            <a:ext cx="20039117" cy="544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7AD24F2-AECE-4BE4-AA11-7B8B4A96E5BB}"/>
              </a:ext>
            </a:extLst>
          </p:cNvPr>
          <p:cNvSpPr txBox="1">
            <a:spLocks/>
          </p:cNvSpPr>
          <p:nvPr/>
        </p:nvSpPr>
        <p:spPr>
          <a:xfrm>
            <a:off x="1797666" y="211608"/>
            <a:ext cx="8596668" cy="13208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dirty="0">
                <a:solidFill>
                  <a:srgbClr val="0070C0"/>
                </a:solidFill>
              </a:rPr>
              <a:t>CAPs Difference: 2018 minus 2017</a:t>
            </a:r>
          </a:p>
        </p:txBody>
      </p:sp>
    </p:spTree>
    <p:extLst>
      <p:ext uri="{BB962C8B-B14F-4D97-AF65-F5344CB8AC3E}">
        <p14:creationId xmlns:p14="http://schemas.microsoft.com/office/powerpoint/2010/main" val="3136943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9789E-7177-4702-8ED4-3D6B13692E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575734"/>
            <a:ext cx="7766936" cy="3475102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2"/>
                </a:solidFill>
                <a:ea typeface="+mj-lt"/>
                <a:cs typeface="+mj-lt"/>
              </a:rPr>
              <a:t>Conceptual Plan to Incorporate Air Toxics into an Annual Multi-Pollutant Platform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0B3D5C-535F-4371-A720-1A88D5C473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pPr algn="ctr"/>
            <a:endParaRPr lang="en-US" sz="2800" b="1" dirty="0"/>
          </a:p>
          <a:p>
            <a:pPr algn="ctr"/>
            <a:r>
              <a:rPr lang="en-US" sz="2800" b="1" i="1" dirty="0"/>
              <a:t>Briefing for OAQPS Sr Mgmt Team - 9/16/2020</a:t>
            </a:r>
            <a:endParaRPr lang="en-US" b="1" i="1" dirty="0"/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2D6413D6-79C5-4C7D-815B-A46646B674BC}"/>
              </a:ext>
            </a:extLst>
          </p:cNvPr>
          <p:cNvSpPr/>
          <p:nvPr/>
        </p:nvSpPr>
        <p:spPr>
          <a:xfrm>
            <a:off x="8630428" y="369286"/>
            <a:ext cx="3123344" cy="1562256"/>
          </a:xfrm>
          <a:prstGeom prst="wedgeRoundRectCallout">
            <a:avLst>
              <a:gd name="adj1" fmla="val -39861"/>
              <a:gd name="adj2" fmla="val 76751"/>
              <a:gd name="adj3" fmla="val 16667"/>
            </a:avLst>
          </a:prstGeom>
          <a:solidFill>
            <a:schemeClr val="accent1">
              <a:alpha val="41000"/>
            </a:schemeClr>
          </a:solidFill>
          <a:ln>
            <a:gradFill>
              <a:gsLst>
                <a:gs pos="500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23354A-FB0E-4324-AF79-75E745E0608F}"/>
              </a:ext>
            </a:extLst>
          </p:cNvPr>
          <p:cNvSpPr txBox="1"/>
          <p:nvPr/>
        </p:nvSpPr>
        <p:spPr>
          <a:xfrm>
            <a:off x="8743308" y="499081"/>
            <a:ext cx="3123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Recall AQMG &amp; EIAG FY21 Budget proposal of Annual MP Platform </a:t>
            </a:r>
            <a:r>
              <a:rPr lang="en-US" i="1" dirty="0">
                <a:ea typeface="+mn-lt"/>
                <a:cs typeface="+mn-lt"/>
              </a:rPr>
              <a:t>related to the OAQPS </a:t>
            </a:r>
            <a:r>
              <a:rPr lang="en-US" i="1" dirty="0"/>
              <a:t>Air Toxics Strategy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3B7BC2-C003-4E22-8C57-ECAAD9086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CBA98-EC98-4357-9F0D-64C7F7CCECB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8991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4AB944-46FB-4902-8559-0F9382B437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4594" y="530800"/>
            <a:ext cx="9113936" cy="860399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Tentative 2018 Platform Schedule &amp; Next Steps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CF52C2-616F-4692-BB18-83BDF7EED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CBA98-EC98-4357-9F0D-64C7F7CCECB9}" type="slidenum">
              <a:rPr lang="en-US" smtClean="0"/>
              <a:t>20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DDB046-CE32-43F1-BAEF-F83A9A54F2C5}"/>
              </a:ext>
            </a:extLst>
          </p:cNvPr>
          <p:cNvSpPr txBox="1"/>
          <p:nvPr/>
        </p:nvSpPr>
        <p:spPr>
          <a:xfrm>
            <a:off x="647271" y="1535037"/>
            <a:ext cx="986319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CDC 2018 CMAQ 12US2 CONUS – </a:t>
            </a:r>
            <a:r>
              <a:rPr lang="en-US" sz="2800" i="1" dirty="0"/>
              <a:t>start late April-early May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Analysis and model evaluation – </a:t>
            </a:r>
            <a:r>
              <a:rPr lang="en-US" sz="2800" i="1" dirty="0"/>
              <a:t>start ASAP (June)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O3/PM2.5 spatial surfaces – </a:t>
            </a:r>
            <a:r>
              <a:rPr lang="en-US" sz="2800" i="1" dirty="0"/>
              <a:t>July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Documentation – </a:t>
            </a:r>
            <a:r>
              <a:rPr lang="en-US" sz="2800" i="1" dirty="0"/>
              <a:t>July/August</a:t>
            </a:r>
          </a:p>
          <a:p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AERMOD runs – </a:t>
            </a:r>
            <a:r>
              <a:rPr lang="en-US" sz="2800" i="1" dirty="0"/>
              <a:t>kick-off runs in Summer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Hybrid calculations – </a:t>
            </a:r>
            <a:r>
              <a:rPr lang="en-US" sz="2800" i="1" dirty="0"/>
              <a:t>early Fall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Non-CONUS model runs - </a:t>
            </a:r>
            <a:r>
              <a:rPr lang="en-US" sz="2800" i="1" dirty="0"/>
              <a:t>TBD</a:t>
            </a:r>
          </a:p>
        </p:txBody>
      </p:sp>
    </p:spTree>
    <p:extLst>
      <p:ext uri="{BB962C8B-B14F-4D97-AF65-F5344CB8AC3E}">
        <p14:creationId xmlns:p14="http://schemas.microsoft.com/office/powerpoint/2010/main" val="2722984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B92CF-9F55-4EF5-91B5-597B8A3EC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Purpose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6496C-FBC2-4D46-80EE-31A516336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69424"/>
            <a:ext cx="9500182" cy="530526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>
                <a:solidFill>
                  <a:schemeClr val="tx1"/>
                </a:solidFill>
                <a:cs typeface="Calibri"/>
              </a:rPr>
              <a:t>Present a concept to develop an annual multi-pollutant Platform that incorporates air toxics  </a:t>
            </a:r>
          </a:p>
          <a:p>
            <a:pPr lvl="1"/>
            <a:r>
              <a:rPr lang="en-US" sz="1800" dirty="0">
                <a:solidFill>
                  <a:schemeClr val="tx1"/>
                </a:solidFill>
                <a:ea typeface="+mn-lt"/>
                <a:cs typeface="+mn-lt"/>
              </a:rPr>
              <a:t>Leverage ongoing O3 and PM2.5 annual platform development already done </a:t>
            </a:r>
          </a:p>
          <a:p>
            <a:pPr lvl="1"/>
            <a:r>
              <a:rPr lang="en-US" sz="1800" dirty="0">
                <a:solidFill>
                  <a:schemeClr val="tx1"/>
                </a:solidFill>
                <a:cs typeface="Calibri"/>
              </a:rPr>
              <a:t>Similar to current emissions and modeling platform developed and applied for OTAQ rule RIAs that include mobile HAPs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sz="1800" dirty="0">
                <a:solidFill>
                  <a:schemeClr val="tx1"/>
                </a:solidFill>
                <a:cs typeface="Calibri"/>
              </a:rPr>
              <a:t>As done for criteria pollutants for decades, it would provide analytical foundation for air toxics assessments </a:t>
            </a:r>
            <a:r>
              <a:rPr lang="en-US" sz="1800" dirty="0">
                <a:ea typeface="+mn-lt"/>
                <a:cs typeface="+mn-lt"/>
              </a:rPr>
              <a:t>that can support the OAQPS air toxics strategy and associated programs </a:t>
            </a:r>
            <a:endParaRPr lang="en-US" sz="1800" strike="sngStrike" dirty="0">
              <a:solidFill>
                <a:schemeClr val="tx1"/>
              </a:solidFill>
              <a:cs typeface="Calibri"/>
            </a:endParaRPr>
          </a:p>
          <a:p>
            <a:pPr lvl="1"/>
            <a:r>
              <a:rPr lang="en-US" sz="1800" dirty="0">
                <a:solidFill>
                  <a:schemeClr val="tx1"/>
                </a:solidFill>
                <a:ea typeface="+mn-lt"/>
                <a:cs typeface="Calibri"/>
              </a:rPr>
              <a:t>More routine development on a recurring annual basis allows OAQPS to be more aware and expert in our nation's air toxics issues, similar to criteria pollutants</a:t>
            </a:r>
          </a:p>
          <a:p>
            <a:r>
              <a:rPr lang="en-US" sz="2000" dirty="0">
                <a:solidFill>
                  <a:schemeClr val="tx1"/>
                </a:solidFill>
                <a:ea typeface="+mn-lt"/>
                <a:cs typeface="+mn-lt"/>
              </a:rPr>
              <a:t>Mention the proposed development of an Air Toxics Scenario Tool to enable us to identify and understand emerging issues (not the focus here so can return at a later date with more details)  </a:t>
            </a:r>
          </a:p>
          <a:p>
            <a:r>
              <a:rPr lang="en-US" sz="2000" dirty="0">
                <a:solidFill>
                  <a:schemeClr val="tx1"/>
                </a:solidFill>
                <a:ea typeface="+mn-lt"/>
                <a:cs typeface="+mn-lt"/>
              </a:rPr>
              <a:t>Consider placeholder funding in the FY21 budget request for this planned effort and/or other toxics needs related to the OAQPS Air Toxics Strategy </a:t>
            </a:r>
            <a:endParaRPr lang="en-US" sz="2000" dirty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5EDBF4-C555-4819-85A3-6952B42C5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CBA98-EC98-4357-9F0D-64C7F7CCECB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272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18AEF-8FDD-49C2-A623-957D9E0D4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What is a Multi-Pollutant Platform?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21FB6DD-F09B-4A38-977E-D1BC147DC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5" y="1333275"/>
            <a:ext cx="9282467" cy="5328571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US" sz="2000" dirty="0">
                <a:ea typeface="+mn-lt"/>
                <a:cs typeface="+mn-lt"/>
              </a:rPr>
              <a:t>Structured system of connected emissions, air quality modeling data and tools applied to a current year that provides a consistent and transparent basis for assessing the air quality response to changes in emissions and/or meteorology</a:t>
            </a:r>
            <a:endParaRPr lang="en-US" sz="2000" dirty="0"/>
          </a:p>
          <a:p>
            <a:endParaRPr lang="en-US" sz="2000" dirty="0">
              <a:ea typeface="+mn-lt"/>
              <a:cs typeface="+mn-lt"/>
            </a:endParaRPr>
          </a:p>
          <a:p>
            <a:endParaRPr lang="en-US" sz="2000" dirty="0">
              <a:ea typeface="+mn-lt"/>
              <a:cs typeface="+mn-lt"/>
            </a:endParaRPr>
          </a:p>
          <a:p>
            <a:endParaRPr lang="en-US" sz="2000" dirty="0">
              <a:ea typeface="+mn-lt"/>
              <a:cs typeface="+mn-lt"/>
            </a:endParaRPr>
          </a:p>
          <a:p>
            <a:endParaRPr lang="en-US" sz="2000" dirty="0">
              <a:ea typeface="+mn-lt"/>
              <a:cs typeface="+mn-lt"/>
            </a:endParaRPr>
          </a:p>
          <a:p>
            <a:endParaRPr lang="en-US" sz="2000" dirty="0">
              <a:ea typeface="+mn-lt"/>
              <a:cs typeface="+mn-lt"/>
            </a:endParaRPr>
          </a:p>
          <a:p>
            <a:endParaRPr lang="en-US" sz="2000" dirty="0">
              <a:ea typeface="+mn-lt"/>
              <a:cs typeface="+mn-lt"/>
            </a:endParaRPr>
          </a:p>
          <a:p>
            <a:endParaRPr lang="en-US" sz="2000" dirty="0">
              <a:ea typeface="+mn-lt"/>
              <a:cs typeface="+mn-lt"/>
            </a:endParaRPr>
          </a:p>
          <a:p>
            <a:endParaRPr lang="en-US" sz="2000" dirty="0">
              <a:ea typeface="+mn-lt"/>
              <a:cs typeface="+mn-lt"/>
            </a:endParaRPr>
          </a:p>
          <a:p>
            <a:r>
              <a:rPr lang="en-US" sz="2000" dirty="0">
                <a:ea typeface="+mn-lt"/>
                <a:cs typeface="+mn-lt"/>
              </a:rPr>
              <a:t>Ultimate goal is a single, “harmonized” emissions and modeling platform for assessments of criteria pollutants (e.g., ozone and PM) and hazardous air pollutants (HAPs)</a:t>
            </a:r>
            <a:endParaRPr lang="en-US" sz="2000" dirty="0"/>
          </a:p>
          <a:p>
            <a:endParaRPr lang="en-US" sz="20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E3B07E-7B9E-488B-A856-03B8F1016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CBA98-EC98-4357-9F0D-64C7F7CCECB9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9" name="Picture 9" descr="MPdomain.png">
            <a:extLst>
              <a:ext uri="{FF2B5EF4-FFF2-40B4-BE49-F238E27FC236}">
                <a16:creationId xmlns:a16="http://schemas.microsoft.com/office/drawing/2014/main" id="{03B26EE8-7F8C-4056-BCA2-2B8B50E5B1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435999"/>
            <a:ext cx="3320142" cy="2911287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086175FD-C4B0-47FA-964A-8D0D70259E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0101" y="2460378"/>
            <a:ext cx="3795567" cy="307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988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A6430-07DD-4CFC-AFAE-2DEE3312B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585" y="451513"/>
            <a:ext cx="10559639" cy="1110587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chemeClr val="accent2"/>
                </a:solidFill>
              </a:rPr>
              <a:t>Adapting the Existing Annual Platform </a:t>
            </a:r>
            <a:endParaRPr lang="en-US" sz="4000">
              <a:solidFill>
                <a:schemeClr val="accent2"/>
              </a:solidFill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121E8-88AA-456B-AFE4-503FF62E24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07577"/>
            <a:ext cx="10452100" cy="5213873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lvl="1"/>
            <a:r>
              <a:rPr lang="en-US" sz="2800" dirty="0">
                <a:solidFill>
                  <a:schemeClr val="tx1"/>
                </a:solidFill>
              </a:rPr>
              <a:t>For over a decade, we have developed an annual platform to characterize O3 and PM2.5 in collaboration with CDC</a:t>
            </a:r>
            <a:endParaRPr lang="en-US" sz="2800" dirty="0">
              <a:solidFill>
                <a:schemeClr val="tx1"/>
              </a:solidFill>
              <a:cs typeface="Calibri"/>
            </a:endParaRP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CDC platform completed about 2 ½ years after inventory year </a:t>
            </a:r>
          </a:p>
          <a:p>
            <a:pPr lvl="2"/>
            <a:r>
              <a:rPr lang="en-US" sz="2600" dirty="0">
                <a:solidFill>
                  <a:schemeClr val="tx1"/>
                </a:solidFill>
              </a:rPr>
              <a:t>2017 CDC in May/June 2020; 2018 CDC in Summer 2021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We can leverage CDC effort</a:t>
            </a:r>
            <a:r>
              <a:rPr lang="en-US" sz="2800" b="1" dirty="0">
                <a:solidFill>
                  <a:schemeClr val="tx1"/>
                </a:solidFill>
              </a:rPr>
              <a:t>*</a:t>
            </a:r>
            <a:r>
              <a:rPr lang="en-US" sz="2800" dirty="0">
                <a:solidFill>
                  <a:schemeClr val="tx1"/>
                </a:solidFill>
              </a:rPr>
              <a:t> and include air toxics for an annual HAP+CAP platform </a:t>
            </a:r>
            <a:endParaRPr lang="en-US" sz="2800" dirty="0">
              <a:solidFill>
                <a:schemeClr val="tx1"/>
              </a:solidFill>
              <a:cs typeface="Calibri" panose="020F0502020204030204"/>
            </a:endParaRPr>
          </a:p>
          <a:p>
            <a:pPr lvl="2"/>
            <a:r>
              <a:rPr lang="en-US" sz="2400" dirty="0">
                <a:solidFill>
                  <a:schemeClr val="tx1"/>
                </a:solidFill>
                <a:cs typeface="Calibri" panose="020F0502020204030204"/>
              </a:rPr>
              <a:t>Include HAPs in the emissions and AQM CONUS runs </a:t>
            </a:r>
          </a:p>
          <a:p>
            <a:pPr lvl="2"/>
            <a:r>
              <a:rPr lang="en-US" sz="2400" dirty="0">
                <a:solidFill>
                  <a:srgbClr val="7030A0"/>
                </a:solidFill>
                <a:ea typeface="+mn-lt"/>
                <a:cs typeface="+mn-lt"/>
              </a:rPr>
              <a:t>Add AERMOD emissions/modeling and hybrid approach for HAPs</a:t>
            </a:r>
            <a:endParaRPr lang="en-US" sz="2400" dirty="0">
              <a:ea typeface="+mn-lt"/>
              <a:cs typeface="+mn-lt"/>
            </a:endParaRPr>
          </a:p>
          <a:p>
            <a:pPr lvl="2"/>
            <a:r>
              <a:rPr lang="en-US" sz="2400" dirty="0">
                <a:solidFill>
                  <a:srgbClr val="7030A0"/>
                </a:solidFill>
                <a:ea typeface="+mn-lt"/>
                <a:cs typeface="+mn-lt"/>
              </a:rPr>
              <a:t>Add Non-CONUS runs – AK, HI, PR/VI (separate model domains)</a:t>
            </a:r>
            <a:endParaRPr lang="en-US" dirty="0"/>
          </a:p>
          <a:p>
            <a:pPr lvl="1"/>
            <a:r>
              <a:rPr lang="en-US" sz="2600" dirty="0">
                <a:solidFill>
                  <a:schemeClr val="tx1"/>
                </a:solidFill>
                <a:cs typeface="Calibri" panose="020F0502020204030204"/>
              </a:rPr>
              <a:t>Keep working to get even more efficient over time as we have done with CAP-only for CDC and for air toxics for NATA</a:t>
            </a:r>
            <a:endParaRPr lang="en-US" sz="2600" dirty="0">
              <a:solidFill>
                <a:schemeClr val="tx1"/>
              </a:solidFill>
              <a:ea typeface="+mn-lt"/>
              <a:cs typeface="+mn-lt"/>
            </a:endParaRPr>
          </a:p>
          <a:p>
            <a:pPr lvl="1"/>
            <a:endParaRPr lang="en-US" sz="2600" dirty="0">
              <a:solidFill>
                <a:schemeClr val="tx1"/>
              </a:solidFill>
              <a:cs typeface="Calibri" panose="020F0502020204030204"/>
            </a:endParaRPr>
          </a:p>
          <a:p>
            <a:pPr marL="0" indent="0">
              <a:buNone/>
            </a:pPr>
            <a:endParaRPr lang="en-US" sz="3200" dirty="0">
              <a:cs typeface="Calibri" panose="020F0502020204030204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975B33-B8DD-421B-A4B2-D90587601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0735" y="6492875"/>
            <a:ext cx="611265" cy="365125"/>
          </a:xfrm>
        </p:spPr>
        <p:txBody>
          <a:bodyPr/>
          <a:lstStyle/>
          <a:p>
            <a:fld id="{428CBA98-EC98-4357-9F0D-64C7F7CCECB9}" type="slidenum">
              <a:rPr lang="en-US" sz="1800" smtClean="0">
                <a:solidFill>
                  <a:schemeClr val="tx1"/>
                </a:solidFill>
              </a:rPr>
              <a:t>5</a:t>
            </a:fld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0DCEBE-D411-4E67-ACB2-2E27687BA4D9}"/>
              </a:ext>
            </a:extLst>
          </p:cNvPr>
          <p:cNvSpPr txBox="1"/>
          <p:nvPr/>
        </p:nvSpPr>
        <p:spPr>
          <a:xfrm>
            <a:off x="195944" y="6422572"/>
            <a:ext cx="1138645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/>
              <a:t>*</a:t>
            </a:r>
            <a:r>
              <a:rPr lang="en-US" dirty="0"/>
              <a:t> "leverage" pertains to internal technical operations &amp; CDC resources only not providing toxics data to CDC </a:t>
            </a:r>
          </a:p>
        </p:txBody>
      </p:sp>
    </p:spTree>
    <p:extLst>
      <p:ext uri="{BB962C8B-B14F-4D97-AF65-F5344CB8AC3E}">
        <p14:creationId xmlns:p14="http://schemas.microsoft.com/office/powerpoint/2010/main" val="2977243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4450A-8DA6-4A1A-9F74-E52BEC058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618" y="423576"/>
            <a:ext cx="9890629" cy="90454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>
                <a:solidFill>
                  <a:schemeClr val="accent2"/>
                </a:solidFill>
              </a:rPr>
              <a:t> Overview: HAP+CAP modeling platform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7E1F01-9DEC-44E5-8A8E-915CAA4A76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220" y="1240418"/>
            <a:ext cx="9452370" cy="5617582"/>
          </a:xfrm>
          <a:ln>
            <a:noFill/>
          </a:ln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>
              <a:spcBef>
                <a:spcPts val="1200"/>
              </a:spcBef>
            </a:pPr>
            <a:r>
              <a:rPr lang="en-US" sz="2200" b="1" dirty="0">
                <a:solidFill>
                  <a:schemeClr val="tx2"/>
                </a:solidFill>
                <a:ea typeface="+mn-lt"/>
                <a:cs typeface="+mn-lt"/>
              </a:rPr>
              <a:t>CMAQ Multipollutant – </a:t>
            </a:r>
            <a:r>
              <a:rPr lang="en-US" sz="2200" dirty="0">
                <a:solidFill>
                  <a:schemeClr val="tx2"/>
                </a:solidFill>
                <a:ea typeface="+mn-lt"/>
                <a:cs typeface="+mn-lt"/>
              </a:rPr>
              <a:t>12 CMAQ runs (4 domains; 1 base and 2 zero outs)</a:t>
            </a:r>
          </a:p>
          <a:p>
            <a:pPr lvl="1"/>
            <a:r>
              <a:rPr lang="en-US" sz="1800" dirty="0">
                <a:solidFill>
                  <a:schemeClr val="tx2"/>
                </a:solidFill>
                <a:ea typeface="+mn-lt"/>
                <a:cs typeface="+mn-lt"/>
              </a:rPr>
              <a:t>50 HAPs (including </a:t>
            </a:r>
            <a:r>
              <a:rPr lang="en-US" sz="1800" dirty="0" err="1">
                <a:solidFill>
                  <a:schemeClr val="tx2"/>
                </a:solidFill>
                <a:ea typeface="+mn-lt"/>
                <a:cs typeface="+mn-lt"/>
              </a:rPr>
              <a:t>EtO</a:t>
            </a:r>
            <a:r>
              <a:rPr lang="en-US" sz="1800" dirty="0">
                <a:solidFill>
                  <a:schemeClr val="tx2"/>
                </a:solidFill>
                <a:ea typeface="+mn-lt"/>
                <a:cs typeface="+mn-lt"/>
              </a:rPr>
              <a:t>), based on NEI</a:t>
            </a:r>
          </a:p>
          <a:p>
            <a:pPr lvl="1"/>
            <a:r>
              <a:rPr lang="en-US" sz="1800" dirty="0">
                <a:solidFill>
                  <a:schemeClr val="tx2"/>
                </a:solidFill>
                <a:ea typeface="+mn-lt"/>
                <a:cs typeface="+mn-lt"/>
              </a:rPr>
              <a:t>All 50 states, PR/VI  (4 total model domains:  CONUS, AK, HI, PR/VI)</a:t>
            </a:r>
          </a:p>
          <a:p>
            <a:pPr lvl="1"/>
            <a:r>
              <a:rPr lang="en-US" sz="1800" dirty="0">
                <a:solidFill>
                  <a:schemeClr val="tx2"/>
                </a:solidFill>
                <a:ea typeface="+mn-lt"/>
                <a:cs typeface="+mn-lt"/>
              </a:rPr>
              <a:t>Grid: 12-km CONUS, 9-km AK, 3-km HI &amp; PR/VI</a:t>
            </a:r>
          </a:p>
          <a:p>
            <a:pPr lvl="1"/>
            <a:r>
              <a:rPr lang="en-US" sz="1800" dirty="0">
                <a:solidFill>
                  <a:schemeClr val="tx2"/>
                </a:solidFill>
                <a:ea typeface="+mn-lt"/>
                <a:cs typeface="+mn-lt"/>
              </a:rPr>
              <a:t>Two sets of zero outs: </a:t>
            </a:r>
            <a:r>
              <a:rPr lang="en-US" sz="1800" dirty="0" err="1">
                <a:solidFill>
                  <a:schemeClr val="tx2"/>
                </a:solidFill>
                <a:ea typeface="+mn-lt"/>
                <a:cs typeface="+mn-lt"/>
              </a:rPr>
              <a:t>biogenics</a:t>
            </a:r>
            <a:r>
              <a:rPr lang="en-US" sz="1800" dirty="0">
                <a:solidFill>
                  <a:schemeClr val="tx2"/>
                </a:solidFill>
                <a:ea typeface="+mn-lt"/>
                <a:cs typeface="+mn-lt"/>
              </a:rPr>
              <a:t> and fires (source apportionment when available)</a:t>
            </a:r>
            <a:endParaRPr lang="en-US" dirty="0">
              <a:solidFill>
                <a:schemeClr val="tx2"/>
              </a:solidFill>
            </a:endParaRPr>
          </a:p>
          <a:p>
            <a:pPr>
              <a:spcBef>
                <a:spcPts val="1200"/>
              </a:spcBef>
            </a:pPr>
            <a:r>
              <a:rPr lang="en-US" sz="2400" b="1" dirty="0">
                <a:solidFill>
                  <a:schemeClr val="tx2"/>
                </a:solidFill>
                <a:ea typeface="+mn-lt"/>
                <a:cs typeface="+mn-lt"/>
              </a:rPr>
              <a:t>AERMOD</a:t>
            </a:r>
            <a:r>
              <a:rPr lang="en-US" sz="2400" dirty="0">
                <a:solidFill>
                  <a:schemeClr val="tx2"/>
                </a:solidFill>
                <a:ea typeface="+mn-lt"/>
                <a:cs typeface="+mn-lt"/>
              </a:rPr>
              <a:t> – All anthropogenic sources </a:t>
            </a:r>
          </a:p>
          <a:p>
            <a:pPr lvl="1">
              <a:spcBef>
                <a:spcPts val="1200"/>
              </a:spcBef>
            </a:pPr>
            <a:r>
              <a:rPr lang="en-US" sz="1800" dirty="0">
                <a:solidFill>
                  <a:schemeClr val="tx1"/>
                </a:solidFill>
                <a:ea typeface="+mn-lt"/>
                <a:cs typeface="+mn-lt"/>
              </a:rPr>
              <a:t>185 </a:t>
            </a:r>
            <a:r>
              <a:rPr lang="en-US" sz="1800" dirty="0">
                <a:solidFill>
                  <a:schemeClr val="tx2"/>
                </a:solidFill>
                <a:ea typeface="+mn-lt"/>
                <a:cs typeface="+mn-lt"/>
              </a:rPr>
              <a:t>HAPs + diesel PM, based on NEI</a:t>
            </a:r>
          </a:p>
          <a:p>
            <a:pPr lvl="1">
              <a:spcBef>
                <a:spcPts val="1200"/>
              </a:spcBef>
            </a:pPr>
            <a:r>
              <a:rPr lang="en-US" sz="1800" dirty="0">
                <a:solidFill>
                  <a:schemeClr val="tx2"/>
                </a:solidFill>
                <a:ea typeface="+mn-lt"/>
                <a:cs typeface="+mn-lt"/>
              </a:rPr>
              <a:t>All 50 states, PR/VI </a:t>
            </a:r>
          </a:p>
          <a:p>
            <a:pPr lvl="1">
              <a:spcBef>
                <a:spcPts val="1200"/>
              </a:spcBef>
            </a:pPr>
            <a:r>
              <a:rPr lang="en-US" sz="1800" dirty="0">
                <a:solidFill>
                  <a:schemeClr val="tx2"/>
                </a:solidFill>
                <a:ea typeface="+mn-lt"/>
                <a:cs typeface="+mn-lt"/>
              </a:rPr>
              <a:t>Gridded, block and monitoring site receptors</a:t>
            </a:r>
          </a:p>
          <a:p>
            <a:pPr lvl="1">
              <a:spcBef>
                <a:spcPts val="1200"/>
              </a:spcBef>
            </a:pPr>
            <a:r>
              <a:rPr lang="en-US" sz="1800" dirty="0">
                <a:solidFill>
                  <a:schemeClr val="tx2"/>
                </a:solidFill>
                <a:ea typeface="+mn-lt"/>
                <a:cs typeface="+mn-lt"/>
              </a:rPr>
              <a:t>Source attribution (about 30 source groups)</a:t>
            </a:r>
          </a:p>
          <a:p>
            <a:pPr lvl="1">
              <a:spcBef>
                <a:spcPts val="1200"/>
              </a:spcBef>
            </a:pPr>
            <a:r>
              <a:rPr lang="en-US" sz="1800" dirty="0">
                <a:solidFill>
                  <a:schemeClr val="tx2"/>
                </a:solidFill>
                <a:ea typeface="+mn-lt"/>
                <a:cs typeface="+mn-lt"/>
              </a:rPr>
              <a:t>Additional - point-only AERMOD run for point inventory QA</a:t>
            </a:r>
          </a:p>
          <a:p>
            <a:pPr>
              <a:spcBef>
                <a:spcPts val="1200"/>
              </a:spcBef>
            </a:pPr>
            <a:r>
              <a:rPr lang="en-US" sz="2400" b="1" dirty="0">
                <a:solidFill>
                  <a:schemeClr val="tx2"/>
                </a:solidFill>
                <a:ea typeface="+mn-lt"/>
                <a:cs typeface="+mn-lt"/>
              </a:rPr>
              <a:t>Hybrid approach</a:t>
            </a:r>
            <a:r>
              <a:rPr lang="en-US" sz="2400" dirty="0">
                <a:solidFill>
                  <a:schemeClr val="tx2"/>
                </a:solidFill>
                <a:ea typeface="+mn-lt"/>
                <a:cs typeface="+mn-lt"/>
              </a:rPr>
              <a:t>: Combine CMAQ and AERMOD results to get finer scale annual average concentration for each HAP</a:t>
            </a:r>
          </a:p>
          <a:p>
            <a:r>
              <a:rPr lang="en-US" sz="2400" dirty="0">
                <a:solidFill>
                  <a:schemeClr val="tx2"/>
                </a:solidFill>
                <a:ea typeface="+mn-lt"/>
                <a:cs typeface="+mn-lt"/>
              </a:rPr>
              <a:t>Produce this every year, beginning 2017, and consider periodic updates for 1 or 2 historical years</a:t>
            </a:r>
            <a:endParaRPr lang="en-US" dirty="0">
              <a:solidFill>
                <a:schemeClr val="tx2"/>
              </a:solidFill>
              <a:ea typeface="+mn-lt"/>
              <a:cs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11FEDB-823E-4CB8-8D92-BFF900A2F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CBA98-EC98-4357-9F0D-64C7F7CCECB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306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78114" y="270864"/>
            <a:ext cx="11141107" cy="99417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Air Toxics in CMAQ:  </a:t>
            </a:r>
            <a:r>
              <a:rPr lang="en-US" sz="3600" b="1" dirty="0">
                <a:solidFill>
                  <a:srgbClr val="0070C0"/>
                </a:solidFill>
              </a:rPr>
              <a:t>9 HAPs added since 2011 NATA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334375" y="6285110"/>
            <a:ext cx="2133600" cy="47625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D79686-FFBD-437C-9A82-B531C45B19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3996851"/>
              </p:ext>
            </p:extLst>
          </p:nvPr>
        </p:nvGraphicFramePr>
        <p:xfrm>
          <a:off x="583598" y="1317836"/>
          <a:ext cx="4203764" cy="2218963"/>
        </p:xfrm>
        <a:graphic>
          <a:graphicData uri="http://schemas.openxmlformats.org/drawingml/2006/table">
            <a:tbl>
              <a:tblPr firstRow="1" firstCol="1" bandRow="1"/>
              <a:tblGrid>
                <a:gridCol w="21069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6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32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Pollutant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Inhalation Health Impacts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BENZENE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Cancer, Noncancer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FORMALDEHDYE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Cancer, Noncancer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ACETALDEHYDE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Cancer, Noncancer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1,3 BUTADIENE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Cancer, Noncancer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NAPHTHALENE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Cancer, Noncancer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ACROLEIN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Noncancer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METHANOL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Noncancer</a:t>
                      </a:r>
                    </a:p>
                  </a:txBody>
                  <a:tcPr marL="51435" marR="514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XYLENES (M, O, P)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Noncancer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TOLUENE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Noncancer</a:t>
                      </a:r>
                    </a:p>
                  </a:txBody>
                  <a:tcPr marL="51435" marR="514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PAHs (9 Groups)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Cancer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514264109"/>
              </p:ext>
            </p:extLst>
          </p:nvPr>
        </p:nvGraphicFramePr>
        <p:xfrm>
          <a:off x="578114" y="4266911"/>
          <a:ext cx="4229100" cy="2018199"/>
        </p:xfrm>
        <a:graphic>
          <a:graphicData uri="http://schemas.openxmlformats.org/drawingml/2006/table">
            <a:tbl>
              <a:tblPr firstRow="1" firstCol="1" bandRow="1"/>
              <a:tblGrid>
                <a:gridCol w="21513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77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613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Pollutant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Inhalation Health Impacts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3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NICKEL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Cancer, Noncancer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13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HEX CHROMIUM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Cancer, Noncancer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13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ARSENIC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Cancer, Noncancer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13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CADMIUM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Cancer, Noncancer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13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BERYLLIUM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Cancer, Noncancer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13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MANGANESE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Noncancer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13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LEAD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Noncancer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13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DIESEL PM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Noncancer</a:t>
                      </a:r>
                    </a:p>
                  </a:txBody>
                  <a:tcPr marL="51435" marR="514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13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MERCURY 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Noncancer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Title 3"/>
          <p:cNvSpPr txBox="1">
            <a:spLocks/>
          </p:cNvSpPr>
          <p:nvPr/>
        </p:nvSpPr>
        <p:spPr>
          <a:xfrm>
            <a:off x="757979" y="605934"/>
            <a:ext cx="377952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Gas Phase – stationary &amp; mobile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5866204"/>
              </p:ext>
            </p:extLst>
          </p:nvPr>
        </p:nvGraphicFramePr>
        <p:xfrm>
          <a:off x="5334857" y="1317836"/>
          <a:ext cx="4139565" cy="4655478"/>
        </p:xfrm>
        <a:graphic>
          <a:graphicData uri="http://schemas.openxmlformats.org/drawingml/2006/table">
            <a:tbl>
              <a:tblPr firstRow="1" firstCol="1" bandRow="1"/>
              <a:tblGrid>
                <a:gridCol w="23107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7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44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Pollutant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Inhalation Health Impacts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40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cap="all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ACRYLONITRILE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Cancer, Noncancer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40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cap="all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Carbon tetrachloride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Cancer, Noncancer 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40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cap="all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CHLORINE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Noncancer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40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cap="all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CHLOROFORM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Noncancer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40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cap="all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1,4-DICHLOROBENZENE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Cancer, Noncancer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40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cap="all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1,3-Dichloropropene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Cancer, Noncancer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40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cap="all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ETHYLENE DIBROMIDE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Cancer, Noncancer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40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cap="all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Ethylene dichloride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Cancer, Noncancer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40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cap="all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ETHYLENE OXIDE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Cancer, Noncancer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70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cap="all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Hexamethylene-1,6‑diisocyanate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Noncancer</a:t>
                      </a:r>
                    </a:p>
                  </a:txBody>
                  <a:tcPr marL="51435" marR="514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40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cap="all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HYDROCHLORIC ACID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Noncancer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40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cap="all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HYDRAZINE</a:t>
                      </a:r>
                      <a:endParaRPr lang="en-US" sz="1200" b="1" cap="all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Cancer, Noncancer 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40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cap="all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MALEIC ANHYDRIDE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Noncancer</a:t>
                      </a:r>
                    </a:p>
                  </a:txBody>
                  <a:tcPr marL="51435" marR="514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40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cap="all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METHYLENE CHLORIDE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Cancer, Noncancer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40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cap="all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PROPYLENE DICHLORIDE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Noncancer</a:t>
                      </a:r>
                    </a:p>
                  </a:txBody>
                  <a:tcPr marL="51435" marR="514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40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cap="all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Quinoline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Neither</a:t>
                      </a:r>
                    </a:p>
                  </a:txBody>
                  <a:tcPr marL="51435" marR="514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40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cap="all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1,1,2,2-Tetrachloroethane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Neither</a:t>
                      </a:r>
                    </a:p>
                  </a:txBody>
                  <a:tcPr marL="51435" marR="514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40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cap="all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2,4-Toluene diisocyanate</a:t>
                      </a:r>
                      <a:endParaRPr lang="en-US" sz="1200" b="1" cap="all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Cancer, Noncancer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40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cap="all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Trichloroethylene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Cancer, Noncancer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40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cap="all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Triethylamine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Noncancer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940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cap="all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VINYL CHLORIDE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Cancer, Noncancer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  <p:sp>
        <p:nvSpPr>
          <p:cNvPr id="10" name="Title 3"/>
          <p:cNvSpPr txBox="1">
            <a:spLocks/>
          </p:cNvSpPr>
          <p:nvPr/>
        </p:nvSpPr>
        <p:spPr>
          <a:xfrm>
            <a:off x="5569040" y="651125"/>
            <a:ext cx="3671200" cy="925849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Gas Phase – stationary</a:t>
            </a:r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522498" y="3589599"/>
            <a:ext cx="4340332" cy="836481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Particle and multi-phase – stationary &amp; mobile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572090" y="1809979"/>
            <a:ext cx="261991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Added for 2014/2017: </a:t>
            </a:r>
          </a:p>
          <a:p>
            <a:pPr marL="742950" lvl="1" indent="-285750" defTabSz="914400">
              <a:buFont typeface="Wingdings" panose="05000000000000000000" pitchFamily="2" charset="2"/>
              <a:buChar char="q"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chloroprene</a:t>
            </a:r>
          </a:p>
          <a:p>
            <a:pPr marL="742950" lvl="1" indent="-285750" defTabSz="914400">
              <a:buFont typeface="Wingdings" panose="05000000000000000000" pitchFamily="2" charset="2"/>
              <a:buChar char="q"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ethylbenzene </a:t>
            </a:r>
          </a:p>
          <a:p>
            <a:pPr marL="742950" lvl="1" indent="-285750" defTabSz="914400">
              <a:buFont typeface="Wingdings" panose="05000000000000000000" pitchFamily="2" charset="2"/>
              <a:buChar char="q"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acrylic acid</a:t>
            </a:r>
          </a:p>
          <a:p>
            <a:pPr marL="742950" lvl="1" indent="-285750" defTabSz="914400">
              <a:buFont typeface="Wingdings" panose="05000000000000000000" pitchFamily="2" charset="2"/>
              <a:buChar char="q"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acetonitrile</a:t>
            </a:r>
          </a:p>
          <a:p>
            <a:pPr marL="742950" lvl="1" indent="-285750" defTabSz="914400">
              <a:buFont typeface="Wingdings" panose="05000000000000000000" pitchFamily="2" charset="2"/>
              <a:buChar char="q"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methyl chloride </a:t>
            </a:r>
          </a:p>
          <a:p>
            <a:pPr marL="742950" lvl="1" indent="-285750" defTabSz="914400">
              <a:buFont typeface="Wingdings" panose="05000000000000000000" pitchFamily="2" charset="2"/>
              <a:buChar char="q"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styrene</a:t>
            </a:r>
          </a:p>
          <a:p>
            <a:pPr marL="742950" lvl="1" indent="-285750" defTabSz="914400">
              <a:buFont typeface="Wingdings" panose="05000000000000000000" pitchFamily="2" charset="2"/>
              <a:buChar char="q"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carbonyl sulfide </a:t>
            </a:r>
          </a:p>
          <a:p>
            <a:pPr marL="742950" lvl="1" indent="-285750" defTabSz="914400">
              <a:buFont typeface="Wingdings" panose="05000000000000000000" pitchFamily="2" charset="2"/>
              <a:buChar char="q"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hexane</a:t>
            </a:r>
          </a:p>
          <a:p>
            <a:pPr marL="742950" lvl="1" indent="-285750" defTabSz="914400">
              <a:buFont typeface="Wingdings" panose="05000000000000000000" pitchFamily="2" charset="2"/>
              <a:buChar char="q"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benzo(a)pyrene</a:t>
            </a:r>
          </a:p>
        </p:txBody>
      </p:sp>
    </p:spTree>
    <p:extLst>
      <p:ext uri="{BB962C8B-B14F-4D97-AF65-F5344CB8AC3E}">
        <p14:creationId xmlns:p14="http://schemas.microsoft.com/office/powerpoint/2010/main" val="2320043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A7858-0E16-4AC3-B649-EEF2A2DA3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74024"/>
            <a:ext cx="8596668" cy="746589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AQ Modeling 2017 HAP+CAP Platform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E90848-E5AC-4847-8335-C23CD50CB5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617768"/>
            <a:ext cx="9124213" cy="5792913"/>
          </a:xfrm>
        </p:spPr>
        <p:txBody>
          <a:bodyPr>
            <a:noAutofit/>
          </a:bodyPr>
          <a:lstStyle/>
          <a:p>
            <a:pPr lvl="0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CMAQ 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 3 CMAQ runs (12US2 CONUS base, fire and biogenic zero outs)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CMAQ version 5.3.1 multipollutant (CAP+HAP)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600" i="1" dirty="0"/>
              <a:t>Config specs: cb6r3 chemical mechanism with AERO7; nonvolatile POA and without </a:t>
            </a:r>
            <a:r>
              <a:rPr lang="en-US" sz="1600" i="1" dirty="0" err="1"/>
              <a:t>pcSOA</a:t>
            </a:r>
            <a:r>
              <a:rPr lang="en-US" sz="1600" i="1" dirty="0"/>
              <a:t>, NO NH3 bi-di; NO Lightning NOx; M3DRY (dep mod)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50 HAPs (including 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EtO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based on 2017 NEI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Met: WRF v3.8; MCIP v4.3 - “17j”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IC/BC: 2017 H-CMAQ; </a:t>
            </a:r>
            <a:r>
              <a:rPr lang="en-US" sz="1800" dirty="0"/>
              <a:t>mix of NRT and 2014 monthly files for particular HAPs. 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Grid: 12US2 CONUS;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35-layer structure 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Two sets of zero outs: 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biogenics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and fires </a:t>
            </a:r>
          </a:p>
          <a:p>
            <a:pPr lvl="0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AERMOD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All anthropogenic sources 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AERMOD version 19191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185 HAPs + diesel PM, based on NEI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50 states, PR/VI 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Met: 2017 WRF v3.8; processed MMIF in AERMET (v. 19191)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Gridded, block and monitoring site receptors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 attribution (about 30 source groups) from all source sectors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Additional - point-only AERMOD run for point inventory QA</a:t>
            </a:r>
          </a:p>
          <a:p>
            <a:pPr lvl="0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Hybrid calculation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Combine CMAQ and AERMOD results to get finer scale annual average concentration for each HAP in CONUS domain.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Hybrid results at block level and at monitor locations (for model evaluations)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0733B4-EF15-440A-A4AA-F6ECBB822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8CBA98-EC98-4357-9F0D-64C7F7CCECB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42477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D6043-E4C0-42DA-BFA5-896211B1B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27932"/>
            <a:ext cx="8596668" cy="777411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2017 Update &amp; Tentative Next Steps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0B0470-2889-4C5E-9FDE-200432F29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205342"/>
            <a:ext cx="8908456" cy="5442037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sz="2400" dirty="0"/>
              <a:t>Conducted QA/analysis of 12US2 CMAQ runs as well as comparisons between 2017 CDC CMAQ (CAP only) run and 2017 HAPCAP run – update of speciation methodology</a:t>
            </a:r>
          </a:p>
          <a:p>
            <a:pPr lvl="0"/>
            <a:r>
              <a:rPr lang="en-US" sz="2400" dirty="0"/>
              <a:t>QA of Hybrid calculations</a:t>
            </a:r>
          </a:p>
          <a:p>
            <a:pPr lvl="0"/>
            <a:r>
              <a:rPr lang="en-US" sz="2400" dirty="0"/>
              <a:t>Model Evaluation – AQAG to provide updated 2017 HAP observational data (formatting) to conduct a robust HAP model evaluation for CMAQ/AERMOD/Hybrid.</a:t>
            </a:r>
          </a:p>
          <a:p>
            <a:r>
              <a:rPr lang="en-US" sz="2400" dirty="0"/>
              <a:t>For point, provided facility specific concentrations by pollutant and receptor at process/release point/unit ID level to HEID for assessment. </a:t>
            </a:r>
          </a:p>
          <a:p>
            <a:pPr lvl="0"/>
            <a:r>
              <a:rPr lang="en-US" sz="2400" dirty="0"/>
              <a:t>Provide 2017 Hybrid concentrations to HEID for risk calculations.</a:t>
            </a:r>
          </a:p>
          <a:p>
            <a:pPr lvl="0"/>
            <a:r>
              <a:rPr lang="en-US" sz="2400" dirty="0"/>
              <a:t>Analysis of trends in risk and air quality characterization (e.g., 2011/2014 and 2017).</a:t>
            </a:r>
          </a:p>
          <a:p>
            <a:endParaRPr lang="en-US" sz="2400" dirty="0"/>
          </a:p>
          <a:p>
            <a:r>
              <a:rPr lang="en-US" sz="2400" dirty="0"/>
              <a:t>Resource limitations to conduct the 2017 non-CONUS CMAQ domains and related zero-out runs.</a:t>
            </a:r>
          </a:p>
          <a:p>
            <a:pPr lvl="0"/>
            <a:r>
              <a:rPr lang="en-US" sz="2400" dirty="0"/>
              <a:t>Non-CONUS CMAQ runs are being considered for the 2018 Multipollutant platform (provided FY21 budget funding).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D7169A-8CB7-45F4-9F79-430681283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8CBA98-EC98-4357-9F0D-64C7F7CCECB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389825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C446F43D88E304B9A8612EBB1AAEBEA" ma:contentTypeVersion="38" ma:contentTypeDescription="Create a new document." ma:contentTypeScope="" ma:versionID="65234bea06d9f24b4d56f4b5e5e008ae">
  <xsd:schema xmlns:xsd="http://www.w3.org/2001/XMLSchema" xmlns:xs="http://www.w3.org/2001/XMLSchema" xmlns:p="http://schemas.microsoft.com/office/2006/metadata/properties" xmlns:ns1="http://schemas.microsoft.com/sharepoint/v3" xmlns:ns3="4ffa91fb-a0ff-4ac5-b2db-65c790d184a4" xmlns:ns4="http://schemas.microsoft.com/sharepoint.v3" xmlns:ns5="http://schemas.microsoft.com/sharepoint/v3/fields" xmlns:ns6="ba8eb6be-0955-44cd-ad6c-1ec625d649b5" xmlns:ns7="46aa0371-c0be-4330-a5ff-ec128acf39ed" targetNamespace="http://schemas.microsoft.com/office/2006/metadata/properties" ma:root="true" ma:fieldsID="db45db59d2d67bf6ec4a5bb8f4cc0750" ns1:_="" ns3:_="" ns4:_="" ns5:_="" ns6:_="" ns7:_="">
    <xsd:import namespace="http://schemas.microsoft.com/sharepoint/v3"/>
    <xsd:import namespace="4ffa91fb-a0ff-4ac5-b2db-65c790d184a4"/>
    <xsd:import namespace="http://schemas.microsoft.com/sharepoint.v3"/>
    <xsd:import namespace="http://schemas.microsoft.com/sharepoint/v3/fields"/>
    <xsd:import namespace="ba8eb6be-0955-44cd-ad6c-1ec625d649b5"/>
    <xsd:import namespace="46aa0371-c0be-4330-a5ff-ec128acf39ed"/>
    <xsd:element name="properties">
      <xsd:complexType>
        <xsd:sequence>
          <xsd:element name="documentManagement">
            <xsd:complexType>
              <xsd:all>
                <xsd:element ref="ns3:Document_x0020_Creation_x0020_Date" minOccurs="0"/>
                <xsd:element ref="ns3:Creator" minOccurs="0"/>
                <xsd:element ref="ns3:EPA_x0020_Office" minOccurs="0"/>
                <xsd:element ref="ns3:Record" minOccurs="0"/>
                <xsd:element ref="ns4:CategoryDescription" minOccurs="0"/>
                <xsd:element ref="ns3:Identifier" minOccurs="0"/>
                <xsd:element ref="ns3:EPA_x0020_Contributor" minOccurs="0"/>
                <xsd:element ref="ns3:External_x0020_Contributor" minOccurs="0"/>
                <xsd:element ref="ns5:_Coverage" minOccurs="0"/>
                <xsd:element ref="ns3:EPA_x0020_Related_x0020_Documents" minOccurs="0"/>
                <xsd:element ref="ns5:_Source" minOccurs="0"/>
                <xsd:element ref="ns3:Rights" minOccurs="0"/>
                <xsd:element ref="ns1:Language" minOccurs="0"/>
                <xsd:element ref="ns3:j747ac98061d40f0aa7bd47e1db5675d" minOccurs="0"/>
                <xsd:element ref="ns3:TaxKeywordTaxHTField" minOccurs="0"/>
                <xsd:element ref="ns3:TaxCatchAllLabel" minOccurs="0"/>
                <xsd:element ref="ns3:TaxCatchAll" minOccurs="0"/>
                <xsd:element ref="ns6:SharedWithUsers" minOccurs="0"/>
                <xsd:element ref="ns6:SharedWithDetails" minOccurs="0"/>
                <xsd:element ref="ns6:SharingHintHash" minOccurs="0"/>
                <xsd:element ref="ns6:LastSharedByUser" minOccurs="0"/>
                <xsd:element ref="ns6:LastSharedByTime" minOccurs="0"/>
                <xsd:element ref="ns7:MediaServiceMetadata" minOccurs="0"/>
                <xsd:element ref="ns7:MediaServiceFastMetadata" minOccurs="0"/>
                <xsd:element ref="ns7:MediaServiceAutoTags" minOccurs="0"/>
                <xsd:element ref="ns7:MediaServiceOCR" minOccurs="0"/>
                <xsd:element ref="ns6:Records_x0020_Status" minOccurs="0"/>
                <xsd:element ref="ns6:Records_x0020_Date" minOccurs="0"/>
                <xsd:element ref="ns7:MediaServiceDateTaken" minOccurs="0"/>
                <xsd:element ref="ns7:MediaServiceLocation" minOccurs="0"/>
                <xsd:element ref="ns7:MediaServiceEventHashCode" minOccurs="0"/>
                <xsd:element ref="ns7:MediaServiceGenerationTime" minOccurs="0"/>
                <xsd:element ref="ns7:MediaServiceAutoKeyPoints" minOccurs="0"/>
                <xsd:element ref="ns7:MediaServiceKeyPoint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17" nillable="true" ma:displayName="Language" ma:default="English" ma:description="Select the document language from the drop down." ma:format="Dropdown" ma:internalName="Language" ma:readOnly="false">
      <xsd:simpleType>
        <xsd:restriction base="dms:Choice">
          <xsd:enumeration value="Arabic (Saudi Arabia)"/>
          <xsd:enumeration value="Bulgarian (Bulgaria)"/>
          <xsd:enumeration value="Chinese (Hong Kong S.A.R.)"/>
          <xsd:enumeration value="Chinese (People's Republic of China)"/>
          <xsd:enumeration value="Chinese (Taiwan)"/>
          <xsd:enumeration value="Croatian (Croatia)"/>
          <xsd:enumeration value="Czech (Czech Republic)"/>
          <xsd:enumeration value="Danish (Denmark)"/>
          <xsd:enumeration value="Dutch (Netherlands)"/>
          <xsd:enumeration value="English"/>
          <xsd:enumeration value="Estonian (Estonia)"/>
          <xsd:enumeration value="Finnish (Finland)"/>
          <xsd:enumeration value="French (France)"/>
          <xsd:enumeration value="German (Germany)"/>
          <xsd:enumeration value="Greek (Greece)"/>
          <xsd:enumeration value="Hebrew (Israel)"/>
          <xsd:enumeration value="Hindi (India)"/>
          <xsd:enumeration value="Hungarian (Hungary)"/>
          <xsd:enumeration value="Indonesian (Indonesia)"/>
          <xsd:enumeration value="Italian (Italy)"/>
          <xsd:enumeration value="Japanese (Japan)"/>
          <xsd:enumeration value="Korean (Korea)"/>
          <xsd:enumeration value="Latvian (Latvia)"/>
          <xsd:enumeration value="Lithuanian (Lithuania)"/>
          <xsd:enumeration value="Malay (Malaysia)"/>
          <xsd:enumeration value="Norwegian (Bokmal) (Norway)"/>
          <xsd:enumeration value="Polish (Poland)"/>
          <xsd:enumeration value="Portuguese (Brazil)"/>
          <xsd:enumeration value="Portuguese (Portugal)"/>
          <xsd:enumeration value="Romanian (Romania)"/>
          <xsd:enumeration value="Russian (Russia)"/>
          <xsd:enumeration value="Serbian (Latin) (Serbia)"/>
          <xsd:enumeration value="Slovak (Slovakia)"/>
          <xsd:enumeration value="Slovenian (Slovenia)"/>
          <xsd:enumeration value="Spanish (Spain)"/>
          <xsd:enumeration value="Swedish (Sweden)"/>
          <xsd:enumeration value="Thai (Thailand)"/>
          <xsd:enumeration value="Turkish (Turkey)"/>
          <xsd:enumeration value="Ukrainian (Ukraine)"/>
          <xsd:enumeration value="Urdu (Islamic Republic of Pakistan)"/>
          <xsd:enumeration value="Vietnamese (Vietnam)"/>
        </xsd:restriction>
      </xsd:simpleType>
    </xsd:element>
    <xsd:element name="_ip_UnifiedCompliancePolicyProperties" ma:index="4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4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fa91fb-a0ff-4ac5-b2db-65c790d184a4" elementFormDefault="qualified">
    <xsd:import namespace="http://schemas.microsoft.com/office/2006/documentManagement/types"/>
    <xsd:import namespace="http://schemas.microsoft.com/office/infopath/2007/PartnerControls"/>
    <xsd:element name="Document_x0020_Creation_x0020_Date" ma:index="2" nillable="true" ma:displayName="Document Date" ma:default="[today]" ma:description="Enter the date this document was last modified. The upload date has been entered by default." ma:format="DateOnly" ma:internalName="Document_x0020_Creation_x0020_Date" ma:readOnly="false">
      <xsd:simpleType>
        <xsd:restriction base="dms:DateTime"/>
      </xsd:simpleType>
    </xsd:element>
    <xsd:element name="Creator" ma:index="3" nillable="true" ma:displayName="Creator" ma:description="Enter the person primarily responsible for the document. The name of the person uploading the document has been entered by default." ma:list="UserInfo" ma:SharePointGroup="0" ma:internalName="Creato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PA_x0020_Office" ma:index="4" nillable="true" ma:displayName="EPA Office" ma:description="Enter the EPA organization primarily responsible for the document. The office of the person uploading the document has been entered by default." ma:internalName="EPA_x0020_Office">
      <xsd:simpleType>
        <xsd:restriction base="dms:Text">
          <xsd:maxLength value="255"/>
        </xsd:restriction>
      </xsd:simpleType>
    </xsd:element>
    <xsd:element name="Record" ma:index="5" nillable="true" ma:displayName="Record" ma:default="Shared" ma:description="For documents that provide evidence of EPA decisions and actions, select &quot;Shared&quot; (open access) or &quot;Private&quot; (restricted access)." ma:format="Dropdown" ma:internalName="Record">
      <xsd:simpleType>
        <xsd:restriction base="dms:Choice">
          <xsd:enumeration value="None"/>
          <xsd:enumeration value="Shared"/>
          <xsd:enumeration value="Private"/>
        </xsd:restriction>
      </xsd:simpleType>
    </xsd:element>
    <xsd:element name="Identifier" ma:index="9" nillable="true" ma:displayName="Identifier" ma:description="Enter all EPA identification numbers applicable to this document, one on each line." ma:internalName="Identifier" ma:readOnly="false">
      <xsd:simpleType>
        <xsd:restriction base="dms:Note">
          <xsd:maxLength value="255"/>
        </xsd:restriction>
      </xsd:simpleType>
    </xsd:element>
    <xsd:element name="EPA_x0020_Contributor" ma:index="11" nillable="true" ma:displayName="EPA Contributor" ma:description="Enter an EPA person who contributed to the creation of the document but is not the primary author." ma:list="UserInfo" ma:SharePointGroup="0" ma:internalName="EPA_x0020_Contribu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xternal_x0020_Contributor" ma:index="12" nillable="true" ma:displayName="External Contributor" ma:description="Enter a non-EPA person who contributed to the creation of the document but is not the primary author." ma:internalName="External_x0020_Contributor" ma:readOnly="false">
      <xsd:simpleType>
        <xsd:restriction base="dms:Note">
          <xsd:maxLength value="255"/>
        </xsd:restriction>
      </xsd:simpleType>
    </xsd:element>
    <xsd:element name="EPA_x0020_Related_x0020_Documents" ma:index="14" nillable="true" ma:displayName="Other Related Documents" ma:description="Enter any related document." ma:internalName="EPA_x0020_Related_x0020_Documents">
      <xsd:simpleType>
        <xsd:restriction base="dms:Note">
          <xsd:maxLength value="255"/>
        </xsd:restriction>
      </xsd:simpleType>
    </xsd:element>
    <xsd:element name="Rights" ma:index="16" nillable="true" ma:displayName="Rights" ma:description="Enter information about intellectual property rights held over the document (e.g. copyright, patent, trademark)." ma:internalName="Rights" ma:readOnly="false">
      <xsd:simpleType>
        <xsd:restriction base="dms:Note">
          <xsd:maxLength value="255"/>
        </xsd:restriction>
      </xsd:simpleType>
    </xsd:element>
    <xsd:element name="j747ac98061d40f0aa7bd47e1db5675d" ma:index="19" nillable="true" ma:taxonomy="true" ma:internalName="j747ac98061d40f0aa7bd47e1db5675d" ma:taxonomyFieldName="Document_x0020_Type" ma:displayName="Document Type" ma:readOnly="false" ma:default="" ma:fieldId="{3747ac98-061d-40f0-aa7b-d47e1db5675d}" ma:sspId="29f62856-1543-49d4-a736-4569d363f533" ma:termSetId="e06cd6a9-a175-4da0-81cb-8dba7aa394a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KeywordTaxHTField" ma:index="21" nillable="true" ma:taxonomy="true" ma:internalName="TaxKeywordTaxHTField" ma:taxonomyFieldName="TaxKeyword" ma:displayName="Enterprise Keywords" ma:readOnly="false" ma:fieldId="{23f27201-bee3-471e-b2e7-b64fd8b7ca38}" ma:taxonomyMulti="true" ma:sspId="29f62856-1543-49d4-a736-4569d363f53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Label" ma:index="23" nillable="true" ma:displayName="Taxonomy Catch All Column1" ma:hidden="true" ma:list="{7e98d0d4-ff80-45b8-9575-45dc4ee100ce}" ma:internalName="TaxCatchAllLabel" ma:readOnly="true" ma:showField="CatchAllDataLabel" ma:web="ba8eb6be-0955-44cd-ad6c-1ec625d649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24" nillable="true" ma:displayName="Taxonomy Catch All Column" ma:hidden="true" ma:list="{7e98d0d4-ff80-45b8-9575-45dc4ee100ce}" ma:internalName="TaxCatchAll" ma:showField="CatchAllData" ma:web="ba8eb6be-0955-44cd-ad6c-1ec625d649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6" nillable="true" ma:displayName="Description" ma:description="Enter a brief description." ma:internalName="Category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Coverage" ma:index="13" nillable="true" ma:displayName="Coverage" ma:description="Enter the geographic location, jurisdiction, or time period for which the document is relevant." ma:internalName="_Coverage" ma:readOnly="false">
      <xsd:simpleType>
        <xsd:restriction base="dms:Text">
          <xsd:maxLength value="255"/>
        </xsd:restriction>
      </xsd:simpleType>
    </xsd:element>
    <xsd:element name="_Source" ma:index="15" nillable="true" ma:displayName="Source" ma:description="Enter a source from which the document is derived." ma:internalName="_Source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8eb6be-0955-44cd-ad6c-1ec625d649b5" elementFormDefault="qualified">
    <xsd:import namespace="http://schemas.microsoft.com/office/2006/documentManagement/types"/>
    <xsd:import namespace="http://schemas.microsoft.com/office/infopath/2007/PartnerControls"/>
    <xsd:element name="SharedWithUsers" ma:index="2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30" nillable="true" ma:displayName="Sharing Hint Hash" ma:description="" ma:hidden="true" ma:internalName="SharingHintHash" ma:readOnly="true">
      <xsd:simpleType>
        <xsd:restriction base="dms:Text"/>
      </xsd:simpleType>
    </xsd:element>
    <xsd:element name="LastSharedByUser" ma:index="3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32" nillable="true" ma:displayName="Last Shared By Time" ma:description="" ma:internalName="LastSharedByTime" ma:readOnly="true">
      <xsd:simpleType>
        <xsd:restriction base="dms:DateTime"/>
      </xsd:simpleType>
    </xsd:element>
    <xsd:element name="Records_x0020_Status" ma:index="37" nillable="true" ma:displayName="Records Status" ma:default="Pending" ma:internalName="Records_x0020_Status">
      <xsd:simpleType>
        <xsd:restriction base="dms:Text"/>
      </xsd:simpleType>
    </xsd:element>
    <xsd:element name="Records_x0020_Date" ma:index="38" nillable="true" ma:displayName="Records Date" ma:hidden="true" ma:internalName="Records_x0020_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aa0371-c0be-4330-a5ff-ec128acf39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3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3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35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3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3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40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4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4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4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?mso-contentType ?>
<SharedContentType xmlns="Microsoft.SharePoint.Taxonomy.ContentTypeSync" SourceId="29f62856-1543-49d4-a736-4569d363f533" ContentTypeId="0x0101" PreviousValue="false"/>
</file>

<file path=customXml/item5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Source xmlns="http://schemas.microsoft.com/sharepoint/v3/fields" xsi:nil="true"/>
    <Language xmlns="http://schemas.microsoft.com/sharepoint/v3">English</Language>
    <_ip_UnifiedCompliancePolicyUIAction xmlns="http://schemas.microsoft.com/sharepoint/v3" xsi:nil="true"/>
    <j747ac98061d40f0aa7bd47e1db5675d xmlns="4ffa91fb-a0ff-4ac5-b2db-65c790d184a4">
      <Terms xmlns="http://schemas.microsoft.com/office/infopath/2007/PartnerControls"/>
    </j747ac98061d40f0aa7bd47e1db5675d>
    <External_x0020_Contributor xmlns="4ffa91fb-a0ff-4ac5-b2db-65c790d184a4" xsi:nil="true"/>
    <TaxKeywordTaxHTField xmlns="4ffa91fb-a0ff-4ac5-b2db-65c790d184a4">
      <Terms xmlns="http://schemas.microsoft.com/office/infopath/2007/PartnerControls"/>
    </TaxKeywordTaxHTField>
    <Record xmlns="4ffa91fb-a0ff-4ac5-b2db-65c790d184a4">Shared</Record>
    <Records_x0020_Date xmlns="ba8eb6be-0955-44cd-ad6c-1ec625d649b5" xsi:nil="true"/>
    <_ip_UnifiedCompliancePolicyProperties xmlns="http://schemas.microsoft.com/sharepoint/v3" xsi:nil="true"/>
    <Rights xmlns="4ffa91fb-a0ff-4ac5-b2db-65c790d184a4" xsi:nil="true"/>
    <Document_x0020_Creation_x0020_Date xmlns="4ffa91fb-a0ff-4ac5-b2db-65c790d184a4">2020-06-08T20:05:58+00:00</Document_x0020_Creation_x0020_Date>
    <EPA_x0020_Office xmlns="4ffa91fb-a0ff-4ac5-b2db-65c790d184a4" xsi:nil="true"/>
    <CategoryDescription xmlns="http://schemas.microsoft.com/sharepoint.v3" xsi:nil="true"/>
    <Identifier xmlns="4ffa91fb-a0ff-4ac5-b2db-65c790d184a4" xsi:nil="true"/>
    <_Coverage xmlns="http://schemas.microsoft.com/sharepoint/v3/fields" xsi:nil="true"/>
    <Creator xmlns="4ffa91fb-a0ff-4ac5-b2db-65c790d184a4">
      <UserInfo>
        <DisplayName/>
        <AccountId xsi:nil="true"/>
        <AccountType/>
      </UserInfo>
    </Creator>
    <Records_x0020_Status xmlns="ba8eb6be-0955-44cd-ad6c-1ec625d649b5">Pending</Records_x0020_Status>
    <EPA_x0020_Related_x0020_Documents xmlns="4ffa91fb-a0ff-4ac5-b2db-65c790d184a4" xsi:nil="true"/>
    <EPA_x0020_Contributor xmlns="4ffa91fb-a0ff-4ac5-b2db-65c790d184a4">
      <UserInfo>
        <DisplayName/>
        <AccountId xsi:nil="true"/>
        <AccountType/>
      </UserInfo>
    </EPA_x0020_Contributor>
    <TaxCatchAll xmlns="4ffa91fb-a0ff-4ac5-b2db-65c790d184a4"/>
  </documentManagement>
</p:properties>
</file>

<file path=customXml/item8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5F146244-1FB9-45F8-B21F-90C7088B83F2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960E0E8A-6104-42D3-B3D9-EA4C7AA63418}">
  <ds:schemaRefs>
    <ds:schemaRef ds:uri="http://schemas.microsoft.com/sharepoint/v3/contenttype/forms"/>
  </ds:schemaRefs>
</ds:datastoreItem>
</file>

<file path=customXml/itemProps11.xml><?xml version="1.0" encoding="utf-8"?>
<ds:datastoreItem xmlns:ds="http://schemas.openxmlformats.org/officeDocument/2006/customXml" ds:itemID="{C7C99C5C-AB6F-46A8-B3F2-8F92B99BA848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33015306-2FE3-4ADB-B35D-A958173338E0}">
  <ds:schemaRefs>
    <ds:schemaRef ds:uri="46aa0371-c0be-4330-a5ff-ec128acf39ed"/>
    <ds:schemaRef ds:uri="4ffa91fb-a0ff-4ac5-b2db-65c790d184a4"/>
    <ds:schemaRef ds:uri="ba8eb6be-0955-44cd-ad6c-1ec625d649b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.v3"/>
    <ds:schemaRef ds:uri="http://schemas.microsoft.com/sharepoint/v3"/>
    <ds:schemaRef ds:uri="http://schemas.microsoft.com/sharepoint/v3/field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84963DC2-E470-4E4F-B77E-F0AAE5FD9771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98A617AF-8B8E-4A09-A179-531C2469514E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39233A5D-BFD0-476C-81FD-FBD3B1172ECE}">
  <ds:schemaRefs>
    <ds:schemaRef ds:uri="Microsoft.SharePoint.Taxonomy.ContentTypeSync"/>
  </ds:schemaRefs>
</ds:datastoreItem>
</file>

<file path=customXml/itemProps5.xml><?xml version="1.0" encoding="utf-8"?>
<ds:datastoreItem xmlns:ds="http://schemas.openxmlformats.org/officeDocument/2006/customXml" ds:itemID="{0C9A88AE-A9D7-42CA-ABB2-6B395775D68D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0E472D2E-4D43-46DE-B643-3AE5A6C3E67B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AEA0E46B-47CB-4ED3-8E91-2B48A9D0E0E6}">
  <ds:schemaRefs>
    <ds:schemaRef ds:uri="46aa0371-c0be-4330-a5ff-ec128acf39ed"/>
    <ds:schemaRef ds:uri="4ffa91fb-a0ff-4ac5-b2db-65c790d184a4"/>
    <ds:schemaRef ds:uri="ba8eb6be-0955-44cd-ad6c-1ec625d649b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.v3"/>
    <ds:schemaRef ds:uri="http://schemas.microsoft.com/sharepoint/v3"/>
    <ds:schemaRef ds:uri="http://schemas.microsoft.com/sharepoint/v3/fields"/>
    <ds:schemaRef ds:uri="http://schemas.openxmlformats.org/package/2006/metadata/core-properties"/>
    <ds:schemaRef ds:uri="http://www.w3.org/XML/1998/namespace"/>
  </ds:schemaRefs>
</ds:datastoreItem>
</file>

<file path=customXml/itemProps8.xml><?xml version="1.0" encoding="utf-8"?>
<ds:datastoreItem xmlns:ds="http://schemas.openxmlformats.org/officeDocument/2006/customXml" ds:itemID="{9DA4D2A6-CC79-42ED-9FFE-694A2BF62756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C03F3731-BEFA-42C0-8EF3-1CEBA89B80A2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1811</Words>
  <Application>Microsoft Office PowerPoint</Application>
  <PresentationFormat>Widescreen</PresentationFormat>
  <Paragraphs>320</Paragraphs>
  <Slides>20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Calibri Light</vt:lpstr>
      <vt:lpstr>Courier New</vt:lpstr>
      <vt:lpstr>Symbol</vt:lpstr>
      <vt:lpstr>Trebuchet MS</vt:lpstr>
      <vt:lpstr>Wingdings</vt:lpstr>
      <vt:lpstr>Wingdings 3</vt:lpstr>
      <vt:lpstr>Facet</vt:lpstr>
      <vt:lpstr> Update: 2017/2018 Annual Multi-Pollutant Platforms</vt:lpstr>
      <vt:lpstr>Conceptual Plan to Incorporate Air Toxics into an Annual Multi-Pollutant Platform</vt:lpstr>
      <vt:lpstr>Purpose</vt:lpstr>
      <vt:lpstr>What is a Multi-Pollutant Platform?</vt:lpstr>
      <vt:lpstr>Adapting the Existing Annual Platform </vt:lpstr>
      <vt:lpstr> Overview: HAP+CAP modeling platform </vt:lpstr>
      <vt:lpstr>Air Toxics in CMAQ:  9 HAPs added since 2011 NATA</vt:lpstr>
      <vt:lpstr>AQ Modeling 2017 HAP+CAP Platform </vt:lpstr>
      <vt:lpstr>2017 Update &amp; Tentative Next Steps</vt:lpstr>
      <vt:lpstr>2017gb_hapcap_17j: 8hrmax Ozone</vt:lpstr>
      <vt:lpstr>2017gb_hapcap_17j: PM2.5 Species at CSN sites</vt:lpstr>
      <vt:lpstr>PowerPoint Presentation</vt:lpstr>
      <vt:lpstr>2017gb_hapcap_17j: PM2.5 Species at IMPROVE sites</vt:lpstr>
      <vt:lpstr>2017gb_hapcap_17j: PM2.5 Species at IMPROVE sites</vt:lpstr>
      <vt:lpstr>2018 HAP+CAP Platform Planning</vt:lpstr>
      <vt:lpstr>PowerPoint Presentation</vt:lpstr>
      <vt:lpstr>2018 Emissions Development Methods by Sector</vt:lpstr>
      <vt:lpstr>2017 vs 2018 Emission Summary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Update: 2017/2018 Annual Multi-Pollutant Platforms</dc:title>
  <dc:creator>Phillips, Sharon</dc:creator>
  <cp:lastModifiedBy>Phillips, Sharon</cp:lastModifiedBy>
  <cp:revision>27</cp:revision>
  <dcterms:created xsi:type="dcterms:W3CDTF">2021-04-06T16:05:44Z</dcterms:created>
  <dcterms:modified xsi:type="dcterms:W3CDTF">2021-04-07T13:43:00Z</dcterms:modified>
</cp:coreProperties>
</file>