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handoutMasterIdLst>
    <p:handoutMasterId r:id="rId46"/>
  </p:handoutMasterIdLst>
  <p:sldIdLst>
    <p:sldId id="1236" r:id="rId2"/>
    <p:sldId id="1243" r:id="rId3"/>
    <p:sldId id="1248" r:id="rId4"/>
    <p:sldId id="1326" r:id="rId5"/>
    <p:sldId id="1266" r:id="rId6"/>
    <p:sldId id="1216" r:id="rId7"/>
    <p:sldId id="1265" r:id="rId8"/>
    <p:sldId id="1237" r:id="rId9"/>
    <p:sldId id="1238" r:id="rId10"/>
    <p:sldId id="1239" r:id="rId11"/>
    <p:sldId id="1240" r:id="rId12"/>
    <p:sldId id="1241" r:id="rId13"/>
    <p:sldId id="1242" r:id="rId14"/>
    <p:sldId id="1346" r:id="rId15"/>
    <p:sldId id="1348" r:id="rId16"/>
    <p:sldId id="1347" r:id="rId17"/>
    <p:sldId id="1349" r:id="rId18"/>
    <p:sldId id="1244" r:id="rId19"/>
    <p:sldId id="1245" r:id="rId20"/>
    <p:sldId id="1246" r:id="rId21"/>
    <p:sldId id="1343" r:id="rId22"/>
    <p:sldId id="1232" r:id="rId23"/>
    <p:sldId id="1218" r:id="rId24"/>
    <p:sldId id="1344" r:id="rId25"/>
    <p:sldId id="1345" r:id="rId26"/>
    <p:sldId id="1227" r:id="rId27"/>
    <p:sldId id="291" r:id="rId28"/>
    <p:sldId id="344" r:id="rId29"/>
    <p:sldId id="1264" r:id="rId30"/>
    <p:sldId id="1338" r:id="rId31"/>
    <p:sldId id="1342" r:id="rId32"/>
    <p:sldId id="1292" r:id="rId33"/>
    <p:sldId id="1331" r:id="rId34"/>
    <p:sldId id="1319" r:id="rId35"/>
    <p:sldId id="1313" r:id="rId36"/>
    <p:sldId id="1336" r:id="rId37"/>
    <p:sldId id="1337" r:id="rId38"/>
    <p:sldId id="1316" r:id="rId39"/>
    <p:sldId id="1317" r:id="rId40"/>
    <p:sldId id="1323" r:id="rId41"/>
    <p:sldId id="1324" r:id="rId42"/>
    <p:sldId id="1314" r:id="rId43"/>
    <p:sldId id="1315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ox, Tyler" initials="FT" lastIdx="1" clrIdx="0">
    <p:extLst>
      <p:ext uri="{19B8F6BF-5375-455C-9EA6-DF929625EA0E}">
        <p15:presenceInfo xmlns:p15="http://schemas.microsoft.com/office/powerpoint/2012/main" userId="S::Fox.Tyler@epa.gov::d3ca8bf6-d2c8-45ae-bf9b-8f74647f8102" providerId="AD"/>
      </p:ext>
    </p:extLst>
  </p:cmAuthor>
  <p:cmAuthor id="2" name="Scavo, Kimber" initials="SK" lastIdx="2" clrIdx="1">
    <p:extLst>
      <p:ext uri="{19B8F6BF-5375-455C-9EA6-DF929625EA0E}">
        <p15:presenceInfo xmlns:p15="http://schemas.microsoft.com/office/powerpoint/2012/main" userId="S::Scavo.Kimber@epa.gov::f2acd1a6-3918-4b31-b259-77af37031b64" providerId="AD"/>
      </p:ext>
    </p:extLst>
  </p:cmAuthor>
  <p:cmAuthor id="3" name="Landis, Elizabeth" initials="LE" lastIdx="5" clrIdx="2">
    <p:extLst>
      <p:ext uri="{19B8F6BF-5375-455C-9EA6-DF929625EA0E}">
        <p15:presenceInfo xmlns:p15="http://schemas.microsoft.com/office/powerpoint/2012/main" userId="S::Landis.Elizabeth@epa.gov::ab5a0f48-4954-4e8f-b852-9bcaf16ccf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4234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31D8D6-950E-447E-932E-BAF2AAE7BCDF}" v="94" dt="2021-03-31T18:39:09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7" d="100"/>
        <a:sy n="77" d="100"/>
      </p:scale>
      <p:origin x="0" y="-3016"/>
    </p:cViewPr>
  </p:sorterViewPr>
  <p:notesViewPr>
    <p:cSldViewPr snapToGrid="0">
      <p:cViewPr varScale="1">
        <p:scale>
          <a:sx n="49" d="100"/>
          <a:sy n="49" d="100"/>
        </p:scale>
        <p:origin x="2668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ndis, Elizabeth" userId="ab5a0f48-4954-4e8f-b852-9bcaf16ccf62" providerId="ADAL" clId="{CD31D8D6-950E-447E-932E-BAF2AAE7BCDF}"/>
    <pc:docChg chg="undo custSel addSld delSld modSld sldOrd">
      <pc:chgData name="Landis, Elizabeth" userId="ab5a0f48-4954-4e8f-b852-9bcaf16ccf62" providerId="ADAL" clId="{CD31D8D6-950E-447E-932E-BAF2AAE7BCDF}" dt="2021-03-31T18:39:09.691" v="1595"/>
      <pc:docMkLst>
        <pc:docMk/>
      </pc:docMkLst>
      <pc:sldChg chg="addSp delSp modSp add mod">
        <pc:chgData name="Landis, Elizabeth" userId="ab5a0f48-4954-4e8f-b852-9bcaf16ccf62" providerId="ADAL" clId="{CD31D8D6-950E-447E-932E-BAF2AAE7BCDF}" dt="2021-03-31T18:38:51.316" v="1592" actId="404"/>
        <pc:sldMkLst>
          <pc:docMk/>
          <pc:sldMk cId="951900631" sldId="291"/>
        </pc:sldMkLst>
        <pc:spChg chg="del">
          <ac:chgData name="Landis, Elizabeth" userId="ab5a0f48-4954-4e8f-b852-9bcaf16ccf62" providerId="ADAL" clId="{CD31D8D6-950E-447E-932E-BAF2AAE7BCDF}" dt="2021-03-31T18:35:51.455" v="1530" actId="478"/>
          <ac:spMkLst>
            <pc:docMk/>
            <pc:sldMk cId="951900631" sldId="291"/>
            <ac:spMk id="2" creationId="{CE0FB244-228E-4245-8450-016535F08E65}"/>
          </ac:spMkLst>
        </pc:spChg>
        <pc:spChg chg="mod">
          <ac:chgData name="Landis, Elizabeth" userId="ab5a0f48-4954-4e8f-b852-9bcaf16ccf62" providerId="ADAL" clId="{CD31D8D6-950E-447E-932E-BAF2AAE7BCDF}" dt="2021-03-31T18:33:43.189" v="1466"/>
          <ac:spMkLst>
            <pc:docMk/>
            <pc:sldMk cId="951900631" sldId="291"/>
            <ac:spMk id="3" creationId="{8EA88E24-18F1-4043-AF7A-470DEF48D0EF}"/>
          </ac:spMkLst>
        </pc:spChg>
        <pc:spChg chg="add del mod">
          <ac:chgData name="Landis, Elizabeth" userId="ab5a0f48-4954-4e8f-b852-9bcaf16ccf62" providerId="ADAL" clId="{CD31D8D6-950E-447E-932E-BAF2AAE7BCDF}" dt="2021-03-31T18:35:53.736" v="1531"/>
          <ac:spMkLst>
            <pc:docMk/>
            <pc:sldMk cId="951900631" sldId="291"/>
            <ac:spMk id="5" creationId="{77A67B60-EDD7-4125-A46E-281927B2BA22}"/>
          </ac:spMkLst>
        </pc:spChg>
        <pc:spChg chg="del">
          <ac:chgData name="Landis, Elizabeth" userId="ab5a0f48-4954-4e8f-b852-9bcaf16ccf62" providerId="ADAL" clId="{CD31D8D6-950E-447E-932E-BAF2AAE7BCDF}" dt="2021-03-31T18:36:14.345" v="1550" actId="478"/>
          <ac:spMkLst>
            <pc:docMk/>
            <pc:sldMk cId="951900631" sldId="291"/>
            <ac:spMk id="43" creationId="{241B3DD9-459F-4370-A84F-FD5EA05BE4B8}"/>
          </ac:spMkLst>
        </pc:spChg>
        <pc:spChg chg="mod">
          <ac:chgData name="Landis, Elizabeth" userId="ab5a0f48-4954-4e8f-b852-9bcaf16ccf62" providerId="ADAL" clId="{CD31D8D6-950E-447E-932E-BAF2AAE7BCDF}" dt="2021-03-31T18:38:27.971" v="1563" actId="404"/>
          <ac:spMkLst>
            <pc:docMk/>
            <pc:sldMk cId="951900631" sldId="291"/>
            <ac:spMk id="48" creationId="{546A9491-B2C9-4900-BC60-E302104D06AE}"/>
          </ac:spMkLst>
        </pc:spChg>
        <pc:spChg chg="add mod">
          <ac:chgData name="Landis, Elizabeth" userId="ab5a0f48-4954-4e8f-b852-9bcaf16ccf62" providerId="ADAL" clId="{CD31D8D6-950E-447E-932E-BAF2AAE7BCDF}" dt="2021-03-31T18:38:51.316" v="1592" actId="404"/>
          <ac:spMkLst>
            <pc:docMk/>
            <pc:sldMk cId="951900631" sldId="291"/>
            <ac:spMk id="62" creationId="{9165F788-898C-463E-A981-736017F29856}"/>
          </ac:spMkLst>
        </pc:spChg>
      </pc:sldChg>
      <pc:sldChg chg="addSp delSp modSp add mod">
        <pc:chgData name="Landis, Elizabeth" userId="ab5a0f48-4954-4e8f-b852-9bcaf16ccf62" providerId="ADAL" clId="{CD31D8D6-950E-447E-932E-BAF2AAE7BCDF}" dt="2021-03-31T18:39:09.691" v="1595"/>
        <pc:sldMkLst>
          <pc:docMk/>
          <pc:sldMk cId="3085793911" sldId="344"/>
        </pc:sldMkLst>
        <pc:spChg chg="del">
          <ac:chgData name="Landis, Elizabeth" userId="ab5a0f48-4954-4e8f-b852-9bcaf16ccf62" providerId="ADAL" clId="{CD31D8D6-950E-447E-932E-BAF2AAE7BCDF}" dt="2021-03-31T18:37:15.097" v="1558" actId="478"/>
          <ac:spMkLst>
            <pc:docMk/>
            <pc:sldMk cId="3085793911" sldId="344"/>
            <ac:spMk id="2" creationId="{A10D1830-273D-402E-8B9A-F49F3EDEF3AC}"/>
          </ac:spMkLst>
        </pc:spChg>
        <pc:spChg chg="mod">
          <ac:chgData name="Landis, Elizabeth" userId="ab5a0f48-4954-4e8f-b852-9bcaf16ccf62" providerId="ADAL" clId="{CD31D8D6-950E-447E-932E-BAF2AAE7BCDF}" dt="2021-03-31T18:33:57.838" v="1467"/>
          <ac:spMkLst>
            <pc:docMk/>
            <pc:sldMk cId="3085793911" sldId="344"/>
            <ac:spMk id="4" creationId="{EECCDFF7-40AB-4C4A-9EBE-DFEFE7C9BB01}"/>
          </ac:spMkLst>
        </pc:spChg>
        <pc:spChg chg="add del mod">
          <ac:chgData name="Landis, Elizabeth" userId="ab5a0f48-4954-4e8f-b852-9bcaf16ccf62" providerId="ADAL" clId="{CD31D8D6-950E-447E-932E-BAF2AAE7BCDF}" dt="2021-03-31T18:37:17.034" v="1559"/>
          <ac:spMkLst>
            <pc:docMk/>
            <pc:sldMk cId="3085793911" sldId="344"/>
            <ac:spMk id="5" creationId="{75E545EF-E3D2-458E-98C6-36A0C87758E9}"/>
          </ac:spMkLst>
        </pc:spChg>
        <pc:spChg chg="add mod">
          <ac:chgData name="Landis, Elizabeth" userId="ab5a0f48-4954-4e8f-b852-9bcaf16ccf62" providerId="ADAL" clId="{CD31D8D6-950E-447E-932E-BAF2AAE7BCDF}" dt="2021-03-31T18:39:09.691" v="1595"/>
          <ac:spMkLst>
            <pc:docMk/>
            <pc:sldMk cId="3085793911" sldId="344"/>
            <ac:spMk id="11" creationId="{205AE007-EDE9-4735-8D72-E84B995FCF20}"/>
          </ac:spMkLst>
        </pc:spChg>
      </pc:sldChg>
      <pc:sldChg chg="addSp delSp modSp add mod ord">
        <pc:chgData name="Landis, Elizabeth" userId="ab5a0f48-4954-4e8f-b852-9bcaf16ccf62" providerId="ADAL" clId="{CD31D8D6-950E-447E-932E-BAF2AAE7BCDF}" dt="2021-03-31T18:32:59.926" v="1462" actId="207"/>
        <pc:sldMkLst>
          <pc:docMk/>
          <pc:sldMk cId="114903345" sldId="1218"/>
        </pc:sldMkLst>
        <pc:spChg chg="del mod">
          <ac:chgData name="Landis, Elizabeth" userId="ab5a0f48-4954-4e8f-b852-9bcaf16ccf62" providerId="ADAL" clId="{CD31D8D6-950E-447E-932E-BAF2AAE7BCDF}" dt="2021-03-31T18:25:20.216" v="1271" actId="478"/>
          <ac:spMkLst>
            <pc:docMk/>
            <pc:sldMk cId="114903345" sldId="1218"/>
            <ac:spMk id="2" creationId="{AEAEBF6A-6912-4C95-81AA-53C1AC7C1D66}"/>
          </ac:spMkLst>
        </pc:spChg>
        <pc:spChg chg="add del mod">
          <ac:chgData name="Landis, Elizabeth" userId="ab5a0f48-4954-4e8f-b852-9bcaf16ccf62" providerId="ADAL" clId="{CD31D8D6-950E-447E-932E-BAF2AAE7BCDF}" dt="2021-03-31T18:25:23.055" v="1272" actId="478"/>
          <ac:spMkLst>
            <pc:docMk/>
            <pc:sldMk cId="114903345" sldId="1218"/>
            <ac:spMk id="4" creationId="{EE76F5DB-84B2-46CC-85A9-136137501EA2}"/>
          </ac:spMkLst>
        </pc:spChg>
        <pc:spChg chg="add mod">
          <ac:chgData name="Landis, Elizabeth" userId="ab5a0f48-4954-4e8f-b852-9bcaf16ccf62" providerId="ADAL" clId="{CD31D8D6-950E-447E-932E-BAF2AAE7BCDF}" dt="2021-03-31T18:32:59.926" v="1462" actId="207"/>
          <ac:spMkLst>
            <pc:docMk/>
            <pc:sldMk cId="114903345" sldId="1218"/>
            <ac:spMk id="9" creationId="{24993FD2-E29D-4788-8D75-A71151A2D9CA}"/>
          </ac:spMkLst>
        </pc:spChg>
      </pc:sldChg>
      <pc:sldChg chg="addSp delSp modSp add mod">
        <pc:chgData name="Landis, Elizabeth" userId="ab5a0f48-4954-4e8f-b852-9bcaf16ccf62" providerId="ADAL" clId="{CD31D8D6-950E-447E-932E-BAF2AAE7BCDF}" dt="2021-03-31T18:33:14.372" v="1465" actId="207"/>
        <pc:sldMkLst>
          <pc:docMk/>
          <pc:sldMk cId="3339503387" sldId="1227"/>
        </pc:sldMkLst>
        <pc:spChg chg="del">
          <ac:chgData name="Landis, Elizabeth" userId="ab5a0f48-4954-4e8f-b852-9bcaf16ccf62" providerId="ADAL" clId="{CD31D8D6-950E-447E-932E-BAF2AAE7BCDF}" dt="2021-03-31T18:26:24.320" v="1296" actId="478"/>
          <ac:spMkLst>
            <pc:docMk/>
            <pc:sldMk cId="3339503387" sldId="1227"/>
            <ac:spMk id="2" creationId="{3433CB5E-28D6-459A-8F97-ADCFDE07CE27}"/>
          </ac:spMkLst>
        </pc:spChg>
        <pc:spChg chg="add del mod">
          <ac:chgData name="Landis, Elizabeth" userId="ab5a0f48-4954-4e8f-b852-9bcaf16ccf62" providerId="ADAL" clId="{CD31D8D6-950E-447E-932E-BAF2AAE7BCDF}" dt="2021-03-31T18:26:26.812" v="1297" actId="478"/>
          <ac:spMkLst>
            <pc:docMk/>
            <pc:sldMk cId="3339503387" sldId="1227"/>
            <ac:spMk id="4" creationId="{B8C13ECA-1AD9-4C54-8422-26B746FAE940}"/>
          </ac:spMkLst>
        </pc:spChg>
        <pc:spChg chg="add mod">
          <ac:chgData name="Landis, Elizabeth" userId="ab5a0f48-4954-4e8f-b852-9bcaf16ccf62" providerId="ADAL" clId="{CD31D8D6-950E-447E-932E-BAF2AAE7BCDF}" dt="2021-03-31T18:33:14.372" v="1465" actId="207"/>
          <ac:spMkLst>
            <pc:docMk/>
            <pc:sldMk cId="3339503387" sldId="1227"/>
            <ac:spMk id="14" creationId="{D1772461-C797-4466-A27B-8DE896B40458}"/>
          </ac:spMkLst>
        </pc:spChg>
      </pc:sldChg>
      <pc:sldChg chg="modSp add mod">
        <pc:chgData name="Landis, Elizabeth" userId="ab5a0f48-4954-4e8f-b852-9bcaf16ccf62" providerId="ADAL" clId="{CD31D8D6-950E-447E-932E-BAF2AAE7BCDF}" dt="2021-03-31T18:32:53.172" v="1461" actId="207"/>
        <pc:sldMkLst>
          <pc:docMk/>
          <pc:sldMk cId="637556850" sldId="1232"/>
        </pc:sldMkLst>
        <pc:spChg chg="mod">
          <ac:chgData name="Landis, Elizabeth" userId="ab5a0f48-4954-4e8f-b852-9bcaf16ccf62" providerId="ADAL" clId="{CD31D8D6-950E-447E-932E-BAF2AAE7BCDF}" dt="2021-03-31T18:32:53.172" v="1461" actId="207"/>
          <ac:spMkLst>
            <pc:docMk/>
            <pc:sldMk cId="637556850" sldId="1232"/>
            <ac:spMk id="2" creationId="{D3654B2D-F8BD-48D2-B86F-A10E350B2C82}"/>
          </ac:spMkLst>
        </pc:spChg>
      </pc:sldChg>
      <pc:sldChg chg="modSp mod">
        <pc:chgData name="Landis, Elizabeth" userId="ab5a0f48-4954-4e8f-b852-9bcaf16ccf62" providerId="ADAL" clId="{CD31D8D6-950E-447E-932E-BAF2AAE7BCDF}" dt="2021-03-31T18:30:34.939" v="1383" actId="20577"/>
        <pc:sldMkLst>
          <pc:docMk/>
          <pc:sldMk cId="154089694" sldId="1238"/>
        </pc:sldMkLst>
        <pc:spChg chg="mod">
          <ac:chgData name="Landis, Elizabeth" userId="ab5a0f48-4954-4e8f-b852-9bcaf16ccf62" providerId="ADAL" clId="{CD31D8D6-950E-447E-932E-BAF2AAE7BCDF}" dt="2021-03-31T18:30:34.939" v="1383" actId="20577"/>
          <ac:spMkLst>
            <pc:docMk/>
            <pc:sldMk cId="154089694" sldId="1238"/>
            <ac:spMk id="2" creationId="{8BC2C775-8236-4993-8C89-0E0E88E50B2B}"/>
          </ac:spMkLst>
        </pc:spChg>
      </pc:sldChg>
      <pc:sldChg chg="modSp">
        <pc:chgData name="Landis, Elizabeth" userId="ab5a0f48-4954-4e8f-b852-9bcaf16ccf62" providerId="ADAL" clId="{CD31D8D6-950E-447E-932E-BAF2AAE7BCDF}" dt="2021-03-31T18:30:41.261" v="1384" actId="207"/>
        <pc:sldMkLst>
          <pc:docMk/>
          <pc:sldMk cId="14208993" sldId="1239"/>
        </pc:sldMkLst>
        <pc:spChg chg="mod">
          <ac:chgData name="Landis, Elizabeth" userId="ab5a0f48-4954-4e8f-b852-9bcaf16ccf62" providerId="ADAL" clId="{CD31D8D6-950E-447E-932E-BAF2AAE7BCDF}" dt="2021-03-31T18:30:41.261" v="1384" actId="207"/>
          <ac:spMkLst>
            <pc:docMk/>
            <pc:sldMk cId="14208993" sldId="1239"/>
            <ac:spMk id="2" creationId="{8BC2C775-8236-4993-8C89-0E0E88E50B2B}"/>
          </ac:spMkLst>
        </pc:spChg>
      </pc:sldChg>
      <pc:sldChg chg="modSp mod ord">
        <pc:chgData name="Landis, Elizabeth" userId="ab5a0f48-4954-4e8f-b852-9bcaf16ccf62" providerId="ADAL" clId="{CD31D8D6-950E-447E-932E-BAF2AAE7BCDF}" dt="2021-03-31T18:30:47.392" v="1388" actId="20577"/>
        <pc:sldMkLst>
          <pc:docMk/>
          <pc:sldMk cId="259153920" sldId="1240"/>
        </pc:sldMkLst>
        <pc:spChg chg="mod">
          <ac:chgData name="Landis, Elizabeth" userId="ab5a0f48-4954-4e8f-b852-9bcaf16ccf62" providerId="ADAL" clId="{CD31D8D6-950E-447E-932E-BAF2AAE7BCDF}" dt="2021-03-31T18:30:47.392" v="1388" actId="20577"/>
          <ac:spMkLst>
            <pc:docMk/>
            <pc:sldMk cId="259153920" sldId="1240"/>
            <ac:spMk id="2" creationId="{8BC2C775-8236-4993-8C89-0E0E88E50B2B}"/>
          </ac:spMkLst>
        </pc:spChg>
      </pc:sldChg>
      <pc:sldChg chg="modSp ord">
        <pc:chgData name="Landis, Elizabeth" userId="ab5a0f48-4954-4e8f-b852-9bcaf16ccf62" providerId="ADAL" clId="{CD31D8D6-950E-447E-932E-BAF2AAE7BCDF}" dt="2021-03-31T18:30:54.817" v="1389" actId="207"/>
        <pc:sldMkLst>
          <pc:docMk/>
          <pc:sldMk cId="2590556155" sldId="1241"/>
        </pc:sldMkLst>
        <pc:spChg chg="mod">
          <ac:chgData name="Landis, Elizabeth" userId="ab5a0f48-4954-4e8f-b852-9bcaf16ccf62" providerId="ADAL" clId="{CD31D8D6-950E-447E-932E-BAF2AAE7BCDF}" dt="2021-03-31T18:30:54.817" v="1389" actId="207"/>
          <ac:spMkLst>
            <pc:docMk/>
            <pc:sldMk cId="2590556155" sldId="1241"/>
            <ac:spMk id="2" creationId="{8BC2C775-8236-4993-8C89-0E0E88E50B2B}"/>
          </ac:spMkLst>
        </pc:spChg>
      </pc:sldChg>
      <pc:sldChg chg="modSp mod ord">
        <pc:chgData name="Landis, Elizabeth" userId="ab5a0f48-4954-4e8f-b852-9bcaf16ccf62" providerId="ADAL" clId="{CD31D8D6-950E-447E-932E-BAF2AAE7BCDF}" dt="2021-03-31T18:31:07.808" v="1393" actId="207"/>
        <pc:sldMkLst>
          <pc:docMk/>
          <pc:sldMk cId="171234477" sldId="1242"/>
        </pc:sldMkLst>
        <pc:spChg chg="mod">
          <ac:chgData name="Landis, Elizabeth" userId="ab5a0f48-4954-4e8f-b852-9bcaf16ccf62" providerId="ADAL" clId="{CD31D8D6-950E-447E-932E-BAF2AAE7BCDF}" dt="2021-03-31T18:31:07.808" v="1393" actId="207"/>
          <ac:spMkLst>
            <pc:docMk/>
            <pc:sldMk cId="171234477" sldId="1242"/>
            <ac:spMk id="2" creationId="{8BC2C775-8236-4993-8C89-0E0E88E50B2B}"/>
          </ac:spMkLst>
        </pc:spChg>
      </pc:sldChg>
      <pc:sldChg chg="modSp mod">
        <pc:chgData name="Landis, Elizabeth" userId="ab5a0f48-4954-4e8f-b852-9bcaf16ccf62" providerId="ADAL" clId="{CD31D8D6-950E-447E-932E-BAF2AAE7BCDF}" dt="2021-03-31T18:34:47.060" v="1529" actId="27636"/>
        <pc:sldMkLst>
          <pc:docMk/>
          <pc:sldMk cId="999219906" sldId="1243"/>
        </pc:sldMkLst>
        <pc:spChg chg="mod">
          <ac:chgData name="Landis, Elizabeth" userId="ab5a0f48-4954-4e8f-b852-9bcaf16ccf62" providerId="ADAL" clId="{CD31D8D6-950E-447E-932E-BAF2AAE7BCDF}" dt="2021-03-31T18:34:47.060" v="1529" actId="27636"/>
          <ac:spMkLst>
            <pc:docMk/>
            <pc:sldMk cId="999219906" sldId="1243"/>
            <ac:spMk id="3" creationId="{D911144F-31E7-4ACE-833F-F707465CEFC3}"/>
          </ac:spMkLst>
        </pc:spChg>
      </pc:sldChg>
      <pc:sldChg chg="modSp mod ord">
        <pc:chgData name="Landis, Elizabeth" userId="ab5a0f48-4954-4e8f-b852-9bcaf16ccf62" providerId="ADAL" clId="{CD31D8D6-950E-447E-932E-BAF2AAE7BCDF}" dt="2021-03-31T18:32:28.609" v="1457" actId="20577"/>
        <pc:sldMkLst>
          <pc:docMk/>
          <pc:sldMk cId="420246514" sldId="1244"/>
        </pc:sldMkLst>
        <pc:spChg chg="mod">
          <ac:chgData name="Landis, Elizabeth" userId="ab5a0f48-4954-4e8f-b852-9bcaf16ccf62" providerId="ADAL" clId="{CD31D8D6-950E-447E-932E-BAF2AAE7BCDF}" dt="2021-03-31T18:32:28.609" v="1457" actId="20577"/>
          <ac:spMkLst>
            <pc:docMk/>
            <pc:sldMk cId="420246514" sldId="1244"/>
            <ac:spMk id="2" creationId="{8BC2C775-8236-4993-8C89-0E0E88E50B2B}"/>
          </ac:spMkLst>
        </pc:spChg>
      </pc:sldChg>
      <pc:sldChg chg="modSp ord">
        <pc:chgData name="Landis, Elizabeth" userId="ab5a0f48-4954-4e8f-b852-9bcaf16ccf62" providerId="ADAL" clId="{CD31D8D6-950E-447E-932E-BAF2AAE7BCDF}" dt="2021-03-31T18:32:34.251" v="1458" actId="207"/>
        <pc:sldMkLst>
          <pc:docMk/>
          <pc:sldMk cId="4269764819" sldId="1245"/>
        </pc:sldMkLst>
        <pc:spChg chg="mod">
          <ac:chgData name="Landis, Elizabeth" userId="ab5a0f48-4954-4e8f-b852-9bcaf16ccf62" providerId="ADAL" clId="{CD31D8D6-950E-447E-932E-BAF2AAE7BCDF}" dt="2021-03-31T18:32:34.251" v="1458" actId="207"/>
          <ac:spMkLst>
            <pc:docMk/>
            <pc:sldMk cId="4269764819" sldId="1245"/>
            <ac:spMk id="2" creationId="{8BC2C775-8236-4993-8C89-0E0E88E50B2B}"/>
          </ac:spMkLst>
        </pc:spChg>
      </pc:sldChg>
      <pc:sldChg chg="modSp ord">
        <pc:chgData name="Landis, Elizabeth" userId="ab5a0f48-4954-4e8f-b852-9bcaf16ccf62" providerId="ADAL" clId="{CD31D8D6-950E-447E-932E-BAF2AAE7BCDF}" dt="2021-03-31T18:32:41.904" v="1459" actId="207"/>
        <pc:sldMkLst>
          <pc:docMk/>
          <pc:sldMk cId="3679484806" sldId="1246"/>
        </pc:sldMkLst>
        <pc:spChg chg="mod">
          <ac:chgData name="Landis, Elizabeth" userId="ab5a0f48-4954-4e8f-b852-9bcaf16ccf62" providerId="ADAL" clId="{CD31D8D6-950E-447E-932E-BAF2AAE7BCDF}" dt="2021-03-31T18:32:41.904" v="1459" actId="207"/>
          <ac:spMkLst>
            <pc:docMk/>
            <pc:sldMk cId="3679484806" sldId="1246"/>
            <ac:spMk id="2" creationId="{8BC2C775-8236-4993-8C89-0E0E88E50B2B}"/>
          </ac:spMkLst>
        </pc:spChg>
      </pc:sldChg>
      <pc:sldChg chg="modSp mod">
        <pc:chgData name="Landis, Elizabeth" userId="ab5a0f48-4954-4e8f-b852-9bcaf16ccf62" providerId="ADAL" clId="{CD31D8D6-950E-447E-932E-BAF2AAE7BCDF}" dt="2021-03-31T12:21:44.165" v="6" actId="27636"/>
        <pc:sldMkLst>
          <pc:docMk/>
          <pc:sldMk cId="3566165504" sldId="1248"/>
        </pc:sldMkLst>
        <pc:spChg chg="mod">
          <ac:chgData name="Landis, Elizabeth" userId="ab5a0f48-4954-4e8f-b852-9bcaf16ccf62" providerId="ADAL" clId="{CD31D8D6-950E-447E-932E-BAF2AAE7BCDF}" dt="2021-03-31T12:21:44.165" v="6" actId="27636"/>
          <ac:spMkLst>
            <pc:docMk/>
            <pc:sldMk cId="3566165504" sldId="1248"/>
            <ac:spMk id="3" creationId="{73453E8D-C225-4F35-8E62-2D2F8A8FF5D5}"/>
          </ac:spMkLst>
        </pc:spChg>
      </pc:sldChg>
      <pc:sldChg chg="modSp mod">
        <pc:chgData name="Landis, Elizabeth" userId="ab5a0f48-4954-4e8f-b852-9bcaf16ccf62" providerId="ADAL" clId="{CD31D8D6-950E-447E-932E-BAF2AAE7BCDF}" dt="2021-03-31T12:22:55.128" v="45" actId="13926"/>
        <pc:sldMkLst>
          <pc:docMk/>
          <pc:sldMk cId="1228654399" sldId="1326"/>
        </pc:sldMkLst>
        <pc:spChg chg="mod">
          <ac:chgData name="Landis, Elizabeth" userId="ab5a0f48-4954-4e8f-b852-9bcaf16ccf62" providerId="ADAL" clId="{CD31D8D6-950E-447E-932E-BAF2AAE7BCDF}" dt="2021-03-31T12:22:55.128" v="45" actId="13926"/>
          <ac:spMkLst>
            <pc:docMk/>
            <pc:sldMk cId="1228654399" sldId="1326"/>
            <ac:spMk id="2" creationId="{0E1BAAC2-553B-4104-BA51-F4F49FA9EAC3}"/>
          </ac:spMkLst>
        </pc:spChg>
        <pc:spChg chg="mod">
          <ac:chgData name="Landis, Elizabeth" userId="ab5a0f48-4954-4e8f-b852-9bcaf16ccf62" providerId="ADAL" clId="{CD31D8D6-950E-447E-932E-BAF2AAE7BCDF}" dt="2021-03-31T12:22:41.996" v="44" actId="1036"/>
          <ac:spMkLst>
            <pc:docMk/>
            <pc:sldMk cId="1228654399" sldId="1326"/>
            <ac:spMk id="5" creationId="{2C4639B8-A039-4039-B460-D751B6B6D588}"/>
          </ac:spMkLst>
        </pc:spChg>
        <pc:spChg chg="mod">
          <ac:chgData name="Landis, Elizabeth" userId="ab5a0f48-4954-4e8f-b852-9bcaf16ccf62" providerId="ADAL" clId="{CD31D8D6-950E-447E-932E-BAF2AAE7BCDF}" dt="2021-03-31T12:22:41.996" v="44" actId="1036"/>
          <ac:spMkLst>
            <pc:docMk/>
            <pc:sldMk cId="1228654399" sldId="1326"/>
            <ac:spMk id="9" creationId="{DFB93645-068A-4354-9A67-C59FF8678A8E}"/>
          </ac:spMkLst>
        </pc:spChg>
        <pc:cxnChg chg="mod">
          <ac:chgData name="Landis, Elizabeth" userId="ab5a0f48-4954-4e8f-b852-9bcaf16ccf62" providerId="ADAL" clId="{CD31D8D6-950E-447E-932E-BAF2AAE7BCDF}" dt="2021-03-31T12:22:41.996" v="44" actId="1036"/>
          <ac:cxnSpMkLst>
            <pc:docMk/>
            <pc:sldMk cId="1228654399" sldId="1326"/>
            <ac:cxnSpMk id="4" creationId="{884155A7-1A11-4D8A-8580-1B32A3A167CA}"/>
          </ac:cxnSpMkLst>
        </pc:cxnChg>
        <pc:cxnChg chg="mod">
          <ac:chgData name="Landis, Elizabeth" userId="ab5a0f48-4954-4e8f-b852-9bcaf16ccf62" providerId="ADAL" clId="{CD31D8D6-950E-447E-932E-BAF2AAE7BCDF}" dt="2021-03-31T12:22:41.996" v="44" actId="1036"/>
          <ac:cxnSpMkLst>
            <pc:docMk/>
            <pc:sldMk cId="1228654399" sldId="1326"/>
            <ac:cxnSpMk id="7" creationId="{2489EACB-4550-4CB7-B3B5-DC159116DA79}"/>
          </ac:cxnSpMkLst>
        </pc:cxnChg>
        <pc:cxnChg chg="mod">
          <ac:chgData name="Landis, Elizabeth" userId="ab5a0f48-4954-4e8f-b852-9bcaf16ccf62" providerId="ADAL" clId="{CD31D8D6-950E-447E-932E-BAF2AAE7BCDF}" dt="2021-03-31T12:22:41.996" v="44" actId="1036"/>
          <ac:cxnSpMkLst>
            <pc:docMk/>
            <pc:sldMk cId="1228654399" sldId="1326"/>
            <ac:cxnSpMk id="10" creationId="{BE090EA7-E1B6-4B36-A6C9-784EEDEC648E}"/>
          </ac:cxnSpMkLst>
        </pc:cxnChg>
      </pc:sldChg>
      <pc:sldChg chg="del ord">
        <pc:chgData name="Landis, Elizabeth" userId="ab5a0f48-4954-4e8f-b852-9bcaf16ccf62" providerId="ADAL" clId="{CD31D8D6-950E-447E-932E-BAF2AAE7BCDF}" dt="2021-03-31T18:37:41.729" v="1561" actId="47"/>
        <pc:sldMkLst>
          <pc:docMk/>
          <pc:sldMk cId="4063394927" sldId="1329"/>
        </pc:sldMkLst>
      </pc:sldChg>
      <pc:sldChg chg="add del ord">
        <pc:chgData name="Landis, Elizabeth" userId="ab5a0f48-4954-4e8f-b852-9bcaf16ccf62" providerId="ADAL" clId="{CD31D8D6-950E-447E-932E-BAF2AAE7BCDF}" dt="2021-03-31T18:37:34.847" v="1560" actId="47"/>
        <pc:sldMkLst>
          <pc:docMk/>
          <pc:sldMk cId="1263749374" sldId="1330"/>
        </pc:sldMkLst>
      </pc:sldChg>
      <pc:sldChg chg="modSp add mod">
        <pc:chgData name="Landis, Elizabeth" userId="ab5a0f48-4954-4e8f-b852-9bcaf16ccf62" providerId="ADAL" clId="{CD31D8D6-950E-447E-932E-BAF2AAE7BCDF}" dt="2021-03-31T18:32:47.797" v="1460" actId="207"/>
        <pc:sldMkLst>
          <pc:docMk/>
          <pc:sldMk cId="4073305425" sldId="1343"/>
        </pc:sldMkLst>
        <pc:spChg chg="mod">
          <ac:chgData name="Landis, Elizabeth" userId="ab5a0f48-4954-4e8f-b852-9bcaf16ccf62" providerId="ADAL" clId="{CD31D8D6-950E-447E-932E-BAF2AAE7BCDF}" dt="2021-03-31T18:32:47.797" v="1460" actId="207"/>
          <ac:spMkLst>
            <pc:docMk/>
            <pc:sldMk cId="4073305425" sldId="1343"/>
            <ac:spMk id="2" creationId="{B9FBB147-1D5E-4CC5-8181-19C80FB2B508}"/>
          </ac:spMkLst>
        </pc:spChg>
      </pc:sldChg>
      <pc:sldChg chg="addSp delSp modSp add mod">
        <pc:chgData name="Landis, Elizabeth" userId="ab5a0f48-4954-4e8f-b852-9bcaf16ccf62" providerId="ADAL" clId="{CD31D8D6-950E-447E-932E-BAF2AAE7BCDF}" dt="2021-03-31T18:33:04.681" v="1463" actId="207"/>
        <pc:sldMkLst>
          <pc:docMk/>
          <pc:sldMk cId="2093295749" sldId="1344"/>
        </pc:sldMkLst>
        <pc:spChg chg="del">
          <ac:chgData name="Landis, Elizabeth" userId="ab5a0f48-4954-4e8f-b852-9bcaf16ccf62" providerId="ADAL" clId="{CD31D8D6-950E-447E-932E-BAF2AAE7BCDF}" dt="2021-03-31T18:25:29.906" v="1274" actId="478"/>
          <ac:spMkLst>
            <pc:docMk/>
            <pc:sldMk cId="2093295749" sldId="1344"/>
            <ac:spMk id="2" creationId="{C3BCFFA4-CC18-4CAC-94D7-998A5E1F24DC}"/>
          </ac:spMkLst>
        </pc:spChg>
        <pc:spChg chg="add del mod">
          <ac:chgData name="Landis, Elizabeth" userId="ab5a0f48-4954-4e8f-b852-9bcaf16ccf62" providerId="ADAL" clId="{CD31D8D6-950E-447E-932E-BAF2AAE7BCDF}" dt="2021-03-31T18:25:34.405" v="1275" actId="478"/>
          <ac:spMkLst>
            <pc:docMk/>
            <pc:sldMk cId="2093295749" sldId="1344"/>
            <ac:spMk id="6" creationId="{A40094A6-97FC-4A40-9749-CA6103E40326}"/>
          </ac:spMkLst>
        </pc:spChg>
        <pc:spChg chg="add del mod">
          <ac:chgData name="Landis, Elizabeth" userId="ab5a0f48-4954-4e8f-b852-9bcaf16ccf62" providerId="ADAL" clId="{CD31D8D6-950E-447E-932E-BAF2AAE7BCDF}" dt="2021-03-31T18:26:08.922" v="1291" actId="478"/>
          <ac:spMkLst>
            <pc:docMk/>
            <pc:sldMk cId="2093295749" sldId="1344"/>
            <ac:spMk id="10" creationId="{74CEA214-9B78-4158-94BB-BE14DD81C1E8}"/>
          </ac:spMkLst>
        </pc:spChg>
        <pc:spChg chg="add del mod">
          <ac:chgData name="Landis, Elizabeth" userId="ab5a0f48-4954-4e8f-b852-9bcaf16ccf62" providerId="ADAL" clId="{CD31D8D6-950E-447E-932E-BAF2AAE7BCDF}" dt="2021-03-31T18:26:06.738" v="1290" actId="478"/>
          <ac:spMkLst>
            <pc:docMk/>
            <pc:sldMk cId="2093295749" sldId="1344"/>
            <ac:spMk id="14" creationId="{29DAF7EA-984D-4D0D-A2F8-3144EA25A396}"/>
          </ac:spMkLst>
        </pc:spChg>
        <pc:spChg chg="add mod">
          <ac:chgData name="Landis, Elizabeth" userId="ab5a0f48-4954-4e8f-b852-9bcaf16ccf62" providerId="ADAL" clId="{CD31D8D6-950E-447E-932E-BAF2AAE7BCDF}" dt="2021-03-31T18:33:04.681" v="1463" actId="207"/>
          <ac:spMkLst>
            <pc:docMk/>
            <pc:sldMk cId="2093295749" sldId="1344"/>
            <ac:spMk id="17" creationId="{58F48E62-3E08-42F7-BB8C-683FBCA3E56C}"/>
          </ac:spMkLst>
        </pc:spChg>
      </pc:sldChg>
      <pc:sldChg chg="addSp delSp modSp add mod">
        <pc:chgData name="Landis, Elizabeth" userId="ab5a0f48-4954-4e8f-b852-9bcaf16ccf62" providerId="ADAL" clId="{CD31D8D6-950E-447E-932E-BAF2AAE7BCDF}" dt="2021-03-31T18:33:09.628" v="1464" actId="207"/>
        <pc:sldMkLst>
          <pc:docMk/>
          <pc:sldMk cId="2150120909" sldId="1345"/>
        </pc:sldMkLst>
        <pc:spChg chg="del">
          <ac:chgData name="Landis, Elizabeth" userId="ab5a0f48-4954-4e8f-b852-9bcaf16ccf62" providerId="ADAL" clId="{CD31D8D6-950E-447E-932E-BAF2AAE7BCDF}" dt="2021-03-31T18:26:15.546" v="1293" actId="478"/>
          <ac:spMkLst>
            <pc:docMk/>
            <pc:sldMk cId="2150120909" sldId="1345"/>
            <ac:spMk id="2" creationId="{D81AF9A3-AC9D-4626-8DC2-E8770738A95E}"/>
          </ac:spMkLst>
        </pc:spChg>
        <pc:spChg chg="add del mod">
          <ac:chgData name="Landis, Elizabeth" userId="ab5a0f48-4954-4e8f-b852-9bcaf16ccf62" providerId="ADAL" clId="{CD31D8D6-950E-447E-932E-BAF2AAE7BCDF}" dt="2021-03-31T18:26:17.452" v="1294" actId="478"/>
          <ac:spMkLst>
            <pc:docMk/>
            <pc:sldMk cId="2150120909" sldId="1345"/>
            <ac:spMk id="9" creationId="{0987ACCD-950C-4299-AE3E-874A9906A701}"/>
          </ac:spMkLst>
        </pc:spChg>
        <pc:spChg chg="add mod">
          <ac:chgData name="Landis, Elizabeth" userId="ab5a0f48-4954-4e8f-b852-9bcaf16ccf62" providerId="ADAL" clId="{CD31D8D6-950E-447E-932E-BAF2AAE7BCDF}" dt="2021-03-31T18:33:09.628" v="1464" actId="207"/>
          <ac:spMkLst>
            <pc:docMk/>
            <pc:sldMk cId="2150120909" sldId="1345"/>
            <ac:spMk id="14" creationId="{69E558E4-3E7B-413A-9CF7-E340F0CFEF7A}"/>
          </ac:spMkLst>
        </pc:spChg>
      </pc:sldChg>
      <pc:sldChg chg="addSp delSp modSp new mod">
        <pc:chgData name="Landis, Elizabeth" userId="ab5a0f48-4954-4e8f-b852-9bcaf16ccf62" providerId="ADAL" clId="{CD31D8D6-950E-447E-932E-BAF2AAE7BCDF}" dt="2021-03-31T18:31:16.029" v="1397" actId="207"/>
        <pc:sldMkLst>
          <pc:docMk/>
          <pc:sldMk cId="3853588894" sldId="1346"/>
        </pc:sldMkLst>
        <pc:spChg chg="mod">
          <ac:chgData name="Landis, Elizabeth" userId="ab5a0f48-4954-4e8f-b852-9bcaf16ccf62" providerId="ADAL" clId="{CD31D8D6-950E-447E-932E-BAF2AAE7BCDF}" dt="2021-03-31T18:31:16.029" v="1397" actId="207"/>
          <ac:spMkLst>
            <pc:docMk/>
            <pc:sldMk cId="3853588894" sldId="1346"/>
            <ac:spMk id="2" creationId="{E4D7D5D7-1F35-43ED-9C32-42C7346CA770}"/>
          </ac:spMkLst>
        </pc:spChg>
        <pc:spChg chg="del">
          <ac:chgData name="Landis, Elizabeth" userId="ab5a0f48-4954-4e8f-b852-9bcaf16ccf62" providerId="ADAL" clId="{CD31D8D6-950E-447E-932E-BAF2AAE7BCDF}" dt="2021-03-31T13:01:23.467" v="92" actId="478"/>
          <ac:spMkLst>
            <pc:docMk/>
            <pc:sldMk cId="3853588894" sldId="1346"/>
            <ac:spMk id="3" creationId="{688045FF-ED60-4DCD-BD0F-6B8ADA715F10}"/>
          </ac:spMkLst>
        </pc:spChg>
        <pc:spChg chg="add mod">
          <ac:chgData name="Landis, Elizabeth" userId="ab5a0f48-4954-4e8f-b852-9bcaf16ccf62" providerId="ADAL" clId="{CD31D8D6-950E-447E-932E-BAF2AAE7BCDF}" dt="2021-03-31T13:20:42.241" v="152" actId="164"/>
          <ac:spMkLst>
            <pc:docMk/>
            <pc:sldMk cId="3853588894" sldId="1346"/>
            <ac:spMk id="8" creationId="{0821918A-31AC-4AB1-8FE4-BE516A336CA4}"/>
          </ac:spMkLst>
        </pc:spChg>
        <pc:spChg chg="add del mod">
          <ac:chgData name="Landis, Elizabeth" userId="ab5a0f48-4954-4e8f-b852-9bcaf16ccf62" providerId="ADAL" clId="{CD31D8D6-950E-447E-932E-BAF2AAE7BCDF}" dt="2021-03-31T16:33:37.413" v="281" actId="478"/>
          <ac:spMkLst>
            <pc:docMk/>
            <pc:sldMk cId="3853588894" sldId="1346"/>
            <ac:spMk id="21" creationId="{C9CDFD54-9D51-4651-8AF6-E937663E9EC1}"/>
          </ac:spMkLst>
        </pc:spChg>
        <pc:spChg chg="add mod">
          <ac:chgData name="Landis, Elizabeth" userId="ab5a0f48-4954-4e8f-b852-9bcaf16ccf62" providerId="ADAL" clId="{CD31D8D6-950E-447E-932E-BAF2AAE7BCDF}" dt="2021-03-31T16:35:13.402" v="293" actId="1076"/>
          <ac:spMkLst>
            <pc:docMk/>
            <pc:sldMk cId="3853588894" sldId="1346"/>
            <ac:spMk id="23" creationId="{3E0A32A8-8E5F-4BE6-94EA-B27669270BFD}"/>
          </ac:spMkLst>
        </pc:spChg>
        <pc:spChg chg="add mod">
          <ac:chgData name="Landis, Elizabeth" userId="ab5a0f48-4954-4e8f-b852-9bcaf16ccf62" providerId="ADAL" clId="{CD31D8D6-950E-447E-932E-BAF2AAE7BCDF}" dt="2021-03-31T16:34:00.516" v="284"/>
          <ac:spMkLst>
            <pc:docMk/>
            <pc:sldMk cId="3853588894" sldId="1346"/>
            <ac:spMk id="24" creationId="{8299A83A-DEDE-4045-8EDE-6315F69BA616}"/>
          </ac:spMkLst>
        </pc:spChg>
        <pc:spChg chg="add mod">
          <ac:chgData name="Landis, Elizabeth" userId="ab5a0f48-4954-4e8f-b852-9bcaf16ccf62" providerId="ADAL" clId="{CD31D8D6-950E-447E-932E-BAF2AAE7BCDF}" dt="2021-03-31T16:34:53.272" v="288" actId="1076"/>
          <ac:spMkLst>
            <pc:docMk/>
            <pc:sldMk cId="3853588894" sldId="1346"/>
            <ac:spMk id="25" creationId="{879CA631-7241-4BC6-900B-9F56BC2077F6}"/>
          </ac:spMkLst>
        </pc:spChg>
        <pc:spChg chg="add mod">
          <ac:chgData name="Landis, Elizabeth" userId="ab5a0f48-4954-4e8f-b852-9bcaf16ccf62" providerId="ADAL" clId="{CD31D8D6-950E-447E-932E-BAF2AAE7BCDF}" dt="2021-03-31T16:34:56.872" v="289" actId="1076"/>
          <ac:spMkLst>
            <pc:docMk/>
            <pc:sldMk cId="3853588894" sldId="1346"/>
            <ac:spMk id="26" creationId="{08777CB6-2F79-4C7C-A4A9-669E93FE07CE}"/>
          </ac:spMkLst>
        </pc:spChg>
        <pc:spChg chg="add mod">
          <ac:chgData name="Landis, Elizabeth" userId="ab5a0f48-4954-4e8f-b852-9bcaf16ccf62" providerId="ADAL" clId="{CD31D8D6-950E-447E-932E-BAF2AAE7BCDF}" dt="2021-03-31T16:34:48.075" v="287" actId="1076"/>
          <ac:spMkLst>
            <pc:docMk/>
            <pc:sldMk cId="3853588894" sldId="1346"/>
            <ac:spMk id="27" creationId="{5641EBC5-83F6-427A-951C-5866404FED33}"/>
          </ac:spMkLst>
        </pc:spChg>
        <pc:spChg chg="add mod">
          <ac:chgData name="Landis, Elizabeth" userId="ab5a0f48-4954-4e8f-b852-9bcaf16ccf62" providerId="ADAL" clId="{CD31D8D6-950E-447E-932E-BAF2AAE7BCDF}" dt="2021-03-31T16:34:48.075" v="287" actId="1076"/>
          <ac:spMkLst>
            <pc:docMk/>
            <pc:sldMk cId="3853588894" sldId="1346"/>
            <ac:spMk id="28" creationId="{1DAB4597-5452-44F2-A234-E547099BE2FC}"/>
          </ac:spMkLst>
        </pc:spChg>
        <pc:spChg chg="add mod">
          <ac:chgData name="Landis, Elizabeth" userId="ab5a0f48-4954-4e8f-b852-9bcaf16ccf62" providerId="ADAL" clId="{CD31D8D6-950E-447E-932E-BAF2AAE7BCDF}" dt="2021-03-31T16:34:48.075" v="287" actId="1076"/>
          <ac:spMkLst>
            <pc:docMk/>
            <pc:sldMk cId="3853588894" sldId="1346"/>
            <ac:spMk id="29" creationId="{C05C4D6B-958C-40A1-B22E-A9CC9EA9CE3C}"/>
          </ac:spMkLst>
        </pc:spChg>
        <pc:spChg chg="add mod">
          <ac:chgData name="Landis, Elizabeth" userId="ab5a0f48-4954-4e8f-b852-9bcaf16ccf62" providerId="ADAL" clId="{CD31D8D6-950E-447E-932E-BAF2AAE7BCDF}" dt="2021-03-31T16:35:29.437" v="295" actId="1076"/>
          <ac:spMkLst>
            <pc:docMk/>
            <pc:sldMk cId="3853588894" sldId="1346"/>
            <ac:spMk id="30" creationId="{D5B58581-B9A5-4006-8CAB-2B4071CE9045}"/>
          </ac:spMkLst>
        </pc:spChg>
        <pc:spChg chg="add mod">
          <ac:chgData name="Landis, Elizabeth" userId="ab5a0f48-4954-4e8f-b852-9bcaf16ccf62" providerId="ADAL" clId="{CD31D8D6-950E-447E-932E-BAF2AAE7BCDF}" dt="2021-03-31T16:36:35.958" v="397" actId="1076"/>
          <ac:spMkLst>
            <pc:docMk/>
            <pc:sldMk cId="3853588894" sldId="1346"/>
            <ac:spMk id="31" creationId="{3E277699-62A8-4731-8048-C22FF7BD77C3}"/>
          </ac:spMkLst>
        </pc:spChg>
        <pc:grpChg chg="add mod">
          <ac:chgData name="Landis, Elizabeth" userId="ab5a0f48-4954-4e8f-b852-9bcaf16ccf62" providerId="ADAL" clId="{CD31D8D6-950E-447E-932E-BAF2AAE7BCDF}" dt="2021-03-31T13:22:23.299" v="167" actId="1076"/>
          <ac:grpSpMkLst>
            <pc:docMk/>
            <pc:sldMk cId="3853588894" sldId="1346"/>
            <ac:grpSpMk id="9" creationId="{07D9F45A-B5C5-4E38-9F71-5E81BCB0664F}"/>
          </ac:grpSpMkLst>
        </pc:grpChg>
        <pc:picChg chg="add mod modCrop">
          <ac:chgData name="Landis, Elizabeth" userId="ab5a0f48-4954-4e8f-b852-9bcaf16ccf62" providerId="ADAL" clId="{CD31D8D6-950E-447E-932E-BAF2AAE7BCDF}" dt="2021-03-31T13:20:42.241" v="152" actId="164"/>
          <ac:picMkLst>
            <pc:docMk/>
            <pc:sldMk cId="3853588894" sldId="1346"/>
            <ac:picMk id="4" creationId="{BF291A9A-A487-4747-8CF2-72F815478E8C}"/>
          </ac:picMkLst>
        </pc:picChg>
        <pc:picChg chg="add mod">
          <ac:chgData name="Landis, Elizabeth" userId="ab5a0f48-4954-4e8f-b852-9bcaf16ccf62" providerId="ADAL" clId="{CD31D8D6-950E-447E-932E-BAF2AAE7BCDF}" dt="2021-03-31T13:21:28.572" v="157" actId="1076"/>
          <ac:picMkLst>
            <pc:docMk/>
            <pc:sldMk cId="3853588894" sldId="1346"/>
            <ac:picMk id="5" creationId="{E0FBDA95-7D92-467E-8B4B-79AED9A075B7}"/>
          </ac:picMkLst>
        </pc:picChg>
        <pc:picChg chg="add mod">
          <ac:chgData name="Landis, Elizabeth" userId="ab5a0f48-4954-4e8f-b852-9bcaf16ccf62" providerId="ADAL" clId="{CD31D8D6-950E-447E-932E-BAF2AAE7BCDF}" dt="2021-03-31T13:19:59.653" v="147" actId="692"/>
          <ac:picMkLst>
            <pc:docMk/>
            <pc:sldMk cId="3853588894" sldId="1346"/>
            <ac:picMk id="6" creationId="{520B8F03-6E5A-429D-9EA0-816D4A41D80D}"/>
          </ac:picMkLst>
        </pc:picChg>
        <pc:picChg chg="add mod">
          <ac:chgData name="Landis, Elizabeth" userId="ab5a0f48-4954-4e8f-b852-9bcaf16ccf62" providerId="ADAL" clId="{CD31D8D6-950E-447E-932E-BAF2AAE7BCDF}" dt="2021-03-31T13:20:24.401" v="151" actId="692"/>
          <ac:picMkLst>
            <pc:docMk/>
            <pc:sldMk cId="3853588894" sldId="1346"/>
            <ac:picMk id="7" creationId="{12B6F4E1-5D71-418D-B49E-94AC788F19DC}"/>
          </ac:picMkLst>
        </pc:picChg>
        <pc:picChg chg="add mod">
          <ac:chgData name="Landis, Elizabeth" userId="ab5a0f48-4954-4e8f-b852-9bcaf16ccf62" providerId="ADAL" clId="{CD31D8D6-950E-447E-932E-BAF2AAE7BCDF}" dt="2021-03-31T16:35:03.557" v="290" actId="1076"/>
          <ac:picMkLst>
            <pc:docMk/>
            <pc:sldMk cId="3853588894" sldId="1346"/>
            <ac:picMk id="22" creationId="{6445E336-7E4C-4918-8339-346B982980FD}"/>
          </ac:picMkLst>
        </pc:picChg>
        <pc:cxnChg chg="add mod">
          <ac:chgData name="Landis, Elizabeth" userId="ab5a0f48-4954-4e8f-b852-9bcaf16ccf62" providerId="ADAL" clId="{CD31D8D6-950E-447E-932E-BAF2AAE7BCDF}" dt="2021-03-31T13:22:23.299" v="167" actId="1076"/>
          <ac:cxnSpMkLst>
            <pc:docMk/>
            <pc:sldMk cId="3853588894" sldId="1346"/>
            <ac:cxnSpMk id="11" creationId="{518291B6-88DD-4DC4-A76A-20C57CECD133}"/>
          </ac:cxnSpMkLst>
        </pc:cxnChg>
        <pc:cxnChg chg="add mod">
          <ac:chgData name="Landis, Elizabeth" userId="ab5a0f48-4954-4e8f-b852-9bcaf16ccf62" providerId="ADAL" clId="{CD31D8D6-950E-447E-932E-BAF2AAE7BCDF}" dt="2021-03-31T13:22:23.299" v="167" actId="1076"/>
          <ac:cxnSpMkLst>
            <pc:docMk/>
            <pc:sldMk cId="3853588894" sldId="1346"/>
            <ac:cxnSpMk id="12" creationId="{390E0AB3-8999-42F7-9273-AA7E5AFB648C}"/>
          </ac:cxnSpMkLst>
        </pc:cxnChg>
        <pc:cxnChg chg="add mod">
          <ac:chgData name="Landis, Elizabeth" userId="ab5a0f48-4954-4e8f-b852-9bcaf16ccf62" providerId="ADAL" clId="{CD31D8D6-950E-447E-932E-BAF2AAE7BCDF}" dt="2021-03-31T13:21:47.506" v="161" actId="14100"/>
          <ac:cxnSpMkLst>
            <pc:docMk/>
            <pc:sldMk cId="3853588894" sldId="1346"/>
            <ac:cxnSpMk id="16" creationId="{FA494670-C279-45C4-B691-7E09D8F4356B}"/>
          </ac:cxnSpMkLst>
        </pc:cxnChg>
      </pc:sldChg>
      <pc:sldChg chg="addSp delSp modSp new mod addCm delCm">
        <pc:chgData name="Landis, Elizabeth" userId="ab5a0f48-4954-4e8f-b852-9bcaf16ccf62" providerId="ADAL" clId="{CD31D8D6-950E-447E-932E-BAF2AAE7BCDF}" dt="2021-03-31T18:32:11.727" v="1451" actId="207"/>
        <pc:sldMkLst>
          <pc:docMk/>
          <pc:sldMk cId="3535334464" sldId="1347"/>
        </pc:sldMkLst>
        <pc:spChg chg="del">
          <ac:chgData name="Landis, Elizabeth" userId="ab5a0f48-4954-4e8f-b852-9bcaf16ccf62" providerId="ADAL" clId="{CD31D8D6-950E-447E-932E-BAF2AAE7BCDF}" dt="2021-03-31T17:04:51.033" v="1032"/>
          <ac:spMkLst>
            <pc:docMk/>
            <pc:sldMk cId="3535334464" sldId="1347"/>
            <ac:spMk id="2" creationId="{6AFE4AB7-B3AA-4B6F-AC60-4C512333BEC5}"/>
          </ac:spMkLst>
        </pc:spChg>
        <pc:spChg chg="del">
          <ac:chgData name="Landis, Elizabeth" userId="ab5a0f48-4954-4e8f-b852-9bcaf16ccf62" providerId="ADAL" clId="{CD31D8D6-950E-447E-932E-BAF2AAE7BCDF}" dt="2021-03-31T13:38:59.390" v="172" actId="478"/>
          <ac:spMkLst>
            <pc:docMk/>
            <pc:sldMk cId="3535334464" sldId="1347"/>
            <ac:spMk id="3" creationId="{A052087A-1344-4821-ABDB-DFDD1B5D1D9A}"/>
          </ac:spMkLst>
        </pc:spChg>
        <pc:spChg chg="add mod">
          <ac:chgData name="Landis, Elizabeth" userId="ab5a0f48-4954-4e8f-b852-9bcaf16ccf62" providerId="ADAL" clId="{CD31D8D6-950E-447E-932E-BAF2AAE7BCDF}" dt="2021-03-31T16:51:04.020" v="608" actId="164"/>
          <ac:spMkLst>
            <pc:docMk/>
            <pc:sldMk cId="3535334464" sldId="1347"/>
            <ac:spMk id="9" creationId="{CD33E627-BB25-4C6E-907C-B18D87790641}"/>
          </ac:spMkLst>
        </pc:spChg>
        <pc:spChg chg="add mod">
          <ac:chgData name="Landis, Elizabeth" userId="ab5a0f48-4954-4e8f-b852-9bcaf16ccf62" providerId="ADAL" clId="{CD31D8D6-950E-447E-932E-BAF2AAE7BCDF}" dt="2021-03-31T16:54:45.754" v="654" actId="1076"/>
          <ac:spMkLst>
            <pc:docMk/>
            <pc:sldMk cId="3535334464" sldId="1347"/>
            <ac:spMk id="11" creationId="{2402FCCE-7313-4F13-801B-D884374BF19F}"/>
          </ac:spMkLst>
        </pc:spChg>
        <pc:spChg chg="add mod">
          <ac:chgData name="Landis, Elizabeth" userId="ab5a0f48-4954-4e8f-b852-9bcaf16ccf62" providerId="ADAL" clId="{CD31D8D6-950E-447E-932E-BAF2AAE7BCDF}" dt="2021-03-31T16:54:45.754" v="654" actId="1076"/>
          <ac:spMkLst>
            <pc:docMk/>
            <pc:sldMk cId="3535334464" sldId="1347"/>
            <ac:spMk id="12" creationId="{BBFDCEAB-6746-487E-AD1A-5BEAB42EE2C6}"/>
          </ac:spMkLst>
        </pc:spChg>
        <pc:spChg chg="add mod">
          <ac:chgData name="Landis, Elizabeth" userId="ab5a0f48-4954-4e8f-b852-9bcaf16ccf62" providerId="ADAL" clId="{CD31D8D6-950E-447E-932E-BAF2AAE7BCDF}" dt="2021-03-31T16:56:01.032" v="737" actId="1076"/>
          <ac:spMkLst>
            <pc:docMk/>
            <pc:sldMk cId="3535334464" sldId="1347"/>
            <ac:spMk id="17" creationId="{953DFE97-BAB5-4037-B179-92EC4E66D7F0}"/>
          </ac:spMkLst>
        </pc:spChg>
        <pc:spChg chg="add mod">
          <ac:chgData name="Landis, Elizabeth" userId="ab5a0f48-4954-4e8f-b852-9bcaf16ccf62" providerId="ADAL" clId="{CD31D8D6-950E-447E-932E-BAF2AAE7BCDF}" dt="2021-03-31T18:32:11.727" v="1451" actId="207"/>
          <ac:spMkLst>
            <pc:docMk/>
            <pc:sldMk cId="3535334464" sldId="1347"/>
            <ac:spMk id="18" creationId="{F42BDD0F-FABF-4232-B5F0-CCFA127E6530}"/>
          </ac:spMkLst>
        </pc:spChg>
        <pc:spChg chg="add mod">
          <ac:chgData name="Landis, Elizabeth" userId="ab5a0f48-4954-4e8f-b852-9bcaf16ccf62" providerId="ADAL" clId="{CD31D8D6-950E-447E-932E-BAF2AAE7BCDF}" dt="2021-03-31T17:06:56.608" v="1129" actId="1076"/>
          <ac:spMkLst>
            <pc:docMk/>
            <pc:sldMk cId="3535334464" sldId="1347"/>
            <ac:spMk id="19" creationId="{878A6ADB-122D-4803-900A-DB2D56A48BE0}"/>
          </ac:spMkLst>
        </pc:spChg>
        <pc:spChg chg="add mod">
          <ac:chgData name="Landis, Elizabeth" userId="ab5a0f48-4954-4e8f-b852-9bcaf16ccf62" providerId="ADAL" clId="{CD31D8D6-950E-447E-932E-BAF2AAE7BCDF}" dt="2021-03-31T17:07:09.492" v="1131" actId="1076"/>
          <ac:spMkLst>
            <pc:docMk/>
            <pc:sldMk cId="3535334464" sldId="1347"/>
            <ac:spMk id="20" creationId="{58D37725-F9A1-48A2-BAF7-8A4EF2FECBC1}"/>
          </ac:spMkLst>
        </pc:spChg>
        <pc:grpChg chg="add mod">
          <ac:chgData name="Landis, Elizabeth" userId="ab5a0f48-4954-4e8f-b852-9bcaf16ccf62" providerId="ADAL" clId="{CD31D8D6-950E-447E-932E-BAF2AAE7BCDF}" dt="2021-03-31T16:54:35.462" v="653" actId="1076"/>
          <ac:grpSpMkLst>
            <pc:docMk/>
            <pc:sldMk cId="3535334464" sldId="1347"/>
            <ac:grpSpMk id="10" creationId="{FB6B2CA5-8863-4BA2-A808-6ECF999ADBF9}"/>
          </ac:grpSpMkLst>
        </pc:grpChg>
        <pc:picChg chg="add del mod">
          <ac:chgData name="Landis, Elizabeth" userId="ab5a0f48-4954-4e8f-b852-9bcaf16ccf62" providerId="ADAL" clId="{CD31D8D6-950E-447E-932E-BAF2AAE7BCDF}" dt="2021-03-31T16:29:53.605" v="207" actId="478"/>
          <ac:picMkLst>
            <pc:docMk/>
            <pc:sldMk cId="3535334464" sldId="1347"/>
            <ac:picMk id="4" creationId="{76BD68D0-A909-43A6-87C5-1676070570BF}"/>
          </ac:picMkLst>
        </pc:picChg>
        <pc:picChg chg="add del mod">
          <ac:chgData name="Landis, Elizabeth" userId="ab5a0f48-4954-4e8f-b852-9bcaf16ccf62" providerId="ADAL" clId="{CD31D8D6-950E-447E-932E-BAF2AAE7BCDF}" dt="2021-03-31T16:30:03.913" v="210" actId="478"/>
          <ac:picMkLst>
            <pc:docMk/>
            <pc:sldMk cId="3535334464" sldId="1347"/>
            <ac:picMk id="5" creationId="{11EA77A0-985D-462D-99C1-23ABD501BA70}"/>
          </ac:picMkLst>
        </pc:picChg>
        <pc:picChg chg="add mod">
          <ac:chgData name="Landis, Elizabeth" userId="ab5a0f48-4954-4e8f-b852-9bcaf16ccf62" providerId="ADAL" clId="{CD31D8D6-950E-447E-932E-BAF2AAE7BCDF}" dt="2021-03-31T16:54:25.069" v="651" actId="1076"/>
          <ac:picMkLst>
            <pc:docMk/>
            <pc:sldMk cId="3535334464" sldId="1347"/>
            <ac:picMk id="6" creationId="{10083183-F1FE-4C4F-9A58-A63623F759B0}"/>
          </ac:picMkLst>
        </pc:picChg>
        <pc:picChg chg="add del mod">
          <ac:chgData name="Landis, Elizabeth" userId="ab5a0f48-4954-4e8f-b852-9bcaf16ccf62" providerId="ADAL" clId="{CD31D8D6-950E-447E-932E-BAF2AAE7BCDF}" dt="2021-03-31T16:26:33.279" v="188" actId="478"/>
          <ac:picMkLst>
            <pc:docMk/>
            <pc:sldMk cId="3535334464" sldId="1347"/>
            <ac:picMk id="7" creationId="{44AB8FA9-6DA1-4A6D-82BA-DFFA29E21D44}"/>
          </ac:picMkLst>
        </pc:picChg>
        <pc:picChg chg="add mod">
          <ac:chgData name="Landis, Elizabeth" userId="ab5a0f48-4954-4e8f-b852-9bcaf16ccf62" providerId="ADAL" clId="{CD31D8D6-950E-447E-932E-BAF2AAE7BCDF}" dt="2021-03-31T16:51:04.020" v="608" actId="164"/>
          <ac:picMkLst>
            <pc:docMk/>
            <pc:sldMk cId="3535334464" sldId="1347"/>
            <ac:picMk id="8" creationId="{0EC69A87-68EE-4C79-8550-1F77E557D6D3}"/>
          </ac:picMkLst>
        </pc:picChg>
        <pc:picChg chg="add del mod">
          <ac:chgData name="Landis, Elizabeth" userId="ab5a0f48-4954-4e8f-b852-9bcaf16ccf62" providerId="ADAL" clId="{CD31D8D6-950E-447E-932E-BAF2AAE7BCDF}" dt="2021-03-31T16:56:03.286" v="738" actId="21"/>
          <ac:picMkLst>
            <pc:docMk/>
            <pc:sldMk cId="3535334464" sldId="1347"/>
            <ac:picMk id="13" creationId="{11CD55F5-7950-4589-93A1-2ABD1E99CDF6}"/>
          </ac:picMkLst>
        </pc:picChg>
        <pc:cxnChg chg="add mod">
          <ac:chgData name="Landis, Elizabeth" userId="ab5a0f48-4954-4e8f-b852-9bcaf16ccf62" providerId="ADAL" clId="{CD31D8D6-950E-447E-932E-BAF2AAE7BCDF}" dt="2021-03-31T16:55:08.298" v="657" actId="14100"/>
          <ac:cxnSpMkLst>
            <pc:docMk/>
            <pc:sldMk cId="3535334464" sldId="1347"/>
            <ac:cxnSpMk id="15" creationId="{41151B33-48D2-44EA-B642-921DDB7651D0}"/>
          </ac:cxnSpMkLst>
        </pc:cxnChg>
      </pc:sldChg>
      <pc:sldChg chg="addSp delSp modSp new mod">
        <pc:chgData name="Landis, Elizabeth" userId="ab5a0f48-4954-4e8f-b852-9bcaf16ccf62" providerId="ADAL" clId="{CD31D8D6-950E-447E-932E-BAF2AAE7BCDF}" dt="2021-03-31T18:31:26.835" v="1401" actId="207"/>
        <pc:sldMkLst>
          <pc:docMk/>
          <pc:sldMk cId="39631200" sldId="1348"/>
        </pc:sldMkLst>
        <pc:spChg chg="del">
          <ac:chgData name="Landis, Elizabeth" userId="ab5a0f48-4954-4e8f-b852-9bcaf16ccf62" providerId="ADAL" clId="{CD31D8D6-950E-447E-932E-BAF2AAE7BCDF}" dt="2021-03-31T17:00:06.126" v="982"/>
          <ac:spMkLst>
            <pc:docMk/>
            <pc:sldMk cId="39631200" sldId="1348"/>
            <ac:spMk id="2" creationId="{73C9BC37-FB6F-43EE-8F1D-5049C0E02125}"/>
          </ac:spMkLst>
        </pc:spChg>
        <pc:spChg chg="del">
          <ac:chgData name="Landis, Elizabeth" userId="ab5a0f48-4954-4e8f-b852-9bcaf16ccf62" providerId="ADAL" clId="{CD31D8D6-950E-447E-932E-BAF2AAE7BCDF}" dt="2021-03-31T16:28:11.385" v="194" actId="478"/>
          <ac:spMkLst>
            <pc:docMk/>
            <pc:sldMk cId="39631200" sldId="1348"/>
            <ac:spMk id="3" creationId="{C1A2459B-FAAF-40D8-B1DD-9DD06BFDA927}"/>
          </ac:spMkLst>
        </pc:spChg>
        <pc:spChg chg="add mod">
          <ac:chgData name="Landis, Elizabeth" userId="ab5a0f48-4954-4e8f-b852-9bcaf16ccf62" providerId="ADAL" clId="{CD31D8D6-950E-447E-932E-BAF2AAE7BCDF}" dt="2021-03-31T16:39:52.791" v="424" actId="14100"/>
          <ac:spMkLst>
            <pc:docMk/>
            <pc:sldMk cId="39631200" sldId="1348"/>
            <ac:spMk id="8" creationId="{4B29EFC4-8719-425C-B0EF-9C8E8CA41E92}"/>
          </ac:spMkLst>
        </pc:spChg>
        <pc:spChg chg="add mod">
          <ac:chgData name="Landis, Elizabeth" userId="ab5a0f48-4954-4e8f-b852-9bcaf16ccf62" providerId="ADAL" clId="{CD31D8D6-950E-447E-932E-BAF2AAE7BCDF}" dt="2021-03-31T16:51:57.023" v="615" actId="164"/>
          <ac:spMkLst>
            <pc:docMk/>
            <pc:sldMk cId="39631200" sldId="1348"/>
            <ac:spMk id="12" creationId="{75DEE2DA-63F6-4776-B9C1-11BFDF146F38}"/>
          </ac:spMkLst>
        </pc:spChg>
        <pc:spChg chg="add mod">
          <ac:chgData name="Landis, Elizabeth" userId="ab5a0f48-4954-4e8f-b852-9bcaf16ccf62" providerId="ADAL" clId="{CD31D8D6-950E-447E-932E-BAF2AAE7BCDF}" dt="2021-03-31T16:52:40.829" v="649" actId="5793"/>
          <ac:spMkLst>
            <pc:docMk/>
            <pc:sldMk cId="39631200" sldId="1348"/>
            <ac:spMk id="13" creationId="{B8BBFA27-11E3-4AC5-BEA0-830400909B19}"/>
          </ac:spMkLst>
        </pc:spChg>
        <pc:spChg chg="add mod">
          <ac:chgData name="Landis, Elizabeth" userId="ab5a0f48-4954-4e8f-b852-9bcaf16ccf62" providerId="ADAL" clId="{CD31D8D6-950E-447E-932E-BAF2AAE7BCDF}" dt="2021-03-31T16:51:50.224" v="614" actId="1076"/>
          <ac:spMkLst>
            <pc:docMk/>
            <pc:sldMk cId="39631200" sldId="1348"/>
            <ac:spMk id="14" creationId="{4F256BC3-ADE5-48D7-B101-6A6DB85B2EFD}"/>
          </ac:spMkLst>
        </pc:spChg>
        <pc:spChg chg="add mod">
          <ac:chgData name="Landis, Elizabeth" userId="ab5a0f48-4954-4e8f-b852-9bcaf16ccf62" providerId="ADAL" clId="{CD31D8D6-950E-447E-932E-BAF2AAE7BCDF}" dt="2021-03-31T18:31:26.835" v="1401" actId="207"/>
          <ac:spMkLst>
            <pc:docMk/>
            <pc:sldMk cId="39631200" sldId="1348"/>
            <ac:spMk id="16" creationId="{3181DBF4-E922-4918-B3D1-7D24F31F4CA5}"/>
          </ac:spMkLst>
        </pc:spChg>
        <pc:spChg chg="add mod">
          <ac:chgData name="Landis, Elizabeth" userId="ab5a0f48-4954-4e8f-b852-9bcaf16ccf62" providerId="ADAL" clId="{CD31D8D6-950E-447E-932E-BAF2AAE7BCDF}" dt="2021-03-31T17:00:21.888" v="984" actId="1076"/>
          <ac:spMkLst>
            <pc:docMk/>
            <pc:sldMk cId="39631200" sldId="1348"/>
            <ac:spMk id="17" creationId="{1D3E87E6-BBA1-430D-ADFB-3DAB35FC3C62}"/>
          </ac:spMkLst>
        </pc:spChg>
        <pc:spChg chg="add mod">
          <ac:chgData name="Landis, Elizabeth" userId="ab5a0f48-4954-4e8f-b852-9bcaf16ccf62" providerId="ADAL" clId="{CD31D8D6-950E-447E-932E-BAF2AAE7BCDF}" dt="2021-03-31T17:04:23.416" v="1028" actId="1076"/>
          <ac:spMkLst>
            <pc:docMk/>
            <pc:sldMk cId="39631200" sldId="1348"/>
            <ac:spMk id="18" creationId="{B8DFD9EF-EF3E-4515-8FF0-CE03AF356928}"/>
          </ac:spMkLst>
        </pc:spChg>
        <pc:spChg chg="add del mod">
          <ac:chgData name="Landis, Elizabeth" userId="ab5a0f48-4954-4e8f-b852-9bcaf16ccf62" providerId="ADAL" clId="{CD31D8D6-950E-447E-932E-BAF2AAE7BCDF}" dt="2021-03-31T17:02:04.220" v="990"/>
          <ac:spMkLst>
            <pc:docMk/>
            <pc:sldMk cId="39631200" sldId="1348"/>
            <ac:spMk id="19" creationId="{4EFEC357-B4DF-4B34-A819-125208FC09B8}"/>
          </ac:spMkLst>
        </pc:spChg>
        <pc:spChg chg="add mod">
          <ac:chgData name="Landis, Elizabeth" userId="ab5a0f48-4954-4e8f-b852-9bcaf16ccf62" providerId="ADAL" clId="{CD31D8D6-950E-447E-932E-BAF2AAE7BCDF}" dt="2021-03-31T17:03:06.146" v="1027" actId="1076"/>
          <ac:spMkLst>
            <pc:docMk/>
            <pc:sldMk cId="39631200" sldId="1348"/>
            <ac:spMk id="20" creationId="{81E4B99D-3047-4545-A439-328AAC4C82ED}"/>
          </ac:spMkLst>
        </pc:spChg>
        <pc:spChg chg="add mod">
          <ac:chgData name="Landis, Elizabeth" userId="ab5a0f48-4954-4e8f-b852-9bcaf16ccf62" providerId="ADAL" clId="{CD31D8D6-950E-447E-932E-BAF2AAE7BCDF}" dt="2021-03-31T17:04:30.472" v="1030" actId="1076"/>
          <ac:spMkLst>
            <pc:docMk/>
            <pc:sldMk cId="39631200" sldId="1348"/>
            <ac:spMk id="21" creationId="{C4884816-B164-47C2-8793-E50FF7BDE4C6}"/>
          </ac:spMkLst>
        </pc:spChg>
        <pc:grpChg chg="add mod">
          <ac:chgData name="Landis, Elizabeth" userId="ab5a0f48-4954-4e8f-b852-9bcaf16ccf62" providerId="ADAL" clId="{CD31D8D6-950E-447E-932E-BAF2AAE7BCDF}" dt="2021-03-31T16:40:35.735" v="429" actId="1076"/>
          <ac:grpSpMkLst>
            <pc:docMk/>
            <pc:sldMk cId="39631200" sldId="1348"/>
            <ac:grpSpMk id="9" creationId="{53C40E99-DC57-4509-9C98-33F48F57FE87}"/>
          </ac:grpSpMkLst>
        </pc:grpChg>
        <pc:grpChg chg="add mod">
          <ac:chgData name="Landis, Elizabeth" userId="ab5a0f48-4954-4e8f-b852-9bcaf16ccf62" providerId="ADAL" clId="{CD31D8D6-950E-447E-932E-BAF2AAE7BCDF}" dt="2021-03-31T16:51:57.023" v="615" actId="164"/>
          <ac:grpSpMkLst>
            <pc:docMk/>
            <pc:sldMk cId="39631200" sldId="1348"/>
            <ac:grpSpMk id="15" creationId="{6F1D497F-DA16-40EA-A2C3-3FA0CD746016}"/>
          </ac:grpSpMkLst>
        </pc:grpChg>
        <pc:picChg chg="add mod">
          <ac:chgData name="Landis, Elizabeth" userId="ab5a0f48-4954-4e8f-b852-9bcaf16ccf62" providerId="ADAL" clId="{CD31D8D6-950E-447E-932E-BAF2AAE7BCDF}" dt="2021-03-31T16:51:57.023" v="615" actId="164"/>
          <ac:picMkLst>
            <pc:docMk/>
            <pc:sldMk cId="39631200" sldId="1348"/>
            <ac:picMk id="4" creationId="{9C75314B-6874-4184-9C3C-FFA8DE3225A7}"/>
          </ac:picMkLst>
        </pc:picChg>
        <pc:picChg chg="add mod">
          <ac:chgData name="Landis, Elizabeth" userId="ab5a0f48-4954-4e8f-b852-9bcaf16ccf62" providerId="ADAL" clId="{CD31D8D6-950E-447E-932E-BAF2AAE7BCDF}" dt="2021-03-31T16:39:22.588" v="423" actId="164"/>
          <ac:picMkLst>
            <pc:docMk/>
            <pc:sldMk cId="39631200" sldId="1348"/>
            <ac:picMk id="5" creationId="{46B4161F-6B19-4FE5-941C-A7B3E9C2C44B}"/>
          </ac:picMkLst>
        </pc:picChg>
        <pc:picChg chg="add mod">
          <ac:chgData name="Landis, Elizabeth" userId="ab5a0f48-4954-4e8f-b852-9bcaf16ccf62" providerId="ADAL" clId="{CD31D8D6-950E-447E-932E-BAF2AAE7BCDF}" dt="2021-03-31T17:01:59.710" v="988" actId="1076"/>
          <ac:picMkLst>
            <pc:docMk/>
            <pc:sldMk cId="39631200" sldId="1348"/>
            <ac:picMk id="6" creationId="{D09270B1-4C7D-49A8-8F6D-B82EBECC8C2C}"/>
          </ac:picMkLst>
        </pc:picChg>
        <pc:picChg chg="add mod">
          <ac:chgData name="Landis, Elizabeth" userId="ab5a0f48-4954-4e8f-b852-9bcaf16ccf62" providerId="ADAL" clId="{CD31D8D6-950E-447E-932E-BAF2AAE7BCDF}" dt="2021-03-31T16:40:42.374" v="431" actId="1076"/>
          <ac:picMkLst>
            <pc:docMk/>
            <pc:sldMk cId="39631200" sldId="1348"/>
            <ac:picMk id="7" creationId="{653CC9BB-18D7-48A9-B9A0-BBE280BEB258}"/>
          </ac:picMkLst>
        </pc:picChg>
        <pc:cxnChg chg="add">
          <ac:chgData name="Landis, Elizabeth" userId="ab5a0f48-4954-4e8f-b852-9bcaf16ccf62" providerId="ADAL" clId="{CD31D8D6-950E-447E-932E-BAF2AAE7BCDF}" dt="2021-03-31T16:40:57.406" v="432" actId="11529"/>
          <ac:cxnSpMkLst>
            <pc:docMk/>
            <pc:sldMk cId="39631200" sldId="1348"/>
            <ac:cxnSpMk id="11" creationId="{B6ABA263-CFB5-4C2F-B837-39056DCB0E74}"/>
          </ac:cxnSpMkLst>
        </pc:cxnChg>
      </pc:sldChg>
      <pc:sldChg chg="addSp delSp modSp new mod addCm delCm">
        <pc:chgData name="Landis, Elizabeth" userId="ab5a0f48-4954-4e8f-b852-9bcaf16ccf62" providerId="ADAL" clId="{CD31D8D6-950E-447E-932E-BAF2AAE7BCDF}" dt="2021-03-31T18:32:23.050" v="1455" actId="207"/>
        <pc:sldMkLst>
          <pc:docMk/>
          <pc:sldMk cId="970094918" sldId="1349"/>
        </pc:sldMkLst>
        <pc:spChg chg="mod">
          <ac:chgData name="Landis, Elizabeth" userId="ab5a0f48-4954-4e8f-b852-9bcaf16ccf62" providerId="ADAL" clId="{CD31D8D6-950E-447E-932E-BAF2AAE7BCDF}" dt="2021-03-31T18:32:23.050" v="1455" actId="207"/>
          <ac:spMkLst>
            <pc:docMk/>
            <pc:sldMk cId="970094918" sldId="1349"/>
            <ac:spMk id="2" creationId="{45A0361E-8D66-4D0D-AD69-D407FDB5C4A7}"/>
          </ac:spMkLst>
        </pc:spChg>
        <pc:spChg chg="del">
          <ac:chgData name="Landis, Elizabeth" userId="ab5a0f48-4954-4e8f-b852-9bcaf16ccf62" providerId="ADAL" clId="{CD31D8D6-950E-447E-932E-BAF2AAE7BCDF}" dt="2021-03-31T16:56:09.457" v="740" actId="478"/>
          <ac:spMkLst>
            <pc:docMk/>
            <pc:sldMk cId="970094918" sldId="1349"/>
            <ac:spMk id="3" creationId="{19C86C0E-C06B-442E-9289-71C38344ACAF}"/>
          </ac:spMkLst>
        </pc:spChg>
        <pc:spChg chg="add mod">
          <ac:chgData name="Landis, Elizabeth" userId="ab5a0f48-4954-4e8f-b852-9bcaf16ccf62" providerId="ADAL" clId="{CD31D8D6-950E-447E-932E-BAF2AAE7BCDF}" dt="2021-03-31T17:20:48.788" v="1229" actId="947"/>
          <ac:spMkLst>
            <pc:docMk/>
            <pc:sldMk cId="970094918" sldId="1349"/>
            <ac:spMk id="6" creationId="{C4533CC2-BF3C-40DC-8A10-62E9FF2F6B98}"/>
          </ac:spMkLst>
        </pc:spChg>
        <pc:spChg chg="add mod">
          <ac:chgData name="Landis, Elizabeth" userId="ab5a0f48-4954-4e8f-b852-9bcaf16ccf62" providerId="ADAL" clId="{CD31D8D6-950E-447E-932E-BAF2AAE7BCDF}" dt="2021-03-31T17:09:28.987" v="1175" actId="164"/>
          <ac:spMkLst>
            <pc:docMk/>
            <pc:sldMk cId="970094918" sldId="1349"/>
            <ac:spMk id="7" creationId="{EEFAC43A-64E4-4DD9-967D-D2FE0FB94A1B}"/>
          </ac:spMkLst>
        </pc:spChg>
        <pc:spChg chg="add mod">
          <ac:chgData name="Landis, Elizabeth" userId="ab5a0f48-4954-4e8f-b852-9bcaf16ccf62" providerId="ADAL" clId="{CD31D8D6-950E-447E-932E-BAF2AAE7BCDF}" dt="2021-03-31T17:09:28.987" v="1175" actId="164"/>
          <ac:spMkLst>
            <pc:docMk/>
            <pc:sldMk cId="970094918" sldId="1349"/>
            <ac:spMk id="8" creationId="{075D104B-4CFD-48B7-A956-0E9789DDA266}"/>
          </ac:spMkLst>
        </pc:spChg>
        <pc:spChg chg="add mod">
          <ac:chgData name="Landis, Elizabeth" userId="ab5a0f48-4954-4e8f-b852-9bcaf16ccf62" providerId="ADAL" clId="{CD31D8D6-950E-447E-932E-BAF2AAE7BCDF}" dt="2021-03-31T17:09:28.987" v="1175" actId="164"/>
          <ac:spMkLst>
            <pc:docMk/>
            <pc:sldMk cId="970094918" sldId="1349"/>
            <ac:spMk id="9" creationId="{519076C8-44AB-4700-B966-9225F457F398}"/>
          </ac:spMkLst>
        </pc:spChg>
        <pc:spChg chg="add mod">
          <ac:chgData name="Landis, Elizabeth" userId="ab5a0f48-4954-4e8f-b852-9bcaf16ccf62" providerId="ADAL" clId="{CD31D8D6-950E-447E-932E-BAF2AAE7BCDF}" dt="2021-03-31T17:09:28.987" v="1175" actId="164"/>
          <ac:spMkLst>
            <pc:docMk/>
            <pc:sldMk cId="970094918" sldId="1349"/>
            <ac:spMk id="10" creationId="{E79C3E73-DD91-4EFF-B997-DA2691FB3E1F}"/>
          </ac:spMkLst>
        </pc:spChg>
        <pc:spChg chg="add mod">
          <ac:chgData name="Landis, Elizabeth" userId="ab5a0f48-4954-4e8f-b852-9bcaf16ccf62" providerId="ADAL" clId="{CD31D8D6-950E-447E-932E-BAF2AAE7BCDF}" dt="2021-03-31T17:09:28.987" v="1175" actId="164"/>
          <ac:spMkLst>
            <pc:docMk/>
            <pc:sldMk cId="970094918" sldId="1349"/>
            <ac:spMk id="11" creationId="{54BB2284-F482-4FD6-8A93-E022A99DABE1}"/>
          </ac:spMkLst>
        </pc:spChg>
        <pc:grpChg chg="add mod">
          <ac:chgData name="Landis, Elizabeth" userId="ab5a0f48-4954-4e8f-b852-9bcaf16ccf62" providerId="ADAL" clId="{CD31D8D6-950E-447E-932E-BAF2AAE7BCDF}" dt="2021-03-31T18:29:02.311" v="1364" actId="1035"/>
          <ac:grpSpMkLst>
            <pc:docMk/>
            <pc:sldMk cId="970094918" sldId="1349"/>
            <ac:grpSpMk id="12" creationId="{4B6FDD5A-0446-46ED-8686-03E335472528}"/>
          </ac:grpSpMkLst>
        </pc:grpChg>
        <pc:picChg chg="add mod">
          <ac:chgData name="Landis, Elizabeth" userId="ab5a0f48-4954-4e8f-b852-9bcaf16ccf62" providerId="ADAL" clId="{CD31D8D6-950E-447E-932E-BAF2AAE7BCDF}" dt="2021-03-31T17:07:39.466" v="1153" actId="1076"/>
          <ac:picMkLst>
            <pc:docMk/>
            <pc:sldMk cId="970094918" sldId="1349"/>
            <ac:picMk id="4" creationId="{C6BE1193-E802-4380-BD57-B27BBE3CB68A}"/>
          </ac:picMkLst>
        </pc:picChg>
        <pc:picChg chg="add mod modCrop">
          <ac:chgData name="Landis, Elizabeth" userId="ab5a0f48-4954-4e8f-b852-9bcaf16ccf62" providerId="ADAL" clId="{CD31D8D6-950E-447E-932E-BAF2AAE7BCDF}" dt="2021-03-31T17:09:28.987" v="1175" actId="164"/>
          <ac:picMkLst>
            <pc:docMk/>
            <pc:sldMk cId="970094918" sldId="1349"/>
            <ac:picMk id="5" creationId="{9B742913-7211-4EAE-BD17-49C9CFA6FA85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arey\Documents\Carey\2_NEXUS\Sector_Facility_Emis_CBSAs\table2.2017%20with%20top%2050%20CBSAs%20with%20top%2020%20facilities_CJ2.xls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rey\Documents\Carey\2_NEXUS\Sector_Facility_Emis_CBSAs\table2.2017%20with%20top%2050%20CBSAs%20with%20top%2020%20facilities_CJ2.xls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i="0" u="none" strike="noStrike" baseline="0">
                <a:effectLst/>
              </a:rPr>
              <a:t>Total </a:t>
            </a:r>
            <a:r>
              <a:rPr lang="en-US" altLang="zh-CN" sz="1800" b="1" i="0" u="none" strike="noStrike" baseline="0">
                <a:effectLst/>
              </a:rPr>
              <a:t>SO2 &amp; </a:t>
            </a:r>
            <a:r>
              <a:rPr lang="en-US" sz="1800" b="1" i="0" u="none" strike="noStrike" baseline="0">
                <a:effectLst/>
              </a:rPr>
              <a:t>NOx emissions (tpy) from top Sector groups </a:t>
            </a:r>
            <a:endParaRPr lang="en-US" sz="1800" b="1"/>
          </a:p>
        </c:rich>
      </c:tx>
      <c:layout>
        <c:manualLayout>
          <c:xMode val="edge"/>
          <c:yMode val="edge"/>
          <c:x val="0.20439241112430165"/>
          <c:y val="2.69607843137254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SO2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Coke Ovens</c:v>
                </c:pt>
                <c:pt idx="3">
                  <c:v>Pesticides and Agricultural Chemical Manufacturing</c:v>
                </c:pt>
                <c:pt idx="4">
                  <c:v>Inorganic Chemical Manufacturing</c:v>
                </c:pt>
                <c:pt idx="5">
                  <c:v>Mineral Processing</c:v>
                </c:pt>
                <c:pt idx="6">
                  <c:v>Iron and Steel Production</c:v>
                </c:pt>
                <c:pt idx="7">
                  <c:v>Cement Manufacturing</c:v>
                </c:pt>
                <c:pt idx="8">
                  <c:v>Air Transportation</c:v>
                </c:pt>
                <c:pt idx="9">
                  <c:v>Pulp and Paper Industry</c:v>
                </c:pt>
                <c:pt idx="10">
                  <c:v>Organic Chemical Manufacturing</c:v>
                </c:pt>
                <c:pt idx="11">
                  <c:v>Landfills</c:v>
                </c:pt>
                <c:pt idx="12">
                  <c:v>Consumer Products (Cleaning, Photographic, etc.)</c:v>
                </c:pt>
                <c:pt idx="13">
                  <c:v>Oil and Gas Production and Distribution</c:v>
                </c:pt>
                <c:pt idx="14">
                  <c:v>Food Products Manufacturing</c:v>
                </c:pt>
                <c:pt idx="15">
                  <c:v>Non-Ferrous Metals Production</c:v>
                </c:pt>
                <c:pt idx="16">
                  <c:v>Glass Manufacturing</c:v>
                </c:pt>
                <c:pt idx="17">
                  <c:v>Clay Products Manufacturing</c:v>
                </c:pt>
                <c:pt idx="18">
                  <c:v>Waste Incineration</c:v>
                </c:pt>
                <c:pt idx="19">
                  <c:v>Asphalt Products Manufacturing</c:v>
                </c:pt>
                <c:pt idx="20">
                  <c:v>Mining Activities</c:v>
                </c:pt>
              </c:strCache>
            </c:strRef>
          </c:cat>
          <c:val>
            <c:numRef>
              <c:f>table2!$B$3:$B$23</c:f>
              <c:numCache>
                <c:formatCode>0</c:formatCode>
                <c:ptCount val="21"/>
                <c:pt idx="0">
                  <c:v>276526.30617490032</c:v>
                </c:pt>
                <c:pt idx="1">
                  <c:v>52943.173366150004</c:v>
                </c:pt>
                <c:pt idx="2">
                  <c:v>22404.806470179999</c:v>
                </c:pt>
                <c:pt idx="3">
                  <c:v>17644.080425569999</c:v>
                </c:pt>
                <c:pt idx="4">
                  <c:v>14521.603336528</c:v>
                </c:pt>
                <c:pt idx="5">
                  <c:v>13714.431756237007</c:v>
                </c:pt>
                <c:pt idx="6">
                  <c:v>10678.703050121108</c:v>
                </c:pt>
                <c:pt idx="7">
                  <c:v>10566.429008594001</c:v>
                </c:pt>
                <c:pt idx="8">
                  <c:v>8126.8387530543678</c:v>
                </c:pt>
                <c:pt idx="9">
                  <c:v>7412.9792806810019</c:v>
                </c:pt>
                <c:pt idx="10">
                  <c:v>6239.8282863994418</c:v>
                </c:pt>
                <c:pt idx="11">
                  <c:v>2952.1672738947195</c:v>
                </c:pt>
                <c:pt idx="12">
                  <c:v>2814.5235377608537</c:v>
                </c:pt>
                <c:pt idx="13">
                  <c:v>2716.7565368941368</c:v>
                </c:pt>
                <c:pt idx="14">
                  <c:v>2704.9000662269027</c:v>
                </c:pt>
                <c:pt idx="15">
                  <c:v>2693.8076360763243</c:v>
                </c:pt>
                <c:pt idx="16">
                  <c:v>2354.6043630599997</c:v>
                </c:pt>
                <c:pt idx="17">
                  <c:v>1348.7496881</c:v>
                </c:pt>
                <c:pt idx="18">
                  <c:v>1024.3244507258</c:v>
                </c:pt>
                <c:pt idx="19">
                  <c:v>917.41225795720038</c:v>
                </c:pt>
                <c:pt idx="20">
                  <c:v>860.11157770750015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80-480F-888A-1E6081E21170}"/>
            </c:ext>
          </c:extLst>
        </c:ser>
        <c:ser>
          <c:idx val="1"/>
          <c:order val="1"/>
          <c:tx>
            <c:v>NOx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Coke Ovens</c:v>
                </c:pt>
                <c:pt idx="3">
                  <c:v>Pesticides and Agricultural Chemical Manufacturing</c:v>
                </c:pt>
                <c:pt idx="4">
                  <c:v>Inorganic Chemical Manufacturing</c:v>
                </c:pt>
                <c:pt idx="5">
                  <c:v>Mineral Processing</c:v>
                </c:pt>
                <c:pt idx="6">
                  <c:v>Iron and Steel Production</c:v>
                </c:pt>
                <c:pt idx="7">
                  <c:v>Cement Manufacturing</c:v>
                </c:pt>
                <c:pt idx="8">
                  <c:v>Air Transportation</c:v>
                </c:pt>
                <c:pt idx="9">
                  <c:v>Pulp and Paper Industry</c:v>
                </c:pt>
                <c:pt idx="10">
                  <c:v>Organic Chemical Manufacturing</c:v>
                </c:pt>
                <c:pt idx="11">
                  <c:v>Landfills</c:v>
                </c:pt>
                <c:pt idx="12">
                  <c:v>Consumer Products (Cleaning, Photographic, etc.)</c:v>
                </c:pt>
                <c:pt idx="13">
                  <c:v>Oil and Gas Production and Distribution</c:v>
                </c:pt>
                <c:pt idx="14">
                  <c:v>Food Products Manufacturing</c:v>
                </c:pt>
                <c:pt idx="15">
                  <c:v>Non-Ferrous Metals Production</c:v>
                </c:pt>
                <c:pt idx="16">
                  <c:v>Glass Manufacturing</c:v>
                </c:pt>
                <c:pt idx="17">
                  <c:v>Clay Products Manufacturing</c:v>
                </c:pt>
                <c:pt idx="18">
                  <c:v>Waste Incineration</c:v>
                </c:pt>
                <c:pt idx="19">
                  <c:v>Asphalt Products Manufacturing</c:v>
                </c:pt>
                <c:pt idx="20">
                  <c:v>Mining Activities</c:v>
                </c:pt>
              </c:strCache>
            </c:strRef>
          </c:cat>
          <c:val>
            <c:numRef>
              <c:f>table2!$C$3:$C$23</c:f>
              <c:numCache>
                <c:formatCode>0</c:formatCode>
                <c:ptCount val="21"/>
                <c:pt idx="0">
                  <c:v>195864.5327924458</c:v>
                </c:pt>
                <c:pt idx="1">
                  <c:v>40168.867478199325</c:v>
                </c:pt>
                <c:pt idx="2">
                  <c:v>15472.633777719999</c:v>
                </c:pt>
                <c:pt idx="3">
                  <c:v>5861.2174392594006</c:v>
                </c:pt>
                <c:pt idx="4">
                  <c:v>7272.880366680999</c:v>
                </c:pt>
                <c:pt idx="5">
                  <c:v>12628.2753354</c:v>
                </c:pt>
                <c:pt idx="6">
                  <c:v>13345.462195199994</c:v>
                </c:pt>
                <c:pt idx="7">
                  <c:v>44083.407195024003</c:v>
                </c:pt>
                <c:pt idx="8">
                  <c:v>63034.783500325619</c:v>
                </c:pt>
                <c:pt idx="9">
                  <c:v>9790.7400952750049</c:v>
                </c:pt>
                <c:pt idx="10">
                  <c:v>38070.469182898916</c:v>
                </c:pt>
                <c:pt idx="11">
                  <c:v>9872.4187871600025</c:v>
                </c:pt>
                <c:pt idx="12">
                  <c:v>1980.2362862991004</c:v>
                </c:pt>
                <c:pt idx="13">
                  <c:v>28271.167025878985</c:v>
                </c:pt>
                <c:pt idx="14">
                  <c:v>6197.3418705071981</c:v>
                </c:pt>
                <c:pt idx="15">
                  <c:v>3510.7027779665309</c:v>
                </c:pt>
                <c:pt idx="16">
                  <c:v>5832.2554721999995</c:v>
                </c:pt>
                <c:pt idx="17">
                  <c:v>684.75214150000022</c:v>
                </c:pt>
                <c:pt idx="18">
                  <c:v>11871.941043986</c:v>
                </c:pt>
                <c:pt idx="19">
                  <c:v>1211.091708706</c:v>
                </c:pt>
                <c:pt idx="20">
                  <c:v>3246.8550642350006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80-480F-888A-1E6081E211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2362136"/>
        <c:axId val="322363120"/>
      </c:barChart>
      <c:catAx>
        <c:axId val="32236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2363120"/>
        <c:crosses val="autoZero"/>
        <c:auto val="1"/>
        <c:lblAlgn val="ctr"/>
        <c:lblOffset val="100"/>
        <c:noMultiLvlLbl val="0"/>
      </c:catAx>
      <c:valAx>
        <c:axId val="322363120"/>
        <c:scaling>
          <c:orientation val="minMax"/>
          <c:max val="8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362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3169042738270853"/>
          <c:y val="0.17948953984668198"/>
          <c:w val="0.23758852687706167"/>
          <c:h val="6.58399951914407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table2!$K$3:$K$23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Iron and Steel Production</c:v>
                </c:pt>
                <c:pt idx="4">
                  <c:v>Landfills</c:v>
                </c:pt>
                <c:pt idx="5">
                  <c:v>Cement Manufacturing</c:v>
                </c:pt>
                <c:pt idx="6">
                  <c:v>Air Transportation</c:v>
                </c:pt>
                <c:pt idx="7">
                  <c:v>Pesticides and Agricultural Chemical Manufacturing</c:v>
                </c:pt>
                <c:pt idx="8">
                  <c:v>Coke Ovens</c:v>
                </c:pt>
                <c:pt idx="9">
                  <c:v>Oil and Gas Production and Distribution</c:v>
                </c:pt>
                <c:pt idx="10">
                  <c:v>Pulp and Paper Industry</c:v>
                </c:pt>
                <c:pt idx="11">
                  <c:v>Waste Incineration</c:v>
                </c:pt>
                <c:pt idx="12">
                  <c:v>Mineral Processing</c:v>
                </c:pt>
                <c:pt idx="13">
                  <c:v>Inorganic Chemical Manufacturing</c:v>
                </c:pt>
                <c:pt idx="14">
                  <c:v>Construction and Related Industries</c:v>
                </c:pt>
                <c:pt idx="15">
                  <c:v>Polymers and Resins Production</c:v>
                </c:pt>
                <c:pt idx="16">
                  <c:v>Business Activities</c:v>
                </c:pt>
                <c:pt idx="17">
                  <c:v>Food Products Manufacturing</c:v>
                </c:pt>
                <c:pt idx="18">
                  <c:v>Mining Activities</c:v>
                </c:pt>
                <c:pt idx="19">
                  <c:v>Non-Ferrous Metals Production</c:v>
                </c:pt>
                <c:pt idx="20">
                  <c:v>Waste Treatment and Disposal</c:v>
                </c:pt>
              </c:strCache>
            </c:strRef>
          </c:cat>
          <c:val>
            <c:numRef>
              <c:f>table2!$L$3:$L$23</c:f>
              <c:numCache>
                <c:formatCode>General</c:formatCode>
                <c:ptCount val="21"/>
                <c:pt idx="0">
                  <c:v>3264</c:v>
                </c:pt>
                <c:pt idx="1">
                  <c:v>493</c:v>
                </c:pt>
                <c:pt idx="2">
                  <c:v>601</c:v>
                </c:pt>
                <c:pt idx="3">
                  <c:v>272</c:v>
                </c:pt>
                <c:pt idx="4">
                  <c:v>1132</c:v>
                </c:pt>
                <c:pt idx="5">
                  <c:v>595</c:v>
                </c:pt>
                <c:pt idx="6">
                  <c:v>672</c:v>
                </c:pt>
                <c:pt idx="7">
                  <c:v>118</c:v>
                </c:pt>
                <c:pt idx="8">
                  <c:v>87</c:v>
                </c:pt>
                <c:pt idx="9">
                  <c:v>291</c:v>
                </c:pt>
                <c:pt idx="10">
                  <c:v>215</c:v>
                </c:pt>
                <c:pt idx="11">
                  <c:v>136</c:v>
                </c:pt>
                <c:pt idx="12">
                  <c:v>219</c:v>
                </c:pt>
                <c:pt idx="13">
                  <c:v>32</c:v>
                </c:pt>
                <c:pt idx="14">
                  <c:v>119</c:v>
                </c:pt>
                <c:pt idx="15">
                  <c:v>150</c:v>
                </c:pt>
                <c:pt idx="16">
                  <c:v>118</c:v>
                </c:pt>
                <c:pt idx="17">
                  <c:v>327</c:v>
                </c:pt>
                <c:pt idx="18">
                  <c:v>34</c:v>
                </c:pt>
                <c:pt idx="19">
                  <c:v>269</c:v>
                </c:pt>
                <c:pt idx="20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60-41EF-AD12-9E02C9B6BA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871416"/>
        <c:axId val="529873712"/>
      </c:barChart>
      <c:catAx>
        <c:axId val="529871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29873712"/>
        <c:crosses val="autoZero"/>
        <c:auto val="1"/>
        <c:lblAlgn val="ctr"/>
        <c:lblOffset val="100"/>
        <c:noMultiLvlLbl val="0"/>
      </c:catAx>
      <c:valAx>
        <c:axId val="529873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29871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 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8379588782903201E-2"/>
          <c:y val="6.3895286525437273E-2"/>
          <c:w val="0.90547054041606323"/>
          <c:h val="0.45809056778991947"/>
        </c:manualLayout>
      </c:layout>
      <c:barChart>
        <c:barDir val="col"/>
        <c:grouping val="clustered"/>
        <c:varyColors val="0"/>
        <c:ser>
          <c:idx val="0"/>
          <c:order val="0"/>
          <c:tx>
            <c:v>SO2</c:v>
          </c:tx>
          <c:spPr>
            <a:solidFill>
              <a:srgbClr val="4472C4"/>
            </a:solidFill>
            <a:ln w="25400">
              <a:noFill/>
            </a:ln>
          </c:spPr>
          <c:invertIfNegative val="0"/>
          <c:cat>
            <c:strRef>
              <c:f>table2!$K$3:$K$23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Coke Ovens</c:v>
                </c:pt>
                <c:pt idx="3">
                  <c:v>Pesticides and Agricultural Chemical Manufacturing</c:v>
                </c:pt>
                <c:pt idx="4">
                  <c:v>Inorganic Chemical Manufacturing</c:v>
                </c:pt>
                <c:pt idx="5">
                  <c:v>Mineral Processing</c:v>
                </c:pt>
                <c:pt idx="6">
                  <c:v>Iron and Steel Production</c:v>
                </c:pt>
                <c:pt idx="7">
                  <c:v>Cement Manufacturing</c:v>
                </c:pt>
                <c:pt idx="8">
                  <c:v>Air Transportation</c:v>
                </c:pt>
                <c:pt idx="9">
                  <c:v>Pulp and Paper Industry</c:v>
                </c:pt>
                <c:pt idx="10">
                  <c:v>Organic Chemical Manufacturing</c:v>
                </c:pt>
                <c:pt idx="11">
                  <c:v>Landfills</c:v>
                </c:pt>
                <c:pt idx="12">
                  <c:v>Consumer Products (Cleaning, Photographic, etc.)</c:v>
                </c:pt>
                <c:pt idx="13">
                  <c:v>Oil and Gas Production and Distribution</c:v>
                </c:pt>
                <c:pt idx="14">
                  <c:v>Food Products Manufacturing</c:v>
                </c:pt>
                <c:pt idx="15">
                  <c:v>Non-Ferrous Metals Production</c:v>
                </c:pt>
                <c:pt idx="16">
                  <c:v>Glass Manufacturing</c:v>
                </c:pt>
                <c:pt idx="17">
                  <c:v>Clay Products Manufacturing</c:v>
                </c:pt>
                <c:pt idx="18">
                  <c:v>Waste Incineration</c:v>
                </c:pt>
                <c:pt idx="19">
                  <c:v>Asphalt Products Manufacturing</c:v>
                </c:pt>
                <c:pt idx="20">
                  <c:v>Mining Activities</c:v>
                </c:pt>
              </c:strCache>
            </c:strRef>
          </c:cat>
          <c:val>
            <c:numRef>
              <c:f>table2!$L$3:$L$23</c:f>
              <c:numCache>
                <c:formatCode>General</c:formatCode>
                <c:ptCount val="21"/>
                <c:pt idx="0">
                  <c:v>2014</c:v>
                </c:pt>
                <c:pt idx="1">
                  <c:v>574</c:v>
                </c:pt>
                <c:pt idx="2">
                  <c:v>132</c:v>
                </c:pt>
                <c:pt idx="3">
                  <c:v>153</c:v>
                </c:pt>
                <c:pt idx="4">
                  <c:v>190</c:v>
                </c:pt>
                <c:pt idx="5">
                  <c:v>256</c:v>
                </c:pt>
                <c:pt idx="6">
                  <c:v>375</c:v>
                </c:pt>
                <c:pt idx="7">
                  <c:v>444</c:v>
                </c:pt>
                <c:pt idx="8">
                  <c:v>1380</c:v>
                </c:pt>
                <c:pt idx="9">
                  <c:v>251</c:v>
                </c:pt>
                <c:pt idx="10">
                  <c:v>299</c:v>
                </c:pt>
                <c:pt idx="11">
                  <c:v>563</c:v>
                </c:pt>
                <c:pt idx="12">
                  <c:v>66</c:v>
                </c:pt>
                <c:pt idx="13">
                  <c:v>466</c:v>
                </c:pt>
                <c:pt idx="14">
                  <c:v>327</c:v>
                </c:pt>
                <c:pt idx="15">
                  <c:v>212</c:v>
                </c:pt>
                <c:pt idx="16">
                  <c:v>210</c:v>
                </c:pt>
                <c:pt idx="17">
                  <c:v>311</c:v>
                </c:pt>
                <c:pt idx="18">
                  <c:v>189</c:v>
                </c:pt>
                <c:pt idx="19">
                  <c:v>389</c:v>
                </c:pt>
                <c:pt idx="20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3E-478F-9E3D-D284C2E74172}"/>
            </c:ext>
          </c:extLst>
        </c:ser>
        <c:ser>
          <c:idx val="1"/>
          <c:order val="1"/>
          <c:tx>
            <c:v>NOx</c:v>
          </c:tx>
          <c:spPr>
            <a:solidFill>
              <a:srgbClr val="ED7D31"/>
            </a:solidFill>
            <a:ln w="25400">
              <a:noFill/>
            </a:ln>
          </c:spPr>
          <c:invertIfNegative val="0"/>
          <c:cat>
            <c:strRef>
              <c:f>table2!$K$3:$K$23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Coke Ovens</c:v>
                </c:pt>
                <c:pt idx="3">
                  <c:v>Pesticides and Agricultural Chemical Manufacturing</c:v>
                </c:pt>
                <c:pt idx="4">
                  <c:v>Inorganic Chemical Manufacturing</c:v>
                </c:pt>
                <c:pt idx="5">
                  <c:v>Mineral Processing</c:v>
                </c:pt>
                <c:pt idx="6">
                  <c:v>Iron and Steel Production</c:v>
                </c:pt>
                <c:pt idx="7">
                  <c:v>Cement Manufacturing</c:v>
                </c:pt>
                <c:pt idx="8">
                  <c:v>Air Transportation</c:v>
                </c:pt>
                <c:pt idx="9">
                  <c:v>Pulp and Paper Industry</c:v>
                </c:pt>
                <c:pt idx="10">
                  <c:v>Organic Chemical Manufacturing</c:v>
                </c:pt>
                <c:pt idx="11">
                  <c:v>Landfills</c:v>
                </c:pt>
                <c:pt idx="12">
                  <c:v>Consumer Products (Cleaning, Photographic, etc.)</c:v>
                </c:pt>
                <c:pt idx="13">
                  <c:v>Oil and Gas Production and Distribution</c:v>
                </c:pt>
                <c:pt idx="14">
                  <c:v>Food Products Manufacturing</c:v>
                </c:pt>
                <c:pt idx="15">
                  <c:v>Non-Ferrous Metals Production</c:v>
                </c:pt>
                <c:pt idx="16">
                  <c:v>Glass Manufacturing</c:v>
                </c:pt>
                <c:pt idx="17">
                  <c:v>Clay Products Manufacturing</c:v>
                </c:pt>
                <c:pt idx="18">
                  <c:v>Waste Incineration</c:v>
                </c:pt>
                <c:pt idx="19">
                  <c:v>Asphalt Products Manufacturing</c:v>
                </c:pt>
                <c:pt idx="20">
                  <c:v>Mining Activities</c:v>
                </c:pt>
              </c:strCache>
            </c:strRef>
          </c:cat>
          <c:val>
            <c:numRef>
              <c:f>table2!$M$3:$M$23</c:f>
              <c:numCache>
                <c:formatCode>General</c:formatCode>
                <c:ptCount val="21"/>
                <c:pt idx="0">
                  <c:v>2463</c:v>
                </c:pt>
                <c:pt idx="1">
                  <c:v>492</c:v>
                </c:pt>
                <c:pt idx="2">
                  <c:v>100</c:v>
                </c:pt>
                <c:pt idx="3">
                  <c:v>102</c:v>
                </c:pt>
                <c:pt idx="4">
                  <c:v>97</c:v>
                </c:pt>
                <c:pt idx="5">
                  <c:v>263</c:v>
                </c:pt>
                <c:pt idx="6">
                  <c:v>287</c:v>
                </c:pt>
                <c:pt idx="7">
                  <c:v>547</c:v>
                </c:pt>
                <c:pt idx="8">
                  <c:v>1163</c:v>
                </c:pt>
                <c:pt idx="9">
                  <c:v>237</c:v>
                </c:pt>
                <c:pt idx="10">
                  <c:v>397</c:v>
                </c:pt>
                <c:pt idx="11">
                  <c:v>208</c:v>
                </c:pt>
                <c:pt idx="12">
                  <c:v>73</c:v>
                </c:pt>
                <c:pt idx="13">
                  <c:v>806</c:v>
                </c:pt>
                <c:pt idx="14">
                  <c:v>283</c:v>
                </c:pt>
                <c:pt idx="15">
                  <c:v>172</c:v>
                </c:pt>
                <c:pt idx="16">
                  <c:v>183</c:v>
                </c:pt>
                <c:pt idx="17">
                  <c:v>53</c:v>
                </c:pt>
                <c:pt idx="18">
                  <c:v>242</c:v>
                </c:pt>
                <c:pt idx="19">
                  <c:v>17</c:v>
                </c:pt>
                <c:pt idx="20">
                  <c:v>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3E-478F-9E3D-D284C2E74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9383920"/>
        <c:axId val="1"/>
      </c:barChart>
      <c:catAx>
        <c:axId val="31938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938392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4600516703382473"/>
          <c:y val="0.22362935638308667"/>
          <c:w val="0.33885974779468359"/>
          <c:h val="4.8491718707575349E-2"/>
        </c:manualLayout>
      </c:layout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 dirty="0"/>
              <a:t> 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table2!$D$2</c:f>
              <c:strCache>
                <c:ptCount val="1"/>
                <c:pt idx="0">
                  <c:v>PM2.5 (TON)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Iron and Steel Production</c:v>
                </c:pt>
                <c:pt idx="4">
                  <c:v>Coke Ovens</c:v>
                </c:pt>
                <c:pt idx="5">
                  <c:v>Cement Manufacturing</c:v>
                </c:pt>
                <c:pt idx="6">
                  <c:v>Food Products Manufacturing</c:v>
                </c:pt>
                <c:pt idx="7">
                  <c:v>Pulp and Paper Industry</c:v>
                </c:pt>
                <c:pt idx="8">
                  <c:v>Air Transportation</c:v>
                </c:pt>
                <c:pt idx="9">
                  <c:v>Landfills</c:v>
                </c:pt>
                <c:pt idx="10">
                  <c:v>Oil and Gas Production and Distribution</c:v>
                </c:pt>
                <c:pt idx="11">
                  <c:v>Mining Activities</c:v>
                </c:pt>
                <c:pt idx="12">
                  <c:v>Non-Ferrous Metals Production</c:v>
                </c:pt>
                <c:pt idx="13">
                  <c:v>Mineral Processing</c:v>
                </c:pt>
                <c:pt idx="14">
                  <c:v>Polymers and Resins Production</c:v>
                </c:pt>
                <c:pt idx="15">
                  <c:v>Iron and Steel Foundries</c:v>
                </c:pt>
                <c:pt idx="16">
                  <c:v>Inorganic Chemical Manufacturing</c:v>
                </c:pt>
                <c:pt idx="17">
                  <c:v>Pesticides and Agricultural Chemical Manufacturing</c:v>
                </c:pt>
                <c:pt idx="18">
                  <c:v>Glass Manufacturing</c:v>
                </c:pt>
                <c:pt idx="19">
                  <c:v>Asphalt Products Manufacturing</c:v>
                </c:pt>
                <c:pt idx="20">
                  <c:v>Government (non-Defense)</c:v>
                </c:pt>
              </c:strCache>
            </c:strRef>
          </c:cat>
          <c:val>
            <c:numRef>
              <c:f>table2!$D$3:$D$23</c:f>
              <c:numCache>
                <c:formatCode>0</c:formatCode>
                <c:ptCount val="21"/>
                <c:pt idx="0">
                  <c:v>25827.986253339182</c:v>
                </c:pt>
                <c:pt idx="1">
                  <c:v>12437.633021250384</c:v>
                </c:pt>
                <c:pt idx="2">
                  <c:v>6254.3809238062977</c:v>
                </c:pt>
                <c:pt idx="3">
                  <c:v>5690.8713326832094</c:v>
                </c:pt>
                <c:pt idx="4">
                  <c:v>5158.3212605150011</c:v>
                </c:pt>
                <c:pt idx="5">
                  <c:v>5007.435617130739</c:v>
                </c:pt>
                <c:pt idx="6">
                  <c:v>3084.5060829409208</c:v>
                </c:pt>
                <c:pt idx="7">
                  <c:v>2778.9607054111602</c:v>
                </c:pt>
                <c:pt idx="8">
                  <c:v>2684.9839461355414</c:v>
                </c:pt>
                <c:pt idx="9">
                  <c:v>2356.4402360220515</c:v>
                </c:pt>
                <c:pt idx="10">
                  <c:v>2258.6925773325752</c:v>
                </c:pt>
                <c:pt idx="11">
                  <c:v>2089.5650638708139</c:v>
                </c:pt>
                <c:pt idx="12">
                  <c:v>1695.4921371636092</c:v>
                </c:pt>
                <c:pt idx="13">
                  <c:v>1659.0548710724838</c:v>
                </c:pt>
                <c:pt idx="14">
                  <c:v>1505.6629341735079</c:v>
                </c:pt>
                <c:pt idx="15">
                  <c:v>1480.2526609604699</c:v>
                </c:pt>
                <c:pt idx="16">
                  <c:v>1404.6369444515919</c:v>
                </c:pt>
                <c:pt idx="17">
                  <c:v>1292.0852156060898</c:v>
                </c:pt>
                <c:pt idx="18">
                  <c:v>953.29367900286809</c:v>
                </c:pt>
                <c:pt idx="19">
                  <c:v>928.96637192122648</c:v>
                </c:pt>
                <c:pt idx="20">
                  <c:v>856.46769622093348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C8-4849-92C6-2F3047BAD9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5839120"/>
        <c:axId val="465831576"/>
      </c:barChart>
      <c:catAx>
        <c:axId val="46583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65831576"/>
        <c:crosses val="autoZero"/>
        <c:auto val="1"/>
        <c:lblAlgn val="ctr"/>
        <c:lblOffset val="100"/>
        <c:noMultiLvlLbl val="0"/>
      </c:catAx>
      <c:valAx>
        <c:axId val="465831576"/>
        <c:scaling>
          <c:orientation val="minMax"/>
          <c:max val="1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5839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table2!$L$2</c:f>
              <c:strCache>
                <c:ptCount val="1"/>
                <c:pt idx="0">
                  <c:v>PM2.5 top20 score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table2!$K$3:$K$23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Iron and Steel Production</c:v>
                </c:pt>
                <c:pt idx="4">
                  <c:v>Coke Ovens</c:v>
                </c:pt>
                <c:pt idx="5">
                  <c:v>Cement Manufacturing</c:v>
                </c:pt>
                <c:pt idx="6">
                  <c:v>Food Products Manufacturing</c:v>
                </c:pt>
                <c:pt idx="7">
                  <c:v>Pulp and Paper Industry</c:v>
                </c:pt>
                <c:pt idx="8">
                  <c:v>Air Transportation</c:v>
                </c:pt>
                <c:pt idx="9">
                  <c:v>Landfills</c:v>
                </c:pt>
                <c:pt idx="10">
                  <c:v>Oil and Gas Production and Distribution</c:v>
                </c:pt>
                <c:pt idx="11">
                  <c:v>Mining Activities</c:v>
                </c:pt>
                <c:pt idx="12">
                  <c:v>Non-Ferrous Metals Production</c:v>
                </c:pt>
                <c:pt idx="13">
                  <c:v>Mineral Processing</c:v>
                </c:pt>
                <c:pt idx="14">
                  <c:v>Polymers and Resins Production</c:v>
                </c:pt>
                <c:pt idx="15">
                  <c:v>Iron and Steel Foundries</c:v>
                </c:pt>
                <c:pt idx="16">
                  <c:v>Inorganic Chemical Manufacturing</c:v>
                </c:pt>
                <c:pt idx="17">
                  <c:v>Pesticides and Agricultural Chemical Manufacturing</c:v>
                </c:pt>
                <c:pt idx="18">
                  <c:v>Glass Manufacturing</c:v>
                </c:pt>
                <c:pt idx="19">
                  <c:v>Asphalt Products Manufacturing</c:v>
                </c:pt>
                <c:pt idx="20">
                  <c:v>Government (non-Defense)</c:v>
                </c:pt>
              </c:strCache>
            </c:strRef>
          </c:cat>
          <c:val>
            <c:numRef>
              <c:f>table2!$L$3:$L$23</c:f>
              <c:numCache>
                <c:formatCode>General</c:formatCode>
                <c:ptCount val="21"/>
                <c:pt idx="0">
                  <c:v>2539</c:v>
                </c:pt>
                <c:pt idx="1">
                  <c:v>617</c:v>
                </c:pt>
                <c:pt idx="2">
                  <c:v>364</c:v>
                </c:pt>
                <c:pt idx="3">
                  <c:v>345</c:v>
                </c:pt>
                <c:pt idx="4">
                  <c:v>138</c:v>
                </c:pt>
                <c:pt idx="5">
                  <c:v>480</c:v>
                </c:pt>
                <c:pt idx="6">
                  <c:v>479</c:v>
                </c:pt>
                <c:pt idx="7">
                  <c:v>326</c:v>
                </c:pt>
                <c:pt idx="8">
                  <c:v>716</c:v>
                </c:pt>
                <c:pt idx="9">
                  <c:v>362</c:v>
                </c:pt>
                <c:pt idx="10">
                  <c:v>356</c:v>
                </c:pt>
                <c:pt idx="11">
                  <c:v>234</c:v>
                </c:pt>
                <c:pt idx="12">
                  <c:v>324</c:v>
                </c:pt>
                <c:pt idx="13">
                  <c:v>228</c:v>
                </c:pt>
                <c:pt idx="14">
                  <c:v>164</c:v>
                </c:pt>
                <c:pt idx="15">
                  <c:v>229</c:v>
                </c:pt>
                <c:pt idx="16">
                  <c:v>120</c:v>
                </c:pt>
                <c:pt idx="17">
                  <c:v>129</c:v>
                </c:pt>
                <c:pt idx="18">
                  <c:v>186</c:v>
                </c:pt>
                <c:pt idx="19">
                  <c:v>143</c:v>
                </c:pt>
                <c:pt idx="20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D7-463C-B0D4-8806FF5D5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5834200"/>
        <c:axId val="465829608"/>
      </c:barChart>
      <c:catAx>
        <c:axId val="465834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65829608"/>
        <c:crosses val="autoZero"/>
        <c:auto val="1"/>
        <c:lblAlgn val="ctr"/>
        <c:lblOffset val="100"/>
        <c:noMultiLvlLbl val="0"/>
      </c:catAx>
      <c:valAx>
        <c:axId val="465829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5834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table2!$F$2</c:f>
              <c:strCache>
                <c:ptCount val="1"/>
                <c:pt idx="0">
                  <c:v>Gas_VOC_HAPs (LB)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Air Transportation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Pulp and Paper Industry</c:v>
                </c:pt>
                <c:pt idx="4">
                  <c:v>Polymers and Resins Production</c:v>
                </c:pt>
                <c:pt idx="5">
                  <c:v>Plastic and Metal Parts Manufacturing</c:v>
                </c:pt>
                <c:pt idx="6">
                  <c:v>Electric Utilities</c:v>
                </c:pt>
                <c:pt idx="7">
                  <c:v>Oil and Gas Production and Distribution</c:v>
                </c:pt>
                <c:pt idx="8">
                  <c:v>Food Products Manufacturing</c:v>
                </c:pt>
                <c:pt idx="9">
                  <c:v>Non-Ferrous Metals Production</c:v>
                </c:pt>
                <c:pt idx="10">
                  <c:v>Landfills</c:v>
                </c:pt>
                <c:pt idx="11">
                  <c:v>Transportation Equipment Auto and Light Duty Truck</c:v>
                </c:pt>
                <c:pt idx="12">
                  <c:v>Wholesale and Retail Trade</c:v>
                </c:pt>
                <c:pt idx="13">
                  <c:v>Coke Ovens</c:v>
                </c:pt>
                <c:pt idx="14">
                  <c:v>Transportation Equipment Ship/Boat Building &amp; Repair</c:v>
                </c:pt>
                <c:pt idx="15">
                  <c:v>Pesticides and Agricultural Chemical Manufacturing</c:v>
                </c:pt>
                <c:pt idx="16">
                  <c:v>Cement Manufacturing</c:v>
                </c:pt>
                <c:pt idx="17">
                  <c:v>Consumer Products (Cleaning, Photographic, etc.)</c:v>
                </c:pt>
                <c:pt idx="18">
                  <c:v>Metal Fabrication</c:v>
                </c:pt>
                <c:pt idx="19">
                  <c:v>Inorganic Chemical Manufacturing</c:v>
                </c:pt>
                <c:pt idx="20">
                  <c:v>Petroleum Products Distribution</c:v>
                </c:pt>
              </c:strCache>
            </c:strRef>
          </c:cat>
          <c:val>
            <c:numRef>
              <c:f>table2!$F$3:$F$23</c:f>
              <c:numCache>
                <c:formatCode>0</c:formatCode>
                <c:ptCount val="21"/>
                <c:pt idx="0">
                  <c:v>10417526.399013903</c:v>
                </c:pt>
                <c:pt idx="1">
                  <c:v>10295620.988971924</c:v>
                </c:pt>
                <c:pt idx="2">
                  <c:v>10280694.057014067</c:v>
                </c:pt>
                <c:pt idx="3">
                  <c:v>7227413.2437442113</c:v>
                </c:pt>
                <c:pt idx="4">
                  <c:v>7153760.6784206834</c:v>
                </c:pt>
                <c:pt idx="5">
                  <c:v>6573090.6333485255</c:v>
                </c:pt>
                <c:pt idx="6">
                  <c:v>6432706.8108574674</c:v>
                </c:pt>
                <c:pt idx="7">
                  <c:v>4467061.3349739248</c:v>
                </c:pt>
                <c:pt idx="8">
                  <c:v>4110211.5325616319</c:v>
                </c:pt>
                <c:pt idx="9">
                  <c:v>3663066.9479332399</c:v>
                </c:pt>
                <c:pt idx="10">
                  <c:v>2799469.9444756396</c:v>
                </c:pt>
                <c:pt idx="11">
                  <c:v>2602184.4013824593</c:v>
                </c:pt>
                <c:pt idx="12">
                  <c:v>2136286.2907213555</c:v>
                </c:pt>
                <c:pt idx="13">
                  <c:v>1787622.2228740593</c:v>
                </c:pt>
                <c:pt idx="14">
                  <c:v>1769261.2720783995</c:v>
                </c:pt>
                <c:pt idx="15">
                  <c:v>1627958.0554715139</c:v>
                </c:pt>
                <c:pt idx="16">
                  <c:v>1472497.63926254</c:v>
                </c:pt>
                <c:pt idx="17">
                  <c:v>1363143.8320198958</c:v>
                </c:pt>
                <c:pt idx="18">
                  <c:v>1239126.7811323795</c:v>
                </c:pt>
                <c:pt idx="19">
                  <c:v>1073204.5378539229</c:v>
                </c:pt>
                <c:pt idx="20">
                  <c:v>1057320.5515136488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DB-4243-98E0-8F456C521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4026856"/>
        <c:axId val="524028824"/>
      </c:barChart>
      <c:catAx>
        <c:axId val="524026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24028824"/>
        <c:crosses val="autoZero"/>
        <c:auto val="1"/>
        <c:lblAlgn val="ctr"/>
        <c:lblOffset val="100"/>
        <c:noMultiLvlLbl val="0"/>
      </c:catAx>
      <c:valAx>
        <c:axId val="524028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4026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table2!$L$2</c:f>
              <c:strCache>
                <c:ptCount val="1"/>
                <c:pt idx="0">
                  <c:v>Gas_VOC_HAPs top20 score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table2!$K$3:$K$23</c:f>
              <c:strCache>
                <c:ptCount val="21"/>
                <c:pt idx="0">
                  <c:v>Air Transportation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Pulp and Paper Industry</c:v>
                </c:pt>
                <c:pt idx="4">
                  <c:v>Polymers and Resins Production</c:v>
                </c:pt>
                <c:pt idx="5">
                  <c:v>Plastic and Metal Parts Manufacturing</c:v>
                </c:pt>
                <c:pt idx="6">
                  <c:v>Electric Utilities</c:v>
                </c:pt>
                <c:pt idx="7">
                  <c:v>Oil and Gas Production and Distribution</c:v>
                </c:pt>
                <c:pt idx="8">
                  <c:v>Food Products Manufacturing</c:v>
                </c:pt>
                <c:pt idx="9">
                  <c:v>Non-Ferrous Metals Production</c:v>
                </c:pt>
                <c:pt idx="10">
                  <c:v>Landfills</c:v>
                </c:pt>
                <c:pt idx="11">
                  <c:v>Transportation Equipment Auto and Light Duty Truck</c:v>
                </c:pt>
                <c:pt idx="12">
                  <c:v>Wholesale and Retail Trade</c:v>
                </c:pt>
                <c:pt idx="13">
                  <c:v>Coke Ovens</c:v>
                </c:pt>
                <c:pt idx="14">
                  <c:v>Transportation Equipment Ship/Boat Building &amp; Repair</c:v>
                </c:pt>
                <c:pt idx="15">
                  <c:v>Pesticides and Agricultural Chemical Manufacturing</c:v>
                </c:pt>
                <c:pt idx="16">
                  <c:v>Cement Manufacturing</c:v>
                </c:pt>
                <c:pt idx="17">
                  <c:v>Consumer Products (Cleaning, Photographic, etc.)</c:v>
                </c:pt>
                <c:pt idx="18">
                  <c:v>Metal Fabrication</c:v>
                </c:pt>
                <c:pt idx="19">
                  <c:v>Inorganic Chemical Manufacturing</c:v>
                </c:pt>
                <c:pt idx="20">
                  <c:v>Petroleum Products Distribution</c:v>
                </c:pt>
              </c:strCache>
            </c:strRef>
          </c:cat>
          <c:val>
            <c:numRef>
              <c:f>table2!$L$3:$L$23</c:f>
              <c:numCache>
                <c:formatCode>General</c:formatCode>
                <c:ptCount val="21"/>
                <c:pt idx="0">
                  <c:v>1422</c:v>
                </c:pt>
                <c:pt idx="1">
                  <c:v>544</c:v>
                </c:pt>
                <c:pt idx="2">
                  <c:v>655</c:v>
                </c:pt>
                <c:pt idx="3">
                  <c:v>372</c:v>
                </c:pt>
                <c:pt idx="4">
                  <c:v>449</c:v>
                </c:pt>
                <c:pt idx="5">
                  <c:v>570</c:v>
                </c:pt>
                <c:pt idx="6">
                  <c:v>1058</c:v>
                </c:pt>
                <c:pt idx="7">
                  <c:v>530</c:v>
                </c:pt>
                <c:pt idx="8">
                  <c:v>261</c:v>
                </c:pt>
                <c:pt idx="9">
                  <c:v>377</c:v>
                </c:pt>
                <c:pt idx="10">
                  <c:v>440</c:v>
                </c:pt>
                <c:pt idx="11">
                  <c:v>266</c:v>
                </c:pt>
                <c:pt idx="12">
                  <c:v>179</c:v>
                </c:pt>
                <c:pt idx="13">
                  <c:v>102</c:v>
                </c:pt>
                <c:pt idx="14">
                  <c:v>183</c:v>
                </c:pt>
                <c:pt idx="15">
                  <c:v>154</c:v>
                </c:pt>
                <c:pt idx="16">
                  <c:v>256</c:v>
                </c:pt>
                <c:pt idx="17">
                  <c:v>181</c:v>
                </c:pt>
                <c:pt idx="18">
                  <c:v>175</c:v>
                </c:pt>
                <c:pt idx="19">
                  <c:v>80</c:v>
                </c:pt>
                <c:pt idx="20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4B-4CF0-AF87-CAB6E4E744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866168"/>
        <c:axId val="529875680"/>
      </c:barChart>
      <c:catAx>
        <c:axId val="529866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29875680"/>
        <c:crosses val="autoZero"/>
        <c:auto val="1"/>
        <c:lblAlgn val="ctr"/>
        <c:lblOffset val="100"/>
        <c:noMultiLvlLbl val="0"/>
      </c:catAx>
      <c:valAx>
        <c:axId val="52987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866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table2!$G$2</c:f>
              <c:strCache>
                <c:ptCount val="1"/>
                <c:pt idx="0">
                  <c:v>Heavy_Metal_HAPs (LB)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Electric Utilities</c:v>
                </c:pt>
                <c:pt idx="1">
                  <c:v>Air Transportation</c:v>
                </c:pt>
                <c:pt idx="2">
                  <c:v>Iron and Steel Production</c:v>
                </c:pt>
                <c:pt idx="3">
                  <c:v>Petroleum Refining</c:v>
                </c:pt>
                <c:pt idx="4">
                  <c:v>Non-Ferrous Metals Production</c:v>
                </c:pt>
                <c:pt idx="5">
                  <c:v>Inorganic Chemical Manufacturing</c:v>
                </c:pt>
                <c:pt idx="6">
                  <c:v>Transportation Equipment Auto and Light Duty Truck</c:v>
                </c:pt>
                <c:pt idx="7">
                  <c:v>Mineral Processing</c:v>
                </c:pt>
                <c:pt idx="8">
                  <c:v>Coke Ovens</c:v>
                </c:pt>
                <c:pt idx="9">
                  <c:v>Metal Fabrication</c:v>
                </c:pt>
                <c:pt idx="10">
                  <c:v>Cement Manufacturing</c:v>
                </c:pt>
                <c:pt idx="11">
                  <c:v>Pulp and Paper Industry</c:v>
                </c:pt>
                <c:pt idx="12">
                  <c:v>Iron and Steel Foundries</c:v>
                </c:pt>
                <c:pt idx="13">
                  <c:v>Organic Chemical Manufacturing</c:v>
                </c:pt>
                <c:pt idx="14">
                  <c:v>Glass Manufacturing</c:v>
                </c:pt>
                <c:pt idx="15">
                  <c:v>Transportation Equipment Ship/Boat Building &amp; Repair</c:v>
                </c:pt>
                <c:pt idx="16">
                  <c:v>Business Activities</c:v>
                </c:pt>
                <c:pt idx="17">
                  <c:v>Transportation Equipment Aerospace Industry</c:v>
                </c:pt>
                <c:pt idx="18">
                  <c:v>Waste Treatment and Disposal</c:v>
                </c:pt>
                <c:pt idx="19">
                  <c:v>Building Products Manufacturing</c:v>
                </c:pt>
                <c:pt idx="20">
                  <c:v>Plastic and Metal Parts Manufacturing</c:v>
                </c:pt>
              </c:strCache>
            </c:strRef>
          </c:cat>
          <c:val>
            <c:numRef>
              <c:f>table2!$G$3:$G$23</c:f>
              <c:numCache>
                <c:formatCode>0</c:formatCode>
                <c:ptCount val="21"/>
                <c:pt idx="0">
                  <c:v>127029.76456829171</c:v>
                </c:pt>
                <c:pt idx="1">
                  <c:v>122776.7046425403</c:v>
                </c:pt>
                <c:pt idx="2">
                  <c:v>110756.80697375129</c:v>
                </c:pt>
                <c:pt idx="3">
                  <c:v>99736.236418277767</c:v>
                </c:pt>
                <c:pt idx="4">
                  <c:v>91643.107567005994</c:v>
                </c:pt>
                <c:pt idx="5">
                  <c:v>48966.397922331635</c:v>
                </c:pt>
                <c:pt idx="6">
                  <c:v>36095.370594442691</c:v>
                </c:pt>
                <c:pt idx="7">
                  <c:v>33740.105662963921</c:v>
                </c:pt>
                <c:pt idx="8">
                  <c:v>29716.321061336424</c:v>
                </c:pt>
                <c:pt idx="9">
                  <c:v>26233.007358587365</c:v>
                </c:pt>
                <c:pt idx="10">
                  <c:v>25009.707814802179</c:v>
                </c:pt>
                <c:pt idx="11">
                  <c:v>23704.034260182016</c:v>
                </c:pt>
                <c:pt idx="12">
                  <c:v>23233.769662688224</c:v>
                </c:pt>
                <c:pt idx="13">
                  <c:v>20059.448622110143</c:v>
                </c:pt>
                <c:pt idx="14">
                  <c:v>9990.1172699450963</c:v>
                </c:pt>
                <c:pt idx="15">
                  <c:v>7759.1710384335611</c:v>
                </c:pt>
                <c:pt idx="16">
                  <c:v>7100.5413634447759</c:v>
                </c:pt>
                <c:pt idx="17">
                  <c:v>6357.3919427716346</c:v>
                </c:pt>
                <c:pt idx="18">
                  <c:v>5996.8863526947762</c:v>
                </c:pt>
                <c:pt idx="19">
                  <c:v>5187.5464288932289</c:v>
                </c:pt>
                <c:pt idx="20">
                  <c:v>4799.6811771988068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71-4701-8BB9-5A953C2C50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2361480"/>
        <c:axId val="322361808"/>
      </c:barChart>
      <c:catAx>
        <c:axId val="322361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2361808"/>
        <c:crosses val="autoZero"/>
        <c:auto val="1"/>
        <c:lblAlgn val="ctr"/>
        <c:lblOffset val="100"/>
        <c:noMultiLvlLbl val="0"/>
      </c:catAx>
      <c:valAx>
        <c:axId val="32236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361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table2!$L$2</c:f>
              <c:strCache>
                <c:ptCount val="1"/>
                <c:pt idx="0">
                  <c:v>Heavy_Metal_HAPs top20 score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table2!$K$3:$K$23</c:f>
              <c:strCache>
                <c:ptCount val="21"/>
                <c:pt idx="0">
                  <c:v>Electric Utilities</c:v>
                </c:pt>
                <c:pt idx="1">
                  <c:v>Air Transportation</c:v>
                </c:pt>
                <c:pt idx="2">
                  <c:v>Iron and Steel Production</c:v>
                </c:pt>
                <c:pt idx="3">
                  <c:v>Petroleum Refining</c:v>
                </c:pt>
                <c:pt idx="4">
                  <c:v>Non-Ferrous Metals Production</c:v>
                </c:pt>
                <c:pt idx="5">
                  <c:v>Inorganic Chemical Manufacturing</c:v>
                </c:pt>
                <c:pt idx="6">
                  <c:v>Transportation Equipment Auto and Light Duty Truck</c:v>
                </c:pt>
                <c:pt idx="7">
                  <c:v>Mineral Processing</c:v>
                </c:pt>
                <c:pt idx="8">
                  <c:v>Coke Ovens</c:v>
                </c:pt>
                <c:pt idx="9">
                  <c:v>Metal Fabrication</c:v>
                </c:pt>
                <c:pt idx="10">
                  <c:v>Cement Manufacturing</c:v>
                </c:pt>
                <c:pt idx="11">
                  <c:v>Pulp and Paper Industry</c:v>
                </c:pt>
                <c:pt idx="12">
                  <c:v>Iron and Steel Foundries</c:v>
                </c:pt>
                <c:pt idx="13">
                  <c:v>Organic Chemical Manufacturing</c:v>
                </c:pt>
                <c:pt idx="14">
                  <c:v>Glass Manufacturing</c:v>
                </c:pt>
                <c:pt idx="15">
                  <c:v>Transportation Equipment Ship/Boat Building &amp; Repair</c:v>
                </c:pt>
                <c:pt idx="16">
                  <c:v>Business Activities</c:v>
                </c:pt>
                <c:pt idx="17">
                  <c:v>Transportation Equipment Aerospace Industry</c:v>
                </c:pt>
                <c:pt idx="18">
                  <c:v>Waste Treatment and Disposal</c:v>
                </c:pt>
                <c:pt idx="19">
                  <c:v>Building Products Manufacturing</c:v>
                </c:pt>
                <c:pt idx="20">
                  <c:v>Plastic and Metal Parts Manufacturing</c:v>
                </c:pt>
              </c:strCache>
            </c:strRef>
          </c:cat>
          <c:val>
            <c:numRef>
              <c:f>table2!$L$3:$L$23</c:f>
              <c:numCache>
                <c:formatCode>General</c:formatCode>
                <c:ptCount val="21"/>
                <c:pt idx="0">
                  <c:v>1169</c:v>
                </c:pt>
                <c:pt idx="1">
                  <c:v>3286</c:v>
                </c:pt>
                <c:pt idx="2">
                  <c:v>520</c:v>
                </c:pt>
                <c:pt idx="3">
                  <c:v>404</c:v>
                </c:pt>
                <c:pt idx="4">
                  <c:v>1113</c:v>
                </c:pt>
                <c:pt idx="5">
                  <c:v>163</c:v>
                </c:pt>
                <c:pt idx="6">
                  <c:v>169</c:v>
                </c:pt>
                <c:pt idx="7">
                  <c:v>139</c:v>
                </c:pt>
                <c:pt idx="8">
                  <c:v>33</c:v>
                </c:pt>
                <c:pt idx="9">
                  <c:v>391</c:v>
                </c:pt>
                <c:pt idx="10">
                  <c:v>328</c:v>
                </c:pt>
                <c:pt idx="11">
                  <c:v>202</c:v>
                </c:pt>
                <c:pt idx="12">
                  <c:v>241</c:v>
                </c:pt>
                <c:pt idx="13">
                  <c:v>225</c:v>
                </c:pt>
                <c:pt idx="14">
                  <c:v>118</c:v>
                </c:pt>
                <c:pt idx="15">
                  <c:v>83</c:v>
                </c:pt>
                <c:pt idx="16">
                  <c:v>108</c:v>
                </c:pt>
                <c:pt idx="17">
                  <c:v>88</c:v>
                </c:pt>
                <c:pt idx="18">
                  <c:v>79</c:v>
                </c:pt>
                <c:pt idx="19">
                  <c:v>44</c:v>
                </c:pt>
                <c:pt idx="20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49-4C14-A8C4-30FC5D2639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465120"/>
        <c:axId val="556469056"/>
      </c:barChart>
      <c:catAx>
        <c:axId val="55646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56469056"/>
        <c:crosses val="autoZero"/>
        <c:auto val="1"/>
        <c:lblAlgn val="ctr"/>
        <c:lblOffset val="100"/>
        <c:noMultiLvlLbl val="0"/>
      </c:catAx>
      <c:valAx>
        <c:axId val="556469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5646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i="0" baseline="0" dirty="0">
                <a:effectLst/>
              </a:rPr>
              <a:t>CO2e emissions (ton/</a:t>
            </a:r>
            <a:r>
              <a:rPr lang="en-US" sz="1800" b="1" i="0" baseline="0" dirty="0" err="1">
                <a:effectLst/>
              </a:rPr>
              <a:t>yr</a:t>
            </a:r>
            <a:r>
              <a:rPr lang="en-US" sz="1800" b="1" i="0" baseline="0" dirty="0">
                <a:effectLst/>
              </a:rPr>
              <a:t>) from top Sector groups 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0.23620843474524147"/>
          <c:y val="9.43218260705527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table2!$I$2</c:f>
              <c:strCache>
                <c:ptCount val="1"/>
                <c:pt idx="0">
                  <c:v>CO2e (TON)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table2!$A$3:$A$23</c:f>
              <c:strCache>
                <c:ptCount val="21"/>
                <c:pt idx="0">
                  <c:v>Electric Utilities</c:v>
                </c:pt>
                <c:pt idx="1">
                  <c:v>Petroleum Refining</c:v>
                </c:pt>
                <c:pt idx="2">
                  <c:v>Organic Chemical Manufacturing</c:v>
                </c:pt>
                <c:pt idx="3">
                  <c:v>Iron and Steel Production</c:v>
                </c:pt>
                <c:pt idx="4">
                  <c:v>Landfills</c:v>
                </c:pt>
                <c:pt idx="5">
                  <c:v>Cement Manufacturing</c:v>
                </c:pt>
                <c:pt idx="6">
                  <c:v>Air Transportation</c:v>
                </c:pt>
                <c:pt idx="7">
                  <c:v>Pesticides and Agricultural Chemical Manufacturing</c:v>
                </c:pt>
                <c:pt idx="8">
                  <c:v>Coke Ovens</c:v>
                </c:pt>
                <c:pt idx="9">
                  <c:v>Oil and Gas Production and Distribution</c:v>
                </c:pt>
                <c:pt idx="10">
                  <c:v>Pulp and Paper Industry</c:v>
                </c:pt>
                <c:pt idx="11">
                  <c:v>Waste Incineration</c:v>
                </c:pt>
                <c:pt idx="12">
                  <c:v>Mineral Processing</c:v>
                </c:pt>
                <c:pt idx="13">
                  <c:v>Inorganic Chemical Manufacturing</c:v>
                </c:pt>
                <c:pt idx="14">
                  <c:v>Construction and Related Industries</c:v>
                </c:pt>
                <c:pt idx="15">
                  <c:v>Polymers and Resins Production</c:v>
                </c:pt>
                <c:pt idx="16">
                  <c:v>Business Activities</c:v>
                </c:pt>
                <c:pt idx="17">
                  <c:v>Food Products Manufacturing</c:v>
                </c:pt>
                <c:pt idx="18">
                  <c:v>Mining Activities</c:v>
                </c:pt>
                <c:pt idx="19">
                  <c:v>Non-Ferrous Metals Production</c:v>
                </c:pt>
                <c:pt idx="20">
                  <c:v>Waste Treatment and Disposal</c:v>
                </c:pt>
              </c:strCache>
            </c:strRef>
          </c:cat>
          <c:val>
            <c:numRef>
              <c:f>table2!$I$3:$I$23</c:f>
              <c:numCache>
                <c:formatCode>0</c:formatCode>
                <c:ptCount val="21"/>
                <c:pt idx="0">
                  <c:v>485754073.39992809</c:v>
                </c:pt>
                <c:pt idx="1">
                  <c:v>95097997.613732889</c:v>
                </c:pt>
                <c:pt idx="2">
                  <c:v>82521408.47430639</c:v>
                </c:pt>
                <c:pt idx="3">
                  <c:v>33030867.61199474</c:v>
                </c:pt>
                <c:pt idx="4">
                  <c:v>28651639.037148785</c:v>
                </c:pt>
                <c:pt idx="5">
                  <c:v>27859267.62069976</c:v>
                </c:pt>
                <c:pt idx="6">
                  <c:v>18485626.988190737</c:v>
                </c:pt>
                <c:pt idx="7">
                  <c:v>18233480.21298974</c:v>
                </c:pt>
                <c:pt idx="8">
                  <c:v>14570119.245172676</c:v>
                </c:pt>
                <c:pt idx="9">
                  <c:v>12342770.65010236</c:v>
                </c:pt>
                <c:pt idx="10">
                  <c:v>10517197.21912265</c:v>
                </c:pt>
                <c:pt idx="11">
                  <c:v>9825912.8829930332</c:v>
                </c:pt>
                <c:pt idx="12">
                  <c:v>8364045.7709224513</c:v>
                </c:pt>
                <c:pt idx="13">
                  <c:v>5231826.3359826216</c:v>
                </c:pt>
                <c:pt idx="14">
                  <c:v>5161734.6425761282</c:v>
                </c:pt>
                <c:pt idx="15">
                  <c:v>4612128.375231375</c:v>
                </c:pt>
                <c:pt idx="16">
                  <c:v>3506487.8326016921</c:v>
                </c:pt>
                <c:pt idx="17">
                  <c:v>3408089.4848861946</c:v>
                </c:pt>
                <c:pt idx="18">
                  <c:v>2184543.3442776981</c:v>
                </c:pt>
                <c:pt idx="19">
                  <c:v>2165692.081720945</c:v>
                </c:pt>
                <c:pt idx="20">
                  <c:v>1901478.4230240178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6B-4579-B1A1-E1FF050D46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863216"/>
        <c:axId val="529859936"/>
      </c:barChart>
      <c:catAx>
        <c:axId val="52986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29859936"/>
        <c:crosses val="autoZero"/>
        <c:auto val="1"/>
        <c:lblAlgn val="ctr"/>
        <c:lblOffset val="100"/>
        <c:noMultiLvlLbl val="0"/>
      </c:catAx>
      <c:valAx>
        <c:axId val="529859936"/>
        <c:scaling>
          <c:orientation val="minMax"/>
          <c:max val="1250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986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5199DC5-E0E8-41DB-95ED-516A794133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57080F-ECBC-4A40-B667-F6C93C33CA4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5AED-C528-4CA2-A5F1-D8D67381734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7EE382-5C9D-4960-BB9C-0925524079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CBB360-5525-4E44-BC5B-6DB57C670D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16EA2-F6CE-498B-A1B6-BA5BBDD39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90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5B47F-577F-497A-AA60-BAA59A43D53C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5932F-FBD6-4440-AC0F-3B3D67F5C8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18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BAD92F-F22A-4727-B555-C340A4DD36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479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064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3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150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75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896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065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279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65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135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147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171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099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8077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A5E68-CF20-49C0-9291-AF15925695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46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 userDrawn="1"/>
        </p:nvSpPr>
        <p:spPr bwMode="auto">
          <a:xfrm>
            <a:off x="0" y="2033587"/>
            <a:ext cx="12192000" cy="16637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endParaRPr lang="zh-CN" altLang="en-US" sz="4000" b="1" kern="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01311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49707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1439"/>
            <a:ext cx="2743200" cy="60547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1439"/>
            <a:ext cx="8026400" cy="60547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71417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1439"/>
            <a:ext cx="10972800" cy="60547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45851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>
            <a:extLst>
              <a:ext uri="{FF2B5EF4-FFF2-40B4-BE49-F238E27FC236}">
                <a16:creationId xmlns:a16="http://schemas.microsoft.com/office/drawing/2014/main" id="{28DF711E-A957-4C9A-872B-537E488B7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147"/>
            <a:ext cx="10515600" cy="518529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0475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 userDrawn="1"/>
        </p:nvSpPr>
        <p:spPr bwMode="auto">
          <a:xfrm>
            <a:off x="0" y="-1"/>
            <a:ext cx="12192000" cy="764705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endParaRPr lang="zh-CN" altLang="en-US" sz="4000" b="1" kern="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1440"/>
            <a:ext cx="10972800" cy="669103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80728"/>
            <a:ext cx="10972800" cy="5616624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72677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468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48526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5619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1017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210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1442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7086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 userDrawn="1"/>
        </p:nvSpPr>
        <p:spPr bwMode="auto">
          <a:xfrm>
            <a:off x="0" y="-1"/>
            <a:ext cx="12192000" cy="13680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endParaRPr lang="zh-CN" altLang="en-US" sz="4000" b="1" kern="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2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71439"/>
            <a:ext cx="10972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7740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rcc.illinois.edu/CLIMATE/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eady.noaa.gov/HYSPLIT.ph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CE2B698-0BE7-4873-91D4-3CBAF01FF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554" y="2462657"/>
            <a:ext cx="3069570" cy="20988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3999" y="1"/>
            <a:ext cx="9144000" cy="133502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FFFF00"/>
                </a:solidFill>
              </a:rPr>
              <a:t>“</a:t>
            </a:r>
            <a:r>
              <a:rPr lang="en-US" altLang="zh-CN" sz="4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NEXUS” 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Multi-Pollutant Analysis Tool </a:t>
            </a:r>
            <a:b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Development: Status Update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9E0DDC-6B53-4833-AAC6-95682E48F51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33988" y="5643389"/>
            <a:ext cx="9144000" cy="104644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HEID/AQAD Briefing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April 12, 2021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Carey Jang &amp; Beth Landis</a:t>
            </a:r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CAFFCA-E948-49BD-BC86-189A3A0496D5}"/>
              </a:ext>
            </a:extLst>
          </p:cNvPr>
          <p:cNvSpPr txBox="1"/>
          <p:nvPr/>
        </p:nvSpPr>
        <p:spPr>
          <a:xfrm>
            <a:off x="1725536" y="1927595"/>
            <a:ext cx="2821413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914400">
              <a:defRPr/>
            </a:pPr>
            <a:r>
              <a:rPr lang="en-US" sz="2400" b="1" i="1" dirty="0">
                <a:solidFill>
                  <a:srgbClr val="FF0000"/>
                </a:solidFill>
                <a:latin typeface="Calibri"/>
                <a:ea typeface="微软雅黑"/>
              </a:rPr>
              <a:t>Data Viewer Module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9F4318-AF6C-4755-9019-8B0723ECCA1F}"/>
              </a:ext>
            </a:extLst>
          </p:cNvPr>
          <p:cNvSpPr txBox="1"/>
          <p:nvPr/>
        </p:nvSpPr>
        <p:spPr>
          <a:xfrm>
            <a:off x="4794747" y="1907748"/>
            <a:ext cx="2602507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914400">
              <a:defRPr/>
            </a:pPr>
            <a:r>
              <a:rPr lang="en-US" sz="2400" b="1" i="1" dirty="0">
                <a:solidFill>
                  <a:srgbClr val="FF0000"/>
                </a:solidFill>
                <a:latin typeface="Calibri"/>
                <a:ea typeface="微软雅黑"/>
              </a:rPr>
              <a:t>Data Input 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542D98-6667-45ED-BC1D-D1BD6AC7DC74}"/>
              </a:ext>
            </a:extLst>
          </p:cNvPr>
          <p:cNvSpPr txBox="1"/>
          <p:nvPr/>
        </p:nvSpPr>
        <p:spPr>
          <a:xfrm>
            <a:off x="7824410" y="1916892"/>
            <a:ext cx="2706447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914400">
              <a:defRPr/>
            </a:pPr>
            <a:r>
              <a:rPr lang="en-US" sz="2400" b="1" i="1" dirty="0">
                <a:solidFill>
                  <a:srgbClr val="FF0000"/>
                </a:solidFill>
                <a:latin typeface="Calibri"/>
                <a:ea typeface="微软雅黑"/>
              </a:rPr>
              <a:t>Data Query Module</a:t>
            </a: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8D150921-0BB7-4FC2-B610-E15BFC9B0149}"/>
              </a:ext>
            </a:extLst>
          </p:cNvPr>
          <p:cNvSpPr/>
          <p:nvPr/>
        </p:nvSpPr>
        <p:spPr>
          <a:xfrm>
            <a:off x="2036064" y="2761488"/>
            <a:ext cx="338328" cy="5760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dirty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BBFDB7-CA98-430A-BECF-07FA96CCCB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337"/>
          <a:stretch/>
        </p:blipFill>
        <p:spPr>
          <a:xfrm>
            <a:off x="4686004" y="2456251"/>
            <a:ext cx="2839968" cy="21052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1D042D-284D-4A10-9A7D-03255EC2BA7C}"/>
              </a:ext>
            </a:extLst>
          </p:cNvPr>
          <p:cNvSpPr/>
          <p:nvPr/>
        </p:nvSpPr>
        <p:spPr>
          <a:xfrm>
            <a:off x="1954136" y="4657809"/>
            <a:ext cx="8576721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defRPr/>
            </a:pPr>
            <a:r>
              <a:rPr lang="en-US" sz="2000" b="1" dirty="0">
                <a:solidFill>
                  <a:srgbClr val="FF0000"/>
                </a:solidFill>
                <a:latin typeface="Calibri"/>
                <a:ea typeface="微软雅黑"/>
              </a:rPr>
              <a:t>“NEXUS 1.5” </a:t>
            </a:r>
            <a:r>
              <a:rPr lang="en-US" b="1" dirty="0">
                <a:solidFill>
                  <a:prstClr val="black"/>
                </a:solidFill>
                <a:latin typeface="Calibri"/>
                <a:ea typeface="微软雅黑"/>
              </a:rPr>
              <a:t>available on OAQPS’s Shared Drive at:  </a:t>
            </a:r>
            <a:r>
              <a:rPr lang="en-US" b="1" dirty="0">
                <a:solidFill>
                  <a:srgbClr val="0000FF"/>
                </a:solidFill>
                <a:latin typeface="Calibri"/>
                <a:ea typeface="微软雅黑"/>
              </a:rPr>
              <a:t>“</a:t>
            </a:r>
            <a:r>
              <a:rPr lang="en-US" b="1" i="1" dirty="0">
                <a:solidFill>
                  <a:srgbClr val="0000FF"/>
                </a:solidFill>
                <a:latin typeface="Calibri"/>
                <a:ea typeface="微软雅黑"/>
              </a:rPr>
              <a:t>G:\SHARE\NEXUS\NEXUS 1.5\”</a:t>
            </a:r>
          </a:p>
          <a:p>
            <a:pPr defTabSz="914400" fontAlgn="base"/>
            <a:r>
              <a:rPr lang="en-US" sz="2000" dirty="0">
                <a:solidFill>
                  <a:prstClr val="black"/>
                </a:solidFill>
                <a:latin typeface="Calibri"/>
                <a:ea typeface="微软雅黑"/>
              </a:rPr>
              <a:t>    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or at EPA’s new FTP site:</a:t>
            </a:r>
            <a:r>
              <a:rPr lang="en-US" sz="2400" i="1" dirty="0">
                <a:solidFill>
                  <a:srgbClr val="0000FF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 </a:t>
            </a:r>
            <a:r>
              <a:rPr lang="en-US" i="1" u="sng" dirty="0">
                <a:solidFill>
                  <a:srgbClr val="0000FF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ftp://newftp.epa.gov/aqmg/cjang/NEXUS/NEXUS 1.5/</a:t>
            </a:r>
            <a:endParaRPr lang="en-US" sz="2000" i="1" u="sng" dirty="0">
              <a:solidFill>
                <a:srgbClr val="0000FF"/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  <a:p>
            <a:pPr defTabSz="914400" fontAlgn="base">
              <a:defRPr/>
            </a:pPr>
            <a:endParaRPr lang="en-US" b="1" i="1" dirty="0">
              <a:solidFill>
                <a:srgbClr val="0000FF"/>
              </a:solidFill>
              <a:latin typeface="Calibri"/>
              <a:ea typeface="微软雅黑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6DF4EF2-74E0-4A32-B5D3-BB0C08D999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476" y="2478994"/>
            <a:ext cx="2990250" cy="20783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142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Chicago CBSA: </a:t>
            </a:r>
            <a:r>
              <a:rPr lang="en-US" dirty="0">
                <a:solidFill>
                  <a:srgbClr val="FFFF00"/>
                </a:solidFill>
              </a:rPr>
              <a:t>US Steel Gary Works &amp; EJ Screening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45A19D3-7502-42FA-82F3-02C0AD817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206" y="864940"/>
            <a:ext cx="8591550" cy="37338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544855F-BC47-4852-AAB8-177B6E833F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38" t="16067" b="5908"/>
          <a:stretch/>
        </p:blipFill>
        <p:spPr>
          <a:xfrm>
            <a:off x="129741" y="4726136"/>
            <a:ext cx="3941083" cy="1926973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AB713E24-7D5E-4EFD-8148-6F2946646E9D}"/>
              </a:ext>
            </a:extLst>
          </p:cNvPr>
          <p:cNvSpPr txBox="1"/>
          <p:nvPr/>
        </p:nvSpPr>
        <p:spPr>
          <a:xfrm>
            <a:off x="271159" y="6493162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Demographic Index</a:t>
            </a: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6303417C-1742-4ACC-9E0F-435773F9D4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94" t="16209" b="5627"/>
          <a:stretch/>
        </p:blipFill>
        <p:spPr>
          <a:xfrm>
            <a:off x="4160988" y="4759589"/>
            <a:ext cx="3909600" cy="1926973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F9830213-1718-4F4B-B912-4E160A047111}"/>
              </a:ext>
            </a:extLst>
          </p:cNvPr>
          <p:cNvSpPr txBox="1"/>
          <p:nvPr/>
        </p:nvSpPr>
        <p:spPr>
          <a:xfrm>
            <a:off x="4451275" y="6493164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People of Color Population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6D3EB3FA-EA74-471E-B6B8-334B7B16E9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06" t="16162" b="5944"/>
          <a:stretch/>
        </p:blipFill>
        <p:spPr>
          <a:xfrm>
            <a:off x="8181422" y="4759589"/>
            <a:ext cx="3941084" cy="1931656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20AC7B08-5E2E-4362-866B-768421B75F76}"/>
              </a:ext>
            </a:extLst>
          </p:cNvPr>
          <p:cNvSpPr txBox="1"/>
          <p:nvPr/>
        </p:nvSpPr>
        <p:spPr>
          <a:xfrm>
            <a:off x="8294135" y="6493164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 Income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3D5C2CC-68D0-413E-8A80-9B8A22306811}"/>
              </a:ext>
            </a:extLst>
          </p:cNvPr>
          <p:cNvGrpSpPr/>
          <p:nvPr/>
        </p:nvGrpSpPr>
        <p:grpSpPr>
          <a:xfrm>
            <a:off x="2290486" y="5088696"/>
            <a:ext cx="187642" cy="318499"/>
            <a:chOff x="819225" y="2208944"/>
            <a:chExt cx="208191" cy="416912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2799C60-2FDB-4529-A732-6E193DFF676E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C4AF63A5-21D0-44DE-B18B-373506292D46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09472E2-0957-4DDE-B0F5-801D6778F234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3006144-16CF-4ED4-891C-707119C80690}"/>
              </a:ext>
            </a:extLst>
          </p:cNvPr>
          <p:cNvGrpSpPr/>
          <p:nvPr/>
        </p:nvGrpSpPr>
        <p:grpSpPr>
          <a:xfrm>
            <a:off x="10309287" y="5100139"/>
            <a:ext cx="187642" cy="318499"/>
            <a:chOff x="819225" y="2208944"/>
            <a:chExt cx="208191" cy="41691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8ECD9E6-AAEA-4FC9-90CB-59B87174E63F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CDCF1ACB-A890-4C86-B8E7-6AAEA0068BD3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9EACE1D0-5044-4C7B-B306-20832AAA85C5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F2299BD-CF7C-41CF-8D7C-786B3E557C68}"/>
              </a:ext>
            </a:extLst>
          </p:cNvPr>
          <p:cNvGrpSpPr/>
          <p:nvPr/>
        </p:nvGrpSpPr>
        <p:grpSpPr>
          <a:xfrm>
            <a:off x="6262290" y="5100139"/>
            <a:ext cx="187642" cy="318499"/>
            <a:chOff x="819225" y="2208944"/>
            <a:chExt cx="208191" cy="416912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7028856-D7D4-44FA-BD3A-523DA5A2B92C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Isosceles Triangle 87">
              <a:extLst>
                <a:ext uri="{FF2B5EF4-FFF2-40B4-BE49-F238E27FC236}">
                  <a16:creationId xmlns:a16="http://schemas.microsoft.com/office/drawing/2014/main" id="{59A3FAF7-4464-4346-883B-22608E62B1E6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9E6B252-55D5-494C-BF02-E843159C26A3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973FE079-F081-441E-A915-43482A7C64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4365" y="1573414"/>
            <a:ext cx="1800225" cy="2743200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34513C79-45DE-4D78-B535-F7BE0F7641A3}"/>
              </a:ext>
            </a:extLst>
          </p:cNvPr>
          <p:cNvSpPr txBox="1"/>
          <p:nvPr/>
        </p:nvSpPr>
        <p:spPr>
          <a:xfrm>
            <a:off x="9835589" y="981307"/>
            <a:ext cx="2107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National Percentiles</a:t>
            </a:r>
          </a:p>
        </p:txBody>
      </p:sp>
      <p:sp>
        <p:nvSpPr>
          <p:cNvPr id="92" name="Slide Number Placeholder 1">
            <a:extLst>
              <a:ext uri="{FF2B5EF4-FFF2-40B4-BE49-F238E27FC236}">
                <a16:creationId xmlns:a16="http://schemas.microsoft.com/office/drawing/2014/main" id="{BB3EA0B1-878B-431E-9CDB-4A6F5E3AA5A2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10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3EFB3B-29B3-4EE2-904F-02A96C56F8CF}"/>
              </a:ext>
            </a:extLst>
          </p:cNvPr>
          <p:cNvSpPr txBox="1"/>
          <p:nvPr/>
        </p:nvSpPr>
        <p:spPr>
          <a:xfrm>
            <a:off x="7805887" y="885064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B3D92CA-9937-4FA7-8B9A-78F5C2069936}"/>
              </a:ext>
            </a:extLst>
          </p:cNvPr>
          <p:cNvSpPr txBox="1"/>
          <p:nvPr/>
        </p:nvSpPr>
        <p:spPr>
          <a:xfrm>
            <a:off x="129741" y="4723137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7CBE84A-4EA0-4D01-A0C6-0FBE90F8C9B4}"/>
              </a:ext>
            </a:extLst>
          </p:cNvPr>
          <p:cNvSpPr txBox="1"/>
          <p:nvPr/>
        </p:nvSpPr>
        <p:spPr>
          <a:xfrm>
            <a:off x="4160988" y="4759589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A99C287-A602-4C89-9DD8-141892A5BBED}"/>
              </a:ext>
            </a:extLst>
          </p:cNvPr>
          <p:cNvSpPr txBox="1"/>
          <p:nvPr/>
        </p:nvSpPr>
        <p:spPr>
          <a:xfrm>
            <a:off x="8160752" y="4755092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</p:spTree>
    <p:extLst>
      <p:ext uri="{BB962C8B-B14F-4D97-AF65-F5344CB8AC3E}">
        <p14:creationId xmlns:p14="http://schemas.microsoft.com/office/powerpoint/2010/main" val="14208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 3 Example - </a:t>
            </a:r>
            <a:r>
              <a:rPr lang="en-US" dirty="0">
                <a:solidFill>
                  <a:srgbClr val="FFFF00"/>
                </a:solidFill>
              </a:rPr>
              <a:t>Pittsburgh CBSA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BA065A-D345-4E58-9E77-78DCF5A59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14" y="1181342"/>
            <a:ext cx="11702171" cy="5085644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5FA86BCC-7484-4907-9305-749C7CE576AC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39183-D37C-4459-9207-E55AB37883FD}"/>
              </a:ext>
            </a:extLst>
          </p:cNvPr>
          <p:cNvSpPr txBox="1"/>
          <p:nvPr/>
        </p:nvSpPr>
        <p:spPr>
          <a:xfrm>
            <a:off x="5233064" y="6425659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259153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8" y="71440"/>
            <a:ext cx="12151112" cy="669103"/>
          </a:xfrm>
        </p:spPr>
        <p:txBody>
          <a:bodyPr/>
          <a:lstStyle/>
          <a:p>
            <a:r>
              <a:rPr lang="en-US" dirty="0"/>
              <a:t>Pittsburgh CBSA:  </a:t>
            </a:r>
            <a:r>
              <a:rPr lang="en-US" dirty="0">
                <a:solidFill>
                  <a:srgbClr val="FFFF00"/>
                </a:solidFill>
              </a:rPr>
              <a:t>Top Emission Sources</a:t>
            </a: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E19CABE5-8EF6-4EBD-9F71-0A98E67AEB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35" b="12195"/>
          <a:stretch/>
        </p:blipFill>
        <p:spPr>
          <a:xfrm>
            <a:off x="331769" y="823873"/>
            <a:ext cx="11541512" cy="6021659"/>
          </a:xfrm>
          <a:prstGeom prst="rect">
            <a:avLst/>
          </a:prstGeom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id="{36169209-9E02-4A79-80DB-93012D030908}"/>
              </a:ext>
            </a:extLst>
          </p:cNvPr>
          <p:cNvSpPr/>
          <p:nvPr/>
        </p:nvSpPr>
        <p:spPr>
          <a:xfrm>
            <a:off x="463952" y="2428739"/>
            <a:ext cx="1900881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A7104F3B-617D-4469-95C8-5D0619B6EF71}"/>
              </a:ext>
            </a:extLst>
          </p:cNvPr>
          <p:cNvSpPr/>
          <p:nvPr/>
        </p:nvSpPr>
        <p:spPr>
          <a:xfrm>
            <a:off x="4267735" y="2428738"/>
            <a:ext cx="1828265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CB0F724-42E1-4D56-BB60-F7CC5B1A855C}"/>
              </a:ext>
            </a:extLst>
          </p:cNvPr>
          <p:cNvSpPr/>
          <p:nvPr/>
        </p:nvSpPr>
        <p:spPr>
          <a:xfrm>
            <a:off x="6180811" y="2908829"/>
            <a:ext cx="1848068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DA48172-37F3-42EC-95BF-06DA4F541CCE}"/>
              </a:ext>
            </a:extLst>
          </p:cNvPr>
          <p:cNvSpPr/>
          <p:nvPr/>
        </p:nvSpPr>
        <p:spPr>
          <a:xfrm>
            <a:off x="8060606" y="2428737"/>
            <a:ext cx="1848068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EA7203F-A20D-4DDD-8425-DADCCA9F5CE2}"/>
              </a:ext>
            </a:extLst>
          </p:cNvPr>
          <p:cNvSpPr/>
          <p:nvPr/>
        </p:nvSpPr>
        <p:spPr>
          <a:xfrm>
            <a:off x="463952" y="2908828"/>
            <a:ext cx="1900949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2BDD1C9-C58C-4CC7-A19A-A183B005E8D9}"/>
              </a:ext>
            </a:extLst>
          </p:cNvPr>
          <p:cNvSpPr/>
          <p:nvPr/>
        </p:nvSpPr>
        <p:spPr>
          <a:xfrm>
            <a:off x="2386152" y="2908828"/>
            <a:ext cx="1881583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29458CE-D053-46FA-82A6-9F50C7A15D8B}"/>
              </a:ext>
            </a:extLst>
          </p:cNvPr>
          <p:cNvSpPr/>
          <p:nvPr/>
        </p:nvSpPr>
        <p:spPr>
          <a:xfrm>
            <a:off x="4299229" y="3382185"/>
            <a:ext cx="1796772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25C324CA-17B7-454C-8397-D65DFA156E36}"/>
              </a:ext>
            </a:extLst>
          </p:cNvPr>
          <p:cNvSpPr/>
          <p:nvPr/>
        </p:nvSpPr>
        <p:spPr>
          <a:xfrm>
            <a:off x="6180810" y="4363331"/>
            <a:ext cx="1848067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887E4E7D-B42C-4011-B42F-9311CE149621}"/>
              </a:ext>
            </a:extLst>
          </p:cNvPr>
          <p:cNvSpPr/>
          <p:nvPr/>
        </p:nvSpPr>
        <p:spPr>
          <a:xfrm>
            <a:off x="8060607" y="2892405"/>
            <a:ext cx="1848067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5101C69B-A5C2-4094-9A33-2DE8A32FFD76}"/>
              </a:ext>
            </a:extLst>
          </p:cNvPr>
          <p:cNvSpPr/>
          <p:nvPr/>
        </p:nvSpPr>
        <p:spPr>
          <a:xfrm>
            <a:off x="9908674" y="6300961"/>
            <a:ext cx="1848067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D642A5A-03D9-42B0-B379-BAAF7A72F694}"/>
              </a:ext>
            </a:extLst>
          </p:cNvPr>
          <p:cNvSpPr/>
          <p:nvPr/>
        </p:nvSpPr>
        <p:spPr>
          <a:xfrm>
            <a:off x="463952" y="3393334"/>
            <a:ext cx="1900949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1DBF09B-79B0-4DBD-9D47-3D54A0AFAAE5}"/>
              </a:ext>
            </a:extLst>
          </p:cNvPr>
          <p:cNvSpPr/>
          <p:nvPr/>
        </p:nvSpPr>
        <p:spPr>
          <a:xfrm>
            <a:off x="4283482" y="5336434"/>
            <a:ext cx="1828265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7F09C45C-AB59-4941-98D8-FB60FC1F5C1A}"/>
              </a:ext>
            </a:extLst>
          </p:cNvPr>
          <p:cNvSpPr/>
          <p:nvPr/>
        </p:nvSpPr>
        <p:spPr>
          <a:xfrm>
            <a:off x="6180812" y="3382184"/>
            <a:ext cx="1848065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0B00B901-7BBA-4728-A400-A570FD52DCD0}"/>
              </a:ext>
            </a:extLst>
          </p:cNvPr>
          <p:cNvSpPr/>
          <p:nvPr/>
        </p:nvSpPr>
        <p:spPr>
          <a:xfrm>
            <a:off x="8060609" y="3382183"/>
            <a:ext cx="1848065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DF3D9C24-DFCA-4D02-94D6-0629DD4970EE}"/>
              </a:ext>
            </a:extLst>
          </p:cNvPr>
          <p:cNvSpPr/>
          <p:nvPr/>
        </p:nvSpPr>
        <p:spPr>
          <a:xfrm>
            <a:off x="463952" y="3877840"/>
            <a:ext cx="1900949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11CCD373-B637-4C69-AC53-6755B27D10D9}"/>
              </a:ext>
            </a:extLst>
          </p:cNvPr>
          <p:cNvSpPr/>
          <p:nvPr/>
        </p:nvSpPr>
        <p:spPr>
          <a:xfrm>
            <a:off x="4277977" y="2892405"/>
            <a:ext cx="1833771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20224C9E-13ED-4841-B37A-568E39E5F177}"/>
              </a:ext>
            </a:extLst>
          </p:cNvPr>
          <p:cNvSpPr/>
          <p:nvPr/>
        </p:nvSpPr>
        <p:spPr>
          <a:xfrm>
            <a:off x="6180810" y="3855539"/>
            <a:ext cx="1833771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7DC81FBA-5716-41EA-9C84-CD2D8B28C473}"/>
              </a:ext>
            </a:extLst>
          </p:cNvPr>
          <p:cNvSpPr/>
          <p:nvPr/>
        </p:nvSpPr>
        <p:spPr>
          <a:xfrm>
            <a:off x="8060606" y="3868142"/>
            <a:ext cx="1833771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E37D2DA-8D6D-4309-B4CD-F4756EFB8292}"/>
              </a:ext>
            </a:extLst>
          </p:cNvPr>
          <p:cNvSpPr/>
          <p:nvPr/>
        </p:nvSpPr>
        <p:spPr>
          <a:xfrm>
            <a:off x="485203" y="4362346"/>
            <a:ext cx="1900949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DBEE2ED5-CB3F-4E93-A054-F80675AE4816}"/>
              </a:ext>
            </a:extLst>
          </p:cNvPr>
          <p:cNvSpPr/>
          <p:nvPr/>
        </p:nvSpPr>
        <p:spPr>
          <a:xfrm>
            <a:off x="2398280" y="3868141"/>
            <a:ext cx="1869455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F146A3F-419A-40EC-A8DF-A328FF354909}"/>
              </a:ext>
            </a:extLst>
          </p:cNvPr>
          <p:cNvSpPr/>
          <p:nvPr/>
        </p:nvSpPr>
        <p:spPr>
          <a:xfrm>
            <a:off x="4299229" y="4357922"/>
            <a:ext cx="1828265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0215517-602F-4474-A627-CF99E1C7E00F}"/>
              </a:ext>
            </a:extLst>
          </p:cNvPr>
          <p:cNvSpPr/>
          <p:nvPr/>
        </p:nvSpPr>
        <p:spPr>
          <a:xfrm>
            <a:off x="6180810" y="2414636"/>
            <a:ext cx="1848065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3A59EB6C-844D-41D3-BEB5-C92913899498}"/>
              </a:ext>
            </a:extLst>
          </p:cNvPr>
          <p:cNvSpPr/>
          <p:nvPr/>
        </p:nvSpPr>
        <p:spPr>
          <a:xfrm>
            <a:off x="8060609" y="5329849"/>
            <a:ext cx="1848065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B4CA8DF3-9A4E-4401-8F6F-5ABF65C47B9F}"/>
              </a:ext>
            </a:extLst>
          </p:cNvPr>
          <p:cNvSpPr/>
          <p:nvPr/>
        </p:nvSpPr>
        <p:spPr>
          <a:xfrm>
            <a:off x="463917" y="5326941"/>
            <a:ext cx="1900949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975FEFF3-5D02-4B6E-BD86-5BE21EEC85EC}"/>
              </a:ext>
            </a:extLst>
          </p:cNvPr>
          <p:cNvSpPr/>
          <p:nvPr/>
        </p:nvSpPr>
        <p:spPr>
          <a:xfrm>
            <a:off x="2398280" y="5826142"/>
            <a:ext cx="1869455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0243DD2E-4210-45A9-BF19-A10C0AD7DB15}"/>
              </a:ext>
            </a:extLst>
          </p:cNvPr>
          <p:cNvSpPr/>
          <p:nvPr/>
        </p:nvSpPr>
        <p:spPr>
          <a:xfrm>
            <a:off x="4299230" y="3855539"/>
            <a:ext cx="1835556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28C1878B-9550-4369-B798-59D4CF0CAD21}"/>
              </a:ext>
            </a:extLst>
          </p:cNvPr>
          <p:cNvSpPr/>
          <p:nvPr/>
        </p:nvSpPr>
        <p:spPr>
          <a:xfrm>
            <a:off x="6168400" y="5326940"/>
            <a:ext cx="1835556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C5B8C0C-03B8-41FC-8C72-0C3EDC9E5821}"/>
              </a:ext>
            </a:extLst>
          </p:cNvPr>
          <p:cNvSpPr/>
          <p:nvPr/>
        </p:nvSpPr>
        <p:spPr>
          <a:xfrm>
            <a:off x="8060606" y="6301984"/>
            <a:ext cx="1835556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7BEFCE7-BFE8-4850-9934-89CADC9C630A}"/>
              </a:ext>
            </a:extLst>
          </p:cNvPr>
          <p:cNvSpPr/>
          <p:nvPr/>
        </p:nvSpPr>
        <p:spPr>
          <a:xfrm>
            <a:off x="463917" y="5826142"/>
            <a:ext cx="1900881" cy="452517"/>
          </a:xfrm>
          <a:prstGeom prst="rect">
            <a:avLst/>
          </a:prstGeom>
          <a:solidFill>
            <a:sysClr val="windowText" lastClr="000000">
              <a:lumMod val="50000"/>
              <a:lumOff val="50000"/>
              <a:alpha val="4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A1C250DB-8E77-4081-B4A9-51267B0D20F8}"/>
              </a:ext>
            </a:extLst>
          </p:cNvPr>
          <p:cNvSpPr/>
          <p:nvPr/>
        </p:nvSpPr>
        <p:spPr>
          <a:xfrm>
            <a:off x="2386152" y="2434313"/>
            <a:ext cx="1900881" cy="452517"/>
          </a:xfrm>
          <a:prstGeom prst="rect">
            <a:avLst/>
          </a:prstGeom>
          <a:solidFill>
            <a:sysClr val="windowText" lastClr="000000">
              <a:lumMod val="50000"/>
              <a:lumOff val="50000"/>
              <a:alpha val="4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497F92F7-715E-441B-8427-001AFC51F05C}"/>
              </a:ext>
            </a:extLst>
          </p:cNvPr>
          <p:cNvSpPr/>
          <p:nvPr/>
        </p:nvSpPr>
        <p:spPr>
          <a:xfrm>
            <a:off x="6180810" y="4838825"/>
            <a:ext cx="1848065" cy="452517"/>
          </a:xfrm>
          <a:prstGeom prst="rect">
            <a:avLst/>
          </a:prstGeom>
          <a:solidFill>
            <a:sysClr val="windowText" lastClr="000000">
              <a:lumMod val="50000"/>
              <a:lumOff val="50000"/>
              <a:alpha val="4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EFB239DD-849D-43A5-9AF9-B5D3F0E2B0D2}"/>
              </a:ext>
            </a:extLst>
          </p:cNvPr>
          <p:cNvSpPr/>
          <p:nvPr/>
        </p:nvSpPr>
        <p:spPr>
          <a:xfrm>
            <a:off x="9922653" y="2414636"/>
            <a:ext cx="1805395" cy="452517"/>
          </a:xfrm>
          <a:prstGeom prst="rect">
            <a:avLst/>
          </a:prstGeom>
          <a:solidFill>
            <a:sysClr val="windowText" lastClr="000000">
              <a:lumMod val="50000"/>
              <a:lumOff val="50000"/>
              <a:alpha val="40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718C2566-7CCB-4105-B45B-DE6F4984ADE2}"/>
              </a:ext>
            </a:extLst>
          </p:cNvPr>
          <p:cNvSpPr/>
          <p:nvPr/>
        </p:nvSpPr>
        <p:spPr>
          <a:xfrm>
            <a:off x="485202" y="4844643"/>
            <a:ext cx="1879595" cy="452517"/>
          </a:xfrm>
          <a:prstGeom prst="rect">
            <a:avLst/>
          </a:prstGeom>
          <a:solidFill>
            <a:srgbClr val="663300">
              <a:alpha val="40000"/>
            </a:srgbClr>
          </a:solidFill>
          <a:ln w="12700" cap="flat" cmpd="sng" algn="ctr">
            <a:solidFill>
              <a:srgbClr val="66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64A3829-AA4C-4E21-BCB8-A343FCA9668B}"/>
              </a:ext>
            </a:extLst>
          </p:cNvPr>
          <p:cNvSpPr/>
          <p:nvPr/>
        </p:nvSpPr>
        <p:spPr>
          <a:xfrm>
            <a:off x="4273563" y="5822390"/>
            <a:ext cx="1822437" cy="452517"/>
          </a:xfrm>
          <a:prstGeom prst="rect">
            <a:avLst/>
          </a:prstGeom>
          <a:solidFill>
            <a:srgbClr val="663300">
              <a:alpha val="40000"/>
            </a:srgbClr>
          </a:solidFill>
          <a:ln w="12700" cap="flat" cmpd="sng" algn="ctr">
            <a:solidFill>
              <a:srgbClr val="66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8F61430F-91B4-4B73-B3D3-794CCDE0DCBB}"/>
              </a:ext>
            </a:extLst>
          </p:cNvPr>
          <p:cNvSpPr/>
          <p:nvPr/>
        </p:nvSpPr>
        <p:spPr>
          <a:xfrm>
            <a:off x="6168400" y="6300960"/>
            <a:ext cx="1822437" cy="452517"/>
          </a:xfrm>
          <a:prstGeom prst="rect">
            <a:avLst/>
          </a:prstGeom>
          <a:solidFill>
            <a:srgbClr val="663300">
              <a:alpha val="40000"/>
            </a:srgbClr>
          </a:solidFill>
          <a:ln w="12700" cap="flat" cmpd="sng" algn="ctr">
            <a:solidFill>
              <a:srgbClr val="66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Star: 5 Points 152">
            <a:extLst>
              <a:ext uri="{FF2B5EF4-FFF2-40B4-BE49-F238E27FC236}">
                <a16:creationId xmlns:a16="http://schemas.microsoft.com/office/drawing/2014/main" id="{067F8905-90AE-4C7A-9990-9934F938B283}"/>
              </a:ext>
            </a:extLst>
          </p:cNvPr>
          <p:cNvSpPr/>
          <p:nvPr/>
        </p:nvSpPr>
        <p:spPr>
          <a:xfrm>
            <a:off x="7809258" y="5503178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4" name="Star: 5 Points 153">
            <a:extLst>
              <a:ext uri="{FF2B5EF4-FFF2-40B4-BE49-F238E27FC236}">
                <a16:creationId xmlns:a16="http://schemas.microsoft.com/office/drawing/2014/main" id="{6243B6E8-78A1-455A-85A9-4534DDB5AC61}"/>
              </a:ext>
            </a:extLst>
          </p:cNvPr>
          <p:cNvSpPr/>
          <p:nvPr/>
        </p:nvSpPr>
        <p:spPr>
          <a:xfrm>
            <a:off x="7781558" y="2590874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5" name="Star: 5 Points 154">
            <a:extLst>
              <a:ext uri="{FF2B5EF4-FFF2-40B4-BE49-F238E27FC236}">
                <a16:creationId xmlns:a16="http://schemas.microsoft.com/office/drawing/2014/main" id="{B6671DB6-FACE-471A-A4C8-B8C09C2BC5E0}"/>
              </a:ext>
            </a:extLst>
          </p:cNvPr>
          <p:cNvSpPr/>
          <p:nvPr/>
        </p:nvSpPr>
        <p:spPr>
          <a:xfrm>
            <a:off x="7809258" y="4527196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6" name="Star: 5 Points 155">
            <a:extLst>
              <a:ext uri="{FF2B5EF4-FFF2-40B4-BE49-F238E27FC236}">
                <a16:creationId xmlns:a16="http://schemas.microsoft.com/office/drawing/2014/main" id="{E30B739B-CBA8-4B5A-BFFC-D0F96C1BC196}"/>
              </a:ext>
            </a:extLst>
          </p:cNvPr>
          <p:cNvSpPr/>
          <p:nvPr/>
        </p:nvSpPr>
        <p:spPr>
          <a:xfrm>
            <a:off x="7761192" y="6482900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7" name="Star: 5 Points 156">
            <a:extLst>
              <a:ext uri="{FF2B5EF4-FFF2-40B4-BE49-F238E27FC236}">
                <a16:creationId xmlns:a16="http://schemas.microsoft.com/office/drawing/2014/main" id="{3B011EA5-D567-4779-BDFF-31D7F2E09739}"/>
              </a:ext>
            </a:extLst>
          </p:cNvPr>
          <p:cNvSpPr/>
          <p:nvPr/>
        </p:nvSpPr>
        <p:spPr>
          <a:xfrm>
            <a:off x="7781555" y="5993431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Star: 5 Points 157">
            <a:extLst>
              <a:ext uri="{FF2B5EF4-FFF2-40B4-BE49-F238E27FC236}">
                <a16:creationId xmlns:a16="http://schemas.microsoft.com/office/drawing/2014/main" id="{6D3166AE-C980-4F02-8EB4-A6EFC233E6AB}"/>
              </a:ext>
            </a:extLst>
          </p:cNvPr>
          <p:cNvSpPr/>
          <p:nvPr/>
        </p:nvSpPr>
        <p:spPr>
          <a:xfrm>
            <a:off x="7781555" y="3093532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9" name="Star: 5 Points 158">
            <a:extLst>
              <a:ext uri="{FF2B5EF4-FFF2-40B4-BE49-F238E27FC236}">
                <a16:creationId xmlns:a16="http://schemas.microsoft.com/office/drawing/2014/main" id="{C6F25AC4-2C9C-4573-A2DC-F679CEF0BB11}"/>
              </a:ext>
            </a:extLst>
          </p:cNvPr>
          <p:cNvSpPr/>
          <p:nvPr/>
        </p:nvSpPr>
        <p:spPr>
          <a:xfrm>
            <a:off x="7800263" y="3591545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0" name="Star: 5 Points 159">
            <a:extLst>
              <a:ext uri="{FF2B5EF4-FFF2-40B4-BE49-F238E27FC236}">
                <a16:creationId xmlns:a16="http://schemas.microsoft.com/office/drawing/2014/main" id="{E44DFE84-C8C0-4E9F-BE30-915A68FBA311}"/>
              </a:ext>
            </a:extLst>
          </p:cNvPr>
          <p:cNvSpPr/>
          <p:nvPr/>
        </p:nvSpPr>
        <p:spPr>
          <a:xfrm>
            <a:off x="7809257" y="4055802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Star: 5 Points 160">
            <a:extLst>
              <a:ext uri="{FF2B5EF4-FFF2-40B4-BE49-F238E27FC236}">
                <a16:creationId xmlns:a16="http://schemas.microsoft.com/office/drawing/2014/main" id="{39CFF0CC-B540-4E52-9022-54E2FDBA1A2B}"/>
              </a:ext>
            </a:extLst>
          </p:cNvPr>
          <p:cNvSpPr/>
          <p:nvPr/>
        </p:nvSpPr>
        <p:spPr>
          <a:xfrm>
            <a:off x="8465619" y="1716292"/>
            <a:ext cx="133815" cy="100039"/>
          </a:xfrm>
          <a:prstGeom prst="star5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0783DF0E-17C7-404F-B4D4-B32C23CF2FBE}"/>
              </a:ext>
            </a:extLst>
          </p:cNvPr>
          <p:cNvSpPr txBox="1"/>
          <p:nvPr/>
        </p:nvSpPr>
        <p:spPr>
          <a:xfrm>
            <a:off x="8599434" y="1593006"/>
            <a:ext cx="981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EGUs</a:t>
            </a:r>
          </a:p>
        </p:txBody>
      </p:sp>
      <p:sp>
        <p:nvSpPr>
          <p:cNvPr id="163" name="Slide Number Placeholder 1">
            <a:extLst>
              <a:ext uri="{FF2B5EF4-FFF2-40B4-BE49-F238E27FC236}">
                <a16:creationId xmlns:a16="http://schemas.microsoft.com/office/drawing/2014/main" id="{E8C5F52A-6365-4CFB-8212-A74B23EC2D88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12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D8CE8BE2-874F-41B5-B9E0-38EFFC270B0B}"/>
              </a:ext>
            </a:extLst>
          </p:cNvPr>
          <p:cNvSpPr txBox="1"/>
          <p:nvPr/>
        </p:nvSpPr>
        <p:spPr>
          <a:xfrm>
            <a:off x="10147412" y="1337129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2590556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Pittsburgh CBSA:  </a:t>
            </a:r>
            <a:r>
              <a:rPr lang="en-US" dirty="0">
                <a:solidFill>
                  <a:srgbClr val="FFFF00"/>
                </a:solidFill>
              </a:rPr>
              <a:t>Dominated by EGUs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3F96DB-524F-4011-93A0-931BA470B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41" y="1055419"/>
            <a:ext cx="10923317" cy="4747162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E14BDAF8-D8AE-45F3-AAB2-A95B10D8B61F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13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E10946-0156-47D7-AB60-D2D496DA52AF}"/>
              </a:ext>
            </a:extLst>
          </p:cNvPr>
          <p:cNvSpPr txBox="1"/>
          <p:nvPr/>
        </p:nvSpPr>
        <p:spPr>
          <a:xfrm>
            <a:off x="5233064" y="6117457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171234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7D5D7-1F35-43ED-9C32-42C7346CA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Pittsburgh CBSA: </a:t>
            </a:r>
            <a:r>
              <a:rPr lang="en-US" dirty="0">
                <a:solidFill>
                  <a:srgbClr val="FFFF00"/>
                </a:solidFill>
              </a:rPr>
              <a:t>EJ Concerns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FBDA95-7D92-467E-8B4B-79AED9A07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56" y="4102730"/>
            <a:ext cx="3863785" cy="2594344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0B8F03-6E5A-429D-9EA0-816D4A41D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106" y="4090183"/>
            <a:ext cx="3863785" cy="2606891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6F4E1-5D71-418D-B49E-94AC788F1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856" y="4102730"/>
            <a:ext cx="3866749" cy="2594344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7D9F45A-B5C5-4E38-9F71-5E81BCB0664F}"/>
              </a:ext>
            </a:extLst>
          </p:cNvPr>
          <p:cNvGrpSpPr/>
          <p:nvPr/>
        </p:nvGrpSpPr>
        <p:grpSpPr>
          <a:xfrm>
            <a:off x="4371381" y="944151"/>
            <a:ext cx="3449233" cy="2942423"/>
            <a:chOff x="4371383" y="917196"/>
            <a:chExt cx="3449233" cy="294242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F291A9A-A487-4747-8CF2-72F815478E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5367" r="17425" b="7332"/>
            <a:stretch/>
          </p:blipFill>
          <p:spPr>
            <a:xfrm>
              <a:off x="4371383" y="917196"/>
              <a:ext cx="3449233" cy="294242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21918A-31AC-4AB1-8FE4-BE516A336CA4}"/>
                </a:ext>
              </a:extLst>
            </p:cNvPr>
            <p:cNvSpPr/>
            <p:nvPr/>
          </p:nvSpPr>
          <p:spPr bwMode="auto">
            <a:xfrm>
              <a:off x="5744405" y="2208220"/>
              <a:ext cx="532280" cy="43366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8291B6-88DD-4DC4-A76A-20C57CECD133}"/>
              </a:ext>
            </a:extLst>
          </p:cNvPr>
          <p:cNvCxnSpPr>
            <a:stCxn id="8" idx="2"/>
            <a:endCxn id="5" idx="0"/>
          </p:cNvCxnSpPr>
          <p:nvPr/>
        </p:nvCxnSpPr>
        <p:spPr bwMode="auto">
          <a:xfrm flipH="1">
            <a:off x="2099249" y="2668837"/>
            <a:ext cx="3911294" cy="14338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0E0AB3-8999-42F7-9273-AA7E5AFB648C}"/>
              </a:ext>
            </a:extLst>
          </p:cNvPr>
          <p:cNvCxnSpPr>
            <a:cxnSpLocks/>
            <a:stCxn id="8" idx="2"/>
            <a:endCxn id="6" idx="0"/>
          </p:cNvCxnSpPr>
          <p:nvPr/>
        </p:nvCxnSpPr>
        <p:spPr bwMode="auto">
          <a:xfrm>
            <a:off x="6010543" y="2668837"/>
            <a:ext cx="85456" cy="14213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A494670-C279-45C4-B691-7E09D8F4356B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>
            <a:off x="6034300" y="2641882"/>
            <a:ext cx="4059931" cy="14608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6445E336-7E4C-4918-8339-346B982980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978" y="1192769"/>
            <a:ext cx="1800225" cy="27432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E0A32A8-8E5F-4BE6-94EA-B27669270BFD}"/>
              </a:ext>
            </a:extLst>
          </p:cNvPr>
          <p:cNvSpPr txBox="1"/>
          <p:nvPr/>
        </p:nvSpPr>
        <p:spPr>
          <a:xfrm>
            <a:off x="81937" y="907304"/>
            <a:ext cx="2706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National Percentiles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299A83A-DEDE-4045-8EDE-6315F69BA616}"/>
              </a:ext>
            </a:extLst>
          </p:cNvPr>
          <p:cNvSpPr txBox="1"/>
          <p:nvPr/>
        </p:nvSpPr>
        <p:spPr>
          <a:xfrm>
            <a:off x="271159" y="6493162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Demographic Index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9CA631-7241-4BC6-900B-9F56BC2077F6}"/>
              </a:ext>
            </a:extLst>
          </p:cNvPr>
          <p:cNvSpPr txBox="1"/>
          <p:nvPr/>
        </p:nvSpPr>
        <p:spPr>
          <a:xfrm>
            <a:off x="4448885" y="6512408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People of Color Population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777CB6-2F79-4C7C-A4A9-669E93FE07CE}"/>
              </a:ext>
            </a:extLst>
          </p:cNvPr>
          <p:cNvSpPr txBox="1"/>
          <p:nvPr/>
        </p:nvSpPr>
        <p:spPr>
          <a:xfrm>
            <a:off x="8330148" y="6479217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 Income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641EBC5-83F6-427A-951C-5866404FED33}"/>
              </a:ext>
            </a:extLst>
          </p:cNvPr>
          <p:cNvSpPr txBox="1"/>
          <p:nvPr/>
        </p:nvSpPr>
        <p:spPr>
          <a:xfrm>
            <a:off x="1111533" y="4103387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AB4597-5452-44F2-A234-E547099BE2FC}"/>
              </a:ext>
            </a:extLst>
          </p:cNvPr>
          <p:cNvSpPr txBox="1"/>
          <p:nvPr/>
        </p:nvSpPr>
        <p:spPr>
          <a:xfrm>
            <a:off x="5142780" y="4139839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5C4D6B-958C-40A1-B22E-A9CC9EA9CE3C}"/>
              </a:ext>
            </a:extLst>
          </p:cNvPr>
          <p:cNvSpPr txBox="1"/>
          <p:nvPr/>
        </p:nvSpPr>
        <p:spPr>
          <a:xfrm>
            <a:off x="9142544" y="4135342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B58581-B9A5-4006-8CAB-2B4071CE9045}"/>
              </a:ext>
            </a:extLst>
          </p:cNvPr>
          <p:cNvSpPr txBox="1"/>
          <p:nvPr/>
        </p:nvSpPr>
        <p:spPr>
          <a:xfrm>
            <a:off x="6276683" y="944151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E277699-62A8-4731-8048-C22FF7BD77C3}"/>
              </a:ext>
            </a:extLst>
          </p:cNvPr>
          <p:cNvSpPr txBox="1"/>
          <p:nvPr/>
        </p:nvSpPr>
        <p:spPr>
          <a:xfrm>
            <a:off x="8854354" y="1624576"/>
            <a:ext cx="264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 major sources in the downtown area where EJ indicators are highest. Could transport play a role??</a:t>
            </a:r>
          </a:p>
        </p:txBody>
      </p:sp>
    </p:spTree>
    <p:extLst>
      <p:ext uri="{BB962C8B-B14F-4D97-AF65-F5344CB8AC3E}">
        <p14:creationId xmlns:p14="http://schemas.microsoft.com/office/powerpoint/2010/main" val="3853588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9270B1-4C7D-49A8-8F6D-B82EBECC8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595" y="3465493"/>
            <a:ext cx="4422279" cy="32918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3CC9BB-18D7-48A9-B9A0-BBE280BEB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073" y="4025289"/>
            <a:ext cx="5461659" cy="237358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3C40E99-DC57-4509-9C98-33F48F57FE87}"/>
              </a:ext>
            </a:extLst>
          </p:cNvPr>
          <p:cNvGrpSpPr/>
          <p:nvPr/>
        </p:nvGrpSpPr>
        <p:grpSpPr>
          <a:xfrm>
            <a:off x="1203551" y="871149"/>
            <a:ext cx="3863785" cy="2594344"/>
            <a:chOff x="860367" y="928116"/>
            <a:chExt cx="3863785" cy="259434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6B4161F-6B19-4FE5-941C-A7B3E9C2C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0367" y="928116"/>
              <a:ext cx="3863785" cy="2594344"/>
            </a:xfrm>
            <a:prstGeom prst="rect">
              <a:avLst/>
            </a:prstGeom>
            <a:ln w="19050">
              <a:noFill/>
              <a:prstDash val="dash"/>
            </a:ln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B29EFC4-8719-425C-B0EF-9C8E8CA41E92}"/>
                </a:ext>
              </a:extLst>
            </p:cNvPr>
            <p:cNvSpPr/>
            <p:nvPr/>
          </p:nvSpPr>
          <p:spPr bwMode="auto">
            <a:xfrm>
              <a:off x="2749551" y="1327150"/>
              <a:ext cx="731880" cy="635000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6ABA263-CFB5-4C2F-B837-39056DCB0E74}"/>
              </a:ext>
            </a:extLst>
          </p:cNvPr>
          <p:cNvCxnSpPr>
            <a:stCxn id="8" idx="3"/>
            <a:endCxn id="4" idx="1"/>
          </p:cNvCxnSpPr>
          <p:nvPr/>
        </p:nvCxnSpPr>
        <p:spPr bwMode="auto">
          <a:xfrm>
            <a:off x="3824615" y="1587683"/>
            <a:ext cx="2177976" cy="6802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1D497F-DA16-40EA-A2C3-3FA0CD746016}"/>
              </a:ext>
            </a:extLst>
          </p:cNvPr>
          <p:cNvGrpSpPr/>
          <p:nvPr/>
        </p:nvGrpSpPr>
        <p:grpSpPr>
          <a:xfrm>
            <a:off x="6002591" y="898257"/>
            <a:ext cx="3028171" cy="2739299"/>
            <a:chOff x="6002591" y="898257"/>
            <a:chExt cx="3028171" cy="273929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C75314B-6874-4184-9C3C-FFA8DE322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02591" y="898257"/>
              <a:ext cx="3028171" cy="2739299"/>
            </a:xfrm>
            <a:prstGeom prst="rect">
              <a:avLst/>
            </a:prstGeom>
            <a:ln w="15875">
              <a:solidFill>
                <a:schemeClr val="tx1"/>
              </a:solidFill>
              <a:prstDash val="dash"/>
            </a:ln>
          </p:spPr>
        </p:pic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id="{75DEE2DA-63F6-4776-B9C1-11BFDF146F38}"/>
                </a:ext>
              </a:extLst>
            </p:cNvPr>
            <p:cNvSpPr/>
            <p:nvPr/>
          </p:nvSpPr>
          <p:spPr bwMode="auto">
            <a:xfrm>
              <a:off x="7441175" y="1872754"/>
              <a:ext cx="151002" cy="172207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8BBFA27-11E3-4AC5-BEA0-830400909B19}"/>
              </a:ext>
            </a:extLst>
          </p:cNvPr>
          <p:cNvSpPr txBox="1"/>
          <p:nvPr/>
        </p:nvSpPr>
        <p:spPr>
          <a:xfrm>
            <a:off x="9362114" y="989901"/>
            <a:ext cx="25166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Lincoln Park community top 95-100% for demographic index, people of color &amp; low income. Could they be impacted by transport? Predominate winds from NW/W/SW. There are facilities upwind…</a:t>
            </a: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F256BC3-ADE5-48D7-B101-6A6DB85B2EFD}"/>
              </a:ext>
            </a:extLst>
          </p:cNvPr>
          <p:cNvSpPr/>
          <p:nvPr/>
        </p:nvSpPr>
        <p:spPr bwMode="auto">
          <a:xfrm>
            <a:off x="9211112" y="1042172"/>
            <a:ext cx="151002" cy="172207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FF3300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181DBF4-E922-4918-B3D1-7D24F31F4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38"/>
            <a:ext cx="10972800" cy="668337"/>
          </a:xfrm>
        </p:spPr>
        <p:txBody>
          <a:bodyPr/>
          <a:lstStyle/>
          <a:p>
            <a:r>
              <a:rPr lang="en-US" dirty="0"/>
              <a:t>Pittsburgh CBSA: </a:t>
            </a:r>
            <a:r>
              <a:rPr lang="en-US" dirty="0">
                <a:solidFill>
                  <a:srgbClr val="FFFF00"/>
                </a:solidFill>
              </a:rPr>
              <a:t>EJ Concerns 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3E87E6-BBA1-430D-ADFB-3DAB35FC3C62}"/>
              </a:ext>
            </a:extLst>
          </p:cNvPr>
          <p:cNvSpPr txBox="1"/>
          <p:nvPr/>
        </p:nvSpPr>
        <p:spPr>
          <a:xfrm>
            <a:off x="2304784" y="827472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DFD9EF-EF3E-4515-8FF0-CE03AF356928}"/>
              </a:ext>
            </a:extLst>
          </p:cNvPr>
          <p:cNvSpPr txBox="1"/>
          <p:nvPr/>
        </p:nvSpPr>
        <p:spPr>
          <a:xfrm>
            <a:off x="7636245" y="6442676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E4B99D-3047-4545-A439-328AAC4C82ED}"/>
              </a:ext>
            </a:extLst>
          </p:cNvPr>
          <p:cNvSpPr/>
          <p:nvPr/>
        </p:nvSpPr>
        <p:spPr>
          <a:xfrm>
            <a:off x="410675" y="661250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Generated in MRCC’s Application Tools Environment (</a:t>
            </a:r>
            <a:r>
              <a:rPr lang="en-US" sz="1200" dirty="0">
                <a:hlinkClick r:id="rId6"/>
              </a:rPr>
              <a:t>cli-MATE</a:t>
            </a:r>
            <a:r>
              <a:rPr lang="en-US" sz="1200" dirty="0"/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884816-B164-47C2-8793-E50FF7BDE4C6}"/>
              </a:ext>
            </a:extLst>
          </p:cNvPr>
          <p:cNvSpPr txBox="1"/>
          <p:nvPr/>
        </p:nvSpPr>
        <p:spPr>
          <a:xfrm>
            <a:off x="6540600" y="886729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</p:spTree>
    <p:extLst>
      <p:ext uri="{BB962C8B-B14F-4D97-AF65-F5344CB8AC3E}">
        <p14:creationId xmlns:p14="http://schemas.microsoft.com/office/powerpoint/2010/main" val="39631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083183-F1FE-4C4F-9A58-A63623F75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01" y="972144"/>
            <a:ext cx="3248989" cy="402336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B6B2CA5-8863-4BA2-A808-6ECF999ADBF9}"/>
              </a:ext>
            </a:extLst>
          </p:cNvPr>
          <p:cNvGrpSpPr/>
          <p:nvPr/>
        </p:nvGrpSpPr>
        <p:grpSpPr>
          <a:xfrm>
            <a:off x="3768226" y="1371066"/>
            <a:ext cx="8185673" cy="3624438"/>
            <a:chOff x="3768226" y="1729882"/>
            <a:chExt cx="8185673" cy="362443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EC69A87-68EE-4C79-8550-1F77E557D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8226" y="1729882"/>
              <a:ext cx="8185673" cy="3624438"/>
            </a:xfrm>
            <a:prstGeom prst="rect">
              <a:avLst/>
            </a:prstGeom>
          </p:spPr>
        </p:pic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CD33E627-BB25-4C6E-907C-B18D87790641}"/>
                </a:ext>
              </a:extLst>
            </p:cNvPr>
            <p:cNvSpPr/>
            <p:nvPr/>
          </p:nvSpPr>
          <p:spPr bwMode="auto">
            <a:xfrm>
              <a:off x="10548953" y="4067992"/>
              <a:ext cx="151002" cy="172207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2402FCCE-7313-4F13-801B-D884374BF19F}"/>
              </a:ext>
            </a:extLst>
          </p:cNvPr>
          <p:cNvSpPr/>
          <p:nvPr/>
        </p:nvSpPr>
        <p:spPr>
          <a:xfrm>
            <a:off x="9996710" y="5117602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Lincoln Park </a:t>
            </a:r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BBFDCEAB-6746-487E-AD1A-5BEAB42EE2C6}"/>
              </a:ext>
            </a:extLst>
          </p:cNvPr>
          <p:cNvSpPr/>
          <p:nvPr/>
        </p:nvSpPr>
        <p:spPr bwMode="auto">
          <a:xfrm>
            <a:off x="9845708" y="5216164"/>
            <a:ext cx="151002" cy="172207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FF3300"/>
              </a:solidFill>
              <a:effectLst/>
              <a:latin typeface="Arial" charset="0"/>
              <a:ea typeface="宋体" pitchFamily="2" charset="-122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1151B33-48D2-44EA-B642-921DDB7651D0}"/>
              </a:ext>
            </a:extLst>
          </p:cNvPr>
          <p:cNvCxnSpPr>
            <a:cxnSpLocks/>
          </p:cNvCxnSpPr>
          <p:nvPr/>
        </p:nvCxnSpPr>
        <p:spPr bwMode="auto">
          <a:xfrm>
            <a:off x="5312780" y="3183285"/>
            <a:ext cx="162045" cy="23036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53DFE97-BAB5-4037-B179-92EC4E66D7F0}"/>
              </a:ext>
            </a:extLst>
          </p:cNvPr>
          <p:cNvSpPr txBox="1"/>
          <p:nvPr/>
        </p:nvSpPr>
        <p:spPr>
          <a:xfrm>
            <a:off x="2689743" y="5862706"/>
            <a:ext cx="7859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Backtrajectory</a:t>
            </a:r>
            <a:r>
              <a:rPr lang="en-US" dirty="0"/>
              <a:t> passes right over W.H. </a:t>
            </a:r>
            <a:r>
              <a:rPr lang="en-US" dirty="0" err="1"/>
              <a:t>Sammis</a:t>
            </a:r>
            <a:r>
              <a:rPr lang="en-US" dirty="0"/>
              <a:t> Plant (EGU) in Ohio..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42BDD0F-FABF-4232-B5F0-CCFA127E6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01" y="71438"/>
            <a:ext cx="11811145" cy="668337"/>
          </a:xfrm>
        </p:spPr>
        <p:txBody>
          <a:bodyPr/>
          <a:lstStyle/>
          <a:p>
            <a:r>
              <a:rPr lang="en-US" sz="2800" dirty="0"/>
              <a:t>Pittsburgh CBSA: </a:t>
            </a:r>
            <a:r>
              <a:rPr lang="en-US" sz="2800" dirty="0">
                <a:solidFill>
                  <a:srgbClr val="FFFF00"/>
                </a:solidFill>
              </a:rPr>
              <a:t>Potential Impacts to Lincoln Park Community</a:t>
            </a:r>
            <a:endParaRPr lang="en-US" sz="2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8A6ADB-122D-4803-900A-DB2D56A48BE0}"/>
              </a:ext>
            </a:extLst>
          </p:cNvPr>
          <p:cNvSpPr/>
          <p:nvPr/>
        </p:nvSpPr>
        <p:spPr>
          <a:xfrm>
            <a:off x="474330" y="5073984"/>
            <a:ext cx="27765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Generated in NOAA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sz="1400" dirty="0"/>
              <a:t>s </a:t>
            </a:r>
            <a:r>
              <a:rPr lang="en-US" sz="1400" dirty="0">
                <a:hlinkClick r:id="rId4"/>
              </a:rPr>
              <a:t>HYSPLIT</a:t>
            </a:r>
            <a:endParaRPr 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D37725-F9A1-48A2-BAF7-8A4EF2FECBC1}"/>
              </a:ext>
            </a:extLst>
          </p:cNvPr>
          <p:cNvSpPr txBox="1"/>
          <p:nvPr/>
        </p:nvSpPr>
        <p:spPr>
          <a:xfrm>
            <a:off x="9686018" y="1469629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3535334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0361E-8D66-4D0D-AD69-D407FDB5C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Pittsburgh CBSA: </a:t>
            </a:r>
            <a:r>
              <a:rPr lang="en-US" dirty="0">
                <a:solidFill>
                  <a:srgbClr val="FFFF00"/>
                </a:solidFill>
              </a:rPr>
              <a:t>W.H. </a:t>
            </a:r>
            <a:r>
              <a:rPr lang="en-US" dirty="0" err="1">
                <a:solidFill>
                  <a:srgbClr val="FFFF00"/>
                </a:solidFill>
              </a:rPr>
              <a:t>Sammis</a:t>
            </a:r>
            <a:r>
              <a:rPr lang="en-US" dirty="0">
                <a:solidFill>
                  <a:srgbClr val="FFFF00"/>
                </a:solidFill>
              </a:rPr>
              <a:t> Plant EGU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BE1193-E802-4380-BD57-B27BBE3CB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88" y="1211007"/>
            <a:ext cx="3137841" cy="40942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33CC2-BF3C-40DC-8A10-62E9FF2F6B98}"/>
              </a:ext>
            </a:extLst>
          </p:cNvPr>
          <p:cNvSpPr txBox="1"/>
          <p:nvPr/>
        </p:nvSpPr>
        <p:spPr>
          <a:xfrm>
            <a:off x="416688" y="6052416"/>
            <a:ext cx="1097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Sammis</a:t>
            </a:r>
            <a:r>
              <a:rPr lang="en-US" dirty="0"/>
              <a:t> Plant (EGU) is a top NOx &amp; VOC emitter for the area. Could it lead to higher concentrations of O</a:t>
            </a:r>
            <a:r>
              <a:rPr lang="en-US" baseline="-25000" dirty="0"/>
              <a:t>3</a:t>
            </a:r>
            <a:r>
              <a:rPr lang="en-US" dirty="0"/>
              <a:t> downwind in the Lincoln Park Community?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6FDD5A-0446-46ED-8686-03E335472528}"/>
              </a:ext>
            </a:extLst>
          </p:cNvPr>
          <p:cNvGrpSpPr/>
          <p:nvPr/>
        </p:nvGrpSpPr>
        <p:grpSpPr>
          <a:xfrm>
            <a:off x="3294071" y="838176"/>
            <a:ext cx="8440324" cy="5116606"/>
            <a:chOff x="3284830" y="848095"/>
            <a:chExt cx="7366324" cy="461515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742913-7211-4EAE-BD17-49C9CFA6FA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167" b="12195"/>
            <a:stretch/>
          </p:blipFill>
          <p:spPr>
            <a:xfrm>
              <a:off x="3284830" y="848095"/>
              <a:ext cx="7366324" cy="4615155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FAC43A-64E4-4DD9-967D-D2FE0FB94A1B}"/>
                </a:ext>
              </a:extLst>
            </p:cNvPr>
            <p:cNvSpPr/>
            <p:nvPr/>
          </p:nvSpPr>
          <p:spPr>
            <a:xfrm>
              <a:off x="3393704" y="3532476"/>
              <a:ext cx="1432940" cy="37976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75D104B-4CFD-48B7-A956-0E9789DDA266}"/>
                </a:ext>
              </a:extLst>
            </p:cNvPr>
            <p:cNvSpPr/>
            <p:nvPr/>
          </p:nvSpPr>
          <p:spPr>
            <a:xfrm>
              <a:off x="4826644" y="3155672"/>
              <a:ext cx="1432940" cy="376804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19076C8-44AB-4700-B966-9225F457F398}"/>
                </a:ext>
              </a:extLst>
            </p:cNvPr>
            <p:cNvSpPr/>
            <p:nvPr/>
          </p:nvSpPr>
          <p:spPr>
            <a:xfrm>
              <a:off x="6329183" y="3532476"/>
              <a:ext cx="1432940" cy="37976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9C3E73-DD91-4EFF-B997-DA2691FB3E1F}"/>
                </a:ext>
              </a:extLst>
            </p:cNvPr>
            <p:cNvSpPr/>
            <p:nvPr/>
          </p:nvSpPr>
          <p:spPr>
            <a:xfrm>
              <a:off x="7762123" y="2036226"/>
              <a:ext cx="1432940" cy="37976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BB2284-F482-4FD6-8A93-E022A99DABE1}"/>
                </a:ext>
              </a:extLst>
            </p:cNvPr>
            <p:cNvSpPr/>
            <p:nvPr/>
          </p:nvSpPr>
          <p:spPr>
            <a:xfrm>
              <a:off x="9218213" y="4286848"/>
              <a:ext cx="1432940" cy="37976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094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 6 Example – </a:t>
            </a:r>
            <a:r>
              <a:rPr lang="en-US" dirty="0">
                <a:solidFill>
                  <a:srgbClr val="FFFF00"/>
                </a:solidFill>
              </a:rPr>
              <a:t>Houston CBSA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C1C8EB-3E91-4E5E-B7F7-141705FA4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19" y="1082598"/>
            <a:ext cx="11313561" cy="4916758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96CF1E8-20CD-4B2E-BD52-4FC0675C0A8B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18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C9AF13-459D-4D2A-81EC-442FA729D9B8}"/>
              </a:ext>
            </a:extLst>
          </p:cNvPr>
          <p:cNvSpPr txBox="1"/>
          <p:nvPr/>
        </p:nvSpPr>
        <p:spPr>
          <a:xfrm>
            <a:off x="5233064" y="6200348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420246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Houston CBSA: </a:t>
            </a:r>
            <a:r>
              <a:rPr lang="en-US" dirty="0">
                <a:solidFill>
                  <a:srgbClr val="FFFF00"/>
                </a:solidFill>
              </a:rPr>
              <a:t>Top Emission Sources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0BF39A02-331C-42E6-9C4A-507610B902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18" b="12195"/>
          <a:stretch/>
        </p:blipFill>
        <p:spPr>
          <a:xfrm>
            <a:off x="256478" y="800939"/>
            <a:ext cx="11519210" cy="6021659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49EC902D-F7C4-44D6-83E3-5AF280714B73}"/>
              </a:ext>
            </a:extLst>
          </p:cNvPr>
          <p:cNvSpPr/>
          <p:nvPr/>
        </p:nvSpPr>
        <p:spPr>
          <a:xfrm>
            <a:off x="405161" y="2394367"/>
            <a:ext cx="1900881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05B6503-856B-4568-B605-703CB1140CA6}"/>
              </a:ext>
            </a:extLst>
          </p:cNvPr>
          <p:cNvSpPr/>
          <p:nvPr/>
        </p:nvSpPr>
        <p:spPr>
          <a:xfrm>
            <a:off x="4195120" y="2394366"/>
            <a:ext cx="1911381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01AC980-B574-4BB7-A6FE-DE55A05F5EFC}"/>
              </a:ext>
            </a:extLst>
          </p:cNvPr>
          <p:cNvSpPr/>
          <p:nvPr/>
        </p:nvSpPr>
        <p:spPr>
          <a:xfrm>
            <a:off x="6106501" y="2394365"/>
            <a:ext cx="1868014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24C0916-F63F-4DEA-9A82-3D036F994579}"/>
              </a:ext>
            </a:extLst>
          </p:cNvPr>
          <p:cNvSpPr/>
          <p:nvPr/>
        </p:nvSpPr>
        <p:spPr>
          <a:xfrm>
            <a:off x="7998249" y="3359251"/>
            <a:ext cx="1799714" cy="452517"/>
          </a:xfrm>
          <a:prstGeom prst="rect">
            <a:avLst/>
          </a:prstGeom>
          <a:solidFill>
            <a:srgbClr val="4472C4">
              <a:alpha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A7F3E07-62F4-46CD-A498-1A7E476DF031}"/>
              </a:ext>
            </a:extLst>
          </p:cNvPr>
          <p:cNvSpPr/>
          <p:nvPr/>
        </p:nvSpPr>
        <p:spPr>
          <a:xfrm>
            <a:off x="416313" y="2876699"/>
            <a:ext cx="1889730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3A289AC-449F-4408-BB06-39FAC6F2F7A8}"/>
              </a:ext>
            </a:extLst>
          </p:cNvPr>
          <p:cNvSpPr/>
          <p:nvPr/>
        </p:nvSpPr>
        <p:spPr>
          <a:xfrm>
            <a:off x="2316542" y="2394364"/>
            <a:ext cx="1889730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E15FFDC-E772-4D44-A166-5905E43C31E0}"/>
              </a:ext>
            </a:extLst>
          </p:cNvPr>
          <p:cNvSpPr/>
          <p:nvPr/>
        </p:nvSpPr>
        <p:spPr>
          <a:xfrm>
            <a:off x="4222734" y="2888457"/>
            <a:ext cx="1873266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CB25CEA-D803-4EF9-A480-A6134A8DB959}"/>
              </a:ext>
            </a:extLst>
          </p:cNvPr>
          <p:cNvSpPr/>
          <p:nvPr/>
        </p:nvSpPr>
        <p:spPr>
          <a:xfrm>
            <a:off x="6101249" y="2888456"/>
            <a:ext cx="1873266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D28A2CC-D0C9-4FFB-B4FB-348722934B56}"/>
              </a:ext>
            </a:extLst>
          </p:cNvPr>
          <p:cNvSpPr/>
          <p:nvPr/>
        </p:nvSpPr>
        <p:spPr>
          <a:xfrm>
            <a:off x="7974515" y="2394363"/>
            <a:ext cx="1823448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3B65068-A122-4447-8F7D-1CBF06999CAA}"/>
              </a:ext>
            </a:extLst>
          </p:cNvPr>
          <p:cNvSpPr/>
          <p:nvPr/>
        </p:nvSpPr>
        <p:spPr>
          <a:xfrm>
            <a:off x="9832590" y="2394361"/>
            <a:ext cx="1823448" cy="452517"/>
          </a:xfrm>
          <a:prstGeom prst="rect">
            <a:avLst/>
          </a:prstGeom>
          <a:solidFill>
            <a:srgbClr val="ED7D31">
              <a:alpha val="40000"/>
            </a:srgbClr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AC71E27-20D1-457B-85B6-6053CAA0C035}"/>
              </a:ext>
            </a:extLst>
          </p:cNvPr>
          <p:cNvSpPr/>
          <p:nvPr/>
        </p:nvSpPr>
        <p:spPr>
          <a:xfrm>
            <a:off x="405094" y="3852895"/>
            <a:ext cx="1889730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5701C0E-F6AB-40DA-947C-9E1EBA77AF1F}"/>
              </a:ext>
            </a:extLst>
          </p:cNvPr>
          <p:cNvSpPr/>
          <p:nvPr/>
        </p:nvSpPr>
        <p:spPr>
          <a:xfrm>
            <a:off x="2310932" y="3369190"/>
            <a:ext cx="1900949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1EFB93F-979F-4C52-98C1-1AFD6544CBF0}"/>
              </a:ext>
            </a:extLst>
          </p:cNvPr>
          <p:cNvSpPr/>
          <p:nvPr/>
        </p:nvSpPr>
        <p:spPr>
          <a:xfrm>
            <a:off x="4222735" y="3359251"/>
            <a:ext cx="1873266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4583717-2EEC-4BE5-85D7-6D0A08BDDB28}"/>
              </a:ext>
            </a:extLst>
          </p:cNvPr>
          <p:cNvSpPr/>
          <p:nvPr/>
        </p:nvSpPr>
        <p:spPr>
          <a:xfrm>
            <a:off x="6096000" y="4825709"/>
            <a:ext cx="1873266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76512B3-B8A4-4197-9A6E-00103ED50222}"/>
              </a:ext>
            </a:extLst>
          </p:cNvPr>
          <p:cNvSpPr/>
          <p:nvPr/>
        </p:nvSpPr>
        <p:spPr>
          <a:xfrm>
            <a:off x="9832590" y="2876699"/>
            <a:ext cx="1823448" cy="452517"/>
          </a:xfrm>
          <a:prstGeom prst="rect">
            <a:avLst/>
          </a:prstGeom>
          <a:solidFill>
            <a:srgbClr val="70AD47">
              <a:alpha val="40000"/>
            </a:srgb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69516A2-224A-4C10-A91E-FE3ADF21E5CD}"/>
              </a:ext>
            </a:extLst>
          </p:cNvPr>
          <p:cNvSpPr/>
          <p:nvPr/>
        </p:nvSpPr>
        <p:spPr>
          <a:xfrm>
            <a:off x="415594" y="4328238"/>
            <a:ext cx="1889729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9AA08BC-B956-4638-9538-935DB0458A67}"/>
              </a:ext>
            </a:extLst>
          </p:cNvPr>
          <p:cNvSpPr/>
          <p:nvPr/>
        </p:nvSpPr>
        <p:spPr>
          <a:xfrm>
            <a:off x="2305323" y="2869707"/>
            <a:ext cx="1900949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8517F72-F158-43C2-9352-526FC4171790}"/>
              </a:ext>
            </a:extLst>
          </p:cNvPr>
          <p:cNvSpPr/>
          <p:nvPr/>
        </p:nvSpPr>
        <p:spPr>
          <a:xfrm>
            <a:off x="4222735" y="4828159"/>
            <a:ext cx="1873266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F2EB387-29D9-4FDA-800B-EF792D2C0D45}"/>
              </a:ext>
            </a:extLst>
          </p:cNvPr>
          <p:cNvSpPr/>
          <p:nvPr/>
        </p:nvSpPr>
        <p:spPr>
          <a:xfrm>
            <a:off x="6103875" y="3359251"/>
            <a:ext cx="1873266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393E81A-6218-4E74-96B1-3C8E560D462F}"/>
              </a:ext>
            </a:extLst>
          </p:cNvPr>
          <p:cNvSpPr/>
          <p:nvPr/>
        </p:nvSpPr>
        <p:spPr>
          <a:xfrm>
            <a:off x="9832590" y="5298104"/>
            <a:ext cx="1823448" cy="452517"/>
          </a:xfrm>
          <a:prstGeom prst="rect">
            <a:avLst/>
          </a:prstGeom>
          <a:solidFill>
            <a:srgbClr val="FFC000">
              <a:alpha val="4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224ABD1E-4529-4C43-A46A-E4D828303F37}"/>
              </a:ext>
            </a:extLst>
          </p:cNvPr>
          <p:cNvSpPr/>
          <p:nvPr/>
        </p:nvSpPr>
        <p:spPr>
          <a:xfrm>
            <a:off x="393875" y="5796708"/>
            <a:ext cx="1900949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8BAC978-A940-48D4-A7DC-808CE80C31C1}"/>
              </a:ext>
            </a:extLst>
          </p:cNvPr>
          <p:cNvSpPr/>
          <p:nvPr/>
        </p:nvSpPr>
        <p:spPr>
          <a:xfrm>
            <a:off x="6082158" y="5796708"/>
            <a:ext cx="1900949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6E326D77-1834-4011-961D-B77266BE7E9E}"/>
              </a:ext>
            </a:extLst>
          </p:cNvPr>
          <p:cNvSpPr/>
          <p:nvPr/>
        </p:nvSpPr>
        <p:spPr>
          <a:xfrm>
            <a:off x="7998249" y="2876699"/>
            <a:ext cx="1823449" cy="452517"/>
          </a:xfrm>
          <a:prstGeom prst="rect">
            <a:avLst/>
          </a:prstGeom>
          <a:solidFill>
            <a:srgbClr val="FF0000">
              <a:alpha val="4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D749718-1264-4178-936E-D35EC2FE380B}"/>
              </a:ext>
            </a:extLst>
          </p:cNvPr>
          <p:cNvSpPr/>
          <p:nvPr/>
        </p:nvSpPr>
        <p:spPr>
          <a:xfrm>
            <a:off x="2321785" y="6293905"/>
            <a:ext cx="1900949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8063D8E5-6132-46C8-BF9B-A6E7592BA52B}"/>
              </a:ext>
            </a:extLst>
          </p:cNvPr>
          <p:cNvSpPr/>
          <p:nvPr/>
        </p:nvSpPr>
        <p:spPr>
          <a:xfrm>
            <a:off x="4222735" y="3842955"/>
            <a:ext cx="1873266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5C7BC5C3-EB5B-4647-A56C-F47AFFDFE0BD}"/>
              </a:ext>
            </a:extLst>
          </p:cNvPr>
          <p:cNvSpPr/>
          <p:nvPr/>
        </p:nvSpPr>
        <p:spPr>
          <a:xfrm>
            <a:off x="6095999" y="6284237"/>
            <a:ext cx="1873266" cy="452517"/>
          </a:xfrm>
          <a:prstGeom prst="rect">
            <a:avLst/>
          </a:prstGeom>
          <a:solidFill>
            <a:srgbClr val="7030A0">
              <a:alpha val="40000"/>
            </a:srgbClr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Slide Number Placeholder 1">
            <a:extLst>
              <a:ext uri="{FF2B5EF4-FFF2-40B4-BE49-F238E27FC236}">
                <a16:creationId xmlns:a16="http://schemas.microsoft.com/office/drawing/2014/main" id="{1DFEABEC-0A5D-4BF6-A588-82BA3A0E0D09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19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DE39E6E-A344-4A37-BE61-7109281A9C69}"/>
              </a:ext>
            </a:extLst>
          </p:cNvPr>
          <p:cNvSpPr txBox="1"/>
          <p:nvPr/>
        </p:nvSpPr>
        <p:spPr>
          <a:xfrm>
            <a:off x="10049819" y="1274237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4269764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D52DC-5D3D-4A7E-B04E-4CB600A08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1144F-31E7-4ACE-833F-F707465CE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Feedback from OAQPS/SMT Briefing</a:t>
            </a:r>
          </a:p>
          <a:p>
            <a:r>
              <a:rPr lang="en-US" dirty="0"/>
              <a:t>NEXUS Updates</a:t>
            </a:r>
          </a:p>
          <a:p>
            <a:pPr lvl="1"/>
            <a:r>
              <a:rPr lang="en-US" dirty="0"/>
              <a:t>Metrics (Toxics)</a:t>
            </a:r>
          </a:p>
          <a:p>
            <a:pPr lvl="1"/>
            <a:r>
              <a:rPr lang="en-US" dirty="0"/>
              <a:t>2017 Data</a:t>
            </a:r>
          </a:p>
          <a:p>
            <a:r>
              <a:rPr lang="en-US" dirty="0"/>
              <a:t>Ranking of Highest Risk Areas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Region 5 - Chicago</a:t>
            </a:r>
          </a:p>
          <a:p>
            <a:pPr lvl="1"/>
            <a:r>
              <a:rPr lang="en-US" dirty="0"/>
              <a:t>Region 3 - Pittsburgh</a:t>
            </a:r>
          </a:p>
          <a:p>
            <a:pPr lvl="1"/>
            <a:r>
              <a:rPr lang="en-US" dirty="0"/>
              <a:t>Region 6 – Houston</a:t>
            </a:r>
          </a:p>
          <a:p>
            <a:pPr lvl="1"/>
            <a:r>
              <a:rPr lang="en-US" dirty="0"/>
              <a:t>NAA – Atlanta</a:t>
            </a:r>
          </a:p>
          <a:p>
            <a:pPr lvl="1"/>
            <a:r>
              <a:rPr lang="en-US" dirty="0"/>
              <a:t>Advance Area – Louisville</a:t>
            </a:r>
          </a:p>
          <a:p>
            <a:pPr lvl="1"/>
            <a:r>
              <a:rPr lang="en-US" dirty="0"/>
              <a:t>Multi-pollutant Proximity Based Module</a:t>
            </a:r>
          </a:p>
          <a:p>
            <a:r>
              <a:rPr lang="en-US" dirty="0"/>
              <a:t>Next Steps / Issues for Discussion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07D34BC-FCC9-4DB3-9168-CFA5BEF897C1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99219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Houston CBSA: </a:t>
            </a:r>
            <a:r>
              <a:rPr lang="en-US" dirty="0">
                <a:solidFill>
                  <a:srgbClr val="FFFF00"/>
                </a:solidFill>
              </a:rPr>
              <a:t>Baytown Chemical Plant &amp; Refinery</a:t>
            </a: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973FE079-F081-441E-A915-43482A7C6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4365" y="1573414"/>
            <a:ext cx="1800225" cy="2743200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34513C79-45DE-4D78-B535-F7BE0F7641A3}"/>
              </a:ext>
            </a:extLst>
          </p:cNvPr>
          <p:cNvSpPr txBox="1"/>
          <p:nvPr/>
        </p:nvSpPr>
        <p:spPr>
          <a:xfrm>
            <a:off x="9835589" y="981307"/>
            <a:ext cx="2107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National Percentiles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9EDFCBD-4B56-450E-9DB8-7EC2F2813E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06" t="16118" r="13903" b="5457"/>
          <a:stretch/>
        </p:blipFill>
        <p:spPr>
          <a:xfrm>
            <a:off x="482486" y="4671532"/>
            <a:ext cx="3355745" cy="20309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E1CB9DB-A932-470A-A5C2-8F0FE8E6DF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13" t="16118" r="12935" b="5457"/>
          <a:stretch/>
        </p:blipFill>
        <p:spPr>
          <a:xfrm>
            <a:off x="8353770" y="4671531"/>
            <a:ext cx="3511494" cy="205031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678B5B0-C7D7-483F-9555-58C3899B83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369" t="16118" r="13995" b="5457"/>
          <a:stretch/>
        </p:blipFill>
        <p:spPr>
          <a:xfrm>
            <a:off x="4423985" y="4671532"/>
            <a:ext cx="3344030" cy="203093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226A488-BE6B-462A-BE4E-6170F45FF06B}"/>
              </a:ext>
            </a:extLst>
          </p:cNvPr>
          <p:cNvGrpSpPr/>
          <p:nvPr/>
        </p:nvGrpSpPr>
        <p:grpSpPr>
          <a:xfrm>
            <a:off x="5806766" y="5226072"/>
            <a:ext cx="187642" cy="318499"/>
            <a:chOff x="819225" y="2208944"/>
            <a:chExt cx="208191" cy="41691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62A47F6-3FFE-4AE1-837D-9C9FEC99D22E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EB87044-4FAC-4E70-8AA6-34608DC862C8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5BC5B94-AFE7-4462-A7F0-919D55CACDA9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0CA411F-33EE-4BC0-916B-730F068BDF52}"/>
              </a:ext>
            </a:extLst>
          </p:cNvPr>
          <p:cNvGrpSpPr/>
          <p:nvPr/>
        </p:nvGrpSpPr>
        <p:grpSpPr>
          <a:xfrm>
            <a:off x="1847418" y="5179919"/>
            <a:ext cx="187642" cy="318499"/>
            <a:chOff x="819225" y="2208944"/>
            <a:chExt cx="208191" cy="41691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0965C56-8F53-4A66-A714-6372FB213BB7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B20F9D5-966D-4D23-B49A-7F1407FD7B01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228F20A-4F0A-45B8-A34D-0C2DCBEFAFDB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7856310-AD5B-4721-89C2-495C99411168}"/>
              </a:ext>
            </a:extLst>
          </p:cNvPr>
          <p:cNvGrpSpPr/>
          <p:nvPr/>
        </p:nvGrpSpPr>
        <p:grpSpPr>
          <a:xfrm>
            <a:off x="2005849" y="5484146"/>
            <a:ext cx="187642" cy="318499"/>
            <a:chOff x="819225" y="2208944"/>
            <a:chExt cx="208191" cy="41691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55AC4DA-9247-43CE-8F12-4374F7DB3DD1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8C74250A-AF2C-4870-B5F5-CA954E183076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4896E0A-54E9-4461-A90C-4F728A396FD1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C117EDB-DABC-4013-8D99-F1F92425EBEE}"/>
              </a:ext>
            </a:extLst>
          </p:cNvPr>
          <p:cNvGrpSpPr/>
          <p:nvPr/>
        </p:nvGrpSpPr>
        <p:grpSpPr>
          <a:xfrm>
            <a:off x="5951148" y="5491900"/>
            <a:ext cx="187642" cy="318499"/>
            <a:chOff x="819225" y="2208944"/>
            <a:chExt cx="208191" cy="4169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2AE167D-4D57-4C6A-B3E2-675AC56C69F9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B039E933-467C-4A2A-BEE2-1A521A0612C1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F07F2FD-FBB0-46B2-A76E-D5B2B28A1CA2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7CC2083-27FC-40F6-BC13-BFE87B8B6892}"/>
              </a:ext>
            </a:extLst>
          </p:cNvPr>
          <p:cNvGrpSpPr/>
          <p:nvPr/>
        </p:nvGrpSpPr>
        <p:grpSpPr>
          <a:xfrm>
            <a:off x="9829144" y="5250558"/>
            <a:ext cx="187642" cy="318499"/>
            <a:chOff x="819225" y="2208944"/>
            <a:chExt cx="208191" cy="41691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BA5B058-5B71-44AD-B972-783FB4447332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Isosceles Triangle 46">
              <a:extLst>
                <a:ext uri="{FF2B5EF4-FFF2-40B4-BE49-F238E27FC236}">
                  <a16:creationId xmlns:a16="http://schemas.microsoft.com/office/drawing/2014/main" id="{B17197D2-73F9-4E19-B3FE-F1BEF89C733A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FB4E400-3254-406A-A5E5-09A2A8EA8BE4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9B3ACFB-9A39-4418-9559-35B9BD37FE86}"/>
              </a:ext>
            </a:extLst>
          </p:cNvPr>
          <p:cNvGrpSpPr/>
          <p:nvPr/>
        </p:nvGrpSpPr>
        <p:grpSpPr>
          <a:xfrm>
            <a:off x="9982599" y="5517974"/>
            <a:ext cx="187642" cy="318499"/>
            <a:chOff x="819225" y="2208944"/>
            <a:chExt cx="208191" cy="41691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E8473E8-FB55-4D9E-B0FC-515FB97C5A2D}"/>
                </a:ext>
              </a:extLst>
            </p:cNvPr>
            <p:cNvSpPr/>
            <p:nvPr/>
          </p:nvSpPr>
          <p:spPr>
            <a:xfrm>
              <a:off x="819225" y="2208944"/>
              <a:ext cx="208191" cy="277402"/>
            </a:xfrm>
            <a:prstGeom prst="ellips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51962A83-7AF0-4B77-9619-0D06B5AC305F}"/>
                </a:ext>
              </a:extLst>
            </p:cNvPr>
            <p:cNvSpPr/>
            <p:nvPr/>
          </p:nvSpPr>
          <p:spPr>
            <a:xfrm rot="10800000">
              <a:off x="821376" y="2348454"/>
              <a:ext cx="206039" cy="277402"/>
            </a:xfrm>
            <a:prstGeom prst="triangle">
              <a:avLst/>
            </a:prstGeom>
            <a:solidFill>
              <a:srgbClr val="D94234"/>
            </a:solidFill>
            <a:ln>
              <a:solidFill>
                <a:srgbClr val="D94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3CE145A-C980-4AE7-9B20-D5C1B504A65C}"/>
                </a:ext>
              </a:extLst>
            </p:cNvPr>
            <p:cNvSpPr/>
            <p:nvPr/>
          </p:nvSpPr>
          <p:spPr>
            <a:xfrm>
              <a:off x="889790" y="2301410"/>
              <a:ext cx="67060" cy="9246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0E2E1806-0298-4926-9A75-4937431225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4039" y="864448"/>
            <a:ext cx="8591550" cy="37338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08F927E4-73EE-4AC6-B64F-A22123FB7348}"/>
              </a:ext>
            </a:extLst>
          </p:cNvPr>
          <p:cNvSpPr txBox="1"/>
          <p:nvPr/>
        </p:nvSpPr>
        <p:spPr>
          <a:xfrm>
            <a:off x="4186595" y="2909830"/>
            <a:ext cx="1484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Baytown Refinery (Petroleum)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06C8793-0DFF-4D75-BDFF-287AFF1A384E}"/>
              </a:ext>
            </a:extLst>
          </p:cNvPr>
          <p:cNvSpPr txBox="1"/>
          <p:nvPr/>
        </p:nvSpPr>
        <p:spPr>
          <a:xfrm>
            <a:off x="3344440" y="2013350"/>
            <a:ext cx="1684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Baytown Olefins Plant (Chemical Plant)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B713E24-7D5E-4EFD-8148-6F2946646E9D}"/>
              </a:ext>
            </a:extLst>
          </p:cNvPr>
          <p:cNvSpPr txBox="1"/>
          <p:nvPr/>
        </p:nvSpPr>
        <p:spPr>
          <a:xfrm>
            <a:off x="271159" y="6493162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Demographic Index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830213-1718-4F4B-B912-4E160A047111}"/>
              </a:ext>
            </a:extLst>
          </p:cNvPr>
          <p:cNvSpPr txBox="1"/>
          <p:nvPr/>
        </p:nvSpPr>
        <p:spPr>
          <a:xfrm>
            <a:off x="4451275" y="6493164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People of Color Population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0AC7B08-5E2E-4362-866B-768421B75F76}"/>
              </a:ext>
            </a:extLst>
          </p:cNvPr>
          <p:cNvSpPr txBox="1"/>
          <p:nvPr/>
        </p:nvSpPr>
        <p:spPr>
          <a:xfrm>
            <a:off x="8294135" y="6493164"/>
            <a:ext cx="371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Low Income</a:t>
            </a:r>
          </a:p>
        </p:txBody>
      </p:sp>
      <p:sp>
        <p:nvSpPr>
          <p:cNvPr id="56" name="Slide Number Placeholder 1">
            <a:extLst>
              <a:ext uri="{FF2B5EF4-FFF2-40B4-BE49-F238E27FC236}">
                <a16:creationId xmlns:a16="http://schemas.microsoft.com/office/drawing/2014/main" id="{9FC2BA4E-C07E-4F73-B1BE-44DA8A8A2E84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20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27A81B1-EF3D-4234-9A77-1D6D5184DE75}"/>
              </a:ext>
            </a:extLst>
          </p:cNvPr>
          <p:cNvSpPr txBox="1"/>
          <p:nvPr/>
        </p:nvSpPr>
        <p:spPr>
          <a:xfrm>
            <a:off x="8109720" y="857402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90EDBB-48BA-411C-9925-36D11ADAAFCE}"/>
              </a:ext>
            </a:extLst>
          </p:cNvPr>
          <p:cNvSpPr txBox="1"/>
          <p:nvPr/>
        </p:nvSpPr>
        <p:spPr>
          <a:xfrm>
            <a:off x="482486" y="4670100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DDEECCB-508A-4A73-9976-50EC66E782C4}"/>
              </a:ext>
            </a:extLst>
          </p:cNvPr>
          <p:cNvSpPr txBox="1"/>
          <p:nvPr/>
        </p:nvSpPr>
        <p:spPr>
          <a:xfrm>
            <a:off x="4418128" y="4674042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BF9EB5C-A076-4FF7-9882-FD4B5BF255CC}"/>
              </a:ext>
            </a:extLst>
          </p:cNvPr>
          <p:cNvSpPr txBox="1"/>
          <p:nvPr/>
        </p:nvSpPr>
        <p:spPr>
          <a:xfrm>
            <a:off x="8353769" y="4680551"/>
            <a:ext cx="1952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EJSCREEN</a:t>
            </a:r>
          </a:p>
        </p:txBody>
      </p:sp>
    </p:spTree>
    <p:extLst>
      <p:ext uri="{BB962C8B-B14F-4D97-AF65-F5344CB8AC3E}">
        <p14:creationId xmlns:p14="http://schemas.microsoft.com/office/powerpoint/2010/main" val="3679484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BB147-1D5E-4CC5-8181-19C80FB2B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NAA Example - </a:t>
            </a:r>
            <a:r>
              <a:rPr lang="en-US" altLang="zh-CN" dirty="0">
                <a:solidFill>
                  <a:srgbClr val="FFFF00"/>
                </a:solidFill>
              </a:rPr>
              <a:t>Atlanta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80128C-D826-45B7-817F-ACCFAB3AC4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7"/>
          <a:stretch/>
        </p:blipFill>
        <p:spPr>
          <a:xfrm>
            <a:off x="1524000" y="857250"/>
            <a:ext cx="9144000" cy="46987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59A6A8-8F34-454A-8F5D-0E249344B8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65" r="27391"/>
          <a:stretch/>
        </p:blipFill>
        <p:spPr>
          <a:xfrm>
            <a:off x="6751983" y="3820169"/>
            <a:ext cx="3707297" cy="2879075"/>
          </a:xfrm>
          <a:prstGeom prst="rect">
            <a:avLst/>
          </a:prstGeom>
          <a:ln w="25400">
            <a:solidFill>
              <a:srgbClr val="000532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9023929-98C2-4637-8FA7-38C6AE443DEF}"/>
              </a:ext>
            </a:extLst>
          </p:cNvPr>
          <p:cNvSpPr/>
          <p:nvPr/>
        </p:nvSpPr>
        <p:spPr bwMode="auto">
          <a:xfrm>
            <a:off x="4595191" y="3429001"/>
            <a:ext cx="1808922" cy="1699861"/>
          </a:xfrm>
          <a:prstGeom prst="rect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FF3300"/>
              </a:solidFill>
              <a:latin typeface="Arial" charset="0"/>
              <a:ea typeface="宋体" pitchFamily="2" charset="-122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8F1344-61A1-4EDF-B5E9-7DCBB45469E9}"/>
              </a:ext>
            </a:extLst>
          </p:cNvPr>
          <p:cNvCxnSpPr>
            <a:cxnSpLocks/>
          </p:cNvCxnSpPr>
          <p:nvPr/>
        </p:nvCxnSpPr>
        <p:spPr bwMode="auto">
          <a:xfrm>
            <a:off x="6404114" y="5128861"/>
            <a:ext cx="347869" cy="157038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36A208B-2C2F-45A5-A122-EA02936ECFB3}"/>
              </a:ext>
            </a:extLst>
          </p:cNvPr>
          <p:cNvSpPr/>
          <p:nvPr/>
        </p:nvSpPr>
        <p:spPr>
          <a:xfrm>
            <a:off x="1623391" y="5555975"/>
            <a:ext cx="502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 maps above were generated for the Atlanta CBSA (2014 O</a:t>
            </a:r>
            <a:r>
              <a:rPr lang="en-US" baseline="-25000" dirty="0"/>
              <a:t>3</a:t>
            </a:r>
            <a:r>
              <a:rPr lang="en-US" dirty="0"/>
              <a:t> NAA), using the data query module. The top 10 Gas &amp; VOC HAPS emission sources are plotted.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D4ED3A1A-CC60-4883-B3D9-1F0CF29127D5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305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54B2D-F8BD-48D2-B86F-A10E350B2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NAA Example - </a:t>
            </a:r>
            <a:r>
              <a:rPr lang="en-US" altLang="zh-CN" dirty="0">
                <a:solidFill>
                  <a:srgbClr val="FFFF00"/>
                </a:solidFill>
              </a:rPr>
              <a:t>Atlanta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EF669F-359E-4F69-B6F0-CF1DC4605B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49"/>
          <a:stretch/>
        </p:blipFill>
        <p:spPr>
          <a:xfrm>
            <a:off x="1524000" y="857251"/>
            <a:ext cx="9144000" cy="48478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98DDA2-408E-4F2F-B3C7-0EC7A54FB8C8}"/>
              </a:ext>
            </a:extLst>
          </p:cNvPr>
          <p:cNvSpPr/>
          <p:nvPr/>
        </p:nvSpPr>
        <p:spPr bwMode="auto">
          <a:xfrm>
            <a:off x="1637015" y="2007097"/>
            <a:ext cx="1402522" cy="3786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25C26B-0090-4655-9B7E-F4723E193F09}"/>
              </a:ext>
            </a:extLst>
          </p:cNvPr>
          <p:cNvSpPr/>
          <p:nvPr/>
        </p:nvSpPr>
        <p:spPr bwMode="auto">
          <a:xfrm>
            <a:off x="4477397" y="2391128"/>
            <a:ext cx="1422400" cy="3758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076D25-72DA-4996-9A04-215916957BD9}"/>
              </a:ext>
            </a:extLst>
          </p:cNvPr>
          <p:cNvSpPr/>
          <p:nvPr/>
        </p:nvSpPr>
        <p:spPr bwMode="auto">
          <a:xfrm>
            <a:off x="5915258" y="2007097"/>
            <a:ext cx="1422400" cy="3758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663F60-D4B3-4010-9477-2754FF5276A6}"/>
              </a:ext>
            </a:extLst>
          </p:cNvPr>
          <p:cNvSpPr/>
          <p:nvPr/>
        </p:nvSpPr>
        <p:spPr bwMode="auto">
          <a:xfrm>
            <a:off x="7317780" y="2007097"/>
            <a:ext cx="1422400" cy="3758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703EDD-705D-439A-A33F-103446B4329A}"/>
              </a:ext>
            </a:extLst>
          </p:cNvPr>
          <p:cNvSpPr/>
          <p:nvPr/>
        </p:nvSpPr>
        <p:spPr bwMode="auto">
          <a:xfrm>
            <a:off x="1637015" y="2382901"/>
            <a:ext cx="1402522" cy="375804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235C2D-7EA9-4BB6-BAE7-9CE31257D156}"/>
              </a:ext>
            </a:extLst>
          </p:cNvPr>
          <p:cNvSpPr/>
          <p:nvPr/>
        </p:nvSpPr>
        <p:spPr bwMode="auto">
          <a:xfrm>
            <a:off x="3039537" y="2007096"/>
            <a:ext cx="1437860" cy="378621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4A7963-C2CB-4DF1-8FAB-2232854A5AF0}"/>
              </a:ext>
            </a:extLst>
          </p:cNvPr>
          <p:cNvSpPr/>
          <p:nvPr/>
        </p:nvSpPr>
        <p:spPr bwMode="auto">
          <a:xfrm>
            <a:off x="4487336" y="3111723"/>
            <a:ext cx="1422400" cy="375804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43B0DD-E942-4A38-9907-459E3165D290}"/>
              </a:ext>
            </a:extLst>
          </p:cNvPr>
          <p:cNvSpPr/>
          <p:nvPr/>
        </p:nvSpPr>
        <p:spPr bwMode="auto">
          <a:xfrm>
            <a:off x="5895380" y="3870106"/>
            <a:ext cx="1422400" cy="375804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C631953-BE8A-44ED-848F-C3BEEA356E60}"/>
              </a:ext>
            </a:extLst>
          </p:cNvPr>
          <p:cNvSpPr/>
          <p:nvPr/>
        </p:nvSpPr>
        <p:spPr bwMode="auto">
          <a:xfrm>
            <a:off x="1627076" y="2766933"/>
            <a:ext cx="1402522" cy="344791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AD07C6-55D1-4D34-B0D6-8F7B341147C1}"/>
              </a:ext>
            </a:extLst>
          </p:cNvPr>
          <p:cNvSpPr/>
          <p:nvPr/>
        </p:nvSpPr>
        <p:spPr bwMode="auto">
          <a:xfrm>
            <a:off x="4477397" y="2758705"/>
            <a:ext cx="1417983" cy="353018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070C9-0C6D-480B-B5F8-DCD5821245FC}"/>
              </a:ext>
            </a:extLst>
          </p:cNvPr>
          <p:cNvSpPr/>
          <p:nvPr/>
        </p:nvSpPr>
        <p:spPr bwMode="auto">
          <a:xfrm>
            <a:off x="5899798" y="2764420"/>
            <a:ext cx="1417983" cy="353018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6BCFB3-ADA3-45E7-8FCF-50F77CE7F26C}"/>
              </a:ext>
            </a:extLst>
          </p:cNvPr>
          <p:cNvSpPr/>
          <p:nvPr/>
        </p:nvSpPr>
        <p:spPr bwMode="auto">
          <a:xfrm>
            <a:off x="7312259" y="2770135"/>
            <a:ext cx="1417983" cy="353018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DFD8EE-F930-413C-AC1B-AC31BB845D9A}"/>
              </a:ext>
            </a:extLst>
          </p:cNvPr>
          <p:cNvSpPr/>
          <p:nvPr/>
        </p:nvSpPr>
        <p:spPr bwMode="auto">
          <a:xfrm>
            <a:off x="1617137" y="3119951"/>
            <a:ext cx="1422401" cy="344791"/>
          </a:xfrm>
          <a:prstGeom prst="rect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B6A437-9820-476B-AB71-4C34E571694D}"/>
              </a:ext>
            </a:extLst>
          </p:cNvPr>
          <p:cNvSpPr/>
          <p:nvPr/>
        </p:nvSpPr>
        <p:spPr bwMode="auto">
          <a:xfrm>
            <a:off x="3039538" y="3134510"/>
            <a:ext cx="1422401" cy="344791"/>
          </a:xfrm>
          <a:prstGeom prst="rect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467B79-C560-4E62-BC83-DFCA88EB4F48}"/>
              </a:ext>
            </a:extLst>
          </p:cNvPr>
          <p:cNvSpPr/>
          <p:nvPr/>
        </p:nvSpPr>
        <p:spPr bwMode="auto">
          <a:xfrm>
            <a:off x="8730242" y="2401265"/>
            <a:ext cx="1321533" cy="353018"/>
          </a:xfrm>
          <a:prstGeom prst="rect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201374-E4DF-4A57-B32F-A120D4445A11}"/>
              </a:ext>
            </a:extLst>
          </p:cNvPr>
          <p:cNvSpPr/>
          <p:nvPr/>
        </p:nvSpPr>
        <p:spPr bwMode="auto">
          <a:xfrm>
            <a:off x="1627076" y="4223074"/>
            <a:ext cx="1402522" cy="344791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104DB3-DB31-440B-B3FA-6B1D5521852A}"/>
              </a:ext>
            </a:extLst>
          </p:cNvPr>
          <p:cNvSpPr/>
          <p:nvPr/>
        </p:nvSpPr>
        <p:spPr bwMode="auto">
          <a:xfrm>
            <a:off x="5915258" y="2405379"/>
            <a:ext cx="1402522" cy="344791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50B56A-1317-4631-9ECA-3FCAE219A78B}"/>
              </a:ext>
            </a:extLst>
          </p:cNvPr>
          <p:cNvSpPr/>
          <p:nvPr/>
        </p:nvSpPr>
        <p:spPr bwMode="auto">
          <a:xfrm>
            <a:off x="8730242" y="3501459"/>
            <a:ext cx="1321533" cy="353018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C0469BC-819B-49A3-BC42-81AB7861E4C8}"/>
              </a:ext>
            </a:extLst>
          </p:cNvPr>
          <p:cNvSpPr/>
          <p:nvPr/>
        </p:nvSpPr>
        <p:spPr bwMode="auto">
          <a:xfrm>
            <a:off x="1617136" y="3860945"/>
            <a:ext cx="1402522" cy="344791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C3F3F8-CFFB-4D05-AD68-C72ACBE10D1F}"/>
              </a:ext>
            </a:extLst>
          </p:cNvPr>
          <p:cNvSpPr/>
          <p:nvPr/>
        </p:nvSpPr>
        <p:spPr bwMode="auto">
          <a:xfrm>
            <a:off x="4485127" y="2007096"/>
            <a:ext cx="1394793" cy="369031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BD56C1-BFEF-4BF2-A98B-3E9FB42A0BD0}"/>
              </a:ext>
            </a:extLst>
          </p:cNvPr>
          <p:cNvSpPr/>
          <p:nvPr/>
        </p:nvSpPr>
        <p:spPr bwMode="auto">
          <a:xfrm>
            <a:off x="7331584" y="3127791"/>
            <a:ext cx="1394793" cy="369031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72C5199-2E71-44D2-BF00-263447B8B1CC}"/>
              </a:ext>
            </a:extLst>
          </p:cNvPr>
          <p:cNvSpPr/>
          <p:nvPr/>
        </p:nvSpPr>
        <p:spPr>
          <a:xfrm>
            <a:off x="1637016" y="5821769"/>
            <a:ext cx="85737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NEXUS can be used to identify top emission sources. Information above was generated in Data Query for the Atlanta CBSA. This can help identify the potential co-benefits of controls.</a:t>
            </a:r>
          </a:p>
        </p:txBody>
      </p:sp>
      <p:sp>
        <p:nvSpPr>
          <p:cNvPr id="27" name="Slide Number Placeholder 1">
            <a:extLst>
              <a:ext uri="{FF2B5EF4-FFF2-40B4-BE49-F238E27FC236}">
                <a16:creationId xmlns:a16="http://schemas.microsoft.com/office/drawing/2014/main" id="{9242871D-0CF9-4B5F-8E8F-445EC6596A71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22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56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B8A842-E36B-46E8-A11E-F99E39ED4E6E}"/>
              </a:ext>
            </a:extLst>
          </p:cNvPr>
          <p:cNvSpPr/>
          <p:nvPr/>
        </p:nvSpPr>
        <p:spPr>
          <a:xfrm>
            <a:off x="1524000" y="5586233"/>
            <a:ext cx="90346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 map above was generated for the Louisville/Jefferson County - Elizabethtown - Madison, KY-IN CBSA (2014 O</a:t>
            </a:r>
            <a:r>
              <a:rPr lang="en-US" baseline="-25000" dirty="0"/>
              <a:t>3</a:t>
            </a:r>
            <a:r>
              <a:rPr lang="en-US" dirty="0"/>
              <a:t> NAA), using the data query module. The top 10 Gas &amp; VOC HAPS emission sources are identified.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1D7FE5-80F8-45F7-AA48-41A51A50DB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059"/>
          <a:stretch/>
        </p:blipFill>
        <p:spPr>
          <a:xfrm>
            <a:off x="1524000" y="857250"/>
            <a:ext cx="9144000" cy="4728982"/>
          </a:xfrm>
          <a:prstGeom prst="rect">
            <a:avLst/>
          </a:prstGeom>
        </p:spPr>
      </p:pic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70401AFB-BCDB-4C35-BD97-635B41FD27E6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23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993FD2-E29D-4788-8D75-A71151A2D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40"/>
            <a:ext cx="10972800" cy="669103"/>
          </a:xfrm>
        </p:spPr>
        <p:txBody>
          <a:bodyPr/>
          <a:lstStyle/>
          <a:p>
            <a:r>
              <a:rPr lang="en-US" altLang="zh-CN" dirty="0"/>
              <a:t>ADVANCE Example - </a:t>
            </a:r>
            <a:r>
              <a:rPr lang="en-US" altLang="zh-CN" dirty="0">
                <a:solidFill>
                  <a:srgbClr val="FFFF00"/>
                </a:solidFill>
              </a:rPr>
              <a:t>Louisville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03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3E17BC-6441-49ED-B696-914E4E0EE1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17" t="7488" r="1196" b="6328"/>
          <a:stretch/>
        </p:blipFill>
        <p:spPr>
          <a:xfrm>
            <a:off x="1525757" y="765312"/>
            <a:ext cx="4572000" cy="28203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55721A-6A46-4786-BEE7-9E71AF5853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09" t="6135" b="6135"/>
          <a:stretch/>
        </p:blipFill>
        <p:spPr>
          <a:xfrm>
            <a:off x="1524001" y="3676785"/>
            <a:ext cx="4575515" cy="28262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9B59DB-2A36-46B8-9EB3-980149C831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131" r="39565" b="8261"/>
          <a:stretch/>
        </p:blipFill>
        <p:spPr>
          <a:xfrm>
            <a:off x="6201621" y="827314"/>
            <a:ext cx="4464622" cy="2601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0FCB38-3A44-4DBA-BA8A-4E059F7513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323" r="39565" b="8841"/>
          <a:stretch/>
        </p:blipFill>
        <p:spPr>
          <a:xfrm>
            <a:off x="6203379" y="3722345"/>
            <a:ext cx="4296799" cy="247297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A32ED81-CA7C-4459-A1D9-5B4FE79558A0}"/>
              </a:ext>
            </a:extLst>
          </p:cNvPr>
          <p:cNvCxnSpPr>
            <a:cxnSpLocks/>
          </p:cNvCxnSpPr>
          <p:nvPr/>
        </p:nvCxnSpPr>
        <p:spPr bwMode="auto">
          <a:xfrm>
            <a:off x="5141844" y="1411357"/>
            <a:ext cx="815009" cy="0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659CFE7-BF86-4AA9-9281-0A070E692781}"/>
              </a:ext>
            </a:extLst>
          </p:cNvPr>
          <p:cNvCxnSpPr>
            <a:cxnSpLocks/>
          </p:cNvCxnSpPr>
          <p:nvPr/>
        </p:nvCxnSpPr>
        <p:spPr bwMode="auto">
          <a:xfrm>
            <a:off x="3422374" y="1865559"/>
            <a:ext cx="2932044" cy="1763488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99793BB-AC5B-4DE6-9590-BFA34F398DD8}"/>
              </a:ext>
            </a:extLst>
          </p:cNvPr>
          <p:cNvSpPr txBox="1"/>
          <p:nvPr/>
        </p:nvSpPr>
        <p:spPr>
          <a:xfrm>
            <a:off x="1593575" y="6488669"/>
            <a:ext cx="8906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 of the top 4 NOx emission sources outside Jefferson County, KY (Jefferson County, IN &amp; Tremble, KY)</a:t>
            </a: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AE076C02-F6E2-4B24-BCE8-C4DAF04C9BA8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24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F48E62-3E08-42F7-BB8C-683FBCA3E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40"/>
            <a:ext cx="10972800" cy="669103"/>
          </a:xfrm>
        </p:spPr>
        <p:txBody>
          <a:bodyPr/>
          <a:lstStyle/>
          <a:p>
            <a:r>
              <a:rPr lang="en-US" altLang="zh-CN" dirty="0"/>
              <a:t>ADVANCE Example - </a:t>
            </a:r>
            <a:r>
              <a:rPr lang="en-US" altLang="zh-CN" dirty="0">
                <a:solidFill>
                  <a:srgbClr val="FFFF00"/>
                </a:solidFill>
              </a:rPr>
              <a:t>Louisville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295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B61DB1-7370-4602-956F-794CFFB3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22" t="5942" b="6521"/>
          <a:stretch/>
        </p:blipFill>
        <p:spPr>
          <a:xfrm>
            <a:off x="1524000" y="824949"/>
            <a:ext cx="4560480" cy="27730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97AF2A-BDDD-4B41-AC75-9936A7376F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9" t="6135" b="5749"/>
          <a:stretch/>
        </p:blipFill>
        <p:spPr>
          <a:xfrm>
            <a:off x="1577686" y="3682372"/>
            <a:ext cx="4518315" cy="2773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CFBADC-E282-4D90-9E91-3002C787F4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324" r="36956" b="8454"/>
          <a:stretch/>
        </p:blipFill>
        <p:spPr>
          <a:xfrm>
            <a:off x="6205332" y="824948"/>
            <a:ext cx="4368279" cy="24251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617F89-E875-45D6-87C3-F75B9F56F6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324" r="37065" b="7681"/>
          <a:stretch/>
        </p:blipFill>
        <p:spPr>
          <a:xfrm>
            <a:off x="6205332" y="3682372"/>
            <a:ext cx="4183671" cy="235557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E77477D-F77A-4862-A18E-F8AE6B5B0896}"/>
              </a:ext>
            </a:extLst>
          </p:cNvPr>
          <p:cNvCxnSpPr>
            <a:cxnSpLocks/>
          </p:cNvCxnSpPr>
          <p:nvPr/>
        </p:nvCxnSpPr>
        <p:spPr bwMode="auto">
          <a:xfrm>
            <a:off x="5599044" y="1222513"/>
            <a:ext cx="485437" cy="0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E00F31-F694-4270-B011-62ED1F3CF845}"/>
              </a:ext>
            </a:extLst>
          </p:cNvPr>
          <p:cNvCxnSpPr>
            <a:cxnSpLocks/>
          </p:cNvCxnSpPr>
          <p:nvPr/>
        </p:nvCxnSpPr>
        <p:spPr bwMode="auto">
          <a:xfrm>
            <a:off x="4823792" y="1486609"/>
            <a:ext cx="1480931" cy="2069469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3F265C6-0F57-4F69-BFC8-9D74757545DB}"/>
              </a:ext>
            </a:extLst>
          </p:cNvPr>
          <p:cNvSpPr txBox="1"/>
          <p:nvPr/>
        </p:nvSpPr>
        <p:spPr>
          <a:xfrm>
            <a:off x="1782418" y="6488668"/>
            <a:ext cx="790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Top 2 VOC emission sources are in Nelson County, KY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3127C127-728A-420A-BBC7-0238F1A5CD65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25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E558E4-3E7B-413A-9CF7-E340F0CFE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40"/>
            <a:ext cx="10972800" cy="669103"/>
          </a:xfrm>
        </p:spPr>
        <p:txBody>
          <a:bodyPr/>
          <a:lstStyle/>
          <a:p>
            <a:r>
              <a:rPr lang="en-US" altLang="zh-CN" dirty="0"/>
              <a:t>ADVANCE Example - </a:t>
            </a:r>
            <a:r>
              <a:rPr lang="en-US" altLang="zh-CN" dirty="0">
                <a:solidFill>
                  <a:srgbClr val="FFFF00"/>
                </a:solidFill>
              </a:rPr>
              <a:t>Louisville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20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10D5A56-5471-4A58-A287-D5181FB365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09" t="7294" r="1414" b="5942"/>
          <a:stretch/>
        </p:blipFill>
        <p:spPr>
          <a:xfrm>
            <a:off x="1524001" y="775253"/>
            <a:ext cx="4572000" cy="28432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C6F062-CD42-44AF-BD1B-5029E8B953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05" t="7681" r="1413" b="6328"/>
          <a:stretch/>
        </p:blipFill>
        <p:spPr>
          <a:xfrm>
            <a:off x="1524000" y="3722130"/>
            <a:ext cx="4572000" cy="28177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25D581-4693-4EC0-856C-DD28EA3CF5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744" r="48089" b="8454"/>
          <a:stretch/>
        </p:blipFill>
        <p:spPr>
          <a:xfrm>
            <a:off x="6276978" y="3856383"/>
            <a:ext cx="3933822" cy="2677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71C285-F247-4EEC-BB16-D20A05F019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938" r="46739" b="8453"/>
          <a:stretch/>
        </p:blipFill>
        <p:spPr>
          <a:xfrm>
            <a:off x="6276978" y="1017365"/>
            <a:ext cx="3933822" cy="26011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41D466-9C57-4128-9E2F-CB77E28C4E70}"/>
              </a:ext>
            </a:extLst>
          </p:cNvPr>
          <p:cNvSpPr txBox="1"/>
          <p:nvPr/>
        </p:nvSpPr>
        <p:spPr>
          <a:xfrm>
            <a:off x="2145196" y="6546725"/>
            <a:ext cx="7901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 of the top 4 gas &amp; VOC HAPs emission sources in Indiana (Harrison &amp; Clark County)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6BC2947-76CF-4759-BF3C-3A498059B020}"/>
              </a:ext>
            </a:extLst>
          </p:cNvPr>
          <p:cNvCxnSpPr>
            <a:cxnSpLocks/>
          </p:cNvCxnSpPr>
          <p:nvPr/>
        </p:nvCxnSpPr>
        <p:spPr bwMode="auto">
          <a:xfrm>
            <a:off x="5721096" y="1243584"/>
            <a:ext cx="484632" cy="932688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84A49B2-AD58-4720-AD65-FFBEC08A88CE}"/>
              </a:ext>
            </a:extLst>
          </p:cNvPr>
          <p:cNvCxnSpPr>
            <a:cxnSpLocks/>
          </p:cNvCxnSpPr>
          <p:nvPr/>
        </p:nvCxnSpPr>
        <p:spPr bwMode="auto">
          <a:xfrm>
            <a:off x="3160776" y="1636776"/>
            <a:ext cx="3044952" cy="2322576"/>
          </a:xfrm>
          <a:prstGeom prst="straightConnector1">
            <a:avLst/>
          </a:prstGeom>
          <a:ln w="2540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C3A62775-A4CC-4069-9EC5-A58773648273}"/>
              </a:ext>
            </a:extLst>
          </p:cNvPr>
          <p:cNvSpPr txBox="1">
            <a:spLocks/>
          </p:cNvSpPr>
          <p:nvPr/>
        </p:nvSpPr>
        <p:spPr>
          <a:xfrm>
            <a:off x="8534400" y="649287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 algn="r">
                <a:defRPr/>
              </a:pPr>
              <a:t>26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772461-C797-4466-A27B-8DE896B4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40"/>
            <a:ext cx="10972800" cy="669103"/>
          </a:xfrm>
        </p:spPr>
        <p:txBody>
          <a:bodyPr/>
          <a:lstStyle/>
          <a:p>
            <a:r>
              <a:rPr lang="en-US" altLang="zh-CN" dirty="0"/>
              <a:t>ADVANCE Example - </a:t>
            </a:r>
            <a:r>
              <a:rPr lang="en-US" altLang="zh-CN" dirty="0">
                <a:solidFill>
                  <a:srgbClr val="FFFF00"/>
                </a:solidFill>
              </a:rPr>
              <a:t>Louisville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503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1936ACA-445D-402D-B1B8-7B843369B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75" y="4275229"/>
            <a:ext cx="2703485" cy="20471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E5D31A-EE13-4E46-8498-2B5D184D0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855" y="4272815"/>
            <a:ext cx="2786884" cy="2106180"/>
          </a:xfrm>
          <a:prstGeom prst="rect">
            <a:avLst/>
          </a:prstGeom>
        </p:spPr>
      </p:pic>
      <p:sp>
        <p:nvSpPr>
          <p:cNvPr id="17" name="TextBox 8">
            <a:extLst>
              <a:ext uri="{FF2B5EF4-FFF2-40B4-BE49-F238E27FC236}">
                <a16:creationId xmlns:a16="http://schemas.microsoft.com/office/drawing/2014/main" id="{294EF96D-6B4D-4834-8C87-393BAC492DD7}"/>
              </a:ext>
            </a:extLst>
          </p:cNvPr>
          <p:cNvSpPr txBox="1"/>
          <p:nvPr/>
        </p:nvSpPr>
        <p:spPr>
          <a:xfrm>
            <a:off x="3901615" y="3995816"/>
            <a:ext cx="2839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EJSCREEN Low Income Population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6A24EBF-CF41-4031-99A4-EF94EC70F3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856" y="4495265"/>
            <a:ext cx="1298498" cy="182880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D7E7EE9-E2B2-48B5-A6AF-82DA3A210F55}"/>
              </a:ext>
            </a:extLst>
          </p:cNvPr>
          <p:cNvGrpSpPr/>
          <p:nvPr/>
        </p:nvGrpSpPr>
        <p:grpSpPr>
          <a:xfrm>
            <a:off x="1937820" y="4565313"/>
            <a:ext cx="245207" cy="272062"/>
            <a:chOff x="5461807" y="2841435"/>
            <a:chExt cx="537827" cy="537827"/>
          </a:xfrm>
        </p:grpSpPr>
        <p:pic>
          <p:nvPicPr>
            <p:cNvPr id="41" name="Graphic 15" descr="Water">
              <a:extLst>
                <a:ext uri="{FF2B5EF4-FFF2-40B4-BE49-F238E27FC236}">
                  <a16:creationId xmlns:a16="http://schemas.microsoft.com/office/drawing/2014/main" id="{2E7ECCFC-9813-40E2-9A65-D9789821B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E838C1D-EE85-47FB-9093-B046A3F3B0DB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3E63C12-6FA6-45A7-A9FD-B80201050249}"/>
              </a:ext>
            </a:extLst>
          </p:cNvPr>
          <p:cNvGrpSpPr/>
          <p:nvPr/>
        </p:nvGrpSpPr>
        <p:grpSpPr>
          <a:xfrm>
            <a:off x="7881262" y="4565313"/>
            <a:ext cx="245207" cy="272062"/>
            <a:chOff x="5461807" y="2841435"/>
            <a:chExt cx="537827" cy="537827"/>
          </a:xfrm>
        </p:grpSpPr>
        <p:pic>
          <p:nvPicPr>
            <p:cNvPr id="37" name="Graphic 22" descr="Water">
              <a:extLst>
                <a:ext uri="{FF2B5EF4-FFF2-40B4-BE49-F238E27FC236}">
                  <a16:creationId xmlns:a16="http://schemas.microsoft.com/office/drawing/2014/main" id="{0E5F976F-AC6B-461F-9190-0186FC962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286960D-54A0-44CD-A63F-7A8694E71C3B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4CF185B-046B-4B3D-B148-94A8E3D588EC}"/>
              </a:ext>
            </a:extLst>
          </p:cNvPr>
          <p:cNvGrpSpPr/>
          <p:nvPr/>
        </p:nvGrpSpPr>
        <p:grpSpPr>
          <a:xfrm>
            <a:off x="3069713" y="5065770"/>
            <a:ext cx="245207" cy="272062"/>
            <a:chOff x="5461807" y="2841435"/>
            <a:chExt cx="537827" cy="537827"/>
          </a:xfrm>
        </p:grpSpPr>
        <p:pic>
          <p:nvPicPr>
            <p:cNvPr id="35" name="Graphic 25" descr="Water">
              <a:extLst>
                <a:ext uri="{FF2B5EF4-FFF2-40B4-BE49-F238E27FC236}">
                  <a16:creationId xmlns:a16="http://schemas.microsoft.com/office/drawing/2014/main" id="{297A03E5-28EC-4BEA-B2B9-896132799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1D79E41-CB01-4CB2-A829-A6915809D7E2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551483-CC15-47B4-A47F-7DB1EAA015E8}"/>
              </a:ext>
            </a:extLst>
          </p:cNvPr>
          <p:cNvGrpSpPr/>
          <p:nvPr/>
        </p:nvGrpSpPr>
        <p:grpSpPr>
          <a:xfrm>
            <a:off x="9073978" y="5080983"/>
            <a:ext cx="245207" cy="272062"/>
            <a:chOff x="5461807" y="2841435"/>
            <a:chExt cx="537827" cy="537827"/>
          </a:xfrm>
        </p:grpSpPr>
        <p:pic>
          <p:nvPicPr>
            <p:cNvPr id="31" name="Graphic 31" descr="Water">
              <a:extLst>
                <a:ext uri="{FF2B5EF4-FFF2-40B4-BE49-F238E27FC236}">
                  <a16:creationId xmlns:a16="http://schemas.microsoft.com/office/drawing/2014/main" id="{D2E8F027-51F8-49EC-A438-37C24708B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4273C22-4304-4C92-9D60-76A287BE6481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48698C96-06EC-46AE-87A6-17758E80CC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990" t="35589" r="12626" b="19777"/>
          <a:stretch/>
        </p:blipFill>
        <p:spPr>
          <a:xfrm>
            <a:off x="6434723" y="1173767"/>
            <a:ext cx="1672639" cy="27432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46B77639-D40F-40C6-B7AD-56A10122F29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764" t="34819" r="76653" b="19361"/>
          <a:stretch/>
        </p:blipFill>
        <p:spPr>
          <a:xfrm>
            <a:off x="4858417" y="1121057"/>
            <a:ext cx="1554297" cy="2743200"/>
          </a:xfrm>
          <a:prstGeom prst="rect">
            <a:avLst/>
          </a:prstGeom>
        </p:spPr>
      </p:pic>
      <p:sp>
        <p:nvSpPr>
          <p:cNvPr id="46" name="TextBox 7">
            <a:extLst>
              <a:ext uri="{FF2B5EF4-FFF2-40B4-BE49-F238E27FC236}">
                <a16:creationId xmlns:a16="http://schemas.microsoft.com/office/drawing/2014/main" id="{FDAF50F2-A23F-4293-A063-57923592F430}"/>
              </a:ext>
            </a:extLst>
          </p:cNvPr>
          <p:cNvSpPr txBox="1"/>
          <p:nvPr/>
        </p:nvSpPr>
        <p:spPr>
          <a:xfrm>
            <a:off x="4799163" y="957995"/>
            <a:ext cx="159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AK Steel</a:t>
            </a:r>
          </a:p>
        </p:txBody>
      </p:sp>
      <p:sp>
        <p:nvSpPr>
          <p:cNvPr id="47" name="TextBox 8">
            <a:extLst>
              <a:ext uri="{FF2B5EF4-FFF2-40B4-BE49-F238E27FC236}">
                <a16:creationId xmlns:a16="http://schemas.microsoft.com/office/drawing/2014/main" id="{521FBDFC-57B4-4CCE-94D6-84CF8A6B5DF3}"/>
              </a:ext>
            </a:extLst>
          </p:cNvPr>
          <p:cNvSpPr txBox="1"/>
          <p:nvPr/>
        </p:nvSpPr>
        <p:spPr>
          <a:xfrm>
            <a:off x="6145585" y="955731"/>
            <a:ext cx="1665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US Steel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46A9491-B2C9-4900-BC60-E302104D06AE}"/>
              </a:ext>
            </a:extLst>
          </p:cNvPr>
          <p:cNvSpPr/>
          <p:nvPr/>
        </p:nvSpPr>
        <p:spPr>
          <a:xfrm>
            <a:off x="8222354" y="1305342"/>
            <a:ext cx="3756573" cy="22467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NEXUS is used to quickly identify top emitters of NOx, SO</a:t>
            </a:r>
            <a:r>
              <a:rPr lang="en-US" sz="2000" baseline="-25000" dirty="0">
                <a:cs typeface="Arial" panose="020B0604020202020204" pitchFamily="34" charset="0"/>
              </a:rPr>
              <a:t>2</a:t>
            </a:r>
            <a:r>
              <a:rPr lang="en-US" sz="2000" dirty="0">
                <a:cs typeface="Arial" panose="020B0604020202020204" pitchFamily="34" charset="0"/>
              </a:rPr>
              <a:t>, PM</a:t>
            </a:r>
            <a:r>
              <a:rPr lang="en-US" sz="2000" baseline="-25000" dirty="0">
                <a:cs typeface="Arial" panose="020B0604020202020204" pitchFamily="34" charset="0"/>
              </a:rPr>
              <a:t>2.5</a:t>
            </a:r>
            <a:r>
              <a:rPr lang="en-US" sz="2000" dirty="0">
                <a:cs typeface="Arial" panose="020B0604020202020204" pitchFamily="34" charset="0"/>
              </a:rPr>
              <a:t>, and heavy-metal HAPs near elevated demographic index and has developing proximity capability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:a16="http://schemas.microsoft.com/office/drawing/2014/main" id="{6DB1F790-4B16-4098-91B9-9A1388C8C392}"/>
              </a:ext>
            </a:extLst>
          </p:cNvPr>
          <p:cNvSpPr txBox="1"/>
          <p:nvPr/>
        </p:nvSpPr>
        <p:spPr>
          <a:xfrm>
            <a:off x="1142877" y="3939197"/>
            <a:ext cx="2708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EJSCREEN Demographic Index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0378B47-F6D5-416F-830D-CEDD480F7485}"/>
              </a:ext>
            </a:extLst>
          </p:cNvPr>
          <p:cNvGrpSpPr/>
          <p:nvPr/>
        </p:nvGrpSpPr>
        <p:grpSpPr>
          <a:xfrm>
            <a:off x="838200" y="1205681"/>
            <a:ext cx="4358446" cy="2573952"/>
            <a:chOff x="1622167" y="839934"/>
            <a:chExt cx="4358446" cy="257395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C4C94C-DB91-45BE-AA4C-FFB31092C897}"/>
                </a:ext>
              </a:extLst>
            </p:cNvPr>
            <p:cNvGrpSpPr/>
            <p:nvPr/>
          </p:nvGrpSpPr>
          <p:grpSpPr>
            <a:xfrm>
              <a:off x="1930782" y="839934"/>
              <a:ext cx="3454410" cy="2573952"/>
              <a:chOff x="2655224" y="2707183"/>
              <a:chExt cx="3717012" cy="2653710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894FA7E9-6C2B-4816-B780-A51F4DB698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3726" t="35966" r="30312" b="12440"/>
              <a:stretch/>
            </p:blipFill>
            <p:spPr>
              <a:xfrm>
                <a:off x="4912659" y="2707183"/>
                <a:ext cx="1459577" cy="2653710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CC48E7E2-4E8A-4CEF-B57E-F2A6AAE75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9036" t="35967" r="46276" b="12439"/>
              <a:stretch/>
            </p:blipFill>
            <p:spPr>
              <a:xfrm>
                <a:off x="2655224" y="2707184"/>
                <a:ext cx="2257435" cy="2653709"/>
              </a:xfrm>
              <a:prstGeom prst="rect">
                <a:avLst/>
              </a:prstGeom>
            </p:spPr>
          </p:pic>
        </p:grpSp>
        <p:sp>
          <p:nvSpPr>
            <p:cNvPr id="54" name="TextBox 33">
              <a:extLst>
                <a:ext uri="{FF2B5EF4-FFF2-40B4-BE49-F238E27FC236}">
                  <a16:creationId xmlns:a16="http://schemas.microsoft.com/office/drawing/2014/main" id="{E582777C-DED7-4642-940B-EC98A1E5FF42}"/>
                </a:ext>
              </a:extLst>
            </p:cNvPr>
            <p:cNvSpPr txBox="1"/>
            <p:nvPr/>
          </p:nvSpPr>
          <p:spPr>
            <a:xfrm>
              <a:off x="1622167" y="1062312"/>
              <a:ext cx="2160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/>
                <a:t>AK Steel</a:t>
              </a:r>
            </a:p>
          </p:txBody>
        </p:sp>
        <p:sp>
          <p:nvSpPr>
            <p:cNvPr id="55" name="TextBox 34">
              <a:extLst>
                <a:ext uri="{FF2B5EF4-FFF2-40B4-BE49-F238E27FC236}">
                  <a16:creationId xmlns:a16="http://schemas.microsoft.com/office/drawing/2014/main" id="{4062BCDE-E6BC-4D00-BAB9-47840CCD341F}"/>
                </a:ext>
              </a:extLst>
            </p:cNvPr>
            <p:cNvSpPr txBox="1"/>
            <p:nvPr/>
          </p:nvSpPr>
          <p:spPr>
            <a:xfrm>
              <a:off x="3820343" y="2031041"/>
              <a:ext cx="2160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/>
                <a:t>US Steel</a:t>
              </a:r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0A763479-10C2-4974-B892-DB7C3BEBBBE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346" r="12295" b="3907"/>
          <a:stretch/>
        </p:blipFill>
        <p:spPr bwMode="auto">
          <a:xfrm>
            <a:off x="8529433" y="4166431"/>
            <a:ext cx="3449494" cy="2548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72FA22B1-5800-4F7C-88D0-3F39B8F3EAB9}"/>
              </a:ext>
            </a:extLst>
          </p:cNvPr>
          <p:cNvGrpSpPr/>
          <p:nvPr/>
        </p:nvGrpSpPr>
        <p:grpSpPr>
          <a:xfrm>
            <a:off x="5906906" y="5133380"/>
            <a:ext cx="245207" cy="272062"/>
            <a:chOff x="5461807" y="2841435"/>
            <a:chExt cx="537827" cy="537827"/>
          </a:xfrm>
        </p:grpSpPr>
        <p:pic>
          <p:nvPicPr>
            <p:cNvPr id="51" name="Graphic 25" descr="Water">
              <a:extLst>
                <a:ext uri="{FF2B5EF4-FFF2-40B4-BE49-F238E27FC236}">
                  <a16:creationId xmlns:a16="http://schemas.microsoft.com/office/drawing/2014/main" id="{AD3BF6A1-A0DF-4C1F-B48D-25C6D59D9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A41507-F9D3-44CC-9456-514053087FFC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90D0E4F-5933-4F74-96A8-57C18C959B3F}"/>
              </a:ext>
            </a:extLst>
          </p:cNvPr>
          <p:cNvGrpSpPr/>
          <p:nvPr/>
        </p:nvGrpSpPr>
        <p:grpSpPr>
          <a:xfrm>
            <a:off x="4765227" y="4590627"/>
            <a:ext cx="245207" cy="272062"/>
            <a:chOff x="5461807" y="2841435"/>
            <a:chExt cx="537827" cy="537827"/>
          </a:xfrm>
        </p:grpSpPr>
        <p:pic>
          <p:nvPicPr>
            <p:cNvPr id="60" name="Graphic 15" descr="Water">
              <a:extLst>
                <a:ext uri="{FF2B5EF4-FFF2-40B4-BE49-F238E27FC236}">
                  <a16:creationId xmlns:a16="http://schemas.microsoft.com/office/drawing/2014/main" id="{0E0EB011-97D6-4056-9CFD-B5BFBF328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5461807" y="2841435"/>
              <a:ext cx="537827" cy="537827"/>
            </a:xfrm>
            <a:prstGeom prst="rect">
              <a:avLst/>
            </a:prstGeom>
          </p:spPr>
        </p:pic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C0A0425-580D-405C-A4F4-3ADD2F630427}"/>
                </a:ext>
              </a:extLst>
            </p:cNvPr>
            <p:cNvSpPr/>
            <p:nvPr/>
          </p:nvSpPr>
          <p:spPr bwMode="auto">
            <a:xfrm>
              <a:off x="5687492" y="2989822"/>
              <a:ext cx="83472" cy="87267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solidFill>
                    <a:schemeClr val="tx1"/>
                  </a:solidFill>
                </a:ln>
                <a:solidFill>
                  <a:srgbClr val="FF3300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A88E24-18F1-4043-AF7A-470DEF48D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B278DEA-8343-4F41-BE0A-E54F8569ECF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9165F788-898C-463E-A981-736017F29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38"/>
            <a:ext cx="10972800" cy="668337"/>
          </a:xfrm>
        </p:spPr>
        <p:txBody>
          <a:bodyPr/>
          <a:lstStyle/>
          <a:p>
            <a:r>
              <a:rPr lang="en-US" altLang="zh-CN" sz="2800" dirty="0"/>
              <a:t>Proximity Analysis Example – </a:t>
            </a:r>
            <a:r>
              <a:rPr lang="en-US" altLang="zh-CN" sz="2800" dirty="0">
                <a:solidFill>
                  <a:srgbClr val="FFFF00"/>
                </a:solidFill>
              </a:rPr>
              <a:t>Developing Capabilities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51900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CDFF7-40AB-4C4A-9EBE-DFEFE7C9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DC040C-A867-458F-9A25-02871B8F9A56}" type="slidenum">
              <a:rPr lang="en-US" smtClean="0"/>
              <a:pPr/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C282F5-7631-4780-A11A-B300A18C7457}"/>
              </a:ext>
            </a:extLst>
          </p:cNvPr>
          <p:cNvPicPr/>
          <p:nvPr/>
        </p:nvPicPr>
        <p:blipFill rotWithShape="1">
          <a:blip r:embed="rId2"/>
          <a:srcRect l="12346" r="12295"/>
          <a:stretch/>
        </p:blipFill>
        <p:spPr bwMode="auto">
          <a:xfrm>
            <a:off x="7260609" y="838527"/>
            <a:ext cx="3684895" cy="28327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99E340-9893-422D-8F12-5741810B4129}"/>
              </a:ext>
            </a:extLst>
          </p:cNvPr>
          <p:cNvPicPr/>
          <p:nvPr/>
        </p:nvPicPr>
        <p:blipFill rotWithShape="1">
          <a:blip r:embed="rId3"/>
          <a:srcRect l="12347" r="12197"/>
          <a:stretch/>
        </p:blipFill>
        <p:spPr bwMode="auto">
          <a:xfrm>
            <a:off x="7260609" y="3706190"/>
            <a:ext cx="3842924" cy="28327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D7D900-D3C0-4390-B75A-9784414736B8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5595582" y="2254888"/>
            <a:ext cx="1665027" cy="117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5B43D7-793C-4334-9D58-DA7CB1F2A481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595582" y="3429000"/>
            <a:ext cx="1665027" cy="16935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B1B420C7-0C5C-4556-BBE6-425B7052F7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7" y="1371600"/>
            <a:ext cx="5285983" cy="396448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05AE007-EDE9-4735-8D72-E84B995FC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1438"/>
            <a:ext cx="10972800" cy="668337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Proximity Analysis Example – </a:t>
            </a:r>
            <a:r>
              <a:rPr lang="en-US" altLang="zh-CN" sz="2400" dirty="0">
                <a:solidFill>
                  <a:srgbClr val="FFFF00"/>
                </a:solidFill>
              </a:rPr>
              <a:t>Developing Capabilities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93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482A3-9B35-4261-A616-00B3CDB4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Next Steps / Issues for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5D3F4-27B0-4EDB-9F94-25B4C8FA3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80728"/>
            <a:ext cx="10972800" cy="561662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Next Steps</a:t>
            </a:r>
          </a:p>
          <a:p>
            <a:pPr lvl="1"/>
            <a:r>
              <a:rPr lang="en-US" dirty="0"/>
              <a:t>Follow up with additional EJ discussions/connection with EJSCREEN</a:t>
            </a:r>
          </a:p>
          <a:p>
            <a:pPr lvl="1"/>
            <a:r>
              <a:rPr lang="en-US" dirty="0"/>
              <a:t>Updating existing data to 2017 </a:t>
            </a:r>
          </a:p>
          <a:p>
            <a:pPr lvl="2"/>
            <a:r>
              <a:rPr lang="en-US" dirty="0"/>
              <a:t>Emissions, O</a:t>
            </a:r>
            <a:r>
              <a:rPr lang="en-US" baseline="-25000" dirty="0"/>
              <a:t>3</a:t>
            </a:r>
            <a:r>
              <a:rPr lang="en-US" dirty="0"/>
              <a:t>/PM</a:t>
            </a:r>
            <a:r>
              <a:rPr lang="en-US" baseline="-25000" dirty="0"/>
              <a:t>2.5</a:t>
            </a:r>
            <a:r>
              <a:rPr lang="en-US" dirty="0"/>
              <a:t>/Toxics concentration, O</a:t>
            </a:r>
            <a:r>
              <a:rPr lang="en-US" baseline="-25000" dirty="0"/>
              <a:t>3</a:t>
            </a:r>
            <a:r>
              <a:rPr lang="en-US" dirty="0"/>
              <a:t> and PM</a:t>
            </a:r>
            <a:r>
              <a:rPr lang="en-US" baseline="-25000" dirty="0"/>
              <a:t>2.5</a:t>
            </a:r>
            <a:r>
              <a:rPr lang="en-US" dirty="0"/>
              <a:t> risk</a:t>
            </a:r>
          </a:p>
          <a:p>
            <a:pPr lvl="1"/>
            <a:r>
              <a:rPr lang="en-US"/>
              <a:t>Add </a:t>
            </a:r>
            <a:r>
              <a:rPr lang="en-US" dirty="0"/>
              <a:t>new information </a:t>
            </a:r>
          </a:p>
          <a:p>
            <a:pPr lvl="2"/>
            <a:r>
              <a:rPr lang="en-US" dirty="0"/>
              <a:t>Tribal areas, Advance areas, GHG emissions, monitoring data</a:t>
            </a:r>
          </a:p>
          <a:p>
            <a:pPr lvl="1"/>
            <a:r>
              <a:rPr lang="en-US" dirty="0"/>
              <a:t>Develop MP proximity analysis module for areas</a:t>
            </a:r>
          </a:p>
          <a:p>
            <a:pPr lvl="2"/>
            <a:r>
              <a:rPr lang="en-US" dirty="0"/>
              <a:t>MP risk in context of EJ (and can incorporate climate considerations)</a:t>
            </a:r>
          </a:p>
          <a:p>
            <a:pPr lvl="1"/>
            <a:r>
              <a:rPr lang="en-US" dirty="0"/>
              <a:t>Meeting with economics group</a:t>
            </a:r>
          </a:p>
          <a:p>
            <a:pPr lvl="2"/>
            <a:endParaRPr lang="en-US" dirty="0"/>
          </a:p>
          <a:p>
            <a:r>
              <a:rPr lang="en-US" dirty="0"/>
              <a:t>Issues for Discussion</a:t>
            </a:r>
          </a:p>
          <a:p>
            <a:pPr lvl="1"/>
            <a:r>
              <a:rPr lang="en-US" dirty="0"/>
              <a:t>2017 Air Toxics Risk Data</a:t>
            </a:r>
          </a:p>
          <a:p>
            <a:pPr lvl="1"/>
            <a:r>
              <a:rPr lang="en-US" dirty="0"/>
              <a:t>OAQPS review/prioritization of analytical tools</a:t>
            </a:r>
          </a:p>
          <a:p>
            <a:pPr lvl="1"/>
            <a:r>
              <a:rPr lang="en-US" dirty="0"/>
              <a:t>Funding mechanism</a:t>
            </a:r>
          </a:p>
          <a:p>
            <a:pPr lvl="1"/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669E47A3-B92B-4A58-9FC2-5CB7F55FBDB8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29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26429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33E45-86FF-4CAA-8346-6223399FA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Feedback from OAQPS &amp; SMT Briefing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53E8D-C225-4F35-8E62-2D2F8A8FF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76250"/>
            <a:ext cx="10972800" cy="5616624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Improve the national screening metrics for air toxics to reduce possible ‘false-negatives’</a:t>
            </a:r>
          </a:p>
          <a:p>
            <a:pPr>
              <a:spcAft>
                <a:spcPts val="1200"/>
              </a:spcAft>
            </a:pPr>
            <a:r>
              <a:rPr lang="en-US" dirty="0"/>
              <a:t>Augment current “area” orientation of tool to provide national and areas screening capabilities for sectors in multi-pollutant context</a:t>
            </a:r>
          </a:p>
          <a:p>
            <a:pPr>
              <a:spcAft>
                <a:spcPts val="1200"/>
              </a:spcAft>
            </a:pPr>
            <a:r>
              <a:rPr lang="en-US" dirty="0"/>
              <a:t>Within high-risk areas, provide multi-pollutant “proximity-based“ EJ screening analysis for sources/sectors so accounts for criteria and toxic pollutants</a:t>
            </a:r>
          </a:p>
          <a:p>
            <a:pPr>
              <a:spcAft>
                <a:spcPts val="1200"/>
              </a:spcAft>
            </a:pPr>
            <a:r>
              <a:rPr lang="en-US" dirty="0"/>
              <a:t>Incorporate Economic information?</a:t>
            </a:r>
          </a:p>
          <a:p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F4DDC9F8-703E-4E87-AF9A-484D305F6E35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3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661655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0BC7B0-6143-4EEB-9B0B-4F37D0C037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600" dirty="0"/>
              <a:t>Questions?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8A03EA8C-D73C-4094-B37F-5D99D33C7685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30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253961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B3B97-A878-478A-9EB1-ED2C4BB4AA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097769"/>
            <a:ext cx="10363200" cy="1470025"/>
          </a:xfrm>
        </p:spPr>
        <p:txBody>
          <a:bodyPr/>
          <a:lstStyle/>
          <a:p>
            <a:pPr algn="ctr"/>
            <a:r>
              <a:rPr lang="en-US" dirty="0"/>
              <a:t>Appendix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2C4004-E3A5-495F-8ADE-4C0A88F18A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NEXUS Sector Ranking within Highest Risk Areas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B83290B-FD6C-4C46-9994-99787F5F3A1B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31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50325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C8F30A5-EF9F-4152-AE99-4D3DF8073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266" y="3"/>
            <a:ext cx="8649477" cy="66910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MP Ranking: </a:t>
            </a:r>
            <a:r>
              <a:rPr lang="en-US" altLang="zh-CN" dirty="0">
                <a:solidFill>
                  <a:srgbClr val="FFFF00"/>
                </a:solidFill>
              </a:rPr>
              <a:t>CBSAs w/ Top-Ranked MP Risks</a:t>
            </a:r>
            <a:endParaRPr lang="zh-CN" altLang="en-US" dirty="0">
              <a:solidFill>
                <a:srgbClr val="FFFF0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1">
            <a:extLst>
              <a:ext uri="{FF2B5EF4-FFF2-40B4-BE49-F238E27FC236}">
                <a16:creationId xmlns:a16="http://schemas.microsoft.com/office/drawing/2014/main" id="{B594DD99-11C5-4C85-B5C9-002130270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1038" y="1317239"/>
            <a:ext cx="3484101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8BE169-16B9-44F3-ACC8-C95680A312FC}"/>
              </a:ext>
            </a:extLst>
          </p:cNvPr>
          <p:cNvSpPr/>
          <p:nvPr/>
        </p:nvSpPr>
        <p:spPr>
          <a:xfrm>
            <a:off x="1163904" y="841943"/>
            <a:ext cx="10395305" cy="49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CBSAs with top MP risk ranking: Major CBSAs are selected.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8178009B-54F7-490E-9735-0EBC6261BB42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32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724219-D9A7-44B1-91D7-F8BF28840B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001810"/>
              </p:ext>
            </p:extLst>
          </p:nvPr>
        </p:nvGraphicFramePr>
        <p:xfrm>
          <a:off x="302602" y="1455738"/>
          <a:ext cx="5766894" cy="5240251"/>
        </p:xfrm>
        <a:graphic>
          <a:graphicData uri="http://schemas.openxmlformats.org/drawingml/2006/table">
            <a:tbl>
              <a:tblPr/>
              <a:tblGrid>
                <a:gridCol w="235458">
                  <a:extLst>
                    <a:ext uri="{9D8B030D-6E8A-4147-A177-3AD203B41FA5}">
                      <a16:colId xmlns:a16="http://schemas.microsoft.com/office/drawing/2014/main" val="902372365"/>
                    </a:ext>
                  </a:extLst>
                </a:gridCol>
                <a:gridCol w="1070690">
                  <a:extLst>
                    <a:ext uri="{9D8B030D-6E8A-4147-A177-3AD203B41FA5}">
                      <a16:colId xmlns:a16="http://schemas.microsoft.com/office/drawing/2014/main" val="358692631"/>
                    </a:ext>
                  </a:extLst>
                </a:gridCol>
                <a:gridCol w="816690">
                  <a:extLst>
                    <a:ext uri="{9D8B030D-6E8A-4147-A177-3AD203B41FA5}">
                      <a16:colId xmlns:a16="http://schemas.microsoft.com/office/drawing/2014/main" val="3064266357"/>
                    </a:ext>
                  </a:extLst>
                </a:gridCol>
                <a:gridCol w="3105865">
                  <a:extLst>
                    <a:ext uri="{9D8B030D-6E8A-4147-A177-3AD203B41FA5}">
                      <a16:colId xmlns:a16="http://schemas.microsoft.com/office/drawing/2014/main" val="105505425"/>
                    </a:ext>
                  </a:extLst>
                </a:gridCol>
                <a:gridCol w="538191">
                  <a:extLst>
                    <a:ext uri="{9D8B030D-6E8A-4147-A177-3AD203B41FA5}">
                      <a16:colId xmlns:a16="http://schemas.microsoft.com/office/drawing/2014/main" val="1626146044"/>
                    </a:ext>
                  </a:extLst>
                </a:gridCol>
              </a:tblGrid>
              <a:tr h="4029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EPA_REGION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CBSA_NAME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Overall Rank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412910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IL-IN-WI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Chicago-Joliet-Naperville, IL-IN-WI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43883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Pittsburgh, 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046183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Houston-Sugar Land-Baytown, 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26403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Angeles-Long Beach-Santa Ana,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216625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Dallas-Fort Worth-Arlington, 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89158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Atlanta-Sandy Springs-Marietta, GA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22815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Tampa-St. Petersburg-Clearwater, 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630936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Birmingham-Hoover, AL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39966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Phoenix-Mesa-Glendale, AZ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38499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Fresno,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54712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NY-NJ-PA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York-Northern New Jersey-Long Island, NY-NJ-PA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189443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Cleveland-Elyria-Mentor, OH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97446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Sacramento--Arden-Arcade--Roseville,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2350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 Vegas-Paradise, NV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33144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NC-SC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Charlotte-Gastonia-Rock Hill, NC-SC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78317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Diego-Carlsbad-San Marcos,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87960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Detroit-Warren-Livonia, 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27832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5 &amp; 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MO-IL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St. Louis, MO-IL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68228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Rapids-Wyoming, 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45441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Nashville-Davidson--Murfreesboro--Franklin, TN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63232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Bakersfield-Delano,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46257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2 &amp;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PA-NJ-DE-MD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Philadelphia-Camden-Wilmington, PA-NJ-DE-MD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605069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Riverside-San Bernardino-Ontario,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28071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Miami-Fort Lauderdale-Pompano Beach, 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87421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Baton Rouge, LA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748443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Paso, 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14451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10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Seattle-Tacoma-Bellevue, WA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034556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 &amp;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KY-IN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Louisville-Jefferson County, KY-IN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06835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54D620-F295-4BA7-A9B0-B622135B9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844848"/>
              </p:ext>
            </p:extLst>
          </p:nvPr>
        </p:nvGraphicFramePr>
        <p:xfrm>
          <a:off x="6287604" y="1455738"/>
          <a:ext cx="5601794" cy="5240251"/>
        </p:xfrm>
        <a:graphic>
          <a:graphicData uri="http://schemas.openxmlformats.org/drawingml/2006/table">
            <a:tbl>
              <a:tblPr/>
              <a:tblGrid>
                <a:gridCol w="235458">
                  <a:extLst>
                    <a:ext uri="{9D8B030D-6E8A-4147-A177-3AD203B41FA5}">
                      <a16:colId xmlns:a16="http://schemas.microsoft.com/office/drawing/2014/main" val="4003523498"/>
                    </a:ext>
                  </a:extLst>
                </a:gridCol>
                <a:gridCol w="1070690">
                  <a:extLst>
                    <a:ext uri="{9D8B030D-6E8A-4147-A177-3AD203B41FA5}">
                      <a16:colId xmlns:a16="http://schemas.microsoft.com/office/drawing/2014/main" val="2276800446"/>
                    </a:ext>
                  </a:extLst>
                </a:gridCol>
                <a:gridCol w="899240">
                  <a:extLst>
                    <a:ext uri="{9D8B030D-6E8A-4147-A177-3AD203B41FA5}">
                      <a16:colId xmlns:a16="http://schemas.microsoft.com/office/drawing/2014/main" val="2150586868"/>
                    </a:ext>
                  </a:extLst>
                </a:gridCol>
                <a:gridCol w="2858215">
                  <a:extLst>
                    <a:ext uri="{9D8B030D-6E8A-4147-A177-3AD203B41FA5}">
                      <a16:colId xmlns:a16="http://schemas.microsoft.com/office/drawing/2014/main" val="3218987536"/>
                    </a:ext>
                  </a:extLst>
                </a:gridCol>
                <a:gridCol w="538191">
                  <a:extLst>
                    <a:ext uri="{9D8B030D-6E8A-4147-A177-3AD203B41FA5}">
                      <a16:colId xmlns:a16="http://schemas.microsoft.com/office/drawing/2014/main" val="3677679317"/>
                    </a:ext>
                  </a:extLst>
                </a:gridCol>
              </a:tblGrid>
              <a:tr h="4029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EPA_REGION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CBSA_NAME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Overall Rank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75763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Denver-Aurora-Broomfield, CO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04628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Reading, 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61272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Visalia-Porterville, CA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80014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Bridgeport-Stamford-Norwalk, CT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309792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 &amp;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TN-MS-AR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Memphis, TN-MS-AR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1912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2 &amp;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PA-NJ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Allentown-Bethlehem-Easton, PA-NJ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0329225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Orleans-Metairie-Kenner, LA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313322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Greensboro-High Point, NC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105616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Mobile, AL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79472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TN-GA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Chattanooga, TN-GA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54131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Knoxville, TN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8540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DC-VA-MD-WV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Washington-Arlington-Alexandria, DC-VA-MD-WV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348592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Tulsa, OK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24334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Tucson, AZ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3175385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Charleston-North Charleston-Summerville, 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27529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Greenville-Mauldin-Easley, 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12915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Charleston, WV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496830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Spartanburg, SC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770900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Winston-Salem, NC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69785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Lakeland-Winter Haven, 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263264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Akron, OH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246657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Beaumont-Port Arthur, TX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413676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Lansing-East Lansing, MI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571591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Orlando-Kissimmee-Sanford, FL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008549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10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Eugene-Springfield, OR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797172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Reno-Sparks, NV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50508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4 &amp; 5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OH-KY-IN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Cincinnati-Middletown, OH-KY-IN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957303"/>
                  </a:ext>
                </a:extLst>
              </a:tr>
              <a:tr h="162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Lancaster, PA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120" marR="5120" marT="51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837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9240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ABB9ED-B16B-449D-B428-D5FFD31D679D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1524596"/>
          <a:ext cx="8909480" cy="49682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3763">
                  <a:extLst>
                    <a:ext uri="{9D8B030D-6E8A-4147-A177-3AD203B41FA5}">
                      <a16:colId xmlns:a16="http://schemas.microsoft.com/office/drawing/2014/main" val="1921253840"/>
                    </a:ext>
                  </a:extLst>
                </a:gridCol>
                <a:gridCol w="704088">
                  <a:extLst>
                    <a:ext uri="{9D8B030D-6E8A-4147-A177-3AD203B41FA5}">
                      <a16:colId xmlns:a16="http://schemas.microsoft.com/office/drawing/2014/main" val="1317374975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1751277888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87072934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324173238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738059545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439238523"/>
                    </a:ext>
                  </a:extLst>
                </a:gridCol>
                <a:gridCol w="895905">
                  <a:extLst>
                    <a:ext uri="{9D8B030D-6E8A-4147-A177-3AD203B41FA5}">
                      <a16:colId xmlns:a16="http://schemas.microsoft.com/office/drawing/2014/main" val="2988727084"/>
                    </a:ext>
                  </a:extLst>
                </a:gridCol>
                <a:gridCol w="84116">
                  <a:extLst>
                    <a:ext uri="{9D8B030D-6E8A-4147-A177-3AD203B41FA5}">
                      <a16:colId xmlns:a16="http://schemas.microsoft.com/office/drawing/2014/main" val="1293066426"/>
                    </a:ext>
                  </a:extLst>
                </a:gridCol>
              </a:tblGrid>
              <a:tr h="138629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“Sector group” emissions combined for all 50 Highest Risk Ranked CBSAs  </a:t>
                      </a:r>
                    </a:p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Population:  134,940,816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0533545"/>
                  </a:ext>
                </a:extLst>
              </a:tr>
              <a:tr h="3102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Sector Group</a:t>
                      </a:r>
                      <a:endParaRPr lang="en-US" sz="14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SO2 (TON)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NOx (TON)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PM2.5 (TON)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Gas_VOC_HAPs</a:t>
                      </a:r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(LB)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Heavy_Metal_HAPs</a:t>
                      </a:r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(LB)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CO2e </a:t>
                      </a:r>
                    </a:p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(TON)</a:t>
                      </a:r>
                      <a:endParaRPr lang="en-US" sz="1100" b="1" i="0" u="none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SO2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Score 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(freq. &amp; rank)</a:t>
                      </a: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2440205617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 Utilities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276526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195865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25828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6432707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127030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485754073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414266259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Petroleum Refining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52943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40169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12438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10295621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99736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95097998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574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723971449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Coke Ovens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22405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5158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1787622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29716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14570119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547383963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Pesticides and Agricultural Chemical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17644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5861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1627958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1788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18233480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878587901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Inorganic Chemical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14522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1073205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48966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5231826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839440508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Mineral Processing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13714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12628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886251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33740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8364046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400176273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 and Steel Production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10679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13345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5691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858984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110757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33030868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2611133245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Cement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10566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44083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1472498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25010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27859268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444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2498190575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 Transportation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8127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63035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10417526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122777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18485627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1380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498742300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Pulp and Paper Industry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9791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7227413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23704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10517197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696072597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Organic Chemical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6240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38070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6254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10280694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20059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82521408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2891457493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Landfills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9872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2799470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1880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28651639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563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475373681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Consumer Products (Cleaning, Photographic, etc.)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1363144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1389978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1531071706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 and Gas Production and Distribution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28271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4467061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12342771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466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1716656838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Food Products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6197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3085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4110212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2496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3408089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4184021676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Non-Ferrous Metals Production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3511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1695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3663067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91643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2165692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2042173614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Glass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5832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92289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9990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1174855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801279773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Clay Products Manufacturing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650323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200293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535151873"/>
                  </a:ext>
                </a:extLst>
              </a:tr>
              <a:tr h="1303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Waste Incineration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11872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679918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9825913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58" marR="3058" marT="30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9358" marR="29358" marT="14679" marB="14679"/>
                </a:tc>
                <a:extLst>
                  <a:ext uri="{0D108BD9-81ED-4DB2-BD59-A6C34878D82A}">
                    <a16:rowId xmlns:a16="http://schemas.microsoft.com/office/drawing/2014/main" val="3468328456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1439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Sectors Most Prevalent in Highest Risk Areas</a:t>
            </a:r>
            <a:endParaRPr lang="zh-CN" alt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C8E8AD-BD84-42BD-BC6C-DD62781288CB}"/>
              </a:ext>
            </a:extLst>
          </p:cNvPr>
          <p:cNvSpPr/>
          <p:nvPr/>
        </p:nvSpPr>
        <p:spPr>
          <a:xfrm>
            <a:off x="1641260" y="850973"/>
            <a:ext cx="90267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marR="0" lvl="0" indent="-347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Method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Highest emitting sectors within top ranked 50 CBSAs 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sz="1600" b="0" i="0" u="sng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acilities are grouped based on “Sector definition” spreadsheet created by Marc H. &amp; SPPD)*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46EFE08A-9033-41A6-8031-7F90841FCC78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F1C752-4D9F-4DF3-B158-CFA7F55014EF}"/>
              </a:ext>
            </a:extLst>
          </p:cNvPr>
          <p:cNvSpPr txBox="1"/>
          <p:nvPr/>
        </p:nvSpPr>
        <p:spPr>
          <a:xfrm>
            <a:off x="1428750" y="6490771"/>
            <a:ext cx="7041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*Appendix contains graphics with sector ranking by pollutants</a:t>
            </a:r>
          </a:p>
        </p:txBody>
      </p:sp>
    </p:spTree>
    <p:extLst>
      <p:ext uri="{BB962C8B-B14F-4D97-AF65-F5344CB8AC3E}">
        <p14:creationId xmlns:p14="http://schemas.microsoft.com/office/powerpoint/2010/main" val="34717309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0C906DB-1282-40E1-924E-441BA16B5589}"/>
              </a:ext>
            </a:extLst>
          </p:cNvPr>
          <p:cNvGraphicFramePr>
            <a:graphicFrameLocks/>
          </p:cNvGraphicFramePr>
          <p:nvPr/>
        </p:nvGraphicFramePr>
        <p:xfrm>
          <a:off x="1780032" y="963894"/>
          <a:ext cx="8769096" cy="5822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71439"/>
            <a:ext cx="82296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altLang="zh-CN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NOx: Sector Group emissions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Summed up top 20 facility emissions over 50 major CBSAs  </a:t>
            </a:r>
            <a:endParaRPr lang="zh-CN" alt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51516D-9513-4BF0-8203-EC358FC6921E}"/>
              </a:ext>
            </a:extLst>
          </p:cNvPr>
          <p:cNvSpPr txBox="1"/>
          <p:nvPr/>
        </p:nvSpPr>
        <p:spPr>
          <a:xfrm>
            <a:off x="2433706" y="132103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over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62AC7120-0F24-455C-9271-21BAC35AE905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83182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2176188-3463-4059-89D9-3AEBD5C9E6F5}"/>
              </a:ext>
            </a:extLst>
          </p:cNvPr>
          <p:cNvGraphicFramePr>
            <a:graphicFrameLocks/>
          </p:cNvGraphicFramePr>
          <p:nvPr/>
        </p:nvGraphicFramePr>
        <p:xfrm>
          <a:off x="1743457" y="950975"/>
          <a:ext cx="8650224" cy="5715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3151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altLang="zh-CN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NOx: Sector Group “Score”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(Score = Frequency &amp; Rank)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ED6615-1710-4678-AF84-A1221DA16B6A}"/>
              </a:ext>
            </a:extLst>
          </p:cNvPr>
          <p:cNvSpPr/>
          <p:nvPr/>
        </p:nvSpPr>
        <p:spPr>
          <a:xfrm>
            <a:off x="2945892" y="1161286"/>
            <a:ext cx="6473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SO2 &amp;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NOx: Score of Top Sector Groups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FE65C47-F2A1-44FD-9C57-76B1BD778A75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35422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BEBE8B1-CD45-4972-9A91-CED7FD8A0121}"/>
              </a:ext>
            </a:extLst>
          </p:cNvPr>
          <p:cNvGraphicFramePr>
            <a:graphicFrameLocks/>
          </p:cNvGraphicFramePr>
          <p:nvPr/>
        </p:nvGraphicFramePr>
        <p:xfrm>
          <a:off x="1652016" y="1115567"/>
          <a:ext cx="8878824" cy="5551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71439"/>
            <a:ext cx="82296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PM</a:t>
            </a:r>
            <a:r>
              <a:rPr lang="en-US" altLang="zh-CN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Sector Group emissions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Summed up top 20 facility emissions over 50 major CBSAs  </a:t>
            </a:r>
            <a:endParaRPr lang="zh-CN" alt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BE917-45F9-409A-939A-298286E22137}"/>
              </a:ext>
            </a:extLst>
          </p:cNvPr>
          <p:cNvSpPr txBox="1"/>
          <p:nvPr/>
        </p:nvSpPr>
        <p:spPr>
          <a:xfrm>
            <a:off x="2113666" y="1386222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over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99C910-2752-4C21-8155-911A6605B059}"/>
              </a:ext>
            </a:extLst>
          </p:cNvPr>
          <p:cNvSpPr/>
          <p:nvPr/>
        </p:nvSpPr>
        <p:spPr>
          <a:xfrm>
            <a:off x="3531610" y="1177471"/>
            <a:ext cx="545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Primary PM2.5 emissions (ton/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yr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) from top Sector groups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C0E70E9B-DA7E-4009-8182-CD11CDDF1EAE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9923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767B104-59B4-4EDA-BBF2-D5EFD198A9DA}"/>
              </a:ext>
            </a:extLst>
          </p:cNvPr>
          <p:cNvGraphicFramePr>
            <a:graphicFrameLocks/>
          </p:cNvGraphicFramePr>
          <p:nvPr/>
        </p:nvGraphicFramePr>
        <p:xfrm>
          <a:off x="1670304" y="1014985"/>
          <a:ext cx="8814816" cy="5586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3151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PM</a:t>
            </a:r>
            <a:r>
              <a:rPr lang="en-US" altLang="zh-CN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Sector Group “Score”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(Score = Frequency &amp; Rank)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ED6615-1710-4678-AF84-A1221DA16B6A}"/>
              </a:ext>
            </a:extLst>
          </p:cNvPr>
          <p:cNvSpPr/>
          <p:nvPr/>
        </p:nvSpPr>
        <p:spPr>
          <a:xfrm>
            <a:off x="2781300" y="1167307"/>
            <a:ext cx="6473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Primary PM2.5: Score of Top Sector Groups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1B2A845-CC03-4FFA-B463-38835AF4D0A8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3997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6FE11F1-E31B-46F1-808E-0F26F1760C0A}"/>
              </a:ext>
            </a:extLst>
          </p:cNvPr>
          <p:cNvGraphicFramePr>
            <a:graphicFrameLocks/>
          </p:cNvGraphicFramePr>
          <p:nvPr/>
        </p:nvGraphicFramePr>
        <p:xfrm>
          <a:off x="1688592" y="1417321"/>
          <a:ext cx="8759952" cy="5249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848" y="62295"/>
            <a:ext cx="9217152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 &amp; VOC HAPs: Sector Group emissions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Summed up top 20 facility emissions over 50 major CBSAs  </a:t>
            </a:r>
            <a:endParaRPr lang="zh-CN" alt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7FC078-F38E-420F-80FB-9C847D3134E5}"/>
              </a:ext>
            </a:extLst>
          </p:cNvPr>
          <p:cNvSpPr/>
          <p:nvPr/>
        </p:nvSpPr>
        <p:spPr>
          <a:xfrm>
            <a:off x="3371088" y="1109544"/>
            <a:ext cx="608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Gas &amp; VOC HAPs emissions (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lb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/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yr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) from top Sector groups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815D2D9E-3505-4525-8191-4FAAA5195C64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0958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FBF60F9-8EC5-40C1-8FF8-EE8818F85176}"/>
              </a:ext>
            </a:extLst>
          </p:cNvPr>
          <p:cNvGraphicFramePr>
            <a:graphicFrameLocks/>
          </p:cNvGraphicFramePr>
          <p:nvPr/>
        </p:nvGraphicFramePr>
        <p:xfrm>
          <a:off x="1697736" y="1042416"/>
          <a:ext cx="8741664" cy="5624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3151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 &amp; VOC HAPs: Sector Group “Score”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(Score = Frequency &amp; Rank)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ED6615-1710-4678-AF84-A1221DA16B6A}"/>
              </a:ext>
            </a:extLst>
          </p:cNvPr>
          <p:cNvSpPr/>
          <p:nvPr/>
        </p:nvSpPr>
        <p:spPr>
          <a:xfrm>
            <a:off x="2726436" y="1167307"/>
            <a:ext cx="6473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Gas &amp; VOC HAPs: Score of Top Sector Groups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C76E14D-50F0-4E54-8877-ED569BF1E603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826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C8F30A5-EF9F-4152-AE99-4D3DF8073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54115"/>
            <a:ext cx="8229600" cy="669103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FFFF00"/>
                </a:solidFill>
              </a:rPr>
              <a:t>NEXUS 1.7 (Under Development)</a:t>
            </a:r>
            <a:endParaRPr lang="zh-CN" altLang="en-US" sz="3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1BAAC2-553B-4104-BA51-F4F49FA9EAC3}"/>
              </a:ext>
            </a:extLst>
          </p:cNvPr>
          <p:cNvSpPr/>
          <p:nvPr/>
        </p:nvSpPr>
        <p:spPr>
          <a:xfrm>
            <a:off x="487016" y="778527"/>
            <a:ext cx="11330609" cy="5563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sz="2800" b="1" kern="0" dirty="0"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Near-term Priorities for 2021 NEXUS development:</a:t>
            </a:r>
            <a:endParaRPr lang="en-US" sz="2400" b="1" kern="0" dirty="0">
              <a:solidFill>
                <a:srgbClr val="0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  <a:p>
            <a:pPr marL="741363" indent="-393700">
              <a:lnSpc>
                <a:spcPct val="150000"/>
              </a:lnSpc>
              <a:buFont typeface="+mj-lt"/>
              <a:buAutoNum type="arabicPeriod"/>
              <a:tabLst>
                <a:tab pos="804863" algn="l"/>
              </a:tabLst>
            </a:pP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Upgrade NEXUS 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(modules/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metrics/EJ 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for beta release</a:t>
            </a:r>
          </a:p>
          <a:p>
            <a:pPr marL="969963" lvl="1" indent="-284163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Revising air toxic (AT) metrics based on AT team’s suggestions </a:t>
            </a:r>
          </a:p>
          <a:p>
            <a:pPr marL="969963" lvl="1" indent="-284163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804863" algn="l"/>
              </a:tabLst>
            </a:pPr>
            <a: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Include EJ/demographic index &amp; T</a:t>
            </a:r>
            <a:r>
              <a:rPr lang="en-US" sz="2000" b="1" kern="0" dirty="0" err="1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ribal</a:t>
            </a:r>
            <a: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areas</a:t>
            </a:r>
          </a:p>
          <a:p>
            <a:pPr marL="741363" indent="-393700" defTabSz="914400">
              <a:lnSpc>
                <a:spcPct val="150000"/>
              </a:lnSpc>
              <a:buFont typeface="+mj-lt"/>
              <a:buAutoNum type="arabicPeriod"/>
              <a:tabLst>
                <a:tab pos="804863" algn="l"/>
              </a:tabLst>
              <a:defRPr/>
            </a:pP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2017 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emissions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data update (including 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GHG &amp; Sector mapping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) </a:t>
            </a:r>
          </a:p>
          <a:p>
            <a:pPr marL="741363" indent="-393700" defTabSz="914400">
              <a:lnSpc>
                <a:spcPct val="150000"/>
              </a:lnSpc>
              <a:buFont typeface="+mj-lt"/>
              <a:buAutoNum type="arabicPeriod"/>
              <a:tabLst>
                <a:tab pos="804863" algn="l"/>
              </a:tabLst>
              <a:defRPr/>
            </a:pPr>
            <a:endParaRPr lang="en-US" sz="2800" b="1" kern="0" dirty="0">
              <a:solidFill>
                <a:srgbClr val="000000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  <a:p>
            <a:pPr marL="804863" indent="-457200" defTabSz="914400">
              <a:lnSpc>
                <a:spcPct val="150000"/>
              </a:lnSpc>
              <a:buFont typeface="+mj-lt"/>
              <a:buAutoNum type="arabicPeriod" startAt="3"/>
              <a:tabLst>
                <a:tab pos="804863" algn="l"/>
              </a:tabLst>
              <a:defRPr/>
            </a:pP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2017 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AQ concentrations 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(PM</a:t>
            </a:r>
            <a:r>
              <a:rPr lang="en-US" sz="2400" b="1" kern="0" baseline="-2500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2.5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, O</a:t>
            </a:r>
            <a:r>
              <a:rPr lang="en-US" sz="2400" b="1" kern="0" baseline="-2500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3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, AT) 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&amp; risk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data update (note: separate discussion on air toxics risk effort with SMT)</a:t>
            </a:r>
          </a:p>
          <a:p>
            <a:pPr marL="804863" indent="-457200" defTabSz="914400">
              <a:lnSpc>
                <a:spcPct val="150000"/>
              </a:lnSpc>
              <a:buFont typeface="+mj-lt"/>
              <a:buAutoNum type="arabicPeriod" startAt="3"/>
              <a:tabLst>
                <a:tab pos="804863" algn="l"/>
              </a:tabLst>
              <a:defRPr/>
            </a:pP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Draft design for new Multi-pollutant based “</a:t>
            </a:r>
            <a:r>
              <a:rPr lang="en-US" sz="2400" b="1" kern="0" dirty="0">
                <a:solidFill>
                  <a:srgbClr val="0000FF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Proximity</a:t>
            </a:r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analysis” module for EJ and related considerations (census tract and block level)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84155A7-1A11-4D8A-8580-1B32A3A167CA}"/>
              </a:ext>
            </a:extLst>
          </p:cNvPr>
          <p:cNvCxnSpPr/>
          <p:nvPr/>
        </p:nvCxnSpPr>
        <p:spPr bwMode="auto">
          <a:xfrm>
            <a:off x="1569720" y="3833946"/>
            <a:ext cx="9052560" cy="0"/>
          </a:xfrm>
          <a:prstGeom prst="line">
            <a:avLst/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C4639B8-A039-4039-B460-D751B6B6D588}"/>
              </a:ext>
            </a:extLst>
          </p:cNvPr>
          <p:cNvSpPr txBox="1"/>
          <p:nvPr/>
        </p:nvSpPr>
        <p:spPr>
          <a:xfrm>
            <a:off x="2967732" y="3411687"/>
            <a:ext cx="1838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spc="300" dirty="0">
                <a:solidFill>
                  <a:srgbClr val="FF0000"/>
                </a:solidFill>
                <a:latin typeface="Arial Black" panose="020B0A04020102020204" pitchFamily="34" charset="0"/>
              </a:rPr>
              <a:t>Ongoing</a:t>
            </a:r>
            <a:endParaRPr lang="en-US" sz="2000" i="1" spc="3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489EACB-4550-4CB7-B3B5-DC159116DA79}"/>
              </a:ext>
            </a:extLst>
          </p:cNvPr>
          <p:cNvCxnSpPr/>
          <p:nvPr/>
        </p:nvCxnSpPr>
        <p:spPr bwMode="auto">
          <a:xfrm flipV="1">
            <a:off x="4898136" y="3472559"/>
            <a:ext cx="182880" cy="320040"/>
          </a:xfrm>
          <a:prstGeom prst="straightConnector1">
            <a:avLst/>
          </a:prstGeom>
          <a:ln w="5715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FB93645-068A-4354-9A67-C59FF8678A8E}"/>
              </a:ext>
            </a:extLst>
          </p:cNvPr>
          <p:cNvSpPr txBox="1"/>
          <p:nvPr/>
        </p:nvSpPr>
        <p:spPr>
          <a:xfrm>
            <a:off x="6104634" y="3778637"/>
            <a:ext cx="1838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spc="300" dirty="0">
                <a:solidFill>
                  <a:srgbClr val="FF0000"/>
                </a:solidFill>
                <a:latin typeface="Arial Black" panose="020B0A04020102020204" pitchFamily="34" charset="0"/>
              </a:rPr>
              <a:t>Planned</a:t>
            </a:r>
            <a:endParaRPr lang="en-US" sz="2000" i="1" spc="3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E090EA7-E1B6-4B36-A6C9-784EEDEC648E}"/>
              </a:ext>
            </a:extLst>
          </p:cNvPr>
          <p:cNvCxnSpPr>
            <a:cxnSpLocks/>
          </p:cNvCxnSpPr>
          <p:nvPr/>
        </p:nvCxnSpPr>
        <p:spPr bwMode="auto">
          <a:xfrm flipH="1">
            <a:off x="8007098" y="3873352"/>
            <a:ext cx="192685" cy="363971"/>
          </a:xfrm>
          <a:prstGeom prst="straightConnector1">
            <a:avLst/>
          </a:prstGeom>
          <a:ln w="57150"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A9917738-B1B1-4D52-8FB1-4246357BACBD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4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2865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848" y="62295"/>
            <a:ext cx="9217152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Heavy Metal HAPs: Sector Group emissions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Summed up top 20 facility emissions over 50 major CBSAs  </a:t>
            </a:r>
            <a:endParaRPr lang="zh-CN" alt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7FC078-F38E-420F-80FB-9C847D3134E5}"/>
              </a:ext>
            </a:extLst>
          </p:cNvPr>
          <p:cNvSpPr/>
          <p:nvPr/>
        </p:nvSpPr>
        <p:spPr>
          <a:xfrm>
            <a:off x="3371088" y="1109543"/>
            <a:ext cx="6080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Heavy HAPs emissions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lb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/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yr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) from top Sector groups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58BE5BD-A6AF-4451-9DE7-755A56D27799}"/>
              </a:ext>
            </a:extLst>
          </p:cNvPr>
          <p:cNvGraphicFramePr>
            <a:graphicFrameLocks/>
          </p:cNvGraphicFramePr>
          <p:nvPr/>
        </p:nvGraphicFramePr>
        <p:xfrm>
          <a:off x="1679449" y="950976"/>
          <a:ext cx="8695943" cy="5715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BC5A1FAB-D1C9-4DEF-BB28-26A3FBC673BF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4659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3151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Heavy Metal HAPs: Sector Group “Score”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(Score = Frequency &amp; Rank)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ED6615-1710-4678-AF84-A1221DA16B6A}"/>
              </a:ext>
            </a:extLst>
          </p:cNvPr>
          <p:cNvSpPr/>
          <p:nvPr/>
        </p:nvSpPr>
        <p:spPr>
          <a:xfrm>
            <a:off x="2726436" y="1167307"/>
            <a:ext cx="6473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Heavy Metal HAPs: Score of Top Sector Groups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3A4F46-4992-4AE5-B9AE-0D12D53A8D08}"/>
              </a:ext>
            </a:extLst>
          </p:cNvPr>
          <p:cNvGraphicFramePr>
            <a:graphicFrameLocks/>
          </p:cNvGraphicFramePr>
          <p:nvPr/>
        </p:nvGraphicFramePr>
        <p:xfrm>
          <a:off x="1734312" y="996697"/>
          <a:ext cx="8723376" cy="5669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CBBCF906-AAE6-4229-8E5D-4C36893D55A7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1943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4B62601D-B379-49F1-B040-2ED3DA4C02D1}"/>
              </a:ext>
            </a:extLst>
          </p:cNvPr>
          <p:cNvGraphicFramePr>
            <a:graphicFrameLocks/>
          </p:cNvGraphicFramePr>
          <p:nvPr/>
        </p:nvGraphicFramePr>
        <p:xfrm>
          <a:off x="1679448" y="1197864"/>
          <a:ext cx="8805672" cy="538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71439"/>
            <a:ext cx="82296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CO2e: Sector Group emissions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Summed up top 20 facility emissions over 50 major CBSAs  </a:t>
            </a:r>
            <a:endParaRPr lang="zh-CN" alt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BE917-45F9-409A-939A-298286E22137}"/>
              </a:ext>
            </a:extLst>
          </p:cNvPr>
          <p:cNvSpPr txBox="1"/>
          <p:nvPr/>
        </p:nvSpPr>
        <p:spPr>
          <a:xfrm>
            <a:off x="2397130" y="1522206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over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624582D-1829-4C90-B718-E8D120381061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59356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47744" y="516742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5FDD245D-9EBF-41EA-9B1C-3254E022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3151"/>
            <a:ext cx="9144000" cy="668337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CO2e: Sector Group “Score”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(Score = Frequency &amp; Rank)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ED6615-1710-4678-AF84-A1221DA16B6A}"/>
              </a:ext>
            </a:extLst>
          </p:cNvPr>
          <p:cNvSpPr/>
          <p:nvPr/>
        </p:nvSpPr>
        <p:spPr>
          <a:xfrm>
            <a:off x="2726436" y="1167307"/>
            <a:ext cx="6473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CO2e: Score of Top Sector Groups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E6CA08DC-DD90-4714-A547-E0CE6075D1EE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90244644-3D80-43BD-AAF4-7990B7805180}"/>
              </a:ext>
            </a:extLst>
          </p:cNvPr>
          <p:cNvGraphicFramePr>
            <a:graphicFrameLocks/>
          </p:cNvGraphicFramePr>
          <p:nvPr/>
        </p:nvGraphicFramePr>
        <p:xfrm>
          <a:off x="1697736" y="996697"/>
          <a:ext cx="8897112" cy="566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6795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9D946-773E-47D7-B3DB-AC7F9FCC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FF00"/>
                </a:solidFill>
              </a:rPr>
              <a:t>Need to Improve Air Toxics Metrics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DD0F4-6D62-47A1-8076-67C35504D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28328"/>
            <a:ext cx="10972800" cy="561662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sz="3000" dirty="0"/>
              <a:t>MP Team engaged with Air Toxics Team to improve upon current national screening metrics for air toxics</a:t>
            </a:r>
          </a:p>
          <a:p>
            <a:pPr>
              <a:lnSpc>
                <a:spcPct val="150000"/>
              </a:lnSpc>
            </a:pPr>
            <a:r>
              <a:rPr lang="en-US" sz="3000" dirty="0"/>
              <a:t>Current risk metrics were based on county-level population weighted averages (not appropriately accounting for local nature of risks) so false negatives could influence the areas ranking</a:t>
            </a:r>
          </a:p>
          <a:p>
            <a:pPr>
              <a:lnSpc>
                <a:spcPct val="150000"/>
              </a:lnSpc>
            </a:pPr>
            <a:r>
              <a:rPr lang="en-US" sz="3000" dirty="0"/>
              <a:t>ATAG provided input on improving these metrics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New metrics now reflect more local risk (at census-tract level) and expressed in “X in a million”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Update use of percentiles based on risk value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24793800-7741-47FE-A972-C58F70348EB1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5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32285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C8F30A5-EF9F-4152-AE99-4D3DF8073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018" y="54115"/>
            <a:ext cx="9057982" cy="669103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FFFF00"/>
                </a:solidFill>
              </a:rPr>
              <a:t>NEXUS Updates: New Air Toxics Metrics</a:t>
            </a:r>
            <a:endParaRPr lang="zh-CN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6CA807-5A5C-4924-8034-68827C5BB9B1}"/>
              </a:ext>
            </a:extLst>
          </p:cNvPr>
          <p:cNvCxnSpPr/>
          <p:nvPr/>
        </p:nvCxnSpPr>
        <p:spPr bwMode="auto">
          <a:xfrm>
            <a:off x="4091930" y="4298740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F700348-B40D-4CE5-988E-7D71275B3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012" y="1239456"/>
            <a:ext cx="3434789" cy="17046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06773A-E20E-4842-BAF3-19B2C6D6137E}"/>
              </a:ext>
            </a:extLst>
          </p:cNvPr>
          <p:cNvSpPr txBox="1"/>
          <p:nvPr/>
        </p:nvSpPr>
        <p:spPr>
          <a:xfrm>
            <a:off x="5154965" y="1026870"/>
            <a:ext cx="5513036" cy="24622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Risk: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□  Cancer Risk (max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tract-level risk in the county):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(default checked)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   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Top risk Percentile (higher than x%)     90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(Note: default checked)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    o  Risk value (x-in-1 million)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?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(Note: use 90 %tile risk value)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□  Non-cancer Hazard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max tract-level HI in the county):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  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Top risk Percentile (higher than x%)   90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(default if above box checked)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   o Hazard Index (HI)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?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    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(Note: use 90 %tile value, find a reasonable range)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Note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: Add up all “HI” in “NATA_2014_Tract_HIs_FINAL” file.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微软雅黑"/>
                <a:cs typeface="+mn-cs"/>
              </a:rPr>
              <a:t>          “HI” &gt; 1 means likely adverse non-cancer hazard; &lt;1 means unlikely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41E4DC-F739-44A2-B80A-7EF29461C076}"/>
              </a:ext>
            </a:extLst>
          </p:cNvPr>
          <p:cNvSpPr/>
          <p:nvPr/>
        </p:nvSpPr>
        <p:spPr>
          <a:xfrm>
            <a:off x="8331297" y="1736884"/>
            <a:ext cx="255985" cy="1714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61957D-9066-4ADB-BBF0-A92370CEFCC0}"/>
              </a:ext>
            </a:extLst>
          </p:cNvPr>
          <p:cNvSpPr/>
          <p:nvPr/>
        </p:nvSpPr>
        <p:spPr>
          <a:xfrm>
            <a:off x="7561728" y="1908338"/>
            <a:ext cx="244412" cy="2203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239082-E09D-451D-B53A-5868B26E96DC}"/>
              </a:ext>
            </a:extLst>
          </p:cNvPr>
          <p:cNvSpPr/>
          <p:nvPr/>
        </p:nvSpPr>
        <p:spPr>
          <a:xfrm>
            <a:off x="8214878" y="2596565"/>
            <a:ext cx="244411" cy="179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075E0F4-CA6F-4397-9232-C3FBE971C098}"/>
              </a:ext>
            </a:extLst>
          </p:cNvPr>
          <p:cNvSpPr txBox="1">
            <a:spLocks/>
          </p:cNvSpPr>
          <p:nvPr/>
        </p:nvSpPr>
        <p:spPr>
          <a:xfrm>
            <a:off x="2243997" y="900969"/>
            <a:ext cx="1000994" cy="319889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微软雅黑"/>
                <a:cs typeface="+mj-cs"/>
              </a:rPr>
              <a:t>Current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微软雅黑"/>
              <a:cs typeface="+mj-cs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CE0353F-5B71-45AC-983E-AC2E5F9CA9C7}"/>
              </a:ext>
            </a:extLst>
          </p:cNvPr>
          <p:cNvSpPr txBox="1">
            <a:spLocks/>
          </p:cNvSpPr>
          <p:nvPr/>
        </p:nvSpPr>
        <p:spPr>
          <a:xfrm>
            <a:off x="7054305" y="805995"/>
            <a:ext cx="1426878" cy="31988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微软雅黑"/>
                <a:cs typeface="+mj-cs"/>
              </a:rPr>
              <a:t>New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DEE432A-421E-4C47-90B7-F38840261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012" y="3627660"/>
            <a:ext cx="3438717" cy="30325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99C3754-78AE-4ADE-828C-C9E7DC930465}"/>
              </a:ext>
            </a:extLst>
          </p:cNvPr>
          <p:cNvSpPr txBox="1"/>
          <p:nvPr/>
        </p:nvSpPr>
        <p:spPr>
          <a:xfrm>
            <a:off x="5163816" y="3549856"/>
            <a:ext cx="5504183" cy="32840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Cancer Risk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max tract-level risk in the county):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□  PM &amp; M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etal HAPs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 Pollutant: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All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 ○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Top risk percentile (higher &gt; %)  90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○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Risk value (x-in-1 million)             ?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□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Gas &amp; VOC HAPs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 Pollutant: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All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 ○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Top risk Percentile (higher &gt; %)  90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    ○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Risk value (x-in-1 million)             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549A9AE-28BA-44BD-8D79-FF07DA96753A}"/>
              </a:ext>
            </a:extLst>
          </p:cNvPr>
          <p:cNvSpPr/>
          <p:nvPr/>
        </p:nvSpPr>
        <p:spPr>
          <a:xfrm>
            <a:off x="7024474" y="2804553"/>
            <a:ext cx="244411" cy="1736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5A8FA5A-EC98-45D1-AA64-B6148829480E}"/>
              </a:ext>
            </a:extLst>
          </p:cNvPr>
          <p:cNvSpPr/>
          <p:nvPr/>
        </p:nvSpPr>
        <p:spPr>
          <a:xfrm>
            <a:off x="8406408" y="4948914"/>
            <a:ext cx="255985" cy="1817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BE0E793-FD36-4735-8596-969DDAFD015F}"/>
              </a:ext>
            </a:extLst>
          </p:cNvPr>
          <p:cNvSpPr/>
          <p:nvPr/>
        </p:nvSpPr>
        <p:spPr>
          <a:xfrm>
            <a:off x="8418848" y="5325252"/>
            <a:ext cx="255985" cy="1817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A7B52B1-AA6A-4E51-A977-37325DEF6415}"/>
              </a:ext>
            </a:extLst>
          </p:cNvPr>
          <p:cNvSpPr/>
          <p:nvPr/>
        </p:nvSpPr>
        <p:spPr>
          <a:xfrm>
            <a:off x="8428177" y="6202332"/>
            <a:ext cx="255985" cy="1817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D99112D-3D2D-4E3F-8C6F-7B5F9AF350ED}"/>
              </a:ext>
            </a:extLst>
          </p:cNvPr>
          <p:cNvSpPr/>
          <p:nvPr/>
        </p:nvSpPr>
        <p:spPr>
          <a:xfrm>
            <a:off x="8440617" y="6569339"/>
            <a:ext cx="255985" cy="1817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F2D3C33-51B9-40F9-96A0-EBE6CFDFE726}"/>
              </a:ext>
            </a:extLst>
          </p:cNvPr>
          <p:cNvSpPr/>
          <p:nvPr/>
        </p:nvSpPr>
        <p:spPr>
          <a:xfrm flipH="1">
            <a:off x="6685629" y="4575243"/>
            <a:ext cx="1593733" cy="2551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8436B8-BB26-42AA-AFBD-5E3C1F7EF14C}"/>
              </a:ext>
            </a:extLst>
          </p:cNvPr>
          <p:cNvSpPr/>
          <p:nvPr/>
        </p:nvSpPr>
        <p:spPr>
          <a:xfrm flipH="1">
            <a:off x="6685628" y="5867283"/>
            <a:ext cx="1593733" cy="2551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7F8244-2F5A-48E8-A1C0-2ED9E41210EC}"/>
              </a:ext>
            </a:extLst>
          </p:cNvPr>
          <p:cNvSpPr/>
          <p:nvPr/>
        </p:nvSpPr>
        <p:spPr>
          <a:xfrm>
            <a:off x="5109136" y="3559409"/>
            <a:ext cx="2034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[ ] Advanced Options: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Slide Number Placeholder 1">
            <a:extLst>
              <a:ext uri="{FF2B5EF4-FFF2-40B4-BE49-F238E27FC236}">
                <a16:creationId xmlns:a16="http://schemas.microsoft.com/office/drawing/2014/main" id="{7333AF58-682B-4071-B7C3-83621E4FBE20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97FA5-94DB-459B-8E5D-031A45794050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6982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A94B6-75D7-4C6F-80DB-18CF4B64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71440"/>
            <a:ext cx="12106275" cy="669103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Regional Engagement: </a:t>
            </a:r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Highest MP Risk Areas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0A2611A-2FE7-487B-9E33-5DDD52EE38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232718"/>
              </p:ext>
            </p:extLst>
          </p:nvPr>
        </p:nvGraphicFramePr>
        <p:xfrm>
          <a:off x="222838" y="946228"/>
          <a:ext cx="5665788" cy="3714750"/>
        </p:xfrm>
        <a:graphic>
          <a:graphicData uri="http://schemas.openxmlformats.org/drawingml/2006/table">
            <a:tbl>
              <a:tblPr/>
              <a:tblGrid>
                <a:gridCol w="266700">
                  <a:extLst>
                    <a:ext uri="{9D8B030D-6E8A-4147-A177-3AD203B41FA5}">
                      <a16:colId xmlns:a16="http://schemas.microsoft.com/office/drawing/2014/main" val="1754799264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3105184589"/>
                    </a:ext>
                  </a:extLst>
                </a:gridCol>
                <a:gridCol w="576263">
                  <a:extLst>
                    <a:ext uri="{9D8B030D-6E8A-4147-A177-3AD203B41FA5}">
                      <a16:colId xmlns:a16="http://schemas.microsoft.com/office/drawing/2014/main" val="664416972"/>
                    </a:ext>
                  </a:extLst>
                </a:gridCol>
                <a:gridCol w="3108325">
                  <a:extLst>
                    <a:ext uri="{9D8B030D-6E8A-4147-A177-3AD203B41FA5}">
                      <a16:colId xmlns:a16="http://schemas.microsoft.com/office/drawing/2014/main" val="40759145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024016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EPA_REGION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CBSA_NAME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Overall Rank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10045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IL-IN-WI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Chicago-Joliet-Naperville, IL-IN-WI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9882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Pittsburgh, 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7707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Houston-Sugar Land-Baytown, 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30906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Angeles-Long Beach-Santa Ana,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40076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Dallas-Fort Worth-Arlington, 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63799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Atlanta-Sandy Springs-Marietta, GA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3416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Tampa-St. Petersburg-Clearwater, FL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78341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Birmingham-Hoover, 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71473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Phoenix-Mesa-Glendale, AZ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51755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Fresno,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38506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NY-NJ-PA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York-Northern New Jersey-Long Island, NY-NJ-PA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23501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Cleveland-Elyria-Mentor, OH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72868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Sacramento--Arden-Arcade--Roseville,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57729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 Vegas-Paradise, NV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3665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NC-SC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Charlotte-Gastonia-Rock Hill, NC-SC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4643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Diego-Carlsbad-San Marcos,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42698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Detroit-Warren-Livonia, MI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98938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5 &amp; 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MO-IL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St. Louis, MO-IL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38987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D5A27ED-0519-44A9-90B4-398D3CE404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84721"/>
              </p:ext>
            </p:extLst>
          </p:nvPr>
        </p:nvGraphicFramePr>
        <p:xfrm>
          <a:off x="6303376" y="946228"/>
          <a:ext cx="5594350" cy="3530600"/>
        </p:xfrm>
        <a:graphic>
          <a:graphicData uri="http://schemas.openxmlformats.org/drawingml/2006/table">
            <a:tbl>
              <a:tblPr/>
              <a:tblGrid>
                <a:gridCol w="266700">
                  <a:extLst>
                    <a:ext uri="{9D8B030D-6E8A-4147-A177-3AD203B41FA5}">
                      <a16:colId xmlns:a16="http://schemas.microsoft.com/office/drawing/2014/main" val="1887443040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7556883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648644148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16469167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4700345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EPA_REGION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CBSA_NAME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Overall Rank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18692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Rapids-Wyoming, MI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614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Nashville-Davidson--Murfreesboro--Franklin, TN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91155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Bakersfield-Delano,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91633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2 &amp; 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PA-NJ-DE-MD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Philadelphia-Camden-Wilmington, PA-NJ-DE-MD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47758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Riverside-San Bernardino-Ontario,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41678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Miami-Fort Lauderdale-Pompano Beach, FL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4526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Baton Rouge, 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93737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Paso, TX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86294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Seattle-Tacoma-Bellevue, WA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23699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 &amp; 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KY-IN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Louisville-Jefferson County, KY-IN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54797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Denver-Aurora-Broomfield, 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97892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Reading, PA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77229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Visalia-Porterville, 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92322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Bridgeport-Stamford-Norwalk, CT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52396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4 &amp;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TN-MS-AR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Memphis, TN-MS-AR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05393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Regions 2 &amp; 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PA-NJ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Allentown-Bethlehem-Easton, PA-NJ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04652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 Region 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Orleans-Metairie-Kenner, 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9169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881D4B07-321C-48D4-AD92-944202590094}"/>
              </a:ext>
            </a:extLst>
          </p:cNvPr>
          <p:cNvSpPr/>
          <p:nvPr/>
        </p:nvSpPr>
        <p:spPr>
          <a:xfrm>
            <a:off x="222837" y="4795897"/>
            <a:ext cx="117051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NEXUS can be used to identify highest risk areas across O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PM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Air Toxics.  OAQPS could provide area profile packets to Regions to discuss nature of MP issues and possible avenues to address or conduct more refined analyses.</a:t>
            </a:r>
          </a:p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information above was generated in NEXUS &amp; exported into Excel where rankings were applied.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These CBSAs include at least one county that meets ALL the following criteria: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PM Mortality Number Percentile &gt;= 90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Mortality Number Percentile &gt;= 90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Cancer Risk Rate Max Percentile &gt;= 90 (max census tract-level in a county)</a:t>
            </a:r>
          </a:p>
        </p:txBody>
      </p:sp>
      <p:sp>
        <p:nvSpPr>
          <p:cNvPr id="17" name="Slide Number Placeholder 1">
            <a:extLst>
              <a:ext uri="{FF2B5EF4-FFF2-40B4-BE49-F238E27FC236}">
                <a16:creationId xmlns:a16="http://schemas.microsoft.com/office/drawing/2014/main" id="{75BD706D-DFBE-4B35-8EF5-00951BC9B0D0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7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61419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 5 Example—</a:t>
            </a:r>
            <a:r>
              <a:rPr lang="en-US" dirty="0">
                <a:solidFill>
                  <a:srgbClr val="FFFF00"/>
                </a:solidFill>
              </a:rPr>
              <a:t>Chicago CBSA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88B68B-0E6F-447F-90B5-8D9C10075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85" y="1196748"/>
            <a:ext cx="11466629" cy="5326516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CE3F1A0-1D45-4382-83B7-2B3AD8287FAE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8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FCB80B-2BB1-4117-8B1C-8E588954F018}"/>
              </a:ext>
            </a:extLst>
          </p:cNvPr>
          <p:cNvSpPr txBox="1"/>
          <p:nvPr/>
        </p:nvSpPr>
        <p:spPr>
          <a:xfrm>
            <a:off x="5233064" y="6575874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1044114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2C775-8236-4993-8C89-0E0E88E50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Chicago CBSA:</a:t>
            </a:r>
            <a:r>
              <a:rPr lang="en-US" dirty="0">
                <a:solidFill>
                  <a:srgbClr val="FFFF00"/>
                </a:solidFill>
              </a:rPr>
              <a:t> Top Emission Sources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2BF923A-E543-4E07-B3DD-DFF148AAB7CB}"/>
              </a:ext>
            </a:extLst>
          </p:cNvPr>
          <p:cNvGrpSpPr/>
          <p:nvPr/>
        </p:nvGrpSpPr>
        <p:grpSpPr>
          <a:xfrm>
            <a:off x="185020" y="767515"/>
            <a:ext cx="11591343" cy="5864193"/>
            <a:chOff x="286621" y="564316"/>
            <a:chExt cx="8872446" cy="4702302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C78D3EFD-5E2B-496B-92D4-CD2305D76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800" b="11245"/>
            <a:stretch/>
          </p:blipFill>
          <p:spPr>
            <a:xfrm>
              <a:off x="286621" y="564316"/>
              <a:ext cx="8872446" cy="4702302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B3032-7117-4323-A162-FD092F8C3155}"/>
                </a:ext>
              </a:extLst>
            </p:cNvPr>
            <p:cNvSpPr/>
            <p:nvPr/>
          </p:nvSpPr>
          <p:spPr>
            <a:xfrm>
              <a:off x="4809494" y="1798863"/>
              <a:ext cx="1407780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B84601C-4BDB-4A11-8FD4-59D6C0E6BDC7}"/>
                </a:ext>
              </a:extLst>
            </p:cNvPr>
            <p:cNvSpPr/>
            <p:nvPr/>
          </p:nvSpPr>
          <p:spPr>
            <a:xfrm>
              <a:off x="6264551" y="2167979"/>
              <a:ext cx="1407780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3D980DE-1CCF-46E7-A439-CF2C94D3B837}"/>
                </a:ext>
              </a:extLst>
            </p:cNvPr>
            <p:cNvSpPr/>
            <p:nvPr/>
          </p:nvSpPr>
          <p:spPr>
            <a:xfrm>
              <a:off x="7686845" y="2538095"/>
              <a:ext cx="1407780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222FDFC-9C12-4CBF-BAA3-CDA94FE74075}"/>
                </a:ext>
              </a:extLst>
            </p:cNvPr>
            <p:cNvSpPr/>
            <p:nvPr/>
          </p:nvSpPr>
          <p:spPr>
            <a:xfrm>
              <a:off x="3358172" y="2545352"/>
              <a:ext cx="1407780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33C15A2-5128-4BD6-A43E-0334495F5E54}"/>
                </a:ext>
              </a:extLst>
            </p:cNvPr>
            <p:cNvSpPr/>
            <p:nvPr/>
          </p:nvSpPr>
          <p:spPr>
            <a:xfrm>
              <a:off x="1873197" y="3670210"/>
              <a:ext cx="1455005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D918520-5D31-4C0C-9A24-448698D1273B}"/>
                </a:ext>
              </a:extLst>
            </p:cNvPr>
            <p:cNvSpPr/>
            <p:nvPr/>
          </p:nvSpPr>
          <p:spPr>
            <a:xfrm>
              <a:off x="389164" y="1798863"/>
              <a:ext cx="1455005" cy="362858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AE49F70-6595-4E6A-9E07-67D2CDB0839A}"/>
                </a:ext>
              </a:extLst>
            </p:cNvPr>
            <p:cNvSpPr/>
            <p:nvPr/>
          </p:nvSpPr>
          <p:spPr>
            <a:xfrm>
              <a:off x="389164" y="2167979"/>
              <a:ext cx="1455057" cy="362858"/>
            </a:xfrm>
            <a:prstGeom prst="rect">
              <a:avLst/>
            </a:prstGeom>
            <a:solidFill>
              <a:srgbClr val="ED7D31">
                <a:alpha val="40000"/>
              </a:srgbClr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774A8C9-BB41-424B-9124-8439A85A8B9D}"/>
                </a:ext>
              </a:extLst>
            </p:cNvPr>
            <p:cNvSpPr/>
            <p:nvPr/>
          </p:nvSpPr>
          <p:spPr>
            <a:xfrm>
              <a:off x="3358173" y="3307352"/>
              <a:ext cx="1407780" cy="362858"/>
            </a:xfrm>
            <a:prstGeom prst="rect">
              <a:avLst/>
            </a:prstGeom>
            <a:solidFill>
              <a:srgbClr val="ED7D31">
                <a:alpha val="40000"/>
              </a:srgbClr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42449EC-7A21-4829-B40C-2A3F898D6D02}"/>
                </a:ext>
              </a:extLst>
            </p:cNvPr>
            <p:cNvSpPr/>
            <p:nvPr/>
          </p:nvSpPr>
          <p:spPr>
            <a:xfrm>
              <a:off x="4795925" y="3670210"/>
              <a:ext cx="1421349" cy="362858"/>
            </a:xfrm>
            <a:prstGeom prst="rect">
              <a:avLst/>
            </a:prstGeom>
            <a:solidFill>
              <a:srgbClr val="ED7D31">
                <a:alpha val="40000"/>
              </a:srgbClr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7937FA3-4E98-4FC6-93D4-04E9497D82D8}"/>
                </a:ext>
              </a:extLst>
            </p:cNvPr>
            <p:cNvSpPr/>
            <p:nvPr/>
          </p:nvSpPr>
          <p:spPr>
            <a:xfrm>
              <a:off x="6265497" y="4424953"/>
              <a:ext cx="1406835" cy="362858"/>
            </a:xfrm>
            <a:prstGeom prst="rect">
              <a:avLst/>
            </a:prstGeom>
            <a:solidFill>
              <a:srgbClr val="ED7D31">
                <a:alpha val="40000"/>
              </a:srgbClr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043A8C8-C143-4A9E-B5A1-AFD67B791386}"/>
                </a:ext>
              </a:extLst>
            </p:cNvPr>
            <p:cNvSpPr/>
            <p:nvPr/>
          </p:nvSpPr>
          <p:spPr>
            <a:xfrm>
              <a:off x="389164" y="2915467"/>
              <a:ext cx="1455057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BFE28F4-DCDF-4A97-B0E7-BE571BFE3346}"/>
                </a:ext>
              </a:extLst>
            </p:cNvPr>
            <p:cNvSpPr/>
            <p:nvPr/>
          </p:nvSpPr>
          <p:spPr>
            <a:xfrm>
              <a:off x="3358172" y="4787811"/>
              <a:ext cx="1407780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DD6DADC-48C3-4538-AF38-715CA1A79587}"/>
                </a:ext>
              </a:extLst>
            </p:cNvPr>
            <p:cNvSpPr/>
            <p:nvPr/>
          </p:nvSpPr>
          <p:spPr>
            <a:xfrm>
              <a:off x="1858603" y="2545352"/>
              <a:ext cx="1455057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F5411FF-524F-42BD-B5A5-05E260854429}"/>
                </a:ext>
              </a:extLst>
            </p:cNvPr>
            <p:cNvSpPr/>
            <p:nvPr/>
          </p:nvSpPr>
          <p:spPr>
            <a:xfrm>
              <a:off x="4804105" y="2175237"/>
              <a:ext cx="1407780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D259B2-A37B-4C73-BFE0-D89CD2A6FF0F}"/>
                </a:ext>
              </a:extLst>
            </p:cNvPr>
            <p:cNvSpPr/>
            <p:nvPr/>
          </p:nvSpPr>
          <p:spPr>
            <a:xfrm>
              <a:off x="6264499" y="1798863"/>
              <a:ext cx="1407780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CF6560C-5277-4AD3-8FF3-4D928C33B662}"/>
                </a:ext>
              </a:extLst>
            </p:cNvPr>
            <p:cNvSpPr/>
            <p:nvPr/>
          </p:nvSpPr>
          <p:spPr>
            <a:xfrm>
              <a:off x="7686845" y="4040325"/>
              <a:ext cx="1407780" cy="362858"/>
            </a:xfrm>
            <a:prstGeom prst="rect">
              <a:avLst/>
            </a:prstGeom>
            <a:solidFill>
              <a:srgbClr val="70AD47">
                <a:alpha val="40000"/>
              </a:srgbClr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D16C31F-0F31-475B-91F5-D7D3C08774C0}"/>
                </a:ext>
              </a:extLst>
            </p:cNvPr>
            <p:cNvSpPr/>
            <p:nvPr/>
          </p:nvSpPr>
          <p:spPr>
            <a:xfrm>
              <a:off x="389164" y="3300097"/>
              <a:ext cx="1455057" cy="362858"/>
            </a:xfrm>
            <a:prstGeom prst="rect">
              <a:avLst/>
            </a:prstGeom>
            <a:solidFill>
              <a:srgbClr val="FFC000">
                <a:alpha val="4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57BC7C6-436E-4D9E-97DB-A28357EDCBAE}"/>
                </a:ext>
              </a:extLst>
            </p:cNvPr>
            <p:cNvSpPr/>
            <p:nvPr/>
          </p:nvSpPr>
          <p:spPr>
            <a:xfrm>
              <a:off x="1869054" y="1798863"/>
              <a:ext cx="1455057" cy="362858"/>
            </a:xfrm>
            <a:prstGeom prst="rect">
              <a:avLst/>
            </a:prstGeom>
            <a:solidFill>
              <a:srgbClr val="FFC000">
                <a:alpha val="4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2D65D2C-24AD-46CF-9649-5A4BFC7EE0AF}"/>
                </a:ext>
              </a:extLst>
            </p:cNvPr>
            <p:cNvSpPr/>
            <p:nvPr/>
          </p:nvSpPr>
          <p:spPr>
            <a:xfrm>
              <a:off x="4793113" y="3307352"/>
              <a:ext cx="1418773" cy="362858"/>
            </a:xfrm>
            <a:prstGeom prst="rect">
              <a:avLst/>
            </a:prstGeom>
            <a:solidFill>
              <a:srgbClr val="FFC000">
                <a:alpha val="4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8AAB46B-983A-40D6-84B4-E1D670E17715}"/>
                </a:ext>
              </a:extLst>
            </p:cNvPr>
            <p:cNvSpPr/>
            <p:nvPr/>
          </p:nvSpPr>
          <p:spPr>
            <a:xfrm>
              <a:off x="6268073" y="2545352"/>
              <a:ext cx="1404207" cy="362858"/>
            </a:xfrm>
            <a:prstGeom prst="rect">
              <a:avLst/>
            </a:prstGeom>
            <a:solidFill>
              <a:srgbClr val="FFC000">
                <a:alpha val="40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CB1E673-C374-4F60-94AC-BAC1B6A9C9FE}"/>
                </a:ext>
              </a:extLst>
            </p:cNvPr>
            <p:cNvSpPr/>
            <p:nvPr/>
          </p:nvSpPr>
          <p:spPr>
            <a:xfrm>
              <a:off x="388168" y="3670210"/>
              <a:ext cx="1455057" cy="36285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82AA00F-9D1A-4675-9A07-3A087DC6E78B}"/>
                </a:ext>
              </a:extLst>
            </p:cNvPr>
            <p:cNvSpPr/>
            <p:nvPr/>
          </p:nvSpPr>
          <p:spPr>
            <a:xfrm>
              <a:off x="3358173" y="2175237"/>
              <a:ext cx="1406941" cy="36285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08310C7-96BB-41C2-8E0F-D5D9A9EA8DC9}"/>
                </a:ext>
              </a:extLst>
            </p:cNvPr>
            <p:cNvSpPr/>
            <p:nvPr/>
          </p:nvSpPr>
          <p:spPr>
            <a:xfrm>
              <a:off x="4804106" y="2922724"/>
              <a:ext cx="1406941" cy="362858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BC200BF-700A-46F9-9221-0629C2B17AF2}"/>
                </a:ext>
              </a:extLst>
            </p:cNvPr>
            <p:cNvSpPr/>
            <p:nvPr/>
          </p:nvSpPr>
          <p:spPr>
            <a:xfrm>
              <a:off x="1854120" y="2161721"/>
              <a:ext cx="1455057" cy="362858"/>
            </a:xfrm>
            <a:prstGeom prst="rect">
              <a:avLst/>
            </a:prstGeom>
            <a:solidFill>
              <a:srgbClr val="7030A0">
                <a:alpha val="40000"/>
              </a:srgbClr>
            </a:solidFill>
            <a:ln w="127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4282800-B90B-4C2F-91C1-849EBBD26CB7}"/>
                </a:ext>
              </a:extLst>
            </p:cNvPr>
            <p:cNvSpPr/>
            <p:nvPr/>
          </p:nvSpPr>
          <p:spPr>
            <a:xfrm>
              <a:off x="4793113" y="4047581"/>
              <a:ext cx="1432342" cy="362858"/>
            </a:xfrm>
            <a:prstGeom prst="rect">
              <a:avLst/>
            </a:prstGeom>
            <a:solidFill>
              <a:srgbClr val="7030A0">
                <a:alpha val="40000"/>
              </a:srgbClr>
            </a:solidFill>
            <a:ln w="127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4296E30-178C-4863-98CD-13B93221B385}"/>
                </a:ext>
              </a:extLst>
            </p:cNvPr>
            <p:cNvSpPr/>
            <p:nvPr/>
          </p:nvSpPr>
          <p:spPr>
            <a:xfrm>
              <a:off x="7686845" y="3300097"/>
              <a:ext cx="1432342" cy="362858"/>
            </a:xfrm>
            <a:prstGeom prst="rect">
              <a:avLst/>
            </a:prstGeom>
            <a:solidFill>
              <a:srgbClr val="7030A0">
                <a:alpha val="40000"/>
              </a:srgbClr>
            </a:solidFill>
            <a:ln w="127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93FFB22-DA6C-488D-B407-F9239DFDEF4B}"/>
                </a:ext>
              </a:extLst>
            </p:cNvPr>
            <p:cNvSpPr/>
            <p:nvPr/>
          </p:nvSpPr>
          <p:spPr>
            <a:xfrm>
              <a:off x="1868500" y="4040325"/>
              <a:ext cx="1455005" cy="362858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  <a:alpha val="40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7DF42A6-D6B5-467F-96FC-2C9F68A5BED3}"/>
                </a:ext>
              </a:extLst>
            </p:cNvPr>
            <p:cNvSpPr/>
            <p:nvPr/>
          </p:nvSpPr>
          <p:spPr>
            <a:xfrm>
              <a:off x="4795925" y="4787811"/>
              <a:ext cx="1455005" cy="362858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  <a:alpha val="40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B2C1F03-8CB6-44BE-98D8-3BE769A6FB8E}"/>
                </a:ext>
              </a:extLst>
            </p:cNvPr>
            <p:cNvSpPr/>
            <p:nvPr/>
          </p:nvSpPr>
          <p:spPr>
            <a:xfrm>
              <a:off x="7686846" y="1798863"/>
              <a:ext cx="1432342" cy="362858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  <a:alpha val="40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22D012D-ABCA-424C-B4C7-2A7D3DB1568C}"/>
                </a:ext>
              </a:extLst>
            </p:cNvPr>
            <p:cNvSpPr/>
            <p:nvPr/>
          </p:nvSpPr>
          <p:spPr>
            <a:xfrm>
              <a:off x="3363332" y="1805123"/>
              <a:ext cx="1406941" cy="362858"/>
            </a:xfrm>
            <a:prstGeom prst="rect">
              <a:avLst/>
            </a:prstGeom>
            <a:solidFill>
              <a:srgbClr val="663300">
                <a:alpha val="40000"/>
              </a:srgbClr>
            </a:solidFill>
            <a:ln w="12700" cap="flat" cmpd="sng" algn="ctr">
              <a:solidFill>
                <a:srgbClr val="6633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C078E44-0A75-407F-AD13-88D7B2121A30}"/>
                </a:ext>
              </a:extLst>
            </p:cNvPr>
            <p:cNvSpPr/>
            <p:nvPr/>
          </p:nvSpPr>
          <p:spPr>
            <a:xfrm>
              <a:off x="4793112" y="4417696"/>
              <a:ext cx="1432342" cy="362858"/>
            </a:xfrm>
            <a:prstGeom prst="rect">
              <a:avLst/>
            </a:prstGeom>
            <a:solidFill>
              <a:srgbClr val="663300">
                <a:alpha val="40000"/>
              </a:srgbClr>
            </a:solidFill>
            <a:ln w="12700" cap="flat" cmpd="sng" algn="ctr">
              <a:solidFill>
                <a:srgbClr val="6633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D33E2BB-D02B-456B-BBD4-C9BE73A3B58C}"/>
                </a:ext>
              </a:extLst>
            </p:cNvPr>
            <p:cNvSpPr/>
            <p:nvPr/>
          </p:nvSpPr>
          <p:spPr>
            <a:xfrm>
              <a:off x="6264499" y="3670210"/>
              <a:ext cx="1432342" cy="362858"/>
            </a:xfrm>
            <a:prstGeom prst="rect">
              <a:avLst/>
            </a:prstGeom>
            <a:solidFill>
              <a:srgbClr val="663300">
                <a:alpha val="40000"/>
              </a:srgbClr>
            </a:solidFill>
            <a:ln w="12700" cap="flat" cmpd="sng" algn="ctr">
              <a:solidFill>
                <a:srgbClr val="6633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3" name="Slide Number Placeholder 1">
            <a:extLst>
              <a:ext uri="{FF2B5EF4-FFF2-40B4-BE49-F238E27FC236}">
                <a16:creationId xmlns:a16="http://schemas.microsoft.com/office/drawing/2014/main" id="{FF5854AD-7AB6-479F-82FE-A9D143F2B8FF}"/>
              </a:ext>
            </a:extLst>
          </p:cNvPr>
          <p:cNvSpPr txBox="1">
            <a:spLocks/>
          </p:cNvSpPr>
          <p:nvPr/>
        </p:nvSpPr>
        <p:spPr>
          <a:xfrm>
            <a:off x="10058400" y="6492874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6EF97FA5-94DB-459B-8E5D-031A45794050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微软雅黑"/>
              </a:rPr>
              <a:pPr algn="r">
                <a:defRPr/>
              </a:pPr>
              <a:t>9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8B509DD-9BEA-4EF6-BA17-64C714263165}"/>
              </a:ext>
            </a:extLst>
          </p:cNvPr>
          <p:cNvSpPr txBox="1"/>
          <p:nvPr/>
        </p:nvSpPr>
        <p:spPr>
          <a:xfrm>
            <a:off x="10058400" y="1243263"/>
            <a:ext cx="1725869" cy="282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Generated in NEXUS</a:t>
            </a:r>
          </a:p>
        </p:txBody>
      </p:sp>
    </p:spTree>
    <p:extLst>
      <p:ext uri="{BB962C8B-B14F-4D97-AF65-F5344CB8AC3E}">
        <p14:creationId xmlns:p14="http://schemas.microsoft.com/office/powerpoint/2010/main" val="154089694"/>
      </p:ext>
    </p:extLst>
  </p:cSld>
  <p:clrMapOvr>
    <a:masterClrMapping/>
  </p:clrMapOvr>
</p:sld>
</file>

<file path=ppt/theme/theme1.xml><?xml version="1.0" encoding="utf-8"?>
<a:theme xmlns:a="http://schemas.openxmlformats.org/drawingml/2006/main" name="2_EMPA课题组模板">
  <a:themeElements>
    <a:clrScheme name="2_EMPA课题组模板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EMPA课题组模板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EMPA课题组模板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</TotalTime>
  <Words>2993</Words>
  <Application>Microsoft Office PowerPoint</Application>
  <PresentationFormat>Widescreen</PresentationFormat>
  <Paragraphs>902</Paragraphs>
  <Slides>43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微软雅黑</vt:lpstr>
      <vt:lpstr>黑体</vt:lpstr>
      <vt:lpstr>Arial</vt:lpstr>
      <vt:lpstr>Arial Black</vt:lpstr>
      <vt:lpstr>Calibri</vt:lpstr>
      <vt:lpstr>Calibri Light</vt:lpstr>
      <vt:lpstr>Cambria Math</vt:lpstr>
      <vt:lpstr>2_EMPA课题组模板</vt:lpstr>
      <vt:lpstr>“NEXUS” Multi-Pollutant Analysis Tool  Development: Status Update</vt:lpstr>
      <vt:lpstr>Overview</vt:lpstr>
      <vt:lpstr>Feedback from OAQPS &amp; SMT Briefing</vt:lpstr>
      <vt:lpstr>NEXUS 1.7 (Under Development)</vt:lpstr>
      <vt:lpstr>Need to Improve Air Toxics Metrics</vt:lpstr>
      <vt:lpstr>NEXUS Updates: New Air Toxics Metrics</vt:lpstr>
      <vt:lpstr>Regional Engagement: Highest MP Risk Areas</vt:lpstr>
      <vt:lpstr>Region 5 Example—Chicago CBSA</vt:lpstr>
      <vt:lpstr>Chicago CBSA: Top Emission Sources</vt:lpstr>
      <vt:lpstr>Chicago CBSA: US Steel Gary Works &amp; EJ Screening</vt:lpstr>
      <vt:lpstr>Region 3 Example - Pittsburgh CBSA</vt:lpstr>
      <vt:lpstr>Pittsburgh CBSA:  Top Emission Sources</vt:lpstr>
      <vt:lpstr>Pittsburgh CBSA:  Dominated by EGUs </vt:lpstr>
      <vt:lpstr>Pittsburgh CBSA: EJ Concerns </vt:lpstr>
      <vt:lpstr>Pittsburgh CBSA: EJ Concerns </vt:lpstr>
      <vt:lpstr>Pittsburgh CBSA: Potential Impacts to Lincoln Park Community</vt:lpstr>
      <vt:lpstr>Pittsburgh CBSA: W.H. Sammis Plant EGU</vt:lpstr>
      <vt:lpstr>Region 6 Example – Houston CBSA</vt:lpstr>
      <vt:lpstr>Houston CBSA: Top Emission Sources</vt:lpstr>
      <vt:lpstr>Houston CBSA: Baytown Chemical Plant &amp; Refinery</vt:lpstr>
      <vt:lpstr>NAA Example - Atlanta</vt:lpstr>
      <vt:lpstr>NAA Example - Atlanta</vt:lpstr>
      <vt:lpstr>ADVANCE Example - Louisville</vt:lpstr>
      <vt:lpstr>ADVANCE Example - Louisville</vt:lpstr>
      <vt:lpstr>ADVANCE Example - Louisville</vt:lpstr>
      <vt:lpstr>ADVANCE Example - Louisville</vt:lpstr>
      <vt:lpstr>Proximity Analysis Example – Developing Capabilities</vt:lpstr>
      <vt:lpstr>Proximity Analysis Example – Developing Capabilities</vt:lpstr>
      <vt:lpstr>Next Steps / Issues for Discussion</vt:lpstr>
      <vt:lpstr>Questions?</vt:lpstr>
      <vt:lpstr>Appendix A</vt:lpstr>
      <vt:lpstr>MP Ranking: CBSAs w/ Top-Ranked MP Risks</vt:lpstr>
      <vt:lpstr>Sectors Most Prevalent in Highest Risk Areas</vt:lpstr>
      <vt:lpstr>SO2 &amp; NOx: Sector Group emissions Summed up top 20 facility emissions over 50 major CBSAs  </vt:lpstr>
      <vt:lpstr>SO2 &amp; NOx: Sector Group “Score” (Score = Frequency &amp; Rank)</vt:lpstr>
      <vt:lpstr>Primary PM2.5: Sector Group emissions Summed up top 20 facility emissions over 50 major CBSAs  </vt:lpstr>
      <vt:lpstr>Primary PM2.5 : Sector Group “Score” (Score = Frequency &amp; Rank)</vt:lpstr>
      <vt:lpstr>Gas &amp; VOC HAPs: Sector Group emissions Summed up top 20 facility emissions over 50 major CBSAs  </vt:lpstr>
      <vt:lpstr>Gas &amp; VOC HAPs: Sector Group “Score” (Score = Frequency &amp; Rank)</vt:lpstr>
      <vt:lpstr>Heavy Metal HAPs: Sector Group emissions Summed up top 20 facility emissions over 50 major CBSAs  </vt:lpstr>
      <vt:lpstr>Heavy Metal HAPs: Sector Group “Score” (Score = Frequency &amp; Rank)</vt:lpstr>
      <vt:lpstr>CO2e: Sector Group emissions Summed up top 20 facility emissions over 50 major CBSAs  </vt:lpstr>
      <vt:lpstr>CO2e: Sector Group “Score” (Score = Frequency &amp; Rank)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Landis, Elizabeth</dc:creator>
  <cp:lastModifiedBy>Landis, Elizabeth</cp:lastModifiedBy>
  <cp:revision>9</cp:revision>
  <dcterms:created xsi:type="dcterms:W3CDTF">2021-03-15T14:18:19Z</dcterms:created>
  <dcterms:modified xsi:type="dcterms:W3CDTF">2021-03-31T18:39:21Z</dcterms:modified>
</cp:coreProperties>
</file>