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29"/>
    <p:sldMasterId id="2147483808" r:id="rId30"/>
    <p:sldMasterId id="2147483827" r:id="rId31"/>
  </p:sldMasterIdLst>
  <p:notesMasterIdLst>
    <p:notesMasterId r:id="rId80"/>
  </p:notesMasterIdLst>
  <p:handoutMasterIdLst>
    <p:handoutMasterId r:id="rId81"/>
  </p:handoutMasterIdLst>
  <p:sldIdLst>
    <p:sldId id="1089" r:id="rId32"/>
    <p:sldId id="1546" r:id="rId33"/>
    <p:sldId id="1249" r:id="rId34"/>
    <p:sldId id="1188" r:id="rId35"/>
    <p:sldId id="1542" r:id="rId36"/>
    <p:sldId id="1509" r:id="rId37"/>
    <p:sldId id="1527" r:id="rId38"/>
    <p:sldId id="1547" r:id="rId39"/>
    <p:sldId id="1414" r:id="rId40"/>
    <p:sldId id="1557" r:id="rId41"/>
    <p:sldId id="1379" r:id="rId42"/>
    <p:sldId id="1398" r:id="rId43"/>
    <p:sldId id="1558" r:id="rId44"/>
    <p:sldId id="1429" r:id="rId45"/>
    <p:sldId id="1430" r:id="rId46"/>
    <p:sldId id="1431" r:id="rId47"/>
    <p:sldId id="1432" r:id="rId48"/>
    <p:sldId id="1468" r:id="rId49"/>
    <p:sldId id="1484" r:id="rId50"/>
    <p:sldId id="1483" r:id="rId51"/>
    <p:sldId id="1488" r:id="rId52"/>
    <p:sldId id="1434" r:id="rId53"/>
    <p:sldId id="1485" r:id="rId54"/>
    <p:sldId id="1486" r:id="rId55"/>
    <p:sldId id="1437" r:id="rId56"/>
    <p:sldId id="1438" r:id="rId57"/>
    <p:sldId id="1469" r:id="rId58"/>
    <p:sldId id="1470" r:id="rId59"/>
    <p:sldId id="1471" r:id="rId60"/>
    <p:sldId id="1426" r:id="rId61"/>
    <p:sldId id="1489" r:id="rId62"/>
    <p:sldId id="1495" r:id="rId63"/>
    <p:sldId id="1440" r:id="rId64"/>
    <p:sldId id="1472" r:id="rId65"/>
    <p:sldId id="1473" r:id="rId66"/>
    <p:sldId id="1496" r:id="rId67"/>
    <p:sldId id="1477" r:id="rId68"/>
    <p:sldId id="1478" r:id="rId69"/>
    <p:sldId id="1487" r:id="rId70"/>
    <p:sldId id="1481" r:id="rId71"/>
    <p:sldId id="1497" r:id="rId72"/>
    <p:sldId id="1480" r:id="rId73"/>
    <p:sldId id="1479" r:id="rId74"/>
    <p:sldId id="1490" r:id="rId75"/>
    <p:sldId id="1492" r:id="rId76"/>
    <p:sldId id="1491" r:id="rId77"/>
    <p:sldId id="1482" r:id="rId78"/>
    <p:sldId id="1174" r:id="rId79"/>
  </p:sldIdLst>
  <p:sldSz cx="12192000" cy="6858000"/>
  <p:notesSz cx="7010400" cy="92964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2E90968-D088-2DC7-1EA2-A0EF26A0562D}" name="Landis, Elizabeth" initials="LE" userId="S::Landis.Elizabeth@epa.gov::ab5a0f48-4954-4e8f-b852-9bcaf16ccf62" providerId="AD"/>
  <p188:author id="{E6B5177E-BA12-0815-11AB-F82DED5697CB}" name="Fox, Tyler" initials="FT" userId="S::Fox.Tyler@epa.gov::d3ca8bf6-d2c8-45ae-bf9b-8f74647f810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x, Tyler" initials="FT" lastIdx="5" clrIdx="0">
    <p:extLst>
      <p:ext uri="{19B8F6BF-5375-455C-9EA6-DF929625EA0E}">
        <p15:presenceInfo xmlns:p15="http://schemas.microsoft.com/office/powerpoint/2012/main" userId="S::Fox.Tyler@epa.gov::d3ca8bf6-d2c8-45ae-bf9b-8f74647f8102" providerId="AD"/>
      </p:ext>
    </p:extLst>
  </p:cmAuthor>
  <p:cmAuthor id="2" name="Jang, Carey" initials="JC" lastIdx="1" clrIdx="1">
    <p:extLst>
      <p:ext uri="{19B8F6BF-5375-455C-9EA6-DF929625EA0E}">
        <p15:presenceInfo xmlns:p15="http://schemas.microsoft.com/office/powerpoint/2012/main" userId="S::Jang.Carey@epa.gov::5dcdf613-9329-442e-aaa9-13ddf77a7ab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BD"/>
    <a:srgbClr val="FFFF8F"/>
    <a:srgbClr val="CCE9AD"/>
    <a:srgbClr val="BAD4D8"/>
    <a:srgbClr val="A7FFCF"/>
    <a:srgbClr val="E6E6E6"/>
    <a:srgbClr val="A3E7FF"/>
    <a:srgbClr val="89FFBE"/>
    <a:srgbClr val="6FEBD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5" autoAdjust="0"/>
    <p:restoredTop sz="84238" autoAdjust="0"/>
  </p:normalViewPr>
  <p:slideViewPr>
    <p:cSldViewPr snapToGrid="0">
      <p:cViewPr varScale="1">
        <p:scale>
          <a:sx n="62" d="100"/>
          <a:sy n="62" d="100"/>
        </p:scale>
        <p:origin x="582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8.xml"/><Relationship Id="rId21" Type="http://schemas.openxmlformats.org/officeDocument/2006/relationships/customXml" Target="../customXml/item21.xml"/><Relationship Id="rId34" Type="http://schemas.openxmlformats.org/officeDocument/2006/relationships/slide" Target="slides/slide3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50" Type="http://schemas.openxmlformats.org/officeDocument/2006/relationships/slide" Target="slides/slide19.xml"/><Relationship Id="rId55" Type="http://schemas.openxmlformats.org/officeDocument/2006/relationships/slide" Target="slides/slide24.xml"/><Relationship Id="rId63" Type="http://schemas.openxmlformats.org/officeDocument/2006/relationships/slide" Target="slides/slide32.xml"/><Relationship Id="rId68" Type="http://schemas.openxmlformats.org/officeDocument/2006/relationships/slide" Target="slides/slide37.xml"/><Relationship Id="rId76" Type="http://schemas.openxmlformats.org/officeDocument/2006/relationships/slide" Target="slides/slide45.xml"/><Relationship Id="rId84" Type="http://schemas.openxmlformats.org/officeDocument/2006/relationships/viewProps" Target="viewProps.xml"/><Relationship Id="rId7" Type="http://schemas.openxmlformats.org/officeDocument/2006/relationships/customXml" Target="../customXml/item7.xml"/><Relationship Id="rId71" Type="http://schemas.openxmlformats.org/officeDocument/2006/relationships/slide" Target="slides/slide40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Master" Target="slideMasters/slideMaster1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53" Type="http://schemas.openxmlformats.org/officeDocument/2006/relationships/slide" Target="slides/slide22.xml"/><Relationship Id="rId58" Type="http://schemas.openxmlformats.org/officeDocument/2006/relationships/slide" Target="slides/slide27.xml"/><Relationship Id="rId66" Type="http://schemas.openxmlformats.org/officeDocument/2006/relationships/slide" Target="slides/slide35.xml"/><Relationship Id="rId74" Type="http://schemas.openxmlformats.org/officeDocument/2006/relationships/slide" Target="slides/slide43.xml"/><Relationship Id="rId79" Type="http://schemas.openxmlformats.org/officeDocument/2006/relationships/slide" Target="slides/slide48.xml"/><Relationship Id="rId87" Type="http://schemas.microsoft.com/office/2016/11/relationships/changesInfo" Target="changesInfos/changesInfo1.xml"/><Relationship Id="rId5" Type="http://schemas.openxmlformats.org/officeDocument/2006/relationships/customXml" Target="../customXml/item5.xml"/><Relationship Id="rId61" Type="http://schemas.openxmlformats.org/officeDocument/2006/relationships/slide" Target="slides/slide30.xml"/><Relationship Id="rId82" Type="http://schemas.openxmlformats.org/officeDocument/2006/relationships/commentAuthors" Target="commentAuthors.xml"/><Relationship Id="rId19" Type="http://schemas.openxmlformats.org/officeDocument/2006/relationships/customXml" Target="../customXml/item19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slideMaster" Target="slideMasters/slideMaster2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56" Type="http://schemas.openxmlformats.org/officeDocument/2006/relationships/slide" Target="slides/slide25.xml"/><Relationship Id="rId64" Type="http://schemas.openxmlformats.org/officeDocument/2006/relationships/slide" Target="slides/slide33.xml"/><Relationship Id="rId69" Type="http://schemas.openxmlformats.org/officeDocument/2006/relationships/slide" Target="slides/slide38.xml"/><Relationship Id="rId77" Type="http://schemas.openxmlformats.org/officeDocument/2006/relationships/slide" Target="slides/slide46.xml"/><Relationship Id="rId8" Type="http://schemas.openxmlformats.org/officeDocument/2006/relationships/customXml" Target="../customXml/item8.xml"/><Relationship Id="rId51" Type="http://schemas.openxmlformats.org/officeDocument/2006/relationships/slide" Target="slides/slide20.xml"/><Relationship Id="rId72" Type="http://schemas.openxmlformats.org/officeDocument/2006/relationships/slide" Target="slides/slide41.xml"/><Relationship Id="rId80" Type="http://schemas.openxmlformats.org/officeDocument/2006/relationships/notesMaster" Target="notesMasters/notesMaster1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59" Type="http://schemas.openxmlformats.org/officeDocument/2006/relationships/slide" Target="slides/slide28.xml"/><Relationship Id="rId67" Type="http://schemas.openxmlformats.org/officeDocument/2006/relationships/slide" Target="slides/slide36.xml"/><Relationship Id="rId20" Type="http://schemas.openxmlformats.org/officeDocument/2006/relationships/customXml" Target="../customXml/item20.xml"/><Relationship Id="rId41" Type="http://schemas.openxmlformats.org/officeDocument/2006/relationships/slide" Target="slides/slide10.xml"/><Relationship Id="rId54" Type="http://schemas.openxmlformats.org/officeDocument/2006/relationships/slide" Target="slides/slide23.xml"/><Relationship Id="rId62" Type="http://schemas.openxmlformats.org/officeDocument/2006/relationships/slide" Target="slides/slide31.xml"/><Relationship Id="rId70" Type="http://schemas.openxmlformats.org/officeDocument/2006/relationships/slide" Target="slides/slide39.xml"/><Relationship Id="rId75" Type="http://schemas.openxmlformats.org/officeDocument/2006/relationships/slide" Target="slides/slide44.xml"/><Relationship Id="rId83" Type="http://schemas.openxmlformats.org/officeDocument/2006/relationships/presProps" Target="presProps.xml"/><Relationship Id="rId88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5.xml"/><Relationship Id="rId49" Type="http://schemas.openxmlformats.org/officeDocument/2006/relationships/slide" Target="slides/slide18.xml"/><Relationship Id="rId57" Type="http://schemas.openxmlformats.org/officeDocument/2006/relationships/slide" Target="slides/slide26.xml"/><Relationship Id="rId10" Type="http://schemas.openxmlformats.org/officeDocument/2006/relationships/customXml" Target="../customXml/item10.xml"/><Relationship Id="rId31" Type="http://schemas.openxmlformats.org/officeDocument/2006/relationships/slideMaster" Target="slideMasters/slideMaster3.xml"/><Relationship Id="rId44" Type="http://schemas.openxmlformats.org/officeDocument/2006/relationships/slide" Target="slides/slide13.xml"/><Relationship Id="rId52" Type="http://schemas.openxmlformats.org/officeDocument/2006/relationships/slide" Target="slides/slide21.xml"/><Relationship Id="rId60" Type="http://schemas.openxmlformats.org/officeDocument/2006/relationships/slide" Target="slides/slide29.xml"/><Relationship Id="rId65" Type="http://schemas.openxmlformats.org/officeDocument/2006/relationships/slide" Target="slides/slide34.xml"/><Relationship Id="rId73" Type="http://schemas.openxmlformats.org/officeDocument/2006/relationships/slide" Target="slides/slide42.xml"/><Relationship Id="rId78" Type="http://schemas.openxmlformats.org/officeDocument/2006/relationships/slide" Target="slides/slide47.xml"/><Relationship Id="rId81" Type="http://schemas.openxmlformats.org/officeDocument/2006/relationships/handoutMaster" Target="handoutMasters/handoutMaster1.xml"/><Relationship Id="rId86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ndis, Elizabeth" userId="ab5a0f48-4954-4e8f-b852-9bcaf16ccf62" providerId="ADAL" clId="{57417BB8-3AEC-44E9-BFB3-742DF54CA5E1}"/>
    <pc:docChg chg="undo redo custSel addSld delSld modSld">
      <pc:chgData name="Landis, Elizabeth" userId="ab5a0f48-4954-4e8f-b852-9bcaf16ccf62" providerId="ADAL" clId="{57417BB8-3AEC-44E9-BFB3-742DF54CA5E1}" dt="2022-08-10T15:07:38.218" v="602"/>
      <pc:docMkLst>
        <pc:docMk/>
      </pc:docMkLst>
      <pc:sldChg chg="modSp mod">
        <pc:chgData name="Landis, Elizabeth" userId="ab5a0f48-4954-4e8f-b852-9bcaf16ccf62" providerId="ADAL" clId="{57417BB8-3AEC-44E9-BFB3-742DF54CA5E1}" dt="2022-08-10T14:45:31.249" v="27" actId="20577"/>
        <pc:sldMkLst>
          <pc:docMk/>
          <pc:sldMk cId="4188764518" sldId="1089"/>
        </pc:sldMkLst>
        <pc:spChg chg="mod">
          <ac:chgData name="Landis, Elizabeth" userId="ab5a0f48-4954-4e8f-b852-9bcaf16ccf62" providerId="ADAL" clId="{57417BB8-3AEC-44E9-BFB3-742DF54CA5E1}" dt="2022-08-10T14:45:23.295" v="25" actId="20577"/>
          <ac:spMkLst>
            <pc:docMk/>
            <pc:sldMk cId="4188764518" sldId="1089"/>
            <ac:spMk id="2" creationId="{00000000-0000-0000-0000-000000000000}"/>
          </ac:spMkLst>
        </pc:spChg>
        <pc:spChg chg="mod">
          <ac:chgData name="Landis, Elizabeth" userId="ab5a0f48-4954-4e8f-b852-9bcaf16ccf62" providerId="ADAL" clId="{57417BB8-3AEC-44E9-BFB3-742DF54CA5E1}" dt="2022-08-10T14:45:31.249" v="27" actId="20577"/>
          <ac:spMkLst>
            <pc:docMk/>
            <pc:sldMk cId="4188764518" sldId="1089"/>
            <ac:spMk id="3" creationId="{F19E0DDC-6B53-4833-AAC6-95682E48F51E}"/>
          </ac:spMkLst>
        </pc:spChg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2537658120" sldId="1174"/>
        </pc:sldMkLst>
      </pc:sldChg>
      <pc:sldChg chg="add">
        <pc:chgData name="Landis, Elizabeth" userId="ab5a0f48-4954-4e8f-b852-9bcaf16ccf62" providerId="ADAL" clId="{57417BB8-3AEC-44E9-BFB3-742DF54CA5E1}" dt="2022-08-10T14:46:39.467" v="28"/>
        <pc:sldMkLst>
          <pc:docMk/>
          <pc:sldMk cId="37356734" sldId="1188"/>
        </pc:sldMkLst>
      </pc:sldChg>
      <pc:sldChg chg="modSp mod">
        <pc:chgData name="Landis, Elizabeth" userId="ab5a0f48-4954-4e8f-b852-9bcaf16ccf62" providerId="ADAL" clId="{57417BB8-3AEC-44E9-BFB3-742DF54CA5E1}" dt="2022-08-10T15:05:49.610" v="601" actId="27636"/>
        <pc:sldMkLst>
          <pc:docMk/>
          <pc:sldMk cId="1338702642" sldId="1249"/>
        </pc:sldMkLst>
        <pc:spChg chg="mod">
          <ac:chgData name="Landis, Elizabeth" userId="ab5a0f48-4954-4e8f-b852-9bcaf16ccf62" providerId="ADAL" clId="{57417BB8-3AEC-44E9-BFB3-742DF54CA5E1}" dt="2022-08-10T15:05:49.610" v="601" actId="27636"/>
          <ac:spMkLst>
            <pc:docMk/>
            <pc:sldMk cId="1338702642" sldId="1249"/>
            <ac:spMk id="26" creationId="{C1AC9C0D-4755-4580-A81C-D0444E26F74A}"/>
          </ac:spMkLst>
        </pc:spChg>
      </pc:sldChg>
      <pc:sldChg chg="delSp add mod">
        <pc:chgData name="Landis, Elizabeth" userId="ab5a0f48-4954-4e8f-b852-9bcaf16ccf62" providerId="ADAL" clId="{57417BB8-3AEC-44E9-BFB3-742DF54CA5E1}" dt="2022-08-10T15:04:54.866" v="582" actId="478"/>
        <pc:sldMkLst>
          <pc:docMk/>
          <pc:sldMk cId="4161797247" sldId="1398"/>
        </pc:sldMkLst>
        <pc:spChg chg="del">
          <ac:chgData name="Landis, Elizabeth" userId="ab5a0f48-4954-4e8f-b852-9bcaf16ccf62" providerId="ADAL" clId="{57417BB8-3AEC-44E9-BFB3-742DF54CA5E1}" dt="2022-08-10T15:04:54.866" v="582" actId="478"/>
          <ac:spMkLst>
            <pc:docMk/>
            <pc:sldMk cId="4161797247" sldId="1398"/>
            <ac:spMk id="6" creationId="{6BB04977-8A2D-433A-BFBB-9A84B4907651}"/>
          </ac:spMkLst>
        </pc:spChg>
      </pc:sldChg>
      <pc:sldChg chg="add">
        <pc:chgData name="Landis, Elizabeth" userId="ab5a0f48-4954-4e8f-b852-9bcaf16ccf62" providerId="ADAL" clId="{57417BB8-3AEC-44E9-BFB3-742DF54CA5E1}" dt="2022-08-10T14:47:48.470" v="29"/>
        <pc:sldMkLst>
          <pc:docMk/>
          <pc:sldMk cId="3706213604" sldId="1414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2774939237" sldId="1426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2661516614" sldId="1429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409400133" sldId="1430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3543245968" sldId="1431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1558415056" sldId="1432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1526710469" sldId="1434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1351591044" sldId="1437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3470658873" sldId="1438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2285166913" sldId="1440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129996612" sldId="1468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3000811406" sldId="1469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1711439757" sldId="1470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456090874" sldId="1471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2821800320" sldId="1472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3189997284" sldId="1473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1375714444" sldId="1477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2445803598" sldId="1478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30488164" sldId="1479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3464572370" sldId="1480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4199681747" sldId="1481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1007453236" sldId="1482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4276921604" sldId="1483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990292976" sldId="1484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4016717486" sldId="1485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3567870036" sldId="1486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1174834717" sldId="1487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4113142041" sldId="1488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3936470501" sldId="1489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889099319" sldId="1490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254594099" sldId="1491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1190578131" sldId="1492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2198902431" sldId="1495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3894393875" sldId="1496"/>
        </pc:sldMkLst>
      </pc:sldChg>
      <pc:sldChg chg="add">
        <pc:chgData name="Landis, Elizabeth" userId="ab5a0f48-4954-4e8f-b852-9bcaf16ccf62" providerId="ADAL" clId="{57417BB8-3AEC-44E9-BFB3-742DF54CA5E1}" dt="2022-08-10T14:50:32.005" v="39"/>
        <pc:sldMkLst>
          <pc:docMk/>
          <pc:sldMk cId="335403333" sldId="1497"/>
        </pc:sldMkLst>
      </pc:sldChg>
      <pc:sldChg chg="del">
        <pc:chgData name="Landis, Elizabeth" userId="ab5a0f48-4954-4e8f-b852-9bcaf16ccf62" providerId="ADAL" clId="{57417BB8-3AEC-44E9-BFB3-742DF54CA5E1}" dt="2022-08-10T14:48:05.509" v="31" actId="47"/>
        <pc:sldMkLst>
          <pc:docMk/>
          <pc:sldMk cId="1792745236" sldId="1506"/>
        </pc:sldMkLst>
      </pc:sldChg>
      <pc:sldChg chg="del">
        <pc:chgData name="Landis, Elizabeth" userId="ab5a0f48-4954-4e8f-b852-9bcaf16ccf62" providerId="ADAL" clId="{57417BB8-3AEC-44E9-BFB3-742DF54CA5E1}" dt="2022-08-10T14:48:04.638" v="30" actId="47"/>
        <pc:sldMkLst>
          <pc:docMk/>
          <pc:sldMk cId="154155853" sldId="1523"/>
        </pc:sldMkLst>
      </pc:sldChg>
      <pc:sldChg chg="modSp mod">
        <pc:chgData name="Landis, Elizabeth" userId="ab5a0f48-4954-4e8f-b852-9bcaf16ccf62" providerId="ADAL" clId="{57417BB8-3AEC-44E9-BFB3-742DF54CA5E1}" dt="2022-08-10T14:49:02.615" v="38" actId="20577"/>
        <pc:sldMkLst>
          <pc:docMk/>
          <pc:sldMk cId="971777708" sldId="1527"/>
        </pc:sldMkLst>
        <pc:spChg chg="mod">
          <ac:chgData name="Landis, Elizabeth" userId="ab5a0f48-4954-4e8f-b852-9bcaf16ccf62" providerId="ADAL" clId="{57417BB8-3AEC-44E9-BFB3-742DF54CA5E1}" dt="2022-08-10T14:49:02.615" v="38" actId="20577"/>
          <ac:spMkLst>
            <pc:docMk/>
            <pc:sldMk cId="971777708" sldId="1527"/>
            <ac:spMk id="4" creationId="{4A4E18DB-F2D3-495F-983E-A00172B0BEFD}"/>
          </ac:spMkLst>
        </pc:spChg>
      </pc:sldChg>
      <pc:sldChg chg="del">
        <pc:chgData name="Landis, Elizabeth" userId="ab5a0f48-4954-4e8f-b852-9bcaf16ccf62" providerId="ADAL" clId="{57417BB8-3AEC-44E9-BFB3-742DF54CA5E1}" dt="2022-08-10T14:48:31.443" v="35" actId="47"/>
        <pc:sldMkLst>
          <pc:docMk/>
          <pc:sldMk cId="271635130" sldId="1549"/>
        </pc:sldMkLst>
      </pc:sldChg>
      <pc:sldChg chg="del">
        <pc:chgData name="Landis, Elizabeth" userId="ab5a0f48-4954-4e8f-b852-9bcaf16ccf62" providerId="ADAL" clId="{57417BB8-3AEC-44E9-BFB3-742DF54CA5E1}" dt="2022-08-10T14:48:07.751" v="33" actId="47"/>
        <pc:sldMkLst>
          <pc:docMk/>
          <pc:sldMk cId="1060226725" sldId="1552"/>
        </pc:sldMkLst>
      </pc:sldChg>
      <pc:sldChg chg="del">
        <pc:chgData name="Landis, Elizabeth" userId="ab5a0f48-4954-4e8f-b852-9bcaf16ccf62" providerId="ADAL" clId="{57417BB8-3AEC-44E9-BFB3-742DF54CA5E1}" dt="2022-08-10T14:48:06.847" v="32" actId="47"/>
        <pc:sldMkLst>
          <pc:docMk/>
          <pc:sldMk cId="1079550819" sldId="1554"/>
        </pc:sldMkLst>
      </pc:sldChg>
      <pc:sldChg chg="del">
        <pc:chgData name="Landis, Elizabeth" userId="ab5a0f48-4954-4e8f-b852-9bcaf16ccf62" providerId="ADAL" clId="{57417BB8-3AEC-44E9-BFB3-742DF54CA5E1}" dt="2022-08-10T14:48:16.849" v="34" actId="47"/>
        <pc:sldMkLst>
          <pc:docMk/>
          <pc:sldMk cId="1478549752" sldId="1556"/>
        </pc:sldMkLst>
      </pc:sldChg>
      <pc:sldChg chg="addSp delSp modSp new mod">
        <pc:chgData name="Landis, Elizabeth" userId="ab5a0f48-4954-4e8f-b852-9bcaf16ccf62" providerId="ADAL" clId="{57417BB8-3AEC-44E9-BFB3-742DF54CA5E1}" dt="2022-08-10T15:07:38.218" v="602"/>
        <pc:sldMkLst>
          <pc:docMk/>
          <pc:sldMk cId="2633544244" sldId="1558"/>
        </pc:sldMkLst>
        <pc:spChg chg="mod">
          <ac:chgData name="Landis, Elizabeth" userId="ab5a0f48-4954-4e8f-b852-9bcaf16ccf62" providerId="ADAL" clId="{57417BB8-3AEC-44E9-BFB3-742DF54CA5E1}" dt="2022-08-10T15:03:40.528" v="580" actId="20577"/>
          <ac:spMkLst>
            <pc:docMk/>
            <pc:sldMk cId="2633544244" sldId="1558"/>
            <ac:spMk id="2" creationId="{AF522676-A901-45CD-857E-EDFC0AAC374C}"/>
          </ac:spMkLst>
        </pc:spChg>
        <pc:spChg chg="mod">
          <ac:chgData name="Landis, Elizabeth" userId="ab5a0f48-4954-4e8f-b852-9bcaf16ccf62" providerId="ADAL" clId="{57417BB8-3AEC-44E9-BFB3-742DF54CA5E1}" dt="2022-08-10T15:03:53.174" v="581" actId="113"/>
          <ac:spMkLst>
            <pc:docMk/>
            <pc:sldMk cId="2633544244" sldId="1558"/>
            <ac:spMk id="3" creationId="{8358B161-4646-45C4-91D4-69E034F588DB}"/>
          </ac:spMkLst>
        </pc:spChg>
        <pc:spChg chg="add del">
          <ac:chgData name="Landis, Elizabeth" userId="ab5a0f48-4954-4e8f-b852-9bcaf16ccf62" providerId="ADAL" clId="{57417BB8-3AEC-44E9-BFB3-742DF54CA5E1}" dt="2022-08-10T14:51:06.884" v="42" actId="22"/>
          <ac:spMkLst>
            <pc:docMk/>
            <pc:sldMk cId="2633544244" sldId="1558"/>
            <ac:spMk id="5" creationId="{7378F357-1D71-43C7-AA72-3B7E54B225FA}"/>
          </ac:spMkLst>
        </pc:spChg>
        <pc:spChg chg="add mod">
          <ac:chgData name="Landis, Elizabeth" userId="ab5a0f48-4954-4e8f-b852-9bcaf16ccf62" providerId="ADAL" clId="{57417BB8-3AEC-44E9-BFB3-742DF54CA5E1}" dt="2022-08-10T15:07:38.218" v="602"/>
          <ac:spMkLst>
            <pc:docMk/>
            <pc:sldMk cId="2633544244" sldId="1558"/>
            <ac:spMk id="6" creationId="{22609068-03D2-4217-A68C-E891EDFF470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E338A-35BB-47FE-BF89-6F8F99A84EFF}" type="datetimeFigureOut">
              <a:rPr lang="en-US" smtClean="0"/>
              <a:pPr/>
              <a:t>8/10/2022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FBDEC-75DD-451E-9F37-132C2A836F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2348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258C87-23C0-4C8E-9188-368E61CDF4F1}" type="datetimeFigureOut">
              <a:rPr lang="zh-CN" altLang="en-US" smtClean="0"/>
              <a:pPr/>
              <a:t>2022/8/10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9A5E68-CF20-49C0-9291-AF15925695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180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AD92F-F22A-4727-B555-C340A4DD3687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6479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BA7B5CB-8913-4ADB-BC70-F7A696C91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415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705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346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87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880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24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253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7793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400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17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05422-1729-4581-9CB8-8AF770D43E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780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9622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78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5532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41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1465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0150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210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1934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2617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216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BA7B5CB-8913-4ADB-BC70-F7A696C91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178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60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5939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6842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6819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5022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8624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8186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05422-1729-4581-9CB8-8AF770D43E0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818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423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316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06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4787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3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4495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39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39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55236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39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8038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18268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34582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2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85534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94534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2988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6596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62872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0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0818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623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37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9710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5968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41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41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0565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41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9333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21660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8929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37694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370241" y="6453339"/>
            <a:ext cx="1261931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7714389" y="645333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650828" y="6453339"/>
            <a:ext cx="493845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00000"/>
                </a:solidFill>
                <a:effectLst>
                  <a:glow rad="685800">
                    <a:srgbClr val="FFFF99">
                      <a:alpha val="40000"/>
                    </a:srgbClr>
                  </a:glow>
                </a:effectLst>
              </a:defRPr>
            </a:lvl1pPr>
          </a:lstStyle>
          <a:p>
            <a:fld id="{03A847EA-A0F8-42E4-AF47-D5B896815B8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609600" y="44624"/>
            <a:ext cx="10972800" cy="1143000"/>
          </a:xfrm>
        </p:spPr>
        <p:txBody>
          <a:bodyPr>
            <a:normAutofit/>
          </a:bodyPr>
          <a:lstStyle>
            <a:lvl1pPr>
              <a:defRPr sz="4000" b="1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2"/>
                <a:cs typeface="Arial" pitchFamily="34" charset="0"/>
              </a:defRPr>
            </a:lvl1pPr>
          </a:lstStyle>
          <a:p>
            <a:r>
              <a:rPr lang="en-US" altLang="zh-CN" dirty="0"/>
              <a:t>Click here to edit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1484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62942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881893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074396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08623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2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634925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738761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0151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272125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874972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003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01804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20720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299011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553374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41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41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220235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41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81918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85771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248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26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3375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6000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39"/>
            <a:ext cx="10972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340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840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769C458A-EF38-4471-81F0-59810A9BD5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41"/>
            <a:ext cx="10972800" cy="66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0086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41"/>
            <a:ext cx="10972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872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ftp.epa.gov/aqmg/cjang/NEXUS/NEXUS-3.0/" TargetMode="External"/><Relationship Id="rId2" Type="http://schemas.openxmlformats.org/officeDocument/2006/relationships/hyperlink" Target="https://usepa.servicenowservices.com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mp"/><Relationship Id="rId5" Type="http://schemas.openxmlformats.org/officeDocument/2006/relationships/image" Target="../media/image33.tmp"/><Relationship Id="rId4" Type="http://schemas.openxmlformats.org/officeDocument/2006/relationships/image" Target="../media/image32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3502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</a:rPr>
              <a:t>“</a:t>
            </a:r>
            <a:r>
              <a:rPr lang="en-US" altLang="zh-CN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NEXUS”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Multi-Pollutant Advanced Screening Tool</a:t>
            </a:r>
            <a:b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VI Briefing for OGC/ECRCO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E0DDC-6B53-4833-AAC6-95682E48F51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5126106"/>
            <a:ext cx="9144000" cy="954107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Beth Landis, HEID/Climate, International, &amp; Multi-Media Group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Carey Jang, AQAD/Air Quality Modeling Group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8/15/22</a:t>
            </a:r>
            <a:endParaRPr lang="zh-CN" alt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CAFFCA-E948-49BD-BC86-189A3A0496D5}"/>
              </a:ext>
            </a:extLst>
          </p:cNvPr>
          <p:cNvSpPr txBox="1"/>
          <p:nvPr/>
        </p:nvSpPr>
        <p:spPr>
          <a:xfrm>
            <a:off x="705648" y="1398420"/>
            <a:ext cx="5122488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Data Viewer: </a:t>
            </a:r>
            <a:r>
              <a:rPr lang="en-US" sz="2400" b="1" i="1" dirty="0">
                <a:solidFill>
                  <a:srgbClr val="0000FF"/>
                </a:solidFill>
                <a:latin typeface="Calibri"/>
              </a:rPr>
              <a:t>National/Regional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9F4318-AF6C-4755-9019-8B0723ECCA1F}"/>
              </a:ext>
            </a:extLst>
          </p:cNvPr>
          <p:cNvSpPr txBox="1"/>
          <p:nvPr/>
        </p:nvSpPr>
        <p:spPr>
          <a:xfrm>
            <a:off x="6695046" y="1367717"/>
            <a:ext cx="512248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Proximity Analysis: </a:t>
            </a:r>
            <a:r>
              <a:rPr lang="en-US" sz="2400" b="1" i="1" dirty="0">
                <a:solidFill>
                  <a:srgbClr val="0000FF"/>
                </a:solidFill>
                <a:latin typeface="Calibri"/>
              </a:rPr>
              <a:t>Community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97327D-3752-43D9-A23A-E6F7D65F4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91" y="1910302"/>
            <a:ext cx="4985403" cy="280314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8" name="图片 3">
            <a:extLst>
              <a:ext uri="{FF2B5EF4-FFF2-40B4-BE49-F238E27FC236}">
                <a16:creationId xmlns:a16="http://schemas.microsoft.com/office/drawing/2014/main" id="{42159A9B-9E63-4BD4-BA9A-7405DB1CE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775" y="1882780"/>
            <a:ext cx="4710033" cy="28306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1C611A2-4E34-4B64-979C-FE610B88ED96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76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813" y="92698"/>
            <a:ext cx="116083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NEXUS: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Example OAQPS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Use for Monitoring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2AC3B-1112-47DB-ADA1-94B92E358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813" y="980728"/>
            <a:ext cx="11608373" cy="9193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0" dirty="0"/>
              <a:t>AQAD/AAMG summer intern (Tom Agger) used NEXUS to provide Justice40 criteria recommendations for the National PM</a:t>
            </a:r>
            <a:r>
              <a:rPr lang="en-US" sz="2400" b="0" baseline="-25000" dirty="0"/>
              <a:t>2.5</a:t>
            </a:r>
            <a:r>
              <a:rPr lang="en-US" sz="2400" b="0" dirty="0"/>
              <a:t> Monitoring Network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C94037-3429-45E4-A1F4-4837E92230C4}"/>
              </a:ext>
            </a:extLst>
          </p:cNvPr>
          <p:cNvSpPr txBox="1"/>
          <p:nvPr/>
        </p:nvSpPr>
        <p:spPr>
          <a:xfrm>
            <a:off x="0" y="1848193"/>
            <a:ext cx="725186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Goal: Determine if at least 40% of the current PM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2.5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monitoring network serves EJ/At-Risk communities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Process: Used NEXUS proximity analysis tool to analyze geographic areas around monitors or pollutions sources to determine demographics and pollutant risk in those areas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Outcome: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Examined numerous combinations of demographic index, low income, minority, and PM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2.5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risk criteria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Preliminary findings suggest that the current National PM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2.5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Network meets the Justice 40 goals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AAMG will share the findings with the Regions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This analysis can be used for future monitor siting purposes, but must be combined with other considerations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1D752672-665F-4030-AC7D-3D42473D43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0"/>
          <a:stretch/>
        </p:blipFill>
        <p:spPr>
          <a:xfrm>
            <a:off x="7378368" y="2277651"/>
            <a:ext cx="4521818" cy="33629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3D85422B-A6E6-4F7A-8D8C-0EBFA4E0A152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424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B3B97-A878-478A-9EB1-ED2C4BB4A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097769"/>
            <a:ext cx="10363200" cy="1470025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“NEXUS 3.0” Live Demo</a:t>
            </a:r>
            <a:endParaRPr lang="en-US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C35E8B8-4E5F-4BBA-93D5-1A4CBA871DA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710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4B80-388E-4A1C-9395-9B1D30BD9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550" y="2117190"/>
            <a:ext cx="11468099" cy="1470025"/>
          </a:xfrm>
        </p:spPr>
        <p:txBody>
          <a:bodyPr/>
          <a:lstStyle/>
          <a:p>
            <a:pPr algn="ctr"/>
            <a:r>
              <a:rPr lang="en-US" sz="4800" dirty="0"/>
              <a:t>“</a:t>
            </a:r>
            <a:r>
              <a:rPr lang="en-US" sz="4800" i="1" dirty="0"/>
              <a:t>NEXUS 3.2”Beta Release Version:  </a:t>
            </a:r>
            <a:br>
              <a:rPr lang="en-US" sz="4800" i="1" dirty="0"/>
            </a:br>
            <a:r>
              <a:rPr lang="en-US" sz="4800" dirty="0">
                <a:solidFill>
                  <a:srgbClr val="FFFF00"/>
                </a:solidFill>
              </a:rPr>
              <a:t>Quick Tutorial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D254F8B0-B3DD-465A-98C0-3D38BC6FA2D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9EE6A6-2CCE-4EE8-BE73-C77BFC988276}"/>
              </a:ext>
            </a:extLst>
          </p:cNvPr>
          <p:cNvSpPr txBox="1"/>
          <p:nvPr/>
        </p:nvSpPr>
        <p:spPr>
          <a:xfrm>
            <a:off x="6467475" y="6429785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OAQPS Multi-Pollutant team, 5/25/2022</a:t>
            </a:r>
          </a:p>
        </p:txBody>
      </p:sp>
    </p:spTree>
    <p:extLst>
      <p:ext uri="{BB962C8B-B14F-4D97-AF65-F5344CB8AC3E}">
        <p14:creationId xmlns:p14="http://schemas.microsoft.com/office/powerpoint/2010/main" val="4161797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22676-A901-45CD-857E-EDFC0AAC3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NEXUS Tool: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8B161-4646-45C4-91D4-69E034F58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877272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To download NEXUS, a request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be submitted with EISD via ServiceNow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even if you have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PowerBroker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/Administrative privileges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971550" lvl="1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Access ServiceNow by clicking on the URL: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https://usepa.servicenowservices.com/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971550" lvl="1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Click on the ‘Service Catalog’ box on the left-hand side</a:t>
            </a:r>
          </a:p>
          <a:p>
            <a:pPr marL="971550" lvl="1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Scroll down and click on the ‘Software Request’ box. Click ‘Software Request’ again when the screen refreshes.</a:t>
            </a:r>
          </a:p>
          <a:p>
            <a:pPr marL="971550" lvl="1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Since NEXUS will not be listed under the ‘ *Please select the name of the software application needed:’, click the box for ‘Software Application Not Found.’</a:t>
            </a:r>
          </a:p>
          <a:p>
            <a:pPr marL="971550" lvl="1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The page will refresh. User will need to fill out the form includes filling in the following fields outside of what is already pre-filled:</a:t>
            </a:r>
          </a:p>
          <a:p>
            <a:pPr marL="1371600" lvl="2" indent="-514350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*Supervisor/Approver.</a:t>
            </a:r>
          </a:p>
          <a:p>
            <a:pPr marL="1371600" lvl="2" indent="-514350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*Machine Name (Instructions provided on where to find)</a:t>
            </a:r>
          </a:p>
          <a:p>
            <a:pPr marL="1371600" lvl="2" indent="-514350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*Describe the business need &amp; justification for this software license - </a:t>
            </a:r>
            <a:r>
              <a:rPr lang="en-US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“NEXUS is a multi-pollutant screening analysis tool for providing multi-pollutant risks and EJ analysis developed by EPA and contractors under a GSA contract with UNC-CH. This tool is needed to complete my work duties”</a:t>
            </a:r>
          </a:p>
          <a:p>
            <a:pPr marL="1371600" lvl="2" indent="-514350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*Software Company - </a:t>
            </a:r>
            <a:r>
              <a:rPr lang="en-US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“EPA”</a:t>
            </a:r>
          </a:p>
          <a:p>
            <a:pPr marL="1371600" lvl="2" indent="-514350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*Software Title - </a:t>
            </a:r>
            <a:r>
              <a:rPr lang="en-US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“NEXUS Tool”</a:t>
            </a:r>
          </a:p>
          <a:p>
            <a:pPr marL="1371600" lvl="2" indent="-514350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*Software Version - </a:t>
            </a:r>
            <a:r>
              <a:rPr lang="en-US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“3.2”</a:t>
            </a:r>
          </a:p>
          <a:p>
            <a:pPr marL="1371600" lvl="2" indent="-514350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*Software URL </a:t>
            </a:r>
            <a:r>
              <a:rPr lang="en-US" b="0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b="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have Power Broker privilege, type </a:t>
            </a:r>
            <a:r>
              <a:rPr lang="en-US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“Self-install with Power Broker privilege”… </a:t>
            </a:r>
            <a:r>
              <a:rPr lang="en-US" b="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do not have Power Broker privilege, type </a:t>
            </a:r>
            <a:r>
              <a:rPr lang="en-US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https://gaftp.epa.gov/aqmg/cjang/NEXUS/NEXUS-3.0 </a:t>
            </a:r>
            <a:r>
              <a:rPr lang="en-US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please install NEXUS_3.0_Data.exe and NEXUS_3.2_Setup.exe”</a:t>
            </a:r>
          </a:p>
          <a:p>
            <a:pPr marL="1371600" lvl="2" indent="-514350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*What type of license will this likely be? (Dropdown: Licensed, Freeware/Shareware, Unknown) – </a:t>
            </a:r>
            <a:r>
              <a:rPr lang="en-US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“Unknown”</a:t>
            </a:r>
          </a:p>
          <a:p>
            <a:pPr marL="1371600" lvl="2" indent="-514350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Approximate price – </a:t>
            </a:r>
            <a:r>
              <a:rPr lang="en-US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“Free”</a:t>
            </a:r>
          </a:p>
          <a:p>
            <a:pPr marL="1371600" lvl="2" indent="-514350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Click on Submit.</a:t>
            </a:r>
          </a:p>
          <a:p>
            <a:pPr marL="571500" indent="-5143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EISD will contact you once your form has been approved to install NEXUS.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Repeat these steps with installation of new versions of NEXUS.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22609068-03D2-4217-A68C-E891EDFF470A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544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937545F-94A6-4D2A-895A-67F6B8246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401" y="770354"/>
            <a:ext cx="9261772" cy="57886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NEXUS Tool: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User’s Manual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BDBF704-8267-4E43-B157-7D288F622CBE}"/>
              </a:ext>
            </a:extLst>
          </p:cNvPr>
          <p:cNvSpPr/>
          <p:nvPr/>
        </p:nvSpPr>
        <p:spPr>
          <a:xfrm>
            <a:off x="1568401" y="1224312"/>
            <a:ext cx="996696" cy="2324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FD6912-39F5-4561-95CE-E5EAAE69E2F4}"/>
              </a:ext>
            </a:extLst>
          </p:cNvPr>
          <p:cNvSpPr/>
          <p:nvPr/>
        </p:nvSpPr>
        <p:spPr>
          <a:xfrm>
            <a:off x="10043922" y="1224312"/>
            <a:ext cx="333756" cy="3651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66C408B-5EED-4C6C-9DDB-A14F2156EDA8}"/>
              </a:ext>
            </a:extLst>
          </p:cNvPr>
          <p:cNvSpPr/>
          <p:nvPr/>
        </p:nvSpPr>
        <p:spPr>
          <a:xfrm>
            <a:off x="7531545" y="1874322"/>
            <a:ext cx="2581255" cy="875301"/>
          </a:xfrm>
          <a:prstGeom prst="wedgeRoundRectCallout">
            <a:avLst>
              <a:gd name="adj1" fmla="val 49537"/>
              <a:gd name="adj2" fmla="val -8513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Click “book” icon to launch “User’s manual”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FC854DB-1B4F-451F-B039-483645D09349}"/>
              </a:ext>
            </a:extLst>
          </p:cNvPr>
          <p:cNvSpPr/>
          <p:nvPr/>
        </p:nvSpPr>
        <p:spPr>
          <a:xfrm>
            <a:off x="2565097" y="2120797"/>
            <a:ext cx="4084320" cy="1248935"/>
          </a:xfrm>
          <a:prstGeom prst="wedgeRoundRectCallout">
            <a:avLst>
              <a:gd name="adj1" fmla="val -55066"/>
              <a:gd name="adj2" fmla="val -10393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Hot link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to User’s manual’s “Data Viewer” chapter (same for “Data Input” module)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9B35D6B-47CD-46BA-8FE8-32B903E78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453" y="770354"/>
            <a:ext cx="771494" cy="202614"/>
          </a:xfrm>
          <a:prstGeom prst="rect">
            <a:avLst/>
          </a:prstGeom>
        </p:spPr>
      </p:pic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C31E9D92-8C9C-4F39-BAD8-F7DA09BFEB5E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51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5AA43A5-9065-4E07-9FF1-67575B9BA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71" y="855155"/>
            <a:ext cx="11092836" cy="600284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Viewer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644205" y="1618400"/>
            <a:ext cx="1793467" cy="32314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289479" y="2980760"/>
            <a:ext cx="3131112" cy="866703"/>
          </a:xfrm>
          <a:prstGeom prst="wedgeRoundRectCallout">
            <a:avLst>
              <a:gd name="adj1" fmla="val -77587"/>
              <a:gd name="adj2" fmla="val -294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&amp; adjust “Ambient” or “Risk” levels 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C2FA46CF-DA75-4099-9C4F-0DD0544D9B26}"/>
              </a:ext>
            </a:extLst>
          </p:cNvPr>
          <p:cNvSpPr/>
          <p:nvPr/>
        </p:nvSpPr>
        <p:spPr>
          <a:xfrm>
            <a:off x="660495" y="4899749"/>
            <a:ext cx="1775277" cy="136672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05CFE4DE-ED4D-4E89-B70F-407E57393FFA}"/>
              </a:ext>
            </a:extLst>
          </p:cNvPr>
          <p:cNvSpPr/>
          <p:nvPr/>
        </p:nvSpPr>
        <p:spPr>
          <a:xfrm>
            <a:off x="3143375" y="4442688"/>
            <a:ext cx="3131112" cy="713696"/>
          </a:xfrm>
          <a:prstGeom prst="wedgeRoundRectCallout">
            <a:avLst>
              <a:gd name="adj1" fmla="val -73043"/>
              <a:gd name="adj2" fmla="val 76653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“Advanced Option”: provide HAPs &amp; species selections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2736845-F3D9-40EF-83AC-9E1B0C048C3E}"/>
              </a:ext>
            </a:extLst>
          </p:cNvPr>
          <p:cNvSpPr/>
          <p:nvPr/>
        </p:nvSpPr>
        <p:spPr>
          <a:xfrm>
            <a:off x="660495" y="956345"/>
            <a:ext cx="1478698" cy="1690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69691FD-F1DB-4675-8F9C-806FED96430F}"/>
              </a:ext>
            </a:extLst>
          </p:cNvPr>
          <p:cNvSpPr/>
          <p:nvPr/>
        </p:nvSpPr>
        <p:spPr>
          <a:xfrm>
            <a:off x="2468005" y="1139099"/>
            <a:ext cx="776354" cy="159518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56F03204-8413-420D-8B61-6EB2839DAF49}"/>
              </a:ext>
            </a:extLst>
          </p:cNvPr>
          <p:cNvSpPr/>
          <p:nvPr/>
        </p:nvSpPr>
        <p:spPr>
          <a:xfrm>
            <a:off x="4106278" y="803484"/>
            <a:ext cx="4628626" cy="564502"/>
          </a:xfrm>
          <a:prstGeom prst="wedgeRoundRectCallout">
            <a:avLst>
              <a:gd name="adj1" fmla="val -91758"/>
              <a:gd name="adj2" fmla="val -96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“File” to open or save a project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Switch between 2 key modules</a:t>
            </a: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465E96F1-239D-4223-B34A-2216F41143B3}"/>
              </a:ext>
            </a:extLst>
          </p:cNvPr>
          <p:cNvSpPr/>
          <p:nvPr/>
        </p:nvSpPr>
        <p:spPr>
          <a:xfrm>
            <a:off x="3577667" y="1572107"/>
            <a:ext cx="2518333" cy="302004"/>
          </a:xfrm>
          <a:prstGeom prst="wedgeRoundRectCallout">
            <a:avLst>
              <a:gd name="adj1" fmla="val -64097"/>
              <a:gd name="adj2" fmla="val -148778"/>
              <a:gd name="adj3" fmla="val 16667"/>
            </a:avLst>
          </a:prstGeom>
          <a:solidFill>
            <a:srgbClr val="FFFF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NEXUS project file name </a:t>
            </a: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B9A1DFF6-6FD1-41AB-B448-9A977F38BD7F}"/>
              </a:ext>
            </a:extLst>
          </p:cNvPr>
          <p:cNvSpPr/>
          <p:nvPr/>
        </p:nvSpPr>
        <p:spPr>
          <a:xfrm>
            <a:off x="3289479" y="2157668"/>
            <a:ext cx="3764627" cy="564502"/>
          </a:xfrm>
          <a:prstGeom prst="wedgeRoundRectCallout">
            <a:avLst>
              <a:gd name="adj1" fmla="val -77474"/>
              <a:gd name="adj2" fmla="val -10900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Select desired ambient data (DV) year (2013-2020)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1F9BB39-81DE-4FB9-A169-E6563F3C8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95" y="837350"/>
            <a:ext cx="513842" cy="118995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80F55B19-722A-4BEA-8BBF-782405B0BBAB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0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79B14D9-DB5D-4CAC-9DB7-F4CA1CB477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2"/>
          <a:stretch/>
        </p:blipFill>
        <p:spPr>
          <a:xfrm>
            <a:off x="591048" y="743859"/>
            <a:ext cx="11385634" cy="615761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“Apply”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2568081" y="1620361"/>
            <a:ext cx="1081636" cy="10607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4564645" y="1716198"/>
            <a:ext cx="3977640" cy="713233"/>
          </a:xfrm>
          <a:prstGeom prst="wedgeRoundRectCallout">
            <a:avLst>
              <a:gd name="adj1" fmla="val -72818"/>
              <a:gd name="adj2" fmla="val 468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New selections will appear in “Slider bars” panel and map display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1497724" y="6640086"/>
            <a:ext cx="460153" cy="12367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49342CE3-A57A-43BC-9F9B-D89B728C588F}"/>
              </a:ext>
            </a:extLst>
          </p:cNvPr>
          <p:cNvSpPr/>
          <p:nvPr/>
        </p:nvSpPr>
        <p:spPr>
          <a:xfrm>
            <a:off x="2356314" y="5905518"/>
            <a:ext cx="1504188" cy="637080"/>
          </a:xfrm>
          <a:prstGeom prst="wedgeRoundRectCallout">
            <a:avLst>
              <a:gd name="adj1" fmla="val -76436"/>
              <a:gd name="adj2" fmla="val 640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“Apply” new selections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05FE679-554A-4199-82DF-0DECDF82E0CE}"/>
              </a:ext>
            </a:extLst>
          </p:cNvPr>
          <p:cNvSpPr/>
          <p:nvPr/>
        </p:nvSpPr>
        <p:spPr>
          <a:xfrm>
            <a:off x="591047" y="1555617"/>
            <a:ext cx="1900362" cy="142514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659A881-5735-4F6F-B0A7-6C112CEA83A6}"/>
              </a:ext>
            </a:extLst>
          </p:cNvPr>
          <p:cNvSpPr/>
          <p:nvPr/>
        </p:nvSpPr>
        <p:spPr>
          <a:xfrm>
            <a:off x="591047" y="2976971"/>
            <a:ext cx="1900362" cy="1226989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99EF366D-24F2-4C39-9EAB-0521E67C51BF}"/>
              </a:ext>
            </a:extLst>
          </p:cNvPr>
          <p:cNvSpPr/>
          <p:nvPr/>
        </p:nvSpPr>
        <p:spPr>
          <a:xfrm>
            <a:off x="591047" y="4203960"/>
            <a:ext cx="1900362" cy="152680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7E7C9740-DBE6-4B2F-8DF1-8A53AF97D2F7}"/>
              </a:ext>
            </a:extLst>
          </p:cNvPr>
          <p:cNvSpPr/>
          <p:nvPr/>
        </p:nvSpPr>
        <p:spPr>
          <a:xfrm>
            <a:off x="2567100" y="3984117"/>
            <a:ext cx="1082617" cy="7925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DB1400E9-8224-4BE1-925D-48BCC163136E}"/>
              </a:ext>
            </a:extLst>
          </p:cNvPr>
          <p:cNvSpPr/>
          <p:nvPr/>
        </p:nvSpPr>
        <p:spPr>
          <a:xfrm>
            <a:off x="2573716" y="3537610"/>
            <a:ext cx="1076001" cy="3559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E8FAF07C-2914-462D-B263-6CB12B749D84}"/>
              </a:ext>
            </a:extLst>
          </p:cNvPr>
          <p:cNvSpPr/>
          <p:nvPr/>
        </p:nvSpPr>
        <p:spPr>
          <a:xfrm>
            <a:off x="1251593" y="839569"/>
            <a:ext cx="3910957" cy="527164"/>
          </a:xfrm>
          <a:prstGeom prst="wedgeRoundRectCallout">
            <a:avLst>
              <a:gd name="adj1" fmla="val -62395"/>
              <a:gd name="adj2" fmla="val 171426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“Check” boxes to add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remove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“Ambient” and/or “Risk” selections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ABD8C7F2-78D1-4AE3-9076-D692F62A0D54}"/>
              </a:ext>
            </a:extLst>
          </p:cNvPr>
          <p:cNvSpPr/>
          <p:nvPr/>
        </p:nvSpPr>
        <p:spPr>
          <a:xfrm>
            <a:off x="2567101" y="2741966"/>
            <a:ext cx="1082616" cy="7433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B0B36B1B-1535-431B-8696-0295F6B74EFF}"/>
              </a:ext>
            </a:extLst>
          </p:cNvPr>
          <p:cNvSpPr/>
          <p:nvPr/>
        </p:nvSpPr>
        <p:spPr>
          <a:xfrm>
            <a:off x="4861429" y="4776631"/>
            <a:ext cx="4203305" cy="954135"/>
          </a:xfrm>
          <a:prstGeom prst="wedgeRoundRectCallout">
            <a:avLst>
              <a:gd name="adj1" fmla="val -77172"/>
              <a:gd name="adj2" fmla="val -7542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“Slider bars” allow to select &amp; adjust “Ambient” and/or “Risk” threshold levels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display corresponding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color map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1F55360-B330-47EC-BADA-B142368C0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47" y="743859"/>
            <a:ext cx="617837" cy="143078"/>
          </a:xfrm>
          <a:prstGeom prst="rect">
            <a:avLst/>
          </a:prstGeom>
        </p:spPr>
      </p:pic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07CA2711-1C5C-4481-B63E-398A7ADABC9E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24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97DFAB9-F0D0-415D-A4A1-4D92B4C19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7"/>
          <a:stretch/>
        </p:blipFill>
        <p:spPr>
          <a:xfrm>
            <a:off x="646125" y="825230"/>
            <a:ext cx="10880622" cy="59162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253" y="54115"/>
            <a:ext cx="10002747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NEXUS Update: </a:t>
            </a:r>
            <a:r>
              <a:rPr lang="en-US" altLang="zh-CN" dirty="0">
                <a:solidFill>
                  <a:srgbClr val="FFFF00"/>
                </a:solidFill>
              </a:rPr>
              <a:t>EJ/Demographics Metric and Data</a:t>
            </a:r>
            <a:endParaRPr lang="zh-CN" altLang="en-US" dirty="0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34455053-002C-4B9A-BCDC-F426BE4C481E}"/>
              </a:ext>
            </a:extLst>
          </p:cNvPr>
          <p:cNvSpPr/>
          <p:nvPr/>
        </p:nvSpPr>
        <p:spPr>
          <a:xfrm>
            <a:off x="665254" y="5580404"/>
            <a:ext cx="1837422" cy="8716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AB9A80C-BC5E-4FB0-94CA-6D9CA745084B}"/>
              </a:ext>
            </a:extLst>
          </p:cNvPr>
          <p:cNvCxnSpPr>
            <a:cxnSpLocks/>
          </p:cNvCxnSpPr>
          <p:nvPr/>
        </p:nvCxnSpPr>
        <p:spPr bwMode="auto">
          <a:xfrm flipV="1">
            <a:off x="2502676" y="4488007"/>
            <a:ext cx="2484960" cy="131225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D9EBA8C-F01A-4988-92C7-958DF4BB1D4A}"/>
              </a:ext>
            </a:extLst>
          </p:cNvPr>
          <p:cNvCxnSpPr>
            <a:cxnSpLocks/>
          </p:cNvCxnSpPr>
          <p:nvPr/>
        </p:nvCxnSpPr>
        <p:spPr bwMode="auto">
          <a:xfrm flipV="1">
            <a:off x="2502676" y="4181414"/>
            <a:ext cx="3349484" cy="202283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828DC2B5-BA7B-460E-8AA5-59DA1DEDDDF8}"/>
              </a:ext>
            </a:extLst>
          </p:cNvPr>
          <p:cNvSpPr/>
          <p:nvPr/>
        </p:nvSpPr>
        <p:spPr>
          <a:xfrm>
            <a:off x="6251138" y="4976746"/>
            <a:ext cx="3914086" cy="1056024"/>
          </a:xfrm>
          <a:prstGeom prst="wedgeRoundRectCallout">
            <a:avLst>
              <a:gd name="adj1" fmla="val -60968"/>
              <a:gd name="adj2" fmla="val -1222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EJ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/Demographic metric is displayed with “green dash”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 for counties exceeding selected threshold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A382CD-E414-403E-BDAF-81F3DF73A916}"/>
              </a:ext>
            </a:extLst>
          </p:cNvPr>
          <p:cNvCxnSpPr>
            <a:cxnSpLocks/>
          </p:cNvCxnSpPr>
          <p:nvPr/>
        </p:nvCxnSpPr>
        <p:spPr bwMode="auto">
          <a:xfrm flipV="1">
            <a:off x="4844173" y="5346127"/>
            <a:ext cx="1416490" cy="9412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D805C4A5-67D6-4169-B77A-E8C811A1E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53" y="825230"/>
            <a:ext cx="506019" cy="117183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46F32720-5936-49F7-BB78-39BA3F7D7D7E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41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>
            <a:extLst>
              <a:ext uri="{FF2B5EF4-FFF2-40B4-BE49-F238E27FC236}">
                <a16:creationId xmlns:a16="http://schemas.microsoft.com/office/drawing/2014/main" id="{9D49B9E0-89C2-4CBC-A7A5-F02A7AFE4B00}"/>
              </a:ext>
            </a:extLst>
          </p:cNvPr>
          <p:cNvSpPr/>
          <p:nvPr/>
        </p:nvSpPr>
        <p:spPr bwMode="auto">
          <a:xfrm>
            <a:off x="3314164" y="786482"/>
            <a:ext cx="8814918" cy="583222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4110B5B0-765E-46B3-A30F-A8783E9A5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" y="785817"/>
            <a:ext cx="2803906" cy="499337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“Reset”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箭头: 右 44">
            <a:extLst>
              <a:ext uri="{FF2B5EF4-FFF2-40B4-BE49-F238E27FC236}">
                <a16:creationId xmlns:a16="http://schemas.microsoft.com/office/drawing/2014/main" id="{6135D829-0032-4EF1-9638-048741FD3F85}"/>
              </a:ext>
            </a:extLst>
          </p:cNvPr>
          <p:cNvSpPr/>
          <p:nvPr/>
        </p:nvSpPr>
        <p:spPr bwMode="auto">
          <a:xfrm>
            <a:off x="2848973" y="3065694"/>
            <a:ext cx="422917" cy="46300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4227157-C3A0-4293-93C3-C313D6CC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746" y="883374"/>
            <a:ext cx="4376202" cy="22817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C3E626B-0714-4E91-9B34-5F7A50E1B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4816" y="870589"/>
            <a:ext cx="4397980" cy="22947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DC3450A-1CDD-4898-A330-3298CEB1B8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4817" y="3394506"/>
            <a:ext cx="4397978" cy="230349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179D4A5-7FA9-4FBA-819F-6D32DB133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7989" y="5742515"/>
            <a:ext cx="2361905" cy="876190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1987989" y="5482100"/>
            <a:ext cx="746067" cy="233685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5B05C6A0-0A37-408D-AAE0-B2D8FEA9FC71}"/>
              </a:ext>
            </a:extLst>
          </p:cNvPr>
          <p:cNvSpPr/>
          <p:nvPr/>
        </p:nvSpPr>
        <p:spPr>
          <a:xfrm>
            <a:off x="1981961" y="5741093"/>
            <a:ext cx="2361905" cy="8395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7" name="Speech Bubble: Rectangle with Corners Rounded 4">
            <a:extLst>
              <a:ext uri="{FF2B5EF4-FFF2-40B4-BE49-F238E27FC236}">
                <a16:creationId xmlns:a16="http://schemas.microsoft.com/office/drawing/2014/main" id="{585F41CA-82CB-4B99-B55A-D29A63CCA757}"/>
              </a:ext>
            </a:extLst>
          </p:cNvPr>
          <p:cNvSpPr/>
          <p:nvPr/>
        </p:nvSpPr>
        <p:spPr>
          <a:xfrm>
            <a:off x="1695504" y="4456048"/>
            <a:ext cx="1504188" cy="637080"/>
          </a:xfrm>
          <a:prstGeom prst="wedgeRoundRectCallout">
            <a:avLst>
              <a:gd name="adj1" fmla="val 4381"/>
              <a:gd name="adj2" fmla="val 105392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Reset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new selections</a:t>
            </a:r>
          </a:p>
        </p:txBody>
      </p:sp>
      <p:sp>
        <p:nvSpPr>
          <p:cNvPr id="41" name="云形 40">
            <a:extLst>
              <a:ext uri="{FF2B5EF4-FFF2-40B4-BE49-F238E27FC236}">
                <a16:creationId xmlns:a16="http://schemas.microsoft.com/office/drawing/2014/main" id="{7BDBE075-82AB-4C77-B08C-83FDE14921E4}"/>
              </a:ext>
            </a:extLst>
          </p:cNvPr>
          <p:cNvSpPr/>
          <p:nvPr/>
        </p:nvSpPr>
        <p:spPr bwMode="auto">
          <a:xfrm>
            <a:off x="5672556" y="834836"/>
            <a:ext cx="1841857" cy="682120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rgbClr val="0000FF"/>
                </a:solidFill>
                <a:latin typeface="Arial" charset="0"/>
                <a:ea typeface="宋体" pitchFamily="2" charset="-122"/>
              </a:rPr>
              <a:t>default configuration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6" name="云形 45">
            <a:extLst>
              <a:ext uri="{FF2B5EF4-FFF2-40B4-BE49-F238E27FC236}">
                <a16:creationId xmlns:a16="http://schemas.microsoft.com/office/drawing/2014/main" id="{7F4E2307-5282-4556-B972-A3F1BC5A4738}"/>
              </a:ext>
            </a:extLst>
          </p:cNvPr>
          <p:cNvSpPr/>
          <p:nvPr/>
        </p:nvSpPr>
        <p:spPr bwMode="auto">
          <a:xfrm>
            <a:off x="9995482" y="834836"/>
            <a:ext cx="1587248" cy="621272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宋体" pitchFamily="2" charset="-122"/>
              </a:rPr>
              <a:t>risk-based value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7" name="云形 46">
            <a:extLst>
              <a:ext uri="{FF2B5EF4-FFF2-40B4-BE49-F238E27FC236}">
                <a16:creationId xmlns:a16="http://schemas.microsoft.com/office/drawing/2014/main" id="{6D15581B-F6D9-4351-B0DC-4D3031642001}"/>
              </a:ext>
            </a:extLst>
          </p:cNvPr>
          <p:cNvSpPr/>
          <p:nvPr/>
        </p:nvSpPr>
        <p:spPr bwMode="auto">
          <a:xfrm>
            <a:off x="5334000" y="3394506"/>
            <a:ext cx="2008084" cy="746114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宋体" pitchFamily="2" charset="-122"/>
              </a:rPr>
              <a:t>risk-based in %tile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F5EA98E2-E946-4FEC-92FA-B0C3C3EED1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0235" y="3718364"/>
            <a:ext cx="2419048" cy="1257143"/>
          </a:xfrm>
          <a:prstGeom prst="rect">
            <a:avLst/>
          </a:prstGeom>
        </p:spPr>
      </p:pic>
      <p:sp>
        <p:nvSpPr>
          <p:cNvPr id="40" name="云形 39">
            <a:extLst>
              <a:ext uri="{FF2B5EF4-FFF2-40B4-BE49-F238E27FC236}">
                <a16:creationId xmlns:a16="http://schemas.microsoft.com/office/drawing/2014/main" id="{CEF1F58B-0435-415F-A210-3C76F130839A}"/>
              </a:ext>
            </a:extLst>
          </p:cNvPr>
          <p:cNvSpPr/>
          <p:nvPr/>
        </p:nvSpPr>
        <p:spPr bwMode="auto">
          <a:xfrm>
            <a:off x="8940801" y="5126168"/>
            <a:ext cx="2706772" cy="746114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rgbClr val="0000FF"/>
                </a:solidFill>
                <a:latin typeface="Arial" charset="0"/>
                <a:ea typeface="宋体" pitchFamily="2" charset="-122"/>
              </a:rPr>
              <a:t>risk-based in desired %tile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4C2D6068-304B-44A9-8D16-05E7423E2703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9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5" grpId="0" animBg="1"/>
      <p:bldP spid="9" grpId="0" animBg="1"/>
      <p:bldP spid="25" grpId="0" animBg="1"/>
      <p:bldP spid="37" grpId="0" animBg="1"/>
      <p:bldP spid="41" grpId="0" animBg="1"/>
      <p:bldP spid="46" grpId="0" animBg="1"/>
      <p:bldP spid="47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24EE37C0-942C-45CE-96A6-8542866F3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48" y="853556"/>
            <a:ext cx="10916348" cy="591870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Map Layers menu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261037" y="4206241"/>
            <a:ext cx="3201259" cy="1403548"/>
          </a:xfrm>
          <a:prstGeom prst="wedgeRoundRectCallout">
            <a:avLst>
              <a:gd name="adj1" fmla="val 18626"/>
              <a:gd name="adj2" fmla="val -9704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“Map Layers” menu: </a:t>
            </a:r>
            <a:r>
              <a:rPr lang="en-US" altLang="zh-CN" dirty="0">
                <a:solidFill>
                  <a:srgbClr val="0000FF"/>
                </a:solidFill>
                <a:latin typeface="Calibri"/>
              </a:rPr>
              <a:t>Provide (show/hide) map overlaps of various areas, AQ metrics and boundary lines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DAD6FBCE-3F3E-4E21-B018-72066BC34F50}"/>
              </a:ext>
            </a:extLst>
          </p:cNvPr>
          <p:cNvSpPr/>
          <p:nvPr/>
        </p:nvSpPr>
        <p:spPr>
          <a:xfrm>
            <a:off x="3638941" y="1007917"/>
            <a:ext cx="3800949" cy="405247"/>
          </a:xfrm>
          <a:prstGeom prst="wedgeRoundRectCallout">
            <a:avLst>
              <a:gd name="adj1" fmla="val -61547"/>
              <a:gd name="adj2" fmla="val 12767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to close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“Map Layers” menu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F180D61-7461-43A5-BB4C-753908EFC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48" y="853556"/>
            <a:ext cx="506019" cy="117183"/>
          </a:xfrm>
          <a:prstGeom prst="rect">
            <a:avLst/>
          </a:prstGeom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3B96078E-FD0E-4B42-946B-CB6961AD343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29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8F8DE-9C8D-429E-BA3A-C2D899A1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Multi-Pollutant Team Members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D8F7F3-323E-47AE-B9CC-85DAB05C1085}"/>
              </a:ext>
            </a:extLst>
          </p:cNvPr>
          <p:cNvSpPr txBox="1">
            <a:spLocks/>
          </p:cNvSpPr>
          <p:nvPr/>
        </p:nvSpPr>
        <p:spPr bwMode="auto">
          <a:xfrm>
            <a:off x="1020725" y="1270000"/>
            <a:ext cx="5368043" cy="503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HEID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Beth Landis / Kimber Scavo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Matt Woody / Kelly Rimer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Robin Langdon / Darryl Weatherhead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Sara Terry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Carrie Wheeler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Rob Pinder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Chris Davis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Conor Mulderrig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Kayla McCauley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OID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Amanda Kaufman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James Payne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Loren Fox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343015C4-6471-49D2-8081-64DBB4B98D31}"/>
              </a:ext>
            </a:extLst>
          </p:cNvPr>
          <p:cNvSpPr txBox="1">
            <a:spLocks/>
          </p:cNvSpPr>
          <p:nvPr/>
        </p:nvSpPr>
        <p:spPr bwMode="auto">
          <a:xfrm>
            <a:off x="6299200" y="1269999"/>
            <a:ext cx="4396874" cy="503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AQAD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Carey Jang / Tyler Fox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Jim Kelly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Shannon Koplitz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Joe Mangino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Jeanette Reyes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AQPD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Rich Damberg / Megan Brachtl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Mia South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SPPD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Lisa Conner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B595C53-3B9D-4D45-88AF-D68062CF7AF2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183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187671D-BF02-4D65-A8AF-B19C17716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42" y="904410"/>
            <a:ext cx="10549498" cy="570972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"/>
            <a:ext cx="9997440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Configure Base Map &amp; Color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4924806" y="840709"/>
            <a:ext cx="3408671" cy="851290"/>
          </a:xfrm>
          <a:prstGeom prst="wedgeRoundRectCallout">
            <a:avLst>
              <a:gd name="adj1" fmla="val -76710"/>
              <a:gd name="adj2" fmla="val 388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“Base Map” menu: Change boundary lines and background map (e.g., “Google Map”)</a:t>
            </a: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BB440F13-6021-4FBA-98F0-8693071A7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603" y="3617495"/>
            <a:ext cx="2224306" cy="30830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35554F50-A87F-467F-ACB3-64C656840693}"/>
              </a:ext>
            </a:extLst>
          </p:cNvPr>
          <p:cNvSpPr/>
          <p:nvPr/>
        </p:nvSpPr>
        <p:spPr>
          <a:xfrm>
            <a:off x="5184265" y="5816016"/>
            <a:ext cx="2889751" cy="774502"/>
          </a:xfrm>
          <a:prstGeom prst="wedgeRoundRectCallout">
            <a:avLst>
              <a:gd name="adj1" fmla="val -73516"/>
              <a:gd name="adj2" fmla="val -2829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“color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map”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to change color &amp; transparency</a:t>
            </a: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4AA5D723-FF5F-4A4B-B4D2-27AF6106445A}"/>
              </a:ext>
            </a:extLst>
          </p:cNvPr>
          <p:cNvSpPr/>
          <p:nvPr/>
        </p:nvSpPr>
        <p:spPr>
          <a:xfrm>
            <a:off x="9066560" y="4997642"/>
            <a:ext cx="2058640" cy="546547"/>
          </a:xfrm>
          <a:prstGeom prst="wedgeRoundRectCallout">
            <a:avLst>
              <a:gd name="adj1" fmla="val -22810"/>
              <a:gd name="adj2" fmla="val -16726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“Right-click” map to save map image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549CCB6-998B-4629-9DBF-100E696C985C}"/>
              </a:ext>
            </a:extLst>
          </p:cNvPr>
          <p:cNvSpPr/>
          <p:nvPr/>
        </p:nvSpPr>
        <p:spPr bwMode="auto">
          <a:xfrm>
            <a:off x="5099603" y="3948546"/>
            <a:ext cx="916733" cy="135081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0E6CD82-87D2-4F1B-A9FE-5CE21B0CB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515" y="2514714"/>
            <a:ext cx="2238095" cy="182857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58CC298-5CA1-4854-8BE9-63EC4B31C4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142" y="904410"/>
            <a:ext cx="506019" cy="117183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6D12CE52-B40D-46D1-BE69-6305568B0A6B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92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7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DD73BD-E8C9-47F5-BD67-95BF186A84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17"/>
          <a:stretch/>
        </p:blipFill>
        <p:spPr>
          <a:xfrm>
            <a:off x="874003" y="953131"/>
            <a:ext cx="10549128" cy="569532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MP Risk Ranking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1127014" y="976412"/>
            <a:ext cx="3659586" cy="673211"/>
          </a:xfrm>
          <a:prstGeom prst="wedgeRoundRectCallout">
            <a:avLst>
              <a:gd name="adj1" fmla="val 92654"/>
              <a:gd name="adj2" fmla="val 7627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“CBSA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Risk Ranking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provide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MP risk ranking by CBSA or County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E99836-3DCC-4D81-8EC5-8658A83E4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94" y="955280"/>
            <a:ext cx="506019" cy="1171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A1B278-5D64-445D-8242-E17FDCB06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9269" y="2371280"/>
            <a:ext cx="7915888" cy="429915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9480D8CA-A0A5-45A7-923C-EB599FCF6453}"/>
              </a:ext>
            </a:extLst>
          </p:cNvPr>
          <p:cNvSpPr/>
          <p:nvPr/>
        </p:nvSpPr>
        <p:spPr>
          <a:xfrm>
            <a:off x="8453845" y="836579"/>
            <a:ext cx="3509555" cy="813044"/>
          </a:xfrm>
          <a:prstGeom prst="wedgeRoundRectCallout">
            <a:avLst>
              <a:gd name="adj1" fmla="val -121512"/>
              <a:gd name="adj2" fmla="val 19051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 box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to include EJ/demographic index as part of CBSA ranking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A9375568-1502-461E-B749-08845E46DB31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14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8DFB5B5-BE44-41D4-A5C7-28DA8251B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92" y="751430"/>
            <a:ext cx="10954661" cy="56783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B42C6FD-7229-4E05-B1BB-584F5BB4A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032" y="2608867"/>
            <a:ext cx="3804711" cy="164592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BB41E58-2186-4091-826A-16CCA50BD7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6" b="59411"/>
          <a:stretch/>
        </p:blipFill>
        <p:spPr>
          <a:xfrm>
            <a:off x="7913596" y="2250003"/>
            <a:ext cx="3763238" cy="162798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F8AFB67-A812-4A52-86A8-80410F79AC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t="-223" r="826" b="61652"/>
          <a:stretch/>
        </p:blipFill>
        <p:spPr>
          <a:xfrm>
            <a:off x="5119574" y="4462074"/>
            <a:ext cx="4541620" cy="178794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64B6FF71-9250-42C3-A32A-ECBE4FE77D36}"/>
              </a:ext>
            </a:extLst>
          </p:cNvPr>
          <p:cNvSpPr/>
          <p:nvPr/>
        </p:nvSpPr>
        <p:spPr>
          <a:xfrm>
            <a:off x="2937506" y="2621149"/>
            <a:ext cx="3763238" cy="16876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835D1D1-B305-477D-983E-8C5EBFA0443A}"/>
              </a:ext>
            </a:extLst>
          </p:cNvPr>
          <p:cNvSpPr/>
          <p:nvPr/>
        </p:nvSpPr>
        <p:spPr>
          <a:xfrm>
            <a:off x="7913596" y="2217493"/>
            <a:ext cx="3763238" cy="16604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5A26D09-31A0-497C-8B1B-56A175973856}"/>
              </a:ext>
            </a:extLst>
          </p:cNvPr>
          <p:cNvSpPr/>
          <p:nvPr/>
        </p:nvSpPr>
        <p:spPr>
          <a:xfrm>
            <a:off x="5119574" y="4450803"/>
            <a:ext cx="4541620" cy="17992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C265509-91A3-4E6C-9076-0DD00EE17BDB}"/>
              </a:ext>
            </a:extLst>
          </p:cNvPr>
          <p:cNvSpPr/>
          <p:nvPr/>
        </p:nvSpPr>
        <p:spPr>
          <a:xfrm>
            <a:off x="6834433" y="1677187"/>
            <a:ext cx="1451728" cy="2611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Straight Arrow Connector 15">
            <a:extLst>
              <a:ext uri="{FF2B5EF4-FFF2-40B4-BE49-F238E27FC236}">
                <a16:creationId xmlns:a16="http://schemas.microsoft.com/office/drawing/2014/main" id="{42FFD7C7-D7E5-4189-A351-F0E6BB176AB1}"/>
              </a:ext>
            </a:extLst>
          </p:cNvPr>
          <p:cNvCxnSpPr>
            <a:cxnSpLocks/>
            <a:stCxn id="28" idx="2"/>
            <a:endCxn id="25" idx="0"/>
          </p:cNvCxnSpPr>
          <p:nvPr/>
        </p:nvCxnSpPr>
        <p:spPr bwMode="auto">
          <a:xfrm flipH="1">
            <a:off x="4819125" y="1938298"/>
            <a:ext cx="2741172" cy="68285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15">
            <a:extLst>
              <a:ext uri="{FF2B5EF4-FFF2-40B4-BE49-F238E27FC236}">
                <a16:creationId xmlns:a16="http://schemas.microsoft.com/office/drawing/2014/main" id="{9EFA08D5-88C1-413C-BA28-5BF931CD4F29}"/>
              </a:ext>
            </a:extLst>
          </p:cNvPr>
          <p:cNvCxnSpPr>
            <a:cxnSpLocks/>
            <a:stCxn id="28" idx="2"/>
            <a:endCxn id="26" idx="0"/>
          </p:cNvCxnSpPr>
          <p:nvPr/>
        </p:nvCxnSpPr>
        <p:spPr bwMode="auto">
          <a:xfrm>
            <a:off x="7560297" y="1938298"/>
            <a:ext cx="2234918" cy="27919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15">
            <a:extLst>
              <a:ext uri="{FF2B5EF4-FFF2-40B4-BE49-F238E27FC236}">
                <a16:creationId xmlns:a16="http://schemas.microsoft.com/office/drawing/2014/main" id="{0AB5D36E-3865-43AD-9E12-D564546DF9C6}"/>
              </a:ext>
            </a:extLst>
          </p:cNvPr>
          <p:cNvCxnSpPr>
            <a:cxnSpLocks/>
            <a:stCxn id="28" idx="2"/>
            <a:endCxn id="27" idx="0"/>
          </p:cNvCxnSpPr>
          <p:nvPr/>
        </p:nvCxnSpPr>
        <p:spPr bwMode="auto">
          <a:xfrm flipH="1">
            <a:off x="7390384" y="1938298"/>
            <a:ext cx="169913" cy="251250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“Region Selection”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6821370" y="1069840"/>
            <a:ext cx="4855464" cy="427541"/>
          </a:xfrm>
          <a:prstGeom prst="wedgeRoundRectCallout">
            <a:avLst>
              <a:gd name="adj1" fmla="val -44330"/>
              <a:gd name="adj2" fmla="val 8562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select “EPA regions”, “States”, or “CBSA”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2A9DA44-000E-478A-9439-923D73DB9A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692" y="787998"/>
            <a:ext cx="714030" cy="165354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434934D6-EA3A-4758-8682-3976575A2E30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710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82D1AB29-7BF6-4155-9222-C155DA77B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449" y="3901592"/>
            <a:ext cx="4586987" cy="283993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97D0040-A74D-456C-84DC-D89635BAE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369" y="824522"/>
            <a:ext cx="4797912" cy="29986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C3E98D2-9D9F-40FD-9654-B79043511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496" y="824523"/>
            <a:ext cx="4797912" cy="29986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EPA Region/State/CBSA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68F405-F3C2-4D84-AD3A-F7A8D04F8827}"/>
              </a:ext>
            </a:extLst>
          </p:cNvPr>
          <p:cNvSpPr/>
          <p:nvPr/>
        </p:nvSpPr>
        <p:spPr>
          <a:xfrm>
            <a:off x="638544" y="4275950"/>
            <a:ext cx="3427541" cy="18846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Examples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EPA Region 4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State: NC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Louisville CBSA (KY/IN) </a:t>
            </a: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E7494A22-7294-41B3-BB01-3412AB77A542}"/>
              </a:ext>
            </a:extLst>
          </p:cNvPr>
          <p:cNvSpPr/>
          <p:nvPr/>
        </p:nvSpPr>
        <p:spPr>
          <a:xfrm>
            <a:off x="3692167" y="1303276"/>
            <a:ext cx="1282505" cy="182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F037B8EC-D0F6-460B-B681-BE11935CB42F}"/>
              </a:ext>
            </a:extLst>
          </p:cNvPr>
          <p:cNvSpPr/>
          <p:nvPr/>
        </p:nvSpPr>
        <p:spPr>
          <a:xfrm>
            <a:off x="9458804" y="1303276"/>
            <a:ext cx="1321049" cy="182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02E96327-A284-46B7-878A-87B1B953F6BE}"/>
              </a:ext>
            </a:extLst>
          </p:cNvPr>
          <p:cNvSpPr/>
          <p:nvPr/>
        </p:nvSpPr>
        <p:spPr>
          <a:xfrm>
            <a:off x="6674584" y="4353886"/>
            <a:ext cx="1328513" cy="1929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AAABE98-E478-499C-B314-39CA49012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056" y="853097"/>
            <a:ext cx="361260" cy="83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7465F73-85BB-4B7C-9F93-C6787B73A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1088" y="853097"/>
            <a:ext cx="361260" cy="836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6F60DB8-8ADD-4FBB-A010-DA6956282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3584" y="3921279"/>
            <a:ext cx="361260" cy="83660"/>
          </a:xfrm>
          <a:prstGeom prst="rect">
            <a:avLst/>
          </a:prstGeom>
        </p:spPr>
      </p:pic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B21A5E5D-C97F-491D-B7DD-DEAD1C65A913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717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4CD79B2-70ED-4D6A-825A-90EA65D83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86" y="817429"/>
            <a:ext cx="11190689" cy="604413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  <a:stCxn id="10" idx="3"/>
          </p:cNvCxnSpPr>
          <p:nvPr/>
        </p:nvCxnSpPr>
        <p:spPr bwMode="auto">
          <a:xfrm flipV="1">
            <a:off x="3324225" y="4317023"/>
            <a:ext cx="3357929" cy="77115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12">
            <a:extLst>
              <a:ext uri="{FF2B5EF4-FFF2-40B4-BE49-F238E27FC236}">
                <a16:creationId xmlns:a16="http://schemas.microsoft.com/office/drawing/2014/main" id="{608D9EB1-FF64-4D9E-8B9D-75AA7C6BFF6A}"/>
              </a:ext>
            </a:extLst>
          </p:cNvPr>
          <p:cNvSpPr/>
          <p:nvPr/>
        </p:nvSpPr>
        <p:spPr>
          <a:xfrm>
            <a:off x="2257425" y="3613638"/>
            <a:ext cx="1066800" cy="29490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A94072A-7541-479B-A32B-CC4038F79D3B}"/>
              </a:ext>
            </a:extLst>
          </p:cNvPr>
          <p:cNvCxnSpPr>
            <a:cxnSpLocks/>
          </p:cNvCxnSpPr>
          <p:nvPr/>
        </p:nvCxnSpPr>
        <p:spPr bwMode="auto">
          <a:xfrm flipV="1">
            <a:off x="4568803" y="4202723"/>
            <a:ext cx="1884751" cy="43595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A3542AE-FE7F-46BB-8DD1-522835309584}"/>
              </a:ext>
            </a:extLst>
          </p:cNvPr>
          <p:cNvSpPr/>
          <p:nvPr/>
        </p:nvSpPr>
        <p:spPr>
          <a:xfrm>
            <a:off x="1519635" y="881129"/>
            <a:ext cx="5550996" cy="639549"/>
          </a:xfrm>
          <a:prstGeom prst="wedgeRoundRectCallout">
            <a:avLst>
              <a:gd name="adj1" fmla="val 49546"/>
              <a:gd name="adj2" fmla="val 775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“Display Emission Sources” tab (or “right-click”) to display emission sources and launch new window</a:t>
            </a: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 flipH="1">
            <a:off x="6198577" y="1954736"/>
            <a:ext cx="4647014" cy="1172482"/>
          </a:xfrm>
          <a:prstGeom prst="wedgeRoundRectCallout">
            <a:avLst>
              <a:gd name="adj1" fmla="val 31657"/>
              <a:gd name="adj2" fmla="val 12766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any “facility” to link &amp; display source location and emitted pollutants information.  Same facility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emitting various pollutants can be identified with the same highlighted color.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84D1FFD-570B-4526-829F-96B2A0F1A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41" y="815907"/>
            <a:ext cx="541117" cy="125311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FA1C3FE7-51E4-4FBF-BF13-0652255B51AD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87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3485DBB-1F8D-4F55-ACBE-1EC798C43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65" y="1069699"/>
            <a:ext cx="10099720" cy="533391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1590118" y="3191607"/>
            <a:ext cx="1856467" cy="1582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  <a:endCxn id="18" idx="3"/>
          </p:cNvCxnSpPr>
          <p:nvPr/>
        </p:nvCxnSpPr>
        <p:spPr bwMode="auto">
          <a:xfrm flipH="1">
            <a:off x="2655277" y="2962728"/>
            <a:ext cx="5134708" cy="109864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1448706" y="1766006"/>
            <a:ext cx="3995758" cy="729294"/>
          </a:xfrm>
          <a:prstGeom prst="wedgeRoundRectCallout">
            <a:avLst>
              <a:gd name="adj1" fmla="val -43553"/>
              <a:gd name="adj2" fmla="val 14599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scroll down to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CBSA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-level (e.g.,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Durham CH CBSA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)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or County-level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939ECFC1-AE6D-4F71-82AB-3F24EA2BB770}"/>
              </a:ext>
            </a:extLst>
          </p:cNvPr>
          <p:cNvSpPr/>
          <p:nvPr/>
        </p:nvSpPr>
        <p:spPr>
          <a:xfrm>
            <a:off x="1642872" y="3867261"/>
            <a:ext cx="1012405" cy="3882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A42DC1-D2EE-455F-B5EF-39685E7CFAEB}"/>
              </a:ext>
            </a:extLst>
          </p:cNvPr>
          <p:cNvSpPr txBox="1"/>
          <p:nvPr/>
        </p:nvSpPr>
        <p:spPr>
          <a:xfrm>
            <a:off x="8169460" y="3064649"/>
            <a:ext cx="1371368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</a:t>
            </a: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urham CH CBSA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CCE16FA0-4DE5-494E-9D92-01D5081015B1}"/>
              </a:ext>
            </a:extLst>
          </p:cNvPr>
          <p:cNvSpPr/>
          <p:nvPr/>
        </p:nvSpPr>
        <p:spPr>
          <a:xfrm>
            <a:off x="8292413" y="4061369"/>
            <a:ext cx="2812272" cy="887131"/>
          </a:xfrm>
          <a:prstGeom prst="wedgeRoundRectCallout">
            <a:avLst>
              <a:gd name="adj1" fmla="val -61921"/>
              <a:gd name="adj2" fmla="val -12445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Emissions ranking by “color” of circles from red (higher) to blue (lower)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EA998F1C-B52D-40CA-8713-26B18E29287B}"/>
              </a:ext>
            </a:extLst>
          </p:cNvPr>
          <p:cNvSpPr/>
          <p:nvPr/>
        </p:nvSpPr>
        <p:spPr>
          <a:xfrm flipH="1">
            <a:off x="8419762" y="5268659"/>
            <a:ext cx="2242132" cy="534735"/>
          </a:xfrm>
          <a:prstGeom prst="wedgeRoundRectCallout">
            <a:avLst>
              <a:gd name="adj1" fmla="val -35634"/>
              <a:gd name="adj2" fmla="val 11802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Color Legend for facilities emissions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F996274-7463-415D-93B1-111EC7350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965" y="1069699"/>
            <a:ext cx="541117" cy="125311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A1DEFD9D-9FBB-4392-8F61-FF7B68F047D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59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7B71B73-661D-4905-BDCE-37F3B030D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88" y="2369195"/>
            <a:ext cx="7840495" cy="44321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7CF4A84-9F87-4182-8763-C7AF327B4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469" y="3689240"/>
            <a:ext cx="3834049" cy="27341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FAA1AC-A094-46F8-80A1-3E54EA5C6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623" y="830821"/>
            <a:ext cx="3833895" cy="27990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E1F4D95-8E6B-4DDD-82CB-D09EDB0780C0}"/>
              </a:ext>
            </a:extLst>
          </p:cNvPr>
          <p:cNvSpPr txBox="1"/>
          <p:nvPr/>
        </p:nvSpPr>
        <p:spPr>
          <a:xfrm>
            <a:off x="6174142" y="4009398"/>
            <a:ext cx="15697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Durham county, NC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F103CA97-DDB2-48A4-AB87-85FC224C45E4}"/>
              </a:ext>
            </a:extLst>
          </p:cNvPr>
          <p:cNvSpPr/>
          <p:nvPr/>
        </p:nvSpPr>
        <p:spPr>
          <a:xfrm>
            <a:off x="8269088" y="1423698"/>
            <a:ext cx="1332111" cy="1555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25314584-F6CF-425D-94DB-344F0B40BEA4}"/>
              </a:ext>
            </a:extLst>
          </p:cNvPr>
          <p:cNvSpPr/>
          <p:nvPr/>
        </p:nvSpPr>
        <p:spPr>
          <a:xfrm>
            <a:off x="8259665" y="4432934"/>
            <a:ext cx="1188528" cy="152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7966928" y="2933998"/>
            <a:ext cx="3813048" cy="729294"/>
          </a:xfrm>
          <a:prstGeom prst="wedgeRoundRectCallout">
            <a:avLst>
              <a:gd name="adj1" fmla="val -21589"/>
              <a:gd name="adj2" fmla="val 14337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Provide selection of Facility or Source Category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272" y="128316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“x”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735399" y="5575175"/>
            <a:ext cx="1339586" cy="3881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B3EA5985-0148-4B49-9B97-6526EDFFDEB3}"/>
              </a:ext>
            </a:extLst>
          </p:cNvPr>
          <p:cNvSpPr/>
          <p:nvPr/>
        </p:nvSpPr>
        <p:spPr>
          <a:xfrm>
            <a:off x="735400" y="4059147"/>
            <a:ext cx="1464684" cy="13992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20268034-07CE-45E3-A95A-19A776D7FB56}"/>
              </a:ext>
            </a:extLst>
          </p:cNvPr>
          <p:cNvSpPr/>
          <p:nvPr/>
        </p:nvSpPr>
        <p:spPr>
          <a:xfrm>
            <a:off x="2389582" y="3877408"/>
            <a:ext cx="933910" cy="1637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  <a:stCxn id="15" idx="3"/>
          </p:cNvCxnSpPr>
          <p:nvPr/>
        </p:nvCxnSpPr>
        <p:spPr bwMode="auto">
          <a:xfrm flipV="1">
            <a:off x="2074985" y="5166360"/>
            <a:ext cx="4654999" cy="60290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6FD09148-6692-4608-95E9-759D0E50C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7571" y="808565"/>
            <a:ext cx="2209524" cy="2114286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7C4C4B30-8DD7-4921-ACF0-A755363CAF93}"/>
              </a:ext>
            </a:extLst>
          </p:cNvPr>
          <p:cNvSpPr/>
          <p:nvPr/>
        </p:nvSpPr>
        <p:spPr>
          <a:xfrm>
            <a:off x="1496343" y="800416"/>
            <a:ext cx="3813048" cy="729294"/>
          </a:xfrm>
          <a:prstGeom prst="wedgeRoundRectCallout">
            <a:avLst>
              <a:gd name="adj1" fmla="val 60345"/>
              <a:gd name="adj2" fmla="val 2844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Provide selection of Facility &amp; Source Category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24" name="Straight Arrow Connector 15">
            <a:extLst>
              <a:ext uri="{FF2B5EF4-FFF2-40B4-BE49-F238E27FC236}">
                <a16:creationId xmlns:a16="http://schemas.microsoft.com/office/drawing/2014/main" id="{52766168-B3B7-443A-8735-36BA74956F97}"/>
              </a:ext>
            </a:extLst>
          </p:cNvPr>
          <p:cNvCxnSpPr>
            <a:cxnSpLocks/>
            <a:stCxn id="19" idx="1"/>
          </p:cNvCxnSpPr>
          <p:nvPr/>
        </p:nvCxnSpPr>
        <p:spPr bwMode="auto">
          <a:xfrm flipH="1">
            <a:off x="7958732" y="1501456"/>
            <a:ext cx="310356" cy="36283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1" name="图片 20">
            <a:extLst>
              <a:ext uri="{FF2B5EF4-FFF2-40B4-BE49-F238E27FC236}">
                <a16:creationId xmlns:a16="http://schemas.microsoft.com/office/drawing/2014/main" id="{A2497C3C-8F18-4A47-9624-1406F50649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40" y="2393502"/>
            <a:ext cx="541117" cy="125311"/>
          </a:xfrm>
          <a:prstGeom prst="rect">
            <a:avLst/>
          </a:prstGeom>
        </p:spPr>
      </p:pic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30F87268-BF08-498E-AFDC-9EBB80BD166A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658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09F6BE5-9354-433B-83BB-CB56AA93B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88" y="1177351"/>
            <a:ext cx="10609578" cy="560318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“Source Category Emissions”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CE6E8AE-FBD6-4CE3-A7B5-88435BD1E535}"/>
              </a:ext>
            </a:extLst>
          </p:cNvPr>
          <p:cNvSpPr/>
          <p:nvPr/>
        </p:nvSpPr>
        <p:spPr>
          <a:xfrm>
            <a:off x="3395366" y="1367759"/>
            <a:ext cx="6954436" cy="1162074"/>
          </a:xfrm>
          <a:prstGeom prst="wedgeRoundRectCallout">
            <a:avLst>
              <a:gd name="adj1" fmla="val -37950"/>
              <a:gd name="adj2" fmla="val 12185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“Source Category Emissions” module provide five source categories, including  “Point”, “Non-Point”, “On-Road”, “Non-Road”, and “Event” emissions for the selected region, CBSA, or county.</a:t>
            </a:r>
          </a:p>
          <a:p>
            <a:pPr defTabSz="914400"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For “Non-Point”, including Resident Wood Combustion (RWC) emissions.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1A4AC28-57BE-4F23-9A28-F6E294012309}"/>
              </a:ext>
            </a:extLst>
          </p:cNvPr>
          <p:cNvSpPr/>
          <p:nvPr/>
        </p:nvSpPr>
        <p:spPr bwMode="auto">
          <a:xfrm>
            <a:off x="3637022" y="3364992"/>
            <a:ext cx="934978" cy="15776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DCA8534-C777-480D-A4FB-136556E35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88" y="1177351"/>
            <a:ext cx="541117" cy="125311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14D9D942-A961-43D0-BCD0-C20840960F7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811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236102D-EFD3-4876-A470-5BF3531AF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689" y="855489"/>
            <a:ext cx="9105152" cy="51470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2FF7E98-D99C-43E1-91B7-39FD47AA92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0" r="749"/>
          <a:stretch/>
        </p:blipFill>
        <p:spPr>
          <a:xfrm>
            <a:off x="4617720" y="2559748"/>
            <a:ext cx="6077121" cy="40736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“Sector Emissions Summary”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CE6E8AE-FBD6-4CE3-A7B5-88435BD1E535}"/>
              </a:ext>
            </a:extLst>
          </p:cNvPr>
          <p:cNvSpPr/>
          <p:nvPr/>
        </p:nvSpPr>
        <p:spPr>
          <a:xfrm>
            <a:off x="7501878" y="3340119"/>
            <a:ext cx="4286618" cy="1557171"/>
          </a:xfrm>
          <a:prstGeom prst="wedgeRoundRectCallout">
            <a:avLst>
              <a:gd name="adj1" fmla="val -37708"/>
              <a:gd name="adj2" fmla="val -6809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“Sector Emission Summary” function allow to select major CBSAs and provides source and sector emissions summary to support “Sector Prioritization” effort 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B310272-6329-4136-9B02-391FD4EC4618}"/>
              </a:ext>
            </a:extLst>
          </p:cNvPr>
          <p:cNvSpPr/>
          <p:nvPr/>
        </p:nvSpPr>
        <p:spPr bwMode="auto">
          <a:xfrm>
            <a:off x="9031951" y="6310444"/>
            <a:ext cx="1662890" cy="26748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9BEBD07-8823-4858-9A7B-5665862B97CE}"/>
              </a:ext>
            </a:extLst>
          </p:cNvPr>
          <p:cNvSpPr/>
          <p:nvPr/>
        </p:nvSpPr>
        <p:spPr bwMode="auto">
          <a:xfrm>
            <a:off x="7262380" y="2711417"/>
            <a:ext cx="1133475" cy="22921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1B61293-51E1-4472-8F17-E6C5BB75F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8823" y="900914"/>
            <a:ext cx="722106" cy="167224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0897A23-D98C-4EC2-9678-C76E488359A3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439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ABB5E4B6-6219-40E9-BFBD-E74B2395D312}"/>
              </a:ext>
            </a:extLst>
          </p:cNvPr>
          <p:cNvSpPr/>
          <p:nvPr/>
        </p:nvSpPr>
        <p:spPr bwMode="auto">
          <a:xfrm>
            <a:off x="1241033" y="905921"/>
            <a:ext cx="4566786" cy="5580604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“Sector Emissions Summary”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4">
            <a:extLst>
              <a:ext uri="{FF2B5EF4-FFF2-40B4-BE49-F238E27FC236}">
                <a16:creationId xmlns:a16="http://schemas.microsoft.com/office/drawing/2014/main" id="{8F21E11C-B4FD-4076-B826-54443FDE65E2}"/>
              </a:ext>
            </a:extLst>
          </p:cNvPr>
          <p:cNvCxnSpPr>
            <a:cxnSpLocks/>
          </p:cNvCxnSpPr>
          <p:nvPr/>
        </p:nvCxnSpPr>
        <p:spPr bwMode="auto">
          <a:xfrm flipV="1">
            <a:off x="6116552" y="1125524"/>
            <a:ext cx="0" cy="52508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FCC8CAD5-05A1-4717-A692-7310BB7D0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823" y="3572348"/>
            <a:ext cx="4428424" cy="213241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DCC8538-0E68-4F86-9B84-518FECD17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348" y="1321458"/>
            <a:ext cx="4428424" cy="213241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6CD7CD1-2D75-4DC9-94DA-939EF1551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960" y="5877117"/>
            <a:ext cx="4552250" cy="542733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A770B2B-2454-4268-A7A3-53DA35394F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5403" y="1228219"/>
            <a:ext cx="4482605" cy="242938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17CFA9E-A0A5-406E-B852-8D6CD3182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5403" y="3686175"/>
            <a:ext cx="4482605" cy="2771775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A641E2AA-977C-4F54-915E-15B42214CA47}"/>
              </a:ext>
            </a:extLst>
          </p:cNvPr>
          <p:cNvSpPr txBox="1"/>
          <p:nvPr/>
        </p:nvSpPr>
        <p:spPr>
          <a:xfrm>
            <a:off x="2535575" y="867015"/>
            <a:ext cx="2652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table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C7088EF-CF52-404A-8605-0ED1FE9C8650}"/>
              </a:ext>
            </a:extLst>
          </p:cNvPr>
          <p:cNvSpPr/>
          <p:nvPr/>
        </p:nvSpPr>
        <p:spPr bwMode="auto">
          <a:xfrm>
            <a:off x="6412213" y="905921"/>
            <a:ext cx="4566786" cy="5580604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D96908C-89F5-491D-A266-89FDF8825919}"/>
              </a:ext>
            </a:extLst>
          </p:cNvPr>
          <p:cNvSpPr txBox="1"/>
          <p:nvPr/>
        </p:nvSpPr>
        <p:spPr>
          <a:xfrm>
            <a:off x="8007317" y="867015"/>
            <a:ext cx="2930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000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241F12B-732E-409C-BFCB-6749D0703161}"/>
              </a:ext>
            </a:extLst>
          </p:cNvPr>
          <p:cNvSpPr/>
          <p:nvPr/>
        </p:nvSpPr>
        <p:spPr bwMode="auto">
          <a:xfrm>
            <a:off x="6530942" y="3372293"/>
            <a:ext cx="1476375" cy="40011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宋体" pitchFamily="2" charset="-122"/>
              </a:rPr>
              <a:t>Emissions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95B1EF4-2742-4F18-B3B1-7A523D0D2258}"/>
              </a:ext>
            </a:extLst>
          </p:cNvPr>
          <p:cNvSpPr/>
          <p:nvPr/>
        </p:nvSpPr>
        <p:spPr bwMode="auto">
          <a:xfrm>
            <a:off x="6495330" y="6066970"/>
            <a:ext cx="2200276" cy="4001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rgbClr val="C00000"/>
                </a:solidFill>
                <a:latin typeface="Arial" charset="0"/>
                <a:ea typeface="宋体" pitchFamily="2" charset="-122"/>
              </a:rPr>
              <a:t>Frequency &amp; Rank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7D12EB16-BB56-431F-A45D-BA97449AD3C6}"/>
              </a:ext>
            </a:extLst>
          </p:cNvPr>
          <p:cNvSpPr/>
          <p:nvPr/>
        </p:nvSpPr>
        <p:spPr bwMode="auto">
          <a:xfrm>
            <a:off x="7973029" y="829377"/>
            <a:ext cx="1767893" cy="177123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plot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7C7F16B8-F596-4C43-A712-F02DFDAF079E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090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微软雅黑"/>
              </a:rPr>
              <a:t>Overview</a:t>
            </a:r>
            <a:endParaRPr lang="en-US" altLang="zh-CN" sz="3200" b="1" dirty="0">
              <a:solidFill>
                <a:srgbClr val="FFFF00"/>
              </a:solidFill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6B954DC9-FAC0-438F-9E41-C665F06326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1AC9C0D-4755-4580-A81C-D0444E26F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66" y="876251"/>
            <a:ext cx="10058400" cy="56166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Background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Data Inputs and Major Functions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Briefings &amp; Demos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Feedback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NEXUS &amp; EJSCREEN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Example OAQPS Use for Monitoring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Live Demo</a:t>
            </a:r>
          </a:p>
        </p:txBody>
      </p:sp>
    </p:spTree>
    <p:extLst>
      <p:ext uri="{BB962C8B-B14F-4D97-AF65-F5344CB8AC3E}">
        <p14:creationId xmlns:p14="http://schemas.microsoft.com/office/powerpoint/2010/main" val="1338702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80754D-400C-439E-AAD3-BED78853F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93" y="887842"/>
            <a:ext cx="10993309" cy="5811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8ADCEE-B058-4F68-955B-F60E76717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4609" y="1836862"/>
            <a:ext cx="3670472" cy="183523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A1E9C0E-9559-4A6A-8873-77C563FF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94691"/>
            <a:ext cx="11258145" cy="669103"/>
          </a:xfrm>
        </p:spPr>
        <p:txBody>
          <a:bodyPr/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“Monitoring Data/Sites”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281E30-14E4-4A46-A05B-6B21C3902756}"/>
              </a:ext>
            </a:extLst>
          </p:cNvPr>
          <p:cNvSpPr txBox="1"/>
          <p:nvPr/>
        </p:nvSpPr>
        <p:spPr>
          <a:xfrm>
            <a:off x="7826923" y="2770876"/>
            <a:ext cx="2049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Monitor Site/Data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14" name="直接箭头连接符 6">
            <a:extLst>
              <a:ext uri="{FF2B5EF4-FFF2-40B4-BE49-F238E27FC236}">
                <a16:creationId xmlns:a16="http://schemas.microsoft.com/office/drawing/2014/main" id="{58E358B2-2235-456A-A720-4427DDB0CCD9}"/>
              </a:ext>
            </a:extLst>
          </p:cNvPr>
          <p:cNvCxnSpPr>
            <a:cxnSpLocks/>
          </p:cNvCxnSpPr>
          <p:nvPr/>
        </p:nvCxnSpPr>
        <p:spPr bwMode="auto">
          <a:xfrm flipH="1">
            <a:off x="3582308" y="4121686"/>
            <a:ext cx="2463346" cy="4474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D8C4A42F-E0A8-4890-91C6-6A01E5BCB3AF}"/>
              </a:ext>
            </a:extLst>
          </p:cNvPr>
          <p:cNvSpPr/>
          <p:nvPr/>
        </p:nvSpPr>
        <p:spPr bwMode="auto">
          <a:xfrm>
            <a:off x="6056160" y="3911247"/>
            <a:ext cx="1071889" cy="36507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7" name="Speech Bubble: Rectangle with Corners Rounded 4">
            <a:extLst>
              <a:ext uri="{FF2B5EF4-FFF2-40B4-BE49-F238E27FC236}">
                <a16:creationId xmlns:a16="http://schemas.microsoft.com/office/drawing/2014/main" id="{163C9880-1C44-42EA-BACE-818358EFAD9E}"/>
              </a:ext>
            </a:extLst>
          </p:cNvPr>
          <p:cNvSpPr/>
          <p:nvPr/>
        </p:nvSpPr>
        <p:spPr>
          <a:xfrm>
            <a:off x="4041191" y="4844398"/>
            <a:ext cx="2384062" cy="615287"/>
          </a:xfrm>
          <a:prstGeom prst="wedgeRoundRectCallout">
            <a:avLst>
              <a:gd name="adj1" fmla="val 49754"/>
              <a:gd name="adj2" fmla="val -142511"/>
              <a:gd name="adj3" fmla="val 16667"/>
            </a:avLst>
          </a:prstGeom>
          <a:solidFill>
            <a:srgbClr val="FFFFCC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to select monitor site &amp; pollutant</a:t>
            </a: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F17D98DD-CDFE-4DB7-A3CA-03C80D41CF21}"/>
              </a:ext>
            </a:extLst>
          </p:cNvPr>
          <p:cNvSpPr/>
          <p:nvPr/>
        </p:nvSpPr>
        <p:spPr>
          <a:xfrm>
            <a:off x="702993" y="3175670"/>
            <a:ext cx="2879315" cy="830998"/>
          </a:xfrm>
          <a:prstGeom prst="wedgeRoundRectCallout">
            <a:avLst>
              <a:gd name="adj1" fmla="val 46915"/>
              <a:gd name="adj2" fmla="val 11848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to display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AQ trend  at monitor site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38781AD-8A42-4CA7-90C6-26593BED3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8691" y="1747844"/>
            <a:ext cx="1926826" cy="939242"/>
          </a:xfrm>
          <a:prstGeom prst="rect">
            <a:avLst/>
          </a:prstGeom>
          <a:ln w="22225">
            <a:solidFill>
              <a:schemeClr val="bg1">
                <a:lumMod val="50000"/>
              </a:schemeClr>
            </a:solidFill>
          </a:ln>
        </p:spPr>
      </p:pic>
      <p:sp>
        <p:nvSpPr>
          <p:cNvPr id="26" name="Speech Bubble: Rectangle with Corners Rounded 4">
            <a:extLst>
              <a:ext uri="{FF2B5EF4-FFF2-40B4-BE49-F238E27FC236}">
                <a16:creationId xmlns:a16="http://schemas.microsoft.com/office/drawing/2014/main" id="{0B5FBC70-0388-42A6-BEBB-10EF47FB8AA4}"/>
              </a:ext>
            </a:extLst>
          </p:cNvPr>
          <p:cNvSpPr/>
          <p:nvPr/>
        </p:nvSpPr>
        <p:spPr>
          <a:xfrm>
            <a:off x="2599229" y="816217"/>
            <a:ext cx="3232094" cy="616135"/>
          </a:xfrm>
          <a:prstGeom prst="wedgeRoundRectCallout">
            <a:avLst>
              <a:gd name="adj1" fmla="val 38316"/>
              <a:gd name="adj2" fmla="val 1552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Click menu (or</a:t>
            </a:r>
            <a:r>
              <a:rPr kumimoji="0" lang="en-US" altLang="zh-CN" sz="1800" i="0" u="none" strike="noStrike" kern="1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right-click) to </a:t>
            </a: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display “Monitor Sites/Data”</a:t>
            </a: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DDE02CD-F5B4-447C-864B-60F22D0FE908}"/>
              </a:ext>
            </a:extLst>
          </p:cNvPr>
          <p:cNvSpPr/>
          <p:nvPr/>
        </p:nvSpPr>
        <p:spPr bwMode="auto">
          <a:xfrm>
            <a:off x="9209830" y="3140208"/>
            <a:ext cx="1418497" cy="17584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50E61410-02B3-40FB-A877-6F99230C9A8A}"/>
              </a:ext>
            </a:extLst>
          </p:cNvPr>
          <p:cNvSpPr/>
          <p:nvPr/>
        </p:nvSpPr>
        <p:spPr>
          <a:xfrm>
            <a:off x="7555517" y="4345397"/>
            <a:ext cx="3072810" cy="1199917"/>
          </a:xfrm>
          <a:prstGeom prst="wedgeRoundRectCallout">
            <a:avLst>
              <a:gd name="adj1" fmla="val -52971"/>
              <a:gd name="adj2" fmla="val -91938"/>
              <a:gd name="adj3" fmla="val 16667"/>
            </a:avLst>
          </a:prstGeom>
          <a:solidFill>
            <a:srgbClr val="FFFFCC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Use different symbol to display each pollutant’s “monitoring sites” </a:t>
            </a:r>
            <a:r>
              <a:rPr lang="pt-BR" altLang="zh-CN" dirty="0">
                <a:solidFill>
                  <a:srgbClr val="0000FF"/>
                </a:solidFill>
                <a:latin typeface="Calibri"/>
              </a:rPr>
              <a:t>e.g., PM</a:t>
            </a:r>
            <a:r>
              <a:rPr lang="pt-BR" altLang="zh-CN" baseline="-25000" dirty="0">
                <a:solidFill>
                  <a:srgbClr val="0000FF"/>
                </a:solidFill>
                <a:latin typeface="Calibri"/>
              </a:rPr>
              <a:t>2.5 </a:t>
            </a:r>
            <a:r>
              <a:rPr lang="pt-BR" altLang="zh-CN" dirty="0">
                <a:solidFill>
                  <a:srgbClr val="0000FF"/>
                </a:solidFill>
                <a:latin typeface="Calibri"/>
              </a:rPr>
              <a:t>(triangle), O</a:t>
            </a:r>
            <a:r>
              <a:rPr lang="pt-BR" altLang="zh-CN" baseline="-25000" dirty="0">
                <a:solidFill>
                  <a:srgbClr val="0000FF"/>
                </a:solidFill>
                <a:latin typeface="Calibri"/>
              </a:rPr>
              <a:t>3</a:t>
            </a:r>
            <a:r>
              <a:rPr lang="pt-BR" altLang="zh-CN" dirty="0">
                <a:solidFill>
                  <a:srgbClr val="0000FF"/>
                </a:solidFill>
                <a:latin typeface="Calibri"/>
              </a:rPr>
              <a:t> (star), etc.</a:t>
            </a:r>
            <a:endParaRPr lang="en-US" altLang="zh-CN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87BAAF43-FB8B-4EDC-925D-45808D6887C0}"/>
              </a:ext>
            </a:extLst>
          </p:cNvPr>
          <p:cNvCxnSpPr>
            <a:cxnSpLocks/>
          </p:cNvCxnSpPr>
          <p:nvPr/>
        </p:nvCxnSpPr>
        <p:spPr bwMode="auto">
          <a:xfrm flipV="1">
            <a:off x="3508131" y="3279306"/>
            <a:ext cx="325315" cy="126637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E9E6465-4E75-406A-865A-601C6CAADD27}"/>
              </a:ext>
            </a:extLst>
          </p:cNvPr>
          <p:cNvSpPr txBox="1"/>
          <p:nvPr/>
        </p:nvSpPr>
        <p:spPr>
          <a:xfrm>
            <a:off x="3299118" y="1747844"/>
            <a:ext cx="1279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AQ trend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45C82D1-EDFA-483F-A39C-B1D3DDEA7A73}"/>
              </a:ext>
            </a:extLst>
          </p:cNvPr>
          <p:cNvSpPr/>
          <p:nvPr/>
        </p:nvSpPr>
        <p:spPr bwMode="auto">
          <a:xfrm>
            <a:off x="5831323" y="2141439"/>
            <a:ext cx="1724194" cy="17671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9" name="Speech Bubble: Rectangle with Corners Rounded 4">
            <a:extLst>
              <a:ext uri="{FF2B5EF4-FFF2-40B4-BE49-F238E27FC236}">
                <a16:creationId xmlns:a16="http://schemas.microsoft.com/office/drawing/2014/main" id="{D94FCE53-750A-4282-9E89-D6655370AD0A}"/>
              </a:ext>
            </a:extLst>
          </p:cNvPr>
          <p:cNvSpPr/>
          <p:nvPr/>
        </p:nvSpPr>
        <p:spPr>
          <a:xfrm>
            <a:off x="9656064" y="1738001"/>
            <a:ext cx="2417922" cy="859961"/>
          </a:xfrm>
          <a:prstGeom prst="wedgeRoundRectCallout">
            <a:avLst>
              <a:gd name="adj1" fmla="val -23099"/>
              <a:gd name="adj2" fmla="val 10846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Include only those monitor sites with data since selected year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29F96E2A-C87E-4DBC-A76D-5DE9E69DE794}"/>
              </a:ext>
            </a:extLst>
          </p:cNvPr>
          <p:cNvSpPr/>
          <p:nvPr/>
        </p:nvSpPr>
        <p:spPr>
          <a:xfrm flipH="1">
            <a:off x="8623493" y="5669362"/>
            <a:ext cx="3072809" cy="385049"/>
          </a:xfrm>
          <a:prstGeom prst="wedgeRoundRectCallout">
            <a:avLst>
              <a:gd name="adj1" fmla="val -15688"/>
              <a:gd name="adj2" fmla="val 14474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Color Legend for monitor sites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D19A04F5-9A60-4DA3-A72E-F7F6AE883D0A}"/>
              </a:ext>
            </a:extLst>
          </p:cNvPr>
          <p:cNvSpPr/>
          <p:nvPr/>
        </p:nvSpPr>
        <p:spPr>
          <a:xfrm>
            <a:off x="7251744" y="1002371"/>
            <a:ext cx="2417922" cy="859961"/>
          </a:xfrm>
          <a:prstGeom prst="wedgeRoundRectCallout">
            <a:avLst>
              <a:gd name="adj1" fmla="val -38359"/>
              <a:gd name="adj2" fmla="val 19601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List the monitor sites by ranking the data based on selected year 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4F388EE-41AD-4EC1-9E64-635A118F2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993" y="887842"/>
            <a:ext cx="541117" cy="125311"/>
          </a:xfrm>
          <a:prstGeom prst="rect">
            <a:avLst/>
          </a:prstGeom>
        </p:spPr>
      </p:pic>
      <p:sp>
        <p:nvSpPr>
          <p:cNvPr id="30" name="Slide Number Placeholder 1">
            <a:extLst>
              <a:ext uri="{FF2B5EF4-FFF2-40B4-BE49-F238E27FC236}">
                <a16:creationId xmlns:a16="http://schemas.microsoft.com/office/drawing/2014/main" id="{B38830EA-2543-49C7-9D8B-07DA2D4B95FB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93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27" grpId="0" animBg="1"/>
      <p:bldP spid="28" grpId="0" animBg="1"/>
      <p:bldP spid="26" grpId="0" animBg="1"/>
      <p:bldP spid="18" grpId="0" animBg="1"/>
      <p:bldP spid="21" grpId="0" animBg="1"/>
      <p:bldP spid="24" grpId="0"/>
      <p:bldP spid="25" grpId="0" animBg="1"/>
      <p:bldP spid="29" grpId="0" animBg="1"/>
      <p:bldP spid="19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1E9C0E-9559-4A6A-8873-77C563FF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94691"/>
            <a:ext cx="11258145" cy="669103"/>
          </a:xfrm>
        </p:spPr>
        <p:txBody>
          <a:bodyPr/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“Attribute Table” (1)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6B9E6D7-EF6A-4B59-9CB6-F61E9DD9C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857" y="1048511"/>
            <a:ext cx="8069465" cy="505772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769AAFA-5B41-4A0C-A0E5-071798EE2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606" y="1082296"/>
            <a:ext cx="722106" cy="16722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4C073FA-4900-4CFD-8DC1-46A1FB17E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57" y="2551593"/>
            <a:ext cx="5205045" cy="421171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2424D2E7-B9E9-4A4F-82A8-DA0ADA59C97C}"/>
              </a:ext>
            </a:extLst>
          </p:cNvPr>
          <p:cNvSpPr/>
          <p:nvPr/>
        </p:nvSpPr>
        <p:spPr bwMode="auto">
          <a:xfrm>
            <a:off x="586157" y="2546224"/>
            <a:ext cx="5205045" cy="421046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cxnSp>
        <p:nvCxnSpPr>
          <p:cNvPr id="23" name="Straight Arrow Connector 15">
            <a:extLst>
              <a:ext uri="{FF2B5EF4-FFF2-40B4-BE49-F238E27FC236}">
                <a16:creationId xmlns:a16="http://schemas.microsoft.com/office/drawing/2014/main" id="{596410E9-3281-45E2-B731-2509F9B3184C}"/>
              </a:ext>
            </a:extLst>
          </p:cNvPr>
          <p:cNvCxnSpPr>
            <a:cxnSpLocks/>
          </p:cNvCxnSpPr>
          <p:nvPr/>
        </p:nvCxnSpPr>
        <p:spPr bwMode="auto">
          <a:xfrm flipH="1">
            <a:off x="5791202" y="4215384"/>
            <a:ext cx="2090926" cy="43938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Speech Bubble: Rectangle with Corners Rounded 4">
            <a:extLst>
              <a:ext uri="{FF2B5EF4-FFF2-40B4-BE49-F238E27FC236}">
                <a16:creationId xmlns:a16="http://schemas.microsoft.com/office/drawing/2014/main" id="{2BB81F83-E870-421A-A654-2745EEB516AB}"/>
              </a:ext>
            </a:extLst>
          </p:cNvPr>
          <p:cNvSpPr/>
          <p:nvPr/>
        </p:nvSpPr>
        <p:spPr>
          <a:xfrm>
            <a:off x="8420100" y="2196747"/>
            <a:ext cx="3548611" cy="901737"/>
          </a:xfrm>
          <a:prstGeom prst="wedgeRoundRectCallout">
            <a:avLst>
              <a:gd name="adj1" fmla="val -39887"/>
              <a:gd name="adj2" fmla="val 16696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“Right-click” map</a:t>
            </a:r>
            <a:r>
              <a:rPr kumimoji="0" lang="en-US" altLang="zh-CN" sz="1800" i="0" u="none" strike="noStrike" kern="1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to select “Display Attribute Table ” </a:t>
            </a: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to launch “Attribute Table”</a:t>
            </a:r>
          </a:p>
        </p:txBody>
      </p:sp>
      <p:sp>
        <p:nvSpPr>
          <p:cNvPr id="32" name="Speech Bubble: Rectangle with Corners Rounded 4">
            <a:extLst>
              <a:ext uri="{FF2B5EF4-FFF2-40B4-BE49-F238E27FC236}">
                <a16:creationId xmlns:a16="http://schemas.microsoft.com/office/drawing/2014/main" id="{7DC4887C-BA68-4014-85CF-63D90E732F4F}"/>
              </a:ext>
            </a:extLst>
          </p:cNvPr>
          <p:cNvSpPr/>
          <p:nvPr/>
        </p:nvSpPr>
        <p:spPr>
          <a:xfrm>
            <a:off x="56140" y="779479"/>
            <a:ext cx="4088932" cy="1401582"/>
          </a:xfrm>
          <a:prstGeom prst="wedgeRoundRectCallout">
            <a:avLst>
              <a:gd name="adj1" fmla="val 19906"/>
              <a:gd name="adj2" fmla="val 8170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“Attribute Table” provides information of “counties” displayed. This table will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display “census tract” information under “Proximity analysis” module.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958709E6-46B4-4FE0-B7C4-1F9D83D1F6E2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47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516A8253-B771-4724-8BD4-D6E853ACD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405" y="806828"/>
            <a:ext cx="8876190" cy="605714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D443421-B84F-4BEC-A46C-7426192A3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“Attribute Table” (2)</a:t>
            </a:r>
            <a:endParaRPr lang="en-US" sz="3600" dirty="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25B8E81-5115-45BB-A380-164DE4FD2A30}"/>
              </a:ext>
            </a:extLst>
          </p:cNvPr>
          <p:cNvSpPr/>
          <p:nvPr/>
        </p:nvSpPr>
        <p:spPr>
          <a:xfrm>
            <a:off x="2226142" y="1391067"/>
            <a:ext cx="7489358" cy="4758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AAB62989-E318-4D22-84CD-122614898F6C}"/>
              </a:ext>
            </a:extLst>
          </p:cNvPr>
          <p:cNvSpPr/>
          <p:nvPr/>
        </p:nvSpPr>
        <p:spPr>
          <a:xfrm>
            <a:off x="4823639" y="724012"/>
            <a:ext cx="2988219" cy="629645"/>
          </a:xfrm>
          <a:prstGeom prst="wedgeRoundRectCallout">
            <a:avLst>
              <a:gd name="adj1" fmla="val -64476"/>
              <a:gd name="adj2" fmla="val 5377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Provide “filter/search/export functions</a:t>
            </a: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9287FED5-6783-47BE-ABFC-8F361B495FCA}"/>
              </a:ext>
            </a:extLst>
          </p:cNvPr>
          <p:cNvSpPr/>
          <p:nvPr/>
        </p:nvSpPr>
        <p:spPr>
          <a:xfrm>
            <a:off x="52176" y="1085769"/>
            <a:ext cx="2060152" cy="629645"/>
          </a:xfrm>
          <a:prstGeom prst="wedgeRoundRectCallout">
            <a:avLst>
              <a:gd name="adj1" fmla="val 60977"/>
              <a:gd name="adj2" fmla="val -2892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to show/hide Filter settings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C122D4C1-B296-4654-869E-BBDD6990E628}"/>
              </a:ext>
            </a:extLst>
          </p:cNvPr>
          <p:cNvSpPr/>
          <p:nvPr/>
        </p:nvSpPr>
        <p:spPr>
          <a:xfrm>
            <a:off x="389026" y="2600098"/>
            <a:ext cx="2386224" cy="629645"/>
          </a:xfrm>
          <a:prstGeom prst="wedgeRoundRectCallout">
            <a:avLst>
              <a:gd name="adj1" fmla="val 58037"/>
              <a:gd name="adj2" fmla="val -25009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show selected record</a:t>
            </a:r>
            <a:r>
              <a:rPr kumimoji="0" lang="en-US" altLang="zh-CN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on map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2C486CCE-5FF1-4D5F-801C-04CCBD86CE62}"/>
              </a:ext>
            </a:extLst>
          </p:cNvPr>
          <p:cNvSpPr/>
          <p:nvPr/>
        </p:nvSpPr>
        <p:spPr>
          <a:xfrm>
            <a:off x="9770951" y="5606840"/>
            <a:ext cx="2226143" cy="629645"/>
          </a:xfrm>
          <a:prstGeom prst="wedgeRoundRectCallout">
            <a:avLst>
              <a:gd name="adj1" fmla="val -64904"/>
              <a:gd name="adj2" fmla="val 11881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output data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as Excel file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4F8D321C-30EB-4A8A-BE39-FC816802E81D}"/>
              </a:ext>
            </a:extLst>
          </p:cNvPr>
          <p:cNvSpPr/>
          <p:nvPr/>
        </p:nvSpPr>
        <p:spPr>
          <a:xfrm>
            <a:off x="9838780" y="3346305"/>
            <a:ext cx="2226143" cy="629645"/>
          </a:xfrm>
          <a:prstGeom prst="wedgeRoundRectCallout">
            <a:avLst>
              <a:gd name="adj1" fmla="val -66758"/>
              <a:gd name="adj2" fmla="val -23315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“Reset” to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clear all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filter criteria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CC0049C6-E2DF-4733-BA12-D9C5F4256C0E}"/>
              </a:ext>
            </a:extLst>
          </p:cNvPr>
          <p:cNvSpPr/>
          <p:nvPr/>
        </p:nvSpPr>
        <p:spPr>
          <a:xfrm>
            <a:off x="4978146" y="2731432"/>
            <a:ext cx="2235708" cy="843520"/>
          </a:xfrm>
          <a:prstGeom prst="wedgeRoundRectCallout">
            <a:avLst>
              <a:gd name="adj1" fmla="val 34137"/>
              <a:gd name="adj2" fmla="val 13320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 “record” to link and display its location &amp; info.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B9E5828C-FC02-44A2-8FCA-6133350CB4AC}"/>
              </a:ext>
            </a:extLst>
          </p:cNvPr>
          <p:cNvSpPr/>
          <p:nvPr/>
        </p:nvSpPr>
        <p:spPr>
          <a:xfrm>
            <a:off x="2226142" y="4356100"/>
            <a:ext cx="7402079" cy="2252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9" name="Straight Arrow Connector 13">
            <a:extLst>
              <a:ext uri="{FF2B5EF4-FFF2-40B4-BE49-F238E27FC236}">
                <a16:creationId xmlns:a16="http://schemas.microsoft.com/office/drawing/2014/main" id="{867832F7-581D-4F80-BBD1-C35F5D513420}"/>
              </a:ext>
            </a:extLst>
          </p:cNvPr>
          <p:cNvCxnSpPr>
            <a:cxnSpLocks/>
          </p:cNvCxnSpPr>
          <p:nvPr/>
        </p:nvCxnSpPr>
        <p:spPr bwMode="auto">
          <a:xfrm flipV="1">
            <a:off x="9628221" y="4368800"/>
            <a:ext cx="285460" cy="889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 12">
            <a:extLst>
              <a:ext uri="{FF2B5EF4-FFF2-40B4-BE49-F238E27FC236}">
                <a16:creationId xmlns:a16="http://schemas.microsoft.com/office/drawing/2014/main" id="{699A8D41-7534-4CDA-83B2-789322117243}"/>
              </a:ext>
            </a:extLst>
          </p:cNvPr>
          <p:cNvSpPr/>
          <p:nvPr/>
        </p:nvSpPr>
        <p:spPr>
          <a:xfrm>
            <a:off x="9399622" y="1364702"/>
            <a:ext cx="315878" cy="4869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B05F0307-518B-4476-8C9F-1D09A5D9AEEE}"/>
              </a:ext>
            </a:extLst>
          </p:cNvPr>
          <p:cNvSpPr/>
          <p:nvPr/>
        </p:nvSpPr>
        <p:spPr>
          <a:xfrm>
            <a:off x="9838780" y="817055"/>
            <a:ext cx="2301044" cy="898360"/>
          </a:xfrm>
          <a:prstGeom prst="wedgeRoundRectCallout">
            <a:avLst>
              <a:gd name="adj1" fmla="val -57334"/>
              <a:gd name="adj2" fmla="val 3929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“+” to add filters; Click “x” to remove current filter; </a:t>
            </a: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D14EAAAF-9F4D-4FBC-80BB-CDBC9D6ABF21}"/>
              </a:ext>
            </a:extLst>
          </p:cNvPr>
          <p:cNvSpPr/>
          <p:nvPr/>
        </p:nvSpPr>
        <p:spPr>
          <a:xfrm>
            <a:off x="3625610" y="5333891"/>
            <a:ext cx="2680743" cy="835684"/>
          </a:xfrm>
          <a:prstGeom prst="wedgeRoundRectCallout">
            <a:avLst>
              <a:gd name="adj1" fmla="val 36693"/>
              <a:gd name="adj2" fmla="val 10113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Show specified records per page.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1A36B85D-D166-48F0-AEE6-9EC532DA568A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90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5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6750790-23D0-484B-8327-3913F3DDA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452" y="907553"/>
            <a:ext cx="9359096" cy="553285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 Table Generator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4023358" y="1909024"/>
            <a:ext cx="1607058" cy="1961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2606038" y="3542168"/>
            <a:ext cx="3246120" cy="1787565"/>
          </a:xfrm>
          <a:prstGeom prst="wedgeRoundRectCallout">
            <a:avLst>
              <a:gd name="adj1" fmla="val 30004"/>
              <a:gd name="adj2" fmla="val -1269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“EPA Region Table Generator” provides attainment status of O3 and PM2.5 and their DVs; also allows to select any EPA region based on data updated to 2020.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9F1A044-A7BE-48CF-A9CB-45B4A9496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408" y="924792"/>
            <a:ext cx="797130" cy="184598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D9A6AF8-05D2-4D8B-82AE-7CF83BE16956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1669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4087E9F-B9B0-458A-B421-3F76DF390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923" y="915487"/>
            <a:ext cx="9237403" cy="546091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2828CFF-9D4F-4070-980B-34E23D43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Search &amp; Filter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3EFBB79-9DC9-492A-AD11-C0A54AC2C1A6}"/>
              </a:ext>
            </a:extLst>
          </p:cNvPr>
          <p:cNvSpPr/>
          <p:nvPr/>
        </p:nvSpPr>
        <p:spPr>
          <a:xfrm>
            <a:off x="10064497" y="2101037"/>
            <a:ext cx="228599" cy="4587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EF121333-D16B-4DC9-997C-450EEBA02D0F}"/>
              </a:ext>
            </a:extLst>
          </p:cNvPr>
          <p:cNvSpPr/>
          <p:nvPr/>
        </p:nvSpPr>
        <p:spPr>
          <a:xfrm>
            <a:off x="8920742" y="837815"/>
            <a:ext cx="3271258" cy="796003"/>
          </a:xfrm>
          <a:prstGeom prst="wedgeRoundRectCallout">
            <a:avLst>
              <a:gd name="adj1" fmla="val -11595"/>
              <a:gd name="adj2" fmla="val 10430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“+” to add filters; Click “x” to remove current filter; </a:t>
            </a: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EB4FF7F-0613-4EA4-8A6C-42C17A9E9CF1}"/>
              </a:ext>
            </a:extLst>
          </p:cNvPr>
          <p:cNvSpPr/>
          <p:nvPr/>
        </p:nvSpPr>
        <p:spPr>
          <a:xfrm>
            <a:off x="7961704" y="4741693"/>
            <a:ext cx="3596312" cy="796004"/>
          </a:xfrm>
          <a:prstGeom prst="wedgeRoundRectCallout">
            <a:avLst>
              <a:gd name="adj1" fmla="val 13216"/>
              <a:gd name="adj2" fmla="val 8529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“Output data…” to output current page records or all records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D96B83B-0424-43A3-85FD-35553D2D6014}"/>
              </a:ext>
            </a:extLst>
          </p:cNvPr>
          <p:cNvSpPr/>
          <p:nvPr/>
        </p:nvSpPr>
        <p:spPr>
          <a:xfrm>
            <a:off x="4534712" y="4672545"/>
            <a:ext cx="2680743" cy="835684"/>
          </a:xfrm>
          <a:prstGeom prst="wedgeRoundRectCallout">
            <a:avLst>
              <a:gd name="adj1" fmla="val 36693"/>
              <a:gd name="adj2" fmla="val 10113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Show specified records per page.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92A9077F-FB4C-4342-BE6A-CDD59D1378E2}"/>
              </a:ext>
            </a:extLst>
          </p:cNvPr>
          <p:cNvSpPr/>
          <p:nvPr/>
        </p:nvSpPr>
        <p:spPr>
          <a:xfrm flipH="1">
            <a:off x="5500371" y="1633818"/>
            <a:ext cx="749427" cy="2087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3F6943EC-0E72-47AD-A27C-8BB32F7D9656}"/>
              </a:ext>
            </a:extLst>
          </p:cNvPr>
          <p:cNvSpPr/>
          <p:nvPr/>
        </p:nvSpPr>
        <p:spPr>
          <a:xfrm>
            <a:off x="5120640" y="2961384"/>
            <a:ext cx="5093208" cy="835684"/>
          </a:xfrm>
          <a:prstGeom prst="wedgeRoundRectCallout">
            <a:avLst>
              <a:gd name="adj1" fmla="val 39689"/>
              <a:gd name="adj2" fmla="val -15271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the “Select by map” to get the information of counties which are displayed on “Map” module</a:t>
            </a: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EFE67F04-A7AB-4388-ACA3-871108C6A516}"/>
              </a:ext>
            </a:extLst>
          </p:cNvPr>
          <p:cNvSpPr/>
          <p:nvPr/>
        </p:nvSpPr>
        <p:spPr>
          <a:xfrm flipH="1">
            <a:off x="9098358" y="1880199"/>
            <a:ext cx="864546" cy="2208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667C85E-757E-42A8-952D-4094C0672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787" y="939300"/>
            <a:ext cx="780650" cy="180782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733E82DA-4433-4E2D-A016-EA9D86E1C231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80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7D10F52-52A2-4C6D-85F3-E2040A8B6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784" y="768252"/>
            <a:ext cx="9750736" cy="597327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EBF8DE-3AE9-4040-BFB2-D333C411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Input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Preview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5D23DB8-1760-49CA-A9F0-3BDDDDDCAF03}"/>
              </a:ext>
            </a:extLst>
          </p:cNvPr>
          <p:cNvSpPr/>
          <p:nvPr/>
        </p:nvSpPr>
        <p:spPr>
          <a:xfrm>
            <a:off x="3723990" y="3797682"/>
            <a:ext cx="20225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2CBEDAC2-CD23-42CC-AB39-CA99AD9FCC7E}"/>
              </a:ext>
            </a:extLst>
          </p:cNvPr>
          <p:cNvSpPr/>
          <p:nvPr/>
        </p:nvSpPr>
        <p:spPr>
          <a:xfrm>
            <a:off x="4510920" y="4554355"/>
            <a:ext cx="1965960" cy="614783"/>
          </a:xfrm>
          <a:prstGeom prst="wedgeRoundRectCallout">
            <a:avLst>
              <a:gd name="adj1" fmla="val -79632"/>
              <a:gd name="adj2" fmla="val -15435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view data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4ACFB376-DB24-43F0-9BD3-728D0723E38E}"/>
              </a:ext>
            </a:extLst>
          </p:cNvPr>
          <p:cNvSpPr/>
          <p:nvPr/>
        </p:nvSpPr>
        <p:spPr>
          <a:xfrm>
            <a:off x="3415861" y="3797682"/>
            <a:ext cx="26240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62B94A99-5F6C-4851-B7F4-1737535EE86E}"/>
              </a:ext>
            </a:extLst>
          </p:cNvPr>
          <p:cNvSpPr/>
          <p:nvPr/>
        </p:nvSpPr>
        <p:spPr>
          <a:xfrm>
            <a:off x="2632251" y="5513945"/>
            <a:ext cx="1965960" cy="614783"/>
          </a:xfrm>
          <a:prstGeom prst="wedgeRoundRectCallout">
            <a:avLst>
              <a:gd name="adj1" fmla="val 10528"/>
              <a:gd name="adj2" fmla="val 964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run &amp; save project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7DAE286E-F97C-4283-AC80-B1F8A2AF7C36}"/>
              </a:ext>
            </a:extLst>
          </p:cNvPr>
          <p:cNvSpPr/>
          <p:nvPr/>
        </p:nvSpPr>
        <p:spPr>
          <a:xfrm>
            <a:off x="5240217" y="2372102"/>
            <a:ext cx="3364392" cy="801458"/>
          </a:xfrm>
          <a:prstGeom prst="wedgeRoundRectCallout">
            <a:avLst>
              <a:gd name="adj1" fmla="val -40042"/>
              <a:gd name="adj2" fmla="val -12001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a table to view if there are multiple tables in the selected data source file</a:t>
            </a: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1057586-D41B-490F-9056-E435656EA554}"/>
              </a:ext>
            </a:extLst>
          </p:cNvPr>
          <p:cNvSpPr/>
          <p:nvPr/>
        </p:nvSpPr>
        <p:spPr>
          <a:xfrm>
            <a:off x="1720671" y="1848120"/>
            <a:ext cx="2104449" cy="499028"/>
          </a:xfrm>
          <a:prstGeom prst="wedgeRoundRectCallout">
            <a:avLst>
              <a:gd name="adj1" fmla="val 71519"/>
              <a:gd name="adj2" fmla="val -2788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 to use filter to query data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2A896973-7ECB-47F4-A629-A8861B229C79}"/>
              </a:ext>
            </a:extLst>
          </p:cNvPr>
          <p:cNvSpPr/>
          <p:nvPr/>
        </p:nvSpPr>
        <p:spPr>
          <a:xfrm>
            <a:off x="2662058" y="974364"/>
            <a:ext cx="753804" cy="2609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58E4C725-3EF7-4B72-A60F-8FF214284695}"/>
              </a:ext>
            </a:extLst>
          </p:cNvPr>
          <p:cNvSpPr/>
          <p:nvPr/>
        </p:nvSpPr>
        <p:spPr>
          <a:xfrm>
            <a:off x="4633143" y="605483"/>
            <a:ext cx="5489642" cy="964694"/>
          </a:xfrm>
          <a:prstGeom prst="wedgeRoundRectCallout">
            <a:avLst>
              <a:gd name="adj1" fmla="val -71255"/>
              <a:gd name="adj2" fmla="val -10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“Transparency” &amp; “Open-Source”: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 NEXUS input/output data files are available under: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“</a:t>
            </a:r>
            <a:r>
              <a:rPr kumimoji="0" lang="en-US" altLang="zh-CN" sz="1600" b="0" i="1" u="sng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This PC\Documents\My NEXUS files\Data (\Result)</a:t>
            </a: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750A6244-B1D2-4914-BB62-45DE46356C44}"/>
              </a:ext>
            </a:extLst>
          </p:cNvPr>
          <p:cNvSpPr/>
          <p:nvPr/>
        </p:nvSpPr>
        <p:spPr>
          <a:xfrm>
            <a:off x="1357784" y="4295182"/>
            <a:ext cx="1965960" cy="614783"/>
          </a:xfrm>
          <a:prstGeom prst="wedgeRoundRectCallout">
            <a:avLst>
              <a:gd name="adj1" fmla="val 56032"/>
              <a:gd name="adj2" fmla="val -11283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change input data file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94EC149-8B2E-457A-8074-8506EF695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804" y="797509"/>
            <a:ext cx="854115" cy="197795"/>
          </a:xfrm>
          <a:prstGeom prst="rect">
            <a:avLst/>
          </a:prstGeom>
        </p:spPr>
      </p:pic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E05701E5-DCF1-43B9-94A8-06513FCC1F11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99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A7BA4B-8F7A-4533-89DE-39B7D42A3784}"/>
              </a:ext>
            </a:extLst>
          </p:cNvPr>
          <p:cNvSpPr txBox="1"/>
          <p:nvPr/>
        </p:nvSpPr>
        <p:spPr>
          <a:xfrm>
            <a:off x="1791736" y="1110223"/>
            <a:ext cx="7732245" cy="6647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5400" b="1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NEXUS update:</a:t>
            </a:r>
          </a:p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Proximity Analysis</a:t>
            </a:r>
          </a:p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Module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5400" b="1" dirty="0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(Census tract-level)</a:t>
            </a:r>
          </a:p>
          <a:p>
            <a:pPr algn="ctr">
              <a:defRPr/>
            </a:pPr>
            <a:endParaRPr lang="en-US" sz="6000" b="1" dirty="0">
              <a:solidFill>
                <a:srgbClr val="0000FF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6287C40-F499-4E2C-AB94-9349F49639DA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3938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DC7D63F-4855-40BF-BFCE-905B71531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55" y="810858"/>
            <a:ext cx="10905683" cy="57482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1FC8751-4F42-4979-89C8-B13AC45A9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173" y="1618626"/>
            <a:ext cx="2025922" cy="165522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AC11066-CD19-4C35-B8D0-E47EB01AC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Two ways navigate to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Proximity Analysis Module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6BDAB568-1D19-4FCB-9803-5471DF5AA39A}"/>
              </a:ext>
            </a:extLst>
          </p:cNvPr>
          <p:cNvSpPr/>
          <p:nvPr/>
        </p:nvSpPr>
        <p:spPr>
          <a:xfrm>
            <a:off x="160255" y="3429000"/>
            <a:ext cx="3440783" cy="916933"/>
          </a:xfrm>
          <a:prstGeom prst="wedgeRoundRectCallout">
            <a:avLst>
              <a:gd name="adj1" fmla="val 59697"/>
              <a:gd name="adj2" fmla="val 5851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Or double click any monitor site or facility to launch “Proximity Analysis” module.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019C1417-903B-43A8-8AAF-2624523C0CC2}"/>
              </a:ext>
            </a:extLst>
          </p:cNvPr>
          <p:cNvSpPr/>
          <p:nvPr/>
        </p:nvSpPr>
        <p:spPr>
          <a:xfrm>
            <a:off x="4531173" y="2206869"/>
            <a:ext cx="2025922" cy="1762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5A7944B-2558-4BE5-A537-3BE4173F2D40}"/>
              </a:ext>
            </a:extLst>
          </p:cNvPr>
          <p:cNvSpPr/>
          <p:nvPr/>
        </p:nvSpPr>
        <p:spPr>
          <a:xfrm>
            <a:off x="6345927" y="997496"/>
            <a:ext cx="4142836" cy="843520"/>
          </a:xfrm>
          <a:prstGeom prst="wedgeRoundRectCallout">
            <a:avLst>
              <a:gd name="adj1" fmla="val -57517"/>
              <a:gd name="adj2" fmla="val 912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any monitor site, facility or county, and then “right-click” to select “Display Proximity Analysis”.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F78ED63-8474-4677-A462-C10255BD5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655" y="810858"/>
            <a:ext cx="578634" cy="133999"/>
          </a:xfrm>
          <a:prstGeom prst="rect">
            <a:avLst/>
          </a:prstGeom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C80B6A97-1C26-41FF-84E0-1D5267F2E575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71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  <p:bldP spid="5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2EF9D040-FC1A-9C3F-D2E5-95C8ED36C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14" y="821863"/>
            <a:ext cx="10972800" cy="589937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Proximity Analysis Module: 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76E4F2A-CD8C-4CDB-8905-3B05AD5E9C37}"/>
              </a:ext>
            </a:extLst>
          </p:cNvPr>
          <p:cNvSpPr/>
          <p:nvPr/>
        </p:nvSpPr>
        <p:spPr>
          <a:xfrm>
            <a:off x="364715" y="1690257"/>
            <a:ext cx="1138504" cy="20019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340F4877-0A49-4B54-ACD0-2AE78156572E}"/>
              </a:ext>
            </a:extLst>
          </p:cNvPr>
          <p:cNvSpPr/>
          <p:nvPr/>
        </p:nvSpPr>
        <p:spPr>
          <a:xfrm>
            <a:off x="1604697" y="1638303"/>
            <a:ext cx="1062303" cy="111182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DE6209CC-AA94-4E40-8A4D-3A42A752C750}"/>
              </a:ext>
            </a:extLst>
          </p:cNvPr>
          <p:cNvSpPr/>
          <p:nvPr/>
        </p:nvSpPr>
        <p:spPr>
          <a:xfrm>
            <a:off x="2909454" y="807898"/>
            <a:ext cx="6005946" cy="830406"/>
          </a:xfrm>
          <a:prstGeom prst="wedgeRoundRectCallout">
            <a:avLst>
              <a:gd name="adj1" fmla="val -78220"/>
              <a:gd name="adj2" fmla="val 5611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“Set up Threshold” panel (similar to Data Viewer module) allows to identity those geographic areas exceeding the selected thresholds.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544DB017-FF01-4088-BE08-21EECEDE2462}"/>
              </a:ext>
            </a:extLst>
          </p:cNvPr>
          <p:cNvSpPr/>
          <p:nvPr/>
        </p:nvSpPr>
        <p:spPr>
          <a:xfrm>
            <a:off x="364715" y="3747657"/>
            <a:ext cx="1138504" cy="2576943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5BD7ED7C-B3E0-41FA-91DD-28DFAE3A96FC}"/>
              </a:ext>
            </a:extLst>
          </p:cNvPr>
          <p:cNvSpPr/>
          <p:nvPr/>
        </p:nvSpPr>
        <p:spPr>
          <a:xfrm>
            <a:off x="1604697" y="2767453"/>
            <a:ext cx="1062303" cy="3314698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BA9FDB28-C27E-49E8-94EA-E6287AE374E5}"/>
              </a:ext>
            </a:extLst>
          </p:cNvPr>
          <p:cNvSpPr/>
          <p:nvPr/>
        </p:nvSpPr>
        <p:spPr>
          <a:xfrm>
            <a:off x="2667000" y="5621482"/>
            <a:ext cx="4793673" cy="1069796"/>
          </a:xfrm>
          <a:prstGeom prst="wedgeRoundRectCallout">
            <a:avLst>
              <a:gd name="adj1" fmla="val -74255"/>
              <a:gd name="adj2" fmla="val -71840"/>
              <a:gd name="adj3" fmla="val 16667"/>
            </a:avLst>
          </a:prstGeom>
          <a:solidFill>
            <a:srgbClr val="FFFF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Allow to select AQ mortality or morbidity risks, AQ concentration and EJ/demographic indicators and display overlaying map.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0BBA3904-B644-45F0-AE03-6E6B0E36F661}"/>
              </a:ext>
            </a:extLst>
          </p:cNvPr>
          <p:cNvSpPr/>
          <p:nvPr/>
        </p:nvSpPr>
        <p:spPr>
          <a:xfrm>
            <a:off x="3374943" y="1899267"/>
            <a:ext cx="3704371" cy="614783"/>
          </a:xfrm>
          <a:prstGeom prst="wedgeRoundRectCallout">
            <a:avLst>
              <a:gd name="adj1" fmla="val -92057"/>
              <a:gd name="adj2" fmla="val -6757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/u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n-check to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display/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hide overlaying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map of selected metrics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823389A-6475-429C-8413-B918496B18D2}"/>
              </a:ext>
            </a:extLst>
          </p:cNvPr>
          <p:cNvCxnSpPr>
            <a:cxnSpLocks/>
          </p:cNvCxnSpPr>
          <p:nvPr/>
        </p:nvCxnSpPr>
        <p:spPr bwMode="auto">
          <a:xfrm flipV="1">
            <a:off x="1800225" y="2389909"/>
            <a:ext cx="1574718" cy="426819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61CC47D-E45E-4A44-8DF3-5B41764BE17E}"/>
              </a:ext>
            </a:extLst>
          </p:cNvPr>
          <p:cNvCxnSpPr>
            <a:cxnSpLocks/>
          </p:cNvCxnSpPr>
          <p:nvPr/>
        </p:nvCxnSpPr>
        <p:spPr bwMode="auto">
          <a:xfrm flipV="1">
            <a:off x="1800225" y="2514050"/>
            <a:ext cx="1676400" cy="1527223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B12A3E4B-6DA4-40D9-BD8B-553991F94A18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8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4E4728-AF18-A628-741A-79DCAEF96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14" y="821863"/>
            <a:ext cx="10972800" cy="589937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Proximity Analysis Module: 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FD35619E-CBDF-4142-93AA-8338F66070A8}"/>
              </a:ext>
            </a:extLst>
          </p:cNvPr>
          <p:cNvSpPr/>
          <p:nvPr/>
        </p:nvSpPr>
        <p:spPr>
          <a:xfrm>
            <a:off x="2198310" y="1789849"/>
            <a:ext cx="7330270" cy="614783"/>
          </a:xfrm>
          <a:prstGeom prst="wedgeRoundRectCallout">
            <a:avLst>
              <a:gd name="adj1" fmla="val -65185"/>
              <a:gd name="adj2" fmla="val 25062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“Reset” button to reset all values to default (or to a specified %tile if all indicators are selected in %tile)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1B5AA2DA-84EA-4E2A-AE9A-FFDB063A7836}"/>
              </a:ext>
            </a:extLst>
          </p:cNvPr>
          <p:cNvSpPr/>
          <p:nvPr/>
        </p:nvSpPr>
        <p:spPr>
          <a:xfrm>
            <a:off x="2494971" y="5632325"/>
            <a:ext cx="6339321" cy="614783"/>
          </a:xfrm>
          <a:prstGeom prst="wedgeRoundRectCallout">
            <a:avLst>
              <a:gd name="adj1" fmla="val -76745"/>
              <a:gd name="adj2" fmla="val -33236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Provide a “toggle” choice to select “Risk %tile” or “Risk value”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39A529-AD50-4ABB-86AD-C6BD5025F052}"/>
              </a:ext>
            </a:extLst>
          </p:cNvPr>
          <p:cNvSpPr/>
          <p:nvPr/>
        </p:nvSpPr>
        <p:spPr>
          <a:xfrm>
            <a:off x="364715" y="1690257"/>
            <a:ext cx="1138504" cy="20019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1603A23-7720-4D47-A611-AB4EA87B685D}"/>
              </a:ext>
            </a:extLst>
          </p:cNvPr>
          <p:cNvSpPr/>
          <p:nvPr/>
        </p:nvSpPr>
        <p:spPr>
          <a:xfrm>
            <a:off x="364715" y="3747657"/>
            <a:ext cx="1138504" cy="2576943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B4382537-CA82-4D02-BB21-14D0B1A05960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83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3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424535-9C1C-48F2-B58A-338A93EB7D60}"/>
              </a:ext>
            </a:extLst>
          </p:cNvPr>
          <p:cNvSpPr/>
          <p:nvPr/>
        </p:nvSpPr>
        <p:spPr>
          <a:xfrm>
            <a:off x="800100" y="1275576"/>
            <a:ext cx="107823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 a comprehensive, MP treatment of air quality problems to effectively improve air quality and make the most efficient use of available resources</a:t>
            </a:r>
          </a:p>
          <a:p>
            <a:pPr marL="742950" lvl="1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Goal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identify &amp; evaluate local control strategies targeting emissions of O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&amp; PM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and their precursors while at the same time reducing Air Toxics of concern for communities to maximize both health benefits and air quality improvements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MP planning has the potential to reduce the costs and increase benefits associated with air quality management (AQM)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Supports S/L/T air agencies in developing MP, risk-based AQM plans and implementing strategies that reduce air pollution emissions &amp; improve public health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Success has been demonstrated in Detroit and SC; another project is currently underway in Louisville, KY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Tools needed to analyze MP data are either available currently or being developed in OAQPS (e.g.,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F37120-C018-41AC-BBDC-9156C915F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软雅黑"/>
              </a:rPr>
              <a:t>Multi-Pollutant Background</a:t>
            </a:r>
            <a:endParaRPr lang="en-US" altLang="zh-CN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9A2A9AB-75B3-41C9-A14A-336EA72FB36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67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81BFF51-4D3E-4254-8F66-91E645EA5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06" y="959655"/>
            <a:ext cx="10831563" cy="58670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AD08F1-B118-40F0-B00D-2250FBA7A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1856926"/>
            <a:ext cx="2547170" cy="441079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4F2FD73-463E-4A9C-852B-BC6DAB91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71440"/>
            <a:ext cx="12268200" cy="669103"/>
          </a:xfrm>
        </p:spPr>
        <p:txBody>
          <a:bodyPr/>
          <a:lstStyle/>
          <a:p>
            <a:r>
              <a:rPr lang="en-US" sz="2800" dirty="0"/>
              <a:t>Proximity Analysis Module: </a:t>
            </a:r>
            <a:r>
              <a:rPr lang="en-US" sz="2800" dirty="0">
                <a:solidFill>
                  <a:srgbClr val="FFFF00"/>
                </a:solidFill>
              </a:rPr>
              <a:t>Configure Color &amp; Transparency</a:t>
            </a:r>
          </a:p>
        </p:txBody>
      </p:sp>
      <p:sp>
        <p:nvSpPr>
          <p:cNvPr id="4" name="Speech Bubble: Rectangle with Corners Rounded 4">
            <a:extLst>
              <a:ext uri="{FF2B5EF4-FFF2-40B4-BE49-F238E27FC236}">
                <a16:creationId xmlns:a16="http://schemas.microsoft.com/office/drawing/2014/main" id="{535E88DD-31AD-40BB-9A56-A6B64512DDF1}"/>
              </a:ext>
            </a:extLst>
          </p:cNvPr>
          <p:cNvSpPr/>
          <p:nvPr/>
        </p:nvSpPr>
        <p:spPr>
          <a:xfrm>
            <a:off x="3733800" y="2891518"/>
            <a:ext cx="3350287" cy="614783"/>
          </a:xfrm>
          <a:prstGeom prst="wedgeRoundRectCallout">
            <a:avLst>
              <a:gd name="adj1" fmla="val -93737"/>
              <a:gd name="adj2" fmla="val -9112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any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“color tile” to configure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color legend &amp; 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transparency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9" name="Straight Arrow Connector 13">
            <a:extLst>
              <a:ext uri="{FF2B5EF4-FFF2-40B4-BE49-F238E27FC236}">
                <a16:creationId xmlns:a16="http://schemas.microsoft.com/office/drawing/2014/main" id="{5A2DB612-5BFF-4762-8B4C-BCD7EC12ABFF}"/>
              </a:ext>
            </a:extLst>
          </p:cNvPr>
          <p:cNvCxnSpPr>
            <a:cxnSpLocks/>
          </p:cNvCxnSpPr>
          <p:nvPr/>
        </p:nvCxnSpPr>
        <p:spPr bwMode="auto">
          <a:xfrm>
            <a:off x="2210637" y="2211136"/>
            <a:ext cx="6247563" cy="54595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Arrow Connector 13">
            <a:extLst>
              <a:ext uri="{FF2B5EF4-FFF2-40B4-BE49-F238E27FC236}">
                <a16:creationId xmlns:a16="http://schemas.microsoft.com/office/drawing/2014/main" id="{AA9D5799-AE5E-434A-9BA1-641C23122A64}"/>
              </a:ext>
            </a:extLst>
          </p:cNvPr>
          <p:cNvCxnSpPr>
            <a:cxnSpLocks/>
          </p:cNvCxnSpPr>
          <p:nvPr/>
        </p:nvCxnSpPr>
        <p:spPr bwMode="auto">
          <a:xfrm flipV="1">
            <a:off x="2210637" y="3700306"/>
            <a:ext cx="6247563" cy="187652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矩形 24">
            <a:extLst>
              <a:ext uri="{FF2B5EF4-FFF2-40B4-BE49-F238E27FC236}">
                <a16:creationId xmlns:a16="http://schemas.microsoft.com/office/drawing/2014/main" id="{7A426694-CB41-4D0D-9BA2-FCA2C4608BB8}"/>
              </a:ext>
            </a:extLst>
          </p:cNvPr>
          <p:cNvSpPr/>
          <p:nvPr/>
        </p:nvSpPr>
        <p:spPr bwMode="auto">
          <a:xfrm>
            <a:off x="1360437" y="1376052"/>
            <a:ext cx="2638301" cy="25516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086F3CCB-682F-4D7A-8B83-8A5FFCA334DC}"/>
              </a:ext>
            </a:extLst>
          </p:cNvPr>
          <p:cNvSpPr/>
          <p:nvPr/>
        </p:nvSpPr>
        <p:spPr>
          <a:xfrm>
            <a:off x="4414859" y="1691730"/>
            <a:ext cx="2943225" cy="619868"/>
          </a:xfrm>
          <a:prstGeom prst="wedgeRoundRectCallout">
            <a:avLst>
              <a:gd name="adj1" fmla="val -104044"/>
              <a:gd name="adj2" fmla="val -72160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 Move “Slider bar” to select desired “Radius of analysis”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矩形 24">
            <a:extLst>
              <a:ext uri="{FF2B5EF4-FFF2-40B4-BE49-F238E27FC236}">
                <a16:creationId xmlns:a16="http://schemas.microsoft.com/office/drawing/2014/main" id="{E8FAD726-C658-4867-8993-915EAA639D8F}"/>
              </a:ext>
            </a:extLst>
          </p:cNvPr>
          <p:cNvSpPr/>
          <p:nvPr/>
        </p:nvSpPr>
        <p:spPr bwMode="auto">
          <a:xfrm>
            <a:off x="8438105" y="2190540"/>
            <a:ext cx="1148022" cy="23111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990C322-FE53-4D2C-4175-267D90D93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649" y="1243503"/>
            <a:ext cx="4399814" cy="149569"/>
          </a:xfrm>
          <a:prstGeom prst="rect">
            <a:avLst/>
          </a:prstGeom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87E7573E-4811-4322-8442-47AF2320C043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68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3C60670-1F6D-445A-A030-6998D73572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37"/>
          <a:stretch/>
        </p:blipFill>
        <p:spPr>
          <a:xfrm>
            <a:off x="391887" y="997777"/>
            <a:ext cx="11485282" cy="583805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135FE0C-A617-46FB-BE4F-80ECF07CF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063" y="4230475"/>
            <a:ext cx="5036105" cy="260535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9A05BB1-2E37-46FB-8839-67983CC33AAD}"/>
              </a:ext>
            </a:extLst>
          </p:cNvPr>
          <p:cNvSpPr txBox="1"/>
          <p:nvPr/>
        </p:nvSpPr>
        <p:spPr>
          <a:xfrm>
            <a:off x="904368" y="813111"/>
            <a:ext cx="109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 “Summary Plot” and “Summary Table” for a selected census tract, monitor site or emitting facility</a:t>
            </a:r>
            <a:endParaRPr lang="en-US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027845C-EF4E-4F21-935A-4BC7112A929C}"/>
              </a:ext>
            </a:extLst>
          </p:cNvPr>
          <p:cNvSpPr txBox="1"/>
          <p:nvPr/>
        </p:nvSpPr>
        <p:spPr>
          <a:xfrm>
            <a:off x="7848220" y="1735824"/>
            <a:ext cx="17021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Plot 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4425C481-956E-47DE-9E97-45193DFF244A}"/>
              </a:ext>
            </a:extLst>
          </p:cNvPr>
          <p:cNvSpPr/>
          <p:nvPr/>
        </p:nvSpPr>
        <p:spPr>
          <a:xfrm>
            <a:off x="11168451" y="1483488"/>
            <a:ext cx="668964" cy="1550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5A82E01A-3435-4881-8A75-A1032C9F4CD7}"/>
              </a:ext>
            </a:extLst>
          </p:cNvPr>
          <p:cNvSpPr/>
          <p:nvPr/>
        </p:nvSpPr>
        <p:spPr>
          <a:xfrm>
            <a:off x="10446280" y="1487195"/>
            <a:ext cx="668964" cy="1713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33" name="Straight Arrow Connector 15">
            <a:extLst>
              <a:ext uri="{FF2B5EF4-FFF2-40B4-BE49-F238E27FC236}">
                <a16:creationId xmlns:a16="http://schemas.microsoft.com/office/drawing/2014/main" id="{EEE41274-D9E5-4F04-AD1E-0A70E9FC5C9D}"/>
              </a:ext>
            </a:extLst>
          </p:cNvPr>
          <p:cNvCxnSpPr>
            <a:cxnSpLocks/>
          </p:cNvCxnSpPr>
          <p:nvPr/>
        </p:nvCxnSpPr>
        <p:spPr bwMode="auto">
          <a:xfrm flipH="1">
            <a:off x="10193864" y="1638505"/>
            <a:ext cx="1309069" cy="286419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15">
            <a:extLst>
              <a:ext uri="{FF2B5EF4-FFF2-40B4-BE49-F238E27FC236}">
                <a16:creationId xmlns:a16="http://schemas.microsoft.com/office/drawing/2014/main" id="{74BA28F4-1725-4BED-AD23-129902703552}"/>
              </a:ext>
            </a:extLst>
          </p:cNvPr>
          <p:cNvCxnSpPr>
            <a:cxnSpLocks/>
          </p:cNvCxnSpPr>
          <p:nvPr/>
        </p:nvCxnSpPr>
        <p:spPr bwMode="auto">
          <a:xfrm flipH="1">
            <a:off x="9791312" y="1658516"/>
            <a:ext cx="927612" cy="101927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标题 1">
            <a:extLst>
              <a:ext uri="{FF2B5EF4-FFF2-40B4-BE49-F238E27FC236}">
                <a16:creationId xmlns:a16="http://schemas.microsoft.com/office/drawing/2014/main" id="{392D7F67-47D3-4F30-850D-344DEEE47A6D}"/>
              </a:ext>
            </a:extLst>
          </p:cNvPr>
          <p:cNvSpPr txBox="1">
            <a:spLocks/>
          </p:cNvSpPr>
          <p:nvPr/>
        </p:nvSpPr>
        <p:spPr bwMode="auto">
          <a:xfrm>
            <a:off x="100484" y="22166"/>
            <a:ext cx="11932984" cy="66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r>
              <a:rPr lang="en-US" altLang="zh-CN" sz="2800" kern="0" dirty="0"/>
              <a:t>Proximity Analysis Module: </a:t>
            </a:r>
            <a:r>
              <a:rPr lang="en-US" altLang="zh-CN" sz="2800" kern="0" dirty="0">
                <a:solidFill>
                  <a:srgbClr val="FFFF00"/>
                </a:solidFill>
              </a:rPr>
              <a:t>Summary Plot &amp; Summary Table (1)</a:t>
            </a:r>
            <a:endParaRPr lang="zh-CN" altLang="en-US" sz="2800" kern="0" dirty="0">
              <a:solidFill>
                <a:srgbClr val="FFFF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B11B0B3-1DD4-435F-AF77-50B27C65501D}"/>
              </a:ext>
            </a:extLst>
          </p:cNvPr>
          <p:cNvSpPr txBox="1"/>
          <p:nvPr/>
        </p:nvSpPr>
        <p:spPr>
          <a:xfrm>
            <a:off x="7710862" y="4102593"/>
            <a:ext cx="22932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Table 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617559E-FB1D-4088-1122-D40207551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1245" y="1283188"/>
            <a:ext cx="4497313" cy="152883"/>
          </a:xfrm>
          <a:prstGeom prst="rect">
            <a:avLst/>
          </a:prstGeom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9841E46D-ECB4-4809-88C2-92755A2FDBFB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0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32" grpId="0" animBg="1"/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64B383D5-6ADA-4D2A-857D-F587A68B0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5" y="1432503"/>
            <a:ext cx="6095995" cy="332432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7A25AED-AB89-46B2-A2A4-B241F3376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62" y="71440"/>
            <a:ext cx="11874634" cy="669103"/>
          </a:xfrm>
        </p:spPr>
        <p:txBody>
          <a:bodyPr/>
          <a:lstStyle/>
          <a:p>
            <a:r>
              <a:rPr lang="en-US" altLang="zh-CN" sz="2800" dirty="0"/>
              <a:t>Proximity Analysis Module: </a:t>
            </a:r>
            <a:r>
              <a:rPr lang="en-US" altLang="zh-CN" sz="2800" dirty="0">
                <a:solidFill>
                  <a:srgbClr val="FFFF00"/>
                </a:solidFill>
              </a:rPr>
              <a:t>Summary Plot &amp; </a:t>
            </a:r>
            <a:r>
              <a:rPr lang="en-US" altLang="zh-CN" sz="2800" kern="0" dirty="0">
                <a:solidFill>
                  <a:srgbClr val="FFFF00"/>
                </a:solidFill>
              </a:rPr>
              <a:t>Summary </a:t>
            </a:r>
            <a:r>
              <a:rPr lang="en-US" altLang="zh-CN" sz="2800" dirty="0">
                <a:solidFill>
                  <a:srgbClr val="FFFF00"/>
                </a:solidFill>
              </a:rPr>
              <a:t>Table (2)</a:t>
            </a:r>
            <a:endParaRPr lang="zh-CN" altLang="en-US" sz="2800" dirty="0">
              <a:solidFill>
                <a:srgbClr val="FFFF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5B7F56B-32DA-42B7-A87A-55D16C227B63}"/>
              </a:ext>
            </a:extLst>
          </p:cNvPr>
          <p:cNvSpPr/>
          <p:nvPr/>
        </p:nvSpPr>
        <p:spPr bwMode="auto">
          <a:xfrm>
            <a:off x="362611" y="905920"/>
            <a:ext cx="5448196" cy="5747127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zh-CN" altLang="en-US" dirty="0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4592CA1-2184-42F2-B0B0-83C4A92D4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13" y="1680880"/>
            <a:ext cx="5361783" cy="4910967"/>
          </a:xfrm>
          <a:prstGeom prst="rect">
            <a:avLst/>
          </a:prstGeom>
        </p:spPr>
      </p:pic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925A5618-D887-4829-B18F-447FA45FA6C1}"/>
              </a:ext>
            </a:extLst>
          </p:cNvPr>
          <p:cNvCxnSpPr>
            <a:cxnSpLocks/>
          </p:cNvCxnSpPr>
          <p:nvPr/>
        </p:nvCxnSpPr>
        <p:spPr bwMode="auto">
          <a:xfrm flipV="1">
            <a:off x="5943127" y="1146965"/>
            <a:ext cx="0" cy="52508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683C2802-F8BC-4DCC-AD31-B8E096206C5A}"/>
              </a:ext>
            </a:extLst>
          </p:cNvPr>
          <p:cNvSpPr txBox="1"/>
          <p:nvPr/>
        </p:nvSpPr>
        <p:spPr>
          <a:xfrm>
            <a:off x="2115670" y="777557"/>
            <a:ext cx="2652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table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8093336-9B2E-4AAF-939E-E84ED4804522}"/>
              </a:ext>
            </a:extLst>
          </p:cNvPr>
          <p:cNvSpPr/>
          <p:nvPr/>
        </p:nvSpPr>
        <p:spPr bwMode="auto">
          <a:xfrm>
            <a:off x="6096000" y="905921"/>
            <a:ext cx="6019796" cy="5580604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143E103-9A05-4ED0-A659-26D3C9302A73}"/>
              </a:ext>
            </a:extLst>
          </p:cNvPr>
          <p:cNvSpPr/>
          <p:nvPr/>
        </p:nvSpPr>
        <p:spPr bwMode="auto">
          <a:xfrm>
            <a:off x="7973029" y="829377"/>
            <a:ext cx="1767893" cy="317588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plot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4A5916F4-CE90-4805-8026-42FC08107E11}"/>
              </a:ext>
            </a:extLst>
          </p:cNvPr>
          <p:cNvSpPr/>
          <p:nvPr/>
        </p:nvSpPr>
        <p:spPr>
          <a:xfrm>
            <a:off x="6112600" y="1642599"/>
            <a:ext cx="1210484" cy="17296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C0781B3E-66CC-4B84-B07E-248F749D8B32}"/>
              </a:ext>
            </a:extLst>
          </p:cNvPr>
          <p:cNvSpPr/>
          <p:nvPr/>
        </p:nvSpPr>
        <p:spPr>
          <a:xfrm>
            <a:off x="6160503" y="4992698"/>
            <a:ext cx="5781875" cy="1163735"/>
          </a:xfrm>
          <a:prstGeom prst="wedgeRoundRectCallout">
            <a:avLst>
              <a:gd name="adj1" fmla="val -39509"/>
              <a:gd name="adj2" fmla="val -18363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Select one or more indicators to plot summary results for selected site(s) within radius, county/CBSA/State/EPA Region and Nation avg.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102914FF-6059-462C-8A71-241DBFCD94F5}"/>
              </a:ext>
            </a:extLst>
          </p:cNvPr>
          <p:cNvSpPr/>
          <p:nvPr/>
        </p:nvSpPr>
        <p:spPr>
          <a:xfrm>
            <a:off x="2160204" y="3552330"/>
            <a:ext cx="3669654" cy="534086"/>
          </a:xfrm>
          <a:prstGeom prst="wedgeRoundRectCallout">
            <a:avLst>
              <a:gd name="adj1" fmla="val 44270"/>
              <a:gd name="adj2" fmla="val -31091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“O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utput” button to export summary table to an Excel</a:t>
            </a:r>
            <a:r>
              <a:rPr kumimoji="0" lang="en-US" altLang="zh-CN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file (*.xlsx)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86B96BA-B5B2-4C1C-B1CF-6E8E9DE3AF28}"/>
              </a:ext>
            </a:extLst>
          </p:cNvPr>
          <p:cNvSpPr/>
          <p:nvPr/>
        </p:nvSpPr>
        <p:spPr>
          <a:xfrm>
            <a:off x="400713" y="1234994"/>
            <a:ext cx="5448196" cy="534085"/>
          </a:xfrm>
          <a:prstGeom prst="wedgeRoundRectCallout">
            <a:avLst>
              <a:gd name="adj1" fmla="val -31711"/>
              <a:gd name="adj2" fmla="val 9134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Set “Radius of analysis” and threshold of air toxics to show summary results for selected site(s) within radius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84007FD4-055B-42D0-BB8C-166BE3C698D2}"/>
              </a:ext>
            </a:extLst>
          </p:cNvPr>
          <p:cNvSpPr/>
          <p:nvPr/>
        </p:nvSpPr>
        <p:spPr>
          <a:xfrm>
            <a:off x="362611" y="4336041"/>
            <a:ext cx="4144734" cy="328324"/>
          </a:xfrm>
          <a:prstGeom prst="wedgeRoundRectCallout">
            <a:avLst>
              <a:gd name="adj1" fmla="val -38735"/>
              <a:gd name="adj2" fmla="val -52040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List top 3 risk drivers within radius of sites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Speech Bubble: Rectangle with Corners Rounded 4">
            <a:extLst>
              <a:ext uri="{FF2B5EF4-FFF2-40B4-BE49-F238E27FC236}">
                <a16:creationId xmlns:a16="http://schemas.microsoft.com/office/drawing/2014/main" id="{4A115457-CE98-4294-92D2-15F0E978AA24}"/>
              </a:ext>
            </a:extLst>
          </p:cNvPr>
          <p:cNvSpPr/>
          <p:nvPr/>
        </p:nvSpPr>
        <p:spPr>
          <a:xfrm>
            <a:off x="2059708" y="2588908"/>
            <a:ext cx="2290619" cy="840092"/>
          </a:xfrm>
          <a:prstGeom prst="wedgeRoundRectCallout">
            <a:avLst>
              <a:gd name="adj1" fmla="val 44764"/>
              <a:gd name="adj2" fmla="val -7214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Click to select the desired scale of highlighted numbers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C7104B08-CD44-4428-BBB7-CB2D0F0FB81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57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16" grpId="0" animBg="1"/>
      <p:bldP spid="20" grpId="0" animBg="1"/>
      <p:bldP spid="15" grpId="0" animBg="1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2CE81-2728-4006-808B-D36D57354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799" y="2681811"/>
            <a:ext cx="8728654" cy="4539070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EB7A7339-D4D3-4CB7-BCB8-11B5FF7745AE}"/>
              </a:ext>
            </a:extLst>
          </p:cNvPr>
          <p:cNvSpPr/>
          <p:nvPr/>
        </p:nvSpPr>
        <p:spPr bwMode="auto">
          <a:xfrm>
            <a:off x="1218780" y="818415"/>
            <a:ext cx="2819395" cy="175127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2B5EFD4A-25DB-4A07-A467-9A1700066CFE}"/>
              </a:ext>
            </a:extLst>
          </p:cNvPr>
          <p:cNvSpPr/>
          <p:nvPr/>
        </p:nvSpPr>
        <p:spPr bwMode="auto">
          <a:xfrm>
            <a:off x="4613594" y="808935"/>
            <a:ext cx="2804232" cy="174462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97AEF58-2D20-4D07-8302-80C5F74A6E7A}"/>
              </a:ext>
            </a:extLst>
          </p:cNvPr>
          <p:cNvSpPr/>
          <p:nvPr/>
        </p:nvSpPr>
        <p:spPr bwMode="auto">
          <a:xfrm>
            <a:off x="7858456" y="808935"/>
            <a:ext cx="2804232" cy="176075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F07E0C2E-F28A-4637-B221-3780C2CD2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299" y="2914104"/>
            <a:ext cx="2460154" cy="28755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40"/>
            <a:ext cx="12192000" cy="669103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Proximity Analysis Module: 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“Select Sites” Functions (1)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Speech Bubble: Rectangle with Corners Rounded 4">
            <a:extLst>
              <a:ext uri="{FF2B5EF4-FFF2-40B4-BE49-F238E27FC236}">
                <a16:creationId xmlns:a16="http://schemas.microsoft.com/office/drawing/2014/main" id="{BA08605A-F26A-488A-B053-74DE3036A569}"/>
              </a:ext>
            </a:extLst>
          </p:cNvPr>
          <p:cNvSpPr/>
          <p:nvPr/>
        </p:nvSpPr>
        <p:spPr>
          <a:xfrm>
            <a:off x="7933525" y="4180114"/>
            <a:ext cx="3918537" cy="1633842"/>
          </a:xfrm>
          <a:prstGeom prst="wedgeRoundRectCallout">
            <a:avLst>
              <a:gd name="adj1" fmla="val -35516"/>
              <a:gd name="adj2" fmla="val -11112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000" dirty="0">
                <a:solidFill>
                  <a:srgbClr val="0000FF"/>
                </a:solidFill>
                <a:latin typeface="Calibri"/>
              </a:rPr>
              <a:t>Click “Select </a:t>
            </a:r>
            <a:r>
              <a:rPr lang="en-US" altLang="zh-CN" sz="2000" dirty="0">
                <a:solidFill>
                  <a:srgbClr val="0000FF"/>
                </a:solidFill>
                <a:latin typeface="Calibri"/>
              </a:rPr>
              <a:t>Sites</a:t>
            </a:r>
            <a:r>
              <a:rPr lang="en-US" sz="2000" dirty="0">
                <a:solidFill>
                  <a:srgbClr val="0000FF"/>
                </a:solidFill>
                <a:latin typeface="Calibri"/>
              </a:rPr>
              <a:t>” to select one or a group of monitor sites, facilities, census tract</a:t>
            </a:r>
            <a:r>
              <a:rPr lang="en-US" altLang="zh-CN" sz="2000" dirty="0">
                <a:solidFill>
                  <a:srgbClr val="0000FF"/>
                </a:solidFill>
                <a:latin typeface="Calibri"/>
              </a:rPr>
              <a:t>s, or user-defined locations under </a:t>
            </a:r>
            <a:r>
              <a:rPr lang="en-US" sz="2000" dirty="0">
                <a:solidFill>
                  <a:srgbClr val="0000FF"/>
                </a:solidFill>
                <a:latin typeface="Calibri"/>
              </a:rPr>
              <a:t>“Select Sites” pop-up window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2F20E7B-9215-42C1-8AF6-A29C1DEA3FAF}"/>
              </a:ext>
            </a:extLst>
          </p:cNvPr>
          <p:cNvSpPr/>
          <p:nvPr/>
        </p:nvSpPr>
        <p:spPr bwMode="auto">
          <a:xfrm>
            <a:off x="8216783" y="2952546"/>
            <a:ext cx="787709" cy="23681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cxnSp>
        <p:nvCxnSpPr>
          <p:cNvPr id="27" name="Straight Arrow Connector 13">
            <a:extLst>
              <a:ext uri="{FF2B5EF4-FFF2-40B4-BE49-F238E27FC236}">
                <a16:creationId xmlns:a16="http://schemas.microsoft.com/office/drawing/2014/main" id="{AE61CB20-1617-4CC7-94A5-572130EE9FF6}"/>
              </a:ext>
            </a:extLst>
          </p:cNvPr>
          <p:cNvCxnSpPr>
            <a:cxnSpLocks/>
            <a:stCxn id="39" idx="0"/>
          </p:cNvCxnSpPr>
          <p:nvPr/>
        </p:nvCxnSpPr>
        <p:spPr bwMode="auto">
          <a:xfrm flipH="1" flipV="1">
            <a:off x="2628477" y="2569690"/>
            <a:ext cx="5982161" cy="3828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13">
            <a:extLst>
              <a:ext uri="{FF2B5EF4-FFF2-40B4-BE49-F238E27FC236}">
                <a16:creationId xmlns:a16="http://schemas.microsoft.com/office/drawing/2014/main" id="{E25C80FC-A3F9-468E-A03D-D68839806689}"/>
              </a:ext>
            </a:extLst>
          </p:cNvPr>
          <p:cNvCxnSpPr>
            <a:cxnSpLocks/>
            <a:stCxn id="39" idx="0"/>
          </p:cNvCxnSpPr>
          <p:nvPr/>
        </p:nvCxnSpPr>
        <p:spPr bwMode="auto">
          <a:xfrm flipH="1" flipV="1">
            <a:off x="6038597" y="2558766"/>
            <a:ext cx="2572041" cy="39378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13">
            <a:extLst>
              <a:ext uri="{FF2B5EF4-FFF2-40B4-BE49-F238E27FC236}">
                <a16:creationId xmlns:a16="http://schemas.microsoft.com/office/drawing/2014/main" id="{D45E1A8C-303A-4A04-A65D-19CA9C95A7DB}"/>
              </a:ext>
            </a:extLst>
          </p:cNvPr>
          <p:cNvCxnSpPr>
            <a:cxnSpLocks/>
            <a:stCxn id="39" idx="0"/>
            <a:endCxn id="34" idx="2"/>
          </p:cNvCxnSpPr>
          <p:nvPr/>
        </p:nvCxnSpPr>
        <p:spPr bwMode="auto">
          <a:xfrm flipV="1">
            <a:off x="8610638" y="2569690"/>
            <a:ext cx="649934" cy="3828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4848C5F1-4D07-43DB-2FBD-AD1E4E91D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361" y="852664"/>
            <a:ext cx="2798429" cy="170089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4CF30C4-6C06-8FCF-D054-9FAAA4694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879" y="824090"/>
            <a:ext cx="2777948" cy="172219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FAC1D77-5C4B-0065-C903-16D4D5A91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4269" y="862387"/>
            <a:ext cx="2752605" cy="1675132"/>
          </a:xfrm>
          <a:prstGeom prst="rect">
            <a:avLst/>
          </a:prstGeom>
        </p:spPr>
      </p:pic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59009070-E8FF-460A-B13D-4CFB4180447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374568B-88A6-A7BC-2A06-850720CAD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05" y="3651409"/>
            <a:ext cx="5142600" cy="296397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E3CD04F9-6926-4A21-855F-4C54BDA5C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623" y="969129"/>
            <a:ext cx="5021099" cy="2749892"/>
          </a:xfrm>
          <a:prstGeom prst="rect">
            <a:avLst/>
          </a:prstGeom>
        </p:spPr>
      </p:pic>
      <p:sp>
        <p:nvSpPr>
          <p:cNvPr id="36" name="Rectangle 12">
            <a:extLst>
              <a:ext uri="{FF2B5EF4-FFF2-40B4-BE49-F238E27FC236}">
                <a16:creationId xmlns:a16="http://schemas.microsoft.com/office/drawing/2014/main" id="{4A17DF4F-DDAD-44CF-97F9-087B8E3C7829}"/>
              </a:ext>
            </a:extLst>
          </p:cNvPr>
          <p:cNvSpPr/>
          <p:nvPr/>
        </p:nvSpPr>
        <p:spPr>
          <a:xfrm>
            <a:off x="3292836" y="4346426"/>
            <a:ext cx="2289766" cy="51108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7" name="Rectangle 12">
            <a:extLst>
              <a:ext uri="{FF2B5EF4-FFF2-40B4-BE49-F238E27FC236}">
                <a16:creationId xmlns:a16="http://schemas.microsoft.com/office/drawing/2014/main" id="{AC506F6C-EE8E-4779-801D-19CDEA2287B5}"/>
              </a:ext>
            </a:extLst>
          </p:cNvPr>
          <p:cNvSpPr/>
          <p:nvPr/>
        </p:nvSpPr>
        <p:spPr>
          <a:xfrm>
            <a:off x="1817282" y="6369512"/>
            <a:ext cx="2573707" cy="2342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AAF2DEA5-440E-49C9-ACDE-2874536179FE}"/>
              </a:ext>
            </a:extLst>
          </p:cNvPr>
          <p:cNvSpPr/>
          <p:nvPr/>
        </p:nvSpPr>
        <p:spPr>
          <a:xfrm>
            <a:off x="7407100" y="1249820"/>
            <a:ext cx="376909" cy="11420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39" name="Straight Arrow Connector 15">
            <a:extLst>
              <a:ext uri="{FF2B5EF4-FFF2-40B4-BE49-F238E27FC236}">
                <a16:creationId xmlns:a16="http://schemas.microsoft.com/office/drawing/2014/main" id="{FFA06E0A-C24F-4994-AA65-D4DBD4D4D848}"/>
              </a:ext>
            </a:extLst>
          </p:cNvPr>
          <p:cNvCxnSpPr>
            <a:cxnSpLocks/>
            <a:stCxn id="36" idx="0"/>
          </p:cNvCxnSpPr>
          <p:nvPr/>
        </p:nvCxnSpPr>
        <p:spPr bwMode="auto">
          <a:xfrm flipH="1" flipV="1">
            <a:off x="4170610" y="2897328"/>
            <a:ext cx="267109" cy="144909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40"/>
            <a:ext cx="12192000" cy="669103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Proximity Analysis Module: 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“Select Sites” Functions (2)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9F99054D-1D8F-405E-B96A-AF4D1AAEE722}"/>
              </a:ext>
            </a:extLst>
          </p:cNvPr>
          <p:cNvSpPr/>
          <p:nvPr/>
        </p:nvSpPr>
        <p:spPr>
          <a:xfrm>
            <a:off x="2890847" y="5310127"/>
            <a:ext cx="3612550" cy="830275"/>
          </a:xfrm>
          <a:prstGeom prst="wedgeRoundRectCallout">
            <a:avLst>
              <a:gd name="adj1" fmla="val -49363"/>
              <a:gd name="adj2" fmla="val 7027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600" dirty="0">
                <a:solidFill>
                  <a:srgbClr val="0000FF"/>
                </a:solidFill>
                <a:latin typeface="Calibri"/>
              </a:rPr>
              <a:t> Click the “Create individual Sites” or “Create National Sites Table” to provide proximity analysis for individual sites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19FF4CDC-F31F-4A08-9DFB-E78753A4BCA2}"/>
              </a:ext>
            </a:extLst>
          </p:cNvPr>
          <p:cNvSpPr/>
          <p:nvPr/>
        </p:nvSpPr>
        <p:spPr>
          <a:xfrm>
            <a:off x="4590544" y="2560930"/>
            <a:ext cx="3043048" cy="522320"/>
          </a:xfrm>
          <a:prstGeom prst="wedgeRoundRectCallout">
            <a:avLst>
              <a:gd name="adj1" fmla="val 47218"/>
              <a:gd name="adj2" fmla="val -27294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lick the “Output” button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to export to an Excel file.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CC0D427-CC74-453C-B510-1080841DD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919" y="3791411"/>
            <a:ext cx="3347625" cy="296397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7E6F142-1D8B-473C-8C40-B06EB44B9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4547" y="1449053"/>
            <a:ext cx="4165610" cy="3688213"/>
          </a:xfrm>
          <a:prstGeom prst="rect">
            <a:avLst/>
          </a:prstGeom>
        </p:spPr>
      </p:pic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39AAC09F-8ECA-46FC-B562-AD157F293238}"/>
              </a:ext>
            </a:extLst>
          </p:cNvPr>
          <p:cNvSpPr/>
          <p:nvPr/>
        </p:nvSpPr>
        <p:spPr>
          <a:xfrm>
            <a:off x="9872496" y="5344122"/>
            <a:ext cx="2228850" cy="522319"/>
          </a:xfrm>
          <a:prstGeom prst="wedgeRoundRectCallout">
            <a:avLst>
              <a:gd name="adj1" fmla="val -77944"/>
              <a:gd name="adj2" fmla="val -9167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Nation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al &amp; State avg. table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347CA0AF-BDF3-464E-AA69-E22340108284}"/>
              </a:ext>
            </a:extLst>
          </p:cNvPr>
          <p:cNvSpPr/>
          <p:nvPr/>
        </p:nvSpPr>
        <p:spPr>
          <a:xfrm>
            <a:off x="6344605" y="5825043"/>
            <a:ext cx="2486405" cy="522319"/>
          </a:xfrm>
          <a:prstGeom prst="wedgeRoundRectCallout">
            <a:avLst>
              <a:gd name="adj1" fmla="val -30508"/>
              <a:gd name="adj2" fmla="val 10892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National table for all selected individual sites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323D95B9-886C-4D9F-9DB3-7C1CB6F48017}"/>
              </a:ext>
            </a:extLst>
          </p:cNvPr>
          <p:cNvSpPr/>
          <p:nvPr/>
        </p:nvSpPr>
        <p:spPr>
          <a:xfrm>
            <a:off x="542810" y="6386412"/>
            <a:ext cx="1225447" cy="2115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4A36FA12-B3C9-4616-B80D-ECD3AF9683BA}"/>
              </a:ext>
            </a:extLst>
          </p:cNvPr>
          <p:cNvSpPr/>
          <p:nvPr/>
        </p:nvSpPr>
        <p:spPr>
          <a:xfrm>
            <a:off x="73314" y="4886325"/>
            <a:ext cx="2698461" cy="1189299"/>
          </a:xfrm>
          <a:prstGeom prst="wedgeRoundRectCallout">
            <a:avLst>
              <a:gd name="adj1" fmla="val -7881"/>
              <a:gd name="adj2" fmla="val 7667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600" dirty="0">
                <a:solidFill>
                  <a:srgbClr val="0000FF"/>
                </a:solidFill>
                <a:latin typeface="Calibri"/>
              </a:rPr>
              <a:t>Include only census tracts falling within the area of specified radius, with an area ratio larger than x% (10% by default)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4F0808-6A03-4238-B185-2EE653239B09}"/>
              </a:ext>
            </a:extLst>
          </p:cNvPr>
          <p:cNvSpPr/>
          <p:nvPr/>
        </p:nvSpPr>
        <p:spPr bwMode="auto">
          <a:xfrm>
            <a:off x="2990446" y="5063459"/>
            <a:ext cx="269480" cy="150878"/>
          </a:xfrm>
          <a:prstGeom prst="rect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B08A43-57C2-4604-B14E-EEE54586B55E}"/>
              </a:ext>
            </a:extLst>
          </p:cNvPr>
          <p:cNvSpPr txBox="1"/>
          <p:nvPr/>
        </p:nvSpPr>
        <p:spPr>
          <a:xfrm>
            <a:off x="3329473" y="4983698"/>
            <a:ext cx="98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</a:rPr>
              <a:t>Select all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77B3A7E9-27EF-4B64-B744-C253428D12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09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22" grpId="0" animBg="1"/>
      <p:bldP spid="8" grpId="0" animBg="1"/>
      <p:bldP spid="19" grpId="0" animBg="1"/>
      <p:bldP spid="20" grpId="0" animBg="1"/>
      <p:bldP spid="16" grpId="0" animBg="1"/>
      <p:bldP spid="17" grpId="0" animBg="1"/>
      <p:bldP spid="4" grpId="0" animBg="1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19DF1AA6-17AC-45ED-AE26-8C484D70B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129" y="840827"/>
            <a:ext cx="8894517" cy="482367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4B2CF52-0FB1-46FE-85F6-477121E56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053037"/>
            <a:ext cx="2704453" cy="3464439"/>
          </a:xfrm>
          <a:prstGeom prst="rect">
            <a:avLst/>
          </a:prstGeom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C52AFA51-7CFD-4D96-9BCD-F32C55687C0D}"/>
              </a:ext>
            </a:extLst>
          </p:cNvPr>
          <p:cNvSpPr/>
          <p:nvPr/>
        </p:nvSpPr>
        <p:spPr>
          <a:xfrm>
            <a:off x="2505075" y="1270793"/>
            <a:ext cx="1908915" cy="215108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7C8C777E-52D9-4778-83F1-DB5DF811284B}"/>
              </a:ext>
            </a:extLst>
          </p:cNvPr>
          <p:cNvSpPr/>
          <p:nvPr/>
        </p:nvSpPr>
        <p:spPr>
          <a:xfrm>
            <a:off x="4413990" y="1910121"/>
            <a:ext cx="3059082" cy="566256"/>
          </a:xfrm>
          <a:prstGeom prst="wedgeRoundRectCallout">
            <a:avLst>
              <a:gd name="adj1" fmla="val -67260"/>
              <a:gd name="adj2" fmla="val -12097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noProof="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Click</a:t>
            </a:r>
            <a:r>
              <a:rPr kumimoji="0" lang="en-US" altLang="zh-CN" sz="1800" i="0" u="none" strike="noStrike" kern="1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to select the desired scale of highlighted numbers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1D64AA18-10CC-456B-9FEA-F9E7598BE4CE}"/>
              </a:ext>
            </a:extLst>
          </p:cNvPr>
          <p:cNvCxnSpPr/>
          <p:nvPr/>
        </p:nvCxnSpPr>
        <p:spPr>
          <a:xfrm flipH="1">
            <a:off x="2618745" y="1486781"/>
            <a:ext cx="293615" cy="5662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12">
            <a:extLst>
              <a:ext uri="{FF2B5EF4-FFF2-40B4-BE49-F238E27FC236}">
                <a16:creationId xmlns:a16="http://schemas.microsoft.com/office/drawing/2014/main" id="{1B9AA481-6E6E-4660-BBF9-7CD5CE289B9F}"/>
              </a:ext>
            </a:extLst>
          </p:cNvPr>
          <p:cNvSpPr/>
          <p:nvPr/>
        </p:nvSpPr>
        <p:spPr>
          <a:xfrm>
            <a:off x="671890" y="4179647"/>
            <a:ext cx="2642163" cy="2027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AB737DE7-3CF1-429A-9D7C-08B0A56B6D5D}"/>
              </a:ext>
            </a:extLst>
          </p:cNvPr>
          <p:cNvSpPr/>
          <p:nvPr/>
        </p:nvSpPr>
        <p:spPr>
          <a:xfrm>
            <a:off x="1704344" y="5286887"/>
            <a:ext cx="503341" cy="2027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DADB0D50-869A-41FB-8D50-B1D0B15386DD}"/>
              </a:ext>
            </a:extLst>
          </p:cNvPr>
          <p:cNvSpPr/>
          <p:nvPr/>
        </p:nvSpPr>
        <p:spPr>
          <a:xfrm>
            <a:off x="2518077" y="3007285"/>
            <a:ext cx="4739779" cy="819432"/>
          </a:xfrm>
          <a:prstGeom prst="wedgeRoundRectCallout">
            <a:avLst>
              <a:gd name="adj1" fmla="val -63362"/>
              <a:gd name="adj2" fmla="val 9246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Set max. &amp; min. values and then click the “Rebuild” button to rebuild the color legend 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Speech Bubble: Rectangle with Corners Rounded 4">
            <a:extLst>
              <a:ext uri="{FF2B5EF4-FFF2-40B4-BE49-F238E27FC236}">
                <a16:creationId xmlns:a16="http://schemas.microsoft.com/office/drawing/2014/main" id="{30EDB215-80C0-4EB3-8C30-D7EEBEF2B828}"/>
              </a:ext>
            </a:extLst>
          </p:cNvPr>
          <p:cNvSpPr/>
          <p:nvPr/>
        </p:nvSpPr>
        <p:spPr>
          <a:xfrm>
            <a:off x="3686174" y="5997825"/>
            <a:ext cx="5667375" cy="512386"/>
          </a:xfrm>
          <a:prstGeom prst="wedgeRoundRectCallout">
            <a:avLst>
              <a:gd name="adj1" fmla="val -72856"/>
              <a:gd name="adj2" fmla="val -15195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Click “Apply” or “OK” button to apply new setting 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27A08053-2255-40EB-9263-C0AE957514CC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6519862" y="5614565"/>
            <a:ext cx="1463898" cy="383260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41047DD6-4499-43AB-8ABD-56F4FB3A919B}"/>
              </a:ext>
            </a:extLst>
          </p:cNvPr>
          <p:cNvSpPr txBox="1"/>
          <p:nvPr/>
        </p:nvSpPr>
        <p:spPr>
          <a:xfrm>
            <a:off x="334200" y="881643"/>
            <a:ext cx="2617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Configure </a:t>
            </a:r>
          </a:p>
          <a:p>
            <a:r>
              <a:rPr lang="en-US" altLang="zh-CN" b="1" dirty="0">
                <a:solidFill>
                  <a:srgbClr val="0000FF"/>
                </a:solidFill>
              </a:rPr>
              <a:t>color legend: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26" name="Speech Bubble: Rectangle with Corners Rounded 4">
            <a:extLst>
              <a:ext uri="{FF2B5EF4-FFF2-40B4-BE49-F238E27FC236}">
                <a16:creationId xmlns:a16="http://schemas.microsoft.com/office/drawing/2014/main" id="{3EE7736B-2C30-4A61-91B3-69D301CF1AE9}"/>
              </a:ext>
            </a:extLst>
          </p:cNvPr>
          <p:cNvSpPr/>
          <p:nvPr/>
        </p:nvSpPr>
        <p:spPr>
          <a:xfrm>
            <a:off x="352117" y="5946471"/>
            <a:ext cx="2922859" cy="622534"/>
          </a:xfrm>
          <a:prstGeom prst="wedgeRoundRectCallout">
            <a:avLst>
              <a:gd name="adj1" fmla="val -30892"/>
              <a:gd name="adj2" fmla="val -13137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Check/uncheck to </a:t>
            </a: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display/</a:t>
            </a:r>
            <a:r>
              <a:rPr lang="en-US" altLang="zh-CN" kern="100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hide highlighted colors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标题 1">
            <a:extLst>
              <a:ext uri="{FF2B5EF4-FFF2-40B4-BE49-F238E27FC236}">
                <a16:creationId xmlns:a16="http://schemas.microsoft.com/office/drawing/2014/main" id="{7B450661-DFAD-4FCE-BB3A-3B28EBD3D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40"/>
            <a:ext cx="12192000" cy="669103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Proximity Analysis Module: 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“Select Sites” Functions (3)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21A2A5A0-DD8C-484F-8879-627891304BCF}"/>
              </a:ext>
            </a:extLst>
          </p:cNvPr>
          <p:cNvSpPr/>
          <p:nvPr/>
        </p:nvSpPr>
        <p:spPr>
          <a:xfrm>
            <a:off x="2396436" y="4452998"/>
            <a:ext cx="718553" cy="7060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0" name="Speech Bubble: Rectangle with Corners Rounded 4">
            <a:extLst>
              <a:ext uri="{FF2B5EF4-FFF2-40B4-BE49-F238E27FC236}">
                <a16:creationId xmlns:a16="http://schemas.microsoft.com/office/drawing/2014/main" id="{BE371925-9F0D-4FE7-80C5-8C0470610AC5}"/>
              </a:ext>
            </a:extLst>
          </p:cNvPr>
          <p:cNvSpPr/>
          <p:nvPr/>
        </p:nvSpPr>
        <p:spPr>
          <a:xfrm>
            <a:off x="3675105" y="4179647"/>
            <a:ext cx="3180517" cy="543940"/>
          </a:xfrm>
          <a:prstGeom prst="wedgeRoundRectCallout">
            <a:avLst>
              <a:gd name="adj1" fmla="val -67055"/>
              <a:gd name="adj2" fmla="val 9555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Customize the numerical range for each color legend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F037483F-6C30-4254-9F50-DCDD12490AD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57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9" grpId="0" animBg="1"/>
      <p:bldP spid="3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D89E39E7-4AE7-432D-B3B0-F79B526F4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028" y="1378369"/>
            <a:ext cx="5864255" cy="416884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3B0097-EA39-4AE9-862A-6AA7A3D55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" y="2389835"/>
            <a:ext cx="4870040" cy="29593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ADB8A6F-CADB-4CA3-AEB3-FDB2AD4A8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032" y="1191638"/>
            <a:ext cx="4171443" cy="339790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ECC97F0-BCD4-4CA5-B236-B99D9FB8F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40"/>
            <a:ext cx="12171936" cy="669103"/>
          </a:xfrm>
        </p:spPr>
        <p:txBody>
          <a:bodyPr/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Proximity Analysis Module: </a:t>
            </a:r>
            <a:r>
              <a:rPr lang="en-US" altLang="zh-CN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“Group” Summary Plot &amp; Table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9A05BB1-2E37-46FB-8839-67983CC33AAD}"/>
              </a:ext>
            </a:extLst>
          </p:cNvPr>
          <p:cNvSpPr txBox="1"/>
          <p:nvPr/>
        </p:nvSpPr>
        <p:spPr>
          <a:xfrm>
            <a:off x="314832" y="791528"/>
            <a:ext cx="11562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plot &amp; table for </a:t>
            </a:r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group of </a:t>
            </a:r>
            <a:r>
              <a:rPr lang="en-US" altLang="zh-CN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census tracts, monitor sites, facilities or locations (latitude/longitude)</a:t>
            </a:r>
            <a:endParaRPr lang="en-US" sz="20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F76B20D-1FE7-4E7C-8A4A-821E7DE46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5726" y="4589544"/>
            <a:ext cx="4171443" cy="224266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027845C-EF4E-4F21-935A-4BC7112A929C}"/>
              </a:ext>
            </a:extLst>
          </p:cNvPr>
          <p:cNvSpPr txBox="1"/>
          <p:nvPr/>
        </p:nvSpPr>
        <p:spPr>
          <a:xfrm>
            <a:off x="8920683" y="1127842"/>
            <a:ext cx="2293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table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B11B0B3-1DD4-435F-AF77-50B27C65501D}"/>
              </a:ext>
            </a:extLst>
          </p:cNvPr>
          <p:cNvSpPr txBox="1"/>
          <p:nvPr/>
        </p:nvSpPr>
        <p:spPr>
          <a:xfrm>
            <a:off x="9268075" y="4825991"/>
            <a:ext cx="2293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Plot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DA9A46C-47BC-45EA-8CEC-BCB402560569}"/>
              </a:ext>
            </a:extLst>
          </p:cNvPr>
          <p:cNvSpPr txBox="1"/>
          <p:nvPr/>
        </p:nvSpPr>
        <p:spPr>
          <a:xfrm>
            <a:off x="1709030" y="2341455"/>
            <a:ext cx="22535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sites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4425C481-956E-47DE-9E97-45193DFF244A}"/>
              </a:ext>
            </a:extLst>
          </p:cNvPr>
          <p:cNvSpPr/>
          <p:nvPr/>
        </p:nvSpPr>
        <p:spPr>
          <a:xfrm>
            <a:off x="5320558" y="1924520"/>
            <a:ext cx="737342" cy="1788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21" name="Straight Arrow Connector 15">
            <a:extLst>
              <a:ext uri="{FF2B5EF4-FFF2-40B4-BE49-F238E27FC236}">
                <a16:creationId xmlns:a16="http://schemas.microsoft.com/office/drawing/2014/main" id="{FD3B5198-48BA-4A47-A1FC-1E6D4531A815}"/>
              </a:ext>
            </a:extLst>
          </p:cNvPr>
          <p:cNvCxnSpPr>
            <a:cxnSpLocks/>
            <a:stCxn id="20" idx="1"/>
            <a:endCxn id="19" idx="3"/>
          </p:cNvCxnSpPr>
          <p:nvPr/>
        </p:nvCxnSpPr>
        <p:spPr bwMode="auto">
          <a:xfrm flipH="1">
            <a:off x="3962574" y="2013925"/>
            <a:ext cx="1357984" cy="51219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Rectangle 12">
            <a:extLst>
              <a:ext uri="{FF2B5EF4-FFF2-40B4-BE49-F238E27FC236}">
                <a16:creationId xmlns:a16="http://schemas.microsoft.com/office/drawing/2014/main" id="{B02AF4DA-4A83-4871-8CC1-B2EB4057FDCF}"/>
              </a:ext>
            </a:extLst>
          </p:cNvPr>
          <p:cNvSpPr/>
          <p:nvPr/>
        </p:nvSpPr>
        <p:spPr>
          <a:xfrm>
            <a:off x="3701218" y="5118746"/>
            <a:ext cx="423107" cy="2303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28" name="Straight Arrow Connector 15">
            <a:extLst>
              <a:ext uri="{FF2B5EF4-FFF2-40B4-BE49-F238E27FC236}">
                <a16:creationId xmlns:a16="http://schemas.microsoft.com/office/drawing/2014/main" id="{09443298-E919-40AC-9156-314CE808995A}"/>
              </a:ext>
            </a:extLst>
          </p:cNvPr>
          <p:cNvCxnSpPr>
            <a:cxnSpLocks/>
            <a:stCxn id="27" idx="3"/>
          </p:cNvCxnSpPr>
          <p:nvPr/>
        </p:nvCxnSpPr>
        <p:spPr bwMode="auto">
          <a:xfrm flipV="1">
            <a:off x="4124325" y="4361609"/>
            <a:ext cx="1056313" cy="87233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Rectangle 12">
            <a:extLst>
              <a:ext uri="{FF2B5EF4-FFF2-40B4-BE49-F238E27FC236}">
                <a16:creationId xmlns:a16="http://schemas.microsoft.com/office/drawing/2014/main" id="{5A82E01A-3435-4881-8A75-A1032C9F4CD7}"/>
              </a:ext>
            </a:extLst>
          </p:cNvPr>
          <p:cNvSpPr/>
          <p:nvPr/>
        </p:nvSpPr>
        <p:spPr>
          <a:xfrm>
            <a:off x="6103312" y="1932009"/>
            <a:ext cx="668964" cy="1713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33" name="Straight Arrow Connector 15">
            <a:extLst>
              <a:ext uri="{FF2B5EF4-FFF2-40B4-BE49-F238E27FC236}">
                <a16:creationId xmlns:a16="http://schemas.microsoft.com/office/drawing/2014/main" id="{EEE41274-D9E5-4F04-AD1E-0A70E9FC5C9D}"/>
              </a:ext>
            </a:extLst>
          </p:cNvPr>
          <p:cNvCxnSpPr>
            <a:cxnSpLocks/>
            <a:stCxn id="48" idx="2"/>
          </p:cNvCxnSpPr>
          <p:nvPr/>
        </p:nvCxnSpPr>
        <p:spPr bwMode="auto">
          <a:xfrm>
            <a:off x="7124701" y="2103330"/>
            <a:ext cx="581024" cy="82742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15">
            <a:extLst>
              <a:ext uri="{FF2B5EF4-FFF2-40B4-BE49-F238E27FC236}">
                <a16:creationId xmlns:a16="http://schemas.microsoft.com/office/drawing/2014/main" id="{74BA28F4-1725-4BED-AD23-129902703552}"/>
              </a:ext>
            </a:extLst>
          </p:cNvPr>
          <p:cNvCxnSpPr>
            <a:cxnSpLocks/>
            <a:stCxn id="32" idx="2"/>
            <a:endCxn id="13" idx="1"/>
          </p:cNvCxnSpPr>
          <p:nvPr/>
        </p:nvCxnSpPr>
        <p:spPr bwMode="auto">
          <a:xfrm>
            <a:off x="6437794" y="2103330"/>
            <a:ext cx="1267932" cy="360754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8" name="Rectangle 12">
            <a:extLst>
              <a:ext uri="{FF2B5EF4-FFF2-40B4-BE49-F238E27FC236}">
                <a16:creationId xmlns:a16="http://schemas.microsoft.com/office/drawing/2014/main" id="{BD0A83F6-BFCB-4E10-ADEE-9BBF78A2FAEB}"/>
              </a:ext>
            </a:extLst>
          </p:cNvPr>
          <p:cNvSpPr/>
          <p:nvPr/>
        </p:nvSpPr>
        <p:spPr>
          <a:xfrm>
            <a:off x="6790219" y="1932009"/>
            <a:ext cx="668964" cy="1713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C256AFB-2C75-44CF-BF5D-49DDCE4053A0}"/>
              </a:ext>
            </a:extLst>
          </p:cNvPr>
          <p:cNvSpPr txBox="1"/>
          <p:nvPr/>
        </p:nvSpPr>
        <p:spPr>
          <a:xfrm>
            <a:off x="4279347" y="1301789"/>
            <a:ext cx="2792413" cy="36933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①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Click “Select Sites”</a:t>
            </a:r>
            <a:endParaRPr lang="en-US" b="1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41C6EE7-2C9A-4309-8CB8-275FA245D43A}"/>
              </a:ext>
            </a:extLst>
          </p:cNvPr>
          <p:cNvSpPr txBox="1"/>
          <p:nvPr/>
        </p:nvSpPr>
        <p:spPr>
          <a:xfrm>
            <a:off x="2190726" y="4061220"/>
            <a:ext cx="3285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② 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 a group of sites</a:t>
            </a:r>
            <a:endParaRPr lang="en-US" b="1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204CDC2-CE12-4704-8EB5-DDA938A212DD}"/>
              </a:ext>
            </a:extLst>
          </p:cNvPr>
          <p:cNvSpPr txBox="1"/>
          <p:nvPr/>
        </p:nvSpPr>
        <p:spPr>
          <a:xfrm>
            <a:off x="2644905" y="4754814"/>
            <a:ext cx="18100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③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“Apply”</a:t>
            </a:r>
            <a:endParaRPr lang="en-US" b="1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6927225-A637-4658-90A4-AAA59A6C7102}"/>
              </a:ext>
            </a:extLst>
          </p:cNvPr>
          <p:cNvSpPr txBox="1"/>
          <p:nvPr/>
        </p:nvSpPr>
        <p:spPr>
          <a:xfrm>
            <a:off x="6867852" y="1530112"/>
            <a:ext cx="4800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④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“Summary Table” or “Summary Plot”</a:t>
            </a:r>
            <a:endParaRPr lang="en-US" b="1" dirty="0"/>
          </a:p>
        </p:txBody>
      </p: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98A52FF8-6514-4E22-B05A-8091CCCA7FE2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9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32" grpId="0" animBg="1"/>
      <p:bldP spid="48" grpId="0" animBg="1"/>
      <p:bldP spid="22" grpId="0" animBg="1"/>
      <p:bldP spid="23" grpId="0"/>
      <p:bldP spid="24" grpId="0"/>
      <p:bldP spid="2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A6DA7B0-393A-4750-B35E-CAD93B0A06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08"/>
          <a:stretch/>
        </p:blipFill>
        <p:spPr>
          <a:xfrm>
            <a:off x="2582209" y="1139260"/>
            <a:ext cx="5333656" cy="5314286"/>
          </a:xfrm>
          <a:prstGeom prst="rect">
            <a:avLst/>
          </a:prstGeom>
        </p:spPr>
      </p:pic>
      <p:cxnSp>
        <p:nvCxnSpPr>
          <p:cNvPr id="6" name="Straight Arrow Connector 13">
            <a:extLst>
              <a:ext uri="{FF2B5EF4-FFF2-40B4-BE49-F238E27FC236}">
                <a16:creationId xmlns:a16="http://schemas.microsoft.com/office/drawing/2014/main" id="{AF2B371C-FC0B-4F9A-B6CF-6C6632842542}"/>
              </a:ext>
            </a:extLst>
          </p:cNvPr>
          <p:cNvCxnSpPr>
            <a:cxnSpLocks/>
          </p:cNvCxnSpPr>
          <p:nvPr/>
        </p:nvCxnSpPr>
        <p:spPr bwMode="auto">
          <a:xfrm flipV="1">
            <a:off x="5648915" y="2510528"/>
            <a:ext cx="2876550" cy="94297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30E7B2DD-29CD-4F9D-B5EF-A1BD45D44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465" y="946672"/>
            <a:ext cx="1865935" cy="582615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7C378BC-5375-4E95-BCDB-15C65DBF1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Proximity Analysis Module: </a:t>
            </a:r>
            <a:r>
              <a:rPr lang="en-US" dirty="0">
                <a:solidFill>
                  <a:srgbClr val="FFFF00"/>
                </a:solidFill>
              </a:rPr>
              <a:t>Display Site information</a:t>
            </a: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ACBE2482-CFF8-42B5-98C4-BAB01A7A250E}"/>
              </a:ext>
            </a:extLst>
          </p:cNvPr>
          <p:cNvSpPr/>
          <p:nvPr/>
        </p:nvSpPr>
        <p:spPr>
          <a:xfrm>
            <a:off x="4536837" y="5344409"/>
            <a:ext cx="3519053" cy="942109"/>
          </a:xfrm>
          <a:prstGeom prst="wedgeRoundRectCallout">
            <a:avLst>
              <a:gd name="adj1" fmla="val -18704"/>
              <a:gd name="adj2" fmla="val -22437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Click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a facility or monitoring site or a census tract to show the detail information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CD2ABAC-7552-402C-BE74-2A7FE0E4505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45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A7BA4B-8F7A-4533-89DE-39B7D42A3784}"/>
              </a:ext>
            </a:extLst>
          </p:cNvPr>
          <p:cNvSpPr txBox="1"/>
          <p:nvPr/>
        </p:nvSpPr>
        <p:spPr>
          <a:xfrm>
            <a:off x="1820791" y="1643623"/>
            <a:ext cx="855041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6600" b="1" i="1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NEXUS 3.0</a:t>
            </a:r>
          </a:p>
          <a:p>
            <a:pPr algn="ctr">
              <a:defRPr/>
            </a:pPr>
            <a:r>
              <a:rPr lang="en-US" sz="6600" b="1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Quick Tutorial Slides</a:t>
            </a:r>
          </a:p>
          <a:p>
            <a:pPr algn="ctr">
              <a:defRPr/>
            </a:pPr>
            <a:endParaRPr lang="en-US" sz="6600" b="1" dirty="0">
              <a:solidFill>
                <a:srgbClr val="0000FF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End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5C6635E-795B-4EC5-8136-9FDC102447F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658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D52DC-5D3D-4A7E-B04E-4CB600A0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94" y="127392"/>
            <a:ext cx="11204185" cy="501827"/>
          </a:xfrm>
        </p:spPr>
        <p:txBody>
          <a:bodyPr/>
          <a:lstStyle/>
          <a:p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NEXUS: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1144F-31E7-4ACE-833F-F707465CE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444" y="936172"/>
            <a:ext cx="11451111" cy="5921828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US" sz="20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“NEXUS” is an advanced screening tool for multi-pollutant (MP) risks and EJ/Demographic analysis developed by OAQPS’s MP team </a:t>
            </a:r>
          </a:p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“NEXUS” integrates a suite of MP data, including emissions, monitoring, modeling, fused AQ data and health risk data for PM</a:t>
            </a:r>
            <a:r>
              <a:rPr lang="en-US" sz="20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n-US" sz="20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 &amp; air toxics as well as EJ/demographic data, into one single platform to allow national and areal overlay mapping &amp; analysis of MP ambient &amp; risk data </a:t>
            </a:r>
          </a:p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US" sz="20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“NEXUS” provides MP analysis across from national level “Phase 1” to regional (EPA region/State/CBSA) level “Phase 2”, and now down to community level “Phase 3” (Proximity analysis” in census tract-level)</a:t>
            </a:r>
          </a:p>
          <a:p>
            <a:pPr>
              <a:lnSpc>
                <a:spcPct val="114000"/>
              </a:lnSpc>
              <a:spcBef>
                <a:spcPts val="450"/>
              </a:spcBef>
              <a:spcAft>
                <a:spcPts val="300"/>
              </a:spcAft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We expect to use this tool in conjunction with Regions and identify areas that would potentially benefit most from MP approaches to reduce emissions (including current NA areas)</a:t>
            </a:r>
          </a:p>
          <a:p>
            <a:pPr>
              <a:lnSpc>
                <a:spcPct val="114000"/>
              </a:lnSpc>
              <a:spcBef>
                <a:spcPts val="450"/>
              </a:spcBef>
              <a:spcAft>
                <a:spcPts val="300"/>
              </a:spcAft>
            </a:pPr>
            <a:r>
              <a:rPr lang="en-US" sz="20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also expect that it can have additional value-added uses across the Office for Air Toxics, Environmental Justice and other programs</a:t>
            </a:r>
          </a:p>
          <a:p>
            <a:pPr>
              <a:lnSpc>
                <a:spcPct val="114000"/>
              </a:lnSpc>
              <a:spcBef>
                <a:spcPts val="450"/>
              </a:spcBef>
              <a:spcAft>
                <a:spcPts val="300"/>
              </a:spcAft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The NEXUS tool will essentially provide a </a:t>
            </a:r>
            <a:r>
              <a:rPr lang="en-US" sz="20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‘conceptual model’ 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of an area’s MP issues to facilitate engagement with state/local/tribal agencies &amp; community stakeholder groups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21E3A051-7FED-44A1-9971-9B1F1E975018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164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189">
            <a:extLst>
              <a:ext uri="{FF2B5EF4-FFF2-40B4-BE49-F238E27FC236}">
                <a16:creationId xmlns:a16="http://schemas.microsoft.com/office/drawing/2014/main" id="{72A22084-3D6E-4084-8B6F-17E55E0655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76" t="18396" r="7862" b="17988"/>
          <a:stretch/>
        </p:blipFill>
        <p:spPr>
          <a:xfrm>
            <a:off x="9190431" y="771817"/>
            <a:ext cx="2910859" cy="16058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49459CC-BBCD-4541-87AE-770303004646}"/>
              </a:ext>
            </a:extLst>
          </p:cNvPr>
          <p:cNvGrpSpPr/>
          <p:nvPr/>
        </p:nvGrpSpPr>
        <p:grpSpPr>
          <a:xfrm>
            <a:off x="9191011" y="1161982"/>
            <a:ext cx="2923230" cy="1736591"/>
            <a:chOff x="9192182" y="1290038"/>
            <a:chExt cx="2923230" cy="173659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C588C76-AB07-44C3-BF4E-641E86AE0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92182" y="1290038"/>
              <a:ext cx="2910858" cy="173659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175AC6D-1CE6-4C58-B645-2E2E9C53A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58202" y="2294804"/>
              <a:ext cx="1457210" cy="72860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9FF4DD3-C549-44A0-A4D8-6B64F4CFCD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0323" y="1746462"/>
            <a:ext cx="2939350" cy="15243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540F89-0691-46D1-8B80-E294C911C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97" y="67734"/>
            <a:ext cx="10526649" cy="60350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NEXUS:</a:t>
            </a:r>
            <a:r>
              <a:rPr lang="en-US" sz="3600" b="1" dirty="0"/>
              <a:t> Data Inputs and Major Functions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F92DE3F-E3F1-4C06-91AE-06C993B9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C9590BB6-C56E-4746-BD6F-28D06F1076BD}" type="slidenum">
              <a:rPr lang="en-US" smtClean="0"/>
              <a:pPr>
                <a:spcAft>
                  <a:spcPts val="600"/>
                </a:spcAft>
                <a:defRPr/>
              </a:pPr>
              <a:t>6</a:t>
            </a:fld>
            <a:endParaRPr lang="en-US" sz="32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B196DFB-F28A-411B-9F0E-966E474B761C}"/>
              </a:ext>
            </a:extLst>
          </p:cNvPr>
          <p:cNvSpPr/>
          <p:nvPr/>
        </p:nvSpPr>
        <p:spPr bwMode="auto">
          <a:xfrm>
            <a:off x="3347716" y="2260577"/>
            <a:ext cx="2521993" cy="296986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>
              <a:ln/>
              <a:solidFill>
                <a:srgbClr val="00B05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D87BAC-9AEE-46B8-8B17-B257D3DB3E0C}"/>
              </a:ext>
            </a:extLst>
          </p:cNvPr>
          <p:cNvSpPr/>
          <p:nvPr/>
        </p:nvSpPr>
        <p:spPr bwMode="auto">
          <a:xfrm>
            <a:off x="407849" y="3287688"/>
            <a:ext cx="2302932" cy="750357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Air Toxics Monitoring Data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(2002-2020 &amp; -2018)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CEB7F79-2FBD-4354-B1F1-7A55203A29AE}"/>
              </a:ext>
            </a:extLst>
          </p:cNvPr>
          <p:cNvSpPr/>
          <p:nvPr/>
        </p:nvSpPr>
        <p:spPr bwMode="auto">
          <a:xfrm>
            <a:off x="407849" y="1880975"/>
            <a:ext cx="2302932" cy="131459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Air Toxics Risk Data &amp;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Conc. (fused AQ) Data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(2017 &amp; 2014) </a:t>
            </a: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(Census tract-level)</a:t>
            </a:r>
            <a:endParaRPr kumimoji="0" lang="en-US" sz="1400" i="0" u="none" strike="noStrike" normalizeH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7C61BF-A0B8-4950-8BF9-D6028ED6A8DA}"/>
              </a:ext>
            </a:extLst>
          </p:cNvPr>
          <p:cNvSpPr/>
          <p:nvPr/>
        </p:nvSpPr>
        <p:spPr bwMode="auto">
          <a:xfrm>
            <a:off x="407849" y="4121189"/>
            <a:ext cx="2302932" cy="85717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 County &amp;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Emissions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(2017 &amp; 2014)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1AD7E10-383D-4E8F-92B1-0CCECF9D3725}"/>
              </a:ext>
            </a:extLst>
          </p:cNvPr>
          <p:cNvSpPr/>
          <p:nvPr/>
        </p:nvSpPr>
        <p:spPr bwMode="auto">
          <a:xfrm>
            <a:off x="407849" y="813617"/>
            <a:ext cx="2302932" cy="975242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PM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Ambient/Design Value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(2012-2020) </a:t>
            </a: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(County-level)</a:t>
            </a:r>
            <a:endParaRPr kumimoji="0" lang="en-US" sz="1400" i="0" u="none" strike="noStrike" normalizeH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2C883F-DA27-4E5A-BFE9-C21A5F41D35D}"/>
              </a:ext>
            </a:extLst>
          </p:cNvPr>
          <p:cNvSpPr/>
          <p:nvPr/>
        </p:nvSpPr>
        <p:spPr bwMode="auto">
          <a:xfrm>
            <a:off x="407849" y="5032150"/>
            <a:ext cx="2302932" cy="85717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Justice &amp; Demographic Data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(from EJSCREEN)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C7F1F00-5BFA-4414-BAF4-5E2EB6D53BDB}"/>
              </a:ext>
            </a:extLst>
          </p:cNvPr>
          <p:cNvSpPr/>
          <p:nvPr/>
        </p:nvSpPr>
        <p:spPr bwMode="auto">
          <a:xfrm>
            <a:off x="407848" y="5954400"/>
            <a:ext cx="2283663" cy="85717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 Area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Class-I Area</a:t>
            </a:r>
          </a:p>
          <a:p>
            <a:pPr algn="ctr"/>
            <a:r>
              <a:rPr lang="en-US" sz="1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Tribal Area</a:t>
            </a:r>
            <a:endParaRPr kumimoji="0" lang="en-US" sz="1400" i="0" u="none" strike="noStrike" normalizeH="0" baseline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  <a:p>
            <a:pPr algn="ctr"/>
            <a:endParaRPr kumimoji="0" lang="en-US" sz="1400" i="0" u="none" strike="noStrike" normalizeH="0" baseline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842F55F-C5F0-46F4-9D62-742C25119866}"/>
              </a:ext>
            </a:extLst>
          </p:cNvPr>
          <p:cNvCxnSpPr>
            <a:cxnSpLocks/>
            <a:stCxn id="14" idx="3"/>
            <a:endCxn id="3" idx="0"/>
          </p:cNvCxnSpPr>
          <p:nvPr/>
        </p:nvCxnSpPr>
        <p:spPr bwMode="auto">
          <a:xfrm>
            <a:off x="2710781" y="1301238"/>
            <a:ext cx="1897932" cy="95933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3E44F75-ABDC-424B-B1DA-005B2D4B585A}"/>
              </a:ext>
            </a:extLst>
          </p:cNvPr>
          <p:cNvCxnSpPr>
            <a:cxnSpLocks/>
            <a:stCxn id="12" idx="3"/>
            <a:endCxn id="3" idx="1"/>
          </p:cNvCxnSpPr>
          <p:nvPr/>
        </p:nvCxnSpPr>
        <p:spPr bwMode="auto">
          <a:xfrm>
            <a:off x="2710781" y="2538273"/>
            <a:ext cx="1006272" cy="15723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277C7EA-2822-419A-84E6-2C24A7E25252}"/>
              </a:ext>
            </a:extLst>
          </p:cNvPr>
          <p:cNvCxnSpPr>
            <a:cxnSpLocks/>
            <a:stCxn id="4" idx="3"/>
            <a:endCxn id="3" idx="2"/>
          </p:cNvCxnSpPr>
          <p:nvPr/>
        </p:nvCxnSpPr>
        <p:spPr bwMode="auto">
          <a:xfrm>
            <a:off x="2710781" y="3662867"/>
            <a:ext cx="636935" cy="8264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D8EEC54-1D4F-4D28-BE07-B3B912F2175B}"/>
              </a:ext>
            </a:extLst>
          </p:cNvPr>
          <p:cNvCxnSpPr>
            <a:cxnSpLocks/>
            <a:stCxn id="13" idx="3"/>
          </p:cNvCxnSpPr>
          <p:nvPr/>
        </p:nvCxnSpPr>
        <p:spPr bwMode="auto">
          <a:xfrm flipV="1">
            <a:off x="2710781" y="4413224"/>
            <a:ext cx="737499" cy="13655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F01C9D-F92B-4962-A405-C8557E73B253}"/>
              </a:ext>
            </a:extLst>
          </p:cNvPr>
          <p:cNvCxnSpPr>
            <a:cxnSpLocks/>
            <a:stCxn id="15" idx="3"/>
            <a:endCxn id="3" idx="3"/>
          </p:cNvCxnSpPr>
          <p:nvPr/>
        </p:nvCxnSpPr>
        <p:spPr bwMode="auto">
          <a:xfrm flipV="1">
            <a:off x="2710781" y="4795519"/>
            <a:ext cx="1006272" cy="66521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1934D4A-0BAF-4D15-8255-EDAC763625B4}"/>
              </a:ext>
            </a:extLst>
          </p:cNvPr>
          <p:cNvSpPr/>
          <p:nvPr/>
        </p:nvSpPr>
        <p:spPr bwMode="auto">
          <a:xfrm>
            <a:off x="6741625" y="813617"/>
            <a:ext cx="2302932" cy="816879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Multi-Pollutant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 and/or Risk National &amp; Areal Mapping 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2D24779-0033-4C86-A0C7-720F0C9DBF95}"/>
              </a:ext>
            </a:extLst>
          </p:cNvPr>
          <p:cNvSpPr/>
          <p:nvPr/>
        </p:nvSpPr>
        <p:spPr bwMode="auto">
          <a:xfrm>
            <a:off x="6806007" y="4644244"/>
            <a:ext cx="2230592" cy="816879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Overlay with NAA, Advance Area, Class-I Area, or Tribal Area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BC2FEDC-412A-45E4-A31C-B4C712D44CD0}"/>
              </a:ext>
            </a:extLst>
          </p:cNvPr>
          <p:cNvSpPr/>
          <p:nvPr/>
        </p:nvSpPr>
        <p:spPr bwMode="auto">
          <a:xfrm>
            <a:off x="6824554" y="2288295"/>
            <a:ext cx="2212043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 Major Point Emissions Sites/Data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B438583-84E3-4A75-A32F-75DC1E8F8F8A}"/>
              </a:ext>
            </a:extLst>
          </p:cNvPr>
          <p:cNvSpPr/>
          <p:nvPr/>
        </p:nvSpPr>
        <p:spPr bwMode="auto">
          <a:xfrm>
            <a:off x="6806006" y="1693414"/>
            <a:ext cx="2212043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 Monitoring Sites &amp; Trend Data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D812633-5E35-41AF-BDDA-6B8D31EE6D51}"/>
              </a:ext>
            </a:extLst>
          </p:cNvPr>
          <p:cNvSpPr/>
          <p:nvPr/>
        </p:nvSpPr>
        <p:spPr bwMode="auto">
          <a:xfrm>
            <a:off x="6824554" y="5545718"/>
            <a:ext cx="2193495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Query, Search, Filter &amp; Export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F0C8007F-DC9A-499C-94C8-5645F6BA012D}"/>
              </a:ext>
            </a:extLst>
          </p:cNvPr>
          <p:cNvSpPr/>
          <p:nvPr/>
        </p:nvSpPr>
        <p:spPr bwMode="auto">
          <a:xfrm>
            <a:off x="6826920" y="2878353"/>
            <a:ext cx="2187644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Source Category Emissions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46394D2-7D25-4F7A-A0A8-A3570821DBDB}"/>
              </a:ext>
            </a:extLst>
          </p:cNvPr>
          <p:cNvSpPr/>
          <p:nvPr/>
        </p:nvSpPr>
        <p:spPr bwMode="auto">
          <a:xfrm>
            <a:off x="6826919" y="3463609"/>
            <a:ext cx="2187645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Sector Emissions Summary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CDCAF75-39D1-4BE0-8E15-0C2641EB0AFE}"/>
              </a:ext>
            </a:extLst>
          </p:cNvPr>
          <p:cNvCxnSpPr>
            <a:cxnSpLocks/>
            <a:stCxn id="16" idx="3"/>
            <a:endCxn id="3" idx="4"/>
          </p:cNvCxnSpPr>
          <p:nvPr/>
        </p:nvCxnSpPr>
        <p:spPr bwMode="auto">
          <a:xfrm flipV="1">
            <a:off x="2691511" y="5230446"/>
            <a:ext cx="1917202" cy="115254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379B5555-BBCF-4ECE-BB9A-0BDE559C4C97}"/>
              </a:ext>
            </a:extLst>
          </p:cNvPr>
          <p:cNvCxnSpPr>
            <a:cxnSpLocks/>
            <a:stCxn id="3" idx="7"/>
            <a:endCxn id="33" idx="1"/>
          </p:cNvCxnSpPr>
          <p:nvPr/>
        </p:nvCxnSpPr>
        <p:spPr bwMode="auto">
          <a:xfrm flipV="1">
            <a:off x="5500372" y="1222057"/>
            <a:ext cx="1241253" cy="147344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0A42867D-D16B-4A8E-8F44-A5F2CAE7A118}"/>
              </a:ext>
            </a:extLst>
          </p:cNvPr>
          <p:cNvCxnSpPr>
            <a:cxnSpLocks/>
            <a:stCxn id="3" idx="6"/>
            <a:endCxn id="35" idx="1"/>
          </p:cNvCxnSpPr>
          <p:nvPr/>
        </p:nvCxnSpPr>
        <p:spPr bwMode="auto">
          <a:xfrm flipV="1">
            <a:off x="5869709" y="2550319"/>
            <a:ext cx="954845" cy="119519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6BB7CB14-2400-48F7-BE2D-0632B1E75266}"/>
              </a:ext>
            </a:extLst>
          </p:cNvPr>
          <p:cNvCxnSpPr>
            <a:cxnSpLocks/>
            <a:stCxn id="3" idx="6"/>
            <a:endCxn id="53" idx="1"/>
          </p:cNvCxnSpPr>
          <p:nvPr/>
        </p:nvCxnSpPr>
        <p:spPr bwMode="auto">
          <a:xfrm flipV="1">
            <a:off x="5869709" y="3140377"/>
            <a:ext cx="957211" cy="60513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FA3E744B-250D-41E7-996B-34CB686CFFAF}"/>
              </a:ext>
            </a:extLst>
          </p:cNvPr>
          <p:cNvCxnSpPr>
            <a:cxnSpLocks/>
            <a:stCxn id="3" idx="6"/>
            <a:endCxn id="54" idx="1"/>
          </p:cNvCxnSpPr>
          <p:nvPr/>
        </p:nvCxnSpPr>
        <p:spPr bwMode="auto">
          <a:xfrm flipV="1">
            <a:off x="5869709" y="3725633"/>
            <a:ext cx="957210" cy="1987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139B8C26-8158-49E7-B042-AD003C7CB957}"/>
              </a:ext>
            </a:extLst>
          </p:cNvPr>
          <p:cNvCxnSpPr>
            <a:cxnSpLocks/>
            <a:endCxn id="36" idx="1"/>
          </p:cNvCxnSpPr>
          <p:nvPr/>
        </p:nvCxnSpPr>
        <p:spPr bwMode="auto">
          <a:xfrm flipV="1">
            <a:off x="5758794" y="1955438"/>
            <a:ext cx="1047212" cy="114868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6812475-1695-4041-9FF3-AA463B62CF29}"/>
              </a:ext>
            </a:extLst>
          </p:cNvPr>
          <p:cNvCxnSpPr>
            <a:cxnSpLocks/>
            <a:stCxn id="3" idx="5"/>
            <a:endCxn id="34" idx="1"/>
          </p:cNvCxnSpPr>
          <p:nvPr/>
        </p:nvCxnSpPr>
        <p:spPr bwMode="auto">
          <a:xfrm>
            <a:off x="5500372" y="4795519"/>
            <a:ext cx="1305635" cy="25716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8A4DE4BC-D185-4945-8A53-202A07C38F47}"/>
              </a:ext>
            </a:extLst>
          </p:cNvPr>
          <p:cNvCxnSpPr>
            <a:cxnSpLocks/>
            <a:endCxn id="52" idx="1"/>
          </p:cNvCxnSpPr>
          <p:nvPr/>
        </p:nvCxnSpPr>
        <p:spPr bwMode="auto">
          <a:xfrm>
            <a:off x="5328261" y="4939571"/>
            <a:ext cx="1496293" cy="86817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8F71DF3F-E94C-4CBB-9456-F1FAB7390D4C}"/>
              </a:ext>
            </a:extLst>
          </p:cNvPr>
          <p:cNvSpPr/>
          <p:nvPr/>
        </p:nvSpPr>
        <p:spPr bwMode="auto">
          <a:xfrm>
            <a:off x="6818268" y="6162553"/>
            <a:ext cx="2193494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Proximity Screening Analysis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AF325B3A-6673-485A-827E-547DA95FF0F1}"/>
              </a:ext>
            </a:extLst>
          </p:cNvPr>
          <p:cNvCxnSpPr>
            <a:cxnSpLocks/>
            <a:endCxn id="160" idx="1"/>
          </p:cNvCxnSpPr>
          <p:nvPr/>
        </p:nvCxnSpPr>
        <p:spPr bwMode="auto">
          <a:xfrm>
            <a:off x="5064151" y="5118953"/>
            <a:ext cx="1754117" cy="130562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459ADE6F-D4B9-4913-84FE-D7F2DB4BA59E}"/>
              </a:ext>
            </a:extLst>
          </p:cNvPr>
          <p:cNvSpPr/>
          <p:nvPr/>
        </p:nvSpPr>
        <p:spPr bwMode="auto">
          <a:xfrm>
            <a:off x="6813965" y="4053467"/>
            <a:ext cx="2230592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 EJ/Demographic Indicators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6CA670C3-17F4-4C16-9E06-CD85EEE8749A}"/>
              </a:ext>
            </a:extLst>
          </p:cNvPr>
          <p:cNvCxnSpPr>
            <a:cxnSpLocks/>
            <a:endCxn id="175" idx="1"/>
          </p:cNvCxnSpPr>
          <p:nvPr/>
        </p:nvCxnSpPr>
        <p:spPr bwMode="auto">
          <a:xfrm flipV="1">
            <a:off x="5749443" y="4315491"/>
            <a:ext cx="1064522" cy="794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3ABF209A-D86A-4372-8C6B-8BF2C24098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9124" y="2268677"/>
            <a:ext cx="2923230" cy="20370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1D8C26F-EB99-4BE9-99C9-CA318D490B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1335" y="2759420"/>
            <a:ext cx="2945263" cy="205242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CAFB3EC-1B97-4E7E-BE18-E5386F1FB0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3529" y="3323942"/>
            <a:ext cx="2945188" cy="19390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47BE768-0E92-4769-AB2B-C50872210E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1163" y="3824272"/>
            <a:ext cx="2910861" cy="17365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28ABA08-FC70-47F0-8B8A-2E1B969458E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095" r="18169"/>
          <a:stretch/>
        </p:blipFill>
        <p:spPr>
          <a:xfrm>
            <a:off x="9183471" y="4281326"/>
            <a:ext cx="2952394" cy="15779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798A931-1C31-46F5-9564-F6024CA6F1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82324" y="4653150"/>
            <a:ext cx="2953541" cy="19505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1" name="图片 3">
            <a:extLst>
              <a:ext uri="{FF2B5EF4-FFF2-40B4-BE49-F238E27FC236}">
                <a16:creationId xmlns:a16="http://schemas.microsoft.com/office/drawing/2014/main" id="{0A6DC8F5-2167-499B-A7A0-E615E533E3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67745" y="4966148"/>
            <a:ext cx="2968120" cy="18835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8A358EB-E1B2-4526-92BC-E9737386BBEB}"/>
              </a:ext>
            </a:extLst>
          </p:cNvPr>
          <p:cNvCxnSpPr>
            <a:cxnSpLocks/>
            <a:stCxn id="33" idx="3"/>
            <a:endCxn id="190" idx="0"/>
          </p:cNvCxnSpPr>
          <p:nvPr/>
        </p:nvCxnSpPr>
        <p:spPr bwMode="auto">
          <a:xfrm flipV="1">
            <a:off x="9044557" y="771817"/>
            <a:ext cx="1601304" cy="4502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1AA9612-99E0-4155-B4D6-3B422F8665E1}"/>
              </a:ext>
            </a:extLst>
          </p:cNvPr>
          <p:cNvCxnSpPr>
            <a:cxnSpLocks/>
            <a:stCxn id="36" idx="3"/>
            <a:endCxn id="18" idx="0"/>
          </p:cNvCxnSpPr>
          <p:nvPr/>
        </p:nvCxnSpPr>
        <p:spPr bwMode="auto">
          <a:xfrm flipV="1">
            <a:off x="9018049" y="1161982"/>
            <a:ext cx="1628391" cy="7934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694B469-118A-4D5D-BC6E-4F0D2302B401}"/>
              </a:ext>
            </a:extLst>
          </p:cNvPr>
          <p:cNvCxnSpPr>
            <a:cxnSpLocks/>
            <a:stCxn id="35" idx="3"/>
          </p:cNvCxnSpPr>
          <p:nvPr/>
        </p:nvCxnSpPr>
        <p:spPr bwMode="auto">
          <a:xfrm flipV="1">
            <a:off x="9036597" y="1774476"/>
            <a:ext cx="1609997" cy="7758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7C80C3E-85A4-425E-B869-5049BA02847F}"/>
              </a:ext>
            </a:extLst>
          </p:cNvPr>
          <p:cNvCxnSpPr>
            <a:cxnSpLocks/>
            <a:stCxn id="35" idx="3"/>
            <a:endCxn id="30" idx="0"/>
          </p:cNvCxnSpPr>
          <p:nvPr/>
        </p:nvCxnSpPr>
        <p:spPr bwMode="auto">
          <a:xfrm flipV="1">
            <a:off x="9036597" y="2268677"/>
            <a:ext cx="1624142" cy="28164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EF5BA4D-B765-4658-A188-4BCE0D6B54C2}"/>
              </a:ext>
            </a:extLst>
          </p:cNvPr>
          <p:cNvCxnSpPr>
            <a:cxnSpLocks/>
            <a:stCxn id="53" idx="3"/>
            <a:endCxn id="32" idx="0"/>
          </p:cNvCxnSpPr>
          <p:nvPr/>
        </p:nvCxnSpPr>
        <p:spPr bwMode="auto">
          <a:xfrm flipV="1">
            <a:off x="9014564" y="2759420"/>
            <a:ext cx="1649403" cy="3809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17AA477-BF8F-406F-965A-A1B07C382D21}"/>
              </a:ext>
            </a:extLst>
          </p:cNvPr>
          <p:cNvCxnSpPr>
            <a:cxnSpLocks/>
            <a:stCxn id="175" idx="3"/>
            <a:endCxn id="40" idx="0"/>
          </p:cNvCxnSpPr>
          <p:nvPr/>
        </p:nvCxnSpPr>
        <p:spPr bwMode="auto">
          <a:xfrm flipV="1">
            <a:off x="9044557" y="3824272"/>
            <a:ext cx="1602037" cy="49121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2DB70588-F6DA-4A7D-BC76-49440C5C51CD}"/>
              </a:ext>
            </a:extLst>
          </p:cNvPr>
          <p:cNvCxnSpPr>
            <a:cxnSpLocks/>
            <a:stCxn id="54" idx="3"/>
            <a:endCxn id="38" idx="0"/>
          </p:cNvCxnSpPr>
          <p:nvPr/>
        </p:nvCxnSpPr>
        <p:spPr bwMode="auto">
          <a:xfrm flipV="1">
            <a:off x="9014564" y="3323942"/>
            <a:ext cx="1651559" cy="40169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00895B9-C28D-48B3-99BD-2C2D6030D2F4}"/>
              </a:ext>
            </a:extLst>
          </p:cNvPr>
          <p:cNvCxnSpPr>
            <a:cxnSpLocks/>
            <a:stCxn id="34" idx="3"/>
            <a:endCxn id="42" idx="0"/>
          </p:cNvCxnSpPr>
          <p:nvPr/>
        </p:nvCxnSpPr>
        <p:spPr bwMode="auto">
          <a:xfrm flipV="1">
            <a:off x="9036599" y="4281326"/>
            <a:ext cx="1623069" cy="7713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B229CF96-ECD5-4253-9AB7-D7D7B724128D}"/>
              </a:ext>
            </a:extLst>
          </p:cNvPr>
          <p:cNvCxnSpPr>
            <a:cxnSpLocks/>
            <a:stCxn id="52" idx="3"/>
            <a:endCxn id="44" idx="0"/>
          </p:cNvCxnSpPr>
          <p:nvPr/>
        </p:nvCxnSpPr>
        <p:spPr bwMode="auto">
          <a:xfrm flipV="1">
            <a:off x="9018049" y="4653150"/>
            <a:ext cx="1641046" cy="11545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A2983F7A-96F0-4B48-A9FD-84EBFB2DCC40}"/>
              </a:ext>
            </a:extLst>
          </p:cNvPr>
          <p:cNvCxnSpPr>
            <a:cxnSpLocks/>
            <a:stCxn id="160" idx="3"/>
            <a:endCxn id="61" idx="0"/>
          </p:cNvCxnSpPr>
          <p:nvPr/>
        </p:nvCxnSpPr>
        <p:spPr bwMode="auto">
          <a:xfrm flipV="1">
            <a:off x="9011762" y="4966148"/>
            <a:ext cx="1640043" cy="145842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3C122D43-4D31-40C3-9404-51FC964BA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49" t="81599" r="63054" b="4173"/>
          <a:stretch/>
        </p:blipFill>
        <p:spPr>
          <a:xfrm>
            <a:off x="4086968" y="4075779"/>
            <a:ext cx="960480" cy="96174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539D0-243F-4E5E-9FC3-727A8A8CF444}"/>
              </a:ext>
            </a:extLst>
          </p:cNvPr>
          <p:cNvSpPr txBox="1"/>
          <p:nvPr/>
        </p:nvSpPr>
        <p:spPr>
          <a:xfrm>
            <a:off x="3328817" y="3145187"/>
            <a:ext cx="2577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Arial Black" panose="020B0A04020102020204" pitchFamily="34" charset="0"/>
              </a:rPr>
              <a:t>N</a:t>
            </a:r>
            <a:r>
              <a:rPr lang="en-US" sz="4800" b="1" dirty="0">
                <a:latin typeface="Arial Black" panose="020B0A04020102020204" pitchFamily="34" charset="0"/>
              </a:rPr>
              <a:t>E</a:t>
            </a:r>
            <a:r>
              <a:rPr lang="en-US" sz="4800" b="1" dirty="0">
                <a:solidFill>
                  <a:srgbClr val="0000FF"/>
                </a:solidFill>
                <a:latin typeface="Arial Black" panose="020B0A04020102020204" pitchFamily="34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U</a:t>
            </a:r>
            <a:r>
              <a:rPr lang="en-US" sz="4800" b="1" dirty="0">
                <a:solidFill>
                  <a:srgbClr val="33CC33"/>
                </a:solidFill>
                <a:latin typeface="Arial Black" panose="020B0A04020102020204" pitchFamily="34" charset="0"/>
              </a:rPr>
              <a:t>S</a:t>
            </a:r>
          </a:p>
        </p:txBody>
      </p:sp>
      <p:sp>
        <p:nvSpPr>
          <p:cNvPr id="59" name="Slide Number Placeholder 1">
            <a:extLst>
              <a:ext uri="{FF2B5EF4-FFF2-40B4-BE49-F238E27FC236}">
                <a16:creationId xmlns:a16="http://schemas.microsoft.com/office/drawing/2014/main" id="{E5F90B97-83F3-4179-8098-8BCD44C938CC}"/>
              </a:ext>
            </a:extLst>
          </p:cNvPr>
          <p:cNvSpPr txBox="1">
            <a:spLocks/>
          </p:cNvSpPr>
          <p:nvPr/>
        </p:nvSpPr>
        <p:spPr>
          <a:xfrm>
            <a:off x="-1" y="6504037"/>
            <a:ext cx="342275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1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E18DB-F2D3-495F-983E-A00172B0B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7" y="936999"/>
            <a:ext cx="11108266" cy="5879687"/>
          </a:xfrm>
        </p:spPr>
        <p:txBody>
          <a:bodyPr numCol="2">
            <a:normAutofit fontScale="92500" lnSpcReduction="20000"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9/25/2020– AQAD &amp; HEID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11/3/2020 – MP Team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11/4/2020 – Air Toxics Group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12/10/2020 – AQPD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1/25/2021 – OID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1/28/2021 – SPPD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2/1/2021 – Peter/SMT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4/12/2021 – HEID &amp; AQAD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5/17/2021 – Peter/SMT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5/24/2021 – MP Team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6/29/2021 – ORD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7/12/2021– HEID &amp; AQAD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7/19/2021 –  OID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8/10/2021– OAP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8/26/2021 – OAR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8/27/2021 - OP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8/30/2021 – OEJ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8/30/2021 - Region 4/Louisville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9/7/2021 – RO ADDs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9/20/2021 – OAR Demo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10/14/2021 – OP/NCEE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11/2/2021 – RO APMs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11/8/2021- RO APMs Demo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11/16/2021 – R1 (RARE) Project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11/28/2021 – AQAD All-Hands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11/23/2021 – R3 NEXUS Beta Testers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2/15/22 – AQPD (NSRG, OPG &amp; SLPG)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2/17/22 – AT Strategy Mgmt &amp; Mitigation Team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3/15/22 – OID (CTPG)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1800" b="0" dirty="0"/>
              <a:t>4/26/22 – EPA NEXUS Beta Testing Team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1800" b="0" dirty="0"/>
              <a:t>4/28/22 – AQAD (AAMG)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1800" b="0" dirty="0"/>
              <a:t>5/3/22 – HEID &amp; AQAD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1800" b="0" dirty="0"/>
              <a:t>5/4/22 – Air Toxics Data Analysis Team 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1800" b="0" dirty="0"/>
              <a:t>5/10/22 – ADVANCE Workgroup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1800" b="0" dirty="0"/>
              <a:t>5/26/22 - OAP/CCD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1800" b="0" dirty="0"/>
              <a:t>6/15/22 – Regional Ambient Air Monitoring 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1800" b="0" dirty="0"/>
              <a:t>6/23/22 – SPPD All-Hands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1800" b="0" dirty="0"/>
              <a:t>7/21/22 – EJ in Rulemaking Comm. Of Practice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8/15/22 – OGC &amp; ECRCO – Title 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8/16/22 – Pre-brief for HEID &amp; AQAD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8/17/22 – Peter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8/22/22 – OID/CTPG – Liz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9/6/22 – RO APMs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TBD –MJOs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9950C2-70E9-4CB3-98A0-2D3C247F7019}"/>
              </a:ext>
            </a:extLst>
          </p:cNvPr>
          <p:cNvSpPr txBox="1">
            <a:spLocks/>
          </p:cNvSpPr>
          <p:nvPr/>
        </p:nvSpPr>
        <p:spPr bwMode="auto">
          <a:xfrm>
            <a:off x="1015999" y="41314"/>
            <a:ext cx="9454995" cy="66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r>
              <a:rPr lang="en-US" sz="3600" b="1" kern="0" dirty="0">
                <a:solidFill>
                  <a:srgbClr val="FFFF00"/>
                </a:solidFill>
              </a:rPr>
              <a:t>NEXUS: </a:t>
            </a:r>
            <a:r>
              <a:rPr lang="en-US" sz="3600" b="1" kern="0" dirty="0">
                <a:solidFill>
                  <a:schemeClr val="bg1"/>
                </a:solidFill>
              </a:rPr>
              <a:t>Briefings and Demos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CB07C14-0C22-4F45-B531-7286D3CF1553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777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59950C2-70E9-4CB3-98A0-2D3C247F7019}"/>
              </a:ext>
            </a:extLst>
          </p:cNvPr>
          <p:cNvSpPr txBox="1">
            <a:spLocks/>
          </p:cNvSpPr>
          <p:nvPr/>
        </p:nvSpPr>
        <p:spPr bwMode="auto">
          <a:xfrm>
            <a:off x="129551" y="41314"/>
            <a:ext cx="11966969" cy="66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r>
              <a:rPr lang="en-US" sz="3600" b="1" kern="0" dirty="0">
                <a:solidFill>
                  <a:srgbClr val="FFFF00"/>
                </a:solidFill>
              </a:rPr>
              <a:t>NEXUS: </a:t>
            </a:r>
            <a:r>
              <a:rPr lang="en-US" sz="3600" b="1" kern="0" dirty="0">
                <a:solidFill>
                  <a:schemeClr val="bg1"/>
                </a:solidFill>
              </a:rPr>
              <a:t>Feedback from Briefings &amp; Demos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0E1A33-2E4F-4C16-8A9E-256CB7BE009F}"/>
              </a:ext>
            </a:extLst>
          </p:cNvPr>
          <p:cNvSpPr txBox="1"/>
          <p:nvPr/>
        </p:nvSpPr>
        <p:spPr>
          <a:xfrm flipH="1">
            <a:off x="666157" y="1109724"/>
            <a:ext cx="2634583" cy="1634490"/>
          </a:xfrm>
          <a:prstGeom prst="wedgeRoundRectCallout">
            <a:avLst>
              <a:gd name="adj1" fmla="val 943"/>
              <a:gd name="adj2" fmla="val 105030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“Fascinating… phenomenal… I’m blown away!”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- Caroline Freeman (R4 ADD)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844626-C900-45D6-865F-C2F28DBAD03C}"/>
              </a:ext>
            </a:extLst>
          </p:cNvPr>
          <p:cNvSpPr txBox="1"/>
          <p:nvPr/>
        </p:nvSpPr>
        <p:spPr>
          <a:xfrm>
            <a:off x="4529034" y="4245451"/>
            <a:ext cx="2634582" cy="2247424"/>
          </a:xfrm>
          <a:prstGeom prst="wedgeRoundRectCallout">
            <a:avLst>
              <a:gd name="adj1" fmla="val -54971"/>
              <a:gd name="adj2" fmla="val -76506"/>
              <a:gd name="adj3" fmla="val 16667"/>
            </a:avLst>
          </a:prstGeom>
          <a:solidFill>
            <a:srgbClr val="FFFFBD"/>
          </a:solidFill>
          <a:ln w="508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“Breathtaking… incredibly powerful… I feel like we discovered nuclear fusion!”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- Joe Goffman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(OAR Acting AA)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CB07C14-0C22-4F45-B531-7286D3CF1553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CB9A7C-2B21-4A54-858B-1238FB0E58D1}"/>
              </a:ext>
            </a:extLst>
          </p:cNvPr>
          <p:cNvSpPr txBox="1"/>
          <p:nvPr/>
        </p:nvSpPr>
        <p:spPr>
          <a:xfrm>
            <a:off x="3696424" y="1109724"/>
            <a:ext cx="4097866" cy="1940957"/>
          </a:xfrm>
          <a:prstGeom prst="wedgeRoundRectCallout">
            <a:avLst>
              <a:gd name="adj1" fmla="val 15479"/>
              <a:gd name="adj2" fmla="val 95455"/>
              <a:gd name="adj3" fmla="val 16667"/>
            </a:avLst>
          </a:prstGeom>
          <a:solidFill>
            <a:srgbClr val="A3E7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“The R3 air program has evaluated 18 web tools … NEXUS overall has been the most useful to our air program”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- Cynthia Stahl, PhD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(R3 Integrated Assessment Analyst)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B82C23-A3B9-425E-8D29-38976E5A1A5A}"/>
              </a:ext>
            </a:extLst>
          </p:cNvPr>
          <p:cNvSpPr txBox="1"/>
          <p:nvPr/>
        </p:nvSpPr>
        <p:spPr>
          <a:xfrm>
            <a:off x="348111" y="4388031"/>
            <a:ext cx="3310610" cy="2247424"/>
          </a:xfrm>
          <a:prstGeom prst="wedgeRoundRectCallout">
            <a:avLst>
              <a:gd name="adj1" fmla="val 33521"/>
              <a:gd name="adj2" fmla="val -85719"/>
              <a:gd name="adj3" fmla="val 16667"/>
            </a:avLst>
          </a:prstGeom>
          <a:solidFill>
            <a:srgbClr val="CCE9AD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“Dr. Nance [R6 RA] will be thrilled with the NEXUS tool and excited with its capabilities.”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- Fran Verhalen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(recently retired R6 Monitoring Section Chief)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8C89CE-1519-463B-B41F-71C510597249}"/>
              </a:ext>
            </a:extLst>
          </p:cNvPr>
          <p:cNvSpPr txBox="1"/>
          <p:nvPr/>
        </p:nvSpPr>
        <p:spPr>
          <a:xfrm>
            <a:off x="8680549" y="1034115"/>
            <a:ext cx="2755701" cy="2835354"/>
          </a:xfrm>
          <a:prstGeom prst="wedgeRoundRectCallout">
            <a:avLst>
              <a:gd name="adj1" fmla="val -84651"/>
              <a:gd name="adj2" fmla="val 40360"/>
              <a:gd name="adj3" fmla="val 16667"/>
            </a:avLst>
          </a:prstGeom>
          <a:solidFill>
            <a:srgbClr val="A7FFC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“Your presentation of the NEXUS tool was absolutely awesome!!! … The NEXUS tool looks very promising”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- Osmond Lindo (OAPPS Lead Economist)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3AF699-7D03-4CDC-80A8-31C0513FAF9B}"/>
              </a:ext>
            </a:extLst>
          </p:cNvPr>
          <p:cNvSpPr txBox="1"/>
          <p:nvPr/>
        </p:nvSpPr>
        <p:spPr>
          <a:xfrm>
            <a:off x="8317774" y="4113026"/>
            <a:ext cx="3481249" cy="2553891"/>
          </a:xfrm>
          <a:prstGeom prst="wedgeRoundRectCallout">
            <a:avLst>
              <a:gd name="adj1" fmla="val -85579"/>
              <a:gd name="adj2" fmla="val -56163"/>
              <a:gd name="adj3" fmla="val 16667"/>
            </a:avLst>
          </a:prstGeom>
          <a:solidFill>
            <a:srgbClr val="BAD4D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“The tool is well designed and provides a wealth of information that is useful for evaluating air quality impacts in local communities”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- Rick Gillam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(R4 Air Modeling Team Lead)</a:t>
            </a:r>
          </a:p>
        </p:txBody>
      </p:sp>
    </p:spTree>
    <p:extLst>
      <p:ext uri="{BB962C8B-B14F-4D97-AF65-F5344CB8AC3E}">
        <p14:creationId xmlns:p14="http://schemas.microsoft.com/office/powerpoint/2010/main" val="2725864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0E861-DC41-4029-A2F0-E46AD2C3E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40"/>
            <a:ext cx="12192000" cy="66910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NEXUS</a:t>
            </a:r>
            <a:r>
              <a:rPr lang="en-US" dirty="0"/>
              <a:t> 		   &amp; 	   	EJSCREEN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D04D3AD-E091-40DC-AAC7-0486551A011D}"/>
              </a:ext>
            </a:extLst>
          </p:cNvPr>
          <p:cNvSpPr/>
          <p:nvPr/>
        </p:nvSpPr>
        <p:spPr bwMode="auto">
          <a:xfrm>
            <a:off x="79451" y="840509"/>
            <a:ext cx="7819644" cy="5946051"/>
          </a:xfrm>
          <a:prstGeom prst="ellipse">
            <a:avLst/>
          </a:prstGeom>
          <a:solidFill>
            <a:schemeClr val="tx2">
              <a:lumMod val="60000"/>
              <a:lumOff val="40000"/>
              <a:alpha val="32157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708EF01-0DF9-4149-9194-A4E81E3BED5B}"/>
              </a:ext>
            </a:extLst>
          </p:cNvPr>
          <p:cNvSpPr/>
          <p:nvPr/>
        </p:nvSpPr>
        <p:spPr bwMode="auto">
          <a:xfrm>
            <a:off x="3989273" y="892311"/>
            <a:ext cx="7819644" cy="5946051"/>
          </a:xfrm>
          <a:prstGeom prst="ellipse">
            <a:avLst/>
          </a:prstGeom>
          <a:solidFill>
            <a:schemeClr val="accent2">
              <a:lumMod val="75000"/>
              <a:alpha val="2902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20F141-CD52-492C-8A03-0C1AABD45A94}"/>
              </a:ext>
            </a:extLst>
          </p:cNvPr>
          <p:cNvSpPr txBox="1"/>
          <p:nvPr/>
        </p:nvSpPr>
        <p:spPr>
          <a:xfrm>
            <a:off x="4995169" y="1833235"/>
            <a:ext cx="31160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EJ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Tribal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Nonattainment Areas</a:t>
            </a:r>
          </a:p>
          <a:p>
            <a:pPr marL="0" lvl="2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Environmental Indicators*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NATA Respiratory HI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NATA Cancer Risk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NATA Diesel PM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Ozone Model Concentrations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sz="1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Model Concentrations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Demographic Indicators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People of Color Population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Less Than HS Educated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Low Income Population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Linguistically Isolated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Demographic Index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Under Age 5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Over Age 64</a:t>
            </a:r>
          </a:p>
          <a:p>
            <a:pPr marL="0" lvl="2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679153-4BB4-46A5-8082-5C56A450AF42}"/>
              </a:ext>
            </a:extLst>
          </p:cNvPr>
          <p:cNvSpPr/>
          <p:nvPr/>
        </p:nvSpPr>
        <p:spPr>
          <a:xfrm>
            <a:off x="9678443" y="2211818"/>
            <a:ext cx="27950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2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0F007D-A60D-4AE7-8372-3E65136B7FE6}"/>
              </a:ext>
            </a:extLst>
          </p:cNvPr>
          <p:cNvSpPr/>
          <p:nvPr/>
        </p:nvSpPr>
        <p:spPr>
          <a:xfrm>
            <a:off x="7899095" y="1210258"/>
            <a:ext cx="6096000" cy="50475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/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EJ Layers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Hazardous waste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EJ Grants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Water features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Places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Schools &amp; Parks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Transportation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Boundaries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Prisons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Public Housing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Subsidized Housing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Sites reporting to the EPA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Superfund (NPL)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RSEI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Environmental Indicators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Wastewater Discharge Indicator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Hazardous Waste Proximity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Superfund Proximity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Lead Paint Indicator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Traffic Proximity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RMP Proximity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321584-E9EE-48CE-AC07-7A3D98EB929D}"/>
              </a:ext>
            </a:extLst>
          </p:cNvPr>
          <p:cNvSpPr txBox="1"/>
          <p:nvPr/>
        </p:nvSpPr>
        <p:spPr>
          <a:xfrm>
            <a:off x="1211760" y="2313526"/>
            <a:ext cx="293651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Ozone and PM</a:t>
            </a:r>
            <a:r>
              <a:rPr lang="en-US" sz="1400" u="sng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Emissions and source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Risk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Monitoring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Air Toxics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Emissions and source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Modeled concentration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Risk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Monitoring data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GHG emissions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A1CB3D-E36B-4042-AFA9-AD56B7ACF5D1}"/>
              </a:ext>
            </a:extLst>
          </p:cNvPr>
          <p:cNvSpPr/>
          <p:nvPr/>
        </p:nvSpPr>
        <p:spPr>
          <a:xfrm>
            <a:off x="4577622" y="6440130"/>
            <a:ext cx="34275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*Provided to OEJ by OAQPS (AQAD &amp; HEID)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453A7EEF-68B3-4791-9A8A-B9F4D82184CB}"/>
              </a:ext>
            </a:extLst>
          </p:cNvPr>
          <p:cNvSpPr txBox="1">
            <a:spLocks/>
          </p:cNvSpPr>
          <p:nvPr/>
        </p:nvSpPr>
        <p:spPr>
          <a:xfrm>
            <a:off x="10058400" y="650041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213604"/>
      </p:ext>
    </p:extLst>
  </p:cSld>
  <p:clrMapOvr>
    <a:masterClrMapping/>
  </p:clrMapOvr>
</p:sld>
</file>

<file path=ppt/theme/theme1.xml><?xml version="1.0" encoding="utf-8"?>
<a:theme xmlns:a="http://schemas.openxmlformats.org/drawingml/2006/main" name="2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EMPA课题组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?mso-contentType ?>
<SharedContentType xmlns="Microsoft.SharePoint.Taxonomy.ContentTypeSync" SourceId="29f62856-1543-49d4-a736-4569d363f533" ContentTypeId="0x0101" PreviousValue="false"/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2020-02-04T20:55:02+00:00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  <Records_x0020_Status xmlns="5c1deef3-b27c-4e9a-b0d4-9d092d100f42">Pending</Records_x0020_Status>
    <Records_x0020_Date xmlns="5c1deef3-b27c-4e9a-b0d4-9d092d100f42" xsi:nil="true"/>
  </documentManagement>
</p:properties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33DF587F59774D9C67ADFC24F1D322" ma:contentTypeVersion="33" ma:contentTypeDescription="Create a new document." ma:contentTypeScope="" ma:versionID="fbf46d7541001571ac6bd3bb41dfdc87">
  <xsd:schema xmlns:xsd="http://www.w3.org/2001/XMLSchema" xmlns:xs="http://www.w3.org/2001/XMLSchema" xmlns:p="http://schemas.microsoft.com/office/2006/metadata/properties" xmlns:ns1="http://schemas.microsoft.com/sharepoint/v3" xmlns:ns3="4ffa91fb-a0ff-4ac5-b2db-65c790d184a4" xmlns:ns4="http://schemas.microsoft.com/sharepoint.v3" xmlns:ns5="http://schemas.microsoft.com/sharepoint/v3/fields" xmlns:ns6="5c1deef3-b27c-4e9a-b0d4-9d092d100f42" xmlns:ns7="6290be6a-0c37-488c-89d7-fa04eb7489f1" targetNamespace="http://schemas.microsoft.com/office/2006/metadata/properties" ma:root="true" ma:fieldsID="fe9ff65563307d44a935b2ab0c1a934c" ns1:_="" ns3:_="" ns4:_="" ns5:_="" ns6:_="" ns7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5c1deef3-b27c-4e9a-b0d4-9d092d100f42"/>
    <xsd:import namespace="6290be6a-0c37-488c-89d7-fa04eb7489f1"/>
    <xsd:element name="properties">
      <xsd:complexType>
        <xsd:sequence>
          <xsd:element name="documentManagement">
            <xsd:complexType>
              <xsd:all>
                <xsd:element ref="ns3:Document_x0020_Creation_x0020_Date" minOccurs="0"/>
                <xsd:element ref="ns3:Creator" minOccurs="0"/>
                <xsd:element ref="ns3:EPA_x0020_Office" minOccurs="0"/>
                <xsd:element ref="ns3:Record" minOccurs="0"/>
                <xsd:element ref="ns4:CategoryDescription" minOccurs="0"/>
                <xsd:element ref="ns3:Identifier" minOccurs="0"/>
                <xsd:element ref="ns3:EPA_x0020_Contributor" minOccurs="0"/>
                <xsd:element ref="ns3:External_x0020_Contributor" minOccurs="0"/>
                <xsd:element ref="ns5:_Coverage" minOccurs="0"/>
                <xsd:element ref="ns3:EPA_x0020_Related_x0020_Documents" minOccurs="0"/>
                <xsd:element ref="ns5:_Source" minOccurs="0"/>
                <xsd:element ref="ns3:Rights" minOccurs="0"/>
                <xsd:element ref="ns1:Language" minOccurs="0"/>
                <xsd:element ref="ns3:j747ac98061d40f0aa7bd47e1db5675d" minOccurs="0"/>
                <xsd:element ref="ns3:TaxKeywordTaxHTField" minOccurs="0"/>
                <xsd:element ref="ns3:TaxCatchAllLabel" minOccurs="0"/>
                <xsd:element ref="ns3:TaxCatchAll" minOccurs="0"/>
                <xsd:element ref="ns6:SharedWithUsers" minOccurs="0"/>
                <xsd:element ref="ns6:SharedWithDetails" minOccurs="0"/>
                <xsd:element ref="ns6:SharingHintHash" minOccurs="0"/>
                <xsd:element ref="ns7:MediaServiceMetadata" minOccurs="0"/>
                <xsd:element ref="ns7:MediaServiceFastMetadata" minOccurs="0"/>
                <xsd:element ref="ns6:Records_x0020_Status" minOccurs="0"/>
                <xsd:element ref="ns6:Records_x0020_Date" minOccurs="0"/>
                <xsd:element ref="ns7:MediaServiceAutoTags" minOccurs="0"/>
                <xsd:element ref="ns7:MediaServiceOCR" minOccurs="0"/>
                <xsd:element ref="ns7:MediaServiceDateTaken" minOccurs="0"/>
                <xsd:element ref="ns7:MediaServiceEventHashCode" minOccurs="0"/>
                <xsd:element ref="ns7:MediaServiceGenerationTime" minOccurs="0"/>
                <xsd:element ref="ns7:MediaServiceAutoKeyPoints" minOccurs="0"/>
                <xsd:element ref="ns7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c736e54-6a72-46ad-9c00-592f3cec1e75}" ma:internalName="TaxCatchAllLabel" ma:readOnly="true" ma:showField="CatchAllDataLabel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c736e54-6a72-46ad-9c00-592f3cec1e75}" ma:internalName="TaxCatchAll" ma:showField="CatchAllData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1deef3-b27c-4e9a-b0d4-9d092d100f42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Sharing Hint Hash" ma:description="" ma:internalName="SharingHintHash" ma:readOnly="true">
      <xsd:simpleType>
        <xsd:restriction base="dms:Text"/>
      </xsd:simpleType>
    </xsd:element>
    <xsd:element name="Records_x0020_Status" ma:index="33" nillable="true" ma:displayName="Records Status" ma:default="Pending" ma:internalName="Records_x0020_Status">
      <xsd:simpleType>
        <xsd:restriction base="dms:Text"/>
      </xsd:simpleType>
    </xsd:element>
    <xsd:element name="Records_x0020_Date" ma:index="34" nillable="true" ma:displayName="Records Date" ma:hidden="true" ma:internalName="Records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0be6a-0c37-488c-89d7-fa04eb7489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35" nillable="true" ma:displayName="MediaServiceAutoTags" ma:internalName="MediaServiceAutoTags" ma:readOnly="true">
      <xsd:simpleType>
        <xsd:restriction base="dms:Text"/>
      </xsd:simpleType>
    </xsd:element>
    <xsd:element name="MediaServiceOCR" ma:index="3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7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21145378-1CB6-468B-A52F-C7B70C0D9746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27F44FBE-2015-4FDA-8400-B9BE1887AB0D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9A2D0A3F-69D1-465C-A763-965A3B8049B5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76D3AC16-981A-46DB-8831-4A58C7D60C91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3D5F0350-8B9A-4E69-A14A-C1E48E4AD082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8D245109-56E6-4F15-A32D-39887DB53FC2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A662AB01-355C-4085-A9B6-5B211CAF778B}">
  <ds:schemaRefs>
    <ds:schemaRef ds:uri="Microsoft.SharePoint.Taxonomy.ContentTypeSync"/>
  </ds:schemaRefs>
</ds:datastoreItem>
</file>

<file path=customXml/itemProps16.xml><?xml version="1.0" encoding="utf-8"?>
<ds:datastoreItem xmlns:ds="http://schemas.openxmlformats.org/officeDocument/2006/customXml" ds:itemID="{A136C410-5D59-45D6-9D03-3CE2CAB4D836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3BDDB063-64F9-436E-8E08-D6099D632DFA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72A06C5E-7096-4965-971D-5F1E1C66263F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D2B4DD59-EC09-4CE6-ADD5-1B8014EE84FD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5225635A-0470-4E63-B79B-6145D32D8170}">
  <ds:schemaRefs>
    <ds:schemaRef ds:uri="http://schemas.microsoft.com/sharepoint/v3/contenttype/forms"/>
  </ds:schemaRefs>
</ds:datastoreItem>
</file>

<file path=customXml/itemProps20.xml><?xml version="1.0" encoding="utf-8"?>
<ds:datastoreItem xmlns:ds="http://schemas.openxmlformats.org/officeDocument/2006/customXml" ds:itemID="{61A6E0D0-DF25-41E1-849F-4E7E9FBDD1A9}">
  <ds:schemaRefs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5c1deef3-b27c-4e9a-b0d4-9d092d100f42"/>
    <ds:schemaRef ds:uri="http://schemas.microsoft.com/office/2006/metadata/properties"/>
    <ds:schemaRef ds:uri="http://purl.org/dc/dcmitype/"/>
    <ds:schemaRef ds:uri="http://www.w3.org/XML/1998/namespace"/>
    <ds:schemaRef ds:uri="http://purl.org/dc/elements/1.1/"/>
    <ds:schemaRef ds:uri="http://purl.org/dc/terms/"/>
    <ds:schemaRef ds:uri="6290be6a-0c37-488c-89d7-fa04eb7489f1"/>
    <ds:schemaRef ds:uri="http://schemas.microsoft.com/sharepoint/v3/fields"/>
    <ds:schemaRef ds:uri="http://schemas.microsoft.com/sharepoint.v3"/>
    <ds:schemaRef ds:uri="4ffa91fb-a0ff-4ac5-b2db-65c790d184a4"/>
    <ds:schemaRef ds:uri="http://schemas.microsoft.com/sharepoint/v3"/>
  </ds:schemaRefs>
</ds:datastoreItem>
</file>

<file path=customXml/itemProps21.xml><?xml version="1.0" encoding="utf-8"?>
<ds:datastoreItem xmlns:ds="http://schemas.openxmlformats.org/officeDocument/2006/customXml" ds:itemID="{82D67E67-560B-4CC4-8072-725899C6A2C8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B45B020A-ED9C-4C9D-97A3-5A44AD5A699F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46870A26-E9C1-4A0E-94DB-0E579E95E976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05EEFC2A-E018-4F40-8EA9-6DAD8B10694F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EA2C2A64-B21A-46FE-825D-E9915562D0D7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71C17364-84F1-4A4D-8D25-10A704D51633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6656AB6D-41EA-4FF7-A50A-C43EC880E1D6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630A2CFA-184F-4606-9B52-57D8DA7BA2C1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977BB35C-B0B0-43F8-B8E9-01272EF377FC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3C82BDDC-4EF6-4B41-A9A0-4A18F0779151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E06F695E-7DAD-40CD-97ED-896167376D94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72F1E77C-751E-4170-BEA2-09A8AC38D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5c1deef3-b27c-4e9a-b0d4-9d092d100f42"/>
    <ds:schemaRef ds:uri="6290be6a-0c37-488c-89d7-fa04eb7489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7.xml><?xml version="1.0" encoding="utf-8"?>
<ds:datastoreItem xmlns:ds="http://schemas.openxmlformats.org/officeDocument/2006/customXml" ds:itemID="{3CEC331A-B5C3-4C3E-BA9F-FCED4B097622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519F028B-7508-4C9A-98E6-5BF50E578476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51E06045-3771-42B6-8E2F-19C3A7489842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74602</TotalTime>
  <Words>3449</Words>
  <Application>Microsoft Office PowerPoint</Application>
  <PresentationFormat>Widescreen</PresentationFormat>
  <Paragraphs>480</Paragraphs>
  <Slides>48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微软雅黑</vt:lpstr>
      <vt:lpstr>黑体</vt:lpstr>
      <vt:lpstr>Arial</vt:lpstr>
      <vt:lpstr>Arial Black</vt:lpstr>
      <vt:lpstr>Calibri</vt:lpstr>
      <vt:lpstr>Courier New</vt:lpstr>
      <vt:lpstr>Times New Roman</vt:lpstr>
      <vt:lpstr>Wingdings</vt:lpstr>
      <vt:lpstr>2_EMPA课题组模板</vt:lpstr>
      <vt:lpstr>3_EMPA课题组模板</vt:lpstr>
      <vt:lpstr>4_EMPA课题组模板</vt:lpstr>
      <vt:lpstr>“NEXUS” Multi-Pollutant Advanced Screening Tool Title VI Briefing for OGC/ECRCO</vt:lpstr>
      <vt:lpstr>Multi-Pollutant Team Members</vt:lpstr>
      <vt:lpstr>PowerPoint Presentation</vt:lpstr>
      <vt:lpstr>PowerPoint Presentation</vt:lpstr>
      <vt:lpstr>NEXUS: Background</vt:lpstr>
      <vt:lpstr>NEXUS: Data Inputs and Major Functions</vt:lpstr>
      <vt:lpstr>PowerPoint Presentation</vt:lpstr>
      <vt:lpstr>PowerPoint Presentation</vt:lpstr>
      <vt:lpstr>NEXUS      &amp;      EJSCREEN</vt:lpstr>
      <vt:lpstr>PowerPoint Presentation</vt:lpstr>
      <vt:lpstr>“NEXUS 3.0” Live Demo</vt:lpstr>
      <vt:lpstr>“NEXUS 3.2”Beta Release Version:   Quick Tutorial</vt:lpstr>
      <vt:lpstr>NEXUS Tool: Installation</vt:lpstr>
      <vt:lpstr>NEXUS Tool: On-line User’s Manual</vt:lpstr>
      <vt:lpstr>NEXUS Tool: Data Viewer Module</vt:lpstr>
      <vt:lpstr>Data Viewer: “Apply” New Selections</vt:lpstr>
      <vt:lpstr>NEXUS Update: EJ/Demographics Metric and Data</vt:lpstr>
      <vt:lpstr>Data Viewer: “Reset” New Selections</vt:lpstr>
      <vt:lpstr>Data Viewer Module: Map Layers menu</vt:lpstr>
      <vt:lpstr>Data Viewer Module: Configure Base Map &amp; Color</vt:lpstr>
      <vt:lpstr>Data Viewer Module: MP Risk Ranking</vt:lpstr>
      <vt:lpstr>Data Viewer: “Region Selection”</vt:lpstr>
      <vt:lpstr>Data Viewer: Select EPA Region/State/CBSA</vt:lpstr>
      <vt:lpstr>Data Viewer: Major Emission Sources</vt:lpstr>
      <vt:lpstr>Data Viewer: Major Emission Sources</vt:lpstr>
      <vt:lpstr>Data Viewer: Top “x” Emission Sources</vt:lpstr>
      <vt:lpstr>Data Viewer: “Source Category Emissions”</vt:lpstr>
      <vt:lpstr>Data Viewer: “Sector Emissions Summary”</vt:lpstr>
      <vt:lpstr>Data Viewer: “Sector Emissions Summary”</vt:lpstr>
      <vt:lpstr>NEXUS Update: “Monitoring Data/Sites”</vt:lpstr>
      <vt:lpstr>NEXUS Update: “Attribute Table” (1)</vt:lpstr>
      <vt:lpstr>NEXUS Update: “Attribute Table” (2)</vt:lpstr>
      <vt:lpstr>Data Viewer: EPA Region Table Generator</vt:lpstr>
      <vt:lpstr>Data Viewer: Data Search &amp; Filter</vt:lpstr>
      <vt:lpstr>Data Input Module: Data Preview</vt:lpstr>
      <vt:lpstr>PowerPoint Presentation</vt:lpstr>
      <vt:lpstr>Two ways navigate to Proximity Analysis Module</vt:lpstr>
      <vt:lpstr>Proximity Analysis Module:  Overlaying Map</vt:lpstr>
      <vt:lpstr>Proximity Analysis Module:  Overlaying Map</vt:lpstr>
      <vt:lpstr>Proximity Analysis Module: Configure Color &amp; Transparency</vt:lpstr>
      <vt:lpstr>PowerPoint Presentation</vt:lpstr>
      <vt:lpstr>Proximity Analysis Module: Summary Plot &amp; Summary Table (2)</vt:lpstr>
      <vt:lpstr>Proximity Analysis Module:  “Select Sites” Functions (1)</vt:lpstr>
      <vt:lpstr>Proximity Analysis Module:  “Select Sites” Functions (2)</vt:lpstr>
      <vt:lpstr>Proximity Analysis Module:  “Select Sites” Functions (3)</vt:lpstr>
      <vt:lpstr>Proximity Analysis Module: “Group” Summary Plot &amp; Table</vt:lpstr>
      <vt:lpstr>Proximity Analysis Module: Display Site information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xj</dc:creator>
  <cp:lastModifiedBy>Landis, Elizabeth</cp:lastModifiedBy>
  <cp:revision>1369</cp:revision>
  <cp:lastPrinted>2020-02-19T17:26:50Z</cp:lastPrinted>
  <dcterms:created xsi:type="dcterms:W3CDTF">2016-05-30T08:23:37Z</dcterms:created>
  <dcterms:modified xsi:type="dcterms:W3CDTF">2022-08-10T15:09:07Z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0x0101008B33DF587F59774D9C67ADFC24F1D322</vt:lpwstr>
  </property>
</Properties>
</file>